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57" r:id="rId4"/>
    <p:sldId id="266" r:id="rId5"/>
    <p:sldId id="260" r:id="rId6"/>
    <p:sldId id="265" r:id="rId7"/>
    <p:sldId id="267" r:id="rId8"/>
    <p:sldId id="261" r:id="rId9"/>
    <p:sldId id="268" r:id="rId10"/>
    <p:sldId id="270" r:id="rId11"/>
    <p:sldId id="262" r:id="rId12"/>
    <p:sldId id="273" r:id="rId13"/>
    <p:sldId id="274" r:id="rId14"/>
    <p:sldId id="263" r:id="rId15"/>
    <p:sldId id="271" r:id="rId16"/>
    <p:sldId id="264" r:id="rId1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8950"/>
    <a:srgbClr val="FFD9D9"/>
    <a:srgbClr val="00FF00"/>
    <a:srgbClr val="F0E8FE"/>
    <a:srgbClr val="E2D3FD"/>
    <a:srgbClr val="F2ECFE"/>
    <a:srgbClr val="E5D7FD"/>
    <a:srgbClr val="9E6DF7"/>
    <a:srgbClr val="F2F2F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87" autoAdjust="0"/>
  </p:normalViewPr>
  <p:slideViewPr>
    <p:cSldViewPr snapToGrid="0">
      <p:cViewPr varScale="1">
        <p:scale>
          <a:sx n="75" d="100"/>
          <a:sy n="75" d="100"/>
        </p:scale>
        <p:origin x="6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35E41A-72CE-486D-81A9-3737674EF4F4}" type="doc">
      <dgm:prSet loTypeId="urn:microsoft.com/office/officeart/2005/8/layout/vList3" loCatId="list" qsTypeId="urn:microsoft.com/office/officeart/2005/8/quickstyle/simple1" qsCatId="simple" csTypeId="urn:microsoft.com/office/officeart/2005/8/colors/colorful3" csCatId="colorful" phldr="1"/>
      <dgm:spPr/>
    </dgm:pt>
    <dgm:pt modelId="{A1376B70-0D1C-499A-8745-82D2084D33CD}">
      <dgm:prSet phldrT="[文字]" custT="1"/>
      <dgm:spPr>
        <a:solidFill>
          <a:schemeClr val="bg1">
            <a:lumMod val="50000"/>
          </a:schemeClr>
        </a:solidFill>
      </dgm:spPr>
      <dgm:t>
        <a:bodyPr/>
        <a:lstStyle/>
        <a:p>
          <a:pPr algn="l"/>
          <a:r>
            <a:rPr lang="en-US" altLang="en-US" sz="2400" dirty="0" smtClean="0">
              <a:latin typeface="Muli Bold" panose="020B0604020202020204"/>
            </a:rPr>
            <a:t>The demographic characteristics of caregivers will affect the continuity of child care.</a:t>
          </a:r>
          <a:endParaRPr lang="zh-TW" altLang="en-US" sz="2400" dirty="0">
            <a:latin typeface="Muli Bold" panose="020B0604020202020204"/>
          </a:endParaRPr>
        </a:p>
      </dgm:t>
    </dgm:pt>
    <dgm:pt modelId="{2AD22321-AE92-46ED-9AE5-9CFE8E41DD7A}" type="parTrans" cxnId="{DF15985D-651D-4E6D-9EF5-D951B2E5D2A5}">
      <dgm:prSet/>
      <dgm:spPr/>
      <dgm:t>
        <a:bodyPr/>
        <a:lstStyle/>
        <a:p>
          <a:endParaRPr lang="zh-TW" altLang="en-US"/>
        </a:p>
      </dgm:t>
    </dgm:pt>
    <dgm:pt modelId="{6E269C4D-E8C9-4EA1-A3D1-42841A97D77A}" type="sibTrans" cxnId="{DF15985D-651D-4E6D-9EF5-D951B2E5D2A5}">
      <dgm:prSet/>
      <dgm:spPr/>
      <dgm:t>
        <a:bodyPr/>
        <a:lstStyle/>
        <a:p>
          <a:endParaRPr lang="zh-TW" altLang="en-US"/>
        </a:p>
      </dgm:t>
    </dgm:pt>
    <dgm:pt modelId="{A3B46909-CD2F-45A3-BE24-01B77A17EDB8}">
      <dgm:prSet phldrT="[文字]"/>
      <dgm:spPr/>
      <dgm:t>
        <a:bodyPr/>
        <a:lstStyle/>
        <a:p>
          <a:pPr algn="l"/>
          <a:r>
            <a:rPr lang="en-US" altLang="en-US" dirty="0" smtClean="0">
              <a:latin typeface="Muli Bold" panose="020B0604020202020204"/>
            </a:rPr>
            <a:t>Increasing satisfaction with the children’s health care system will help improve the continuity of care for children. </a:t>
          </a:r>
          <a:endParaRPr lang="zh-TW" altLang="en-US" dirty="0">
            <a:latin typeface="Muli Bold" panose="020B0604020202020204"/>
          </a:endParaRPr>
        </a:p>
      </dgm:t>
    </dgm:pt>
    <dgm:pt modelId="{EDC66826-8308-4253-81BB-65E1FC25E410}" type="parTrans" cxnId="{3E70738E-47D0-426C-8455-678A6CB62B1A}">
      <dgm:prSet/>
      <dgm:spPr/>
      <dgm:t>
        <a:bodyPr/>
        <a:lstStyle/>
        <a:p>
          <a:endParaRPr lang="zh-TW" altLang="en-US"/>
        </a:p>
      </dgm:t>
    </dgm:pt>
    <dgm:pt modelId="{662747DD-172C-4503-9A6A-33B57ABAB740}" type="sibTrans" cxnId="{3E70738E-47D0-426C-8455-678A6CB62B1A}">
      <dgm:prSet/>
      <dgm:spPr/>
      <dgm:t>
        <a:bodyPr/>
        <a:lstStyle/>
        <a:p>
          <a:endParaRPr lang="zh-TW" altLang="en-US"/>
        </a:p>
      </dgm:t>
    </dgm:pt>
    <dgm:pt modelId="{A86352A4-CCCD-4E78-ACC5-36B6FF9C1D75}">
      <dgm:prSet phldrT="[文字]"/>
      <dgm:spPr/>
      <dgm:t>
        <a:bodyPr/>
        <a:lstStyle/>
        <a:p>
          <a:pPr algn="l"/>
          <a:r>
            <a:rPr lang="en-US" altLang="en-US" dirty="0" smtClean="0">
              <a:latin typeface="Muli Bold" panose="020B0604020202020204"/>
            </a:rPr>
            <a:t>Policymakers should understand and improve the causes of dissatisfaction of caregivers to optimize the children's health care system in our country.</a:t>
          </a:r>
          <a:endParaRPr lang="zh-TW" altLang="en-US" dirty="0">
            <a:latin typeface="Muli Bold" panose="020B0604020202020204"/>
          </a:endParaRPr>
        </a:p>
      </dgm:t>
    </dgm:pt>
    <dgm:pt modelId="{84017D8E-B5F8-4D97-B8CB-9F4EBC07D592}" type="parTrans" cxnId="{70B0A898-8396-4C38-9857-DAC8109D5697}">
      <dgm:prSet/>
      <dgm:spPr/>
      <dgm:t>
        <a:bodyPr/>
        <a:lstStyle/>
        <a:p>
          <a:endParaRPr lang="zh-TW" altLang="en-US"/>
        </a:p>
      </dgm:t>
    </dgm:pt>
    <dgm:pt modelId="{849F0027-84EA-400D-B41B-FF89FBEB35CE}" type="sibTrans" cxnId="{70B0A898-8396-4C38-9857-DAC8109D5697}">
      <dgm:prSet/>
      <dgm:spPr/>
      <dgm:t>
        <a:bodyPr/>
        <a:lstStyle/>
        <a:p>
          <a:endParaRPr lang="zh-TW" altLang="en-US"/>
        </a:p>
      </dgm:t>
    </dgm:pt>
    <dgm:pt modelId="{169076AA-B50A-4C47-8B89-195B241E25B2}" type="pres">
      <dgm:prSet presAssocID="{F335E41A-72CE-486D-81A9-3737674EF4F4}" presName="linearFlow" presStyleCnt="0">
        <dgm:presLayoutVars>
          <dgm:dir/>
          <dgm:resizeHandles val="exact"/>
        </dgm:presLayoutVars>
      </dgm:prSet>
      <dgm:spPr/>
    </dgm:pt>
    <dgm:pt modelId="{8146E92E-DED9-493E-978E-AC2509802152}" type="pres">
      <dgm:prSet presAssocID="{A1376B70-0D1C-499A-8745-82D2084D33CD}" presName="composite" presStyleCnt="0"/>
      <dgm:spPr/>
    </dgm:pt>
    <dgm:pt modelId="{D2BDB494-1A8E-4A12-8675-1039307E8F3B}" type="pres">
      <dgm:prSet presAssocID="{A1376B70-0D1C-499A-8745-82D2084D33CD}" presName="imgShp" presStyleLbl="fgImgPlace1" presStyleIdx="0" presStyleCnt="3" custLinFactNeighborX="-49183" custLinFactNeighborY="322"/>
      <dgm:spPr/>
    </dgm:pt>
    <dgm:pt modelId="{E28C00DA-676A-4D59-AD39-48F41C182291}" type="pres">
      <dgm:prSet presAssocID="{A1376B70-0D1C-499A-8745-82D2084D33CD}" presName="txShp" presStyleLbl="node1" presStyleIdx="0" presStyleCnt="3" custScaleX="118382">
        <dgm:presLayoutVars>
          <dgm:bulletEnabled val="1"/>
        </dgm:presLayoutVars>
      </dgm:prSet>
      <dgm:spPr/>
      <dgm:t>
        <a:bodyPr/>
        <a:lstStyle/>
        <a:p>
          <a:endParaRPr lang="zh-TW" altLang="en-US"/>
        </a:p>
      </dgm:t>
    </dgm:pt>
    <dgm:pt modelId="{1347C09E-AC39-4B34-8B69-5213A9083AB4}" type="pres">
      <dgm:prSet presAssocID="{6E269C4D-E8C9-4EA1-A3D1-42841A97D77A}" presName="spacing" presStyleCnt="0"/>
      <dgm:spPr/>
    </dgm:pt>
    <dgm:pt modelId="{0458334C-7DA8-4DCB-A743-3F2767A2C494}" type="pres">
      <dgm:prSet presAssocID="{A3B46909-CD2F-45A3-BE24-01B77A17EDB8}" presName="composite" presStyleCnt="0"/>
      <dgm:spPr/>
    </dgm:pt>
    <dgm:pt modelId="{CCCCB5C8-B910-4F58-8234-7BF198BCAC36}" type="pres">
      <dgm:prSet presAssocID="{A3B46909-CD2F-45A3-BE24-01B77A17EDB8}" presName="imgShp" presStyleLbl="fgImgPlace1" presStyleIdx="1" presStyleCnt="3" custLinFactNeighborX="-48207"/>
      <dgm:spPr/>
    </dgm:pt>
    <dgm:pt modelId="{FB6C5F5B-10D0-4F0C-AFAC-361A8236E292}" type="pres">
      <dgm:prSet presAssocID="{A3B46909-CD2F-45A3-BE24-01B77A17EDB8}" presName="txShp" presStyleLbl="node1" presStyleIdx="1" presStyleCnt="3" custScaleX="119036">
        <dgm:presLayoutVars>
          <dgm:bulletEnabled val="1"/>
        </dgm:presLayoutVars>
      </dgm:prSet>
      <dgm:spPr/>
      <dgm:t>
        <a:bodyPr/>
        <a:lstStyle/>
        <a:p>
          <a:endParaRPr lang="zh-TW" altLang="en-US"/>
        </a:p>
      </dgm:t>
    </dgm:pt>
    <dgm:pt modelId="{CE6E68C7-0CA7-43B9-B911-9DA08D8AAE84}" type="pres">
      <dgm:prSet presAssocID="{662747DD-172C-4503-9A6A-33B57ABAB740}" presName="spacing" presStyleCnt="0"/>
      <dgm:spPr/>
    </dgm:pt>
    <dgm:pt modelId="{226843FB-BAA7-484E-BF43-07704DA5CC4E}" type="pres">
      <dgm:prSet presAssocID="{A86352A4-CCCD-4E78-ACC5-36B6FF9C1D75}" presName="composite" presStyleCnt="0"/>
      <dgm:spPr/>
    </dgm:pt>
    <dgm:pt modelId="{B5DB2EE2-F530-45CE-AEAE-7D66AF9686CD}" type="pres">
      <dgm:prSet presAssocID="{A86352A4-CCCD-4E78-ACC5-36B6FF9C1D75}" presName="imgShp" presStyleLbl="fgImgPlace1" presStyleIdx="2" presStyleCnt="3" custLinFactNeighborX="-50128"/>
      <dgm:spPr/>
    </dgm:pt>
    <dgm:pt modelId="{0F7757E8-D028-48F8-85C2-4C40EB7C8FB9}" type="pres">
      <dgm:prSet presAssocID="{A86352A4-CCCD-4E78-ACC5-36B6FF9C1D75}" presName="txShp" presStyleLbl="node1" presStyleIdx="2" presStyleCnt="3" custScaleX="119846">
        <dgm:presLayoutVars>
          <dgm:bulletEnabled val="1"/>
        </dgm:presLayoutVars>
      </dgm:prSet>
      <dgm:spPr/>
      <dgm:t>
        <a:bodyPr/>
        <a:lstStyle/>
        <a:p>
          <a:endParaRPr lang="zh-TW" altLang="en-US"/>
        </a:p>
      </dgm:t>
    </dgm:pt>
  </dgm:ptLst>
  <dgm:cxnLst>
    <dgm:cxn modelId="{70B0A898-8396-4C38-9857-DAC8109D5697}" srcId="{F335E41A-72CE-486D-81A9-3737674EF4F4}" destId="{A86352A4-CCCD-4E78-ACC5-36B6FF9C1D75}" srcOrd="2" destOrd="0" parTransId="{84017D8E-B5F8-4D97-B8CB-9F4EBC07D592}" sibTransId="{849F0027-84EA-400D-B41B-FF89FBEB35CE}"/>
    <dgm:cxn modelId="{FB4D3CCE-457C-4EE9-B9BC-A99B678AB214}" type="presOf" srcId="{A1376B70-0D1C-499A-8745-82D2084D33CD}" destId="{E28C00DA-676A-4D59-AD39-48F41C182291}" srcOrd="0" destOrd="0" presId="urn:microsoft.com/office/officeart/2005/8/layout/vList3"/>
    <dgm:cxn modelId="{57E2632E-1BA0-4CA0-96F1-03E4E82EFD6D}" type="presOf" srcId="{A86352A4-CCCD-4E78-ACC5-36B6FF9C1D75}" destId="{0F7757E8-D028-48F8-85C2-4C40EB7C8FB9}" srcOrd="0" destOrd="0" presId="urn:microsoft.com/office/officeart/2005/8/layout/vList3"/>
    <dgm:cxn modelId="{3E70738E-47D0-426C-8455-678A6CB62B1A}" srcId="{F335E41A-72CE-486D-81A9-3737674EF4F4}" destId="{A3B46909-CD2F-45A3-BE24-01B77A17EDB8}" srcOrd="1" destOrd="0" parTransId="{EDC66826-8308-4253-81BB-65E1FC25E410}" sibTransId="{662747DD-172C-4503-9A6A-33B57ABAB740}"/>
    <dgm:cxn modelId="{2E705452-52C9-4066-8C91-2A98D854A185}" type="presOf" srcId="{A3B46909-CD2F-45A3-BE24-01B77A17EDB8}" destId="{FB6C5F5B-10D0-4F0C-AFAC-361A8236E292}" srcOrd="0" destOrd="0" presId="urn:microsoft.com/office/officeart/2005/8/layout/vList3"/>
    <dgm:cxn modelId="{DF15985D-651D-4E6D-9EF5-D951B2E5D2A5}" srcId="{F335E41A-72CE-486D-81A9-3737674EF4F4}" destId="{A1376B70-0D1C-499A-8745-82D2084D33CD}" srcOrd="0" destOrd="0" parTransId="{2AD22321-AE92-46ED-9AE5-9CFE8E41DD7A}" sibTransId="{6E269C4D-E8C9-4EA1-A3D1-42841A97D77A}"/>
    <dgm:cxn modelId="{D1C2E84B-96BD-42A0-AE6B-14EBBB989789}" type="presOf" srcId="{F335E41A-72CE-486D-81A9-3737674EF4F4}" destId="{169076AA-B50A-4C47-8B89-195B241E25B2}" srcOrd="0" destOrd="0" presId="urn:microsoft.com/office/officeart/2005/8/layout/vList3"/>
    <dgm:cxn modelId="{F97C24DA-5A14-4A3D-864F-235B9425ABCD}" type="presParOf" srcId="{169076AA-B50A-4C47-8B89-195B241E25B2}" destId="{8146E92E-DED9-493E-978E-AC2509802152}" srcOrd="0" destOrd="0" presId="urn:microsoft.com/office/officeart/2005/8/layout/vList3"/>
    <dgm:cxn modelId="{6B886324-E183-4AC1-A99A-B52AF91771DA}" type="presParOf" srcId="{8146E92E-DED9-493E-978E-AC2509802152}" destId="{D2BDB494-1A8E-4A12-8675-1039307E8F3B}" srcOrd="0" destOrd="0" presId="urn:microsoft.com/office/officeart/2005/8/layout/vList3"/>
    <dgm:cxn modelId="{42BA7753-816E-4DC7-81A4-05DC424C670C}" type="presParOf" srcId="{8146E92E-DED9-493E-978E-AC2509802152}" destId="{E28C00DA-676A-4D59-AD39-48F41C182291}" srcOrd="1" destOrd="0" presId="urn:microsoft.com/office/officeart/2005/8/layout/vList3"/>
    <dgm:cxn modelId="{E87C8C48-D7E3-46BF-A615-81FBC69D466F}" type="presParOf" srcId="{169076AA-B50A-4C47-8B89-195B241E25B2}" destId="{1347C09E-AC39-4B34-8B69-5213A9083AB4}" srcOrd="1" destOrd="0" presId="urn:microsoft.com/office/officeart/2005/8/layout/vList3"/>
    <dgm:cxn modelId="{440FBF72-AE6C-4E32-ADBA-83C687E4547A}" type="presParOf" srcId="{169076AA-B50A-4C47-8B89-195B241E25B2}" destId="{0458334C-7DA8-4DCB-A743-3F2767A2C494}" srcOrd="2" destOrd="0" presId="urn:microsoft.com/office/officeart/2005/8/layout/vList3"/>
    <dgm:cxn modelId="{15C56AEC-37B3-40BC-9933-CEBE387BF94A}" type="presParOf" srcId="{0458334C-7DA8-4DCB-A743-3F2767A2C494}" destId="{CCCCB5C8-B910-4F58-8234-7BF198BCAC36}" srcOrd="0" destOrd="0" presId="urn:microsoft.com/office/officeart/2005/8/layout/vList3"/>
    <dgm:cxn modelId="{34D5168A-86FA-4CC2-A17F-FE85AD809D33}" type="presParOf" srcId="{0458334C-7DA8-4DCB-A743-3F2767A2C494}" destId="{FB6C5F5B-10D0-4F0C-AFAC-361A8236E292}" srcOrd="1" destOrd="0" presId="urn:microsoft.com/office/officeart/2005/8/layout/vList3"/>
    <dgm:cxn modelId="{B9B430DC-3610-4911-9B6D-7D909EC834D2}" type="presParOf" srcId="{169076AA-B50A-4C47-8B89-195B241E25B2}" destId="{CE6E68C7-0CA7-43B9-B911-9DA08D8AAE84}" srcOrd="3" destOrd="0" presId="urn:microsoft.com/office/officeart/2005/8/layout/vList3"/>
    <dgm:cxn modelId="{3B95A9E7-4C3B-40ED-8AC7-237DA026530A}" type="presParOf" srcId="{169076AA-B50A-4C47-8B89-195B241E25B2}" destId="{226843FB-BAA7-484E-BF43-07704DA5CC4E}" srcOrd="4" destOrd="0" presId="urn:microsoft.com/office/officeart/2005/8/layout/vList3"/>
    <dgm:cxn modelId="{09CD3B3A-CCD5-4D62-B7F0-4B9D9FB7F23F}" type="presParOf" srcId="{226843FB-BAA7-484E-BF43-07704DA5CC4E}" destId="{B5DB2EE2-F530-45CE-AEAE-7D66AF9686CD}" srcOrd="0" destOrd="0" presId="urn:microsoft.com/office/officeart/2005/8/layout/vList3"/>
    <dgm:cxn modelId="{5394C398-23E2-4BA0-B1D0-33216773F35D}" type="presParOf" srcId="{226843FB-BAA7-484E-BF43-07704DA5CC4E}" destId="{0F7757E8-D028-48F8-85C2-4C40EB7C8FB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1FC41-06C0-49DB-83CD-E6542276C1A8}" type="datetimeFigureOut">
              <a:rPr lang="zh-TW" altLang="en-US" smtClean="0"/>
              <a:t>2020/12/29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EDB68-8C27-495B-8EDE-F80404F63D10}" type="slidenum">
              <a:rPr lang="zh-TW" altLang="en-US" smtClean="0"/>
              <a:t>‹#›</a:t>
            </a:fld>
            <a:endParaRPr lang="zh-TW" altLang="en-US"/>
          </a:p>
        </p:txBody>
      </p:sp>
    </p:spTree>
    <p:extLst>
      <p:ext uri="{BB962C8B-B14F-4D97-AF65-F5344CB8AC3E}">
        <p14:creationId xmlns:p14="http://schemas.microsoft.com/office/powerpoint/2010/main" val="411719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1EDB68-8C27-495B-8EDE-F80404F63D10}" type="slidenum">
              <a:rPr lang="zh-TW" altLang="en-US" smtClean="0"/>
              <a:t>2</a:t>
            </a:fld>
            <a:endParaRPr lang="zh-TW" altLang="en-US"/>
          </a:p>
        </p:txBody>
      </p:sp>
    </p:spTree>
    <p:extLst>
      <p:ext uri="{BB962C8B-B14F-4D97-AF65-F5344CB8AC3E}">
        <p14:creationId xmlns:p14="http://schemas.microsoft.com/office/powerpoint/2010/main" val="264991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1EDB68-8C27-495B-8EDE-F80404F63D10}" type="slidenum">
              <a:rPr lang="zh-TW" altLang="en-US" smtClean="0"/>
              <a:t>15</a:t>
            </a:fld>
            <a:endParaRPr lang="zh-TW" altLang="en-US"/>
          </a:p>
        </p:txBody>
      </p:sp>
    </p:spTree>
    <p:extLst>
      <p:ext uri="{BB962C8B-B14F-4D97-AF65-F5344CB8AC3E}">
        <p14:creationId xmlns:p14="http://schemas.microsoft.com/office/powerpoint/2010/main" val="274494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In the past, the quantitative indexes of the administrative data and the patient-reported questionnaire were commonly used to measure the COC. </a:t>
            </a:r>
          </a:p>
          <a:p>
            <a:endParaRPr lang="en-US" altLang="zh-TW" dirty="0" smtClean="0"/>
          </a:p>
          <a:p>
            <a:r>
              <a:rPr lang="en-US" altLang="zh-TW" dirty="0" smtClean="0"/>
              <a:t>However, few studies have explored the relationship between the two measurements and the factors that affect the COC.</a:t>
            </a:r>
            <a:endParaRPr lang="zh-TW" altLang="en-US" dirty="0" smtClean="0"/>
          </a:p>
          <a:p>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bg1"/>
                </a:solidFill>
                <a:latin typeface="Muli Bold" panose="020B0604020202020204"/>
              </a:rPr>
              <a:t>The quantitative indexes of the administrative data and the patient-reported questionnaire were commonly used to measure the COC.</a:t>
            </a:r>
            <a:endParaRPr lang="zh-TW" altLang="en-US" dirty="0" smtClean="0">
              <a:solidFill>
                <a:schemeClr val="bg1"/>
              </a:solidFill>
              <a:latin typeface="Muli Bold" panose="020B0604020202020204"/>
            </a:endParaRPr>
          </a:p>
          <a:p>
            <a:endParaRPr lang="zh-TW" altLang="en-US" dirty="0"/>
          </a:p>
        </p:txBody>
      </p:sp>
      <p:sp>
        <p:nvSpPr>
          <p:cNvPr id="4" name="投影片編號版面配置區 3"/>
          <p:cNvSpPr>
            <a:spLocks noGrp="1"/>
          </p:cNvSpPr>
          <p:nvPr>
            <p:ph type="sldNum" sz="quarter" idx="10"/>
          </p:nvPr>
        </p:nvSpPr>
        <p:spPr/>
        <p:txBody>
          <a:bodyPr/>
          <a:lstStyle/>
          <a:p>
            <a:fld id="{701EDB68-8C27-495B-8EDE-F80404F63D10}" type="slidenum">
              <a:rPr lang="zh-TW" altLang="en-US" smtClean="0"/>
              <a:t>4</a:t>
            </a:fld>
            <a:endParaRPr lang="zh-TW" altLang="en-US"/>
          </a:p>
        </p:txBody>
      </p:sp>
    </p:spTree>
    <p:extLst>
      <p:ext uri="{BB962C8B-B14F-4D97-AF65-F5344CB8AC3E}">
        <p14:creationId xmlns:p14="http://schemas.microsoft.com/office/powerpoint/2010/main" val="50425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1EDB68-8C27-495B-8EDE-F80404F63D10}" type="slidenum">
              <a:rPr lang="zh-TW" altLang="en-US" smtClean="0"/>
              <a:t>5</a:t>
            </a:fld>
            <a:endParaRPr lang="zh-TW" altLang="en-US"/>
          </a:p>
        </p:txBody>
      </p:sp>
    </p:spTree>
    <p:extLst>
      <p:ext uri="{BB962C8B-B14F-4D97-AF65-F5344CB8AC3E}">
        <p14:creationId xmlns:p14="http://schemas.microsoft.com/office/powerpoint/2010/main" val="322252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UPC (Usual Provider of Care), HI (</a:t>
            </a:r>
            <a:r>
              <a:rPr lang="en-US" altLang="zh-TW" dirty="0" err="1" smtClean="0"/>
              <a:t>Herfindahl</a:t>
            </a:r>
            <a:r>
              <a:rPr lang="en-US" altLang="zh-TW" dirty="0" smtClean="0"/>
              <a:t> Index), COCI (Continuity of Care Index), and SECON (Sequential Continuity Index) </a:t>
            </a:r>
            <a:endParaRPr lang="zh-TW" altLang="en-US" dirty="0"/>
          </a:p>
        </p:txBody>
      </p:sp>
      <p:sp>
        <p:nvSpPr>
          <p:cNvPr id="4" name="投影片編號版面配置區 3"/>
          <p:cNvSpPr>
            <a:spLocks noGrp="1"/>
          </p:cNvSpPr>
          <p:nvPr>
            <p:ph type="sldNum" sz="quarter" idx="10"/>
          </p:nvPr>
        </p:nvSpPr>
        <p:spPr/>
        <p:txBody>
          <a:bodyPr/>
          <a:lstStyle/>
          <a:p>
            <a:fld id="{701EDB68-8C27-495B-8EDE-F80404F63D10}" type="slidenum">
              <a:rPr lang="zh-TW" altLang="en-US" smtClean="0"/>
              <a:t>6</a:t>
            </a:fld>
            <a:endParaRPr lang="zh-TW" altLang="en-US"/>
          </a:p>
        </p:txBody>
      </p:sp>
    </p:spTree>
    <p:extLst>
      <p:ext uri="{BB962C8B-B14F-4D97-AF65-F5344CB8AC3E}">
        <p14:creationId xmlns:p14="http://schemas.microsoft.com/office/powerpoint/2010/main" val="1780815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regression models were developed by using the demographic characteristics of caregivers and children to explore the factors that affect the continuity of child care reported by the caregivers.</a:t>
            </a:r>
            <a:endParaRPr lang="zh-TW" altLang="en-US" dirty="0"/>
          </a:p>
        </p:txBody>
      </p:sp>
      <p:sp>
        <p:nvSpPr>
          <p:cNvPr id="4" name="投影片編號版面配置區 3"/>
          <p:cNvSpPr>
            <a:spLocks noGrp="1"/>
          </p:cNvSpPr>
          <p:nvPr>
            <p:ph type="sldNum" sz="quarter" idx="10"/>
          </p:nvPr>
        </p:nvSpPr>
        <p:spPr/>
        <p:txBody>
          <a:bodyPr/>
          <a:lstStyle/>
          <a:p>
            <a:fld id="{701EDB68-8C27-495B-8EDE-F80404F63D10}" type="slidenum">
              <a:rPr lang="zh-TW" altLang="en-US" smtClean="0"/>
              <a:t>7</a:t>
            </a:fld>
            <a:endParaRPr lang="zh-TW" altLang="en-US"/>
          </a:p>
        </p:txBody>
      </p:sp>
    </p:spTree>
    <p:extLst>
      <p:ext uri="{BB962C8B-B14F-4D97-AF65-F5344CB8AC3E}">
        <p14:creationId xmlns:p14="http://schemas.microsoft.com/office/powerpoint/2010/main" val="140378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1EDB68-8C27-495B-8EDE-F80404F63D10}" type="slidenum">
              <a:rPr lang="zh-TW" altLang="en-US" smtClean="0"/>
              <a:t>9</a:t>
            </a:fld>
            <a:endParaRPr lang="zh-TW" altLang="en-US"/>
          </a:p>
        </p:txBody>
      </p:sp>
    </p:spTree>
    <p:extLst>
      <p:ext uri="{BB962C8B-B14F-4D97-AF65-F5344CB8AC3E}">
        <p14:creationId xmlns:p14="http://schemas.microsoft.com/office/powerpoint/2010/main" val="7900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results of the study indicated that the four quantitative measures only have a high degree of fit in the two aspects of the loyalty of the same disease and trust in the child care questionnaire. Among them, the highest degree of fit is the COCI index. In the five aspects of the questionnaire, the caregiver reported children's loyalty to the doctor for the same disease (OR=2.54, 95%CI: 1.40-4.62), loyalty to the doctor for different diseases (OR=1.93, 95%CI: 1.06,3.52), trust (OR=3.16, 95 %CI: 1.76-5.69) and importance (OR=2.91; 95%CI: 1.21-7.36) four aspects are statistically significant. </a:t>
            </a:r>
            <a:endParaRPr lang="zh-TW" altLang="en-US" dirty="0"/>
          </a:p>
        </p:txBody>
      </p:sp>
      <p:sp>
        <p:nvSpPr>
          <p:cNvPr id="4" name="投影片編號版面配置區 3"/>
          <p:cNvSpPr>
            <a:spLocks noGrp="1"/>
          </p:cNvSpPr>
          <p:nvPr>
            <p:ph type="sldNum" sz="quarter" idx="10"/>
          </p:nvPr>
        </p:nvSpPr>
        <p:spPr/>
        <p:txBody>
          <a:bodyPr/>
          <a:lstStyle/>
          <a:p>
            <a:fld id="{701EDB68-8C27-495B-8EDE-F80404F63D10}" type="slidenum">
              <a:rPr lang="zh-TW" altLang="en-US" smtClean="0"/>
              <a:t>10</a:t>
            </a:fld>
            <a:endParaRPr lang="zh-TW" altLang="en-US"/>
          </a:p>
        </p:txBody>
      </p:sp>
    </p:spTree>
    <p:extLst>
      <p:ext uri="{BB962C8B-B14F-4D97-AF65-F5344CB8AC3E}">
        <p14:creationId xmlns:p14="http://schemas.microsoft.com/office/powerpoint/2010/main" val="60129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From the developed logistic regression models, it was found that the caregiver's education level, household income, conscious child health status, satisfaction with the child's health care system, the child's age, and the presence or absence of private insurance all have a significant impact on the continuity of child care. The satisfaction of the health-care system is the most important factor </a:t>
            </a:r>
            <a:r>
              <a:rPr lang="en-US" altLang="zh-TW" dirty="0" err="1" smtClean="0"/>
              <a:t>af</a:t>
            </a:r>
            <a:r>
              <a:rPr lang="en-US" altLang="zh-TW" dirty="0" smtClean="0"/>
              <a:t> </a:t>
            </a:r>
            <a:r>
              <a:rPr lang="en-US" altLang="zh-TW" dirty="0" err="1" smtClean="0"/>
              <a:t>fecting</a:t>
            </a:r>
            <a:r>
              <a:rPr lang="en-US" altLang="zh-TW" dirty="0" smtClean="0"/>
              <a:t> the continuity of child care. When caregivers are highly satisfied with the children's health care system, they have a positive impact on the confidence of the visiting physician, the importance of having a regular care physician for children, the frequency of changing physicians, and the willingness to pay for healthcare.</a:t>
            </a:r>
            <a:endParaRPr lang="zh-TW" altLang="en-US" dirty="0"/>
          </a:p>
        </p:txBody>
      </p:sp>
      <p:sp>
        <p:nvSpPr>
          <p:cNvPr id="4" name="投影片編號版面配置區 3"/>
          <p:cNvSpPr>
            <a:spLocks noGrp="1"/>
          </p:cNvSpPr>
          <p:nvPr>
            <p:ph type="sldNum" sz="quarter" idx="10"/>
          </p:nvPr>
        </p:nvSpPr>
        <p:spPr/>
        <p:txBody>
          <a:bodyPr/>
          <a:lstStyle/>
          <a:p>
            <a:fld id="{701EDB68-8C27-495B-8EDE-F80404F63D10}" type="slidenum">
              <a:rPr lang="zh-TW" altLang="en-US" smtClean="0"/>
              <a:t>12</a:t>
            </a:fld>
            <a:endParaRPr lang="zh-TW" altLang="en-US"/>
          </a:p>
        </p:txBody>
      </p:sp>
    </p:spTree>
    <p:extLst>
      <p:ext uri="{BB962C8B-B14F-4D97-AF65-F5344CB8AC3E}">
        <p14:creationId xmlns:p14="http://schemas.microsoft.com/office/powerpoint/2010/main" val="345306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1EDB68-8C27-495B-8EDE-F80404F63D10}" type="slidenum">
              <a:rPr lang="zh-TW" altLang="en-US" smtClean="0"/>
              <a:t>13</a:t>
            </a:fld>
            <a:endParaRPr lang="zh-TW" altLang="en-US"/>
          </a:p>
        </p:txBody>
      </p:sp>
    </p:spTree>
    <p:extLst>
      <p:ext uri="{BB962C8B-B14F-4D97-AF65-F5344CB8AC3E}">
        <p14:creationId xmlns:p14="http://schemas.microsoft.com/office/powerpoint/2010/main" val="2906847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rgbClr val="9E6DF7"/>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838200" y="1122362"/>
            <a:ext cx="6311900" cy="3817938"/>
          </a:xfrm>
        </p:spPr>
        <p:txBody>
          <a:bodyPr anchor="b">
            <a:normAutofit/>
          </a:bodyPr>
          <a:lstStyle>
            <a:lvl1pPr algn="l">
              <a:defRPr sz="4400" b="1">
                <a:solidFill>
                  <a:schemeClr val="bg1"/>
                </a:solidFill>
                <a:latin typeface="Muli Bold"/>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838200" y="4991100"/>
            <a:ext cx="6311900" cy="922338"/>
          </a:xfrm>
          <a:solidFill>
            <a:srgbClr val="521887"/>
          </a:solidFill>
        </p:spPr>
        <p:txBody>
          <a:bodyPr/>
          <a:lstStyle>
            <a:lvl1pPr marL="0" indent="0" algn="ctr">
              <a:buNone/>
              <a:defRPr sz="2400">
                <a:solidFill>
                  <a:schemeClr val="bg1"/>
                </a:solidFill>
                <a:latin typeface="Muli Bold"/>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p>
            <a:fld id="{DE8734B7-17D5-4655-A4F4-CBB4D35F69EF}" type="datetime1">
              <a:rPr lang="zh-TW" altLang="en-US" smtClean="0"/>
              <a:t>2020/12/29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972231E-07C9-4750-A699-4F14D9A1E827}" type="slidenum">
              <a:rPr lang="zh-TW" altLang="en-US" smtClean="0"/>
              <a:t>‹#›</a:t>
            </a:fld>
            <a:endParaRPr lang="zh-TW" altLang="en-US"/>
          </a:p>
        </p:txBody>
      </p:sp>
      <p:pic>
        <p:nvPicPr>
          <p:cNvPr id="7" name="圖片 6"/>
          <p:cNvPicPr>
            <a:picLocks noChangeAspect="1"/>
          </p:cNvPicPr>
          <p:nvPr userDrawn="1"/>
        </p:nvPicPr>
        <p:blipFill>
          <a:blip r:embed="rId2"/>
          <a:stretch>
            <a:fillRect/>
          </a:stretch>
        </p:blipFill>
        <p:spPr>
          <a:xfrm>
            <a:off x="5991225" y="3267075"/>
            <a:ext cx="209550" cy="323850"/>
          </a:xfrm>
          <a:prstGeom prst="rect">
            <a:avLst/>
          </a:prstGeom>
        </p:spPr>
      </p:pic>
      <p:grpSp>
        <p:nvGrpSpPr>
          <p:cNvPr id="22" name="Group 2"/>
          <p:cNvGrpSpPr>
            <a:grpSpLocks noChangeAspect="1"/>
          </p:cNvGrpSpPr>
          <p:nvPr userDrawn="1"/>
        </p:nvGrpSpPr>
        <p:grpSpPr>
          <a:xfrm rot="1393730">
            <a:off x="12369517" y="3948223"/>
            <a:ext cx="1857913" cy="3775744"/>
            <a:chOff x="0" y="0"/>
            <a:chExt cx="5001260" cy="10163810"/>
          </a:xfrm>
        </p:grpSpPr>
        <p:sp>
          <p:nvSpPr>
            <p:cNvPr id="2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a:stretch>
                <a:fillRect l="-45" r="-40" b="1"/>
              </a:stretch>
            </a:blipFill>
          </p:spPr>
        </p:sp>
        <p:sp>
          <p:nvSpPr>
            <p:cNvPr id="2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34195" t="2841" r="-116354" b="4693"/>
              </a:stretch>
            </a:blipFill>
          </p:spPr>
        </p:sp>
      </p:grpSp>
      <p:grpSp>
        <p:nvGrpSpPr>
          <p:cNvPr id="25" name="Group 5"/>
          <p:cNvGrpSpPr>
            <a:grpSpLocks noChangeAspect="1"/>
          </p:cNvGrpSpPr>
          <p:nvPr userDrawn="1"/>
        </p:nvGrpSpPr>
        <p:grpSpPr>
          <a:xfrm rot="1393730">
            <a:off x="9664806" y="4970128"/>
            <a:ext cx="1857913" cy="3775744"/>
            <a:chOff x="0" y="0"/>
            <a:chExt cx="5001260" cy="10163810"/>
          </a:xfrm>
        </p:grpSpPr>
        <p:sp>
          <p:nvSpPr>
            <p:cNvPr id="2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a:stretch>
                <a:fillRect l="-45" r="-40" b="1"/>
              </a:stretch>
            </a:blipFill>
          </p:spPr>
        </p:sp>
        <p:sp>
          <p:nvSpPr>
            <p:cNvPr id="2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17238" t="2841" r="-92426" b="4693"/>
              </a:stretch>
            </a:blipFill>
          </p:spPr>
        </p:sp>
      </p:grpSp>
      <p:grpSp>
        <p:nvGrpSpPr>
          <p:cNvPr id="28" name="Group 8"/>
          <p:cNvGrpSpPr>
            <a:grpSpLocks noChangeAspect="1"/>
          </p:cNvGrpSpPr>
          <p:nvPr userDrawn="1"/>
        </p:nvGrpSpPr>
        <p:grpSpPr>
          <a:xfrm rot="1393730">
            <a:off x="11205556" y="1326846"/>
            <a:ext cx="1857913" cy="3775744"/>
            <a:chOff x="0" y="0"/>
            <a:chExt cx="5001260" cy="10163810"/>
          </a:xfrm>
        </p:grpSpPr>
        <p:sp>
          <p:nvSpPr>
            <p:cNvPr id="29" name="Freeform 9"/>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a:stretch>
                <a:fillRect l="-45" r="-40" b="1"/>
              </a:stretch>
            </a:blipFill>
          </p:spPr>
        </p:sp>
        <p:sp>
          <p:nvSpPr>
            <p:cNvPr id="30" name="Freeform 10"/>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34195" t="2841" r="-116354" b="4693"/>
              </a:stretch>
            </a:blipFill>
          </p:spPr>
        </p:sp>
      </p:grpSp>
      <p:grpSp>
        <p:nvGrpSpPr>
          <p:cNvPr id="31" name="Group 11"/>
          <p:cNvGrpSpPr>
            <a:grpSpLocks noChangeAspect="1"/>
          </p:cNvGrpSpPr>
          <p:nvPr userDrawn="1"/>
        </p:nvGrpSpPr>
        <p:grpSpPr>
          <a:xfrm rot="1393730">
            <a:off x="6898093" y="6126786"/>
            <a:ext cx="1857913" cy="3775744"/>
            <a:chOff x="0" y="0"/>
            <a:chExt cx="5001260" cy="10163810"/>
          </a:xfrm>
        </p:grpSpPr>
        <p:sp>
          <p:nvSpPr>
            <p:cNvPr id="32" name="Freeform 12"/>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a:stretch>
                <a:fillRect l="-45" r="-40" b="1"/>
              </a:stretch>
            </a:blipFill>
          </p:spPr>
        </p:sp>
        <p:sp>
          <p:nvSpPr>
            <p:cNvPr id="33" name="Freeform 13"/>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34195" t="2841" r="-116354" b="4693"/>
              </a:stretch>
            </a:blipFill>
          </p:spPr>
        </p:sp>
      </p:grpSp>
      <p:grpSp>
        <p:nvGrpSpPr>
          <p:cNvPr id="34" name="Group 14"/>
          <p:cNvGrpSpPr>
            <a:grpSpLocks noChangeAspect="1"/>
          </p:cNvGrpSpPr>
          <p:nvPr userDrawn="1"/>
        </p:nvGrpSpPr>
        <p:grpSpPr>
          <a:xfrm rot="1393730">
            <a:off x="8500756" y="2512912"/>
            <a:ext cx="1857913" cy="3775744"/>
            <a:chOff x="0" y="0"/>
            <a:chExt cx="5001260" cy="10163810"/>
          </a:xfrm>
        </p:grpSpPr>
        <p:sp>
          <p:nvSpPr>
            <p:cNvPr id="35" name="Freeform 15"/>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a:stretch>
                <a:fillRect l="-45" r="-40" b="1"/>
              </a:stretch>
            </a:blipFill>
          </p:spPr>
        </p:sp>
        <p:sp>
          <p:nvSpPr>
            <p:cNvPr id="36" name="Freeform 16"/>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6"/>
              <a:stretch>
                <a:fillRect l="-32906" t="2841" r="-143944" b="4693"/>
              </a:stretch>
            </a:blipFill>
          </p:spPr>
        </p:sp>
      </p:grpSp>
    </p:spTree>
    <p:extLst>
      <p:ext uri="{BB962C8B-B14F-4D97-AF65-F5344CB8AC3E}">
        <p14:creationId xmlns:p14="http://schemas.microsoft.com/office/powerpoint/2010/main" val="413988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D418783-3A40-4894-998D-CD4AC175F727}" type="datetime1">
              <a:rPr lang="zh-TW" altLang="en-US" smtClean="0"/>
              <a:t>2020/12/29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972231E-07C9-4750-A699-4F14D9A1E827}" type="slidenum">
              <a:rPr lang="zh-TW" altLang="en-US" smtClean="0"/>
              <a:t>‹#›</a:t>
            </a:fld>
            <a:endParaRPr lang="zh-TW" altLang="en-US"/>
          </a:p>
        </p:txBody>
      </p:sp>
    </p:spTree>
    <p:extLst>
      <p:ext uri="{BB962C8B-B14F-4D97-AF65-F5344CB8AC3E}">
        <p14:creationId xmlns:p14="http://schemas.microsoft.com/office/powerpoint/2010/main" val="142285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59B385F-9FB6-4EE8-BEB8-5B389CB82C16}" type="datetime1">
              <a:rPr lang="zh-TW" altLang="en-US" smtClean="0"/>
              <a:t>2020/12/29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972231E-07C9-4750-A699-4F14D9A1E827}" type="slidenum">
              <a:rPr lang="zh-TW" altLang="en-US" smtClean="0"/>
              <a:t>‹#›</a:t>
            </a:fld>
            <a:endParaRPr lang="zh-TW" altLang="en-US"/>
          </a:p>
        </p:txBody>
      </p:sp>
    </p:spTree>
    <p:extLst>
      <p:ext uri="{BB962C8B-B14F-4D97-AF65-F5344CB8AC3E}">
        <p14:creationId xmlns:p14="http://schemas.microsoft.com/office/powerpoint/2010/main" val="388526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9371EDB-1F34-470E-A3DF-C1BDFE098973}" type="datetime1">
              <a:rPr lang="zh-TW" altLang="en-US" smtClean="0"/>
              <a:t>2020/12/29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972231E-07C9-4750-A699-4F14D9A1E827}" type="slidenum">
              <a:rPr lang="zh-TW" altLang="en-US" smtClean="0"/>
              <a:t>‹#›</a:t>
            </a:fld>
            <a:endParaRPr lang="zh-TW" altLang="en-US"/>
          </a:p>
        </p:txBody>
      </p:sp>
    </p:spTree>
    <p:extLst>
      <p:ext uri="{BB962C8B-B14F-4D97-AF65-F5344CB8AC3E}">
        <p14:creationId xmlns:p14="http://schemas.microsoft.com/office/powerpoint/2010/main" val="212983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61491F8-9125-4FEB-AE77-0C1D026AFDDF}" type="datetime1">
              <a:rPr lang="zh-TW" altLang="en-US" smtClean="0"/>
              <a:t>2020/12/29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972231E-07C9-4750-A699-4F14D9A1E827}" type="slidenum">
              <a:rPr lang="zh-TW" altLang="en-US" smtClean="0"/>
              <a:t>‹#›</a:t>
            </a:fld>
            <a:endParaRPr lang="zh-TW" altLang="en-US"/>
          </a:p>
        </p:txBody>
      </p:sp>
    </p:spTree>
    <p:extLst>
      <p:ext uri="{BB962C8B-B14F-4D97-AF65-F5344CB8AC3E}">
        <p14:creationId xmlns:p14="http://schemas.microsoft.com/office/powerpoint/2010/main" val="22333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EC2EF4F-67C6-44ED-99E8-8E0E1256A2FB}" type="datetime1">
              <a:rPr lang="zh-TW" altLang="en-US" smtClean="0"/>
              <a:t>2020/12/29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972231E-07C9-4750-A699-4F14D9A1E827}" type="slidenum">
              <a:rPr lang="zh-TW" altLang="en-US" smtClean="0"/>
              <a:t>‹#›</a:t>
            </a:fld>
            <a:endParaRPr lang="zh-TW" altLang="en-US"/>
          </a:p>
        </p:txBody>
      </p:sp>
    </p:spTree>
    <p:extLst>
      <p:ext uri="{BB962C8B-B14F-4D97-AF65-F5344CB8AC3E}">
        <p14:creationId xmlns:p14="http://schemas.microsoft.com/office/powerpoint/2010/main" val="132590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F257A56-DF5F-45DE-BC1A-4A5C964CC2F3}" type="datetime1">
              <a:rPr lang="zh-TW" altLang="en-US" smtClean="0"/>
              <a:t>2020/12/29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972231E-07C9-4750-A699-4F14D9A1E827}" type="slidenum">
              <a:rPr lang="zh-TW" altLang="en-US" smtClean="0"/>
              <a:t>‹#›</a:t>
            </a:fld>
            <a:endParaRPr lang="zh-TW" altLang="en-US"/>
          </a:p>
        </p:txBody>
      </p:sp>
    </p:spTree>
    <p:extLst>
      <p:ext uri="{BB962C8B-B14F-4D97-AF65-F5344CB8AC3E}">
        <p14:creationId xmlns:p14="http://schemas.microsoft.com/office/powerpoint/2010/main" val="424993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8524F6E-A237-4340-8862-3B8178B0ABFF}" type="datetime1">
              <a:rPr lang="zh-TW" altLang="en-US" smtClean="0"/>
              <a:t>2020/12/29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972231E-07C9-4750-A699-4F14D9A1E827}" type="slidenum">
              <a:rPr lang="zh-TW" altLang="en-US" smtClean="0"/>
              <a:t>‹#›</a:t>
            </a:fld>
            <a:endParaRPr lang="zh-TW" altLang="en-US"/>
          </a:p>
        </p:txBody>
      </p:sp>
    </p:spTree>
    <p:extLst>
      <p:ext uri="{BB962C8B-B14F-4D97-AF65-F5344CB8AC3E}">
        <p14:creationId xmlns:p14="http://schemas.microsoft.com/office/powerpoint/2010/main" val="148179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solidFill>
          <a:srgbClr val="9E6DF7"/>
        </a:solidFill>
        <a:effectLst/>
      </p:bgPr>
    </p:bg>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a:stretch>
            <a:fillRect/>
          </a:stretch>
        </p:blipFill>
        <p:spPr>
          <a:xfrm>
            <a:off x="1" y="-2"/>
            <a:ext cx="12191999" cy="1690690"/>
          </a:xfrm>
          <a:prstGeom prst="rect">
            <a:avLst/>
          </a:prstGeom>
        </p:spPr>
      </p:pic>
      <p:sp>
        <p:nvSpPr>
          <p:cNvPr id="2" name="標題 1"/>
          <p:cNvSpPr>
            <a:spLocks noGrp="1"/>
          </p:cNvSpPr>
          <p:nvPr>
            <p:ph type="title"/>
          </p:nvPr>
        </p:nvSpPr>
        <p:spPr/>
        <p:txBody>
          <a:bodyPr/>
          <a:lstStyle>
            <a:lvl1pPr>
              <a:defRPr b="1">
                <a:solidFill>
                  <a:schemeClr val="bg1"/>
                </a:solidFill>
                <a:latin typeface="Muli Bold"/>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838200" y="1762125"/>
            <a:ext cx="10515600" cy="4351338"/>
          </a:xfrm>
        </p:spPr>
        <p:txBody>
          <a:bodyPr/>
          <a:lstStyle>
            <a:lvl1pPr>
              <a:defRPr>
                <a:solidFill>
                  <a:schemeClr val="bg1"/>
                </a:solidFill>
                <a:latin typeface="Muli Bold"/>
              </a:defRPr>
            </a:lvl1pPr>
            <a:lvl2pPr>
              <a:defRPr>
                <a:solidFill>
                  <a:schemeClr val="bg1"/>
                </a:solidFill>
                <a:latin typeface="Muli Bold"/>
              </a:defRPr>
            </a:lvl2pPr>
            <a:lvl3pPr>
              <a:defRPr>
                <a:solidFill>
                  <a:schemeClr val="bg1"/>
                </a:solidFill>
                <a:latin typeface="Muli Bold"/>
              </a:defRPr>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1CA05A62-D8A3-4F91-8559-99085FCE4E24}" type="datetime1">
              <a:rPr lang="zh-TW" altLang="en-US" smtClean="0"/>
              <a:t>2020/12/29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296400" y="6350000"/>
            <a:ext cx="2743200" cy="365125"/>
          </a:xfrm>
        </p:spPr>
        <p:txBody>
          <a:bodyPr/>
          <a:lstStyle>
            <a:lvl1pPr>
              <a:defRPr sz="1800" b="1">
                <a:solidFill>
                  <a:schemeClr val="bg1"/>
                </a:solidFill>
                <a:latin typeface="Muli Bold"/>
              </a:defRPr>
            </a:lvl1pPr>
          </a:lstStyle>
          <a:p>
            <a:fld id="{7972231E-07C9-4750-A699-4F14D9A1E827}" type="slidenum">
              <a:rPr lang="zh-TW" altLang="en-US" smtClean="0"/>
              <a:pPr/>
              <a:t>‹#›</a:t>
            </a:fld>
            <a:endParaRPr lang="zh-TW" altLang="en-US" dirty="0"/>
          </a:p>
        </p:txBody>
      </p:sp>
    </p:spTree>
    <p:extLst>
      <p:ext uri="{BB962C8B-B14F-4D97-AF65-F5344CB8AC3E}">
        <p14:creationId xmlns:p14="http://schemas.microsoft.com/office/powerpoint/2010/main" val="49036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8" name="矩形 7"/>
          <p:cNvSpPr/>
          <p:nvPr userDrawn="1"/>
        </p:nvSpPr>
        <p:spPr>
          <a:xfrm>
            <a:off x="0" y="1690688"/>
            <a:ext cx="12192000" cy="51673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12192000" cy="1690688"/>
          </a:xfrm>
          <a:prstGeom prst="rect">
            <a:avLst/>
          </a:prstGeom>
          <a:solidFill>
            <a:srgbClr val="9E6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lvl1pPr>
              <a:defRPr b="1">
                <a:solidFill>
                  <a:schemeClr val="bg1"/>
                </a:solidFill>
                <a:latin typeface="Muli Bold"/>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22986BE8-F431-4159-9061-44FD26EAAECA}" type="datetime1">
              <a:rPr lang="zh-TW" altLang="en-US" smtClean="0"/>
              <a:t>2020/12/29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6" name="內容版面配置區 2"/>
          <p:cNvSpPr>
            <a:spLocks noGrp="1"/>
          </p:cNvSpPr>
          <p:nvPr>
            <p:ph idx="1"/>
          </p:nvPr>
        </p:nvSpPr>
        <p:spPr>
          <a:xfrm>
            <a:off x="838200" y="1762125"/>
            <a:ext cx="10515600" cy="4351338"/>
          </a:xfrm>
        </p:spPr>
        <p:txBody>
          <a:bodyPr/>
          <a:lstStyle>
            <a:lvl1pPr>
              <a:defRPr>
                <a:solidFill>
                  <a:schemeClr val="tx1"/>
                </a:solidFill>
                <a:latin typeface="Muli Bold"/>
              </a:defRPr>
            </a:lvl1pPr>
            <a:lvl2pPr>
              <a:defRPr>
                <a:solidFill>
                  <a:schemeClr val="tx1"/>
                </a:solidFill>
                <a:latin typeface="Muli Bold"/>
              </a:defRPr>
            </a:lvl2pPr>
            <a:lvl3pPr>
              <a:defRPr>
                <a:solidFill>
                  <a:schemeClr val="tx1"/>
                </a:solidFill>
                <a:latin typeface="Muli Bold"/>
              </a:defRPr>
            </a:lvl3pPr>
            <a:lvl4pPr>
              <a:defRPr>
                <a:solidFill>
                  <a:schemeClr val="tx1"/>
                </a:solidFill>
              </a:defRPr>
            </a:lvl4pPr>
            <a:lvl5pPr>
              <a:defRPr>
                <a:solidFill>
                  <a:schemeClr val="tx1"/>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投影片編號版面配置區 5"/>
          <p:cNvSpPr>
            <a:spLocks noGrp="1"/>
          </p:cNvSpPr>
          <p:nvPr>
            <p:ph type="sldNum" sz="quarter" idx="12"/>
          </p:nvPr>
        </p:nvSpPr>
        <p:spPr>
          <a:xfrm>
            <a:off x="9296400" y="6350000"/>
            <a:ext cx="2743200" cy="365125"/>
          </a:xfrm>
        </p:spPr>
        <p:txBody>
          <a:bodyPr/>
          <a:lstStyle>
            <a:lvl1pPr>
              <a:defRPr sz="1800" b="1">
                <a:solidFill>
                  <a:schemeClr val="tx1"/>
                </a:solidFill>
                <a:latin typeface="Muli Bold"/>
              </a:defRPr>
            </a:lvl1pPr>
          </a:lstStyle>
          <a:p>
            <a:fld id="{7972231E-07C9-4750-A699-4F14D9A1E827}" type="slidenum">
              <a:rPr lang="zh-TW" altLang="en-US" smtClean="0"/>
              <a:pPr/>
              <a:t>‹#›</a:t>
            </a:fld>
            <a:endParaRPr lang="zh-TW" altLang="en-US" dirty="0"/>
          </a:p>
        </p:txBody>
      </p:sp>
    </p:spTree>
    <p:extLst>
      <p:ext uri="{BB962C8B-B14F-4D97-AF65-F5344CB8AC3E}">
        <p14:creationId xmlns:p14="http://schemas.microsoft.com/office/powerpoint/2010/main" val="104562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訂版面配置">
    <p:bg>
      <p:bgPr>
        <a:solidFill>
          <a:srgbClr val="F8F8F8"/>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solidFill>
                  <a:schemeClr val="tx1"/>
                </a:solidFill>
                <a:latin typeface="Muli Bold"/>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9614C4A8-B356-4B4C-9836-104C22C03EF9}" type="datetime1">
              <a:rPr lang="zh-TW" altLang="en-US" smtClean="0"/>
              <a:t>2020/12/29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296400" y="6350000"/>
            <a:ext cx="2743200" cy="365125"/>
          </a:xfrm>
        </p:spPr>
        <p:txBody>
          <a:bodyPr/>
          <a:lstStyle>
            <a:lvl1pPr>
              <a:defRPr sz="1800" b="1">
                <a:solidFill>
                  <a:schemeClr val="tx1"/>
                </a:solidFill>
                <a:latin typeface="Muli Bold"/>
              </a:defRPr>
            </a:lvl1pPr>
          </a:lstStyle>
          <a:p>
            <a:fld id="{7972231E-07C9-4750-A699-4F14D9A1E827}" type="slidenum">
              <a:rPr lang="zh-TW" altLang="en-US" smtClean="0"/>
              <a:pPr/>
              <a:t>‹#›</a:t>
            </a:fld>
            <a:endParaRPr lang="zh-TW" altLang="en-US" dirty="0"/>
          </a:p>
        </p:txBody>
      </p:sp>
    </p:spTree>
    <p:extLst>
      <p:ext uri="{BB962C8B-B14F-4D97-AF65-F5344CB8AC3E}">
        <p14:creationId xmlns:p14="http://schemas.microsoft.com/office/powerpoint/2010/main" val="192819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訂版面配置">
    <p:bg>
      <p:bgPr>
        <a:solidFill>
          <a:srgbClr val="521887"/>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solidFill>
                  <a:schemeClr val="bg1"/>
                </a:solidFill>
                <a:latin typeface="Muli Bold"/>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0609746C-90B1-472A-A442-82AEF55F02D9}" type="datetime1">
              <a:rPr lang="zh-TW" altLang="en-US" smtClean="0"/>
              <a:t>2020/12/29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7" name="投影片編號版面配置區 5"/>
          <p:cNvSpPr>
            <a:spLocks noGrp="1"/>
          </p:cNvSpPr>
          <p:nvPr>
            <p:ph type="sldNum" sz="quarter" idx="12"/>
          </p:nvPr>
        </p:nvSpPr>
        <p:spPr>
          <a:xfrm>
            <a:off x="9296400" y="6350000"/>
            <a:ext cx="2743200" cy="365125"/>
          </a:xfrm>
        </p:spPr>
        <p:txBody>
          <a:bodyPr/>
          <a:lstStyle>
            <a:lvl1pPr>
              <a:defRPr sz="1800" b="1">
                <a:solidFill>
                  <a:schemeClr val="bg1"/>
                </a:solidFill>
                <a:latin typeface="Muli Bold"/>
              </a:defRPr>
            </a:lvl1pPr>
          </a:lstStyle>
          <a:p>
            <a:fld id="{7972231E-07C9-4750-A699-4F14D9A1E827}" type="slidenum">
              <a:rPr lang="zh-TW" altLang="en-US" smtClean="0"/>
              <a:pPr/>
              <a:t>‹#›</a:t>
            </a:fld>
            <a:endParaRPr lang="zh-TW" altLang="en-US" dirty="0"/>
          </a:p>
        </p:txBody>
      </p:sp>
    </p:spTree>
    <p:extLst>
      <p:ext uri="{BB962C8B-B14F-4D97-AF65-F5344CB8AC3E}">
        <p14:creationId xmlns:p14="http://schemas.microsoft.com/office/powerpoint/2010/main" val="335758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訂版面配置">
    <p:bg>
      <p:bgPr>
        <a:solidFill>
          <a:srgbClr val="9E6DF7"/>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solidFill>
                  <a:schemeClr val="bg1"/>
                </a:solidFill>
                <a:latin typeface="Muli Bold"/>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0609746C-90B1-472A-A442-82AEF55F02D9}" type="datetime1">
              <a:rPr lang="zh-TW" altLang="en-US" smtClean="0"/>
              <a:t>2020/12/29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7" name="投影片編號版面配置區 5"/>
          <p:cNvSpPr>
            <a:spLocks noGrp="1"/>
          </p:cNvSpPr>
          <p:nvPr>
            <p:ph type="sldNum" sz="quarter" idx="12"/>
          </p:nvPr>
        </p:nvSpPr>
        <p:spPr>
          <a:xfrm>
            <a:off x="9296400" y="6350000"/>
            <a:ext cx="2743200" cy="365125"/>
          </a:xfrm>
        </p:spPr>
        <p:txBody>
          <a:bodyPr/>
          <a:lstStyle>
            <a:lvl1pPr>
              <a:defRPr sz="1800" b="1">
                <a:solidFill>
                  <a:schemeClr val="bg1"/>
                </a:solidFill>
                <a:latin typeface="Muli Bold"/>
              </a:defRPr>
            </a:lvl1pPr>
          </a:lstStyle>
          <a:p>
            <a:fld id="{7972231E-07C9-4750-A699-4F14D9A1E827}" type="slidenum">
              <a:rPr lang="zh-TW" altLang="en-US" smtClean="0"/>
              <a:pPr/>
              <a:t>‹#›</a:t>
            </a:fld>
            <a:endParaRPr lang="zh-TW" altLang="en-US" dirty="0"/>
          </a:p>
        </p:txBody>
      </p:sp>
    </p:spTree>
    <p:extLst>
      <p:ext uri="{BB962C8B-B14F-4D97-AF65-F5344CB8AC3E}">
        <p14:creationId xmlns:p14="http://schemas.microsoft.com/office/powerpoint/2010/main" val="329891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bg>
      <p:bgPr>
        <a:solidFill>
          <a:srgbClr val="F8F8F8"/>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876800" y="1709738"/>
            <a:ext cx="6470650" cy="2852737"/>
          </a:xfrm>
        </p:spPr>
        <p:txBody>
          <a:bodyPr anchor="b"/>
          <a:lstStyle>
            <a:lvl1pPr>
              <a:defRPr sz="6000" b="1">
                <a:latin typeface="Muli Bold"/>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876800" y="4589463"/>
            <a:ext cx="6470650" cy="1500187"/>
          </a:xfrm>
        </p:spPr>
        <p:txBody>
          <a:bodyPr/>
          <a:lstStyle>
            <a:lvl1pPr marL="0" indent="0">
              <a:buNone/>
              <a:defRPr sz="2400">
                <a:solidFill>
                  <a:schemeClr val="tx1"/>
                </a:solidFill>
                <a:latin typeface="Muli Bold"/>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p>
            <a:fld id="{65E8053C-FA2E-4FFA-8B51-51C746EDD3B4}" type="datetime1">
              <a:rPr lang="zh-TW" altLang="en-US" smtClean="0"/>
              <a:t>2020/12/29</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7" name="Group 2"/>
          <p:cNvGrpSpPr>
            <a:grpSpLocks noChangeAspect="1"/>
          </p:cNvGrpSpPr>
          <p:nvPr userDrawn="1"/>
        </p:nvGrpSpPr>
        <p:grpSpPr>
          <a:xfrm>
            <a:off x="-886732" y="1325409"/>
            <a:ext cx="5478265" cy="4063046"/>
            <a:chOff x="0" y="0"/>
            <a:chExt cx="13716000" cy="10172700"/>
          </a:xfrm>
        </p:grpSpPr>
        <p:sp>
          <p:nvSpPr>
            <p:cNvPr id="8" name="Freeform 3"/>
            <p:cNvSpPr/>
            <p:nvPr/>
          </p:nvSpPr>
          <p:spPr>
            <a:xfrm>
              <a:off x="0" y="0"/>
              <a:ext cx="13716000" cy="10172700"/>
            </a:xfrm>
            <a:custGeom>
              <a:avLst/>
              <a:gdLst/>
              <a:ahLst/>
              <a:cxnLst/>
              <a:rect l="l" t="t" r="r" b="b"/>
              <a:pathLst>
                <a:path w="13716000" h="10172700">
                  <a:moveTo>
                    <a:pt x="0" y="0"/>
                  </a:moveTo>
                  <a:lnTo>
                    <a:pt x="13716000" y="0"/>
                  </a:lnTo>
                  <a:lnTo>
                    <a:pt x="13716000" y="10172700"/>
                  </a:lnTo>
                  <a:lnTo>
                    <a:pt x="0" y="10172700"/>
                  </a:lnTo>
                  <a:close/>
                </a:path>
              </a:pathLst>
            </a:custGeom>
            <a:blipFill>
              <a:blip r:embed="rId2"/>
              <a:stretch>
                <a:fillRect t="-393" b="-393"/>
              </a:stretch>
            </a:blipFill>
          </p:spPr>
        </p:sp>
        <p:sp>
          <p:nvSpPr>
            <p:cNvPr id="9" name="Freeform 4"/>
            <p:cNvSpPr/>
            <p:nvPr/>
          </p:nvSpPr>
          <p:spPr>
            <a:xfrm>
              <a:off x="393700" y="615950"/>
              <a:ext cx="12941300" cy="9107742"/>
            </a:xfrm>
            <a:custGeom>
              <a:avLst/>
              <a:gdLst/>
              <a:ahLst/>
              <a:cxnLst/>
              <a:rect l="l" t="t" r="r" b="b"/>
              <a:pathLst>
                <a:path w="12941300" h="9107742">
                  <a:moveTo>
                    <a:pt x="12815112" y="9107742"/>
                  </a:moveTo>
                  <a:lnTo>
                    <a:pt x="126187" y="9107742"/>
                  </a:lnTo>
                  <a:cubicBezTo>
                    <a:pt x="56502" y="9107742"/>
                    <a:pt x="0" y="9051252"/>
                    <a:pt x="0" y="8981555"/>
                  </a:cubicBezTo>
                  <a:lnTo>
                    <a:pt x="0" y="0"/>
                  </a:lnTo>
                  <a:lnTo>
                    <a:pt x="12941300" y="0"/>
                  </a:lnTo>
                  <a:lnTo>
                    <a:pt x="12941300" y="8981554"/>
                  </a:lnTo>
                  <a:cubicBezTo>
                    <a:pt x="12941300" y="9051239"/>
                    <a:pt x="12884810" y="9107742"/>
                    <a:pt x="12815112" y="9107742"/>
                  </a:cubicBezTo>
                  <a:close/>
                </a:path>
              </a:pathLst>
            </a:custGeom>
            <a:blipFill>
              <a:blip r:embed="rId3"/>
              <a:stretch>
                <a:fillRect l="2870" t="-6585" r="2777" b="-8226"/>
              </a:stretch>
            </a:blipFill>
          </p:spPr>
        </p:sp>
      </p:grpSp>
      <p:sp>
        <p:nvSpPr>
          <p:cNvPr id="11" name="投影片編號版面配置區 5"/>
          <p:cNvSpPr>
            <a:spLocks noGrp="1"/>
          </p:cNvSpPr>
          <p:nvPr>
            <p:ph type="sldNum" sz="quarter" idx="12"/>
          </p:nvPr>
        </p:nvSpPr>
        <p:spPr>
          <a:xfrm>
            <a:off x="9296400" y="6350000"/>
            <a:ext cx="2743200" cy="365125"/>
          </a:xfrm>
        </p:spPr>
        <p:txBody>
          <a:bodyPr/>
          <a:lstStyle>
            <a:lvl1pPr>
              <a:defRPr sz="1800" b="1">
                <a:solidFill>
                  <a:schemeClr val="tx1"/>
                </a:solidFill>
                <a:latin typeface="Muli Bold"/>
              </a:defRPr>
            </a:lvl1pPr>
          </a:lstStyle>
          <a:p>
            <a:fld id="{7972231E-07C9-4750-A699-4F14D9A1E827}" type="slidenum">
              <a:rPr lang="zh-TW" altLang="en-US" smtClean="0"/>
              <a:pPr/>
              <a:t>‹#›</a:t>
            </a:fld>
            <a:endParaRPr lang="zh-TW" altLang="en-US" dirty="0"/>
          </a:p>
        </p:txBody>
      </p:sp>
    </p:spTree>
    <p:extLst>
      <p:ext uri="{BB962C8B-B14F-4D97-AF65-F5344CB8AC3E}">
        <p14:creationId xmlns:p14="http://schemas.microsoft.com/office/powerpoint/2010/main" val="11546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章節標題">
    <p:bg>
      <p:bgPr>
        <a:solidFill>
          <a:srgbClr val="F8F8F8"/>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349035" y="1804837"/>
            <a:ext cx="6470650" cy="2852737"/>
          </a:xfrm>
        </p:spPr>
        <p:txBody>
          <a:bodyPr anchor="b"/>
          <a:lstStyle>
            <a:lvl1pPr>
              <a:defRPr sz="6000"/>
            </a:lvl1pPr>
          </a:lstStyle>
          <a:p>
            <a:r>
              <a:rPr lang="zh-TW" altLang="en-US" dirty="0" smtClean="0"/>
              <a:t>按一下以編輯母片標題樣式</a:t>
            </a:r>
            <a:endParaRPr lang="zh-TW" altLang="en-US" dirty="0"/>
          </a:p>
        </p:txBody>
      </p:sp>
      <p:sp>
        <p:nvSpPr>
          <p:cNvPr id="4" name="日期版面配置區 3"/>
          <p:cNvSpPr>
            <a:spLocks noGrp="1"/>
          </p:cNvSpPr>
          <p:nvPr>
            <p:ph type="dt" sz="half" idx="10"/>
          </p:nvPr>
        </p:nvSpPr>
        <p:spPr/>
        <p:txBody>
          <a:bodyPr/>
          <a:lstStyle/>
          <a:p>
            <a:fld id="{59F4BC65-2C44-4ED9-B580-03686C52B084}" type="datetime1">
              <a:rPr lang="zh-TW" altLang="en-US" smtClean="0"/>
              <a:t>2020/12/29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18" name="投影片編號版面配置區 5"/>
          <p:cNvSpPr>
            <a:spLocks noGrp="1"/>
          </p:cNvSpPr>
          <p:nvPr>
            <p:ph type="sldNum" sz="quarter" idx="12"/>
          </p:nvPr>
        </p:nvSpPr>
        <p:spPr>
          <a:xfrm>
            <a:off x="9296400" y="6350000"/>
            <a:ext cx="2743200" cy="365125"/>
          </a:xfrm>
        </p:spPr>
        <p:txBody>
          <a:bodyPr/>
          <a:lstStyle>
            <a:lvl1pPr>
              <a:defRPr sz="1800" b="1">
                <a:solidFill>
                  <a:schemeClr val="bg1"/>
                </a:solidFill>
                <a:latin typeface="Muli Bold"/>
              </a:defRPr>
            </a:lvl1pPr>
          </a:lstStyle>
          <a:p>
            <a:fld id="{7972231E-07C9-4750-A699-4F14D9A1E827}" type="slidenum">
              <a:rPr lang="zh-TW" altLang="en-US" smtClean="0"/>
              <a:pPr/>
              <a:t>‹#›</a:t>
            </a:fld>
            <a:endParaRPr lang="zh-TW" altLang="en-US" dirty="0"/>
          </a:p>
        </p:txBody>
      </p:sp>
      <p:pic>
        <p:nvPicPr>
          <p:cNvPr id="19" name="圖片 18"/>
          <p:cNvPicPr>
            <a:picLocks noChangeAspect="1"/>
          </p:cNvPicPr>
          <p:nvPr userDrawn="1"/>
        </p:nvPicPr>
        <p:blipFill rotWithShape="1">
          <a:blip r:embed="rId2"/>
          <a:srcRect b="529"/>
          <a:stretch/>
        </p:blipFill>
        <p:spPr>
          <a:xfrm>
            <a:off x="8762999" y="1"/>
            <a:ext cx="3433121"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0"/>
          </a:effectLst>
        </p:spPr>
      </p:pic>
    </p:spTree>
    <p:extLst>
      <p:ext uri="{BB962C8B-B14F-4D97-AF65-F5344CB8AC3E}">
        <p14:creationId xmlns:p14="http://schemas.microsoft.com/office/powerpoint/2010/main" val="117975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B3D3E08-4678-4A58-A6BC-FE9174D61985}" type="datetime1">
              <a:rPr lang="zh-TW" altLang="en-US" smtClean="0"/>
              <a:t>2020/12/29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972231E-07C9-4750-A699-4F14D9A1E827}" type="slidenum">
              <a:rPr lang="zh-TW" altLang="en-US" smtClean="0"/>
              <a:t>‹#›</a:t>
            </a:fld>
            <a:endParaRPr lang="zh-TW" altLang="en-US"/>
          </a:p>
        </p:txBody>
      </p:sp>
      <p:grpSp>
        <p:nvGrpSpPr>
          <p:cNvPr id="9" name="Group 2"/>
          <p:cNvGrpSpPr>
            <a:grpSpLocks noChangeAspect="1"/>
          </p:cNvGrpSpPr>
          <p:nvPr userDrawn="1"/>
        </p:nvGrpSpPr>
        <p:grpSpPr>
          <a:xfrm>
            <a:off x="4038600" y="3659187"/>
            <a:ext cx="6572251" cy="3769763"/>
            <a:chOff x="0" y="0"/>
            <a:chExt cx="7981950" cy="4578350"/>
          </a:xfrm>
        </p:grpSpPr>
        <p:sp>
          <p:nvSpPr>
            <p:cNvPr id="10" name="Freeform 3"/>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11" name="Freeform 4"/>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E6DF7"/>
            </a:solidFill>
          </p:spPr>
        </p:sp>
        <p:sp>
          <p:nvSpPr>
            <p:cNvPr id="12" name="Freeform 5"/>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521887"/>
            </a:solidFill>
          </p:spPr>
        </p:sp>
        <p:sp>
          <p:nvSpPr>
            <p:cNvPr id="13" name="Freeform 6"/>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521887"/>
            </a:solidFill>
          </p:spPr>
        </p:sp>
        <p:sp>
          <p:nvSpPr>
            <p:cNvPr id="14" name="Freeform 7"/>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2"/>
              <a:stretch>
                <a:fillRect l="12060" t="-72975" r="12076" b="-25167"/>
              </a:stretch>
            </a:blipFill>
          </p:spPr>
        </p:sp>
      </p:grpSp>
    </p:spTree>
    <p:extLst>
      <p:ext uri="{BB962C8B-B14F-4D97-AF65-F5344CB8AC3E}">
        <p14:creationId xmlns:p14="http://schemas.microsoft.com/office/powerpoint/2010/main" val="189313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0CFEB-439D-4CFD-885F-654B663A2375}" type="datetime1">
              <a:rPr lang="zh-TW" altLang="en-US" smtClean="0"/>
              <a:t>2020/12/29</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2231E-07C9-4750-A699-4F14D9A1E827}" type="slidenum">
              <a:rPr lang="zh-TW" altLang="en-US" smtClean="0"/>
              <a:t>‹#›</a:t>
            </a:fld>
            <a:endParaRPr lang="zh-TW" altLang="en-US"/>
          </a:p>
        </p:txBody>
      </p:sp>
    </p:spTree>
    <p:extLst>
      <p:ext uri="{BB962C8B-B14F-4D97-AF65-F5344CB8AC3E}">
        <p14:creationId xmlns:p14="http://schemas.microsoft.com/office/powerpoint/2010/main" val="2366403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51" r:id="rId7"/>
    <p:sldLayoutId id="2147483663"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Microsoft_Word___1.doc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38200" y="1035050"/>
            <a:ext cx="9696450" cy="2705100"/>
          </a:xfrm>
        </p:spPr>
        <p:txBody>
          <a:bodyPr>
            <a:normAutofit/>
          </a:bodyPr>
          <a:lstStyle/>
          <a:p>
            <a:r>
              <a:rPr lang="en-US" altLang="zh-TW" sz="4200" dirty="0"/>
              <a:t>Concordance between </a:t>
            </a:r>
            <a:r>
              <a:rPr lang="en-US" altLang="zh-TW" sz="4200" dirty="0" smtClean="0"/>
              <a:t>self-reported </a:t>
            </a:r>
            <a:r>
              <a:rPr lang="en-US" altLang="zh-TW" sz="4200" dirty="0"/>
              <a:t>and national </a:t>
            </a:r>
            <a:r>
              <a:rPr lang="en-US" altLang="zh-TW" sz="4200" dirty="0" smtClean="0"/>
              <a:t>health </a:t>
            </a:r>
            <a:r>
              <a:rPr lang="en-US" altLang="zh-TW" sz="4200" dirty="0"/>
              <a:t>insurance administrative data for </a:t>
            </a:r>
            <a:r>
              <a:rPr lang="en-US" altLang="zh-TW" sz="4200" dirty="0" smtClean="0"/>
              <a:t>care </a:t>
            </a:r>
            <a:r>
              <a:rPr lang="en-US" altLang="zh-TW" sz="4200" dirty="0"/>
              <a:t>continuity </a:t>
            </a:r>
            <a:r>
              <a:rPr lang="en-US" altLang="zh-TW" sz="4200" dirty="0" smtClean="0"/>
              <a:t>measurements</a:t>
            </a:r>
            <a:endParaRPr lang="zh-TW" altLang="en-US" sz="4200" dirty="0"/>
          </a:p>
        </p:txBody>
      </p:sp>
      <p:sp>
        <p:nvSpPr>
          <p:cNvPr id="3" name="副標題 2"/>
          <p:cNvSpPr>
            <a:spLocks noGrp="1"/>
          </p:cNvSpPr>
          <p:nvPr>
            <p:ph type="subTitle" idx="1"/>
          </p:nvPr>
        </p:nvSpPr>
        <p:spPr>
          <a:xfrm>
            <a:off x="838200" y="4826000"/>
            <a:ext cx="8432800" cy="977900"/>
          </a:xfrm>
        </p:spPr>
        <p:txBody>
          <a:bodyPr>
            <a:normAutofit fontScale="92500"/>
          </a:bodyPr>
          <a:lstStyle/>
          <a:p>
            <a:r>
              <a:rPr lang="en-US" altLang="zh-TW" sz="3500" dirty="0" smtClean="0"/>
              <a:t>I-Jen, </a:t>
            </a:r>
            <a:r>
              <a:rPr lang="en-US" altLang="zh-TW" sz="3500" dirty="0" smtClean="0"/>
              <a:t>Wang</a:t>
            </a:r>
          </a:p>
          <a:p>
            <a:pPr algn="l"/>
            <a:r>
              <a:rPr lang="en-US" altLang="zh-TW" sz="2100" baseline="30000" dirty="0"/>
              <a:t>1</a:t>
            </a:r>
            <a:r>
              <a:rPr lang="en-US" altLang="zh-TW" sz="2100" dirty="0" smtClean="0"/>
              <a:t>Department </a:t>
            </a:r>
            <a:r>
              <a:rPr lang="en-US" altLang="zh-TW" sz="2100" dirty="0"/>
              <a:t>of Pediatrics, Taipei Hospital, Ministry of Health and Welfare</a:t>
            </a:r>
            <a:endParaRPr lang="zh-TW" altLang="en-US" sz="2100" dirty="0"/>
          </a:p>
        </p:txBody>
      </p:sp>
      <p:sp>
        <p:nvSpPr>
          <p:cNvPr id="4" name="投影片編號版面配置區 3"/>
          <p:cNvSpPr>
            <a:spLocks noGrp="1"/>
          </p:cNvSpPr>
          <p:nvPr>
            <p:ph type="sldNum" sz="quarter" idx="12"/>
          </p:nvPr>
        </p:nvSpPr>
        <p:spPr/>
        <p:txBody>
          <a:bodyPr/>
          <a:lstStyle/>
          <a:p>
            <a:fld id="{7972231E-07C9-4750-A699-4F14D9A1E827}" type="slidenum">
              <a:rPr lang="zh-TW" altLang="en-US" smtClean="0"/>
              <a:t>1</a:t>
            </a:fld>
            <a:endParaRPr lang="zh-TW" altLang="en-US"/>
          </a:p>
        </p:txBody>
      </p:sp>
    </p:spTree>
    <p:extLst>
      <p:ext uri="{BB962C8B-B14F-4D97-AF65-F5344CB8AC3E}">
        <p14:creationId xmlns:p14="http://schemas.microsoft.com/office/powerpoint/2010/main" val="302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normAutofit/>
          </a:bodyPr>
          <a:lstStyle/>
          <a:p>
            <a:r>
              <a:rPr lang="en-US" altLang="zh-TW" sz="2800" dirty="0" smtClean="0"/>
              <a:t>Table2. Ordinal </a:t>
            </a:r>
            <a:r>
              <a:rPr lang="en-US" altLang="zh-TW" sz="2800" dirty="0"/>
              <a:t>logistic regression between NHID and the primary caregiver's continuity of conscious child </a:t>
            </a:r>
            <a:r>
              <a:rPr lang="en-US" altLang="zh-TW" sz="2800" dirty="0" smtClean="0"/>
              <a:t>care</a:t>
            </a:r>
            <a:endParaRPr lang="zh-TW" altLang="en-US" sz="2800" dirty="0"/>
          </a:p>
        </p:txBody>
      </p:sp>
      <p:graphicFrame>
        <p:nvGraphicFramePr>
          <p:cNvPr id="14" name="物件 13"/>
          <p:cNvGraphicFramePr>
            <a:graphicFrameLocks noChangeAspect="1"/>
          </p:cNvGraphicFramePr>
          <p:nvPr>
            <p:extLst>
              <p:ext uri="{D42A27DB-BD31-4B8C-83A1-F6EECF244321}">
                <p14:modId xmlns:p14="http://schemas.microsoft.com/office/powerpoint/2010/main" val="1601920617"/>
              </p:ext>
            </p:extLst>
          </p:nvPr>
        </p:nvGraphicFramePr>
        <p:xfrm>
          <a:off x="-115888" y="1481138"/>
          <a:ext cx="12714288" cy="5238750"/>
        </p:xfrm>
        <a:graphic>
          <a:graphicData uri="http://schemas.openxmlformats.org/presentationml/2006/ole">
            <mc:AlternateContent xmlns:mc="http://schemas.openxmlformats.org/markup-compatibility/2006">
              <mc:Choice xmlns:v="urn:schemas-microsoft-com:vml" Requires="v">
                <p:oleObj spid="_x0000_s2098" name="文件" r:id="rId4" imgW="8962199" imgH="3692839" progId="Word.Document.12">
                  <p:embed/>
                </p:oleObj>
              </mc:Choice>
              <mc:Fallback>
                <p:oleObj name="文件" r:id="rId4" imgW="8962199" imgH="3692839" progId="Word.Document.12">
                  <p:embed/>
                  <p:pic>
                    <p:nvPicPr>
                      <p:cNvPr id="0" name=""/>
                      <p:cNvPicPr/>
                      <p:nvPr/>
                    </p:nvPicPr>
                    <p:blipFill>
                      <a:blip r:embed="rId5"/>
                      <a:stretch>
                        <a:fillRect/>
                      </a:stretch>
                    </p:blipFill>
                    <p:spPr>
                      <a:xfrm>
                        <a:off x="-115888" y="1481138"/>
                        <a:ext cx="12714288" cy="5238750"/>
                      </a:xfrm>
                      <a:prstGeom prst="rect">
                        <a:avLst/>
                      </a:prstGeom>
                    </p:spPr>
                  </p:pic>
                </p:oleObj>
              </mc:Fallback>
            </mc:AlternateContent>
          </a:graphicData>
        </a:graphic>
      </p:graphicFrame>
    </p:spTree>
    <p:extLst>
      <p:ext uri="{BB962C8B-B14F-4D97-AF65-F5344CB8AC3E}">
        <p14:creationId xmlns:p14="http://schemas.microsoft.com/office/powerpoint/2010/main" val="77998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DISCUSSION</a:t>
            </a:r>
            <a:endParaRPr lang="zh-TW" altLang="en-US" dirty="0"/>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972231E-07C9-4750-A699-4F14D9A1E827}" type="slidenum">
              <a:rPr lang="zh-TW" altLang="en-US" smtClean="0"/>
              <a:pPr/>
              <a:t>11</a:t>
            </a:fld>
            <a:endParaRPr lang="zh-TW" altLang="en-US" dirty="0"/>
          </a:p>
        </p:txBody>
      </p:sp>
    </p:spTree>
    <p:extLst>
      <p:ext uri="{BB962C8B-B14F-4D97-AF65-F5344CB8AC3E}">
        <p14:creationId xmlns:p14="http://schemas.microsoft.com/office/powerpoint/2010/main" val="427865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3"/>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972231E-07C9-4750-A699-4F14D9A1E827}" type="slidenum">
              <a:rPr lang="zh-TW" altLang="en-US" smtClean="0"/>
              <a:pPr/>
              <a:t>12</a:t>
            </a:fld>
            <a:endParaRPr lang="zh-TW" altLang="en-US" dirty="0"/>
          </a:p>
        </p:txBody>
      </p:sp>
      <p:sp>
        <p:nvSpPr>
          <p:cNvPr id="6" name="矩形 5"/>
          <p:cNvSpPr/>
          <p:nvPr/>
        </p:nvSpPr>
        <p:spPr bwMode="auto">
          <a:xfrm>
            <a:off x="591462" y="754744"/>
            <a:ext cx="5272309" cy="1224434"/>
          </a:xfrm>
          <a:prstGeom prst="rect">
            <a:avLst/>
          </a:prstGeom>
          <a:solidFill>
            <a:schemeClr val="accent4">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algn="ctr" fontAlgn="ctr">
              <a:spcBef>
                <a:spcPct val="0"/>
              </a:spcBef>
              <a:spcAft>
                <a:spcPct val="0"/>
              </a:spcAft>
            </a:pPr>
            <a:endParaRPr lang="zh-TW" altLang="en-US" sz="2800" dirty="0">
              <a:latin typeface="Muli Bold" panose="020B0604020202020204" charset="0"/>
            </a:endParaRPr>
          </a:p>
        </p:txBody>
      </p:sp>
      <p:sp>
        <p:nvSpPr>
          <p:cNvPr id="7" name="矩形 6"/>
          <p:cNvSpPr/>
          <p:nvPr/>
        </p:nvSpPr>
        <p:spPr>
          <a:xfrm>
            <a:off x="902774" y="977193"/>
            <a:ext cx="3477940" cy="954107"/>
          </a:xfrm>
          <a:prstGeom prst="rect">
            <a:avLst/>
          </a:prstGeom>
        </p:spPr>
        <p:txBody>
          <a:bodyPr wrap="none">
            <a:spAutoFit/>
          </a:bodyPr>
          <a:lstStyle/>
          <a:p>
            <a:r>
              <a:rPr lang="en-US" altLang="zh-TW" sz="2800" b="1" dirty="0">
                <a:latin typeface="Muli Bold"/>
              </a:rPr>
              <a:t>S</a:t>
            </a:r>
            <a:r>
              <a:rPr lang="zh-TW" altLang="en-US" sz="2800" b="1" dirty="0" smtClean="0">
                <a:latin typeface="Muli Bold"/>
              </a:rPr>
              <a:t>ignificant </a:t>
            </a:r>
            <a:r>
              <a:rPr lang="en-US" altLang="zh-TW" sz="2800" b="1" dirty="0" smtClean="0">
                <a:latin typeface="Muli Bold"/>
              </a:rPr>
              <a:t>i</a:t>
            </a:r>
            <a:r>
              <a:rPr lang="zh-TW" altLang="en-US" sz="2800" b="1" dirty="0" smtClean="0">
                <a:latin typeface="Muli Bold"/>
              </a:rPr>
              <a:t>mpact </a:t>
            </a:r>
            <a:endParaRPr lang="en-US" altLang="zh-TW" sz="2800" b="1" dirty="0" smtClean="0">
              <a:latin typeface="Muli Bold"/>
            </a:endParaRPr>
          </a:p>
          <a:p>
            <a:r>
              <a:rPr lang="zh-TW" altLang="en-US" sz="2800" b="1" dirty="0" smtClean="0">
                <a:latin typeface="Muli Bold"/>
              </a:rPr>
              <a:t>on </a:t>
            </a:r>
            <a:r>
              <a:rPr lang="zh-TW" altLang="en-US" sz="2800" b="1" dirty="0">
                <a:latin typeface="Muli Bold"/>
              </a:rPr>
              <a:t>the </a:t>
            </a:r>
            <a:r>
              <a:rPr lang="en-US" altLang="zh-TW" sz="2800" b="1" dirty="0" smtClean="0">
                <a:latin typeface="Muli Bold"/>
              </a:rPr>
              <a:t>COC</a:t>
            </a:r>
            <a:endParaRPr lang="zh-TW" altLang="en-US" sz="2800" b="1" dirty="0">
              <a:latin typeface="Muli Bold"/>
            </a:endParaRPr>
          </a:p>
        </p:txBody>
      </p:sp>
      <p:sp>
        <p:nvSpPr>
          <p:cNvPr id="8" name="矩形 7"/>
          <p:cNvSpPr/>
          <p:nvPr/>
        </p:nvSpPr>
        <p:spPr bwMode="auto">
          <a:xfrm>
            <a:off x="591462" y="2075545"/>
            <a:ext cx="5272309" cy="4158343"/>
          </a:xfrm>
          <a:prstGeom prst="rect">
            <a:avLst/>
          </a:prstGeom>
          <a:solidFill>
            <a:schemeClr val="accent4">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algn="ctr" fontAlgn="ctr">
              <a:spcBef>
                <a:spcPct val="0"/>
              </a:spcBef>
              <a:spcAft>
                <a:spcPct val="0"/>
              </a:spcAft>
            </a:pPr>
            <a:endParaRPr lang="zh-TW" altLang="en-US" sz="2800" dirty="0">
              <a:latin typeface="Muli Bold" panose="020B0604020202020204" charset="0"/>
            </a:endParaRPr>
          </a:p>
        </p:txBody>
      </p:sp>
      <p:sp>
        <p:nvSpPr>
          <p:cNvPr id="9" name="矩形 8"/>
          <p:cNvSpPr/>
          <p:nvPr/>
        </p:nvSpPr>
        <p:spPr>
          <a:xfrm>
            <a:off x="902774" y="2364034"/>
            <a:ext cx="5344833" cy="3539430"/>
          </a:xfrm>
          <a:prstGeom prst="rect">
            <a:avLst/>
          </a:prstGeom>
        </p:spPr>
        <p:txBody>
          <a:bodyPr wrap="square">
            <a:spAutoFit/>
          </a:bodyPr>
          <a:lstStyle/>
          <a:p>
            <a:pPr marL="457200" indent="-457200">
              <a:buFont typeface="Wingdings" panose="05000000000000000000" pitchFamily="2" charset="2"/>
              <a:buChar char="l"/>
            </a:pPr>
            <a:r>
              <a:rPr lang="en-US" altLang="zh-TW" sz="2800" dirty="0" smtClean="0"/>
              <a:t>C</a:t>
            </a:r>
            <a:r>
              <a:rPr lang="zh-TW" altLang="en-US" sz="2800" dirty="0" smtClean="0"/>
              <a:t>aregiver's </a:t>
            </a:r>
            <a:r>
              <a:rPr lang="zh-TW" altLang="en-US" sz="2800" dirty="0"/>
              <a:t>education </a:t>
            </a:r>
            <a:r>
              <a:rPr lang="zh-TW" altLang="en-US" sz="2800" dirty="0" smtClean="0"/>
              <a:t>level</a:t>
            </a:r>
            <a:endParaRPr lang="zh-TW" altLang="en-US" sz="2800" dirty="0"/>
          </a:p>
          <a:p>
            <a:pPr marL="457200" indent="-457200">
              <a:buFont typeface="Wingdings" panose="05000000000000000000" pitchFamily="2" charset="2"/>
              <a:buChar char="l"/>
            </a:pPr>
            <a:r>
              <a:rPr lang="en-US" altLang="zh-TW" sz="2800" dirty="0" smtClean="0"/>
              <a:t>H</a:t>
            </a:r>
            <a:r>
              <a:rPr lang="zh-TW" altLang="en-US" sz="2800" dirty="0" smtClean="0"/>
              <a:t>ousehold income</a:t>
            </a:r>
            <a:endParaRPr lang="en-US" altLang="zh-TW" sz="2800" dirty="0" smtClean="0"/>
          </a:p>
          <a:p>
            <a:pPr marL="457200" indent="-457200">
              <a:buFont typeface="Wingdings" panose="05000000000000000000" pitchFamily="2" charset="2"/>
              <a:buChar char="l"/>
            </a:pPr>
            <a:r>
              <a:rPr lang="en-US" altLang="zh-TW" sz="2800" dirty="0"/>
              <a:t>C</a:t>
            </a:r>
            <a:r>
              <a:rPr lang="zh-TW" altLang="en-US" sz="2800" dirty="0" smtClean="0"/>
              <a:t>onscious </a:t>
            </a:r>
            <a:r>
              <a:rPr lang="zh-TW" altLang="en-US" sz="2800" dirty="0"/>
              <a:t>child health </a:t>
            </a:r>
            <a:r>
              <a:rPr lang="zh-TW" altLang="en-US" sz="2800" dirty="0" smtClean="0"/>
              <a:t>status </a:t>
            </a:r>
            <a:endParaRPr lang="en-US" altLang="zh-TW" sz="2800" dirty="0" smtClean="0"/>
          </a:p>
          <a:p>
            <a:pPr marL="457200" indent="-457200">
              <a:buFont typeface="Wingdings" panose="05000000000000000000" pitchFamily="2" charset="2"/>
              <a:buChar char="l"/>
            </a:pPr>
            <a:r>
              <a:rPr lang="en-US" altLang="zh-TW" sz="2800" dirty="0">
                <a:solidFill>
                  <a:srgbClr val="FF0000"/>
                </a:solidFill>
              </a:rPr>
              <a:t>S</a:t>
            </a:r>
            <a:r>
              <a:rPr lang="zh-TW" altLang="en-US" sz="2800" dirty="0" smtClean="0">
                <a:solidFill>
                  <a:srgbClr val="FF0000"/>
                </a:solidFill>
              </a:rPr>
              <a:t>atisfaction </a:t>
            </a:r>
            <a:r>
              <a:rPr lang="zh-TW" altLang="en-US" sz="2800" dirty="0">
                <a:solidFill>
                  <a:srgbClr val="FF0000"/>
                </a:solidFill>
              </a:rPr>
              <a:t>with the child's health care </a:t>
            </a:r>
            <a:r>
              <a:rPr lang="zh-TW" altLang="en-US" sz="2800" dirty="0" smtClean="0">
                <a:solidFill>
                  <a:srgbClr val="FF0000"/>
                </a:solidFill>
              </a:rPr>
              <a:t>system </a:t>
            </a:r>
            <a:endParaRPr lang="zh-TW" altLang="en-US" sz="2800" dirty="0">
              <a:solidFill>
                <a:srgbClr val="FF0000"/>
              </a:solidFill>
            </a:endParaRPr>
          </a:p>
          <a:p>
            <a:pPr marL="457200" indent="-457200">
              <a:buFont typeface="Wingdings" panose="05000000000000000000" pitchFamily="2" charset="2"/>
              <a:buChar char="l"/>
            </a:pPr>
            <a:r>
              <a:rPr lang="en-US" altLang="zh-TW" sz="2800" dirty="0" smtClean="0"/>
              <a:t>C</a:t>
            </a:r>
            <a:r>
              <a:rPr lang="zh-TW" altLang="en-US" sz="2800" dirty="0" smtClean="0"/>
              <a:t>hild's age </a:t>
            </a:r>
            <a:endParaRPr lang="zh-TW" altLang="en-US" sz="2800" dirty="0"/>
          </a:p>
          <a:p>
            <a:pPr marL="457200" indent="-457200">
              <a:buFont typeface="Wingdings" panose="05000000000000000000" pitchFamily="2" charset="2"/>
              <a:buChar char="l"/>
            </a:pPr>
            <a:r>
              <a:rPr lang="en-US" altLang="zh-TW" sz="2800" dirty="0" smtClean="0"/>
              <a:t>T</a:t>
            </a:r>
            <a:r>
              <a:rPr lang="zh-TW" altLang="en-US" sz="2800" dirty="0" smtClean="0"/>
              <a:t>he </a:t>
            </a:r>
            <a:r>
              <a:rPr lang="zh-TW" altLang="en-US" sz="2800" dirty="0"/>
              <a:t>presence or absence of private insurance </a:t>
            </a:r>
          </a:p>
        </p:txBody>
      </p:sp>
      <p:sp>
        <p:nvSpPr>
          <p:cNvPr id="10" name="圓角矩形圖說文字 9"/>
          <p:cNvSpPr/>
          <p:nvPr/>
        </p:nvSpPr>
        <p:spPr>
          <a:xfrm>
            <a:off x="4691271" y="4250763"/>
            <a:ext cx="1952969" cy="1204686"/>
          </a:xfrm>
          <a:prstGeom prst="wedgeRoundRectCallout">
            <a:avLst>
              <a:gd name="adj1" fmla="val -73599"/>
              <a:gd name="adj2" fmla="val -35849"/>
              <a:gd name="adj3" fmla="val 16667"/>
            </a:avLst>
          </a:prstGeom>
          <a:solidFill>
            <a:srgbClr val="DE8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latin typeface="Muli Bold" panose="020B0604020202020204"/>
              </a:rPr>
              <a:t>T</a:t>
            </a:r>
            <a:r>
              <a:rPr lang="en-US" altLang="zh-TW" sz="2400" dirty="0" smtClean="0">
                <a:latin typeface="Muli Bold" panose="020B0604020202020204"/>
              </a:rPr>
              <a:t>he </a:t>
            </a:r>
            <a:r>
              <a:rPr lang="en-US" altLang="zh-TW" sz="2400" dirty="0">
                <a:latin typeface="Muli Bold" panose="020B0604020202020204"/>
              </a:rPr>
              <a:t>most important factor</a:t>
            </a:r>
            <a:endParaRPr lang="zh-TW" altLang="en-US" sz="2400" dirty="0">
              <a:latin typeface="Muli Bold" panose="020B0604020202020204"/>
            </a:endParaRPr>
          </a:p>
        </p:txBody>
      </p:sp>
      <p:sp>
        <p:nvSpPr>
          <p:cNvPr id="12" name="矩形 11"/>
          <p:cNvSpPr/>
          <p:nvPr/>
        </p:nvSpPr>
        <p:spPr bwMode="auto">
          <a:xfrm>
            <a:off x="6066971" y="754744"/>
            <a:ext cx="5544457" cy="5479143"/>
          </a:xfrm>
          <a:prstGeom prst="rect">
            <a:avLst/>
          </a:prstGeom>
          <a:solidFill>
            <a:schemeClr val="accent6">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algn="ctr" fontAlgn="ctr">
              <a:spcBef>
                <a:spcPct val="0"/>
              </a:spcBef>
              <a:spcAft>
                <a:spcPct val="0"/>
              </a:spcAft>
            </a:pPr>
            <a:endParaRPr lang="zh-TW" altLang="en-US" sz="2800" dirty="0">
              <a:latin typeface="Muli Bold" panose="020B0604020202020204" charset="0"/>
            </a:endParaRPr>
          </a:p>
        </p:txBody>
      </p:sp>
      <p:sp>
        <p:nvSpPr>
          <p:cNvPr id="13" name="矩形 12"/>
          <p:cNvSpPr/>
          <p:nvPr/>
        </p:nvSpPr>
        <p:spPr>
          <a:xfrm>
            <a:off x="6247607" y="1105547"/>
            <a:ext cx="5219492" cy="4893647"/>
          </a:xfrm>
          <a:prstGeom prst="rect">
            <a:avLst/>
          </a:prstGeom>
        </p:spPr>
        <p:txBody>
          <a:bodyPr wrap="square">
            <a:spAutoFit/>
          </a:bodyPr>
          <a:lstStyle/>
          <a:p>
            <a:pPr marL="457200" indent="-457200">
              <a:buFont typeface="Wingdings" panose="05000000000000000000" pitchFamily="2" charset="2"/>
              <a:buChar char="l"/>
            </a:pPr>
            <a:r>
              <a:rPr lang="zh-TW" altLang="en-US" sz="2600" dirty="0">
                <a:latin typeface="Muli Bold"/>
              </a:rPr>
              <a:t>Caregivers are highly satisfied with the children's health care system, they have a positive impact on the confidence of the visiting </a:t>
            </a:r>
            <a:r>
              <a:rPr lang="zh-TW" altLang="en-US" sz="2600" dirty="0" smtClean="0">
                <a:latin typeface="Muli Bold"/>
              </a:rPr>
              <a:t>physician</a:t>
            </a:r>
            <a:r>
              <a:rPr lang="en-US" altLang="zh-TW" sz="2600" dirty="0" smtClean="0">
                <a:latin typeface="Muli Bold"/>
              </a:rPr>
              <a:t>.</a:t>
            </a:r>
            <a:endParaRPr lang="zh-TW" altLang="en-US" sz="2600" dirty="0">
              <a:latin typeface="Muli Bold"/>
            </a:endParaRPr>
          </a:p>
          <a:p>
            <a:pPr marL="457200" indent="-457200">
              <a:buFont typeface="Wingdings" panose="05000000000000000000" pitchFamily="2" charset="2"/>
              <a:buChar char="l"/>
            </a:pPr>
            <a:r>
              <a:rPr lang="zh-TW" altLang="en-US" sz="2600" dirty="0" smtClean="0">
                <a:latin typeface="Muli Bold"/>
              </a:rPr>
              <a:t>The </a:t>
            </a:r>
            <a:r>
              <a:rPr lang="zh-TW" altLang="en-US" sz="2600" dirty="0">
                <a:latin typeface="Muli Bold"/>
              </a:rPr>
              <a:t>importance of having a regular care physician for children, the frequency of changing physicians, and the willingness to pay for healthcare.</a:t>
            </a:r>
          </a:p>
        </p:txBody>
      </p:sp>
    </p:spTree>
    <p:extLst>
      <p:ext uri="{BB962C8B-B14F-4D97-AF65-F5344CB8AC3E}">
        <p14:creationId xmlns:p14="http://schemas.microsoft.com/office/powerpoint/2010/main" val="3490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DISCUSSION</a:t>
            </a:r>
            <a:endParaRPr lang="zh-TW" altLang="en-US" dirty="0"/>
          </a:p>
        </p:txBody>
      </p:sp>
      <p:sp>
        <p:nvSpPr>
          <p:cNvPr id="6" name="內容版面配置區 5"/>
          <p:cNvSpPr>
            <a:spLocks noGrp="1"/>
          </p:cNvSpPr>
          <p:nvPr>
            <p:ph idx="1"/>
          </p:nvPr>
        </p:nvSpPr>
        <p:spPr/>
        <p:txBody>
          <a:bodyPr>
            <a:normAutofit/>
          </a:bodyPr>
          <a:lstStyle/>
          <a:p>
            <a:pPr>
              <a:lnSpc>
                <a:spcPct val="150000"/>
              </a:lnSpc>
              <a:buFont typeface="Wingdings" panose="05000000000000000000" pitchFamily="2" charset="2"/>
              <a:buChar char="l"/>
            </a:pPr>
            <a:r>
              <a:rPr lang="en-US" altLang="zh-TW" dirty="0"/>
              <a:t>In q</a:t>
            </a:r>
            <a:r>
              <a:rPr lang="en-US" altLang="zh-TW" dirty="0" smtClean="0"/>
              <a:t>uantitative </a:t>
            </a:r>
            <a:r>
              <a:rPr lang="en-US" altLang="zh-TW" dirty="0"/>
              <a:t>measures the perceptions of caregiver reports on the COC. </a:t>
            </a:r>
            <a:endParaRPr lang="en-US" altLang="zh-TW" dirty="0" smtClean="0"/>
          </a:p>
          <a:p>
            <a:pPr>
              <a:lnSpc>
                <a:spcPct val="150000"/>
              </a:lnSpc>
              <a:buFont typeface="Wingdings" panose="05000000000000000000" pitchFamily="2" charset="2"/>
              <a:buChar char="l"/>
            </a:pPr>
            <a:r>
              <a:rPr lang="en-US" altLang="zh-TW" dirty="0"/>
              <a:t>COCI is an index that better reflects the caregivers’ </a:t>
            </a:r>
            <a:r>
              <a:rPr lang="en-US" altLang="zh-TW" dirty="0" smtClean="0"/>
              <a:t>perspective.</a:t>
            </a:r>
          </a:p>
          <a:p>
            <a:pPr>
              <a:lnSpc>
                <a:spcPct val="150000"/>
              </a:lnSpc>
              <a:buFont typeface="Wingdings" panose="05000000000000000000" pitchFamily="2" charset="2"/>
              <a:buChar char="l"/>
            </a:pPr>
            <a:r>
              <a:rPr lang="en-US" altLang="zh-TW" dirty="0"/>
              <a:t>HI and SECON indexes still have their own advantages in loyalty and importance aspects that caregivers report child care continuity. </a:t>
            </a:r>
            <a:endParaRPr lang="zh-TW" altLang="en-US" dirty="0"/>
          </a:p>
        </p:txBody>
      </p:sp>
      <p:sp>
        <p:nvSpPr>
          <p:cNvPr id="4" name="投影片編號版面配置區 3"/>
          <p:cNvSpPr>
            <a:spLocks noGrp="1"/>
          </p:cNvSpPr>
          <p:nvPr>
            <p:ph type="sldNum" sz="quarter" idx="12"/>
          </p:nvPr>
        </p:nvSpPr>
        <p:spPr/>
        <p:txBody>
          <a:bodyPr/>
          <a:lstStyle/>
          <a:p>
            <a:fld id="{7972231E-07C9-4750-A699-4F14D9A1E827}" type="slidenum">
              <a:rPr lang="zh-TW" altLang="en-US" smtClean="0"/>
              <a:pPr/>
              <a:t>13</a:t>
            </a:fld>
            <a:endParaRPr lang="zh-TW" altLang="en-US" dirty="0"/>
          </a:p>
        </p:txBody>
      </p:sp>
    </p:spTree>
    <p:extLst>
      <p:ext uri="{BB962C8B-B14F-4D97-AF65-F5344CB8AC3E}">
        <p14:creationId xmlns:p14="http://schemas.microsoft.com/office/powerpoint/2010/main" val="394085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972231E-07C9-4750-A699-4F14D9A1E827}" type="slidenum">
              <a:rPr lang="zh-TW" altLang="en-US" smtClean="0"/>
              <a:pPr/>
              <a:t>14</a:t>
            </a:fld>
            <a:endParaRPr lang="zh-TW" altLang="en-US" dirty="0"/>
          </a:p>
        </p:txBody>
      </p:sp>
    </p:spTree>
    <p:extLst>
      <p:ext uri="{BB962C8B-B14F-4D97-AF65-F5344CB8AC3E}">
        <p14:creationId xmlns:p14="http://schemas.microsoft.com/office/powerpoint/2010/main" val="131059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972231E-07C9-4750-A699-4F14D9A1E827}" type="slidenum">
              <a:rPr lang="zh-TW" altLang="en-US" smtClean="0"/>
              <a:pPr/>
              <a:t>15</a:t>
            </a:fld>
            <a:endParaRPr lang="zh-TW" altLang="en-US" dirty="0"/>
          </a:p>
        </p:txBody>
      </p:sp>
      <p:graphicFrame>
        <p:nvGraphicFramePr>
          <p:cNvPr id="6" name="資料庫圖表 5"/>
          <p:cNvGraphicFramePr/>
          <p:nvPr>
            <p:extLst>
              <p:ext uri="{D42A27DB-BD31-4B8C-83A1-F6EECF244321}">
                <p14:modId xmlns:p14="http://schemas.microsoft.com/office/powerpoint/2010/main" val="2351477856"/>
              </p:ext>
            </p:extLst>
          </p:nvPr>
        </p:nvGraphicFramePr>
        <p:xfrm>
          <a:off x="-341086" y="742648"/>
          <a:ext cx="1328057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90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972231E-07C9-4750-A699-4F14D9A1E827}" type="slidenum">
              <a:rPr lang="zh-TW" altLang="en-US" smtClean="0"/>
              <a:pPr/>
              <a:t>16</a:t>
            </a:fld>
            <a:endParaRPr lang="zh-TW" altLang="en-US" dirty="0"/>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b="16437"/>
          <a:stretch/>
        </p:blipFill>
        <p:spPr>
          <a:xfrm>
            <a:off x="1102464" y="1295895"/>
            <a:ext cx="6717221" cy="4214224"/>
          </a:xfrm>
          <a:prstGeom prst="rect">
            <a:avLst/>
          </a:prstGeom>
        </p:spPr>
      </p:pic>
    </p:spTree>
    <p:extLst>
      <p:ext uri="{BB962C8B-B14F-4D97-AF65-F5344CB8AC3E}">
        <p14:creationId xmlns:p14="http://schemas.microsoft.com/office/powerpoint/2010/main" val="155463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INTRODUCTION</a:t>
            </a:r>
            <a:endParaRPr lang="zh-TW" altLang="en-US" dirty="0"/>
          </a:p>
        </p:txBody>
      </p:sp>
      <p:sp>
        <p:nvSpPr>
          <p:cNvPr id="5" name="文字版面配置區 4"/>
          <p:cNvSpPr>
            <a:spLocks noGrp="1"/>
          </p:cNvSpPr>
          <p:nvPr>
            <p:ph type="body" idx="1"/>
          </p:nvPr>
        </p:nvSpPr>
        <p:spPr/>
        <p:txBody>
          <a:bodyPr/>
          <a:lstStyle/>
          <a:p>
            <a:endParaRPr lang="zh-TW" altLang="en-US"/>
          </a:p>
        </p:txBody>
      </p:sp>
      <p:sp>
        <p:nvSpPr>
          <p:cNvPr id="7" name="投影片編號版面配置區 3"/>
          <p:cNvSpPr>
            <a:spLocks noGrp="1"/>
          </p:cNvSpPr>
          <p:nvPr>
            <p:ph type="sldNum" sz="quarter" idx="12"/>
          </p:nvPr>
        </p:nvSpPr>
        <p:spPr>
          <a:xfrm>
            <a:off x="9296400" y="6350000"/>
            <a:ext cx="2743200" cy="365125"/>
          </a:xfrm>
        </p:spPr>
        <p:txBody>
          <a:bodyPr/>
          <a:lstStyle/>
          <a:p>
            <a:r>
              <a:rPr lang="en-US" altLang="zh-TW" dirty="0" smtClean="0"/>
              <a:t>2</a:t>
            </a:r>
          </a:p>
        </p:txBody>
      </p:sp>
    </p:spTree>
    <p:extLst>
      <p:ext uri="{BB962C8B-B14F-4D97-AF65-F5344CB8AC3E}">
        <p14:creationId xmlns:p14="http://schemas.microsoft.com/office/powerpoint/2010/main" val="9612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標題 20"/>
          <p:cNvSpPr>
            <a:spLocks noGrp="1"/>
          </p:cNvSpPr>
          <p:nvPr>
            <p:ph type="title"/>
          </p:nvPr>
        </p:nvSpPr>
        <p:spPr/>
        <p:txBody>
          <a:bodyPr/>
          <a:lstStyle/>
          <a:p>
            <a:r>
              <a:rPr lang="en-US" altLang="zh-TW" dirty="0" smtClean="0"/>
              <a:t>Continuity of Care (COC) </a:t>
            </a:r>
            <a:endParaRPr lang="zh-TW" altLang="en-US" dirty="0"/>
          </a:p>
        </p:txBody>
      </p:sp>
      <p:sp>
        <p:nvSpPr>
          <p:cNvPr id="22" name="內容版面配置區 21"/>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972231E-07C9-4750-A699-4F14D9A1E827}" type="slidenum">
              <a:rPr lang="zh-TW" altLang="en-US" smtClean="0"/>
              <a:t>3</a:t>
            </a:fld>
            <a:endParaRPr lang="zh-TW" altLang="en-US"/>
          </a:p>
        </p:txBody>
      </p:sp>
      <p:pic>
        <p:nvPicPr>
          <p:cNvPr id="13" name="圖片 12"/>
          <p:cNvPicPr>
            <a:picLocks noChangeAspect="1"/>
          </p:cNvPicPr>
          <p:nvPr/>
        </p:nvPicPr>
        <p:blipFill rotWithShape="1">
          <a:blip r:embed="rId2">
            <a:extLst>
              <a:ext uri="{28A0092B-C50C-407E-A947-70E740481C1C}">
                <a14:useLocalDpi xmlns:a14="http://schemas.microsoft.com/office/drawing/2010/main" val="0"/>
              </a:ext>
            </a:extLst>
          </a:blip>
          <a:srcRect t="10254" b="9805"/>
          <a:stretch/>
        </p:blipFill>
        <p:spPr>
          <a:xfrm>
            <a:off x="-919" y="2395001"/>
            <a:ext cx="3630947" cy="2902597"/>
          </a:xfrm>
          <a:prstGeom prst="rect">
            <a:avLst/>
          </a:prstGeom>
        </p:spPr>
      </p:pic>
      <p:pic>
        <p:nvPicPr>
          <p:cNvPr id="16" name="圖片 15"/>
          <p:cNvPicPr>
            <a:picLocks noChangeAspect="1"/>
          </p:cNvPicPr>
          <p:nvPr/>
        </p:nvPicPr>
        <p:blipFill rotWithShape="1">
          <a:blip r:embed="rId3"/>
          <a:srcRect b="11928"/>
          <a:stretch/>
        </p:blipFill>
        <p:spPr>
          <a:xfrm>
            <a:off x="8058599" y="2387831"/>
            <a:ext cx="4134411" cy="2944245"/>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225" y="2395001"/>
            <a:ext cx="6872061" cy="2946139"/>
          </a:xfrm>
          <a:prstGeom prst="rect">
            <a:avLst/>
          </a:prstGeom>
        </p:spPr>
      </p:pic>
      <p:grpSp>
        <p:nvGrpSpPr>
          <p:cNvPr id="20" name="群組 19"/>
          <p:cNvGrpSpPr/>
          <p:nvPr/>
        </p:nvGrpSpPr>
        <p:grpSpPr>
          <a:xfrm>
            <a:off x="2562224" y="3657599"/>
            <a:ext cx="6872061" cy="3607569"/>
            <a:chOff x="3715657" y="4117813"/>
            <a:chExt cx="5236027" cy="3075733"/>
          </a:xfrm>
        </p:grpSpPr>
        <p:pic>
          <p:nvPicPr>
            <p:cNvPr id="12" name="圖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657" y="4117813"/>
              <a:ext cx="5236027" cy="2740187"/>
            </a:xfrm>
            <a:prstGeom prst="rect">
              <a:avLst/>
            </a:prstGeom>
          </p:spPr>
        </p:pic>
        <p:sp>
          <p:nvSpPr>
            <p:cNvPr id="17" name="矩形 16"/>
            <p:cNvSpPr/>
            <p:nvPr/>
          </p:nvSpPr>
          <p:spPr>
            <a:xfrm>
              <a:off x="7010400" y="5815178"/>
              <a:ext cx="1941284" cy="1086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rotWithShape="1">
            <a:blip r:embed="rId6">
              <a:extLst>
                <a:ext uri="{28A0092B-C50C-407E-A947-70E740481C1C}">
                  <a14:useLocalDpi xmlns:a14="http://schemas.microsoft.com/office/drawing/2010/main" val="0"/>
                </a:ext>
              </a:extLst>
            </a:blip>
            <a:srcRect l="16282" t="36297" r="13583"/>
            <a:stretch/>
          </p:blipFill>
          <p:spPr>
            <a:xfrm rot="726250">
              <a:off x="6850382" y="6014230"/>
              <a:ext cx="2017487" cy="1013313"/>
            </a:xfrm>
            <a:prstGeom prst="rect">
              <a:avLst/>
            </a:prstGeom>
          </p:spPr>
        </p:pic>
        <p:sp>
          <p:nvSpPr>
            <p:cNvPr id="18" name="矩形 17"/>
            <p:cNvSpPr/>
            <p:nvPr/>
          </p:nvSpPr>
          <p:spPr>
            <a:xfrm>
              <a:off x="8610782" y="6247540"/>
              <a:ext cx="340902" cy="292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7611202" y="6901542"/>
              <a:ext cx="340902" cy="292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88652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rotWithShape="1">
          <a:blip r:embed="rId3">
            <a:extLst>
              <a:ext uri="{28A0092B-C50C-407E-A947-70E740481C1C}">
                <a14:useLocalDpi xmlns:a14="http://schemas.microsoft.com/office/drawing/2010/main" val="0"/>
              </a:ext>
            </a:extLst>
          </a:blip>
          <a:srcRect l="51524" r="10635" b="5905"/>
          <a:stretch/>
        </p:blipFill>
        <p:spPr>
          <a:xfrm rot="5400000">
            <a:off x="667658" y="4038036"/>
            <a:ext cx="2162629" cy="3585029"/>
          </a:xfrm>
          <a:prstGeom prst="rect">
            <a:avLst/>
          </a:prstGeom>
          <a:effectLst>
            <a:softEdge rad="50800"/>
          </a:effectLst>
        </p:spPr>
      </p:pic>
      <p:sp>
        <p:nvSpPr>
          <p:cNvPr id="5" name="標題 4"/>
          <p:cNvSpPr>
            <a:spLocks noGrp="1"/>
          </p:cNvSpPr>
          <p:nvPr>
            <p:ph type="title"/>
          </p:nvPr>
        </p:nvSpPr>
        <p:spPr/>
        <p:txBody>
          <a:bodyPr/>
          <a:lstStyle/>
          <a:p>
            <a:r>
              <a:rPr lang="en-US" altLang="zh-TW" dirty="0" smtClean="0"/>
              <a:t>AIM</a:t>
            </a:r>
            <a:endParaRPr lang="zh-TW" altLang="en-US" dirty="0"/>
          </a:p>
        </p:txBody>
      </p:sp>
      <p:sp>
        <p:nvSpPr>
          <p:cNvPr id="4" name="投影片編號版面配置區 3"/>
          <p:cNvSpPr>
            <a:spLocks noGrp="1"/>
          </p:cNvSpPr>
          <p:nvPr>
            <p:ph type="sldNum" sz="quarter" idx="12"/>
          </p:nvPr>
        </p:nvSpPr>
        <p:spPr/>
        <p:txBody>
          <a:bodyPr/>
          <a:lstStyle/>
          <a:p>
            <a:fld id="{7972231E-07C9-4750-A699-4F14D9A1E827}" type="slidenum">
              <a:rPr lang="zh-TW" altLang="en-US" smtClean="0"/>
              <a:pPr/>
              <a:t>4</a:t>
            </a:fld>
            <a:endParaRPr lang="zh-TW" altLang="en-US" dirty="0"/>
          </a:p>
        </p:txBody>
      </p:sp>
      <p:sp>
        <p:nvSpPr>
          <p:cNvPr id="6" name="矩形 5"/>
          <p:cNvSpPr/>
          <p:nvPr/>
        </p:nvSpPr>
        <p:spPr bwMode="auto">
          <a:xfrm>
            <a:off x="1306286" y="2998121"/>
            <a:ext cx="9826171" cy="1829019"/>
          </a:xfrm>
          <a:prstGeom prst="rect">
            <a:avLst/>
          </a:prstGeom>
          <a:solidFill>
            <a:srgbClr val="C5E6E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algn="ctr" fontAlgn="ctr">
              <a:spcBef>
                <a:spcPct val="0"/>
              </a:spcBef>
              <a:spcAft>
                <a:spcPct val="0"/>
              </a:spcAft>
            </a:pPr>
            <a:endParaRPr lang="zh-TW" altLang="en-US" sz="2800" dirty="0">
              <a:latin typeface="Muli Bold" panose="020B0604020202020204" charset="0"/>
            </a:endParaRPr>
          </a:p>
        </p:txBody>
      </p:sp>
      <p:sp>
        <p:nvSpPr>
          <p:cNvPr id="7" name="矩形 6"/>
          <p:cNvSpPr/>
          <p:nvPr/>
        </p:nvSpPr>
        <p:spPr bwMode="auto">
          <a:xfrm>
            <a:off x="1306284" y="4827140"/>
            <a:ext cx="9826173" cy="1557621"/>
          </a:xfrm>
          <a:prstGeom prst="rect">
            <a:avLst/>
          </a:prstGeom>
          <a:solidFill>
            <a:schemeClr val="tx2">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標楷體" pitchFamily="65" charset="-120"/>
            </a:endParaRPr>
          </a:p>
        </p:txBody>
      </p:sp>
      <p:sp>
        <p:nvSpPr>
          <p:cNvPr id="8" name="文字方塊 7"/>
          <p:cNvSpPr txBox="1"/>
          <p:nvPr/>
        </p:nvSpPr>
        <p:spPr>
          <a:xfrm>
            <a:off x="1563914" y="3238278"/>
            <a:ext cx="9231086" cy="1384995"/>
          </a:xfrm>
          <a:prstGeom prst="rect">
            <a:avLst/>
          </a:prstGeom>
          <a:noFill/>
        </p:spPr>
        <p:txBody>
          <a:bodyPr wrap="square" rtlCol="0">
            <a:spAutoFit/>
          </a:bodyPr>
          <a:lstStyle/>
          <a:p>
            <a:pPr marL="457200" indent="-457200">
              <a:buFont typeface="Wingdings" panose="05000000000000000000" pitchFamily="2" charset="2"/>
              <a:buChar char="l"/>
            </a:pPr>
            <a:r>
              <a:rPr lang="en-US" altLang="zh-TW" sz="2800" dirty="0">
                <a:latin typeface="Muli Bold" panose="020B0604020202020204"/>
              </a:rPr>
              <a:t>The study to concordance between the COC of child measured by administrative data and the questionnaire reported by caregivers. </a:t>
            </a:r>
            <a:endParaRPr lang="zh-TW" altLang="en-US" sz="2800" dirty="0">
              <a:latin typeface="Muli Bold" panose="020B0604020202020204"/>
            </a:endParaRPr>
          </a:p>
        </p:txBody>
      </p:sp>
      <p:sp>
        <p:nvSpPr>
          <p:cNvPr id="9" name="文字方塊 8"/>
          <p:cNvSpPr txBox="1"/>
          <p:nvPr/>
        </p:nvSpPr>
        <p:spPr>
          <a:xfrm>
            <a:off x="1563912" y="5160580"/>
            <a:ext cx="9231088" cy="954107"/>
          </a:xfrm>
          <a:prstGeom prst="rect">
            <a:avLst/>
          </a:prstGeom>
          <a:noFill/>
        </p:spPr>
        <p:txBody>
          <a:bodyPr wrap="square" rtlCol="0">
            <a:spAutoFit/>
          </a:bodyPr>
          <a:lstStyle/>
          <a:p>
            <a:pPr marL="457200" indent="-457200">
              <a:buFont typeface="Wingdings" panose="05000000000000000000" pitchFamily="2" charset="2"/>
              <a:buChar char="l"/>
            </a:pPr>
            <a:r>
              <a:rPr lang="en-US" altLang="zh-TW" sz="2800" dirty="0" smtClean="0">
                <a:latin typeface="Muli Bold" panose="020B0604020202020204"/>
              </a:rPr>
              <a:t>To analyze the related factors that affect the </a:t>
            </a:r>
            <a:r>
              <a:rPr lang="en-US" altLang="zh-TW" sz="2800" dirty="0">
                <a:latin typeface="Muli Bold" panose="020B0604020202020204"/>
              </a:rPr>
              <a:t>COC </a:t>
            </a:r>
            <a:r>
              <a:rPr lang="en-US" altLang="zh-TW" sz="2800" dirty="0" smtClean="0">
                <a:latin typeface="Muli Bold" panose="020B0604020202020204"/>
              </a:rPr>
              <a:t>of child reported by caregivers in the questionnaire. </a:t>
            </a:r>
            <a:endParaRPr lang="zh-TW" altLang="en-US" sz="2800" dirty="0">
              <a:latin typeface="Muli Bold" panose="020B0604020202020204"/>
            </a:endParaRPr>
          </a:p>
        </p:txBody>
      </p:sp>
      <p:pic>
        <p:nvPicPr>
          <p:cNvPr id="10" name="圖片 9"/>
          <p:cNvPicPr>
            <a:picLocks noChangeAspect="1"/>
          </p:cNvPicPr>
          <p:nvPr/>
        </p:nvPicPr>
        <p:blipFill rotWithShape="1">
          <a:blip r:embed="rId4">
            <a:extLst>
              <a:ext uri="{28A0092B-C50C-407E-A947-70E740481C1C}">
                <a14:useLocalDpi xmlns:a14="http://schemas.microsoft.com/office/drawing/2010/main" val="0"/>
              </a:ext>
            </a:extLst>
          </a:blip>
          <a:srcRect t="29463" r="9524"/>
          <a:stretch/>
        </p:blipFill>
        <p:spPr>
          <a:xfrm>
            <a:off x="8806543" y="-1801356"/>
            <a:ext cx="3722914" cy="1632628"/>
          </a:xfrm>
          <a:prstGeom prst="rect">
            <a:avLst/>
          </a:prstGeom>
          <a:effectLst>
            <a:softEdge rad="50800"/>
          </a:effectLst>
        </p:spPr>
      </p:pic>
      <p:sp>
        <p:nvSpPr>
          <p:cNvPr id="2" name="矩形 1"/>
          <p:cNvSpPr/>
          <p:nvPr/>
        </p:nvSpPr>
        <p:spPr>
          <a:xfrm>
            <a:off x="1306285" y="1623164"/>
            <a:ext cx="9826172" cy="1384995"/>
          </a:xfrm>
          <a:prstGeom prst="rect">
            <a:avLst/>
          </a:prstGeom>
        </p:spPr>
        <p:txBody>
          <a:bodyPr wrap="square">
            <a:spAutoFit/>
          </a:bodyPr>
          <a:lstStyle/>
          <a:p>
            <a:r>
              <a:rPr lang="zh-TW" altLang="en-US" sz="2800" dirty="0">
                <a:solidFill>
                  <a:schemeClr val="bg1"/>
                </a:solidFill>
                <a:latin typeface="Muli Bold" panose="020B0604020202020204"/>
              </a:rPr>
              <a:t>The quantitative indexes of the administrative data and the patient-reported questionnaire were commonly used to measure the COC.</a:t>
            </a:r>
          </a:p>
        </p:txBody>
      </p:sp>
    </p:spTree>
    <p:extLst>
      <p:ext uri="{BB962C8B-B14F-4D97-AF65-F5344CB8AC3E}">
        <p14:creationId xmlns:p14="http://schemas.microsoft.com/office/powerpoint/2010/main" val="428335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METHODS</a:t>
            </a:r>
            <a:endParaRPr lang="zh-TW" altLang="en-US" dirty="0"/>
          </a:p>
        </p:txBody>
      </p:sp>
      <p:sp>
        <p:nvSpPr>
          <p:cNvPr id="5" name="文字版面配置區 4"/>
          <p:cNvSpPr>
            <a:spLocks noGrp="1"/>
          </p:cNvSpPr>
          <p:nvPr>
            <p:ph type="body" idx="1"/>
          </p:nvPr>
        </p:nvSpPr>
        <p:spPr/>
        <p:txBody>
          <a:bodyPr/>
          <a:lstStyle/>
          <a:p>
            <a:endParaRPr lang="zh-TW" altLang="en-US"/>
          </a:p>
        </p:txBody>
      </p:sp>
      <p:sp>
        <p:nvSpPr>
          <p:cNvPr id="7" name="投影片編號版面配置區 3"/>
          <p:cNvSpPr>
            <a:spLocks noGrp="1"/>
          </p:cNvSpPr>
          <p:nvPr>
            <p:ph type="sldNum" sz="quarter" idx="12"/>
          </p:nvPr>
        </p:nvSpPr>
        <p:spPr>
          <a:xfrm>
            <a:off x="9296400" y="6350000"/>
            <a:ext cx="2743200" cy="365125"/>
          </a:xfrm>
        </p:spPr>
        <p:txBody>
          <a:bodyPr/>
          <a:lstStyle/>
          <a:p>
            <a:r>
              <a:rPr lang="en-US" altLang="zh-TW" dirty="0" smtClean="0"/>
              <a:t>5</a:t>
            </a:r>
            <a:endParaRPr lang="zh-TW" altLang="en-US" dirty="0"/>
          </a:p>
        </p:txBody>
      </p:sp>
    </p:spTree>
    <p:extLst>
      <p:ext uri="{BB962C8B-B14F-4D97-AF65-F5344CB8AC3E}">
        <p14:creationId xmlns:p14="http://schemas.microsoft.com/office/powerpoint/2010/main" val="202471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311325" y="318375"/>
            <a:ext cx="4930591" cy="2066249"/>
          </a:xfrm>
        </p:spPr>
        <p:txBody>
          <a:bodyPr>
            <a:normAutofit/>
          </a:bodyPr>
          <a:lstStyle/>
          <a:p>
            <a:pPr algn="ctr"/>
            <a:r>
              <a:rPr lang="en-US" altLang="zh-TW" sz="3000" dirty="0"/>
              <a:t>C</a:t>
            </a:r>
            <a:r>
              <a:rPr lang="en-US" altLang="zh-TW" sz="3000" dirty="0" smtClean="0"/>
              <a:t>aregivers of Children</a:t>
            </a:r>
            <a:br>
              <a:rPr lang="en-US" altLang="zh-TW" sz="3000" dirty="0" smtClean="0"/>
            </a:br>
            <a:r>
              <a:rPr lang="en-US" altLang="zh-TW" sz="3000" dirty="0" smtClean="0"/>
              <a:t>(n=1283)</a:t>
            </a:r>
            <a:endParaRPr lang="zh-TW" altLang="en-US" sz="3000" dirty="0"/>
          </a:p>
        </p:txBody>
      </p:sp>
      <p:sp>
        <p:nvSpPr>
          <p:cNvPr id="4" name="投影片編號版面配置區 3"/>
          <p:cNvSpPr>
            <a:spLocks noGrp="1"/>
          </p:cNvSpPr>
          <p:nvPr>
            <p:ph type="sldNum" sz="quarter" idx="12"/>
          </p:nvPr>
        </p:nvSpPr>
        <p:spPr/>
        <p:txBody>
          <a:bodyPr/>
          <a:lstStyle/>
          <a:p>
            <a:fld id="{7972231E-07C9-4750-A699-4F14D9A1E827}" type="slidenum">
              <a:rPr lang="zh-TW" altLang="en-US" smtClean="0"/>
              <a:pPr/>
              <a:t>6</a:t>
            </a:fld>
            <a:endParaRPr lang="zh-TW" altLang="en-US" dirty="0"/>
          </a:p>
        </p:txBody>
      </p:sp>
      <p:sp>
        <p:nvSpPr>
          <p:cNvPr id="12" name="左-右雙向箭號 11"/>
          <p:cNvSpPr/>
          <p:nvPr/>
        </p:nvSpPr>
        <p:spPr>
          <a:xfrm rot="16200000">
            <a:off x="8163439" y="4207128"/>
            <a:ext cx="519622" cy="356742"/>
          </a:xfrm>
          <a:prstGeom prst="leftRightArrow">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4173495" y="2746879"/>
            <a:ext cx="6765978" cy="12704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solidFill>
                  <a:schemeClr val="tx1"/>
                </a:solidFill>
                <a:latin typeface="Muli Bold" panose="020B0604020202020204"/>
              </a:rPr>
              <a:t>2016 National Health </a:t>
            </a:r>
          </a:p>
          <a:p>
            <a:pPr algn="ctr"/>
            <a:r>
              <a:rPr lang="en-US" altLang="zh-TW" sz="2800" b="1" dirty="0" smtClean="0">
                <a:solidFill>
                  <a:schemeClr val="tx1"/>
                </a:solidFill>
                <a:latin typeface="Muli Bold" panose="020B0604020202020204"/>
              </a:rPr>
              <a:t>Insurance Research Database (NHID) </a:t>
            </a:r>
            <a:endParaRPr lang="zh-TW" altLang="en-US" sz="2800" b="1" dirty="0">
              <a:solidFill>
                <a:schemeClr val="tx1"/>
              </a:solidFill>
              <a:latin typeface="Muli Bold" panose="020B0604020202020204"/>
            </a:endParaRPr>
          </a:p>
        </p:txBody>
      </p:sp>
      <p:sp>
        <p:nvSpPr>
          <p:cNvPr id="14" name="左-右雙向箭號 13"/>
          <p:cNvSpPr/>
          <p:nvPr/>
        </p:nvSpPr>
        <p:spPr>
          <a:xfrm rot="13981949">
            <a:off x="9797305" y="4164673"/>
            <a:ext cx="535365" cy="356742"/>
          </a:xfrm>
          <a:prstGeom prst="leftRightArrow">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左-右雙向箭號 14"/>
          <p:cNvSpPr/>
          <p:nvPr/>
        </p:nvSpPr>
        <p:spPr>
          <a:xfrm rot="16200000">
            <a:off x="6172888" y="4172306"/>
            <a:ext cx="519621" cy="356742"/>
          </a:xfrm>
          <a:prstGeom prst="leftRightArrow">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左-右雙向箭號 15"/>
          <p:cNvSpPr/>
          <p:nvPr/>
        </p:nvSpPr>
        <p:spPr>
          <a:xfrm rot="18719232">
            <a:off x="4294414" y="4219072"/>
            <a:ext cx="627299" cy="356742"/>
          </a:xfrm>
          <a:prstGeom prst="leftRightArrow">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3679422" y="4719575"/>
            <a:ext cx="1728000" cy="11520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chemeClr val="tx1"/>
                </a:solidFill>
                <a:latin typeface="Muli Bold" panose="020B0604020202020204"/>
              </a:rPr>
              <a:t>UPC</a:t>
            </a:r>
            <a:endParaRPr lang="zh-TW" altLang="en-US" sz="3200" b="1" dirty="0">
              <a:solidFill>
                <a:schemeClr val="tx1"/>
              </a:solidFill>
              <a:latin typeface="Muli Bold" panose="020B0604020202020204"/>
            </a:endParaRPr>
          </a:p>
        </p:txBody>
      </p:sp>
      <p:sp>
        <p:nvSpPr>
          <p:cNvPr id="18" name="圓角矩形 17"/>
          <p:cNvSpPr/>
          <p:nvPr/>
        </p:nvSpPr>
        <p:spPr>
          <a:xfrm>
            <a:off x="5617953" y="4702125"/>
            <a:ext cx="1728000" cy="11520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chemeClr val="tx1"/>
                </a:solidFill>
              </a:rPr>
              <a:t>HI</a:t>
            </a:r>
            <a:endParaRPr lang="zh-TW" altLang="en-US" sz="3200" b="1" dirty="0">
              <a:solidFill>
                <a:schemeClr val="tx1"/>
              </a:solidFill>
            </a:endParaRPr>
          </a:p>
        </p:txBody>
      </p:sp>
      <p:sp>
        <p:nvSpPr>
          <p:cNvPr id="19" name="圓角矩形 18"/>
          <p:cNvSpPr/>
          <p:nvPr/>
        </p:nvSpPr>
        <p:spPr>
          <a:xfrm>
            <a:off x="7556484" y="4719575"/>
            <a:ext cx="1728000" cy="1152000"/>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chemeClr val="tx1"/>
                </a:solidFill>
                <a:latin typeface="Muli Bold" panose="020B0604020202020204"/>
              </a:rPr>
              <a:t>COCI</a:t>
            </a:r>
            <a:endParaRPr lang="zh-TW" altLang="en-US" sz="3200" b="1" dirty="0">
              <a:solidFill>
                <a:schemeClr val="tx1"/>
              </a:solidFill>
              <a:latin typeface="Muli Bold" panose="020B0604020202020204"/>
            </a:endParaRPr>
          </a:p>
        </p:txBody>
      </p:sp>
      <p:sp>
        <p:nvSpPr>
          <p:cNvPr id="20" name="圓角矩形 19"/>
          <p:cNvSpPr/>
          <p:nvPr/>
        </p:nvSpPr>
        <p:spPr>
          <a:xfrm>
            <a:off x="9495015" y="4719575"/>
            <a:ext cx="1728000" cy="1152000"/>
          </a:xfrm>
          <a:prstGeom prst="roundRect">
            <a:avLst/>
          </a:prstGeom>
          <a:solidFill>
            <a:srgbClr val="FF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chemeClr val="tx1"/>
                </a:solidFill>
                <a:latin typeface="Muli Bold" panose="020B0604020202020204"/>
              </a:rPr>
              <a:t>SECON</a:t>
            </a:r>
            <a:endParaRPr lang="zh-TW" altLang="en-US" sz="3200" b="1" dirty="0">
              <a:solidFill>
                <a:schemeClr val="tx1"/>
              </a:solidFill>
              <a:latin typeface="Muli Bold" panose="020B0604020202020204"/>
            </a:endParaRPr>
          </a:p>
        </p:txBody>
      </p:sp>
      <p:sp>
        <p:nvSpPr>
          <p:cNvPr id="21" name="向上箭號 20"/>
          <p:cNvSpPr/>
          <p:nvPr/>
        </p:nvSpPr>
        <p:spPr>
          <a:xfrm>
            <a:off x="6961398" y="2155272"/>
            <a:ext cx="1190171" cy="458704"/>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流程圖: 結束點 23"/>
          <p:cNvSpPr/>
          <p:nvPr/>
        </p:nvSpPr>
        <p:spPr>
          <a:xfrm>
            <a:off x="5241916" y="871832"/>
            <a:ext cx="4629133" cy="1197208"/>
          </a:xfrm>
          <a:prstGeom prst="flowChartTerminator">
            <a:avLst/>
          </a:prstGeom>
          <a:solidFill>
            <a:srgbClr val="F0E8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latin typeface="Muli Bold" panose="020B0604020202020204"/>
              </a:rPr>
              <a:t>T</a:t>
            </a:r>
            <a:r>
              <a:rPr lang="en-US" altLang="zh-TW" sz="2800" b="1" dirty="0" smtClean="0">
                <a:solidFill>
                  <a:schemeClr val="tx1"/>
                </a:solidFill>
                <a:latin typeface="Muli Bold" panose="020B0604020202020204"/>
              </a:rPr>
              <a:t>o </a:t>
            </a:r>
            <a:r>
              <a:rPr lang="en-US" altLang="zh-TW" sz="2800" b="1" dirty="0">
                <a:solidFill>
                  <a:schemeClr val="tx1"/>
                </a:solidFill>
                <a:latin typeface="Muli Bold" panose="020B0604020202020204"/>
              </a:rPr>
              <a:t>C</a:t>
            </a:r>
            <a:r>
              <a:rPr lang="en-US" altLang="zh-TW" sz="2800" b="1" dirty="0" smtClean="0">
                <a:solidFill>
                  <a:schemeClr val="tx1"/>
                </a:solidFill>
                <a:latin typeface="Muli Bold" panose="020B0604020202020204"/>
              </a:rPr>
              <a:t>alculate the COC</a:t>
            </a:r>
            <a:endParaRPr lang="zh-TW" altLang="en-US" sz="2800" b="1" dirty="0">
              <a:solidFill>
                <a:schemeClr val="tx1"/>
              </a:solidFill>
              <a:latin typeface="Muli Bold" panose="020B0604020202020204"/>
            </a:endParaRPr>
          </a:p>
        </p:txBody>
      </p:sp>
      <p:sp>
        <p:nvSpPr>
          <p:cNvPr id="26" name="矩形 25"/>
          <p:cNvSpPr/>
          <p:nvPr/>
        </p:nvSpPr>
        <p:spPr>
          <a:xfrm>
            <a:off x="518102" y="3151251"/>
            <a:ext cx="3451930" cy="461665"/>
          </a:xfrm>
          <a:prstGeom prst="rect">
            <a:avLst/>
          </a:prstGeom>
        </p:spPr>
        <p:txBody>
          <a:bodyPr wrap="square">
            <a:spAutoFit/>
          </a:bodyPr>
          <a:lstStyle/>
          <a:p>
            <a:r>
              <a:rPr lang="zh-TW" altLang="en-US" sz="2400" dirty="0" smtClean="0">
                <a:solidFill>
                  <a:srgbClr val="FFFF00"/>
                </a:solidFill>
                <a:latin typeface="Muli Bold" panose="020B0604020202020204"/>
              </a:rPr>
              <a:t>The population profile</a:t>
            </a:r>
            <a:endParaRPr lang="zh-TW" altLang="en-US" sz="2400" dirty="0">
              <a:solidFill>
                <a:srgbClr val="FFFF00"/>
              </a:solidFill>
              <a:latin typeface="Muli Bold" panose="020B0604020202020204"/>
            </a:endParaRPr>
          </a:p>
        </p:txBody>
      </p:sp>
      <p:sp>
        <p:nvSpPr>
          <p:cNvPr id="27" name="矩形 26"/>
          <p:cNvSpPr/>
          <p:nvPr/>
        </p:nvSpPr>
        <p:spPr>
          <a:xfrm>
            <a:off x="518102" y="4332793"/>
            <a:ext cx="2924840" cy="830997"/>
          </a:xfrm>
          <a:prstGeom prst="rect">
            <a:avLst/>
          </a:prstGeom>
        </p:spPr>
        <p:txBody>
          <a:bodyPr wrap="none">
            <a:spAutoFit/>
          </a:bodyPr>
          <a:lstStyle/>
          <a:p>
            <a:pPr algn="ctr"/>
            <a:r>
              <a:rPr lang="zh-TW" altLang="en-US" sz="2400" dirty="0" smtClean="0">
                <a:solidFill>
                  <a:srgbClr val="FFFF00"/>
                </a:solidFill>
                <a:latin typeface="Muli Bold" panose="020B0604020202020204"/>
              </a:rPr>
              <a:t> </a:t>
            </a:r>
            <a:r>
              <a:rPr lang="en-US" altLang="zh-TW" sz="2400" dirty="0" smtClean="0">
                <a:solidFill>
                  <a:srgbClr val="FFFF00"/>
                </a:solidFill>
                <a:latin typeface="Muli Bold" panose="020B0604020202020204"/>
              </a:rPr>
              <a:t>T</a:t>
            </a:r>
            <a:r>
              <a:rPr lang="zh-TW" altLang="en-US" sz="2400" dirty="0" smtClean="0">
                <a:solidFill>
                  <a:srgbClr val="FFFF00"/>
                </a:solidFill>
                <a:latin typeface="Muli Bold" panose="020B0604020202020204"/>
              </a:rPr>
              <a:t>he child </a:t>
            </a:r>
            <a:r>
              <a:rPr lang="en-US" altLang="zh-TW" sz="2400" dirty="0" smtClean="0">
                <a:solidFill>
                  <a:srgbClr val="FFFF00"/>
                </a:solidFill>
                <a:latin typeface="Muli Bold" panose="020B0604020202020204"/>
              </a:rPr>
              <a:t>of</a:t>
            </a:r>
            <a:r>
              <a:rPr lang="zh-TW" altLang="en-US" sz="2400" dirty="0" smtClean="0">
                <a:solidFill>
                  <a:srgbClr val="FFFF00"/>
                </a:solidFill>
                <a:latin typeface="Muli Bold" panose="020B0604020202020204"/>
              </a:rPr>
              <a:t> </a:t>
            </a:r>
            <a:endParaRPr lang="en-US" altLang="zh-TW" sz="2400" dirty="0" smtClean="0">
              <a:solidFill>
                <a:srgbClr val="FFFF00"/>
              </a:solidFill>
              <a:latin typeface="Muli Bold" panose="020B0604020202020204"/>
            </a:endParaRPr>
          </a:p>
          <a:p>
            <a:pPr algn="ctr"/>
            <a:r>
              <a:rPr lang="zh-TW" altLang="en-US" sz="2400" dirty="0" smtClean="0">
                <a:solidFill>
                  <a:srgbClr val="FFFF00"/>
                </a:solidFill>
                <a:latin typeface="Muli Bold" panose="020B0604020202020204"/>
              </a:rPr>
              <a:t>care questionnaire </a:t>
            </a:r>
            <a:endParaRPr lang="zh-TW" altLang="en-US" sz="2400" dirty="0">
              <a:solidFill>
                <a:srgbClr val="FFFF00"/>
              </a:solidFill>
              <a:latin typeface="Muli Bold" panose="020B0604020202020204"/>
            </a:endParaRPr>
          </a:p>
        </p:txBody>
      </p:sp>
      <p:sp>
        <p:nvSpPr>
          <p:cNvPr id="28" name="矩形 27"/>
          <p:cNvSpPr/>
          <p:nvPr/>
        </p:nvSpPr>
        <p:spPr>
          <a:xfrm>
            <a:off x="8151569" y="2174127"/>
            <a:ext cx="3904082" cy="461665"/>
          </a:xfrm>
          <a:prstGeom prst="rect">
            <a:avLst/>
          </a:prstGeom>
        </p:spPr>
        <p:txBody>
          <a:bodyPr wrap="none">
            <a:spAutoFit/>
          </a:bodyPr>
          <a:lstStyle/>
          <a:p>
            <a:r>
              <a:rPr lang="zh-TW" altLang="en-US" sz="2400" dirty="0" smtClean="0">
                <a:solidFill>
                  <a:srgbClr val="00FF00"/>
                </a:solidFill>
                <a:latin typeface="Muli Bold" panose="020B0604020202020204"/>
              </a:rPr>
              <a:t>Ordinal logistic regression</a:t>
            </a:r>
            <a:endParaRPr lang="zh-TW" altLang="en-US" sz="2400" dirty="0">
              <a:solidFill>
                <a:srgbClr val="00FF00"/>
              </a:solidFill>
              <a:latin typeface="Muli Bold" panose="020B0604020202020204"/>
            </a:endParaRPr>
          </a:p>
        </p:txBody>
      </p:sp>
    </p:spTree>
    <p:extLst>
      <p:ext uri="{BB962C8B-B14F-4D97-AF65-F5344CB8AC3E}">
        <p14:creationId xmlns:p14="http://schemas.microsoft.com/office/powerpoint/2010/main" val="409018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bwMode="auto">
          <a:xfrm>
            <a:off x="8979457" y="4484363"/>
            <a:ext cx="2434948" cy="850280"/>
          </a:xfrm>
          <a:prstGeom prst="rect">
            <a:avLst/>
          </a:prstGeom>
          <a:solidFill>
            <a:schemeClr val="tx2">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標楷體" pitchFamily="65" charset="-120"/>
            </a:endParaRPr>
          </a:p>
        </p:txBody>
      </p:sp>
      <p:sp>
        <p:nvSpPr>
          <p:cNvPr id="19" name="矩形 18"/>
          <p:cNvSpPr/>
          <p:nvPr/>
        </p:nvSpPr>
        <p:spPr bwMode="auto">
          <a:xfrm>
            <a:off x="6416601" y="4476246"/>
            <a:ext cx="2434948" cy="850280"/>
          </a:xfrm>
          <a:prstGeom prst="rect">
            <a:avLst/>
          </a:prstGeom>
          <a:solidFill>
            <a:schemeClr val="tx2">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標楷體" pitchFamily="65" charset="-120"/>
            </a:endParaRPr>
          </a:p>
        </p:txBody>
      </p:sp>
      <p:sp>
        <p:nvSpPr>
          <p:cNvPr id="18" name="矩形 17"/>
          <p:cNvSpPr/>
          <p:nvPr/>
        </p:nvSpPr>
        <p:spPr bwMode="auto">
          <a:xfrm>
            <a:off x="6407076" y="1760158"/>
            <a:ext cx="5025625" cy="789459"/>
          </a:xfrm>
          <a:prstGeom prst="rect">
            <a:avLst/>
          </a:prstGeom>
          <a:solidFill>
            <a:srgbClr val="C5E6E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algn="ctr" fontAlgn="ctr">
              <a:spcBef>
                <a:spcPct val="0"/>
              </a:spcBef>
              <a:spcAft>
                <a:spcPct val="0"/>
              </a:spcAft>
            </a:pPr>
            <a:endParaRPr lang="zh-TW" altLang="en-US" sz="2800" dirty="0">
              <a:latin typeface="Muli Bold" panose="020B0604020202020204" charset="0"/>
            </a:endParaRPr>
          </a:p>
        </p:txBody>
      </p:sp>
      <p:sp>
        <p:nvSpPr>
          <p:cNvPr id="3" name="投影片編號版面配置區 2"/>
          <p:cNvSpPr>
            <a:spLocks noGrp="1"/>
          </p:cNvSpPr>
          <p:nvPr>
            <p:ph type="sldNum" sz="quarter" idx="12"/>
          </p:nvPr>
        </p:nvSpPr>
        <p:spPr/>
        <p:txBody>
          <a:bodyPr/>
          <a:lstStyle/>
          <a:p>
            <a:fld id="{7972231E-07C9-4750-A699-4F14D9A1E827}" type="slidenum">
              <a:rPr lang="zh-TW" altLang="en-US" smtClean="0"/>
              <a:pPr/>
              <a:t>7</a:t>
            </a:fld>
            <a:endParaRPr lang="zh-TW" altLang="en-US" dirty="0"/>
          </a:p>
        </p:txBody>
      </p:sp>
      <p:sp>
        <p:nvSpPr>
          <p:cNvPr id="5" name="矩形 4"/>
          <p:cNvSpPr/>
          <p:nvPr/>
        </p:nvSpPr>
        <p:spPr>
          <a:xfrm>
            <a:off x="358649" y="5492812"/>
            <a:ext cx="4920514" cy="830997"/>
          </a:xfrm>
          <a:prstGeom prst="rect">
            <a:avLst/>
          </a:prstGeom>
        </p:spPr>
        <p:txBody>
          <a:bodyPr wrap="none">
            <a:spAutoFit/>
          </a:bodyPr>
          <a:lstStyle/>
          <a:p>
            <a:pPr algn="ctr"/>
            <a:r>
              <a:rPr lang="en-US" altLang="zh-TW" sz="2400" dirty="0" smtClean="0">
                <a:solidFill>
                  <a:schemeClr val="bg1"/>
                </a:solidFill>
                <a:latin typeface="Muli Bold" panose="020B0604020202020204"/>
              </a:rPr>
              <a:t>The demographic characteristics </a:t>
            </a:r>
            <a:br>
              <a:rPr lang="en-US" altLang="zh-TW" sz="2400" dirty="0" smtClean="0">
                <a:solidFill>
                  <a:schemeClr val="bg1"/>
                </a:solidFill>
                <a:latin typeface="Muli Bold" panose="020B0604020202020204"/>
              </a:rPr>
            </a:br>
            <a:r>
              <a:rPr lang="en-US" altLang="zh-TW" sz="2400" dirty="0" smtClean="0">
                <a:solidFill>
                  <a:schemeClr val="bg1"/>
                </a:solidFill>
                <a:latin typeface="Muli Bold" panose="020B0604020202020204"/>
              </a:rPr>
              <a:t>of caregivers and children</a:t>
            </a:r>
            <a:endParaRPr lang="zh-TW" altLang="en-US" sz="2400" dirty="0">
              <a:solidFill>
                <a:schemeClr val="bg1"/>
              </a:solidFill>
              <a:latin typeface="Muli Bold" panose="020B0604020202020204"/>
            </a:endParaRPr>
          </a:p>
        </p:txBody>
      </p:sp>
      <p:sp>
        <p:nvSpPr>
          <p:cNvPr id="6" name="向上箭號 5"/>
          <p:cNvSpPr/>
          <p:nvPr/>
        </p:nvSpPr>
        <p:spPr>
          <a:xfrm rot="5400000">
            <a:off x="5042209" y="3778188"/>
            <a:ext cx="1190171" cy="458704"/>
          </a:xfrm>
          <a:prstGeom prst="upArrow">
            <a:avLst/>
          </a:prstGeom>
          <a:solidFill>
            <a:srgbClr val="FFD9D9"/>
          </a:solidFill>
          <a:ln>
            <a:solidFill>
              <a:srgbClr val="F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866647" y="5519002"/>
            <a:ext cx="6096000" cy="830997"/>
          </a:xfrm>
          <a:prstGeom prst="rect">
            <a:avLst/>
          </a:prstGeom>
        </p:spPr>
        <p:txBody>
          <a:bodyPr>
            <a:spAutoFit/>
          </a:bodyPr>
          <a:lstStyle/>
          <a:p>
            <a:pPr algn="ctr"/>
            <a:r>
              <a:rPr lang="zh-TW" altLang="en-US" sz="2400" dirty="0">
                <a:solidFill>
                  <a:schemeClr val="bg1"/>
                </a:solidFill>
                <a:latin typeface="Muli Bold" panose="020B0604020202020204"/>
              </a:rPr>
              <a:t>The factors that affect the </a:t>
            </a:r>
            <a:r>
              <a:rPr lang="en-US" altLang="zh-TW" sz="2400" dirty="0" smtClean="0">
                <a:solidFill>
                  <a:schemeClr val="bg1"/>
                </a:solidFill>
                <a:latin typeface="Muli Bold" panose="020B0604020202020204"/>
              </a:rPr>
              <a:t>COC</a:t>
            </a:r>
            <a:r>
              <a:rPr lang="zh-TW" altLang="en-US" sz="2400" dirty="0" smtClean="0">
                <a:solidFill>
                  <a:schemeClr val="bg1"/>
                </a:solidFill>
                <a:latin typeface="Muli Bold" panose="020B0604020202020204"/>
              </a:rPr>
              <a:t> </a:t>
            </a:r>
            <a:r>
              <a:rPr lang="zh-TW" altLang="en-US" sz="2400" dirty="0">
                <a:solidFill>
                  <a:schemeClr val="bg1"/>
                </a:solidFill>
                <a:latin typeface="Muli Bold" panose="020B0604020202020204"/>
              </a:rPr>
              <a:t>of child </a:t>
            </a:r>
            <a:r>
              <a:rPr lang="zh-TW" altLang="en-US" sz="2400" dirty="0" smtClean="0">
                <a:solidFill>
                  <a:schemeClr val="bg1"/>
                </a:solidFill>
                <a:latin typeface="Muli Bold" panose="020B0604020202020204"/>
              </a:rPr>
              <a:t> </a:t>
            </a:r>
            <a:r>
              <a:rPr lang="zh-TW" altLang="en-US" sz="2400" dirty="0">
                <a:solidFill>
                  <a:schemeClr val="bg1"/>
                </a:solidFill>
                <a:latin typeface="Muli Bold" panose="020B0604020202020204"/>
              </a:rPr>
              <a:t>reported by the </a:t>
            </a:r>
            <a:r>
              <a:rPr lang="zh-TW" altLang="en-US" sz="2400" dirty="0" smtClean="0">
                <a:solidFill>
                  <a:schemeClr val="bg1"/>
                </a:solidFill>
                <a:latin typeface="Muli Bold" panose="020B0604020202020204"/>
              </a:rPr>
              <a:t>caregivers</a:t>
            </a:r>
            <a:endParaRPr lang="zh-TW" altLang="en-US" sz="2400" dirty="0">
              <a:solidFill>
                <a:schemeClr val="bg1"/>
              </a:solidFill>
              <a:latin typeface="Muli Bold" panose="020B0604020202020204"/>
            </a:endParaRPr>
          </a:p>
        </p:txBody>
      </p:sp>
      <p:sp>
        <p:nvSpPr>
          <p:cNvPr id="8" name="矩形 7"/>
          <p:cNvSpPr/>
          <p:nvPr/>
        </p:nvSpPr>
        <p:spPr>
          <a:xfrm>
            <a:off x="3496454" y="2656498"/>
            <a:ext cx="2950872" cy="461665"/>
          </a:xfrm>
          <a:prstGeom prst="rect">
            <a:avLst/>
          </a:prstGeom>
        </p:spPr>
        <p:txBody>
          <a:bodyPr wrap="none">
            <a:spAutoFit/>
          </a:bodyPr>
          <a:lstStyle/>
          <a:p>
            <a:r>
              <a:rPr lang="en-US" altLang="zh-TW" sz="2400" dirty="0" smtClean="0">
                <a:solidFill>
                  <a:srgbClr val="00FF00"/>
                </a:solidFill>
                <a:latin typeface="Muli Bold" panose="020B0604020202020204"/>
              </a:rPr>
              <a:t>R</a:t>
            </a:r>
            <a:r>
              <a:rPr lang="zh-TW" altLang="en-US" sz="2400" dirty="0" smtClean="0">
                <a:solidFill>
                  <a:srgbClr val="00FF00"/>
                </a:solidFill>
                <a:latin typeface="Muli Bold" panose="020B0604020202020204"/>
              </a:rPr>
              <a:t>egression </a:t>
            </a:r>
            <a:r>
              <a:rPr lang="zh-TW" altLang="en-US" sz="2400" dirty="0">
                <a:solidFill>
                  <a:srgbClr val="00FF00"/>
                </a:solidFill>
                <a:latin typeface="Muli Bold" panose="020B0604020202020204"/>
              </a:rPr>
              <a:t>models </a:t>
            </a: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20" y="1920167"/>
            <a:ext cx="4644502" cy="3776714"/>
          </a:xfrm>
          <a:prstGeom prst="rect">
            <a:avLst/>
          </a:prstGeom>
        </p:spPr>
      </p:pic>
      <p:sp>
        <p:nvSpPr>
          <p:cNvPr id="10" name="標題 6"/>
          <p:cNvSpPr>
            <a:spLocks noGrp="1"/>
          </p:cNvSpPr>
          <p:nvPr>
            <p:ph type="title"/>
          </p:nvPr>
        </p:nvSpPr>
        <p:spPr>
          <a:xfrm>
            <a:off x="311325" y="318375"/>
            <a:ext cx="4930591" cy="2066249"/>
          </a:xfrm>
        </p:spPr>
        <p:txBody>
          <a:bodyPr>
            <a:normAutofit/>
          </a:bodyPr>
          <a:lstStyle/>
          <a:p>
            <a:pPr algn="ctr"/>
            <a:r>
              <a:rPr lang="en-US" altLang="zh-TW" sz="3000" dirty="0"/>
              <a:t>C</a:t>
            </a:r>
            <a:r>
              <a:rPr lang="en-US" altLang="zh-TW" sz="3000" dirty="0" smtClean="0"/>
              <a:t>aregivers of Children</a:t>
            </a:r>
            <a:br>
              <a:rPr lang="en-US" altLang="zh-TW" sz="3000" dirty="0" smtClean="0"/>
            </a:br>
            <a:r>
              <a:rPr lang="en-US" altLang="zh-TW" sz="3000" dirty="0" smtClean="0"/>
              <a:t>(n=1454)</a:t>
            </a:r>
            <a:endParaRPr lang="zh-TW" altLang="en-US" sz="3000" dirty="0"/>
          </a:p>
        </p:txBody>
      </p:sp>
      <p:sp>
        <p:nvSpPr>
          <p:cNvPr id="23" name="矩形 22"/>
          <p:cNvSpPr/>
          <p:nvPr/>
        </p:nvSpPr>
        <p:spPr bwMode="auto">
          <a:xfrm>
            <a:off x="6397107" y="2657919"/>
            <a:ext cx="2449905" cy="1711586"/>
          </a:xfrm>
          <a:prstGeom prst="rect">
            <a:avLst/>
          </a:prstGeom>
          <a:solidFill>
            <a:srgbClr val="C5E6E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algn="ctr" fontAlgn="ctr">
              <a:spcBef>
                <a:spcPct val="0"/>
              </a:spcBef>
              <a:spcAft>
                <a:spcPct val="0"/>
              </a:spcAft>
            </a:pPr>
            <a:r>
              <a:rPr lang="en-US" altLang="zh-TW" sz="2000" dirty="0" smtClean="0">
                <a:latin typeface="Muli Bold" panose="020B0604020202020204" charset="0"/>
              </a:rPr>
              <a:t> </a:t>
            </a:r>
            <a:endParaRPr lang="zh-TW" altLang="en-US" sz="2000" dirty="0">
              <a:latin typeface="Muli Bold" panose="020B0604020202020204" charset="0"/>
            </a:endParaRPr>
          </a:p>
        </p:txBody>
      </p:sp>
      <p:sp>
        <p:nvSpPr>
          <p:cNvPr id="24" name="矩形 23"/>
          <p:cNvSpPr/>
          <p:nvPr/>
        </p:nvSpPr>
        <p:spPr bwMode="auto">
          <a:xfrm>
            <a:off x="8955885" y="2657919"/>
            <a:ext cx="2451600" cy="1711586"/>
          </a:xfrm>
          <a:prstGeom prst="rect">
            <a:avLst/>
          </a:prstGeom>
          <a:solidFill>
            <a:srgbClr val="C5E6E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algn="ctr" fontAlgn="ctr">
              <a:spcBef>
                <a:spcPct val="0"/>
              </a:spcBef>
              <a:spcAft>
                <a:spcPct val="0"/>
              </a:spcAft>
            </a:pPr>
            <a:endParaRPr lang="zh-TW" altLang="en-US" sz="2800" dirty="0">
              <a:latin typeface="Muli Bold" panose="020B0604020202020204" charset="0"/>
            </a:endParaRPr>
          </a:p>
        </p:txBody>
      </p:sp>
      <p:sp>
        <p:nvSpPr>
          <p:cNvPr id="32" name="矩形 31"/>
          <p:cNvSpPr/>
          <p:nvPr/>
        </p:nvSpPr>
        <p:spPr>
          <a:xfrm>
            <a:off x="6631354" y="2943818"/>
            <a:ext cx="2210670" cy="1200329"/>
          </a:xfrm>
          <a:prstGeom prst="rect">
            <a:avLst/>
          </a:prstGeom>
        </p:spPr>
        <p:txBody>
          <a:bodyPr wrap="none">
            <a:spAutoFit/>
          </a:bodyPr>
          <a:lstStyle/>
          <a:p>
            <a:r>
              <a:rPr lang="en-US" altLang="zh-TW" sz="2400" dirty="0" smtClean="0">
                <a:latin typeface="Muli Bold" panose="020B0604020202020204" charset="0"/>
              </a:rPr>
              <a:t>loyalty to the </a:t>
            </a:r>
          </a:p>
          <a:p>
            <a:r>
              <a:rPr lang="en-US" altLang="zh-TW" sz="2400" dirty="0" smtClean="0">
                <a:latin typeface="Muli Bold" panose="020B0604020202020204" charset="0"/>
              </a:rPr>
              <a:t>doctor for the </a:t>
            </a:r>
          </a:p>
          <a:p>
            <a:r>
              <a:rPr lang="en-US" altLang="zh-TW" sz="2400" dirty="0" smtClean="0">
                <a:latin typeface="Muli Bold" panose="020B0604020202020204" charset="0"/>
              </a:rPr>
              <a:t>same disease</a:t>
            </a:r>
            <a:endParaRPr lang="zh-TW" altLang="en-US" sz="2400" dirty="0"/>
          </a:p>
        </p:txBody>
      </p:sp>
      <p:sp>
        <p:nvSpPr>
          <p:cNvPr id="33" name="矩形 32"/>
          <p:cNvSpPr/>
          <p:nvPr/>
        </p:nvSpPr>
        <p:spPr>
          <a:xfrm>
            <a:off x="9215069" y="2809247"/>
            <a:ext cx="2124492" cy="1569660"/>
          </a:xfrm>
          <a:prstGeom prst="rect">
            <a:avLst/>
          </a:prstGeom>
        </p:spPr>
        <p:txBody>
          <a:bodyPr wrap="none">
            <a:spAutoFit/>
          </a:bodyPr>
          <a:lstStyle/>
          <a:p>
            <a:r>
              <a:rPr lang="zh-TW" altLang="en-US" sz="2400" dirty="0">
                <a:latin typeface="Muli Bold" panose="020B0604020202020204" charset="0"/>
              </a:rPr>
              <a:t>loyalty to the </a:t>
            </a:r>
            <a:endParaRPr lang="en-US" altLang="zh-TW" sz="2400" dirty="0" smtClean="0">
              <a:latin typeface="Muli Bold" panose="020B0604020202020204" charset="0"/>
            </a:endParaRPr>
          </a:p>
          <a:p>
            <a:r>
              <a:rPr lang="zh-TW" altLang="en-US" sz="2400" dirty="0" smtClean="0">
                <a:latin typeface="Muli Bold" panose="020B0604020202020204" charset="0"/>
              </a:rPr>
              <a:t>doctor for </a:t>
            </a:r>
            <a:endParaRPr lang="en-US" altLang="zh-TW" sz="2400" dirty="0" smtClean="0">
              <a:latin typeface="Muli Bold" panose="020B0604020202020204" charset="0"/>
            </a:endParaRPr>
          </a:p>
          <a:p>
            <a:r>
              <a:rPr lang="zh-TW" altLang="en-US" sz="2400" dirty="0" smtClean="0">
                <a:latin typeface="Muli Bold" panose="020B0604020202020204" charset="0"/>
              </a:rPr>
              <a:t>different </a:t>
            </a:r>
            <a:endParaRPr lang="en-US" altLang="zh-TW" sz="2400" dirty="0" smtClean="0">
              <a:latin typeface="Muli Bold" panose="020B0604020202020204" charset="0"/>
            </a:endParaRPr>
          </a:p>
          <a:p>
            <a:r>
              <a:rPr lang="zh-TW" altLang="en-US" sz="2400" dirty="0" smtClean="0">
                <a:latin typeface="Muli Bold" panose="020B0604020202020204" charset="0"/>
              </a:rPr>
              <a:t>diseases</a:t>
            </a:r>
            <a:endParaRPr lang="zh-TW" altLang="en-US" sz="2400" dirty="0">
              <a:latin typeface="Muli Bold" panose="020B0604020202020204" charset="0"/>
            </a:endParaRPr>
          </a:p>
        </p:txBody>
      </p:sp>
      <p:sp>
        <p:nvSpPr>
          <p:cNvPr id="34" name="矩形 33"/>
          <p:cNvSpPr/>
          <p:nvPr/>
        </p:nvSpPr>
        <p:spPr>
          <a:xfrm>
            <a:off x="7233919" y="4733077"/>
            <a:ext cx="782587" cy="461665"/>
          </a:xfrm>
          <a:prstGeom prst="rect">
            <a:avLst/>
          </a:prstGeom>
        </p:spPr>
        <p:txBody>
          <a:bodyPr wrap="none">
            <a:spAutoFit/>
          </a:bodyPr>
          <a:lstStyle/>
          <a:p>
            <a:r>
              <a:rPr lang="zh-TW" altLang="en-US" sz="2400" dirty="0">
                <a:latin typeface="Muli Bold" panose="020B0604020202020204" charset="0"/>
              </a:rPr>
              <a:t>trust</a:t>
            </a:r>
          </a:p>
        </p:txBody>
      </p:sp>
      <p:sp>
        <p:nvSpPr>
          <p:cNvPr id="35" name="矩形 34"/>
          <p:cNvSpPr/>
          <p:nvPr/>
        </p:nvSpPr>
        <p:spPr>
          <a:xfrm>
            <a:off x="9315921" y="4702145"/>
            <a:ext cx="1762021" cy="461665"/>
          </a:xfrm>
          <a:prstGeom prst="rect">
            <a:avLst/>
          </a:prstGeom>
        </p:spPr>
        <p:txBody>
          <a:bodyPr wrap="none">
            <a:spAutoFit/>
          </a:bodyPr>
          <a:lstStyle/>
          <a:p>
            <a:r>
              <a:rPr lang="zh-TW" altLang="en-US" dirty="0" smtClean="0"/>
              <a:t> </a:t>
            </a:r>
            <a:r>
              <a:rPr lang="zh-TW" altLang="en-US" sz="2400" dirty="0">
                <a:latin typeface="Muli Bold" panose="020B0604020202020204" charset="0"/>
              </a:rPr>
              <a:t>importance</a:t>
            </a:r>
          </a:p>
        </p:txBody>
      </p:sp>
      <p:sp>
        <p:nvSpPr>
          <p:cNvPr id="2" name="矩形 1"/>
          <p:cNvSpPr/>
          <p:nvPr/>
        </p:nvSpPr>
        <p:spPr>
          <a:xfrm>
            <a:off x="7745251" y="2056984"/>
            <a:ext cx="2451761" cy="364523"/>
          </a:xfrm>
          <a:prstGeom prst="rect">
            <a:avLst/>
          </a:prstGeom>
        </p:spPr>
        <p:txBody>
          <a:bodyPr wrap="none">
            <a:spAutoFit/>
          </a:bodyPr>
          <a:lstStyle/>
          <a:p>
            <a:pPr>
              <a:lnSpc>
                <a:spcPts val="2000"/>
              </a:lnSpc>
            </a:pPr>
            <a:r>
              <a:rPr lang="en-US" altLang="zh-TW" sz="2400" dirty="0">
                <a:latin typeface="Muli Bold" panose="020B0604020202020204" charset="0"/>
              </a:rPr>
              <a:t>Personal beliefs</a:t>
            </a:r>
            <a:endParaRPr lang="zh-TW" altLang="zh-TW" sz="2400" dirty="0">
              <a:latin typeface="Muli Bold" panose="020B0604020202020204" charset="0"/>
            </a:endParaRPr>
          </a:p>
        </p:txBody>
      </p:sp>
    </p:spTree>
    <p:extLst>
      <p:ext uri="{BB962C8B-B14F-4D97-AF65-F5344CB8AC3E}">
        <p14:creationId xmlns:p14="http://schemas.microsoft.com/office/powerpoint/2010/main" val="97814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RESULTS</a:t>
            </a:r>
            <a:endParaRPr lang="zh-TW" altLang="en-US" dirty="0"/>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972231E-07C9-4750-A699-4F14D9A1E827}" type="slidenum">
              <a:rPr lang="zh-TW" altLang="en-US" smtClean="0"/>
              <a:pPr/>
              <a:t>8</a:t>
            </a:fld>
            <a:endParaRPr lang="zh-TW" altLang="en-US" dirty="0"/>
          </a:p>
        </p:txBody>
      </p:sp>
    </p:spTree>
    <p:extLst>
      <p:ext uri="{BB962C8B-B14F-4D97-AF65-F5344CB8AC3E}">
        <p14:creationId xmlns:p14="http://schemas.microsoft.com/office/powerpoint/2010/main" val="40451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en-US" altLang="zh-TW" sz="2800" dirty="0" smtClean="0"/>
              <a:t>Table1</a:t>
            </a:r>
            <a:r>
              <a:rPr lang="en-US" altLang="zh-TW" sz="2800" dirty="0"/>
              <a:t>. Correlation among indicators of </a:t>
            </a:r>
            <a:r>
              <a:rPr lang="en-US" altLang="zh-TW" sz="2800" dirty="0" smtClean="0"/>
              <a:t>COC</a:t>
            </a:r>
            <a:endParaRPr lang="zh-TW" altLang="en-US" sz="2800" dirty="0"/>
          </a:p>
        </p:txBody>
      </p:sp>
      <p:sp>
        <p:nvSpPr>
          <p:cNvPr id="7" name="內容版面配置區 6"/>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972231E-07C9-4750-A699-4F14D9A1E827}" type="slidenum">
              <a:rPr lang="zh-TW" altLang="en-US" smtClean="0"/>
              <a:pPr/>
              <a:t>9</a:t>
            </a:fld>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2380669679"/>
              </p:ext>
            </p:extLst>
          </p:nvPr>
        </p:nvGraphicFramePr>
        <p:xfrm>
          <a:off x="430925" y="1931075"/>
          <a:ext cx="11204026" cy="4253825"/>
        </p:xfrm>
        <a:graphic>
          <a:graphicData uri="http://schemas.openxmlformats.org/drawingml/2006/table">
            <a:tbl>
              <a:tblPr firstRow="1" firstCol="1" bandRow="1"/>
              <a:tblGrid>
                <a:gridCol w="1776140"/>
                <a:gridCol w="987610"/>
                <a:gridCol w="1241184"/>
                <a:gridCol w="213536"/>
                <a:gridCol w="1040994"/>
                <a:gridCol w="1254530"/>
                <a:gridCol w="213537"/>
                <a:gridCol w="916697"/>
                <a:gridCol w="1352134"/>
                <a:gridCol w="266922"/>
                <a:gridCol w="895597"/>
                <a:gridCol w="1045145"/>
              </a:tblGrid>
              <a:tr h="665616">
                <a:tc>
                  <a:txBody>
                    <a:bodyPr/>
                    <a:lstStyle/>
                    <a:p>
                      <a:pPr algn="l">
                        <a:spcAft>
                          <a:spcPts val="0"/>
                        </a:spcAft>
                      </a:pPr>
                      <a:r>
                        <a:rPr lang="en-US" sz="2400" kern="100" dirty="0">
                          <a:solidFill>
                            <a:schemeClr val="tx1"/>
                          </a:solidFill>
                          <a:effectLst/>
                          <a:latin typeface="Muli Bold"/>
                          <a:ea typeface="標楷體" panose="03000509000000000000" pitchFamily="65"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gn="ctr">
                        <a:spcAft>
                          <a:spcPts val="0"/>
                        </a:spcAft>
                      </a:pPr>
                      <a:r>
                        <a:rPr lang="en-US" sz="2400" kern="100" dirty="0">
                          <a:solidFill>
                            <a:schemeClr val="tx1"/>
                          </a:solidFill>
                          <a:effectLst/>
                          <a:latin typeface="Muli Bold"/>
                          <a:ea typeface="標楷體" panose="03000509000000000000" pitchFamily="65" charset="-120"/>
                        </a:rPr>
                        <a:t>UPC</a:t>
                      </a:r>
                      <a:endParaRPr lang="zh-TW" sz="2400" kern="100" dirty="0">
                        <a:solidFill>
                          <a:schemeClr val="tx1"/>
                        </a:solidFill>
                        <a:effectLst/>
                        <a:latin typeface="Muli Bold"/>
                        <a:ea typeface="新細明體" panose="02020500000000000000" pitchFamily="18"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a:spcAft>
                          <a:spcPts val="0"/>
                        </a:spcAft>
                      </a:pPr>
                      <a:r>
                        <a:rPr lang="en-US" sz="2400" kern="100">
                          <a:solidFill>
                            <a:schemeClr val="tx1"/>
                          </a:solidFill>
                          <a:effectLst/>
                          <a:latin typeface="Muli Bold"/>
                          <a:ea typeface="標楷體" panose="03000509000000000000" pitchFamily="65" charset="-120"/>
                        </a:rPr>
                        <a:t> </a:t>
                      </a:r>
                      <a:endParaRPr lang="zh-TW" sz="2400" kern="100">
                        <a:solidFill>
                          <a:schemeClr val="tx1"/>
                        </a:solidFill>
                        <a:effectLst/>
                        <a:latin typeface="Muli Bold"/>
                        <a:ea typeface="新細明體" panose="02020500000000000000" pitchFamily="18"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gn="ctr">
                        <a:spcAft>
                          <a:spcPts val="0"/>
                        </a:spcAft>
                      </a:pPr>
                      <a:r>
                        <a:rPr lang="en-US" sz="2400" kern="100">
                          <a:solidFill>
                            <a:schemeClr val="tx1"/>
                          </a:solidFill>
                          <a:effectLst/>
                          <a:latin typeface="Muli Bold"/>
                          <a:ea typeface="標楷體" panose="03000509000000000000" pitchFamily="65" charset="-120"/>
                        </a:rPr>
                        <a:t>HI</a:t>
                      </a:r>
                      <a:endParaRPr lang="zh-TW" sz="2400" kern="100">
                        <a:solidFill>
                          <a:schemeClr val="tx1"/>
                        </a:solidFill>
                        <a:effectLst/>
                        <a:latin typeface="Muli Bold"/>
                        <a:ea typeface="新細明體" panose="02020500000000000000" pitchFamily="18"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a:spcAft>
                          <a:spcPts val="0"/>
                        </a:spcAft>
                      </a:pPr>
                      <a:r>
                        <a:rPr lang="en-US" sz="2400" kern="100">
                          <a:solidFill>
                            <a:schemeClr val="tx1"/>
                          </a:solidFill>
                          <a:effectLst/>
                          <a:latin typeface="Muli Bold"/>
                          <a:ea typeface="標楷體" panose="03000509000000000000" pitchFamily="65" charset="-120"/>
                        </a:rPr>
                        <a:t> </a:t>
                      </a:r>
                      <a:endParaRPr lang="zh-TW" sz="2400" kern="100">
                        <a:solidFill>
                          <a:schemeClr val="tx1"/>
                        </a:solidFill>
                        <a:effectLst/>
                        <a:latin typeface="Muli Bold"/>
                        <a:ea typeface="新細明體" panose="02020500000000000000" pitchFamily="18"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gn="ctr">
                        <a:spcAft>
                          <a:spcPts val="0"/>
                        </a:spcAft>
                      </a:pPr>
                      <a:r>
                        <a:rPr lang="en-US" sz="2400" kern="100">
                          <a:solidFill>
                            <a:schemeClr val="tx1"/>
                          </a:solidFill>
                          <a:effectLst/>
                          <a:latin typeface="Muli Bold"/>
                          <a:ea typeface="標楷體" panose="03000509000000000000" pitchFamily="65" charset="-120"/>
                        </a:rPr>
                        <a:t>COCI</a:t>
                      </a:r>
                      <a:endParaRPr lang="zh-TW" sz="2400" kern="100">
                        <a:solidFill>
                          <a:schemeClr val="tx1"/>
                        </a:solidFill>
                        <a:effectLst/>
                        <a:latin typeface="Muli Bold"/>
                        <a:ea typeface="新細明體" panose="02020500000000000000" pitchFamily="18"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a:spcAft>
                          <a:spcPts val="0"/>
                        </a:spcAft>
                      </a:pPr>
                      <a:r>
                        <a:rPr lang="en-US" sz="2400" kern="100">
                          <a:solidFill>
                            <a:schemeClr val="tx1"/>
                          </a:solidFill>
                          <a:effectLst/>
                          <a:latin typeface="Muli Bold"/>
                          <a:ea typeface="標楷體" panose="03000509000000000000" pitchFamily="65" charset="-120"/>
                        </a:rPr>
                        <a:t> </a:t>
                      </a:r>
                      <a:endParaRPr lang="zh-TW" sz="2400" kern="100">
                        <a:solidFill>
                          <a:schemeClr val="tx1"/>
                        </a:solidFill>
                        <a:effectLst/>
                        <a:latin typeface="Muli Bold"/>
                        <a:ea typeface="新細明體" panose="02020500000000000000" pitchFamily="18"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gn="ctr">
                        <a:spcAft>
                          <a:spcPts val="0"/>
                        </a:spcAft>
                      </a:pPr>
                      <a:r>
                        <a:rPr lang="en-US" sz="2400" kern="100">
                          <a:solidFill>
                            <a:schemeClr val="tx1"/>
                          </a:solidFill>
                          <a:effectLst/>
                          <a:latin typeface="Muli Bold"/>
                          <a:ea typeface="標楷體" panose="03000509000000000000" pitchFamily="65" charset="-120"/>
                        </a:rPr>
                        <a:t>SECON</a:t>
                      </a:r>
                      <a:endParaRPr lang="zh-TW" sz="2400" kern="100">
                        <a:solidFill>
                          <a:schemeClr val="tx1"/>
                        </a:solidFill>
                        <a:effectLst/>
                        <a:latin typeface="Muli Bold"/>
                        <a:ea typeface="新細明體" panose="02020500000000000000" pitchFamily="18"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r>
              <a:tr h="470004">
                <a:tc>
                  <a:txBody>
                    <a:bodyPr/>
                    <a:lstStyle/>
                    <a:p>
                      <a:pPr algn="l">
                        <a:spcAft>
                          <a:spcPts val="0"/>
                        </a:spcAft>
                      </a:pPr>
                      <a:r>
                        <a:rPr lang="en-US" sz="2400" kern="0" dirty="0" err="1">
                          <a:solidFill>
                            <a:schemeClr val="tx1"/>
                          </a:solidFill>
                          <a:effectLst/>
                          <a:latin typeface="Muli Bold"/>
                          <a:ea typeface="HelveticaNeueLTStd-LtCn"/>
                        </a:rPr>
                        <a:t>Mean±SD</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gridSpan="2">
                  <a:txBody>
                    <a:bodyPr/>
                    <a:lstStyle/>
                    <a:p>
                      <a:pPr algn="ctr">
                        <a:spcAft>
                          <a:spcPts val="0"/>
                        </a:spcAft>
                      </a:pPr>
                      <a:r>
                        <a:rPr lang="en-US" sz="2400" kern="100" dirty="0">
                          <a:solidFill>
                            <a:schemeClr val="tx1"/>
                          </a:solidFill>
                          <a:effectLst/>
                          <a:latin typeface="Muli Bold"/>
                          <a:ea typeface="新細明體" panose="02020500000000000000" pitchFamily="18" charset="-120"/>
                        </a:rPr>
                        <a:t>0.42</a:t>
                      </a:r>
                      <a:r>
                        <a:rPr lang="en-US" sz="2400" kern="0" dirty="0">
                          <a:solidFill>
                            <a:schemeClr val="tx1"/>
                          </a:solidFill>
                          <a:effectLst/>
                          <a:latin typeface="Muli Bold"/>
                          <a:ea typeface="HelveticaNeueLTStd-LtCn"/>
                        </a:rPr>
                        <a:t>±</a:t>
                      </a:r>
                      <a:r>
                        <a:rPr lang="en-US" sz="2400" kern="100" dirty="0">
                          <a:solidFill>
                            <a:schemeClr val="tx1"/>
                          </a:solidFill>
                          <a:effectLst/>
                          <a:latin typeface="Muli Bold"/>
                          <a:ea typeface="新細明體" panose="02020500000000000000" pitchFamily="18" charset="-120"/>
                        </a:rPr>
                        <a:t>0.18</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zh-TW" altLang="en-US"/>
                    </a:p>
                  </a:txBody>
                  <a:tcPr/>
                </a:tc>
                <a:tc>
                  <a:txBody>
                    <a:bodyPr/>
                    <a:lstStyle/>
                    <a:p>
                      <a:pPr algn="l">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gridSpan="2">
                  <a:txBody>
                    <a:bodyPr/>
                    <a:lstStyle/>
                    <a:p>
                      <a:pPr algn="ctr">
                        <a:spcAft>
                          <a:spcPts val="0"/>
                        </a:spcAft>
                      </a:pPr>
                      <a:r>
                        <a:rPr lang="en-US" sz="2400" kern="100">
                          <a:solidFill>
                            <a:schemeClr val="tx1"/>
                          </a:solidFill>
                          <a:effectLst/>
                          <a:latin typeface="Muli Bold"/>
                          <a:ea typeface="新細明體" panose="02020500000000000000" pitchFamily="18" charset="-120"/>
                        </a:rPr>
                        <a:t>0.30</a:t>
                      </a:r>
                      <a:r>
                        <a:rPr lang="en-US" sz="2400" kern="0">
                          <a:solidFill>
                            <a:schemeClr val="tx1"/>
                          </a:solidFill>
                          <a:effectLst/>
                          <a:latin typeface="Muli Bold"/>
                          <a:ea typeface="HelveticaNeueLTStd-LtCn"/>
                        </a:rPr>
                        <a:t>±</a:t>
                      </a:r>
                      <a:r>
                        <a:rPr lang="en-US" sz="2400" kern="100">
                          <a:solidFill>
                            <a:schemeClr val="tx1"/>
                          </a:solidFill>
                          <a:effectLst/>
                          <a:latin typeface="Muli Bold"/>
                          <a:ea typeface="新細明體" panose="02020500000000000000" pitchFamily="18" charset="-120"/>
                        </a:rPr>
                        <a:t>0.16</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zh-TW" altLang="en-US"/>
                    </a:p>
                  </a:txBody>
                  <a:tcPr/>
                </a:tc>
                <a:tc>
                  <a:txBody>
                    <a:bodyPr/>
                    <a:lstStyle/>
                    <a:p>
                      <a:pPr algn="just">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nchor="ctr">
                    <a:lnL>
                      <a:noFill/>
                    </a:lnL>
                    <a:lnR>
                      <a:noFill/>
                    </a:lnR>
                    <a:lnT>
                      <a:noFill/>
                    </a:lnT>
                    <a:lnB>
                      <a:noFill/>
                    </a:lnB>
                    <a:noFill/>
                  </a:tcPr>
                </a:tc>
                <a:tc gridSpan="2">
                  <a:txBody>
                    <a:bodyPr/>
                    <a:lstStyle/>
                    <a:p>
                      <a:pPr algn="ctr">
                        <a:spcAft>
                          <a:spcPts val="0"/>
                        </a:spcAft>
                      </a:pPr>
                      <a:r>
                        <a:rPr lang="en-US" sz="2400" kern="100">
                          <a:solidFill>
                            <a:schemeClr val="tx1"/>
                          </a:solidFill>
                          <a:effectLst/>
                          <a:latin typeface="Muli Bold"/>
                          <a:ea typeface="新細明體" panose="02020500000000000000" pitchFamily="18" charset="-120"/>
                        </a:rPr>
                        <a:t>0.23</a:t>
                      </a:r>
                      <a:r>
                        <a:rPr lang="en-US" sz="2400" kern="0">
                          <a:solidFill>
                            <a:schemeClr val="tx1"/>
                          </a:solidFill>
                          <a:effectLst/>
                          <a:latin typeface="Muli Bold"/>
                          <a:ea typeface="HelveticaNeueLTStd-LtCn"/>
                        </a:rPr>
                        <a:t>±</a:t>
                      </a:r>
                      <a:r>
                        <a:rPr lang="en-US" sz="2400" kern="100">
                          <a:solidFill>
                            <a:schemeClr val="tx1"/>
                          </a:solidFill>
                          <a:effectLst/>
                          <a:latin typeface="Muli Bold"/>
                          <a:ea typeface="新細明體" panose="02020500000000000000" pitchFamily="18" charset="-120"/>
                        </a:rPr>
                        <a:t>0.18</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zh-TW" altLang="en-US"/>
                    </a:p>
                  </a:txBody>
                  <a:tcPr/>
                </a:tc>
                <a:tc>
                  <a:txBody>
                    <a:bodyPr/>
                    <a:lstStyle/>
                    <a:p>
                      <a:pPr algn="just">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nchor="ctr">
                    <a:lnL>
                      <a:noFill/>
                    </a:lnL>
                    <a:lnR>
                      <a:noFill/>
                    </a:lnR>
                    <a:lnT>
                      <a:noFill/>
                    </a:lnT>
                    <a:lnB>
                      <a:noFill/>
                    </a:lnB>
                    <a:noFill/>
                  </a:tcPr>
                </a:tc>
                <a:tc gridSpan="2">
                  <a:txBody>
                    <a:bodyPr/>
                    <a:lstStyle/>
                    <a:p>
                      <a:pPr algn="ctr">
                        <a:spcAft>
                          <a:spcPts val="0"/>
                        </a:spcAft>
                      </a:pPr>
                      <a:r>
                        <a:rPr lang="en-US" sz="2400" kern="100">
                          <a:solidFill>
                            <a:schemeClr val="tx1"/>
                          </a:solidFill>
                          <a:effectLst/>
                          <a:latin typeface="Muli Bold"/>
                          <a:ea typeface="新細明體" panose="02020500000000000000" pitchFamily="18" charset="-120"/>
                        </a:rPr>
                        <a:t>0.31</a:t>
                      </a:r>
                      <a:r>
                        <a:rPr lang="en-US" sz="2400" kern="0">
                          <a:solidFill>
                            <a:schemeClr val="tx1"/>
                          </a:solidFill>
                          <a:effectLst/>
                          <a:latin typeface="Muli Bold"/>
                          <a:ea typeface="HelveticaNeueLTStd-LtCn"/>
                        </a:rPr>
                        <a:t>±</a:t>
                      </a:r>
                      <a:r>
                        <a:rPr lang="en-US" sz="2400" kern="100">
                          <a:solidFill>
                            <a:schemeClr val="tx1"/>
                          </a:solidFill>
                          <a:effectLst/>
                          <a:latin typeface="Muli Bold"/>
                          <a:ea typeface="新細明體" panose="02020500000000000000" pitchFamily="18" charset="-120"/>
                        </a:rPr>
                        <a:t>0.21</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zh-TW" altLang="en-US"/>
                    </a:p>
                  </a:txBody>
                  <a:tcPr/>
                </a:tc>
              </a:tr>
              <a:tr h="455741">
                <a:tc>
                  <a:txBody>
                    <a:bodyPr/>
                    <a:lstStyle/>
                    <a:p>
                      <a:pPr algn="l">
                        <a:spcAft>
                          <a:spcPts val="0"/>
                        </a:spcAft>
                      </a:pPr>
                      <a:r>
                        <a:rPr lang="en-US" sz="2400" kern="100" dirty="0">
                          <a:solidFill>
                            <a:schemeClr val="tx1"/>
                          </a:solidFill>
                          <a:effectLst/>
                          <a:latin typeface="Muli Bold"/>
                          <a:ea typeface="標楷體" panose="03000509000000000000" pitchFamily="65"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r</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2400" b="1" i="1" kern="100" dirty="0">
                          <a:solidFill>
                            <a:schemeClr val="tx1"/>
                          </a:solidFill>
                          <a:effectLst/>
                          <a:latin typeface="Muli Bold"/>
                          <a:ea typeface="標楷體" panose="03000509000000000000" pitchFamily="65" charset="-120"/>
                        </a:rPr>
                        <a:t>P</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r</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2400" b="1" i="1" kern="100" dirty="0">
                          <a:solidFill>
                            <a:schemeClr val="tx1"/>
                          </a:solidFill>
                          <a:effectLst/>
                          <a:latin typeface="Muli Bold"/>
                          <a:ea typeface="標楷體" panose="03000509000000000000" pitchFamily="65" charset="-120"/>
                        </a:rPr>
                        <a:t>P</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nchor="ctr">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r</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2400" b="1" i="1" kern="100">
                          <a:solidFill>
                            <a:schemeClr val="tx1"/>
                          </a:solidFill>
                          <a:effectLst/>
                          <a:latin typeface="Muli Bold"/>
                          <a:ea typeface="標楷體" panose="03000509000000000000" pitchFamily="65" charset="-120"/>
                        </a:rPr>
                        <a:t>P</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nchor="ctr">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r</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2400" b="1" i="1" kern="100">
                          <a:solidFill>
                            <a:schemeClr val="tx1"/>
                          </a:solidFill>
                          <a:effectLst/>
                          <a:latin typeface="Muli Bold"/>
                          <a:ea typeface="標楷體" panose="03000509000000000000" pitchFamily="65" charset="-120"/>
                        </a:rPr>
                        <a:t>P</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r>
              <a:tr h="665616">
                <a:tc>
                  <a:txBody>
                    <a:bodyPr/>
                    <a:lstStyle/>
                    <a:p>
                      <a:pPr algn="l">
                        <a:spcAft>
                          <a:spcPts val="0"/>
                        </a:spcAft>
                      </a:pPr>
                      <a:r>
                        <a:rPr lang="en-US" sz="2400" kern="100">
                          <a:solidFill>
                            <a:schemeClr val="tx1"/>
                          </a:solidFill>
                          <a:effectLst/>
                          <a:latin typeface="Muli Bold"/>
                          <a:ea typeface="標楷體" panose="03000509000000000000" pitchFamily="65" charset="-120"/>
                        </a:rPr>
                        <a:t>UPC</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1</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nchor="ctr">
                    <a:lnL>
                      <a:noFill/>
                    </a:lnL>
                    <a:lnR>
                      <a:noFill/>
                    </a:lnR>
                    <a:lnT>
                      <a:noFill/>
                    </a:lnT>
                    <a:lnB>
                      <a:noFill/>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nchor="ctr">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r>
              <a:tr h="665616">
                <a:tc>
                  <a:txBody>
                    <a:bodyPr/>
                    <a:lstStyle/>
                    <a:p>
                      <a:pPr algn="l">
                        <a:spcAft>
                          <a:spcPts val="0"/>
                        </a:spcAft>
                      </a:pPr>
                      <a:r>
                        <a:rPr lang="en-US" sz="2400" kern="100">
                          <a:solidFill>
                            <a:schemeClr val="tx1"/>
                          </a:solidFill>
                          <a:effectLst/>
                          <a:latin typeface="Muli Bold"/>
                          <a:ea typeface="標楷體" panose="03000509000000000000" pitchFamily="65" charset="-120"/>
                        </a:rPr>
                        <a:t>HI</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0.95</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&lt;0.0001</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l">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1</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just">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nchor="ctr">
                    <a:lnL>
                      <a:noFill/>
                    </a:lnL>
                    <a:lnR>
                      <a:noFill/>
                    </a:lnR>
                    <a:lnT>
                      <a:noFill/>
                    </a:lnT>
                    <a:lnB>
                      <a:noFill/>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just">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nchor="ctr">
                    <a:lnL>
                      <a:noFill/>
                    </a:lnL>
                    <a:lnR>
                      <a:noFill/>
                    </a:lnR>
                    <a:lnT>
                      <a:noFill/>
                    </a:lnT>
                    <a:lnB>
                      <a:noFill/>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r>
              <a:tr h="665616">
                <a:tc>
                  <a:txBody>
                    <a:bodyPr/>
                    <a:lstStyle/>
                    <a:p>
                      <a:pPr algn="l">
                        <a:spcAft>
                          <a:spcPts val="0"/>
                        </a:spcAft>
                      </a:pPr>
                      <a:r>
                        <a:rPr lang="en-US" sz="2400" kern="100">
                          <a:solidFill>
                            <a:schemeClr val="tx1"/>
                          </a:solidFill>
                          <a:effectLst/>
                          <a:latin typeface="Muli Bold"/>
                          <a:ea typeface="標楷體" panose="03000509000000000000" pitchFamily="65" charset="-120"/>
                        </a:rPr>
                        <a:t>COCI</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0.94</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&lt;0.0001</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l">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0.94</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&lt;0.0001</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just">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nchor="ctr">
                    <a:lnL>
                      <a:noFill/>
                    </a:lnL>
                    <a:lnR>
                      <a:noFill/>
                    </a:lnR>
                    <a:lnT>
                      <a:noFill/>
                    </a:lnT>
                    <a:lnB>
                      <a:noFill/>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1</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just">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nchor="ctr">
                    <a:lnL>
                      <a:noFill/>
                    </a:lnL>
                    <a:lnR>
                      <a:noFill/>
                    </a:lnR>
                    <a:lnT>
                      <a:noFill/>
                    </a:lnT>
                    <a:lnB>
                      <a:noFill/>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a:noFill/>
                    </a:lnB>
                    <a:noFill/>
                  </a:tcPr>
                </a:tc>
              </a:tr>
              <a:tr h="665616">
                <a:tc>
                  <a:txBody>
                    <a:bodyPr/>
                    <a:lstStyle/>
                    <a:p>
                      <a:pPr algn="l">
                        <a:spcAft>
                          <a:spcPts val="0"/>
                        </a:spcAft>
                      </a:pPr>
                      <a:r>
                        <a:rPr lang="en-US" sz="2400" kern="100">
                          <a:solidFill>
                            <a:schemeClr val="tx1"/>
                          </a:solidFill>
                          <a:effectLst/>
                          <a:latin typeface="Muli Bold"/>
                          <a:ea typeface="標楷體" panose="03000509000000000000" pitchFamily="65" charset="-120"/>
                        </a:rPr>
                        <a:t>SECON</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0.73</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&lt;0.0001</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0.70</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&lt;0.0001</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0.81</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2400" kern="100">
                          <a:solidFill>
                            <a:schemeClr val="tx1"/>
                          </a:solidFill>
                          <a:effectLst/>
                          <a:latin typeface="Muli Bold"/>
                          <a:ea typeface="新細明體" panose="02020500000000000000" pitchFamily="18" charset="-120"/>
                        </a:rPr>
                        <a:t>&lt;0.0001</a:t>
                      </a:r>
                      <a:endParaRPr lang="zh-TW" sz="2400" kern="10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en-US" sz="2400" kern="100">
                          <a:solidFill>
                            <a:schemeClr val="tx1"/>
                          </a:solidFill>
                          <a:effectLst/>
                          <a:latin typeface="Muli Bold"/>
                          <a:ea typeface="新細明體" panose="02020500000000000000" pitchFamily="18" charset="-120"/>
                        </a:rPr>
                        <a:t> </a:t>
                      </a:r>
                      <a:endParaRPr lang="zh-TW" sz="2400" kern="100">
                        <a:solidFill>
                          <a:schemeClr val="tx1"/>
                        </a:solidFill>
                        <a:effectLst/>
                        <a:latin typeface="Muli Bold"/>
                        <a:ea typeface="新細明體" panose="02020500000000000000" pitchFamily="18" charset="-12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1</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2400" kern="100" dirty="0">
                          <a:solidFill>
                            <a:schemeClr val="tx1"/>
                          </a:solidFill>
                          <a:effectLst/>
                          <a:latin typeface="Muli Bold"/>
                          <a:ea typeface="新細明體" panose="02020500000000000000" pitchFamily="18" charset="-120"/>
                        </a:rPr>
                        <a:t> </a:t>
                      </a:r>
                      <a:endParaRPr lang="zh-TW" sz="2400" kern="100" dirty="0">
                        <a:solidFill>
                          <a:schemeClr val="tx1"/>
                        </a:solidFill>
                        <a:effectLst/>
                        <a:latin typeface="Muli Bold"/>
                        <a:ea typeface="新細明體" panose="02020500000000000000" pitchFamily="18" charset="-12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4106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818</Words>
  <Application>Microsoft Office PowerPoint</Application>
  <PresentationFormat>寬螢幕</PresentationFormat>
  <Paragraphs>170</Paragraphs>
  <Slides>16</Slides>
  <Notes>10</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16</vt:i4>
      </vt:variant>
    </vt:vector>
  </HeadingPairs>
  <TitlesOfParts>
    <vt:vector size="27" baseType="lpstr">
      <vt:lpstr>HelveticaNeueLTStd-LtCn</vt:lpstr>
      <vt:lpstr>Muli Bold</vt:lpstr>
      <vt:lpstr>新細明體</vt:lpstr>
      <vt:lpstr>標楷體</vt:lpstr>
      <vt:lpstr>Arial</vt:lpstr>
      <vt:lpstr>Calibri</vt:lpstr>
      <vt:lpstr>Calibri Light</vt:lpstr>
      <vt:lpstr>Times New Roman</vt:lpstr>
      <vt:lpstr>Wingdings</vt:lpstr>
      <vt:lpstr>Office 佈景主題</vt:lpstr>
      <vt:lpstr>文件</vt:lpstr>
      <vt:lpstr>Concordance between self-reported and national health insurance administrative data for care continuity measurements</vt:lpstr>
      <vt:lpstr>INTRODUCTION</vt:lpstr>
      <vt:lpstr>Continuity of Care (COC) </vt:lpstr>
      <vt:lpstr>AIM</vt:lpstr>
      <vt:lpstr>METHODS</vt:lpstr>
      <vt:lpstr>Caregivers of Children (n=1283)</vt:lpstr>
      <vt:lpstr>Caregivers of Children (n=1454)</vt:lpstr>
      <vt:lpstr>RESULTS</vt:lpstr>
      <vt:lpstr>Table1. Correlation among indicators of COC</vt:lpstr>
      <vt:lpstr>Table2. Ordinal logistic regression between NHID and the primary caregiver's continuity of conscious child care</vt:lpstr>
      <vt:lpstr>DISCUSSION</vt:lpstr>
      <vt:lpstr>PowerPoint 簡報</vt:lpstr>
      <vt:lpstr>DISCUSSION</vt:lpstr>
      <vt:lpstr>CONCLUSION</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診間使用</dc:creator>
  <cp:lastModifiedBy>診間使用</cp:lastModifiedBy>
  <cp:revision>77</cp:revision>
  <dcterms:created xsi:type="dcterms:W3CDTF">2020-12-24T00:44:49Z</dcterms:created>
  <dcterms:modified xsi:type="dcterms:W3CDTF">2020-12-29T03:35:45Z</dcterms:modified>
</cp:coreProperties>
</file>