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7" r:id="rId3"/>
    <p:sldId id="259" r:id="rId4"/>
    <p:sldId id="258" r:id="rId5"/>
    <p:sldId id="261" r:id="rId6"/>
    <p:sldId id="262" r:id="rId7"/>
    <p:sldId id="265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203864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574"/>
  </p:normalViewPr>
  <p:slideViewPr>
    <p:cSldViewPr snapToGrid="0" snapToObjects="1">
      <p:cViewPr>
        <p:scale>
          <a:sx n="70" d="100"/>
          <a:sy n="70" d="100"/>
        </p:scale>
        <p:origin x="1138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3F1A4-8F2F-4715-A5D7-20AFDDDFF60B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2340D410-C350-4DEB-8E2D-6D3ECB136ED4}">
      <dgm:prSet phldrT="[Testo]"/>
      <dgm:spPr/>
      <dgm:t>
        <a:bodyPr/>
        <a:lstStyle/>
        <a:p>
          <a:r>
            <a:rPr lang="en-US" dirty="0"/>
            <a:t>dietary pattern elaboration</a:t>
          </a:r>
          <a:endParaRPr lang="it-IT" dirty="0"/>
        </a:p>
      </dgm:t>
    </dgm:pt>
    <dgm:pt modelId="{02002142-24FA-4E92-B84C-EEAB42CF55F5}" type="parTrans" cxnId="{07357F3E-9901-45FA-BB47-51378A5ADAA3}">
      <dgm:prSet/>
      <dgm:spPr/>
      <dgm:t>
        <a:bodyPr/>
        <a:lstStyle/>
        <a:p>
          <a:endParaRPr lang="it-IT"/>
        </a:p>
      </dgm:t>
    </dgm:pt>
    <dgm:pt modelId="{7AF366F6-DD46-4580-8CFE-CA102338FDE8}" type="sibTrans" cxnId="{07357F3E-9901-45FA-BB47-51378A5ADAA3}">
      <dgm:prSet/>
      <dgm:spPr/>
      <dgm:t>
        <a:bodyPr/>
        <a:lstStyle/>
        <a:p>
          <a:endParaRPr lang="it-IT"/>
        </a:p>
      </dgm:t>
    </dgm:pt>
    <dgm:pt modelId="{E549A055-1DDF-4C12-A1A3-EE6CE822B45E}">
      <dgm:prSet phldrT="[Testo]" custT="1"/>
      <dgm:spPr/>
      <dgm:t>
        <a:bodyPr/>
        <a:lstStyle/>
        <a:p>
          <a:r>
            <a:rPr lang="it-IT" sz="2400" dirty="0" err="1"/>
            <a:t>daily</a:t>
          </a:r>
          <a:r>
            <a:rPr lang="it-IT" sz="2400" dirty="0"/>
            <a:t> food plan for </a:t>
          </a:r>
          <a:r>
            <a:rPr lang="it-IT" sz="2400" dirty="0" err="1"/>
            <a:t>each</a:t>
          </a:r>
          <a:r>
            <a:rPr lang="it-IT" sz="2400" dirty="0"/>
            <a:t> </a:t>
          </a:r>
          <a:r>
            <a:rPr lang="it-IT" sz="2400" dirty="0" err="1"/>
            <a:t>diet</a:t>
          </a:r>
          <a:r>
            <a:rPr lang="it-IT" sz="2400" dirty="0"/>
            <a:t> </a:t>
          </a:r>
          <a:r>
            <a:rPr lang="it-IT" sz="2400" dirty="0" err="1"/>
            <a:t>selected</a:t>
          </a:r>
          <a:endParaRPr lang="it-IT" sz="2400" dirty="0"/>
        </a:p>
      </dgm:t>
    </dgm:pt>
    <dgm:pt modelId="{1586B7A8-F872-45F0-83AE-534CBE04638D}" type="parTrans" cxnId="{8C85239D-6EA1-464B-9DE2-4273DE3CD9C8}">
      <dgm:prSet/>
      <dgm:spPr/>
      <dgm:t>
        <a:bodyPr/>
        <a:lstStyle/>
        <a:p>
          <a:endParaRPr lang="it-IT"/>
        </a:p>
      </dgm:t>
    </dgm:pt>
    <dgm:pt modelId="{311E27A4-1A1F-4295-9536-A0B930FF36C9}" type="sibTrans" cxnId="{8C85239D-6EA1-464B-9DE2-4273DE3CD9C8}">
      <dgm:prSet/>
      <dgm:spPr/>
      <dgm:t>
        <a:bodyPr/>
        <a:lstStyle/>
        <a:p>
          <a:endParaRPr lang="it-IT"/>
        </a:p>
      </dgm:t>
    </dgm:pt>
    <dgm:pt modelId="{45C51FDC-943D-4084-A11F-3E06F72DBE9C}">
      <dgm:prSet phldrT="[Testo]" custT="1"/>
      <dgm:spPr/>
      <dgm:t>
        <a:bodyPr/>
        <a:lstStyle/>
        <a:p>
          <a:r>
            <a:rPr lang="it-IT" sz="2400" dirty="0"/>
            <a:t> </a:t>
          </a:r>
          <a:r>
            <a:rPr lang="en-US" sz="2400" dirty="0"/>
            <a:t>ideal subject  </a:t>
          </a:r>
          <a:r>
            <a:rPr lang="en-US" sz="1800" dirty="0"/>
            <a:t>(aged 30 – 59; estimated caloric expenditure, 2.200 kcal; mean weight, 69 kg)</a:t>
          </a:r>
          <a:endParaRPr lang="it-IT" sz="2600" dirty="0"/>
        </a:p>
      </dgm:t>
    </dgm:pt>
    <dgm:pt modelId="{E8935D17-7AD1-4355-A524-A776673F8359}" type="parTrans" cxnId="{91810CE2-4D15-4BD2-8E11-E39CCC139699}">
      <dgm:prSet/>
      <dgm:spPr/>
      <dgm:t>
        <a:bodyPr/>
        <a:lstStyle/>
        <a:p>
          <a:endParaRPr lang="it-IT"/>
        </a:p>
      </dgm:t>
    </dgm:pt>
    <dgm:pt modelId="{D83FC771-386A-4EA6-9462-D79A036756AD}" type="sibTrans" cxnId="{91810CE2-4D15-4BD2-8E11-E39CCC139699}">
      <dgm:prSet/>
      <dgm:spPr/>
      <dgm:t>
        <a:bodyPr/>
        <a:lstStyle/>
        <a:p>
          <a:endParaRPr lang="it-IT"/>
        </a:p>
      </dgm:t>
    </dgm:pt>
    <dgm:pt modelId="{657ADA6A-5BBB-4DE6-B41C-375AECF9CBD5}">
      <dgm:prSet phldrT="[Testo]"/>
      <dgm:spPr/>
      <dgm:t>
        <a:bodyPr/>
        <a:lstStyle/>
        <a:p>
          <a:r>
            <a:rPr lang="en-US" dirty="0">
              <a:ea typeface="Calibri" panose="020F0502020204030204" pitchFamily="34" charset="0"/>
              <a:cs typeface="Times New Roman" panose="02020603050405020304" pitchFamily="18" charset="0"/>
            </a:rPr>
            <a:t>water footprint calculation</a:t>
          </a:r>
          <a:endParaRPr lang="it-IT" dirty="0"/>
        </a:p>
      </dgm:t>
    </dgm:pt>
    <dgm:pt modelId="{43F92904-41D0-4DA7-8744-8C7558DB7338}" type="parTrans" cxnId="{76EE6BF0-2F3A-4155-8599-5414B1860608}">
      <dgm:prSet/>
      <dgm:spPr/>
      <dgm:t>
        <a:bodyPr/>
        <a:lstStyle/>
        <a:p>
          <a:endParaRPr lang="it-IT"/>
        </a:p>
      </dgm:t>
    </dgm:pt>
    <dgm:pt modelId="{3E7B2DD6-5F26-4289-85F8-4718347F2C99}" type="sibTrans" cxnId="{76EE6BF0-2F3A-4155-8599-5414B1860608}">
      <dgm:prSet/>
      <dgm:spPr/>
      <dgm:t>
        <a:bodyPr/>
        <a:lstStyle/>
        <a:p>
          <a:endParaRPr lang="it-IT"/>
        </a:p>
      </dgm:t>
    </dgm:pt>
    <dgm:pt modelId="{F822C1A4-F6E8-471F-AC50-67D70FB44A9D}">
      <dgm:prSet phldrT="[Testo]" custT="1"/>
      <dgm:spPr/>
      <dgm:t>
        <a:bodyPr/>
        <a:lstStyle/>
        <a:p>
          <a:r>
            <a:rPr lang="en-US" sz="2300">
              <a:ea typeface="Calibri" panose="020F0502020204030204" pitchFamily="34" charset="0"/>
              <a:cs typeface="Times New Roman" panose="02020603050405020304" pitchFamily="18" charset="0"/>
            </a:rPr>
            <a:t>Water Footprint calculation </a:t>
          </a:r>
          <a:r>
            <a:rPr lang="en-US" sz="2300"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  <a:cs typeface="Times New Roman" panose="02020603050405020304" pitchFamily="18" charset="0"/>
            </a:rPr>
            <a:t>(m</a:t>
          </a:r>
          <a:r>
            <a:rPr lang="en-US" sz="2300" baseline="30000"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  <a:cs typeface="Times New Roman" panose="02020603050405020304" pitchFamily="18" charset="0"/>
            </a:rPr>
            <a:t>3</a:t>
          </a:r>
          <a:r>
            <a:rPr lang="en-US" sz="2300"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  <a:cs typeface="Times New Roman" panose="02020603050405020304" pitchFamily="18" charset="0"/>
            </a:rPr>
            <a:t>/year) </a:t>
          </a:r>
          <a:r>
            <a:rPr lang="en-US" sz="1800"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  <a:cs typeface="Times New Roman" panose="02020603050405020304" pitchFamily="18" charset="0"/>
            </a:rPr>
            <a:t>through the Water Footprint Network</a:t>
          </a:r>
          <a:endParaRPr lang="it-IT" sz="1800" dirty="0"/>
        </a:p>
      </dgm:t>
    </dgm:pt>
    <dgm:pt modelId="{6DBE52DE-B532-426A-A731-3497C535B64E}" type="parTrans" cxnId="{A85AAE2C-A610-49B1-867A-687A754DA1C4}">
      <dgm:prSet/>
      <dgm:spPr/>
      <dgm:t>
        <a:bodyPr/>
        <a:lstStyle/>
        <a:p>
          <a:endParaRPr lang="it-IT"/>
        </a:p>
      </dgm:t>
    </dgm:pt>
    <dgm:pt modelId="{CE4D0BE4-0903-4054-9D2F-C9FA899ECCD9}" type="sibTrans" cxnId="{A85AAE2C-A610-49B1-867A-687A754DA1C4}">
      <dgm:prSet/>
      <dgm:spPr/>
      <dgm:t>
        <a:bodyPr/>
        <a:lstStyle/>
        <a:p>
          <a:endParaRPr lang="it-IT"/>
        </a:p>
      </dgm:t>
    </dgm:pt>
    <dgm:pt modelId="{1D2397EC-D20C-4F36-9B9A-CDFDABE8FEF1}">
      <dgm:prSet phldrT="[Testo]" custT="1"/>
      <dgm:spPr/>
      <dgm:t>
        <a:bodyPr/>
        <a:lstStyle/>
        <a:p>
          <a:r>
            <a:rPr lang="en-US" sz="2300"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  <a:cs typeface="Times New Roman" panose="02020603050405020304" pitchFamily="18" charset="0"/>
            </a:rPr>
            <a:t>Manual calculation (l/capita/day) </a:t>
          </a:r>
          <a:r>
            <a:rPr lang="en-US" sz="1800"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  <a:cs typeface="Times New Roman" panose="02020603050405020304" pitchFamily="18" charset="0"/>
            </a:rPr>
            <a:t>tabulated values</a:t>
          </a:r>
          <a:endParaRPr lang="it-IT" sz="2300" dirty="0"/>
        </a:p>
      </dgm:t>
    </dgm:pt>
    <dgm:pt modelId="{3EDAAD78-2EDA-432E-A883-7123F3BDB066}" type="parTrans" cxnId="{120CD8A6-5FD6-4908-BC02-2F3B6E25F23A}">
      <dgm:prSet/>
      <dgm:spPr/>
      <dgm:t>
        <a:bodyPr/>
        <a:lstStyle/>
        <a:p>
          <a:endParaRPr lang="it-IT"/>
        </a:p>
      </dgm:t>
    </dgm:pt>
    <dgm:pt modelId="{E54C3ADF-6C76-4A7A-A4A4-C75955F3753F}" type="sibTrans" cxnId="{120CD8A6-5FD6-4908-BC02-2F3B6E25F23A}">
      <dgm:prSet/>
      <dgm:spPr/>
      <dgm:t>
        <a:bodyPr/>
        <a:lstStyle/>
        <a:p>
          <a:endParaRPr lang="it-IT"/>
        </a:p>
      </dgm:t>
    </dgm:pt>
    <dgm:pt modelId="{9705790F-A171-4879-8E41-F3FCB59FAE28}">
      <dgm:prSet phldrT="[Testo]"/>
      <dgm:spPr/>
      <dgm:t>
        <a:bodyPr/>
        <a:lstStyle/>
        <a:p>
          <a:r>
            <a:rPr lang="it-IT" dirty="0" err="1"/>
            <a:t>acceptability</a:t>
          </a:r>
          <a:r>
            <a:rPr lang="it-IT" dirty="0"/>
            <a:t> </a:t>
          </a:r>
          <a:r>
            <a:rPr lang="it-IT" dirty="0" err="1"/>
            <a:t>assessment</a:t>
          </a:r>
          <a:endParaRPr lang="it-IT" dirty="0"/>
        </a:p>
      </dgm:t>
    </dgm:pt>
    <dgm:pt modelId="{BA990250-30BE-4AB4-8374-8C5CF47CC2BE}" type="parTrans" cxnId="{1D534F8B-B161-45FD-B509-71AC1132BA0C}">
      <dgm:prSet/>
      <dgm:spPr/>
      <dgm:t>
        <a:bodyPr/>
        <a:lstStyle/>
        <a:p>
          <a:endParaRPr lang="it-IT"/>
        </a:p>
      </dgm:t>
    </dgm:pt>
    <dgm:pt modelId="{A34A0B84-D709-4717-AD2E-C54AA89B766F}" type="sibTrans" cxnId="{1D534F8B-B161-45FD-B509-71AC1132BA0C}">
      <dgm:prSet/>
      <dgm:spPr/>
      <dgm:t>
        <a:bodyPr/>
        <a:lstStyle/>
        <a:p>
          <a:endParaRPr lang="it-IT"/>
        </a:p>
      </dgm:t>
    </dgm:pt>
    <dgm:pt modelId="{D3692DD8-DC81-4043-BC12-3E8BB4A1D8AB}">
      <dgm:prSet phldrT="[Testo]" custT="1"/>
      <dgm:spPr/>
      <dgm:t>
        <a:bodyPr/>
        <a:lstStyle/>
        <a:p>
          <a:r>
            <a:rPr lang="it-IT" sz="2000" dirty="0"/>
            <a:t>17-item </a:t>
          </a:r>
          <a:r>
            <a:rPr lang="it-IT" sz="2000" dirty="0" err="1"/>
            <a:t>validated</a:t>
          </a:r>
          <a:r>
            <a:rPr lang="it-IT" sz="2000" dirty="0"/>
            <a:t>  </a:t>
          </a:r>
          <a:r>
            <a:rPr lang="it-IT" sz="2000" dirty="0" err="1"/>
            <a:t>questionnaire</a:t>
          </a:r>
          <a:r>
            <a:rPr lang="it-IT" sz="2000" dirty="0"/>
            <a:t> </a:t>
          </a:r>
          <a:r>
            <a:rPr lang="it-IT" sz="2000" dirty="0" err="1"/>
            <a:t>translated</a:t>
          </a:r>
          <a:r>
            <a:rPr lang="it-IT" sz="2000" dirty="0"/>
            <a:t> and </a:t>
          </a:r>
          <a:r>
            <a:rPr lang="it-IT" sz="2000" dirty="0" err="1"/>
            <a:t>adapted</a:t>
          </a:r>
          <a:r>
            <a:rPr lang="it-IT" sz="2000" dirty="0"/>
            <a:t> </a:t>
          </a:r>
          <a:r>
            <a:rPr lang="it-IT" sz="2000" dirty="0" err="1"/>
            <a:t>into</a:t>
          </a:r>
          <a:r>
            <a:rPr lang="it-IT" sz="2000" dirty="0"/>
            <a:t> </a:t>
          </a:r>
          <a:r>
            <a:rPr lang="it-IT" sz="2000" dirty="0" err="1"/>
            <a:t>Italian</a:t>
          </a:r>
          <a:r>
            <a:rPr lang="it-IT" sz="2000" dirty="0"/>
            <a:t> </a:t>
          </a:r>
          <a:r>
            <a:rPr lang="it-IT" sz="2000" dirty="0" err="1"/>
            <a:t>context</a:t>
          </a:r>
          <a:endParaRPr lang="it-IT" sz="2000" dirty="0"/>
        </a:p>
      </dgm:t>
    </dgm:pt>
    <dgm:pt modelId="{FF73AF78-1B03-4B20-8B75-AAFAC7E5E4A1}" type="parTrans" cxnId="{D5A8AD5F-6FCA-4EBC-AB23-3B45946149D4}">
      <dgm:prSet/>
      <dgm:spPr/>
      <dgm:t>
        <a:bodyPr/>
        <a:lstStyle/>
        <a:p>
          <a:endParaRPr lang="it-IT"/>
        </a:p>
      </dgm:t>
    </dgm:pt>
    <dgm:pt modelId="{1DE175DD-421D-420C-B1A2-5DCB9DDB2BBC}" type="sibTrans" cxnId="{D5A8AD5F-6FCA-4EBC-AB23-3B45946149D4}">
      <dgm:prSet/>
      <dgm:spPr/>
      <dgm:t>
        <a:bodyPr/>
        <a:lstStyle/>
        <a:p>
          <a:endParaRPr lang="it-IT"/>
        </a:p>
      </dgm:t>
    </dgm:pt>
    <dgm:pt modelId="{1172F00D-C654-4318-A535-6F46B3357BE0}">
      <dgm:prSet phldrT="[Testo]" custT="1"/>
      <dgm:spPr/>
      <dgm:t>
        <a:bodyPr/>
        <a:lstStyle/>
        <a:p>
          <a:r>
            <a:rPr lang="en-US" sz="2000" dirty="0"/>
            <a:t>N = 126 adults (mean age, 26 years old; females, 62.7%) </a:t>
          </a:r>
          <a:endParaRPr lang="it-IT" sz="2000" dirty="0"/>
        </a:p>
      </dgm:t>
    </dgm:pt>
    <dgm:pt modelId="{C827B497-9F0E-499B-9BB9-90A51766E819}" type="parTrans" cxnId="{A5210B9A-9787-473D-972D-7FB022837FB2}">
      <dgm:prSet/>
      <dgm:spPr/>
    </dgm:pt>
    <dgm:pt modelId="{AC17C18E-768E-4DDE-B5AE-A533999ADBC7}" type="sibTrans" cxnId="{A5210B9A-9787-473D-972D-7FB022837FB2}">
      <dgm:prSet/>
      <dgm:spPr/>
    </dgm:pt>
    <dgm:pt modelId="{99138E78-DFF4-442C-8EC4-670DE8C4BA5D}" type="pres">
      <dgm:prSet presAssocID="{FF43F1A4-8F2F-4715-A5D7-20AFDDDFF60B}" presName="Name0" presStyleCnt="0">
        <dgm:presLayoutVars>
          <dgm:dir/>
          <dgm:animLvl val="lvl"/>
          <dgm:resizeHandles val="exact"/>
        </dgm:presLayoutVars>
      </dgm:prSet>
      <dgm:spPr/>
    </dgm:pt>
    <dgm:pt modelId="{9737FD76-6BDC-4E82-9387-FA739BC1F201}" type="pres">
      <dgm:prSet presAssocID="{2340D410-C350-4DEB-8E2D-6D3ECB136ED4}" presName="composite" presStyleCnt="0"/>
      <dgm:spPr/>
    </dgm:pt>
    <dgm:pt modelId="{9ECBCC29-18F1-471A-9DC6-4836209A22E8}" type="pres">
      <dgm:prSet presAssocID="{2340D410-C350-4DEB-8E2D-6D3ECB136ED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1FE0C34-3207-4E9A-90B4-5AD42A374E97}" type="pres">
      <dgm:prSet presAssocID="{2340D410-C350-4DEB-8E2D-6D3ECB136ED4}" presName="desTx" presStyleLbl="alignAccFollowNode1" presStyleIdx="0" presStyleCnt="3">
        <dgm:presLayoutVars>
          <dgm:bulletEnabled val="1"/>
        </dgm:presLayoutVars>
      </dgm:prSet>
      <dgm:spPr/>
    </dgm:pt>
    <dgm:pt modelId="{5A2392B7-1623-4B5D-8306-954B1B0DCC96}" type="pres">
      <dgm:prSet presAssocID="{7AF366F6-DD46-4580-8CFE-CA102338FDE8}" presName="space" presStyleCnt="0"/>
      <dgm:spPr/>
    </dgm:pt>
    <dgm:pt modelId="{34367592-1F9A-49A5-B168-8957EC919C02}" type="pres">
      <dgm:prSet presAssocID="{657ADA6A-5BBB-4DE6-B41C-375AECF9CBD5}" presName="composite" presStyleCnt="0"/>
      <dgm:spPr/>
    </dgm:pt>
    <dgm:pt modelId="{322CE280-2F64-4349-8E4D-116E7D039CBB}" type="pres">
      <dgm:prSet presAssocID="{657ADA6A-5BBB-4DE6-B41C-375AECF9CBD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8056864-8C1D-41F5-9961-D5CCC3CD40C5}" type="pres">
      <dgm:prSet presAssocID="{657ADA6A-5BBB-4DE6-B41C-375AECF9CBD5}" presName="desTx" presStyleLbl="alignAccFollowNode1" presStyleIdx="1" presStyleCnt="3">
        <dgm:presLayoutVars>
          <dgm:bulletEnabled val="1"/>
        </dgm:presLayoutVars>
      </dgm:prSet>
      <dgm:spPr/>
    </dgm:pt>
    <dgm:pt modelId="{A8345929-4A25-4E06-817E-8F8B3B571770}" type="pres">
      <dgm:prSet presAssocID="{3E7B2DD6-5F26-4289-85F8-4718347F2C99}" presName="space" presStyleCnt="0"/>
      <dgm:spPr/>
    </dgm:pt>
    <dgm:pt modelId="{36D91594-5B97-41ED-838A-08A280980DF5}" type="pres">
      <dgm:prSet presAssocID="{9705790F-A171-4879-8E41-F3FCB59FAE28}" presName="composite" presStyleCnt="0"/>
      <dgm:spPr/>
    </dgm:pt>
    <dgm:pt modelId="{9EEA4D0C-7D89-476A-87CD-B604CE0586BC}" type="pres">
      <dgm:prSet presAssocID="{9705790F-A171-4879-8E41-F3FCB59FAE2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CCB2C54-E2CE-46E2-B0D8-5E6CF695A870}" type="pres">
      <dgm:prSet presAssocID="{9705790F-A171-4879-8E41-F3FCB59FAE2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1A23323-11DF-4FFB-8BD1-6B82FB7D9856}" type="presOf" srcId="{2340D410-C350-4DEB-8E2D-6D3ECB136ED4}" destId="{9ECBCC29-18F1-471A-9DC6-4836209A22E8}" srcOrd="0" destOrd="0" presId="urn:microsoft.com/office/officeart/2005/8/layout/hList1"/>
    <dgm:cxn modelId="{CB55B92B-0A14-4F85-A303-0D6DA6BA466D}" type="presOf" srcId="{F822C1A4-F6E8-471F-AC50-67D70FB44A9D}" destId="{D8056864-8C1D-41F5-9961-D5CCC3CD40C5}" srcOrd="0" destOrd="0" presId="urn:microsoft.com/office/officeart/2005/8/layout/hList1"/>
    <dgm:cxn modelId="{A85AAE2C-A610-49B1-867A-687A754DA1C4}" srcId="{657ADA6A-5BBB-4DE6-B41C-375AECF9CBD5}" destId="{F822C1A4-F6E8-471F-AC50-67D70FB44A9D}" srcOrd="0" destOrd="0" parTransId="{6DBE52DE-B532-426A-A731-3497C535B64E}" sibTransId="{CE4D0BE4-0903-4054-9D2F-C9FA899ECCD9}"/>
    <dgm:cxn modelId="{07357F3E-9901-45FA-BB47-51378A5ADAA3}" srcId="{FF43F1A4-8F2F-4715-A5D7-20AFDDDFF60B}" destId="{2340D410-C350-4DEB-8E2D-6D3ECB136ED4}" srcOrd="0" destOrd="0" parTransId="{02002142-24FA-4E92-B84C-EEAB42CF55F5}" sibTransId="{7AF366F6-DD46-4580-8CFE-CA102338FDE8}"/>
    <dgm:cxn modelId="{D5A8AD5F-6FCA-4EBC-AB23-3B45946149D4}" srcId="{9705790F-A171-4879-8E41-F3FCB59FAE28}" destId="{D3692DD8-DC81-4043-BC12-3E8BB4A1D8AB}" srcOrd="0" destOrd="0" parTransId="{FF73AF78-1B03-4B20-8B75-AAFAC7E5E4A1}" sibTransId="{1DE175DD-421D-420C-B1A2-5DCB9DDB2BBC}"/>
    <dgm:cxn modelId="{E22B2941-B104-456C-85EB-9D7FE61C52B9}" type="presOf" srcId="{45C51FDC-943D-4084-A11F-3E06F72DBE9C}" destId="{51FE0C34-3207-4E9A-90B4-5AD42A374E97}" srcOrd="0" destOrd="1" presId="urn:microsoft.com/office/officeart/2005/8/layout/hList1"/>
    <dgm:cxn modelId="{3EB4CA69-8CCF-40B5-9DAA-5D1FEC38EDEE}" type="presOf" srcId="{E549A055-1DDF-4C12-A1A3-EE6CE822B45E}" destId="{51FE0C34-3207-4E9A-90B4-5AD42A374E97}" srcOrd="0" destOrd="0" presId="urn:microsoft.com/office/officeart/2005/8/layout/hList1"/>
    <dgm:cxn modelId="{97649E51-DC35-40B9-AA66-BBE037C31B47}" type="presOf" srcId="{657ADA6A-5BBB-4DE6-B41C-375AECF9CBD5}" destId="{322CE280-2F64-4349-8E4D-116E7D039CBB}" srcOrd="0" destOrd="0" presId="urn:microsoft.com/office/officeart/2005/8/layout/hList1"/>
    <dgm:cxn modelId="{BBEF5E75-E051-4448-B7B0-99D069B7ED29}" type="presOf" srcId="{FF43F1A4-8F2F-4715-A5D7-20AFDDDFF60B}" destId="{99138E78-DFF4-442C-8EC4-670DE8C4BA5D}" srcOrd="0" destOrd="0" presId="urn:microsoft.com/office/officeart/2005/8/layout/hList1"/>
    <dgm:cxn modelId="{B79B5488-6847-4120-AA29-0974DBA7381F}" type="presOf" srcId="{D3692DD8-DC81-4043-BC12-3E8BB4A1D8AB}" destId="{ACCB2C54-E2CE-46E2-B0D8-5E6CF695A870}" srcOrd="0" destOrd="0" presId="urn:microsoft.com/office/officeart/2005/8/layout/hList1"/>
    <dgm:cxn modelId="{1D534F8B-B161-45FD-B509-71AC1132BA0C}" srcId="{FF43F1A4-8F2F-4715-A5D7-20AFDDDFF60B}" destId="{9705790F-A171-4879-8E41-F3FCB59FAE28}" srcOrd="2" destOrd="0" parTransId="{BA990250-30BE-4AB4-8374-8C5CF47CC2BE}" sibTransId="{A34A0B84-D709-4717-AD2E-C54AA89B766F}"/>
    <dgm:cxn modelId="{A5210B9A-9787-473D-972D-7FB022837FB2}" srcId="{9705790F-A171-4879-8E41-F3FCB59FAE28}" destId="{1172F00D-C654-4318-A535-6F46B3357BE0}" srcOrd="1" destOrd="0" parTransId="{C827B497-9F0E-499B-9BB9-90A51766E819}" sibTransId="{AC17C18E-768E-4DDE-B5AE-A533999ADBC7}"/>
    <dgm:cxn modelId="{8C85239D-6EA1-464B-9DE2-4273DE3CD9C8}" srcId="{2340D410-C350-4DEB-8E2D-6D3ECB136ED4}" destId="{E549A055-1DDF-4C12-A1A3-EE6CE822B45E}" srcOrd="0" destOrd="0" parTransId="{1586B7A8-F872-45F0-83AE-534CBE04638D}" sibTransId="{311E27A4-1A1F-4295-9536-A0B930FF36C9}"/>
    <dgm:cxn modelId="{120CD8A6-5FD6-4908-BC02-2F3B6E25F23A}" srcId="{657ADA6A-5BBB-4DE6-B41C-375AECF9CBD5}" destId="{1D2397EC-D20C-4F36-9B9A-CDFDABE8FEF1}" srcOrd="1" destOrd="0" parTransId="{3EDAAD78-2EDA-432E-A883-7123F3BDB066}" sibTransId="{E54C3ADF-6C76-4A7A-A4A4-C75955F3753F}"/>
    <dgm:cxn modelId="{468A09C9-27F3-4719-A89B-4E2E78E61418}" type="presOf" srcId="{1D2397EC-D20C-4F36-9B9A-CDFDABE8FEF1}" destId="{D8056864-8C1D-41F5-9961-D5CCC3CD40C5}" srcOrd="0" destOrd="1" presId="urn:microsoft.com/office/officeart/2005/8/layout/hList1"/>
    <dgm:cxn modelId="{2DF09BD2-7EA2-4581-AED0-906B203362AD}" type="presOf" srcId="{1172F00D-C654-4318-A535-6F46B3357BE0}" destId="{ACCB2C54-E2CE-46E2-B0D8-5E6CF695A870}" srcOrd="0" destOrd="1" presId="urn:microsoft.com/office/officeart/2005/8/layout/hList1"/>
    <dgm:cxn modelId="{91810CE2-4D15-4BD2-8E11-E39CCC139699}" srcId="{2340D410-C350-4DEB-8E2D-6D3ECB136ED4}" destId="{45C51FDC-943D-4084-A11F-3E06F72DBE9C}" srcOrd="1" destOrd="0" parTransId="{E8935D17-7AD1-4355-A524-A776673F8359}" sibTransId="{D83FC771-386A-4EA6-9462-D79A036756AD}"/>
    <dgm:cxn modelId="{76EE6BF0-2F3A-4155-8599-5414B1860608}" srcId="{FF43F1A4-8F2F-4715-A5D7-20AFDDDFF60B}" destId="{657ADA6A-5BBB-4DE6-B41C-375AECF9CBD5}" srcOrd="1" destOrd="0" parTransId="{43F92904-41D0-4DA7-8744-8C7558DB7338}" sibTransId="{3E7B2DD6-5F26-4289-85F8-4718347F2C99}"/>
    <dgm:cxn modelId="{9522CBFA-288A-4EAC-8C6D-FEB3194ECE0C}" type="presOf" srcId="{9705790F-A171-4879-8E41-F3FCB59FAE28}" destId="{9EEA4D0C-7D89-476A-87CD-B604CE0586BC}" srcOrd="0" destOrd="0" presId="urn:microsoft.com/office/officeart/2005/8/layout/hList1"/>
    <dgm:cxn modelId="{BE08D5DD-F5D2-4C0E-9219-1D4EC498D1E1}" type="presParOf" srcId="{99138E78-DFF4-442C-8EC4-670DE8C4BA5D}" destId="{9737FD76-6BDC-4E82-9387-FA739BC1F201}" srcOrd="0" destOrd="0" presId="urn:microsoft.com/office/officeart/2005/8/layout/hList1"/>
    <dgm:cxn modelId="{6FCAC0AE-75B8-47FE-A612-574B05EAC59E}" type="presParOf" srcId="{9737FD76-6BDC-4E82-9387-FA739BC1F201}" destId="{9ECBCC29-18F1-471A-9DC6-4836209A22E8}" srcOrd="0" destOrd="0" presId="urn:microsoft.com/office/officeart/2005/8/layout/hList1"/>
    <dgm:cxn modelId="{9C4D28B1-1672-4775-9814-6D9F694008C7}" type="presParOf" srcId="{9737FD76-6BDC-4E82-9387-FA739BC1F201}" destId="{51FE0C34-3207-4E9A-90B4-5AD42A374E97}" srcOrd="1" destOrd="0" presId="urn:microsoft.com/office/officeart/2005/8/layout/hList1"/>
    <dgm:cxn modelId="{9F38E4CD-B1D1-4BAF-96F2-DBF899C945C4}" type="presParOf" srcId="{99138E78-DFF4-442C-8EC4-670DE8C4BA5D}" destId="{5A2392B7-1623-4B5D-8306-954B1B0DCC96}" srcOrd="1" destOrd="0" presId="urn:microsoft.com/office/officeart/2005/8/layout/hList1"/>
    <dgm:cxn modelId="{C3E898C7-72BA-4ADF-B05F-A3C158CC4C72}" type="presParOf" srcId="{99138E78-DFF4-442C-8EC4-670DE8C4BA5D}" destId="{34367592-1F9A-49A5-B168-8957EC919C02}" srcOrd="2" destOrd="0" presId="urn:microsoft.com/office/officeart/2005/8/layout/hList1"/>
    <dgm:cxn modelId="{700582CB-52DE-472A-9FFC-943B1128FE99}" type="presParOf" srcId="{34367592-1F9A-49A5-B168-8957EC919C02}" destId="{322CE280-2F64-4349-8E4D-116E7D039CBB}" srcOrd="0" destOrd="0" presId="urn:microsoft.com/office/officeart/2005/8/layout/hList1"/>
    <dgm:cxn modelId="{5201546D-D25C-4E95-9138-15BEDD645626}" type="presParOf" srcId="{34367592-1F9A-49A5-B168-8957EC919C02}" destId="{D8056864-8C1D-41F5-9961-D5CCC3CD40C5}" srcOrd="1" destOrd="0" presId="urn:microsoft.com/office/officeart/2005/8/layout/hList1"/>
    <dgm:cxn modelId="{01B92418-F5A1-4FEE-938B-D1D468C06273}" type="presParOf" srcId="{99138E78-DFF4-442C-8EC4-670DE8C4BA5D}" destId="{A8345929-4A25-4E06-817E-8F8B3B571770}" srcOrd="3" destOrd="0" presId="urn:microsoft.com/office/officeart/2005/8/layout/hList1"/>
    <dgm:cxn modelId="{05441018-8CC1-43BB-8DFD-C7583EF6F45D}" type="presParOf" srcId="{99138E78-DFF4-442C-8EC4-670DE8C4BA5D}" destId="{36D91594-5B97-41ED-838A-08A280980DF5}" srcOrd="4" destOrd="0" presId="urn:microsoft.com/office/officeart/2005/8/layout/hList1"/>
    <dgm:cxn modelId="{A2EF1537-C462-417C-ACC1-A7CC0A924C61}" type="presParOf" srcId="{36D91594-5B97-41ED-838A-08A280980DF5}" destId="{9EEA4D0C-7D89-476A-87CD-B604CE0586BC}" srcOrd="0" destOrd="0" presId="urn:microsoft.com/office/officeart/2005/8/layout/hList1"/>
    <dgm:cxn modelId="{23FF1279-2D22-4E6E-9D38-C285E395D3A8}" type="presParOf" srcId="{36D91594-5B97-41ED-838A-08A280980DF5}" destId="{ACCB2C54-E2CE-46E2-B0D8-5E6CF695A8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BCC29-18F1-471A-9DC6-4836209A22E8}">
      <dsp:nvSpPr>
        <dsp:cNvPr id="0" name=""/>
        <dsp:cNvSpPr/>
      </dsp:nvSpPr>
      <dsp:spPr>
        <a:xfrm>
          <a:off x="2540" y="433639"/>
          <a:ext cx="2476500" cy="9377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dietary pattern elaboration</a:t>
          </a:r>
          <a:endParaRPr lang="it-IT" sz="2600" kern="1200" dirty="0"/>
        </a:p>
      </dsp:txBody>
      <dsp:txXfrm>
        <a:off x="2540" y="433639"/>
        <a:ext cx="2476500" cy="937706"/>
      </dsp:txXfrm>
    </dsp:sp>
    <dsp:sp modelId="{51FE0C34-3207-4E9A-90B4-5AD42A374E97}">
      <dsp:nvSpPr>
        <dsp:cNvPr id="0" name=""/>
        <dsp:cNvSpPr/>
      </dsp:nvSpPr>
      <dsp:spPr>
        <a:xfrm>
          <a:off x="2540" y="1371345"/>
          <a:ext cx="2476500" cy="309121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 err="1"/>
            <a:t>daily</a:t>
          </a:r>
          <a:r>
            <a:rPr lang="it-IT" sz="2400" kern="1200" dirty="0"/>
            <a:t> food plan for </a:t>
          </a:r>
          <a:r>
            <a:rPr lang="it-IT" sz="2400" kern="1200" dirty="0" err="1"/>
            <a:t>each</a:t>
          </a:r>
          <a:r>
            <a:rPr lang="it-IT" sz="2400" kern="1200" dirty="0"/>
            <a:t> </a:t>
          </a:r>
          <a:r>
            <a:rPr lang="it-IT" sz="2400" kern="1200" dirty="0" err="1"/>
            <a:t>diet</a:t>
          </a:r>
          <a:r>
            <a:rPr lang="it-IT" sz="2400" kern="1200" dirty="0"/>
            <a:t> </a:t>
          </a:r>
          <a:r>
            <a:rPr lang="it-IT" sz="2400" kern="1200" dirty="0" err="1"/>
            <a:t>selected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 </a:t>
          </a:r>
          <a:r>
            <a:rPr lang="en-US" sz="2400" kern="1200" dirty="0"/>
            <a:t>ideal subject  </a:t>
          </a:r>
          <a:r>
            <a:rPr lang="en-US" sz="1800" kern="1200" dirty="0"/>
            <a:t>(aged 30 – 59; estimated caloric expenditure, 2.200 kcal; mean weight, 69 kg)</a:t>
          </a:r>
          <a:endParaRPr lang="it-IT" sz="2600" kern="1200" dirty="0"/>
        </a:p>
      </dsp:txBody>
      <dsp:txXfrm>
        <a:off x="2540" y="1371345"/>
        <a:ext cx="2476500" cy="3091213"/>
      </dsp:txXfrm>
    </dsp:sp>
    <dsp:sp modelId="{322CE280-2F64-4349-8E4D-116E7D039CBB}">
      <dsp:nvSpPr>
        <dsp:cNvPr id="0" name=""/>
        <dsp:cNvSpPr/>
      </dsp:nvSpPr>
      <dsp:spPr>
        <a:xfrm>
          <a:off x="2825750" y="433639"/>
          <a:ext cx="2476500" cy="9377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ea typeface="Calibri" panose="020F0502020204030204" pitchFamily="34" charset="0"/>
              <a:cs typeface="Times New Roman" panose="02020603050405020304" pitchFamily="18" charset="0"/>
            </a:rPr>
            <a:t>water footprint calculation</a:t>
          </a:r>
          <a:endParaRPr lang="it-IT" sz="2600" kern="1200" dirty="0"/>
        </a:p>
      </dsp:txBody>
      <dsp:txXfrm>
        <a:off x="2825750" y="433639"/>
        <a:ext cx="2476500" cy="937706"/>
      </dsp:txXfrm>
    </dsp:sp>
    <dsp:sp modelId="{D8056864-8C1D-41F5-9961-D5CCC3CD40C5}">
      <dsp:nvSpPr>
        <dsp:cNvPr id="0" name=""/>
        <dsp:cNvSpPr/>
      </dsp:nvSpPr>
      <dsp:spPr>
        <a:xfrm>
          <a:off x="2825750" y="1371345"/>
          <a:ext cx="2476500" cy="309121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ea typeface="Calibri" panose="020F0502020204030204" pitchFamily="34" charset="0"/>
              <a:cs typeface="Times New Roman" panose="02020603050405020304" pitchFamily="18" charset="0"/>
            </a:rPr>
            <a:t>Water Footprint calculation </a:t>
          </a:r>
          <a:r>
            <a:rPr lang="en-US" sz="2300" kern="1200"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  <a:cs typeface="Times New Roman" panose="02020603050405020304" pitchFamily="18" charset="0"/>
            </a:rPr>
            <a:t>(m</a:t>
          </a:r>
          <a:r>
            <a:rPr lang="en-US" sz="2300" kern="1200" baseline="30000"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  <a:cs typeface="Times New Roman" panose="02020603050405020304" pitchFamily="18" charset="0"/>
            </a:rPr>
            <a:t>3</a:t>
          </a:r>
          <a:r>
            <a:rPr lang="en-US" sz="2300" kern="1200"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  <a:cs typeface="Times New Roman" panose="02020603050405020304" pitchFamily="18" charset="0"/>
            </a:rPr>
            <a:t>/year) </a:t>
          </a:r>
          <a:r>
            <a:rPr lang="en-US" sz="1800" kern="1200"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  <a:cs typeface="Times New Roman" panose="02020603050405020304" pitchFamily="18" charset="0"/>
            </a:rPr>
            <a:t>through the Water Footprint Network</a:t>
          </a:r>
          <a:endParaRPr lang="it-IT" sz="18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  <a:cs typeface="Times New Roman" panose="02020603050405020304" pitchFamily="18" charset="0"/>
            </a:rPr>
            <a:t>Manual calculation (l/capita/day) </a:t>
          </a:r>
          <a:r>
            <a:rPr lang="en-US" sz="1800" kern="1200"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  <a:cs typeface="Times New Roman" panose="02020603050405020304" pitchFamily="18" charset="0"/>
            </a:rPr>
            <a:t>tabulated values</a:t>
          </a:r>
          <a:endParaRPr lang="it-IT" sz="2300" kern="1200" dirty="0"/>
        </a:p>
      </dsp:txBody>
      <dsp:txXfrm>
        <a:off x="2825750" y="1371345"/>
        <a:ext cx="2476500" cy="3091213"/>
      </dsp:txXfrm>
    </dsp:sp>
    <dsp:sp modelId="{9EEA4D0C-7D89-476A-87CD-B604CE0586BC}">
      <dsp:nvSpPr>
        <dsp:cNvPr id="0" name=""/>
        <dsp:cNvSpPr/>
      </dsp:nvSpPr>
      <dsp:spPr>
        <a:xfrm>
          <a:off x="5648960" y="433639"/>
          <a:ext cx="2476500" cy="9377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 err="1"/>
            <a:t>acceptability</a:t>
          </a:r>
          <a:r>
            <a:rPr lang="it-IT" sz="2600" kern="1200" dirty="0"/>
            <a:t> </a:t>
          </a:r>
          <a:r>
            <a:rPr lang="it-IT" sz="2600" kern="1200" dirty="0" err="1"/>
            <a:t>assessment</a:t>
          </a:r>
          <a:endParaRPr lang="it-IT" sz="2600" kern="1200" dirty="0"/>
        </a:p>
      </dsp:txBody>
      <dsp:txXfrm>
        <a:off x="5648960" y="433639"/>
        <a:ext cx="2476500" cy="937706"/>
      </dsp:txXfrm>
    </dsp:sp>
    <dsp:sp modelId="{ACCB2C54-E2CE-46E2-B0D8-5E6CF695A870}">
      <dsp:nvSpPr>
        <dsp:cNvPr id="0" name=""/>
        <dsp:cNvSpPr/>
      </dsp:nvSpPr>
      <dsp:spPr>
        <a:xfrm>
          <a:off x="5648960" y="1371345"/>
          <a:ext cx="2476500" cy="309121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17-item </a:t>
          </a:r>
          <a:r>
            <a:rPr lang="it-IT" sz="2000" kern="1200" dirty="0" err="1"/>
            <a:t>validated</a:t>
          </a:r>
          <a:r>
            <a:rPr lang="it-IT" sz="2000" kern="1200" dirty="0"/>
            <a:t>  </a:t>
          </a:r>
          <a:r>
            <a:rPr lang="it-IT" sz="2000" kern="1200" dirty="0" err="1"/>
            <a:t>questionnaire</a:t>
          </a:r>
          <a:r>
            <a:rPr lang="it-IT" sz="2000" kern="1200" dirty="0"/>
            <a:t> </a:t>
          </a:r>
          <a:r>
            <a:rPr lang="it-IT" sz="2000" kern="1200" dirty="0" err="1"/>
            <a:t>translated</a:t>
          </a:r>
          <a:r>
            <a:rPr lang="it-IT" sz="2000" kern="1200" dirty="0"/>
            <a:t> and </a:t>
          </a:r>
          <a:r>
            <a:rPr lang="it-IT" sz="2000" kern="1200" dirty="0" err="1"/>
            <a:t>adapted</a:t>
          </a:r>
          <a:r>
            <a:rPr lang="it-IT" sz="2000" kern="1200" dirty="0"/>
            <a:t> </a:t>
          </a:r>
          <a:r>
            <a:rPr lang="it-IT" sz="2000" kern="1200" dirty="0" err="1"/>
            <a:t>into</a:t>
          </a:r>
          <a:r>
            <a:rPr lang="it-IT" sz="2000" kern="1200" dirty="0"/>
            <a:t> </a:t>
          </a:r>
          <a:r>
            <a:rPr lang="it-IT" sz="2000" kern="1200" dirty="0" err="1"/>
            <a:t>Italian</a:t>
          </a:r>
          <a:r>
            <a:rPr lang="it-IT" sz="2000" kern="1200" dirty="0"/>
            <a:t> </a:t>
          </a:r>
          <a:r>
            <a:rPr lang="it-IT" sz="2000" kern="1200" dirty="0" err="1"/>
            <a:t>context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 = 126 adults (mean age, 26 years old; females, 62.7%) </a:t>
          </a:r>
          <a:endParaRPr lang="it-IT" sz="2000" kern="1200" dirty="0"/>
        </a:p>
      </dsp:txBody>
      <dsp:txXfrm>
        <a:off x="5648960" y="1371345"/>
        <a:ext cx="2476500" cy="3091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269E59-DAFC-BA4A-B6F7-939336651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E80ACC1-7CA5-A642-BA6F-F6F2392E2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A8714-70B6-9844-832F-38540629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8EEE-983D-564E-8455-C44327A21C61}" type="datetimeFigureOut">
              <a:rPr lang="it-IT" smtClean="0"/>
              <a:t>04/01/2021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FD67AF-3740-5843-88B1-CA6D6AC52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D34A08-79AA-8041-9480-8BCE6456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B2F-B17B-5D48-9D26-5909631974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79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C7ADF1-41DA-4F4F-9D15-27793381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8AC44AE-9599-6445-AE69-70E9F8677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04EFAC-905E-5B44-B8DA-4F8B6B74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8EEE-983D-564E-8455-C44327A21C61}" type="datetimeFigureOut">
              <a:rPr lang="it-IT" smtClean="0"/>
              <a:t>04/01/2021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974B28-1911-F24B-BA9F-9E7F8DC3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072CE0-959A-D540-B527-53D808A6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B2F-B17B-5D48-9D26-5909631974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08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ACA2F22-B40D-4E47-8F8A-969378AB9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1221E1-31D1-AA4D-B247-60986F23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D3F409-CAB2-8B4E-9367-E440359D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8EEE-983D-564E-8455-C44327A21C61}" type="datetimeFigureOut">
              <a:rPr lang="it-IT" smtClean="0"/>
              <a:t>04/01/2021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0207BB-FEC2-FF4D-8B74-E5E8592A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11504E-FE1B-D745-A5B4-803988EA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B2F-B17B-5D48-9D26-5909631974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38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FFBF95-FF39-C244-BEA9-8F180F7A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BE22A7-CF50-3D47-B737-3F396F477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31B8DF-DEB9-B94D-BA12-C8D54007D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8EEE-983D-564E-8455-C44327A21C61}" type="datetimeFigureOut">
              <a:rPr lang="it-IT" smtClean="0"/>
              <a:t>04/01/2021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21C459-517B-B54D-9DB9-DFB777D5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8BBFC6-936B-C949-B115-3BA5541C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B2F-B17B-5D48-9D26-5909631974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56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678246-03C0-6F4B-963F-E026C6C6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22363E-3DD2-9047-9A1F-22A37374A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24004B-EB42-7849-8066-31F673CF3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8EEE-983D-564E-8455-C44327A21C61}" type="datetimeFigureOut">
              <a:rPr lang="it-IT" smtClean="0"/>
              <a:t>04/01/2021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7E76C5-7C81-6A43-913C-B7DBC42F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805D41-BBF6-A24D-BB6D-F42E6C90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B2F-B17B-5D48-9D26-5909631974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0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E4A38F-E665-A44B-9372-A5027899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643071-C518-664A-8A4D-07B4208CE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5FC967-E3D8-844B-A6AA-60539E18F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3F0988-B333-5649-B4B4-83FABCB2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8EEE-983D-564E-8455-C44327A21C61}" type="datetimeFigureOut">
              <a:rPr lang="it-IT" smtClean="0"/>
              <a:t>04/01/2021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C5D2DA-E373-1447-B01A-A3E46174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B290F2-37F1-EF48-AA83-732AA585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B2F-B17B-5D48-9D26-5909631974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07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A3FE91-6892-B04F-8676-9700AB6B6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EC6AB9-449A-1F4C-B802-D3A0DA557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BE524D-C8AB-0740-8989-2D1959BAA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8FA7126-DAD0-0042-97ED-0F68E185D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04F5BD4-E2CE-E04C-ABE8-5A9C3D71C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D1F89ED-C9D4-B847-9A87-A43654BE8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8EEE-983D-564E-8455-C44327A21C61}" type="datetimeFigureOut">
              <a:rPr lang="it-IT" smtClean="0"/>
              <a:t>04/01/2021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E8ABD7F-0654-E845-BA79-89F34530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4EF855E-D5D3-5B43-8886-4696D5C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B2F-B17B-5D48-9D26-5909631974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15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22A369-1B44-A845-8772-DD0885C1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5E2D07-30D9-124B-9892-B0B9DC6E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8EEE-983D-564E-8455-C44327A21C61}" type="datetimeFigureOut">
              <a:rPr lang="it-IT" smtClean="0"/>
              <a:t>04/01/2021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7384E30-7150-EE4B-9FB0-C70F732F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15BC6D9-0B0F-0644-82C4-BE63A254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B2F-B17B-5D48-9D26-5909631974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95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32FEFB8-7E71-234F-A185-89EB2FD7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8EEE-983D-564E-8455-C44327A21C61}" type="datetimeFigureOut">
              <a:rPr lang="it-IT" smtClean="0"/>
              <a:t>04/01/2021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EC9291-0132-2B4A-A67B-33C56077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5FA5601-C48E-ED49-9EB0-D49E501D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B2F-B17B-5D48-9D26-5909631974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24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D2189-8A40-8049-AEFF-34785636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F867DA-1261-F949-858E-B347DB6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1C2825-C9BB-5C47-9F3C-6D0E35947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64ACB6-FCC5-5943-ACD9-B7ADA913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8EEE-983D-564E-8455-C44327A21C61}" type="datetimeFigureOut">
              <a:rPr lang="it-IT" smtClean="0"/>
              <a:t>04/01/2021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512985-50A0-8A44-8C31-3864712D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994587-7196-B446-B228-33FEC977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B2F-B17B-5D48-9D26-5909631974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81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80D41A-5311-7F4C-B4AE-C29A4C48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5767465-3A97-B246-8E2E-738048908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290D95-3E0A-CE41-8B35-615810131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34E607-C10E-624D-A77E-FFF35B16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8EEE-983D-564E-8455-C44327A21C61}" type="datetimeFigureOut">
              <a:rPr lang="it-IT" smtClean="0"/>
              <a:t>04/01/2021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19DA3B-300A-CB49-8F01-E6D88676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4FA181-9848-8946-B2C5-D21EB517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B2F-B17B-5D48-9D26-5909631974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2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27A814C-43A7-E04F-9E00-43E7093A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0EC4BE-25C9-D24A-A754-9C80C546B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E00482-A8BC-6443-B703-FB55862B6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E8EEE-983D-564E-8455-C44327A21C61}" type="datetimeFigureOut">
              <a:rPr lang="it-IT" smtClean="0"/>
              <a:t>04/01/2021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5A3524-B45E-C64C-8280-7E1A912F4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E4436C-7919-C044-ACDB-9F654126C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50B2F-B17B-5D48-9D26-5909631974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1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32C6F9AF-1583-4DE3-AFA4-7F6DE2CD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7974"/>
            <a:ext cx="121920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global health benefit: </a:t>
            </a:r>
            <a:br>
              <a:rPr lang="en-US" sz="4000" b="1" i="1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i="1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water footprint of the dietary patterns and the acceptability of a 100% plant-based diet</a:t>
            </a:r>
            <a:br>
              <a:rPr lang="en-US" sz="4000" b="1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3rd International Electronic Conference on Environmental Research and Public Health — Public Health Issues in the Context of the COVID-19 Pandemic, Section: Environmental Exposures and Health</a:t>
            </a:r>
            <a:endParaRPr lang="it-IT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F469389-5CB0-4060-92F6-5934E6048F8E}"/>
              </a:ext>
            </a:extLst>
          </p:cNvPr>
          <p:cNvSpPr txBox="1">
            <a:spLocks/>
          </p:cNvSpPr>
          <p:nvPr/>
        </p:nvSpPr>
        <p:spPr>
          <a:xfrm>
            <a:off x="781235" y="4274908"/>
            <a:ext cx="10706470" cy="25830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Virginia Vettori, PhD </a:t>
            </a:r>
            <a:r>
              <a:rPr lang="it-IT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Chiara Lorini, </a:t>
            </a:r>
            <a:r>
              <a:rPr lang="it-IT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Researcher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Dr; Bianca Bronzi, </a:t>
            </a:r>
            <a:r>
              <a:rPr lang="it-IT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Guglielmo Bonaccorsi, MD, Professor</a:t>
            </a:r>
          </a:p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sz="2000" dirty="0"/>
              <a:t>affiliated at Department of Health Sciences, University of Florence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8559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423D85F-8433-A748-AA35-142C6E1A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as human right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A7562D-C3A9-1448-B3C4-7554A6F04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540667"/>
            <a:ext cx="6365314" cy="3137323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is indispensable for leading a life in human dignity but is not endless</a:t>
            </a:r>
          </a:p>
          <a:p>
            <a:pPr algn="ctr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 global water crisis of Anthropocene </a:t>
            </a:r>
          </a:p>
          <a:p>
            <a:pPr algn="ctr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spread of Covid-19 is closely linked to water and sanitation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it-IT" sz="2000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03CC00-1FFB-4423-8338-9B30C53BE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49" y="3117851"/>
            <a:ext cx="3812753" cy="26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2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423D85F-8433-A748-AA35-142C6E1A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&amp; environmental health</a:t>
            </a:r>
            <a:endParaRPr lang="it-IT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A7562D-C3A9-1448-B3C4-7554A6F04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570650"/>
            <a:ext cx="5338628" cy="295907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food production is among the largest drivers of global environmental change by contributing to climate change, biodiversity loss, fresh water use […] (Willet et al., 2019)</a:t>
            </a: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41EC90D-218E-4B01-997F-D8276C71A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738" y="2872690"/>
            <a:ext cx="4444465" cy="295907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721466-8E94-41E2-8977-B09BEB59049F}"/>
              </a:ext>
            </a:extLst>
          </p:cNvPr>
          <p:cNvSpPr txBox="1"/>
          <p:nvPr/>
        </p:nvSpPr>
        <p:spPr>
          <a:xfrm>
            <a:off x="0" y="6052496"/>
            <a:ext cx="11551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Willett </a:t>
            </a:r>
            <a:r>
              <a:rPr lang="en-US" sz="16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al. </a:t>
            </a:r>
            <a:r>
              <a:rPr lang="en-US" sz="1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(2019). Food in the Anthropocene: the EAT-Lancet Commission on healthy diets from </a:t>
            </a:r>
          </a:p>
          <a:p>
            <a:pPr algn="r"/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 food systems. Lancet, 393, 447–492.</a:t>
            </a:r>
            <a:endParaRPr lang="it-IT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0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423D85F-8433-A748-AA35-142C6E1A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Aims of the research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8CB114B-47C2-F240-9A3D-796708D6EEB8}"/>
              </a:ext>
            </a:extLst>
          </p:cNvPr>
          <p:cNvSpPr/>
          <p:nvPr/>
        </p:nvSpPr>
        <p:spPr>
          <a:xfrm>
            <a:off x="1148651" y="2502165"/>
            <a:ext cx="7709599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Basing on the relationship between human &amp; environmental health,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focus two goals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CD9BEE-BF2B-48A2-A37A-2DC8FA10ACF5}"/>
              </a:ext>
            </a:extLst>
          </p:cNvPr>
          <p:cNvSpPr txBox="1"/>
          <p:nvPr/>
        </p:nvSpPr>
        <p:spPr>
          <a:xfrm>
            <a:off x="1714500" y="3694062"/>
            <a:ext cx="668366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assess water impact of five diets through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footprint calculation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Western diet, flexitarian diet, Mediterranean diet, diet for athletes &amp; vegan diet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assess the level of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acceptability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diet that showed the lowest water consumption</a:t>
            </a:r>
            <a:endParaRPr lang="en-US" sz="2400" dirty="0"/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1AFCD62-7F65-4458-9376-92BF2706B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512" y="2935617"/>
            <a:ext cx="2695575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1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423D85F-8433-A748-AA35-142C6E1A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1335014B-1D1F-43EF-B150-27BDD5371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475242"/>
              </p:ext>
            </p:extLst>
          </p:nvPr>
        </p:nvGraphicFramePr>
        <p:xfrm>
          <a:off x="2030476" y="1884864"/>
          <a:ext cx="8128000" cy="4896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792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423D85F-8433-A748-AA35-142C6E1A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I - Water Footprint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7D5B5E-0458-40F3-B1AB-9EC7D0318C4A}"/>
              </a:ext>
            </a:extLst>
          </p:cNvPr>
          <p:cNvSpPr txBox="1"/>
          <p:nvPr/>
        </p:nvSpPr>
        <p:spPr>
          <a:xfrm>
            <a:off x="1047279" y="6282906"/>
            <a:ext cx="10504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Estimated water consumption of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plant-based diet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740 m</a:t>
            </a:r>
            <a:r>
              <a:rPr lang="en-US" sz="1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year or 1.691 liters per capita per day</a:t>
            </a:r>
            <a:endParaRPr lang="it-IT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6FAFD8D-BB9A-8D4F-BD1D-63723661E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292" y="2543175"/>
            <a:ext cx="4658216" cy="320758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ECBDD9B-DAC7-1F4B-8903-AC1720882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508" y="2543175"/>
            <a:ext cx="4658217" cy="32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6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423D85F-8433-A748-AA35-142C6E1A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II – Level of acceptability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3AA4AD-4547-0D45-9D48-C410BD3CB777}"/>
              </a:ext>
            </a:extLst>
          </p:cNvPr>
          <p:cNvSpPr txBox="1"/>
          <p:nvPr/>
        </p:nvSpPr>
        <p:spPr>
          <a:xfrm>
            <a:off x="1047280" y="6228559"/>
            <a:ext cx="1010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/>
              <a:t>The level of acceptability of vegan diet is </a:t>
            </a:r>
            <a:r>
              <a:rPr lang="en-US" b="1" dirty="0"/>
              <a:t>intermediate level</a:t>
            </a:r>
            <a:r>
              <a:rPr lang="en-US" dirty="0"/>
              <a:t> (mean score, 3.86)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FCD5B42-42C6-4EB7-9737-A7F671557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45" y="2354089"/>
            <a:ext cx="9562416" cy="373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6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423D85F-8433-A748-AA35-142C6E1A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home messages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CCAACCA-C078-8140-B324-D3F12B38D95D}"/>
              </a:ext>
            </a:extLst>
          </p:cNvPr>
          <p:cNvSpPr/>
          <p:nvPr/>
        </p:nvSpPr>
        <p:spPr>
          <a:xfrm>
            <a:off x="1119322" y="2301261"/>
            <a:ext cx="10103778" cy="2799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+mj-lt"/>
              <a:buAutoNum type="alphaL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Adopting a plant-based diet or close to it favors reducing water consumption, so that could help to protect human health and planet balance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lphaL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Western diet and diet for athletes seem to have the highest water consumption among widespread dietary patterns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lphaL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level of acceptability of a 100% plant-based diet by people should be considered before promoting this dietetic pattern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F8AA22DD-8807-4DBE-8031-2409C23C30AD}"/>
              </a:ext>
            </a:extLst>
          </p:cNvPr>
          <p:cNvSpPr txBox="1">
            <a:spLocks/>
          </p:cNvSpPr>
          <p:nvPr/>
        </p:nvSpPr>
        <p:spPr>
          <a:xfrm>
            <a:off x="781235" y="5224899"/>
            <a:ext cx="10706470" cy="16331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60000"/>
              </a:lnSpc>
              <a:buNone/>
            </a:pP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</a:t>
            </a:r>
            <a:r>
              <a:rPr lang="it-IT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endParaRPr lang="it-IT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60000"/>
              </a:lnSpc>
              <a:buNone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virginia.vettori@unifi.it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101921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456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Tahoma</vt:lpstr>
      <vt:lpstr>Wingdings</vt:lpstr>
      <vt:lpstr>Tema di Office</vt:lpstr>
      <vt:lpstr>Water global health benefit:  the water footprint of the dietary patterns and the acceptability of a 100% plant-based diet the 3rd International Electronic Conference on Environmental Research and Public Health — Public Health Issues in the Context of the COVID-19 Pandemic, Section: Environmental Exposures and Health</vt:lpstr>
      <vt:lpstr>Water as human right</vt:lpstr>
      <vt:lpstr>Human &amp; environmental health</vt:lpstr>
      <vt:lpstr>Aims of the research</vt:lpstr>
      <vt:lpstr>Methods</vt:lpstr>
      <vt:lpstr>Results I - Water Footprint</vt:lpstr>
      <vt:lpstr>Results II – Level of acceptability</vt:lpstr>
      <vt:lpstr>Take 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global health benefit: the water footprint of the dietary patterns and the acceptability of a 100% plant-based diet</dc:title>
  <dc:creator>Bianca Bronzi</dc:creator>
  <cp:lastModifiedBy>Virginia</cp:lastModifiedBy>
  <cp:revision>69</cp:revision>
  <dcterms:created xsi:type="dcterms:W3CDTF">2020-12-27T12:31:51Z</dcterms:created>
  <dcterms:modified xsi:type="dcterms:W3CDTF">2021-01-04T09:44:00Z</dcterms:modified>
</cp:coreProperties>
</file>