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5" r:id="rId1"/>
  </p:sldMasterIdLst>
  <p:notesMasterIdLst>
    <p:notesMasterId r:id="rId11"/>
  </p:notesMasterIdLst>
  <p:handoutMasterIdLst>
    <p:handoutMasterId r:id="rId12"/>
  </p:handoutMasterIdLst>
  <p:sldIdLst>
    <p:sldId id="261" r:id="rId2"/>
    <p:sldId id="260" r:id="rId3"/>
    <p:sldId id="262" r:id="rId4"/>
    <p:sldId id="263" r:id="rId5"/>
    <p:sldId id="268" r:id="rId6"/>
    <p:sldId id="270" r:id="rId7"/>
    <p:sldId id="264" r:id="rId8"/>
    <p:sldId id="265" r:id="rId9"/>
    <p:sldId id="266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5" userDrawn="1">
          <p15:clr>
            <a:srgbClr val="A4A3A4"/>
          </p15:clr>
        </p15:guide>
        <p15:guide id="2" pos="520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ugene, Adriana" initials="EA" lastIdx="2" clrIdx="0">
    <p:extLst>
      <p:ext uri="{19B8F6BF-5375-455C-9EA6-DF929625EA0E}">
        <p15:presenceInfo xmlns:p15="http://schemas.microsoft.com/office/powerpoint/2012/main" userId="S-1-5-21-1177238915-1035525444-1606980848-337842" providerId="AD"/>
      </p:ext>
    </p:extLst>
  </p:cmAuthor>
  <p:cmAuthor id="2" name="Alpert, Naomi" initials="AN" lastIdx="10" clrIdx="1">
    <p:extLst>
      <p:ext uri="{19B8F6BF-5375-455C-9EA6-DF929625EA0E}">
        <p15:presenceInfo xmlns:p15="http://schemas.microsoft.com/office/powerpoint/2012/main" userId="S-1-5-21-1177238915-1035525444-1606980848-2027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2D2"/>
    <a:srgbClr val="BDBDBD"/>
    <a:srgbClr val="A7A7A7"/>
    <a:srgbClr val="8ED8F8"/>
    <a:srgbClr val="BCBAD6"/>
    <a:srgbClr val="D80B8C"/>
    <a:srgbClr val="E384B6"/>
    <a:srgbClr val="808080"/>
    <a:srgbClr val="65609B"/>
    <a:srgbClr val="B5D8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43" autoAdjust="0"/>
    <p:restoredTop sz="94674"/>
  </p:normalViewPr>
  <p:slideViewPr>
    <p:cSldViewPr snapToGrid="0" snapToObjects="1">
      <p:cViewPr varScale="1">
        <p:scale>
          <a:sx n="69" d="100"/>
          <a:sy n="69" d="100"/>
        </p:scale>
        <p:origin x="66" y="528"/>
      </p:cViewPr>
      <p:guideLst>
        <p:guide orient="horz" pos="2495"/>
        <p:guide pos="520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3" d="100"/>
          <a:sy n="103" d="100"/>
        </p:scale>
        <p:origin x="3560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355646-A25A-4249-B172-4D1949A48AEC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0D3AE9-140C-6047-92FC-D021ED6630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378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1F61A0-5486-4E47-8312-C7E877077D0E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19E23C-DD53-9841-B8DE-03FA1723C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5758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9E23C-DD53-9841-B8DE-03FA1723C95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814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377" y="0"/>
            <a:ext cx="929039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76486"/>
            <a:ext cx="5776975" cy="1611476"/>
          </a:xfrm>
        </p:spPr>
        <p:txBody>
          <a:bodyPr anchor="t">
            <a:normAutofit/>
          </a:bodyPr>
          <a:lstStyle>
            <a:lvl1pPr algn="l">
              <a:lnSpc>
                <a:spcPts val="3600"/>
              </a:lnSpc>
              <a:defRPr sz="3375" b="1">
                <a:solidFill>
                  <a:srgbClr val="FFFFFF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79300"/>
            <a:ext cx="4681000" cy="1343981"/>
          </a:xfrm>
        </p:spPr>
        <p:txBody>
          <a:bodyPr>
            <a:normAutofit/>
          </a:bodyPr>
          <a:lstStyle>
            <a:lvl1pPr marL="0" indent="0" algn="l">
              <a:lnSpc>
                <a:spcPts val="2025"/>
              </a:lnSpc>
              <a:buNone/>
              <a:defRPr sz="1725">
                <a:solidFill>
                  <a:srgbClr val="FFFFFF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FE317E-A270-B144-BF6B-332B7538A0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9083" y="3536687"/>
            <a:ext cx="962993" cy="1338489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453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>
            <a:lvl1pPr marL="260604" indent="-260604">
              <a:lnSpc>
                <a:spcPts val="1725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Mount Sinai / Presentation Name / 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4E928D-DE5F-6341-99DF-FD23827870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041107"/>
            <a:ext cx="9144000" cy="1074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3520440" cy="3394472"/>
          </a:xfrm>
        </p:spPr>
        <p:txBody>
          <a:bodyPr>
            <a:noAutofit/>
          </a:bodyPr>
          <a:lstStyle>
            <a:lvl1pPr marL="0" indent="0">
              <a:lnSpc>
                <a:spcPts val="1725"/>
              </a:lnSpc>
              <a:spcBef>
                <a:spcPts val="0"/>
              </a:spcBef>
              <a:buNone/>
              <a:defRPr sz="1275"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Mount Sinai / Presentation Name / 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065776" y="1200151"/>
            <a:ext cx="3520440" cy="3394472"/>
          </a:xfrm>
        </p:spPr>
        <p:txBody>
          <a:bodyPr>
            <a:noAutofit/>
          </a:bodyPr>
          <a:lstStyle>
            <a:lvl1pPr marL="0" indent="0">
              <a:lnSpc>
                <a:spcPts val="1425"/>
              </a:lnSpc>
              <a:spcBef>
                <a:spcPts val="0"/>
              </a:spcBef>
              <a:buNone/>
              <a:defRPr sz="105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1E412D-61EC-A14F-B4D5-9D2D971C47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041107"/>
            <a:ext cx="9144000" cy="1074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3520440" cy="3394472"/>
          </a:xfrm>
        </p:spPr>
        <p:txBody>
          <a:bodyPr>
            <a:noAutofit/>
          </a:bodyPr>
          <a:lstStyle>
            <a:lvl1pPr marL="0" marR="0" indent="0" algn="l" defTabSz="342900" rtl="0" eaLnBrk="1" fontAlgn="auto" latinLnBrk="0" hangingPunct="1">
              <a:lnSpc>
                <a:spcPts val="1425"/>
              </a:lnSpc>
              <a:spcBef>
                <a:spcPts val="0"/>
              </a:spcBef>
              <a:spcAft>
                <a:spcPts val="0"/>
              </a:spcAft>
              <a:buClrTx/>
              <a:buSzPct val="70000"/>
              <a:buFont typeface="Lucida Grande"/>
              <a:buNone/>
              <a:tabLst/>
              <a:defRPr sz="1050"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Mount Sinai / Presentation Name / 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065776" y="1200151"/>
            <a:ext cx="3520440" cy="3394472"/>
          </a:xfrm>
        </p:spPr>
        <p:txBody>
          <a:bodyPr>
            <a:noAutofit/>
          </a:bodyPr>
          <a:lstStyle>
            <a:lvl1pPr marL="0" indent="0">
              <a:lnSpc>
                <a:spcPts val="1425"/>
              </a:lnSpc>
              <a:spcBef>
                <a:spcPts val="0"/>
              </a:spcBef>
              <a:buNone/>
              <a:defRPr sz="1050">
                <a:solidFill>
                  <a:schemeClr val="accent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CD134C4-CF8B-1B4E-868D-6852181A9A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041107"/>
            <a:ext cx="9144000" cy="1074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Mount Sinai / Presentation Name / 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457200" y="1028699"/>
            <a:ext cx="8229600" cy="3600450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1DD04F-A58E-0C46-BD0C-07A67AA79C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041107"/>
            <a:ext cx="9144000" cy="1074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Mount Sinai / Presentation Name / 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hart Placeholder 7"/>
          <p:cNvSpPr>
            <a:spLocks noGrp="1"/>
          </p:cNvSpPr>
          <p:nvPr>
            <p:ph type="chart" sz="quarter" idx="14"/>
          </p:nvPr>
        </p:nvSpPr>
        <p:spPr>
          <a:xfrm>
            <a:off x="457200" y="1435101"/>
            <a:ext cx="8229600" cy="3194048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57200" y="877825"/>
            <a:ext cx="8229600" cy="557276"/>
          </a:xfrm>
        </p:spPr>
        <p:txBody>
          <a:bodyPr>
            <a:noAutofit/>
          </a:bodyPr>
          <a:lstStyle>
            <a:lvl1pPr marL="0" indent="0">
              <a:lnSpc>
                <a:spcPts val="1425"/>
              </a:lnSpc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4D9162A-FBEB-A942-ADD9-344F2FA09A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041107"/>
            <a:ext cx="9144000" cy="1074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Mount Sinai / Presentation Name / 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200" y="1988820"/>
            <a:ext cx="3520440" cy="23622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57201" y="877824"/>
            <a:ext cx="3521075" cy="1148954"/>
          </a:xfrm>
        </p:spPr>
        <p:txBody>
          <a:bodyPr>
            <a:noAutofit/>
          </a:bodyPr>
          <a:lstStyle>
            <a:lvl1pPr marL="0" indent="0">
              <a:buNone/>
              <a:defRPr sz="10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hart Placeholder 7"/>
          <p:cNvSpPr>
            <a:spLocks noGrp="1"/>
          </p:cNvSpPr>
          <p:nvPr>
            <p:ph type="chart" sz="quarter" idx="15"/>
          </p:nvPr>
        </p:nvSpPr>
        <p:spPr>
          <a:xfrm>
            <a:off x="5065776" y="1988820"/>
            <a:ext cx="3520440" cy="23622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065777" y="857250"/>
            <a:ext cx="3521075" cy="1148954"/>
          </a:xfrm>
        </p:spPr>
        <p:txBody>
          <a:bodyPr>
            <a:noAutofit/>
          </a:bodyPr>
          <a:lstStyle>
            <a:lvl1pPr marL="0" indent="0">
              <a:buNone/>
              <a:defRPr sz="10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B60EE92-59E1-274A-8C39-F98C614236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041107"/>
            <a:ext cx="9144000" cy="1074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004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76486"/>
            <a:ext cx="5776975" cy="1611476"/>
          </a:xfrm>
        </p:spPr>
        <p:txBody>
          <a:bodyPr anchor="t">
            <a:normAutofit/>
          </a:bodyPr>
          <a:lstStyle>
            <a:lvl1pPr algn="l">
              <a:lnSpc>
                <a:spcPts val="3600"/>
              </a:lnSpc>
              <a:defRPr sz="3375" b="1">
                <a:solidFill>
                  <a:srgbClr val="FFFFFF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79300"/>
            <a:ext cx="4681000" cy="1343981"/>
          </a:xfrm>
        </p:spPr>
        <p:txBody>
          <a:bodyPr>
            <a:normAutofit/>
          </a:bodyPr>
          <a:lstStyle>
            <a:lvl1pPr marL="0" indent="0" algn="l">
              <a:lnSpc>
                <a:spcPts val="2025"/>
              </a:lnSpc>
              <a:buNone/>
              <a:defRPr sz="1725">
                <a:solidFill>
                  <a:srgbClr val="FFFFFF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FE317E-A270-B144-BF6B-332B7538A0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3969" y="3544244"/>
            <a:ext cx="962993" cy="13384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004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76486"/>
            <a:ext cx="5776975" cy="1611476"/>
          </a:xfrm>
        </p:spPr>
        <p:txBody>
          <a:bodyPr anchor="t">
            <a:normAutofit/>
          </a:bodyPr>
          <a:lstStyle>
            <a:lvl1pPr algn="l">
              <a:lnSpc>
                <a:spcPts val="3600"/>
              </a:lnSpc>
              <a:defRPr sz="3375" b="1">
                <a:solidFill>
                  <a:schemeClr val="accent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79300"/>
            <a:ext cx="4681000" cy="1343981"/>
          </a:xfrm>
        </p:spPr>
        <p:txBody>
          <a:bodyPr>
            <a:normAutofit/>
          </a:bodyPr>
          <a:lstStyle>
            <a:lvl1pPr marL="0" indent="0" algn="l">
              <a:lnSpc>
                <a:spcPts val="2025"/>
              </a:lnSpc>
              <a:buNone/>
              <a:defRPr sz="1725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FE317E-A270-B144-BF6B-332B7538A0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1298" y="3544244"/>
            <a:ext cx="962993" cy="13384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S_Powerpoint_Opt1-5.jpg"/>
          <p:cNvPicPr>
            <a:picLocks noChangeAspect="1"/>
          </p:cNvPicPr>
          <p:nvPr userDrawn="1"/>
        </p:nvPicPr>
        <p:blipFill rotWithShape="1">
          <a:blip r:embed="rId2"/>
          <a:srcRect r="9819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263107"/>
            <a:ext cx="7772400" cy="2025080"/>
          </a:xfrm>
        </p:spPr>
        <p:txBody>
          <a:bodyPr anchor="t">
            <a:noAutofit/>
          </a:bodyPr>
          <a:lstStyle>
            <a:lvl1pPr algn="l">
              <a:lnSpc>
                <a:spcPts val="3600"/>
              </a:lnSpc>
              <a:defRPr sz="3375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70A198-6888-F548-AC25-D27FE505FB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041107"/>
            <a:ext cx="9144000" cy="1074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F3C53B5-8603-724C-84BF-A302DC9D17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263107"/>
            <a:ext cx="7772400" cy="2025080"/>
          </a:xfrm>
        </p:spPr>
        <p:txBody>
          <a:bodyPr anchor="t">
            <a:noAutofit/>
          </a:bodyPr>
          <a:lstStyle>
            <a:lvl1pPr algn="l">
              <a:lnSpc>
                <a:spcPts val="3600"/>
              </a:lnSpc>
              <a:defRPr sz="3375" b="1" cap="none">
                <a:solidFill>
                  <a:srgbClr val="00AEE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59FABB-F72F-0448-87B6-3441F362A0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041107"/>
            <a:ext cx="9144000" cy="1074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S_Powerpoint_Opt1-5.jpg">
            <a:extLst>
              <a:ext uri="{FF2B5EF4-FFF2-40B4-BE49-F238E27FC236}">
                <a16:creationId xmlns:a16="http://schemas.microsoft.com/office/drawing/2014/main" id="{064A5FB4-15AF-D34E-B8F8-4F87E2C489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9614"/>
          <a:stretch/>
        </p:blipFill>
        <p:spPr>
          <a:xfrm>
            <a:off x="-1088335" y="0"/>
            <a:ext cx="10232335" cy="51435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175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7200" y="1120189"/>
            <a:ext cx="8229600" cy="3516200"/>
          </a:xfrm>
        </p:spPr>
        <p:txBody>
          <a:bodyPr>
            <a:normAutofit/>
          </a:bodyPr>
          <a:lstStyle>
            <a:lvl1pPr marL="342900" indent="-342900">
              <a:lnSpc>
                <a:spcPct val="150000"/>
              </a:lnSpc>
              <a:buSzPct val="100000"/>
              <a:buFont typeface="+mj-lt"/>
              <a:buAutoNum type="arabicPeriod"/>
              <a:defRPr sz="1725">
                <a:solidFill>
                  <a:schemeClr val="bg1"/>
                </a:solidFill>
              </a:defRPr>
            </a:lvl1pPr>
            <a:lvl2pPr marL="600075" indent="-257175"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 marL="942975" indent="-257175">
              <a:buFont typeface="+mj-lt"/>
              <a:buAutoNum type="arabicPeriod"/>
              <a:defRPr>
                <a:solidFill>
                  <a:schemeClr val="bg1"/>
                </a:solidFill>
              </a:defRPr>
            </a:lvl3pPr>
            <a:lvl4pPr>
              <a:buFont typeface="+mj-lt"/>
              <a:buAutoNum type="arabicPeriod"/>
              <a:defRPr>
                <a:solidFill>
                  <a:schemeClr val="bg1"/>
                </a:solidFill>
              </a:defRPr>
            </a:lvl4pPr>
            <a:lvl5pPr>
              <a:buFont typeface="+mj-lt"/>
              <a:buAutoNum type="arabi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DD8C06-D9D6-174C-AD56-BDCF9953C7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041107"/>
            <a:ext cx="9144000" cy="1074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F3C53B5-8603-724C-84BF-A302DC9D17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175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7200" y="1120189"/>
            <a:ext cx="8229600" cy="3516200"/>
          </a:xfrm>
        </p:spPr>
        <p:txBody>
          <a:bodyPr>
            <a:normAutofit/>
          </a:bodyPr>
          <a:lstStyle>
            <a:lvl1pPr marL="342900" indent="-342900">
              <a:lnSpc>
                <a:spcPct val="150000"/>
              </a:lnSpc>
              <a:buSzPct val="100000"/>
              <a:buFont typeface="+mj-lt"/>
              <a:buAutoNum type="arabicPeriod"/>
              <a:defRPr sz="17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0075" indent="-257175"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 marL="942975" indent="-257175">
              <a:buFont typeface="+mj-lt"/>
              <a:buAutoNum type="arabicPeriod"/>
              <a:defRPr>
                <a:solidFill>
                  <a:schemeClr val="bg1"/>
                </a:solidFill>
              </a:defRPr>
            </a:lvl3pPr>
            <a:lvl4pPr>
              <a:buFont typeface="+mj-lt"/>
              <a:buAutoNum type="arabicPeriod"/>
              <a:defRPr>
                <a:solidFill>
                  <a:schemeClr val="bg1"/>
                </a:solidFill>
              </a:defRPr>
            </a:lvl4pPr>
            <a:lvl5pPr>
              <a:buFont typeface="+mj-lt"/>
              <a:buAutoNum type="arabi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2E92B5-FFED-094E-AC29-74204DB123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041107"/>
            <a:ext cx="9144000" cy="1074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Mount Sinai / Presentation Name / Date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04836"/>
            <a:ext cx="8229600" cy="3147939"/>
          </a:xfrm>
        </p:spPr>
        <p:txBody>
          <a:bodyPr anchor="t">
            <a:normAutofit/>
          </a:bodyPr>
          <a:lstStyle>
            <a:lvl1pPr marL="0" indent="0">
              <a:lnSpc>
                <a:spcPts val="3900"/>
              </a:lnSpc>
              <a:buNone/>
              <a:defRPr sz="3825" b="1">
                <a:solidFill>
                  <a:schemeClr val="accent1"/>
                </a:solidFill>
                <a:latin typeface="Times New Roman"/>
                <a:cs typeface="Times New Roman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2DAC288-6A69-694F-AEEF-A7FAC385D6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041107"/>
            <a:ext cx="9144000" cy="1074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Mount Sinai / Presentation Name / Date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04836"/>
            <a:ext cx="8229600" cy="3147939"/>
          </a:xfrm>
        </p:spPr>
        <p:txBody>
          <a:bodyPr anchor="t">
            <a:normAutofit/>
          </a:bodyPr>
          <a:lstStyle>
            <a:lvl1pPr marL="0" indent="0">
              <a:lnSpc>
                <a:spcPts val="3150"/>
              </a:lnSpc>
              <a:buNone/>
              <a:defRPr sz="2700" b="1">
                <a:solidFill>
                  <a:schemeClr val="accent1"/>
                </a:solidFill>
                <a:latin typeface="Times New Roman"/>
                <a:cs typeface="Times New Roman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9BAE22-E8EB-394C-9EEC-E96140120A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041107"/>
            <a:ext cx="9144000" cy="10746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27073"/>
            <a:ext cx="8229600" cy="4688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15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9F8FBD0B-D5BA-AC4A-B182-CCF391B558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15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Mount Sinai / Presentation Name / Date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3" r:id="rId2"/>
    <p:sldLayoutId id="2147483714" r:id="rId3"/>
    <p:sldLayoutId id="2147483708" r:id="rId4"/>
    <p:sldLayoutId id="2147483716" r:id="rId5"/>
    <p:sldLayoutId id="2147483712" r:id="rId6"/>
    <p:sldLayoutId id="2147483717" r:id="rId7"/>
    <p:sldLayoutId id="2147483711" r:id="rId8"/>
    <p:sldLayoutId id="2147483718" r:id="rId9"/>
    <p:sldLayoutId id="2147483707" r:id="rId10"/>
    <p:sldLayoutId id="2147483719" r:id="rId11"/>
    <p:sldLayoutId id="2147483720" r:id="rId12"/>
    <p:sldLayoutId id="2147483721" r:id="rId13"/>
    <p:sldLayoutId id="2147483723" r:id="rId14"/>
    <p:sldLayoutId id="2147483722" r:id="rId15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1500" b="1" kern="1200">
          <a:solidFill>
            <a:schemeClr val="accent1"/>
          </a:solidFill>
          <a:latin typeface="Times New Roman"/>
          <a:ea typeface="+mj-ea"/>
          <a:cs typeface="Times New Roman"/>
        </a:defRPr>
      </a:lvl1pPr>
    </p:titleStyle>
    <p:bodyStyle>
      <a:lvl1pPr marL="192024" indent="-260604" algn="l" defTabSz="342900" rtl="0" eaLnBrk="1" latinLnBrk="0" hangingPunct="1">
        <a:spcBef>
          <a:spcPct val="20000"/>
        </a:spcBef>
        <a:buSzPct val="70000"/>
        <a:buFont typeface="Lucida Grande"/>
        <a:buChar char="▶"/>
        <a:defRPr sz="135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9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75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nychealth/coronavirus-dat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data.census.gov/cedsci/" TargetMode="External"/><Relationship Id="rId4" Type="http://schemas.openxmlformats.org/officeDocument/2006/relationships/hyperlink" Target="https://nyc.gov/health/epiquery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686" y="1590847"/>
            <a:ext cx="5776975" cy="1611476"/>
          </a:xfrm>
        </p:spPr>
        <p:txBody>
          <a:bodyPr>
            <a:noAutofit/>
          </a:bodyPr>
          <a:lstStyle/>
          <a:p>
            <a:r>
              <a:rPr lang="en-US" dirty="0"/>
              <a:t>Ecologic Study of Influenza Vaccination Uptake and COVID-19 Death Rate in New York City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686" y="3843366"/>
            <a:ext cx="5027103" cy="541437"/>
          </a:xfrm>
        </p:spPr>
        <p:txBody>
          <a:bodyPr>
            <a:noAutofit/>
          </a:bodyPr>
          <a:lstStyle/>
          <a:p>
            <a:r>
              <a:rPr lang="en-US" sz="1600" dirty="0" smtClean="0"/>
              <a:t>Asher Moreland, MPH; Christina Gillezeau, MPH; Adriana </a:t>
            </a:r>
            <a:r>
              <a:rPr lang="en-US" sz="1600" dirty="0"/>
              <a:t>Eugene, MS</a:t>
            </a:r>
            <a:r>
              <a:rPr lang="en-US" sz="1600" dirty="0" smtClean="0"/>
              <a:t>; </a:t>
            </a:r>
            <a:r>
              <a:rPr lang="en-US" sz="1600" dirty="0"/>
              <a:t>Naomi Alpert, MS and Emanuela Taioli, MD, PhD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8963" y="367968"/>
            <a:ext cx="63441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The 3rd International Electronic Conference on Environmental Research and Public Health —Public Health Issues in the Context of the COVID-19  Pandemic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Introduction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6490" y="865360"/>
            <a:ext cx="8771020" cy="3901884"/>
          </a:xfrm>
        </p:spPr>
        <p:txBody>
          <a:bodyPr>
            <a:noAutofit/>
          </a:bodyPr>
          <a:lstStyle/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February 29-December 2, 2020: over 360,000 COVID-19 cases and 24,000 deaths in New </a:t>
            </a:r>
            <a:r>
              <a:rPr lang="en-US" sz="1600" b="0" dirty="0">
                <a:solidFill>
                  <a:schemeClr val="tx1"/>
                </a:solidFill>
              </a:rPr>
              <a:t>York City 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Distribution of COVID-19 vaccines could take months for many Americans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O</a:t>
            </a:r>
            <a:r>
              <a:rPr lang="en-US" sz="1600" b="0" dirty="0" smtClean="0">
                <a:solidFill>
                  <a:schemeClr val="tx1"/>
                </a:solidFill>
              </a:rPr>
              <a:t>ther measures of mitigation are necessary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Influenza vaccination has been hypothesized to mitigate COVID-19 severity in elderly populations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Socioeconomic confounders associated with influenza vaccination uptake and COVID-19 severity have not been considered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Study Aim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A</a:t>
            </a:r>
            <a:r>
              <a:rPr lang="en-US" sz="1600" dirty="0" smtClean="0">
                <a:solidFill>
                  <a:schemeClr val="tx1"/>
                </a:solidFill>
              </a:rPr>
              <a:t>ssess the area-level relationship between cumulative death rate for COVID-19 and historic influenza vaccination uptake in New York City, adjusted for possible confounders of COVID-19 severity, as defined by the Centers for Disease Control and Prevention (CDC)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Methods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716693"/>
            <a:ext cx="8229600" cy="4290181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Modified zip code tabulation area (MODZCTA) level cumulative COVID-19 death rates </a:t>
            </a:r>
            <a:r>
              <a:rPr lang="en-US" sz="1600" b="0" dirty="0" smtClean="0">
                <a:solidFill>
                  <a:schemeClr val="tx1"/>
                </a:solidFill>
              </a:rPr>
              <a:t>February 29, 2020-December </a:t>
            </a:r>
            <a:r>
              <a:rPr lang="en-US" sz="1600" b="0" dirty="0">
                <a:solidFill>
                  <a:schemeClr val="tx1"/>
                </a:solidFill>
              </a:rPr>
              <a:t>2, 2020 </a:t>
            </a:r>
            <a:r>
              <a:rPr lang="en-US" sz="1600" b="0" dirty="0" smtClean="0">
                <a:solidFill>
                  <a:schemeClr val="tx1"/>
                </a:solidFill>
              </a:rPr>
              <a:t>from </a:t>
            </a:r>
            <a:r>
              <a:rPr lang="en-US" sz="1600" b="0" dirty="0">
                <a:solidFill>
                  <a:schemeClr val="tx1"/>
                </a:solidFill>
              </a:rPr>
              <a:t>the NYC Department of </a:t>
            </a:r>
            <a:r>
              <a:rPr lang="en-US" sz="1600" b="0" dirty="0" smtClean="0">
                <a:solidFill>
                  <a:schemeClr val="tx1"/>
                </a:solidFill>
              </a:rPr>
              <a:t>Health (DOH) </a:t>
            </a:r>
            <a:r>
              <a:rPr lang="en-US" sz="1600" b="0" dirty="0">
                <a:solidFill>
                  <a:schemeClr val="tx1"/>
                </a:solidFill>
              </a:rPr>
              <a:t>Coronavirus </a:t>
            </a:r>
            <a:r>
              <a:rPr lang="en-US" sz="1600" b="0" dirty="0" smtClean="0">
                <a:solidFill>
                  <a:schemeClr val="tx1"/>
                </a:solidFill>
              </a:rPr>
              <a:t>repository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b="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United Hospital Fund (UHF) level age-adjusted prevalence (%) of self-reported flu vaccination, diabetes, asthma, BMI </a:t>
            </a:r>
            <a:r>
              <a:rPr lang="en-US" sz="1600" b="0" u="sng" dirty="0">
                <a:solidFill>
                  <a:schemeClr val="tx1"/>
                </a:solidFill>
              </a:rPr>
              <a:t>&gt;</a:t>
            </a:r>
            <a:r>
              <a:rPr lang="en-US" sz="1600" b="0" dirty="0">
                <a:solidFill>
                  <a:schemeClr val="tx1"/>
                </a:solidFill>
              </a:rPr>
              <a:t> 30 kg/m</a:t>
            </a:r>
            <a:r>
              <a:rPr lang="en-US" sz="1600" b="0" baseline="30000" dirty="0">
                <a:solidFill>
                  <a:schemeClr val="tx1"/>
                </a:solidFill>
              </a:rPr>
              <a:t>2</a:t>
            </a:r>
            <a:r>
              <a:rPr lang="en-US" sz="1600" b="0" dirty="0">
                <a:solidFill>
                  <a:schemeClr val="tx1"/>
                </a:solidFill>
              </a:rPr>
              <a:t> , and hypertension </a:t>
            </a:r>
            <a:r>
              <a:rPr lang="en-US" sz="1600" b="0" dirty="0" smtClean="0">
                <a:solidFill>
                  <a:schemeClr val="tx1"/>
                </a:solidFill>
              </a:rPr>
              <a:t>from </a:t>
            </a:r>
            <a:r>
              <a:rPr lang="en-US" sz="1600" b="0" dirty="0">
                <a:solidFill>
                  <a:schemeClr val="tx1"/>
                </a:solidFill>
              </a:rPr>
              <a:t>the 2017 Community Health Survey (CHS) via the Department of Health and Mental Hygiene’s </a:t>
            </a:r>
            <a:r>
              <a:rPr lang="en-US" sz="1600" b="0" dirty="0" err="1">
                <a:solidFill>
                  <a:schemeClr val="tx1"/>
                </a:solidFill>
              </a:rPr>
              <a:t>EpiQuery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smtClean="0">
                <a:solidFill>
                  <a:schemeClr val="tx1"/>
                </a:solidFill>
              </a:rPr>
              <a:t>tool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b="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P</a:t>
            </a:r>
            <a:r>
              <a:rPr lang="en-US" sz="1600" b="0" dirty="0" smtClean="0">
                <a:solidFill>
                  <a:schemeClr val="tx1"/>
                </a:solidFill>
              </a:rPr>
              <a:t>ercent </a:t>
            </a:r>
            <a:r>
              <a:rPr lang="en-US" sz="1600" b="0" dirty="0">
                <a:solidFill>
                  <a:schemeClr val="tx1"/>
                </a:solidFill>
              </a:rPr>
              <a:t>of residents who were white, Hispanic, and ≥65 years old in each ZCTA </a:t>
            </a:r>
            <a:r>
              <a:rPr lang="en-US" sz="1600" b="0" dirty="0" smtClean="0">
                <a:solidFill>
                  <a:schemeClr val="tx1"/>
                </a:solidFill>
              </a:rPr>
              <a:t>from </a:t>
            </a:r>
            <a:r>
              <a:rPr lang="en-US" sz="1600" b="0" dirty="0">
                <a:solidFill>
                  <a:schemeClr val="tx1"/>
                </a:solidFill>
              </a:rPr>
              <a:t>the American Community Survey (ACS) 2018 5-year </a:t>
            </a:r>
            <a:r>
              <a:rPr lang="en-US" sz="1600" b="0" dirty="0" smtClean="0">
                <a:solidFill>
                  <a:schemeClr val="tx1"/>
                </a:solidFill>
              </a:rPr>
              <a:t>estimates</a:t>
            </a:r>
            <a:endParaRPr lang="en-US" sz="1600" b="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b="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Data for CHS and ACS indicators were converted to MODZCTA using crosswalks provided by NYC DOH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Multilinear analysis to assess the association of COVID-19 death by MODZCTA by prevalence of flu vaccination in 2017</a:t>
            </a:r>
            <a:endParaRPr lang="en-US" sz="16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611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44611" y="239370"/>
            <a:ext cx="7199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1"/>
                </a:solidFill>
                <a:latin typeface="Times New Roman"/>
                <a:ea typeface="+mj-ea"/>
                <a:cs typeface="Times New Roman"/>
              </a:rPr>
              <a:t>Multiple Linear Relationship between COVID-19 Death Rate and Flu Vaccination Prevalence in New York City Residents</a:t>
            </a:r>
            <a:endParaRPr lang="en-US" sz="1600" b="1" dirty="0">
              <a:solidFill>
                <a:schemeClr val="accent1"/>
              </a:solidFill>
              <a:latin typeface="Times New Roman"/>
              <a:ea typeface="+mj-ea"/>
              <a:cs typeface="Times New Roman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4587" y="62880"/>
            <a:ext cx="8229600" cy="468878"/>
          </a:xfrm>
        </p:spPr>
        <p:txBody>
          <a:bodyPr/>
          <a:lstStyle/>
          <a:p>
            <a:r>
              <a:rPr lang="en-US" sz="2400" dirty="0"/>
              <a:t>Results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960658"/>
              </p:ext>
            </p:extLst>
          </p:nvPr>
        </p:nvGraphicFramePr>
        <p:xfrm>
          <a:off x="609598" y="985752"/>
          <a:ext cx="7934589" cy="29165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0481">
                  <a:extLst>
                    <a:ext uri="{9D8B030D-6E8A-4147-A177-3AD203B41FA5}">
                      <a16:colId xmlns:a16="http://schemas.microsoft.com/office/drawing/2014/main" val="1208466097"/>
                    </a:ext>
                  </a:extLst>
                </a:gridCol>
                <a:gridCol w="571794">
                  <a:extLst>
                    <a:ext uri="{9D8B030D-6E8A-4147-A177-3AD203B41FA5}">
                      <a16:colId xmlns:a16="http://schemas.microsoft.com/office/drawing/2014/main" val="4079529100"/>
                    </a:ext>
                  </a:extLst>
                </a:gridCol>
                <a:gridCol w="1116881">
                  <a:extLst>
                    <a:ext uri="{9D8B030D-6E8A-4147-A177-3AD203B41FA5}">
                      <a16:colId xmlns:a16="http://schemas.microsoft.com/office/drawing/2014/main" val="2220406960"/>
                    </a:ext>
                  </a:extLst>
                </a:gridCol>
                <a:gridCol w="637534">
                  <a:extLst>
                    <a:ext uri="{9D8B030D-6E8A-4147-A177-3AD203B41FA5}">
                      <a16:colId xmlns:a16="http://schemas.microsoft.com/office/drawing/2014/main" val="3021703113"/>
                    </a:ext>
                  </a:extLst>
                </a:gridCol>
                <a:gridCol w="517697">
                  <a:extLst>
                    <a:ext uri="{9D8B030D-6E8A-4147-A177-3AD203B41FA5}">
                      <a16:colId xmlns:a16="http://schemas.microsoft.com/office/drawing/2014/main" val="3285627920"/>
                    </a:ext>
                  </a:extLst>
                </a:gridCol>
                <a:gridCol w="1034023">
                  <a:extLst>
                    <a:ext uri="{9D8B030D-6E8A-4147-A177-3AD203B41FA5}">
                      <a16:colId xmlns:a16="http://schemas.microsoft.com/office/drawing/2014/main" val="1490004638"/>
                    </a:ext>
                  </a:extLst>
                </a:gridCol>
                <a:gridCol w="908023">
                  <a:extLst>
                    <a:ext uri="{9D8B030D-6E8A-4147-A177-3AD203B41FA5}">
                      <a16:colId xmlns:a16="http://schemas.microsoft.com/office/drawing/2014/main" val="863353184"/>
                    </a:ext>
                  </a:extLst>
                </a:gridCol>
                <a:gridCol w="784078">
                  <a:extLst>
                    <a:ext uri="{9D8B030D-6E8A-4147-A177-3AD203B41FA5}">
                      <a16:colId xmlns:a16="http://schemas.microsoft.com/office/drawing/2014/main" val="3242652236"/>
                    </a:ext>
                  </a:extLst>
                </a:gridCol>
                <a:gridCol w="784078">
                  <a:extLst>
                    <a:ext uri="{9D8B030D-6E8A-4147-A177-3AD203B41FA5}">
                      <a16:colId xmlns:a16="http://schemas.microsoft.com/office/drawing/2014/main" val="2001113795"/>
                    </a:ext>
                  </a:extLst>
                </a:gridCol>
              </a:tblGrid>
              <a:tr h="304734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COVID-19 Cumulative Death Rate per </a:t>
                      </a:r>
                      <a:r>
                        <a:rPr lang="en-US" sz="1000" dirty="0" smtClean="0">
                          <a:effectLst/>
                        </a:rPr>
                        <a:t>100,000 residents</a:t>
                      </a:r>
                      <a:r>
                        <a:rPr lang="en-US" sz="1200" baseline="30000" dirty="0" smtClean="0">
                          <a:effectLst/>
                        </a:rPr>
                        <a:t>#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1109"/>
                  </a:ext>
                </a:extLst>
              </a:tr>
              <a:tr h="256346">
                <a:tc rowSpan="2" gridSpan="2"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Variable (%)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Median (IQR)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Q1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Q3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Coefficients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95% Confidence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838238"/>
                  </a:ext>
                </a:extLst>
              </a:tr>
              <a:tr h="256346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Lower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Upper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25490277"/>
                  </a:ext>
                </a:extLst>
              </a:tr>
              <a:tr h="256346"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Flu Vaccination Prevalence^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44 (7.2)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40.7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47.9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-5.17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&lt;0.0001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-7.4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-2.93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30395004"/>
                  </a:ext>
                </a:extLst>
              </a:tr>
              <a:tr h="256346"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Diabetes Prevalence^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11.2 (6.0)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15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3.86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0.1736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-1.72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9.44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18398819"/>
                  </a:ext>
                </a:extLst>
              </a:tr>
              <a:tr h="256346"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Asthma Prevalence^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13.4 (7.2)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17.2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1.28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0.4169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-1.82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4.38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05914509"/>
                  </a:ext>
                </a:extLst>
              </a:tr>
              <a:tr h="304734"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BMI </a:t>
                      </a:r>
                      <a:r>
                        <a:rPr lang="en-US" sz="1000" u="sng">
                          <a:effectLst/>
                        </a:rPr>
                        <a:t>&gt; </a:t>
                      </a:r>
                      <a:r>
                        <a:rPr lang="en-US" sz="1000">
                          <a:effectLst/>
                        </a:rPr>
                        <a:t>30 kg/m</a:t>
                      </a:r>
                      <a:r>
                        <a:rPr lang="en-US" sz="1000" baseline="30000">
                          <a:effectLst/>
                        </a:rPr>
                        <a:t>2 </a:t>
                      </a:r>
                      <a:r>
                        <a:rPr lang="en-US" sz="1000">
                          <a:effectLst/>
                        </a:rPr>
                        <a:t>Prevalence^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23.3 (11.3)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19.1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30.4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0.89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0.6007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-2.45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4.22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58871010"/>
                  </a:ext>
                </a:extLst>
              </a:tr>
              <a:tr h="256346"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Hypertension Prevalence^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28.2 (9.0)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23.5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32.5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-2.05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0.3635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-6.5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2 .39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72390007"/>
                  </a:ext>
                </a:extLst>
              </a:tr>
              <a:tr h="256346"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Proportion White Residents*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46.4 (45.2)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22.62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67.87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-1.71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&lt;0.0001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-2.42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-1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948806"/>
                  </a:ext>
                </a:extLst>
              </a:tr>
              <a:tr h="256346"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Proportion Hispanic Residents*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18.9 (26.2)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10.91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37.12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1.58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0.0002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0.76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2.4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77881165"/>
                  </a:ext>
                </a:extLst>
              </a:tr>
              <a:tr h="256346"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Proportion Residents </a:t>
                      </a:r>
                      <a:r>
                        <a:rPr lang="en-US" sz="1000" u="sng">
                          <a:effectLst/>
                        </a:rPr>
                        <a:t>&gt;</a:t>
                      </a:r>
                      <a:r>
                        <a:rPr lang="en-US" sz="1000">
                          <a:effectLst/>
                        </a:rPr>
                        <a:t>65 Years *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13.6 (6.0)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11.11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17.07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11.98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&lt;0.0001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9.1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14.86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4097706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66800" y="3902334"/>
            <a:ext cx="727363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/>
              <a:t>#</a:t>
            </a:r>
            <a:r>
              <a:rPr lang="en-US" sz="1000" dirty="0"/>
              <a:t> New York City Department of Health. NYC Coronavirus disease 2019 (COVID-19) data. </a:t>
            </a:r>
            <a:r>
              <a:rPr lang="en-US" sz="1000" dirty="0">
                <a:hlinkClick r:id="rId3"/>
              </a:rPr>
              <a:t>https://github.com/nychealth/coronavirus-data</a:t>
            </a:r>
            <a:r>
              <a:rPr lang="en-US" sz="1000" dirty="0"/>
              <a:t>. Accessed December 2, 2020</a:t>
            </a:r>
          </a:p>
          <a:p>
            <a:r>
              <a:rPr lang="en-US" sz="1000" b="1" dirty="0"/>
              <a:t>^</a:t>
            </a:r>
            <a:r>
              <a:rPr lang="en-US" sz="1000" dirty="0"/>
              <a:t> Department of Health and Mental Hygiene </a:t>
            </a:r>
            <a:r>
              <a:rPr lang="en-US" sz="1000" dirty="0" err="1"/>
              <a:t>NYCDoHaMH</a:t>
            </a:r>
            <a:r>
              <a:rPr lang="en-US" sz="1000" dirty="0"/>
              <a:t> </a:t>
            </a:r>
            <a:r>
              <a:rPr lang="en-US" sz="1000" dirty="0" err="1"/>
              <a:t>EpiQuery</a:t>
            </a:r>
            <a:r>
              <a:rPr lang="en-US" sz="1000" dirty="0"/>
              <a:t>. </a:t>
            </a:r>
            <a:r>
              <a:rPr lang="en-US" sz="1000" dirty="0">
                <a:hlinkClick r:id="rId4"/>
              </a:rPr>
              <a:t>https://nyc.gov/health/epiquery</a:t>
            </a:r>
            <a:r>
              <a:rPr lang="en-US" sz="1000" dirty="0"/>
              <a:t>. Accessed November 12, 2020</a:t>
            </a:r>
          </a:p>
          <a:p>
            <a:r>
              <a:rPr lang="en-US" sz="1000" dirty="0"/>
              <a:t>* Bureau USC. American Community Survey. 2018 American Community Survey 5-Year estimates. </a:t>
            </a:r>
            <a:r>
              <a:rPr lang="en-US" sz="1000" dirty="0">
                <a:hlinkClick r:id="rId5"/>
              </a:rPr>
              <a:t>https://data.census.gov/cedsci/</a:t>
            </a:r>
            <a:r>
              <a:rPr lang="en-US" sz="1000" dirty="0"/>
              <a:t>. Accessed April 28, 2020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125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68036" y="648451"/>
            <a:ext cx="8229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 </a:t>
            </a:r>
            <a:r>
              <a:rPr lang="en-US" sz="1600" dirty="0"/>
              <a:t>NYC in 2017, 44% of residents reported receiving a flu vaccine, 13% </a:t>
            </a:r>
            <a:r>
              <a:rPr lang="en-US" sz="1600" dirty="0" smtClean="0"/>
              <a:t>having </a:t>
            </a:r>
            <a:r>
              <a:rPr lang="en-US" sz="1600" dirty="0"/>
              <a:t>asthma, 25% </a:t>
            </a:r>
            <a:r>
              <a:rPr lang="en-US" sz="1600" dirty="0" smtClean="0"/>
              <a:t>a </a:t>
            </a:r>
            <a:r>
              <a:rPr lang="en-US" sz="1600" dirty="0"/>
              <a:t>BMI </a:t>
            </a:r>
            <a:r>
              <a:rPr lang="en-US" sz="1600" u="sng" dirty="0"/>
              <a:t>&gt;</a:t>
            </a:r>
            <a:r>
              <a:rPr lang="en-US" sz="1600" dirty="0"/>
              <a:t> 30 kg/m</a:t>
            </a:r>
            <a:r>
              <a:rPr lang="en-US" sz="1600" baseline="30000" dirty="0"/>
              <a:t>2</a:t>
            </a:r>
            <a:r>
              <a:rPr lang="en-US" sz="1600" dirty="0"/>
              <a:t>, and 28% </a:t>
            </a:r>
            <a:r>
              <a:rPr lang="en-US" sz="1600" dirty="0" smtClean="0"/>
              <a:t>hypertension</a:t>
            </a:r>
            <a:r>
              <a:rPr lang="en-US" sz="1600" dirty="0"/>
              <a:t>. The </a:t>
            </a:r>
            <a:r>
              <a:rPr lang="en-US" sz="1600" dirty="0" smtClean="0"/>
              <a:t>population was </a:t>
            </a:r>
            <a:r>
              <a:rPr lang="en-US" sz="1600" dirty="0"/>
              <a:t>43% white, 29% Hispanic, and 15% </a:t>
            </a:r>
            <a:r>
              <a:rPr lang="en-US" sz="1600" dirty="0" smtClean="0"/>
              <a:t>&gt;65 years.</a:t>
            </a:r>
          </a:p>
          <a:p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After adjusting for potential confounders, predictors accounted for 49% of the variability in the COVID-19 death rate (</a:t>
            </a:r>
            <a:r>
              <a:rPr lang="en-US" sz="1600" i="1" dirty="0"/>
              <a:t>p</a:t>
            </a:r>
            <a:r>
              <a:rPr lang="en-US" sz="1600" dirty="0"/>
              <a:t> &lt; 0.0001</a:t>
            </a:r>
            <a:r>
              <a:rPr lang="en-US" sz="1600" dirty="0" smtClean="0"/>
              <a:t>).</a:t>
            </a:r>
          </a:p>
          <a:p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For every </a:t>
            </a:r>
            <a:r>
              <a:rPr lang="en-US" sz="1600" dirty="0"/>
              <a:t>one-unit increase in flu vaccination uptake for each zip code area, the rate of COVID-19 deaths decreased by 5.17 per 100,000 residents (</a:t>
            </a:r>
            <a:r>
              <a:rPr lang="en-US" sz="1600" i="1" dirty="0"/>
              <a:t>p</a:t>
            </a:r>
            <a:r>
              <a:rPr lang="en-US" sz="1600" dirty="0"/>
              <a:t> &lt; 0.0001</a:t>
            </a:r>
            <a:r>
              <a:rPr lang="en-US" sz="1600" dirty="0" smtClean="0"/>
              <a:t>).</a:t>
            </a:r>
          </a:p>
          <a:p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proportion of white residents (</a:t>
            </a:r>
            <a:r>
              <a:rPr lang="en-US" sz="1600" dirty="0" err="1"/>
              <a:t>B</a:t>
            </a:r>
            <a:r>
              <a:rPr lang="en-US" sz="1600" baseline="-25000" dirty="0" err="1"/>
              <a:t>adj</a:t>
            </a:r>
            <a:r>
              <a:rPr lang="en-US" sz="1600" dirty="0"/>
              <a:t> = -1.710, </a:t>
            </a:r>
            <a:r>
              <a:rPr lang="en-US" sz="1600" i="1" dirty="0"/>
              <a:t>p</a:t>
            </a:r>
            <a:r>
              <a:rPr lang="en-US" sz="1600" dirty="0"/>
              <a:t> &lt; 0.0001) was </a:t>
            </a:r>
            <a:r>
              <a:rPr lang="en-US" sz="1600" dirty="0" smtClean="0"/>
              <a:t>significantly </a:t>
            </a:r>
            <a:r>
              <a:rPr lang="en-US" sz="1600" dirty="0"/>
              <a:t>inversely associated with </a:t>
            </a:r>
            <a:r>
              <a:rPr lang="en-US" sz="1600" dirty="0" smtClean="0"/>
              <a:t>mortality.</a:t>
            </a:r>
          </a:p>
          <a:p>
            <a:endParaRPr lang="en-US" sz="16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Older </a:t>
            </a:r>
            <a:r>
              <a:rPr lang="en-US" sz="1600" dirty="0"/>
              <a:t>age (</a:t>
            </a:r>
            <a:r>
              <a:rPr lang="en-US" sz="1600" dirty="0" err="1"/>
              <a:t>B</a:t>
            </a:r>
            <a:r>
              <a:rPr lang="en-US" sz="1600" baseline="-25000" dirty="0" err="1"/>
              <a:t>adj</a:t>
            </a:r>
            <a:r>
              <a:rPr lang="en-US" sz="1600" dirty="0"/>
              <a:t> = 11.980, </a:t>
            </a:r>
            <a:r>
              <a:rPr lang="en-US" sz="1600" i="1" dirty="0"/>
              <a:t>p</a:t>
            </a:r>
            <a:r>
              <a:rPr lang="en-US" sz="1600" dirty="0"/>
              <a:t> &lt; 0.0001) and the proportion of Hispanic residents were positively associated with COVID-19 mortality (</a:t>
            </a:r>
            <a:r>
              <a:rPr lang="en-US" sz="1600" dirty="0" err="1"/>
              <a:t>B</a:t>
            </a:r>
            <a:r>
              <a:rPr lang="en-US" sz="1600" baseline="-25000" dirty="0" err="1"/>
              <a:t>adj</a:t>
            </a:r>
            <a:r>
              <a:rPr lang="en-US" sz="1600" dirty="0"/>
              <a:t> = 1.580, </a:t>
            </a:r>
            <a:r>
              <a:rPr lang="en-US" sz="1600" i="1" dirty="0"/>
              <a:t>p</a:t>
            </a:r>
            <a:r>
              <a:rPr lang="en-US" sz="1600" dirty="0"/>
              <a:t> = 0.0002).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92634"/>
            <a:ext cx="8229600" cy="468878"/>
          </a:xfrm>
        </p:spPr>
        <p:txBody>
          <a:bodyPr/>
          <a:lstStyle/>
          <a:p>
            <a:r>
              <a:rPr lang="en-US" sz="2400" dirty="0"/>
              <a:t>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899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203" y="164374"/>
            <a:ext cx="8431161" cy="468878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/>
              <a:t>Distribution of COVID-19 Mortality Rates and of Flu Vaccination Uptake Prevalence in NYC</a:t>
            </a:r>
            <a:endParaRPr lang="en-US" sz="1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88" y="717755"/>
            <a:ext cx="4533054" cy="324868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31880" y="4050945"/>
            <a:ext cx="80130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Distribution of the COVID-19 cumulative death rate per 100,000 residents Feb. 29-Dec. 2, 2020 (left) and age-adjusted prevalence (%) of self-reported flu vaccination (right) from UHF 2017 CHS NYC Modified Zip Code Tabulation Areas.</a:t>
            </a:r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408" y="717755"/>
            <a:ext cx="4093956" cy="324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568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Discussion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267655"/>
            <a:ext cx="8229600" cy="2723104"/>
          </a:xfrm>
        </p:spPr>
        <p:txBody>
          <a:bodyPr>
            <a:noAutofit/>
          </a:bodyPr>
          <a:lstStyle/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Neighborhoods with a higher prevalence of influenza vaccination had lower rates of COVID-19 mortality, even after adjustment for racial and ethnic makeup, and distribution of age and health risk factors for severe COVID-19. 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b="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This analysis is the first to consider these confounders in a US based database</a:t>
            </a:r>
            <a:r>
              <a:rPr lang="en-US" sz="1600" b="0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b="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These findings suggest that influenza vaccination may contribute to lower COVID-19 mortality, and could be an effective population-wide prevention and mitigation measure, with special emphasis on vaccinating seniors. 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b="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6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005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209930"/>
            <a:ext cx="8229600" cy="2586216"/>
          </a:xfrm>
        </p:spPr>
        <p:txBody>
          <a:bodyPr>
            <a:noAutofit/>
          </a:bodyPr>
          <a:lstStyle/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Influenza vaccination should be actively promoted, as it could be an additional effective public health measure.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600" b="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Future research should explore the relationship between influenza vaccination uptake and COVID-19 mortality at the individual level. </a:t>
            </a:r>
          </a:p>
        </p:txBody>
      </p:sp>
    </p:spTree>
    <p:extLst>
      <p:ext uri="{BB962C8B-B14F-4D97-AF65-F5344CB8AC3E}">
        <p14:creationId xmlns:p14="http://schemas.microsoft.com/office/powerpoint/2010/main" val="2617708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5951"/>
            <a:ext cx="8229600" cy="468878"/>
          </a:xfrm>
        </p:spPr>
        <p:txBody>
          <a:bodyPr>
            <a:noAutofit/>
          </a:bodyPr>
          <a:lstStyle/>
          <a:p>
            <a:r>
              <a:rPr lang="en-US" sz="2000" dirty="0"/>
              <a:t>Acknowledgements </a:t>
            </a:r>
            <a:br>
              <a:rPr lang="en-US" sz="2000" dirty="0"/>
            </a:br>
            <a:r>
              <a:rPr lang="en-US" sz="2000" dirty="0" smtClean="0">
                <a:solidFill>
                  <a:schemeClr val="tx1"/>
                </a:solidFill>
              </a:rPr>
              <a:t>Emanuela </a:t>
            </a:r>
            <a:r>
              <a:rPr lang="en-US" sz="2000" dirty="0">
                <a:solidFill>
                  <a:schemeClr val="tx1"/>
                </a:solidFill>
              </a:rPr>
              <a:t>Taioli, MD, </a:t>
            </a:r>
            <a:r>
              <a:rPr lang="en-US" sz="2000" dirty="0" smtClean="0">
                <a:solidFill>
                  <a:schemeClr val="tx1"/>
                </a:solidFill>
              </a:rPr>
              <a:t>PhD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Adriana Eugene, MS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Christina Gillezeau, MPH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Naomi Alpert, MS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2646626"/>
            <a:ext cx="8229600" cy="215419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/>
              <a:t>Financial </a:t>
            </a:r>
            <a:r>
              <a:rPr lang="en-US" sz="2000" dirty="0"/>
              <a:t>Disclosure: </a:t>
            </a:r>
            <a:r>
              <a:rPr lang="en-US" sz="2000" dirty="0" smtClean="0">
                <a:solidFill>
                  <a:schemeClr val="tx1"/>
                </a:solidFill>
              </a:rPr>
              <a:t>This research received no external funding.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/>
              <a:t>Conflicts </a:t>
            </a:r>
            <a:r>
              <a:rPr lang="en-US" sz="2000" dirty="0"/>
              <a:t>of Interest: </a:t>
            </a:r>
            <a:r>
              <a:rPr lang="en-US" sz="2000" dirty="0">
                <a:solidFill>
                  <a:schemeClr val="tx1"/>
                </a:solidFill>
              </a:rPr>
              <a:t>The authors </a:t>
            </a:r>
            <a:r>
              <a:rPr lang="en-US" sz="2000" dirty="0" smtClean="0">
                <a:solidFill>
                  <a:schemeClr val="tx1"/>
                </a:solidFill>
              </a:rPr>
              <a:t>declare no conflict of interest.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5998430"/>
      </p:ext>
    </p:extLst>
  </p:cSld>
  <p:clrMapOvr>
    <a:masterClrMapping/>
  </p:clrMapOvr>
</p:sld>
</file>

<file path=ppt/theme/theme1.xml><?xml version="1.0" encoding="utf-8"?>
<a:theme xmlns:a="http://schemas.openxmlformats.org/drawingml/2006/main" name="MountSinai">
  <a:themeElements>
    <a:clrScheme name="Mount Sinai">
      <a:dk1>
        <a:srgbClr val="000000"/>
      </a:dk1>
      <a:lt1>
        <a:srgbClr val="FFFFFF"/>
      </a:lt1>
      <a:dk2>
        <a:srgbClr val="221F72"/>
      </a:dk2>
      <a:lt2>
        <a:srgbClr val="FFFFFF"/>
      </a:lt2>
      <a:accent1>
        <a:srgbClr val="00AEEF"/>
      </a:accent1>
      <a:accent2>
        <a:srgbClr val="D80B8C"/>
      </a:accent2>
      <a:accent3>
        <a:srgbClr val="221F72"/>
      </a:accent3>
      <a:accent4>
        <a:srgbClr val="B2B3B2"/>
      </a:accent4>
      <a:accent5>
        <a:srgbClr val="DDDEDD"/>
      </a:accent5>
      <a:accent6>
        <a:srgbClr val="00B9F2"/>
      </a:accent6>
      <a:hlink>
        <a:srgbClr val="767776"/>
      </a:hlink>
      <a:folHlink>
        <a:srgbClr val="777877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MountSinai</Template>
  <TotalTime>818</TotalTime>
  <Words>939</Words>
  <Application>Microsoft Office PowerPoint</Application>
  <PresentationFormat>On-screen Show (16:9)</PresentationFormat>
  <Paragraphs>137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Lucida Grande</vt:lpstr>
      <vt:lpstr>Times New Roman</vt:lpstr>
      <vt:lpstr>MountSinai</vt:lpstr>
      <vt:lpstr>Ecologic Study of Influenza Vaccination Uptake and COVID-19 Death Rate in New York City</vt:lpstr>
      <vt:lpstr>Introduction</vt:lpstr>
      <vt:lpstr>Methods</vt:lpstr>
      <vt:lpstr>Results</vt:lpstr>
      <vt:lpstr>Results</vt:lpstr>
      <vt:lpstr>Distribution of COVID-19 Mortality Rates and of Flu Vaccination Uptake Prevalence in NYC</vt:lpstr>
      <vt:lpstr>Discussion </vt:lpstr>
      <vt:lpstr>Conclusions</vt:lpstr>
      <vt:lpstr>Acknowledgements  Emanuela Taioli, MD, PhD Adriana Eugene, MS Christina Gillezeau, MPH Naomi Alpert, MS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Option 1 Presentation title</dc:title>
  <dc:creator>Scott Santoro</dc:creator>
  <cp:lastModifiedBy>Moreland, Asher</cp:lastModifiedBy>
  <cp:revision>78</cp:revision>
  <dcterms:created xsi:type="dcterms:W3CDTF">2018-04-09T14:53:48Z</dcterms:created>
  <dcterms:modified xsi:type="dcterms:W3CDTF">2021-01-05T14:20:48Z</dcterms:modified>
</cp:coreProperties>
</file>