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C23FBAE-0DBC-4C49-B703-C103FFFF4650}">
          <p14:sldIdLst>
            <p14:sldId id="256"/>
            <p14:sldId id="257"/>
            <p14:sldId id="259"/>
            <p14:sldId id="258"/>
            <p14:sldId id="262"/>
            <p14:sldId id="264"/>
            <p14:sldId id="265"/>
            <p14:sldId id="260"/>
          </p14:sldIdLst>
        </p14:section>
        <p14:section name="Sección sin título" id="{BD3E1833-D794-4932-A0EB-0011D5844C2A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9635B-EFC2-42C9-BB64-EF373DDD1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2101B4-AE36-4B2A-AEB9-1E12D1C3B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4F673-7564-44F9-BC8A-7AE6174B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05BD9-74FB-4190-91A3-B9969F57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82F6C-FC9D-4870-AD22-ACCE7DB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08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94D65-ADD7-45E1-AA0A-C8CD7833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A55214-EB84-4951-BA21-A41A41AD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526EB-854C-49FF-BB3B-C6EB4632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98A01-9A2D-4E86-882E-37891760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F39D3-5D7A-44C2-A57E-28E6FE4E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762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8FB898-0313-4D3F-9815-9F1D8229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EEF9A3-0633-4058-BD89-A458A035A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BF332E-8258-4F6D-9BDA-1D130F92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00160-165C-4BF2-B479-E61FC50C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79B6C-4A61-42E8-A497-75C0E7D7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51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5FAA2-8E73-465E-95AB-F25F9E7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BFDD4-5EC5-4A20-A501-FA4F5ED0D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E651D-7EF1-4051-A396-3288D300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E5495F-34C0-4445-9D03-57ACDC0F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9DCE0-40DF-4996-A527-DBAB3585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698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C7B34-BA04-4438-9E33-FC2815AC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79118-717C-470C-A63D-56D860CC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69770E-7593-48B3-9182-0DF557E0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497FD-C32F-41CD-BF5F-E9F6DC0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83EC3-24C8-414E-8866-6D78E0FA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38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6620C-5FD2-4839-96BC-8D600395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1831E-33C4-48F0-A7D5-F7B0669C7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A0E476-F64D-454B-B070-1FCD54401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93FAC0-EE56-4F3A-BDF8-B2D83D9F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A68EC6-634A-4ACC-B1F0-97EEEF63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AD5F5-2787-4226-B044-B79A779D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253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F2E25-32A1-428F-A6B2-4C327A63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7A909-A2D8-4F8E-BC67-537D93C35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CD456-376F-47E4-9D8B-3FED7101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F0EB8-D9B7-46B9-86A1-F3CEAB3B5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0FA474-2994-4772-8E6D-228F7D9ED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48CBE1-B25A-4E15-A3B8-B4F16104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7EF13C-D5A6-401D-9F39-5CFABFC7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38AF11-4FBA-4EDB-B941-E356B416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249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4F128-3BA9-40E6-B444-EF23593E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C17A41-88A1-41D8-930E-1CED94AC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C3EBFC-5E22-4F26-B782-1C3CB9A5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479700-E650-44E7-BA54-A0B49AEE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8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090A9B-209B-4D90-8C7D-3C0A71D7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5EF6DD-6720-4865-B305-ECBAE413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BA27E2-C0E4-4668-90C6-51CAF2F7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93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22B34-EAF5-43A4-BB99-7EEF08D6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ABB184-4CCC-474A-8610-BCE20F6D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12DB1E-E092-49BC-9E94-1FF0847A2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FBB17-591F-44B1-883F-B8A89106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01CD05-FF3D-47CD-B7F6-5363397C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53628C-7392-4BC9-A780-EE3327B5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779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84EAF-296A-4E8D-9A0D-27F8F02A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2B5DAB-0CA5-480C-BB6F-C041A6AFC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A98571-6E34-4B93-92BC-37B7CA1C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99B16-9EF4-421D-8C30-3AAD03EE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DD8E09-F9D1-460E-8A2B-00A76D13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E6E9B8-C939-45A0-88B8-50E4BBED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29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E412DB-74BD-447C-8F1F-3534C858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551A1-7517-4EBC-B569-F9DB39E1E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CB86C-0996-4141-B6A6-3C043A2C9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6984-A7D4-48FD-A642-AC83725DB5FE}" type="datetimeFigureOut">
              <a:rPr lang="ca-ES" smtClean="0"/>
              <a:t>11/1/2021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0DB53-90D4-452A-B16F-32CDAADE8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9003F-F238-4774-B9AB-680EA8861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B713-B2AE-4BCF-85CD-333AB5A4835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780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5365D-989E-4222-9EB9-E478A68C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59" y="2748328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b="1" i="1" dirty="0"/>
              <a:t>Soundscape of Catalonia during the first COVID-19 lockdown: Preliminary results from the Sons al </a:t>
            </a:r>
            <a:r>
              <a:rPr lang="en-US" sz="4000" b="1" i="1" dirty="0" err="1"/>
              <a:t>Balcó</a:t>
            </a:r>
            <a:r>
              <a:rPr lang="en-US" sz="4000" b="1" i="1" dirty="0"/>
              <a:t> project</a:t>
            </a:r>
            <a:endParaRPr lang="ca-E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CFD638-3973-42DB-8131-EE9ADB796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888" y="5237475"/>
            <a:ext cx="10382901" cy="1655762"/>
          </a:xfrm>
        </p:spPr>
        <p:txBody>
          <a:bodyPr/>
          <a:lstStyle/>
          <a:p>
            <a:r>
              <a:rPr lang="es-ES" b="1" dirty="0"/>
              <a:t>La Salle: </a:t>
            </a:r>
            <a:r>
              <a:rPr lang="es-ES" dirty="0"/>
              <a:t>Rosa Ma Alsina, Ferran Orga, Roger Mallol, Marc Freixes, Xavier Baño</a:t>
            </a:r>
          </a:p>
          <a:p>
            <a:r>
              <a:rPr lang="es-ES" b="1" dirty="0" err="1"/>
              <a:t>ISGlobal</a:t>
            </a:r>
            <a:r>
              <a:rPr lang="es-ES" b="1" dirty="0"/>
              <a:t>: </a:t>
            </a:r>
            <a:r>
              <a:rPr lang="es-ES" dirty="0"/>
              <a:t>Maria </a:t>
            </a:r>
            <a:r>
              <a:rPr lang="es-ES" dirty="0" err="1"/>
              <a:t>Foraster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916EE3-C9FC-4EA5-AA1E-AEE8A5DA4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62"/>
          <a:stretch/>
        </p:blipFill>
        <p:spPr>
          <a:xfrm>
            <a:off x="9933915" y="6183097"/>
            <a:ext cx="2258085" cy="6085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BC417C-BE09-4522-87A9-1A9D311CC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A6DC67-1CC8-45A0-8382-283A81FF8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90" b="36960"/>
          <a:stretch/>
        </p:blipFill>
        <p:spPr>
          <a:xfrm>
            <a:off x="0" y="0"/>
            <a:ext cx="12192000" cy="31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5"/>
    </mc:Choice>
    <mc:Fallback xmlns="">
      <p:transition spd="slow" advTm="153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BEFD1-3654-4A3F-AFD8-E20D48AD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44194-87E7-4EE7-9076-ED16160D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DF4D0-8DA9-478A-8283-870B3A58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054"/>
            <a:ext cx="10515600" cy="4456590"/>
          </a:xfrm>
        </p:spPr>
        <p:txBody>
          <a:bodyPr>
            <a:normAutofit/>
          </a:bodyPr>
          <a:lstStyle/>
          <a:p>
            <a:r>
              <a:rPr lang="es-ES" dirty="0"/>
              <a:t>GTM – La Salle and </a:t>
            </a:r>
            <a:r>
              <a:rPr lang="es-ES" dirty="0" err="1"/>
              <a:t>ISGlobal</a:t>
            </a:r>
            <a:r>
              <a:rPr lang="es-ES" dirty="0"/>
              <a:t> </a:t>
            </a:r>
            <a:r>
              <a:rPr lang="es-ES" dirty="0" err="1"/>
              <a:t>Joint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Project</a:t>
            </a:r>
            <a:r>
              <a:rPr lang="ca-ES" dirty="0"/>
              <a:t>.</a:t>
            </a:r>
          </a:p>
          <a:p>
            <a:r>
              <a:rPr lang="es-ES" b="1" dirty="0" err="1"/>
              <a:t>Technical</a:t>
            </a:r>
            <a:r>
              <a:rPr lang="es-ES" b="1" dirty="0"/>
              <a:t> </a:t>
            </a:r>
            <a:r>
              <a:rPr lang="es-ES" b="1" dirty="0" err="1"/>
              <a:t>Goals</a:t>
            </a:r>
            <a:r>
              <a:rPr lang="es-ES" b="1" dirty="0"/>
              <a:t>: </a:t>
            </a:r>
          </a:p>
          <a:p>
            <a:pPr lvl="1"/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soundscape</a:t>
            </a:r>
            <a:r>
              <a:rPr lang="es-ES" dirty="0"/>
              <a:t> </a:t>
            </a:r>
            <a:r>
              <a:rPr lang="es-ES" dirty="0" err="1"/>
              <a:t>map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Confinement</a:t>
            </a:r>
            <a:r>
              <a:rPr lang="es-ES" dirty="0"/>
              <a:t> in </a:t>
            </a:r>
            <a:r>
              <a:rPr lang="es-ES" dirty="0" err="1"/>
              <a:t>Catalonia</a:t>
            </a:r>
            <a:r>
              <a:rPr lang="es-ES" dirty="0"/>
              <a:t>,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means</a:t>
            </a:r>
            <a:r>
              <a:rPr lang="es-ES" dirty="0"/>
              <a:t> </a:t>
            </a:r>
            <a:r>
              <a:rPr lang="es-ES" dirty="0" err="1"/>
              <a:t>of</a:t>
            </a:r>
            <a:endParaRPr lang="es-ES" dirty="0"/>
          </a:p>
          <a:p>
            <a:pPr lvl="1"/>
            <a:r>
              <a:rPr lang="es-ES" dirty="0" err="1"/>
              <a:t>Collecting</a:t>
            </a:r>
            <a:r>
              <a:rPr lang="es-ES" dirty="0"/>
              <a:t> </a:t>
            </a:r>
            <a:r>
              <a:rPr lang="es-ES" dirty="0" err="1"/>
              <a:t>objective</a:t>
            </a:r>
            <a:r>
              <a:rPr lang="es-ES" dirty="0"/>
              <a:t> data (short videos) and </a:t>
            </a:r>
            <a:r>
              <a:rPr lang="es-ES" dirty="0" err="1"/>
              <a:t>subjective</a:t>
            </a:r>
            <a:r>
              <a:rPr lang="es-ES" dirty="0"/>
              <a:t> data (</a:t>
            </a:r>
            <a:r>
              <a:rPr lang="es-ES" dirty="0" err="1"/>
              <a:t>questionnaires</a:t>
            </a:r>
            <a:r>
              <a:rPr lang="es-ES" dirty="0"/>
              <a:t>).  </a:t>
            </a:r>
          </a:p>
          <a:p>
            <a:r>
              <a:rPr lang="es-ES" b="1" dirty="0"/>
              <a:t>Social </a:t>
            </a:r>
            <a:r>
              <a:rPr lang="es-ES" b="1" dirty="0" err="1"/>
              <a:t>impact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project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n-US" dirty="0"/>
              <a:t>dynamic collaboration with citizens and other stakeholders to </a:t>
            </a:r>
          </a:p>
          <a:p>
            <a:pPr lvl="1"/>
            <a:r>
              <a:rPr lang="en-US" dirty="0"/>
              <a:t>create social and environmental impact, and </a:t>
            </a:r>
          </a:p>
          <a:p>
            <a:pPr lvl="1"/>
            <a:r>
              <a:rPr lang="en-US" dirty="0"/>
              <a:t>to widen awareness and design tools to improve citizenship development and empowerment, in order to </a:t>
            </a:r>
            <a:endParaRPr lang="es-ES" dirty="0"/>
          </a:p>
          <a:p>
            <a:pPr lvl="1"/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dirty="0" err="1"/>
              <a:t>Goals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UN.  </a:t>
            </a:r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81AD-E7CF-4E23-AB05-F74A936A6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62"/>
          <a:stretch/>
        </p:blipFill>
        <p:spPr>
          <a:xfrm>
            <a:off x="9933915" y="6089713"/>
            <a:ext cx="2258085" cy="6085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F21A14-41F2-415A-B890-E9024203B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18"/>
    </mc:Choice>
    <mc:Fallback xmlns="">
      <p:transition spd="slow" advTm="961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BEFD1-3654-4A3F-AFD8-E20D48AD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44194-87E7-4EE7-9076-ED16160D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624FA70-267B-43A6-9394-8130B3F2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10" y="1921041"/>
            <a:ext cx="9552373" cy="3387971"/>
          </a:xfrm>
        </p:spPr>
        <p:txBody>
          <a:bodyPr>
            <a:normAutofit/>
          </a:bodyPr>
          <a:lstStyle/>
          <a:p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designed</a:t>
            </a:r>
            <a:r>
              <a:rPr lang="es-ES" sz="2400" dirty="0"/>
              <a:t> a socio-</a:t>
            </a:r>
            <a:r>
              <a:rPr lang="es-ES" sz="2400" dirty="0" err="1"/>
              <a:t>acoustic</a:t>
            </a:r>
            <a:r>
              <a:rPr lang="es-ES" sz="2400" dirty="0"/>
              <a:t> </a:t>
            </a:r>
            <a:r>
              <a:rPr lang="es-ES" sz="2400" dirty="0" err="1"/>
              <a:t>survey</a:t>
            </a:r>
            <a:r>
              <a:rPr lang="es-ES" sz="2400" dirty="0"/>
              <a:t> </a:t>
            </a:r>
            <a:r>
              <a:rPr lang="es-ES" sz="2400" dirty="0" err="1"/>
              <a:t>implemented</a:t>
            </a:r>
            <a:r>
              <a:rPr lang="es-ES" sz="2400" dirty="0"/>
              <a:t> in </a:t>
            </a:r>
            <a:r>
              <a:rPr lang="es-ES" sz="2400" dirty="0" err="1"/>
              <a:t>LimeSurvey</a:t>
            </a:r>
            <a:r>
              <a:rPr lang="es-ES" sz="2400" dirty="0"/>
              <a:t> and </a:t>
            </a:r>
            <a:r>
              <a:rPr lang="es-ES" sz="2400" dirty="0" err="1"/>
              <a:t>distributed</a:t>
            </a:r>
            <a:r>
              <a:rPr lang="es-ES" sz="2400" dirty="0"/>
              <a:t> </a:t>
            </a:r>
            <a:r>
              <a:rPr lang="es-ES" sz="2400" dirty="0" err="1"/>
              <a:t>using</a:t>
            </a:r>
            <a:r>
              <a:rPr lang="es-ES" sz="2400" dirty="0"/>
              <a:t> social media (Twitter, LinkedIn)</a:t>
            </a:r>
          </a:p>
          <a:p>
            <a:pPr lvl="1"/>
            <a:r>
              <a:rPr lang="es-ES" sz="2000" dirty="0" err="1"/>
              <a:t>It</a:t>
            </a:r>
            <a:r>
              <a:rPr lang="es-ES" sz="2000" dirty="0"/>
              <a:t> </a:t>
            </a:r>
            <a:r>
              <a:rPr lang="es-ES" sz="2000" dirty="0" err="1"/>
              <a:t>included</a:t>
            </a:r>
            <a:r>
              <a:rPr lang="es-ES" sz="2000" dirty="0"/>
              <a:t> socio-</a:t>
            </a:r>
            <a:r>
              <a:rPr lang="es-ES" sz="2000" dirty="0" err="1"/>
              <a:t>demographics</a:t>
            </a:r>
            <a:r>
              <a:rPr lang="es-ES" sz="2000" dirty="0"/>
              <a:t>, </a:t>
            </a:r>
            <a:r>
              <a:rPr lang="es-ES" sz="2000" dirty="0" err="1"/>
              <a:t>quality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residential</a:t>
            </a:r>
            <a:r>
              <a:rPr lang="es-ES" sz="2000" dirty="0"/>
              <a:t> </a:t>
            </a:r>
            <a:r>
              <a:rPr lang="es-ES" sz="2000" dirty="0" err="1"/>
              <a:t>soundscape</a:t>
            </a:r>
            <a:r>
              <a:rPr lang="es-ES" sz="2000" dirty="0"/>
              <a:t> and </a:t>
            </a:r>
            <a:r>
              <a:rPr lang="es-ES" sz="2000" dirty="0" err="1"/>
              <a:t>the</a:t>
            </a:r>
            <a:r>
              <a:rPr lang="es-ES" sz="2000" dirty="0"/>
              <a:t> individual </a:t>
            </a:r>
            <a:r>
              <a:rPr lang="es-ES" sz="2000" dirty="0" err="1"/>
              <a:t>perception</a:t>
            </a:r>
            <a:r>
              <a:rPr lang="es-ES" sz="2000" dirty="0"/>
              <a:t>.</a:t>
            </a:r>
          </a:p>
          <a:p>
            <a:pPr lvl="1"/>
            <a:r>
              <a:rPr lang="es-ES" sz="2000" dirty="0" err="1"/>
              <a:t>Participants</a:t>
            </a:r>
            <a:r>
              <a:rPr lang="es-ES" sz="2000" dirty="0"/>
              <a:t> </a:t>
            </a:r>
            <a:r>
              <a:rPr lang="es-ES" sz="2000" dirty="0" err="1"/>
              <a:t>could</a:t>
            </a:r>
            <a:r>
              <a:rPr lang="es-ES" sz="2000" dirty="0"/>
              <a:t> </a:t>
            </a:r>
            <a:r>
              <a:rPr lang="es-ES" sz="2000" dirty="0" err="1"/>
              <a:t>upload</a:t>
            </a:r>
            <a:r>
              <a:rPr lang="es-ES" sz="2000" dirty="0"/>
              <a:t> short videos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their</a:t>
            </a:r>
            <a:r>
              <a:rPr lang="es-ES" sz="2000" dirty="0"/>
              <a:t> </a:t>
            </a:r>
            <a:r>
              <a:rPr lang="es-ES" sz="2000" dirty="0" err="1"/>
              <a:t>soundscapes</a:t>
            </a:r>
            <a:r>
              <a:rPr lang="es-ES" sz="2000" dirty="0"/>
              <a:t> at home and </a:t>
            </a:r>
            <a:r>
              <a:rPr lang="es-ES" sz="2000" dirty="0" err="1"/>
              <a:t>characterize</a:t>
            </a:r>
            <a:r>
              <a:rPr lang="es-ES" sz="2000" dirty="0"/>
              <a:t> </a:t>
            </a:r>
            <a:r>
              <a:rPr lang="es-ES" sz="2000" dirty="0" err="1"/>
              <a:t>several</a:t>
            </a:r>
            <a:r>
              <a:rPr lang="es-ES" sz="2000" dirty="0"/>
              <a:t> </a:t>
            </a:r>
            <a:r>
              <a:rPr lang="es-ES" sz="2000" dirty="0" err="1"/>
              <a:t>types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sounds</a:t>
            </a:r>
            <a:r>
              <a:rPr lang="es-ES" sz="2000" dirty="0"/>
              <a:t>.  </a:t>
            </a:r>
          </a:p>
          <a:p>
            <a:pPr lvl="1"/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362032-4277-4F61-AEDC-1E580F5AC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50" t="27748" r="753" b="26393"/>
          <a:stretch/>
        </p:blipFill>
        <p:spPr>
          <a:xfrm>
            <a:off x="-36251" y="4380537"/>
            <a:ext cx="12228251" cy="15439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9FE8CB-9C30-4964-AC91-EF64C3344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162"/>
          <a:stretch/>
        </p:blipFill>
        <p:spPr>
          <a:xfrm>
            <a:off x="9933915" y="6176432"/>
            <a:ext cx="2258085" cy="6085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88546C-257F-4F32-81A6-D75795CE9B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8"/>
    </mc:Choice>
    <mc:Fallback xmlns="">
      <p:transition spd="slow" advTm="640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BEFD1-3654-4A3F-AFD8-E20D48AD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44194-87E7-4EE7-9076-ED16160D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624FA70-267B-43A6-9394-8130B3F2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15" y="1971293"/>
            <a:ext cx="6826188" cy="3387971"/>
          </a:xfrm>
        </p:spPr>
        <p:txBody>
          <a:bodyPr>
            <a:normAutofit/>
          </a:bodyPr>
          <a:lstStyle/>
          <a:p>
            <a:r>
              <a:rPr lang="es-ES" sz="2400" dirty="0"/>
              <a:t>At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end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first</a:t>
            </a:r>
            <a:r>
              <a:rPr lang="es-ES" sz="2400" dirty="0"/>
              <a:t> </a:t>
            </a:r>
            <a:r>
              <a:rPr lang="es-ES" sz="2400" dirty="0" err="1"/>
              <a:t>campaign</a:t>
            </a:r>
            <a:r>
              <a:rPr lang="ca-ES" sz="2400" dirty="0"/>
              <a:t>:</a:t>
            </a:r>
          </a:p>
          <a:p>
            <a:pPr lvl="1"/>
            <a:r>
              <a:rPr lang="es-ES" sz="2000" b="1" dirty="0"/>
              <a:t>366</a:t>
            </a:r>
            <a:r>
              <a:rPr lang="es-ES" sz="2000" dirty="0"/>
              <a:t> short videos and </a:t>
            </a:r>
            <a:r>
              <a:rPr lang="es-ES" sz="2000" dirty="0" err="1"/>
              <a:t>questionnaires</a:t>
            </a:r>
            <a:endParaRPr lang="es-ES" sz="2000" dirty="0"/>
          </a:p>
          <a:p>
            <a:r>
              <a:rPr lang="es-ES" sz="2400" b="1" dirty="0" err="1"/>
              <a:t>Homogeneous</a:t>
            </a:r>
            <a:r>
              <a:rPr lang="es-ES" sz="2400" b="1" dirty="0"/>
              <a:t> </a:t>
            </a:r>
            <a:r>
              <a:rPr lang="es-ES" sz="2400" b="1" dirty="0" err="1"/>
              <a:t>distribution</a:t>
            </a:r>
            <a:r>
              <a:rPr lang="es-ES" sz="2400" b="1" dirty="0"/>
              <a:t> </a:t>
            </a:r>
            <a:r>
              <a:rPr lang="es-ES" sz="2400" b="1" dirty="0" err="1"/>
              <a:t>of</a:t>
            </a:r>
            <a:r>
              <a:rPr lang="es-ES" sz="2400" b="1" dirty="0"/>
              <a:t> data </a:t>
            </a:r>
            <a:r>
              <a:rPr lang="es-ES" sz="2400" dirty="0"/>
              <a:t>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Catalan</a:t>
            </a:r>
            <a:r>
              <a:rPr lang="es-ES" sz="2400" dirty="0"/>
              <a:t> </a:t>
            </a:r>
            <a:r>
              <a:rPr lang="es-ES" sz="2400" dirty="0" err="1"/>
              <a:t>territory</a:t>
            </a:r>
            <a:endParaRPr lang="es-ES" sz="2400" dirty="0"/>
          </a:p>
          <a:p>
            <a:r>
              <a:rPr lang="es-ES" sz="2400" dirty="0" err="1"/>
              <a:t>Samples</a:t>
            </a:r>
            <a:r>
              <a:rPr lang="es-ES" sz="2400" dirty="0"/>
              <a:t> </a:t>
            </a:r>
            <a:r>
              <a:rPr lang="es-ES" sz="2400" dirty="0" err="1"/>
              <a:t>collected</a:t>
            </a:r>
            <a:r>
              <a:rPr lang="es-ES" sz="2400" dirty="0"/>
              <a:t> in </a:t>
            </a:r>
            <a:r>
              <a:rPr lang="es-ES" sz="2400" dirty="0" err="1"/>
              <a:t>both</a:t>
            </a:r>
            <a:r>
              <a:rPr lang="es-ES" sz="2400" dirty="0"/>
              <a:t> </a:t>
            </a:r>
            <a:r>
              <a:rPr lang="es-ES" sz="2400" dirty="0" err="1"/>
              <a:t>urban</a:t>
            </a:r>
            <a:r>
              <a:rPr lang="es-ES" sz="2400" dirty="0"/>
              <a:t> and rural </a:t>
            </a:r>
            <a:r>
              <a:rPr lang="es-ES" sz="2400" dirty="0" err="1"/>
              <a:t>environments</a:t>
            </a:r>
            <a:r>
              <a:rPr lang="ca-ES" sz="2400" dirty="0"/>
              <a:t>.</a:t>
            </a:r>
            <a:r>
              <a:rPr lang="es-ES" sz="2400" dirty="0"/>
              <a:t> </a:t>
            </a:r>
          </a:p>
          <a:p>
            <a:pPr lvl="1"/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BAC734-1E57-4352-B604-626658C2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39" y="1835058"/>
            <a:ext cx="3864031" cy="42153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6FEF27-EBCF-4FB9-9A64-D4021F6E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602" y="4602480"/>
            <a:ext cx="7063214" cy="9255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125ED-84B2-40FC-B793-4A2723BD00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162"/>
          <a:stretch/>
        </p:blipFill>
        <p:spPr>
          <a:xfrm>
            <a:off x="9933915" y="6069287"/>
            <a:ext cx="2258085" cy="6085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0E5752-776D-4C50-99B3-AF63AB7DA1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54"/>
    </mc:Choice>
    <mc:Fallback xmlns="">
      <p:transition spd="slow" advTm="756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63A88-EE14-4E8B-9CBA-3EB78913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1EAE9E-07A2-400F-8C44-CFB6E435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CAA094-3B3D-4E18-A73B-269F582A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77" y="1597307"/>
            <a:ext cx="8601075" cy="2124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E7F632-7E24-47CB-9366-84BCB4B1C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77" y="3721382"/>
            <a:ext cx="10057719" cy="31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9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63A88-EE14-4E8B-9CBA-3EB78913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1EAE9E-07A2-400F-8C44-CFB6E435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56B5FB-E864-4310-8778-393F8E47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21" y="2469133"/>
            <a:ext cx="9149906" cy="36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63A88-EE14-4E8B-9CBA-3EB78913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1EAE9E-07A2-400F-8C44-CFB6E435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5A7A4C-A2BD-49AF-838A-808258A9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01204"/>
            <a:ext cx="9384837" cy="37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8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BEFD1-3654-4A3F-AFD8-E20D48AD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044" y="436540"/>
            <a:ext cx="7191948" cy="1325563"/>
          </a:xfrm>
        </p:spPr>
        <p:txBody>
          <a:bodyPr>
            <a:normAutofit/>
          </a:bodyPr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i="1" dirty="0"/>
              <a:t>: </a:t>
            </a:r>
            <a:r>
              <a:rPr lang="en-US" b="1" dirty="0"/>
              <a:t>Soundscape map of the Confinement in Catalonia</a:t>
            </a:r>
            <a:endParaRPr lang="ca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44194-87E7-4EE7-9076-ED16160D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92" y="0"/>
            <a:ext cx="2104008" cy="2104008"/>
          </a:xfrm>
          <a:prstGeom prst="teardrop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624FA70-267B-43A6-9394-8130B3F2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70" y="1971052"/>
            <a:ext cx="6463683" cy="4470558"/>
          </a:xfrm>
        </p:spPr>
        <p:txBody>
          <a:bodyPr>
            <a:normAutofit fontScale="92500" lnSpcReduction="10000"/>
          </a:bodyPr>
          <a:lstStyle/>
          <a:p>
            <a:r>
              <a:rPr lang="es-ES" sz="2600" i="1" dirty="0"/>
              <a:t>Next </a:t>
            </a:r>
            <a:r>
              <a:rPr lang="es-ES" sz="2600" i="1" dirty="0" err="1"/>
              <a:t>steps</a:t>
            </a:r>
            <a:r>
              <a:rPr lang="es-ES" sz="2600" dirty="0"/>
              <a:t>: </a:t>
            </a:r>
            <a:endParaRPr lang="en-GB" sz="2600" dirty="0"/>
          </a:p>
          <a:p>
            <a:pPr lvl="1"/>
            <a:r>
              <a:rPr lang="en-GB" sz="2200" dirty="0"/>
              <a:t>Detailed analysis of the answers of the questionnaires taking into account socio-demography</a:t>
            </a:r>
          </a:p>
          <a:p>
            <a:pPr lvl="1"/>
            <a:r>
              <a:rPr lang="en-GB" sz="2200" dirty="0"/>
              <a:t>Acoustic and image processing of all the samples collected, and its relation with the questionnaires</a:t>
            </a:r>
          </a:p>
          <a:p>
            <a:pPr lvl="1"/>
            <a:r>
              <a:rPr lang="en-GB" sz="2200" dirty="0"/>
              <a:t>Comparison of the results of the video analysis with the </a:t>
            </a:r>
            <a:r>
              <a:rPr lang="en-GB" sz="2200" dirty="0" err="1"/>
              <a:t>L</a:t>
            </a:r>
            <a:r>
              <a:rPr lang="en-GB" sz="2200" baseline="-25000" dirty="0" err="1"/>
              <a:t>aeq</a:t>
            </a:r>
            <a:r>
              <a:rPr lang="en-GB" sz="2200" dirty="0"/>
              <a:t> values from the WASNs deployed in several cities in Catalonia (Girona, Barcelona)</a:t>
            </a:r>
          </a:p>
          <a:p>
            <a:pPr lvl="1"/>
            <a:r>
              <a:rPr lang="en-GB" sz="2200" dirty="0"/>
              <a:t>Analysis of the social networks feedback during the confinement to complement the questionnaires</a:t>
            </a:r>
          </a:p>
          <a:p>
            <a:pPr lvl="1"/>
            <a:r>
              <a:rPr lang="en-GB" sz="2200" dirty="0"/>
              <a:t>Future collecting campaign during the so called ‘New Normal’</a:t>
            </a:r>
          </a:p>
          <a:p>
            <a:pPr lvl="1"/>
            <a:endParaRPr lang="es-ES" sz="2200" dirty="0"/>
          </a:p>
          <a:p>
            <a:pPr lvl="1"/>
            <a:endParaRPr lang="es-ES" sz="2200" dirty="0"/>
          </a:p>
          <a:p>
            <a:pPr marL="457200" lvl="1" indent="0">
              <a:buNone/>
            </a:pPr>
            <a:r>
              <a:rPr lang="es-ES" sz="2200" dirty="0"/>
              <a:t>		@</a:t>
            </a:r>
            <a:r>
              <a:rPr lang="es-ES" sz="2200" dirty="0" err="1"/>
              <a:t>sonsalbalco</a:t>
            </a:r>
            <a:endParaRPr lang="es-ES" sz="2200" dirty="0"/>
          </a:p>
          <a:p>
            <a:pPr lvl="1"/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9481CE-8DC7-418B-8978-5ED6417B2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4" b="10938"/>
          <a:stretch/>
        </p:blipFill>
        <p:spPr>
          <a:xfrm>
            <a:off x="239697" y="335413"/>
            <a:ext cx="2632842" cy="55219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68EE78-BE8C-4076-B365-1A37FBA06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71" y="5908626"/>
            <a:ext cx="532984" cy="5329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C1F571-29DD-4552-A860-268EB63442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162"/>
          <a:stretch/>
        </p:blipFill>
        <p:spPr>
          <a:xfrm>
            <a:off x="9933915" y="6175118"/>
            <a:ext cx="2258085" cy="6085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EBB814-6CFE-43F6-9A46-2168ED1D94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29"/>
    </mc:Choice>
    <mc:Fallback xmlns="">
      <p:transition spd="slow" advTm="107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5365D-989E-4222-9EB9-E478A68C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259" y="24808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i="1" dirty="0" err="1"/>
              <a:t>Sons</a:t>
            </a:r>
            <a:r>
              <a:rPr lang="es-ES" b="1" i="1" dirty="0"/>
              <a:t> al </a:t>
            </a:r>
            <a:r>
              <a:rPr lang="es-ES" b="1" i="1" dirty="0" err="1"/>
              <a:t>balcó</a:t>
            </a:r>
            <a:r>
              <a:rPr lang="es-ES" b="1" dirty="0"/>
              <a:t>: </a:t>
            </a:r>
            <a:r>
              <a:rPr lang="en-US" b="1" dirty="0"/>
              <a:t>Soundscape map of the Confinement in Catalonia</a:t>
            </a:r>
            <a:endParaRPr lang="ca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CFD638-3973-42DB-8131-EE9ADB796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549" y="4824966"/>
            <a:ext cx="10382901" cy="1655762"/>
          </a:xfrm>
        </p:spPr>
        <p:txBody>
          <a:bodyPr/>
          <a:lstStyle/>
          <a:p>
            <a:r>
              <a:rPr lang="es-ES" b="1" dirty="0"/>
              <a:t>La Salle: </a:t>
            </a:r>
            <a:r>
              <a:rPr lang="es-ES" dirty="0"/>
              <a:t>Rosa Ma Alsina, Ferran Orga, Roger Mallol, Marc Freixes, Xavier Baño</a:t>
            </a:r>
          </a:p>
          <a:p>
            <a:r>
              <a:rPr lang="es-ES" b="1" dirty="0" err="1"/>
              <a:t>ISGlobal</a:t>
            </a:r>
            <a:r>
              <a:rPr lang="es-ES" b="1" dirty="0"/>
              <a:t>: </a:t>
            </a:r>
            <a:r>
              <a:rPr lang="es-ES" dirty="0"/>
              <a:t>Maria </a:t>
            </a:r>
            <a:r>
              <a:rPr lang="es-ES" dirty="0" err="1"/>
              <a:t>Foraster</a:t>
            </a: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A6DC67-1CC8-45A0-8382-283A81FF8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0" b="36960"/>
          <a:stretch/>
        </p:blipFill>
        <p:spPr>
          <a:xfrm>
            <a:off x="0" y="0"/>
            <a:ext cx="12192000" cy="31833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FBE226-51C7-48B7-8BBD-9211B374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62"/>
          <a:stretch/>
        </p:blipFill>
        <p:spPr>
          <a:xfrm>
            <a:off x="9933915" y="6176431"/>
            <a:ext cx="2258085" cy="6085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6658AF-0F6E-490C-B286-D83E97DB1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01" b="28390"/>
          <a:stretch/>
        </p:blipFill>
        <p:spPr>
          <a:xfrm>
            <a:off x="239697" y="6176432"/>
            <a:ext cx="1416383" cy="6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6"/>
    </mc:Choice>
    <mc:Fallback xmlns="">
      <p:transition spd="slow" advTm="13006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397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Soundscape of Catalonia during the first COVID-19 lockdown: Preliminary results from the Sons al Balcó project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  <vt:lpstr>Sons al balcó: Soundscape map of the Confinement in Catalonia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Sons al balcó</dc:title>
  <dc:creator>Rosa Maria Alsina Pagès</dc:creator>
  <cp:lastModifiedBy>Rosa Maria Alsina Pagès</cp:lastModifiedBy>
  <cp:revision>19</cp:revision>
  <dcterms:created xsi:type="dcterms:W3CDTF">2020-06-19T13:49:33Z</dcterms:created>
  <dcterms:modified xsi:type="dcterms:W3CDTF">2021-01-11T17:54:08Z</dcterms:modified>
</cp:coreProperties>
</file>