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95" r:id="rId3"/>
    <p:sldId id="304" r:id="rId4"/>
    <p:sldId id="296" r:id="rId5"/>
    <p:sldId id="297" r:id="rId6"/>
    <p:sldId id="298" r:id="rId7"/>
    <p:sldId id="311" r:id="rId8"/>
    <p:sldId id="299" r:id="rId9"/>
    <p:sldId id="300" r:id="rId10"/>
    <p:sldId id="312" r:id="rId11"/>
    <p:sldId id="302" r:id="rId12"/>
    <p:sldId id="30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57" autoAdjust="0"/>
  </p:normalViewPr>
  <p:slideViewPr>
    <p:cSldViewPr snapToGrid="0">
      <p:cViewPr varScale="1">
        <p:scale>
          <a:sx n="114" d="100"/>
          <a:sy n="114" d="100"/>
        </p:scale>
        <p:origin x="41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3AC611-778D-4E2D-AA43-A3F8A376C52F}" type="doc">
      <dgm:prSet loTypeId="urn:microsoft.com/office/officeart/2005/8/layout/radial6" loCatId="cycle" qsTypeId="urn:microsoft.com/office/officeart/2005/8/quickstyle/3d3" qsCatId="3D" csTypeId="urn:microsoft.com/office/officeart/2005/8/colors/colorful1" csCatId="colorful" phldr="1"/>
      <dgm:spPr/>
      <dgm:t>
        <a:bodyPr/>
        <a:lstStyle/>
        <a:p>
          <a:endParaRPr lang="tr-TR"/>
        </a:p>
      </dgm:t>
    </dgm:pt>
    <dgm:pt modelId="{CD8EF68A-F86F-473E-A7C4-485248069D52}">
      <dgm:prSet phldrT="[Metin]"/>
      <dgm:spPr/>
      <dgm:t>
        <a:bodyPr/>
        <a:lstStyle/>
        <a:p>
          <a:r>
            <a:rPr lang="tr-TR"/>
            <a:t>O</a:t>
          </a:r>
          <a:r>
            <a:rPr lang="tr-TR" baseline="-25000"/>
            <a:t>3</a:t>
          </a:r>
          <a:endParaRPr lang="tr-TR" baseline="-25000" dirty="0"/>
        </a:p>
      </dgm:t>
    </dgm:pt>
    <dgm:pt modelId="{AD014C83-F887-4B43-9672-E22F03075235}" type="parTrans" cxnId="{88EA0417-083A-49F9-812A-57F89D45B43E}">
      <dgm:prSet/>
      <dgm:spPr/>
      <dgm:t>
        <a:bodyPr/>
        <a:lstStyle/>
        <a:p>
          <a:endParaRPr lang="tr-TR">
            <a:solidFill>
              <a:schemeClr val="tx1"/>
            </a:solidFill>
          </a:endParaRPr>
        </a:p>
      </dgm:t>
    </dgm:pt>
    <dgm:pt modelId="{DC51BE12-BE30-4464-93A6-81AB072745A2}" type="sibTrans" cxnId="{88EA0417-083A-49F9-812A-57F89D45B43E}">
      <dgm:prSet/>
      <dgm:spPr/>
      <dgm:t>
        <a:bodyPr/>
        <a:lstStyle/>
        <a:p>
          <a:endParaRPr lang="tr-TR">
            <a:solidFill>
              <a:schemeClr val="tx1"/>
            </a:solidFill>
          </a:endParaRPr>
        </a:p>
      </dgm:t>
    </dgm:pt>
    <dgm:pt modelId="{D71A717F-6BB1-4385-B6CB-2C68CDE3C961}">
      <dgm:prSet phldrT="[Metin]"/>
      <dgm:spPr/>
      <dgm:t>
        <a:bodyPr/>
        <a:lstStyle/>
        <a:p>
          <a:r>
            <a:rPr lang="tr-TR"/>
            <a:t>Pb</a:t>
          </a:r>
          <a:endParaRPr lang="tr-TR" dirty="0"/>
        </a:p>
      </dgm:t>
    </dgm:pt>
    <dgm:pt modelId="{F282889E-04D0-4848-A107-E8BA0276B6D6}" type="parTrans" cxnId="{9BC8FB17-1FDF-4817-A16A-8E86F24CE205}">
      <dgm:prSet/>
      <dgm:spPr/>
      <dgm:t>
        <a:bodyPr/>
        <a:lstStyle/>
        <a:p>
          <a:endParaRPr lang="tr-TR">
            <a:solidFill>
              <a:schemeClr val="tx1"/>
            </a:solidFill>
          </a:endParaRPr>
        </a:p>
      </dgm:t>
    </dgm:pt>
    <dgm:pt modelId="{1BCDCAEB-E711-4FB5-AD79-A169CC7B296B}" type="sibTrans" cxnId="{9BC8FB17-1FDF-4817-A16A-8E86F24CE205}">
      <dgm:prSet/>
      <dgm:spPr/>
      <dgm:t>
        <a:bodyPr/>
        <a:lstStyle/>
        <a:p>
          <a:endParaRPr lang="tr-TR">
            <a:solidFill>
              <a:schemeClr val="tx1"/>
            </a:solidFill>
          </a:endParaRPr>
        </a:p>
      </dgm:t>
    </dgm:pt>
    <dgm:pt modelId="{419E0EEA-21CE-4359-9DCA-50A917FFDA17}">
      <dgm:prSet phldrT="[Metin]"/>
      <dgm:spPr/>
      <dgm:t>
        <a:bodyPr/>
        <a:lstStyle/>
        <a:p>
          <a:r>
            <a:rPr lang="tr-TR"/>
            <a:t>SO</a:t>
          </a:r>
          <a:r>
            <a:rPr lang="tr-TR" baseline="-25000"/>
            <a:t>2</a:t>
          </a:r>
          <a:endParaRPr lang="tr-TR" baseline="-25000" dirty="0"/>
        </a:p>
      </dgm:t>
    </dgm:pt>
    <dgm:pt modelId="{B216C1F5-A321-4F42-9D7C-F447690EBA1B}" type="parTrans" cxnId="{D69CBDF6-2E06-4B27-B0FC-8AC783908552}">
      <dgm:prSet/>
      <dgm:spPr/>
      <dgm:t>
        <a:bodyPr/>
        <a:lstStyle/>
        <a:p>
          <a:endParaRPr lang="tr-TR">
            <a:solidFill>
              <a:schemeClr val="tx1"/>
            </a:solidFill>
          </a:endParaRPr>
        </a:p>
      </dgm:t>
    </dgm:pt>
    <dgm:pt modelId="{2D983809-6B94-4C49-A0D6-69D5D433AC59}" type="sibTrans" cxnId="{D69CBDF6-2E06-4B27-B0FC-8AC783908552}">
      <dgm:prSet/>
      <dgm:spPr/>
      <dgm:t>
        <a:bodyPr/>
        <a:lstStyle/>
        <a:p>
          <a:endParaRPr lang="tr-TR">
            <a:solidFill>
              <a:schemeClr val="tx1"/>
            </a:solidFill>
          </a:endParaRPr>
        </a:p>
      </dgm:t>
    </dgm:pt>
    <dgm:pt modelId="{72824F5D-73CC-4089-9EA4-ED7601EEC601}">
      <dgm:prSet phldrT="[Metin]"/>
      <dgm:spPr/>
      <dgm:t>
        <a:bodyPr/>
        <a:lstStyle/>
        <a:p>
          <a:r>
            <a:rPr lang="tr-TR"/>
            <a:t>NO</a:t>
          </a:r>
          <a:r>
            <a:rPr lang="tr-TR" baseline="-25000"/>
            <a:t>2</a:t>
          </a:r>
          <a:endParaRPr lang="tr-TR" baseline="-25000" dirty="0"/>
        </a:p>
      </dgm:t>
    </dgm:pt>
    <dgm:pt modelId="{86DC62EC-60F2-4F99-A149-59AD6944A50E}" type="parTrans" cxnId="{310DF987-21F3-47C5-8E97-B598BC6DFA9A}">
      <dgm:prSet/>
      <dgm:spPr/>
      <dgm:t>
        <a:bodyPr/>
        <a:lstStyle/>
        <a:p>
          <a:endParaRPr lang="tr-TR">
            <a:solidFill>
              <a:schemeClr val="tx1"/>
            </a:solidFill>
          </a:endParaRPr>
        </a:p>
      </dgm:t>
    </dgm:pt>
    <dgm:pt modelId="{1693C48E-CDA5-41E0-8471-E72C3B2D6685}" type="sibTrans" cxnId="{310DF987-21F3-47C5-8E97-B598BC6DFA9A}">
      <dgm:prSet/>
      <dgm:spPr/>
      <dgm:t>
        <a:bodyPr/>
        <a:lstStyle/>
        <a:p>
          <a:endParaRPr lang="tr-TR">
            <a:solidFill>
              <a:schemeClr val="tx1"/>
            </a:solidFill>
          </a:endParaRPr>
        </a:p>
      </dgm:t>
    </dgm:pt>
    <dgm:pt modelId="{C3DB3EF8-50F2-454B-B33B-77124F900749}">
      <dgm:prSet/>
      <dgm:spPr/>
      <dgm:t>
        <a:bodyPr/>
        <a:lstStyle/>
        <a:p>
          <a:r>
            <a:rPr lang="tr-TR"/>
            <a:t>PM</a:t>
          </a:r>
          <a:endParaRPr lang="tr-TR" dirty="0"/>
        </a:p>
      </dgm:t>
    </dgm:pt>
    <dgm:pt modelId="{9989075F-A821-405E-B8BB-4A8EB203581F}" type="parTrans" cxnId="{9EC76455-EC16-4D4C-9022-A75F630DE39F}">
      <dgm:prSet/>
      <dgm:spPr/>
      <dgm:t>
        <a:bodyPr/>
        <a:lstStyle/>
        <a:p>
          <a:endParaRPr lang="tr-TR">
            <a:solidFill>
              <a:schemeClr val="tx1"/>
            </a:solidFill>
          </a:endParaRPr>
        </a:p>
      </dgm:t>
    </dgm:pt>
    <dgm:pt modelId="{EAF6AB58-6B17-4BAF-9BA0-29E2531F1A0F}" type="sibTrans" cxnId="{9EC76455-EC16-4D4C-9022-A75F630DE39F}">
      <dgm:prSet/>
      <dgm:spPr/>
      <dgm:t>
        <a:bodyPr/>
        <a:lstStyle/>
        <a:p>
          <a:endParaRPr lang="tr-TR">
            <a:solidFill>
              <a:schemeClr val="tx1"/>
            </a:solidFill>
          </a:endParaRPr>
        </a:p>
      </dgm:t>
    </dgm:pt>
    <dgm:pt modelId="{D165ADB1-B319-4E16-9AB3-9EC36BB0506E}">
      <dgm:prSet/>
      <dgm:spPr/>
      <dgm:t>
        <a:bodyPr/>
        <a:lstStyle/>
        <a:p>
          <a:r>
            <a:rPr lang="tr-TR"/>
            <a:t>CO</a:t>
          </a:r>
          <a:endParaRPr lang="tr-TR" dirty="0"/>
        </a:p>
      </dgm:t>
    </dgm:pt>
    <dgm:pt modelId="{884A0157-F155-4164-B50A-D5FE565BD3E7}" type="parTrans" cxnId="{5897296D-D086-46E3-A88B-8031B7600519}">
      <dgm:prSet/>
      <dgm:spPr/>
      <dgm:t>
        <a:bodyPr/>
        <a:lstStyle/>
        <a:p>
          <a:endParaRPr lang="tr-TR">
            <a:solidFill>
              <a:schemeClr val="tx1"/>
            </a:solidFill>
          </a:endParaRPr>
        </a:p>
      </dgm:t>
    </dgm:pt>
    <dgm:pt modelId="{B0B052A3-F273-46D2-822A-7B00D0A9C810}" type="sibTrans" cxnId="{5897296D-D086-46E3-A88B-8031B7600519}">
      <dgm:prSet/>
      <dgm:spPr/>
      <dgm:t>
        <a:bodyPr/>
        <a:lstStyle/>
        <a:p>
          <a:endParaRPr lang="tr-TR">
            <a:solidFill>
              <a:schemeClr val="tx1"/>
            </a:solidFill>
          </a:endParaRPr>
        </a:p>
      </dgm:t>
    </dgm:pt>
    <dgm:pt modelId="{D4ECE728-6AFB-4C2C-A9F2-3DE721E3D5A3}">
      <dgm:prSet phldrT="[Metin]"/>
      <dgm:spPr/>
      <dgm:t>
        <a:bodyPr/>
        <a:lstStyle/>
        <a:p>
          <a:endParaRPr lang="tr-TR"/>
        </a:p>
      </dgm:t>
    </dgm:pt>
    <dgm:pt modelId="{7442F928-9FB7-4C81-9198-33063D66F426}" type="parTrans" cxnId="{09BDFF62-5A4F-4501-BB1B-F72F1C2AD01D}">
      <dgm:prSet/>
      <dgm:spPr/>
      <dgm:t>
        <a:bodyPr/>
        <a:lstStyle/>
        <a:p>
          <a:endParaRPr lang="tr-TR"/>
        </a:p>
      </dgm:t>
    </dgm:pt>
    <dgm:pt modelId="{D5AA6A83-5BFA-49B6-9E74-157C574E41B2}" type="sibTrans" cxnId="{09BDFF62-5A4F-4501-BB1B-F72F1C2AD01D}">
      <dgm:prSet/>
      <dgm:spPr/>
      <dgm:t>
        <a:bodyPr/>
        <a:lstStyle/>
        <a:p>
          <a:endParaRPr lang="tr-TR"/>
        </a:p>
      </dgm:t>
    </dgm:pt>
    <dgm:pt modelId="{060D9547-6757-4401-9D80-A5D38131D9BD}">
      <dgm:prSet phldrT="[Metin]"/>
      <dgm:spPr/>
      <dgm:t>
        <a:bodyPr/>
        <a:lstStyle/>
        <a:p>
          <a:r>
            <a:rPr lang="tr-TR" dirty="0" err="1"/>
            <a:t>Criteria</a:t>
          </a:r>
          <a:r>
            <a:rPr lang="tr-TR" dirty="0"/>
            <a:t> </a:t>
          </a:r>
          <a:r>
            <a:rPr lang="tr-TR" dirty="0" err="1"/>
            <a:t>pollutants</a:t>
          </a:r>
          <a:endParaRPr lang="tr-TR" dirty="0"/>
        </a:p>
      </dgm:t>
    </dgm:pt>
    <dgm:pt modelId="{FA41E80B-B18B-4248-8DA1-40792E2DC0CF}" type="sibTrans" cxnId="{3528902E-E889-4BA7-AFE4-6914A4F3EA7F}">
      <dgm:prSet/>
      <dgm:spPr/>
      <dgm:t>
        <a:bodyPr/>
        <a:lstStyle/>
        <a:p>
          <a:endParaRPr lang="tr-TR">
            <a:solidFill>
              <a:schemeClr val="tx1"/>
            </a:solidFill>
          </a:endParaRPr>
        </a:p>
      </dgm:t>
    </dgm:pt>
    <dgm:pt modelId="{36E3D084-2FEA-46FC-90FC-BEAE3DE659DB}" type="parTrans" cxnId="{3528902E-E889-4BA7-AFE4-6914A4F3EA7F}">
      <dgm:prSet/>
      <dgm:spPr/>
      <dgm:t>
        <a:bodyPr/>
        <a:lstStyle/>
        <a:p>
          <a:endParaRPr lang="tr-TR">
            <a:solidFill>
              <a:schemeClr val="tx1"/>
            </a:solidFill>
          </a:endParaRPr>
        </a:p>
      </dgm:t>
    </dgm:pt>
    <dgm:pt modelId="{1C5F1BA7-465C-49EA-89AC-3FE4595AECBF}" type="pres">
      <dgm:prSet presAssocID="{A93AC611-778D-4E2D-AA43-A3F8A376C52F}" presName="Name0" presStyleCnt="0">
        <dgm:presLayoutVars>
          <dgm:chMax val="1"/>
          <dgm:dir/>
          <dgm:animLvl val="ctr"/>
          <dgm:resizeHandles val="exact"/>
        </dgm:presLayoutVars>
      </dgm:prSet>
      <dgm:spPr/>
    </dgm:pt>
    <dgm:pt modelId="{89D7E1B1-1D7B-464D-9D04-4BF6E3F2ADFA}" type="pres">
      <dgm:prSet presAssocID="{060D9547-6757-4401-9D80-A5D38131D9BD}" presName="centerShape" presStyleLbl="node0" presStyleIdx="0" presStyleCnt="1"/>
      <dgm:spPr/>
    </dgm:pt>
    <dgm:pt modelId="{2373759F-7F94-4955-8DE6-A006083D61BF}" type="pres">
      <dgm:prSet presAssocID="{CD8EF68A-F86F-473E-A7C4-485248069D52}" presName="node" presStyleLbl="node1" presStyleIdx="0" presStyleCnt="6">
        <dgm:presLayoutVars>
          <dgm:bulletEnabled val="1"/>
        </dgm:presLayoutVars>
      </dgm:prSet>
      <dgm:spPr/>
    </dgm:pt>
    <dgm:pt modelId="{C6562366-6A89-472A-8A19-29B3E81258AC}" type="pres">
      <dgm:prSet presAssocID="{CD8EF68A-F86F-473E-A7C4-485248069D52}" presName="dummy" presStyleCnt="0"/>
      <dgm:spPr/>
    </dgm:pt>
    <dgm:pt modelId="{FD0CDC1E-95CA-40B6-B874-9EF69B78C58B}" type="pres">
      <dgm:prSet presAssocID="{DC51BE12-BE30-4464-93A6-81AB072745A2}" presName="sibTrans" presStyleLbl="sibTrans2D1" presStyleIdx="0" presStyleCnt="6"/>
      <dgm:spPr/>
    </dgm:pt>
    <dgm:pt modelId="{B422BC89-61D6-4552-B959-98F095811C5D}" type="pres">
      <dgm:prSet presAssocID="{C3DB3EF8-50F2-454B-B33B-77124F900749}" presName="node" presStyleLbl="node1" presStyleIdx="1" presStyleCnt="6">
        <dgm:presLayoutVars>
          <dgm:bulletEnabled val="1"/>
        </dgm:presLayoutVars>
      </dgm:prSet>
      <dgm:spPr/>
    </dgm:pt>
    <dgm:pt modelId="{E8BA2A99-5990-4228-9569-DA661588FB12}" type="pres">
      <dgm:prSet presAssocID="{C3DB3EF8-50F2-454B-B33B-77124F900749}" presName="dummy" presStyleCnt="0"/>
      <dgm:spPr/>
    </dgm:pt>
    <dgm:pt modelId="{40D146EC-1298-4E48-B204-538DEFCB6FD0}" type="pres">
      <dgm:prSet presAssocID="{EAF6AB58-6B17-4BAF-9BA0-29E2531F1A0F}" presName="sibTrans" presStyleLbl="sibTrans2D1" presStyleIdx="1" presStyleCnt="6"/>
      <dgm:spPr/>
    </dgm:pt>
    <dgm:pt modelId="{DB957DF7-9728-4021-B018-D22EA7F54E05}" type="pres">
      <dgm:prSet presAssocID="{D165ADB1-B319-4E16-9AB3-9EC36BB0506E}" presName="node" presStyleLbl="node1" presStyleIdx="2" presStyleCnt="6">
        <dgm:presLayoutVars>
          <dgm:bulletEnabled val="1"/>
        </dgm:presLayoutVars>
      </dgm:prSet>
      <dgm:spPr/>
    </dgm:pt>
    <dgm:pt modelId="{0E6F0108-8989-4E7C-9899-8699B65EBCE9}" type="pres">
      <dgm:prSet presAssocID="{D165ADB1-B319-4E16-9AB3-9EC36BB0506E}" presName="dummy" presStyleCnt="0"/>
      <dgm:spPr/>
    </dgm:pt>
    <dgm:pt modelId="{15D6FAC9-5B0E-4442-8ED0-5572CFAE411D}" type="pres">
      <dgm:prSet presAssocID="{B0B052A3-F273-46D2-822A-7B00D0A9C810}" presName="sibTrans" presStyleLbl="sibTrans2D1" presStyleIdx="2" presStyleCnt="6"/>
      <dgm:spPr/>
    </dgm:pt>
    <dgm:pt modelId="{3E28D520-D900-44A7-89D3-CFBAB3ED8723}" type="pres">
      <dgm:prSet presAssocID="{D71A717F-6BB1-4385-B6CB-2C68CDE3C961}" presName="node" presStyleLbl="node1" presStyleIdx="3" presStyleCnt="6">
        <dgm:presLayoutVars>
          <dgm:bulletEnabled val="1"/>
        </dgm:presLayoutVars>
      </dgm:prSet>
      <dgm:spPr/>
    </dgm:pt>
    <dgm:pt modelId="{F4441DD9-654B-437C-8DE2-40C066527333}" type="pres">
      <dgm:prSet presAssocID="{D71A717F-6BB1-4385-B6CB-2C68CDE3C961}" presName="dummy" presStyleCnt="0"/>
      <dgm:spPr/>
    </dgm:pt>
    <dgm:pt modelId="{7040ACC6-90EE-4805-9A62-3C3F013708B2}" type="pres">
      <dgm:prSet presAssocID="{1BCDCAEB-E711-4FB5-AD79-A169CC7B296B}" presName="sibTrans" presStyleLbl="sibTrans2D1" presStyleIdx="3" presStyleCnt="6"/>
      <dgm:spPr/>
    </dgm:pt>
    <dgm:pt modelId="{BA068F9F-2816-4CA3-A983-688D95809664}" type="pres">
      <dgm:prSet presAssocID="{419E0EEA-21CE-4359-9DCA-50A917FFDA17}" presName="node" presStyleLbl="node1" presStyleIdx="4" presStyleCnt="6">
        <dgm:presLayoutVars>
          <dgm:bulletEnabled val="1"/>
        </dgm:presLayoutVars>
      </dgm:prSet>
      <dgm:spPr/>
    </dgm:pt>
    <dgm:pt modelId="{EE7D0705-AC8C-4A7D-A5CC-6245D33DF088}" type="pres">
      <dgm:prSet presAssocID="{419E0EEA-21CE-4359-9DCA-50A917FFDA17}" presName="dummy" presStyleCnt="0"/>
      <dgm:spPr/>
    </dgm:pt>
    <dgm:pt modelId="{204F150E-97C8-4D69-8DB4-88186B2C522C}" type="pres">
      <dgm:prSet presAssocID="{2D983809-6B94-4C49-A0D6-69D5D433AC59}" presName="sibTrans" presStyleLbl="sibTrans2D1" presStyleIdx="4" presStyleCnt="6"/>
      <dgm:spPr/>
    </dgm:pt>
    <dgm:pt modelId="{631E1BBA-476D-428A-99C0-577BBC276F01}" type="pres">
      <dgm:prSet presAssocID="{72824F5D-73CC-4089-9EA4-ED7601EEC601}" presName="node" presStyleLbl="node1" presStyleIdx="5" presStyleCnt="6">
        <dgm:presLayoutVars>
          <dgm:bulletEnabled val="1"/>
        </dgm:presLayoutVars>
      </dgm:prSet>
      <dgm:spPr/>
    </dgm:pt>
    <dgm:pt modelId="{9386ECBC-2F99-4180-871B-154919B5A7D8}" type="pres">
      <dgm:prSet presAssocID="{72824F5D-73CC-4089-9EA4-ED7601EEC601}" presName="dummy" presStyleCnt="0"/>
      <dgm:spPr/>
    </dgm:pt>
    <dgm:pt modelId="{4CA4D751-C546-4BE8-B814-26089D368698}" type="pres">
      <dgm:prSet presAssocID="{1693C48E-CDA5-41E0-8471-E72C3B2D6685}" presName="sibTrans" presStyleLbl="sibTrans2D1" presStyleIdx="5" presStyleCnt="6"/>
      <dgm:spPr/>
    </dgm:pt>
  </dgm:ptLst>
  <dgm:cxnLst>
    <dgm:cxn modelId="{88EA0417-083A-49F9-812A-57F89D45B43E}" srcId="{060D9547-6757-4401-9D80-A5D38131D9BD}" destId="{CD8EF68A-F86F-473E-A7C4-485248069D52}" srcOrd="0" destOrd="0" parTransId="{AD014C83-F887-4B43-9672-E22F03075235}" sibTransId="{DC51BE12-BE30-4464-93A6-81AB072745A2}"/>
    <dgm:cxn modelId="{9BC8FB17-1FDF-4817-A16A-8E86F24CE205}" srcId="{060D9547-6757-4401-9D80-A5D38131D9BD}" destId="{D71A717F-6BB1-4385-B6CB-2C68CDE3C961}" srcOrd="3" destOrd="0" parTransId="{F282889E-04D0-4848-A107-E8BA0276B6D6}" sibTransId="{1BCDCAEB-E711-4FB5-AD79-A169CC7B296B}"/>
    <dgm:cxn modelId="{D2BFD41A-8F3F-4B97-A7A0-55F96440D238}" type="presOf" srcId="{060D9547-6757-4401-9D80-A5D38131D9BD}" destId="{89D7E1B1-1D7B-464D-9D04-4BF6E3F2ADFA}" srcOrd="0" destOrd="0" presId="urn:microsoft.com/office/officeart/2005/8/layout/radial6"/>
    <dgm:cxn modelId="{FBBA4C2E-A413-4C28-96D7-6EDCA2E8DC5B}" type="presOf" srcId="{419E0EEA-21CE-4359-9DCA-50A917FFDA17}" destId="{BA068F9F-2816-4CA3-A983-688D95809664}" srcOrd="0" destOrd="0" presId="urn:microsoft.com/office/officeart/2005/8/layout/radial6"/>
    <dgm:cxn modelId="{3528902E-E889-4BA7-AFE4-6914A4F3EA7F}" srcId="{A93AC611-778D-4E2D-AA43-A3F8A376C52F}" destId="{060D9547-6757-4401-9D80-A5D38131D9BD}" srcOrd="0" destOrd="0" parTransId="{36E3D084-2FEA-46FC-90FC-BEAE3DE659DB}" sibTransId="{FA41E80B-B18B-4248-8DA1-40792E2DC0CF}"/>
    <dgm:cxn modelId="{3F260D35-82C0-4768-A66D-553C93459481}" type="presOf" srcId="{A93AC611-778D-4E2D-AA43-A3F8A376C52F}" destId="{1C5F1BA7-465C-49EA-89AC-3FE4595AECBF}" srcOrd="0" destOrd="0" presId="urn:microsoft.com/office/officeart/2005/8/layout/radial6"/>
    <dgm:cxn modelId="{D2136938-876D-4358-90BD-AA1CDB0F52CE}" type="presOf" srcId="{D71A717F-6BB1-4385-B6CB-2C68CDE3C961}" destId="{3E28D520-D900-44A7-89D3-CFBAB3ED8723}" srcOrd="0" destOrd="0" presId="urn:microsoft.com/office/officeart/2005/8/layout/radial6"/>
    <dgm:cxn modelId="{10FC1240-D95B-47C7-A5F0-3B8E06FD8F8F}" type="presOf" srcId="{D165ADB1-B319-4E16-9AB3-9EC36BB0506E}" destId="{DB957DF7-9728-4021-B018-D22EA7F54E05}" srcOrd="0" destOrd="0" presId="urn:microsoft.com/office/officeart/2005/8/layout/radial6"/>
    <dgm:cxn modelId="{09BDFF62-5A4F-4501-BB1B-F72F1C2AD01D}" srcId="{A93AC611-778D-4E2D-AA43-A3F8A376C52F}" destId="{D4ECE728-6AFB-4C2C-A9F2-3DE721E3D5A3}" srcOrd="1" destOrd="0" parTransId="{7442F928-9FB7-4C81-9198-33063D66F426}" sibTransId="{D5AA6A83-5BFA-49B6-9E74-157C574E41B2}"/>
    <dgm:cxn modelId="{1B21D465-F99D-4723-A2FF-1182570B05E7}" type="presOf" srcId="{DC51BE12-BE30-4464-93A6-81AB072745A2}" destId="{FD0CDC1E-95CA-40B6-B874-9EF69B78C58B}" srcOrd="0" destOrd="0" presId="urn:microsoft.com/office/officeart/2005/8/layout/radial6"/>
    <dgm:cxn modelId="{AB20F365-394A-43C0-B9E2-0FBE41401FE0}" type="presOf" srcId="{72824F5D-73CC-4089-9EA4-ED7601EEC601}" destId="{631E1BBA-476D-428A-99C0-577BBC276F01}" srcOrd="0" destOrd="0" presId="urn:microsoft.com/office/officeart/2005/8/layout/radial6"/>
    <dgm:cxn modelId="{7A8E3F4B-AAFB-441A-B228-1707AD6D51AC}" type="presOf" srcId="{EAF6AB58-6B17-4BAF-9BA0-29E2531F1A0F}" destId="{40D146EC-1298-4E48-B204-538DEFCB6FD0}" srcOrd="0" destOrd="0" presId="urn:microsoft.com/office/officeart/2005/8/layout/radial6"/>
    <dgm:cxn modelId="{5897296D-D086-46E3-A88B-8031B7600519}" srcId="{060D9547-6757-4401-9D80-A5D38131D9BD}" destId="{D165ADB1-B319-4E16-9AB3-9EC36BB0506E}" srcOrd="2" destOrd="0" parTransId="{884A0157-F155-4164-B50A-D5FE565BD3E7}" sibTransId="{B0B052A3-F273-46D2-822A-7B00D0A9C810}"/>
    <dgm:cxn modelId="{5D2D5272-292E-40BA-8AE9-5887095FB3BC}" type="presOf" srcId="{1BCDCAEB-E711-4FB5-AD79-A169CC7B296B}" destId="{7040ACC6-90EE-4805-9A62-3C3F013708B2}" srcOrd="0" destOrd="0" presId="urn:microsoft.com/office/officeart/2005/8/layout/radial6"/>
    <dgm:cxn modelId="{FDF41B73-8A65-412E-9B38-2673E7C38C40}" type="presOf" srcId="{B0B052A3-F273-46D2-822A-7B00D0A9C810}" destId="{15D6FAC9-5B0E-4442-8ED0-5572CFAE411D}" srcOrd="0" destOrd="0" presId="urn:microsoft.com/office/officeart/2005/8/layout/radial6"/>
    <dgm:cxn modelId="{797F3274-0B6A-43B3-8727-C70E6243A2E9}" type="presOf" srcId="{2D983809-6B94-4C49-A0D6-69D5D433AC59}" destId="{204F150E-97C8-4D69-8DB4-88186B2C522C}" srcOrd="0" destOrd="0" presId="urn:microsoft.com/office/officeart/2005/8/layout/radial6"/>
    <dgm:cxn modelId="{9EC76455-EC16-4D4C-9022-A75F630DE39F}" srcId="{060D9547-6757-4401-9D80-A5D38131D9BD}" destId="{C3DB3EF8-50F2-454B-B33B-77124F900749}" srcOrd="1" destOrd="0" parTransId="{9989075F-A821-405E-B8BB-4A8EB203581F}" sibTransId="{EAF6AB58-6B17-4BAF-9BA0-29E2531F1A0F}"/>
    <dgm:cxn modelId="{D8FF7F76-10DD-4B81-8A6B-16C007E53D87}" type="presOf" srcId="{1693C48E-CDA5-41E0-8471-E72C3B2D6685}" destId="{4CA4D751-C546-4BE8-B814-26089D368698}" srcOrd="0" destOrd="0" presId="urn:microsoft.com/office/officeart/2005/8/layout/radial6"/>
    <dgm:cxn modelId="{310DF987-21F3-47C5-8E97-B598BC6DFA9A}" srcId="{060D9547-6757-4401-9D80-A5D38131D9BD}" destId="{72824F5D-73CC-4089-9EA4-ED7601EEC601}" srcOrd="5" destOrd="0" parTransId="{86DC62EC-60F2-4F99-A149-59AD6944A50E}" sibTransId="{1693C48E-CDA5-41E0-8471-E72C3B2D6685}"/>
    <dgm:cxn modelId="{DAAB2A9A-8435-4748-88AF-38ABEF180168}" type="presOf" srcId="{C3DB3EF8-50F2-454B-B33B-77124F900749}" destId="{B422BC89-61D6-4552-B959-98F095811C5D}" srcOrd="0" destOrd="0" presId="urn:microsoft.com/office/officeart/2005/8/layout/radial6"/>
    <dgm:cxn modelId="{4219D9DD-1CBE-4388-85D6-0504A39090FB}" type="presOf" srcId="{CD8EF68A-F86F-473E-A7C4-485248069D52}" destId="{2373759F-7F94-4955-8DE6-A006083D61BF}" srcOrd="0" destOrd="0" presId="urn:microsoft.com/office/officeart/2005/8/layout/radial6"/>
    <dgm:cxn modelId="{D69CBDF6-2E06-4B27-B0FC-8AC783908552}" srcId="{060D9547-6757-4401-9D80-A5D38131D9BD}" destId="{419E0EEA-21CE-4359-9DCA-50A917FFDA17}" srcOrd="4" destOrd="0" parTransId="{B216C1F5-A321-4F42-9D7C-F447690EBA1B}" sibTransId="{2D983809-6B94-4C49-A0D6-69D5D433AC59}"/>
    <dgm:cxn modelId="{6A124D86-A2C7-4FF4-80E6-7C7120571518}" type="presParOf" srcId="{1C5F1BA7-465C-49EA-89AC-3FE4595AECBF}" destId="{89D7E1B1-1D7B-464D-9D04-4BF6E3F2ADFA}" srcOrd="0" destOrd="0" presId="urn:microsoft.com/office/officeart/2005/8/layout/radial6"/>
    <dgm:cxn modelId="{D483B230-C592-4D42-B6A7-0751AD29A520}" type="presParOf" srcId="{1C5F1BA7-465C-49EA-89AC-3FE4595AECBF}" destId="{2373759F-7F94-4955-8DE6-A006083D61BF}" srcOrd="1" destOrd="0" presId="urn:microsoft.com/office/officeart/2005/8/layout/radial6"/>
    <dgm:cxn modelId="{FB5C4A5D-290D-44F7-8298-94BB6137861A}" type="presParOf" srcId="{1C5F1BA7-465C-49EA-89AC-3FE4595AECBF}" destId="{C6562366-6A89-472A-8A19-29B3E81258AC}" srcOrd="2" destOrd="0" presId="urn:microsoft.com/office/officeart/2005/8/layout/radial6"/>
    <dgm:cxn modelId="{4A2CF4A8-3F88-445A-822A-21A5D4E5BD44}" type="presParOf" srcId="{1C5F1BA7-465C-49EA-89AC-3FE4595AECBF}" destId="{FD0CDC1E-95CA-40B6-B874-9EF69B78C58B}" srcOrd="3" destOrd="0" presId="urn:microsoft.com/office/officeart/2005/8/layout/radial6"/>
    <dgm:cxn modelId="{EE06CF14-E85B-4847-A983-DF05C71E3C2E}" type="presParOf" srcId="{1C5F1BA7-465C-49EA-89AC-3FE4595AECBF}" destId="{B422BC89-61D6-4552-B959-98F095811C5D}" srcOrd="4" destOrd="0" presId="urn:microsoft.com/office/officeart/2005/8/layout/radial6"/>
    <dgm:cxn modelId="{7F0697F0-BF11-4355-8F3E-5643BCD5E28A}" type="presParOf" srcId="{1C5F1BA7-465C-49EA-89AC-3FE4595AECBF}" destId="{E8BA2A99-5990-4228-9569-DA661588FB12}" srcOrd="5" destOrd="0" presId="urn:microsoft.com/office/officeart/2005/8/layout/radial6"/>
    <dgm:cxn modelId="{D0AAC5B8-C911-4591-A2BF-631D19F8EFF9}" type="presParOf" srcId="{1C5F1BA7-465C-49EA-89AC-3FE4595AECBF}" destId="{40D146EC-1298-4E48-B204-538DEFCB6FD0}" srcOrd="6" destOrd="0" presId="urn:microsoft.com/office/officeart/2005/8/layout/radial6"/>
    <dgm:cxn modelId="{CA65603E-5C22-4364-8051-2FD71BCF965A}" type="presParOf" srcId="{1C5F1BA7-465C-49EA-89AC-3FE4595AECBF}" destId="{DB957DF7-9728-4021-B018-D22EA7F54E05}" srcOrd="7" destOrd="0" presId="urn:microsoft.com/office/officeart/2005/8/layout/radial6"/>
    <dgm:cxn modelId="{4E202763-6772-4978-BE51-512E62C77A2E}" type="presParOf" srcId="{1C5F1BA7-465C-49EA-89AC-3FE4595AECBF}" destId="{0E6F0108-8989-4E7C-9899-8699B65EBCE9}" srcOrd="8" destOrd="0" presId="urn:microsoft.com/office/officeart/2005/8/layout/radial6"/>
    <dgm:cxn modelId="{D473F3ED-987F-46E4-8602-859ED8E628C6}" type="presParOf" srcId="{1C5F1BA7-465C-49EA-89AC-3FE4595AECBF}" destId="{15D6FAC9-5B0E-4442-8ED0-5572CFAE411D}" srcOrd="9" destOrd="0" presId="urn:microsoft.com/office/officeart/2005/8/layout/radial6"/>
    <dgm:cxn modelId="{518C9C51-B29F-4A46-B769-697E89E10E66}" type="presParOf" srcId="{1C5F1BA7-465C-49EA-89AC-3FE4595AECBF}" destId="{3E28D520-D900-44A7-89D3-CFBAB3ED8723}" srcOrd="10" destOrd="0" presId="urn:microsoft.com/office/officeart/2005/8/layout/radial6"/>
    <dgm:cxn modelId="{F2E350FF-3F0D-42C7-8F4A-6FF1819ABB9F}" type="presParOf" srcId="{1C5F1BA7-465C-49EA-89AC-3FE4595AECBF}" destId="{F4441DD9-654B-437C-8DE2-40C066527333}" srcOrd="11" destOrd="0" presId="urn:microsoft.com/office/officeart/2005/8/layout/radial6"/>
    <dgm:cxn modelId="{FFBFD347-21EC-4104-9730-CCDC06AE1764}" type="presParOf" srcId="{1C5F1BA7-465C-49EA-89AC-3FE4595AECBF}" destId="{7040ACC6-90EE-4805-9A62-3C3F013708B2}" srcOrd="12" destOrd="0" presId="urn:microsoft.com/office/officeart/2005/8/layout/radial6"/>
    <dgm:cxn modelId="{774BB60E-9F42-41EF-8254-35E13C4C9844}" type="presParOf" srcId="{1C5F1BA7-465C-49EA-89AC-3FE4595AECBF}" destId="{BA068F9F-2816-4CA3-A983-688D95809664}" srcOrd="13" destOrd="0" presId="urn:microsoft.com/office/officeart/2005/8/layout/radial6"/>
    <dgm:cxn modelId="{4AA96E55-43B8-4E93-A9AF-6F68627C8A81}" type="presParOf" srcId="{1C5F1BA7-465C-49EA-89AC-3FE4595AECBF}" destId="{EE7D0705-AC8C-4A7D-A5CC-6245D33DF088}" srcOrd="14" destOrd="0" presId="urn:microsoft.com/office/officeart/2005/8/layout/radial6"/>
    <dgm:cxn modelId="{E38687E5-FE77-4C61-805E-23888F3836E7}" type="presParOf" srcId="{1C5F1BA7-465C-49EA-89AC-3FE4595AECBF}" destId="{204F150E-97C8-4D69-8DB4-88186B2C522C}" srcOrd="15" destOrd="0" presId="urn:microsoft.com/office/officeart/2005/8/layout/radial6"/>
    <dgm:cxn modelId="{9A31F8C5-636C-4560-9DD1-C9A92BE1443B}" type="presParOf" srcId="{1C5F1BA7-465C-49EA-89AC-3FE4595AECBF}" destId="{631E1BBA-476D-428A-99C0-577BBC276F01}" srcOrd="16" destOrd="0" presId="urn:microsoft.com/office/officeart/2005/8/layout/radial6"/>
    <dgm:cxn modelId="{F1B7AC44-8BF8-4DEA-BCB5-F1539CD52194}" type="presParOf" srcId="{1C5F1BA7-465C-49EA-89AC-3FE4595AECBF}" destId="{9386ECBC-2F99-4180-871B-154919B5A7D8}" srcOrd="17" destOrd="0" presId="urn:microsoft.com/office/officeart/2005/8/layout/radial6"/>
    <dgm:cxn modelId="{741AE486-246D-4A33-9289-6A975AE789D4}" type="presParOf" srcId="{1C5F1BA7-465C-49EA-89AC-3FE4595AECBF}" destId="{4CA4D751-C546-4BE8-B814-26089D368698}"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4D751-C546-4BE8-B814-26089D368698}">
      <dsp:nvSpPr>
        <dsp:cNvPr id="0" name=""/>
        <dsp:cNvSpPr/>
      </dsp:nvSpPr>
      <dsp:spPr>
        <a:xfrm>
          <a:off x="1275109" y="380856"/>
          <a:ext cx="2611806" cy="2611806"/>
        </a:xfrm>
        <a:prstGeom prst="blockArc">
          <a:avLst>
            <a:gd name="adj1" fmla="val 12600000"/>
            <a:gd name="adj2" fmla="val 16200000"/>
            <a:gd name="adj3" fmla="val 4514"/>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04F150E-97C8-4D69-8DB4-88186B2C522C}">
      <dsp:nvSpPr>
        <dsp:cNvPr id="0" name=""/>
        <dsp:cNvSpPr/>
      </dsp:nvSpPr>
      <dsp:spPr>
        <a:xfrm>
          <a:off x="1275109" y="380856"/>
          <a:ext cx="2611806" cy="2611806"/>
        </a:xfrm>
        <a:prstGeom prst="blockArc">
          <a:avLst>
            <a:gd name="adj1" fmla="val 9000000"/>
            <a:gd name="adj2" fmla="val 12600000"/>
            <a:gd name="adj3" fmla="val 4514"/>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040ACC6-90EE-4805-9A62-3C3F013708B2}">
      <dsp:nvSpPr>
        <dsp:cNvPr id="0" name=""/>
        <dsp:cNvSpPr/>
      </dsp:nvSpPr>
      <dsp:spPr>
        <a:xfrm>
          <a:off x="1275109" y="380856"/>
          <a:ext cx="2611806" cy="2611806"/>
        </a:xfrm>
        <a:prstGeom prst="blockArc">
          <a:avLst>
            <a:gd name="adj1" fmla="val 5400000"/>
            <a:gd name="adj2" fmla="val 9000000"/>
            <a:gd name="adj3" fmla="val 4514"/>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5D6FAC9-5B0E-4442-8ED0-5572CFAE411D}">
      <dsp:nvSpPr>
        <dsp:cNvPr id="0" name=""/>
        <dsp:cNvSpPr/>
      </dsp:nvSpPr>
      <dsp:spPr>
        <a:xfrm>
          <a:off x="1275109" y="380856"/>
          <a:ext cx="2611806" cy="2611806"/>
        </a:xfrm>
        <a:prstGeom prst="blockArc">
          <a:avLst>
            <a:gd name="adj1" fmla="val 1800000"/>
            <a:gd name="adj2" fmla="val 5400000"/>
            <a:gd name="adj3" fmla="val 4514"/>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0D146EC-1298-4E48-B204-538DEFCB6FD0}">
      <dsp:nvSpPr>
        <dsp:cNvPr id="0" name=""/>
        <dsp:cNvSpPr/>
      </dsp:nvSpPr>
      <dsp:spPr>
        <a:xfrm>
          <a:off x="1275109" y="380856"/>
          <a:ext cx="2611806" cy="2611806"/>
        </a:xfrm>
        <a:prstGeom prst="blockArc">
          <a:avLst>
            <a:gd name="adj1" fmla="val 19800000"/>
            <a:gd name="adj2" fmla="val 1800000"/>
            <a:gd name="adj3" fmla="val 4514"/>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D0CDC1E-95CA-40B6-B874-9EF69B78C58B}">
      <dsp:nvSpPr>
        <dsp:cNvPr id="0" name=""/>
        <dsp:cNvSpPr/>
      </dsp:nvSpPr>
      <dsp:spPr>
        <a:xfrm>
          <a:off x="1275109" y="380856"/>
          <a:ext cx="2611806" cy="2611806"/>
        </a:xfrm>
        <a:prstGeom prst="blockArc">
          <a:avLst>
            <a:gd name="adj1" fmla="val 16200000"/>
            <a:gd name="adj2" fmla="val 19800000"/>
            <a:gd name="adj3" fmla="val 4514"/>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9D7E1B1-1D7B-464D-9D04-4BF6E3F2ADFA}">
      <dsp:nvSpPr>
        <dsp:cNvPr id="0" name=""/>
        <dsp:cNvSpPr/>
      </dsp:nvSpPr>
      <dsp:spPr>
        <a:xfrm>
          <a:off x="1996252" y="1101999"/>
          <a:ext cx="1169521" cy="1169521"/>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tr-TR" sz="1300" kern="1200" dirty="0" err="1"/>
            <a:t>Criteria</a:t>
          </a:r>
          <a:r>
            <a:rPr lang="tr-TR" sz="1300" kern="1200" dirty="0"/>
            <a:t> </a:t>
          </a:r>
          <a:r>
            <a:rPr lang="tr-TR" sz="1300" kern="1200" dirty="0" err="1"/>
            <a:t>pollutants</a:t>
          </a:r>
          <a:endParaRPr lang="tr-TR" sz="1300" kern="1200" dirty="0"/>
        </a:p>
      </dsp:txBody>
      <dsp:txXfrm>
        <a:off x="2167524" y="1273271"/>
        <a:ext cx="826977" cy="826977"/>
      </dsp:txXfrm>
    </dsp:sp>
    <dsp:sp modelId="{2373759F-7F94-4955-8DE6-A006083D61BF}">
      <dsp:nvSpPr>
        <dsp:cNvPr id="0" name=""/>
        <dsp:cNvSpPr/>
      </dsp:nvSpPr>
      <dsp:spPr>
        <a:xfrm>
          <a:off x="2171680" y="996"/>
          <a:ext cx="818665" cy="818665"/>
        </a:xfrm>
        <a:prstGeom prst="ellipse">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tr-TR" sz="1300" kern="1200"/>
            <a:t>O</a:t>
          </a:r>
          <a:r>
            <a:rPr lang="tr-TR" sz="1300" kern="1200" baseline="-25000"/>
            <a:t>3</a:t>
          </a:r>
          <a:endParaRPr lang="tr-TR" sz="1300" kern="1200" baseline="-25000" dirty="0"/>
        </a:p>
      </dsp:txBody>
      <dsp:txXfrm>
        <a:off x="2291571" y="120887"/>
        <a:ext cx="578883" cy="578883"/>
      </dsp:txXfrm>
    </dsp:sp>
    <dsp:sp modelId="{B422BC89-61D6-4552-B959-98F095811C5D}">
      <dsp:nvSpPr>
        <dsp:cNvPr id="0" name=""/>
        <dsp:cNvSpPr/>
      </dsp:nvSpPr>
      <dsp:spPr>
        <a:xfrm>
          <a:off x="3277102" y="639211"/>
          <a:ext cx="818665" cy="818665"/>
        </a:xfrm>
        <a:prstGeom prst="ellipse">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tr-TR" sz="1300" kern="1200"/>
            <a:t>PM</a:t>
          </a:r>
          <a:endParaRPr lang="tr-TR" sz="1300" kern="1200" dirty="0"/>
        </a:p>
      </dsp:txBody>
      <dsp:txXfrm>
        <a:off x="3396993" y="759102"/>
        <a:ext cx="578883" cy="578883"/>
      </dsp:txXfrm>
    </dsp:sp>
    <dsp:sp modelId="{DB957DF7-9728-4021-B018-D22EA7F54E05}">
      <dsp:nvSpPr>
        <dsp:cNvPr id="0" name=""/>
        <dsp:cNvSpPr/>
      </dsp:nvSpPr>
      <dsp:spPr>
        <a:xfrm>
          <a:off x="3277102" y="1915643"/>
          <a:ext cx="818665" cy="818665"/>
        </a:xfrm>
        <a:prstGeom prst="ellipse">
          <a:avLst/>
        </a:prstGeom>
        <a:solidFill>
          <a:schemeClr val="accent4">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tr-TR" sz="1300" kern="1200"/>
            <a:t>CO</a:t>
          </a:r>
          <a:endParaRPr lang="tr-TR" sz="1300" kern="1200" dirty="0"/>
        </a:p>
      </dsp:txBody>
      <dsp:txXfrm>
        <a:off x="3396993" y="2035534"/>
        <a:ext cx="578883" cy="578883"/>
      </dsp:txXfrm>
    </dsp:sp>
    <dsp:sp modelId="{3E28D520-D900-44A7-89D3-CFBAB3ED8723}">
      <dsp:nvSpPr>
        <dsp:cNvPr id="0" name=""/>
        <dsp:cNvSpPr/>
      </dsp:nvSpPr>
      <dsp:spPr>
        <a:xfrm>
          <a:off x="2171680" y="2553858"/>
          <a:ext cx="818665" cy="818665"/>
        </a:xfrm>
        <a:prstGeom prst="ellipse">
          <a:avLst/>
        </a:prstGeom>
        <a:solidFill>
          <a:schemeClr val="accent5">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tr-TR" sz="1300" kern="1200"/>
            <a:t>Pb</a:t>
          </a:r>
          <a:endParaRPr lang="tr-TR" sz="1300" kern="1200" dirty="0"/>
        </a:p>
      </dsp:txBody>
      <dsp:txXfrm>
        <a:off x="2291571" y="2673749"/>
        <a:ext cx="578883" cy="578883"/>
      </dsp:txXfrm>
    </dsp:sp>
    <dsp:sp modelId="{BA068F9F-2816-4CA3-A983-688D95809664}">
      <dsp:nvSpPr>
        <dsp:cNvPr id="0" name=""/>
        <dsp:cNvSpPr/>
      </dsp:nvSpPr>
      <dsp:spPr>
        <a:xfrm>
          <a:off x="1066258" y="1915643"/>
          <a:ext cx="818665" cy="818665"/>
        </a:xfrm>
        <a:prstGeom prst="ellipse">
          <a:avLst/>
        </a:prstGeom>
        <a:solidFill>
          <a:schemeClr val="accent6">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tr-TR" sz="1300" kern="1200"/>
            <a:t>SO</a:t>
          </a:r>
          <a:r>
            <a:rPr lang="tr-TR" sz="1300" kern="1200" baseline="-25000"/>
            <a:t>2</a:t>
          </a:r>
          <a:endParaRPr lang="tr-TR" sz="1300" kern="1200" baseline="-25000" dirty="0"/>
        </a:p>
      </dsp:txBody>
      <dsp:txXfrm>
        <a:off x="1186149" y="2035534"/>
        <a:ext cx="578883" cy="578883"/>
      </dsp:txXfrm>
    </dsp:sp>
    <dsp:sp modelId="{631E1BBA-476D-428A-99C0-577BBC276F01}">
      <dsp:nvSpPr>
        <dsp:cNvPr id="0" name=""/>
        <dsp:cNvSpPr/>
      </dsp:nvSpPr>
      <dsp:spPr>
        <a:xfrm>
          <a:off x="1066258" y="639211"/>
          <a:ext cx="818665" cy="818665"/>
        </a:xfrm>
        <a:prstGeom prst="ellipse">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tr-TR" sz="1300" kern="1200"/>
            <a:t>NO</a:t>
          </a:r>
          <a:r>
            <a:rPr lang="tr-TR" sz="1300" kern="1200" baseline="-25000"/>
            <a:t>2</a:t>
          </a:r>
          <a:endParaRPr lang="tr-TR" sz="1300" kern="1200" baseline="-25000" dirty="0"/>
        </a:p>
      </dsp:txBody>
      <dsp:txXfrm>
        <a:off x="1186149" y="759102"/>
        <a:ext cx="578883" cy="57888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EBD0F5-C4A2-4607-857E-4FDD6C0DA61F}" type="datetimeFigureOut">
              <a:rPr lang="en-US" smtClean="0"/>
              <a:t>1/6/2021</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4A02F-D242-4206-B285-25B7AA407064}" type="slidenum">
              <a:rPr lang="en-US" smtClean="0"/>
              <a:t>‹#›</a:t>
            </a:fld>
            <a:endParaRPr lang="en-US"/>
          </a:p>
        </p:txBody>
      </p:sp>
    </p:spTree>
    <p:extLst>
      <p:ext uri="{BB962C8B-B14F-4D97-AF65-F5344CB8AC3E}">
        <p14:creationId xmlns:p14="http://schemas.microsoft.com/office/powerpoint/2010/main" val="341733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Sayın hocalarım ve değerli katılımcılar, öncelikle sizlerin huzurunda bu sempozyumda emeği geçen herkese teşekkürlerimi iletmek istiyorum. Bugün  benim yürütücüsü olduğum bir BAP projesi kapsamında yaptığımız bir çalışmanın ilk sonuçları hakkında </a:t>
            </a:r>
            <a:r>
              <a:rPr lang="tr-TR" dirty="0" err="1"/>
              <a:t>konuşaçağım</a:t>
            </a:r>
            <a:r>
              <a:rPr lang="tr-TR" dirty="0"/>
              <a:t>. Biz bu çalışma kapsamında Aksaray atmosferinde partikül maddeye bağlı eser element düzeylerinin zamansal değişimlerini inceledik ve bunların sonuçlarını sizlerle paylaşıyor olacağım.</a:t>
            </a:r>
          </a:p>
        </p:txBody>
      </p:sp>
      <p:sp>
        <p:nvSpPr>
          <p:cNvPr id="4" name="Slide Number Placeholder 3"/>
          <p:cNvSpPr>
            <a:spLocks noGrp="1"/>
          </p:cNvSpPr>
          <p:nvPr>
            <p:ph type="sldNum" sz="quarter" idx="5"/>
          </p:nvPr>
        </p:nvSpPr>
        <p:spPr/>
        <p:txBody>
          <a:bodyPr/>
          <a:lstStyle/>
          <a:p>
            <a:fld id="{EF64A02F-D242-4206-B285-25B7AA407064}" type="slidenum">
              <a:rPr lang="en-US" smtClean="0"/>
              <a:t>1</a:t>
            </a:fld>
            <a:endParaRPr lang="en-US"/>
          </a:p>
        </p:txBody>
      </p:sp>
    </p:spTree>
    <p:extLst>
      <p:ext uri="{BB962C8B-B14F-4D97-AF65-F5344CB8AC3E}">
        <p14:creationId xmlns:p14="http://schemas.microsoft.com/office/powerpoint/2010/main" val="1017046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2AC956-F217-48D8-9D10-07E47F21705A}" type="datetime1">
              <a:rPr lang="en-US" smtClean="0"/>
              <a:t>1/6/2021</a:t>
            </a:fld>
            <a:endParaRPr lang="en-US"/>
          </a:p>
        </p:txBody>
      </p:sp>
      <p:sp>
        <p:nvSpPr>
          <p:cNvPr id="5" name="Footer Placeholder 4"/>
          <p:cNvSpPr>
            <a:spLocks noGrp="1"/>
          </p:cNvSpPr>
          <p:nvPr>
            <p:ph type="ftr" sz="quarter" idx="11"/>
          </p:nvPr>
        </p:nvSpPr>
        <p:spPr/>
        <p:txBody>
          <a:bodyPr/>
          <a:lstStyle/>
          <a:p>
            <a:r>
              <a:rPr lang="en-US"/>
              <a:t>V. Uluslararası Aksaray Sempozyumu, 3-4 Kasım 2020</a:t>
            </a:r>
          </a:p>
        </p:txBody>
      </p:sp>
      <p:sp>
        <p:nvSpPr>
          <p:cNvPr id="6" name="Slide Number Placeholder 5"/>
          <p:cNvSpPr>
            <a:spLocks noGrp="1"/>
          </p:cNvSpPr>
          <p:nvPr>
            <p:ph type="sldNum" sz="quarter" idx="12"/>
          </p:nvPr>
        </p:nvSpPr>
        <p:spPr/>
        <p:txBody>
          <a:bodyPr/>
          <a:lstStyle/>
          <a:p>
            <a:fld id="{A0FC0D83-8CD6-4E20-83CA-4ABFA5471336}" type="slidenum">
              <a:rPr lang="en-US" smtClean="0"/>
              <a:t>‹#›</a:t>
            </a:fld>
            <a:endParaRPr lang="en-US"/>
          </a:p>
        </p:txBody>
      </p:sp>
    </p:spTree>
    <p:extLst>
      <p:ext uri="{BB962C8B-B14F-4D97-AF65-F5344CB8AC3E}">
        <p14:creationId xmlns:p14="http://schemas.microsoft.com/office/powerpoint/2010/main" val="406064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295FA3-FFCB-408B-8D87-C1BB99A2BF38}" type="datetime1">
              <a:rPr lang="en-US" smtClean="0"/>
              <a:t>1/6/2021</a:t>
            </a:fld>
            <a:endParaRPr lang="en-US"/>
          </a:p>
        </p:txBody>
      </p:sp>
      <p:sp>
        <p:nvSpPr>
          <p:cNvPr id="6" name="Footer Placeholder 5"/>
          <p:cNvSpPr>
            <a:spLocks noGrp="1"/>
          </p:cNvSpPr>
          <p:nvPr>
            <p:ph type="ftr" sz="quarter" idx="11"/>
          </p:nvPr>
        </p:nvSpPr>
        <p:spPr/>
        <p:txBody>
          <a:bodyPr/>
          <a:lstStyle/>
          <a:p>
            <a:r>
              <a:rPr lang="en-US"/>
              <a:t>V. Uluslararası Aksaray Sempozyumu, 3-4 Kasım 2020</a:t>
            </a:r>
          </a:p>
        </p:txBody>
      </p:sp>
      <p:sp>
        <p:nvSpPr>
          <p:cNvPr id="7" name="Slide Number Placeholder 6"/>
          <p:cNvSpPr>
            <a:spLocks noGrp="1"/>
          </p:cNvSpPr>
          <p:nvPr>
            <p:ph type="sldNum" sz="quarter" idx="12"/>
          </p:nvPr>
        </p:nvSpPr>
        <p:spPr/>
        <p:txBody>
          <a:bodyPr/>
          <a:lstStyle/>
          <a:p>
            <a:fld id="{A0FC0D83-8CD6-4E20-83CA-4ABFA5471336}" type="slidenum">
              <a:rPr lang="en-US" smtClean="0"/>
              <a:t>‹#›</a:t>
            </a:fld>
            <a:endParaRPr lang="en-US"/>
          </a:p>
        </p:txBody>
      </p:sp>
    </p:spTree>
    <p:extLst>
      <p:ext uri="{BB962C8B-B14F-4D97-AF65-F5344CB8AC3E}">
        <p14:creationId xmlns:p14="http://schemas.microsoft.com/office/powerpoint/2010/main" val="175768069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0295FA3-FFCB-408B-8D87-C1BB99A2BF38}" type="datetime1">
              <a:rPr lang="en-US" smtClean="0"/>
              <a:t>1/6/2021</a:t>
            </a:fld>
            <a:endParaRPr lang="en-US"/>
          </a:p>
        </p:txBody>
      </p:sp>
      <p:sp>
        <p:nvSpPr>
          <p:cNvPr id="5" name="Footer Placeholder 4"/>
          <p:cNvSpPr>
            <a:spLocks noGrp="1"/>
          </p:cNvSpPr>
          <p:nvPr>
            <p:ph type="ftr" sz="quarter" idx="11"/>
          </p:nvPr>
        </p:nvSpPr>
        <p:spPr/>
        <p:txBody>
          <a:bodyPr/>
          <a:lstStyle/>
          <a:p>
            <a:r>
              <a:rPr lang="en-US"/>
              <a:t>V. Uluslararası Aksaray Sempozyumu, 3-4 Kasım 2020</a:t>
            </a:r>
          </a:p>
        </p:txBody>
      </p:sp>
      <p:sp>
        <p:nvSpPr>
          <p:cNvPr id="6" name="Slide Number Placeholder 5"/>
          <p:cNvSpPr>
            <a:spLocks noGrp="1"/>
          </p:cNvSpPr>
          <p:nvPr>
            <p:ph type="sldNum" sz="quarter" idx="12"/>
          </p:nvPr>
        </p:nvSpPr>
        <p:spPr/>
        <p:txBody>
          <a:bodyPr/>
          <a:lstStyle/>
          <a:p>
            <a:fld id="{A0FC0D83-8CD6-4E20-83CA-4ABFA5471336}" type="slidenum">
              <a:rPr lang="en-US" smtClean="0"/>
              <a:t>‹#›</a:t>
            </a:fld>
            <a:endParaRPr lang="en-US"/>
          </a:p>
        </p:txBody>
      </p:sp>
    </p:spTree>
    <p:extLst>
      <p:ext uri="{BB962C8B-B14F-4D97-AF65-F5344CB8AC3E}">
        <p14:creationId xmlns:p14="http://schemas.microsoft.com/office/powerpoint/2010/main" val="310898273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0295FA3-FFCB-408B-8D87-C1BB99A2BF38}" type="datetime1">
              <a:rPr lang="en-US" smtClean="0"/>
              <a:t>1/6/2021</a:t>
            </a:fld>
            <a:endParaRPr lang="en-US"/>
          </a:p>
        </p:txBody>
      </p:sp>
      <p:sp>
        <p:nvSpPr>
          <p:cNvPr id="5" name="Footer Placeholder 4"/>
          <p:cNvSpPr>
            <a:spLocks noGrp="1"/>
          </p:cNvSpPr>
          <p:nvPr>
            <p:ph type="ftr" sz="quarter" idx="11"/>
          </p:nvPr>
        </p:nvSpPr>
        <p:spPr/>
        <p:txBody>
          <a:bodyPr/>
          <a:lstStyle/>
          <a:p>
            <a:r>
              <a:rPr lang="en-US"/>
              <a:t>V. Uluslararası Aksaray Sempozyumu, 3-4 Kasım 2020</a:t>
            </a:r>
          </a:p>
        </p:txBody>
      </p:sp>
      <p:sp>
        <p:nvSpPr>
          <p:cNvPr id="6" name="Slide Number Placeholder 5"/>
          <p:cNvSpPr>
            <a:spLocks noGrp="1"/>
          </p:cNvSpPr>
          <p:nvPr>
            <p:ph type="sldNum" sz="quarter" idx="12"/>
          </p:nvPr>
        </p:nvSpPr>
        <p:spPr/>
        <p:txBody>
          <a:bodyPr/>
          <a:lstStyle/>
          <a:p>
            <a:fld id="{A0FC0D83-8CD6-4E20-83CA-4ABFA547133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7383440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295FA3-FFCB-408B-8D87-C1BB99A2BF38}" type="datetime1">
              <a:rPr lang="en-US" smtClean="0"/>
              <a:t>1/6/2021</a:t>
            </a:fld>
            <a:endParaRPr lang="en-US"/>
          </a:p>
        </p:txBody>
      </p:sp>
      <p:sp>
        <p:nvSpPr>
          <p:cNvPr id="5" name="Footer Placeholder 4"/>
          <p:cNvSpPr>
            <a:spLocks noGrp="1"/>
          </p:cNvSpPr>
          <p:nvPr>
            <p:ph type="ftr" sz="quarter" idx="11"/>
          </p:nvPr>
        </p:nvSpPr>
        <p:spPr/>
        <p:txBody>
          <a:bodyPr/>
          <a:lstStyle/>
          <a:p>
            <a:r>
              <a:rPr lang="en-US"/>
              <a:t>V. Uluslararası Aksaray Sempozyumu, 3-4 Kasım 2020</a:t>
            </a:r>
          </a:p>
        </p:txBody>
      </p:sp>
      <p:sp>
        <p:nvSpPr>
          <p:cNvPr id="6" name="Slide Number Placeholder 5"/>
          <p:cNvSpPr>
            <a:spLocks noGrp="1"/>
          </p:cNvSpPr>
          <p:nvPr>
            <p:ph type="sldNum" sz="quarter" idx="12"/>
          </p:nvPr>
        </p:nvSpPr>
        <p:spPr/>
        <p:txBody>
          <a:bodyPr/>
          <a:lstStyle/>
          <a:p>
            <a:fld id="{A0FC0D83-8CD6-4E20-83CA-4ABFA5471336}" type="slidenum">
              <a:rPr lang="en-US" smtClean="0"/>
              <a:t>‹#›</a:t>
            </a:fld>
            <a:endParaRPr lang="en-US"/>
          </a:p>
        </p:txBody>
      </p:sp>
    </p:spTree>
    <p:extLst>
      <p:ext uri="{BB962C8B-B14F-4D97-AF65-F5344CB8AC3E}">
        <p14:creationId xmlns:p14="http://schemas.microsoft.com/office/powerpoint/2010/main" val="153446555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0295FA3-FFCB-408B-8D87-C1BB99A2BF38}" type="datetime1">
              <a:rPr lang="en-US" smtClean="0"/>
              <a:t>1/6/2021</a:t>
            </a:fld>
            <a:endParaRPr lang="en-US"/>
          </a:p>
        </p:txBody>
      </p:sp>
      <p:sp>
        <p:nvSpPr>
          <p:cNvPr id="4" name="Footer Placeholder 4"/>
          <p:cNvSpPr>
            <a:spLocks noGrp="1"/>
          </p:cNvSpPr>
          <p:nvPr>
            <p:ph type="ftr" sz="quarter" idx="11"/>
          </p:nvPr>
        </p:nvSpPr>
        <p:spPr/>
        <p:txBody>
          <a:bodyPr/>
          <a:lstStyle/>
          <a:p>
            <a:r>
              <a:rPr lang="en-US"/>
              <a:t>V. Uluslararası Aksaray Sempozyumu, 3-4 Kasım 2020</a:t>
            </a:r>
          </a:p>
        </p:txBody>
      </p:sp>
      <p:sp>
        <p:nvSpPr>
          <p:cNvPr id="6" name="Slide Number Placeholder 5"/>
          <p:cNvSpPr>
            <a:spLocks noGrp="1"/>
          </p:cNvSpPr>
          <p:nvPr>
            <p:ph type="sldNum" sz="quarter" idx="12"/>
          </p:nvPr>
        </p:nvSpPr>
        <p:spPr/>
        <p:txBody>
          <a:bodyPr/>
          <a:lstStyle/>
          <a:p>
            <a:fld id="{A0FC0D83-8CD6-4E20-83CA-4ABFA5471336}" type="slidenum">
              <a:rPr lang="en-US" smtClean="0"/>
              <a:t>‹#›</a:t>
            </a:fld>
            <a:endParaRPr lang="en-US"/>
          </a:p>
        </p:txBody>
      </p:sp>
    </p:spTree>
    <p:extLst>
      <p:ext uri="{BB962C8B-B14F-4D97-AF65-F5344CB8AC3E}">
        <p14:creationId xmlns:p14="http://schemas.microsoft.com/office/powerpoint/2010/main" val="363823118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0295FA3-FFCB-408B-8D87-C1BB99A2BF38}" type="datetime1">
              <a:rPr lang="en-US" smtClean="0"/>
              <a:t>1/6/2021</a:t>
            </a:fld>
            <a:endParaRPr lang="en-US"/>
          </a:p>
        </p:txBody>
      </p:sp>
      <p:sp>
        <p:nvSpPr>
          <p:cNvPr id="4" name="Footer Placeholder 4"/>
          <p:cNvSpPr>
            <a:spLocks noGrp="1"/>
          </p:cNvSpPr>
          <p:nvPr>
            <p:ph type="ftr" sz="quarter" idx="11"/>
          </p:nvPr>
        </p:nvSpPr>
        <p:spPr/>
        <p:txBody>
          <a:bodyPr/>
          <a:lstStyle/>
          <a:p>
            <a:r>
              <a:rPr lang="en-US"/>
              <a:t>V. Uluslararası Aksaray Sempozyumu, 3-4 Kasım 2020</a:t>
            </a:r>
          </a:p>
        </p:txBody>
      </p:sp>
      <p:sp>
        <p:nvSpPr>
          <p:cNvPr id="6" name="Slide Number Placeholder 5"/>
          <p:cNvSpPr>
            <a:spLocks noGrp="1"/>
          </p:cNvSpPr>
          <p:nvPr>
            <p:ph type="sldNum" sz="quarter" idx="12"/>
          </p:nvPr>
        </p:nvSpPr>
        <p:spPr/>
        <p:txBody>
          <a:bodyPr/>
          <a:lstStyle/>
          <a:p>
            <a:fld id="{A0FC0D83-8CD6-4E20-83CA-4ABFA5471336}" type="slidenum">
              <a:rPr lang="en-US" smtClean="0"/>
              <a:t>‹#›</a:t>
            </a:fld>
            <a:endParaRPr lang="en-US"/>
          </a:p>
        </p:txBody>
      </p:sp>
    </p:spTree>
    <p:extLst>
      <p:ext uri="{BB962C8B-B14F-4D97-AF65-F5344CB8AC3E}">
        <p14:creationId xmlns:p14="http://schemas.microsoft.com/office/powerpoint/2010/main" val="260747755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A6935F-0D7A-4D6B-9932-3D193DD2E8AE}" type="datetime1">
              <a:rPr lang="en-US" smtClean="0"/>
              <a:t>1/6/2021</a:t>
            </a:fld>
            <a:endParaRPr lang="en-US"/>
          </a:p>
        </p:txBody>
      </p:sp>
      <p:sp>
        <p:nvSpPr>
          <p:cNvPr id="5" name="Footer Placeholder 4"/>
          <p:cNvSpPr>
            <a:spLocks noGrp="1"/>
          </p:cNvSpPr>
          <p:nvPr>
            <p:ph type="ftr" sz="quarter" idx="11"/>
          </p:nvPr>
        </p:nvSpPr>
        <p:spPr/>
        <p:txBody>
          <a:bodyPr/>
          <a:lstStyle/>
          <a:p>
            <a:r>
              <a:rPr lang="en-US"/>
              <a:t>V. Uluslararası Aksaray Sempozyumu, 3-4 Kasım 2020</a:t>
            </a:r>
          </a:p>
        </p:txBody>
      </p:sp>
      <p:sp>
        <p:nvSpPr>
          <p:cNvPr id="6" name="Slide Number Placeholder 5"/>
          <p:cNvSpPr>
            <a:spLocks noGrp="1"/>
          </p:cNvSpPr>
          <p:nvPr>
            <p:ph type="sldNum" sz="quarter" idx="12"/>
          </p:nvPr>
        </p:nvSpPr>
        <p:spPr/>
        <p:txBody>
          <a:bodyPr/>
          <a:lstStyle/>
          <a:p>
            <a:fld id="{A0FC0D83-8CD6-4E20-83CA-4ABFA5471336}" type="slidenum">
              <a:rPr lang="en-US" smtClean="0"/>
              <a:t>‹#›</a:t>
            </a:fld>
            <a:endParaRPr lang="en-US"/>
          </a:p>
        </p:txBody>
      </p:sp>
    </p:spTree>
    <p:extLst>
      <p:ext uri="{BB962C8B-B14F-4D97-AF65-F5344CB8AC3E}">
        <p14:creationId xmlns:p14="http://schemas.microsoft.com/office/powerpoint/2010/main" val="1267441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CA0722-E6E7-4209-ABA4-0A573D173B6A}" type="datetime1">
              <a:rPr lang="en-US" smtClean="0"/>
              <a:t>1/6/2021</a:t>
            </a:fld>
            <a:endParaRPr lang="en-US"/>
          </a:p>
        </p:txBody>
      </p:sp>
      <p:sp>
        <p:nvSpPr>
          <p:cNvPr id="5" name="Footer Placeholder 4"/>
          <p:cNvSpPr>
            <a:spLocks noGrp="1"/>
          </p:cNvSpPr>
          <p:nvPr>
            <p:ph type="ftr" sz="quarter" idx="11"/>
          </p:nvPr>
        </p:nvSpPr>
        <p:spPr/>
        <p:txBody>
          <a:bodyPr/>
          <a:lstStyle/>
          <a:p>
            <a:r>
              <a:rPr lang="en-US"/>
              <a:t>V. Uluslararası Aksaray Sempozyumu, 3-4 Kasım 2020</a:t>
            </a:r>
          </a:p>
        </p:txBody>
      </p:sp>
      <p:sp>
        <p:nvSpPr>
          <p:cNvPr id="6" name="Slide Number Placeholder 5"/>
          <p:cNvSpPr>
            <a:spLocks noGrp="1"/>
          </p:cNvSpPr>
          <p:nvPr>
            <p:ph type="sldNum" sz="quarter" idx="12"/>
          </p:nvPr>
        </p:nvSpPr>
        <p:spPr/>
        <p:txBody>
          <a:bodyPr/>
          <a:lstStyle/>
          <a:p>
            <a:fld id="{A0FC0D83-8CD6-4E20-83CA-4ABFA5471336}" type="slidenum">
              <a:rPr lang="en-US" smtClean="0"/>
              <a:t>‹#›</a:t>
            </a:fld>
            <a:endParaRPr lang="en-US"/>
          </a:p>
        </p:txBody>
      </p:sp>
    </p:spTree>
    <p:extLst>
      <p:ext uri="{BB962C8B-B14F-4D97-AF65-F5344CB8AC3E}">
        <p14:creationId xmlns:p14="http://schemas.microsoft.com/office/powerpoint/2010/main" val="353265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1BE418D-B827-4B41-999E-633977FC9184}" type="datetime1">
              <a:rPr lang="en-US" smtClean="0"/>
              <a:t>1/6/2021</a:t>
            </a:fld>
            <a:endParaRPr lang="en-US"/>
          </a:p>
        </p:txBody>
      </p:sp>
      <p:sp>
        <p:nvSpPr>
          <p:cNvPr id="5" name="Footer Placeholder 4"/>
          <p:cNvSpPr>
            <a:spLocks noGrp="1"/>
          </p:cNvSpPr>
          <p:nvPr>
            <p:ph type="ftr" sz="quarter" idx="11"/>
          </p:nvPr>
        </p:nvSpPr>
        <p:spPr/>
        <p:txBody>
          <a:bodyPr/>
          <a:lstStyle/>
          <a:p>
            <a:r>
              <a:rPr lang="en-US"/>
              <a:t>V. Uluslararası Aksaray Sempozyumu, 3-4 Kasım 2020</a:t>
            </a:r>
          </a:p>
        </p:txBody>
      </p:sp>
      <p:sp>
        <p:nvSpPr>
          <p:cNvPr id="6" name="Slide Number Placeholder 5"/>
          <p:cNvSpPr>
            <a:spLocks noGrp="1"/>
          </p:cNvSpPr>
          <p:nvPr>
            <p:ph type="sldNum" sz="quarter" idx="12"/>
          </p:nvPr>
        </p:nvSpPr>
        <p:spPr/>
        <p:txBody>
          <a:bodyPr/>
          <a:lstStyle/>
          <a:p>
            <a:fld id="{A0FC0D83-8CD6-4E20-83CA-4ABFA5471336}" type="slidenum">
              <a:rPr lang="en-US" smtClean="0"/>
              <a:t>‹#›</a:t>
            </a:fld>
            <a:endParaRPr lang="en-US"/>
          </a:p>
        </p:txBody>
      </p:sp>
    </p:spTree>
    <p:extLst>
      <p:ext uri="{BB962C8B-B14F-4D97-AF65-F5344CB8AC3E}">
        <p14:creationId xmlns:p14="http://schemas.microsoft.com/office/powerpoint/2010/main" val="461933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40AB5D-6192-46B7-9BA9-6848BE88F889}" type="datetime1">
              <a:rPr lang="en-US" smtClean="0"/>
              <a:t>1/6/2021</a:t>
            </a:fld>
            <a:endParaRPr lang="en-US"/>
          </a:p>
        </p:txBody>
      </p:sp>
      <p:sp>
        <p:nvSpPr>
          <p:cNvPr id="5" name="Footer Placeholder 4"/>
          <p:cNvSpPr>
            <a:spLocks noGrp="1"/>
          </p:cNvSpPr>
          <p:nvPr>
            <p:ph type="ftr" sz="quarter" idx="11"/>
          </p:nvPr>
        </p:nvSpPr>
        <p:spPr/>
        <p:txBody>
          <a:bodyPr/>
          <a:lstStyle/>
          <a:p>
            <a:r>
              <a:rPr lang="en-US"/>
              <a:t>V. Uluslararası Aksaray Sempozyumu, 3-4 Kasım 2020</a:t>
            </a:r>
          </a:p>
        </p:txBody>
      </p:sp>
      <p:sp>
        <p:nvSpPr>
          <p:cNvPr id="6" name="Slide Number Placeholder 5"/>
          <p:cNvSpPr>
            <a:spLocks noGrp="1"/>
          </p:cNvSpPr>
          <p:nvPr>
            <p:ph type="sldNum" sz="quarter" idx="12"/>
          </p:nvPr>
        </p:nvSpPr>
        <p:spPr/>
        <p:txBody>
          <a:bodyPr/>
          <a:lstStyle/>
          <a:p>
            <a:fld id="{A0FC0D83-8CD6-4E20-83CA-4ABFA5471336}" type="slidenum">
              <a:rPr lang="en-US" smtClean="0"/>
              <a:t>‹#›</a:t>
            </a:fld>
            <a:endParaRPr lang="en-US"/>
          </a:p>
        </p:txBody>
      </p:sp>
    </p:spTree>
    <p:extLst>
      <p:ext uri="{BB962C8B-B14F-4D97-AF65-F5344CB8AC3E}">
        <p14:creationId xmlns:p14="http://schemas.microsoft.com/office/powerpoint/2010/main" val="2576912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761AF5-02D4-4086-838D-E66546D98370}" type="datetime1">
              <a:rPr lang="en-US" smtClean="0"/>
              <a:t>1/6/2021</a:t>
            </a:fld>
            <a:endParaRPr lang="en-US"/>
          </a:p>
        </p:txBody>
      </p:sp>
      <p:sp>
        <p:nvSpPr>
          <p:cNvPr id="6" name="Footer Placeholder 5"/>
          <p:cNvSpPr>
            <a:spLocks noGrp="1"/>
          </p:cNvSpPr>
          <p:nvPr>
            <p:ph type="ftr" sz="quarter" idx="11"/>
          </p:nvPr>
        </p:nvSpPr>
        <p:spPr/>
        <p:txBody>
          <a:bodyPr/>
          <a:lstStyle/>
          <a:p>
            <a:r>
              <a:rPr lang="en-US"/>
              <a:t>V. Uluslararası Aksaray Sempozyumu, 3-4 Kasım 2020</a:t>
            </a:r>
          </a:p>
        </p:txBody>
      </p:sp>
      <p:sp>
        <p:nvSpPr>
          <p:cNvPr id="7" name="Slide Number Placeholder 6"/>
          <p:cNvSpPr>
            <a:spLocks noGrp="1"/>
          </p:cNvSpPr>
          <p:nvPr>
            <p:ph type="sldNum" sz="quarter" idx="12"/>
          </p:nvPr>
        </p:nvSpPr>
        <p:spPr/>
        <p:txBody>
          <a:bodyPr/>
          <a:lstStyle/>
          <a:p>
            <a:fld id="{A0FC0D83-8CD6-4E20-83CA-4ABFA5471336}" type="slidenum">
              <a:rPr lang="en-US" smtClean="0"/>
              <a:t>‹#›</a:t>
            </a:fld>
            <a:endParaRPr lang="en-US"/>
          </a:p>
        </p:txBody>
      </p:sp>
    </p:spTree>
    <p:extLst>
      <p:ext uri="{BB962C8B-B14F-4D97-AF65-F5344CB8AC3E}">
        <p14:creationId xmlns:p14="http://schemas.microsoft.com/office/powerpoint/2010/main" val="205228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98D4E-4C7E-43A7-8DA8-07696E17C697}" type="datetime1">
              <a:rPr lang="en-US" smtClean="0"/>
              <a:t>1/6/2021</a:t>
            </a:fld>
            <a:endParaRPr lang="en-US"/>
          </a:p>
        </p:txBody>
      </p:sp>
      <p:sp>
        <p:nvSpPr>
          <p:cNvPr id="8" name="Footer Placeholder 7"/>
          <p:cNvSpPr>
            <a:spLocks noGrp="1"/>
          </p:cNvSpPr>
          <p:nvPr>
            <p:ph type="ftr" sz="quarter" idx="11"/>
          </p:nvPr>
        </p:nvSpPr>
        <p:spPr/>
        <p:txBody>
          <a:bodyPr/>
          <a:lstStyle/>
          <a:p>
            <a:r>
              <a:rPr lang="en-US"/>
              <a:t>V. Uluslararası Aksaray Sempozyumu, 3-4 Kasım 2020</a:t>
            </a:r>
          </a:p>
        </p:txBody>
      </p:sp>
      <p:sp>
        <p:nvSpPr>
          <p:cNvPr id="9" name="Slide Number Placeholder 8"/>
          <p:cNvSpPr>
            <a:spLocks noGrp="1"/>
          </p:cNvSpPr>
          <p:nvPr>
            <p:ph type="sldNum" sz="quarter" idx="12"/>
          </p:nvPr>
        </p:nvSpPr>
        <p:spPr/>
        <p:txBody>
          <a:bodyPr/>
          <a:lstStyle/>
          <a:p>
            <a:fld id="{A0FC0D83-8CD6-4E20-83CA-4ABFA5471336}" type="slidenum">
              <a:rPr lang="en-US" smtClean="0"/>
              <a:t>‹#›</a:t>
            </a:fld>
            <a:endParaRPr lang="en-US"/>
          </a:p>
        </p:txBody>
      </p:sp>
    </p:spTree>
    <p:extLst>
      <p:ext uri="{BB962C8B-B14F-4D97-AF65-F5344CB8AC3E}">
        <p14:creationId xmlns:p14="http://schemas.microsoft.com/office/powerpoint/2010/main" val="3438142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FC333AE-087D-4295-98C4-6954ACE900F0}" type="datetime1">
              <a:rPr lang="en-US" smtClean="0"/>
              <a:t>1/6/2021</a:t>
            </a:fld>
            <a:endParaRPr lang="en-US"/>
          </a:p>
        </p:txBody>
      </p:sp>
      <p:sp>
        <p:nvSpPr>
          <p:cNvPr id="5" name="Footer Placeholder 3"/>
          <p:cNvSpPr>
            <a:spLocks noGrp="1"/>
          </p:cNvSpPr>
          <p:nvPr>
            <p:ph type="ftr" sz="quarter" idx="11"/>
          </p:nvPr>
        </p:nvSpPr>
        <p:spPr/>
        <p:txBody>
          <a:bodyPr/>
          <a:lstStyle/>
          <a:p>
            <a:r>
              <a:rPr lang="en-US"/>
              <a:t>V. Uluslararası Aksaray Sempozyumu, 3-4 Kasım 2020</a:t>
            </a:r>
          </a:p>
        </p:txBody>
      </p:sp>
      <p:sp>
        <p:nvSpPr>
          <p:cNvPr id="6" name="Slide Number Placeholder 4"/>
          <p:cNvSpPr>
            <a:spLocks noGrp="1"/>
          </p:cNvSpPr>
          <p:nvPr>
            <p:ph type="sldNum" sz="quarter" idx="12"/>
          </p:nvPr>
        </p:nvSpPr>
        <p:spPr/>
        <p:txBody>
          <a:bodyPr/>
          <a:lstStyle/>
          <a:p>
            <a:fld id="{A0FC0D83-8CD6-4E20-83CA-4ABFA5471336}" type="slidenum">
              <a:rPr lang="en-US" smtClean="0"/>
              <a:t>‹#›</a:t>
            </a:fld>
            <a:endParaRPr lang="en-US"/>
          </a:p>
        </p:txBody>
      </p:sp>
    </p:spTree>
    <p:extLst>
      <p:ext uri="{BB962C8B-B14F-4D97-AF65-F5344CB8AC3E}">
        <p14:creationId xmlns:p14="http://schemas.microsoft.com/office/powerpoint/2010/main" val="547175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23C662F-1718-40C9-89C3-AB26C6D5A895}" type="datetime1">
              <a:rPr lang="en-US" smtClean="0"/>
              <a:t>1/6/2021</a:t>
            </a:fld>
            <a:endParaRPr lang="en-US"/>
          </a:p>
        </p:txBody>
      </p:sp>
      <p:sp>
        <p:nvSpPr>
          <p:cNvPr id="5" name="Footer Placeholder 2"/>
          <p:cNvSpPr>
            <a:spLocks noGrp="1"/>
          </p:cNvSpPr>
          <p:nvPr>
            <p:ph type="ftr" sz="quarter" idx="11"/>
          </p:nvPr>
        </p:nvSpPr>
        <p:spPr/>
        <p:txBody>
          <a:bodyPr/>
          <a:lstStyle/>
          <a:p>
            <a:r>
              <a:rPr lang="en-US"/>
              <a:t>V. Uluslararası Aksaray Sempozyumu, 3-4 Kasım 2020</a:t>
            </a:r>
          </a:p>
        </p:txBody>
      </p:sp>
      <p:sp>
        <p:nvSpPr>
          <p:cNvPr id="6" name="Slide Number Placeholder 3"/>
          <p:cNvSpPr>
            <a:spLocks noGrp="1"/>
          </p:cNvSpPr>
          <p:nvPr>
            <p:ph type="sldNum" sz="quarter" idx="12"/>
          </p:nvPr>
        </p:nvSpPr>
        <p:spPr/>
        <p:txBody>
          <a:bodyPr/>
          <a:lstStyle/>
          <a:p>
            <a:fld id="{A0FC0D83-8CD6-4E20-83CA-4ABFA5471336}" type="slidenum">
              <a:rPr lang="en-US" smtClean="0"/>
              <a:t>‹#›</a:t>
            </a:fld>
            <a:endParaRPr lang="en-US"/>
          </a:p>
        </p:txBody>
      </p:sp>
    </p:spTree>
    <p:extLst>
      <p:ext uri="{BB962C8B-B14F-4D97-AF65-F5344CB8AC3E}">
        <p14:creationId xmlns:p14="http://schemas.microsoft.com/office/powerpoint/2010/main" val="452703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CA45959-8E1B-4D41-BFDA-C8EFC2B45A60}" type="datetime1">
              <a:rPr lang="en-US" smtClean="0"/>
              <a:t>1/6/2021</a:t>
            </a:fld>
            <a:endParaRPr lang="en-US"/>
          </a:p>
        </p:txBody>
      </p:sp>
      <p:sp>
        <p:nvSpPr>
          <p:cNvPr id="5" name="Footer Placeholder 5"/>
          <p:cNvSpPr>
            <a:spLocks noGrp="1"/>
          </p:cNvSpPr>
          <p:nvPr>
            <p:ph type="ftr" sz="quarter" idx="11"/>
          </p:nvPr>
        </p:nvSpPr>
        <p:spPr/>
        <p:txBody>
          <a:bodyPr/>
          <a:lstStyle/>
          <a:p>
            <a:r>
              <a:rPr lang="en-US"/>
              <a:t>V. Uluslararası Aksaray Sempozyumu, 3-4 Kasım 2020</a:t>
            </a:r>
          </a:p>
        </p:txBody>
      </p:sp>
      <p:sp>
        <p:nvSpPr>
          <p:cNvPr id="6" name="Slide Number Placeholder 6"/>
          <p:cNvSpPr>
            <a:spLocks noGrp="1"/>
          </p:cNvSpPr>
          <p:nvPr>
            <p:ph type="sldNum" sz="quarter" idx="12"/>
          </p:nvPr>
        </p:nvSpPr>
        <p:spPr/>
        <p:txBody>
          <a:bodyPr/>
          <a:lstStyle/>
          <a:p>
            <a:fld id="{A0FC0D83-8CD6-4E20-83CA-4ABFA5471336}" type="slidenum">
              <a:rPr lang="en-US" smtClean="0"/>
              <a:t>‹#›</a:t>
            </a:fld>
            <a:endParaRPr lang="en-US"/>
          </a:p>
        </p:txBody>
      </p:sp>
    </p:spTree>
    <p:extLst>
      <p:ext uri="{BB962C8B-B14F-4D97-AF65-F5344CB8AC3E}">
        <p14:creationId xmlns:p14="http://schemas.microsoft.com/office/powerpoint/2010/main" val="1112980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66418B-1C65-4D22-9067-EB059BC74044}" type="datetime1">
              <a:rPr lang="en-US" smtClean="0"/>
              <a:t>1/6/2021</a:t>
            </a:fld>
            <a:endParaRPr lang="en-US"/>
          </a:p>
        </p:txBody>
      </p:sp>
      <p:sp>
        <p:nvSpPr>
          <p:cNvPr id="6" name="Footer Placeholder 5"/>
          <p:cNvSpPr>
            <a:spLocks noGrp="1"/>
          </p:cNvSpPr>
          <p:nvPr>
            <p:ph type="ftr" sz="quarter" idx="11"/>
          </p:nvPr>
        </p:nvSpPr>
        <p:spPr/>
        <p:txBody>
          <a:bodyPr/>
          <a:lstStyle/>
          <a:p>
            <a:r>
              <a:rPr lang="en-US"/>
              <a:t>V. Uluslararası Aksaray Sempozyumu, 3-4 Kasım 2020</a:t>
            </a:r>
          </a:p>
        </p:txBody>
      </p:sp>
      <p:sp>
        <p:nvSpPr>
          <p:cNvPr id="7" name="Slide Number Placeholder 6"/>
          <p:cNvSpPr>
            <a:spLocks noGrp="1"/>
          </p:cNvSpPr>
          <p:nvPr>
            <p:ph type="sldNum" sz="quarter" idx="12"/>
          </p:nvPr>
        </p:nvSpPr>
        <p:spPr/>
        <p:txBody>
          <a:bodyPr/>
          <a:lstStyle/>
          <a:p>
            <a:fld id="{A0FC0D83-8CD6-4E20-83CA-4ABFA5471336}" type="slidenum">
              <a:rPr lang="en-US" smtClean="0"/>
              <a:t>‹#›</a:t>
            </a:fld>
            <a:endParaRPr lang="en-US"/>
          </a:p>
        </p:txBody>
      </p:sp>
    </p:spTree>
    <p:extLst>
      <p:ext uri="{BB962C8B-B14F-4D97-AF65-F5344CB8AC3E}">
        <p14:creationId xmlns:p14="http://schemas.microsoft.com/office/powerpoint/2010/main" val="1521377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0295FA3-FFCB-408B-8D87-C1BB99A2BF38}" type="datetime1">
              <a:rPr lang="en-US" smtClean="0"/>
              <a:t>1/6/2021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V. Uluslararası Aksaray Sempozyumu, 3-4 Kasım 2020</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0FC0D83-8CD6-4E20-83CA-4ABFA5471336}" type="slidenum">
              <a:rPr lang="en-US" smtClean="0"/>
              <a:t>‹#›</a:t>
            </a:fld>
            <a:endParaRPr lang="en-US"/>
          </a:p>
        </p:txBody>
      </p:sp>
    </p:spTree>
    <p:extLst>
      <p:ext uri="{BB962C8B-B14F-4D97-AF65-F5344CB8AC3E}">
        <p14:creationId xmlns:p14="http://schemas.microsoft.com/office/powerpoint/2010/main" val="60234659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06741" y="958175"/>
            <a:ext cx="10058400" cy="2470825"/>
          </a:xfrm>
        </p:spPr>
        <p:txBody>
          <a:bodyPr>
            <a:normAutofit/>
          </a:bodyPr>
          <a:lstStyle/>
          <a:p>
            <a:pPr algn="ctr"/>
            <a:r>
              <a:rPr lang="en-US" sz="4800" dirty="0"/>
              <a:t>The Overview of Air Quality of Konya During COVID-19 Lockdown Periods </a:t>
            </a:r>
          </a:p>
        </p:txBody>
      </p:sp>
      <p:sp>
        <p:nvSpPr>
          <p:cNvPr id="3" name="Alt Başlık 2"/>
          <p:cNvSpPr>
            <a:spLocks noGrp="1"/>
          </p:cNvSpPr>
          <p:nvPr>
            <p:ph type="subTitle" idx="1"/>
          </p:nvPr>
        </p:nvSpPr>
        <p:spPr>
          <a:xfrm>
            <a:off x="1468599" y="3654275"/>
            <a:ext cx="8883941" cy="1086237"/>
          </a:xfrm>
        </p:spPr>
        <p:txBody>
          <a:bodyPr>
            <a:noAutofit/>
          </a:bodyPr>
          <a:lstStyle/>
          <a:p>
            <a:pPr algn="ctr"/>
            <a:r>
              <a:rPr lang="tr-TR" sz="2800" b="1" cap="none" dirty="0"/>
              <a:t>İlker Balcılar, </a:t>
            </a:r>
            <a:r>
              <a:rPr lang="tr-TR" sz="2800" b="1" cap="none" dirty="0" err="1"/>
              <a:t>PhD</a:t>
            </a:r>
            <a:endParaRPr lang="tr-TR" sz="2800" b="1" cap="none" dirty="0"/>
          </a:p>
          <a:p>
            <a:pPr algn="ctr"/>
            <a:endParaRPr lang="tr-TR" sz="1200" cap="none" dirty="0"/>
          </a:p>
          <a:p>
            <a:pPr algn="r"/>
            <a:r>
              <a:rPr lang="en-US" sz="1400" cap="none" dirty="0"/>
              <a:t>Department of Environmental Engineering, </a:t>
            </a:r>
            <a:endParaRPr lang="tr-TR" sz="1400" cap="none" dirty="0"/>
          </a:p>
          <a:p>
            <a:pPr algn="r"/>
            <a:r>
              <a:rPr lang="en-US" sz="1400" cap="none" dirty="0" err="1"/>
              <a:t>Aksaray</a:t>
            </a:r>
            <a:r>
              <a:rPr lang="en-US" sz="1400" cap="none" dirty="0"/>
              <a:t> University, </a:t>
            </a:r>
            <a:r>
              <a:rPr lang="en-US" sz="1400" cap="none" dirty="0" err="1"/>
              <a:t>Aksaray</a:t>
            </a:r>
            <a:r>
              <a:rPr lang="en-US" sz="1400" cap="none" dirty="0"/>
              <a:t> 68100, Turkey </a:t>
            </a:r>
            <a:endParaRPr lang="tr-TR" sz="1400" cap="none" dirty="0"/>
          </a:p>
          <a:p>
            <a:pPr algn="r"/>
            <a:r>
              <a:rPr lang="en-US" sz="1400" cap="none" dirty="0"/>
              <a:t>ilkerbalcilar@aksaray.edu.tr</a:t>
            </a:r>
            <a:endParaRPr lang="tr-TR" sz="1400" cap="none" dirty="0"/>
          </a:p>
        </p:txBody>
      </p:sp>
      <p:sp>
        <p:nvSpPr>
          <p:cNvPr id="5" name="Footer Placeholder 4">
            <a:extLst>
              <a:ext uri="{FF2B5EF4-FFF2-40B4-BE49-F238E27FC236}">
                <a16:creationId xmlns:a16="http://schemas.microsoft.com/office/drawing/2014/main" id="{B6899F91-ECB2-4415-B826-C4FEEF5BAD25}"/>
              </a:ext>
            </a:extLst>
          </p:cNvPr>
          <p:cNvSpPr>
            <a:spLocks noGrp="1"/>
          </p:cNvSpPr>
          <p:nvPr>
            <p:ph type="ftr" sz="quarter" idx="11"/>
          </p:nvPr>
        </p:nvSpPr>
        <p:spPr>
          <a:xfrm>
            <a:off x="2334231" y="6307240"/>
            <a:ext cx="8437408" cy="404614"/>
          </a:xfrm>
        </p:spPr>
        <p:txBody>
          <a:bodyPr/>
          <a:lstStyle/>
          <a:p>
            <a:pPr algn="ctr"/>
            <a:r>
              <a:rPr lang="en-US" b="1" i="0" dirty="0">
                <a:effectLst/>
                <a:latin typeface="Source Sans Pro" panose="020B0503030403020204" pitchFamily="34" charset="0"/>
              </a:rPr>
              <a:t>The 3rd International Electronic Conference on Environmental Research and Public Health —Public Health Issues in the Context of the COVID-19 Pandemic</a:t>
            </a:r>
          </a:p>
          <a:p>
            <a:pPr algn="ctr"/>
            <a:r>
              <a:rPr lang="en-US" b="1" i="0" dirty="0">
                <a:effectLst/>
                <a:latin typeface="Source Sans Pro" panose="020B0503030403020204" pitchFamily="34" charset="0"/>
              </a:rPr>
              <a:t>11/01/2021 - 25/01/2021</a:t>
            </a:r>
          </a:p>
        </p:txBody>
      </p:sp>
      <p:sp>
        <p:nvSpPr>
          <p:cNvPr id="6" name="Slide Number Placeholder 5">
            <a:extLst>
              <a:ext uri="{FF2B5EF4-FFF2-40B4-BE49-F238E27FC236}">
                <a16:creationId xmlns:a16="http://schemas.microsoft.com/office/drawing/2014/main" id="{2D7D1A9F-4684-4489-9D11-4883859F9612}"/>
              </a:ext>
            </a:extLst>
          </p:cNvPr>
          <p:cNvSpPr>
            <a:spLocks noGrp="1"/>
          </p:cNvSpPr>
          <p:nvPr>
            <p:ph type="sldNum" sz="quarter" idx="12"/>
          </p:nvPr>
        </p:nvSpPr>
        <p:spPr/>
        <p:txBody>
          <a:bodyPr/>
          <a:lstStyle/>
          <a:p>
            <a:fld id="{A0FC0D83-8CD6-4E20-83CA-4ABFA5471336}" type="slidenum">
              <a:rPr lang="en-US" smtClean="0"/>
              <a:t>1</a:t>
            </a:fld>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507" y="5162127"/>
            <a:ext cx="1666373" cy="1549727"/>
          </a:xfrm>
          <a:prstGeom prst="rect">
            <a:avLst/>
          </a:prstGeom>
        </p:spPr>
      </p:pic>
    </p:spTree>
    <p:extLst>
      <p:ext uri="{BB962C8B-B14F-4D97-AF65-F5344CB8AC3E}">
        <p14:creationId xmlns:p14="http://schemas.microsoft.com/office/powerpoint/2010/main" val="3167172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F02E7-2EF7-47CF-A2AF-916408890405}"/>
              </a:ext>
            </a:extLst>
          </p:cNvPr>
          <p:cNvSpPr>
            <a:spLocks noGrp="1"/>
          </p:cNvSpPr>
          <p:nvPr>
            <p:ph type="title"/>
          </p:nvPr>
        </p:nvSpPr>
        <p:spPr>
          <a:xfrm>
            <a:off x="646111" y="452718"/>
            <a:ext cx="9404723" cy="1400530"/>
          </a:xfrm>
        </p:spPr>
        <p:txBody>
          <a:bodyPr>
            <a:normAutofit/>
          </a:bodyPr>
          <a:lstStyle/>
          <a:p>
            <a:r>
              <a:rPr lang="tr-TR" dirty="0"/>
              <a:t>3. </a:t>
            </a:r>
            <a:r>
              <a:rPr lang="tr-TR" dirty="0" err="1"/>
              <a:t>Results</a:t>
            </a:r>
            <a:r>
              <a:rPr lang="tr-TR" dirty="0"/>
              <a:t> </a:t>
            </a:r>
          </a:p>
        </p:txBody>
      </p:sp>
      <p:sp>
        <p:nvSpPr>
          <p:cNvPr id="5" name="Slide Number Placeholder 4">
            <a:extLst>
              <a:ext uri="{FF2B5EF4-FFF2-40B4-BE49-F238E27FC236}">
                <a16:creationId xmlns:a16="http://schemas.microsoft.com/office/drawing/2014/main" id="{FBA9CB8F-3605-419A-899C-AE3C5F9AC877}"/>
              </a:ext>
            </a:extLst>
          </p:cNvPr>
          <p:cNvSpPr>
            <a:spLocks noGrp="1"/>
          </p:cNvSpPr>
          <p:nvPr>
            <p:ph type="sldNum" sz="quarter" idx="12"/>
          </p:nvPr>
        </p:nvSpPr>
        <p:spPr>
          <a:xfrm>
            <a:off x="10352540" y="295729"/>
            <a:ext cx="838199" cy="767687"/>
          </a:xfrm>
        </p:spPr>
        <p:txBody>
          <a:bodyPr>
            <a:normAutofit/>
          </a:bodyPr>
          <a:lstStyle/>
          <a:p>
            <a:pPr>
              <a:spcAft>
                <a:spcPts val="600"/>
              </a:spcAft>
            </a:pPr>
            <a:fld id="{A0FC0D83-8CD6-4E20-83CA-4ABFA5471336}" type="slidenum">
              <a:rPr lang="en-US" smtClean="0"/>
              <a:pPr>
                <a:spcAft>
                  <a:spcPts val="600"/>
                </a:spcAft>
              </a:pPr>
              <a:t>10</a:t>
            </a:fld>
            <a:endParaRPr lang="en-US"/>
          </a:p>
        </p:txBody>
      </p:sp>
      <p:pic>
        <p:nvPicPr>
          <p:cNvPr id="9" name="Picture 8">
            <a:extLst>
              <a:ext uri="{FF2B5EF4-FFF2-40B4-BE49-F238E27FC236}">
                <a16:creationId xmlns:a16="http://schemas.microsoft.com/office/drawing/2014/main" id="{D177F97A-DF46-4A39-91CC-D6E847C0E248}"/>
              </a:ext>
            </a:extLst>
          </p:cNvPr>
          <p:cNvPicPr>
            <a:picLocks noChangeAspect="1"/>
          </p:cNvPicPr>
          <p:nvPr/>
        </p:nvPicPr>
        <p:blipFill rotWithShape="1">
          <a:blip r:embed="rId2"/>
          <a:srcRect r="574" b="-3"/>
          <a:stretch/>
        </p:blipFill>
        <p:spPr>
          <a:xfrm>
            <a:off x="344405" y="1369791"/>
            <a:ext cx="5821344" cy="2385963"/>
          </a:xfrm>
          <a:prstGeom prst="rect">
            <a:avLst/>
          </a:prstGeom>
          <a:effectLst>
            <a:outerShdw blurRad="50800" dist="38100" dir="5400000" algn="t" rotWithShape="0">
              <a:prstClr val="black">
                <a:alpha val="43000"/>
              </a:prstClr>
            </a:outerShdw>
          </a:effectLst>
        </p:spPr>
      </p:pic>
      <p:pic>
        <p:nvPicPr>
          <p:cNvPr id="7" name="Picture 6">
            <a:extLst>
              <a:ext uri="{FF2B5EF4-FFF2-40B4-BE49-F238E27FC236}">
                <a16:creationId xmlns:a16="http://schemas.microsoft.com/office/drawing/2014/main" id="{BEA15A51-F825-4A98-A131-27BFE986149C}"/>
              </a:ext>
            </a:extLst>
          </p:cNvPr>
          <p:cNvPicPr>
            <a:picLocks noChangeAspect="1"/>
          </p:cNvPicPr>
          <p:nvPr/>
        </p:nvPicPr>
        <p:blipFill rotWithShape="1">
          <a:blip r:embed="rId3"/>
          <a:srcRect l="577" r="-3" b="-3"/>
          <a:stretch/>
        </p:blipFill>
        <p:spPr>
          <a:xfrm>
            <a:off x="341853" y="3816509"/>
            <a:ext cx="5821344" cy="2385963"/>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a16="http://schemas.microsoft.com/office/drawing/2014/main" id="{05B05871-F06C-471E-9165-02970B43042A}"/>
              </a:ext>
            </a:extLst>
          </p:cNvPr>
          <p:cNvSpPr>
            <a:spLocks noGrp="1"/>
          </p:cNvSpPr>
          <p:nvPr>
            <p:ph idx="1"/>
          </p:nvPr>
        </p:nvSpPr>
        <p:spPr>
          <a:xfrm>
            <a:off x="6762283" y="2052918"/>
            <a:ext cx="3489064" cy="4195481"/>
          </a:xfrm>
        </p:spPr>
        <p:txBody>
          <a:bodyPr>
            <a:normAutofit/>
          </a:bodyPr>
          <a:lstStyle/>
          <a:p>
            <a:pPr marL="0" indent="0">
              <a:buNone/>
            </a:pPr>
            <a:r>
              <a:rPr lang="en-US" sz="1800" dirty="0"/>
              <a:t>PM in urban areas has other sources than traffic such as, industry, fossil fuel combustion. Even after the weekend and holiday lockdowns, industries and businesses remained closed. This may be responsible for the higher reduction in PM</a:t>
            </a:r>
            <a:r>
              <a:rPr lang="en-US" sz="1800" baseline="-25000" dirty="0"/>
              <a:t>10</a:t>
            </a:r>
            <a:r>
              <a:rPr lang="en-US" sz="1800" dirty="0"/>
              <a:t> compared to NO</a:t>
            </a:r>
            <a:r>
              <a:rPr lang="en-US" sz="1800" baseline="-25000" dirty="0"/>
              <a:t>2</a:t>
            </a:r>
            <a:r>
              <a:rPr lang="en-US" sz="1800" dirty="0"/>
              <a:t>. </a:t>
            </a:r>
            <a:endParaRPr lang="tr-TR" sz="1800" dirty="0"/>
          </a:p>
        </p:txBody>
      </p:sp>
      <p:sp>
        <p:nvSpPr>
          <p:cNvPr id="8" name="Footer Placeholder 4">
            <a:extLst>
              <a:ext uri="{FF2B5EF4-FFF2-40B4-BE49-F238E27FC236}">
                <a16:creationId xmlns:a16="http://schemas.microsoft.com/office/drawing/2014/main" id="{F98521C6-3CE8-41E7-8E4E-3ABCE0BDF35F}"/>
              </a:ext>
            </a:extLst>
          </p:cNvPr>
          <p:cNvSpPr>
            <a:spLocks noGrp="1"/>
          </p:cNvSpPr>
          <p:nvPr>
            <p:ph type="ftr" sz="quarter" idx="11"/>
          </p:nvPr>
        </p:nvSpPr>
        <p:spPr>
          <a:xfrm>
            <a:off x="167951" y="6448069"/>
            <a:ext cx="12024049" cy="304801"/>
          </a:xfrm>
        </p:spPr>
        <p:txBody>
          <a:bodyPr>
            <a:normAutofit/>
          </a:bodyPr>
          <a:lstStyle/>
          <a:p>
            <a:pPr algn="ctr">
              <a:lnSpc>
                <a:spcPct val="90000"/>
              </a:lnSpc>
              <a:spcAft>
                <a:spcPts val="600"/>
              </a:spcAft>
            </a:pPr>
            <a:r>
              <a:rPr lang="en-US" sz="1050" b="1" i="0" dirty="0">
                <a:effectLst/>
                <a:latin typeface="Source Sans Pro" panose="020B0503030403020204" pitchFamily="34" charset="0"/>
              </a:rPr>
              <a:t>The 3rd International Electronic Conference on Environmental Research and Public Health —Public Health Issues in the Context of the COVID-19 Pandemic</a:t>
            </a:r>
            <a:r>
              <a:rPr lang="tr-TR" sz="1050" b="1" i="0" dirty="0">
                <a:effectLst/>
                <a:latin typeface="Source Sans Pro" panose="020B0503030403020204" pitchFamily="34" charset="0"/>
              </a:rPr>
              <a:t> ,</a:t>
            </a:r>
            <a:r>
              <a:rPr lang="en-US" sz="1050" b="1" i="0" dirty="0">
                <a:effectLst/>
                <a:latin typeface="Source Sans Pro" panose="020B0503030403020204" pitchFamily="34" charset="0"/>
              </a:rPr>
              <a:t>11/01/2021 - 25/01/2021</a:t>
            </a:r>
          </a:p>
        </p:txBody>
      </p:sp>
    </p:spTree>
    <p:extLst>
      <p:ext uri="{BB962C8B-B14F-4D97-AF65-F5344CB8AC3E}">
        <p14:creationId xmlns:p14="http://schemas.microsoft.com/office/powerpoint/2010/main" val="1859641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F02E7-2EF7-47CF-A2AF-916408890405}"/>
              </a:ext>
            </a:extLst>
          </p:cNvPr>
          <p:cNvSpPr>
            <a:spLocks noGrp="1"/>
          </p:cNvSpPr>
          <p:nvPr>
            <p:ph type="title"/>
          </p:nvPr>
        </p:nvSpPr>
        <p:spPr/>
        <p:txBody>
          <a:bodyPr/>
          <a:lstStyle/>
          <a:p>
            <a:r>
              <a:rPr lang="tr-TR" dirty="0"/>
              <a:t>4. </a:t>
            </a:r>
            <a:r>
              <a:rPr lang="tr-TR" dirty="0" err="1"/>
              <a:t>Conclusions</a:t>
            </a:r>
            <a:endParaRPr lang="tr-TR" dirty="0"/>
          </a:p>
        </p:txBody>
      </p:sp>
      <p:sp>
        <p:nvSpPr>
          <p:cNvPr id="3" name="Content Placeholder 2">
            <a:extLst>
              <a:ext uri="{FF2B5EF4-FFF2-40B4-BE49-F238E27FC236}">
                <a16:creationId xmlns:a16="http://schemas.microsoft.com/office/drawing/2014/main" id="{05B05871-F06C-471E-9165-02970B43042A}"/>
              </a:ext>
            </a:extLst>
          </p:cNvPr>
          <p:cNvSpPr>
            <a:spLocks noGrp="1"/>
          </p:cNvSpPr>
          <p:nvPr>
            <p:ph idx="1"/>
          </p:nvPr>
        </p:nvSpPr>
        <p:spPr>
          <a:xfrm>
            <a:off x="1103312" y="1543050"/>
            <a:ext cx="10460038" cy="4705349"/>
          </a:xfrm>
        </p:spPr>
        <p:txBody>
          <a:bodyPr>
            <a:normAutofit/>
          </a:bodyPr>
          <a:lstStyle/>
          <a:p>
            <a:r>
              <a:rPr lang="en-US" dirty="0"/>
              <a:t>Measures taken to battle the COVID-19 virus have decreased the airborne pollutant levels as in many parts</a:t>
            </a:r>
            <a:r>
              <a:rPr lang="tr-TR" dirty="0"/>
              <a:t> of </a:t>
            </a:r>
            <a:r>
              <a:rPr lang="tr-TR" dirty="0" err="1"/>
              <a:t>the</a:t>
            </a:r>
            <a:r>
              <a:rPr lang="en-US" dirty="0"/>
              <a:t> world. </a:t>
            </a:r>
            <a:endParaRPr lang="tr-TR" dirty="0"/>
          </a:p>
          <a:p>
            <a:r>
              <a:rPr lang="en-US" dirty="0"/>
              <a:t>In this study, it was shown that PM</a:t>
            </a:r>
            <a:r>
              <a:rPr lang="en-US" baseline="-25000" dirty="0"/>
              <a:t>10</a:t>
            </a:r>
            <a:r>
              <a:rPr lang="en-US" dirty="0"/>
              <a:t> and NO</a:t>
            </a:r>
            <a:r>
              <a:rPr lang="en-US" baseline="-25000" dirty="0"/>
              <a:t>2</a:t>
            </a:r>
            <a:r>
              <a:rPr lang="en-US" dirty="0"/>
              <a:t> concentrations decreased significantly during lockdown periods compared to the previous years. </a:t>
            </a:r>
            <a:endParaRPr lang="tr-TR" dirty="0"/>
          </a:p>
          <a:p>
            <a:r>
              <a:rPr lang="en-US" dirty="0"/>
              <a:t>It can be concluded that the reductions in concentrations of pollutants are due to the measures taken to battle the COVID-19 pandemic.  </a:t>
            </a:r>
            <a:endParaRPr lang="tr-TR" dirty="0"/>
          </a:p>
          <a:p>
            <a:r>
              <a:rPr lang="en-US" dirty="0"/>
              <a:t>Air pollution is a common problem for the whole world, but it is known that the measures taken to solve it are still insufficient.</a:t>
            </a:r>
            <a:endParaRPr lang="tr-TR" dirty="0"/>
          </a:p>
          <a:p>
            <a:r>
              <a:rPr lang="en-US" dirty="0"/>
              <a:t> It is clearly observed that human activities have a great impact on air pollution. </a:t>
            </a:r>
            <a:endParaRPr lang="tr-TR" dirty="0"/>
          </a:p>
          <a:p>
            <a:r>
              <a:rPr lang="en-US" dirty="0"/>
              <a:t>Control measures that can keep the air pollution at a sustainable low level need to be taken. </a:t>
            </a:r>
            <a:endParaRPr lang="tr-TR" dirty="0"/>
          </a:p>
        </p:txBody>
      </p:sp>
      <p:sp>
        <p:nvSpPr>
          <p:cNvPr id="5" name="Slide Number Placeholder 4">
            <a:extLst>
              <a:ext uri="{FF2B5EF4-FFF2-40B4-BE49-F238E27FC236}">
                <a16:creationId xmlns:a16="http://schemas.microsoft.com/office/drawing/2014/main" id="{FBA9CB8F-3605-419A-899C-AE3C5F9AC877}"/>
              </a:ext>
            </a:extLst>
          </p:cNvPr>
          <p:cNvSpPr>
            <a:spLocks noGrp="1"/>
          </p:cNvSpPr>
          <p:nvPr>
            <p:ph type="sldNum" sz="quarter" idx="12"/>
          </p:nvPr>
        </p:nvSpPr>
        <p:spPr/>
        <p:txBody>
          <a:bodyPr/>
          <a:lstStyle/>
          <a:p>
            <a:fld id="{A0FC0D83-8CD6-4E20-83CA-4ABFA5471336}" type="slidenum">
              <a:rPr lang="en-US" smtClean="0"/>
              <a:t>11</a:t>
            </a:fld>
            <a:endParaRPr lang="en-US"/>
          </a:p>
        </p:txBody>
      </p:sp>
      <p:sp>
        <p:nvSpPr>
          <p:cNvPr id="8" name="Footer Placeholder 4">
            <a:extLst>
              <a:ext uri="{FF2B5EF4-FFF2-40B4-BE49-F238E27FC236}">
                <a16:creationId xmlns:a16="http://schemas.microsoft.com/office/drawing/2014/main" id="{F98521C6-3CE8-41E7-8E4E-3ABCE0BDF35F}"/>
              </a:ext>
            </a:extLst>
          </p:cNvPr>
          <p:cNvSpPr>
            <a:spLocks noGrp="1"/>
          </p:cNvSpPr>
          <p:nvPr>
            <p:ph type="ftr" sz="quarter" idx="11"/>
          </p:nvPr>
        </p:nvSpPr>
        <p:spPr>
          <a:xfrm>
            <a:off x="0" y="6448069"/>
            <a:ext cx="12192000" cy="404614"/>
          </a:xfrm>
        </p:spPr>
        <p:txBody>
          <a:bodyPr/>
          <a:lstStyle/>
          <a:p>
            <a:pPr algn="ctr"/>
            <a:r>
              <a:rPr lang="en-US" b="1" i="0" dirty="0">
                <a:effectLst/>
                <a:latin typeface="Source Sans Pro" panose="020B0503030403020204" pitchFamily="34" charset="0"/>
              </a:rPr>
              <a:t>The 3rd International Electronic Conference on Environmental Research and Public Health —Public Health Issues in the Context of the COVID-19 Pandemic</a:t>
            </a:r>
            <a:r>
              <a:rPr lang="tr-TR" b="1" i="0" dirty="0">
                <a:effectLst/>
                <a:latin typeface="Source Sans Pro" panose="020B0503030403020204" pitchFamily="34" charset="0"/>
              </a:rPr>
              <a:t> ,</a:t>
            </a:r>
            <a:r>
              <a:rPr lang="en-US" b="1" i="0" dirty="0">
                <a:effectLst/>
                <a:latin typeface="Source Sans Pro" panose="020B0503030403020204" pitchFamily="34" charset="0"/>
              </a:rPr>
              <a:t>11/01/2021 - 25/01/2021</a:t>
            </a:r>
          </a:p>
        </p:txBody>
      </p:sp>
    </p:spTree>
    <p:extLst>
      <p:ext uri="{BB962C8B-B14F-4D97-AF65-F5344CB8AC3E}">
        <p14:creationId xmlns:p14="http://schemas.microsoft.com/office/powerpoint/2010/main" val="2496846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B05871-F06C-471E-9165-02970B43042A}"/>
              </a:ext>
            </a:extLst>
          </p:cNvPr>
          <p:cNvSpPr>
            <a:spLocks noGrp="1"/>
          </p:cNvSpPr>
          <p:nvPr>
            <p:ph idx="1"/>
          </p:nvPr>
        </p:nvSpPr>
        <p:spPr>
          <a:xfrm>
            <a:off x="1170424" y="1423743"/>
            <a:ext cx="8946541" cy="4195481"/>
          </a:xfrm>
        </p:spPr>
        <p:txBody>
          <a:bodyPr/>
          <a:lstStyle/>
          <a:p>
            <a:pPr marL="0" indent="0" algn="ctr">
              <a:buNone/>
            </a:pPr>
            <a:endParaRPr lang="tr-TR" dirty="0"/>
          </a:p>
          <a:p>
            <a:pPr marL="0" indent="0" algn="ctr">
              <a:buNone/>
            </a:pPr>
            <a:r>
              <a:rPr lang="tr-TR" sz="3200" dirty="0">
                <a:solidFill>
                  <a:srgbClr val="FFC000"/>
                </a:solidFill>
              </a:rPr>
              <a:t>THANK YOU </a:t>
            </a:r>
          </a:p>
          <a:p>
            <a:pPr marL="0" indent="0" algn="ctr">
              <a:buNone/>
            </a:pPr>
            <a:r>
              <a:rPr lang="tr-TR" sz="3200" dirty="0">
                <a:solidFill>
                  <a:srgbClr val="FFC000"/>
                </a:solidFill>
              </a:rPr>
              <a:t>FOR YOUR </a:t>
            </a:r>
            <a:r>
              <a:rPr lang="tr-TR" sz="5400" dirty="0">
                <a:solidFill>
                  <a:srgbClr val="FFC000"/>
                </a:solidFill>
              </a:rPr>
              <a:t>TIME</a:t>
            </a:r>
            <a:r>
              <a:rPr lang="tr-TR" sz="4400" dirty="0">
                <a:solidFill>
                  <a:srgbClr val="FFC000"/>
                </a:solidFill>
              </a:rPr>
              <a:t> </a:t>
            </a:r>
            <a:endParaRPr lang="tr-TR" sz="3200" dirty="0">
              <a:solidFill>
                <a:srgbClr val="FFC000"/>
              </a:solidFill>
            </a:endParaRPr>
          </a:p>
          <a:p>
            <a:pPr marL="0" indent="0" algn="ctr">
              <a:buNone/>
            </a:pPr>
            <a:r>
              <a:rPr lang="tr-TR" sz="3200" dirty="0">
                <a:solidFill>
                  <a:srgbClr val="FFC000"/>
                </a:solidFill>
              </a:rPr>
              <a:t>AND </a:t>
            </a:r>
            <a:r>
              <a:rPr lang="tr-TR" sz="5400" dirty="0">
                <a:solidFill>
                  <a:srgbClr val="FFC000"/>
                </a:solidFill>
              </a:rPr>
              <a:t>ATTENTION</a:t>
            </a:r>
            <a:endParaRPr lang="tr-TR" sz="3200" dirty="0">
              <a:solidFill>
                <a:srgbClr val="FFC000"/>
              </a:solidFill>
            </a:endParaRPr>
          </a:p>
        </p:txBody>
      </p:sp>
      <p:sp>
        <p:nvSpPr>
          <p:cNvPr id="5" name="Slide Number Placeholder 4">
            <a:extLst>
              <a:ext uri="{FF2B5EF4-FFF2-40B4-BE49-F238E27FC236}">
                <a16:creationId xmlns:a16="http://schemas.microsoft.com/office/drawing/2014/main" id="{FBA9CB8F-3605-419A-899C-AE3C5F9AC877}"/>
              </a:ext>
            </a:extLst>
          </p:cNvPr>
          <p:cNvSpPr>
            <a:spLocks noGrp="1"/>
          </p:cNvSpPr>
          <p:nvPr>
            <p:ph type="sldNum" sz="quarter" idx="12"/>
          </p:nvPr>
        </p:nvSpPr>
        <p:spPr/>
        <p:txBody>
          <a:bodyPr/>
          <a:lstStyle/>
          <a:p>
            <a:fld id="{A0FC0D83-8CD6-4E20-83CA-4ABFA5471336}" type="slidenum">
              <a:rPr lang="en-US" smtClean="0"/>
              <a:t>12</a:t>
            </a:fld>
            <a:endParaRPr lang="en-US"/>
          </a:p>
        </p:txBody>
      </p:sp>
      <p:sp>
        <p:nvSpPr>
          <p:cNvPr id="8" name="Footer Placeholder 4">
            <a:extLst>
              <a:ext uri="{FF2B5EF4-FFF2-40B4-BE49-F238E27FC236}">
                <a16:creationId xmlns:a16="http://schemas.microsoft.com/office/drawing/2014/main" id="{F98521C6-3CE8-41E7-8E4E-3ABCE0BDF35F}"/>
              </a:ext>
            </a:extLst>
          </p:cNvPr>
          <p:cNvSpPr>
            <a:spLocks noGrp="1"/>
          </p:cNvSpPr>
          <p:nvPr>
            <p:ph type="ftr" sz="quarter" idx="11"/>
          </p:nvPr>
        </p:nvSpPr>
        <p:spPr>
          <a:xfrm>
            <a:off x="0" y="6448069"/>
            <a:ext cx="12192000" cy="404614"/>
          </a:xfrm>
        </p:spPr>
        <p:txBody>
          <a:bodyPr/>
          <a:lstStyle/>
          <a:p>
            <a:pPr algn="ctr"/>
            <a:r>
              <a:rPr lang="en-US" b="1" i="0" dirty="0">
                <a:effectLst/>
                <a:latin typeface="Source Sans Pro" panose="020B0503030403020204" pitchFamily="34" charset="0"/>
              </a:rPr>
              <a:t>The 3rd International Electronic Conference on Environmental Research and Public Health —Public Health Issues in the Context of the COVID-19 Pandemic</a:t>
            </a:r>
            <a:r>
              <a:rPr lang="tr-TR" b="1" i="0" dirty="0">
                <a:effectLst/>
                <a:latin typeface="Source Sans Pro" panose="020B0503030403020204" pitchFamily="34" charset="0"/>
              </a:rPr>
              <a:t> ,</a:t>
            </a:r>
            <a:r>
              <a:rPr lang="en-US" b="1" i="0" dirty="0">
                <a:effectLst/>
                <a:latin typeface="Source Sans Pro" panose="020B0503030403020204" pitchFamily="34" charset="0"/>
              </a:rPr>
              <a:t>11/01/2021 - 25/01/2021</a:t>
            </a:r>
          </a:p>
        </p:txBody>
      </p:sp>
    </p:spTree>
    <p:extLst>
      <p:ext uri="{BB962C8B-B14F-4D97-AF65-F5344CB8AC3E}">
        <p14:creationId xmlns:p14="http://schemas.microsoft.com/office/powerpoint/2010/main" val="1456689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F02E7-2EF7-47CF-A2AF-916408890405}"/>
              </a:ext>
            </a:extLst>
          </p:cNvPr>
          <p:cNvSpPr>
            <a:spLocks noGrp="1"/>
          </p:cNvSpPr>
          <p:nvPr>
            <p:ph type="title"/>
          </p:nvPr>
        </p:nvSpPr>
        <p:spPr/>
        <p:txBody>
          <a:bodyPr/>
          <a:lstStyle/>
          <a:p>
            <a:r>
              <a:rPr lang="tr-TR" dirty="0"/>
              <a:t>1. </a:t>
            </a:r>
            <a:r>
              <a:rPr lang="en-US" dirty="0"/>
              <a:t>Introduction</a:t>
            </a:r>
          </a:p>
        </p:txBody>
      </p:sp>
      <p:sp>
        <p:nvSpPr>
          <p:cNvPr id="3" name="Content Placeholder 2">
            <a:extLst>
              <a:ext uri="{FF2B5EF4-FFF2-40B4-BE49-F238E27FC236}">
                <a16:creationId xmlns:a16="http://schemas.microsoft.com/office/drawing/2014/main" id="{05B05871-F06C-471E-9165-02970B43042A}"/>
              </a:ext>
            </a:extLst>
          </p:cNvPr>
          <p:cNvSpPr>
            <a:spLocks noGrp="1"/>
          </p:cNvSpPr>
          <p:nvPr>
            <p:ph idx="1"/>
          </p:nvPr>
        </p:nvSpPr>
        <p:spPr>
          <a:xfrm>
            <a:off x="256674" y="1411706"/>
            <a:ext cx="7117249" cy="4836694"/>
          </a:xfrm>
        </p:spPr>
        <p:txBody>
          <a:bodyPr/>
          <a:lstStyle/>
          <a:p>
            <a:pPr algn="just"/>
            <a:r>
              <a:rPr lang="en-US" dirty="0"/>
              <a:t>According to WHO, 91% of the world's population lives in places where the level of air pollutants exceeds the limits, and 7.2 million people die prematurely every year due to air pollution. </a:t>
            </a:r>
            <a:endParaRPr lang="tr-TR" dirty="0"/>
          </a:p>
          <a:p>
            <a:pPr algn="just"/>
            <a:r>
              <a:rPr lang="en-US" dirty="0"/>
              <a:t>Particulate matter (PM), and nitrogen dioxide (NO</a:t>
            </a:r>
            <a:r>
              <a:rPr lang="en-US" baseline="-25000" dirty="0"/>
              <a:t>2</a:t>
            </a:r>
            <a:r>
              <a:rPr lang="en-US" dirty="0"/>
              <a:t>) are listed as criteria pollutants by US EPA due their effects on human health</a:t>
            </a:r>
            <a:r>
              <a:rPr lang="tr-TR" dirty="0"/>
              <a:t>.</a:t>
            </a:r>
          </a:p>
          <a:p>
            <a:pPr algn="just"/>
            <a:r>
              <a:rPr lang="en-US" dirty="0"/>
              <a:t>Prolonged and high-level exposures to PM and NO</a:t>
            </a:r>
            <a:r>
              <a:rPr lang="en-US" baseline="-25000" dirty="0"/>
              <a:t>2</a:t>
            </a:r>
            <a:r>
              <a:rPr lang="en-US" dirty="0"/>
              <a:t> cause a wide range of effects, from impairing the respiratory system to premature death</a:t>
            </a:r>
            <a:r>
              <a:rPr lang="tr-TR" dirty="0"/>
              <a:t>.</a:t>
            </a:r>
          </a:p>
          <a:p>
            <a:endParaRPr lang="tr-TR" dirty="0"/>
          </a:p>
        </p:txBody>
      </p:sp>
      <p:sp>
        <p:nvSpPr>
          <p:cNvPr id="5" name="Slide Number Placeholder 4">
            <a:extLst>
              <a:ext uri="{FF2B5EF4-FFF2-40B4-BE49-F238E27FC236}">
                <a16:creationId xmlns:a16="http://schemas.microsoft.com/office/drawing/2014/main" id="{FBA9CB8F-3605-419A-899C-AE3C5F9AC877}"/>
              </a:ext>
            </a:extLst>
          </p:cNvPr>
          <p:cNvSpPr>
            <a:spLocks noGrp="1"/>
          </p:cNvSpPr>
          <p:nvPr>
            <p:ph type="sldNum" sz="quarter" idx="12"/>
          </p:nvPr>
        </p:nvSpPr>
        <p:spPr/>
        <p:txBody>
          <a:bodyPr/>
          <a:lstStyle/>
          <a:p>
            <a:fld id="{A0FC0D83-8CD6-4E20-83CA-4ABFA5471336}" type="slidenum">
              <a:rPr lang="en-US" smtClean="0"/>
              <a:t>2</a:t>
            </a:fld>
            <a:endParaRPr lang="en-US"/>
          </a:p>
        </p:txBody>
      </p:sp>
      <p:sp>
        <p:nvSpPr>
          <p:cNvPr id="8" name="Footer Placeholder 4">
            <a:extLst>
              <a:ext uri="{FF2B5EF4-FFF2-40B4-BE49-F238E27FC236}">
                <a16:creationId xmlns:a16="http://schemas.microsoft.com/office/drawing/2014/main" id="{F98521C6-3CE8-41E7-8E4E-3ABCE0BDF35F}"/>
              </a:ext>
            </a:extLst>
          </p:cNvPr>
          <p:cNvSpPr>
            <a:spLocks noGrp="1"/>
          </p:cNvSpPr>
          <p:nvPr>
            <p:ph type="ftr" sz="quarter" idx="11"/>
          </p:nvPr>
        </p:nvSpPr>
        <p:spPr>
          <a:xfrm>
            <a:off x="0" y="6448069"/>
            <a:ext cx="12192000" cy="404614"/>
          </a:xfrm>
        </p:spPr>
        <p:txBody>
          <a:bodyPr/>
          <a:lstStyle/>
          <a:p>
            <a:pPr algn="ctr"/>
            <a:r>
              <a:rPr lang="en-US" b="1" i="0" dirty="0">
                <a:effectLst/>
                <a:latin typeface="Source Sans Pro" panose="020B0503030403020204" pitchFamily="34" charset="0"/>
              </a:rPr>
              <a:t>The 3rd International Electronic Conference on Environmental Research and Public Health —Public Health Issues in the Context of the COVID-19 Pandemic</a:t>
            </a:r>
            <a:r>
              <a:rPr lang="tr-TR" b="1" i="0" dirty="0">
                <a:effectLst/>
                <a:latin typeface="Source Sans Pro" panose="020B0503030403020204" pitchFamily="34" charset="0"/>
              </a:rPr>
              <a:t> ,</a:t>
            </a:r>
            <a:r>
              <a:rPr lang="en-US" b="1" i="0" dirty="0">
                <a:effectLst/>
                <a:latin typeface="Source Sans Pro" panose="020B0503030403020204" pitchFamily="34" charset="0"/>
              </a:rPr>
              <a:t>11/01/2021 - 25/01/2021</a:t>
            </a:r>
          </a:p>
        </p:txBody>
      </p:sp>
      <p:graphicFrame>
        <p:nvGraphicFramePr>
          <p:cNvPr id="6" name="Diyagram 9">
            <a:extLst>
              <a:ext uri="{FF2B5EF4-FFF2-40B4-BE49-F238E27FC236}">
                <a16:creationId xmlns:a16="http://schemas.microsoft.com/office/drawing/2014/main" id="{C0B1F136-2B73-486A-A301-AD678E2C5F5D}"/>
              </a:ext>
            </a:extLst>
          </p:cNvPr>
          <p:cNvGraphicFramePr/>
          <p:nvPr>
            <p:extLst>
              <p:ext uri="{D42A27DB-BD31-4B8C-83A1-F6EECF244321}">
                <p14:modId xmlns:p14="http://schemas.microsoft.com/office/powerpoint/2010/main" val="1973402514"/>
              </p:ext>
            </p:extLst>
          </p:nvPr>
        </p:nvGraphicFramePr>
        <p:xfrm>
          <a:off x="7696248" y="1430840"/>
          <a:ext cx="5162026" cy="3373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287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F02E7-2EF7-47CF-A2AF-916408890405}"/>
              </a:ext>
            </a:extLst>
          </p:cNvPr>
          <p:cNvSpPr>
            <a:spLocks noGrp="1"/>
          </p:cNvSpPr>
          <p:nvPr>
            <p:ph type="title"/>
          </p:nvPr>
        </p:nvSpPr>
        <p:spPr/>
        <p:txBody>
          <a:bodyPr/>
          <a:lstStyle/>
          <a:p>
            <a:r>
              <a:rPr lang="tr-TR" dirty="0"/>
              <a:t>1. </a:t>
            </a:r>
            <a:r>
              <a:rPr lang="tr-TR" dirty="0" err="1"/>
              <a:t>Introduction</a:t>
            </a:r>
            <a:endParaRPr lang="tr-TR" dirty="0"/>
          </a:p>
        </p:txBody>
      </p:sp>
      <p:sp>
        <p:nvSpPr>
          <p:cNvPr id="3" name="Content Placeholder 2">
            <a:extLst>
              <a:ext uri="{FF2B5EF4-FFF2-40B4-BE49-F238E27FC236}">
                <a16:creationId xmlns:a16="http://schemas.microsoft.com/office/drawing/2014/main" id="{05B05871-F06C-471E-9165-02970B43042A}"/>
              </a:ext>
            </a:extLst>
          </p:cNvPr>
          <p:cNvSpPr>
            <a:spLocks noGrp="1"/>
          </p:cNvSpPr>
          <p:nvPr>
            <p:ph idx="1"/>
          </p:nvPr>
        </p:nvSpPr>
        <p:spPr>
          <a:xfrm>
            <a:off x="709030" y="1977418"/>
            <a:ext cx="7903126" cy="2233856"/>
          </a:xfrm>
        </p:spPr>
        <p:txBody>
          <a:bodyPr/>
          <a:lstStyle/>
          <a:p>
            <a:pPr marL="0" indent="0" algn="just">
              <a:buNone/>
            </a:pPr>
            <a:r>
              <a:rPr lang="en-US" dirty="0"/>
              <a:t>In response to the COVİD-19 pandemic, countries imposed lockdowns; business, school, shopping mall, market, restaurant closures; and public transportation limitations. </a:t>
            </a:r>
            <a:endParaRPr lang="tr-TR" dirty="0"/>
          </a:p>
          <a:p>
            <a:pPr marL="0" indent="0" algn="just">
              <a:buNone/>
            </a:pPr>
            <a:r>
              <a:rPr lang="en-US" dirty="0"/>
              <a:t>As a result of imposed restrictions, air quality has improved significantly in many parts of the world, especially in Europe and the USA.</a:t>
            </a:r>
            <a:endParaRPr lang="tr-TR" dirty="0"/>
          </a:p>
        </p:txBody>
      </p:sp>
      <p:sp>
        <p:nvSpPr>
          <p:cNvPr id="5" name="Slide Number Placeholder 4">
            <a:extLst>
              <a:ext uri="{FF2B5EF4-FFF2-40B4-BE49-F238E27FC236}">
                <a16:creationId xmlns:a16="http://schemas.microsoft.com/office/drawing/2014/main" id="{FBA9CB8F-3605-419A-899C-AE3C5F9AC877}"/>
              </a:ext>
            </a:extLst>
          </p:cNvPr>
          <p:cNvSpPr>
            <a:spLocks noGrp="1"/>
          </p:cNvSpPr>
          <p:nvPr>
            <p:ph type="sldNum" sz="quarter" idx="12"/>
          </p:nvPr>
        </p:nvSpPr>
        <p:spPr/>
        <p:txBody>
          <a:bodyPr/>
          <a:lstStyle/>
          <a:p>
            <a:fld id="{A0FC0D83-8CD6-4E20-83CA-4ABFA5471336}" type="slidenum">
              <a:rPr lang="en-US" smtClean="0"/>
              <a:t>3</a:t>
            </a:fld>
            <a:endParaRPr lang="en-US"/>
          </a:p>
        </p:txBody>
      </p:sp>
      <p:sp>
        <p:nvSpPr>
          <p:cNvPr id="8" name="Footer Placeholder 4">
            <a:extLst>
              <a:ext uri="{FF2B5EF4-FFF2-40B4-BE49-F238E27FC236}">
                <a16:creationId xmlns:a16="http://schemas.microsoft.com/office/drawing/2014/main" id="{F98521C6-3CE8-41E7-8E4E-3ABCE0BDF35F}"/>
              </a:ext>
            </a:extLst>
          </p:cNvPr>
          <p:cNvSpPr>
            <a:spLocks noGrp="1"/>
          </p:cNvSpPr>
          <p:nvPr>
            <p:ph type="ftr" sz="quarter" idx="11"/>
          </p:nvPr>
        </p:nvSpPr>
        <p:spPr>
          <a:xfrm>
            <a:off x="0" y="6448069"/>
            <a:ext cx="12192000" cy="404614"/>
          </a:xfrm>
        </p:spPr>
        <p:txBody>
          <a:bodyPr/>
          <a:lstStyle/>
          <a:p>
            <a:pPr algn="ctr"/>
            <a:r>
              <a:rPr lang="en-US" b="1" i="0" dirty="0">
                <a:effectLst/>
                <a:latin typeface="Source Sans Pro" panose="020B0503030403020204" pitchFamily="34" charset="0"/>
              </a:rPr>
              <a:t>The 3rd International Electronic Conference on Environmental Research and Public Health —Public Health Issues in the Context of the COVID-19 Pandemic</a:t>
            </a:r>
            <a:r>
              <a:rPr lang="tr-TR" b="1" i="0" dirty="0">
                <a:effectLst/>
                <a:latin typeface="Source Sans Pro" panose="020B0503030403020204" pitchFamily="34" charset="0"/>
              </a:rPr>
              <a:t> ,</a:t>
            </a:r>
            <a:r>
              <a:rPr lang="en-US" b="1" i="0" dirty="0">
                <a:effectLst/>
                <a:latin typeface="Source Sans Pro" panose="020B0503030403020204" pitchFamily="34" charset="0"/>
              </a:rPr>
              <a:t>11/01/2021 - 25/01/2021</a:t>
            </a:r>
          </a:p>
        </p:txBody>
      </p:sp>
      <p:pic>
        <p:nvPicPr>
          <p:cNvPr id="1026" name="Picture 2" descr="COVID-19 Lockdown Problems and Alternative Strategies to Safely Reopening  the Economy | Reason Foundation">
            <a:extLst>
              <a:ext uri="{FF2B5EF4-FFF2-40B4-BE49-F238E27FC236}">
                <a16:creationId xmlns:a16="http://schemas.microsoft.com/office/drawing/2014/main" id="{8FE75740-8E44-493A-9708-8BFF5D501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3715" y="1590513"/>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1 Day National Lockdown COVID-19">
            <a:extLst>
              <a:ext uri="{FF2B5EF4-FFF2-40B4-BE49-F238E27FC236}">
                <a16:creationId xmlns:a16="http://schemas.microsoft.com/office/drawing/2014/main" id="{1F60D28A-58E4-4C9B-8B01-D4028461B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657" y="3340837"/>
            <a:ext cx="2933766" cy="1716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393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F02E7-2EF7-47CF-A2AF-916408890405}"/>
              </a:ext>
            </a:extLst>
          </p:cNvPr>
          <p:cNvSpPr>
            <a:spLocks noGrp="1"/>
          </p:cNvSpPr>
          <p:nvPr>
            <p:ph type="title"/>
          </p:nvPr>
        </p:nvSpPr>
        <p:spPr/>
        <p:txBody>
          <a:bodyPr/>
          <a:lstStyle/>
          <a:p>
            <a:r>
              <a:rPr lang="tr-TR" dirty="0"/>
              <a:t>1. </a:t>
            </a:r>
            <a:r>
              <a:rPr lang="en-US" dirty="0"/>
              <a:t>Introduction</a:t>
            </a:r>
            <a:endParaRPr lang="tr-TR" dirty="0"/>
          </a:p>
        </p:txBody>
      </p:sp>
      <p:sp>
        <p:nvSpPr>
          <p:cNvPr id="3" name="Content Placeholder 2">
            <a:extLst>
              <a:ext uri="{FF2B5EF4-FFF2-40B4-BE49-F238E27FC236}">
                <a16:creationId xmlns:a16="http://schemas.microsoft.com/office/drawing/2014/main" id="{05B05871-F06C-471E-9165-02970B43042A}"/>
              </a:ext>
            </a:extLst>
          </p:cNvPr>
          <p:cNvSpPr>
            <a:spLocks noGrp="1"/>
          </p:cNvSpPr>
          <p:nvPr>
            <p:ph idx="1"/>
          </p:nvPr>
        </p:nvSpPr>
        <p:spPr>
          <a:xfrm>
            <a:off x="256674" y="2052918"/>
            <a:ext cx="11229473" cy="4195481"/>
          </a:xfrm>
        </p:spPr>
        <p:txBody>
          <a:bodyPr/>
          <a:lstStyle/>
          <a:p>
            <a:pPr algn="just"/>
            <a:r>
              <a:rPr lang="en-US" dirty="0"/>
              <a:t>Turkish authorities confirmed the first COVID-19 case on March 11, 2020. Active COVID-19 cases have rapidly increased and &gt;10000 total cases and 168 deaths reported as of March 30</a:t>
            </a:r>
            <a:r>
              <a:rPr lang="en-US" baseline="30000" dirty="0"/>
              <a:t>th</a:t>
            </a:r>
            <a:r>
              <a:rPr lang="en-US" dirty="0"/>
              <a:t>. Turkish government implemented restrictions including closure of businesses, travel restrictions, and age-based lockdowns as of late March. To battle the ongoing surge in cases, full weekend lockdowns were introduced at metropolitan cities.</a:t>
            </a:r>
          </a:p>
          <a:p>
            <a:pPr algn="just"/>
            <a:r>
              <a:rPr lang="en-US" dirty="0"/>
              <a:t>This </a:t>
            </a:r>
            <a:r>
              <a:rPr lang="tr-TR" dirty="0" err="1"/>
              <a:t>study</a:t>
            </a:r>
            <a:r>
              <a:rPr lang="en-US" dirty="0"/>
              <a:t> investigates air quality of Konya, which is the 7</a:t>
            </a:r>
            <a:r>
              <a:rPr lang="en-US" baseline="30000" dirty="0"/>
              <a:t>th</a:t>
            </a:r>
            <a:r>
              <a:rPr lang="en-US" dirty="0"/>
              <a:t> biggest city in Turkey with a population of 2.2 million, during the full weekend lockdown periods</a:t>
            </a:r>
            <a:r>
              <a:rPr lang="tr-TR" dirty="0"/>
              <a:t>.</a:t>
            </a:r>
            <a:r>
              <a:rPr lang="en-US" dirty="0"/>
              <a:t>For this purpose, daily average concentrations of PM</a:t>
            </a:r>
            <a:r>
              <a:rPr lang="en-US" baseline="-25000" dirty="0"/>
              <a:t>10</a:t>
            </a:r>
            <a:r>
              <a:rPr lang="en-US" dirty="0"/>
              <a:t> and NO</a:t>
            </a:r>
            <a:r>
              <a:rPr lang="en-US" baseline="-25000" dirty="0"/>
              <a:t>2</a:t>
            </a:r>
            <a:r>
              <a:rPr lang="en-US" dirty="0"/>
              <a:t> of lockdown periods for 2020 compared with the same periods of 2018-2019.</a:t>
            </a:r>
          </a:p>
          <a:p>
            <a:endParaRPr lang="tr-TR" dirty="0"/>
          </a:p>
        </p:txBody>
      </p:sp>
      <p:sp>
        <p:nvSpPr>
          <p:cNvPr id="5" name="Slide Number Placeholder 4">
            <a:extLst>
              <a:ext uri="{FF2B5EF4-FFF2-40B4-BE49-F238E27FC236}">
                <a16:creationId xmlns:a16="http://schemas.microsoft.com/office/drawing/2014/main" id="{FBA9CB8F-3605-419A-899C-AE3C5F9AC877}"/>
              </a:ext>
            </a:extLst>
          </p:cNvPr>
          <p:cNvSpPr>
            <a:spLocks noGrp="1"/>
          </p:cNvSpPr>
          <p:nvPr>
            <p:ph type="sldNum" sz="quarter" idx="12"/>
          </p:nvPr>
        </p:nvSpPr>
        <p:spPr/>
        <p:txBody>
          <a:bodyPr/>
          <a:lstStyle/>
          <a:p>
            <a:fld id="{A0FC0D83-8CD6-4E20-83CA-4ABFA5471336}" type="slidenum">
              <a:rPr lang="en-US" smtClean="0"/>
              <a:t>4</a:t>
            </a:fld>
            <a:endParaRPr lang="en-US"/>
          </a:p>
        </p:txBody>
      </p:sp>
      <p:sp>
        <p:nvSpPr>
          <p:cNvPr id="8" name="Footer Placeholder 4">
            <a:extLst>
              <a:ext uri="{FF2B5EF4-FFF2-40B4-BE49-F238E27FC236}">
                <a16:creationId xmlns:a16="http://schemas.microsoft.com/office/drawing/2014/main" id="{F98521C6-3CE8-41E7-8E4E-3ABCE0BDF35F}"/>
              </a:ext>
            </a:extLst>
          </p:cNvPr>
          <p:cNvSpPr>
            <a:spLocks noGrp="1"/>
          </p:cNvSpPr>
          <p:nvPr>
            <p:ph type="ftr" sz="quarter" idx="11"/>
          </p:nvPr>
        </p:nvSpPr>
        <p:spPr>
          <a:xfrm>
            <a:off x="0" y="6448069"/>
            <a:ext cx="12192000" cy="404614"/>
          </a:xfrm>
        </p:spPr>
        <p:txBody>
          <a:bodyPr/>
          <a:lstStyle/>
          <a:p>
            <a:pPr algn="ctr"/>
            <a:r>
              <a:rPr lang="en-US" b="1" i="0" dirty="0">
                <a:effectLst/>
                <a:latin typeface="Source Sans Pro" panose="020B0503030403020204" pitchFamily="34" charset="0"/>
              </a:rPr>
              <a:t>The 3rd International Electronic Conference on Environmental Research and Public Health —Public Health Issues in the Context of the COVID-19 Pandemic</a:t>
            </a:r>
            <a:r>
              <a:rPr lang="tr-TR" b="1" i="0" dirty="0">
                <a:effectLst/>
                <a:latin typeface="Source Sans Pro" panose="020B0503030403020204" pitchFamily="34" charset="0"/>
              </a:rPr>
              <a:t> ,</a:t>
            </a:r>
            <a:r>
              <a:rPr lang="en-US" b="1" i="0" dirty="0">
                <a:effectLst/>
                <a:latin typeface="Source Sans Pro" panose="020B0503030403020204" pitchFamily="34" charset="0"/>
              </a:rPr>
              <a:t>11/01/2021 - 25/01/2021</a:t>
            </a:r>
          </a:p>
        </p:txBody>
      </p:sp>
    </p:spTree>
    <p:extLst>
      <p:ext uri="{BB962C8B-B14F-4D97-AF65-F5344CB8AC3E}">
        <p14:creationId xmlns:p14="http://schemas.microsoft.com/office/powerpoint/2010/main" val="1327828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F02E7-2EF7-47CF-A2AF-916408890405}"/>
              </a:ext>
            </a:extLst>
          </p:cNvPr>
          <p:cNvSpPr>
            <a:spLocks noGrp="1"/>
          </p:cNvSpPr>
          <p:nvPr>
            <p:ph type="title"/>
          </p:nvPr>
        </p:nvSpPr>
        <p:spPr/>
        <p:txBody>
          <a:bodyPr/>
          <a:lstStyle/>
          <a:p>
            <a:r>
              <a:rPr lang="tr-TR" dirty="0"/>
              <a:t>2. </a:t>
            </a:r>
            <a:r>
              <a:rPr lang="tr-TR" dirty="0" err="1"/>
              <a:t>Materials</a:t>
            </a:r>
            <a:r>
              <a:rPr lang="tr-TR" dirty="0"/>
              <a:t> </a:t>
            </a:r>
            <a:r>
              <a:rPr lang="tr-TR" dirty="0" err="1"/>
              <a:t>and</a:t>
            </a:r>
            <a:r>
              <a:rPr lang="tr-TR" dirty="0"/>
              <a:t> </a:t>
            </a:r>
            <a:r>
              <a:rPr lang="tr-TR" dirty="0" err="1"/>
              <a:t>Methods</a:t>
            </a:r>
            <a:endParaRPr lang="tr-TR" dirty="0"/>
          </a:p>
        </p:txBody>
      </p:sp>
      <p:sp>
        <p:nvSpPr>
          <p:cNvPr id="3" name="Content Placeholder 2">
            <a:extLst>
              <a:ext uri="{FF2B5EF4-FFF2-40B4-BE49-F238E27FC236}">
                <a16:creationId xmlns:a16="http://schemas.microsoft.com/office/drawing/2014/main" id="{05B05871-F06C-471E-9165-02970B43042A}"/>
              </a:ext>
            </a:extLst>
          </p:cNvPr>
          <p:cNvSpPr>
            <a:spLocks noGrp="1"/>
          </p:cNvSpPr>
          <p:nvPr>
            <p:ph idx="1"/>
          </p:nvPr>
        </p:nvSpPr>
        <p:spPr>
          <a:xfrm>
            <a:off x="320842" y="2052918"/>
            <a:ext cx="11325726" cy="2951835"/>
          </a:xfrm>
        </p:spPr>
        <p:txBody>
          <a:bodyPr/>
          <a:lstStyle/>
          <a:p>
            <a:pPr algn="just"/>
            <a:r>
              <a:rPr lang="en-US" dirty="0"/>
              <a:t>Turkish government implemented restrictions, and age-based lockdowns as of late March. Four full weekend and holiday lockdowns were introduced at metropolitan cities between April 11</a:t>
            </a:r>
            <a:r>
              <a:rPr lang="en-US" baseline="30000" dirty="0"/>
              <a:t>th</a:t>
            </a:r>
            <a:r>
              <a:rPr lang="en-US" dirty="0"/>
              <a:t> to May 3</a:t>
            </a:r>
            <a:r>
              <a:rPr lang="en-US" baseline="30000" dirty="0"/>
              <a:t>rd</a:t>
            </a:r>
            <a:r>
              <a:rPr lang="en-US" dirty="0"/>
              <a:t>. During this period people were instructed to stay at home in total of 11 days out of 28 days.</a:t>
            </a:r>
          </a:p>
          <a:p>
            <a:pPr algn="just"/>
            <a:r>
              <a:rPr lang="en-US" dirty="0"/>
              <a:t>Turkey has a 355 active monitoring stations operated under the Nation</a:t>
            </a:r>
            <a:r>
              <a:rPr lang="tr-TR"/>
              <a:t>al</a:t>
            </a:r>
            <a:r>
              <a:rPr lang="en-US"/>
              <a:t> </a:t>
            </a:r>
            <a:r>
              <a:rPr lang="en-US" dirty="0"/>
              <a:t>Air Quality Monitoring Network. Stations are located in urban and rural areas to measure emissions emitted from vehicles, industries and domestic. </a:t>
            </a:r>
            <a:endParaRPr lang="tr-TR" dirty="0"/>
          </a:p>
        </p:txBody>
      </p:sp>
      <p:sp>
        <p:nvSpPr>
          <p:cNvPr id="5" name="Slide Number Placeholder 4">
            <a:extLst>
              <a:ext uri="{FF2B5EF4-FFF2-40B4-BE49-F238E27FC236}">
                <a16:creationId xmlns:a16="http://schemas.microsoft.com/office/drawing/2014/main" id="{FBA9CB8F-3605-419A-899C-AE3C5F9AC877}"/>
              </a:ext>
            </a:extLst>
          </p:cNvPr>
          <p:cNvSpPr>
            <a:spLocks noGrp="1"/>
          </p:cNvSpPr>
          <p:nvPr>
            <p:ph type="sldNum" sz="quarter" idx="12"/>
          </p:nvPr>
        </p:nvSpPr>
        <p:spPr/>
        <p:txBody>
          <a:bodyPr/>
          <a:lstStyle/>
          <a:p>
            <a:fld id="{A0FC0D83-8CD6-4E20-83CA-4ABFA5471336}" type="slidenum">
              <a:rPr lang="en-US" smtClean="0"/>
              <a:t>5</a:t>
            </a:fld>
            <a:endParaRPr lang="en-US"/>
          </a:p>
        </p:txBody>
      </p:sp>
      <p:sp>
        <p:nvSpPr>
          <p:cNvPr id="8" name="Footer Placeholder 4">
            <a:extLst>
              <a:ext uri="{FF2B5EF4-FFF2-40B4-BE49-F238E27FC236}">
                <a16:creationId xmlns:a16="http://schemas.microsoft.com/office/drawing/2014/main" id="{F98521C6-3CE8-41E7-8E4E-3ABCE0BDF35F}"/>
              </a:ext>
            </a:extLst>
          </p:cNvPr>
          <p:cNvSpPr>
            <a:spLocks noGrp="1"/>
          </p:cNvSpPr>
          <p:nvPr>
            <p:ph type="ftr" sz="quarter" idx="11"/>
          </p:nvPr>
        </p:nvSpPr>
        <p:spPr>
          <a:xfrm>
            <a:off x="0" y="6448069"/>
            <a:ext cx="12192000" cy="404614"/>
          </a:xfrm>
        </p:spPr>
        <p:txBody>
          <a:bodyPr/>
          <a:lstStyle/>
          <a:p>
            <a:pPr algn="ctr"/>
            <a:r>
              <a:rPr lang="en-US" b="1" i="0" dirty="0">
                <a:effectLst/>
                <a:latin typeface="Source Sans Pro" panose="020B0503030403020204" pitchFamily="34" charset="0"/>
              </a:rPr>
              <a:t>The 3rd International Electronic Conference on Environmental Research and Public Health —Public Health Issues in the Context of the COVID-19 Pandemic</a:t>
            </a:r>
            <a:r>
              <a:rPr lang="tr-TR" b="1" i="0" dirty="0">
                <a:effectLst/>
                <a:latin typeface="Source Sans Pro" panose="020B0503030403020204" pitchFamily="34" charset="0"/>
              </a:rPr>
              <a:t> ,</a:t>
            </a:r>
            <a:r>
              <a:rPr lang="en-US" b="1" i="0" dirty="0">
                <a:effectLst/>
                <a:latin typeface="Source Sans Pro" panose="020B0503030403020204" pitchFamily="34" charset="0"/>
              </a:rPr>
              <a:t>11/01/2021 - 25/01/2021</a:t>
            </a:r>
          </a:p>
        </p:txBody>
      </p:sp>
    </p:spTree>
    <p:extLst>
      <p:ext uri="{BB962C8B-B14F-4D97-AF65-F5344CB8AC3E}">
        <p14:creationId xmlns:p14="http://schemas.microsoft.com/office/powerpoint/2010/main" val="2436924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F02E7-2EF7-47CF-A2AF-916408890405}"/>
              </a:ext>
            </a:extLst>
          </p:cNvPr>
          <p:cNvSpPr>
            <a:spLocks noGrp="1"/>
          </p:cNvSpPr>
          <p:nvPr>
            <p:ph type="title"/>
          </p:nvPr>
        </p:nvSpPr>
        <p:spPr/>
        <p:txBody>
          <a:bodyPr/>
          <a:lstStyle/>
          <a:p>
            <a:r>
              <a:rPr lang="tr-TR" dirty="0"/>
              <a:t>2. </a:t>
            </a:r>
            <a:r>
              <a:rPr lang="tr-TR" dirty="0" err="1"/>
              <a:t>Materials</a:t>
            </a:r>
            <a:r>
              <a:rPr lang="tr-TR" dirty="0"/>
              <a:t> </a:t>
            </a:r>
            <a:r>
              <a:rPr lang="tr-TR" dirty="0" err="1"/>
              <a:t>and</a:t>
            </a:r>
            <a:r>
              <a:rPr lang="tr-TR" dirty="0"/>
              <a:t> </a:t>
            </a:r>
            <a:r>
              <a:rPr lang="tr-TR" dirty="0" err="1"/>
              <a:t>Methods</a:t>
            </a:r>
            <a:endParaRPr lang="tr-TR" dirty="0"/>
          </a:p>
        </p:txBody>
      </p:sp>
      <p:sp>
        <p:nvSpPr>
          <p:cNvPr id="3" name="Content Placeholder 2">
            <a:extLst>
              <a:ext uri="{FF2B5EF4-FFF2-40B4-BE49-F238E27FC236}">
                <a16:creationId xmlns:a16="http://schemas.microsoft.com/office/drawing/2014/main" id="{05B05871-F06C-471E-9165-02970B43042A}"/>
              </a:ext>
            </a:extLst>
          </p:cNvPr>
          <p:cNvSpPr>
            <a:spLocks noGrp="1"/>
          </p:cNvSpPr>
          <p:nvPr>
            <p:ph idx="1"/>
          </p:nvPr>
        </p:nvSpPr>
        <p:spPr>
          <a:xfrm>
            <a:off x="7315200" y="1543574"/>
            <a:ext cx="4353886" cy="4704825"/>
          </a:xfrm>
        </p:spPr>
        <p:txBody>
          <a:bodyPr>
            <a:normAutofit/>
          </a:bodyPr>
          <a:lstStyle/>
          <a:p>
            <a:pPr algn="just"/>
            <a:r>
              <a:rPr lang="en-US" dirty="0"/>
              <a:t>The station used in study is located at Konya city center (32° 30' 58.68"N, 37° 52' 5.16"E). </a:t>
            </a:r>
            <a:endParaRPr lang="tr-TR" dirty="0"/>
          </a:p>
          <a:p>
            <a:pPr algn="just"/>
            <a:r>
              <a:rPr lang="en-US" dirty="0"/>
              <a:t>Hourly measurements of PM</a:t>
            </a:r>
            <a:r>
              <a:rPr lang="en-US" baseline="-25000" dirty="0"/>
              <a:t>10</a:t>
            </a:r>
            <a:r>
              <a:rPr lang="en-US" dirty="0"/>
              <a:t> and NO</a:t>
            </a:r>
            <a:r>
              <a:rPr lang="en-US" baseline="-25000" dirty="0"/>
              <a:t>2</a:t>
            </a:r>
            <a:r>
              <a:rPr lang="en-US" dirty="0"/>
              <a:t> for April 6</a:t>
            </a:r>
            <a:r>
              <a:rPr lang="en-US" baseline="30000" dirty="0"/>
              <a:t>th</a:t>
            </a:r>
            <a:r>
              <a:rPr lang="en-US" dirty="0"/>
              <a:t> to May 3</a:t>
            </a:r>
            <a:r>
              <a:rPr lang="en-US" baseline="30000" dirty="0"/>
              <a:t>rd</a:t>
            </a:r>
            <a:r>
              <a:rPr lang="en-US" dirty="0"/>
              <a:t> of 2018-2020 were downloaded through the web portal of the national network. The data obtained for Konya station was classified into two as current (2020) and historical (2018-2019).</a:t>
            </a:r>
          </a:p>
        </p:txBody>
      </p:sp>
      <p:sp>
        <p:nvSpPr>
          <p:cNvPr id="5" name="Slide Number Placeholder 4">
            <a:extLst>
              <a:ext uri="{FF2B5EF4-FFF2-40B4-BE49-F238E27FC236}">
                <a16:creationId xmlns:a16="http://schemas.microsoft.com/office/drawing/2014/main" id="{FBA9CB8F-3605-419A-899C-AE3C5F9AC877}"/>
              </a:ext>
            </a:extLst>
          </p:cNvPr>
          <p:cNvSpPr>
            <a:spLocks noGrp="1"/>
          </p:cNvSpPr>
          <p:nvPr>
            <p:ph type="sldNum" sz="quarter" idx="12"/>
          </p:nvPr>
        </p:nvSpPr>
        <p:spPr/>
        <p:txBody>
          <a:bodyPr/>
          <a:lstStyle/>
          <a:p>
            <a:fld id="{A0FC0D83-8CD6-4E20-83CA-4ABFA5471336}" type="slidenum">
              <a:rPr lang="en-US" smtClean="0"/>
              <a:t>6</a:t>
            </a:fld>
            <a:endParaRPr lang="en-US"/>
          </a:p>
        </p:txBody>
      </p:sp>
      <p:sp>
        <p:nvSpPr>
          <p:cNvPr id="8" name="Footer Placeholder 4">
            <a:extLst>
              <a:ext uri="{FF2B5EF4-FFF2-40B4-BE49-F238E27FC236}">
                <a16:creationId xmlns:a16="http://schemas.microsoft.com/office/drawing/2014/main" id="{F98521C6-3CE8-41E7-8E4E-3ABCE0BDF35F}"/>
              </a:ext>
            </a:extLst>
          </p:cNvPr>
          <p:cNvSpPr>
            <a:spLocks noGrp="1"/>
          </p:cNvSpPr>
          <p:nvPr>
            <p:ph type="ftr" sz="quarter" idx="11"/>
          </p:nvPr>
        </p:nvSpPr>
        <p:spPr>
          <a:xfrm>
            <a:off x="0" y="6448069"/>
            <a:ext cx="12192000" cy="404614"/>
          </a:xfrm>
        </p:spPr>
        <p:txBody>
          <a:bodyPr/>
          <a:lstStyle/>
          <a:p>
            <a:pPr algn="ctr"/>
            <a:r>
              <a:rPr lang="en-US" b="1" i="0" dirty="0">
                <a:effectLst/>
                <a:latin typeface="Source Sans Pro" panose="020B0503030403020204" pitchFamily="34" charset="0"/>
              </a:rPr>
              <a:t>The 3rd International Electronic Conference on Environmental Research and Public Health —Public Health Issues in the Context of the COVID-19 Pandemic</a:t>
            </a:r>
            <a:r>
              <a:rPr lang="tr-TR" b="1" i="0" dirty="0">
                <a:effectLst/>
                <a:latin typeface="Source Sans Pro" panose="020B0503030403020204" pitchFamily="34" charset="0"/>
              </a:rPr>
              <a:t> ,</a:t>
            </a:r>
            <a:r>
              <a:rPr lang="en-US" b="1" i="0" dirty="0">
                <a:effectLst/>
                <a:latin typeface="Source Sans Pro" panose="020B0503030403020204" pitchFamily="34" charset="0"/>
              </a:rPr>
              <a:t>11/01/2021 - 25/01/2021</a:t>
            </a:r>
          </a:p>
        </p:txBody>
      </p:sp>
      <p:pic>
        <p:nvPicPr>
          <p:cNvPr id="6" name="Picture 5" descr="Map&#10;&#10;Description automatically generated">
            <a:extLst>
              <a:ext uri="{FF2B5EF4-FFF2-40B4-BE49-F238E27FC236}">
                <a16:creationId xmlns:a16="http://schemas.microsoft.com/office/drawing/2014/main" id="{7E53DE49-5A3E-4C6D-9D05-B5FE89E19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982" y="1646053"/>
            <a:ext cx="6621512" cy="4602346"/>
          </a:xfrm>
          <a:prstGeom prst="rect">
            <a:avLst/>
          </a:prstGeom>
        </p:spPr>
      </p:pic>
      <p:sp>
        <p:nvSpPr>
          <p:cNvPr id="4" name="TextBox 3">
            <a:extLst>
              <a:ext uri="{FF2B5EF4-FFF2-40B4-BE49-F238E27FC236}">
                <a16:creationId xmlns:a16="http://schemas.microsoft.com/office/drawing/2014/main" id="{499F611D-1A85-4A38-A2A9-9B8BF0721555}"/>
              </a:ext>
            </a:extLst>
          </p:cNvPr>
          <p:cNvSpPr txBox="1"/>
          <p:nvPr/>
        </p:nvSpPr>
        <p:spPr>
          <a:xfrm>
            <a:off x="3917661" y="4106221"/>
            <a:ext cx="1526796" cy="646331"/>
          </a:xfrm>
          <a:prstGeom prst="rect">
            <a:avLst/>
          </a:prstGeom>
          <a:noFill/>
        </p:spPr>
        <p:txBody>
          <a:bodyPr wrap="square" rtlCol="0">
            <a:spAutoFit/>
          </a:bodyPr>
          <a:lstStyle/>
          <a:p>
            <a:r>
              <a:rPr lang="tr-TR" b="1" dirty="0" err="1">
                <a:solidFill>
                  <a:srgbClr val="FF0000"/>
                </a:solidFill>
              </a:rPr>
              <a:t>Sampling</a:t>
            </a:r>
            <a:r>
              <a:rPr lang="tr-TR" b="1" dirty="0">
                <a:solidFill>
                  <a:srgbClr val="FF0000"/>
                </a:solidFill>
              </a:rPr>
              <a:t> Station</a:t>
            </a:r>
          </a:p>
        </p:txBody>
      </p:sp>
      <p:sp>
        <p:nvSpPr>
          <p:cNvPr id="7" name="Oval 6">
            <a:extLst>
              <a:ext uri="{FF2B5EF4-FFF2-40B4-BE49-F238E27FC236}">
                <a16:creationId xmlns:a16="http://schemas.microsoft.com/office/drawing/2014/main" id="{81159692-F829-47A8-8CD8-A741FFC92D09}"/>
              </a:ext>
            </a:extLst>
          </p:cNvPr>
          <p:cNvSpPr/>
          <p:nvPr/>
        </p:nvSpPr>
        <p:spPr>
          <a:xfrm>
            <a:off x="3414320" y="4194495"/>
            <a:ext cx="453006" cy="4697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noFill/>
            </a:endParaRPr>
          </a:p>
        </p:txBody>
      </p:sp>
    </p:spTree>
    <p:extLst>
      <p:ext uri="{BB962C8B-B14F-4D97-AF65-F5344CB8AC3E}">
        <p14:creationId xmlns:p14="http://schemas.microsoft.com/office/powerpoint/2010/main" val="453924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B87E4204-E93C-417B-9ED0-F81552DE8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68E4A00-82CC-4AD0-B631-F820AEE4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4" name="Freeform 7">
            <a:extLst>
              <a:ext uri="{FF2B5EF4-FFF2-40B4-BE49-F238E27FC236}">
                <a16:creationId xmlns:a16="http://schemas.microsoft.com/office/drawing/2014/main" id="{463665DF-25B8-4EE2-8F85-921EF38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0CF02E7-2EF7-47CF-A2AF-916408890405}"/>
              </a:ext>
            </a:extLst>
          </p:cNvPr>
          <p:cNvSpPr>
            <a:spLocks noGrp="1"/>
          </p:cNvSpPr>
          <p:nvPr>
            <p:ph type="title"/>
          </p:nvPr>
        </p:nvSpPr>
        <p:spPr>
          <a:xfrm>
            <a:off x="648930" y="629267"/>
            <a:ext cx="9252154" cy="1016654"/>
          </a:xfrm>
        </p:spPr>
        <p:txBody>
          <a:bodyPr vert="horz" lIns="91440" tIns="45720" rIns="91440" bIns="45720" rtlCol="0">
            <a:normAutofit/>
          </a:bodyPr>
          <a:lstStyle/>
          <a:p>
            <a:r>
              <a:rPr lang="en-US" b="0" i="0" kern="1200">
                <a:solidFill>
                  <a:srgbClr val="EBEBEB"/>
                </a:solidFill>
                <a:latin typeface="+mj-lt"/>
                <a:ea typeface="+mj-ea"/>
                <a:cs typeface="+mj-cs"/>
              </a:rPr>
              <a:t>3. Results </a:t>
            </a:r>
          </a:p>
        </p:txBody>
      </p:sp>
      <p:sp>
        <p:nvSpPr>
          <p:cNvPr id="5" name="Slide Number Placeholder 4">
            <a:extLst>
              <a:ext uri="{FF2B5EF4-FFF2-40B4-BE49-F238E27FC236}">
                <a16:creationId xmlns:a16="http://schemas.microsoft.com/office/drawing/2014/main" id="{FBA9CB8F-3605-419A-899C-AE3C5F9AC877}"/>
              </a:ext>
            </a:extLst>
          </p:cNvPr>
          <p:cNvSpPr>
            <a:spLocks noGrp="1"/>
          </p:cNvSpPr>
          <p:nvPr>
            <p:ph type="sldNum" sz="quarter" idx="12"/>
          </p:nvPr>
        </p:nvSpPr>
        <p:spPr>
          <a:xfrm>
            <a:off x="10352540" y="295729"/>
            <a:ext cx="838199" cy="767687"/>
          </a:xfrm>
        </p:spPr>
        <p:txBody>
          <a:bodyPr vert="horz" lIns="91440" tIns="45720" rIns="91440" bIns="45720" rtlCol="0">
            <a:normAutofit/>
          </a:bodyPr>
          <a:lstStyle/>
          <a:p>
            <a:pPr defTabSz="914400">
              <a:spcAft>
                <a:spcPts val="600"/>
              </a:spcAft>
            </a:pPr>
            <a:fld id="{A0FC0D83-8CD6-4E20-83CA-4ABFA5471336}" type="slidenum">
              <a:rPr lang="en-US">
                <a:solidFill>
                  <a:srgbClr val="FFFFFF"/>
                </a:solidFill>
              </a:rPr>
              <a:pPr defTabSz="914400">
                <a:spcAft>
                  <a:spcPts val="600"/>
                </a:spcAft>
              </a:pPr>
              <a:t>7</a:t>
            </a:fld>
            <a:endParaRPr lang="en-US">
              <a:solidFill>
                <a:srgbClr val="FFFFFF"/>
              </a:solidFill>
            </a:endParaRPr>
          </a:p>
        </p:txBody>
      </p:sp>
      <p:sp useBgFill="1">
        <p:nvSpPr>
          <p:cNvPr id="46" name="Freeform: Shape 45">
            <a:extLst>
              <a:ext uri="{FF2B5EF4-FFF2-40B4-BE49-F238E27FC236}">
                <a16:creationId xmlns:a16="http://schemas.microsoft.com/office/drawing/2014/main" id="{B3378DC2-950E-4B63-B833-32DE4719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5" name="Content Placeholder 34">
            <a:extLst>
              <a:ext uri="{FF2B5EF4-FFF2-40B4-BE49-F238E27FC236}">
                <a16:creationId xmlns:a16="http://schemas.microsoft.com/office/drawing/2014/main" id="{B7D1F886-5EB9-4264-9E90-3060F28B5E6B}"/>
              </a:ext>
            </a:extLst>
          </p:cNvPr>
          <p:cNvSpPr>
            <a:spLocks noGrp="1"/>
          </p:cNvSpPr>
          <p:nvPr>
            <p:ph idx="1"/>
          </p:nvPr>
        </p:nvSpPr>
        <p:spPr>
          <a:xfrm>
            <a:off x="952499" y="4571838"/>
            <a:ext cx="10467976" cy="1699720"/>
          </a:xfrm>
        </p:spPr>
        <p:txBody>
          <a:bodyPr>
            <a:normAutofit fontScale="92500" lnSpcReduction="20000"/>
          </a:bodyPr>
          <a:lstStyle/>
          <a:p>
            <a:pPr algn="just"/>
            <a:r>
              <a:rPr lang="en-US" dirty="0"/>
              <a:t>The findings of this study evidence that the measured concentrations of PM</a:t>
            </a:r>
            <a:r>
              <a:rPr lang="en-US" baseline="-25000" dirty="0"/>
              <a:t>10</a:t>
            </a:r>
            <a:r>
              <a:rPr lang="en-US" dirty="0"/>
              <a:t> and NO</a:t>
            </a:r>
            <a:r>
              <a:rPr lang="en-US" baseline="-25000" dirty="0"/>
              <a:t>2</a:t>
            </a:r>
            <a:r>
              <a:rPr lang="en-US" dirty="0"/>
              <a:t> has declined significantly during the lockdown periods of COVID-19. </a:t>
            </a:r>
            <a:endParaRPr lang="tr-TR" dirty="0"/>
          </a:p>
          <a:p>
            <a:pPr algn="just"/>
            <a:r>
              <a:rPr lang="en-US" dirty="0"/>
              <a:t>The highest reduction in Konya atmosphere was observed in PM</a:t>
            </a:r>
            <a:r>
              <a:rPr lang="en-US" baseline="-25000" dirty="0"/>
              <a:t>10</a:t>
            </a:r>
            <a:r>
              <a:rPr lang="en-US" dirty="0"/>
              <a:t> concentration. PM</a:t>
            </a:r>
            <a:r>
              <a:rPr lang="en-US" baseline="-25000" dirty="0"/>
              <a:t>10</a:t>
            </a:r>
            <a:r>
              <a:rPr lang="en-US" dirty="0"/>
              <a:t> concentration was declined 55.7% in 2020 compared to 2018-2019 period. The reduction observed for PM</a:t>
            </a:r>
            <a:r>
              <a:rPr lang="en-US" baseline="-25000" dirty="0"/>
              <a:t>10</a:t>
            </a:r>
            <a:r>
              <a:rPr lang="en-US" dirty="0"/>
              <a:t> is larger than Baghdad (15%), but less than Morocco (75%)</a:t>
            </a:r>
            <a:r>
              <a:rPr lang="tr-TR" dirty="0"/>
              <a:t>.</a:t>
            </a:r>
            <a:endParaRPr lang="en-US" dirty="0"/>
          </a:p>
        </p:txBody>
      </p:sp>
      <p:pic>
        <p:nvPicPr>
          <p:cNvPr id="11" name="Content Placeholder 5">
            <a:extLst>
              <a:ext uri="{FF2B5EF4-FFF2-40B4-BE49-F238E27FC236}">
                <a16:creationId xmlns:a16="http://schemas.microsoft.com/office/drawing/2014/main" id="{38D6DFD7-9A7B-4077-8626-9F5A57179AD2}"/>
              </a:ext>
            </a:extLst>
          </p:cNvPr>
          <p:cNvPicPr>
            <a:picLocks noChangeAspect="1"/>
          </p:cNvPicPr>
          <p:nvPr/>
        </p:nvPicPr>
        <p:blipFill>
          <a:blip r:embed="rId2"/>
          <a:stretch>
            <a:fillRect/>
          </a:stretch>
        </p:blipFill>
        <p:spPr>
          <a:xfrm>
            <a:off x="2146099" y="2350750"/>
            <a:ext cx="7754985" cy="2156500"/>
          </a:xfrm>
          <a:prstGeom prst="rect">
            <a:avLst/>
          </a:prstGeom>
          <a:effectLst/>
        </p:spPr>
      </p:pic>
    </p:spTree>
    <p:extLst>
      <p:ext uri="{BB962C8B-B14F-4D97-AF65-F5344CB8AC3E}">
        <p14:creationId xmlns:p14="http://schemas.microsoft.com/office/powerpoint/2010/main" val="201002665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2"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0CF02E7-2EF7-47CF-A2AF-916408890405}"/>
              </a:ext>
            </a:extLst>
          </p:cNvPr>
          <p:cNvSpPr>
            <a:spLocks noGrp="1"/>
          </p:cNvSpPr>
          <p:nvPr>
            <p:ph type="title"/>
          </p:nvPr>
        </p:nvSpPr>
        <p:spPr>
          <a:xfrm>
            <a:off x="648930" y="629267"/>
            <a:ext cx="9252154" cy="1016654"/>
          </a:xfrm>
        </p:spPr>
        <p:txBody>
          <a:bodyPr vert="horz" lIns="91440" tIns="45720" rIns="91440" bIns="45720" rtlCol="0">
            <a:normAutofit/>
          </a:bodyPr>
          <a:lstStyle/>
          <a:p>
            <a:r>
              <a:rPr lang="en-US" b="0" i="0" kern="1200">
                <a:solidFill>
                  <a:srgbClr val="EBEBEB"/>
                </a:solidFill>
                <a:latin typeface="+mj-lt"/>
                <a:ea typeface="+mj-ea"/>
                <a:cs typeface="+mj-cs"/>
              </a:rPr>
              <a:t>3. Results </a:t>
            </a:r>
          </a:p>
        </p:txBody>
      </p:sp>
      <p:sp>
        <p:nvSpPr>
          <p:cNvPr id="5" name="Slide Number Placeholder 4">
            <a:extLst>
              <a:ext uri="{FF2B5EF4-FFF2-40B4-BE49-F238E27FC236}">
                <a16:creationId xmlns:a16="http://schemas.microsoft.com/office/drawing/2014/main" id="{FBA9CB8F-3605-419A-899C-AE3C5F9AC877}"/>
              </a:ext>
            </a:extLst>
          </p:cNvPr>
          <p:cNvSpPr>
            <a:spLocks noGrp="1"/>
          </p:cNvSpPr>
          <p:nvPr>
            <p:ph type="sldNum" sz="quarter" idx="12"/>
          </p:nvPr>
        </p:nvSpPr>
        <p:spPr>
          <a:xfrm>
            <a:off x="10352540" y="295729"/>
            <a:ext cx="838199" cy="767687"/>
          </a:xfrm>
        </p:spPr>
        <p:txBody>
          <a:bodyPr vert="horz" lIns="91440" tIns="45720" rIns="91440" bIns="45720" rtlCol="0">
            <a:normAutofit/>
          </a:bodyPr>
          <a:lstStyle/>
          <a:p>
            <a:pPr defTabSz="914400">
              <a:spcAft>
                <a:spcPts val="600"/>
              </a:spcAft>
            </a:pPr>
            <a:fld id="{A0FC0D83-8CD6-4E20-83CA-4ABFA5471336}" type="slidenum">
              <a:rPr lang="en-US">
                <a:solidFill>
                  <a:srgbClr val="FFFFFF"/>
                </a:solidFill>
              </a:rPr>
              <a:pPr defTabSz="914400">
                <a:spcAft>
                  <a:spcPts val="600"/>
                </a:spcAft>
              </a:pPr>
              <a:t>8</a:t>
            </a:fld>
            <a:endParaRPr lang="en-US">
              <a:solidFill>
                <a:srgbClr val="FFFFFF"/>
              </a:solidFill>
            </a:endParaRPr>
          </a:p>
        </p:txBody>
      </p:sp>
      <p:sp useBgFill="1">
        <p:nvSpPr>
          <p:cNvPr id="44" name="Freeform: Shape 43">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5" name="Content Placeholder 34">
            <a:extLst>
              <a:ext uri="{FF2B5EF4-FFF2-40B4-BE49-F238E27FC236}">
                <a16:creationId xmlns:a16="http://schemas.microsoft.com/office/drawing/2014/main" id="{B7D1F886-5EB9-4264-9E90-3060F28B5E6B}"/>
              </a:ext>
            </a:extLst>
          </p:cNvPr>
          <p:cNvSpPr>
            <a:spLocks noGrp="1"/>
          </p:cNvSpPr>
          <p:nvPr>
            <p:ph idx="1"/>
          </p:nvPr>
        </p:nvSpPr>
        <p:spPr>
          <a:xfrm>
            <a:off x="276225" y="4400550"/>
            <a:ext cx="11658599" cy="2457450"/>
          </a:xfrm>
        </p:spPr>
        <p:txBody>
          <a:bodyPr>
            <a:normAutofit/>
          </a:bodyPr>
          <a:lstStyle/>
          <a:p>
            <a:r>
              <a:rPr lang="en-US" dirty="0"/>
              <a:t>NO</a:t>
            </a:r>
            <a:r>
              <a:rPr lang="en-US" baseline="-25000" dirty="0"/>
              <a:t>2</a:t>
            </a:r>
            <a:r>
              <a:rPr lang="en-US" dirty="0"/>
              <a:t> was declined significantly with an 37.7% in 2020 compared to 2018-2019 period. This reduction is larger than some USA cities (25.5 % overall), but less than European cities such as, Barcelona, Milan, Madrid, and Lisbon</a:t>
            </a:r>
            <a:r>
              <a:rPr lang="tr-TR" dirty="0"/>
              <a:t> (&gt;50%).</a:t>
            </a:r>
            <a:endParaRPr lang="en-US" dirty="0"/>
          </a:p>
        </p:txBody>
      </p:sp>
      <p:pic>
        <p:nvPicPr>
          <p:cNvPr id="6" name="Content Placeholder 5">
            <a:extLst>
              <a:ext uri="{FF2B5EF4-FFF2-40B4-BE49-F238E27FC236}">
                <a16:creationId xmlns:a16="http://schemas.microsoft.com/office/drawing/2014/main" id="{15EB02AF-0838-45A7-8BF7-15179D3C544D}"/>
              </a:ext>
            </a:extLst>
          </p:cNvPr>
          <p:cNvPicPr>
            <a:picLocks noChangeAspect="1"/>
          </p:cNvPicPr>
          <p:nvPr/>
        </p:nvPicPr>
        <p:blipFill>
          <a:blip r:embed="rId2"/>
          <a:stretch>
            <a:fillRect/>
          </a:stretch>
        </p:blipFill>
        <p:spPr>
          <a:xfrm>
            <a:off x="2146099" y="2350750"/>
            <a:ext cx="7754985" cy="2156500"/>
          </a:xfrm>
          <a:prstGeom prst="rect">
            <a:avLst/>
          </a:prstGeom>
          <a:effectLst/>
        </p:spPr>
      </p:pic>
    </p:spTree>
    <p:extLst>
      <p:ext uri="{BB962C8B-B14F-4D97-AF65-F5344CB8AC3E}">
        <p14:creationId xmlns:p14="http://schemas.microsoft.com/office/powerpoint/2010/main" val="176281692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F02E7-2EF7-47CF-A2AF-916408890405}"/>
              </a:ext>
            </a:extLst>
          </p:cNvPr>
          <p:cNvSpPr>
            <a:spLocks noGrp="1"/>
          </p:cNvSpPr>
          <p:nvPr>
            <p:ph type="title"/>
          </p:nvPr>
        </p:nvSpPr>
        <p:spPr>
          <a:xfrm>
            <a:off x="646111" y="452718"/>
            <a:ext cx="9404723" cy="1400530"/>
          </a:xfrm>
        </p:spPr>
        <p:txBody>
          <a:bodyPr>
            <a:normAutofit/>
          </a:bodyPr>
          <a:lstStyle/>
          <a:p>
            <a:r>
              <a:rPr lang="tr-TR" dirty="0"/>
              <a:t>3. </a:t>
            </a:r>
            <a:r>
              <a:rPr lang="tr-TR" dirty="0" err="1"/>
              <a:t>Results</a:t>
            </a:r>
            <a:r>
              <a:rPr lang="tr-TR" dirty="0"/>
              <a:t> </a:t>
            </a:r>
          </a:p>
        </p:txBody>
      </p:sp>
      <p:sp>
        <p:nvSpPr>
          <p:cNvPr id="5" name="Slide Number Placeholder 4">
            <a:extLst>
              <a:ext uri="{FF2B5EF4-FFF2-40B4-BE49-F238E27FC236}">
                <a16:creationId xmlns:a16="http://schemas.microsoft.com/office/drawing/2014/main" id="{FBA9CB8F-3605-419A-899C-AE3C5F9AC877}"/>
              </a:ext>
            </a:extLst>
          </p:cNvPr>
          <p:cNvSpPr>
            <a:spLocks noGrp="1"/>
          </p:cNvSpPr>
          <p:nvPr>
            <p:ph type="sldNum" sz="quarter" idx="12"/>
          </p:nvPr>
        </p:nvSpPr>
        <p:spPr>
          <a:xfrm>
            <a:off x="10352540" y="295729"/>
            <a:ext cx="838199" cy="767687"/>
          </a:xfrm>
        </p:spPr>
        <p:txBody>
          <a:bodyPr>
            <a:normAutofit/>
          </a:bodyPr>
          <a:lstStyle/>
          <a:p>
            <a:pPr>
              <a:spcAft>
                <a:spcPts val="600"/>
              </a:spcAft>
            </a:pPr>
            <a:fld id="{A0FC0D83-8CD6-4E20-83CA-4ABFA5471336}" type="slidenum">
              <a:rPr lang="en-US" smtClean="0"/>
              <a:pPr>
                <a:spcAft>
                  <a:spcPts val="600"/>
                </a:spcAft>
              </a:pPr>
              <a:t>9</a:t>
            </a:fld>
            <a:endParaRPr lang="en-US"/>
          </a:p>
        </p:txBody>
      </p:sp>
      <p:pic>
        <p:nvPicPr>
          <p:cNvPr id="9" name="Picture 8">
            <a:extLst>
              <a:ext uri="{FF2B5EF4-FFF2-40B4-BE49-F238E27FC236}">
                <a16:creationId xmlns:a16="http://schemas.microsoft.com/office/drawing/2014/main" id="{D177F97A-DF46-4A39-91CC-D6E847C0E248}"/>
              </a:ext>
            </a:extLst>
          </p:cNvPr>
          <p:cNvPicPr>
            <a:picLocks noChangeAspect="1"/>
          </p:cNvPicPr>
          <p:nvPr/>
        </p:nvPicPr>
        <p:blipFill rotWithShape="1">
          <a:blip r:embed="rId3"/>
          <a:srcRect r="574" b="-3"/>
          <a:stretch/>
        </p:blipFill>
        <p:spPr>
          <a:xfrm>
            <a:off x="344405" y="1448498"/>
            <a:ext cx="5719005" cy="2344018"/>
          </a:xfrm>
          <a:prstGeom prst="rect">
            <a:avLst/>
          </a:prstGeom>
          <a:effectLst>
            <a:outerShdw blurRad="50800" dist="38100" dir="5400000" algn="t" rotWithShape="0">
              <a:prstClr val="black">
                <a:alpha val="43000"/>
              </a:prstClr>
            </a:outerShdw>
          </a:effectLst>
        </p:spPr>
      </p:pic>
      <p:pic>
        <p:nvPicPr>
          <p:cNvPr id="7" name="Picture 6">
            <a:extLst>
              <a:ext uri="{FF2B5EF4-FFF2-40B4-BE49-F238E27FC236}">
                <a16:creationId xmlns:a16="http://schemas.microsoft.com/office/drawing/2014/main" id="{BEA15A51-F825-4A98-A131-27BFE986149C}"/>
              </a:ext>
            </a:extLst>
          </p:cNvPr>
          <p:cNvPicPr>
            <a:picLocks noChangeAspect="1"/>
          </p:cNvPicPr>
          <p:nvPr/>
        </p:nvPicPr>
        <p:blipFill rotWithShape="1">
          <a:blip r:embed="rId4"/>
          <a:srcRect l="577" r="-3" b="-3"/>
          <a:stretch/>
        </p:blipFill>
        <p:spPr>
          <a:xfrm>
            <a:off x="350239" y="3904380"/>
            <a:ext cx="5719005" cy="2344018"/>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a16="http://schemas.microsoft.com/office/drawing/2014/main" id="{05B05871-F06C-471E-9165-02970B43042A}"/>
              </a:ext>
            </a:extLst>
          </p:cNvPr>
          <p:cNvSpPr>
            <a:spLocks noGrp="1"/>
          </p:cNvSpPr>
          <p:nvPr>
            <p:ph idx="1"/>
          </p:nvPr>
        </p:nvSpPr>
        <p:spPr>
          <a:xfrm>
            <a:off x="6762283" y="2052918"/>
            <a:ext cx="3287570" cy="4195481"/>
          </a:xfrm>
        </p:spPr>
        <p:txBody>
          <a:bodyPr>
            <a:normAutofit/>
          </a:bodyPr>
          <a:lstStyle/>
          <a:p>
            <a:pPr marL="0" indent="0">
              <a:lnSpc>
                <a:spcPct val="90000"/>
              </a:lnSpc>
              <a:buNone/>
            </a:pPr>
            <a:r>
              <a:rPr lang="tr-TR" sz="1700" dirty="0" err="1"/>
              <a:t>The</a:t>
            </a:r>
            <a:r>
              <a:rPr lang="tr-TR" sz="1700" dirty="0"/>
              <a:t> </a:t>
            </a:r>
            <a:r>
              <a:rPr lang="tr-TR" sz="1700" dirty="0" err="1"/>
              <a:t>figures</a:t>
            </a:r>
            <a:r>
              <a:rPr lang="en-US" sz="1700" dirty="0"/>
              <a:t> provides a visual time-series plots of daily average concentrations of PM</a:t>
            </a:r>
            <a:r>
              <a:rPr lang="en-US" sz="1700" baseline="-25000" dirty="0"/>
              <a:t>10</a:t>
            </a:r>
            <a:r>
              <a:rPr lang="en-US" sz="1700" dirty="0"/>
              <a:t> and NO</a:t>
            </a:r>
            <a:r>
              <a:rPr lang="en-US" sz="1700" baseline="-25000" dirty="0"/>
              <a:t>2</a:t>
            </a:r>
            <a:r>
              <a:rPr lang="en-US" sz="1700" dirty="0"/>
              <a:t> for April 6</a:t>
            </a:r>
            <a:r>
              <a:rPr lang="en-US" sz="1700" baseline="30000" dirty="0"/>
              <a:t>th</a:t>
            </a:r>
            <a:r>
              <a:rPr lang="en-US" sz="1700" dirty="0"/>
              <a:t> to May 3</a:t>
            </a:r>
            <a:r>
              <a:rPr lang="en-US" sz="1700" baseline="30000" dirty="0"/>
              <a:t>rd</a:t>
            </a:r>
            <a:r>
              <a:rPr lang="en-US" sz="1700" dirty="0"/>
              <a:t> of 2020, in relation to the daily average concentrations for April 6</a:t>
            </a:r>
            <a:r>
              <a:rPr lang="en-US" sz="1700" baseline="30000" dirty="0"/>
              <a:t>th</a:t>
            </a:r>
            <a:r>
              <a:rPr lang="en-US" sz="1700" dirty="0"/>
              <a:t> to May 3</a:t>
            </a:r>
            <a:r>
              <a:rPr lang="en-US" sz="1700" baseline="30000" dirty="0"/>
              <a:t>rd</a:t>
            </a:r>
            <a:r>
              <a:rPr lang="en-US" sz="1700" dirty="0"/>
              <a:t> of 2018-2019. </a:t>
            </a:r>
            <a:endParaRPr lang="tr-TR" sz="1700" dirty="0"/>
          </a:p>
          <a:p>
            <a:pPr marL="0" indent="0">
              <a:lnSpc>
                <a:spcPct val="90000"/>
              </a:lnSpc>
              <a:buNone/>
            </a:pPr>
            <a:r>
              <a:rPr lang="en-US" sz="1700" dirty="0"/>
              <a:t>NO</a:t>
            </a:r>
            <a:r>
              <a:rPr lang="en-US" sz="1700" baseline="-25000" dirty="0"/>
              <a:t>2</a:t>
            </a:r>
            <a:r>
              <a:rPr lang="en-US" sz="1700" dirty="0"/>
              <a:t> levels were less reduced than PM</a:t>
            </a:r>
            <a:r>
              <a:rPr lang="en-US" sz="1700" baseline="-25000" dirty="0"/>
              <a:t>10</a:t>
            </a:r>
            <a:r>
              <a:rPr lang="en-US" sz="1700" dirty="0"/>
              <a:t>.</a:t>
            </a:r>
            <a:r>
              <a:rPr lang="tr-TR" sz="1700" dirty="0"/>
              <a:t> T</a:t>
            </a:r>
            <a:r>
              <a:rPr lang="en-US" sz="1700" dirty="0"/>
              <a:t>he main source of the NO</a:t>
            </a:r>
            <a:r>
              <a:rPr lang="en-US" sz="1700" baseline="-25000" dirty="0"/>
              <a:t>2</a:t>
            </a:r>
            <a:r>
              <a:rPr lang="en-US" sz="1700" dirty="0"/>
              <a:t> is traffic in urban areas. Sharp increases in concentrations of NO</a:t>
            </a:r>
            <a:r>
              <a:rPr lang="en-US" sz="1700" baseline="-25000" dirty="0"/>
              <a:t>2</a:t>
            </a:r>
            <a:r>
              <a:rPr lang="en-US" sz="1700" dirty="0"/>
              <a:t> were observed during weekdays after the full weekend lockdowns</a:t>
            </a:r>
            <a:r>
              <a:rPr lang="tr-TR" sz="1700" dirty="0"/>
              <a:t>.</a:t>
            </a:r>
          </a:p>
        </p:txBody>
      </p:sp>
      <p:sp>
        <p:nvSpPr>
          <p:cNvPr id="8" name="Footer Placeholder 4">
            <a:extLst>
              <a:ext uri="{FF2B5EF4-FFF2-40B4-BE49-F238E27FC236}">
                <a16:creationId xmlns:a16="http://schemas.microsoft.com/office/drawing/2014/main" id="{F98521C6-3CE8-41E7-8E4E-3ABCE0BDF35F}"/>
              </a:ext>
            </a:extLst>
          </p:cNvPr>
          <p:cNvSpPr>
            <a:spLocks noGrp="1"/>
          </p:cNvSpPr>
          <p:nvPr>
            <p:ph type="ftr" sz="quarter" idx="11"/>
          </p:nvPr>
        </p:nvSpPr>
        <p:spPr>
          <a:xfrm>
            <a:off x="167951" y="6448069"/>
            <a:ext cx="12024049" cy="304801"/>
          </a:xfrm>
        </p:spPr>
        <p:txBody>
          <a:bodyPr>
            <a:normAutofit/>
          </a:bodyPr>
          <a:lstStyle/>
          <a:p>
            <a:pPr algn="ctr">
              <a:lnSpc>
                <a:spcPct val="90000"/>
              </a:lnSpc>
              <a:spcAft>
                <a:spcPts val="600"/>
              </a:spcAft>
            </a:pPr>
            <a:r>
              <a:rPr lang="en-US" sz="1050" b="1" i="0" dirty="0">
                <a:effectLst/>
                <a:latin typeface="Source Sans Pro" panose="020B0503030403020204" pitchFamily="34" charset="0"/>
              </a:rPr>
              <a:t>The 3rd International Electronic Conference on Environmental Research and Public Health —Public Health Issues in the Context of the COVID-19 Pandemic</a:t>
            </a:r>
            <a:r>
              <a:rPr lang="tr-TR" sz="1050" b="1" i="0" dirty="0">
                <a:effectLst/>
                <a:latin typeface="Source Sans Pro" panose="020B0503030403020204" pitchFamily="34" charset="0"/>
              </a:rPr>
              <a:t> ,</a:t>
            </a:r>
            <a:r>
              <a:rPr lang="en-US" sz="1050" b="1" i="0" dirty="0">
                <a:effectLst/>
                <a:latin typeface="Source Sans Pro" panose="020B0503030403020204" pitchFamily="34" charset="0"/>
              </a:rPr>
              <a:t>11/01/2021 - 25/01/2021</a:t>
            </a:r>
          </a:p>
        </p:txBody>
      </p:sp>
    </p:spTree>
    <p:extLst>
      <p:ext uri="{BB962C8B-B14F-4D97-AF65-F5344CB8AC3E}">
        <p14:creationId xmlns:p14="http://schemas.microsoft.com/office/powerpoint/2010/main" val="3487716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1203</Words>
  <Application>Microsoft Office PowerPoint</Application>
  <PresentationFormat>Widescreen</PresentationFormat>
  <Paragraphs>76</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Source Sans Pro</vt:lpstr>
      <vt:lpstr>Wingdings 3</vt:lpstr>
      <vt:lpstr>Ion</vt:lpstr>
      <vt:lpstr>The Overview of Air Quality of Konya During COVID-19 Lockdown Periods </vt:lpstr>
      <vt:lpstr>1. Introduction</vt:lpstr>
      <vt:lpstr>1. Introduction</vt:lpstr>
      <vt:lpstr>1. Introduction</vt:lpstr>
      <vt:lpstr>2. Materials and Methods</vt:lpstr>
      <vt:lpstr>2. Materials and Methods</vt:lpstr>
      <vt:lpstr>3. Results </vt:lpstr>
      <vt:lpstr>3. Results </vt:lpstr>
      <vt:lpstr>3. Results </vt:lpstr>
      <vt:lpstr>3. Results </vt:lpstr>
      <vt:lpstr>4. 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Overview of Air Quality of Konya During COVID-19 Lockdown Periods </dc:title>
  <dc:creator>İlker BALCILAR</dc:creator>
  <cp:lastModifiedBy>İlker BALCILAR</cp:lastModifiedBy>
  <cp:revision>8</cp:revision>
  <dcterms:created xsi:type="dcterms:W3CDTF">2021-01-05T15:30:31Z</dcterms:created>
  <dcterms:modified xsi:type="dcterms:W3CDTF">2021-01-06T08:12:38Z</dcterms:modified>
</cp:coreProperties>
</file>