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36" r:id="rId2"/>
    <p:sldId id="337" r:id="rId3"/>
    <p:sldId id="338" r:id="rId4"/>
    <p:sldId id="339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Jex" initials="SJ" lastIdx="5" clrIdx="0">
    <p:extLst>
      <p:ext uri="{19B8F6BF-5375-455C-9EA6-DF929625EA0E}">
        <p15:presenceInfo xmlns:p15="http://schemas.microsoft.com/office/powerpoint/2012/main" userId="S-1-5-21-270240525-1673100702-506702554-2429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58"/>
    <p:restoredTop sz="94645"/>
  </p:normalViewPr>
  <p:slideViewPr>
    <p:cSldViewPr snapToGrid="0" snapToObjects="1">
      <p:cViewPr varScale="1">
        <p:scale>
          <a:sx n="72" d="100"/>
          <a:sy n="72" d="100"/>
        </p:scale>
        <p:origin x="216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2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12" y="6567986"/>
            <a:ext cx="551738" cy="281208"/>
          </a:xfr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06581" y="365126"/>
            <a:ext cx="7096625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06581" y="1939895"/>
            <a:ext cx="8472500" cy="405070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/>
              <a:pPr/>
              <a:t>1/4/21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ashingtonpost.com/nation/2020/12/23/workplace-outbreak-oregon-covi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ytimes.com/2020/03/21/business/coronavirus-ups-fedex-xpo-worker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00312240907400101" TargetMode="External"/><Relationship Id="rId2" Type="http://schemas.openxmlformats.org/officeDocument/2006/relationships/hyperlink" Target="http://www.who.int/social_determinants/themes/employmentconditions/e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1234/osf.io/k8us2" TargetMode="External"/><Relationship Id="rId5" Type="http://schemas.openxmlformats.org/officeDocument/2006/relationships/hyperlink" Target="https://doi.org/10.1136/oem.2009.048967" TargetMode="External"/><Relationship Id="rId4" Type="http://schemas.openxmlformats.org/officeDocument/2006/relationships/hyperlink" Target="https://doi.org/10.3386/w1707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insider.com/coronavirus-changes-walmart-starbucks-employee-benefits-2020-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D716362-89D0-9340-930C-D322C3E89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The Impact of Precarious Work on Going to Work Sick and Sending Children to School Sick During the COVID-19 Pandemic </a:t>
            </a:r>
            <a:endParaRPr lang="en-US" sz="4000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1BE8C96A-CBCB-2D42-B5FE-9E683E769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317" y="3846786"/>
            <a:ext cx="7888014" cy="24804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000" dirty="0"/>
              <a:t>Mindy </a:t>
            </a:r>
            <a:r>
              <a:rPr lang="en-US" sz="2000" dirty="0" err="1"/>
              <a:t>Shoss</a:t>
            </a:r>
            <a:r>
              <a:rPr lang="en-US" sz="2000" dirty="0"/>
              <a:t>, University of Central Florida &amp; Australian Catholic University</a:t>
            </a:r>
          </a:p>
          <a:p>
            <a:pPr algn="l"/>
            <a:r>
              <a:rPr lang="en-US" sz="2000" dirty="0" err="1"/>
              <a:t>Hanyi</a:t>
            </a:r>
            <a:r>
              <a:rPr lang="en-US" sz="2000" dirty="0"/>
              <a:t> Min, University of Central Florida</a:t>
            </a:r>
          </a:p>
          <a:p>
            <a:pPr algn="l"/>
            <a:r>
              <a:rPr lang="en-US" sz="2000" dirty="0"/>
              <a:t>Kristin Horan, University of Central Florida</a:t>
            </a:r>
          </a:p>
          <a:p>
            <a:pPr algn="l"/>
            <a:r>
              <a:rPr lang="en-US" sz="2000" dirty="0"/>
              <a:t>Ann </a:t>
            </a:r>
            <a:r>
              <a:rPr lang="en-US" sz="2000" dirty="0" err="1"/>
              <a:t>Schlotzhauer</a:t>
            </a:r>
            <a:r>
              <a:rPr lang="en-US" sz="2000" dirty="0"/>
              <a:t>, University of Central Florida</a:t>
            </a:r>
          </a:p>
          <a:p>
            <a:pPr algn="l"/>
            <a:r>
              <a:rPr lang="en-US" sz="2000" dirty="0"/>
              <a:t>Jeannie Nigam, National Institute for Occupational Safety and Health, CDC</a:t>
            </a:r>
          </a:p>
          <a:p>
            <a:pPr algn="l"/>
            <a:r>
              <a:rPr lang="en-US" sz="2000" dirty="0"/>
              <a:t>Naomi Swanson, National Institute for Occupational Safety and Health, CDC</a:t>
            </a:r>
          </a:p>
        </p:txBody>
      </p:sp>
    </p:spTree>
    <p:extLst>
      <p:ext uri="{BB962C8B-B14F-4D97-AF65-F5344CB8AC3E}">
        <p14:creationId xmlns:p14="http://schemas.microsoft.com/office/powerpoint/2010/main" val="68592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FCA9-B1FB-374B-8054-C73DF144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from Time 2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D64BF-A241-E345-89CC-6C977419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6.93% reported COVID-self presenteeism </a:t>
            </a:r>
          </a:p>
          <a:p>
            <a:r>
              <a:rPr lang="en-US" dirty="0"/>
              <a:t>10.45% reported COVID-contact presenteeism</a:t>
            </a:r>
          </a:p>
          <a:p>
            <a:r>
              <a:rPr lang="en-US" dirty="0"/>
              <a:t>15.38% of respondents with children (n=78) reported secondary presenteeism</a:t>
            </a:r>
          </a:p>
        </p:txBody>
      </p:sp>
    </p:spTree>
    <p:extLst>
      <p:ext uri="{BB962C8B-B14F-4D97-AF65-F5344CB8AC3E}">
        <p14:creationId xmlns:p14="http://schemas.microsoft.com/office/powerpoint/2010/main" val="58409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CB6851-A9DB-C940-9CA2-8ECA30E84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50625"/>
              </p:ext>
            </p:extLst>
          </p:nvPr>
        </p:nvGraphicFramePr>
        <p:xfrm>
          <a:off x="626533" y="1168401"/>
          <a:ext cx="7684557" cy="434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011">
                  <a:extLst>
                    <a:ext uri="{9D8B030D-6E8A-4147-A177-3AD203B41FA5}">
                      <a16:colId xmlns:a16="http://schemas.microsoft.com/office/drawing/2014/main" val="1592861748"/>
                    </a:ext>
                  </a:extLst>
                </a:gridCol>
                <a:gridCol w="1513317">
                  <a:extLst>
                    <a:ext uri="{9D8B030D-6E8A-4147-A177-3AD203B41FA5}">
                      <a16:colId xmlns:a16="http://schemas.microsoft.com/office/drawing/2014/main" val="3994374481"/>
                    </a:ext>
                  </a:extLst>
                </a:gridCol>
                <a:gridCol w="1691398">
                  <a:extLst>
                    <a:ext uri="{9D8B030D-6E8A-4147-A177-3AD203B41FA5}">
                      <a16:colId xmlns:a16="http://schemas.microsoft.com/office/drawing/2014/main" val="3070251323"/>
                    </a:ext>
                  </a:extLst>
                </a:gridCol>
                <a:gridCol w="1483262">
                  <a:extLst>
                    <a:ext uri="{9D8B030D-6E8A-4147-A177-3AD203B41FA5}">
                      <a16:colId xmlns:a16="http://schemas.microsoft.com/office/drawing/2014/main" val="1272801422"/>
                    </a:ext>
                  </a:extLst>
                </a:gridCol>
                <a:gridCol w="1379569">
                  <a:extLst>
                    <a:ext uri="{9D8B030D-6E8A-4147-A177-3AD203B41FA5}">
                      <a16:colId xmlns:a16="http://schemas.microsoft.com/office/drawing/2014/main" val="2355738280"/>
                    </a:ext>
                  </a:extLst>
                </a:gridCol>
              </a:tblGrid>
              <a:tr h="1280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Precarious Work Predictors (Time 1)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2 Presenteeism General b(se)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2 Presenteeism COVID19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b(se)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 2 Presenteeism Contact COVID19 b(se)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 2 Secondary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Presenteeism b(se)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231328835"/>
                  </a:ext>
                </a:extLst>
              </a:tr>
              <a:tr h="444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Financial Security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-.41 (.30)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.09 (.20)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-.07(.27)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-.16 (.25)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45073873"/>
                  </a:ext>
                </a:extLst>
              </a:tr>
              <a:tr h="444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Job Insecurity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-.48 (.35)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-.38 (.24)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-.26 (.32)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1.04 (.38)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40097304"/>
                  </a:ext>
                </a:extLst>
              </a:tr>
              <a:tr h="468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Vulnerability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1.63 (.56)</a:t>
                      </a:r>
                      <a:r>
                        <a:rPr lang="en-US" sz="1200" baseline="30000" dirty="0">
                          <a:effectLst/>
                        </a:rPr>
                        <a:t>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.94 (.38)</a:t>
                      </a:r>
                      <a:r>
                        <a:rPr lang="en-US" sz="1200" baseline="30000" dirty="0">
                          <a:effectLst/>
                        </a:rPr>
                        <a:t>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1.21 (.50)</a:t>
                      </a:r>
                      <a:r>
                        <a:rPr lang="en-US" sz="1200" baseline="30000" dirty="0">
                          <a:effectLst/>
                        </a:rPr>
                        <a:t>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-.07 (.55)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88248157"/>
                  </a:ext>
                </a:extLst>
              </a:tr>
              <a:tr h="772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Ability to Exercise Rights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-.28 (.31)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.01 (.21)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.10 (.28)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.01 (.28)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94312040"/>
                  </a:ext>
                </a:extLst>
              </a:tr>
              <a:tr h="468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.02 (.04)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.03 (.03)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-.03 (.04)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.01 (.05)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72901893"/>
                  </a:ext>
                </a:extLst>
              </a:tr>
              <a:tr h="469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.04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590063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BF9F428-33E1-C640-8CEF-42DFD483F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08" y="5744105"/>
            <a:ext cx="69871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1.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Multiple regression results predicting Time 2 presenteeism variables from Time 1 precarious work. *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 .05; **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 .01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0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F80467E-CAB6-1D4B-82C4-8EAD6777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image1.png">
            <a:extLst>
              <a:ext uri="{FF2B5EF4-FFF2-40B4-BE49-F238E27FC236}">
                <a16:creationId xmlns:a16="http://schemas.microsoft.com/office/drawing/2014/main" id="{27FBE3EC-5F2C-9A48-AA6D-5B3FCFA4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40" y="1070052"/>
            <a:ext cx="6894920" cy="33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AA81361-BBAB-3A45-8F0A-BD73350C6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023" y="4848833"/>
            <a:ext cx="7367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1.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Interaction between affective job insecurity and employer policy benefits predicting secondary presenteeism (days sent child to school or daycare sick).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9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C3A0-BA87-C244-8D6B-9BE2401D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88993-FEDF-5643-8DD7-D10219F6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Precarious work conditions, particularly worker vulnerability and job insecurity, appear to be risk factors for virus spread </a:t>
            </a:r>
          </a:p>
          <a:p>
            <a:r>
              <a:rPr lang="en-US" dirty="0"/>
              <a:t>Safety net mechanisms at the organization level may serve to minimize some risk, at least to the extent to which they address the needs of workers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text, indoor, pers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40058E3-A795-4A4D-9179-30B1EE1CC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6467" y="462456"/>
            <a:ext cx="6631065" cy="5367666"/>
          </a:xfrm>
        </p:spPr>
      </p:pic>
    </p:spTree>
    <p:extLst>
      <p:ext uri="{BB962C8B-B14F-4D97-AF65-F5344CB8AC3E}">
        <p14:creationId xmlns:p14="http://schemas.microsoft.com/office/powerpoint/2010/main" val="97779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6542-6606-F747-82FB-41897008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Presenteeism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DDED-CAF7-AB4A-812A-D26BC6EB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652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Presenteeism involves going to work sick</a:t>
            </a:r>
          </a:p>
          <a:p>
            <a:r>
              <a:rPr lang="en-US" dirty="0"/>
              <a:t>Using the ROI Rocket Survey firm, we recruited a sample of 303 individuals working full-time on site. Survey 1 was distributed August 27- September 4, 2020. This report examines responses to this survey and a follow-up survey distributed 3 weeks later.</a:t>
            </a:r>
          </a:p>
          <a:p>
            <a:r>
              <a:rPr lang="en-US" dirty="0"/>
              <a:t>We examined four forms of presenteeism:</a:t>
            </a:r>
          </a:p>
          <a:p>
            <a:pPr lvl="1"/>
            <a:r>
              <a:rPr lang="en-US" dirty="0"/>
              <a:t>Going to work sick in general</a:t>
            </a:r>
          </a:p>
          <a:p>
            <a:pPr lvl="1"/>
            <a:r>
              <a:rPr lang="en-US" dirty="0"/>
              <a:t>Going to work sick with a confirmed or possible COVID case</a:t>
            </a:r>
          </a:p>
          <a:p>
            <a:pPr lvl="1"/>
            <a:r>
              <a:rPr lang="en-US" dirty="0"/>
              <a:t>Going to work when a contact has confirmed or possible COVID case</a:t>
            </a:r>
          </a:p>
          <a:p>
            <a:pPr lvl="1"/>
            <a:r>
              <a:rPr lang="en-US" dirty="0"/>
              <a:t>Sending a child to school/daycare while sick</a:t>
            </a:r>
          </a:p>
        </p:txBody>
      </p:sp>
    </p:spTree>
    <p:extLst>
      <p:ext uri="{BB962C8B-B14F-4D97-AF65-F5344CB8AC3E}">
        <p14:creationId xmlns:p14="http://schemas.microsoft.com/office/powerpoint/2010/main" val="142755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iving a bus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FCB67915-2F41-2A48-9695-03660DAB7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2" y="0"/>
            <a:ext cx="8143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5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F0DA-3613-0D4D-B600-D8DB39418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Precarious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3F35-DE47-3A4C-A7FA-21E171EE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Precarious work captures work conditions marked by:</a:t>
            </a:r>
          </a:p>
          <a:p>
            <a:pPr lvl="1"/>
            <a:r>
              <a:rPr lang="en-US" dirty="0"/>
              <a:t>Job insecurity</a:t>
            </a:r>
          </a:p>
          <a:p>
            <a:pPr lvl="1"/>
            <a:r>
              <a:rPr lang="en-US" dirty="0"/>
              <a:t>Financial insecurity</a:t>
            </a:r>
          </a:p>
          <a:p>
            <a:pPr lvl="1"/>
            <a:r>
              <a:rPr lang="en-US" dirty="0"/>
              <a:t>Worker vulnerability</a:t>
            </a:r>
          </a:p>
          <a:p>
            <a:pPr lvl="1"/>
            <a:r>
              <a:rPr lang="en-US" dirty="0"/>
              <a:t>Inability to exercise rights (e.g., to take a sick day)</a:t>
            </a:r>
          </a:p>
          <a:p>
            <a:r>
              <a:rPr lang="en-US" dirty="0"/>
              <a:t>Precarity creates fear and constrains choices</a:t>
            </a:r>
          </a:p>
          <a:p>
            <a:r>
              <a:rPr lang="en-US" dirty="0"/>
              <a:t>We examined precarious work conditions as a predictor of presenteeism</a:t>
            </a:r>
          </a:p>
          <a:p>
            <a:pPr marL="0" indent="0" algn="r">
              <a:buNone/>
            </a:pPr>
            <a:endParaRPr lang="en-US" sz="1200" dirty="0">
              <a:hlinkClick r:id="rId2"/>
            </a:endParaRPr>
          </a:p>
          <a:p>
            <a:pPr marL="0" indent="0" algn="r">
              <a:buNone/>
            </a:pPr>
            <a:r>
              <a:rPr lang="en-US" sz="1200" dirty="0">
                <a:hlinkClick r:id="rId2"/>
              </a:rPr>
              <a:t>Benach et al., 2007</a:t>
            </a:r>
            <a:r>
              <a:rPr lang="en-US" sz="1200" dirty="0"/>
              <a:t>; </a:t>
            </a:r>
            <a:r>
              <a:rPr lang="en-US" sz="1200" dirty="0">
                <a:hlinkClick r:id="rId3"/>
              </a:rPr>
              <a:t>Kalleberg, 2009</a:t>
            </a:r>
            <a:r>
              <a:rPr lang="en-US" sz="1200" dirty="0"/>
              <a:t>; </a:t>
            </a:r>
            <a:r>
              <a:rPr lang="en-US" sz="1200" dirty="0">
                <a:hlinkClick r:id="rId4"/>
              </a:rPr>
              <a:t>Lusardi et al. 2011;</a:t>
            </a:r>
            <a:r>
              <a:rPr lang="en-US" sz="1200" dirty="0"/>
              <a:t> </a:t>
            </a:r>
            <a:r>
              <a:rPr lang="en-US" sz="1200" dirty="0">
                <a:hlinkClick r:id="rId5"/>
              </a:rPr>
              <a:t>Vives et al., 2010</a:t>
            </a:r>
            <a:r>
              <a:rPr lang="en-US" sz="1200" dirty="0"/>
              <a:t>; </a:t>
            </a:r>
            <a:r>
              <a:rPr lang="en-US" sz="1200" dirty="0">
                <a:hlinkClick r:id="rId6"/>
              </a:rPr>
              <a:t>Rudolph et al., 2020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157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7DDA-6605-0344-B1C5-80CC5D64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COVID Assistance?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247B-1B4D-8F45-AA9F-BC5590EAE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325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We also examined the role of employer policies by asking participants the extent to which they benefitted from the following </a:t>
            </a:r>
            <a:r>
              <a:rPr lang="en-US" dirty="0">
                <a:hlinkClick r:id="rId2"/>
              </a:rPr>
              <a:t>policies</a:t>
            </a:r>
            <a:r>
              <a:rPr lang="en-US" dirty="0"/>
              <a:t>: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9C1F93-F1F5-1A4C-BFD6-49546AEA9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56943"/>
              </p:ext>
            </p:extLst>
          </p:nvPr>
        </p:nvGraphicFramePr>
        <p:xfrm>
          <a:off x="286438" y="3218110"/>
          <a:ext cx="857112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562">
                  <a:extLst>
                    <a:ext uri="{9D8B030D-6E8A-4147-A177-3AD203B41FA5}">
                      <a16:colId xmlns:a16="http://schemas.microsoft.com/office/drawing/2014/main" val="1818968770"/>
                    </a:ext>
                  </a:extLst>
                </a:gridCol>
                <a:gridCol w="4285562">
                  <a:extLst>
                    <a:ext uri="{9D8B030D-6E8A-4147-A177-3AD203B41FA5}">
                      <a16:colId xmlns:a16="http://schemas.microsoft.com/office/drawing/2014/main" val="2937123441"/>
                    </a:ext>
                  </a:extLst>
                </a:gridCol>
              </a:tblGrid>
              <a:tr h="2969068">
                <a:tc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Provided additional or new paid sick leave options for some or all employees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Waived attendance policy for some or all employees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Offered pay for some or all employees who get sick with COVID-19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Offered pay for some or all employees who are subject to quarantine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Offered regular pay for some or all employees, even those in offices/stores/worksites that are shut down due to the crisis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Offered reduced pay for some or all employees, even those in offices/stores/worksites that are shut down due to the crisis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Provided funds to help pay for the cost of medical check-ups for some or all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Created a relief fund to help workers in need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Made back-up child-care available to some or all employees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Engineered the workplace for infection prevention (through measures such as improving air quality and ventilation, adding physical barriers, or adding spaces that minimize contact like a drive through, etc.)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Administered workplace policy for infection prevention in ways other than the policies mentioned above (through COVID-19 education policies, discontinuing nonessential travel, etc.)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Established safe work practices for infection prevention (through resources, reminders, and policies that promote hygiene, such as hand washing)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Provided or encouraged personal protective equipment for infection prevention (i.e. providing masks).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0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40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FA3E-9981-D14D-9167-5E34DC39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D419-86DA-F441-BF55-2B4B1FFEB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the ROI Rocket Survey firm, we recruited a sample of 303 individuals working full-time in-person at a work site </a:t>
            </a:r>
          </a:p>
          <a:p>
            <a:r>
              <a:rPr lang="en-US" dirty="0"/>
              <a:t>The sample is mostly female (74.75%) and Caucasian (83.67%). </a:t>
            </a:r>
          </a:p>
          <a:p>
            <a:r>
              <a:rPr lang="en-US" dirty="0"/>
              <a:t>Wave 1 of data collection took place between August 27 and September 4, 2020 (N= 303); and Wave 2 was distributed 3 weeks later (N =210). </a:t>
            </a:r>
          </a:p>
          <a:p>
            <a:pPr lvl="1"/>
            <a:r>
              <a:rPr lang="en-US" dirty="0"/>
              <a:t>Participants who only responded to the Wave 1 survey are significantly younger than those who participated in both surveys (t=2.91, p=.004), but these two groups did not significantly differ in gender (t=-.25, p=.80). Thus, we included age as a control. </a:t>
            </a:r>
          </a:p>
          <a:p>
            <a:r>
              <a:rPr lang="en-US" dirty="0"/>
              <a:t>The largest portion of the sample (27.24%) reported working in health care or social assistance, 8.97% work in retail trade, 7.31% in education, and the remainder in other industries.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6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A8CE-C6AC-3D42-B843-C6609B96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– Precarious Work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34F769-25D9-9C47-802B-7CF775EB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510995"/>
              </p:ext>
            </p:extLst>
          </p:nvPr>
        </p:nvGraphicFramePr>
        <p:xfrm>
          <a:off x="628650" y="1415722"/>
          <a:ext cx="78867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307238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341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 item and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08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 insecurity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feel uneasy about losing my job in the near future” </a:t>
                      </a:r>
                      <a:endParaRPr lang="en-US" dirty="0"/>
                    </a:p>
                    <a:p>
                      <a:r>
                        <a:rPr lang="en-US" dirty="0" err="1"/>
                        <a:t>Hellgren</a:t>
                      </a:r>
                      <a:r>
                        <a:rPr lang="en-US" dirty="0"/>
                        <a:t> et al., 1999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0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 insecurity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financial stability” </a:t>
                      </a:r>
                      <a:endParaRPr lang="en-US" dirty="0"/>
                    </a:p>
                    <a:p>
                      <a:r>
                        <a:rPr lang="en-US" dirty="0"/>
                        <a:t>Reverse coded, </a:t>
                      </a:r>
                      <a:r>
                        <a:rPr lang="en-US" dirty="0" err="1"/>
                        <a:t>Munyon</a:t>
                      </a:r>
                      <a:r>
                        <a:rPr lang="en-US" dirty="0"/>
                        <a:t> et al.,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41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Vulnerability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“Please indicate the frequency with which each of the following occurs... You are able to request better working conditions without being exposed to retaliation?”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coded, Vives et al., 2015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6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Exercise 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“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indicate how often you are able to do the following without obstacles from your work...Take sick leave when you need to” Vives et al., 2015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85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75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E26E-3A30-634E-AC2A-18C80A54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- Presenteeism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55F6EF-3479-9A47-AF30-6D1B77023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41009"/>
              </p:ext>
            </p:extLst>
          </p:nvPr>
        </p:nvGraphicFramePr>
        <p:xfrm>
          <a:off x="628650" y="1458594"/>
          <a:ext cx="78867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647">
                  <a:extLst>
                    <a:ext uri="{9D8B030D-6E8A-4147-A177-3AD203B41FA5}">
                      <a16:colId xmlns:a16="http://schemas.microsoft.com/office/drawing/2014/main" val="1857495659"/>
                    </a:ext>
                  </a:extLst>
                </a:gridCol>
                <a:gridCol w="4658053">
                  <a:extLst>
                    <a:ext uri="{9D8B030D-6E8A-4147-A177-3AD203B41FA5}">
                      <a16:colId xmlns:a16="http://schemas.microsoft.com/office/drawing/2014/main" val="3500946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Presenteeism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0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Presenteeism (Johns,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days in the past 3 weeks (including today) did you go to work even though you were sick or not feeling well?”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04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COVID-Self Presenteeism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“Did you go to work at any point over the past 3 weeks after someone with whom you have had contact had a confirmed or possible case of COVID- 19?”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8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COVID-Contact Presenteeism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“Did you go to work at any point over the past 3 weeks even though you had a possible or confirmed case of COVID-19?”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71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Secondary Presenteeism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“Did one or more of the children living in your home attend daycare or school even though they had any of the following symptoms? (0 days-21 days) (COVID-symptoms from CDC)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4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1208</Words>
  <Application>Microsoft Macintosh PowerPoint</Application>
  <PresentationFormat>On-screen Show (4:3)</PresentationFormat>
  <Paragraphs>118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Helvetica Neue Medium</vt:lpstr>
      <vt:lpstr>Office Theme</vt:lpstr>
      <vt:lpstr>The Impact of Precarious Work on Going to Work Sick and Sending Children to School Sick During the COVID-19 Pandemic </vt:lpstr>
      <vt:lpstr>PowerPoint Presentation</vt:lpstr>
      <vt:lpstr>Presenteeism During COVID-19</vt:lpstr>
      <vt:lpstr>PowerPoint Presentation</vt:lpstr>
      <vt:lpstr>Precarious Work</vt:lpstr>
      <vt:lpstr>Employer COVID Assistance?</vt:lpstr>
      <vt:lpstr>Methods</vt:lpstr>
      <vt:lpstr>Measures – Precarious Work</vt:lpstr>
      <vt:lpstr>Measures - Presenteeism</vt:lpstr>
      <vt:lpstr>Rates from Time 2 Survey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Precarious Work on Going to Work Sick and Sending Children to School Sick During the COVID-19 Pandemic </dc:title>
  <dc:creator>Mindy Shoss</dc:creator>
  <cp:lastModifiedBy>Mindy Shoss</cp:lastModifiedBy>
  <cp:revision>10</cp:revision>
  <dcterms:created xsi:type="dcterms:W3CDTF">2020-12-24T20:23:19Z</dcterms:created>
  <dcterms:modified xsi:type="dcterms:W3CDTF">2021-01-04T18:32:03Z</dcterms:modified>
</cp:coreProperties>
</file>