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57" r:id="rId5"/>
    <p:sldId id="261" r:id="rId6"/>
    <p:sldId id="274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1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4C"/>
    <a:srgbClr val="012E2D"/>
    <a:srgbClr val="FFD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64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8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594C"/>
                </a:solidFill>
                <a:effectLst/>
                <a:latin typeface="Times" pitchFamily="2" charset="0"/>
                <a:ea typeface="+mn-ea"/>
                <a:cs typeface="+mn-cs"/>
              </a:defRPr>
            </a:pPr>
            <a:r>
              <a:rPr lang="en-US" sz="2200" b="1" i="0" baseline="0" dirty="0">
                <a:solidFill>
                  <a:srgbClr val="00594C"/>
                </a:solidFill>
                <a:effectLst/>
                <a:latin typeface="Times" pitchFamily="2" charset="0"/>
              </a:rPr>
              <a:t>Survey Population by Income (</a:t>
            </a:r>
            <a:r>
              <a:rPr lang="en-US" sz="2200" b="1" i="0" baseline="0" dirty="0" smtClean="0">
                <a:solidFill>
                  <a:srgbClr val="00594C"/>
                </a:solidFill>
                <a:effectLst/>
                <a:latin typeface="Times" pitchFamily="2" charset="0"/>
              </a:rPr>
              <a:t>N=287)</a:t>
            </a:r>
            <a:endParaRPr lang="en-US" sz="2200" b="1" dirty="0">
              <a:solidFill>
                <a:srgbClr val="00594C"/>
              </a:solidFill>
              <a:effectLst/>
              <a:latin typeface="Times" pitchFamily="2" charset="0"/>
            </a:endParaRPr>
          </a:p>
        </c:rich>
      </c:tx>
      <c:layout>
        <c:manualLayout>
          <c:xMode val="edge"/>
          <c:yMode val="edge"/>
          <c:x val="0.11740653194997024"/>
          <c:y val="4.1641519633484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594C"/>
              </a:solidFill>
              <a:effectLst/>
              <a:latin typeface="Times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Quanity of Survey Participants</c:v>
                </c:pt>
              </c:strCache>
            </c:strRef>
          </c:tx>
          <c:spPr>
            <a:solidFill>
              <a:srgbClr val="00594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 $25,000 </c:v>
                </c:pt>
                <c:pt idx="1">
                  <c:v>$25,000-49,999</c:v>
                </c:pt>
                <c:pt idx="2">
                  <c:v>$50,00-74,999</c:v>
                </c:pt>
                <c:pt idx="3">
                  <c:v>$75,000-99,999</c:v>
                </c:pt>
                <c:pt idx="4">
                  <c:v>&gt; $100,000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103</c:v>
                </c:pt>
                <c:pt idx="1">
                  <c:v>81</c:v>
                </c:pt>
                <c:pt idx="2">
                  <c:v>45</c:v>
                </c:pt>
                <c:pt idx="3">
                  <c:v>22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2-BE41-AEE6-24CE6753FD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89365600"/>
        <c:axId val="389366160"/>
      </c:barChart>
      <c:catAx>
        <c:axId val="38936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Times" pitchFamily="2" charset="0"/>
                  </a:rPr>
                  <a:t>Income</a:t>
                </a:r>
                <a:r>
                  <a:rPr lang="en-US" sz="1200" baseline="0" dirty="0">
                    <a:latin typeface="Times" pitchFamily="2" charset="0"/>
                  </a:rPr>
                  <a:t> Range in U.S. Dollars</a:t>
                </a:r>
                <a:endParaRPr lang="en-US" sz="1200" dirty="0">
                  <a:latin typeface="Times" pitchFamily="2" charset="0"/>
                </a:endParaRPr>
              </a:p>
            </c:rich>
          </c:tx>
          <c:layout>
            <c:manualLayout>
              <c:xMode val="edge"/>
              <c:yMode val="edge"/>
              <c:x val="0.35827912835930092"/>
              <c:y val="0.93559947721859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389366160"/>
        <c:crosses val="autoZero"/>
        <c:auto val="1"/>
        <c:lblAlgn val="ctr"/>
        <c:lblOffset val="100"/>
        <c:noMultiLvlLbl val="0"/>
      </c:catAx>
      <c:valAx>
        <c:axId val="38936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Quantity</a:t>
                </a:r>
                <a:r>
                  <a:rPr lang="en-US" baseline="0" dirty="0"/>
                  <a:t> of Survey Participants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6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Patient</a:t>
            </a:r>
            <a:r>
              <a:rPr lang="en-US" baseline="0" dirty="0"/>
              <a:t> Characteristics by Level of Education</a:t>
            </a:r>
            <a:endParaRPr lang="en-US" dirty="0"/>
          </a:p>
        </c:rich>
      </c:tx>
      <c:layout>
        <c:manualLayout>
          <c:xMode val="edge"/>
          <c:yMode val="edge"/>
          <c:x val="0.16684148277761573"/>
          <c:y val="2.5885977590851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flat"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0B-3E4B-A2FA-0153610385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0B-3E4B-A2FA-0153610385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0B-3E4B-A2FA-0153610385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0B-3E4B-A2FA-0153610385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0B-3E4B-A2FA-0153610385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0B-3E4B-A2FA-0153610385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0B-3E4B-A2FA-0153610385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0B-3E4B-A2FA-0153610385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0B-3E4B-A2FA-0153610385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0B-3E4B-A2FA-0153610385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40B-3E4B-A2FA-0153610385C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40B-3E4B-A2FA-0153610385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Ed!$A$1:$A$12</c:f>
              <c:strCache>
                <c:ptCount val="12"/>
                <c:pt idx="0">
                  <c:v>≤8 Grade</c:v>
                </c:pt>
                <c:pt idx="1">
                  <c:v>9 Grade</c:v>
                </c:pt>
                <c:pt idx="2">
                  <c:v>10 Grade</c:v>
                </c:pt>
                <c:pt idx="3">
                  <c:v>11 Grade</c:v>
                </c:pt>
                <c:pt idx="4">
                  <c:v>12 Grade</c:v>
                </c:pt>
                <c:pt idx="5">
                  <c:v>GED</c:v>
                </c:pt>
                <c:pt idx="6">
                  <c:v>Assoc</c:v>
                </c:pt>
                <c:pt idx="7">
                  <c:v>Bac</c:v>
                </c:pt>
                <c:pt idx="8">
                  <c:v>Mas</c:v>
                </c:pt>
                <c:pt idx="9">
                  <c:v>Doc</c:v>
                </c:pt>
                <c:pt idx="10">
                  <c:v>SomeColl</c:v>
                </c:pt>
                <c:pt idx="11">
                  <c:v>TradeSch</c:v>
                </c:pt>
              </c:strCache>
            </c:strRef>
          </c:cat>
          <c:val>
            <c:numRef>
              <c:f>Ed!$B$1:$B$12</c:f>
              <c:numCache>
                <c:formatCode>General</c:formatCode>
                <c:ptCount val="12"/>
                <c:pt idx="0">
                  <c:v>0.7</c:v>
                </c:pt>
                <c:pt idx="1">
                  <c:v>0.4</c:v>
                </c:pt>
                <c:pt idx="2">
                  <c:v>0.7</c:v>
                </c:pt>
                <c:pt idx="3">
                  <c:v>2.1</c:v>
                </c:pt>
                <c:pt idx="4">
                  <c:v>23.2</c:v>
                </c:pt>
                <c:pt idx="5">
                  <c:v>4.2</c:v>
                </c:pt>
                <c:pt idx="6">
                  <c:v>12.7</c:v>
                </c:pt>
                <c:pt idx="7">
                  <c:v>18.3</c:v>
                </c:pt>
                <c:pt idx="8">
                  <c:v>9.9</c:v>
                </c:pt>
                <c:pt idx="9">
                  <c:v>5.3</c:v>
                </c:pt>
                <c:pt idx="10">
                  <c:v>18.3</c:v>
                </c:pt>
                <c:pt idx="1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40B-3E4B-A2FA-0153610385CF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57982566993937"/>
          <c:y val="0.26351313707700885"/>
          <c:w val="0.27167120313664495"/>
          <c:h val="0.553507878350852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Patient</a:t>
            </a:r>
            <a:r>
              <a:rPr lang="en-US" baseline="0" dirty="0"/>
              <a:t> Characteristics by Income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flat">
              <a:bevelB/>
            </a:sp3d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15-AD4B-A1DC-07930C6CF1A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15-AD4B-A1DC-07930C6CF1A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15-AD4B-A1DC-07930C6CF1A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15-AD4B-A1DC-07930C6CF1A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15-AD4B-A1DC-07930C6CF1A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Inc!$A$1:$A$5</c:f>
              <c:strCache>
                <c:ptCount val="5"/>
                <c:pt idx="0">
                  <c:v>&lt; 25,000</c:v>
                </c:pt>
                <c:pt idx="1">
                  <c:v>25,000-49,999</c:v>
                </c:pt>
                <c:pt idx="2">
                  <c:v>50,000-74,999</c:v>
                </c:pt>
                <c:pt idx="3">
                  <c:v>75,000-100,000</c:v>
                </c:pt>
                <c:pt idx="4">
                  <c:v>&gt; 100,000</c:v>
                </c:pt>
              </c:strCache>
            </c:strRef>
          </c:cat>
          <c:val>
            <c:numRef>
              <c:f>Inc!$B$1:$B$5</c:f>
              <c:numCache>
                <c:formatCode>General</c:formatCode>
                <c:ptCount val="5"/>
                <c:pt idx="0">
                  <c:v>37.1</c:v>
                </c:pt>
                <c:pt idx="1">
                  <c:v>29.1</c:v>
                </c:pt>
                <c:pt idx="2">
                  <c:v>16.2</c:v>
                </c:pt>
                <c:pt idx="3">
                  <c:v>7.9</c:v>
                </c:pt>
                <c:pt idx="4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15-AD4B-A1DC-07930C6CF1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594C"/>
                </a:solidFill>
                <a:latin typeface="Times" pitchFamily="2" charset="0"/>
              </a:rPr>
              <a:t>SHK Score by Total Years of Education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94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≤ 12 Years</c:v>
                </c:pt>
                <c:pt idx="1">
                  <c:v>≥ 12 Years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8.7100000000000009</c:v>
                </c:pt>
                <c:pt idx="1">
                  <c:v>11.17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DA-6C4D-87CA-D0CFADF599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6579168"/>
        <c:axId val="246579728"/>
      </c:barChart>
      <c:catAx>
        <c:axId val="246579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latin typeface="Times" pitchFamily="2" charset="0"/>
                  </a:rPr>
                  <a:t>Reported</a:t>
                </a:r>
                <a:r>
                  <a:rPr lang="en-US" sz="1400" baseline="0" dirty="0">
                    <a:latin typeface="Times" pitchFamily="2" charset="0"/>
                  </a:rPr>
                  <a:t> Years of Schooling</a:t>
                </a:r>
                <a:endParaRPr lang="en-US" sz="1400" dirty="0">
                  <a:latin typeface="Times" pitchFamily="2" charset="0"/>
                </a:endParaRPr>
              </a:p>
            </c:rich>
          </c:tx>
          <c:layout>
            <c:manualLayout>
              <c:xMode val="edge"/>
              <c:yMode val="edge"/>
              <c:x val="0.3300432063085933"/>
              <c:y val="0.9317652321023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246579728"/>
        <c:crosses val="autoZero"/>
        <c:auto val="1"/>
        <c:lblAlgn val="ctr"/>
        <c:lblOffset val="100"/>
        <c:noMultiLvlLbl val="0"/>
      </c:catAx>
      <c:valAx>
        <c:axId val="246579728"/>
        <c:scaling>
          <c:orientation val="minMax"/>
          <c:max val="18"/>
        </c:scaling>
        <c:delete val="0"/>
        <c:axPos val="l"/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" pitchFamily="2" charset="0"/>
                    <a:ea typeface="+mn-ea"/>
                    <a:cs typeface="+mn-cs"/>
                  </a:defRPr>
                </a:pPr>
                <a:r>
                  <a:rPr lang="en-US" sz="1400" dirty="0">
                    <a:latin typeface="Times" pitchFamily="2" charset="0"/>
                  </a:rPr>
                  <a:t>Average</a:t>
                </a:r>
                <a:r>
                  <a:rPr lang="en-US" sz="1400" baseline="0" dirty="0">
                    <a:latin typeface="Times" pitchFamily="2" charset="0"/>
                  </a:rPr>
                  <a:t> SHK Score</a:t>
                </a:r>
                <a:endParaRPr lang="en-US" sz="1400" dirty="0">
                  <a:latin typeface="Times" pitchFamily="2" charset="0"/>
                </a:endParaRPr>
              </a:p>
            </c:rich>
          </c:tx>
          <c:layout>
            <c:manualLayout>
              <c:xMode val="edge"/>
              <c:yMode val="edge"/>
              <c:x val="1.1105446653194391E-2"/>
              <c:y val="0.348261703617091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2465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8689193368876E-2"/>
          <c:y val="5.1845907302810405E-2"/>
          <c:w val="0.96820410350937658"/>
          <c:h val="0.867375692064114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12E2D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594C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F6-004F-A941-F12821CAD7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1F6-004F-A941-F12821CAD7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F6-004F-A941-F12821CAD7B2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594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594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'Imp&amp;Adeq'!$A$1:$A$6</c:f>
              <c:strCache>
                <c:ptCount val="6"/>
                <c:pt idx="0">
                  <c:v>SexEd</c:v>
                </c:pt>
                <c:pt idx="1">
                  <c:v>No SexEd</c:v>
                </c:pt>
                <c:pt idx="2">
                  <c:v>SexEd/Imp</c:v>
                </c:pt>
                <c:pt idx="3">
                  <c:v>SexEd/NotImp</c:v>
                </c:pt>
                <c:pt idx="4">
                  <c:v>No SexEd/Imp</c:v>
                </c:pt>
                <c:pt idx="5">
                  <c:v>NoSexEd/Not Imp</c:v>
                </c:pt>
              </c:strCache>
            </c:strRef>
          </c:cat>
          <c:val>
            <c:numRef>
              <c:f>'Imp&amp;Adeq'!$B$1:$B$6</c:f>
              <c:numCache>
                <c:formatCode>General</c:formatCode>
                <c:ptCount val="6"/>
                <c:pt idx="0">
                  <c:v>5.6</c:v>
                </c:pt>
                <c:pt idx="1">
                  <c:v>31.6</c:v>
                </c:pt>
                <c:pt idx="2">
                  <c:v>43.5</c:v>
                </c:pt>
                <c:pt idx="3">
                  <c:v>18.600000000000001</c:v>
                </c:pt>
                <c:pt idx="4">
                  <c:v>0.4</c:v>
                </c:pt>
                <c:pt idx="5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6-004F-A941-F12821CAD7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7075952"/>
        <c:axId val="337076512"/>
      </c:barChart>
      <c:catAx>
        <c:axId val="337075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Sexual</a:t>
                </a:r>
                <a:r>
                  <a:rPr lang="en-US" sz="1800" baseline="0" dirty="0"/>
                  <a:t> &amp; Reproductive Health Education and Interest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1598222601022645"/>
              <c:y val="0.92605788122562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76512"/>
        <c:crosses val="autoZero"/>
        <c:auto val="1"/>
        <c:lblAlgn val="ctr"/>
        <c:lblOffset val="100"/>
        <c:noMultiLvlLbl val="0"/>
      </c:catAx>
      <c:valAx>
        <c:axId val="337076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Scores!$B$1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Scores!$A$2:$A$19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Scores!$B$2:$B$19</c:f>
              <c:numCache>
                <c:formatCode>General</c:formatCode>
                <c:ptCount val="18"/>
                <c:pt idx="0">
                  <c:v>1</c:v>
                </c:pt>
                <c:pt idx="1">
                  <c:v>1.4</c:v>
                </c:pt>
                <c:pt idx="2">
                  <c:v>2.8</c:v>
                </c:pt>
                <c:pt idx="3">
                  <c:v>2.8</c:v>
                </c:pt>
                <c:pt idx="4">
                  <c:v>1</c:v>
                </c:pt>
                <c:pt idx="5">
                  <c:v>5.2</c:v>
                </c:pt>
                <c:pt idx="6">
                  <c:v>5.2</c:v>
                </c:pt>
                <c:pt idx="7">
                  <c:v>7.3</c:v>
                </c:pt>
                <c:pt idx="8">
                  <c:v>8.6999999999999993</c:v>
                </c:pt>
                <c:pt idx="9">
                  <c:v>8.4</c:v>
                </c:pt>
                <c:pt idx="10">
                  <c:v>10.8</c:v>
                </c:pt>
                <c:pt idx="11">
                  <c:v>14.3</c:v>
                </c:pt>
                <c:pt idx="12">
                  <c:v>15</c:v>
                </c:pt>
                <c:pt idx="13">
                  <c:v>7.7</c:v>
                </c:pt>
                <c:pt idx="14">
                  <c:v>4.9000000000000004</c:v>
                </c:pt>
                <c:pt idx="15">
                  <c:v>1.7</c:v>
                </c:pt>
                <c:pt idx="16">
                  <c:v>1.7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9649-8037-6B80DA6A10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874800"/>
        <c:axId val="396875360"/>
      </c:barChart>
      <c:catAx>
        <c:axId val="39687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S&amp;RHK</a:t>
                </a:r>
                <a:r>
                  <a:rPr lang="en-US" sz="1400" b="1" baseline="0"/>
                  <a:t> Score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75360"/>
        <c:crosses val="autoZero"/>
        <c:auto val="1"/>
        <c:lblAlgn val="ctr"/>
        <c:lblOffset val="100"/>
        <c:noMultiLvlLbl val="0"/>
      </c:catAx>
      <c:valAx>
        <c:axId val="39687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Percentage of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7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Sheet6!$D$1</c:f>
              <c:strCache>
                <c:ptCount val="1"/>
                <c:pt idx="0">
                  <c:v>Years of Education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63500" cap="rnd" cmpd="sng" algn="ctr">
                <a:solidFill>
                  <a:srgbClr val="012E2D">
                    <a:alpha val="91000"/>
                  </a:srgb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xVal>
            <c:numRef>
              <c:f>Sheet6!$C$2:$C$7</c:f>
              <c:numCache>
                <c:formatCode>General</c:formatCode>
                <c:ptCount val="6"/>
                <c:pt idx="0">
                  <c:v>59.89</c:v>
                </c:pt>
                <c:pt idx="1">
                  <c:v>102</c:v>
                </c:pt>
                <c:pt idx="2">
                  <c:v>13.554</c:v>
                </c:pt>
                <c:pt idx="3">
                  <c:v>52.83</c:v>
                </c:pt>
                <c:pt idx="4">
                  <c:v>185</c:v>
                </c:pt>
                <c:pt idx="5">
                  <c:v>14.903</c:v>
                </c:pt>
              </c:numCache>
            </c:numRef>
          </c:xVal>
          <c:yVal>
            <c:numRef>
              <c:f>Sheet6!$D$2:$D$7</c:f>
              <c:numCache>
                <c:formatCode>General</c:formatCode>
                <c:ptCount val="6"/>
                <c:pt idx="0">
                  <c:v>13.11</c:v>
                </c:pt>
                <c:pt idx="1">
                  <c:v>101</c:v>
                </c:pt>
                <c:pt idx="2">
                  <c:v>2.0289999999999999</c:v>
                </c:pt>
                <c:pt idx="3">
                  <c:v>14.79</c:v>
                </c:pt>
                <c:pt idx="4">
                  <c:v>183</c:v>
                </c:pt>
                <c:pt idx="5">
                  <c:v>2.4980000000000002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12-C842-A682-23ED42848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166880"/>
        <c:axId val="365167440"/>
      </c:scatterChart>
      <c:valAx>
        <c:axId val="36516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Years of Education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7440"/>
        <c:crosses val="autoZero"/>
        <c:crossBetween val="midCat"/>
      </c:valAx>
      <c:valAx>
        <c:axId val="36516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206245958385635E-2"/>
          <c:y val="0.1161766794489419"/>
          <c:w val="0.92450872988702504"/>
          <c:h val="0.74208415894145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'Ed-Score2'!$B$1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'Ed-Score2'!$A$2:$A$3</c:f>
              <c:strCache>
                <c:ptCount val="2"/>
                <c:pt idx="0">
                  <c:v>Less Than or Equal to 12 Yrs</c:v>
                </c:pt>
                <c:pt idx="1">
                  <c:v>Greater Than 12 Yrs</c:v>
                </c:pt>
              </c:strCache>
            </c:strRef>
          </c:cat>
          <c:val>
            <c:numRef>
              <c:f>'Ed-Score2'!$B$2:$B$3</c:f>
              <c:numCache>
                <c:formatCode>General</c:formatCode>
                <c:ptCount val="2"/>
                <c:pt idx="0">
                  <c:v>8.7100000000000009</c:v>
                </c:pt>
                <c:pt idx="1">
                  <c:v>11.17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1-D244-A0FE-778B65D82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169680"/>
        <c:axId val="365170240"/>
      </c:barChart>
      <c:catAx>
        <c:axId val="36516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 of Education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70240"/>
        <c:crosses val="autoZero"/>
        <c:auto val="1"/>
        <c:lblAlgn val="ctr"/>
        <c:lblOffset val="100"/>
        <c:noMultiLvlLbl val="0"/>
      </c:catAx>
      <c:valAx>
        <c:axId val="36517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S&amp;RHK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6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Inc_Score!$B$1</c:f>
              <c:strCache>
                <c:ptCount val="1"/>
                <c:pt idx="0">
                  <c:v>MeanScore</c:v>
                </c:pt>
              </c:strCache>
            </c:strRef>
          </c:tx>
          <c:spPr>
            <a:scene3d>
              <a:camera prst="orthographicFront"/>
              <a:lightRig rig="sunrise" dir="t"/>
            </a:scene3d>
            <a:sp3d prstMaterial="flat">
              <a:bevelT prst="relaxedInset"/>
              <a:bevelB w="139700" prst="cross"/>
            </a:sp3d>
          </c:spPr>
          <c:dPt>
            <c:idx val="0"/>
            <c:bubble3D val="0"/>
            <c:spPr>
              <a:solidFill>
                <a:srgbClr val="00594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sunrise" dir="t"/>
              </a:scene3d>
              <a:sp3d prstMaterial="flat">
                <a:bevelT prst="relaxedInset"/>
                <a:bevelB w="139700" prst="cross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6F-E44A-A562-3133D987E407}"/>
              </c:ext>
            </c:extLst>
          </c:dPt>
          <c:dPt>
            <c:idx val="1"/>
            <c:bubble3D val="0"/>
            <c:spPr>
              <a:solidFill>
                <a:srgbClr val="FFD13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sunrise" dir="t"/>
              </a:scene3d>
              <a:sp3d prstMaterial="flat">
                <a:bevelT prst="relaxedInset"/>
                <a:bevelB w="139700" prst="cross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6F-E44A-A562-3133D987E407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04C62-8B50-834F-802B-3514CEFEA48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400">
                          <a:ln>
                            <a:noFill/>
                          </a:ln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6F-E44A-A562-3133D987E40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65919B-FA45-B64E-8075-9D818FEF268B}" type="VALUE">
                      <a:rPr lang="en-US" sz="2400"/>
                      <a:pPr>
                        <a:defRPr sz="1800"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6F-E44A-A562-3133D987E40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rgbClr val="012E2D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Inc_Score!$A$2:$A$3</c:f>
              <c:strCache>
                <c:ptCount val="2"/>
                <c:pt idx="0">
                  <c:v>Less Than $50,000 per year</c:v>
                </c:pt>
                <c:pt idx="1">
                  <c:v>Greater Than $50,000 per year</c:v>
                </c:pt>
              </c:strCache>
            </c:strRef>
          </c:cat>
          <c:val>
            <c:numRef>
              <c:f>Inc_Score!$B$2:$B$3</c:f>
              <c:numCache>
                <c:formatCode>General</c:formatCode>
                <c:ptCount val="2"/>
                <c:pt idx="0">
                  <c:v>10.01</c:v>
                </c:pt>
                <c:pt idx="1">
                  <c:v>11.61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6F-E44A-A562-3133D987E4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racial-equity-and-health-policy/issue-brief/beyond-health-care-the-role-of-social-determinants-in-promoting-health-and-health-equity/" TargetMode="External"/><Relationship Id="rId2" Type="http://schemas.openxmlformats.org/officeDocument/2006/relationships/hyperlink" Target="https://www.measureevaluation.org/prh/rh_indicators/womens-health/arh/sexual-rh-srh-knowledg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78" y="513497"/>
            <a:ext cx="10699044" cy="1994249"/>
          </a:xfrm>
          <a:solidFill>
            <a:srgbClr val="FFD133">
              <a:alpha val="43000"/>
            </a:srgbClr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relaxedInset"/>
            </a:sp3d>
          </a:bodyPr>
          <a:lstStyle/>
          <a:p>
            <a:pPr algn="ctr"/>
            <a:r>
              <a:rPr lang="en-US" b="1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AND REPRODUCTIVE HEALTH KNOWLEDGE: EMPOWERING WOMEN THROUGH SOCIAL DETERMINANTS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022" y="3001051"/>
            <a:ext cx="10515600" cy="33434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594C"/>
                </a:solidFill>
                <a:latin typeface="Times" pitchFamily="2" charset="0"/>
              </a:rPr>
              <a:t>Melanie Hanna-Johnson, MD, MHSA, Lucki Word, MA, Anil N. F. Aranha, PhD</a:t>
            </a:r>
            <a:endParaRPr lang="en-US" sz="2000" i="1" dirty="0">
              <a:latin typeface="Times" pitchFamily="2" charset="0"/>
            </a:endParaRPr>
          </a:p>
          <a:p>
            <a:pPr marL="0" indent="0">
              <a:buNone/>
            </a:pPr>
            <a:endParaRPr lang="en-US" sz="2000" i="1" dirty="0">
              <a:latin typeface="Times" pitchFamily="2" charset="0"/>
            </a:endParaRPr>
          </a:p>
          <a:p>
            <a:pPr marL="0" indent="0" algn="ctr">
              <a:buNone/>
            </a:pPr>
            <a:r>
              <a:rPr lang="en-US" sz="2000" i="1" dirty="0">
                <a:latin typeface="Times" pitchFamily="2" charset="0"/>
              </a:rPr>
              <a:t>Depts of Internal Medicine, Diversity and Inclusion, Medical Education, Wayne State University School of Medicine, Detroit, MI</a:t>
            </a:r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2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S&amp;RHK Score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CA9CE15-760B-7743-AD5D-F00A68FD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547406"/>
            <a:ext cx="4114800" cy="365125"/>
          </a:xfrm>
        </p:spPr>
        <p:txBody>
          <a:bodyPr/>
          <a:lstStyle/>
          <a:p>
            <a:r>
              <a:rPr lang="en-US" dirty="0"/>
              <a:t>).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206772"/>
              </p:ext>
            </p:extLst>
          </p:nvPr>
        </p:nvGraphicFramePr>
        <p:xfrm>
          <a:off x="936812" y="1325563"/>
          <a:ext cx="10515600" cy="45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66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in the study by </a:t>
            </a:r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CA9CE15-760B-7743-AD5D-F00A68FD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547406"/>
            <a:ext cx="4114800" cy="365125"/>
          </a:xfrm>
        </p:spPr>
        <p:txBody>
          <a:bodyPr/>
          <a:lstStyle/>
          <a:p>
            <a:r>
              <a:rPr lang="en-US" dirty="0"/>
              <a:t>**. Correlation is significant at the 0.01 level (2-tailed).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E0E5CF75-331F-F44D-A4E1-1CE303A9D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611517"/>
              </p:ext>
            </p:extLst>
          </p:nvPr>
        </p:nvGraphicFramePr>
        <p:xfrm>
          <a:off x="3597042" y="1159329"/>
          <a:ext cx="4556358" cy="41789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17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9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11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Years of Ed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Pearson Correlation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.386</a:t>
                      </a:r>
                      <a:r>
                        <a:rPr lang="en-US" sz="1600" u="none" strike="noStrike" baseline="300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**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Sig. (2-tailed)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284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4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1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Income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Pearson Correlation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.256</a:t>
                      </a:r>
                      <a:r>
                        <a:rPr lang="en-US" sz="1600" u="none" strike="noStrike" baseline="30000" dirty="0">
                          <a:effectLst/>
                          <a:highlight>
                            <a:srgbClr val="00FF00"/>
                          </a:highlight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Sig. (2-tailed)</a:t>
                      </a:r>
                      <a:endParaRPr lang="en-US" sz="16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278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11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Age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Pearson Correlation</a:t>
                      </a:r>
                      <a:endParaRPr lang="en-US" sz="1600" b="0" i="0" u="none" strike="noStrike" dirty="0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-.193</a:t>
                      </a:r>
                      <a:r>
                        <a:rPr lang="en-US" sz="1600" u="none" strike="noStrike" baseline="30000" dirty="0">
                          <a:effectLst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Sig. (2-tailed)</a:t>
                      </a:r>
                      <a:endParaRPr lang="en-US" sz="16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264A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287</a:t>
                      </a:r>
                      <a:endParaRPr lang="en-US" sz="1600" b="0" i="0" u="none" strike="noStrike" dirty="0">
                        <a:solidFill>
                          <a:srgbClr val="0102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9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Education on S&amp;RHK </a:t>
            </a:r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CA9CE15-760B-7743-AD5D-F00A68FD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547406"/>
            <a:ext cx="4114800" cy="365125"/>
          </a:xfrm>
        </p:spPr>
        <p:txBody>
          <a:bodyPr/>
          <a:lstStyle/>
          <a:p>
            <a:r>
              <a:rPr lang="en-US" dirty="0"/>
              <a:t>**. Correlation is significant at the 0.01 level (2-tailed).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1CC69C2E-C73F-F441-B3E0-7865F7522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47069"/>
              </p:ext>
            </p:extLst>
          </p:nvPr>
        </p:nvGraphicFramePr>
        <p:xfrm>
          <a:off x="838200" y="94546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21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Education on S&amp;RHK </a:t>
            </a:r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CA9CE15-760B-7743-AD5D-F00A68FD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547406"/>
            <a:ext cx="4114800" cy="365125"/>
          </a:xfrm>
        </p:spPr>
        <p:txBody>
          <a:bodyPr/>
          <a:lstStyle/>
          <a:p>
            <a:r>
              <a:rPr lang="en-US" dirty="0"/>
              <a:t>**. Correlation is significant at the 0.01 level (2-tailed).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3B41A413-5F41-1B4D-9F74-56674EF3B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30980"/>
              </p:ext>
            </p:extLst>
          </p:nvPr>
        </p:nvGraphicFramePr>
        <p:xfrm>
          <a:off x="838200" y="10702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91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S&amp;RHK Score by </a:t>
            </a:r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4602F978-D1D5-4548-A2FA-EAA35B19E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66747"/>
              </p:ext>
            </p:extLst>
          </p:nvPr>
        </p:nvGraphicFramePr>
        <p:xfrm>
          <a:off x="651329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31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S&amp;RHK Score by </a:t>
            </a:r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C864DC-3B7B-F44D-93A6-760F2AC17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72" y="1325563"/>
            <a:ext cx="10702471" cy="4697187"/>
          </a:xfrm>
        </p:spPr>
        <p:txBody>
          <a:bodyPr/>
          <a:lstStyle/>
          <a:p>
            <a:r>
              <a:rPr lang="en-US" dirty="0"/>
              <a:t>S&amp;RHK was strongly associated with education and income: two SDOH.  </a:t>
            </a:r>
          </a:p>
          <a:p>
            <a:r>
              <a:rPr lang="en-US" dirty="0"/>
              <a:t>Older women, irrespective of income, were found to score lower. Educational attainment seemed to have been the discriminating factor in this demographic. </a:t>
            </a:r>
          </a:p>
          <a:p>
            <a:r>
              <a:rPr lang="en-US" dirty="0"/>
              <a:t>All three may figure prominently into an assessment of the effects of social accountability (i.e. the micro-, meso-, and macro- elements of social determinants of health) on health outcomes.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313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Strengths &amp;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941"/>
            <a:ext cx="10515600" cy="5146022"/>
          </a:xfrm>
        </p:spPr>
        <p:txBody>
          <a:bodyPr>
            <a:normAutofit fontScale="25000" lnSpcReduction="20000"/>
          </a:bodyPr>
          <a:lstStyle/>
          <a:p>
            <a:r>
              <a:rPr lang="en-US" sz="8600" b="1" dirty="0"/>
              <a:t>Strengths</a:t>
            </a:r>
          </a:p>
          <a:p>
            <a:pPr lvl="1"/>
            <a:r>
              <a:rPr lang="en-US" sz="8600" b="1" dirty="0"/>
              <a:t>Relatively large sample size</a:t>
            </a:r>
          </a:p>
          <a:p>
            <a:pPr lvl="1"/>
            <a:r>
              <a:rPr lang="en-US" sz="8600" b="1" dirty="0"/>
              <a:t>Broad income and educational representation</a:t>
            </a:r>
          </a:p>
          <a:p>
            <a:pPr lvl="1"/>
            <a:r>
              <a:rPr lang="en-US" sz="8600" b="1" dirty="0"/>
              <a:t>Survey confidentiality ensured by research team throughout</a:t>
            </a:r>
          </a:p>
          <a:p>
            <a:pPr lvl="1"/>
            <a:r>
              <a:rPr lang="en-US" sz="8600" b="1" dirty="0"/>
              <a:t>Significant correlation between education level and S&amp;RHK score</a:t>
            </a:r>
          </a:p>
          <a:p>
            <a:pPr lvl="1"/>
            <a:r>
              <a:rPr lang="en-US" sz="8600" b="1" dirty="0"/>
              <a:t>Significant correlation between income level and S&amp;RHK score (though to a lesser extent)</a:t>
            </a:r>
          </a:p>
          <a:p>
            <a:pPr lvl="1"/>
            <a:endParaRPr lang="en-US" sz="8600" b="1" dirty="0"/>
          </a:p>
          <a:p>
            <a:r>
              <a:rPr lang="en-US" sz="8600" b="1" dirty="0"/>
              <a:t>Limitations</a:t>
            </a:r>
          </a:p>
          <a:p>
            <a:pPr lvl="1"/>
            <a:r>
              <a:rPr lang="en-US" sz="8600" b="1" dirty="0"/>
              <a:t>Absence of Research Assistants on-site to do Exit Interviews</a:t>
            </a:r>
          </a:p>
          <a:p>
            <a:pPr lvl="2"/>
            <a:r>
              <a:rPr lang="en-US" sz="8600" b="1" dirty="0"/>
              <a:t>Incomplete or misunderstood information</a:t>
            </a:r>
          </a:p>
          <a:p>
            <a:pPr lvl="2"/>
            <a:r>
              <a:rPr lang="en-US" sz="8600" b="1" dirty="0"/>
              <a:t>Non-compliance with instructions on answering questions</a:t>
            </a:r>
          </a:p>
          <a:p>
            <a:pPr lvl="1"/>
            <a:r>
              <a:rPr lang="en-US" sz="8600" b="1" dirty="0"/>
              <a:t>Validation of the S&amp;RHK survey tool in different demographics</a:t>
            </a:r>
          </a:p>
          <a:p>
            <a:pPr lvl="2"/>
            <a:r>
              <a:rPr lang="en-US" sz="8600" b="1" dirty="0"/>
              <a:t>Men</a:t>
            </a:r>
          </a:p>
          <a:p>
            <a:pPr lvl="2"/>
            <a:r>
              <a:rPr lang="en-US" sz="8600" b="1" dirty="0"/>
              <a:t>Non-African-American populations</a:t>
            </a:r>
          </a:p>
          <a:p>
            <a:pPr lvl="2"/>
            <a:r>
              <a:rPr lang="en-US" sz="8600" b="1" dirty="0"/>
              <a:t>Students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7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S&amp;RHK was strongly associated with education and income: two SDOH.  </a:t>
            </a:r>
            <a:endParaRPr lang="en-US" b="1" dirty="0" smtClean="0"/>
          </a:p>
          <a:p>
            <a:r>
              <a:rPr lang="en-US" b="1" dirty="0" smtClean="0"/>
              <a:t>Older </a:t>
            </a:r>
            <a:r>
              <a:rPr lang="en-US" b="1" dirty="0"/>
              <a:t>women, irrespective of income, were found to score lower. </a:t>
            </a:r>
            <a:endParaRPr lang="en-US" b="1" dirty="0" smtClean="0"/>
          </a:p>
          <a:p>
            <a:r>
              <a:rPr lang="en-US" b="1" dirty="0" smtClean="0"/>
              <a:t>Educational </a:t>
            </a:r>
            <a:r>
              <a:rPr lang="en-US" b="1" dirty="0"/>
              <a:t>attainment seemed to have been the discriminating factor in this demographic. </a:t>
            </a:r>
            <a:endParaRPr lang="en-US" b="1" dirty="0" smtClean="0"/>
          </a:p>
          <a:p>
            <a:r>
              <a:rPr lang="en-US" b="1" dirty="0" smtClean="0"/>
              <a:t>All </a:t>
            </a:r>
            <a:r>
              <a:rPr lang="en-US" b="1" dirty="0"/>
              <a:t>three may figure prominently into an assessment of the effects of social accountability (i.e. the micro-, </a:t>
            </a:r>
            <a:r>
              <a:rPr lang="en-US" b="1" dirty="0" err="1"/>
              <a:t>meso</a:t>
            </a:r>
            <a:r>
              <a:rPr lang="en-US" b="1" dirty="0"/>
              <a:t>-, and macro- elements of social determinants of health) on health outcomes.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4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6120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7154"/>
            <a:ext cx="10515600" cy="5199809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A Systematic Review of Sexual Health Interventions for Adults - Narrative Evidence </a:t>
            </a:r>
            <a:r>
              <a:rPr lang="en-US" sz="2400" b="1" i="1" dirty="0"/>
              <a:t>J Sex Res</a:t>
            </a:r>
            <a:r>
              <a:rPr lang="en-US" sz="2400" b="1" dirty="0"/>
              <a:t>. 2015; 52(4): 444–469. doi:10.1080/00224499.2014.973100 .</a:t>
            </a:r>
          </a:p>
          <a:p>
            <a:r>
              <a:rPr lang="en-US" sz="2400" b="1" dirty="0"/>
              <a:t>Illustrative Questionnaire for interview-Surveys with Young People Cleland J</a:t>
            </a:r>
          </a:p>
          <a:p>
            <a:r>
              <a:rPr lang="en-US" sz="2400" b="1" dirty="0"/>
              <a:t>MEASURE Evaluation project. United States Agency for International Development. “Sexual &amp; Reproductive Health Knowledge” </a:t>
            </a:r>
            <a:r>
              <a:rPr lang="en-US" sz="2400" b="1" u="sng" dirty="0">
                <a:hlinkClick r:id="rId2"/>
              </a:rPr>
              <a:t>https://www.measureevaluation.org/prh/rh_indicators/womens-health/arh/sexual-rh-srh-knowledge</a:t>
            </a:r>
            <a:endParaRPr lang="en-US" sz="2400" b="1" dirty="0"/>
          </a:p>
          <a:p>
            <a:r>
              <a:rPr lang="en-US" sz="2400" b="1" dirty="0" err="1"/>
              <a:t>Artiga</a:t>
            </a:r>
            <a:r>
              <a:rPr lang="en-US" sz="2400" b="1" dirty="0"/>
              <a:t>, 2018. Beyond Health Care: The Role of Social Determinants in Promoting Health and Health Equity. </a:t>
            </a:r>
            <a:r>
              <a:rPr lang="en-US" sz="2400" b="1" u="sng" dirty="0">
                <a:hlinkClick r:id="rId3"/>
              </a:rPr>
              <a:t>https://www.kff.org/racial-equity-any/issue-brief/beyond-health-care-the-role-of-sod-health-policcial-determinants-in-promoting-health-and-health-equity/</a:t>
            </a:r>
            <a:endParaRPr lang="en-US" sz="2400" b="1" dirty="0"/>
          </a:p>
          <a:p>
            <a:r>
              <a:rPr lang="en-US" sz="2400" b="1" u="sng" dirty="0" err="1"/>
              <a:t>Practising</a:t>
            </a:r>
            <a:r>
              <a:rPr lang="en-US" sz="2400" b="1" u="sng" dirty="0"/>
              <a:t> Social Accountability From theory to action –Sandy Buchman</a:t>
            </a:r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734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PPT Template 16.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5B56A4-3DB9-7F40-96BE-611979BEFA33}"/>
              </a:ext>
            </a:extLst>
          </p:cNvPr>
          <p:cNvSpPr txBox="1"/>
          <p:nvPr/>
        </p:nvSpPr>
        <p:spPr>
          <a:xfrm>
            <a:off x="2330740" y="751114"/>
            <a:ext cx="75274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396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5" y="1064646"/>
            <a:ext cx="10515600" cy="4351338"/>
          </a:xfrm>
        </p:spPr>
        <p:txBody>
          <a:bodyPr/>
          <a:lstStyle/>
          <a:p>
            <a:r>
              <a:rPr lang="en-US" dirty="0"/>
              <a:t>The COVID-19 pandemic dynamic of sheltering-in-place affords possible opportunities to address social determinants of health (SDOH), as they relate to sexual and reproductive health knowledge (S&amp;RHK). </a:t>
            </a:r>
          </a:p>
          <a:p>
            <a:r>
              <a:rPr lang="en-US" dirty="0"/>
              <a:t>Strategic and crucial opportunities might exist for educational interventions by caregivers engaging in more frequent and prolonged encounters with young people. </a:t>
            </a:r>
          </a:p>
          <a:p>
            <a:r>
              <a:rPr lang="en-US" dirty="0"/>
              <a:t>The purpose of this study was to evaluate whether two social determinants of health, income and education, are associated with sexual and reproductive health knowledge among adult women.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7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396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1" y="1093674"/>
            <a:ext cx="10515600" cy="4351338"/>
          </a:xfrm>
        </p:spPr>
        <p:txBody>
          <a:bodyPr/>
          <a:lstStyle/>
          <a:p>
            <a:r>
              <a:rPr lang="en-US" dirty="0"/>
              <a:t>A 50-item survey was administered to women, aged 20-89 years, in two outpatient, metropolitan, primary care clinics in the United States. </a:t>
            </a:r>
          </a:p>
          <a:p>
            <a:r>
              <a:rPr lang="en-US" dirty="0"/>
              <a:t>18 of the 50 questions gauged S&amp;RHK, and had only one correct answer. The maximal attainable score was 18.  </a:t>
            </a:r>
          </a:p>
          <a:p>
            <a:r>
              <a:rPr lang="en-US" dirty="0"/>
              <a:t>Data was coded and analyzed using IBM-SPSS. Statistical analysis included: Pearson correlation, </a:t>
            </a:r>
            <a:r>
              <a:rPr lang="en-US" i="1" dirty="0"/>
              <a:t>t, </a:t>
            </a:r>
            <a:r>
              <a:rPr lang="en-US" dirty="0"/>
              <a:t>and Chi-squared tests. Statistical significance was established at p &lt;0.05.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6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396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" y="1122703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287 women, with a </a:t>
            </a:r>
            <a:r>
              <a:rPr lang="en-US" dirty="0" smtClean="0"/>
              <a:t>mean (± SD) </a:t>
            </a:r>
            <a:r>
              <a:rPr lang="en-US" dirty="0"/>
              <a:t>age </a:t>
            </a:r>
            <a:r>
              <a:rPr lang="en-US" dirty="0"/>
              <a:t>of 55.3 ± 14.2 years, were surveyed. </a:t>
            </a:r>
          </a:p>
          <a:p>
            <a:r>
              <a:rPr lang="en-US" dirty="0"/>
              <a:t>The majority (85.7%) were African-American, with 66 % having incomes ≤ $50,000. </a:t>
            </a:r>
          </a:p>
          <a:p>
            <a:r>
              <a:rPr lang="en-US" dirty="0" smtClean="0"/>
              <a:t>The group </a:t>
            </a:r>
            <a:r>
              <a:rPr lang="en-US" dirty="0"/>
              <a:t>had </a:t>
            </a:r>
            <a:r>
              <a:rPr lang="en-US" dirty="0" smtClean="0"/>
              <a:t>a mean </a:t>
            </a:r>
            <a:r>
              <a:rPr lang="en-US" dirty="0"/>
              <a:t>(± SD) </a:t>
            </a:r>
            <a:r>
              <a:rPr lang="en-US" dirty="0" smtClean="0"/>
              <a:t>14.1 </a:t>
            </a:r>
            <a:r>
              <a:rPr lang="en-US" dirty="0"/>
              <a:t>± 2.5 </a:t>
            </a:r>
            <a:r>
              <a:rPr lang="en-US" dirty="0" smtClean="0"/>
              <a:t>years of formal </a:t>
            </a:r>
            <a:r>
              <a:rPr lang="en-US" dirty="0" smtClean="0"/>
              <a:t>education, and an S&amp;RHK </a:t>
            </a:r>
            <a:r>
              <a:rPr lang="en-US" dirty="0"/>
              <a:t>score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10.2 </a:t>
            </a:r>
            <a:r>
              <a:rPr lang="en-US" dirty="0"/>
              <a:t>± 3.6, on a scale of 0-18. Of those with formal sex education, 43.5% stated it was sufficient. </a:t>
            </a:r>
          </a:p>
          <a:p>
            <a:r>
              <a:rPr lang="en-US" dirty="0"/>
              <a:t>32% reported no history of formal sex education. 97% reported that having sufficient S&amp;RHK was important. Positive correlations were found between years of education, income, and S&amp;RHK scores (p&lt;0.001); a negative correlation between age and S&amp;RHK scores (p&lt;0.001).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396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 </a:t>
            </a:r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xmlns="" id="{E9F143DF-4FDB-0A4A-B6FA-DF990681B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6931"/>
              </p:ext>
            </p:extLst>
          </p:nvPr>
        </p:nvGraphicFramePr>
        <p:xfrm>
          <a:off x="1947511" y="1437044"/>
          <a:ext cx="6657219" cy="285486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716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1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6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Std. Deviation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52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SRHK Total Score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10.40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3.448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52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55.34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14.807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52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Years of Ed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2.474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52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Income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1.293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1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57A35-54F4-F849-B4D3-1F1484C4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21" y="0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594C"/>
                </a:solidFill>
                <a:latin typeface="Times" pitchFamily="2" charset="0"/>
              </a:rPr>
              <a:t>Results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79F95F2-27D6-4746-8C0C-AE08943F2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79719"/>
              </p:ext>
            </p:extLst>
          </p:nvPr>
        </p:nvGraphicFramePr>
        <p:xfrm>
          <a:off x="2818800" y="913880"/>
          <a:ext cx="6068785" cy="45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81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all" dirty="0" smtClean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44C816EF-8C18-3543-8896-C3B233B3B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847035"/>
              </p:ext>
            </p:extLst>
          </p:nvPr>
        </p:nvGraphicFramePr>
        <p:xfrm>
          <a:off x="-76200" y="1219994"/>
          <a:ext cx="6172200" cy="441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349C733-3559-D74A-9ACD-E6A744C9F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52831"/>
              </p:ext>
            </p:extLst>
          </p:nvPr>
        </p:nvGraphicFramePr>
        <p:xfrm>
          <a:off x="6549573" y="1219994"/>
          <a:ext cx="5007429" cy="423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643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57A35-54F4-F849-B4D3-1F1484C4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7" y="0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594C"/>
                </a:solidFill>
                <a:latin typeface="Times" pitchFamily="2" charset="0"/>
              </a:rPr>
              <a:t>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007760A-19A8-454A-9A80-418078FF5086}"/>
              </a:ext>
            </a:extLst>
          </p:cNvPr>
          <p:cNvGraphicFramePr/>
          <p:nvPr/>
        </p:nvGraphicFramePr>
        <p:xfrm>
          <a:off x="6303542" y="527315"/>
          <a:ext cx="5717915" cy="446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C588F7A-CB66-624A-89E5-86B524F87941}"/>
              </a:ext>
            </a:extLst>
          </p:cNvPr>
          <p:cNvGraphicFramePr>
            <a:graphicFrameLocks noGrp="1"/>
          </p:cNvGraphicFramePr>
          <p:nvPr/>
        </p:nvGraphicFramePr>
        <p:xfrm>
          <a:off x="615667" y="1325563"/>
          <a:ext cx="5687875" cy="35308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1853">
                  <a:extLst>
                    <a:ext uri="{9D8B030D-6E8A-4147-A177-3AD203B41FA5}">
                      <a16:colId xmlns:a16="http://schemas.microsoft.com/office/drawing/2014/main" xmlns="" val="2094035913"/>
                    </a:ext>
                  </a:extLst>
                </a:gridCol>
                <a:gridCol w="1202084">
                  <a:extLst>
                    <a:ext uri="{9D8B030D-6E8A-4147-A177-3AD203B41FA5}">
                      <a16:colId xmlns:a16="http://schemas.microsoft.com/office/drawing/2014/main" xmlns="" val="1356974520"/>
                    </a:ext>
                  </a:extLst>
                </a:gridCol>
                <a:gridCol w="1421969">
                  <a:extLst>
                    <a:ext uri="{9D8B030D-6E8A-4147-A177-3AD203B41FA5}">
                      <a16:colId xmlns:a16="http://schemas.microsoft.com/office/drawing/2014/main" xmlns="" val="1926335914"/>
                    </a:ext>
                  </a:extLst>
                </a:gridCol>
                <a:gridCol w="1421969">
                  <a:extLst>
                    <a:ext uri="{9D8B030D-6E8A-4147-A177-3AD203B41FA5}">
                      <a16:colId xmlns:a16="http://schemas.microsoft.com/office/drawing/2014/main" xmlns="" val="3926411074"/>
                    </a:ext>
                  </a:extLst>
                </a:gridCol>
              </a:tblGrid>
              <a:tr h="59333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SHK Score by Total Years of Education </a:t>
                      </a:r>
                    </a:p>
                    <a:p>
                      <a:pPr algn="ctr"/>
                      <a:r>
                        <a:rPr lang="en-US" dirty="0">
                          <a:latin typeface="Times" pitchFamily="2" charset="0"/>
                        </a:rPr>
                        <a:t>(P= 0.001)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896109"/>
                  </a:ext>
                </a:extLst>
              </a:tr>
              <a:tr h="81647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Reported Years of Education</a:t>
                      </a:r>
                      <a:endParaRPr 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Mean SHK Score</a:t>
                      </a:r>
                      <a:endParaRPr 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  <a:endParaRPr lang="en-US" b="1" dirty="0">
                        <a:latin typeface="Time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Standard Deviation</a:t>
                      </a:r>
                      <a:endParaRPr lang="en-US" b="1" dirty="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0149600"/>
                  </a:ext>
                </a:extLst>
              </a:tr>
              <a:tr h="10129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than or equal to 12 years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8.71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3.39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7357070"/>
                  </a:ext>
                </a:extLst>
              </a:tr>
              <a:tr h="1061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Greater than 12 years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11.17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3.46</a:t>
                      </a:r>
                      <a:endParaRPr lang="en-US" dirty="0">
                        <a:latin typeface="Times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41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96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25" y="-134469"/>
            <a:ext cx="10515600" cy="51995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S&amp;RH </a:t>
            </a:r>
            <a:r>
              <a:rPr lang="en-US" sz="3200" b="1" cap="all" dirty="0" err="1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sz="3200" b="1" cap="all" dirty="0">
                <a:solidFill>
                  <a:srgbClr val="0059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self-evaluation of Importance</a:t>
            </a:r>
            <a:endParaRPr lang="en-US" b="1" cap="all" dirty="0">
              <a:solidFill>
                <a:srgbClr val="0059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3240E3B-8EE3-E848-B743-65202D868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391287"/>
              </p:ext>
            </p:extLst>
          </p:nvPr>
        </p:nvGraphicFramePr>
        <p:xfrm>
          <a:off x="2194220" y="1030941"/>
          <a:ext cx="7326298" cy="440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9843" y="2519082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Percentage</a:t>
            </a:r>
          </a:p>
        </p:txBody>
      </p:sp>
    </p:spTree>
    <p:extLst>
      <p:ext uri="{BB962C8B-B14F-4D97-AF65-F5344CB8AC3E}">
        <p14:creationId xmlns:p14="http://schemas.microsoft.com/office/powerpoint/2010/main" val="97712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854</Words>
  <Application>Microsoft Office PowerPoint</Application>
  <PresentationFormat>Widescreen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Office Theme</vt:lpstr>
      <vt:lpstr>SEXUAL AND REPRODUCTIVE HEALTH KNOWLEDGE: EMPOWERING WOMEN THROUGH SOCIAL DETERMINANTS OF HEALTH</vt:lpstr>
      <vt:lpstr>Purpose</vt:lpstr>
      <vt:lpstr>METHODS</vt:lpstr>
      <vt:lpstr>RESULTS:</vt:lpstr>
      <vt:lpstr>Descriptive Statistics</vt:lpstr>
      <vt:lpstr>Results</vt:lpstr>
      <vt:lpstr>Results</vt:lpstr>
      <vt:lpstr>Results</vt:lpstr>
      <vt:lpstr>Prior S&amp;RH EDUCAtion and self-evaluation of Importance</vt:lpstr>
      <vt:lpstr>Percentage of S&amp;RHK Score</vt:lpstr>
      <vt:lpstr>Women in the study by age</vt:lpstr>
      <vt:lpstr>Effect of Education on S&amp;RHK Score</vt:lpstr>
      <vt:lpstr>Effect of Education on S&amp;RHK Score</vt:lpstr>
      <vt:lpstr>Mean S&amp;RHK Score by Income</vt:lpstr>
      <vt:lpstr>Mean S&amp;RHK Score by Income</vt:lpstr>
      <vt:lpstr>Strengths &amp; Limitations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Hanna-Johnson, Melanie</cp:lastModifiedBy>
  <cp:revision>39</cp:revision>
  <dcterms:created xsi:type="dcterms:W3CDTF">2017-03-24T20:12:23Z</dcterms:created>
  <dcterms:modified xsi:type="dcterms:W3CDTF">2021-01-05T04:45:37Z</dcterms:modified>
</cp:coreProperties>
</file>