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32404050" cy="43205400"/>
  <p:notesSz cx="6858000" cy="9144000"/>
  <p:defaultTextStyle>
    <a:defPPr>
      <a:defRPr lang="pt-BR"/>
    </a:defPPr>
    <a:lvl1pPr marL="0" algn="l" defTabSz="3629159" rtl="0" eaLnBrk="1" latinLnBrk="0" hangingPunct="1">
      <a:defRPr sz="7100" kern="1200">
        <a:solidFill>
          <a:schemeClr val="tx1"/>
        </a:solidFill>
        <a:latin typeface="+mn-lt"/>
        <a:ea typeface="+mn-ea"/>
        <a:cs typeface="+mn-cs"/>
      </a:defRPr>
    </a:lvl1pPr>
    <a:lvl2pPr marL="1814579" algn="l" defTabSz="3629159" rtl="0" eaLnBrk="1" latinLnBrk="0" hangingPunct="1">
      <a:defRPr sz="7100" kern="1200">
        <a:solidFill>
          <a:schemeClr val="tx1"/>
        </a:solidFill>
        <a:latin typeface="+mn-lt"/>
        <a:ea typeface="+mn-ea"/>
        <a:cs typeface="+mn-cs"/>
      </a:defRPr>
    </a:lvl2pPr>
    <a:lvl3pPr marL="3629159" algn="l" defTabSz="3629159" rtl="0" eaLnBrk="1" latinLnBrk="0" hangingPunct="1">
      <a:defRPr sz="7100" kern="1200">
        <a:solidFill>
          <a:schemeClr val="tx1"/>
        </a:solidFill>
        <a:latin typeface="+mn-lt"/>
        <a:ea typeface="+mn-ea"/>
        <a:cs typeface="+mn-cs"/>
      </a:defRPr>
    </a:lvl3pPr>
    <a:lvl4pPr marL="5443739" algn="l" defTabSz="3629159" rtl="0" eaLnBrk="1" latinLnBrk="0" hangingPunct="1">
      <a:defRPr sz="7100" kern="1200">
        <a:solidFill>
          <a:schemeClr val="tx1"/>
        </a:solidFill>
        <a:latin typeface="+mn-lt"/>
        <a:ea typeface="+mn-ea"/>
        <a:cs typeface="+mn-cs"/>
      </a:defRPr>
    </a:lvl4pPr>
    <a:lvl5pPr marL="7258319" algn="l" defTabSz="3629159" rtl="0" eaLnBrk="1" latinLnBrk="0" hangingPunct="1">
      <a:defRPr sz="7100" kern="1200">
        <a:solidFill>
          <a:schemeClr val="tx1"/>
        </a:solidFill>
        <a:latin typeface="+mn-lt"/>
        <a:ea typeface="+mn-ea"/>
        <a:cs typeface="+mn-cs"/>
      </a:defRPr>
    </a:lvl5pPr>
    <a:lvl6pPr marL="9072898" algn="l" defTabSz="3629159" rtl="0" eaLnBrk="1" latinLnBrk="0" hangingPunct="1">
      <a:defRPr sz="7100" kern="1200">
        <a:solidFill>
          <a:schemeClr val="tx1"/>
        </a:solidFill>
        <a:latin typeface="+mn-lt"/>
        <a:ea typeface="+mn-ea"/>
        <a:cs typeface="+mn-cs"/>
      </a:defRPr>
    </a:lvl6pPr>
    <a:lvl7pPr marL="10887478" algn="l" defTabSz="3629159" rtl="0" eaLnBrk="1" latinLnBrk="0" hangingPunct="1">
      <a:defRPr sz="7100" kern="1200">
        <a:solidFill>
          <a:schemeClr val="tx1"/>
        </a:solidFill>
        <a:latin typeface="+mn-lt"/>
        <a:ea typeface="+mn-ea"/>
        <a:cs typeface="+mn-cs"/>
      </a:defRPr>
    </a:lvl7pPr>
    <a:lvl8pPr marL="12702057" algn="l" defTabSz="3629159" rtl="0" eaLnBrk="1" latinLnBrk="0" hangingPunct="1">
      <a:defRPr sz="7100" kern="1200">
        <a:solidFill>
          <a:schemeClr val="tx1"/>
        </a:solidFill>
        <a:latin typeface="+mn-lt"/>
        <a:ea typeface="+mn-ea"/>
        <a:cs typeface="+mn-cs"/>
      </a:defRPr>
    </a:lvl8pPr>
    <a:lvl9pPr marL="14516638" algn="l" defTabSz="3629159" rtl="0" eaLnBrk="1" latinLnBrk="0" hangingPunct="1">
      <a:defRPr sz="71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A2CB4FA0-6BE6-454B-BF61-60EB2CE32BDD}">
          <p14:sldIdLst>
            <p14:sldId id="256"/>
            <p14:sldId id="257"/>
            <p14:sldId id="258"/>
            <p14:sldId id="259"/>
          </p14:sldIdLst>
        </p14:section>
      </p14:sectionLst>
    </p:ext>
    <p:ext uri="{EFAFB233-063F-42B5-8137-9DF3F51BA10A}">
      <p15:sldGuideLst xmlns:p15="http://schemas.microsoft.com/office/powerpoint/2012/main" xmlns="">
        <p15:guide id="1" orient="horz" pos="13607">
          <p15:clr>
            <a:srgbClr val="A4A3A4"/>
          </p15:clr>
        </p15:guide>
        <p15:guide id="2" pos="10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B61"/>
    <a:srgbClr val="9BA1D1"/>
    <a:srgbClr val="898EC5"/>
    <a:srgbClr val="F80C71"/>
    <a:srgbClr val="F2DDDE"/>
    <a:srgbClr val="89ABE3"/>
    <a:srgbClr val="EB0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p:scale>
          <a:sx n="40" d="100"/>
          <a:sy n="40" d="100"/>
        </p:scale>
        <p:origin x="-804" y="2190"/>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30305" y="7070887"/>
            <a:ext cx="27543443" cy="15041880"/>
          </a:xfrm>
        </p:spPr>
        <p:txBody>
          <a:bodyPr anchor="b"/>
          <a:lstStyle>
            <a:lvl1pPr algn="ctr">
              <a:defRPr sz="21300"/>
            </a:lvl1pPr>
          </a:lstStyle>
          <a:p>
            <a:r>
              <a:rPr lang="pt-BR" smtClean="0"/>
              <a:t>Clique para editar o título mestre</a:t>
            </a:r>
            <a:endParaRPr lang="en-US" dirty="0"/>
          </a:p>
        </p:txBody>
      </p:sp>
      <p:sp>
        <p:nvSpPr>
          <p:cNvPr id="3" name="Subtitle 2"/>
          <p:cNvSpPr>
            <a:spLocks noGrp="1"/>
          </p:cNvSpPr>
          <p:nvPr>
            <p:ph type="subTitle" idx="1"/>
          </p:nvPr>
        </p:nvSpPr>
        <p:spPr>
          <a:xfrm>
            <a:off x="4050506" y="22692840"/>
            <a:ext cx="24303038" cy="10431301"/>
          </a:xfrm>
        </p:spPr>
        <p:txBody>
          <a:bodyPr/>
          <a:lstStyle>
            <a:lvl1pPr marL="0" indent="0" algn="ctr">
              <a:buNone/>
              <a:defRPr sz="8500"/>
            </a:lvl1pPr>
            <a:lvl2pPr marL="1620113" indent="0" algn="ctr">
              <a:buNone/>
              <a:defRPr sz="7100"/>
            </a:lvl2pPr>
            <a:lvl3pPr marL="3240226" indent="0" algn="ctr">
              <a:buNone/>
              <a:defRPr sz="6400"/>
            </a:lvl3pPr>
            <a:lvl4pPr marL="4860339" indent="0" algn="ctr">
              <a:buNone/>
              <a:defRPr sz="5700"/>
            </a:lvl4pPr>
            <a:lvl5pPr marL="6480452" indent="0" algn="ctr">
              <a:buNone/>
              <a:defRPr sz="5700"/>
            </a:lvl5pPr>
            <a:lvl6pPr marL="8100565" indent="0" algn="ctr">
              <a:buNone/>
              <a:defRPr sz="5700"/>
            </a:lvl6pPr>
            <a:lvl7pPr marL="9720678" indent="0" algn="ctr">
              <a:buNone/>
              <a:defRPr sz="5700"/>
            </a:lvl7pPr>
            <a:lvl8pPr marL="11340791" indent="0" algn="ctr">
              <a:buNone/>
              <a:defRPr sz="5700"/>
            </a:lvl8pPr>
            <a:lvl9pPr marL="12960904" indent="0" algn="ctr">
              <a:buNone/>
              <a:defRPr sz="57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4512DA5-A8F0-4EE2-9C55-84555D2D531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291497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4512DA5-A8F0-4EE2-9C55-84555D2D531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101761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9150" y="2300287"/>
            <a:ext cx="6987123" cy="3661458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227780" y="2300287"/>
            <a:ext cx="20556319" cy="3661458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4512DA5-A8F0-4EE2-9C55-84555D2D531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266811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4512DA5-A8F0-4EE2-9C55-84555D2D531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426531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903" y="10771359"/>
            <a:ext cx="27948493" cy="17972243"/>
          </a:xfrm>
        </p:spPr>
        <p:txBody>
          <a:bodyPr anchor="b"/>
          <a:lstStyle>
            <a:lvl1pPr>
              <a:defRPr sz="21300"/>
            </a:lvl1pPr>
          </a:lstStyle>
          <a:p>
            <a:r>
              <a:rPr lang="pt-BR" smtClean="0"/>
              <a:t>Clique para editar o título mestre</a:t>
            </a:r>
            <a:endParaRPr lang="en-US" dirty="0"/>
          </a:p>
        </p:txBody>
      </p:sp>
      <p:sp>
        <p:nvSpPr>
          <p:cNvPr id="3" name="Text Placeholder 2"/>
          <p:cNvSpPr>
            <a:spLocks noGrp="1"/>
          </p:cNvSpPr>
          <p:nvPr>
            <p:ph type="body" idx="1"/>
          </p:nvPr>
        </p:nvSpPr>
        <p:spPr>
          <a:xfrm>
            <a:off x="2210903" y="28913627"/>
            <a:ext cx="27948493" cy="9451178"/>
          </a:xfrm>
        </p:spPr>
        <p:txBody>
          <a:bodyPr/>
          <a:lstStyle>
            <a:lvl1pPr marL="0" indent="0">
              <a:buNone/>
              <a:defRPr sz="8500">
                <a:solidFill>
                  <a:schemeClr val="tx1"/>
                </a:solidFill>
              </a:defRPr>
            </a:lvl1pPr>
            <a:lvl2pPr marL="1620113" indent="0">
              <a:buNone/>
              <a:defRPr sz="7100">
                <a:solidFill>
                  <a:schemeClr val="tx1">
                    <a:tint val="75000"/>
                  </a:schemeClr>
                </a:solidFill>
              </a:defRPr>
            </a:lvl2pPr>
            <a:lvl3pPr marL="3240226" indent="0">
              <a:buNone/>
              <a:defRPr sz="6400">
                <a:solidFill>
                  <a:schemeClr val="tx1">
                    <a:tint val="75000"/>
                  </a:schemeClr>
                </a:solidFill>
              </a:defRPr>
            </a:lvl3pPr>
            <a:lvl4pPr marL="4860339" indent="0">
              <a:buNone/>
              <a:defRPr sz="5700">
                <a:solidFill>
                  <a:schemeClr val="tx1">
                    <a:tint val="75000"/>
                  </a:schemeClr>
                </a:solidFill>
              </a:defRPr>
            </a:lvl4pPr>
            <a:lvl5pPr marL="6480452" indent="0">
              <a:buNone/>
              <a:defRPr sz="5700">
                <a:solidFill>
                  <a:schemeClr val="tx1">
                    <a:tint val="75000"/>
                  </a:schemeClr>
                </a:solidFill>
              </a:defRPr>
            </a:lvl5pPr>
            <a:lvl6pPr marL="8100565" indent="0">
              <a:buNone/>
              <a:defRPr sz="5700">
                <a:solidFill>
                  <a:schemeClr val="tx1">
                    <a:tint val="75000"/>
                  </a:schemeClr>
                </a:solidFill>
              </a:defRPr>
            </a:lvl6pPr>
            <a:lvl7pPr marL="9720678" indent="0">
              <a:buNone/>
              <a:defRPr sz="5700">
                <a:solidFill>
                  <a:schemeClr val="tx1">
                    <a:tint val="75000"/>
                  </a:schemeClr>
                </a:solidFill>
              </a:defRPr>
            </a:lvl7pPr>
            <a:lvl8pPr marL="11340791" indent="0">
              <a:buNone/>
              <a:defRPr sz="5700">
                <a:solidFill>
                  <a:schemeClr val="tx1">
                    <a:tint val="75000"/>
                  </a:schemeClr>
                </a:solidFill>
              </a:defRPr>
            </a:lvl8pPr>
            <a:lvl9pPr marL="12960904" indent="0">
              <a:buNone/>
              <a:defRPr sz="57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4512DA5-A8F0-4EE2-9C55-84555D2D531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309711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227779" y="11501438"/>
            <a:ext cx="13771721" cy="2741342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404551" y="11501438"/>
            <a:ext cx="13771721" cy="2741342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4512DA5-A8F0-4EE2-9C55-84555D2D531E}"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110191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999" y="2300298"/>
            <a:ext cx="27948493" cy="835104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32003" y="10591328"/>
            <a:ext cx="13708430" cy="5190645"/>
          </a:xfrm>
        </p:spPr>
        <p:txBody>
          <a:bodyPr anchor="b"/>
          <a:lstStyle>
            <a:lvl1pPr marL="0" indent="0">
              <a:buNone/>
              <a:defRPr sz="8500" b="1"/>
            </a:lvl1pPr>
            <a:lvl2pPr marL="1620113" indent="0">
              <a:buNone/>
              <a:defRPr sz="7100" b="1"/>
            </a:lvl2pPr>
            <a:lvl3pPr marL="3240226" indent="0">
              <a:buNone/>
              <a:defRPr sz="6400" b="1"/>
            </a:lvl3pPr>
            <a:lvl4pPr marL="4860339" indent="0">
              <a:buNone/>
              <a:defRPr sz="5700" b="1"/>
            </a:lvl4pPr>
            <a:lvl5pPr marL="6480452" indent="0">
              <a:buNone/>
              <a:defRPr sz="5700" b="1"/>
            </a:lvl5pPr>
            <a:lvl6pPr marL="8100565" indent="0">
              <a:buNone/>
              <a:defRPr sz="5700" b="1"/>
            </a:lvl6pPr>
            <a:lvl7pPr marL="9720678" indent="0">
              <a:buNone/>
              <a:defRPr sz="5700" b="1"/>
            </a:lvl7pPr>
            <a:lvl8pPr marL="11340791" indent="0">
              <a:buNone/>
              <a:defRPr sz="5700" b="1"/>
            </a:lvl8pPr>
            <a:lvl9pPr marL="12960904" indent="0">
              <a:buNone/>
              <a:defRPr sz="5700" b="1"/>
            </a:lvl9pPr>
          </a:lstStyle>
          <a:p>
            <a:pPr lvl="0"/>
            <a:r>
              <a:rPr lang="pt-BR" smtClean="0"/>
              <a:t>Clique para editar o texto mestre</a:t>
            </a:r>
          </a:p>
        </p:txBody>
      </p:sp>
      <p:sp>
        <p:nvSpPr>
          <p:cNvPr id="4" name="Content Placeholder 3"/>
          <p:cNvSpPr>
            <a:spLocks noGrp="1"/>
          </p:cNvSpPr>
          <p:nvPr>
            <p:ph sz="half" idx="2"/>
          </p:nvPr>
        </p:nvSpPr>
        <p:spPr>
          <a:xfrm>
            <a:off x="2232003" y="15781973"/>
            <a:ext cx="13708430" cy="2321290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404553" y="10591328"/>
            <a:ext cx="13775941" cy="5190645"/>
          </a:xfrm>
        </p:spPr>
        <p:txBody>
          <a:bodyPr anchor="b"/>
          <a:lstStyle>
            <a:lvl1pPr marL="0" indent="0">
              <a:buNone/>
              <a:defRPr sz="8500" b="1"/>
            </a:lvl1pPr>
            <a:lvl2pPr marL="1620113" indent="0">
              <a:buNone/>
              <a:defRPr sz="7100" b="1"/>
            </a:lvl2pPr>
            <a:lvl3pPr marL="3240226" indent="0">
              <a:buNone/>
              <a:defRPr sz="6400" b="1"/>
            </a:lvl3pPr>
            <a:lvl4pPr marL="4860339" indent="0">
              <a:buNone/>
              <a:defRPr sz="5700" b="1"/>
            </a:lvl4pPr>
            <a:lvl5pPr marL="6480452" indent="0">
              <a:buNone/>
              <a:defRPr sz="5700" b="1"/>
            </a:lvl5pPr>
            <a:lvl6pPr marL="8100565" indent="0">
              <a:buNone/>
              <a:defRPr sz="5700" b="1"/>
            </a:lvl6pPr>
            <a:lvl7pPr marL="9720678" indent="0">
              <a:buNone/>
              <a:defRPr sz="5700" b="1"/>
            </a:lvl7pPr>
            <a:lvl8pPr marL="11340791" indent="0">
              <a:buNone/>
              <a:defRPr sz="5700" b="1"/>
            </a:lvl8pPr>
            <a:lvl9pPr marL="12960904" indent="0">
              <a:buNone/>
              <a:defRPr sz="5700" b="1"/>
            </a:lvl9pPr>
          </a:lstStyle>
          <a:p>
            <a:pPr lvl="0"/>
            <a:r>
              <a:rPr lang="pt-BR" smtClean="0"/>
              <a:t>Clique para editar o texto mestre</a:t>
            </a:r>
          </a:p>
        </p:txBody>
      </p:sp>
      <p:sp>
        <p:nvSpPr>
          <p:cNvPr id="6" name="Content Placeholder 5"/>
          <p:cNvSpPr>
            <a:spLocks noGrp="1"/>
          </p:cNvSpPr>
          <p:nvPr>
            <p:ph sz="quarter" idx="4"/>
          </p:nvPr>
        </p:nvSpPr>
        <p:spPr>
          <a:xfrm>
            <a:off x="16404553" y="15781973"/>
            <a:ext cx="13775941" cy="2321290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4512DA5-A8F0-4EE2-9C55-84555D2D531E}" type="datetimeFigureOut">
              <a:rPr lang="en-US" smtClean="0"/>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183071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4512DA5-A8F0-4EE2-9C55-84555D2D531E}" type="datetimeFigureOut">
              <a:rPr lang="en-US" smtClean="0"/>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284907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12DA5-A8F0-4EE2-9C55-84555D2D531E}" type="datetimeFigureOut">
              <a:rPr lang="en-US" smtClean="0"/>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328906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999" y="2880360"/>
            <a:ext cx="10451150" cy="10081260"/>
          </a:xfrm>
        </p:spPr>
        <p:txBody>
          <a:bodyPr anchor="b"/>
          <a:lstStyle>
            <a:lvl1pPr>
              <a:defRPr sz="11300"/>
            </a:lvl1pPr>
          </a:lstStyle>
          <a:p>
            <a:r>
              <a:rPr lang="pt-BR" smtClean="0"/>
              <a:t>Clique para editar o título mestre</a:t>
            </a:r>
            <a:endParaRPr lang="en-US" dirty="0"/>
          </a:p>
        </p:txBody>
      </p:sp>
      <p:sp>
        <p:nvSpPr>
          <p:cNvPr id="3" name="Content Placeholder 2"/>
          <p:cNvSpPr>
            <a:spLocks noGrp="1"/>
          </p:cNvSpPr>
          <p:nvPr>
            <p:ph idx="1"/>
          </p:nvPr>
        </p:nvSpPr>
        <p:spPr>
          <a:xfrm>
            <a:off x="13775941" y="6220788"/>
            <a:ext cx="16404551" cy="30703837"/>
          </a:xfrm>
        </p:spPr>
        <p:txBody>
          <a:bodyPr/>
          <a:lstStyle>
            <a:lvl1pPr>
              <a:defRPr sz="11300"/>
            </a:lvl1pPr>
            <a:lvl2pPr>
              <a:defRPr sz="9900"/>
            </a:lvl2pPr>
            <a:lvl3pPr>
              <a:defRPr sz="8500"/>
            </a:lvl3pPr>
            <a:lvl4pPr>
              <a:defRPr sz="7100"/>
            </a:lvl4pPr>
            <a:lvl5pPr>
              <a:defRPr sz="7100"/>
            </a:lvl5pPr>
            <a:lvl6pPr>
              <a:defRPr sz="7100"/>
            </a:lvl6pPr>
            <a:lvl7pPr>
              <a:defRPr sz="7100"/>
            </a:lvl7pPr>
            <a:lvl8pPr>
              <a:defRPr sz="7100"/>
            </a:lvl8pPr>
            <a:lvl9pPr>
              <a:defRPr sz="71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31999" y="12961619"/>
            <a:ext cx="10451150" cy="24013005"/>
          </a:xfrm>
        </p:spPr>
        <p:txBody>
          <a:bodyPr/>
          <a:lstStyle>
            <a:lvl1pPr marL="0" indent="0">
              <a:buNone/>
              <a:defRPr sz="5700"/>
            </a:lvl1pPr>
            <a:lvl2pPr marL="1620113" indent="0">
              <a:buNone/>
              <a:defRPr sz="5000"/>
            </a:lvl2pPr>
            <a:lvl3pPr marL="3240226" indent="0">
              <a:buNone/>
              <a:defRPr sz="4300"/>
            </a:lvl3pPr>
            <a:lvl4pPr marL="4860339" indent="0">
              <a:buNone/>
              <a:defRPr sz="3500"/>
            </a:lvl4pPr>
            <a:lvl5pPr marL="6480452" indent="0">
              <a:buNone/>
              <a:defRPr sz="3500"/>
            </a:lvl5pPr>
            <a:lvl6pPr marL="8100565" indent="0">
              <a:buNone/>
              <a:defRPr sz="3500"/>
            </a:lvl6pPr>
            <a:lvl7pPr marL="9720678" indent="0">
              <a:buNone/>
              <a:defRPr sz="3500"/>
            </a:lvl7pPr>
            <a:lvl8pPr marL="11340791" indent="0">
              <a:buNone/>
              <a:defRPr sz="3500"/>
            </a:lvl8pPr>
            <a:lvl9pPr marL="12960904" indent="0">
              <a:buNone/>
              <a:defRPr sz="35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4512DA5-A8F0-4EE2-9C55-84555D2D531E}"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192268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999" y="2880360"/>
            <a:ext cx="10451150" cy="10081260"/>
          </a:xfrm>
        </p:spPr>
        <p:txBody>
          <a:bodyPr anchor="b"/>
          <a:lstStyle>
            <a:lvl1pPr>
              <a:defRPr sz="113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75941" y="6220788"/>
            <a:ext cx="16404551" cy="30703837"/>
          </a:xfrm>
        </p:spPr>
        <p:txBody>
          <a:bodyPr anchor="t"/>
          <a:lstStyle>
            <a:lvl1pPr marL="0" indent="0">
              <a:buNone/>
              <a:defRPr sz="11300"/>
            </a:lvl1pPr>
            <a:lvl2pPr marL="1620113" indent="0">
              <a:buNone/>
              <a:defRPr sz="9900"/>
            </a:lvl2pPr>
            <a:lvl3pPr marL="3240226" indent="0">
              <a:buNone/>
              <a:defRPr sz="8500"/>
            </a:lvl3pPr>
            <a:lvl4pPr marL="4860339" indent="0">
              <a:buNone/>
              <a:defRPr sz="7100"/>
            </a:lvl4pPr>
            <a:lvl5pPr marL="6480452" indent="0">
              <a:buNone/>
              <a:defRPr sz="7100"/>
            </a:lvl5pPr>
            <a:lvl6pPr marL="8100565" indent="0">
              <a:buNone/>
              <a:defRPr sz="7100"/>
            </a:lvl6pPr>
            <a:lvl7pPr marL="9720678" indent="0">
              <a:buNone/>
              <a:defRPr sz="7100"/>
            </a:lvl7pPr>
            <a:lvl8pPr marL="11340791" indent="0">
              <a:buNone/>
              <a:defRPr sz="7100"/>
            </a:lvl8pPr>
            <a:lvl9pPr marL="12960904" indent="0">
              <a:buNone/>
              <a:defRPr sz="71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231999" y="12961619"/>
            <a:ext cx="10451150" cy="24013005"/>
          </a:xfrm>
        </p:spPr>
        <p:txBody>
          <a:bodyPr/>
          <a:lstStyle>
            <a:lvl1pPr marL="0" indent="0">
              <a:buNone/>
              <a:defRPr sz="5700"/>
            </a:lvl1pPr>
            <a:lvl2pPr marL="1620113" indent="0">
              <a:buNone/>
              <a:defRPr sz="5000"/>
            </a:lvl2pPr>
            <a:lvl3pPr marL="3240226" indent="0">
              <a:buNone/>
              <a:defRPr sz="4300"/>
            </a:lvl3pPr>
            <a:lvl4pPr marL="4860339" indent="0">
              <a:buNone/>
              <a:defRPr sz="3500"/>
            </a:lvl4pPr>
            <a:lvl5pPr marL="6480452" indent="0">
              <a:buNone/>
              <a:defRPr sz="3500"/>
            </a:lvl5pPr>
            <a:lvl6pPr marL="8100565" indent="0">
              <a:buNone/>
              <a:defRPr sz="3500"/>
            </a:lvl6pPr>
            <a:lvl7pPr marL="9720678" indent="0">
              <a:buNone/>
              <a:defRPr sz="3500"/>
            </a:lvl7pPr>
            <a:lvl8pPr marL="11340791" indent="0">
              <a:buNone/>
              <a:defRPr sz="3500"/>
            </a:lvl8pPr>
            <a:lvl9pPr marL="12960904" indent="0">
              <a:buNone/>
              <a:defRPr sz="35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4512DA5-A8F0-4EE2-9C55-84555D2D531E}"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B3E90-2D77-485B-9BC5-668E3C88E221}" type="slidenum">
              <a:rPr lang="en-US" smtClean="0"/>
              <a:t>‹nº›</a:t>
            </a:fld>
            <a:endParaRPr lang="en-US"/>
          </a:p>
        </p:txBody>
      </p:sp>
    </p:spTree>
    <p:extLst>
      <p:ext uri="{BB962C8B-B14F-4D97-AF65-F5344CB8AC3E}">
        <p14:creationId xmlns:p14="http://schemas.microsoft.com/office/powerpoint/2010/main" val="346694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779" y="2300298"/>
            <a:ext cx="27948493" cy="8351046"/>
          </a:xfrm>
          <a:prstGeom prst="rect">
            <a:avLst/>
          </a:prstGeom>
        </p:spPr>
        <p:txBody>
          <a:bodyPr vert="horz" lIns="91449" tIns="45725" rIns="91449" bIns="45725"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227779" y="11501438"/>
            <a:ext cx="27948493" cy="27413429"/>
          </a:xfrm>
          <a:prstGeom prst="rect">
            <a:avLst/>
          </a:prstGeom>
        </p:spPr>
        <p:txBody>
          <a:bodyPr vert="horz" lIns="91449" tIns="45725" rIns="91449" bIns="45725"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27779" y="40045014"/>
            <a:ext cx="7290911" cy="2300288"/>
          </a:xfrm>
          <a:prstGeom prst="rect">
            <a:avLst/>
          </a:prstGeom>
        </p:spPr>
        <p:txBody>
          <a:bodyPr vert="horz" lIns="91449" tIns="45725" rIns="91449" bIns="45725" rtlCol="0" anchor="ctr"/>
          <a:lstStyle>
            <a:lvl1pPr algn="l">
              <a:defRPr sz="4300">
                <a:solidFill>
                  <a:schemeClr val="tx1">
                    <a:tint val="75000"/>
                  </a:schemeClr>
                </a:solidFill>
              </a:defRPr>
            </a:lvl1pPr>
          </a:lstStyle>
          <a:p>
            <a:fld id="{C4512DA5-A8F0-4EE2-9C55-84555D2D531E}" type="datetimeFigureOut">
              <a:rPr lang="en-US" smtClean="0"/>
              <a:t>12/18/2020</a:t>
            </a:fld>
            <a:endParaRPr lang="en-US"/>
          </a:p>
        </p:txBody>
      </p:sp>
      <p:sp>
        <p:nvSpPr>
          <p:cNvPr id="5" name="Footer Placeholder 4"/>
          <p:cNvSpPr>
            <a:spLocks noGrp="1"/>
          </p:cNvSpPr>
          <p:nvPr>
            <p:ph type="ftr" sz="quarter" idx="3"/>
          </p:nvPr>
        </p:nvSpPr>
        <p:spPr>
          <a:xfrm>
            <a:off x="10733842" y="40045014"/>
            <a:ext cx="10936367" cy="2300288"/>
          </a:xfrm>
          <a:prstGeom prst="rect">
            <a:avLst/>
          </a:prstGeom>
        </p:spPr>
        <p:txBody>
          <a:bodyPr vert="horz" lIns="91449" tIns="45725" rIns="91449" bIns="45725" rtlCol="0" anchor="ctr"/>
          <a:lstStyle>
            <a:lvl1pPr algn="ctr">
              <a:defRPr sz="4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5360" y="40045014"/>
            <a:ext cx="7290911" cy="2300288"/>
          </a:xfrm>
          <a:prstGeom prst="rect">
            <a:avLst/>
          </a:prstGeom>
        </p:spPr>
        <p:txBody>
          <a:bodyPr vert="horz" lIns="91449" tIns="45725" rIns="91449" bIns="45725" rtlCol="0" anchor="ctr"/>
          <a:lstStyle>
            <a:lvl1pPr algn="r">
              <a:defRPr sz="4300">
                <a:solidFill>
                  <a:schemeClr val="tx1">
                    <a:tint val="75000"/>
                  </a:schemeClr>
                </a:solidFill>
              </a:defRPr>
            </a:lvl1pPr>
          </a:lstStyle>
          <a:p>
            <a:fld id="{A8AB3E90-2D77-485B-9BC5-668E3C88E221}" type="slidenum">
              <a:rPr lang="en-US" smtClean="0"/>
              <a:t>‹nº›</a:t>
            </a:fld>
            <a:endParaRPr lang="en-US"/>
          </a:p>
        </p:txBody>
      </p:sp>
    </p:spTree>
    <p:extLst>
      <p:ext uri="{BB962C8B-B14F-4D97-AF65-F5344CB8AC3E}">
        <p14:creationId xmlns:p14="http://schemas.microsoft.com/office/powerpoint/2010/main" val="4010331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40226" rtl="0" eaLnBrk="1" latinLnBrk="0" hangingPunct="1">
        <a:lnSpc>
          <a:spcPct val="90000"/>
        </a:lnSpc>
        <a:spcBef>
          <a:spcPct val="0"/>
        </a:spcBef>
        <a:buNone/>
        <a:defRPr sz="15600" kern="1200">
          <a:solidFill>
            <a:schemeClr val="tx1"/>
          </a:solidFill>
          <a:latin typeface="+mj-lt"/>
          <a:ea typeface="+mj-ea"/>
          <a:cs typeface="+mj-cs"/>
        </a:defRPr>
      </a:lvl1pPr>
    </p:titleStyle>
    <p:bodyStyle>
      <a:lvl1pPr marL="810057" indent="-810057" algn="l" defTabSz="3240226" rtl="0" eaLnBrk="1" latinLnBrk="0" hangingPunct="1">
        <a:lnSpc>
          <a:spcPct val="90000"/>
        </a:lnSpc>
        <a:spcBef>
          <a:spcPts val="3543"/>
        </a:spcBef>
        <a:buFont typeface="Arial" panose="020B0604020202020204" pitchFamily="34" charset="0"/>
        <a:buChar char="•"/>
        <a:defRPr sz="9900" kern="1200">
          <a:solidFill>
            <a:schemeClr val="tx1"/>
          </a:solidFill>
          <a:latin typeface="+mn-lt"/>
          <a:ea typeface="+mn-ea"/>
          <a:cs typeface="+mn-cs"/>
        </a:defRPr>
      </a:lvl1pPr>
      <a:lvl2pPr marL="2430170" indent="-810057" algn="l" defTabSz="3240226" rtl="0" eaLnBrk="1" latinLnBrk="0" hangingPunct="1">
        <a:lnSpc>
          <a:spcPct val="90000"/>
        </a:lnSpc>
        <a:spcBef>
          <a:spcPts val="1772"/>
        </a:spcBef>
        <a:buFont typeface="Arial" panose="020B0604020202020204" pitchFamily="34" charset="0"/>
        <a:buChar char="•"/>
        <a:defRPr sz="8500" kern="1200">
          <a:solidFill>
            <a:schemeClr val="tx1"/>
          </a:solidFill>
          <a:latin typeface="+mn-lt"/>
          <a:ea typeface="+mn-ea"/>
          <a:cs typeface="+mn-cs"/>
        </a:defRPr>
      </a:lvl2pPr>
      <a:lvl3pPr marL="4050283" indent="-810057" algn="l" defTabSz="3240226" rtl="0" eaLnBrk="1" latinLnBrk="0" hangingPunct="1">
        <a:lnSpc>
          <a:spcPct val="90000"/>
        </a:lnSpc>
        <a:spcBef>
          <a:spcPts val="1772"/>
        </a:spcBef>
        <a:buFont typeface="Arial" panose="020B0604020202020204" pitchFamily="34" charset="0"/>
        <a:buChar char="•"/>
        <a:defRPr sz="7100" kern="1200">
          <a:solidFill>
            <a:schemeClr val="tx1"/>
          </a:solidFill>
          <a:latin typeface="+mn-lt"/>
          <a:ea typeface="+mn-ea"/>
          <a:cs typeface="+mn-cs"/>
        </a:defRPr>
      </a:lvl3pPr>
      <a:lvl4pPr marL="5670396" indent="-810057" algn="l" defTabSz="3240226" rtl="0" eaLnBrk="1" latinLnBrk="0" hangingPunct="1">
        <a:lnSpc>
          <a:spcPct val="90000"/>
        </a:lnSpc>
        <a:spcBef>
          <a:spcPts val="1772"/>
        </a:spcBef>
        <a:buFont typeface="Arial" panose="020B0604020202020204" pitchFamily="34" charset="0"/>
        <a:buChar char="•"/>
        <a:defRPr sz="6400" kern="1200">
          <a:solidFill>
            <a:schemeClr val="tx1"/>
          </a:solidFill>
          <a:latin typeface="+mn-lt"/>
          <a:ea typeface="+mn-ea"/>
          <a:cs typeface="+mn-cs"/>
        </a:defRPr>
      </a:lvl4pPr>
      <a:lvl5pPr marL="7290509" indent="-810057" algn="l" defTabSz="3240226" rtl="0" eaLnBrk="1" latinLnBrk="0" hangingPunct="1">
        <a:lnSpc>
          <a:spcPct val="90000"/>
        </a:lnSpc>
        <a:spcBef>
          <a:spcPts val="1772"/>
        </a:spcBef>
        <a:buFont typeface="Arial" panose="020B0604020202020204" pitchFamily="34" charset="0"/>
        <a:buChar char="•"/>
        <a:defRPr sz="6400" kern="1200">
          <a:solidFill>
            <a:schemeClr val="tx1"/>
          </a:solidFill>
          <a:latin typeface="+mn-lt"/>
          <a:ea typeface="+mn-ea"/>
          <a:cs typeface="+mn-cs"/>
        </a:defRPr>
      </a:lvl5pPr>
      <a:lvl6pPr marL="8910622" indent="-810057" algn="l" defTabSz="3240226" rtl="0" eaLnBrk="1" latinLnBrk="0" hangingPunct="1">
        <a:lnSpc>
          <a:spcPct val="90000"/>
        </a:lnSpc>
        <a:spcBef>
          <a:spcPts val="1772"/>
        </a:spcBef>
        <a:buFont typeface="Arial" panose="020B0604020202020204" pitchFamily="34" charset="0"/>
        <a:buChar char="•"/>
        <a:defRPr sz="6400" kern="1200">
          <a:solidFill>
            <a:schemeClr val="tx1"/>
          </a:solidFill>
          <a:latin typeface="+mn-lt"/>
          <a:ea typeface="+mn-ea"/>
          <a:cs typeface="+mn-cs"/>
        </a:defRPr>
      </a:lvl6pPr>
      <a:lvl7pPr marL="10530735" indent="-810057" algn="l" defTabSz="3240226" rtl="0" eaLnBrk="1" latinLnBrk="0" hangingPunct="1">
        <a:lnSpc>
          <a:spcPct val="90000"/>
        </a:lnSpc>
        <a:spcBef>
          <a:spcPts val="1772"/>
        </a:spcBef>
        <a:buFont typeface="Arial" panose="020B0604020202020204" pitchFamily="34" charset="0"/>
        <a:buChar char="•"/>
        <a:defRPr sz="6400" kern="1200">
          <a:solidFill>
            <a:schemeClr val="tx1"/>
          </a:solidFill>
          <a:latin typeface="+mn-lt"/>
          <a:ea typeface="+mn-ea"/>
          <a:cs typeface="+mn-cs"/>
        </a:defRPr>
      </a:lvl7pPr>
      <a:lvl8pPr marL="12150848" indent="-810057" algn="l" defTabSz="3240226" rtl="0" eaLnBrk="1" latinLnBrk="0" hangingPunct="1">
        <a:lnSpc>
          <a:spcPct val="90000"/>
        </a:lnSpc>
        <a:spcBef>
          <a:spcPts val="1772"/>
        </a:spcBef>
        <a:buFont typeface="Arial" panose="020B0604020202020204" pitchFamily="34" charset="0"/>
        <a:buChar char="•"/>
        <a:defRPr sz="6400" kern="1200">
          <a:solidFill>
            <a:schemeClr val="tx1"/>
          </a:solidFill>
          <a:latin typeface="+mn-lt"/>
          <a:ea typeface="+mn-ea"/>
          <a:cs typeface="+mn-cs"/>
        </a:defRPr>
      </a:lvl8pPr>
      <a:lvl9pPr marL="13770961" indent="-810057" algn="l" defTabSz="3240226" rtl="0" eaLnBrk="1" latinLnBrk="0" hangingPunct="1">
        <a:lnSpc>
          <a:spcPct val="90000"/>
        </a:lnSpc>
        <a:spcBef>
          <a:spcPts val="1772"/>
        </a:spcBef>
        <a:buFont typeface="Arial" panose="020B0604020202020204" pitchFamily="34" charset="0"/>
        <a:buChar char="•"/>
        <a:defRPr sz="6400" kern="1200">
          <a:solidFill>
            <a:schemeClr val="tx1"/>
          </a:solidFill>
          <a:latin typeface="+mn-lt"/>
          <a:ea typeface="+mn-ea"/>
          <a:cs typeface="+mn-cs"/>
        </a:defRPr>
      </a:lvl9pPr>
    </p:bodyStyle>
    <p:otherStyle>
      <a:defPPr>
        <a:defRPr lang="en-US"/>
      </a:defPPr>
      <a:lvl1pPr marL="0" algn="l" defTabSz="3240226" rtl="0" eaLnBrk="1" latinLnBrk="0" hangingPunct="1">
        <a:defRPr sz="6400" kern="1200">
          <a:solidFill>
            <a:schemeClr val="tx1"/>
          </a:solidFill>
          <a:latin typeface="+mn-lt"/>
          <a:ea typeface="+mn-ea"/>
          <a:cs typeface="+mn-cs"/>
        </a:defRPr>
      </a:lvl1pPr>
      <a:lvl2pPr marL="1620113" algn="l" defTabSz="3240226" rtl="0" eaLnBrk="1" latinLnBrk="0" hangingPunct="1">
        <a:defRPr sz="6400" kern="1200">
          <a:solidFill>
            <a:schemeClr val="tx1"/>
          </a:solidFill>
          <a:latin typeface="+mn-lt"/>
          <a:ea typeface="+mn-ea"/>
          <a:cs typeface="+mn-cs"/>
        </a:defRPr>
      </a:lvl2pPr>
      <a:lvl3pPr marL="3240226" algn="l" defTabSz="3240226" rtl="0" eaLnBrk="1" latinLnBrk="0" hangingPunct="1">
        <a:defRPr sz="6400" kern="1200">
          <a:solidFill>
            <a:schemeClr val="tx1"/>
          </a:solidFill>
          <a:latin typeface="+mn-lt"/>
          <a:ea typeface="+mn-ea"/>
          <a:cs typeface="+mn-cs"/>
        </a:defRPr>
      </a:lvl3pPr>
      <a:lvl4pPr marL="4860339" algn="l" defTabSz="3240226" rtl="0" eaLnBrk="1" latinLnBrk="0" hangingPunct="1">
        <a:defRPr sz="6400" kern="1200">
          <a:solidFill>
            <a:schemeClr val="tx1"/>
          </a:solidFill>
          <a:latin typeface="+mn-lt"/>
          <a:ea typeface="+mn-ea"/>
          <a:cs typeface="+mn-cs"/>
        </a:defRPr>
      </a:lvl4pPr>
      <a:lvl5pPr marL="6480452" algn="l" defTabSz="3240226" rtl="0" eaLnBrk="1" latinLnBrk="0" hangingPunct="1">
        <a:defRPr sz="6400" kern="1200">
          <a:solidFill>
            <a:schemeClr val="tx1"/>
          </a:solidFill>
          <a:latin typeface="+mn-lt"/>
          <a:ea typeface="+mn-ea"/>
          <a:cs typeface="+mn-cs"/>
        </a:defRPr>
      </a:lvl5pPr>
      <a:lvl6pPr marL="8100565" algn="l" defTabSz="3240226" rtl="0" eaLnBrk="1" latinLnBrk="0" hangingPunct="1">
        <a:defRPr sz="6400" kern="1200">
          <a:solidFill>
            <a:schemeClr val="tx1"/>
          </a:solidFill>
          <a:latin typeface="+mn-lt"/>
          <a:ea typeface="+mn-ea"/>
          <a:cs typeface="+mn-cs"/>
        </a:defRPr>
      </a:lvl6pPr>
      <a:lvl7pPr marL="9720678" algn="l" defTabSz="3240226" rtl="0" eaLnBrk="1" latinLnBrk="0" hangingPunct="1">
        <a:defRPr sz="6400" kern="1200">
          <a:solidFill>
            <a:schemeClr val="tx1"/>
          </a:solidFill>
          <a:latin typeface="+mn-lt"/>
          <a:ea typeface="+mn-ea"/>
          <a:cs typeface="+mn-cs"/>
        </a:defRPr>
      </a:lvl7pPr>
      <a:lvl8pPr marL="11340791" algn="l" defTabSz="3240226" rtl="0" eaLnBrk="1" latinLnBrk="0" hangingPunct="1">
        <a:defRPr sz="6400" kern="1200">
          <a:solidFill>
            <a:schemeClr val="tx1"/>
          </a:solidFill>
          <a:latin typeface="+mn-lt"/>
          <a:ea typeface="+mn-ea"/>
          <a:cs typeface="+mn-cs"/>
        </a:defRPr>
      </a:lvl8pPr>
      <a:lvl9pPr marL="12960904" algn="l" defTabSz="3240226"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instituto butantan logoti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2" y="101599"/>
            <a:ext cx="4847494" cy="2120701"/>
          </a:xfrm>
          <a:prstGeom prst="rect">
            <a:avLst/>
          </a:prstGeom>
          <a:noFill/>
          <a:extLst>
            <a:ext uri="{909E8E84-426E-40DD-AFC4-6F175D3DCCD1}">
              <a14:hiddenFill xmlns:a14="http://schemas.microsoft.com/office/drawing/2010/main">
                <a:solidFill>
                  <a:srgbClr val="FFFFFF"/>
                </a:solidFill>
              </a14:hiddenFill>
            </a:ext>
          </a:extLst>
        </p:spPr>
      </p:pic>
      <p:sp>
        <p:nvSpPr>
          <p:cNvPr id="36" name="Retângulo 35"/>
          <p:cNvSpPr/>
          <p:nvPr/>
        </p:nvSpPr>
        <p:spPr>
          <a:xfrm>
            <a:off x="702699" y="7701335"/>
            <a:ext cx="14709153" cy="1032284"/>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a:solidFill>
                  <a:schemeClr val="tx1"/>
                </a:solidFill>
                <a:cs typeface="Times New Roman" pitchFamily="18" charset="0"/>
              </a:rPr>
              <a:t>INTRODUCTION</a:t>
            </a:r>
          </a:p>
        </p:txBody>
      </p:sp>
      <p:sp>
        <p:nvSpPr>
          <p:cNvPr id="37" name="CaixaDeTexto 36"/>
          <p:cNvSpPr txBox="1"/>
          <p:nvPr/>
        </p:nvSpPr>
        <p:spPr>
          <a:xfrm>
            <a:off x="749675" y="8875458"/>
            <a:ext cx="14654517" cy="13634512"/>
          </a:xfrm>
          <a:prstGeom prst="rect">
            <a:avLst/>
          </a:prstGeom>
          <a:noFill/>
        </p:spPr>
        <p:txBody>
          <a:bodyPr wrap="square" lIns="91449" tIns="45725" rIns="91449" bIns="45725" rtlCol="0">
            <a:spAutoFit/>
          </a:bodyPr>
          <a:lstStyle/>
          <a:p>
            <a:pPr algn="just"/>
            <a:r>
              <a:rPr lang="en-US" sz="4000" dirty="0"/>
              <a:t>	In this work a transcriptomic analysis of the </a:t>
            </a:r>
            <a:r>
              <a:rPr lang="en-US" sz="4000" i="1" dirty="0"/>
              <a:t>C. iheringi</a:t>
            </a:r>
            <a:r>
              <a:rPr lang="en-US" sz="4000" dirty="0"/>
              <a:t> venom gland was performed to obtain a profile of the toxins of this species. In addition, the crude venom was subjected to mass spectrometry analysis to establish an association between unknown sequences. These approaches for the construction of a general profile of the venom gland expression of this species led to the he identification of a </a:t>
            </a:r>
            <a:r>
              <a:rPr lang="en-US" sz="4000" dirty="0" err="1"/>
              <a:t>Hemocyanin</a:t>
            </a:r>
            <a:r>
              <a:rPr lang="en-US" sz="4000" dirty="0"/>
              <a:t> (</a:t>
            </a:r>
            <a:r>
              <a:rPr lang="en-US" sz="4000" dirty="0" err="1"/>
              <a:t>Hc</a:t>
            </a:r>
            <a:r>
              <a:rPr lang="en-US" sz="4000" dirty="0"/>
              <a:t>) subunit.</a:t>
            </a:r>
            <a:endParaRPr lang="pt-BR" sz="4000" dirty="0"/>
          </a:p>
          <a:p>
            <a:pPr algn="just"/>
            <a:r>
              <a:rPr lang="en-US" sz="4000" dirty="0" err="1"/>
              <a:t>Hemocyanins</a:t>
            </a:r>
            <a:r>
              <a:rPr lang="en-US" sz="4000" dirty="0"/>
              <a:t> are copper-containing, respiratory proteins that occur in the </a:t>
            </a:r>
            <a:r>
              <a:rPr lang="en-US" sz="4000" dirty="0" err="1"/>
              <a:t>haemolymph</a:t>
            </a:r>
            <a:r>
              <a:rPr lang="en-US" sz="4000" dirty="0"/>
              <a:t> of many arthropod species. Here, we report the presence of </a:t>
            </a:r>
            <a:r>
              <a:rPr lang="en-US" sz="4000" dirty="0" err="1"/>
              <a:t>Hc</a:t>
            </a:r>
            <a:r>
              <a:rPr lang="en-US" sz="4000" dirty="0"/>
              <a:t> in the </a:t>
            </a:r>
            <a:r>
              <a:rPr lang="en-US" sz="4000" dirty="0" err="1"/>
              <a:t>chilopode</a:t>
            </a:r>
            <a:r>
              <a:rPr lang="en-US" sz="4000" dirty="0"/>
              <a:t> </a:t>
            </a:r>
            <a:r>
              <a:rPr lang="en-US" sz="4000" dirty="0" err="1"/>
              <a:t>Myriapoda</a:t>
            </a:r>
            <a:r>
              <a:rPr lang="en-US" sz="4000" dirty="0"/>
              <a:t> </a:t>
            </a:r>
            <a:r>
              <a:rPr lang="en-US" sz="4000" i="1" dirty="0"/>
              <a:t>C. iheringi</a:t>
            </a:r>
            <a:r>
              <a:rPr lang="en-US" sz="4000" dirty="0"/>
              <a:t>.  Such respiratory proteins have long been considered unnecessary in </a:t>
            </a:r>
            <a:r>
              <a:rPr lang="en-US" sz="4000" dirty="0" err="1"/>
              <a:t>Myriapoda</a:t>
            </a:r>
            <a:r>
              <a:rPr lang="en-US" sz="4000" dirty="0"/>
              <a:t>, due to its tracheal systems.</a:t>
            </a:r>
            <a:endParaRPr lang="pt-BR" sz="4000" dirty="0"/>
          </a:p>
          <a:p>
            <a:pPr algn="just"/>
            <a:r>
              <a:rPr lang="en-GB" sz="4000" dirty="0"/>
              <a:t>	</a:t>
            </a:r>
            <a:r>
              <a:rPr lang="en-US" sz="4000" dirty="0"/>
              <a:t>These respiratory proteins are potent </a:t>
            </a:r>
            <a:r>
              <a:rPr lang="en-US" sz="4000" dirty="0" err="1"/>
              <a:t>immunogens</a:t>
            </a:r>
            <a:r>
              <a:rPr lang="en-US" sz="4000" dirty="0"/>
              <a:t>, which induce the synthesis of large amounts of specific antibodies. Studies pointed out its interaction with </a:t>
            </a:r>
            <a:r>
              <a:rPr lang="en-US" sz="4000" dirty="0" err="1"/>
              <a:t>polymorphonuclear</a:t>
            </a:r>
            <a:r>
              <a:rPr lang="en-US" sz="4000" dirty="0"/>
              <a:t> monocytes and lymphocytes and in vitro tests have shown a potential anticancer </a:t>
            </a:r>
            <a:r>
              <a:rPr lang="en-US" sz="4000" dirty="0" err="1"/>
              <a:t>activit</a:t>
            </a:r>
            <a:r>
              <a:rPr lang="en-US" sz="4000" dirty="0"/>
              <a:t>, with in vitro significant inhibition of the growth of cancerous strains of the breast, pancreas and prostate. Currently scientific data is mostly limited to the study of native </a:t>
            </a:r>
            <a:r>
              <a:rPr lang="en-US" sz="4000" dirty="0" err="1"/>
              <a:t>Hc</a:t>
            </a:r>
            <a:r>
              <a:rPr lang="en-US" sz="4000" dirty="0"/>
              <a:t> of </a:t>
            </a:r>
            <a:r>
              <a:rPr lang="en-US" sz="4000" i="1" dirty="0"/>
              <a:t>M. </a:t>
            </a:r>
            <a:r>
              <a:rPr lang="en-US" sz="4000" i="1" dirty="0" err="1"/>
              <a:t>crenulata</a:t>
            </a:r>
            <a:r>
              <a:rPr lang="en-US" sz="4000" dirty="0"/>
              <a:t> </a:t>
            </a:r>
            <a:r>
              <a:rPr lang="en-US" sz="4000" dirty="0" err="1"/>
              <a:t>molluscs</a:t>
            </a:r>
            <a:r>
              <a:rPr lang="en-US" sz="4000" dirty="0"/>
              <a:t>, therefore, the biotechnological potential of </a:t>
            </a:r>
            <a:r>
              <a:rPr lang="en-US" sz="4000" dirty="0" err="1"/>
              <a:t>Hcs</a:t>
            </a:r>
            <a:r>
              <a:rPr lang="en-US" sz="4000" dirty="0"/>
              <a:t> isolated from centipedes is still unexplored.</a:t>
            </a:r>
            <a:endParaRPr lang="pt-BR" sz="4000" dirty="0"/>
          </a:p>
          <a:p>
            <a:pPr algn="just"/>
            <a:endParaRPr lang="en-GB" sz="4000" dirty="0"/>
          </a:p>
        </p:txBody>
      </p:sp>
      <p:sp>
        <p:nvSpPr>
          <p:cNvPr id="39" name="CaixaDeTexto 38"/>
          <p:cNvSpPr txBox="1"/>
          <p:nvPr/>
        </p:nvSpPr>
        <p:spPr>
          <a:xfrm>
            <a:off x="749674" y="24087261"/>
            <a:ext cx="14622073" cy="1939002"/>
          </a:xfrm>
          <a:prstGeom prst="rect">
            <a:avLst/>
          </a:prstGeom>
          <a:noFill/>
        </p:spPr>
        <p:txBody>
          <a:bodyPr wrap="square" lIns="91449" tIns="45725" rIns="91449" bIns="45725" rtlCol="0">
            <a:spAutoFit/>
          </a:bodyPr>
          <a:lstStyle/>
          <a:p>
            <a:pPr algn="just"/>
            <a:r>
              <a:rPr lang="en-US" sz="4000" dirty="0">
                <a:cs typeface="Times New Roman" panose="02020603050405020304" pitchFamily="18" charset="0"/>
              </a:rPr>
              <a:t>           </a:t>
            </a:r>
            <a:r>
              <a:rPr lang="en-US" sz="4000" dirty="0" smtClean="0">
                <a:cs typeface="Times New Roman" panose="02020603050405020304" pitchFamily="18" charset="0"/>
              </a:rPr>
              <a:t> </a:t>
            </a:r>
            <a:r>
              <a:rPr lang="en-US" sz="4000" dirty="0" smtClean="0"/>
              <a:t>The </a:t>
            </a:r>
            <a:r>
              <a:rPr lang="en-US" sz="4000" dirty="0" err="1" smtClean="0"/>
              <a:t>Hc</a:t>
            </a:r>
            <a:r>
              <a:rPr lang="en-US" sz="4000" dirty="0" smtClean="0"/>
              <a:t> subunit sequence was </a:t>
            </a:r>
            <a:r>
              <a:rPr lang="en-US" sz="4000" dirty="0"/>
              <a:t>synthesized with codon optimization for bacteria expression and the protein expressed as inclusion bodies. Refolding attempts provided soluble forms of </a:t>
            </a:r>
            <a:r>
              <a:rPr lang="en-US" sz="4000" dirty="0" err="1" smtClean="0"/>
              <a:t>Hc</a:t>
            </a:r>
            <a:r>
              <a:rPr lang="en-US" sz="4000" dirty="0" smtClean="0"/>
              <a:t>.</a:t>
            </a:r>
            <a:endParaRPr lang="pt-BR" sz="4000" dirty="0">
              <a:cs typeface="Times New Roman" pitchFamily="18" charset="0"/>
            </a:endParaRPr>
          </a:p>
        </p:txBody>
      </p:sp>
      <p:grpSp>
        <p:nvGrpSpPr>
          <p:cNvPr id="52" name="Grupo 51"/>
          <p:cNvGrpSpPr/>
          <p:nvPr/>
        </p:nvGrpSpPr>
        <p:grpSpPr>
          <a:xfrm>
            <a:off x="19903700" y="36789418"/>
            <a:ext cx="9512513" cy="1961199"/>
            <a:chOff x="5281406" y="40099586"/>
            <a:chExt cx="11682920" cy="2155319"/>
          </a:xfrm>
        </p:grpSpPr>
        <p:pic>
          <p:nvPicPr>
            <p:cNvPr id="53" name="Picture 14" descr="Resultado de imagem para cnp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406" y="40111286"/>
              <a:ext cx="4916558" cy="2143619"/>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m 53"/>
            <p:cNvPicPr>
              <a:picLocks noChangeAspect="1"/>
            </p:cNvPicPr>
            <p:nvPr/>
          </p:nvPicPr>
          <p:blipFill rotWithShape="1">
            <a:blip r:embed="rId4" cstate="print">
              <a:extLst>
                <a:ext uri="{28A0092B-C50C-407E-A947-70E740481C1C}">
                  <a14:useLocalDpi xmlns:a14="http://schemas.microsoft.com/office/drawing/2010/main" val="0"/>
                </a:ext>
              </a:extLst>
            </a:blip>
            <a:srcRect l="11040" t="17123" r="8729" b="37385"/>
            <a:stretch/>
          </p:blipFill>
          <p:spPr>
            <a:xfrm>
              <a:off x="10822494" y="40099586"/>
              <a:ext cx="6141832" cy="1702086"/>
            </a:xfrm>
            <a:prstGeom prst="rect">
              <a:avLst/>
            </a:prstGeom>
          </p:spPr>
        </p:pic>
      </p:grpSp>
      <p:sp>
        <p:nvSpPr>
          <p:cNvPr id="48" name="Retângulo 47"/>
          <p:cNvSpPr/>
          <p:nvPr/>
        </p:nvSpPr>
        <p:spPr>
          <a:xfrm>
            <a:off x="0" y="-1"/>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69" name="Retângulo 68"/>
          <p:cNvSpPr/>
          <p:nvPr/>
        </p:nvSpPr>
        <p:spPr>
          <a:xfrm>
            <a:off x="32224024" y="8038"/>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70" name="Retângulo 69"/>
          <p:cNvSpPr/>
          <p:nvPr/>
        </p:nvSpPr>
        <p:spPr>
          <a:xfrm rot="5400000">
            <a:off x="16121384" y="26922097"/>
            <a:ext cx="161277" cy="32404052"/>
          </a:xfrm>
          <a:prstGeom prst="rect">
            <a:avLst/>
          </a:prstGeom>
          <a:solidFill>
            <a:srgbClr val="F2DDDE"/>
          </a:solidFill>
          <a:ln w="3175" cmpd="dbl">
            <a:solidFill>
              <a:srgbClr val="89ABE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71" name="Retângulo 70"/>
          <p:cNvSpPr/>
          <p:nvPr/>
        </p:nvSpPr>
        <p:spPr>
          <a:xfrm rot="5400000">
            <a:off x="16112015" y="-15932345"/>
            <a:ext cx="180020" cy="32044709"/>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8" name="Seta para a esquerda 7"/>
          <p:cNvSpPr/>
          <p:nvPr/>
        </p:nvSpPr>
        <p:spPr>
          <a:xfrm>
            <a:off x="27421456" y="13365127"/>
            <a:ext cx="933923" cy="388620"/>
          </a:xfrm>
          <a:prstGeom prst="leftArrow">
            <a:avLst/>
          </a:prstGeom>
          <a:solidFill>
            <a:srgbClr val="FF0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B61"/>
              </a:solidFill>
            </a:endParaRPr>
          </a:p>
        </p:txBody>
      </p:sp>
      <p:sp>
        <p:nvSpPr>
          <p:cNvPr id="74" name="Retângulo 73"/>
          <p:cNvSpPr/>
          <p:nvPr/>
        </p:nvSpPr>
        <p:spPr>
          <a:xfrm>
            <a:off x="20147569" y="39967203"/>
            <a:ext cx="9024774" cy="1492548"/>
          </a:xfrm>
          <a:prstGeom prst="rect">
            <a:avLst/>
          </a:prstGeom>
          <a:solidFill>
            <a:srgbClr val="F2DDDE"/>
          </a:solidFill>
          <a:ln w="3175" cmpd="dbl">
            <a:solidFill>
              <a:srgbClr val="89ABE3"/>
            </a:solid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4400" b="1" dirty="0">
                <a:solidFill>
                  <a:schemeClr val="tx1"/>
                </a:solidFill>
                <a:cs typeface="Times New Roman" pitchFamily="18" charset="0"/>
              </a:rPr>
              <a:t>CORRESPONDENCE</a:t>
            </a:r>
          </a:p>
          <a:p>
            <a:pPr algn="ctr"/>
            <a:r>
              <a:rPr lang="pt-BR" sz="4400" b="1" dirty="0" smtClean="0">
                <a:solidFill>
                  <a:schemeClr val="tx1"/>
                </a:solidFill>
                <a:cs typeface="Times New Roman" pitchFamily="18" charset="0"/>
              </a:rPr>
              <a:t>kariny.cruz@butantan.gov.br</a:t>
            </a:r>
            <a:endParaRPr lang="pt-BR" sz="3600" b="1" dirty="0">
              <a:solidFill>
                <a:schemeClr val="tx1"/>
              </a:solidFill>
              <a:cs typeface="Times New Roman" panose="02020603050405020304" pitchFamily="18" charset="0"/>
            </a:endParaRPr>
          </a:p>
        </p:txBody>
      </p:sp>
      <p:sp>
        <p:nvSpPr>
          <p:cNvPr id="75" name="CaixaDeTexto 74"/>
          <p:cNvSpPr txBox="1"/>
          <p:nvPr/>
        </p:nvSpPr>
        <p:spPr>
          <a:xfrm>
            <a:off x="1063478" y="4701676"/>
            <a:ext cx="30489234" cy="2169825"/>
          </a:xfrm>
          <a:prstGeom prst="rect">
            <a:avLst/>
          </a:prstGeom>
          <a:noFill/>
        </p:spPr>
        <p:txBody>
          <a:bodyPr wrap="square" rtlCol="0">
            <a:spAutoFit/>
          </a:bodyPr>
          <a:lstStyle/>
          <a:p>
            <a:r>
              <a:rPr lang="pt-BR" sz="4500" dirty="0" err="1" smtClean="0">
                <a:cs typeface="Times New Roman" pitchFamily="18" charset="0"/>
              </a:rPr>
              <a:t>Kariny</a:t>
            </a:r>
            <a:r>
              <a:rPr lang="pt-BR" sz="4500" dirty="0" smtClean="0">
                <a:cs typeface="Times New Roman" pitchFamily="18" charset="0"/>
              </a:rPr>
              <a:t> P. Cruz¹; Milton Y. </a:t>
            </a:r>
            <a:r>
              <a:rPr lang="pt-BR" sz="4500" dirty="0" err="1" smtClean="0">
                <a:cs typeface="Times New Roman" pitchFamily="18" charset="0"/>
              </a:rPr>
              <a:t>Nishiyama</a:t>
            </a:r>
            <a:r>
              <a:rPr lang="pt-BR" sz="4500" dirty="0" smtClean="0">
                <a:cs typeface="Times New Roman" pitchFamily="18" charset="0"/>
              </a:rPr>
              <a:t> Jr ³; Inácio de Loiola Meirelles Junqueira de Azevedo³; Geraldo Santana Magalhães¹; </a:t>
            </a:r>
            <a:r>
              <a:rPr lang="pt-BR" sz="4500" dirty="0" err="1" smtClean="0">
                <a:cs typeface="Times New Roman" pitchFamily="18" charset="0"/>
              </a:rPr>
              <a:t>Lhiri</a:t>
            </a:r>
            <a:r>
              <a:rPr lang="pt-BR" sz="4500" dirty="0" smtClean="0">
                <a:cs typeface="Times New Roman" pitchFamily="18" charset="0"/>
              </a:rPr>
              <a:t> Hanna Alves De </a:t>
            </a:r>
            <a:r>
              <a:rPr lang="pt-BR" sz="4500" dirty="0" err="1" smtClean="0">
                <a:cs typeface="Times New Roman" pitchFamily="18" charset="0"/>
              </a:rPr>
              <a:t>Lucca</a:t>
            </a:r>
            <a:r>
              <a:rPr lang="pt-BR" sz="4500" dirty="0" smtClean="0">
                <a:cs typeface="Times New Roman" pitchFamily="18" charset="0"/>
              </a:rPr>
              <a:t> Shimokawa-Falcão¹.² ¹Laboratory </a:t>
            </a:r>
            <a:r>
              <a:rPr lang="pt-BR" sz="4500" dirty="0" err="1" smtClean="0">
                <a:cs typeface="Times New Roman" pitchFamily="18" charset="0"/>
              </a:rPr>
              <a:t>of</a:t>
            </a:r>
            <a:r>
              <a:rPr lang="pt-BR" sz="4500" dirty="0" smtClean="0">
                <a:cs typeface="Times New Roman" pitchFamily="18" charset="0"/>
              </a:rPr>
              <a:t> </a:t>
            </a:r>
            <a:r>
              <a:rPr lang="pt-BR" sz="4500" dirty="0" err="1" smtClean="0">
                <a:cs typeface="Times New Roman" pitchFamily="18" charset="0"/>
              </a:rPr>
              <a:t>Immunopathology</a:t>
            </a:r>
            <a:r>
              <a:rPr lang="pt-BR" sz="4500" dirty="0" smtClean="0">
                <a:cs typeface="Times New Roman" pitchFamily="18" charset="0"/>
              </a:rPr>
              <a:t>, </a:t>
            </a:r>
            <a:r>
              <a:rPr lang="pt-BR" sz="4500" dirty="0" err="1" smtClean="0">
                <a:cs typeface="Times New Roman" pitchFamily="18" charset="0"/>
              </a:rPr>
              <a:t>Butantan</a:t>
            </a:r>
            <a:r>
              <a:rPr lang="pt-BR" sz="4500" dirty="0" smtClean="0">
                <a:cs typeface="Times New Roman" pitchFamily="18" charset="0"/>
              </a:rPr>
              <a:t> </a:t>
            </a:r>
            <a:r>
              <a:rPr lang="pt-BR" sz="4500" dirty="0" err="1" smtClean="0">
                <a:cs typeface="Times New Roman" pitchFamily="18" charset="0"/>
              </a:rPr>
              <a:t>Institute</a:t>
            </a:r>
            <a:r>
              <a:rPr lang="pt-BR" sz="4500" dirty="0" smtClean="0">
                <a:cs typeface="Times New Roman" pitchFamily="18" charset="0"/>
              </a:rPr>
              <a:t>, </a:t>
            </a:r>
            <a:r>
              <a:rPr lang="pt-BR" sz="4500" dirty="0" err="1" smtClean="0">
                <a:cs typeface="Times New Roman" pitchFamily="18" charset="0"/>
              </a:rPr>
              <a:t>Brazil</a:t>
            </a:r>
            <a:r>
              <a:rPr lang="pt-BR" sz="4500" dirty="0" smtClean="0">
                <a:cs typeface="Times New Roman" pitchFamily="18" charset="0"/>
              </a:rPr>
              <a:t>. ²Post-Graduation </a:t>
            </a:r>
            <a:r>
              <a:rPr lang="pt-BR" sz="4500" dirty="0" err="1" smtClean="0">
                <a:cs typeface="Times New Roman" pitchFamily="18" charset="0"/>
              </a:rPr>
              <a:t>Toxinology</a:t>
            </a:r>
            <a:r>
              <a:rPr lang="pt-BR" sz="4500" dirty="0" smtClean="0">
                <a:cs typeface="Times New Roman" pitchFamily="18" charset="0"/>
              </a:rPr>
              <a:t>, Instituto </a:t>
            </a:r>
            <a:r>
              <a:rPr lang="pt-BR" sz="4500" dirty="0" err="1" smtClean="0">
                <a:cs typeface="Times New Roman" pitchFamily="18" charset="0"/>
              </a:rPr>
              <a:t>Butantan</a:t>
            </a:r>
            <a:r>
              <a:rPr lang="pt-BR" sz="4500" dirty="0" smtClean="0">
                <a:cs typeface="Times New Roman" pitchFamily="18" charset="0"/>
              </a:rPr>
              <a:t>, </a:t>
            </a:r>
            <a:r>
              <a:rPr lang="pt-BR" sz="4500" dirty="0" err="1" smtClean="0">
                <a:cs typeface="Times New Roman" pitchFamily="18" charset="0"/>
              </a:rPr>
              <a:t>Brazil</a:t>
            </a:r>
            <a:r>
              <a:rPr lang="pt-BR" sz="4500" dirty="0" smtClean="0">
                <a:cs typeface="Times New Roman" pitchFamily="18" charset="0"/>
              </a:rPr>
              <a:t>. ³ </a:t>
            </a:r>
            <a:r>
              <a:rPr lang="pt-BR" sz="4500" dirty="0" err="1" smtClean="0">
                <a:cs typeface="Times New Roman" pitchFamily="18" charset="0"/>
              </a:rPr>
              <a:t>Special</a:t>
            </a:r>
            <a:r>
              <a:rPr lang="pt-BR" sz="4500" dirty="0" smtClean="0">
                <a:cs typeface="Times New Roman" pitchFamily="18" charset="0"/>
              </a:rPr>
              <a:t> </a:t>
            </a:r>
            <a:r>
              <a:rPr lang="pt-BR" sz="4500" dirty="0" err="1" smtClean="0">
                <a:cs typeface="Times New Roman" pitchFamily="18" charset="0"/>
              </a:rPr>
              <a:t>Laboratory</a:t>
            </a:r>
            <a:r>
              <a:rPr lang="pt-BR" sz="4500" dirty="0" smtClean="0">
                <a:cs typeface="Times New Roman" pitchFamily="18" charset="0"/>
              </a:rPr>
              <a:t> </a:t>
            </a:r>
            <a:r>
              <a:rPr lang="pt-BR" sz="4500" dirty="0" err="1" smtClean="0">
                <a:cs typeface="Times New Roman" pitchFamily="18" charset="0"/>
              </a:rPr>
              <a:t>of</a:t>
            </a:r>
            <a:r>
              <a:rPr lang="pt-BR" sz="4500" dirty="0" smtClean="0">
                <a:cs typeface="Times New Roman" pitchFamily="18" charset="0"/>
              </a:rPr>
              <a:t> </a:t>
            </a:r>
            <a:r>
              <a:rPr lang="pt-BR" sz="4500" dirty="0" err="1" smtClean="0">
                <a:cs typeface="Times New Roman" pitchFamily="18" charset="0"/>
              </a:rPr>
              <a:t>Applied</a:t>
            </a:r>
            <a:r>
              <a:rPr lang="pt-BR" sz="4500" dirty="0" smtClean="0">
                <a:cs typeface="Times New Roman" pitchFamily="18" charset="0"/>
              </a:rPr>
              <a:t> </a:t>
            </a:r>
            <a:r>
              <a:rPr lang="pt-BR" sz="4500" dirty="0" err="1" smtClean="0">
                <a:cs typeface="Times New Roman" pitchFamily="18" charset="0"/>
              </a:rPr>
              <a:t>Toxinology</a:t>
            </a:r>
            <a:r>
              <a:rPr lang="pt-BR" sz="4500" dirty="0" smtClean="0">
                <a:cs typeface="Times New Roman" pitchFamily="18" charset="0"/>
              </a:rPr>
              <a:t>, Instituto </a:t>
            </a:r>
            <a:r>
              <a:rPr lang="pt-BR" sz="4500" dirty="0" err="1" smtClean="0">
                <a:cs typeface="Times New Roman" pitchFamily="18" charset="0"/>
              </a:rPr>
              <a:t>Butantan</a:t>
            </a:r>
            <a:r>
              <a:rPr lang="pt-BR" sz="4500" dirty="0" smtClean="0">
                <a:cs typeface="Times New Roman" pitchFamily="18" charset="0"/>
              </a:rPr>
              <a:t>, </a:t>
            </a:r>
            <a:r>
              <a:rPr lang="pt-BR" sz="4500" dirty="0" err="1" smtClean="0">
                <a:cs typeface="Times New Roman" pitchFamily="18" charset="0"/>
              </a:rPr>
              <a:t>Brazil</a:t>
            </a:r>
            <a:r>
              <a:rPr lang="pt-BR" sz="4500" dirty="0" smtClean="0">
                <a:cs typeface="Times New Roman" pitchFamily="18" charset="0"/>
              </a:rPr>
              <a:t>.</a:t>
            </a:r>
            <a:endParaRPr lang="pt-BR" sz="4500" dirty="0">
              <a:cs typeface="Times New Roman" pitchFamily="18" charset="0"/>
            </a:endParaRPr>
          </a:p>
        </p:txBody>
      </p:sp>
      <p:grpSp>
        <p:nvGrpSpPr>
          <p:cNvPr id="15" name="Grupo 14"/>
          <p:cNvGrpSpPr/>
          <p:nvPr/>
        </p:nvGrpSpPr>
        <p:grpSpPr>
          <a:xfrm>
            <a:off x="26744283" y="284025"/>
            <a:ext cx="7899973" cy="1662298"/>
            <a:chOff x="24357460" y="296614"/>
            <a:chExt cx="11241078" cy="2136775"/>
          </a:xfrm>
        </p:grpSpPr>
        <p:pic>
          <p:nvPicPr>
            <p:cNvPr id="1030" name="Picture 6" descr="MDPI - Publisher of Open Access Journa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7460" y="296614"/>
              <a:ext cx="3256039" cy="213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xins | An Open Access Journal from MD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53239" y="786707"/>
              <a:ext cx="7645299" cy="1646681"/>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CaixaDeTexto 54"/>
          <p:cNvSpPr txBox="1"/>
          <p:nvPr/>
        </p:nvSpPr>
        <p:spPr>
          <a:xfrm>
            <a:off x="17322482" y="24089075"/>
            <a:ext cx="14401708" cy="9941193"/>
          </a:xfrm>
          <a:prstGeom prst="rect">
            <a:avLst/>
          </a:prstGeom>
          <a:noFill/>
        </p:spPr>
        <p:txBody>
          <a:bodyPr wrap="square" lIns="91449" tIns="45725" rIns="91449" bIns="45725" rtlCol="0">
            <a:spAutoFit/>
          </a:bodyPr>
          <a:lstStyle/>
          <a:p>
            <a:pPr algn="just"/>
            <a:r>
              <a:rPr lang="pt-BR" sz="4000" dirty="0" smtClean="0">
                <a:cs typeface="Times New Roman" pitchFamily="18" charset="0"/>
              </a:rPr>
              <a:t>             </a:t>
            </a:r>
            <a:r>
              <a:rPr lang="en-US" sz="4000" dirty="0"/>
              <a:t>M. Jürgen., M. Arne., M. G. Andreas., R. Judith, G. Wolfgang., D. Frank., 2009. </a:t>
            </a:r>
            <a:r>
              <a:rPr lang="en-US" sz="4000" dirty="0" smtClean="0"/>
              <a:t> </a:t>
            </a:r>
            <a:r>
              <a:rPr lang="en-US" sz="4000" dirty="0"/>
              <a:t>10-Å </a:t>
            </a:r>
            <a:r>
              <a:rPr lang="en-US" sz="4000" dirty="0" err="1"/>
              <a:t>CryoEM</a:t>
            </a:r>
            <a:r>
              <a:rPr lang="en-US" sz="4000" dirty="0"/>
              <a:t> Structure and Molecular Model of the </a:t>
            </a:r>
            <a:r>
              <a:rPr lang="en-US" sz="4000" i="1" dirty="0" err="1"/>
              <a:t>Myriapod</a:t>
            </a:r>
            <a:r>
              <a:rPr lang="en-US" sz="4000" dirty="0"/>
              <a:t> (</a:t>
            </a:r>
            <a:r>
              <a:rPr lang="en-US" sz="4000" dirty="0" err="1"/>
              <a:t>Scutigera</a:t>
            </a:r>
            <a:r>
              <a:rPr lang="en-US" sz="4000" dirty="0"/>
              <a:t>) 6 × 6mer </a:t>
            </a:r>
            <a:r>
              <a:rPr lang="en-US" sz="4000" dirty="0" err="1"/>
              <a:t>Hemocyanin</a:t>
            </a:r>
            <a:r>
              <a:rPr lang="en-US" sz="4000" dirty="0"/>
              <a:t>: Understanding a Giant Oxygen Transport Protein. </a:t>
            </a:r>
            <a:r>
              <a:rPr lang="en-US" sz="4000" dirty="0" smtClean="0"/>
              <a:t>Elsevier.</a:t>
            </a:r>
          </a:p>
          <a:p>
            <a:pPr algn="just"/>
            <a:r>
              <a:rPr lang="en-US" sz="4000" dirty="0" smtClean="0"/>
              <a:t>             S</a:t>
            </a:r>
            <a:r>
              <a:rPr lang="en-US" sz="4000" dirty="0"/>
              <a:t>. Samantha., H. </a:t>
            </a:r>
            <a:r>
              <a:rPr lang="en-US" sz="4000" dirty="0" err="1"/>
              <a:t>Nadja</a:t>
            </a:r>
            <a:r>
              <a:rPr lang="en-US" sz="4000" dirty="0"/>
              <a:t> ., F. Rosa., P. Christian., B. Thorsten., 2018. Diversity, evolution, and function of </a:t>
            </a:r>
            <a:r>
              <a:rPr lang="en-US" sz="4000" dirty="0" err="1"/>
              <a:t>myriapod</a:t>
            </a:r>
            <a:r>
              <a:rPr lang="en-US" sz="4000" dirty="0"/>
              <a:t> </a:t>
            </a:r>
            <a:r>
              <a:rPr lang="en-US" sz="4000" dirty="0" err="1"/>
              <a:t>hemocyanins</a:t>
            </a:r>
            <a:r>
              <a:rPr lang="en-US" sz="4000" dirty="0"/>
              <a:t>. BMC Evolutionary Biology</a:t>
            </a:r>
            <a:r>
              <a:rPr lang="en-US" sz="4000" dirty="0" smtClean="0"/>
              <a:t>.</a:t>
            </a:r>
          </a:p>
          <a:p>
            <a:pPr algn="just"/>
            <a:r>
              <a:rPr lang="en-US" sz="4000" dirty="0" smtClean="0"/>
              <a:t>            K</a:t>
            </a:r>
            <a:r>
              <a:rPr lang="en-US" sz="4000" dirty="0"/>
              <a:t>. C. T. </a:t>
            </a:r>
            <a:r>
              <a:rPr lang="en-US" sz="4000" dirty="0" err="1"/>
              <a:t>Riciluca</a:t>
            </a:r>
            <a:r>
              <a:rPr lang="en-US" sz="4000" dirty="0"/>
              <a:t>., A. C. </a:t>
            </a:r>
            <a:r>
              <a:rPr lang="en-US" sz="4000" dirty="0" err="1"/>
              <a:t>Borges.,J</a:t>
            </a:r>
            <a:r>
              <a:rPr lang="en-US" sz="4000" dirty="0"/>
              <a:t>. F. R. Mello., U. C. de </a:t>
            </a:r>
            <a:r>
              <a:rPr lang="en-US" sz="4000" dirty="0" err="1"/>
              <a:t>Oliveira.,D</a:t>
            </a:r>
            <a:r>
              <a:rPr lang="en-US" sz="4000" dirty="0"/>
              <a:t>. C. </a:t>
            </a:r>
            <a:r>
              <a:rPr lang="en-US" sz="4000" dirty="0" err="1"/>
              <a:t>Serdan</a:t>
            </a:r>
            <a:r>
              <a:rPr lang="en-US" sz="4000" dirty="0"/>
              <a:t>., A. </a:t>
            </a:r>
            <a:r>
              <a:rPr lang="en-US" sz="4000" dirty="0" err="1"/>
              <a:t>Florez-Ariza</a:t>
            </a:r>
            <a:r>
              <a:rPr lang="en-US" sz="4000" dirty="0"/>
              <a:t>.,E. </a:t>
            </a:r>
            <a:r>
              <a:rPr lang="en-US" sz="4000" dirty="0" err="1"/>
              <a:t>Chaparro</a:t>
            </a:r>
            <a:r>
              <a:rPr lang="en-US" sz="4000" dirty="0"/>
              <a:t>.,M. Y. </a:t>
            </a:r>
            <a:r>
              <a:rPr lang="en-US" sz="4000" dirty="0" err="1"/>
              <a:t>Nishiyama</a:t>
            </a:r>
            <a:r>
              <a:rPr lang="en-US" sz="4000" dirty="0"/>
              <a:t>-Jr</a:t>
            </a:r>
            <a:r>
              <a:rPr lang="en-US" sz="4000" dirty="0" smtClean="0"/>
              <a:t>.,</a:t>
            </a:r>
            <a:r>
              <a:rPr lang="pt-BR" sz="4000" dirty="0" smtClean="0"/>
              <a:t> </a:t>
            </a:r>
            <a:r>
              <a:rPr lang="en-US" sz="4000" dirty="0" smtClean="0"/>
              <a:t>A</a:t>
            </a:r>
            <a:r>
              <a:rPr lang="en-US" sz="4000" dirty="0"/>
              <a:t>. </a:t>
            </a:r>
            <a:r>
              <a:rPr lang="en-US" sz="4000" dirty="0" err="1"/>
              <a:t>Cassago</a:t>
            </a:r>
            <a:r>
              <a:rPr lang="en-US" sz="4000" dirty="0"/>
              <a:t>.,I. L. M. </a:t>
            </a:r>
            <a:r>
              <a:rPr lang="en-US" sz="4000" dirty="0" err="1"/>
              <a:t>Junqueira</a:t>
            </a:r>
            <a:r>
              <a:rPr lang="en-US" sz="4000" dirty="0"/>
              <a:t>-de-</a:t>
            </a:r>
            <a:r>
              <a:rPr lang="en-US" sz="4000" dirty="0" err="1"/>
              <a:t>Azevedo</a:t>
            </a:r>
            <a:r>
              <a:rPr lang="en-US" sz="4000" dirty="0"/>
              <a:t>., M. van Heel., P. I. Silva </a:t>
            </a:r>
            <a:r>
              <a:rPr lang="en-US" sz="4000" dirty="0" err="1"/>
              <a:t>Jr</a:t>
            </a:r>
            <a:r>
              <a:rPr lang="en-US" sz="4000" dirty="0"/>
              <a:t>.,R. V. Portugal., 2020. </a:t>
            </a:r>
            <a:r>
              <a:rPr lang="en-US" sz="4000" dirty="0" err="1"/>
              <a:t>Myriapod</a:t>
            </a:r>
            <a:r>
              <a:rPr lang="en-US" sz="4000" dirty="0"/>
              <a:t> </a:t>
            </a:r>
            <a:r>
              <a:rPr lang="en-US" sz="4000" dirty="0" err="1"/>
              <a:t>haemocyanin</a:t>
            </a:r>
            <a:r>
              <a:rPr lang="en-US" sz="4000" dirty="0"/>
              <a:t>: the </a:t>
            </a:r>
            <a:r>
              <a:rPr lang="en-US" sz="4000" dirty="0" smtClean="0"/>
              <a:t>first</a:t>
            </a:r>
            <a:r>
              <a:rPr lang="pt-BR" sz="4000" dirty="0" smtClean="0"/>
              <a:t>  </a:t>
            </a:r>
            <a:r>
              <a:rPr lang="en-US" sz="4000" dirty="0" smtClean="0"/>
              <a:t>three-dimensional </a:t>
            </a:r>
            <a:r>
              <a:rPr lang="en-US" sz="4000" dirty="0"/>
              <a:t>reconstruction of </a:t>
            </a:r>
            <a:r>
              <a:rPr lang="en-US" sz="4000" i="1" dirty="0" err="1"/>
              <a:t>Scolopendra</a:t>
            </a:r>
            <a:r>
              <a:rPr lang="en-US" sz="4000" i="1" dirty="0"/>
              <a:t> </a:t>
            </a:r>
            <a:r>
              <a:rPr lang="en-US" sz="4000" i="1" dirty="0" err="1"/>
              <a:t>subspinipes</a:t>
            </a:r>
            <a:r>
              <a:rPr lang="en-US" sz="4000" dirty="0"/>
              <a:t> and preliminary structural analysis of S. </a:t>
            </a:r>
            <a:r>
              <a:rPr lang="en-US" sz="4000" dirty="0" err="1"/>
              <a:t>viridicornis</a:t>
            </a:r>
            <a:r>
              <a:rPr lang="en-US" sz="4000" dirty="0"/>
              <a:t>. Open Biology.</a:t>
            </a:r>
            <a:endParaRPr lang="pt-BR" sz="4000" dirty="0"/>
          </a:p>
          <a:p>
            <a:endParaRPr lang="pt-BR" sz="4000" dirty="0"/>
          </a:p>
          <a:p>
            <a:endParaRPr lang="pt-BR" sz="4000" dirty="0"/>
          </a:p>
          <a:p>
            <a:r>
              <a:rPr lang="en-US" sz="4000" dirty="0" smtClean="0">
                <a:cs typeface="Times New Roman" pitchFamily="18" charset="0"/>
              </a:rPr>
              <a:t>              </a:t>
            </a:r>
            <a:endParaRPr lang="pt-BR" sz="4000" dirty="0">
              <a:effectLst/>
              <a:cs typeface="Times New Roman" pitchFamily="18" charset="0"/>
            </a:endParaRPr>
          </a:p>
        </p:txBody>
      </p:sp>
      <p:sp>
        <p:nvSpPr>
          <p:cNvPr id="77" name="CaixaDeTexto 76"/>
          <p:cNvSpPr txBox="1"/>
          <p:nvPr/>
        </p:nvSpPr>
        <p:spPr>
          <a:xfrm>
            <a:off x="17570777" y="19452080"/>
            <a:ext cx="14178363" cy="2062113"/>
          </a:xfrm>
          <a:prstGeom prst="rect">
            <a:avLst/>
          </a:prstGeom>
          <a:noFill/>
        </p:spPr>
        <p:txBody>
          <a:bodyPr wrap="square" lIns="91449" tIns="45725" rIns="91449" bIns="45725" rtlCol="0">
            <a:spAutoFit/>
          </a:bodyPr>
          <a:lstStyle/>
          <a:p>
            <a:pPr algn="just"/>
            <a:r>
              <a:rPr lang="en-US" sz="3200" dirty="0" smtClean="0">
                <a:cs typeface="Times New Roman" panose="02020603050405020304" pitchFamily="18" charset="0"/>
              </a:rPr>
              <a:t>SDS-PAGE </a:t>
            </a:r>
            <a:r>
              <a:rPr lang="en-US" sz="3200" dirty="0">
                <a:cs typeface="Times New Roman" pitchFamily="18" charset="0"/>
              </a:rPr>
              <a:t>12% containing the expression </a:t>
            </a:r>
            <a:r>
              <a:rPr lang="en-US" sz="3200" dirty="0" smtClean="0">
                <a:cs typeface="Times New Roman" pitchFamily="18" charset="0"/>
              </a:rPr>
              <a:t>and refolding of  </a:t>
            </a:r>
            <a:r>
              <a:rPr lang="en-US" sz="3200" dirty="0" err="1" smtClean="0">
                <a:cs typeface="Times New Roman" pitchFamily="18" charset="0"/>
              </a:rPr>
              <a:t>Hemocyanin</a:t>
            </a:r>
            <a:r>
              <a:rPr lang="en-US" sz="3200" dirty="0" smtClean="0">
                <a:cs typeface="Times New Roman" pitchFamily="18" charset="0"/>
              </a:rPr>
              <a:t> after 4h of </a:t>
            </a:r>
            <a:r>
              <a:rPr lang="en-US" sz="3200" dirty="0">
                <a:cs typeface="Times New Roman" pitchFamily="18" charset="0"/>
              </a:rPr>
              <a:t>1mM IPTG induction</a:t>
            </a:r>
            <a:r>
              <a:rPr lang="en-US" sz="3200" dirty="0" smtClean="0">
                <a:cs typeface="Times New Roman" pitchFamily="18" charset="0"/>
              </a:rPr>
              <a:t>. Stained </a:t>
            </a:r>
            <a:r>
              <a:rPr lang="en-US" sz="3200" dirty="0">
                <a:cs typeface="Times New Roman" pitchFamily="18" charset="0"/>
              </a:rPr>
              <a:t>with </a:t>
            </a:r>
            <a:r>
              <a:rPr lang="en-US" sz="3200" dirty="0" err="1">
                <a:cs typeface="Times New Roman" pitchFamily="18" charset="0"/>
              </a:rPr>
              <a:t>Comassie</a:t>
            </a:r>
            <a:r>
              <a:rPr lang="en-US" sz="3200" dirty="0">
                <a:cs typeface="Times New Roman" pitchFamily="18" charset="0"/>
              </a:rPr>
              <a:t> blue</a:t>
            </a:r>
            <a:r>
              <a:rPr lang="en-US" sz="3200" dirty="0" smtClean="0">
                <a:cs typeface="Times New Roman" pitchFamily="18" charset="0"/>
              </a:rPr>
              <a:t> .</a:t>
            </a:r>
          </a:p>
          <a:p>
            <a:pPr algn="just"/>
            <a:r>
              <a:rPr lang="en-US" sz="3200" dirty="0" smtClean="0">
                <a:cs typeface="Times New Roman" pitchFamily="18" charset="0"/>
              </a:rPr>
              <a:t>L- </a:t>
            </a:r>
            <a:r>
              <a:rPr lang="en-US" sz="3200" dirty="0">
                <a:cs typeface="Times New Roman" pitchFamily="18" charset="0"/>
              </a:rPr>
              <a:t>Ladder, </a:t>
            </a:r>
            <a:r>
              <a:rPr lang="en-US" sz="3200" dirty="0" smtClean="0">
                <a:cs typeface="Times New Roman" pitchFamily="18" charset="0"/>
              </a:rPr>
              <a:t>1- </a:t>
            </a:r>
            <a:r>
              <a:rPr lang="en-US" sz="3200" dirty="0">
                <a:cs typeface="Times New Roman" pitchFamily="18" charset="0"/>
              </a:rPr>
              <a:t>bacterial pellet before 1mM IPTG induction, 2 - bacterial pellet </a:t>
            </a:r>
            <a:r>
              <a:rPr lang="en-US" sz="3200" dirty="0" smtClean="0">
                <a:cs typeface="Times New Roman" pitchFamily="18" charset="0"/>
              </a:rPr>
              <a:t>after IPTG induction, 3- supernatant,  4- Refolded protein. </a:t>
            </a:r>
          </a:p>
        </p:txBody>
      </p:sp>
      <p:sp>
        <p:nvSpPr>
          <p:cNvPr id="2" name="CaixaDeTexto 1"/>
          <p:cNvSpPr txBox="1"/>
          <p:nvPr/>
        </p:nvSpPr>
        <p:spPr>
          <a:xfrm>
            <a:off x="2057745" y="1968795"/>
            <a:ext cx="27704839" cy="3647152"/>
          </a:xfrm>
          <a:prstGeom prst="rect">
            <a:avLst/>
          </a:prstGeom>
          <a:noFill/>
        </p:spPr>
        <p:txBody>
          <a:bodyPr wrap="square" rtlCol="0">
            <a:spAutoFit/>
          </a:bodyPr>
          <a:lstStyle/>
          <a:p>
            <a:pPr marL="0" lvl="1" algn="ctr"/>
            <a:r>
              <a:rPr lang="en-GB" sz="8000" b="1" dirty="0">
                <a:cs typeface="Times New Roman" pitchFamily="18" charset="0"/>
              </a:rPr>
              <a:t>Cloning and expression of a </a:t>
            </a:r>
            <a:r>
              <a:rPr lang="en-GB" sz="8000" b="1" dirty="0" err="1">
                <a:cs typeface="Times New Roman" pitchFamily="18" charset="0"/>
              </a:rPr>
              <a:t>Hemocyanin</a:t>
            </a:r>
            <a:r>
              <a:rPr lang="en-GB" sz="8000" b="1" dirty="0">
                <a:cs typeface="Times New Roman" pitchFamily="18" charset="0"/>
              </a:rPr>
              <a:t> isolated from the centipede </a:t>
            </a:r>
            <a:r>
              <a:rPr lang="en-GB" sz="8000" b="1" i="1" dirty="0" err="1">
                <a:cs typeface="Times New Roman" pitchFamily="18" charset="0"/>
              </a:rPr>
              <a:t>Cryptops</a:t>
            </a:r>
            <a:r>
              <a:rPr lang="en-GB" sz="8000" b="1" i="1" dirty="0">
                <a:cs typeface="Times New Roman" pitchFamily="18" charset="0"/>
              </a:rPr>
              <a:t> iheringi</a:t>
            </a:r>
            <a:endParaRPr lang="pt-BR" sz="8000" b="1" dirty="0">
              <a:cs typeface="Times New Roman" pitchFamily="18" charset="0"/>
            </a:endParaRPr>
          </a:p>
          <a:p>
            <a:pPr algn="ctr"/>
            <a:endParaRPr lang="pt-BR" dirty="0"/>
          </a:p>
        </p:txBody>
      </p:sp>
      <p:sp>
        <p:nvSpPr>
          <p:cNvPr id="49" name="Retângulo 48"/>
          <p:cNvSpPr/>
          <p:nvPr/>
        </p:nvSpPr>
        <p:spPr>
          <a:xfrm>
            <a:off x="662595" y="22243505"/>
            <a:ext cx="14709153" cy="1032284"/>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a:solidFill>
                  <a:schemeClr val="tx1"/>
                </a:solidFill>
                <a:cs typeface="Times New Roman" pitchFamily="18" charset="0"/>
              </a:rPr>
              <a:t>METHODS</a:t>
            </a:r>
          </a:p>
        </p:txBody>
      </p:sp>
      <p:grpSp>
        <p:nvGrpSpPr>
          <p:cNvPr id="7" name="Grupo 6"/>
          <p:cNvGrpSpPr/>
          <p:nvPr/>
        </p:nvGrpSpPr>
        <p:grpSpPr>
          <a:xfrm>
            <a:off x="1279117" y="26449326"/>
            <a:ext cx="15394205" cy="16083372"/>
            <a:chOff x="-32685633" y="5855218"/>
            <a:chExt cx="27958207" cy="29209838"/>
          </a:xfrm>
        </p:grpSpPr>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58281" y="6922329"/>
              <a:ext cx="2105242" cy="362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30726" y="29151741"/>
              <a:ext cx="3486783" cy="451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CaixaDeTexto 45"/>
            <p:cNvSpPr txBox="1"/>
            <p:nvPr/>
          </p:nvSpPr>
          <p:spPr>
            <a:xfrm>
              <a:off x="-12406881" y="11396596"/>
              <a:ext cx="6293444" cy="2179997"/>
            </a:xfrm>
            <a:prstGeom prst="rect">
              <a:avLst/>
            </a:prstGeom>
            <a:noFill/>
            <a:ln>
              <a:noFill/>
            </a:ln>
          </p:spPr>
          <p:txBody>
            <a:bodyPr wrap="square" lIns="91449" tIns="45725" rIns="91449" bIns="45725"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cs typeface="Times New Roman" pitchFamily="18" charset="0"/>
                </a:rPr>
                <a:t>Transformation </a:t>
              </a:r>
              <a:r>
                <a:rPr lang="en-US" sz="2400" b="1" dirty="0">
                  <a:cs typeface="Times New Roman" pitchFamily="18" charset="0"/>
                </a:rPr>
                <a:t>and expression </a:t>
              </a:r>
              <a:r>
                <a:rPr lang="en-US" sz="2400" b="1" dirty="0" smtClean="0">
                  <a:cs typeface="Times New Roman" pitchFamily="18" charset="0"/>
                </a:rPr>
                <a:t>in BL21-star bacteria</a:t>
              </a:r>
              <a:endParaRPr lang="en-US" sz="2400" b="1" dirty="0">
                <a:ea typeface="Adobe Fan Heiti Std B" panose="020B0700000000000000" pitchFamily="34" charset="-128"/>
                <a:cs typeface="Times New Roman" pitchFamily="18" charset="0"/>
              </a:endParaRPr>
            </a:p>
          </p:txBody>
        </p:sp>
        <p:grpSp>
          <p:nvGrpSpPr>
            <p:cNvPr id="155" name="Grupo 154"/>
            <p:cNvGrpSpPr/>
            <p:nvPr/>
          </p:nvGrpSpPr>
          <p:grpSpPr>
            <a:xfrm>
              <a:off x="-12752144" y="19244130"/>
              <a:ext cx="6741757" cy="7751508"/>
              <a:chOff x="5347488" y="32179002"/>
              <a:chExt cx="4172877" cy="5785255"/>
            </a:xfrm>
          </p:grpSpPr>
          <p:pic>
            <p:nvPicPr>
              <p:cNvPr id="156" name="Imagem 155">
                <a:extLst>
                  <a:ext uri="{FF2B5EF4-FFF2-40B4-BE49-F238E27FC236}">
                    <a16:creationId xmlns:a16="http://schemas.microsoft.com/office/drawing/2014/main" xmlns="" id="{C51687E3-6094-4671-A29B-2B9CE6067C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7488" y="32179002"/>
                <a:ext cx="4172877" cy="4022964"/>
              </a:xfrm>
              <a:prstGeom prst="rect">
                <a:avLst/>
              </a:prstGeom>
            </p:spPr>
          </p:pic>
          <p:sp>
            <p:nvSpPr>
              <p:cNvPr id="157" name="CaixaDeTexto 49">
                <a:extLst>
                  <a:ext uri="{FF2B5EF4-FFF2-40B4-BE49-F238E27FC236}">
                    <a16:creationId xmlns:a16="http://schemas.microsoft.com/office/drawing/2014/main" xmlns="" id="{6AFD294E-494D-4129-87E4-AA43A097190B}"/>
                  </a:ext>
                </a:extLst>
              </p:cNvPr>
              <p:cNvSpPr txBox="1"/>
              <p:nvPr/>
            </p:nvSpPr>
            <p:spPr>
              <a:xfrm>
                <a:off x="5971953" y="36670998"/>
                <a:ext cx="2918453" cy="1293259"/>
              </a:xfrm>
              <a:prstGeom prst="rect">
                <a:avLst/>
              </a:prstGeom>
              <a:noFill/>
              <a:ln>
                <a:noFill/>
              </a:ln>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ea typeface="Adobe Fan Heiti Std B" panose="020B0700000000000000" pitchFamily="34" charset="-128"/>
                    <a:cs typeface="Times New Roman" panose="02020603050405020304" pitchFamily="18" charset="0"/>
                  </a:rPr>
                  <a:t>Cellular disruption</a:t>
                </a:r>
              </a:p>
            </p:txBody>
          </p:sp>
        </p:grpSp>
        <p:grpSp>
          <p:nvGrpSpPr>
            <p:cNvPr id="158" name="Grupo 33">
              <a:extLst>
                <a:ext uri="{FF2B5EF4-FFF2-40B4-BE49-F238E27FC236}">
                  <a16:creationId xmlns:a16="http://schemas.microsoft.com/office/drawing/2014/main" xmlns="" id="{6848E710-9A16-4244-ABFD-D4CD5204FB2B}"/>
                </a:ext>
              </a:extLst>
            </p:cNvPr>
            <p:cNvGrpSpPr/>
            <p:nvPr/>
          </p:nvGrpSpPr>
          <p:grpSpPr>
            <a:xfrm>
              <a:off x="-23952421" y="9864140"/>
              <a:ext cx="6253461" cy="5618387"/>
              <a:chOff x="12162181" y="17856956"/>
              <a:chExt cx="4203076" cy="4135365"/>
            </a:xfrm>
          </p:grpSpPr>
          <p:pic>
            <p:nvPicPr>
              <p:cNvPr id="159" name="Imagem 158">
                <a:extLst>
                  <a:ext uri="{FF2B5EF4-FFF2-40B4-BE49-F238E27FC236}">
                    <a16:creationId xmlns:a16="http://schemas.microsoft.com/office/drawing/2014/main" xmlns="" id="{5BAFA653-19E8-4B08-BDC0-723698EBAF02}"/>
                  </a:ext>
                </a:extLst>
              </p:cNvPr>
              <p:cNvPicPr>
                <a:picLocks noChangeAspect="1"/>
              </p:cNvPicPr>
              <p:nvPr/>
            </p:nvPicPr>
            <p:blipFill>
              <a:blip r:embed="rId10"/>
              <a:stretch>
                <a:fillRect/>
              </a:stretch>
            </p:blipFill>
            <p:spPr>
              <a:xfrm>
                <a:off x="12162181" y="17856956"/>
                <a:ext cx="3898384" cy="4135365"/>
              </a:xfrm>
              <a:prstGeom prst="rect">
                <a:avLst/>
              </a:prstGeom>
            </p:spPr>
          </p:pic>
          <p:sp>
            <p:nvSpPr>
              <p:cNvPr id="160" name="Retângulo 159">
                <a:extLst>
                  <a:ext uri="{FF2B5EF4-FFF2-40B4-BE49-F238E27FC236}">
                    <a16:creationId xmlns:a16="http://schemas.microsoft.com/office/drawing/2014/main" xmlns="" id="{25664933-B49F-47FC-BBC6-5F53A32C8B98}"/>
                  </a:ext>
                </a:extLst>
              </p:cNvPr>
              <p:cNvSpPr/>
              <p:nvPr/>
            </p:nvSpPr>
            <p:spPr>
              <a:xfrm>
                <a:off x="14610829" y="20625636"/>
                <a:ext cx="1754428" cy="6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grpSp>
        <p:sp>
          <p:nvSpPr>
            <p:cNvPr id="161" name="Caixa de Texto 2">
              <a:extLst>
                <a:ext uri="{FF2B5EF4-FFF2-40B4-BE49-F238E27FC236}">
                  <a16:creationId xmlns:a16="http://schemas.microsoft.com/office/drawing/2014/main" xmlns="" id="{E58418FB-78D6-4A9F-B4B4-13E727116F36}"/>
                </a:ext>
              </a:extLst>
            </p:cNvPr>
            <p:cNvSpPr txBox="1">
              <a:spLocks noChangeArrowheads="1"/>
            </p:cNvSpPr>
            <p:nvPr/>
          </p:nvSpPr>
          <p:spPr bwMode="auto">
            <a:xfrm>
              <a:off x="-22239992" y="12073689"/>
              <a:ext cx="2777574" cy="1198047"/>
            </a:xfrm>
            <a:prstGeom prst="rect">
              <a:avLst/>
            </a:prstGeom>
            <a:solidFill>
              <a:schemeClr val="bg1"/>
            </a:solidFill>
            <a:ln w="9525">
              <a:solidFill>
                <a:schemeClr val="bg1"/>
              </a:solidFill>
              <a:miter lim="800000"/>
              <a:headEnd/>
              <a:tailEnd/>
            </a:ln>
          </p:spPr>
          <p:txBody>
            <a:bodyPr rot="0" vert="horz" wrap="square" lIns="91449" tIns="45725" rIns="91449" bIns="45725" anchor="t" anchorCtr="0">
              <a:noAutofit/>
            </a:bodyPr>
            <a:lstStyle/>
            <a:p>
              <a:pPr>
                <a:lnSpc>
                  <a:spcPct val="107000"/>
                </a:lnSpc>
                <a:spcAft>
                  <a:spcPts val="800"/>
                </a:spcAft>
              </a:pPr>
              <a:r>
                <a:rPr lang="en-US" sz="2400" b="1" dirty="0" smtClean="0">
                  <a:cs typeface="Times New Roman" pitchFamily="18" charset="0"/>
                </a:rPr>
                <a:t>pET24b </a:t>
              </a:r>
              <a:r>
                <a:rPr lang="en-US" sz="2400" b="1" dirty="0">
                  <a:cs typeface="Times New Roman" pitchFamily="18" charset="0"/>
                </a:rPr>
                <a:t>(+)</a:t>
              </a:r>
              <a:endParaRPr lang="pt-BR" sz="2400" b="1" dirty="0">
                <a:ea typeface="Calibri"/>
                <a:cs typeface="Times New Roman" panose="02020603050405020304" pitchFamily="18" charset="0"/>
              </a:endParaRPr>
            </a:p>
          </p:txBody>
        </p:sp>
        <p:sp>
          <p:nvSpPr>
            <p:cNvPr id="162" name="CaixaDeTexto 161">
              <a:extLst>
                <a:ext uri="{FF2B5EF4-FFF2-40B4-BE49-F238E27FC236}">
                  <a16:creationId xmlns:a16="http://schemas.microsoft.com/office/drawing/2014/main" xmlns="" id="{9D348704-2FA3-4203-973E-767F922A6AD8}"/>
                </a:ext>
              </a:extLst>
            </p:cNvPr>
            <p:cNvSpPr txBox="1"/>
            <p:nvPr/>
          </p:nvSpPr>
          <p:spPr>
            <a:xfrm>
              <a:off x="-22765086" y="6503203"/>
              <a:ext cx="3640623" cy="726678"/>
            </a:xfrm>
            <a:prstGeom prst="rect">
              <a:avLst/>
            </a:prstGeom>
            <a:solidFill>
              <a:srgbClr val="F2DDDE"/>
            </a:solidFill>
          </p:spPr>
          <p:txBody>
            <a:bodyPr wrap="square" lIns="91449" tIns="45725" rIns="91449" bIns="45725" rtlCol="0">
              <a:spAutoFit/>
            </a:bodyPr>
            <a:lstStyle/>
            <a:p>
              <a:pPr algn="ctr"/>
              <a:r>
                <a:rPr lang="pt-BR" sz="2000" b="1" dirty="0" err="1" smtClean="0">
                  <a:cs typeface="Times New Roman" panose="02020603050405020304" pitchFamily="18" charset="0"/>
                </a:rPr>
                <a:t>Hemocyanin</a:t>
              </a:r>
              <a:endParaRPr lang="pt-BR" sz="2000" b="1" dirty="0">
                <a:cs typeface="Times New Roman" panose="02020603050405020304" pitchFamily="18" charset="0"/>
              </a:endParaRPr>
            </a:p>
          </p:txBody>
        </p:sp>
        <p:pic>
          <p:nvPicPr>
            <p:cNvPr id="163" name="Imagem 6"/>
            <p:cNvPicPr>
              <a:picLocks noChangeAspect="1" noChangeArrowheads="1"/>
            </p:cNvPicPr>
            <p:nvPr/>
          </p:nvPicPr>
          <p:blipFill rotWithShape="1">
            <a:blip r:embed="rId11">
              <a:extLst>
                <a:ext uri="{28A0092B-C50C-407E-A947-70E740481C1C}">
                  <a14:useLocalDpi xmlns:a14="http://schemas.microsoft.com/office/drawing/2010/main" val="0"/>
                </a:ext>
              </a:extLst>
            </a:blip>
            <a:srcRect l="18630" r="41421"/>
            <a:stretch/>
          </p:blipFill>
          <p:spPr bwMode="auto">
            <a:xfrm>
              <a:off x="-31422861" y="5855218"/>
              <a:ext cx="2245938" cy="11324916"/>
            </a:xfrm>
            <a:prstGeom prst="rect">
              <a:avLst/>
            </a:prstGeom>
            <a:noFill/>
            <a:extLst>
              <a:ext uri="{909E8E84-426E-40DD-AFC4-6F175D3DCCD1}">
                <a14:hiddenFill xmlns:a14="http://schemas.microsoft.com/office/drawing/2010/main">
                  <a:solidFill>
                    <a:srgbClr val="FFFFFF"/>
                  </a:solidFill>
                </a14:hiddenFill>
              </a:ext>
            </a:extLst>
          </p:spPr>
        </p:pic>
        <p:sp>
          <p:nvSpPr>
            <p:cNvPr id="164" name="Seta para a direita 163"/>
            <p:cNvSpPr/>
            <p:nvPr/>
          </p:nvSpPr>
          <p:spPr>
            <a:xfrm>
              <a:off x="-27946880" y="9378743"/>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65" name="Seta para a direita 164"/>
            <p:cNvSpPr/>
            <p:nvPr/>
          </p:nvSpPr>
          <p:spPr>
            <a:xfrm>
              <a:off x="-15253527" y="9177373"/>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66" name="Seta para a direita 165"/>
            <p:cNvSpPr/>
            <p:nvPr/>
          </p:nvSpPr>
          <p:spPr>
            <a:xfrm rot="5400000">
              <a:off x="-21943330" y="8331779"/>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67" name="Seta para a direita 166"/>
            <p:cNvSpPr/>
            <p:nvPr/>
          </p:nvSpPr>
          <p:spPr>
            <a:xfrm>
              <a:off x="-24832255" y="31981139"/>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pic>
          <p:nvPicPr>
            <p:cNvPr id="168" name="Imagem 167"/>
            <p:cNvPicPr>
              <a:picLocks noChangeAspect="1"/>
            </p:cNvPicPr>
            <p:nvPr/>
          </p:nvPicPr>
          <p:blipFill rotWithShape="1">
            <a:blip r:embed="rId12"/>
            <a:srcRect l="53164" t="43887" r="41065" b="43708"/>
            <a:stretch/>
          </p:blipFill>
          <p:spPr>
            <a:xfrm>
              <a:off x="-30821384" y="21083173"/>
              <a:ext cx="3054603" cy="3691303"/>
            </a:xfrm>
            <a:prstGeom prst="rect">
              <a:avLst/>
            </a:prstGeom>
          </p:spPr>
        </p:pic>
        <p:grpSp>
          <p:nvGrpSpPr>
            <p:cNvPr id="169" name="Grupo 168"/>
            <p:cNvGrpSpPr/>
            <p:nvPr/>
          </p:nvGrpSpPr>
          <p:grpSpPr>
            <a:xfrm>
              <a:off x="-32082764" y="30305430"/>
              <a:ext cx="5172389" cy="3068754"/>
              <a:chOff x="19626943" y="20226592"/>
              <a:chExt cx="8332952" cy="4943901"/>
            </a:xfrm>
          </p:grpSpPr>
          <p:pic>
            <p:nvPicPr>
              <p:cNvPr id="170" name="Picture 4" descr="Resultado de imagem para urea protein refolding"/>
              <p:cNvPicPr>
                <a:picLocks noChangeAspect="1" noChangeArrowheads="1"/>
              </p:cNvPicPr>
              <p:nvPr/>
            </p:nvPicPr>
            <p:blipFill rotWithShape="1">
              <a:blip r:embed="rId13">
                <a:extLst>
                  <a:ext uri="{28A0092B-C50C-407E-A947-70E740481C1C}">
                    <a14:useLocalDpi xmlns:a14="http://schemas.microsoft.com/office/drawing/2010/main" val="0"/>
                  </a:ext>
                </a:extLst>
              </a:blip>
              <a:srcRect l="52957" t="24240" r="-1" b="21480"/>
              <a:stretch/>
            </p:blipFill>
            <p:spPr bwMode="auto">
              <a:xfrm>
                <a:off x="19626943" y="20681977"/>
                <a:ext cx="8332952" cy="4488516"/>
              </a:xfrm>
              <a:prstGeom prst="rect">
                <a:avLst/>
              </a:prstGeom>
              <a:noFill/>
              <a:extLst>
                <a:ext uri="{909E8E84-426E-40DD-AFC4-6F175D3DCCD1}">
                  <a14:hiddenFill xmlns:a14="http://schemas.microsoft.com/office/drawing/2010/main">
                    <a:solidFill>
                      <a:srgbClr val="FFFFFF"/>
                    </a:solidFill>
                  </a14:hiddenFill>
                </a:ext>
              </a:extLst>
            </p:spPr>
          </p:pic>
          <p:sp>
            <p:nvSpPr>
              <p:cNvPr id="171" name="Retângulo 170"/>
              <p:cNvSpPr/>
              <p:nvPr/>
            </p:nvSpPr>
            <p:spPr>
              <a:xfrm>
                <a:off x="20563063" y="20226592"/>
                <a:ext cx="751114" cy="91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a:p>
            </p:txBody>
          </p:sp>
        </p:grpSp>
        <p:grpSp>
          <p:nvGrpSpPr>
            <p:cNvPr id="172" name="Grupo 171"/>
            <p:cNvGrpSpPr/>
            <p:nvPr/>
          </p:nvGrpSpPr>
          <p:grpSpPr>
            <a:xfrm>
              <a:off x="-21814417" y="30405729"/>
              <a:ext cx="5727466" cy="3736366"/>
              <a:chOff x="11453319" y="26568139"/>
              <a:chExt cx="7317510" cy="4773646"/>
            </a:xfrm>
          </p:grpSpPr>
          <p:pic>
            <p:nvPicPr>
              <p:cNvPr id="173" name="Picture 4" descr="Resultado de imagem para urea protein refolding"/>
              <p:cNvPicPr>
                <a:picLocks noChangeAspect="1" noChangeArrowheads="1"/>
              </p:cNvPicPr>
              <p:nvPr/>
            </p:nvPicPr>
            <p:blipFill rotWithShape="1">
              <a:blip r:embed="rId13">
                <a:extLst>
                  <a:ext uri="{28A0092B-C50C-407E-A947-70E740481C1C}">
                    <a14:useLocalDpi xmlns:a14="http://schemas.microsoft.com/office/drawing/2010/main" val="0"/>
                  </a:ext>
                </a:extLst>
              </a:blip>
              <a:srcRect t="26480" r="58009" b="20439"/>
              <a:stretch/>
            </p:blipFill>
            <p:spPr bwMode="auto">
              <a:xfrm>
                <a:off x="11453319" y="26568139"/>
                <a:ext cx="7317510" cy="4318261"/>
              </a:xfrm>
              <a:prstGeom prst="rect">
                <a:avLst/>
              </a:prstGeom>
              <a:noFill/>
              <a:extLst>
                <a:ext uri="{909E8E84-426E-40DD-AFC4-6F175D3DCCD1}">
                  <a14:hiddenFill xmlns:a14="http://schemas.microsoft.com/office/drawing/2010/main">
                    <a:solidFill>
                      <a:srgbClr val="FFFFFF"/>
                    </a:solidFill>
                  </a14:hiddenFill>
                </a:ext>
              </a:extLst>
            </p:spPr>
          </p:pic>
          <p:sp>
            <p:nvSpPr>
              <p:cNvPr id="174" name="Retângulo 173"/>
              <p:cNvSpPr/>
              <p:nvPr/>
            </p:nvSpPr>
            <p:spPr>
              <a:xfrm>
                <a:off x="15891796" y="30431014"/>
                <a:ext cx="751114" cy="91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a:p>
            </p:txBody>
          </p:sp>
        </p:grpSp>
        <p:sp>
          <p:nvSpPr>
            <p:cNvPr id="175" name="CaixaDeTexto 174"/>
            <p:cNvSpPr txBox="1"/>
            <p:nvPr/>
          </p:nvSpPr>
          <p:spPr>
            <a:xfrm flipH="1">
              <a:off x="-31917381" y="25278835"/>
              <a:ext cx="10781307" cy="838454"/>
            </a:xfrm>
            <a:prstGeom prst="rect">
              <a:avLst/>
            </a:prstGeom>
            <a:noFill/>
          </p:spPr>
          <p:txBody>
            <a:bodyPr wrap="square" rtlCol="0">
              <a:spAutoFit/>
            </a:bodyPr>
            <a:lstStyle/>
            <a:p>
              <a:r>
                <a:rPr lang="pt-BR" sz="2400" b="1" dirty="0" smtClean="0"/>
                <a:t>6 M </a:t>
              </a:r>
              <a:r>
                <a:rPr lang="pt-BR" sz="2400" b="1" dirty="0" err="1" smtClean="0"/>
                <a:t>Urea</a:t>
              </a:r>
              <a:r>
                <a:rPr lang="pt-BR" sz="2400" b="1" dirty="0" smtClean="0"/>
                <a:t> -100mM DTT</a:t>
              </a:r>
              <a:endParaRPr lang="pt-BR" sz="2400" b="1" dirty="0"/>
            </a:p>
          </p:txBody>
        </p:sp>
        <p:sp>
          <p:nvSpPr>
            <p:cNvPr id="176" name="CaixaDeTexto 175"/>
            <p:cNvSpPr txBox="1"/>
            <p:nvPr/>
          </p:nvSpPr>
          <p:spPr>
            <a:xfrm flipH="1">
              <a:off x="-26393943" y="33555840"/>
              <a:ext cx="5569308" cy="1509216"/>
            </a:xfrm>
            <a:prstGeom prst="rect">
              <a:avLst/>
            </a:prstGeom>
            <a:noFill/>
          </p:spPr>
          <p:txBody>
            <a:bodyPr wrap="square" rtlCol="0">
              <a:spAutoFit/>
            </a:bodyPr>
            <a:lstStyle/>
            <a:p>
              <a:r>
                <a:rPr lang="en-GB" sz="2400" b="1" dirty="0" smtClean="0"/>
                <a:t>Slow </a:t>
              </a:r>
              <a:r>
                <a:rPr lang="en-GB" sz="2400" b="1" dirty="0"/>
                <a:t>buffer change </a:t>
              </a:r>
              <a:r>
                <a:rPr lang="en-GB" sz="2400" b="1" dirty="0" smtClean="0"/>
                <a:t>for urea </a:t>
              </a:r>
              <a:r>
                <a:rPr lang="en-GB" sz="2400" b="1" dirty="0"/>
                <a:t>removal</a:t>
              </a:r>
              <a:endParaRPr lang="pt-BR" sz="2400" b="1" dirty="0"/>
            </a:p>
          </p:txBody>
        </p:sp>
        <p:sp>
          <p:nvSpPr>
            <p:cNvPr id="177" name="CaixaDeTexto 176"/>
            <p:cNvSpPr txBox="1"/>
            <p:nvPr/>
          </p:nvSpPr>
          <p:spPr>
            <a:xfrm>
              <a:off x="-32685633" y="17358919"/>
              <a:ext cx="5765531" cy="838454"/>
            </a:xfrm>
            <a:prstGeom prst="rect">
              <a:avLst/>
            </a:prstGeom>
            <a:noFill/>
          </p:spPr>
          <p:txBody>
            <a:bodyPr wrap="none" rtlCol="0">
              <a:spAutoFit/>
            </a:bodyPr>
            <a:lstStyle/>
            <a:p>
              <a:r>
                <a:rPr lang="pt-BR" sz="2400" b="1" i="1" dirty="0" smtClean="0"/>
                <a:t>C. iheringi </a:t>
              </a:r>
              <a:r>
                <a:rPr lang="pt-BR" sz="2400" b="1" dirty="0" err="1" smtClean="0"/>
                <a:t>venom</a:t>
              </a:r>
              <a:r>
                <a:rPr lang="pt-BR" sz="2400" b="1" i="1" dirty="0"/>
                <a:t> </a:t>
              </a:r>
              <a:r>
                <a:rPr lang="pt-BR" sz="2400" b="1" dirty="0"/>
                <a:t>10ug</a:t>
              </a:r>
              <a:r>
                <a:rPr lang="pt-BR" sz="2400" b="1" dirty="0" smtClean="0"/>
                <a:t> </a:t>
              </a:r>
              <a:endParaRPr lang="pt-BR" sz="2400" b="1" dirty="0"/>
            </a:p>
          </p:txBody>
        </p:sp>
        <p:pic>
          <p:nvPicPr>
            <p:cNvPr id="178" name="Picture 2" descr="Tubo Falcon - 15ml Individual Pacote com 40 Unidades"/>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1596" r="12867"/>
            <a:stretch/>
          </p:blipFill>
          <p:spPr bwMode="auto">
            <a:xfrm>
              <a:off x="-21798820" y="20049079"/>
              <a:ext cx="3556124" cy="5706617"/>
            </a:xfrm>
            <a:prstGeom prst="rect">
              <a:avLst/>
            </a:prstGeom>
            <a:noFill/>
            <a:extLst>
              <a:ext uri="{909E8E84-426E-40DD-AFC4-6F175D3DCCD1}">
                <a14:hiddenFill xmlns:a14="http://schemas.microsoft.com/office/drawing/2010/main">
                  <a:solidFill>
                    <a:srgbClr val="FFFFFF"/>
                  </a:solidFill>
                </a14:hiddenFill>
              </a:ext>
            </a:extLst>
          </p:spPr>
        </p:pic>
        <p:sp>
          <p:nvSpPr>
            <p:cNvPr id="179" name="CaixaDeTexto 49">
              <a:extLst>
                <a:ext uri="{FF2B5EF4-FFF2-40B4-BE49-F238E27FC236}">
                  <a16:creationId xmlns:a16="http://schemas.microsoft.com/office/drawing/2014/main" xmlns="" id="{6AFD294E-494D-4129-87E4-AA43A097190B}"/>
                </a:ext>
              </a:extLst>
            </p:cNvPr>
            <p:cNvSpPr txBox="1"/>
            <p:nvPr/>
          </p:nvSpPr>
          <p:spPr>
            <a:xfrm>
              <a:off x="-21908580" y="26260056"/>
              <a:ext cx="6025137" cy="1732803"/>
            </a:xfrm>
            <a:prstGeom prst="rect">
              <a:avLst/>
            </a:prstGeom>
            <a:noFill/>
            <a:ln>
              <a:noFill/>
            </a:ln>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ea typeface="Adobe Fan Heiti Std B" panose="020B0700000000000000" pitchFamily="34" charset="-128"/>
                  <a:cs typeface="Times New Roman" panose="02020603050405020304" pitchFamily="18" charset="0"/>
                </a:rPr>
                <a:t>3 M Urea pellet wash</a:t>
              </a:r>
              <a:endParaRPr lang="en-US" sz="2800" b="1" dirty="0">
                <a:ea typeface="Adobe Fan Heiti Std B" panose="020B0700000000000000" pitchFamily="34" charset="-128"/>
                <a:cs typeface="Times New Roman" panose="02020603050405020304" pitchFamily="18" charset="0"/>
              </a:endParaRPr>
            </a:p>
          </p:txBody>
        </p:sp>
        <p:sp>
          <p:nvSpPr>
            <p:cNvPr id="180" name="CaixaDeTexto 179"/>
            <p:cNvSpPr txBox="1"/>
            <p:nvPr/>
          </p:nvSpPr>
          <p:spPr>
            <a:xfrm flipH="1">
              <a:off x="-9391715" y="33932858"/>
              <a:ext cx="4664289" cy="950247"/>
            </a:xfrm>
            <a:prstGeom prst="rect">
              <a:avLst/>
            </a:prstGeom>
            <a:noFill/>
          </p:spPr>
          <p:txBody>
            <a:bodyPr wrap="square" rtlCol="0">
              <a:spAutoFit/>
            </a:bodyPr>
            <a:lstStyle/>
            <a:p>
              <a:r>
                <a:rPr lang="en-GB" sz="2800" b="1" dirty="0" smtClean="0"/>
                <a:t>SDS-PAGE</a:t>
              </a:r>
              <a:endParaRPr lang="pt-BR" sz="2800" b="1" dirty="0"/>
            </a:p>
          </p:txBody>
        </p:sp>
        <p:sp>
          <p:nvSpPr>
            <p:cNvPr id="181" name="Seta para a direita 180"/>
            <p:cNvSpPr/>
            <p:nvPr/>
          </p:nvSpPr>
          <p:spPr>
            <a:xfrm rot="5400000">
              <a:off x="-11251884" y="15299607"/>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82" name="Seta para a direita 181"/>
            <p:cNvSpPr/>
            <p:nvPr/>
          </p:nvSpPr>
          <p:spPr>
            <a:xfrm rot="10800000">
              <a:off x="-17058126" y="22928825"/>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83" name="Seta para a direita 182"/>
            <p:cNvSpPr/>
            <p:nvPr/>
          </p:nvSpPr>
          <p:spPr>
            <a:xfrm rot="10800000">
              <a:off x="-25210669" y="22902387"/>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84" name="Seta para a direita 183"/>
            <p:cNvSpPr/>
            <p:nvPr/>
          </p:nvSpPr>
          <p:spPr>
            <a:xfrm rot="5400000">
              <a:off x="-30398870" y="27852842"/>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sp>
          <p:nvSpPr>
            <p:cNvPr id="185" name="Seta para a direita 184"/>
            <p:cNvSpPr/>
            <p:nvPr/>
          </p:nvSpPr>
          <p:spPr>
            <a:xfrm>
              <a:off x="-13895017" y="31637755"/>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2000" b="1" dirty="0"/>
            </a:p>
          </p:txBody>
        </p:sp>
      </p:grpSp>
      <p:sp>
        <p:nvSpPr>
          <p:cNvPr id="186" name="Retângulo 185"/>
          <p:cNvSpPr/>
          <p:nvPr/>
        </p:nvSpPr>
        <p:spPr>
          <a:xfrm>
            <a:off x="17073666" y="7757483"/>
            <a:ext cx="14709153" cy="1032284"/>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smtClean="0">
                <a:solidFill>
                  <a:schemeClr val="tx1"/>
                </a:solidFill>
                <a:cs typeface="Times New Roman" pitchFamily="18" charset="0"/>
              </a:rPr>
              <a:t>RESULTS AND CONCLUSION</a:t>
            </a:r>
            <a:endParaRPr lang="pt-BR" sz="6600" b="1" dirty="0">
              <a:solidFill>
                <a:schemeClr val="tx1"/>
              </a:solidFill>
              <a:cs typeface="Times New Roman" pitchFamily="18" charset="0"/>
            </a:endParaRPr>
          </a:p>
        </p:txBody>
      </p:sp>
      <p:sp>
        <p:nvSpPr>
          <p:cNvPr id="9" name="Retângulo 8"/>
          <p:cNvSpPr/>
          <p:nvPr/>
        </p:nvSpPr>
        <p:spPr>
          <a:xfrm>
            <a:off x="17073666" y="9009785"/>
            <a:ext cx="14709153" cy="2554545"/>
          </a:xfrm>
          <a:prstGeom prst="rect">
            <a:avLst/>
          </a:prstGeom>
        </p:spPr>
        <p:txBody>
          <a:bodyPr wrap="square">
            <a:spAutoFit/>
          </a:bodyPr>
          <a:lstStyle/>
          <a:p>
            <a:pPr algn="just"/>
            <a:r>
              <a:rPr lang="pt-BR" sz="4000" dirty="0" smtClean="0"/>
              <a:t>                The </a:t>
            </a:r>
            <a:r>
              <a:rPr lang="pt-BR" sz="4000" dirty="0" err="1"/>
              <a:t>Hc</a:t>
            </a:r>
            <a:r>
              <a:rPr lang="pt-BR" sz="4000" dirty="0"/>
              <a:t> </a:t>
            </a:r>
            <a:r>
              <a:rPr lang="pt-BR" sz="4000" dirty="0" err="1"/>
              <a:t>sequence</a:t>
            </a:r>
            <a:r>
              <a:rPr lang="pt-BR" sz="4000" dirty="0"/>
              <a:t> </a:t>
            </a:r>
            <a:r>
              <a:rPr lang="pt-BR" sz="4000" dirty="0" err="1"/>
              <a:t>have</a:t>
            </a:r>
            <a:r>
              <a:rPr lang="pt-BR" sz="4000" dirty="0"/>
              <a:t> a  76 </a:t>
            </a:r>
            <a:r>
              <a:rPr lang="pt-BR" sz="4000" dirty="0" err="1"/>
              <a:t>kDa</a:t>
            </a:r>
            <a:r>
              <a:rPr lang="pt-BR" sz="4000" dirty="0"/>
              <a:t> range. The </a:t>
            </a:r>
            <a:r>
              <a:rPr lang="pt-BR" sz="4000" dirty="0" err="1"/>
              <a:t>Hc</a:t>
            </a:r>
            <a:r>
              <a:rPr lang="pt-BR" sz="4000" dirty="0"/>
              <a:t> </a:t>
            </a:r>
            <a:r>
              <a:rPr lang="pt-BR" sz="4000" dirty="0" err="1"/>
              <a:t>subunit</a:t>
            </a:r>
            <a:r>
              <a:rPr lang="pt-BR" sz="4000" dirty="0"/>
              <a:t> </a:t>
            </a:r>
            <a:r>
              <a:rPr lang="pt-BR" sz="4000" dirty="0" err="1"/>
              <a:t>sequence</a:t>
            </a:r>
            <a:r>
              <a:rPr lang="pt-BR" sz="4000" dirty="0"/>
              <a:t> </a:t>
            </a:r>
            <a:r>
              <a:rPr lang="pt-BR" sz="4000" dirty="0" err="1"/>
              <a:t>was</a:t>
            </a:r>
            <a:r>
              <a:rPr lang="pt-BR" sz="4000" dirty="0"/>
              <a:t> </a:t>
            </a:r>
            <a:r>
              <a:rPr lang="pt-BR" sz="4000" dirty="0" err="1"/>
              <a:t>succecefuly</a:t>
            </a:r>
            <a:r>
              <a:rPr lang="pt-BR" sz="4000" dirty="0"/>
              <a:t> </a:t>
            </a:r>
            <a:r>
              <a:rPr lang="pt-BR" sz="4000" dirty="0" err="1"/>
              <a:t>expressed</a:t>
            </a:r>
            <a:r>
              <a:rPr lang="pt-BR" sz="4000" dirty="0"/>
              <a:t> as </a:t>
            </a:r>
            <a:r>
              <a:rPr lang="pt-BR" sz="4000" dirty="0" err="1"/>
              <a:t>inclusion</a:t>
            </a:r>
            <a:r>
              <a:rPr lang="pt-BR" sz="4000" dirty="0"/>
              <a:t> </a:t>
            </a:r>
            <a:r>
              <a:rPr lang="pt-BR" sz="4000" dirty="0" err="1"/>
              <a:t>bodies</a:t>
            </a:r>
            <a:r>
              <a:rPr lang="pt-BR" sz="4000" dirty="0"/>
              <a:t>. </a:t>
            </a:r>
            <a:r>
              <a:rPr lang="pt-BR" sz="4000" dirty="0" err="1"/>
              <a:t>Refolding</a:t>
            </a:r>
            <a:r>
              <a:rPr lang="pt-BR" sz="4000" dirty="0"/>
              <a:t> </a:t>
            </a:r>
            <a:r>
              <a:rPr lang="pt-BR" sz="4000" dirty="0" err="1"/>
              <a:t>attempts</a:t>
            </a:r>
            <a:r>
              <a:rPr lang="pt-BR" sz="4000" dirty="0"/>
              <a:t> </a:t>
            </a:r>
            <a:r>
              <a:rPr lang="pt-BR" sz="4000" dirty="0" err="1"/>
              <a:t>provided</a:t>
            </a:r>
            <a:r>
              <a:rPr lang="pt-BR" sz="4000" dirty="0"/>
              <a:t> </a:t>
            </a:r>
            <a:r>
              <a:rPr lang="pt-BR" sz="4000" dirty="0" err="1"/>
              <a:t>soluble</a:t>
            </a:r>
            <a:r>
              <a:rPr lang="pt-BR" sz="4000" dirty="0"/>
              <a:t> </a:t>
            </a:r>
            <a:r>
              <a:rPr lang="pt-BR" sz="4000" dirty="0" err="1"/>
              <a:t>forms</a:t>
            </a:r>
            <a:r>
              <a:rPr lang="pt-BR" sz="4000" dirty="0"/>
              <a:t> </a:t>
            </a:r>
            <a:r>
              <a:rPr lang="pt-BR" sz="4000" dirty="0" err="1"/>
              <a:t>of</a:t>
            </a:r>
            <a:r>
              <a:rPr lang="pt-BR" sz="4000" dirty="0"/>
              <a:t> </a:t>
            </a:r>
            <a:r>
              <a:rPr lang="pt-BR" sz="4000" dirty="0" err="1"/>
              <a:t>Hc</a:t>
            </a:r>
            <a:r>
              <a:rPr lang="pt-BR" sz="4000" dirty="0"/>
              <a:t> </a:t>
            </a:r>
            <a:r>
              <a:rPr lang="pt-BR" sz="4000" dirty="0" err="1"/>
              <a:t>that</a:t>
            </a:r>
            <a:r>
              <a:rPr lang="pt-BR" sz="4000" dirty="0"/>
              <a:t> </a:t>
            </a:r>
            <a:r>
              <a:rPr lang="pt-BR" sz="4000" dirty="0" err="1"/>
              <a:t>now</a:t>
            </a:r>
            <a:r>
              <a:rPr lang="pt-BR" sz="4000" dirty="0"/>
              <a:t> </a:t>
            </a:r>
            <a:r>
              <a:rPr lang="pt-BR" sz="4000" dirty="0" err="1"/>
              <a:t>will</a:t>
            </a:r>
            <a:r>
              <a:rPr lang="pt-BR" sz="4000" dirty="0"/>
              <a:t> </a:t>
            </a:r>
            <a:r>
              <a:rPr lang="pt-BR" sz="4000" dirty="0" err="1"/>
              <a:t>be</a:t>
            </a:r>
            <a:r>
              <a:rPr lang="pt-BR" sz="4000" dirty="0"/>
              <a:t> </a:t>
            </a:r>
            <a:r>
              <a:rPr lang="pt-BR" sz="4000" dirty="0" err="1"/>
              <a:t>used</a:t>
            </a:r>
            <a:r>
              <a:rPr lang="pt-BR" sz="4000" dirty="0"/>
              <a:t> </a:t>
            </a:r>
            <a:r>
              <a:rPr lang="pt-BR" sz="4000" dirty="0" err="1"/>
              <a:t>to</a:t>
            </a:r>
            <a:r>
              <a:rPr lang="pt-BR" sz="4000" dirty="0"/>
              <a:t> explore its </a:t>
            </a:r>
            <a:r>
              <a:rPr lang="pt-BR" sz="4000" dirty="0" err="1"/>
              <a:t>anticancer</a:t>
            </a:r>
            <a:r>
              <a:rPr lang="pt-BR" sz="4000" dirty="0"/>
              <a:t> </a:t>
            </a:r>
            <a:r>
              <a:rPr lang="pt-BR" sz="4000" dirty="0" err="1"/>
              <a:t>activit</a:t>
            </a:r>
            <a:r>
              <a:rPr lang="pt-BR" sz="4000" dirty="0"/>
              <a:t>.</a:t>
            </a:r>
          </a:p>
        </p:txBody>
      </p:sp>
      <p:sp>
        <p:nvSpPr>
          <p:cNvPr id="189" name="Retângulo 188"/>
          <p:cNvSpPr/>
          <p:nvPr/>
        </p:nvSpPr>
        <p:spPr>
          <a:xfrm>
            <a:off x="17168760" y="22243505"/>
            <a:ext cx="14709153" cy="1032284"/>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a:solidFill>
                  <a:schemeClr val="tx1"/>
                </a:solidFill>
                <a:cs typeface="Times New Roman" panose="02020603050405020304" pitchFamily="18" charset="0"/>
              </a:rPr>
              <a:t>REFERENCES</a:t>
            </a:r>
            <a:endParaRPr lang="pt-BR" sz="5400" b="1" dirty="0">
              <a:solidFill>
                <a:schemeClr val="tx1"/>
              </a:solidFill>
              <a:cs typeface="Times New Roman" panose="02020603050405020304" pitchFamily="18" charset="0"/>
            </a:endParaRPr>
          </a:p>
        </p:txBody>
      </p:sp>
      <p:sp>
        <p:nvSpPr>
          <p:cNvPr id="64" name="Retângulo 63"/>
          <p:cNvSpPr/>
          <p:nvPr/>
        </p:nvSpPr>
        <p:spPr>
          <a:xfrm>
            <a:off x="17685682" y="33610195"/>
            <a:ext cx="13948549" cy="1931851"/>
          </a:xfrm>
          <a:prstGeom prst="rect">
            <a:avLst/>
          </a:prstGeom>
          <a:solidFill>
            <a:srgbClr val="F2DDDE"/>
          </a:solidFill>
          <a:ln w="3175" cmpd="dbl">
            <a:solidFill>
              <a:srgbClr val="89ABE3"/>
            </a:solid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000" b="1" dirty="0" smtClean="0">
                <a:solidFill>
                  <a:schemeClr val="tx1"/>
                </a:solidFill>
              </a:rPr>
              <a:t>THE AUTHORS ACKNOWLEDGE THE FINANCIAL SUPPORT OF</a:t>
            </a:r>
            <a:endParaRPr lang="pt-BR" sz="6000" b="1" dirty="0">
              <a:solidFill>
                <a:schemeClr val="tx1"/>
              </a:solidFill>
            </a:endParaRPr>
          </a:p>
        </p:txBody>
      </p:sp>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03700" y="11824138"/>
            <a:ext cx="7370645" cy="713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04800" y="5492912"/>
            <a:ext cx="31919224" cy="3201021"/>
          </a:xfrm>
          <a:prstGeom prst="rect">
            <a:avLst/>
          </a:prstGeom>
          <a:no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lvl="1" algn="ctr"/>
            <a:r>
              <a:rPr lang="en-GB" sz="9600" b="1" dirty="0">
                <a:solidFill>
                  <a:schemeClr val="tx1"/>
                </a:solidFill>
                <a:cs typeface="Times New Roman" pitchFamily="18" charset="0"/>
              </a:rPr>
              <a:t>Cloning and expression of a </a:t>
            </a:r>
            <a:r>
              <a:rPr lang="en-GB" sz="9600" b="1" dirty="0" err="1">
                <a:solidFill>
                  <a:schemeClr val="tx1"/>
                </a:solidFill>
                <a:cs typeface="Times New Roman" pitchFamily="18" charset="0"/>
              </a:rPr>
              <a:t>Hemocyanin</a:t>
            </a:r>
            <a:r>
              <a:rPr lang="en-GB" sz="9600" b="1" dirty="0">
                <a:solidFill>
                  <a:schemeClr val="tx1"/>
                </a:solidFill>
                <a:cs typeface="Times New Roman" pitchFamily="18" charset="0"/>
              </a:rPr>
              <a:t> isolated from the centipede </a:t>
            </a:r>
            <a:r>
              <a:rPr lang="en-GB" sz="9600" b="1" i="1" dirty="0" err="1">
                <a:solidFill>
                  <a:schemeClr val="tx1"/>
                </a:solidFill>
                <a:cs typeface="Times New Roman" pitchFamily="18" charset="0"/>
              </a:rPr>
              <a:t>Cryptops</a:t>
            </a:r>
            <a:r>
              <a:rPr lang="en-GB" sz="9600" b="1" i="1" dirty="0">
                <a:solidFill>
                  <a:schemeClr val="tx1"/>
                </a:solidFill>
                <a:cs typeface="Times New Roman" pitchFamily="18" charset="0"/>
              </a:rPr>
              <a:t> </a:t>
            </a:r>
            <a:r>
              <a:rPr lang="en-GB" sz="9600" b="1" i="1" dirty="0" err="1">
                <a:solidFill>
                  <a:schemeClr val="tx1"/>
                </a:solidFill>
                <a:cs typeface="Times New Roman" pitchFamily="18" charset="0"/>
              </a:rPr>
              <a:t>iheringi</a:t>
            </a:r>
            <a:endParaRPr lang="pt-BR" sz="9600" b="1" dirty="0">
              <a:solidFill>
                <a:schemeClr val="tx1"/>
              </a:solidFill>
              <a:cs typeface="Times New Roman" pitchFamily="18" charset="0"/>
            </a:endParaRPr>
          </a:p>
        </p:txBody>
      </p:sp>
      <p:pic>
        <p:nvPicPr>
          <p:cNvPr id="5" name="Picture 4" descr="Resultado de imagem para instituto butantan logoti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5" y="1848450"/>
            <a:ext cx="8207925" cy="359083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rot="5400000">
            <a:off x="16112017" y="-15932344"/>
            <a:ext cx="180020" cy="32044709"/>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7" name="CaixaDeTexto 6"/>
          <p:cNvSpPr txBox="1"/>
          <p:nvPr/>
        </p:nvSpPr>
        <p:spPr>
          <a:xfrm>
            <a:off x="851339" y="9326269"/>
            <a:ext cx="30489234" cy="5170646"/>
          </a:xfrm>
          <a:prstGeom prst="rect">
            <a:avLst/>
          </a:prstGeom>
          <a:noFill/>
        </p:spPr>
        <p:txBody>
          <a:bodyPr wrap="square" rtlCol="0">
            <a:spAutoFit/>
          </a:bodyPr>
          <a:lstStyle/>
          <a:p>
            <a:pPr algn="just"/>
            <a:r>
              <a:rPr lang="pt-BR" sz="6600" dirty="0" err="1" smtClean="0">
                <a:cs typeface="Times New Roman" pitchFamily="18" charset="0"/>
              </a:rPr>
              <a:t>Kariny</a:t>
            </a:r>
            <a:r>
              <a:rPr lang="pt-BR" sz="6600" dirty="0" smtClean="0">
                <a:cs typeface="Times New Roman" pitchFamily="18" charset="0"/>
              </a:rPr>
              <a:t> P. Cruz¹; Milton Y. </a:t>
            </a:r>
            <a:r>
              <a:rPr lang="pt-BR" sz="6600" dirty="0" err="1" smtClean="0">
                <a:cs typeface="Times New Roman" pitchFamily="18" charset="0"/>
              </a:rPr>
              <a:t>Nishiyama</a:t>
            </a:r>
            <a:r>
              <a:rPr lang="pt-BR" sz="6600" dirty="0" smtClean="0">
                <a:cs typeface="Times New Roman" pitchFamily="18" charset="0"/>
              </a:rPr>
              <a:t> Jr ³; Inácio de Loiola Meirelles Junqueira de Azevedo³; Geraldo Santana Magalhães¹; Lhiri Hanna Alves De Lucca Shimokawa-Falcão¹.² ¹Laboratory </a:t>
            </a:r>
            <a:r>
              <a:rPr lang="pt-BR" sz="6600" dirty="0" err="1" smtClean="0">
                <a:cs typeface="Times New Roman" pitchFamily="18" charset="0"/>
              </a:rPr>
              <a:t>of</a:t>
            </a:r>
            <a:r>
              <a:rPr lang="pt-BR" sz="6600" dirty="0" smtClean="0">
                <a:cs typeface="Times New Roman" pitchFamily="18" charset="0"/>
              </a:rPr>
              <a:t> </a:t>
            </a:r>
            <a:r>
              <a:rPr lang="pt-BR" sz="6600" dirty="0" err="1" smtClean="0">
                <a:cs typeface="Times New Roman" pitchFamily="18" charset="0"/>
              </a:rPr>
              <a:t>Immunopathology</a:t>
            </a:r>
            <a:r>
              <a:rPr lang="pt-BR" sz="6600" dirty="0" smtClean="0">
                <a:cs typeface="Times New Roman" pitchFamily="18" charset="0"/>
              </a:rPr>
              <a:t>, Butantan </a:t>
            </a:r>
            <a:r>
              <a:rPr lang="pt-BR" sz="6600" dirty="0" err="1" smtClean="0">
                <a:cs typeface="Times New Roman" pitchFamily="18" charset="0"/>
              </a:rPr>
              <a:t>Institute</a:t>
            </a:r>
            <a:r>
              <a:rPr lang="pt-BR" sz="6600" dirty="0" smtClean="0">
                <a:cs typeface="Times New Roman" pitchFamily="18" charset="0"/>
              </a:rPr>
              <a:t>, </a:t>
            </a:r>
            <a:r>
              <a:rPr lang="pt-BR" sz="6600" dirty="0" err="1" smtClean="0">
                <a:cs typeface="Times New Roman" pitchFamily="18" charset="0"/>
              </a:rPr>
              <a:t>Brazil</a:t>
            </a:r>
            <a:r>
              <a:rPr lang="pt-BR" sz="6600" dirty="0" smtClean="0">
                <a:cs typeface="Times New Roman" pitchFamily="18" charset="0"/>
              </a:rPr>
              <a:t>. ²Post-Graduation </a:t>
            </a:r>
            <a:r>
              <a:rPr lang="pt-BR" sz="6600" dirty="0" err="1" smtClean="0">
                <a:cs typeface="Times New Roman" pitchFamily="18" charset="0"/>
              </a:rPr>
              <a:t>Toxinology</a:t>
            </a:r>
            <a:r>
              <a:rPr lang="pt-BR" sz="6600" dirty="0" smtClean="0">
                <a:cs typeface="Times New Roman" pitchFamily="18" charset="0"/>
              </a:rPr>
              <a:t>, Instituto </a:t>
            </a:r>
            <a:r>
              <a:rPr lang="pt-BR" sz="6600" dirty="0" err="1" smtClean="0">
                <a:cs typeface="Times New Roman" pitchFamily="18" charset="0"/>
              </a:rPr>
              <a:t>Butantan</a:t>
            </a:r>
            <a:r>
              <a:rPr lang="pt-BR" sz="6600" dirty="0" smtClean="0">
                <a:cs typeface="Times New Roman" pitchFamily="18" charset="0"/>
              </a:rPr>
              <a:t>, </a:t>
            </a:r>
            <a:r>
              <a:rPr lang="pt-BR" sz="6600" dirty="0" err="1" smtClean="0">
                <a:cs typeface="Times New Roman" pitchFamily="18" charset="0"/>
              </a:rPr>
              <a:t>Brazil</a:t>
            </a:r>
            <a:r>
              <a:rPr lang="pt-BR" sz="6600" dirty="0" smtClean="0">
                <a:cs typeface="Times New Roman" pitchFamily="18" charset="0"/>
              </a:rPr>
              <a:t>. ³ </a:t>
            </a:r>
            <a:r>
              <a:rPr lang="pt-BR" sz="6600" dirty="0" err="1" smtClean="0">
                <a:cs typeface="Times New Roman" pitchFamily="18" charset="0"/>
              </a:rPr>
              <a:t>Special</a:t>
            </a:r>
            <a:r>
              <a:rPr lang="pt-BR" sz="6600" dirty="0" smtClean="0">
                <a:cs typeface="Times New Roman" pitchFamily="18" charset="0"/>
              </a:rPr>
              <a:t> </a:t>
            </a:r>
            <a:r>
              <a:rPr lang="pt-BR" sz="6600" dirty="0" err="1" smtClean="0">
                <a:cs typeface="Times New Roman" pitchFamily="18" charset="0"/>
              </a:rPr>
              <a:t>Laboratory</a:t>
            </a:r>
            <a:r>
              <a:rPr lang="pt-BR" sz="6600" dirty="0" smtClean="0">
                <a:cs typeface="Times New Roman" pitchFamily="18" charset="0"/>
              </a:rPr>
              <a:t> </a:t>
            </a:r>
            <a:r>
              <a:rPr lang="pt-BR" sz="6600" dirty="0" err="1" smtClean="0">
                <a:cs typeface="Times New Roman" pitchFamily="18" charset="0"/>
              </a:rPr>
              <a:t>of</a:t>
            </a:r>
            <a:r>
              <a:rPr lang="pt-BR" sz="6600" dirty="0" smtClean="0">
                <a:cs typeface="Times New Roman" pitchFamily="18" charset="0"/>
              </a:rPr>
              <a:t> </a:t>
            </a:r>
            <a:r>
              <a:rPr lang="pt-BR" sz="6600" dirty="0" err="1" smtClean="0">
                <a:cs typeface="Times New Roman" pitchFamily="18" charset="0"/>
              </a:rPr>
              <a:t>Applied</a:t>
            </a:r>
            <a:r>
              <a:rPr lang="pt-BR" sz="6600" dirty="0" smtClean="0">
                <a:cs typeface="Times New Roman" pitchFamily="18" charset="0"/>
              </a:rPr>
              <a:t> </a:t>
            </a:r>
            <a:r>
              <a:rPr lang="pt-BR" sz="6600" dirty="0" err="1" smtClean="0">
                <a:cs typeface="Times New Roman" pitchFamily="18" charset="0"/>
              </a:rPr>
              <a:t>Toxinology</a:t>
            </a:r>
            <a:r>
              <a:rPr lang="pt-BR" sz="6600" dirty="0" smtClean="0">
                <a:cs typeface="Times New Roman" pitchFamily="18" charset="0"/>
              </a:rPr>
              <a:t>, Instituto </a:t>
            </a:r>
            <a:r>
              <a:rPr lang="pt-BR" sz="6600" dirty="0" err="1" smtClean="0">
                <a:cs typeface="Times New Roman" pitchFamily="18" charset="0"/>
              </a:rPr>
              <a:t>Butantan</a:t>
            </a:r>
            <a:r>
              <a:rPr lang="pt-BR" sz="6600" dirty="0" smtClean="0">
                <a:cs typeface="Times New Roman" pitchFamily="18" charset="0"/>
              </a:rPr>
              <a:t>, </a:t>
            </a:r>
            <a:r>
              <a:rPr lang="pt-BR" sz="6600" dirty="0" err="1" smtClean="0">
                <a:cs typeface="Times New Roman" pitchFamily="18" charset="0"/>
              </a:rPr>
              <a:t>Brazil</a:t>
            </a:r>
            <a:r>
              <a:rPr lang="pt-BR" sz="6600" dirty="0" smtClean="0">
                <a:cs typeface="Times New Roman" pitchFamily="18" charset="0"/>
              </a:rPr>
              <a:t>.</a:t>
            </a:r>
            <a:endParaRPr lang="pt-BR" sz="6600" dirty="0">
              <a:cs typeface="Times New Roman" pitchFamily="18" charset="0"/>
            </a:endParaRPr>
          </a:p>
        </p:txBody>
      </p:sp>
      <p:grpSp>
        <p:nvGrpSpPr>
          <p:cNvPr id="8" name="Grupo 7"/>
          <p:cNvGrpSpPr/>
          <p:nvPr/>
        </p:nvGrpSpPr>
        <p:grpSpPr>
          <a:xfrm>
            <a:off x="23985394" y="1867948"/>
            <a:ext cx="11777106" cy="2478117"/>
            <a:chOff x="24357460" y="296614"/>
            <a:chExt cx="11241078" cy="2136775"/>
          </a:xfrm>
        </p:grpSpPr>
        <p:pic>
          <p:nvPicPr>
            <p:cNvPr id="9" name="Picture 6" descr="MDPI - Publisher of Open Access Jour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7460" y="296614"/>
              <a:ext cx="3256039" cy="2136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oxins | An Open Access Journal from M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3239" y="786707"/>
              <a:ext cx="7645299" cy="164668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tângulo 10"/>
          <p:cNvSpPr/>
          <p:nvPr/>
        </p:nvSpPr>
        <p:spPr>
          <a:xfrm>
            <a:off x="90013" y="16284484"/>
            <a:ext cx="32134369" cy="1080000"/>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a:solidFill>
                  <a:schemeClr val="tx1"/>
                </a:solidFill>
                <a:cs typeface="Times New Roman" pitchFamily="18" charset="0"/>
              </a:rPr>
              <a:t>INTRODUCTION</a:t>
            </a:r>
          </a:p>
        </p:txBody>
      </p:sp>
      <p:sp>
        <p:nvSpPr>
          <p:cNvPr id="12" name="CaixaDeTexto 11"/>
          <p:cNvSpPr txBox="1"/>
          <p:nvPr/>
        </p:nvSpPr>
        <p:spPr>
          <a:xfrm>
            <a:off x="1047419" y="19539132"/>
            <a:ext cx="30489235" cy="17358608"/>
          </a:xfrm>
          <a:prstGeom prst="rect">
            <a:avLst/>
          </a:prstGeom>
          <a:noFill/>
        </p:spPr>
        <p:txBody>
          <a:bodyPr wrap="square" lIns="91449" tIns="45725" rIns="91449" bIns="45725" rtlCol="0">
            <a:spAutoFit/>
          </a:bodyPr>
          <a:lstStyle/>
          <a:p>
            <a:pPr algn="just"/>
            <a:r>
              <a:rPr lang="en-US" sz="6600" dirty="0" smtClean="0"/>
              <a:t>	In </a:t>
            </a:r>
            <a:r>
              <a:rPr lang="en-US" sz="6600" dirty="0"/>
              <a:t>this </a:t>
            </a:r>
            <a:r>
              <a:rPr lang="en-US" sz="6600" dirty="0" smtClean="0"/>
              <a:t>work, </a:t>
            </a:r>
            <a:r>
              <a:rPr lang="en-US" sz="6600" dirty="0"/>
              <a:t>a transcriptomic analysis of the </a:t>
            </a:r>
            <a:r>
              <a:rPr lang="en-US" sz="6600" i="1" dirty="0"/>
              <a:t>C. </a:t>
            </a:r>
            <a:r>
              <a:rPr lang="en-US" sz="6600" i="1" dirty="0" err="1"/>
              <a:t>iheringi</a:t>
            </a:r>
            <a:r>
              <a:rPr lang="en-US" sz="6600" dirty="0"/>
              <a:t> venom gland was performed to obtain a profile of the toxins of this species. In addition, the crude venom was subjected to mass spectrometry analysis to establish an association between unknown sequences. These approaches for the construction of a general profile of the venom gland expression of this species led to the he identification of a </a:t>
            </a:r>
            <a:r>
              <a:rPr lang="en-US" sz="6600" dirty="0" err="1"/>
              <a:t>Hemocyanin</a:t>
            </a:r>
            <a:r>
              <a:rPr lang="en-US" sz="6600" dirty="0"/>
              <a:t> (</a:t>
            </a:r>
            <a:r>
              <a:rPr lang="en-US" sz="6600" dirty="0" err="1"/>
              <a:t>Hc</a:t>
            </a:r>
            <a:r>
              <a:rPr lang="en-US" sz="6600" dirty="0"/>
              <a:t>) subunit.</a:t>
            </a:r>
            <a:endParaRPr lang="en-GB" sz="6600" dirty="0"/>
          </a:p>
          <a:p>
            <a:pPr algn="just"/>
            <a:r>
              <a:rPr lang="en-US" sz="6600" dirty="0" err="1"/>
              <a:t>Hemocyanins</a:t>
            </a:r>
            <a:r>
              <a:rPr lang="en-US" sz="6600" dirty="0"/>
              <a:t> are copper-containing, respiratory proteins that occur in the </a:t>
            </a:r>
            <a:r>
              <a:rPr lang="en-US" sz="6600" dirty="0" err="1"/>
              <a:t>haemolymph</a:t>
            </a:r>
            <a:r>
              <a:rPr lang="en-US" sz="6600" dirty="0"/>
              <a:t> of many arthropod species. Here, we report the presence of </a:t>
            </a:r>
            <a:r>
              <a:rPr lang="en-US" sz="6600" dirty="0" err="1"/>
              <a:t>Hc</a:t>
            </a:r>
            <a:r>
              <a:rPr lang="en-US" sz="6600" dirty="0"/>
              <a:t> in the </a:t>
            </a:r>
            <a:r>
              <a:rPr lang="en-US" sz="6600" dirty="0" err="1"/>
              <a:t>chilopode</a:t>
            </a:r>
            <a:r>
              <a:rPr lang="en-US" sz="6600" dirty="0"/>
              <a:t> </a:t>
            </a:r>
            <a:r>
              <a:rPr lang="en-US" sz="6600" dirty="0" err="1"/>
              <a:t>Myriapoda</a:t>
            </a:r>
            <a:r>
              <a:rPr lang="en-US" sz="6600" dirty="0"/>
              <a:t> </a:t>
            </a:r>
            <a:r>
              <a:rPr lang="en-US" sz="6600" i="1" dirty="0"/>
              <a:t>C. </a:t>
            </a:r>
            <a:r>
              <a:rPr lang="en-US" sz="6600" i="1" dirty="0" err="1"/>
              <a:t>iheringi</a:t>
            </a:r>
            <a:r>
              <a:rPr lang="en-US" sz="6600" dirty="0"/>
              <a:t>.  Such respiratory proteins have long been considered unnecessary in </a:t>
            </a:r>
            <a:r>
              <a:rPr lang="en-US" sz="6600" dirty="0" err="1"/>
              <a:t>Myriapoda</a:t>
            </a:r>
            <a:r>
              <a:rPr lang="en-US" sz="6600" dirty="0"/>
              <a:t>, due to its tracheal systems.</a:t>
            </a:r>
            <a:endParaRPr lang="en-GB" sz="6600" dirty="0"/>
          </a:p>
          <a:p>
            <a:pPr algn="just"/>
            <a:r>
              <a:rPr lang="en-US" sz="6600" dirty="0" smtClean="0"/>
              <a:t>	These </a:t>
            </a:r>
            <a:r>
              <a:rPr lang="en-US" sz="6600" dirty="0"/>
              <a:t>respiratory proteins are potent immunogens, which induce the synthesis of large amounts of specific antibodies. Studies pointed out its interaction with </a:t>
            </a:r>
            <a:r>
              <a:rPr lang="en-US" sz="6600" dirty="0" err="1"/>
              <a:t>polymorphonuclear</a:t>
            </a:r>
            <a:r>
              <a:rPr lang="en-US" sz="6600" dirty="0"/>
              <a:t> monocytes and lymphocytes and in vitro tests have shown a potential anticancer </a:t>
            </a:r>
            <a:r>
              <a:rPr lang="en-US" sz="6600" dirty="0" err="1"/>
              <a:t>activit</a:t>
            </a:r>
            <a:r>
              <a:rPr lang="en-US" sz="6600" dirty="0"/>
              <a:t>, with in vitro significant inhibition of the growth of cancerous strains of the breast, pancreas and prostate. Currently scientific data is mostly limited to the study of native </a:t>
            </a:r>
            <a:r>
              <a:rPr lang="en-US" sz="6600" dirty="0" err="1"/>
              <a:t>Hc</a:t>
            </a:r>
            <a:r>
              <a:rPr lang="en-US" sz="6600" dirty="0"/>
              <a:t> of </a:t>
            </a:r>
            <a:r>
              <a:rPr lang="en-US" sz="6600" i="1" dirty="0"/>
              <a:t>M. </a:t>
            </a:r>
            <a:r>
              <a:rPr lang="en-US" sz="6600" i="1" dirty="0" err="1"/>
              <a:t>crenulata</a:t>
            </a:r>
            <a:r>
              <a:rPr lang="en-US" sz="6600" dirty="0"/>
              <a:t> </a:t>
            </a:r>
            <a:r>
              <a:rPr lang="en-US" sz="6600" dirty="0" err="1"/>
              <a:t>molluscs</a:t>
            </a:r>
            <a:r>
              <a:rPr lang="en-US" sz="6600" dirty="0"/>
              <a:t>, therefore, the biotechnological potential of </a:t>
            </a:r>
            <a:r>
              <a:rPr lang="en-US" sz="6600" dirty="0" err="1"/>
              <a:t>Hcs</a:t>
            </a:r>
            <a:r>
              <a:rPr lang="en-US" sz="6600" dirty="0"/>
              <a:t> isolated from centipedes is still unexplored.</a:t>
            </a:r>
            <a:endParaRPr lang="en-GB" sz="6600" dirty="0"/>
          </a:p>
        </p:txBody>
      </p:sp>
      <p:sp>
        <p:nvSpPr>
          <p:cNvPr id="13" name="Retângulo 12"/>
          <p:cNvSpPr/>
          <p:nvPr/>
        </p:nvSpPr>
        <p:spPr>
          <a:xfrm>
            <a:off x="0" y="-1"/>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14" name="Retângulo 13"/>
          <p:cNvSpPr/>
          <p:nvPr/>
        </p:nvSpPr>
        <p:spPr>
          <a:xfrm>
            <a:off x="32224024" y="8038"/>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15" name="Retângulo 14"/>
          <p:cNvSpPr/>
          <p:nvPr/>
        </p:nvSpPr>
        <p:spPr>
          <a:xfrm rot="5400000">
            <a:off x="16112015" y="27093035"/>
            <a:ext cx="180020" cy="32044709"/>
          </a:xfrm>
          <a:prstGeom prst="rect">
            <a:avLst/>
          </a:prstGeom>
          <a:solidFill>
            <a:srgbClr val="F2DDDE"/>
          </a:solidFill>
          <a:ln w="3175" cmpd="dbl">
            <a:solidFill>
              <a:srgbClr val="89ABE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Tree>
    <p:extLst>
      <p:ext uri="{BB962C8B-B14F-4D97-AF65-F5344CB8AC3E}">
        <p14:creationId xmlns:p14="http://schemas.microsoft.com/office/powerpoint/2010/main" val="3026624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90013" y="1016000"/>
            <a:ext cx="32134011" cy="1080000"/>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smtClean="0">
                <a:solidFill>
                  <a:schemeClr val="tx1"/>
                </a:solidFill>
                <a:cs typeface="Times New Roman" pitchFamily="18" charset="0"/>
              </a:rPr>
              <a:t>METHODS</a:t>
            </a:r>
            <a:endParaRPr lang="pt-BR" sz="6600" b="1" dirty="0">
              <a:solidFill>
                <a:schemeClr val="tx1"/>
              </a:solidFill>
              <a:cs typeface="Times New Roman" pitchFamily="18" charset="0"/>
            </a:endParaRPr>
          </a:p>
        </p:txBody>
      </p:sp>
      <p:sp>
        <p:nvSpPr>
          <p:cNvPr id="13" name="Retângulo 12"/>
          <p:cNvSpPr/>
          <p:nvPr/>
        </p:nvSpPr>
        <p:spPr>
          <a:xfrm>
            <a:off x="0" y="-1"/>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14" name="Retângulo 13"/>
          <p:cNvSpPr/>
          <p:nvPr/>
        </p:nvSpPr>
        <p:spPr>
          <a:xfrm>
            <a:off x="32224024" y="8038"/>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15" name="Retângulo 14"/>
          <p:cNvSpPr/>
          <p:nvPr/>
        </p:nvSpPr>
        <p:spPr>
          <a:xfrm rot="5400000">
            <a:off x="16112015" y="27093035"/>
            <a:ext cx="180020" cy="32044709"/>
          </a:xfrm>
          <a:prstGeom prst="rect">
            <a:avLst/>
          </a:prstGeom>
          <a:solidFill>
            <a:srgbClr val="F2DDDE"/>
          </a:solidFill>
          <a:ln w="3175" cmpd="dbl">
            <a:solidFill>
              <a:srgbClr val="89ABE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sz="4000" b="1"/>
          </a:p>
        </p:txBody>
      </p:sp>
      <p:sp>
        <p:nvSpPr>
          <p:cNvPr id="36" name="CaixaDeTexto 35"/>
          <p:cNvSpPr txBox="1"/>
          <p:nvPr/>
        </p:nvSpPr>
        <p:spPr>
          <a:xfrm>
            <a:off x="2261937" y="3664941"/>
            <a:ext cx="28657400" cy="3139331"/>
          </a:xfrm>
          <a:prstGeom prst="rect">
            <a:avLst/>
          </a:prstGeom>
          <a:noFill/>
        </p:spPr>
        <p:txBody>
          <a:bodyPr wrap="square" lIns="91449" tIns="45725" rIns="91449" bIns="45725" rtlCol="0">
            <a:spAutoFit/>
          </a:bodyPr>
          <a:lstStyle/>
          <a:p>
            <a:pPr algn="just"/>
            <a:r>
              <a:rPr lang="en-US" sz="6600" dirty="0">
                <a:cs typeface="Times New Roman" panose="02020603050405020304" pitchFamily="18" charset="0"/>
              </a:rPr>
              <a:t>           </a:t>
            </a:r>
            <a:r>
              <a:rPr lang="en-US" sz="6600" dirty="0" smtClean="0">
                <a:cs typeface="Times New Roman" panose="02020603050405020304" pitchFamily="18" charset="0"/>
              </a:rPr>
              <a:t> </a:t>
            </a:r>
            <a:r>
              <a:rPr lang="en-US" sz="6600" dirty="0" smtClean="0"/>
              <a:t>The </a:t>
            </a:r>
            <a:r>
              <a:rPr lang="en-US" sz="6600" dirty="0" err="1" smtClean="0"/>
              <a:t>Hc</a:t>
            </a:r>
            <a:r>
              <a:rPr lang="en-US" sz="6600" dirty="0" smtClean="0"/>
              <a:t> subunit sequence was </a:t>
            </a:r>
            <a:r>
              <a:rPr lang="en-US" sz="6600" dirty="0"/>
              <a:t>synthesized with codon optimization for bacteria expression and the protein expressed as inclusion bodies. Refolding attempts provided soluble forms of </a:t>
            </a:r>
            <a:r>
              <a:rPr lang="en-US" sz="6600" dirty="0" err="1" smtClean="0"/>
              <a:t>Hc</a:t>
            </a:r>
            <a:r>
              <a:rPr lang="en-US" sz="6600" dirty="0" smtClean="0"/>
              <a:t>.</a:t>
            </a:r>
            <a:endParaRPr lang="pt-BR" sz="6600" dirty="0">
              <a:cs typeface="Times New Roman" pitchFamily="18" charset="0"/>
            </a:endParaRPr>
          </a:p>
        </p:txBody>
      </p:sp>
      <p:sp>
        <p:nvSpPr>
          <p:cNvPr id="37" name="Retângulo 36"/>
          <p:cNvSpPr/>
          <p:nvPr/>
        </p:nvSpPr>
        <p:spPr>
          <a:xfrm rot="5400000">
            <a:off x="16112017" y="-15932344"/>
            <a:ext cx="180020" cy="32044709"/>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39" name="Seta para a direita 38"/>
          <p:cNvSpPr/>
          <p:nvPr/>
        </p:nvSpPr>
        <p:spPr>
          <a:xfrm>
            <a:off x="7699883" y="12511722"/>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nvGrpSpPr>
          <p:cNvPr id="5" name="Grupo 4"/>
          <p:cNvGrpSpPr/>
          <p:nvPr/>
        </p:nvGrpSpPr>
        <p:grpSpPr>
          <a:xfrm>
            <a:off x="20393236" y="10055308"/>
            <a:ext cx="8193957" cy="6413268"/>
            <a:chOff x="20393236" y="10055308"/>
            <a:chExt cx="8193957" cy="6413268"/>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8482" y="10055308"/>
              <a:ext cx="2105242" cy="362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aixaDeTexto 45"/>
            <p:cNvSpPr txBox="1"/>
            <p:nvPr/>
          </p:nvSpPr>
          <p:spPr>
            <a:xfrm>
              <a:off x="23239882" y="14529574"/>
              <a:ext cx="5347311" cy="1939002"/>
            </a:xfrm>
            <a:prstGeom prst="rect">
              <a:avLst/>
            </a:prstGeom>
            <a:noFill/>
            <a:ln>
              <a:noFill/>
            </a:ln>
          </p:spPr>
          <p:txBody>
            <a:bodyPr wrap="square" lIns="91449" tIns="45725" rIns="91449" bIns="45725"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cs typeface="Times New Roman" pitchFamily="18" charset="0"/>
                </a:rPr>
                <a:t>Transformation </a:t>
              </a:r>
              <a:r>
                <a:rPr lang="en-US" sz="4000" b="1" dirty="0">
                  <a:cs typeface="Times New Roman" pitchFamily="18" charset="0"/>
                </a:rPr>
                <a:t>and expression </a:t>
              </a:r>
              <a:r>
                <a:rPr lang="en-US" sz="4000" b="1" dirty="0" smtClean="0">
                  <a:cs typeface="Times New Roman" pitchFamily="18" charset="0"/>
                </a:rPr>
                <a:t>in BL21-star bacteria</a:t>
              </a:r>
              <a:endParaRPr lang="en-US" sz="4000" b="1" dirty="0">
                <a:ea typeface="Adobe Fan Heiti Std B" panose="020B0700000000000000" pitchFamily="34" charset="-128"/>
                <a:cs typeface="Times New Roman" pitchFamily="18" charset="0"/>
              </a:endParaRPr>
            </a:p>
          </p:txBody>
        </p:sp>
        <p:sp>
          <p:nvSpPr>
            <p:cNvPr id="41" name="Seta para a direita 40"/>
            <p:cNvSpPr/>
            <p:nvPr/>
          </p:nvSpPr>
          <p:spPr>
            <a:xfrm>
              <a:off x="20393236" y="12310352"/>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grpSp>
        <p:nvGrpSpPr>
          <p:cNvPr id="4" name="Grupo 3"/>
          <p:cNvGrpSpPr/>
          <p:nvPr/>
        </p:nvGrpSpPr>
        <p:grpSpPr>
          <a:xfrm>
            <a:off x="11694342" y="9636181"/>
            <a:ext cx="6253461" cy="8979325"/>
            <a:chOff x="11694342" y="9636181"/>
            <a:chExt cx="6253461" cy="8979325"/>
          </a:xfrm>
        </p:grpSpPr>
        <p:grpSp>
          <p:nvGrpSpPr>
            <p:cNvPr id="23" name="Grupo 33">
              <a:extLst>
                <a:ext uri="{FF2B5EF4-FFF2-40B4-BE49-F238E27FC236}">
                  <a16:creationId xmlns:a16="http://schemas.microsoft.com/office/drawing/2014/main" xmlns="" id="{6848E710-9A16-4244-ABFD-D4CD5204FB2B}"/>
                </a:ext>
              </a:extLst>
            </p:cNvPr>
            <p:cNvGrpSpPr/>
            <p:nvPr/>
          </p:nvGrpSpPr>
          <p:grpSpPr>
            <a:xfrm>
              <a:off x="11694342" y="12997119"/>
              <a:ext cx="6253461" cy="5618387"/>
              <a:chOff x="12162181" y="17856956"/>
              <a:chExt cx="4203076" cy="4135365"/>
            </a:xfrm>
          </p:grpSpPr>
          <p:pic>
            <p:nvPicPr>
              <p:cNvPr id="28" name="Imagem 27">
                <a:extLst>
                  <a:ext uri="{FF2B5EF4-FFF2-40B4-BE49-F238E27FC236}">
                    <a16:creationId xmlns:a16="http://schemas.microsoft.com/office/drawing/2014/main" xmlns="" id="{5BAFA653-19E8-4B08-BDC0-723698EBAF02}"/>
                  </a:ext>
                </a:extLst>
              </p:cNvPr>
              <p:cNvPicPr>
                <a:picLocks noChangeAspect="1"/>
              </p:cNvPicPr>
              <p:nvPr/>
            </p:nvPicPr>
            <p:blipFill>
              <a:blip r:embed="rId3"/>
              <a:stretch>
                <a:fillRect/>
              </a:stretch>
            </p:blipFill>
            <p:spPr>
              <a:xfrm>
                <a:off x="12162181" y="17856956"/>
                <a:ext cx="3898384" cy="4135365"/>
              </a:xfrm>
              <a:prstGeom prst="rect">
                <a:avLst/>
              </a:prstGeom>
            </p:spPr>
          </p:pic>
          <p:sp>
            <p:nvSpPr>
              <p:cNvPr id="29" name="Retângulo 28">
                <a:extLst>
                  <a:ext uri="{FF2B5EF4-FFF2-40B4-BE49-F238E27FC236}">
                    <a16:creationId xmlns:a16="http://schemas.microsoft.com/office/drawing/2014/main" xmlns="" id="{25664933-B49F-47FC-BBC6-5F53A32C8B98}"/>
                  </a:ext>
                </a:extLst>
              </p:cNvPr>
              <p:cNvSpPr/>
              <p:nvPr/>
            </p:nvSpPr>
            <p:spPr>
              <a:xfrm>
                <a:off x="14610829" y="20625636"/>
                <a:ext cx="1754428" cy="6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grpSp>
        <p:sp>
          <p:nvSpPr>
            <p:cNvPr id="24" name="Caixa de Texto 2">
              <a:extLst>
                <a:ext uri="{FF2B5EF4-FFF2-40B4-BE49-F238E27FC236}">
                  <a16:creationId xmlns:a16="http://schemas.microsoft.com/office/drawing/2014/main" xmlns="" id="{E58418FB-78D6-4A9F-B4B4-13E727116F36}"/>
                </a:ext>
              </a:extLst>
            </p:cNvPr>
            <p:cNvSpPr txBox="1">
              <a:spLocks noChangeArrowheads="1"/>
            </p:cNvSpPr>
            <p:nvPr/>
          </p:nvSpPr>
          <p:spPr bwMode="auto">
            <a:xfrm>
              <a:off x="13406771" y="15206668"/>
              <a:ext cx="2777574" cy="1198047"/>
            </a:xfrm>
            <a:prstGeom prst="rect">
              <a:avLst/>
            </a:prstGeom>
            <a:solidFill>
              <a:schemeClr val="bg1"/>
            </a:solidFill>
            <a:ln w="9525">
              <a:solidFill>
                <a:schemeClr val="bg1"/>
              </a:solidFill>
              <a:miter lim="800000"/>
              <a:headEnd/>
              <a:tailEnd/>
            </a:ln>
          </p:spPr>
          <p:txBody>
            <a:bodyPr rot="0" vert="horz" wrap="square" lIns="91449" tIns="45725" rIns="91449" bIns="45725" anchor="t" anchorCtr="0">
              <a:noAutofit/>
            </a:bodyPr>
            <a:lstStyle/>
            <a:p>
              <a:pPr>
                <a:lnSpc>
                  <a:spcPct val="107000"/>
                </a:lnSpc>
                <a:spcAft>
                  <a:spcPts val="800"/>
                </a:spcAft>
              </a:pPr>
              <a:r>
                <a:rPr lang="en-US" sz="4000" b="1" dirty="0" smtClean="0">
                  <a:cs typeface="Times New Roman" pitchFamily="18" charset="0"/>
                </a:rPr>
                <a:t>pET24b </a:t>
              </a:r>
              <a:r>
                <a:rPr lang="en-US" sz="4000" b="1" dirty="0">
                  <a:cs typeface="Times New Roman" pitchFamily="18" charset="0"/>
                </a:rPr>
                <a:t>(+)</a:t>
              </a:r>
              <a:endParaRPr lang="pt-BR" sz="4000" b="1" dirty="0">
                <a:ea typeface="Calibri"/>
                <a:cs typeface="Times New Roman" panose="02020603050405020304" pitchFamily="18" charset="0"/>
              </a:endParaRPr>
            </a:p>
          </p:txBody>
        </p:sp>
        <p:sp>
          <p:nvSpPr>
            <p:cNvPr id="25" name="CaixaDeTexto 24">
              <a:extLst>
                <a:ext uri="{FF2B5EF4-FFF2-40B4-BE49-F238E27FC236}">
                  <a16:creationId xmlns:a16="http://schemas.microsoft.com/office/drawing/2014/main" xmlns="" id="{9D348704-2FA3-4203-973E-767F922A6AD8}"/>
                </a:ext>
              </a:extLst>
            </p:cNvPr>
            <p:cNvSpPr txBox="1"/>
            <p:nvPr/>
          </p:nvSpPr>
          <p:spPr>
            <a:xfrm>
              <a:off x="12881677" y="9636181"/>
              <a:ext cx="3640622" cy="707896"/>
            </a:xfrm>
            <a:prstGeom prst="rect">
              <a:avLst/>
            </a:prstGeom>
            <a:solidFill>
              <a:srgbClr val="F2DDDE"/>
            </a:solidFill>
          </p:spPr>
          <p:txBody>
            <a:bodyPr wrap="square" lIns="91449" tIns="45725" rIns="91449" bIns="45725" rtlCol="0">
              <a:spAutoFit/>
            </a:bodyPr>
            <a:lstStyle/>
            <a:p>
              <a:pPr algn="ctr"/>
              <a:r>
                <a:rPr lang="pt-BR" sz="4000" b="1" dirty="0" err="1" smtClean="0">
                  <a:cs typeface="Times New Roman" panose="02020603050405020304" pitchFamily="18" charset="0"/>
                </a:rPr>
                <a:t>Hemocyanin</a:t>
              </a:r>
              <a:endParaRPr lang="pt-BR" sz="4000" b="1" dirty="0">
                <a:cs typeface="Times New Roman" panose="02020603050405020304" pitchFamily="18" charset="0"/>
              </a:endParaRPr>
            </a:p>
          </p:txBody>
        </p:sp>
        <p:sp>
          <p:nvSpPr>
            <p:cNvPr id="43" name="Seta para a direita 42"/>
            <p:cNvSpPr/>
            <p:nvPr/>
          </p:nvSpPr>
          <p:spPr>
            <a:xfrm rot="5400000">
              <a:off x="13703433" y="11464758"/>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grpSp>
        <p:nvGrpSpPr>
          <p:cNvPr id="10" name="Grupo 9"/>
          <p:cNvGrpSpPr/>
          <p:nvPr/>
        </p:nvGrpSpPr>
        <p:grpSpPr>
          <a:xfrm>
            <a:off x="9644359" y="35114118"/>
            <a:ext cx="4540810" cy="2716484"/>
            <a:chOff x="9644359" y="35114118"/>
            <a:chExt cx="4540810" cy="2716484"/>
          </a:xfrm>
        </p:grpSpPr>
        <p:sp>
          <p:nvSpPr>
            <p:cNvPr id="46" name="Seta para a direita 45"/>
            <p:cNvSpPr/>
            <p:nvPr/>
          </p:nvSpPr>
          <p:spPr>
            <a:xfrm>
              <a:off x="10814508" y="35114118"/>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sp>
          <p:nvSpPr>
            <p:cNvPr id="56" name="CaixaDeTexto 55"/>
            <p:cNvSpPr txBox="1"/>
            <p:nvPr/>
          </p:nvSpPr>
          <p:spPr>
            <a:xfrm flipH="1">
              <a:off x="9644359" y="36507163"/>
              <a:ext cx="4540810" cy="1323439"/>
            </a:xfrm>
            <a:prstGeom prst="rect">
              <a:avLst/>
            </a:prstGeom>
            <a:noFill/>
          </p:spPr>
          <p:txBody>
            <a:bodyPr wrap="square" rtlCol="0">
              <a:spAutoFit/>
            </a:bodyPr>
            <a:lstStyle/>
            <a:p>
              <a:r>
                <a:rPr lang="en-GB" sz="4000" b="1" dirty="0" smtClean="0"/>
                <a:t>Slow </a:t>
              </a:r>
              <a:r>
                <a:rPr lang="en-GB" sz="4000" b="1" dirty="0"/>
                <a:t>buffer change </a:t>
              </a:r>
              <a:r>
                <a:rPr lang="en-GB" sz="4000" b="1" dirty="0" smtClean="0"/>
                <a:t>for urea </a:t>
              </a:r>
              <a:r>
                <a:rPr lang="en-GB" sz="4000" b="1" dirty="0"/>
                <a:t>removal</a:t>
              </a:r>
              <a:endParaRPr lang="pt-BR" sz="4000" b="1" dirty="0"/>
            </a:p>
          </p:txBody>
        </p:sp>
      </p:grpSp>
      <p:grpSp>
        <p:nvGrpSpPr>
          <p:cNvPr id="3" name="Grupo 2"/>
          <p:cNvGrpSpPr/>
          <p:nvPr/>
        </p:nvGrpSpPr>
        <p:grpSpPr>
          <a:xfrm>
            <a:off x="2961130" y="8988197"/>
            <a:ext cx="5176482" cy="12211586"/>
            <a:chOff x="2961130" y="8988197"/>
            <a:chExt cx="5176482" cy="12211586"/>
          </a:xfrm>
        </p:grpSpPr>
        <p:pic>
          <p:nvPicPr>
            <p:cNvPr id="1025" name="Imagem 6"/>
            <p:cNvPicPr>
              <a:picLocks noChangeAspect="1" noChangeArrowheads="1"/>
            </p:cNvPicPr>
            <p:nvPr/>
          </p:nvPicPr>
          <p:blipFill rotWithShape="1">
            <a:blip r:embed="rId4">
              <a:extLst>
                <a:ext uri="{28A0092B-C50C-407E-A947-70E740481C1C}">
                  <a14:useLocalDpi xmlns:a14="http://schemas.microsoft.com/office/drawing/2010/main" val="0"/>
                </a:ext>
              </a:extLst>
            </a:blip>
            <a:srcRect l="18630" r="41421"/>
            <a:stretch/>
          </p:blipFill>
          <p:spPr bwMode="auto">
            <a:xfrm>
              <a:off x="4223902" y="8988197"/>
              <a:ext cx="2245938" cy="1132491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961130" y="20491897"/>
              <a:ext cx="5176482" cy="707886"/>
            </a:xfrm>
            <a:prstGeom prst="rect">
              <a:avLst/>
            </a:prstGeom>
            <a:noFill/>
          </p:spPr>
          <p:txBody>
            <a:bodyPr wrap="none" rtlCol="0">
              <a:spAutoFit/>
            </a:bodyPr>
            <a:lstStyle/>
            <a:p>
              <a:r>
                <a:rPr lang="pt-BR" sz="4000" b="1" i="1" dirty="0" smtClean="0"/>
                <a:t>C. iheringi </a:t>
              </a:r>
              <a:r>
                <a:rPr lang="pt-BR" sz="4000" b="1" dirty="0" err="1" smtClean="0"/>
                <a:t>venom</a:t>
              </a:r>
              <a:r>
                <a:rPr lang="pt-BR" sz="4000" b="1" i="1" dirty="0"/>
                <a:t> </a:t>
              </a:r>
              <a:r>
                <a:rPr lang="pt-BR" sz="4000" b="1" dirty="0"/>
                <a:t>10ug</a:t>
              </a:r>
              <a:r>
                <a:rPr lang="pt-BR" sz="4000" b="1" dirty="0" smtClean="0"/>
                <a:t> </a:t>
              </a:r>
              <a:endParaRPr lang="pt-BR" sz="4000" b="1" dirty="0"/>
            </a:p>
          </p:txBody>
        </p:sp>
      </p:grpSp>
      <p:grpSp>
        <p:nvGrpSpPr>
          <p:cNvPr id="16" name="Grupo 15"/>
          <p:cNvGrpSpPr/>
          <p:nvPr/>
        </p:nvGrpSpPr>
        <p:grpSpPr>
          <a:xfrm>
            <a:off x="25616037" y="32284720"/>
            <a:ext cx="5303300" cy="5489003"/>
            <a:chOff x="25616037" y="32284720"/>
            <a:chExt cx="5303300" cy="5489003"/>
          </a:xfrm>
        </p:grpSpPr>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16037" y="32284720"/>
              <a:ext cx="3486783" cy="451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CaixaDeTexto 58"/>
            <p:cNvSpPr txBox="1"/>
            <p:nvPr/>
          </p:nvSpPr>
          <p:spPr>
            <a:xfrm flipH="1">
              <a:off x="26255048" y="37065837"/>
              <a:ext cx="4664289" cy="707886"/>
            </a:xfrm>
            <a:prstGeom prst="rect">
              <a:avLst/>
            </a:prstGeom>
            <a:noFill/>
          </p:spPr>
          <p:txBody>
            <a:bodyPr wrap="square" rtlCol="0">
              <a:spAutoFit/>
            </a:bodyPr>
            <a:lstStyle/>
            <a:p>
              <a:r>
                <a:rPr lang="en-GB" sz="4000" b="1" dirty="0" smtClean="0"/>
                <a:t>SDS-PAGE</a:t>
              </a:r>
              <a:endParaRPr lang="pt-BR" sz="4000" b="1" dirty="0"/>
            </a:p>
          </p:txBody>
        </p:sp>
      </p:grpSp>
      <p:grpSp>
        <p:nvGrpSpPr>
          <p:cNvPr id="6" name="Grupo 5"/>
          <p:cNvGrpSpPr/>
          <p:nvPr/>
        </p:nvGrpSpPr>
        <p:grpSpPr>
          <a:xfrm>
            <a:off x="22894619" y="18929802"/>
            <a:ext cx="6741757" cy="10173894"/>
            <a:chOff x="22894619" y="18929802"/>
            <a:chExt cx="6741757" cy="10173894"/>
          </a:xfrm>
        </p:grpSpPr>
        <p:grpSp>
          <p:nvGrpSpPr>
            <p:cNvPr id="22" name="Grupo 21"/>
            <p:cNvGrpSpPr/>
            <p:nvPr/>
          </p:nvGrpSpPr>
          <p:grpSpPr>
            <a:xfrm>
              <a:off x="22894619" y="22377107"/>
              <a:ext cx="6741757" cy="6726589"/>
              <a:chOff x="5347488" y="32179002"/>
              <a:chExt cx="4172877" cy="5020318"/>
            </a:xfrm>
          </p:grpSpPr>
          <p:pic>
            <p:nvPicPr>
              <p:cNvPr id="30" name="Imagem 29">
                <a:extLst>
                  <a:ext uri="{FF2B5EF4-FFF2-40B4-BE49-F238E27FC236}">
                    <a16:creationId xmlns:a16="http://schemas.microsoft.com/office/drawing/2014/main" xmlns="" id="{C51687E3-6094-4671-A29B-2B9CE6067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7488" y="32179002"/>
                <a:ext cx="4172877" cy="4022964"/>
              </a:xfrm>
              <a:prstGeom prst="rect">
                <a:avLst/>
              </a:prstGeom>
            </p:spPr>
          </p:pic>
          <p:sp>
            <p:nvSpPr>
              <p:cNvPr id="31" name="CaixaDeTexto 49">
                <a:extLst>
                  <a:ext uri="{FF2B5EF4-FFF2-40B4-BE49-F238E27FC236}">
                    <a16:creationId xmlns:a16="http://schemas.microsoft.com/office/drawing/2014/main" xmlns="" id="{6AFD294E-494D-4129-87E4-AA43A097190B}"/>
                  </a:ext>
                </a:extLst>
              </p:cNvPr>
              <p:cNvSpPr txBox="1"/>
              <p:nvPr/>
            </p:nvSpPr>
            <p:spPr>
              <a:xfrm>
                <a:off x="5971953" y="36670997"/>
                <a:ext cx="2918453" cy="528323"/>
              </a:xfrm>
              <a:prstGeom prst="rect">
                <a:avLst/>
              </a:prstGeom>
              <a:noFill/>
              <a:ln>
                <a:noFill/>
              </a:ln>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ea typeface="Adobe Fan Heiti Std B" panose="020B0700000000000000" pitchFamily="34" charset="-128"/>
                    <a:cs typeface="Times New Roman" panose="02020603050405020304" pitchFamily="18" charset="0"/>
                  </a:rPr>
                  <a:t>Cellular disruption</a:t>
                </a:r>
              </a:p>
            </p:txBody>
          </p:sp>
        </p:grpSp>
        <p:sp>
          <p:nvSpPr>
            <p:cNvPr id="60" name="Seta para a direita 59"/>
            <p:cNvSpPr/>
            <p:nvPr/>
          </p:nvSpPr>
          <p:spPr>
            <a:xfrm rot="5400000">
              <a:off x="24407924" y="19488718"/>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grpSp>
        <p:nvGrpSpPr>
          <p:cNvPr id="7" name="Grupo 6"/>
          <p:cNvGrpSpPr/>
          <p:nvPr/>
        </p:nvGrpSpPr>
        <p:grpSpPr>
          <a:xfrm>
            <a:off x="13847943" y="23182058"/>
            <a:ext cx="6545293" cy="6918863"/>
            <a:chOff x="13847943" y="23182058"/>
            <a:chExt cx="6545293" cy="6918863"/>
          </a:xfrm>
        </p:grpSpPr>
        <p:pic>
          <p:nvPicPr>
            <p:cNvPr id="4098" name="Picture 2" descr="Tubo Falcon - 15ml Individual Pacote com 40 Unidades"/>
            <p:cNvPicPr>
              <a:picLocks noChangeAspect="1" noChangeArrowheads="1"/>
            </p:cNvPicPr>
            <p:nvPr/>
          </p:nvPicPr>
          <p:blipFill rotWithShape="1">
            <a:blip r:embed="rId7">
              <a:extLst>
                <a:ext uri="{28A0092B-C50C-407E-A947-70E740481C1C}">
                  <a14:useLocalDpi xmlns:a14="http://schemas.microsoft.com/office/drawing/2010/main" val="0"/>
                </a:ext>
              </a:extLst>
            </a:blip>
            <a:srcRect l="21596" r="12867"/>
            <a:stretch/>
          </p:blipFill>
          <p:spPr bwMode="auto">
            <a:xfrm>
              <a:off x="13847943" y="23182058"/>
              <a:ext cx="3556124" cy="5706617"/>
            </a:xfrm>
            <a:prstGeom prst="rect">
              <a:avLst/>
            </a:prstGeom>
            <a:noFill/>
            <a:extLst>
              <a:ext uri="{909E8E84-426E-40DD-AFC4-6F175D3DCCD1}">
                <a14:hiddenFill xmlns:a14="http://schemas.microsoft.com/office/drawing/2010/main">
                  <a:solidFill>
                    <a:srgbClr val="FFFFFF"/>
                  </a:solidFill>
                </a14:hiddenFill>
              </a:ext>
            </a:extLst>
          </p:spPr>
        </p:pic>
        <p:sp>
          <p:nvSpPr>
            <p:cNvPr id="40" name="CaixaDeTexto 49">
              <a:extLst>
                <a:ext uri="{FF2B5EF4-FFF2-40B4-BE49-F238E27FC236}">
                  <a16:creationId xmlns:a16="http://schemas.microsoft.com/office/drawing/2014/main" xmlns="" id="{6AFD294E-494D-4129-87E4-AA43A097190B}"/>
                </a:ext>
              </a:extLst>
            </p:cNvPr>
            <p:cNvSpPr txBox="1"/>
            <p:nvPr/>
          </p:nvSpPr>
          <p:spPr>
            <a:xfrm>
              <a:off x="14368099" y="29393035"/>
              <a:ext cx="4715092" cy="707886"/>
            </a:xfrm>
            <a:prstGeom prst="rect">
              <a:avLst/>
            </a:prstGeom>
            <a:noFill/>
            <a:ln>
              <a:noFill/>
            </a:ln>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ea typeface="Adobe Fan Heiti Std B" panose="020B0700000000000000" pitchFamily="34" charset="-128"/>
                  <a:cs typeface="Times New Roman" panose="02020603050405020304" pitchFamily="18" charset="0"/>
                </a:rPr>
                <a:t>3 M Urea pellet wash</a:t>
              </a:r>
              <a:endParaRPr lang="en-US" sz="4000" b="1" dirty="0">
                <a:ea typeface="Adobe Fan Heiti Std B" panose="020B0700000000000000" pitchFamily="34" charset="-128"/>
                <a:cs typeface="Times New Roman" panose="02020603050405020304" pitchFamily="18" charset="0"/>
              </a:endParaRPr>
            </a:p>
          </p:txBody>
        </p:sp>
        <p:sp>
          <p:nvSpPr>
            <p:cNvPr id="61" name="Seta para a direita 60"/>
            <p:cNvSpPr/>
            <p:nvPr/>
          </p:nvSpPr>
          <p:spPr>
            <a:xfrm rot="10800000">
              <a:off x="18588637" y="26061804"/>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grpSp>
        <p:nvGrpSpPr>
          <p:cNvPr id="8" name="Grupo 7"/>
          <p:cNvGrpSpPr/>
          <p:nvPr/>
        </p:nvGrpSpPr>
        <p:grpSpPr>
          <a:xfrm>
            <a:off x="3729382" y="24216152"/>
            <a:ext cx="10781307" cy="4903549"/>
            <a:chOff x="3729382" y="24216152"/>
            <a:chExt cx="10781307" cy="4903549"/>
          </a:xfrm>
        </p:grpSpPr>
        <p:pic>
          <p:nvPicPr>
            <p:cNvPr id="47" name="Imagem 46"/>
            <p:cNvPicPr>
              <a:picLocks noChangeAspect="1"/>
            </p:cNvPicPr>
            <p:nvPr/>
          </p:nvPicPr>
          <p:blipFill rotWithShape="1">
            <a:blip r:embed="rId8"/>
            <a:srcRect l="53164" t="43887" r="41065" b="43708"/>
            <a:stretch/>
          </p:blipFill>
          <p:spPr>
            <a:xfrm>
              <a:off x="4825379" y="24216152"/>
              <a:ext cx="3054603" cy="3691303"/>
            </a:xfrm>
            <a:prstGeom prst="rect">
              <a:avLst/>
            </a:prstGeom>
          </p:spPr>
        </p:pic>
        <p:sp>
          <p:nvSpPr>
            <p:cNvPr id="55" name="CaixaDeTexto 54"/>
            <p:cNvSpPr txBox="1"/>
            <p:nvPr/>
          </p:nvSpPr>
          <p:spPr>
            <a:xfrm flipH="1">
              <a:off x="3729382" y="28411815"/>
              <a:ext cx="10781307" cy="707886"/>
            </a:xfrm>
            <a:prstGeom prst="rect">
              <a:avLst/>
            </a:prstGeom>
            <a:noFill/>
          </p:spPr>
          <p:txBody>
            <a:bodyPr wrap="square" rtlCol="0">
              <a:spAutoFit/>
            </a:bodyPr>
            <a:lstStyle/>
            <a:p>
              <a:r>
                <a:rPr lang="pt-BR" sz="4000" b="1" dirty="0" smtClean="0"/>
                <a:t>6 M </a:t>
              </a:r>
              <a:r>
                <a:rPr lang="pt-BR" sz="4000" b="1" dirty="0" err="1" smtClean="0"/>
                <a:t>Urea</a:t>
              </a:r>
              <a:r>
                <a:rPr lang="pt-BR" sz="4000" b="1" dirty="0" smtClean="0"/>
                <a:t> -100mM DTT</a:t>
              </a:r>
              <a:endParaRPr lang="pt-BR" sz="4000" b="1" dirty="0"/>
            </a:p>
          </p:txBody>
        </p:sp>
        <p:sp>
          <p:nvSpPr>
            <p:cNvPr id="62" name="Seta para a direita 61"/>
            <p:cNvSpPr/>
            <p:nvPr/>
          </p:nvSpPr>
          <p:spPr>
            <a:xfrm rot="10800000">
              <a:off x="10436094" y="26035366"/>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grpSp>
        <p:nvGrpSpPr>
          <p:cNvPr id="9" name="Grupo 8"/>
          <p:cNvGrpSpPr/>
          <p:nvPr/>
        </p:nvGrpSpPr>
        <p:grpSpPr>
          <a:xfrm>
            <a:off x="3563999" y="30426905"/>
            <a:ext cx="5172389" cy="6080258"/>
            <a:chOff x="3563999" y="30426905"/>
            <a:chExt cx="5172389" cy="6080258"/>
          </a:xfrm>
        </p:grpSpPr>
        <p:grpSp>
          <p:nvGrpSpPr>
            <p:cNvPr id="48" name="Grupo 47"/>
            <p:cNvGrpSpPr/>
            <p:nvPr/>
          </p:nvGrpSpPr>
          <p:grpSpPr>
            <a:xfrm>
              <a:off x="3563999" y="33438409"/>
              <a:ext cx="5172389" cy="3068754"/>
              <a:chOff x="19626943" y="20226592"/>
              <a:chExt cx="8332952" cy="4943901"/>
            </a:xfrm>
          </p:grpSpPr>
          <p:pic>
            <p:nvPicPr>
              <p:cNvPr id="49" name="Picture 4" descr="Resultado de imagem para urea protein refolding"/>
              <p:cNvPicPr>
                <a:picLocks noChangeAspect="1" noChangeArrowheads="1"/>
              </p:cNvPicPr>
              <p:nvPr/>
            </p:nvPicPr>
            <p:blipFill rotWithShape="1">
              <a:blip r:embed="rId9">
                <a:extLst>
                  <a:ext uri="{28A0092B-C50C-407E-A947-70E740481C1C}">
                    <a14:useLocalDpi xmlns:a14="http://schemas.microsoft.com/office/drawing/2010/main" val="0"/>
                  </a:ext>
                </a:extLst>
              </a:blip>
              <a:srcRect l="52957" t="24240" r="-1" b="21480"/>
              <a:stretch/>
            </p:blipFill>
            <p:spPr bwMode="auto">
              <a:xfrm>
                <a:off x="19626943" y="20681977"/>
                <a:ext cx="8332952" cy="4488516"/>
              </a:xfrm>
              <a:prstGeom prst="rect">
                <a:avLst/>
              </a:prstGeom>
              <a:noFill/>
              <a:extLst>
                <a:ext uri="{909E8E84-426E-40DD-AFC4-6F175D3DCCD1}">
                  <a14:hiddenFill xmlns:a14="http://schemas.microsoft.com/office/drawing/2010/main">
                    <a:solidFill>
                      <a:srgbClr val="FFFFFF"/>
                    </a:solidFill>
                  </a14:hiddenFill>
                </a:ext>
              </a:extLst>
            </p:spPr>
          </p:pic>
          <p:sp>
            <p:nvSpPr>
              <p:cNvPr id="50" name="Retângulo 49"/>
              <p:cNvSpPr/>
              <p:nvPr/>
            </p:nvSpPr>
            <p:spPr>
              <a:xfrm>
                <a:off x="20563063" y="20226592"/>
                <a:ext cx="751114" cy="91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0" b="1"/>
              </a:p>
            </p:txBody>
          </p:sp>
        </p:grpSp>
        <p:sp>
          <p:nvSpPr>
            <p:cNvPr id="63" name="Seta para a direita 62"/>
            <p:cNvSpPr/>
            <p:nvPr/>
          </p:nvSpPr>
          <p:spPr>
            <a:xfrm rot="5400000">
              <a:off x="5247893" y="30985821"/>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grpSp>
      <p:grpSp>
        <p:nvGrpSpPr>
          <p:cNvPr id="51" name="Grupo 50"/>
          <p:cNvGrpSpPr/>
          <p:nvPr/>
        </p:nvGrpSpPr>
        <p:grpSpPr>
          <a:xfrm>
            <a:off x="13832346" y="33538708"/>
            <a:ext cx="5727466" cy="3736366"/>
            <a:chOff x="11453319" y="26568139"/>
            <a:chExt cx="7317510" cy="4773646"/>
          </a:xfrm>
        </p:grpSpPr>
        <p:pic>
          <p:nvPicPr>
            <p:cNvPr id="52" name="Picture 4" descr="Resultado de imagem para urea protein refolding"/>
            <p:cNvPicPr>
              <a:picLocks noChangeAspect="1" noChangeArrowheads="1"/>
            </p:cNvPicPr>
            <p:nvPr/>
          </p:nvPicPr>
          <p:blipFill rotWithShape="1">
            <a:blip r:embed="rId9">
              <a:extLst>
                <a:ext uri="{28A0092B-C50C-407E-A947-70E740481C1C}">
                  <a14:useLocalDpi xmlns:a14="http://schemas.microsoft.com/office/drawing/2010/main" val="0"/>
                </a:ext>
              </a:extLst>
            </a:blip>
            <a:srcRect t="26480" r="58009" b="20439"/>
            <a:stretch/>
          </p:blipFill>
          <p:spPr bwMode="auto">
            <a:xfrm>
              <a:off x="11453319" y="26568139"/>
              <a:ext cx="7317510" cy="4318261"/>
            </a:xfrm>
            <a:prstGeom prst="rect">
              <a:avLst/>
            </a:prstGeom>
            <a:noFill/>
            <a:extLst>
              <a:ext uri="{909E8E84-426E-40DD-AFC4-6F175D3DCCD1}">
                <a14:hiddenFill xmlns:a14="http://schemas.microsoft.com/office/drawing/2010/main">
                  <a:solidFill>
                    <a:srgbClr val="FFFFFF"/>
                  </a:solidFill>
                </a14:hiddenFill>
              </a:ext>
            </a:extLst>
          </p:spPr>
        </p:pic>
        <p:sp>
          <p:nvSpPr>
            <p:cNvPr id="53" name="Retângulo 52"/>
            <p:cNvSpPr/>
            <p:nvPr/>
          </p:nvSpPr>
          <p:spPr>
            <a:xfrm>
              <a:off x="15891796" y="30431014"/>
              <a:ext cx="751114" cy="91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0" b="1"/>
            </a:p>
          </p:txBody>
        </p:sp>
      </p:grpSp>
      <p:sp>
        <p:nvSpPr>
          <p:cNvPr id="64" name="Seta para a direita 63"/>
          <p:cNvSpPr/>
          <p:nvPr/>
        </p:nvSpPr>
        <p:spPr>
          <a:xfrm>
            <a:off x="21751746" y="34770734"/>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spTree>
    <p:extLst>
      <p:ext uri="{BB962C8B-B14F-4D97-AF65-F5344CB8AC3E}">
        <p14:creationId xmlns:p14="http://schemas.microsoft.com/office/powerpoint/2010/main" val="1015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179673" y="1016000"/>
            <a:ext cx="32044352" cy="1080000"/>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smtClean="0">
                <a:solidFill>
                  <a:schemeClr val="tx1"/>
                </a:solidFill>
                <a:cs typeface="Times New Roman" pitchFamily="18" charset="0"/>
              </a:rPr>
              <a:t>RESULTS AND CONCLUSION </a:t>
            </a:r>
            <a:endParaRPr lang="pt-BR" sz="6600" b="1" dirty="0">
              <a:solidFill>
                <a:schemeClr val="tx1"/>
              </a:solidFill>
              <a:cs typeface="Times New Roman" pitchFamily="18" charset="0"/>
            </a:endParaRPr>
          </a:p>
        </p:txBody>
      </p:sp>
      <p:sp>
        <p:nvSpPr>
          <p:cNvPr id="13" name="Retângulo 12"/>
          <p:cNvSpPr/>
          <p:nvPr/>
        </p:nvSpPr>
        <p:spPr>
          <a:xfrm>
            <a:off x="0" y="-1"/>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14" name="Retângulo 13"/>
          <p:cNvSpPr/>
          <p:nvPr/>
        </p:nvSpPr>
        <p:spPr>
          <a:xfrm>
            <a:off x="32224024" y="8038"/>
            <a:ext cx="180026" cy="43204762"/>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15" name="Retângulo 14"/>
          <p:cNvSpPr/>
          <p:nvPr/>
        </p:nvSpPr>
        <p:spPr>
          <a:xfrm rot="5400000">
            <a:off x="17331215" y="27288494"/>
            <a:ext cx="180020" cy="32044709"/>
          </a:xfrm>
          <a:prstGeom prst="rect">
            <a:avLst/>
          </a:prstGeom>
          <a:solidFill>
            <a:srgbClr val="F2DDDE"/>
          </a:solidFill>
          <a:ln w="3175" cmpd="dbl">
            <a:solidFill>
              <a:srgbClr val="89ABE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37" name="Retângulo 36"/>
          <p:cNvSpPr/>
          <p:nvPr/>
        </p:nvSpPr>
        <p:spPr>
          <a:xfrm rot="5400000">
            <a:off x="16112017" y="-15932344"/>
            <a:ext cx="180020" cy="32044709"/>
          </a:xfrm>
          <a:prstGeom prst="rect">
            <a:avLst/>
          </a:prstGeom>
          <a:solidFill>
            <a:srgbClr val="F2DDDE"/>
          </a:solidFill>
          <a:ln w="3175" cmpd="dbl">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pt-BR"/>
          </a:p>
        </p:txBody>
      </p:sp>
      <p:sp>
        <p:nvSpPr>
          <p:cNvPr id="44" name="CaixaDeTexto 43"/>
          <p:cNvSpPr txBox="1"/>
          <p:nvPr/>
        </p:nvSpPr>
        <p:spPr>
          <a:xfrm>
            <a:off x="8746771" y="22903948"/>
            <a:ext cx="14770234" cy="2554556"/>
          </a:xfrm>
          <a:prstGeom prst="rect">
            <a:avLst/>
          </a:prstGeom>
          <a:noFill/>
        </p:spPr>
        <p:txBody>
          <a:bodyPr wrap="square" lIns="91449" tIns="45725" rIns="91449" bIns="45725" rtlCol="0">
            <a:spAutoFit/>
          </a:bodyPr>
          <a:lstStyle/>
          <a:p>
            <a:pPr algn="just"/>
            <a:r>
              <a:rPr lang="en-US" sz="4000" dirty="0">
                <a:cs typeface="Times New Roman" panose="02020603050405020304" pitchFamily="18" charset="0"/>
              </a:rPr>
              <a:t>SDS-PAGE 12% containing the expression and refolding of  </a:t>
            </a:r>
            <a:r>
              <a:rPr lang="en-US" sz="4000" dirty="0" err="1">
                <a:cs typeface="Times New Roman" panose="02020603050405020304" pitchFamily="18" charset="0"/>
              </a:rPr>
              <a:t>Hemocyanin</a:t>
            </a:r>
            <a:r>
              <a:rPr lang="en-US" sz="4000" dirty="0">
                <a:cs typeface="Times New Roman" panose="02020603050405020304" pitchFamily="18" charset="0"/>
              </a:rPr>
              <a:t> after 4h of 1mM IPTG induction. Stained with </a:t>
            </a:r>
            <a:r>
              <a:rPr lang="en-US" sz="4000" dirty="0" err="1">
                <a:cs typeface="Times New Roman" panose="02020603050405020304" pitchFamily="18" charset="0"/>
              </a:rPr>
              <a:t>Comassie</a:t>
            </a:r>
            <a:r>
              <a:rPr lang="en-US" sz="4000" dirty="0">
                <a:cs typeface="Times New Roman" panose="02020603050405020304" pitchFamily="18" charset="0"/>
              </a:rPr>
              <a:t> blue </a:t>
            </a:r>
          </a:p>
          <a:p>
            <a:pPr algn="just"/>
            <a:r>
              <a:rPr lang="en-US" sz="4000" dirty="0">
                <a:cs typeface="Times New Roman" panose="02020603050405020304" pitchFamily="18" charset="0"/>
              </a:rPr>
              <a:t>L- Ladder, 1- bacterial pellet before 1mM IPTG induction, 2 - bacterial pellet after IPTG induction, 3- supernatant,  4- Refolded protein. </a:t>
            </a:r>
          </a:p>
        </p:txBody>
      </p:sp>
      <p:sp>
        <p:nvSpPr>
          <p:cNvPr id="62" name="Retângulo 61"/>
          <p:cNvSpPr/>
          <p:nvPr/>
        </p:nvSpPr>
        <p:spPr>
          <a:xfrm>
            <a:off x="180026" y="28505942"/>
            <a:ext cx="32134011" cy="1080000"/>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smtClean="0">
                <a:solidFill>
                  <a:schemeClr val="tx1"/>
                </a:solidFill>
                <a:cs typeface="Times New Roman" pitchFamily="18" charset="0"/>
              </a:rPr>
              <a:t>ACKNOWLEDGMENT</a:t>
            </a:r>
            <a:endParaRPr lang="pt-BR" sz="6600" b="1" dirty="0">
              <a:solidFill>
                <a:schemeClr val="tx1"/>
              </a:solidFill>
              <a:cs typeface="Times New Roman" pitchFamily="18" charset="0"/>
            </a:endParaRPr>
          </a:p>
        </p:txBody>
      </p:sp>
      <p:grpSp>
        <p:nvGrpSpPr>
          <p:cNvPr id="63" name="Grupo 62"/>
          <p:cNvGrpSpPr/>
          <p:nvPr/>
        </p:nvGrpSpPr>
        <p:grpSpPr>
          <a:xfrm>
            <a:off x="10330394" y="30994104"/>
            <a:ext cx="14262153" cy="3278552"/>
            <a:chOff x="5281406" y="40111286"/>
            <a:chExt cx="11682920" cy="2143619"/>
          </a:xfrm>
        </p:grpSpPr>
        <p:pic>
          <p:nvPicPr>
            <p:cNvPr id="64" name="Picture 14" descr="Resultado de imagem para cnp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1406" y="40111286"/>
              <a:ext cx="4916558" cy="2143619"/>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m 64"/>
            <p:cNvPicPr>
              <a:picLocks noChangeAspect="1"/>
            </p:cNvPicPr>
            <p:nvPr/>
          </p:nvPicPr>
          <p:blipFill rotWithShape="1">
            <a:blip r:embed="rId3" cstate="print">
              <a:extLst>
                <a:ext uri="{28A0092B-C50C-407E-A947-70E740481C1C}">
                  <a14:useLocalDpi xmlns:a14="http://schemas.microsoft.com/office/drawing/2010/main" val="0"/>
                </a:ext>
              </a:extLst>
            </a:blip>
            <a:srcRect l="11040" t="17123" r="8729" b="37385"/>
            <a:stretch/>
          </p:blipFill>
          <p:spPr>
            <a:xfrm>
              <a:off x="10822495" y="40209149"/>
              <a:ext cx="6141831" cy="1702086"/>
            </a:xfrm>
            <a:prstGeom prst="rect">
              <a:avLst/>
            </a:prstGeom>
          </p:spPr>
        </p:pic>
      </p:grpSp>
      <p:sp>
        <p:nvSpPr>
          <p:cNvPr id="4" name="Retângulo 3"/>
          <p:cNvSpPr/>
          <p:nvPr/>
        </p:nvSpPr>
        <p:spPr>
          <a:xfrm>
            <a:off x="10566764" y="38788303"/>
            <a:ext cx="11270521" cy="1200329"/>
          </a:xfrm>
          <a:prstGeom prst="rect">
            <a:avLst/>
          </a:prstGeom>
        </p:spPr>
        <p:txBody>
          <a:bodyPr wrap="none">
            <a:spAutoFit/>
          </a:bodyPr>
          <a:lstStyle/>
          <a:p>
            <a:pPr algn="r"/>
            <a:r>
              <a:rPr lang="pt-BR" sz="7200" b="1" dirty="0" smtClean="0">
                <a:cs typeface="Times New Roman" pitchFamily="18" charset="0"/>
              </a:rPr>
              <a:t>kariny.cruz@butantan.gov.br</a:t>
            </a:r>
            <a:endParaRPr lang="pt-BR" sz="6000" b="1" dirty="0">
              <a:cs typeface="Times New Roman" panose="02020603050405020304" pitchFamily="18" charset="0"/>
            </a:endParaRPr>
          </a:p>
        </p:txBody>
      </p:sp>
      <p:sp>
        <p:nvSpPr>
          <p:cNvPr id="67" name="Retângulo 66"/>
          <p:cNvSpPr/>
          <p:nvPr/>
        </p:nvSpPr>
        <p:spPr>
          <a:xfrm>
            <a:off x="180026" y="36839637"/>
            <a:ext cx="32043998" cy="1080000"/>
          </a:xfrm>
          <a:prstGeom prst="rect">
            <a:avLst/>
          </a:prstGeom>
          <a:solidFill>
            <a:srgbClr val="F2DDDE"/>
          </a:solidFill>
          <a:ln w="3175" cmpd="dbl">
            <a:noFill/>
            <a:prstDash val="sysDot"/>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225860" tIns="112929" rIns="225860" bIns="112929" numCol="1" spcCol="0" rtlCol="0" fromWordArt="0" anchor="ctr" anchorCtr="0" forceAA="0" compatLnSpc="1">
            <a:prstTxWarp prst="textNoShape">
              <a:avLst/>
            </a:prstTxWarp>
            <a:noAutofit/>
          </a:bodyPr>
          <a:lstStyle/>
          <a:p>
            <a:pPr algn="ctr"/>
            <a:r>
              <a:rPr lang="pt-BR" sz="6600" b="1" dirty="0" smtClean="0">
                <a:solidFill>
                  <a:schemeClr val="tx1"/>
                </a:solidFill>
                <a:cs typeface="Times New Roman" pitchFamily="18" charset="0"/>
              </a:rPr>
              <a:t>CORRESPONDENCE</a:t>
            </a:r>
            <a:endParaRPr lang="pt-BR" sz="6600" b="1" dirty="0">
              <a:solidFill>
                <a:schemeClr val="tx1"/>
              </a:solidFill>
              <a:cs typeface="Times New Roman" pitchFamily="18" charset="0"/>
            </a:endParaRPr>
          </a:p>
        </p:txBody>
      </p:sp>
      <p:sp>
        <p:nvSpPr>
          <p:cNvPr id="16" name="Seta para a direita 15"/>
          <p:cNvSpPr/>
          <p:nvPr/>
        </p:nvSpPr>
        <p:spPr>
          <a:xfrm rot="10800000">
            <a:off x="23517005" y="9605958"/>
            <a:ext cx="1804599" cy="686767"/>
          </a:xfrm>
          <a:prstGeom prst="rightArrow">
            <a:avLst/>
          </a:prstGeom>
          <a:solidFill>
            <a:srgbClr val="F80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4000" b="1" dirty="0"/>
          </a:p>
        </p:txBody>
      </p:sp>
      <p:pic>
        <p:nvPicPr>
          <p:cNvPr id="1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598" y="6166050"/>
            <a:ext cx="15965310" cy="154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5755640" y="9383665"/>
            <a:ext cx="3017173" cy="1200329"/>
          </a:xfrm>
          <a:prstGeom prst="rect">
            <a:avLst/>
          </a:prstGeom>
        </p:spPr>
        <p:txBody>
          <a:bodyPr wrap="none">
            <a:spAutoFit/>
          </a:bodyPr>
          <a:lstStyle/>
          <a:p>
            <a:r>
              <a:rPr lang="pt-BR" sz="7200" b="1" dirty="0"/>
              <a:t>76 </a:t>
            </a:r>
            <a:r>
              <a:rPr lang="pt-BR" sz="7200" b="1" dirty="0" err="1"/>
              <a:t>kDa</a:t>
            </a:r>
            <a:r>
              <a:rPr lang="pt-BR" sz="7200" b="1" dirty="0"/>
              <a:t> </a:t>
            </a:r>
            <a:endParaRPr lang="pt-BR" b="1" dirty="0"/>
          </a:p>
        </p:txBody>
      </p:sp>
    </p:spTree>
    <p:extLst>
      <p:ext uri="{BB962C8B-B14F-4D97-AF65-F5344CB8AC3E}">
        <p14:creationId xmlns:p14="http://schemas.microsoft.com/office/powerpoint/2010/main" val="592119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TotalTime>
  <Words>592</Words>
  <Application>Microsoft Office PowerPoint</Application>
  <PresentationFormat>Personalizar</PresentationFormat>
  <Paragraphs>55</Paragraphs>
  <Slides>4</Slides>
  <Notes>0</Notes>
  <HiddenSlides>0</HiddenSlides>
  <MMClips>0</MMClips>
  <ScaleCrop>false</ScaleCrop>
  <HeadingPairs>
    <vt:vector size="4" baseType="variant">
      <vt:variant>
        <vt:lpstr>Tema</vt:lpstr>
      </vt:variant>
      <vt:variant>
        <vt:i4>1</vt:i4>
      </vt:variant>
      <vt:variant>
        <vt:lpstr>Títulos de slides</vt:lpstr>
      </vt:variant>
      <vt:variant>
        <vt:i4>4</vt:i4>
      </vt:variant>
    </vt:vector>
  </HeadingPairs>
  <TitlesOfParts>
    <vt:vector size="5" baseType="lpstr">
      <vt:lpstr>Tema do Office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Gabrieli Yukari Zamami</dc:creator>
  <cp:lastModifiedBy>Euvanes</cp:lastModifiedBy>
  <cp:revision>73</cp:revision>
  <dcterms:created xsi:type="dcterms:W3CDTF">2019-11-19T11:38:23Z</dcterms:created>
  <dcterms:modified xsi:type="dcterms:W3CDTF">2020-12-18T19:37:36Z</dcterms:modified>
</cp:coreProperties>
</file>