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
  </p:notesMasterIdLst>
  <p:handoutMasterIdLst>
    <p:handoutMasterId r:id="rId4"/>
  </p:handoutMasterIdLst>
  <p:sldIdLst>
    <p:sldId id="256" r:id="rId2"/>
  </p:sldIdLst>
  <p:sldSz cx="25199975" cy="35999738"/>
  <p:notesSz cx="6858000" cy="91995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6788" indent="134267" algn="l" rtl="0" eaLnBrk="0" fontAlgn="base" hangingPunct="0">
      <a:spcBef>
        <a:spcPct val="0"/>
      </a:spcBef>
      <a:spcAft>
        <a:spcPct val="0"/>
      </a:spcAft>
      <a:defRPr kern="1200">
        <a:solidFill>
          <a:schemeClr val="tx1"/>
        </a:solidFill>
        <a:latin typeface="Arial" charset="0"/>
        <a:ea typeface="+mn-ea"/>
        <a:cs typeface="+mn-cs"/>
      </a:defRPr>
    </a:lvl2pPr>
    <a:lvl3pPr marL="814906" indent="267204" algn="l" rtl="0" eaLnBrk="0" fontAlgn="base" hangingPunct="0">
      <a:spcBef>
        <a:spcPct val="0"/>
      </a:spcBef>
      <a:spcAft>
        <a:spcPct val="0"/>
      </a:spcAft>
      <a:defRPr kern="1200">
        <a:solidFill>
          <a:schemeClr val="tx1"/>
        </a:solidFill>
        <a:latin typeface="Arial" charset="0"/>
        <a:ea typeface="+mn-ea"/>
        <a:cs typeface="+mn-cs"/>
      </a:defRPr>
    </a:lvl3pPr>
    <a:lvl4pPr marL="1224352" indent="402800" algn="l" rtl="0" eaLnBrk="0" fontAlgn="base" hangingPunct="0">
      <a:spcBef>
        <a:spcPct val="0"/>
      </a:spcBef>
      <a:spcAft>
        <a:spcPct val="0"/>
      </a:spcAft>
      <a:defRPr kern="1200">
        <a:solidFill>
          <a:schemeClr val="tx1"/>
        </a:solidFill>
        <a:latin typeface="Arial" charset="0"/>
        <a:ea typeface="+mn-ea"/>
        <a:cs typeface="+mn-cs"/>
      </a:defRPr>
    </a:lvl4pPr>
    <a:lvl5pPr marL="1631140" indent="537066" algn="l" rtl="0" eaLnBrk="0" fontAlgn="base" hangingPunct="0">
      <a:spcBef>
        <a:spcPct val="0"/>
      </a:spcBef>
      <a:spcAft>
        <a:spcPct val="0"/>
      </a:spcAft>
      <a:defRPr kern="1200">
        <a:solidFill>
          <a:schemeClr val="tx1"/>
        </a:solidFill>
        <a:latin typeface="Arial" charset="0"/>
        <a:ea typeface="+mn-ea"/>
        <a:cs typeface="+mn-cs"/>
      </a:defRPr>
    </a:lvl5pPr>
    <a:lvl6pPr marL="1914296" algn="l" defTabSz="765719" rtl="0" eaLnBrk="1" latinLnBrk="0" hangingPunct="1">
      <a:defRPr kern="1200">
        <a:solidFill>
          <a:schemeClr val="tx1"/>
        </a:solidFill>
        <a:latin typeface="Arial" charset="0"/>
        <a:ea typeface="+mn-ea"/>
        <a:cs typeface="+mn-cs"/>
      </a:defRPr>
    </a:lvl6pPr>
    <a:lvl7pPr marL="2297156" algn="l" defTabSz="765719" rtl="0" eaLnBrk="1" latinLnBrk="0" hangingPunct="1">
      <a:defRPr kern="1200">
        <a:solidFill>
          <a:schemeClr val="tx1"/>
        </a:solidFill>
        <a:latin typeface="Arial" charset="0"/>
        <a:ea typeface="+mn-ea"/>
        <a:cs typeface="+mn-cs"/>
      </a:defRPr>
    </a:lvl7pPr>
    <a:lvl8pPr marL="2680015" algn="l" defTabSz="765719" rtl="0" eaLnBrk="1" latinLnBrk="0" hangingPunct="1">
      <a:defRPr kern="1200">
        <a:solidFill>
          <a:schemeClr val="tx1"/>
        </a:solidFill>
        <a:latin typeface="Arial" charset="0"/>
        <a:ea typeface="+mn-ea"/>
        <a:cs typeface="+mn-cs"/>
      </a:defRPr>
    </a:lvl8pPr>
    <a:lvl9pPr marL="3062874" algn="l" defTabSz="765719"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402" userDrawn="1">
          <p15:clr>
            <a:srgbClr val="A4A3A4"/>
          </p15:clr>
        </p15:guide>
        <p15:guide id="2" pos="79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0FF"/>
    <a:srgbClr val="367EF2"/>
    <a:srgbClr val="1D618B"/>
    <a:srgbClr val="0D2C3F"/>
    <a:srgbClr val="FF6B29"/>
    <a:srgbClr val="FF9933"/>
    <a:srgbClr val="6699FF"/>
    <a:srgbClr val="76A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51516-A56C-48C4-B2CC-839F6067702A}" v="101" dt="2020-12-14T18:00:16.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44" autoAdjust="0"/>
    <p:restoredTop sz="99821" autoAdjust="0"/>
  </p:normalViewPr>
  <p:slideViewPr>
    <p:cSldViewPr snapToGrid="0">
      <p:cViewPr>
        <p:scale>
          <a:sx n="50" d="100"/>
          <a:sy n="50" d="100"/>
        </p:scale>
        <p:origin x="44" y="24"/>
      </p:cViewPr>
      <p:guideLst>
        <p:guide orient="horz" pos="5402"/>
        <p:guide pos="79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B4BD2E8B-7F0C-497E-8ABA-132A272B47C3}" type="slidenum">
              <a:rPr lang="en-US" altLang="pt-BR"/>
              <a:pPr/>
              <a:t>‹nº›</a:t>
            </a:fld>
            <a:endParaRPr lang="en-US" altLang="pt-BR"/>
          </a:p>
        </p:txBody>
      </p:sp>
    </p:spTree>
    <p:extLst>
      <p:ext uri="{BB962C8B-B14F-4D97-AF65-F5344CB8AC3E}">
        <p14:creationId xmlns:p14="http://schemas.microsoft.com/office/powerpoint/2010/main" val="8412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pt-BR"/>
          </a:p>
        </p:txBody>
      </p:sp>
      <p:sp>
        <p:nvSpPr>
          <p:cNvPr id="31747"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pt-BR"/>
          </a:p>
        </p:txBody>
      </p:sp>
      <p:sp>
        <p:nvSpPr>
          <p:cNvPr id="2052" name="Rectangle 4"/>
          <p:cNvSpPr>
            <a:spLocks noGrp="1" noRot="1" noChangeAspect="1" noChangeArrowheads="1" noTextEdit="1"/>
          </p:cNvSpPr>
          <p:nvPr>
            <p:ph type="sldImg" idx="2"/>
          </p:nvPr>
        </p:nvSpPr>
        <p:spPr bwMode="auto">
          <a:xfrm>
            <a:off x="2220913" y="690563"/>
            <a:ext cx="2416175"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31750"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pt-BR"/>
          </a:p>
        </p:txBody>
      </p:sp>
      <p:sp>
        <p:nvSpPr>
          <p:cNvPr id="31751"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7ECA2B72-8F5F-4D97-ADF2-31BA851FF6D7}" type="slidenum">
              <a:rPr lang="pt-BR" altLang="pt-BR"/>
              <a:pPr/>
              <a:t>‹nº›</a:t>
            </a:fld>
            <a:endParaRPr lang="pt-BR" altLang="pt-BR"/>
          </a:p>
        </p:txBody>
      </p:sp>
    </p:spTree>
    <p:extLst>
      <p:ext uri="{BB962C8B-B14F-4D97-AF65-F5344CB8AC3E}">
        <p14:creationId xmlns:p14="http://schemas.microsoft.com/office/powerpoint/2010/main" val="121867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5" kern="1200">
        <a:solidFill>
          <a:schemeClr val="tx1"/>
        </a:solidFill>
        <a:latin typeface="Times New Roman" pitchFamily="18" charset="0"/>
        <a:ea typeface="+mn-ea"/>
        <a:cs typeface="+mn-cs"/>
      </a:defRPr>
    </a:lvl1pPr>
    <a:lvl2pPr marL="406788" algn="l" rtl="0" eaLnBrk="0" fontAlgn="base" hangingPunct="0">
      <a:spcBef>
        <a:spcPct val="30000"/>
      </a:spcBef>
      <a:spcAft>
        <a:spcPct val="0"/>
      </a:spcAft>
      <a:defRPr sz="1005" kern="1200">
        <a:solidFill>
          <a:schemeClr val="tx1"/>
        </a:solidFill>
        <a:latin typeface="Times New Roman" pitchFamily="18" charset="0"/>
        <a:ea typeface="+mn-ea"/>
        <a:cs typeface="+mn-cs"/>
      </a:defRPr>
    </a:lvl2pPr>
    <a:lvl3pPr marL="814906" algn="l" rtl="0" eaLnBrk="0" fontAlgn="base" hangingPunct="0">
      <a:spcBef>
        <a:spcPct val="30000"/>
      </a:spcBef>
      <a:spcAft>
        <a:spcPct val="0"/>
      </a:spcAft>
      <a:defRPr sz="1005" kern="1200">
        <a:solidFill>
          <a:schemeClr val="tx1"/>
        </a:solidFill>
        <a:latin typeface="Times New Roman" pitchFamily="18" charset="0"/>
        <a:ea typeface="+mn-ea"/>
        <a:cs typeface="+mn-cs"/>
      </a:defRPr>
    </a:lvl3pPr>
    <a:lvl4pPr marL="1224352" algn="l" rtl="0" eaLnBrk="0" fontAlgn="base" hangingPunct="0">
      <a:spcBef>
        <a:spcPct val="30000"/>
      </a:spcBef>
      <a:spcAft>
        <a:spcPct val="0"/>
      </a:spcAft>
      <a:defRPr sz="1005" kern="1200">
        <a:solidFill>
          <a:schemeClr val="tx1"/>
        </a:solidFill>
        <a:latin typeface="Times New Roman" pitchFamily="18" charset="0"/>
        <a:ea typeface="+mn-ea"/>
        <a:cs typeface="+mn-cs"/>
      </a:defRPr>
    </a:lvl4pPr>
    <a:lvl5pPr marL="1631140" algn="l" rtl="0" eaLnBrk="0" fontAlgn="base" hangingPunct="0">
      <a:spcBef>
        <a:spcPct val="30000"/>
      </a:spcBef>
      <a:spcAft>
        <a:spcPct val="0"/>
      </a:spcAft>
      <a:defRPr sz="1005" kern="1200">
        <a:solidFill>
          <a:schemeClr val="tx1"/>
        </a:solidFill>
        <a:latin typeface="Times New Roman" pitchFamily="18" charset="0"/>
        <a:ea typeface="+mn-ea"/>
        <a:cs typeface="+mn-cs"/>
      </a:defRPr>
    </a:lvl5pPr>
    <a:lvl6pPr marL="2043763" algn="l" defTabSz="817505" rtl="0" eaLnBrk="1" latinLnBrk="0" hangingPunct="1">
      <a:defRPr sz="1052" kern="1200">
        <a:solidFill>
          <a:schemeClr val="tx1"/>
        </a:solidFill>
        <a:latin typeface="+mn-lt"/>
        <a:ea typeface="+mn-ea"/>
        <a:cs typeface="+mn-cs"/>
      </a:defRPr>
    </a:lvl6pPr>
    <a:lvl7pPr marL="2452517" algn="l" defTabSz="817505" rtl="0" eaLnBrk="1" latinLnBrk="0" hangingPunct="1">
      <a:defRPr sz="1052" kern="1200">
        <a:solidFill>
          <a:schemeClr val="tx1"/>
        </a:solidFill>
        <a:latin typeface="+mn-lt"/>
        <a:ea typeface="+mn-ea"/>
        <a:cs typeface="+mn-cs"/>
      </a:defRPr>
    </a:lvl7pPr>
    <a:lvl8pPr marL="2861268" algn="l" defTabSz="817505" rtl="0" eaLnBrk="1" latinLnBrk="0" hangingPunct="1">
      <a:defRPr sz="1052" kern="1200">
        <a:solidFill>
          <a:schemeClr val="tx1"/>
        </a:solidFill>
        <a:latin typeface="+mn-lt"/>
        <a:ea typeface="+mn-ea"/>
        <a:cs typeface="+mn-cs"/>
      </a:defRPr>
    </a:lvl8pPr>
    <a:lvl9pPr marL="3270024" algn="l" defTabSz="817505" rtl="0" eaLnBrk="1" latinLnBrk="0" hangingPunct="1">
      <a:defRPr sz="10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a:xfrm>
            <a:off x="2220913" y="690563"/>
            <a:ext cx="2416175" cy="3449637"/>
          </a:xfrm>
          <a:ln/>
        </p:spPr>
      </p:sp>
      <p:sp>
        <p:nvSpPr>
          <p:cNvPr id="4099" name="Espaço Reservado para Anotaçõ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pt-BR" sz="1256"/>
              <a:t>Results of the electrophysiological and voltage-clamp experiments indicating that thenew toxin blocked Kv1.2 channels, Kv1.3 and hERG</a:t>
            </a:r>
            <a:endParaRPr lang="pt-BR" altLang="pt-BR" sz="1256"/>
          </a:p>
        </p:txBody>
      </p:sp>
      <p:sp>
        <p:nvSpPr>
          <p:cNvPr id="512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0C2AF9-83C8-4411-93BA-3C3E66DED820}" type="slidenum">
              <a:rPr lang="pt-BR" altLang="pt-BR">
                <a:latin typeface="Times New Roman" pitchFamily="18" charset="0"/>
              </a:rPr>
              <a:pPr/>
              <a:t>1</a:t>
            </a:fld>
            <a:endParaRPr lang="pt-BR" altLang="pt-BR">
              <a:latin typeface="Times New Roman" pitchFamily="18" charset="0"/>
            </a:endParaRPr>
          </a:p>
        </p:txBody>
      </p:sp>
    </p:spTree>
    <p:extLst>
      <p:ext uri="{BB962C8B-B14F-4D97-AF65-F5344CB8AC3E}">
        <p14:creationId xmlns:p14="http://schemas.microsoft.com/office/powerpoint/2010/main" val="88775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90124" y="11184047"/>
            <a:ext cx="21419732" cy="7715816"/>
          </a:xfrm>
        </p:spPr>
        <p:txBody>
          <a:bodyPr/>
          <a:lstStyle/>
          <a:p>
            <a:r>
              <a:rPr lang="pt-BR"/>
              <a:t>Clique para editar o estilo do título mestre</a:t>
            </a:r>
          </a:p>
        </p:txBody>
      </p:sp>
      <p:sp>
        <p:nvSpPr>
          <p:cNvPr id="3" name="Subtítulo 2"/>
          <p:cNvSpPr>
            <a:spLocks noGrp="1"/>
          </p:cNvSpPr>
          <p:nvPr>
            <p:ph type="subTitle" idx="1"/>
          </p:nvPr>
        </p:nvSpPr>
        <p:spPr>
          <a:xfrm>
            <a:off x="3780243" y="20399852"/>
            <a:ext cx="17639489" cy="9199933"/>
          </a:xfrm>
        </p:spPr>
        <p:txBody>
          <a:bodyPr/>
          <a:lstStyle>
            <a:lvl1pPr marL="0" indent="0" algn="ctr">
              <a:buNone/>
              <a:defRPr/>
            </a:lvl1pPr>
            <a:lvl2pPr marL="392984" indent="0" algn="ctr">
              <a:buNone/>
              <a:defRPr/>
            </a:lvl2pPr>
            <a:lvl3pPr marL="785965" indent="0" algn="ctr">
              <a:buNone/>
              <a:defRPr/>
            </a:lvl3pPr>
            <a:lvl4pPr marL="1178948" indent="0" algn="ctr">
              <a:buNone/>
              <a:defRPr/>
            </a:lvl4pPr>
            <a:lvl5pPr marL="1571932" indent="0" algn="ctr">
              <a:buNone/>
              <a:defRPr/>
            </a:lvl5pPr>
            <a:lvl6pPr marL="1964914" indent="0" algn="ctr">
              <a:buNone/>
              <a:defRPr/>
            </a:lvl6pPr>
            <a:lvl7pPr marL="2357895" indent="0" algn="ctr">
              <a:buNone/>
              <a:defRPr/>
            </a:lvl7pPr>
            <a:lvl8pPr marL="2750879" indent="0" algn="ctr">
              <a:buNone/>
              <a:defRPr/>
            </a:lvl8pPr>
            <a:lvl9pPr marL="3143862"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C1E05201-AC49-4D2B-B0E4-ED7E9044341C}" type="slidenum">
              <a:rPr lang="en-US" altLang="pt-BR"/>
              <a:pPr/>
              <a:t>‹nº›</a:t>
            </a:fld>
            <a:endParaRPr lang="en-US" altLang="pt-BR"/>
          </a:p>
        </p:txBody>
      </p:sp>
    </p:spTree>
    <p:extLst>
      <p:ext uri="{BB962C8B-B14F-4D97-AF65-F5344CB8AC3E}">
        <p14:creationId xmlns:p14="http://schemas.microsoft.com/office/powerpoint/2010/main" val="136204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34206DB8-49AB-47B9-8DD6-6EC41721E4E1}" type="slidenum">
              <a:rPr lang="en-US" altLang="pt-BR"/>
              <a:pPr/>
              <a:t>‹nº›</a:t>
            </a:fld>
            <a:endParaRPr lang="en-US" altLang="pt-BR"/>
          </a:p>
        </p:txBody>
      </p:sp>
    </p:spTree>
    <p:extLst>
      <p:ext uri="{BB962C8B-B14F-4D97-AF65-F5344CB8AC3E}">
        <p14:creationId xmlns:p14="http://schemas.microsoft.com/office/powerpoint/2010/main" val="30139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7955539" y="3199977"/>
            <a:ext cx="5354315" cy="2879979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890125" y="3199977"/>
            <a:ext cx="15946897" cy="2879979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2F0D49BD-C1F1-4461-B8B9-FF1A8BB18D64}" type="slidenum">
              <a:rPr lang="en-US" altLang="pt-BR"/>
              <a:pPr/>
              <a:t>‹nº›</a:t>
            </a:fld>
            <a:endParaRPr lang="en-US" altLang="pt-BR"/>
          </a:p>
        </p:txBody>
      </p:sp>
    </p:spTree>
    <p:extLst>
      <p:ext uri="{BB962C8B-B14F-4D97-AF65-F5344CB8AC3E}">
        <p14:creationId xmlns:p14="http://schemas.microsoft.com/office/powerpoint/2010/main" val="75348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F81680CB-53C1-4ADE-BA46-63B89AF02760}" type="slidenum">
              <a:rPr lang="en-US" altLang="pt-BR"/>
              <a:pPr/>
              <a:t>‹nº›</a:t>
            </a:fld>
            <a:endParaRPr lang="en-US" altLang="pt-BR"/>
          </a:p>
        </p:txBody>
      </p:sp>
    </p:spTree>
    <p:extLst>
      <p:ext uri="{BB962C8B-B14F-4D97-AF65-F5344CB8AC3E}">
        <p14:creationId xmlns:p14="http://schemas.microsoft.com/office/powerpoint/2010/main" val="23258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990124" y="23133167"/>
            <a:ext cx="21420966" cy="7150741"/>
          </a:xfrm>
        </p:spPr>
        <p:txBody>
          <a:bodyPr anchor="t"/>
          <a:lstStyle>
            <a:lvl1pPr algn="l">
              <a:defRPr sz="3423" b="1" cap="all"/>
            </a:lvl1pPr>
          </a:lstStyle>
          <a:p>
            <a:r>
              <a:rPr lang="pt-BR"/>
              <a:t>Clique para editar o estilo do título mestre</a:t>
            </a:r>
          </a:p>
        </p:txBody>
      </p:sp>
      <p:sp>
        <p:nvSpPr>
          <p:cNvPr id="3" name="Espaço Reservado para Texto 2"/>
          <p:cNvSpPr>
            <a:spLocks noGrp="1"/>
          </p:cNvSpPr>
          <p:nvPr>
            <p:ph type="body" idx="1"/>
          </p:nvPr>
        </p:nvSpPr>
        <p:spPr>
          <a:xfrm>
            <a:off x="1990124" y="15258622"/>
            <a:ext cx="21420966" cy="7874546"/>
          </a:xfrm>
        </p:spPr>
        <p:txBody>
          <a:bodyPr anchor="b"/>
          <a:lstStyle>
            <a:lvl1pPr marL="0" indent="0">
              <a:buNone/>
              <a:defRPr sz="1711"/>
            </a:lvl1pPr>
            <a:lvl2pPr marL="392984" indent="0">
              <a:buNone/>
              <a:defRPr sz="1632"/>
            </a:lvl2pPr>
            <a:lvl3pPr marL="785965" indent="0">
              <a:buNone/>
              <a:defRPr sz="1399"/>
            </a:lvl3pPr>
            <a:lvl4pPr marL="1178948" indent="0">
              <a:buNone/>
              <a:defRPr sz="1244"/>
            </a:lvl4pPr>
            <a:lvl5pPr marL="1571932" indent="0">
              <a:buNone/>
              <a:defRPr sz="1244"/>
            </a:lvl5pPr>
            <a:lvl6pPr marL="1964914" indent="0">
              <a:buNone/>
              <a:defRPr sz="1244"/>
            </a:lvl6pPr>
            <a:lvl7pPr marL="2357895" indent="0">
              <a:buNone/>
              <a:defRPr sz="1244"/>
            </a:lvl7pPr>
            <a:lvl8pPr marL="2750879" indent="0">
              <a:buNone/>
              <a:defRPr sz="1244"/>
            </a:lvl8pPr>
            <a:lvl9pPr marL="3143862" indent="0">
              <a:buNone/>
              <a:defRPr sz="1244"/>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A8D8670C-90D7-429D-8940-BA6F94D70B2E}" type="slidenum">
              <a:rPr lang="en-US" altLang="pt-BR"/>
              <a:pPr/>
              <a:t>‹nº›</a:t>
            </a:fld>
            <a:endParaRPr lang="en-US" altLang="pt-BR"/>
          </a:p>
        </p:txBody>
      </p:sp>
    </p:spTree>
    <p:extLst>
      <p:ext uri="{BB962C8B-B14F-4D97-AF65-F5344CB8AC3E}">
        <p14:creationId xmlns:p14="http://schemas.microsoft.com/office/powerpoint/2010/main" val="102674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1890129" y="10399924"/>
            <a:ext cx="10650606" cy="21599843"/>
          </a:xfrm>
        </p:spPr>
        <p:txBody>
          <a:bodyPr/>
          <a:lstStyle>
            <a:lvl1pPr>
              <a:defRPr sz="2412"/>
            </a:lvl1pPr>
            <a:lvl2pPr>
              <a:defRPr sz="2021"/>
            </a:lvl2pPr>
            <a:lvl3pPr>
              <a:defRPr sz="1711"/>
            </a:lvl3pPr>
            <a:lvl4pPr>
              <a:defRPr sz="1632"/>
            </a:lvl4pPr>
            <a:lvl5pPr>
              <a:defRPr sz="1632"/>
            </a:lvl5pPr>
            <a:lvl6pPr>
              <a:defRPr sz="1632"/>
            </a:lvl6pPr>
            <a:lvl7pPr>
              <a:defRPr sz="1632"/>
            </a:lvl7pPr>
            <a:lvl8pPr>
              <a:defRPr sz="1632"/>
            </a:lvl8pPr>
            <a:lvl9pPr>
              <a:defRPr sz="1632"/>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2659252" y="10399924"/>
            <a:ext cx="10650606" cy="21599843"/>
          </a:xfrm>
        </p:spPr>
        <p:txBody>
          <a:bodyPr/>
          <a:lstStyle>
            <a:lvl1pPr>
              <a:defRPr sz="2412"/>
            </a:lvl1pPr>
            <a:lvl2pPr>
              <a:defRPr sz="2021"/>
            </a:lvl2pPr>
            <a:lvl3pPr>
              <a:defRPr sz="1711"/>
            </a:lvl3pPr>
            <a:lvl4pPr>
              <a:defRPr sz="1632"/>
            </a:lvl4pPr>
            <a:lvl5pPr>
              <a:defRPr sz="1632"/>
            </a:lvl5pPr>
            <a:lvl6pPr>
              <a:defRPr sz="1632"/>
            </a:lvl6pPr>
            <a:lvl7pPr>
              <a:defRPr sz="1632"/>
            </a:lvl7pPr>
            <a:lvl8pPr>
              <a:defRPr sz="1632"/>
            </a:lvl8pPr>
            <a:lvl9pPr>
              <a:defRPr sz="1632"/>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619A88A7-B7B8-43BC-AE30-1D5D30C18B99}" type="slidenum">
              <a:rPr lang="en-US" altLang="pt-BR"/>
              <a:pPr/>
              <a:t>‹nº›</a:t>
            </a:fld>
            <a:endParaRPr lang="en-US" altLang="pt-BR"/>
          </a:p>
        </p:txBody>
      </p:sp>
    </p:spTree>
    <p:extLst>
      <p:ext uri="{BB962C8B-B14F-4D97-AF65-F5344CB8AC3E}">
        <p14:creationId xmlns:p14="http://schemas.microsoft.com/office/powerpoint/2010/main" val="178849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60495" y="1441261"/>
            <a:ext cx="22678991" cy="5999957"/>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260492" y="8058673"/>
            <a:ext cx="11133322" cy="3358705"/>
          </a:xfrm>
        </p:spPr>
        <p:txBody>
          <a:bodyPr anchor="b"/>
          <a:lstStyle>
            <a:lvl1pPr marL="0" indent="0">
              <a:buNone/>
              <a:defRPr sz="2021" b="1"/>
            </a:lvl1pPr>
            <a:lvl2pPr marL="392984" indent="0">
              <a:buNone/>
              <a:defRPr sz="1711" b="1"/>
            </a:lvl2pPr>
            <a:lvl3pPr marL="785965" indent="0">
              <a:buNone/>
              <a:defRPr sz="1632" b="1"/>
            </a:lvl3pPr>
            <a:lvl4pPr marL="1178948" indent="0">
              <a:buNone/>
              <a:defRPr sz="1399" b="1"/>
            </a:lvl4pPr>
            <a:lvl5pPr marL="1571932" indent="0">
              <a:buNone/>
              <a:defRPr sz="1399" b="1"/>
            </a:lvl5pPr>
            <a:lvl6pPr marL="1964914" indent="0">
              <a:buNone/>
              <a:defRPr sz="1399" b="1"/>
            </a:lvl6pPr>
            <a:lvl7pPr marL="2357895" indent="0">
              <a:buNone/>
              <a:defRPr sz="1399" b="1"/>
            </a:lvl7pPr>
            <a:lvl8pPr marL="2750879" indent="0">
              <a:buNone/>
              <a:defRPr sz="1399" b="1"/>
            </a:lvl8pPr>
            <a:lvl9pPr marL="3143862" indent="0">
              <a:buNone/>
              <a:defRPr sz="1399" b="1"/>
            </a:lvl9pPr>
          </a:lstStyle>
          <a:p>
            <a:pPr lvl="0"/>
            <a:r>
              <a:rPr lang="pt-BR"/>
              <a:t>Clique para editar os estilos do texto mestre</a:t>
            </a:r>
          </a:p>
        </p:txBody>
      </p:sp>
      <p:sp>
        <p:nvSpPr>
          <p:cNvPr id="4" name="Espaço Reservado para Conteúdo 3"/>
          <p:cNvSpPr>
            <a:spLocks noGrp="1"/>
          </p:cNvSpPr>
          <p:nvPr>
            <p:ph sz="half" idx="2"/>
          </p:nvPr>
        </p:nvSpPr>
        <p:spPr>
          <a:xfrm>
            <a:off x="1260492" y="11417385"/>
            <a:ext cx="11133322" cy="20741117"/>
          </a:xfrm>
        </p:spPr>
        <p:txBody>
          <a:bodyPr/>
          <a:lstStyle>
            <a:lvl1pPr>
              <a:defRPr sz="2021"/>
            </a:lvl1pPr>
            <a:lvl2pPr>
              <a:defRPr sz="1711"/>
            </a:lvl2pPr>
            <a:lvl3pPr>
              <a:defRPr sz="1632"/>
            </a:lvl3pPr>
            <a:lvl4pPr>
              <a:defRPr sz="1399"/>
            </a:lvl4pPr>
            <a:lvl5pPr>
              <a:defRPr sz="1399"/>
            </a:lvl5pPr>
            <a:lvl6pPr>
              <a:defRPr sz="1399"/>
            </a:lvl6pPr>
            <a:lvl7pPr>
              <a:defRPr sz="1399"/>
            </a:lvl7pPr>
            <a:lvl8pPr>
              <a:defRPr sz="1399"/>
            </a:lvl8pPr>
            <a:lvl9pPr>
              <a:defRPr sz="1399"/>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2801228" y="8058673"/>
            <a:ext cx="11138259" cy="3358705"/>
          </a:xfrm>
        </p:spPr>
        <p:txBody>
          <a:bodyPr anchor="b"/>
          <a:lstStyle>
            <a:lvl1pPr marL="0" indent="0">
              <a:buNone/>
              <a:defRPr sz="2021" b="1"/>
            </a:lvl1pPr>
            <a:lvl2pPr marL="392984" indent="0">
              <a:buNone/>
              <a:defRPr sz="1711" b="1"/>
            </a:lvl2pPr>
            <a:lvl3pPr marL="785965" indent="0">
              <a:buNone/>
              <a:defRPr sz="1632" b="1"/>
            </a:lvl3pPr>
            <a:lvl4pPr marL="1178948" indent="0">
              <a:buNone/>
              <a:defRPr sz="1399" b="1"/>
            </a:lvl4pPr>
            <a:lvl5pPr marL="1571932" indent="0">
              <a:buNone/>
              <a:defRPr sz="1399" b="1"/>
            </a:lvl5pPr>
            <a:lvl6pPr marL="1964914" indent="0">
              <a:buNone/>
              <a:defRPr sz="1399" b="1"/>
            </a:lvl6pPr>
            <a:lvl7pPr marL="2357895" indent="0">
              <a:buNone/>
              <a:defRPr sz="1399" b="1"/>
            </a:lvl7pPr>
            <a:lvl8pPr marL="2750879" indent="0">
              <a:buNone/>
              <a:defRPr sz="1399" b="1"/>
            </a:lvl8pPr>
            <a:lvl9pPr marL="3143862" indent="0">
              <a:buNone/>
              <a:defRPr sz="1399" b="1"/>
            </a:lvl9pPr>
          </a:lstStyle>
          <a:p>
            <a:pPr lvl="0"/>
            <a:r>
              <a:rPr lang="pt-BR"/>
              <a:t>Clique para editar os estilos do texto mestre</a:t>
            </a:r>
          </a:p>
        </p:txBody>
      </p:sp>
      <p:sp>
        <p:nvSpPr>
          <p:cNvPr id="6" name="Espaço Reservado para Conteúdo 5"/>
          <p:cNvSpPr>
            <a:spLocks noGrp="1"/>
          </p:cNvSpPr>
          <p:nvPr>
            <p:ph sz="quarter" idx="4"/>
          </p:nvPr>
        </p:nvSpPr>
        <p:spPr>
          <a:xfrm>
            <a:off x="12801228" y="11417385"/>
            <a:ext cx="11138259" cy="20741117"/>
          </a:xfrm>
        </p:spPr>
        <p:txBody>
          <a:bodyPr/>
          <a:lstStyle>
            <a:lvl1pPr>
              <a:defRPr sz="2021"/>
            </a:lvl1pPr>
            <a:lvl2pPr>
              <a:defRPr sz="1711"/>
            </a:lvl2pPr>
            <a:lvl3pPr>
              <a:defRPr sz="1632"/>
            </a:lvl3pPr>
            <a:lvl4pPr>
              <a:defRPr sz="1399"/>
            </a:lvl4pPr>
            <a:lvl5pPr>
              <a:defRPr sz="1399"/>
            </a:lvl5pPr>
            <a:lvl6pPr>
              <a:defRPr sz="1399"/>
            </a:lvl6pPr>
            <a:lvl7pPr>
              <a:defRPr sz="1399"/>
            </a:lvl7pPr>
            <a:lvl8pPr>
              <a:defRPr sz="1399"/>
            </a:lvl8pPr>
            <a:lvl9pPr>
              <a:defRPr sz="1399"/>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679ED605-727C-4908-887E-740982836DD5}" type="slidenum">
              <a:rPr lang="en-US" altLang="pt-BR"/>
              <a:pPr/>
              <a:t>‹nº›</a:t>
            </a:fld>
            <a:endParaRPr lang="en-US" altLang="pt-BR"/>
          </a:p>
        </p:txBody>
      </p:sp>
    </p:spTree>
    <p:extLst>
      <p:ext uri="{BB962C8B-B14F-4D97-AF65-F5344CB8AC3E}">
        <p14:creationId xmlns:p14="http://schemas.microsoft.com/office/powerpoint/2010/main" val="284790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87A1B2A4-8209-4538-BBF2-4A9B69CA0B5A}" type="slidenum">
              <a:rPr lang="en-US" altLang="pt-BR"/>
              <a:pPr/>
              <a:t>‹nº›</a:t>
            </a:fld>
            <a:endParaRPr lang="en-US" altLang="pt-BR"/>
          </a:p>
        </p:txBody>
      </p:sp>
    </p:spTree>
    <p:extLst>
      <p:ext uri="{BB962C8B-B14F-4D97-AF65-F5344CB8AC3E}">
        <p14:creationId xmlns:p14="http://schemas.microsoft.com/office/powerpoint/2010/main" val="307608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AB06F57A-B2A3-420C-8A2E-7C5D3FF74BDC}" type="slidenum">
              <a:rPr lang="en-US" altLang="pt-BR"/>
              <a:pPr/>
              <a:t>‹nº›</a:t>
            </a:fld>
            <a:endParaRPr lang="en-US" altLang="pt-BR"/>
          </a:p>
        </p:txBody>
      </p:sp>
    </p:spTree>
    <p:extLst>
      <p:ext uri="{BB962C8B-B14F-4D97-AF65-F5344CB8AC3E}">
        <p14:creationId xmlns:p14="http://schemas.microsoft.com/office/powerpoint/2010/main" val="348717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60496" y="1433327"/>
            <a:ext cx="8290115" cy="6099952"/>
          </a:xfrm>
        </p:spPr>
        <p:txBody>
          <a:bodyPr anchor="b"/>
          <a:lstStyle>
            <a:lvl1pPr algn="l">
              <a:defRPr sz="1711" b="1"/>
            </a:lvl1pPr>
          </a:lstStyle>
          <a:p>
            <a:r>
              <a:rPr lang="pt-BR"/>
              <a:t>Clique para editar o estilo do título mestre</a:t>
            </a:r>
          </a:p>
        </p:txBody>
      </p:sp>
      <p:sp>
        <p:nvSpPr>
          <p:cNvPr id="3" name="Espaço Reservado para Conteúdo 2"/>
          <p:cNvSpPr>
            <a:spLocks noGrp="1"/>
          </p:cNvSpPr>
          <p:nvPr>
            <p:ph idx="1"/>
          </p:nvPr>
        </p:nvSpPr>
        <p:spPr>
          <a:xfrm>
            <a:off x="9853077" y="1433329"/>
            <a:ext cx="14086406" cy="30725173"/>
          </a:xfrm>
        </p:spPr>
        <p:txBody>
          <a:bodyPr/>
          <a:lstStyle>
            <a:lvl1pPr>
              <a:defRPr sz="2722"/>
            </a:lvl1pPr>
            <a:lvl2pPr>
              <a:defRPr sz="2412"/>
            </a:lvl2pPr>
            <a:lvl3pPr>
              <a:defRPr sz="2021"/>
            </a:lvl3pPr>
            <a:lvl4pPr>
              <a:defRPr sz="1711"/>
            </a:lvl4pPr>
            <a:lvl5pPr>
              <a:defRPr sz="1711"/>
            </a:lvl5pPr>
            <a:lvl6pPr>
              <a:defRPr sz="1711"/>
            </a:lvl6pPr>
            <a:lvl7pPr>
              <a:defRPr sz="1711"/>
            </a:lvl7pPr>
            <a:lvl8pPr>
              <a:defRPr sz="1711"/>
            </a:lvl8pPr>
            <a:lvl9pPr>
              <a:defRPr sz="1711"/>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260496" y="7533285"/>
            <a:ext cx="8290115" cy="24625217"/>
          </a:xfrm>
        </p:spPr>
        <p:txBody>
          <a:bodyPr/>
          <a:lstStyle>
            <a:lvl1pPr marL="0" indent="0">
              <a:buNone/>
              <a:defRPr sz="1244"/>
            </a:lvl1pPr>
            <a:lvl2pPr marL="392984" indent="0">
              <a:buNone/>
              <a:defRPr sz="1011"/>
            </a:lvl2pPr>
            <a:lvl3pPr marL="785965" indent="0">
              <a:buNone/>
              <a:defRPr sz="935"/>
            </a:lvl3pPr>
            <a:lvl4pPr marL="1178948" indent="0">
              <a:buNone/>
              <a:defRPr sz="777"/>
            </a:lvl4pPr>
            <a:lvl5pPr marL="1571932" indent="0">
              <a:buNone/>
              <a:defRPr sz="777"/>
            </a:lvl5pPr>
            <a:lvl6pPr marL="1964914" indent="0">
              <a:buNone/>
              <a:defRPr sz="777"/>
            </a:lvl6pPr>
            <a:lvl7pPr marL="2357895" indent="0">
              <a:buNone/>
              <a:defRPr sz="777"/>
            </a:lvl7pPr>
            <a:lvl8pPr marL="2750879" indent="0">
              <a:buNone/>
              <a:defRPr sz="777"/>
            </a:lvl8pPr>
            <a:lvl9pPr marL="3143862" indent="0">
              <a:buNone/>
              <a:defRPr sz="777"/>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952F4072-525C-4218-A7C0-021891A37D67}" type="slidenum">
              <a:rPr lang="en-US" altLang="pt-BR"/>
              <a:pPr/>
              <a:t>‹nº›</a:t>
            </a:fld>
            <a:endParaRPr lang="en-US" altLang="pt-BR"/>
          </a:p>
        </p:txBody>
      </p:sp>
    </p:spTree>
    <p:extLst>
      <p:ext uri="{BB962C8B-B14F-4D97-AF65-F5344CB8AC3E}">
        <p14:creationId xmlns:p14="http://schemas.microsoft.com/office/powerpoint/2010/main" val="243654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39509" y="25199821"/>
            <a:ext cx="15119735" cy="2974582"/>
          </a:xfrm>
        </p:spPr>
        <p:txBody>
          <a:bodyPr anchor="b"/>
          <a:lstStyle>
            <a:lvl1pPr algn="l">
              <a:defRPr sz="1711" b="1"/>
            </a:lvl1pPr>
          </a:lstStyle>
          <a:p>
            <a:r>
              <a:rPr lang="pt-BR"/>
              <a:t>Clique para editar o estilo do título mestre</a:t>
            </a:r>
          </a:p>
        </p:txBody>
      </p:sp>
      <p:sp>
        <p:nvSpPr>
          <p:cNvPr id="3" name="Espaço Reservado para Imagem 2"/>
          <p:cNvSpPr>
            <a:spLocks noGrp="1"/>
          </p:cNvSpPr>
          <p:nvPr>
            <p:ph type="pic" idx="1"/>
          </p:nvPr>
        </p:nvSpPr>
        <p:spPr>
          <a:xfrm>
            <a:off x="4939509" y="3217437"/>
            <a:ext cx="15119735" cy="21599843"/>
          </a:xfrm>
        </p:spPr>
        <p:txBody>
          <a:bodyPr/>
          <a:lstStyle>
            <a:lvl1pPr marL="0" indent="0">
              <a:buNone/>
              <a:defRPr sz="2722"/>
            </a:lvl1pPr>
            <a:lvl2pPr marL="392984" indent="0">
              <a:buNone/>
              <a:defRPr sz="2412"/>
            </a:lvl2pPr>
            <a:lvl3pPr marL="785965" indent="0">
              <a:buNone/>
              <a:defRPr sz="2021"/>
            </a:lvl3pPr>
            <a:lvl4pPr marL="1178948" indent="0">
              <a:buNone/>
              <a:defRPr sz="1711"/>
            </a:lvl4pPr>
            <a:lvl5pPr marL="1571932" indent="0">
              <a:buNone/>
              <a:defRPr sz="1711"/>
            </a:lvl5pPr>
            <a:lvl6pPr marL="1964914" indent="0">
              <a:buNone/>
              <a:defRPr sz="1711"/>
            </a:lvl6pPr>
            <a:lvl7pPr marL="2357895" indent="0">
              <a:buNone/>
              <a:defRPr sz="1711"/>
            </a:lvl7pPr>
            <a:lvl8pPr marL="2750879" indent="0">
              <a:buNone/>
              <a:defRPr sz="1711"/>
            </a:lvl8pPr>
            <a:lvl9pPr marL="3143862" indent="0">
              <a:buNone/>
              <a:defRPr sz="1711"/>
            </a:lvl9pPr>
          </a:lstStyle>
          <a:p>
            <a:pPr lvl="0"/>
            <a:endParaRPr lang="pt-BR" noProof="0"/>
          </a:p>
        </p:txBody>
      </p:sp>
      <p:sp>
        <p:nvSpPr>
          <p:cNvPr id="4" name="Espaço Reservado para Texto 3"/>
          <p:cNvSpPr>
            <a:spLocks noGrp="1"/>
          </p:cNvSpPr>
          <p:nvPr>
            <p:ph type="body" sz="half" idx="2"/>
          </p:nvPr>
        </p:nvSpPr>
        <p:spPr>
          <a:xfrm>
            <a:off x="4939509" y="28174403"/>
            <a:ext cx="15119735" cy="4225366"/>
          </a:xfrm>
        </p:spPr>
        <p:txBody>
          <a:bodyPr/>
          <a:lstStyle>
            <a:lvl1pPr marL="0" indent="0">
              <a:buNone/>
              <a:defRPr sz="1244"/>
            </a:lvl1pPr>
            <a:lvl2pPr marL="392984" indent="0">
              <a:buNone/>
              <a:defRPr sz="1011"/>
            </a:lvl2pPr>
            <a:lvl3pPr marL="785965" indent="0">
              <a:buNone/>
              <a:defRPr sz="935"/>
            </a:lvl3pPr>
            <a:lvl4pPr marL="1178948" indent="0">
              <a:buNone/>
              <a:defRPr sz="777"/>
            </a:lvl4pPr>
            <a:lvl5pPr marL="1571932" indent="0">
              <a:buNone/>
              <a:defRPr sz="777"/>
            </a:lvl5pPr>
            <a:lvl6pPr marL="1964914" indent="0">
              <a:buNone/>
              <a:defRPr sz="777"/>
            </a:lvl6pPr>
            <a:lvl7pPr marL="2357895" indent="0">
              <a:buNone/>
              <a:defRPr sz="777"/>
            </a:lvl7pPr>
            <a:lvl8pPr marL="2750879" indent="0">
              <a:buNone/>
              <a:defRPr sz="777"/>
            </a:lvl8pPr>
            <a:lvl9pPr marL="3143862" indent="0">
              <a:buNone/>
              <a:defRPr sz="777"/>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8AAD2E96-48EB-4369-8571-579667763DBF}" type="slidenum">
              <a:rPr lang="en-US" altLang="pt-BR"/>
              <a:pPr/>
              <a:t>‹nº›</a:t>
            </a:fld>
            <a:endParaRPr lang="en-US" altLang="pt-BR"/>
          </a:p>
        </p:txBody>
      </p:sp>
    </p:spTree>
    <p:extLst>
      <p:ext uri="{BB962C8B-B14F-4D97-AF65-F5344CB8AC3E}">
        <p14:creationId xmlns:p14="http://schemas.microsoft.com/office/powerpoint/2010/main" val="38478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90891" y="3200363"/>
            <a:ext cx="21418194" cy="600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2788" tIns="271391" rIns="542788" bIns="271391" numCol="1" anchor="ctr" anchorCtr="0" compatLnSpc="1">
            <a:prstTxWarp prst="textNoShape">
              <a:avLst/>
            </a:prstTxWarp>
          </a:bodyPr>
          <a:lstStyle/>
          <a:p>
            <a:pPr lvl="0"/>
            <a:r>
              <a:rPr lang="en-US" altLang="pt-BR"/>
              <a:t>Clique para editar o estilo do título mestre</a:t>
            </a:r>
          </a:p>
        </p:txBody>
      </p:sp>
      <p:sp>
        <p:nvSpPr>
          <p:cNvPr id="1027" name="Rectangle 3"/>
          <p:cNvSpPr>
            <a:spLocks noGrp="1" noChangeArrowheads="1"/>
          </p:cNvSpPr>
          <p:nvPr>
            <p:ph type="body" idx="1"/>
          </p:nvPr>
        </p:nvSpPr>
        <p:spPr bwMode="auto">
          <a:xfrm>
            <a:off x="1890891" y="10400844"/>
            <a:ext cx="21418194" cy="215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2788" tIns="271391" rIns="542788" bIns="271391"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30724" name="Rectangle 4"/>
          <p:cNvSpPr>
            <a:spLocks noGrp="1" noChangeArrowheads="1"/>
          </p:cNvSpPr>
          <p:nvPr>
            <p:ph type="dt" sz="half" idx="2"/>
          </p:nvPr>
        </p:nvSpPr>
        <p:spPr bwMode="auto">
          <a:xfrm>
            <a:off x="1890891" y="32799376"/>
            <a:ext cx="5248508" cy="2401941"/>
          </a:xfrm>
          <a:prstGeom prst="rect">
            <a:avLst/>
          </a:prstGeom>
          <a:noFill/>
          <a:ln w="9525">
            <a:noFill/>
            <a:miter lim="800000"/>
            <a:headEnd/>
            <a:tailEnd/>
          </a:ln>
          <a:effectLst/>
        </p:spPr>
        <p:txBody>
          <a:bodyPr vert="horz" wrap="square" lIns="542788" tIns="271391" rIns="542788" bIns="271391" numCol="1" anchor="t" anchorCtr="0" compatLnSpc="1">
            <a:prstTxWarp prst="textNoShape">
              <a:avLst/>
            </a:prstTxWarp>
          </a:bodyPr>
          <a:lstStyle>
            <a:lvl1pPr eaLnBrk="1" hangingPunct="1">
              <a:defRPr sz="6612">
                <a:latin typeface="Times New Roman" pitchFamily="18" charset="0"/>
              </a:defRPr>
            </a:lvl1pPr>
          </a:lstStyle>
          <a:p>
            <a:pPr>
              <a:defRPr/>
            </a:pPr>
            <a:endParaRPr lang="pt-BR"/>
          </a:p>
        </p:txBody>
      </p:sp>
      <p:sp>
        <p:nvSpPr>
          <p:cNvPr id="30725" name="Rectangle 5"/>
          <p:cNvSpPr>
            <a:spLocks noGrp="1" noChangeArrowheads="1"/>
          </p:cNvSpPr>
          <p:nvPr>
            <p:ph type="ftr" sz="quarter" idx="3"/>
          </p:nvPr>
        </p:nvSpPr>
        <p:spPr bwMode="auto">
          <a:xfrm>
            <a:off x="8610091" y="32799376"/>
            <a:ext cx="7979794" cy="2401941"/>
          </a:xfrm>
          <a:prstGeom prst="rect">
            <a:avLst/>
          </a:prstGeom>
          <a:noFill/>
          <a:ln w="9525">
            <a:noFill/>
            <a:miter lim="800000"/>
            <a:headEnd/>
            <a:tailEnd/>
          </a:ln>
          <a:effectLst/>
        </p:spPr>
        <p:txBody>
          <a:bodyPr vert="horz" wrap="square" lIns="542788" tIns="271391" rIns="542788" bIns="271391" numCol="1" anchor="t" anchorCtr="0" compatLnSpc="1">
            <a:prstTxWarp prst="textNoShape">
              <a:avLst/>
            </a:prstTxWarp>
          </a:bodyPr>
          <a:lstStyle>
            <a:lvl1pPr algn="ctr" eaLnBrk="1" hangingPunct="1">
              <a:defRPr sz="6612">
                <a:latin typeface="Times New Roman" pitchFamily="18" charset="0"/>
              </a:defRPr>
            </a:lvl1pPr>
          </a:lstStyle>
          <a:p>
            <a:pPr>
              <a:defRPr/>
            </a:pPr>
            <a:endParaRPr lang="pt-BR"/>
          </a:p>
        </p:txBody>
      </p:sp>
      <p:sp>
        <p:nvSpPr>
          <p:cNvPr id="30726" name="Rectangle 6"/>
          <p:cNvSpPr>
            <a:spLocks noGrp="1" noChangeArrowheads="1"/>
          </p:cNvSpPr>
          <p:nvPr>
            <p:ph type="sldNum" sz="quarter" idx="4"/>
          </p:nvPr>
        </p:nvSpPr>
        <p:spPr bwMode="auto">
          <a:xfrm>
            <a:off x="18060576" y="32799376"/>
            <a:ext cx="5248508" cy="2401941"/>
          </a:xfrm>
          <a:prstGeom prst="rect">
            <a:avLst/>
          </a:prstGeom>
          <a:noFill/>
          <a:ln w="9525">
            <a:noFill/>
            <a:miter lim="800000"/>
            <a:headEnd/>
            <a:tailEnd/>
          </a:ln>
          <a:effectLst/>
        </p:spPr>
        <p:txBody>
          <a:bodyPr vert="horz" wrap="square" lIns="542788" tIns="271391" rIns="542788" bIns="271391" numCol="1" anchor="t" anchorCtr="0" compatLnSpc="1">
            <a:prstTxWarp prst="textNoShape">
              <a:avLst/>
            </a:prstTxWarp>
          </a:bodyPr>
          <a:lstStyle>
            <a:lvl1pPr algn="r" eaLnBrk="1" hangingPunct="1">
              <a:defRPr sz="6576">
                <a:latin typeface="Times New Roman" pitchFamily="18" charset="0"/>
              </a:defRPr>
            </a:lvl1pPr>
          </a:lstStyle>
          <a:p>
            <a:fld id="{61C09DE4-6DBE-46EF-A079-ABD2836F8C59}"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221985" rtl="0" eaLnBrk="0" fontAlgn="base" hangingPunct="0">
        <a:spcBef>
          <a:spcPct val="0"/>
        </a:spcBef>
        <a:spcAft>
          <a:spcPct val="0"/>
        </a:spcAft>
        <a:defRPr sz="20144">
          <a:solidFill>
            <a:schemeClr val="tx2"/>
          </a:solidFill>
          <a:latin typeface="+mj-lt"/>
          <a:ea typeface="+mj-ea"/>
          <a:cs typeface="+mj-cs"/>
        </a:defRPr>
      </a:lvl1pPr>
      <a:lvl2pPr algn="ctr" defTabSz="4221985" rtl="0" eaLnBrk="0" fontAlgn="base" hangingPunct="0">
        <a:spcBef>
          <a:spcPct val="0"/>
        </a:spcBef>
        <a:spcAft>
          <a:spcPct val="0"/>
        </a:spcAft>
        <a:defRPr sz="20144">
          <a:solidFill>
            <a:schemeClr val="tx2"/>
          </a:solidFill>
          <a:latin typeface="Times New Roman" pitchFamily="18" charset="0"/>
        </a:defRPr>
      </a:lvl2pPr>
      <a:lvl3pPr algn="ctr" defTabSz="4221985" rtl="0" eaLnBrk="0" fontAlgn="base" hangingPunct="0">
        <a:spcBef>
          <a:spcPct val="0"/>
        </a:spcBef>
        <a:spcAft>
          <a:spcPct val="0"/>
        </a:spcAft>
        <a:defRPr sz="20144">
          <a:solidFill>
            <a:schemeClr val="tx2"/>
          </a:solidFill>
          <a:latin typeface="Times New Roman" pitchFamily="18" charset="0"/>
        </a:defRPr>
      </a:lvl3pPr>
      <a:lvl4pPr algn="ctr" defTabSz="4221985" rtl="0" eaLnBrk="0" fontAlgn="base" hangingPunct="0">
        <a:spcBef>
          <a:spcPct val="0"/>
        </a:spcBef>
        <a:spcAft>
          <a:spcPct val="0"/>
        </a:spcAft>
        <a:defRPr sz="20144">
          <a:solidFill>
            <a:schemeClr val="tx2"/>
          </a:solidFill>
          <a:latin typeface="Times New Roman" pitchFamily="18" charset="0"/>
        </a:defRPr>
      </a:lvl4pPr>
      <a:lvl5pPr algn="ctr" defTabSz="4221985" rtl="0" eaLnBrk="0" fontAlgn="base" hangingPunct="0">
        <a:spcBef>
          <a:spcPct val="0"/>
        </a:spcBef>
        <a:spcAft>
          <a:spcPct val="0"/>
        </a:spcAft>
        <a:defRPr sz="20144">
          <a:solidFill>
            <a:schemeClr val="tx2"/>
          </a:solidFill>
          <a:latin typeface="Times New Roman" pitchFamily="18" charset="0"/>
        </a:defRPr>
      </a:lvl5pPr>
      <a:lvl6pPr marL="392984" algn="ctr" defTabSz="4223199" rtl="0" fontAlgn="base">
        <a:spcBef>
          <a:spcPct val="0"/>
        </a:spcBef>
        <a:spcAft>
          <a:spcPct val="0"/>
        </a:spcAft>
        <a:defRPr sz="20221">
          <a:solidFill>
            <a:schemeClr val="tx2"/>
          </a:solidFill>
          <a:latin typeface="Times New Roman" pitchFamily="18" charset="0"/>
        </a:defRPr>
      </a:lvl6pPr>
      <a:lvl7pPr marL="785965" algn="ctr" defTabSz="4223199" rtl="0" fontAlgn="base">
        <a:spcBef>
          <a:spcPct val="0"/>
        </a:spcBef>
        <a:spcAft>
          <a:spcPct val="0"/>
        </a:spcAft>
        <a:defRPr sz="20221">
          <a:solidFill>
            <a:schemeClr val="tx2"/>
          </a:solidFill>
          <a:latin typeface="Times New Roman" pitchFamily="18" charset="0"/>
        </a:defRPr>
      </a:lvl7pPr>
      <a:lvl8pPr marL="1178948" algn="ctr" defTabSz="4223199" rtl="0" fontAlgn="base">
        <a:spcBef>
          <a:spcPct val="0"/>
        </a:spcBef>
        <a:spcAft>
          <a:spcPct val="0"/>
        </a:spcAft>
        <a:defRPr sz="20221">
          <a:solidFill>
            <a:schemeClr val="tx2"/>
          </a:solidFill>
          <a:latin typeface="Times New Roman" pitchFamily="18" charset="0"/>
        </a:defRPr>
      </a:lvl8pPr>
      <a:lvl9pPr marL="1571932" algn="ctr" defTabSz="4223199" rtl="0" fontAlgn="base">
        <a:spcBef>
          <a:spcPct val="0"/>
        </a:spcBef>
        <a:spcAft>
          <a:spcPct val="0"/>
        </a:spcAft>
        <a:defRPr sz="20221">
          <a:solidFill>
            <a:schemeClr val="tx2"/>
          </a:solidFill>
          <a:latin typeface="Times New Roman" pitchFamily="18" charset="0"/>
        </a:defRPr>
      </a:lvl9pPr>
    </p:titleStyle>
    <p:bodyStyle>
      <a:lvl1pPr marL="1579115" indent="-1579115" algn="l" defTabSz="4221985" rtl="0" eaLnBrk="0" fontAlgn="base" hangingPunct="0">
        <a:spcBef>
          <a:spcPct val="20000"/>
        </a:spcBef>
        <a:spcAft>
          <a:spcPct val="0"/>
        </a:spcAft>
        <a:buChar char="•"/>
        <a:defRPr sz="14650">
          <a:solidFill>
            <a:schemeClr val="tx1"/>
          </a:solidFill>
          <a:latin typeface="+mn-lt"/>
          <a:ea typeface="+mn-ea"/>
          <a:cs typeface="+mn-cs"/>
        </a:defRPr>
      </a:lvl1pPr>
      <a:lvl2pPr marL="3429124" indent="-1316149" algn="l" defTabSz="4221985" rtl="0" eaLnBrk="0" fontAlgn="base" hangingPunct="0">
        <a:spcBef>
          <a:spcPct val="20000"/>
        </a:spcBef>
        <a:spcAft>
          <a:spcPct val="0"/>
        </a:spcAft>
        <a:buChar char="–"/>
        <a:defRPr sz="12902">
          <a:solidFill>
            <a:schemeClr val="tx1"/>
          </a:solidFill>
          <a:latin typeface="+mn-lt"/>
        </a:defRPr>
      </a:lvl2pPr>
      <a:lvl3pPr marL="5271205" indent="-1049219" algn="l" defTabSz="4221985" rtl="0" eaLnBrk="0" fontAlgn="base" hangingPunct="0">
        <a:spcBef>
          <a:spcPct val="20000"/>
        </a:spcBef>
        <a:spcAft>
          <a:spcPct val="0"/>
        </a:spcAft>
        <a:buChar char="•"/>
        <a:defRPr sz="10904">
          <a:solidFill>
            <a:schemeClr val="tx1"/>
          </a:solidFill>
          <a:latin typeface="+mn-lt"/>
        </a:defRPr>
      </a:lvl3pPr>
      <a:lvl4pPr marL="7384179" indent="-1046577" algn="l" defTabSz="4221985" rtl="0" eaLnBrk="0" fontAlgn="base" hangingPunct="0">
        <a:spcBef>
          <a:spcPct val="20000"/>
        </a:spcBef>
        <a:spcAft>
          <a:spcPct val="0"/>
        </a:spcAft>
        <a:buChar char="–"/>
        <a:defRPr sz="9240">
          <a:solidFill>
            <a:schemeClr val="tx1"/>
          </a:solidFill>
          <a:latin typeface="+mn-lt"/>
        </a:defRPr>
      </a:lvl4pPr>
      <a:lvl5pPr marL="9495832" indent="-1053184" algn="l" defTabSz="4221985" rtl="0" eaLnBrk="0" fontAlgn="base" hangingPunct="0">
        <a:spcBef>
          <a:spcPct val="20000"/>
        </a:spcBef>
        <a:spcAft>
          <a:spcPct val="0"/>
        </a:spcAft>
        <a:buChar char="»"/>
        <a:defRPr sz="9240">
          <a:solidFill>
            <a:schemeClr val="tx1"/>
          </a:solidFill>
          <a:latin typeface="+mn-lt"/>
        </a:defRPr>
      </a:lvl5pPr>
      <a:lvl6pPr marL="9890065" indent="-1056141" algn="l" defTabSz="4223199" rtl="0" fontAlgn="base">
        <a:spcBef>
          <a:spcPct val="20000"/>
        </a:spcBef>
        <a:spcAft>
          <a:spcPct val="0"/>
        </a:spcAft>
        <a:buChar char="»"/>
        <a:defRPr sz="9255">
          <a:solidFill>
            <a:schemeClr val="tx1"/>
          </a:solidFill>
          <a:latin typeface="+mn-lt"/>
        </a:defRPr>
      </a:lvl6pPr>
      <a:lvl7pPr marL="10283046" indent="-1056141" algn="l" defTabSz="4223199" rtl="0" fontAlgn="base">
        <a:spcBef>
          <a:spcPct val="20000"/>
        </a:spcBef>
        <a:spcAft>
          <a:spcPct val="0"/>
        </a:spcAft>
        <a:buChar char="»"/>
        <a:defRPr sz="9255">
          <a:solidFill>
            <a:schemeClr val="tx1"/>
          </a:solidFill>
          <a:latin typeface="+mn-lt"/>
        </a:defRPr>
      </a:lvl7pPr>
      <a:lvl8pPr marL="10676029" indent="-1056141" algn="l" defTabSz="4223199" rtl="0" fontAlgn="base">
        <a:spcBef>
          <a:spcPct val="20000"/>
        </a:spcBef>
        <a:spcAft>
          <a:spcPct val="0"/>
        </a:spcAft>
        <a:buChar char="»"/>
        <a:defRPr sz="9255">
          <a:solidFill>
            <a:schemeClr val="tx1"/>
          </a:solidFill>
          <a:latin typeface="+mn-lt"/>
        </a:defRPr>
      </a:lvl8pPr>
      <a:lvl9pPr marL="11069010" indent="-1056141" algn="l" defTabSz="4223199" rtl="0" fontAlgn="base">
        <a:spcBef>
          <a:spcPct val="20000"/>
        </a:spcBef>
        <a:spcAft>
          <a:spcPct val="0"/>
        </a:spcAft>
        <a:buChar char="»"/>
        <a:defRPr sz="9255">
          <a:solidFill>
            <a:schemeClr val="tx1"/>
          </a:solidFill>
          <a:latin typeface="+mn-lt"/>
        </a:defRPr>
      </a:lvl9pPr>
    </p:bodyStyle>
    <p:otherStyle>
      <a:defPPr>
        <a:defRPr lang="pt-BR"/>
      </a:defPPr>
      <a:lvl1pPr marL="0" algn="l" defTabSz="785965" rtl="0" eaLnBrk="1" latinLnBrk="0" hangingPunct="1">
        <a:defRPr sz="1632" kern="1200">
          <a:solidFill>
            <a:schemeClr val="tx1"/>
          </a:solidFill>
          <a:latin typeface="+mn-lt"/>
          <a:ea typeface="+mn-ea"/>
          <a:cs typeface="+mn-cs"/>
        </a:defRPr>
      </a:lvl1pPr>
      <a:lvl2pPr marL="392984" algn="l" defTabSz="785965" rtl="0" eaLnBrk="1" latinLnBrk="0" hangingPunct="1">
        <a:defRPr sz="1632" kern="1200">
          <a:solidFill>
            <a:schemeClr val="tx1"/>
          </a:solidFill>
          <a:latin typeface="+mn-lt"/>
          <a:ea typeface="+mn-ea"/>
          <a:cs typeface="+mn-cs"/>
        </a:defRPr>
      </a:lvl2pPr>
      <a:lvl3pPr marL="785965" algn="l" defTabSz="785965" rtl="0" eaLnBrk="1" latinLnBrk="0" hangingPunct="1">
        <a:defRPr sz="1632" kern="1200">
          <a:solidFill>
            <a:schemeClr val="tx1"/>
          </a:solidFill>
          <a:latin typeface="+mn-lt"/>
          <a:ea typeface="+mn-ea"/>
          <a:cs typeface="+mn-cs"/>
        </a:defRPr>
      </a:lvl3pPr>
      <a:lvl4pPr marL="1178948" algn="l" defTabSz="785965" rtl="0" eaLnBrk="1" latinLnBrk="0" hangingPunct="1">
        <a:defRPr sz="1632" kern="1200">
          <a:solidFill>
            <a:schemeClr val="tx1"/>
          </a:solidFill>
          <a:latin typeface="+mn-lt"/>
          <a:ea typeface="+mn-ea"/>
          <a:cs typeface="+mn-cs"/>
        </a:defRPr>
      </a:lvl4pPr>
      <a:lvl5pPr marL="1571932" algn="l" defTabSz="785965" rtl="0" eaLnBrk="1" latinLnBrk="0" hangingPunct="1">
        <a:defRPr sz="1632" kern="1200">
          <a:solidFill>
            <a:schemeClr val="tx1"/>
          </a:solidFill>
          <a:latin typeface="+mn-lt"/>
          <a:ea typeface="+mn-ea"/>
          <a:cs typeface="+mn-cs"/>
        </a:defRPr>
      </a:lvl5pPr>
      <a:lvl6pPr marL="1964914" algn="l" defTabSz="785965" rtl="0" eaLnBrk="1" latinLnBrk="0" hangingPunct="1">
        <a:defRPr sz="1632" kern="1200">
          <a:solidFill>
            <a:schemeClr val="tx1"/>
          </a:solidFill>
          <a:latin typeface="+mn-lt"/>
          <a:ea typeface="+mn-ea"/>
          <a:cs typeface="+mn-cs"/>
        </a:defRPr>
      </a:lvl6pPr>
      <a:lvl7pPr marL="2357895" algn="l" defTabSz="785965" rtl="0" eaLnBrk="1" latinLnBrk="0" hangingPunct="1">
        <a:defRPr sz="1632" kern="1200">
          <a:solidFill>
            <a:schemeClr val="tx1"/>
          </a:solidFill>
          <a:latin typeface="+mn-lt"/>
          <a:ea typeface="+mn-ea"/>
          <a:cs typeface="+mn-cs"/>
        </a:defRPr>
      </a:lvl7pPr>
      <a:lvl8pPr marL="2750879" algn="l" defTabSz="785965" rtl="0" eaLnBrk="1" latinLnBrk="0" hangingPunct="1">
        <a:defRPr sz="1632" kern="1200">
          <a:solidFill>
            <a:schemeClr val="tx1"/>
          </a:solidFill>
          <a:latin typeface="+mn-lt"/>
          <a:ea typeface="+mn-ea"/>
          <a:cs typeface="+mn-cs"/>
        </a:defRPr>
      </a:lvl8pPr>
      <a:lvl9pPr marL="3143862" algn="l" defTabSz="785965"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png"/><Relationship Id="rId18" Type="http://schemas.openxmlformats.org/officeDocument/2006/relationships/image" Target="../media/image13.jpg"/><Relationship Id="rId3" Type="http://schemas.openxmlformats.org/officeDocument/2006/relationships/image" Target="../media/image1.png"/><Relationship Id="rId21" Type="http://schemas.openxmlformats.org/officeDocument/2006/relationships/image" Target="../media/image16.tif"/><Relationship Id="rId7" Type="http://schemas.openxmlformats.org/officeDocument/2006/relationships/hyperlink" Target="http://images.google.com.br/imgres?imgurl=http://www.cietec.org.br/imagens/log's_down/cnpq.jpg&amp;imgrefurl=http://www.cietec.org.br/pages.php?pagina=down&amp;h=361&amp;w=1205&amp;sz=157&amp;hl=pt-BR&amp;start=2&amp;um=1&amp;tbnid=dtNyLDNVOSQNjM:&amp;tbnh=45&amp;tbnw=150&amp;prev=/images?q=CNPq&amp;svnum=10&amp;um=1&amp;hl=pt-BR" TargetMode="External"/><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24" Type="http://schemas.openxmlformats.org/officeDocument/2006/relationships/image" Target="../media/image19.png"/><Relationship Id="rId5" Type="http://schemas.openxmlformats.org/officeDocument/2006/relationships/image" Target="../media/image2.jpeg"/><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hyperlink" Target="http://www.google.com.br/url?sa=i&amp;rct=j&amp;q=BRASIL&amp;source=images&amp;cd=&amp;cad=rja&amp;docid=WdM6tJGMDKf_TM&amp;tbnid=zUeGw6K_KATAPM:&amp;ved=&amp;url=http://www.taobrasil.com/page/4/&amp;ei=Ja8bUrrPCoja8ATw94DQDA&amp;bvm=bv.51156542,d.eWU&amp;psig=AFQjCNHTv1tg7bLnQ45PoZLa-LKNfZasng&amp;ust=1377632421525307" TargetMode="External"/><Relationship Id="rId19" Type="http://schemas.openxmlformats.org/officeDocument/2006/relationships/image" Target="../media/image14.png"/><Relationship Id="rId4" Type="http://schemas.openxmlformats.org/officeDocument/2006/relationships/hyperlink" Target="http://images.google.com.br/imgres?imgurl=http://www.e-science.unicamp.br/lteib/admin/images/financiadores_608_capes.gif&amp;imgrefurl=http://www.e-science.unicamp.br/lteib/&amp;h=803&amp;w=1202&amp;sz=207&amp;hl=pt-BR&amp;start=3&amp;um=1&amp;tbnid=YAu9PkRHDYSX9M:&amp;tbnh=100&amp;tbnw=150&amp;prev=/images?q=CAPES&amp;svnum=10&amp;um=1&amp;hl=pt-BR&amp;sa=N" TargetMode="External"/><Relationship Id="rId9" Type="http://schemas.openxmlformats.org/officeDocument/2006/relationships/image" Target="../media/image5.jpeg"/><Relationship Id="rId14" Type="http://schemas.openxmlformats.org/officeDocument/2006/relationships/image" Target="../media/image9.jpeg"/><Relationship Id="rId2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bwMode="auto">
          <a:xfrm>
            <a:off x="-25106" y="7372174"/>
            <a:ext cx="25225081" cy="28627564"/>
          </a:xfrm>
          <a:prstGeom prst="rect">
            <a:avLst/>
          </a:prstGeom>
          <a:solidFill>
            <a:srgbClr val="C1E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tângulo 1"/>
          <p:cNvSpPr/>
          <p:nvPr/>
        </p:nvSpPr>
        <p:spPr bwMode="auto">
          <a:xfrm>
            <a:off x="8844442" y="8401118"/>
            <a:ext cx="16165255" cy="252623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1" name="Retângulo de cantos arredondados 49"/>
          <p:cNvSpPr>
            <a:spLocks noChangeArrowheads="1"/>
          </p:cNvSpPr>
          <p:nvPr/>
        </p:nvSpPr>
        <p:spPr bwMode="auto">
          <a:xfrm>
            <a:off x="0" y="191015"/>
            <a:ext cx="25199975" cy="1269843"/>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endParaRPr lang="en-US" sz="3266" dirty="0">
              <a:solidFill>
                <a:schemeClr val="bg1"/>
              </a:solidFill>
              <a:effectLst>
                <a:outerShdw blurRad="38100" dist="38100" dir="2700000" algn="tl">
                  <a:srgbClr val="000000">
                    <a:alpha val="43137"/>
                  </a:srgbClr>
                </a:outerShdw>
              </a:effectLst>
              <a:latin typeface="Garamond" pitchFamily="18" charset="0"/>
            </a:endParaRPr>
          </a:p>
        </p:txBody>
      </p:sp>
      <p:sp>
        <p:nvSpPr>
          <p:cNvPr id="4099" name="Retângulo 60"/>
          <p:cNvSpPr>
            <a:spLocks noChangeArrowheads="1"/>
          </p:cNvSpPr>
          <p:nvPr/>
        </p:nvSpPr>
        <p:spPr bwMode="auto">
          <a:xfrm>
            <a:off x="0" y="1326078"/>
            <a:ext cx="25199975" cy="5971301"/>
          </a:xfrm>
          <a:prstGeom prst="rect">
            <a:avLst/>
          </a:prstGeom>
          <a:solidFill>
            <a:schemeClr val="bg1"/>
          </a:solidFill>
          <a:ln w="9525" algn="ctr">
            <a:solidFill>
              <a:schemeClr val="bg1"/>
            </a:solidFill>
            <a:round/>
            <a:headEnd/>
            <a:tailEnd/>
          </a:ln>
        </p:spPr>
        <p:txBody>
          <a:bodyPr/>
          <a:lstStyle/>
          <a:p>
            <a:endParaRPr lang="pt-BR" altLang="pt-BR">
              <a:latin typeface="Garamond" pitchFamily="18" charset="0"/>
            </a:endParaRPr>
          </a:p>
        </p:txBody>
      </p:sp>
      <p:sp>
        <p:nvSpPr>
          <p:cNvPr id="2051" name="Rectangle 2618"/>
          <p:cNvSpPr>
            <a:spLocks noChangeArrowheads="1"/>
          </p:cNvSpPr>
          <p:nvPr/>
        </p:nvSpPr>
        <p:spPr bwMode="auto">
          <a:xfrm>
            <a:off x="1156205" y="4481307"/>
            <a:ext cx="23001204" cy="113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590" tIns="39297" rIns="78590" bIns="39297"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pt-BR" altLang="pt-BR" sz="3423" b="1" dirty="0">
                <a:latin typeface="Garamond" panose="02020404030301010803" pitchFamily="18" charset="0"/>
              </a:rPr>
              <a:t> </a:t>
            </a:r>
            <a:r>
              <a:rPr lang="pt-BR" sz="3423" u="sng" dirty="0">
                <a:latin typeface="Garamond" panose="02020404030301010803" pitchFamily="18" charset="0"/>
              </a:rPr>
              <a:t>Fernanda </a:t>
            </a:r>
            <a:r>
              <a:rPr lang="pt-BR" sz="3423" u="sng" dirty="0" err="1">
                <a:latin typeface="Garamond" panose="02020404030301010803" pitchFamily="18" charset="0"/>
              </a:rPr>
              <a:t>Gobbi</a:t>
            </a:r>
            <a:r>
              <a:rPr lang="pt-BR" sz="3423" u="sng" dirty="0">
                <a:latin typeface="Garamond" panose="02020404030301010803" pitchFamily="18" charset="0"/>
              </a:rPr>
              <a:t> Amorim</a:t>
            </a:r>
            <a:r>
              <a:rPr lang="pt-BR" sz="3423" u="sng" baseline="30000" dirty="0">
                <a:latin typeface="Garamond" panose="02020404030301010803" pitchFamily="18" charset="0"/>
              </a:rPr>
              <a:t>1*</a:t>
            </a:r>
            <a:r>
              <a:rPr lang="pt-BR" sz="3423" dirty="0">
                <a:latin typeface="Garamond" panose="02020404030301010803" pitchFamily="18" charset="0"/>
              </a:rPr>
              <a:t>, </a:t>
            </a:r>
            <a:r>
              <a:rPr lang="pt-BR" sz="3423" dirty="0" err="1">
                <a:latin typeface="Garamond" panose="02020404030301010803" pitchFamily="18" charset="0"/>
              </a:rPr>
              <a:t>Johara</a:t>
            </a:r>
            <a:r>
              <a:rPr lang="pt-BR" sz="3423" dirty="0">
                <a:latin typeface="Garamond" panose="02020404030301010803" pitchFamily="18" charset="0"/>
              </a:rPr>
              <a:t> </a:t>
            </a:r>
            <a:r>
              <a:rPr lang="pt-BR" sz="3423" dirty="0" err="1">
                <a:latin typeface="Garamond" panose="02020404030301010803" pitchFamily="18" charset="0"/>
              </a:rPr>
              <a:t>Boldrini</a:t>
            </a:r>
            <a:r>
              <a:rPr lang="pt-BR" sz="3423" dirty="0">
                <a:latin typeface="Garamond" panose="02020404030301010803" pitchFamily="18" charset="0"/>
              </a:rPr>
              <a:t> França</a:t>
            </a:r>
            <a:r>
              <a:rPr lang="pt-BR" sz="3423" baseline="30000" dirty="0">
                <a:latin typeface="Garamond" panose="02020404030301010803" pitchFamily="18" charset="0"/>
              </a:rPr>
              <a:t>2</a:t>
            </a:r>
            <a:r>
              <a:rPr lang="pt-BR" sz="3423" dirty="0">
                <a:latin typeface="Garamond" panose="02020404030301010803" pitchFamily="18" charset="0"/>
              </a:rPr>
              <a:t>, </a:t>
            </a:r>
            <a:r>
              <a:rPr lang="pt-BR" sz="3423" dirty="0" err="1">
                <a:latin typeface="Garamond" panose="02020404030301010803" pitchFamily="18" charset="0"/>
              </a:rPr>
              <a:t>Francielle</a:t>
            </a:r>
            <a:r>
              <a:rPr lang="pt-BR" sz="3423" dirty="0">
                <a:latin typeface="Garamond" panose="02020404030301010803" pitchFamily="18" charset="0"/>
              </a:rPr>
              <a:t> Almeida Cordeiro</a:t>
            </a:r>
            <a:r>
              <a:rPr lang="pt-BR" sz="3423" baseline="30000" dirty="0">
                <a:latin typeface="Garamond" panose="02020404030301010803" pitchFamily="18" charset="0"/>
              </a:rPr>
              <a:t>3</a:t>
            </a:r>
            <a:r>
              <a:rPr lang="pt-BR" sz="3423" dirty="0">
                <a:latin typeface="Garamond" panose="02020404030301010803" pitchFamily="18" charset="0"/>
              </a:rPr>
              <a:t>, Felipe Augusto Cerni</a:t>
            </a:r>
            <a:r>
              <a:rPr lang="pt-BR" sz="3423" baseline="30000" dirty="0">
                <a:latin typeface="Garamond" panose="02020404030301010803" pitchFamily="18" charset="0"/>
              </a:rPr>
              <a:t>3</a:t>
            </a:r>
            <a:r>
              <a:rPr lang="pt-BR" sz="3423" dirty="0">
                <a:latin typeface="Garamond" panose="02020404030301010803" pitchFamily="18" charset="0"/>
              </a:rPr>
              <a:t>, Manuela Berto Pucca</a:t>
            </a:r>
            <a:r>
              <a:rPr lang="pt-BR" sz="3423" baseline="30000" dirty="0">
                <a:latin typeface="Garamond" panose="02020404030301010803" pitchFamily="18" charset="0"/>
              </a:rPr>
              <a:t>4</a:t>
            </a:r>
            <a:r>
              <a:rPr lang="pt-BR" sz="3423" dirty="0">
                <a:latin typeface="Garamond" panose="02020404030301010803" pitchFamily="18" charset="0"/>
              </a:rPr>
              <a:t>, Steve Peigneur</a:t>
            </a:r>
            <a:r>
              <a:rPr lang="pt-BR" sz="3423" baseline="30000" dirty="0">
                <a:latin typeface="Garamond" panose="02020404030301010803" pitchFamily="18" charset="0"/>
              </a:rPr>
              <a:t>5</a:t>
            </a:r>
            <a:r>
              <a:rPr lang="pt-BR" sz="3423" dirty="0">
                <a:latin typeface="Garamond" panose="02020404030301010803" pitchFamily="18" charset="0"/>
              </a:rPr>
              <a:t>, Jan Tytgat</a:t>
            </a:r>
            <a:r>
              <a:rPr lang="pt-BR" sz="3423" baseline="30000" dirty="0">
                <a:latin typeface="Garamond" panose="02020404030301010803" pitchFamily="18" charset="0"/>
              </a:rPr>
              <a:t>5</a:t>
            </a:r>
            <a:r>
              <a:rPr lang="pt-BR" sz="3423" dirty="0">
                <a:latin typeface="Garamond" panose="02020404030301010803" pitchFamily="18" charset="0"/>
              </a:rPr>
              <a:t>, </a:t>
            </a:r>
            <a:r>
              <a:rPr lang="pt-BR" sz="3423" dirty="0" err="1">
                <a:latin typeface="Garamond" panose="02020404030301010803" pitchFamily="18" charset="0"/>
              </a:rPr>
              <a:t>Julien</a:t>
            </a:r>
            <a:r>
              <a:rPr lang="pt-BR" sz="3423" dirty="0">
                <a:latin typeface="Garamond" panose="02020404030301010803" pitchFamily="18" charset="0"/>
              </a:rPr>
              <a:t> Echterbille</a:t>
            </a:r>
            <a:r>
              <a:rPr lang="pt-BR" sz="3423" baseline="30000" dirty="0">
                <a:latin typeface="Garamond" panose="02020404030301010803" pitchFamily="18" charset="0"/>
              </a:rPr>
              <a:t>1</a:t>
            </a:r>
            <a:r>
              <a:rPr lang="pt-BR" sz="3423" dirty="0">
                <a:latin typeface="Garamond" panose="02020404030301010803" pitchFamily="18" charset="0"/>
              </a:rPr>
              <a:t>, </a:t>
            </a:r>
            <a:r>
              <a:rPr lang="pt-BR" sz="3423" dirty="0" err="1">
                <a:latin typeface="Garamond" panose="02020404030301010803" pitchFamily="18" charset="0"/>
              </a:rPr>
              <a:t>Loic</a:t>
            </a:r>
            <a:r>
              <a:rPr lang="pt-BR" sz="3423" dirty="0">
                <a:latin typeface="Garamond" panose="02020404030301010803" pitchFamily="18" charset="0"/>
              </a:rPr>
              <a:t> Quinton</a:t>
            </a:r>
            <a:r>
              <a:rPr lang="pt-BR" sz="3423" baseline="30000" dirty="0">
                <a:latin typeface="Garamond" panose="02020404030301010803" pitchFamily="18" charset="0"/>
              </a:rPr>
              <a:t>1</a:t>
            </a:r>
            <a:r>
              <a:rPr lang="pt-BR" sz="3423" dirty="0">
                <a:latin typeface="Garamond" panose="02020404030301010803" pitchFamily="18" charset="0"/>
              </a:rPr>
              <a:t>, Eliane </a:t>
            </a:r>
            <a:r>
              <a:rPr lang="pt-BR" sz="3423" dirty="0" err="1">
                <a:latin typeface="Garamond" panose="02020404030301010803" pitchFamily="18" charset="0"/>
              </a:rPr>
              <a:t>Candiani</a:t>
            </a:r>
            <a:r>
              <a:rPr lang="pt-BR" sz="3423" dirty="0">
                <a:latin typeface="Garamond" panose="02020404030301010803" pitchFamily="18" charset="0"/>
              </a:rPr>
              <a:t> Arantes</a:t>
            </a:r>
            <a:r>
              <a:rPr lang="pt-BR" sz="3423" baseline="30000" dirty="0">
                <a:latin typeface="Garamond" panose="02020404030301010803" pitchFamily="18" charset="0"/>
              </a:rPr>
              <a:t>3</a:t>
            </a:r>
          </a:p>
        </p:txBody>
      </p:sp>
      <p:sp>
        <p:nvSpPr>
          <p:cNvPr id="2052" name="Text Box 2512"/>
          <p:cNvSpPr txBox="1">
            <a:spLocks noChangeArrowheads="1"/>
          </p:cNvSpPr>
          <p:nvPr/>
        </p:nvSpPr>
        <p:spPr bwMode="auto">
          <a:xfrm>
            <a:off x="251061" y="5647929"/>
            <a:ext cx="24758636" cy="156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590" tIns="39297" rIns="78590" bIns="3929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r>
              <a:rPr lang="en-GB" sz="2200" baseline="30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1 </a:t>
            </a:r>
            <a:r>
              <a:rPr lang="en-GB" sz="2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L</a:t>
            </a:r>
            <a:r>
              <a:rPr lang="en-GB" sz="2200" dirty="0">
                <a:effectLst/>
                <a:latin typeface="Garamond" panose="02020404030301010803" pitchFamily="18" charset="0"/>
                <a:ea typeface="Calibri" panose="020F0502020204030204" pitchFamily="34" charset="0"/>
                <a:cs typeface="Times New Roman" panose="02020603050405020304" pitchFamily="18" charset="0"/>
              </a:rPr>
              <a:t>aboratory of Mass Spectrometry, Department of Chemistry, University of Liège, Liège, Belgium, </a:t>
            </a:r>
            <a:r>
              <a:rPr lang="pt-BR" sz="2200" baseline="30000" dirty="0">
                <a:effectLst/>
                <a:latin typeface="Garamond" panose="02020404030301010803" pitchFamily="18" charset="0"/>
                <a:ea typeface="Calibri" panose="020F0502020204030204" pitchFamily="34" charset="0"/>
                <a:cs typeface="Times New Roman" panose="02020603050405020304" pitchFamily="18" charset="0"/>
              </a:rPr>
              <a:t>2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Postgraduate</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Program</a:t>
            </a:r>
            <a:r>
              <a:rPr lang="pt-BR" sz="2200" dirty="0">
                <a:effectLst/>
                <a:latin typeface="Garamond" panose="02020404030301010803" pitchFamily="18" charset="0"/>
                <a:ea typeface="Calibri" panose="020F0502020204030204" pitchFamily="34" charset="0"/>
                <a:cs typeface="Times New Roman" panose="02020603050405020304" pitchFamily="18" charset="0"/>
              </a:rPr>
              <a:t> in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Ecosystem</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Ecology</a:t>
            </a:r>
            <a:r>
              <a:rPr lang="pt-BR" sz="2200" dirty="0">
                <a:effectLst/>
                <a:latin typeface="Garamond" panose="02020404030301010803" pitchFamily="18" charset="0"/>
                <a:ea typeface="Calibri" panose="020F0502020204030204" pitchFamily="34" charset="0"/>
                <a:cs typeface="Times New Roman" panose="02020603050405020304" pitchFamily="18" charset="0"/>
              </a:rPr>
              <a:t>, Vila Velha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University</a:t>
            </a:r>
            <a:r>
              <a:rPr lang="pt-BR" sz="2200" dirty="0">
                <a:effectLst/>
                <a:latin typeface="Garamond" panose="02020404030301010803" pitchFamily="18" charset="0"/>
                <a:ea typeface="Calibri" panose="020F0502020204030204" pitchFamily="34" charset="0"/>
                <a:cs typeface="Times New Roman" panose="02020603050405020304" pitchFamily="18" charset="0"/>
              </a:rPr>
              <a:t>, Vila Velha,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Brazil</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baseline="30000" dirty="0">
                <a:effectLst/>
                <a:latin typeface="Garamond" panose="02020404030301010803" pitchFamily="18" charset="0"/>
                <a:ea typeface="Calibri" panose="020F0502020204030204" pitchFamily="34" charset="0"/>
                <a:cs typeface="Times New Roman" panose="02020603050405020304" pitchFamily="18" charset="0"/>
              </a:rPr>
              <a:t>3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School</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of</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Pharmaceutical</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Sciences</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of</a:t>
            </a:r>
            <a:r>
              <a:rPr lang="pt-BR" sz="2200" dirty="0">
                <a:effectLst/>
                <a:latin typeface="Garamond" panose="02020404030301010803" pitchFamily="18" charset="0"/>
                <a:ea typeface="Calibri" panose="020F0502020204030204" pitchFamily="34" charset="0"/>
                <a:cs typeface="Times New Roman" panose="02020603050405020304" pitchFamily="18" charset="0"/>
              </a:rPr>
              <a:t> Ribeirão Preto,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University</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of</a:t>
            </a:r>
            <a:r>
              <a:rPr lang="pt-BR" sz="2200" dirty="0">
                <a:effectLst/>
                <a:latin typeface="Garamond" panose="02020404030301010803" pitchFamily="18" charset="0"/>
                <a:ea typeface="Calibri" panose="020F0502020204030204" pitchFamily="34" charset="0"/>
                <a:cs typeface="Times New Roman" panose="02020603050405020304" pitchFamily="18" charset="0"/>
              </a:rPr>
              <a:t> São Paulo, Ribeirão Preto,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Brazil</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baseline="30000" dirty="0">
                <a:effectLst/>
                <a:latin typeface="Garamond" panose="02020404030301010803" pitchFamily="18" charset="0"/>
                <a:ea typeface="Calibri" panose="020F0502020204030204" pitchFamily="34" charset="0"/>
                <a:cs typeface="Times New Roman" panose="02020603050405020304" pitchFamily="18" charset="0"/>
              </a:rPr>
              <a:t>4 </a:t>
            </a:r>
            <a:r>
              <a:rPr lang="pt-BR" sz="2200" dirty="0">
                <a:effectLst/>
                <a:latin typeface="Garamond" panose="02020404030301010803" pitchFamily="18" charset="0"/>
                <a:ea typeface="Calibri" panose="020F0502020204030204" pitchFamily="34" charset="0"/>
                <a:cs typeface="Times New Roman" panose="02020603050405020304" pitchFamily="18" charset="0"/>
              </a:rPr>
              <a:t>Medical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School</a:t>
            </a:r>
            <a:r>
              <a:rPr lang="pt-BR" sz="2200" dirty="0">
                <a:effectLst/>
                <a:latin typeface="Garamond" panose="02020404030301010803" pitchFamily="18" charset="0"/>
                <a:ea typeface="Calibri" panose="020F0502020204030204" pitchFamily="34" charset="0"/>
                <a:cs typeface="Times New Roman" panose="02020603050405020304" pitchFamily="18" charset="0"/>
              </a:rPr>
              <a:t>, Federal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University</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of</a:t>
            </a:r>
            <a:r>
              <a:rPr lang="pt-BR" sz="2200" dirty="0">
                <a:effectLst/>
                <a:latin typeface="Garamond" panose="02020404030301010803" pitchFamily="18" charset="0"/>
                <a:ea typeface="Calibri" panose="020F0502020204030204" pitchFamily="34" charset="0"/>
                <a:cs typeface="Times New Roman" panose="02020603050405020304" pitchFamily="18" charset="0"/>
              </a:rPr>
              <a:t> Roraima, Boa Vista, </a:t>
            </a:r>
            <a:r>
              <a:rPr lang="pt-BR" sz="2200" dirty="0" err="1">
                <a:effectLst/>
                <a:latin typeface="Garamond" panose="02020404030301010803" pitchFamily="18" charset="0"/>
                <a:ea typeface="Calibri" panose="020F0502020204030204" pitchFamily="34" charset="0"/>
                <a:cs typeface="Times New Roman" panose="02020603050405020304" pitchFamily="18" charset="0"/>
              </a:rPr>
              <a:t>Brazil</a:t>
            </a:r>
            <a:r>
              <a:rPr lang="pt-BR" sz="2200" dirty="0">
                <a:effectLst/>
                <a:latin typeface="Garamond" panose="02020404030301010803" pitchFamily="18" charset="0"/>
                <a:ea typeface="Calibri" panose="020F0502020204030204" pitchFamily="34" charset="0"/>
                <a:cs typeface="Times New Roman" panose="02020603050405020304" pitchFamily="18" charset="0"/>
              </a:rPr>
              <a:t>, </a:t>
            </a:r>
            <a:r>
              <a:rPr lang="en-GB" sz="2200" baseline="30000" dirty="0">
                <a:effectLst/>
                <a:latin typeface="Garamond" panose="02020404030301010803" pitchFamily="18" charset="0"/>
                <a:ea typeface="Calibri" panose="020F0502020204030204" pitchFamily="34" charset="0"/>
                <a:cs typeface="Times New Roman" panose="02020603050405020304" pitchFamily="18" charset="0"/>
              </a:rPr>
              <a:t>5 </a:t>
            </a:r>
            <a:r>
              <a:rPr lang="en-GB" sz="2200" dirty="0">
                <a:effectLst/>
                <a:latin typeface="Garamond" panose="02020404030301010803" pitchFamily="18" charset="0"/>
                <a:ea typeface="Calibri" panose="020F0502020204030204" pitchFamily="34" charset="0"/>
                <a:cs typeface="Times New Roman" panose="02020603050405020304" pitchFamily="18" charset="0"/>
              </a:rPr>
              <a:t>Toxicology and Pharmacology, University of Leuven, Leuven, Belgium</a:t>
            </a:r>
            <a:endParaRPr lang="pt-BR" sz="2200" dirty="0">
              <a:effectLst/>
              <a:latin typeface="Garamond" panose="02020404030301010803" pitchFamily="18" charset="0"/>
              <a:ea typeface="Calibri" panose="020F0502020204030204" pitchFamily="34" charset="0"/>
              <a:cs typeface="Times New Roman" panose="02020603050405020304" pitchFamily="18" charset="0"/>
            </a:endParaRPr>
          </a:p>
          <a:p>
            <a:pPr algn="ctr">
              <a:defRPr/>
            </a:pPr>
            <a:endParaRPr lang="en-US" sz="749" dirty="0">
              <a:latin typeface="Garamond" panose="02020404030301010803" pitchFamily="18" charset="0"/>
            </a:endParaRPr>
          </a:p>
          <a:p>
            <a:pPr algn="ctr">
              <a:defRPr/>
            </a:pPr>
            <a:endParaRPr lang="pt-BR" sz="749" dirty="0">
              <a:latin typeface="Garamond" panose="02020404030301010803" pitchFamily="18" charset="0"/>
            </a:endParaRPr>
          </a:p>
          <a:p>
            <a:pPr algn="ctr">
              <a:defRPr/>
            </a:pPr>
            <a:r>
              <a:rPr lang="en-US" altLang="pt-BR" sz="2800" dirty="0">
                <a:latin typeface="Garamond" panose="02020404030301010803" pitchFamily="18" charset="0"/>
              </a:rPr>
              <a:t>* Corresponding author: Fernanda </a:t>
            </a:r>
            <a:r>
              <a:rPr lang="en-US" altLang="pt-BR" sz="2800" dirty="0" err="1">
                <a:latin typeface="Garamond" panose="02020404030301010803" pitchFamily="18" charset="0"/>
              </a:rPr>
              <a:t>Gobbi</a:t>
            </a:r>
            <a:r>
              <a:rPr lang="en-US" altLang="pt-BR" sz="2800" dirty="0">
                <a:latin typeface="Garamond" panose="02020404030301010803" pitchFamily="18" charset="0"/>
              </a:rPr>
              <a:t> Amorim, PhD - email: </a:t>
            </a:r>
            <a:r>
              <a:rPr lang="en-US" altLang="pt-BR" sz="2800" u="sng" dirty="0">
                <a:latin typeface="Garamond" panose="02020404030301010803" pitchFamily="18" charset="0"/>
              </a:rPr>
              <a:t>fernandagamorim@gmail.com </a:t>
            </a:r>
            <a:r>
              <a:rPr lang="pt-BR" altLang="pt-BR" sz="2800" dirty="0">
                <a:latin typeface="Garamond" panose="02020404030301010803" pitchFamily="18" charset="0"/>
              </a:rPr>
              <a:t> </a:t>
            </a:r>
          </a:p>
        </p:txBody>
      </p:sp>
      <p:pic>
        <p:nvPicPr>
          <p:cNvPr id="4102" name="Imagem 35" descr="Brasão-3D-FCFRP-256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15410" y="1664350"/>
            <a:ext cx="2363943" cy="27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Conector reto 70"/>
          <p:cNvCxnSpPr>
            <a:cxnSpLocks noChangeShapeType="1"/>
          </p:cNvCxnSpPr>
          <p:nvPr/>
        </p:nvCxnSpPr>
        <p:spPr bwMode="auto">
          <a:xfrm>
            <a:off x="-48891" y="7301343"/>
            <a:ext cx="25273973" cy="19820"/>
          </a:xfrm>
          <a:prstGeom prst="line">
            <a:avLst/>
          </a:prstGeom>
          <a:noFill/>
          <a:ln w="254000" algn="ctr">
            <a:solidFill>
              <a:srgbClr val="10234C"/>
            </a:solidFill>
            <a:round/>
            <a:headEnd/>
            <a:tailEnd/>
          </a:ln>
          <a:extLst>
            <a:ext uri="{909E8E84-426E-40DD-AFC4-6F175D3DCCD1}">
              <a14:hiddenFill xmlns:a14="http://schemas.microsoft.com/office/drawing/2010/main">
                <a:noFill/>
              </a14:hiddenFill>
            </a:ext>
          </a:extLst>
        </p:spPr>
      </p:cxnSp>
      <p:grpSp>
        <p:nvGrpSpPr>
          <p:cNvPr id="4106" name="Grupo 134"/>
          <p:cNvGrpSpPr>
            <a:grpSpLocks/>
          </p:cNvGrpSpPr>
          <p:nvPr/>
        </p:nvGrpSpPr>
        <p:grpSpPr bwMode="auto">
          <a:xfrm>
            <a:off x="287968" y="14167309"/>
            <a:ext cx="8364201" cy="15188003"/>
            <a:chOff x="339549" y="18655973"/>
            <a:chExt cx="10484636" cy="19815122"/>
          </a:xfrm>
        </p:grpSpPr>
        <p:sp>
          <p:nvSpPr>
            <p:cNvPr id="4254" name="Text Box 2622"/>
            <p:cNvSpPr txBox="1">
              <a:spLocks noChangeArrowheads="1"/>
            </p:cNvSpPr>
            <p:nvPr/>
          </p:nvSpPr>
          <p:spPr bwMode="auto">
            <a:xfrm>
              <a:off x="367705" y="19735979"/>
              <a:ext cx="10456480" cy="18735116"/>
            </a:xfrm>
            <a:prstGeom prst="rect">
              <a:avLst/>
            </a:prstGeom>
            <a:solidFill>
              <a:schemeClr val="bg1"/>
            </a:solidFill>
            <a:ln w="9525">
              <a:noFill/>
              <a:miter lim="800000"/>
              <a:headEnd/>
              <a:tailEnd/>
            </a:ln>
          </p:spPr>
          <p:txBody>
            <a:bodyPr wrap="square" lIns="78590" tIns="39297" rIns="78590" bIns="3929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900" dirty="0">
                  <a:latin typeface="Garamond" pitchFamily="18" charset="0"/>
                </a:rPr>
                <a:t>The cDNA encoding Ts19 was obtained from </a:t>
              </a:r>
              <a:r>
                <a:rPr lang="en-US" sz="2900" i="1" dirty="0">
                  <a:latin typeface="Garamond" pitchFamily="18" charset="0"/>
                </a:rPr>
                <a:t>Tityus </a:t>
              </a:r>
              <a:r>
                <a:rPr lang="en-US" sz="2900" i="1" dirty="0" err="1">
                  <a:latin typeface="Garamond" pitchFamily="18" charset="0"/>
                </a:rPr>
                <a:t>serrulatus</a:t>
              </a:r>
              <a:r>
                <a:rPr lang="en-US" sz="2900" dirty="0">
                  <a:latin typeface="Garamond" pitchFamily="18" charset="0"/>
                </a:rPr>
                <a:t> venom gland transcriptome, cloned into </a:t>
              </a:r>
              <a:r>
                <a:rPr lang="en-US" sz="2900" dirty="0" err="1">
                  <a:latin typeface="Garamond" pitchFamily="18" charset="0"/>
                </a:rPr>
                <a:t>pPICZ</a:t>
              </a:r>
              <a:r>
                <a:rPr lang="en-US" sz="2900" dirty="0">
                  <a:latin typeface="Garamond" pitchFamily="18" charset="0"/>
                </a:rPr>
                <a:t>αA vector and transformed into the cells of KM71H </a:t>
              </a:r>
              <a:r>
                <a:rPr lang="en-US" sz="2900" i="1" dirty="0">
                  <a:latin typeface="Garamond" pitchFamily="18" charset="0"/>
                </a:rPr>
                <a:t>Pichia pastoris</a:t>
              </a:r>
              <a:r>
                <a:rPr lang="en-US" sz="2900" dirty="0">
                  <a:latin typeface="Garamond" pitchFamily="18" charset="0"/>
                </a:rPr>
                <a:t> strain (Fig.1). The toxin showed a higher expression after 96h of induction in buffered methanol-complex medium at 30°C. The toxin </a:t>
              </a:r>
              <a:r>
                <a:rPr lang="en-US" sz="2900">
                  <a:latin typeface="Garamond" pitchFamily="18" charset="0"/>
                </a:rPr>
                <a:t>expression was </a:t>
              </a:r>
              <a:r>
                <a:rPr lang="en-US" sz="2900" dirty="0">
                  <a:latin typeface="Garamond" pitchFamily="18" charset="0"/>
                </a:rPr>
                <a:t>confirmed by western blot using anti-His-tag antibody (Fig.2) and rTs19 was purified by immobilized metal affinity and C18 chromatography procedures</a:t>
              </a:r>
              <a:r>
                <a:rPr lang="en-US" sz="2900" i="1" dirty="0">
                  <a:latin typeface="Garamond" panose="02020404030301010803" pitchFamily="18" charset="0"/>
                </a:rPr>
                <a:t>. </a:t>
              </a:r>
              <a:r>
                <a:rPr lang="en-US" sz="2900" dirty="0">
                  <a:latin typeface="Garamond" panose="02020404030301010803" pitchFamily="18" charset="0"/>
                </a:rPr>
                <a:t> For mass spectrometry analyses</a:t>
              </a:r>
              <a:r>
                <a:rPr lang="pt-BR" sz="2900" dirty="0">
                  <a:latin typeface="Garamond" pitchFamily="18" charset="0"/>
                  <a:cs typeface="Arial" charset="0"/>
                </a:rPr>
                <a:t>, the toxin was reduced </a:t>
              </a:r>
              <a:r>
                <a:rPr lang="pt-BR" sz="2900" dirty="0" err="1">
                  <a:latin typeface="Garamond" pitchFamily="18" charset="0"/>
                  <a:cs typeface="Arial" charset="0"/>
                </a:rPr>
                <a:t>with</a:t>
              </a:r>
              <a:r>
                <a:rPr lang="pt-BR" sz="2900" dirty="0">
                  <a:latin typeface="Garamond" pitchFamily="18" charset="0"/>
                  <a:cs typeface="Arial" charset="0"/>
                </a:rPr>
                <a:t> </a:t>
              </a:r>
              <a:r>
                <a:rPr lang="en-US" sz="2900" dirty="0">
                  <a:latin typeface="Garamond" pitchFamily="18" charset="0"/>
                </a:rPr>
                <a:t>2µL of 0.1M of </a:t>
              </a:r>
              <a:r>
                <a:rPr lang="en-US" sz="2900" dirty="0" err="1">
                  <a:latin typeface="Garamond" pitchFamily="18" charset="0"/>
                </a:rPr>
                <a:t>dithiothreitol</a:t>
              </a:r>
              <a:r>
                <a:rPr lang="en-US" sz="2900" dirty="0">
                  <a:latin typeface="Garamond" pitchFamily="18" charset="0"/>
                </a:rPr>
                <a:t> (DTT) and 6µL of NH</a:t>
              </a:r>
              <a:r>
                <a:rPr lang="en-US" sz="2900" baseline="-25000" dirty="0">
                  <a:latin typeface="Garamond" pitchFamily="18" charset="0"/>
                </a:rPr>
                <a:t>4</a:t>
              </a:r>
              <a:r>
                <a:rPr lang="en-US" sz="2900" dirty="0">
                  <a:latin typeface="Garamond" pitchFamily="18" charset="0"/>
                </a:rPr>
                <a:t>HCO</a:t>
              </a:r>
              <a:r>
                <a:rPr lang="en-US" sz="2900" baseline="-25000" dirty="0">
                  <a:latin typeface="Garamond" pitchFamily="18" charset="0"/>
                </a:rPr>
                <a:t>3</a:t>
              </a:r>
              <a:r>
                <a:rPr lang="en-US" sz="2900" dirty="0">
                  <a:latin typeface="Garamond" pitchFamily="18" charset="0"/>
                </a:rPr>
                <a:t> 0.5M, during 1h at 58°C. The sample was then alkylated with 2µL of 0.5M </a:t>
              </a:r>
              <a:r>
                <a:rPr lang="en-US" sz="2900" dirty="0" err="1">
                  <a:latin typeface="Garamond" pitchFamily="18" charset="0"/>
                </a:rPr>
                <a:t>iodoacetamide</a:t>
              </a:r>
              <a:r>
                <a:rPr lang="en-US" sz="2900" dirty="0">
                  <a:latin typeface="Garamond" pitchFamily="18" charset="0"/>
                </a:rPr>
                <a:t> (IAA) and incubated at 37°C during 1h, in dark. The toxin was finally digested by porcine trypsin (37°C during 2h). After each process, aliquots were collected and </a:t>
              </a:r>
              <a:r>
                <a:rPr lang="en-US" sz="2900" dirty="0" err="1">
                  <a:latin typeface="Garamond" pitchFamily="18" charset="0"/>
                </a:rPr>
                <a:t>analysed</a:t>
              </a:r>
              <a:r>
                <a:rPr lang="en-US" sz="2900" dirty="0">
                  <a:latin typeface="Garamond" pitchFamily="18" charset="0"/>
                </a:rPr>
                <a:t> by MALDI-TOF (</a:t>
              </a:r>
              <a:r>
                <a:rPr lang="en-US" sz="2900" dirty="0" err="1">
                  <a:latin typeface="Garamond" pitchFamily="18" charset="0"/>
                </a:rPr>
                <a:t>Ultraflex</a:t>
              </a:r>
              <a:r>
                <a:rPr lang="en-US" sz="2900" dirty="0">
                  <a:latin typeface="Garamond" pitchFamily="18" charset="0"/>
                </a:rPr>
                <a:t> II, Bruker) using 2,5-DHB as the matrix (Fig. 3). The molecular mass was determined by FT-ICR high-resolution mass spectrometry (</a:t>
              </a:r>
              <a:r>
                <a:rPr lang="en-US" sz="2900" dirty="0" err="1">
                  <a:latin typeface="Garamond" pitchFamily="18" charset="0"/>
                </a:rPr>
                <a:t>Solarix</a:t>
              </a:r>
              <a:r>
                <a:rPr lang="en-US" sz="2900" dirty="0">
                  <a:latin typeface="Garamond" pitchFamily="18" charset="0"/>
                </a:rPr>
                <a:t>, Bruker) (Fig. 4). Peptides generated by digestion were submitted to MS/MS fragmentation in a MALDI_TOF and Q-TOF mass spectrometers (SynaptG2, Waters) (Fig. 5 and 6). Data treatments and analysis were performed using </a:t>
              </a:r>
              <a:r>
                <a:rPr lang="en-US" sz="2900" dirty="0" err="1">
                  <a:latin typeface="Garamond" pitchFamily="18" charset="0"/>
                </a:rPr>
                <a:t>FlexAnalysis</a:t>
              </a:r>
              <a:r>
                <a:rPr lang="en-US" sz="2900" dirty="0">
                  <a:latin typeface="Garamond" pitchFamily="18" charset="0"/>
                </a:rPr>
                <a:t> 3.0, </a:t>
              </a:r>
              <a:r>
                <a:rPr lang="en-US" sz="2900" dirty="0" err="1">
                  <a:latin typeface="Garamond" pitchFamily="18" charset="0"/>
                </a:rPr>
                <a:t>BioTools</a:t>
              </a:r>
              <a:r>
                <a:rPr lang="en-US" sz="2900" dirty="0">
                  <a:latin typeface="Garamond" pitchFamily="18" charset="0"/>
                </a:rPr>
                <a:t> 3.2 and Sequence Editor bioinformatics </a:t>
              </a:r>
              <a:r>
                <a:rPr lang="en-US" sz="2900" dirty="0" err="1">
                  <a:latin typeface="Garamond" pitchFamily="18" charset="0"/>
                </a:rPr>
                <a:t>softwares</a:t>
              </a:r>
              <a:r>
                <a:rPr lang="en-US" sz="2900" dirty="0">
                  <a:latin typeface="Garamond" pitchFamily="18" charset="0"/>
                </a:rPr>
                <a:t>. Electrophysiological experiments and voltage-clamp with two microelectrodes on </a:t>
              </a:r>
              <a:r>
                <a:rPr lang="en-US" sz="2900" i="1" dirty="0">
                  <a:latin typeface="Garamond" pitchFamily="18" charset="0"/>
                </a:rPr>
                <a:t>Xenopus </a:t>
              </a:r>
              <a:r>
                <a:rPr lang="en-US" sz="2900" i="1" dirty="0" err="1">
                  <a:latin typeface="Garamond" pitchFamily="18" charset="0"/>
                </a:rPr>
                <a:t>laevis</a:t>
              </a:r>
              <a:r>
                <a:rPr lang="en-US" sz="2900" i="1" dirty="0">
                  <a:latin typeface="Garamond" pitchFamily="18" charset="0"/>
                </a:rPr>
                <a:t> </a:t>
              </a:r>
              <a:r>
                <a:rPr lang="en-US" sz="2900" dirty="0">
                  <a:latin typeface="Garamond" pitchFamily="18" charset="0"/>
                </a:rPr>
                <a:t>oocytes were performed to screen the action of rTs19 over 16 different subtypes of </a:t>
              </a:r>
              <a:r>
                <a:rPr lang="en-US" sz="2900" dirty="0" err="1">
                  <a:latin typeface="Garamond" pitchFamily="18" charset="0"/>
                </a:rPr>
                <a:t>Kv</a:t>
              </a:r>
              <a:r>
                <a:rPr lang="en-US" sz="2900" dirty="0">
                  <a:latin typeface="Garamond" pitchFamily="18" charset="0"/>
                </a:rPr>
                <a:t> channels. The rTs19 interacts with potassium channels, blocking Kv1.4 and </a:t>
              </a:r>
              <a:r>
                <a:rPr lang="en-US" sz="2900" dirty="0" err="1">
                  <a:latin typeface="Garamond" pitchFamily="18" charset="0"/>
                </a:rPr>
                <a:t>hERG</a:t>
              </a:r>
              <a:r>
                <a:rPr lang="en-US" sz="2900" dirty="0">
                  <a:latin typeface="Garamond" pitchFamily="18" charset="0"/>
                </a:rPr>
                <a:t> channels with a high potency (Fig.7A and 7B). </a:t>
              </a:r>
            </a:p>
          </p:txBody>
        </p:sp>
        <p:sp>
          <p:nvSpPr>
            <p:cNvPr id="127" name="Retângulo de cantos arredondados 49"/>
            <p:cNvSpPr>
              <a:spLocks noChangeArrowheads="1"/>
            </p:cNvSpPr>
            <p:nvPr/>
          </p:nvSpPr>
          <p:spPr bwMode="auto">
            <a:xfrm>
              <a:off x="339549" y="18655973"/>
              <a:ext cx="10430287" cy="890800"/>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r>
                <a:rPr lang="en-US" sz="3600" b="1" dirty="0">
                  <a:solidFill>
                    <a:schemeClr val="bg1"/>
                  </a:solidFill>
                  <a:effectLst>
                    <a:outerShdw blurRad="38100" dist="38100" dir="2700000" algn="tl">
                      <a:srgbClr val="000000">
                        <a:alpha val="43137"/>
                      </a:srgbClr>
                    </a:outerShdw>
                  </a:effectLst>
                  <a:latin typeface="Garamond" panose="02020404030301010803" pitchFamily="18" charset="0"/>
                </a:rPr>
                <a:t>MATERIAL AND METHODS</a:t>
              </a:r>
              <a:endParaRPr lang="en-US" sz="3600" dirty="0">
                <a:solidFill>
                  <a:schemeClr val="bg1"/>
                </a:solidFill>
                <a:effectLst>
                  <a:outerShdw blurRad="38100" dist="38100" dir="2700000" algn="tl">
                    <a:srgbClr val="000000">
                      <a:alpha val="43137"/>
                    </a:srgbClr>
                  </a:outerShdw>
                </a:effectLst>
                <a:latin typeface="Garamond" pitchFamily="18" charset="0"/>
              </a:endParaRPr>
            </a:p>
          </p:txBody>
        </p:sp>
      </p:grpSp>
      <p:grpSp>
        <p:nvGrpSpPr>
          <p:cNvPr id="4108" name="Grupo 132"/>
          <p:cNvGrpSpPr>
            <a:grpSpLocks/>
          </p:cNvGrpSpPr>
          <p:nvPr/>
        </p:nvGrpSpPr>
        <p:grpSpPr bwMode="auto">
          <a:xfrm>
            <a:off x="230490" y="29475120"/>
            <a:ext cx="8325995" cy="4015547"/>
            <a:chOff x="336885" y="39115005"/>
            <a:chExt cx="10541321" cy="5162931"/>
          </a:xfrm>
        </p:grpSpPr>
        <p:sp>
          <p:nvSpPr>
            <p:cNvPr id="4250" name="CaixaDeTexto 81"/>
            <p:cNvSpPr txBox="1">
              <a:spLocks noChangeArrowheads="1"/>
            </p:cNvSpPr>
            <p:nvPr/>
          </p:nvSpPr>
          <p:spPr bwMode="auto">
            <a:xfrm>
              <a:off x="371299" y="40159348"/>
              <a:ext cx="10506187" cy="4118588"/>
            </a:xfrm>
            <a:prstGeom prst="rect">
              <a:avLst/>
            </a:prstGeom>
            <a:solidFill>
              <a:schemeClr val="bg1"/>
            </a:solidFill>
            <a:ln w="9525">
              <a:noFill/>
              <a:miter lim="800000"/>
              <a:headEnd/>
              <a:tailEnd/>
            </a:ln>
          </p:spPr>
          <p:txBody>
            <a:bodyPr lIns="78590" tIns="39297" rIns="78590" bIns="3929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900" dirty="0">
                  <a:latin typeface="Garamond" panose="02020404030301010803" pitchFamily="18" charset="0"/>
                </a:rPr>
                <a:t>These results demonstrated the first recombinant expression of a β-</a:t>
              </a:r>
              <a:r>
                <a:rPr lang="en-US" sz="2900" dirty="0" err="1">
                  <a:latin typeface="Garamond" panose="02020404030301010803" pitchFamily="18" charset="0"/>
                </a:rPr>
                <a:t>KTx</a:t>
              </a:r>
              <a:r>
                <a:rPr lang="en-US" sz="2900" dirty="0">
                  <a:latin typeface="Garamond" panose="02020404030301010803" pitchFamily="18" charset="0"/>
                </a:rPr>
                <a:t> neurotoxin from </a:t>
              </a:r>
              <a:r>
                <a:rPr lang="en-US" sz="2900" i="1" dirty="0">
                  <a:latin typeface="Garamond" panose="02020404030301010803" pitchFamily="18" charset="0"/>
                </a:rPr>
                <a:t>Tityus </a:t>
              </a:r>
              <a:r>
                <a:rPr lang="en-US" sz="2900" i="1" dirty="0" err="1">
                  <a:latin typeface="Garamond" panose="02020404030301010803" pitchFamily="18" charset="0"/>
                </a:rPr>
                <a:t>serrulatus</a:t>
              </a:r>
              <a:r>
                <a:rPr lang="en-US" sz="2900" dirty="0">
                  <a:latin typeface="Garamond" panose="02020404030301010803" pitchFamily="18" charset="0"/>
                </a:rPr>
                <a:t>. </a:t>
              </a:r>
              <a:r>
                <a:rPr lang="en-US" sz="2900" i="1" dirty="0">
                  <a:latin typeface="Garamond" panose="02020404030301010803" pitchFamily="18" charset="0"/>
                </a:rPr>
                <a:t>P. pastoris </a:t>
              </a:r>
              <a:r>
                <a:rPr lang="en-US" sz="2900" dirty="0">
                  <a:latin typeface="Garamond" panose="02020404030301010803" pitchFamily="18" charset="0"/>
                </a:rPr>
                <a:t>expression system seems to be an efficient, rapid and cheap method for obtaining such toxins in a recombinant methodology. Furthermore, these results may open new perspectives of bioprospection of the biological actions of rTs19.</a:t>
              </a:r>
              <a:endParaRPr lang="pt-BR" sz="2900" dirty="0">
                <a:latin typeface="Garamond" panose="02020404030301010803" pitchFamily="18" charset="0"/>
              </a:endParaRPr>
            </a:p>
          </p:txBody>
        </p:sp>
        <p:sp>
          <p:nvSpPr>
            <p:cNvPr id="129" name="Retângulo de cantos arredondados 49"/>
            <p:cNvSpPr>
              <a:spLocks noChangeArrowheads="1"/>
            </p:cNvSpPr>
            <p:nvPr/>
          </p:nvSpPr>
          <p:spPr bwMode="auto">
            <a:xfrm>
              <a:off x="336885" y="39115005"/>
              <a:ext cx="10541321" cy="851170"/>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r>
                <a:rPr lang="en-US" sz="3600" b="1" dirty="0">
                  <a:solidFill>
                    <a:schemeClr val="bg1"/>
                  </a:solidFill>
                  <a:effectLst>
                    <a:outerShdw blurRad="38100" dist="38100" dir="2700000" algn="tl">
                      <a:srgbClr val="000000">
                        <a:alpha val="43137"/>
                      </a:srgbClr>
                    </a:outerShdw>
                  </a:effectLst>
                  <a:latin typeface="Garamond" panose="02020404030301010803" pitchFamily="18" charset="0"/>
                </a:rPr>
                <a:t>CONCLUSION</a:t>
              </a:r>
              <a:endParaRPr lang="en-US" sz="3600" dirty="0">
                <a:solidFill>
                  <a:schemeClr val="bg1"/>
                </a:solidFill>
                <a:effectLst>
                  <a:outerShdw blurRad="38100" dist="38100" dir="2700000" algn="tl">
                    <a:srgbClr val="000000">
                      <a:alpha val="43137"/>
                    </a:srgbClr>
                  </a:outerShdw>
                </a:effectLst>
                <a:latin typeface="Garamond" pitchFamily="18" charset="0"/>
              </a:endParaRPr>
            </a:p>
          </p:txBody>
        </p:sp>
      </p:grpSp>
      <p:grpSp>
        <p:nvGrpSpPr>
          <p:cNvPr id="4109" name="Grupo 136"/>
          <p:cNvGrpSpPr>
            <a:grpSpLocks/>
          </p:cNvGrpSpPr>
          <p:nvPr/>
        </p:nvGrpSpPr>
        <p:grpSpPr bwMode="auto">
          <a:xfrm>
            <a:off x="246532" y="7569258"/>
            <a:ext cx="8330196" cy="6267531"/>
            <a:chOff x="363659" y="8187560"/>
            <a:chExt cx="10548973" cy="8062064"/>
          </a:xfrm>
        </p:grpSpPr>
        <p:sp>
          <p:nvSpPr>
            <p:cNvPr id="4248" name="Text Box 2623"/>
            <p:cNvSpPr txBox="1">
              <a:spLocks noChangeArrowheads="1"/>
            </p:cNvSpPr>
            <p:nvPr/>
          </p:nvSpPr>
          <p:spPr bwMode="auto">
            <a:xfrm>
              <a:off x="444328" y="9258882"/>
              <a:ext cx="10468304" cy="6990742"/>
            </a:xfrm>
            <a:prstGeom prst="rect">
              <a:avLst/>
            </a:prstGeom>
            <a:solidFill>
              <a:schemeClr val="bg1"/>
            </a:solidFill>
            <a:ln w="9525">
              <a:noFill/>
              <a:miter lim="800000"/>
              <a:headEnd/>
              <a:tailEnd/>
            </a:ln>
          </p:spPr>
          <p:txBody>
            <a:bodyPr lIns="78590" tIns="39297" rIns="78590" bIns="3929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900" dirty="0">
                  <a:latin typeface="Garamond" panose="02020404030301010803" pitchFamily="18" charset="0"/>
                </a:rPr>
                <a:t>Neurotoxins are the major responsible for the symptoms caused by </a:t>
              </a:r>
              <a:r>
                <a:rPr lang="en-US" sz="2900" i="1" dirty="0">
                  <a:latin typeface="Garamond" panose="02020404030301010803" pitchFamily="18" charset="0"/>
                </a:rPr>
                <a:t>Tityus </a:t>
              </a:r>
              <a:r>
                <a:rPr lang="en-US" sz="2900" i="1" dirty="0" err="1">
                  <a:latin typeface="Garamond" panose="02020404030301010803" pitchFamily="18" charset="0"/>
                </a:rPr>
                <a:t>serrulatus</a:t>
              </a:r>
              <a:r>
                <a:rPr lang="en-US" sz="2900" i="1" dirty="0">
                  <a:latin typeface="Garamond" panose="02020404030301010803" pitchFamily="18" charset="0"/>
                </a:rPr>
                <a:t> </a:t>
              </a:r>
              <a:r>
                <a:rPr lang="en-US" sz="2900" dirty="0">
                  <a:latin typeface="Garamond" panose="02020404030301010803" pitchFamily="18" charset="0"/>
                </a:rPr>
                <a:t>envenoming due to their actions on ion-channels of excitable cells. However, the structural and functional analyses of these toxins is difficult due to the low amount of purified toxin obtained from the crude venom. The combination of   “-omics” techniques allows the precise identification of novel components with biotechnological applications enabling its heterologous expression. We reported the heterologous expression of the recombinant Ts19 (rTs19), a β-</a:t>
              </a:r>
              <a:r>
                <a:rPr lang="en-US" sz="2900" dirty="0" err="1">
                  <a:latin typeface="Garamond" panose="02020404030301010803" pitchFamily="18" charset="0"/>
                </a:rPr>
                <a:t>KTx</a:t>
              </a:r>
              <a:r>
                <a:rPr lang="en-US" sz="2900" dirty="0">
                  <a:latin typeface="Garamond" panose="02020404030301010803" pitchFamily="18" charset="0"/>
                </a:rPr>
                <a:t> neurotoxin, and their structural and functional characterizations. </a:t>
              </a:r>
              <a:endParaRPr lang="pt-BR" altLang="pt-BR" sz="2900" dirty="0">
                <a:latin typeface="Garamond" panose="02020404030301010803" pitchFamily="18" charset="0"/>
              </a:endParaRPr>
            </a:p>
          </p:txBody>
        </p:sp>
        <p:sp>
          <p:nvSpPr>
            <p:cNvPr id="130" name="Retângulo de cantos arredondados 49"/>
            <p:cNvSpPr>
              <a:spLocks noChangeArrowheads="1"/>
            </p:cNvSpPr>
            <p:nvPr/>
          </p:nvSpPr>
          <p:spPr bwMode="auto">
            <a:xfrm>
              <a:off x="363659" y="8187560"/>
              <a:ext cx="10548973" cy="878007"/>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r>
                <a:rPr lang="en-US" sz="3000" b="1" dirty="0">
                  <a:solidFill>
                    <a:schemeClr val="bg1"/>
                  </a:solidFill>
                  <a:effectLst>
                    <a:outerShdw blurRad="38100" dist="38100" dir="2700000" algn="tl">
                      <a:srgbClr val="000000">
                        <a:alpha val="43137"/>
                      </a:srgbClr>
                    </a:outerShdw>
                  </a:effectLst>
                  <a:latin typeface="Garamond" panose="02020404030301010803" pitchFamily="18" charset="0"/>
                </a:rPr>
                <a:t>INTRODUCTION AND AIMS</a:t>
              </a:r>
              <a:endParaRPr lang="en-US" sz="3000" dirty="0">
                <a:solidFill>
                  <a:schemeClr val="bg1"/>
                </a:solidFill>
                <a:effectLst>
                  <a:outerShdw blurRad="38100" dist="38100" dir="2700000" algn="tl">
                    <a:srgbClr val="000000">
                      <a:alpha val="43137"/>
                    </a:srgbClr>
                  </a:outerShdw>
                </a:effectLst>
                <a:latin typeface="Garamond" pitchFamily="18" charset="0"/>
              </a:endParaRPr>
            </a:p>
          </p:txBody>
        </p:sp>
      </p:grpSp>
      <p:grpSp>
        <p:nvGrpSpPr>
          <p:cNvPr id="4110" name="Grupo 131"/>
          <p:cNvGrpSpPr>
            <a:grpSpLocks/>
          </p:cNvGrpSpPr>
          <p:nvPr/>
        </p:nvGrpSpPr>
        <p:grpSpPr bwMode="auto">
          <a:xfrm>
            <a:off x="8812764" y="33814502"/>
            <a:ext cx="16227201" cy="2086853"/>
            <a:chOff x="11250037" y="40141653"/>
            <a:chExt cx="20866515" cy="2684108"/>
          </a:xfrm>
        </p:grpSpPr>
        <p:sp>
          <p:nvSpPr>
            <p:cNvPr id="100" name="Retângulo de cantos arredondados 49"/>
            <p:cNvSpPr>
              <a:spLocks noChangeArrowheads="1"/>
            </p:cNvSpPr>
            <p:nvPr/>
          </p:nvSpPr>
          <p:spPr bwMode="auto">
            <a:xfrm>
              <a:off x="11261663" y="41210275"/>
              <a:ext cx="20854889" cy="1615486"/>
            </a:xfrm>
            <a:prstGeom prst="rect">
              <a:avLst/>
            </a:prstGeom>
            <a:solidFill>
              <a:schemeClr val="bg1"/>
            </a:solidFill>
            <a:ln w="9525" algn="ctr">
              <a:noFill/>
              <a:round/>
              <a:headEnd/>
              <a:tailEnd/>
            </a:ln>
            <a:effectLst/>
          </p:spPr>
          <p:txBody>
            <a:bodyPr lIns="78590" tIns="39297" rIns="78590" bIns="39297" anchor="ctr"/>
            <a:lstStyle/>
            <a:p>
              <a:pPr algn="ctr">
                <a:lnSpc>
                  <a:spcPct val="150000"/>
                </a:lnSpc>
                <a:defRPr/>
              </a:pPr>
              <a:endParaRPr lang="en-US" sz="3330" dirty="0">
                <a:solidFill>
                  <a:schemeClr val="bg1"/>
                </a:solidFill>
                <a:effectLst>
                  <a:outerShdw blurRad="38100" dist="38100" dir="2700000" algn="tl">
                    <a:srgbClr val="000000">
                      <a:alpha val="43137"/>
                    </a:srgbClr>
                  </a:outerShdw>
                </a:effectLst>
                <a:latin typeface="Garamond" pitchFamily="18" charset="0"/>
              </a:endParaRPr>
            </a:p>
          </p:txBody>
        </p:sp>
        <p:pic>
          <p:nvPicPr>
            <p:cNvPr id="4243" name="Picture 2317" descr="financiadores_608_cap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5512" y="41317336"/>
              <a:ext cx="1807875" cy="133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4" name="Picture 58" descr="https://encrypted-tbn3.google.com/images?q=tbn:ANd9GcQ9N3d6Tvytk8mwIV7kLhH5JC7ZRx7datSidCs-jkPNOlrLgmiV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3011" y="41515554"/>
              <a:ext cx="3681578" cy="92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5" name="Picture 2318" descr="cnpq">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87341" y="41619785"/>
              <a:ext cx="2788481" cy="72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6" name="Picture 2" descr="http://143.107.223.3/compras/images/hemocentro_rp_vs1.jpg"/>
            <p:cNvPicPr>
              <a:picLocks noChangeAspect="1" noChangeArrowheads="1"/>
            </p:cNvPicPr>
            <p:nvPr/>
          </p:nvPicPr>
          <p:blipFill>
            <a:blip r:embed="rId9">
              <a:extLst>
                <a:ext uri="{28A0092B-C50C-407E-A947-70E740481C1C}">
                  <a14:useLocalDpi xmlns:a14="http://schemas.microsoft.com/office/drawing/2010/main" val="0"/>
                </a:ext>
              </a:extLst>
            </a:blip>
            <a:srcRect l="1865" t="10303" r="64644" b="9447"/>
            <a:stretch>
              <a:fillRect/>
            </a:stretch>
          </p:blipFill>
          <p:spPr bwMode="auto">
            <a:xfrm>
              <a:off x="29458696" y="41386555"/>
              <a:ext cx="2096659" cy="11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Retângulo de cantos arredondados 49"/>
            <p:cNvSpPr>
              <a:spLocks noChangeArrowheads="1"/>
            </p:cNvSpPr>
            <p:nvPr/>
          </p:nvSpPr>
          <p:spPr bwMode="auto">
            <a:xfrm>
              <a:off x="11250037" y="40141653"/>
              <a:ext cx="20816346" cy="901623"/>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r>
                <a:rPr lang="en-US" sz="3330" b="1" dirty="0">
                  <a:solidFill>
                    <a:schemeClr val="bg1"/>
                  </a:solidFill>
                  <a:effectLst>
                    <a:outerShdw blurRad="38100" dist="38100" dir="2700000" algn="tl">
                      <a:srgbClr val="000000">
                        <a:alpha val="43137"/>
                      </a:srgbClr>
                    </a:outerShdw>
                  </a:effectLst>
                  <a:latin typeface="Garamond" pitchFamily="18" charset="0"/>
                </a:rPr>
                <a:t>FINANCIAL SUPPORT</a:t>
              </a:r>
              <a:endParaRPr lang="en-US" sz="3330" dirty="0">
                <a:solidFill>
                  <a:schemeClr val="bg1"/>
                </a:solidFill>
                <a:effectLst>
                  <a:outerShdw blurRad="38100" dist="38100" dir="2700000" algn="tl">
                    <a:srgbClr val="000000">
                      <a:alpha val="43137"/>
                    </a:srgbClr>
                  </a:outerShdw>
                </a:effectLst>
                <a:latin typeface="Garamond" pitchFamily="18" charset="0"/>
              </a:endParaRPr>
            </a:p>
          </p:txBody>
        </p:sp>
      </p:grpSp>
      <p:cxnSp>
        <p:nvCxnSpPr>
          <p:cNvPr id="138" name="Conector reto 137"/>
          <p:cNvCxnSpPr/>
          <p:nvPr/>
        </p:nvCxnSpPr>
        <p:spPr bwMode="auto">
          <a:xfrm>
            <a:off x="3669463" y="4194786"/>
            <a:ext cx="17923154" cy="1322"/>
          </a:xfrm>
          <a:prstGeom prst="line">
            <a:avLst/>
          </a:prstGeom>
          <a:solidFill>
            <a:schemeClr val="accent1"/>
          </a:solidFill>
          <a:ln w="76200" cap="flat" cmpd="sng" algn="ctr">
            <a:solidFill>
              <a:srgbClr val="10234C"/>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143" name="Conector reto 142"/>
          <p:cNvCxnSpPr/>
          <p:nvPr/>
        </p:nvCxnSpPr>
        <p:spPr bwMode="auto">
          <a:xfrm>
            <a:off x="3665498" y="1881056"/>
            <a:ext cx="17923154" cy="1321"/>
          </a:xfrm>
          <a:prstGeom prst="line">
            <a:avLst/>
          </a:prstGeom>
          <a:solidFill>
            <a:schemeClr val="accent1"/>
          </a:solidFill>
          <a:ln w="76200" cap="flat" cmpd="sng" algn="ctr">
            <a:solidFill>
              <a:srgbClr val="10234C"/>
            </a:solidFill>
            <a:prstDash val="solid"/>
            <a:round/>
            <a:headEnd type="none" w="med" len="med"/>
            <a:tailEnd type="none" w="med" len="med"/>
          </a:ln>
          <a:effectLst>
            <a:outerShdw blurRad="50800" dist="38100" dir="5400000" algn="t" rotWithShape="0">
              <a:prstClr val="black">
                <a:alpha val="40000"/>
              </a:prstClr>
            </a:outerShdw>
          </a:effectLst>
        </p:spPr>
      </p:cxnSp>
      <p:sp>
        <p:nvSpPr>
          <p:cNvPr id="98" name="Elipse 97"/>
          <p:cNvSpPr/>
          <p:nvPr/>
        </p:nvSpPr>
        <p:spPr bwMode="auto">
          <a:xfrm>
            <a:off x="22133059" y="200265"/>
            <a:ext cx="1083529" cy="996318"/>
          </a:xfrm>
          <a:prstGeom prst="ellipse">
            <a:avLst/>
          </a:prstGeom>
          <a:solidFill>
            <a:schemeClr val="bg1"/>
          </a:solidFill>
          <a:ln w="9525" cap="flat" cmpd="sng" algn="ctr">
            <a:solidFill>
              <a:schemeClr val="accent3"/>
            </a:solidFill>
            <a:prstDash val="solid"/>
            <a:round/>
            <a:headEnd type="none" w="med" len="med"/>
            <a:tailEnd type="none" w="med" len="med"/>
          </a:ln>
          <a:effectLst/>
        </p:spPr>
        <p:txBody>
          <a:bodyPr/>
          <a:lstStyle/>
          <a:p>
            <a:pPr>
              <a:defRPr/>
            </a:pPr>
            <a:endParaRPr lang="pt-BR"/>
          </a:p>
        </p:txBody>
      </p:sp>
      <p:sp>
        <p:nvSpPr>
          <p:cNvPr id="99" name="Elipse 98"/>
          <p:cNvSpPr/>
          <p:nvPr/>
        </p:nvSpPr>
        <p:spPr bwMode="auto">
          <a:xfrm>
            <a:off x="2126095" y="233299"/>
            <a:ext cx="1083529" cy="994997"/>
          </a:xfrm>
          <a:prstGeom prst="ellipse">
            <a:avLst/>
          </a:prstGeom>
          <a:solidFill>
            <a:schemeClr val="bg1"/>
          </a:solidFill>
          <a:ln w="9525" cap="flat" cmpd="sng" algn="ctr">
            <a:solidFill>
              <a:schemeClr val="accent3"/>
            </a:solidFill>
            <a:prstDash val="solid"/>
            <a:round/>
            <a:headEnd type="none" w="med" len="med"/>
            <a:tailEnd type="none" w="med" len="med"/>
          </a:ln>
          <a:effectLst/>
        </p:spPr>
        <p:txBody>
          <a:bodyPr/>
          <a:lstStyle/>
          <a:p>
            <a:pPr>
              <a:defRPr/>
            </a:pPr>
            <a:endParaRPr lang="pt-BR"/>
          </a:p>
        </p:txBody>
      </p:sp>
      <p:pic>
        <p:nvPicPr>
          <p:cNvPr id="107" name="Picture 6" descr="http://t2.gstatic.com/images?q=tbn:ANd9GcTsjPlm1I4FlI1nQ7cE_jaKyPJtdndqlMTRLFhi2Ob07eKY0Ms5">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95453" y="204289"/>
            <a:ext cx="1166983" cy="1067225"/>
          </a:xfrm>
          <a:prstGeom prst="ellipse">
            <a:avLst/>
          </a:prstGeom>
          <a:ln w="63500" cap="rnd">
            <a:noFill/>
          </a:ln>
          <a:effectLst>
            <a:outerShdw blurRad="57785" dist="33020" dir="3180000" algn="ctr">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4117" name="Imagem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62789" y="258406"/>
            <a:ext cx="1498441" cy="102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7" name="Picture 79" descr="http://upload.wikimedia.org/wikipedia/commons/thumb/6/65/Flag_of_Belgium.svg/2000px-Flag_of_Belgium.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3344" y="307081"/>
            <a:ext cx="1023912" cy="882656"/>
          </a:xfrm>
          <a:prstGeom prst="ellipse">
            <a:avLst/>
          </a:prstGeom>
          <a:ln w="1905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cxnSp>
        <p:nvCxnSpPr>
          <p:cNvPr id="112" name="Conector reto 111"/>
          <p:cNvCxnSpPr/>
          <p:nvPr/>
        </p:nvCxnSpPr>
        <p:spPr bwMode="auto">
          <a:xfrm flipV="1">
            <a:off x="3467292" y="485683"/>
            <a:ext cx="18379029" cy="29070"/>
          </a:xfrm>
          <a:prstGeom prst="line">
            <a:avLst/>
          </a:prstGeom>
          <a:solidFill>
            <a:schemeClr val="accent1"/>
          </a:solidFill>
          <a:ln w="76200" cap="flat" cmpd="sng" algn="ctr">
            <a:solidFill>
              <a:schemeClr val="accent3"/>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114" name="Conector reto 113"/>
          <p:cNvCxnSpPr/>
          <p:nvPr/>
        </p:nvCxnSpPr>
        <p:spPr bwMode="auto">
          <a:xfrm flipV="1">
            <a:off x="3509576" y="965342"/>
            <a:ext cx="18379029" cy="29070"/>
          </a:xfrm>
          <a:prstGeom prst="line">
            <a:avLst/>
          </a:prstGeom>
          <a:solidFill>
            <a:schemeClr val="accent1"/>
          </a:solidFill>
          <a:ln w="76200" cap="flat" cmpd="sng" algn="ctr">
            <a:solidFill>
              <a:schemeClr val="accent3"/>
            </a:solidFill>
            <a:prstDash val="solid"/>
            <a:round/>
            <a:headEnd type="none" w="med" len="med"/>
            <a:tailEnd type="none" w="med" len="med"/>
          </a:ln>
          <a:effectLst>
            <a:outerShdw blurRad="50800" dist="38100" dir="5400000" algn="t" rotWithShape="0">
              <a:prstClr val="black">
                <a:alpha val="40000"/>
              </a:prstClr>
            </a:outerShdw>
          </a:effectLst>
        </p:spPr>
      </p:cxnSp>
      <p:sp>
        <p:nvSpPr>
          <p:cNvPr id="87" name="Retângulo de cantos arredondados 49"/>
          <p:cNvSpPr>
            <a:spLocks noChangeArrowheads="1"/>
          </p:cNvSpPr>
          <p:nvPr/>
        </p:nvSpPr>
        <p:spPr bwMode="auto">
          <a:xfrm>
            <a:off x="8806449" y="7589821"/>
            <a:ext cx="16203248" cy="673388"/>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78590" tIns="39297" rIns="78590" bIns="39297" anchor="ctr"/>
          <a:lstStyle/>
          <a:p>
            <a:pPr algn="ctr">
              <a:lnSpc>
                <a:spcPct val="150000"/>
              </a:lnSpc>
              <a:defRPr/>
            </a:pPr>
            <a:r>
              <a:rPr lang="en-US" sz="3330" b="1" dirty="0">
                <a:solidFill>
                  <a:schemeClr val="bg1"/>
                </a:solidFill>
                <a:effectLst>
                  <a:outerShdw blurRad="38100" dist="38100" dir="2700000" algn="tl">
                    <a:srgbClr val="000000">
                      <a:alpha val="43137"/>
                    </a:srgbClr>
                  </a:outerShdw>
                </a:effectLst>
                <a:latin typeface="Garamond" pitchFamily="18" charset="0"/>
              </a:rPr>
              <a:t>RESULTS AND DISCUSSION</a:t>
            </a:r>
            <a:endParaRPr lang="en-US" sz="3330" dirty="0">
              <a:solidFill>
                <a:schemeClr val="bg1"/>
              </a:solidFill>
              <a:effectLst>
                <a:outerShdw blurRad="38100" dist="38100" dir="2700000" algn="tl">
                  <a:srgbClr val="000000">
                    <a:alpha val="43137"/>
                  </a:srgbClr>
                </a:outerShdw>
              </a:effectLst>
              <a:latin typeface="Garamond" pitchFamily="18" charset="0"/>
            </a:endParaRPr>
          </a:p>
        </p:txBody>
      </p:sp>
      <p:sp>
        <p:nvSpPr>
          <p:cNvPr id="144" name="Retângulo 143"/>
          <p:cNvSpPr/>
          <p:nvPr/>
        </p:nvSpPr>
        <p:spPr>
          <a:xfrm>
            <a:off x="10667198" y="19490505"/>
            <a:ext cx="6081049" cy="348557"/>
          </a:xfrm>
          <a:prstGeom prst="rect">
            <a:avLst/>
          </a:prstGeom>
          <a:solidFill>
            <a:schemeClr val="accent5">
              <a:lumMod val="40000"/>
              <a:lumOff val="60000"/>
            </a:schemeClr>
          </a:solidFill>
        </p:spPr>
        <p:txBody>
          <a:bodyPr wrap="square" anchor="ctr">
            <a:spAutoFit/>
          </a:bodyPr>
          <a:lstStyle/>
          <a:p>
            <a:pPr algn="ctr">
              <a:defRPr/>
            </a:pPr>
            <a:r>
              <a:rPr lang="pt-BR" sz="1665" b="1" i="1" dirty="0" err="1">
                <a:latin typeface="Garamond" panose="02020404030301010803" pitchFamily="18" charset="0"/>
                <a:ea typeface="Times New Roman" panose="02020603050405020304" pitchFamily="18" charset="0"/>
                <a:cs typeface="Times New Roman" panose="02020603050405020304" pitchFamily="18" charset="0"/>
              </a:rPr>
              <a:t>Peptide</a:t>
            </a:r>
            <a:r>
              <a:rPr lang="pt-BR" sz="1665" b="1" i="1" dirty="0">
                <a:latin typeface="Garamond" panose="02020404030301010803" pitchFamily="18" charset="0"/>
                <a:ea typeface="Times New Roman" panose="02020603050405020304" pitchFamily="18" charset="0"/>
                <a:cs typeface="Times New Roman" panose="02020603050405020304" pitchFamily="18" charset="0"/>
              </a:rPr>
              <a:t> </a:t>
            </a:r>
            <a:r>
              <a:rPr lang="pt-BR" sz="1665" b="1" i="1" dirty="0" err="1">
                <a:latin typeface="Garamond" panose="02020404030301010803" pitchFamily="18" charset="0"/>
                <a:ea typeface="Times New Roman" panose="02020603050405020304" pitchFamily="18" charset="0"/>
                <a:cs typeface="Times New Roman" panose="02020603050405020304" pitchFamily="18" charset="0"/>
              </a:rPr>
              <a:t>mass</a:t>
            </a:r>
            <a:r>
              <a:rPr lang="pt-BR" sz="1665" b="1" i="1" dirty="0">
                <a:latin typeface="Garamond" panose="02020404030301010803" pitchFamily="18" charset="0"/>
                <a:ea typeface="Times New Roman" panose="02020603050405020304" pitchFamily="18" charset="0"/>
                <a:cs typeface="Times New Roman" panose="02020603050405020304" pitchFamily="18" charset="0"/>
              </a:rPr>
              <a:t> </a:t>
            </a:r>
            <a:r>
              <a:rPr lang="pt-BR" sz="1665" b="1" i="1" dirty="0" err="1">
                <a:latin typeface="Garamond" panose="02020404030301010803" pitchFamily="18" charset="0"/>
                <a:ea typeface="Times New Roman" panose="02020603050405020304" pitchFamily="18" charset="0"/>
                <a:cs typeface="Times New Roman" panose="02020603050405020304" pitchFamily="18" charset="0"/>
              </a:rPr>
              <a:t>fingerprint</a:t>
            </a:r>
            <a:endParaRPr lang="pt-BR" sz="1665" b="1" i="1" dirty="0">
              <a:latin typeface="Garamond" panose="02020404030301010803" pitchFamily="18" charset="0"/>
            </a:endParaRPr>
          </a:p>
        </p:txBody>
      </p:sp>
      <p:sp>
        <p:nvSpPr>
          <p:cNvPr id="286" name="Retângulo 285"/>
          <p:cNvSpPr/>
          <p:nvPr/>
        </p:nvSpPr>
        <p:spPr>
          <a:xfrm>
            <a:off x="16636671" y="15899503"/>
            <a:ext cx="2035440" cy="295976"/>
          </a:xfrm>
          <a:prstGeom prst="rect">
            <a:avLst/>
          </a:prstGeom>
          <a:solidFill>
            <a:srgbClr val="1D618B"/>
          </a:solidFill>
          <a:ln>
            <a:noFill/>
          </a:ln>
        </p:spPr>
        <p:style>
          <a:lnRef idx="2">
            <a:schemeClr val="accent1">
              <a:shade val="50000"/>
            </a:schemeClr>
          </a:lnRef>
          <a:fillRef idx="1">
            <a:schemeClr val="accent1"/>
          </a:fillRef>
          <a:effectRef idx="0">
            <a:schemeClr val="accent1"/>
          </a:effectRef>
          <a:fontRef idx="minor">
            <a:schemeClr val="lt1"/>
          </a:fontRef>
        </p:style>
        <p:txBody>
          <a:bodyPr lIns="57083" tIns="28543" rIns="57083" bIns="28543" anchor="ctr"/>
          <a:lstStyle/>
          <a:p>
            <a:pPr algn="ctr">
              <a:defRPr/>
            </a:pPr>
            <a:r>
              <a:rPr lang="en-US" sz="1998" b="1" dirty="0" err="1">
                <a:latin typeface="Garamond" panose="02020404030301010803" pitchFamily="18" charset="0"/>
                <a:cs typeface="Times New Roman" panose="02020603050405020304" pitchFamily="18" charset="0"/>
              </a:rPr>
              <a:t>SolariX</a:t>
            </a:r>
            <a:endParaRPr lang="pt-BR" sz="1998" b="1" dirty="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
        <p:nvSpPr>
          <p:cNvPr id="287" name="Retângulo 286"/>
          <p:cNvSpPr/>
          <p:nvPr/>
        </p:nvSpPr>
        <p:spPr>
          <a:xfrm>
            <a:off x="16636671" y="16255072"/>
            <a:ext cx="2035439" cy="6844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65" b="1" dirty="0">
                <a:solidFill>
                  <a:schemeClr val="tx1"/>
                </a:solidFill>
                <a:latin typeface="Garamond" panose="02020404030301010803" pitchFamily="18" charset="0"/>
                <a:cs typeface="Times New Roman" panose="02020603050405020304" pitchFamily="18" charset="0"/>
              </a:rPr>
              <a:t>Molecular </a:t>
            </a:r>
            <a:r>
              <a:rPr lang="pt-BR" sz="1665" b="1" dirty="0" err="1">
                <a:solidFill>
                  <a:schemeClr val="tx1"/>
                </a:solidFill>
                <a:latin typeface="Garamond" panose="02020404030301010803" pitchFamily="18" charset="0"/>
                <a:cs typeface="Times New Roman" panose="02020603050405020304" pitchFamily="18" charset="0"/>
              </a:rPr>
              <a:t>mass</a:t>
            </a:r>
            <a:endParaRPr lang="pt-BR" sz="1665" b="1" dirty="0">
              <a:solidFill>
                <a:schemeClr val="tx1"/>
              </a:solidFill>
              <a:latin typeface="Garamond" panose="02020404030301010803" pitchFamily="18" charset="0"/>
              <a:cs typeface="Times New Roman" panose="02020603050405020304" pitchFamily="18" charset="0"/>
            </a:endParaRPr>
          </a:p>
        </p:txBody>
      </p:sp>
      <p:sp>
        <p:nvSpPr>
          <p:cNvPr id="288" name="Retângulo 287"/>
          <p:cNvSpPr/>
          <p:nvPr/>
        </p:nvSpPr>
        <p:spPr>
          <a:xfrm>
            <a:off x="17097154" y="24142493"/>
            <a:ext cx="7792980" cy="312391"/>
          </a:xfrm>
          <a:prstGeom prst="rect">
            <a:avLst/>
          </a:prstGeom>
          <a:solidFill>
            <a:srgbClr val="1D618B"/>
          </a:solidFill>
          <a:ln>
            <a:noFill/>
          </a:ln>
        </p:spPr>
        <p:style>
          <a:lnRef idx="2">
            <a:schemeClr val="accent1">
              <a:shade val="50000"/>
            </a:schemeClr>
          </a:lnRef>
          <a:fillRef idx="1">
            <a:schemeClr val="accent1"/>
          </a:fillRef>
          <a:effectRef idx="0">
            <a:schemeClr val="accent1"/>
          </a:effectRef>
          <a:fontRef idx="minor">
            <a:schemeClr val="lt1"/>
          </a:fontRef>
        </p:style>
        <p:txBody>
          <a:bodyPr lIns="57083" tIns="28543" rIns="57083" bIns="28543" anchor="ctr"/>
          <a:lstStyle/>
          <a:p>
            <a:pPr algn="ctr">
              <a:defRPr/>
            </a:pPr>
            <a:r>
              <a:rPr lang="en-US" sz="1665" b="1" dirty="0">
                <a:latin typeface="Garamond" panose="02020404030301010803" pitchFamily="18" charset="0"/>
                <a:cs typeface="Times New Roman" panose="02020603050405020304" pitchFamily="18" charset="0"/>
              </a:rPr>
              <a:t>SynaptG2: Fragmentation ion 901</a:t>
            </a:r>
            <a:endParaRPr lang="pt-BR" sz="1665" b="1" dirty="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
        <p:nvSpPr>
          <p:cNvPr id="4136" name="ZoneTexte 34421"/>
          <p:cNvSpPr txBox="1">
            <a:spLocks noChangeArrowheads="1"/>
          </p:cNvSpPr>
          <p:nvPr/>
        </p:nvSpPr>
        <p:spPr bwMode="auto">
          <a:xfrm>
            <a:off x="17012093" y="22550354"/>
            <a:ext cx="76540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a:latin typeface="Garamond" pitchFamily="18" charset="0"/>
              </a:rPr>
              <a:t>Figure 4 - Mass spectrum of the rTs19 </a:t>
            </a:r>
            <a:r>
              <a:rPr lang="en-US" dirty="0">
                <a:latin typeface="Garamond" pitchFamily="18" charset="0"/>
              </a:rPr>
              <a:t>obtained using a </a:t>
            </a:r>
            <a:r>
              <a:rPr lang="en-US" dirty="0" err="1">
                <a:latin typeface="Garamond" pitchFamily="18" charset="0"/>
              </a:rPr>
              <a:t>NanoMate-Triversa</a:t>
            </a:r>
            <a:r>
              <a:rPr lang="en-US" dirty="0">
                <a:latin typeface="Garamond" pitchFamily="18" charset="0"/>
              </a:rPr>
              <a:t> coupled to a </a:t>
            </a:r>
            <a:r>
              <a:rPr lang="en-US" dirty="0" err="1">
                <a:latin typeface="Garamond" pitchFamily="18" charset="0"/>
              </a:rPr>
              <a:t>SolariX</a:t>
            </a:r>
            <a:r>
              <a:rPr lang="en-US" dirty="0">
                <a:latin typeface="Garamond" pitchFamily="18" charset="0"/>
              </a:rPr>
              <a:t> (9.4T). </a:t>
            </a:r>
            <a:r>
              <a:rPr lang="en-US" b="1" dirty="0">
                <a:latin typeface="Garamond" pitchFamily="18" charset="0"/>
              </a:rPr>
              <a:t>(On top) </a:t>
            </a:r>
            <a:r>
              <a:rPr lang="en-US" b="1" dirty="0" err="1">
                <a:latin typeface="Garamond" pitchFamily="18" charset="0"/>
              </a:rPr>
              <a:t>Deconvoluted</a:t>
            </a:r>
            <a:r>
              <a:rPr lang="en-US" b="1" dirty="0">
                <a:latin typeface="Garamond" pitchFamily="18" charset="0"/>
              </a:rPr>
              <a:t> spectrum. </a:t>
            </a:r>
            <a:r>
              <a:rPr lang="en-US" dirty="0">
                <a:latin typeface="Garamond" pitchFamily="18" charset="0"/>
              </a:rPr>
              <a:t>The experimental </a:t>
            </a:r>
            <a:r>
              <a:rPr lang="en-US" dirty="0" err="1">
                <a:latin typeface="Garamond" pitchFamily="18" charset="0"/>
              </a:rPr>
              <a:t>monoisotopic</a:t>
            </a:r>
            <a:r>
              <a:rPr lang="en-US" dirty="0">
                <a:latin typeface="Garamond" pitchFamily="18" charset="0"/>
              </a:rPr>
              <a:t> mass (M=6555.060 Da) is very close to the theoretical one (M=6555.001 Da), corresponding to a  difference of 9ppm. </a:t>
            </a:r>
          </a:p>
        </p:txBody>
      </p:sp>
      <p:sp>
        <p:nvSpPr>
          <p:cNvPr id="4143" name="ZoneTexte 34421"/>
          <p:cNvSpPr txBox="1">
            <a:spLocks noChangeArrowheads="1"/>
          </p:cNvSpPr>
          <p:nvPr/>
        </p:nvSpPr>
        <p:spPr bwMode="auto">
          <a:xfrm>
            <a:off x="16468262" y="14309084"/>
            <a:ext cx="8407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a:latin typeface="Garamond" pitchFamily="18" charset="0"/>
              </a:rPr>
              <a:t>Figure 3 -  Analysis of recombinant Ts19 after reduction by MALDI-TOF (DHB, </a:t>
            </a:r>
            <a:r>
              <a:rPr lang="en-US" b="1" dirty="0" err="1">
                <a:latin typeface="Garamond" pitchFamily="18" charset="0"/>
              </a:rPr>
              <a:t>reflectron</a:t>
            </a:r>
            <a:r>
              <a:rPr lang="en-US" b="1" dirty="0">
                <a:latin typeface="Garamond" pitchFamily="18" charset="0"/>
              </a:rPr>
              <a:t> positive mode). </a:t>
            </a:r>
            <a:r>
              <a:rPr lang="en-US" dirty="0">
                <a:latin typeface="Garamond" pitchFamily="18" charset="0"/>
              </a:rPr>
              <a:t>The molecular mass of reduced rTs19 confirms the presence of six cysteines included into three disulfide bridges. Also, the analysis showed some </a:t>
            </a:r>
            <a:r>
              <a:rPr lang="en-US" i="1" dirty="0">
                <a:latin typeface="Garamond" pitchFamily="18" charset="0"/>
              </a:rPr>
              <a:t>P. </a:t>
            </a:r>
            <a:r>
              <a:rPr lang="en-US" i="1" dirty="0" err="1">
                <a:latin typeface="Garamond" pitchFamily="18" charset="0"/>
              </a:rPr>
              <a:t>pastoris</a:t>
            </a:r>
            <a:r>
              <a:rPr lang="en-US" i="1" dirty="0">
                <a:latin typeface="Garamond" pitchFamily="18" charset="0"/>
              </a:rPr>
              <a:t> </a:t>
            </a:r>
            <a:r>
              <a:rPr lang="en-US" dirty="0">
                <a:latin typeface="Garamond" pitchFamily="18" charset="0"/>
              </a:rPr>
              <a:t>impurities.</a:t>
            </a:r>
          </a:p>
        </p:txBody>
      </p:sp>
      <p:sp>
        <p:nvSpPr>
          <p:cNvPr id="399" name="Retângulo 398"/>
          <p:cNvSpPr/>
          <p:nvPr/>
        </p:nvSpPr>
        <p:spPr>
          <a:xfrm>
            <a:off x="9145391" y="19473023"/>
            <a:ext cx="1413873" cy="322416"/>
          </a:xfrm>
          <a:prstGeom prst="rect">
            <a:avLst/>
          </a:prstGeom>
          <a:solidFill>
            <a:srgbClr val="1D6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65" b="1" dirty="0">
                <a:latin typeface="Garamond" panose="02020404030301010803" pitchFamily="18" charset="0"/>
                <a:cs typeface="Times New Roman" panose="02020603050405020304" pitchFamily="18" charset="0"/>
              </a:rPr>
              <a:t>MALDI-TOF</a:t>
            </a:r>
          </a:p>
        </p:txBody>
      </p:sp>
      <p:pic>
        <p:nvPicPr>
          <p:cNvPr id="4145" name="Imagem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90828" y="24650018"/>
            <a:ext cx="5518019" cy="38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o 13"/>
          <p:cNvGrpSpPr/>
          <p:nvPr/>
        </p:nvGrpSpPr>
        <p:grpSpPr>
          <a:xfrm>
            <a:off x="16455627" y="8627014"/>
            <a:ext cx="8307059" cy="5561188"/>
            <a:chOff x="16702638" y="16698402"/>
            <a:chExt cx="8307059" cy="5561188"/>
          </a:xfrm>
        </p:grpSpPr>
        <p:pic>
          <p:nvPicPr>
            <p:cNvPr id="4128" name="Imagem 125"/>
            <p:cNvPicPr>
              <a:picLocks noChangeAspect="1"/>
            </p:cNvPicPr>
            <p:nvPr/>
          </p:nvPicPr>
          <p:blipFill>
            <a:blip r:embed="rId15">
              <a:extLst>
                <a:ext uri="{28A0092B-C50C-407E-A947-70E740481C1C}">
                  <a14:useLocalDpi xmlns:a14="http://schemas.microsoft.com/office/drawing/2010/main" val="0"/>
                </a:ext>
              </a:extLst>
            </a:blip>
            <a:srcRect l="16997" t="10774" r="35339" b="74390"/>
            <a:stretch>
              <a:fillRect/>
            </a:stretch>
          </p:blipFill>
          <p:spPr bwMode="auto">
            <a:xfrm>
              <a:off x="18798467" y="16698402"/>
              <a:ext cx="6161022" cy="105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 name="Retângulo 390"/>
            <p:cNvSpPr/>
            <p:nvPr/>
          </p:nvSpPr>
          <p:spPr>
            <a:xfrm>
              <a:off x="16992934" y="16698402"/>
              <a:ext cx="1661133" cy="438213"/>
            </a:xfrm>
            <a:prstGeom prst="rect">
              <a:avLst/>
            </a:prstGeom>
            <a:solidFill>
              <a:srgbClr val="1D6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65" b="1" dirty="0">
                  <a:cs typeface="Times New Roman" panose="02020603050405020304" pitchFamily="18" charset="0"/>
                </a:rPr>
                <a:t>MALDI-TOF</a:t>
              </a:r>
            </a:p>
          </p:txBody>
        </p:sp>
        <p:sp>
          <p:nvSpPr>
            <p:cNvPr id="392" name="Retângulo 391"/>
            <p:cNvSpPr/>
            <p:nvPr/>
          </p:nvSpPr>
          <p:spPr>
            <a:xfrm>
              <a:off x="16992934" y="17203665"/>
              <a:ext cx="1661133" cy="6342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err="1">
                  <a:solidFill>
                    <a:schemeClr val="tx1"/>
                  </a:solidFill>
                  <a:cs typeface="Times New Roman" panose="02020603050405020304" pitchFamily="18" charset="0"/>
                </a:rPr>
                <a:t>Recombinant</a:t>
              </a:r>
              <a:endParaRPr lang="pt-BR" sz="1600" b="1" dirty="0">
                <a:solidFill>
                  <a:schemeClr val="tx1"/>
                </a:solidFill>
                <a:cs typeface="Times New Roman" panose="02020603050405020304" pitchFamily="18" charset="0"/>
              </a:endParaRPr>
            </a:p>
            <a:p>
              <a:pPr algn="ctr">
                <a:defRPr/>
              </a:pPr>
              <a:r>
                <a:rPr lang="pt-BR" sz="1600" b="1" dirty="0">
                  <a:solidFill>
                    <a:schemeClr val="tx1"/>
                  </a:solidFill>
                  <a:cs typeface="Times New Roman" panose="02020603050405020304" pitchFamily="18" charset="0"/>
                </a:rPr>
                <a:t>Ts19 </a:t>
              </a:r>
              <a:r>
                <a:rPr lang="pt-BR" sz="1600" b="1" dirty="0" err="1">
                  <a:solidFill>
                    <a:schemeClr val="tx1"/>
                  </a:solidFill>
                  <a:cs typeface="Times New Roman" panose="02020603050405020304" pitchFamily="18" charset="0"/>
                </a:rPr>
                <a:t>reduced</a:t>
              </a:r>
              <a:endParaRPr lang="pt-BR" sz="1600" b="1" dirty="0">
                <a:solidFill>
                  <a:schemeClr val="tx1"/>
                </a:solidFill>
                <a:cs typeface="Times New Roman" panose="02020603050405020304" pitchFamily="18" charset="0"/>
              </a:endParaRPr>
            </a:p>
          </p:txBody>
        </p:sp>
        <p:grpSp>
          <p:nvGrpSpPr>
            <p:cNvPr id="4151" name="Grupo 10"/>
            <p:cNvGrpSpPr>
              <a:grpSpLocks/>
            </p:cNvGrpSpPr>
            <p:nvPr/>
          </p:nvGrpSpPr>
          <p:grpSpPr bwMode="auto">
            <a:xfrm>
              <a:off x="16702638" y="17904854"/>
              <a:ext cx="8307059" cy="4354736"/>
              <a:chOff x="11040635" y="25016288"/>
              <a:chExt cx="8923809" cy="4333333"/>
            </a:xfrm>
          </p:grpSpPr>
          <p:pic>
            <p:nvPicPr>
              <p:cNvPr id="4157" name="Imagem 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040635" y="25016288"/>
                <a:ext cx="8923809" cy="433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8" name="Retângulo 3"/>
              <p:cNvSpPr>
                <a:spLocks noChangeArrowheads="1"/>
              </p:cNvSpPr>
              <p:nvPr/>
            </p:nvSpPr>
            <p:spPr bwMode="auto">
              <a:xfrm>
                <a:off x="15741369" y="25129770"/>
                <a:ext cx="1121482" cy="397021"/>
              </a:xfrm>
              <a:prstGeom prst="rect">
                <a:avLst/>
              </a:prstGeom>
              <a:solidFill>
                <a:srgbClr val="FFFFFF"/>
              </a:solidFill>
              <a:ln w="9525" algn="ctr">
                <a:solidFill>
                  <a:srgbClr val="FF0000"/>
                </a:solidFill>
                <a:round/>
                <a:headEnd/>
                <a:tailEnd/>
              </a:ln>
            </p:spPr>
            <p:txBody>
              <a:bodyPr/>
              <a:lstStyle/>
              <a:p>
                <a:pPr algn="ctr"/>
                <a:r>
                  <a:rPr lang="pt-BR" sz="2000" dirty="0">
                    <a:latin typeface="Garamond" panose="02020404030301010803" pitchFamily="18" charset="0"/>
                  </a:rPr>
                  <a:t>6561.0</a:t>
                </a:r>
              </a:p>
            </p:txBody>
          </p:sp>
        </p:grpSp>
        <p:sp>
          <p:nvSpPr>
            <p:cNvPr id="168" name="Retângulo 3"/>
            <p:cNvSpPr>
              <a:spLocks noChangeArrowheads="1"/>
            </p:cNvSpPr>
            <p:nvPr/>
          </p:nvSpPr>
          <p:spPr bwMode="auto">
            <a:xfrm>
              <a:off x="17395739" y="18059428"/>
              <a:ext cx="2167446" cy="362342"/>
            </a:xfrm>
            <a:prstGeom prst="rect">
              <a:avLst/>
            </a:prstGeom>
            <a:solidFill>
              <a:srgbClr val="FFFFFF"/>
            </a:solidFill>
            <a:ln w="9525" algn="ctr">
              <a:solidFill>
                <a:schemeClr val="accent6"/>
              </a:solidFill>
              <a:round/>
              <a:headEnd/>
              <a:tailEnd/>
            </a:ln>
          </p:spPr>
          <p:txBody>
            <a:bodyPr/>
            <a:lstStyle/>
            <a:p>
              <a:pPr algn="ctr"/>
              <a:r>
                <a:rPr lang="pt-BR" dirty="0">
                  <a:latin typeface="Garamond" panose="02020404030301010803" pitchFamily="18" charset="0"/>
                </a:rPr>
                <a:t>3 </a:t>
              </a:r>
              <a:r>
                <a:rPr lang="pt-BR" dirty="0" err="1">
                  <a:latin typeface="Garamond" panose="02020404030301010803" pitchFamily="18" charset="0"/>
                </a:rPr>
                <a:t>disulfide</a:t>
              </a:r>
              <a:r>
                <a:rPr lang="pt-BR" dirty="0">
                  <a:latin typeface="Garamond" panose="02020404030301010803" pitchFamily="18" charset="0"/>
                </a:rPr>
                <a:t> bridges</a:t>
              </a:r>
            </a:p>
          </p:txBody>
        </p:sp>
        <p:sp>
          <p:nvSpPr>
            <p:cNvPr id="8" name="Chave direita 7"/>
            <p:cNvSpPr/>
            <p:nvPr/>
          </p:nvSpPr>
          <p:spPr bwMode="auto">
            <a:xfrm rot="16200000" flipV="1">
              <a:off x="19481624" y="19334412"/>
              <a:ext cx="289872" cy="2707500"/>
            </a:xfrm>
            <a:prstGeom prst="rightBrace">
              <a:avLst/>
            </a:prstGeom>
            <a:noFill/>
            <a:ln w="9525" cap="flat" cmpd="sng" algn="ctr">
              <a:solidFill>
                <a:schemeClr val="accent6">
                  <a:lumMod val="50000"/>
                </a:schemeClr>
              </a:solidFill>
              <a:prstDash val="solid"/>
              <a:round/>
              <a:headEnd type="none" w="med" len="med"/>
              <a:tailEnd type="none" w="med" len="med"/>
            </a:ln>
            <a:effectLst/>
          </p:spPr>
          <p:txBody>
            <a:bodyPr vert="horz" wrap="square" lIns="76111" tIns="38056" rIns="76111" bIns="38056" numCol="1" rtlCol="0" anchor="t" anchorCtr="0" compatLnSpc="1">
              <a:prstTxWarp prst="textNoShape">
                <a:avLst/>
              </a:prstTxWarp>
            </a:bodyPr>
            <a:lstStyle/>
            <a:p>
              <a:pPr defTabSz="761147"/>
              <a:endParaRPr lang="pt-BR" sz="1498"/>
            </a:p>
          </p:txBody>
        </p:sp>
        <p:sp>
          <p:nvSpPr>
            <p:cNvPr id="106" name="Retângulo 3"/>
            <p:cNvSpPr>
              <a:spLocks noChangeArrowheads="1"/>
            </p:cNvSpPr>
            <p:nvPr/>
          </p:nvSpPr>
          <p:spPr bwMode="auto">
            <a:xfrm>
              <a:off x="18492160" y="20121279"/>
              <a:ext cx="2250304" cy="314428"/>
            </a:xfrm>
            <a:prstGeom prst="rect">
              <a:avLst/>
            </a:prstGeom>
            <a:solidFill>
              <a:srgbClr val="FFFFFF"/>
            </a:solidFill>
            <a:ln w="9525" algn="ctr">
              <a:solidFill>
                <a:schemeClr val="accent6"/>
              </a:solidFill>
              <a:round/>
              <a:headEnd/>
              <a:tailEnd/>
            </a:ln>
          </p:spPr>
          <p:txBody>
            <a:bodyPr/>
            <a:lstStyle/>
            <a:p>
              <a:pPr algn="ctr"/>
              <a:r>
                <a:rPr lang="pt-BR" i="1" dirty="0">
                  <a:latin typeface="Garamond" panose="02020404030301010803" pitchFamily="18" charset="0"/>
                </a:rPr>
                <a:t>P. pastoris </a:t>
              </a:r>
              <a:r>
                <a:rPr lang="pt-BR" dirty="0" err="1">
                  <a:latin typeface="Garamond" panose="02020404030301010803" pitchFamily="18" charset="0"/>
                </a:rPr>
                <a:t>impurities</a:t>
              </a:r>
              <a:r>
                <a:rPr lang="pt-BR" dirty="0">
                  <a:latin typeface="Garamond" panose="02020404030301010803" pitchFamily="18" charset="0"/>
                </a:rPr>
                <a:t> </a:t>
              </a:r>
            </a:p>
          </p:txBody>
        </p:sp>
      </p:grpSp>
      <p:sp>
        <p:nvSpPr>
          <p:cNvPr id="105" name="Retângulo 104"/>
          <p:cNvSpPr/>
          <p:nvPr/>
        </p:nvSpPr>
        <p:spPr>
          <a:xfrm>
            <a:off x="3831993" y="1879798"/>
            <a:ext cx="17102954" cy="2373022"/>
          </a:xfrm>
          <a:prstGeom prst="rect">
            <a:avLst/>
          </a:prstGeom>
          <a:noFill/>
        </p:spPr>
        <p:txBody>
          <a:bodyPr wrap="square">
            <a:spAutoFit/>
          </a:bodyPr>
          <a:lstStyle/>
          <a:p>
            <a:pPr algn="ctr">
              <a:lnSpc>
                <a:spcPct val="150000"/>
              </a:lnSpc>
              <a:defRPr/>
            </a:pPr>
            <a:r>
              <a:rPr lang="en-US" sz="3400" b="1" dirty="0">
                <a:effectLst>
                  <a:outerShdw blurRad="38100" dist="38100" dir="2700000" algn="tl">
                    <a:srgbClr val="000000">
                      <a:alpha val="43137"/>
                    </a:srgbClr>
                  </a:outerShdw>
                </a:effectLst>
                <a:latin typeface="Garamond" panose="02020404030301010803" pitchFamily="18" charset="0"/>
              </a:rPr>
              <a:t>SHEDDING NEW LIGHTS ON THE RECOMBINANT </a:t>
            </a:r>
            <a:r>
              <a:rPr lang="el-GR" sz="3400" b="1" dirty="0">
                <a:effectLst>
                  <a:outerShdw blurRad="38100" dist="38100" dir="2700000" algn="tl">
                    <a:srgbClr val="000000">
                      <a:alpha val="43137"/>
                    </a:srgbClr>
                  </a:outerShdw>
                </a:effectLst>
                <a:latin typeface="Garamond" panose="02020404030301010803" pitchFamily="18" charset="0"/>
              </a:rPr>
              <a:t>β</a:t>
            </a:r>
            <a:r>
              <a:rPr lang="en-US" sz="3400" b="1" dirty="0">
                <a:effectLst>
                  <a:outerShdw blurRad="38100" dist="38100" dir="2700000" algn="tl">
                    <a:srgbClr val="000000">
                      <a:alpha val="43137"/>
                    </a:srgbClr>
                  </a:outerShdw>
                </a:effectLst>
                <a:latin typeface="Garamond" panose="02020404030301010803" pitchFamily="18" charset="0"/>
              </a:rPr>
              <a:t>-KTX NEUROTOXIN FROM </a:t>
            </a:r>
            <a:r>
              <a:rPr lang="en-US" sz="3400" b="1" i="1" dirty="0">
                <a:effectLst>
                  <a:outerShdw blurRad="38100" dist="38100" dir="2700000" algn="tl">
                    <a:srgbClr val="000000">
                      <a:alpha val="43137"/>
                    </a:srgbClr>
                  </a:outerShdw>
                </a:effectLst>
                <a:latin typeface="Garamond" panose="02020404030301010803" pitchFamily="18" charset="0"/>
              </a:rPr>
              <a:t>Tityus </a:t>
            </a:r>
            <a:r>
              <a:rPr lang="en-US" sz="3400" b="1" i="1" dirty="0" err="1">
                <a:effectLst>
                  <a:outerShdw blurRad="38100" dist="38100" dir="2700000" algn="tl">
                    <a:srgbClr val="000000">
                      <a:alpha val="43137"/>
                    </a:srgbClr>
                  </a:outerShdw>
                </a:effectLst>
                <a:latin typeface="Garamond" panose="02020404030301010803" pitchFamily="18" charset="0"/>
              </a:rPr>
              <a:t>serrulatus</a:t>
            </a:r>
            <a:r>
              <a:rPr lang="en-US" sz="3400" b="1" dirty="0">
                <a:effectLst>
                  <a:outerShdw blurRad="38100" dist="38100" dir="2700000" algn="tl">
                    <a:srgbClr val="000000">
                      <a:alpha val="43137"/>
                    </a:srgbClr>
                  </a:outerShdw>
                </a:effectLst>
                <a:latin typeface="Garamond" panose="02020404030301010803" pitchFamily="18" charset="0"/>
              </a:rPr>
              <a:t>: HETEROLOGOUS EXPRESSION, STRUCTURAL AND FUNCTIONAL CHARACTERIZATION</a:t>
            </a:r>
            <a:endParaRPr lang="pt-BR" sz="3400" dirty="0">
              <a:effectLst>
                <a:outerShdw blurRad="38100" dist="38100" dir="2700000" algn="tl">
                  <a:srgbClr val="000000">
                    <a:alpha val="43137"/>
                  </a:srgbClr>
                </a:outerShdw>
              </a:effectLst>
              <a:latin typeface="Garamond" panose="02020404030301010803" pitchFamily="18" charset="0"/>
            </a:endParaRPr>
          </a:p>
        </p:txBody>
      </p:sp>
      <p:pic>
        <p:nvPicPr>
          <p:cNvPr id="108" name="Imagem 107"/>
          <p:cNvPicPr>
            <a:picLocks noChangeAspect="1"/>
          </p:cNvPicPr>
          <p:nvPr/>
        </p:nvPicPr>
        <p:blipFill rotWithShape="1">
          <a:blip r:embed="rId17"/>
          <a:srcRect l="19470" t="18617" r="32568" b="65813"/>
          <a:stretch/>
        </p:blipFill>
        <p:spPr>
          <a:xfrm>
            <a:off x="18735214" y="15894540"/>
            <a:ext cx="6126447" cy="1118195"/>
          </a:xfrm>
          <a:prstGeom prst="rect">
            <a:avLst/>
          </a:prstGeom>
        </p:spPr>
      </p:pic>
      <p:pic>
        <p:nvPicPr>
          <p:cNvPr id="12" name="Imagem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08103" y="8586852"/>
            <a:ext cx="4832218" cy="4821849"/>
          </a:xfrm>
          <a:prstGeom prst="rect">
            <a:avLst/>
          </a:prstGeom>
        </p:spPr>
      </p:pic>
      <p:grpSp>
        <p:nvGrpSpPr>
          <p:cNvPr id="6" name="Grupo 5"/>
          <p:cNvGrpSpPr/>
          <p:nvPr/>
        </p:nvGrpSpPr>
        <p:grpSpPr>
          <a:xfrm>
            <a:off x="8853057" y="19863004"/>
            <a:ext cx="8001517" cy="5398381"/>
            <a:chOff x="9176533" y="26442637"/>
            <a:chExt cx="10648435" cy="6858000"/>
          </a:xfrm>
        </p:grpSpPr>
        <p:grpSp>
          <p:nvGrpSpPr>
            <p:cNvPr id="86" name="Grupo 85"/>
            <p:cNvGrpSpPr/>
            <p:nvPr/>
          </p:nvGrpSpPr>
          <p:grpSpPr>
            <a:xfrm>
              <a:off x="9176533" y="26442637"/>
              <a:ext cx="10397486" cy="5460642"/>
              <a:chOff x="-1114428" y="215900"/>
              <a:chExt cx="11739566" cy="4449763"/>
            </a:xfrm>
          </p:grpSpPr>
          <p:grpSp>
            <p:nvGrpSpPr>
              <p:cNvPr id="88" name="Group 4"/>
              <p:cNvGrpSpPr>
                <a:grpSpLocks noChangeAspect="1"/>
              </p:cNvGrpSpPr>
              <p:nvPr/>
            </p:nvGrpSpPr>
            <p:grpSpPr bwMode="auto">
              <a:xfrm>
                <a:off x="-1114428" y="215900"/>
                <a:ext cx="11739566" cy="4449763"/>
                <a:chOff x="-702" y="136"/>
                <a:chExt cx="7395" cy="2803"/>
              </a:xfrm>
            </p:grpSpPr>
            <p:sp>
              <p:nvSpPr>
                <p:cNvPr id="92" name="AutoShape 3"/>
                <p:cNvSpPr>
                  <a:spLocks noChangeAspect="1" noChangeArrowheads="1" noTextEdit="1"/>
                </p:cNvSpPr>
                <p:nvPr/>
              </p:nvSpPr>
              <p:spPr bwMode="auto">
                <a:xfrm>
                  <a:off x="-628" y="136"/>
                  <a:ext cx="7321"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nvGrpSpPr>
                <p:cNvPr id="93" name="Group 205"/>
                <p:cNvGrpSpPr>
                  <a:grpSpLocks/>
                </p:cNvGrpSpPr>
                <p:nvPr/>
              </p:nvGrpSpPr>
              <p:grpSpPr bwMode="auto">
                <a:xfrm>
                  <a:off x="-702" y="136"/>
                  <a:ext cx="7381" cy="2803"/>
                  <a:chOff x="-702" y="136"/>
                  <a:chExt cx="7381" cy="2803"/>
                </a:xfrm>
              </p:grpSpPr>
              <p:sp>
                <p:nvSpPr>
                  <p:cNvPr id="103" name="Rectangle 5"/>
                  <p:cNvSpPr>
                    <a:spLocks noChangeArrowheads="1"/>
                  </p:cNvSpPr>
                  <p:nvPr/>
                </p:nvSpPr>
                <p:spPr bwMode="auto">
                  <a:xfrm>
                    <a:off x="-582" y="182"/>
                    <a:ext cx="7261" cy="27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4" name="Rectangle 10"/>
                  <p:cNvSpPr>
                    <a:spLocks noChangeArrowheads="1"/>
                  </p:cNvSpPr>
                  <p:nvPr/>
                </p:nvSpPr>
                <p:spPr bwMode="auto">
                  <a:xfrm>
                    <a:off x="-253" y="303"/>
                    <a:ext cx="6875" cy="2394"/>
                  </a:xfrm>
                  <a:prstGeom prst="rect">
                    <a:avLst/>
                  </a:prstGeom>
                  <a:solidFill>
                    <a:srgbClr val="FFFFFF"/>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09" name="Rectangle 11"/>
                  <p:cNvSpPr>
                    <a:spLocks noChangeArrowheads="1"/>
                  </p:cNvSpPr>
                  <p:nvPr/>
                </p:nvSpPr>
                <p:spPr bwMode="auto">
                  <a:xfrm>
                    <a:off x="-628" y="136"/>
                    <a:ext cx="42"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10" name="Line 12"/>
                  <p:cNvSpPr>
                    <a:spLocks noChangeShapeType="1"/>
                  </p:cNvSpPr>
                  <p:nvPr/>
                </p:nvSpPr>
                <p:spPr bwMode="auto">
                  <a:xfrm>
                    <a:off x="-74"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3" name="Line 13"/>
                  <p:cNvSpPr>
                    <a:spLocks noChangeShapeType="1"/>
                  </p:cNvSpPr>
                  <p:nvPr/>
                </p:nvSpPr>
                <p:spPr bwMode="auto">
                  <a:xfrm>
                    <a:off x="102"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5" name="Line 14"/>
                  <p:cNvSpPr>
                    <a:spLocks noChangeShapeType="1"/>
                  </p:cNvSpPr>
                  <p:nvPr/>
                </p:nvSpPr>
                <p:spPr bwMode="auto">
                  <a:xfrm>
                    <a:off x="277"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6" name="Line 15"/>
                  <p:cNvSpPr>
                    <a:spLocks noChangeShapeType="1"/>
                  </p:cNvSpPr>
                  <p:nvPr/>
                </p:nvSpPr>
                <p:spPr bwMode="auto">
                  <a:xfrm>
                    <a:off x="453"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7" name="Line 16"/>
                  <p:cNvSpPr>
                    <a:spLocks noChangeShapeType="1"/>
                  </p:cNvSpPr>
                  <p:nvPr/>
                </p:nvSpPr>
                <p:spPr bwMode="auto">
                  <a:xfrm>
                    <a:off x="628"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8" name="Line 17"/>
                  <p:cNvSpPr>
                    <a:spLocks noChangeShapeType="1"/>
                  </p:cNvSpPr>
                  <p:nvPr/>
                </p:nvSpPr>
                <p:spPr bwMode="auto">
                  <a:xfrm>
                    <a:off x="803"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9" name="Line 18"/>
                  <p:cNvSpPr>
                    <a:spLocks noChangeShapeType="1"/>
                  </p:cNvSpPr>
                  <p:nvPr/>
                </p:nvSpPr>
                <p:spPr bwMode="auto">
                  <a:xfrm>
                    <a:off x="979"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0" name="Line 19"/>
                  <p:cNvSpPr>
                    <a:spLocks noChangeShapeType="1"/>
                  </p:cNvSpPr>
                  <p:nvPr/>
                </p:nvSpPr>
                <p:spPr bwMode="auto">
                  <a:xfrm>
                    <a:off x="1154"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1" name="Line 20"/>
                  <p:cNvSpPr>
                    <a:spLocks noChangeShapeType="1"/>
                  </p:cNvSpPr>
                  <p:nvPr/>
                </p:nvSpPr>
                <p:spPr bwMode="auto">
                  <a:xfrm>
                    <a:off x="1329"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2" name="Line 21"/>
                  <p:cNvSpPr>
                    <a:spLocks noChangeShapeType="1"/>
                  </p:cNvSpPr>
                  <p:nvPr/>
                </p:nvSpPr>
                <p:spPr bwMode="auto">
                  <a:xfrm>
                    <a:off x="1505"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3" name="Line 22"/>
                  <p:cNvSpPr>
                    <a:spLocks noChangeShapeType="1"/>
                  </p:cNvSpPr>
                  <p:nvPr/>
                </p:nvSpPr>
                <p:spPr bwMode="auto">
                  <a:xfrm>
                    <a:off x="1680"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4" name="Line 23"/>
                  <p:cNvSpPr>
                    <a:spLocks noChangeShapeType="1"/>
                  </p:cNvSpPr>
                  <p:nvPr/>
                </p:nvSpPr>
                <p:spPr bwMode="auto">
                  <a:xfrm>
                    <a:off x="1856"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5" name="Line 24"/>
                  <p:cNvSpPr>
                    <a:spLocks noChangeShapeType="1"/>
                  </p:cNvSpPr>
                  <p:nvPr/>
                </p:nvSpPr>
                <p:spPr bwMode="auto">
                  <a:xfrm>
                    <a:off x="2031"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6" name="Line 25"/>
                  <p:cNvSpPr>
                    <a:spLocks noChangeShapeType="1"/>
                  </p:cNvSpPr>
                  <p:nvPr/>
                </p:nvSpPr>
                <p:spPr bwMode="auto">
                  <a:xfrm>
                    <a:off x="2206"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2" name="Line 26"/>
                  <p:cNvSpPr>
                    <a:spLocks noChangeShapeType="1"/>
                  </p:cNvSpPr>
                  <p:nvPr/>
                </p:nvSpPr>
                <p:spPr bwMode="auto">
                  <a:xfrm>
                    <a:off x="2382"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3" name="Line 27"/>
                  <p:cNvSpPr>
                    <a:spLocks noChangeShapeType="1"/>
                  </p:cNvSpPr>
                  <p:nvPr/>
                </p:nvSpPr>
                <p:spPr bwMode="auto">
                  <a:xfrm>
                    <a:off x="2557"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4" name="Line 28"/>
                  <p:cNvSpPr>
                    <a:spLocks noChangeShapeType="1"/>
                  </p:cNvSpPr>
                  <p:nvPr/>
                </p:nvSpPr>
                <p:spPr bwMode="auto">
                  <a:xfrm>
                    <a:off x="2732"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5" name="Line 29"/>
                  <p:cNvSpPr>
                    <a:spLocks noChangeShapeType="1"/>
                  </p:cNvSpPr>
                  <p:nvPr/>
                </p:nvSpPr>
                <p:spPr bwMode="auto">
                  <a:xfrm>
                    <a:off x="2908"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6" name="Line 30"/>
                  <p:cNvSpPr>
                    <a:spLocks noChangeShapeType="1"/>
                  </p:cNvSpPr>
                  <p:nvPr/>
                </p:nvSpPr>
                <p:spPr bwMode="auto">
                  <a:xfrm>
                    <a:off x="3083"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7" name="Line 31"/>
                  <p:cNvSpPr>
                    <a:spLocks noChangeShapeType="1"/>
                  </p:cNvSpPr>
                  <p:nvPr/>
                </p:nvSpPr>
                <p:spPr bwMode="auto">
                  <a:xfrm>
                    <a:off x="3258"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9" name="Line 32"/>
                  <p:cNvSpPr>
                    <a:spLocks noChangeShapeType="1"/>
                  </p:cNvSpPr>
                  <p:nvPr/>
                </p:nvSpPr>
                <p:spPr bwMode="auto">
                  <a:xfrm>
                    <a:off x="3434"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0" name="Line 33"/>
                  <p:cNvSpPr>
                    <a:spLocks noChangeShapeType="1"/>
                  </p:cNvSpPr>
                  <p:nvPr/>
                </p:nvSpPr>
                <p:spPr bwMode="auto">
                  <a:xfrm>
                    <a:off x="3609"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1" name="Line 34"/>
                  <p:cNvSpPr>
                    <a:spLocks noChangeShapeType="1"/>
                  </p:cNvSpPr>
                  <p:nvPr/>
                </p:nvSpPr>
                <p:spPr bwMode="auto">
                  <a:xfrm>
                    <a:off x="3785"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2" name="Line 35"/>
                  <p:cNvSpPr>
                    <a:spLocks noChangeShapeType="1"/>
                  </p:cNvSpPr>
                  <p:nvPr/>
                </p:nvSpPr>
                <p:spPr bwMode="auto">
                  <a:xfrm>
                    <a:off x="3960"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5" name="Line 36"/>
                  <p:cNvSpPr>
                    <a:spLocks noChangeShapeType="1"/>
                  </p:cNvSpPr>
                  <p:nvPr/>
                </p:nvSpPr>
                <p:spPr bwMode="auto">
                  <a:xfrm>
                    <a:off x="4135"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6" name="Line 37"/>
                  <p:cNvSpPr>
                    <a:spLocks noChangeShapeType="1"/>
                  </p:cNvSpPr>
                  <p:nvPr/>
                </p:nvSpPr>
                <p:spPr bwMode="auto">
                  <a:xfrm>
                    <a:off x="4311"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7" name="Line 38"/>
                  <p:cNvSpPr>
                    <a:spLocks noChangeShapeType="1"/>
                  </p:cNvSpPr>
                  <p:nvPr/>
                </p:nvSpPr>
                <p:spPr bwMode="auto">
                  <a:xfrm>
                    <a:off x="4486"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8" name="Line 39"/>
                  <p:cNvSpPr>
                    <a:spLocks noChangeShapeType="1"/>
                  </p:cNvSpPr>
                  <p:nvPr/>
                </p:nvSpPr>
                <p:spPr bwMode="auto">
                  <a:xfrm>
                    <a:off x="4661"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9" name="Line 40"/>
                  <p:cNvSpPr>
                    <a:spLocks noChangeShapeType="1"/>
                  </p:cNvSpPr>
                  <p:nvPr/>
                </p:nvSpPr>
                <p:spPr bwMode="auto">
                  <a:xfrm>
                    <a:off x="4837"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0" name="Line 41"/>
                  <p:cNvSpPr>
                    <a:spLocks noChangeShapeType="1"/>
                  </p:cNvSpPr>
                  <p:nvPr/>
                </p:nvSpPr>
                <p:spPr bwMode="auto">
                  <a:xfrm>
                    <a:off x="5012"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1" name="Line 42"/>
                  <p:cNvSpPr>
                    <a:spLocks noChangeShapeType="1"/>
                  </p:cNvSpPr>
                  <p:nvPr/>
                </p:nvSpPr>
                <p:spPr bwMode="auto">
                  <a:xfrm>
                    <a:off x="5188"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2" name="Line 43"/>
                  <p:cNvSpPr>
                    <a:spLocks noChangeShapeType="1"/>
                  </p:cNvSpPr>
                  <p:nvPr/>
                </p:nvSpPr>
                <p:spPr bwMode="auto">
                  <a:xfrm>
                    <a:off x="5363"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3" name="Line 44"/>
                  <p:cNvSpPr>
                    <a:spLocks noChangeShapeType="1"/>
                  </p:cNvSpPr>
                  <p:nvPr/>
                </p:nvSpPr>
                <p:spPr bwMode="auto">
                  <a:xfrm>
                    <a:off x="5538"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4" name="Line 45"/>
                  <p:cNvSpPr>
                    <a:spLocks noChangeShapeType="1"/>
                  </p:cNvSpPr>
                  <p:nvPr/>
                </p:nvSpPr>
                <p:spPr bwMode="auto">
                  <a:xfrm>
                    <a:off x="5714"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5" name="Line 46"/>
                  <p:cNvSpPr>
                    <a:spLocks noChangeShapeType="1"/>
                  </p:cNvSpPr>
                  <p:nvPr/>
                </p:nvSpPr>
                <p:spPr bwMode="auto">
                  <a:xfrm>
                    <a:off x="5889"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6" name="Line 47"/>
                  <p:cNvSpPr>
                    <a:spLocks noChangeShapeType="1"/>
                  </p:cNvSpPr>
                  <p:nvPr/>
                </p:nvSpPr>
                <p:spPr bwMode="auto">
                  <a:xfrm>
                    <a:off x="6064"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7" name="Line 48"/>
                  <p:cNvSpPr>
                    <a:spLocks noChangeShapeType="1"/>
                  </p:cNvSpPr>
                  <p:nvPr/>
                </p:nvSpPr>
                <p:spPr bwMode="auto">
                  <a:xfrm>
                    <a:off x="6240"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8" name="Line 49"/>
                  <p:cNvSpPr>
                    <a:spLocks noChangeShapeType="1"/>
                  </p:cNvSpPr>
                  <p:nvPr/>
                </p:nvSpPr>
                <p:spPr bwMode="auto">
                  <a:xfrm>
                    <a:off x="6415"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9" name="Line 50"/>
                  <p:cNvSpPr>
                    <a:spLocks noChangeShapeType="1"/>
                  </p:cNvSpPr>
                  <p:nvPr/>
                </p:nvSpPr>
                <p:spPr bwMode="auto">
                  <a:xfrm>
                    <a:off x="6591" y="2712"/>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0" name="Rectangle 51"/>
                  <p:cNvSpPr>
                    <a:spLocks noChangeArrowheads="1"/>
                  </p:cNvSpPr>
                  <p:nvPr/>
                </p:nvSpPr>
                <p:spPr bwMode="auto">
                  <a:xfrm>
                    <a:off x="6412" y="2764"/>
                    <a:ext cx="2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m/z</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61" name="Line 52"/>
                  <p:cNvSpPr>
                    <a:spLocks noChangeShapeType="1"/>
                  </p:cNvSpPr>
                  <p:nvPr/>
                </p:nvSpPr>
                <p:spPr bwMode="auto">
                  <a:xfrm>
                    <a:off x="628"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2" name="Rectangle 53"/>
                  <p:cNvSpPr>
                    <a:spLocks noChangeArrowheads="1"/>
                  </p:cNvSpPr>
                  <p:nvPr/>
                </p:nvSpPr>
                <p:spPr bwMode="auto">
                  <a:xfrm>
                    <a:off x="494" y="277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1000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63" name="Line 54"/>
                  <p:cNvSpPr>
                    <a:spLocks noChangeShapeType="1"/>
                  </p:cNvSpPr>
                  <p:nvPr/>
                </p:nvSpPr>
                <p:spPr bwMode="auto">
                  <a:xfrm>
                    <a:off x="1505"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4" name="Rectangle 55"/>
                  <p:cNvSpPr>
                    <a:spLocks noChangeArrowheads="1"/>
                  </p:cNvSpPr>
                  <p:nvPr/>
                </p:nvSpPr>
                <p:spPr bwMode="auto">
                  <a:xfrm>
                    <a:off x="1371" y="277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1500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65" name="Line 56"/>
                  <p:cNvSpPr>
                    <a:spLocks noChangeShapeType="1"/>
                  </p:cNvSpPr>
                  <p:nvPr/>
                </p:nvSpPr>
                <p:spPr bwMode="auto">
                  <a:xfrm>
                    <a:off x="2382"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6" name="Rectangle 57"/>
                  <p:cNvSpPr>
                    <a:spLocks noChangeArrowheads="1"/>
                  </p:cNvSpPr>
                  <p:nvPr/>
                </p:nvSpPr>
                <p:spPr bwMode="auto">
                  <a:xfrm>
                    <a:off x="2268" y="278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2000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67" name="Line 58"/>
                  <p:cNvSpPr>
                    <a:spLocks noChangeShapeType="1"/>
                  </p:cNvSpPr>
                  <p:nvPr/>
                </p:nvSpPr>
                <p:spPr bwMode="auto">
                  <a:xfrm>
                    <a:off x="3258"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0" name="Rectangle 59"/>
                  <p:cNvSpPr>
                    <a:spLocks noChangeArrowheads="1"/>
                  </p:cNvSpPr>
                  <p:nvPr/>
                </p:nvSpPr>
                <p:spPr bwMode="auto">
                  <a:xfrm>
                    <a:off x="3134" y="278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2500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71" name="Line 60"/>
                  <p:cNvSpPr>
                    <a:spLocks noChangeShapeType="1"/>
                  </p:cNvSpPr>
                  <p:nvPr/>
                </p:nvSpPr>
                <p:spPr bwMode="auto">
                  <a:xfrm>
                    <a:off x="4135"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2" name="Rectangle 61"/>
                  <p:cNvSpPr>
                    <a:spLocks noChangeArrowheads="1"/>
                  </p:cNvSpPr>
                  <p:nvPr/>
                </p:nvSpPr>
                <p:spPr bwMode="auto">
                  <a:xfrm>
                    <a:off x="4011" y="277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3000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77" name="Line 62"/>
                  <p:cNvSpPr>
                    <a:spLocks noChangeShapeType="1"/>
                  </p:cNvSpPr>
                  <p:nvPr/>
                </p:nvSpPr>
                <p:spPr bwMode="auto">
                  <a:xfrm>
                    <a:off x="5012"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8" name="Rectangle 63"/>
                  <p:cNvSpPr>
                    <a:spLocks noChangeArrowheads="1"/>
                  </p:cNvSpPr>
                  <p:nvPr/>
                </p:nvSpPr>
                <p:spPr bwMode="auto">
                  <a:xfrm>
                    <a:off x="4888" y="277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3500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79" name="Line 64"/>
                  <p:cNvSpPr>
                    <a:spLocks noChangeShapeType="1"/>
                  </p:cNvSpPr>
                  <p:nvPr/>
                </p:nvSpPr>
                <p:spPr bwMode="auto">
                  <a:xfrm>
                    <a:off x="5889" y="2712"/>
                    <a:ext cx="0" cy="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0" name="Rectangle 65"/>
                  <p:cNvSpPr>
                    <a:spLocks noChangeArrowheads="1"/>
                  </p:cNvSpPr>
                  <p:nvPr/>
                </p:nvSpPr>
                <p:spPr bwMode="auto">
                  <a:xfrm>
                    <a:off x="5765" y="2784"/>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4000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81" name="Line 66"/>
                  <p:cNvSpPr>
                    <a:spLocks noChangeShapeType="1"/>
                  </p:cNvSpPr>
                  <p:nvPr/>
                </p:nvSpPr>
                <p:spPr bwMode="auto">
                  <a:xfrm>
                    <a:off x="-264" y="2681"/>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2" name="Line 67"/>
                  <p:cNvSpPr>
                    <a:spLocks noChangeShapeType="1"/>
                  </p:cNvSpPr>
                  <p:nvPr/>
                </p:nvSpPr>
                <p:spPr bwMode="auto">
                  <a:xfrm>
                    <a:off x="-264" y="247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3" name="Line 68"/>
                  <p:cNvSpPr>
                    <a:spLocks noChangeShapeType="1"/>
                  </p:cNvSpPr>
                  <p:nvPr/>
                </p:nvSpPr>
                <p:spPr bwMode="auto">
                  <a:xfrm>
                    <a:off x="-264" y="226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4" name="Line 69"/>
                  <p:cNvSpPr>
                    <a:spLocks noChangeShapeType="1"/>
                  </p:cNvSpPr>
                  <p:nvPr/>
                </p:nvSpPr>
                <p:spPr bwMode="auto">
                  <a:xfrm>
                    <a:off x="-264" y="2060"/>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5" name="Line 70"/>
                  <p:cNvSpPr>
                    <a:spLocks noChangeShapeType="1"/>
                  </p:cNvSpPr>
                  <p:nvPr/>
                </p:nvSpPr>
                <p:spPr bwMode="auto">
                  <a:xfrm>
                    <a:off x="-264" y="1853"/>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6" name="Line 71"/>
                  <p:cNvSpPr>
                    <a:spLocks noChangeShapeType="1"/>
                  </p:cNvSpPr>
                  <p:nvPr/>
                </p:nvSpPr>
                <p:spPr bwMode="auto">
                  <a:xfrm>
                    <a:off x="-264" y="1647"/>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7" name="Line 72"/>
                  <p:cNvSpPr>
                    <a:spLocks noChangeShapeType="1"/>
                  </p:cNvSpPr>
                  <p:nvPr/>
                </p:nvSpPr>
                <p:spPr bwMode="auto">
                  <a:xfrm>
                    <a:off x="-264" y="1440"/>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8" name="Line 73"/>
                  <p:cNvSpPr>
                    <a:spLocks noChangeShapeType="1"/>
                  </p:cNvSpPr>
                  <p:nvPr/>
                </p:nvSpPr>
                <p:spPr bwMode="auto">
                  <a:xfrm>
                    <a:off x="-264" y="123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9" name="Line 74"/>
                  <p:cNvSpPr>
                    <a:spLocks noChangeShapeType="1"/>
                  </p:cNvSpPr>
                  <p:nvPr/>
                </p:nvSpPr>
                <p:spPr bwMode="auto">
                  <a:xfrm>
                    <a:off x="-264" y="1025"/>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0" name="Line 75"/>
                  <p:cNvSpPr>
                    <a:spLocks noChangeShapeType="1"/>
                  </p:cNvSpPr>
                  <p:nvPr/>
                </p:nvSpPr>
                <p:spPr bwMode="auto">
                  <a:xfrm>
                    <a:off x="-264" y="819"/>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1" name="Line 76"/>
                  <p:cNvSpPr>
                    <a:spLocks noChangeShapeType="1"/>
                  </p:cNvSpPr>
                  <p:nvPr/>
                </p:nvSpPr>
                <p:spPr bwMode="auto">
                  <a:xfrm>
                    <a:off x="-264" y="612"/>
                    <a:ext cx="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2" name="Line 77"/>
                  <p:cNvSpPr>
                    <a:spLocks noChangeShapeType="1"/>
                  </p:cNvSpPr>
                  <p:nvPr/>
                </p:nvSpPr>
                <p:spPr bwMode="auto">
                  <a:xfrm>
                    <a:off x="-280" y="2681"/>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3" name="Rectangle 78"/>
                  <p:cNvSpPr>
                    <a:spLocks noChangeArrowheads="1"/>
                  </p:cNvSpPr>
                  <p:nvPr/>
                </p:nvSpPr>
                <p:spPr bwMode="auto">
                  <a:xfrm>
                    <a:off x="-573" y="2609"/>
                    <a:ext cx="2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94" name="Line 79"/>
                  <p:cNvSpPr>
                    <a:spLocks noChangeShapeType="1"/>
                  </p:cNvSpPr>
                  <p:nvPr/>
                </p:nvSpPr>
                <p:spPr bwMode="auto">
                  <a:xfrm>
                    <a:off x="-280" y="2267"/>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5" name="Rectangle 80"/>
                  <p:cNvSpPr>
                    <a:spLocks noChangeArrowheads="1"/>
                  </p:cNvSpPr>
                  <p:nvPr/>
                </p:nvSpPr>
                <p:spPr bwMode="auto">
                  <a:xfrm>
                    <a:off x="-663" y="2195"/>
                    <a:ext cx="28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50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96" name="Line 81"/>
                  <p:cNvSpPr>
                    <a:spLocks noChangeShapeType="1"/>
                  </p:cNvSpPr>
                  <p:nvPr/>
                </p:nvSpPr>
                <p:spPr bwMode="auto">
                  <a:xfrm>
                    <a:off x="-280" y="1853"/>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7" name="Rectangle 82"/>
                  <p:cNvSpPr>
                    <a:spLocks noChangeArrowheads="1"/>
                  </p:cNvSpPr>
                  <p:nvPr/>
                </p:nvSpPr>
                <p:spPr bwMode="auto">
                  <a:xfrm>
                    <a:off x="-702" y="1781"/>
                    <a:ext cx="3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100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198" name="Line 83"/>
                  <p:cNvSpPr>
                    <a:spLocks noChangeShapeType="1"/>
                  </p:cNvSpPr>
                  <p:nvPr/>
                </p:nvSpPr>
                <p:spPr bwMode="auto">
                  <a:xfrm>
                    <a:off x="-280" y="1440"/>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9" name="Rectangle 84"/>
                  <p:cNvSpPr>
                    <a:spLocks noChangeArrowheads="1"/>
                  </p:cNvSpPr>
                  <p:nvPr/>
                </p:nvSpPr>
                <p:spPr bwMode="auto">
                  <a:xfrm>
                    <a:off x="-702" y="1367"/>
                    <a:ext cx="3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150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200" name="Line 85"/>
                  <p:cNvSpPr>
                    <a:spLocks noChangeShapeType="1"/>
                  </p:cNvSpPr>
                  <p:nvPr/>
                </p:nvSpPr>
                <p:spPr bwMode="auto">
                  <a:xfrm>
                    <a:off x="-280" y="1025"/>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1" name="Rectangle 86"/>
                  <p:cNvSpPr>
                    <a:spLocks noChangeArrowheads="1"/>
                  </p:cNvSpPr>
                  <p:nvPr/>
                </p:nvSpPr>
                <p:spPr bwMode="auto">
                  <a:xfrm>
                    <a:off x="-702" y="953"/>
                    <a:ext cx="3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200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202" name="Line 87"/>
                  <p:cNvSpPr>
                    <a:spLocks noChangeShapeType="1"/>
                  </p:cNvSpPr>
                  <p:nvPr/>
                </p:nvSpPr>
                <p:spPr bwMode="auto">
                  <a:xfrm>
                    <a:off x="-280" y="612"/>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3" name="Rectangle 88"/>
                  <p:cNvSpPr>
                    <a:spLocks noChangeArrowheads="1"/>
                  </p:cNvSpPr>
                  <p:nvPr/>
                </p:nvSpPr>
                <p:spPr bwMode="auto">
                  <a:xfrm>
                    <a:off x="-702" y="540"/>
                    <a:ext cx="3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   250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204" name="Rectangle 89"/>
                  <p:cNvSpPr>
                    <a:spLocks noChangeArrowheads="1"/>
                  </p:cNvSpPr>
                  <p:nvPr/>
                </p:nvSpPr>
                <p:spPr bwMode="auto">
                  <a:xfrm>
                    <a:off x="-542" y="148"/>
                    <a:ext cx="8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0000"/>
                        </a:solidFill>
                        <a:effectLst/>
                        <a:latin typeface="Arial" panose="020B0604020202020204" pitchFamily="34" charset="0"/>
                      </a:rPr>
                      <a:t>Abs. Int. * 1000</a:t>
                    </a: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
                <p:nvSpPr>
                  <p:cNvPr id="205" name="Freeform 90"/>
                  <p:cNvSpPr>
                    <a:spLocks/>
                  </p:cNvSpPr>
                  <p:nvPr/>
                </p:nvSpPr>
                <p:spPr bwMode="auto">
                  <a:xfrm>
                    <a:off x="-252" y="603"/>
                    <a:ext cx="4374" cy="2084"/>
                  </a:xfrm>
                  <a:custGeom>
                    <a:avLst/>
                    <a:gdLst>
                      <a:gd name="T0" fmla="*/ 61 w 4374"/>
                      <a:gd name="T1" fmla="*/ 2084 h 2084"/>
                      <a:gd name="T2" fmla="*/ 129 w 4374"/>
                      <a:gd name="T3" fmla="*/ 2084 h 2084"/>
                      <a:gd name="T4" fmla="*/ 198 w 4374"/>
                      <a:gd name="T5" fmla="*/ 2084 h 2084"/>
                      <a:gd name="T6" fmla="*/ 274 w 4374"/>
                      <a:gd name="T7" fmla="*/ 2083 h 2084"/>
                      <a:gd name="T8" fmla="*/ 343 w 4374"/>
                      <a:gd name="T9" fmla="*/ 2084 h 2084"/>
                      <a:gd name="T10" fmla="*/ 403 w 4374"/>
                      <a:gd name="T11" fmla="*/ 2084 h 2084"/>
                      <a:gd name="T12" fmla="*/ 472 w 4374"/>
                      <a:gd name="T13" fmla="*/ 2084 h 2084"/>
                      <a:gd name="T14" fmla="*/ 540 w 4374"/>
                      <a:gd name="T15" fmla="*/ 2084 h 2084"/>
                      <a:gd name="T16" fmla="*/ 608 w 4374"/>
                      <a:gd name="T17" fmla="*/ 2084 h 2084"/>
                      <a:gd name="T18" fmla="*/ 685 w 4374"/>
                      <a:gd name="T19" fmla="*/ 2084 h 2084"/>
                      <a:gd name="T20" fmla="*/ 745 w 4374"/>
                      <a:gd name="T21" fmla="*/ 2084 h 2084"/>
                      <a:gd name="T22" fmla="*/ 813 w 4374"/>
                      <a:gd name="T23" fmla="*/ 2084 h 2084"/>
                      <a:gd name="T24" fmla="*/ 891 w 4374"/>
                      <a:gd name="T25" fmla="*/ 2084 h 2084"/>
                      <a:gd name="T26" fmla="*/ 950 w 4374"/>
                      <a:gd name="T27" fmla="*/ 2084 h 2084"/>
                      <a:gd name="T28" fmla="*/ 1019 w 4374"/>
                      <a:gd name="T29" fmla="*/ 2084 h 2084"/>
                      <a:gd name="T30" fmla="*/ 1087 w 4374"/>
                      <a:gd name="T31" fmla="*/ 2084 h 2084"/>
                      <a:gd name="T32" fmla="*/ 1156 w 4374"/>
                      <a:gd name="T33" fmla="*/ 2084 h 2084"/>
                      <a:gd name="T34" fmla="*/ 1224 w 4374"/>
                      <a:gd name="T35" fmla="*/ 2084 h 2084"/>
                      <a:gd name="T36" fmla="*/ 1293 w 4374"/>
                      <a:gd name="T37" fmla="*/ 2084 h 2084"/>
                      <a:gd name="T38" fmla="*/ 1361 w 4374"/>
                      <a:gd name="T39" fmla="*/ 2084 h 2084"/>
                      <a:gd name="T40" fmla="*/ 1430 w 4374"/>
                      <a:gd name="T41" fmla="*/ 2084 h 2084"/>
                      <a:gd name="T42" fmla="*/ 1507 w 4374"/>
                      <a:gd name="T43" fmla="*/ 2078 h 2084"/>
                      <a:gd name="T44" fmla="*/ 1567 w 4374"/>
                      <a:gd name="T45" fmla="*/ 2082 h 2084"/>
                      <a:gd name="T46" fmla="*/ 1635 w 4374"/>
                      <a:gd name="T47" fmla="*/ 2084 h 2084"/>
                      <a:gd name="T48" fmla="*/ 1704 w 4374"/>
                      <a:gd name="T49" fmla="*/ 2084 h 2084"/>
                      <a:gd name="T50" fmla="*/ 1772 w 4374"/>
                      <a:gd name="T51" fmla="*/ 2084 h 2084"/>
                      <a:gd name="T52" fmla="*/ 1841 w 4374"/>
                      <a:gd name="T53" fmla="*/ 2084 h 2084"/>
                      <a:gd name="T54" fmla="*/ 1909 w 4374"/>
                      <a:gd name="T55" fmla="*/ 2084 h 2084"/>
                      <a:gd name="T56" fmla="*/ 1978 w 4374"/>
                      <a:gd name="T57" fmla="*/ 2084 h 2084"/>
                      <a:gd name="T58" fmla="*/ 2046 w 4374"/>
                      <a:gd name="T59" fmla="*/ 2084 h 2084"/>
                      <a:gd name="T60" fmla="*/ 2123 w 4374"/>
                      <a:gd name="T61" fmla="*/ 2084 h 2084"/>
                      <a:gd name="T62" fmla="*/ 2183 w 4374"/>
                      <a:gd name="T63" fmla="*/ 2084 h 2084"/>
                      <a:gd name="T64" fmla="*/ 2252 w 4374"/>
                      <a:gd name="T65" fmla="*/ 2083 h 2084"/>
                      <a:gd name="T66" fmla="*/ 2329 w 4374"/>
                      <a:gd name="T67" fmla="*/ 2084 h 2084"/>
                      <a:gd name="T68" fmla="*/ 2389 w 4374"/>
                      <a:gd name="T69" fmla="*/ 2083 h 2084"/>
                      <a:gd name="T70" fmla="*/ 2457 w 4374"/>
                      <a:gd name="T71" fmla="*/ 2084 h 2084"/>
                      <a:gd name="T72" fmla="*/ 2534 w 4374"/>
                      <a:gd name="T73" fmla="*/ 2084 h 2084"/>
                      <a:gd name="T74" fmla="*/ 2603 w 4374"/>
                      <a:gd name="T75" fmla="*/ 2084 h 2084"/>
                      <a:gd name="T76" fmla="*/ 2671 w 4374"/>
                      <a:gd name="T77" fmla="*/ 2083 h 2084"/>
                      <a:gd name="T78" fmla="*/ 2730 w 4374"/>
                      <a:gd name="T79" fmla="*/ 2083 h 2084"/>
                      <a:gd name="T80" fmla="*/ 2799 w 4374"/>
                      <a:gd name="T81" fmla="*/ 2084 h 2084"/>
                      <a:gd name="T82" fmla="*/ 2867 w 4374"/>
                      <a:gd name="T83" fmla="*/ 2084 h 2084"/>
                      <a:gd name="T84" fmla="*/ 2936 w 4374"/>
                      <a:gd name="T85" fmla="*/ 2084 h 2084"/>
                      <a:gd name="T86" fmla="*/ 3004 w 4374"/>
                      <a:gd name="T87" fmla="*/ 2073 h 2084"/>
                      <a:gd name="T88" fmla="*/ 3082 w 4374"/>
                      <a:gd name="T89" fmla="*/ 2082 h 2084"/>
                      <a:gd name="T90" fmla="*/ 3151 w 4374"/>
                      <a:gd name="T91" fmla="*/ 2076 h 2084"/>
                      <a:gd name="T92" fmla="*/ 3210 w 4374"/>
                      <a:gd name="T93" fmla="*/ 2081 h 2084"/>
                      <a:gd name="T94" fmla="*/ 3278 w 4374"/>
                      <a:gd name="T95" fmla="*/ 2083 h 2084"/>
                      <a:gd name="T96" fmla="*/ 3347 w 4374"/>
                      <a:gd name="T97" fmla="*/ 2082 h 2084"/>
                      <a:gd name="T98" fmla="*/ 3424 w 4374"/>
                      <a:gd name="T99" fmla="*/ 2083 h 2084"/>
                      <a:gd name="T100" fmla="*/ 3484 w 4374"/>
                      <a:gd name="T101" fmla="*/ 1126 h 2084"/>
                      <a:gd name="T102" fmla="*/ 3561 w 4374"/>
                      <a:gd name="T103" fmla="*/ 2075 h 2084"/>
                      <a:gd name="T104" fmla="*/ 3629 w 4374"/>
                      <a:gd name="T105" fmla="*/ 2082 h 2084"/>
                      <a:gd name="T106" fmla="*/ 3698 w 4374"/>
                      <a:gd name="T107" fmla="*/ 2074 h 2084"/>
                      <a:gd name="T108" fmla="*/ 3766 w 4374"/>
                      <a:gd name="T109" fmla="*/ 1986 h 2084"/>
                      <a:gd name="T110" fmla="*/ 3835 w 4374"/>
                      <a:gd name="T111" fmla="*/ 2061 h 2084"/>
                      <a:gd name="T112" fmla="*/ 3895 w 4374"/>
                      <a:gd name="T113" fmla="*/ 1986 h 2084"/>
                      <a:gd name="T114" fmla="*/ 3964 w 4374"/>
                      <a:gd name="T115" fmla="*/ 2026 h 2084"/>
                      <a:gd name="T116" fmla="*/ 4032 w 4374"/>
                      <a:gd name="T117" fmla="*/ 2079 h 2084"/>
                      <a:gd name="T118" fmla="*/ 4101 w 4374"/>
                      <a:gd name="T119" fmla="*/ 2068 h 2084"/>
                      <a:gd name="T120" fmla="*/ 4169 w 4374"/>
                      <a:gd name="T121" fmla="*/ 2082 h 2084"/>
                      <a:gd name="T122" fmla="*/ 4238 w 4374"/>
                      <a:gd name="T123" fmla="*/ 2083 h 2084"/>
                      <a:gd name="T124" fmla="*/ 4306 w 4374"/>
                      <a:gd name="T125" fmla="*/ 208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74" h="2084">
                        <a:moveTo>
                          <a:pt x="0" y="2084"/>
                        </a:moveTo>
                        <a:lnTo>
                          <a:pt x="0" y="2084"/>
                        </a:lnTo>
                        <a:lnTo>
                          <a:pt x="9" y="2084"/>
                        </a:lnTo>
                        <a:lnTo>
                          <a:pt x="9" y="2084"/>
                        </a:lnTo>
                        <a:lnTo>
                          <a:pt x="18" y="2084"/>
                        </a:lnTo>
                        <a:lnTo>
                          <a:pt x="18" y="2084"/>
                        </a:lnTo>
                        <a:lnTo>
                          <a:pt x="26" y="2084"/>
                        </a:lnTo>
                        <a:lnTo>
                          <a:pt x="26" y="2084"/>
                        </a:lnTo>
                        <a:lnTo>
                          <a:pt x="35" y="2084"/>
                        </a:lnTo>
                        <a:lnTo>
                          <a:pt x="35" y="2084"/>
                        </a:lnTo>
                        <a:lnTo>
                          <a:pt x="43" y="2084"/>
                        </a:lnTo>
                        <a:lnTo>
                          <a:pt x="43" y="2084"/>
                        </a:lnTo>
                        <a:lnTo>
                          <a:pt x="51" y="2084"/>
                        </a:lnTo>
                        <a:lnTo>
                          <a:pt x="51" y="2084"/>
                        </a:lnTo>
                        <a:lnTo>
                          <a:pt x="61" y="2084"/>
                        </a:lnTo>
                        <a:lnTo>
                          <a:pt x="61" y="2084"/>
                        </a:lnTo>
                        <a:lnTo>
                          <a:pt x="69" y="2084"/>
                        </a:lnTo>
                        <a:lnTo>
                          <a:pt x="69" y="2084"/>
                        </a:lnTo>
                        <a:lnTo>
                          <a:pt x="78" y="2084"/>
                        </a:lnTo>
                        <a:lnTo>
                          <a:pt x="78" y="2084"/>
                        </a:lnTo>
                        <a:lnTo>
                          <a:pt x="86" y="2084"/>
                        </a:lnTo>
                        <a:lnTo>
                          <a:pt x="86" y="2084"/>
                        </a:lnTo>
                        <a:lnTo>
                          <a:pt x="94" y="2084"/>
                        </a:lnTo>
                        <a:lnTo>
                          <a:pt x="94" y="2084"/>
                        </a:lnTo>
                        <a:lnTo>
                          <a:pt x="104" y="2084"/>
                        </a:lnTo>
                        <a:lnTo>
                          <a:pt x="104" y="2084"/>
                        </a:lnTo>
                        <a:lnTo>
                          <a:pt x="112" y="2084"/>
                        </a:lnTo>
                        <a:lnTo>
                          <a:pt x="112" y="2084"/>
                        </a:lnTo>
                        <a:lnTo>
                          <a:pt x="120" y="2084"/>
                        </a:lnTo>
                        <a:lnTo>
                          <a:pt x="120" y="2084"/>
                        </a:lnTo>
                        <a:lnTo>
                          <a:pt x="129" y="2084"/>
                        </a:lnTo>
                        <a:lnTo>
                          <a:pt x="129" y="2084"/>
                        </a:lnTo>
                        <a:lnTo>
                          <a:pt x="137" y="2084"/>
                        </a:lnTo>
                        <a:lnTo>
                          <a:pt x="137" y="2084"/>
                        </a:lnTo>
                        <a:lnTo>
                          <a:pt x="146" y="2084"/>
                        </a:lnTo>
                        <a:lnTo>
                          <a:pt x="155" y="2084"/>
                        </a:lnTo>
                        <a:lnTo>
                          <a:pt x="155" y="2082"/>
                        </a:lnTo>
                        <a:lnTo>
                          <a:pt x="155" y="2084"/>
                        </a:lnTo>
                        <a:lnTo>
                          <a:pt x="163" y="2084"/>
                        </a:lnTo>
                        <a:lnTo>
                          <a:pt x="163" y="2084"/>
                        </a:lnTo>
                        <a:lnTo>
                          <a:pt x="172" y="2084"/>
                        </a:lnTo>
                        <a:lnTo>
                          <a:pt x="172" y="2084"/>
                        </a:lnTo>
                        <a:lnTo>
                          <a:pt x="180" y="2084"/>
                        </a:lnTo>
                        <a:lnTo>
                          <a:pt x="180" y="2084"/>
                        </a:lnTo>
                        <a:lnTo>
                          <a:pt x="189" y="2084"/>
                        </a:lnTo>
                        <a:lnTo>
                          <a:pt x="189" y="2084"/>
                        </a:lnTo>
                        <a:lnTo>
                          <a:pt x="198" y="2084"/>
                        </a:lnTo>
                        <a:lnTo>
                          <a:pt x="198" y="2084"/>
                        </a:lnTo>
                        <a:lnTo>
                          <a:pt x="206" y="2084"/>
                        </a:lnTo>
                        <a:lnTo>
                          <a:pt x="206" y="2084"/>
                        </a:lnTo>
                        <a:lnTo>
                          <a:pt x="214" y="2084"/>
                        </a:lnTo>
                        <a:lnTo>
                          <a:pt x="223" y="2084"/>
                        </a:lnTo>
                        <a:lnTo>
                          <a:pt x="223" y="2083"/>
                        </a:lnTo>
                        <a:lnTo>
                          <a:pt x="231" y="2083"/>
                        </a:lnTo>
                        <a:lnTo>
                          <a:pt x="231" y="2075"/>
                        </a:lnTo>
                        <a:lnTo>
                          <a:pt x="231" y="2080"/>
                        </a:lnTo>
                        <a:lnTo>
                          <a:pt x="241" y="2083"/>
                        </a:lnTo>
                        <a:lnTo>
                          <a:pt x="241" y="2083"/>
                        </a:lnTo>
                        <a:lnTo>
                          <a:pt x="249" y="2083"/>
                        </a:lnTo>
                        <a:lnTo>
                          <a:pt x="249" y="2083"/>
                        </a:lnTo>
                        <a:lnTo>
                          <a:pt x="257" y="2084"/>
                        </a:lnTo>
                        <a:lnTo>
                          <a:pt x="266" y="2084"/>
                        </a:lnTo>
                        <a:lnTo>
                          <a:pt x="266" y="2083"/>
                        </a:lnTo>
                        <a:lnTo>
                          <a:pt x="274" y="2083"/>
                        </a:lnTo>
                        <a:lnTo>
                          <a:pt x="274" y="2049"/>
                        </a:lnTo>
                        <a:lnTo>
                          <a:pt x="274" y="2083"/>
                        </a:lnTo>
                        <a:lnTo>
                          <a:pt x="283" y="2084"/>
                        </a:lnTo>
                        <a:lnTo>
                          <a:pt x="292" y="2084"/>
                        </a:lnTo>
                        <a:lnTo>
                          <a:pt x="292" y="2083"/>
                        </a:lnTo>
                        <a:lnTo>
                          <a:pt x="300" y="2083"/>
                        </a:lnTo>
                        <a:lnTo>
                          <a:pt x="300" y="2075"/>
                        </a:lnTo>
                        <a:lnTo>
                          <a:pt x="300" y="2082"/>
                        </a:lnTo>
                        <a:lnTo>
                          <a:pt x="309" y="2083"/>
                        </a:lnTo>
                        <a:lnTo>
                          <a:pt x="309" y="2083"/>
                        </a:lnTo>
                        <a:lnTo>
                          <a:pt x="317" y="2084"/>
                        </a:lnTo>
                        <a:lnTo>
                          <a:pt x="326" y="2084"/>
                        </a:lnTo>
                        <a:lnTo>
                          <a:pt x="326" y="2083"/>
                        </a:lnTo>
                        <a:lnTo>
                          <a:pt x="326" y="2084"/>
                        </a:lnTo>
                        <a:lnTo>
                          <a:pt x="335" y="2084"/>
                        </a:lnTo>
                        <a:lnTo>
                          <a:pt x="343" y="2084"/>
                        </a:lnTo>
                        <a:lnTo>
                          <a:pt x="343" y="2083"/>
                        </a:lnTo>
                        <a:lnTo>
                          <a:pt x="343" y="2084"/>
                        </a:lnTo>
                        <a:lnTo>
                          <a:pt x="351" y="2084"/>
                        </a:lnTo>
                        <a:lnTo>
                          <a:pt x="351" y="2084"/>
                        </a:lnTo>
                        <a:lnTo>
                          <a:pt x="360" y="2084"/>
                        </a:lnTo>
                        <a:lnTo>
                          <a:pt x="360" y="2084"/>
                        </a:lnTo>
                        <a:lnTo>
                          <a:pt x="368" y="2084"/>
                        </a:lnTo>
                        <a:lnTo>
                          <a:pt x="368" y="2084"/>
                        </a:lnTo>
                        <a:lnTo>
                          <a:pt x="377" y="2084"/>
                        </a:lnTo>
                        <a:lnTo>
                          <a:pt x="377" y="2084"/>
                        </a:lnTo>
                        <a:lnTo>
                          <a:pt x="386" y="2084"/>
                        </a:lnTo>
                        <a:lnTo>
                          <a:pt x="386" y="2084"/>
                        </a:lnTo>
                        <a:lnTo>
                          <a:pt x="394" y="2084"/>
                        </a:lnTo>
                        <a:lnTo>
                          <a:pt x="394" y="2084"/>
                        </a:lnTo>
                        <a:lnTo>
                          <a:pt x="403" y="2084"/>
                        </a:lnTo>
                        <a:lnTo>
                          <a:pt x="403" y="2084"/>
                        </a:lnTo>
                        <a:lnTo>
                          <a:pt x="411" y="2084"/>
                        </a:lnTo>
                        <a:lnTo>
                          <a:pt x="411" y="2084"/>
                        </a:lnTo>
                        <a:lnTo>
                          <a:pt x="420" y="2084"/>
                        </a:lnTo>
                        <a:lnTo>
                          <a:pt x="420" y="2084"/>
                        </a:lnTo>
                        <a:lnTo>
                          <a:pt x="429" y="2084"/>
                        </a:lnTo>
                        <a:lnTo>
                          <a:pt x="429" y="2084"/>
                        </a:lnTo>
                        <a:lnTo>
                          <a:pt x="437" y="2084"/>
                        </a:lnTo>
                        <a:lnTo>
                          <a:pt x="437" y="2084"/>
                        </a:lnTo>
                        <a:lnTo>
                          <a:pt x="445" y="2084"/>
                        </a:lnTo>
                        <a:lnTo>
                          <a:pt x="445" y="2084"/>
                        </a:lnTo>
                        <a:lnTo>
                          <a:pt x="454" y="2084"/>
                        </a:lnTo>
                        <a:lnTo>
                          <a:pt x="454" y="2084"/>
                        </a:lnTo>
                        <a:lnTo>
                          <a:pt x="463" y="2084"/>
                        </a:lnTo>
                        <a:lnTo>
                          <a:pt x="463" y="2084"/>
                        </a:lnTo>
                        <a:lnTo>
                          <a:pt x="472" y="2084"/>
                        </a:lnTo>
                        <a:lnTo>
                          <a:pt x="472" y="2084"/>
                        </a:lnTo>
                        <a:lnTo>
                          <a:pt x="480" y="2084"/>
                        </a:lnTo>
                        <a:lnTo>
                          <a:pt x="480" y="2084"/>
                        </a:lnTo>
                        <a:lnTo>
                          <a:pt x="488" y="2084"/>
                        </a:lnTo>
                        <a:lnTo>
                          <a:pt x="497" y="2084"/>
                        </a:lnTo>
                        <a:lnTo>
                          <a:pt x="497" y="2083"/>
                        </a:lnTo>
                        <a:lnTo>
                          <a:pt x="497" y="2084"/>
                        </a:lnTo>
                        <a:lnTo>
                          <a:pt x="505" y="2084"/>
                        </a:lnTo>
                        <a:lnTo>
                          <a:pt x="505" y="2084"/>
                        </a:lnTo>
                        <a:lnTo>
                          <a:pt x="514" y="2084"/>
                        </a:lnTo>
                        <a:lnTo>
                          <a:pt x="514" y="2084"/>
                        </a:lnTo>
                        <a:lnTo>
                          <a:pt x="523" y="2084"/>
                        </a:lnTo>
                        <a:lnTo>
                          <a:pt x="523" y="2084"/>
                        </a:lnTo>
                        <a:lnTo>
                          <a:pt x="531" y="2084"/>
                        </a:lnTo>
                        <a:lnTo>
                          <a:pt x="531" y="2084"/>
                        </a:lnTo>
                        <a:lnTo>
                          <a:pt x="540" y="2084"/>
                        </a:lnTo>
                        <a:lnTo>
                          <a:pt x="540" y="2084"/>
                        </a:lnTo>
                        <a:lnTo>
                          <a:pt x="548" y="2084"/>
                        </a:lnTo>
                        <a:lnTo>
                          <a:pt x="548" y="2084"/>
                        </a:lnTo>
                        <a:lnTo>
                          <a:pt x="557" y="2084"/>
                        </a:lnTo>
                        <a:lnTo>
                          <a:pt x="557" y="2084"/>
                        </a:lnTo>
                        <a:lnTo>
                          <a:pt x="566" y="2084"/>
                        </a:lnTo>
                        <a:lnTo>
                          <a:pt x="566" y="2084"/>
                        </a:lnTo>
                        <a:lnTo>
                          <a:pt x="574" y="2084"/>
                        </a:lnTo>
                        <a:lnTo>
                          <a:pt x="574" y="2084"/>
                        </a:lnTo>
                        <a:lnTo>
                          <a:pt x="582" y="2084"/>
                        </a:lnTo>
                        <a:lnTo>
                          <a:pt x="591" y="2084"/>
                        </a:lnTo>
                        <a:lnTo>
                          <a:pt x="591" y="2082"/>
                        </a:lnTo>
                        <a:lnTo>
                          <a:pt x="600" y="2082"/>
                        </a:lnTo>
                        <a:lnTo>
                          <a:pt x="600" y="2082"/>
                        </a:lnTo>
                        <a:lnTo>
                          <a:pt x="600" y="2084"/>
                        </a:lnTo>
                        <a:lnTo>
                          <a:pt x="608" y="2084"/>
                        </a:lnTo>
                        <a:lnTo>
                          <a:pt x="608" y="2084"/>
                        </a:lnTo>
                        <a:lnTo>
                          <a:pt x="617" y="2084"/>
                        </a:lnTo>
                        <a:lnTo>
                          <a:pt x="617" y="2084"/>
                        </a:lnTo>
                        <a:lnTo>
                          <a:pt x="625" y="2084"/>
                        </a:lnTo>
                        <a:lnTo>
                          <a:pt x="625" y="2084"/>
                        </a:lnTo>
                        <a:lnTo>
                          <a:pt x="634" y="2084"/>
                        </a:lnTo>
                        <a:lnTo>
                          <a:pt x="634" y="2084"/>
                        </a:lnTo>
                        <a:lnTo>
                          <a:pt x="642" y="2084"/>
                        </a:lnTo>
                        <a:lnTo>
                          <a:pt x="642" y="2084"/>
                        </a:lnTo>
                        <a:lnTo>
                          <a:pt x="651" y="2084"/>
                        </a:lnTo>
                        <a:lnTo>
                          <a:pt x="660" y="2084"/>
                        </a:lnTo>
                        <a:lnTo>
                          <a:pt x="660" y="2083"/>
                        </a:lnTo>
                        <a:lnTo>
                          <a:pt x="660" y="2084"/>
                        </a:lnTo>
                        <a:lnTo>
                          <a:pt x="668" y="2084"/>
                        </a:lnTo>
                        <a:lnTo>
                          <a:pt x="668" y="2084"/>
                        </a:lnTo>
                        <a:lnTo>
                          <a:pt x="676" y="2084"/>
                        </a:lnTo>
                        <a:lnTo>
                          <a:pt x="685" y="2084"/>
                        </a:lnTo>
                        <a:lnTo>
                          <a:pt x="685" y="2082"/>
                        </a:lnTo>
                        <a:lnTo>
                          <a:pt x="685" y="2084"/>
                        </a:lnTo>
                        <a:lnTo>
                          <a:pt x="694" y="2084"/>
                        </a:lnTo>
                        <a:lnTo>
                          <a:pt x="694" y="2084"/>
                        </a:lnTo>
                        <a:lnTo>
                          <a:pt x="703" y="2084"/>
                        </a:lnTo>
                        <a:lnTo>
                          <a:pt x="703" y="2084"/>
                        </a:lnTo>
                        <a:lnTo>
                          <a:pt x="711" y="2084"/>
                        </a:lnTo>
                        <a:lnTo>
                          <a:pt x="711" y="2084"/>
                        </a:lnTo>
                        <a:lnTo>
                          <a:pt x="719" y="2084"/>
                        </a:lnTo>
                        <a:lnTo>
                          <a:pt x="719" y="2084"/>
                        </a:lnTo>
                        <a:lnTo>
                          <a:pt x="728" y="2084"/>
                        </a:lnTo>
                        <a:lnTo>
                          <a:pt x="728" y="2084"/>
                        </a:lnTo>
                        <a:lnTo>
                          <a:pt x="737" y="2084"/>
                        </a:lnTo>
                        <a:lnTo>
                          <a:pt x="737" y="2084"/>
                        </a:lnTo>
                        <a:lnTo>
                          <a:pt x="745" y="2084"/>
                        </a:lnTo>
                        <a:lnTo>
                          <a:pt x="745" y="2084"/>
                        </a:lnTo>
                        <a:lnTo>
                          <a:pt x="754" y="2084"/>
                        </a:lnTo>
                        <a:lnTo>
                          <a:pt x="754" y="2084"/>
                        </a:lnTo>
                        <a:lnTo>
                          <a:pt x="762" y="2084"/>
                        </a:lnTo>
                        <a:lnTo>
                          <a:pt x="762" y="2084"/>
                        </a:lnTo>
                        <a:lnTo>
                          <a:pt x="771" y="2084"/>
                        </a:lnTo>
                        <a:lnTo>
                          <a:pt x="771" y="2084"/>
                        </a:lnTo>
                        <a:lnTo>
                          <a:pt x="779" y="2084"/>
                        </a:lnTo>
                        <a:lnTo>
                          <a:pt x="779" y="2084"/>
                        </a:lnTo>
                        <a:lnTo>
                          <a:pt x="788" y="2084"/>
                        </a:lnTo>
                        <a:lnTo>
                          <a:pt x="788" y="2084"/>
                        </a:lnTo>
                        <a:lnTo>
                          <a:pt x="797" y="2084"/>
                        </a:lnTo>
                        <a:lnTo>
                          <a:pt x="797" y="2084"/>
                        </a:lnTo>
                        <a:lnTo>
                          <a:pt x="805" y="2084"/>
                        </a:lnTo>
                        <a:lnTo>
                          <a:pt x="805" y="2084"/>
                        </a:lnTo>
                        <a:lnTo>
                          <a:pt x="813" y="2084"/>
                        </a:lnTo>
                        <a:lnTo>
                          <a:pt x="813" y="2084"/>
                        </a:lnTo>
                        <a:lnTo>
                          <a:pt x="822" y="2084"/>
                        </a:lnTo>
                        <a:lnTo>
                          <a:pt x="822" y="2084"/>
                        </a:lnTo>
                        <a:lnTo>
                          <a:pt x="831" y="2084"/>
                        </a:lnTo>
                        <a:lnTo>
                          <a:pt x="831" y="2084"/>
                        </a:lnTo>
                        <a:lnTo>
                          <a:pt x="840" y="2084"/>
                        </a:lnTo>
                        <a:lnTo>
                          <a:pt x="840" y="2084"/>
                        </a:lnTo>
                        <a:lnTo>
                          <a:pt x="848" y="2084"/>
                        </a:lnTo>
                        <a:lnTo>
                          <a:pt x="848" y="2084"/>
                        </a:lnTo>
                        <a:lnTo>
                          <a:pt x="856" y="2084"/>
                        </a:lnTo>
                        <a:lnTo>
                          <a:pt x="856" y="2084"/>
                        </a:lnTo>
                        <a:lnTo>
                          <a:pt x="865" y="2084"/>
                        </a:lnTo>
                        <a:lnTo>
                          <a:pt x="865" y="2084"/>
                        </a:lnTo>
                        <a:lnTo>
                          <a:pt x="874" y="2084"/>
                        </a:lnTo>
                        <a:lnTo>
                          <a:pt x="874" y="2084"/>
                        </a:lnTo>
                        <a:lnTo>
                          <a:pt x="882" y="2084"/>
                        </a:lnTo>
                        <a:lnTo>
                          <a:pt x="891" y="2084"/>
                        </a:lnTo>
                        <a:lnTo>
                          <a:pt x="891" y="2082"/>
                        </a:lnTo>
                        <a:lnTo>
                          <a:pt x="891" y="2084"/>
                        </a:lnTo>
                        <a:lnTo>
                          <a:pt x="899" y="2084"/>
                        </a:lnTo>
                        <a:lnTo>
                          <a:pt x="899" y="2084"/>
                        </a:lnTo>
                        <a:lnTo>
                          <a:pt x="907" y="2084"/>
                        </a:lnTo>
                        <a:lnTo>
                          <a:pt x="907" y="2084"/>
                        </a:lnTo>
                        <a:lnTo>
                          <a:pt x="916" y="2084"/>
                        </a:lnTo>
                        <a:lnTo>
                          <a:pt x="916" y="2084"/>
                        </a:lnTo>
                        <a:lnTo>
                          <a:pt x="925" y="2084"/>
                        </a:lnTo>
                        <a:lnTo>
                          <a:pt x="934" y="2084"/>
                        </a:lnTo>
                        <a:lnTo>
                          <a:pt x="934" y="2074"/>
                        </a:lnTo>
                        <a:lnTo>
                          <a:pt x="934" y="2082"/>
                        </a:lnTo>
                        <a:lnTo>
                          <a:pt x="942" y="2084"/>
                        </a:lnTo>
                        <a:lnTo>
                          <a:pt x="942" y="2084"/>
                        </a:lnTo>
                        <a:lnTo>
                          <a:pt x="950" y="2084"/>
                        </a:lnTo>
                        <a:lnTo>
                          <a:pt x="950" y="2084"/>
                        </a:lnTo>
                        <a:lnTo>
                          <a:pt x="959" y="2084"/>
                        </a:lnTo>
                        <a:lnTo>
                          <a:pt x="959" y="2084"/>
                        </a:lnTo>
                        <a:lnTo>
                          <a:pt x="968" y="2084"/>
                        </a:lnTo>
                        <a:lnTo>
                          <a:pt x="968" y="2084"/>
                        </a:lnTo>
                        <a:lnTo>
                          <a:pt x="976" y="2084"/>
                        </a:lnTo>
                        <a:lnTo>
                          <a:pt x="976" y="2084"/>
                        </a:lnTo>
                        <a:lnTo>
                          <a:pt x="985" y="2084"/>
                        </a:lnTo>
                        <a:lnTo>
                          <a:pt x="985" y="2084"/>
                        </a:lnTo>
                        <a:lnTo>
                          <a:pt x="993" y="2084"/>
                        </a:lnTo>
                        <a:lnTo>
                          <a:pt x="993" y="2084"/>
                        </a:lnTo>
                        <a:lnTo>
                          <a:pt x="1002" y="2084"/>
                        </a:lnTo>
                        <a:lnTo>
                          <a:pt x="1002" y="2084"/>
                        </a:lnTo>
                        <a:lnTo>
                          <a:pt x="1011" y="2084"/>
                        </a:lnTo>
                        <a:lnTo>
                          <a:pt x="1011" y="2084"/>
                        </a:lnTo>
                        <a:lnTo>
                          <a:pt x="1019" y="2084"/>
                        </a:lnTo>
                        <a:lnTo>
                          <a:pt x="1019" y="2084"/>
                        </a:lnTo>
                        <a:lnTo>
                          <a:pt x="1028" y="2084"/>
                        </a:lnTo>
                        <a:lnTo>
                          <a:pt x="1028" y="2084"/>
                        </a:lnTo>
                        <a:lnTo>
                          <a:pt x="1036" y="2084"/>
                        </a:lnTo>
                        <a:lnTo>
                          <a:pt x="1036" y="2084"/>
                        </a:lnTo>
                        <a:lnTo>
                          <a:pt x="1044" y="2084"/>
                        </a:lnTo>
                        <a:lnTo>
                          <a:pt x="1044" y="2084"/>
                        </a:lnTo>
                        <a:lnTo>
                          <a:pt x="1053" y="2084"/>
                        </a:lnTo>
                        <a:lnTo>
                          <a:pt x="1053" y="2084"/>
                        </a:lnTo>
                        <a:lnTo>
                          <a:pt x="1062" y="2084"/>
                        </a:lnTo>
                        <a:lnTo>
                          <a:pt x="1062" y="2084"/>
                        </a:lnTo>
                        <a:lnTo>
                          <a:pt x="1070" y="2084"/>
                        </a:lnTo>
                        <a:lnTo>
                          <a:pt x="1070" y="2084"/>
                        </a:lnTo>
                        <a:lnTo>
                          <a:pt x="1079" y="2084"/>
                        </a:lnTo>
                        <a:lnTo>
                          <a:pt x="1079" y="2084"/>
                        </a:lnTo>
                        <a:lnTo>
                          <a:pt x="1087" y="2084"/>
                        </a:lnTo>
                        <a:lnTo>
                          <a:pt x="1087" y="2084"/>
                        </a:lnTo>
                        <a:lnTo>
                          <a:pt x="1096" y="2084"/>
                        </a:lnTo>
                        <a:lnTo>
                          <a:pt x="1096" y="2084"/>
                        </a:lnTo>
                        <a:lnTo>
                          <a:pt x="1105" y="2084"/>
                        </a:lnTo>
                        <a:lnTo>
                          <a:pt x="1113" y="2084"/>
                        </a:lnTo>
                        <a:lnTo>
                          <a:pt x="1113" y="2083"/>
                        </a:lnTo>
                        <a:lnTo>
                          <a:pt x="1113" y="2084"/>
                        </a:lnTo>
                        <a:lnTo>
                          <a:pt x="1122" y="2084"/>
                        </a:lnTo>
                        <a:lnTo>
                          <a:pt x="1122" y="2084"/>
                        </a:lnTo>
                        <a:lnTo>
                          <a:pt x="1130" y="2084"/>
                        </a:lnTo>
                        <a:lnTo>
                          <a:pt x="1130" y="2084"/>
                        </a:lnTo>
                        <a:lnTo>
                          <a:pt x="1138" y="2084"/>
                        </a:lnTo>
                        <a:lnTo>
                          <a:pt x="1138" y="2084"/>
                        </a:lnTo>
                        <a:lnTo>
                          <a:pt x="1148" y="2084"/>
                        </a:lnTo>
                        <a:lnTo>
                          <a:pt x="1148" y="2084"/>
                        </a:lnTo>
                        <a:lnTo>
                          <a:pt x="1156" y="2084"/>
                        </a:lnTo>
                        <a:lnTo>
                          <a:pt x="1156" y="2084"/>
                        </a:lnTo>
                        <a:lnTo>
                          <a:pt x="1165" y="2084"/>
                        </a:lnTo>
                        <a:lnTo>
                          <a:pt x="1165" y="2084"/>
                        </a:lnTo>
                        <a:lnTo>
                          <a:pt x="1173" y="2084"/>
                        </a:lnTo>
                        <a:lnTo>
                          <a:pt x="1173" y="2084"/>
                        </a:lnTo>
                        <a:lnTo>
                          <a:pt x="1181" y="2084"/>
                        </a:lnTo>
                        <a:lnTo>
                          <a:pt x="1181" y="2084"/>
                        </a:lnTo>
                        <a:lnTo>
                          <a:pt x="1190" y="2084"/>
                        </a:lnTo>
                        <a:lnTo>
                          <a:pt x="1190" y="2084"/>
                        </a:lnTo>
                        <a:lnTo>
                          <a:pt x="1199" y="2084"/>
                        </a:lnTo>
                        <a:lnTo>
                          <a:pt x="1199" y="2084"/>
                        </a:lnTo>
                        <a:lnTo>
                          <a:pt x="1207" y="2084"/>
                        </a:lnTo>
                        <a:lnTo>
                          <a:pt x="1207" y="2084"/>
                        </a:lnTo>
                        <a:lnTo>
                          <a:pt x="1216" y="2084"/>
                        </a:lnTo>
                        <a:lnTo>
                          <a:pt x="1216" y="2084"/>
                        </a:lnTo>
                        <a:lnTo>
                          <a:pt x="1224" y="2084"/>
                        </a:lnTo>
                        <a:lnTo>
                          <a:pt x="1224" y="2084"/>
                        </a:lnTo>
                        <a:lnTo>
                          <a:pt x="1233" y="2084"/>
                        </a:lnTo>
                        <a:lnTo>
                          <a:pt x="1233" y="2084"/>
                        </a:lnTo>
                        <a:lnTo>
                          <a:pt x="1242" y="2084"/>
                        </a:lnTo>
                        <a:lnTo>
                          <a:pt x="1242" y="2084"/>
                        </a:lnTo>
                        <a:lnTo>
                          <a:pt x="1250" y="2084"/>
                        </a:lnTo>
                        <a:lnTo>
                          <a:pt x="1250" y="2084"/>
                        </a:lnTo>
                        <a:lnTo>
                          <a:pt x="1259" y="2084"/>
                        </a:lnTo>
                        <a:lnTo>
                          <a:pt x="1259" y="2084"/>
                        </a:lnTo>
                        <a:lnTo>
                          <a:pt x="1267" y="2084"/>
                        </a:lnTo>
                        <a:lnTo>
                          <a:pt x="1267" y="2084"/>
                        </a:lnTo>
                        <a:lnTo>
                          <a:pt x="1275" y="2084"/>
                        </a:lnTo>
                        <a:lnTo>
                          <a:pt x="1275" y="2084"/>
                        </a:lnTo>
                        <a:lnTo>
                          <a:pt x="1285" y="2084"/>
                        </a:lnTo>
                        <a:lnTo>
                          <a:pt x="1285" y="2084"/>
                        </a:lnTo>
                        <a:lnTo>
                          <a:pt x="1293" y="2084"/>
                        </a:lnTo>
                        <a:lnTo>
                          <a:pt x="1293" y="2084"/>
                        </a:lnTo>
                        <a:lnTo>
                          <a:pt x="1301" y="2084"/>
                        </a:lnTo>
                        <a:lnTo>
                          <a:pt x="1301" y="2084"/>
                        </a:lnTo>
                        <a:lnTo>
                          <a:pt x="1310" y="2084"/>
                        </a:lnTo>
                        <a:lnTo>
                          <a:pt x="1310" y="2084"/>
                        </a:lnTo>
                        <a:lnTo>
                          <a:pt x="1318" y="2084"/>
                        </a:lnTo>
                        <a:lnTo>
                          <a:pt x="1318" y="2084"/>
                        </a:lnTo>
                        <a:lnTo>
                          <a:pt x="1327" y="2084"/>
                        </a:lnTo>
                        <a:lnTo>
                          <a:pt x="1327" y="2084"/>
                        </a:lnTo>
                        <a:lnTo>
                          <a:pt x="1336" y="2084"/>
                        </a:lnTo>
                        <a:lnTo>
                          <a:pt x="1336" y="2084"/>
                        </a:lnTo>
                        <a:lnTo>
                          <a:pt x="1344" y="2084"/>
                        </a:lnTo>
                        <a:lnTo>
                          <a:pt x="1344" y="2084"/>
                        </a:lnTo>
                        <a:lnTo>
                          <a:pt x="1353" y="2084"/>
                        </a:lnTo>
                        <a:lnTo>
                          <a:pt x="1353" y="2084"/>
                        </a:lnTo>
                        <a:lnTo>
                          <a:pt x="1361" y="2084"/>
                        </a:lnTo>
                        <a:lnTo>
                          <a:pt x="1361" y="2084"/>
                        </a:lnTo>
                        <a:lnTo>
                          <a:pt x="1370" y="2084"/>
                        </a:lnTo>
                        <a:lnTo>
                          <a:pt x="1370" y="2084"/>
                        </a:lnTo>
                        <a:lnTo>
                          <a:pt x="1379" y="2084"/>
                        </a:lnTo>
                        <a:lnTo>
                          <a:pt x="1387" y="2084"/>
                        </a:lnTo>
                        <a:lnTo>
                          <a:pt x="1387" y="2083"/>
                        </a:lnTo>
                        <a:lnTo>
                          <a:pt x="1387" y="2083"/>
                        </a:lnTo>
                        <a:lnTo>
                          <a:pt x="1396" y="2084"/>
                        </a:lnTo>
                        <a:lnTo>
                          <a:pt x="1404" y="2084"/>
                        </a:lnTo>
                        <a:lnTo>
                          <a:pt x="1404" y="2077"/>
                        </a:lnTo>
                        <a:lnTo>
                          <a:pt x="1404" y="2084"/>
                        </a:lnTo>
                        <a:lnTo>
                          <a:pt x="1412" y="2084"/>
                        </a:lnTo>
                        <a:lnTo>
                          <a:pt x="1412" y="2084"/>
                        </a:lnTo>
                        <a:lnTo>
                          <a:pt x="1422" y="2084"/>
                        </a:lnTo>
                        <a:lnTo>
                          <a:pt x="1422" y="2084"/>
                        </a:lnTo>
                        <a:lnTo>
                          <a:pt x="1430" y="2084"/>
                        </a:lnTo>
                        <a:lnTo>
                          <a:pt x="1430" y="2084"/>
                        </a:lnTo>
                        <a:lnTo>
                          <a:pt x="1438" y="2084"/>
                        </a:lnTo>
                        <a:lnTo>
                          <a:pt x="1438" y="2084"/>
                        </a:lnTo>
                        <a:lnTo>
                          <a:pt x="1447" y="2084"/>
                        </a:lnTo>
                        <a:lnTo>
                          <a:pt x="1447" y="2084"/>
                        </a:lnTo>
                        <a:lnTo>
                          <a:pt x="1455" y="2084"/>
                        </a:lnTo>
                        <a:lnTo>
                          <a:pt x="1455" y="2084"/>
                        </a:lnTo>
                        <a:lnTo>
                          <a:pt x="1465" y="2084"/>
                        </a:lnTo>
                        <a:lnTo>
                          <a:pt x="1473" y="2084"/>
                        </a:lnTo>
                        <a:lnTo>
                          <a:pt x="1473" y="1994"/>
                        </a:lnTo>
                        <a:lnTo>
                          <a:pt x="1473" y="2043"/>
                        </a:lnTo>
                        <a:lnTo>
                          <a:pt x="1481" y="2083"/>
                        </a:lnTo>
                        <a:lnTo>
                          <a:pt x="1490" y="2083"/>
                        </a:lnTo>
                        <a:lnTo>
                          <a:pt x="1490" y="2081"/>
                        </a:lnTo>
                        <a:lnTo>
                          <a:pt x="1498" y="2081"/>
                        </a:lnTo>
                        <a:lnTo>
                          <a:pt x="1498" y="2078"/>
                        </a:lnTo>
                        <a:lnTo>
                          <a:pt x="1507" y="2078"/>
                        </a:lnTo>
                        <a:lnTo>
                          <a:pt x="1507" y="1352"/>
                        </a:lnTo>
                        <a:lnTo>
                          <a:pt x="1507" y="2044"/>
                        </a:lnTo>
                        <a:lnTo>
                          <a:pt x="1516" y="2084"/>
                        </a:lnTo>
                        <a:lnTo>
                          <a:pt x="1524" y="2084"/>
                        </a:lnTo>
                        <a:lnTo>
                          <a:pt x="1524" y="2083"/>
                        </a:lnTo>
                        <a:lnTo>
                          <a:pt x="1524" y="2084"/>
                        </a:lnTo>
                        <a:lnTo>
                          <a:pt x="1533" y="2084"/>
                        </a:lnTo>
                        <a:lnTo>
                          <a:pt x="1541" y="2084"/>
                        </a:lnTo>
                        <a:lnTo>
                          <a:pt x="1541" y="2071"/>
                        </a:lnTo>
                        <a:lnTo>
                          <a:pt x="1541" y="2081"/>
                        </a:lnTo>
                        <a:lnTo>
                          <a:pt x="1549" y="2084"/>
                        </a:lnTo>
                        <a:lnTo>
                          <a:pt x="1549" y="2084"/>
                        </a:lnTo>
                        <a:lnTo>
                          <a:pt x="1559" y="2084"/>
                        </a:lnTo>
                        <a:lnTo>
                          <a:pt x="1567" y="2084"/>
                        </a:lnTo>
                        <a:lnTo>
                          <a:pt x="1567" y="2082"/>
                        </a:lnTo>
                        <a:lnTo>
                          <a:pt x="1567" y="2082"/>
                        </a:lnTo>
                        <a:lnTo>
                          <a:pt x="1575" y="2084"/>
                        </a:lnTo>
                        <a:lnTo>
                          <a:pt x="1575" y="2084"/>
                        </a:lnTo>
                        <a:lnTo>
                          <a:pt x="1584" y="2084"/>
                        </a:lnTo>
                        <a:lnTo>
                          <a:pt x="1584" y="2084"/>
                        </a:lnTo>
                        <a:lnTo>
                          <a:pt x="1592" y="2084"/>
                        </a:lnTo>
                        <a:lnTo>
                          <a:pt x="1601" y="2084"/>
                        </a:lnTo>
                        <a:lnTo>
                          <a:pt x="1601" y="2066"/>
                        </a:lnTo>
                        <a:lnTo>
                          <a:pt x="1601" y="2072"/>
                        </a:lnTo>
                        <a:lnTo>
                          <a:pt x="1610" y="2084"/>
                        </a:lnTo>
                        <a:lnTo>
                          <a:pt x="1610" y="2084"/>
                        </a:lnTo>
                        <a:lnTo>
                          <a:pt x="1618" y="2084"/>
                        </a:lnTo>
                        <a:lnTo>
                          <a:pt x="1618" y="2084"/>
                        </a:lnTo>
                        <a:lnTo>
                          <a:pt x="1627" y="2084"/>
                        </a:lnTo>
                        <a:lnTo>
                          <a:pt x="1627" y="2084"/>
                        </a:lnTo>
                        <a:lnTo>
                          <a:pt x="1635" y="2084"/>
                        </a:lnTo>
                        <a:lnTo>
                          <a:pt x="1635" y="2084"/>
                        </a:lnTo>
                        <a:lnTo>
                          <a:pt x="1644" y="2084"/>
                        </a:lnTo>
                        <a:lnTo>
                          <a:pt x="1644" y="2084"/>
                        </a:lnTo>
                        <a:lnTo>
                          <a:pt x="1653" y="2084"/>
                        </a:lnTo>
                        <a:lnTo>
                          <a:pt x="1653" y="2084"/>
                        </a:lnTo>
                        <a:lnTo>
                          <a:pt x="1661" y="2084"/>
                        </a:lnTo>
                        <a:lnTo>
                          <a:pt x="1661" y="2084"/>
                        </a:lnTo>
                        <a:lnTo>
                          <a:pt x="1669" y="2084"/>
                        </a:lnTo>
                        <a:lnTo>
                          <a:pt x="1669" y="2084"/>
                        </a:lnTo>
                        <a:lnTo>
                          <a:pt x="1678" y="2084"/>
                        </a:lnTo>
                        <a:lnTo>
                          <a:pt x="1678" y="2084"/>
                        </a:lnTo>
                        <a:lnTo>
                          <a:pt x="1686" y="2084"/>
                        </a:lnTo>
                        <a:lnTo>
                          <a:pt x="1686" y="2084"/>
                        </a:lnTo>
                        <a:lnTo>
                          <a:pt x="1696" y="2084"/>
                        </a:lnTo>
                        <a:lnTo>
                          <a:pt x="1704" y="2084"/>
                        </a:lnTo>
                        <a:lnTo>
                          <a:pt x="1704" y="2083"/>
                        </a:lnTo>
                        <a:lnTo>
                          <a:pt x="1704" y="2084"/>
                        </a:lnTo>
                        <a:lnTo>
                          <a:pt x="1712" y="2084"/>
                        </a:lnTo>
                        <a:lnTo>
                          <a:pt x="1712" y="2084"/>
                        </a:lnTo>
                        <a:lnTo>
                          <a:pt x="1721" y="2084"/>
                        </a:lnTo>
                        <a:lnTo>
                          <a:pt x="1729" y="2084"/>
                        </a:lnTo>
                        <a:lnTo>
                          <a:pt x="1729" y="2083"/>
                        </a:lnTo>
                        <a:lnTo>
                          <a:pt x="1729" y="2083"/>
                        </a:lnTo>
                        <a:lnTo>
                          <a:pt x="1738" y="2084"/>
                        </a:lnTo>
                        <a:lnTo>
                          <a:pt x="1747" y="2084"/>
                        </a:lnTo>
                        <a:lnTo>
                          <a:pt x="1747" y="2082"/>
                        </a:lnTo>
                        <a:lnTo>
                          <a:pt x="1747" y="2084"/>
                        </a:lnTo>
                        <a:lnTo>
                          <a:pt x="1755" y="2084"/>
                        </a:lnTo>
                        <a:lnTo>
                          <a:pt x="1755" y="2084"/>
                        </a:lnTo>
                        <a:lnTo>
                          <a:pt x="1764" y="2084"/>
                        </a:lnTo>
                        <a:lnTo>
                          <a:pt x="1772" y="2084"/>
                        </a:lnTo>
                        <a:lnTo>
                          <a:pt x="1772" y="2083"/>
                        </a:lnTo>
                        <a:lnTo>
                          <a:pt x="1772" y="2084"/>
                        </a:lnTo>
                        <a:lnTo>
                          <a:pt x="1781" y="2084"/>
                        </a:lnTo>
                        <a:lnTo>
                          <a:pt x="1781" y="2084"/>
                        </a:lnTo>
                        <a:lnTo>
                          <a:pt x="1790" y="2084"/>
                        </a:lnTo>
                        <a:lnTo>
                          <a:pt x="1790" y="2084"/>
                        </a:lnTo>
                        <a:lnTo>
                          <a:pt x="1798" y="2084"/>
                        </a:lnTo>
                        <a:lnTo>
                          <a:pt x="1798" y="2084"/>
                        </a:lnTo>
                        <a:lnTo>
                          <a:pt x="1806" y="2084"/>
                        </a:lnTo>
                        <a:lnTo>
                          <a:pt x="1806" y="2084"/>
                        </a:lnTo>
                        <a:lnTo>
                          <a:pt x="1815" y="2084"/>
                        </a:lnTo>
                        <a:lnTo>
                          <a:pt x="1815" y="2084"/>
                        </a:lnTo>
                        <a:lnTo>
                          <a:pt x="1823" y="2084"/>
                        </a:lnTo>
                        <a:lnTo>
                          <a:pt x="1823" y="2084"/>
                        </a:lnTo>
                        <a:lnTo>
                          <a:pt x="1832" y="2084"/>
                        </a:lnTo>
                        <a:lnTo>
                          <a:pt x="1832" y="2084"/>
                        </a:lnTo>
                        <a:lnTo>
                          <a:pt x="1841" y="2084"/>
                        </a:lnTo>
                        <a:lnTo>
                          <a:pt x="1841" y="2084"/>
                        </a:lnTo>
                        <a:lnTo>
                          <a:pt x="1849" y="2084"/>
                        </a:lnTo>
                        <a:lnTo>
                          <a:pt x="1849" y="2084"/>
                        </a:lnTo>
                        <a:lnTo>
                          <a:pt x="1858" y="2084"/>
                        </a:lnTo>
                        <a:lnTo>
                          <a:pt x="1866" y="2084"/>
                        </a:lnTo>
                        <a:lnTo>
                          <a:pt x="1866" y="2083"/>
                        </a:lnTo>
                        <a:lnTo>
                          <a:pt x="1875" y="2083"/>
                        </a:lnTo>
                        <a:lnTo>
                          <a:pt x="1875" y="2077"/>
                        </a:lnTo>
                        <a:lnTo>
                          <a:pt x="1875" y="2084"/>
                        </a:lnTo>
                        <a:lnTo>
                          <a:pt x="1884" y="2084"/>
                        </a:lnTo>
                        <a:lnTo>
                          <a:pt x="1892" y="2084"/>
                        </a:lnTo>
                        <a:lnTo>
                          <a:pt x="1892" y="2082"/>
                        </a:lnTo>
                        <a:lnTo>
                          <a:pt x="1892" y="2082"/>
                        </a:lnTo>
                        <a:lnTo>
                          <a:pt x="1900" y="2084"/>
                        </a:lnTo>
                        <a:lnTo>
                          <a:pt x="1900" y="2084"/>
                        </a:lnTo>
                        <a:lnTo>
                          <a:pt x="1909" y="2084"/>
                        </a:lnTo>
                        <a:lnTo>
                          <a:pt x="1909" y="2084"/>
                        </a:lnTo>
                        <a:lnTo>
                          <a:pt x="1918" y="2084"/>
                        </a:lnTo>
                        <a:lnTo>
                          <a:pt x="1918" y="2084"/>
                        </a:lnTo>
                        <a:lnTo>
                          <a:pt x="1927" y="2084"/>
                        </a:lnTo>
                        <a:lnTo>
                          <a:pt x="1927" y="2084"/>
                        </a:lnTo>
                        <a:lnTo>
                          <a:pt x="1935" y="2084"/>
                        </a:lnTo>
                        <a:lnTo>
                          <a:pt x="1935" y="2084"/>
                        </a:lnTo>
                        <a:lnTo>
                          <a:pt x="1943" y="2084"/>
                        </a:lnTo>
                        <a:lnTo>
                          <a:pt x="1943" y="2084"/>
                        </a:lnTo>
                        <a:lnTo>
                          <a:pt x="1952" y="2084"/>
                        </a:lnTo>
                        <a:lnTo>
                          <a:pt x="1952" y="2084"/>
                        </a:lnTo>
                        <a:lnTo>
                          <a:pt x="1960" y="2084"/>
                        </a:lnTo>
                        <a:lnTo>
                          <a:pt x="1960" y="2084"/>
                        </a:lnTo>
                        <a:lnTo>
                          <a:pt x="1969" y="2084"/>
                        </a:lnTo>
                        <a:lnTo>
                          <a:pt x="1969" y="2084"/>
                        </a:lnTo>
                        <a:lnTo>
                          <a:pt x="1978" y="2084"/>
                        </a:lnTo>
                        <a:lnTo>
                          <a:pt x="1978" y="2084"/>
                        </a:lnTo>
                        <a:lnTo>
                          <a:pt x="1986" y="2084"/>
                        </a:lnTo>
                        <a:lnTo>
                          <a:pt x="1986" y="2084"/>
                        </a:lnTo>
                        <a:lnTo>
                          <a:pt x="1995" y="2084"/>
                        </a:lnTo>
                        <a:lnTo>
                          <a:pt x="1995" y="2084"/>
                        </a:lnTo>
                        <a:lnTo>
                          <a:pt x="2003" y="2084"/>
                        </a:lnTo>
                        <a:lnTo>
                          <a:pt x="2003" y="2084"/>
                        </a:lnTo>
                        <a:lnTo>
                          <a:pt x="2012" y="2084"/>
                        </a:lnTo>
                        <a:lnTo>
                          <a:pt x="2021" y="2084"/>
                        </a:lnTo>
                        <a:lnTo>
                          <a:pt x="2021" y="2082"/>
                        </a:lnTo>
                        <a:lnTo>
                          <a:pt x="2029" y="2082"/>
                        </a:lnTo>
                        <a:lnTo>
                          <a:pt x="2029" y="2082"/>
                        </a:lnTo>
                        <a:lnTo>
                          <a:pt x="2029" y="2083"/>
                        </a:lnTo>
                        <a:lnTo>
                          <a:pt x="2037" y="2084"/>
                        </a:lnTo>
                        <a:lnTo>
                          <a:pt x="2037" y="2084"/>
                        </a:lnTo>
                        <a:lnTo>
                          <a:pt x="2046" y="2084"/>
                        </a:lnTo>
                        <a:lnTo>
                          <a:pt x="2046" y="2084"/>
                        </a:lnTo>
                        <a:lnTo>
                          <a:pt x="2055" y="2084"/>
                        </a:lnTo>
                        <a:lnTo>
                          <a:pt x="2055" y="2084"/>
                        </a:lnTo>
                        <a:lnTo>
                          <a:pt x="2063" y="2084"/>
                        </a:lnTo>
                        <a:lnTo>
                          <a:pt x="2063" y="2084"/>
                        </a:lnTo>
                        <a:lnTo>
                          <a:pt x="2072" y="2084"/>
                        </a:lnTo>
                        <a:lnTo>
                          <a:pt x="2072" y="2084"/>
                        </a:lnTo>
                        <a:lnTo>
                          <a:pt x="2080" y="2084"/>
                        </a:lnTo>
                        <a:lnTo>
                          <a:pt x="2089" y="2084"/>
                        </a:lnTo>
                        <a:lnTo>
                          <a:pt x="2089" y="2083"/>
                        </a:lnTo>
                        <a:lnTo>
                          <a:pt x="2089" y="2083"/>
                        </a:lnTo>
                        <a:lnTo>
                          <a:pt x="2097" y="2084"/>
                        </a:lnTo>
                        <a:lnTo>
                          <a:pt x="2106" y="2084"/>
                        </a:lnTo>
                        <a:lnTo>
                          <a:pt x="2106" y="2083"/>
                        </a:lnTo>
                        <a:lnTo>
                          <a:pt x="2106" y="2084"/>
                        </a:lnTo>
                        <a:lnTo>
                          <a:pt x="2115" y="2084"/>
                        </a:lnTo>
                        <a:lnTo>
                          <a:pt x="2123" y="2084"/>
                        </a:lnTo>
                        <a:lnTo>
                          <a:pt x="2123" y="2066"/>
                        </a:lnTo>
                        <a:lnTo>
                          <a:pt x="2131" y="2066"/>
                        </a:lnTo>
                        <a:lnTo>
                          <a:pt x="2131" y="1935"/>
                        </a:lnTo>
                        <a:lnTo>
                          <a:pt x="2131" y="2081"/>
                        </a:lnTo>
                        <a:lnTo>
                          <a:pt x="2140" y="2084"/>
                        </a:lnTo>
                        <a:lnTo>
                          <a:pt x="2140" y="2084"/>
                        </a:lnTo>
                        <a:lnTo>
                          <a:pt x="2149" y="2084"/>
                        </a:lnTo>
                        <a:lnTo>
                          <a:pt x="2158" y="2084"/>
                        </a:lnTo>
                        <a:lnTo>
                          <a:pt x="2158" y="2082"/>
                        </a:lnTo>
                        <a:lnTo>
                          <a:pt x="2158" y="2083"/>
                        </a:lnTo>
                        <a:lnTo>
                          <a:pt x="2166" y="2084"/>
                        </a:lnTo>
                        <a:lnTo>
                          <a:pt x="2174" y="2084"/>
                        </a:lnTo>
                        <a:lnTo>
                          <a:pt x="2174" y="2083"/>
                        </a:lnTo>
                        <a:lnTo>
                          <a:pt x="2174" y="2083"/>
                        </a:lnTo>
                        <a:lnTo>
                          <a:pt x="2183" y="2084"/>
                        </a:lnTo>
                        <a:lnTo>
                          <a:pt x="2183" y="2084"/>
                        </a:lnTo>
                        <a:lnTo>
                          <a:pt x="2192" y="2084"/>
                        </a:lnTo>
                        <a:lnTo>
                          <a:pt x="2192" y="2084"/>
                        </a:lnTo>
                        <a:lnTo>
                          <a:pt x="2200" y="2084"/>
                        </a:lnTo>
                        <a:lnTo>
                          <a:pt x="2209" y="2084"/>
                        </a:lnTo>
                        <a:lnTo>
                          <a:pt x="2209" y="2081"/>
                        </a:lnTo>
                        <a:lnTo>
                          <a:pt x="2209" y="2084"/>
                        </a:lnTo>
                        <a:lnTo>
                          <a:pt x="2217" y="2084"/>
                        </a:lnTo>
                        <a:lnTo>
                          <a:pt x="2225" y="2084"/>
                        </a:lnTo>
                        <a:lnTo>
                          <a:pt x="2225" y="2082"/>
                        </a:lnTo>
                        <a:lnTo>
                          <a:pt x="2225" y="2083"/>
                        </a:lnTo>
                        <a:lnTo>
                          <a:pt x="2234" y="2084"/>
                        </a:lnTo>
                        <a:lnTo>
                          <a:pt x="2243" y="2084"/>
                        </a:lnTo>
                        <a:lnTo>
                          <a:pt x="2243" y="2079"/>
                        </a:lnTo>
                        <a:lnTo>
                          <a:pt x="2243" y="2082"/>
                        </a:lnTo>
                        <a:lnTo>
                          <a:pt x="2252" y="2083"/>
                        </a:lnTo>
                        <a:lnTo>
                          <a:pt x="2252" y="2083"/>
                        </a:lnTo>
                        <a:lnTo>
                          <a:pt x="2260" y="2083"/>
                        </a:lnTo>
                        <a:lnTo>
                          <a:pt x="2260" y="2084"/>
                        </a:lnTo>
                        <a:lnTo>
                          <a:pt x="2268" y="2084"/>
                        </a:lnTo>
                        <a:lnTo>
                          <a:pt x="2277" y="2084"/>
                        </a:lnTo>
                        <a:lnTo>
                          <a:pt x="2277" y="2083"/>
                        </a:lnTo>
                        <a:lnTo>
                          <a:pt x="2286" y="2083"/>
                        </a:lnTo>
                        <a:lnTo>
                          <a:pt x="2286" y="2080"/>
                        </a:lnTo>
                        <a:lnTo>
                          <a:pt x="2286" y="2083"/>
                        </a:lnTo>
                        <a:lnTo>
                          <a:pt x="2294" y="2084"/>
                        </a:lnTo>
                        <a:lnTo>
                          <a:pt x="2294" y="2084"/>
                        </a:lnTo>
                        <a:lnTo>
                          <a:pt x="2303" y="2084"/>
                        </a:lnTo>
                        <a:lnTo>
                          <a:pt x="2311" y="2084"/>
                        </a:lnTo>
                        <a:lnTo>
                          <a:pt x="2311" y="2083"/>
                        </a:lnTo>
                        <a:lnTo>
                          <a:pt x="2311" y="2083"/>
                        </a:lnTo>
                        <a:lnTo>
                          <a:pt x="2320" y="2084"/>
                        </a:lnTo>
                        <a:lnTo>
                          <a:pt x="2329" y="2084"/>
                        </a:lnTo>
                        <a:lnTo>
                          <a:pt x="2329" y="2082"/>
                        </a:lnTo>
                        <a:lnTo>
                          <a:pt x="2329" y="2083"/>
                        </a:lnTo>
                        <a:lnTo>
                          <a:pt x="2337" y="2084"/>
                        </a:lnTo>
                        <a:lnTo>
                          <a:pt x="2346" y="2084"/>
                        </a:lnTo>
                        <a:lnTo>
                          <a:pt x="2346" y="2083"/>
                        </a:lnTo>
                        <a:lnTo>
                          <a:pt x="2354" y="2083"/>
                        </a:lnTo>
                        <a:lnTo>
                          <a:pt x="2354" y="2074"/>
                        </a:lnTo>
                        <a:lnTo>
                          <a:pt x="2354" y="2082"/>
                        </a:lnTo>
                        <a:lnTo>
                          <a:pt x="2362" y="2084"/>
                        </a:lnTo>
                        <a:lnTo>
                          <a:pt x="2371" y="2084"/>
                        </a:lnTo>
                        <a:lnTo>
                          <a:pt x="2371" y="2083"/>
                        </a:lnTo>
                        <a:lnTo>
                          <a:pt x="2371" y="2084"/>
                        </a:lnTo>
                        <a:lnTo>
                          <a:pt x="2380" y="2084"/>
                        </a:lnTo>
                        <a:lnTo>
                          <a:pt x="2389" y="2084"/>
                        </a:lnTo>
                        <a:lnTo>
                          <a:pt x="2389" y="2082"/>
                        </a:lnTo>
                        <a:lnTo>
                          <a:pt x="2389" y="2083"/>
                        </a:lnTo>
                        <a:lnTo>
                          <a:pt x="2397" y="2084"/>
                        </a:lnTo>
                        <a:lnTo>
                          <a:pt x="2397" y="2084"/>
                        </a:lnTo>
                        <a:lnTo>
                          <a:pt x="2405" y="2084"/>
                        </a:lnTo>
                        <a:lnTo>
                          <a:pt x="2414" y="2084"/>
                        </a:lnTo>
                        <a:lnTo>
                          <a:pt x="2414" y="2083"/>
                        </a:lnTo>
                        <a:lnTo>
                          <a:pt x="2414" y="2084"/>
                        </a:lnTo>
                        <a:lnTo>
                          <a:pt x="2423" y="2084"/>
                        </a:lnTo>
                        <a:lnTo>
                          <a:pt x="2431" y="2084"/>
                        </a:lnTo>
                        <a:lnTo>
                          <a:pt x="2431" y="2083"/>
                        </a:lnTo>
                        <a:lnTo>
                          <a:pt x="2440" y="2083"/>
                        </a:lnTo>
                        <a:lnTo>
                          <a:pt x="2440" y="2082"/>
                        </a:lnTo>
                        <a:lnTo>
                          <a:pt x="2440" y="2082"/>
                        </a:lnTo>
                        <a:lnTo>
                          <a:pt x="2448" y="2083"/>
                        </a:lnTo>
                        <a:lnTo>
                          <a:pt x="2457" y="2083"/>
                        </a:lnTo>
                        <a:lnTo>
                          <a:pt x="2457" y="2082"/>
                        </a:lnTo>
                        <a:lnTo>
                          <a:pt x="2457" y="2084"/>
                        </a:lnTo>
                        <a:lnTo>
                          <a:pt x="2466" y="2084"/>
                        </a:lnTo>
                        <a:lnTo>
                          <a:pt x="2466" y="2084"/>
                        </a:lnTo>
                        <a:lnTo>
                          <a:pt x="2474" y="2084"/>
                        </a:lnTo>
                        <a:lnTo>
                          <a:pt x="2483" y="2084"/>
                        </a:lnTo>
                        <a:lnTo>
                          <a:pt x="2483" y="2083"/>
                        </a:lnTo>
                        <a:lnTo>
                          <a:pt x="2483" y="2083"/>
                        </a:lnTo>
                        <a:lnTo>
                          <a:pt x="2491" y="2084"/>
                        </a:lnTo>
                        <a:lnTo>
                          <a:pt x="2499" y="2084"/>
                        </a:lnTo>
                        <a:lnTo>
                          <a:pt x="2499" y="2082"/>
                        </a:lnTo>
                        <a:lnTo>
                          <a:pt x="2509" y="2082"/>
                        </a:lnTo>
                        <a:lnTo>
                          <a:pt x="2509" y="2081"/>
                        </a:lnTo>
                        <a:lnTo>
                          <a:pt x="2509" y="2084"/>
                        </a:lnTo>
                        <a:lnTo>
                          <a:pt x="2517" y="2084"/>
                        </a:lnTo>
                        <a:lnTo>
                          <a:pt x="2517" y="2084"/>
                        </a:lnTo>
                        <a:lnTo>
                          <a:pt x="2525" y="2084"/>
                        </a:lnTo>
                        <a:lnTo>
                          <a:pt x="2534" y="2084"/>
                        </a:lnTo>
                        <a:lnTo>
                          <a:pt x="2534" y="2083"/>
                        </a:lnTo>
                        <a:lnTo>
                          <a:pt x="2534" y="2083"/>
                        </a:lnTo>
                        <a:lnTo>
                          <a:pt x="2542" y="2084"/>
                        </a:lnTo>
                        <a:lnTo>
                          <a:pt x="2542" y="2084"/>
                        </a:lnTo>
                        <a:lnTo>
                          <a:pt x="2551" y="2084"/>
                        </a:lnTo>
                        <a:lnTo>
                          <a:pt x="2551" y="2084"/>
                        </a:lnTo>
                        <a:lnTo>
                          <a:pt x="2560" y="2084"/>
                        </a:lnTo>
                        <a:lnTo>
                          <a:pt x="2560" y="2084"/>
                        </a:lnTo>
                        <a:lnTo>
                          <a:pt x="2568" y="2084"/>
                        </a:lnTo>
                        <a:lnTo>
                          <a:pt x="2577" y="2084"/>
                        </a:lnTo>
                        <a:lnTo>
                          <a:pt x="2577" y="2082"/>
                        </a:lnTo>
                        <a:lnTo>
                          <a:pt x="2577" y="2082"/>
                        </a:lnTo>
                        <a:lnTo>
                          <a:pt x="2585" y="2084"/>
                        </a:lnTo>
                        <a:lnTo>
                          <a:pt x="2585" y="2084"/>
                        </a:lnTo>
                        <a:lnTo>
                          <a:pt x="2593" y="2084"/>
                        </a:lnTo>
                        <a:lnTo>
                          <a:pt x="2603" y="2084"/>
                        </a:lnTo>
                        <a:lnTo>
                          <a:pt x="2603" y="2083"/>
                        </a:lnTo>
                        <a:lnTo>
                          <a:pt x="2603" y="2083"/>
                        </a:lnTo>
                        <a:lnTo>
                          <a:pt x="2611" y="2084"/>
                        </a:lnTo>
                        <a:lnTo>
                          <a:pt x="2620" y="2084"/>
                        </a:lnTo>
                        <a:lnTo>
                          <a:pt x="2620" y="2082"/>
                        </a:lnTo>
                        <a:lnTo>
                          <a:pt x="2620" y="2083"/>
                        </a:lnTo>
                        <a:lnTo>
                          <a:pt x="2628" y="2084"/>
                        </a:lnTo>
                        <a:lnTo>
                          <a:pt x="2636" y="2084"/>
                        </a:lnTo>
                        <a:lnTo>
                          <a:pt x="2636" y="2083"/>
                        </a:lnTo>
                        <a:lnTo>
                          <a:pt x="2636" y="2083"/>
                        </a:lnTo>
                        <a:lnTo>
                          <a:pt x="2646" y="2084"/>
                        </a:lnTo>
                        <a:lnTo>
                          <a:pt x="2654" y="2084"/>
                        </a:lnTo>
                        <a:lnTo>
                          <a:pt x="2654" y="2082"/>
                        </a:lnTo>
                        <a:lnTo>
                          <a:pt x="2654" y="2082"/>
                        </a:lnTo>
                        <a:lnTo>
                          <a:pt x="2662" y="2083"/>
                        </a:lnTo>
                        <a:lnTo>
                          <a:pt x="2671" y="2083"/>
                        </a:lnTo>
                        <a:lnTo>
                          <a:pt x="2671" y="2082"/>
                        </a:lnTo>
                        <a:lnTo>
                          <a:pt x="2671" y="2082"/>
                        </a:lnTo>
                        <a:lnTo>
                          <a:pt x="2679" y="2084"/>
                        </a:lnTo>
                        <a:lnTo>
                          <a:pt x="2679" y="2084"/>
                        </a:lnTo>
                        <a:lnTo>
                          <a:pt x="2688" y="2084"/>
                        </a:lnTo>
                        <a:lnTo>
                          <a:pt x="2697" y="2084"/>
                        </a:lnTo>
                        <a:lnTo>
                          <a:pt x="2697" y="2083"/>
                        </a:lnTo>
                        <a:lnTo>
                          <a:pt x="2697" y="2084"/>
                        </a:lnTo>
                        <a:lnTo>
                          <a:pt x="2705" y="2084"/>
                        </a:lnTo>
                        <a:lnTo>
                          <a:pt x="2705" y="2084"/>
                        </a:lnTo>
                        <a:lnTo>
                          <a:pt x="2714" y="2084"/>
                        </a:lnTo>
                        <a:lnTo>
                          <a:pt x="2714" y="2084"/>
                        </a:lnTo>
                        <a:lnTo>
                          <a:pt x="2722" y="2084"/>
                        </a:lnTo>
                        <a:lnTo>
                          <a:pt x="2730" y="2084"/>
                        </a:lnTo>
                        <a:lnTo>
                          <a:pt x="2730" y="2076"/>
                        </a:lnTo>
                        <a:lnTo>
                          <a:pt x="2730" y="2083"/>
                        </a:lnTo>
                        <a:lnTo>
                          <a:pt x="2740" y="2084"/>
                        </a:lnTo>
                        <a:lnTo>
                          <a:pt x="2740" y="2084"/>
                        </a:lnTo>
                        <a:lnTo>
                          <a:pt x="2748" y="2084"/>
                        </a:lnTo>
                        <a:lnTo>
                          <a:pt x="2748" y="2084"/>
                        </a:lnTo>
                        <a:lnTo>
                          <a:pt x="2756" y="2084"/>
                        </a:lnTo>
                        <a:lnTo>
                          <a:pt x="2756" y="2084"/>
                        </a:lnTo>
                        <a:lnTo>
                          <a:pt x="2765" y="2084"/>
                        </a:lnTo>
                        <a:lnTo>
                          <a:pt x="2765" y="2084"/>
                        </a:lnTo>
                        <a:lnTo>
                          <a:pt x="2773" y="2084"/>
                        </a:lnTo>
                        <a:lnTo>
                          <a:pt x="2773" y="2084"/>
                        </a:lnTo>
                        <a:lnTo>
                          <a:pt x="2783" y="2084"/>
                        </a:lnTo>
                        <a:lnTo>
                          <a:pt x="2791" y="2084"/>
                        </a:lnTo>
                        <a:lnTo>
                          <a:pt x="2791" y="2083"/>
                        </a:lnTo>
                        <a:lnTo>
                          <a:pt x="2799" y="2083"/>
                        </a:lnTo>
                        <a:lnTo>
                          <a:pt x="2799" y="2082"/>
                        </a:lnTo>
                        <a:lnTo>
                          <a:pt x="2799" y="2084"/>
                        </a:lnTo>
                        <a:lnTo>
                          <a:pt x="2808" y="2084"/>
                        </a:lnTo>
                        <a:lnTo>
                          <a:pt x="2808" y="2084"/>
                        </a:lnTo>
                        <a:lnTo>
                          <a:pt x="2816" y="2084"/>
                        </a:lnTo>
                        <a:lnTo>
                          <a:pt x="2825" y="2084"/>
                        </a:lnTo>
                        <a:lnTo>
                          <a:pt x="2825" y="2082"/>
                        </a:lnTo>
                        <a:lnTo>
                          <a:pt x="2825" y="2082"/>
                        </a:lnTo>
                        <a:lnTo>
                          <a:pt x="2834" y="2083"/>
                        </a:lnTo>
                        <a:lnTo>
                          <a:pt x="2834" y="2083"/>
                        </a:lnTo>
                        <a:lnTo>
                          <a:pt x="2842" y="2084"/>
                        </a:lnTo>
                        <a:lnTo>
                          <a:pt x="2851" y="2084"/>
                        </a:lnTo>
                        <a:lnTo>
                          <a:pt x="2851" y="2083"/>
                        </a:lnTo>
                        <a:lnTo>
                          <a:pt x="2851" y="2083"/>
                        </a:lnTo>
                        <a:lnTo>
                          <a:pt x="2859" y="2084"/>
                        </a:lnTo>
                        <a:lnTo>
                          <a:pt x="2859" y="2084"/>
                        </a:lnTo>
                        <a:lnTo>
                          <a:pt x="2867" y="2084"/>
                        </a:lnTo>
                        <a:lnTo>
                          <a:pt x="2867" y="2084"/>
                        </a:lnTo>
                        <a:lnTo>
                          <a:pt x="2877" y="2084"/>
                        </a:lnTo>
                        <a:lnTo>
                          <a:pt x="2885" y="2084"/>
                        </a:lnTo>
                        <a:lnTo>
                          <a:pt x="2885" y="2082"/>
                        </a:lnTo>
                        <a:lnTo>
                          <a:pt x="2885" y="2083"/>
                        </a:lnTo>
                        <a:lnTo>
                          <a:pt x="2893" y="2084"/>
                        </a:lnTo>
                        <a:lnTo>
                          <a:pt x="2902" y="2084"/>
                        </a:lnTo>
                        <a:lnTo>
                          <a:pt x="2902" y="2082"/>
                        </a:lnTo>
                        <a:lnTo>
                          <a:pt x="2902" y="2082"/>
                        </a:lnTo>
                        <a:lnTo>
                          <a:pt x="2910" y="2084"/>
                        </a:lnTo>
                        <a:lnTo>
                          <a:pt x="2910" y="2084"/>
                        </a:lnTo>
                        <a:lnTo>
                          <a:pt x="2920" y="2084"/>
                        </a:lnTo>
                        <a:lnTo>
                          <a:pt x="2928" y="2084"/>
                        </a:lnTo>
                        <a:lnTo>
                          <a:pt x="2928" y="2083"/>
                        </a:lnTo>
                        <a:lnTo>
                          <a:pt x="2928" y="2084"/>
                        </a:lnTo>
                        <a:lnTo>
                          <a:pt x="2936" y="2084"/>
                        </a:lnTo>
                        <a:lnTo>
                          <a:pt x="2936" y="2084"/>
                        </a:lnTo>
                        <a:lnTo>
                          <a:pt x="2945" y="2084"/>
                        </a:lnTo>
                        <a:lnTo>
                          <a:pt x="2953" y="2084"/>
                        </a:lnTo>
                        <a:lnTo>
                          <a:pt x="2953" y="2054"/>
                        </a:lnTo>
                        <a:lnTo>
                          <a:pt x="2953" y="2069"/>
                        </a:lnTo>
                        <a:lnTo>
                          <a:pt x="2962" y="2084"/>
                        </a:lnTo>
                        <a:lnTo>
                          <a:pt x="2962" y="2084"/>
                        </a:lnTo>
                        <a:lnTo>
                          <a:pt x="2971" y="2084"/>
                        </a:lnTo>
                        <a:lnTo>
                          <a:pt x="2971" y="2084"/>
                        </a:lnTo>
                        <a:lnTo>
                          <a:pt x="2979" y="2084"/>
                        </a:lnTo>
                        <a:lnTo>
                          <a:pt x="2987" y="2084"/>
                        </a:lnTo>
                        <a:lnTo>
                          <a:pt x="2987" y="2083"/>
                        </a:lnTo>
                        <a:lnTo>
                          <a:pt x="2996" y="2083"/>
                        </a:lnTo>
                        <a:lnTo>
                          <a:pt x="2996" y="2081"/>
                        </a:lnTo>
                        <a:lnTo>
                          <a:pt x="3004" y="2081"/>
                        </a:lnTo>
                        <a:lnTo>
                          <a:pt x="3004" y="2069"/>
                        </a:lnTo>
                        <a:lnTo>
                          <a:pt x="3004" y="2073"/>
                        </a:lnTo>
                        <a:lnTo>
                          <a:pt x="3014" y="2084"/>
                        </a:lnTo>
                        <a:lnTo>
                          <a:pt x="3014" y="2084"/>
                        </a:lnTo>
                        <a:lnTo>
                          <a:pt x="3022" y="2084"/>
                        </a:lnTo>
                        <a:lnTo>
                          <a:pt x="3030" y="2084"/>
                        </a:lnTo>
                        <a:lnTo>
                          <a:pt x="3030" y="2079"/>
                        </a:lnTo>
                        <a:lnTo>
                          <a:pt x="3030" y="2080"/>
                        </a:lnTo>
                        <a:lnTo>
                          <a:pt x="3039" y="2084"/>
                        </a:lnTo>
                        <a:lnTo>
                          <a:pt x="3047" y="2084"/>
                        </a:lnTo>
                        <a:lnTo>
                          <a:pt x="3047" y="2083"/>
                        </a:lnTo>
                        <a:lnTo>
                          <a:pt x="3047" y="2083"/>
                        </a:lnTo>
                        <a:lnTo>
                          <a:pt x="3056" y="2084"/>
                        </a:lnTo>
                        <a:lnTo>
                          <a:pt x="3056" y="2084"/>
                        </a:lnTo>
                        <a:lnTo>
                          <a:pt x="3065" y="2084"/>
                        </a:lnTo>
                        <a:lnTo>
                          <a:pt x="3073" y="2084"/>
                        </a:lnTo>
                        <a:lnTo>
                          <a:pt x="3073" y="2082"/>
                        </a:lnTo>
                        <a:lnTo>
                          <a:pt x="3082" y="2082"/>
                        </a:lnTo>
                        <a:lnTo>
                          <a:pt x="3082" y="2076"/>
                        </a:lnTo>
                        <a:lnTo>
                          <a:pt x="3082" y="2082"/>
                        </a:lnTo>
                        <a:lnTo>
                          <a:pt x="3090" y="2084"/>
                        </a:lnTo>
                        <a:lnTo>
                          <a:pt x="3099" y="2084"/>
                        </a:lnTo>
                        <a:lnTo>
                          <a:pt x="3099" y="2082"/>
                        </a:lnTo>
                        <a:lnTo>
                          <a:pt x="3108" y="2082"/>
                        </a:lnTo>
                        <a:lnTo>
                          <a:pt x="3108" y="1268"/>
                        </a:lnTo>
                        <a:lnTo>
                          <a:pt x="3108" y="1652"/>
                        </a:lnTo>
                        <a:lnTo>
                          <a:pt x="3116" y="2070"/>
                        </a:lnTo>
                        <a:lnTo>
                          <a:pt x="3116" y="2082"/>
                        </a:lnTo>
                        <a:lnTo>
                          <a:pt x="3124" y="2084"/>
                        </a:lnTo>
                        <a:lnTo>
                          <a:pt x="3133" y="2084"/>
                        </a:lnTo>
                        <a:lnTo>
                          <a:pt x="3133" y="2083"/>
                        </a:lnTo>
                        <a:lnTo>
                          <a:pt x="3141" y="2083"/>
                        </a:lnTo>
                        <a:lnTo>
                          <a:pt x="3141" y="2076"/>
                        </a:lnTo>
                        <a:lnTo>
                          <a:pt x="3151" y="2076"/>
                        </a:lnTo>
                        <a:lnTo>
                          <a:pt x="3151" y="2071"/>
                        </a:lnTo>
                        <a:lnTo>
                          <a:pt x="3151" y="2083"/>
                        </a:lnTo>
                        <a:lnTo>
                          <a:pt x="3159" y="2083"/>
                        </a:lnTo>
                        <a:lnTo>
                          <a:pt x="3159" y="2083"/>
                        </a:lnTo>
                        <a:lnTo>
                          <a:pt x="3167" y="2084"/>
                        </a:lnTo>
                        <a:lnTo>
                          <a:pt x="3176" y="2084"/>
                        </a:lnTo>
                        <a:lnTo>
                          <a:pt x="3176" y="2078"/>
                        </a:lnTo>
                        <a:lnTo>
                          <a:pt x="3184" y="2078"/>
                        </a:lnTo>
                        <a:lnTo>
                          <a:pt x="3184" y="2076"/>
                        </a:lnTo>
                        <a:lnTo>
                          <a:pt x="3184" y="2083"/>
                        </a:lnTo>
                        <a:lnTo>
                          <a:pt x="3193" y="2083"/>
                        </a:lnTo>
                        <a:lnTo>
                          <a:pt x="3202" y="2083"/>
                        </a:lnTo>
                        <a:lnTo>
                          <a:pt x="3202" y="2082"/>
                        </a:lnTo>
                        <a:lnTo>
                          <a:pt x="3210" y="2082"/>
                        </a:lnTo>
                        <a:lnTo>
                          <a:pt x="3210" y="2051"/>
                        </a:lnTo>
                        <a:lnTo>
                          <a:pt x="3210" y="2081"/>
                        </a:lnTo>
                        <a:lnTo>
                          <a:pt x="3218" y="2083"/>
                        </a:lnTo>
                        <a:lnTo>
                          <a:pt x="3227" y="2083"/>
                        </a:lnTo>
                        <a:lnTo>
                          <a:pt x="3227" y="2082"/>
                        </a:lnTo>
                        <a:lnTo>
                          <a:pt x="3236" y="2082"/>
                        </a:lnTo>
                        <a:lnTo>
                          <a:pt x="3236" y="2080"/>
                        </a:lnTo>
                        <a:lnTo>
                          <a:pt x="3236" y="2083"/>
                        </a:lnTo>
                        <a:lnTo>
                          <a:pt x="3245" y="2084"/>
                        </a:lnTo>
                        <a:lnTo>
                          <a:pt x="3253" y="2084"/>
                        </a:lnTo>
                        <a:lnTo>
                          <a:pt x="3253" y="2083"/>
                        </a:lnTo>
                        <a:lnTo>
                          <a:pt x="3261" y="2083"/>
                        </a:lnTo>
                        <a:lnTo>
                          <a:pt x="3261" y="2082"/>
                        </a:lnTo>
                        <a:lnTo>
                          <a:pt x="3261" y="2083"/>
                        </a:lnTo>
                        <a:lnTo>
                          <a:pt x="3270" y="2083"/>
                        </a:lnTo>
                        <a:lnTo>
                          <a:pt x="3270" y="2083"/>
                        </a:lnTo>
                        <a:lnTo>
                          <a:pt x="3278" y="2083"/>
                        </a:lnTo>
                        <a:lnTo>
                          <a:pt x="3278" y="2083"/>
                        </a:lnTo>
                        <a:lnTo>
                          <a:pt x="3287" y="2084"/>
                        </a:lnTo>
                        <a:lnTo>
                          <a:pt x="3296" y="2084"/>
                        </a:lnTo>
                        <a:lnTo>
                          <a:pt x="3296" y="2083"/>
                        </a:lnTo>
                        <a:lnTo>
                          <a:pt x="3304" y="2083"/>
                        </a:lnTo>
                        <a:lnTo>
                          <a:pt x="3304" y="2078"/>
                        </a:lnTo>
                        <a:lnTo>
                          <a:pt x="3304" y="2080"/>
                        </a:lnTo>
                        <a:lnTo>
                          <a:pt x="3313" y="2083"/>
                        </a:lnTo>
                        <a:lnTo>
                          <a:pt x="3313" y="2083"/>
                        </a:lnTo>
                        <a:lnTo>
                          <a:pt x="3321" y="2083"/>
                        </a:lnTo>
                        <a:lnTo>
                          <a:pt x="3330" y="2083"/>
                        </a:lnTo>
                        <a:lnTo>
                          <a:pt x="3330" y="1807"/>
                        </a:lnTo>
                        <a:lnTo>
                          <a:pt x="3330" y="1842"/>
                        </a:lnTo>
                        <a:lnTo>
                          <a:pt x="3339" y="2062"/>
                        </a:lnTo>
                        <a:lnTo>
                          <a:pt x="3339" y="2079"/>
                        </a:lnTo>
                        <a:lnTo>
                          <a:pt x="3347" y="2080"/>
                        </a:lnTo>
                        <a:lnTo>
                          <a:pt x="3347" y="2082"/>
                        </a:lnTo>
                        <a:lnTo>
                          <a:pt x="3355" y="2082"/>
                        </a:lnTo>
                        <a:lnTo>
                          <a:pt x="3355" y="2082"/>
                        </a:lnTo>
                        <a:lnTo>
                          <a:pt x="3364" y="2083"/>
                        </a:lnTo>
                        <a:lnTo>
                          <a:pt x="3373" y="2083"/>
                        </a:lnTo>
                        <a:lnTo>
                          <a:pt x="3373" y="2080"/>
                        </a:lnTo>
                        <a:lnTo>
                          <a:pt x="3381" y="2080"/>
                        </a:lnTo>
                        <a:lnTo>
                          <a:pt x="3381" y="2067"/>
                        </a:lnTo>
                        <a:lnTo>
                          <a:pt x="3390" y="2067"/>
                        </a:lnTo>
                        <a:lnTo>
                          <a:pt x="3390" y="2056"/>
                        </a:lnTo>
                        <a:lnTo>
                          <a:pt x="3390" y="2082"/>
                        </a:lnTo>
                        <a:lnTo>
                          <a:pt x="3398" y="2083"/>
                        </a:lnTo>
                        <a:lnTo>
                          <a:pt x="3407" y="2083"/>
                        </a:lnTo>
                        <a:lnTo>
                          <a:pt x="3407" y="2082"/>
                        </a:lnTo>
                        <a:lnTo>
                          <a:pt x="3407" y="2082"/>
                        </a:lnTo>
                        <a:lnTo>
                          <a:pt x="3415" y="2083"/>
                        </a:lnTo>
                        <a:lnTo>
                          <a:pt x="3424" y="2083"/>
                        </a:lnTo>
                        <a:lnTo>
                          <a:pt x="3424" y="2082"/>
                        </a:lnTo>
                        <a:lnTo>
                          <a:pt x="3433" y="2082"/>
                        </a:lnTo>
                        <a:lnTo>
                          <a:pt x="3433" y="2071"/>
                        </a:lnTo>
                        <a:lnTo>
                          <a:pt x="3433" y="2073"/>
                        </a:lnTo>
                        <a:lnTo>
                          <a:pt x="3441" y="2081"/>
                        </a:lnTo>
                        <a:lnTo>
                          <a:pt x="3441" y="2081"/>
                        </a:lnTo>
                        <a:lnTo>
                          <a:pt x="3449" y="2082"/>
                        </a:lnTo>
                        <a:lnTo>
                          <a:pt x="3458" y="2082"/>
                        </a:lnTo>
                        <a:lnTo>
                          <a:pt x="3458" y="2064"/>
                        </a:lnTo>
                        <a:lnTo>
                          <a:pt x="3458" y="2073"/>
                        </a:lnTo>
                        <a:lnTo>
                          <a:pt x="3467" y="2082"/>
                        </a:lnTo>
                        <a:lnTo>
                          <a:pt x="3476" y="2082"/>
                        </a:lnTo>
                        <a:lnTo>
                          <a:pt x="3476" y="2078"/>
                        </a:lnTo>
                        <a:lnTo>
                          <a:pt x="3484" y="2078"/>
                        </a:lnTo>
                        <a:lnTo>
                          <a:pt x="3484" y="1042"/>
                        </a:lnTo>
                        <a:lnTo>
                          <a:pt x="3484" y="1126"/>
                        </a:lnTo>
                        <a:lnTo>
                          <a:pt x="3492" y="2004"/>
                        </a:lnTo>
                        <a:lnTo>
                          <a:pt x="3492" y="2054"/>
                        </a:lnTo>
                        <a:lnTo>
                          <a:pt x="3501" y="2082"/>
                        </a:lnTo>
                        <a:lnTo>
                          <a:pt x="3510" y="2082"/>
                        </a:lnTo>
                        <a:lnTo>
                          <a:pt x="3510" y="2081"/>
                        </a:lnTo>
                        <a:lnTo>
                          <a:pt x="3510" y="2081"/>
                        </a:lnTo>
                        <a:lnTo>
                          <a:pt x="3518" y="2082"/>
                        </a:lnTo>
                        <a:lnTo>
                          <a:pt x="3527" y="2082"/>
                        </a:lnTo>
                        <a:lnTo>
                          <a:pt x="3527" y="2058"/>
                        </a:lnTo>
                        <a:lnTo>
                          <a:pt x="3527" y="2076"/>
                        </a:lnTo>
                        <a:lnTo>
                          <a:pt x="3535" y="2078"/>
                        </a:lnTo>
                        <a:lnTo>
                          <a:pt x="3535" y="2080"/>
                        </a:lnTo>
                        <a:lnTo>
                          <a:pt x="3544" y="2082"/>
                        </a:lnTo>
                        <a:lnTo>
                          <a:pt x="3553" y="2082"/>
                        </a:lnTo>
                        <a:lnTo>
                          <a:pt x="3553" y="2075"/>
                        </a:lnTo>
                        <a:lnTo>
                          <a:pt x="3561" y="2075"/>
                        </a:lnTo>
                        <a:lnTo>
                          <a:pt x="3561" y="2048"/>
                        </a:lnTo>
                        <a:lnTo>
                          <a:pt x="3561" y="2054"/>
                        </a:lnTo>
                        <a:lnTo>
                          <a:pt x="3570" y="2079"/>
                        </a:lnTo>
                        <a:lnTo>
                          <a:pt x="3570" y="2079"/>
                        </a:lnTo>
                        <a:lnTo>
                          <a:pt x="3578" y="2082"/>
                        </a:lnTo>
                        <a:lnTo>
                          <a:pt x="3586" y="2082"/>
                        </a:lnTo>
                        <a:lnTo>
                          <a:pt x="3586" y="2016"/>
                        </a:lnTo>
                        <a:lnTo>
                          <a:pt x="3586" y="2060"/>
                        </a:lnTo>
                        <a:lnTo>
                          <a:pt x="3595" y="2079"/>
                        </a:lnTo>
                        <a:lnTo>
                          <a:pt x="3604" y="2079"/>
                        </a:lnTo>
                        <a:lnTo>
                          <a:pt x="3604" y="2078"/>
                        </a:lnTo>
                        <a:lnTo>
                          <a:pt x="3613" y="2078"/>
                        </a:lnTo>
                        <a:lnTo>
                          <a:pt x="3613" y="2072"/>
                        </a:lnTo>
                        <a:lnTo>
                          <a:pt x="3613" y="2081"/>
                        </a:lnTo>
                        <a:lnTo>
                          <a:pt x="3621" y="2082"/>
                        </a:lnTo>
                        <a:lnTo>
                          <a:pt x="3629" y="2082"/>
                        </a:lnTo>
                        <a:lnTo>
                          <a:pt x="3629" y="2073"/>
                        </a:lnTo>
                        <a:lnTo>
                          <a:pt x="3638" y="2073"/>
                        </a:lnTo>
                        <a:lnTo>
                          <a:pt x="3638" y="2016"/>
                        </a:lnTo>
                        <a:lnTo>
                          <a:pt x="3638" y="2058"/>
                        </a:lnTo>
                        <a:lnTo>
                          <a:pt x="3647" y="2079"/>
                        </a:lnTo>
                        <a:lnTo>
                          <a:pt x="3655" y="2079"/>
                        </a:lnTo>
                        <a:lnTo>
                          <a:pt x="3655" y="2076"/>
                        </a:lnTo>
                        <a:lnTo>
                          <a:pt x="3664" y="2076"/>
                        </a:lnTo>
                        <a:lnTo>
                          <a:pt x="3664" y="1063"/>
                        </a:lnTo>
                        <a:lnTo>
                          <a:pt x="3664" y="1505"/>
                        </a:lnTo>
                        <a:lnTo>
                          <a:pt x="3672" y="2038"/>
                        </a:lnTo>
                        <a:lnTo>
                          <a:pt x="3672" y="2064"/>
                        </a:lnTo>
                        <a:lnTo>
                          <a:pt x="3680" y="2078"/>
                        </a:lnTo>
                        <a:lnTo>
                          <a:pt x="3690" y="2078"/>
                        </a:lnTo>
                        <a:lnTo>
                          <a:pt x="3690" y="2074"/>
                        </a:lnTo>
                        <a:lnTo>
                          <a:pt x="3698" y="2074"/>
                        </a:lnTo>
                        <a:lnTo>
                          <a:pt x="3698" y="2052"/>
                        </a:lnTo>
                        <a:lnTo>
                          <a:pt x="3707" y="2052"/>
                        </a:lnTo>
                        <a:lnTo>
                          <a:pt x="3707" y="1868"/>
                        </a:lnTo>
                        <a:lnTo>
                          <a:pt x="3715" y="1868"/>
                        </a:lnTo>
                        <a:lnTo>
                          <a:pt x="3715" y="1722"/>
                        </a:lnTo>
                        <a:lnTo>
                          <a:pt x="3715" y="2049"/>
                        </a:lnTo>
                        <a:lnTo>
                          <a:pt x="3723" y="2070"/>
                        </a:lnTo>
                        <a:lnTo>
                          <a:pt x="3732" y="2070"/>
                        </a:lnTo>
                        <a:lnTo>
                          <a:pt x="3732" y="2061"/>
                        </a:lnTo>
                        <a:lnTo>
                          <a:pt x="3732" y="2067"/>
                        </a:lnTo>
                        <a:lnTo>
                          <a:pt x="3741" y="2075"/>
                        </a:lnTo>
                        <a:lnTo>
                          <a:pt x="3749" y="2075"/>
                        </a:lnTo>
                        <a:lnTo>
                          <a:pt x="3749" y="2071"/>
                        </a:lnTo>
                        <a:lnTo>
                          <a:pt x="3758" y="2071"/>
                        </a:lnTo>
                        <a:lnTo>
                          <a:pt x="3758" y="1986"/>
                        </a:lnTo>
                        <a:lnTo>
                          <a:pt x="3766" y="1986"/>
                        </a:lnTo>
                        <a:lnTo>
                          <a:pt x="3766" y="1918"/>
                        </a:lnTo>
                        <a:lnTo>
                          <a:pt x="3766" y="2060"/>
                        </a:lnTo>
                        <a:lnTo>
                          <a:pt x="3775" y="2078"/>
                        </a:lnTo>
                        <a:lnTo>
                          <a:pt x="3784" y="2078"/>
                        </a:lnTo>
                        <a:lnTo>
                          <a:pt x="3784" y="2070"/>
                        </a:lnTo>
                        <a:lnTo>
                          <a:pt x="3792" y="2070"/>
                        </a:lnTo>
                        <a:lnTo>
                          <a:pt x="3792" y="2067"/>
                        </a:lnTo>
                        <a:lnTo>
                          <a:pt x="3792" y="2075"/>
                        </a:lnTo>
                        <a:lnTo>
                          <a:pt x="3801" y="2079"/>
                        </a:lnTo>
                        <a:lnTo>
                          <a:pt x="3809" y="2079"/>
                        </a:lnTo>
                        <a:lnTo>
                          <a:pt x="3809" y="2058"/>
                        </a:lnTo>
                        <a:lnTo>
                          <a:pt x="3809" y="2060"/>
                        </a:lnTo>
                        <a:lnTo>
                          <a:pt x="3817" y="2078"/>
                        </a:lnTo>
                        <a:lnTo>
                          <a:pt x="3827" y="2078"/>
                        </a:lnTo>
                        <a:lnTo>
                          <a:pt x="3827" y="2061"/>
                        </a:lnTo>
                        <a:lnTo>
                          <a:pt x="3835" y="2061"/>
                        </a:lnTo>
                        <a:lnTo>
                          <a:pt x="3835" y="1998"/>
                        </a:lnTo>
                        <a:lnTo>
                          <a:pt x="3835" y="2027"/>
                        </a:lnTo>
                        <a:lnTo>
                          <a:pt x="3843" y="2073"/>
                        </a:lnTo>
                        <a:lnTo>
                          <a:pt x="3852" y="2073"/>
                        </a:lnTo>
                        <a:lnTo>
                          <a:pt x="3852" y="2060"/>
                        </a:lnTo>
                        <a:lnTo>
                          <a:pt x="3860" y="2060"/>
                        </a:lnTo>
                        <a:lnTo>
                          <a:pt x="3860" y="0"/>
                        </a:lnTo>
                        <a:lnTo>
                          <a:pt x="3860" y="62"/>
                        </a:lnTo>
                        <a:lnTo>
                          <a:pt x="3869" y="1812"/>
                        </a:lnTo>
                        <a:lnTo>
                          <a:pt x="3869" y="1968"/>
                        </a:lnTo>
                        <a:lnTo>
                          <a:pt x="3878" y="2078"/>
                        </a:lnTo>
                        <a:lnTo>
                          <a:pt x="3886" y="2078"/>
                        </a:lnTo>
                        <a:lnTo>
                          <a:pt x="3886" y="1715"/>
                        </a:lnTo>
                        <a:lnTo>
                          <a:pt x="3895" y="1715"/>
                        </a:lnTo>
                        <a:lnTo>
                          <a:pt x="3895" y="1710"/>
                        </a:lnTo>
                        <a:lnTo>
                          <a:pt x="3895" y="1986"/>
                        </a:lnTo>
                        <a:lnTo>
                          <a:pt x="3903" y="2030"/>
                        </a:lnTo>
                        <a:lnTo>
                          <a:pt x="3903" y="2062"/>
                        </a:lnTo>
                        <a:lnTo>
                          <a:pt x="3911" y="2078"/>
                        </a:lnTo>
                        <a:lnTo>
                          <a:pt x="3911" y="2078"/>
                        </a:lnTo>
                        <a:lnTo>
                          <a:pt x="3921" y="2080"/>
                        </a:lnTo>
                        <a:lnTo>
                          <a:pt x="3929" y="2080"/>
                        </a:lnTo>
                        <a:lnTo>
                          <a:pt x="3929" y="2035"/>
                        </a:lnTo>
                        <a:lnTo>
                          <a:pt x="3929" y="2048"/>
                        </a:lnTo>
                        <a:lnTo>
                          <a:pt x="3938" y="2073"/>
                        </a:lnTo>
                        <a:lnTo>
                          <a:pt x="3938" y="2077"/>
                        </a:lnTo>
                        <a:lnTo>
                          <a:pt x="3946" y="2080"/>
                        </a:lnTo>
                        <a:lnTo>
                          <a:pt x="3954" y="2080"/>
                        </a:lnTo>
                        <a:lnTo>
                          <a:pt x="3954" y="2075"/>
                        </a:lnTo>
                        <a:lnTo>
                          <a:pt x="3964" y="2075"/>
                        </a:lnTo>
                        <a:lnTo>
                          <a:pt x="3964" y="1948"/>
                        </a:lnTo>
                        <a:lnTo>
                          <a:pt x="3964" y="2026"/>
                        </a:lnTo>
                        <a:lnTo>
                          <a:pt x="3972" y="2077"/>
                        </a:lnTo>
                        <a:lnTo>
                          <a:pt x="3972" y="2077"/>
                        </a:lnTo>
                        <a:lnTo>
                          <a:pt x="3980" y="2080"/>
                        </a:lnTo>
                        <a:lnTo>
                          <a:pt x="3989" y="2080"/>
                        </a:lnTo>
                        <a:lnTo>
                          <a:pt x="3989" y="2031"/>
                        </a:lnTo>
                        <a:lnTo>
                          <a:pt x="3989" y="2060"/>
                        </a:lnTo>
                        <a:lnTo>
                          <a:pt x="3997" y="2078"/>
                        </a:lnTo>
                        <a:lnTo>
                          <a:pt x="4006" y="2078"/>
                        </a:lnTo>
                        <a:lnTo>
                          <a:pt x="4006" y="2075"/>
                        </a:lnTo>
                        <a:lnTo>
                          <a:pt x="4006" y="2081"/>
                        </a:lnTo>
                        <a:lnTo>
                          <a:pt x="4015" y="2082"/>
                        </a:lnTo>
                        <a:lnTo>
                          <a:pt x="4023" y="2082"/>
                        </a:lnTo>
                        <a:lnTo>
                          <a:pt x="4023" y="2081"/>
                        </a:lnTo>
                        <a:lnTo>
                          <a:pt x="4032" y="2081"/>
                        </a:lnTo>
                        <a:lnTo>
                          <a:pt x="4032" y="2073"/>
                        </a:lnTo>
                        <a:lnTo>
                          <a:pt x="4032" y="2079"/>
                        </a:lnTo>
                        <a:lnTo>
                          <a:pt x="4040" y="2082"/>
                        </a:lnTo>
                        <a:lnTo>
                          <a:pt x="4040" y="2082"/>
                        </a:lnTo>
                        <a:lnTo>
                          <a:pt x="4048" y="2082"/>
                        </a:lnTo>
                        <a:lnTo>
                          <a:pt x="4058" y="2082"/>
                        </a:lnTo>
                        <a:lnTo>
                          <a:pt x="4058" y="2058"/>
                        </a:lnTo>
                        <a:lnTo>
                          <a:pt x="4066" y="2058"/>
                        </a:lnTo>
                        <a:lnTo>
                          <a:pt x="4066" y="2056"/>
                        </a:lnTo>
                        <a:lnTo>
                          <a:pt x="4066" y="2079"/>
                        </a:lnTo>
                        <a:lnTo>
                          <a:pt x="4075" y="2080"/>
                        </a:lnTo>
                        <a:lnTo>
                          <a:pt x="4083" y="2080"/>
                        </a:lnTo>
                        <a:lnTo>
                          <a:pt x="4083" y="1582"/>
                        </a:lnTo>
                        <a:lnTo>
                          <a:pt x="4091" y="1582"/>
                        </a:lnTo>
                        <a:lnTo>
                          <a:pt x="4091" y="1258"/>
                        </a:lnTo>
                        <a:lnTo>
                          <a:pt x="4091" y="1972"/>
                        </a:lnTo>
                        <a:lnTo>
                          <a:pt x="4101" y="2056"/>
                        </a:lnTo>
                        <a:lnTo>
                          <a:pt x="4101" y="2068"/>
                        </a:lnTo>
                        <a:lnTo>
                          <a:pt x="4109" y="2082"/>
                        </a:lnTo>
                        <a:lnTo>
                          <a:pt x="4117" y="2082"/>
                        </a:lnTo>
                        <a:lnTo>
                          <a:pt x="4117" y="2080"/>
                        </a:lnTo>
                        <a:lnTo>
                          <a:pt x="4126" y="2080"/>
                        </a:lnTo>
                        <a:lnTo>
                          <a:pt x="4126" y="2054"/>
                        </a:lnTo>
                        <a:lnTo>
                          <a:pt x="4126" y="2054"/>
                        </a:lnTo>
                        <a:lnTo>
                          <a:pt x="4134" y="2079"/>
                        </a:lnTo>
                        <a:lnTo>
                          <a:pt x="4134" y="2080"/>
                        </a:lnTo>
                        <a:lnTo>
                          <a:pt x="4143" y="2082"/>
                        </a:lnTo>
                        <a:lnTo>
                          <a:pt x="4152" y="2082"/>
                        </a:lnTo>
                        <a:lnTo>
                          <a:pt x="4152" y="2078"/>
                        </a:lnTo>
                        <a:lnTo>
                          <a:pt x="4160" y="2078"/>
                        </a:lnTo>
                        <a:lnTo>
                          <a:pt x="4160" y="2076"/>
                        </a:lnTo>
                        <a:lnTo>
                          <a:pt x="4160" y="2082"/>
                        </a:lnTo>
                        <a:lnTo>
                          <a:pt x="4169" y="2082"/>
                        </a:lnTo>
                        <a:lnTo>
                          <a:pt x="4169" y="2082"/>
                        </a:lnTo>
                        <a:lnTo>
                          <a:pt x="4177" y="2083"/>
                        </a:lnTo>
                        <a:lnTo>
                          <a:pt x="4185" y="2083"/>
                        </a:lnTo>
                        <a:lnTo>
                          <a:pt x="4185" y="2047"/>
                        </a:lnTo>
                        <a:lnTo>
                          <a:pt x="4185" y="2047"/>
                        </a:lnTo>
                        <a:lnTo>
                          <a:pt x="4195" y="2081"/>
                        </a:lnTo>
                        <a:lnTo>
                          <a:pt x="4195" y="2082"/>
                        </a:lnTo>
                        <a:lnTo>
                          <a:pt x="4203" y="2082"/>
                        </a:lnTo>
                        <a:lnTo>
                          <a:pt x="4203" y="2083"/>
                        </a:lnTo>
                        <a:lnTo>
                          <a:pt x="4211" y="2083"/>
                        </a:lnTo>
                        <a:lnTo>
                          <a:pt x="4211" y="2083"/>
                        </a:lnTo>
                        <a:lnTo>
                          <a:pt x="4220" y="2083"/>
                        </a:lnTo>
                        <a:lnTo>
                          <a:pt x="4228" y="2083"/>
                        </a:lnTo>
                        <a:lnTo>
                          <a:pt x="4228" y="2075"/>
                        </a:lnTo>
                        <a:lnTo>
                          <a:pt x="4228" y="2077"/>
                        </a:lnTo>
                        <a:lnTo>
                          <a:pt x="4238" y="2083"/>
                        </a:lnTo>
                        <a:lnTo>
                          <a:pt x="4238" y="2083"/>
                        </a:lnTo>
                        <a:lnTo>
                          <a:pt x="4246" y="2083"/>
                        </a:lnTo>
                        <a:lnTo>
                          <a:pt x="4254" y="2083"/>
                        </a:lnTo>
                        <a:lnTo>
                          <a:pt x="4254" y="2082"/>
                        </a:lnTo>
                        <a:lnTo>
                          <a:pt x="4254" y="2082"/>
                        </a:lnTo>
                        <a:lnTo>
                          <a:pt x="4263" y="2083"/>
                        </a:lnTo>
                        <a:lnTo>
                          <a:pt x="4263" y="2083"/>
                        </a:lnTo>
                        <a:lnTo>
                          <a:pt x="4271" y="2083"/>
                        </a:lnTo>
                        <a:lnTo>
                          <a:pt x="4271" y="2083"/>
                        </a:lnTo>
                        <a:lnTo>
                          <a:pt x="4280" y="2083"/>
                        </a:lnTo>
                        <a:lnTo>
                          <a:pt x="4280" y="2083"/>
                        </a:lnTo>
                        <a:lnTo>
                          <a:pt x="4289" y="2083"/>
                        </a:lnTo>
                        <a:lnTo>
                          <a:pt x="4289" y="2083"/>
                        </a:lnTo>
                        <a:lnTo>
                          <a:pt x="4297" y="2083"/>
                        </a:lnTo>
                        <a:lnTo>
                          <a:pt x="4297" y="2083"/>
                        </a:lnTo>
                        <a:lnTo>
                          <a:pt x="4306" y="2084"/>
                        </a:lnTo>
                        <a:lnTo>
                          <a:pt x="4306" y="2084"/>
                        </a:lnTo>
                        <a:lnTo>
                          <a:pt x="4314" y="2084"/>
                        </a:lnTo>
                        <a:lnTo>
                          <a:pt x="4322" y="2084"/>
                        </a:lnTo>
                        <a:lnTo>
                          <a:pt x="4322" y="2081"/>
                        </a:lnTo>
                        <a:lnTo>
                          <a:pt x="4332" y="2081"/>
                        </a:lnTo>
                        <a:lnTo>
                          <a:pt x="4332" y="2080"/>
                        </a:lnTo>
                        <a:lnTo>
                          <a:pt x="4332" y="2082"/>
                        </a:lnTo>
                        <a:lnTo>
                          <a:pt x="4340" y="2083"/>
                        </a:lnTo>
                        <a:lnTo>
                          <a:pt x="4340" y="2083"/>
                        </a:lnTo>
                        <a:lnTo>
                          <a:pt x="4348" y="2084"/>
                        </a:lnTo>
                        <a:lnTo>
                          <a:pt x="4357" y="2084"/>
                        </a:lnTo>
                        <a:lnTo>
                          <a:pt x="4357" y="2082"/>
                        </a:lnTo>
                        <a:lnTo>
                          <a:pt x="4357" y="2083"/>
                        </a:lnTo>
                        <a:lnTo>
                          <a:pt x="4365" y="2084"/>
                        </a:lnTo>
                        <a:lnTo>
                          <a:pt x="4365" y="2084"/>
                        </a:lnTo>
                        <a:lnTo>
                          <a:pt x="4374" y="2084"/>
                        </a:lnTo>
                      </a:path>
                    </a:pathLst>
                  </a:custGeom>
                  <a:noFill/>
                  <a:ln w="11113">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6" name="Freeform 91"/>
                  <p:cNvSpPr>
                    <a:spLocks/>
                  </p:cNvSpPr>
                  <p:nvPr/>
                </p:nvSpPr>
                <p:spPr bwMode="auto">
                  <a:xfrm>
                    <a:off x="4122" y="2670"/>
                    <a:ext cx="2516" cy="17"/>
                  </a:xfrm>
                  <a:custGeom>
                    <a:avLst/>
                    <a:gdLst>
                      <a:gd name="T0" fmla="*/ 43 w 2516"/>
                      <a:gd name="T1" fmla="*/ 17 h 17"/>
                      <a:gd name="T2" fmla="*/ 85 w 2516"/>
                      <a:gd name="T3" fmla="*/ 17 h 17"/>
                      <a:gd name="T4" fmla="*/ 128 w 2516"/>
                      <a:gd name="T5" fmla="*/ 17 h 17"/>
                      <a:gd name="T6" fmla="*/ 171 w 2516"/>
                      <a:gd name="T7" fmla="*/ 17 h 17"/>
                      <a:gd name="T8" fmla="*/ 214 w 2516"/>
                      <a:gd name="T9" fmla="*/ 17 h 17"/>
                      <a:gd name="T10" fmla="*/ 257 w 2516"/>
                      <a:gd name="T11" fmla="*/ 17 h 17"/>
                      <a:gd name="T12" fmla="*/ 299 w 2516"/>
                      <a:gd name="T13" fmla="*/ 17 h 17"/>
                      <a:gd name="T14" fmla="*/ 342 w 2516"/>
                      <a:gd name="T15" fmla="*/ 0 h 17"/>
                      <a:gd name="T16" fmla="*/ 385 w 2516"/>
                      <a:gd name="T17" fmla="*/ 17 h 17"/>
                      <a:gd name="T18" fmla="*/ 428 w 2516"/>
                      <a:gd name="T19" fmla="*/ 17 h 17"/>
                      <a:gd name="T20" fmla="*/ 471 w 2516"/>
                      <a:gd name="T21" fmla="*/ 17 h 17"/>
                      <a:gd name="T22" fmla="*/ 514 w 2516"/>
                      <a:gd name="T23" fmla="*/ 17 h 17"/>
                      <a:gd name="T24" fmla="*/ 557 w 2516"/>
                      <a:gd name="T25" fmla="*/ 17 h 17"/>
                      <a:gd name="T26" fmla="*/ 599 w 2516"/>
                      <a:gd name="T27" fmla="*/ 17 h 17"/>
                      <a:gd name="T28" fmla="*/ 642 w 2516"/>
                      <a:gd name="T29" fmla="*/ 17 h 17"/>
                      <a:gd name="T30" fmla="*/ 685 w 2516"/>
                      <a:gd name="T31" fmla="*/ 17 h 17"/>
                      <a:gd name="T32" fmla="*/ 728 w 2516"/>
                      <a:gd name="T33" fmla="*/ 17 h 17"/>
                      <a:gd name="T34" fmla="*/ 771 w 2516"/>
                      <a:gd name="T35" fmla="*/ 17 h 17"/>
                      <a:gd name="T36" fmla="*/ 813 w 2516"/>
                      <a:gd name="T37" fmla="*/ 17 h 17"/>
                      <a:gd name="T38" fmla="*/ 856 w 2516"/>
                      <a:gd name="T39" fmla="*/ 17 h 17"/>
                      <a:gd name="T40" fmla="*/ 898 w 2516"/>
                      <a:gd name="T41" fmla="*/ 17 h 17"/>
                      <a:gd name="T42" fmla="*/ 941 w 2516"/>
                      <a:gd name="T43" fmla="*/ 17 h 17"/>
                      <a:gd name="T44" fmla="*/ 984 w 2516"/>
                      <a:gd name="T45" fmla="*/ 17 h 17"/>
                      <a:gd name="T46" fmla="*/ 1027 w 2516"/>
                      <a:gd name="T47" fmla="*/ 17 h 17"/>
                      <a:gd name="T48" fmla="*/ 1070 w 2516"/>
                      <a:gd name="T49" fmla="*/ 17 h 17"/>
                      <a:gd name="T50" fmla="*/ 1113 w 2516"/>
                      <a:gd name="T51" fmla="*/ 17 h 17"/>
                      <a:gd name="T52" fmla="*/ 1155 w 2516"/>
                      <a:gd name="T53" fmla="*/ 17 h 17"/>
                      <a:gd name="T54" fmla="*/ 1198 w 2516"/>
                      <a:gd name="T55" fmla="*/ 17 h 17"/>
                      <a:gd name="T56" fmla="*/ 1241 w 2516"/>
                      <a:gd name="T57" fmla="*/ 17 h 17"/>
                      <a:gd name="T58" fmla="*/ 1284 w 2516"/>
                      <a:gd name="T59" fmla="*/ 17 h 17"/>
                      <a:gd name="T60" fmla="*/ 1327 w 2516"/>
                      <a:gd name="T61" fmla="*/ 17 h 17"/>
                      <a:gd name="T62" fmla="*/ 1370 w 2516"/>
                      <a:gd name="T63" fmla="*/ 17 h 17"/>
                      <a:gd name="T64" fmla="*/ 1413 w 2516"/>
                      <a:gd name="T65" fmla="*/ 17 h 17"/>
                      <a:gd name="T66" fmla="*/ 1455 w 2516"/>
                      <a:gd name="T67" fmla="*/ 17 h 17"/>
                      <a:gd name="T68" fmla="*/ 1498 w 2516"/>
                      <a:gd name="T69" fmla="*/ 17 h 17"/>
                      <a:gd name="T70" fmla="*/ 1541 w 2516"/>
                      <a:gd name="T71" fmla="*/ 17 h 17"/>
                      <a:gd name="T72" fmla="*/ 1583 w 2516"/>
                      <a:gd name="T73" fmla="*/ 17 h 17"/>
                      <a:gd name="T74" fmla="*/ 1626 w 2516"/>
                      <a:gd name="T75" fmla="*/ 17 h 17"/>
                      <a:gd name="T76" fmla="*/ 1669 w 2516"/>
                      <a:gd name="T77" fmla="*/ 17 h 17"/>
                      <a:gd name="T78" fmla="*/ 1712 w 2516"/>
                      <a:gd name="T79" fmla="*/ 17 h 17"/>
                      <a:gd name="T80" fmla="*/ 1754 w 2516"/>
                      <a:gd name="T81" fmla="*/ 17 h 17"/>
                      <a:gd name="T82" fmla="*/ 1797 w 2516"/>
                      <a:gd name="T83" fmla="*/ 17 h 17"/>
                      <a:gd name="T84" fmla="*/ 1840 w 2516"/>
                      <a:gd name="T85" fmla="*/ 17 h 17"/>
                      <a:gd name="T86" fmla="*/ 1883 w 2516"/>
                      <a:gd name="T87" fmla="*/ 17 h 17"/>
                      <a:gd name="T88" fmla="*/ 1926 w 2516"/>
                      <a:gd name="T89" fmla="*/ 17 h 17"/>
                      <a:gd name="T90" fmla="*/ 1969 w 2516"/>
                      <a:gd name="T91" fmla="*/ 17 h 17"/>
                      <a:gd name="T92" fmla="*/ 2012 w 2516"/>
                      <a:gd name="T93" fmla="*/ 17 h 17"/>
                      <a:gd name="T94" fmla="*/ 2054 w 2516"/>
                      <a:gd name="T95" fmla="*/ 17 h 17"/>
                      <a:gd name="T96" fmla="*/ 2097 w 2516"/>
                      <a:gd name="T97" fmla="*/ 17 h 17"/>
                      <a:gd name="T98" fmla="*/ 2140 w 2516"/>
                      <a:gd name="T99" fmla="*/ 17 h 17"/>
                      <a:gd name="T100" fmla="*/ 2183 w 2516"/>
                      <a:gd name="T101" fmla="*/ 17 h 17"/>
                      <a:gd name="T102" fmla="*/ 2226 w 2516"/>
                      <a:gd name="T103" fmla="*/ 17 h 17"/>
                      <a:gd name="T104" fmla="*/ 2268 w 2516"/>
                      <a:gd name="T105" fmla="*/ 17 h 17"/>
                      <a:gd name="T106" fmla="*/ 2311 w 2516"/>
                      <a:gd name="T107" fmla="*/ 17 h 17"/>
                      <a:gd name="T108" fmla="*/ 2353 w 2516"/>
                      <a:gd name="T109" fmla="*/ 17 h 17"/>
                      <a:gd name="T110" fmla="*/ 2396 w 2516"/>
                      <a:gd name="T111" fmla="*/ 17 h 17"/>
                      <a:gd name="T112" fmla="*/ 2439 w 2516"/>
                      <a:gd name="T113" fmla="*/ 17 h 17"/>
                      <a:gd name="T114" fmla="*/ 2482 w 2516"/>
                      <a:gd name="T11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6" h="17">
                        <a:moveTo>
                          <a:pt x="0" y="17"/>
                        </a:moveTo>
                        <a:lnTo>
                          <a:pt x="9" y="17"/>
                        </a:lnTo>
                        <a:lnTo>
                          <a:pt x="9" y="17"/>
                        </a:lnTo>
                        <a:lnTo>
                          <a:pt x="17" y="17"/>
                        </a:lnTo>
                        <a:lnTo>
                          <a:pt x="17" y="17"/>
                        </a:lnTo>
                        <a:lnTo>
                          <a:pt x="26" y="17"/>
                        </a:lnTo>
                        <a:lnTo>
                          <a:pt x="26" y="17"/>
                        </a:lnTo>
                        <a:lnTo>
                          <a:pt x="34" y="17"/>
                        </a:lnTo>
                        <a:lnTo>
                          <a:pt x="34" y="17"/>
                        </a:lnTo>
                        <a:lnTo>
                          <a:pt x="43" y="17"/>
                        </a:lnTo>
                        <a:lnTo>
                          <a:pt x="43" y="17"/>
                        </a:lnTo>
                        <a:lnTo>
                          <a:pt x="52" y="17"/>
                        </a:lnTo>
                        <a:lnTo>
                          <a:pt x="60" y="17"/>
                        </a:lnTo>
                        <a:lnTo>
                          <a:pt x="60" y="15"/>
                        </a:lnTo>
                        <a:lnTo>
                          <a:pt x="60" y="17"/>
                        </a:lnTo>
                        <a:lnTo>
                          <a:pt x="68" y="17"/>
                        </a:lnTo>
                        <a:lnTo>
                          <a:pt x="77" y="17"/>
                        </a:lnTo>
                        <a:lnTo>
                          <a:pt x="77" y="16"/>
                        </a:lnTo>
                        <a:lnTo>
                          <a:pt x="77" y="16"/>
                        </a:lnTo>
                        <a:lnTo>
                          <a:pt x="85" y="17"/>
                        </a:lnTo>
                        <a:lnTo>
                          <a:pt x="85" y="17"/>
                        </a:lnTo>
                        <a:lnTo>
                          <a:pt x="95" y="17"/>
                        </a:lnTo>
                        <a:lnTo>
                          <a:pt x="95" y="17"/>
                        </a:lnTo>
                        <a:lnTo>
                          <a:pt x="103" y="17"/>
                        </a:lnTo>
                        <a:lnTo>
                          <a:pt x="103" y="17"/>
                        </a:lnTo>
                        <a:lnTo>
                          <a:pt x="111" y="17"/>
                        </a:lnTo>
                        <a:lnTo>
                          <a:pt x="111" y="17"/>
                        </a:lnTo>
                        <a:lnTo>
                          <a:pt x="120" y="17"/>
                        </a:lnTo>
                        <a:lnTo>
                          <a:pt x="120" y="17"/>
                        </a:lnTo>
                        <a:lnTo>
                          <a:pt x="128" y="17"/>
                        </a:lnTo>
                        <a:lnTo>
                          <a:pt x="128" y="17"/>
                        </a:lnTo>
                        <a:lnTo>
                          <a:pt x="137" y="17"/>
                        </a:lnTo>
                        <a:lnTo>
                          <a:pt x="137" y="17"/>
                        </a:lnTo>
                        <a:lnTo>
                          <a:pt x="146" y="17"/>
                        </a:lnTo>
                        <a:lnTo>
                          <a:pt x="146" y="17"/>
                        </a:lnTo>
                        <a:lnTo>
                          <a:pt x="154" y="17"/>
                        </a:lnTo>
                        <a:lnTo>
                          <a:pt x="154" y="17"/>
                        </a:lnTo>
                        <a:lnTo>
                          <a:pt x="162" y="17"/>
                        </a:lnTo>
                        <a:lnTo>
                          <a:pt x="162" y="17"/>
                        </a:lnTo>
                        <a:lnTo>
                          <a:pt x="171" y="17"/>
                        </a:lnTo>
                        <a:lnTo>
                          <a:pt x="171" y="17"/>
                        </a:lnTo>
                        <a:lnTo>
                          <a:pt x="180" y="17"/>
                        </a:lnTo>
                        <a:lnTo>
                          <a:pt x="180" y="17"/>
                        </a:lnTo>
                        <a:lnTo>
                          <a:pt x="189" y="17"/>
                        </a:lnTo>
                        <a:lnTo>
                          <a:pt x="189" y="17"/>
                        </a:lnTo>
                        <a:lnTo>
                          <a:pt x="197" y="17"/>
                        </a:lnTo>
                        <a:lnTo>
                          <a:pt x="197" y="17"/>
                        </a:lnTo>
                        <a:lnTo>
                          <a:pt x="205" y="17"/>
                        </a:lnTo>
                        <a:lnTo>
                          <a:pt x="205" y="17"/>
                        </a:lnTo>
                        <a:lnTo>
                          <a:pt x="214" y="17"/>
                        </a:lnTo>
                        <a:lnTo>
                          <a:pt x="214" y="17"/>
                        </a:lnTo>
                        <a:lnTo>
                          <a:pt x="223" y="17"/>
                        </a:lnTo>
                        <a:lnTo>
                          <a:pt x="223" y="17"/>
                        </a:lnTo>
                        <a:lnTo>
                          <a:pt x="231" y="17"/>
                        </a:lnTo>
                        <a:lnTo>
                          <a:pt x="231" y="17"/>
                        </a:lnTo>
                        <a:lnTo>
                          <a:pt x="240" y="17"/>
                        </a:lnTo>
                        <a:lnTo>
                          <a:pt x="240" y="17"/>
                        </a:lnTo>
                        <a:lnTo>
                          <a:pt x="248" y="17"/>
                        </a:lnTo>
                        <a:lnTo>
                          <a:pt x="248" y="17"/>
                        </a:lnTo>
                        <a:lnTo>
                          <a:pt x="257" y="17"/>
                        </a:lnTo>
                        <a:lnTo>
                          <a:pt x="257" y="17"/>
                        </a:lnTo>
                        <a:lnTo>
                          <a:pt x="265" y="17"/>
                        </a:lnTo>
                        <a:lnTo>
                          <a:pt x="265" y="17"/>
                        </a:lnTo>
                        <a:lnTo>
                          <a:pt x="274" y="17"/>
                        </a:lnTo>
                        <a:lnTo>
                          <a:pt x="274" y="17"/>
                        </a:lnTo>
                        <a:lnTo>
                          <a:pt x="283" y="17"/>
                        </a:lnTo>
                        <a:lnTo>
                          <a:pt x="283" y="17"/>
                        </a:lnTo>
                        <a:lnTo>
                          <a:pt x="291" y="17"/>
                        </a:lnTo>
                        <a:lnTo>
                          <a:pt x="291" y="17"/>
                        </a:lnTo>
                        <a:lnTo>
                          <a:pt x="299" y="17"/>
                        </a:lnTo>
                        <a:lnTo>
                          <a:pt x="299" y="17"/>
                        </a:lnTo>
                        <a:lnTo>
                          <a:pt x="308" y="17"/>
                        </a:lnTo>
                        <a:lnTo>
                          <a:pt x="308" y="17"/>
                        </a:lnTo>
                        <a:lnTo>
                          <a:pt x="317" y="17"/>
                        </a:lnTo>
                        <a:lnTo>
                          <a:pt x="317" y="17"/>
                        </a:lnTo>
                        <a:lnTo>
                          <a:pt x="326" y="17"/>
                        </a:lnTo>
                        <a:lnTo>
                          <a:pt x="326" y="17"/>
                        </a:lnTo>
                        <a:lnTo>
                          <a:pt x="334" y="17"/>
                        </a:lnTo>
                        <a:lnTo>
                          <a:pt x="342" y="17"/>
                        </a:lnTo>
                        <a:lnTo>
                          <a:pt x="342" y="0"/>
                        </a:lnTo>
                        <a:lnTo>
                          <a:pt x="342" y="6"/>
                        </a:lnTo>
                        <a:lnTo>
                          <a:pt x="351" y="17"/>
                        </a:lnTo>
                        <a:lnTo>
                          <a:pt x="351" y="17"/>
                        </a:lnTo>
                        <a:lnTo>
                          <a:pt x="360" y="17"/>
                        </a:lnTo>
                        <a:lnTo>
                          <a:pt x="360" y="17"/>
                        </a:lnTo>
                        <a:lnTo>
                          <a:pt x="368" y="17"/>
                        </a:lnTo>
                        <a:lnTo>
                          <a:pt x="368" y="17"/>
                        </a:lnTo>
                        <a:lnTo>
                          <a:pt x="377" y="17"/>
                        </a:lnTo>
                        <a:lnTo>
                          <a:pt x="377" y="17"/>
                        </a:lnTo>
                        <a:lnTo>
                          <a:pt x="385" y="17"/>
                        </a:lnTo>
                        <a:lnTo>
                          <a:pt x="385" y="17"/>
                        </a:lnTo>
                        <a:lnTo>
                          <a:pt x="394" y="17"/>
                        </a:lnTo>
                        <a:lnTo>
                          <a:pt x="394" y="17"/>
                        </a:lnTo>
                        <a:lnTo>
                          <a:pt x="402" y="17"/>
                        </a:lnTo>
                        <a:lnTo>
                          <a:pt x="402" y="17"/>
                        </a:lnTo>
                        <a:lnTo>
                          <a:pt x="411" y="17"/>
                        </a:lnTo>
                        <a:lnTo>
                          <a:pt x="411" y="17"/>
                        </a:lnTo>
                        <a:lnTo>
                          <a:pt x="420" y="17"/>
                        </a:lnTo>
                        <a:lnTo>
                          <a:pt x="420" y="17"/>
                        </a:lnTo>
                        <a:lnTo>
                          <a:pt x="428" y="17"/>
                        </a:lnTo>
                        <a:lnTo>
                          <a:pt x="428" y="17"/>
                        </a:lnTo>
                        <a:lnTo>
                          <a:pt x="436" y="17"/>
                        </a:lnTo>
                        <a:lnTo>
                          <a:pt x="436" y="17"/>
                        </a:lnTo>
                        <a:lnTo>
                          <a:pt x="445" y="17"/>
                        </a:lnTo>
                        <a:lnTo>
                          <a:pt x="445" y="17"/>
                        </a:lnTo>
                        <a:lnTo>
                          <a:pt x="454" y="17"/>
                        </a:lnTo>
                        <a:lnTo>
                          <a:pt x="454" y="17"/>
                        </a:lnTo>
                        <a:lnTo>
                          <a:pt x="462" y="17"/>
                        </a:lnTo>
                        <a:lnTo>
                          <a:pt x="462" y="17"/>
                        </a:lnTo>
                        <a:lnTo>
                          <a:pt x="471" y="17"/>
                        </a:lnTo>
                        <a:lnTo>
                          <a:pt x="471" y="17"/>
                        </a:lnTo>
                        <a:lnTo>
                          <a:pt x="479" y="17"/>
                        </a:lnTo>
                        <a:lnTo>
                          <a:pt x="479" y="17"/>
                        </a:lnTo>
                        <a:lnTo>
                          <a:pt x="488" y="17"/>
                        </a:lnTo>
                        <a:lnTo>
                          <a:pt x="488" y="17"/>
                        </a:lnTo>
                        <a:lnTo>
                          <a:pt x="497" y="17"/>
                        </a:lnTo>
                        <a:lnTo>
                          <a:pt x="497" y="17"/>
                        </a:lnTo>
                        <a:lnTo>
                          <a:pt x="505" y="17"/>
                        </a:lnTo>
                        <a:lnTo>
                          <a:pt x="505" y="17"/>
                        </a:lnTo>
                        <a:lnTo>
                          <a:pt x="514" y="17"/>
                        </a:lnTo>
                        <a:lnTo>
                          <a:pt x="514" y="17"/>
                        </a:lnTo>
                        <a:lnTo>
                          <a:pt x="522" y="17"/>
                        </a:lnTo>
                        <a:lnTo>
                          <a:pt x="522" y="17"/>
                        </a:lnTo>
                        <a:lnTo>
                          <a:pt x="530" y="17"/>
                        </a:lnTo>
                        <a:lnTo>
                          <a:pt x="530" y="17"/>
                        </a:lnTo>
                        <a:lnTo>
                          <a:pt x="539" y="17"/>
                        </a:lnTo>
                        <a:lnTo>
                          <a:pt x="539" y="17"/>
                        </a:lnTo>
                        <a:lnTo>
                          <a:pt x="548" y="17"/>
                        </a:lnTo>
                        <a:lnTo>
                          <a:pt x="548" y="17"/>
                        </a:lnTo>
                        <a:lnTo>
                          <a:pt x="557" y="17"/>
                        </a:lnTo>
                        <a:lnTo>
                          <a:pt x="565" y="17"/>
                        </a:lnTo>
                        <a:lnTo>
                          <a:pt x="565" y="15"/>
                        </a:lnTo>
                        <a:lnTo>
                          <a:pt x="573" y="15"/>
                        </a:lnTo>
                        <a:lnTo>
                          <a:pt x="573" y="15"/>
                        </a:lnTo>
                        <a:lnTo>
                          <a:pt x="573" y="17"/>
                        </a:lnTo>
                        <a:lnTo>
                          <a:pt x="582" y="17"/>
                        </a:lnTo>
                        <a:lnTo>
                          <a:pt x="582" y="17"/>
                        </a:lnTo>
                        <a:lnTo>
                          <a:pt x="591" y="17"/>
                        </a:lnTo>
                        <a:lnTo>
                          <a:pt x="591" y="17"/>
                        </a:lnTo>
                        <a:lnTo>
                          <a:pt x="599" y="17"/>
                        </a:lnTo>
                        <a:lnTo>
                          <a:pt x="599" y="17"/>
                        </a:lnTo>
                        <a:lnTo>
                          <a:pt x="608" y="17"/>
                        </a:lnTo>
                        <a:lnTo>
                          <a:pt x="608" y="17"/>
                        </a:lnTo>
                        <a:lnTo>
                          <a:pt x="616" y="17"/>
                        </a:lnTo>
                        <a:lnTo>
                          <a:pt x="625" y="17"/>
                        </a:lnTo>
                        <a:lnTo>
                          <a:pt x="625" y="16"/>
                        </a:lnTo>
                        <a:lnTo>
                          <a:pt x="625" y="16"/>
                        </a:lnTo>
                        <a:lnTo>
                          <a:pt x="634" y="17"/>
                        </a:lnTo>
                        <a:lnTo>
                          <a:pt x="634" y="17"/>
                        </a:lnTo>
                        <a:lnTo>
                          <a:pt x="642" y="17"/>
                        </a:lnTo>
                        <a:lnTo>
                          <a:pt x="642" y="17"/>
                        </a:lnTo>
                        <a:lnTo>
                          <a:pt x="651" y="17"/>
                        </a:lnTo>
                        <a:lnTo>
                          <a:pt x="651" y="17"/>
                        </a:lnTo>
                        <a:lnTo>
                          <a:pt x="659" y="17"/>
                        </a:lnTo>
                        <a:lnTo>
                          <a:pt x="659" y="17"/>
                        </a:lnTo>
                        <a:lnTo>
                          <a:pt x="667" y="17"/>
                        </a:lnTo>
                        <a:lnTo>
                          <a:pt x="667" y="17"/>
                        </a:lnTo>
                        <a:lnTo>
                          <a:pt x="676" y="17"/>
                        </a:lnTo>
                        <a:lnTo>
                          <a:pt x="676" y="17"/>
                        </a:lnTo>
                        <a:lnTo>
                          <a:pt x="685" y="17"/>
                        </a:lnTo>
                        <a:lnTo>
                          <a:pt x="685" y="17"/>
                        </a:lnTo>
                        <a:lnTo>
                          <a:pt x="693" y="17"/>
                        </a:lnTo>
                        <a:lnTo>
                          <a:pt x="693" y="17"/>
                        </a:lnTo>
                        <a:lnTo>
                          <a:pt x="702" y="17"/>
                        </a:lnTo>
                        <a:lnTo>
                          <a:pt x="702" y="17"/>
                        </a:lnTo>
                        <a:lnTo>
                          <a:pt x="710" y="17"/>
                        </a:lnTo>
                        <a:lnTo>
                          <a:pt x="710" y="17"/>
                        </a:lnTo>
                        <a:lnTo>
                          <a:pt x="719" y="17"/>
                        </a:lnTo>
                        <a:lnTo>
                          <a:pt x="719" y="17"/>
                        </a:lnTo>
                        <a:lnTo>
                          <a:pt x="728" y="17"/>
                        </a:lnTo>
                        <a:lnTo>
                          <a:pt x="728" y="17"/>
                        </a:lnTo>
                        <a:lnTo>
                          <a:pt x="736" y="17"/>
                        </a:lnTo>
                        <a:lnTo>
                          <a:pt x="736" y="17"/>
                        </a:lnTo>
                        <a:lnTo>
                          <a:pt x="745" y="17"/>
                        </a:lnTo>
                        <a:lnTo>
                          <a:pt x="745" y="17"/>
                        </a:lnTo>
                        <a:lnTo>
                          <a:pt x="753" y="17"/>
                        </a:lnTo>
                        <a:lnTo>
                          <a:pt x="753" y="17"/>
                        </a:lnTo>
                        <a:lnTo>
                          <a:pt x="761" y="17"/>
                        </a:lnTo>
                        <a:lnTo>
                          <a:pt x="761" y="17"/>
                        </a:lnTo>
                        <a:lnTo>
                          <a:pt x="771" y="17"/>
                        </a:lnTo>
                        <a:lnTo>
                          <a:pt x="771" y="17"/>
                        </a:lnTo>
                        <a:lnTo>
                          <a:pt x="779" y="17"/>
                        </a:lnTo>
                        <a:lnTo>
                          <a:pt x="779" y="17"/>
                        </a:lnTo>
                        <a:lnTo>
                          <a:pt x="788" y="17"/>
                        </a:lnTo>
                        <a:lnTo>
                          <a:pt x="788" y="17"/>
                        </a:lnTo>
                        <a:lnTo>
                          <a:pt x="796" y="17"/>
                        </a:lnTo>
                        <a:lnTo>
                          <a:pt x="796" y="17"/>
                        </a:lnTo>
                        <a:lnTo>
                          <a:pt x="804" y="17"/>
                        </a:lnTo>
                        <a:lnTo>
                          <a:pt x="804" y="17"/>
                        </a:lnTo>
                        <a:lnTo>
                          <a:pt x="813" y="17"/>
                        </a:lnTo>
                        <a:lnTo>
                          <a:pt x="813" y="17"/>
                        </a:lnTo>
                        <a:lnTo>
                          <a:pt x="822" y="17"/>
                        </a:lnTo>
                        <a:lnTo>
                          <a:pt x="822" y="17"/>
                        </a:lnTo>
                        <a:lnTo>
                          <a:pt x="830" y="17"/>
                        </a:lnTo>
                        <a:lnTo>
                          <a:pt x="830" y="17"/>
                        </a:lnTo>
                        <a:lnTo>
                          <a:pt x="839" y="17"/>
                        </a:lnTo>
                        <a:lnTo>
                          <a:pt x="839" y="17"/>
                        </a:lnTo>
                        <a:lnTo>
                          <a:pt x="847" y="17"/>
                        </a:lnTo>
                        <a:lnTo>
                          <a:pt x="847" y="17"/>
                        </a:lnTo>
                        <a:lnTo>
                          <a:pt x="856" y="17"/>
                        </a:lnTo>
                        <a:lnTo>
                          <a:pt x="856" y="17"/>
                        </a:lnTo>
                        <a:lnTo>
                          <a:pt x="865" y="17"/>
                        </a:lnTo>
                        <a:lnTo>
                          <a:pt x="865" y="17"/>
                        </a:lnTo>
                        <a:lnTo>
                          <a:pt x="873" y="17"/>
                        </a:lnTo>
                        <a:lnTo>
                          <a:pt x="873" y="17"/>
                        </a:lnTo>
                        <a:lnTo>
                          <a:pt x="882" y="17"/>
                        </a:lnTo>
                        <a:lnTo>
                          <a:pt x="882" y="17"/>
                        </a:lnTo>
                        <a:lnTo>
                          <a:pt x="890" y="17"/>
                        </a:lnTo>
                        <a:lnTo>
                          <a:pt x="890" y="17"/>
                        </a:lnTo>
                        <a:lnTo>
                          <a:pt x="898" y="17"/>
                        </a:lnTo>
                        <a:lnTo>
                          <a:pt x="898" y="17"/>
                        </a:lnTo>
                        <a:lnTo>
                          <a:pt x="908" y="17"/>
                        </a:lnTo>
                        <a:lnTo>
                          <a:pt x="908" y="17"/>
                        </a:lnTo>
                        <a:lnTo>
                          <a:pt x="916" y="17"/>
                        </a:lnTo>
                        <a:lnTo>
                          <a:pt x="916" y="17"/>
                        </a:lnTo>
                        <a:lnTo>
                          <a:pt x="924" y="17"/>
                        </a:lnTo>
                        <a:lnTo>
                          <a:pt x="924" y="17"/>
                        </a:lnTo>
                        <a:lnTo>
                          <a:pt x="933" y="17"/>
                        </a:lnTo>
                        <a:lnTo>
                          <a:pt x="933" y="17"/>
                        </a:lnTo>
                        <a:lnTo>
                          <a:pt x="941" y="17"/>
                        </a:lnTo>
                        <a:lnTo>
                          <a:pt x="941" y="17"/>
                        </a:lnTo>
                        <a:lnTo>
                          <a:pt x="950" y="17"/>
                        </a:lnTo>
                        <a:lnTo>
                          <a:pt x="950" y="17"/>
                        </a:lnTo>
                        <a:lnTo>
                          <a:pt x="959" y="17"/>
                        </a:lnTo>
                        <a:lnTo>
                          <a:pt x="959" y="17"/>
                        </a:lnTo>
                        <a:lnTo>
                          <a:pt x="967" y="17"/>
                        </a:lnTo>
                        <a:lnTo>
                          <a:pt x="967" y="17"/>
                        </a:lnTo>
                        <a:lnTo>
                          <a:pt x="976" y="17"/>
                        </a:lnTo>
                        <a:lnTo>
                          <a:pt x="976" y="17"/>
                        </a:lnTo>
                        <a:lnTo>
                          <a:pt x="984" y="17"/>
                        </a:lnTo>
                        <a:lnTo>
                          <a:pt x="984" y="17"/>
                        </a:lnTo>
                        <a:lnTo>
                          <a:pt x="992" y="17"/>
                        </a:lnTo>
                        <a:lnTo>
                          <a:pt x="992" y="17"/>
                        </a:lnTo>
                        <a:lnTo>
                          <a:pt x="1002" y="17"/>
                        </a:lnTo>
                        <a:lnTo>
                          <a:pt x="1002" y="17"/>
                        </a:lnTo>
                        <a:lnTo>
                          <a:pt x="1010" y="17"/>
                        </a:lnTo>
                        <a:lnTo>
                          <a:pt x="1010" y="17"/>
                        </a:lnTo>
                        <a:lnTo>
                          <a:pt x="1019" y="17"/>
                        </a:lnTo>
                        <a:lnTo>
                          <a:pt x="1019" y="17"/>
                        </a:lnTo>
                        <a:lnTo>
                          <a:pt x="1027" y="17"/>
                        </a:lnTo>
                        <a:lnTo>
                          <a:pt x="1027" y="17"/>
                        </a:lnTo>
                        <a:lnTo>
                          <a:pt x="1035" y="17"/>
                        </a:lnTo>
                        <a:lnTo>
                          <a:pt x="1035" y="17"/>
                        </a:lnTo>
                        <a:lnTo>
                          <a:pt x="1045" y="17"/>
                        </a:lnTo>
                        <a:lnTo>
                          <a:pt x="1045" y="17"/>
                        </a:lnTo>
                        <a:lnTo>
                          <a:pt x="1053" y="17"/>
                        </a:lnTo>
                        <a:lnTo>
                          <a:pt x="1053" y="17"/>
                        </a:lnTo>
                        <a:lnTo>
                          <a:pt x="1061" y="17"/>
                        </a:lnTo>
                        <a:lnTo>
                          <a:pt x="1061" y="17"/>
                        </a:lnTo>
                        <a:lnTo>
                          <a:pt x="1070" y="17"/>
                        </a:lnTo>
                        <a:lnTo>
                          <a:pt x="1070" y="17"/>
                        </a:lnTo>
                        <a:lnTo>
                          <a:pt x="1078" y="17"/>
                        </a:lnTo>
                        <a:lnTo>
                          <a:pt x="1078" y="17"/>
                        </a:lnTo>
                        <a:lnTo>
                          <a:pt x="1087" y="17"/>
                        </a:lnTo>
                        <a:lnTo>
                          <a:pt x="1087" y="17"/>
                        </a:lnTo>
                        <a:lnTo>
                          <a:pt x="1096" y="17"/>
                        </a:lnTo>
                        <a:lnTo>
                          <a:pt x="1096" y="17"/>
                        </a:lnTo>
                        <a:lnTo>
                          <a:pt x="1104" y="17"/>
                        </a:lnTo>
                        <a:lnTo>
                          <a:pt x="1104" y="17"/>
                        </a:lnTo>
                        <a:lnTo>
                          <a:pt x="1113" y="17"/>
                        </a:lnTo>
                        <a:lnTo>
                          <a:pt x="1113" y="17"/>
                        </a:lnTo>
                        <a:lnTo>
                          <a:pt x="1121" y="17"/>
                        </a:lnTo>
                        <a:lnTo>
                          <a:pt x="1121" y="17"/>
                        </a:lnTo>
                        <a:lnTo>
                          <a:pt x="1129" y="17"/>
                        </a:lnTo>
                        <a:lnTo>
                          <a:pt x="1129" y="17"/>
                        </a:lnTo>
                        <a:lnTo>
                          <a:pt x="1139" y="17"/>
                        </a:lnTo>
                        <a:lnTo>
                          <a:pt x="1139" y="17"/>
                        </a:lnTo>
                        <a:lnTo>
                          <a:pt x="1147" y="17"/>
                        </a:lnTo>
                        <a:lnTo>
                          <a:pt x="1147" y="17"/>
                        </a:lnTo>
                        <a:lnTo>
                          <a:pt x="1155" y="17"/>
                        </a:lnTo>
                        <a:lnTo>
                          <a:pt x="1155" y="17"/>
                        </a:lnTo>
                        <a:lnTo>
                          <a:pt x="1164" y="17"/>
                        </a:lnTo>
                        <a:lnTo>
                          <a:pt x="1164" y="17"/>
                        </a:lnTo>
                        <a:lnTo>
                          <a:pt x="1172" y="17"/>
                        </a:lnTo>
                        <a:lnTo>
                          <a:pt x="1172" y="17"/>
                        </a:lnTo>
                        <a:lnTo>
                          <a:pt x="1182" y="17"/>
                        </a:lnTo>
                        <a:lnTo>
                          <a:pt x="1182" y="17"/>
                        </a:lnTo>
                        <a:lnTo>
                          <a:pt x="1190" y="17"/>
                        </a:lnTo>
                        <a:lnTo>
                          <a:pt x="1190" y="17"/>
                        </a:lnTo>
                        <a:lnTo>
                          <a:pt x="1198" y="17"/>
                        </a:lnTo>
                        <a:lnTo>
                          <a:pt x="1198" y="17"/>
                        </a:lnTo>
                        <a:lnTo>
                          <a:pt x="1207" y="17"/>
                        </a:lnTo>
                        <a:lnTo>
                          <a:pt x="1207" y="17"/>
                        </a:lnTo>
                        <a:lnTo>
                          <a:pt x="1215" y="17"/>
                        </a:lnTo>
                        <a:lnTo>
                          <a:pt x="1215" y="17"/>
                        </a:lnTo>
                        <a:lnTo>
                          <a:pt x="1224" y="17"/>
                        </a:lnTo>
                        <a:lnTo>
                          <a:pt x="1224" y="17"/>
                        </a:lnTo>
                        <a:lnTo>
                          <a:pt x="1233" y="17"/>
                        </a:lnTo>
                        <a:lnTo>
                          <a:pt x="1233" y="17"/>
                        </a:lnTo>
                        <a:lnTo>
                          <a:pt x="1241" y="17"/>
                        </a:lnTo>
                        <a:lnTo>
                          <a:pt x="1241" y="17"/>
                        </a:lnTo>
                        <a:lnTo>
                          <a:pt x="1250" y="17"/>
                        </a:lnTo>
                        <a:lnTo>
                          <a:pt x="1250" y="17"/>
                        </a:lnTo>
                        <a:lnTo>
                          <a:pt x="1258" y="17"/>
                        </a:lnTo>
                        <a:lnTo>
                          <a:pt x="1258" y="17"/>
                        </a:lnTo>
                        <a:lnTo>
                          <a:pt x="1266" y="17"/>
                        </a:lnTo>
                        <a:lnTo>
                          <a:pt x="1266" y="17"/>
                        </a:lnTo>
                        <a:lnTo>
                          <a:pt x="1276" y="17"/>
                        </a:lnTo>
                        <a:lnTo>
                          <a:pt x="1276" y="17"/>
                        </a:lnTo>
                        <a:lnTo>
                          <a:pt x="1284" y="17"/>
                        </a:lnTo>
                        <a:lnTo>
                          <a:pt x="1284" y="17"/>
                        </a:lnTo>
                        <a:lnTo>
                          <a:pt x="1292" y="17"/>
                        </a:lnTo>
                        <a:lnTo>
                          <a:pt x="1292" y="17"/>
                        </a:lnTo>
                        <a:lnTo>
                          <a:pt x="1301" y="17"/>
                        </a:lnTo>
                        <a:lnTo>
                          <a:pt x="1301" y="17"/>
                        </a:lnTo>
                        <a:lnTo>
                          <a:pt x="1309" y="17"/>
                        </a:lnTo>
                        <a:lnTo>
                          <a:pt x="1309" y="17"/>
                        </a:lnTo>
                        <a:lnTo>
                          <a:pt x="1319" y="17"/>
                        </a:lnTo>
                        <a:lnTo>
                          <a:pt x="1319" y="17"/>
                        </a:lnTo>
                        <a:lnTo>
                          <a:pt x="1327" y="17"/>
                        </a:lnTo>
                        <a:lnTo>
                          <a:pt x="1327" y="17"/>
                        </a:lnTo>
                        <a:lnTo>
                          <a:pt x="1335" y="17"/>
                        </a:lnTo>
                        <a:lnTo>
                          <a:pt x="1335" y="17"/>
                        </a:lnTo>
                        <a:lnTo>
                          <a:pt x="1344" y="17"/>
                        </a:lnTo>
                        <a:lnTo>
                          <a:pt x="1344" y="17"/>
                        </a:lnTo>
                        <a:lnTo>
                          <a:pt x="1352" y="17"/>
                        </a:lnTo>
                        <a:lnTo>
                          <a:pt x="1352" y="17"/>
                        </a:lnTo>
                        <a:lnTo>
                          <a:pt x="1361" y="17"/>
                        </a:lnTo>
                        <a:lnTo>
                          <a:pt x="1361" y="17"/>
                        </a:lnTo>
                        <a:lnTo>
                          <a:pt x="1370" y="17"/>
                        </a:lnTo>
                        <a:lnTo>
                          <a:pt x="1370" y="17"/>
                        </a:lnTo>
                        <a:lnTo>
                          <a:pt x="1378" y="17"/>
                        </a:lnTo>
                        <a:lnTo>
                          <a:pt x="1378" y="17"/>
                        </a:lnTo>
                        <a:lnTo>
                          <a:pt x="1387" y="17"/>
                        </a:lnTo>
                        <a:lnTo>
                          <a:pt x="1387" y="17"/>
                        </a:lnTo>
                        <a:lnTo>
                          <a:pt x="1395" y="17"/>
                        </a:lnTo>
                        <a:lnTo>
                          <a:pt x="1395" y="17"/>
                        </a:lnTo>
                        <a:lnTo>
                          <a:pt x="1404" y="17"/>
                        </a:lnTo>
                        <a:lnTo>
                          <a:pt x="1404" y="17"/>
                        </a:lnTo>
                        <a:lnTo>
                          <a:pt x="1413" y="17"/>
                        </a:lnTo>
                        <a:lnTo>
                          <a:pt x="1413" y="17"/>
                        </a:lnTo>
                        <a:lnTo>
                          <a:pt x="1421" y="17"/>
                        </a:lnTo>
                        <a:lnTo>
                          <a:pt x="1421" y="17"/>
                        </a:lnTo>
                        <a:lnTo>
                          <a:pt x="1429" y="17"/>
                        </a:lnTo>
                        <a:lnTo>
                          <a:pt x="1429" y="17"/>
                        </a:lnTo>
                        <a:lnTo>
                          <a:pt x="1438" y="17"/>
                        </a:lnTo>
                        <a:lnTo>
                          <a:pt x="1438" y="17"/>
                        </a:lnTo>
                        <a:lnTo>
                          <a:pt x="1446" y="17"/>
                        </a:lnTo>
                        <a:lnTo>
                          <a:pt x="1446" y="17"/>
                        </a:lnTo>
                        <a:lnTo>
                          <a:pt x="1455" y="17"/>
                        </a:lnTo>
                        <a:lnTo>
                          <a:pt x="1455" y="17"/>
                        </a:lnTo>
                        <a:lnTo>
                          <a:pt x="1464" y="17"/>
                        </a:lnTo>
                        <a:lnTo>
                          <a:pt x="1464" y="17"/>
                        </a:lnTo>
                        <a:lnTo>
                          <a:pt x="1472" y="17"/>
                        </a:lnTo>
                        <a:lnTo>
                          <a:pt x="1472" y="17"/>
                        </a:lnTo>
                        <a:lnTo>
                          <a:pt x="1481" y="17"/>
                        </a:lnTo>
                        <a:lnTo>
                          <a:pt x="1481" y="17"/>
                        </a:lnTo>
                        <a:lnTo>
                          <a:pt x="1489" y="17"/>
                        </a:lnTo>
                        <a:lnTo>
                          <a:pt x="1489" y="17"/>
                        </a:lnTo>
                        <a:lnTo>
                          <a:pt x="1498" y="17"/>
                        </a:lnTo>
                        <a:lnTo>
                          <a:pt x="1498" y="17"/>
                        </a:lnTo>
                        <a:lnTo>
                          <a:pt x="1507" y="17"/>
                        </a:lnTo>
                        <a:lnTo>
                          <a:pt x="1507" y="17"/>
                        </a:lnTo>
                        <a:lnTo>
                          <a:pt x="1515" y="17"/>
                        </a:lnTo>
                        <a:lnTo>
                          <a:pt x="1515" y="17"/>
                        </a:lnTo>
                        <a:lnTo>
                          <a:pt x="1523" y="17"/>
                        </a:lnTo>
                        <a:lnTo>
                          <a:pt x="1523" y="17"/>
                        </a:lnTo>
                        <a:lnTo>
                          <a:pt x="1532" y="17"/>
                        </a:lnTo>
                        <a:lnTo>
                          <a:pt x="1532" y="17"/>
                        </a:lnTo>
                        <a:lnTo>
                          <a:pt x="1541" y="17"/>
                        </a:lnTo>
                        <a:lnTo>
                          <a:pt x="1541" y="17"/>
                        </a:lnTo>
                        <a:lnTo>
                          <a:pt x="1550" y="17"/>
                        </a:lnTo>
                        <a:lnTo>
                          <a:pt x="1550" y="17"/>
                        </a:lnTo>
                        <a:lnTo>
                          <a:pt x="1558" y="17"/>
                        </a:lnTo>
                        <a:lnTo>
                          <a:pt x="1558" y="17"/>
                        </a:lnTo>
                        <a:lnTo>
                          <a:pt x="1566" y="17"/>
                        </a:lnTo>
                        <a:lnTo>
                          <a:pt x="1566" y="17"/>
                        </a:lnTo>
                        <a:lnTo>
                          <a:pt x="1575" y="17"/>
                        </a:lnTo>
                        <a:lnTo>
                          <a:pt x="1575" y="17"/>
                        </a:lnTo>
                        <a:lnTo>
                          <a:pt x="1583" y="17"/>
                        </a:lnTo>
                        <a:lnTo>
                          <a:pt x="1583" y="17"/>
                        </a:lnTo>
                        <a:lnTo>
                          <a:pt x="1592" y="17"/>
                        </a:lnTo>
                        <a:lnTo>
                          <a:pt x="1592" y="17"/>
                        </a:lnTo>
                        <a:lnTo>
                          <a:pt x="1601" y="17"/>
                        </a:lnTo>
                        <a:lnTo>
                          <a:pt x="1601" y="17"/>
                        </a:lnTo>
                        <a:lnTo>
                          <a:pt x="1609" y="17"/>
                        </a:lnTo>
                        <a:lnTo>
                          <a:pt x="1609" y="17"/>
                        </a:lnTo>
                        <a:lnTo>
                          <a:pt x="1617" y="17"/>
                        </a:lnTo>
                        <a:lnTo>
                          <a:pt x="1617" y="17"/>
                        </a:lnTo>
                        <a:lnTo>
                          <a:pt x="1626" y="17"/>
                        </a:lnTo>
                        <a:lnTo>
                          <a:pt x="1626" y="17"/>
                        </a:lnTo>
                        <a:lnTo>
                          <a:pt x="1635" y="17"/>
                        </a:lnTo>
                        <a:lnTo>
                          <a:pt x="1635" y="17"/>
                        </a:lnTo>
                        <a:lnTo>
                          <a:pt x="1644" y="17"/>
                        </a:lnTo>
                        <a:lnTo>
                          <a:pt x="1644" y="17"/>
                        </a:lnTo>
                        <a:lnTo>
                          <a:pt x="1652" y="17"/>
                        </a:lnTo>
                        <a:lnTo>
                          <a:pt x="1652" y="17"/>
                        </a:lnTo>
                        <a:lnTo>
                          <a:pt x="1660" y="17"/>
                        </a:lnTo>
                        <a:lnTo>
                          <a:pt x="1660" y="17"/>
                        </a:lnTo>
                        <a:lnTo>
                          <a:pt x="1669" y="17"/>
                        </a:lnTo>
                        <a:lnTo>
                          <a:pt x="1669" y="17"/>
                        </a:lnTo>
                        <a:lnTo>
                          <a:pt x="1678" y="17"/>
                        </a:lnTo>
                        <a:lnTo>
                          <a:pt x="1678" y="17"/>
                        </a:lnTo>
                        <a:lnTo>
                          <a:pt x="1686" y="17"/>
                        </a:lnTo>
                        <a:lnTo>
                          <a:pt x="1686" y="17"/>
                        </a:lnTo>
                        <a:lnTo>
                          <a:pt x="1695" y="17"/>
                        </a:lnTo>
                        <a:lnTo>
                          <a:pt x="1695" y="17"/>
                        </a:lnTo>
                        <a:lnTo>
                          <a:pt x="1703" y="17"/>
                        </a:lnTo>
                        <a:lnTo>
                          <a:pt x="1703" y="17"/>
                        </a:lnTo>
                        <a:lnTo>
                          <a:pt x="1712" y="17"/>
                        </a:lnTo>
                        <a:lnTo>
                          <a:pt x="1712" y="17"/>
                        </a:lnTo>
                        <a:lnTo>
                          <a:pt x="1720" y="17"/>
                        </a:lnTo>
                        <a:lnTo>
                          <a:pt x="1720" y="17"/>
                        </a:lnTo>
                        <a:lnTo>
                          <a:pt x="1729" y="17"/>
                        </a:lnTo>
                        <a:lnTo>
                          <a:pt x="1729" y="17"/>
                        </a:lnTo>
                        <a:lnTo>
                          <a:pt x="1738" y="17"/>
                        </a:lnTo>
                        <a:lnTo>
                          <a:pt x="1738" y="17"/>
                        </a:lnTo>
                        <a:lnTo>
                          <a:pt x="1746" y="17"/>
                        </a:lnTo>
                        <a:lnTo>
                          <a:pt x="1746" y="17"/>
                        </a:lnTo>
                        <a:lnTo>
                          <a:pt x="1754" y="17"/>
                        </a:lnTo>
                        <a:lnTo>
                          <a:pt x="1754" y="17"/>
                        </a:lnTo>
                        <a:lnTo>
                          <a:pt x="1763" y="17"/>
                        </a:lnTo>
                        <a:lnTo>
                          <a:pt x="1763" y="17"/>
                        </a:lnTo>
                        <a:lnTo>
                          <a:pt x="1772" y="17"/>
                        </a:lnTo>
                        <a:lnTo>
                          <a:pt x="1772" y="17"/>
                        </a:lnTo>
                        <a:lnTo>
                          <a:pt x="1781" y="17"/>
                        </a:lnTo>
                        <a:lnTo>
                          <a:pt x="1781" y="17"/>
                        </a:lnTo>
                        <a:lnTo>
                          <a:pt x="1789" y="17"/>
                        </a:lnTo>
                        <a:lnTo>
                          <a:pt x="1789" y="17"/>
                        </a:lnTo>
                        <a:lnTo>
                          <a:pt x="1797" y="17"/>
                        </a:lnTo>
                        <a:lnTo>
                          <a:pt x="1797" y="17"/>
                        </a:lnTo>
                        <a:lnTo>
                          <a:pt x="1806" y="17"/>
                        </a:lnTo>
                        <a:lnTo>
                          <a:pt x="1806" y="17"/>
                        </a:lnTo>
                        <a:lnTo>
                          <a:pt x="1815" y="17"/>
                        </a:lnTo>
                        <a:lnTo>
                          <a:pt x="1815" y="17"/>
                        </a:lnTo>
                        <a:lnTo>
                          <a:pt x="1823" y="17"/>
                        </a:lnTo>
                        <a:lnTo>
                          <a:pt x="1823" y="17"/>
                        </a:lnTo>
                        <a:lnTo>
                          <a:pt x="1832" y="17"/>
                        </a:lnTo>
                        <a:lnTo>
                          <a:pt x="1832" y="17"/>
                        </a:lnTo>
                        <a:lnTo>
                          <a:pt x="1840" y="17"/>
                        </a:lnTo>
                        <a:lnTo>
                          <a:pt x="1840" y="17"/>
                        </a:lnTo>
                        <a:lnTo>
                          <a:pt x="1849" y="17"/>
                        </a:lnTo>
                        <a:lnTo>
                          <a:pt x="1849" y="17"/>
                        </a:lnTo>
                        <a:lnTo>
                          <a:pt x="1857" y="17"/>
                        </a:lnTo>
                        <a:lnTo>
                          <a:pt x="1857" y="17"/>
                        </a:lnTo>
                        <a:lnTo>
                          <a:pt x="1866" y="17"/>
                        </a:lnTo>
                        <a:lnTo>
                          <a:pt x="1866" y="17"/>
                        </a:lnTo>
                        <a:lnTo>
                          <a:pt x="1875" y="17"/>
                        </a:lnTo>
                        <a:lnTo>
                          <a:pt x="1875" y="17"/>
                        </a:lnTo>
                        <a:lnTo>
                          <a:pt x="1883" y="17"/>
                        </a:lnTo>
                        <a:lnTo>
                          <a:pt x="1883" y="17"/>
                        </a:lnTo>
                        <a:lnTo>
                          <a:pt x="1891" y="17"/>
                        </a:lnTo>
                        <a:lnTo>
                          <a:pt x="1891" y="17"/>
                        </a:lnTo>
                        <a:lnTo>
                          <a:pt x="1900" y="17"/>
                        </a:lnTo>
                        <a:lnTo>
                          <a:pt x="1900" y="17"/>
                        </a:lnTo>
                        <a:lnTo>
                          <a:pt x="1909" y="17"/>
                        </a:lnTo>
                        <a:lnTo>
                          <a:pt x="1909" y="17"/>
                        </a:lnTo>
                        <a:lnTo>
                          <a:pt x="1917" y="17"/>
                        </a:lnTo>
                        <a:lnTo>
                          <a:pt x="1917" y="17"/>
                        </a:lnTo>
                        <a:lnTo>
                          <a:pt x="1926" y="17"/>
                        </a:lnTo>
                        <a:lnTo>
                          <a:pt x="1926" y="17"/>
                        </a:lnTo>
                        <a:lnTo>
                          <a:pt x="1934" y="17"/>
                        </a:lnTo>
                        <a:lnTo>
                          <a:pt x="1934" y="17"/>
                        </a:lnTo>
                        <a:lnTo>
                          <a:pt x="1943" y="17"/>
                        </a:lnTo>
                        <a:lnTo>
                          <a:pt x="1943" y="17"/>
                        </a:lnTo>
                        <a:lnTo>
                          <a:pt x="1952" y="17"/>
                        </a:lnTo>
                        <a:lnTo>
                          <a:pt x="1952" y="17"/>
                        </a:lnTo>
                        <a:lnTo>
                          <a:pt x="1960" y="17"/>
                        </a:lnTo>
                        <a:lnTo>
                          <a:pt x="1960" y="17"/>
                        </a:lnTo>
                        <a:lnTo>
                          <a:pt x="1969" y="17"/>
                        </a:lnTo>
                        <a:lnTo>
                          <a:pt x="1969" y="17"/>
                        </a:lnTo>
                        <a:lnTo>
                          <a:pt x="1977" y="17"/>
                        </a:lnTo>
                        <a:lnTo>
                          <a:pt x="1977" y="17"/>
                        </a:lnTo>
                        <a:lnTo>
                          <a:pt x="1985" y="17"/>
                        </a:lnTo>
                        <a:lnTo>
                          <a:pt x="1985" y="17"/>
                        </a:lnTo>
                        <a:lnTo>
                          <a:pt x="1994" y="17"/>
                        </a:lnTo>
                        <a:lnTo>
                          <a:pt x="1994" y="17"/>
                        </a:lnTo>
                        <a:lnTo>
                          <a:pt x="2003" y="17"/>
                        </a:lnTo>
                        <a:lnTo>
                          <a:pt x="2003" y="17"/>
                        </a:lnTo>
                        <a:lnTo>
                          <a:pt x="2012" y="17"/>
                        </a:lnTo>
                        <a:lnTo>
                          <a:pt x="2012" y="17"/>
                        </a:lnTo>
                        <a:lnTo>
                          <a:pt x="2020" y="17"/>
                        </a:lnTo>
                        <a:lnTo>
                          <a:pt x="2020" y="17"/>
                        </a:lnTo>
                        <a:lnTo>
                          <a:pt x="2028" y="17"/>
                        </a:lnTo>
                        <a:lnTo>
                          <a:pt x="2028" y="17"/>
                        </a:lnTo>
                        <a:lnTo>
                          <a:pt x="2037" y="17"/>
                        </a:lnTo>
                        <a:lnTo>
                          <a:pt x="2037" y="17"/>
                        </a:lnTo>
                        <a:lnTo>
                          <a:pt x="2046" y="17"/>
                        </a:lnTo>
                        <a:lnTo>
                          <a:pt x="2046" y="17"/>
                        </a:lnTo>
                        <a:lnTo>
                          <a:pt x="2054" y="17"/>
                        </a:lnTo>
                        <a:lnTo>
                          <a:pt x="2054" y="17"/>
                        </a:lnTo>
                        <a:lnTo>
                          <a:pt x="2063" y="17"/>
                        </a:lnTo>
                        <a:lnTo>
                          <a:pt x="2063" y="17"/>
                        </a:lnTo>
                        <a:lnTo>
                          <a:pt x="2071" y="17"/>
                        </a:lnTo>
                        <a:lnTo>
                          <a:pt x="2071" y="17"/>
                        </a:lnTo>
                        <a:lnTo>
                          <a:pt x="2079" y="17"/>
                        </a:lnTo>
                        <a:lnTo>
                          <a:pt x="2079" y="17"/>
                        </a:lnTo>
                        <a:lnTo>
                          <a:pt x="2089" y="17"/>
                        </a:lnTo>
                        <a:lnTo>
                          <a:pt x="2089" y="17"/>
                        </a:lnTo>
                        <a:lnTo>
                          <a:pt x="2097" y="17"/>
                        </a:lnTo>
                        <a:lnTo>
                          <a:pt x="2097" y="17"/>
                        </a:lnTo>
                        <a:lnTo>
                          <a:pt x="2106" y="17"/>
                        </a:lnTo>
                        <a:lnTo>
                          <a:pt x="2106" y="17"/>
                        </a:lnTo>
                        <a:lnTo>
                          <a:pt x="2114" y="17"/>
                        </a:lnTo>
                        <a:lnTo>
                          <a:pt x="2114" y="17"/>
                        </a:lnTo>
                        <a:lnTo>
                          <a:pt x="2122" y="17"/>
                        </a:lnTo>
                        <a:lnTo>
                          <a:pt x="2122" y="17"/>
                        </a:lnTo>
                        <a:lnTo>
                          <a:pt x="2131" y="17"/>
                        </a:lnTo>
                        <a:lnTo>
                          <a:pt x="2131" y="17"/>
                        </a:lnTo>
                        <a:lnTo>
                          <a:pt x="2140" y="17"/>
                        </a:lnTo>
                        <a:lnTo>
                          <a:pt x="2140" y="17"/>
                        </a:lnTo>
                        <a:lnTo>
                          <a:pt x="2148" y="17"/>
                        </a:lnTo>
                        <a:lnTo>
                          <a:pt x="2148" y="17"/>
                        </a:lnTo>
                        <a:lnTo>
                          <a:pt x="2157" y="17"/>
                        </a:lnTo>
                        <a:lnTo>
                          <a:pt x="2157" y="17"/>
                        </a:lnTo>
                        <a:lnTo>
                          <a:pt x="2165" y="17"/>
                        </a:lnTo>
                        <a:lnTo>
                          <a:pt x="2165" y="17"/>
                        </a:lnTo>
                        <a:lnTo>
                          <a:pt x="2174" y="17"/>
                        </a:lnTo>
                        <a:lnTo>
                          <a:pt x="2174" y="17"/>
                        </a:lnTo>
                        <a:lnTo>
                          <a:pt x="2183" y="17"/>
                        </a:lnTo>
                        <a:lnTo>
                          <a:pt x="2183" y="17"/>
                        </a:lnTo>
                        <a:lnTo>
                          <a:pt x="2191" y="17"/>
                        </a:lnTo>
                        <a:lnTo>
                          <a:pt x="2191" y="17"/>
                        </a:lnTo>
                        <a:lnTo>
                          <a:pt x="2200" y="17"/>
                        </a:lnTo>
                        <a:lnTo>
                          <a:pt x="2200" y="17"/>
                        </a:lnTo>
                        <a:lnTo>
                          <a:pt x="2208" y="17"/>
                        </a:lnTo>
                        <a:lnTo>
                          <a:pt x="2208" y="17"/>
                        </a:lnTo>
                        <a:lnTo>
                          <a:pt x="2216" y="17"/>
                        </a:lnTo>
                        <a:lnTo>
                          <a:pt x="2216" y="17"/>
                        </a:lnTo>
                        <a:lnTo>
                          <a:pt x="2226" y="17"/>
                        </a:lnTo>
                        <a:lnTo>
                          <a:pt x="2226" y="17"/>
                        </a:lnTo>
                        <a:lnTo>
                          <a:pt x="2234" y="17"/>
                        </a:lnTo>
                        <a:lnTo>
                          <a:pt x="2234" y="17"/>
                        </a:lnTo>
                        <a:lnTo>
                          <a:pt x="2243" y="17"/>
                        </a:lnTo>
                        <a:lnTo>
                          <a:pt x="2243" y="17"/>
                        </a:lnTo>
                        <a:lnTo>
                          <a:pt x="2251" y="17"/>
                        </a:lnTo>
                        <a:lnTo>
                          <a:pt x="2251" y="17"/>
                        </a:lnTo>
                        <a:lnTo>
                          <a:pt x="2259" y="17"/>
                        </a:lnTo>
                        <a:lnTo>
                          <a:pt x="2259" y="17"/>
                        </a:lnTo>
                        <a:lnTo>
                          <a:pt x="2268" y="17"/>
                        </a:lnTo>
                        <a:lnTo>
                          <a:pt x="2268" y="17"/>
                        </a:lnTo>
                        <a:lnTo>
                          <a:pt x="2277" y="17"/>
                        </a:lnTo>
                        <a:lnTo>
                          <a:pt x="2277" y="17"/>
                        </a:lnTo>
                        <a:lnTo>
                          <a:pt x="2285" y="17"/>
                        </a:lnTo>
                        <a:lnTo>
                          <a:pt x="2285" y="17"/>
                        </a:lnTo>
                        <a:lnTo>
                          <a:pt x="2294" y="17"/>
                        </a:lnTo>
                        <a:lnTo>
                          <a:pt x="2294" y="17"/>
                        </a:lnTo>
                        <a:lnTo>
                          <a:pt x="2302" y="17"/>
                        </a:lnTo>
                        <a:lnTo>
                          <a:pt x="2302" y="17"/>
                        </a:lnTo>
                        <a:lnTo>
                          <a:pt x="2311" y="17"/>
                        </a:lnTo>
                        <a:lnTo>
                          <a:pt x="2311" y="17"/>
                        </a:lnTo>
                        <a:lnTo>
                          <a:pt x="2320" y="17"/>
                        </a:lnTo>
                        <a:lnTo>
                          <a:pt x="2320" y="17"/>
                        </a:lnTo>
                        <a:lnTo>
                          <a:pt x="2328" y="17"/>
                        </a:lnTo>
                        <a:lnTo>
                          <a:pt x="2328" y="17"/>
                        </a:lnTo>
                        <a:lnTo>
                          <a:pt x="2337" y="17"/>
                        </a:lnTo>
                        <a:lnTo>
                          <a:pt x="2337" y="17"/>
                        </a:lnTo>
                        <a:lnTo>
                          <a:pt x="2345" y="17"/>
                        </a:lnTo>
                        <a:lnTo>
                          <a:pt x="2345" y="17"/>
                        </a:lnTo>
                        <a:lnTo>
                          <a:pt x="2353" y="17"/>
                        </a:lnTo>
                        <a:lnTo>
                          <a:pt x="2353" y="17"/>
                        </a:lnTo>
                        <a:lnTo>
                          <a:pt x="2363" y="17"/>
                        </a:lnTo>
                        <a:lnTo>
                          <a:pt x="2363" y="17"/>
                        </a:lnTo>
                        <a:lnTo>
                          <a:pt x="2371" y="17"/>
                        </a:lnTo>
                        <a:lnTo>
                          <a:pt x="2371" y="17"/>
                        </a:lnTo>
                        <a:lnTo>
                          <a:pt x="2380" y="17"/>
                        </a:lnTo>
                        <a:lnTo>
                          <a:pt x="2380" y="17"/>
                        </a:lnTo>
                        <a:lnTo>
                          <a:pt x="2388" y="17"/>
                        </a:lnTo>
                        <a:lnTo>
                          <a:pt x="2388" y="17"/>
                        </a:lnTo>
                        <a:lnTo>
                          <a:pt x="2396" y="17"/>
                        </a:lnTo>
                        <a:lnTo>
                          <a:pt x="2396" y="17"/>
                        </a:lnTo>
                        <a:lnTo>
                          <a:pt x="2405" y="17"/>
                        </a:lnTo>
                        <a:lnTo>
                          <a:pt x="2405" y="17"/>
                        </a:lnTo>
                        <a:lnTo>
                          <a:pt x="2414" y="17"/>
                        </a:lnTo>
                        <a:lnTo>
                          <a:pt x="2414" y="17"/>
                        </a:lnTo>
                        <a:lnTo>
                          <a:pt x="2422" y="17"/>
                        </a:lnTo>
                        <a:lnTo>
                          <a:pt x="2422" y="17"/>
                        </a:lnTo>
                        <a:lnTo>
                          <a:pt x="2431" y="17"/>
                        </a:lnTo>
                        <a:lnTo>
                          <a:pt x="2431" y="17"/>
                        </a:lnTo>
                        <a:lnTo>
                          <a:pt x="2439" y="17"/>
                        </a:lnTo>
                        <a:lnTo>
                          <a:pt x="2439" y="17"/>
                        </a:lnTo>
                        <a:lnTo>
                          <a:pt x="2448" y="17"/>
                        </a:lnTo>
                        <a:lnTo>
                          <a:pt x="2448" y="17"/>
                        </a:lnTo>
                        <a:lnTo>
                          <a:pt x="2457" y="17"/>
                        </a:lnTo>
                        <a:lnTo>
                          <a:pt x="2457" y="17"/>
                        </a:lnTo>
                        <a:lnTo>
                          <a:pt x="2465" y="17"/>
                        </a:lnTo>
                        <a:lnTo>
                          <a:pt x="2465" y="17"/>
                        </a:lnTo>
                        <a:lnTo>
                          <a:pt x="2474" y="17"/>
                        </a:lnTo>
                        <a:lnTo>
                          <a:pt x="2474" y="17"/>
                        </a:lnTo>
                        <a:lnTo>
                          <a:pt x="2482" y="17"/>
                        </a:lnTo>
                        <a:lnTo>
                          <a:pt x="2482" y="17"/>
                        </a:lnTo>
                        <a:lnTo>
                          <a:pt x="2490" y="17"/>
                        </a:lnTo>
                        <a:lnTo>
                          <a:pt x="2490" y="17"/>
                        </a:lnTo>
                        <a:lnTo>
                          <a:pt x="2500" y="17"/>
                        </a:lnTo>
                        <a:lnTo>
                          <a:pt x="2500" y="17"/>
                        </a:lnTo>
                        <a:lnTo>
                          <a:pt x="2508" y="17"/>
                        </a:lnTo>
                        <a:lnTo>
                          <a:pt x="2508" y="17"/>
                        </a:lnTo>
                        <a:lnTo>
                          <a:pt x="2516" y="17"/>
                        </a:lnTo>
                      </a:path>
                    </a:pathLst>
                  </a:custGeom>
                  <a:noFill/>
                  <a:ln w="11113">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7" name="Line 92"/>
                  <p:cNvSpPr>
                    <a:spLocks noChangeShapeType="1"/>
                  </p:cNvSpPr>
                  <p:nvPr/>
                </p:nvSpPr>
                <p:spPr bwMode="auto">
                  <a:xfrm>
                    <a:off x="4468" y="2683"/>
                    <a:ext cx="0" cy="4"/>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8" name="Line 93"/>
                  <p:cNvSpPr>
                    <a:spLocks noChangeShapeType="1"/>
                  </p:cNvSpPr>
                  <p:nvPr/>
                </p:nvSpPr>
                <p:spPr bwMode="auto">
                  <a:xfrm>
                    <a:off x="3981" y="2682"/>
                    <a:ext cx="0" cy="5"/>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9" name="Line 94"/>
                  <p:cNvSpPr>
                    <a:spLocks noChangeShapeType="1"/>
                  </p:cNvSpPr>
                  <p:nvPr/>
                </p:nvSpPr>
                <p:spPr bwMode="auto">
                  <a:xfrm>
                    <a:off x="3939" y="2672"/>
                    <a:ext cx="0" cy="15"/>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0" name="Line 95"/>
                  <p:cNvSpPr>
                    <a:spLocks noChangeShapeType="1"/>
                  </p:cNvSpPr>
                  <p:nvPr/>
                </p:nvSpPr>
                <p:spPr bwMode="auto">
                  <a:xfrm>
                    <a:off x="3877" y="2677"/>
                    <a:ext cx="0" cy="10"/>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1" name="Line 96"/>
                  <p:cNvSpPr>
                    <a:spLocks noChangeShapeType="1"/>
                  </p:cNvSpPr>
                  <p:nvPr/>
                </p:nvSpPr>
                <p:spPr bwMode="auto">
                  <a:xfrm>
                    <a:off x="3838" y="2276"/>
                    <a:ext cx="0" cy="411"/>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2" name="Line 97"/>
                  <p:cNvSpPr>
                    <a:spLocks noChangeShapeType="1"/>
                  </p:cNvSpPr>
                  <p:nvPr/>
                </p:nvSpPr>
                <p:spPr bwMode="auto">
                  <a:xfrm>
                    <a:off x="3811" y="2674"/>
                    <a:ext cx="0" cy="13"/>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3" name="Line 98"/>
                  <p:cNvSpPr>
                    <a:spLocks noChangeShapeType="1"/>
                  </p:cNvSpPr>
                  <p:nvPr/>
                </p:nvSpPr>
                <p:spPr bwMode="auto">
                  <a:xfrm>
                    <a:off x="3738" y="2669"/>
                    <a:ext cx="0" cy="1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4" name="Line 99"/>
                  <p:cNvSpPr>
                    <a:spLocks noChangeShapeType="1"/>
                  </p:cNvSpPr>
                  <p:nvPr/>
                </p:nvSpPr>
                <p:spPr bwMode="auto">
                  <a:xfrm>
                    <a:off x="3713" y="2610"/>
                    <a:ext cx="0" cy="77"/>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5" name="Line 100"/>
                  <p:cNvSpPr>
                    <a:spLocks noChangeShapeType="1"/>
                  </p:cNvSpPr>
                  <p:nvPr/>
                </p:nvSpPr>
                <p:spPr bwMode="auto">
                  <a:xfrm>
                    <a:off x="3679" y="2678"/>
                    <a:ext cx="0" cy="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6" name="Line 101"/>
                  <p:cNvSpPr>
                    <a:spLocks noChangeShapeType="1"/>
                  </p:cNvSpPr>
                  <p:nvPr/>
                </p:nvSpPr>
                <p:spPr bwMode="auto">
                  <a:xfrm>
                    <a:off x="3652" y="2621"/>
                    <a:ext cx="0" cy="66"/>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7" name="Line 102"/>
                  <p:cNvSpPr>
                    <a:spLocks noChangeShapeType="1"/>
                  </p:cNvSpPr>
                  <p:nvPr/>
                </p:nvSpPr>
                <p:spPr bwMode="auto">
                  <a:xfrm>
                    <a:off x="3640" y="2483"/>
                    <a:ext cx="0" cy="204"/>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8" name="Line 103"/>
                  <p:cNvSpPr>
                    <a:spLocks noChangeShapeType="1"/>
                  </p:cNvSpPr>
                  <p:nvPr/>
                </p:nvSpPr>
                <p:spPr bwMode="auto">
                  <a:xfrm>
                    <a:off x="3614" y="1499"/>
                    <a:ext cx="0" cy="118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9" name="Line 104"/>
                  <p:cNvSpPr>
                    <a:spLocks noChangeShapeType="1"/>
                  </p:cNvSpPr>
                  <p:nvPr/>
                </p:nvSpPr>
                <p:spPr bwMode="auto">
                  <a:xfrm>
                    <a:off x="3582" y="2667"/>
                    <a:ext cx="0" cy="20"/>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0" name="Line 105"/>
                  <p:cNvSpPr>
                    <a:spLocks noChangeShapeType="1"/>
                  </p:cNvSpPr>
                  <p:nvPr/>
                </p:nvSpPr>
                <p:spPr bwMode="auto">
                  <a:xfrm>
                    <a:off x="3564" y="2670"/>
                    <a:ext cx="0" cy="17"/>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1" name="Line 106"/>
                  <p:cNvSpPr>
                    <a:spLocks noChangeShapeType="1"/>
                  </p:cNvSpPr>
                  <p:nvPr/>
                </p:nvSpPr>
                <p:spPr bwMode="auto">
                  <a:xfrm>
                    <a:off x="3538" y="2679"/>
                    <a:ext cx="0" cy="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2" name="Line 107"/>
                  <p:cNvSpPr>
                    <a:spLocks noChangeShapeType="1"/>
                  </p:cNvSpPr>
                  <p:nvPr/>
                </p:nvSpPr>
                <p:spPr bwMode="auto">
                  <a:xfrm>
                    <a:off x="3513" y="2627"/>
                    <a:ext cx="0" cy="60"/>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3" name="Line 108"/>
                  <p:cNvSpPr>
                    <a:spLocks noChangeShapeType="1"/>
                  </p:cNvSpPr>
                  <p:nvPr/>
                </p:nvSpPr>
                <p:spPr bwMode="auto">
                  <a:xfrm>
                    <a:off x="3501" y="2682"/>
                    <a:ext cx="0" cy="5"/>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4" name="Line 109"/>
                  <p:cNvSpPr>
                    <a:spLocks noChangeShapeType="1"/>
                  </p:cNvSpPr>
                  <p:nvPr/>
                </p:nvSpPr>
                <p:spPr bwMode="auto">
                  <a:xfrm>
                    <a:off x="3481" y="2665"/>
                    <a:ext cx="0" cy="2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5" name="Line 110"/>
                  <p:cNvSpPr>
                    <a:spLocks noChangeShapeType="1"/>
                  </p:cNvSpPr>
                  <p:nvPr/>
                </p:nvSpPr>
                <p:spPr bwMode="auto">
                  <a:xfrm>
                    <a:off x="3476" y="2671"/>
                    <a:ext cx="0" cy="16"/>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6" name="Line 111"/>
                  <p:cNvSpPr>
                    <a:spLocks noChangeShapeType="1"/>
                  </p:cNvSpPr>
                  <p:nvPr/>
                </p:nvSpPr>
                <p:spPr bwMode="auto">
                  <a:xfrm>
                    <a:off x="3462" y="2471"/>
                    <a:ext cx="0" cy="216"/>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7" name="Line 112"/>
                  <p:cNvSpPr>
                    <a:spLocks noChangeShapeType="1"/>
                  </p:cNvSpPr>
                  <p:nvPr/>
                </p:nvSpPr>
                <p:spPr bwMode="auto">
                  <a:xfrm>
                    <a:off x="3453" y="2661"/>
                    <a:ext cx="0" cy="26"/>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8" name="Line 113"/>
                  <p:cNvSpPr>
                    <a:spLocks noChangeShapeType="1"/>
                  </p:cNvSpPr>
                  <p:nvPr/>
                </p:nvSpPr>
                <p:spPr bwMode="auto">
                  <a:xfrm>
                    <a:off x="3415" y="2078"/>
                    <a:ext cx="0" cy="60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9" name="Line 114"/>
                  <p:cNvSpPr>
                    <a:spLocks noChangeShapeType="1"/>
                  </p:cNvSpPr>
                  <p:nvPr/>
                </p:nvSpPr>
                <p:spPr bwMode="auto">
                  <a:xfrm>
                    <a:off x="3386" y="2668"/>
                    <a:ext cx="0" cy="1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0" name="Line 115"/>
                  <p:cNvSpPr>
                    <a:spLocks noChangeShapeType="1"/>
                  </p:cNvSpPr>
                  <p:nvPr/>
                </p:nvSpPr>
                <p:spPr bwMode="auto">
                  <a:xfrm>
                    <a:off x="3337" y="2649"/>
                    <a:ext cx="0" cy="3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1" name="Line 116"/>
                  <p:cNvSpPr>
                    <a:spLocks noChangeShapeType="1"/>
                  </p:cNvSpPr>
                  <p:nvPr/>
                </p:nvSpPr>
                <p:spPr bwMode="auto">
                  <a:xfrm>
                    <a:off x="3314" y="2663"/>
                    <a:ext cx="0" cy="24"/>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2" name="Line 117"/>
                  <p:cNvSpPr>
                    <a:spLocks noChangeShapeType="1"/>
                  </p:cNvSpPr>
                  <p:nvPr/>
                </p:nvSpPr>
                <p:spPr bwMode="auto">
                  <a:xfrm>
                    <a:off x="3304" y="2682"/>
                    <a:ext cx="0" cy="5"/>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3" name="Line 118"/>
                  <p:cNvSpPr>
                    <a:spLocks noChangeShapeType="1"/>
                  </p:cNvSpPr>
                  <p:nvPr/>
                </p:nvSpPr>
                <p:spPr bwMode="auto">
                  <a:xfrm>
                    <a:off x="3276" y="2673"/>
                    <a:ext cx="0" cy="14"/>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4" name="Line 119"/>
                  <p:cNvSpPr>
                    <a:spLocks noChangeShapeType="1"/>
                  </p:cNvSpPr>
                  <p:nvPr/>
                </p:nvSpPr>
                <p:spPr bwMode="auto">
                  <a:xfrm>
                    <a:off x="3237" y="2035"/>
                    <a:ext cx="0" cy="65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5" name="Line 120"/>
                  <p:cNvSpPr>
                    <a:spLocks noChangeShapeType="1"/>
                  </p:cNvSpPr>
                  <p:nvPr/>
                </p:nvSpPr>
                <p:spPr bwMode="auto">
                  <a:xfrm>
                    <a:off x="3211" y="2668"/>
                    <a:ext cx="0" cy="1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6" name="Line 121"/>
                  <p:cNvSpPr>
                    <a:spLocks noChangeShapeType="1"/>
                  </p:cNvSpPr>
                  <p:nvPr/>
                </p:nvSpPr>
                <p:spPr bwMode="auto">
                  <a:xfrm>
                    <a:off x="3163" y="2685"/>
                    <a:ext cx="0" cy="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7" name="Line 122"/>
                  <p:cNvSpPr>
                    <a:spLocks noChangeShapeType="1"/>
                  </p:cNvSpPr>
                  <p:nvPr/>
                </p:nvSpPr>
                <p:spPr bwMode="auto">
                  <a:xfrm>
                    <a:off x="3137" y="2670"/>
                    <a:ext cx="0" cy="17"/>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8" name="Line 123"/>
                  <p:cNvSpPr>
                    <a:spLocks noChangeShapeType="1"/>
                  </p:cNvSpPr>
                  <p:nvPr/>
                </p:nvSpPr>
                <p:spPr bwMode="auto">
                  <a:xfrm>
                    <a:off x="3084" y="2518"/>
                    <a:ext cx="0" cy="16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9" name="Line 124"/>
                  <p:cNvSpPr>
                    <a:spLocks noChangeShapeType="1"/>
                  </p:cNvSpPr>
                  <p:nvPr/>
                </p:nvSpPr>
                <p:spPr bwMode="auto">
                  <a:xfrm>
                    <a:off x="3054" y="2684"/>
                    <a:ext cx="0" cy="3"/>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0" name="Line 125"/>
                  <p:cNvSpPr>
                    <a:spLocks noChangeShapeType="1"/>
                  </p:cNvSpPr>
                  <p:nvPr/>
                </p:nvSpPr>
                <p:spPr bwMode="auto">
                  <a:xfrm>
                    <a:off x="2984" y="2685"/>
                    <a:ext cx="0" cy="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1" name="Line 126"/>
                  <p:cNvSpPr>
                    <a:spLocks noChangeShapeType="1"/>
                  </p:cNvSpPr>
                  <p:nvPr/>
                </p:nvSpPr>
                <p:spPr bwMode="auto">
                  <a:xfrm>
                    <a:off x="2959" y="2668"/>
                    <a:ext cx="0" cy="1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2" name="Line 127"/>
                  <p:cNvSpPr>
                    <a:spLocks noChangeShapeType="1"/>
                  </p:cNvSpPr>
                  <p:nvPr/>
                </p:nvSpPr>
                <p:spPr bwMode="auto">
                  <a:xfrm>
                    <a:off x="2958" y="2685"/>
                    <a:ext cx="0" cy="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3" name="Line 128"/>
                  <p:cNvSpPr>
                    <a:spLocks noChangeShapeType="1"/>
                  </p:cNvSpPr>
                  <p:nvPr/>
                </p:nvSpPr>
                <p:spPr bwMode="auto">
                  <a:xfrm>
                    <a:off x="2931" y="2681"/>
                    <a:ext cx="0" cy="6"/>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4" name="Line 129"/>
                  <p:cNvSpPr>
                    <a:spLocks noChangeShapeType="1"/>
                  </p:cNvSpPr>
                  <p:nvPr/>
                </p:nvSpPr>
                <p:spPr bwMode="auto">
                  <a:xfrm>
                    <a:off x="2898" y="2679"/>
                    <a:ext cx="0" cy="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5" name="Line 130"/>
                  <p:cNvSpPr>
                    <a:spLocks noChangeShapeType="1"/>
                  </p:cNvSpPr>
                  <p:nvPr/>
                </p:nvSpPr>
                <p:spPr bwMode="auto">
                  <a:xfrm>
                    <a:off x="2859" y="2123"/>
                    <a:ext cx="0" cy="564"/>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6" name="Line 131"/>
                  <p:cNvSpPr>
                    <a:spLocks noChangeShapeType="1"/>
                  </p:cNvSpPr>
                  <p:nvPr/>
                </p:nvSpPr>
                <p:spPr bwMode="auto">
                  <a:xfrm>
                    <a:off x="2759" y="2678"/>
                    <a:ext cx="0" cy="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7" name="Line 132"/>
                  <p:cNvSpPr>
                    <a:spLocks noChangeShapeType="1"/>
                  </p:cNvSpPr>
                  <p:nvPr/>
                </p:nvSpPr>
                <p:spPr bwMode="auto">
                  <a:xfrm>
                    <a:off x="2706" y="2666"/>
                    <a:ext cx="0" cy="21"/>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8" name="Line 133"/>
                  <p:cNvSpPr>
                    <a:spLocks noChangeShapeType="1"/>
                  </p:cNvSpPr>
                  <p:nvPr/>
                </p:nvSpPr>
                <p:spPr bwMode="auto">
                  <a:xfrm>
                    <a:off x="1880" y="2565"/>
                    <a:ext cx="0" cy="12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9" name="Line 134"/>
                  <p:cNvSpPr>
                    <a:spLocks noChangeShapeType="1"/>
                  </p:cNvSpPr>
                  <p:nvPr/>
                </p:nvSpPr>
                <p:spPr bwMode="auto">
                  <a:xfrm>
                    <a:off x="1356" y="2669"/>
                    <a:ext cx="0" cy="18"/>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0" name="Line 135"/>
                  <p:cNvSpPr>
                    <a:spLocks noChangeShapeType="1"/>
                  </p:cNvSpPr>
                  <p:nvPr/>
                </p:nvSpPr>
                <p:spPr bwMode="auto">
                  <a:xfrm>
                    <a:off x="1295" y="2674"/>
                    <a:ext cx="0" cy="13"/>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1" name="Line 136"/>
                  <p:cNvSpPr>
                    <a:spLocks noChangeShapeType="1"/>
                  </p:cNvSpPr>
                  <p:nvPr/>
                </p:nvSpPr>
                <p:spPr bwMode="auto">
                  <a:xfrm>
                    <a:off x="1256" y="1955"/>
                    <a:ext cx="0" cy="732"/>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2" name="Line 137"/>
                  <p:cNvSpPr>
                    <a:spLocks noChangeShapeType="1"/>
                  </p:cNvSpPr>
                  <p:nvPr/>
                </p:nvSpPr>
                <p:spPr bwMode="auto">
                  <a:xfrm>
                    <a:off x="1226" y="2597"/>
                    <a:ext cx="0" cy="90"/>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3" name="Line 138"/>
                  <p:cNvSpPr>
                    <a:spLocks noChangeShapeType="1"/>
                  </p:cNvSpPr>
                  <p:nvPr/>
                </p:nvSpPr>
                <p:spPr bwMode="auto">
                  <a:xfrm>
                    <a:off x="26" y="2652"/>
                    <a:ext cx="0" cy="35"/>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4" name="Line 139"/>
                  <p:cNvSpPr>
                    <a:spLocks noChangeShapeType="1"/>
                  </p:cNvSpPr>
                  <p:nvPr/>
                </p:nvSpPr>
                <p:spPr bwMode="auto">
                  <a:xfrm>
                    <a:off x="-13" y="2678"/>
                    <a:ext cx="0" cy="9"/>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5" name="Line 152"/>
                  <p:cNvSpPr>
                    <a:spLocks noChangeShapeType="1"/>
                  </p:cNvSpPr>
                  <p:nvPr/>
                </p:nvSpPr>
                <p:spPr bwMode="auto">
                  <a:xfrm>
                    <a:off x="5773" y="2673"/>
                    <a:ext cx="0" cy="26"/>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6" name="Line 164"/>
                  <p:cNvSpPr>
                    <a:spLocks noChangeShapeType="1"/>
                  </p:cNvSpPr>
                  <p:nvPr/>
                </p:nvSpPr>
                <p:spPr bwMode="auto">
                  <a:xfrm flipV="1">
                    <a:off x="3156" y="2660"/>
                    <a:ext cx="0" cy="25"/>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7" name="Line 183"/>
                  <p:cNvSpPr>
                    <a:spLocks noChangeShapeType="1"/>
                  </p:cNvSpPr>
                  <p:nvPr/>
                </p:nvSpPr>
                <p:spPr bwMode="auto">
                  <a:xfrm flipV="1">
                    <a:off x="2700" y="2660"/>
                    <a:ext cx="0" cy="25"/>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8" name="Rectangle 198"/>
                  <p:cNvSpPr>
                    <a:spLocks noChangeArrowheads="1"/>
                  </p:cNvSpPr>
                  <p:nvPr/>
                </p:nvSpPr>
                <p:spPr bwMode="auto">
                  <a:xfrm>
                    <a:off x="3280" y="317"/>
                    <a:ext cx="6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2701.662</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259" name="Rectangle 199"/>
                  <p:cNvSpPr>
                    <a:spLocks noChangeArrowheads="1"/>
                  </p:cNvSpPr>
                  <p:nvPr/>
                </p:nvSpPr>
                <p:spPr bwMode="auto">
                  <a:xfrm>
                    <a:off x="3415" y="446"/>
                    <a:ext cx="4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11-33</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260" name="Rectangle 201"/>
                  <p:cNvSpPr>
                    <a:spLocks noChangeArrowheads="1"/>
                  </p:cNvSpPr>
                  <p:nvPr/>
                </p:nvSpPr>
                <p:spPr bwMode="auto">
                  <a:xfrm>
                    <a:off x="3641" y="1590"/>
                    <a:ext cx="6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2829.723</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261" name="Rectangle 202"/>
                  <p:cNvSpPr>
                    <a:spLocks noChangeArrowheads="1"/>
                  </p:cNvSpPr>
                  <p:nvPr/>
                </p:nvSpPr>
                <p:spPr bwMode="auto">
                  <a:xfrm>
                    <a:off x="3669" y="1709"/>
                    <a:ext cx="4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11-34</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262" name="Line 204"/>
                  <p:cNvSpPr>
                    <a:spLocks noChangeShapeType="1"/>
                  </p:cNvSpPr>
                  <p:nvPr/>
                </p:nvSpPr>
                <p:spPr bwMode="auto">
                  <a:xfrm flipV="1">
                    <a:off x="3838" y="2247"/>
                    <a:ext cx="0" cy="26"/>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grpSp>
            <p:sp>
              <p:nvSpPr>
                <p:cNvPr id="94" name="Line 228"/>
                <p:cNvSpPr>
                  <a:spLocks noChangeShapeType="1"/>
                </p:cNvSpPr>
                <p:nvPr/>
              </p:nvSpPr>
              <p:spPr bwMode="auto">
                <a:xfrm flipV="1">
                  <a:off x="2883" y="2660"/>
                  <a:ext cx="0" cy="25"/>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5" name="Line 241"/>
                <p:cNvSpPr>
                  <a:spLocks noChangeShapeType="1"/>
                </p:cNvSpPr>
                <p:nvPr/>
              </p:nvSpPr>
              <p:spPr bwMode="auto">
                <a:xfrm flipV="1">
                  <a:off x="2105" y="2660"/>
                  <a:ext cx="0" cy="25"/>
                </a:xfrm>
                <a:prstGeom prst="line">
                  <a:avLst/>
                </a:prstGeom>
                <a:noFill/>
                <a:ln w="63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6" name="Rectangle 248"/>
                <p:cNvSpPr>
                  <a:spLocks noChangeArrowheads="1"/>
                </p:cNvSpPr>
                <p:nvPr/>
              </p:nvSpPr>
              <p:spPr bwMode="auto">
                <a:xfrm>
                  <a:off x="1579" y="2251"/>
                  <a:ext cx="6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1715.011</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97" name="Rectangle 249"/>
                <p:cNvSpPr>
                  <a:spLocks noChangeArrowheads="1"/>
                </p:cNvSpPr>
                <p:nvPr/>
              </p:nvSpPr>
              <p:spPr bwMode="auto">
                <a:xfrm>
                  <a:off x="1696" y="2393"/>
                  <a:ext cx="4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35-48</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101" name="Rectangle 255"/>
                <p:cNvSpPr>
                  <a:spLocks noChangeArrowheads="1"/>
                </p:cNvSpPr>
                <p:nvPr/>
              </p:nvSpPr>
              <p:spPr bwMode="auto">
                <a:xfrm>
                  <a:off x="963" y="1653"/>
                  <a:ext cx="6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1359.812</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102" name="Rectangle 256"/>
                <p:cNvSpPr>
                  <a:spLocks noChangeArrowheads="1"/>
                </p:cNvSpPr>
                <p:nvPr/>
              </p:nvSpPr>
              <p:spPr bwMode="auto">
                <a:xfrm>
                  <a:off x="1057" y="1801"/>
                  <a:ext cx="4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39-48</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grpSp>
          <p:sp>
            <p:nvSpPr>
              <p:cNvPr id="89" name="Rectangle 198"/>
              <p:cNvSpPr>
                <a:spLocks noChangeArrowheads="1"/>
              </p:cNvSpPr>
              <p:nvPr/>
            </p:nvSpPr>
            <p:spPr bwMode="auto">
              <a:xfrm>
                <a:off x="4470189" y="1992268"/>
                <a:ext cx="1033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2509.276</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sp>
            <p:nvSpPr>
              <p:cNvPr id="90" name="Rectangle 199"/>
              <p:cNvSpPr>
                <a:spLocks noChangeArrowheads="1"/>
              </p:cNvSpPr>
              <p:nvPr/>
            </p:nvSpPr>
            <p:spPr bwMode="auto">
              <a:xfrm>
                <a:off x="4814430" y="2228850"/>
                <a:ext cx="645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000000"/>
                    </a:solidFill>
                    <a:effectLst/>
                    <a:latin typeface="Garamond" panose="02020404030301010803" pitchFamily="18" charset="0"/>
                  </a:rPr>
                  <a:t>39-57</a:t>
                </a:r>
                <a:endParaRPr kumimoji="0" lang="pt-BR" altLang="pt-BR" b="0" i="0" u="none" strike="noStrike" cap="none" normalizeH="0" baseline="0" dirty="0">
                  <a:ln>
                    <a:noFill/>
                  </a:ln>
                  <a:solidFill>
                    <a:schemeClr val="tx1"/>
                  </a:solidFill>
                  <a:effectLst/>
                  <a:latin typeface="Garamond" panose="02020404030301010803" pitchFamily="18" charset="0"/>
                </a:endParaRPr>
              </a:p>
            </p:txBody>
          </p:sp>
          <p:cxnSp>
            <p:nvCxnSpPr>
              <p:cNvPr id="91" name="Conector reto 90"/>
              <p:cNvCxnSpPr/>
              <p:nvPr/>
            </p:nvCxnSpPr>
            <p:spPr>
              <a:xfrm>
                <a:off x="5185578" y="2504029"/>
                <a:ext cx="0" cy="161925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63" name="Imagem 262"/>
            <p:cNvPicPr>
              <a:picLocks noChangeAspect="1"/>
            </p:cNvPicPr>
            <p:nvPr/>
          </p:nvPicPr>
          <p:blipFill rotWithShape="1">
            <a:blip r:embed="rId19"/>
            <a:srcRect l="33098" t="66868" r="2660" b="21423"/>
            <a:stretch/>
          </p:blipFill>
          <p:spPr>
            <a:xfrm>
              <a:off x="9351233" y="32128019"/>
              <a:ext cx="10473735" cy="1172618"/>
            </a:xfrm>
            <a:prstGeom prst="rect">
              <a:avLst/>
            </a:prstGeom>
          </p:spPr>
        </p:pic>
      </p:grpSp>
      <p:sp>
        <p:nvSpPr>
          <p:cNvPr id="264" name="ZoneTexte 34421"/>
          <p:cNvSpPr txBox="1">
            <a:spLocks noChangeArrowheads="1"/>
          </p:cNvSpPr>
          <p:nvPr/>
        </p:nvSpPr>
        <p:spPr bwMode="auto">
          <a:xfrm>
            <a:off x="8945142" y="25299376"/>
            <a:ext cx="77962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a:latin typeface="Garamond" pitchFamily="18" charset="0"/>
              </a:rPr>
              <a:t>Figure 5 – Peptide mass fingerprint obtained by MALDI-TOF. </a:t>
            </a:r>
            <a:r>
              <a:rPr lang="en-US" dirty="0">
                <a:latin typeface="Garamond" pitchFamily="18" charset="0"/>
              </a:rPr>
              <a:t>82.5% of sequence coverage was obtained. Only the N-terminus is missing, mainly due to the generation by the trypsin of very small peptides that were not detected (ex: DK, MK, K). The </a:t>
            </a:r>
            <a:r>
              <a:rPr lang="en-US" i="1" dirty="0">
                <a:latin typeface="Garamond" pitchFamily="18" charset="0"/>
              </a:rPr>
              <a:t>m/z</a:t>
            </a:r>
            <a:r>
              <a:rPr lang="en-US" dirty="0">
                <a:latin typeface="Garamond" pitchFamily="18" charset="0"/>
              </a:rPr>
              <a:t> of the [M+H]</a:t>
            </a:r>
            <a:r>
              <a:rPr lang="en-US" baseline="30000" dirty="0">
                <a:latin typeface="Garamond" pitchFamily="18" charset="0"/>
              </a:rPr>
              <a:t>+</a:t>
            </a:r>
            <a:r>
              <a:rPr lang="en-US" dirty="0">
                <a:latin typeface="Garamond" pitchFamily="18" charset="0"/>
              </a:rPr>
              <a:t> of each fragment is indicated on the figure with its respective amino acid sequence identified by </a:t>
            </a:r>
            <a:r>
              <a:rPr lang="en-US" dirty="0" err="1">
                <a:latin typeface="Garamond" pitchFamily="18" charset="0"/>
              </a:rPr>
              <a:t>BioTools</a:t>
            </a:r>
            <a:r>
              <a:rPr lang="en-US" dirty="0">
                <a:latin typeface="Garamond" pitchFamily="18" charset="0"/>
              </a:rPr>
              <a:t> and Sequence Editor </a:t>
            </a:r>
            <a:r>
              <a:rPr lang="en-US" dirty="0" err="1">
                <a:latin typeface="Garamond" pitchFamily="18" charset="0"/>
              </a:rPr>
              <a:t>softwares</a:t>
            </a:r>
            <a:r>
              <a:rPr lang="en-US" dirty="0">
                <a:latin typeface="Garamond" pitchFamily="18" charset="0"/>
              </a:rPr>
              <a:t>.</a:t>
            </a:r>
          </a:p>
        </p:txBody>
      </p:sp>
      <p:sp>
        <p:nvSpPr>
          <p:cNvPr id="265" name="ZoneTexte 34421"/>
          <p:cNvSpPr txBox="1">
            <a:spLocks noChangeArrowheads="1"/>
          </p:cNvSpPr>
          <p:nvPr/>
        </p:nvSpPr>
        <p:spPr bwMode="auto">
          <a:xfrm>
            <a:off x="22541022" y="25408713"/>
            <a:ext cx="243801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a:latin typeface="Garamond" pitchFamily="18" charset="0"/>
              </a:rPr>
              <a:t>Figure 6 - Sequencing of rTs19 to validate the expression process. </a:t>
            </a:r>
            <a:r>
              <a:rPr lang="en-US" dirty="0">
                <a:latin typeface="Garamond" pitchFamily="18" charset="0"/>
              </a:rPr>
              <a:t>CID of the m/z 901 (triply charged), which corresponds to the </a:t>
            </a:r>
            <a:r>
              <a:rPr lang="en-US" i="1" dirty="0">
                <a:latin typeface="Garamond" pitchFamily="18" charset="0"/>
              </a:rPr>
              <a:t>m/z</a:t>
            </a:r>
            <a:r>
              <a:rPr lang="en-US" dirty="0">
                <a:latin typeface="Garamond" pitchFamily="18" charset="0"/>
              </a:rPr>
              <a:t> 2701.7 in Figure 6. These ions refers to the sequence between 11-33 amino acid residues of rTs19.</a:t>
            </a:r>
          </a:p>
        </p:txBody>
      </p:sp>
      <p:pic>
        <p:nvPicPr>
          <p:cNvPr id="13" name="Imagem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0033" y="15068679"/>
            <a:ext cx="4568950" cy="3781583"/>
          </a:xfrm>
          <a:prstGeom prst="rect">
            <a:avLst/>
          </a:prstGeom>
        </p:spPr>
      </p:pic>
      <p:sp>
        <p:nvSpPr>
          <p:cNvPr id="266" name="ZoneTexte 34421"/>
          <p:cNvSpPr txBox="1">
            <a:spLocks noChangeArrowheads="1"/>
          </p:cNvSpPr>
          <p:nvPr/>
        </p:nvSpPr>
        <p:spPr bwMode="auto">
          <a:xfrm>
            <a:off x="9029502" y="13446166"/>
            <a:ext cx="71710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600" b="1" dirty="0">
                <a:latin typeface="Garamond" pitchFamily="18" charset="0"/>
              </a:rPr>
              <a:t>Figure 1 –  Heterologous expression of different colonies of Ts19 after 96h of induction. </a:t>
            </a:r>
            <a:r>
              <a:rPr lang="en-US" sz="1600" dirty="0">
                <a:latin typeface="Garamond" pitchFamily="18" charset="0"/>
              </a:rPr>
              <a:t>Tris-SDS-PAGE gel of the colonies and negative control. Ts19 was expressed in all colonies and showed a molecular mass around 6.5 </a:t>
            </a:r>
            <a:r>
              <a:rPr lang="en-US" sz="1600" dirty="0" err="1">
                <a:latin typeface="Garamond" pitchFamily="18" charset="0"/>
              </a:rPr>
              <a:t>kDa</a:t>
            </a:r>
            <a:r>
              <a:rPr lang="en-US" sz="1600" dirty="0">
                <a:latin typeface="Garamond" pitchFamily="18" charset="0"/>
              </a:rPr>
              <a:t>. The higher expression was observed in the colony 8.</a:t>
            </a:r>
            <a:endParaRPr lang="en-US" sz="1600" dirty="0">
              <a:solidFill>
                <a:srgbClr val="FF0000"/>
              </a:solidFill>
              <a:latin typeface="Garamond" pitchFamily="18" charset="0"/>
            </a:endParaRPr>
          </a:p>
        </p:txBody>
      </p:sp>
      <p:sp>
        <p:nvSpPr>
          <p:cNvPr id="268" name="ZoneTexte 34421"/>
          <p:cNvSpPr txBox="1">
            <a:spLocks noChangeArrowheads="1"/>
          </p:cNvSpPr>
          <p:nvPr/>
        </p:nvSpPr>
        <p:spPr bwMode="auto">
          <a:xfrm>
            <a:off x="13648266" y="16802605"/>
            <a:ext cx="256553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600" b="1" dirty="0">
                <a:latin typeface="Garamond" pitchFamily="18" charset="0"/>
              </a:rPr>
              <a:t>Figure 2 – Western blot with Anti-His-Tag antibody. </a:t>
            </a:r>
            <a:r>
              <a:rPr lang="en-US" sz="1600" dirty="0">
                <a:latin typeface="Garamond" pitchFamily="18" charset="0"/>
              </a:rPr>
              <a:t>The analysis confirms the expression of rTs19 around the 6.5 </a:t>
            </a:r>
            <a:r>
              <a:rPr lang="en-US" sz="1600" dirty="0" err="1">
                <a:latin typeface="Garamond" pitchFamily="18" charset="0"/>
              </a:rPr>
              <a:t>kDa</a:t>
            </a:r>
            <a:r>
              <a:rPr lang="en-US" sz="1600" dirty="0">
                <a:latin typeface="Garamond" pitchFamily="18" charset="0"/>
              </a:rPr>
              <a:t> (arrow). rTs19 was expressed with a His-Tag and it was recognized by the antibody. </a:t>
            </a:r>
            <a:endParaRPr lang="en-US" sz="1600" dirty="0">
              <a:solidFill>
                <a:srgbClr val="FF0000"/>
              </a:solidFill>
              <a:latin typeface="Garamond" pitchFamily="18" charset="0"/>
            </a:endParaRPr>
          </a:p>
        </p:txBody>
      </p:sp>
      <p:grpSp>
        <p:nvGrpSpPr>
          <p:cNvPr id="270" name="Grupo 132"/>
          <p:cNvGrpSpPr>
            <a:grpSpLocks/>
          </p:cNvGrpSpPr>
          <p:nvPr/>
        </p:nvGrpSpPr>
        <p:grpSpPr bwMode="auto">
          <a:xfrm>
            <a:off x="214447" y="33913993"/>
            <a:ext cx="8347434" cy="1870452"/>
            <a:chOff x="336885" y="39247774"/>
            <a:chExt cx="10540605" cy="2001757"/>
          </a:xfrm>
        </p:grpSpPr>
        <p:sp>
          <p:nvSpPr>
            <p:cNvPr id="271" name="CaixaDeTexto 81"/>
            <p:cNvSpPr txBox="1">
              <a:spLocks noChangeArrowheads="1"/>
            </p:cNvSpPr>
            <p:nvPr/>
          </p:nvSpPr>
          <p:spPr bwMode="auto">
            <a:xfrm>
              <a:off x="371300" y="40159347"/>
              <a:ext cx="10506190" cy="1090184"/>
            </a:xfrm>
            <a:prstGeom prst="rect">
              <a:avLst/>
            </a:prstGeom>
            <a:solidFill>
              <a:schemeClr val="bg1"/>
            </a:solidFill>
            <a:ln w="9525">
              <a:noFill/>
              <a:miter lim="800000"/>
              <a:headEnd/>
              <a:tailEnd/>
            </a:ln>
          </p:spPr>
          <p:txBody>
            <a:bodyPr lIns="94418" tIns="47211" rIns="94418" bIns="472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pt-BR" sz="2000" dirty="0">
                  <a:latin typeface="Garamond" panose="02020404030301010803" pitchFamily="18" charset="0"/>
                </a:rPr>
                <a:t>CERNI, FA et al. </a:t>
              </a:r>
              <a:r>
                <a:rPr lang="pt-BR" sz="2000" b="1" dirty="0" err="1">
                  <a:latin typeface="Garamond" panose="02020404030301010803" pitchFamily="18" charset="0"/>
                </a:rPr>
                <a:t>Toxins</a:t>
              </a:r>
              <a:r>
                <a:rPr lang="pt-BR" sz="2000" dirty="0">
                  <a:latin typeface="Garamond" panose="02020404030301010803" pitchFamily="18" charset="0"/>
                </a:rPr>
                <a:t>, v. 6, n. 3, p. 892-913, 2014.</a:t>
              </a:r>
            </a:p>
            <a:p>
              <a:pPr algn="just"/>
              <a:r>
                <a:rPr lang="pt-BR" altLang="pt-BR" sz="2000" dirty="0">
                  <a:latin typeface="Garamond" pitchFamily="18" charset="0"/>
                  <a:ea typeface="宋体" pitchFamily="2" charset="-122"/>
                </a:rPr>
                <a:t>CERNI, FA et al. </a:t>
              </a:r>
              <a:r>
                <a:rPr lang="pt-BR" altLang="pt-BR" sz="2000" b="1" dirty="0" err="1">
                  <a:latin typeface="Garamond" pitchFamily="18" charset="0"/>
                  <a:ea typeface="宋体" pitchFamily="2" charset="-122"/>
                </a:rPr>
                <a:t>Peptides</a:t>
              </a:r>
              <a:r>
                <a:rPr lang="pt-BR" altLang="pt-BR" sz="2000" dirty="0">
                  <a:latin typeface="Garamond" pitchFamily="18" charset="0"/>
                  <a:ea typeface="宋体" pitchFamily="2" charset="-122"/>
                </a:rPr>
                <a:t>, v. 80, p. 9-17, 2016.</a:t>
              </a:r>
            </a:p>
            <a:p>
              <a:pPr algn="just"/>
              <a:r>
                <a:rPr lang="pt-BR" altLang="pt-BR" sz="2000" dirty="0">
                  <a:latin typeface="Garamond" pitchFamily="18" charset="0"/>
                  <a:ea typeface="宋体" pitchFamily="2" charset="-122"/>
                </a:rPr>
                <a:t>AMORIM, FG et al. </a:t>
              </a:r>
              <a:r>
                <a:rPr lang="pt-BR" altLang="pt-BR" sz="2000" b="1" dirty="0" err="1">
                  <a:latin typeface="Garamond" pitchFamily="18" charset="0"/>
                  <a:ea typeface="宋体" pitchFamily="2" charset="-122"/>
                </a:rPr>
                <a:t>Toxicology</a:t>
              </a:r>
              <a:r>
                <a:rPr lang="pt-BR" altLang="pt-BR" sz="2000" b="1" dirty="0">
                  <a:latin typeface="Garamond" pitchFamily="18" charset="0"/>
                  <a:ea typeface="宋体" pitchFamily="2" charset="-122"/>
                </a:rPr>
                <a:t> </a:t>
              </a:r>
              <a:r>
                <a:rPr lang="pt-BR" altLang="pt-BR" sz="2000" b="1" dirty="0" err="1">
                  <a:latin typeface="Garamond" pitchFamily="18" charset="0"/>
                  <a:ea typeface="宋体" pitchFamily="2" charset="-122"/>
                </a:rPr>
                <a:t>Letters</a:t>
              </a:r>
              <a:r>
                <a:rPr lang="pt-BR" altLang="pt-BR" sz="2000" dirty="0">
                  <a:latin typeface="Garamond" pitchFamily="18" charset="0"/>
                  <a:ea typeface="宋体" pitchFamily="2" charset="-122"/>
                </a:rPr>
                <a:t>, v. 229, S231, 2014.</a:t>
              </a:r>
            </a:p>
          </p:txBody>
        </p:sp>
        <p:sp>
          <p:nvSpPr>
            <p:cNvPr id="272" name="Retângulo de cantos arredondados 49"/>
            <p:cNvSpPr>
              <a:spLocks noChangeArrowheads="1"/>
            </p:cNvSpPr>
            <p:nvPr/>
          </p:nvSpPr>
          <p:spPr bwMode="auto">
            <a:xfrm>
              <a:off x="336885" y="39247774"/>
              <a:ext cx="10512816" cy="750912"/>
            </a:xfrm>
            <a:prstGeom prst="rect">
              <a:avLst/>
            </a:prstGeom>
            <a:solidFill>
              <a:srgbClr val="10234C"/>
            </a:solidFill>
            <a:ln w="9525" algn="ctr">
              <a:solidFill>
                <a:srgbClr val="10234C"/>
              </a:solidFill>
              <a:round/>
              <a:headEnd/>
              <a:tailEnd/>
            </a:ln>
            <a:effectLst>
              <a:outerShdw blurRad="50800" dist="38100" dir="5400000" algn="t" rotWithShape="0">
                <a:prstClr val="black">
                  <a:alpha val="40000"/>
                </a:prstClr>
              </a:outerShdw>
            </a:effectLst>
          </p:spPr>
          <p:txBody>
            <a:bodyPr lIns="94418" tIns="47211" rIns="94418" bIns="47211" anchor="ctr"/>
            <a:lstStyle/>
            <a:p>
              <a:pPr algn="ctr">
                <a:lnSpc>
                  <a:spcPct val="150000"/>
                </a:lnSpc>
                <a:defRPr/>
              </a:pPr>
              <a:r>
                <a:rPr lang="en-US" sz="3600" b="1" dirty="0">
                  <a:solidFill>
                    <a:schemeClr val="bg1"/>
                  </a:solidFill>
                  <a:effectLst>
                    <a:outerShdw blurRad="38100" dist="38100" dir="2700000" algn="tl">
                      <a:srgbClr val="000000">
                        <a:alpha val="43137"/>
                      </a:srgbClr>
                    </a:outerShdw>
                  </a:effectLst>
                  <a:latin typeface="Garamond" pitchFamily="18" charset="0"/>
                </a:rPr>
                <a:t>REFERENCES</a:t>
              </a:r>
              <a:endParaRPr lang="en-US" sz="3600" dirty="0">
                <a:solidFill>
                  <a:schemeClr val="bg1"/>
                </a:solidFill>
                <a:effectLst>
                  <a:outerShdw blurRad="38100" dist="38100" dir="2700000" algn="tl">
                    <a:srgbClr val="000000">
                      <a:alpha val="43137"/>
                    </a:srgbClr>
                  </a:outerShdw>
                </a:effectLst>
                <a:latin typeface="Garamond" pitchFamily="18" charset="0"/>
              </a:endParaRPr>
            </a:p>
          </p:txBody>
        </p:sp>
      </p:grpSp>
      <p:grpSp>
        <p:nvGrpSpPr>
          <p:cNvPr id="11" name="Grupo 10"/>
          <p:cNvGrpSpPr/>
          <p:nvPr/>
        </p:nvGrpSpPr>
        <p:grpSpPr>
          <a:xfrm>
            <a:off x="16650586" y="17035956"/>
            <a:ext cx="8215444" cy="5462537"/>
            <a:chOff x="16124875" y="17819727"/>
            <a:chExt cx="8741155" cy="5675701"/>
          </a:xfrm>
        </p:grpSpPr>
        <p:pic>
          <p:nvPicPr>
            <p:cNvPr id="5" name="Imagem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124875" y="17819727"/>
              <a:ext cx="8741155" cy="5675701"/>
            </a:xfrm>
            <a:prstGeom prst="rect">
              <a:avLst/>
            </a:prstGeom>
          </p:spPr>
        </p:pic>
        <p:pic>
          <p:nvPicPr>
            <p:cNvPr id="4" name="Imagem 3"/>
            <p:cNvPicPr>
              <a:picLocks noChangeAspect="1"/>
            </p:cNvPicPr>
            <p:nvPr/>
          </p:nvPicPr>
          <p:blipFill rotWithShape="1">
            <a:blip r:embed="rId22" cstate="print">
              <a:extLst>
                <a:ext uri="{28A0092B-C50C-407E-A947-70E740481C1C}">
                  <a14:useLocalDpi xmlns:a14="http://schemas.microsoft.com/office/drawing/2010/main" val="0"/>
                </a:ext>
              </a:extLst>
            </a:blip>
            <a:srcRect r="23747"/>
            <a:stretch/>
          </p:blipFill>
          <p:spPr>
            <a:xfrm>
              <a:off x="19949493" y="18065927"/>
              <a:ext cx="4759278" cy="3875971"/>
            </a:xfrm>
            <a:prstGeom prst="rect">
              <a:avLst/>
            </a:prstGeom>
          </p:spPr>
        </p:pic>
        <p:sp>
          <p:nvSpPr>
            <p:cNvPr id="273" name="Retângulo 3"/>
            <p:cNvSpPr>
              <a:spLocks noChangeArrowheads="1"/>
            </p:cNvSpPr>
            <p:nvPr/>
          </p:nvSpPr>
          <p:spPr bwMode="auto">
            <a:xfrm>
              <a:off x="20250150" y="20737470"/>
              <a:ext cx="1338502" cy="355379"/>
            </a:xfrm>
            <a:prstGeom prst="rect">
              <a:avLst/>
            </a:prstGeom>
            <a:solidFill>
              <a:srgbClr val="FFFFFF"/>
            </a:solidFill>
            <a:ln w="9525" algn="ctr">
              <a:solidFill>
                <a:srgbClr val="FF0000"/>
              </a:solidFill>
              <a:round/>
              <a:headEnd/>
              <a:tailEnd/>
            </a:ln>
          </p:spPr>
          <p:txBody>
            <a:bodyPr/>
            <a:lstStyle/>
            <a:p>
              <a:pPr algn="ctr"/>
              <a:r>
                <a:rPr lang="pt-BR" dirty="0">
                  <a:latin typeface="Garamond" panose="02020404030301010803" pitchFamily="18" charset="0"/>
                </a:rPr>
                <a:t>6555.06041</a:t>
              </a:r>
            </a:p>
          </p:txBody>
        </p:sp>
      </p:grpSp>
      <p:pic>
        <p:nvPicPr>
          <p:cNvPr id="1026" name="Picture 2" descr="The Mass Spectrometry Laboratory">
            <a:extLst>
              <a:ext uri="{FF2B5EF4-FFF2-40B4-BE49-F238E27FC236}">
                <a16:creationId xmlns:a16="http://schemas.microsoft.com/office/drawing/2014/main" id="{70845BC7-3C7B-4971-910C-A65F79A51ED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44705" t="-3562" b="1"/>
          <a:stretch/>
        </p:blipFill>
        <p:spPr bwMode="auto">
          <a:xfrm>
            <a:off x="112295" y="2229852"/>
            <a:ext cx="3208421" cy="1321983"/>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The Mass Spectrometry Laboratory">
            <a:extLst>
              <a:ext uri="{FF2B5EF4-FFF2-40B4-BE49-F238E27FC236}">
                <a16:creationId xmlns:a16="http://schemas.microsoft.com/office/drawing/2014/main" id="{ECA63D3F-C501-40CD-98F8-0387B5C5004E}"/>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r="54453" b="-7443"/>
          <a:stretch/>
        </p:blipFill>
        <p:spPr bwMode="auto">
          <a:xfrm>
            <a:off x="270625" y="287086"/>
            <a:ext cx="1734265" cy="90003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5D93268-4530-47EC-9A1D-C4E72D6B3538}"/>
              </a:ext>
            </a:extLst>
          </p:cNvPr>
          <p:cNvPicPr>
            <a:picLocks noChangeAspect="1"/>
          </p:cNvPicPr>
          <p:nvPr/>
        </p:nvPicPr>
        <p:blipFill>
          <a:blip r:embed="rId24"/>
          <a:stretch>
            <a:fillRect/>
          </a:stretch>
        </p:blipFill>
        <p:spPr>
          <a:xfrm>
            <a:off x="9126845" y="28004746"/>
            <a:ext cx="7772622" cy="5592865"/>
          </a:xfrm>
          <a:prstGeom prst="rect">
            <a:avLst/>
          </a:prstGeom>
        </p:spPr>
      </p:pic>
      <p:pic>
        <p:nvPicPr>
          <p:cNvPr id="7" name="Imagem 6">
            <a:extLst>
              <a:ext uri="{FF2B5EF4-FFF2-40B4-BE49-F238E27FC236}">
                <a16:creationId xmlns:a16="http://schemas.microsoft.com/office/drawing/2014/main" id="{308EBD54-EB62-4116-A714-D5EC4446EE0E}"/>
              </a:ext>
            </a:extLst>
          </p:cNvPr>
          <p:cNvPicPr>
            <a:picLocks noChangeAspect="1"/>
          </p:cNvPicPr>
          <p:nvPr/>
        </p:nvPicPr>
        <p:blipFill>
          <a:blip r:embed="rId25"/>
          <a:stretch>
            <a:fillRect/>
          </a:stretch>
        </p:blipFill>
        <p:spPr>
          <a:xfrm>
            <a:off x="17190484" y="28979759"/>
            <a:ext cx="7293935" cy="3223017"/>
          </a:xfrm>
          <a:prstGeom prst="rect">
            <a:avLst/>
          </a:prstGeom>
        </p:spPr>
      </p:pic>
      <p:sp>
        <p:nvSpPr>
          <p:cNvPr id="274" name="ZoneTexte 34421">
            <a:extLst>
              <a:ext uri="{FF2B5EF4-FFF2-40B4-BE49-F238E27FC236}">
                <a16:creationId xmlns:a16="http://schemas.microsoft.com/office/drawing/2014/main" id="{F4C88238-65A2-4CF2-A3B8-EDAC9A938478}"/>
              </a:ext>
            </a:extLst>
          </p:cNvPr>
          <p:cNvSpPr txBox="1">
            <a:spLocks noChangeArrowheads="1"/>
          </p:cNvSpPr>
          <p:nvPr/>
        </p:nvSpPr>
        <p:spPr bwMode="auto">
          <a:xfrm>
            <a:off x="17221199" y="32388003"/>
            <a:ext cx="7595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a:latin typeface="Garamond" pitchFamily="18" charset="0"/>
              </a:rPr>
              <a:t>Figure 7 - </a:t>
            </a:r>
            <a:r>
              <a:rPr lang="en-US" sz="1800" b="1" dirty="0">
                <a:latin typeface="Garamond" pitchFamily="18" charset="0"/>
              </a:rPr>
              <a:t>Electrophysiological experiments and voltage-clamp with two microelectrodes on </a:t>
            </a:r>
            <a:r>
              <a:rPr lang="en-US" sz="1800" b="1" i="1" dirty="0">
                <a:latin typeface="Garamond" pitchFamily="18" charset="0"/>
              </a:rPr>
              <a:t>Xenopus </a:t>
            </a:r>
            <a:r>
              <a:rPr lang="en-US" sz="1800" b="1" i="1" dirty="0" err="1">
                <a:latin typeface="Garamond" pitchFamily="18" charset="0"/>
              </a:rPr>
              <a:t>laevis</a:t>
            </a:r>
            <a:r>
              <a:rPr lang="en-US" sz="1800" b="1" i="1" dirty="0">
                <a:latin typeface="Garamond" pitchFamily="18" charset="0"/>
              </a:rPr>
              <a:t> </a:t>
            </a:r>
            <a:r>
              <a:rPr lang="en-US" sz="1800" b="1" dirty="0">
                <a:latin typeface="Garamond" pitchFamily="18" charset="0"/>
              </a:rPr>
              <a:t>oocytes. (A) </a:t>
            </a:r>
            <a:r>
              <a:rPr lang="en-US" sz="1800" dirty="0">
                <a:latin typeface="Garamond" pitchFamily="18" charset="0"/>
              </a:rPr>
              <a:t>Screening of the action of rTs19 over 16 different subtypes of </a:t>
            </a:r>
            <a:r>
              <a:rPr lang="en-US" sz="1800" dirty="0" err="1">
                <a:latin typeface="Garamond" pitchFamily="18" charset="0"/>
              </a:rPr>
              <a:t>Kv</a:t>
            </a:r>
            <a:r>
              <a:rPr lang="en-US" sz="1800" dirty="0">
                <a:latin typeface="Garamond" pitchFamily="18" charset="0"/>
              </a:rPr>
              <a:t> channels. </a:t>
            </a:r>
            <a:r>
              <a:rPr lang="en-US" sz="1800" b="1" dirty="0">
                <a:latin typeface="Garamond" pitchFamily="18" charset="0"/>
              </a:rPr>
              <a:t>(B)</a:t>
            </a:r>
            <a:r>
              <a:rPr lang="en-US" sz="1800" dirty="0">
                <a:latin typeface="Garamond" pitchFamily="18" charset="0"/>
              </a:rPr>
              <a:t> IC50 of rTs19 over Kv1.4 ion channel.</a:t>
            </a:r>
            <a:endParaRPr lang="en-US" dirty="0">
              <a:latin typeface="Garamond" pitchFamily="18" charset="0"/>
            </a:endParaRPr>
          </a:p>
        </p:txBody>
      </p:sp>
      <p:sp>
        <p:nvSpPr>
          <p:cNvPr id="15" name="CaixaDeTexto 14">
            <a:extLst>
              <a:ext uri="{FF2B5EF4-FFF2-40B4-BE49-F238E27FC236}">
                <a16:creationId xmlns:a16="http://schemas.microsoft.com/office/drawing/2014/main" id="{74254BF8-3517-4FCC-9E1C-EBEA5D56D7B3}"/>
              </a:ext>
            </a:extLst>
          </p:cNvPr>
          <p:cNvSpPr txBox="1"/>
          <p:nvPr/>
        </p:nvSpPr>
        <p:spPr>
          <a:xfrm>
            <a:off x="8825022" y="27910072"/>
            <a:ext cx="680484" cy="584775"/>
          </a:xfrm>
          <a:prstGeom prst="rect">
            <a:avLst/>
          </a:prstGeom>
          <a:noFill/>
        </p:spPr>
        <p:txBody>
          <a:bodyPr wrap="square" rtlCol="0">
            <a:spAutoFit/>
          </a:bodyPr>
          <a:lstStyle/>
          <a:p>
            <a:r>
              <a:rPr lang="pt-BR" sz="3200" b="1" dirty="0">
                <a:latin typeface="Garamond" panose="02020404030301010803" pitchFamily="18" charset="0"/>
              </a:rPr>
              <a:t>A</a:t>
            </a:r>
          </a:p>
        </p:txBody>
      </p:sp>
      <p:sp>
        <p:nvSpPr>
          <p:cNvPr id="275" name="CaixaDeTexto 274">
            <a:extLst>
              <a:ext uri="{FF2B5EF4-FFF2-40B4-BE49-F238E27FC236}">
                <a16:creationId xmlns:a16="http://schemas.microsoft.com/office/drawing/2014/main" id="{C2B92250-8C4E-45C0-B677-C3717B040496}"/>
              </a:ext>
            </a:extLst>
          </p:cNvPr>
          <p:cNvSpPr txBox="1"/>
          <p:nvPr/>
        </p:nvSpPr>
        <p:spPr>
          <a:xfrm>
            <a:off x="16888045" y="29094224"/>
            <a:ext cx="680484" cy="584775"/>
          </a:xfrm>
          <a:prstGeom prst="rect">
            <a:avLst/>
          </a:prstGeom>
          <a:noFill/>
        </p:spPr>
        <p:txBody>
          <a:bodyPr wrap="square" rtlCol="0">
            <a:spAutoFit/>
          </a:bodyPr>
          <a:lstStyle/>
          <a:p>
            <a:r>
              <a:rPr lang="pt-BR" sz="3200" b="1" dirty="0">
                <a:latin typeface="Garamond" panose="02020404030301010803" pitchFamily="18" charset="0"/>
              </a:rPr>
              <a:t>B</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7837</TotalTime>
  <Words>1117</Words>
  <Application>Microsoft Office PowerPoint</Application>
  <PresentationFormat>Personalizar</PresentationFormat>
  <Paragraphs>66</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Garamond</vt:lpstr>
      <vt:lpstr>Times New Roman</vt:lpstr>
      <vt:lpstr>Default Design</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Silvana S Meyrelles</dc:creator>
  <cp:lastModifiedBy>Fernanda Amorim</cp:lastModifiedBy>
  <cp:revision>600</cp:revision>
  <dcterms:created xsi:type="dcterms:W3CDTF">2004-08-05T13:22:13Z</dcterms:created>
  <dcterms:modified xsi:type="dcterms:W3CDTF">2020-12-20T13:40:14Z</dcterms:modified>
</cp:coreProperties>
</file>