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5"/>
  </p:notesMasterIdLst>
  <p:sldIdLst>
    <p:sldId id="270" r:id="rId2"/>
    <p:sldId id="301" r:id="rId3"/>
    <p:sldId id="302" r:id="rId4"/>
    <p:sldId id="396" r:id="rId5"/>
    <p:sldId id="306" r:id="rId6"/>
    <p:sldId id="401" r:id="rId7"/>
    <p:sldId id="307" r:id="rId8"/>
    <p:sldId id="405" r:id="rId9"/>
    <p:sldId id="403" r:id="rId10"/>
    <p:sldId id="404" r:id="rId11"/>
    <p:sldId id="375" r:id="rId12"/>
    <p:sldId id="298" r:id="rId13"/>
    <p:sldId id="311" r:id="rId14"/>
    <p:sldId id="312" r:id="rId15"/>
    <p:sldId id="321" r:id="rId16"/>
    <p:sldId id="316" r:id="rId17"/>
    <p:sldId id="344" r:id="rId18"/>
    <p:sldId id="372" r:id="rId19"/>
    <p:sldId id="373" r:id="rId20"/>
    <p:sldId id="415" r:id="rId21"/>
    <p:sldId id="421" r:id="rId22"/>
    <p:sldId id="419" r:id="rId23"/>
    <p:sldId id="376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quel Adjafre" initials="RA" lastIdx="18" clrIdx="0">
    <p:extLst>
      <p:ext uri="{19B8F6BF-5375-455C-9EA6-DF929625EA0E}">
        <p15:presenceInfo xmlns:p15="http://schemas.microsoft.com/office/powerpoint/2012/main" userId="280fc1e7b600096d" providerId="Windows Live"/>
      </p:ext>
    </p:extLst>
  </p:cmAuthor>
  <p:cmAuthor id="2" name="leandro botelho" initials="lb" lastIdx="1" clrIdx="1">
    <p:extLst>
      <p:ext uri="{19B8F6BF-5375-455C-9EA6-DF929625EA0E}">
        <p15:presenceInfo xmlns:p15="http://schemas.microsoft.com/office/powerpoint/2012/main" userId="3609fd00304303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F1FF"/>
    <a:srgbClr val="FC7F53"/>
    <a:srgbClr val="D9D9D9"/>
    <a:srgbClr val="F8F8F8"/>
    <a:srgbClr val="5163B3"/>
    <a:srgbClr val="0267A4"/>
    <a:srgbClr val="5AB329"/>
    <a:srgbClr val="ECA182"/>
    <a:srgbClr val="4472C4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580" autoAdjust="0"/>
  </p:normalViewPr>
  <p:slideViewPr>
    <p:cSldViewPr snapToGrid="0">
      <p:cViewPr varScale="1">
        <p:scale>
          <a:sx n="56" d="100"/>
          <a:sy n="56" d="100"/>
        </p:scale>
        <p:origin x="10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6A242-666E-4BBE-A743-663313DF4D3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6251BCE-81B4-46AD-AB26-06657A0DC9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Instrument to measure quality of life</a:t>
          </a:r>
          <a:r>
            <a:rPr lang="pt-BR" dirty="0"/>
            <a:t>– OMS 1998.</a:t>
          </a:r>
          <a:endParaRPr lang="en-US" dirty="0"/>
        </a:p>
      </dgm:t>
    </dgm:pt>
    <dgm:pt modelId="{08F2E8B5-5E92-4400-BCFC-BEF383225A8E}" type="parTrans" cxnId="{B771AF12-747E-479B-A8B6-1E440F71416C}">
      <dgm:prSet/>
      <dgm:spPr/>
      <dgm:t>
        <a:bodyPr/>
        <a:lstStyle/>
        <a:p>
          <a:endParaRPr lang="en-US"/>
        </a:p>
      </dgm:t>
    </dgm:pt>
    <dgm:pt modelId="{95986710-600C-4D04-8FEC-BDEC4D1EA801}" type="sibTrans" cxnId="{B771AF12-747E-479B-A8B6-1E440F71416C}">
      <dgm:prSet/>
      <dgm:spPr/>
      <dgm:t>
        <a:bodyPr/>
        <a:lstStyle/>
        <a:p>
          <a:endParaRPr lang="en-US"/>
        </a:p>
      </dgm:t>
    </dgm:pt>
    <dgm:pt modelId="{C3546D72-4082-403E-9B93-7D91166C0431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 err="1"/>
            <a:t>Derived</a:t>
          </a:r>
          <a:r>
            <a:rPr lang="pt-BR" dirty="0"/>
            <a:t> </a:t>
          </a:r>
          <a:r>
            <a:rPr lang="pt-BR" dirty="0" err="1"/>
            <a:t>from</a:t>
          </a:r>
          <a:r>
            <a:rPr lang="pt-BR" dirty="0"/>
            <a:t> WHOQoL-100. </a:t>
          </a:r>
          <a:endParaRPr lang="en-US" dirty="0"/>
        </a:p>
      </dgm:t>
    </dgm:pt>
    <dgm:pt modelId="{D8137E1A-F2A0-4C7D-B563-9FA6BEB27CAD}" type="parTrans" cxnId="{A41650F8-6EE3-4F98-BB49-EF41E7ABE274}">
      <dgm:prSet/>
      <dgm:spPr/>
      <dgm:t>
        <a:bodyPr/>
        <a:lstStyle/>
        <a:p>
          <a:endParaRPr lang="en-US"/>
        </a:p>
      </dgm:t>
    </dgm:pt>
    <dgm:pt modelId="{676AF169-3229-40BD-9130-DF9609507410}" type="sibTrans" cxnId="{A41650F8-6EE3-4F98-BB49-EF41E7ABE274}">
      <dgm:prSet/>
      <dgm:spPr/>
      <dgm:t>
        <a:bodyPr/>
        <a:lstStyle/>
        <a:p>
          <a:endParaRPr lang="en-US"/>
        </a:p>
      </dgm:t>
    </dgm:pt>
    <dgm:pt modelId="{00977A64-2AC0-4B2C-9044-98FDB970EE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It can be used in a variety of cultural settings</a:t>
          </a:r>
          <a:r>
            <a:rPr lang="pt-BR" dirty="0"/>
            <a:t>.</a:t>
          </a:r>
          <a:endParaRPr lang="en-US" dirty="0"/>
        </a:p>
      </dgm:t>
    </dgm:pt>
    <dgm:pt modelId="{F4507D20-BD4B-4D71-9D8F-D7D7F59A3AFF}" type="parTrans" cxnId="{CE3D4484-EBAF-4908-A08B-46F5F915D9B5}">
      <dgm:prSet/>
      <dgm:spPr/>
      <dgm:t>
        <a:bodyPr/>
        <a:lstStyle/>
        <a:p>
          <a:endParaRPr lang="en-US"/>
        </a:p>
      </dgm:t>
    </dgm:pt>
    <dgm:pt modelId="{B435A201-6791-4C00-939C-50476137C086}" type="sibTrans" cxnId="{CE3D4484-EBAF-4908-A08B-46F5F915D9B5}">
      <dgm:prSet/>
      <dgm:spPr/>
      <dgm:t>
        <a:bodyPr/>
        <a:lstStyle/>
        <a:p>
          <a:endParaRPr lang="en-US"/>
        </a:p>
      </dgm:t>
    </dgm:pt>
    <dgm:pt modelId="{B0876543-2775-4392-9FCE-04583502ED77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/>
            <a:t>Itens </a:t>
          </a:r>
          <a:r>
            <a:rPr lang="pt-BR" dirty="0" err="1"/>
            <a:t>evaluated</a:t>
          </a:r>
          <a:r>
            <a:rPr lang="pt-BR" dirty="0"/>
            <a:t> in a </a:t>
          </a:r>
          <a:r>
            <a:rPr lang="pt-BR" dirty="0" err="1"/>
            <a:t>five</a:t>
          </a:r>
          <a:r>
            <a:rPr lang="pt-BR" dirty="0"/>
            <a:t>-point </a:t>
          </a:r>
          <a:r>
            <a:rPr lang="pt-BR" dirty="0" err="1"/>
            <a:t>scale</a:t>
          </a:r>
          <a:r>
            <a:rPr lang="pt-BR" dirty="0"/>
            <a:t> – </a:t>
          </a:r>
          <a:r>
            <a:rPr lang="pt-BR" dirty="0" err="1"/>
            <a:t>Likert</a:t>
          </a:r>
          <a:r>
            <a:rPr lang="pt-BR" dirty="0"/>
            <a:t> </a:t>
          </a:r>
          <a:r>
            <a:rPr lang="pt-BR" dirty="0" err="1"/>
            <a:t>scale</a:t>
          </a:r>
          <a:r>
            <a:rPr lang="pt-BR" dirty="0"/>
            <a:t> (1932):</a:t>
          </a:r>
          <a:endParaRPr lang="en-US" dirty="0"/>
        </a:p>
        <a:p>
          <a:pPr marL="0" lvl="0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dirty="0"/>
            <a:t>1 – “</a:t>
          </a:r>
          <a:r>
            <a:rPr lang="pt-BR" dirty="0" err="1"/>
            <a:t>totally</a:t>
          </a:r>
          <a:r>
            <a:rPr lang="pt-BR" dirty="0"/>
            <a:t> </a:t>
          </a:r>
          <a:r>
            <a:rPr lang="pt-BR" dirty="0" err="1"/>
            <a:t>disagree</a:t>
          </a:r>
          <a:r>
            <a:rPr lang="pt-BR" dirty="0"/>
            <a:t>”        5 – “</a:t>
          </a:r>
          <a:r>
            <a:rPr lang="pt-BR" dirty="0" err="1"/>
            <a:t>totally</a:t>
          </a:r>
          <a:r>
            <a:rPr lang="pt-BR" dirty="0"/>
            <a:t> </a:t>
          </a:r>
          <a:r>
            <a:rPr lang="pt-BR" dirty="0" err="1"/>
            <a:t>agree</a:t>
          </a:r>
          <a:r>
            <a:rPr lang="pt-BR" dirty="0"/>
            <a:t>” </a:t>
          </a:r>
        </a:p>
      </dgm:t>
    </dgm:pt>
    <dgm:pt modelId="{6B772411-ECB5-4187-BC9A-3AFB3C5224AD}" type="parTrans" cxnId="{3E7C1132-E3E0-48E7-80EB-E7069B41BB97}">
      <dgm:prSet/>
      <dgm:spPr/>
      <dgm:t>
        <a:bodyPr/>
        <a:lstStyle/>
        <a:p>
          <a:endParaRPr lang="en-US"/>
        </a:p>
      </dgm:t>
    </dgm:pt>
    <dgm:pt modelId="{BA5E8E7B-EC4B-476D-86F5-CEBEB0D7A682}" type="sibTrans" cxnId="{3E7C1132-E3E0-48E7-80EB-E7069B41BB97}">
      <dgm:prSet/>
      <dgm:spPr/>
      <dgm:t>
        <a:bodyPr/>
        <a:lstStyle/>
        <a:p>
          <a:endParaRPr lang="en-US"/>
        </a:p>
      </dgm:t>
    </dgm:pt>
    <dgm:pt modelId="{84C83F4C-5D8E-4C82-AFEA-3FD22359DF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domains evaluated are: PHYSICAL, PSYCHOLOGICAL, SOCIAL RELATIONS AND ENVIRONMENT</a:t>
          </a:r>
        </a:p>
      </dgm:t>
    </dgm:pt>
    <dgm:pt modelId="{B966ACB9-D816-4870-8B06-82F62553FE82}" type="parTrans" cxnId="{56C9A7D5-C96D-4635-A957-2BDECFFEE618}">
      <dgm:prSet/>
      <dgm:spPr/>
      <dgm:t>
        <a:bodyPr/>
        <a:lstStyle/>
        <a:p>
          <a:endParaRPr lang="en-US"/>
        </a:p>
      </dgm:t>
    </dgm:pt>
    <dgm:pt modelId="{9937446F-376E-47C7-93DE-9873E818A707}" type="sibTrans" cxnId="{56C9A7D5-C96D-4635-A957-2BDECFFEE618}">
      <dgm:prSet/>
      <dgm:spPr/>
      <dgm:t>
        <a:bodyPr/>
        <a:lstStyle/>
        <a:p>
          <a:endParaRPr lang="en-US"/>
        </a:p>
      </dgm:t>
    </dgm:pt>
    <dgm:pt modelId="{9D3D27A1-D643-493C-9FF0-4FAD99239894}" type="pres">
      <dgm:prSet presAssocID="{D376A242-666E-4BBE-A743-663313DF4D36}" presName="root" presStyleCnt="0">
        <dgm:presLayoutVars>
          <dgm:dir/>
          <dgm:resizeHandles val="exact"/>
        </dgm:presLayoutVars>
      </dgm:prSet>
      <dgm:spPr/>
    </dgm:pt>
    <dgm:pt modelId="{C5106173-0BCA-468D-861E-9E5DA9A9CFB2}" type="pres">
      <dgm:prSet presAssocID="{D6251BCE-81B4-46AD-AB26-06657A0DC927}" presName="compNode" presStyleCnt="0"/>
      <dgm:spPr/>
    </dgm:pt>
    <dgm:pt modelId="{B374DE78-0702-4C5C-98B2-023B2DD03507}" type="pres">
      <dgm:prSet presAssocID="{D6251BCE-81B4-46AD-AB26-06657A0DC927}" presName="bgRect" presStyleLbl="bgShp" presStyleIdx="0" presStyleCnt="5"/>
      <dgm:spPr/>
    </dgm:pt>
    <dgm:pt modelId="{21130586-2F75-4A20-BF87-9BCFF3764D61}" type="pres">
      <dgm:prSet presAssocID="{D6251BCE-81B4-46AD-AB26-06657A0DC927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lsação"/>
        </a:ext>
      </dgm:extLst>
    </dgm:pt>
    <dgm:pt modelId="{A9875B5B-D096-488C-BA96-D7B9151AD8A6}" type="pres">
      <dgm:prSet presAssocID="{D6251BCE-81B4-46AD-AB26-06657A0DC927}" presName="spaceRect" presStyleCnt="0"/>
      <dgm:spPr/>
    </dgm:pt>
    <dgm:pt modelId="{C94A8D43-05CC-4097-B0DD-0FF9D2082BDB}" type="pres">
      <dgm:prSet presAssocID="{D6251BCE-81B4-46AD-AB26-06657A0DC927}" presName="parTx" presStyleLbl="revTx" presStyleIdx="0" presStyleCnt="5">
        <dgm:presLayoutVars>
          <dgm:chMax val="0"/>
          <dgm:chPref val="0"/>
        </dgm:presLayoutVars>
      </dgm:prSet>
      <dgm:spPr/>
    </dgm:pt>
    <dgm:pt modelId="{611FE9E2-9FB8-423F-93C6-D5485F5F292B}" type="pres">
      <dgm:prSet presAssocID="{95986710-600C-4D04-8FEC-BDEC4D1EA801}" presName="sibTrans" presStyleCnt="0"/>
      <dgm:spPr/>
    </dgm:pt>
    <dgm:pt modelId="{27AF4CCB-1C5B-407E-9189-0D101380DD8F}" type="pres">
      <dgm:prSet presAssocID="{C3546D72-4082-403E-9B93-7D91166C0431}" presName="compNode" presStyleCnt="0"/>
      <dgm:spPr/>
    </dgm:pt>
    <dgm:pt modelId="{92668EC4-3CD1-47F3-B87C-027507E044F6}" type="pres">
      <dgm:prSet presAssocID="{C3546D72-4082-403E-9B93-7D91166C0431}" presName="bgRect" presStyleLbl="bgShp" presStyleIdx="1" presStyleCnt="5"/>
      <dgm:spPr/>
    </dgm:pt>
    <dgm:pt modelId="{98504C4C-9169-45C0-8C20-FB998D69FAC0}" type="pres">
      <dgm:prSet presAssocID="{C3546D72-4082-403E-9B93-7D91166C0431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équer"/>
        </a:ext>
      </dgm:extLst>
    </dgm:pt>
    <dgm:pt modelId="{2D72B4EA-56B5-429E-90C1-4F8BDEC8B588}" type="pres">
      <dgm:prSet presAssocID="{C3546D72-4082-403E-9B93-7D91166C0431}" presName="spaceRect" presStyleCnt="0"/>
      <dgm:spPr/>
    </dgm:pt>
    <dgm:pt modelId="{E149C28E-3E3A-41A8-A005-0C151E1AFD3B}" type="pres">
      <dgm:prSet presAssocID="{C3546D72-4082-403E-9B93-7D91166C0431}" presName="parTx" presStyleLbl="revTx" presStyleIdx="1" presStyleCnt="5">
        <dgm:presLayoutVars>
          <dgm:chMax val="0"/>
          <dgm:chPref val="0"/>
        </dgm:presLayoutVars>
      </dgm:prSet>
      <dgm:spPr/>
    </dgm:pt>
    <dgm:pt modelId="{DF0A6D06-5018-457B-839B-873AF2E78037}" type="pres">
      <dgm:prSet presAssocID="{676AF169-3229-40BD-9130-DF9609507410}" presName="sibTrans" presStyleCnt="0"/>
      <dgm:spPr/>
    </dgm:pt>
    <dgm:pt modelId="{75873989-32AB-46B2-A5D5-8F5A9BEF3CA3}" type="pres">
      <dgm:prSet presAssocID="{00977A64-2AC0-4B2C-9044-98FDB970EE1B}" presName="compNode" presStyleCnt="0"/>
      <dgm:spPr/>
    </dgm:pt>
    <dgm:pt modelId="{B5500D27-E39C-4F14-8916-91ACB8AC6A21}" type="pres">
      <dgm:prSet presAssocID="{00977A64-2AC0-4B2C-9044-98FDB970EE1B}" presName="bgRect" presStyleLbl="bgShp" presStyleIdx="2" presStyleCnt="5"/>
      <dgm:spPr/>
    </dgm:pt>
    <dgm:pt modelId="{3ABDAF2D-5078-4B3A-BEE3-7F246E051CA5}" type="pres">
      <dgm:prSet presAssocID="{00977A64-2AC0-4B2C-9044-98FDB970EE1B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grenagens"/>
        </a:ext>
      </dgm:extLst>
    </dgm:pt>
    <dgm:pt modelId="{96BFB23E-A7C3-4ADC-919C-4D4B85F206F8}" type="pres">
      <dgm:prSet presAssocID="{00977A64-2AC0-4B2C-9044-98FDB970EE1B}" presName="spaceRect" presStyleCnt="0"/>
      <dgm:spPr/>
    </dgm:pt>
    <dgm:pt modelId="{5A1411BC-37F7-485A-89BF-23DFA98CB7AE}" type="pres">
      <dgm:prSet presAssocID="{00977A64-2AC0-4B2C-9044-98FDB970EE1B}" presName="parTx" presStyleLbl="revTx" presStyleIdx="2" presStyleCnt="5">
        <dgm:presLayoutVars>
          <dgm:chMax val="0"/>
          <dgm:chPref val="0"/>
        </dgm:presLayoutVars>
      </dgm:prSet>
      <dgm:spPr/>
    </dgm:pt>
    <dgm:pt modelId="{2281B1C7-3342-4734-9FCC-CE5435F37F59}" type="pres">
      <dgm:prSet presAssocID="{B435A201-6791-4C00-939C-50476137C086}" presName="sibTrans" presStyleCnt="0"/>
      <dgm:spPr/>
    </dgm:pt>
    <dgm:pt modelId="{FF12C3F3-7BEF-4F9A-97BF-7C2567DAE47F}" type="pres">
      <dgm:prSet presAssocID="{B0876543-2775-4392-9FCE-04583502ED77}" presName="compNode" presStyleCnt="0"/>
      <dgm:spPr/>
    </dgm:pt>
    <dgm:pt modelId="{5EFEB053-3FC9-4FD6-8E78-A79C4EC8AB54}" type="pres">
      <dgm:prSet presAssocID="{B0876543-2775-4392-9FCE-04583502ED77}" presName="bgRect" presStyleLbl="bgShp" presStyleIdx="3" presStyleCnt="5"/>
      <dgm:spPr/>
    </dgm:pt>
    <dgm:pt modelId="{DBA9D838-E617-47C6-B1DD-D608A71B4EA3}" type="pres">
      <dgm:prSet presAssocID="{B0876543-2775-4392-9FCE-04583502ED77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ômetro"/>
        </a:ext>
      </dgm:extLst>
    </dgm:pt>
    <dgm:pt modelId="{48699DA1-FFEF-4259-B6B1-3DB898957C91}" type="pres">
      <dgm:prSet presAssocID="{B0876543-2775-4392-9FCE-04583502ED77}" presName="spaceRect" presStyleCnt="0"/>
      <dgm:spPr/>
    </dgm:pt>
    <dgm:pt modelId="{CB92518A-3EE5-47C9-9663-EF29ADD48DD7}" type="pres">
      <dgm:prSet presAssocID="{B0876543-2775-4392-9FCE-04583502ED77}" presName="parTx" presStyleLbl="revTx" presStyleIdx="3" presStyleCnt="5">
        <dgm:presLayoutVars>
          <dgm:chMax val="0"/>
          <dgm:chPref val="0"/>
        </dgm:presLayoutVars>
      </dgm:prSet>
      <dgm:spPr/>
    </dgm:pt>
    <dgm:pt modelId="{86639927-8E57-4E96-8216-F55243607D1C}" type="pres">
      <dgm:prSet presAssocID="{BA5E8E7B-EC4B-476D-86F5-CEBEB0D7A682}" presName="sibTrans" presStyleCnt="0"/>
      <dgm:spPr/>
    </dgm:pt>
    <dgm:pt modelId="{84D74EBA-D70C-4FC7-821F-27760F34A885}" type="pres">
      <dgm:prSet presAssocID="{84C83F4C-5D8E-4C82-AFEA-3FD22359DFFB}" presName="compNode" presStyleCnt="0"/>
      <dgm:spPr/>
    </dgm:pt>
    <dgm:pt modelId="{0C4FDF1B-B672-4DBC-988B-21332B23C92E}" type="pres">
      <dgm:prSet presAssocID="{84C83F4C-5D8E-4C82-AFEA-3FD22359DFFB}" presName="bgRect" presStyleLbl="bgShp" presStyleIdx="4" presStyleCnt="5" custLinFactNeighborX="0" custLinFactNeighborY="1152"/>
      <dgm:spPr/>
    </dgm:pt>
    <dgm:pt modelId="{E6CA5DF6-FE20-44B3-A9A4-E7736299CC6B}" type="pres">
      <dgm:prSet presAssocID="{84C83F4C-5D8E-4C82-AFEA-3FD22359DFFB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D9DC0F6-94A0-4545-BEB7-D5DCD623CE4C}" type="pres">
      <dgm:prSet presAssocID="{84C83F4C-5D8E-4C82-AFEA-3FD22359DFFB}" presName="spaceRect" presStyleCnt="0"/>
      <dgm:spPr/>
    </dgm:pt>
    <dgm:pt modelId="{808B0B65-065D-48C5-9C7D-7CDEE7FAA9A3}" type="pres">
      <dgm:prSet presAssocID="{84C83F4C-5D8E-4C82-AFEA-3FD22359DFF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771AF12-747E-479B-A8B6-1E440F71416C}" srcId="{D376A242-666E-4BBE-A743-663313DF4D36}" destId="{D6251BCE-81B4-46AD-AB26-06657A0DC927}" srcOrd="0" destOrd="0" parTransId="{08F2E8B5-5E92-4400-BCFC-BEF383225A8E}" sibTransId="{95986710-600C-4D04-8FEC-BDEC4D1EA801}"/>
    <dgm:cxn modelId="{3E7C1132-E3E0-48E7-80EB-E7069B41BB97}" srcId="{D376A242-666E-4BBE-A743-663313DF4D36}" destId="{B0876543-2775-4392-9FCE-04583502ED77}" srcOrd="3" destOrd="0" parTransId="{6B772411-ECB5-4187-BC9A-3AFB3C5224AD}" sibTransId="{BA5E8E7B-EC4B-476D-86F5-CEBEB0D7A682}"/>
    <dgm:cxn modelId="{4A97B539-B3FD-4033-9188-DF4B8A58B79E}" type="presOf" srcId="{00977A64-2AC0-4B2C-9044-98FDB970EE1B}" destId="{5A1411BC-37F7-485A-89BF-23DFA98CB7AE}" srcOrd="0" destOrd="0" presId="urn:microsoft.com/office/officeart/2018/2/layout/IconVerticalSolidList"/>
    <dgm:cxn modelId="{265B4A4B-DC73-4B24-AB78-0589D3605F22}" type="presOf" srcId="{C3546D72-4082-403E-9B93-7D91166C0431}" destId="{E149C28E-3E3A-41A8-A005-0C151E1AFD3B}" srcOrd="0" destOrd="0" presId="urn:microsoft.com/office/officeart/2018/2/layout/IconVerticalSolidList"/>
    <dgm:cxn modelId="{CBF51252-C886-40DF-8CEB-77E7B8CEF4A6}" type="presOf" srcId="{D376A242-666E-4BBE-A743-663313DF4D36}" destId="{9D3D27A1-D643-493C-9FF0-4FAD99239894}" srcOrd="0" destOrd="0" presId="urn:microsoft.com/office/officeart/2018/2/layout/IconVerticalSolidList"/>
    <dgm:cxn modelId="{3414EE77-5A9B-4532-BDDD-175440AF52B2}" type="presOf" srcId="{D6251BCE-81B4-46AD-AB26-06657A0DC927}" destId="{C94A8D43-05CC-4097-B0DD-0FF9D2082BDB}" srcOrd="0" destOrd="0" presId="urn:microsoft.com/office/officeart/2018/2/layout/IconVerticalSolidList"/>
    <dgm:cxn modelId="{CE3D4484-EBAF-4908-A08B-46F5F915D9B5}" srcId="{D376A242-666E-4BBE-A743-663313DF4D36}" destId="{00977A64-2AC0-4B2C-9044-98FDB970EE1B}" srcOrd="2" destOrd="0" parTransId="{F4507D20-BD4B-4D71-9D8F-D7D7F59A3AFF}" sibTransId="{B435A201-6791-4C00-939C-50476137C086}"/>
    <dgm:cxn modelId="{ACFD3ECC-5723-43E3-8FC2-E8877E18DD4F}" type="presOf" srcId="{B0876543-2775-4392-9FCE-04583502ED77}" destId="{CB92518A-3EE5-47C9-9663-EF29ADD48DD7}" srcOrd="0" destOrd="0" presId="urn:microsoft.com/office/officeart/2018/2/layout/IconVerticalSolidList"/>
    <dgm:cxn modelId="{56C9A7D5-C96D-4635-A957-2BDECFFEE618}" srcId="{D376A242-666E-4BBE-A743-663313DF4D36}" destId="{84C83F4C-5D8E-4C82-AFEA-3FD22359DFFB}" srcOrd="4" destOrd="0" parTransId="{B966ACB9-D816-4870-8B06-82F62553FE82}" sibTransId="{9937446F-376E-47C7-93DE-9873E818A707}"/>
    <dgm:cxn modelId="{A41650F8-6EE3-4F98-BB49-EF41E7ABE274}" srcId="{D376A242-666E-4BBE-A743-663313DF4D36}" destId="{C3546D72-4082-403E-9B93-7D91166C0431}" srcOrd="1" destOrd="0" parTransId="{D8137E1A-F2A0-4C7D-B563-9FA6BEB27CAD}" sibTransId="{676AF169-3229-40BD-9130-DF9609507410}"/>
    <dgm:cxn modelId="{9AB3D7FF-9142-4787-B967-73E9364DB10E}" type="presOf" srcId="{84C83F4C-5D8E-4C82-AFEA-3FD22359DFFB}" destId="{808B0B65-065D-48C5-9C7D-7CDEE7FAA9A3}" srcOrd="0" destOrd="0" presId="urn:microsoft.com/office/officeart/2018/2/layout/IconVerticalSolidList"/>
    <dgm:cxn modelId="{14A6CED9-F0D9-4F90-A756-6EE2B85E7CF3}" type="presParOf" srcId="{9D3D27A1-D643-493C-9FF0-4FAD99239894}" destId="{C5106173-0BCA-468D-861E-9E5DA9A9CFB2}" srcOrd="0" destOrd="0" presId="urn:microsoft.com/office/officeart/2018/2/layout/IconVerticalSolidList"/>
    <dgm:cxn modelId="{B5BED427-BD58-4433-9438-D0A3C083B2B4}" type="presParOf" srcId="{C5106173-0BCA-468D-861E-9E5DA9A9CFB2}" destId="{B374DE78-0702-4C5C-98B2-023B2DD03507}" srcOrd="0" destOrd="0" presId="urn:microsoft.com/office/officeart/2018/2/layout/IconVerticalSolidList"/>
    <dgm:cxn modelId="{50004E0D-624B-4A5A-8C9C-0D3D6C4B4F76}" type="presParOf" srcId="{C5106173-0BCA-468D-861E-9E5DA9A9CFB2}" destId="{21130586-2F75-4A20-BF87-9BCFF3764D61}" srcOrd="1" destOrd="0" presId="urn:microsoft.com/office/officeart/2018/2/layout/IconVerticalSolidList"/>
    <dgm:cxn modelId="{1F571AA7-6109-4D64-BA48-701FE0EB466A}" type="presParOf" srcId="{C5106173-0BCA-468D-861E-9E5DA9A9CFB2}" destId="{A9875B5B-D096-488C-BA96-D7B9151AD8A6}" srcOrd="2" destOrd="0" presId="urn:microsoft.com/office/officeart/2018/2/layout/IconVerticalSolidList"/>
    <dgm:cxn modelId="{9E5D19DF-95ED-477D-B659-3ED5DB021C65}" type="presParOf" srcId="{C5106173-0BCA-468D-861E-9E5DA9A9CFB2}" destId="{C94A8D43-05CC-4097-B0DD-0FF9D2082BDB}" srcOrd="3" destOrd="0" presId="urn:microsoft.com/office/officeart/2018/2/layout/IconVerticalSolidList"/>
    <dgm:cxn modelId="{D6DEA490-F862-4ECC-ADCE-704DF73523F4}" type="presParOf" srcId="{9D3D27A1-D643-493C-9FF0-4FAD99239894}" destId="{611FE9E2-9FB8-423F-93C6-D5485F5F292B}" srcOrd="1" destOrd="0" presId="urn:microsoft.com/office/officeart/2018/2/layout/IconVerticalSolidList"/>
    <dgm:cxn modelId="{015458D3-5C56-4618-A103-4DF05B0F78A1}" type="presParOf" srcId="{9D3D27A1-D643-493C-9FF0-4FAD99239894}" destId="{27AF4CCB-1C5B-407E-9189-0D101380DD8F}" srcOrd="2" destOrd="0" presId="urn:microsoft.com/office/officeart/2018/2/layout/IconVerticalSolidList"/>
    <dgm:cxn modelId="{390541F6-186D-4A62-B2F2-135B15786D02}" type="presParOf" srcId="{27AF4CCB-1C5B-407E-9189-0D101380DD8F}" destId="{92668EC4-3CD1-47F3-B87C-027507E044F6}" srcOrd="0" destOrd="0" presId="urn:microsoft.com/office/officeart/2018/2/layout/IconVerticalSolidList"/>
    <dgm:cxn modelId="{FFB7C94B-0649-420D-8203-7735EEA6A196}" type="presParOf" srcId="{27AF4CCB-1C5B-407E-9189-0D101380DD8F}" destId="{98504C4C-9169-45C0-8C20-FB998D69FAC0}" srcOrd="1" destOrd="0" presId="urn:microsoft.com/office/officeart/2018/2/layout/IconVerticalSolidList"/>
    <dgm:cxn modelId="{E827B178-8DCD-44FB-877B-98F9FF647EFE}" type="presParOf" srcId="{27AF4CCB-1C5B-407E-9189-0D101380DD8F}" destId="{2D72B4EA-56B5-429E-90C1-4F8BDEC8B588}" srcOrd="2" destOrd="0" presId="urn:microsoft.com/office/officeart/2018/2/layout/IconVerticalSolidList"/>
    <dgm:cxn modelId="{ACF2B070-D8D5-42FD-8DEE-2E80E5FF5A6C}" type="presParOf" srcId="{27AF4CCB-1C5B-407E-9189-0D101380DD8F}" destId="{E149C28E-3E3A-41A8-A005-0C151E1AFD3B}" srcOrd="3" destOrd="0" presId="urn:microsoft.com/office/officeart/2018/2/layout/IconVerticalSolidList"/>
    <dgm:cxn modelId="{5BBC9A01-E2B2-48F0-999D-D0918D53E367}" type="presParOf" srcId="{9D3D27A1-D643-493C-9FF0-4FAD99239894}" destId="{DF0A6D06-5018-457B-839B-873AF2E78037}" srcOrd="3" destOrd="0" presId="urn:microsoft.com/office/officeart/2018/2/layout/IconVerticalSolidList"/>
    <dgm:cxn modelId="{13A04C27-F716-440F-B85A-5165E2E7215E}" type="presParOf" srcId="{9D3D27A1-D643-493C-9FF0-4FAD99239894}" destId="{75873989-32AB-46B2-A5D5-8F5A9BEF3CA3}" srcOrd="4" destOrd="0" presId="urn:microsoft.com/office/officeart/2018/2/layout/IconVerticalSolidList"/>
    <dgm:cxn modelId="{6FF7EBDC-F156-428E-9575-491F2EA2857F}" type="presParOf" srcId="{75873989-32AB-46B2-A5D5-8F5A9BEF3CA3}" destId="{B5500D27-E39C-4F14-8916-91ACB8AC6A21}" srcOrd="0" destOrd="0" presId="urn:microsoft.com/office/officeart/2018/2/layout/IconVerticalSolidList"/>
    <dgm:cxn modelId="{BC3C15BD-513E-414B-BD6E-3FBC5C8F3D48}" type="presParOf" srcId="{75873989-32AB-46B2-A5D5-8F5A9BEF3CA3}" destId="{3ABDAF2D-5078-4B3A-BEE3-7F246E051CA5}" srcOrd="1" destOrd="0" presId="urn:microsoft.com/office/officeart/2018/2/layout/IconVerticalSolidList"/>
    <dgm:cxn modelId="{43656914-01A5-44A1-AD04-FB0903CA4C80}" type="presParOf" srcId="{75873989-32AB-46B2-A5D5-8F5A9BEF3CA3}" destId="{96BFB23E-A7C3-4ADC-919C-4D4B85F206F8}" srcOrd="2" destOrd="0" presId="urn:microsoft.com/office/officeart/2018/2/layout/IconVerticalSolidList"/>
    <dgm:cxn modelId="{2B1E44DD-8765-44A2-B7E2-2B740EA61394}" type="presParOf" srcId="{75873989-32AB-46B2-A5D5-8F5A9BEF3CA3}" destId="{5A1411BC-37F7-485A-89BF-23DFA98CB7AE}" srcOrd="3" destOrd="0" presId="urn:microsoft.com/office/officeart/2018/2/layout/IconVerticalSolidList"/>
    <dgm:cxn modelId="{7798CE48-00F3-4713-938C-F97FCBCBB69E}" type="presParOf" srcId="{9D3D27A1-D643-493C-9FF0-4FAD99239894}" destId="{2281B1C7-3342-4734-9FCC-CE5435F37F59}" srcOrd="5" destOrd="0" presId="urn:microsoft.com/office/officeart/2018/2/layout/IconVerticalSolidList"/>
    <dgm:cxn modelId="{7F25C24D-2F6F-4CEF-9348-C2D183F74E38}" type="presParOf" srcId="{9D3D27A1-D643-493C-9FF0-4FAD99239894}" destId="{FF12C3F3-7BEF-4F9A-97BF-7C2567DAE47F}" srcOrd="6" destOrd="0" presId="urn:microsoft.com/office/officeart/2018/2/layout/IconVerticalSolidList"/>
    <dgm:cxn modelId="{DF63B79F-009A-4989-8430-AD6617B60B25}" type="presParOf" srcId="{FF12C3F3-7BEF-4F9A-97BF-7C2567DAE47F}" destId="{5EFEB053-3FC9-4FD6-8E78-A79C4EC8AB54}" srcOrd="0" destOrd="0" presId="urn:microsoft.com/office/officeart/2018/2/layout/IconVerticalSolidList"/>
    <dgm:cxn modelId="{192ABA35-ADA6-4958-8E11-B85176BF2BAD}" type="presParOf" srcId="{FF12C3F3-7BEF-4F9A-97BF-7C2567DAE47F}" destId="{DBA9D838-E617-47C6-B1DD-D608A71B4EA3}" srcOrd="1" destOrd="0" presId="urn:microsoft.com/office/officeart/2018/2/layout/IconVerticalSolidList"/>
    <dgm:cxn modelId="{0BB275F1-BEA3-4AF3-B252-51720FF5B48D}" type="presParOf" srcId="{FF12C3F3-7BEF-4F9A-97BF-7C2567DAE47F}" destId="{48699DA1-FFEF-4259-B6B1-3DB898957C91}" srcOrd="2" destOrd="0" presId="urn:microsoft.com/office/officeart/2018/2/layout/IconVerticalSolidList"/>
    <dgm:cxn modelId="{EC9ADF03-F28A-4859-9FA4-16F1679E8E86}" type="presParOf" srcId="{FF12C3F3-7BEF-4F9A-97BF-7C2567DAE47F}" destId="{CB92518A-3EE5-47C9-9663-EF29ADD48DD7}" srcOrd="3" destOrd="0" presId="urn:microsoft.com/office/officeart/2018/2/layout/IconVerticalSolidList"/>
    <dgm:cxn modelId="{6015FCE5-565E-41F9-887E-FFC97D523840}" type="presParOf" srcId="{9D3D27A1-D643-493C-9FF0-4FAD99239894}" destId="{86639927-8E57-4E96-8216-F55243607D1C}" srcOrd="7" destOrd="0" presId="urn:microsoft.com/office/officeart/2018/2/layout/IconVerticalSolidList"/>
    <dgm:cxn modelId="{A4E41AEC-B67F-4DEB-BC90-77A6F4D94320}" type="presParOf" srcId="{9D3D27A1-D643-493C-9FF0-4FAD99239894}" destId="{84D74EBA-D70C-4FC7-821F-27760F34A885}" srcOrd="8" destOrd="0" presId="urn:microsoft.com/office/officeart/2018/2/layout/IconVerticalSolidList"/>
    <dgm:cxn modelId="{413AC511-55EE-464A-9DAF-B9093EDF4477}" type="presParOf" srcId="{84D74EBA-D70C-4FC7-821F-27760F34A885}" destId="{0C4FDF1B-B672-4DBC-988B-21332B23C92E}" srcOrd="0" destOrd="0" presId="urn:microsoft.com/office/officeart/2018/2/layout/IconVerticalSolidList"/>
    <dgm:cxn modelId="{F154B3C8-88D2-4F9B-9DAC-C6DCBBC0F272}" type="presParOf" srcId="{84D74EBA-D70C-4FC7-821F-27760F34A885}" destId="{E6CA5DF6-FE20-44B3-A9A4-E7736299CC6B}" srcOrd="1" destOrd="0" presId="urn:microsoft.com/office/officeart/2018/2/layout/IconVerticalSolidList"/>
    <dgm:cxn modelId="{B7027F72-47CD-44E0-A74A-FFC11E1AFF5F}" type="presParOf" srcId="{84D74EBA-D70C-4FC7-821F-27760F34A885}" destId="{FD9DC0F6-94A0-4545-BEB7-D5DCD623CE4C}" srcOrd="2" destOrd="0" presId="urn:microsoft.com/office/officeart/2018/2/layout/IconVerticalSolidList"/>
    <dgm:cxn modelId="{BE11CED4-C832-41B1-8A21-5BC52837A315}" type="presParOf" srcId="{84D74EBA-D70C-4FC7-821F-27760F34A885}" destId="{808B0B65-065D-48C5-9C7D-7CDEE7FAA9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C067B-F291-4386-B712-AC8AFB152ED7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5EE155B-8EDD-4B71-A6D1-509C420CE300}">
      <dgm:prSet phldrT="[Texto]"/>
      <dgm:spPr/>
      <dgm:t>
        <a:bodyPr/>
        <a:lstStyle/>
        <a:p>
          <a:r>
            <a:rPr lang="en-US" noProof="0" dirty="0"/>
            <a:t>26 items</a:t>
          </a:r>
        </a:p>
      </dgm:t>
    </dgm:pt>
    <dgm:pt modelId="{7FB96951-81CD-42D1-9B92-E619DEC0A722}" type="parTrans" cxnId="{A27C8E94-52DD-40ED-AD0E-05A1EE1A8287}">
      <dgm:prSet/>
      <dgm:spPr/>
      <dgm:t>
        <a:bodyPr/>
        <a:lstStyle/>
        <a:p>
          <a:endParaRPr lang="en-US" noProof="0" dirty="0"/>
        </a:p>
      </dgm:t>
    </dgm:pt>
    <dgm:pt modelId="{67D45BE0-39C8-41FF-AB2B-525572FBECE2}" type="sibTrans" cxnId="{A27C8E94-52DD-40ED-AD0E-05A1EE1A8287}">
      <dgm:prSet/>
      <dgm:spPr/>
      <dgm:t>
        <a:bodyPr/>
        <a:lstStyle/>
        <a:p>
          <a:endParaRPr lang="en-US" noProof="0" dirty="0"/>
        </a:p>
      </dgm:t>
    </dgm:pt>
    <dgm:pt modelId="{771071B3-620E-4AB0-B957-648A8754959A}">
      <dgm:prSet phldrT="[Texto]"/>
      <dgm:spPr/>
      <dgm:t>
        <a:bodyPr/>
        <a:lstStyle/>
        <a:p>
          <a:r>
            <a:rPr lang="en-US" noProof="0" dirty="0"/>
            <a:t>Physical health</a:t>
          </a:r>
        </a:p>
      </dgm:t>
    </dgm:pt>
    <dgm:pt modelId="{D35A6016-2D8B-42DE-A7C9-E8FC4E68909D}" type="parTrans" cxnId="{E8F64314-A37A-40B5-A234-6B32E5EC51B2}">
      <dgm:prSet/>
      <dgm:spPr/>
      <dgm:t>
        <a:bodyPr/>
        <a:lstStyle/>
        <a:p>
          <a:endParaRPr lang="en-US" noProof="0" dirty="0"/>
        </a:p>
      </dgm:t>
    </dgm:pt>
    <dgm:pt modelId="{B339126E-28A3-4222-9D85-6F13AF6A5182}" type="sibTrans" cxnId="{E8F64314-A37A-40B5-A234-6B32E5EC51B2}">
      <dgm:prSet/>
      <dgm:spPr/>
      <dgm:t>
        <a:bodyPr/>
        <a:lstStyle/>
        <a:p>
          <a:endParaRPr lang="en-US" noProof="0" dirty="0"/>
        </a:p>
      </dgm:t>
    </dgm:pt>
    <dgm:pt modelId="{BEA84D78-7745-4D38-A62E-F979D9E7BA5A}">
      <dgm:prSet phldrT="[Texto]"/>
      <dgm:spPr/>
      <dgm:t>
        <a:bodyPr/>
        <a:lstStyle/>
        <a:p>
          <a:r>
            <a:rPr lang="en-US" noProof="0" dirty="0"/>
            <a:t>Psychological health</a:t>
          </a:r>
        </a:p>
      </dgm:t>
    </dgm:pt>
    <dgm:pt modelId="{666EA9BA-637E-4D34-8FB4-F79911D1186E}" type="parTrans" cxnId="{BB3BFABE-0E88-49DF-98A8-6D3BE5BCCDCC}">
      <dgm:prSet/>
      <dgm:spPr/>
      <dgm:t>
        <a:bodyPr/>
        <a:lstStyle/>
        <a:p>
          <a:endParaRPr lang="en-US" noProof="0" dirty="0"/>
        </a:p>
      </dgm:t>
    </dgm:pt>
    <dgm:pt modelId="{4D80B372-1120-46C3-A752-9E6E8B6130DC}" type="sibTrans" cxnId="{BB3BFABE-0E88-49DF-98A8-6D3BE5BCCDCC}">
      <dgm:prSet/>
      <dgm:spPr/>
      <dgm:t>
        <a:bodyPr/>
        <a:lstStyle/>
        <a:p>
          <a:endParaRPr lang="en-US" noProof="0" dirty="0"/>
        </a:p>
      </dgm:t>
    </dgm:pt>
    <dgm:pt modelId="{7981472B-03D7-4EE2-9265-754172365423}">
      <dgm:prSet phldrT="[Texto]"/>
      <dgm:spPr/>
      <dgm:t>
        <a:bodyPr/>
        <a:lstStyle/>
        <a:p>
          <a:r>
            <a:rPr lang="en-US" noProof="0" dirty="0"/>
            <a:t>Social relations</a:t>
          </a:r>
        </a:p>
      </dgm:t>
    </dgm:pt>
    <dgm:pt modelId="{AF87C7FD-621F-47CB-8722-A2B4A1CFA4D9}" type="parTrans" cxnId="{D96490CF-E0CD-4FF2-8E71-102A6C69ACD6}">
      <dgm:prSet/>
      <dgm:spPr/>
      <dgm:t>
        <a:bodyPr/>
        <a:lstStyle/>
        <a:p>
          <a:endParaRPr lang="en-US" noProof="0" dirty="0"/>
        </a:p>
      </dgm:t>
    </dgm:pt>
    <dgm:pt modelId="{FBB9B3D5-7F26-46D2-A4BA-E895F73425C8}" type="sibTrans" cxnId="{D96490CF-E0CD-4FF2-8E71-102A6C69ACD6}">
      <dgm:prSet/>
      <dgm:spPr/>
      <dgm:t>
        <a:bodyPr/>
        <a:lstStyle/>
        <a:p>
          <a:endParaRPr lang="en-US" noProof="0" dirty="0"/>
        </a:p>
      </dgm:t>
    </dgm:pt>
    <dgm:pt modelId="{DE0E05A2-1966-4736-8AF6-ED18D0A3F7B3}">
      <dgm:prSet phldrT="[Texto]"/>
      <dgm:spPr/>
      <dgm:t>
        <a:bodyPr/>
        <a:lstStyle/>
        <a:p>
          <a:r>
            <a:rPr lang="en-US" noProof="0" dirty="0"/>
            <a:t>Environmental health</a:t>
          </a:r>
        </a:p>
      </dgm:t>
    </dgm:pt>
    <dgm:pt modelId="{4DA8B060-5E57-4DEF-A317-B7350357E90B}" type="parTrans" cxnId="{2FBE7385-17CB-49FE-B534-A05B4769973F}">
      <dgm:prSet/>
      <dgm:spPr/>
      <dgm:t>
        <a:bodyPr/>
        <a:lstStyle/>
        <a:p>
          <a:endParaRPr lang="en-US" noProof="0" dirty="0"/>
        </a:p>
      </dgm:t>
    </dgm:pt>
    <dgm:pt modelId="{129F14F5-4403-4730-813F-E18FB4C07203}" type="sibTrans" cxnId="{2FBE7385-17CB-49FE-B534-A05B4769973F}">
      <dgm:prSet/>
      <dgm:spPr/>
      <dgm:t>
        <a:bodyPr/>
        <a:lstStyle/>
        <a:p>
          <a:endParaRPr lang="en-US" noProof="0" dirty="0"/>
        </a:p>
      </dgm:t>
    </dgm:pt>
    <dgm:pt modelId="{1A06747E-678F-43FF-9DCF-CEDC2CE78E0F}" type="pres">
      <dgm:prSet presAssocID="{F7EC067B-F291-4386-B712-AC8AFB152ED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6E9DF5-212D-414B-B215-C2DF1543114F}" type="pres">
      <dgm:prSet presAssocID="{F7EC067B-F291-4386-B712-AC8AFB152ED7}" presName="matrix" presStyleCnt="0"/>
      <dgm:spPr/>
    </dgm:pt>
    <dgm:pt modelId="{89F1DB83-8370-491C-9872-D8C4FE9BE14F}" type="pres">
      <dgm:prSet presAssocID="{F7EC067B-F291-4386-B712-AC8AFB152ED7}" presName="tile1" presStyleLbl="node1" presStyleIdx="0" presStyleCnt="4"/>
      <dgm:spPr/>
    </dgm:pt>
    <dgm:pt modelId="{1B227484-D67F-4644-89A2-69F2555CCCC1}" type="pres">
      <dgm:prSet presAssocID="{F7EC067B-F291-4386-B712-AC8AFB152ED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F472927-141E-4975-9B1F-4482FA753DA4}" type="pres">
      <dgm:prSet presAssocID="{F7EC067B-F291-4386-B712-AC8AFB152ED7}" presName="tile2" presStyleLbl="node1" presStyleIdx="1" presStyleCnt="4" custLinFactNeighborX="439"/>
      <dgm:spPr/>
    </dgm:pt>
    <dgm:pt modelId="{86A1C623-5348-46EA-A99D-1DE2ADE47808}" type="pres">
      <dgm:prSet presAssocID="{F7EC067B-F291-4386-B712-AC8AFB152ED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26F5E2E-F1FB-4ACF-9596-24CEB3FD5F1F}" type="pres">
      <dgm:prSet presAssocID="{F7EC067B-F291-4386-B712-AC8AFB152ED7}" presName="tile3" presStyleLbl="node1" presStyleIdx="2" presStyleCnt="4"/>
      <dgm:spPr/>
    </dgm:pt>
    <dgm:pt modelId="{96DE6BCF-C23A-411A-BBC8-481AC75D3575}" type="pres">
      <dgm:prSet presAssocID="{F7EC067B-F291-4386-B712-AC8AFB152ED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76EF6A5-8C17-4D31-8800-1760DAE49464}" type="pres">
      <dgm:prSet presAssocID="{F7EC067B-F291-4386-B712-AC8AFB152ED7}" presName="tile4" presStyleLbl="node1" presStyleIdx="3" presStyleCnt="4" custLinFactNeighborX="439"/>
      <dgm:spPr/>
    </dgm:pt>
    <dgm:pt modelId="{9092F344-7CF5-4B1D-BAB0-07F588A6553C}" type="pres">
      <dgm:prSet presAssocID="{F7EC067B-F291-4386-B712-AC8AFB152ED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2DCAEE9-5F4E-4988-87BC-E6D06286EFBD}" type="pres">
      <dgm:prSet presAssocID="{F7EC067B-F291-4386-B712-AC8AFB152ED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A7C2002-F5CD-479F-A9AA-E4A46F71DF21}" type="presOf" srcId="{BEA84D78-7745-4D38-A62E-F979D9E7BA5A}" destId="{86A1C623-5348-46EA-A99D-1DE2ADE47808}" srcOrd="1" destOrd="0" presId="urn:microsoft.com/office/officeart/2005/8/layout/matrix1"/>
    <dgm:cxn modelId="{B23D3304-9FB1-4BDD-B885-529152AB95F1}" type="presOf" srcId="{DE0E05A2-1966-4736-8AF6-ED18D0A3F7B3}" destId="{A76EF6A5-8C17-4D31-8800-1760DAE49464}" srcOrd="0" destOrd="0" presId="urn:microsoft.com/office/officeart/2005/8/layout/matrix1"/>
    <dgm:cxn modelId="{E8F64314-A37A-40B5-A234-6B32E5EC51B2}" srcId="{D5EE155B-8EDD-4B71-A6D1-509C420CE300}" destId="{771071B3-620E-4AB0-B957-648A8754959A}" srcOrd="0" destOrd="0" parTransId="{D35A6016-2D8B-42DE-A7C9-E8FC4E68909D}" sibTransId="{B339126E-28A3-4222-9D85-6F13AF6A5182}"/>
    <dgm:cxn modelId="{A637545B-755B-4588-9838-0A3E4E6B8D50}" type="presOf" srcId="{771071B3-620E-4AB0-B957-648A8754959A}" destId="{89F1DB83-8370-491C-9872-D8C4FE9BE14F}" srcOrd="0" destOrd="0" presId="urn:microsoft.com/office/officeart/2005/8/layout/matrix1"/>
    <dgm:cxn modelId="{D6B99756-954D-4C51-A951-6E3D3F0C44C8}" type="presOf" srcId="{7981472B-03D7-4EE2-9265-754172365423}" destId="{96DE6BCF-C23A-411A-BBC8-481AC75D3575}" srcOrd="1" destOrd="0" presId="urn:microsoft.com/office/officeart/2005/8/layout/matrix1"/>
    <dgm:cxn modelId="{2FBE7385-17CB-49FE-B534-A05B4769973F}" srcId="{D5EE155B-8EDD-4B71-A6D1-509C420CE300}" destId="{DE0E05A2-1966-4736-8AF6-ED18D0A3F7B3}" srcOrd="3" destOrd="0" parTransId="{4DA8B060-5E57-4DEF-A317-B7350357E90B}" sibTransId="{129F14F5-4403-4730-813F-E18FB4C07203}"/>
    <dgm:cxn modelId="{A27C8E94-52DD-40ED-AD0E-05A1EE1A8287}" srcId="{F7EC067B-F291-4386-B712-AC8AFB152ED7}" destId="{D5EE155B-8EDD-4B71-A6D1-509C420CE300}" srcOrd="0" destOrd="0" parTransId="{7FB96951-81CD-42D1-9B92-E619DEC0A722}" sibTransId="{67D45BE0-39C8-41FF-AB2B-525572FBECE2}"/>
    <dgm:cxn modelId="{576FA997-0D4B-49F6-AD5E-53F3F1084390}" type="presOf" srcId="{D5EE155B-8EDD-4B71-A6D1-509C420CE300}" destId="{92DCAEE9-5F4E-4988-87BC-E6D06286EFBD}" srcOrd="0" destOrd="0" presId="urn:microsoft.com/office/officeart/2005/8/layout/matrix1"/>
    <dgm:cxn modelId="{F626B3B0-DB1F-4A3B-AAB6-5EC5F70D7DC0}" type="presOf" srcId="{771071B3-620E-4AB0-B957-648A8754959A}" destId="{1B227484-D67F-4644-89A2-69F2555CCCC1}" srcOrd="1" destOrd="0" presId="urn:microsoft.com/office/officeart/2005/8/layout/matrix1"/>
    <dgm:cxn modelId="{BB3BFABE-0E88-49DF-98A8-6D3BE5BCCDCC}" srcId="{D5EE155B-8EDD-4B71-A6D1-509C420CE300}" destId="{BEA84D78-7745-4D38-A62E-F979D9E7BA5A}" srcOrd="1" destOrd="0" parTransId="{666EA9BA-637E-4D34-8FB4-F79911D1186E}" sibTransId="{4D80B372-1120-46C3-A752-9E6E8B6130DC}"/>
    <dgm:cxn modelId="{E245D2C6-F4C1-42D2-8C17-67EC4FB57652}" type="presOf" srcId="{BEA84D78-7745-4D38-A62E-F979D9E7BA5A}" destId="{9F472927-141E-4975-9B1F-4482FA753DA4}" srcOrd="0" destOrd="0" presId="urn:microsoft.com/office/officeart/2005/8/layout/matrix1"/>
    <dgm:cxn modelId="{D96490CF-E0CD-4FF2-8E71-102A6C69ACD6}" srcId="{D5EE155B-8EDD-4B71-A6D1-509C420CE300}" destId="{7981472B-03D7-4EE2-9265-754172365423}" srcOrd="2" destOrd="0" parTransId="{AF87C7FD-621F-47CB-8722-A2B4A1CFA4D9}" sibTransId="{FBB9B3D5-7F26-46D2-A4BA-E895F73425C8}"/>
    <dgm:cxn modelId="{A20041EB-F0C7-4026-9930-AB2E302456E5}" type="presOf" srcId="{DE0E05A2-1966-4736-8AF6-ED18D0A3F7B3}" destId="{9092F344-7CF5-4B1D-BAB0-07F588A6553C}" srcOrd="1" destOrd="0" presId="urn:microsoft.com/office/officeart/2005/8/layout/matrix1"/>
    <dgm:cxn modelId="{790D80EC-F155-4934-828D-59B9BE1ABF59}" type="presOf" srcId="{F7EC067B-F291-4386-B712-AC8AFB152ED7}" destId="{1A06747E-678F-43FF-9DCF-CEDC2CE78E0F}" srcOrd="0" destOrd="0" presId="urn:microsoft.com/office/officeart/2005/8/layout/matrix1"/>
    <dgm:cxn modelId="{9270F7F3-C68C-4BB5-A141-BB887DE05D48}" type="presOf" srcId="{7981472B-03D7-4EE2-9265-754172365423}" destId="{C26F5E2E-F1FB-4ACF-9596-24CEB3FD5F1F}" srcOrd="0" destOrd="0" presId="urn:microsoft.com/office/officeart/2005/8/layout/matrix1"/>
    <dgm:cxn modelId="{49016669-F450-443C-BD6C-3301E13A4301}" type="presParOf" srcId="{1A06747E-678F-43FF-9DCF-CEDC2CE78E0F}" destId="{4B6E9DF5-212D-414B-B215-C2DF1543114F}" srcOrd="0" destOrd="0" presId="urn:microsoft.com/office/officeart/2005/8/layout/matrix1"/>
    <dgm:cxn modelId="{F38427EC-C4F4-4100-9A10-F13A30E3C3A3}" type="presParOf" srcId="{4B6E9DF5-212D-414B-B215-C2DF1543114F}" destId="{89F1DB83-8370-491C-9872-D8C4FE9BE14F}" srcOrd="0" destOrd="0" presId="urn:microsoft.com/office/officeart/2005/8/layout/matrix1"/>
    <dgm:cxn modelId="{49C6D11F-A649-457A-AE91-F54440F8E2AE}" type="presParOf" srcId="{4B6E9DF5-212D-414B-B215-C2DF1543114F}" destId="{1B227484-D67F-4644-89A2-69F2555CCCC1}" srcOrd="1" destOrd="0" presId="urn:microsoft.com/office/officeart/2005/8/layout/matrix1"/>
    <dgm:cxn modelId="{B78B4616-8758-4C3B-A5EF-752CC5E523D9}" type="presParOf" srcId="{4B6E9DF5-212D-414B-B215-C2DF1543114F}" destId="{9F472927-141E-4975-9B1F-4482FA753DA4}" srcOrd="2" destOrd="0" presId="urn:microsoft.com/office/officeart/2005/8/layout/matrix1"/>
    <dgm:cxn modelId="{A912DB21-878C-44B1-A5AB-428D095FFB54}" type="presParOf" srcId="{4B6E9DF5-212D-414B-B215-C2DF1543114F}" destId="{86A1C623-5348-46EA-A99D-1DE2ADE47808}" srcOrd="3" destOrd="0" presId="urn:microsoft.com/office/officeart/2005/8/layout/matrix1"/>
    <dgm:cxn modelId="{2BA9F501-A057-4D7B-ACD4-8D2CBB35E00F}" type="presParOf" srcId="{4B6E9DF5-212D-414B-B215-C2DF1543114F}" destId="{C26F5E2E-F1FB-4ACF-9596-24CEB3FD5F1F}" srcOrd="4" destOrd="0" presId="urn:microsoft.com/office/officeart/2005/8/layout/matrix1"/>
    <dgm:cxn modelId="{CE765C9E-2F31-4FC6-A14A-D08ECCFB4F6A}" type="presParOf" srcId="{4B6E9DF5-212D-414B-B215-C2DF1543114F}" destId="{96DE6BCF-C23A-411A-BBC8-481AC75D3575}" srcOrd="5" destOrd="0" presId="urn:microsoft.com/office/officeart/2005/8/layout/matrix1"/>
    <dgm:cxn modelId="{6628E99D-E33F-4B5B-8992-9BB9AC326FB2}" type="presParOf" srcId="{4B6E9DF5-212D-414B-B215-C2DF1543114F}" destId="{A76EF6A5-8C17-4D31-8800-1760DAE49464}" srcOrd="6" destOrd="0" presId="urn:microsoft.com/office/officeart/2005/8/layout/matrix1"/>
    <dgm:cxn modelId="{F943765C-E4EE-4487-978C-A77F6869973F}" type="presParOf" srcId="{4B6E9DF5-212D-414B-B215-C2DF1543114F}" destId="{9092F344-7CF5-4B1D-BAB0-07F588A6553C}" srcOrd="7" destOrd="0" presId="urn:microsoft.com/office/officeart/2005/8/layout/matrix1"/>
    <dgm:cxn modelId="{22CC3F21-4826-4535-BBBF-282EB3BA7DD0}" type="presParOf" srcId="{1A06747E-678F-43FF-9DCF-CEDC2CE78E0F}" destId="{92DCAEE9-5F4E-4988-87BC-E6D06286EFB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4DE78-0702-4C5C-98B2-023B2DD03507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30586-2F75-4A20-BF87-9BCFF3764D61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A8D43-05CC-4097-B0DD-0FF9D2082BDB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Instrument to measure quality of life</a:t>
          </a:r>
          <a:r>
            <a:rPr lang="pt-BR" sz="1700" kern="1200" dirty="0"/>
            <a:t>– OMS 1998.</a:t>
          </a:r>
          <a:endParaRPr lang="en-US" sz="1700" kern="1200" dirty="0"/>
        </a:p>
      </dsp:txBody>
      <dsp:txXfrm>
        <a:off x="1131174" y="4597"/>
        <a:ext cx="5382429" cy="979371"/>
      </dsp:txXfrm>
    </dsp:sp>
    <dsp:sp modelId="{92668EC4-3CD1-47F3-B87C-027507E044F6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04C4C-9169-45C0-8C20-FB998D69FAC0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9C28E-3E3A-41A8-A005-0C151E1AFD3B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 err="1"/>
            <a:t>Derived</a:t>
          </a:r>
          <a:r>
            <a:rPr lang="pt-BR" sz="1700" kern="1200" dirty="0"/>
            <a:t> </a:t>
          </a:r>
          <a:r>
            <a:rPr lang="pt-BR" sz="1700" kern="1200" dirty="0" err="1"/>
            <a:t>from</a:t>
          </a:r>
          <a:r>
            <a:rPr lang="pt-BR" sz="1700" kern="1200" dirty="0"/>
            <a:t> WHOQoL-100. </a:t>
          </a:r>
          <a:endParaRPr lang="en-US" sz="1700" kern="1200" dirty="0"/>
        </a:p>
      </dsp:txBody>
      <dsp:txXfrm>
        <a:off x="1131174" y="1228812"/>
        <a:ext cx="5382429" cy="979371"/>
      </dsp:txXfrm>
    </dsp:sp>
    <dsp:sp modelId="{B5500D27-E39C-4F14-8916-91ACB8AC6A21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DAF2D-5078-4B3A-BEE3-7F246E051CA5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411BC-37F7-485A-89BF-23DFA98CB7AE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It can be used in a variety of cultural settings</a:t>
          </a:r>
          <a:r>
            <a:rPr lang="pt-BR" sz="1700" kern="1200" dirty="0"/>
            <a:t>.</a:t>
          </a:r>
          <a:endParaRPr lang="en-US" sz="1700" kern="1200" dirty="0"/>
        </a:p>
      </dsp:txBody>
      <dsp:txXfrm>
        <a:off x="1131174" y="2453027"/>
        <a:ext cx="5382429" cy="979371"/>
      </dsp:txXfrm>
    </dsp:sp>
    <dsp:sp modelId="{5EFEB053-3FC9-4FD6-8E78-A79C4EC8AB54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9D838-E617-47C6-B1DD-D608A71B4EA3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2518A-3EE5-47C9-9663-EF29ADD48DD7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700" kern="1200" dirty="0"/>
            <a:t>Itens </a:t>
          </a:r>
          <a:r>
            <a:rPr lang="pt-BR" sz="1700" kern="1200" dirty="0" err="1"/>
            <a:t>evaluated</a:t>
          </a:r>
          <a:r>
            <a:rPr lang="pt-BR" sz="1700" kern="1200" dirty="0"/>
            <a:t> in a </a:t>
          </a:r>
          <a:r>
            <a:rPr lang="pt-BR" sz="1700" kern="1200" dirty="0" err="1"/>
            <a:t>five</a:t>
          </a:r>
          <a:r>
            <a:rPr lang="pt-BR" sz="1700" kern="1200" dirty="0"/>
            <a:t>-point </a:t>
          </a:r>
          <a:r>
            <a:rPr lang="pt-BR" sz="1700" kern="1200" dirty="0" err="1"/>
            <a:t>scale</a:t>
          </a:r>
          <a:r>
            <a:rPr lang="pt-BR" sz="1700" kern="1200" dirty="0"/>
            <a:t> – </a:t>
          </a:r>
          <a:r>
            <a:rPr lang="pt-BR" sz="1700" kern="1200" dirty="0" err="1"/>
            <a:t>Likert</a:t>
          </a:r>
          <a:r>
            <a:rPr lang="pt-BR" sz="1700" kern="1200" dirty="0"/>
            <a:t> </a:t>
          </a:r>
          <a:r>
            <a:rPr lang="pt-BR" sz="1700" kern="1200" dirty="0" err="1"/>
            <a:t>scale</a:t>
          </a:r>
          <a:r>
            <a:rPr lang="pt-BR" sz="1700" kern="1200" dirty="0"/>
            <a:t> (1932):</a:t>
          </a:r>
          <a:endParaRPr lang="en-US" sz="1700" kern="1200" dirty="0"/>
        </a:p>
        <a:p>
          <a:pPr marL="0"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1 – “</a:t>
          </a:r>
          <a:r>
            <a:rPr lang="pt-BR" sz="1700" kern="1200" dirty="0" err="1"/>
            <a:t>totally</a:t>
          </a:r>
          <a:r>
            <a:rPr lang="pt-BR" sz="1700" kern="1200" dirty="0"/>
            <a:t> </a:t>
          </a:r>
          <a:r>
            <a:rPr lang="pt-BR" sz="1700" kern="1200" dirty="0" err="1"/>
            <a:t>disagree</a:t>
          </a:r>
          <a:r>
            <a:rPr lang="pt-BR" sz="1700" kern="1200" dirty="0"/>
            <a:t>”        5 – “</a:t>
          </a:r>
          <a:r>
            <a:rPr lang="pt-BR" sz="1700" kern="1200" dirty="0" err="1"/>
            <a:t>totally</a:t>
          </a:r>
          <a:r>
            <a:rPr lang="pt-BR" sz="1700" kern="1200" dirty="0"/>
            <a:t> </a:t>
          </a:r>
          <a:r>
            <a:rPr lang="pt-BR" sz="1700" kern="1200" dirty="0" err="1"/>
            <a:t>agree</a:t>
          </a:r>
          <a:r>
            <a:rPr lang="pt-BR" sz="1700" kern="1200" dirty="0"/>
            <a:t>” </a:t>
          </a:r>
        </a:p>
      </dsp:txBody>
      <dsp:txXfrm>
        <a:off x="1131174" y="3677241"/>
        <a:ext cx="5382429" cy="979371"/>
      </dsp:txXfrm>
    </dsp:sp>
    <dsp:sp modelId="{0C4FDF1B-B672-4DBC-988B-21332B23C92E}">
      <dsp:nvSpPr>
        <dsp:cNvPr id="0" name=""/>
        <dsp:cNvSpPr/>
      </dsp:nvSpPr>
      <dsp:spPr>
        <a:xfrm>
          <a:off x="0" y="4906054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A5DF6-FE20-44B3-A9A4-E7736299CC6B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B0B65-065D-48C5-9C7D-7CDEE7FAA9A3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domains evaluated are: PHYSICAL, PSYCHOLOGICAL, SOCIAL RELATIONS AND ENVIRONMENT</a:t>
          </a:r>
        </a:p>
      </dsp:txBody>
      <dsp:txXfrm>
        <a:off x="1131174" y="4901456"/>
        <a:ext cx="5382429" cy="97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1DB83-8370-491C-9872-D8C4FE9BE14F}">
      <dsp:nvSpPr>
        <dsp:cNvPr id="0" name=""/>
        <dsp:cNvSpPr/>
      </dsp:nvSpPr>
      <dsp:spPr>
        <a:xfrm rot="16200000">
          <a:off x="633925" y="-633925"/>
          <a:ext cx="1840092" cy="3107944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Physical health</a:t>
          </a:r>
        </a:p>
      </dsp:txBody>
      <dsp:txXfrm rot="5400000">
        <a:off x="0" y="0"/>
        <a:ext cx="3107944" cy="1380069"/>
      </dsp:txXfrm>
    </dsp:sp>
    <dsp:sp modelId="{9F472927-141E-4975-9B1F-4482FA753DA4}">
      <dsp:nvSpPr>
        <dsp:cNvPr id="0" name=""/>
        <dsp:cNvSpPr/>
      </dsp:nvSpPr>
      <dsp:spPr>
        <a:xfrm>
          <a:off x="3107944" y="0"/>
          <a:ext cx="3107944" cy="184009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Psychological health</a:t>
          </a:r>
        </a:p>
      </dsp:txBody>
      <dsp:txXfrm>
        <a:off x="3107944" y="0"/>
        <a:ext cx="3107944" cy="1380069"/>
      </dsp:txXfrm>
    </dsp:sp>
    <dsp:sp modelId="{C26F5E2E-F1FB-4ACF-9596-24CEB3FD5F1F}">
      <dsp:nvSpPr>
        <dsp:cNvPr id="0" name=""/>
        <dsp:cNvSpPr/>
      </dsp:nvSpPr>
      <dsp:spPr>
        <a:xfrm rot="10800000">
          <a:off x="0" y="1840092"/>
          <a:ext cx="3107944" cy="184009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Social relations</a:t>
          </a:r>
        </a:p>
      </dsp:txBody>
      <dsp:txXfrm rot="10800000">
        <a:off x="0" y="2300115"/>
        <a:ext cx="3107944" cy="1380069"/>
      </dsp:txXfrm>
    </dsp:sp>
    <dsp:sp modelId="{A76EF6A5-8C17-4D31-8800-1760DAE49464}">
      <dsp:nvSpPr>
        <dsp:cNvPr id="0" name=""/>
        <dsp:cNvSpPr/>
      </dsp:nvSpPr>
      <dsp:spPr>
        <a:xfrm rot="5400000">
          <a:off x="3741869" y="1206166"/>
          <a:ext cx="1840092" cy="3107944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Environmental health</a:t>
          </a:r>
        </a:p>
      </dsp:txBody>
      <dsp:txXfrm rot="-5400000">
        <a:off x="3107944" y="2300115"/>
        <a:ext cx="3107944" cy="1380069"/>
      </dsp:txXfrm>
    </dsp:sp>
    <dsp:sp modelId="{92DCAEE9-5F4E-4988-87BC-E6D06286EFBD}">
      <dsp:nvSpPr>
        <dsp:cNvPr id="0" name=""/>
        <dsp:cNvSpPr/>
      </dsp:nvSpPr>
      <dsp:spPr>
        <a:xfrm>
          <a:off x="2175560" y="1380069"/>
          <a:ext cx="1864766" cy="92004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26 items</a:t>
          </a:r>
        </a:p>
      </dsp:txBody>
      <dsp:txXfrm>
        <a:off x="2220473" y="1424982"/>
        <a:ext cx="1774940" cy="83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01654-ACB2-44A0-9DD4-984F4DCB69DB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298E4-1011-4FB5-AC62-B40ACB5C80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7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298E4-1011-4FB5-AC62-B40ACB5C80A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339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41C7-2162-4BAF-9A46-FDA533EAD13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172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41C7-2162-4BAF-9A46-FDA533EAD13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352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41C7-2162-4BAF-9A46-FDA533EAD13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915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298E4-1011-4FB5-AC62-B40ACB5C80A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307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298E4-1011-4FB5-AC62-B40ACB5C80A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782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298E4-1011-4FB5-AC62-B40ACB5C80A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123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298E4-1011-4FB5-AC62-B40ACB5C80A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521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298E4-1011-4FB5-AC62-B40ACB5C80A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497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298E4-1011-4FB5-AC62-B40ACB5C80A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29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298E4-1011-4FB5-AC62-B40ACB5C80A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34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298E4-1011-4FB5-AC62-B40ACB5C80A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54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298E4-1011-4FB5-AC62-B40ACB5C80A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89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298E4-1011-4FB5-AC62-B40ACB5C80A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49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298E4-1011-4FB5-AC62-B40ACB5C80A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05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298E4-1011-4FB5-AC62-B40ACB5C80A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9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298E4-1011-4FB5-AC62-B40ACB5C80A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118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298E4-1011-4FB5-AC62-B40ACB5C80A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722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41C7-2162-4BAF-9A46-FDA533EAD13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02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6C2EC-7F2A-4F4D-914B-3684035F0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B7E279-F7E4-45F2-BA46-7A97D3D75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1D5B4B-6D26-43B2-B7FE-74FC54BF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DC87D2-6195-4148-8F28-235F282E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0947A5-E2BE-4A13-A5E9-F868DD81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71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BC573-0F4C-4C95-B5A9-02C7BFA9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EE3C75-7310-401B-8B7E-DC7751B8F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0661CD-5038-4CE6-9585-EB57C7B6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E9E3C8-FDE5-4988-96F6-1B4274F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380D51-7E94-4734-A2FE-200BEEE4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72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381EC4-251A-48B3-B48C-1E6F0D9B7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35CE23-30F4-4C53-9A9E-2A817241B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9FEEB6-6186-4176-B8F4-117A1DB5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02D34D-380E-41BD-BBD9-2663BCC8B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FEF2FC-2D2F-4A53-86CF-59C00119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37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4DE90-D215-408F-9ABA-F873075C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2C5815-B913-48D4-A93B-3B5D0FE2F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98471C-0B54-43F0-89B5-F45E7055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705565-C1F8-44F8-BE02-D44742B0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9F3305-7D2A-4936-B075-91D52575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597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7A179-076F-4D42-943D-1DC4FF9FE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618EEC-F30C-4779-B337-8C5B48E1B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717A1A-2FEA-4C79-AE2F-5E2A15D7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E8CFF5-168D-4943-B000-FBD47481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3955C1-55DB-40F9-B307-4202A424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8819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9F70B-AC7C-4EB3-8F66-85F98944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C1B34B-E7E7-476E-9CDD-4913E7558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B8D3B2-5BB0-47C6-BBB9-48A3FAA47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8E1D0-7E4C-406D-951F-64349742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D01D4C-389D-4A2F-BEB2-F1F1B8AA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2BD3DB-D070-418F-A2DF-E8231E41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9965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4BA48-19A7-46CE-8CD9-ECCF0634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DC44F0-BF9F-48E3-A8F7-A905C345C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64D4B0-AEC3-4E45-8CC3-26283B51F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2C4BB5-A690-41B2-B012-9DC8CF7E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E51A7DB-0524-419D-BABC-E8B6AA46C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5525784-E8D7-4523-804C-D759817B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8F1ED7-D78B-46F0-AEC1-FC1D4A8B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348FA16-28A1-4778-9C32-645EF3ED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488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08A6D-8BC3-4040-BCCC-7304394E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01022DD-FE9A-4AA7-B1B3-D594E280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305231A-5E2F-48BB-BD9E-599BBE9E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BB962F6-0F68-4957-AE72-B1E95324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916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1049C22-0C2D-4E31-81A4-8BB7B647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675F48B-422E-4413-A65B-AC757232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DF2DD5-2768-40B2-A34C-6B66E3DD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49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85DB7-7399-4A02-B161-67D6EC92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A36E84-FA90-4F92-BA56-90277CCE0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909B73-9D43-490D-A79D-253A0FAC5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EF52FA-7AC0-4E97-8A71-2A5D2991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55CFEC-164B-4AFF-9DAF-E9215CE5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765011-E0D5-436F-AB76-A54C4005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726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31296-B745-4BE1-A0CE-6B3F75B0E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08BD92A-4839-40F6-A488-6E59D57BD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ABBE2C-5532-41D6-B126-798D99313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26624C-D1C6-4BB4-B7AA-BDC87A42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95CFC1-5408-453D-B311-CB41426B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B3314D-6470-4BE9-B554-34908191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372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C5B83C9-1E97-42E5-BFC9-AE98A875E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D5D9DC-69B7-498F-B8CD-7A48B1347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73D3C7-F657-4B7C-9887-427EDFCF3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3B3647-78D0-4C59-9BF0-AB9A3D418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288B8B-956D-453C-B419-40E6E5473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wingi.pro/covid-19-know-your-resourc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hwingi.pro/covid-19-know-your-resourc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d.org/dich-virus-corona-covid-19-7974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Uma imagem contendo bolo, coberto, aniversário, mesa&#10;&#10;Descrição gerada automaticamente">
            <a:extLst>
              <a:ext uri="{FF2B5EF4-FFF2-40B4-BE49-F238E27FC236}">
                <a16:creationId xmlns:a16="http://schemas.microsoft.com/office/drawing/2014/main" id="{025D7B30-5EEF-4C11-B096-9B41660F6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847" t="1931" r="23425" b="-1"/>
          <a:stretch/>
        </p:blipFill>
        <p:spPr>
          <a:xfrm>
            <a:off x="351240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AD3799E-E714-4F53-8376-437377B17269}"/>
              </a:ext>
            </a:extLst>
          </p:cNvPr>
          <p:cNvSpPr txBox="1">
            <a:spLocks/>
          </p:cNvSpPr>
          <p:nvPr/>
        </p:nvSpPr>
        <p:spPr>
          <a:xfrm>
            <a:off x="321978" y="1485599"/>
            <a:ext cx="5210142" cy="2810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0" i="0" dirty="0">
                <a:effectLst/>
              </a:rPr>
              <a:t>Dietitians’ quality of life before and during the Sars-CoV-2 pandemic (Brazil, 2020)</a:t>
            </a:r>
            <a:endParaRPr lang="en-US" sz="4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CBA86A30-183B-4132-8140-10F5425C24AC}"/>
              </a:ext>
            </a:extLst>
          </p:cNvPr>
          <p:cNvSpPr txBox="1">
            <a:spLocks/>
          </p:cNvSpPr>
          <p:nvPr/>
        </p:nvSpPr>
        <p:spPr>
          <a:xfrm>
            <a:off x="461989" y="4785631"/>
            <a:ext cx="7118253" cy="1123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000"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Raquel Adjafre da Costa Matos; Rita </a:t>
            </a:r>
            <a:r>
              <a:rPr lang="pt-BR" sz="2400" dirty="0" err="1"/>
              <a:t>Akutsu</a:t>
            </a:r>
            <a:r>
              <a:rPr lang="pt-BR" sz="2400" dirty="0"/>
              <a:t>; Renata </a:t>
            </a:r>
            <a:r>
              <a:rPr lang="pt-BR" sz="2400" dirty="0" err="1"/>
              <a:t>Puppin</a:t>
            </a:r>
            <a:r>
              <a:rPr lang="pt-BR" sz="2400" dirty="0"/>
              <a:t> </a:t>
            </a:r>
            <a:r>
              <a:rPr lang="pt-BR" sz="2400" dirty="0" err="1"/>
              <a:t>Zandonadi</a:t>
            </a:r>
            <a:r>
              <a:rPr lang="pt-BR" sz="2400" dirty="0"/>
              <a:t>; Raquel Braz Assunção Botelho</a:t>
            </a:r>
          </a:p>
        </p:txBody>
      </p:sp>
      <p:pic>
        <p:nvPicPr>
          <p:cNvPr id="27" name="Picture 1" descr="unb">
            <a:extLst>
              <a:ext uri="{FF2B5EF4-FFF2-40B4-BE49-F238E27FC236}">
                <a16:creationId xmlns:a16="http://schemas.microsoft.com/office/drawing/2014/main" id="{CE3D9E3F-7F69-40BB-927F-7105E13009A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77981" y="305452"/>
            <a:ext cx="1554480" cy="78676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71DEA95-A3E5-4D0E-85BC-92DC8BC5D775}"/>
              </a:ext>
            </a:extLst>
          </p:cNvPr>
          <p:cNvSpPr txBox="1"/>
          <p:nvPr/>
        </p:nvSpPr>
        <p:spPr>
          <a:xfrm>
            <a:off x="11207050" y="6550213"/>
            <a:ext cx="1319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Ao meu pai</a:t>
            </a:r>
          </a:p>
        </p:txBody>
      </p:sp>
    </p:spTree>
    <p:extLst>
      <p:ext uri="{BB962C8B-B14F-4D97-AF65-F5344CB8AC3E}">
        <p14:creationId xmlns:p14="http://schemas.microsoft.com/office/powerpoint/2010/main" val="3177128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Uma imagem contendo pessoa, ao ar livre, vestuário, mulher&#10;&#10;Descrição gerada automaticamente">
            <a:extLst>
              <a:ext uri="{FF2B5EF4-FFF2-40B4-BE49-F238E27FC236}">
                <a16:creationId xmlns:a16="http://schemas.microsoft.com/office/drawing/2014/main" id="{8FE16CCA-0C92-439E-B980-A184A24E7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6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659EC53-E3CF-48D7-B2AA-AEB871B805F1}"/>
              </a:ext>
            </a:extLst>
          </p:cNvPr>
          <p:cNvSpPr txBox="1"/>
          <p:nvPr/>
        </p:nvSpPr>
        <p:spPr>
          <a:xfrm>
            <a:off x="371094" y="1161288"/>
            <a:ext cx="3438144" cy="1282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Quality of life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health professional</a:t>
            </a:r>
            <a:endParaRPr lang="pt-BR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CD7583E-693E-462B-9EEB-F9FF6CF5812E}"/>
              </a:ext>
            </a:extLst>
          </p:cNvPr>
          <p:cNvSpPr txBox="1"/>
          <p:nvPr/>
        </p:nvSpPr>
        <p:spPr>
          <a:xfrm>
            <a:off x="371094" y="2619248"/>
            <a:ext cx="2953131" cy="10688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Patient safety depends on the safety and health of the professional who takes care of him.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C93FA49-65FE-4ED6-B762-C4B17C4B7401}"/>
              </a:ext>
            </a:extLst>
          </p:cNvPr>
          <p:cNvSpPr txBox="1"/>
          <p:nvPr/>
        </p:nvSpPr>
        <p:spPr>
          <a:xfrm>
            <a:off x="3919179" y="379447"/>
            <a:ext cx="221551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More than 570 thousand infected health professionals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and 2.5 thousand killed by COVID-19 in the Americas until 7/2/2020</a:t>
            </a:r>
            <a:r>
              <a:rPr lang="pt-BR" sz="1600" dirty="0"/>
              <a:t>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656337-5ED8-469C-8F99-F20FAFB47F94}"/>
              </a:ext>
            </a:extLst>
          </p:cNvPr>
          <p:cNvSpPr txBox="1"/>
          <p:nvPr/>
        </p:nvSpPr>
        <p:spPr>
          <a:xfrm>
            <a:off x="9362863" y="113327"/>
            <a:ext cx="283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health of the health professional is one of the biggest challenges of this Pandemic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3813336-B8E9-47A2-90F4-501B8A021E7F}"/>
              </a:ext>
            </a:extLst>
          </p:cNvPr>
          <p:cNvSpPr txBox="1"/>
          <p:nvPr/>
        </p:nvSpPr>
        <p:spPr>
          <a:xfrm>
            <a:off x="329185" y="4185628"/>
            <a:ext cx="247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Constant changes and unclear safety protocols for healthcare professionals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E948C9A-9011-482D-981D-77B651EA5D86}"/>
              </a:ext>
            </a:extLst>
          </p:cNvPr>
          <p:cNvSpPr txBox="1"/>
          <p:nvPr/>
        </p:nvSpPr>
        <p:spPr>
          <a:xfrm>
            <a:off x="3154239" y="4855632"/>
            <a:ext cx="36219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India: depression (47%), anxiety (50%) and low quality of life (45%).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Italy: 20% depression and 8% anxiety.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China: anxiety ranged from 23% to 44.6%, depression 50.4%.</a:t>
            </a:r>
            <a:endParaRPr lang="pt-BR" sz="16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769470-4FE4-4210-86C8-504E624799D3}"/>
              </a:ext>
            </a:extLst>
          </p:cNvPr>
          <p:cNvSpPr txBox="1"/>
          <p:nvPr/>
        </p:nvSpPr>
        <p:spPr>
          <a:xfrm>
            <a:off x="3577354" y="3196083"/>
            <a:ext cx="2215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In the USA and Mexico - 1 in 7 cases of COVID is a healthcare professional</a:t>
            </a:r>
            <a:endParaRPr lang="pt-BR" sz="16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0F75827-4F5A-4DB9-BF30-5C309C91778D}"/>
              </a:ext>
            </a:extLst>
          </p:cNvPr>
          <p:cNvSpPr txBox="1"/>
          <p:nvPr/>
        </p:nvSpPr>
        <p:spPr>
          <a:xfrm>
            <a:off x="9541487" y="6283008"/>
            <a:ext cx="2669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sz="800" dirty="0">
                <a:effectLst/>
                <a:ea typeface="Times New Roman" panose="02020603050405020304" pitchFamily="18" charset="0"/>
              </a:rPr>
              <a:t>OPAS, 2020; AMNESTY INTERNATIONAL, 2020; </a:t>
            </a:r>
            <a:r>
              <a:rPr lang="pt-BR" sz="800" dirty="0">
                <a:effectLst/>
                <a:ea typeface="Times New Roman" panose="02020603050405020304" pitchFamily="18" charset="0"/>
              </a:rPr>
              <a:t>SURYAVANSHI et al., 2020; ROSSI </a:t>
            </a:r>
            <a:r>
              <a:rPr lang="pt-BR" sz="800" i="1" dirty="0">
                <a:effectLst/>
                <a:ea typeface="Times New Roman" panose="02020603050405020304" pitchFamily="18" charset="0"/>
              </a:rPr>
              <a:t>et al</a:t>
            </a:r>
            <a:r>
              <a:rPr lang="pt-BR" sz="800" dirty="0">
                <a:effectLst/>
                <a:ea typeface="Times New Roman" panose="02020603050405020304" pitchFamily="18" charset="0"/>
              </a:rPr>
              <a:t>., 2020; HUANG </a:t>
            </a:r>
            <a:r>
              <a:rPr lang="pt-BR" sz="800" i="1" dirty="0">
                <a:effectLst/>
                <a:ea typeface="Times New Roman" panose="02020603050405020304" pitchFamily="18" charset="0"/>
              </a:rPr>
              <a:t>et al.,</a:t>
            </a:r>
            <a:r>
              <a:rPr lang="pt-BR" sz="800" dirty="0">
                <a:effectLst/>
                <a:ea typeface="Times New Roman" panose="02020603050405020304" pitchFamily="18" charset="0"/>
              </a:rPr>
              <a:t> 2020; LAI </a:t>
            </a:r>
            <a:r>
              <a:rPr lang="pt-BR" sz="800" i="1" dirty="0">
                <a:effectLst/>
                <a:ea typeface="Times New Roman" panose="02020603050405020304" pitchFamily="18" charset="0"/>
              </a:rPr>
              <a:t>et al.,</a:t>
            </a:r>
            <a:r>
              <a:rPr lang="pt-BR" sz="800" dirty="0">
                <a:effectLst/>
                <a:ea typeface="Times New Roman" panose="02020603050405020304" pitchFamily="18" charset="0"/>
              </a:rPr>
              <a:t> 2020; LU </a:t>
            </a:r>
            <a:r>
              <a:rPr lang="pt-BR" sz="800" i="1" dirty="0">
                <a:effectLst/>
                <a:ea typeface="Times New Roman" panose="02020603050405020304" pitchFamily="18" charset="0"/>
              </a:rPr>
              <a:t>et al.,</a:t>
            </a:r>
            <a:r>
              <a:rPr lang="pt-BR" sz="800" dirty="0">
                <a:effectLst/>
                <a:ea typeface="Times New Roman" panose="02020603050405020304" pitchFamily="18" charset="0"/>
              </a:rPr>
              <a:t> 2020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629108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55320-B779-4631-B05B-26BE99F8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t-BR" dirty="0" err="1"/>
              <a:t>Objectives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024F54-51F3-48D1-8F52-184E6125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1"/>
            <a:ext cx="6586489" cy="2304482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To evaluate the quality of life of Brazilian dietitians before and during the SARS-CoV-2 pandemic.</a:t>
            </a:r>
          </a:p>
          <a:p>
            <a:pPr algn="just"/>
            <a:r>
              <a:rPr lang="en-US" sz="2400" dirty="0"/>
              <a:t>To characterize Brazilian dietitians working during the SARS-CoV-2 pandemic.</a:t>
            </a:r>
            <a:endParaRPr lang="pt-BR" sz="2400" dirty="0"/>
          </a:p>
        </p:txBody>
      </p:sp>
      <p:pic>
        <p:nvPicPr>
          <p:cNvPr id="9" name="Imagem 8" descr="Lâmina de microscópio">
            <a:extLst>
              <a:ext uri="{FF2B5EF4-FFF2-40B4-BE49-F238E27FC236}">
                <a16:creationId xmlns:a16="http://schemas.microsoft.com/office/drawing/2014/main" id="{9D663F1E-B3C8-4910-90B6-5740E266D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1" r="4504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2D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587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D0E8E8-C530-4B2D-A01A-CCD47590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3040" y="1091821"/>
            <a:ext cx="3801581" cy="4674358"/>
          </a:xfrm>
        </p:spPr>
        <p:txBody>
          <a:bodyPr anchor="ctr">
            <a:normAutofit/>
          </a:bodyPr>
          <a:lstStyle/>
          <a:p>
            <a:r>
              <a:rPr lang="pt-BR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Participants</a:t>
            </a:r>
            <a:endParaRPr lang="pt-BR" sz="5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3472F09-8E00-4E02-9034-0A382CF66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5915" y="727306"/>
            <a:ext cx="4639824" cy="4639824"/>
          </a:xfrm>
          <a:custGeom>
            <a:avLst/>
            <a:gdLst>
              <a:gd name="connsiteX0" fmla="*/ 2319912 w 4639824"/>
              <a:gd name="connsiteY0" fmla="*/ 0 h 4639824"/>
              <a:gd name="connsiteX1" fmla="*/ 4639824 w 4639824"/>
              <a:gd name="connsiteY1" fmla="*/ 2319912 h 4639824"/>
              <a:gd name="connsiteX2" fmla="*/ 2319912 w 4639824"/>
              <a:gd name="connsiteY2" fmla="*/ 4639824 h 4639824"/>
              <a:gd name="connsiteX3" fmla="*/ 0 w 4639824"/>
              <a:gd name="connsiteY3" fmla="*/ 2319912 h 4639824"/>
              <a:gd name="connsiteX4" fmla="*/ 2319912 w 4639824"/>
              <a:gd name="connsiteY4" fmla="*/ 0 h 463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9824" h="4639824">
                <a:moveTo>
                  <a:pt x="2319912" y="0"/>
                </a:moveTo>
                <a:cubicBezTo>
                  <a:pt x="3601164" y="0"/>
                  <a:pt x="4639824" y="1038660"/>
                  <a:pt x="4639824" y="2319912"/>
                </a:cubicBezTo>
                <a:cubicBezTo>
                  <a:pt x="4639824" y="3601164"/>
                  <a:pt x="3601164" y="4639824"/>
                  <a:pt x="2319912" y="4639824"/>
                </a:cubicBezTo>
                <a:cubicBezTo>
                  <a:pt x="1038660" y="4639824"/>
                  <a:pt x="0" y="3601164"/>
                  <a:pt x="0" y="2319912"/>
                </a:cubicBezTo>
                <a:cubicBezTo>
                  <a:pt x="0" y="1038660"/>
                  <a:pt x="1038660" y="0"/>
                  <a:pt x="2319912" y="0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A077B8-7326-4434-87ED-77DF3CF3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7227" y="1253852"/>
            <a:ext cx="457200" cy="457200"/>
          </a:xfrm>
          <a:prstGeom prst="ellipse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9CDED1-AC9C-4A80-B334-1309DEAD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480791" y="0"/>
            <a:ext cx="2229415" cy="1711051"/>
          </a:xfrm>
          <a:custGeom>
            <a:avLst/>
            <a:gdLst>
              <a:gd name="connsiteX0" fmla="*/ 1731031 w 2229415"/>
              <a:gd name="connsiteY0" fmla="*/ 1711051 h 1711051"/>
              <a:gd name="connsiteX1" fmla="*/ 2229415 w 2229415"/>
              <a:gd name="connsiteY1" fmla="*/ 1711051 h 1711051"/>
              <a:gd name="connsiteX2" fmla="*/ 2220570 w 2229415"/>
              <a:gd name="connsiteY2" fmla="*/ 1665525 h 1711051"/>
              <a:gd name="connsiteX3" fmla="*/ 118985 w 2229415"/>
              <a:gd name="connsiteY3" fmla="*/ 3008 h 1711051"/>
              <a:gd name="connsiteX4" fmla="*/ 0 w 2229415"/>
              <a:gd name="connsiteY4" fmla="*/ 0 h 1711051"/>
              <a:gd name="connsiteX5" fmla="*/ 0 w 2229415"/>
              <a:gd name="connsiteY5" fmla="*/ 474250 h 1711051"/>
              <a:gd name="connsiteX6" fmla="*/ 187921 w 2229415"/>
              <a:gd name="connsiteY6" fmla="*/ 483739 h 1711051"/>
              <a:gd name="connsiteX7" fmla="*/ 1656728 w 2229415"/>
              <a:gd name="connsiteY7" fmla="*/ 1515386 h 171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9415" h="1711051">
                <a:moveTo>
                  <a:pt x="1731031" y="1711051"/>
                </a:moveTo>
                <a:lnTo>
                  <a:pt x="2229415" y="1711051"/>
                </a:lnTo>
                <a:lnTo>
                  <a:pt x="2220570" y="1665525"/>
                </a:lnTo>
                <a:cubicBezTo>
                  <a:pt x="1951414" y="739745"/>
                  <a:pt x="1119014" y="53700"/>
                  <a:pt x="118985" y="3008"/>
                </a:cubicBezTo>
                <a:lnTo>
                  <a:pt x="0" y="0"/>
                </a:lnTo>
                <a:lnTo>
                  <a:pt x="0" y="474250"/>
                </a:lnTo>
                <a:lnTo>
                  <a:pt x="187921" y="483739"/>
                </a:lnTo>
                <a:cubicBezTo>
                  <a:pt x="836687" y="549625"/>
                  <a:pt x="1385706" y="952924"/>
                  <a:pt x="1656728" y="15153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961BDC-5B67-481B-B628-6C15F4724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88704" y="381951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CC263E-5CD3-42BB-99F8-3C062C4B5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0573" y="4944229"/>
            <a:ext cx="1645920" cy="1645920"/>
          </a:xfrm>
          <a:prstGeom prst="ellipse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4793" y="1760562"/>
            <a:ext cx="3582537" cy="3336876"/>
          </a:xfrm>
        </p:spPr>
        <p:txBody>
          <a:bodyPr anchor="ctr">
            <a:normAutofit/>
          </a:bodyPr>
          <a:lstStyle/>
          <a:p>
            <a:pPr algn="just"/>
            <a:r>
              <a:rPr lang="en-US" sz="2000" dirty="0">
                <a:solidFill>
                  <a:srgbClr val="FFFFFF"/>
                </a:solidFill>
              </a:rPr>
              <a:t>Brazilian dietitians and residents in Brazil</a:t>
            </a:r>
          </a:p>
          <a:p>
            <a:pPr algn="just"/>
            <a:r>
              <a:rPr lang="en-US" sz="2000" dirty="0">
                <a:solidFill>
                  <a:srgbClr val="FFFFFF"/>
                </a:solidFill>
              </a:rPr>
              <a:t>129.134 professionals in Brazil</a:t>
            </a:r>
          </a:p>
          <a:p>
            <a:pPr algn="just"/>
            <a:r>
              <a:rPr lang="en-US" sz="2000" dirty="0">
                <a:solidFill>
                  <a:srgbClr val="FFFFFF"/>
                </a:solidFill>
              </a:rPr>
              <a:t>Sample calculated considering an error (e) of 3% and a level of significance (α) of 5% = 1,059</a:t>
            </a:r>
          </a:p>
        </p:txBody>
      </p:sp>
      <p:sp>
        <p:nvSpPr>
          <p:cNvPr id="4" name="Retângulo: Cantos Arredondados 3"/>
          <p:cNvSpPr/>
          <p:nvPr/>
        </p:nvSpPr>
        <p:spPr>
          <a:xfrm>
            <a:off x="9059696" y="5478528"/>
            <a:ext cx="2227673" cy="664012"/>
          </a:xfrm>
          <a:prstGeom prst="roundRect">
            <a:avLst/>
          </a:prstGeom>
          <a:solidFill>
            <a:srgbClr val="9F9F9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400" dirty="0"/>
              <a:t>HAIR, 2009</a:t>
            </a:r>
          </a:p>
          <a:p>
            <a:pPr>
              <a:spcAft>
                <a:spcPts val="600"/>
              </a:spcAft>
            </a:pPr>
            <a:r>
              <a:rPr lang="pt-BR" sz="1400" dirty="0"/>
              <a:t>CFN – ESTATÍSTICAS, 2020</a:t>
            </a:r>
          </a:p>
        </p:txBody>
      </p:sp>
    </p:spTree>
    <p:extLst>
      <p:ext uri="{BB962C8B-B14F-4D97-AF65-F5344CB8AC3E}">
        <p14:creationId xmlns:p14="http://schemas.microsoft.com/office/powerpoint/2010/main" val="366434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788" y="548640"/>
            <a:ext cx="3852320" cy="5431536"/>
          </a:xfrm>
        </p:spPr>
        <p:txBody>
          <a:bodyPr>
            <a:normAutofit/>
          </a:bodyPr>
          <a:lstStyle/>
          <a:p>
            <a:r>
              <a:rPr lang="en-US" sz="3800" dirty="0"/>
              <a:t>Sociodemographic characterization of the sample</a:t>
            </a:r>
            <a:endParaRPr lang="pt-BR" sz="3800" dirty="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1900" dirty="0"/>
              <a:t>region of Brazil,</a:t>
            </a:r>
          </a:p>
          <a:p>
            <a:r>
              <a:rPr lang="en-US" sz="1900" dirty="0"/>
              <a:t>sex,</a:t>
            </a:r>
          </a:p>
          <a:p>
            <a:r>
              <a:rPr lang="en-US" sz="1900" dirty="0"/>
              <a:t>age,</a:t>
            </a:r>
          </a:p>
          <a:p>
            <a:r>
              <a:rPr lang="en-US" sz="1900" dirty="0"/>
              <a:t>marital status,</a:t>
            </a:r>
          </a:p>
          <a:p>
            <a:r>
              <a:rPr lang="en-US" sz="1900" dirty="0"/>
              <a:t>children,</a:t>
            </a:r>
          </a:p>
          <a:p>
            <a:r>
              <a:rPr lang="en-US" sz="1900" dirty="0"/>
              <a:t>religion,</a:t>
            </a:r>
          </a:p>
          <a:p>
            <a:r>
              <a:rPr lang="en-US" sz="1900" dirty="0"/>
              <a:t>number of individuals living in the household,</a:t>
            </a:r>
          </a:p>
          <a:p>
            <a:r>
              <a:rPr lang="en-US" sz="1900" dirty="0"/>
              <a:t>family income,</a:t>
            </a:r>
          </a:p>
          <a:p>
            <a:r>
              <a:rPr lang="en-US" sz="1900" dirty="0"/>
              <a:t>schooling,</a:t>
            </a:r>
          </a:p>
          <a:p>
            <a:r>
              <a:rPr lang="en-US" sz="1900" dirty="0"/>
              <a:t>graduation time,</a:t>
            </a:r>
          </a:p>
          <a:p>
            <a:r>
              <a:rPr lang="en-US" sz="1900" dirty="0"/>
              <a:t>type of institution where you graduated,</a:t>
            </a:r>
          </a:p>
          <a:p>
            <a:r>
              <a:rPr lang="en-US" sz="1900" dirty="0"/>
              <a:t>service time,</a:t>
            </a:r>
          </a:p>
          <a:p>
            <a:r>
              <a:rPr lang="en-US" sz="1900" dirty="0"/>
              <a:t>occupation area,</a:t>
            </a:r>
          </a:p>
          <a:p>
            <a:r>
              <a:rPr lang="en-US" sz="1900" dirty="0"/>
              <a:t>type of company you work for.</a:t>
            </a:r>
            <a:endParaRPr lang="pt-BR" sz="1900" dirty="0"/>
          </a:p>
        </p:txBody>
      </p:sp>
      <p:sp>
        <p:nvSpPr>
          <p:cNvPr id="4" name="Fluxograma: Conector 3">
            <a:extLst>
              <a:ext uri="{FF2B5EF4-FFF2-40B4-BE49-F238E27FC236}">
                <a16:creationId xmlns:a16="http://schemas.microsoft.com/office/drawing/2014/main" id="{D56F3BED-3AEA-4ED6-8E41-777A2A936A13}"/>
              </a:ext>
            </a:extLst>
          </p:cNvPr>
          <p:cNvSpPr/>
          <p:nvPr/>
        </p:nvSpPr>
        <p:spPr>
          <a:xfrm>
            <a:off x="1721652" y="776087"/>
            <a:ext cx="1378633" cy="1251387"/>
          </a:xfrm>
          <a:prstGeom prst="flowChartConnector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8110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26418" y="552091"/>
            <a:ext cx="6808612" cy="5431536"/>
          </a:xfrm>
        </p:spPr>
        <p:txBody>
          <a:bodyPr anchor="ctr">
            <a:normAutofit/>
          </a:bodyPr>
          <a:lstStyle/>
          <a:p>
            <a:r>
              <a:rPr lang="en-US" sz="2200" dirty="0" err="1"/>
              <a:t>Threee</a:t>
            </a:r>
            <a:r>
              <a:rPr lang="en-US" sz="2200" dirty="0"/>
              <a:t> questions about COVID-19 were also included:</a:t>
            </a:r>
          </a:p>
          <a:p>
            <a:endParaRPr lang="en-US" sz="2200" dirty="0"/>
          </a:p>
          <a:p>
            <a:r>
              <a:rPr lang="en-US" sz="2200" dirty="0"/>
              <a:t>Did you continue to work during the COVID-19 pandemic?</a:t>
            </a:r>
          </a:p>
          <a:p>
            <a:r>
              <a:rPr lang="en-US" sz="2200" dirty="0"/>
              <a:t>Have you tested positive for COVID-19? and</a:t>
            </a:r>
          </a:p>
          <a:p>
            <a:r>
              <a:rPr lang="en-US" sz="2200" dirty="0"/>
              <a:t>Did anyone in your family test positive for COVID-19?</a:t>
            </a:r>
            <a:endParaRPr lang="pt-BR" sz="2200" dirty="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EC025D5F-AD2B-4F5C-9B9B-3D9A5429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pt-BR" sz="3800" dirty="0"/>
              <a:t>COVID-19</a:t>
            </a: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70BC485C-4A65-4D48-A14B-160DCBC775D3}"/>
              </a:ext>
            </a:extLst>
          </p:cNvPr>
          <p:cNvSpPr/>
          <p:nvPr/>
        </p:nvSpPr>
        <p:spPr>
          <a:xfrm>
            <a:off x="1721652" y="776087"/>
            <a:ext cx="1378633" cy="1251387"/>
          </a:xfrm>
          <a:prstGeom prst="flowChartConnector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9697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3862" y="526104"/>
            <a:ext cx="3333022" cy="5431536"/>
          </a:xfrm>
        </p:spPr>
        <p:txBody>
          <a:bodyPr>
            <a:normAutofit/>
          </a:bodyPr>
          <a:lstStyle/>
          <a:p>
            <a:r>
              <a:rPr lang="pt-BR" sz="4000" dirty="0"/>
              <a:t>WHOQoL-BREF</a:t>
            </a:r>
            <a:endParaRPr lang="pt-BR" sz="3800" dirty="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uxograma: Conector 6">
            <a:extLst>
              <a:ext uri="{FF2B5EF4-FFF2-40B4-BE49-F238E27FC236}">
                <a16:creationId xmlns:a16="http://schemas.microsoft.com/office/drawing/2014/main" id="{DF398C44-4AE0-4425-8420-CF8AFCE915B2}"/>
              </a:ext>
            </a:extLst>
          </p:cNvPr>
          <p:cNvSpPr/>
          <p:nvPr/>
        </p:nvSpPr>
        <p:spPr>
          <a:xfrm>
            <a:off x="1721652" y="776087"/>
            <a:ext cx="1378633" cy="1251387"/>
          </a:xfrm>
          <a:prstGeom prst="flowChartConnector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2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0A4F7E7-151D-47EB-8D5A-DC058113DDEA}"/>
              </a:ext>
            </a:extLst>
          </p:cNvPr>
          <p:cNvSpPr txBox="1">
            <a:spLocks/>
          </p:cNvSpPr>
          <p:nvPr/>
        </p:nvSpPr>
        <p:spPr>
          <a:xfrm>
            <a:off x="381300" y="5703115"/>
            <a:ext cx="2319073" cy="1009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dirty="0"/>
              <a:t>OMS, 2011</a:t>
            </a:r>
          </a:p>
          <a:p>
            <a:r>
              <a:rPr lang="pt-BR" sz="1300" dirty="0" err="1"/>
              <a:t>Fleck</a:t>
            </a:r>
            <a:endParaRPr lang="pt-BR" sz="1300" dirty="0"/>
          </a:p>
          <a:p>
            <a:r>
              <a:rPr lang="pt-BR" sz="1300" dirty="0"/>
              <a:t>Escala </a:t>
            </a:r>
            <a:r>
              <a:rPr lang="pt-BR" sz="1300" dirty="0" err="1"/>
              <a:t>Likert</a:t>
            </a:r>
            <a:r>
              <a:rPr lang="pt-BR" sz="1300" dirty="0"/>
              <a:t> de 5 pontos </a:t>
            </a:r>
            <a:endParaRPr lang="pt-BR" dirty="0"/>
          </a:p>
          <a:p>
            <a:endParaRPr lang="pt-BR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3A67AAF-B79E-448E-848B-614E60A43D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295858"/>
              </p:ext>
            </p:extLst>
          </p:nvPr>
        </p:nvGraphicFramePr>
        <p:xfrm>
          <a:off x="5437827" y="1401780"/>
          <a:ext cx="6215888" cy="368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8607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070" y="548640"/>
            <a:ext cx="3882038" cy="5431536"/>
          </a:xfrm>
        </p:spPr>
        <p:txBody>
          <a:bodyPr>
            <a:normAutofit/>
          </a:bodyPr>
          <a:lstStyle/>
          <a:p>
            <a:r>
              <a:rPr lang="en-US" sz="5000" dirty="0"/>
              <a:t>The application of the Instruments</a:t>
            </a:r>
            <a:endParaRPr lang="pt-BR" sz="50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/>
            <a:r>
              <a:rPr lang="en-US" sz="2200" dirty="0"/>
              <a:t>The volunteers received the survey link, the invitation to participate and the informed consent form</a:t>
            </a:r>
          </a:p>
          <a:p>
            <a:pPr algn="just"/>
            <a:r>
              <a:rPr lang="en-US" sz="2200" dirty="0" err="1"/>
              <a:t>GoogleForms</a:t>
            </a:r>
            <a:r>
              <a:rPr lang="en-US" sz="2200" dirty="0"/>
              <a:t>® tool</a:t>
            </a:r>
          </a:p>
          <a:p>
            <a:pPr algn="just"/>
            <a:r>
              <a:rPr lang="en-US" sz="2200" dirty="0"/>
              <a:t>Applied in the period from May 26 to June 7, 2020</a:t>
            </a:r>
          </a:p>
          <a:p>
            <a:pPr algn="just"/>
            <a:r>
              <a:rPr lang="en-US" sz="2200" dirty="0"/>
              <a:t>Sent via email, messaging apps and social networks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032322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3F96000-A2B3-4FFE-94CA-BE1A9FDB4FF1}"/>
              </a:ext>
            </a:extLst>
          </p:cNvPr>
          <p:cNvSpPr/>
          <p:nvPr/>
        </p:nvSpPr>
        <p:spPr>
          <a:xfrm>
            <a:off x="978568" y="224590"/>
            <a:ext cx="10730515" cy="632059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Mapa&#10;&#10;Descrição gerada automaticamente">
            <a:extLst>
              <a:ext uri="{FF2B5EF4-FFF2-40B4-BE49-F238E27FC236}">
                <a16:creationId xmlns:a16="http://schemas.microsoft.com/office/drawing/2014/main" id="{61198D34-069A-4E84-856F-605E0E0514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" t="14129" r="8406" b="31145"/>
          <a:stretch/>
        </p:blipFill>
        <p:spPr>
          <a:xfrm>
            <a:off x="1786693" y="1568538"/>
            <a:ext cx="9114263" cy="4640238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CDCA7D64-4C60-4F27-A3DC-67E51568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594" y="592936"/>
            <a:ext cx="3155518" cy="1325563"/>
          </a:xfrm>
        </p:spPr>
        <p:txBody>
          <a:bodyPr>
            <a:noAutofit/>
          </a:bodyPr>
          <a:lstStyle/>
          <a:p>
            <a:pPr algn="ctr"/>
            <a:r>
              <a:rPr lang="pt-BR" sz="2800" dirty="0" err="1"/>
              <a:t>Dietitians</a:t>
            </a:r>
            <a:r>
              <a:rPr lang="pt-BR" sz="2800" dirty="0"/>
              <a:t> </a:t>
            </a:r>
            <a:r>
              <a:rPr lang="pt-BR" sz="2800" dirty="0" err="1"/>
              <a:t>by</a:t>
            </a:r>
            <a:r>
              <a:rPr lang="pt-BR" sz="2800" dirty="0"/>
              <a:t> </a:t>
            </a:r>
            <a:r>
              <a:rPr lang="pt-BR" sz="2800" dirty="0" err="1"/>
              <a:t>region</a:t>
            </a:r>
            <a:endParaRPr lang="pt-BR" sz="2800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91AF0452-580E-4B9D-8DE5-92ED8BF92E83}"/>
              </a:ext>
            </a:extLst>
          </p:cNvPr>
          <p:cNvSpPr txBox="1">
            <a:spLocks/>
          </p:cNvSpPr>
          <p:nvPr/>
        </p:nvSpPr>
        <p:spPr>
          <a:xfrm>
            <a:off x="6747888" y="569352"/>
            <a:ext cx="3155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/>
              <a:t>Sample </a:t>
            </a:r>
            <a:r>
              <a:rPr lang="pt-BR" sz="2800" dirty="0" err="1"/>
              <a:t>by</a:t>
            </a:r>
            <a:r>
              <a:rPr lang="pt-BR" sz="2800" dirty="0"/>
              <a:t> </a:t>
            </a:r>
            <a:r>
              <a:rPr lang="pt-BR" sz="2800" dirty="0" err="1"/>
              <a:t>region</a:t>
            </a:r>
            <a:r>
              <a:rPr lang="pt-BR" sz="2800" dirty="0"/>
              <a:t> – 1,290 </a:t>
            </a:r>
            <a:r>
              <a:rPr lang="pt-BR" sz="2800" dirty="0" err="1"/>
              <a:t>dietitians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3518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A0E3A6A-C2ED-49A5-A743-2DC92E4A4B0C}"/>
              </a:ext>
            </a:extLst>
          </p:cNvPr>
          <p:cNvSpPr/>
          <p:nvPr/>
        </p:nvSpPr>
        <p:spPr>
          <a:xfrm>
            <a:off x="705854" y="120554"/>
            <a:ext cx="3797907" cy="6635087"/>
          </a:xfrm>
          <a:prstGeom prst="rect">
            <a:avLst/>
          </a:prstGeom>
          <a:solidFill>
            <a:srgbClr val="0267A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2B98E0-8589-416F-A427-89D8BFB58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4" y="1151188"/>
            <a:ext cx="3589421" cy="35972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dirty="0"/>
              <a:t>Who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Brazilian</a:t>
            </a:r>
            <a:r>
              <a:rPr lang="pt-BR" dirty="0"/>
              <a:t> </a:t>
            </a:r>
            <a:r>
              <a:rPr lang="pt-BR" dirty="0" err="1"/>
              <a:t>dietitian</a:t>
            </a:r>
            <a:r>
              <a:rPr lang="pt-BR" dirty="0"/>
              <a:t>?</a:t>
            </a:r>
          </a:p>
        </p:txBody>
      </p:sp>
      <p:pic>
        <p:nvPicPr>
          <p:cNvPr id="11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C258CE41-5CF7-4212-AC7A-945B6785E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80" y="9097"/>
            <a:ext cx="7399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1699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A22C88B-F564-4C32-8664-58C5DBE88EE7}"/>
              </a:ext>
            </a:extLst>
          </p:cNvPr>
          <p:cNvSpPr/>
          <p:nvPr/>
        </p:nvSpPr>
        <p:spPr>
          <a:xfrm>
            <a:off x="3580067" y="122830"/>
            <a:ext cx="8428196" cy="659186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CEE436F4-6ED0-40DF-B586-2984D3A07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06" y="61414"/>
            <a:ext cx="9566910" cy="67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7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1BA5F-E61F-4D79-BB70-ED65537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7800"/>
              </a:lnSpc>
            </a:pPr>
            <a:r>
              <a:rPr lang="pt-BR" sz="5400" spc="100" dirty="0" err="1"/>
              <a:t>Quality</a:t>
            </a:r>
            <a:r>
              <a:rPr lang="pt-BR" sz="5400" spc="100" dirty="0"/>
              <a:t> </a:t>
            </a:r>
            <a:r>
              <a:rPr lang="pt-BR" sz="5400" spc="100" dirty="0" err="1"/>
              <a:t>of</a:t>
            </a:r>
            <a:r>
              <a:rPr lang="pt-BR" sz="5400" spc="100" dirty="0"/>
              <a:t> Life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ço Reservado para Conteúdo 4" descr="Forma, Seta&#10;&#10;Descrição gerada automaticamente">
            <a:extLst>
              <a:ext uri="{FF2B5EF4-FFF2-40B4-BE49-F238E27FC236}">
                <a16:creationId xmlns:a16="http://schemas.microsoft.com/office/drawing/2014/main" id="{F7252C0B-7DAA-40AE-9288-2678CD787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0" y="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FCFDFCA-33EE-40E2-9541-7AF716A0464A}"/>
              </a:ext>
            </a:extLst>
          </p:cNvPr>
          <p:cNvSpPr/>
          <p:nvPr/>
        </p:nvSpPr>
        <p:spPr>
          <a:xfrm rot="19017446">
            <a:off x="3852641" y="2845903"/>
            <a:ext cx="1475281" cy="606286"/>
          </a:xfrm>
          <a:prstGeom prst="ellipse">
            <a:avLst/>
          </a:prstGeom>
          <a:solidFill>
            <a:srgbClr val="FAC61D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/>
              <a:t>Patterns</a:t>
            </a:r>
            <a:endParaRPr lang="pt-BR" sz="1200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15EC90E-97C7-4AB2-8DB5-064F6BEFD8FD}"/>
              </a:ext>
            </a:extLst>
          </p:cNvPr>
          <p:cNvSpPr/>
          <p:nvPr/>
        </p:nvSpPr>
        <p:spPr>
          <a:xfrm rot="21340412">
            <a:off x="642310" y="3434745"/>
            <a:ext cx="1317161" cy="532877"/>
          </a:xfrm>
          <a:prstGeom prst="ellipse">
            <a:avLst/>
          </a:prstGeom>
          <a:solidFill>
            <a:srgbClr val="06B1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/>
              <a:t>Values</a:t>
            </a:r>
            <a:endParaRPr lang="pt-BR" sz="1200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7CE5265D-78DC-45E5-8CD1-44AEF90F79E6}"/>
              </a:ext>
            </a:extLst>
          </p:cNvPr>
          <p:cNvSpPr/>
          <p:nvPr/>
        </p:nvSpPr>
        <p:spPr>
          <a:xfrm rot="3532086">
            <a:off x="1748284" y="2372055"/>
            <a:ext cx="1536395" cy="670858"/>
          </a:xfrm>
          <a:prstGeom prst="ellipse">
            <a:avLst/>
          </a:prstGeom>
          <a:solidFill>
            <a:srgbClr val="D525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More </a:t>
            </a:r>
            <a:r>
              <a:rPr lang="pt-BR" sz="1200" dirty="0" err="1"/>
              <a:t>than</a:t>
            </a:r>
            <a:r>
              <a:rPr lang="pt-BR" sz="1200" dirty="0"/>
              <a:t> </a:t>
            </a:r>
            <a:r>
              <a:rPr lang="pt-BR" sz="1200" dirty="0" err="1"/>
              <a:t>absence</a:t>
            </a:r>
            <a:r>
              <a:rPr lang="pt-BR" sz="1200" dirty="0"/>
              <a:t> </a:t>
            </a:r>
            <a:r>
              <a:rPr lang="pt-BR" sz="1200" dirty="0" err="1"/>
              <a:t>of</a:t>
            </a:r>
            <a:r>
              <a:rPr lang="pt-BR" sz="1200" dirty="0"/>
              <a:t> </a:t>
            </a:r>
            <a:r>
              <a:rPr lang="pt-BR" sz="1200" dirty="0" err="1"/>
              <a:t>diseases</a:t>
            </a:r>
            <a:endParaRPr lang="pt-BR" sz="1200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32191890-6F84-44F0-892C-44604AE70AC2}"/>
              </a:ext>
            </a:extLst>
          </p:cNvPr>
          <p:cNvSpPr/>
          <p:nvPr/>
        </p:nvSpPr>
        <p:spPr>
          <a:xfrm rot="17855242">
            <a:off x="3082641" y="1521886"/>
            <a:ext cx="1443052" cy="636388"/>
          </a:xfrm>
          <a:prstGeom prst="ellipse">
            <a:avLst/>
          </a:prstGeom>
          <a:solidFill>
            <a:srgbClr val="06B1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/>
              <a:t>Physcal</a:t>
            </a:r>
            <a:r>
              <a:rPr lang="pt-BR" sz="1200" dirty="0"/>
              <a:t> </a:t>
            </a:r>
            <a:r>
              <a:rPr lang="pt-BR" sz="1200" dirty="0" err="1"/>
              <a:t>well-being</a:t>
            </a:r>
            <a:endParaRPr lang="pt-BR" sz="1200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4A39125-EECF-4D1B-A40F-2EF775F47ADC}"/>
              </a:ext>
            </a:extLst>
          </p:cNvPr>
          <p:cNvSpPr/>
          <p:nvPr/>
        </p:nvSpPr>
        <p:spPr>
          <a:xfrm rot="2019640">
            <a:off x="4732248" y="4199364"/>
            <a:ext cx="1367646" cy="541351"/>
          </a:xfrm>
          <a:prstGeom prst="ellipse">
            <a:avLst/>
          </a:prstGeom>
          <a:solidFill>
            <a:srgbClr val="D52581"/>
          </a:solidFill>
          <a:ln>
            <a:solidFill>
              <a:srgbClr val="D5258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/>
              <a:t>Hopes</a:t>
            </a:r>
            <a:endParaRPr lang="pt-BR" sz="1200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ACCDA9C-C231-4BD7-96D0-D8A1B0883CE1}"/>
              </a:ext>
            </a:extLst>
          </p:cNvPr>
          <p:cNvSpPr/>
          <p:nvPr/>
        </p:nvSpPr>
        <p:spPr>
          <a:xfrm rot="2762463">
            <a:off x="623707" y="2028592"/>
            <a:ext cx="1331748" cy="593381"/>
          </a:xfrm>
          <a:prstGeom prst="ellipse">
            <a:avLst/>
          </a:prstGeom>
          <a:solidFill>
            <a:srgbClr val="AAD35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/>
              <a:t>Culture</a:t>
            </a:r>
            <a:endParaRPr lang="pt-BR" sz="1200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7A47E39-9896-473F-B682-F267079B95A9}"/>
              </a:ext>
            </a:extLst>
          </p:cNvPr>
          <p:cNvSpPr/>
          <p:nvPr/>
        </p:nvSpPr>
        <p:spPr>
          <a:xfrm rot="3405849">
            <a:off x="1785320" y="1234424"/>
            <a:ext cx="1415645" cy="552698"/>
          </a:xfrm>
          <a:prstGeom prst="ellipse">
            <a:avLst/>
          </a:prstGeom>
          <a:solidFill>
            <a:srgbClr val="FAC61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Social </a:t>
            </a:r>
            <a:r>
              <a:rPr lang="pt-BR" sz="1200" dirty="0" err="1"/>
              <a:t>well-being</a:t>
            </a:r>
            <a:endParaRPr lang="pt-BR" sz="1200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EFCA181C-33CB-4AE0-AFC5-07D171DBE330}"/>
              </a:ext>
            </a:extLst>
          </p:cNvPr>
          <p:cNvSpPr/>
          <p:nvPr/>
        </p:nvSpPr>
        <p:spPr>
          <a:xfrm rot="18825866">
            <a:off x="4209706" y="1682119"/>
            <a:ext cx="1415645" cy="552698"/>
          </a:xfrm>
          <a:prstGeom prst="ellipse">
            <a:avLst/>
          </a:prstGeom>
          <a:solidFill>
            <a:srgbClr val="DB93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Mental </a:t>
            </a:r>
            <a:r>
              <a:rPr lang="pt-BR" sz="1200" dirty="0" err="1"/>
              <a:t>well-being</a:t>
            </a:r>
            <a:endParaRPr lang="pt-BR" sz="1200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86E94920-27B4-4455-B259-C563A9A34D1D}"/>
              </a:ext>
            </a:extLst>
          </p:cNvPr>
          <p:cNvSpPr/>
          <p:nvPr/>
        </p:nvSpPr>
        <p:spPr>
          <a:xfrm rot="2028993">
            <a:off x="5422983" y="3649970"/>
            <a:ext cx="1063964" cy="465405"/>
          </a:xfrm>
          <a:prstGeom prst="ellipse">
            <a:avLst/>
          </a:prstGeom>
          <a:solidFill>
            <a:srgbClr val="F15428"/>
          </a:solidFill>
          <a:ln>
            <a:solidFill>
              <a:srgbClr val="F1542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/>
              <a:t>Beliefs</a:t>
            </a:r>
            <a:endParaRPr lang="pt-BR" sz="1200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1C9A2675-2E91-43F8-A08B-AE3FBF0D7C10}"/>
              </a:ext>
            </a:extLst>
          </p:cNvPr>
          <p:cNvSpPr/>
          <p:nvPr/>
        </p:nvSpPr>
        <p:spPr>
          <a:xfrm rot="19017446">
            <a:off x="5161630" y="2357657"/>
            <a:ext cx="1475281" cy="60628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Position in </a:t>
            </a:r>
            <a:r>
              <a:rPr lang="pt-BR" sz="1200" dirty="0" err="1">
                <a:solidFill>
                  <a:schemeClr val="tx1"/>
                </a:solidFill>
              </a:rPr>
              <a:t>life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7243405-14ED-4B70-8E32-3ECC48862DE2}"/>
              </a:ext>
            </a:extLst>
          </p:cNvPr>
          <p:cNvSpPr/>
          <p:nvPr/>
        </p:nvSpPr>
        <p:spPr>
          <a:xfrm rot="18634409">
            <a:off x="2853445" y="640345"/>
            <a:ext cx="1415645" cy="552698"/>
          </a:xfrm>
          <a:prstGeom prst="ellipse">
            <a:avLst/>
          </a:prstGeom>
          <a:solidFill>
            <a:srgbClr val="F154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/>
              <a:t>Environment</a:t>
            </a:r>
            <a:endParaRPr lang="pt-BR" sz="1200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607F58B-B8F5-4578-886E-3B5A87C2674B}"/>
              </a:ext>
            </a:extLst>
          </p:cNvPr>
          <p:cNvSpPr txBox="1"/>
          <p:nvPr/>
        </p:nvSpPr>
        <p:spPr>
          <a:xfrm>
            <a:off x="10696756" y="6530197"/>
            <a:ext cx="14952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dirty="0"/>
              <a:t>WHOQOL GROUP, 1995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14AEC133-82A9-4A6F-A4DA-39C93E693EE0}"/>
              </a:ext>
            </a:extLst>
          </p:cNvPr>
          <p:cNvSpPr/>
          <p:nvPr/>
        </p:nvSpPr>
        <p:spPr>
          <a:xfrm rot="21305432">
            <a:off x="861677" y="4131171"/>
            <a:ext cx="1679147" cy="552698"/>
          </a:xfrm>
          <a:prstGeom prst="ellipse">
            <a:avLst/>
          </a:prstGeom>
          <a:solidFill>
            <a:srgbClr val="F154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/>
              <a:t>Spirituality</a:t>
            </a:r>
            <a:endParaRPr lang="pt-BR" sz="1200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692FF964-D06F-425C-81FA-0D3B88CA8B47}"/>
              </a:ext>
            </a:extLst>
          </p:cNvPr>
          <p:cNvSpPr/>
          <p:nvPr/>
        </p:nvSpPr>
        <p:spPr>
          <a:xfrm rot="3352302">
            <a:off x="741157" y="1122073"/>
            <a:ext cx="1415645" cy="552698"/>
          </a:xfrm>
          <a:prstGeom prst="ellipse">
            <a:avLst/>
          </a:prstGeom>
          <a:solidFill>
            <a:srgbClr val="DB93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/>
              <a:t>leisure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9246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6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A6360-4D11-4A00-99B5-44319A3B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169" y="721148"/>
            <a:ext cx="6703386" cy="867930"/>
          </a:xfrm>
          <a:solidFill>
            <a:srgbClr val="910634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of life of Brazilian nutritionists before and during the COVID-19 pandemic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8F0453-451E-4431-8BAD-ADC7DB7E8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683" y="487279"/>
            <a:ext cx="2865248" cy="1338828"/>
          </a:xfrm>
          <a:solidFill>
            <a:srgbClr val="1385B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1st study on the quality of life of nutritionists AND comparing the period before and during the SARS-CoV-2 pandemic.</a:t>
            </a:r>
            <a:endParaRPr lang="pt-BR" sz="1800" b="1" dirty="0">
              <a:solidFill>
                <a:schemeClr val="bg1"/>
              </a:solidFill>
            </a:endParaRPr>
          </a:p>
        </p:txBody>
      </p:sp>
      <p:pic>
        <p:nvPicPr>
          <p:cNvPr id="10" name="Espaço Reservado para Conteúdo 9" descr="Uma imagem contendo camisa&#10;&#10;Descrição gerada automaticamente">
            <a:extLst>
              <a:ext uri="{FF2B5EF4-FFF2-40B4-BE49-F238E27FC236}">
                <a16:creationId xmlns:a16="http://schemas.microsoft.com/office/drawing/2014/main" id="{A0B723F2-FC4C-4FE9-8B78-B5571A6D19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48" y="3100836"/>
            <a:ext cx="8034828" cy="3211064"/>
          </a:xfrm>
        </p:spPr>
      </p:pic>
      <p:graphicFrame>
        <p:nvGraphicFramePr>
          <p:cNvPr id="12" name="Tabela 9">
            <a:extLst>
              <a:ext uri="{FF2B5EF4-FFF2-40B4-BE49-F238E27FC236}">
                <a16:creationId xmlns:a16="http://schemas.microsoft.com/office/drawing/2014/main" id="{DF76C546-881C-44A0-B2A0-C735E1498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30603"/>
              </p:ext>
            </p:extLst>
          </p:nvPr>
        </p:nvGraphicFramePr>
        <p:xfrm>
          <a:off x="4801214" y="4875029"/>
          <a:ext cx="1067957" cy="67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7957">
                  <a:extLst>
                    <a:ext uri="{9D8B030D-6E8A-4147-A177-3AD203B41FA5}">
                      <a16:colId xmlns:a16="http://schemas.microsoft.com/office/drawing/2014/main" val="1517306688"/>
                    </a:ext>
                  </a:extLst>
                </a:gridCol>
              </a:tblGrid>
              <a:tr h="335699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During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95780"/>
                  </a:ext>
                </a:extLst>
              </a:tr>
              <a:tr h="303858">
                <a:tc>
                  <a:txBody>
                    <a:bodyPr/>
                    <a:lstStyle/>
                    <a:p>
                      <a:r>
                        <a:rPr lang="pt-BR" sz="1400" dirty="0"/>
                        <a:t>↓3.36 </a:t>
                      </a:r>
                      <a:r>
                        <a:rPr lang="pt-BR" sz="1100" dirty="0"/>
                        <a:t>±0.66</a:t>
                      </a:r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209951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1796DBD9-1FB0-4B52-AF6C-F6478F40FAB8}"/>
              </a:ext>
            </a:extLst>
          </p:cNvPr>
          <p:cNvSpPr txBox="1"/>
          <p:nvPr/>
        </p:nvSpPr>
        <p:spPr>
          <a:xfrm>
            <a:off x="569683" y="2279836"/>
            <a:ext cx="2316352" cy="1477328"/>
          </a:xfrm>
          <a:prstGeom prst="rect">
            <a:avLst/>
          </a:prstGeom>
          <a:solidFill>
            <a:srgbClr val="0D78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rgbClr val="00B050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Statistical difference between ALL variables:</a:t>
            </a:r>
          </a:p>
          <a:p>
            <a:r>
              <a:rPr lang="en-US" sz="1800" dirty="0">
                <a:solidFill>
                  <a:schemeClr val="bg1"/>
                </a:solidFill>
              </a:rPr>
              <a:t>WORST during Pandemic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6" name="Fluxograma: Conector 15">
            <a:extLst>
              <a:ext uri="{FF2B5EF4-FFF2-40B4-BE49-F238E27FC236}">
                <a16:creationId xmlns:a16="http://schemas.microsoft.com/office/drawing/2014/main" id="{5AA42FFB-2218-472C-90D4-160F3FC4D826}"/>
              </a:ext>
            </a:extLst>
          </p:cNvPr>
          <p:cNvSpPr/>
          <p:nvPr/>
        </p:nvSpPr>
        <p:spPr>
          <a:xfrm>
            <a:off x="8708065" y="3470168"/>
            <a:ext cx="999461" cy="112705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Espaço Reservado para Conteúdo 9" descr="Uma imagem contendo camisa&#10;&#10;Descrição gerada automaticamente">
            <a:extLst>
              <a:ext uri="{FF2B5EF4-FFF2-40B4-BE49-F238E27FC236}">
                <a16:creationId xmlns:a16="http://schemas.microsoft.com/office/drawing/2014/main" id="{09E24043-7BE8-4E18-8ABC-7839CD09D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6" t="10575" r="24127" b="57160"/>
          <a:stretch/>
        </p:blipFill>
        <p:spPr>
          <a:xfrm>
            <a:off x="8812392" y="2869794"/>
            <a:ext cx="1169582" cy="1036076"/>
          </a:xfrm>
          <a:prstGeom prst="rect">
            <a:avLst/>
          </a:prstGeom>
        </p:spPr>
      </p:pic>
      <p:graphicFrame>
        <p:nvGraphicFramePr>
          <p:cNvPr id="14" name="Tabela 9">
            <a:extLst>
              <a:ext uri="{FF2B5EF4-FFF2-40B4-BE49-F238E27FC236}">
                <a16:creationId xmlns:a16="http://schemas.microsoft.com/office/drawing/2014/main" id="{1A6736FF-08D6-4315-84A8-F689D7B9B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50476"/>
              </p:ext>
            </p:extLst>
          </p:nvPr>
        </p:nvGraphicFramePr>
        <p:xfrm>
          <a:off x="8885048" y="4099560"/>
          <a:ext cx="1152087" cy="67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52087">
                  <a:extLst>
                    <a:ext uri="{9D8B030D-6E8A-4147-A177-3AD203B41FA5}">
                      <a16:colId xmlns:a16="http://schemas.microsoft.com/office/drawing/2014/main" val="1863405073"/>
                    </a:ext>
                  </a:extLst>
                </a:gridCol>
              </a:tblGrid>
              <a:tr h="283065"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latin typeface="+mn-lt"/>
                        </a:rPr>
                        <a:t>Before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95780"/>
                  </a:ext>
                </a:extLst>
              </a:tr>
              <a:tr h="235888">
                <a:tc>
                  <a:txBody>
                    <a:bodyPr/>
                    <a:lstStyle/>
                    <a:p>
                      <a:r>
                        <a:rPr lang="pt-BR" sz="1400" dirty="0"/>
                        <a:t>↑ 3.83 </a:t>
                      </a:r>
                      <a:r>
                        <a:rPr lang="pt-BR" sz="1100" dirty="0"/>
                        <a:t>±0.59</a:t>
                      </a:r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209951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07E7D741-EE3A-4BB5-A108-464A68DB6682}"/>
              </a:ext>
            </a:extLst>
          </p:cNvPr>
          <p:cNvSpPr txBox="1"/>
          <p:nvPr/>
        </p:nvSpPr>
        <p:spPr>
          <a:xfrm>
            <a:off x="866282" y="4403244"/>
            <a:ext cx="2865248" cy="2062103"/>
          </a:xfrm>
          <a:prstGeom prst="rect">
            <a:avLst/>
          </a:prstGeom>
          <a:gradFill flip="none" rotWithShape="1">
            <a:gsLst>
              <a:gs pos="0">
                <a:srgbClr val="0D7899">
                  <a:shade val="30000"/>
                  <a:satMod val="115000"/>
                </a:srgbClr>
              </a:gs>
              <a:gs pos="50000">
                <a:srgbClr val="0D7899">
                  <a:shade val="67500"/>
                  <a:satMod val="115000"/>
                </a:srgbClr>
              </a:gs>
              <a:gs pos="100000">
                <a:srgbClr val="0D7899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sz="1600" dirty="0"/>
              <a:t>it brought fear and risk of death, psychological pressure, fear of losing family members, social isolation, unemployment, and several other unexpected changes in normal life (CAO et al., 2020; LAI et al., 2020).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642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034BEB5B-3EDD-4E30-86EA-0AFF789F48A7}"/>
              </a:ext>
            </a:extLst>
          </p:cNvPr>
          <p:cNvSpPr/>
          <p:nvPr/>
        </p:nvSpPr>
        <p:spPr>
          <a:xfrm>
            <a:off x="2988054" y="1588908"/>
            <a:ext cx="3107945" cy="1840092"/>
          </a:xfrm>
          <a:custGeom>
            <a:avLst/>
            <a:gdLst>
              <a:gd name="connsiteX0" fmla="*/ 0 w 1840092"/>
              <a:gd name="connsiteY0" fmla="*/ 0 h 3107944"/>
              <a:gd name="connsiteX1" fmla="*/ 1533404 w 1840092"/>
              <a:gd name="connsiteY1" fmla="*/ 0 h 3107944"/>
              <a:gd name="connsiteX2" fmla="*/ 1840092 w 1840092"/>
              <a:gd name="connsiteY2" fmla="*/ 306688 h 3107944"/>
              <a:gd name="connsiteX3" fmla="*/ 1840092 w 1840092"/>
              <a:gd name="connsiteY3" fmla="*/ 3107944 h 3107944"/>
              <a:gd name="connsiteX4" fmla="*/ 0 w 1840092"/>
              <a:gd name="connsiteY4" fmla="*/ 3107944 h 3107944"/>
              <a:gd name="connsiteX5" fmla="*/ 0 w 1840092"/>
              <a:gd name="connsiteY5" fmla="*/ 0 h 310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0092" h="3107944">
                <a:moveTo>
                  <a:pt x="0" y="3107944"/>
                </a:moveTo>
                <a:lnTo>
                  <a:pt x="0" y="518001"/>
                </a:lnTo>
                <a:cubicBezTo>
                  <a:pt x="0" y="231917"/>
                  <a:pt x="81295" y="0"/>
                  <a:pt x="181578" y="0"/>
                </a:cubicBezTo>
                <a:lnTo>
                  <a:pt x="1840092" y="0"/>
                </a:lnTo>
                <a:lnTo>
                  <a:pt x="1840092" y="3107944"/>
                </a:lnTo>
                <a:lnTo>
                  <a:pt x="0" y="31079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5" tIns="227582" rIns="227583" bIns="687608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200" kern="1200" dirty="0"/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/>
              <a:t>Physical health</a:t>
            </a:r>
          </a:p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3200" kern="1200" dirty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480F2F27-4799-490F-80FA-A7254A62FFF7}"/>
              </a:ext>
            </a:extLst>
          </p:cNvPr>
          <p:cNvSpPr/>
          <p:nvPr/>
        </p:nvSpPr>
        <p:spPr>
          <a:xfrm>
            <a:off x="6022054" y="1610502"/>
            <a:ext cx="3107944" cy="1840092"/>
          </a:xfrm>
          <a:custGeom>
            <a:avLst/>
            <a:gdLst>
              <a:gd name="connsiteX0" fmla="*/ 0 w 3107944"/>
              <a:gd name="connsiteY0" fmla="*/ 0 h 1840092"/>
              <a:gd name="connsiteX1" fmla="*/ 2801256 w 3107944"/>
              <a:gd name="connsiteY1" fmla="*/ 0 h 1840092"/>
              <a:gd name="connsiteX2" fmla="*/ 3107944 w 3107944"/>
              <a:gd name="connsiteY2" fmla="*/ 306688 h 1840092"/>
              <a:gd name="connsiteX3" fmla="*/ 3107944 w 3107944"/>
              <a:gd name="connsiteY3" fmla="*/ 1840092 h 1840092"/>
              <a:gd name="connsiteX4" fmla="*/ 0 w 3107944"/>
              <a:gd name="connsiteY4" fmla="*/ 1840092 h 1840092"/>
              <a:gd name="connsiteX5" fmla="*/ 0 w 3107944"/>
              <a:gd name="connsiteY5" fmla="*/ 0 h 184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7944" h="1840092">
                <a:moveTo>
                  <a:pt x="0" y="0"/>
                </a:moveTo>
                <a:lnTo>
                  <a:pt x="2801256" y="0"/>
                </a:lnTo>
                <a:cubicBezTo>
                  <a:pt x="2970635" y="0"/>
                  <a:pt x="3107944" y="137309"/>
                  <a:pt x="3107944" y="306688"/>
                </a:cubicBezTo>
                <a:lnTo>
                  <a:pt x="3107944" y="1840092"/>
                </a:lnTo>
                <a:lnTo>
                  <a:pt x="0" y="18400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227584" rIns="227584" bIns="687607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/>
              <a:t>Physical health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E3561210-237D-4B6B-BCAB-2BDA7606CB7F}"/>
              </a:ext>
            </a:extLst>
          </p:cNvPr>
          <p:cNvSpPr/>
          <p:nvPr/>
        </p:nvSpPr>
        <p:spPr>
          <a:xfrm>
            <a:off x="2988056" y="3428998"/>
            <a:ext cx="3107945" cy="1840093"/>
          </a:xfrm>
          <a:custGeom>
            <a:avLst/>
            <a:gdLst>
              <a:gd name="connsiteX0" fmla="*/ 0 w 3107944"/>
              <a:gd name="connsiteY0" fmla="*/ 0 h 1840092"/>
              <a:gd name="connsiteX1" fmla="*/ 2801256 w 3107944"/>
              <a:gd name="connsiteY1" fmla="*/ 0 h 1840092"/>
              <a:gd name="connsiteX2" fmla="*/ 3107944 w 3107944"/>
              <a:gd name="connsiteY2" fmla="*/ 306688 h 1840092"/>
              <a:gd name="connsiteX3" fmla="*/ 3107944 w 3107944"/>
              <a:gd name="connsiteY3" fmla="*/ 1840092 h 1840092"/>
              <a:gd name="connsiteX4" fmla="*/ 0 w 3107944"/>
              <a:gd name="connsiteY4" fmla="*/ 1840092 h 1840092"/>
              <a:gd name="connsiteX5" fmla="*/ 0 w 3107944"/>
              <a:gd name="connsiteY5" fmla="*/ 0 h 184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7944" h="1840092">
                <a:moveTo>
                  <a:pt x="3107944" y="1840091"/>
                </a:moveTo>
                <a:lnTo>
                  <a:pt x="306688" y="1840091"/>
                </a:lnTo>
                <a:cubicBezTo>
                  <a:pt x="137309" y="1840091"/>
                  <a:pt x="0" y="1702782"/>
                  <a:pt x="0" y="1533403"/>
                </a:cubicBezTo>
                <a:lnTo>
                  <a:pt x="0" y="1"/>
                </a:lnTo>
                <a:lnTo>
                  <a:pt x="3107944" y="1"/>
                </a:lnTo>
                <a:lnTo>
                  <a:pt x="3107944" y="18400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3" tIns="687608" rIns="227585" bIns="227584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200" kern="1200" dirty="0"/>
              <a:t>Social </a:t>
            </a:r>
            <a:r>
              <a:rPr lang="pt-BR" sz="3200" kern="1200" dirty="0" err="1"/>
              <a:t>relations</a:t>
            </a:r>
            <a:endParaRPr lang="pt-BR" sz="3200" kern="1200" dirty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125BE405-1301-4FD8-A3D6-394AAD86B7A6}"/>
              </a:ext>
            </a:extLst>
          </p:cNvPr>
          <p:cNvSpPr/>
          <p:nvPr/>
        </p:nvSpPr>
        <p:spPr>
          <a:xfrm>
            <a:off x="6095999" y="3428999"/>
            <a:ext cx="3107944" cy="1840092"/>
          </a:xfrm>
          <a:custGeom>
            <a:avLst/>
            <a:gdLst>
              <a:gd name="connsiteX0" fmla="*/ 0 w 1840092"/>
              <a:gd name="connsiteY0" fmla="*/ 0 h 3107944"/>
              <a:gd name="connsiteX1" fmla="*/ 1533404 w 1840092"/>
              <a:gd name="connsiteY1" fmla="*/ 0 h 3107944"/>
              <a:gd name="connsiteX2" fmla="*/ 1840092 w 1840092"/>
              <a:gd name="connsiteY2" fmla="*/ 306688 h 3107944"/>
              <a:gd name="connsiteX3" fmla="*/ 1840092 w 1840092"/>
              <a:gd name="connsiteY3" fmla="*/ 3107944 h 3107944"/>
              <a:gd name="connsiteX4" fmla="*/ 0 w 1840092"/>
              <a:gd name="connsiteY4" fmla="*/ 3107944 h 3107944"/>
              <a:gd name="connsiteX5" fmla="*/ 0 w 1840092"/>
              <a:gd name="connsiteY5" fmla="*/ 0 h 310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0092" h="3107944">
                <a:moveTo>
                  <a:pt x="1840092" y="1"/>
                </a:moveTo>
                <a:lnTo>
                  <a:pt x="1840092" y="2589943"/>
                </a:lnTo>
                <a:cubicBezTo>
                  <a:pt x="1840092" y="2876026"/>
                  <a:pt x="1758797" y="3107943"/>
                  <a:pt x="1658514" y="3107943"/>
                </a:cubicBezTo>
                <a:lnTo>
                  <a:pt x="0" y="3107943"/>
                </a:lnTo>
                <a:lnTo>
                  <a:pt x="0" y="1"/>
                </a:lnTo>
                <a:lnTo>
                  <a:pt x="1840092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5" tIns="687607" rIns="227583" bIns="227584" numCol="1" spcCol="1270" anchor="ctr" anchorCtr="0">
            <a:noAutofit/>
          </a:bodyPr>
          <a:lstStyle/>
          <a:p>
            <a:pPr lvl="0" algn="ctr"/>
            <a:endParaRPr lang="en-US" sz="3200" noProof="0" dirty="0"/>
          </a:p>
          <a:p>
            <a:pPr lvl="0" algn="ctr"/>
            <a:r>
              <a:rPr lang="en-US" sz="3200" noProof="0" dirty="0"/>
              <a:t>Environmental health</a:t>
            </a: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9AF0BBDB-C080-4D57-85B4-C55BC72F37A1}"/>
              </a:ext>
            </a:extLst>
          </p:cNvPr>
          <p:cNvSpPr/>
          <p:nvPr/>
        </p:nvSpPr>
        <p:spPr>
          <a:xfrm>
            <a:off x="5163616" y="2968976"/>
            <a:ext cx="1864766" cy="920046"/>
          </a:xfrm>
          <a:custGeom>
            <a:avLst/>
            <a:gdLst>
              <a:gd name="connsiteX0" fmla="*/ 0 w 1864766"/>
              <a:gd name="connsiteY0" fmla="*/ 153344 h 920046"/>
              <a:gd name="connsiteX1" fmla="*/ 153344 w 1864766"/>
              <a:gd name="connsiteY1" fmla="*/ 0 h 920046"/>
              <a:gd name="connsiteX2" fmla="*/ 1711422 w 1864766"/>
              <a:gd name="connsiteY2" fmla="*/ 0 h 920046"/>
              <a:gd name="connsiteX3" fmla="*/ 1864766 w 1864766"/>
              <a:gd name="connsiteY3" fmla="*/ 153344 h 920046"/>
              <a:gd name="connsiteX4" fmla="*/ 1864766 w 1864766"/>
              <a:gd name="connsiteY4" fmla="*/ 766702 h 920046"/>
              <a:gd name="connsiteX5" fmla="*/ 1711422 w 1864766"/>
              <a:gd name="connsiteY5" fmla="*/ 920046 h 920046"/>
              <a:gd name="connsiteX6" fmla="*/ 153344 w 1864766"/>
              <a:gd name="connsiteY6" fmla="*/ 920046 h 920046"/>
              <a:gd name="connsiteX7" fmla="*/ 0 w 1864766"/>
              <a:gd name="connsiteY7" fmla="*/ 766702 h 920046"/>
              <a:gd name="connsiteX8" fmla="*/ 0 w 1864766"/>
              <a:gd name="connsiteY8" fmla="*/ 153344 h 92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766" h="920046">
                <a:moveTo>
                  <a:pt x="0" y="153344"/>
                </a:moveTo>
                <a:cubicBezTo>
                  <a:pt x="0" y="68654"/>
                  <a:pt x="68654" y="0"/>
                  <a:pt x="153344" y="0"/>
                </a:cubicBezTo>
                <a:lnTo>
                  <a:pt x="1711422" y="0"/>
                </a:lnTo>
                <a:cubicBezTo>
                  <a:pt x="1796112" y="0"/>
                  <a:pt x="1864766" y="68654"/>
                  <a:pt x="1864766" y="153344"/>
                </a:cubicBezTo>
                <a:lnTo>
                  <a:pt x="1864766" y="766702"/>
                </a:lnTo>
                <a:cubicBezTo>
                  <a:pt x="1864766" y="851392"/>
                  <a:pt x="1796112" y="920046"/>
                  <a:pt x="1711422" y="920046"/>
                </a:cubicBezTo>
                <a:lnTo>
                  <a:pt x="153344" y="920046"/>
                </a:lnTo>
                <a:cubicBezTo>
                  <a:pt x="68654" y="920046"/>
                  <a:pt x="0" y="851392"/>
                  <a:pt x="0" y="766702"/>
                </a:cubicBezTo>
                <a:lnTo>
                  <a:pt x="0" y="1533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33" tIns="166833" rIns="166833" bIns="166833" numCol="1" spcCol="1270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drop in QOL in all DOMAINS during the pandemic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35F1820-45C6-4AF1-9CC3-D07AA4999C56}"/>
              </a:ext>
            </a:extLst>
          </p:cNvPr>
          <p:cNvSpPr txBox="1"/>
          <p:nvPr/>
        </p:nvSpPr>
        <p:spPr>
          <a:xfrm rot="10800000" flipV="1">
            <a:off x="7668224" y="2960801"/>
            <a:ext cx="1330989" cy="382772"/>
          </a:xfrm>
          <a:prstGeom prst="rect">
            <a:avLst/>
          </a:prstGeom>
          <a:solidFill>
            <a:srgbClr val="002060"/>
          </a:solidFill>
          <a:ln w="38100">
            <a:solidFill>
              <a:srgbClr val="F63B2F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pt-BR" dirty="0" err="1"/>
              <a:t>Most</a:t>
            </a:r>
            <a:r>
              <a:rPr lang="pt-BR" dirty="0"/>
              <a:t> </a:t>
            </a:r>
            <a:r>
              <a:rPr lang="pt-BR" dirty="0" err="1"/>
              <a:t>affected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dirty="0" err="1"/>
              <a:t>Pandemic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8B96A76-6073-4648-9421-18F142E1C88E}"/>
              </a:ext>
            </a:extLst>
          </p:cNvPr>
          <p:cNvSpPr txBox="1"/>
          <p:nvPr/>
        </p:nvSpPr>
        <p:spPr>
          <a:xfrm rot="10800000" flipV="1">
            <a:off x="3192785" y="2530548"/>
            <a:ext cx="1330989" cy="382772"/>
          </a:xfrm>
          <a:prstGeom prst="rect">
            <a:avLst/>
          </a:prstGeom>
          <a:solidFill>
            <a:srgbClr val="002060"/>
          </a:solidFill>
          <a:ln w="38100">
            <a:solidFill>
              <a:srgbClr val="F63B2F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pt-BR" dirty="0" err="1"/>
              <a:t>Highest</a:t>
            </a:r>
            <a:r>
              <a:rPr lang="pt-BR" dirty="0"/>
              <a:t> score BEFORE </a:t>
            </a:r>
            <a:r>
              <a:rPr lang="pt-BR" dirty="0" err="1"/>
              <a:t>Pandemic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CD6E405-83AE-46C8-B599-E5C3FB58A872}"/>
              </a:ext>
            </a:extLst>
          </p:cNvPr>
          <p:cNvSpPr txBox="1"/>
          <p:nvPr/>
        </p:nvSpPr>
        <p:spPr>
          <a:xfrm rot="10800000" flipV="1">
            <a:off x="6169947" y="1426163"/>
            <a:ext cx="1330989" cy="382772"/>
          </a:xfrm>
          <a:prstGeom prst="rect">
            <a:avLst/>
          </a:prstGeom>
          <a:solidFill>
            <a:srgbClr val="002060"/>
          </a:solidFill>
          <a:ln w="38100">
            <a:solidFill>
              <a:srgbClr val="F63B2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Lowest score BEFORE and DURING</a:t>
            </a:r>
            <a:endParaRPr lang="pt-BR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67F57E7-72EF-47D0-9A41-0FFE25E6B279}"/>
              </a:ext>
            </a:extLst>
          </p:cNvPr>
          <p:cNvGrpSpPr/>
          <p:nvPr/>
        </p:nvGrpSpPr>
        <p:grpSpPr>
          <a:xfrm>
            <a:off x="440656" y="2574767"/>
            <a:ext cx="6657283" cy="1718622"/>
            <a:chOff x="440656" y="2574767"/>
            <a:chExt cx="6657283" cy="1718622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8D8D815-57F4-48A3-BC1B-F0657505C77C}"/>
                </a:ext>
              </a:extLst>
            </p:cNvPr>
            <p:cNvSpPr txBox="1"/>
            <p:nvPr/>
          </p:nvSpPr>
          <p:spPr>
            <a:xfrm>
              <a:off x="440656" y="2721934"/>
              <a:ext cx="2218349" cy="307777"/>
            </a:xfrm>
            <a:prstGeom prst="rect">
              <a:avLst/>
            </a:prstGeom>
            <a:solidFill>
              <a:srgbClr val="0267A4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err="1">
                  <a:solidFill>
                    <a:schemeClr val="bg1"/>
                  </a:solidFill>
                  <a:latin typeface="Abadi" panose="020B0604020202020204" pitchFamily="34" charset="0"/>
                </a:rPr>
                <a:t>Cronbach</a:t>
              </a:r>
              <a:r>
                <a:rPr lang="pt-BR" sz="1400" dirty="0">
                  <a:solidFill>
                    <a:schemeClr val="bg1"/>
                  </a:solidFill>
                  <a:latin typeface="Abadi" panose="020B0604020202020204" pitchFamily="34" charset="0"/>
                </a:rPr>
                <a:t> alfa = 0.925</a:t>
              </a:r>
            </a:p>
          </p:txBody>
        </p:sp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1D526E83-740A-4B68-B350-DC2B669E8FAF}"/>
                </a:ext>
              </a:extLst>
            </p:cNvPr>
            <p:cNvGrpSpPr/>
            <p:nvPr/>
          </p:nvGrpSpPr>
          <p:grpSpPr>
            <a:xfrm>
              <a:off x="5117475" y="2574767"/>
              <a:ext cx="1980464" cy="1718622"/>
              <a:chOff x="5117475" y="2574767"/>
              <a:chExt cx="1980464" cy="1718622"/>
            </a:xfrm>
          </p:grpSpPr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570F5A5A-CA5A-48BF-950F-89FA732E55E4}"/>
                  </a:ext>
                </a:extLst>
              </p:cNvPr>
              <p:cNvSpPr txBox="1"/>
              <p:nvPr/>
            </p:nvSpPr>
            <p:spPr>
              <a:xfrm>
                <a:off x="5117475" y="2579273"/>
                <a:ext cx="889488" cy="338554"/>
              </a:xfrm>
              <a:prstGeom prst="rect">
                <a:avLst/>
              </a:prstGeom>
              <a:solidFill>
                <a:srgbClr val="0267A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chemeClr val="bg1"/>
                    </a:solidFill>
                  </a:rPr>
                  <a:t>α</a:t>
                </a:r>
                <a:r>
                  <a:rPr lang="pt-BR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pt-BR" sz="1200" dirty="0">
                    <a:solidFill>
                      <a:schemeClr val="bg1"/>
                    </a:solidFill>
                    <a:latin typeface="Abadi" panose="020B0604020202020204" pitchFamily="34" charset="0"/>
                  </a:rPr>
                  <a:t>0.719</a:t>
                </a:r>
              </a:p>
            </p:txBody>
          </p:sp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6BF0C46A-8FBD-4B51-BB28-D924252B3420}"/>
                  </a:ext>
                </a:extLst>
              </p:cNvPr>
              <p:cNvSpPr txBox="1"/>
              <p:nvPr/>
            </p:nvSpPr>
            <p:spPr>
              <a:xfrm>
                <a:off x="5150879" y="3940171"/>
                <a:ext cx="889488" cy="338554"/>
              </a:xfrm>
              <a:prstGeom prst="rect">
                <a:avLst/>
              </a:prstGeom>
              <a:solidFill>
                <a:srgbClr val="0267A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chemeClr val="bg1"/>
                    </a:solidFill>
                  </a:rPr>
                  <a:t>α</a:t>
                </a:r>
                <a:r>
                  <a:rPr lang="pt-BR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pt-BR" sz="1200" dirty="0">
                    <a:solidFill>
                      <a:schemeClr val="bg1"/>
                    </a:solidFill>
                    <a:latin typeface="Abadi" panose="020B0604020202020204" pitchFamily="34" charset="0"/>
                  </a:rPr>
                  <a:t>0.773</a:t>
                </a:r>
              </a:p>
            </p:txBody>
          </p:sp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4F5B48F5-BC9A-4A06-B8E9-22F0C8C26B7F}"/>
                  </a:ext>
                </a:extLst>
              </p:cNvPr>
              <p:cNvSpPr txBox="1"/>
              <p:nvPr/>
            </p:nvSpPr>
            <p:spPr>
              <a:xfrm>
                <a:off x="6208451" y="2574767"/>
                <a:ext cx="889488" cy="338554"/>
              </a:xfrm>
              <a:prstGeom prst="rect">
                <a:avLst/>
              </a:prstGeom>
              <a:solidFill>
                <a:srgbClr val="0267A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chemeClr val="bg1"/>
                    </a:solidFill>
                  </a:rPr>
                  <a:t>α</a:t>
                </a:r>
                <a:r>
                  <a:rPr lang="pt-BR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pt-BR" sz="1200" dirty="0">
                    <a:solidFill>
                      <a:schemeClr val="bg1"/>
                    </a:solidFill>
                    <a:latin typeface="Abadi" panose="020B0604020202020204" pitchFamily="34" charset="0"/>
                  </a:rPr>
                  <a:t>0.798</a:t>
                </a:r>
              </a:p>
            </p:txBody>
          </p:sp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5BBD3D48-64CD-4CB1-B50C-A4C67ED109C0}"/>
                  </a:ext>
                </a:extLst>
              </p:cNvPr>
              <p:cNvSpPr txBox="1"/>
              <p:nvPr/>
            </p:nvSpPr>
            <p:spPr>
              <a:xfrm>
                <a:off x="6208451" y="3954835"/>
                <a:ext cx="889488" cy="338554"/>
              </a:xfrm>
              <a:prstGeom prst="rect">
                <a:avLst/>
              </a:prstGeom>
              <a:solidFill>
                <a:srgbClr val="0267A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chemeClr val="bg1"/>
                    </a:solidFill>
                  </a:rPr>
                  <a:t>α</a:t>
                </a:r>
                <a:r>
                  <a:rPr lang="pt-BR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pt-BR" sz="1200" dirty="0">
                    <a:solidFill>
                      <a:schemeClr val="bg1"/>
                    </a:solidFill>
                    <a:latin typeface="Abadi" panose="020B0604020202020204" pitchFamily="34" charset="0"/>
                  </a:rPr>
                  <a:t>0.802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458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BA0CAD80-E1CB-4B33-80D6-D362B5F2F54F}"/>
              </a:ext>
            </a:extLst>
          </p:cNvPr>
          <p:cNvSpPr/>
          <p:nvPr/>
        </p:nvSpPr>
        <p:spPr>
          <a:xfrm>
            <a:off x="0" y="409"/>
            <a:ext cx="12192000" cy="110690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2C7F6A-46D5-4C92-A417-78FD4E35876B}"/>
              </a:ext>
            </a:extLst>
          </p:cNvPr>
          <p:cNvSpPr txBox="1">
            <a:spLocks/>
          </p:cNvSpPr>
          <p:nvPr/>
        </p:nvSpPr>
        <p:spPr>
          <a:xfrm>
            <a:off x="1174988" y="1384301"/>
            <a:ext cx="517358" cy="4702890"/>
          </a:xfrm>
          <a:prstGeom prst="rect">
            <a:avLst/>
          </a:prstGeom>
          <a:solidFill>
            <a:srgbClr val="0D7899"/>
          </a:solidFill>
          <a:ln>
            <a:noFill/>
          </a:ln>
        </p:spPr>
        <p:txBody>
          <a:bodyPr vert="vert270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Before</a:t>
            </a:r>
            <a:r>
              <a:rPr lang="pt-BR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pandemic</a:t>
            </a:r>
            <a:endParaRPr lang="pt-BR" sz="2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FBD6BCF-76F7-4131-B77D-366CB6D48448}"/>
              </a:ext>
            </a:extLst>
          </p:cNvPr>
          <p:cNvSpPr/>
          <p:nvPr/>
        </p:nvSpPr>
        <p:spPr>
          <a:xfrm>
            <a:off x="1694953" y="1384301"/>
            <a:ext cx="2962763" cy="2387248"/>
          </a:xfrm>
          <a:prstGeom prst="rect">
            <a:avLst/>
          </a:prstGeom>
          <a:solidFill>
            <a:srgbClr val="13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267A4"/>
                </a:highlight>
              </a:rPr>
              <a:t>Not</a:t>
            </a:r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267A4"/>
                </a:highlight>
              </a:rPr>
              <a:t> </a:t>
            </a:r>
            <a:r>
              <a:rPr lang="pt-B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267A4"/>
                </a:highlight>
              </a:rPr>
              <a:t>influenced</a:t>
            </a:r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267A4"/>
                </a:highlight>
              </a:rPr>
              <a:t> QL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267A4"/>
              </a:highligh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>
                <a:latin typeface="+mn-lt"/>
              </a:rPr>
              <a:t>Sex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 err="1"/>
              <a:t>Having</a:t>
            </a:r>
            <a:r>
              <a:rPr lang="pt-BR" sz="1400" dirty="0"/>
              <a:t> </a:t>
            </a:r>
            <a:r>
              <a:rPr lang="pt-BR" sz="1400" dirty="0" err="1"/>
              <a:t>children</a:t>
            </a:r>
            <a:endParaRPr lang="pt-BR" sz="1400" dirty="0">
              <a:latin typeface="+mn-lt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 err="1">
                <a:latin typeface="+mn-lt"/>
              </a:rPr>
              <a:t>Number</a:t>
            </a:r>
            <a:r>
              <a:rPr lang="pt-BR" sz="1400" dirty="0">
                <a:latin typeface="+mn-lt"/>
              </a:rPr>
              <a:t> </a:t>
            </a:r>
            <a:r>
              <a:rPr lang="pt-BR" sz="1400" dirty="0" err="1">
                <a:latin typeface="+mn-lt"/>
              </a:rPr>
              <a:t>of</a:t>
            </a:r>
            <a:r>
              <a:rPr lang="pt-BR" sz="1400" dirty="0">
                <a:latin typeface="+mn-lt"/>
              </a:rPr>
              <a:t> </a:t>
            </a:r>
            <a:r>
              <a:rPr lang="pt-BR" sz="1400" dirty="0" err="1">
                <a:latin typeface="+mn-lt"/>
              </a:rPr>
              <a:t>workplaces</a:t>
            </a:r>
            <a:endParaRPr lang="pt-BR" sz="1400" dirty="0">
              <a:latin typeface="+mn-lt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 err="1"/>
              <a:t>Where</a:t>
            </a:r>
            <a:r>
              <a:rPr lang="pt-BR" sz="1400" dirty="0"/>
              <a:t> </a:t>
            </a:r>
            <a:r>
              <a:rPr lang="pt-BR" sz="1400" dirty="0" err="1"/>
              <a:t>graduation</a:t>
            </a:r>
            <a:r>
              <a:rPr lang="pt-BR" sz="1400" dirty="0"/>
              <a:t> </a:t>
            </a:r>
            <a:r>
              <a:rPr lang="pt-BR" sz="1400" dirty="0" err="1"/>
              <a:t>took</a:t>
            </a:r>
            <a:r>
              <a:rPr lang="pt-BR" sz="1400" dirty="0"/>
              <a:t> </a:t>
            </a:r>
            <a:r>
              <a:rPr lang="pt-BR" sz="1400" dirty="0" err="1"/>
              <a:t>place</a:t>
            </a:r>
            <a:endParaRPr lang="pt-BR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 err="1"/>
              <a:t>Religion</a:t>
            </a:r>
            <a:endParaRPr lang="pt-BR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 err="1">
                <a:latin typeface="+mn-lt"/>
              </a:rPr>
              <a:t>Area</a:t>
            </a:r>
            <a:r>
              <a:rPr lang="pt-BR" sz="1400" dirty="0">
                <a:latin typeface="+mn-lt"/>
              </a:rPr>
              <a:t> </a:t>
            </a:r>
            <a:r>
              <a:rPr lang="pt-BR" sz="1400" dirty="0" err="1">
                <a:latin typeface="+mn-lt"/>
              </a:rPr>
              <a:t>of</a:t>
            </a:r>
            <a:r>
              <a:rPr lang="pt-BR" sz="1400" dirty="0">
                <a:latin typeface="+mn-lt"/>
              </a:rPr>
              <a:t> </a:t>
            </a:r>
            <a:r>
              <a:rPr lang="pt-BR" sz="1400" dirty="0" err="1">
                <a:latin typeface="+mn-lt"/>
              </a:rPr>
              <a:t>work</a:t>
            </a:r>
            <a:endParaRPr lang="pt-BR" sz="1400" dirty="0">
              <a:latin typeface="+mn-l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1E4E2B5-E2CF-490C-99E9-FA82691895D0}"/>
              </a:ext>
            </a:extLst>
          </p:cNvPr>
          <p:cNvSpPr/>
          <p:nvPr/>
        </p:nvSpPr>
        <p:spPr>
          <a:xfrm>
            <a:off x="8793635" y="1372270"/>
            <a:ext cx="2022293" cy="4714920"/>
          </a:xfrm>
          <a:prstGeom prst="rect">
            <a:avLst/>
          </a:prstGeom>
          <a:solidFill>
            <a:srgbClr val="13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267A4"/>
                </a:highlight>
              </a:rPr>
              <a:t>HigherQL</a:t>
            </a:r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267A4"/>
              </a:highligh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267A4"/>
              </a:highligh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 err="1"/>
              <a:t>Being</a:t>
            </a:r>
            <a:r>
              <a:rPr lang="pt-BR" sz="1400" dirty="0"/>
              <a:t> PhD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/>
              <a:t>+ 10 </a:t>
            </a:r>
            <a:r>
              <a:rPr lang="pt-BR" sz="1400" dirty="0" err="1"/>
              <a:t>years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graduation</a:t>
            </a:r>
            <a:endParaRPr lang="pt-BR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/>
              <a:t>+ </a:t>
            </a:r>
            <a:r>
              <a:rPr lang="pt-BR" sz="1400" dirty="0" err="1"/>
              <a:t>than</a:t>
            </a:r>
            <a:r>
              <a:rPr lang="pt-BR" sz="1400" dirty="0"/>
              <a:t> 20 MW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 err="1"/>
              <a:t>Teaching</a:t>
            </a:r>
            <a:r>
              <a:rPr lang="pt-BR" sz="1400" dirty="0"/>
              <a:t> </a:t>
            </a:r>
            <a:r>
              <a:rPr lang="pt-BR" sz="1400" dirty="0" err="1"/>
              <a:t>area</a:t>
            </a:r>
            <a:endParaRPr lang="pt-BR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pt-BR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pt-BR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pt-BR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pt-BR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pt-BR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pt-BR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 err="1"/>
              <a:t>Being</a:t>
            </a:r>
            <a:r>
              <a:rPr lang="pt-BR" sz="1400" dirty="0"/>
              <a:t> </a:t>
            </a:r>
            <a:r>
              <a:rPr lang="pt-BR" sz="1400" dirty="0" err="1"/>
              <a:t>married</a:t>
            </a:r>
            <a:endParaRPr lang="pt-BR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pt-BR" sz="15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pt-BR" sz="15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267A4"/>
              </a:highlight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9B887BE-8A96-44F3-BA4A-A3F5DB0B5503}"/>
              </a:ext>
            </a:extLst>
          </p:cNvPr>
          <p:cNvSpPr txBox="1">
            <a:spLocks/>
          </p:cNvSpPr>
          <p:nvPr/>
        </p:nvSpPr>
        <p:spPr>
          <a:xfrm>
            <a:off x="8439998" y="1372270"/>
            <a:ext cx="353636" cy="4714920"/>
          </a:xfrm>
          <a:prstGeom prst="rect">
            <a:avLst/>
          </a:prstGeom>
          <a:solidFill>
            <a:srgbClr val="0D7899"/>
          </a:solidFill>
          <a:ln>
            <a:noFill/>
          </a:ln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16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A31A8EA-F3A5-449D-831C-4851CA3A1624}"/>
              </a:ext>
            </a:extLst>
          </p:cNvPr>
          <p:cNvSpPr/>
          <p:nvPr/>
        </p:nvSpPr>
        <p:spPr>
          <a:xfrm>
            <a:off x="5367442" y="3753852"/>
            <a:ext cx="2869532" cy="2333339"/>
          </a:xfrm>
          <a:prstGeom prst="rect">
            <a:avLst/>
          </a:prstGeom>
          <a:solidFill>
            <a:srgbClr val="13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 fontScale="850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267A4"/>
                </a:highlight>
              </a:rPr>
              <a:t>Higher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267A4"/>
                </a:highlight>
              </a:rPr>
              <a:t> QL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267A4"/>
              </a:highligh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dirty="0"/>
              <a:t>PhD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dirty="0" err="1"/>
              <a:t>Teaching</a:t>
            </a:r>
            <a:r>
              <a:rPr lang="pt-BR" dirty="0"/>
              <a:t> </a:t>
            </a:r>
            <a:r>
              <a:rPr lang="pt-BR" dirty="0" err="1"/>
              <a:t>area</a:t>
            </a:r>
            <a:endParaRPr lang="pt-BR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dirty="0"/>
              <a:t>+ 10 </a:t>
            </a:r>
            <a:r>
              <a:rPr lang="pt-BR" dirty="0" err="1"/>
              <a:t>years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graduation</a:t>
            </a:r>
            <a:r>
              <a:rPr lang="pt-BR" dirty="0"/>
              <a:t> &gt; </a:t>
            </a:r>
            <a:r>
              <a:rPr lang="pt-BR" dirty="0" err="1"/>
              <a:t>up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2 </a:t>
            </a:r>
            <a:r>
              <a:rPr lang="pt-BR" dirty="0" err="1"/>
              <a:t>years</a:t>
            </a:r>
            <a:endParaRPr lang="pt-BR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dirty="0"/>
              <a:t>Income ↑ 5 MW &gt; </a:t>
            </a:r>
            <a:r>
              <a:rPr lang="pt-BR" dirty="0" err="1"/>
              <a:t>up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5 MW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Work remotely or with adaptations</a:t>
            </a:r>
            <a:endParaRPr lang="pt-BR" sz="2400" dirty="0">
              <a:latin typeface="+mn-lt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267A4"/>
              </a:highlight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A66FE9D-6B72-465A-A864-901F2ACCC5E6}"/>
              </a:ext>
            </a:extLst>
          </p:cNvPr>
          <p:cNvSpPr txBox="1">
            <a:spLocks/>
          </p:cNvSpPr>
          <p:nvPr/>
        </p:nvSpPr>
        <p:spPr>
          <a:xfrm>
            <a:off x="4851018" y="1372271"/>
            <a:ext cx="518400" cy="4714920"/>
          </a:xfrm>
          <a:prstGeom prst="rect">
            <a:avLst/>
          </a:prstGeom>
          <a:solidFill>
            <a:srgbClr val="0D7899"/>
          </a:solidFill>
          <a:ln>
            <a:noFill/>
          </a:ln>
        </p:spPr>
        <p:txBody>
          <a:bodyPr vert="vert270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pt-BR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pandemic</a:t>
            </a:r>
            <a:endParaRPr lang="pt-BR" sz="2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C9DAC09-1B3D-487B-BEA1-123A78FFBF9D}"/>
              </a:ext>
            </a:extLst>
          </p:cNvPr>
          <p:cNvSpPr/>
          <p:nvPr/>
        </p:nvSpPr>
        <p:spPr>
          <a:xfrm>
            <a:off x="1686927" y="3771549"/>
            <a:ext cx="2970789" cy="2315642"/>
          </a:xfrm>
          <a:prstGeom prst="rect">
            <a:avLst/>
          </a:prstGeom>
          <a:solidFill>
            <a:srgbClr val="13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267A4"/>
                </a:highlight>
              </a:rPr>
              <a:t>HIGHER QL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267A4"/>
              </a:highlight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BR" sz="1400" dirty="0"/>
              <a:t>Master&gt; </a:t>
            </a:r>
            <a:r>
              <a:rPr lang="pt-BR" sz="1400" dirty="0" err="1"/>
              <a:t>undergraduated</a:t>
            </a:r>
            <a:endParaRPr lang="pt-BR" sz="1400" dirty="0"/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BR" sz="1400" dirty="0"/>
              <a:t>+ 15 </a:t>
            </a:r>
            <a:r>
              <a:rPr lang="pt-BR" sz="1400" dirty="0" err="1"/>
              <a:t>years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graduation</a:t>
            </a:r>
            <a:r>
              <a:rPr lang="pt-BR" sz="1400" dirty="0"/>
              <a:t> &gt; </a:t>
            </a:r>
            <a:r>
              <a:rPr lang="pt-BR" sz="1400" dirty="0" err="1"/>
              <a:t>up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5 </a:t>
            </a:r>
            <a:r>
              <a:rPr lang="pt-BR" sz="1400" dirty="0" err="1"/>
              <a:t>years</a:t>
            </a:r>
            <a:endParaRPr lang="pt-BR" sz="1400" dirty="0"/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BR" sz="1400" dirty="0"/>
              <a:t>Income &gt; 10MW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2CE19C3-7B08-4926-A30C-2BA89113ACEB}"/>
              </a:ext>
            </a:extLst>
          </p:cNvPr>
          <p:cNvSpPr/>
          <p:nvPr/>
        </p:nvSpPr>
        <p:spPr>
          <a:xfrm>
            <a:off x="5367443" y="1372270"/>
            <a:ext cx="2869532" cy="2381582"/>
          </a:xfrm>
          <a:prstGeom prst="rect">
            <a:avLst/>
          </a:prstGeom>
          <a:solidFill>
            <a:srgbClr val="13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267A4"/>
                </a:highlight>
              </a:rPr>
              <a:t>Not</a:t>
            </a:r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267A4"/>
                </a:highlight>
              </a:rPr>
              <a:t> </a:t>
            </a:r>
            <a:r>
              <a:rPr lang="pt-B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267A4"/>
                </a:highlight>
              </a:rPr>
              <a:t>influenced</a:t>
            </a:r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267A4"/>
                </a:highlight>
              </a:rPr>
              <a:t> QL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267A4"/>
              </a:highligh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>
                <a:latin typeface="+mn-lt"/>
              </a:rPr>
              <a:t>Sex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 err="1"/>
              <a:t>Having</a:t>
            </a:r>
            <a:r>
              <a:rPr lang="pt-BR" sz="1400" dirty="0"/>
              <a:t> </a:t>
            </a:r>
            <a:r>
              <a:rPr lang="pt-BR" sz="1400" dirty="0" err="1"/>
              <a:t>children</a:t>
            </a:r>
            <a:endParaRPr lang="pt-BR" sz="1400" dirty="0">
              <a:latin typeface="+mn-lt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 err="1">
                <a:latin typeface="+mn-lt"/>
              </a:rPr>
              <a:t>Number</a:t>
            </a:r>
            <a:r>
              <a:rPr lang="pt-BR" sz="1400" dirty="0">
                <a:latin typeface="+mn-lt"/>
              </a:rPr>
              <a:t> </a:t>
            </a:r>
            <a:r>
              <a:rPr lang="pt-BR" sz="1400" dirty="0" err="1">
                <a:latin typeface="+mn-lt"/>
              </a:rPr>
              <a:t>of</a:t>
            </a:r>
            <a:r>
              <a:rPr lang="pt-BR" sz="1400" dirty="0">
                <a:latin typeface="+mn-lt"/>
              </a:rPr>
              <a:t> </a:t>
            </a:r>
            <a:r>
              <a:rPr lang="pt-BR" sz="1400" dirty="0" err="1">
                <a:latin typeface="+mn-lt"/>
              </a:rPr>
              <a:t>workplaces</a:t>
            </a:r>
            <a:endParaRPr lang="pt-BR" sz="1400" dirty="0">
              <a:latin typeface="+mn-lt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 err="1"/>
              <a:t>Where</a:t>
            </a:r>
            <a:r>
              <a:rPr lang="pt-BR" sz="1400" dirty="0"/>
              <a:t> </a:t>
            </a:r>
            <a:r>
              <a:rPr lang="pt-BR" sz="1400" dirty="0" err="1"/>
              <a:t>graduation</a:t>
            </a:r>
            <a:r>
              <a:rPr lang="pt-BR" sz="1400" dirty="0"/>
              <a:t> </a:t>
            </a:r>
            <a:r>
              <a:rPr lang="pt-BR" sz="1400" dirty="0" err="1"/>
              <a:t>took</a:t>
            </a:r>
            <a:r>
              <a:rPr lang="pt-BR" sz="1400" dirty="0"/>
              <a:t> </a:t>
            </a:r>
            <a:r>
              <a:rPr lang="pt-BR" sz="1400" dirty="0" err="1"/>
              <a:t>place</a:t>
            </a:r>
            <a:endParaRPr lang="pt-BR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 err="1"/>
              <a:t>Religion</a:t>
            </a:r>
            <a:endParaRPr lang="pt-BR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 err="1"/>
              <a:t>Testing</a:t>
            </a:r>
            <a:r>
              <a:rPr lang="pt-BR" sz="1400" dirty="0"/>
              <a:t> + for SARS-CoV-2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400" dirty="0"/>
              <a:t>Family </a:t>
            </a:r>
            <a:r>
              <a:rPr lang="pt-BR" sz="1400" dirty="0" err="1"/>
              <a:t>member</a:t>
            </a:r>
            <a:r>
              <a:rPr lang="pt-BR" sz="1400" dirty="0"/>
              <a:t> </a:t>
            </a:r>
            <a:r>
              <a:rPr lang="pt-BR" sz="1400" dirty="0" err="1"/>
              <a:t>testing</a:t>
            </a:r>
            <a:r>
              <a:rPr lang="pt-BR" sz="1400" dirty="0"/>
              <a:t> ++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27328D4-A896-4F51-B287-89689B754D40}"/>
              </a:ext>
            </a:extLst>
          </p:cNvPr>
          <p:cNvSpPr txBox="1"/>
          <p:nvPr/>
        </p:nvSpPr>
        <p:spPr>
          <a:xfrm>
            <a:off x="9084781" y="3051549"/>
            <a:ext cx="1440000" cy="1211818"/>
          </a:xfrm>
          <a:prstGeom prst="flowChartConnector">
            <a:avLst/>
          </a:prstGeom>
          <a:solidFill>
            <a:srgbClr val="0267A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pt-BR" sz="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6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pt-BR" sz="1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5.2% </a:t>
            </a:r>
            <a:r>
              <a:rPr lang="pt-BR" sz="16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pt-BR" sz="1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6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1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sample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7200900" y="4362450"/>
            <a:ext cx="4514850" cy="2244090"/>
            <a:chOff x="7200900" y="4362450"/>
            <a:chExt cx="4514850" cy="2244090"/>
          </a:xfrm>
        </p:grpSpPr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D69189A2-5275-4D11-81AA-A554FD1D0F06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7200900" y="4362450"/>
              <a:ext cx="2823822" cy="1308915"/>
            </a:xfrm>
            <a:prstGeom prst="line">
              <a:avLst/>
            </a:prstGeom>
            <a:ln w="38100">
              <a:solidFill>
                <a:srgbClr val="F63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F13720F-9DAC-4555-A3E9-67FA07B95B86}"/>
                </a:ext>
              </a:extLst>
            </p:cNvPr>
            <p:cNvSpPr txBox="1"/>
            <p:nvPr/>
          </p:nvSpPr>
          <p:spPr>
            <a:xfrm>
              <a:off x="8333693" y="5671365"/>
              <a:ext cx="3382057" cy="935175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rgbClr val="F63B2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pt-BR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2000" b="1">
                  <a:solidFill>
                    <a:schemeClr val="bg1"/>
                  </a:solidFill>
                </a:defRPr>
              </a:lvl1pPr>
            </a:lstStyle>
            <a:p>
              <a:r>
                <a:rPr lang="en-US" sz="1400" dirty="0"/>
                <a:t>In a study conducted in Brazilians to assess QOL during the SARS-CoV-2 pandemic, a higher level of education also meant a better QOL (TEOTÔNIO et al., 2020).</a:t>
              </a:r>
              <a:endParaRPr lang="pt-BR" sz="1400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969738" y="3014717"/>
            <a:ext cx="6038751" cy="650350"/>
            <a:chOff x="1969738" y="3014717"/>
            <a:chExt cx="6038751" cy="650350"/>
          </a:xfrm>
        </p:grpSpPr>
        <p:sp>
          <p:nvSpPr>
            <p:cNvPr id="20" name="Elipse 19"/>
            <p:cNvSpPr/>
            <p:nvPr/>
          </p:nvSpPr>
          <p:spPr>
            <a:xfrm>
              <a:off x="1969738" y="3225456"/>
              <a:ext cx="2410586" cy="35271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/>
            <p:cNvSpPr/>
            <p:nvPr/>
          </p:nvSpPr>
          <p:spPr>
            <a:xfrm>
              <a:off x="5597903" y="3014717"/>
              <a:ext cx="2410586" cy="6503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F627C655-0497-495B-9A2B-2875B36BA57E}"/>
              </a:ext>
            </a:extLst>
          </p:cNvPr>
          <p:cNvGrpSpPr/>
          <p:nvPr/>
        </p:nvGrpSpPr>
        <p:grpSpPr>
          <a:xfrm>
            <a:off x="103758" y="1174306"/>
            <a:ext cx="2777665" cy="1931157"/>
            <a:chOff x="103758" y="1174306"/>
            <a:chExt cx="2777665" cy="1931157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1926EDA-BB2D-4795-BCFD-F799001BC531}"/>
                </a:ext>
              </a:extLst>
            </p:cNvPr>
            <p:cNvSpPr txBox="1"/>
            <p:nvPr/>
          </p:nvSpPr>
          <p:spPr>
            <a:xfrm rot="10800000" flipV="1">
              <a:off x="103758" y="1174306"/>
              <a:ext cx="1879702" cy="814513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rgbClr val="F63B2F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pt-BR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Despite the studies by Sedikides (2010) and Souza et </a:t>
              </a:r>
              <a:r>
                <a:rPr lang="en-US" dirty="0" err="1"/>
                <a:t>et</a:t>
              </a:r>
              <a:r>
                <a:rPr lang="en-US" dirty="0"/>
                <a:t> al. (2019) show otherwise</a:t>
              </a:r>
              <a:endParaRPr lang="pt-BR" dirty="0"/>
            </a:p>
          </p:txBody>
        </p: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57CFB491-1DD3-411C-A45F-8DD690B5F6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41386" y="1523548"/>
              <a:ext cx="940037" cy="1581915"/>
            </a:xfrm>
            <a:prstGeom prst="line">
              <a:avLst/>
            </a:prstGeom>
            <a:ln w="38100">
              <a:solidFill>
                <a:srgbClr val="F63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55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ço Reservado para Conteúdo 7" descr="Uma imagem contendo bolo, coberto, aniversário, mesa&#10;&#10;Descrição gerada automaticamente">
            <a:extLst>
              <a:ext uri="{FF2B5EF4-FFF2-40B4-BE49-F238E27FC236}">
                <a16:creationId xmlns:a16="http://schemas.microsoft.com/office/drawing/2014/main" id="{224BB599-21C6-4B65-B7EE-CAD564C10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0471" t="3506" r="921" b="-1"/>
          <a:stretch/>
        </p:blipFill>
        <p:spPr>
          <a:xfrm>
            <a:off x="-321696" y="10"/>
            <a:ext cx="866849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6314B0A-A727-4BE5-88DC-D79457A24D2B}"/>
              </a:ext>
            </a:extLst>
          </p:cNvPr>
          <p:cNvSpPr txBox="1">
            <a:spLocks/>
          </p:cNvSpPr>
          <p:nvPr/>
        </p:nvSpPr>
        <p:spPr>
          <a:xfrm>
            <a:off x="8753856" y="-177537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Conclusions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DFC84F-7535-47C4-94C7-48FA1C5F0234}"/>
              </a:ext>
            </a:extLst>
          </p:cNvPr>
          <p:cNvSpPr txBox="1"/>
          <p:nvPr/>
        </p:nvSpPr>
        <p:spPr>
          <a:xfrm>
            <a:off x="8203692" y="1397660"/>
            <a:ext cx="28237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The Quality of Life of Brazilian Nutritionists decreased with the Pandemic.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The worst was the phycological health.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More studies in the world evaluating this professional are needed.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0648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3D3E97-E1FC-409B-92CB-67B320E7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04" y="1012004"/>
            <a:ext cx="4137596" cy="479540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WHOQoL-BREF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2B84627-6AFD-432E-A3FA-87C86E4338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15103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ta: da Esquerda para a Direita 3">
            <a:extLst>
              <a:ext uri="{FF2B5EF4-FFF2-40B4-BE49-F238E27FC236}">
                <a16:creationId xmlns:a16="http://schemas.microsoft.com/office/drawing/2014/main" id="{94A47A4E-BD3F-4C4B-9A60-B419B851B172}"/>
              </a:ext>
            </a:extLst>
          </p:cNvPr>
          <p:cNvSpPr/>
          <p:nvPr/>
        </p:nvSpPr>
        <p:spPr>
          <a:xfrm>
            <a:off x="8639175" y="4714875"/>
            <a:ext cx="180975" cy="104775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AFE68B-B6E9-40B3-87FB-D198C449B7E5}"/>
              </a:ext>
            </a:extLst>
          </p:cNvPr>
          <p:cNvSpPr txBox="1"/>
          <p:nvPr/>
        </p:nvSpPr>
        <p:spPr>
          <a:xfrm>
            <a:off x="247831" y="6517727"/>
            <a:ext cx="22953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dirty="0"/>
              <a:t>LIKERT, 1932; WHOQOL GROUP, 1995</a:t>
            </a:r>
          </a:p>
        </p:txBody>
      </p:sp>
    </p:spTree>
    <p:extLst>
      <p:ext uri="{BB962C8B-B14F-4D97-AF65-F5344CB8AC3E}">
        <p14:creationId xmlns:p14="http://schemas.microsoft.com/office/powerpoint/2010/main" val="30184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pa&#10;&#10;Descrição gerada automaticamente">
            <a:extLst>
              <a:ext uri="{FF2B5EF4-FFF2-40B4-BE49-F238E27FC236}">
                <a16:creationId xmlns:a16="http://schemas.microsoft.com/office/drawing/2014/main" id="{63C9E1FA-9119-4926-AEE4-7A11D947A0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r="6791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EB0BD1-6AFA-474A-B288-9CCECEE9A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59" y="1686424"/>
            <a:ext cx="4456977" cy="1171063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/>
              <a:t>Pandemic: Severe Acute Respiratory Syndrome caused by Coronavirus 2 SARS-CoV-2</a:t>
            </a:r>
            <a:endParaRPr lang="pt-BR" sz="1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46A1F2-C3A2-45E7-B7CC-29F19551A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36" y="2618167"/>
            <a:ext cx="4593021" cy="3241658"/>
          </a:xfrm>
        </p:spPr>
        <p:txBody>
          <a:bodyPr anchor="ctr">
            <a:noAutofit/>
          </a:bodyPr>
          <a:lstStyle/>
          <a:p>
            <a:r>
              <a:rPr lang="pt-BR" sz="1800" dirty="0" err="1"/>
              <a:t>First</a:t>
            </a:r>
            <a:r>
              <a:rPr lang="pt-BR" sz="1800" dirty="0"/>
              <a:t> </a:t>
            </a:r>
            <a:r>
              <a:rPr lang="pt-BR" sz="1800" dirty="0" err="1"/>
              <a:t>reported</a:t>
            </a:r>
            <a:r>
              <a:rPr lang="pt-BR" sz="1800" dirty="0"/>
              <a:t> in </a:t>
            </a:r>
            <a:r>
              <a:rPr lang="pt-BR" sz="1800" dirty="0" err="1"/>
              <a:t>December</a:t>
            </a:r>
            <a:r>
              <a:rPr lang="pt-BR" sz="1800" dirty="0"/>
              <a:t> 2019 in Wuhan, China</a:t>
            </a:r>
          </a:p>
          <a:p>
            <a:r>
              <a:rPr lang="en-US" sz="1800" dirty="0"/>
              <a:t>It quickly spread across the world and in March 2020 was declared a Pandemic</a:t>
            </a:r>
          </a:p>
          <a:p>
            <a:r>
              <a:rPr lang="en-US" sz="1800" dirty="0"/>
              <a:t>It caused depletion of human, health and economic resources.</a:t>
            </a:r>
          </a:p>
          <a:p>
            <a:r>
              <a:rPr lang="en-US" sz="1800" dirty="0"/>
              <a:t>The scientific community around the world seeks alternatives for treatment, cure and prevention.</a:t>
            </a:r>
            <a:endParaRPr lang="pt-BR" sz="18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D423F6-A435-4D25-8D34-7E467F9A04BD}"/>
              </a:ext>
            </a:extLst>
          </p:cNvPr>
          <p:cNvSpPr txBox="1"/>
          <p:nvPr/>
        </p:nvSpPr>
        <p:spPr>
          <a:xfrm>
            <a:off x="8424457" y="6457880"/>
            <a:ext cx="3767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000">
                <a:solidFill>
                  <a:schemeClr val="bg1"/>
                </a:solidFill>
              </a:rPr>
              <a:t>BURKI et al., 2019; CUCINOTTA et al., 2020; JIANG et al., 2020 BEDFORD et al., 2020 SIDOR e RZYMSKI, 2020</a:t>
            </a:r>
          </a:p>
        </p:txBody>
      </p:sp>
    </p:spTree>
    <p:extLst>
      <p:ext uri="{BB962C8B-B14F-4D97-AF65-F5344CB8AC3E}">
        <p14:creationId xmlns:p14="http://schemas.microsoft.com/office/powerpoint/2010/main" val="258595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12" descr="Uma imagem contendo colorido, olhando, decorado, bolo&#10;&#10;Descrição gerada automaticamente">
            <a:extLst>
              <a:ext uri="{FF2B5EF4-FFF2-40B4-BE49-F238E27FC236}">
                <a16:creationId xmlns:a16="http://schemas.microsoft.com/office/drawing/2014/main" id="{7A8CC44F-86B8-4349-9A88-B8C9BA4068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44"/>
          <a:stretch/>
        </p:blipFill>
        <p:spPr>
          <a:xfrm>
            <a:off x="19074" y="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46A1F2-C3A2-45E7-B7CC-29F19551A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891540"/>
            <a:ext cx="4593021" cy="4723193"/>
          </a:xfrm>
        </p:spPr>
        <p:txBody>
          <a:bodyPr anchor="ctr">
            <a:normAutofit/>
          </a:bodyPr>
          <a:lstStyle/>
          <a:p>
            <a:pPr algn="just"/>
            <a:r>
              <a:rPr lang="en-US" sz="1800" dirty="0"/>
              <a:t>There are already 74,958,938 cases and 1,662,228 dead worldwide.</a:t>
            </a:r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r>
              <a:rPr lang="en-US" sz="1800" dirty="0"/>
              <a:t>As a result, about 4 billion people were quarantined, working remotely and facing challenges to deal with the quarantine and its stressful events ... strict health regimes, social distance measures, blockages ...</a:t>
            </a:r>
            <a:endParaRPr lang="pt-BR" sz="18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D423F6-A435-4D25-8D34-7E467F9A04BD}"/>
              </a:ext>
            </a:extLst>
          </p:cNvPr>
          <p:cNvSpPr txBox="1"/>
          <p:nvPr/>
        </p:nvSpPr>
        <p:spPr>
          <a:xfrm>
            <a:off x="9427778" y="6150104"/>
            <a:ext cx="27642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</a:rPr>
              <a:t>BEDFORD et al., 2020</a:t>
            </a:r>
          </a:p>
          <a:p>
            <a:pPr algn="r"/>
            <a:r>
              <a:rPr lang="pt-BR" sz="1000" dirty="0">
                <a:solidFill>
                  <a:schemeClr val="bg1"/>
                </a:solidFill>
              </a:rPr>
              <a:t>JOHNS HOPKINS UNIVERSITY, 2020</a:t>
            </a:r>
          </a:p>
          <a:p>
            <a:pPr algn="r"/>
            <a:r>
              <a:rPr lang="pt-BR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KHARSHIING </a:t>
            </a:r>
            <a:r>
              <a:rPr lang="pt-BR" sz="10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pt-BR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</a:p>
          <a:p>
            <a:pPr algn="r"/>
            <a:r>
              <a:rPr lang="pt-BR" sz="1000" dirty="0">
                <a:solidFill>
                  <a:schemeClr val="bg1"/>
                </a:solidFill>
              </a:rPr>
              <a:t>SIM </a:t>
            </a:r>
            <a:r>
              <a:rPr lang="pt-BR" sz="1000" i="1" dirty="0">
                <a:solidFill>
                  <a:schemeClr val="bg1"/>
                </a:solidFill>
              </a:rPr>
              <a:t>et al.,</a:t>
            </a:r>
            <a:r>
              <a:rPr lang="pt-BR" sz="1000" dirty="0">
                <a:solidFill>
                  <a:schemeClr val="bg1"/>
                </a:solidFill>
              </a:rPr>
              <a:t>2004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32DBE217-8BED-460F-8550-11267CD3552C}"/>
              </a:ext>
            </a:extLst>
          </p:cNvPr>
          <p:cNvSpPr txBox="1">
            <a:spLocks/>
          </p:cNvSpPr>
          <p:nvPr/>
        </p:nvSpPr>
        <p:spPr>
          <a:xfrm>
            <a:off x="525516" y="5309416"/>
            <a:ext cx="4593021" cy="1025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/>
              <a:t>Studies of previous outbreaks show a relevant impact on mental health and quality of life.</a:t>
            </a:r>
            <a:endParaRPr lang="pt-BR" sz="18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7DC061E-6947-439C-AD4A-B1EAF091DC7A}"/>
              </a:ext>
            </a:extLst>
          </p:cNvPr>
          <p:cNvSpPr txBox="1"/>
          <p:nvPr/>
        </p:nvSpPr>
        <p:spPr>
          <a:xfrm>
            <a:off x="9073605" y="5903873"/>
            <a:ext cx="31268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HOLMES et al., 2020; NGUYEN et al.,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92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Uma imagem contendo janela, mulher, cama, frente&#10;&#10;Descrição gerada automaticamente">
            <a:extLst>
              <a:ext uri="{FF2B5EF4-FFF2-40B4-BE49-F238E27FC236}">
                <a16:creationId xmlns:a16="http://schemas.microsoft.com/office/drawing/2014/main" id="{ACA4C0E1-3254-42B2-B536-9ACE8CA91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1" r="-1" b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65487A-7791-44D0-AD96-D5B52EDD8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Restrictive</a:t>
            </a:r>
            <a:r>
              <a:rPr lang="pt-B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</a:t>
            </a:r>
            <a:endParaRPr lang="pt-BR" sz="26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D4B640B0-F59C-457A-9208-BC3FF13CCAA1}"/>
              </a:ext>
            </a:extLst>
          </p:cNvPr>
          <p:cNvSpPr txBox="1">
            <a:spLocks/>
          </p:cNvSpPr>
          <p:nvPr/>
        </p:nvSpPr>
        <p:spPr>
          <a:xfrm>
            <a:off x="4059936" y="4971500"/>
            <a:ext cx="288950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Psychological suffering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Bad mood</a:t>
            </a:r>
          </a:p>
          <a:p>
            <a:r>
              <a:rPr lang="en-US" sz="2000" dirty="0">
                <a:solidFill>
                  <a:schemeClr val="bg1"/>
                </a:solidFill>
              </a:rPr>
              <a:t>Irritability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ADAEA5A7-8027-47D3-90D4-CD5F1AECFB9C}"/>
              </a:ext>
            </a:extLst>
          </p:cNvPr>
          <p:cNvSpPr txBox="1">
            <a:spLocks/>
          </p:cNvSpPr>
          <p:nvPr/>
        </p:nvSpPr>
        <p:spPr>
          <a:xfrm>
            <a:off x="9426624" y="5089218"/>
            <a:ext cx="2889502" cy="1299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Panic</a:t>
            </a:r>
          </a:p>
          <a:p>
            <a:r>
              <a:rPr lang="en-US" sz="2000" dirty="0">
                <a:solidFill>
                  <a:schemeClr val="bg1"/>
                </a:solidFill>
              </a:rPr>
              <a:t>Stigma and xenophobia to those infected</a:t>
            </a:r>
          </a:p>
          <a:p>
            <a:r>
              <a:rPr lang="en-US" sz="2000" dirty="0">
                <a:solidFill>
                  <a:schemeClr val="bg1"/>
                </a:solidFill>
              </a:rPr>
              <a:t>Suicides ...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C332B969-AEC7-4994-8571-891202BD8CFA}"/>
              </a:ext>
            </a:extLst>
          </p:cNvPr>
          <p:cNvSpPr txBox="1">
            <a:spLocks/>
          </p:cNvSpPr>
          <p:nvPr/>
        </p:nvSpPr>
        <p:spPr>
          <a:xfrm>
            <a:off x="6759322" y="4988583"/>
            <a:ext cx="2889502" cy="1299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err="1">
                <a:solidFill>
                  <a:schemeClr val="bg1"/>
                </a:solidFill>
              </a:rPr>
              <a:t>Emotional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disorders</a:t>
            </a: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 err="1">
                <a:solidFill>
                  <a:schemeClr val="bg1"/>
                </a:solidFill>
              </a:rPr>
              <a:t>Exhaustion</a:t>
            </a: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 err="1">
                <a:solidFill>
                  <a:schemeClr val="bg1"/>
                </a:solidFill>
              </a:rPr>
              <a:t>Rage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B3419B0-6637-446D-A370-B13671E9CC09}"/>
              </a:ext>
            </a:extLst>
          </p:cNvPr>
          <p:cNvSpPr txBox="1"/>
          <p:nvPr/>
        </p:nvSpPr>
        <p:spPr>
          <a:xfrm>
            <a:off x="605790" y="6508528"/>
            <a:ext cx="1176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BEDFORD </a:t>
            </a:r>
            <a:r>
              <a:rPr lang="pt-BR" sz="900" i="1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et al.,</a:t>
            </a:r>
            <a:r>
              <a:rPr lang="pt-BR" sz="9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 2020; GALEA </a:t>
            </a:r>
            <a:r>
              <a:rPr lang="pt-BR" sz="900" i="1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et al</a:t>
            </a:r>
            <a:r>
              <a:rPr lang="pt-BR" sz="9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., 2020; SAMLANI </a:t>
            </a:r>
            <a:r>
              <a:rPr lang="pt-BR" sz="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al.,</a:t>
            </a:r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2020; REHMAN </a:t>
            </a:r>
            <a:r>
              <a:rPr lang="pt-BR" sz="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al., </a:t>
            </a:r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2020; BROOKS </a:t>
            </a:r>
            <a:r>
              <a:rPr lang="pt-BR" sz="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al</a:t>
            </a:r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., 2020; SHIMIZU, 2020; BAO </a:t>
            </a:r>
            <a:r>
              <a:rPr lang="pt-BR" sz="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al., </a:t>
            </a:r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2020; BAO </a:t>
            </a:r>
            <a:r>
              <a:rPr lang="pt-BR" sz="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al., </a:t>
            </a:r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2020; WANG </a:t>
            </a:r>
            <a:r>
              <a:rPr lang="pt-BR" sz="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al., </a:t>
            </a:r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2020; WANG </a:t>
            </a:r>
            <a:r>
              <a:rPr lang="pt-BR" sz="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al., </a:t>
            </a:r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2020; XU </a:t>
            </a:r>
            <a:r>
              <a:rPr lang="pt-BR" sz="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al., </a:t>
            </a:r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2020; ZHANG </a:t>
            </a:r>
            <a:r>
              <a:rPr lang="pt-BR" sz="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al</a:t>
            </a:r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., 2020; ABDEL-MONEIM, 2015; JACK, 2015; MAMUN e GRIFTHS, 2020.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4237429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59F16-3FC4-4082-B81D-E2664986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401055"/>
            <a:ext cx="6586491" cy="1514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SARS-CoV-2</a:t>
            </a:r>
            <a:br>
              <a:rPr lang="pt-B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pt-BR" sz="1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br>
              <a:rPr lang="pt-BR" sz="2800" kern="1200" dirty="0">
                <a:latin typeface="+mj-lt"/>
                <a:ea typeface="+mj-ea"/>
                <a:cs typeface="+mj-cs"/>
              </a:rPr>
            </a:br>
            <a:r>
              <a:rPr lang="en-US" sz="2800" kern="1200" dirty="0">
                <a:latin typeface="+mj-lt"/>
                <a:ea typeface="+mj-ea"/>
                <a:cs typeface="+mj-cs"/>
              </a:rPr>
              <a:t>The mental health response to a pandemic depends on</a:t>
            </a:r>
            <a:r>
              <a:rPr lang="pt-BR" sz="2800" dirty="0"/>
              <a:t>:</a:t>
            </a:r>
            <a:endParaRPr lang="pt-BR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6" name="Espaço Reservado para Conteúdo 2">
            <a:extLst>
              <a:ext uri="{FF2B5EF4-FFF2-40B4-BE49-F238E27FC236}">
                <a16:creationId xmlns:a16="http://schemas.microsoft.com/office/drawing/2014/main" id="{E0CA25AF-1BB8-40BB-843A-A270F2B08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ffectLst/>
              </a:rPr>
              <a:t>clinical evidence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</a:rPr>
              <a:t>media reports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</a:rPr>
              <a:t>number of cases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</a:rPr>
              <a:t>fatality rates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</a:rPr>
              <a:t>the transmissibility of the disease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</a:rPr>
              <a:t>isolation policies</a:t>
            </a:r>
            <a:endParaRPr lang="en-US" sz="20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50BEE4F-7465-410F-AE69-37FE65279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11" r="1819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57" name="Straight Connector 4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7A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A7D18390-B04F-4D74-9C56-012AC984731A}"/>
              </a:ext>
            </a:extLst>
          </p:cNvPr>
          <p:cNvSpPr txBox="1"/>
          <p:nvPr/>
        </p:nvSpPr>
        <p:spPr>
          <a:xfrm>
            <a:off x="721615" y="6359880"/>
            <a:ext cx="3192379" cy="498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00">
                <a:solidFill>
                  <a:schemeClr val="bg1">
                    <a:lumMod val="95000"/>
                  </a:schemeClr>
                </a:solidFill>
                <a:effectLst/>
              </a:rPr>
              <a:t>WONG </a:t>
            </a:r>
            <a:r>
              <a:rPr lang="en-US" sz="1000" i="1">
                <a:solidFill>
                  <a:schemeClr val="bg1">
                    <a:lumMod val="95000"/>
                  </a:schemeClr>
                </a:solidFill>
                <a:effectLst/>
              </a:rPr>
              <a:t>et al</a:t>
            </a:r>
            <a:r>
              <a:rPr lang="en-US" sz="1000">
                <a:solidFill>
                  <a:schemeClr val="bg1">
                    <a:lumMod val="95000"/>
                  </a:schemeClr>
                </a:solidFill>
                <a:effectLst/>
              </a:rPr>
              <a:t>., 2005; ROY </a:t>
            </a:r>
            <a:r>
              <a:rPr lang="en-US" sz="1000" i="1">
                <a:solidFill>
                  <a:schemeClr val="bg1">
                    <a:lumMod val="95000"/>
                  </a:schemeClr>
                </a:solidFill>
                <a:effectLst/>
              </a:rPr>
              <a:t>et al.,</a:t>
            </a:r>
            <a:r>
              <a:rPr lang="en-US" sz="1000">
                <a:solidFill>
                  <a:schemeClr val="bg1">
                    <a:lumMod val="95000"/>
                  </a:schemeClr>
                </a:solidFill>
                <a:effectLst/>
              </a:rPr>
              <a:t> 2020; WANG </a:t>
            </a:r>
            <a:r>
              <a:rPr lang="en-US" sz="1000" i="1">
                <a:solidFill>
                  <a:schemeClr val="bg1">
                    <a:lumMod val="95000"/>
                  </a:schemeClr>
                </a:solidFill>
                <a:effectLst/>
              </a:rPr>
              <a:t>et al.,</a:t>
            </a:r>
            <a:r>
              <a:rPr lang="en-US" sz="1000">
                <a:solidFill>
                  <a:schemeClr val="bg1">
                    <a:lumMod val="95000"/>
                  </a:schemeClr>
                </a:solidFill>
                <a:effectLst/>
              </a:rPr>
              <a:t> 2020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2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Uma imagem contendo pessoa, no interior, cama, homem&#10;&#10;Descrição gerada automaticamente">
            <a:extLst>
              <a:ext uri="{FF2B5EF4-FFF2-40B4-BE49-F238E27FC236}">
                <a16:creationId xmlns:a16="http://schemas.microsoft.com/office/drawing/2014/main" id="{5D03AFEB-5B24-4A1E-81A9-162A8C159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818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6C48DB-3334-4117-90FA-FA680BBC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And what is the context of health professionals in this pandemic?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569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vestuário, mulher, jovem, vestindo&#10;&#10;Descrição gerada automaticamente">
            <a:extLst>
              <a:ext uri="{FF2B5EF4-FFF2-40B4-BE49-F238E27FC236}">
                <a16:creationId xmlns:a16="http://schemas.microsoft.com/office/drawing/2014/main" id="{AF675EAD-372D-4619-BFD2-07C11C0334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r="1" b="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3446C06-89FF-4BA1-B35C-35691ED612BB}"/>
              </a:ext>
            </a:extLst>
          </p:cNvPr>
          <p:cNvSpPr txBox="1"/>
          <p:nvPr/>
        </p:nvSpPr>
        <p:spPr>
          <a:xfrm>
            <a:off x="449580" y="93345"/>
            <a:ext cx="3188970" cy="289369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Frontline professionals in the fight against SARS-CoV-2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need to be SAFE</a:t>
            </a:r>
            <a:endParaRPr lang="pt-BR" sz="22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637213C-6053-4035-9D36-0D322C9785C7}"/>
              </a:ext>
            </a:extLst>
          </p:cNvPr>
          <p:cNvSpPr txBox="1"/>
          <p:nvPr/>
        </p:nvSpPr>
        <p:spPr>
          <a:xfrm>
            <a:off x="1097280" y="2994660"/>
            <a:ext cx="4572000" cy="370141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Missing PPE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Too many patients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Increased workload / fatigue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Fear of infection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High risk of exposure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Excessive losses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Anguish over difficult decisions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Family isolation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Burnout</a:t>
            </a:r>
            <a:endParaRPr lang="pt-BR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FAAE1E0-51F9-48DE-B806-FDC444A02B9E}"/>
              </a:ext>
            </a:extLst>
          </p:cNvPr>
          <p:cNvSpPr txBox="1"/>
          <p:nvPr/>
        </p:nvSpPr>
        <p:spPr>
          <a:xfrm>
            <a:off x="9967913" y="6339319"/>
            <a:ext cx="2224087" cy="462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AGIUS </a:t>
            </a:r>
            <a:r>
              <a:rPr lang="pt-BR" sz="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al.,</a:t>
            </a:r>
            <a:r>
              <a:rPr lang="pt-BR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2020; COOK, KURSUMOVIC e LEANNE, 2020; MEDICAL DEVICE NETWORK, 2020; ZHANG e MA, 2020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893344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5918</TotalTime>
  <Words>1300</Words>
  <Application>Microsoft Office PowerPoint</Application>
  <PresentationFormat>Widescreen</PresentationFormat>
  <Paragraphs>233</Paragraphs>
  <Slides>23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Abadi</vt:lpstr>
      <vt:lpstr>Arial</vt:lpstr>
      <vt:lpstr>Calibri</vt:lpstr>
      <vt:lpstr>Calibri Light</vt:lpstr>
      <vt:lpstr>Times New Roman</vt:lpstr>
      <vt:lpstr>Tema do Office</vt:lpstr>
      <vt:lpstr>Apresentação do PowerPoint</vt:lpstr>
      <vt:lpstr>Quality of Life</vt:lpstr>
      <vt:lpstr>WHOQoL-BREF</vt:lpstr>
      <vt:lpstr>Pandemic: Severe Acute Respiratory Syndrome caused by Coronavirus 2 SARS-CoV-2</vt:lpstr>
      <vt:lpstr>Apresentação do PowerPoint</vt:lpstr>
      <vt:lpstr>Restrictive measures</vt:lpstr>
      <vt:lpstr>SARS-CoV-2 . The mental health response to a pandemic depends on:</vt:lpstr>
      <vt:lpstr>And what is the context of health professionals in this pandemic?</vt:lpstr>
      <vt:lpstr>Apresentação do PowerPoint</vt:lpstr>
      <vt:lpstr>Apresentação do PowerPoint</vt:lpstr>
      <vt:lpstr>Objectives</vt:lpstr>
      <vt:lpstr>Participants</vt:lpstr>
      <vt:lpstr>Sociodemographic characterization of the sample</vt:lpstr>
      <vt:lpstr>COVID-19</vt:lpstr>
      <vt:lpstr>WHOQoL-BREF</vt:lpstr>
      <vt:lpstr>The application of the Instruments</vt:lpstr>
      <vt:lpstr>Dietitians by region</vt:lpstr>
      <vt:lpstr>Who is the Brazilian dietitian?</vt:lpstr>
      <vt:lpstr>Apresentação do PowerPoint</vt:lpstr>
      <vt:lpstr>Quality of life of Brazilian nutritionists before and during the COVID-19 pandemic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Raquel Adjafre</dc:creator>
  <cp:lastModifiedBy>leandro botelho</cp:lastModifiedBy>
  <cp:revision>81</cp:revision>
  <cp:lastPrinted>2020-12-22T21:27:25Z</cp:lastPrinted>
  <dcterms:created xsi:type="dcterms:W3CDTF">2020-12-14T00:43:43Z</dcterms:created>
  <dcterms:modified xsi:type="dcterms:W3CDTF">2020-12-22T21:28:35Z</dcterms:modified>
</cp:coreProperties>
</file>