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88" r:id="rId1"/>
  </p:sldMasterIdLst>
  <p:notesMasterIdLst>
    <p:notesMasterId r:id="rId14"/>
  </p:notesMasterIdLst>
  <p:sldIdLst>
    <p:sldId id="290" r:id="rId2"/>
    <p:sldId id="264" r:id="rId3"/>
    <p:sldId id="292" r:id="rId4"/>
    <p:sldId id="322" r:id="rId5"/>
    <p:sldId id="323" r:id="rId6"/>
    <p:sldId id="309" r:id="rId7"/>
    <p:sldId id="310" r:id="rId8"/>
    <p:sldId id="316" r:id="rId9"/>
    <p:sldId id="320" r:id="rId10"/>
    <p:sldId id="321" r:id="rId11"/>
    <p:sldId id="317" r:id="rId12"/>
    <p:sldId id="31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z" initials="P" lastIdx="1" clrIdx="0">
    <p:extLst>
      <p:ext uri="{19B8F6BF-5375-455C-9EA6-DF929625EA0E}">
        <p15:presenceInfo xmlns:p15="http://schemas.microsoft.com/office/powerpoint/2012/main" userId="Pa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6699FF"/>
    <a:srgbClr val="00660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57" autoAdjust="0"/>
    <p:restoredTop sz="92157" autoAdjust="0"/>
  </p:normalViewPr>
  <p:slideViewPr>
    <p:cSldViewPr>
      <p:cViewPr varScale="1">
        <p:scale>
          <a:sx n="78" d="100"/>
          <a:sy n="78" d="100"/>
        </p:scale>
        <p:origin x="72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1A6464-2D89-49BF-A8A2-382022BE0BEF}" type="doc">
      <dgm:prSet loTypeId="urn:microsoft.com/office/officeart/2005/8/layout/process5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6EBC4B09-9C3A-49B4-9790-8CE730AD2943}">
      <dgm:prSet phldrT="[Texto]" custT="1"/>
      <dgm:spPr/>
      <dgm:t>
        <a:bodyPr/>
        <a:lstStyle/>
        <a:p>
          <a:r>
            <a:rPr lang="es-ES" sz="1800" dirty="0"/>
            <a:t>2 g </a:t>
          </a:r>
          <a:r>
            <a:rPr lang="es-ES" sz="1800" dirty="0" err="1"/>
            <a:t>of</a:t>
          </a:r>
          <a:r>
            <a:rPr lang="es-ES" sz="1800" dirty="0"/>
            <a:t> </a:t>
          </a:r>
          <a:r>
            <a:rPr lang="es-ES" sz="1800" dirty="0" err="1"/>
            <a:t>humid</a:t>
          </a:r>
          <a:r>
            <a:rPr lang="es-ES" sz="1800" dirty="0"/>
            <a:t> </a:t>
          </a:r>
          <a:r>
            <a:rPr lang="es-ES" sz="1800" dirty="0" err="1"/>
            <a:t>mussel</a:t>
          </a:r>
          <a:r>
            <a:rPr lang="es-ES" sz="1800" dirty="0"/>
            <a:t> </a:t>
          </a:r>
          <a:r>
            <a:rPr lang="es-ES" sz="1800" dirty="0" err="1"/>
            <a:t>extract</a:t>
          </a:r>
          <a:endParaRPr lang="es-ES" sz="1800" b="1" dirty="0">
            <a:solidFill>
              <a:srgbClr val="FFFF00"/>
            </a:solidFill>
          </a:endParaRPr>
        </a:p>
      </dgm:t>
    </dgm:pt>
    <dgm:pt modelId="{15E8F4E8-05B8-4D35-89C3-95DCAA7E583C}" type="parTrans" cxnId="{26ADEEFF-1580-48EC-B1CD-168303F519C3}">
      <dgm:prSet/>
      <dgm:spPr/>
      <dgm:t>
        <a:bodyPr/>
        <a:lstStyle/>
        <a:p>
          <a:endParaRPr lang="es-ES"/>
        </a:p>
      </dgm:t>
    </dgm:pt>
    <dgm:pt modelId="{A9FEF175-318B-4929-9C61-024F3203880E}" type="sibTrans" cxnId="{26ADEEFF-1580-48EC-B1CD-168303F519C3}">
      <dgm:prSet/>
      <dgm:spPr/>
      <dgm:t>
        <a:bodyPr/>
        <a:lstStyle/>
        <a:p>
          <a:endParaRPr lang="es-ES"/>
        </a:p>
      </dgm:t>
    </dgm:pt>
    <dgm:pt modelId="{5490B087-45BF-426D-A784-588C98231352}">
      <dgm:prSet phldrT="[Texto]" custT="1"/>
      <dgm:spPr/>
      <dgm:t>
        <a:bodyPr/>
        <a:lstStyle/>
        <a:p>
          <a:r>
            <a:rPr lang="es-ES" sz="2000" b="1"/>
            <a:t>2  </a:t>
          </a:r>
          <a:r>
            <a:rPr lang="es-ES" sz="1600" b="1"/>
            <a:t>extractions with </a:t>
          </a:r>
          <a:r>
            <a:rPr lang="es-ES" sz="1600" b="1">
              <a:solidFill>
                <a:srgbClr val="FFFF00"/>
              </a:solidFill>
            </a:rPr>
            <a:t>100% MeOH</a:t>
          </a:r>
          <a:endParaRPr lang="es-ES" sz="1600" b="1" dirty="0">
            <a:solidFill>
              <a:srgbClr val="FFFF00"/>
            </a:solidFill>
          </a:endParaRPr>
        </a:p>
      </dgm:t>
    </dgm:pt>
    <dgm:pt modelId="{B8E3AD83-7EE0-4B97-AF04-454EBFBE2EF4}" type="parTrans" cxnId="{FE1A4B5B-8256-4F24-A973-CE8137337401}">
      <dgm:prSet/>
      <dgm:spPr/>
      <dgm:t>
        <a:bodyPr/>
        <a:lstStyle/>
        <a:p>
          <a:endParaRPr lang="es-ES"/>
        </a:p>
      </dgm:t>
    </dgm:pt>
    <dgm:pt modelId="{E057BCC2-4BD0-4859-A043-6EBF75B1F34D}" type="sibTrans" cxnId="{FE1A4B5B-8256-4F24-A973-CE8137337401}">
      <dgm:prSet/>
      <dgm:spPr/>
      <dgm:t>
        <a:bodyPr/>
        <a:lstStyle/>
        <a:p>
          <a:endParaRPr lang="es-ES"/>
        </a:p>
      </dgm:t>
    </dgm:pt>
    <dgm:pt modelId="{B3CDEA83-D418-422F-9311-FCFCBFE39AE2}">
      <dgm:prSet phldrT="[Texto]" custT="1"/>
      <dgm:spPr/>
      <dgm:t>
        <a:bodyPr/>
        <a:lstStyle/>
        <a:p>
          <a:r>
            <a:rPr lang="es-ES" sz="1800" dirty="0"/>
            <a:t> UPLC-MS/MS</a:t>
          </a:r>
        </a:p>
      </dgm:t>
    </dgm:pt>
    <dgm:pt modelId="{37FE0B95-258F-42EF-8F89-CAC6789FB113}" type="parTrans" cxnId="{F7B94F8A-5DDC-4A88-B38C-344BEB971C59}">
      <dgm:prSet/>
      <dgm:spPr/>
      <dgm:t>
        <a:bodyPr/>
        <a:lstStyle/>
        <a:p>
          <a:endParaRPr lang="es-ES"/>
        </a:p>
      </dgm:t>
    </dgm:pt>
    <dgm:pt modelId="{AF54C052-E586-4F31-A433-7A009969C08C}" type="sibTrans" cxnId="{F7B94F8A-5DDC-4A88-B38C-344BEB971C59}">
      <dgm:prSet/>
      <dgm:spPr/>
      <dgm:t>
        <a:bodyPr/>
        <a:lstStyle/>
        <a:p>
          <a:endParaRPr lang="es-ES"/>
        </a:p>
      </dgm:t>
    </dgm:pt>
    <dgm:pt modelId="{A7155E8F-7F90-4D51-8F55-10A0497D761F}">
      <dgm:prSet phldrT="[Texto]" custT="1"/>
      <dgm:spPr/>
      <dgm:t>
        <a:bodyPr/>
        <a:lstStyle/>
        <a:p>
          <a:r>
            <a:rPr lang="es-ES" sz="1200"/>
            <a:t> </a:t>
          </a:r>
          <a:r>
            <a:rPr lang="es-ES" sz="1600"/>
            <a:t>Aliquot</a:t>
          </a:r>
          <a:endParaRPr lang="es-ES" sz="1600" dirty="0"/>
        </a:p>
      </dgm:t>
    </dgm:pt>
    <dgm:pt modelId="{17D378CB-25D1-4775-8842-7594B87E25AF}" type="parTrans" cxnId="{4D8AADB1-4A31-4176-B5A6-5AC2EDC65B75}">
      <dgm:prSet/>
      <dgm:spPr/>
      <dgm:t>
        <a:bodyPr/>
        <a:lstStyle/>
        <a:p>
          <a:endParaRPr lang="es-ES"/>
        </a:p>
      </dgm:t>
    </dgm:pt>
    <dgm:pt modelId="{56D3DAE8-0DE6-47B8-A611-204BC7B021A8}" type="sibTrans" cxnId="{4D8AADB1-4A31-4176-B5A6-5AC2EDC65B75}">
      <dgm:prSet/>
      <dgm:spPr/>
      <dgm:t>
        <a:bodyPr/>
        <a:lstStyle/>
        <a:p>
          <a:endParaRPr lang="es-ES"/>
        </a:p>
      </dgm:t>
    </dgm:pt>
    <dgm:pt modelId="{25EC0C4F-CE97-4F5F-B417-89C4C2B37816}">
      <dgm:prSet phldrT="[Texto]" custT="1"/>
      <dgm:spPr/>
      <dgm:t>
        <a:bodyPr/>
        <a:lstStyle/>
        <a:p>
          <a:r>
            <a:rPr lang="es-ES" sz="1800"/>
            <a:t>Metanolic supernatants</a:t>
          </a:r>
          <a:endParaRPr lang="es-ES" sz="1800" dirty="0"/>
        </a:p>
      </dgm:t>
    </dgm:pt>
    <dgm:pt modelId="{9EA760FB-D4B7-4436-A6D3-CE7817FD5C89}" type="sibTrans" cxnId="{A28F9024-CB61-45DB-9358-038B44B3FE20}">
      <dgm:prSet/>
      <dgm:spPr/>
      <dgm:t>
        <a:bodyPr/>
        <a:lstStyle/>
        <a:p>
          <a:endParaRPr lang="es-ES"/>
        </a:p>
      </dgm:t>
    </dgm:pt>
    <dgm:pt modelId="{96685D5F-72B4-4C00-9D75-179037E9C9DB}" type="parTrans" cxnId="{A28F9024-CB61-45DB-9358-038B44B3FE20}">
      <dgm:prSet/>
      <dgm:spPr/>
      <dgm:t>
        <a:bodyPr/>
        <a:lstStyle/>
        <a:p>
          <a:endParaRPr lang="es-ES"/>
        </a:p>
      </dgm:t>
    </dgm:pt>
    <dgm:pt modelId="{44C9C095-35D1-4109-AA73-D0A140289200}" type="pres">
      <dgm:prSet presAssocID="{AE1A6464-2D89-49BF-A8A2-382022BE0BEF}" presName="diagram" presStyleCnt="0">
        <dgm:presLayoutVars>
          <dgm:dir/>
          <dgm:resizeHandles val="exact"/>
        </dgm:presLayoutVars>
      </dgm:prSet>
      <dgm:spPr/>
    </dgm:pt>
    <dgm:pt modelId="{5E11BC90-F1E5-44AF-A12A-EA349F71CFC9}" type="pres">
      <dgm:prSet presAssocID="{6EBC4B09-9C3A-49B4-9790-8CE730AD2943}" presName="node" presStyleLbl="node1" presStyleIdx="0" presStyleCnt="5" custScaleX="358758" custScaleY="248908" custLinFactX="-909" custLinFactNeighborX="-100000" custLinFactNeighborY="967">
        <dgm:presLayoutVars>
          <dgm:bulletEnabled val="1"/>
        </dgm:presLayoutVars>
      </dgm:prSet>
      <dgm:spPr/>
    </dgm:pt>
    <dgm:pt modelId="{CC4F3A32-CC8E-499F-9D09-596737A3000E}" type="pres">
      <dgm:prSet presAssocID="{A9FEF175-318B-4929-9C61-024F3203880E}" presName="sibTrans" presStyleLbl="sibTrans2D1" presStyleIdx="0" presStyleCnt="4"/>
      <dgm:spPr/>
    </dgm:pt>
    <dgm:pt modelId="{0C019908-9B7C-49AE-8690-471597294B61}" type="pres">
      <dgm:prSet presAssocID="{A9FEF175-318B-4929-9C61-024F3203880E}" presName="connectorText" presStyleLbl="sibTrans2D1" presStyleIdx="0" presStyleCnt="4"/>
      <dgm:spPr/>
    </dgm:pt>
    <dgm:pt modelId="{405AB6C6-0AE9-40FF-985C-BA869428B7AD}" type="pres">
      <dgm:prSet presAssocID="{5490B087-45BF-426D-A784-588C98231352}" presName="node" presStyleLbl="node1" presStyleIdx="1" presStyleCnt="5" custScaleX="292221" custScaleY="318848">
        <dgm:presLayoutVars>
          <dgm:bulletEnabled val="1"/>
        </dgm:presLayoutVars>
      </dgm:prSet>
      <dgm:spPr/>
    </dgm:pt>
    <dgm:pt modelId="{4DB524C0-579F-4D7E-9079-D596EDB93CBC}" type="pres">
      <dgm:prSet presAssocID="{E057BCC2-4BD0-4859-A043-6EBF75B1F34D}" presName="sibTrans" presStyleLbl="sibTrans2D1" presStyleIdx="1" presStyleCnt="4"/>
      <dgm:spPr/>
    </dgm:pt>
    <dgm:pt modelId="{1045930B-C224-474E-863F-4C7228E2CADE}" type="pres">
      <dgm:prSet presAssocID="{E057BCC2-4BD0-4859-A043-6EBF75B1F34D}" presName="connectorText" presStyleLbl="sibTrans2D1" presStyleIdx="1" presStyleCnt="4"/>
      <dgm:spPr/>
    </dgm:pt>
    <dgm:pt modelId="{7BE5CE58-0E88-455E-B9D7-4B0BC8976C60}" type="pres">
      <dgm:prSet presAssocID="{25EC0C4F-CE97-4F5F-B417-89C4C2B37816}" presName="node" presStyleLbl="node1" presStyleIdx="2" presStyleCnt="5" custScaleX="331497" custScaleY="148436" custLinFactNeighborX="9658" custLinFactNeighborY="976">
        <dgm:presLayoutVars>
          <dgm:bulletEnabled val="1"/>
        </dgm:presLayoutVars>
      </dgm:prSet>
      <dgm:spPr/>
    </dgm:pt>
    <dgm:pt modelId="{B9BBE233-D338-4579-A78B-3492C4878435}" type="pres">
      <dgm:prSet presAssocID="{9EA760FB-D4B7-4436-A6D3-CE7817FD5C89}" presName="sibTrans" presStyleLbl="sibTrans2D1" presStyleIdx="2" presStyleCnt="4"/>
      <dgm:spPr/>
    </dgm:pt>
    <dgm:pt modelId="{B80A761A-B8C9-450E-A86C-9C7C841CFD88}" type="pres">
      <dgm:prSet presAssocID="{9EA760FB-D4B7-4436-A6D3-CE7817FD5C89}" presName="connectorText" presStyleLbl="sibTrans2D1" presStyleIdx="2" presStyleCnt="4"/>
      <dgm:spPr/>
    </dgm:pt>
    <dgm:pt modelId="{A44E1B42-1333-41B1-B144-D3EFAA89CFB9}" type="pres">
      <dgm:prSet presAssocID="{A7155E8F-7F90-4D51-8F55-10A0497D761F}" presName="node" presStyleLbl="node1" presStyleIdx="3" presStyleCnt="5" custScaleX="158907" custScaleY="98823" custLinFactNeighborX="5122" custLinFactNeighborY="-2192">
        <dgm:presLayoutVars>
          <dgm:bulletEnabled val="1"/>
        </dgm:presLayoutVars>
      </dgm:prSet>
      <dgm:spPr/>
    </dgm:pt>
    <dgm:pt modelId="{5D06A312-D6C3-47E1-8D1F-205375B70E30}" type="pres">
      <dgm:prSet presAssocID="{56D3DAE8-0DE6-47B8-A611-204BC7B021A8}" presName="sibTrans" presStyleLbl="sibTrans2D1" presStyleIdx="3" presStyleCnt="4"/>
      <dgm:spPr/>
    </dgm:pt>
    <dgm:pt modelId="{A94AC426-81DA-4C61-9045-17D9AD5CF6DA}" type="pres">
      <dgm:prSet presAssocID="{56D3DAE8-0DE6-47B8-A611-204BC7B021A8}" presName="connectorText" presStyleLbl="sibTrans2D1" presStyleIdx="3" presStyleCnt="4"/>
      <dgm:spPr/>
    </dgm:pt>
    <dgm:pt modelId="{7D5D5095-1BC3-41FB-A17F-C0D4FC5E8138}" type="pres">
      <dgm:prSet presAssocID="{B3CDEA83-D418-422F-9311-FCFCBFE39AE2}" presName="node" presStyleLbl="node1" presStyleIdx="4" presStyleCnt="5" custScaleX="291843" custScaleY="142242" custLinFactNeighborX="18091" custLinFactNeighborY="-2193">
        <dgm:presLayoutVars>
          <dgm:bulletEnabled val="1"/>
        </dgm:presLayoutVars>
      </dgm:prSet>
      <dgm:spPr/>
    </dgm:pt>
  </dgm:ptLst>
  <dgm:cxnLst>
    <dgm:cxn modelId="{7F688E14-74FB-4D53-93A3-9BDEFAEC949D}" type="presOf" srcId="{E057BCC2-4BD0-4859-A043-6EBF75B1F34D}" destId="{4DB524C0-579F-4D7E-9079-D596EDB93CBC}" srcOrd="0" destOrd="0" presId="urn:microsoft.com/office/officeart/2005/8/layout/process5"/>
    <dgm:cxn modelId="{C9C59718-6E20-490E-A25B-29C7EF77C1A1}" type="presOf" srcId="{A9FEF175-318B-4929-9C61-024F3203880E}" destId="{0C019908-9B7C-49AE-8690-471597294B61}" srcOrd="1" destOrd="0" presId="urn:microsoft.com/office/officeart/2005/8/layout/process5"/>
    <dgm:cxn modelId="{3A1F6A1D-1366-4A0E-A922-4340A5A7B785}" type="presOf" srcId="{9EA760FB-D4B7-4436-A6D3-CE7817FD5C89}" destId="{B9BBE233-D338-4579-A78B-3492C4878435}" srcOrd="0" destOrd="0" presId="urn:microsoft.com/office/officeart/2005/8/layout/process5"/>
    <dgm:cxn modelId="{A28F9024-CB61-45DB-9358-038B44B3FE20}" srcId="{AE1A6464-2D89-49BF-A8A2-382022BE0BEF}" destId="{25EC0C4F-CE97-4F5F-B417-89C4C2B37816}" srcOrd="2" destOrd="0" parTransId="{96685D5F-72B4-4C00-9D75-179037E9C9DB}" sibTransId="{9EA760FB-D4B7-4436-A6D3-CE7817FD5C89}"/>
    <dgm:cxn modelId="{8BF6C324-F769-456E-AF74-A2644759249B}" type="presOf" srcId="{56D3DAE8-0DE6-47B8-A611-204BC7B021A8}" destId="{5D06A312-D6C3-47E1-8D1F-205375B70E30}" srcOrd="0" destOrd="0" presId="urn:microsoft.com/office/officeart/2005/8/layout/process5"/>
    <dgm:cxn modelId="{39683A2B-4842-4D0E-A96E-E6B070C09241}" type="presOf" srcId="{56D3DAE8-0DE6-47B8-A611-204BC7B021A8}" destId="{A94AC426-81DA-4C61-9045-17D9AD5CF6DA}" srcOrd="1" destOrd="0" presId="urn:microsoft.com/office/officeart/2005/8/layout/process5"/>
    <dgm:cxn modelId="{FE1A4B5B-8256-4F24-A973-CE8137337401}" srcId="{AE1A6464-2D89-49BF-A8A2-382022BE0BEF}" destId="{5490B087-45BF-426D-A784-588C98231352}" srcOrd="1" destOrd="0" parTransId="{B8E3AD83-7EE0-4B97-AF04-454EBFBE2EF4}" sibTransId="{E057BCC2-4BD0-4859-A043-6EBF75B1F34D}"/>
    <dgm:cxn modelId="{2723A377-037A-4999-A555-F123CD4D76E6}" type="presOf" srcId="{5490B087-45BF-426D-A784-588C98231352}" destId="{405AB6C6-0AE9-40FF-985C-BA869428B7AD}" srcOrd="0" destOrd="0" presId="urn:microsoft.com/office/officeart/2005/8/layout/process5"/>
    <dgm:cxn modelId="{0B50477D-3A03-4B59-B28D-197651AA25B9}" type="presOf" srcId="{A9FEF175-318B-4929-9C61-024F3203880E}" destId="{CC4F3A32-CC8E-499F-9D09-596737A3000E}" srcOrd="0" destOrd="0" presId="urn:microsoft.com/office/officeart/2005/8/layout/process5"/>
    <dgm:cxn modelId="{F7B94F8A-5DDC-4A88-B38C-344BEB971C59}" srcId="{AE1A6464-2D89-49BF-A8A2-382022BE0BEF}" destId="{B3CDEA83-D418-422F-9311-FCFCBFE39AE2}" srcOrd="4" destOrd="0" parTransId="{37FE0B95-258F-42EF-8F89-CAC6789FB113}" sibTransId="{AF54C052-E586-4F31-A433-7A009969C08C}"/>
    <dgm:cxn modelId="{C3A7BAAC-B7C5-4A2D-BB02-D19D7198E289}" type="presOf" srcId="{E057BCC2-4BD0-4859-A043-6EBF75B1F34D}" destId="{1045930B-C224-474E-863F-4C7228E2CADE}" srcOrd="1" destOrd="0" presId="urn:microsoft.com/office/officeart/2005/8/layout/process5"/>
    <dgm:cxn modelId="{4D8AADB1-4A31-4176-B5A6-5AC2EDC65B75}" srcId="{AE1A6464-2D89-49BF-A8A2-382022BE0BEF}" destId="{A7155E8F-7F90-4D51-8F55-10A0497D761F}" srcOrd="3" destOrd="0" parTransId="{17D378CB-25D1-4775-8842-7594B87E25AF}" sibTransId="{56D3DAE8-0DE6-47B8-A611-204BC7B021A8}"/>
    <dgm:cxn modelId="{AC8383B5-4591-4BA3-8A62-6E86B89E4857}" type="presOf" srcId="{9EA760FB-D4B7-4436-A6D3-CE7817FD5C89}" destId="{B80A761A-B8C9-450E-A86C-9C7C841CFD88}" srcOrd="1" destOrd="0" presId="urn:microsoft.com/office/officeart/2005/8/layout/process5"/>
    <dgm:cxn modelId="{774BCFBA-F076-45F7-B7EE-C76A8262FDE8}" type="presOf" srcId="{6EBC4B09-9C3A-49B4-9790-8CE730AD2943}" destId="{5E11BC90-F1E5-44AF-A12A-EA349F71CFC9}" srcOrd="0" destOrd="0" presId="urn:microsoft.com/office/officeart/2005/8/layout/process5"/>
    <dgm:cxn modelId="{CCFBD0BE-BEEF-4420-A76A-0A37968B6C15}" type="presOf" srcId="{AE1A6464-2D89-49BF-A8A2-382022BE0BEF}" destId="{44C9C095-35D1-4109-AA73-D0A140289200}" srcOrd="0" destOrd="0" presId="urn:microsoft.com/office/officeart/2005/8/layout/process5"/>
    <dgm:cxn modelId="{803831DC-6E55-47EE-B20E-ED44679289E4}" type="presOf" srcId="{B3CDEA83-D418-422F-9311-FCFCBFE39AE2}" destId="{7D5D5095-1BC3-41FB-A17F-C0D4FC5E8138}" srcOrd="0" destOrd="0" presId="urn:microsoft.com/office/officeart/2005/8/layout/process5"/>
    <dgm:cxn modelId="{0C6E38E8-40FA-4B0F-965A-3AA39692DFE0}" type="presOf" srcId="{25EC0C4F-CE97-4F5F-B417-89C4C2B37816}" destId="{7BE5CE58-0E88-455E-B9D7-4B0BC8976C60}" srcOrd="0" destOrd="0" presId="urn:microsoft.com/office/officeart/2005/8/layout/process5"/>
    <dgm:cxn modelId="{965C30FA-4452-43B2-93F1-FEBE6E89A210}" type="presOf" srcId="{A7155E8F-7F90-4D51-8F55-10A0497D761F}" destId="{A44E1B42-1333-41B1-B144-D3EFAA89CFB9}" srcOrd="0" destOrd="0" presId="urn:microsoft.com/office/officeart/2005/8/layout/process5"/>
    <dgm:cxn modelId="{26ADEEFF-1580-48EC-B1CD-168303F519C3}" srcId="{AE1A6464-2D89-49BF-A8A2-382022BE0BEF}" destId="{6EBC4B09-9C3A-49B4-9790-8CE730AD2943}" srcOrd="0" destOrd="0" parTransId="{15E8F4E8-05B8-4D35-89C3-95DCAA7E583C}" sibTransId="{A9FEF175-318B-4929-9C61-024F3203880E}"/>
    <dgm:cxn modelId="{0190D249-05CA-4946-AD2B-13811BC9DD8B}" type="presParOf" srcId="{44C9C095-35D1-4109-AA73-D0A140289200}" destId="{5E11BC90-F1E5-44AF-A12A-EA349F71CFC9}" srcOrd="0" destOrd="0" presId="urn:microsoft.com/office/officeart/2005/8/layout/process5"/>
    <dgm:cxn modelId="{309B2FE2-8490-482E-B019-E95953197A96}" type="presParOf" srcId="{44C9C095-35D1-4109-AA73-D0A140289200}" destId="{CC4F3A32-CC8E-499F-9D09-596737A3000E}" srcOrd="1" destOrd="0" presId="urn:microsoft.com/office/officeart/2005/8/layout/process5"/>
    <dgm:cxn modelId="{6D234479-FA25-4E69-9EE0-D5A151B65229}" type="presParOf" srcId="{CC4F3A32-CC8E-499F-9D09-596737A3000E}" destId="{0C019908-9B7C-49AE-8690-471597294B61}" srcOrd="0" destOrd="0" presId="urn:microsoft.com/office/officeart/2005/8/layout/process5"/>
    <dgm:cxn modelId="{3574D9DD-5FCD-4638-9CB7-6BD8388EF98C}" type="presParOf" srcId="{44C9C095-35D1-4109-AA73-D0A140289200}" destId="{405AB6C6-0AE9-40FF-985C-BA869428B7AD}" srcOrd="2" destOrd="0" presId="urn:microsoft.com/office/officeart/2005/8/layout/process5"/>
    <dgm:cxn modelId="{2AC4180C-8D64-4192-A8F3-738E262268EF}" type="presParOf" srcId="{44C9C095-35D1-4109-AA73-D0A140289200}" destId="{4DB524C0-579F-4D7E-9079-D596EDB93CBC}" srcOrd="3" destOrd="0" presId="urn:microsoft.com/office/officeart/2005/8/layout/process5"/>
    <dgm:cxn modelId="{E8072EB4-4B1B-4F2F-A626-BB0AA0C81281}" type="presParOf" srcId="{4DB524C0-579F-4D7E-9079-D596EDB93CBC}" destId="{1045930B-C224-474E-863F-4C7228E2CADE}" srcOrd="0" destOrd="0" presId="urn:microsoft.com/office/officeart/2005/8/layout/process5"/>
    <dgm:cxn modelId="{14591741-8313-48F9-BED5-74628064AF75}" type="presParOf" srcId="{44C9C095-35D1-4109-AA73-D0A140289200}" destId="{7BE5CE58-0E88-455E-B9D7-4B0BC8976C60}" srcOrd="4" destOrd="0" presId="urn:microsoft.com/office/officeart/2005/8/layout/process5"/>
    <dgm:cxn modelId="{F311A7D6-BA07-4DA0-ACDC-B2B773431495}" type="presParOf" srcId="{44C9C095-35D1-4109-AA73-D0A140289200}" destId="{B9BBE233-D338-4579-A78B-3492C4878435}" srcOrd="5" destOrd="0" presId="urn:microsoft.com/office/officeart/2005/8/layout/process5"/>
    <dgm:cxn modelId="{2EBAF385-6B79-44B5-A4F7-CE1666D20E01}" type="presParOf" srcId="{B9BBE233-D338-4579-A78B-3492C4878435}" destId="{B80A761A-B8C9-450E-A86C-9C7C841CFD88}" srcOrd="0" destOrd="0" presId="urn:microsoft.com/office/officeart/2005/8/layout/process5"/>
    <dgm:cxn modelId="{3B29F511-E589-4ADE-8AB3-707C053FC6A1}" type="presParOf" srcId="{44C9C095-35D1-4109-AA73-D0A140289200}" destId="{A44E1B42-1333-41B1-B144-D3EFAA89CFB9}" srcOrd="6" destOrd="0" presId="urn:microsoft.com/office/officeart/2005/8/layout/process5"/>
    <dgm:cxn modelId="{BE93CF5A-8586-4BCA-B938-2D5DE66EFEFB}" type="presParOf" srcId="{44C9C095-35D1-4109-AA73-D0A140289200}" destId="{5D06A312-D6C3-47E1-8D1F-205375B70E30}" srcOrd="7" destOrd="0" presId="urn:microsoft.com/office/officeart/2005/8/layout/process5"/>
    <dgm:cxn modelId="{D2BFF608-5191-4AA3-9A08-F6949663AE3A}" type="presParOf" srcId="{5D06A312-D6C3-47E1-8D1F-205375B70E30}" destId="{A94AC426-81DA-4C61-9045-17D9AD5CF6DA}" srcOrd="0" destOrd="0" presId="urn:microsoft.com/office/officeart/2005/8/layout/process5"/>
    <dgm:cxn modelId="{6FF1EEC8-42CF-49E5-BD27-3A178DF5EA82}" type="presParOf" srcId="{44C9C095-35D1-4109-AA73-D0A140289200}" destId="{7D5D5095-1BC3-41FB-A17F-C0D4FC5E8138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11BC90-F1E5-44AF-A12A-EA349F71CFC9}">
      <dsp:nvSpPr>
        <dsp:cNvPr id="0" name=""/>
        <dsp:cNvSpPr/>
      </dsp:nvSpPr>
      <dsp:spPr>
        <a:xfrm>
          <a:off x="576066" y="598556"/>
          <a:ext cx="2935905" cy="12221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2 g </a:t>
          </a:r>
          <a:r>
            <a:rPr lang="es-ES" sz="1800" kern="1200" dirty="0" err="1"/>
            <a:t>of</a:t>
          </a:r>
          <a:r>
            <a:rPr lang="es-ES" sz="1800" kern="1200" dirty="0"/>
            <a:t> </a:t>
          </a:r>
          <a:r>
            <a:rPr lang="es-ES" sz="1800" kern="1200" dirty="0" err="1"/>
            <a:t>humid</a:t>
          </a:r>
          <a:r>
            <a:rPr lang="es-ES" sz="1800" kern="1200" dirty="0"/>
            <a:t> </a:t>
          </a:r>
          <a:r>
            <a:rPr lang="es-ES" sz="1800" kern="1200" dirty="0" err="1"/>
            <a:t>mussel</a:t>
          </a:r>
          <a:r>
            <a:rPr lang="es-ES" sz="1800" kern="1200" dirty="0"/>
            <a:t> </a:t>
          </a:r>
          <a:r>
            <a:rPr lang="es-ES" sz="1800" kern="1200" dirty="0" err="1"/>
            <a:t>extract</a:t>
          </a:r>
          <a:endParaRPr lang="es-ES" sz="1800" b="1" kern="1200" dirty="0">
            <a:solidFill>
              <a:srgbClr val="FFFF00"/>
            </a:solidFill>
          </a:endParaRPr>
        </a:p>
      </dsp:txBody>
      <dsp:txXfrm>
        <a:off x="611862" y="634352"/>
        <a:ext cx="2864313" cy="1150575"/>
      </dsp:txXfrm>
    </dsp:sp>
    <dsp:sp modelId="{CC4F3A32-CC8E-499F-9D09-596737A3000E}">
      <dsp:nvSpPr>
        <dsp:cNvPr id="0" name=""/>
        <dsp:cNvSpPr/>
      </dsp:nvSpPr>
      <dsp:spPr>
        <a:xfrm rot="21595723">
          <a:off x="3765660" y="1105641"/>
          <a:ext cx="611160" cy="2029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>
        <a:off x="3765660" y="1146269"/>
        <a:ext cx="550275" cy="121771"/>
      </dsp:txXfrm>
    </dsp:sp>
    <dsp:sp modelId="{405AB6C6-0AE9-40FF-985C-BA869428B7AD}">
      <dsp:nvSpPr>
        <dsp:cNvPr id="0" name=""/>
        <dsp:cNvSpPr/>
      </dsp:nvSpPr>
      <dsp:spPr>
        <a:xfrm>
          <a:off x="4665104" y="422101"/>
          <a:ext cx="2391398" cy="15655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2  </a:t>
          </a:r>
          <a:r>
            <a:rPr lang="es-ES" sz="1600" b="1" kern="1200"/>
            <a:t>extractions with </a:t>
          </a:r>
          <a:r>
            <a:rPr lang="es-ES" sz="1600" b="1" kern="1200">
              <a:solidFill>
                <a:srgbClr val="FFFF00"/>
              </a:solidFill>
            </a:rPr>
            <a:t>100% MeOH</a:t>
          </a:r>
          <a:endParaRPr lang="es-ES" sz="1600" b="1" kern="1200" dirty="0">
            <a:solidFill>
              <a:srgbClr val="FFFF00"/>
            </a:solidFill>
          </a:endParaRPr>
        </a:p>
      </dsp:txBody>
      <dsp:txXfrm>
        <a:off x="4710958" y="467955"/>
        <a:ext cx="2299690" cy="1473872"/>
      </dsp:txXfrm>
    </dsp:sp>
    <dsp:sp modelId="{4DB524C0-579F-4D7E-9079-D596EDB93CBC}">
      <dsp:nvSpPr>
        <dsp:cNvPr id="0" name=""/>
        <dsp:cNvSpPr/>
      </dsp:nvSpPr>
      <dsp:spPr>
        <a:xfrm rot="5771354">
          <a:off x="5669913" y="2047290"/>
          <a:ext cx="177062" cy="2029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-5400000">
        <a:off x="5700422" y="2060389"/>
        <a:ext cx="121771" cy="123943"/>
      </dsp:txXfrm>
    </dsp:sp>
    <dsp:sp modelId="{7BE5CE58-0E88-455E-B9D7-4B0BC8976C60}">
      <dsp:nvSpPr>
        <dsp:cNvPr id="0" name=""/>
        <dsp:cNvSpPr/>
      </dsp:nvSpPr>
      <dsp:spPr>
        <a:xfrm>
          <a:off x="4343969" y="2319815"/>
          <a:ext cx="2712814" cy="7288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Metanolic supernatants</a:t>
          </a:r>
          <a:endParaRPr lang="es-ES" sz="1800" kern="1200" dirty="0"/>
        </a:p>
      </dsp:txBody>
      <dsp:txXfrm>
        <a:off x="4365316" y="2341162"/>
        <a:ext cx="2670120" cy="686143"/>
      </dsp:txXfrm>
    </dsp:sp>
    <dsp:sp modelId="{B9BBE233-D338-4579-A78B-3492C4878435}">
      <dsp:nvSpPr>
        <dsp:cNvPr id="0" name=""/>
        <dsp:cNvSpPr/>
      </dsp:nvSpPr>
      <dsp:spPr>
        <a:xfrm rot="10823328">
          <a:off x="4129687" y="2572613"/>
          <a:ext cx="151427" cy="2029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10800000">
        <a:off x="4175114" y="2613357"/>
        <a:ext cx="105999" cy="121771"/>
      </dsp:txXfrm>
    </dsp:sp>
    <dsp:sp modelId="{A44E1B42-1333-41B1-B144-D3EFAA89CFB9}">
      <dsp:nvSpPr>
        <dsp:cNvPr id="0" name=""/>
        <dsp:cNvSpPr/>
      </dsp:nvSpPr>
      <dsp:spPr>
        <a:xfrm>
          <a:off x="2757843" y="2426062"/>
          <a:ext cx="1300419" cy="485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 </a:t>
          </a:r>
          <a:r>
            <a:rPr lang="es-ES" sz="1600" kern="1200"/>
            <a:t>Aliquot</a:t>
          </a:r>
          <a:endParaRPr lang="es-ES" sz="1600" kern="1200" dirty="0"/>
        </a:p>
      </dsp:txBody>
      <dsp:txXfrm>
        <a:off x="2772055" y="2440274"/>
        <a:ext cx="1271995" cy="456808"/>
      </dsp:txXfrm>
    </dsp:sp>
    <dsp:sp modelId="{5D06A312-D6C3-47E1-8D1F-205375B70E30}">
      <dsp:nvSpPr>
        <dsp:cNvPr id="0" name=""/>
        <dsp:cNvSpPr/>
      </dsp:nvSpPr>
      <dsp:spPr>
        <a:xfrm rot="10800008">
          <a:off x="2591936" y="2567201"/>
          <a:ext cx="117240" cy="2029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10800000">
        <a:off x="2627108" y="2607791"/>
        <a:ext cx="82068" cy="121771"/>
      </dsp:txXfrm>
    </dsp:sp>
    <dsp:sp modelId="{7D5D5095-1BC3-41FB-A17F-C0D4FC5E8138}">
      <dsp:nvSpPr>
        <dsp:cNvPr id="0" name=""/>
        <dsp:cNvSpPr/>
      </dsp:nvSpPr>
      <dsp:spPr>
        <a:xfrm>
          <a:off x="148329" y="2319461"/>
          <a:ext cx="2388304" cy="6984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 UPLC-MS/MS</a:t>
          </a:r>
        </a:p>
      </dsp:txBody>
      <dsp:txXfrm>
        <a:off x="168785" y="2339917"/>
        <a:ext cx="2347392" cy="6575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EAF5A-F937-4CBD-AA02-3D7C1A0B52D5}" type="datetimeFigureOut">
              <a:rPr lang="es-ES" smtClean="0"/>
              <a:t>24/01/2021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D8831-CFBB-42B0-8ACE-1C92EED8EF1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186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D8831-CFBB-42B0-8ACE-1C92EED8EF1F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183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D8831-CFBB-42B0-8ACE-1C92EED8EF1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4676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D6EA-0F66-394E-9432-8B243DC00D70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9142-CC0E-E642-853F-52A44B539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1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D6EA-0F66-394E-9432-8B243DC00D70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9142-CC0E-E642-853F-52A44B539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20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D6EA-0F66-394E-9432-8B243DC00D70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9142-CC0E-E642-853F-52A44B539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99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D6EA-0F66-394E-9432-8B243DC00D70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9142-CC0E-E642-853F-52A44B539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D6EA-0F66-394E-9432-8B243DC00D70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9142-CC0E-E642-853F-52A44B539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5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D6EA-0F66-394E-9432-8B243DC00D70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9142-CC0E-E642-853F-52A44B539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36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D6EA-0F66-394E-9432-8B243DC00D70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9142-CC0E-E642-853F-52A44B5398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16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D6EA-0F66-394E-9432-8B243DC00D70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9142-CC0E-E642-853F-52A44B539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02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D6EA-0F66-394E-9432-8B243DC00D70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9142-CC0E-E642-853F-52A44B539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0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D6EA-0F66-394E-9432-8B243DC00D70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9142-CC0E-E642-853F-52A44B539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17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CF2D6EA-0F66-394E-9432-8B243DC00D70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9142-CC0E-E642-853F-52A44B539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49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CF2D6EA-0F66-394E-9432-8B243DC00D70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0DF79142-CC0E-E642-853F-52A44B539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2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png"/><Relationship Id="rId4" Type="http://schemas.openxmlformats.org/officeDocument/2006/relationships/diagramData" Target="../diagrams/data1.xml"/><Relationship Id="rId9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59B3A-BFDA-4E06-A198-9F836750B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92" y="2247717"/>
            <a:ext cx="7089594" cy="1873674"/>
          </a:xfrm>
        </p:spPr>
        <p:txBody>
          <a:bodyPr>
            <a:normAutofit/>
          </a:bodyPr>
          <a:lstStyle/>
          <a:p>
            <a:r>
              <a:rPr lang="en-IE" sz="2700" b="1" dirty="0">
                <a:latin typeface="Arial" panose="020B0604020202020204" pitchFamily="34" charset="0"/>
                <a:cs typeface="Arial" panose="020B0604020202020204" pitchFamily="34" charset="0"/>
              </a:rPr>
              <a:t>Mussels based food supplements: evaluation of emerging marine toxins is a necessary evil</a:t>
            </a:r>
            <a:endParaRPr lang="es-E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A12C1-5D78-4E98-A049-630DA939A562}"/>
              </a:ext>
            </a:extLst>
          </p:cNvPr>
          <p:cNvSpPr txBox="1"/>
          <p:nvPr/>
        </p:nvSpPr>
        <p:spPr>
          <a:xfrm>
            <a:off x="323528" y="5504765"/>
            <a:ext cx="6912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Dr. Paz Otero </a:t>
            </a:r>
          </a:p>
          <a:p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Santiago de Compostela (USC)</a:t>
            </a:r>
            <a:endParaRPr lang="en-I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918AC3-4B93-48A2-B107-7971E6DE8C01}"/>
              </a:ext>
            </a:extLst>
          </p:cNvPr>
          <p:cNvSpPr/>
          <p:nvPr/>
        </p:nvSpPr>
        <p:spPr>
          <a:xfrm>
            <a:off x="1942569" y="202318"/>
            <a:ext cx="6910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b="1" dirty="0">
                <a:latin typeface="Arial" panose="020B0604020202020204" pitchFamily="34" charset="0"/>
                <a:cs typeface="Arial" panose="020B0604020202020204" pitchFamily="34" charset="0"/>
              </a:rPr>
              <a:t>1st International Electronic Conference on Toxins (IECT2021)</a:t>
            </a:r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3">
            <a:extLst>
              <a:ext uri="{FF2B5EF4-FFF2-40B4-BE49-F238E27FC236}">
                <a16:creationId xmlns:a16="http://schemas.microsoft.com/office/drawing/2014/main" id="{1DCB7F0B-82D2-42D3-8D88-18097D8A5C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27384"/>
            <a:ext cx="1374541" cy="89172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0B8A33-BB6F-4AD1-A82C-CC966ACB7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39949" y="4521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8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E3296415-D5B4-417E-B5B5-9E53C1CF3C75}"/>
              </a:ext>
            </a:extLst>
          </p:cNvPr>
          <p:cNvSpPr txBox="1">
            <a:spLocks/>
          </p:cNvSpPr>
          <p:nvPr/>
        </p:nvSpPr>
        <p:spPr>
          <a:xfrm>
            <a:off x="1" y="2"/>
            <a:ext cx="91440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RESULTS</a:t>
            </a:r>
            <a:r>
              <a:rPr lang="es-ES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5" name="Flecha: a la derecha con muesca 21">
            <a:extLst>
              <a:ext uri="{FF2B5EF4-FFF2-40B4-BE49-F238E27FC236}">
                <a16:creationId xmlns:a16="http://schemas.microsoft.com/office/drawing/2014/main" id="{0D1885DA-CD26-4CFA-BAF8-32431BDD1C4D}"/>
              </a:ext>
            </a:extLst>
          </p:cNvPr>
          <p:cNvSpPr/>
          <p:nvPr/>
        </p:nvSpPr>
        <p:spPr>
          <a:xfrm>
            <a:off x="1181235" y="1102951"/>
            <a:ext cx="350521" cy="609600"/>
          </a:xfrm>
          <a:prstGeom prst="notched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1C10D3-2948-4B8A-82EB-36CDCF608FC7}"/>
              </a:ext>
            </a:extLst>
          </p:cNvPr>
          <p:cNvSpPr/>
          <p:nvPr/>
        </p:nvSpPr>
        <p:spPr>
          <a:xfrm>
            <a:off x="1554053" y="1219751"/>
            <a:ext cx="6408712" cy="37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Food supplement samples of green lipped mussels for dogs.</a:t>
            </a:r>
            <a:endParaRPr lang="es-E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737C3E-AA2C-4586-94B7-7AE3FD1216D5}"/>
              </a:ext>
            </a:extLst>
          </p:cNvPr>
          <p:cNvSpPr/>
          <p:nvPr/>
        </p:nvSpPr>
        <p:spPr>
          <a:xfrm>
            <a:off x="2699792" y="56382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Presence of 13-desmehtyl </a:t>
            </a:r>
            <a:r>
              <a:rPr lang="en-I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spirolide</a:t>
            </a: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ranging from 33 to 39 µg/kg (dry product).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n 3">
            <a:extLst>
              <a:ext uri="{FF2B5EF4-FFF2-40B4-BE49-F238E27FC236}">
                <a16:creationId xmlns:a16="http://schemas.microsoft.com/office/drawing/2014/main" id="{EF7101E2-0DF6-4ABA-B1B0-8BBFD8F142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700"/>
            <a:ext cx="1374541" cy="8917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C1EBE9-1E0A-4962-868B-E5E8C3C7E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341" y="1863250"/>
            <a:ext cx="5796136" cy="357827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2257F9-0518-4C3A-8ABC-6CDE21B1C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543" y="5855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1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CB52FA1-C523-4FB4-B6D7-A6CD0D9BA574}"/>
              </a:ext>
            </a:extLst>
          </p:cNvPr>
          <p:cNvSpPr txBox="1">
            <a:spLocks/>
          </p:cNvSpPr>
          <p:nvPr/>
        </p:nvSpPr>
        <p:spPr>
          <a:xfrm>
            <a:off x="1" y="2"/>
            <a:ext cx="91440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CONCLUSIONS</a:t>
            </a:r>
            <a:r>
              <a:rPr lang="es-ES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469B11C4-58FC-4742-B17A-AE8317AAC0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700"/>
            <a:ext cx="1374541" cy="8917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D88680-15E0-41F7-810C-98F829A6CCE8}"/>
              </a:ext>
            </a:extLst>
          </p:cNvPr>
          <p:cNvSpPr/>
          <p:nvPr/>
        </p:nvSpPr>
        <p:spPr>
          <a:xfrm>
            <a:off x="467544" y="2362625"/>
            <a:ext cx="4442181" cy="1265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E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13-desmethyl </a:t>
            </a:r>
            <a:r>
              <a:rPr lang="en-IE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spirolide</a:t>
            </a:r>
            <a:r>
              <a:rPr lang="en-IE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was found in dietary products intended for both human and animal consumption at levels up to 98 µg/kg and 39 µg/kg, respectively. 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85B62B-9AA8-4C7C-BC87-8682D3511BB5}"/>
              </a:ext>
            </a:extLst>
          </p:cNvPr>
          <p:cNvSpPr/>
          <p:nvPr/>
        </p:nvSpPr>
        <p:spPr>
          <a:xfrm>
            <a:off x="3580106" y="5661248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Besides, </a:t>
            </a:r>
            <a:r>
              <a:rPr lang="en-IE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pinnatoxin</a:t>
            </a:r>
            <a:r>
              <a:rPr lang="en-IE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-G was confirmed at trace levels. </a:t>
            </a:r>
            <a:endParaRPr lang="es-E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B3EF41-56B4-4FAC-B583-E79EB3E0B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4321616"/>
            <a:ext cx="2224088" cy="19859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1B7C8F-D88A-4E00-BE95-5823531E58EF}"/>
              </a:ext>
            </a:extLst>
          </p:cNvPr>
          <p:cNvSpPr/>
          <p:nvPr/>
        </p:nvSpPr>
        <p:spPr>
          <a:xfrm>
            <a:off x="888611" y="1339343"/>
            <a:ext cx="7416824" cy="6724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E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 samples constitute the first reported analyses of emerging marine cyclic toxins in mussel-based supplements (</a:t>
            </a:r>
            <a:r>
              <a:rPr lang="en-IE" i="1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Perna</a:t>
            </a:r>
            <a:r>
              <a:rPr lang="en-IE" i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canaliculus</a:t>
            </a:r>
            <a:r>
              <a:rPr lang="en-IE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AD3B18-DB53-4467-A42A-B4B377E06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072" y="2484622"/>
            <a:ext cx="3248968" cy="215986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3AF065-7CDA-4B4B-9C73-E583AF522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4644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4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4">
            <a:extLst>
              <a:ext uri="{FF2B5EF4-FFF2-40B4-BE49-F238E27FC236}">
                <a16:creationId xmlns:a16="http://schemas.microsoft.com/office/drawing/2014/main" id="{3E27F60D-5EE6-4CC7-9EFE-08E55BE5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54" y="188640"/>
            <a:ext cx="1184721" cy="7685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67077E-E848-426A-84C0-AB1155371ACD}"/>
              </a:ext>
            </a:extLst>
          </p:cNvPr>
          <p:cNvSpPr txBox="1"/>
          <p:nvPr/>
        </p:nvSpPr>
        <p:spPr>
          <a:xfrm>
            <a:off x="3059832" y="3526522"/>
            <a:ext cx="21932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dirty="0" err="1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5CF57A-BCDB-4803-98E6-C7974DFCD05E}"/>
              </a:ext>
            </a:extLst>
          </p:cNvPr>
          <p:cNvSpPr txBox="1"/>
          <p:nvPr/>
        </p:nvSpPr>
        <p:spPr>
          <a:xfrm>
            <a:off x="323528" y="5504765"/>
            <a:ext cx="6912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Dr. Paz Otero </a:t>
            </a:r>
          </a:p>
          <a:p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Santiago de Compostela (USC)</a:t>
            </a:r>
            <a:endParaRPr lang="en-I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8CB339-55E6-4682-BDEB-54CE35EA95EB}"/>
              </a:ext>
            </a:extLst>
          </p:cNvPr>
          <p:cNvSpPr/>
          <p:nvPr/>
        </p:nvSpPr>
        <p:spPr>
          <a:xfrm>
            <a:off x="753420" y="1992696"/>
            <a:ext cx="7274941" cy="663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work was supported by the programme “Juan de la </a:t>
            </a:r>
            <a:r>
              <a:rPr lang="en-I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Cierva</a:t>
            </a: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2016” from the Spanish Government (Ref. IJCI-2016-27774). </a:t>
            </a:r>
            <a:endParaRPr lang="es-E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E282D3-CA94-4CCD-BC71-48BD2E1ECEB3}"/>
              </a:ext>
            </a:extLst>
          </p:cNvPr>
          <p:cNvSpPr/>
          <p:nvPr/>
        </p:nvSpPr>
        <p:spPr>
          <a:xfrm>
            <a:off x="1942569" y="202318"/>
            <a:ext cx="6910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b="1" dirty="0">
                <a:latin typeface="Arial" panose="020B0604020202020204" pitchFamily="34" charset="0"/>
                <a:cs typeface="Arial" panose="020B0604020202020204" pitchFamily="34" charset="0"/>
              </a:rPr>
              <a:t>1st International Electronic Conference on Toxins (IECT2021)</a:t>
            </a:r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C55A4B-FCE0-44AE-B331-AD6E506BF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7606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2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3">
            <a:extLst>
              <a:ext uri="{FF2B5EF4-FFF2-40B4-BE49-F238E27FC236}">
                <a16:creationId xmlns:a16="http://schemas.microsoft.com/office/drawing/2014/main" id="{1B0C1681-EBF6-40A0-A085-5D541F8CB2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700"/>
            <a:ext cx="1374541" cy="89172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A44D469-233E-4F8F-963F-00DAE5948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08" y="4852882"/>
            <a:ext cx="2186562" cy="140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1 Rectángulo">
            <a:extLst>
              <a:ext uri="{FF2B5EF4-FFF2-40B4-BE49-F238E27FC236}">
                <a16:creationId xmlns:a16="http://schemas.microsoft.com/office/drawing/2014/main" id="{904FBBFE-8446-4FDA-9CA1-41431710E1E1}"/>
              </a:ext>
            </a:extLst>
          </p:cNvPr>
          <p:cNvSpPr/>
          <p:nvPr/>
        </p:nvSpPr>
        <p:spPr>
          <a:xfrm>
            <a:off x="1227938" y="4852883"/>
            <a:ext cx="2219145" cy="14056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235 Imagen">
            <a:extLst>
              <a:ext uri="{FF2B5EF4-FFF2-40B4-BE49-F238E27FC236}">
                <a16:creationId xmlns:a16="http://schemas.microsoft.com/office/drawing/2014/main" id="{C607EB18-17E1-45BB-A9F7-16555A077D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" t="30491" r="4078" b="3758"/>
          <a:stretch/>
        </p:blipFill>
        <p:spPr>
          <a:xfrm>
            <a:off x="788548" y="1970501"/>
            <a:ext cx="2925653" cy="1553683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A picture containing arranged&#10;&#10;Description automatically generated">
            <a:extLst>
              <a:ext uri="{FF2B5EF4-FFF2-40B4-BE49-F238E27FC236}">
                <a16:creationId xmlns:a16="http://schemas.microsoft.com/office/drawing/2014/main" id="{B1853583-78EB-44D9-97D2-ECF0971CF5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20246" y="763419"/>
            <a:ext cx="2590213" cy="32849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893583-33F7-4C68-9102-A5F319674CED}"/>
              </a:ext>
            </a:extLst>
          </p:cNvPr>
          <p:cNvSpPr/>
          <p:nvPr/>
        </p:nvSpPr>
        <p:spPr>
          <a:xfrm>
            <a:off x="4872860" y="3319548"/>
            <a:ext cx="19159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400" dirty="0">
                <a:latin typeface="Arial" panose="020B0604020202020204" pitchFamily="34" charset="0"/>
                <a:cs typeface="Arial" panose="020B0604020202020204" pitchFamily="34" charset="0"/>
              </a:rPr>
              <a:t>Green lipped mussels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F23DEC-2680-42C1-BEA5-0EC0945E7319}"/>
              </a:ext>
            </a:extLst>
          </p:cNvPr>
          <p:cNvSpPr/>
          <p:nvPr/>
        </p:nvSpPr>
        <p:spPr>
          <a:xfrm>
            <a:off x="1115616" y="1475492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Food supplements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EC228D-CEB6-403C-A66B-F5C898B26B3A}"/>
              </a:ext>
            </a:extLst>
          </p:cNvPr>
          <p:cNvSpPr/>
          <p:nvPr/>
        </p:nvSpPr>
        <p:spPr>
          <a:xfrm>
            <a:off x="228279" y="3718773"/>
            <a:ext cx="4313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Sources of proteins, polyunsaturated fatty acids (PUFAs) and carbohydrates.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B0F29B-0D95-4022-B20B-B76300234095}"/>
              </a:ext>
            </a:extLst>
          </p:cNvPr>
          <p:cNvSpPr/>
          <p:nvPr/>
        </p:nvSpPr>
        <p:spPr>
          <a:xfrm>
            <a:off x="4343721" y="421332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Green lipped mussels’ powder</a:t>
            </a:r>
          </a:p>
          <a:p>
            <a:pPr algn="ctr"/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(Food supplement) </a:t>
            </a:r>
          </a:p>
          <a:p>
            <a:pPr algn="ctr"/>
            <a:endParaRPr lang="en-IE" dirty="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IE" dirty="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IE" dirty="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Treatment of osteoarthritis</a:t>
            </a:r>
          </a:p>
          <a:p>
            <a:pPr algn="ctr"/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(anti-inflammatory activity)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F93E5538-AB48-41A8-9AD4-CFF9D04A291D}"/>
              </a:ext>
            </a:extLst>
          </p:cNvPr>
          <p:cNvSpPr/>
          <p:nvPr/>
        </p:nvSpPr>
        <p:spPr>
          <a:xfrm>
            <a:off x="6318303" y="3719121"/>
            <a:ext cx="484632" cy="5112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CE2AFF4-4C64-4440-BF05-61E7E3CC4F8A}"/>
              </a:ext>
            </a:extLst>
          </p:cNvPr>
          <p:cNvSpPr/>
          <p:nvPr/>
        </p:nvSpPr>
        <p:spPr>
          <a:xfrm>
            <a:off x="6304137" y="4876755"/>
            <a:ext cx="484632" cy="5112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6D66F8-EB0A-4373-A684-B506FF30A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89499" y="5953729"/>
            <a:ext cx="609600" cy="6096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D668514-66AB-493C-84EE-583230454469}"/>
              </a:ext>
            </a:extLst>
          </p:cNvPr>
          <p:cNvSpPr/>
          <p:nvPr/>
        </p:nvSpPr>
        <p:spPr>
          <a:xfrm>
            <a:off x="1942569" y="202318"/>
            <a:ext cx="6910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b="1" dirty="0">
                <a:latin typeface="Arial" panose="020B0604020202020204" pitchFamily="34" charset="0"/>
                <a:cs typeface="Arial" panose="020B0604020202020204" pitchFamily="34" charset="0"/>
              </a:rPr>
              <a:t>1st International Electronic Conference on Toxins (IECT2021)</a:t>
            </a:r>
            <a:r>
              <a:rPr lang="en-IE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1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ítulo 1">
            <a:extLst>
              <a:ext uri="{FF2B5EF4-FFF2-40B4-BE49-F238E27FC236}">
                <a16:creationId xmlns:a16="http://schemas.microsoft.com/office/drawing/2014/main" id="{FA41B581-C884-4F3A-946B-00C819C3ADC3}"/>
              </a:ext>
            </a:extLst>
          </p:cNvPr>
          <p:cNvSpPr txBox="1">
            <a:spLocks/>
          </p:cNvSpPr>
          <p:nvPr/>
        </p:nvSpPr>
        <p:spPr>
          <a:xfrm>
            <a:off x="1" y="2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Marine </a:t>
            </a:r>
            <a:r>
              <a:rPr lang="es-ES" sz="4000" dirty="0" err="1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Toxins</a:t>
            </a:r>
            <a:r>
              <a:rPr lang="es-ES" sz="400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s-ES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E14B31-845F-43BF-9AFA-6A45E767F5C6}"/>
              </a:ext>
            </a:extLst>
          </p:cNvPr>
          <p:cNvSpPr/>
          <p:nvPr/>
        </p:nvSpPr>
        <p:spPr>
          <a:xfrm>
            <a:off x="4584861" y="4869160"/>
            <a:ext cx="4211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E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 objective</a:t>
            </a:r>
            <a:endParaRPr lang="en-IE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investigate the presence of lipophilic marine toxins in dietary supplements of </a:t>
            </a:r>
            <a:r>
              <a:rPr lang="en-IE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Perna</a:t>
            </a:r>
            <a:r>
              <a:rPr lang="en-IE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canaliculus </a:t>
            </a: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New Zealand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n 3">
            <a:extLst>
              <a:ext uri="{FF2B5EF4-FFF2-40B4-BE49-F238E27FC236}">
                <a16:creationId xmlns:a16="http://schemas.microsoft.com/office/drawing/2014/main" id="{A910D78B-0A88-4EA2-B72B-EF6DD1F48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700"/>
            <a:ext cx="1374541" cy="8917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1060DB3-755C-4A65-AD0B-FC443160A08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41104"/>
            <a:ext cx="4680520" cy="2869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E5B823-160D-40EC-8C46-9425DED5F84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79" y="1641104"/>
            <a:ext cx="3798489" cy="45026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291C6F-5DE9-4EBF-AC0F-4D5FFB575A6D}"/>
              </a:ext>
            </a:extLst>
          </p:cNvPr>
          <p:cNvSpPr/>
          <p:nvPr/>
        </p:nvSpPr>
        <p:spPr>
          <a:xfrm>
            <a:off x="1698730" y="594987"/>
            <a:ext cx="6819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vital to consider the potential harmful phycotoxins that can be present in mussel extracts 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0E5866-2E64-4A73-98AC-5C2C6F637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5836" y="6070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2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99912C-68FE-414A-81A6-24475B52C40A}"/>
              </a:ext>
            </a:extLst>
          </p:cNvPr>
          <p:cNvSpPr/>
          <p:nvPr/>
        </p:nvSpPr>
        <p:spPr>
          <a:xfrm>
            <a:off x="951491" y="1184359"/>
            <a:ext cx="3010802" cy="67191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lipped mussels’ powder (</a:t>
            </a:r>
            <a:r>
              <a:rPr lang="en-IE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canaliculus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0B88986-6EDE-49A1-9E7F-120D5189AE00}"/>
              </a:ext>
            </a:extLst>
          </p:cNvPr>
          <p:cNvSpPr txBox="1">
            <a:spLocks/>
          </p:cNvSpPr>
          <p:nvPr/>
        </p:nvSpPr>
        <p:spPr>
          <a:xfrm>
            <a:off x="1" y="2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Marine Toxins </a:t>
            </a:r>
            <a:r>
              <a:rPr lang="es-ES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8727AC80-0242-4737-AEAE-2C9CA7AFB0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700"/>
            <a:ext cx="1374541" cy="891727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1DF5C07-7654-4E8C-9DC3-D7DDC5A0B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62771"/>
              </p:ext>
            </p:extLst>
          </p:nvPr>
        </p:nvGraphicFramePr>
        <p:xfrm>
          <a:off x="467544" y="5165861"/>
          <a:ext cx="7857259" cy="7560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92944">
                  <a:extLst>
                    <a:ext uri="{9D8B030D-6E8A-4147-A177-3AD203B41FA5}">
                      <a16:colId xmlns:a16="http://schemas.microsoft.com/office/drawing/2014/main" val="1422044033"/>
                    </a:ext>
                  </a:extLst>
                </a:gridCol>
                <a:gridCol w="1964315">
                  <a:extLst>
                    <a:ext uri="{9D8B030D-6E8A-4147-A177-3AD203B41FA5}">
                      <a16:colId xmlns:a16="http://schemas.microsoft.com/office/drawing/2014/main" val="74149723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samples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392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Dietary supplements (Green lipped mussels) for human</a:t>
                      </a:r>
                      <a:endParaRPr lang="es-E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54554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Dietary supplements (Green lipped mussels) for animals (dogs)</a:t>
                      </a:r>
                      <a:endParaRPr lang="es-E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31239398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E57F44E0-E34C-4690-8344-1D4FAB453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6001543"/>
            <a:ext cx="505234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altLang="es-E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Table 1. Dietary samples for human and animal consumption</a:t>
            </a:r>
            <a:r>
              <a:rPr kumimoji="0" lang="en-IE" altLang="es-E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s-ES" altLang="es-E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C9430B-C2B1-4217-855D-BBB1705B79BC}"/>
              </a:ext>
            </a:extLst>
          </p:cNvPr>
          <p:cNvSpPr/>
          <p:nvPr/>
        </p:nvSpPr>
        <p:spPr>
          <a:xfrm>
            <a:off x="819197" y="2070579"/>
            <a:ext cx="3536779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European Union (EU) distributors</a:t>
            </a:r>
            <a:endParaRPr lang="es-E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216F61-5C80-4AD1-B444-07B3FF820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992" y="1023668"/>
            <a:ext cx="3446811" cy="22058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D520ADE-317B-4EE7-ACF3-3871BCDFBABC}"/>
              </a:ext>
            </a:extLst>
          </p:cNvPr>
          <p:cNvSpPr/>
          <p:nvPr/>
        </p:nvSpPr>
        <p:spPr>
          <a:xfrm>
            <a:off x="4355976" y="4035299"/>
            <a:ext cx="3446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sample was a homogenate of 40 capsules content (20g approx.).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86BB1A-D2F4-4063-98B8-69A64B9BC900}"/>
              </a:ext>
            </a:extLst>
          </p:cNvPr>
          <p:cNvSpPr/>
          <p:nvPr/>
        </p:nvSpPr>
        <p:spPr>
          <a:xfrm>
            <a:off x="4716016" y="71589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capsule: 500 mg of concentrated green mussel</a:t>
            </a:r>
            <a:endParaRPr lang="es-ES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C551F3-C1E4-4CE5-9BC8-578317F82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964" y="3378854"/>
            <a:ext cx="1493329" cy="13027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27B4D9-1C18-4622-9235-74E380F497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530" y="2724298"/>
            <a:ext cx="1250129" cy="195733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ECAFC8-277D-4718-8047-E3CB5D72B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4803" y="5955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6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AFCEF7-361E-4B20-812A-2A91AAD2A7DC}"/>
              </a:ext>
            </a:extLst>
          </p:cNvPr>
          <p:cNvSpPr/>
          <p:nvPr/>
        </p:nvSpPr>
        <p:spPr>
          <a:xfrm>
            <a:off x="444006" y="1186550"/>
            <a:ext cx="7488832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Rehydration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supplements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a 13">
            <a:extLst>
              <a:ext uri="{FF2B5EF4-FFF2-40B4-BE49-F238E27FC236}">
                <a16:creationId xmlns:a16="http://schemas.microsoft.com/office/drawing/2014/main" id="{7FC9C8FB-7B6F-4BA9-AC73-3AE966C17B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3295626"/>
              </p:ext>
            </p:extLst>
          </p:nvPr>
        </p:nvGraphicFramePr>
        <p:xfrm>
          <a:off x="660030" y="3284984"/>
          <a:ext cx="7056784" cy="346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E1E2469A-7920-4496-8B6C-ABCCDFFA9245}"/>
              </a:ext>
            </a:extLst>
          </p:cNvPr>
          <p:cNvSpPr/>
          <p:nvPr/>
        </p:nvSpPr>
        <p:spPr>
          <a:xfrm>
            <a:off x="3356920" y="1628247"/>
            <a:ext cx="1944216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0.36 g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supplement</a:t>
            </a:r>
            <a:endParaRPr lang="es-E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7318F0-8527-4949-B13E-637F8CA2C610}"/>
              </a:ext>
            </a:extLst>
          </p:cNvPr>
          <p:cNvSpPr/>
          <p:nvPr/>
        </p:nvSpPr>
        <p:spPr>
          <a:xfrm>
            <a:off x="660030" y="3038335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Extraction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acoording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standard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procedure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(SOP)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determination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lipophilic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toxins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shellfish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B670591D-663F-4D57-B580-078EE7FEB94F}"/>
              </a:ext>
            </a:extLst>
          </p:cNvPr>
          <p:cNvSpPr txBox="1">
            <a:spLocks/>
          </p:cNvSpPr>
          <p:nvPr/>
        </p:nvSpPr>
        <p:spPr>
          <a:xfrm>
            <a:off x="1" y="2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Marine Toxins </a:t>
            </a:r>
            <a:r>
              <a:rPr lang="es-ES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5" name="Imagen 3">
            <a:extLst>
              <a:ext uri="{FF2B5EF4-FFF2-40B4-BE49-F238E27FC236}">
                <a16:creationId xmlns:a16="http://schemas.microsoft.com/office/drawing/2014/main" id="{48B496D0-7652-499D-8C89-98FD7ADDD5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700"/>
            <a:ext cx="1374541" cy="8917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3E4685-BCDC-44F5-AE57-DDE65A856828}"/>
              </a:ext>
            </a:extLst>
          </p:cNvPr>
          <p:cNvSpPr/>
          <p:nvPr/>
        </p:nvSpPr>
        <p:spPr>
          <a:xfrm>
            <a:off x="2936348" y="672987"/>
            <a:ext cx="2504147" cy="489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IE" sz="2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Toxin extraction</a:t>
            </a:r>
            <a:endParaRPr lang="es-ES" sz="2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CEA37A-8257-4269-BA84-2B9D9B31929F}"/>
              </a:ext>
            </a:extLst>
          </p:cNvPr>
          <p:cNvSpPr/>
          <p:nvPr/>
        </p:nvSpPr>
        <p:spPr>
          <a:xfrm>
            <a:off x="750820" y="1764225"/>
            <a:ext cx="194421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1.64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endParaRPr lang="es-E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533B92-AD28-4E9C-A5C5-20FFA2B013C1}"/>
              </a:ext>
            </a:extLst>
          </p:cNvPr>
          <p:cNvSpPr/>
          <p:nvPr/>
        </p:nvSpPr>
        <p:spPr>
          <a:xfrm>
            <a:off x="5868144" y="1649506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Humid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mussel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extract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(82±0.02 g H2O/100 g). </a:t>
            </a:r>
            <a:endParaRPr lang="es-ES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EE6EB7E-4B1C-4614-AEE3-FE8ACBFC4C86}"/>
              </a:ext>
            </a:extLst>
          </p:cNvPr>
          <p:cNvSpPr/>
          <p:nvPr/>
        </p:nvSpPr>
        <p:spPr>
          <a:xfrm>
            <a:off x="2757545" y="1724143"/>
            <a:ext cx="53686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30F4822-1994-42D3-9F4A-CD82D93B331C}"/>
              </a:ext>
            </a:extLst>
          </p:cNvPr>
          <p:cNvSpPr/>
          <p:nvPr/>
        </p:nvSpPr>
        <p:spPr>
          <a:xfrm>
            <a:off x="5352077" y="1705146"/>
            <a:ext cx="53686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D85549-BD47-4074-A6DF-CAD00890A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6416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4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1">
            <a:extLst>
              <a:ext uri="{FF2B5EF4-FFF2-40B4-BE49-F238E27FC236}">
                <a16:creationId xmlns:a16="http://schemas.microsoft.com/office/drawing/2014/main" id="{3BDFAD99-AFB6-4E3C-AFEF-DCAB9419A234}"/>
              </a:ext>
            </a:extLst>
          </p:cNvPr>
          <p:cNvGrpSpPr/>
          <p:nvPr/>
        </p:nvGrpSpPr>
        <p:grpSpPr>
          <a:xfrm>
            <a:off x="12896" y="454373"/>
            <a:ext cx="3747990" cy="609600"/>
            <a:chOff x="185832" y="722119"/>
            <a:chExt cx="3747990" cy="609600"/>
          </a:xfrm>
        </p:grpSpPr>
        <p:sp>
          <p:nvSpPr>
            <p:cNvPr id="5" name="Flecha: a la derecha con muesca 25">
              <a:extLst>
                <a:ext uri="{FF2B5EF4-FFF2-40B4-BE49-F238E27FC236}">
                  <a16:creationId xmlns:a16="http://schemas.microsoft.com/office/drawing/2014/main" id="{01EAA72F-72C1-481C-A9B9-9114C07DEACE}"/>
                </a:ext>
              </a:extLst>
            </p:cNvPr>
            <p:cNvSpPr/>
            <p:nvPr/>
          </p:nvSpPr>
          <p:spPr>
            <a:xfrm>
              <a:off x="185832" y="722119"/>
              <a:ext cx="350521" cy="609600"/>
            </a:xfrm>
            <a:prstGeom prst="notchedRightArrow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CuadroTexto 2">
              <a:extLst>
                <a:ext uri="{FF2B5EF4-FFF2-40B4-BE49-F238E27FC236}">
                  <a16:creationId xmlns:a16="http://schemas.microsoft.com/office/drawing/2014/main" id="{6B15D599-D696-4837-A682-75B06DBEC718}"/>
                </a:ext>
              </a:extLst>
            </p:cNvPr>
            <p:cNvSpPr txBox="1"/>
            <p:nvPr/>
          </p:nvSpPr>
          <p:spPr>
            <a:xfrm>
              <a:off x="536353" y="821774"/>
              <a:ext cx="33974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 ANALYSIS BY UPLC-MS/MS </a:t>
              </a:r>
            </a:p>
          </p:txBody>
        </p:sp>
      </p:grpSp>
      <p:grpSp>
        <p:nvGrpSpPr>
          <p:cNvPr id="7" name="Grupo 49">
            <a:extLst>
              <a:ext uri="{FF2B5EF4-FFF2-40B4-BE49-F238E27FC236}">
                <a16:creationId xmlns:a16="http://schemas.microsoft.com/office/drawing/2014/main" id="{5BD739DC-ADED-4E7D-9BB6-50B690561619}"/>
              </a:ext>
            </a:extLst>
          </p:cNvPr>
          <p:cNvGrpSpPr/>
          <p:nvPr/>
        </p:nvGrpSpPr>
        <p:grpSpPr>
          <a:xfrm>
            <a:off x="111214" y="3903198"/>
            <a:ext cx="4712724" cy="1754326"/>
            <a:chOff x="-211864" y="4250049"/>
            <a:chExt cx="4131244" cy="1754326"/>
          </a:xfrm>
          <a:solidFill>
            <a:srgbClr val="00B0F0"/>
          </a:solidFill>
        </p:grpSpPr>
        <p:grpSp>
          <p:nvGrpSpPr>
            <p:cNvPr id="8" name="8 Grupo">
              <a:extLst>
                <a:ext uri="{FF2B5EF4-FFF2-40B4-BE49-F238E27FC236}">
                  <a16:creationId xmlns:a16="http://schemas.microsoft.com/office/drawing/2014/main" id="{ADD00961-1809-415F-89B0-5E9836AE06E1}"/>
                </a:ext>
              </a:extLst>
            </p:cNvPr>
            <p:cNvGrpSpPr/>
            <p:nvPr/>
          </p:nvGrpSpPr>
          <p:grpSpPr>
            <a:xfrm>
              <a:off x="-211864" y="4250049"/>
              <a:ext cx="4131244" cy="1754326"/>
              <a:chOff x="992235" y="4999010"/>
              <a:chExt cx="5145985" cy="1754326"/>
            </a:xfrm>
            <a:grpFill/>
          </p:grpSpPr>
          <p:sp>
            <p:nvSpPr>
              <p:cNvPr id="11" name="CuadroTexto 66">
                <a:extLst>
                  <a:ext uri="{FF2B5EF4-FFF2-40B4-BE49-F238E27FC236}">
                    <a16:creationId xmlns:a16="http://schemas.microsoft.com/office/drawing/2014/main" id="{7A45C8DC-04C8-4421-A0F7-570B12B3E72D}"/>
                  </a:ext>
                </a:extLst>
              </p:cNvPr>
              <p:cNvSpPr txBox="1"/>
              <p:nvPr/>
            </p:nvSpPr>
            <p:spPr>
              <a:xfrm>
                <a:off x="992235" y="4999010"/>
                <a:ext cx="5145985" cy="1754326"/>
              </a:xfrm>
              <a:prstGeom prst="rect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S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Column</a:t>
                </a:r>
                <a:r>
                  <a:rPr lang="es-ES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C18 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(2.7 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/>
                  </a:rPr>
                  <a:t>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m, 3.0 x 150 mm)</a:t>
                </a:r>
              </a:p>
              <a:p>
                <a:r>
                  <a:rPr lang="es-ES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Mobile </a:t>
                </a:r>
                <a:r>
                  <a:rPr lang="es-ES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phase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</a:p>
              <a:p>
                <a:r>
                  <a:rPr lang="es-ES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Water</a:t>
                </a:r>
                <a:endParaRPr lang="es-E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s-ES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ACN</a:t>
                </a:r>
                <a:r>
                  <a:rPr lang="es-ES_tradnl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r>
                  <a:rPr lang="es-ES_tradnl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Flow</a:t>
                </a:r>
                <a:r>
                  <a:rPr lang="es-ES_tradnl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0.4 </a:t>
                </a:r>
                <a:r>
                  <a:rPr lang="es-ES_tradnl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mL</a:t>
                </a:r>
                <a:r>
                  <a:rPr lang="es-ES_tradnl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/min</a:t>
                </a:r>
              </a:p>
              <a:p>
                <a:r>
                  <a:rPr lang="es-ES_tradnl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Injection</a:t>
                </a:r>
                <a:r>
                  <a:rPr lang="es-ES_tradnl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volumen: </a:t>
                </a:r>
                <a:r>
                  <a:rPr lang="es-ES_tradnl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/>
                  </a:rPr>
                  <a:t> L</a:t>
                </a:r>
                <a:endParaRPr lang="es-E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4 CuadroTexto">
                <a:extLst>
                  <a:ext uri="{FF2B5EF4-FFF2-40B4-BE49-F238E27FC236}">
                    <a16:creationId xmlns:a16="http://schemas.microsoft.com/office/drawing/2014/main" id="{FEE54583-E2B2-409A-AA81-1BD87B5329C3}"/>
                  </a:ext>
                </a:extLst>
              </p:cNvPr>
              <p:cNvSpPr txBox="1"/>
              <p:nvPr/>
            </p:nvSpPr>
            <p:spPr>
              <a:xfrm>
                <a:off x="2594591" y="5564364"/>
                <a:ext cx="3215961" cy="584775"/>
              </a:xfrm>
              <a:prstGeom prst="rect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S" sz="1600" dirty="0" err="1"/>
                  <a:t>Formic</a:t>
                </a:r>
                <a:r>
                  <a:rPr lang="es-ES" sz="1600" dirty="0"/>
                  <a:t> </a:t>
                </a:r>
                <a:r>
                  <a:rPr lang="es-ES" sz="1600" dirty="0" err="1"/>
                  <a:t>acid</a:t>
                </a:r>
                <a:r>
                  <a:rPr lang="es-ES" sz="1600" dirty="0"/>
                  <a:t> 50 </a:t>
                </a:r>
                <a:r>
                  <a:rPr lang="es-ES" sz="1600" dirty="0" err="1"/>
                  <a:t>mM</a:t>
                </a:r>
                <a:r>
                  <a:rPr lang="es-ES" sz="1600" dirty="0"/>
                  <a:t> + </a:t>
                </a:r>
              </a:p>
              <a:p>
                <a:r>
                  <a:rPr lang="es-ES" sz="1600" dirty="0" err="1"/>
                  <a:t>Ammonium</a:t>
                </a:r>
                <a:r>
                  <a:rPr lang="es-ES" sz="1600" dirty="0"/>
                  <a:t> </a:t>
                </a:r>
                <a:r>
                  <a:rPr lang="es-ES" sz="1600" dirty="0" err="1"/>
                  <a:t>formiate</a:t>
                </a:r>
                <a:r>
                  <a:rPr lang="es-ES" sz="1600" dirty="0"/>
                  <a:t> 2 </a:t>
                </a:r>
                <a:r>
                  <a:rPr lang="es-ES" sz="1600" dirty="0" err="1"/>
                  <a:t>mM</a:t>
                </a:r>
                <a:r>
                  <a:rPr lang="es-ES" sz="1600" dirty="0"/>
                  <a:t> </a:t>
                </a:r>
                <a:endParaRPr lang="es-E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cxnSp>
          <p:nvCxnSpPr>
            <p:cNvPr id="9" name="22 Conector recto">
              <a:extLst>
                <a:ext uri="{FF2B5EF4-FFF2-40B4-BE49-F238E27FC236}">
                  <a16:creationId xmlns:a16="http://schemas.microsoft.com/office/drawing/2014/main" id="{FD9E151F-23EB-42E3-B27E-A4FFE9F3BBC7}"/>
                </a:ext>
              </a:extLst>
            </p:cNvPr>
            <p:cNvCxnSpPr>
              <a:cxnSpLocks/>
            </p:cNvCxnSpPr>
            <p:nvPr/>
          </p:nvCxnSpPr>
          <p:spPr>
            <a:xfrm>
              <a:off x="447733" y="4996773"/>
              <a:ext cx="254698" cy="135835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39 Conector recto">
              <a:extLst>
                <a:ext uri="{FF2B5EF4-FFF2-40B4-BE49-F238E27FC236}">
                  <a16:creationId xmlns:a16="http://schemas.microsoft.com/office/drawing/2014/main" id="{69217782-8469-459B-8A17-94F79F68D1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505" y="5212558"/>
              <a:ext cx="352352" cy="11016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o 56">
            <a:extLst>
              <a:ext uri="{FF2B5EF4-FFF2-40B4-BE49-F238E27FC236}">
                <a16:creationId xmlns:a16="http://schemas.microsoft.com/office/drawing/2014/main" id="{47887DB8-A4CC-4205-8D8A-DBC361F2D9CA}"/>
              </a:ext>
            </a:extLst>
          </p:cNvPr>
          <p:cNvGrpSpPr/>
          <p:nvPr/>
        </p:nvGrpSpPr>
        <p:grpSpPr>
          <a:xfrm>
            <a:off x="419228" y="5762572"/>
            <a:ext cx="4942318" cy="1071352"/>
            <a:chOff x="9089175" y="5269396"/>
            <a:chExt cx="4942318" cy="1071352"/>
          </a:xfrm>
        </p:grpSpPr>
        <p:sp>
          <p:nvSpPr>
            <p:cNvPr id="17" name="Rectángulo 52">
              <a:extLst>
                <a:ext uri="{FF2B5EF4-FFF2-40B4-BE49-F238E27FC236}">
                  <a16:creationId xmlns:a16="http://schemas.microsoft.com/office/drawing/2014/main" id="{669C617B-C5A5-4232-A8BD-0E3037DF9E49}"/>
                </a:ext>
              </a:extLst>
            </p:cNvPr>
            <p:cNvSpPr/>
            <p:nvPr/>
          </p:nvSpPr>
          <p:spPr>
            <a:xfrm>
              <a:off x="9089175" y="5463104"/>
              <a:ext cx="1723805" cy="77951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dirty="0" err="1"/>
                <a:t>Emerging</a:t>
              </a:r>
              <a:r>
                <a:rPr lang="es-ES" sz="1600" dirty="0"/>
                <a:t> </a:t>
              </a:r>
              <a:r>
                <a:rPr lang="es-ES" sz="1600" dirty="0" err="1"/>
                <a:t>toxins</a:t>
              </a:r>
              <a:r>
                <a:rPr lang="es-ES" sz="1600" dirty="0"/>
                <a:t> </a:t>
              </a:r>
              <a:r>
                <a:rPr lang="es-ES" sz="1600" dirty="0" err="1"/>
                <a:t>CIs</a:t>
              </a:r>
              <a:endParaRPr lang="es-ES" sz="1600" dirty="0"/>
            </a:p>
          </p:txBody>
        </p:sp>
        <p:sp>
          <p:nvSpPr>
            <p:cNvPr id="18" name="CuadroTexto 53">
              <a:extLst>
                <a:ext uri="{FF2B5EF4-FFF2-40B4-BE49-F238E27FC236}">
                  <a16:creationId xmlns:a16="http://schemas.microsoft.com/office/drawing/2014/main" id="{40C48E28-107A-4C51-8D40-AF2F0C6A8537}"/>
                </a:ext>
              </a:extLst>
            </p:cNvPr>
            <p:cNvSpPr txBox="1"/>
            <p:nvPr/>
          </p:nvSpPr>
          <p:spPr>
            <a:xfrm>
              <a:off x="10961306" y="5633144"/>
              <a:ext cx="1346844" cy="369332"/>
            </a:xfrm>
            <a:prstGeom prst="rect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ES" dirty="0" err="1"/>
                <a:t>SPXs</a:t>
              </a:r>
              <a:r>
                <a:rPr lang="es-ES" dirty="0"/>
                <a:t>/</a:t>
              </a:r>
              <a:r>
                <a:rPr lang="es-ES" dirty="0" err="1"/>
                <a:t>PnTXs</a:t>
              </a:r>
              <a:endParaRPr lang="es-ES" dirty="0"/>
            </a:p>
          </p:txBody>
        </p:sp>
        <p:grpSp>
          <p:nvGrpSpPr>
            <p:cNvPr id="19" name="Grupo 54">
              <a:extLst>
                <a:ext uri="{FF2B5EF4-FFF2-40B4-BE49-F238E27FC236}">
                  <a16:creationId xmlns:a16="http://schemas.microsoft.com/office/drawing/2014/main" id="{6C42BDD3-8B47-4488-8925-0160B902A579}"/>
                </a:ext>
              </a:extLst>
            </p:cNvPr>
            <p:cNvGrpSpPr/>
            <p:nvPr/>
          </p:nvGrpSpPr>
          <p:grpSpPr>
            <a:xfrm>
              <a:off x="12256426" y="5269396"/>
              <a:ext cx="1775067" cy="1071352"/>
              <a:chOff x="12256426" y="5269396"/>
              <a:chExt cx="1775067" cy="1071352"/>
            </a:xfrm>
          </p:grpSpPr>
          <p:sp>
            <p:nvSpPr>
              <p:cNvPr id="20" name="CuadroTexto 50">
                <a:extLst>
                  <a:ext uri="{FF2B5EF4-FFF2-40B4-BE49-F238E27FC236}">
                    <a16:creationId xmlns:a16="http://schemas.microsoft.com/office/drawing/2014/main" id="{300A5E8C-155D-4245-BB27-FE1E3D6B59F4}"/>
                  </a:ext>
                </a:extLst>
              </p:cNvPr>
              <p:cNvSpPr txBox="1"/>
              <p:nvPr/>
            </p:nvSpPr>
            <p:spPr>
              <a:xfrm>
                <a:off x="12256426" y="5356145"/>
                <a:ext cx="177506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/>
                  <a:t>+ </a:t>
                </a:r>
                <a:r>
                  <a:rPr lang="es-ES" dirty="0" err="1"/>
                  <a:t>frequent</a:t>
                </a:r>
                <a:r>
                  <a:rPr lang="es-ES" dirty="0"/>
                  <a:t> </a:t>
                </a:r>
                <a:r>
                  <a:rPr lang="es-ES" dirty="0" err="1"/>
                  <a:t>emerging</a:t>
                </a:r>
                <a:r>
                  <a:rPr lang="es-ES" dirty="0"/>
                  <a:t> </a:t>
                </a:r>
                <a:r>
                  <a:rPr lang="es-ES" dirty="0" err="1"/>
                  <a:t>toxins</a:t>
                </a:r>
                <a:r>
                  <a:rPr lang="es-ES" dirty="0"/>
                  <a:t> in </a:t>
                </a:r>
                <a:r>
                  <a:rPr lang="es-ES" dirty="0" err="1"/>
                  <a:t>Europe</a:t>
                </a:r>
                <a:endParaRPr lang="es-ES" dirty="0"/>
              </a:p>
            </p:txBody>
          </p:sp>
          <p:sp>
            <p:nvSpPr>
              <p:cNvPr id="21" name="Elipse 51">
                <a:extLst>
                  <a:ext uri="{FF2B5EF4-FFF2-40B4-BE49-F238E27FC236}">
                    <a16:creationId xmlns:a16="http://schemas.microsoft.com/office/drawing/2014/main" id="{1FF88CDA-4459-43A5-8750-004A79F0EB27}"/>
                  </a:ext>
                </a:extLst>
              </p:cNvPr>
              <p:cNvSpPr/>
              <p:nvPr/>
            </p:nvSpPr>
            <p:spPr>
              <a:xfrm>
                <a:off x="12335970" y="5269396"/>
                <a:ext cx="1687184" cy="1071352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1" name="Grupo 60">
            <a:extLst>
              <a:ext uri="{FF2B5EF4-FFF2-40B4-BE49-F238E27FC236}">
                <a16:creationId xmlns:a16="http://schemas.microsoft.com/office/drawing/2014/main" id="{4FB893FD-B4CB-4383-B32E-919636706FE0}"/>
              </a:ext>
            </a:extLst>
          </p:cNvPr>
          <p:cNvGrpSpPr/>
          <p:nvPr/>
        </p:nvGrpSpPr>
        <p:grpSpPr>
          <a:xfrm>
            <a:off x="4572001" y="944974"/>
            <a:ext cx="2160240" cy="1820758"/>
            <a:chOff x="8303065" y="-3484528"/>
            <a:chExt cx="2519125" cy="2068873"/>
          </a:xfrm>
        </p:grpSpPr>
        <p:pic>
          <p:nvPicPr>
            <p:cNvPr id="42" name="Imagen 58">
              <a:extLst>
                <a:ext uri="{FF2B5EF4-FFF2-40B4-BE49-F238E27FC236}">
                  <a16:creationId xmlns:a16="http://schemas.microsoft.com/office/drawing/2014/main" id="{EF4592BD-51A1-4FD2-844E-32354442A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736" t="50382" r="41456" b="16966"/>
            <a:stretch/>
          </p:blipFill>
          <p:spPr>
            <a:xfrm>
              <a:off x="8491849" y="-3484528"/>
              <a:ext cx="790321" cy="1522067"/>
            </a:xfrm>
            <a:prstGeom prst="rect">
              <a:avLst/>
            </a:prstGeom>
          </p:spPr>
        </p:pic>
        <p:sp>
          <p:nvSpPr>
            <p:cNvPr id="43" name="CuadroTexto 59">
              <a:extLst>
                <a:ext uri="{FF2B5EF4-FFF2-40B4-BE49-F238E27FC236}">
                  <a16:creationId xmlns:a16="http://schemas.microsoft.com/office/drawing/2014/main" id="{5D658D5B-14AB-4C91-8FBA-5BCD6F8BA15A}"/>
                </a:ext>
              </a:extLst>
            </p:cNvPr>
            <p:cNvSpPr txBox="1"/>
            <p:nvPr/>
          </p:nvSpPr>
          <p:spPr>
            <a:xfrm>
              <a:off x="8303065" y="-1877320"/>
              <a:ext cx="25191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solidFill>
                    <a:srgbClr val="0070C0"/>
                  </a:solidFill>
                </a:rPr>
                <a:t>2 </a:t>
              </a:r>
              <a:r>
                <a:rPr lang="es-ES" sz="1200" dirty="0" err="1">
                  <a:solidFill>
                    <a:srgbClr val="0070C0"/>
                  </a:solidFill>
                </a:rPr>
                <a:t>transitions</a:t>
              </a:r>
              <a:endParaRPr lang="es-ES" sz="1200" dirty="0">
                <a:solidFill>
                  <a:srgbClr val="0070C0"/>
                </a:solidFill>
              </a:endParaRPr>
            </a:p>
            <a:p>
              <a:r>
                <a:rPr lang="es-ES" sz="1200" dirty="0" err="1">
                  <a:solidFill>
                    <a:srgbClr val="0070C0"/>
                  </a:solidFill>
                </a:rPr>
                <a:t>compound</a:t>
              </a:r>
              <a:endParaRPr lang="es-ES" sz="1200" dirty="0">
                <a:solidFill>
                  <a:srgbClr val="0070C0"/>
                </a:solidFill>
              </a:endParaRPr>
            </a:p>
          </p:txBody>
        </p:sp>
      </p:grpSp>
      <p:sp>
        <p:nvSpPr>
          <p:cNvPr id="44" name="Título 1">
            <a:extLst>
              <a:ext uri="{FF2B5EF4-FFF2-40B4-BE49-F238E27FC236}">
                <a16:creationId xmlns:a16="http://schemas.microsoft.com/office/drawing/2014/main" id="{52BEBDFB-1D03-4630-BF3F-CA1CCCCE0444}"/>
              </a:ext>
            </a:extLst>
          </p:cNvPr>
          <p:cNvSpPr txBox="1">
            <a:spLocks/>
          </p:cNvSpPr>
          <p:nvPr/>
        </p:nvSpPr>
        <p:spPr>
          <a:xfrm>
            <a:off x="1" y="2"/>
            <a:ext cx="91440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METHODOLOGY</a:t>
            </a:r>
            <a:r>
              <a:rPr lang="es-ES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5" name="CuadroTexto 14">
            <a:extLst>
              <a:ext uri="{FF2B5EF4-FFF2-40B4-BE49-F238E27FC236}">
                <a16:creationId xmlns:a16="http://schemas.microsoft.com/office/drawing/2014/main" id="{7B90CBC8-5E33-43C6-95A1-F45696447823}"/>
              </a:ext>
            </a:extLst>
          </p:cNvPr>
          <p:cNvSpPr txBox="1"/>
          <p:nvPr/>
        </p:nvSpPr>
        <p:spPr>
          <a:xfrm>
            <a:off x="4385447" y="529805"/>
            <a:ext cx="2052343" cy="369332"/>
          </a:xfrm>
          <a:prstGeom prst="rect">
            <a:avLst/>
          </a:prstGeom>
          <a:noFill/>
          <a:ln w="28575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MS </a:t>
            </a:r>
            <a:r>
              <a:rPr lang="es-ES" dirty="0" err="1">
                <a:solidFill>
                  <a:schemeClr val="tx1"/>
                </a:solidFill>
              </a:rPr>
              <a:t>detection</a:t>
            </a:r>
            <a:r>
              <a:rPr lang="es-ES" dirty="0">
                <a:solidFill>
                  <a:schemeClr val="tx1"/>
                </a:solidFill>
              </a:rPr>
              <a:t>: </a:t>
            </a:r>
          </a:p>
        </p:txBody>
      </p:sp>
      <p:sp>
        <p:nvSpPr>
          <p:cNvPr id="46" name="CuadroTexto 14">
            <a:extLst>
              <a:ext uri="{FF2B5EF4-FFF2-40B4-BE49-F238E27FC236}">
                <a16:creationId xmlns:a16="http://schemas.microsoft.com/office/drawing/2014/main" id="{13F955A2-A30E-4AC9-B268-56C9E02AB5DF}"/>
              </a:ext>
            </a:extLst>
          </p:cNvPr>
          <p:cNvSpPr txBox="1"/>
          <p:nvPr/>
        </p:nvSpPr>
        <p:spPr>
          <a:xfrm>
            <a:off x="-3659" y="3511297"/>
            <a:ext cx="2052343" cy="369332"/>
          </a:xfrm>
          <a:prstGeom prst="rect">
            <a:avLst/>
          </a:prstGeom>
          <a:noFill/>
          <a:ln w="28575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LC </a:t>
            </a:r>
            <a:r>
              <a:rPr lang="es-ES" dirty="0" err="1">
                <a:solidFill>
                  <a:schemeClr val="tx1"/>
                </a:solidFill>
              </a:rPr>
              <a:t>separation</a:t>
            </a:r>
            <a:r>
              <a:rPr lang="es-ES" dirty="0">
                <a:solidFill>
                  <a:schemeClr val="tx1"/>
                </a:solidFill>
              </a:rPr>
              <a:t>: </a:t>
            </a:r>
          </a:p>
        </p:txBody>
      </p:sp>
      <p:sp>
        <p:nvSpPr>
          <p:cNvPr id="47" name="CuadroTexto 14">
            <a:extLst>
              <a:ext uri="{FF2B5EF4-FFF2-40B4-BE49-F238E27FC236}">
                <a16:creationId xmlns:a16="http://schemas.microsoft.com/office/drawing/2014/main" id="{6BE8C06C-06E8-4A0C-9AD8-025E207676D2}"/>
              </a:ext>
            </a:extLst>
          </p:cNvPr>
          <p:cNvSpPr txBox="1"/>
          <p:nvPr/>
        </p:nvSpPr>
        <p:spPr>
          <a:xfrm>
            <a:off x="5724128" y="554028"/>
            <a:ext cx="3963153" cy="307777"/>
          </a:xfrm>
          <a:prstGeom prst="rect">
            <a:avLst/>
          </a:prstGeom>
          <a:noFill/>
          <a:ln w="28575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srgbClr val="0070C0"/>
                </a:solidFill>
              </a:rPr>
              <a:t>Multiple</a:t>
            </a:r>
            <a:r>
              <a:rPr lang="es-ES" sz="1400" dirty="0">
                <a:solidFill>
                  <a:srgbClr val="0070C0"/>
                </a:solidFill>
              </a:rPr>
              <a:t> </a:t>
            </a:r>
            <a:r>
              <a:rPr lang="es-ES" sz="1400" dirty="0" err="1">
                <a:solidFill>
                  <a:srgbClr val="0070C0"/>
                </a:solidFill>
              </a:rPr>
              <a:t>Reaction</a:t>
            </a:r>
            <a:r>
              <a:rPr lang="es-ES" sz="1400" dirty="0">
                <a:solidFill>
                  <a:srgbClr val="0070C0"/>
                </a:solidFill>
              </a:rPr>
              <a:t>  </a:t>
            </a:r>
            <a:r>
              <a:rPr lang="es-ES" sz="1400" dirty="0" err="1">
                <a:solidFill>
                  <a:srgbClr val="0070C0"/>
                </a:solidFill>
              </a:rPr>
              <a:t>Monitoring</a:t>
            </a:r>
            <a:r>
              <a:rPr lang="es-ES" sz="1400" dirty="0">
                <a:solidFill>
                  <a:srgbClr val="0070C0"/>
                </a:solidFill>
              </a:rPr>
              <a:t> (MRM) </a:t>
            </a:r>
            <a:r>
              <a:rPr lang="es-ES" sz="1400" dirty="0" err="1">
                <a:solidFill>
                  <a:srgbClr val="0070C0"/>
                </a:solidFill>
              </a:rPr>
              <a:t>mode</a:t>
            </a:r>
            <a:r>
              <a:rPr lang="es-ES" sz="14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28" name="Marcador de contenido 4">
            <a:extLst>
              <a:ext uri="{FF2B5EF4-FFF2-40B4-BE49-F238E27FC236}">
                <a16:creationId xmlns:a16="http://schemas.microsoft.com/office/drawing/2014/main" id="{A6150BB8-2A05-4CBC-AF1F-7B027FD344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8" t="16926" r="13791" b="-1"/>
          <a:stretch/>
        </p:blipFill>
        <p:spPr>
          <a:xfrm>
            <a:off x="107504" y="1027022"/>
            <a:ext cx="4415224" cy="253523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49F3D49-41A8-4DED-98CA-278FEE687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266446"/>
              </p:ext>
            </p:extLst>
          </p:nvPr>
        </p:nvGraphicFramePr>
        <p:xfrm>
          <a:off x="5564830" y="964989"/>
          <a:ext cx="3548544" cy="5794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6744">
                  <a:extLst>
                    <a:ext uri="{9D8B030D-6E8A-4147-A177-3AD203B41FA5}">
                      <a16:colId xmlns:a16="http://schemas.microsoft.com/office/drawing/2014/main" val="3135310967"/>
                    </a:ext>
                  </a:extLst>
                </a:gridCol>
                <a:gridCol w="656690">
                  <a:extLst>
                    <a:ext uri="{9D8B030D-6E8A-4147-A177-3AD203B41FA5}">
                      <a16:colId xmlns:a16="http://schemas.microsoft.com/office/drawing/2014/main" val="1799631598"/>
                    </a:ext>
                  </a:extLst>
                </a:gridCol>
                <a:gridCol w="608542">
                  <a:extLst>
                    <a:ext uri="{9D8B030D-6E8A-4147-A177-3AD203B41FA5}">
                      <a16:colId xmlns:a16="http://schemas.microsoft.com/office/drawing/2014/main" val="1685285341"/>
                    </a:ext>
                  </a:extLst>
                </a:gridCol>
                <a:gridCol w="279095">
                  <a:extLst>
                    <a:ext uri="{9D8B030D-6E8A-4147-A177-3AD203B41FA5}">
                      <a16:colId xmlns:a16="http://schemas.microsoft.com/office/drawing/2014/main" val="2080046259"/>
                    </a:ext>
                  </a:extLst>
                </a:gridCol>
                <a:gridCol w="416684">
                  <a:extLst>
                    <a:ext uri="{9D8B030D-6E8A-4147-A177-3AD203B41FA5}">
                      <a16:colId xmlns:a16="http://schemas.microsoft.com/office/drawing/2014/main" val="1093558156"/>
                    </a:ext>
                  </a:extLst>
                </a:gridCol>
                <a:gridCol w="390734">
                  <a:extLst>
                    <a:ext uri="{9D8B030D-6E8A-4147-A177-3AD203B41FA5}">
                      <a16:colId xmlns:a16="http://schemas.microsoft.com/office/drawing/2014/main" val="1636064814"/>
                    </a:ext>
                  </a:extLst>
                </a:gridCol>
                <a:gridCol w="470055">
                  <a:extLst>
                    <a:ext uri="{9D8B030D-6E8A-4147-A177-3AD203B41FA5}">
                      <a16:colId xmlns:a16="http://schemas.microsoft.com/office/drawing/2014/main" val="3031426139"/>
                    </a:ext>
                  </a:extLst>
                </a:gridCol>
              </a:tblGrid>
              <a:tr h="217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effectLst/>
                        </a:rPr>
                        <a:t>Toxins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 Precursor Ion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effectLst/>
                        </a:rPr>
                        <a:t>Product</a:t>
                      </a:r>
                      <a:r>
                        <a:rPr lang="es-ES" sz="900" dirty="0">
                          <a:effectLst/>
                        </a:rPr>
                        <a:t> Ion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Frag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CE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CAV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Polarity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467188559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45-OH-homo-YTX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1171.5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1091.5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250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40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Negative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824174803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869.5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88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298391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45-OH-YTX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1157.5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1077.5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240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38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Negative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3019268560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871.5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86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730262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Homo-YTX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1155.48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1075.5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250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40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4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Negative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1458275558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869.4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88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124358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YTX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1141.47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1061.5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240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38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effectLst/>
                        </a:rPr>
                        <a:t>Negative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124988212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855.4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86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892640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PTX-1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892.5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821.5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175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28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Positive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2028321838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213.2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44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758874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PTX-2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876.5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823.5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175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28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Positive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1725907929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213.2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44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930654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AZA-1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842.5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824.5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206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32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Positive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3195643737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806.5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44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75230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AZA-2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856.5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838.5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213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36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Positive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2912851090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820.5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44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847916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AZA-3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828.5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810.5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216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32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Positive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867142011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792.5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44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855661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OA/DTX-2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803.46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113.2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350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66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7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effectLst/>
                        </a:rPr>
                        <a:t>Negative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245538864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255.1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50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35883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DTX-1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817.5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255.1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350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7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Negative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1814643721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113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70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916831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SPX-13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692.45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674.4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180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42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Positive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1592308505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164.1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54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018837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SPX-13,19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678.44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660.4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149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30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Positive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3413175896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164.1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54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709066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SPX-20G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706.47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688.4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152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30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Positive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3667945157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164.1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54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686412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PnTX-G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694.47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458.3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149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30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Positive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4262139324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164.1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54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471626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PnTX-E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784.5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446.3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149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30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Positive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960732634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164.1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54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877322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PnTX-D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782.48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446.3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149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30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Positive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3526665624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164.1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54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136860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PnTX-F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766.5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446.3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149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30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Positive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820302961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164.1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76171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PnTX-B and C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741.47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458.3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149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30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Positive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2373025304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164.1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54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219478"/>
                  </a:ext>
                </a:extLst>
              </a:tr>
              <a:tr h="116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effectLst/>
                        </a:rPr>
                        <a:t>PnTX</a:t>
                      </a:r>
                      <a:r>
                        <a:rPr lang="es-ES" sz="900" dirty="0">
                          <a:effectLst/>
                        </a:rPr>
                        <a:t> A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712.44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458.3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149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30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</a:t>
                      </a:r>
                      <a:endParaRPr lang="es-E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Positive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extLst>
                  <a:ext uri="{0D108BD9-81ED-4DB2-BD59-A6C34878D82A}">
                    <a16:rowId xmlns:a16="http://schemas.microsoft.com/office/drawing/2014/main" val="3498680691"/>
                  </a:ext>
                </a:extLst>
              </a:tr>
              <a:tr h="1227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164.1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54</a:t>
                      </a:r>
                      <a:endParaRPr lang="es-E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617" marR="24617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683929"/>
                  </a:ext>
                </a:extLst>
              </a:tr>
            </a:tbl>
          </a:graphicData>
        </a:graphic>
      </p:graphicFrame>
      <p:sp>
        <p:nvSpPr>
          <p:cNvPr id="30" name="CuadroTexto 3">
            <a:extLst>
              <a:ext uri="{FF2B5EF4-FFF2-40B4-BE49-F238E27FC236}">
                <a16:creationId xmlns:a16="http://schemas.microsoft.com/office/drawing/2014/main" id="{91C5B133-707F-464D-AF41-63EEDE873091}"/>
              </a:ext>
            </a:extLst>
          </p:cNvPr>
          <p:cNvSpPr txBox="1"/>
          <p:nvPr/>
        </p:nvSpPr>
        <p:spPr>
          <a:xfrm>
            <a:off x="1687719" y="901720"/>
            <a:ext cx="288428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1290 </a:t>
            </a:r>
            <a:r>
              <a:rPr lang="es-E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Infinity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ultra-high-performance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LC </a:t>
            </a:r>
            <a:r>
              <a:rPr lang="es-E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coupled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Agilent G6460C Triple </a:t>
            </a:r>
            <a:r>
              <a:rPr lang="es-E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Quadrupole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2A2E2B-ABD2-4EA8-AB96-ECF053695DCB}"/>
              </a:ext>
            </a:extLst>
          </p:cNvPr>
          <p:cNvSpPr/>
          <p:nvPr/>
        </p:nvSpPr>
        <p:spPr>
          <a:xfrm>
            <a:off x="5505029" y="1268760"/>
            <a:ext cx="3598853" cy="301380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A6F37F-D33D-4792-9687-06E1C1E43F03}"/>
              </a:ext>
            </a:extLst>
          </p:cNvPr>
          <p:cNvSpPr/>
          <p:nvPr/>
        </p:nvSpPr>
        <p:spPr>
          <a:xfrm>
            <a:off x="5505028" y="4354570"/>
            <a:ext cx="3598853" cy="246487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sp>
        <p:nvSpPr>
          <p:cNvPr id="33" name="Rectángulo 47">
            <a:extLst>
              <a:ext uri="{FF2B5EF4-FFF2-40B4-BE49-F238E27FC236}">
                <a16:creationId xmlns:a16="http://schemas.microsoft.com/office/drawing/2014/main" id="{79C74A09-ABE3-43B5-B238-83AAC3098009}"/>
              </a:ext>
            </a:extLst>
          </p:cNvPr>
          <p:cNvSpPr/>
          <p:nvPr/>
        </p:nvSpPr>
        <p:spPr>
          <a:xfrm>
            <a:off x="3779854" y="3094806"/>
            <a:ext cx="1723805" cy="85868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/>
              <a:t>Regulated</a:t>
            </a:r>
            <a:r>
              <a:rPr lang="es-ES" sz="1600" dirty="0"/>
              <a:t> </a:t>
            </a:r>
            <a:r>
              <a:rPr lang="es-ES" sz="1600" dirty="0" err="1"/>
              <a:t>lipophilic</a:t>
            </a:r>
            <a:r>
              <a:rPr lang="es-ES" sz="1600" dirty="0"/>
              <a:t> marine </a:t>
            </a:r>
            <a:r>
              <a:rPr lang="es-ES" sz="1600" dirty="0" err="1"/>
              <a:t>toxins</a:t>
            </a:r>
            <a:endParaRPr lang="es-ES" sz="1600" dirty="0"/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1B5B88-9D3D-49B6-BAC8-A17B45AE5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3721" y="6118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C6577322-4984-403C-B43D-FC2B5887B8A7}"/>
              </a:ext>
            </a:extLst>
          </p:cNvPr>
          <p:cNvSpPr txBox="1">
            <a:spLocks/>
          </p:cNvSpPr>
          <p:nvPr/>
        </p:nvSpPr>
        <p:spPr>
          <a:xfrm>
            <a:off x="1" y="2"/>
            <a:ext cx="91440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RESULTS</a:t>
            </a:r>
            <a:r>
              <a:rPr lang="es-ES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7" name="CuadroTexto 28">
            <a:extLst>
              <a:ext uri="{FF2B5EF4-FFF2-40B4-BE49-F238E27FC236}">
                <a16:creationId xmlns:a16="http://schemas.microsoft.com/office/drawing/2014/main" id="{C7CF14B1-2581-404F-B4DE-9A6F6A15421D}"/>
              </a:ext>
            </a:extLst>
          </p:cNvPr>
          <p:cNvSpPr txBox="1"/>
          <p:nvPr/>
        </p:nvSpPr>
        <p:spPr>
          <a:xfrm>
            <a:off x="1554053" y="1304130"/>
            <a:ext cx="7300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Chromatogram of dietary supplements of </a:t>
            </a:r>
            <a:r>
              <a:rPr lang="en-IE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P. canaliculus</a:t>
            </a:r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echa: a la derecha con muesca 27">
            <a:extLst>
              <a:ext uri="{FF2B5EF4-FFF2-40B4-BE49-F238E27FC236}">
                <a16:creationId xmlns:a16="http://schemas.microsoft.com/office/drawing/2014/main" id="{DBCED1FC-6ABE-4CB6-8AE9-F3F84181BE68}"/>
              </a:ext>
            </a:extLst>
          </p:cNvPr>
          <p:cNvSpPr/>
          <p:nvPr/>
        </p:nvSpPr>
        <p:spPr>
          <a:xfrm>
            <a:off x="1216601" y="1346607"/>
            <a:ext cx="285278" cy="357633"/>
          </a:xfrm>
          <a:prstGeom prst="notched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3EEB3E0-CFE7-4157-8885-273AD3FB0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528" y="55625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03265A41-34A7-408D-A701-5576F3570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55" y="2321211"/>
            <a:ext cx="8308089" cy="272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65B901E6-E47C-40E0-A3F7-F14553CB4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271" y="5422615"/>
            <a:ext cx="8172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altLang="es-E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1. Total ion chromatogram (TIC) of dietary supplements (Green lipped mussels) for humans</a:t>
            </a:r>
            <a:r>
              <a:rPr kumimoji="0" lang="en-IE" altLang="es-E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IE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A01521-04D3-4F57-8BC5-077ABC4F81BF}"/>
              </a:ext>
            </a:extLst>
          </p:cNvPr>
          <p:cNvSpPr/>
          <p:nvPr/>
        </p:nvSpPr>
        <p:spPr>
          <a:xfrm>
            <a:off x="3860557" y="2473685"/>
            <a:ext cx="821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2.8 min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646944-9F66-4734-9E51-024C947E8792}"/>
              </a:ext>
            </a:extLst>
          </p:cNvPr>
          <p:cNvSpPr/>
          <p:nvPr/>
        </p:nvSpPr>
        <p:spPr>
          <a:xfrm>
            <a:off x="4683408" y="4221088"/>
            <a:ext cx="6351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min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3">
            <a:extLst>
              <a:ext uri="{FF2B5EF4-FFF2-40B4-BE49-F238E27FC236}">
                <a16:creationId xmlns:a16="http://schemas.microsoft.com/office/drawing/2014/main" id="{F525BD35-561F-405A-9DAC-B336950AF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700"/>
            <a:ext cx="1374541" cy="89172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98B058-370B-45BB-A0EF-250B29F18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6652" y="1450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6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E3296415-D5B4-417E-B5B5-9E53C1CF3C75}"/>
              </a:ext>
            </a:extLst>
          </p:cNvPr>
          <p:cNvSpPr txBox="1">
            <a:spLocks/>
          </p:cNvSpPr>
          <p:nvPr/>
        </p:nvSpPr>
        <p:spPr>
          <a:xfrm>
            <a:off x="1" y="2"/>
            <a:ext cx="91440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RESULTS</a:t>
            </a:r>
            <a:r>
              <a:rPr lang="es-ES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9" name="CuadroTexto 28">
            <a:extLst>
              <a:ext uri="{FF2B5EF4-FFF2-40B4-BE49-F238E27FC236}">
                <a16:creationId xmlns:a16="http://schemas.microsoft.com/office/drawing/2014/main" id="{1EDCECE3-C04A-45C9-8824-DD22177803AD}"/>
              </a:ext>
            </a:extLst>
          </p:cNvPr>
          <p:cNvSpPr txBox="1"/>
          <p:nvPr/>
        </p:nvSpPr>
        <p:spPr>
          <a:xfrm>
            <a:off x="1618243" y="562551"/>
            <a:ext cx="7300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Chromatograms of dietary supplements of </a:t>
            </a:r>
            <a:r>
              <a:rPr lang="en-IE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P. canaliculus</a:t>
            </a:r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lecha: a la derecha con muesca 27">
            <a:extLst>
              <a:ext uri="{FF2B5EF4-FFF2-40B4-BE49-F238E27FC236}">
                <a16:creationId xmlns:a16="http://schemas.microsoft.com/office/drawing/2014/main" id="{03C6C21D-CC1B-44F1-9696-4806D4999F71}"/>
              </a:ext>
            </a:extLst>
          </p:cNvPr>
          <p:cNvSpPr/>
          <p:nvPr/>
        </p:nvSpPr>
        <p:spPr>
          <a:xfrm>
            <a:off x="778163" y="663165"/>
            <a:ext cx="285278" cy="357633"/>
          </a:xfrm>
          <a:prstGeom prst="notched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DE219E3B-43A3-451C-8AE2-2F320BB97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724" y="315237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4102" name="Picture 3">
            <a:extLst>
              <a:ext uri="{FF2B5EF4-FFF2-40B4-BE49-F238E27FC236}">
                <a16:creationId xmlns:a16="http://schemas.microsoft.com/office/drawing/2014/main" id="{5787520E-A7D4-47BE-8C03-38817487C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1093550"/>
            <a:ext cx="5391150" cy="17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16CBFB-3CB4-4C68-8CAA-EAF5C9A29B34}"/>
              </a:ext>
            </a:extLst>
          </p:cNvPr>
          <p:cNvSpPr/>
          <p:nvPr/>
        </p:nvSpPr>
        <p:spPr>
          <a:xfrm>
            <a:off x="1839190" y="2877026"/>
            <a:ext cx="6020016" cy="473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E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Figure 2. 13-desmethyl </a:t>
            </a:r>
            <a:r>
              <a:rPr lang="en-IE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spirolide</a:t>
            </a:r>
            <a:r>
              <a:rPr lang="en-IE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analysis by Multiple Reaction Monitoring Chromatogram (MRM) from dietary supplements (Green lipped mussels) for humans.</a:t>
            </a:r>
            <a:endParaRPr lang="es-E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C1092DA-E27C-4EFA-927F-7A4EC8C7AF7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3741215"/>
            <a:ext cx="5705583" cy="238680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DC7CEC0-A9C9-4C8B-84DC-5672B6668B36}"/>
              </a:ext>
            </a:extLst>
          </p:cNvPr>
          <p:cNvSpPr/>
          <p:nvPr/>
        </p:nvSpPr>
        <p:spPr>
          <a:xfrm>
            <a:off x="1799692" y="6205457"/>
            <a:ext cx="6156684" cy="473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E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Figure 3. </a:t>
            </a:r>
            <a:r>
              <a:rPr lang="en-IE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Pinnatoxin</a:t>
            </a:r>
            <a:r>
              <a:rPr lang="en-IE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-G analysis by Multiple Reaction Monitoring (MRM) (two channels) from dietary supplements (Green lipped mussels) for humans.</a:t>
            </a:r>
            <a:endParaRPr lang="es-E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n 3">
            <a:extLst>
              <a:ext uri="{FF2B5EF4-FFF2-40B4-BE49-F238E27FC236}">
                <a16:creationId xmlns:a16="http://schemas.microsoft.com/office/drawing/2014/main" id="{61F96241-1A9A-4171-9F50-C1E987321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700"/>
            <a:ext cx="1374541" cy="89172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B34CE1-4E54-4362-B5D5-DDE8CCE12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841" y="4934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echa: a la derecha con muesca 21">
            <a:extLst>
              <a:ext uri="{FF2B5EF4-FFF2-40B4-BE49-F238E27FC236}">
                <a16:creationId xmlns:a16="http://schemas.microsoft.com/office/drawing/2014/main" id="{CDF808FA-79B3-4A6B-B787-D7F751308E17}"/>
              </a:ext>
            </a:extLst>
          </p:cNvPr>
          <p:cNvSpPr/>
          <p:nvPr/>
        </p:nvSpPr>
        <p:spPr>
          <a:xfrm>
            <a:off x="453548" y="1046639"/>
            <a:ext cx="350521" cy="609600"/>
          </a:xfrm>
          <a:prstGeom prst="notched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E3296415-D5B4-417E-B5B5-9E53C1CF3C75}"/>
              </a:ext>
            </a:extLst>
          </p:cNvPr>
          <p:cNvSpPr txBox="1">
            <a:spLocks/>
          </p:cNvSpPr>
          <p:nvPr/>
        </p:nvSpPr>
        <p:spPr>
          <a:xfrm>
            <a:off x="1" y="2"/>
            <a:ext cx="91440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RESULTS</a:t>
            </a:r>
            <a:r>
              <a:rPr lang="es-ES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F5B4BD-EA95-4180-8A7E-11FE7DA6683F}"/>
              </a:ext>
            </a:extLst>
          </p:cNvPr>
          <p:cNvSpPr/>
          <p:nvPr/>
        </p:nvSpPr>
        <p:spPr>
          <a:xfrm>
            <a:off x="1016953" y="1223405"/>
            <a:ext cx="76209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Quantification of the emerging 13-desmethyl </a:t>
            </a:r>
            <a:r>
              <a:rPr lang="en-IE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spirolide</a:t>
            </a:r>
            <a:r>
              <a:rPr lang="en-IE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(SPX-13)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1CD624-BF81-44DF-86A9-F84E23FB75F6}"/>
              </a:ext>
            </a:extLst>
          </p:cNvPr>
          <p:cNvSpPr/>
          <p:nvPr/>
        </p:nvSpPr>
        <p:spPr>
          <a:xfrm>
            <a:off x="1050358" y="5505769"/>
            <a:ext cx="4777883" cy="67056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maximum level of 13-desmethyl </a:t>
            </a:r>
            <a:r>
              <a:rPr lang="en-I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spirolide</a:t>
            </a:r>
            <a:r>
              <a:rPr lang="en-I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in these supplements was 98 µg/kg. </a:t>
            </a:r>
            <a:r>
              <a:rPr lang="en-IE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EA27AE-5DFB-41B9-93AA-CC341F61F7B1}"/>
              </a:ext>
            </a:extLst>
          </p:cNvPr>
          <p:cNvSpPr/>
          <p:nvPr/>
        </p:nvSpPr>
        <p:spPr>
          <a:xfrm>
            <a:off x="1541180" y="617633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dvOT596495f2"/>
              </a:rPr>
              <a:t>(L</a:t>
            </a:r>
            <a:r>
              <a:rPr lang="en-IE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imit of quantitation (LOQ, </a:t>
            </a:r>
            <a:r>
              <a:rPr lang="en-IE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dvOT596495f2"/>
              </a:rPr>
              <a:t>SPX-13) = 13.4µg/kg)</a:t>
            </a:r>
            <a:endParaRPr lang="es-ES" sz="12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F7C51D9-85C8-422D-98BE-986D2B132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658" y="215199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5121" name="Picture 9">
            <a:extLst>
              <a:ext uri="{FF2B5EF4-FFF2-40B4-BE49-F238E27FC236}">
                <a16:creationId xmlns:a16="http://schemas.microsoft.com/office/drawing/2014/main" id="{74436EC8-B5A5-46C6-BEA3-045F13DFE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53" y="1700808"/>
            <a:ext cx="7341947" cy="209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A94308D-5C94-4BFA-B35F-9D4219FD2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358" y="3650626"/>
            <a:ext cx="21672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altLang="es-E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s-ES" altLang="es-E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1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8CC22A-6CCD-420F-8438-141F83333D72}"/>
              </a:ext>
            </a:extLst>
          </p:cNvPr>
          <p:cNvSpPr/>
          <p:nvPr/>
        </p:nvSpPr>
        <p:spPr>
          <a:xfrm>
            <a:off x="804069" y="3861048"/>
            <a:ext cx="77677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Calibration curves for </a:t>
            </a:r>
            <a:r>
              <a:rPr lang="en-IE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spirolide</a:t>
            </a:r>
            <a:r>
              <a:rPr lang="en-IE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13-desmethyl </a:t>
            </a:r>
            <a:r>
              <a:rPr lang="en-IE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spirolide</a:t>
            </a:r>
            <a:r>
              <a:rPr lang="en-IE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(SPX-13) in methanol (A) and matrix (B) in the range 0.19–25 ng/</a:t>
            </a:r>
            <a:r>
              <a:rPr lang="en-IE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mL.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71261F-CDCA-4074-AF06-6E7C451A17D8}"/>
              </a:ext>
            </a:extLst>
          </p:cNvPr>
          <p:cNvSpPr/>
          <p:nvPr/>
        </p:nvSpPr>
        <p:spPr>
          <a:xfrm>
            <a:off x="2729749" y="492157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Linear regression in both cases (r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≥ 0.998). 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B7AD6B-767C-44EF-BC5B-BA886DEAC8B2}"/>
              </a:ext>
            </a:extLst>
          </p:cNvPr>
          <p:cNvSpPr/>
          <p:nvPr/>
        </p:nvSpPr>
        <p:spPr>
          <a:xfrm>
            <a:off x="2708942" y="4581128"/>
            <a:ext cx="6759602" cy="33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Negative effect which entailed a suppression of signal (−2.5%). </a:t>
            </a: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n 3">
            <a:extLst>
              <a:ext uri="{FF2B5EF4-FFF2-40B4-BE49-F238E27FC236}">
                <a16:creationId xmlns:a16="http://schemas.microsoft.com/office/drawing/2014/main" id="{842DB1F6-CA34-4757-B271-AF5FD72443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700"/>
            <a:ext cx="1374541" cy="89172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76A6DD-8AC2-41FD-BE2E-C26E592B2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4042" y="5570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2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24586</TotalTime>
  <Words>885</Words>
  <Application>Microsoft Office PowerPoint</Application>
  <PresentationFormat>On-screen Show (4:3)</PresentationFormat>
  <Paragraphs>283</Paragraphs>
  <Slides>12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Gill Sans MT</vt:lpstr>
      <vt:lpstr>Palatino Linotype</vt:lpstr>
      <vt:lpstr>Times New Roman</vt:lpstr>
      <vt:lpstr>Parcel</vt:lpstr>
      <vt:lpstr>Mussels based food supplements: evaluation of emerging marine toxins is a necessary evil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Eva</dc:creator>
  <cp:lastModifiedBy>OTERO FUERTES Mª PAZ</cp:lastModifiedBy>
  <cp:revision>593</cp:revision>
  <dcterms:created xsi:type="dcterms:W3CDTF">2017-11-13T09:05:30Z</dcterms:created>
  <dcterms:modified xsi:type="dcterms:W3CDTF">2021-01-24T21:44:13Z</dcterms:modified>
</cp:coreProperties>
</file>