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B38"/>
    <a:srgbClr val="99D2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40" d="100"/>
          <a:sy n="40" d="100"/>
        </p:scale>
        <p:origin x="144"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24769" y="4736950"/>
            <a:ext cx="24977051" cy="22257957"/>
          </a:xfrm>
        </p:spPr>
        <p:txBody>
          <a:bodyPr anchor="b">
            <a:normAutofit/>
          </a:bodyPr>
          <a:lstStyle>
            <a:lvl1pPr algn="l">
              <a:lnSpc>
                <a:spcPct val="85000"/>
              </a:lnSpc>
              <a:defRPr sz="26487" spc="-166"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731649" y="27809470"/>
            <a:ext cx="24977051" cy="7133961"/>
          </a:xfrm>
        </p:spPr>
        <p:txBody>
          <a:bodyPr lIns="91440" rIns="91440">
            <a:normAutofit/>
          </a:bodyPr>
          <a:lstStyle>
            <a:lvl1pPr marL="0" indent="0" algn="l">
              <a:buNone/>
              <a:defRPr sz="7946" cap="all" spc="662" baseline="0">
                <a:solidFill>
                  <a:schemeClr val="tx2"/>
                </a:solidFill>
                <a:latin typeface="+mj-lt"/>
              </a:defRPr>
            </a:lvl1pPr>
            <a:lvl2pPr marL="1513743" indent="0" algn="ctr">
              <a:buNone/>
              <a:defRPr sz="7946"/>
            </a:lvl2pPr>
            <a:lvl3pPr marL="3027487" indent="0" algn="ctr">
              <a:buNone/>
              <a:defRPr sz="7946"/>
            </a:lvl3pPr>
            <a:lvl4pPr marL="4541230" indent="0" algn="ctr">
              <a:buNone/>
              <a:defRPr sz="6622"/>
            </a:lvl4pPr>
            <a:lvl5pPr marL="6054974" indent="0" algn="ctr">
              <a:buNone/>
              <a:defRPr sz="6622"/>
            </a:lvl5pPr>
            <a:lvl6pPr marL="7568717" indent="0" algn="ctr">
              <a:buNone/>
              <a:defRPr sz="6622"/>
            </a:lvl6pPr>
            <a:lvl7pPr marL="9082461" indent="0" algn="ctr">
              <a:buNone/>
              <a:defRPr sz="6622"/>
            </a:lvl7pPr>
            <a:lvl8pPr marL="10596204" indent="0" algn="ctr">
              <a:buNone/>
              <a:defRPr sz="6622"/>
            </a:lvl8pPr>
            <a:lvl9pPr marL="12109948" indent="0" algn="ctr">
              <a:buNone/>
              <a:defRPr sz="66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A3E15A-83E4-477B-B858-5E9C45A070D9}"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2978-813D-4125-B2D5-8D34A9FC644F}" type="slidenum">
              <a:rPr lang="en-US" smtClean="0"/>
              <a:t>‹#›</a:t>
            </a:fld>
            <a:endParaRPr lang="en-US"/>
          </a:p>
        </p:txBody>
      </p:sp>
      <p:cxnSp>
        <p:nvCxnSpPr>
          <p:cNvPr id="9" name="Straight Connector 8"/>
          <p:cNvCxnSpPr/>
          <p:nvPr/>
        </p:nvCxnSpPr>
        <p:spPr>
          <a:xfrm>
            <a:off x="2998862" y="27109050"/>
            <a:ext cx="245229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6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E15A-83E4-477B-B858-5E9C45A070D9}"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16837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21665701" y="2573356"/>
            <a:ext cx="6528093" cy="359500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573356"/>
            <a:ext cx="19205838" cy="3595003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E15A-83E4-477B-B858-5E9C45A070D9}"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92066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3E15A-83E4-477B-B858-5E9C45A070D9}"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47987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24769" y="4736950"/>
            <a:ext cx="24977051" cy="22257957"/>
          </a:xfrm>
        </p:spPr>
        <p:txBody>
          <a:bodyPr anchor="b" anchorCtr="0">
            <a:normAutofit/>
          </a:bodyPr>
          <a:lstStyle>
            <a:lvl1pPr>
              <a:lnSpc>
                <a:spcPct val="85000"/>
              </a:lnSpc>
              <a:defRPr sz="26487"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724769" y="27793910"/>
            <a:ext cx="24977051" cy="7133961"/>
          </a:xfrm>
        </p:spPr>
        <p:txBody>
          <a:bodyPr lIns="91440" rIns="91440" anchor="t" anchorCtr="0">
            <a:normAutofit/>
          </a:bodyPr>
          <a:lstStyle>
            <a:lvl1pPr marL="0" indent="0">
              <a:buNone/>
              <a:defRPr sz="7946" cap="all" spc="662" baseline="0">
                <a:solidFill>
                  <a:schemeClr val="tx2"/>
                </a:solidFill>
                <a:latin typeface="+mj-lt"/>
              </a:defRPr>
            </a:lvl1pPr>
            <a:lvl2pPr marL="1513743" indent="0">
              <a:buNone/>
              <a:defRPr sz="5960">
                <a:solidFill>
                  <a:schemeClr val="tx1">
                    <a:tint val="75000"/>
                  </a:schemeClr>
                </a:solidFill>
              </a:defRPr>
            </a:lvl2pPr>
            <a:lvl3pPr marL="3027487" indent="0">
              <a:buNone/>
              <a:defRPr sz="5297">
                <a:solidFill>
                  <a:schemeClr val="tx1">
                    <a:tint val="75000"/>
                  </a:schemeClr>
                </a:solidFill>
              </a:defRPr>
            </a:lvl3pPr>
            <a:lvl4pPr marL="4541230" indent="0">
              <a:buNone/>
              <a:defRPr sz="4635">
                <a:solidFill>
                  <a:schemeClr val="tx1">
                    <a:tint val="75000"/>
                  </a:schemeClr>
                </a:solidFill>
              </a:defRPr>
            </a:lvl4pPr>
            <a:lvl5pPr marL="6054974" indent="0">
              <a:buNone/>
              <a:defRPr sz="4635">
                <a:solidFill>
                  <a:schemeClr val="tx1">
                    <a:tint val="75000"/>
                  </a:schemeClr>
                </a:solidFill>
              </a:defRPr>
            </a:lvl5pPr>
            <a:lvl6pPr marL="7568717" indent="0">
              <a:buNone/>
              <a:defRPr sz="4635">
                <a:solidFill>
                  <a:schemeClr val="tx1">
                    <a:tint val="75000"/>
                  </a:schemeClr>
                </a:solidFill>
              </a:defRPr>
            </a:lvl6pPr>
            <a:lvl7pPr marL="9082461" indent="0">
              <a:buNone/>
              <a:defRPr sz="4635">
                <a:solidFill>
                  <a:schemeClr val="tx1">
                    <a:tint val="75000"/>
                  </a:schemeClr>
                </a:solidFill>
              </a:defRPr>
            </a:lvl7pPr>
            <a:lvl8pPr marL="10596204" indent="0">
              <a:buNone/>
              <a:defRPr sz="4635">
                <a:solidFill>
                  <a:schemeClr val="tx1">
                    <a:tint val="75000"/>
                  </a:schemeClr>
                </a:solidFill>
              </a:defRPr>
            </a:lvl8pPr>
            <a:lvl9pPr marL="12109948" indent="0">
              <a:buNone/>
              <a:defRPr sz="463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3E15A-83E4-477B-B858-5E9C45A070D9}"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2978-813D-4125-B2D5-8D34A9FC644F}" type="slidenum">
              <a:rPr lang="en-US" smtClean="0"/>
              <a:t>‹#›</a:t>
            </a:fld>
            <a:endParaRPr lang="en-US"/>
          </a:p>
        </p:txBody>
      </p:sp>
      <p:cxnSp>
        <p:nvCxnSpPr>
          <p:cNvPr id="9" name="Straight Connector 8"/>
          <p:cNvCxnSpPr/>
          <p:nvPr/>
        </p:nvCxnSpPr>
        <p:spPr>
          <a:xfrm>
            <a:off x="2998862" y="27109050"/>
            <a:ext cx="245229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83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2724769" y="1788823"/>
            <a:ext cx="24977051" cy="905480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724769" y="11520029"/>
            <a:ext cx="12261461" cy="2511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440359" y="11520035"/>
            <a:ext cx="12261461" cy="2511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A3E15A-83E4-477B-B858-5E9C45A070D9}"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0586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724769" y="1788823"/>
            <a:ext cx="24977051" cy="90548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24769" y="11522014"/>
            <a:ext cx="12261461" cy="4595456"/>
          </a:xfrm>
        </p:spPr>
        <p:txBody>
          <a:bodyPr lIns="91440" rIns="91440" anchor="ctr">
            <a:normAutofit/>
          </a:bodyPr>
          <a:lstStyle>
            <a:lvl1pPr marL="0" indent="0">
              <a:buNone/>
              <a:defRPr sz="6622" b="0" cap="all" baseline="0">
                <a:solidFill>
                  <a:schemeClr val="tx2"/>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724769" y="16117470"/>
            <a:ext cx="12261461" cy="210848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440359" y="11522014"/>
            <a:ext cx="12261461" cy="4595456"/>
          </a:xfrm>
        </p:spPr>
        <p:txBody>
          <a:bodyPr lIns="91440" rIns="91440" anchor="ctr">
            <a:normAutofit/>
          </a:bodyPr>
          <a:lstStyle>
            <a:lvl1pPr marL="0" indent="0">
              <a:buNone/>
              <a:defRPr sz="6622" b="0" cap="all" baseline="0">
                <a:solidFill>
                  <a:schemeClr val="tx2"/>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440359" y="16117470"/>
            <a:ext cx="12261461" cy="210848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A3E15A-83E4-477B-B858-5E9C45A070D9}"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377022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A3E15A-83E4-477B-B858-5E9C45A070D9}"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105798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888" y="39950179"/>
            <a:ext cx="30267330"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1" y="39535223"/>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A3E15A-83E4-477B-B858-5E9C45A070D9}" type="datetimeFigureOut">
              <a:rPr lang="en-US" smtClean="0"/>
              <a:t>1/14/2021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74397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45" y="0"/>
            <a:ext cx="10058936" cy="428037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032316" y="0"/>
            <a:ext cx="158945" cy="428037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35321" y="3709653"/>
            <a:ext cx="7947243" cy="14267921"/>
          </a:xfrm>
        </p:spPr>
        <p:txBody>
          <a:bodyPr anchor="b">
            <a:normAutofit/>
          </a:bodyPr>
          <a:lstStyle>
            <a:lvl1pPr>
              <a:defRPr sz="11919"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11920865" y="4565735"/>
            <a:ext cx="16121551" cy="328162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35321" y="18262939"/>
            <a:ext cx="7947243" cy="21090584"/>
          </a:xfrm>
        </p:spPr>
        <p:txBody>
          <a:bodyPr lIns="91440" rIns="91440">
            <a:normAutofit/>
          </a:bodyPr>
          <a:lstStyle>
            <a:lvl1pPr marL="0" indent="0">
              <a:buNone/>
              <a:defRPr sz="4966">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en-US"/>
              <a:t>Click to edit Master text styles</a:t>
            </a:r>
          </a:p>
        </p:txBody>
      </p:sp>
      <p:sp>
        <p:nvSpPr>
          <p:cNvPr id="5" name="Date Placeholder 4"/>
          <p:cNvSpPr>
            <a:spLocks noGrp="1"/>
          </p:cNvSpPr>
          <p:nvPr>
            <p:ph type="dt" sz="half" idx="10"/>
          </p:nvPr>
        </p:nvSpPr>
        <p:spPr>
          <a:xfrm>
            <a:off x="1155963" y="40318339"/>
            <a:ext cx="6502294" cy="2278904"/>
          </a:xfrm>
        </p:spPr>
        <p:txBody>
          <a:bodyPr/>
          <a:lstStyle>
            <a:lvl1pPr algn="l">
              <a:defRPr/>
            </a:lvl1pPr>
          </a:lstStyle>
          <a:p>
            <a:fld id="{F2A3E15A-83E4-477B-B858-5E9C45A070D9}" type="datetimeFigureOut">
              <a:rPr lang="en-US" smtClean="0"/>
              <a:t>1/14/2021</a:t>
            </a:fld>
            <a:endParaRPr lang="en-US"/>
          </a:p>
        </p:txBody>
      </p:sp>
      <p:sp>
        <p:nvSpPr>
          <p:cNvPr id="6" name="Footer Placeholder 5"/>
          <p:cNvSpPr>
            <a:spLocks noGrp="1"/>
          </p:cNvSpPr>
          <p:nvPr>
            <p:ph type="ftr" sz="quarter" idx="11"/>
          </p:nvPr>
        </p:nvSpPr>
        <p:spPr>
          <a:xfrm>
            <a:off x="11920865" y="40318339"/>
            <a:ext cx="11542425" cy="227890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232978-813D-4125-B2D5-8D34A9FC644F}" type="slidenum">
              <a:rPr lang="en-US" smtClean="0"/>
              <a:t>‹#›</a:t>
            </a:fld>
            <a:endParaRPr lang="en-US"/>
          </a:p>
        </p:txBody>
      </p:sp>
    </p:spTree>
    <p:extLst>
      <p:ext uri="{BB962C8B-B14F-4D97-AF65-F5344CB8AC3E}">
        <p14:creationId xmlns:p14="http://schemas.microsoft.com/office/powerpoint/2010/main" val="88311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0913829"/>
            <a:ext cx="30267330" cy="118899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1" y="30677129"/>
            <a:ext cx="30267330" cy="39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724769" y="31674784"/>
            <a:ext cx="25114236" cy="5136452"/>
          </a:xfrm>
        </p:spPr>
        <p:txBody>
          <a:bodyPr tIns="0" bIns="0" anchor="b">
            <a:noAutofit/>
          </a:bodyPr>
          <a:lstStyle>
            <a:lvl1pPr>
              <a:defRPr sz="11919"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1" y="0"/>
            <a:ext cx="30275177" cy="30677129"/>
          </a:xfrm>
          <a:solidFill>
            <a:schemeClr val="bg2">
              <a:lumMod val="90000"/>
            </a:schemeClr>
          </a:solidFill>
        </p:spPr>
        <p:txBody>
          <a:bodyPr lIns="457200" tIns="457200"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724769" y="36868308"/>
            <a:ext cx="25128427" cy="3709659"/>
          </a:xfrm>
        </p:spPr>
        <p:txBody>
          <a:bodyPr lIns="91440" tIns="0" rIns="91440" bIns="0">
            <a:normAutofit/>
          </a:bodyPr>
          <a:lstStyle>
            <a:lvl1pPr marL="0" indent="0">
              <a:spcBef>
                <a:spcPts val="0"/>
              </a:spcBef>
              <a:spcAft>
                <a:spcPts val="1987"/>
              </a:spcAft>
              <a:buNone/>
              <a:defRPr sz="4966">
                <a:solidFill>
                  <a:srgbClr val="FFFFFF"/>
                </a:solidFill>
              </a:defRPr>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en-US"/>
              <a:t>Click to edit Master text styles</a:t>
            </a:r>
          </a:p>
        </p:txBody>
      </p:sp>
      <p:sp>
        <p:nvSpPr>
          <p:cNvPr id="5" name="Date Placeholder 4"/>
          <p:cNvSpPr>
            <a:spLocks noGrp="1"/>
          </p:cNvSpPr>
          <p:nvPr>
            <p:ph type="dt" sz="half" idx="10"/>
          </p:nvPr>
        </p:nvSpPr>
        <p:spPr/>
        <p:txBody>
          <a:bodyPr/>
          <a:lstStyle/>
          <a:p>
            <a:fld id="{F2A3E15A-83E4-477B-B858-5E9C45A070D9}"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32978-813D-4125-B2D5-8D34A9FC644F}" type="slidenum">
              <a:rPr lang="en-US" smtClean="0"/>
              <a:t>‹#›</a:t>
            </a:fld>
            <a:endParaRPr lang="en-US"/>
          </a:p>
        </p:txBody>
      </p:sp>
    </p:spTree>
    <p:extLst>
      <p:ext uri="{BB962C8B-B14F-4D97-AF65-F5344CB8AC3E}">
        <p14:creationId xmlns:p14="http://schemas.microsoft.com/office/powerpoint/2010/main" val="228328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39950179"/>
            <a:ext cx="30275216" cy="2853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39535220"/>
            <a:ext cx="30275216" cy="4119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24769" y="1788823"/>
            <a:ext cx="24977051" cy="905480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724768" y="11520029"/>
            <a:ext cx="24977054" cy="2511154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24774" y="40318339"/>
            <a:ext cx="6139150" cy="2278904"/>
          </a:xfrm>
          <a:prstGeom prst="rect">
            <a:avLst/>
          </a:prstGeom>
        </p:spPr>
        <p:txBody>
          <a:bodyPr vert="horz" lIns="91440" tIns="45720" rIns="91440" bIns="45720" rtlCol="0" anchor="ctr"/>
          <a:lstStyle>
            <a:lvl1pPr algn="l">
              <a:defRPr sz="2980">
                <a:solidFill>
                  <a:srgbClr val="FFFFFF"/>
                </a:solidFill>
              </a:defRPr>
            </a:lvl1pPr>
          </a:lstStyle>
          <a:p>
            <a:fld id="{F2A3E15A-83E4-477B-B858-5E9C45A070D9}" type="datetimeFigureOut">
              <a:rPr lang="en-US" smtClean="0"/>
              <a:t>1/14/2021</a:t>
            </a:fld>
            <a:endParaRPr lang="en-US"/>
          </a:p>
        </p:txBody>
      </p:sp>
      <p:sp>
        <p:nvSpPr>
          <p:cNvPr id="5" name="Footer Placeholder 4"/>
          <p:cNvSpPr>
            <a:spLocks noGrp="1"/>
          </p:cNvSpPr>
          <p:nvPr>
            <p:ph type="ftr" sz="quarter" idx="3"/>
          </p:nvPr>
        </p:nvSpPr>
        <p:spPr>
          <a:xfrm>
            <a:off x="9153549" y="40318339"/>
            <a:ext cx="11976002" cy="2278904"/>
          </a:xfrm>
          <a:prstGeom prst="rect">
            <a:avLst/>
          </a:prstGeom>
        </p:spPr>
        <p:txBody>
          <a:bodyPr vert="horz" lIns="91440" tIns="45720" rIns="91440" bIns="45720" rtlCol="0" anchor="ctr"/>
          <a:lstStyle>
            <a:lvl1pPr algn="ctr">
              <a:defRPr sz="298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24584852" y="40318339"/>
            <a:ext cx="3258025" cy="2278904"/>
          </a:xfrm>
          <a:prstGeom prst="rect">
            <a:avLst/>
          </a:prstGeom>
        </p:spPr>
        <p:txBody>
          <a:bodyPr vert="horz" lIns="91440" tIns="45720" rIns="91440" bIns="45720" rtlCol="0" anchor="ctr"/>
          <a:lstStyle>
            <a:lvl1pPr algn="r">
              <a:defRPr sz="3476">
                <a:solidFill>
                  <a:srgbClr val="FFFFFF"/>
                </a:solidFill>
              </a:defRPr>
            </a:lvl1pPr>
          </a:lstStyle>
          <a:p>
            <a:fld id="{68232978-813D-4125-B2D5-8D34A9FC644F}" type="slidenum">
              <a:rPr lang="en-US" smtClean="0"/>
              <a:t>‹#›</a:t>
            </a:fld>
            <a:endParaRPr lang="en-US"/>
          </a:p>
        </p:txBody>
      </p:sp>
      <p:cxnSp>
        <p:nvCxnSpPr>
          <p:cNvPr id="10" name="Straight Connector 9"/>
          <p:cNvCxnSpPr/>
          <p:nvPr/>
        </p:nvCxnSpPr>
        <p:spPr>
          <a:xfrm>
            <a:off x="2963782" y="10846647"/>
            <a:ext cx="247499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9956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85000"/>
        </a:lnSpc>
        <a:spcBef>
          <a:spcPct val="0"/>
        </a:spcBef>
        <a:buNone/>
        <a:defRPr sz="15892" kern="1200" spc="-166" baseline="0">
          <a:solidFill>
            <a:schemeClr val="tx1">
              <a:lumMod val="75000"/>
              <a:lumOff val="25000"/>
            </a:schemeClr>
          </a:solidFill>
          <a:latin typeface="+mj-lt"/>
          <a:ea typeface="+mj-ea"/>
          <a:cs typeface="+mj-cs"/>
        </a:defRPr>
      </a:lvl1pPr>
    </p:titleStyle>
    <p:bodyStyle>
      <a:lvl1pPr marL="302749" indent="-302749" algn="l" defTabSz="3027487" rtl="0" eaLnBrk="1" latinLnBrk="0" hangingPunct="1">
        <a:lnSpc>
          <a:spcPct val="90000"/>
        </a:lnSpc>
        <a:spcBef>
          <a:spcPts val="3973"/>
        </a:spcBef>
        <a:spcAft>
          <a:spcPts val="662"/>
        </a:spcAft>
        <a:buClr>
          <a:schemeClr val="accent1"/>
        </a:buClr>
        <a:buSzPct val="100000"/>
        <a:buFont typeface="Calibri" panose="020F0502020204030204" pitchFamily="34" charset="0"/>
        <a:buChar char=" "/>
        <a:defRPr sz="6622" kern="1200">
          <a:solidFill>
            <a:schemeClr val="tx1">
              <a:lumMod val="75000"/>
              <a:lumOff val="25000"/>
            </a:schemeClr>
          </a:solidFill>
          <a:latin typeface="+mn-lt"/>
          <a:ea typeface="+mn-ea"/>
          <a:cs typeface="+mn-cs"/>
        </a:defRPr>
      </a:lvl1pPr>
      <a:lvl2pPr marL="1271545" indent="-605497" algn="l" defTabSz="3027487" rtl="0" eaLnBrk="1" latinLnBrk="0" hangingPunct="1">
        <a:lnSpc>
          <a:spcPct val="90000"/>
        </a:lnSpc>
        <a:spcBef>
          <a:spcPts val="662"/>
        </a:spcBef>
        <a:spcAft>
          <a:spcPts val="1324"/>
        </a:spcAft>
        <a:buClr>
          <a:schemeClr val="accent1"/>
        </a:buClr>
        <a:buFont typeface="Calibri" pitchFamily="34" charset="0"/>
        <a:buChar char="◦"/>
        <a:defRPr sz="5960" kern="1200">
          <a:solidFill>
            <a:schemeClr val="tx1">
              <a:lumMod val="75000"/>
              <a:lumOff val="25000"/>
            </a:schemeClr>
          </a:solidFill>
          <a:latin typeface="+mn-lt"/>
          <a:ea typeface="+mn-ea"/>
          <a:cs typeface="+mn-cs"/>
        </a:defRPr>
      </a:lvl2pPr>
      <a:lvl3pPr marL="1877042"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3pPr>
      <a:lvl4pPr marL="2482539"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4pPr>
      <a:lvl5pPr marL="3088037" indent="-605497"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5pPr>
      <a:lvl6pPr marL="364199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6pPr>
      <a:lvl7pPr marL="430417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7pPr>
      <a:lvl8pPr marL="496635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8pPr>
      <a:lvl9pPr marL="5628530" indent="-756872" algn="l" defTabSz="3027487" rtl="0" eaLnBrk="1" latinLnBrk="0" hangingPunct="1">
        <a:lnSpc>
          <a:spcPct val="90000"/>
        </a:lnSpc>
        <a:spcBef>
          <a:spcPts val="662"/>
        </a:spcBef>
        <a:spcAft>
          <a:spcPts val="1324"/>
        </a:spcAft>
        <a:buClr>
          <a:schemeClr val="accent1"/>
        </a:buClr>
        <a:buFont typeface="Calibri" pitchFamily="34" charset="0"/>
        <a:buChar char="◦"/>
        <a:defRPr sz="4635" kern="1200">
          <a:solidFill>
            <a:schemeClr val="tx1">
              <a:lumMod val="75000"/>
              <a:lumOff val="25000"/>
            </a:schemeClr>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mailto:runo.steve@ku.ac.ke" TargetMode="External"/><Relationship Id="rId5" Type="http://schemas.openxmlformats.org/officeDocument/2006/relationships/hyperlink" Target="mailto:tanuironald@gmail.com" TargetMode="External"/><Relationship Id="rId4" Type="http://schemas.openxmlformats.org/officeDocument/2006/relationships/hyperlink" Target="mailto:ydouksouna@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aphicFrame>
        <p:nvGraphicFramePr>
          <p:cNvPr id="53" name="Tableau 2">
            <a:extLst>
              <a:ext uri="{FF2B5EF4-FFF2-40B4-BE49-F238E27FC236}">
                <a16:creationId xmlns:a16="http://schemas.microsoft.com/office/drawing/2014/main" id="{69E8E44E-F0FC-4F33-898F-C4AF99F12D71}"/>
              </a:ext>
            </a:extLst>
          </p:cNvPr>
          <p:cNvGraphicFramePr>
            <a:graphicFrameLocks noGrp="1"/>
          </p:cNvGraphicFramePr>
          <p:nvPr>
            <p:extLst>
              <p:ext uri="{D42A27DB-BD31-4B8C-83A1-F6EECF244321}">
                <p14:modId xmlns:p14="http://schemas.microsoft.com/office/powerpoint/2010/main" val="3313090482"/>
              </p:ext>
            </p:extLst>
          </p:nvPr>
        </p:nvGraphicFramePr>
        <p:xfrm>
          <a:off x="13699771" y="21942234"/>
          <a:ext cx="9878880" cy="3281750"/>
        </p:xfrm>
        <a:graphic>
          <a:graphicData uri="http://schemas.openxmlformats.org/drawingml/2006/table">
            <a:tbl>
              <a:tblPr firstRow="1" firstCol="1" bandRow="1">
                <a:tableStyleId>{5C22544A-7EE6-4342-B048-85BDC9FD1C3A}</a:tableStyleId>
              </a:tblPr>
              <a:tblGrid>
                <a:gridCol w="1883129">
                  <a:extLst>
                    <a:ext uri="{9D8B030D-6E8A-4147-A177-3AD203B41FA5}">
                      <a16:colId xmlns:a16="http://schemas.microsoft.com/office/drawing/2014/main" val="1517675507"/>
                    </a:ext>
                  </a:extLst>
                </a:gridCol>
                <a:gridCol w="1238250">
                  <a:extLst>
                    <a:ext uri="{9D8B030D-6E8A-4147-A177-3AD203B41FA5}">
                      <a16:colId xmlns:a16="http://schemas.microsoft.com/office/drawing/2014/main" val="3285784156"/>
                    </a:ext>
                  </a:extLst>
                </a:gridCol>
                <a:gridCol w="1066800">
                  <a:extLst>
                    <a:ext uri="{9D8B030D-6E8A-4147-A177-3AD203B41FA5}">
                      <a16:colId xmlns:a16="http://schemas.microsoft.com/office/drawing/2014/main" val="3810138735"/>
                    </a:ext>
                  </a:extLst>
                </a:gridCol>
                <a:gridCol w="1028700">
                  <a:extLst>
                    <a:ext uri="{9D8B030D-6E8A-4147-A177-3AD203B41FA5}">
                      <a16:colId xmlns:a16="http://schemas.microsoft.com/office/drawing/2014/main" val="3239837829"/>
                    </a:ext>
                  </a:extLst>
                </a:gridCol>
                <a:gridCol w="1032816">
                  <a:extLst>
                    <a:ext uri="{9D8B030D-6E8A-4147-A177-3AD203B41FA5}">
                      <a16:colId xmlns:a16="http://schemas.microsoft.com/office/drawing/2014/main" val="905848414"/>
                    </a:ext>
                  </a:extLst>
                </a:gridCol>
                <a:gridCol w="1004304">
                  <a:extLst>
                    <a:ext uri="{9D8B030D-6E8A-4147-A177-3AD203B41FA5}">
                      <a16:colId xmlns:a16="http://schemas.microsoft.com/office/drawing/2014/main" val="4274095654"/>
                    </a:ext>
                  </a:extLst>
                </a:gridCol>
                <a:gridCol w="1107016">
                  <a:extLst>
                    <a:ext uri="{9D8B030D-6E8A-4147-A177-3AD203B41FA5}">
                      <a16:colId xmlns:a16="http://schemas.microsoft.com/office/drawing/2014/main" val="3037008175"/>
                    </a:ext>
                  </a:extLst>
                </a:gridCol>
                <a:gridCol w="1517865">
                  <a:extLst>
                    <a:ext uri="{9D8B030D-6E8A-4147-A177-3AD203B41FA5}">
                      <a16:colId xmlns:a16="http://schemas.microsoft.com/office/drawing/2014/main" val="3523317896"/>
                    </a:ext>
                  </a:extLst>
                </a:gridCol>
              </a:tblGrid>
              <a:tr h="747110">
                <a:tc row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Source of Sample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 of Samples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Sample Status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Concentration of Aflatoxin B</a:t>
                      </a:r>
                      <a:r>
                        <a:rPr lang="en-US" sz="1400" b="1" baseline="-25000" dirty="0">
                          <a:solidFill>
                            <a:schemeClr val="tx1"/>
                          </a:solidFill>
                          <a:effectLst/>
                          <a:latin typeface="Constantia" panose="02030602050306030303" pitchFamily="18" charset="0"/>
                          <a:cs typeface="Times New Roman" panose="02020603050405020304" pitchFamily="18" charset="0"/>
                        </a:rPr>
                        <a:t>1</a:t>
                      </a:r>
                      <a:r>
                        <a:rPr lang="en-US" sz="1400" b="1" dirty="0">
                          <a:solidFill>
                            <a:schemeClr val="tx1"/>
                          </a:solidFill>
                          <a:effectLst/>
                          <a:latin typeface="Constantia" panose="02030602050306030303" pitchFamily="18" charset="0"/>
                          <a:cs typeface="Times New Roman" panose="02020603050405020304" pitchFamily="18" charset="0"/>
                        </a:rPr>
                        <a:t>(µg/Kg)</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Accepted levels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0601745"/>
                  </a:ext>
                </a:extLst>
              </a:tr>
              <a:tr h="520210">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Positive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Negative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0</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&lt;2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&gt;2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&lt;2µg/Kg</a:t>
                      </a:r>
                    </a:p>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rPr>
                        <a:t>(</a:t>
                      </a:r>
                      <a:r>
                        <a:rPr lang="en-US" sz="1400" kern="1200" dirty="0">
                          <a:solidFill>
                            <a:schemeClr val="dk1"/>
                          </a:solidFill>
                          <a:effectLst/>
                          <a:latin typeface="Constantia" panose="02030602050306030303" pitchFamily="18" charset="0"/>
                          <a:ea typeface="+mn-ea"/>
                          <a:cs typeface="Times New Roman" panose="02020603050405020304" pitchFamily="18" charset="0"/>
                        </a:rPr>
                        <a:t>Commission Regulation No. 1881/2006</a:t>
                      </a:r>
                      <a:r>
                        <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0958059"/>
                  </a:ext>
                </a:extLst>
              </a:tr>
              <a:tr h="747110">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Local</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25 (56.8%)</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07</a:t>
                      </a:r>
                      <a:r>
                        <a:rPr lang="en-US" sz="1400" dirty="0">
                          <a:solidFill>
                            <a:schemeClr val="tx1"/>
                          </a:solidFill>
                          <a:effectLst/>
                          <a:latin typeface="Constantia" panose="02030602050306030303" pitchFamily="18" charset="0"/>
                          <a:cs typeface="Times New Roman" panose="02020603050405020304" pitchFamily="18" charset="0"/>
                        </a:rPr>
                        <a:t> (15.9%)</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18 (40.9%)</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17 (38.6%)</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06</a:t>
                      </a:r>
                      <a:r>
                        <a:rPr lang="en-US" sz="1400" dirty="0">
                          <a:solidFill>
                            <a:schemeClr val="tx1"/>
                          </a:solidFill>
                          <a:effectLst/>
                          <a:latin typeface="Constantia" panose="02030602050306030303" pitchFamily="18" charset="0"/>
                          <a:cs typeface="Times New Roman" panose="02020603050405020304" pitchFamily="18" charset="0"/>
                        </a:rPr>
                        <a:t> (13.6%)</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02</a:t>
                      </a:r>
                      <a:r>
                        <a:rPr lang="en-US" sz="1400" dirty="0">
                          <a:solidFill>
                            <a:schemeClr val="tx1"/>
                          </a:solidFill>
                          <a:effectLst/>
                          <a:latin typeface="Constantia" panose="02030602050306030303" pitchFamily="18" charset="0"/>
                          <a:cs typeface="Times New Roman" panose="02020603050405020304" pitchFamily="18" charset="0"/>
                        </a:rPr>
                        <a:t> (4.5%)</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3506400336"/>
                  </a:ext>
                </a:extLst>
              </a:tr>
              <a:tr h="520210">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Imported</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19 (43.1%)</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12</a:t>
                      </a:r>
                      <a:r>
                        <a:rPr lang="en-US" sz="1400" dirty="0">
                          <a:solidFill>
                            <a:schemeClr val="tx1"/>
                          </a:solidFill>
                          <a:effectLst/>
                          <a:latin typeface="Constantia" panose="02030602050306030303" pitchFamily="18" charset="0"/>
                          <a:cs typeface="Times New Roman" panose="02020603050405020304" pitchFamily="18" charset="0"/>
                        </a:rPr>
                        <a:t> (27.2%)</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07 (15.9%)</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08 (18.2%)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a:solidFill>
                            <a:schemeClr val="tx1"/>
                          </a:solidFill>
                          <a:effectLst/>
                          <a:latin typeface="Constantia" panose="02030602050306030303" pitchFamily="18" charset="0"/>
                          <a:cs typeface="Times New Roman" panose="02020603050405020304" pitchFamily="18" charset="0"/>
                        </a:rPr>
                        <a:t>08 </a:t>
                      </a:r>
                      <a:r>
                        <a:rPr lang="en-US" sz="1400" dirty="0">
                          <a:solidFill>
                            <a:schemeClr val="tx1"/>
                          </a:solidFill>
                          <a:effectLst/>
                          <a:latin typeface="Constantia" panose="02030602050306030303" pitchFamily="18" charset="0"/>
                          <a:cs typeface="Times New Roman" panose="02020603050405020304" pitchFamily="18" charset="0"/>
                        </a:rPr>
                        <a:t>(18.2%)</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03</a:t>
                      </a:r>
                      <a:r>
                        <a:rPr lang="en-US" sz="1400" dirty="0">
                          <a:solidFill>
                            <a:schemeClr val="tx1"/>
                          </a:solidFill>
                          <a:effectLst/>
                          <a:latin typeface="Constantia" panose="02030602050306030303" pitchFamily="18" charset="0"/>
                          <a:cs typeface="Times New Roman" panose="02020603050405020304" pitchFamily="18" charset="0"/>
                        </a:rPr>
                        <a:t> (6.8%)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4275581798"/>
                  </a:ext>
                </a:extLst>
              </a:tr>
              <a:tr h="747110">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Total</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44 (99.999%)</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19</a:t>
                      </a:r>
                      <a:r>
                        <a:rPr lang="en-US" sz="1400" dirty="0">
                          <a:solidFill>
                            <a:schemeClr val="tx1"/>
                          </a:solidFill>
                          <a:effectLst/>
                          <a:latin typeface="Constantia" panose="02030602050306030303" pitchFamily="18" charset="0"/>
                          <a:cs typeface="Times New Roman" panose="02020603050405020304" pitchFamily="18" charset="0"/>
                        </a:rPr>
                        <a:t> (43.1%)</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25 (56.8%)</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25 (56.8%)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14</a:t>
                      </a:r>
                      <a:r>
                        <a:rPr lang="en-US" sz="1400" dirty="0">
                          <a:solidFill>
                            <a:schemeClr val="tx1"/>
                          </a:solidFill>
                          <a:effectLst/>
                          <a:latin typeface="Constantia" panose="02030602050306030303" pitchFamily="18" charset="0"/>
                          <a:cs typeface="Times New Roman" panose="02020603050405020304" pitchFamily="18" charset="0"/>
                        </a:rPr>
                        <a:t> (31.8%)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05</a:t>
                      </a:r>
                      <a:r>
                        <a:rPr lang="en-US" sz="1400" dirty="0">
                          <a:solidFill>
                            <a:schemeClr val="tx1"/>
                          </a:solidFill>
                          <a:effectLst/>
                          <a:latin typeface="Constantia" panose="02030602050306030303" pitchFamily="18" charset="0"/>
                          <a:cs typeface="Times New Roman" panose="02020603050405020304" pitchFamily="18" charset="0"/>
                        </a:rPr>
                        <a:t> (11.3%)</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557858637"/>
                  </a:ext>
                </a:extLst>
              </a:tr>
            </a:tbl>
          </a:graphicData>
        </a:graphic>
      </p:graphicFrame>
      <p:grpSp>
        <p:nvGrpSpPr>
          <p:cNvPr id="26" name="Group 25">
            <a:extLst>
              <a:ext uri="{FF2B5EF4-FFF2-40B4-BE49-F238E27FC236}">
                <a16:creationId xmlns:a16="http://schemas.microsoft.com/office/drawing/2014/main" id="{136E143B-B0C7-463F-952E-75B8A400FC03}"/>
              </a:ext>
            </a:extLst>
          </p:cNvPr>
          <p:cNvGrpSpPr/>
          <p:nvPr/>
        </p:nvGrpSpPr>
        <p:grpSpPr>
          <a:xfrm>
            <a:off x="-1" y="0"/>
            <a:ext cx="30275213" cy="42661326"/>
            <a:chOff x="-1" y="0"/>
            <a:chExt cx="30275213" cy="42661326"/>
          </a:xfrm>
        </p:grpSpPr>
        <p:grpSp>
          <p:nvGrpSpPr>
            <p:cNvPr id="23" name="Group 22">
              <a:extLst>
                <a:ext uri="{FF2B5EF4-FFF2-40B4-BE49-F238E27FC236}">
                  <a16:creationId xmlns:a16="http://schemas.microsoft.com/office/drawing/2014/main" id="{F42B3901-A643-442C-8505-CD5A355CBF5F}"/>
                </a:ext>
              </a:extLst>
            </p:cNvPr>
            <p:cNvGrpSpPr/>
            <p:nvPr/>
          </p:nvGrpSpPr>
          <p:grpSpPr>
            <a:xfrm>
              <a:off x="274349" y="23765386"/>
              <a:ext cx="12834997" cy="8793149"/>
              <a:chOff x="274349" y="23765386"/>
              <a:chExt cx="12834997" cy="8793149"/>
            </a:xfrm>
          </p:grpSpPr>
          <p:sp>
            <p:nvSpPr>
              <p:cNvPr id="30" name="Rectangle: Rounded Corners 29">
                <a:extLst>
                  <a:ext uri="{FF2B5EF4-FFF2-40B4-BE49-F238E27FC236}">
                    <a16:creationId xmlns:a16="http://schemas.microsoft.com/office/drawing/2014/main" id="{8864B62A-E047-429D-9CDD-0DE64BFB79E8}"/>
                  </a:ext>
                </a:extLst>
              </p:cNvPr>
              <p:cNvSpPr/>
              <p:nvPr/>
            </p:nvSpPr>
            <p:spPr>
              <a:xfrm>
                <a:off x="274349" y="24577381"/>
                <a:ext cx="12834997" cy="798115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US" sz="4000" dirty="0">
                    <a:solidFill>
                      <a:srgbClr val="000000"/>
                    </a:solidFill>
                    <a:effectLst/>
                    <a:latin typeface="Constantia" panose="02030602050306030303" pitchFamily="18" charset="0"/>
                    <a:ea typeface="Calibri" panose="020F0502020204030204" pitchFamily="34" charset="0"/>
                  </a:rPr>
                  <a:t>43.1 % of examined samples were positive in which 15.9 % for local rice and 27.2 % of imported rice, respectively, and 11.3 % of examined samples are above the maximum tolerable limits of aflatoxin B</a:t>
                </a:r>
                <a:r>
                  <a:rPr lang="en-US" sz="4000" baseline="-25000" dirty="0">
                    <a:solidFill>
                      <a:srgbClr val="000000"/>
                    </a:solidFill>
                    <a:effectLst/>
                    <a:latin typeface="Constantia" panose="02030602050306030303" pitchFamily="18" charset="0"/>
                    <a:ea typeface="Calibri" panose="020F0502020204030204" pitchFamily="34" charset="0"/>
                  </a:rPr>
                  <a:t>1</a:t>
                </a:r>
                <a:r>
                  <a:rPr lang="en-US" sz="4000" dirty="0">
                    <a:solidFill>
                      <a:srgbClr val="000000"/>
                    </a:solidFill>
                    <a:effectLst/>
                    <a:latin typeface="Constantia" panose="02030602050306030303" pitchFamily="18" charset="0"/>
                    <a:ea typeface="Calibri" panose="020F0502020204030204" pitchFamily="34" charset="0"/>
                  </a:rPr>
                  <a:t> in rice established by European Union particularly 2 µg/kg for AFB</a:t>
                </a:r>
                <a:r>
                  <a:rPr lang="en-US" sz="4000" baseline="-25000" dirty="0">
                    <a:solidFill>
                      <a:srgbClr val="000000"/>
                    </a:solidFill>
                    <a:effectLst/>
                    <a:latin typeface="Constantia" panose="02030602050306030303" pitchFamily="18" charset="0"/>
                    <a:ea typeface="Calibri" panose="020F0502020204030204" pitchFamily="34" charset="0"/>
                  </a:rPr>
                  <a:t>1 </a:t>
                </a:r>
                <a:r>
                  <a:rPr lang="en-US" sz="4000" dirty="0">
                    <a:solidFill>
                      <a:srgbClr val="000000"/>
                    </a:solidFill>
                    <a:effectLst/>
                    <a:latin typeface="Constantia" panose="02030602050306030303" pitchFamily="18" charset="0"/>
                    <a:ea typeface="Calibri" panose="020F0502020204030204" pitchFamily="34" charset="0"/>
                  </a:rPr>
                  <a:t> in rice</a:t>
                </a:r>
              </a:p>
              <a:p>
                <a:pPr marL="285750" indent="-285750" algn="just">
                  <a:buFont typeface="Wingdings" panose="05000000000000000000" pitchFamily="2" charset="2"/>
                  <a:buChar char="q"/>
                </a:pPr>
                <a:r>
                  <a:rPr lang="en-US" sz="4000" dirty="0">
                    <a:solidFill>
                      <a:srgbClr val="000000"/>
                    </a:solidFill>
                    <a:latin typeface="Constantia" panose="02030602050306030303" pitchFamily="18" charset="0"/>
                    <a:ea typeface="Calibri" panose="020F0502020204030204" pitchFamily="34" charset="0"/>
                  </a:rPr>
                  <a:t>The </a:t>
                </a:r>
                <a:r>
                  <a:rPr lang="en-US" sz="4000" dirty="0">
                    <a:solidFill>
                      <a:srgbClr val="000000"/>
                    </a:solidFill>
                    <a:effectLst/>
                    <a:latin typeface="Constantia" panose="02030602050306030303" pitchFamily="18" charset="0"/>
                    <a:ea typeface="Calibri" panose="020F0502020204030204" pitchFamily="34" charset="0"/>
                  </a:rPr>
                  <a:t>concentration of aflatoxin B</a:t>
                </a:r>
                <a:r>
                  <a:rPr lang="en-US" sz="4000" baseline="-25000" dirty="0">
                    <a:solidFill>
                      <a:srgbClr val="000000"/>
                    </a:solidFill>
                    <a:effectLst/>
                    <a:latin typeface="Constantia" panose="02030602050306030303" pitchFamily="18" charset="0"/>
                    <a:ea typeface="Calibri" panose="020F0502020204030204" pitchFamily="34" charset="0"/>
                  </a:rPr>
                  <a:t>1</a:t>
                </a:r>
                <a:r>
                  <a:rPr lang="en-US" sz="4000" dirty="0">
                    <a:solidFill>
                      <a:srgbClr val="000000"/>
                    </a:solidFill>
                    <a:effectLst/>
                    <a:latin typeface="Constantia" panose="02030602050306030303" pitchFamily="18" charset="0"/>
                    <a:ea typeface="Calibri" panose="020F0502020204030204" pitchFamily="34" charset="0"/>
                  </a:rPr>
                  <a:t> in examined samples ranged from 0 μg/kg to 3.2 μg/kg</a:t>
                </a:r>
              </a:p>
              <a:p>
                <a:pPr marL="285750" indent="-285750" algn="just">
                  <a:buFont typeface="Wingdings" panose="05000000000000000000" pitchFamily="2" charset="2"/>
                  <a:buChar char="q"/>
                </a:pPr>
                <a:r>
                  <a:rPr lang="en-US" sz="4000" dirty="0">
                    <a:solidFill>
                      <a:srgbClr val="000000"/>
                    </a:solidFill>
                    <a:effectLst/>
                    <a:latin typeface="Constantia" panose="02030602050306030303" pitchFamily="18" charset="0"/>
                    <a:ea typeface="Calibri" panose="020F0502020204030204" pitchFamily="34" charset="0"/>
                  </a:rPr>
                  <a:t>These results are indicative of exposure of the population to aflatoxin and possible health hazard.</a:t>
                </a:r>
              </a:p>
            </p:txBody>
          </p:sp>
          <p:sp>
            <p:nvSpPr>
              <p:cNvPr id="31" name="Rectangle: Rounded Corners 30">
                <a:extLst>
                  <a:ext uri="{FF2B5EF4-FFF2-40B4-BE49-F238E27FC236}">
                    <a16:creationId xmlns:a16="http://schemas.microsoft.com/office/drawing/2014/main" id="{704717A3-E333-409D-9358-3941DFAF28FC}"/>
                  </a:ext>
                </a:extLst>
              </p:cNvPr>
              <p:cNvSpPr/>
              <p:nvPr/>
            </p:nvSpPr>
            <p:spPr>
              <a:xfrm>
                <a:off x="3568660" y="23765386"/>
                <a:ext cx="6381663" cy="1091043"/>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tantia" panose="02030602050306030303" pitchFamily="18" charset="0"/>
                  </a:rPr>
                  <a:t>Conclusion</a:t>
                </a:r>
              </a:p>
            </p:txBody>
          </p:sp>
        </p:grpSp>
        <p:grpSp>
          <p:nvGrpSpPr>
            <p:cNvPr id="21" name="Group 20">
              <a:extLst>
                <a:ext uri="{FF2B5EF4-FFF2-40B4-BE49-F238E27FC236}">
                  <a16:creationId xmlns:a16="http://schemas.microsoft.com/office/drawing/2014/main" id="{E6C3FEB2-CF10-4734-B094-1C72C5E34F10}"/>
                </a:ext>
              </a:extLst>
            </p:cNvPr>
            <p:cNvGrpSpPr/>
            <p:nvPr/>
          </p:nvGrpSpPr>
          <p:grpSpPr>
            <a:xfrm>
              <a:off x="16931704" y="6609505"/>
              <a:ext cx="13063066" cy="8428200"/>
              <a:chOff x="16931704" y="6609505"/>
              <a:chExt cx="13063066" cy="8428200"/>
            </a:xfrm>
          </p:grpSpPr>
          <p:sp>
            <p:nvSpPr>
              <p:cNvPr id="36" name="Rectangle: Rounded Corners 35">
                <a:extLst>
                  <a:ext uri="{FF2B5EF4-FFF2-40B4-BE49-F238E27FC236}">
                    <a16:creationId xmlns:a16="http://schemas.microsoft.com/office/drawing/2014/main" id="{B7FF1972-6ED4-4DEC-AA93-B253D18E9691}"/>
                  </a:ext>
                </a:extLst>
              </p:cNvPr>
              <p:cNvSpPr/>
              <p:nvPr/>
            </p:nvSpPr>
            <p:spPr>
              <a:xfrm>
                <a:off x="16931704" y="7976426"/>
                <a:ext cx="13063066" cy="706127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In SSA, 25.000 hepatocellular carcinoma related deaths happen frequently due to ingestion of aflatoxins through contaminated foods</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215 recognized deaths among 317 persons who ingested </a:t>
                </a:r>
                <a:r>
                  <a:rPr lang="en-US" sz="3200" dirty="0">
                    <a:solidFill>
                      <a:srgbClr val="000000"/>
                    </a:solidFill>
                    <a:effectLst/>
                    <a:latin typeface="Constantia" panose="02030602050306030303" pitchFamily="18" charset="0"/>
                    <a:ea typeface="Times New Roman" panose="02020603050405020304" pitchFamily="18" charset="0"/>
                  </a:rPr>
                  <a:t>maize with a high levels of aflatoxin infestation </a:t>
                </a:r>
                <a:r>
                  <a:rPr lang="en-US" sz="3200" dirty="0">
                    <a:solidFill>
                      <a:srgbClr val="000000"/>
                    </a:solidFill>
                    <a:effectLst/>
                    <a:latin typeface="Constantia" panose="02030602050306030303" pitchFamily="18" charset="0"/>
                    <a:ea typeface="Calibri" panose="020F0502020204030204" pitchFamily="34" charset="0"/>
                  </a:rPr>
                  <a:t>in Kenya</a:t>
                </a:r>
                <a:endParaRPr lang="en-US" sz="3200" dirty="0">
                  <a:solidFill>
                    <a:srgbClr val="000000"/>
                  </a:solidFill>
                  <a:latin typeface="Constantia" panose="02030602050306030303" pitchFamily="18" charset="0"/>
                  <a:ea typeface="Calibri" panose="020F0502020204030204" pitchFamily="34" charset="0"/>
                </a:endParaRP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cs typeface="Times New Roman" panose="02020603050405020304" pitchFamily="18" charset="0"/>
                  </a:rPr>
                  <a:t>Recently, acute aflatoxicosis due to ingestion of aflatoxin in Tanzania reported </a:t>
                </a:r>
                <a:r>
                  <a:rPr lang="en-US" sz="3200" dirty="0">
                    <a:solidFill>
                      <a:srgbClr val="000000"/>
                    </a:solidFill>
                    <a:latin typeface="Constantia" panose="02030602050306030303" pitchFamily="18" charset="0"/>
                    <a:ea typeface="Calibri" panose="020F0502020204030204" pitchFamily="34" charset="0"/>
                    <a:cs typeface="Times New Roman" panose="02020603050405020304" pitchFamily="18" charset="0"/>
                  </a:rPr>
                  <a:t>14 fatalities</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cs typeface="Times New Roman" panose="02020603050405020304" pitchFamily="18" charset="0"/>
                  </a:rPr>
                  <a:t>The control of AFs is difficult due to their stability molecules and heat able in dried products</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cs typeface="Times New Roman" panose="02020603050405020304" pitchFamily="18" charset="0"/>
                  </a:rPr>
                  <a:t>AFs can withstand the foodstuffs processing and could remain alongside the food chain</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cs typeface="Times New Roman" panose="02020603050405020304" pitchFamily="18" charset="0"/>
                  </a:rPr>
                  <a:t>Therefore, AFs are considered as potential challenge and threat to human health and livestock</a:t>
                </a:r>
                <a:endParaRPr lang="en-US" sz="3200" dirty="0">
                  <a:effectLst/>
                  <a:latin typeface="Constantia" panose="02030602050306030303" pitchFamily="18" charset="0"/>
                  <a:ea typeface="Calibri" panose="020F0502020204030204" pitchFamily="34"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31257798-CFA7-4D50-BDC0-D82980F296D6}"/>
                  </a:ext>
                </a:extLst>
              </p:cNvPr>
              <p:cNvSpPr/>
              <p:nvPr/>
            </p:nvSpPr>
            <p:spPr>
              <a:xfrm>
                <a:off x="17489126" y="6609505"/>
                <a:ext cx="11948223" cy="1371599"/>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bg1"/>
                    </a:solidFill>
                    <a:effectLst/>
                    <a:latin typeface="Constantia" panose="02030602050306030303" pitchFamily="18" charset="0"/>
                    <a:ea typeface="Times New Roman" panose="02020603050405020304" pitchFamily="18" charset="0"/>
                    <a:cs typeface="Times New Roman" panose="02020603050405020304" pitchFamily="18" charset="0"/>
                  </a:rPr>
                  <a:t>Statement of the Problem</a:t>
                </a:r>
              </a:p>
            </p:txBody>
          </p:sp>
        </p:grpSp>
        <p:grpSp>
          <p:nvGrpSpPr>
            <p:cNvPr id="20" name="Group 19">
              <a:extLst>
                <a:ext uri="{FF2B5EF4-FFF2-40B4-BE49-F238E27FC236}">
                  <a16:creationId xmlns:a16="http://schemas.microsoft.com/office/drawing/2014/main" id="{11A36699-DFE2-4349-A36D-A99CDF1F0C2C}"/>
                </a:ext>
              </a:extLst>
            </p:cNvPr>
            <p:cNvGrpSpPr/>
            <p:nvPr/>
          </p:nvGrpSpPr>
          <p:grpSpPr>
            <a:xfrm>
              <a:off x="274349" y="16686130"/>
              <a:ext cx="12508527" cy="6950999"/>
              <a:chOff x="274349" y="16686130"/>
              <a:chExt cx="12508527" cy="6950999"/>
            </a:xfrm>
          </p:grpSpPr>
          <p:sp>
            <p:nvSpPr>
              <p:cNvPr id="39" name="Rectangle: Rounded Corners 38">
                <a:extLst>
                  <a:ext uri="{FF2B5EF4-FFF2-40B4-BE49-F238E27FC236}">
                    <a16:creationId xmlns:a16="http://schemas.microsoft.com/office/drawing/2014/main" id="{50D4C798-2F5A-42D1-AD91-A7E4E06C524E}"/>
                  </a:ext>
                </a:extLst>
              </p:cNvPr>
              <p:cNvSpPr/>
              <p:nvPr/>
            </p:nvSpPr>
            <p:spPr>
              <a:xfrm>
                <a:off x="274349" y="17767640"/>
                <a:ext cx="12508527" cy="586948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800" dirty="0">
                    <a:solidFill>
                      <a:srgbClr val="000000"/>
                    </a:solidFill>
                    <a:effectLst/>
                    <a:latin typeface="Constantia" panose="02030602050306030303" pitchFamily="18" charset="0"/>
                    <a:ea typeface="Calibri" panose="020F0502020204030204" pitchFamily="34" charset="0"/>
                  </a:rPr>
                  <a:t>Hence, the aim of this study was to investigate with emphasis of aflatoxin B</a:t>
                </a:r>
                <a:r>
                  <a:rPr lang="en-US" sz="4800" baseline="-25000" dirty="0">
                    <a:solidFill>
                      <a:srgbClr val="000000"/>
                    </a:solidFill>
                    <a:effectLst/>
                    <a:latin typeface="Constantia" panose="02030602050306030303" pitchFamily="18" charset="0"/>
                    <a:ea typeface="Calibri" panose="020F0502020204030204" pitchFamily="34" charset="0"/>
                  </a:rPr>
                  <a:t>1</a:t>
                </a:r>
                <a:r>
                  <a:rPr lang="en-US" sz="4800" dirty="0">
                    <a:solidFill>
                      <a:srgbClr val="000000"/>
                    </a:solidFill>
                    <a:effectLst/>
                    <a:latin typeface="Constantia" panose="02030602050306030303" pitchFamily="18" charset="0"/>
                    <a:ea typeface="Calibri" panose="020F0502020204030204" pitchFamily="34" charset="0"/>
                  </a:rPr>
                  <a:t> levels occurrence in rice samples sold in markets in order to ensure safety of this product for human and animal consumption as the flagship aflatoxin for being the most toxic and widespread</a:t>
                </a:r>
                <a:endParaRPr lang="en-US" sz="4800" dirty="0">
                  <a:latin typeface="Constantia" panose="02030602050306030303" pitchFamily="18" charset="0"/>
                </a:endParaRPr>
              </a:p>
            </p:txBody>
          </p:sp>
          <p:sp>
            <p:nvSpPr>
              <p:cNvPr id="40" name="Rectangle: Rounded Corners 39">
                <a:extLst>
                  <a:ext uri="{FF2B5EF4-FFF2-40B4-BE49-F238E27FC236}">
                    <a16:creationId xmlns:a16="http://schemas.microsoft.com/office/drawing/2014/main" id="{F2C6A08A-8FBE-4714-8904-90563AFDC219}"/>
                  </a:ext>
                </a:extLst>
              </p:cNvPr>
              <p:cNvSpPr/>
              <p:nvPr/>
            </p:nvSpPr>
            <p:spPr>
              <a:xfrm>
                <a:off x="3307240" y="16686130"/>
                <a:ext cx="6442744" cy="118872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latin typeface="Constantia" panose="02030602050306030303" pitchFamily="18" charset="0"/>
                  </a:rPr>
                  <a:t>Objectives</a:t>
                </a:r>
              </a:p>
            </p:txBody>
          </p:sp>
        </p:grpSp>
        <p:grpSp>
          <p:nvGrpSpPr>
            <p:cNvPr id="19" name="Group 18">
              <a:extLst>
                <a:ext uri="{FF2B5EF4-FFF2-40B4-BE49-F238E27FC236}">
                  <a16:creationId xmlns:a16="http://schemas.microsoft.com/office/drawing/2014/main" id="{08462847-04CB-40E8-ADFA-873C20DDCE43}"/>
                </a:ext>
              </a:extLst>
            </p:cNvPr>
            <p:cNvGrpSpPr/>
            <p:nvPr/>
          </p:nvGrpSpPr>
          <p:grpSpPr>
            <a:xfrm>
              <a:off x="23959905" y="15168972"/>
              <a:ext cx="6034865" cy="9504650"/>
              <a:chOff x="23959905" y="15168972"/>
              <a:chExt cx="6034865" cy="9504650"/>
            </a:xfrm>
          </p:grpSpPr>
          <p:sp>
            <p:nvSpPr>
              <p:cNvPr id="42" name="Rectangle: Rounded Corners 41">
                <a:extLst>
                  <a:ext uri="{FF2B5EF4-FFF2-40B4-BE49-F238E27FC236}">
                    <a16:creationId xmlns:a16="http://schemas.microsoft.com/office/drawing/2014/main" id="{684CD22C-B31C-4600-B17D-612ACD4B7160}"/>
                  </a:ext>
                </a:extLst>
              </p:cNvPr>
              <p:cNvSpPr/>
              <p:nvPr/>
            </p:nvSpPr>
            <p:spPr>
              <a:xfrm>
                <a:off x="23959905" y="15617278"/>
                <a:ext cx="6034865" cy="905634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
                </a:pPr>
                <a:r>
                  <a:rPr lang="en-US" sz="3600" dirty="0">
                    <a:solidFill>
                      <a:srgbClr val="000000"/>
                    </a:solidFill>
                    <a:effectLst/>
                    <a:latin typeface="Constantia" panose="02030602050306030303" pitchFamily="18" charset="0"/>
                    <a:ea typeface="Calibri" panose="020F0502020204030204" pitchFamily="34" charset="0"/>
                  </a:rPr>
                  <a:t>44 samples collected were analyzed using ELISA kit according to the Official Control of Mycotoxins in Food </a:t>
                </a:r>
              </a:p>
              <a:p>
                <a:pPr marL="285750" indent="-285750" algn="just">
                  <a:buFont typeface="Wingdings" panose="05000000000000000000" pitchFamily="2" charset="2"/>
                  <a:buChar char="§"/>
                </a:pPr>
                <a:r>
                  <a:rPr lang="en-US" sz="3600" dirty="0">
                    <a:solidFill>
                      <a:srgbClr val="000000"/>
                    </a:solidFill>
                    <a:effectLst/>
                    <a:latin typeface="Constantia" panose="02030602050306030303" pitchFamily="18" charset="0"/>
                    <a:ea typeface="Calibri" panose="020F0502020204030204" pitchFamily="34" charset="0"/>
                  </a:rPr>
                  <a:t>Preparation of samples and ELISA test was performed according to the method described by R-Biopharm GmbH</a:t>
                </a:r>
              </a:p>
              <a:p>
                <a:pPr marL="285750" indent="-285750" algn="just">
                  <a:buFont typeface="Wingdings" panose="05000000000000000000" pitchFamily="2" charset="2"/>
                  <a:buChar char="§"/>
                </a:pPr>
                <a:r>
                  <a:rPr lang="en-US" sz="3600" dirty="0">
                    <a:solidFill>
                      <a:srgbClr val="000000"/>
                    </a:solidFill>
                    <a:effectLst/>
                    <a:latin typeface="Constantia" panose="02030602050306030303" pitchFamily="18" charset="0"/>
                    <a:ea typeface="Calibri" panose="020F0502020204030204" pitchFamily="34" charset="0"/>
                  </a:rPr>
                  <a:t>Absorbance values of the standards, and samples tested were calculated in line with manufacture’s instruction.</a:t>
                </a:r>
              </a:p>
            </p:txBody>
          </p:sp>
          <p:sp>
            <p:nvSpPr>
              <p:cNvPr id="43" name="Rectangle: Rounded Corners 42">
                <a:extLst>
                  <a:ext uri="{FF2B5EF4-FFF2-40B4-BE49-F238E27FC236}">
                    <a16:creationId xmlns:a16="http://schemas.microsoft.com/office/drawing/2014/main" id="{BD28C17E-9074-452A-9F5B-91903E1314AC}"/>
                  </a:ext>
                </a:extLst>
              </p:cNvPr>
              <p:cNvSpPr/>
              <p:nvPr/>
            </p:nvSpPr>
            <p:spPr>
              <a:xfrm>
                <a:off x="25187374" y="15168972"/>
                <a:ext cx="3579926" cy="6400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latin typeface="Constantia" panose="02030602050306030303" pitchFamily="18" charset="0"/>
                  </a:rPr>
                  <a:t>Methods </a:t>
                </a:r>
              </a:p>
            </p:txBody>
          </p:sp>
        </p:grpSp>
        <p:grpSp>
          <p:nvGrpSpPr>
            <p:cNvPr id="18" name="Group 17">
              <a:extLst>
                <a:ext uri="{FF2B5EF4-FFF2-40B4-BE49-F238E27FC236}">
                  <a16:creationId xmlns:a16="http://schemas.microsoft.com/office/drawing/2014/main" id="{5EE64EE6-6D66-4E07-83EF-6A35F90AB7D1}"/>
                </a:ext>
              </a:extLst>
            </p:cNvPr>
            <p:cNvGrpSpPr/>
            <p:nvPr/>
          </p:nvGrpSpPr>
          <p:grpSpPr>
            <a:xfrm>
              <a:off x="272730" y="32754739"/>
              <a:ext cx="15713758" cy="6605977"/>
              <a:chOff x="272730" y="32754739"/>
              <a:chExt cx="15713758" cy="6605977"/>
            </a:xfrm>
          </p:grpSpPr>
          <p:sp>
            <p:nvSpPr>
              <p:cNvPr id="48" name="Rectangle: Rounded Corners 47">
                <a:extLst>
                  <a:ext uri="{FF2B5EF4-FFF2-40B4-BE49-F238E27FC236}">
                    <a16:creationId xmlns:a16="http://schemas.microsoft.com/office/drawing/2014/main" id="{1370E664-2403-4990-BD50-DCABB2C3C60C}"/>
                  </a:ext>
                </a:extLst>
              </p:cNvPr>
              <p:cNvSpPr/>
              <p:nvPr/>
            </p:nvSpPr>
            <p:spPr>
              <a:xfrm>
                <a:off x="272730" y="33300461"/>
                <a:ext cx="15713758" cy="606025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50000"/>
                  </a:lnSpc>
                  <a:spcBef>
                    <a:spcPts val="0"/>
                  </a:spcBef>
                  <a:spcAft>
                    <a:spcPts val="0"/>
                  </a:spcAft>
                </a:pPr>
                <a:r>
                  <a:rPr lang="en-GB"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1. </a:t>
                </a:r>
                <a:r>
                  <a:rPr lang="en-GB"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Benkerroum</a:t>
                </a:r>
                <a:r>
                  <a:rPr lang="en-GB"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N. (2019). Retrospective and prospective look at aflatoxin research and development from a practical standpoint. Int. J. Environ. Res. Public Health, 16, 3633.</a:t>
                </a:r>
                <a:endParaRPr lang="en-US" sz="2800" dirty="0">
                  <a:effectLst/>
                  <a:latin typeface="Constantia" panose="02030602050306030303"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2.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Ostry</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V.,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Malir</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F., Toman, J., Grosse, Y. (2017). Mycotoxins as human carcinogens-the IARC Monographs classification. Mycotoxin Res. 33, 65-73.</a:t>
                </a:r>
                <a:endParaRPr lang="en-US" sz="2800" dirty="0">
                  <a:effectLst/>
                  <a:latin typeface="Constantia" panose="02030602050306030303"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3.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Frisvad</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J.C.,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Hubka</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V., Ezekiel, C.N., Hong, S.B.,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Nováková</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A., </a:t>
                </a:r>
                <a:r>
                  <a:rPr lang="en-US" sz="2800" i="1"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et al.</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(2019). Taxonomy of </a:t>
                </a:r>
                <a:r>
                  <a:rPr lang="en-US" sz="2800" i="1"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Aspergillus</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section </a:t>
                </a:r>
                <a:r>
                  <a:rPr lang="en-US" sz="2800" i="1"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Flavi</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and their production of aflatoxins, ochratoxins and other mycotoxins. Stud. Mycol. 93:1-63.</a:t>
                </a:r>
                <a:endParaRPr lang="en-US" sz="2800" dirty="0">
                  <a:effectLst/>
                  <a:latin typeface="Constantia" panose="02030602050306030303" pitchFamily="18"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4. </a:t>
                </a:r>
                <a:r>
                  <a:rPr lang="en-US" sz="2800" dirty="0" err="1">
                    <a:solidFill>
                      <a:srgbClr val="000000"/>
                    </a:solidFill>
                    <a:effectLst/>
                    <a:latin typeface="Constantia" panose="02030602050306030303" pitchFamily="18" charset="0"/>
                    <a:ea typeface="Calibri" panose="020F0502020204030204" pitchFamily="34" charset="0"/>
                    <a:cs typeface="Arial" panose="020B0604020202020204" pitchFamily="34" charset="0"/>
                  </a:rPr>
                  <a:t>Nurshad</a:t>
                </a:r>
                <a:r>
                  <a:rPr lang="en-US" sz="2800" dirty="0">
                    <a:solidFill>
                      <a:srgbClr val="000000"/>
                    </a:solidFill>
                    <a:effectLst/>
                    <a:latin typeface="Constantia" panose="02030602050306030303" pitchFamily="18" charset="0"/>
                    <a:ea typeface="Calibri" panose="020F0502020204030204" pitchFamily="34" charset="0"/>
                    <a:cs typeface="Arial" panose="020B0604020202020204" pitchFamily="34" charset="0"/>
                  </a:rPr>
                  <a:t>, Ali. (2019). Aflatoxins in rice: Worldwide occurrence and public health perspectives. Toxicology Reports 6, 1188-1197.</a:t>
                </a:r>
                <a:endParaRPr lang="en-US" sz="2800" dirty="0">
                  <a:effectLst/>
                  <a:latin typeface="Constantia" panose="02030602050306030303" pitchFamily="18" charset="0"/>
                  <a:ea typeface="Calibri" panose="020F0502020204030204" pitchFamily="34" charset="0"/>
                  <a:cs typeface="Arial" panose="020B0604020202020204" pitchFamily="34" charset="0"/>
                </a:endParaRPr>
              </a:p>
            </p:txBody>
          </p:sp>
          <p:sp>
            <p:nvSpPr>
              <p:cNvPr id="49" name="Rectangle: Rounded Corners 48">
                <a:extLst>
                  <a:ext uri="{FF2B5EF4-FFF2-40B4-BE49-F238E27FC236}">
                    <a16:creationId xmlns:a16="http://schemas.microsoft.com/office/drawing/2014/main" id="{DE059E4F-AC1D-45C5-A7F2-A822A8868BF3}"/>
                  </a:ext>
                </a:extLst>
              </p:cNvPr>
              <p:cNvSpPr/>
              <p:nvPr/>
            </p:nvSpPr>
            <p:spPr>
              <a:xfrm>
                <a:off x="6026488" y="32754739"/>
                <a:ext cx="4206240" cy="64008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latin typeface="Constantia" panose="02030602050306030303" pitchFamily="18" charset="0"/>
                  </a:rPr>
                  <a:t>References</a:t>
                </a:r>
              </a:p>
            </p:txBody>
          </p:sp>
        </p:grpSp>
        <p:grpSp>
          <p:nvGrpSpPr>
            <p:cNvPr id="17" name="Group 16">
              <a:extLst>
                <a:ext uri="{FF2B5EF4-FFF2-40B4-BE49-F238E27FC236}">
                  <a16:creationId xmlns:a16="http://schemas.microsoft.com/office/drawing/2014/main" id="{87047745-0CDE-4B42-BD4A-2E8C993F1B55}"/>
                </a:ext>
              </a:extLst>
            </p:cNvPr>
            <p:cNvGrpSpPr/>
            <p:nvPr/>
          </p:nvGrpSpPr>
          <p:grpSpPr>
            <a:xfrm>
              <a:off x="13244634" y="16686130"/>
              <a:ext cx="16750136" cy="16465098"/>
              <a:chOff x="13244634" y="16686130"/>
              <a:chExt cx="16750136" cy="16465098"/>
            </a:xfrm>
          </p:grpSpPr>
          <p:grpSp>
            <p:nvGrpSpPr>
              <p:cNvPr id="50" name="Group 49">
                <a:extLst>
                  <a:ext uri="{FF2B5EF4-FFF2-40B4-BE49-F238E27FC236}">
                    <a16:creationId xmlns:a16="http://schemas.microsoft.com/office/drawing/2014/main" id="{FDE5B5FA-6707-4D91-B7D7-404612C32CEC}"/>
                  </a:ext>
                </a:extLst>
              </p:cNvPr>
              <p:cNvGrpSpPr/>
              <p:nvPr/>
            </p:nvGrpSpPr>
            <p:grpSpPr>
              <a:xfrm>
                <a:off x="13244634" y="16686130"/>
                <a:ext cx="10485737" cy="16460102"/>
                <a:chOff x="1936468" y="8225697"/>
                <a:chExt cx="10621292" cy="6282783"/>
              </a:xfrm>
            </p:grpSpPr>
            <p:sp>
              <p:nvSpPr>
                <p:cNvPr id="51" name="Rectangle: Rounded Corners 50">
                  <a:extLst>
                    <a:ext uri="{FF2B5EF4-FFF2-40B4-BE49-F238E27FC236}">
                      <a16:creationId xmlns:a16="http://schemas.microsoft.com/office/drawing/2014/main" id="{2BDBC017-9526-4A20-A049-90A503356799}"/>
                    </a:ext>
                  </a:extLst>
                </p:cNvPr>
                <p:cNvSpPr/>
                <p:nvPr/>
              </p:nvSpPr>
              <p:spPr>
                <a:xfrm>
                  <a:off x="1936468" y="8453817"/>
                  <a:ext cx="10621292" cy="6054663"/>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Rounded Corners 51">
                  <a:extLst>
                    <a:ext uri="{FF2B5EF4-FFF2-40B4-BE49-F238E27FC236}">
                      <a16:creationId xmlns:a16="http://schemas.microsoft.com/office/drawing/2014/main" id="{A58E480E-FB09-4CA3-836B-F35211C849EB}"/>
                    </a:ext>
                  </a:extLst>
                </p:cNvPr>
                <p:cNvSpPr/>
                <p:nvPr/>
              </p:nvSpPr>
              <p:spPr>
                <a:xfrm>
                  <a:off x="5184834" y="8225697"/>
                  <a:ext cx="4382652" cy="38392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tantia" panose="02030602050306030303" pitchFamily="18" charset="0"/>
                    </a:rPr>
                    <a:t>Results </a:t>
                  </a:r>
                </a:p>
              </p:txBody>
            </p:sp>
          </p:grpSp>
          <p:sp>
            <p:nvSpPr>
              <p:cNvPr id="55" name="Rectangle: Rounded Corners 54">
                <a:extLst>
                  <a:ext uri="{FF2B5EF4-FFF2-40B4-BE49-F238E27FC236}">
                    <a16:creationId xmlns:a16="http://schemas.microsoft.com/office/drawing/2014/main" id="{A532747B-B6BC-48F5-AB5E-976C475DD9F0}"/>
                  </a:ext>
                </a:extLst>
              </p:cNvPr>
              <p:cNvSpPr/>
              <p:nvPr/>
            </p:nvSpPr>
            <p:spPr>
              <a:xfrm>
                <a:off x="13741627" y="24823383"/>
                <a:ext cx="16253143" cy="832784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buFont typeface="Wingdings" panose="05000000000000000000" pitchFamily="2" charset="2"/>
                  <a:buChar char="Ø"/>
                </a:pPr>
                <a:r>
                  <a:rPr lang="en-US" sz="4000" dirty="0">
                    <a:solidFill>
                      <a:srgbClr val="000000"/>
                    </a:solidFill>
                    <a:effectLst/>
                    <a:latin typeface="Constantia" panose="02030602050306030303" pitchFamily="18" charset="0"/>
                    <a:ea typeface="Calibri" panose="020F0502020204030204" pitchFamily="34" charset="0"/>
                  </a:rPr>
                  <a:t>Figure 1, presents the standard curve of aflatoxin B</a:t>
                </a:r>
                <a:r>
                  <a:rPr lang="en-US" sz="4000" baseline="-25000" dirty="0">
                    <a:solidFill>
                      <a:srgbClr val="000000"/>
                    </a:solidFill>
                    <a:effectLst/>
                    <a:latin typeface="Constantia" panose="02030602050306030303" pitchFamily="18" charset="0"/>
                    <a:ea typeface="Calibri" panose="020F0502020204030204" pitchFamily="34" charset="0"/>
                  </a:rPr>
                  <a:t>1</a:t>
                </a:r>
                <a:r>
                  <a:rPr lang="en-US" sz="4000" dirty="0">
                    <a:solidFill>
                      <a:srgbClr val="000000"/>
                    </a:solidFill>
                    <a:effectLst/>
                    <a:latin typeface="Constantia" panose="02030602050306030303" pitchFamily="18" charset="0"/>
                    <a:ea typeface="Calibri" panose="020F0502020204030204" pitchFamily="34" charset="0"/>
                  </a:rPr>
                  <a:t> generated from the absorbance values of the standards, and samples in the system</a:t>
                </a:r>
              </a:p>
              <a:p>
                <a:pPr marL="571500" indent="-571500" algn="just">
                  <a:buFont typeface="Wingdings" panose="05000000000000000000" pitchFamily="2" charset="2"/>
                  <a:buChar char="Ø"/>
                </a:pPr>
                <a:r>
                  <a:rPr lang="en-US" sz="4000" dirty="0">
                    <a:solidFill>
                      <a:srgbClr val="000000"/>
                    </a:solidFill>
                    <a:effectLst/>
                    <a:latin typeface="Constantia" panose="02030602050306030303" pitchFamily="18" charset="0"/>
                    <a:ea typeface="Calibri" panose="020F0502020204030204" pitchFamily="34" charset="0"/>
                  </a:rPr>
                  <a:t>19 samples of rice examined were contaminated by aflatoxin B</a:t>
                </a:r>
                <a:r>
                  <a:rPr lang="en-US" sz="4000" baseline="-25000" dirty="0">
                    <a:solidFill>
                      <a:srgbClr val="000000"/>
                    </a:solidFill>
                    <a:effectLst/>
                    <a:latin typeface="Constantia" panose="02030602050306030303" pitchFamily="18" charset="0"/>
                    <a:ea typeface="Calibri" panose="020F0502020204030204" pitchFamily="34" charset="0"/>
                  </a:rPr>
                  <a:t>1</a:t>
                </a:r>
                <a:r>
                  <a:rPr lang="en-US" sz="4000" dirty="0">
                    <a:solidFill>
                      <a:srgbClr val="000000"/>
                    </a:solidFill>
                    <a:effectLst/>
                    <a:latin typeface="Constantia" panose="02030602050306030303" pitchFamily="18" charset="0"/>
                    <a:ea typeface="Calibri" panose="020F0502020204030204" pitchFamily="34" charset="0"/>
                  </a:rPr>
                  <a:t> as shown in table 1, 31.8 % are below accepted levels, however, 11.3 % are above accepted levels</a:t>
                </a:r>
                <a:endParaRPr lang="en-US" sz="4000" dirty="0">
                  <a:solidFill>
                    <a:srgbClr val="000000"/>
                  </a:solidFill>
                  <a:latin typeface="Constantia" panose="02030602050306030303" pitchFamily="18" charset="0"/>
                  <a:ea typeface="Calibri" panose="020F0502020204030204" pitchFamily="34" charset="0"/>
                </a:endParaRPr>
              </a:p>
              <a:p>
                <a:pPr marL="571500" indent="-571500" algn="just">
                  <a:buFont typeface="Wingdings" panose="05000000000000000000" pitchFamily="2" charset="2"/>
                  <a:buChar char="Ø"/>
                </a:pPr>
                <a:r>
                  <a:rPr lang="en-US" sz="4000" dirty="0">
                    <a:solidFill>
                      <a:srgbClr val="000000"/>
                    </a:solidFill>
                    <a:effectLst/>
                    <a:latin typeface="Constantia" panose="02030602050306030303" pitchFamily="18" charset="0"/>
                    <a:ea typeface="Calibri" panose="020F0502020204030204" pitchFamily="34" charset="0"/>
                  </a:rPr>
                  <a:t>Concentration of aflatoxin B</a:t>
                </a:r>
                <a:r>
                  <a:rPr lang="en-US" sz="4000" baseline="-25000" dirty="0">
                    <a:solidFill>
                      <a:srgbClr val="000000"/>
                    </a:solidFill>
                    <a:effectLst/>
                    <a:latin typeface="Constantia" panose="02030602050306030303" pitchFamily="18" charset="0"/>
                    <a:ea typeface="Calibri" panose="020F0502020204030204" pitchFamily="34" charset="0"/>
                  </a:rPr>
                  <a:t>1</a:t>
                </a:r>
                <a:r>
                  <a:rPr lang="en-US" sz="4000" dirty="0">
                    <a:solidFill>
                      <a:srgbClr val="000000"/>
                    </a:solidFill>
                    <a:effectLst/>
                    <a:latin typeface="Constantia" panose="02030602050306030303" pitchFamily="18" charset="0"/>
                    <a:ea typeface="Calibri" panose="020F0502020204030204" pitchFamily="34" charset="0"/>
                  </a:rPr>
                  <a:t> in examined samples ranged from 0 μg/kg to 3.2 μg/kg</a:t>
                </a:r>
              </a:p>
              <a:p>
                <a:pPr marL="571500" indent="-571500" algn="just">
                  <a:buFont typeface="Wingdings" panose="05000000000000000000" pitchFamily="2" charset="2"/>
                  <a:buChar char="Ø"/>
                </a:pPr>
                <a:r>
                  <a:rPr lang="en-US" sz="4000" dirty="0">
                    <a:solidFill>
                      <a:srgbClr val="000000"/>
                    </a:solidFill>
                    <a:effectLst/>
                    <a:latin typeface="Constantia" panose="02030602050306030303" pitchFamily="18" charset="0"/>
                    <a:ea typeface="Calibri" panose="020F0502020204030204" pitchFamily="34" charset="0"/>
                  </a:rPr>
                  <a:t>More than 43.1 % of examined samples were positive in which 15.9 % for local rice and 27.2 % of imported rice</a:t>
                </a:r>
              </a:p>
              <a:p>
                <a:pPr marL="571500" indent="-571500" algn="just">
                  <a:buFont typeface="Wingdings" panose="05000000000000000000" pitchFamily="2" charset="2"/>
                  <a:buChar char="Ø"/>
                </a:pPr>
                <a:r>
                  <a:rPr lang="en-US" sz="4000" dirty="0">
                    <a:solidFill>
                      <a:srgbClr val="000000"/>
                    </a:solidFill>
                    <a:latin typeface="Constantia" panose="02030602050306030303" pitchFamily="18" charset="0"/>
                    <a:ea typeface="Times New Roman" panose="02020603050405020304" pitchFamily="18" charset="0"/>
                  </a:rPr>
                  <a:t>Our results agree with those reported by </a:t>
                </a:r>
                <a:r>
                  <a:rPr lang="en-US" sz="4000" dirty="0" err="1">
                    <a:solidFill>
                      <a:srgbClr val="000000"/>
                    </a:solidFill>
                    <a:latin typeface="Constantia" panose="02030602050306030303" pitchFamily="18" charset="0"/>
                    <a:ea typeface="Times New Roman" panose="02020603050405020304" pitchFamily="18" charset="0"/>
                  </a:rPr>
                  <a:t>Nurshad</a:t>
                </a:r>
                <a:r>
                  <a:rPr lang="en-US" sz="4000" dirty="0">
                    <a:solidFill>
                      <a:srgbClr val="000000"/>
                    </a:solidFill>
                    <a:latin typeface="Constantia" panose="02030602050306030303" pitchFamily="18" charset="0"/>
                    <a:ea typeface="Times New Roman" panose="02020603050405020304" pitchFamily="18" charset="0"/>
                  </a:rPr>
                  <a:t> [4] who reported aflatoxins in rice worldwide occurrence, and public health perspectives during the period from 1990 to 2015</a:t>
                </a:r>
                <a:endParaRPr lang="en-US" sz="4000" dirty="0">
                  <a:latin typeface="Constantia" panose="02030602050306030303" pitchFamily="18" charset="0"/>
                  <a:ea typeface="Calibri" panose="020F0502020204030204" pitchFamily="34" charset="0"/>
                  <a:cs typeface="Times New Roman" panose="02020603050405020304" pitchFamily="18" charset="0"/>
                </a:endParaRPr>
              </a:p>
            </p:txBody>
          </p:sp>
        </p:grpSp>
        <p:grpSp>
          <p:nvGrpSpPr>
            <p:cNvPr id="22" name="Group 21">
              <a:extLst>
                <a:ext uri="{FF2B5EF4-FFF2-40B4-BE49-F238E27FC236}">
                  <a16:creationId xmlns:a16="http://schemas.microsoft.com/office/drawing/2014/main" id="{D7C8EE25-F3D6-4E49-BA33-B1FF1CAF966D}"/>
                </a:ext>
              </a:extLst>
            </p:cNvPr>
            <p:cNvGrpSpPr/>
            <p:nvPr/>
          </p:nvGrpSpPr>
          <p:grpSpPr>
            <a:xfrm>
              <a:off x="16931704" y="33304634"/>
              <a:ext cx="13063066" cy="6056083"/>
              <a:chOff x="16931704" y="33304634"/>
              <a:chExt cx="13063066" cy="6056083"/>
            </a:xfrm>
          </p:grpSpPr>
          <p:sp>
            <p:nvSpPr>
              <p:cNvPr id="33" name="Rectangle: Rounded Corners 32">
                <a:extLst>
                  <a:ext uri="{FF2B5EF4-FFF2-40B4-BE49-F238E27FC236}">
                    <a16:creationId xmlns:a16="http://schemas.microsoft.com/office/drawing/2014/main" id="{9B3C96A0-99D6-4248-B49A-BBE437746CCE}"/>
                  </a:ext>
                </a:extLst>
              </p:cNvPr>
              <p:cNvSpPr/>
              <p:nvPr/>
            </p:nvSpPr>
            <p:spPr>
              <a:xfrm>
                <a:off x="16931704" y="33807014"/>
                <a:ext cx="13063066" cy="5553703"/>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effectLst/>
                    <a:latin typeface="Constantia" panose="02030602050306030303" pitchFamily="18" charset="0"/>
                    <a:ea typeface="Calibri" panose="020F0502020204030204" pitchFamily="34" charset="0"/>
                  </a:rPr>
                  <a:t>Authors are grateful to the African Union through Pan</a:t>
                </a:r>
                <a:r>
                  <a:rPr lang="en-US" sz="5400" b="1" dirty="0">
                    <a:solidFill>
                      <a:schemeClr val="tx1"/>
                    </a:solidFill>
                    <a:effectLst/>
                    <a:latin typeface="Constantia" panose="02030602050306030303" pitchFamily="18" charset="0"/>
                    <a:ea typeface="Calibri" panose="020F0502020204030204" pitchFamily="34" charset="0"/>
                  </a:rPr>
                  <a:t> </a:t>
                </a:r>
                <a:r>
                  <a:rPr lang="en-US" sz="5400" dirty="0">
                    <a:solidFill>
                      <a:schemeClr val="tx1"/>
                    </a:solidFill>
                    <a:effectLst/>
                    <a:latin typeface="Constantia" panose="02030602050306030303" pitchFamily="18" charset="0"/>
                    <a:ea typeface="Calibri" panose="020F0502020204030204" pitchFamily="34" charset="0"/>
                  </a:rPr>
                  <a:t>African University Institute for Basic Sciences, Technology and</a:t>
                </a:r>
                <a:r>
                  <a:rPr lang="en-US" sz="5400" b="1" dirty="0">
                    <a:solidFill>
                      <a:schemeClr val="tx1"/>
                    </a:solidFill>
                    <a:effectLst/>
                    <a:latin typeface="Constantia" panose="02030602050306030303" pitchFamily="18" charset="0"/>
                    <a:ea typeface="Calibri" panose="020F0502020204030204" pitchFamily="34" charset="0"/>
                  </a:rPr>
                  <a:t> </a:t>
                </a:r>
                <a:r>
                  <a:rPr lang="en-US" sz="5400" dirty="0">
                    <a:solidFill>
                      <a:schemeClr val="tx1"/>
                    </a:solidFill>
                    <a:effectLst/>
                    <a:latin typeface="Constantia" panose="02030602050306030303" pitchFamily="18" charset="0"/>
                    <a:ea typeface="Calibri" panose="020F0502020204030204" pitchFamily="34" charset="0"/>
                  </a:rPr>
                  <a:t>Innovation (PAUSTI) for funding this research</a:t>
                </a:r>
                <a:endParaRPr lang="en-US" sz="5400" dirty="0">
                  <a:solidFill>
                    <a:schemeClr val="tx1"/>
                  </a:solidFill>
                  <a:latin typeface="Constantia" panose="02030602050306030303" pitchFamily="18" charset="0"/>
                </a:endParaRPr>
              </a:p>
            </p:txBody>
          </p:sp>
          <p:sp>
            <p:nvSpPr>
              <p:cNvPr id="34" name="Rectangle: Rounded Corners 33">
                <a:extLst>
                  <a:ext uri="{FF2B5EF4-FFF2-40B4-BE49-F238E27FC236}">
                    <a16:creationId xmlns:a16="http://schemas.microsoft.com/office/drawing/2014/main" id="{BDC87DA6-BBEB-458F-8C2C-C95E24DE11C2}"/>
                  </a:ext>
                </a:extLst>
              </p:cNvPr>
              <p:cNvSpPr/>
              <p:nvPr/>
            </p:nvSpPr>
            <p:spPr>
              <a:xfrm>
                <a:off x="18628734" y="33304634"/>
                <a:ext cx="9669007" cy="118872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bg1"/>
                    </a:solidFill>
                    <a:latin typeface="Constantia" panose="02030602050306030303" pitchFamily="18" charset="0"/>
                    <a:ea typeface="Times New Roman" panose="02020603050405020304" pitchFamily="18" charset="0"/>
                    <a:cs typeface="Times New Roman" panose="02020603050405020304" pitchFamily="18" charset="0"/>
                  </a:rPr>
                  <a:t>Acknowledgements</a:t>
                </a:r>
                <a:endParaRPr lang="en-US" sz="8000" dirty="0">
                  <a:solidFill>
                    <a:schemeClr val="bg1"/>
                  </a:solidFill>
                  <a:effectLst/>
                  <a:latin typeface="Constantia" panose="02030602050306030303" pitchFamily="18" charset="0"/>
                  <a:ea typeface="Times New Roman" panose="02020603050405020304" pitchFamily="18" charset="0"/>
                  <a:cs typeface="Times New Roman" panose="02020603050405020304" pitchFamily="18" charset="0"/>
                </a:endParaRPr>
              </a:p>
            </p:txBody>
          </p:sp>
        </p:grpSp>
        <p:grpSp>
          <p:nvGrpSpPr>
            <p:cNvPr id="24" name="Group 23">
              <a:extLst>
                <a:ext uri="{FF2B5EF4-FFF2-40B4-BE49-F238E27FC236}">
                  <a16:creationId xmlns:a16="http://schemas.microsoft.com/office/drawing/2014/main" id="{5C8B084A-DDB5-4C0B-9644-9426B24FA3B7}"/>
                </a:ext>
              </a:extLst>
            </p:cNvPr>
            <p:cNvGrpSpPr/>
            <p:nvPr/>
          </p:nvGrpSpPr>
          <p:grpSpPr>
            <a:xfrm>
              <a:off x="-1" y="0"/>
              <a:ext cx="30275213" cy="22037944"/>
              <a:chOff x="-1" y="0"/>
              <a:chExt cx="30275213" cy="22037944"/>
            </a:xfrm>
          </p:grpSpPr>
          <p:pic>
            <p:nvPicPr>
              <p:cNvPr id="7" name="Picture 6">
                <a:extLst>
                  <a:ext uri="{FF2B5EF4-FFF2-40B4-BE49-F238E27FC236}">
                    <a16:creationId xmlns:a16="http://schemas.microsoft.com/office/drawing/2014/main" id="{AA64AC59-8E01-4809-9777-B121FF9B6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0275213" cy="3017520"/>
              </a:xfrm>
              <a:prstGeom prst="rect">
                <a:avLst/>
              </a:prstGeom>
              <a:ln>
                <a:noFill/>
              </a:ln>
            </p:spPr>
          </p:pic>
          <p:sp>
            <p:nvSpPr>
              <p:cNvPr id="8" name="Rectangle: Rounded Corners 7">
                <a:extLst>
                  <a:ext uri="{FF2B5EF4-FFF2-40B4-BE49-F238E27FC236}">
                    <a16:creationId xmlns:a16="http://schemas.microsoft.com/office/drawing/2014/main" id="{7CAF9A20-4806-426B-AA75-51712ADE4E89}"/>
                  </a:ext>
                </a:extLst>
              </p:cNvPr>
              <p:cNvSpPr/>
              <p:nvPr/>
            </p:nvSpPr>
            <p:spPr>
              <a:xfrm>
                <a:off x="274344" y="3223788"/>
                <a:ext cx="29720425" cy="301752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600" b="1" dirty="0">
                  <a:solidFill>
                    <a:schemeClr val="bg1"/>
                  </a:solidFill>
                  <a:effectLst/>
                  <a:latin typeface="Constantia" panose="02030602050306030303" pitchFamily="18" charset="0"/>
                  <a:ea typeface="Calibri" panose="020F0502020204030204" pitchFamily="34" charset="0"/>
                  <a:cs typeface="Times New Roman" panose="02020603050405020304" pitchFamily="18" charset="0"/>
                </a:endParaRPr>
              </a:p>
              <a:p>
                <a:pPr algn="ctr">
                  <a:lnSpc>
                    <a:spcPct val="150000"/>
                  </a:lnSpc>
                </a:pPr>
                <a:r>
                  <a:rPr lang="en-US" sz="6600" b="1" dirty="0">
                    <a:solidFill>
                      <a:schemeClr val="bg1"/>
                    </a:solidFill>
                    <a:effectLst/>
                    <a:latin typeface="Constantia" panose="02030602050306030303" pitchFamily="18" charset="0"/>
                    <a:ea typeface="Calibri" panose="020F0502020204030204" pitchFamily="34" charset="0"/>
                    <a:cs typeface="Times New Roman" panose="02020603050405020304" pitchFamily="18" charset="0"/>
                  </a:rPr>
                  <a:t>Quantitative Determination of Aflatoxin B</a:t>
                </a:r>
                <a:r>
                  <a:rPr lang="en-US" sz="6600" b="1" baseline="-25000" dirty="0">
                    <a:solidFill>
                      <a:schemeClr val="bg1"/>
                    </a:solidFill>
                    <a:effectLst/>
                    <a:latin typeface="Constantia" panose="02030602050306030303" pitchFamily="18" charset="0"/>
                    <a:ea typeface="Calibri" panose="020F0502020204030204" pitchFamily="34" charset="0"/>
                    <a:cs typeface="Times New Roman" panose="02020603050405020304" pitchFamily="18" charset="0"/>
                  </a:rPr>
                  <a:t>1 </a:t>
                </a:r>
                <a:r>
                  <a:rPr lang="en-US" sz="6600" b="1" dirty="0">
                    <a:solidFill>
                      <a:schemeClr val="bg1"/>
                    </a:solidFill>
                    <a:effectLst/>
                    <a:latin typeface="Constantia" panose="02030602050306030303" pitchFamily="18" charset="0"/>
                    <a:ea typeface="Calibri" panose="020F0502020204030204" pitchFamily="34" charset="0"/>
                    <a:cs typeface="Times New Roman" panose="02020603050405020304" pitchFamily="18" charset="0"/>
                  </a:rPr>
                  <a:t>Levels in Rice Grans Using Enzyme-Linked Immunosorbent Assay validated method in Kenya</a:t>
                </a:r>
                <a:endParaRPr lang="en-US" sz="6600" dirty="0">
                  <a:solidFill>
                    <a:schemeClr val="bg1"/>
                  </a:solidFill>
                  <a:effectLst/>
                  <a:latin typeface="Constantia" panose="02030602050306030303" pitchFamily="18" charset="0"/>
                  <a:ea typeface="Calibri" panose="020F0502020204030204" pitchFamily="34" charset="0"/>
                  <a:cs typeface="Times New Roman" panose="02020603050405020304" pitchFamily="18" charset="0"/>
                </a:endParaRPr>
              </a:p>
              <a:p>
                <a:pPr algn="ctr">
                  <a:lnSpc>
                    <a:spcPct val="150000"/>
                  </a:lnSpc>
                </a:pPr>
                <a:endParaRPr lang="en-US" sz="6600" dirty="0">
                  <a:solidFill>
                    <a:schemeClr val="bg1"/>
                  </a:solidFill>
                  <a:latin typeface="Constantia" panose="02030602050306030303" pitchFamily="18" charset="0"/>
                </a:endParaRPr>
              </a:p>
            </p:txBody>
          </p:sp>
          <p:pic>
            <p:nvPicPr>
              <p:cNvPr id="44" name="Image 47">
                <a:extLst>
                  <a:ext uri="{FF2B5EF4-FFF2-40B4-BE49-F238E27FC236}">
                    <a16:creationId xmlns:a16="http://schemas.microsoft.com/office/drawing/2014/main" id="{5E075992-71BC-4918-932B-937F94A70043}"/>
                  </a:ext>
                </a:extLst>
              </p:cNvPr>
              <p:cNvPicPr/>
              <p:nvPr/>
            </p:nvPicPr>
            <p:blipFill rotWithShape="1">
              <a:blip r:embed="rId3" cstate="print">
                <a:extLst>
                  <a:ext uri="{28A0092B-C50C-407E-A947-70E740481C1C}">
                    <a14:useLocalDpi xmlns:a14="http://schemas.microsoft.com/office/drawing/2010/main" val="0"/>
                  </a:ext>
                </a:extLst>
              </a:blip>
              <a:srcRect l="8655" t="9218" r="10873" b="5272"/>
              <a:stretch/>
            </p:blipFill>
            <p:spPr bwMode="auto">
              <a:xfrm>
                <a:off x="13741627" y="17841203"/>
                <a:ext cx="6858000" cy="3931920"/>
              </a:xfrm>
              <a:prstGeom prst="rect">
                <a:avLst/>
              </a:prstGeom>
              <a:noFill/>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6D261D02-9596-474A-912B-646781B8844B}"/>
                  </a:ext>
                </a:extLst>
              </p:cNvPr>
              <p:cNvSpPr txBox="1"/>
              <p:nvPr/>
            </p:nvSpPr>
            <p:spPr>
              <a:xfrm>
                <a:off x="20935060" y="18662011"/>
                <a:ext cx="2459878" cy="1015663"/>
              </a:xfrm>
              <a:prstGeom prst="rect">
                <a:avLst/>
              </a:prstGeom>
              <a:noFill/>
              <a:ln>
                <a:noFill/>
              </a:ln>
            </p:spPr>
            <p:txBody>
              <a:bodyPr wrap="square" rtlCol="0">
                <a:spAutoFit/>
              </a:bodyPr>
              <a:lstStyle/>
              <a:p>
                <a:pPr marL="0" marR="0" algn="just">
                  <a:spcBef>
                    <a:spcPts val="1200"/>
                  </a:spcBef>
                </a:pPr>
                <a:r>
                  <a:rPr lang="en-GB" sz="2000" b="1" dirty="0">
                    <a:effectLst/>
                    <a:latin typeface="Constantia" panose="02030602050306030303" pitchFamily="18" charset="0"/>
                    <a:ea typeface="Times New Roman" panose="02020603050405020304" pitchFamily="18" charset="0"/>
                  </a:rPr>
                  <a:t>Figure 1</a:t>
                </a:r>
                <a:r>
                  <a:rPr lang="en-GB" sz="2000" b="0" dirty="0">
                    <a:effectLst/>
                    <a:latin typeface="Constantia" panose="02030602050306030303" pitchFamily="18" charset="0"/>
                    <a:ea typeface="Times New Roman" panose="02020603050405020304" pitchFamily="18" charset="0"/>
                  </a:rPr>
                  <a:t>. Standard curve of aflatoxin B</a:t>
                </a:r>
                <a:r>
                  <a:rPr lang="en-GB" sz="2000" b="0" baseline="-25000" dirty="0">
                    <a:effectLst/>
                    <a:latin typeface="Constantia" panose="02030602050306030303" pitchFamily="18" charset="0"/>
                    <a:ea typeface="Times New Roman" panose="02020603050405020304" pitchFamily="18" charset="0"/>
                  </a:rPr>
                  <a:t>1</a:t>
                </a:r>
                <a:r>
                  <a:rPr lang="en-GB" sz="2000" b="0" dirty="0">
                    <a:effectLst/>
                    <a:latin typeface="Constantia" panose="02030602050306030303" pitchFamily="18" charset="0"/>
                    <a:ea typeface="Times New Roman" panose="02020603050405020304" pitchFamily="18" charset="0"/>
                  </a:rPr>
                  <a:t> (R</a:t>
                </a:r>
                <a:r>
                  <a:rPr lang="en-GB" sz="2000" b="0" baseline="30000" dirty="0">
                    <a:effectLst/>
                    <a:latin typeface="Constantia" panose="02030602050306030303" pitchFamily="18" charset="0"/>
                    <a:ea typeface="Times New Roman" panose="02020603050405020304" pitchFamily="18" charset="0"/>
                  </a:rPr>
                  <a:t>2 </a:t>
                </a:r>
                <a:r>
                  <a:rPr lang="en-GB" sz="2000" b="0" dirty="0">
                    <a:effectLst/>
                    <a:latin typeface="Constantia" panose="02030602050306030303" pitchFamily="18" charset="0"/>
                    <a:ea typeface="Times New Roman" panose="02020603050405020304" pitchFamily="18" charset="0"/>
                  </a:rPr>
                  <a:t>= 0.96061).</a:t>
                </a:r>
                <a:endParaRPr lang="en-US" sz="2000" b="1" dirty="0">
                  <a:effectLst/>
                  <a:latin typeface="Constantia" panose="02030602050306030303" pitchFamily="18" charset="0"/>
                  <a:ea typeface="Times New Roman" panose="02020603050405020304" pitchFamily="18" charset="0"/>
                </a:endParaRPr>
              </a:p>
            </p:txBody>
          </p:sp>
          <p:sp>
            <p:nvSpPr>
              <p:cNvPr id="46" name="TextBox 45">
                <a:extLst>
                  <a:ext uri="{FF2B5EF4-FFF2-40B4-BE49-F238E27FC236}">
                    <a16:creationId xmlns:a16="http://schemas.microsoft.com/office/drawing/2014/main" id="{8DCD9E84-DCC5-4C86-861C-AD42DBE71264}"/>
                  </a:ext>
                </a:extLst>
              </p:cNvPr>
              <p:cNvSpPr txBox="1"/>
              <p:nvPr/>
            </p:nvSpPr>
            <p:spPr>
              <a:xfrm>
                <a:off x="20951514" y="21022281"/>
                <a:ext cx="2627137" cy="1015663"/>
              </a:xfrm>
              <a:prstGeom prst="rect">
                <a:avLst/>
              </a:prstGeom>
              <a:noFill/>
              <a:ln>
                <a:noFill/>
              </a:ln>
            </p:spPr>
            <p:txBody>
              <a:bodyPr wrap="square" rtlCol="0">
                <a:spAutoFit/>
              </a:bodyPr>
              <a:lstStyle/>
              <a:p>
                <a:r>
                  <a:rPr lang="en-GB" sz="2000" b="1" dirty="0">
                    <a:effectLst/>
                    <a:latin typeface="Constantia" panose="02030602050306030303" pitchFamily="18" charset="0"/>
                    <a:ea typeface="Times New Roman" panose="02020603050405020304" pitchFamily="18" charset="0"/>
                  </a:rPr>
                  <a:t>Table 1</a:t>
                </a:r>
                <a:r>
                  <a:rPr lang="en-GB" sz="2000" b="0" dirty="0">
                    <a:effectLst/>
                    <a:latin typeface="Constantia" panose="02030602050306030303" pitchFamily="18" charset="0"/>
                    <a:ea typeface="Times New Roman" panose="02020603050405020304" pitchFamily="18" charset="0"/>
                  </a:rPr>
                  <a:t>: Occurrence and level of aflatoxin B</a:t>
                </a:r>
                <a:r>
                  <a:rPr lang="en-GB" sz="2000" b="0" baseline="-25000" dirty="0">
                    <a:effectLst/>
                    <a:latin typeface="Constantia" panose="02030602050306030303" pitchFamily="18" charset="0"/>
                    <a:ea typeface="Times New Roman" panose="02020603050405020304" pitchFamily="18" charset="0"/>
                  </a:rPr>
                  <a:t>1</a:t>
                </a:r>
                <a:r>
                  <a:rPr lang="en-GB" sz="2000" b="0" dirty="0">
                    <a:effectLst/>
                    <a:latin typeface="Constantia" panose="02030602050306030303" pitchFamily="18" charset="0"/>
                    <a:ea typeface="Times New Roman" panose="02020603050405020304" pitchFamily="18" charset="0"/>
                  </a:rPr>
                  <a:t> in rice grains</a:t>
                </a:r>
                <a:endParaRPr lang="en-US" sz="2000" b="1" dirty="0">
                  <a:effectLst/>
                  <a:latin typeface="Constantia" panose="02030602050306030303" pitchFamily="18" charset="0"/>
                  <a:ea typeface="Times New Roman" panose="02020603050405020304" pitchFamily="18" charset="0"/>
                </a:endParaRPr>
              </a:p>
            </p:txBody>
          </p:sp>
        </p:grpSp>
        <p:grpSp>
          <p:nvGrpSpPr>
            <p:cNvPr id="25" name="Group 24">
              <a:extLst>
                <a:ext uri="{FF2B5EF4-FFF2-40B4-BE49-F238E27FC236}">
                  <a16:creationId xmlns:a16="http://schemas.microsoft.com/office/drawing/2014/main" id="{4E568001-C16B-4F2B-AE67-4CA0D725231E}"/>
                </a:ext>
              </a:extLst>
            </p:cNvPr>
            <p:cNvGrpSpPr/>
            <p:nvPr/>
          </p:nvGrpSpPr>
          <p:grpSpPr>
            <a:xfrm>
              <a:off x="274345" y="6609504"/>
              <a:ext cx="23071825" cy="9932345"/>
              <a:chOff x="274345" y="6609504"/>
              <a:chExt cx="23071825" cy="9932345"/>
            </a:xfrm>
          </p:grpSpPr>
          <p:grpSp>
            <p:nvGrpSpPr>
              <p:cNvPr id="28" name="Group 27">
                <a:extLst>
                  <a:ext uri="{FF2B5EF4-FFF2-40B4-BE49-F238E27FC236}">
                    <a16:creationId xmlns:a16="http://schemas.microsoft.com/office/drawing/2014/main" id="{61600956-239D-40EC-9B24-61BF9549F12A}"/>
                  </a:ext>
                </a:extLst>
              </p:cNvPr>
              <p:cNvGrpSpPr/>
              <p:nvPr/>
            </p:nvGrpSpPr>
            <p:grpSpPr>
              <a:xfrm>
                <a:off x="274345" y="6609504"/>
                <a:ext cx="16449550" cy="9932345"/>
                <a:chOff x="2194558" y="7744852"/>
                <a:chExt cx="10953570" cy="6114658"/>
              </a:xfrm>
            </p:grpSpPr>
            <p:sp>
              <p:nvSpPr>
                <p:cNvPr id="10" name="Rectangle: Rounded Corners 9">
                  <a:extLst>
                    <a:ext uri="{FF2B5EF4-FFF2-40B4-BE49-F238E27FC236}">
                      <a16:creationId xmlns:a16="http://schemas.microsoft.com/office/drawing/2014/main" id="{DF2E1D8D-BE9B-4F27-AC2A-6067E7CAD82A}"/>
                    </a:ext>
                  </a:extLst>
                </p:cNvPr>
                <p:cNvSpPr/>
                <p:nvPr/>
              </p:nvSpPr>
              <p:spPr>
                <a:xfrm>
                  <a:off x="2194558" y="7946390"/>
                  <a:ext cx="10953570" cy="591312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Mycotoxins are the fungal toxins, most concern to public health, associated with severe health problems when ingested, inhaled or absorbed</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These severe health complications are acute toxic, carcinogenic, mutagenic teratogenic, and estrogenic effects [1]</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AFs are known as the most toxic with significant impact of economic burden to agriculture and consumers [2]</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Rice is important staple food consumed widely, there are few reports on the occurrence of the aflatoxin B</a:t>
                  </a:r>
                  <a:r>
                    <a:rPr lang="en-US" sz="3200" baseline="-25000" dirty="0">
                      <a:solidFill>
                        <a:srgbClr val="000000"/>
                      </a:solidFill>
                      <a:effectLst/>
                      <a:latin typeface="Constantia" panose="02030602050306030303" pitchFamily="18" charset="0"/>
                      <a:ea typeface="Calibri" panose="020F0502020204030204" pitchFamily="34" charset="0"/>
                    </a:rPr>
                    <a:t>1</a:t>
                  </a:r>
                  <a:r>
                    <a:rPr lang="en-US" sz="3200" dirty="0">
                      <a:solidFill>
                        <a:srgbClr val="000000"/>
                      </a:solidFill>
                      <a:effectLst/>
                      <a:latin typeface="Constantia" panose="02030602050306030303" pitchFamily="18" charset="0"/>
                      <a:ea typeface="Calibri" panose="020F0502020204030204" pitchFamily="34" charset="0"/>
                    </a:rPr>
                    <a:t> in rice grains compared to other cereals in Africa.</a:t>
                  </a:r>
                  <a:endParaRPr lang="en-US" sz="3200" dirty="0">
                    <a:solidFill>
                      <a:srgbClr val="000000"/>
                    </a:solidFill>
                    <a:latin typeface="Constantia" panose="02030602050306030303" pitchFamily="18" charset="0"/>
                    <a:ea typeface="Calibri" panose="020F0502020204030204" pitchFamily="34" charset="0"/>
                  </a:endParaRP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In Sub-Saharan Africa (SSA), the mostly consumed food is rice and who’s its demand is rapidly growing, mainly driven by urbanization</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AFs</a:t>
                  </a:r>
                  <a:r>
                    <a:rPr lang="en-US" sz="3200" dirty="0">
                      <a:solidFill>
                        <a:srgbClr val="000000"/>
                      </a:solidFill>
                      <a:effectLst/>
                      <a:latin typeface="Constantia" panose="02030602050306030303" pitchFamily="18" charset="0"/>
                      <a:ea typeface="MinionPro-Regular"/>
                    </a:rPr>
                    <a:t> are produced by several species of </a:t>
                  </a:r>
                  <a:r>
                    <a:rPr lang="en-US" sz="3200" i="1" dirty="0">
                      <a:solidFill>
                        <a:srgbClr val="000000"/>
                      </a:solidFill>
                      <a:effectLst/>
                      <a:latin typeface="Constantia" panose="02030602050306030303" pitchFamily="18" charset="0"/>
                      <a:ea typeface="MinionPro-Regular"/>
                    </a:rPr>
                    <a:t>Aspergillus</a:t>
                  </a:r>
                  <a:r>
                    <a:rPr lang="en-US" sz="3200" dirty="0">
                      <a:solidFill>
                        <a:srgbClr val="000000"/>
                      </a:solidFill>
                      <a:effectLst/>
                      <a:latin typeface="Constantia" panose="02030602050306030303" pitchFamily="18" charset="0"/>
                      <a:ea typeface="MinionPro-Regular"/>
                    </a:rPr>
                    <a:t> belonging to sections </a:t>
                  </a:r>
                  <a:r>
                    <a:rPr lang="en-US" sz="3200" i="1" dirty="0">
                      <a:solidFill>
                        <a:srgbClr val="000000"/>
                      </a:solidFill>
                      <a:effectLst/>
                      <a:latin typeface="Constantia" panose="02030602050306030303" pitchFamily="18" charset="0"/>
                      <a:ea typeface="MinionPro-Regular"/>
                    </a:rPr>
                    <a:t>A.</a:t>
                  </a:r>
                  <a:r>
                    <a:rPr lang="en-US" sz="3200" dirty="0">
                      <a:solidFill>
                        <a:srgbClr val="000000"/>
                      </a:solidFill>
                      <a:effectLst/>
                      <a:latin typeface="Constantia" panose="02030602050306030303" pitchFamily="18" charset="0"/>
                      <a:ea typeface="MinionPro-Regular"/>
                    </a:rPr>
                    <a:t> </a:t>
                  </a:r>
                  <a:r>
                    <a:rPr lang="en-US" sz="3200" i="1" dirty="0">
                      <a:solidFill>
                        <a:srgbClr val="000000"/>
                      </a:solidFill>
                      <a:effectLst/>
                      <a:latin typeface="Constantia" panose="02030602050306030303" pitchFamily="18" charset="0"/>
                      <a:ea typeface="MinionPro-Regular"/>
                    </a:rPr>
                    <a:t>flavi</a:t>
                  </a:r>
                  <a:r>
                    <a:rPr lang="en-US" sz="3200" dirty="0">
                      <a:solidFill>
                        <a:srgbClr val="000000"/>
                      </a:solidFill>
                      <a:effectLst/>
                      <a:latin typeface="Constantia" panose="02030602050306030303" pitchFamily="18" charset="0"/>
                      <a:ea typeface="MinionPro-Regular"/>
                    </a:rPr>
                    <a:t>, </a:t>
                  </a:r>
                  <a:r>
                    <a:rPr lang="en-US" sz="3200" i="1" dirty="0">
                      <a:solidFill>
                        <a:srgbClr val="000000"/>
                      </a:solidFill>
                      <a:effectLst/>
                      <a:latin typeface="Constantia" panose="02030602050306030303" pitchFamily="18" charset="0"/>
                      <a:ea typeface="MinionPro-Regular"/>
                    </a:rPr>
                    <a:t>A. Ochraceorosei</a:t>
                  </a:r>
                  <a:r>
                    <a:rPr lang="en-US" sz="3200" dirty="0">
                      <a:solidFill>
                        <a:srgbClr val="000000"/>
                      </a:solidFill>
                      <a:effectLst/>
                      <a:latin typeface="Constantia" panose="02030602050306030303" pitchFamily="18" charset="0"/>
                      <a:ea typeface="MinionPro-Regular"/>
                    </a:rPr>
                    <a:t> and </a:t>
                  </a:r>
                  <a:r>
                    <a:rPr lang="en-US" sz="3200" i="1" dirty="0">
                      <a:solidFill>
                        <a:srgbClr val="000000"/>
                      </a:solidFill>
                      <a:effectLst/>
                      <a:latin typeface="Constantia" panose="02030602050306030303" pitchFamily="18" charset="0"/>
                      <a:ea typeface="MinionPro-Regular"/>
                    </a:rPr>
                    <a:t>A. Nidulantes</a:t>
                  </a:r>
                  <a:r>
                    <a:rPr lang="en-US" sz="3200" dirty="0">
                      <a:solidFill>
                        <a:srgbClr val="000000"/>
                      </a:solidFill>
                      <a:effectLst/>
                      <a:latin typeface="Constantia" panose="02030602050306030303" pitchFamily="18" charset="0"/>
                      <a:ea typeface="MinionPro-Regular"/>
                    </a:rPr>
                    <a:t> [3]</a:t>
                  </a:r>
                </a:p>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Aflatoxin B</a:t>
                  </a:r>
                  <a:r>
                    <a:rPr lang="en-US" sz="3200" baseline="-25000" dirty="0">
                      <a:solidFill>
                        <a:srgbClr val="000000"/>
                      </a:solidFill>
                      <a:effectLst/>
                      <a:latin typeface="Constantia" panose="02030602050306030303" pitchFamily="18" charset="0"/>
                      <a:ea typeface="Calibri" panose="020F0502020204030204" pitchFamily="34" charset="0"/>
                    </a:rPr>
                    <a:t>1</a:t>
                  </a:r>
                  <a:r>
                    <a:rPr lang="en-US" sz="3200" dirty="0">
                      <a:solidFill>
                        <a:srgbClr val="000000"/>
                      </a:solidFill>
                      <a:effectLst/>
                      <a:latin typeface="Constantia" panose="02030602050306030303" pitchFamily="18" charset="0"/>
                      <a:ea typeface="Calibri" panose="020F0502020204030204" pitchFamily="34" charset="0"/>
                    </a:rPr>
                    <a:t> appears nearly with aflatoxin B</a:t>
                  </a:r>
                  <a:r>
                    <a:rPr lang="en-US" sz="3200" baseline="-25000" dirty="0">
                      <a:solidFill>
                        <a:srgbClr val="000000"/>
                      </a:solidFill>
                      <a:effectLst/>
                      <a:latin typeface="Constantia" panose="02030602050306030303" pitchFamily="18" charset="0"/>
                      <a:ea typeface="Calibri" panose="020F0502020204030204" pitchFamily="34" charset="0"/>
                    </a:rPr>
                    <a:t>2</a:t>
                  </a:r>
                  <a:r>
                    <a:rPr lang="en-US" sz="3200" dirty="0">
                      <a:solidFill>
                        <a:srgbClr val="000000"/>
                      </a:solidFill>
                      <a:effectLst/>
                      <a:latin typeface="Constantia" panose="02030602050306030303" pitchFamily="18" charset="0"/>
                      <a:ea typeface="Calibri" panose="020F0502020204030204" pitchFamily="34" charset="0"/>
                    </a:rPr>
                    <a:t>, aflatoxin G</a:t>
                  </a:r>
                  <a:r>
                    <a:rPr lang="en-US" sz="3200" baseline="-25000" dirty="0">
                      <a:solidFill>
                        <a:srgbClr val="000000"/>
                      </a:solidFill>
                      <a:effectLst/>
                      <a:latin typeface="Constantia" panose="02030602050306030303" pitchFamily="18" charset="0"/>
                      <a:ea typeface="Calibri" panose="020F0502020204030204" pitchFamily="34" charset="0"/>
                    </a:rPr>
                    <a:t>1</a:t>
                  </a:r>
                  <a:r>
                    <a:rPr lang="en-US" sz="3200" dirty="0">
                      <a:solidFill>
                        <a:srgbClr val="000000"/>
                      </a:solidFill>
                      <a:effectLst/>
                      <a:latin typeface="Constantia" panose="02030602050306030303" pitchFamily="18" charset="0"/>
                      <a:ea typeface="Calibri" panose="020F0502020204030204" pitchFamily="34" charset="0"/>
                    </a:rPr>
                    <a:t>, and aflatoxin G</a:t>
                  </a:r>
                  <a:r>
                    <a:rPr lang="en-US" sz="3200" baseline="-25000" dirty="0">
                      <a:solidFill>
                        <a:srgbClr val="000000"/>
                      </a:solidFill>
                      <a:effectLst/>
                      <a:latin typeface="Constantia" panose="02030602050306030303" pitchFamily="18" charset="0"/>
                      <a:ea typeface="Calibri" panose="020F0502020204030204" pitchFamily="34" charset="0"/>
                    </a:rPr>
                    <a:t>2 ; </a:t>
                  </a:r>
                  <a:r>
                    <a:rPr lang="en-US" sz="3200" dirty="0">
                      <a:solidFill>
                        <a:srgbClr val="000000"/>
                      </a:solidFill>
                      <a:effectLst/>
                      <a:latin typeface="Constantia" panose="02030602050306030303" pitchFamily="18" charset="0"/>
                      <a:ea typeface="Calibri" panose="020F0502020204030204" pitchFamily="34" charset="0"/>
                    </a:rPr>
                    <a:t>and it is the analyte with the highest toxic significance</a:t>
                  </a:r>
                </a:p>
              </p:txBody>
            </p:sp>
            <p:sp>
              <p:nvSpPr>
                <p:cNvPr id="11" name="Rectangle: Rounded Corners 10">
                  <a:extLst>
                    <a:ext uri="{FF2B5EF4-FFF2-40B4-BE49-F238E27FC236}">
                      <a16:creationId xmlns:a16="http://schemas.microsoft.com/office/drawing/2014/main" id="{7A35D998-EACC-4873-A4EB-DF6BE3B9D0D3}"/>
                    </a:ext>
                  </a:extLst>
                </p:cNvPr>
                <p:cNvSpPr/>
                <p:nvPr/>
              </p:nvSpPr>
              <p:spPr>
                <a:xfrm>
                  <a:off x="5357566" y="7744852"/>
                  <a:ext cx="4627554" cy="84439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latin typeface="Constantia" panose="02030602050306030303" pitchFamily="18" charset="0"/>
                    </a:rPr>
                    <a:t>Introduction</a:t>
                  </a:r>
                </a:p>
              </p:txBody>
            </p:sp>
          </p:grpSp>
          <p:sp>
            <p:nvSpPr>
              <p:cNvPr id="3" name="Rectangle: Rounded Corners 2">
                <a:extLst>
                  <a:ext uri="{FF2B5EF4-FFF2-40B4-BE49-F238E27FC236}">
                    <a16:creationId xmlns:a16="http://schemas.microsoft.com/office/drawing/2014/main" id="{47E4217F-C20A-44BD-86F7-201020F1709F}"/>
                  </a:ext>
                </a:extLst>
              </p:cNvPr>
              <p:cNvSpPr/>
              <p:nvPr/>
            </p:nvSpPr>
            <p:spPr>
              <a:xfrm>
                <a:off x="1262939" y="15181390"/>
                <a:ext cx="22083231" cy="133636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panose="05000000000000000000" pitchFamily="2" charset="2"/>
                  <a:buChar char="v"/>
                </a:pPr>
                <a:r>
                  <a:rPr lang="en-US" sz="3200" dirty="0">
                    <a:solidFill>
                      <a:srgbClr val="000000"/>
                    </a:solidFill>
                    <a:effectLst/>
                    <a:latin typeface="Constantia" panose="02030602050306030303" pitchFamily="18" charset="0"/>
                    <a:ea typeface="Calibri" panose="020F0502020204030204" pitchFamily="34" charset="0"/>
                  </a:rPr>
                  <a:t>The distribution of hepatocellular carcinoma attributable to aflatoxin exposure is highest in Africa with 40 % of liver cancer incidences</a:t>
                </a:r>
                <a:endParaRPr lang="en-US" sz="3200" dirty="0">
                  <a:latin typeface="Constantia" panose="02030602050306030303" pitchFamily="18" charset="0"/>
                </a:endParaRPr>
              </a:p>
            </p:txBody>
          </p:sp>
        </p:grpSp>
        <p:sp>
          <p:nvSpPr>
            <p:cNvPr id="5" name="Rectangle: Rounded Corners 4">
              <a:extLst>
                <a:ext uri="{FF2B5EF4-FFF2-40B4-BE49-F238E27FC236}">
                  <a16:creationId xmlns:a16="http://schemas.microsoft.com/office/drawing/2014/main" id="{1A8D19FD-CD1C-4E0C-865B-4FDD401CE4ED}"/>
                </a:ext>
              </a:extLst>
            </p:cNvPr>
            <p:cNvSpPr/>
            <p:nvPr/>
          </p:nvSpPr>
          <p:spPr>
            <a:xfrm>
              <a:off x="274343" y="39735246"/>
              <a:ext cx="29720426" cy="292608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latin typeface="Constantia" panose="02030602050306030303" pitchFamily="18" charset="0"/>
                </a:rPr>
                <a:t>Contacts: </a:t>
              </a:r>
              <a:r>
                <a:rPr lang="en-US" sz="8800" dirty="0">
                  <a:latin typeface="Constantia" panose="02030602050306030303" pitchFamily="18" charset="0"/>
                  <a:hlinkClick r:id="rId4"/>
                </a:rPr>
                <a:t>ydouksouna@gmail.com</a:t>
              </a:r>
              <a:r>
                <a:rPr lang="en-US" sz="8800" dirty="0">
                  <a:latin typeface="Constantia" panose="02030602050306030303" pitchFamily="18" charset="0"/>
                </a:rPr>
                <a:t>, </a:t>
              </a:r>
              <a:r>
                <a:rPr lang="en-US" sz="8800" dirty="0">
                  <a:latin typeface="Constantia" panose="02030602050306030303" pitchFamily="18" charset="0"/>
                  <a:hlinkClick r:id="rId5"/>
                </a:rPr>
                <a:t>tanuironald@gmail.com</a:t>
              </a:r>
              <a:r>
                <a:rPr lang="en-US" sz="8800" dirty="0">
                  <a:latin typeface="Constantia" panose="02030602050306030303" pitchFamily="18" charset="0"/>
                </a:rPr>
                <a:t>, </a:t>
              </a:r>
              <a:r>
                <a:rPr lang="en-US" sz="8800" dirty="0">
                  <a:latin typeface="Constantia" panose="02030602050306030303" pitchFamily="18" charset="0"/>
                  <a:hlinkClick r:id="rId6"/>
                </a:rPr>
                <a:t>runo.steve@ku.ac.ke</a:t>
              </a:r>
              <a:r>
                <a:rPr lang="en-US" sz="8800" dirty="0">
                  <a:latin typeface="Constantia" panose="02030602050306030303" pitchFamily="18" charset="0"/>
                </a:rPr>
                <a:t>; </a:t>
              </a:r>
              <a:r>
                <a:rPr lang="en-US" sz="8800" dirty="0">
                  <a:latin typeface="Constantia" panose="02030602050306030303" pitchFamily="18" charset="0"/>
                  <a:cs typeface="Times New Roman" panose="02020603050405020304" pitchFamily="18" charset="0"/>
                </a:rPr>
                <a:t>+254743822646. </a:t>
              </a:r>
            </a:p>
          </p:txBody>
        </p:sp>
      </p:grpSp>
      <p:graphicFrame>
        <p:nvGraphicFramePr>
          <p:cNvPr id="54" name="Tableau 2">
            <a:extLst>
              <a:ext uri="{FF2B5EF4-FFF2-40B4-BE49-F238E27FC236}">
                <a16:creationId xmlns:a16="http://schemas.microsoft.com/office/drawing/2014/main" id="{B2F52B93-9FAE-4D0C-8EC8-BB8B245F07DD}"/>
              </a:ext>
            </a:extLst>
          </p:cNvPr>
          <p:cNvGraphicFramePr>
            <a:graphicFrameLocks noGrp="1"/>
          </p:cNvGraphicFramePr>
          <p:nvPr>
            <p:extLst>
              <p:ext uri="{D42A27DB-BD31-4B8C-83A1-F6EECF244321}">
                <p14:modId xmlns:p14="http://schemas.microsoft.com/office/powerpoint/2010/main" val="1655627183"/>
              </p:ext>
            </p:extLst>
          </p:nvPr>
        </p:nvGraphicFramePr>
        <p:xfrm>
          <a:off x="13741628" y="22036487"/>
          <a:ext cx="9878880" cy="3161463"/>
        </p:xfrm>
        <a:graphic>
          <a:graphicData uri="http://schemas.openxmlformats.org/drawingml/2006/table">
            <a:tbl>
              <a:tblPr firstRow="1" firstCol="1" bandRow="1">
                <a:tableStyleId>{5C22544A-7EE6-4342-B048-85BDC9FD1C3A}</a:tableStyleId>
              </a:tblPr>
              <a:tblGrid>
                <a:gridCol w="1597671">
                  <a:extLst>
                    <a:ext uri="{9D8B030D-6E8A-4147-A177-3AD203B41FA5}">
                      <a16:colId xmlns:a16="http://schemas.microsoft.com/office/drawing/2014/main" val="1517675507"/>
                    </a:ext>
                  </a:extLst>
                </a:gridCol>
                <a:gridCol w="1443028">
                  <a:extLst>
                    <a:ext uri="{9D8B030D-6E8A-4147-A177-3AD203B41FA5}">
                      <a16:colId xmlns:a16="http://schemas.microsoft.com/office/drawing/2014/main" val="3285784156"/>
                    </a:ext>
                  </a:extLst>
                </a:gridCol>
                <a:gridCol w="1049475">
                  <a:extLst>
                    <a:ext uri="{9D8B030D-6E8A-4147-A177-3AD203B41FA5}">
                      <a16:colId xmlns:a16="http://schemas.microsoft.com/office/drawing/2014/main" val="3810138735"/>
                    </a:ext>
                  </a:extLst>
                </a:gridCol>
                <a:gridCol w="1000281">
                  <a:extLst>
                    <a:ext uri="{9D8B030D-6E8A-4147-A177-3AD203B41FA5}">
                      <a16:colId xmlns:a16="http://schemas.microsoft.com/office/drawing/2014/main" val="3239837829"/>
                    </a:ext>
                  </a:extLst>
                </a:gridCol>
                <a:gridCol w="1159238">
                  <a:extLst>
                    <a:ext uri="{9D8B030D-6E8A-4147-A177-3AD203B41FA5}">
                      <a16:colId xmlns:a16="http://schemas.microsoft.com/office/drawing/2014/main" val="905848414"/>
                    </a:ext>
                  </a:extLst>
                </a:gridCol>
                <a:gridCol w="1004304">
                  <a:extLst>
                    <a:ext uri="{9D8B030D-6E8A-4147-A177-3AD203B41FA5}">
                      <a16:colId xmlns:a16="http://schemas.microsoft.com/office/drawing/2014/main" val="4274095654"/>
                    </a:ext>
                  </a:extLst>
                </a:gridCol>
                <a:gridCol w="1107017">
                  <a:extLst>
                    <a:ext uri="{9D8B030D-6E8A-4147-A177-3AD203B41FA5}">
                      <a16:colId xmlns:a16="http://schemas.microsoft.com/office/drawing/2014/main" val="3037008175"/>
                    </a:ext>
                  </a:extLst>
                </a:gridCol>
                <a:gridCol w="1517866">
                  <a:extLst>
                    <a:ext uri="{9D8B030D-6E8A-4147-A177-3AD203B41FA5}">
                      <a16:colId xmlns:a16="http://schemas.microsoft.com/office/drawing/2014/main" val="3523317896"/>
                    </a:ext>
                  </a:extLst>
                </a:gridCol>
              </a:tblGrid>
              <a:tr h="584511">
                <a:tc row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Source of Sample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 of Samples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Sample Status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Concentration of Aflatoxin B</a:t>
                      </a:r>
                      <a:r>
                        <a:rPr lang="en-US" sz="1400" b="1" baseline="-25000" dirty="0">
                          <a:solidFill>
                            <a:schemeClr val="tx1"/>
                          </a:solidFill>
                          <a:effectLst/>
                          <a:latin typeface="Constantia" panose="02030602050306030303" pitchFamily="18" charset="0"/>
                          <a:cs typeface="Times New Roman" panose="02020603050405020304" pitchFamily="18" charset="0"/>
                        </a:rPr>
                        <a:t>1</a:t>
                      </a:r>
                      <a:r>
                        <a:rPr lang="en-US" sz="1400" b="1" dirty="0">
                          <a:solidFill>
                            <a:schemeClr val="tx1"/>
                          </a:solidFill>
                          <a:effectLst/>
                          <a:latin typeface="Constantia" panose="02030602050306030303" pitchFamily="18" charset="0"/>
                          <a:cs typeface="Times New Roman" panose="02020603050405020304" pitchFamily="18" charset="0"/>
                        </a:rPr>
                        <a:t>(µg/Kg)</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Accepted levels</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0601745"/>
                  </a:ext>
                </a:extLst>
              </a:tr>
              <a:tr h="584511">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Positive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Negative</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0</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&lt;2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&gt;2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&lt;2µg/Kg</a:t>
                      </a:r>
                    </a:p>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rPr>
                        <a:t>(</a:t>
                      </a:r>
                      <a:r>
                        <a:rPr lang="en-US" sz="1400" kern="1200" dirty="0">
                          <a:solidFill>
                            <a:schemeClr val="dk1"/>
                          </a:solidFill>
                          <a:effectLst/>
                          <a:latin typeface="Constantia" panose="02030602050306030303" pitchFamily="18" charset="0"/>
                          <a:ea typeface="+mn-ea"/>
                          <a:cs typeface="Times New Roman" panose="02020603050405020304" pitchFamily="18" charset="0"/>
                        </a:rPr>
                        <a:t>Commission Regulation No. 1881/2006</a:t>
                      </a:r>
                      <a:r>
                        <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0958059"/>
                  </a:ext>
                </a:extLst>
              </a:tr>
              <a:tr h="584511">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Local</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25 (56.8%)</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07</a:t>
                      </a:r>
                      <a:r>
                        <a:rPr lang="en-US" sz="1400" dirty="0">
                          <a:solidFill>
                            <a:schemeClr val="tx1"/>
                          </a:solidFill>
                          <a:effectLst/>
                          <a:latin typeface="Constantia" panose="02030602050306030303" pitchFamily="18" charset="0"/>
                          <a:cs typeface="Times New Roman" panose="02020603050405020304" pitchFamily="18" charset="0"/>
                        </a:rPr>
                        <a:t> (15.9%)</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18 (40.9%)</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17 (38.6%)</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06</a:t>
                      </a:r>
                      <a:r>
                        <a:rPr lang="en-US" sz="1400" dirty="0">
                          <a:solidFill>
                            <a:schemeClr val="tx1"/>
                          </a:solidFill>
                          <a:effectLst/>
                          <a:latin typeface="Constantia" panose="02030602050306030303" pitchFamily="18" charset="0"/>
                          <a:cs typeface="Times New Roman" panose="02020603050405020304" pitchFamily="18" charset="0"/>
                        </a:rPr>
                        <a:t> (13.6%)</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02</a:t>
                      </a:r>
                      <a:r>
                        <a:rPr lang="en-US" sz="1400" dirty="0">
                          <a:solidFill>
                            <a:schemeClr val="tx1"/>
                          </a:solidFill>
                          <a:effectLst/>
                          <a:latin typeface="Constantia" panose="02030602050306030303" pitchFamily="18" charset="0"/>
                          <a:cs typeface="Times New Roman" panose="02020603050405020304" pitchFamily="18" charset="0"/>
                        </a:rPr>
                        <a:t> (4.5%)</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3506400336"/>
                  </a:ext>
                </a:extLst>
              </a:tr>
              <a:tr h="584511">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Imported</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19 (43.1%)</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12</a:t>
                      </a:r>
                      <a:r>
                        <a:rPr lang="en-US" sz="1400" dirty="0">
                          <a:solidFill>
                            <a:schemeClr val="tx1"/>
                          </a:solidFill>
                          <a:effectLst/>
                          <a:latin typeface="Constantia" panose="02030602050306030303" pitchFamily="18" charset="0"/>
                          <a:cs typeface="Times New Roman" panose="02020603050405020304" pitchFamily="18" charset="0"/>
                        </a:rPr>
                        <a:t> (27.2%)</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07 (15.9%)</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a:solidFill>
                            <a:schemeClr val="tx1"/>
                          </a:solidFill>
                          <a:effectLst/>
                          <a:latin typeface="Constantia" panose="02030602050306030303" pitchFamily="18" charset="0"/>
                          <a:cs typeface="Times New Roman" panose="02020603050405020304" pitchFamily="18" charset="0"/>
                        </a:rPr>
                        <a:t>08 (18.2%)</a:t>
                      </a:r>
                      <a:endParaRPr lang="en-US" sz="140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a:solidFill>
                            <a:schemeClr val="tx1"/>
                          </a:solidFill>
                          <a:effectLst/>
                          <a:latin typeface="Constantia" panose="02030602050306030303" pitchFamily="18" charset="0"/>
                          <a:cs typeface="Times New Roman" panose="02020603050405020304" pitchFamily="18" charset="0"/>
                        </a:rPr>
                        <a:t>08 </a:t>
                      </a:r>
                      <a:r>
                        <a:rPr lang="en-US" sz="1400" dirty="0">
                          <a:solidFill>
                            <a:schemeClr val="tx1"/>
                          </a:solidFill>
                          <a:effectLst/>
                          <a:latin typeface="Constantia" panose="02030602050306030303" pitchFamily="18" charset="0"/>
                          <a:cs typeface="Times New Roman" panose="02020603050405020304" pitchFamily="18" charset="0"/>
                        </a:rPr>
                        <a:t>(18.2%)</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03</a:t>
                      </a:r>
                      <a:r>
                        <a:rPr lang="en-US" sz="1400" dirty="0">
                          <a:solidFill>
                            <a:schemeClr val="tx1"/>
                          </a:solidFill>
                          <a:effectLst/>
                          <a:latin typeface="Constantia" panose="02030602050306030303" pitchFamily="18" charset="0"/>
                          <a:cs typeface="Times New Roman" panose="02020603050405020304" pitchFamily="18" charset="0"/>
                        </a:rPr>
                        <a:t> (6.8%)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4275581798"/>
                  </a:ext>
                </a:extLst>
              </a:tr>
              <a:tr h="823419">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Total</a:t>
                      </a:r>
                      <a:endParaRPr lang="en-US" sz="1400" b="1"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44 (99.999%)</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19</a:t>
                      </a:r>
                      <a:r>
                        <a:rPr lang="en-US" sz="1400" dirty="0">
                          <a:solidFill>
                            <a:schemeClr val="tx1"/>
                          </a:solidFill>
                          <a:effectLst/>
                          <a:latin typeface="Constantia" panose="02030602050306030303" pitchFamily="18" charset="0"/>
                          <a:cs typeface="Times New Roman" panose="02020603050405020304" pitchFamily="18" charset="0"/>
                        </a:rPr>
                        <a:t> (43.1%)</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25 (56.8%)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dirty="0">
                          <a:solidFill>
                            <a:schemeClr val="tx1"/>
                          </a:solidFill>
                          <a:effectLst/>
                          <a:latin typeface="Constantia" panose="02030602050306030303" pitchFamily="18" charset="0"/>
                          <a:cs typeface="Times New Roman" panose="02020603050405020304" pitchFamily="18" charset="0"/>
                        </a:rPr>
                        <a:t>25 (56.8%)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14</a:t>
                      </a:r>
                      <a:r>
                        <a:rPr lang="en-US" sz="1400" dirty="0">
                          <a:solidFill>
                            <a:schemeClr val="tx1"/>
                          </a:solidFill>
                          <a:effectLst/>
                          <a:latin typeface="Constantia" panose="02030602050306030303" pitchFamily="18" charset="0"/>
                          <a:cs typeface="Times New Roman" panose="02020603050405020304" pitchFamily="18" charset="0"/>
                        </a:rPr>
                        <a:t> (31.8%)</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r>
                        <a:rPr lang="en-US" sz="1400" b="1" dirty="0">
                          <a:solidFill>
                            <a:schemeClr val="tx1"/>
                          </a:solidFill>
                          <a:effectLst/>
                          <a:latin typeface="Constantia" panose="02030602050306030303" pitchFamily="18" charset="0"/>
                          <a:cs typeface="Times New Roman" panose="02020603050405020304" pitchFamily="18" charset="0"/>
                        </a:rPr>
                        <a:t>05</a:t>
                      </a:r>
                      <a:r>
                        <a:rPr lang="en-US" sz="1400" dirty="0">
                          <a:solidFill>
                            <a:schemeClr val="tx1"/>
                          </a:solidFill>
                          <a:effectLst/>
                          <a:latin typeface="Constantia" panose="02030602050306030303" pitchFamily="18" charset="0"/>
                          <a:cs typeface="Times New Roman" panose="02020603050405020304" pitchFamily="18" charset="0"/>
                        </a:rPr>
                        <a:t> (11.3%)</a:t>
                      </a:r>
                      <a:endParaRPr lang="en-US" sz="1400" dirty="0">
                        <a:solidFill>
                          <a:schemeClr val="tx1"/>
                        </a:solidFill>
                        <a:effectLst/>
                        <a:latin typeface="Constantia" panose="0203060205030603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557858637"/>
                  </a:ext>
                </a:extLst>
              </a:tr>
            </a:tbl>
          </a:graphicData>
        </a:graphic>
      </p:graphicFrame>
    </p:spTree>
    <p:extLst>
      <p:ext uri="{BB962C8B-B14F-4D97-AF65-F5344CB8AC3E}">
        <p14:creationId xmlns:p14="http://schemas.microsoft.com/office/powerpoint/2010/main" val="419754607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2067</TotalTime>
  <Words>1076</Words>
  <Application>Microsoft Office PowerPoint</Application>
  <PresentationFormat>Custom</PresentationFormat>
  <Paragraphs>110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Constantia</vt:lpstr>
      <vt:lpstr>Wingdings</vt:lpstr>
      <vt:lpstr>Retrospect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Douk You</dc:creator>
  <cp:lastModifiedBy>Douk You</cp:lastModifiedBy>
  <cp:revision>30</cp:revision>
  <dcterms:created xsi:type="dcterms:W3CDTF">2020-12-17T11:51:01Z</dcterms:created>
  <dcterms:modified xsi:type="dcterms:W3CDTF">2021-01-14T11:31:49Z</dcterms:modified>
</cp:coreProperties>
</file>