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2" r:id="rId2"/>
    <p:sldId id="443" r:id="rId3"/>
    <p:sldId id="435" r:id="rId4"/>
    <p:sldId id="436" r:id="rId5"/>
    <p:sldId id="440" r:id="rId6"/>
    <p:sldId id="437" r:id="rId7"/>
    <p:sldId id="441" r:id="rId8"/>
    <p:sldId id="44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C7B0"/>
    <a:srgbClr val="983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E9251-31F1-4F83-8107-206F9B75B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D37AB-D679-46CC-86FC-F99E86750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252806-42AD-44F2-97AD-A3E06A3B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85951F-A050-440D-B9A0-845B08ED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3A5C44-597B-4CA0-A715-668CD7AF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8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DF55A-287A-4147-ADA9-E2DC18DE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CB1C6C-7AE9-4EC2-BFB2-02CCCE1B2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44E11-9358-4089-8948-463874C6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D50DDC-BE77-4C3F-8B3B-4B6E7548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D459DF-6ED8-4B52-A7A3-3375F47F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60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8C137B-B5FC-4AC7-8002-1E82304F2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1A4DC-EF52-4135-9B87-ECCC0DBC0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655A00-F685-4695-A31F-7C859D89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15F625-67A2-47EB-9EB3-BF3917D4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961798-7F68-439E-B46E-B2731DB0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8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4A4F08-1626-0746-A39F-DF8D3F5ED9CA}"/>
              </a:ext>
            </a:extLst>
          </p:cNvPr>
          <p:cNvSpPr/>
          <p:nvPr userDrawn="1"/>
        </p:nvSpPr>
        <p:spPr>
          <a:xfrm>
            <a:off x="701040" y="995099"/>
            <a:ext cx="10789920" cy="2743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73AAFF8-7A12-0F4F-B4E5-323C18FD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3231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85 Heavy" panose="020B0502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0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99994-3FC3-4618-BD59-853ACB83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6AF2-0EF0-4854-97AA-475F2E08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D76D-49BD-4B41-B177-5226E125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8A99A-68A8-47EE-8A4D-D4D1780F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D29BF-52EE-448A-BB8A-527A927A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0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621DF-0986-43C2-B678-2F0B9E04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235EE4-9046-458B-8C7B-0C1C108B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065C2F-EB3A-4AAD-9BD6-8422091A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06E053-F6EA-413B-BE55-9AE6F1C5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7EFAB4-18D0-444B-BC4F-AC9D3E87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9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0F798-43D5-4C95-BE95-3447ABBD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D14000-A9D6-4746-BDAA-C640DDAEA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791A69-6A89-40D9-81E4-026525CAC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95A774-0941-4592-913F-213CDD02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387DB8-FC29-4015-98D8-355F045F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C3E309-63EE-4F9C-821B-701023FF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0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3B38D-AACB-4975-B154-3B7C2E84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AC4989-8DE2-4B5C-AF99-61466A1C0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BB8F1C-0216-475A-A615-7C113F6D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55281B-B824-457E-B03F-EDCA709B3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06C740-9910-4AB8-808D-BC7842501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93A9C9-F49E-4991-8FD3-3FB2F8D8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F44B68F-E438-4E7B-B53A-6A7BDB1C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573FF1-706C-4602-A94B-A4E3562C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68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79C03-F168-444C-BAB5-C40F86D3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4CABD9-FC35-4209-9909-30CEDA5A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AF14FF-7ABB-4D4C-802B-70E495A8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4CD3D3-582A-4B4E-A5B5-0B89E4DF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71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CC1881-BD38-4295-B4ED-3CD8054C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645F91-4529-40BC-B511-2A63F6D8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4E39FE-6D7A-4F98-8464-7FE72F48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15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E016B-692E-41D1-9F14-5F30A8B2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75EB74-53F9-4E52-941F-5B4041DD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94B75E-A288-479B-B4B9-7C8FFA72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B9404A-2F8A-42C2-8917-ABE3F182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A57531-94A8-4612-A732-BA2A5F5D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6F1045-65FC-451E-9F5B-AB0E9D2B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37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39F74-904F-4D45-B17C-F10D8400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E9278B-0F52-4B3C-8924-EAB27081F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0B7C1E-00A5-436A-982B-695A28C7E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159027-7AFA-41BD-BD95-A9D02AD0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0751E8-7038-4E95-9BD7-5FE762E7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BDF1F7-A1E7-4135-80D5-04B5EF85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23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A63A80-9ACD-4A17-81CC-F7E8B08B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072ECD-828E-4597-8802-97AE24B9C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3FC28A-D792-4063-BAC8-6DA3F40D6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BD89-1120-4AFA-BED9-D3A66BDE4ABE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B80FC9-A705-4A4B-B479-6148A70C8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94186-5757-46E8-9095-18C823B43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136D-A11C-424D-83FE-A00A6A37C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41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6.e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E01705-581E-436C-91DE-E65235F7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875" y="3956605"/>
            <a:ext cx="1822202" cy="18345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A05E2C-340C-46F8-A668-550C114471CA}"/>
              </a:ext>
            </a:extLst>
          </p:cNvPr>
          <p:cNvSpPr txBox="1"/>
          <p:nvPr/>
        </p:nvSpPr>
        <p:spPr>
          <a:xfrm>
            <a:off x="781878" y="424934"/>
            <a:ext cx="10296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9831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1st International Electronic Conference on Toxins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F0D6B1-027E-4326-AC61-CEA82182CCB6}"/>
              </a:ext>
            </a:extLst>
          </p:cNvPr>
          <p:cNvSpPr txBox="1"/>
          <p:nvPr/>
        </p:nvSpPr>
        <p:spPr>
          <a:xfrm>
            <a:off x="675860" y="1791204"/>
            <a:ext cx="107872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Synergistic attenuation of cancer-related pain and implications on adverse effects by the use of methadone and Phα1β in C57BL/6J mice </a:t>
            </a:r>
            <a:endParaRPr lang="pt-BR" sz="3200" b="1" dirty="0">
              <a:solidFill>
                <a:srgbClr val="98310E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7482AB-EF5B-4B35-A9AD-EB147ADED244}"/>
              </a:ext>
            </a:extLst>
          </p:cNvPr>
          <p:cNvSpPr txBox="1"/>
          <p:nvPr/>
        </p:nvSpPr>
        <p:spPr>
          <a:xfrm>
            <a:off x="0" y="592482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rgbClr val="44C7B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MSc</a:t>
            </a:r>
            <a:r>
              <a:rPr lang="pt-BR" sz="2000" b="1" dirty="0">
                <a:solidFill>
                  <a:srgbClr val="44C7B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Luana Assis</a:t>
            </a:r>
          </a:p>
          <a:p>
            <a:pPr algn="ctr"/>
            <a:r>
              <a:rPr lang="pt-BR" sz="2000" b="1" dirty="0">
                <a:solidFill>
                  <a:srgbClr val="44C7B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luana.assisferreira@gmail.com</a:t>
            </a:r>
          </a:p>
        </p:txBody>
      </p:sp>
    </p:spTree>
    <p:extLst>
      <p:ext uri="{BB962C8B-B14F-4D97-AF65-F5344CB8AC3E}">
        <p14:creationId xmlns:p14="http://schemas.microsoft.com/office/powerpoint/2010/main" val="35342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D18708-9676-468B-82F2-FFC3D2FF22F2}"/>
              </a:ext>
            </a:extLst>
          </p:cNvPr>
          <p:cNvSpPr txBox="1"/>
          <p:nvPr/>
        </p:nvSpPr>
        <p:spPr>
          <a:xfrm>
            <a:off x="596346" y="3341472"/>
            <a:ext cx="10853530" cy="308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200" dirty="0">
                <a:latin typeface="Arial" panose="020B0604020202020204" pitchFamily="34" charset="0"/>
              </a:rPr>
              <a:t>One strategy to improve the therapeutic utility of </a:t>
            </a:r>
            <a:r>
              <a:rPr lang="en-US" altLang="pt-BR" sz="2200" dirty="0">
                <a:highlight>
                  <a:srgbClr val="44C7B0"/>
                </a:highlight>
                <a:latin typeface="Arial" panose="020B0604020202020204" pitchFamily="34" charset="0"/>
              </a:rPr>
              <a:t>opioids</a:t>
            </a:r>
            <a:r>
              <a:rPr lang="en-US" altLang="pt-BR" sz="2200" dirty="0">
                <a:latin typeface="Arial" panose="020B0604020202020204" pitchFamily="34" charset="0"/>
              </a:rPr>
              <a:t> (widely used for pain relief) is to co-administer with other analgesic agents, such as </a:t>
            </a:r>
            <a:r>
              <a:rPr lang="en-US" altLang="pt-BR" sz="2200" dirty="0">
                <a:highlight>
                  <a:srgbClr val="44C7B0"/>
                </a:highlight>
                <a:latin typeface="Arial" panose="020B0604020202020204" pitchFamily="34" charset="0"/>
              </a:rPr>
              <a:t>Phα1β</a:t>
            </a:r>
            <a:r>
              <a:rPr lang="en-US" altLang="pt-BR" sz="2200" dirty="0">
                <a:latin typeface="Arial" panose="020B0604020202020204" pitchFamily="34" charset="0"/>
              </a:rPr>
              <a:t> toxin, looking for reducing side effects and improving </a:t>
            </a:r>
            <a:r>
              <a:rPr lang="en-US" altLang="pt-BR" sz="2200" dirty="0" err="1">
                <a:latin typeface="Arial" panose="020B0604020202020204" pitchFamily="34" charset="0"/>
              </a:rPr>
              <a:t>analgesy</a:t>
            </a:r>
            <a:r>
              <a:rPr lang="en-US" altLang="pt-BR" sz="2200" dirty="0">
                <a:latin typeface="Arial" panose="020B0604020202020204" pitchFamily="34" charset="0"/>
              </a:rPr>
              <a:t>. </a:t>
            </a:r>
          </a:p>
          <a:p>
            <a:pPr algn="just">
              <a:lnSpc>
                <a:spcPct val="150000"/>
              </a:lnSpc>
            </a:pPr>
            <a:endParaRPr lang="en-US" altLang="pt-BR" sz="22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2200" dirty="0">
                <a:latin typeface="Arial" panose="020B0604020202020204" pitchFamily="34" charset="0"/>
              </a:rPr>
              <a:t>This work aims to test whether the in vivo antinociceptive interaction of methadone and Phα1β is sub-additive, additive or synergistic.</a:t>
            </a:r>
            <a:endParaRPr lang="pt-BR" alt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477EE3-459B-4B12-97FF-FF4F580090AD}"/>
              </a:ext>
            </a:extLst>
          </p:cNvPr>
          <p:cNvSpPr txBox="1"/>
          <p:nvPr/>
        </p:nvSpPr>
        <p:spPr>
          <a:xfrm>
            <a:off x="569842" y="486448"/>
            <a:ext cx="10880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and Goals 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B54138-F2FC-4423-B83F-63C67054CF2A}"/>
              </a:ext>
            </a:extLst>
          </p:cNvPr>
          <p:cNvSpPr txBox="1"/>
          <p:nvPr/>
        </p:nvSpPr>
        <p:spPr>
          <a:xfrm>
            <a:off x="662607" y="1565917"/>
            <a:ext cx="108667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unpleasant sensory and emotional experience associated with, or resembling that associated with, actual or potential tissue damage, (IASP, 2020).</a:t>
            </a:r>
            <a:endParaRPr lang="pt-BR" sz="22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DDD493-102C-40E0-89EF-87B628F08E10}"/>
              </a:ext>
            </a:extLst>
          </p:cNvPr>
          <p:cNvSpPr txBox="1"/>
          <p:nvPr/>
        </p:nvSpPr>
        <p:spPr>
          <a:xfrm>
            <a:off x="669233" y="1115926"/>
            <a:ext cx="8945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Pain: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0D77E22-95F7-4EA2-BC16-414956619CF8}"/>
              </a:ext>
            </a:extLst>
          </p:cNvPr>
          <p:cNvCxnSpPr>
            <a:cxnSpLocks/>
          </p:cNvCxnSpPr>
          <p:nvPr/>
        </p:nvCxnSpPr>
        <p:spPr>
          <a:xfrm>
            <a:off x="3551582" y="2756451"/>
            <a:ext cx="7765774" cy="0"/>
          </a:xfrm>
          <a:prstGeom prst="line">
            <a:avLst/>
          </a:prstGeom>
          <a:ln>
            <a:solidFill>
              <a:srgbClr val="983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B323B12-59AF-4986-8E3D-3D0482570862}"/>
              </a:ext>
            </a:extLst>
          </p:cNvPr>
          <p:cNvCxnSpPr>
            <a:cxnSpLocks/>
          </p:cNvCxnSpPr>
          <p:nvPr/>
        </p:nvCxnSpPr>
        <p:spPr>
          <a:xfrm>
            <a:off x="2643809" y="2895599"/>
            <a:ext cx="7765774" cy="0"/>
          </a:xfrm>
          <a:prstGeom prst="line">
            <a:avLst/>
          </a:prstGeom>
          <a:ln>
            <a:solidFill>
              <a:srgbClr val="983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7">
            <a:extLst>
              <a:ext uri="{FF2B5EF4-FFF2-40B4-BE49-F238E27FC236}">
                <a16:creationId xmlns:a16="http://schemas.microsoft.com/office/drawing/2014/main" id="{40C5AB30-6E47-4B4F-BC93-61C34C4B6476}"/>
              </a:ext>
            </a:extLst>
          </p:cNvPr>
          <p:cNvSpPr txBox="1">
            <a:spLocks/>
          </p:cNvSpPr>
          <p:nvPr/>
        </p:nvSpPr>
        <p:spPr>
          <a:xfrm>
            <a:off x="363110" y="1279848"/>
            <a:ext cx="2459603" cy="482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ED3422"/>
                </a:solidFill>
                <a:latin typeface="Avenir LT Std 85 Heavy" panose="020B05020202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ctr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98310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Induction </a:t>
            </a:r>
            <a:endParaRPr lang="pt-BR" sz="2000" dirty="0">
              <a:solidFill>
                <a:srgbClr val="98310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703D584-B92C-4C02-8895-1D69A557E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40521"/>
              </p:ext>
            </p:extLst>
          </p:nvPr>
        </p:nvGraphicFramePr>
        <p:xfrm>
          <a:off x="4434299" y="1252331"/>
          <a:ext cx="7757701" cy="525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ism 7" r:id="rId3" imgW="7326961" imgH="4628700" progId="Prism7.Document">
                  <p:embed/>
                </p:oleObj>
              </mc:Choice>
              <mc:Fallback>
                <p:oleObj name="Prism 7" r:id="rId3" imgW="7326961" imgH="4628700" progId="Prism7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703D584-B92C-4C02-8895-1D69A557E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4299" y="1252331"/>
                        <a:ext cx="7757701" cy="525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580660B8-6A33-45F9-8C1E-7F84B925A403}"/>
              </a:ext>
            </a:extLst>
          </p:cNvPr>
          <p:cNvGrpSpPr/>
          <p:nvPr/>
        </p:nvGrpSpPr>
        <p:grpSpPr>
          <a:xfrm>
            <a:off x="674576" y="2743198"/>
            <a:ext cx="3778154" cy="584775"/>
            <a:chOff x="409533" y="2186606"/>
            <a:chExt cx="3685390" cy="584775"/>
          </a:xfrm>
        </p:grpSpPr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44AC6787-FACD-41AA-96E0-71EE11DC2F4D}"/>
                </a:ext>
              </a:extLst>
            </p:cNvPr>
            <p:cNvSpPr/>
            <p:nvPr/>
          </p:nvSpPr>
          <p:spPr>
            <a:xfrm>
              <a:off x="1736035" y="2319132"/>
              <a:ext cx="291548" cy="18553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E3626A0-FCBB-4BDF-924F-8478AE05E703}"/>
                </a:ext>
              </a:extLst>
            </p:cNvPr>
            <p:cNvSpPr txBox="1"/>
            <p:nvPr/>
          </p:nvSpPr>
          <p:spPr>
            <a:xfrm>
              <a:off x="409533" y="2186606"/>
              <a:ext cx="1432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B16-F10</a:t>
              </a:r>
            </a:p>
            <a:p>
              <a:pPr algn="ctr"/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(1 x 10</a:t>
              </a:r>
              <a:r>
                <a:rPr lang="en-US" sz="1600" baseline="30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cells)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393EFC3-6041-40B3-BADD-D0CA46E6888F}"/>
                </a:ext>
              </a:extLst>
            </p:cNvPr>
            <p:cNvSpPr txBox="1"/>
            <p:nvPr/>
          </p:nvSpPr>
          <p:spPr>
            <a:xfrm>
              <a:off x="2067341" y="2253734"/>
              <a:ext cx="20275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ight hind paw</a:t>
              </a:r>
              <a:endParaRPr lang="pt-BR" sz="1600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644C4A8-9D9F-4AAD-95FE-925C135F3965}"/>
              </a:ext>
            </a:extLst>
          </p:cNvPr>
          <p:cNvSpPr txBox="1"/>
          <p:nvPr/>
        </p:nvSpPr>
        <p:spPr>
          <a:xfrm>
            <a:off x="940904" y="1869420"/>
            <a:ext cx="2504661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Mechanical hyperalgesia induced by melanoma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8A5A3E0-7452-4DDF-9137-59577ACDD38C}"/>
              </a:ext>
            </a:extLst>
          </p:cNvPr>
          <p:cNvGrpSpPr/>
          <p:nvPr/>
        </p:nvGrpSpPr>
        <p:grpSpPr>
          <a:xfrm>
            <a:off x="530088" y="3676847"/>
            <a:ext cx="3676436" cy="2694017"/>
            <a:chOff x="530088" y="3676847"/>
            <a:chExt cx="3676436" cy="2694017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E49AD909-9387-498A-BB5E-9BBF0D201E7D}"/>
                </a:ext>
              </a:extLst>
            </p:cNvPr>
            <p:cNvGrpSpPr/>
            <p:nvPr/>
          </p:nvGrpSpPr>
          <p:grpSpPr>
            <a:xfrm>
              <a:off x="770739" y="3676847"/>
              <a:ext cx="3435785" cy="2694017"/>
              <a:chOff x="134635" y="3120256"/>
              <a:chExt cx="3435785" cy="2694017"/>
            </a:xfrm>
          </p:grpSpPr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E10E5560-F732-4323-8B79-2EB36A5B9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1731" y="4227444"/>
                <a:ext cx="1918689" cy="1586829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3912ACDE-2084-463E-A5AA-19AEB3143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colorTemperature colorTemp="6673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2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8388" y="3465650"/>
                <a:ext cx="1440594" cy="841307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631FAB02-0FD5-42B5-8FC8-A1974F851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635" y="3120256"/>
                <a:ext cx="978548" cy="842144"/>
              </a:xfrm>
              <a:prstGeom prst="rect">
                <a:avLst/>
              </a:prstGeom>
            </p:spPr>
          </p:pic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DCFBBE6-C5A4-45F6-9FC8-9932F48B11FF}"/>
                  </a:ext>
                </a:extLst>
              </p:cNvPr>
              <p:cNvSpPr/>
              <p:nvPr/>
            </p:nvSpPr>
            <p:spPr>
              <a:xfrm>
                <a:off x="530087" y="3631095"/>
                <a:ext cx="1736035" cy="1245705"/>
              </a:xfrm>
              <a:custGeom>
                <a:avLst/>
                <a:gdLst>
                  <a:gd name="connsiteX0" fmla="*/ 0 w 1974574"/>
                  <a:gd name="connsiteY0" fmla="*/ 0 h 1656522"/>
                  <a:gd name="connsiteX1" fmla="*/ 530087 w 1974574"/>
                  <a:gd name="connsiteY1" fmla="*/ 172279 h 1656522"/>
                  <a:gd name="connsiteX2" fmla="*/ 1258957 w 1974574"/>
                  <a:gd name="connsiteY2" fmla="*/ 172279 h 1656522"/>
                  <a:gd name="connsiteX3" fmla="*/ 1073426 w 1974574"/>
                  <a:gd name="connsiteY3" fmla="*/ 927653 h 1656522"/>
                  <a:gd name="connsiteX4" fmla="*/ 1974574 w 1974574"/>
                  <a:gd name="connsiteY4" fmla="*/ 1656522 h 1656522"/>
                  <a:gd name="connsiteX5" fmla="*/ 1974574 w 1974574"/>
                  <a:gd name="connsiteY5" fmla="*/ 1656522 h 165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4574" h="1656522">
                    <a:moveTo>
                      <a:pt x="0" y="0"/>
                    </a:moveTo>
                    <a:cubicBezTo>
                      <a:pt x="160130" y="71783"/>
                      <a:pt x="320261" y="143566"/>
                      <a:pt x="530087" y="172279"/>
                    </a:cubicBezTo>
                    <a:cubicBezTo>
                      <a:pt x="739913" y="200992"/>
                      <a:pt x="1168401" y="46383"/>
                      <a:pt x="1258957" y="172279"/>
                    </a:cubicBezTo>
                    <a:cubicBezTo>
                      <a:pt x="1349513" y="298175"/>
                      <a:pt x="954157" y="680279"/>
                      <a:pt x="1073426" y="927653"/>
                    </a:cubicBezTo>
                    <a:cubicBezTo>
                      <a:pt x="1192695" y="1175027"/>
                      <a:pt x="1974574" y="1656522"/>
                      <a:pt x="1974574" y="1656522"/>
                    </a:cubicBezTo>
                    <a:lnTo>
                      <a:pt x="1974574" y="1656522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19AA6C5-8C64-4773-83C9-49FFDEA56887}"/>
                  </a:ext>
                </a:extLst>
              </p:cNvPr>
              <p:cNvSpPr txBox="1"/>
              <p:nvPr/>
            </p:nvSpPr>
            <p:spPr>
              <a:xfrm>
                <a:off x="145776" y="4241560"/>
                <a:ext cx="1179441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Non noxious </a:t>
                </a:r>
              </a:p>
              <a:p>
                <a:pPr algn="ctr"/>
                <a:r>
                  <a:rPr lang="pt-BR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stimuli</a:t>
                </a:r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D91358E1-8A73-4580-B531-B0B9E5801B87}"/>
                  </a:ext>
                </a:extLst>
              </p:cNvPr>
              <p:cNvSpPr/>
              <p:nvPr/>
            </p:nvSpPr>
            <p:spPr>
              <a:xfrm>
                <a:off x="2199861" y="4797285"/>
                <a:ext cx="145774" cy="1590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9E21D08-7C55-4E05-B7A6-F7E68DAB6ED6}"/>
                  </a:ext>
                </a:extLst>
              </p:cNvPr>
              <p:cNvSpPr txBox="1"/>
              <p:nvPr/>
            </p:nvSpPr>
            <p:spPr>
              <a:xfrm>
                <a:off x="1159566" y="3479561"/>
                <a:ext cx="964274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Aβ Fibers</a:t>
                </a: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5F8CAB3-5356-45A3-A0A3-D1B908A446D2}"/>
                  </a:ext>
                </a:extLst>
              </p:cNvPr>
              <p:cNvSpPr txBox="1"/>
              <p:nvPr/>
            </p:nvSpPr>
            <p:spPr>
              <a:xfrm>
                <a:off x="1616767" y="4307821"/>
                <a:ext cx="964274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Spinal Cord</a:t>
                </a:r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B992E2E7-A905-449B-B142-6E69A380C8BE}"/>
                  </a:ext>
                </a:extLst>
              </p:cNvPr>
              <p:cNvSpPr txBox="1"/>
              <p:nvPr/>
            </p:nvSpPr>
            <p:spPr>
              <a:xfrm>
                <a:off x="1755915" y="3896138"/>
                <a:ext cx="61362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DRG</a:t>
                </a:r>
              </a:p>
            </p:txBody>
          </p:sp>
          <p:pic>
            <p:nvPicPr>
              <p:cNvPr id="45" name="Imagem 44">
                <a:extLst>
                  <a:ext uri="{FF2B5EF4-FFF2-40B4-BE49-F238E27FC236}">
                    <a16:creationId xmlns:a16="http://schemas.microsoft.com/office/drawing/2014/main" id="{4214B32E-90D8-4FBC-BE64-F23953411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11535">
                <a:off x="1320904" y="3838489"/>
                <a:ext cx="428384" cy="557803"/>
              </a:xfrm>
              <a:prstGeom prst="rect">
                <a:avLst/>
              </a:prstGeom>
            </p:spPr>
          </p:pic>
        </p:grpSp>
        <p:pic>
          <p:nvPicPr>
            <p:cNvPr id="29" name="Picture 34" descr="Símbolo masculino - Baixar PNG/SVG Transparente">
              <a:extLst>
                <a:ext uri="{FF2B5EF4-FFF2-40B4-BE49-F238E27FC236}">
                  <a16:creationId xmlns:a16="http://schemas.microsoft.com/office/drawing/2014/main" id="{1946FA8B-D4D8-4FA1-8949-7E305501C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88" y="3800059"/>
              <a:ext cx="265044" cy="26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87648CD-D8F1-4828-8D5F-F4F7FC8D1D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2"/>
          <a:stretch/>
        </p:blipFill>
        <p:spPr>
          <a:xfrm>
            <a:off x="92765" y="5499652"/>
            <a:ext cx="1191597" cy="100716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33BA571-F231-4722-BA1E-9342B17D8DCE}"/>
              </a:ext>
            </a:extLst>
          </p:cNvPr>
          <p:cNvCxnSpPr/>
          <p:nvPr/>
        </p:nvCxnSpPr>
        <p:spPr>
          <a:xfrm>
            <a:off x="318052" y="4518991"/>
            <a:ext cx="556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365EB516-4A44-474A-9558-7D7AFBE139C6}"/>
              </a:ext>
            </a:extLst>
          </p:cNvPr>
          <p:cNvCxnSpPr>
            <a:cxnSpLocks/>
          </p:cNvCxnSpPr>
          <p:nvPr/>
        </p:nvCxnSpPr>
        <p:spPr>
          <a:xfrm>
            <a:off x="304799" y="4518992"/>
            <a:ext cx="0" cy="1046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8ED9535-5486-4EC0-ABF3-145F075E8E68}"/>
              </a:ext>
            </a:extLst>
          </p:cNvPr>
          <p:cNvSpPr txBox="1"/>
          <p:nvPr/>
        </p:nvSpPr>
        <p:spPr>
          <a:xfrm>
            <a:off x="569842" y="486448"/>
            <a:ext cx="10880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Melanoma cell injection induces tumor outgrowth and mechanical hyperalgesia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614E2D7-13DA-4C6A-BAC3-DCA79EEC1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2"/>
          <a:stretch/>
        </p:blipFill>
        <p:spPr>
          <a:xfrm>
            <a:off x="2888971" y="5221692"/>
            <a:ext cx="1457742" cy="1232116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3ED4045-5296-4BC5-9401-CA2AD16A3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7620" y="947531"/>
          <a:ext cx="8999036" cy="591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rism 7" r:id="rId4" imgW="7821067" imgH="5136517" progId="Prism7.Document">
                  <p:embed/>
                </p:oleObj>
              </mc:Choice>
              <mc:Fallback>
                <p:oleObj name="Prism 7" r:id="rId4" imgW="7821067" imgH="5136517" progId="Prism7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3ED4045-5296-4BC5-9401-CA2AD16A3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7620" y="947531"/>
                        <a:ext cx="8999036" cy="5910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7">
            <a:extLst>
              <a:ext uri="{FF2B5EF4-FFF2-40B4-BE49-F238E27FC236}">
                <a16:creationId xmlns:a16="http://schemas.microsoft.com/office/drawing/2014/main" id="{5F939026-CF3D-4FC8-8D4F-EE0C2524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267" y="0"/>
            <a:ext cx="9476628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treatment with Methadone, Phα1β, and their combination ameliorate mechanical hyperalgesia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AEF0968-23D6-44C7-993C-AAA9A2B87174}"/>
              </a:ext>
            </a:extLst>
          </p:cNvPr>
          <p:cNvSpPr/>
          <p:nvPr/>
        </p:nvSpPr>
        <p:spPr>
          <a:xfrm>
            <a:off x="7275441" y="2491408"/>
            <a:ext cx="516835" cy="490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2199567-93B2-44C6-830D-9A51C285B2ED}"/>
              </a:ext>
            </a:extLst>
          </p:cNvPr>
          <p:cNvSpPr/>
          <p:nvPr/>
        </p:nvSpPr>
        <p:spPr>
          <a:xfrm>
            <a:off x="10157790" y="1570382"/>
            <a:ext cx="516835" cy="490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B0F1771-4AEC-465C-927B-BD1ECEBD9C6A}"/>
              </a:ext>
            </a:extLst>
          </p:cNvPr>
          <p:cNvSpPr/>
          <p:nvPr/>
        </p:nvSpPr>
        <p:spPr>
          <a:xfrm>
            <a:off x="4505737" y="1974573"/>
            <a:ext cx="516835" cy="490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7">
            <a:extLst>
              <a:ext uri="{FF2B5EF4-FFF2-40B4-BE49-F238E27FC236}">
                <a16:creationId xmlns:a16="http://schemas.microsoft.com/office/drawing/2014/main" id="{C9DEF1AA-02B6-4B0C-851C-B758419B57DF}"/>
              </a:ext>
            </a:extLst>
          </p:cNvPr>
          <p:cNvSpPr txBox="1">
            <a:spLocks/>
          </p:cNvSpPr>
          <p:nvPr/>
        </p:nvSpPr>
        <p:spPr>
          <a:xfrm>
            <a:off x="212035" y="1279847"/>
            <a:ext cx="2459603" cy="482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ED3422"/>
                </a:solidFill>
                <a:latin typeface="Avenir LT Std 85 Heavy" panose="020B05020202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ctr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98310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reatment</a:t>
            </a:r>
            <a:endParaRPr lang="pt-BR" sz="2000" dirty="0">
              <a:solidFill>
                <a:srgbClr val="98310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774FA6F-2CA8-425B-8009-2DA26F6B80DF}"/>
              </a:ext>
            </a:extLst>
          </p:cNvPr>
          <p:cNvCxnSpPr>
            <a:cxnSpLocks/>
          </p:cNvCxnSpPr>
          <p:nvPr/>
        </p:nvCxnSpPr>
        <p:spPr>
          <a:xfrm flipH="1">
            <a:off x="3525078" y="3810002"/>
            <a:ext cx="80070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6D3F4B-5CB0-4B9D-9C15-6277A4185119}"/>
              </a:ext>
            </a:extLst>
          </p:cNvPr>
          <p:cNvSpPr txBox="1"/>
          <p:nvPr/>
        </p:nvSpPr>
        <p:spPr>
          <a:xfrm>
            <a:off x="265044" y="1836940"/>
            <a:ext cx="272994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effectLst/>
                <a:highlight>
                  <a:srgbClr val="44C7B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Methadone</a:t>
            </a: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effectLst/>
                <a:highlight>
                  <a:srgbClr val="44C7B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Phα1β</a:t>
            </a: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endParaRPr lang="en-US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90000"/>
              </a:buClr>
            </a:pP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Spider toxin</a:t>
            </a:r>
          </a:p>
          <a:p>
            <a:pPr>
              <a:buClr>
                <a:srgbClr val="C90000"/>
              </a:buClr>
            </a:pPr>
            <a:endParaRPr lang="en-US" sz="17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90000"/>
              </a:buClr>
            </a:pPr>
            <a:endParaRPr lang="en-US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9000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effectLst/>
                <a:highlight>
                  <a:srgbClr val="44C7B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Methadone + Phα1β</a:t>
            </a:r>
            <a:endParaRPr lang="en-US" sz="1700" b="1" dirty="0">
              <a:effectLst/>
              <a:highlight>
                <a:srgbClr val="44C7B0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5" name="Grupo 32">
            <a:extLst>
              <a:ext uri="{FF2B5EF4-FFF2-40B4-BE49-F238E27FC236}">
                <a16:creationId xmlns:a16="http://schemas.microsoft.com/office/drawing/2014/main" id="{409FA09B-1D2B-4F44-B173-7107655E4969}"/>
              </a:ext>
            </a:extLst>
          </p:cNvPr>
          <p:cNvGrpSpPr/>
          <p:nvPr/>
        </p:nvGrpSpPr>
        <p:grpSpPr>
          <a:xfrm>
            <a:off x="2080592" y="4055164"/>
            <a:ext cx="543340" cy="695947"/>
            <a:chOff x="2395470" y="1996035"/>
            <a:chExt cx="547914" cy="887698"/>
          </a:xfrm>
        </p:grpSpPr>
        <p:pic>
          <p:nvPicPr>
            <p:cNvPr id="17" name="Picture 2" descr="https://smart.servier.com/wp-content/uploads/2016/10/injectable.png">
              <a:extLst>
                <a:ext uri="{FF2B5EF4-FFF2-40B4-BE49-F238E27FC236}">
                  <a16:creationId xmlns:a16="http://schemas.microsoft.com/office/drawing/2014/main" id="{3E0A6BA4-C857-47D8-8E59-050E98D87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18" y="1996035"/>
              <a:ext cx="547366" cy="88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FFE04EA-4A5E-4D07-82D0-87C3AF2E0EF4}"/>
                </a:ext>
              </a:extLst>
            </p:cNvPr>
            <p:cNvSpPr txBox="1"/>
            <p:nvPr/>
          </p:nvSpPr>
          <p:spPr>
            <a:xfrm>
              <a:off x="2395470" y="2459865"/>
              <a:ext cx="368312" cy="28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>
                  <a:latin typeface="Arial Narrow" panose="020B0606020202030204" pitchFamily="34" charset="0"/>
                </a:rPr>
                <a:t>Ph</a:t>
              </a:r>
              <a:r>
                <a:rPr lang="pt-BR" sz="1100" b="1" dirty="0">
                  <a:latin typeface="Arial Narrow" panose="020B0606020202030204" pitchFamily="34" charset="0"/>
                  <a:sym typeface="Symbol" panose="05050102010706020507" pitchFamily="18" charset="2"/>
                </a:rPr>
                <a:t>1</a:t>
              </a:r>
              <a:endParaRPr lang="pt-BR" sz="11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upo 58">
            <a:extLst>
              <a:ext uri="{FF2B5EF4-FFF2-40B4-BE49-F238E27FC236}">
                <a16:creationId xmlns:a16="http://schemas.microsoft.com/office/drawing/2014/main" id="{C64609C2-1E9C-4A4D-A672-594E648C45BB}"/>
              </a:ext>
            </a:extLst>
          </p:cNvPr>
          <p:cNvGrpSpPr/>
          <p:nvPr/>
        </p:nvGrpSpPr>
        <p:grpSpPr>
          <a:xfrm>
            <a:off x="808383" y="2240868"/>
            <a:ext cx="738426" cy="899897"/>
            <a:chOff x="2355238" y="2010069"/>
            <a:chExt cx="752472" cy="936996"/>
          </a:xfrm>
        </p:grpSpPr>
        <p:pic>
          <p:nvPicPr>
            <p:cNvPr id="22" name="Picture 2" descr="https://smart.servier.com/wp-content/uploads/2016/10/injectable.png">
              <a:extLst>
                <a:ext uri="{FF2B5EF4-FFF2-40B4-BE49-F238E27FC236}">
                  <a16:creationId xmlns:a16="http://schemas.microsoft.com/office/drawing/2014/main" id="{097F797E-62C7-4C27-9F69-485D1DA2D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257" y="2010069"/>
              <a:ext cx="716277" cy="936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A100F1B-1399-4BCD-B1B0-9E3A96F090B4}"/>
                </a:ext>
              </a:extLst>
            </p:cNvPr>
            <p:cNvSpPr txBox="1"/>
            <p:nvPr/>
          </p:nvSpPr>
          <p:spPr>
            <a:xfrm>
              <a:off x="2355238" y="2472605"/>
              <a:ext cx="752472" cy="249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>
                  <a:latin typeface="Arial Narrow" panose="020B0606020202030204" pitchFamily="34" charset="0"/>
                </a:rPr>
                <a:t>Methadone</a:t>
              </a:r>
            </a:p>
          </p:txBody>
        </p:sp>
      </p:grpSp>
      <p:pic>
        <p:nvPicPr>
          <p:cNvPr id="3" name="Picture 8" descr="Resultado de imagem para desenho de uma aranha armadeira&quot;">
            <a:extLst>
              <a:ext uri="{FF2B5EF4-FFF2-40B4-BE49-F238E27FC236}">
                <a16:creationId xmlns:a16="http://schemas.microsoft.com/office/drawing/2014/main" id="{DB85DC45-F7B3-4BE0-B4BB-05E64AAF4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14018" r="18896" b="17697"/>
          <a:stretch/>
        </p:blipFill>
        <p:spPr bwMode="auto">
          <a:xfrm rot="21283401">
            <a:off x="614460" y="3942596"/>
            <a:ext cx="750712" cy="4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1F84A234-AAD1-462A-9455-415A2BC617D3}"/>
              </a:ext>
            </a:extLst>
          </p:cNvPr>
          <p:cNvSpPr/>
          <p:nvPr/>
        </p:nvSpPr>
        <p:spPr>
          <a:xfrm>
            <a:off x="1696278" y="4532244"/>
            <a:ext cx="29154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5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5F939026-CF3D-4FC8-8D4F-EE0C2524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9" y="763015"/>
            <a:ext cx="10515600" cy="3833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n-US" sz="23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antinociceptive interaction between Methadone and Ph</a:t>
            </a:r>
            <a:r>
              <a:rPr lang="pt-BR" sz="23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23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3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23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synergic</a:t>
            </a:r>
            <a:br>
              <a:rPr lang="pt-BR" sz="2300" dirty="0">
                <a:solidFill>
                  <a:srgbClr val="98310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3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89DD5B4-C2DE-4B98-BBB3-20A558E8B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50982"/>
              </p:ext>
            </p:extLst>
          </p:nvPr>
        </p:nvGraphicFramePr>
        <p:xfrm>
          <a:off x="3095555" y="1490706"/>
          <a:ext cx="7910374" cy="536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rism 7" r:id="rId3" imgW="6834656" imgH="4636623" progId="Prism7.Document">
                  <p:embed/>
                </p:oleObj>
              </mc:Choice>
              <mc:Fallback>
                <p:oleObj name="Prism 7" r:id="rId3" imgW="6834656" imgH="4636623" progId="Prism7.Document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89DD5B4-C2DE-4B98-BBB3-20A558E8B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555" y="1490706"/>
                        <a:ext cx="7910374" cy="536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D32B07AB-E86F-46D1-A8C2-4B4223C20AA5}"/>
              </a:ext>
            </a:extLst>
          </p:cNvPr>
          <p:cNvSpPr/>
          <p:nvPr/>
        </p:nvSpPr>
        <p:spPr>
          <a:xfrm>
            <a:off x="4207561" y="4750902"/>
            <a:ext cx="2531165" cy="7553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7">
            <a:extLst>
              <a:ext uri="{FF2B5EF4-FFF2-40B4-BE49-F238E27FC236}">
                <a16:creationId xmlns:a16="http://schemas.microsoft.com/office/drawing/2014/main" id="{2A5C43AC-79CC-46F7-9CD2-75B666EEFBF5}"/>
              </a:ext>
            </a:extLst>
          </p:cNvPr>
          <p:cNvSpPr txBox="1">
            <a:spLocks/>
          </p:cNvSpPr>
          <p:nvPr/>
        </p:nvSpPr>
        <p:spPr>
          <a:xfrm>
            <a:off x="0" y="1226838"/>
            <a:ext cx="2459603" cy="482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ED3422"/>
                </a:solidFill>
                <a:latin typeface="Avenir LT Std 85 Heavy" panose="020B05020202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ctr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98310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Isobologram</a:t>
            </a:r>
            <a:endParaRPr lang="pt-BR" sz="2000" dirty="0">
              <a:solidFill>
                <a:srgbClr val="98310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F9DC75-A853-46A4-813A-1D5D909F0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1" y="4313584"/>
            <a:ext cx="2878614" cy="23530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85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484FA05-1910-4EDC-B147-071A46575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5"/>
          <a:stretch/>
        </p:blipFill>
        <p:spPr>
          <a:xfrm>
            <a:off x="9494059" y="4253949"/>
            <a:ext cx="1940292" cy="11926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0450F8-75DC-43D9-A376-14EB04297C45}"/>
              </a:ext>
            </a:extLst>
          </p:cNvPr>
          <p:cNvSpPr txBox="1"/>
          <p:nvPr/>
        </p:nvSpPr>
        <p:spPr>
          <a:xfrm>
            <a:off x="1007165" y="178905"/>
            <a:ext cx="10137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Synergistic attenuation mechanical hyperagesia by Methadone and Ph</a:t>
            </a:r>
            <a:r>
              <a:rPr lang="pt-BR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not</a:t>
            </a: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accompanied by severe side effects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2F34D1-A656-40AF-AB4D-3A9F3FA74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175" y="3800832"/>
            <a:ext cx="1430886" cy="24276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E20371-FF80-4BA6-BC87-A4802C4A6F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18"/>
          <a:stretch/>
        </p:blipFill>
        <p:spPr>
          <a:xfrm>
            <a:off x="5698434" y="1444486"/>
            <a:ext cx="2064255" cy="21998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10C88D-6002-4450-9349-3D01AE78A7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4" b="9469"/>
          <a:stretch/>
        </p:blipFill>
        <p:spPr>
          <a:xfrm>
            <a:off x="341083" y="1550503"/>
            <a:ext cx="2428622" cy="1749288"/>
          </a:xfrm>
          <a:prstGeom prst="rect">
            <a:avLst/>
          </a:prstGeom>
        </p:spPr>
      </p:pic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2F985F1A-C0E7-4492-B789-BDDC477F82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622" y="3701666"/>
          <a:ext cx="2444456" cy="289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Prism 7" r:id="rId7" imgW="2387340" imgH="2829730" progId="Prism7.Document">
                  <p:embed/>
                </p:oleObj>
              </mc:Choice>
              <mc:Fallback>
                <p:oleObj name="Prism 7" r:id="rId7" imgW="2387340" imgH="2829730" progId="Prism7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2F985F1A-C0E7-4492-B789-BDDC477F8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2622" y="3701666"/>
                        <a:ext cx="2444456" cy="2897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860C4E19-BF4C-45D1-AACA-EF44E3E7FF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1823" y="1245704"/>
          <a:ext cx="2532545" cy="282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Prism 7" r:id="rId9" imgW="2678689" imgH="2988198" progId="Prism7.Document">
                  <p:embed/>
                </p:oleObj>
              </mc:Choice>
              <mc:Fallback>
                <p:oleObj name="Prism 7" r:id="rId9" imgW="2678689" imgH="2988198" progId="Prism7.Document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860C4E19-BF4C-45D1-AACA-EF44E3E7F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1823" y="1245704"/>
                        <a:ext cx="2532545" cy="2825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0561FF04-C72B-417F-84A8-3260549C2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570" y="3717589"/>
          <a:ext cx="2550629" cy="292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Prism 7" r:id="rId11" imgW="2609904" imgH="2988198" progId="Prism7.Document">
                  <p:embed/>
                </p:oleObj>
              </mc:Choice>
              <mc:Fallback>
                <p:oleObj name="Prism 7" r:id="rId11" imgW="2609904" imgH="2988198" progId="Prism7.Document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561FF04-C72B-417F-84A8-3260549C2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570" y="3717589"/>
                        <a:ext cx="2550629" cy="292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7D98E420-BB01-4B0E-AB69-4A36E3141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5074" y="3772867"/>
          <a:ext cx="2585554" cy="288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Prism 7" r:id="rId13" imgW="2678689" imgH="2988198" progId="Prism7.Document">
                  <p:embed/>
                </p:oleObj>
              </mc:Choice>
              <mc:Fallback>
                <p:oleObj name="Prism 7" r:id="rId13" imgW="2678689" imgH="2988198" progId="Prism7.Document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7D98E420-BB01-4B0E-AB69-4A36E3141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55074" y="3772867"/>
                        <a:ext cx="2585554" cy="288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03ABA380-5256-4524-BB18-B7B5DA6D0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1338" y="1177501"/>
          <a:ext cx="4118871" cy="258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Prism 7" r:id="rId15" imgW="4765676" imgH="2988198" progId="Prism7.Document">
                  <p:embed/>
                </p:oleObj>
              </mc:Choice>
              <mc:Fallback>
                <p:oleObj name="Prism 7" r:id="rId15" imgW="4765676" imgH="2988198" progId="Prism7.Document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3ABA380-5256-4524-BB18-B7B5DA6D0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21338" y="1177501"/>
                        <a:ext cx="4118871" cy="2582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4768B42-3B68-4A2E-90DC-E3118D3E7300}"/>
              </a:ext>
            </a:extLst>
          </p:cNvPr>
          <p:cNvCxnSpPr>
            <a:cxnSpLocks/>
          </p:cNvCxnSpPr>
          <p:nvPr/>
        </p:nvCxnSpPr>
        <p:spPr>
          <a:xfrm>
            <a:off x="5446644" y="1351721"/>
            <a:ext cx="0" cy="485029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33455D7-4DE5-4175-8702-607FB93FA8A3}"/>
              </a:ext>
            </a:extLst>
          </p:cNvPr>
          <p:cNvCxnSpPr>
            <a:cxnSpLocks/>
          </p:cNvCxnSpPr>
          <p:nvPr/>
        </p:nvCxnSpPr>
        <p:spPr>
          <a:xfrm>
            <a:off x="5446643" y="3750365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CAAADA-556D-4713-96EA-2D0E9756F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1"/>
          <a:stretch/>
        </p:blipFill>
        <p:spPr>
          <a:xfrm>
            <a:off x="238540" y="2431685"/>
            <a:ext cx="6100110" cy="23457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7DAC6DE-C4B5-41D6-956D-A74BD3297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5"/>
          <a:stretch/>
        </p:blipFill>
        <p:spPr>
          <a:xfrm>
            <a:off x="6361043" y="1102346"/>
            <a:ext cx="5453270" cy="57556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A99130F-7BF3-4B1C-BB42-66C9EC68BB53}"/>
              </a:ext>
            </a:extLst>
          </p:cNvPr>
          <p:cNvSpPr txBox="1"/>
          <p:nvPr/>
        </p:nvSpPr>
        <p:spPr>
          <a:xfrm>
            <a:off x="483705" y="251791"/>
            <a:ext cx="11270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Methadone, Phα1β and their combination restore morphine analgesic potential under an opioid-induced tolerance protocol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D18708-9676-468B-82F2-FFC3D2FF22F2}"/>
              </a:ext>
            </a:extLst>
          </p:cNvPr>
          <p:cNvSpPr txBox="1"/>
          <p:nvPr/>
        </p:nvSpPr>
        <p:spPr>
          <a:xfrm>
            <a:off x="609598" y="1433160"/>
            <a:ext cx="10853530" cy="1561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200" dirty="0">
                <a:latin typeface="Arial" panose="020B0604020202020204" pitchFamily="34" charset="0"/>
              </a:rPr>
              <a:t>Our data show that a synergism occurred when </a:t>
            </a:r>
            <a:r>
              <a:rPr lang="en-US" altLang="pt-BR" sz="2200" dirty="0" err="1">
                <a:latin typeface="Arial" panose="020B0604020202020204" pitchFamily="34" charset="0"/>
              </a:rPr>
              <a:t>s.c</a:t>
            </a:r>
            <a:r>
              <a:rPr lang="en-US" altLang="pt-BR" sz="2200" dirty="0">
                <a:latin typeface="Arial" panose="020B0604020202020204" pitchFamily="34" charset="0"/>
              </a:rPr>
              <a:t> methadone was administered simultaneously with i.t Phα1β suggesting potency on the analgesic effect of these drugs when both are added together even in lower doses.  </a:t>
            </a:r>
            <a:endParaRPr lang="pt-BR" alt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477EE3-459B-4B12-97FF-FF4F580090AD}"/>
              </a:ext>
            </a:extLst>
          </p:cNvPr>
          <p:cNvSpPr txBox="1"/>
          <p:nvPr/>
        </p:nvSpPr>
        <p:spPr>
          <a:xfrm>
            <a:off x="569842" y="486448"/>
            <a:ext cx="10880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b="1" dirty="0">
                <a:solidFill>
                  <a:srgbClr val="9831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pt-BR" sz="2200" dirty="0">
              <a:solidFill>
                <a:srgbClr val="9831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DF35CB6-B550-4F65-AF23-7D21C80D306F}"/>
              </a:ext>
            </a:extLst>
          </p:cNvPr>
          <p:cNvCxnSpPr>
            <a:cxnSpLocks/>
          </p:cNvCxnSpPr>
          <p:nvPr/>
        </p:nvCxnSpPr>
        <p:spPr>
          <a:xfrm>
            <a:off x="2994991" y="4426225"/>
            <a:ext cx="7765774" cy="0"/>
          </a:xfrm>
          <a:prstGeom prst="line">
            <a:avLst/>
          </a:prstGeom>
          <a:ln>
            <a:solidFill>
              <a:srgbClr val="983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A2AD61C-C11F-4B6B-B0D3-714E4A8544B8}"/>
              </a:ext>
            </a:extLst>
          </p:cNvPr>
          <p:cNvCxnSpPr>
            <a:cxnSpLocks/>
          </p:cNvCxnSpPr>
          <p:nvPr/>
        </p:nvCxnSpPr>
        <p:spPr>
          <a:xfrm>
            <a:off x="2087218" y="4565373"/>
            <a:ext cx="7765774" cy="0"/>
          </a:xfrm>
          <a:prstGeom prst="line">
            <a:avLst/>
          </a:prstGeom>
          <a:ln>
            <a:solidFill>
              <a:srgbClr val="983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2CEF9A-C261-4C36-B1BE-5582836FB38D}"/>
              </a:ext>
            </a:extLst>
          </p:cNvPr>
          <p:cNvSpPr txBox="1"/>
          <p:nvPr/>
        </p:nvSpPr>
        <p:spPr>
          <a:xfrm>
            <a:off x="8342242" y="4521734"/>
            <a:ext cx="17426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2200" b="1" dirty="0">
                <a:solidFill>
                  <a:srgbClr val="98310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FFF748-0191-41FE-93C9-1BCAD78D0290}"/>
              </a:ext>
            </a:extLst>
          </p:cNvPr>
          <p:cNvSpPr txBox="1"/>
          <p:nvPr/>
        </p:nvSpPr>
        <p:spPr>
          <a:xfrm>
            <a:off x="0" y="592482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rgbClr val="44C7B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MSc</a:t>
            </a:r>
            <a:r>
              <a:rPr lang="pt-BR" sz="2000" b="1" dirty="0">
                <a:solidFill>
                  <a:srgbClr val="44C7B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Luana Assis</a:t>
            </a:r>
          </a:p>
          <a:p>
            <a:pPr algn="ctr"/>
            <a:r>
              <a:rPr lang="pt-BR" sz="2000" b="1" dirty="0">
                <a:solidFill>
                  <a:srgbClr val="44C7B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luana.assisferreira@gmail.com</a:t>
            </a:r>
          </a:p>
        </p:txBody>
      </p:sp>
    </p:spTree>
    <p:extLst>
      <p:ext uri="{BB962C8B-B14F-4D97-AF65-F5344CB8AC3E}">
        <p14:creationId xmlns:p14="http://schemas.microsoft.com/office/powerpoint/2010/main" val="4708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289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Avenir LT Std 85 Heavy</vt:lpstr>
      <vt:lpstr>Calibri</vt:lpstr>
      <vt:lpstr>Calibri Light</vt:lpstr>
      <vt:lpstr>Candara</vt:lpstr>
      <vt:lpstr>Wingdings</vt:lpstr>
      <vt:lpstr>Tema do Office</vt:lpstr>
      <vt:lpstr>Prism 7</vt:lpstr>
      <vt:lpstr>Apresentação do PowerPoint</vt:lpstr>
      <vt:lpstr>Apresentação do PowerPoint</vt:lpstr>
      <vt:lpstr>Apresentação do PowerPoint</vt:lpstr>
      <vt:lpstr>Acute treatment with Methadone, Phα1β, and their combination ameliorate mechanical hyperalgesia</vt:lpstr>
      <vt:lpstr>The antinociceptive interaction between Methadone and Phα1β is synergic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Isobolographic analysis reveals synergic analgesic interaction between Methadone and Phα1β on pain related to cancer in C57BL/6J mice</dc:title>
  <dc:creator>Luana Assis</dc:creator>
  <cp:lastModifiedBy>Luana Assis</cp:lastModifiedBy>
  <cp:revision>12</cp:revision>
  <dcterms:created xsi:type="dcterms:W3CDTF">2020-11-25T15:45:11Z</dcterms:created>
  <dcterms:modified xsi:type="dcterms:W3CDTF">2020-12-02T17:48:20Z</dcterms:modified>
</cp:coreProperties>
</file>