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35999738" cy="503999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874" userDrawn="1">
          <p15:clr>
            <a:srgbClr val="A4A3A4"/>
          </p15:clr>
        </p15:guide>
        <p15:guide id="2" pos="1133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21" d="100"/>
          <a:sy n="21" d="100"/>
        </p:scale>
        <p:origin x="840" y="12"/>
      </p:cViewPr>
      <p:guideLst>
        <p:guide orient="horz" pos="15874"/>
        <p:guide pos="113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8E87FC-6C07-482F-AF4D-0C98D5C16B4F}" type="datetimeFigureOut">
              <a:rPr lang="ru-RU" smtClean="0"/>
              <a:t>19.12.2020</a:t>
            </a:fld>
            <a:endParaRPr lang="ru-RU"/>
          </a:p>
        </p:txBody>
      </p:sp>
      <p:sp>
        <p:nvSpPr>
          <p:cNvPr id="4" name="Образ слайда 3"/>
          <p:cNvSpPr>
            <a:spLocks noGrp="1" noRot="1" noChangeAspect="1"/>
          </p:cNvSpPr>
          <p:nvPr>
            <p:ph type="sldImg" idx="2"/>
          </p:nvPr>
        </p:nvSpPr>
        <p:spPr>
          <a:xfrm>
            <a:off x="2327275" y="1143000"/>
            <a:ext cx="220345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54D17A-A96E-41AB-A9D0-F08F0968EE6F}" type="slidenum">
              <a:rPr lang="ru-RU" smtClean="0"/>
              <a:t>‹#›</a:t>
            </a:fld>
            <a:endParaRPr lang="ru-RU"/>
          </a:p>
        </p:txBody>
      </p:sp>
    </p:spTree>
    <p:extLst>
      <p:ext uri="{BB962C8B-B14F-4D97-AF65-F5344CB8AC3E}">
        <p14:creationId xmlns:p14="http://schemas.microsoft.com/office/powerpoint/2010/main" val="3127737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7054D17A-A96E-41AB-A9D0-F08F0968EE6F}" type="slidenum">
              <a:rPr lang="ru-RU" smtClean="0"/>
              <a:t>1</a:t>
            </a:fld>
            <a:endParaRPr lang="ru-RU"/>
          </a:p>
        </p:txBody>
      </p:sp>
    </p:spTree>
    <p:extLst>
      <p:ext uri="{BB962C8B-B14F-4D97-AF65-F5344CB8AC3E}">
        <p14:creationId xmlns:p14="http://schemas.microsoft.com/office/powerpoint/2010/main" val="3612212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699981" y="8248329"/>
            <a:ext cx="30599777" cy="17546649"/>
          </a:xfrm>
        </p:spPr>
        <p:txBody>
          <a:bodyPr anchor="b"/>
          <a:lstStyle>
            <a:lvl1pPr algn="ctr">
              <a:defRPr sz="23622"/>
            </a:lvl1pPr>
          </a:lstStyle>
          <a:p>
            <a:r>
              <a:rPr lang="ru-RU"/>
              <a:t>Образец заголовка</a:t>
            </a:r>
            <a:endParaRPr lang="en-US" dirty="0"/>
          </a:p>
        </p:txBody>
      </p:sp>
      <p:sp>
        <p:nvSpPr>
          <p:cNvPr id="3" name="Subtitle 2"/>
          <p:cNvSpPr>
            <a:spLocks noGrp="1"/>
          </p:cNvSpPr>
          <p:nvPr>
            <p:ph type="subTitle" idx="1"/>
          </p:nvPr>
        </p:nvSpPr>
        <p:spPr>
          <a:xfrm>
            <a:off x="4499967" y="26471644"/>
            <a:ext cx="26999804" cy="12168318"/>
          </a:xfrm>
        </p:spPr>
        <p:txBody>
          <a:bodyPr/>
          <a:lstStyle>
            <a:lvl1pPr marL="0" indent="0" algn="ctr">
              <a:buNone/>
              <a:defRPr sz="9449"/>
            </a:lvl1pPr>
            <a:lvl2pPr marL="1799996" indent="0" algn="ctr">
              <a:buNone/>
              <a:defRPr sz="7874"/>
            </a:lvl2pPr>
            <a:lvl3pPr marL="3599993" indent="0" algn="ctr">
              <a:buNone/>
              <a:defRPr sz="7087"/>
            </a:lvl3pPr>
            <a:lvl4pPr marL="5399989" indent="0" algn="ctr">
              <a:buNone/>
              <a:defRPr sz="6299"/>
            </a:lvl4pPr>
            <a:lvl5pPr marL="7199986" indent="0" algn="ctr">
              <a:buNone/>
              <a:defRPr sz="6299"/>
            </a:lvl5pPr>
            <a:lvl6pPr marL="8999982" indent="0" algn="ctr">
              <a:buNone/>
              <a:defRPr sz="6299"/>
            </a:lvl6pPr>
            <a:lvl7pPr marL="10799978" indent="0" algn="ctr">
              <a:buNone/>
              <a:defRPr sz="6299"/>
            </a:lvl7pPr>
            <a:lvl8pPr marL="12599975" indent="0" algn="ctr">
              <a:buNone/>
              <a:defRPr sz="6299"/>
            </a:lvl8pPr>
            <a:lvl9pPr marL="14399971" indent="0" algn="ctr">
              <a:buNone/>
              <a:defRPr sz="6299"/>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F1A8E49D-8907-4BD9-A50A-37B0CF65F29E}" type="datetimeFigureOut">
              <a:rPr lang="ru-RU" smtClean="0"/>
              <a:t>19.12.2020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87B88E0-685F-4DD5-9D20-31B3CD05B2E4}" type="slidenum">
              <a:rPr lang="ru-RU" smtClean="0"/>
              <a:t>‹#›</a:t>
            </a:fld>
            <a:endParaRPr lang="ru-RU"/>
          </a:p>
        </p:txBody>
      </p:sp>
    </p:spTree>
    <p:extLst>
      <p:ext uri="{BB962C8B-B14F-4D97-AF65-F5344CB8AC3E}">
        <p14:creationId xmlns:p14="http://schemas.microsoft.com/office/powerpoint/2010/main" val="794032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1A8E49D-8907-4BD9-A50A-37B0CF65F29E}" type="datetimeFigureOut">
              <a:rPr lang="ru-RU" smtClean="0"/>
              <a:t>19.12.2020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87B88E0-685F-4DD5-9D20-31B3CD05B2E4}" type="slidenum">
              <a:rPr lang="ru-RU" smtClean="0"/>
              <a:t>‹#›</a:t>
            </a:fld>
            <a:endParaRPr lang="ru-RU"/>
          </a:p>
        </p:txBody>
      </p:sp>
    </p:spTree>
    <p:extLst>
      <p:ext uri="{BB962C8B-B14F-4D97-AF65-F5344CB8AC3E}">
        <p14:creationId xmlns:p14="http://schemas.microsoft.com/office/powerpoint/2010/main" val="898449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762314" y="2683331"/>
            <a:ext cx="7762444" cy="4271162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2474984" y="2683331"/>
            <a:ext cx="22837334" cy="4271162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1A8E49D-8907-4BD9-A50A-37B0CF65F29E}" type="datetimeFigureOut">
              <a:rPr lang="ru-RU" smtClean="0"/>
              <a:t>19.12.2020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87B88E0-685F-4DD5-9D20-31B3CD05B2E4}" type="slidenum">
              <a:rPr lang="ru-RU" smtClean="0"/>
              <a:t>‹#›</a:t>
            </a:fld>
            <a:endParaRPr lang="ru-RU"/>
          </a:p>
        </p:txBody>
      </p:sp>
    </p:spTree>
    <p:extLst>
      <p:ext uri="{BB962C8B-B14F-4D97-AF65-F5344CB8AC3E}">
        <p14:creationId xmlns:p14="http://schemas.microsoft.com/office/powerpoint/2010/main" val="777007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1A8E49D-8907-4BD9-A50A-37B0CF65F29E}" type="datetimeFigureOut">
              <a:rPr lang="ru-RU" smtClean="0"/>
              <a:t>19.12.2020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87B88E0-685F-4DD5-9D20-31B3CD05B2E4}" type="slidenum">
              <a:rPr lang="ru-RU" smtClean="0"/>
              <a:t>‹#›</a:t>
            </a:fld>
            <a:endParaRPr lang="ru-RU"/>
          </a:p>
        </p:txBody>
      </p:sp>
    </p:spTree>
    <p:extLst>
      <p:ext uri="{BB962C8B-B14F-4D97-AF65-F5344CB8AC3E}">
        <p14:creationId xmlns:p14="http://schemas.microsoft.com/office/powerpoint/2010/main" val="216330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456234" y="12565002"/>
            <a:ext cx="31049774" cy="20964976"/>
          </a:xfrm>
        </p:spPr>
        <p:txBody>
          <a:bodyPr anchor="b"/>
          <a:lstStyle>
            <a:lvl1pPr>
              <a:defRPr sz="23622"/>
            </a:lvl1pPr>
          </a:lstStyle>
          <a:p>
            <a:r>
              <a:rPr lang="ru-RU"/>
              <a:t>Образец заголовка</a:t>
            </a:r>
            <a:endParaRPr lang="en-US" dirty="0"/>
          </a:p>
        </p:txBody>
      </p:sp>
      <p:sp>
        <p:nvSpPr>
          <p:cNvPr id="3" name="Text Placeholder 2"/>
          <p:cNvSpPr>
            <a:spLocks noGrp="1"/>
          </p:cNvSpPr>
          <p:nvPr>
            <p:ph type="body" idx="1"/>
          </p:nvPr>
        </p:nvSpPr>
        <p:spPr>
          <a:xfrm>
            <a:off x="2456234" y="33728315"/>
            <a:ext cx="31049774" cy="11024985"/>
          </a:xfrm>
        </p:spPr>
        <p:txBody>
          <a:bodyPr/>
          <a:lstStyle>
            <a:lvl1pPr marL="0" indent="0">
              <a:buNone/>
              <a:defRPr sz="9449">
                <a:solidFill>
                  <a:schemeClr val="tx1"/>
                </a:solidFill>
              </a:defRPr>
            </a:lvl1pPr>
            <a:lvl2pPr marL="1799996" indent="0">
              <a:buNone/>
              <a:defRPr sz="7874">
                <a:solidFill>
                  <a:schemeClr val="tx1">
                    <a:tint val="75000"/>
                  </a:schemeClr>
                </a:solidFill>
              </a:defRPr>
            </a:lvl2pPr>
            <a:lvl3pPr marL="3599993" indent="0">
              <a:buNone/>
              <a:defRPr sz="7087">
                <a:solidFill>
                  <a:schemeClr val="tx1">
                    <a:tint val="75000"/>
                  </a:schemeClr>
                </a:solidFill>
              </a:defRPr>
            </a:lvl3pPr>
            <a:lvl4pPr marL="5399989" indent="0">
              <a:buNone/>
              <a:defRPr sz="6299">
                <a:solidFill>
                  <a:schemeClr val="tx1">
                    <a:tint val="75000"/>
                  </a:schemeClr>
                </a:solidFill>
              </a:defRPr>
            </a:lvl4pPr>
            <a:lvl5pPr marL="7199986" indent="0">
              <a:buNone/>
              <a:defRPr sz="6299">
                <a:solidFill>
                  <a:schemeClr val="tx1">
                    <a:tint val="75000"/>
                  </a:schemeClr>
                </a:solidFill>
              </a:defRPr>
            </a:lvl5pPr>
            <a:lvl6pPr marL="8999982" indent="0">
              <a:buNone/>
              <a:defRPr sz="6299">
                <a:solidFill>
                  <a:schemeClr val="tx1">
                    <a:tint val="75000"/>
                  </a:schemeClr>
                </a:solidFill>
              </a:defRPr>
            </a:lvl6pPr>
            <a:lvl7pPr marL="10799978" indent="0">
              <a:buNone/>
              <a:defRPr sz="6299">
                <a:solidFill>
                  <a:schemeClr val="tx1">
                    <a:tint val="75000"/>
                  </a:schemeClr>
                </a:solidFill>
              </a:defRPr>
            </a:lvl7pPr>
            <a:lvl8pPr marL="12599975" indent="0">
              <a:buNone/>
              <a:defRPr sz="6299">
                <a:solidFill>
                  <a:schemeClr val="tx1">
                    <a:tint val="75000"/>
                  </a:schemeClr>
                </a:solidFill>
              </a:defRPr>
            </a:lvl8pPr>
            <a:lvl9pPr marL="14399971" indent="0">
              <a:buNone/>
              <a:defRPr sz="6299">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1A8E49D-8907-4BD9-A50A-37B0CF65F29E}" type="datetimeFigureOut">
              <a:rPr lang="ru-RU" smtClean="0"/>
              <a:t>19.12.2020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87B88E0-685F-4DD5-9D20-31B3CD05B2E4}" type="slidenum">
              <a:rPr lang="ru-RU" smtClean="0"/>
              <a:t>‹#›</a:t>
            </a:fld>
            <a:endParaRPr lang="ru-RU"/>
          </a:p>
        </p:txBody>
      </p:sp>
    </p:spTree>
    <p:extLst>
      <p:ext uri="{BB962C8B-B14F-4D97-AF65-F5344CB8AC3E}">
        <p14:creationId xmlns:p14="http://schemas.microsoft.com/office/powerpoint/2010/main" val="2406806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474982" y="13416653"/>
            <a:ext cx="15299889" cy="3197830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18224867" y="13416653"/>
            <a:ext cx="15299889" cy="3197830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F1A8E49D-8907-4BD9-A50A-37B0CF65F29E}" type="datetimeFigureOut">
              <a:rPr lang="ru-RU" smtClean="0"/>
              <a:t>19.12.2020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87B88E0-685F-4DD5-9D20-31B3CD05B2E4}" type="slidenum">
              <a:rPr lang="ru-RU" smtClean="0"/>
              <a:t>‹#›</a:t>
            </a:fld>
            <a:endParaRPr lang="ru-RU"/>
          </a:p>
        </p:txBody>
      </p:sp>
    </p:spTree>
    <p:extLst>
      <p:ext uri="{BB962C8B-B14F-4D97-AF65-F5344CB8AC3E}">
        <p14:creationId xmlns:p14="http://schemas.microsoft.com/office/powerpoint/2010/main" val="3820988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2479671" y="2683342"/>
            <a:ext cx="31049774" cy="9741661"/>
          </a:xfrm>
        </p:spPr>
        <p:txBody>
          <a:bodyPr/>
          <a:lstStyle/>
          <a:p>
            <a:r>
              <a:rPr lang="ru-RU"/>
              <a:t>Образец заголовка</a:t>
            </a:r>
            <a:endParaRPr lang="en-US" dirty="0"/>
          </a:p>
        </p:txBody>
      </p:sp>
      <p:sp>
        <p:nvSpPr>
          <p:cNvPr id="3" name="Text Placeholder 2"/>
          <p:cNvSpPr>
            <a:spLocks noGrp="1"/>
          </p:cNvSpPr>
          <p:nvPr>
            <p:ph type="body" idx="1"/>
          </p:nvPr>
        </p:nvSpPr>
        <p:spPr>
          <a:xfrm>
            <a:off x="2479675" y="12354992"/>
            <a:ext cx="15229574" cy="6054990"/>
          </a:xfrm>
        </p:spPr>
        <p:txBody>
          <a:bodyPr anchor="b"/>
          <a:lstStyle>
            <a:lvl1pPr marL="0" indent="0">
              <a:buNone/>
              <a:defRPr sz="9449" b="1"/>
            </a:lvl1pPr>
            <a:lvl2pPr marL="1799996" indent="0">
              <a:buNone/>
              <a:defRPr sz="7874" b="1"/>
            </a:lvl2pPr>
            <a:lvl3pPr marL="3599993" indent="0">
              <a:buNone/>
              <a:defRPr sz="7087" b="1"/>
            </a:lvl3pPr>
            <a:lvl4pPr marL="5399989" indent="0">
              <a:buNone/>
              <a:defRPr sz="6299" b="1"/>
            </a:lvl4pPr>
            <a:lvl5pPr marL="7199986" indent="0">
              <a:buNone/>
              <a:defRPr sz="6299" b="1"/>
            </a:lvl5pPr>
            <a:lvl6pPr marL="8999982" indent="0">
              <a:buNone/>
              <a:defRPr sz="6299" b="1"/>
            </a:lvl6pPr>
            <a:lvl7pPr marL="10799978" indent="0">
              <a:buNone/>
              <a:defRPr sz="6299" b="1"/>
            </a:lvl7pPr>
            <a:lvl8pPr marL="12599975" indent="0">
              <a:buNone/>
              <a:defRPr sz="6299" b="1"/>
            </a:lvl8pPr>
            <a:lvl9pPr marL="14399971" indent="0">
              <a:buNone/>
              <a:defRPr sz="6299" b="1"/>
            </a:lvl9pPr>
          </a:lstStyle>
          <a:p>
            <a:pPr lvl="0"/>
            <a:r>
              <a:rPr lang="ru-RU"/>
              <a:t>Образец текста</a:t>
            </a:r>
          </a:p>
        </p:txBody>
      </p:sp>
      <p:sp>
        <p:nvSpPr>
          <p:cNvPr id="4" name="Content Placeholder 3"/>
          <p:cNvSpPr>
            <a:spLocks noGrp="1"/>
          </p:cNvSpPr>
          <p:nvPr>
            <p:ph sz="half" idx="2"/>
          </p:nvPr>
        </p:nvSpPr>
        <p:spPr>
          <a:xfrm>
            <a:off x="2479675" y="18409982"/>
            <a:ext cx="15229574" cy="2707831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18224869" y="12354992"/>
            <a:ext cx="15304578" cy="6054990"/>
          </a:xfrm>
        </p:spPr>
        <p:txBody>
          <a:bodyPr anchor="b"/>
          <a:lstStyle>
            <a:lvl1pPr marL="0" indent="0">
              <a:buNone/>
              <a:defRPr sz="9449" b="1"/>
            </a:lvl1pPr>
            <a:lvl2pPr marL="1799996" indent="0">
              <a:buNone/>
              <a:defRPr sz="7874" b="1"/>
            </a:lvl2pPr>
            <a:lvl3pPr marL="3599993" indent="0">
              <a:buNone/>
              <a:defRPr sz="7087" b="1"/>
            </a:lvl3pPr>
            <a:lvl4pPr marL="5399989" indent="0">
              <a:buNone/>
              <a:defRPr sz="6299" b="1"/>
            </a:lvl4pPr>
            <a:lvl5pPr marL="7199986" indent="0">
              <a:buNone/>
              <a:defRPr sz="6299" b="1"/>
            </a:lvl5pPr>
            <a:lvl6pPr marL="8999982" indent="0">
              <a:buNone/>
              <a:defRPr sz="6299" b="1"/>
            </a:lvl6pPr>
            <a:lvl7pPr marL="10799978" indent="0">
              <a:buNone/>
              <a:defRPr sz="6299" b="1"/>
            </a:lvl7pPr>
            <a:lvl8pPr marL="12599975" indent="0">
              <a:buNone/>
              <a:defRPr sz="6299" b="1"/>
            </a:lvl8pPr>
            <a:lvl9pPr marL="14399971" indent="0">
              <a:buNone/>
              <a:defRPr sz="6299" b="1"/>
            </a:lvl9pPr>
          </a:lstStyle>
          <a:p>
            <a:pPr lvl="0"/>
            <a:r>
              <a:rPr lang="ru-RU"/>
              <a:t>Образец текста</a:t>
            </a:r>
          </a:p>
        </p:txBody>
      </p:sp>
      <p:sp>
        <p:nvSpPr>
          <p:cNvPr id="6" name="Content Placeholder 5"/>
          <p:cNvSpPr>
            <a:spLocks noGrp="1"/>
          </p:cNvSpPr>
          <p:nvPr>
            <p:ph sz="quarter" idx="4"/>
          </p:nvPr>
        </p:nvSpPr>
        <p:spPr>
          <a:xfrm>
            <a:off x="18224869" y="18409982"/>
            <a:ext cx="15304578" cy="2707831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F1A8E49D-8907-4BD9-A50A-37B0CF65F29E}" type="datetimeFigureOut">
              <a:rPr lang="ru-RU" smtClean="0"/>
              <a:t>19.12.2020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87B88E0-685F-4DD5-9D20-31B3CD05B2E4}" type="slidenum">
              <a:rPr lang="ru-RU" smtClean="0"/>
              <a:t>‹#›</a:t>
            </a:fld>
            <a:endParaRPr lang="ru-RU"/>
          </a:p>
        </p:txBody>
      </p:sp>
    </p:spTree>
    <p:extLst>
      <p:ext uri="{BB962C8B-B14F-4D97-AF65-F5344CB8AC3E}">
        <p14:creationId xmlns:p14="http://schemas.microsoft.com/office/powerpoint/2010/main" val="1575439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F1A8E49D-8907-4BD9-A50A-37B0CF65F29E}" type="datetimeFigureOut">
              <a:rPr lang="ru-RU" smtClean="0"/>
              <a:t>19.12.2020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87B88E0-685F-4DD5-9D20-31B3CD05B2E4}" type="slidenum">
              <a:rPr lang="ru-RU" smtClean="0"/>
              <a:t>‹#›</a:t>
            </a:fld>
            <a:endParaRPr lang="ru-RU"/>
          </a:p>
        </p:txBody>
      </p:sp>
    </p:spTree>
    <p:extLst>
      <p:ext uri="{BB962C8B-B14F-4D97-AF65-F5344CB8AC3E}">
        <p14:creationId xmlns:p14="http://schemas.microsoft.com/office/powerpoint/2010/main" val="3396666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A8E49D-8907-4BD9-A50A-37B0CF65F29E}" type="datetimeFigureOut">
              <a:rPr lang="ru-RU" smtClean="0"/>
              <a:t>19.12.2020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87B88E0-685F-4DD5-9D20-31B3CD05B2E4}" type="slidenum">
              <a:rPr lang="ru-RU" smtClean="0"/>
              <a:t>‹#›</a:t>
            </a:fld>
            <a:endParaRPr lang="ru-RU"/>
          </a:p>
        </p:txBody>
      </p:sp>
    </p:spTree>
    <p:extLst>
      <p:ext uri="{BB962C8B-B14F-4D97-AF65-F5344CB8AC3E}">
        <p14:creationId xmlns:p14="http://schemas.microsoft.com/office/powerpoint/2010/main" val="2678958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479671" y="3359997"/>
            <a:ext cx="11610853" cy="11759988"/>
          </a:xfrm>
        </p:spPr>
        <p:txBody>
          <a:bodyPr anchor="b"/>
          <a:lstStyle>
            <a:lvl1pPr>
              <a:defRPr sz="12598"/>
            </a:lvl1pPr>
          </a:lstStyle>
          <a:p>
            <a:r>
              <a:rPr lang="ru-RU"/>
              <a:t>Образец заголовка</a:t>
            </a:r>
            <a:endParaRPr lang="en-US" dirty="0"/>
          </a:p>
        </p:txBody>
      </p:sp>
      <p:sp>
        <p:nvSpPr>
          <p:cNvPr id="3" name="Content Placeholder 2"/>
          <p:cNvSpPr>
            <a:spLocks noGrp="1"/>
          </p:cNvSpPr>
          <p:nvPr>
            <p:ph idx="1"/>
          </p:nvPr>
        </p:nvSpPr>
        <p:spPr>
          <a:xfrm>
            <a:off x="15304578" y="7256671"/>
            <a:ext cx="18224867" cy="35816631"/>
          </a:xfrm>
        </p:spPr>
        <p:txBody>
          <a:bodyPr/>
          <a:lstStyle>
            <a:lvl1pPr>
              <a:defRPr sz="12598"/>
            </a:lvl1pPr>
            <a:lvl2pPr>
              <a:defRPr sz="11024"/>
            </a:lvl2pPr>
            <a:lvl3pPr>
              <a:defRPr sz="9449"/>
            </a:lvl3pPr>
            <a:lvl4pPr>
              <a:defRPr sz="7874"/>
            </a:lvl4pPr>
            <a:lvl5pPr>
              <a:defRPr sz="7874"/>
            </a:lvl5pPr>
            <a:lvl6pPr>
              <a:defRPr sz="7874"/>
            </a:lvl6pPr>
            <a:lvl7pPr>
              <a:defRPr sz="7874"/>
            </a:lvl7pPr>
            <a:lvl8pPr>
              <a:defRPr sz="7874"/>
            </a:lvl8pPr>
            <a:lvl9pPr>
              <a:defRPr sz="7874"/>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479671" y="15119985"/>
            <a:ext cx="11610853" cy="28011643"/>
          </a:xfrm>
        </p:spPr>
        <p:txBody>
          <a:bodyPr/>
          <a:lstStyle>
            <a:lvl1pPr marL="0" indent="0">
              <a:buNone/>
              <a:defRPr sz="6299"/>
            </a:lvl1pPr>
            <a:lvl2pPr marL="1799996" indent="0">
              <a:buNone/>
              <a:defRPr sz="5512"/>
            </a:lvl2pPr>
            <a:lvl3pPr marL="3599993" indent="0">
              <a:buNone/>
              <a:defRPr sz="4724"/>
            </a:lvl3pPr>
            <a:lvl4pPr marL="5399989" indent="0">
              <a:buNone/>
              <a:defRPr sz="3937"/>
            </a:lvl4pPr>
            <a:lvl5pPr marL="7199986" indent="0">
              <a:buNone/>
              <a:defRPr sz="3937"/>
            </a:lvl5pPr>
            <a:lvl6pPr marL="8999982" indent="0">
              <a:buNone/>
              <a:defRPr sz="3937"/>
            </a:lvl6pPr>
            <a:lvl7pPr marL="10799978" indent="0">
              <a:buNone/>
              <a:defRPr sz="3937"/>
            </a:lvl7pPr>
            <a:lvl8pPr marL="12599975" indent="0">
              <a:buNone/>
              <a:defRPr sz="3937"/>
            </a:lvl8pPr>
            <a:lvl9pPr marL="14399971" indent="0">
              <a:buNone/>
              <a:defRPr sz="3937"/>
            </a:lvl9pPr>
          </a:lstStyle>
          <a:p>
            <a:pPr lvl="0"/>
            <a:r>
              <a:rPr lang="ru-RU"/>
              <a:t>Образец текста</a:t>
            </a:r>
          </a:p>
        </p:txBody>
      </p:sp>
      <p:sp>
        <p:nvSpPr>
          <p:cNvPr id="5" name="Date Placeholder 4"/>
          <p:cNvSpPr>
            <a:spLocks noGrp="1"/>
          </p:cNvSpPr>
          <p:nvPr>
            <p:ph type="dt" sz="half" idx="10"/>
          </p:nvPr>
        </p:nvSpPr>
        <p:spPr/>
        <p:txBody>
          <a:bodyPr/>
          <a:lstStyle/>
          <a:p>
            <a:fld id="{F1A8E49D-8907-4BD9-A50A-37B0CF65F29E}" type="datetimeFigureOut">
              <a:rPr lang="ru-RU" smtClean="0"/>
              <a:t>19.12.2020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87B88E0-685F-4DD5-9D20-31B3CD05B2E4}" type="slidenum">
              <a:rPr lang="ru-RU" smtClean="0"/>
              <a:t>‹#›</a:t>
            </a:fld>
            <a:endParaRPr lang="ru-RU"/>
          </a:p>
        </p:txBody>
      </p:sp>
    </p:spTree>
    <p:extLst>
      <p:ext uri="{BB962C8B-B14F-4D97-AF65-F5344CB8AC3E}">
        <p14:creationId xmlns:p14="http://schemas.microsoft.com/office/powerpoint/2010/main" val="2444166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479671" y="3359997"/>
            <a:ext cx="11610853" cy="11759988"/>
          </a:xfrm>
        </p:spPr>
        <p:txBody>
          <a:bodyPr anchor="b"/>
          <a:lstStyle>
            <a:lvl1pPr>
              <a:defRPr sz="12598"/>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304578" y="7256671"/>
            <a:ext cx="18224867" cy="35816631"/>
          </a:xfrm>
        </p:spPr>
        <p:txBody>
          <a:bodyPr anchor="t"/>
          <a:lstStyle>
            <a:lvl1pPr marL="0" indent="0">
              <a:buNone/>
              <a:defRPr sz="12598"/>
            </a:lvl1pPr>
            <a:lvl2pPr marL="1799996" indent="0">
              <a:buNone/>
              <a:defRPr sz="11024"/>
            </a:lvl2pPr>
            <a:lvl3pPr marL="3599993" indent="0">
              <a:buNone/>
              <a:defRPr sz="9449"/>
            </a:lvl3pPr>
            <a:lvl4pPr marL="5399989" indent="0">
              <a:buNone/>
              <a:defRPr sz="7874"/>
            </a:lvl4pPr>
            <a:lvl5pPr marL="7199986" indent="0">
              <a:buNone/>
              <a:defRPr sz="7874"/>
            </a:lvl5pPr>
            <a:lvl6pPr marL="8999982" indent="0">
              <a:buNone/>
              <a:defRPr sz="7874"/>
            </a:lvl6pPr>
            <a:lvl7pPr marL="10799978" indent="0">
              <a:buNone/>
              <a:defRPr sz="7874"/>
            </a:lvl7pPr>
            <a:lvl8pPr marL="12599975" indent="0">
              <a:buNone/>
              <a:defRPr sz="7874"/>
            </a:lvl8pPr>
            <a:lvl9pPr marL="14399971" indent="0">
              <a:buNone/>
              <a:defRPr sz="7874"/>
            </a:lvl9pPr>
          </a:lstStyle>
          <a:p>
            <a:r>
              <a:rPr lang="ru-RU"/>
              <a:t>Вставка рисунка</a:t>
            </a:r>
            <a:endParaRPr lang="en-US" dirty="0"/>
          </a:p>
        </p:txBody>
      </p:sp>
      <p:sp>
        <p:nvSpPr>
          <p:cNvPr id="4" name="Text Placeholder 3"/>
          <p:cNvSpPr>
            <a:spLocks noGrp="1"/>
          </p:cNvSpPr>
          <p:nvPr>
            <p:ph type="body" sz="half" idx="2"/>
          </p:nvPr>
        </p:nvSpPr>
        <p:spPr>
          <a:xfrm>
            <a:off x="2479671" y="15119985"/>
            <a:ext cx="11610853" cy="28011643"/>
          </a:xfrm>
        </p:spPr>
        <p:txBody>
          <a:bodyPr/>
          <a:lstStyle>
            <a:lvl1pPr marL="0" indent="0">
              <a:buNone/>
              <a:defRPr sz="6299"/>
            </a:lvl1pPr>
            <a:lvl2pPr marL="1799996" indent="0">
              <a:buNone/>
              <a:defRPr sz="5512"/>
            </a:lvl2pPr>
            <a:lvl3pPr marL="3599993" indent="0">
              <a:buNone/>
              <a:defRPr sz="4724"/>
            </a:lvl3pPr>
            <a:lvl4pPr marL="5399989" indent="0">
              <a:buNone/>
              <a:defRPr sz="3937"/>
            </a:lvl4pPr>
            <a:lvl5pPr marL="7199986" indent="0">
              <a:buNone/>
              <a:defRPr sz="3937"/>
            </a:lvl5pPr>
            <a:lvl6pPr marL="8999982" indent="0">
              <a:buNone/>
              <a:defRPr sz="3937"/>
            </a:lvl6pPr>
            <a:lvl7pPr marL="10799978" indent="0">
              <a:buNone/>
              <a:defRPr sz="3937"/>
            </a:lvl7pPr>
            <a:lvl8pPr marL="12599975" indent="0">
              <a:buNone/>
              <a:defRPr sz="3937"/>
            </a:lvl8pPr>
            <a:lvl9pPr marL="14399971" indent="0">
              <a:buNone/>
              <a:defRPr sz="3937"/>
            </a:lvl9pPr>
          </a:lstStyle>
          <a:p>
            <a:pPr lvl="0"/>
            <a:r>
              <a:rPr lang="ru-RU"/>
              <a:t>Образец текста</a:t>
            </a:r>
          </a:p>
        </p:txBody>
      </p:sp>
      <p:sp>
        <p:nvSpPr>
          <p:cNvPr id="5" name="Date Placeholder 4"/>
          <p:cNvSpPr>
            <a:spLocks noGrp="1"/>
          </p:cNvSpPr>
          <p:nvPr>
            <p:ph type="dt" sz="half" idx="10"/>
          </p:nvPr>
        </p:nvSpPr>
        <p:spPr/>
        <p:txBody>
          <a:bodyPr/>
          <a:lstStyle/>
          <a:p>
            <a:fld id="{F1A8E49D-8907-4BD9-A50A-37B0CF65F29E}" type="datetimeFigureOut">
              <a:rPr lang="ru-RU" smtClean="0"/>
              <a:t>19.12.2020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87B88E0-685F-4DD5-9D20-31B3CD05B2E4}" type="slidenum">
              <a:rPr lang="ru-RU" smtClean="0"/>
              <a:t>‹#›</a:t>
            </a:fld>
            <a:endParaRPr lang="ru-RU"/>
          </a:p>
        </p:txBody>
      </p:sp>
    </p:spTree>
    <p:extLst>
      <p:ext uri="{BB962C8B-B14F-4D97-AF65-F5344CB8AC3E}">
        <p14:creationId xmlns:p14="http://schemas.microsoft.com/office/powerpoint/2010/main" val="2291797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74982" y="2683342"/>
            <a:ext cx="31049774" cy="9741661"/>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2474982" y="13416653"/>
            <a:ext cx="31049774" cy="31978305"/>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474982" y="46713298"/>
            <a:ext cx="8099941" cy="2683331"/>
          </a:xfrm>
          <a:prstGeom prst="rect">
            <a:avLst/>
          </a:prstGeom>
        </p:spPr>
        <p:txBody>
          <a:bodyPr vert="horz" lIns="91440" tIns="45720" rIns="91440" bIns="45720" rtlCol="0" anchor="ctr"/>
          <a:lstStyle>
            <a:lvl1pPr algn="l">
              <a:defRPr sz="4724">
                <a:solidFill>
                  <a:schemeClr val="tx1">
                    <a:tint val="75000"/>
                  </a:schemeClr>
                </a:solidFill>
              </a:defRPr>
            </a:lvl1pPr>
          </a:lstStyle>
          <a:p>
            <a:fld id="{F1A8E49D-8907-4BD9-A50A-37B0CF65F29E}" type="datetimeFigureOut">
              <a:rPr lang="ru-RU" smtClean="0"/>
              <a:t>19.12.2020</a:t>
            </a:fld>
            <a:endParaRPr lang="ru-RU"/>
          </a:p>
        </p:txBody>
      </p:sp>
      <p:sp>
        <p:nvSpPr>
          <p:cNvPr id="5" name="Footer Placeholder 4"/>
          <p:cNvSpPr>
            <a:spLocks noGrp="1"/>
          </p:cNvSpPr>
          <p:nvPr>
            <p:ph type="ftr" sz="quarter" idx="3"/>
          </p:nvPr>
        </p:nvSpPr>
        <p:spPr>
          <a:xfrm>
            <a:off x="11924913" y="46713298"/>
            <a:ext cx="12149912" cy="2683331"/>
          </a:xfrm>
          <a:prstGeom prst="rect">
            <a:avLst/>
          </a:prstGeom>
        </p:spPr>
        <p:txBody>
          <a:bodyPr vert="horz" lIns="91440" tIns="45720" rIns="91440" bIns="45720" rtlCol="0" anchor="ctr"/>
          <a:lstStyle>
            <a:lvl1pPr algn="ctr">
              <a:defRPr sz="4724">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25424815" y="46713298"/>
            <a:ext cx="8099941" cy="2683331"/>
          </a:xfrm>
          <a:prstGeom prst="rect">
            <a:avLst/>
          </a:prstGeom>
        </p:spPr>
        <p:txBody>
          <a:bodyPr vert="horz" lIns="91440" tIns="45720" rIns="91440" bIns="45720" rtlCol="0" anchor="ctr"/>
          <a:lstStyle>
            <a:lvl1pPr algn="r">
              <a:defRPr sz="4724">
                <a:solidFill>
                  <a:schemeClr val="tx1">
                    <a:tint val="75000"/>
                  </a:schemeClr>
                </a:solidFill>
              </a:defRPr>
            </a:lvl1pPr>
          </a:lstStyle>
          <a:p>
            <a:fld id="{187B88E0-685F-4DD5-9D20-31B3CD05B2E4}" type="slidenum">
              <a:rPr lang="ru-RU" smtClean="0"/>
              <a:t>‹#›</a:t>
            </a:fld>
            <a:endParaRPr lang="ru-RU"/>
          </a:p>
        </p:txBody>
      </p:sp>
    </p:spTree>
    <p:extLst>
      <p:ext uri="{BB962C8B-B14F-4D97-AF65-F5344CB8AC3E}">
        <p14:creationId xmlns:p14="http://schemas.microsoft.com/office/powerpoint/2010/main" val="1875971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599993" rtl="0" eaLnBrk="1" latinLnBrk="0" hangingPunct="1">
        <a:lnSpc>
          <a:spcPct val="90000"/>
        </a:lnSpc>
        <a:spcBef>
          <a:spcPct val="0"/>
        </a:spcBef>
        <a:buNone/>
        <a:defRPr sz="17323" kern="1200">
          <a:solidFill>
            <a:schemeClr val="tx1"/>
          </a:solidFill>
          <a:latin typeface="+mj-lt"/>
          <a:ea typeface="+mj-ea"/>
          <a:cs typeface="+mj-cs"/>
        </a:defRPr>
      </a:lvl1pPr>
    </p:titleStyle>
    <p:bodyStyle>
      <a:lvl1pPr marL="899998" indent="-899998" algn="l" defTabSz="3599993" rtl="0" eaLnBrk="1" latinLnBrk="0" hangingPunct="1">
        <a:lnSpc>
          <a:spcPct val="90000"/>
        </a:lnSpc>
        <a:spcBef>
          <a:spcPts val="3937"/>
        </a:spcBef>
        <a:buFont typeface="Arial" panose="020B0604020202020204" pitchFamily="34" charset="0"/>
        <a:buChar char="•"/>
        <a:defRPr sz="11024" kern="1200">
          <a:solidFill>
            <a:schemeClr val="tx1"/>
          </a:solidFill>
          <a:latin typeface="+mn-lt"/>
          <a:ea typeface="+mn-ea"/>
          <a:cs typeface="+mn-cs"/>
        </a:defRPr>
      </a:lvl1pPr>
      <a:lvl2pPr marL="2699995" indent="-899998" algn="l" defTabSz="3599993" rtl="0" eaLnBrk="1" latinLnBrk="0" hangingPunct="1">
        <a:lnSpc>
          <a:spcPct val="90000"/>
        </a:lnSpc>
        <a:spcBef>
          <a:spcPts val="1968"/>
        </a:spcBef>
        <a:buFont typeface="Arial" panose="020B0604020202020204" pitchFamily="34" charset="0"/>
        <a:buChar char="•"/>
        <a:defRPr sz="9449" kern="1200">
          <a:solidFill>
            <a:schemeClr val="tx1"/>
          </a:solidFill>
          <a:latin typeface="+mn-lt"/>
          <a:ea typeface="+mn-ea"/>
          <a:cs typeface="+mn-cs"/>
        </a:defRPr>
      </a:lvl2pPr>
      <a:lvl3pPr marL="4499991" indent="-899998" algn="l" defTabSz="3599993" rtl="0" eaLnBrk="1" latinLnBrk="0" hangingPunct="1">
        <a:lnSpc>
          <a:spcPct val="90000"/>
        </a:lnSpc>
        <a:spcBef>
          <a:spcPts val="1968"/>
        </a:spcBef>
        <a:buFont typeface="Arial" panose="020B0604020202020204" pitchFamily="34" charset="0"/>
        <a:buChar char="•"/>
        <a:defRPr sz="7874" kern="1200">
          <a:solidFill>
            <a:schemeClr val="tx1"/>
          </a:solidFill>
          <a:latin typeface="+mn-lt"/>
          <a:ea typeface="+mn-ea"/>
          <a:cs typeface="+mn-cs"/>
        </a:defRPr>
      </a:lvl3pPr>
      <a:lvl4pPr marL="6299987" indent="-899998" algn="l" defTabSz="359999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4pPr>
      <a:lvl5pPr marL="8099984" indent="-899998" algn="l" defTabSz="359999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5pPr>
      <a:lvl6pPr marL="9899980" indent="-899998" algn="l" defTabSz="359999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6pPr>
      <a:lvl7pPr marL="11699977" indent="-899998" algn="l" defTabSz="359999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7pPr>
      <a:lvl8pPr marL="13499973" indent="-899998" algn="l" defTabSz="359999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8pPr>
      <a:lvl9pPr marL="15299969" indent="-899998" algn="l" defTabSz="359999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9pPr>
    </p:bodyStyle>
    <p:otherStyle>
      <a:defPPr>
        <a:defRPr lang="en-US"/>
      </a:defPPr>
      <a:lvl1pPr marL="0" algn="l" defTabSz="3599993" rtl="0" eaLnBrk="1" latinLnBrk="0" hangingPunct="1">
        <a:defRPr sz="7087" kern="1200">
          <a:solidFill>
            <a:schemeClr val="tx1"/>
          </a:solidFill>
          <a:latin typeface="+mn-lt"/>
          <a:ea typeface="+mn-ea"/>
          <a:cs typeface="+mn-cs"/>
        </a:defRPr>
      </a:lvl1pPr>
      <a:lvl2pPr marL="1799996" algn="l" defTabSz="3599993" rtl="0" eaLnBrk="1" latinLnBrk="0" hangingPunct="1">
        <a:defRPr sz="7087" kern="1200">
          <a:solidFill>
            <a:schemeClr val="tx1"/>
          </a:solidFill>
          <a:latin typeface="+mn-lt"/>
          <a:ea typeface="+mn-ea"/>
          <a:cs typeface="+mn-cs"/>
        </a:defRPr>
      </a:lvl2pPr>
      <a:lvl3pPr marL="3599993" algn="l" defTabSz="3599993" rtl="0" eaLnBrk="1" latinLnBrk="0" hangingPunct="1">
        <a:defRPr sz="7087" kern="1200">
          <a:solidFill>
            <a:schemeClr val="tx1"/>
          </a:solidFill>
          <a:latin typeface="+mn-lt"/>
          <a:ea typeface="+mn-ea"/>
          <a:cs typeface="+mn-cs"/>
        </a:defRPr>
      </a:lvl3pPr>
      <a:lvl4pPr marL="5399989" algn="l" defTabSz="3599993" rtl="0" eaLnBrk="1" latinLnBrk="0" hangingPunct="1">
        <a:defRPr sz="7087" kern="1200">
          <a:solidFill>
            <a:schemeClr val="tx1"/>
          </a:solidFill>
          <a:latin typeface="+mn-lt"/>
          <a:ea typeface="+mn-ea"/>
          <a:cs typeface="+mn-cs"/>
        </a:defRPr>
      </a:lvl4pPr>
      <a:lvl5pPr marL="7199986" algn="l" defTabSz="3599993" rtl="0" eaLnBrk="1" latinLnBrk="0" hangingPunct="1">
        <a:defRPr sz="7087" kern="1200">
          <a:solidFill>
            <a:schemeClr val="tx1"/>
          </a:solidFill>
          <a:latin typeface="+mn-lt"/>
          <a:ea typeface="+mn-ea"/>
          <a:cs typeface="+mn-cs"/>
        </a:defRPr>
      </a:lvl5pPr>
      <a:lvl6pPr marL="8999982" algn="l" defTabSz="3599993" rtl="0" eaLnBrk="1" latinLnBrk="0" hangingPunct="1">
        <a:defRPr sz="7087" kern="1200">
          <a:solidFill>
            <a:schemeClr val="tx1"/>
          </a:solidFill>
          <a:latin typeface="+mn-lt"/>
          <a:ea typeface="+mn-ea"/>
          <a:cs typeface="+mn-cs"/>
        </a:defRPr>
      </a:lvl6pPr>
      <a:lvl7pPr marL="10799978" algn="l" defTabSz="3599993" rtl="0" eaLnBrk="1" latinLnBrk="0" hangingPunct="1">
        <a:defRPr sz="7087" kern="1200">
          <a:solidFill>
            <a:schemeClr val="tx1"/>
          </a:solidFill>
          <a:latin typeface="+mn-lt"/>
          <a:ea typeface="+mn-ea"/>
          <a:cs typeface="+mn-cs"/>
        </a:defRPr>
      </a:lvl7pPr>
      <a:lvl8pPr marL="12599975" algn="l" defTabSz="3599993" rtl="0" eaLnBrk="1" latinLnBrk="0" hangingPunct="1">
        <a:defRPr sz="7087" kern="1200">
          <a:solidFill>
            <a:schemeClr val="tx1"/>
          </a:solidFill>
          <a:latin typeface="+mn-lt"/>
          <a:ea typeface="+mn-ea"/>
          <a:cs typeface="+mn-cs"/>
        </a:defRPr>
      </a:lvl8pPr>
      <a:lvl9pPr marL="14399971" algn="l" defTabSz="3599993" rtl="0" eaLnBrk="1" latinLnBrk="0" hangingPunct="1">
        <a:defRPr sz="70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image" Target="../media/image1.png"/><Relationship Id="rId7" Type="http://schemas.openxmlformats.org/officeDocument/2006/relationships/image" Target="../media/image2.png"/><Relationship Id="rId12"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mailto:isedova@ion.ru" TargetMode="External"/><Relationship Id="rId11" Type="http://schemas.openxmlformats.org/officeDocument/2006/relationships/image" Target="../media/image6.emf"/><Relationship Id="rId5" Type="http://schemas.openxmlformats.org/officeDocument/2006/relationships/hyperlink" Target="mailto:brew@ion.ru" TargetMode="External"/><Relationship Id="rId10" Type="http://schemas.openxmlformats.org/officeDocument/2006/relationships/image" Target="../media/image5.png"/><Relationship Id="rId4" Type="http://schemas.openxmlformats.org/officeDocument/2006/relationships/hyperlink" Target="mailto:mg_kiseleva@ion.ru"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47DFF899-2A89-4FD4-8418-6296649B5EFA}"/>
              </a:ext>
            </a:extLst>
          </p:cNvPr>
          <p:cNvSpPr txBox="1"/>
          <p:nvPr/>
        </p:nvSpPr>
        <p:spPr>
          <a:xfrm>
            <a:off x="563360" y="5107108"/>
            <a:ext cx="35214972" cy="8614474"/>
          </a:xfrm>
          <a:prstGeom prst="rect">
            <a:avLst/>
          </a:prstGeom>
          <a:solidFill>
            <a:schemeClr val="accent2">
              <a:lumMod val="20000"/>
              <a:lumOff val="80000"/>
            </a:schemeClr>
          </a:solidFill>
          <a:ln w="12700">
            <a:solidFill>
              <a:srgbClr val="C00000"/>
            </a:solidFill>
          </a:ln>
        </p:spPr>
        <p:txBody>
          <a:bodyPr wrap="square" rtlCol="0">
            <a:spAutoFit/>
          </a:bodyPr>
          <a:lstStyle/>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ru-RU"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E97BABB1-BE75-4045-BBA4-58A2FE16AF29}"/>
              </a:ext>
            </a:extLst>
          </p:cNvPr>
          <p:cNvSpPr txBox="1"/>
          <p:nvPr/>
        </p:nvSpPr>
        <p:spPr>
          <a:xfrm>
            <a:off x="505838" y="350196"/>
            <a:ext cx="35272494" cy="4446667"/>
          </a:xfrm>
          <a:prstGeom prst="rect">
            <a:avLst/>
          </a:prstGeom>
          <a:solidFill>
            <a:schemeClr val="accent2">
              <a:lumMod val="20000"/>
              <a:lumOff val="80000"/>
            </a:schemeClr>
          </a:solidFill>
          <a:ln w="12700">
            <a:solidFill>
              <a:srgbClr val="C00000"/>
            </a:solidFill>
          </a:ln>
        </p:spPr>
        <p:txBody>
          <a:bodyPr wrap="square" rtlCol="0">
            <a:spAutoFit/>
          </a:bodyPr>
          <a:lstStyle/>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ru-RU"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pic>
        <p:nvPicPr>
          <p:cNvPr id="4" name="Picture 2" descr="http://abali.ru/wp-content/uploads/2016/04/FITS-pitaniya-i-biotehnologii-logo.png">
            <a:extLst>
              <a:ext uri="{FF2B5EF4-FFF2-40B4-BE49-F238E27FC236}">
                <a16:creationId xmlns:a16="http://schemas.microsoft.com/office/drawing/2014/main" id="{3A7092E0-C150-4F6F-BC79-1DFB3E497CF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4811" y="643851"/>
            <a:ext cx="4365715" cy="372395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00AFE0C-3580-4A5B-816A-7AF2192729BB}"/>
              </a:ext>
            </a:extLst>
          </p:cNvPr>
          <p:cNvSpPr txBox="1"/>
          <p:nvPr/>
        </p:nvSpPr>
        <p:spPr>
          <a:xfrm>
            <a:off x="6209499" y="1089497"/>
            <a:ext cx="26922910" cy="525293"/>
          </a:xfrm>
          <a:prstGeom prst="rect">
            <a:avLst/>
          </a:prstGeom>
          <a:noFill/>
        </p:spPr>
        <p:txBody>
          <a:bodyPr wrap="square" rtlCol="0">
            <a:spAutoFit/>
          </a:bodyPr>
          <a:lstStyle/>
          <a:p>
            <a:pPr>
              <a:lnSpc>
                <a:spcPts val="1200"/>
              </a:lnSpc>
            </a:pPr>
            <a:r>
              <a:rPr lang="en-US" sz="5400" b="1" cap="all" spc="300" dirty="0">
                <a:solidFill>
                  <a:srgbClr val="000000"/>
                </a:solidFill>
                <a:ea typeface="Times New Roman" panose="02020603050405020304" pitchFamily="18" charset="0"/>
                <a:cs typeface="Times New Roman" panose="02020603050405020304" pitchFamily="18" charset="0"/>
              </a:rPr>
              <a:t>A cup of tea: transfer of mycotoxins from SPIKED matrix into infusion</a:t>
            </a:r>
            <a:endParaRPr lang="en-US" sz="5400" b="1" cap="all"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endParaRPr lang="ru-RU" dirty="0"/>
          </a:p>
        </p:txBody>
      </p:sp>
      <p:sp>
        <p:nvSpPr>
          <p:cNvPr id="7" name="TextBox 6">
            <a:extLst>
              <a:ext uri="{FF2B5EF4-FFF2-40B4-BE49-F238E27FC236}">
                <a16:creationId xmlns:a16="http://schemas.microsoft.com/office/drawing/2014/main" id="{6F7BEBEB-A157-4DBA-B09C-8A01BAAFD348}"/>
              </a:ext>
            </a:extLst>
          </p:cNvPr>
          <p:cNvSpPr txBox="1"/>
          <p:nvPr/>
        </p:nvSpPr>
        <p:spPr>
          <a:xfrm>
            <a:off x="6534867" y="1973438"/>
            <a:ext cx="20305462" cy="2071336"/>
          </a:xfrm>
          <a:prstGeom prst="rect">
            <a:avLst/>
          </a:prstGeom>
          <a:noFill/>
        </p:spPr>
        <p:txBody>
          <a:bodyPr wrap="square" rtlCol="0">
            <a:spAutoFit/>
          </a:bodyPr>
          <a:lstStyle/>
          <a:p>
            <a:pPr>
              <a:lnSpc>
                <a:spcPts val="1200"/>
              </a:lnSpc>
              <a:spcAft>
                <a:spcPts val="1200"/>
              </a:spcAft>
            </a:pPr>
            <a:endParaRPr lang="en-US" sz="4800" b="1" spc="300" dirty="0">
              <a:solidFill>
                <a:srgbClr val="000000"/>
              </a:solidFill>
              <a:latin typeface="+mj-lt"/>
              <a:ea typeface="Times New Roman" panose="02020603050405020304" pitchFamily="18" charset="0"/>
              <a:cs typeface="Times New Roman" panose="02020603050405020304" pitchFamily="18" charset="0"/>
            </a:endParaRPr>
          </a:p>
          <a:p>
            <a:pPr>
              <a:lnSpc>
                <a:spcPts val="1300"/>
              </a:lnSpc>
              <a:spcAft>
                <a:spcPts val="600"/>
              </a:spcAft>
            </a:pPr>
            <a:r>
              <a:rPr lang="en-US" sz="4800" b="1" spc="300" dirty="0">
                <a:solidFill>
                  <a:srgbClr val="000000"/>
                </a:solidFill>
                <a:latin typeface="+mj-lt"/>
                <a:ea typeface="Times New Roman" panose="02020603050405020304" pitchFamily="18" charset="0"/>
                <a:cs typeface="Times New Roman" panose="02020603050405020304" pitchFamily="18" charset="0"/>
              </a:rPr>
              <a:t>Mariya Kiseleva*, Zakhar </a:t>
            </a:r>
            <a:r>
              <a:rPr lang="en-US" sz="4800" b="1" spc="300" dirty="0" err="1">
                <a:solidFill>
                  <a:srgbClr val="000000"/>
                </a:solidFill>
                <a:latin typeface="+mj-lt"/>
                <a:ea typeface="Times New Roman" panose="02020603050405020304" pitchFamily="18" charset="0"/>
                <a:cs typeface="Times New Roman" panose="02020603050405020304" pitchFamily="18" charset="0"/>
              </a:rPr>
              <a:t>Chalyy</a:t>
            </a:r>
            <a:r>
              <a:rPr lang="en-US" sz="4800" b="1" spc="300" dirty="0">
                <a:solidFill>
                  <a:srgbClr val="000000"/>
                </a:solidFill>
                <a:latin typeface="+mj-lt"/>
                <a:ea typeface="Times New Roman" panose="02020603050405020304" pitchFamily="18" charset="0"/>
                <a:cs typeface="Times New Roman" panose="02020603050405020304" pitchFamily="18" charset="0"/>
              </a:rPr>
              <a:t> and Irina </a:t>
            </a:r>
            <a:r>
              <a:rPr lang="en-US" sz="4800" b="1" spc="300" dirty="0" err="1">
                <a:solidFill>
                  <a:srgbClr val="000000"/>
                </a:solidFill>
                <a:latin typeface="+mj-lt"/>
                <a:ea typeface="Times New Roman" panose="02020603050405020304" pitchFamily="18" charset="0"/>
                <a:cs typeface="Times New Roman" panose="02020603050405020304" pitchFamily="18" charset="0"/>
              </a:rPr>
              <a:t>Sedova</a:t>
            </a:r>
            <a:endParaRPr lang="en-US" sz="4800" b="1" spc="300" dirty="0">
              <a:solidFill>
                <a:srgbClr val="000000"/>
              </a:solidFill>
              <a:latin typeface="+mj-lt"/>
              <a:ea typeface="Times New Roman" panose="02020603050405020304" pitchFamily="18" charset="0"/>
              <a:cs typeface="Times New Roman" panose="02020603050405020304" pitchFamily="18" charset="0"/>
            </a:endParaRPr>
          </a:p>
          <a:p>
            <a:pPr>
              <a:lnSpc>
                <a:spcPts val="1300"/>
              </a:lnSpc>
              <a:spcAft>
                <a:spcPts val="600"/>
              </a:spcAft>
            </a:pPr>
            <a:endParaRPr lang="ru-RU" sz="3600" b="1" spc="300" dirty="0">
              <a:solidFill>
                <a:srgbClr val="000000"/>
              </a:solidFill>
              <a:latin typeface="+mj-lt"/>
              <a:ea typeface="Times New Roman" panose="02020603050405020304" pitchFamily="18" charset="0"/>
              <a:cs typeface="Times New Roman" panose="02020603050405020304" pitchFamily="18" charset="0"/>
            </a:endParaRPr>
          </a:p>
          <a:p>
            <a:pPr marL="197485" indent="-17145">
              <a:lnSpc>
                <a:spcPct val="115000"/>
              </a:lnSpc>
              <a:spcAft>
                <a:spcPts val="1000"/>
              </a:spcAft>
            </a:pPr>
            <a:r>
              <a:rPr lang="en-US" sz="4400" dirty="0">
                <a:solidFill>
                  <a:srgbClr val="000000"/>
                </a:solidFill>
                <a:latin typeface="+mj-lt"/>
                <a:ea typeface="Times New Roman" panose="02020603050405020304" pitchFamily="18" charset="0"/>
                <a:cs typeface="Times New Roman" panose="02020603050405020304" pitchFamily="18" charset="0"/>
              </a:rPr>
              <a:t>Federal Research Centre of Nutrition, Biotechnology and Food Safety, Moscow, Russia;</a:t>
            </a:r>
            <a:endParaRPr lang="ru-RU" sz="4400" dirty="0">
              <a:latin typeface="+mj-lt"/>
              <a:ea typeface="Calibri" panose="020F0502020204030204" pitchFamily="34" charset="0"/>
              <a:cs typeface="Times New Roman" panose="02020603050405020304" pitchFamily="18" charset="0"/>
            </a:endParaRPr>
          </a:p>
          <a:p>
            <a:endParaRPr lang="ru-RU" dirty="0"/>
          </a:p>
        </p:txBody>
      </p:sp>
      <p:sp>
        <p:nvSpPr>
          <p:cNvPr id="8" name="TextBox 7">
            <a:extLst>
              <a:ext uri="{FF2B5EF4-FFF2-40B4-BE49-F238E27FC236}">
                <a16:creationId xmlns:a16="http://schemas.microsoft.com/office/drawing/2014/main" id="{D82B33A4-4E2E-4A6D-842D-EFB2EF967852}"/>
              </a:ext>
            </a:extLst>
          </p:cNvPr>
          <p:cNvSpPr txBox="1"/>
          <p:nvPr/>
        </p:nvSpPr>
        <p:spPr>
          <a:xfrm>
            <a:off x="6534867" y="3912937"/>
            <a:ext cx="14978848" cy="830997"/>
          </a:xfrm>
          <a:prstGeom prst="rect">
            <a:avLst/>
          </a:prstGeom>
          <a:noFill/>
        </p:spPr>
        <p:txBody>
          <a:bodyPr wrap="square" rtlCol="0">
            <a:spAutoFit/>
          </a:bodyPr>
          <a:lstStyle/>
          <a:p>
            <a:pPr>
              <a:lnSpc>
                <a:spcPts val="1200"/>
              </a:lnSpc>
              <a:spcAft>
                <a:spcPts val="1200"/>
              </a:spcAft>
            </a:pPr>
            <a:br>
              <a:rPr lang="en-US" sz="4000" dirty="0">
                <a:solidFill>
                  <a:srgbClr val="000000"/>
                </a:solidFill>
                <a:latin typeface="+mj-lt"/>
                <a:ea typeface="Times New Roman" panose="02020603050405020304" pitchFamily="18" charset="0"/>
                <a:cs typeface="Times New Roman" panose="02020603050405020304" pitchFamily="18" charset="0"/>
              </a:rPr>
            </a:br>
            <a:r>
              <a:rPr lang="en-US" sz="4000" u="sng" dirty="0">
                <a:solidFill>
                  <a:srgbClr val="0000FF"/>
                </a:solidFill>
                <a:latin typeface="+mj-lt"/>
                <a:ea typeface="Times New Roman" panose="02020603050405020304" pitchFamily="18" charset="0"/>
                <a:cs typeface="Times New Roman" panose="02020603050405020304" pitchFamily="18" charset="0"/>
                <a:hlinkClick r:id="rId4"/>
              </a:rPr>
              <a:t>mg_kiseleva@ion.ru</a:t>
            </a:r>
            <a:r>
              <a:rPr lang="en-US" sz="4000" dirty="0">
                <a:solidFill>
                  <a:srgbClr val="000000"/>
                </a:solidFill>
                <a:latin typeface="+mj-lt"/>
                <a:ea typeface="Times New Roman" panose="02020603050405020304" pitchFamily="18" charset="0"/>
                <a:cs typeface="Times New Roman" panose="02020603050405020304" pitchFamily="18" charset="0"/>
              </a:rPr>
              <a:t> (M.K.),  </a:t>
            </a:r>
            <a:r>
              <a:rPr lang="en-US" sz="4000" u="sng" dirty="0">
                <a:solidFill>
                  <a:srgbClr val="0563C1"/>
                </a:solidFill>
                <a:latin typeface="+mj-lt"/>
                <a:ea typeface="Times New Roman" panose="02020603050405020304" pitchFamily="18" charset="0"/>
                <a:cs typeface="Times New Roman" panose="02020603050405020304" pitchFamily="18" charset="0"/>
                <a:hlinkClick r:id="rId5"/>
              </a:rPr>
              <a:t>brew@ion.ru</a:t>
            </a:r>
            <a:r>
              <a:rPr lang="en-US" sz="4000" dirty="0">
                <a:solidFill>
                  <a:srgbClr val="000000"/>
                </a:solidFill>
                <a:latin typeface="+mj-lt"/>
                <a:ea typeface="Times New Roman" panose="02020603050405020304" pitchFamily="18" charset="0"/>
                <a:cs typeface="Times New Roman" panose="02020603050405020304" pitchFamily="18" charset="0"/>
              </a:rPr>
              <a:t> (</a:t>
            </a:r>
            <a:r>
              <a:rPr lang="en-US" sz="4000" dirty="0" err="1">
                <a:solidFill>
                  <a:srgbClr val="000000"/>
                </a:solidFill>
                <a:latin typeface="+mj-lt"/>
                <a:ea typeface="Times New Roman" panose="02020603050405020304" pitchFamily="18" charset="0"/>
                <a:cs typeface="Times New Roman" panose="02020603050405020304" pitchFamily="18" charset="0"/>
              </a:rPr>
              <a:t>Z.Ch</a:t>
            </a:r>
            <a:r>
              <a:rPr lang="en-US" sz="4000" dirty="0">
                <a:solidFill>
                  <a:srgbClr val="000000"/>
                </a:solidFill>
                <a:latin typeface="+mj-lt"/>
                <a:ea typeface="Times New Roman" panose="02020603050405020304" pitchFamily="18" charset="0"/>
                <a:cs typeface="Times New Roman" panose="02020603050405020304" pitchFamily="18" charset="0"/>
              </a:rPr>
              <a:t>.),  </a:t>
            </a:r>
            <a:r>
              <a:rPr lang="en-US" sz="4000" u="sng" dirty="0">
                <a:solidFill>
                  <a:srgbClr val="0563C1"/>
                </a:solidFill>
                <a:latin typeface="+mj-lt"/>
                <a:ea typeface="Times New Roman" panose="02020603050405020304" pitchFamily="18" charset="0"/>
                <a:cs typeface="Times New Roman" panose="02020603050405020304" pitchFamily="18" charset="0"/>
                <a:hlinkClick r:id="rId6"/>
              </a:rPr>
              <a:t>isedova@ion.ru</a:t>
            </a:r>
            <a:r>
              <a:rPr lang="en-US" sz="4000" dirty="0">
                <a:solidFill>
                  <a:srgbClr val="000000"/>
                </a:solidFill>
                <a:latin typeface="+mj-lt"/>
                <a:ea typeface="Times New Roman" panose="02020603050405020304" pitchFamily="18" charset="0"/>
                <a:cs typeface="Times New Roman" panose="02020603050405020304" pitchFamily="18" charset="0"/>
              </a:rPr>
              <a:t> (I.S.)</a:t>
            </a:r>
            <a:endParaRPr lang="ru-RU" sz="4000" dirty="0">
              <a:latin typeface="+mj-lt"/>
              <a:ea typeface="Calibri" panose="020F0502020204030204" pitchFamily="34" charset="0"/>
              <a:cs typeface="Times New Roman" panose="02020603050405020304" pitchFamily="18" charset="0"/>
            </a:endParaRPr>
          </a:p>
          <a:p>
            <a:endParaRPr lang="ru-RU" dirty="0"/>
          </a:p>
        </p:txBody>
      </p:sp>
      <p:sp>
        <p:nvSpPr>
          <p:cNvPr id="10" name="TextBox 9">
            <a:extLst>
              <a:ext uri="{FF2B5EF4-FFF2-40B4-BE49-F238E27FC236}">
                <a16:creationId xmlns:a16="http://schemas.microsoft.com/office/drawing/2014/main" id="{B04DC0E4-AD2E-43A9-B8F4-01CFB0D5FDEC}"/>
              </a:ext>
            </a:extLst>
          </p:cNvPr>
          <p:cNvSpPr txBox="1"/>
          <p:nvPr/>
        </p:nvSpPr>
        <p:spPr>
          <a:xfrm>
            <a:off x="563361" y="4922390"/>
            <a:ext cx="1222899" cy="9374488"/>
          </a:xfrm>
          <a:prstGeom prst="rect">
            <a:avLst/>
          </a:prstGeom>
          <a:noFill/>
        </p:spPr>
        <p:txBody>
          <a:bodyPr vert="wordArtVert" wrap="square" rtlCol="0">
            <a:spAutoFit/>
          </a:bodyPr>
          <a:lstStyle/>
          <a:p>
            <a:pPr>
              <a:lnSpc>
                <a:spcPts val="1200"/>
              </a:lnSpc>
              <a:spcAft>
                <a:spcPts val="1200"/>
              </a:spcAft>
            </a:pPr>
            <a:r>
              <a:rPr lang="en-US" sz="3800" b="1" cap="all" spc="-300" dirty="0">
                <a:solidFill>
                  <a:srgbClr val="002060"/>
                </a:solidFill>
                <a:latin typeface="Palatino Linotype" panose="02040502050505030304" pitchFamily="18" charset="0"/>
                <a:ea typeface="Times New Roman" panose="02020603050405020304" pitchFamily="18" charset="0"/>
                <a:cs typeface="Times New Roman" panose="02020603050405020304" pitchFamily="18" charset="0"/>
              </a:rPr>
              <a:t>Introduction</a:t>
            </a:r>
            <a:endParaRPr lang="ru-RU" sz="3800" cap="all" spc="-300" dirty="0">
              <a:solidFill>
                <a:srgbClr val="002060"/>
              </a:solidFill>
              <a:latin typeface="Palatino Linotype" panose="02040502050505030304" pitchFamily="18" charset="0"/>
              <a:ea typeface="Calibri" panose="020F0502020204030204" pitchFamily="34" charset="0"/>
              <a:cs typeface="Times New Roman" panose="02020603050405020304" pitchFamily="18" charset="0"/>
            </a:endParaRPr>
          </a:p>
          <a:p>
            <a:endParaRPr lang="ru-RU" sz="4000" dirty="0"/>
          </a:p>
        </p:txBody>
      </p:sp>
      <p:sp>
        <p:nvSpPr>
          <p:cNvPr id="11" name="TextBox 10">
            <a:extLst>
              <a:ext uri="{FF2B5EF4-FFF2-40B4-BE49-F238E27FC236}">
                <a16:creationId xmlns:a16="http://schemas.microsoft.com/office/drawing/2014/main" id="{E495BB6B-3E69-42E8-9CD4-3A0A929037DF}"/>
              </a:ext>
            </a:extLst>
          </p:cNvPr>
          <p:cNvSpPr txBox="1"/>
          <p:nvPr/>
        </p:nvSpPr>
        <p:spPr>
          <a:xfrm>
            <a:off x="1664441" y="5559034"/>
            <a:ext cx="33771936" cy="6414577"/>
          </a:xfrm>
          <a:prstGeom prst="rect">
            <a:avLst/>
          </a:prstGeom>
          <a:solidFill>
            <a:schemeClr val="bg1"/>
          </a:solidFill>
        </p:spPr>
        <p:txBody>
          <a:bodyPr wrap="square" rtlCol="0">
            <a:spAutoFit/>
          </a:bodyPr>
          <a:lstStyle/>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r>
              <a:rPr lang="en-US" sz="4000" i="1" dirty="0">
                <a:solidFill>
                  <a:srgbClr val="000000"/>
                </a:solidFill>
                <a:latin typeface="+mj-lt"/>
                <a:ea typeface="Times New Roman" panose="02020603050405020304" pitchFamily="18" charset="0"/>
                <a:cs typeface="Times New Roman" panose="02020603050405020304" pitchFamily="18" charset="0"/>
              </a:rPr>
              <a:t>	Camellia sinensis </a:t>
            </a:r>
            <a:r>
              <a:rPr lang="en-US" sz="4000" dirty="0">
                <a:solidFill>
                  <a:srgbClr val="000000"/>
                </a:solidFill>
                <a:latin typeface="+mj-lt"/>
                <a:ea typeface="Times New Roman" panose="02020603050405020304" pitchFamily="18" charset="0"/>
                <a:cs typeface="Times New Roman" panose="02020603050405020304" pitchFamily="18" charset="0"/>
              </a:rPr>
              <a:t>and herbal tea are daily basic food products. In general, their consumption depends on traditions, occupation and age. Turkey, Libya, Morocco, Ireland and the UK demonstrate the highest per capita consumption, China, the Russian Federation, Japan and India are in the list of the most important consuming countries [1]. Estimates of average chronic daily intake per capita are: 446 mL (</a:t>
            </a:r>
            <a:r>
              <a:rPr lang="en-US" sz="4000" i="1" dirty="0">
                <a:solidFill>
                  <a:srgbClr val="000000"/>
                </a:solidFill>
                <a:latin typeface="+mj-lt"/>
                <a:ea typeface="Times New Roman" panose="02020603050405020304" pitchFamily="18" charset="0"/>
                <a:cs typeface="Times New Roman" panose="02020603050405020304" pitchFamily="18" charset="0"/>
              </a:rPr>
              <a:t>C. sinensis </a:t>
            </a:r>
            <a:r>
              <a:rPr lang="en-US" sz="4000" dirty="0">
                <a:solidFill>
                  <a:srgbClr val="000000"/>
                </a:solidFill>
                <a:latin typeface="+mj-lt"/>
                <a:ea typeface="Times New Roman" panose="02020603050405020304" pitchFamily="18" charset="0"/>
                <a:cs typeface="Times New Roman" panose="02020603050405020304" pitchFamily="18" charset="0"/>
              </a:rPr>
              <a:t>black tea; all population; the RF) [2]; 124 mL (</a:t>
            </a:r>
            <a:r>
              <a:rPr lang="en-US" sz="4000" i="1" dirty="0">
                <a:solidFill>
                  <a:srgbClr val="000000"/>
                </a:solidFill>
                <a:latin typeface="+mj-lt"/>
                <a:ea typeface="Times New Roman" panose="02020603050405020304" pitchFamily="18" charset="0"/>
                <a:cs typeface="Times New Roman" panose="02020603050405020304" pitchFamily="18" charset="0"/>
              </a:rPr>
              <a:t>C. sinensis </a:t>
            </a:r>
            <a:r>
              <a:rPr lang="en-US" sz="4000" dirty="0">
                <a:solidFill>
                  <a:srgbClr val="000000"/>
                </a:solidFill>
                <a:latin typeface="+mj-lt"/>
                <a:ea typeface="Times New Roman" panose="02020603050405020304" pitchFamily="18" charset="0"/>
                <a:cs typeface="Times New Roman" panose="02020603050405020304" pitchFamily="18" charset="0"/>
              </a:rPr>
              <a:t>tea) and 61 mL (“herbal and other non-tea infusions”; all adults; the EU) [3].</a:t>
            </a:r>
          </a:p>
          <a:p>
            <a:pPr algn="just"/>
            <a:r>
              <a:rPr lang="en-US" sz="4000" dirty="0">
                <a:solidFill>
                  <a:srgbClr val="000000"/>
                </a:solidFill>
                <a:latin typeface="+mj-lt"/>
                <a:ea typeface="Times New Roman" panose="02020603050405020304" pitchFamily="18" charset="0"/>
                <a:cs typeface="Times New Roman" panose="02020603050405020304" pitchFamily="18" charset="0"/>
              </a:rPr>
              <a:t>	Recent surveys reveal occurrence of AFLs, and STC up to dozens of </a:t>
            </a:r>
            <a:r>
              <a:rPr lang="en-US" sz="4000" dirty="0">
                <a:solidFill>
                  <a:srgbClr val="000000"/>
                </a:solidFill>
                <a:latin typeface="Symbol" panose="05050102010706020507" pitchFamily="18" charset="2"/>
                <a:ea typeface="Times New Roman" panose="02020603050405020304" pitchFamily="18" charset="0"/>
                <a:cs typeface="Times New Roman" panose="02020603050405020304" pitchFamily="18" charset="0"/>
              </a:rPr>
              <a:t>m</a:t>
            </a:r>
            <a:r>
              <a:rPr lang="en-US" sz="4000" dirty="0">
                <a:solidFill>
                  <a:srgbClr val="000000"/>
                </a:solidFill>
                <a:latin typeface="+mj-lt"/>
                <a:ea typeface="Times New Roman" panose="02020603050405020304" pitchFamily="18" charset="0"/>
                <a:cs typeface="Times New Roman" panose="02020603050405020304" pitchFamily="18" charset="0"/>
              </a:rPr>
              <a:t>g/kg; OTA, ZEA and FBs – up to hundreds </a:t>
            </a:r>
            <a:r>
              <a:rPr lang="en-US" sz="4000" dirty="0">
                <a:solidFill>
                  <a:srgbClr val="000000"/>
                </a:solidFill>
                <a:latin typeface="Symbol" panose="05050102010706020507" pitchFamily="18" charset="2"/>
                <a:ea typeface="Times New Roman" panose="02020603050405020304" pitchFamily="18" charset="0"/>
                <a:cs typeface="Times New Roman" panose="02020603050405020304" pitchFamily="18" charset="0"/>
              </a:rPr>
              <a:t>m</a:t>
            </a:r>
            <a:r>
              <a:rPr lang="en-US" sz="4000" dirty="0">
                <a:solidFill>
                  <a:srgbClr val="000000"/>
                </a:solidFill>
                <a:latin typeface="+mj-lt"/>
                <a:ea typeface="Times New Roman" panose="02020603050405020304" pitchFamily="18" charset="0"/>
                <a:cs typeface="Times New Roman" panose="02020603050405020304" pitchFamily="18" charset="0"/>
              </a:rPr>
              <a:t>g/kg;  DON, MPA and </a:t>
            </a:r>
            <a:r>
              <a:rPr lang="en-US" sz="4000" i="1" dirty="0">
                <a:solidFill>
                  <a:srgbClr val="000000"/>
                </a:solidFill>
                <a:latin typeface="+mj-lt"/>
                <a:ea typeface="Times New Roman" panose="02020603050405020304" pitchFamily="18" charset="0"/>
                <a:cs typeface="Times New Roman" panose="02020603050405020304" pitchFamily="18" charset="0"/>
              </a:rPr>
              <a:t>Alternaria</a:t>
            </a:r>
            <a:r>
              <a:rPr lang="en-US" sz="4000" dirty="0">
                <a:solidFill>
                  <a:srgbClr val="000000"/>
                </a:solidFill>
                <a:latin typeface="+mj-lt"/>
                <a:ea typeface="Times New Roman" panose="02020603050405020304" pitchFamily="18" charset="0"/>
                <a:cs typeface="Times New Roman" panose="02020603050405020304" pitchFamily="18" charset="0"/>
              </a:rPr>
              <a:t> toxins – up to several mg/kg in these kinds of foods [4-12]. Regulations concern mainly AFLs and OTA: maximum level (ML) was set in the RF for AFL B1 in tea (5 </a:t>
            </a:r>
            <a:r>
              <a:rPr lang="en-US" sz="4000" dirty="0" err="1">
                <a:solidFill>
                  <a:srgbClr val="000000"/>
                </a:solidFill>
                <a:latin typeface="+mj-lt"/>
                <a:ea typeface="Times New Roman" panose="02020603050405020304" pitchFamily="18" charset="0"/>
                <a:cs typeface="Times New Roman" panose="02020603050405020304" pitchFamily="18" charset="0"/>
              </a:rPr>
              <a:t>μg</a:t>
            </a:r>
            <a:r>
              <a:rPr lang="en-US" sz="4000" dirty="0">
                <a:solidFill>
                  <a:srgbClr val="000000"/>
                </a:solidFill>
                <a:latin typeface="+mj-lt"/>
                <a:ea typeface="Times New Roman" panose="02020603050405020304" pitchFamily="18" charset="0"/>
                <a:cs typeface="Times New Roman" panose="02020603050405020304" pitchFamily="18" charset="0"/>
              </a:rPr>
              <a:t>/kg), in Argentina for AFL B1 and AFLs (5 and 20 </a:t>
            </a:r>
            <a:r>
              <a:rPr lang="en-US" sz="4000" dirty="0" err="1">
                <a:solidFill>
                  <a:srgbClr val="000000"/>
                </a:solidFill>
                <a:latin typeface="+mj-lt"/>
                <a:ea typeface="Times New Roman" panose="02020603050405020304" pitchFamily="18" charset="0"/>
                <a:cs typeface="Times New Roman" panose="02020603050405020304" pitchFamily="18" charset="0"/>
              </a:rPr>
              <a:t>μg</a:t>
            </a:r>
            <a:r>
              <a:rPr lang="en-US" sz="4000" dirty="0">
                <a:solidFill>
                  <a:srgbClr val="000000"/>
                </a:solidFill>
                <a:latin typeface="+mj-lt"/>
                <a:ea typeface="Times New Roman" panose="02020603050405020304" pitchFamily="18" charset="0"/>
                <a:cs typeface="Times New Roman" panose="02020603050405020304" pitchFamily="18" charset="0"/>
              </a:rPr>
              <a:t>/kg correspondingly), in Japan, China, Sri Lanka and India in the category “all foods” [13]. AFLs and OTA are regulated by the EU in ginger, liquorice root and extracts. MLs for AFLs in herbal drugs were set by European Pharmacopeia, while herbal teas and food supplements are not subjected to control (except mentioned above selected species) [12]. Risk assessments for mycotoxins in beverages are traditionally carried out basing on their concentration in dry matrix. Meanwhile, input is due to infusion only. The present study was aimed at evaluation of transfer rate of mycotoxins. </a:t>
            </a:r>
            <a:endParaRPr lang="ru-RU"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F4DDC6EA-15A5-4309-B872-6C2C64A0F50C}"/>
              </a:ext>
            </a:extLst>
          </p:cNvPr>
          <p:cNvSpPr txBox="1"/>
          <p:nvPr/>
        </p:nvSpPr>
        <p:spPr>
          <a:xfrm>
            <a:off x="534599" y="14106375"/>
            <a:ext cx="35272494" cy="9896876"/>
          </a:xfrm>
          <a:prstGeom prst="rect">
            <a:avLst/>
          </a:prstGeom>
          <a:solidFill>
            <a:schemeClr val="accent2">
              <a:lumMod val="20000"/>
              <a:lumOff val="80000"/>
            </a:schemeClr>
          </a:solidFill>
          <a:ln w="12700">
            <a:solidFill>
              <a:srgbClr val="C00000"/>
            </a:solidFill>
          </a:ln>
        </p:spPr>
        <p:txBody>
          <a:bodyPr wrap="square" rtlCol="0">
            <a:spAutoFit/>
          </a:bodyPr>
          <a:lstStyle/>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ru-RU"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B2C03649-1A34-4F3E-AA26-B1D5F6EFAEF7}"/>
              </a:ext>
            </a:extLst>
          </p:cNvPr>
          <p:cNvSpPr txBox="1"/>
          <p:nvPr/>
        </p:nvSpPr>
        <p:spPr>
          <a:xfrm>
            <a:off x="563360" y="16424499"/>
            <a:ext cx="1222899" cy="5810041"/>
          </a:xfrm>
          <a:prstGeom prst="rect">
            <a:avLst/>
          </a:prstGeom>
          <a:noFill/>
        </p:spPr>
        <p:txBody>
          <a:bodyPr vert="wordArtVert" wrap="square" rtlCol="0">
            <a:spAutoFit/>
          </a:bodyPr>
          <a:lstStyle/>
          <a:p>
            <a:pPr>
              <a:lnSpc>
                <a:spcPts val="1200"/>
              </a:lnSpc>
              <a:spcAft>
                <a:spcPts val="1200"/>
              </a:spcAft>
            </a:pPr>
            <a:r>
              <a:rPr lang="en-US" sz="4000" b="1" cap="all" spc="-300" dirty="0">
                <a:solidFill>
                  <a:srgbClr val="002060"/>
                </a:solidFill>
                <a:latin typeface="Palatino Linotype" panose="02040502050505030304" pitchFamily="18" charset="0"/>
                <a:ea typeface="Times New Roman" panose="02020603050405020304" pitchFamily="18" charset="0"/>
                <a:cs typeface="Times New Roman" panose="02020603050405020304" pitchFamily="18" charset="0"/>
              </a:rPr>
              <a:t>methods</a:t>
            </a:r>
            <a:endParaRPr lang="ru-RU" sz="4000" cap="all" spc="-300" dirty="0">
              <a:solidFill>
                <a:srgbClr val="002060"/>
              </a:solidFill>
              <a:latin typeface="Palatino Linotype" panose="02040502050505030304" pitchFamily="18" charset="0"/>
              <a:ea typeface="Calibri" panose="020F0502020204030204" pitchFamily="34" charset="0"/>
              <a:cs typeface="Times New Roman" panose="02020603050405020304" pitchFamily="18" charset="0"/>
            </a:endParaRPr>
          </a:p>
          <a:p>
            <a:endParaRPr lang="ru-RU" sz="4000" dirty="0"/>
          </a:p>
        </p:txBody>
      </p:sp>
      <p:sp>
        <p:nvSpPr>
          <p:cNvPr id="17" name="TextBox 16">
            <a:extLst>
              <a:ext uri="{FF2B5EF4-FFF2-40B4-BE49-F238E27FC236}">
                <a16:creationId xmlns:a16="http://schemas.microsoft.com/office/drawing/2014/main" id="{AEE3441D-A47B-44A8-A078-049C3A02B149}"/>
              </a:ext>
            </a:extLst>
          </p:cNvPr>
          <p:cNvSpPr txBox="1"/>
          <p:nvPr/>
        </p:nvSpPr>
        <p:spPr>
          <a:xfrm>
            <a:off x="1864894" y="16907608"/>
            <a:ext cx="16134976" cy="5506636"/>
          </a:xfrm>
          <a:prstGeom prst="rect">
            <a:avLst/>
          </a:prstGeom>
          <a:solidFill>
            <a:schemeClr val="bg1"/>
          </a:solidFill>
        </p:spPr>
        <p:txBody>
          <a:bodyPr wrap="square" rtlCol="0">
            <a:spAutoFit/>
          </a:bodyPr>
          <a:lstStyle/>
          <a:p>
            <a:pPr marL="71755" algn="just">
              <a:lnSpc>
                <a:spcPts val="1300"/>
              </a:lnSpc>
              <a:spcBef>
                <a:spcPts val="1200"/>
              </a:spcBef>
            </a:pPr>
            <a:endParaRPr lang="en-US" sz="4800" b="1" dirty="0">
              <a:solidFill>
                <a:srgbClr val="000000"/>
              </a:solidFill>
              <a:effectLst/>
              <a:latin typeface="+mj-lt"/>
              <a:ea typeface="Times New Roman" panose="02020603050405020304" pitchFamily="18" charset="0"/>
              <a:cs typeface="Times New Roman" panose="02020603050405020304" pitchFamily="18" charset="0"/>
            </a:endParaRPr>
          </a:p>
          <a:p>
            <a:pPr algn="just"/>
            <a:endParaRPr lang="en-US" sz="4800" b="1" dirty="0">
              <a:solidFill>
                <a:srgbClr val="000000"/>
              </a:solidFill>
              <a:effectLst/>
              <a:latin typeface="+mj-lt"/>
              <a:ea typeface="Times New Roman" panose="02020603050405020304" pitchFamily="18" charset="0"/>
              <a:cs typeface="Times New Roman" panose="02020603050405020304" pitchFamily="18" charset="0"/>
            </a:endParaRPr>
          </a:p>
          <a:p>
            <a:pPr algn="just"/>
            <a:endParaRPr lang="en-US" sz="4800" b="1" dirty="0">
              <a:solidFill>
                <a:srgbClr val="000000"/>
              </a:solidFill>
              <a:effectLst/>
              <a:latin typeface="+mj-lt"/>
              <a:ea typeface="Times New Roman" panose="02020603050405020304" pitchFamily="18" charset="0"/>
              <a:cs typeface="Times New Roman" panose="02020603050405020304" pitchFamily="18" charset="0"/>
            </a:endParaRPr>
          </a:p>
          <a:p>
            <a:pPr algn="just"/>
            <a:endParaRPr lang="en-US" sz="4800" dirty="0">
              <a:solidFill>
                <a:srgbClr val="000000"/>
              </a:solidFill>
              <a:latin typeface="+mj-lt"/>
              <a:ea typeface="Times New Roman" panose="02020603050405020304" pitchFamily="18" charset="0"/>
              <a:cs typeface="Times New Roman" panose="02020603050405020304" pitchFamily="18" charset="0"/>
            </a:endParaRPr>
          </a:p>
          <a:p>
            <a:pPr marL="71755" algn="just">
              <a:lnSpc>
                <a:spcPct val="150000"/>
              </a:lnSpc>
            </a:pPr>
            <a:endParaRPr lang="en-US" sz="4800" dirty="0">
              <a:solidFill>
                <a:srgbClr val="000000"/>
              </a:solidFill>
              <a:latin typeface="+mj-lt"/>
              <a:ea typeface="Times New Roman" panose="02020603050405020304" pitchFamily="18" charset="0"/>
              <a:cs typeface="Times New Roman" panose="02020603050405020304" pitchFamily="18" charset="0"/>
            </a:endParaRPr>
          </a:p>
          <a:p>
            <a:pPr marL="71755" algn="just">
              <a:lnSpc>
                <a:spcPct val="150000"/>
              </a:lnSpc>
            </a:pPr>
            <a:endParaRPr lang="en-US" sz="4800" dirty="0">
              <a:solidFill>
                <a:srgbClr val="000000"/>
              </a:solidFill>
              <a:effectLst/>
              <a:latin typeface="+mj-lt"/>
              <a:ea typeface="Times New Roman" panose="02020603050405020304" pitchFamily="18" charset="0"/>
              <a:cs typeface="Times New Roman" panose="02020603050405020304" pitchFamily="18" charset="0"/>
            </a:endParaRPr>
          </a:p>
          <a:p>
            <a:pPr marL="71755" algn="just">
              <a:spcBef>
                <a:spcPts val="600"/>
              </a:spcBef>
            </a:pPr>
            <a:r>
              <a:rPr lang="en-US" sz="4000" dirty="0">
                <a:solidFill>
                  <a:srgbClr val="000000"/>
                </a:solidFill>
                <a:latin typeface="+mj-lt"/>
                <a:ea typeface="Times New Roman" panose="02020603050405020304" pitchFamily="18" charset="0"/>
                <a:cs typeface="Times New Roman" panose="02020603050405020304" pitchFamily="18" charset="0"/>
              </a:rPr>
              <a:t>* - may be produced by </a:t>
            </a:r>
            <a:r>
              <a:rPr lang="en-US" sz="4000" i="1" dirty="0">
                <a:solidFill>
                  <a:schemeClr val="tx1"/>
                </a:solidFill>
                <a:latin typeface="+mj-lt"/>
              </a:rPr>
              <a:t>Aspergillus </a:t>
            </a:r>
            <a:r>
              <a:rPr lang="en-US" sz="4000" i="0" dirty="0">
                <a:solidFill>
                  <a:schemeClr val="tx1"/>
                </a:solidFill>
                <a:latin typeface="+mj-lt"/>
              </a:rPr>
              <a:t>spp. also</a:t>
            </a:r>
            <a:endParaRPr lang="ru-RU" sz="4000" dirty="0">
              <a:solidFill>
                <a:srgbClr val="000000"/>
              </a:solidFill>
              <a:effectLst/>
              <a:latin typeface="+mj-lt"/>
              <a:ea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C01E99EB-B804-4515-9C7C-E2D763D5CCB6}"/>
              </a:ext>
            </a:extLst>
          </p:cNvPr>
          <p:cNvSpPr txBox="1"/>
          <p:nvPr/>
        </p:nvSpPr>
        <p:spPr>
          <a:xfrm>
            <a:off x="18286282" y="16949577"/>
            <a:ext cx="9528368" cy="5463780"/>
          </a:xfrm>
          <a:prstGeom prst="rect">
            <a:avLst/>
          </a:prstGeom>
          <a:solidFill>
            <a:schemeClr val="bg1"/>
          </a:solidFill>
        </p:spPr>
        <p:txBody>
          <a:bodyPr wrap="square" rtlCol="0">
            <a:spAutoFit/>
          </a:bodyPr>
          <a:lstStyle/>
          <a:p>
            <a:pPr marL="71755" algn="just">
              <a:lnSpc>
                <a:spcPct val="150000"/>
              </a:lnSpc>
            </a:pPr>
            <a:endParaRPr lang="en-US" sz="4800" dirty="0">
              <a:solidFill>
                <a:srgbClr val="000000"/>
              </a:solidFill>
              <a:effectLst/>
              <a:ea typeface="Times New Roman" panose="02020603050405020304" pitchFamily="18" charset="0"/>
              <a:cs typeface="Times New Roman" panose="02020603050405020304" pitchFamily="18" charset="0"/>
            </a:endParaRPr>
          </a:p>
          <a:p>
            <a:pPr marL="71755" algn="just">
              <a:lnSpc>
                <a:spcPct val="150000"/>
              </a:lnSpc>
            </a:pPr>
            <a:endParaRPr lang="en-US" sz="4800" dirty="0">
              <a:solidFill>
                <a:srgbClr val="000000"/>
              </a:solidFill>
              <a:ea typeface="Times New Roman" panose="02020603050405020304" pitchFamily="18" charset="0"/>
              <a:cs typeface="Times New Roman" panose="02020603050405020304" pitchFamily="18" charset="0"/>
            </a:endParaRPr>
          </a:p>
          <a:p>
            <a:pPr marL="71755" algn="just">
              <a:lnSpc>
                <a:spcPct val="150000"/>
              </a:lnSpc>
            </a:pPr>
            <a:endParaRPr lang="en-US" sz="4800" dirty="0">
              <a:solidFill>
                <a:srgbClr val="000000"/>
              </a:solidFill>
              <a:effectLst/>
              <a:ea typeface="Times New Roman" panose="02020603050405020304" pitchFamily="18" charset="0"/>
              <a:cs typeface="Times New Roman" panose="02020603050405020304" pitchFamily="18" charset="0"/>
            </a:endParaRPr>
          </a:p>
          <a:p>
            <a:pPr marL="71755" algn="just">
              <a:lnSpc>
                <a:spcPct val="150000"/>
              </a:lnSpc>
            </a:pPr>
            <a:endParaRPr lang="en-US" sz="4800" dirty="0">
              <a:solidFill>
                <a:srgbClr val="000000"/>
              </a:solidFill>
              <a:effectLst/>
              <a:ea typeface="Times New Roman" panose="02020603050405020304" pitchFamily="18" charset="0"/>
              <a:cs typeface="Times New Roman" panose="02020603050405020304" pitchFamily="18" charset="0"/>
            </a:endParaRPr>
          </a:p>
          <a:p>
            <a:pPr marL="71755" algn="just">
              <a:lnSpc>
                <a:spcPct val="150000"/>
              </a:lnSpc>
            </a:pPr>
            <a:r>
              <a:rPr lang="en-US" sz="4000" dirty="0">
                <a:solidFill>
                  <a:srgbClr val="000000"/>
                </a:solidFill>
                <a:ea typeface="Times New Roman" panose="02020603050405020304" pitchFamily="18" charset="0"/>
                <a:cs typeface="Times New Roman" panose="02020603050405020304" pitchFamily="18" charset="0"/>
              </a:rPr>
              <a:t>* - </a:t>
            </a:r>
            <a:r>
              <a:rPr lang="en-US" sz="4000" dirty="0">
                <a:solidFill>
                  <a:srgbClr val="000000"/>
                </a:solidFill>
                <a:latin typeface="+mj-lt"/>
                <a:cs typeface="Times New Roman" panose="02020603050405020304" pitchFamily="18" charset="0"/>
              </a:rPr>
              <a:t>water hardness: total dissolved solids</a:t>
            </a:r>
          </a:p>
        </p:txBody>
      </p:sp>
      <p:sp>
        <p:nvSpPr>
          <p:cNvPr id="20" name="TextBox 19">
            <a:extLst>
              <a:ext uri="{FF2B5EF4-FFF2-40B4-BE49-F238E27FC236}">
                <a16:creationId xmlns:a16="http://schemas.microsoft.com/office/drawing/2014/main" id="{2F051F23-267F-4B04-BFDF-797D90D8C915}"/>
              </a:ext>
            </a:extLst>
          </p:cNvPr>
          <p:cNvSpPr txBox="1"/>
          <p:nvPr/>
        </p:nvSpPr>
        <p:spPr>
          <a:xfrm>
            <a:off x="28101061" y="16935984"/>
            <a:ext cx="7335315" cy="5418727"/>
          </a:xfrm>
          <a:prstGeom prst="rect">
            <a:avLst/>
          </a:prstGeom>
          <a:solidFill>
            <a:schemeClr val="bg1"/>
          </a:solidFill>
        </p:spPr>
        <p:txBody>
          <a:bodyPr wrap="square" rtlCol="0">
            <a:spAutoFit/>
          </a:bodyPr>
          <a:lstStyle/>
          <a:p>
            <a:pPr algn="just"/>
            <a:r>
              <a:rPr lang="en-US" sz="4400" b="1" dirty="0">
                <a:solidFill>
                  <a:srgbClr val="002060"/>
                </a:solidFill>
                <a:latin typeface="+mj-lt"/>
                <a:cs typeface="Times New Roman" panose="02020603050405020304" pitchFamily="18" charset="0"/>
              </a:rPr>
              <a:t>Detection</a:t>
            </a:r>
          </a:p>
          <a:p>
            <a:pPr algn="just"/>
            <a:r>
              <a:rPr lang="en-US" sz="4000" dirty="0">
                <a:solidFill>
                  <a:srgbClr val="000000"/>
                </a:solidFill>
                <a:latin typeface="+mj-lt"/>
                <a:cs typeface="Times New Roman" panose="02020603050405020304" pitchFamily="18" charset="0"/>
              </a:rPr>
              <a:t>HPLC-MS/MS with HESI+ </a:t>
            </a:r>
          </a:p>
          <a:p>
            <a:pPr algn="just"/>
            <a:r>
              <a:rPr lang="en-US" sz="4000" u="sng" dirty="0">
                <a:solidFill>
                  <a:srgbClr val="000000"/>
                </a:solidFill>
                <a:latin typeface="+mj-lt"/>
                <a:cs typeface="Times New Roman" panose="02020603050405020304" pitchFamily="18" charset="0"/>
              </a:rPr>
              <a:t>DON, ENNs and BEA </a:t>
            </a:r>
          </a:p>
          <a:p>
            <a:pPr algn="just"/>
            <a:r>
              <a:rPr lang="en-US" sz="4000" dirty="0">
                <a:solidFill>
                  <a:srgbClr val="000000"/>
                </a:solidFill>
                <a:latin typeface="+mj-lt"/>
                <a:cs typeface="Times New Roman" panose="02020603050405020304" pitchFamily="18" charset="0"/>
              </a:rPr>
              <a:t>Titan C18, 100 × 2.1 mm, 1.9 </a:t>
            </a:r>
            <a:r>
              <a:rPr lang="en-US" sz="4000" dirty="0">
                <a:solidFill>
                  <a:srgbClr val="000000"/>
                </a:solidFill>
                <a:latin typeface="Symbol" panose="05050102010706020507" pitchFamily="18" charset="2"/>
                <a:cs typeface="Times New Roman" panose="02020603050405020304" pitchFamily="18" charset="0"/>
              </a:rPr>
              <a:t></a:t>
            </a:r>
            <a:r>
              <a:rPr lang="en-US" sz="4000" dirty="0">
                <a:solidFill>
                  <a:srgbClr val="000000"/>
                </a:solidFill>
                <a:latin typeface="+mj-lt"/>
                <a:cs typeface="Times New Roman" panose="02020603050405020304" pitchFamily="18" charset="0"/>
              </a:rPr>
              <a:t>m ACN gradient</a:t>
            </a:r>
          </a:p>
          <a:p>
            <a:pPr algn="just"/>
            <a:r>
              <a:rPr lang="en-US" sz="4000" u="sng" dirty="0">
                <a:solidFill>
                  <a:srgbClr val="000000"/>
                </a:solidFill>
                <a:latin typeface="+mj-lt"/>
                <a:cs typeface="Times New Roman" panose="02020603050405020304" pitchFamily="18" charset="0"/>
              </a:rPr>
              <a:t>Other studied mycotoxins</a:t>
            </a:r>
          </a:p>
          <a:p>
            <a:pPr algn="just"/>
            <a:r>
              <a:rPr lang="en-US" sz="4000" dirty="0" err="1">
                <a:solidFill>
                  <a:srgbClr val="000000"/>
                </a:solidFill>
                <a:latin typeface="+mj-lt"/>
                <a:cs typeface="Times New Roman" panose="02020603050405020304" pitchFamily="18" charset="0"/>
              </a:rPr>
              <a:t>Ascentis</a:t>
            </a:r>
            <a:r>
              <a:rPr lang="en-US" sz="4000" dirty="0">
                <a:solidFill>
                  <a:srgbClr val="000000"/>
                </a:solidFill>
                <a:latin typeface="+mj-lt"/>
                <a:cs typeface="Times New Roman" panose="02020603050405020304" pitchFamily="18" charset="0"/>
              </a:rPr>
              <a:t> Express F5, 100 × 3.0 mm  2.7 </a:t>
            </a:r>
            <a:r>
              <a:rPr lang="en-US" sz="4000" dirty="0">
                <a:solidFill>
                  <a:srgbClr val="000000"/>
                </a:solidFill>
                <a:latin typeface="Symbol" panose="05050102010706020507" pitchFamily="18" charset="2"/>
                <a:cs typeface="Times New Roman" panose="02020603050405020304" pitchFamily="18" charset="0"/>
              </a:rPr>
              <a:t></a:t>
            </a:r>
            <a:r>
              <a:rPr lang="en-US" sz="4000" dirty="0">
                <a:solidFill>
                  <a:srgbClr val="000000"/>
                </a:solidFill>
                <a:latin typeface="+mj-lt"/>
                <a:cs typeface="Times New Roman" panose="02020603050405020304" pitchFamily="18" charset="0"/>
              </a:rPr>
              <a:t>m; MeOH gradient</a:t>
            </a:r>
          </a:p>
          <a:p>
            <a:pPr marL="71755" algn="just">
              <a:lnSpc>
                <a:spcPts val="1300"/>
              </a:lnSpc>
              <a:spcBef>
                <a:spcPts val="1200"/>
              </a:spcBef>
            </a:pPr>
            <a:endParaRPr lang="ru-RU"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CE3A6E30-8F4B-4552-A146-0B17160D7E68}"/>
              </a:ext>
            </a:extLst>
          </p:cNvPr>
          <p:cNvSpPr txBox="1"/>
          <p:nvPr/>
        </p:nvSpPr>
        <p:spPr>
          <a:xfrm>
            <a:off x="563360" y="24445931"/>
            <a:ext cx="35214972" cy="19579742"/>
          </a:xfrm>
          <a:prstGeom prst="rect">
            <a:avLst/>
          </a:prstGeom>
          <a:solidFill>
            <a:schemeClr val="accent2">
              <a:lumMod val="20000"/>
              <a:lumOff val="80000"/>
            </a:schemeClr>
          </a:solidFill>
          <a:ln w="12700">
            <a:solidFill>
              <a:srgbClr val="C00000"/>
            </a:solidFill>
          </a:ln>
        </p:spPr>
        <p:txBody>
          <a:bodyPr wrap="square" rtlCol="0">
            <a:spAutoFit/>
          </a:bodyPr>
          <a:lstStyle/>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71755" algn="just">
              <a:lnSpc>
                <a:spcPts val="1300"/>
              </a:lnSpc>
              <a:spcBef>
                <a:spcPts val="1200"/>
              </a:spcBef>
            </a:pPr>
            <a:endParaRPr lang="ru-RU"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599C7450-34FF-48D0-97BE-47074FB06F05}"/>
              </a:ext>
            </a:extLst>
          </p:cNvPr>
          <p:cNvSpPr txBox="1"/>
          <p:nvPr/>
        </p:nvSpPr>
        <p:spPr>
          <a:xfrm>
            <a:off x="563360" y="26050077"/>
            <a:ext cx="1222899" cy="6026871"/>
          </a:xfrm>
          <a:prstGeom prst="rect">
            <a:avLst/>
          </a:prstGeom>
          <a:noFill/>
        </p:spPr>
        <p:txBody>
          <a:bodyPr vert="wordArtVert" wrap="square" rtlCol="0">
            <a:spAutoFit/>
          </a:bodyPr>
          <a:lstStyle/>
          <a:p>
            <a:pPr>
              <a:lnSpc>
                <a:spcPts val="1200"/>
              </a:lnSpc>
              <a:spcAft>
                <a:spcPts val="1200"/>
              </a:spcAft>
            </a:pPr>
            <a:r>
              <a:rPr lang="en-US" sz="4000" b="1" cap="all" spc="-300" dirty="0">
                <a:solidFill>
                  <a:srgbClr val="002060"/>
                </a:solidFill>
                <a:latin typeface="Palatino Linotype" panose="02040502050505030304" pitchFamily="18" charset="0"/>
                <a:ea typeface="Times New Roman" panose="02020603050405020304" pitchFamily="18" charset="0"/>
                <a:cs typeface="Times New Roman" panose="02020603050405020304" pitchFamily="18" charset="0"/>
              </a:rPr>
              <a:t>RESULTS</a:t>
            </a:r>
            <a:endParaRPr lang="ru-RU" sz="4000" cap="all" spc="-300" dirty="0">
              <a:solidFill>
                <a:srgbClr val="002060"/>
              </a:solidFill>
              <a:latin typeface="Palatino Linotype" panose="02040502050505030304" pitchFamily="18" charset="0"/>
              <a:ea typeface="Calibri" panose="020F0502020204030204" pitchFamily="34" charset="0"/>
              <a:cs typeface="Times New Roman" panose="02020603050405020304" pitchFamily="18" charset="0"/>
            </a:endParaRPr>
          </a:p>
          <a:p>
            <a:endParaRPr lang="ru-RU" sz="4000" dirty="0"/>
          </a:p>
        </p:txBody>
      </p:sp>
      <p:sp>
        <p:nvSpPr>
          <p:cNvPr id="23" name="TextBox 22">
            <a:extLst>
              <a:ext uri="{FF2B5EF4-FFF2-40B4-BE49-F238E27FC236}">
                <a16:creationId xmlns:a16="http://schemas.microsoft.com/office/drawing/2014/main" id="{6D6D4017-A58B-4BEC-9935-2CCBE9F2CF0E}"/>
              </a:ext>
            </a:extLst>
          </p:cNvPr>
          <p:cNvSpPr txBox="1"/>
          <p:nvPr/>
        </p:nvSpPr>
        <p:spPr>
          <a:xfrm>
            <a:off x="1958935" y="24856860"/>
            <a:ext cx="9151864" cy="18651260"/>
          </a:xfrm>
          <a:prstGeom prst="rect">
            <a:avLst/>
          </a:prstGeom>
          <a:solidFill>
            <a:schemeClr val="bg1"/>
          </a:solidFill>
        </p:spPr>
        <p:txBody>
          <a:bodyPr wrap="square" rtlCol="0">
            <a:spAutoFit/>
          </a:bodyPr>
          <a:lstStyle/>
          <a:p>
            <a:pPr algn="ctr"/>
            <a:r>
              <a:rPr lang="en-US" sz="4400" b="1" dirty="0">
                <a:solidFill>
                  <a:srgbClr val="002060"/>
                </a:solidFill>
                <a:latin typeface="+mj-lt"/>
                <a:cs typeface="Times New Roman" panose="02020603050405020304" pitchFamily="18" charset="0"/>
              </a:rPr>
              <a:t>Water characteristics: TDS and pH*</a:t>
            </a:r>
          </a:p>
          <a:p>
            <a:pPr algn="just"/>
            <a:endParaRPr lang="en-US" sz="4800" dirty="0">
              <a:solidFill>
                <a:srgbClr val="000000"/>
              </a:solidFill>
              <a:effectLst/>
              <a:latin typeface="+mj-lt"/>
              <a:ea typeface="Times New Roman" panose="02020603050405020304" pitchFamily="18" charset="0"/>
              <a:cs typeface="Times New Roman" panose="02020603050405020304" pitchFamily="18" charset="0"/>
            </a:endParaRPr>
          </a:p>
          <a:p>
            <a:pPr algn="just"/>
            <a:endParaRPr lang="en-US" sz="4800" dirty="0">
              <a:solidFill>
                <a:srgbClr val="000000"/>
              </a:solidFill>
              <a:latin typeface="+mj-lt"/>
              <a:ea typeface="Times New Roman" panose="02020603050405020304" pitchFamily="18" charset="0"/>
              <a:cs typeface="Times New Roman" panose="02020603050405020304" pitchFamily="18" charset="0"/>
            </a:endParaRPr>
          </a:p>
          <a:p>
            <a:pPr algn="just"/>
            <a:endParaRPr lang="en-US" sz="4800" dirty="0">
              <a:solidFill>
                <a:srgbClr val="000000"/>
              </a:solidFill>
              <a:effectLst/>
              <a:latin typeface="+mj-lt"/>
              <a:ea typeface="Times New Roman" panose="02020603050405020304" pitchFamily="18" charset="0"/>
              <a:cs typeface="Times New Roman" panose="02020603050405020304" pitchFamily="18" charset="0"/>
            </a:endParaRPr>
          </a:p>
          <a:p>
            <a:pPr algn="just"/>
            <a:endParaRPr lang="en-US" sz="4800" dirty="0">
              <a:solidFill>
                <a:srgbClr val="000000"/>
              </a:solidFill>
              <a:latin typeface="+mj-lt"/>
              <a:ea typeface="Times New Roman" panose="02020603050405020304" pitchFamily="18" charset="0"/>
              <a:cs typeface="Times New Roman" panose="02020603050405020304" pitchFamily="18" charset="0"/>
            </a:endParaRPr>
          </a:p>
          <a:p>
            <a:pPr algn="just"/>
            <a:endParaRPr lang="en-US" sz="4800" dirty="0">
              <a:solidFill>
                <a:srgbClr val="000000"/>
              </a:solidFill>
              <a:effectLst/>
              <a:latin typeface="+mj-lt"/>
              <a:ea typeface="Times New Roman" panose="02020603050405020304" pitchFamily="18" charset="0"/>
              <a:cs typeface="Times New Roman" panose="02020603050405020304" pitchFamily="18" charset="0"/>
            </a:endParaRPr>
          </a:p>
          <a:p>
            <a:pPr algn="just"/>
            <a:endParaRPr lang="en-US" sz="4800" dirty="0">
              <a:solidFill>
                <a:srgbClr val="000000"/>
              </a:solidFill>
              <a:latin typeface="+mj-lt"/>
              <a:ea typeface="Times New Roman" panose="02020603050405020304" pitchFamily="18" charset="0"/>
              <a:cs typeface="Times New Roman" panose="02020603050405020304" pitchFamily="18" charset="0"/>
            </a:endParaRPr>
          </a:p>
          <a:p>
            <a:pPr algn="just"/>
            <a:endParaRPr lang="en-US" sz="4800" dirty="0">
              <a:solidFill>
                <a:srgbClr val="000000"/>
              </a:solidFill>
              <a:effectLst/>
              <a:latin typeface="+mj-lt"/>
              <a:ea typeface="Times New Roman" panose="02020603050405020304" pitchFamily="18" charset="0"/>
              <a:cs typeface="Times New Roman" panose="02020603050405020304" pitchFamily="18" charset="0"/>
            </a:endParaRPr>
          </a:p>
          <a:p>
            <a:pPr algn="just"/>
            <a:endParaRPr lang="en-US" sz="4800" dirty="0">
              <a:solidFill>
                <a:srgbClr val="000000"/>
              </a:solidFill>
              <a:latin typeface="+mj-lt"/>
              <a:ea typeface="Times New Roman" panose="02020603050405020304" pitchFamily="18" charset="0"/>
              <a:cs typeface="Times New Roman" panose="02020603050405020304" pitchFamily="18" charset="0"/>
            </a:endParaRPr>
          </a:p>
          <a:p>
            <a:pPr algn="just"/>
            <a:endParaRPr lang="en-US" sz="4800" dirty="0">
              <a:solidFill>
                <a:srgbClr val="000000"/>
              </a:solidFill>
              <a:effectLst/>
              <a:latin typeface="+mj-lt"/>
              <a:ea typeface="Times New Roman" panose="02020603050405020304" pitchFamily="18" charset="0"/>
              <a:cs typeface="Times New Roman" panose="02020603050405020304" pitchFamily="18" charset="0"/>
            </a:endParaRPr>
          </a:p>
          <a:p>
            <a:pPr algn="just"/>
            <a:endParaRPr lang="en-US" sz="4800" dirty="0">
              <a:solidFill>
                <a:srgbClr val="000000"/>
              </a:solidFill>
              <a:latin typeface="+mj-lt"/>
              <a:ea typeface="Times New Roman" panose="02020603050405020304" pitchFamily="18" charset="0"/>
              <a:cs typeface="Times New Roman" panose="02020603050405020304" pitchFamily="18" charset="0"/>
            </a:endParaRPr>
          </a:p>
          <a:p>
            <a:pPr algn="just"/>
            <a:endParaRPr lang="en-US" sz="4800" dirty="0">
              <a:solidFill>
                <a:srgbClr val="000000"/>
              </a:solidFill>
              <a:effectLst/>
              <a:latin typeface="+mj-lt"/>
              <a:ea typeface="Times New Roman" panose="02020603050405020304" pitchFamily="18" charset="0"/>
              <a:cs typeface="Times New Roman" panose="02020603050405020304" pitchFamily="18" charset="0"/>
            </a:endParaRPr>
          </a:p>
          <a:p>
            <a:pPr algn="just"/>
            <a:endParaRPr lang="en-US" sz="4800" dirty="0">
              <a:solidFill>
                <a:srgbClr val="000000"/>
              </a:solidFill>
              <a:latin typeface="+mj-lt"/>
              <a:ea typeface="Times New Roman" panose="02020603050405020304" pitchFamily="18" charset="0"/>
              <a:cs typeface="Times New Roman" panose="02020603050405020304" pitchFamily="18" charset="0"/>
            </a:endParaRPr>
          </a:p>
          <a:p>
            <a:pPr algn="just"/>
            <a:endParaRPr lang="en-US" sz="4800" dirty="0">
              <a:solidFill>
                <a:srgbClr val="000000"/>
              </a:solidFill>
              <a:effectLst/>
              <a:latin typeface="+mj-lt"/>
              <a:ea typeface="Times New Roman" panose="02020603050405020304" pitchFamily="18" charset="0"/>
              <a:cs typeface="Times New Roman" panose="02020603050405020304" pitchFamily="18" charset="0"/>
            </a:endParaRPr>
          </a:p>
          <a:p>
            <a:pPr algn="just"/>
            <a:endParaRPr lang="en-US" sz="4800" dirty="0">
              <a:solidFill>
                <a:srgbClr val="000000"/>
              </a:solidFill>
              <a:latin typeface="+mj-lt"/>
              <a:ea typeface="Times New Roman" panose="02020603050405020304" pitchFamily="18" charset="0"/>
              <a:cs typeface="Times New Roman" panose="02020603050405020304" pitchFamily="18" charset="0"/>
            </a:endParaRPr>
          </a:p>
          <a:p>
            <a:pPr algn="just"/>
            <a:endParaRPr lang="en-US" sz="4800" dirty="0">
              <a:solidFill>
                <a:srgbClr val="000000"/>
              </a:solidFill>
              <a:effectLst/>
              <a:latin typeface="+mj-lt"/>
              <a:ea typeface="Times New Roman" panose="02020603050405020304" pitchFamily="18" charset="0"/>
              <a:cs typeface="Times New Roman" panose="02020603050405020304" pitchFamily="18" charset="0"/>
            </a:endParaRPr>
          </a:p>
          <a:p>
            <a:pPr algn="just"/>
            <a:endParaRPr lang="en-US" sz="4800" dirty="0">
              <a:solidFill>
                <a:srgbClr val="000000"/>
              </a:solidFill>
              <a:latin typeface="+mj-lt"/>
              <a:ea typeface="Times New Roman" panose="02020603050405020304" pitchFamily="18" charset="0"/>
              <a:cs typeface="Times New Roman" panose="02020603050405020304" pitchFamily="18" charset="0"/>
            </a:endParaRPr>
          </a:p>
          <a:p>
            <a:pPr algn="just"/>
            <a:endParaRPr lang="en-US" sz="4800" dirty="0">
              <a:solidFill>
                <a:srgbClr val="000000"/>
              </a:solidFill>
              <a:effectLst/>
              <a:latin typeface="+mj-lt"/>
              <a:ea typeface="Times New Roman" panose="02020603050405020304" pitchFamily="18" charset="0"/>
              <a:cs typeface="Times New Roman" panose="02020603050405020304" pitchFamily="18" charset="0"/>
            </a:endParaRPr>
          </a:p>
          <a:p>
            <a:pPr algn="just"/>
            <a:endParaRPr lang="en-US" sz="4800" dirty="0">
              <a:solidFill>
                <a:srgbClr val="000000"/>
              </a:solidFill>
              <a:latin typeface="+mj-lt"/>
              <a:ea typeface="Times New Roman" panose="02020603050405020304" pitchFamily="18" charset="0"/>
              <a:cs typeface="Times New Roman" panose="02020603050405020304" pitchFamily="18" charset="0"/>
            </a:endParaRPr>
          </a:p>
          <a:p>
            <a:pPr algn="just"/>
            <a:endParaRPr lang="en-US" sz="4800" dirty="0">
              <a:solidFill>
                <a:srgbClr val="000000"/>
              </a:solidFill>
              <a:effectLst/>
              <a:latin typeface="+mj-lt"/>
              <a:ea typeface="Times New Roman" panose="02020603050405020304" pitchFamily="18" charset="0"/>
              <a:cs typeface="Times New Roman" panose="02020603050405020304" pitchFamily="18" charset="0"/>
            </a:endParaRPr>
          </a:p>
          <a:p>
            <a:pPr algn="just"/>
            <a:endParaRPr lang="en-US" sz="4800" dirty="0">
              <a:solidFill>
                <a:srgbClr val="000000"/>
              </a:solidFill>
              <a:effectLst/>
              <a:latin typeface="+mj-lt"/>
              <a:ea typeface="Times New Roman" panose="02020603050405020304" pitchFamily="18" charset="0"/>
              <a:cs typeface="Times New Roman" panose="02020603050405020304" pitchFamily="18" charset="0"/>
            </a:endParaRPr>
          </a:p>
          <a:p>
            <a:pPr algn="just"/>
            <a:endParaRPr lang="en-US" sz="4800" dirty="0">
              <a:solidFill>
                <a:srgbClr val="000000"/>
              </a:solidFill>
              <a:latin typeface="+mj-lt"/>
              <a:ea typeface="Times New Roman" panose="02020603050405020304" pitchFamily="18" charset="0"/>
              <a:cs typeface="Times New Roman" panose="02020603050405020304" pitchFamily="18" charset="0"/>
            </a:endParaRPr>
          </a:p>
          <a:p>
            <a:pPr algn="just"/>
            <a:endParaRPr lang="en-US" sz="4800" dirty="0">
              <a:solidFill>
                <a:srgbClr val="000000"/>
              </a:solidFill>
              <a:latin typeface="+mj-lt"/>
              <a:ea typeface="Times New Roman" panose="02020603050405020304" pitchFamily="18" charset="0"/>
              <a:cs typeface="Times New Roman" panose="02020603050405020304" pitchFamily="18" charset="0"/>
            </a:endParaRPr>
          </a:p>
          <a:p>
            <a:pPr algn="just"/>
            <a:endParaRPr lang="en-US" sz="4800" dirty="0">
              <a:solidFill>
                <a:srgbClr val="000000"/>
              </a:solidFill>
              <a:latin typeface="+mj-lt"/>
              <a:ea typeface="Times New Roman" panose="02020603050405020304" pitchFamily="18" charset="0"/>
              <a:cs typeface="Times New Roman" panose="02020603050405020304" pitchFamily="18" charset="0"/>
            </a:endParaRPr>
          </a:p>
          <a:p>
            <a:pPr algn="just"/>
            <a:r>
              <a:rPr lang="en-US" sz="4000" dirty="0">
                <a:solidFill>
                  <a:srgbClr val="000000"/>
                </a:solidFill>
                <a:latin typeface="+mj-lt"/>
                <a:cs typeface="Times New Roman" panose="02020603050405020304" pitchFamily="18" charset="0"/>
              </a:rPr>
              <a:t>* - transfer vs pH of infusion is presented</a:t>
            </a:r>
            <a:endParaRPr lang="ru-RU"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27" name="TextBox 26">
            <a:extLst>
              <a:ext uri="{FF2B5EF4-FFF2-40B4-BE49-F238E27FC236}">
                <a16:creationId xmlns:a16="http://schemas.microsoft.com/office/drawing/2014/main" id="{38943798-3FA3-450B-891D-1809F174DE37}"/>
              </a:ext>
            </a:extLst>
          </p:cNvPr>
          <p:cNvSpPr txBox="1"/>
          <p:nvPr/>
        </p:nvSpPr>
        <p:spPr>
          <a:xfrm>
            <a:off x="563360" y="44337274"/>
            <a:ext cx="35214972" cy="2800767"/>
          </a:xfrm>
          <a:prstGeom prst="rect">
            <a:avLst/>
          </a:prstGeom>
          <a:solidFill>
            <a:schemeClr val="accent2">
              <a:lumMod val="20000"/>
              <a:lumOff val="80000"/>
            </a:schemeClr>
          </a:solidFill>
          <a:ln w="12700">
            <a:solidFill>
              <a:srgbClr val="C00000"/>
            </a:solidFill>
          </a:ln>
        </p:spPr>
        <p:txBody>
          <a:bodyPr wrap="square" rtlCol="0">
            <a:spAutoFit/>
          </a:bodyPr>
          <a:lstStyle/>
          <a:p>
            <a:endParaRPr lang="en-US" sz="4400" b="1" dirty="0">
              <a:solidFill>
                <a:srgbClr val="000000"/>
              </a:solidFill>
              <a:effectLst/>
              <a:latin typeface="+mj-lt"/>
              <a:ea typeface="Times New Roman" panose="02020603050405020304" pitchFamily="18" charset="0"/>
              <a:cs typeface="Times New Roman" panose="02020603050405020304" pitchFamily="18" charset="0"/>
            </a:endParaRPr>
          </a:p>
          <a:p>
            <a:endParaRPr lang="en-US" sz="4400" b="1" dirty="0">
              <a:solidFill>
                <a:srgbClr val="000000"/>
              </a:solidFill>
              <a:latin typeface="+mj-lt"/>
              <a:ea typeface="Times New Roman" panose="02020603050405020304" pitchFamily="18" charset="0"/>
              <a:cs typeface="Times New Roman" panose="02020603050405020304" pitchFamily="18" charset="0"/>
            </a:endParaRPr>
          </a:p>
          <a:p>
            <a:endParaRPr lang="en-US" sz="4400" b="1" dirty="0">
              <a:solidFill>
                <a:srgbClr val="000000"/>
              </a:solidFill>
              <a:effectLst/>
              <a:latin typeface="+mj-lt"/>
              <a:ea typeface="Times New Roman" panose="02020603050405020304" pitchFamily="18" charset="0"/>
              <a:cs typeface="Times New Roman" panose="02020603050405020304" pitchFamily="18" charset="0"/>
            </a:endParaRPr>
          </a:p>
          <a:p>
            <a:endParaRPr lang="ru-RU" sz="4400" dirty="0">
              <a:solidFill>
                <a:srgbClr val="000000"/>
              </a:solidFill>
              <a:effectLst/>
              <a:latin typeface="+mj-lt"/>
              <a:ea typeface="Times New Roman" panose="02020603050405020304" pitchFamily="18" charset="0"/>
              <a:cs typeface="Times New Roman" panose="02020603050405020304" pitchFamily="18" charset="0"/>
            </a:endParaRPr>
          </a:p>
        </p:txBody>
      </p:sp>
      <p:graphicFrame>
        <p:nvGraphicFramePr>
          <p:cNvPr id="31" name="Таблица 31">
            <a:extLst>
              <a:ext uri="{FF2B5EF4-FFF2-40B4-BE49-F238E27FC236}">
                <a16:creationId xmlns:a16="http://schemas.microsoft.com/office/drawing/2014/main" id="{D43AB60C-4918-49DF-9C48-61A8275E3E53}"/>
              </a:ext>
            </a:extLst>
          </p:cNvPr>
          <p:cNvGraphicFramePr>
            <a:graphicFrameLocks noGrp="1"/>
          </p:cNvGraphicFramePr>
          <p:nvPr>
            <p:extLst>
              <p:ext uri="{D42A27DB-BD31-4B8C-83A1-F6EECF244321}">
                <p14:modId xmlns:p14="http://schemas.microsoft.com/office/powerpoint/2010/main" val="2179517697"/>
              </p:ext>
            </p:extLst>
          </p:nvPr>
        </p:nvGraphicFramePr>
        <p:xfrm>
          <a:off x="2151306" y="17035701"/>
          <a:ext cx="15442675" cy="4693920"/>
        </p:xfrm>
        <a:graphic>
          <a:graphicData uri="http://schemas.openxmlformats.org/drawingml/2006/table">
            <a:tbl>
              <a:tblPr firstRow="1" bandRow="1">
                <a:tableStyleId>{5C22544A-7EE6-4342-B048-85BDC9FD1C3A}</a:tableStyleId>
              </a:tblPr>
              <a:tblGrid>
                <a:gridCol w="4313030">
                  <a:extLst>
                    <a:ext uri="{9D8B030D-6E8A-4147-A177-3AD203B41FA5}">
                      <a16:colId xmlns:a16="http://schemas.microsoft.com/office/drawing/2014/main" val="3848996902"/>
                    </a:ext>
                  </a:extLst>
                </a:gridCol>
                <a:gridCol w="11129645">
                  <a:extLst>
                    <a:ext uri="{9D8B030D-6E8A-4147-A177-3AD203B41FA5}">
                      <a16:colId xmlns:a16="http://schemas.microsoft.com/office/drawing/2014/main" val="3901971126"/>
                    </a:ext>
                  </a:extLst>
                </a:gridCol>
              </a:tblGrid>
              <a:tr h="666304">
                <a:tc>
                  <a:txBody>
                    <a:bodyPr/>
                    <a:lstStyle/>
                    <a:p>
                      <a:r>
                        <a:rPr lang="en-US" sz="4400" b="0" dirty="0">
                          <a:solidFill>
                            <a:srgbClr val="002060"/>
                          </a:solidFill>
                        </a:rPr>
                        <a:t>Micromycetes</a:t>
                      </a:r>
                      <a:endParaRPr lang="ru-RU" sz="4400" b="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3599993" rtl="0" eaLnBrk="1" fontAlgn="auto" latinLnBrk="0" hangingPunct="1">
                        <a:lnSpc>
                          <a:spcPct val="100000"/>
                        </a:lnSpc>
                        <a:spcBef>
                          <a:spcPts val="0"/>
                        </a:spcBef>
                        <a:spcAft>
                          <a:spcPts val="0"/>
                        </a:spcAft>
                        <a:buClrTx/>
                        <a:buSzTx/>
                        <a:buFontTx/>
                        <a:buNone/>
                        <a:tabLst/>
                        <a:defRPr/>
                      </a:pPr>
                      <a:r>
                        <a:rPr lang="en-US" sz="4400" b="1" dirty="0">
                          <a:solidFill>
                            <a:srgbClr val="002060"/>
                          </a:solidFill>
                          <a:effectLst/>
                          <a:latin typeface="+mj-lt"/>
                          <a:ea typeface="Times New Roman" panose="02020603050405020304" pitchFamily="18" charset="0"/>
                          <a:cs typeface="Times New Roman" panose="02020603050405020304" pitchFamily="18" charset="0"/>
                        </a:rPr>
                        <a:t>Mycotoxins/spiking level, </a:t>
                      </a:r>
                      <a:r>
                        <a:rPr lang="en-US" sz="4400" b="1" dirty="0">
                          <a:solidFill>
                            <a:srgbClr val="002060"/>
                          </a:solidFill>
                          <a:effectLst/>
                          <a:latin typeface="Symbol" panose="05050102010706020507" pitchFamily="18" charset="2"/>
                          <a:ea typeface="Times New Roman" panose="02020603050405020304" pitchFamily="18" charset="0"/>
                          <a:cs typeface="Times New Roman" panose="02020603050405020304" pitchFamily="18" charset="0"/>
                        </a:rPr>
                        <a:t>m</a:t>
                      </a:r>
                      <a:r>
                        <a:rPr lang="en-US" sz="4400" b="1" dirty="0">
                          <a:solidFill>
                            <a:srgbClr val="002060"/>
                          </a:solidFill>
                          <a:effectLst/>
                          <a:latin typeface="+mj-lt"/>
                          <a:ea typeface="Times New Roman" panose="02020603050405020304" pitchFamily="18" charset="0"/>
                          <a:cs typeface="Times New Roman" panose="02020603050405020304" pitchFamily="18" charset="0"/>
                        </a:rPr>
                        <a:t>g/kg:</a:t>
                      </a:r>
                      <a:endParaRPr lang="ru-RU" sz="4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9899423"/>
                  </a:ext>
                </a:extLst>
              </a:tr>
              <a:tr h="1243337">
                <a:tc>
                  <a:txBody>
                    <a:bodyPr/>
                    <a:lstStyle/>
                    <a:p>
                      <a:r>
                        <a:rPr lang="en-US" sz="4000" i="1" dirty="0">
                          <a:solidFill>
                            <a:schemeClr val="tx1"/>
                          </a:solidFill>
                          <a:latin typeface="+mj-lt"/>
                        </a:rPr>
                        <a:t>Aspergillus </a:t>
                      </a:r>
                      <a:r>
                        <a:rPr lang="en-US" sz="4000" i="0" dirty="0">
                          <a:solidFill>
                            <a:schemeClr val="tx1"/>
                          </a:solidFill>
                          <a:latin typeface="+mj-lt"/>
                        </a:rPr>
                        <a:t>spp.</a:t>
                      </a:r>
                    </a:p>
                    <a:p>
                      <a:r>
                        <a:rPr lang="en-US" sz="4000" i="1" dirty="0">
                          <a:solidFill>
                            <a:schemeClr val="tx1"/>
                          </a:solidFill>
                          <a:latin typeface="+mj-lt"/>
                        </a:rPr>
                        <a:t>Penicillium </a:t>
                      </a:r>
                      <a:r>
                        <a:rPr lang="en-US" sz="4000" i="0" dirty="0">
                          <a:solidFill>
                            <a:schemeClr val="tx1"/>
                          </a:solidFill>
                          <a:latin typeface="+mj-lt"/>
                        </a:rPr>
                        <a:t>spp.</a:t>
                      </a:r>
                      <a:endParaRPr lang="ru-RU" sz="4000" i="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4000" dirty="0">
                          <a:solidFill>
                            <a:schemeClr val="tx1"/>
                          </a:solidFill>
                          <a:latin typeface="+mj-lt"/>
                        </a:rPr>
                        <a:t>AFLs (B1, B2, G1, G2), OTA – 80;</a:t>
                      </a:r>
                    </a:p>
                    <a:p>
                      <a:r>
                        <a:rPr lang="en-US" sz="4000" dirty="0">
                          <a:solidFill>
                            <a:schemeClr val="tx1"/>
                          </a:solidFill>
                          <a:latin typeface="+mj-lt"/>
                        </a:rPr>
                        <a:t>STC -200; MPA – 6,000;</a:t>
                      </a:r>
                      <a:endParaRPr lang="ru-RU" sz="40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2137508"/>
                  </a:ext>
                </a:extLst>
              </a:tr>
              <a:tr h="1519422">
                <a:tc>
                  <a:txBody>
                    <a:bodyPr/>
                    <a:lstStyle/>
                    <a:p>
                      <a:r>
                        <a:rPr lang="en-US" sz="4000" i="1" dirty="0">
                          <a:solidFill>
                            <a:schemeClr val="tx1"/>
                          </a:solidFill>
                          <a:latin typeface="+mj-lt"/>
                        </a:rPr>
                        <a:t>Fusarium </a:t>
                      </a:r>
                      <a:r>
                        <a:rPr lang="en-US" sz="4000" i="0" dirty="0">
                          <a:solidFill>
                            <a:schemeClr val="tx1"/>
                          </a:solidFill>
                          <a:latin typeface="+mj-lt"/>
                        </a:rPr>
                        <a:t>spp.</a:t>
                      </a:r>
                      <a:endParaRPr lang="ru-RU" sz="4000" i="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4000" dirty="0">
                          <a:solidFill>
                            <a:schemeClr val="tx1"/>
                          </a:solidFill>
                          <a:latin typeface="+mj-lt"/>
                        </a:rPr>
                        <a:t>DON – 10,000; ZEA – 1,000; T-2, HT-2 – 800;</a:t>
                      </a:r>
                    </a:p>
                    <a:p>
                      <a:r>
                        <a:rPr lang="en-US" sz="4000" dirty="0">
                          <a:solidFill>
                            <a:schemeClr val="tx1"/>
                          </a:solidFill>
                          <a:latin typeface="+mj-lt"/>
                        </a:rPr>
                        <a:t>FB1, FB2* – 400;</a:t>
                      </a:r>
                    </a:p>
                    <a:p>
                      <a:r>
                        <a:rPr lang="en-US" sz="4000" dirty="0">
                          <a:solidFill>
                            <a:schemeClr val="tx1"/>
                          </a:solidFill>
                          <a:latin typeface="+mj-lt"/>
                        </a:rPr>
                        <a:t>ENN B, ENN A, BEA – 2,000;</a:t>
                      </a:r>
                      <a:endParaRPr lang="ru-RU" sz="40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8059300"/>
                  </a:ext>
                </a:extLst>
              </a:tr>
              <a:tr h="567399">
                <a:tc>
                  <a:txBody>
                    <a:bodyPr/>
                    <a:lstStyle/>
                    <a:p>
                      <a:r>
                        <a:rPr lang="en-US" sz="4000" i="1" dirty="0">
                          <a:solidFill>
                            <a:schemeClr val="tx1"/>
                          </a:solidFill>
                          <a:latin typeface="+mj-lt"/>
                        </a:rPr>
                        <a:t>Alternaria </a:t>
                      </a:r>
                      <a:r>
                        <a:rPr lang="en-US" sz="4000" i="0" dirty="0">
                          <a:solidFill>
                            <a:schemeClr val="tx1"/>
                          </a:solidFill>
                          <a:latin typeface="+mj-lt"/>
                        </a:rPr>
                        <a:t>spp.</a:t>
                      </a:r>
                      <a:endParaRPr lang="ru-RU" sz="4000" i="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4000" dirty="0">
                          <a:solidFill>
                            <a:schemeClr val="tx1"/>
                          </a:solidFill>
                          <a:latin typeface="+mj-lt"/>
                        </a:rPr>
                        <a:t>TTX – 200; ALT – 1,000; AOH, AME – 2,000 </a:t>
                      </a:r>
                      <a:endParaRPr lang="ru-RU" sz="40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5840633"/>
                  </a:ext>
                </a:extLst>
              </a:tr>
            </a:tbl>
          </a:graphicData>
        </a:graphic>
      </p:graphicFrame>
      <p:graphicFrame>
        <p:nvGraphicFramePr>
          <p:cNvPr id="32" name="Таблица 32">
            <a:extLst>
              <a:ext uri="{FF2B5EF4-FFF2-40B4-BE49-F238E27FC236}">
                <a16:creationId xmlns:a16="http://schemas.microsoft.com/office/drawing/2014/main" id="{256961AF-703C-4E4E-92B2-FFB3302765AA}"/>
              </a:ext>
            </a:extLst>
          </p:cNvPr>
          <p:cNvGraphicFramePr>
            <a:graphicFrameLocks noGrp="1"/>
          </p:cNvGraphicFramePr>
          <p:nvPr>
            <p:extLst>
              <p:ext uri="{D42A27DB-BD31-4B8C-83A1-F6EECF244321}">
                <p14:modId xmlns:p14="http://schemas.microsoft.com/office/powerpoint/2010/main" val="4195888959"/>
              </p:ext>
            </p:extLst>
          </p:nvPr>
        </p:nvGraphicFramePr>
        <p:xfrm>
          <a:off x="18473757" y="17109047"/>
          <a:ext cx="9125741" cy="4272729"/>
        </p:xfrm>
        <a:graphic>
          <a:graphicData uri="http://schemas.openxmlformats.org/drawingml/2006/table">
            <a:tbl>
              <a:tblPr firstRow="1" bandRow="1">
                <a:tableStyleId>{5C22544A-7EE6-4342-B048-85BDC9FD1C3A}</a:tableStyleId>
              </a:tblPr>
              <a:tblGrid>
                <a:gridCol w="4117302">
                  <a:extLst>
                    <a:ext uri="{9D8B030D-6E8A-4147-A177-3AD203B41FA5}">
                      <a16:colId xmlns:a16="http://schemas.microsoft.com/office/drawing/2014/main" val="1894681621"/>
                    </a:ext>
                  </a:extLst>
                </a:gridCol>
                <a:gridCol w="2743200">
                  <a:extLst>
                    <a:ext uri="{9D8B030D-6E8A-4147-A177-3AD203B41FA5}">
                      <a16:colId xmlns:a16="http://schemas.microsoft.com/office/drawing/2014/main" val="2726768397"/>
                    </a:ext>
                  </a:extLst>
                </a:gridCol>
                <a:gridCol w="2265239">
                  <a:extLst>
                    <a:ext uri="{9D8B030D-6E8A-4147-A177-3AD203B41FA5}">
                      <a16:colId xmlns:a16="http://schemas.microsoft.com/office/drawing/2014/main" val="876052260"/>
                    </a:ext>
                  </a:extLst>
                </a:gridCol>
              </a:tblGrid>
              <a:tr h="849741">
                <a:tc>
                  <a:txBody>
                    <a:bodyPr/>
                    <a:lstStyle/>
                    <a:p>
                      <a:r>
                        <a:rPr lang="en-US" sz="4400" b="1" dirty="0">
                          <a:solidFill>
                            <a:srgbClr val="002060"/>
                          </a:solidFill>
                          <a:latin typeface="+mj-lt"/>
                        </a:rPr>
                        <a:t>Water</a:t>
                      </a:r>
                      <a:endParaRPr lang="ru-RU" sz="4400" b="1" dirty="0">
                        <a:solidFill>
                          <a:srgbClr val="00206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4400" b="1" dirty="0">
                          <a:solidFill>
                            <a:srgbClr val="002060"/>
                          </a:solidFill>
                          <a:latin typeface="+mj-lt"/>
                        </a:rPr>
                        <a:t>TDS*, mg/L</a:t>
                      </a:r>
                      <a:endParaRPr lang="ru-RU" sz="4400" b="1" dirty="0">
                        <a:solidFill>
                          <a:srgbClr val="00206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400" b="1" dirty="0">
                          <a:solidFill>
                            <a:srgbClr val="002060"/>
                          </a:solidFill>
                          <a:latin typeface="+mj-lt"/>
                        </a:rPr>
                        <a:t>pH</a:t>
                      </a:r>
                      <a:endParaRPr lang="ru-RU" sz="4400" b="1" dirty="0">
                        <a:solidFill>
                          <a:srgbClr val="00206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61441441"/>
                  </a:ext>
                </a:extLst>
              </a:tr>
              <a:tr h="751115">
                <a:tc>
                  <a:txBody>
                    <a:bodyPr/>
                    <a:lstStyle/>
                    <a:p>
                      <a:r>
                        <a:rPr lang="en-US" sz="4000" dirty="0">
                          <a:solidFill>
                            <a:srgbClr val="000000"/>
                          </a:solidFill>
                          <a:latin typeface="+mj-lt"/>
                          <a:ea typeface="Times New Roman" panose="02020603050405020304" pitchFamily="18" charset="0"/>
                          <a:cs typeface="Times New Roman" panose="02020603050405020304" pitchFamily="18" charset="0"/>
                        </a:rPr>
                        <a:t>Distilled (DW)</a:t>
                      </a:r>
                      <a:endParaRPr lang="ru-RU" sz="40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latin typeface="+mj-lt"/>
                        </a:rPr>
                        <a:t>4.4</a:t>
                      </a:r>
                      <a:endParaRPr lang="ru-RU" sz="4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a:r>
                        <a:rPr lang="en-US" sz="4000" dirty="0">
                          <a:solidFill>
                            <a:schemeClr val="tx1"/>
                          </a:solidFill>
                          <a:latin typeface="+mj-lt"/>
                        </a:rPr>
                        <a:t>3-9 </a:t>
                      </a:r>
                      <a:br>
                        <a:rPr lang="en-US" sz="4000" dirty="0">
                          <a:solidFill>
                            <a:schemeClr val="tx1"/>
                          </a:solidFill>
                          <a:latin typeface="+mj-lt"/>
                        </a:rPr>
                      </a:br>
                      <a:r>
                        <a:rPr lang="en-US" sz="4000" dirty="0">
                          <a:solidFill>
                            <a:schemeClr val="tx1"/>
                          </a:solidFill>
                          <a:latin typeface="+mj-lt"/>
                        </a:rPr>
                        <a:t>(8 points with a unit step)</a:t>
                      </a:r>
                      <a:endParaRPr lang="ru-RU" sz="4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915100"/>
                  </a:ext>
                </a:extLst>
              </a:tr>
              <a:tr h="1106467">
                <a:tc>
                  <a:txBody>
                    <a:bodyPr/>
                    <a:lstStyle/>
                    <a:p>
                      <a:r>
                        <a:rPr lang="en-US" sz="4000" dirty="0">
                          <a:solidFill>
                            <a:srgbClr val="000000"/>
                          </a:solidFill>
                          <a:latin typeface="+mj-lt"/>
                          <a:ea typeface="Times New Roman" panose="02020603050405020304" pitchFamily="18" charset="0"/>
                          <a:cs typeface="Times New Roman" panose="02020603050405020304" pitchFamily="18" charset="0"/>
                        </a:rPr>
                        <a:t>Deep-well (DW-W)</a:t>
                      </a:r>
                      <a:endParaRPr lang="ru-RU" sz="40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latin typeface="+mj-lt"/>
                        </a:rPr>
                        <a:t>155</a:t>
                      </a:r>
                      <a:endParaRPr lang="ru-RU" sz="4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sz="48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0007656"/>
                  </a:ext>
                </a:extLst>
              </a:tr>
              <a:tr h="1565406">
                <a:tc>
                  <a:txBody>
                    <a:bodyPr/>
                    <a:lstStyle/>
                    <a:p>
                      <a:pPr marL="0" marR="0" lvl="0" indent="0" algn="l" defTabSz="3599993" rtl="0" eaLnBrk="1" fontAlgn="auto" latinLnBrk="0" hangingPunct="1">
                        <a:lnSpc>
                          <a:spcPct val="100000"/>
                        </a:lnSpc>
                        <a:spcBef>
                          <a:spcPts val="0"/>
                        </a:spcBef>
                        <a:spcAft>
                          <a:spcPts val="0"/>
                        </a:spcAft>
                        <a:buClrTx/>
                        <a:buSzTx/>
                        <a:buFontTx/>
                        <a:buNone/>
                        <a:tabLst/>
                        <a:defRPr/>
                      </a:pPr>
                      <a:r>
                        <a:rPr lang="en-US" sz="4000" dirty="0">
                          <a:solidFill>
                            <a:srgbClr val="000000"/>
                          </a:solidFill>
                          <a:latin typeface="+mj-lt"/>
                          <a:ea typeface="Times New Roman" panose="02020603050405020304" pitchFamily="18" charset="0"/>
                          <a:cs typeface="Times New Roman" panose="02020603050405020304" pitchFamily="18" charset="0"/>
                        </a:rPr>
                        <a:t>Natural mineral </a:t>
                      </a:r>
                    </a:p>
                    <a:p>
                      <a:pPr marL="0" marR="0" lvl="0" indent="0" algn="l" defTabSz="3599993" rtl="0" eaLnBrk="1" fontAlgn="auto" latinLnBrk="0" hangingPunct="1">
                        <a:lnSpc>
                          <a:spcPct val="100000"/>
                        </a:lnSpc>
                        <a:spcBef>
                          <a:spcPts val="0"/>
                        </a:spcBef>
                        <a:spcAft>
                          <a:spcPts val="0"/>
                        </a:spcAft>
                        <a:buClrTx/>
                        <a:buSzTx/>
                        <a:buFontTx/>
                        <a:buNone/>
                        <a:tabLst/>
                        <a:defRPr/>
                      </a:pPr>
                      <a:r>
                        <a:rPr lang="en-US" sz="4000" dirty="0">
                          <a:solidFill>
                            <a:srgbClr val="000000"/>
                          </a:solidFill>
                          <a:latin typeface="+mj-lt"/>
                          <a:cs typeface="Times New Roman" panose="02020603050405020304" pitchFamily="18" charset="0"/>
                        </a:rPr>
                        <a:t>water (NMW)</a:t>
                      </a:r>
                      <a:endParaRPr lang="ru-RU" sz="40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latin typeface="+mj-lt"/>
                        </a:rPr>
                        <a:t>238</a:t>
                      </a:r>
                      <a:endParaRPr lang="ru-RU" sz="4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sz="48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8528835"/>
                  </a:ext>
                </a:extLst>
              </a:tr>
            </a:tbl>
          </a:graphicData>
        </a:graphic>
      </p:graphicFrame>
      <p:pic>
        <p:nvPicPr>
          <p:cNvPr id="40" name="Рисунок 39">
            <a:extLst>
              <a:ext uri="{FF2B5EF4-FFF2-40B4-BE49-F238E27FC236}">
                <a16:creationId xmlns:a16="http://schemas.microsoft.com/office/drawing/2014/main" id="{37A1BD6B-D8ED-42AE-B9A9-8F1B8D5E711D}"/>
              </a:ext>
            </a:extLst>
          </p:cNvPr>
          <p:cNvPicPr>
            <a:picLocks noChangeAspect="1"/>
          </p:cNvPicPr>
          <p:nvPr/>
        </p:nvPicPr>
        <p:blipFill rotWithShape="1">
          <a:blip r:embed="rId7">
            <a:alphaModFix amt="98000"/>
          </a:blip>
          <a:srcRect t="30350" r="47227" b="2278"/>
          <a:stretch/>
        </p:blipFill>
        <p:spPr>
          <a:xfrm>
            <a:off x="27036337" y="3000653"/>
            <a:ext cx="8741995" cy="1490864"/>
          </a:xfrm>
          <a:custGeom>
            <a:avLst/>
            <a:gdLst>
              <a:gd name="connsiteX0" fmla="*/ 0 w 8741995"/>
              <a:gd name="connsiteY0" fmla="*/ 0 h 1490864"/>
              <a:gd name="connsiteX1" fmla="*/ 320540 w 8741995"/>
              <a:gd name="connsiteY1" fmla="*/ 0 h 1490864"/>
              <a:gd name="connsiteX2" fmla="*/ 1078179 w 8741995"/>
              <a:gd name="connsiteY2" fmla="*/ 0 h 1490864"/>
              <a:gd name="connsiteX3" fmla="*/ 1573559 w 8741995"/>
              <a:gd name="connsiteY3" fmla="*/ 0 h 1490864"/>
              <a:gd name="connsiteX4" fmla="*/ 2156359 w 8741995"/>
              <a:gd name="connsiteY4" fmla="*/ 0 h 1490864"/>
              <a:gd name="connsiteX5" fmla="*/ 2651738 w 8741995"/>
              <a:gd name="connsiteY5" fmla="*/ 0 h 1490864"/>
              <a:gd name="connsiteX6" fmla="*/ 3147118 w 8741995"/>
              <a:gd name="connsiteY6" fmla="*/ 0 h 1490864"/>
              <a:gd name="connsiteX7" fmla="*/ 3555078 w 8741995"/>
              <a:gd name="connsiteY7" fmla="*/ 0 h 1490864"/>
              <a:gd name="connsiteX8" fmla="*/ 4050458 w 8741995"/>
              <a:gd name="connsiteY8" fmla="*/ 0 h 1490864"/>
              <a:gd name="connsiteX9" fmla="*/ 4633257 w 8741995"/>
              <a:gd name="connsiteY9" fmla="*/ 0 h 1490864"/>
              <a:gd name="connsiteX10" fmla="*/ 5041217 w 8741995"/>
              <a:gd name="connsiteY10" fmla="*/ 0 h 1490864"/>
              <a:gd name="connsiteX11" fmla="*/ 5449177 w 8741995"/>
              <a:gd name="connsiteY11" fmla="*/ 0 h 1490864"/>
              <a:gd name="connsiteX12" fmla="*/ 5944557 w 8741995"/>
              <a:gd name="connsiteY12" fmla="*/ 0 h 1490864"/>
              <a:gd name="connsiteX13" fmla="*/ 6352516 w 8741995"/>
              <a:gd name="connsiteY13" fmla="*/ 0 h 1490864"/>
              <a:gd name="connsiteX14" fmla="*/ 6673056 w 8741995"/>
              <a:gd name="connsiteY14" fmla="*/ 0 h 1490864"/>
              <a:gd name="connsiteX15" fmla="*/ 7430696 w 8741995"/>
              <a:gd name="connsiteY15" fmla="*/ 0 h 1490864"/>
              <a:gd name="connsiteX16" fmla="*/ 8188335 w 8741995"/>
              <a:gd name="connsiteY16" fmla="*/ 0 h 1490864"/>
              <a:gd name="connsiteX17" fmla="*/ 8741995 w 8741995"/>
              <a:gd name="connsiteY17" fmla="*/ 0 h 1490864"/>
              <a:gd name="connsiteX18" fmla="*/ 8741995 w 8741995"/>
              <a:gd name="connsiteY18" fmla="*/ 526772 h 1490864"/>
              <a:gd name="connsiteX19" fmla="*/ 8741995 w 8741995"/>
              <a:gd name="connsiteY19" fmla="*/ 1023727 h 1490864"/>
              <a:gd name="connsiteX20" fmla="*/ 8741995 w 8741995"/>
              <a:gd name="connsiteY20" fmla="*/ 1490864 h 1490864"/>
              <a:gd name="connsiteX21" fmla="*/ 8421455 w 8741995"/>
              <a:gd name="connsiteY21" fmla="*/ 1490864 h 1490864"/>
              <a:gd name="connsiteX22" fmla="*/ 7926075 w 8741995"/>
              <a:gd name="connsiteY22" fmla="*/ 1490864 h 1490864"/>
              <a:gd name="connsiteX23" fmla="*/ 7255856 w 8741995"/>
              <a:gd name="connsiteY23" fmla="*/ 1490864 h 1490864"/>
              <a:gd name="connsiteX24" fmla="*/ 6935316 w 8741995"/>
              <a:gd name="connsiteY24" fmla="*/ 1490864 h 1490864"/>
              <a:gd name="connsiteX25" fmla="*/ 6439936 w 8741995"/>
              <a:gd name="connsiteY25" fmla="*/ 1490864 h 1490864"/>
              <a:gd name="connsiteX26" fmla="*/ 6031977 w 8741995"/>
              <a:gd name="connsiteY26" fmla="*/ 1490864 h 1490864"/>
              <a:gd name="connsiteX27" fmla="*/ 5536597 w 8741995"/>
              <a:gd name="connsiteY27" fmla="*/ 1490864 h 1490864"/>
              <a:gd name="connsiteX28" fmla="*/ 4953797 w 8741995"/>
              <a:gd name="connsiteY28" fmla="*/ 1490864 h 1490864"/>
              <a:gd name="connsiteX29" fmla="*/ 4196158 w 8741995"/>
              <a:gd name="connsiteY29" fmla="*/ 1490864 h 1490864"/>
              <a:gd name="connsiteX30" fmla="*/ 3788198 w 8741995"/>
              <a:gd name="connsiteY30" fmla="*/ 1490864 h 1490864"/>
              <a:gd name="connsiteX31" fmla="*/ 3467658 w 8741995"/>
              <a:gd name="connsiteY31" fmla="*/ 1490864 h 1490864"/>
              <a:gd name="connsiteX32" fmla="*/ 2710018 w 8741995"/>
              <a:gd name="connsiteY32" fmla="*/ 1490864 h 1490864"/>
              <a:gd name="connsiteX33" fmla="*/ 1952379 w 8741995"/>
              <a:gd name="connsiteY33" fmla="*/ 1490864 h 1490864"/>
              <a:gd name="connsiteX34" fmla="*/ 1631839 w 8741995"/>
              <a:gd name="connsiteY34" fmla="*/ 1490864 h 1490864"/>
              <a:gd name="connsiteX35" fmla="*/ 1311299 w 8741995"/>
              <a:gd name="connsiteY35" fmla="*/ 1490864 h 1490864"/>
              <a:gd name="connsiteX36" fmla="*/ 815920 w 8741995"/>
              <a:gd name="connsiteY36" fmla="*/ 1490864 h 1490864"/>
              <a:gd name="connsiteX37" fmla="*/ 0 w 8741995"/>
              <a:gd name="connsiteY37" fmla="*/ 1490864 h 1490864"/>
              <a:gd name="connsiteX38" fmla="*/ 0 w 8741995"/>
              <a:gd name="connsiteY38" fmla="*/ 979001 h 1490864"/>
              <a:gd name="connsiteX39" fmla="*/ 0 w 8741995"/>
              <a:gd name="connsiteY39" fmla="*/ 467137 h 1490864"/>
              <a:gd name="connsiteX40" fmla="*/ 0 w 8741995"/>
              <a:gd name="connsiteY40" fmla="*/ 0 h 1490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8741995" h="1490864" fill="none" extrusionOk="0">
                <a:moveTo>
                  <a:pt x="0" y="0"/>
                </a:moveTo>
                <a:cubicBezTo>
                  <a:pt x="83313" y="-36643"/>
                  <a:pt x="166407" y="6918"/>
                  <a:pt x="320540" y="0"/>
                </a:cubicBezTo>
                <a:cubicBezTo>
                  <a:pt x="474673" y="-6918"/>
                  <a:pt x="826920" y="66551"/>
                  <a:pt x="1078179" y="0"/>
                </a:cubicBezTo>
                <a:cubicBezTo>
                  <a:pt x="1329438" y="-66551"/>
                  <a:pt x="1408357" y="11891"/>
                  <a:pt x="1573559" y="0"/>
                </a:cubicBezTo>
                <a:cubicBezTo>
                  <a:pt x="1738761" y="-11891"/>
                  <a:pt x="1996993" y="61206"/>
                  <a:pt x="2156359" y="0"/>
                </a:cubicBezTo>
                <a:cubicBezTo>
                  <a:pt x="2315725" y="-61206"/>
                  <a:pt x="2499874" y="23260"/>
                  <a:pt x="2651738" y="0"/>
                </a:cubicBezTo>
                <a:cubicBezTo>
                  <a:pt x="2803602" y="-23260"/>
                  <a:pt x="2920039" y="53257"/>
                  <a:pt x="3147118" y="0"/>
                </a:cubicBezTo>
                <a:cubicBezTo>
                  <a:pt x="3374197" y="-53257"/>
                  <a:pt x="3375447" y="43279"/>
                  <a:pt x="3555078" y="0"/>
                </a:cubicBezTo>
                <a:cubicBezTo>
                  <a:pt x="3734709" y="-43279"/>
                  <a:pt x="3939343" y="33641"/>
                  <a:pt x="4050458" y="0"/>
                </a:cubicBezTo>
                <a:cubicBezTo>
                  <a:pt x="4161573" y="-33641"/>
                  <a:pt x="4383160" y="26072"/>
                  <a:pt x="4633257" y="0"/>
                </a:cubicBezTo>
                <a:cubicBezTo>
                  <a:pt x="4883354" y="-26072"/>
                  <a:pt x="4889629" y="22263"/>
                  <a:pt x="5041217" y="0"/>
                </a:cubicBezTo>
                <a:cubicBezTo>
                  <a:pt x="5192805" y="-22263"/>
                  <a:pt x="5314984" y="32084"/>
                  <a:pt x="5449177" y="0"/>
                </a:cubicBezTo>
                <a:cubicBezTo>
                  <a:pt x="5583370" y="-32084"/>
                  <a:pt x="5715246" y="44115"/>
                  <a:pt x="5944557" y="0"/>
                </a:cubicBezTo>
                <a:cubicBezTo>
                  <a:pt x="6173868" y="-44115"/>
                  <a:pt x="6203946" y="11402"/>
                  <a:pt x="6352516" y="0"/>
                </a:cubicBezTo>
                <a:cubicBezTo>
                  <a:pt x="6501086" y="-11402"/>
                  <a:pt x="6585974" y="657"/>
                  <a:pt x="6673056" y="0"/>
                </a:cubicBezTo>
                <a:cubicBezTo>
                  <a:pt x="6760138" y="-657"/>
                  <a:pt x="7253805" y="54585"/>
                  <a:pt x="7430696" y="0"/>
                </a:cubicBezTo>
                <a:cubicBezTo>
                  <a:pt x="7607587" y="-54585"/>
                  <a:pt x="7902029" y="78480"/>
                  <a:pt x="8188335" y="0"/>
                </a:cubicBezTo>
                <a:cubicBezTo>
                  <a:pt x="8474641" y="-78480"/>
                  <a:pt x="8622794" y="11584"/>
                  <a:pt x="8741995" y="0"/>
                </a:cubicBezTo>
                <a:cubicBezTo>
                  <a:pt x="8776955" y="152147"/>
                  <a:pt x="8737995" y="287096"/>
                  <a:pt x="8741995" y="526772"/>
                </a:cubicBezTo>
                <a:cubicBezTo>
                  <a:pt x="8745995" y="766448"/>
                  <a:pt x="8692159" y="867069"/>
                  <a:pt x="8741995" y="1023727"/>
                </a:cubicBezTo>
                <a:cubicBezTo>
                  <a:pt x="8791831" y="1180385"/>
                  <a:pt x="8709271" y="1343945"/>
                  <a:pt x="8741995" y="1490864"/>
                </a:cubicBezTo>
                <a:cubicBezTo>
                  <a:pt x="8584464" y="1516507"/>
                  <a:pt x="8520220" y="1466345"/>
                  <a:pt x="8421455" y="1490864"/>
                </a:cubicBezTo>
                <a:cubicBezTo>
                  <a:pt x="8322690" y="1515383"/>
                  <a:pt x="8172943" y="1445145"/>
                  <a:pt x="7926075" y="1490864"/>
                </a:cubicBezTo>
                <a:cubicBezTo>
                  <a:pt x="7679207" y="1536583"/>
                  <a:pt x="7413710" y="1445558"/>
                  <a:pt x="7255856" y="1490864"/>
                </a:cubicBezTo>
                <a:cubicBezTo>
                  <a:pt x="7098002" y="1536170"/>
                  <a:pt x="7004061" y="1465313"/>
                  <a:pt x="6935316" y="1490864"/>
                </a:cubicBezTo>
                <a:cubicBezTo>
                  <a:pt x="6866571" y="1516415"/>
                  <a:pt x="6663033" y="1442437"/>
                  <a:pt x="6439936" y="1490864"/>
                </a:cubicBezTo>
                <a:cubicBezTo>
                  <a:pt x="6216839" y="1539291"/>
                  <a:pt x="6203237" y="1486959"/>
                  <a:pt x="6031977" y="1490864"/>
                </a:cubicBezTo>
                <a:cubicBezTo>
                  <a:pt x="5860717" y="1494769"/>
                  <a:pt x="5657645" y="1489678"/>
                  <a:pt x="5536597" y="1490864"/>
                </a:cubicBezTo>
                <a:cubicBezTo>
                  <a:pt x="5415549" y="1492050"/>
                  <a:pt x="5108189" y="1477087"/>
                  <a:pt x="4953797" y="1490864"/>
                </a:cubicBezTo>
                <a:cubicBezTo>
                  <a:pt x="4799405" y="1504641"/>
                  <a:pt x="4447504" y="1490401"/>
                  <a:pt x="4196158" y="1490864"/>
                </a:cubicBezTo>
                <a:cubicBezTo>
                  <a:pt x="3944812" y="1491327"/>
                  <a:pt x="3911198" y="1443932"/>
                  <a:pt x="3788198" y="1490864"/>
                </a:cubicBezTo>
                <a:cubicBezTo>
                  <a:pt x="3665198" y="1537796"/>
                  <a:pt x="3555258" y="1486727"/>
                  <a:pt x="3467658" y="1490864"/>
                </a:cubicBezTo>
                <a:cubicBezTo>
                  <a:pt x="3380058" y="1495001"/>
                  <a:pt x="2958246" y="1433369"/>
                  <a:pt x="2710018" y="1490864"/>
                </a:cubicBezTo>
                <a:cubicBezTo>
                  <a:pt x="2461790" y="1548359"/>
                  <a:pt x="2237340" y="1422833"/>
                  <a:pt x="1952379" y="1490864"/>
                </a:cubicBezTo>
                <a:cubicBezTo>
                  <a:pt x="1667418" y="1558895"/>
                  <a:pt x="1747052" y="1489365"/>
                  <a:pt x="1631839" y="1490864"/>
                </a:cubicBezTo>
                <a:cubicBezTo>
                  <a:pt x="1516626" y="1492363"/>
                  <a:pt x="1390352" y="1458248"/>
                  <a:pt x="1311299" y="1490864"/>
                </a:cubicBezTo>
                <a:cubicBezTo>
                  <a:pt x="1232246" y="1523480"/>
                  <a:pt x="926980" y="1447592"/>
                  <a:pt x="815920" y="1490864"/>
                </a:cubicBezTo>
                <a:cubicBezTo>
                  <a:pt x="704860" y="1534136"/>
                  <a:pt x="330018" y="1461566"/>
                  <a:pt x="0" y="1490864"/>
                </a:cubicBezTo>
                <a:cubicBezTo>
                  <a:pt x="-8282" y="1258803"/>
                  <a:pt x="10157" y="1151410"/>
                  <a:pt x="0" y="979001"/>
                </a:cubicBezTo>
                <a:cubicBezTo>
                  <a:pt x="-10157" y="806592"/>
                  <a:pt x="39240" y="571780"/>
                  <a:pt x="0" y="467137"/>
                </a:cubicBezTo>
                <a:cubicBezTo>
                  <a:pt x="-39240" y="362494"/>
                  <a:pt x="30624" y="196871"/>
                  <a:pt x="0" y="0"/>
                </a:cubicBezTo>
                <a:close/>
              </a:path>
              <a:path w="8741995" h="1490864" stroke="0" extrusionOk="0">
                <a:moveTo>
                  <a:pt x="0" y="0"/>
                </a:moveTo>
                <a:cubicBezTo>
                  <a:pt x="88918" y="-37998"/>
                  <a:pt x="182355" y="3380"/>
                  <a:pt x="320540" y="0"/>
                </a:cubicBezTo>
                <a:cubicBezTo>
                  <a:pt x="458725" y="-3380"/>
                  <a:pt x="562396" y="20105"/>
                  <a:pt x="728500" y="0"/>
                </a:cubicBezTo>
                <a:cubicBezTo>
                  <a:pt x="894604" y="-20105"/>
                  <a:pt x="1001512" y="20274"/>
                  <a:pt x="1136459" y="0"/>
                </a:cubicBezTo>
                <a:cubicBezTo>
                  <a:pt x="1271406" y="-20274"/>
                  <a:pt x="1547186" y="61158"/>
                  <a:pt x="1719259" y="0"/>
                </a:cubicBezTo>
                <a:cubicBezTo>
                  <a:pt x="1891332" y="-61158"/>
                  <a:pt x="1886660" y="26340"/>
                  <a:pt x="2039799" y="0"/>
                </a:cubicBezTo>
                <a:cubicBezTo>
                  <a:pt x="2192938" y="-26340"/>
                  <a:pt x="2488515" y="16968"/>
                  <a:pt x="2797438" y="0"/>
                </a:cubicBezTo>
                <a:cubicBezTo>
                  <a:pt x="3106361" y="-16968"/>
                  <a:pt x="3033767" y="17184"/>
                  <a:pt x="3117978" y="0"/>
                </a:cubicBezTo>
                <a:cubicBezTo>
                  <a:pt x="3202189" y="-17184"/>
                  <a:pt x="3574503" y="38511"/>
                  <a:pt x="3875618" y="0"/>
                </a:cubicBezTo>
                <a:cubicBezTo>
                  <a:pt x="4176733" y="-38511"/>
                  <a:pt x="4191274" y="39082"/>
                  <a:pt x="4283578" y="0"/>
                </a:cubicBezTo>
                <a:cubicBezTo>
                  <a:pt x="4375882" y="-39082"/>
                  <a:pt x="4578858" y="28156"/>
                  <a:pt x="4866377" y="0"/>
                </a:cubicBezTo>
                <a:cubicBezTo>
                  <a:pt x="5153896" y="-28156"/>
                  <a:pt x="5387564" y="46948"/>
                  <a:pt x="5624017" y="0"/>
                </a:cubicBezTo>
                <a:cubicBezTo>
                  <a:pt x="5860470" y="-46948"/>
                  <a:pt x="6109160" y="40358"/>
                  <a:pt x="6294236" y="0"/>
                </a:cubicBezTo>
                <a:cubicBezTo>
                  <a:pt x="6479312" y="-40358"/>
                  <a:pt x="6727208" y="13299"/>
                  <a:pt x="6964456" y="0"/>
                </a:cubicBezTo>
                <a:cubicBezTo>
                  <a:pt x="7201704" y="-13299"/>
                  <a:pt x="7284707" y="24197"/>
                  <a:pt x="7372416" y="0"/>
                </a:cubicBezTo>
                <a:cubicBezTo>
                  <a:pt x="7460125" y="-24197"/>
                  <a:pt x="7661517" y="39252"/>
                  <a:pt x="7780376" y="0"/>
                </a:cubicBezTo>
                <a:cubicBezTo>
                  <a:pt x="7899235" y="-39252"/>
                  <a:pt x="8041193" y="24576"/>
                  <a:pt x="8188335" y="0"/>
                </a:cubicBezTo>
                <a:cubicBezTo>
                  <a:pt x="8335477" y="-24576"/>
                  <a:pt x="8608559" y="66020"/>
                  <a:pt x="8741995" y="0"/>
                </a:cubicBezTo>
                <a:cubicBezTo>
                  <a:pt x="8796115" y="159085"/>
                  <a:pt x="8715583" y="246653"/>
                  <a:pt x="8741995" y="467137"/>
                </a:cubicBezTo>
                <a:cubicBezTo>
                  <a:pt x="8768407" y="687621"/>
                  <a:pt x="8703021" y="812016"/>
                  <a:pt x="8741995" y="964092"/>
                </a:cubicBezTo>
                <a:cubicBezTo>
                  <a:pt x="8780969" y="1116169"/>
                  <a:pt x="8704122" y="1384233"/>
                  <a:pt x="8741995" y="1490864"/>
                </a:cubicBezTo>
                <a:cubicBezTo>
                  <a:pt x="8461860" y="1549508"/>
                  <a:pt x="8242987" y="1437286"/>
                  <a:pt x="8071775" y="1490864"/>
                </a:cubicBezTo>
                <a:cubicBezTo>
                  <a:pt x="7900563" y="1544442"/>
                  <a:pt x="7583462" y="1478020"/>
                  <a:pt x="7314136" y="1490864"/>
                </a:cubicBezTo>
                <a:cubicBezTo>
                  <a:pt x="7044810" y="1503708"/>
                  <a:pt x="6848330" y="1480736"/>
                  <a:pt x="6556496" y="1490864"/>
                </a:cubicBezTo>
                <a:cubicBezTo>
                  <a:pt x="6264662" y="1500992"/>
                  <a:pt x="6042382" y="1426347"/>
                  <a:pt x="5886277" y="1490864"/>
                </a:cubicBezTo>
                <a:cubicBezTo>
                  <a:pt x="5730172" y="1555381"/>
                  <a:pt x="5446743" y="1440906"/>
                  <a:pt x="5128637" y="1490864"/>
                </a:cubicBezTo>
                <a:cubicBezTo>
                  <a:pt x="4810531" y="1540822"/>
                  <a:pt x="4954231" y="1472968"/>
                  <a:pt x="4808097" y="1490864"/>
                </a:cubicBezTo>
                <a:cubicBezTo>
                  <a:pt x="4661963" y="1508760"/>
                  <a:pt x="4492699" y="1480657"/>
                  <a:pt x="4225298" y="1490864"/>
                </a:cubicBezTo>
                <a:cubicBezTo>
                  <a:pt x="3957897" y="1501071"/>
                  <a:pt x="4028001" y="1486557"/>
                  <a:pt x="3904758" y="1490864"/>
                </a:cubicBezTo>
                <a:cubicBezTo>
                  <a:pt x="3781515" y="1495171"/>
                  <a:pt x="3718270" y="1471934"/>
                  <a:pt x="3584218" y="1490864"/>
                </a:cubicBezTo>
                <a:cubicBezTo>
                  <a:pt x="3450166" y="1509794"/>
                  <a:pt x="3178825" y="1412480"/>
                  <a:pt x="2826578" y="1490864"/>
                </a:cubicBezTo>
                <a:cubicBezTo>
                  <a:pt x="2474331" y="1569248"/>
                  <a:pt x="2616454" y="1463680"/>
                  <a:pt x="2506039" y="1490864"/>
                </a:cubicBezTo>
                <a:cubicBezTo>
                  <a:pt x="2395624" y="1518048"/>
                  <a:pt x="2115670" y="1439621"/>
                  <a:pt x="1923239" y="1490864"/>
                </a:cubicBezTo>
                <a:cubicBezTo>
                  <a:pt x="1730808" y="1542107"/>
                  <a:pt x="1462750" y="1481384"/>
                  <a:pt x="1340439" y="1490864"/>
                </a:cubicBezTo>
                <a:cubicBezTo>
                  <a:pt x="1218128" y="1500344"/>
                  <a:pt x="1164188" y="1471392"/>
                  <a:pt x="1019899" y="1490864"/>
                </a:cubicBezTo>
                <a:cubicBezTo>
                  <a:pt x="875610" y="1510336"/>
                  <a:pt x="762968" y="1473522"/>
                  <a:pt x="524520" y="1490864"/>
                </a:cubicBezTo>
                <a:cubicBezTo>
                  <a:pt x="286072" y="1508206"/>
                  <a:pt x="223912" y="1478564"/>
                  <a:pt x="0" y="1490864"/>
                </a:cubicBezTo>
                <a:cubicBezTo>
                  <a:pt x="-18320" y="1290049"/>
                  <a:pt x="17448" y="1236489"/>
                  <a:pt x="0" y="993909"/>
                </a:cubicBezTo>
                <a:cubicBezTo>
                  <a:pt x="-17448" y="751330"/>
                  <a:pt x="5943" y="644507"/>
                  <a:pt x="0" y="496955"/>
                </a:cubicBezTo>
                <a:cubicBezTo>
                  <a:pt x="-5943" y="349403"/>
                  <a:pt x="55798" y="217007"/>
                  <a:pt x="0" y="0"/>
                </a:cubicBezTo>
                <a:close/>
              </a:path>
            </a:pathLst>
          </a:custGeom>
          <a:ln>
            <a:solidFill>
              <a:schemeClr val="tx1"/>
            </a:solidFill>
            <a:extLst>
              <a:ext uri="{C807C97D-BFC1-408E-A445-0C87EB9F89A2}">
                <ask:lineSketchStyleProps xmlns:ask="http://schemas.microsoft.com/office/drawing/2018/sketchyshapes" sd="1411281475">
                  <a:prstGeom prst="rect">
                    <a:avLst/>
                  </a:prstGeom>
                  <ask:type>
                    <ask:lineSketchScribble/>
                  </ask:type>
                </ask:lineSketchStyleProps>
              </a:ext>
            </a:extLst>
          </a:ln>
          <a:effectLst>
            <a:outerShdw blurRad="50800" dist="38100" dir="5400000" algn="t" rotWithShape="0">
              <a:prstClr val="black">
                <a:alpha val="40000"/>
              </a:prstClr>
            </a:outerShdw>
          </a:effectLst>
        </p:spPr>
      </p:pic>
      <p:pic>
        <p:nvPicPr>
          <p:cNvPr id="33" name="Рисунок 32">
            <a:extLst>
              <a:ext uri="{FF2B5EF4-FFF2-40B4-BE49-F238E27FC236}">
                <a16:creationId xmlns:a16="http://schemas.microsoft.com/office/drawing/2014/main" id="{0ABEE84B-D0EA-4655-A4AE-F37D639A05D1}"/>
              </a:ext>
            </a:extLst>
          </p:cNvPr>
          <p:cNvPicPr/>
          <p:nvPr/>
        </p:nvPicPr>
        <p:blipFill rotWithShape="1">
          <a:blip r:embed="rId8">
            <a:extLst>
              <a:ext uri="{28A0092B-C50C-407E-A947-70E740481C1C}">
                <a14:useLocalDpi xmlns:a14="http://schemas.microsoft.com/office/drawing/2010/main" val="0"/>
              </a:ext>
            </a:extLst>
          </a:blip>
          <a:srcRect l="12484" t="8921" r="14175" b="3286"/>
          <a:stretch/>
        </p:blipFill>
        <p:spPr bwMode="auto">
          <a:xfrm>
            <a:off x="2329876" y="26818232"/>
            <a:ext cx="8356273" cy="6914770"/>
          </a:xfrm>
          <a:prstGeom prst="rect">
            <a:avLst/>
          </a:prstGeom>
          <a:noFill/>
          <a:ln>
            <a:noFill/>
          </a:ln>
          <a:extLst>
            <a:ext uri="{53640926-AAD7-44D8-BBD7-CCE9431645EC}">
              <a14:shadowObscured xmlns:a14="http://schemas.microsoft.com/office/drawing/2010/main"/>
            </a:ext>
          </a:extLst>
        </p:spPr>
      </p:pic>
      <p:grpSp>
        <p:nvGrpSpPr>
          <p:cNvPr id="29" name="Группа 28">
            <a:extLst>
              <a:ext uri="{FF2B5EF4-FFF2-40B4-BE49-F238E27FC236}">
                <a16:creationId xmlns:a16="http://schemas.microsoft.com/office/drawing/2014/main" id="{311C61C4-754D-41FC-94E8-E008C336274A}"/>
              </a:ext>
            </a:extLst>
          </p:cNvPr>
          <p:cNvGrpSpPr/>
          <p:nvPr/>
        </p:nvGrpSpPr>
        <p:grpSpPr>
          <a:xfrm>
            <a:off x="2766349" y="25849782"/>
            <a:ext cx="8684711" cy="707886"/>
            <a:chOff x="1886867" y="26301020"/>
            <a:chExt cx="8684711" cy="707886"/>
          </a:xfrm>
        </p:grpSpPr>
        <p:sp>
          <p:nvSpPr>
            <p:cNvPr id="3" name="Ромб 2">
              <a:extLst>
                <a:ext uri="{FF2B5EF4-FFF2-40B4-BE49-F238E27FC236}">
                  <a16:creationId xmlns:a16="http://schemas.microsoft.com/office/drawing/2014/main" id="{793233F0-703B-46BC-B300-DE9894932EEC}"/>
                </a:ext>
              </a:extLst>
            </p:cNvPr>
            <p:cNvSpPr/>
            <p:nvPr/>
          </p:nvSpPr>
          <p:spPr>
            <a:xfrm>
              <a:off x="1886867" y="26488407"/>
              <a:ext cx="304316" cy="244108"/>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6" name="Группа 25">
              <a:extLst>
                <a:ext uri="{FF2B5EF4-FFF2-40B4-BE49-F238E27FC236}">
                  <a16:creationId xmlns:a16="http://schemas.microsoft.com/office/drawing/2014/main" id="{218E9F58-00E1-4778-ACC8-4B78A0498099}"/>
                </a:ext>
              </a:extLst>
            </p:cNvPr>
            <p:cNvGrpSpPr/>
            <p:nvPr/>
          </p:nvGrpSpPr>
          <p:grpSpPr>
            <a:xfrm>
              <a:off x="2215305" y="26301020"/>
              <a:ext cx="8356273" cy="707886"/>
              <a:chOff x="2682195" y="25423335"/>
              <a:chExt cx="7488553" cy="707886"/>
            </a:xfrm>
          </p:grpSpPr>
          <p:sp>
            <p:nvSpPr>
              <p:cNvPr id="13" name="TextBox 12">
                <a:extLst>
                  <a:ext uri="{FF2B5EF4-FFF2-40B4-BE49-F238E27FC236}">
                    <a16:creationId xmlns:a16="http://schemas.microsoft.com/office/drawing/2014/main" id="{056B7081-8BA7-4113-A465-B58EF26E76AE}"/>
                  </a:ext>
                </a:extLst>
              </p:cNvPr>
              <p:cNvSpPr txBox="1"/>
              <p:nvPr/>
            </p:nvSpPr>
            <p:spPr>
              <a:xfrm>
                <a:off x="2682195" y="25423335"/>
                <a:ext cx="7488553" cy="707886"/>
              </a:xfrm>
              <a:prstGeom prst="rect">
                <a:avLst/>
              </a:prstGeom>
              <a:noFill/>
            </p:spPr>
            <p:txBody>
              <a:bodyPr wrap="square" rtlCol="0">
                <a:spAutoFit/>
              </a:bodyPr>
              <a:lstStyle/>
              <a:p>
                <a:pPr algn="just"/>
                <a:r>
                  <a:rPr lang="ru-RU" dirty="0"/>
                  <a:t> </a:t>
                </a:r>
                <a:r>
                  <a:rPr lang="ru-RU" sz="3200" dirty="0"/>
                  <a:t>- </a:t>
                </a:r>
                <a:r>
                  <a:rPr lang="en-US" sz="4000" dirty="0">
                    <a:solidFill>
                      <a:srgbClr val="000000"/>
                    </a:solidFill>
                    <a:latin typeface="+mj-lt"/>
                    <a:cs typeface="Times New Roman" panose="02020603050405020304" pitchFamily="18" charset="0"/>
                  </a:rPr>
                  <a:t>DW;        - D-WW;        - NMW</a:t>
                </a:r>
                <a:endParaRPr lang="ru-RU" sz="4000" dirty="0">
                  <a:solidFill>
                    <a:srgbClr val="000000"/>
                  </a:solidFill>
                  <a:latin typeface="+mj-lt"/>
                  <a:cs typeface="Times New Roman" panose="02020603050405020304" pitchFamily="18" charset="0"/>
                </a:endParaRPr>
              </a:p>
            </p:txBody>
          </p:sp>
          <p:sp>
            <p:nvSpPr>
              <p:cNvPr id="18" name="Прямоугольник 17">
                <a:extLst>
                  <a:ext uri="{FF2B5EF4-FFF2-40B4-BE49-F238E27FC236}">
                    <a16:creationId xmlns:a16="http://schemas.microsoft.com/office/drawing/2014/main" id="{ABF85BE0-E412-4522-BAD9-05139803C5F4}"/>
                  </a:ext>
                </a:extLst>
              </p:cNvPr>
              <p:cNvSpPr/>
              <p:nvPr/>
            </p:nvSpPr>
            <p:spPr>
              <a:xfrm>
                <a:off x="4143562" y="25710001"/>
                <a:ext cx="226092" cy="24410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Равнобедренный треугольник 23">
                <a:extLst>
                  <a:ext uri="{FF2B5EF4-FFF2-40B4-BE49-F238E27FC236}">
                    <a16:creationId xmlns:a16="http://schemas.microsoft.com/office/drawing/2014/main" id="{9ADC771A-6F19-4A1F-BD95-3D62E6642E64}"/>
                  </a:ext>
                </a:extLst>
              </p:cNvPr>
              <p:cNvSpPr/>
              <p:nvPr/>
            </p:nvSpPr>
            <p:spPr>
              <a:xfrm>
                <a:off x="6435874" y="25673319"/>
                <a:ext cx="256673" cy="317472"/>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pic>
        <p:nvPicPr>
          <p:cNvPr id="25" name="Рисунок 24">
            <a:extLst>
              <a:ext uri="{FF2B5EF4-FFF2-40B4-BE49-F238E27FC236}">
                <a16:creationId xmlns:a16="http://schemas.microsoft.com/office/drawing/2014/main" id="{CBBA7DD6-9431-4620-846F-B2379B10F809}"/>
              </a:ext>
            </a:extLst>
          </p:cNvPr>
          <p:cNvPicPr>
            <a:picLocks noChangeAspect="1"/>
          </p:cNvPicPr>
          <p:nvPr/>
        </p:nvPicPr>
        <p:blipFill>
          <a:blip r:embed="rId9"/>
          <a:stretch>
            <a:fillRect/>
          </a:stretch>
        </p:blipFill>
        <p:spPr>
          <a:xfrm>
            <a:off x="2329876" y="34044603"/>
            <a:ext cx="8356272" cy="8356272"/>
          </a:xfrm>
          <a:prstGeom prst="rect">
            <a:avLst/>
          </a:prstGeom>
        </p:spPr>
      </p:pic>
      <p:sp>
        <p:nvSpPr>
          <p:cNvPr id="37" name="TextBox 36">
            <a:extLst>
              <a:ext uri="{FF2B5EF4-FFF2-40B4-BE49-F238E27FC236}">
                <a16:creationId xmlns:a16="http://schemas.microsoft.com/office/drawing/2014/main" id="{5473BF91-CFEA-4B9C-9D13-F958AE824619}"/>
              </a:ext>
            </a:extLst>
          </p:cNvPr>
          <p:cNvSpPr txBox="1"/>
          <p:nvPr/>
        </p:nvSpPr>
        <p:spPr>
          <a:xfrm>
            <a:off x="1587789" y="12452470"/>
            <a:ext cx="33771936" cy="936154"/>
          </a:xfrm>
          <a:prstGeom prst="rect">
            <a:avLst/>
          </a:prstGeom>
          <a:solidFill>
            <a:schemeClr val="bg1"/>
          </a:solidFill>
        </p:spPr>
        <p:txBody>
          <a:bodyPr wrap="square" rtlCol="0">
            <a:spAutoFit/>
          </a:bodyPr>
          <a:lstStyle/>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algn="ctr"/>
            <a:r>
              <a:rPr lang="en-US" sz="4400" b="1" i="1" dirty="0">
                <a:solidFill>
                  <a:srgbClr val="002060"/>
                </a:solidFill>
                <a:latin typeface="+mj-lt"/>
                <a:ea typeface="Times New Roman" panose="02020603050405020304" pitchFamily="18" charset="0"/>
                <a:cs typeface="Times New Roman" panose="02020603050405020304" pitchFamily="18" charset="0"/>
              </a:rPr>
              <a:t>	</a:t>
            </a:r>
            <a:r>
              <a:rPr lang="en-US" sz="4400" b="1" dirty="0">
                <a:solidFill>
                  <a:srgbClr val="002060"/>
                </a:solidFill>
                <a:latin typeface="+mj-lt"/>
                <a:ea typeface="Times New Roman" panose="02020603050405020304" pitchFamily="18" charset="0"/>
                <a:cs typeface="Times New Roman" panose="02020603050405020304" pitchFamily="18" charset="0"/>
              </a:rPr>
              <a:t>Factors affecting transfer</a:t>
            </a:r>
            <a:r>
              <a:rPr lang="en-US" sz="4400" dirty="0">
                <a:solidFill>
                  <a:srgbClr val="000000"/>
                </a:solidFill>
                <a:latin typeface="+mj-lt"/>
                <a:ea typeface="Times New Roman" panose="02020603050405020304" pitchFamily="18" charset="0"/>
                <a:cs typeface="Times New Roman" panose="02020603050405020304" pitchFamily="18" charset="0"/>
              </a:rPr>
              <a:t>: mycotoxins chemical and physical properties; matrix; water characteristics (usually temperature, hardness and pH); time</a:t>
            </a:r>
            <a:endParaRPr lang="ru-RU" sz="4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38" name="TextBox 37">
            <a:extLst>
              <a:ext uri="{FF2B5EF4-FFF2-40B4-BE49-F238E27FC236}">
                <a16:creationId xmlns:a16="http://schemas.microsoft.com/office/drawing/2014/main" id="{7E22C5D9-281D-480F-9AE7-F4EACBB44C18}"/>
              </a:ext>
            </a:extLst>
          </p:cNvPr>
          <p:cNvSpPr txBox="1"/>
          <p:nvPr/>
        </p:nvSpPr>
        <p:spPr>
          <a:xfrm>
            <a:off x="1664440" y="14550907"/>
            <a:ext cx="33771936" cy="936154"/>
          </a:xfrm>
          <a:prstGeom prst="rect">
            <a:avLst/>
          </a:prstGeom>
          <a:solidFill>
            <a:schemeClr val="bg1"/>
          </a:solidFill>
        </p:spPr>
        <p:txBody>
          <a:bodyPr wrap="square" rtlCol="0">
            <a:spAutoFit/>
          </a:bodyPr>
          <a:lstStyle/>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algn="ctr"/>
            <a:r>
              <a:rPr lang="en-US" sz="4400" b="1" i="1" dirty="0">
                <a:solidFill>
                  <a:srgbClr val="002060"/>
                </a:solidFill>
                <a:latin typeface="+mj-lt"/>
                <a:ea typeface="Times New Roman" panose="02020603050405020304" pitchFamily="18" charset="0"/>
                <a:cs typeface="Times New Roman" panose="02020603050405020304" pitchFamily="18" charset="0"/>
              </a:rPr>
              <a:t>	</a:t>
            </a:r>
            <a:r>
              <a:rPr lang="en-US" sz="4400" b="1" dirty="0">
                <a:solidFill>
                  <a:srgbClr val="002060"/>
                </a:solidFill>
                <a:latin typeface="+mj-lt"/>
                <a:ea typeface="Times New Roman" panose="02020603050405020304" pitchFamily="18" charset="0"/>
                <a:cs typeface="Times New Roman" panose="02020603050405020304" pitchFamily="18" charset="0"/>
              </a:rPr>
              <a:t>Model</a:t>
            </a:r>
            <a:r>
              <a:rPr lang="en-US" sz="4400" dirty="0">
                <a:solidFill>
                  <a:srgbClr val="000000"/>
                </a:solidFill>
                <a:latin typeface="+mj-lt"/>
                <a:ea typeface="Times New Roman" panose="02020603050405020304" pitchFamily="18" charset="0"/>
                <a:cs typeface="Times New Roman" panose="02020603050405020304" pitchFamily="18" charset="0"/>
              </a:rPr>
              <a:t>: two grams of </a:t>
            </a:r>
            <a:r>
              <a:rPr lang="en-US" sz="4400" dirty="0">
                <a:solidFill>
                  <a:srgbClr val="000000"/>
                </a:solidFill>
                <a:latin typeface="+mj-lt"/>
                <a:cs typeface="Times New Roman" panose="02020603050405020304" pitchFamily="18" charset="0"/>
              </a:rPr>
              <a:t>spiked </a:t>
            </a:r>
            <a:r>
              <a:rPr lang="en-US" sz="4400" i="1" dirty="0">
                <a:solidFill>
                  <a:srgbClr val="000000"/>
                </a:solidFill>
                <a:latin typeface="+mj-lt"/>
                <a:cs typeface="Times New Roman" panose="02020603050405020304" pitchFamily="18" charset="0"/>
              </a:rPr>
              <a:t>C. sinensis </a:t>
            </a:r>
            <a:r>
              <a:rPr lang="en-US" sz="4400" dirty="0">
                <a:solidFill>
                  <a:srgbClr val="000000"/>
                </a:solidFill>
                <a:latin typeface="+mj-lt"/>
                <a:cs typeface="Times New Roman" panose="02020603050405020304" pitchFamily="18" charset="0"/>
              </a:rPr>
              <a:t>green tea “clean” matrix were infused with 100 mL </a:t>
            </a:r>
            <a:r>
              <a:rPr lang="en-US" sz="4400" dirty="0">
                <a:solidFill>
                  <a:srgbClr val="000000"/>
                </a:solidFill>
                <a:latin typeface="+mj-lt"/>
                <a:ea typeface="Times New Roman" panose="02020603050405020304" pitchFamily="18" charset="0"/>
                <a:cs typeface="Times New Roman" panose="02020603050405020304" pitchFamily="18" charset="0"/>
              </a:rPr>
              <a:t>of water heated to </a:t>
            </a:r>
            <a:r>
              <a:rPr lang="en-US" sz="4400" dirty="0">
                <a:solidFill>
                  <a:srgbClr val="000000"/>
                </a:solidFill>
                <a:latin typeface="+mj-lt"/>
                <a:cs typeface="Times New Roman" panose="02020603050405020304" pitchFamily="18" charset="0"/>
              </a:rPr>
              <a:t>99.9˚C for 30 minutes </a:t>
            </a:r>
            <a:endParaRPr lang="ru-RU" sz="4400" dirty="0">
              <a:solidFill>
                <a:srgbClr val="000000"/>
              </a:solidFill>
              <a:latin typeface="+mj-lt"/>
              <a:cs typeface="Times New Roman" panose="02020603050405020304" pitchFamily="18" charset="0"/>
            </a:endParaRPr>
          </a:p>
        </p:txBody>
      </p:sp>
      <p:sp>
        <p:nvSpPr>
          <p:cNvPr id="39" name="TextBox 38">
            <a:extLst>
              <a:ext uri="{FF2B5EF4-FFF2-40B4-BE49-F238E27FC236}">
                <a16:creationId xmlns:a16="http://schemas.microsoft.com/office/drawing/2014/main" id="{376E7E06-0E0E-43CB-B32E-CC4D535FDF30}"/>
              </a:ext>
            </a:extLst>
          </p:cNvPr>
          <p:cNvSpPr txBox="1"/>
          <p:nvPr/>
        </p:nvSpPr>
        <p:spPr>
          <a:xfrm>
            <a:off x="1664440" y="15725885"/>
            <a:ext cx="33771936" cy="936154"/>
          </a:xfrm>
          <a:prstGeom prst="rect">
            <a:avLst/>
          </a:prstGeom>
          <a:solidFill>
            <a:schemeClr val="bg1"/>
          </a:solidFill>
        </p:spPr>
        <p:txBody>
          <a:bodyPr wrap="square" rtlCol="0">
            <a:spAutoFit/>
          </a:bodyPr>
          <a:lstStyle/>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algn="ctr"/>
            <a:r>
              <a:rPr lang="en-US" sz="4000" b="1" i="1" dirty="0">
                <a:solidFill>
                  <a:srgbClr val="002060"/>
                </a:solidFill>
                <a:latin typeface="+mj-lt"/>
                <a:ea typeface="Times New Roman" panose="02020603050405020304" pitchFamily="18" charset="0"/>
                <a:cs typeface="Times New Roman" panose="02020603050405020304" pitchFamily="18" charset="0"/>
              </a:rPr>
              <a:t>	</a:t>
            </a:r>
            <a:r>
              <a:rPr lang="en-US" sz="4400" b="1" dirty="0">
                <a:solidFill>
                  <a:srgbClr val="002060"/>
                </a:solidFill>
                <a:latin typeface="+mj-lt"/>
                <a:ea typeface="Times New Roman" panose="02020603050405020304" pitchFamily="18" charset="0"/>
                <a:cs typeface="Times New Roman" panose="02020603050405020304" pitchFamily="18" charset="0"/>
              </a:rPr>
              <a:t>Studied factors</a:t>
            </a:r>
            <a:r>
              <a:rPr lang="en-US" sz="4400" dirty="0">
                <a:solidFill>
                  <a:srgbClr val="000000"/>
                </a:solidFill>
                <a:latin typeface="+mj-lt"/>
                <a:ea typeface="Times New Roman" panose="02020603050405020304" pitchFamily="18" charset="0"/>
                <a:cs typeface="Times New Roman" panose="02020603050405020304" pitchFamily="18" charset="0"/>
              </a:rPr>
              <a:t>: mycotoxins chemical and physical properties; water characteristics (hardness and pH) </a:t>
            </a:r>
            <a:endParaRPr lang="ru-RU" sz="4400" dirty="0">
              <a:solidFill>
                <a:srgbClr val="000000"/>
              </a:solidFill>
              <a:latin typeface="+mj-lt"/>
              <a:cs typeface="Times New Roman" panose="02020603050405020304" pitchFamily="18" charset="0"/>
            </a:endParaRPr>
          </a:p>
        </p:txBody>
      </p:sp>
      <p:sp>
        <p:nvSpPr>
          <p:cNvPr id="41" name="TextBox 40">
            <a:extLst>
              <a:ext uri="{FF2B5EF4-FFF2-40B4-BE49-F238E27FC236}">
                <a16:creationId xmlns:a16="http://schemas.microsoft.com/office/drawing/2014/main" id="{8FB5C012-3CE8-460B-8D79-C0DC6BF32AC2}"/>
              </a:ext>
            </a:extLst>
          </p:cNvPr>
          <p:cNvSpPr txBox="1"/>
          <p:nvPr/>
        </p:nvSpPr>
        <p:spPr>
          <a:xfrm>
            <a:off x="1664441" y="22760597"/>
            <a:ext cx="33771936" cy="936154"/>
          </a:xfrm>
          <a:prstGeom prst="rect">
            <a:avLst/>
          </a:prstGeom>
          <a:solidFill>
            <a:schemeClr val="bg1"/>
          </a:solidFill>
        </p:spPr>
        <p:txBody>
          <a:bodyPr wrap="square" rtlCol="0">
            <a:spAutoFit/>
          </a:bodyPr>
          <a:lstStyle/>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algn="ctr"/>
            <a:r>
              <a:rPr lang="en-US" sz="4000" b="1" i="1" dirty="0">
                <a:solidFill>
                  <a:srgbClr val="002060"/>
                </a:solidFill>
                <a:latin typeface="+mj-lt"/>
                <a:ea typeface="Times New Roman" panose="02020603050405020304" pitchFamily="18" charset="0"/>
                <a:cs typeface="Times New Roman" panose="02020603050405020304" pitchFamily="18" charset="0"/>
              </a:rPr>
              <a:t>	</a:t>
            </a:r>
            <a:r>
              <a:rPr lang="en-US" sz="4400" b="1" dirty="0">
                <a:solidFill>
                  <a:srgbClr val="002060"/>
                </a:solidFill>
                <a:latin typeface="+mj-lt"/>
                <a:ea typeface="Times New Roman" panose="02020603050405020304" pitchFamily="18" charset="0"/>
                <a:cs typeface="Times New Roman" panose="02020603050405020304" pitchFamily="18" charset="0"/>
              </a:rPr>
              <a:t>Details</a:t>
            </a:r>
            <a:r>
              <a:rPr lang="en-US" sz="4400" dirty="0">
                <a:solidFill>
                  <a:srgbClr val="000000"/>
                </a:solidFill>
                <a:latin typeface="+mj-lt"/>
                <a:ea typeface="Times New Roman" panose="02020603050405020304" pitchFamily="18" charset="0"/>
                <a:cs typeface="Times New Roman" panose="02020603050405020304" pitchFamily="18" charset="0"/>
              </a:rPr>
              <a:t>: sample preparation: centrifugation of infusion; three replicates for each point (TDS, pH), quantification using </a:t>
            </a:r>
            <a:r>
              <a:rPr lang="en-US" sz="4400">
                <a:solidFill>
                  <a:srgbClr val="000000"/>
                </a:solidFill>
                <a:latin typeface="+mj-lt"/>
                <a:ea typeface="Times New Roman" panose="02020603050405020304" pitchFamily="18" charset="0"/>
                <a:cs typeface="Times New Roman" panose="02020603050405020304" pitchFamily="18" charset="0"/>
              </a:rPr>
              <a:t>“matrix-matched” </a:t>
            </a:r>
            <a:r>
              <a:rPr lang="en-US" sz="4400" dirty="0">
                <a:solidFill>
                  <a:srgbClr val="000000"/>
                </a:solidFill>
                <a:latin typeface="+mj-lt"/>
                <a:ea typeface="Times New Roman" panose="02020603050405020304" pitchFamily="18" charset="0"/>
                <a:cs typeface="Times New Roman" panose="02020603050405020304" pitchFamily="18" charset="0"/>
              </a:rPr>
              <a:t>calibration</a:t>
            </a:r>
            <a:endParaRPr lang="ru-RU" sz="4400" dirty="0">
              <a:solidFill>
                <a:srgbClr val="000000"/>
              </a:solidFill>
              <a:latin typeface="+mj-lt"/>
              <a:cs typeface="Times New Roman" panose="02020603050405020304" pitchFamily="18" charset="0"/>
            </a:endParaRPr>
          </a:p>
        </p:txBody>
      </p:sp>
      <p:sp>
        <p:nvSpPr>
          <p:cNvPr id="47" name="TextBox 46">
            <a:extLst>
              <a:ext uri="{FF2B5EF4-FFF2-40B4-BE49-F238E27FC236}">
                <a16:creationId xmlns:a16="http://schemas.microsoft.com/office/drawing/2014/main" id="{5C50136A-7E7D-4B6A-8D5F-641658B41739}"/>
              </a:ext>
            </a:extLst>
          </p:cNvPr>
          <p:cNvSpPr txBox="1"/>
          <p:nvPr/>
        </p:nvSpPr>
        <p:spPr>
          <a:xfrm>
            <a:off x="11545994" y="24856860"/>
            <a:ext cx="23890382" cy="16448092"/>
          </a:xfrm>
          <a:prstGeom prst="rect">
            <a:avLst/>
          </a:prstGeom>
          <a:solidFill>
            <a:schemeClr val="bg1"/>
          </a:solidFill>
        </p:spPr>
        <p:txBody>
          <a:bodyPr wrap="square" rtlCol="0">
            <a:spAutoFit/>
          </a:bodyPr>
          <a:lstStyle/>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r>
              <a:rPr lang="en-US" sz="4000" b="1" i="1" dirty="0">
                <a:solidFill>
                  <a:srgbClr val="002060"/>
                </a:solidFill>
                <a:latin typeface="+mj-lt"/>
                <a:ea typeface="Times New Roman" panose="02020603050405020304" pitchFamily="18" charset="0"/>
                <a:cs typeface="Times New Roman" panose="02020603050405020304" pitchFamily="18" charset="0"/>
              </a:rPr>
              <a:t>	</a:t>
            </a:r>
            <a:r>
              <a:rPr lang="en-US" sz="4400" b="1" dirty="0">
                <a:solidFill>
                  <a:srgbClr val="002060"/>
                </a:solidFill>
                <a:latin typeface="+mj-lt"/>
                <a:ea typeface="Times New Roman" panose="02020603050405020304" pitchFamily="18" charset="0"/>
                <a:cs typeface="Times New Roman" panose="02020603050405020304" pitchFamily="18" charset="0"/>
              </a:rPr>
              <a:t>Mycotoxins characteristics</a:t>
            </a:r>
            <a:r>
              <a:rPr lang="en-US" sz="4400" dirty="0">
                <a:solidFill>
                  <a:srgbClr val="000000"/>
                </a:solidFill>
                <a:latin typeface="+mj-lt"/>
                <a:ea typeface="Times New Roman" panose="02020603050405020304" pitchFamily="18" charset="0"/>
                <a:cs typeface="Times New Roman" panose="02020603050405020304" pitchFamily="18" charset="0"/>
              </a:rPr>
              <a:t>: acidic/basic properties and polarity</a:t>
            </a:r>
          </a:p>
          <a:p>
            <a:endParaRPr lang="en-US" sz="4400" dirty="0">
              <a:solidFill>
                <a:srgbClr val="000000"/>
              </a:solidFill>
              <a:latin typeface="+mj-lt"/>
              <a:ea typeface="Times New Roman" panose="02020603050405020304" pitchFamily="18" charset="0"/>
              <a:cs typeface="Times New Roman" panose="02020603050405020304" pitchFamily="18" charset="0"/>
            </a:endParaRPr>
          </a:p>
          <a:p>
            <a:endParaRPr lang="en-US" sz="4400" dirty="0">
              <a:solidFill>
                <a:srgbClr val="000000"/>
              </a:solidFill>
              <a:latin typeface="+mj-lt"/>
              <a:ea typeface="Times New Roman" panose="02020603050405020304" pitchFamily="18" charset="0"/>
              <a:cs typeface="Times New Roman" panose="02020603050405020304" pitchFamily="18" charset="0"/>
            </a:endParaRPr>
          </a:p>
          <a:p>
            <a:endParaRPr lang="en-US" sz="4400" dirty="0">
              <a:solidFill>
                <a:srgbClr val="000000"/>
              </a:solidFill>
              <a:latin typeface="+mj-lt"/>
              <a:ea typeface="Times New Roman" panose="02020603050405020304" pitchFamily="18" charset="0"/>
              <a:cs typeface="Times New Roman" panose="02020603050405020304" pitchFamily="18" charset="0"/>
            </a:endParaRPr>
          </a:p>
          <a:p>
            <a:endParaRPr lang="en-US" sz="4400" dirty="0">
              <a:solidFill>
                <a:srgbClr val="000000"/>
              </a:solidFill>
              <a:latin typeface="+mj-lt"/>
              <a:ea typeface="Times New Roman" panose="02020603050405020304" pitchFamily="18" charset="0"/>
              <a:cs typeface="Times New Roman" panose="02020603050405020304" pitchFamily="18" charset="0"/>
            </a:endParaRPr>
          </a:p>
          <a:p>
            <a:endParaRPr lang="en-US" sz="4400" dirty="0">
              <a:solidFill>
                <a:srgbClr val="000000"/>
              </a:solidFill>
              <a:latin typeface="+mj-lt"/>
              <a:ea typeface="Times New Roman" panose="02020603050405020304" pitchFamily="18" charset="0"/>
              <a:cs typeface="Times New Roman" panose="02020603050405020304" pitchFamily="18" charset="0"/>
            </a:endParaRPr>
          </a:p>
          <a:p>
            <a:endParaRPr lang="en-US" sz="4400" dirty="0">
              <a:solidFill>
                <a:srgbClr val="000000"/>
              </a:solidFill>
              <a:latin typeface="+mj-lt"/>
              <a:ea typeface="Times New Roman" panose="02020603050405020304" pitchFamily="18" charset="0"/>
              <a:cs typeface="Times New Roman" panose="02020603050405020304" pitchFamily="18" charset="0"/>
            </a:endParaRPr>
          </a:p>
          <a:p>
            <a:endParaRPr lang="en-US" sz="4400" dirty="0">
              <a:solidFill>
                <a:srgbClr val="000000"/>
              </a:solidFill>
              <a:latin typeface="+mj-lt"/>
              <a:ea typeface="Times New Roman" panose="02020603050405020304" pitchFamily="18" charset="0"/>
              <a:cs typeface="Times New Roman" panose="02020603050405020304" pitchFamily="18" charset="0"/>
            </a:endParaRPr>
          </a:p>
          <a:p>
            <a:endParaRPr lang="en-US" sz="4400" dirty="0">
              <a:solidFill>
                <a:srgbClr val="000000"/>
              </a:solidFill>
              <a:latin typeface="+mj-lt"/>
              <a:ea typeface="Times New Roman" panose="02020603050405020304" pitchFamily="18" charset="0"/>
              <a:cs typeface="Times New Roman" panose="02020603050405020304" pitchFamily="18" charset="0"/>
            </a:endParaRPr>
          </a:p>
          <a:p>
            <a:endParaRPr lang="en-US" sz="4400" dirty="0">
              <a:solidFill>
                <a:srgbClr val="000000"/>
              </a:solidFill>
              <a:latin typeface="+mj-lt"/>
              <a:ea typeface="Times New Roman" panose="02020603050405020304" pitchFamily="18" charset="0"/>
              <a:cs typeface="Times New Roman" panose="02020603050405020304" pitchFamily="18" charset="0"/>
            </a:endParaRPr>
          </a:p>
          <a:p>
            <a:endParaRPr lang="en-US" sz="4400" dirty="0">
              <a:solidFill>
                <a:srgbClr val="000000"/>
              </a:solidFill>
              <a:latin typeface="+mj-lt"/>
              <a:ea typeface="Times New Roman" panose="02020603050405020304" pitchFamily="18" charset="0"/>
              <a:cs typeface="Times New Roman" panose="02020603050405020304" pitchFamily="18" charset="0"/>
            </a:endParaRPr>
          </a:p>
          <a:p>
            <a:endParaRPr lang="en-US" sz="4400" dirty="0">
              <a:solidFill>
                <a:srgbClr val="000000"/>
              </a:solidFill>
              <a:latin typeface="+mj-lt"/>
              <a:ea typeface="Times New Roman" panose="02020603050405020304" pitchFamily="18" charset="0"/>
              <a:cs typeface="Times New Roman" panose="02020603050405020304" pitchFamily="18" charset="0"/>
            </a:endParaRPr>
          </a:p>
          <a:p>
            <a:endParaRPr lang="en-US" sz="4400" dirty="0">
              <a:solidFill>
                <a:srgbClr val="000000"/>
              </a:solidFill>
              <a:latin typeface="+mj-lt"/>
              <a:ea typeface="Times New Roman" panose="02020603050405020304" pitchFamily="18" charset="0"/>
              <a:cs typeface="Times New Roman" panose="02020603050405020304" pitchFamily="18" charset="0"/>
            </a:endParaRPr>
          </a:p>
          <a:p>
            <a:endParaRPr lang="en-US" sz="4400" dirty="0">
              <a:solidFill>
                <a:srgbClr val="000000"/>
              </a:solidFill>
              <a:latin typeface="+mj-lt"/>
              <a:cs typeface="Times New Roman" panose="02020603050405020304" pitchFamily="18" charset="0"/>
            </a:endParaRPr>
          </a:p>
          <a:p>
            <a:endParaRPr lang="en-US" sz="4400" dirty="0">
              <a:solidFill>
                <a:srgbClr val="000000"/>
              </a:solidFill>
              <a:latin typeface="+mj-lt"/>
              <a:cs typeface="Times New Roman" panose="02020603050405020304" pitchFamily="18" charset="0"/>
            </a:endParaRPr>
          </a:p>
          <a:p>
            <a:endParaRPr lang="en-US" sz="4400" dirty="0">
              <a:solidFill>
                <a:srgbClr val="000000"/>
              </a:solidFill>
              <a:latin typeface="+mj-lt"/>
              <a:cs typeface="Times New Roman" panose="02020603050405020304" pitchFamily="18" charset="0"/>
            </a:endParaRPr>
          </a:p>
          <a:p>
            <a:endParaRPr lang="en-US" sz="4400" dirty="0">
              <a:solidFill>
                <a:srgbClr val="000000"/>
              </a:solidFill>
              <a:latin typeface="+mj-lt"/>
              <a:cs typeface="Times New Roman" panose="02020603050405020304" pitchFamily="18" charset="0"/>
            </a:endParaRPr>
          </a:p>
          <a:p>
            <a:endParaRPr lang="en-US" sz="4400" dirty="0">
              <a:solidFill>
                <a:srgbClr val="000000"/>
              </a:solidFill>
              <a:latin typeface="+mj-lt"/>
              <a:cs typeface="Times New Roman" panose="02020603050405020304" pitchFamily="18" charset="0"/>
            </a:endParaRPr>
          </a:p>
          <a:p>
            <a:endParaRPr lang="en-US" sz="4400" dirty="0">
              <a:solidFill>
                <a:srgbClr val="000000"/>
              </a:solidFill>
              <a:latin typeface="+mj-lt"/>
              <a:cs typeface="Times New Roman" panose="02020603050405020304" pitchFamily="18" charset="0"/>
            </a:endParaRPr>
          </a:p>
          <a:p>
            <a:endParaRPr lang="en-US" sz="4400" dirty="0">
              <a:solidFill>
                <a:srgbClr val="000000"/>
              </a:solidFill>
              <a:latin typeface="+mj-lt"/>
              <a:cs typeface="Times New Roman" panose="02020603050405020304" pitchFamily="18" charset="0"/>
            </a:endParaRPr>
          </a:p>
          <a:p>
            <a:endParaRPr lang="en-US" sz="4400" dirty="0">
              <a:solidFill>
                <a:srgbClr val="000000"/>
              </a:solidFill>
              <a:latin typeface="+mj-lt"/>
              <a:cs typeface="Times New Roman" panose="02020603050405020304" pitchFamily="18" charset="0"/>
            </a:endParaRPr>
          </a:p>
          <a:p>
            <a:endParaRPr lang="en-US" sz="4400" dirty="0">
              <a:solidFill>
                <a:srgbClr val="000000"/>
              </a:solidFill>
              <a:latin typeface="+mj-lt"/>
              <a:cs typeface="Times New Roman" panose="02020603050405020304" pitchFamily="18" charset="0"/>
            </a:endParaRPr>
          </a:p>
          <a:p>
            <a:endParaRPr lang="en-US" sz="4400" dirty="0">
              <a:solidFill>
                <a:srgbClr val="000000"/>
              </a:solidFill>
              <a:latin typeface="+mj-lt"/>
              <a:cs typeface="Times New Roman" panose="02020603050405020304" pitchFamily="18" charset="0"/>
            </a:endParaRPr>
          </a:p>
          <a:p>
            <a:r>
              <a:rPr lang="en-US" sz="4000" dirty="0">
                <a:solidFill>
                  <a:srgbClr val="000000"/>
                </a:solidFill>
                <a:latin typeface="+mj-lt"/>
                <a:cs typeface="Times New Roman" panose="02020603050405020304" pitchFamily="18" charset="0"/>
              </a:rPr>
              <a:t>Highlighted </a:t>
            </a:r>
            <a:r>
              <a:rPr lang="en-US" sz="4000" b="1" dirty="0">
                <a:solidFill>
                  <a:schemeClr val="accent1"/>
                </a:solidFill>
                <a:latin typeface="+mj-lt"/>
                <a:cs typeface="Times New Roman" panose="02020603050405020304" pitchFamily="18" charset="0"/>
              </a:rPr>
              <a:t>blue</a:t>
            </a:r>
            <a:r>
              <a:rPr lang="en-US" sz="4000" dirty="0">
                <a:solidFill>
                  <a:srgbClr val="000000"/>
                </a:solidFill>
                <a:latin typeface="+mj-lt"/>
                <a:cs typeface="Times New Roman" panose="02020603050405020304" pitchFamily="18" charset="0"/>
              </a:rPr>
              <a:t> - transfer is pH-dependent; </a:t>
            </a:r>
            <a:r>
              <a:rPr lang="en-US" sz="4000" b="1" dirty="0">
                <a:solidFill>
                  <a:schemeClr val="accent6"/>
                </a:solidFill>
                <a:latin typeface="+mj-lt"/>
                <a:cs typeface="Times New Roman" panose="02020603050405020304" pitchFamily="18" charset="0"/>
              </a:rPr>
              <a:t>green</a:t>
            </a:r>
            <a:r>
              <a:rPr lang="en-US" sz="4000" dirty="0">
                <a:solidFill>
                  <a:srgbClr val="000000"/>
                </a:solidFill>
                <a:latin typeface="+mj-lt"/>
                <a:cs typeface="Times New Roman" panose="02020603050405020304" pitchFamily="18" charset="0"/>
              </a:rPr>
              <a:t> – TDS affects transfer rate; all others – polarity is decisive factor</a:t>
            </a:r>
            <a:endParaRPr lang="ru-RU" sz="4000" dirty="0">
              <a:solidFill>
                <a:srgbClr val="000000"/>
              </a:solidFill>
              <a:latin typeface="+mj-lt"/>
              <a:cs typeface="Times New Roman" panose="02020603050405020304" pitchFamily="18" charset="0"/>
            </a:endParaRPr>
          </a:p>
        </p:txBody>
      </p:sp>
      <p:pic>
        <p:nvPicPr>
          <p:cNvPr id="43" name="Рисунок 42">
            <a:extLst>
              <a:ext uri="{FF2B5EF4-FFF2-40B4-BE49-F238E27FC236}">
                <a16:creationId xmlns:a16="http://schemas.microsoft.com/office/drawing/2014/main" id="{C377436A-4A97-407D-8108-05EDEDD8EDDA}"/>
              </a:ext>
            </a:extLst>
          </p:cNvPr>
          <p:cNvPicPr>
            <a:picLocks noChangeAspect="1"/>
          </p:cNvPicPr>
          <p:nvPr/>
        </p:nvPicPr>
        <p:blipFill>
          <a:blip r:embed="rId10"/>
          <a:stretch>
            <a:fillRect/>
          </a:stretch>
        </p:blipFill>
        <p:spPr>
          <a:xfrm>
            <a:off x="23720611" y="26064947"/>
            <a:ext cx="11620249" cy="11696950"/>
          </a:xfrm>
          <a:prstGeom prst="rect">
            <a:avLst/>
          </a:prstGeom>
        </p:spPr>
      </p:pic>
      <p:sp>
        <p:nvSpPr>
          <p:cNvPr id="48" name="TextBox 47">
            <a:extLst>
              <a:ext uri="{FF2B5EF4-FFF2-40B4-BE49-F238E27FC236}">
                <a16:creationId xmlns:a16="http://schemas.microsoft.com/office/drawing/2014/main" id="{BC02527E-03AB-4FA7-A0BB-A4C5C813BFEF}"/>
              </a:ext>
            </a:extLst>
          </p:cNvPr>
          <p:cNvSpPr txBox="1"/>
          <p:nvPr/>
        </p:nvSpPr>
        <p:spPr>
          <a:xfrm>
            <a:off x="11451060" y="41575189"/>
            <a:ext cx="23985316" cy="1613262"/>
          </a:xfrm>
          <a:prstGeom prst="rect">
            <a:avLst/>
          </a:prstGeom>
          <a:solidFill>
            <a:schemeClr val="bg1"/>
          </a:solidFill>
        </p:spPr>
        <p:txBody>
          <a:bodyPr wrap="square" rtlCol="0">
            <a:spAutoFit/>
          </a:bodyPr>
          <a:lstStyle/>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r>
              <a:rPr lang="en-US" sz="4400" b="1" dirty="0">
                <a:solidFill>
                  <a:srgbClr val="002060"/>
                </a:solidFill>
                <a:latin typeface="+mj-lt"/>
                <a:ea typeface="Times New Roman" panose="02020603050405020304" pitchFamily="18" charset="0"/>
                <a:cs typeface="Times New Roman" panose="02020603050405020304" pitchFamily="18" charset="0"/>
              </a:rPr>
              <a:t>Transfer from naturally contaminated herbal tea samples</a:t>
            </a:r>
            <a:r>
              <a:rPr lang="en-US" sz="4400" dirty="0">
                <a:solidFill>
                  <a:srgbClr val="000000"/>
                </a:solidFill>
                <a:latin typeface="+mj-lt"/>
                <a:ea typeface="Times New Roman" panose="02020603050405020304" pitchFamily="18" charset="0"/>
                <a:cs typeface="Times New Roman" panose="02020603050405020304" pitchFamily="18" charset="0"/>
              </a:rPr>
              <a:t>: STC – 7-13%, OTA – 83%, MPA – 23-96%, ZEA – 30%, TTX – 59-84%; AOH – 28-61%, AME – 11%, ENN A, ENN B &lt; 0.03%, BEA – 0.3-0.4% [14]</a:t>
            </a:r>
            <a:endParaRPr lang="en-US" sz="4400" dirty="0">
              <a:solidFill>
                <a:srgbClr val="000000"/>
              </a:solidFill>
              <a:latin typeface="+mj-lt"/>
              <a:cs typeface="Times New Roman" panose="02020603050405020304" pitchFamily="18" charset="0"/>
            </a:endParaRPr>
          </a:p>
        </p:txBody>
      </p:sp>
      <p:sp>
        <p:nvSpPr>
          <p:cNvPr id="49" name="TextBox 48">
            <a:extLst>
              <a:ext uri="{FF2B5EF4-FFF2-40B4-BE49-F238E27FC236}">
                <a16:creationId xmlns:a16="http://schemas.microsoft.com/office/drawing/2014/main" id="{98E748B6-E187-48FD-996C-9B9B0F97CA78}"/>
              </a:ext>
            </a:extLst>
          </p:cNvPr>
          <p:cNvSpPr txBox="1"/>
          <p:nvPr/>
        </p:nvSpPr>
        <p:spPr>
          <a:xfrm>
            <a:off x="392383" y="47399297"/>
            <a:ext cx="35214972" cy="2677656"/>
          </a:xfrm>
          <a:prstGeom prst="rect">
            <a:avLst/>
          </a:prstGeom>
          <a:solidFill>
            <a:schemeClr val="accent2">
              <a:lumMod val="20000"/>
              <a:lumOff val="80000"/>
            </a:schemeClr>
          </a:solidFill>
          <a:ln w="12700">
            <a:solidFill>
              <a:srgbClr val="C00000"/>
            </a:solidFill>
          </a:ln>
        </p:spPr>
        <p:txBody>
          <a:bodyPr wrap="square" rtlCol="0">
            <a:spAutoFit/>
          </a:bodyPr>
          <a:lstStyle/>
          <a:p>
            <a:r>
              <a:rPr lang="en-US" sz="4000" b="1" dirty="0">
                <a:solidFill>
                  <a:srgbClr val="002060"/>
                </a:solidFill>
                <a:effectLst/>
                <a:latin typeface="+mj-lt"/>
                <a:ea typeface="Times New Roman" panose="02020603050405020304" pitchFamily="18" charset="0"/>
                <a:cs typeface="Times New Roman" panose="02020603050405020304" pitchFamily="18" charset="0"/>
              </a:rPr>
              <a:t>References: </a:t>
            </a:r>
            <a:r>
              <a:rPr lang="en-US" sz="3200" dirty="0">
                <a:effectLst/>
                <a:latin typeface="+mj-lt"/>
                <a:ea typeface="Times New Roman" panose="02020603050405020304" pitchFamily="18" charset="0"/>
                <a:cs typeface="Times New Roman" panose="02020603050405020304" pitchFamily="18" charset="0"/>
              </a:rPr>
              <a:t>[1] FAO, 2018</a:t>
            </a:r>
            <a:r>
              <a:rPr lang="en-US" sz="3200" dirty="0">
                <a:latin typeface="+mj-lt"/>
                <a:ea typeface="Times New Roman" panose="02020603050405020304" pitchFamily="18" charset="0"/>
                <a:cs typeface="Times New Roman" panose="02020603050405020304" pitchFamily="18" charset="0"/>
              </a:rPr>
              <a:t>. CCP:TE 18/2, </a:t>
            </a:r>
            <a:r>
              <a:rPr lang="en-US" sz="3200" dirty="0">
                <a:effectLst/>
                <a:latin typeface="+mj-lt"/>
                <a:ea typeface="Times New Roman" panose="02020603050405020304" pitchFamily="18" charset="0"/>
                <a:cs typeface="Times New Roman" panose="02020603050405020304" pitchFamily="18" charset="0"/>
              </a:rPr>
              <a:t>Emerging trends in tea consumption…; [2] </a:t>
            </a:r>
            <a:r>
              <a:rPr lang="en-US" sz="3200" dirty="0" err="1">
                <a:effectLst/>
                <a:latin typeface="+mj-lt"/>
                <a:ea typeface="Times New Roman" panose="02020603050405020304" pitchFamily="18" charset="0"/>
                <a:cs typeface="Times New Roman" panose="02020603050405020304" pitchFamily="18" charset="0"/>
              </a:rPr>
              <a:t>Martinchik</a:t>
            </a:r>
            <a:r>
              <a:rPr lang="en-US" sz="3200" dirty="0">
                <a:effectLst/>
                <a:latin typeface="+mj-lt"/>
                <a:ea typeface="Times New Roman" panose="02020603050405020304" pitchFamily="18" charset="0"/>
                <a:cs typeface="Times New Roman" panose="02020603050405020304" pitchFamily="18" charset="0"/>
              </a:rPr>
              <a:t> A.N. </a:t>
            </a:r>
            <a:r>
              <a:rPr lang="en-US" sz="3200" i="1" dirty="0">
                <a:effectLst/>
                <a:latin typeface="+mj-lt"/>
                <a:ea typeface="Times New Roman" panose="02020603050405020304" pitchFamily="18" charset="0"/>
                <a:cs typeface="Times New Roman" panose="02020603050405020304" pitchFamily="18" charset="0"/>
              </a:rPr>
              <a:t>et al</a:t>
            </a:r>
            <a:r>
              <a:rPr lang="en-US" sz="3200" dirty="0">
                <a:effectLst/>
                <a:latin typeface="+mj-lt"/>
                <a:ea typeface="Times New Roman" panose="02020603050405020304" pitchFamily="18" charset="0"/>
                <a:cs typeface="Times New Roman" panose="02020603050405020304" pitchFamily="18" charset="0"/>
              </a:rPr>
              <a:t>., Tea and coffee consumption among Russian population (in Russian). </a:t>
            </a:r>
            <a:r>
              <a:rPr lang="en-US" sz="3200" dirty="0" err="1">
                <a:effectLst/>
                <a:latin typeface="+mj-lt"/>
                <a:ea typeface="Times New Roman" panose="02020603050405020304" pitchFamily="18" charset="0"/>
                <a:cs typeface="Times New Roman" panose="02020603050405020304" pitchFamily="18" charset="0"/>
              </a:rPr>
              <a:t>Voprosi</a:t>
            </a:r>
            <a:r>
              <a:rPr lang="en-US" sz="3200" dirty="0">
                <a:effectLst/>
                <a:latin typeface="+mj-lt"/>
                <a:ea typeface="Times New Roman" panose="02020603050405020304" pitchFamily="18" charset="0"/>
                <a:cs typeface="Times New Roman" panose="02020603050405020304" pitchFamily="18" charset="0"/>
              </a:rPr>
              <a:t> </a:t>
            </a:r>
            <a:r>
              <a:rPr lang="en-US" sz="3200" dirty="0" err="1">
                <a:effectLst/>
                <a:latin typeface="+mj-lt"/>
                <a:ea typeface="Times New Roman" panose="02020603050405020304" pitchFamily="18" charset="0"/>
                <a:cs typeface="Times New Roman" panose="02020603050405020304" pitchFamily="18" charset="0"/>
              </a:rPr>
              <a:t>pitanija</a:t>
            </a:r>
            <a:r>
              <a:rPr lang="en-US" sz="3200" dirty="0">
                <a:effectLst/>
                <a:latin typeface="+mj-lt"/>
                <a:ea typeface="Times New Roman" panose="02020603050405020304" pitchFamily="18" charset="0"/>
                <a:cs typeface="Times New Roman" panose="02020603050405020304" pitchFamily="18" charset="0"/>
              </a:rPr>
              <a:t>, 2005. 74(3): p. 42-46; [3] EFSA: Comprehensive European Food Consumption Database; [4] </a:t>
            </a:r>
            <a:r>
              <a:rPr lang="en-US" sz="3200" dirty="0" err="1">
                <a:effectLst/>
                <a:latin typeface="+mj-lt"/>
                <a:ea typeface="Times New Roman" panose="02020603050405020304" pitchFamily="18" charset="0"/>
                <a:cs typeface="Times New Roman" panose="02020603050405020304" pitchFamily="18" charset="0"/>
              </a:rPr>
              <a:t>Mannani</a:t>
            </a:r>
            <a:r>
              <a:rPr lang="en-US" sz="3200" dirty="0">
                <a:effectLst/>
                <a:latin typeface="+mj-lt"/>
                <a:ea typeface="Times New Roman" panose="02020603050405020304" pitchFamily="18" charset="0"/>
                <a:cs typeface="Times New Roman" panose="02020603050405020304" pitchFamily="18" charset="0"/>
              </a:rPr>
              <a:t> N., </a:t>
            </a:r>
            <a:r>
              <a:rPr lang="en-US" sz="3200" i="1" dirty="0">
                <a:effectLst/>
                <a:latin typeface="+mj-lt"/>
                <a:ea typeface="Times New Roman" panose="02020603050405020304" pitchFamily="18" charset="0"/>
                <a:cs typeface="Times New Roman" panose="02020603050405020304" pitchFamily="18" charset="0"/>
              </a:rPr>
              <a:t>et al., </a:t>
            </a:r>
            <a:r>
              <a:rPr lang="en-US" sz="3200" dirty="0">
                <a:effectLst/>
                <a:latin typeface="+mj-lt"/>
                <a:ea typeface="Times New Roman" panose="02020603050405020304" pitchFamily="18" charset="0"/>
                <a:cs typeface="Times New Roman" panose="02020603050405020304" pitchFamily="18" charset="0"/>
              </a:rPr>
              <a:t>DOI: 10.1016/j.foodcont.2019.106882; [5] </a:t>
            </a:r>
            <a:r>
              <a:rPr lang="en-US" sz="3200" dirty="0" err="1">
                <a:effectLst/>
                <a:latin typeface="+mj-lt"/>
                <a:ea typeface="Times New Roman" panose="02020603050405020304" pitchFamily="18" charset="0"/>
                <a:cs typeface="Times New Roman" panose="02020603050405020304" pitchFamily="18" charset="0"/>
              </a:rPr>
              <a:t>Pakshir</a:t>
            </a:r>
            <a:r>
              <a:rPr lang="en-US" sz="3200" dirty="0">
                <a:effectLst/>
                <a:latin typeface="+mj-lt"/>
                <a:ea typeface="Times New Roman" panose="02020603050405020304" pitchFamily="18" charset="0"/>
                <a:cs typeface="Times New Roman" panose="02020603050405020304" pitchFamily="18" charset="0"/>
              </a:rPr>
              <a:t> K., </a:t>
            </a:r>
            <a:r>
              <a:rPr lang="en-US" sz="3200" i="1" dirty="0">
                <a:effectLst/>
                <a:latin typeface="+mj-lt"/>
                <a:ea typeface="Times New Roman" panose="02020603050405020304" pitchFamily="18" charset="0"/>
                <a:cs typeface="Times New Roman" panose="02020603050405020304" pitchFamily="18" charset="0"/>
              </a:rPr>
              <a:t>et al., </a:t>
            </a:r>
            <a:r>
              <a:rPr lang="en-US" sz="3200" dirty="0">
                <a:effectLst/>
                <a:latin typeface="+mj-lt"/>
                <a:ea typeface="Times New Roman" panose="02020603050405020304" pitchFamily="18" charset="0"/>
                <a:cs typeface="Times New Roman" panose="02020603050405020304" pitchFamily="18" charset="0"/>
              </a:rPr>
              <a:t>DOI: 10.1155/2020/2456210; [6] Cui P., </a:t>
            </a:r>
            <a:r>
              <a:rPr lang="en-US" sz="3200" i="1" dirty="0">
                <a:effectLst/>
                <a:latin typeface="+mj-lt"/>
                <a:ea typeface="Times New Roman" panose="02020603050405020304" pitchFamily="18" charset="0"/>
                <a:cs typeface="Times New Roman" panose="02020603050405020304" pitchFamily="18" charset="0"/>
              </a:rPr>
              <a:t>et al., </a:t>
            </a:r>
            <a:r>
              <a:rPr lang="en-US" sz="3200" dirty="0">
                <a:effectLst/>
                <a:latin typeface="+mj-lt"/>
                <a:ea typeface="Times New Roman" panose="02020603050405020304" pitchFamily="18" charset="0"/>
                <a:cs typeface="Times New Roman" panose="02020603050405020304" pitchFamily="18" charset="0"/>
              </a:rPr>
              <a:t>DOI: 10.1016/j.fct.2020.111830; [7] Ye Z., </a:t>
            </a:r>
            <a:r>
              <a:rPr lang="en-US" sz="3200" i="1" dirty="0">
                <a:effectLst/>
                <a:latin typeface="+mj-lt"/>
                <a:ea typeface="Times New Roman" panose="02020603050405020304" pitchFamily="18" charset="0"/>
                <a:cs typeface="Times New Roman" panose="02020603050405020304" pitchFamily="18" charset="0"/>
              </a:rPr>
              <a:t>et al., </a:t>
            </a:r>
            <a:r>
              <a:rPr lang="en-US" sz="3200" dirty="0">
                <a:effectLst/>
                <a:latin typeface="+mj-lt"/>
                <a:ea typeface="Times New Roman" panose="02020603050405020304" pitchFamily="18" charset="0"/>
                <a:cs typeface="Times New Roman" panose="02020603050405020304" pitchFamily="18" charset="0"/>
              </a:rPr>
              <a:t>DOI: 10.1016/j.envpol.2020.114180; [8] </a:t>
            </a:r>
            <a:r>
              <a:rPr lang="en-US" sz="3200" dirty="0" err="1">
                <a:effectLst/>
                <a:latin typeface="+mj-lt"/>
                <a:ea typeface="Times New Roman" panose="02020603050405020304" pitchFamily="18" charset="0"/>
                <a:cs typeface="Times New Roman" panose="02020603050405020304" pitchFamily="18" charset="0"/>
              </a:rPr>
              <a:t>Reinholds</a:t>
            </a:r>
            <a:r>
              <a:rPr lang="en-US" sz="3200" dirty="0">
                <a:effectLst/>
                <a:latin typeface="+mj-lt"/>
                <a:ea typeface="Times New Roman" panose="02020603050405020304" pitchFamily="18" charset="0"/>
                <a:cs typeface="Times New Roman" panose="02020603050405020304" pitchFamily="18" charset="0"/>
              </a:rPr>
              <a:t> I., </a:t>
            </a:r>
            <a:r>
              <a:rPr lang="en-US" sz="3200" i="1" dirty="0">
                <a:effectLst/>
                <a:latin typeface="+mj-lt"/>
                <a:ea typeface="Times New Roman" panose="02020603050405020304" pitchFamily="18" charset="0"/>
                <a:cs typeface="Times New Roman" panose="02020603050405020304" pitchFamily="18" charset="0"/>
              </a:rPr>
              <a:t>et al., </a:t>
            </a:r>
            <a:r>
              <a:rPr lang="en-US" sz="3200" dirty="0">
                <a:effectLst/>
                <a:latin typeface="+mj-lt"/>
                <a:ea typeface="Times New Roman" panose="02020603050405020304" pitchFamily="18" charset="0"/>
                <a:cs typeface="Times New Roman" panose="02020603050405020304" pitchFamily="18" charset="0"/>
              </a:rPr>
              <a:t>DOI: 10.3390/toxins12090555; [9] Kiseleva M.G., </a:t>
            </a:r>
            <a:r>
              <a:rPr lang="en-US" sz="3200" i="1" dirty="0">
                <a:effectLst/>
                <a:latin typeface="+mj-lt"/>
                <a:ea typeface="Times New Roman" panose="02020603050405020304" pitchFamily="18" charset="0"/>
                <a:cs typeface="Times New Roman" panose="02020603050405020304" pitchFamily="18" charset="0"/>
              </a:rPr>
              <a:t>et al., </a:t>
            </a:r>
            <a:r>
              <a:rPr lang="en-US" sz="3200" dirty="0">
                <a:effectLst/>
                <a:latin typeface="+mj-lt"/>
                <a:ea typeface="Times New Roman" panose="02020603050405020304" pitchFamily="18" charset="0"/>
                <a:cs typeface="Times New Roman" panose="02020603050405020304" pitchFamily="18" charset="0"/>
              </a:rPr>
              <a:t>DOI: 10.21668/</a:t>
            </a:r>
            <a:r>
              <a:rPr lang="en-US" sz="3200" dirty="0" err="1">
                <a:effectLst/>
                <a:latin typeface="+mj-lt"/>
                <a:ea typeface="Times New Roman" panose="02020603050405020304" pitchFamily="18" charset="0"/>
                <a:cs typeface="Times New Roman" panose="02020603050405020304" pitchFamily="18" charset="0"/>
              </a:rPr>
              <a:t>health.risk</a:t>
            </a:r>
            <a:r>
              <a:rPr lang="en-US" sz="3200" dirty="0">
                <a:effectLst/>
                <a:latin typeface="+mj-lt"/>
                <a:ea typeface="Times New Roman" panose="02020603050405020304" pitchFamily="18" charset="0"/>
                <a:cs typeface="Times New Roman" panose="02020603050405020304" pitchFamily="18" charset="0"/>
              </a:rPr>
              <a:t>/2020.1.04.eng; [10] Qin Lu </a:t>
            </a:r>
            <a:r>
              <a:rPr lang="en-US" sz="3200" i="1" dirty="0">
                <a:effectLst/>
                <a:latin typeface="+mj-lt"/>
                <a:ea typeface="Times New Roman" panose="02020603050405020304" pitchFamily="18" charset="0"/>
                <a:cs typeface="Times New Roman" panose="02020603050405020304" pitchFamily="18" charset="0"/>
              </a:rPr>
              <a:t>et al., </a:t>
            </a:r>
            <a:r>
              <a:rPr lang="en-US" sz="3200" dirty="0">
                <a:effectLst/>
                <a:latin typeface="+mj-lt"/>
                <a:ea typeface="Times New Roman" panose="02020603050405020304" pitchFamily="18" charset="0"/>
                <a:cs typeface="Times New Roman" panose="02020603050405020304" pitchFamily="18" charset="0"/>
              </a:rPr>
              <a:t>DOI: 10.1080/21501203.2020.1727578; [11] Chen L., </a:t>
            </a:r>
            <a:r>
              <a:rPr lang="en-US" sz="3200" i="1" dirty="0">
                <a:effectLst/>
                <a:latin typeface="+mj-lt"/>
                <a:ea typeface="Times New Roman" panose="02020603050405020304" pitchFamily="18" charset="0"/>
                <a:cs typeface="Times New Roman" panose="02020603050405020304" pitchFamily="18" charset="0"/>
              </a:rPr>
              <a:t>et al., </a:t>
            </a:r>
            <a:r>
              <a:rPr lang="en-US" sz="3200" dirty="0">
                <a:effectLst/>
                <a:latin typeface="+mj-lt"/>
                <a:ea typeface="Times New Roman" panose="02020603050405020304" pitchFamily="18" charset="0"/>
                <a:cs typeface="Times New Roman" panose="02020603050405020304" pitchFamily="18" charset="0"/>
              </a:rPr>
              <a:t>DOI: 10.3390/toxins12010030; [12] Duarte S.C., </a:t>
            </a:r>
            <a:r>
              <a:rPr lang="en-US" sz="3200" i="1" dirty="0">
                <a:effectLst/>
                <a:latin typeface="+mj-lt"/>
                <a:ea typeface="Times New Roman" panose="02020603050405020304" pitchFamily="18" charset="0"/>
                <a:cs typeface="Times New Roman" panose="02020603050405020304" pitchFamily="18" charset="0"/>
              </a:rPr>
              <a:t>et al., </a:t>
            </a:r>
            <a:r>
              <a:rPr lang="en-US" sz="3200" dirty="0">
                <a:effectLst/>
                <a:latin typeface="+mj-lt"/>
                <a:ea typeface="Times New Roman" panose="02020603050405020304" pitchFamily="18" charset="0"/>
                <a:cs typeface="Times New Roman" panose="02020603050405020304" pitchFamily="18" charset="0"/>
              </a:rPr>
              <a:t>DOI:10.1016/j.foodcont.2020.107290; [12] </a:t>
            </a:r>
            <a:r>
              <a:rPr lang="en-US" sz="3200" dirty="0" err="1">
                <a:effectLst/>
                <a:latin typeface="+mj-lt"/>
                <a:ea typeface="Times New Roman" panose="02020603050405020304" pitchFamily="18" charset="0"/>
                <a:cs typeface="Times New Roman" panose="02020603050405020304" pitchFamily="18" charset="0"/>
              </a:rPr>
              <a:t>Altyn</a:t>
            </a:r>
            <a:r>
              <a:rPr lang="en-US" sz="3200" dirty="0">
                <a:effectLst/>
                <a:latin typeface="+mj-lt"/>
                <a:ea typeface="Times New Roman" panose="02020603050405020304" pitchFamily="18" charset="0"/>
                <a:cs typeface="Times New Roman" panose="02020603050405020304" pitchFamily="18" charset="0"/>
              </a:rPr>
              <a:t> </a:t>
            </a:r>
            <a:r>
              <a:rPr lang="en-US" sz="3200" dirty="0" err="1">
                <a:effectLst/>
                <a:latin typeface="+mj-lt"/>
                <a:ea typeface="Times New Roman" panose="02020603050405020304" pitchFamily="18" charset="0"/>
                <a:cs typeface="Times New Roman" panose="02020603050405020304" pitchFamily="18" charset="0"/>
              </a:rPr>
              <a:t>I.,</a:t>
            </a:r>
            <a:r>
              <a:rPr lang="en-US" sz="3200" i="1" dirty="0" err="1">
                <a:effectLst/>
                <a:latin typeface="+mj-lt"/>
                <a:ea typeface="Times New Roman" panose="02020603050405020304" pitchFamily="18" charset="0"/>
                <a:cs typeface="Times New Roman" panose="02020603050405020304" pitchFamily="18" charset="0"/>
              </a:rPr>
              <a:t>et</a:t>
            </a:r>
            <a:r>
              <a:rPr lang="en-US" sz="3200" i="1" dirty="0">
                <a:effectLst/>
                <a:latin typeface="+mj-lt"/>
                <a:ea typeface="Times New Roman" panose="02020603050405020304" pitchFamily="18" charset="0"/>
                <a:cs typeface="Times New Roman" panose="02020603050405020304" pitchFamily="18" charset="0"/>
              </a:rPr>
              <a:t> al., </a:t>
            </a:r>
            <a:r>
              <a:rPr lang="en-US" sz="3200" dirty="0">
                <a:effectLst/>
                <a:latin typeface="+mj-lt"/>
                <a:ea typeface="Times New Roman" panose="02020603050405020304" pitchFamily="18" charset="0"/>
                <a:cs typeface="Times New Roman" panose="02020603050405020304" pitchFamily="18" charset="0"/>
              </a:rPr>
              <a:t>DOI: 10.3390/toxins12030182; [13] </a:t>
            </a:r>
            <a:r>
              <a:rPr lang="en-US" sz="3200" dirty="0" err="1">
                <a:effectLst/>
                <a:latin typeface="+mj-lt"/>
                <a:ea typeface="Times New Roman" panose="02020603050405020304" pitchFamily="18" charset="0"/>
                <a:cs typeface="Times New Roman" panose="02020603050405020304" pitchFamily="18" charset="0"/>
              </a:rPr>
              <a:t>Sedova</a:t>
            </a:r>
            <a:r>
              <a:rPr lang="en-US" sz="3200" dirty="0">
                <a:effectLst/>
                <a:latin typeface="+mj-lt"/>
                <a:ea typeface="Times New Roman" panose="02020603050405020304" pitchFamily="18" charset="0"/>
                <a:cs typeface="Times New Roman" panose="02020603050405020304" pitchFamily="18" charset="0"/>
              </a:rPr>
              <a:t> I., </a:t>
            </a:r>
            <a:r>
              <a:rPr lang="en-US" sz="3200" i="1" dirty="0">
                <a:effectLst/>
                <a:latin typeface="+mj-lt"/>
                <a:ea typeface="Times New Roman" panose="02020603050405020304" pitchFamily="18" charset="0"/>
                <a:cs typeface="Times New Roman" panose="02020603050405020304" pitchFamily="18" charset="0"/>
              </a:rPr>
              <a:t>et al., </a:t>
            </a:r>
            <a:r>
              <a:rPr lang="en-US" sz="3200" dirty="0">
                <a:effectLst/>
                <a:latin typeface="+mj-lt"/>
                <a:ea typeface="Times New Roman" panose="02020603050405020304" pitchFamily="18" charset="0"/>
                <a:cs typeface="Times New Roman" panose="02020603050405020304" pitchFamily="18" charset="0"/>
              </a:rPr>
              <a:t>DOI: 10.3390/toxins10110444; [14] Kiseleva M., </a:t>
            </a:r>
            <a:r>
              <a:rPr lang="en-US" sz="3200" i="1" dirty="0">
                <a:effectLst/>
                <a:latin typeface="+mj-lt"/>
                <a:ea typeface="Times New Roman" panose="02020603050405020304" pitchFamily="18" charset="0"/>
                <a:cs typeface="Times New Roman" panose="02020603050405020304" pitchFamily="18" charset="0"/>
              </a:rPr>
              <a:t>et al., </a:t>
            </a:r>
            <a:r>
              <a:rPr lang="en-US" sz="3200" dirty="0">
                <a:effectLst/>
                <a:latin typeface="+mj-lt"/>
                <a:ea typeface="Times New Roman" panose="02020603050405020304" pitchFamily="18" charset="0"/>
                <a:cs typeface="Times New Roman" panose="02020603050405020304" pitchFamily="18" charset="0"/>
              </a:rPr>
              <a:t>Mycotoxins in herbal tea: transfer into the infusion., 2021, WMJ, </a:t>
            </a:r>
            <a:r>
              <a:rPr lang="en-US" sz="3200" i="1" dirty="0">
                <a:effectLst/>
                <a:latin typeface="+mj-lt"/>
                <a:ea typeface="Times New Roman" panose="02020603050405020304" pitchFamily="18" charset="0"/>
                <a:cs typeface="Times New Roman" panose="02020603050405020304" pitchFamily="18" charset="0"/>
              </a:rPr>
              <a:t>in press</a:t>
            </a:r>
            <a:endParaRPr lang="ru-RU" sz="3200" i="1" dirty="0">
              <a:solidFill>
                <a:srgbClr val="000000"/>
              </a:solidFill>
              <a:effectLst/>
              <a:latin typeface="+mj-lt"/>
              <a:ea typeface="Times New Roman" panose="02020603050405020304" pitchFamily="18" charset="0"/>
              <a:cs typeface="Times New Roman" panose="02020603050405020304" pitchFamily="18" charset="0"/>
            </a:endParaRPr>
          </a:p>
        </p:txBody>
      </p:sp>
      <p:sp>
        <p:nvSpPr>
          <p:cNvPr id="50" name="TextBox 49">
            <a:extLst>
              <a:ext uri="{FF2B5EF4-FFF2-40B4-BE49-F238E27FC236}">
                <a16:creationId xmlns:a16="http://schemas.microsoft.com/office/drawing/2014/main" id="{E8173786-D56C-458A-8177-D5AD174674F1}"/>
              </a:ext>
            </a:extLst>
          </p:cNvPr>
          <p:cNvSpPr txBox="1"/>
          <p:nvPr/>
        </p:nvSpPr>
        <p:spPr>
          <a:xfrm>
            <a:off x="803814" y="44562333"/>
            <a:ext cx="4173963" cy="2290371"/>
          </a:xfrm>
          <a:prstGeom prst="rect">
            <a:avLst/>
          </a:prstGeom>
          <a:solidFill>
            <a:schemeClr val="bg1"/>
          </a:solidFill>
        </p:spPr>
        <p:txBody>
          <a:bodyPr wrap="square" rtlCol="0">
            <a:spAutoFit/>
          </a:bodyPr>
          <a:lstStyle/>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r>
              <a:rPr lang="en-US" sz="4000" b="1" i="1" dirty="0">
                <a:solidFill>
                  <a:srgbClr val="002060"/>
                </a:solidFill>
                <a:latin typeface="+mj-lt"/>
                <a:ea typeface="Times New Roman" panose="02020603050405020304" pitchFamily="18" charset="0"/>
                <a:cs typeface="Times New Roman" panose="02020603050405020304" pitchFamily="18" charset="0"/>
              </a:rPr>
              <a:t>	</a:t>
            </a:r>
            <a:r>
              <a:rPr lang="en-US" sz="4400" b="1" i="1" dirty="0">
                <a:solidFill>
                  <a:srgbClr val="002060"/>
                </a:solidFill>
                <a:latin typeface="+mj-lt"/>
                <a:ea typeface="Times New Roman" panose="02020603050405020304" pitchFamily="18" charset="0"/>
                <a:cs typeface="Times New Roman" panose="02020603050405020304" pitchFamily="18" charset="0"/>
              </a:rPr>
              <a:t>                          </a:t>
            </a:r>
          </a:p>
          <a:p>
            <a:pPr algn="ctr"/>
            <a:r>
              <a:rPr lang="en-US" sz="4400" dirty="0">
                <a:solidFill>
                  <a:srgbClr val="000000"/>
                </a:solidFill>
                <a:latin typeface="+mj-lt"/>
                <a:ea typeface="Times New Roman" panose="02020603050405020304" pitchFamily="18" charset="0"/>
                <a:cs typeface="Times New Roman" panose="02020603050405020304" pitchFamily="18" charset="0"/>
              </a:rPr>
              <a:t>within the studied model </a:t>
            </a:r>
            <a:endParaRPr lang="ru-RU" sz="4400" dirty="0">
              <a:solidFill>
                <a:srgbClr val="000000"/>
              </a:solidFill>
              <a:latin typeface="+mj-lt"/>
              <a:cs typeface="Times New Roman" panose="02020603050405020304" pitchFamily="18" charset="0"/>
            </a:endParaRPr>
          </a:p>
        </p:txBody>
      </p:sp>
      <p:sp>
        <p:nvSpPr>
          <p:cNvPr id="28" name="TextBox 27">
            <a:extLst>
              <a:ext uri="{FF2B5EF4-FFF2-40B4-BE49-F238E27FC236}">
                <a16:creationId xmlns:a16="http://schemas.microsoft.com/office/drawing/2014/main" id="{4A929403-FF7E-41E0-AB7F-3B58E55E735D}"/>
              </a:ext>
            </a:extLst>
          </p:cNvPr>
          <p:cNvSpPr txBox="1"/>
          <p:nvPr/>
        </p:nvSpPr>
        <p:spPr>
          <a:xfrm>
            <a:off x="803814" y="44721638"/>
            <a:ext cx="3921673" cy="707886"/>
          </a:xfrm>
          <a:prstGeom prst="rect">
            <a:avLst/>
          </a:prstGeom>
          <a:noFill/>
        </p:spPr>
        <p:txBody>
          <a:bodyPr vert="horz" wrap="square" rtlCol="0">
            <a:spAutoFit/>
          </a:bodyPr>
          <a:lstStyle/>
          <a:p>
            <a:r>
              <a:rPr lang="en-US" sz="4000" b="1" cap="all" spc="-300" dirty="0">
                <a:solidFill>
                  <a:srgbClr val="002060"/>
                </a:solidFill>
                <a:latin typeface="Palatino Linotype" panose="02040502050505030304" pitchFamily="18" charset="0"/>
                <a:ea typeface="Times New Roman" panose="02020603050405020304" pitchFamily="18" charset="0"/>
                <a:cs typeface="Times New Roman" panose="02020603050405020304" pitchFamily="18" charset="0"/>
              </a:rPr>
              <a:t>conclusions</a:t>
            </a:r>
            <a:endParaRPr lang="ru-RU" sz="4000" cap="all" spc="-300" dirty="0">
              <a:solidFill>
                <a:srgbClr val="002060"/>
              </a:solidFill>
              <a:latin typeface="Palatino Linotype" panose="02040502050505030304" pitchFamily="18" charset="0"/>
              <a:ea typeface="Calibri" panose="020F0502020204030204" pitchFamily="34" charset="0"/>
              <a:cs typeface="Times New Roman" panose="02020603050405020304" pitchFamily="18" charset="0"/>
            </a:endParaRPr>
          </a:p>
        </p:txBody>
      </p:sp>
      <p:pic>
        <p:nvPicPr>
          <p:cNvPr id="2" name="Рисунок 1">
            <a:extLst>
              <a:ext uri="{FF2B5EF4-FFF2-40B4-BE49-F238E27FC236}">
                <a16:creationId xmlns:a16="http://schemas.microsoft.com/office/drawing/2014/main" id="{8B135D12-4145-474C-9A33-7BD4ADC1B084}"/>
              </a:ext>
            </a:extLst>
          </p:cNvPr>
          <p:cNvPicPr>
            <a:picLocks noChangeAspect="1"/>
          </p:cNvPicPr>
          <p:nvPr/>
        </p:nvPicPr>
        <p:blipFill>
          <a:blip r:embed="rId11"/>
          <a:stretch>
            <a:fillRect/>
          </a:stretch>
        </p:blipFill>
        <p:spPr>
          <a:xfrm>
            <a:off x="11938423" y="26064946"/>
            <a:ext cx="17586342" cy="13665734"/>
          </a:xfrm>
          <a:prstGeom prst="rect">
            <a:avLst/>
          </a:prstGeom>
        </p:spPr>
      </p:pic>
      <mc:AlternateContent xmlns:mc="http://schemas.openxmlformats.org/markup-compatibility/2006">
        <mc:Choice xmlns:a14="http://schemas.microsoft.com/office/drawing/2010/main" Requires="a14">
          <p:sp>
            <p:nvSpPr>
              <p:cNvPr id="42" name="TextBox 41">
                <a:extLst>
                  <a:ext uri="{FF2B5EF4-FFF2-40B4-BE49-F238E27FC236}">
                    <a16:creationId xmlns:a16="http://schemas.microsoft.com/office/drawing/2014/main" id="{E78DCD96-3783-4FED-835F-C74963BCFD7D}"/>
                  </a:ext>
                </a:extLst>
              </p:cNvPr>
              <p:cNvSpPr txBox="1"/>
              <p:nvPr/>
            </p:nvSpPr>
            <p:spPr>
              <a:xfrm>
                <a:off x="5218231" y="44906916"/>
                <a:ext cx="14578529" cy="1764714"/>
              </a:xfrm>
              <a:prstGeom prst="rect">
                <a:avLst/>
              </a:prstGeom>
              <a:solidFill>
                <a:schemeClr val="bg1"/>
              </a:solidFill>
            </p:spPr>
            <p:txBody>
              <a:bodyPr wrap="square" rtlCol="0">
                <a:spAutoFit/>
              </a:bodyPr>
              <a:lstStyle/>
              <a:p>
                <a:pPr algn="just"/>
                <a:r>
                  <a:rPr lang="en-US" sz="4000" b="1" dirty="0">
                    <a:solidFill>
                      <a:srgbClr val="002060"/>
                    </a:solidFill>
                    <a:latin typeface="+mj-lt"/>
                    <a:ea typeface="Times New Roman" panose="02020603050405020304" pitchFamily="18" charset="0"/>
                    <a:cs typeface="Times New Roman" panose="02020603050405020304" pitchFamily="18" charset="0"/>
                  </a:rPr>
                  <a:t>  </a:t>
                </a:r>
                <a14:m>
                  <m:oMath xmlns:m="http://schemas.openxmlformats.org/officeDocument/2006/math">
                    <m:m>
                      <m:mPr>
                        <m:mcs>
                          <m:mc>
                            <m:mcPr>
                              <m:count m:val="1"/>
                              <m:mcJc m:val="center"/>
                            </m:mcPr>
                          </m:mc>
                        </m:mcs>
                        <m:ctrlPr>
                          <a:rPr lang="en-US" sz="3600" b="1" smtClean="0">
                            <a:solidFill>
                              <a:srgbClr val="002060"/>
                            </a:solidFill>
                            <a:latin typeface="Cambria Math" panose="02040503050406030204" pitchFamily="18" charset="0"/>
                            <a:cs typeface="Times New Roman" panose="02020603050405020304" pitchFamily="18" charset="0"/>
                          </a:rPr>
                        </m:ctrlPr>
                      </m:mPr>
                      <m:mr>
                        <m:e>
                          <m:r>
                            <m:rPr>
                              <m:brk m:alnAt="7"/>
                            </m:rPr>
                            <a:rPr lang="en-US" sz="3600" b="1" i="0" smtClean="0">
                              <a:solidFill>
                                <a:srgbClr val="002060"/>
                              </a:solidFill>
                              <a:latin typeface="Cambria Math" panose="02040503050406030204" pitchFamily="18" charset="0"/>
                              <a:cs typeface="Times New Roman" panose="02020603050405020304" pitchFamily="18" charset="0"/>
                            </a:rPr>
                            <m:t>𝐭𝐫𝐚𝐧𝐬𝐟𝐞𝐫</m:t>
                          </m:r>
                        </m:e>
                      </m:mr>
                      <m:mr>
                        <m:e>
                          <m:r>
                            <a:rPr lang="en-US" sz="3600" b="1" i="0" smtClean="0">
                              <a:solidFill>
                                <a:srgbClr val="002060"/>
                              </a:solidFill>
                              <a:latin typeface="Cambria Math" panose="02040503050406030204" pitchFamily="18" charset="0"/>
                              <a:cs typeface="Times New Roman" panose="02020603050405020304" pitchFamily="18" charset="0"/>
                            </a:rPr>
                            <m:t>𝐫𝐚𝐭𝐞</m:t>
                          </m:r>
                          <m:r>
                            <a:rPr lang="en-US" sz="3600" b="1" i="0" smtClean="0">
                              <a:solidFill>
                                <a:srgbClr val="002060"/>
                              </a:solidFill>
                              <a:latin typeface="Cambria Math" panose="02040503050406030204" pitchFamily="18" charset="0"/>
                              <a:cs typeface="Times New Roman" panose="02020603050405020304" pitchFamily="18" charset="0"/>
                            </a:rPr>
                            <m:t>, %</m:t>
                          </m:r>
                        </m:e>
                      </m:mr>
                    </m:m>
                    <m:r>
                      <a:rPr lang="en-US" sz="3600" b="1" i="1" smtClean="0">
                        <a:solidFill>
                          <a:srgbClr val="002060"/>
                        </a:solidFill>
                        <a:latin typeface="Cambria Math" panose="02040503050406030204" pitchFamily="18" charset="0"/>
                        <a:ea typeface="Times New Roman" panose="02020603050405020304" pitchFamily="18" charset="0"/>
                        <a:cs typeface="Times New Roman" panose="02020603050405020304" pitchFamily="18" charset="0"/>
                      </a:rPr>
                      <m:t>=</m:t>
                    </m:r>
                    <m:r>
                      <a:rPr lang="en-US" sz="3600" b="1" i="1" smtClean="0">
                        <a:solidFill>
                          <a:srgbClr val="002060"/>
                        </a:solidFill>
                        <a:latin typeface="Cambria Math" panose="02040503050406030204" pitchFamily="18" charset="0"/>
                        <a:ea typeface="Times New Roman" panose="02020603050405020304" pitchFamily="18" charset="0"/>
                        <a:cs typeface="Times New Roman" panose="02020603050405020304" pitchFamily="18" charset="0"/>
                      </a:rPr>
                      <m:t>𝒇</m:t>
                    </m:r>
                    <m:r>
                      <a:rPr lang="en-US" sz="3600" b="0" i="0" smtClean="0">
                        <a:solidFill>
                          <a:srgbClr val="002060"/>
                        </a:solidFill>
                        <a:latin typeface="Cambria Math" panose="02040503050406030204" pitchFamily="18" charset="0"/>
                        <a:ea typeface="Times New Roman" panose="02020603050405020304" pitchFamily="18" charset="0"/>
                        <a:cs typeface="Times New Roman" panose="02020603050405020304" pitchFamily="18" charset="0"/>
                      </a:rPr>
                      <m:t>{</m:t>
                    </m:r>
                    <m:m>
                      <m:mPr>
                        <m:mcs>
                          <m:mc>
                            <m:mcPr>
                              <m:count m:val="1"/>
                              <m:mcJc m:val="center"/>
                            </m:mcPr>
                          </m:mc>
                        </m:mcs>
                        <m:ctrlPr>
                          <a:rPr lang="en-US" sz="3600" smtClean="0">
                            <a:solidFill>
                              <a:schemeClr val="tx1"/>
                            </a:solidFill>
                            <a:latin typeface="Cambria Math" panose="02040503050406030204" pitchFamily="18" charset="0"/>
                            <a:cs typeface="Times New Roman" panose="02020603050405020304" pitchFamily="18" charset="0"/>
                          </a:rPr>
                        </m:ctrlPr>
                      </m:mPr>
                      <m:mr>
                        <m:e>
                          <m:r>
                            <m:rPr>
                              <m:brk m:alnAt="7"/>
                            </m:rPr>
                            <a:rPr lang="en-US" sz="3600" b="1" i="0">
                              <a:solidFill>
                                <a:schemeClr val="tx1"/>
                              </a:solidFill>
                              <a:latin typeface="Cambria Math" panose="02040503050406030204" pitchFamily="18" charset="0"/>
                              <a:cs typeface="Times New Roman" panose="02020603050405020304" pitchFamily="18" charset="0"/>
                            </a:rPr>
                            <m:t>𝐩</m:t>
                          </m:r>
                          <m:r>
                            <a:rPr lang="en-US" sz="3600" b="1" i="0">
                              <a:solidFill>
                                <a:schemeClr val="tx1"/>
                              </a:solidFill>
                              <a:latin typeface="Cambria Math" panose="02040503050406030204" pitchFamily="18" charset="0"/>
                              <a:cs typeface="Times New Roman" panose="02020603050405020304" pitchFamily="18" charset="0"/>
                            </a:rPr>
                            <m:t>𝐨𝐥𝐚𝐫𝐢𝐭𝐲</m:t>
                          </m:r>
                        </m:e>
                      </m:mr>
                      <m:mr>
                        <m:e>
                          <m:r>
                            <a:rPr lang="en-US" sz="3600" b="1" i="0">
                              <a:solidFill>
                                <a:schemeClr val="tx1"/>
                              </a:solidFill>
                              <a:latin typeface="Cambria Math" panose="02040503050406030204" pitchFamily="18" charset="0"/>
                              <a:cs typeface="Times New Roman" panose="02020603050405020304" pitchFamily="18" charset="0"/>
                            </a:rPr>
                            <m:t>𝐢𝐧𝐟𝐮𝐬𝐢𝐨𝐧</m:t>
                          </m:r>
                          <m:r>
                            <a:rPr lang="en-US" sz="3600" b="1" i="0">
                              <a:solidFill>
                                <a:schemeClr val="tx1"/>
                              </a:solidFill>
                              <a:latin typeface="Cambria Math" panose="02040503050406030204" pitchFamily="18" charset="0"/>
                              <a:cs typeface="Times New Roman" panose="02020603050405020304" pitchFamily="18" charset="0"/>
                            </a:rPr>
                            <m:t> </m:t>
                          </m:r>
                          <m:r>
                            <a:rPr lang="en-US" sz="3600" b="1" i="0">
                              <a:solidFill>
                                <a:schemeClr val="tx1"/>
                              </a:solidFill>
                              <a:latin typeface="Cambria Math" panose="02040503050406030204" pitchFamily="18" charset="0"/>
                              <a:cs typeface="Times New Roman" panose="02020603050405020304" pitchFamily="18" charset="0"/>
                            </a:rPr>
                            <m:t>𝐩𝐇</m:t>
                          </m:r>
                          <m:r>
                            <a:rPr lang="en-US" sz="3600" b="1" i="0">
                              <a:solidFill>
                                <a:schemeClr val="tx1"/>
                              </a:solidFill>
                              <a:latin typeface="Cambria Math" panose="02040503050406030204" pitchFamily="18" charset="0"/>
                              <a:cs typeface="Times New Roman" panose="02020603050405020304" pitchFamily="18" charset="0"/>
                            </a:rPr>
                            <m:t> </m:t>
                          </m:r>
                          <m:d>
                            <m:dPr>
                              <m:ctrlPr>
                                <a:rPr lang="en-US" sz="3600">
                                  <a:solidFill>
                                    <a:schemeClr val="tx1"/>
                                  </a:solidFill>
                                  <a:latin typeface="Cambria Math" panose="02040503050406030204" pitchFamily="18" charset="0"/>
                                  <a:cs typeface="Times New Roman" panose="02020603050405020304" pitchFamily="18" charset="0"/>
                                </a:rPr>
                              </m:ctrlPr>
                            </m:dPr>
                            <m:e>
                              <m:r>
                                <m:rPr>
                                  <m:sty m:val="p"/>
                                </m:rPr>
                                <a:rPr lang="en-US" sz="3600" b="0" i="0" smtClean="0">
                                  <a:solidFill>
                                    <a:schemeClr val="tx1"/>
                                  </a:solidFill>
                                  <a:latin typeface="Cambria Math" panose="02040503050406030204" pitchFamily="18" charset="0"/>
                                  <a:cs typeface="Times New Roman" panose="02020603050405020304" pitchFamily="18" charset="0"/>
                                </a:rPr>
                                <m:t>compounds</m:t>
                              </m:r>
                              <m:r>
                                <a:rPr lang="en-US" sz="3600" b="0" i="0" smtClean="0">
                                  <a:solidFill>
                                    <a:schemeClr val="tx1"/>
                                  </a:solidFill>
                                  <a:latin typeface="Cambria Math" panose="02040503050406030204" pitchFamily="18" charset="0"/>
                                  <a:cs typeface="Times New Roman" panose="02020603050405020304" pitchFamily="18" charset="0"/>
                                </a:rPr>
                                <m:t> </m:t>
                              </m:r>
                              <m:r>
                                <m:rPr>
                                  <m:sty m:val="p"/>
                                </m:rPr>
                                <a:rPr lang="en-US" sz="3600" b="0" i="0" smtClean="0">
                                  <a:solidFill>
                                    <a:schemeClr val="tx1"/>
                                  </a:solidFill>
                                  <a:latin typeface="Cambria Math" panose="02040503050406030204" pitchFamily="18" charset="0"/>
                                  <a:cs typeface="Times New Roman" panose="02020603050405020304" pitchFamily="18" charset="0"/>
                                </a:rPr>
                                <m:t>with</m:t>
                              </m:r>
                              <m:r>
                                <a:rPr lang="en-US" sz="3600" b="0" i="0">
                                  <a:solidFill>
                                    <a:schemeClr val="tx1"/>
                                  </a:solidFill>
                                  <a:latin typeface="Cambria Math" panose="02040503050406030204" pitchFamily="18" charset="0"/>
                                  <a:cs typeface="Times New Roman" panose="02020603050405020304" pitchFamily="18" charset="0"/>
                                </a:rPr>
                                <m:t>−</m:t>
                              </m:r>
                              <m:r>
                                <m:rPr>
                                  <m:sty m:val="p"/>
                                </m:rPr>
                                <a:rPr lang="en-US" sz="3600" b="0" i="0">
                                  <a:solidFill>
                                    <a:schemeClr val="tx1"/>
                                  </a:solidFill>
                                  <a:latin typeface="Cambria Math" panose="02040503050406030204" pitchFamily="18" charset="0"/>
                                  <a:cs typeface="Times New Roman" panose="02020603050405020304" pitchFamily="18" charset="0"/>
                                </a:rPr>
                                <m:t>COOH</m:t>
                              </m:r>
                            </m:e>
                          </m:d>
                        </m:e>
                      </m:mr>
                      <m:mr>
                        <m:e>
                          <m:r>
                            <m:rPr>
                              <m:sty m:val="p"/>
                            </m:rPr>
                            <a:rPr lang="en-US" sz="3600" b="0" i="0">
                              <a:solidFill>
                                <a:schemeClr val="tx1"/>
                              </a:solidFill>
                              <a:latin typeface="Cambria Math" panose="02040503050406030204" pitchFamily="18" charset="0"/>
                              <a:cs typeface="Times New Roman" panose="02020603050405020304" pitchFamily="18" charset="0"/>
                            </a:rPr>
                            <m:t>TDS</m:t>
                          </m:r>
                          <m:r>
                            <a:rPr lang="en-US" sz="3600" b="0" i="0">
                              <a:solidFill>
                                <a:schemeClr val="tx1"/>
                              </a:solidFill>
                              <a:latin typeface="Cambria Math" panose="02040503050406030204" pitchFamily="18" charset="0"/>
                              <a:cs typeface="Times New Roman" panose="02020603050405020304" pitchFamily="18" charset="0"/>
                            </a:rPr>
                            <m:t> </m:t>
                          </m:r>
                          <m:d>
                            <m:dPr>
                              <m:ctrlPr>
                                <a:rPr lang="en-US" sz="3600">
                                  <a:solidFill>
                                    <a:schemeClr val="tx1"/>
                                  </a:solidFill>
                                  <a:latin typeface="Cambria Math" panose="02040503050406030204" pitchFamily="18" charset="0"/>
                                  <a:cs typeface="Times New Roman" panose="02020603050405020304" pitchFamily="18" charset="0"/>
                                </a:rPr>
                              </m:ctrlPr>
                            </m:dPr>
                            <m:e>
                              <m:r>
                                <m:rPr>
                                  <m:sty m:val="p"/>
                                </m:rPr>
                                <a:rPr lang="en-US" sz="3600" b="0" i="0">
                                  <a:solidFill>
                                    <a:schemeClr val="tx1"/>
                                  </a:solidFill>
                                  <a:latin typeface="Cambria Math" panose="02040503050406030204" pitchFamily="18" charset="0"/>
                                  <a:cs typeface="Times New Roman" panose="02020603050405020304" pitchFamily="18" charset="0"/>
                                </a:rPr>
                                <m:t>not</m:t>
                              </m:r>
                              <m:r>
                                <a:rPr lang="en-US" sz="3600" b="0" i="0">
                                  <a:solidFill>
                                    <a:schemeClr val="tx1"/>
                                  </a:solidFill>
                                  <a:latin typeface="Cambria Math" panose="02040503050406030204" pitchFamily="18" charset="0"/>
                                  <a:cs typeface="Times New Roman" panose="02020603050405020304" pitchFamily="18" charset="0"/>
                                </a:rPr>
                                <m:t> </m:t>
                              </m:r>
                              <m:r>
                                <m:rPr>
                                  <m:sty m:val="p"/>
                                </m:rPr>
                                <a:rPr lang="en-US" sz="3600" b="0" i="0">
                                  <a:solidFill>
                                    <a:schemeClr val="tx1"/>
                                  </a:solidFill>
                                  <a:latin typeface="Cambria Math" panose="02040503050406030204" pitchFamily="18" charset="0"/>
                                  <a:cs typeface="Times New Roman" panose="02020603050405020304" pitchFamily="18" charset="0"/>
                                </a:rPr>
                                <m:t>significant</m:t>
                              </m:r>
                              <m:r>
                                <a:rPr lang="en-US" sz="3600" b="0" i="0">
                                  <a:solidFill>
                                    <a:schemeClr val="tx1"/>
                                  </a:solidFill>
                                  <a:latin typeface="Cambria Math" panose="02040503050406030204" pitchFamily="18" charset="0"/>
                                  <a:cs typeface="Times New Roman" panose="02020603050405020304" pitchFamily="18" charset="0"/>
                                </a:rPr>
                                <m:t> </m:t>
                              </m:r>
                              <m:r>
                                <m:rPr>
                                  <m:sty m:val="p"/>
                                </m:rPr>
                                <a:rPr lang="en-US" sz="3600" b="0" i="0">
                                  <a:solidFill>
                                    <a:schemeClr val="tx1"/>
                                  </a:solidFill>
                                  <a:latin typeface="Cambria Math" panose="02040503050406030204" pitchFamily="18" charset="0"/>
                                  <a:cs typeface="Times New Roman" panose="02020603050405020304" pitchFamily="18" charset="0"/>
                                </a:rPr>
                                <m:t>for</m:t>
                              </m:r>
                              <m:r>
                                <a:rPr lang="en-US" sz="3600" b="0" i="0" smtClean="0">
                                  <a:solidFill>
                                    <a:schemeClr val="tx1"/>
                                  </a:solidFill>
                                  <a:latin typeface="Cambria Math" panose="02040503050406030204" pitchFamily="18" charset="0"/>
                                  <a:cs typeface="Times New Roman" panose="02020603050405020304" pitchFamily="18" charset="0"/>
                                </a:rPr>
                                <m:t> </m:t>
                              </m:r>
                              <m:r>
                                <m:rPr>
                                  <m:sty m:val="p"/>
                                </m:rPr>
                                <a:rPr lang="en-US" sz="3600" b="0" i="0" smtClean="0">
                                  <a:solidFill>
                                    <a:schemeClr val="tx1"/>
                                  </a:solidFill>
                                  <a:latin typeface="Cambria Math" panose="02040503050406030204" pitchFamily="18" charset="0"/>
                                  <a:cs typeface="Times New Roman" panose="02020603050405020304" pitchFamily="18" charset="0"/>
                                </a:rPr>
                                <m:t>the</m:t>
                              </m:r>
                              <m:r>
                                <a:rPr lang="en-US" sz="3600" b="0" i="0">
                                  <a:solidFill>
                                    <a:schemeClr val="tx1"/>
                                  </a:solidFill>
                                  <a:latin typeface="Cambria Math" panose="02040503050406030204" pitchFamily="18" charset="0"/>
                                  <a:cs typeface="Times New Roman" panose="02020603050405020304" pitchFamily="18" charset="0"/>
                                </a:rPr>
                                <m:t> </m:t>
                              </m:r>
                              <m:r>
                                <m:rPr>
                                  <m:sty m:val="p"/>
                                </m:rPr>
                                <a:rPr lang="en-US" sz="3600" b="0" i="0">
                                  <a:solidFill>
                                    <a:schemeClr val="tx1"/>
                                  </a:solidFill>
                                  <a:latin typeface="Cambria Math" panose="02040503050406030204" pitchFamily="18" charset="0"/>
                                  <a:cs typeface="Times New Roman" panose="02020603050405020304" pitchFamily="18" charset="0"/>
                                </a:rPr>
                                <m:t>most</m:t>
                              </m:r>
                              <m:r>
                                <a:rPr lang="en-US" sz="3600" b="0" i="0">
                                  <a:solidFill>
                                    <a:schemeClr val="tx1"/>
                                  </a:solidFill>
                                  <a:latin typeface="Cambria Math" panose="02040503050406030204" pitchFamily="18" charset="0"/>
                                  <a:cs typeface="Times New Roman" panose="02020603050405020304" pitchFamily="18" charset="0"/>
                                </a:rPr>
                                <m:t> </m:t>
                              </m:r>
                              <m:r>
                                <m:rPr>
                                  <m:sty m:val="p"/>
                                </m:rPr>
                                <a:rPr lang="en-US" sz="3600" b="0" i="0">
                                  <a:solidFill>
                                    <a:schemeClr val="tx1"/>
                                  </a:solidFill>
                                  <a:latin typeface="Cambria Math" panose="02040503050406030204" pitchFamily="18" charset="0"/>
                                  <a:cs typeface="Times New Roman" panose="02020603050405020304" pitchFamily="18" charset="0"/>
                                </a:rPr>
                                <m:t>of</m:t>
                              </m:r>
                              <m:r>
                                <a:rPr lang="en-US" sz="3600" b="0" i="0">
                                  <a:solidFill>
                                    <a:schemeClr val="tx1"/>
                                  </a:solidFill>
                                  <a:latin typeface="Cambria Math" panose="02040503050406030204" pitchFamily="18" charset="0"/>
                                  <a:cs typeface="Times New Roman" panose="02020603050405020304" pitchFamily="18" charset="0"/>
                                </a:rPr>
                                <m:t> </m:t>
                              </m:r>
                              <m:r>
                                <m:rPr>
                                  <m:sty m:val="p"/>
                                </m:rPr>
                                <a:rPr lang="en-US" sz="3600" b="0" i="0">
                                  <a:solidFill>
                                    <a:schemeClr val="tx1"/>
                                  </a:solidFill>
                                  <a:latin typeface="Cambria Math" panose="02040503050406030204" pitchFamily="18" charset="0"/>
                                  <a:cs typeface="Times New Roman" panose="02020603050405020304" pitchFamily="18" charset="0"/>
                                </a:rPr>
                                <m:t>studied</m:t>
                              </m:r>
                              <m:r>
                                <a:rPr lang="en-US" sz="3600" b="0" i="0">
                                  <a:solidFill>
                                    <a:schemeClr val="tx1"/>
                                  </a:solidFill>
                                  <a:latin typeface="Cambria Math" panose="02040503050406030204" pitchFamily="18" charset="0"/>
                                  <a:cs typeface="Times New Roman" panose="02020603050405020304" pitchFamily="18" charset="0"/>
                                </a:rPr>
                                <m:t> </m:t>
                              </m:r>
                              <m:r>
                                <m:rPr>
                                  <m:sty m:val="p"/>
                                </m:rPr>
                                <a:rPr lang="en-US" sz="3600" b="0" i="0">
                                  <a:solidFill>
                                    <a:schemeClr val="tx1"/>
                                  </a:solidFill>
                                  <a:latin typeface="Cambria Math" panose="02040503050406030204" pitchFamily="18" charset="0"/>
                                  <a:cs typeface="Times New Roman" panose="02020603050405020304" pitchFamily="18" charset="0"/>
                                </a:rPr>
                                <m:t>mycotoxins</m:t>
                              </m:r>
                            </m:e>
                          </m:d>
                          <m:r>
                            <a:rPr lang="en-US" sz="3600" b="0" i="0">
                              <a:solidFill>
                                <a:schemeClr val="tx1"/>
                              </a:solidFill>
                              <a:latin typeface="Cambria Math" panose="02040503050406030204" pitchFamily="18" charset="0"/>
                              <a:cs typeface="Times New Roman" panose="02020603050405020304" pitchFamily="18" charset="0"/>
                            </a:rPr>
                            <m:t>  </m:t>
                          </m:r>
                        </m:e>
                      </m:mr>
                    </m:m>
                    <m:r>
                      <a:rPr lang="en-US" sz="3600" b="1" i="1" smtClean="0">
                        <a:solidFill>
                          <a:srgbClr val="002060"/>
                        </a:solidFill>
                        <a:latin typeface="Cambria Math" panose="02040503050406030204" pitchFamily="18" charset="0"/>
                        <a:ea typeface="Times New Roman" panose="02020603050405020304" pitchFamily="18" charset="0"/>
                        <a:cs typeface="Times New Roman" panose="02020603050405020304" pitchFamily="18" charset="0"/>
                      </a:rPr>
                      <m:t>}</m:t>
                    </m:r>
                  </m:oMath>
                </a14:m>
                <a:endParaRPr lang="ru-RU" sz="3600" dirty="0">
                  <a:solidFill>
                    <a:srgbClr val="000000"/>
                  </a:solidFill>
                  <a:latin typeface="+mj-lt"/>
                  <a:cs typeface="Times New Roman" panose="02020603050405020304" pitchFamily="18" charset="0"/>
                </a:endParaRPr>
              </a:p>
            </p:txBody>
          </p:sp>
        </mc:Choice>
        <mc:Fallback>
          <p:sp>
            <p:nvSpPr>
              <p:cNvPr id="42" name="TextBox 41">
                <a:extLst>
                  <a:ext uri="{FF2B5EF4-FFF2-40B4-BE49-F238E27FC236}">
                    <a16:creationId xmlns:a16="http://schemas.microsoft.com/office/drawing/2014/main" id="{E78DCD96-3783-4FED-835F-C74963BCFD7D}"/>
                  </a:ext>
                </a:extLst>
              </p:cNvPr>
              <p:cNvSpPr txBox="1">
                <a:spLocks noRot="1" noChangeAspect="1" noMove="1" noResize="1" noEditPoints="1" noAdjustHandles="1" noChangeArrowheads="1" noChangeShapeType="1" noTextEdit="1"/>
              </p:cNvSpPr>
              <p:nvPr/>
            </p:nvSpPr>
            <p:spPr>
              <a:xfrm>
                <a:off x="5218231" y="44906916"/>
                <a:ext cx="14578529" cy="1764714"/>
              </a:xfrm>
              <a:prstGeom prst="rect">
                <a:avLst/>
              </a:prstGeom>
              <a:blipFill>
                <a:blip r:embed="rId12"/>
                <a:stretch>
                  <a:fillRect/>
                </a:stretch>
              </a:blipFill>
            </p:spPr>
            <p:txBody>
              <a:bodyPr/>
              <a:lstStyle/>
              <a:p>
                <a:r>
                  <a:rPr lang="ru-RU">
                    <a:noFill/>
                  </a:rPr>
                  <a:t> </a:t>
                </a:r>
              </a:p>
            </p:txBody>
          </p:sp>
        </mc:Fallback>
      </mc:AlternateContent>
      <p:sp>
        <p:nvSpPr>
          <p:cNvPr id="44" name="TextBox 43">
            <a:extLst>
              <a:ext uri="{FF2B5EF4-FFF2-40B4-BE49-F238E27FC236}">
                <a16:creationId xmlns:a16="http://schemas.microsoft.com/office/drawing/2014/main" id="{D7BE9606-7736-4433-B964-259A31210020}"/>
              </a:ext>
            </a:extLst>
          </p:cNvPr>
          <p:cNvSpPr txBox="1"/>
          <p:nvPr/>
        </p:nvSpPr>
        <p:spPr>
          <a:xfrm>
            <a:off x="20037214" y="44652015"/>
            <a:ext cx="15399162" cy="2290371"/>
          </a:xfrm>
          <a:prstGeom prst="rect">
            <a:avLst/>
          </a:prstGeom>
          <a:solidFill>
            <a:schemeClr val="bg1"/>
          </a:solidFill>
        </p:spPr>
        <p:txBody>
          <a:bodyPr wrap="square" rtlCol="0">
            <a:spAutoFit/>
          </a:bodyPr>
          <a:lstStyle/>
          <a:p>
            <a:pPr marL="71755" algn="just">
              <a:lnSpc>
                <a:spcPts val="1300"/>
              </a:lnSpc>
              <a:spcBef>
                <a:spcPts val="1200"/>
              </a:spcBef>
            </a:pPr>
            <a:endPar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r>
              <a:rPr lang="en-US" sz="4000" b="1" i="1" dirty="0">
                <a:solidFill>
                  <a:srgbClr val="002060"/>
                </a:solidFill>
                <a:latin typeface="+mj-lt"/>
                <a:ea typeface="Times New Roman" panose="02020603050405020304" pitchFamily="18" charset="0"/>
                <a:cs typeface="Times New Roman" panose="02020603050405020304" pitchFamily="18" charset="0"/>
              </a:rPr>
              <a:t>	</a:t>
            </a:r>
            <a:r>
              <a:rPr lang="en-US" sz="4400" b="1" i="1" dirty="0">
                <a:solidFill>
                  <a:srgbClr val="002060"/>
                </a:solidFill>
                <a:latin typeface="+mj-lt"/>
                <a:ea typeface="Times New Roman" panose="02020603050405020304" pitchFamily="18" charset="0"/>
                <a:cs typeface="Times New Roman" panose="02020603050405020304" pitchFamily="18" charset="0"/>
              </a:rPr>
              <a:t>      </a:t>
            </a:r>
          </a:p>
          <a:p>
            <a:pPr algn="just"/>
            <a:r>
              <a:rPr lang="en-US" sz="4400" b="1" i="1" dirty="0">
                <a:solidFill>
                  <a:srgbClr val="002060"/>
                </a:solidFill>
                <a:latin typeface="+mj-lt"/>
                <a:ea typeface="Times New Roman" panose="02020603050405020304" pitchFamily="18" charset="0"/>
                <a:cs typeface="Times New Roman" panose="02020603050405020304" pitchFamily="18" charset="0"/>
              </a:rPr>
              <a:t>                    </a:t>
            </a:r>
          </a:p>
          <a:p>
            <a:pPr algn="ctr"/>
            <a:r>
              <a:rPr lang="en-US" sz="4400" dirty="0">
                <a:solidFill>
                  <a:srgbClr val="000000"/>
                </a:solidFill>
                <a:latin typeface="+mj-lt"/>
                <a:ea typeface="Times New Roman" panose="02020603050405020304" pitchFamily="18" charset="0"/>
                <a:cs typeface="Times New Roman" panose="02020603050405020304" pitchFamily="18" charset="0"/>
              </a:rPr>
              <a:t>within the studied model </a:t>
            </a:r>
            <a:endParaRPr lang="ru-RU" sz="4400" dirty="0">
              <a:solidFill>
                <a:srgbClr val="000000"/>
              </a:solidFill>
              <a:latin typeface="+mj-lt"/>
              <a:cs typeface="Times New Roman" panose="02020603050405020304" pitchFamily="18" charset="0"/>
            </a:endParaRPr>
          </a:p>
        </p:txBody>
      </p:sp>
      <p:graphicFrame>
        <p:nvGraphicFramePr>
          <p:cNvPr id="12" name="Таблица 13">
            <a:extLst>
              <a:ext uri="{FF2B5EF4-FFF2-40B4-BE49-F238E27FC236}">
                <a16:creationId xmlns:a16="http://schemas.microsoft.com/office/drawing/2014/main" id="{3863C204-3CAC-44DC-9329-E1F9ABB7943E}"/>
              </a:ext>
            </a:extLst>
          </p:cNvPr>
          <p:cNvGraphicFramePr>
            <a:graphicFrameLocks noGrp="1"/>
          </p:cNvGraphicFramePr>
          <p:nvPr>
            <p:extLst>
              <p:ext uri="{D42A27DB-BD31-4B8C-83A1-F6EECF244321}">
                <p14:modId xmlns:p14="http://schemas.microsoft.com/office/powerpoint/2010/main" val="1748217128"/>
              </p:ext>
            </p:extLst>
          </p:nvPr>
        </p:nvGraphicFramePr>
        <p:xfrm>
          <a:off x="20296400" y="44803563"/>
          <a:ext cx="14938480" cy="2011680"/>
        </p:xfrm>
        <a:graphic>
          <a:graphicData uri="http://schemas.openxmlformats.org/drawingml/2006/table">
            <a:tbl>
              <a:tblPr firstRow="1" bandRow="1">
                <a:tableStyleId>{5C22544A-7EE6-4342-B048-85BDC9FD1C3A}</a:tableStyleId>
              </a:tblPr>
              <a:tblGrid>
                <a:gridCol w="2532236">
                  <a:extLst>
                    <a:ext uri="{9D8B030D-6E8A-4147-A177-3AD203B41FA5}">
                      <a16:colId xmlns:a16="http://schemas.microsoft.com/office/drawing/2014/main" val="3513307198"/>
                    </a:ext>
                  </a:extLst>
                </a:gridCol>
                <a:gridCol w="3506084">
                  <a:extLst>
                    <a:ext uri="{9D8B030D-6E8A-4147-A177-3AD203B41FA5}">
                      <a16:colId xmlns:a16="http://schemas.microsoft.com/office/drawing/2014/main" val="2762572299"/>
                    </a:ext>
                  </a:extLst>
                </a:gridCol>
                <a:gridCol w="1950720">
                  <a:extLst>
                    <a:ext uri="{9D8B030D-6E8A-4147-A177-3AD203B41FA5}">
                      <a16:colId xmlns:a16="http://schemas.microsoft.com/office/drawing/2014/main" val="3229986983"/>
                    </a:ext>
                  </a:extLst>
                </a:gridCol>
                <a:gridCol w="3627120">
                  <a:extLst>
                    <a:ext uri="{9D8B030D-6E8A-4147-A177-3AD203B41FA5}">
                      <a16:colId xmlns:a16="http://schemas.microsoft.com/office/drawing/2014/main" val="1040655300"/>
                    </a:ext>
                  </a:extLst>
                </a:gridCol>
                <a:gridCol w="3322320">
                  <a:extLst>
                    <a:ext uri="{9D8B030D-6E8A-4147-A177-3AD203B41FA5}">
                      <a16:colId xmlns:a16="http://schemas.microsoft.com/office/drawing/2014/main" val="2401105725"/>
                    </a:ext>
                  </a:extLst>
                </a:gridCol>
              </a:tblGrid>
              <a:tr h="370840">
                <a:tc>
                  <a:txBody>
                    <a:bodyPr/>
                    <a:lstStyle/>
                    <a:p>
                      <a:r>
                        <a:rPr lang="en-US" sz="4000" kern="1200" dirty="0">
                          <a:solidFill>
                            <a:srgbClr val="002060"/>
                          </a:solidFill>
                          <a:latin typeface="+mj-lt"/>
                          <a:ea typeface="+mn-ea"/>
                          <a:cs typeface="+mn-cs"/>
                        </a:rPr>
                        <a:t>Transfer, %</a:t>
                      </a:r>
                      <a:endParaRPr lang="ru-RU" sz="4000" kern="1200" dirty="0">
                        <a:solidFill>
                          <a:srgbClr val="002060"/>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4000" kern="1200" dirty="0">
                          <a:solidFill>
                            <a:srgbClr val="002060"/>
                          </a:solidFill>
                          <a:latin typeface="+mj-lt"/>
                          <a:ea typeface="+mn-ea"/>
                          <a:cs typeface="+mn-cs"/>
                        </a:rPr>
                        <a:t>&gt; 60%</a:t>
                      </a:r>
                      <a:endParaRPr lang="ru-RU" sz="4000" kern="1200" dirty="0">
                        <a:solidFill>
                          <a:srgbClr val="002060"/>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4000" kern="1200" dirty="0">
                          <a:solidFill>
                            <a:srgbClr val="002060"/>
                          </a:solidFill>
                          <a:latin typeface="+mj-lt"/>
                          <a:ea typeface="+mn-ea"/>
                          <a:cs typeface="+mn-cs"/>
                        </a:rPr>
                        <a:t>30-50%</a:t>
                      </a:r>
                      <a:endParaRPr lang="ru-RU" sz="4000" kern="1200" dirty="0">
                        <a:solidFill>
                          <a:srgbClr val="002060"/>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4000" kern="1200" dirty="0">
                          <a:solidFill>
                            <a:srgbClr val="002060"/>
                          </a:solidFill>
                          <a:latin typeface="+mj-lt"/>
                          <a:ea typeface="+mn-ea"/>
                          <a:cs typeface="+mn-cs"/>
                        </a:rPr>
                        <a:t>&lt;20%</a:t>
                      </a:r>
                      <a:endParaRPr lang="ru-RU" sz="4000" kern="1200" dirty="0">
                        <a:solidFill>
                          <a:srgbClr val="002060"/>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4000" kern="1200" dirty="0">
                          <a:solidFill>
                            <a:srgbClr val="002060"/>
                          </a:solidFill>
                          <a:latin typeface="+mj-lt"/>
                          <a:ea typeface="+mn-ea"/>
                          <a:cs typeface="+mn-cs"/>
                        </a:rPr>
                        <a:t>pH-dependent</a:t>
                      </a:r>
                      <a:endParaRPr lang="ru-RU" sz="4000" kern="1200" dirty="0">
                        <a:solidFill>
                          <a:srgbClr val="002060"/>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56575118"/>
                  </a:ext>
                </a:extLst>
              </a:tr>
              <a:tr h="370840">
                <a:tc>
                  <a:txBody>
                    <a:bodyPr/>
                    <a:lstStyle/>
                    <a:p>
                      <a:r>
                        <a:rPr lang="en-US" sz="4000" kern="1200" dirty="0">
                          <a:solidFill>
                            <a:schemeClr val="tx1"/>
                          </a:solidFill>
                          <a:latin typeface="+mj-lt"/>
                          <a:ea typeface="+mn-ea"/>
                          <a:cs typeface="+mn-cs"/>
                        </a:rPr>
                        <a:t>Mycotoxins</a:t>
                      </a:r>
                      <a:endParaRPr lang="ru-RU" sz="40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4000" kern="1200" dirty="0">
                          <a:solidFill>
                            <a:schemeClr val="tx1"/>
                          </a:solidFill>
                          <a:latin typeface="+mj-lt"/>
                          <a:ea typeface="+mn-ea"/>
                          <a:cs typeface="+mn-cs"/>
                        </a:rPr>
                        <a:t>DON, T-2, HT-2, ALT, TTX, FB1</a:t>
                      </a:r>
                      <a:endParaRPr lang="ru-RU" sz="40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4000" kern="1200" dirty="0">
                          <a:solidFill>
                            <a:schemeClr val="tx1"/>
                          </a:solidFill>
                          <a:latin typeface="+mj-lt"/>
                          <a:ea typeface="+mn-ea"/>
                          <a:cs typeface="+mn-cs"/>
                        </a:rPr>
                        <a:t>AFLs</a:t>
                      </a:r>
                      <a:endParaRPr lang="ru-RU" sz="40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4000" kern="1200" dirty="0">
                          <a:solidFill>
                            <a:schemeClr val="tx1"/>
                          </a:solidFill>
                          <a:latin typeface="+mj-lt"/>
                          <a:ea typeface="+mn-ea"/>
                          <a:cs typeface="+mn-cs"/>
                        </a:rPr>
                        <a:t>ZEA, STC, AOH, AME, ENNs, BEA</a:t>
                      </a:r>
                      <a:endParaRPr lang="ru-RU" sz="40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4000" kern="1200" dirty="0">
                          <a:solidFill>
                            <a:schemeClr val="tx1"/>
                          </a:solidFill>
                          <a:latin typeface="+mj-lt"/>
                          <a:ea typeface="+mn-ea"/>
                          <a:cs typeface="+mn-cs"/>
                        </a:rPr>
                        <a:t>OTA, MPA, FB2</a:t>
                      </a:r>
                      <a:endParaRPr lang="ru-RU" sz="40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29418283"/>
                  </a:ext>
                </a:extLst>
              </a:tr>
            </a:tbl>
          </a:graphicData>
        </a:graphic>
      </p:graphicFrame>
    </p:spTree>
    <p:extLst>
      <p:ext uri="{BB962C8B-B14F-4D97-AF65-F5344CB8AC3E}">
        <p14:creationId xmlns:p14="http://schemas.microsoft.com/office/powerpoint/2010/main" val="2406914728"/>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827</TotalTime>
  <Words>1120</Words>
  <Application>Microsoft Office PowerPoint</Application>
  <PresentationFormat>Произвольный</PresentationFormat>
  <Paragraphs>261</Paragraphs>
  <Slides>1</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vt:i4>
      </vt:variant>
    </vt:vector>
  </HeadingPairs>
  <TitlesOfParts>
    <vt:vector size="8" baseType="lpstr">
      <vt:lpstr>Arial</vt:lpstr>
      <vt:lpstr>Calibri</vt:lpstr>
      <vt:lpstr>Calibri Light</vt:lpstr>
      <vt:lpstr>Cambria Math</vt:lpstr>
      <vt:lpstr>Palatino Linotype</vt:lpstr>
      <vt:lpstr>Symbol</vt:lpstr>
      <vt:lpstr>Тема Office</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Киселева</dc:creator>
  <cp:lastModifiedBy>Киселева </cp:lastModifiedBy>
  <cp:revision>69</cp:revision>
  <dcterms:created xsi:type="dcterms:W3CDTF">2020-12-17T21:08:53Z</dcterms:created>
  <dcterms:modified xsi:type="dcterms:W3CDTF">2020-12-19T21:52:50Z</dcterms:modified>
</cp:coreProperties>
</file>