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handoutMasterIdLst>
    <p:handoutMasterId r:id="rId4"/>
  </p:handoutMasterIdLst>
  <p:sldIdLst>
    <p:sldId id="257" r:id="rId2"/>
  </p:sldIdLst>
  <p:sldSz cx="32404050" cy="43205400"/>
  <p:notesSz cx="7099300" cy="10234613"/>
  <p:defaultTextStyle>
    <a:defPPr>
      <a:defRPr lang="pt-BR"/>
    </a:defPPr>
    <a:lvl1pPr algn="l" defTabSz="4319588" rtl="0" fontAlgn="base">
      <a:spcBef>
        <a:spcPct val="0"/>
      </a:spcBef>
      <a:spcAft>
        <a:spcPct val="0"/>
      </a:spcAft>
      <a:defRPr sz="8500" kern="1200">
        <a:solidFill>
          <a:schemeClr val="tx1"/>
        </a:solidFill>
        <a:latin typeface="Arial" charset="0"/>
        <a:ea typeface="+mn-ea"/>
        <a:cs typeface="Arial" charset="0"/>
      </a:defRPr>
    </a:lvl1pPr>
    <a:lvl2pPr marL="2159000" indent="-1701800" algn="l" defTabSz="4319588" rtl="0" fontAlgn="base">
      <a:spcBef>
        <a:spcPct val="0"/>
      </a:spcBef>
      <a:spcAft>
        <a:spcPct val="0"/>
      </a:spcAft>
      <a:defRPr sz="8500" kern="1200">
        <a:solidFill>
          <a:schemeClr val="tx1"/>
        </a:solidFill>
        <a:latin typeface="Arial" charset="0"/>
        <a:ea typeface="+mn-ea"/>
        <a:cs typeface="Arial" charset="0"/>
      </a:defRPr>
    </a:lvl2pPr>
    <a:lvl3pPr marL="4319588" indent="-3405188" algn="l" defTabSz="4319588" rtl="0" fontAlgn="base">
      <a:spcBef>
        <a:spcPct val="0"/>
      </a:spcBef>
      <a:spcAft>
        <a:spcPct val="0"/>
      </a:spcAft>
      <a:defRPr sz="8500" kern="1200">
        <a:solidFill>
          <a:schemeClr val="tx1"/>
        </a:solidFill>
        <a:latin typeface="Arial" charset="0"/>
        <a:ea typeface="+mn-ea"/>
        <a:cs typeface="Arial" charset="0"/>
      </a:defRPr>
    </a:lvl3pPr>
    <a:lvl4pPr marL="6480175" indent="-5108575" algn="l" defTabSz="4319588" rtl="0" fontAlgn="base">
      <a:spcBef>
        <a:spcPct val="0"/>
      </a:spcBef>
      <a:spcAft>
        <a:spcPct val="0"/>
      </a:spcAft>
      <a:defRPr sz="8500" kern="1200">
        <a:solidFill>
          <a:schemeClr val="tx1"/>
        </a:solidFill>
        <a:latin typeface="Arial" charset="0"/>
        <a:ea typeface="+mn-ea"/>
        <a:cs typeface="Arial" charset="0"/>
      </a:defRPr>
    </a:lvl4pPr>
    <a:lvl5pPr marL="8640763" indent="-6811963" algn="l" defTabSz="4319588" rtl="0" fontAlgn="base">
      <a:spcBef>
        <a:spcPct val="0"/>
      </a:spcBef>
      <a:spcAft>
        <a:spcPct val="0"/>
      </a:spcAft>
      <a:defRPr sz="8500" kern="1200">
        <a:solidFill>
          <a:schemeClr val="tx1"/>
        </a:solidFill>
        <a:latin typeface="Arial" charset="0"/>
        <a:ea typeface="+mn-ea"/>
        <a:cs typeface="Arial" charset="0"/>
      </a:defRPr>
    </a:lvl5pPr>
    <a:lvl6pPr marL="2286000" algn="l" defTabSz="914400" rtl="0" eaLnBrk="1" latinLnBrk="0" hangingPunct="1">
      <a:defRPr sz="8500" kern="1200">
        <a:solidFill>
          <a:schemeClr val="tx1"/>
        </a:solidFill>
        <a:latin typeface="Arial" charset="0"/>
        <a:ea typeface="+mn-ea"/>
        <a:cs typeface="Arial" charset="0"/>
      </a:defRPr>
    </a:lvl6pPr>
    <a:lvl7pPr marL="2743200" algn="l" defTabSz="914400" rtl="0" eaLnBrk="1" latinLnBrk="0" hangingPunct="1">
      <a:defRPr sz="8500" kern="1200">
        <a:solidFill>
          <a:schemeClr val="tx1"/>
        </a:solidFill>
        <a:latin typeface="Arial" charset="0"/>
        <a:ea typeface="+mn-ea"/>
        <a:cs typeface="Arial" charset="0"/>
      </a:defRPr>
    </a:lvl7pPr>
    <a:lvl8pPr marL="3200400" algn="l" defTabSz="914400" rtl="0" eaLnBrk="1" latinLnBrk="0" hangingPunct="1">
      <a:defRPr sz="8500" kern="1200">
        <a:solidFill>
          <a:schemeClr val="tx1"/>
        </a:solidFill>
        <a:latin typeface="Arial" charset="0"/>
        <a:ea typeface="+mn-ea"/>
        <a:cs typeface="Arial" charset="0"/>
      </a:defRPr>
    </a:lvl8pPr>
    <a:lvl9pPr marL="3657600" algn="l" defTabSz="914400" rtl="0" eaLnBrk="1" latinLnBrk="0" hangingPunct="1">
      <a:defRPr sz="85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3608">
          <p15:clr>
            <a:srgbClr val="A4A3A4"/>
          </p15:clr>
        </p15:guide>
        <p15:guide id="2" pos="1020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47A0F"/>
    <a:srgbClr val="006600"/>
    <a:srgbClr val="03550B"/>
    <a:srgbClr val="1E1278"/>
    <a:srgbClr val="231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ferSingleView="1">
    <p:restoredLeft sz="15620"/>
    <p:restoredTop sz="94660"/>
  </p:normalViewPr>
  <p:slideViewPr>
    <p:cSldViewPr>
      <p:cViewPr varScale="1">
        <p:scale>
          <a:sx n="18" d="100"/>
          <a:sy n="18" d="100"/>
        </p:scale>
        <p:origin x="4064" y="416"/>
      </p:cViewPr>
      <p:guideLst>
        <p:guide orient="horz" pos="13608"/>
        <p:guide pos="102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575" cy="511175"/>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pt-BR"/>
          </a:p>
        </p:txBody>
      </p:sp>
      <p:sp>
        <p:nvSpPr>
          <p:cNvPr id="3" name="Espaço Reservado para Data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53BF4B82-A8FA-43D7-8755-B2909E088E95}" type="datetimeFigureOut">
              <a:rPr lang="pt-BR"/>
              <a:pPr>
                <a:defRPr/>
              </a:pPr>
              <a:t>20/12/2020</a:t>
            </a:fld>
            <a:endParaRPr lang="pt-BR"/>
          </a:p>
        </p:txBody>
      </p:sp>
      <p:sp>
        <p:nvSpPr>
          <p:cNvPr id="4" name="Espaço Reservado para Rodapé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pt-BR"/>
          </a:p>
        </p:txBody>
      </p:sp>
      <p:sp>
        <p:nvSpPr>
          <p:cNvPr id="5" name="Espaço Reservado para Número de Slide 4"/>
          <p:cNvSpPr>
            <a:spLocks noGrp="1"/>
          </p:cNvSpPr>
          <p:nvPr>
            <p:ph type="sldNum" sz="quarter" idx="3"/>
          </p:nvPr>
        </p:nvSpPr>
        <p:spPr>
          <a:xfrm>
            <a:off x="4021138" y="9721850"/>
            <a:ext cx="3076575" cy="5111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45BC6EF-4A4E-44A7-8DE8-ECDD6E365A2A}" type="slidenum">
              <a:rPr lang="pt-BR" altLang="pt-BR"/>
              <a:pPr>
                <a:defRPr/>
              </a:pPr>
              <a:t>‹#›</a:t>
            </a:fld>
            <a:endParaRPr lang="pt-BR" altLang="pt-BR"/>
          </a:p>
        </p:txBody>
      </p:sp>
    </p:spTree>
    <p:extLst>
      <p:ext uri="{BB962C8B-B14F-4D97-AF65-F5344CB8AC3E}">
        <p14:creationId xmlns:p14="http://schemas.microsoft.com/office/powerpoint/2010/main" val="3227922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575" cy="511175"/>
          </a:xfrm>
          <a:prstGeom prst="rect">
            <a:avLst/>
          </a:prstGeom>
        </p:spPr>
        <p:txBody>
          <a:bodyPr vert="horz" lIns="99048" tIns="49524" rIns="99048" bIns="49524" rtlCol="0"/>
          <a:lstStyle>
            <a:lvl1pPr algn="l" defTabSz="4320540" eaLnBrk="1" fontAlgn="auto" hangingPunct="1">
              <a:spcBef>
                <a:spcPts val="0"/>
              </a:spcBef>
              <a:spcAft>
                <a:spcPts val="0"/>
              </a:spcAft>
              <a:defRPr sz="1300">
                <a:latin typeface="+mn-lt"/>
                <a:cs typeface="+mn-cs"/>
              </a:defRPr>
            </a:lvl1pPr>
          </a:lstStyle>
          <a:p>
            <a:pPr>
              <a:defRPr/>
            </a:pPr>
            <a:endParaRPr lang="pt-BR"/>
          </a:p>
        </p:txBody>
      </p:sp>
      <p:sp>
        <p:nvSpPr>
          <p:cNvPr id="3" name="Espaço Reservado para Data 2"/>
          <p:cNvSpPr>
            <a:spLocks noGrp="1"/>
          </p:cNvSpPr>
          <p:nvPr>
            <p:ph type="dt" idx="1"/>
          </p:nvPr>
        </p:nvSpPr>
        <p:spPr>
          <a:xfrm>
            <a:off x="4021138" y="0"/>
            <a:ext cx="3076575" cy="511175"/>
          </a:xfrm>
          <a:prstGeom prst="rect">
            <a:avLst/>
          </a:prstGeom>
        </p:spPr>
        <p:txBody>
          <a:bodyPr vert="horz" lIns="99048" tIns="49524" rIns="99048" bIns="49524" rtlCol="0"/>
          <a:lstStyle>
            <a:lvl1pPr algn="r" defTabSz="4320540" eaLnBrk="1" fontAlgn="auto" hangingPunct="1">
              <a:spcBef>
                <a:spcPts val="0"/>
              </a:spcBef>
              <a:spcAft>
                <a:spcPts val="0"/>
              </a:spcAft>
              <a:defRPr sz="1300">
                <a:latin typeface="+mn-lt"/>
                <a:cs typeface="+mn-cs"/>
              </a:defRPr>
            </a:lvl1pPr>
          </a:lstStyle>
          <a:p>
            <a:pPr>
              <a:defRPr/>
            </a:pPr>
            <a:fld id="{564FCD14-652F-4F72-98E1-1D9DBAF62EEA}" type="datetimeFigureOut">
              <a:rPr lang="pt-BR"/>
              <a:pPr>
                <a:defRPr/>
              </a:pPr>
              <a:t>20/12/2020</a:t>
            </a:fld>
            <a:endParaRPr lang="pt-BR"/>
          </a:p>
        </p:txBody>
      </p:sp>
      <p:sp>
        <p:nvSpPr>
          <p:cNvPr id="4" name="Espaço Reservado para Imagem de Slide 3"/>
          <p:cNvSpPr>
            <a:spLocks noGrp="1" noRot="1" noChangeAspect="1"/>
          </p:cNvSpPr>
          <p:nvPr>
            <p:ph type="sldImg" idx="2"/>
          </p:nvPr>
        </p:nvSpPr>
        <p:spPr>
          <a:xfrm>
            <a:off x="2111375" y="768350"/>
            <a:ext cx="2876550" cy="3836988"/>
          </a:xfrm>
          <a:prstGeom prst="rect">
            <a:avLst/>
          </a:prstGeom>
          <a:noFill/>
          <a:ln w="12700">
            <a:solidFill>
              <a:prstClr val="black"/>
            </a:solidFill>
          </a:ln>
        </p:spPr>
        <p:txBody>
          <a:bodyPr vert="horz" lIns="99048" tIns="49524" rIns="99048" bIns="49524" rtlCol="0" anchor="ctr"/>
          <a:lstStyle/>
          <a:p>
            <a:pPr lvl="0"/>
            <a:endParaRPr lang="pt-BR" noProof="0"/>
          </a:p>
        </p:txBody>
      </p:sp>
      <p:sp>
        <p:nvSpPr>
          <p:cNvPr id="5" name="Espaço Reservado para Anotações 4"/>
          <p:cNvSpPr>
            <a:spLocks noGrp="1"/>
          </p:cNvSpPr>
          <p:nvPr>
            <p:ph type="body" sz="quarter" idx="3"/>
          </p:nvPr>
        </p:nvSpPr>
        <p:spPr>
          <a:xfrm>
            <a:off x="709613" y="4860925"/>
            <a:ext cx="5680075" cy="4605338"/>
          </a:xfrm>
          <a:prstGeom prst="rect">
            <a:avLst/>
          </a:prstGeom>
        </p:spPr>
        <p:txBody>
          <a:bodyPr vert="horz" lIns="99048" tIns="49524" rIns="99048" bIns="49524" rtlCol="0"/>
          <a:lstStyle/>
          <a:p>
            <a:pPr lvl="0"/>
            <a:r>
              <a:rPr lang="pt-BR" noProof="0"/>
              <a:t>Clique para editar 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defTabSz="4320540" eaLnBrk="1" fontAlgn="auto" hangingPunct="1">
              <a:spcBef>
                <a:spcPts val="0"/>
              </a:spcBef>
              <a:spcAft>
                <a:spcPts val="0"/>
              </a:spcAft>
              <a:defRPr sz="13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atin typeface="Calibri" pitchFamily="34" charset="0"/>
              </a:defRPr>
            </a:lvl1pPr>
          </a:lstStyle>
          <a:p>
            <a:pPr>
              <a:defRPr/>
            </a:pPr>
            <a:fld id="{84A1E017-66EC-4936-ADBC-EFF7F70A0F2B}" type="slidenum">
              <a:rPr lang="pt-BR" altLang="pt-BR"/>
              <a:pPr>
                <a:defRPr/>
              </a:pPr>
              <a:t>‹#›</a:t>
            </a:fld>
            <a:endParaRPr lang="pt-BR" altLang="pt-BR"/>
          </a:p>
        </p:txBody>
      </p:sp>
    </p:spTree>
    <p:extLst>
      <p:ext uri="{BB962C8B-B14F-4D97-AF65-F5344CB8AC3E}">
        <p14:creationId xmlns:p14="http://schemas.microsoft.com/office/powerpoint/2010/main" val="3988735698"/>
      </p:ext>
    </p:extLst>
  </p:cSld>
  <p:clrMap bg1="lt1" tx1="dk1" bg2="lt2" tx2="dk2" accent1="accent1" accent2="accent2" accent3="accent3" accent4="accent4" accent5="accent5" accent6="accent6" hlink="hlink" folHlink="folHlink"/>
  <p:notesStyle>
    <a:lvl1pPr algn="l" defTabSz="4319588" rtl="0" eaLnBrk="0" fontAlgn="base" hangingPunct="0">
      <a:spcBef>
        <a:spcPct val="30000"/>
      </a:spcBef>
      <a:spcAft>
        <a:spcPct val="0"/>
      </a:spcAft>
      <a:defRPr sz="5700" kern="1200">
        <a:solidFill>
          <a:schemeClr val="tx1"/>
        </a:solidFill>
        <a:latin typeface="+mn-lt"/>
        <a:ea typeface="+mn-ea"/>
        <a:cs typeface="+mn-cs"/>
      </a:defRPr>
    </a:lvl1pPr>
    <a:lvl2pPr marL="2159000" algn="l" defTabSz="4319588" rtl="0" eaLnBrk="0" fontAlgn="base" hangingPunct="0">
      <a:spcBef>
        <a:spcPct val="30000"/>
      </a:spcBef>
      <a:spcAft>
        <a:spcPct val="0"/>
      </a:spcAft>
      <a:defRPr sz="5700" kern="1200">
        <a:solidFill>
          <a:schemeClr val="tx1"/>
        </a:solidFill>
        <a:latin typeface="+mn-lt"/>
        <a:ea typeface="+mn-ea"/>
        <a:cs typeface="+mn-cs"/>
      </a:defRPr>
    </a:lvl2pPr>
    <a:lvl3pPr marL="4319588" algn="l" defTabSz="4319588" rtl="0" eaLnBrk="0" fontAlgn="base" hangingPunct="0">
      <a:spcBef>
        <a:spcPct val="30000"/>
      </a:spcBef>
      <a:spcAft>
        <a:spcPct val="0"/>
      </a:spcAft>
      <a:defRPr sz="5700" kern="1200">
        <a:solidFill>
          <a:schemeClr val="tx1"/>
        </a:solidFill>
        <a:latin typeface="+mn-lt"/>
        <a:ea typeface="+mn-ea"/>
        <a:cs typeface="+mn-cs"/>
      </a:defRPr>
    </a:lvl3pPr>
    <a:lvl4pPr marL="6480175" algn="l" defTabSz="4319588" rtl="0" eaLnBrk="0" fontAlgn="base" hangingPunct="0">
      <a:spcBef>
        <a:spcPct val="30000"/>
      </a:spcBef>
      <a:spcAft>
        <a:spcPct val="0"/>
      </a:spcAft>
      <a:defRPr sz="5700" kern="1200">
        <a:solidFill>
          <a:schemeClr val="tx1"/>
        </a:solidFill>
        <a:latin typeface="+mn-lt"/>
        <a:ea typeface="+mn-ea"/>
        <a:cs typeface="+mn-cs"/>
      </a:defRPr>
    </a:lvl4pPr>
    <a:lvl5pPr marL="8640763" algn="l" defTabSz="4319588" rtl="0" eaLnBrk="0" fontAlgn="base" hangingPunct="0">
      <a:spcBef>
        <a:spcPct val="30000"/>
      </a:spcBef>
      <a:spcAft>
        <a:spcPct val="0"/>
      </a:spcAft>
      <a:defRPr sz="5700" kern="1200">
        <a:solidFill>
          <a:schemeClr val="tx1"/>
        </a:solidFill>
        <a:latin typeface="+mn-lt"/>
        <a:ea typeface="+mn-ea"/>
        <a:cs typeface="+mn-cs"/>
      </a:defRPr>
    </a:lvl5pPr>
    <a:lvl6pPr marL="10801350" algn="l" defTabSz="4320540" rtl="0" eaLnBrk="1" latinLnBrk="0" hangingPunct="1">
      <a:defRPr sz="5700" kern="1200">
        <a:solidFill>
          <a:schemeClr val="tx1"/>
        </a:solidFill>
        <a:latin typeface="+mn-lt"/>
        <a:ea typeface="+mn-ea"/>
        <a:cs typeface="+mn-cs"/>
      </a:defRPr>
    </a:lvl6pPr>
    <a:lvl7pPr marL="12961620" algn="l" defTabSz="4320540" rtl="0" eaLnBrk="1" latinLnBrk="0" hangingPunct="1">
      <a:defRPr sz="5700" kern="1200">
        <a:solidFill>
          <a:schemeClr val="tx1"/>
        </a:solidFill>
        <a:latin typeface="+mn-lt"/>
        <a:ea typeface="+mn-ea"/>
        <a:cs typeface="+mn-cs"/>
      </a:defRPr>
    </a:lvl7pPr>
    <a:lvl8pPr marL="15121890" algn="l" defTabSz="4320540" rtl="0" eaLnBrk="1" latinLnBrk="0" hangingPunct="1">
      <a:defRPr sz="5700" kern="1200">
        <a:solidFill>
          <a:schemeClr val="tx1"/>
        </a:solidFill>
        <a:latin typeface="+mn-lt"/>
        <a:ea typeface="+mn-ea"/>
        <a:cs typeface="+mn-cs"/>
      </a:defRPr>
    </a:lvl8pPr>
    <a:lvl9pPr marL="17282160" algn="l" defTabSz="4320540" rtl="0" eaLnBrk="1" latinLnBrk="0" hangingPunct="1">
      <a:defRPr sz="5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430463" y="13421591"/>
            <a:ext cx="27543125" cy="9261764"/>
          </a:xfrm>
        </p:spPr>
        <p:txBody>
          <a:bodyPr/>
          <a:lstStyle/>
          <a:p>
            <a:r>
              <a:rPr lang="pt-BR"/>
              <a:t>Clique para editar o estilo do título mestre</a:t>
            </a:r>
          </a:p>
        </p:txBody>
      </p:sp>
      <p:sp>
        <p:nvSpPr>
          <p:cNvPr id="3" name="Subtítulo 2"/>
          <p:cNvSpPr>
            <a:spLocks noGrp="1"/>
          </p:cNvSpPr>
          <p:nvPr>
            <p:ph type="subTitle" idx="1"/>
          </p:nvPr>
        </p:nvSpPr>
        <p:spPr>
          <a:xfrm>
            <a:off x="4860925" y="24482714"/>
            <a:ext cx="22682200" cy="1104207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p:txBody>
          <a:bodyPr/>
          <a:lstStyle>
            <a:lvl1pPr defTabSz="4320540" fontAlgn="auto">
              <a:spcBef>
                <a:spcPts val="0"/>
              </a:spcBef>
              <a:spcAft>
                <a:spcPts val="0"/>
              </a:spcAft>
              <a:defRPr/>
            </a:lvl1pPr>
          </a:lstStyle>
          <a:p>
            <a:pPr>
              <a:defRPr/>
            </a:pPr>
            <a:endParaRPr lang="pt-BR"/>
          </a:p>
        </p:txBody>
      </p:sp>
      <p:sp>
        <p:nvSpPr>
          <p:cNvPr id="5" name="Rectangle 5"/>
          <p:cNvSpPr>
            <a:spLocks noGrp="1" noChangeArrowheads="1"/>
          </p:cNvSpPr>
          <p:nvPr>
            <p:ph type="ftr" sz="quarter" idx="11"/>
          </p:nvPr>
        </p:nvSpPr>
        <p:spPr/>
        <p:txBody>
          <a:bodyPr/>
          <a:lstStyle>
            <a:lvl1pPr defTabSz="4320540" fontAlgn="auto">
              <a:spcBef>
                <a:spcPts val="0"/>
              </a:spcBef>
              <a:spcAft>
                <a:spcPts val="0"/>
              </a:spcAft>
              <a:defRPr/>
            </a:lvl1pPr>
          </a:lstStyle>
          <a:p>
            <a:pPr>
              <a:defRPr/>
            </a:pPr>
            <a:endParaRPr lang="pt-BR"/>
          </a:p>
        </p:txBody>
      </p:sp>
      <p:sp>
        <p:nvSpPr>
          <p:cNvPr id="6" name="Rectangle 6"/>
          <p:cNvSpPr>
            <a:spLocks noGrp="1" noChangeArrowheads="1"/>
          </p:cNvSpPr>
          <p:nvPr>
            <p:ph type="sldNum" sz="quarter" idx="12"/>
          </p:nvPr>
        </p:nvSpPr>
        <p:spPr/>
        <p:txBody>
          <a:bodyPr/>
          <a:lstStyle>
            <a:lvl1pPr defTabSz="4319588">
              <a:defRPr/>
            </a:lvl1pPr>
          </a:lstStyle>
          <a:p>
            <a:pPr>
              <a:defRPr/>
            </a:pPr>
            <a:fld id="{8272595A-30DB-4395-81C6-CBF188EB1EF1}" type="slidenum">
              <a:rPr lang="pt-BR" altLang="pt-BR"/>
              <a:pPr>
                <a:defRPr/>
              </a:pPr>
              <a:t>‹#›</a:t>
            </a:fld>
            <a:endParaRPr lang="pt-BR" altLang="pt-BR"/>
          </a:p>
        </p:txBody>
      </p:sp>
    </p:spTree>
    <p:extLst>
      <p:ext uri="{BB962C8B-B14F-4D97-AF65-F5344CB8AC3E}">
        <p14:creationId xmlns:p14="http://schemas.microsoft.com/office/powerpoint/2010/main" val="194676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p:txBody>
          <a:bodyPr/>
          <a:lstStyle>
            <a:lvl1pPr defTabSz="4320540" fontAlgn="auto">
              <a:spcBef>
                <a:spcPts val="0"/>
              </a:spcBef>
              <a:spcAft>
                <a:spcPts val="0"/>
              </a:spcAft>
              <a:defRPr/>
            </a:lvl1pPr>
          </a:lstStyle>
          <a:p>
            <a:pPr>
              <a:defRPr/>
            </a:pPr>
            <a:endParaRPr lang="pt-BR"/>
          </a:p>
        </p:txBody>
      </p:sp>
      <p:sp>
        <p:nvSpPr>
          <p:cNvPr id="5" name="Rectangle 5"/>
          <p:cNvSpPr>
            <a:spLocks noGrp="1" noChangeArrowheads="1"/>
          </p:cNvSpPr>
          <p:nvPr>
            <p:ph type="ftr" sz="quarter" idx="11"/>
          </p:nvPr>
        </p:nvSpPr>
        <p:spPr/>
        <p:txBody>
          <a:bodyPr/>
          <a:lstStyle>
            <a:lvl1pPr defTabSz="4320540" fontAlgn="auto">
              <a:spcBef>
                <a:spcPts val="0"/>
              </a:spcBef>
              <a:spcAft>
                <a:spcPts val="0"/>
              </a:spcAft>
              <a:defRPr/>
            </a:lvl1pPr>
          </a:lstStyle>
          <a:p>
            <a:pPr>
              <a:defRPr/>
            </a:pPr>
            <a:endParaRPr lang="pt-BR"/>
          </a:p>
        </p:txBody>
      </p:sp>
      <p:sp>
        <p:nvSpPr>
          <p:cNvPr id="6" name="Rectangle 6"/>
          <p:cNvSpPr>
            <a:spLocks noGrp="1" noChangeArrowheads="1"/>
          </p:cNvSpPr>
          <p:nvPr>
            <p:ph type="sldNum" sz="quarter" idx="12"/>
          </p:nvPr>
        </p:nvSpPr>
        <p:spPr/>
        <p:txBody>
          <a:bodyPr/>
          <a:lstStyle>
            <a:lvl1pPr defTabSz="4319588">
              <a:defRPr/>
            </a:lvl1pPr>
          </a:lstStyle>
          <a:p>
            <a:pPr>
              <a:defRPr/>
            </a:pPr>
            <a:fld id="{DAB0DB89-66A4-4D90-A48D-2A8224E8383C}" type="slidenum">
              <a:rPr lang="pt-BR" altLang="pt-BR"/>
              <a:pPr>
                <a:defRPr/>
              </a:pPr>
              <a:t>‹#›</a:t>
            </a:fld>
            <a:endParaRPr lang="pt-BR" altLang="pt-BR"/>
          </a:p>
        </p:txBody>
      </p:sp>
    </p:spTree>
    <p:extLst>
      <p:ext uri="{BB962C8B-B14F-4D97-AF65-F5344CB8AC3E}">
        <p14:creationId xmlns:p14="http://schemas.microsoft.com/office/powerpoint/2010/main" val="4150176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23493413" y="1733550"/>
            <a:ext cx="7289800" cy="36858286"/>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1620839" y="1733550"/>
            <a:ext cx="21720175" cy="36858286"/>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p:txBody>
          <a:bodyPr/>
          <a:lstStyle>
            <a:lvl1pPr defTabSz="4320540" fontAlgn="auto">
              <a:spcBef>
                <a:spcPts val="0"/>
              </a:spcBef>
              <a:spcAft>
                <a:spcPts val="0"/>
              </a:spcAft>
              <a:defRPr/>
            </a:lvl1pPr>
          </a:lstStyle>
          <a:p>
            <a:pPr>
              <a:defRPr/>
            </a:pPr>
            <a:endParaRPr lang="pt-BR"/>
          </a:p>
        </p:txBody>
      </p:sp>
      <p:sp>
        <p:nvSpPr>
          <p:cNvPr id="5" name="Rectangle 5"/>
          <p:cNvSpPr>
            <a:spLocks noGrp="1" noChangeArrowheads="1"/>
          </p:cNvSpPr>
          <p:nvPr>
            <p:ph type="ftr" sz="quarter" idx="11"/>
          </p:nvPr>
        </p:nvSpPr>
        <p:spPr/>
        <p:txBody>
          <a:bodyPr/>
          <a:lstStyle>
            <a:lvl1pPr defTabSz="4320540" fontAlgn="auto">
              <a:spcBef>
                <a:spcPts val="0"/>
              </a:spcBef>
              <a:spcAft>
                <a:spcPts val="0"/>
              </a:spcAft>
              <a:defRPr/>
            </a:lvl1pPr>
          </a:lstStyle>
          <a:p>
            <a:pPr>
              <a:defRPr/>
            </a:pPr>
            <a:endParaRPr lang="pt-BR"/>
          </a:p>
        </p:txBody>
      </p:sp>
      <p:sp>
        <p:nvSpPr>
          <p:cNvPr id="6" name="Rectangle 6"/>
          <p:cNvSpPr>
            <a:spLocks noGrp="1" noChangeArrowheads="1"/>
          </p:cNvSpPr>
          <p:nvPr>
            <p:ph type="sldNum" sz="quarter" idx="12"/>
          </p:nvPr>
        </p:nvSpPr>
        <p:spPr/>
        <p:txBody>
          <a:bodyPr/>
          <a:lstStyle>
            <a:lvl1pPr defTabSz="4319588">
              <a:defRPr/>
            </a:lvl1pPr>
          </a:lstStyle>
          <a:p>
            <a:pPr>
              <a:defRPr/>
            </a:pPr>
            <a:fld id="{99A1FF9B-0FE6-4D47-A1A5-C6DB6247262B}" type="slidenum">
              <a:rPr lang="pt-BR" altLang="pt-BR"/>
              <a:pPr>
                <a:defRPr/>
              </a:pPr>
              <a:t>‹#›</a:t>
            </a:fld>
            <a:endParaRPr lang="pt-BR" altLang="pt-BR"/>
          </a:p>
        </p:txBody>
      </p:sp>
    </p:spTree>
    <p:extLst>
      <p:ext uri="{BB962C8B-B14F-4D97-AF65-F5344CB8AC3E}">
        <p14:creationId xmlns:p14="http://schemas.microsoft.com/office/powerpoint/2010/main" val="3145139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p:txBody>
          <a:bodyPr/>
          <a:lstStyle>
            <a:lvl1pPr defTabSz="4320540" fontAlgn="auto">
              <a:spcBef>
                <a:spcPts val="0"/>
              </a:spcBef>
              <a:spcAft>
                <a:spcPts val="0"/>
              </a:spcAft>
              <a:defRPr/>
            </a:lvl1pPr>
          </a:lstStyle>
          <a:p>
            <a:pPr>
              <a:defRPr/>
            </a:pPr>
            <a:endParaRPr lang="pt-BR"/>
          </a:p>
        </p:txBody>
      </p:sp>
      <p:sp>
        <p:nvSpPr>
          <p:cNvPr id="5" name="Rectangle 5"/>
          <p:cNvSpPr>
            <a:spLocks noGrp="1" noChangeArrowheads="1"/>
          </p:cNvSpPr>
          <p:nvPr>
            <p:ph type="ftr" sz="quarter" idx="11"/>
          </p:nvPr>
        </p:nvSpPr>
        <p:spPr/>
        <p:txBody>
          <a:bodyPr/>
          <a:lstStyle>
            <a:lvl1pPr defTabSz="4320540" fontAlgn="auto">
              <a:spcBef>
                <a:spcPts val="0"/>
              </a:spcBef>
              <a:spcAft>
                <a:spcPts val="0"/>
              </a:spcAft>
              <a:defRPr/>
            </a:lvl1pPr>
          </a:lstStyle>
          <a:p>
            <a:pPr>
              <a:defRPr/>
            </a:pPr>
            <a:endParaRPr lang="pt-BR"/>
          </a:p>
        </p:txBody>
      </p:sp>
      <p:sp>
        <p:nvSpPr>
          <p:cNvPr id="6" name="Rectangle 6"/>
          <p:cNvSpPr>
            <a:spLocks noGrp="1" noChangeArrowheads="1"/>
          </p:cNvSpPr>
          <p:nvPr>
            <p:ph type="sldNum" sz="quarter" idx="12"/>
          </p:nvPr>
        </p:nvSpPr>
        <p:spPr/>
        <p:txBody>
          <a:bodyPr/>
          <a:lstStyle>
            <a:lvl1pPr defTabSz="4319588">
              <a:defRPr/>
            </a:lvl1pPr>
          </a:lstStyle>
          <a:p>
            <a:pPr>
              <a:defRPr/>
            </a:pPr>
            <a:fld id="{9430B10E-B60D-423D-9D5A-2840BDFF4DF0}" type="slidenum">
              <a:rPr lang="pt-BR" altLang="pt-BR"/>
              <a:pPr>
                <a:defRPr/>
              </a:pPr>
              <a:t>‹#›</a:t>
            </a:fld>
            <a:endParaRPr lang="pt-BR" altLang="pt-BR"/>
          </a:p>
        </p:txBody>
      </p:sp>
    </p:spTree>
    <p:extLst>
      <p:ext uri="{BB962C8B-B14F-4D97-AF65-F5344CB8AC3E}">
        <p14:creationId xmlns:p14="http://schemas.microsoft.com/office/powerpoint/2010/main" val="1990062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2559051" y="27762778"/>
            <a:ext cx="27544713" cy="8581159"/>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2559051" y="18312246"/>
            <a:ext cx="27544713" cy="945053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p:txBody>
          <a:bodyPr/>
          <a:lstStyle>
            <a:lvl1pPr defTabSz="4320540" fontAlgn="auto">
              <a:spcBef>
                <a:spcPts val="0"/>
              </a:spcBef>
              <a:spcAft>
                <a:spcPts val="0"/>
              </a:spcAft>
              <a:defRPr/>
            </a:lvl1pPr>
          </a:lstStyle>
          <a:p>
            <a:pPr>
              <a:defRPr/>
            </a:pPr>
            <a:endParaRPr lang="pt-BR"/>
          </a:p>
        </p:txBody>
      </p:sp>
      <p:sp>
        <p:nvSpPr>
          <p:cNvPr id="5" name="Rectangle 5"/>
          <p:cNvSpPr>
            <a:spLocks noGrp="1" noChangeArrowheads="1"/>
          </p:cNvSpPr>
          <p:nvPr>
            <p:ph type="ftr" sz="quarter" idx="11"/>
          </p:nvPr>
        </p:nvSpPr>
        <p:spPr/>
        <p:txBody>
          <a:bodyPr/>
          <a:lstStyle>
            <a:lvl1pPr defTabSz="4320540" fontAlgn="auto">
              <a:spcBef>
                <a:spcPts val="0"/>
              </a:spcBef>
              <a:spcAft>
                <a:spcPts val="0"/>
              </a:spcAft>
              <a:defRPr/>
            </a:lvl1pPr>
          </a:lstStyle>
          <a:p>
            <a:pPr>
              <a:defRPr/>
            </a:pPr>
            <a:endParaRPr lang="pt-BR"/>
          </a:p>
        </p:txBody>
      </p:sp>
      <p:sp>
        <p:nvSpPr>
          <p:cNvPr id="6" name="Rectangle 6"/>
          <p:cNvSpPr>
            <a:spLocks noGrp="1" noChangeArrowheads="1"/>
          </p:cNvSpPr>
          <p:nvPr>
            <p:ph type="sldNum" sz="quarter" idx="12"/>
          </p:nvPr>
        </p:nvSpPr>
        <p:spPr/>
        <p:txBody>
          <a:bodyPr/>
          <a:lstStyle>
            <a:lvl1pPr defTabSz="4319588">
              <a:defRPr/>
            </a:lvl1pPr>
          </a:lstStyle>
          <a:p>
            <a:pPr>
              <a:defRPr/>
            </a:pPr>
            <a:fld id="{D12AAAEE-A29E-4BEA-915F-54E665961BA9}" type="slidenum">
              <a:rPr lang="pt-BR" altLang="pt-BR"/>
              <a:pPr>
                <a:defRPr/>
              </a:pPr>
              <a:t>‹#›</a:t>
            </a:fld>
            <a:endParaRPr lang="pt-BR" altLang="pt-BR"/>
          </a:p>
        </p:txBody>
      </p:sp>
    </p:spTree>
    <p:extLst>
      <p:ext uri="{BB962C8B-B14F-4D97-AF65-F5344CB8AC3E}">
        <p14:creationId xmlns:p14="http://schemas.microsoft.com/office/powerpoint/2010/main" val="339710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1620839" y="10080914"/>
            <a:ext cx="14504987" cy="28510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16278225" y="10080914"/>
            <a:ext cx="14504988" cy="28510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p:txBody>
          <a:bodyPr/>
          <a:lstStyle>
            <a:lvl1pPr defTabSz="4320540" fontAlgn="auto">
              <a:spcBef>
                <a:spcPts val="0"/>
              </a:spcBef>
              <a:spcAft>
                <a:spcPts val="0"/>
              </a:spcAft>
              <a:defRPr/>
            </a:lvl1pPr>
          </a:lstStyle>
          <a:p>
            <a:pPr>
              <a:defRPr/>
            </a:pPr>
            <a:endParaRPr lang="pt-BR"/>
          </a:p>
        </p:txBody>
      </p:sp>
      <p:sp>
        <p:nvSpPr>
          <p:cNvPr id="6" name="Rectangle 5"/>
          <p:cNvSpPr>
            <a:spLocks noGrp="1" noChangeArrowheads="1"/>
          </p:cNvSpPr>
          <p:nvPr>
            <p:ph type="ftr" sz="quarter" idx="11"/>
          </p:nvPr>
        </p:nvSpPr>
        <p:spPr/>
        <p:txBody>
          <a:bodyPr/>
          <a:lstStyle>
            <a:lvl1pPr defTabSz="4320540" fontAlgn="auto">
              <a:spcBef>
                <a:spcPts val="0"/>
              </a:spcBef>
              <a:spcAft>
                <a:spcPts val="0"/>
              </a:spcAft>
              <a:defRPr/>
            </a:lvl1pPr>
          </a:lstStyle>
          <a:p>
            <a:pPr>
              <a:defRPr/>
            </a:pPr>
            <a:endParaRPr lang="pt-BR"/>
          </a:p>
        </p:txBody>
      </p:sp>
      <p:sp>
        <p:nvSpPr>
          <p:cNvPr id="7" name="Rectangle 6"/>
          <p:cNvSpPr>
            <a:spLocks noGrp="1" noChangeArrowheads="1"/>
          </p:cNvSpPr>
          <p:nvPr>
            <p:ph type="sldNum" sz="quarter" idx="12"/>
          </p:nvPr>
        </p:nvSpPr>
        <p:spPr/>
        <p:txBody>
          <a:bodyPr/>
          <a:lstStyle>
            <a:lvl1pPr defTabSz="4319588">
              <a:defRPr/>
            </a:lvl1pPr>
          </a:lstStyle>
          <a:p>
            <a:pPr>
              <a:defRPr/>
            </a:pPr>
            <a:fld id="{962327BB-F159-4FB0-951E-2E5D8CBE7C9E}" type="slidenum">
              <a:rPr lang="pt-BR" altLang="pt-BR"/>
              <a:pPr>
                <a:defRPr/>
              </a:pPr>
              <a:t>‹#›</a:t>
            </a:fld>
            <a:endParaRPr lang="pt-BR" altLang="pt-BR"/>
          </a:p>
        </p:txBody>
      </p:sp>
    </p:spTree>
    <p:extLst>
      <p:ext uri="{BB962C8B-B14F-4D97-AF65-F5344CB8AC3E}">
        <p14:creationId xmlns:p14="http://schemas.microsoft.com/office/powerpoint/2010/main" val="2240697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1620838" y="1730087"/>
            <a:ext cx="29162375" cy="72009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1620839" y="9670473"/>
            <a:ext cx="14316075" cy="40316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1620839" y="13702146"/>
            <a:ext cx="14316075" cy="248931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16460789" y="9670473"/>
            <a:ext cx="14322425" cy="40316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16460789" y="13702146"/>
            <a:ext cx="14322425" cy="248931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p:txBody>
          <a:bodyPr/>
          <a:lstStyle>
            <a:lvl1pPr defTabSz="4320540" fontAlgn="auto">
              <a:spcBef>
                <a:spcPts val="0"/>
              </a:spcBef>
              <a:spcAft>
                <a:spcPts val="0"/>
              </a:spcAft>
              <a:defRPr/>
            </a:lvl1pPr>
          </a:lstStyle>
          <a:p>
            <a:pPr>
              <a:defRPr/>
            </a:pPr>
            <a:endParaRPr lang="pt-BR"/>
          </a:p>
        </p:txBody>
      </p:sp>
      <p:sp>
        <p:nvSpPr>
          <p:cNvPr id="8" name="Rectangle 5"/>
          <p:cNvSpPr>
            <a:spLocks noGrp="1" noChangeArrowheads="1"/>
          </p:cNvSpPr>
          <p:nvPr>
            <p:ph type="ftr" sz="quarter" idx="11"/>
          </p:nvPr>
        </p:nvSpPr>
        <p:spPr/>
        <p:txBody>
          <a:bodyPr/>
          <a:lstStyle>
            <a:lvl1pPr defTabSz="4320540" fontAlgn="auto">
              <a:spcBef>
                <a:spcPts val="0"/>
              </a:spcBef>
              <a:spcAft>
                <a:spcPts val="0"/>
              </a:spcAft>
              <a:defRPr/>
            </a:lvl1pPr>
          </a:lstStyle>
          <a:p>
            <a:pPr>
              <a:defRPr/>
            </a:pPr>
            <a:endParaRPr lang="pt-BR"/>
          </a:p>
        </p:txBody>
      </p:sp>
      <p:sp>
        <p:nvSpPr>
          <p:cNvPr id="9" name="Rectangle 6"/>
          <p:cNvSpPr>
            <a:spLocks noGrp="1" noChangeArrowheads="1"/>
          </p:cNvSpPr>
          <p:nvPr>
            <p:ph type="sldNum" sz="quarter" idx="12"/>
          </p:nvPr>
        </p:nvSpPr>
        <p:spPr/>
        <p:txBody>
          <a:bodyPr/>
          <a:lstStyle>
            <a:lvl1pPr defTabSz="4319588">
              <a:defRPr/>
            </a:lvl1pPr>
          </a:lstStyle>
          <a:p>
            <a:pPr>
              <a:defRPr/>
            </a:pPr>
            <a:fld id="{28E40108-6A5F-4F2D-AD48-7885B26F7C8A}" type="slidenum">
              <a:rPr lang="pt-BR" altLang="pt-BR"/>
              <a:pPr>
                <a:defRPr/>
              </a:pPr>
              <a:t>‹#›</a:t>
            </a:fld>
            <a:endParaRPr lang="pt-BR" altLang="pt-BR"/>
          </a:p>
        </p:txBody>
      </p:sp>
    </p:spTree>
    <p:extLst>
      <p:ext uri="{BB962C8B-B14F-4D97-AF65-F5344CB8AC3E}">
        <p14:creationId xmlns:p14="http://schemas.microsoft.com/office/powerpoint/2010/main" val="362875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p:txBody>
          <a:bodyPr/>
          <a:lstStyle>
            <a:lvl1pPr defTabSz="4320540" fontAlgn="auto">
              <a:spcBef>
                <a:spcPts val="0"/>
              </a:spcBef>
              <a:spcAft>
                <a:spcPts val="0"/>
              </a:spcAft>
              <a:defRPr/>
            </a:lvl1pPr>
          </a:lstStyle>
          <a:p>
            <a:pPr>
              <a:defRPr/>
            </a:pPr>
            <a:endParaRPr lang="pt-BR"/>
          </a:p>
        </p:txBody>
      </p:sp>
      <p:sp>
        <p:nvSpPr>
          <p:cNvPr id="4" name="Rectangle 5"/>
          <p:cNvSpPr>
            <a:spLocks noGrp="1" noChangeArrowheads="1"/>
          </p:cNvSpPr>
          <p:nvPr>
            <p:ph type="ftr" sz="quarter" idx="11"/>
          </p:nvPr>
        </p:nvSpPr>
        <p:spPr/>
        <p:txBody>
          <a:bodyPr/>
          <a:lstStyle>
            <a:lvl1pPr defTabSz="4320540" fontAlgn="auto">
              <a:spcBef>
                <a:spcPts val="0"/>
              </a:spcBef>
              <a:spcAft>
                <a:spcPts val="0"/>
              </a:spcAft>
              <a:defRPr/>
            </a:lvl1pPr>
          </a:lstStyle>
          <a:p>
            <a:pPr>
              <a:defRPr/>
            </a:pPr>
            <a:endParaRPr lang="pt-BR"/>
          </a:p>
        </p:txBody>
      </p:sp>
      <p:sp>
        <p:nvSpPr>
          <p:cNvPr id="5" name="Rectangle 6"/>
          <p:cNvSpPr>
            <a:spLocks noGrp="1" noChangeArrowheads="1"/>
          </p:cNvSpPr>
          <p:nvPr>
            <p:ph type="sldNum" sz="quarter" idx="12"/>
          </p:nvPr>
        </p:nvSpPr>
        <p:spPr/>
        <p:txBody>
          <a:bodyPr/>
          <a:lstStyle>
            <a:lvl1pPr defTabSz="4319588">
              <a:defRPr/>
            </a:lvl1pPr>
          </a:lstStyle>
          <a:p>
            <a:pPr>
              <a:defRPr/>
            </a:pPr>
            <a:fld id="{6127BEB9-3069-4A5F-882C-CD72F8E1BC35}" type="slidenum">
              <a:rPr lang="pt-BR" altLang="pt-BR"/>
              <a:pPr>
                <a:defRPr/>
              </a:pPr>
              <a:t>‹#›</a:t>
            </a:fld>
            <a:endParaRPr lang="pt-BR" altLang="pt-BR"/>
          </a:p>
        </p:txBody>
      </p:sp>
    </p:spTree>
    <p:extLst>
      <p:ext uri="{BB962C8B-B14F-4D97-AF65-F5344CB8AC3E}">
        <p14:creationId xmlns:p14="http://schemas.microsoft.com/office/powerpoint/2010/main" val="76578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320540" fontAlgn="auto">
              <a:spcBef>
                <a:spcPts val="0"/>
              </a:spcBef>
              <a:spcAft>
                <a:spcPts val="0"/>
              </a:spcAft>
              <a:defRPr/>
            </a:lvl1pPr>
          </a:lstStyle>
          <a:p>
            <a:pPr>
              <a:defRPr/>
            </a:pPr>
            <a:endParaRPr lang="pt-BR"/>
          </a:p>
        </p:txBody>
      </p:sp>
      <p:sp>
        <p:nvSpPr>
          <p:cNvPr id="3" name="Rectangle 5"/>
          <p:cNvSpPr>
            <a:spLocks noGrp="1" noChangeArrowheads="1"/>
          </p:cNvSpPr>
          <p:nvPr>
            <p:ph type="ftr" sz="quarter" idx="11"/>
          </p:nvPr>
        </p:nvSpPr>
        <p:spPr/>
        <p:txBody>
          <a:bodyPr/>
          <a:lstStyle>
            <a:lvl1pPr defTabSz="4320540" fontAlgn="auto">
              <a:spcBef>
                <a:spcPts val="0"/>
              </a:spcBef>
              <a:spcAft>
                <a:spcPts val="0"/>
              </a:spcAft>
              <a:defRPr/>
            </a:lvl1pPr>
          </a:lstStyle>
          <a:p>
            <a:pPr>
              <a:defRPr/>
            </a:pPr>
            <a:endParaRPr lang="pt-BR"/>
          </a:p>
        </p:txBody>
      </p:sp>
      <p:sp>
        <p:nvSpPr>
          <p:cNvPr id="4" name="Rectangle 6"/>
          <p:cNvSpPr>
            <a:spLocks noGrp="1" noChangeArrowheads="1"/>
          </p:cNvSpPr>
          <p:nvPr>
            <p:ph type="sldNum" sz="quarter" idx="12"/>
          </p:nvPr>
        </p:nvSpPr>
        <p:spPr/>
        <p:txBody>
          <a:bodyPr/>
          <a:lstStyle>
            <a:lvl1pPr defTabSz="4319588">
              <a:defRPr/>
            </a:lvl1pPr>
          </a:lstStyle>
          <a:p>
            <a:pPr>
              <a:defRPr/>
            </a:pPr>
            <a:fld id="{1B072353-2E91-4920-A3AF-C34B1D6FD1B2}" type="slidenum">
              <a:rPr lang="pt-BR" altLang="pt-BR"/>
              <a:pPr>
                <a:defRPr/>
              </a:pPr>
              <a:t>‹#›</a:t>
            </a:fld>
            <a:endParaRPr lang="pt-BR" altLang="pt-BR"/>
          </a:p>
        </p:txBody>
      </p:sp>
    </p:spTree>
    <p:extLst>
      <p:ext uri="{BB962C8B-B14F-4D97-AF65-F5344CB8AC3E}">
        <p14:creationId xmlns:p14="http://schemas.microsoft.com/office/powerpoint/2010/main" val="786283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620838" y="1719696"/>
            <a:ext cx="10660062" cy="7322127"/>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12669839" y="1719697"/>
            <a:ext cx="18113375" cy="368756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1620838" y="9041824"/>
            <a:ext cx="10660062" cy="295534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p:txBody>
          <a:bodyPr/>
          <a:lstStyle>
            <a:lvl1pPr defTabSz="4320540" fontAlgn="auto">
              <a:spcBef>
                <a:spcPts val="0"/>
              </a:spcBef>
              <a:spcAft>
                <a:spcPts val="0"/>
              </a:spcAft>
              <a:defRPr/>
            </a:lvl1pPr>
          </a:lstStyle>
          <a:p>
            <a:pPr>
              <a:defRPr/>
            </a:pPr>
            <a:endParaRPr lang="pt-BR"/>
          </a:p>
        </p:txBody>
      </p:sp>
      <p:sp>
        <p:nvSpPr>
          <p:cNvPr id="6" name="Rectangle 5"/>
          <p:cNvSpPr>
            <a:spLocks noGrp="1" noChangeArrowheads="1"/>
          </p:cNvSpPr>
          <p:nvPr>
            <p:ph type="ftr" sz="quarter" idx="11"/>
          </p:nvPr>
        </p:nvSpPr>
        <p:spPr/>
        <p:txBody>
          <a:bodyPr/>
          <a:lstStyle>
            <a:lvl1pPr defTabSz="4320540" fontAlgn="auto">
              <a:spcBef>
                <a:spcPts val="0"/>
              </a:spcBef>
              <a:spcAft>
                <a:spcPts val="0"/>
              </a:spcAft>
              <a:defRPr/>
            </a:lvl1pPr>
          </a:lstStyle>
          <a:p>
            <a:pPr>
              <a:defRPr/>
            </a:pPr>
            <a:endParaRPr lang="pt-BR"/>
          </a:p>
        </p:txBody>
      </p:sp>
      <p:sp>
        <p:nvSpPr>
          <p:cNvPr id="7" name="Rectangle 6"/>
          <p:cNvSpPr>
            <a:spLocks noGrp="1" noChangeArrowheads="1"/>
          </p:cNvSpPr>
          <p:nvPr>
            <p:ph type="sldNum" sz="quarter" idx="12"/>
          </p:nvPr>
        </p:nvSpPr>
        <p:spPr/>
        <p:txBody>
          <a:bodyPr/>
          <a:lstStyle>
            <a:lvl1pPr defTabSz="4319588">
              <a:defRPr/>
            </a:lvl1pPr>
          </a:lstStyle>
          <a:p>
            <a:pPr>
              <a:defRPr/>
            </a:pPr>
            <a:fld id="{C4B8653A-85BD-43A3-93FC-14E505179EF1}" type="slidenum">
              <a:rPr lang="pt-BR" altLang="pt-BR"/>
              <a:pPr>
                <a:defRPr/>
              </a:pPr>
              <a:t>‹#›</a:t>
            </a:fld>
            <a:endParaRPr lang="pt-BR" altLang="pt-BR"/>
          </a:p>
        </p:txBody>
      </p:sp>
    </p:spTree>
    <p:extLst>
      <p:ext uri="{BB962C8B-B14F-4D97-AF65-F5344CB8AC3E}">
        <p14:creationId xmlns:p14="http://schemas.microsoft.com/office/powerpoint/2010/main" val="3464173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51588" y="30244473"/>
            <a:ext cx="19442112" cy="356927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6351588" y="3860224"/>
            <a:ext cx="19442112" cy="25923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6351588" y="33813750"/>
            <a:ext cx="19442112" cy="50707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p:txBody>
          <a:bodyPr/>
          <a:lstStyle>
            <a:lvl1pPr defTabSz="4320540" fontAlgn="auto">
              <a:spcBef>
                <a:spcPts val="0"/>
              </a:spcBef>
              <a:spcAft>
                <a:spcPts val="0"/>
              </a:spcAft>
              <a:defRPr/>
            </a:lvl1pPr>
          </a:lstStyle>
          <a:p>
            <a:pPr>
              <a:defRPr/>
            </a:pPr>
            <a:endParaRPr lang="pt-BR"/>
          </a:p>
        </p:txBody>
      </p:sp>
      <p:sp>
        <p:nvSpPr>
          <p:cNvPr id="6" name="Rectangle 5"/>
          <p:cNvSpPr>
            <a:spLocks noGrp="1" noChangeArrowheads="1"/>
          </p:cNvSpPr>
          <p:nvPr>
            <p:ph type="ftr" sz="quarter" idx="11"/>
          </p:nvPr>
        </p:nvSpPr>
        <p:spPr/>
        <p:txBody>
          <a:bodyPr/>
          <a:lstStyle>
            <a:lvl1pPr defTabSz="4320540" fontAlgn="auto">
              <a:spcBef>
                <a:spcPts val="0"/>
              </a:spcBef>
              <a:spcAft>
                <a:spcPts val="0"/>
              </a:spcAft>
              <a:defRPr/>
            </a:lvl1pPr>
          </a:lstStyle>
          <a:p>
            <a:pPr>
              <a:defRPr/>
            </a:pPr>
            <a:endParaRPr lang="pt-BR"/>
          </a:p>
        </p:txBody>
      </p:sp>
      <p:sp>
        <p:nvSpPr>
          <p:cNvPr id="7" name="Rectangle 6"/>
          <p:cNvSpPr>
            <a:spLocks noGrp="1" noChangeArrowheads="1"/>
          </p:cNvSpPr>
          <p:nvPr>
            <p:ph type="sldNum" sz="quarter" idx="12"/>
          </p:nvPr>
        </p:nvSpPr>
        <p:spPr/>
        <p:txBody>
          <a:bodyPr/>
          <a:lstStyle>
            <a:lvl1pPr defTabSz="4319588">
              <a:defRPr/>
            </a:lvl1pPr>
          </a:lstStyle>
          <a:p>
            <a:pPr>
              <a:defRPr/>
            </a:pPr>
            <a:fld id="{45ACE35E-0CA5-454D-9C6A-9F3E9F55B158}" type="slidenum">
              <a:rPr lang="pt-BR" altLang="pt-BR"/>
              <a:pPr>
                <a:defRPr/>
              </a:pPr>
              <a:t>‹#›</a:t>
            </a:fld>
            <a:endParaRPr lang="pt-BR" altLang="pt-BR"/>
          </a:p>
        </p:txBody>
      </p:sp>
    </p:spTree>
    <p:extLst>
      <p:ext uri="{BB962C8B-B14F-4D97-AF65-F5344CB8AC3E}">
        <p14:creationId xmlns:p14="http://schemas.microsoft.com/office/powerpoint/2010/main" val="1513624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66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20838" y="1733550"/>
            <a:ext cx="29162375"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1480" tIns="205740" rIns="411480" bIns="205740" numCol="1" anchor="ctr" anchorCtr="0" compatLnSpc="1">
            <a:prstTxWarp prst="textNoShape">
              <a:avLst/>
            </a:prstTxWarp>
          </a:bodyPr>
          <a:lstStyle/>
          <a:p>
            <a:pPr lvl="0"/>
            <a:r>
              <a:rPr lang="pt-BR" altLang="pt-BR"/>
              <a:t>Clique para editar o estilo do título mestre</a:t>
            </a:r>
          </a:p>
        </p:txBody>
      </p:sp>
      <p:sp>
        <p:nvSpPr>
          <p:cNvPr id="1027" name="Rectangle 3"/>
          <p:cNvSpPr>
            <a:spLocks noGrp="1" noChangeArrowheads="1"/>
          </p:cNvSpPr>
          <p:nvPr>
            <p:ph type="body" idx="1"/>
          </p:nvPr>
        </p:nvSpPr>
        <p:spPr bwMode="auto">
          <a:xfrm>
            <a:off x="1620838" y="10080625"/>
            <a:ext cx="29162375" cy="285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1480" tIns="205740" rIns="411480" bIns="20574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1028" name="Rectangle 4"/>
          <p:cNvSpPr>
            <a:spLocks noGrp="1" noChangeArrowheads="1"/>
          </p:cNvSpPr>
          <p:nvPr>
            <p:ph type="dt" sz="half" idx="2"/>
          </p:nvPr>
        </p:nvSpPr>
        <p:spPr bwMode="auto">
          <a:xfrm>
            <a:off x="1620838" y="39341425"/>
            <a:ext cx="7559675" cy="3001963"/>
          </a:xfrm>
          <a:prstGeom prst="rect">
            <a:avLst/>
          </a:prstGeom>
          <a:noFill/>
          <a:ln w="9525">
            <a:noFill/>
            <a:miter lim="800000"/>
            <a:headEnd/>
            <a:tailEnd/>
          </a:ln>
          <a:effectLst/>
        </p:spPr>
        <p:txBody>
          <a:bodyPr vert="horz" wrap="square" lIns="411480" tIns="205740" rIns="411480" bIns="205740" numCol="1" anchor="t" anchorCtr="0" compatLnSpc="1">
            <a:prstTxWarp prst="textNoShape">
              <a:avLst/>
            </a:prstTxWarp>
          </a:bodyPr>
          <a:lstStyle>
            <a:lvl1pPr defTabSz="914400" eaLnBrk="1" hangingPunct="1">
              <a:defRPr sz="6300">
                <a:solidFill>
                  <a:srgbClr val="000000"/>
                </a:solidFill>
                <a:latin typeface="+mn-lt"/>
                <a:cs typeface="+mn-cs"/>
              </a:defRPr>
            </a:lvl1pPr>
          </a:lstStyle>
          <a:p>
            <a:pPr>
              <a:defRPr/>
            </a:pPr>
            <a:endParaRPr lang="pt-BR"/>
          </a:p>
        </p:txBody>
      </p:sp>
      <p:sp>
        <p:nvSpPr>
          <p:cNvPr id="1029" name="Rectangle 5"/>
          <p:cNvSpPr>
            <a:spLocks noGrp="1" noChangeArrowheads="1"/>
          </p:cNvSpPr>
          <p:nvPr>
            <p:ph type="ftr" sz="quarter" idx="3"/>
          </p:nvPr>
        </p:nvSpPr>
        <p:spPr bwMode="auto">
          <a:xfrm>
            <a:off x="11071225" y="39341425"/>
            <a:ext cx="10261600" cy="3001963"/>
          </a:xfrm>
          <a:prstGeom prst="rect">
            <a:avLst/>
          </a:prstGeom>
          <a:noFill/>
          <a:ln w="9525">
            <a:noFill/>
            <a:miter lim="800000"/>
            <a:headEnd/>
            <a:tailEnd/>
          </a:ln>
          <a:effectLst/>
        </p:spPr>
        <p:txBody>
          <a:bodyPr vert="horz" wrap="square" lIns="411480" tIns="205740" rIns="411480" bIns="205740" numCol="1" anchor="t" anchorCtr="0" compatLnSpc="1">
            <a:prstTxWarp prst="textNoShape">
              <a:avLst/>
            </a:prstTxWarp>
          </a:bodyPr>
          <a:lstStyle>
            <a:lvl1pPr algn="ctr" defTabSz="914400" eaLnBrk="1" hangingPunct="1">
              <a:defRPr sz="6300">
                <a:solidFill>
                  <a:srgbClr val="000000"/>
                </a:solidFill>
                <a:latin typeface="+mn-lt"/>
                <a:cs typeface="+mn-cs"/>
              </a:defRPr>
            </a:lvl1pPr>
          </a:lstStyle>
          <a:p>
            <a:pPr>
              <a:defRPr/>
            </a:pPr>
            <a:endParaRPr lang="pt-BR"/>
          </a:p>
        </p:txBody>
      </p:sp>
      <p:sp>
        <p:nvSpPr>
          <p:cNvPr id="1030" name="Rectangle 6"/>
          <p:cNvSpPr>
            <a:spLocks noGrp="1" noChangeArrowheads="1"/>
          </p:cNvSpPr>
          <p:nvPr>
            <p:ph type="sldNum" sz="quarter" idx="4"/>
          </p:nvPr>
        </p:nvSpPr>
        <p:spPr bwMode="auto">
          <a:xfrm>
            <a:off x="23223538" y="39341425"/>
            <a:ext cx="7559675" cy="3001963"/>
          </a:xfrm>
          <a:prstGeom prst="rect">
            <a:avLst/>
          </a:prstGeom>
          <a:noFill/>
          <a:ln w="9525">
            <a:noFill/>
            <a:miter lim="800000"/>
            <a:headEnd/>
            <a:tailEnd/>
          </a:ln>
          <a:effectLst/>
        </p:spPr>
        <p:txBody>
          <a:bodyPr vert="horz" wrap="square" lIns="411480" tIns="205740" rIns="411480" bIns="205740" numCol="1" anchor="t" anchorCtr="0" compatLnSpc="1">
            <a:prstTxWarp prst="textNoShape">
              <a:avLst/>
            </a:prstTxWarp>
          </a:bodyPr>
          <a:lstStyle>
            <a:lvl1pPr algn="r" defTabSz="914400" eaLnBrk="1" hangingPunct="1">
              <a:defRPr sz="6300">
                <a:solidFill>
                  <a:srgbClr val="000000"/>
                </a:solidFill>
              </a:defRPr>
            </a:lvl1pPr>
          </a:lstStyle>
          <a:p>
            <a:pPr>
              <a:defRPr/>
            </a:pPr>
            <a:fld id="{02BC6036-991C-4FC7-8E91-5E159213FB5D}" type="slidenum">
              <a:rPr lang="pt-BR" altLang="pt-BR"/>
              <a:pPr>
                <a:defRPr/>
              </a:pPr>
              <a:t>‹#›</a:t>
            </a:fld>
            <a:endParaRPr lang="pt-BR" altLang="pt-BR"/>
          </a:p>
        </p:txBody>
      </p:sp>
    </p:spTree>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xStyles>
    <p:titleStyle>
      <a:lvl1pPr algn="ctr" defTabSz="4114800" rtl="0" eaLnBrk="0" fontAlgn="base" hangingPunct="0">
        <a:spcBef>
          <a:spcPct val="0"/>
        </a:spcBef>
        <a:spcAft>
          <a:spcPct val="0"/>
        </a:spcAft>
        <a:defRPr sz="19800">
          <a:solidFill>
            <a:schemeClr val="tx2"/>
          </a:solidFill>
          <a:latin typeface="+mj-lt"/>
          <a:ea typeface="+mj-ea"/>
          <a:cs typeface="+mj-cs"/>
        </a:defRPr>
      </a:lvl1pPr>
      <a:lvl2pPr algn="ctr" defTabSz="4114800" rtl="0" eaLnBrk="0" fontAlgn="base" hangingPunct="0">
        <a:spcBef>
          <a:spcPct val="0"/>
        </a:spcBef>
        <a:spcAft>
          <a:spcPct val="0"/>
        </a:spcAft>
        <a:defRPr sz="19800">
          <a:solidFill>
            <a:schemeClr val="tx2"/>
          </a:solidFill>
          <a:latin typeface="Arial" charset="0"/>
        </a:defRPr>
      </a:lvl2pPr>
      <a:lvl3pPr algn="ctr" defTabSz="4114800" rtl="0" eaLnBrk="0" fontAlgn="base" hangingPunct="0">
        <a:spcBef>
          <a:spcPct val="0"/>
        </a:spcBef>
        <a:spcAft>
          <a:spcPct val="0"/>
        </a:spcAft>
        <a:defRPr sz="19800">
          <a:solidFill>
            <a:schemeClr val="tx2"/>
          </a:solidFill>
          <a:latin typeface="Arial" charset="0"/>
        </a:defRPr>
      </a:lvl3pPr>
      <a:lvl4pPr algn="ctr" defTabSz="4114800" rtl="0" eaLnBrk="0" fontAlgn="base" hangingPunct="0">
        <a:spcBef>
          <a:spcPct val="0"/>
        </a:spcBef>
        <a:spcAft>
          <a:spcPct val="0"/>
        </a:spcAft>
        <a:defRPr sz="19800">
          <a:solidFill>
            <a:schemeClr val="tx2"/>
          </a:solidFill>
          <a:latin typeface="Arial" charset="0"/>
        </a:defRPr>
      </a:lvl4pPr>
      <a:lvl5pPr algn="ctr" defTabSz="4114800" rtl="0" eaLnBrk="0" fontAlgn="base" hangingPunct="0">
        <a:spcBef>
          <a:spcPct val="0"/>
        </a:spcBef>
        <a:spcAft>
          <a:spcPct val="0"/>
        </a:spcAft>
        <a:defRPr sz="19800">
          <a:solidFill>
            <a:schemeClr val="tx2"/>
          </a:solidFill>
          <a:latin typeface="Arial" charset="0"/>
        </a:defRPr>
      </a:lvl5pPr>
      <a:lvl6pPr marL="457200" algn="ctr" defTabSz="4114800" rtl="0" fontAlgn="base">
        <a:spcBef>
          <a:spcPct val="0"/>
        </a:spcBef>
        <a:spcAft>
          <a:spcPct val="0"/>
        </a:spcAft>
        <a:defRPr sz="19800">
          <a:solidFill>
            <a:schemeClr val="tx2"/>
          </a:solidFill>
          <a:latin typeface="Arial" charset="0"/>
        </a:defRPr>
      </a:lvl6pPr>
      <a:lvl7pPr marL="914400" algn="ctr" defTabSz="4114800" rtl="0" fontAlgn="base">
        <a:spcBef>
          <a:spcPct val="0"/>
        </a:spcBef>
        <a:spcAft>
          <a:spcPct val="0"/>
        </a:spcAft>
        <a:defRPr sz="19800">
          <a:solidFill>
            <a:schemeClr val="tx2"/>
          </a:solidFill>
          <a:latin typeface="Arial" charset="0"/>
        </a:defRPr>
      </a:lvl7pPr>
      <a:lvl8pPr marL="1371600" algn="ctr" defTabSz="4114800" rtl="0" fontAlgn="base">
        <a:spcBef>
          <a:spcPct val="0"/>
        </a:spcBef>
        <a:spcAft>
          <a:spcPct val="0"/>
        </a:spcAft>
        <a:defRPr sz="19800">
          <a:solidFill>
            <a:schemeClr val="tx2"/>
          </a:solidFill>
          <a:latin typeface="Arial" charset="0"/>
        </a:defRPr>
      </a:lvl8pPr>
      <a:lvl9pPr marL="1828800" algn="ctr" defTabSz="4114800" rtl="0" fontAlgn="base">
        <a:spcBef>
          <a:spcPct val="0"/>
        </a:spcBef>
        <a:spcAft>
          <a:spcPct val="0"/>
        </a:spcAft>
        <a:defRPr sz="19800">
          <a:solidFill>
            <a:schemeClr val="tx2"/>
          </a:solidFill>
          <a:latin typeface="Arial" charset="0"/>
        </a:defRPr>
      </a:lvl9pPr>
    </p:titleStyle>
    <p:bodyStyle>
      <a:lvl1pPr marL="1543050" indent="-1543050" algn="l" defTabSz="4114800" rtl="0" eaLnBrk="0" fontAlgn="base" hangingPunct="0">
        <a:spcBef>
          <a:spcPct val="20000"/>
        </a:spcBef>
        <a:spcAft>
          <a:spcPct val="0"/>
        </a:spcAft>
        <a:buChar char="•"/>
        <a:defRPr sz="14400">
          <a:solidFill>
            <a:schemeClr val="tx1"/>
          </a:solidFill>
          <a:latin typeface="+mn-lt"/>
          <a:ea typeface="+mn-ea"/>
          <a:cs typeface="+mn-cs"/>
        </a:defRPr>
      </a:lvl1pPr>
      <a:lvl2pPr marL="3343275" indent="-1285875" algn="l" defTabSz="4114800" rtl="0" eaLnBrk="0" fontAlgn="base" hangingPunct="0">
        <a:spcBef>
          <a:spcPct val="20000"/>
        </a:spcBef>
        <a:spcAft>
          <a:spcPct val="0"/>
        </a:spcAft>
        <a:buChar char="–"/>
        <a:defRPr sz="12600">
          <a:solidFill>
            <a:schemeClr val="tx1"/>
          </a:solidFill>
          <a:latin typeface="+mn-lt"/>
        </a:defRPr>
      </a:lvl2pPr>
      <a:lvl3pPr marL="5143500" indent="-1028700" algn="l" defTabSz="4114800" rtl="0" eaLnBrk="0" fontAlgn="base" hangingPunct="0">
        <a:spcBef>
          <a:spcPct val="20000"/>
        </a:spcBef>
        <a:spcAft>
          <a:spcPct val="0"/>
        </a:spcAft>
        <a:buChar char="•"/>
        <a:defRPr sz="10800">
          <a:solidFill>
            <a:schemeClr val="tx1"/>
          </a:solidFill>
          <a:latin typeface="+mn-lt"/>
        </a:defRPr>
      </a:lvl3pPr>
      <a:lvl4pPr marL="7200900" indent="-1028700" algn="l" defTabSz="4114800" rtl="0" eaLnBrk="0" fontAlgn="base" hangingPunct="0">
        <a:spcBef>
          <a:spcPct val="20000"/>
        </a:spcBef>
        <a:spcAft>
          <a:spcPct val="0"/>
        </a:spcAft>
        <a:buChar char="–"/>
        <a:defRPr sz="9000">
          <a:solidFill>
            <a:schemeClr val="tx1"/>
          </a:solidFill>
          <a:latin typeface="+mn-lt"/>
        </a:defRPr>
      </a:lvl4pPr>
      <a:lvl5pPr marL="9258300" indent="-1028700" algn="l" defTabSz="4114800" rtl="0" eaLnBrk="0" fontAlgn="base" hangingPunct="0">
        <a:spcBef>
          <a:spcPct val="20000"/>
        </a:spcBef>
        <a:spcAft>
          <a:spcPct val="0"/>
        </a:spcAft>
        <a:buChar char="»"/>
        <a:defRPr sz="9000">
          <a:solidFill>
            <a:schemeClr val="tx1"/>
          </a:solidFill>
          <a:latin typeface="+mn-lt"/>
        </a:defRPr>
      </a:lvl5pPr>
      <a:lvl6pPr marL="9715500" indent="-1028700" algn="l" defTabSz="4114800" rtl="0" fontAlgn="base">
        <a:spcBef>
          <a:spcPct val="20000"/>
        </a:spcBef>
        <a:spcAft>
          <a:spcPct val="0"/>
        </a:spcAft>
        <a:buChar char="»"/>
        <a:defRPr sz="9000">
          <a:solidFill>
            <a:schemeClr val="tx1"/>
          </a:solidFill>
          <a:latin typeface="+mn-lt"/>
        </a:defRPr>
      </a:lvl6pPr>
      <a:lvl7pPr marL="10172700" indent="-1028700" algn="l" defTabSz="4114800" rtl="0" fontAlgn="base">
        <a:spcBef>
          <a:spcPct val="20000"/>
        </a:spcBef>
        <a:spcAft>
          <a:spcPct val="0"/>
        </a:spcAft>
        <a:buChar char="»"/>
        <a:defRPr sz="9000">
          <a:solidFill>
            <a:schemeClr val="tx1"/>
          </a:solidFill>
          <a:latin typeface="+mn-lt"/>
        </a:defRPr>
      </a:lvl7pPr>
      <a:lvl8pPr marL="10629900" indent="-1028700" algn="l" defTabSz="4114800" rtl="0" fontAlgn="base">
        <a:spcBef>
          <a:spcPct val="20000"/>
        </a:spcBef>
        <a:spcAft>
          <a:spcPct val="0"/>
        </a:spcAft>
        <a:buChar char="»"/>
        <a:defRPr sz="9000">
          <a:solidFill>
            <a:schemeClr val="tx1"/>
          </a:solidFill>
          <a:latin typeface="+mn-lt"/>
        </a:defRPr>
      </a:lvl8pPr>
      <a:lvl9pPr marL="11087100" indent="-1028700" algn="l" defTabSz="4114800" rtl="0" fontAlgn="base">
        <a:spcBef>
          <a:spcPct val="20000"/>
        </a:spcBef>
        <a:spcAft>
          <a:spcPct val="0"/>
        </a:spcAft>
        <a:buChar char="»"/>
        <a:defRPr sz="9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tiff"/><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tiff"/><Relationship Id="rId2" Type="http://schemas.openxmlformats.org/officeDocument/2006/relationships/notesSlide" Target="../notesSlides/notesSlide1.xml"/><Relationship Id="rId16" Type="http://schemas.openxmlformats.org/officeDocument/2006/relationships/image" Target="../media/image14.emf"/><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tiff"/><Relationship Id="rId5" Type="http://schemas.openxmlformats.org/officeDocument/2006/relationships/image" Target="../media/image3.png"/><Relationship Id="rId15" Type="http://schemas.openxmlformats.org/officeDocument/2006/relationships/image" Target="../media/image13.emf"/><Relationship Id="rId10" Type="http://schemas.openxmlformats.org/officeDocument/2006/relationships/image" Target="../media/image8.tiff"/><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C66A2F8B-B9A3-E64E-9794-9F01D22DDE58}"/>
              </a:ext>
            </a:extLst>
          </p:cNvPr>
          <p:cNvPicPr/>
          <p:nvPr/>
        </p:nvPicPr>
        <p:blipFill>
          <a:blip r:embed="rId3"/>
          <a:stretch>
            <a:fillRect/>
          </a:stretch>
        </p:blipFill>
        <p:spPr>
          <a:xfrm>
            <a:off x="18241770" y="33193856"/>
            <a:ext cx="11953148" cy="7739374"/>
          </a:xfrm>
          <a:prstGeom prst="rect">
            <a:avLst/>
          </a:prstGeom>
        </p:spPr>
      </p:pic>
      <p:pic>
        <p:nvPicPr>
          <p:cNvPr id="68" name="Picture 67">
            <a:extLst>
              <a:ext uri="{FF2B5EF4-FFF2-40B4-BE49-F238E27FC236}">
                <a16:creationId xmlns:a16="http://schemas.microsoft.com/office/drawing/2014/main" id="{1EB6C0BA-FE44-0148-A852-F859BC51DFDE}"/>
              </a:ext>
            </a:extLst>
          </p:cNvPr>
          <p:cNvPicPr/>
          <p:nvPr/>
        </p:nvPicPr>
        <p:blipFill rotWithShape="1">
          <a:blip r:embed="rId4"/>
          <a:srcRect b="48204"/>
          <a:stretch/>
        </p:blipFill>
        <p:spPr>
          <a:xfrm>
            <a:off x="16922105" y="14599769"/>
            <a:ext cx="13272813" cy="4803548"/>
          </a:xfrm>
          <a:prstGeom prst="rect">
            <a:avLst/>
          </a:prstGeom>
        </p:spPr>
      </p:pic>
      <p:sp>
        <p:nvSpPr>
          <p:cNvPr id="27" name="Retângulo 26"/>
          <p:cNvSpPr/>
          <p:nvPr/>
        </p:nvSpPr>
        <p:spPr bwMode="auto">
          <a:xfrm>
            <a:off x="0" y="300"/>
            <a:ext cx="32404050" cy="2904694"/>
          </a:xfrm>
          <a:prstGeom prst="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5400000" scaled="1"/>
            <a:tileRect/>
          </a:gradFill>
          <a:ln w="9525" cap="flat" cmpd="sng" algn="ctr">
            <a:solidFill>
              <a:schemeClr val="tx1"/>
            </a:solidFill>
            <a:prstDash val="solid"/>
            <a:round/>
            <a:headEnd type="none" w="med" len="med"/>
            <a:tailEnd type="none" w="med" len="med"/>
          </a:ln>
          <a:effectLst/>
        </p:spPr>
        <p:txBody>
          <a:bodyPr/>
          <a:lstStyle/>
          <a:p>
            <a:pPr defTabSz="4114800">
              <a:defRPr/>
            </a:pPr>
            <a:endParaRPr lang="pt-BR" sz="8100" dirty="0">
              <a:cs typeface="+mn-cs"/>
            </a:endParaRPr>
          </a:p>
        </p:txBody>
      </p:sp>
      <p:pic>
        <p:nvPicPr>
          <p:cNvPr id="13317"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0379" y="42077251"/>
            <a:ext cx="1847772" cy="93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1"/>
          <p:cNvSpPr>
            <a:spLocks noChangeArrowheads="1"/>
          </p:cNvSpPr>
          <p:nvPr/>
        </p:nvSpPr>
        <p:spPr bwMode="auto">
          <a:xfrm>
            <a:off x="432273" y="222708"/>
            <a:ext cx="31945263"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ctr" eaLnBrk="1" hangingPunct="1">
              <a:spcBef>
                <a:spcPct val="0"/>
              </a:spcBef>
              <a:buFontTx/>
              <a:buNone/>
            </a:pPr>
            <a:r>
              <a:rPr lang="en-US" altLang="pt-BR" sz="7400" b="1" dirty="0">
                <a:solidFill>
                  <a:schemeClr val="bg1"/>
                </a:solidFill>
                <a:latin typeface="Times New Roman" pitchFamily="18" charset="0"/>
                <a:cs typeface="Times New Roman" pitchFamily="18" charset="0"/>
              </a:rPr>
              <a:t>Blistering in </a:t>
            </a:r>
            <a:r>
              <a:rPr lang="en-US" altLang="pt-BR" sz="7400" b="1" i="1" dirty="0">
                <a:solidFill>
                  <a:schemeClr val="bg1"/>
                </a:solidFill>
                <a:latin typeface="Times New Roman" pitchFamily="18" charset="0"/>
                <a:cs typeface="Times New Roman" pitchFamily="18" charset="0"/>
              </a:rPr>
              <a:t>Bothrops atrox</a:t>
            </a:r>
            <a:r>
              <a:rPr lang="en-US" altLang="pt-BR" sz="7400" b="1" dirty="0">
                <a:solidFill>
                  <a:schemeClr val="bg1"/>
                </a:solidFill>
                <a:latin typeface="Times New Roman" pitchFamily="18" charset="0"/>
                <a:cs typeface="Times New Roman" pitchFamily="18" charset="0"/>
              </a:rPr>
              <a:t> envenomings: Evidence of antivenom and inflammatory factors in the bite site</a:t>
            </a:r>
          </a:p>
        </p:txBody>
      </p:sp>
      <p:sp>
        <p:nvSpPr>
          <p:cNvPr id="13319" name="CaixaDeTexto 17"/>
          <p:cNvSpPr txBox="1">
            <a:spLocks noChangeArrowheads="1"/>
          </p:cNvSpPr>
          <p:nvPr/>
        </p:nvSpPr>
        <p:spPr bwMode="auto">
          <a:xfrm>
            <a:off x="307975" y="2999153"/>
            <a:ext cx="31775400" cy="291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ctr">
              <a:buFontTx/>
              <a:buNone/>
            </a:pPr>
            <a:r>
              <a:rPr lang="pt-BR" altLang="pt-BR" sz="3400" u="sng" dirty="0">
                <a:latin typeface="Times New Roman" pitchFamily="18" charset="0"/>
                <a:cs typeface="Times New Roman" pitchFamily="18" charset="0"/>
              </a:rPr>
              <a:t>Sarah N. C. Gimenes</a:t>
            </a:r>
            <a:r>
              <a:rPr lang="pt-BR" altLang="pt-BR" sz="3400" u="sng" baseline="30000" dirty="0">
                <a:latin typeface="Times New Roman" pitchFamily="18" charset="0"/>
                <a:cs typeface="Times New Roman" pitchFamily="18" charset="0"/>
              </a:rPr>
              <a:t>1</a:t>
            </a:r>
            <a:r>
              <a:rPr lang="pt-BR" altLang="pt-BR" sz="3400" dirty="0">
                <a:latin typeface="Times New Roman" pitchFamily="18" charset="0"/>
                <a:cs typeface="Times New Roman" pitchFamily="18" charset="0"/>
              </a:rPr>
              <a:t>; Jacqueline de A. G. Sachett</a:t>
            </a:r>
            <a:r>
              <a:rPr lang="pt-BR" altLang="pt-BR" sz="3400" baseline="30000" dirty="0">
                <a:latin typeface="Times New Roman" pitchFamily="18" charset="0"/>
                <a:cs typeface="Times New Roman" pitchFamily="18" charset="0"/>
              </a:rPr>
              <a:t>2</a:t>
            </a:r>
            <a:r>
              <a:rPr lang="pt-BR" altLang="pt-BR" sz="3400" dirty="0">
                <a:latin typeface="Times New Roman" pitchFamily="18" charset="0"/>
                <a:cs typeface="Times New Roman" pitchFamily="18" charset="0"/>
              </a:rPr>
              <a:t>; Mônica Colombini</a:t>
            </a:r>
            <a:r>
              <a:rPr lang="pt-BR" altLang="pt-BR" sz="3400" baseline="30000" dirty="0">
                <a:latin typeface="Times New Roman" pitchFamily="18" charset="0"/>
                <a:cs typeface="Times New Roman" pitchFamily="18" charset="0"/>
              </a:rPr>
              <a:t>1</a:t>
            </a:r>
            <a:r>
              <a:rPr lang="pt-BR" altLang="pt-BR" sz="3400" dirty="0">
                <a:latin typeface="Times New Roman" pitchFamily="18" charset="0"/>
                <a:cs typeface="Times New Roman" pitchFamily="18" charset="0"/>
              </a:rPr>
              <a:t>; Luciana A. Freitas-de-Sousa</a:t>
            </a:r>
            <a:r>
              <a:rPr lang="pt-BR" altLang="pt-BR" sz="3400" baseline="30000" dirty="0">
                <a:latin typeface="Times New Roman" pitchFamily="18" charset="0"/>
                <a:cs typeface="Times New Roman" pitchFamily="18" charset="0"/>
              </a:rPr>
              <a:t>1</a:t>
            </a:r>
            <a:r>
              <a:rPr lang="pt-BR" altLang="pt-BR" sz="3400" dirty="0">
                <a:latin typeface="Times New Roman" pitchFamily="18" charset="0"/>
                <a:cs typeface="Times New Roman" pitchFamily="18" charset="0"/>
              </a:rPr>
              <a:t>; Hiochelson N. dos S. Ibiapina</a:t>
            </a:r>
            <a:r>
              <a:rPr lang="pt-BR" altLang="pt-BR" sz="3400" baseline="30000" dirty="0">
                <a:latin typeface="Times New Roman" pitchFamily="18" charset="0"/>
                <a:cs typeface="Times New Roman" pitchFamily="18" charset="0"/>
              </a:rPr>
              <a:t>2</a:t>
            </a:r>
            <a:r>
              <a:rPr lang="pt-BR" altLang="pt-BR" sz="3400" dirty="0">
                <a:latin typeface="Times New Roman" pitchFamily="18" charset="0"/>
                <a:cs typeface="Times New Roman" pitchFamily="18" charset="0"/>
              </a:rPr>
              <a:t>; Allyson G. da Costa</a:t>
            </a:r>
            <a:r>
              <a:rPr lang="pt-BR" altLang="pt-BR" sz="3400" baseline="30000" dirty="0">
                <a:latin typeface="Times New Roman" pitchFamily="18" charset="0"/>
                <a:cs typeface="Times New Roman" pitchFamily="18" charset="0"/>
              </a:rPr>
              <a:t>2</a:t>
            </a:r>
            <a:r>
              <a:rPr lang="pt-BR" altLang="pt-BR" sz="3400" dirty="0">
                <a:latin typeface="Times New Roman" pitchFamily="18" charset="0"/>
                <a:cs typeface="Times New Roman" pitchFamily="18" charset="0"/>
              </a:rPr>
              <a:t>; Monique F. Santana</a:t>
            </a:r>
            <a:r>
              <a:rPr lang="pt-BR" altLang="pt-BR" sz="3400" baseline="30000" dirty="0">
                <a:latin typeface="Times New Roman" pitchFamily="18" charset="0"/>
                <a:cs typeface="Times New Roman" pitchFamily="18" charset="0"/>
              </a:rPr>
              <a:t>2</a:t>
            </a:r>
            <a:r>
              <a:rPr lang="pt-BR" altLang="pt-BR" sz="3400" dirty="0">
                <a:latin typeface="Times New Roman" pitchFamily="18" charset="0"/>
                <a:cs typeface="Times New Roman" pitchFamily="18" charset="0"/>
              </a:rPr>
              <a:t>, </a:t>
            </a:r>
            <a:r>
              <a:rPr lang="pt-BR" altLang="pt-BR" sz="3400" dirty="0" err="1">
                <a:latin typeface="Times New Roman" pitchFamily="18" charset="0"/>
                <a:cs typeface="Times New Roman" pitchFamily="18" charset="0"/>
              </a:rPr>
              <a:t>Jeong</a:t>
            </a:r>
            <a:r>
              <a:rPr lang="pt-BR" altLang="pt-BR" sz="3400" dirty="0">
                <a:latin typeface="Times New Roman" pitchFamily="18" charset="0"/>
                <a:cs typeface="Times New Roman" pitchFamily="18" charset="0"/>
              </a:rPr>
              <a:t>-Jin Park</a:t>
            </a:r>
            <a:r>
              <a:rPr lang="pt-BR" altLang="pt-BR" sz="3400" baseline="30000" dirty="0">
                <a:latin typeface="Times New Roman" pitchFamily="18" charset="0"/>
                <a:cs typeface="Times New Roman" pitchFamily="18" charset="0"/>
              </a:rPr>
              <a:t>4</a:t>
            </a:r>
            <a:r>
              <a:rPr lang="pt-BR" altLang="pt-BR" sz="3400" dirty="0">
                <a:latin typeface="Times New Roman" pitchFamily="18" charset="0"/>
                <a:cs typeface="Times New Roman" pitchFamily="18" charset="0"/>
              </a:rPr>
              <a:t>; Nicholas E. Sherman</a:t>
            </a:r>
            <a:r>
              <a:rPr lang="pt-BR" altLang="pt-BR" sz="3400" baseline="30000" dirty="0">
                <a:latin typeface="Times New Roman" pitchFamily="18" charset="0"/>
                <a:cs typeface="Times New Roman" pitchFamily="18" charset="0"/>
              </a:rPr>
              <a:t>4</a:t>
            </a:r>
            <a:r>
              <a:rPr lang="pt-BR" altLang="pt-BR" sz="3400" dirty="0">
                <a:latin typeface="Times New Roman" pitchFamily="18" charset="0"/>
                <a:cs typeface="Times New Roman" pitchFamily="18" charset="0"/>
              </a:rPr>
              <a:t>; Luiz C. de L. Ferreira</a:t>
            </a:r>
            <a:r>
              <a:rPr lang="pt-BR" altLang="pt-BR" sz="3400" baseline="30000" dirty="0">
                <a:latin typeface="Times New Roman" pitchFamily="18" charset="0"/>
                <a:cs typeface="Times New Roman" pitchFamily="18" charset="0"/>
              </a:rPr>
              <a:t>3</a:t>
            </a:r>
            <a:r>
              <a:rPr lang="pt-BR" altLang="pt-BR" sz="3400" dirty="0">
                <a:latin typeface="Times New Roman" pitchFamily="18" charset="0"/>
                <a:cs typeface="Times New Roman" pitchFamily="18" charset="0"/>
              </a:rPr>
              <a:t>, Fan H. Wen</a:t>
            </a:r>
            <a:r>
              <a:rPr lang="pt-BR" altLang="pt-BR" sz="3400" baseline="30000" dirty="0">
                <a:latin typeface="Times New Roman" pitchFamily="18" charset="0"/>
                <a:cs typeface="Times New Roman" pitchFamily="18" charset="0"/>
              </a:rPr>
              <a:t>1</a:t>
            </a:r>
            <a:r>
              <a:rPr lang="pt-BR" altLang="pt-BR" sz="3400" dirty="0">
                <a:latin typeface="Times New Roman" pitchFamily="18" charset="0"/>
                <a:cs typeface="Times New Roman" pitchFamily="18" charset="0"/>
              </a:rPr>
              <a:t>; Wuelton M. Monteiro</a:t>
            </a:r>
            <a:r>
              <a:rPr lang="pt-BR" altLang="pt-BR" sz="3400" baseline="30000" dirty="0">
                <a:latin typeface="Times New Roman" pitchFamily="18" charset="0"/>
                <a:cs typeface="Times New Roman" pitchFamily="18" charset="0"/>
              </a:rPr>
              <a:t>2</a:t>
            </a:r>
            <a:r>
              <a:rPr lang="pt-BR" altLang="pt-BR" sz="3400" dirty="0">
                <a:latin typeface="Times New Roman" pitchFamily="18" charset="0"/>
                <a:cs typeface="Times New Roman" pitchFamily="18" charset="0"/>
              </a:rPr>
              <a:t>; Ana M. Moura da Silva</a:t>
            </a:r>
            <a:r>
              <a:rPr lang="pt-BR" altLang="pt-BR" sz="3400" baseline="30000" dirty="0">
                <a:latin typeface="Times New Roman" pitchFamily="18" charset="0"/>
                <a:cs typeface="Times New Roman" pitchFamily="18" charset="0"/>
              </a:rPr>
              <a:t>1</a:t>
            </a:r>
            <a:r>
              <a:rPr lang="pt-BR" altLang="pt-BR" sz="3400" dirty="0">
                <a:latin typeface="Times New Roman" pitchFamily="18" charset="0"/>
                <a:cs typeface="Times New Roman" pitchFamily="18" charset="0"/>
              </a:rPr>
              <a:t>; Jay W. Fox</a:t>
            </a:r>
            <a:r>
              <a:rPr lang="pt-BR" altLang="pt-BR" sz="3400" baseline="30000" dirty="0">
                <a:latin typeface="Times New Roman" pitchFamily="18" charset="0"/>
                <a:cs typeface="Times New Roman" pitchFamily="18" charset="0"/>
              </a:rPr>
              <a:t>4</a:t>
            </a:r>
          </a:p>
          <a:p>
            <a:pPr algn="ctr">
              <a:buFontTx/>
              <a:buNone/>
            </a:pPr>
            <a:r>
              <a:rPr lang="pt-BR" altLang="pt-BR" sz="2400" baseline="30000" dirty="0">
                <a:latin typeface="Times New Roman" pitchFamily="18" charset="0"/>
                <a:cs typeface="Times New Roman" pitchFamily="18" charset="0"/>
              </a:rPr>
              <a:t>1</a:t>
            </a:r>
            <a:r>
              <a:rPr lang="pt-BR" altLang="pt-BR" sz="2400" dirty="0">
                <a:latin typeface="Times New Roman" pitchFamily="18" charset="0"/>
                <a:cs typeface="Times New Roman" pitchFamily="18" charset="0"/>
              </a:rPr>
              <a:t>Laboratório de Imunopatologia, Instituto Butantan, São Paulo, SP, Brazil</a:t>
            </a:r>
          </a:p>
          <a:p>
            <a:pPr algn="ctr">
              <a:buFontTx/>
              <a:buNone/>
            </a:pPr>
            <a:r>
              <a:rPr lang="pt-BR" altLang="pt-BR" sz="2400" baseline="30000" dirty="0">
                <a:latin typeface="Times New Roman" pitchFamily="18" charset="0"/>
                <a:cs typeface="Times New Roman" pitchFamily="18" charset="0"/>
              </a:rPr>
              <a:t>2</a:t>
            </a:r>
            <a:r>
              <a:rPr lang="pt-BR" altLang="pt-BR" sz="2400" dirty="0">
                <a:latin typeface="Times New Roman" pitchFamily="18" charset="0"/>
                <a:cs typeface="Times New Roman" pitchFamily="18" charset="0"/>
              </a:rPr>
              <a:t> Escola Superior de Ciências da Saúde, Universidade do Estado do Amazonas, Manaus, AM, Brazil</a:t>
            </a:r>
          </a:p>
          <a:p>
            <a:pPr algn="ctr">
              <a:buFontTx/>
              <a:buNone/>
            </a:pPr>
            <a:r>
              <a:rPr lang="pt-BR" altLang="pt-BR" sz="2400" baseline="30000" dirty="0">
                <a:latin typeface="Times New Roman" pitchFamily="18" charset="0"/>
                <a:cs typeface="Times New Roman" pitchFamily="18" charset="0"/>
              </a:rPr>
              <a:t>3</a:t>
            </a:r>
            <a:r>
              <a:rPr lang="pt-BR" altLang="pt-BR" sz="2400" dirty="0">
                <a:latin typeface="Times New Roman" pitchFamily="18" charset="0"/>
                <a:cs typeface="Times New Roman" pitchFamily="18" charset="0"/>
              </a:rPr>
              <a:t> Departamento de Ensino e Pesquisa, Fundação de Dermatologia Alfredo da Matta, Manaus, AM, Brazil</a:t>
            </a:r>
          </a:p>
          <a:p>
            <a:pPr algn="ctr">
              <a:buFontTx/>
              <a:buNone/>
            </a:pPr>
            <a:r>
              <a:rPr lang="en-US" altLang="pt-BR" sz="2400" baseline="30000" dirty="0">
                <a:latin typeface="Times New Roman" pitchFamily="18" charset="0"/>
                <a:cs typeface="Times New Roman" pitchFamily="18" charset="0"/>
              </a:rPr>
              <a:t>4</a:t>
            </a:r>
            <a:r>
              <a:rPr lang="en-US" altLang="pt-BR" sz="2400" dirty="0">
                <a:latin typeface="Times New Roman" pitchFamily="18" charset="0"/>
                <a:cs typeface="Times New Roman" pitchFamily="18" charset="0"/>
              </a:rPr>
              <a:t> University of Virginia, Charlottesville, VA, USA</a:t>
            </a:r>
          </a:p>
        </p:txBody>
      </p:sp>
      <p:sp>
        <p:nvSpPr>
          <p:cNvPr id="13320" name="CaixaDeTexto 18"/>
          <p:cNvSpPr txBox="1">
            <a:spLocks noChangeArrowheads="1"/>
          </p:cNvSpPr>
          <p:nvPr/>
        </p:nvSpPr>
        <p:spPr bwMode="auto">
          <a:xfrm>
            <a:off x="488257" y="6071123"/>
            <a:ext cx="31353818" cy="769937"/>
          </a:xfrm>
          <a:prstGeom prst="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2700000" scaled="1"/>
            <a:tileRect/>
          </a:gradFill>
          <a:ln>
            <a:noFill/>
          </a:ln>
        </p:spPr>
        <p:txBody>
          <a:bodyPr wrap="square">
            <a:spAutoFit/>
          </a:bodyPr>
          <a:lstStyle/>
          <a:p>
            <a:pPr algn="ctr"/>
            <a:r>
              <a:rPr lang="en-US" altLang="en-US" sz="4400" b="1" dirty="0">
                <a:solidFill>
                  <a:schemeClr val="bg1"/>
                </a:solidFill>
                <a:latin typeface="Times New Roman" pitchFamily="18" charset="0"/>
                <a:cs typeface="Times New Roman" pitchFamily="18" charset="0"/>
              </a:rPr>
              <a:t>Introduction</a:t>
            </a:r>
            <a:endParaRPr lang="pt-BR" altLang="en-US" sz="4400" dirty="0">
              <a:solidFill>
                <a:schemeClr val="bg1"/>
              </a:solidFill>
              <a:latin typeface="Times New Roman" pitchFamily="18" charset="0"/>
              <a:cs typeface="Times New Roman" pitchFamily="18" charset="0"/>
            </a:endParaRPr>
          </a:p>
        </p:txBody>
      </p:sp>
      <p:sp>
        <p:nvSpPr>
          <p:cNvPr id="13321" name="CaixaDeTexto 19"/>
          <p:cNvSpPr txBox="1">
            <a:spLocks noChangeArrowheads="1"/>
          </p:cNvSpPr>
          <p:nvPr/>
        </p:nvSpPr>
        <p:spPr bwMode="auto">
          <a:xfrm>
            <a:off x="432273" y="6841060"/>
            <a:ext cx="3117946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30238"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eaLnBrk="1" hangingPunct="1">
              <a:spcBef>
                <a:spcPct val="0"/>
              </a:spcBef>
              <a:buNone/>
            </a:pPr>
            <a:r>
              <a:rPr lang="en-US" altLang="pt-BR" sz="2800" dirty="0">
                <a:latin typeface="Times New Roman" pitchFamily="18" charset="0"/>
                <a:cs typeface="Times New Roman" pitchFamily="18" charset="0"/>
              </a:rPr>
              <a:t>In Brazil, the northern states present the highest prevalence of snakebite. </a:t>
            </a:r>
            <a:r>
              <a:rPr lang="en-US" altLang="pt-BR" sz="2800" i="1" dirty="0">
                <a:latin typeface="Times New Roman" pitchFamily="18" charset="0"/>
                <a:cs typeface="Times New Roman" pitchFamily="18" charset="0"/>
              </a:rPr>
              <a:t>Bothrops atrox</a:t>
            </a:r>
            <a:r>
              <a:rPr lang="en-US" altLang="pt-BR" sz="2800" dirty="0">
                <a:latin typeface="Times New Roman" pitchFamily="18" charset="0"/>
                <a:cs typeface="Times New Roman" pitchFamily="18" charset="0"/>
              </a:rPr>
              <a:t> is the species responsible for the majority of snakebites, which consists in an economic impact. The local symptoms (edema, necrosis, inflammation, tissue damage and blistering) are partially responsible for this impact. Inflammatory reactions play an important role in the onset of local tissue damage; and one of the major components of </a:t>
            </a:r>
            <a:r>
              <a:rPr lang="en-US" altLang="pt-BR" sz="2800" i="1" dirty="0">
                <a:latin typeface="Times New Roman" pitchFamily="18" charset="0"/>
                <a:cs typeface="Times New Roman" pitchFamily="18" charset="0"/>
              </a:rPr>
              <a:t>B. atrox </a:t>
            </a:r>
            <a:r>
              <a:rPr lang="en-US" altLang="pt-BR" sz="2800" dirty="0">
                <a:latin typeface="Times New Roman" pitchFamily="18" charset="0"/>
                <a:cs typeface="Times New Roman" pitchFamily="18" charset="0"/>
              </a:rPr>
              <a:t>venom responsible for blister formation are the snake venom metalloproteinases (SVMPs). SVMPs are responsible for hemorrhagic effect and is also correlated with ability to degrade ECM components. These fragments may potentially act as immunomodulator and Damage-Associated Molecular Patterns (DAMPs), increasing the inflammatory response. Currently, the use of antivenom is recognized as the best approach to systemic effects. However, is not particularly effective in preventing the initial damage trigged by the venom toxins, and consequently we observed the worsening of tissue damage at the site of bite.</a:t>
            </a:r>
          </a:p>
        </p:txBody>
      </p:sp>
      <p:cxnSp>
        <p:nvCxnSpPr>
          <p:cNvPr id="13323" name="Conector reto 25"/>
          <p:cNvCxnSpPr>
            <a:cxnSpLocks noChangeShapeType="1"/>
          </p:cNvCxnSpPr>
          <p:nvPr/>
        </p:nvCxnSpPr>
        <p:spPr bwMode="auto">
          <a:xfrm flipV="1">
            <a:off x="125413" y="41692932"/>
            <a:ext cx="32372300" cy="71437"/>
          </a:xfrm>
          <a:prstGeom prst="line">
            <a:avLst/>
          </a:prstGeom>
          <a:noFill/>
          <a:ln w="63500" algn="ctr">
            <a:solidFill>
              <a:srgbClr val="00B050"/>
            </a:solidFill>
            <a:round/>
            <a:headEnd/>
            <a:tailEnd/>
          </a:ln>
          <a:extLst>
            <a:ext uri="{909E8E84-426E-40DD-AFC4-6F175D3DCCD1}">
              <a14:hiddenFill xmlns:a14="http://schemas.microsoft.com/office/drawing/2010/main">
                <a:noFill/>
              </a14:hiddenFill>
            </a:ext>
          </a:extLst>
        </p:spPr>
      </p:cxnSp>
      <p:sp>
        <p:nvSpPr>
          <p:cNvPr id="13324" name="Rectangle 4"/>
          <p:cNvSpPr>
            <a:spLocks noChangeArrowheads="1"/>
          </p:cNvSpPr>
          <p:nvPr/>
        </p:nvSpPr>
        <p:spPr bwMode="auto">
          <a:xfrm>
            <a:off x="0" y="0"/>
            <a:ext cx="324040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eaLnBrk="1" hangingPunct="1">
              <a:spcBef>
                <a:spcPct val="0"/>
              </a:spcBef>
              <a:buFontTx/>
              <a:buNone/>
            </a:pPr>
            <a:endParaRPr lang="pt-BR" altLang="pt-BR" sz="8500"/>
          </a:p>
        </p:txBody>
      </p:sp>
      <p:cxnSp>
        <p:nvCxnSpPr>
          <p:cNvPr id="13325" name="Conector reto 35"/>
          <p:cNvCxnSpPr>
            <a:cxnSpLocks noChangeShapeType="1"/>
          </p:cNvCxnSpPr>
          <p:nvPr/>
        </p:nvCxnSpPr>
        <p:spPr bwMode="auto">
          <a:xfrm flipH="1">
            <a:off x="31750" y="2880620"/>
            <a:ext cx="32372300" cy="0"/>
          </a:xfrm>
          <a:prstGeom prst="line">
            <a:avLst/>
          </a:prstGeom>
          <a:noFill/>
          <a:ln w="31750" algn="ctr">
            <a:solidFill>
              <a:schemeClr val="tx1"/>
            </a:solidFill>
            <a:round/>
            <a:headEnd/>
            <a:tailEnd/>
          </a:ln>
          <a:extLst>
            <a:ext uri="{909E8E84-426E-40DD-AFC4-6F175D3DCCD1}">
              <a14:hiddenFill xmlns:a14="http://schemas.microsoft.com/office/drawing/2010/main">
                <a:noFill/>
              </a14:hiddenFill>
            </a:ext>
          </a:extLst>
        </p:spPr>
      </p:cxnSp>
      <p:cxnSp>
        <p:nvCxnSpPr>
          <p:cNvPr id="13326" name="Conector reto 65"/>
          <p:cNvCxnSpPr>
            <a:cxnSpLocks noChangeShapeType="1"/>
          </p:cNvCxnSpPr>
          <p:nvPr/>
        </p:nvCxnSpPr>
        <p:spPr bwMode="auto">
          <a:xfrm flipH="1">
            <a:off x="0" y="-71708"/>
            <a:ext cx="32372300" cy="0"/>
          </a:xfrm>
          <a:prstGeom prst="line">
            <a:avLst/>
          </a:prstGeom>
          <a:noFill/>
          <a:ln w="31750" algn="ctr">
            <a:solidFill>
              <a:schemeClr val="tx1"/>
            </a:solidFill>
            <a:round/>
            <a:headEnd/>
            <a:tailEnd/>
          </a:ln>
          <a:extLst>
            <a:ext uri="{909E8E84-426E-40DD-AFC4-6F175D3DCCD1}">
              <a14:hiddenFill xmlns:a14="http://schemas.microsoft.com/office/drawing/2010/main">
                <a:noFill/>
              </a14:hiddenFill>
            </a:ext>
          </a:extLst>
        </p:spPr>
      </p:cxnSp>
      <p:sp>
        <p:nvSpPr>
          <p:cNvPr id="76" name="Retângulo 75"/>
          <p:cNvSpPr/>
          <p:nvPr/>
        </p:nvSpPr>
        <p:spPr bwMode="auto">
          <a:xfrm>
            <a:off x="17349788" y="24915813"/>
            <a:ext cx="773112" cy="35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331" name="CaixaDeTexto 59"/>
          <p:cNvSpPr txBox="1">
            <a:spLocks noChangeArrowheads="1"/>
          </p:cNvSpPr>
          <p:nvPr/>
        </p:nvSpPr>
        <p:spPr bwMode="auto">
          <a:xfrm>
            <a:off x="460375" y="11233548"/>
            <a:ext cx="31353816" cy="769938"/>
          </a:xfrm>
          <a:prstGeom prst="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2700000" scaled="1"/>
            <a:tileRect/>
          </a:gradFill>
          <a:ln>
            <a:noFill/>
          </a:ln>
        </p:spPr>
        <p:txBody>
          <a:bodyPr wrap="square">
            <a:spAutoFit/>
          </a:bodyPr>
          <a:lstStyle/>
          <a:p>
            <a:pPr algn="ctr"/>
            <a:r>
              <a:rPr lang="en-US" altLang="en-US" sz="4400" b="1" dirty="0">
                <a:solidFill>
                  <a:schemeClr val="bg1"/>
                </a:solidFill>
                <a:latin typeface="Times New Roman" pitchFamily="18" charset="0"/>
                <a:cs typeface="Times New Roman" pitchFamily="18" charset="0"/>
              </a:rPr>
              <a:t>Results</a:t>
            </a:r>
            <a:endParaRPr lang="pt-BR" altLang="en-US" sz="4400" b="1" dirty="0">
              <a:solidFill>
                <a:schemeClr val="bg1"/>
              </a:solidFill>
              <a:latin typeface="Times New Roman" pitchFamily="18" charset="0"/>
              <a:cs typeface="Times New Roman" pitchFamily="18" charset="0"/>
            </a:endParaRPr>
          </a:p>
        </p:txBody>
      </p:sp>
      <p:sp>
        <p:nvSpPr>
          <p:cNvPr id="13332" name="CaixaDeTexto 19"/>
          <p:cNvSpPr txBox="1">
            <a:spLocks noChangeArrowheads="1"/>
          </p:cNvSpPr>
          <p:nvPr/>
        </p:nvSpPr>
        <p:spPr bwMode="auto">
          <a:xfrm>
            <a:off x="460375" y="10081420"/>
            <a:ext cx="313538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30238"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eaLnBrk="1" hangingPunct="1">
              <a:spcBef>
                <a:spcPct val="0"/>
              </a:spcBef>
              <a:buNone/>
            </a:pPr>
            <a:r>
              <a:rPr lang="en-US" altLang="pt-BR" sz="2800" dirty="0">
                <a:latin typeface="Times New Roman" pitchFamily="18" charset="0"/>
                <a:cs typeface="Times New Roman" pitchFamily="18" charset="0"/>
              </a:rPr>
              <a:t>The examination of blister fluids as a window, which can provide important information about the pathophysiological origin of blister formation, considering its biochemical composition. Moreover, to investigate the possible reasons of limited protective efficiency of antivenom to be able to treat the local damage in </a:t>
            </a:r>
            <a:r>
              <a:rPr lang="en-US" altLang="pt-BR" sz="2800" i="1" dirty="0">
                <a:latin typeface="Times New Roman" pitchFamily="18" charset="0"/>
                <a:cs typeface="Times New Roman" pitchFamily="18" charset="0"/>
              </a:rPr>
              <a:t>B. atrox </a:t>
            </a:r>
            <a:r>
              <a:rPr lang="en-US" altLang="pt-BR" sz="2800" dirty="0">
                <a:latin typeface="Times New Roman" pitchFamily="18" charset="0"/>
                <a:cs typeface="Times New Roman" pitchFamily="18" charset="0"/>
              </a:rPr>
              <a:t>envenoming. </a:t>
            </a:r>
          </a:p>
        </p:txBody>
      </p:sp>
      <p:sp>
        <p:nvSpPr>
          <p:cNvPr id="13333" name="CaixaDeTexto 46"/>
          <p:cNvSpPr txBox="1">
            <a:spLocks noChangeArrowheads="1"/>
          </p:cNvSpPr>
          <p:nvPr/>
        </p:nvSpPr>
        <p:spPr bwMode="auto">
          <a:xfrm>
            <a:off x="16394585" y="29883620"/>
            <a:ext cx="15501937" cy="769937"/>
          </a:xfrm>
          <a:prstGeom prst="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2700000" scaled="1"/>
            <a:tileRect/>
          </a:gradFill>
          <a:ln>
            <a:noFill/>
          </a:ln>
        </p:spPr>
        <p:txBody>
          <a:bodyPr>
            <a:spAutoFit/>
          </a:bodyPr>
          <a:lstStyle/>
          <a:p>
            <a:pPr algn="ctr"/>
            <a:r>
              <a:rPr lang="en-US" altLang="en-US" sz="4400" b="1" dirty="0">
                <a:solidFill>
                  <a:schemeClr val="bg1"/>
                </a:solidFill>
                <a:latin typeface="Times New Roman" pitchFamily="18" charset="0"/>
                <a:cs typeface="Times New Roman" pitchFamily="18" charset="0"/>
              </a:rPr>
              <a:t>Conclusion</a:t>
            </a:r>
            <a:endParaRPr lang="pt-BR" altLang="en-US" sz="4400" b="1" dirty="0">
              <a:solidFill>
                <a:schemeClr val="bg1"/>
              </a:solidFill>
              <a:latin typeface="Times New Roman" pitchFamily="18" charset="0"/>
              <a:cs typeface="Times New Roman" pitchFamily="18" charset="0"/>
            </a:endParaRPr>
          </a:p>
        </p:txBody>
      </p:sp>
      <p:sp>
        <p:nvSpPr>
          <p:cNvPr id="13335" name="CaixaDeTexto 47"/>
          <p:cNvSpPr txBox="1">
            <a:spLocks noChangeArrowheads="1"/>
          </p:cNvSpPr>
          <p:nvPr/>
        </p:nvSpPr>
        <p:spPr bwMode="auto">
          <a:xfrm>
            <a:off x="16562485" y="40841030"/>
            <a:ext cx="15481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a:spcBef>
                <a:spcPct val="0"/>
              </a:spcBef>
              <a:buNone/>
            </a:pPr>
            <a:r>
              <a:rPr lang="en-US" altLang="pt-BR" sz="2000" b="1" dirty="0">
                <a:latin typeface="Times New Roman" pitchFamily="18" charset="0"/>
                <a:cs typeface="Times New Roman" pitchFamily="18" charset="0"/>
              </a:rPr>
              <a:t>Figure 4: </a:t>
            </a:r>
            <a:r>
              <a:rPr lang="en-US" altLang="pt-BR" sz="2000" dirty="0">
                <a:latin typeface="Times New Roman" pitchFamily="18" charset="0"/>
                <a:cs typeface="Times New Roman" pitchFamily="18" charset="0"/>
              </a:rPr>
              <a:t>Representation of hypothetical pathway of blister formation triggered by snake venom proteinase from </a:t>
            </a:r>
            <a:r>
              <a:rPr lang="en-US" altLang="pt-BR" sz="2000" i="1" dirty="0">
                <a:latin typeface="Times New Roman" pitchFamily="18" charset="0"/>
                <a:cs typeface="Times New Roman" pitchFamily="18" charset="0"/>
              </a:rPr>
              <a:t>Bothrops atrox </a:t>
            </a:r>
            <a:r>
              <a:rPr lang="en-US" altLang="pt-BR" sz="2000" dirty="0">
                <a:latin typeface="Times New Roman" pitchFamily="18" charset="0"/>
                <a:cs typeface="Times New Roman" pitchFamily="18" charset="0"/>
              </a:rPr>
              <a:t>envenoming. The </a:t>
            </a:r>
            <a:r>
              <a:rPr lang="en-US" altLang="pt-BR" sz="2000" dirty="0" err="1">
                <a:latin typeface="Times New Roman" pitchFamily="18" charset="0"/>
                <a:cs typeface="Times New Roman" pitchFamily="18" charset="0"/>
              </a:rPr>
              <a:t>BioRender</a:t>
            </a:r>
            <a:r>
              <a:rPr lang="en-US" altLang="pt-BR" sz="2000" dirty="0">
                <a:latin typeface="Times New Roman" pitchFamily="18" charset="0"/>
                <a:cs typeface="Times New Roman" pitchFamily="18" charset="0"/>
              </a:rPr>
              <a:t> Standard Academic software was used. </a:t>
            </a:r>
            <a:endParaRPr lang="pt-BR" altLang="pt-BR" sz="2000" dirty="0">
              <a:latin typeface="Times New Roman" pitchFamily="18" charset="0"/>
              <a:cs typeface="Times New Roman" pitchFamily="18" charset="0"/>
            </a:endParaRPr>
          </a:p>
        </p:txBody>
      </p:sp>
      <p:sp>
        <p:nvSpPr>
          <p:cNvPr id="13339" name="AutoShape 4" descr="Resultado de imagem para fapesp logo"/>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pt-BR" altLang="pt-BR"/>
          </a:p>
        </p:txBody>
      </p:sp>
      <p:sp>
        <p:nvSpPr>
          <p:cNvPr id="13340" name="AutoShape 6" descr="Resultado de imagem para fapesp logo"/>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pt-BR" altLang="pt-BR"/>
          </a:p>
        </p:txBody>
      </p:sp>
      <p:pic>
        <p:nvPicPr>
          <p:cNvPr id="13341" name="Picture 7" descr="C:\Users\imuno\OneDrive\Área de Trabalho\logo fapes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93165" y="41908956"/>
            <a:ext cx="3836816" cy="105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2" name="Picture 8" descr="C:\Users\imuno\OneDrive\Área de Trabalho\uva_primary_logo.jpg"/>
          <p:cNvPicPr>
            <a:picLocks noChangeAspect="1" noChangeArrowheads="1"/>
          </p:cNvPicPr>
          <p:nvPr/>
        </p:nvPicPr>
        <p:blipFill>
          <a:blip r:embed="rId7">
            <a:extLst>
              <a:ext uri="{28A0092B-C50C-407E-A947-70E740481C1C}">
                <a14:useLocalDpi xmlns:a14="http://schemas.microsoft.com/office/drawing/2010/main" val="0"/>
              </a:ext>
            </a:extLst>
          </a:blip>
          <a:srcRect t="32869" b="39104"/>
          <a:stretch>
            <a:fillRect/>
          </a:stretch>
        </p:blipFill>
        <p:spPr bwMode="auto">
          <a:xfrm>
            <a:off x="16340138" y="41835226"/>
            <a:ext cx="4038465" cy="117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3" name="Picture 12" descr="C:\Users\imuno\OneDrive\Área de Trabalho\logo-slogan-horiz-cmyk-0244bc94bdb9d17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97369" y="41980964"/>
            <a:ext cx="2910672" cy="93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4" name="Picture 13" descr="C:\Users\imuno\OneDrive\Área de Trabalho\logo manau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77792" y="41908956"/>
            <a:ext cx="1053695" cy="105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6" name="CaixaDeTexto 19"/>
          <p:cNvSpPr txBox="1">
            <a:spLocks noChangeArrowheads="1"/>
          </p:cNvSpPr>
          <p:nvPr/>
        </p:nvSpPr>
        <p:spPr bwMode="auto">
          <a:xfrm>
            <a:off x="460375" y="12025636"/>
            <a:ext cx="1540986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30238"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eaLnBrk="1" hangingPunct="1">
              <a:spcBef>
                <a:spcPct val="0"/>
              </a:spcBef>
              <a:buNone/>
            </a:pPr>
            <a:r>
              <a:rPr lang="en-US" altLang="pt-BR" sz="2800" dirty="0">
                <a:latin typeface="Times New Roman" pitchFamily="18" charset="0"/>
                <a:cs typeface="Times New Roman" pitchFamily="18" charset="0"/>
              </a:rPr>
              <a:t>Five patients were attended at Tropical Medicine Hospital, Manaus, Brazil (CAAE 53192516.8.0000.0005). They were classified according to the clinical data: moderate (patients 1, 2 and 3) and severe (patients 4 and 5) accident. The clinical data provide insights into the local symptoms experienced in this patient cohort. The presence of moderate to severe edema and elevated levels of LDH (&gt;190UI/I), which is a marker indicative of tissue damage, was observed during the whole time of hospitalization (</a:t>
            </a:r>
            <a:r>
              <a:rPr lang="en-US" altLang="pt-BR" sz="2800" b="1" dirty="0">
                <a:latin typeface="Times New Roman" pitchFamily="18" charset="0"/>
                <a:cs typeface="Times New Roman" pitchFamily="18" charset="0"/>
              </a:rPr>
              <a:t>Table 1</a:t>
            </a:r>
            <a:r>
              <a:rPr lang="en-US" altLang="pt-BR" sz="2800" dirty="0">
                <a:latin typeface="Times New Roman" pitchFamily="18" charset="0"/>
                <a:cs typeface="Times New Roman" pitchFamily="18" charset="0"/>
              </a:rPr>
              <a:t>). The histological examination of tissue at the local site corroborated the clinical data, showing an acute inflammatory and hemorrhage in the area around the snakebite (</a:t>
            </a:r>
            <a:r>
              <a:rPr lang="en-US" altLang="pt-BR" sz="2800" b="1" dirty="0">
                <a:latin typeface="Times New Roman" pitchFamily="18" charset="0"/>
                <a:cs typeface="Times New Roman" pitchFamily="18" charset="0"/>
              </a:rPr>
              <a:t>Figure 1</a:t>
            </a:r>
            <a:r>
              <a:rPr lang="en-US" altLang="pt-BR" sz="2800" dirty="0">
                <a:latin typeface="Times New Roman" pitchFamily="18" charset="0"/>
                <a:cs typeface="Times New Roman" pitchFamily="18" charset="0"/>
              </a:rPr>
              <a:t>). </a:t>
            </a:r>
          </a:p>
        </p:txBody>
      </p:sp>
      <p:sp>
        <p:nvSpPr>
          <p:cNvPr id="13349" name="CaixaDeTexto 19"/>
          <p:cNvSpPr txBox="1">
            <a:spLocks noChangeArrowheads="1"/>
          </p:cNvSpPr>
          <p:nvPr/>
        </p:nvSpPr>
        <p:spPr bwMode="auto">
          <a:xfrm>
            <a:off x="16437878" y="30619385"/>
            <a:ext cx="155559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eaLnBrk="1" hangingPunct="1">
              <a:spcBef>
                <a:spcPct val="0"/>
              </a:spcBef>
              <a:buNone/>
            </a:pPr>
            <a:r>
              <a:rPr lang="en-US" altLang="pt-BR" sz="2800" dirty="0">
                <a:latin typeface="Times New Roman" pitchFamily="18" charset="0"/>
                <a:cs typeface="Times New Roman" pitchFamily="18" charset="0"/>
              </a:rPr>
              <a:t>We demonstrates that antivenom and venom reach and stay even after long time on the local lesions in </a:t>
            </a:r>
            <a:r>
              <a:rPr lang="en-US" altLang="pt-BR" sz="2800" i="1" dirty="0">
                <a:latin typeface="Times New Roman" pitchFamily="18" charset="0"/>
                <a:cs typeface="Times New Roman" pitchFamily="18" charset="0"/>
              </a:rPr>
              <a:t>B. atrox </a:t>
            </a:r>
            <a:r>
              <a:rPr lang="en-US" altLang="pt-BR" sz="2800" dirty="0">
                <a:latin typeface="Times New Roman" pitchFamily="18" charset="0"/>
                <a:cs typeface="Times New Roman" pitchFamily="18" charset="0"/>
              </a:rPr>
              <a:t>snakebite. However, the presence of antivenom in the blister did not prevent the severity of tissue damage or blister formation. It suggest that the blister is an independent process, and the pathophysiology of blister formation is more related to the presence of proinflammatory molecules released by the toxins action since the first moments after venom inoculation (</a:t>
            </a:r>
            <a:r>
              <a:rPr lang="en-US" altLang="pt-BR" sz="2800" b="1" dirty="0">
                <a:latin typeface="Times New Roman" pitchFamily="18" charset="0"/>
                <a:cs typeface="Times New Roman" pitchFamily="18" charset="0"/>
              </a:rPr>
              <a:t>Figure 4</a:t>
            </a:r>
            <a:r>
              <a:rPr lang="en-US" altLang="pt-BR" sz="2800" dirty="0">
                <a:latin typeface="Times New Roman" pitchFamily="18" charset="0"/>
                <a:cs typeface="Times New Roman" pitchFamily="18" charset="0"/>
              </a:rPr>
              <a:t>). Our studies underscore the need to develop rapid, in situ therapeutics to eliminate or at least attenuate the local effects of envenomation.</a:t>
            </a:r>
            <a:endParaRPr lang="en-US" altLang="pt-BR" sz="2800" dirty="0"/>
          </a:p>
        </p:txBody>
      </p:sp>
      <p:sp>
        <p:nvSpPr>
          <p:cNvPr id="13353" name="AutoShape 54" descr="data:image/png;base64,iVBORw0KGgoAAAANSUhEUgAAC4gAAAk6CAIAAABSY0TsAAAACXBIWXMAAC4jAAAuIwF4pT92AAAgAElEQVR4nOzdeXRV1d0/4HMzEAKIEkYVMYRRI4pKEUGcigwC1cqklVoHKDi0VZDitGzxrUMt1NrWpaK1tshQEAS0GgZRKApOvIIKMgmhjIKMQgiQ5PfHae8vL2MCHC+E51ms5T5nD+d7L2YlXj/ZO1ZUVBQAAAAAAAAAAMDRlpToAgAAAAAAAAAAKJsEUwAAAAAAAAAAiIRgCgAAAAAAAAAAkRBMAQAAAAAAAAAgEoIpAAAAAAAAAABEQjAFAAAAAAAAAIBICKYAAAAAAAAAABAJwRQAAAAAAAAAACKRkugCADiGrFq16tFHH92wYUOiCwEADiE7O/v+++8vV65cogsBAAAAADiYWFFRUaJrAOBY0b179zFjxiS6CgCgRJ599tm+ffsmugoAAAAAgINxlA8A/9/q1asTXQIAUFK+cQMAAAAAxz5H+QCwH9dff33Tpk0TXQUAsB9jx4796KOPEl0FAAAAAECJCKYAsB+dOnW68cYbE10FALAfixcvFkwBAAAAAI4XjvIBAAAAAAAAACASgikAAAAAAAAAAERCMAUAAAAAAAAAgEgIpgAAAAAAAAAAEAnBFAAAAAAAAAAAIiGYAgAAAAAAAABAJARTAAAAAAAAAACIhGAKAAAAAAAAAACREEwBAAAAAAAAACASgikAAAAAAAAAAERCMAUAAAAAAAAAgEgIpgAAAAAAAAAAEAnBFAAAAAAAAAAAIiGYAgAAAAAAAABAJARTAAAAAAAAAACIhGAKAAAAAAAAAACREEwBAAAAAAAAACASKYkuAAAAjgMvvPDCtGnTCgoKEl0IBB9//HHYGDt27JdffpnYYiAIgtTU1GuvvbZbt26JLgQAAACAY5FgCgAAHML777//05/+NNFVwN7mz58/f/78RFcBQRAEo0aNuvDCC7OyshJdCAAAAADHHEf5AADAIaxatSrRJQAc0woLC9esWZPoKgAAAAA4FtkxBYjQhg0bcnNzE10FpfDtt9+GjWXLln3yySeJLYaSS01NPfvss1NSfFuHyNWuXfuuu+5KdBWc6AoLC//3f/83NTX13HPPTXQtEDz22GNbt25NdBUAAAAAHLtiRUVFia4BKJumTZvWoUOHXbt2JboQOCFccMEFH3zwgWwKRGTMmDHdu3cPguB73/vehx9+mOhyAI4htWvXDreVmjlzZqtWrRJdDgAAAADHHEf5AFGZMGGCVAp8Z+bMmbN06dJEVwEAAAAAAAD/h9+rBqJSUFAQNsqXL5+enp7YYiih3bt379ixIzk5uWLFirFYLNHlUCKbN28O9z/bs2dPomsBAAAAAACA/0MwBYjcz372syeffDLRVUCZValSpe3btye6CgAAAAAAANgPR/k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RSEl0AAAAA/MeyZcs2btyY6Coohd27d4eNhQsXli9fPrHFUHIpKSnnnHNOcnJyogsBAAAAyj7BFAAAAI4JL730Uq9evYqKihJdCIfjtttuS3QJlE779u3feuutRFcBAAAAlH2O8gEAAOCYMH78eKkU+M7k5OTk5eUlugoAAACg7LNjCgAAAMeEwsLCsFGhQoW0tLTEFkMJ7dq1a+fOnSkpKRUqVEh0LZRIUVHR5s2bw3b8iw4AAAAgOoIpAAAAHFuefPLJO++8M9FVQNm0fv36GjVqJLoKAAAA4ATiKB8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RBMAQAAAAAAAAAgEoIpAAAAAAAAAABEQjAFAAAAAAAAAIBICKYAAAAAAAAAABAJwRQAAAAAAAAAACIhmAIAAAAAAAAAQCQEUwAAAAAAAAAAiIRgCgAAAAAAAAAAkUhJdAFQUhs2bFi/fn2iq6AUMjIyWrduHQRB5cqVFyxYkOhyKJGioqJvvvkmPT29YsWKia6Fkrr44ovz8/ODIFi7dm1Sksjp8SE/P3/Lli0ZGRkpKX4YOz7k5+eH39QyMzN9UzuObN68uaioqEqVKokuhJI688wzw6+1pKQkX2vHi8LCwg0bNlSuXLl8+fKJroUS2bZtW/iFFgTB4sWL09LSElsPJZeampqZmekHSAAAAI47saKiokTXAIe2YcOG1157zb+uAAAAwAmrfv36V155ZaKrAAAAgNLxOxYcHzZs2CCVAgAAAJzIbCULAAAQBMHrp56TwKd3XvN5Ap9+nBJM4ThTrly5qhk2Y4eorPt6fWFhYRAEVdJT01McCgORyN9T+E3e7iAIioqC3G2piS4HyqxaFfaUTykKgqBChfSTK1dOdDlQZq1d93X4WwTVKpYrlxRLdDlQNuUXFH6zY3eiqwAAAIDDJJjCcaZaRkabKy5NdBVQZo189bUwmHJurZOyMtITXQ6UTau37py0+JsgCIqCYNRi/7McotKz0ZbalfYEQXD6qade3LxZosuBMmvYqDFho3ntyjUrpSW2GCirVm3dOXnxN4muAgAAAA6T34YHAAAAAAAAACASgikAAAAAAAAAAERCMAUAAAAAAAAAgEikJLoAAAAAAOAoS09P37lz54F6y5cvX61atfPPP79jx4433XRTenr6d1lb2fDvf//75ZdfnjFjxvz58zdu3BiLxapUqdKoUaMWLVr07Nnz7LPPTnSBCZCfn1+rVq3NmzeHly+88EKvXr0SWxIAAGVScrnkRJdA6dgxBQAAAABOLDt37ly5cuXrr7/et2/fhg0bzpw58zt79BdffBGLxWKx2O23335UFiwoKIj915AhQ47KmgeXl5f3i1/8om7dug8//PDUqVNXr169c+fOvLy81atXv/POO48//nh2dnbXrl3XrVtXwgXvueeeWCx2zz33lGTw6tWrBw0adMEFF1StWrVixYoNGjS47bbb3n///egmltw///nPeColCILhw4eXfO4777xz8803N27cuFKlSqeffnrbtm0ff/zxvLy8o1geAACQKHZMAQAAAIAyq1WrVnttiLJnz54VK1bk5uYWFBQEQbBy5cr27dvPnDmzadOmCarxeLJjx462bdu+99574WV6enqjRo0aNGiQn5+/fPnyJUuW7NixIwiCsWPHfvLJJzNnzjz99NMPvmBBQcHIkSNL+PTx48ffeuutmzZtit9ZsmTJkiVL/vrXv/785z///e9/n5S0/19EPOyJpTJs2LDil9OnT1+5cmXt2rUPPmvz5s19+vQZPXp0/M727dtXr149ZcqU559//m9/+9tll1125LUBAAAJJJgCAAAAAGXW8OHDzzzzzH3vb9269Yknnhg8ePDu3bu3b99+5513xsMWHET//v3DNyotLa1fv34DBgyoUqVKvPfbb7/985///OSTT27atGn58uU33HDDjBkzDr7gH/7whxLurfLuu+9279599+7dQRCccsopl112Wfny5T/55JMlS5YUFRU9/fTTycnJ+90z5rAnlsqmTZvefPPNsN2gQYPFixcXFRWNHDlywIABB5mVn5/fuXPncM+eWCzWvHnzevXqrVu3bvbs2du3b8/Nzf3hD3/4ySef1K1b9wjLAwAAEshRPgAAAABwwqlcufJjjz322GOPhZfvv//+F198kdiSDk9SUtIT/9W6detIn7V8+fIXXnghbD///POPPfZY8VRKEASVKlW67777/vnPf6ampgZB8K9//WvSpEkHWm3z5s1PPvnkwIEDS/LoXbt23XzzzWG45MYbb1y1atX48eNHjRq1aNGioUOHpqSkBEHw+9//fvbs2UdrYmmNHj16165dQRC0atXq5z//eXjzkKf53H///WEq5ayzzpo7d+7s2bOHDx8+derUpUuXtm/fPgiCTZs29ezZ8whrAwAAEkswBQAAAABOUP3798/IyAjbYT5gv4qKiqZMmfLUU0+99dZb31VpJRWLxQb+V/PmzSN91oQJE8Lzjy6//PKf/OQnBxp28cUX9+vXL2yPHz9+r9633nqrT58+rVu3Pv300wcOHBgueEh/+ctfcnNzgyBo1qzZyy+/XKFChfB+LBbr3bv3Aw88EF4OGjToaE0srfg5Pj/+8Y+7du0ang00d+7cgwSeli9f/swzzwRBUL169SlTpjRp0iTeVbNmzTFjxoSb/bz//vtLliw5wvIAAIAEEkwBAAAAgBNULBY777zzwvaaNWvi97t16xaLxRo0aBAEwdq1a1u0aNG2bdt+/foNHTp0rxVmzpzZp0+fxo0bV65cuWLFillZWT/60Y/GjRtXVFS018gBAwbEYrFzzjknvHzuuedisVgsFtv3EJk1a9Y88sgjF110UY0aNSpUqJCdnd2lS5c333xz3zWLVxuLxYqfiRPePOOMM8LLDz74oGfPnvXq1UtPT8/MzGzbtu3f//73wsLCUr1dX375Zdi45JJLDj7y8ssvDxv7xjLGjRs3dOjQmTNn7tixo+SPHjlyZNi46667wm1OivvZz36WnJwcBMGUKVM2btx4VCaWyrJly8ITjsqVK9etW7datWpdeumlYddBNk0ZOnRouMlKnz59Tj/99L16K1Wq9LOf/SwzMzMzM/Pdd9897NoAAICE2/s/RQAAAACAE8f27dvDRrjFxV62bNly5ZVXLliwYN+uvLy8W2+9ddSoUcVvLlu2bNmyZSNHjmzRosXYsWNPO+200tbz4osv9uvXb9u2bfE78+fPnz9//rhx45o2bTphwoQ6deqUds3f/va3DzzwQGFhYUpKSkFBQW5ubm5u7pQpU5599tlp06alp6eXcJ34e3XIREvz5s3vvffeIAhq1qy5V1fLli337NkTv1yyZMlB9qoJbdq06f333w+CICUlpVOnTvsOqFatWuvWrd99992CgoJJkybdcMMNRzixtOLpk44dO4Z78HTv3j1Mk4wYMeLRRx+NxWL7zho7dmwQBLFY7JZbbtnvsv379+/fv//hlQQAQBmWkpac6BIoHTumAAAAAMAJatu2bZ999lnYzszM3HfA3XffvWDBglgsVr9+/U6dOnXs2DG8X1BQ0KFDh3gqpUaNGh07duzWrVvdunXDO7Nnz27ZsuWGDRviS/Xq1SsnJ+e5554LL6+++uqcnJycnJwuXbrExzz11FO9e/cOUykZGRlt2rTp2bNndnZ2GJr59NNPW7ZsuXjx4lK9xqFDh953333t27efPn361q1bt2zZMn78+PCMmNmzZ8fP3CmJ+Kt79dVXD77fSUZGxu9+97vf/e53YTyluFtuueWvxfTq1euQz/3888/DE39atGhRtWrV/Y6J507mzp175BNL65VXXgkbP/7xj8NGly5dwr1YcnNzw81U9rJq1apFixYFQdCsWbOsrKzDfjQAAHDss2MKAAAAAJyg7rjjjry8vCAIkpOT27Rps1dvbm7ukiVLsrOzX3nllaZNmxbveuKJJ6ZPnx4EQWpq6h/+8Ic77rgj3jVlypTrr79+48aNubm5d911Vzy80qhRo0aNGsWPtqlTp067du2Krzlnzpxf/vKXQRAkJSX169fvN7/5TVpaWtj18ccf9+zZc+HChatWrerTp8+0adNK+AI3btz4i1/8om/fvs8880x8S5hrrrmmYcOG559/fn5+/rBhw4p3HVzLli3DxqJFi9q0afPss8/GD0KKVPwIoYPsFhPvig8+koml8tFHHy1cuDAIgipVqlx99dXhzRo1alx++eVvv/12EATDhw/f9/Cj+L8JYUgoCIJ58+ZNnTp11apVqampmZmZV111Vb169Q6vJAAA4JgimHJMW7VqVX5+fqKrOCasX78+0SUAAAAAlAWFhYX//ve/582b9/jjj8+aNSu8+eMf/3jfY3d2795drly5nJyc2rVrF7+fl5c3ZMiQsD1s2LAePXoU773qqqtmzJhx3nnnFRQUjB49+tFHHy1hvODhhx8Oz7h56KGHBg0aVLyrWbNms2bNOuuss9atW/fOO+9MnDjxBz/4QUnW3LFjR/Xq1QcPHrxX9OSss8664oorcnJytm/fvmjRosaNG5dktXbt2l166aUzZswIgmDWrFlNmza94IILrrvuurZt21544YUlTLcchnXr1oWNA+16UrxrzZo1Rz6xVOLbpXTv3j2eJQqCoEePHmEwZfTo0X/84x9TU1OLz4rnYE499dTFixf36tUrfGOL+8EPfvDHP/4xnlwBAACOU4Ipx67evXu/+OKLia7iWNG6deuePXsmugoAAACA48x+D+jZS8OGDZ966qn9dt188817pVKCIHjjjTc2bdoUBMG5557bvXv3fWdlZ2f36NFjxIgRRUVFw4cPf/jhhw9Zw8qVK998880gCLKysh588MF9B1SpUuV3v/vdTTfdFBZQwmBKEAR33XVXxYoV973fsGHDnJycIAi2bNlSwqWCIBgzZkyXLl1mzpwZXs6ZM2fOnDkPPfRQRkbGlVdeedVVV1111VXxE3+Olm+//TZsHCRfUq1atbCxffv2I59Ycnv27IlvirPXx3fXXXfdHXfcsWfPno0bN+bk5HTu3Ll47+bNm+ONvU59ips4ceJ77703derUvTbsAQAAji9Rpfg5QkVFRS+//HKiqwAAAACgjOvUqdN77713yimn7Lc3fjJLce+9917Y6N27dywW2+/En/70p2EjvinLwc2YMaOoqCh8Yrly5fY7pkOHDvHBJVkzdP755+/3/oGecnA1atSYNm3aX/7yl/ixPqGNGze++uqrffr0ycrKaty48ZAhQzZu3HgY6+9XeNxSEAQnn3zygcacdNJJYSMeRjmSiSU3efLkr7/+OgiCzMzMVq1aFe+qWrXq97///bA9fPjwvSbGHzds2LANGzbUqVPnpZdemj9//rfffvv555//+c9/zsjICILgm2++ueaaaw4vNAMAABwj7Jhy7Ap3LgUAAACAw9aqVav09PR9759yyimNGjW69tprmzVrdpDp+57vEwTBokWLwkaDBg0ONLF+/fphI35iy8F9+umnYaN8+fLh+S/7dfLJJ2/ZsmXFihUlWTNUwoOESi41NfXWW2+99dZbV65cOfW/4ofmBEGwcOHCe++999e//vUrr7xyzTXXHPkT43+D27ZtO9CYrVu3ho3ih+kc9sR58+Z99NFH+w5u3rx5kyZNit+Jn+PTs2fPfVNK3bt3nzRpUhAEEydO3LZtWzwEEwTBrl274u1LLrlk8uTJ8Wqzs7Ozs7O7dOly7rnnrl+/fsWKFX/605/uu+++A70EAABONClpyYkugdIRTDkOLF++3EGqX375Zal+FQYAAACAIAiGDx9+JJ8s1apVa9+b4Tk+wUHPCTr11FPLlSu3a9eu+OCD++abb8LG4MGDBw8efPDBeXl5e/bsSUkp0Web4cYbUahdu/bNN9988803B0Hw2WefTZ06ddmyZTVr1ty0adOrr76am5v7wx/+cNiwYTfeeOMRPqhSpUph4yC7sMS7ioc/DnviW2+9td8gyODBg4sHU7Zt2zZhwoSw/emnn95+++17jY+f15OXl/faa6+FJzGF4ucrpaWlDRs2bN/4VK1atZ544onbbrstCILRo0cLpgAAwPFLMAUAAAAA2L/9nncTnrlzcElJSSkpKbt27SrhrsA7duwoVWHffvvtgY4f2suBDhsqrblz577xxhtBEDRr1qxdu3Z79TZp0qR4YuOBBx5o3rz50qVL77nnns6dO1euXPlIHl2jRo2wEY/v7CveVa1atSOfWELjxo2L/8WFb85BDB8+vHgwJf6enHvuuQdKOLVv3z5szJ07t6CgIDnZ78UCAMBxKSnRBQAAAAAAx5MqVaqEjdzc3AONWbduXRhZKOGGJfE1J06cWFQCJUylHEVLly596KGHHnrooT/96U+HHJyRkdGjR48gCNavXz969OgjfHTjxo3DxurVqw80Zs2aNWHj7LPPPvKJAwcO3O/b3r9//+Jz4+f4lMTbb7+9du3a+GX8iKVGjRodaMppp50WbqxSWFgYP3IIAAA47gimAAAAAACl0KBBg7CxZMmSA42Jd2VlZZVkzfh5Q/PmzTuy6qJSu3btsDF37tySjE9NTQ0bxdMYh+ecc85JSkoKguC9997bvn37fsdMnjw5bJx33nlHPrEkVq9ePW3atLD9r3/960ARoo0bN4b77hQUFPzjH/+IT8/Ozg4by5YtO9Ajtm7dGpadnJx88sknl6o8AADg2CGYAgAAAACUQsuWLcPGX/7ylwONeeGFF8LGJZdcUpI1W7duHTbeeeedA43Jzc0dMGDAgAEDxowZU9Jaj54LL7ww3NZl5cqV//znPw85ftasWWGjQoUKR/jojIyM8D3fuXPnpEmT9h2wffv2qVOnBkGQnJx89V6kEEMAACAASURBVNVXH/nEkhgxYkRhYWEQBHXr1m3VqtWBhlWpUiW+8vDhw+P3GzduHGZ95s6de6DdUGbPnh024gkbAADgeOSneQAAAACgFDp37hxuXzFnzpzXXntt3wHz588PD3mJxWI33njjfhcpKioqftmiRYtwb5W333771Vdf3e+UBx98cPDgwYMHDz7yqMdhSE5O7tmzZ9i+5ZZbvvjii4MMHjZsWLgTSVJS0g9/+MMjf/r1118fNl588cV9e0eMGLFz584gCNq0aVO9evWjMvGQ4uf43HTTTbFY7CAj4+/bRx99tGjRorAdi8W6desWBMG33347YMCAfWft2rXr3nvvDdtdu3YtVW0AAJRtyWkpCfyT6Fd/XBJMAQAAAABKoWLFinfffXfYvuGGG1566aXivVOmTLn00ksLCgqCIOjatetZZ52130WWL19e/DIpKemhhx4K27169Xr++eeLJ1fy8vLuvffecL+NrKys9u3bH7UXUxq/+tWvqlWrFgTB+vXrv/e97/3qV7/66quvwl1D4ubPn3/77bffdttt4eXtt99et27dI390r1696tSpEwTBW2+99dvf/rZ41+zZs+PBjkGDBh2tiQf32WefxY80iudODqRTp07xg3hGjBgRvz9gwIBKlSoFQTB06NC+fftu27Yt3rVs2bKOHTt+9tlnQRBUr1795z//eanKAwAAjiniPAAAAABA6Tz44INTp05977338vPzb7vttkGDBjVr1qx8+fIfffTRkiVLwkxJZmbms88+u9fEk046KWxMnz79jjvuyMzMbNGixaWXXhoEwS233DJ16tQRI0Zs2bKlb9++jz/++Lnnnnv66aevXbt2+vTpmzZtCoIgIyPj9ddfT05O/m5f7n9UrVo1Jyfn+9///pYtW/Ly8h555JFHHnkkLS0tKyurZs2a69evX7Vq1ebNm+Pj27VrN3jw4KPy6LS0tL/+9a/t27ffvXv3fffdN2HChA4dOpQrV+7jjz+eMGHC7t27gyAYMGDARRdddLQmHlx8u5SWLVvWr1//kMV37do1PPhp+PDhv/71r8P7p5566tNPPx2GeJ5//vkRI0acf/75Z5xxxqJFi+bNm5efnx8EQbly5UaPHl25cuVSlQcAABxTBFMAAAAAgNJJTU2dNGnSTTfdNG7cuCAIVqxYsWLFiuIDWrZs+eqrr1atWnWviXXq1GncuPGXX365c+fOMLYyePDgMJgSBMHf//736tWr/+lPfyosLMzNzc3NzS0+t0mTJi+99NLZZ58d4Qs7lAsvvPDTTz/96U9/OmXKlPBOfn7+ggULFixYUHxYxYoVH3zwwXvvvTc1NfVoPfrKK68cNWrUbbfdtnnz5lmzZs2aNSveFYvF+vXrt9eGKEc+8UAKCwvjG5/cdNNNJZly4403hsGUJUuWfPjhh82bNw/v33rrrbt27erfv/+OHTu2bds2Y8aM4rPOOOOMUaNGtWzZslTlAQAAxxrBFAAAAACg1CpWrDh27Njp06e/8sor06dPX7t27Z49e2rWrNmiRYsePXpce+21B5r4xhtvDBgwYObMmdu2batVq1aNGjXiXcnJyX/4wx969+794osvTp06deXKlbt3765Xr16DBg26devWvXv3WCx2FF9CUlJScnJyadfMzMycPHnyZ599NnLkyA8++ODLL7/cvHnz7t27K1euXLNmzQsuuODyyy/v3r17fG+Yo+i666676KKLnn/++YkTJ65YsWLnzp2nnXbaFVdc0bt373jU4+hO3K/p06evXLkyCIJy5cp17969JFMuu+yy2rVrh7OGDx9e/KF9+/bt0KHDiy+++Oabb65YsWLLli3VqlVr2rTptdde+5Of/CQtLa205QEAAMeaWPGzWjl2FBUVJSUlhe3ly5efeeaZia0n4b788svwFyZOq1WrzRWXJrocKLNGvvpauIvvZXUzsjLSE10OlE2rt+6ctPibIAgKi4In5+z9+6PA0dKz0ZbalfYEQdCgXtbFzZsluhwos4aNGhN+sHB1o2o1K/l/hxCJVVt3Tl78TRAEJ598co8ePRJdDgAAQIJNb3ZxAp9+2cezDj2I/8uOKQAAAAAAAADA8SElLTnRJVA6SYkuAAAAAAAAAACAskkwBQAAAAAAAACASAimAAAAAAAAAAAQiZREFwAlUlhYGDbWrFv3yj9eTWwxUIYVFRWFjX8t3/Sv5ZsSWwyUeUmx4JcXbkx0FVBmxYL/fFNb8tWypcuWJ7QWKMviP0DmLPomsZXAiWDPnj2JLgEAAABKTTCF48M33/znI86ioqL4555AdAp9ocF3IinwtQaR8wMkfDf8AAnfgZ07dya6BAAAACg1R/lwfKhYsWKiSwAAAABIpOTk5ESXAAAAwFG2ZMmSWCwWi8WGDBlytNb8n//5n1iJNWnS5Gg990DsmMLxoUKFCmEjqULlcqc3TmwxUIblL/2kqLAgCIImjRueWrN6osuBsumbTZs/mfdFEASxWFJa/WaJLgfKrF3/nl+489sgCKrXOi2zQaNElwNl1scz3w03Jaox68O0jc6ChEjsrFZ1/UXNgiBIT09PdC0AAACJl5JWplL7o0aNOuprLl269KiveSQEUzjOxFLKJZ9UNdFVQNkVi4X/POWUyoIpEJH4kSJFQZFvahCh5NTwn2nl06vWqJXYWuBEUP7r9enrvk50FVA2OSgLAACgDBs5cuRRX1MwBQAAAAAAAADgRPfyyy/Pnz//qC8bD6Y0adLkvPPOO/jg2rVrH/UC9iKYAgAAAAAAAADw3dm+ffsLL7wwcODAo77yjh071q5dG7bvvPPOPn36HPVHlJZgCgAAAAAAAABAtDZt2vT5559//vnnc+fO/cc//rF58+YonvLVV18VFf3nVNj69etH8YjSEkwBAAAAgDKloKAgJaV0n/vl5OS0a9duv12ffPJJs2bNgiC4++67n3rqqaNQHwAAwAnpuuuue/fdd6N+yldffRVvHyPBlKREFwAAAAAAHBMKCgpi/zVkyJBEl3Pc++KLL8I38/bbby9+3/sMAABHIjktJYF/Ev3qD23p0qVhIy0t7YwzzkhsMaHj4F0DAAAAAA5P69at09LSDjmsatWq30ExAAAAJ7Krrrqqdu3axe+sX79+0qRJR/cp8WBKVlZWUtIxsVmJYAoAAAAAlFljxoypWbNmoqsAAAAgeOCBB/a688EHH0QXTDlGzvEJBFMAAAAAgFBSUtITTzwRtlu3bp3YYsow7zMAABCdvYIpY8eOHTdu3MKFCxctWpSUlFSzZs3mzZt37NixS5cuqamp301JgikAAAAAQBAEQSwWGzhwYHTrFxUVTZ069fPPP2/cuHGHDh2ie9AxLur3GQAAOGEVFBQsX748bK9bt+573/vexx9/XHzAli1bFi1a9Morr9SrV+/pp5/u2LHjd1DVMXGeEAAAAABwLOjWrVssFovFYuvWrdvvgJUrVw4cOPDss88+6aSTTj755Ozs7HvuuWfhwoUHWa1BgwZBEKxdu7ZFixZt27bt16/f0KFD9xo5c+bMPn36NG7cuHLlyhUrVszKyvrRj340bty4oqKig6x8xhlnhJcffPBBz54969Wrl56enpmZ2bZt27///e+FhYUHeaVr1qx55JFHLrrooho1alSoUCE7O7tLly5vvvnmgZ4YN2XKlJtuuikrK6tChQq1a9e+8sorBw4cuGHDhuJjBgwYEIvFzjnnnPDyueeeC9/VIUOGFK9/r/f5yF8UAABwglu5cuXu3bvD9ogRI/ZKpRS3dOnSzp07Dx48+Duoyo4pAAAAAECJ5OTk/OhHP9q0aVP8zvz58+fPn//MM88MGjTo/vvvP9DELVu2XHnllQsWLNi3Ky8v79Zbbx01alTxm8uWLVu2bNnIkSNbtGgxduzY00477SBV/fa3v33ggQcKCwtTUlIKCgpyc3Nzc3OnTJny7LPPTps2LT09fd8pL774Yr9+/bZt27bXCxk3blzTpk0nTJhQp06dfWdt27atZ8+eEydOjN9ZtWrVqlWr3nnnneeee+6xxx678847D1JnqRzGiwIAgBNESlpyoks4dsXP8Ylr0qTJDTfc0KBBg/Lly69cufLtt98eP378nj17giAoKioaMGBA3bp1u3TpEmlVdkwBAAAAAA5t3rx5Xbt23bRpU+XKlTt37nz99deHW6EEQbB79+4HHnjgN7/5zYHm3n333QsWLIjFYvXr1+/UqVN8s+iCgoIOHTrEUyk1atTo2LFjt27d6tatG96ZPXt2y5Yt99qPpLihQ4fed9997du3nz59+tatW7ds2TJ+/PgzzzwznNuvX799pzz11FO9e/cOUykZGRlt2rTp2bNndnZ2UlJSEASffvppy5YtFy9evNes/Pz8Nm3ahKmUWCzWsGHDG2+88Qc/+EGtWrWCINi6detdd931t7/9LRzcq1evnJyc5557Lry8+uqrc3JycnJySvhp72G8KAAAgOD/BlNSUlKGDBkyd+7c+++/v2vXrp06derbt++YMWO++OKL8847Lz6sV69eW7ZsibQqwRQAAAAA4NCmTZu2ffv2K664YtmyZRMnThw5cuSiRYsWLVoUP7Bm0KBB8+bN23dibm7uyy+/nJ2dPWfOnMWLF7/++uu9evUKu5544onp06cHQZCamvrMM8+sW7fujTfeGD169FdffTV58uSMjIxw+l133bXfkjZu3PiLX/yib9++r7/++qWXXpqenn7SSSddc801b731VlpaWhAEw4YN2+vsmzlz5vzyl78MgiApKenee+9dvXr1lClThg0b9vnnn3/wwQeNGjUKgmDVqlV9+vTZ61kPP/zwhx9+GARBjRo1Zs6cuXDhwldeeWXChAlfffXVPffcE47p37//zp07gyBo1KhRu3btLrnkkvB+nTp12rVr165du8zMzEO+z4fxogAAAELFgynhVpGxWGyvMQ0bNpw+fXpWVlZ4uXnz5j//+c+RVuUoHxJpw4YNTz/99Ndff33IkdWrV9/vBqoAAAAAHMQNN9wQphkO5OKLL3744YdLuFrz5s0nT56ckvL/P1Rs0KDBrFmzWrVqNW/evD179gwZMiS+a0jc7t27y5Url5OTU7t27eL38/LyhgwZEraHDRvWo0eP4r1XXXXVjBkzzjvvvIKCgtGjRz/66KP16tXba+UdO3ZUr1598ODB4WYncWedddYVV1yRk5Ozffv2RYsWNW7cON718MMPh3tWP/TQQ4MGDSo+q1mzZv+PvTuPqznt/wd+naVVi4hMaREVE5qypUHGNkjGIKRlbFl7WIdmGAZjxiD3IMaSbZJqFCLTSImSIakh1VhSnaIFlXbVWX5/XPf9+Z1v53Q6ncpJ83o+5vG4r67PdV2f93WW26Nz3l3vO3fu9OvXr6io6MaNG5cvX546dSq9VFxcfODAAUIIl8u9deuWpaUlM0tDQ2Pv3r3p6enXrl0rLi6+e/fu6NGjm3ogZVFgUwAAAAAAANSKFStcXV0JIWpqajJ+a9DV1T106NCkSZPoj8HBwZs2bWq7qJCYAsq0cuXK4OBgeUaOHDnS3d29reMBAAAAAAAAAOhgbty4IXuAurq6/Ktt2bJFPCuF0tLS2rFjB83hCAsLO3HihOSYefPmNchKIYRcuXKltLSUEDJw4MBZs2ZJ3s7a2nr27NlBQUEikejs2bNSE2i8vb07deok2W9paXn16lVCiPiR1C9evIiMjCSEmJubS/3UVU9Pb8+ePZ6enjQ8JjHl7Nmz9CiUOXPmiGelUCwWy8vL69q1a4SQuLi4FiamNHdTAAAAAAAADGNjY2NjY3lGTpw4sVevXtnZ2YSQ9PT0wsJCWqi0LaCUDyhTTk6OskMAAAAAAAAAAAC5GBoaOjk5Sb3k7OxMjzOprq5++PCh5IDJkydLdt6+fZs2vLy8JA+XphYvXkwbd+7ckTrA1tZWar+qqqpkZ3x8vEgkovFIHUAIYf5kMD4+numk9YYIIQsXLpQ6y8nJ6ebNmzdv3pSaYdNczdoUAAAAAACAYmxsbJj2s2fP2u5GODEF2oWpU6f269dPxgAdHZ33FgwAAAAAAAAAQIdRWFhoYGDQKktZWFjIuGptbU1rmefk5AwaNKjBVUNDQ8kpT58+bXLlPn360Mbjx4+lDpCs7yPDgwcPaENdXf369euNDdPV1S0rK8vNzWV6Hj161CCeBjQ0NBwdHeWPRLZmbQoAAAAA4N+Gq8ZRdggdhPjvYq9fv267GyExBdqFOXPm0EpXjXn8+LH4H6kAAAAAAAAAAMB71qtXLxlXmYyNkpISyatST4SmdXwIIWZmZo0t+9FHH6mqqtbV1TGDG+jSpYuMqBooLi6mDV9fX19fX9mDa2pq+Hw+LUtEN8XhcD766CP5b6ewZm0KAAAAAABAMeK/i9XX17fdjVDKBwAAAAAAAAAAAFpKKBTShpqamuRVqTVoaFUd2dhsNk0N4fP5Ugc0VgNIqurqavkHE0IqKytpg35Eq6qqyuG8jz/NbNamAAAAAAAAFPPq1Sum3a1bt7a7EU5MAQAAAAAAAAAAgKZlZWXJuJqZmUkb8p/2oaenRxs8Hs/KykrqmKKiIppN0iqHiDB3vHz5srOzc7MmlpeX19TUvH79uk0/rgUAAAAAAFDYjRs3rl27RtvLli0zMTGRPZ6pr0oIMTIyarvAkJgCAAAAAAAAAAAATXvy5IlQKGSzpZzBLBKJ0tPTadvGxkbOBS0sLK5evUoIyczMnDBhgtQxTL6Lubl5syOWYGpqShupqanNSkwxNzfn8XiEkKysrMYSU0JCQgQCgY6OTrNWBgAAAAAAaC3v3r37+eefaVtNTW3r1q2yxzO/x3Xr1s3S0rLtAkMpHwAAAAAAAAAAAGhaUVHR+fPnpV66ePFidnY2IcTMzMzY2FjOBR0cHGjjxIkTjY3x9/enjREjRjQj1kaMHDmSNm7cuNHYGB6Pt379+vXr14eGhjKdzN0DAwOlzkpLS3N1dXV3dw8ICGh5nAAAAAAAAAoYOXIkU1w1ICBAIBDIGJycnJyamkrb48ePb9OKokhMAQAAAAAAAAAAALls376dFtYRV1lZuWXLFtpetGiR/Ks5Ozvr6uoSQlJSUi5evCg5ICMjgyaCsFgsNzc3BYMWY29vT09euX79elhYmNQxmzZt8vX19fX11dTUZDrd3Nzop7T+/v55eXmSs5gEms8++0zyqkgkannwAAAAAAAAPB7v/P+Eh4c3uKqlpTVr1izazs7O3rRpU2Pr1NXVLVmyhPlx1apVbREtA4kpAAAAAAAAAAAAIJe0tLRRo0bl5+czPZmZmfb29vT8ZwMDg2XLlsm/WqdOnVavXk3brq6uJ0+eFL8aHR09atQo+hd+M2fO7NevX8vjZ7PZ3333HW0vWrTo6NGj4ikjNTU1X3/99dmzZwkh5ubmEydOZC5ZWVm5uLgQQmprax0cHO7du8dcEolE/v7+fn5+hJDOnTtPmzZN8r45OTktDx4AAAAAACiOGleJ/yl37zdv3pz5Px4eHpID1q5dyxRg3b1793/+8x8+n99gTEFBwcSJE5OTk+mPU6dOHTp0aJuGreRHDQAAAAAAAAAAAD4ICxcuPHnyZHJysomJiY2NjZWV1cOHD//55x+a26GionLq1KkuXbo0a81NmzbFxMTcvn27trZ24cKF27ZtGzx4sLq6elJSUmZmJl3ZzMzs8OHDrbWL+fPnx8TEBAUFlZWVLV26dOfOnQMHDjQyMiosLIyLiystLSWEdOnSJSIigsPhiE88fPhwUlJSdnb2ixcvHBwc+vXrZ2dnx+fzk5OTnzx5Qsf4+/sbGhoyU7S1tWkjLi5u+fLlZmZm9vb2o0aNaq29AAAAAAAANPDJJ5+sXLly3759hBCRSLRu3boTJ07Mnj3b0tJST0+voKDg5s2b586dq6mpoeN79uwpo7hqa0FiCgAAAAAAAAAAADTtyy+/HDJkyMqVK+vq6lJSUlJSUphLXbt2PXXq1KRJk5q7poqKSlRUlKen54ULFwghubm5ubm54gMcHBzCwsK6du3a8vgZAQEB3bp18/PzEwqFPB6Px+OJXx0wYMDJkyc//vjjBrO6dOmSkJAwffr0xMREgUCQlpaWlpbGXO3cufPOnTtnzpwpPsXExKRv376PHz9+9+4dza3x9fVFYgoAAAAAALSp3bt3P3/+PCIigv6YkZHx/fffSx1pbm7+xx9/6Ovrt3VISEwBAAAAAAAAAACARn300Ue0/E2fPn2cnJxGjBhx8ODBmJiYly9fqqmpmZubT5s2bfny5QrnjnTq1On8+fNxcXGBgYFxcXGFhYV8Pt/AwMDe3n727NlSK+PIic1mczgcFovVoJ/D4ezbt8/Ly+v48eMxMTEvXryor6/v3bu3hYWFi4vLrFmzJKdQhoaGd+7cCQsLCwkJuXfv3uvXrw0MDPr27WtnZ7du3TqpH+ZeuXJl/fr1CQkJFRUVPXr06N69u8Lbkb0pAAAAAAAASkVF5fz58zt27Ni5c2d9fb3UMRwOx9PTc/fu3e8hK4UQwhKvogrth0gkYio/5eTkmJqaKjeeNuLg4HDnzh1CSFBQkKurq4yRjx8/jo+PJ4RwdPTV+wx5T/EB/PtUP4wWCfiEkJH2g81Neio7HICOKb/wVXT8X4QQwmJ1sp3Y1HAAUFDNk7vCqlJCSE+z3v0HtW2FVIB/s6gLIfSDBZNLf2gUvVJ2OAAdU5WR4Qunzwkhurq6s2fPVnY4AAAAAAAASvaPp7MS794vIEKJd2+WwsLC3377LS4u7tGjRyUlJXw+v3v37mZmZp9//vmsWbMsLS3fWyQ4MQUAAAAAAAAAAAAAAAAAAACgQ+nRo4ePj4+Pj4+yA0FiCgAAAAAAAAAAAAAAAAAAAHwguKocZYcAzcNWdgAAAAAAAAAAAAAAAAAAAAAA0DHhxBT4wIhqq+vynyk7CoCOSySk/8vLyy8rr1BuLAAdVWVV1X9bIoJ/1ADajqi+hjbK35Y+y0hVbjAA/wZlfa2qjHsqOwqAjqleR1vZIQAAAAAAAAAoDokp8GGorq6mDWFttbAwU7nBAPwb5L7Mz32p7CAAOj5RPf5RA2h75W9Lyt+WKDsKgI6vzKqPskMA6PjevXun7BAAAAAAAAAAmg2lfODDUMX8cTkAAAAAAAAAwL8Sn89XdggAAAAAAAAAzYYTU+DD0LVrV9rgqqioa2opNxiADqyq/K1IJCKEqGt24qqoKjscgI5JIODXVP63VJaWrp5ygwHowGqqKgR8PiFERVVNTUNT2eEAdFiVZaW0wS1+y6qtU24wAB2VSE2V37UzIURdXV3ZsQAAAAAAAAA0GxJT4MPAZv/3dB9tva7W9o7KDQagA7v75wV+fT0hxLTfgG5GpsoOB6BjKn1VmH43jhDCYrM/cZyg7HAAOqzUhOvlJW8IIV16GFl8MkTZ4QB0WLcjztHMZt2L0ap5BcoOB6Bjqu1tXOL5JSGEy8VHeQAAAAAAAISrxlF2CNA8Hee32cDAwDNnzgiFQmUHAgAAAAAAAAAAAAAAAAAAAACEdJjElOLi4nnz5gkEAmUH0iYqKiqUHQIAAAAAAAAAAAAAAAAAAABAs7GVHUDrKC0t7ahZKQT1gwEAAAAAAAAAAAAAAAAAAODD1EFOTGGw2ezDhw8rO4pWIBKJli5dStsqKirKDQYAAAAAAAAAAAAAAAAAAABAAR0wMWXx4sXKjqIViCemtFvl5eVv3rxpyQrv3r1rrWAAAAAAAAAAAEAqkUiUlJQUFhZ269atgoKCwsJCdXX1bt26DR48eOLEibNnz27183rHjx8fExNDCHn37p2ampqMTlBM6z6YLi4uYWFhhJDCwkIDA4NWiK/d2L17t4+Pz6FDh5YvX04Isba2zsjIIIRs3br1+++/b3L6u3fvunfvTiutX7p0aerUqbSfecQOHjy4YsUK2vnzzz9/++23hw8ffm+f63bgJw4AAAAAOpiOlpgC701KSoqjo2NlZWWrrFZWVtYq6wAAAAAAAAAAgLiUlJTly5cnJiaKd9bW1paVlWVmZoaEhGzYsOHQoUMzZ85UVoQAjamvrw8ODr548WJycvKbN2+0tLQsLCwsLCycnZ2nTZvG4XBkT3/+/PnWrVvNzc29vLxoj4eHx7fffksICQoKkicxJSoqimal6OnpTZw4UfbglStX7t+/38fHx9nZ2cjISK4dflAEAgGX+98vFHx9fdetW6fceAAAAODfjKuGPIcPDFvZAcCH6sqVK62VlUIIef78eWstBQAAAAAAAAAA1KFDh4YMGcJkpWhpaQ0YMODTTz81NTVlvmB+9eqVi4vLzp07lRcmgBSPHz+2sbH56quvwsPD8/LyampqXr9+/ddff/32228zZ84cOnRok58oLl68uKam5ocffmBKpbu5ubFYLELI06dPk5OTm4whNDSUNmbOnKmqqip7sKam5ubNm8vLy729vZveHgAAAADAvwkSU0BBAoGANtTU1PQUxXwCYm1trbytAAAAAAAAAAB0QH5+ft7e3kKhkBBiZ2cXERFRXFycmpqakJCQk5NTU1MTGBjIfCazcePG8PBwpcYL8P8VFRWNGzfun3/+IYRwOJyhQ4fOnTt3zpw5AwcOpANSUlLGjh1bXFzc2AqBgYGxsbEDBgxwdXVlOo2NjUePHk3bQUFBsmOora2NiIig7blz58oTtpeXl5mZWXh4+OXLl+UZDwAAAADwL4HEFGgpNze3EkUNGTKELoK6wgAAAAAAAAAArejvv/9eu3Ytba9cufLevXtTpkwRP/KBy+W6ubmlpKSMGDGC9qxYsaK+vl4JsQJI2Lx588uXLwkh/fv3v3//fmJi4tmzZ4ODgx8+fBgTE9O9e3dCCI/H27FjR2Mr7Nq1ixCyePFiekQKw8PDgzZCQkJo2lZjoqKiysvLCSGGhoajRo2SguxKMgAAIABJREFUJ2wVFZUFCxYQQnbv3i3P+A8Lm83++X9Gjhyp7HAAAAAA4EOCxBQAAAAAAAAAAICOZuHChXw+nxAyd+7c/fv3czgcqcNUVVXDw8O7detGCMnPz4+JiXmvUQJIIxQKz549SwjhcDiBgYGffPKJ+NWxY8ceO3aMtoOCgkQikeQKMTExaWlpKioqc+bMaXBp5syZGhoahJD8/Pz4+HgZYTB1fFxdXdlseT9I9/DwYLFYt2/fTkpKknPKh4LFYvn8z9ChQ5UdDgAAAAB8SJCYAgAAAAAAAAAA0KHExsb+/fffhJCuXbv6+fnJHty1a1emTMnvv/8udUxCQsKSJUv69u2ro6PTqVMnc3PzuXPnXrhwQWpOgAJEItGlS5e+/PJLW1tbfX39Tp06WVlZjR07dvfu3aWlpTImCoXCwMDAiRMnGhoaqqur9+rVa968eXfv3iWEREVFsVgsFosVFRUldW5BQcH27duHDRvWvXt3TU1Na2vrGTNmREZGNrYpFxcXFotlbGxMf0xMTHR3d+/du7eGhoaZmdmECRMCAgJkn8DR6tsXl56eTvdLUzqKioq2bt1qY2Ojo6Ojp6dnY2OzcePGvLw8eZaKjY11cXExNjZWV1c3MzMbP3786dOnZWytVeIX9/z58+rqakLIyJEjbWxsJAc4OTnRA5hfvXr1+vVryQH79u2jw/T19Rtc0tbWnjZtGm3LqOZTV1fH1PERLwbUJDMzM3q8Co1BAdHR0Z6enubm5pqamj179hwzZoyPj8+bN2+anPgenjj6LmCxWEVFRQ062+KtAQAAAAAdBlfZAQAAAAAAAAAAAEBrOnr0KG0sWLCgS5cuTY5fsGBBeno6IaSysrLBpZqamgULFoSEhIh3ZmdnZ2dnBwcH29vbnz9/3tDQsCXRZmRkzJgx4/Hjx+KdT58+ffr0aWxs7Pbt23///XcnJyfJifn5+V9++eW9e/eYnpycnJycnICAgJUrV06YMEHGTY8fP7527dqKigrxMDIyMi5cuPDJJ59cunTJxMRExvRdu3Zt3LhRKBRyuVyBQMDj8Xg8XnR09OHDh2NjY+mBHHJSePsyxMbGzpkzRzxj4+3bt6mpqQcOHDh48OC8efMamygUCtesWSOeUUG3FhMTc+TIkRs3bkhurS3ip69GQkjfvn2lDuByuV27ds3PzyeESNaf4vF4kZGRhBAm46oBDw+P4OBgQkhYWNjBgwfFS1wxrl27VlZWRgixtLQcNGhQs+J3c3OLi4sLDQ3dv3+/ZGaMDBUVFe7u7pcvX2Z6Xr58+fLlyxs3bhw5cuSnn35asWKF1Int5IkjrfrWAAAAAICOBIkpAAAAAAAAAAAAHUpsbCxtNPbFfAMDBw6Mjo6W7BcIBJMmTYqLi6M/du/efciQIZqamvfv38/OziaE3L1718HB4f79+8369l1cZWXlxIkT6UkebDbbwcHBzMyMy+Xm5eXdunWrrq6uqqrK1dX1/v37lpaW4hNLS0tHjx797NkzQgiLxerbt6+dnV1ubu79+/dramr2799/9erVxm76yy+/rF27lra7dOliZ2fXo0ePv//++59//hEKhQ8ePHBwcLhx44aFhYXU6ceOHfvmm28mT57s4+MzZMgQPp8fGxu7atUqHo939+7dtWvXHj58uK23L0NqauqSJUvoxC+++KJ///6PHj36448/AgMDq6qqFixYwOVy3d3dpc795ptvAgIC1NTURo0aNXTo0Nra2ujo6IcPHxJCEhMT169ff/DgwbaOnxAyfPhweuxNz549pQ4oKSmhWSna2tqSeVFRUVH02Bt6comkCRMmGBgYFBUVlZaWXr16derUqZJjmDo+cr6JxDk6OhJC6uvrr1+/Pnv2bDln1dbWjhs3jiZasVgsCwuLIUOGVFRU3Lt3r7CwsLy83NvbW0tL66uvvpKc206euFZ8awAAAADIxlGTXqsU2i2U8gEAAAAAAAAAAOg4njx5Qqt+aGlpDRgwoCVL/fzzzzQrRUVF5dChQ0VFRVeuXDl37lxWVta1a9foWSw8Hs/b21vhW4SGhtJvx83NzZ88eXLr1q0zZ86cOnUqJibm5cuXNLGgoqLi0qVLDSauWbOGZqUYGRklJSVlZGQEBgbGx8e/evVqypQphJAnT55IvWNKSsqGDRsIIWw2++uvv87Pz4+Ojj5z5kxaWlpiYqKVlRUh5OXLl0uWLJE6vaSkZNWqVUuXLo2IiBg1apSGhoa2tvYXX3zx559/0uIyZ86ckb9qicLbl2HPnj3V1dW+vr5BQUGzZ8+2traeM2fOmTNn/P39uVyuSCTy9vYuLCyUOjcgIMDExOSvv/66du3ajh079uzZk5KS4uPjQ6/SIkFtHT8hxMDAYNiwYcOGDTMyMpK8WlpayiSLLF++nMViNRgQExNDCOnVq5eBgYHU9TkcDlOdR2o1n7q6OubYkmbV8aEsLS3pu4NGIqctW7bQrJTu3bsnJCQ8efIkMDDw0qVLWVlZa9asoWPWrVv37t07ybnt4Ylr3bcGAAAAAHQwSEyBD0NVVZWyQwAAAAAAAAAA+ADQs0wIIZaWlhyO4n9HWFNTs3fvXto+c+bM8uXLxa+OHz8+Pj6ern/u3Lnnz58rdpe//vqLNo4dO9anTx/xS/r6+vv376ftpKQk8UtZWVkBAQGEEA0NjTt37ohXWtHS0goPDx8zZkxjd9yyZQufzyeEfPfdd3v27KFfmVODBw++c+cOzWa4ceOGeEUVRnV1tba2tq+vL5v9fz5Z7dev32effUYIqaqqevr0qTx7J4puXzaRSDR9+vR169Y16F+0aNGiRYsIIWVlZQ3Oz2Cw2ezIyEg7Ozvxnh9//NHc3JwQ8vbt25ycnLaOX6qIiIhNmzatWLGCHnYSFRVFCJk+ffr27dsbjBQKhfTEoOHDh8tY0MPDg1lZsoJVdHT027dvCSGDBw9u1pEhDHt7e7qOnOOLi4sPHDhACOFyubdu3XJwcGAuaWho7N27l5amKi4upmfJNNAenrjWfWsAAAAAQAeDxBT4MKSmpio7BAAAAAAAAACAD0BJSQlt0DMbFHblypXS0lJCyMCBA2fNmiU5wNrampYpEYlEkkcyyMna2nr16tVr1qyRWnWld+/etFFRUSHef/r0aVqrxcvLy9jYuMEsDofz7bffSr3dixcvIiMjCSHm5uabNm2SHKCnp7dnzx7avnLlitRFvL29O3XqJNnPZDCUlZVJnShJse03af369VL7fXx8uFwuIYSm9UhydXW1trZu0MnhcIYOHUrbDbbWRvFLOnfu3E8//fTrr79GR0fX19ez2exjx46dP39eVVW1wci0tLTi4mJCyODBg2UsaGdn9/HHHxNCqqurJc8FaUkdH2rIkCGEEB6Px+Px5Bl/9uxZehTKnDlzJFNhWCyWl5cXbTOltcS1kyeuFd8aAAAAANDBcJUdAIBc6B+yAAAAAAAAAACAbEylD8nv7Jvl9u3btOHl5SVZLYVavHgxrYRy584dxe6yevVqGVcTExOl9sfHx9PGwoULpQ4YN26ciYlJbm6u5ESa0TJ58uTGHp9JkyY1uEsDtra2UvsVeMAV275sRkZGw4YNk3rJzMzM1tY2KSkpLy/vxYsXPXv2bDCAVkGSpK+vL7W/LeKXh1AoXLVq1dOnT3fu3ElTbRi0Qg0h5KOPPpK9iKen5zfffEMICQoKcnNzY/rr6+tpqgqbzaapVwpg7p6bm2tqatrkeCbdpLGXtJOT082bNwkh3bt3l7zaTp64VnxrAAAAAEAHg8QUAAAAAAAAAACAjkNPT482aC0ShTFFNywsLBobwxQBefz4cUvuxRAKhXl5eZmZmSkpKdevX5d6OAQh5NGjR7TBHO0gNTbJxJQHDx7Qhrq6+vXr1xubq6urW1ZWJjm9yZu2kJzbl61Xr16yr9L6LI8ePZJMTGnh1uSMPzU1VWqNmKFDhw4YMEDqlDNnzpw5c4a2Hzx4sGPHjvPnz/v6+j579uzixYviiVOFhYW00bVrV9nRurm5bdy4USgUXrt27c2bN0wOB1PHx9HR0dDQUPYijWFWY+KRjXlJNyisw9DQ0HB0dGxs+vt54prUdm8NAAAAAPjQITEFAAAAAAAAAACg42AOVGgsr0JOtI4PIcTMzKyxMR999JGqqmpdXR0zWDF//PFHeHj4rVu3srOz6+rqZA8WCoU0b0BfX19q3RBK6jEVtMgLIcTX19fX11f2jWpqavh8foMDOUiLayRJatb2myT7fA4mbYV5KMQZGRkpcMfmxv/nn3/So0oa8PX1bSwxRdwnn3zy+++/f/bZZ7du3bp06VJkZKSTkxNztaCggDaaTEzp2bPn6NGjY2Nj+Xx+aGjosmXLaH/L6/iI352JRzZagYvD4TR50ItU7+eJa1KrvzUAAAAAGsNV4yg7BGgeJKYAAAAAAAAAAAB0HDY2Nlwul8/nv3jxIi8vz9jYWJ5ZY8aMoYdY/PjjjytXriSE0JI3srHZbC6XW1dXp3AV5oKCgunTp9+9e1e808jIyMrKauDAgWPHjnV2dm4wRSAQCIVCQkhjBYYoqdVDqqurmxVeZWVl586dG3TKvm+zKLD9JsnOMGAeAYFAIHmVw2ne5/ttEb88OBzO0qVLb926RQgJDAwUT0yhGR6EEB0dnSbX8fDwiI2NJYQEBwfTxBSmjo+qquqMGTMUjlBXV5c2pCYASaqvr6c3be5TQLWTJ64V3xoAAAAA0MEgMQUAAAAAAAAAAKDj0NLSsrOzu3fvHiEkLCxszZo1TU4pKSmJj4+nmQr9+/ennUxJIB6PZ2VlJXViUVERTXRQ7KQEPp8/YcKEtLQ0QoihoeGSJUscHR3t7Oy0tbXpgKqqKslZKioqWlpalZWVr1+/rq6u1tTUlLo4j8eT7GQ2dfny5TbKmZCfYttvUnZ2toyrz58/pw3JhJvmUjh+Hx8fHx8fGSuvX7/+zZs3hJCjR49KTTAihPTr1482GjzRzFEl5eXlTW5hxowZK1asqK6uTkhIyM3NNTExuX79Oj3+Z9KkScyrRQHM3eV8a+jp6ZWXl9fU1Lx+/bpbt24K31cebfTCAwAAAACQAYkpAAAAAAAAAAAAHYq7uztNTPHz81u+fLmamprs8VevXqVZKZqamkOHDqWdFhYWV69eJYRkZmZOmDBB6sTMzEzaMDc3VyDOixcv0m/HbW1t4+PjtbS0Ggxo7PCPPn36PHjwgBCSlZXFZNI0IDU/gylzk5qaqvTEFIW3L9vz588FAoHUIzREIlFGRgZtM4kdCmuj+Akh6enpf/75JyFk9erVNjY2UscUFRVJ7e/RowdtyHNUiba29hdffBEcHCwSiUJCQjZs2NAqdXzE7y5naR5zc3OaYZOVldVYYkpISIhAINDR0WnhS7ftnjgAAAAAgMawlR0AAAAAAAAAAAAAtKb58+fTSiLZ2dmyj6YghFRVVW3ZsoW2p06dynxL7eDgQBsnTpxobK6/vz9tjBgxQoE4k5OTaWPZsmWS344TQhqUGmGMGjWKNk6fPi11QFJS0pMnTyT7R44cSRs3btxoLCoej7d+/fr169czOQptROHty1ZaWnru3Dmply5evJiTk0MI6datm6WlpQKLi2uj+AkhgwcPpo3ExMTGxqSkpNCGhYWFeH+zElMIIZ6enrQRFBTE5/PDw8MJIVpaWlOmTGlm1P8HPfFFPB7ZmHdQYGCg1AFpaWmurq7u7u4BAQEtCYy05RMHAAAAANAYJKYAAAAAAAAAAAB0KFpaWv/5z39oe//+/Zs3bxaJRFJHCoXCVatW0fIubDb7m2++YS45OzvT7JaUlJSLFy9Kzs3IyKBforNYLDc3NwXiZLP/++Eki8WSvMrn8/fv3y914ldffUUbR44cKSwslBzwww8/SJ1ob29PD3e5fv16WFiY1DGbNm3y9fX19fVtrEhQa1F4+0368ccfa2pqGnRWVlZu3bqVtplsjJZou/iHDBlCGzt27JBaVqaoqGjv3r203eD4EGNjY9ooKCiQ517jx4+nuSMPHz708/MrKSkhhEybNq2Fzz7zsmTikc3NzY0+jP7+/nl5eZIDmCSwzz77rCWBkbZ84gAAAAAAGoPEFAAAAAAAAAAAgI5mwYIFTLLIjh07hg8fHhkZWVtbywwQCoW3bt0aMmQIcyBKg7IpnTp1Wr16NW27urqePHlSfP3o6OhRo0bRAkAzZ85UrC6Mra0tbZw4cUI8NkJIXl7e7Nmzo6Ki6I+PHz8Wz62xs7ObPHkyIaSqqmr48OGpqanMpXfv3rm5uUVEREj90p3NZn/33Xe0vWjRoqNHj4ovW1NT8/XXX589e5YQYm5uPnHiRAU2JT+Ft9+k9PR0R0fH/Px8picnJ+fTTz999OgRIURLS2vlypUtjb4t4584cSItupSXlzd16lSmYhSVmJj4+eef0wwSa2vrL7/8Uvxq//79u3btSgi5f/++PPficDiurq60vXHjRtpoYR0fQkhSUhIhxNjYuFevXvKMt7KycnFxIYTU1tY6ODjQUlyUSCTy9/f38/MjhHTu3HnatGktjK3tnjgAAACA94arxlXif8re/QcJjxoAAAAAAAAAAEAH9Ntvv6mrq9O8k8TERCcnJy0trT59+ujp6RUUFGRnZ4t/J+3i4rJnz54GK2zatCkmJub27du1tbULFy7ctm3b4MGD1dXVk5KSMjMz6TfWZmZmhw8fVizCCRMmmJqa8ni8u3fvWlpazpgxw8jI6M2bN//8809kZGR9fX2fPn0qKiqKiopycnIGDRo0ZcqU7du307n+/v6DBw8uKCjIycmxs7Pr37+/ra3ty5cvk5KS3r59q6Ojs2HDBpqDoqGhIX7T+fPnx8TEBAUFlZWVLV26dOfOnQMHDjQyMiosLIyLiystLSWEdOnSJSIigsPhKLav97B9Gfr27fvs2bOkpCRTU1MbGxtLS8tHjx5lZGQIhUI6wM/Pz8TEpN3GTwhRUVE5evSok5OTQCCIjY21trYeMGBAnz59+Hz+48ePMzIy6GtPV1c3JCSkwdPEZrPHjBkTGhp6584dOTfi4eHxyy+/EELevXtHCNHX1x8/fnzzHgsJtBpOs9Y5fPhwUlJSdnb2ixcvHBwc+vXrZ2dnx+fzk5OTmbpU/v7+hoaGLYyt7Z44AAAAAIDGIDEFAAAAAAAAAACgA+JwOMePH58wYYKPj09OTg4hpLKy8sGDBw2G6ejofP/992vWrJE8YkRFRSUqKsrT0/PChQuEkNzc3NzcXPEBDg4OYWFh9IAKBdDEgsmTJ5eWlubm5tLkAIazs/OpU6dCQ0OXLVtGCPn777/r6+uZL8gNDQ1v3rzp7Oz89OlTgUDw8OHDhw8f0ksmJiahoaE8Ho/+2KlTpwb3DQgI6Natm5+fn1Ao5PF4zEhqwIABJ0+e/PjjjxXblPxasn0ZRo8evW3btoULF1ZWViYnJycnJzOXNDU1Dxw4MG/evPYcP/X555+fO3du/vz55eXldXV1DTZCCOnfv39ISIi1tbXk3HHjxoWGhmZnZxcVFRkYGDR5L1tbW2tr6/T0dPrjrFmzuNwWfWyemZn55s0bGon8s7p06ZKQkDB9+vTExESBQJCWlpaWlsZc7dy5886dO2fOnNmSwKg2feIAAAAAAKRCYgoAAAAAAAAAAECHNWvWrC+++CI6Ovry5ctJSUmFhYXFxcWampr6+vp2dnZjxoxxc3PT1tZubHqnTp3Onz8fFxcXGBgYFxdXWFjI5/MNDAzs7e1nz57d8qoi9vb2WVlZe/bsuXnzZmZmZkVFhZGR0ejRoz09PUeOHEkIWbp0qYGBQUhICJfL/fTTT8XnWlpapqamHjt2LCQk5J9//qmtrTUzM3NxcVm1apWent6tW7foMF1d3QY35XA4+/bt8/LyOn78eExMzIsXL+rr63v37m1hYeHi4jJr1iypZYDkwWazORyO/NNbsn0ZZs2aNWzYsH379kVGRr548YLD4Ziamk6ePHnFihWtclZKW8dPTZ8+fdSoUcePH79///7z58+fP38uFArpa2/GjBnTpk1js6XXqf/8889ZLJZIJIqPj6f1cZrk6enp4+ND20xlH4XFx8cTQrhcbrMSUwghhoaGd+7cCQsLCwkJuXfv3uvXrw0MDPr27WtnZ7du3Tp9ff0WBsZo0ydOqua+NQAAAACgg2F1jCKRmZmZFhYWhBAul1tfX6/scFqBSCRifrPKycmhRVXble+//55myi9YsIApRdxcDg4O9FDNoKAg2b/y+fv709eqXvce1vaOit0OAJp0988L/Pp6QojVIPtuRu3u/3kAOobSV4Xpd+MIISw2+9Mpcn1ICgAKSE24Xl7yhhBiYGJu8ckQZYcD0GHdjjhHf1nrejxUNa9A2eEAdEy1vY1LPL8khOjq6s6ePVvZ4XwwVq9evX//fhUVlerq6hYegPFBSE9P79+/PyFk6dKlChdX6jCcnJwiIyOnTZt28eLF93/3sWPHxsbGzpkzJzg4+P3fHQAAAODfoGTnfCXevcu3p5R49w+U9KRyAAAAAAAAAAAAgPYpPT396NGjR48eFa91Ik4kEl2/fp0QYmFh8W/ISoEGVq9eTQj5448/iouL3/Ot8/Lybt68ycQAAAAAAAAEpXwAAAAAAAAAAADgw1JRUbF06VJCiIuLy7lz5yQHhIeH05wVJyen9x0ctAPjx4+3trZOT08PDg729vZ+n7c+c+aMUCi0t7cfNmzY+7wvAAAAwL8KW1VF2SFA8+DEFAAAAAAAAAAAAPiQDBkyRE9PjxBy4cKFsLCwBlefPXu2Zs0aQgiLxXJzc1NCfNAObNiwgRBy7Nix91nLns/n06LnPj4+7+2mAAAAAADtH05MgXbhp59+OnnypIwBXbt2HTNmDCHk7euiu38qoTQswL+EgM+njcyH95+npig3GICOSigS0oZIKMQ/agBtR8Cvp43XL3KKC14oNxiADoz5tq/E4wsiECo3GIAOi/PfPy0TCATKDaT94HA4R44cmTNnjkAgmDVr1oQJEz7//PNu3brl5eWlpqZevHixtraWEOLl5WVjY6PsYEE5PDw8Tp06dfPmzeDg4Llz576fm544cSIrK8vZ2XnatGnv544AAAAAAB8EJKaAMrFYLNpIS0trrCQwxfz2KBKJ+PV1bR4ZwL8ek6ECAG0K/6gBvAdCoVAoxHsNoM2J1FSVHQJAx1dTU6PsENqRWbNm5efnb9q0qbq6OioqKioqqsEAV1fXgwcPKiU2aA9YLJa/v//AgQM3b97s4uKiotLmh73X1NRs375dW1v7119/bet7AQAAAAB8WFDKB5Rp6NChco6sqqpq00gAAAAAAAAAANo5Doej7BDal9WrV2dnZ3/77bejR482NTVVUVHR1dW1srKaP3/+zZs3g4KC3kMuArRnffr02bp1a1ZW1rFjx97D7Q4cOJCfn79r166ePXu+h9sBAAAAAHxAcGIKKNOePXscHR1fvXrV5MjMzEza0NDSMept2cZxAfx7ZaX9LRQICCE9TM21OndRdjgAHVNVRVlB1jNCCIvF6j1wkLLDAeiwXmQ+fldVSQjR6aLf3dhM2eEAdFjPU5NpNZ9OCcnckjJlhwPQMfG7d6my/4QQoqGhoexY2p3u3bv/9NNPyo6iXbC2tmbKqwFjw4YNGzZseD/38vHx8fHxeT/3AgAAAAD4sCAxBZSJy+XKWW/V39+f/mqtrqnZw7R3G8cF8O+Vk/GQJqbo6nfvZmSq7HAAOqbSV4U0MYWwWPhHDaDtvMrLoYkpGlo6eK8BtJ3nqcm0of44SzWvQLnBAHRUtb2NaWIKAAAAAAAAwIcIiSkAAAAAAAAAAAAAAAAAAADwYWCpqCo7BGgetrIDAAAAAAAAAAAAAAAAAAAAAICOCYkpAAAAAAAAAAAAAAAAAAAAANAmkJgCAAAAAAAAAADQkYlEonv37m3YsGH48OFmZmbq6uqdO3e2sLBwdXX97bff3r171+p3HD9+PIvFYrFYtbW1sjtBMa37YLq4uNDVioqKWr5au7J7924Wi/Xrr7/SH48fP876n7Nnz8qey+fzBw0aRAdbW1vTd0rLV7C2tqY927Ztk2cL796909HRoVMuX77M9DPP2qFDhxpMkXrp559/ZrFYR44ckeemraIDv64AAAAAoLmQmAIAAAAAAAAAANBhpaSkDB8+fNiwYXv27Ll79y6Px6utrS0rK8vMzAwJCZk3b56pqWlYWJiywwRo2po1a1gs1po1a+Qc//z5861bt5qbm3t5edGeRYsWOTs70/bKlStlJ0zs2rUrJSWFEKKqqnr27Fl1dfVWWcHDw4NeDQoKkmcXUVFRFRUVhBA9Pb2JEyfKM0WqlStX9ujRw8fH5+XLlwov0p4JBAImZ2jv3r3KDgcAAAAA/g8kpgAAAAAAAAAAAHRMhw4dGjJkSGJiIv1RS0trwIABn376qampKZfLpZ2vXr1ycXHZuXOn8sIEaJpAIAgODm7WlMWLF9fU1Pzwww8qKipMp7+/v76+PiGkpKRk+fLljc1NS0vbvn07be/YseOTTz5prRXc3NxYLBYh5OnTp8nJyU3uIjQ0lDZmzpypqqra5PjGaGpqbt68uby83NvbW+FFAAAAAAAUg8QUAAAAAAAAAACADsjPz8/b21soFBJC7OzsIiIiiouLU1NTExIScnJyampqAgMDra2t6eCNGzeGh4crNV4AWfbt29esijCBgYGxsbEDBgxwdXUV7zcwMDh69ChtX7hw4dy5c5JzBQLB/Pnz6+rqCCGOjo7r1q1rxRWMjY1Hjx5N200emlJbWxsREUHbc+fOlT24SV5eXmZmZuHh4eIlgQAAAAA+RCwVVSX+p+zdf5CQmAIAAAAAAAAAANDR/P3332vXrqXtlStX3rt3b8qUKeLHLXC5XDc3t5SUlBEjRtCeFStW1NfXKyGgPoJOAAAgAElEQVRWAJnevn27e/duHx+fZs3atWsXIWTx4sX0eBJx06dP9/T0pG1vb+83b95Izr1//z4hRFdXNyAggM1u+Cl6C1dgqvmEhITQ1LHGREVFlZeXE0IMDQ1HjRolY6Q8VFRUFixYQAjZvXt3C5dqh9hs9s//M3LkSGWHAwAAAAD/BxJTAAAAAAAAAAAAOpqFCxfy+XxCyNy5c/fv38/hcKQOU1VVDQ8P79atGyEkPz8/JibmvUYJ0Lg///xzyZIlI0eONDIy8vHxEQgE8s+NiYlJS0tTUVGZM2eO1AEHDhwwMTEhhLx+/bpBaZv09PRt27bR9q+//kqHte4KM2fO1NDQIITk5+fHx8fL2AhTx8fV1VUyP0YBHh4eLBbr9u3bSUlJLV+tXWGxWD7/M3ToUGWHAwAAAAD/BxJTAAAAAAAAAAAAOpTY2Ni///6bENK1a1c/Pz/Zg7t27cqUCPn999+ljklISFiyZEnfvn11dHQ6depkbm4+d+7cCxcuiESiVglYJBJdunTpyy+/tLW11dfX79Spk5WV1dixY3fv3l1aWipjolAoDAwMnDhxoqGhobq6eq9evebNm3f37l1CSFRUFIvFYrFYUVFRUucWFBRs37592LBh3bt319TUtLa2njFjRmRkZGObcnFxYbFYxsbG9MfExER3d/fevXtraGiYmZlNmDAhICBA9ukXrb59cenp6XS/Z8+eJYQUFRVt3brVxsZGR0dHT0/PxsZm48aNeXl58iwVGxvr4uJibGysrq5uZmY2fvz406dPy9haq8Qv6cKFC8eOHUtISKiurm7u3H379hFCnJyc9PX1pQ7Q1dU9deoUPUzl999/v3jxIu0XL8Eze/ZsGdVzWrKCtrb2tGnTaFtGNZ+6ujqmjk+DgkQKMzMzoyev0IdIAdHR0Z6enubm5pqamj179hwzZoyPj4/kmTGS3sPrir5JWSyWeNWntnvnAgAAAID8uMoOAAAAAAAAAAAAAFrT0aNHaWPBggVdunRpcvyCBQvS09MJIZWVlQ0u1dTULFiwICQkRLwzOzs7Ozs7ODjY3t7+/PnzhoaGLYk2IyNjxowZjx8/Fu98+vTp06dPY2Njt2/f/vvvvzs5OUlOzM/P//LLL+/du8f05OTk5OTkBAQErFy5csKECTJuevz48bVr11ZUVIiHkZGRceHChU8++eTSpUuNnZNB7dq1a+PGjUKhkMvlCgQCHo/H4/Gio6MPHz4cGxtLD8OQk8LblyE2NnbOnDmvX79met6+fZuamnrgwIGDBw/OmzevsYlCoXDNmjXiKQt0azExMUeOHLlx44bk1toifsrBwYGe+kNlZmYmJCTIM5HH40VGRhJCZKSVEELGjBmzatUqutlly5Y5Ojp26dJlz5499CiRnj17Hj58WPaNWrKCh4dHcHAwISQsLOzgwYPiZbYY165dKysrI4RYWloOGjSoqX3Ly83NLS4uLjQ0dP/+/Y0l7khVUVHh7u5++fJlpufly5cvX768cePGkSNHfvrppxUrVkid2H5eV634zgUAAACAZsGJKQAAAAAAAAAAAB1KbGwsbcj+Yp4xcODA6Ojo6OjosLAw8X6BQDBp0iQmK6V79+5OTk4uLi69evWiPXfv3nVwcJDnsITGVFZWTpw4kX79zGazR4wY4e7uPm/evLFjx9Kv6quqqlxdXZ8+fdpgYmlp6ejRo2lWCovF6tevn5ub28iRIzU0NEQi0f79+9euXdvYTX/55RcvLy+aldKlS5dx48a5u7tbW1vTUikPHjxwcHB49uxZY9OPHTv2zTffTJw4MS4urry8vKysLDw83NTUlD4gMu7bituXITU1derUqa9fv3Z1dQ0JCUlLSwsODnZ3d6erLViwIDAwsLG533zzzb59+9TU1MaPH79p06avv/7axsaGXkpMTFy/fv17iJ8xf/78U2IWLVok58SoqCh67A09GkSGnTt39uvXjxBSVFS0atWqjIyMrVu3EkJYLNZvv/2mp6fX5L0UXmHChAkGBgaEkNLS0qtXr0odw9TxkfONLCdHR0dCSH19/fXr1+WfVVtbO27cOJqVwmKxLC0t3dzcpk6d2qNHD0JIeXm5t7f3b7/9JnVuO3ldteI7FwAAAACaC4kpAAAAAAAAAAAAHceTJ09opoiWltaAAQNastTPP/8cFxdHCFFRUTl06FBRUdGVK1fOnTuXlZV17do1ehYLj8fz9vZW+BahoaG0voy5ufmTJ09u3bp15syZU6dOxcTEvHz5kiYWVFRUXLp0qcHENWvW0NwRIyOjpKSkjIyMwMDA+Pj4V69eTZkyhRDy5MkTqXdMSUnZsGEDIYTNZn/99df5+fnR0dFnzpxJS0tLTEy0srIihLx8+XLJkiVSp5eUlKxatWrp0qURERGjRo3S0NDQ1tb+4osv/vzzTzU1NULImTNn5C8LovD2ZdizZ091dbWvr29QUNDs2bOtra3nzJlz5swZf39/LpcrEom8vb0LCwulzg0ICDAxMfnrr7+uXbu2Y8eOPXv2pKSk+Pj40Ku0SFBbx99yMTExhJBevXrRzA8Z1NXVz5w5w+VyCSG0JlRtbS0hZO3atWPGjJHnXgqvwOFwmOo8Uqv51NXVMWeTtFYdH8rS0pK+eekDJactW7bQPLDu3bsnJCQ8efIkMDDw0qVLWVlZa9asoWPWrVv37t07ybnt4XXVuu9cAAAAUD4VVWX+B82HxBQAAAAAAAAAAICOIzs7mzYsLS05HI7C69TU1Ozdu5e2z5w5s3z5cvGr48ePj4+Pp+ufO3fu+fPnit3lr7/+oo1jx4716dNH/JK+vv7+/ftpm9ZGYWRlZQUEBBBCNDQ07ty5I17lREtLKzw8XEZOwJYtW2iBmO+++27Pnj30O2lq8ODBd+7codkMN27cEC9ZwqiurtbW1vb19aXHqzD69ev32WefEUKqqqrkP8hBse3LJhKJpk+fvm7dugb9ixYtooeOlJWVHTx4UOpcNpsdGRlpZ2cn3vPjjz+am5sTQt6+fZuTk9PW8beQUCikJwYNHz5cnvGDBg3avHkzbdNkiIEDB/7444/y31HhFTw8PGgjIiJCsopWdHT027dvCSGDBw+2tLSUPx552Nvb01vIOb64uPjAgQOEEC6Xe+vWLQcHB+aShobG3r17aeWs4uLiu3fvSk5vD6+r1n3nAgAAALSuzMxMFovFYrGYX8E6HiSmAAAAAAAAAAAAdBwlJSW0QQ9FUNiVK1dKS0sJIQMHDpw1a5bkAGtr69mzZxNCRCKR5JkHcrK2tl69evWaNWukVl3p3bs3bdCyO4zTp0/TWi1eXl7GxsYNZnE4nG+//Vbq7V68eBEZGUkIMTc337Rpk+QAPT29PXv20PaVK1ekLuLt7d2pUyfJfiZ7oKysTOpESYptv0mStVEoHx8ferYHTeuR5Orqam1t3aCTw+EMHTqUthtsrY3ib4m0tLTi4mJCyODBg+WcsnHjRgsLC+ZHf39/8XSltlvBzs7u448/JoRUV1dLHv7RRnV8qCFDhhBCeDwej8eTZ/zZs2fpUShz5syRzJJhsVheXl60Tc9YaqCdvK5a8Z0LAAAA0LqY8qkdGFfZAQDIpXPnzvSjEAAAAAAAAAAAkIEppaGq2qIjpm/fvk0bXl5eLBZL6pjFixfTKiR37txR7C6rV6+WcTUxMVFqf3x8PG0sXLhQ6oBx48aZmJjk5uZKTqQZLZMnT27s8Zk0aVKDuzRga2srtV+BB1yx7ctmZGQ0bNgwqZfMzMxsbW2TkpLy8vJevHjRs2fPBgNoFSRJ+vr6UvvbIv4WomeWEEI++ugjOafcvn1b/MifgIAAJmGirVfw9PT85ptvCCFBQUFubm5Mf319PU1VYbPZNP2rdTEPTm5urqmpaZPjmXSTxt5xTk5ON2/eJIR0795d8mo7eV214jsXAAAAoHUFBwcrO4Q2h8QU+DD079//1q1byo4CAAAAAAAAAKC909PTow1aB0RhTFUL8aMgGmCqbDx+/Lgl92IIhcK8vLzMzMyUlJTr169LPX2BEPLo0SPaYM5OkBqbZGLKgwcPaENdXf369euNzdXV1S0rK5Oc3uRNW0jO7cvWq1cv2VdpAZRHjx5JJqa0cGtyxp+amiq1CMvQoUMHDBjQkgAIIYWFhbTRtWtXecaXlZV5enoKhUKm59ChQ1OmTJk4caKcd2zJCm5ubhs3bhQKhdeuXXvz5g2TqMHU8XF0dDQ0NJQzEvkxN2IeLtmYd1yDwjoMDQ0NR0fHxqa/n9dVk9runQsAAADQEqdPn87IyFB2FG0OiSnwYWjs73IAAAAAAAAAAEAcc2JBY3kVcmIOrzUzM2tszEcffaSqqlpXV9fCk27/+OOP8PDwW7duZWdn19XVyR4sFArpd/b6+vpSC3NQUs+BoEVeCCG+vr6+vr6yb1RTU8Pn82ntG3EtrJEkqVnbb5LsAzCYtBXmoRBnZGSkwB2bG/+ff/5JjwlpwNfXt+WJKQUFBbQhZ2KKt7c3fafY2dmNHz9+165dhJAFCxY8evToPazQs2fP0aNHx8bG8vn80NDQZcuW0f42reNDxB4c5uGSjRYI43A48p9DI+79vK6a1OrvXAAAAIAWqqqq8vf39/HxUXYg7wMSUwAAAAAAAAAAADoOGxsbLpfL5/NfvHiRl5dnbGwsz6wxY8bQQyx+/PHHlStXEkJoyRvZ2Gw2l8utq6vj8/mKRVtQUDB9+vS7d++KdxoZGVlZWQ0cOHDs2LHOzs4NpggEAno6hew/ZJJanqO6urpZ4VVWVnbu3LlBZyv+AZUC22+S7K/wmUdAIBBIXuVwOM26V1vE30I0hYIQoqOj0+Tgc+fOBQYGEkJUVVVPnz5tZWX1xx9/pKWlFRQULF68+Pz58+9hBQ8Pj9jYWEJIcHAwTUxh6vioqqrOmDGjyRUUoKurSxtS85Mk1dfX03ia+wqh2snrCn/6CAAA0JGwVD7UYnylpaVpaWlpaWkPHz78/fffW3jO5QcEiSkAAAAAAAAAAAAdh5aWlp2d3b179wghYWFha9asaXJKSUlJfHw8zVTo378/7WRKAvF4PCsrK6kTi4qKaKKDYkcR8Pn8CRMmpKWlEUIMDQ2XLFni6OhoZ2enra1NB1RVVUnOUlFR0dLSqqysfP36dXV1taamptTFeTyeZCezqcuXL7//nIkGFNt+k7Kzs2Vcff78OW1IJtw0l8Lx+/j4tN1fhTJngZSXl8se+fLly6VLl9L25s2b6WEtp06dsre3FwgEFy5cOH369Lx589p0BULIjBkzVqxYUV1dnZCQkJuba2Jicv36dXoE0aRJk5hXbOtiHhw537l6enrl5eU1NTWvX7/u1q1bW4TEaKP3BQAAAEA7MX369Js3byo7CiVgKzsAAAAAAAAAAAAAaE3u7u604efnV1tb2+T4q1ev0qwUTU3NoUOH0k4LCwvayMzMbGwic8nc3FyBOC9evEi/fra1tX3y5MmWLVscHR2Zr59J44d/9OnThzaysrIaW1xqfgZT5iY1NVWBgFuXwtuX7fnz51JPQyGEiEQipnp9v379FFhcXBvF30I9evSgDdlngYhEonnz5tH8Dzs7O6a00ODBgzds2EDbK1eulJHl0/IVKG1t7S+++IIuGBISQtq+jg8Re3DkLM3DvMFlvONCQkLOnj0bERHRwtja5+sKAAAAAFoIiSkAAAAAAAAAAAAdyvz582mpjuzs7CaPpqiqqtqyZQttT506VUtLi7YdHBxo48SJE43N9ff3p40RI0YoEGdycjJtLFu2jLmvuAa1PBijRo2ijdOnT0sdkJSU9OTJE8n+kSNH0saNGzcai4rH461fv379+vVMfkAbUXj7spWWlp47d07qpYsXL+bk5BBCunXrZmlpqcDi4too/haSMzHlwIEDMTEx5H8leLjc/3+y+Pfff//xxx8TQioqKjw9PWndqLZYgeHp6UkbQUFBfD4/PDycEKKlpTVlypQmdquoN2/e0AbzcMnGvMFp3SJJaWlprq6u7u7uAQEBLYytfb6uAAAAAFrL+PHj3f+vzz//XNlBvQ8o5fMB+OOPP9r6gEQFMH9dAQAAAAAAAAAA7YqWltZ//vOfhQsXEkL279+vra29fft2FoslOVIoFK5atYqWd2Gz2cypD4QQZ2dnXV3dsrKylJSUixcvfvnllw3mZmRk0G+pWSyWm5ubAnGy2f/9qzmpsfH5/P3790ud+NVXXx04cIAQcuTIka+//lryy/UffvhB6kR7e3tzc/OsrKzr16+HhYXNnDlTcsymTZvOnj1LCLly5YrcW1GEwttv0o8//jht2jQNDQ3xzsrKyq1bt9I2kwnREm0Xf0sYGxvTRkFBQWNjMjIymJf6li1baAkehpqa2smTJz/99FOBQJCQkLBr165vv/221VcQN378+B49ehQWFj58+NDPz6+kpIQQMm3atMbKVLVcYWEhbTAPl2xubm47duwQiUT+/v4bNmyQnMXkqH322WctjK19vq4AAAAAWsvGjRsb9CQmJkZFRSklmPcJiSkfgBUrVig7BFmePXum7BAAAAAAAAAAAOD/WLBgQWxsLE2w2LFjR3R09JYtW8aOHaumpkYHCIXC27dvr169OiUlhfasXr3axsaGWaFTp06rV6/etm0bIcTV1fXXX39dsGABczU6OtrV1ZWWjJk5c6ZidWFsbW1p48SJEx4eHkxshJC8vLzVq1czn88+fvxYJBIxX1Tb2dlNnjw5MjKyqqpq+PDhly5dGjhwIL307t27hQsXRkREsFgskUjU4I5sNvu7776jG1m0aFFxcfHixYuZZWtqajZv3kwfNHNz84kTJyqwKfkpvP0mpaenOzo6hoeHGxoa0p6cnJwvvvji0aNHhBAtLa2VK1e25/hbon///l27di0uLr5//77UAXV1dW5ubu/evSOE2NnZST1SaNiwYevWrdu9ezch5Pvvv//888/t7OxacYUGOByOq6vrL7/8QsS+qGi7Oj6EkKSkJEKIsbFxr1695BlvZWXl4uJy7ty52tpaBweH8+fPMzW/RCLR8ePH/fz8CCGdO3eeNm1aC2Nrn68rAAAAAGghJKa0UywWi/5JirIDaRotpAoAAAAAAAAAAO3Kb7/9pq6uTgvxJCYmOjk5aWlp9enTR09Pr6CgIDs7u7a2lhns4uKyZ8+eBits2rQpJibm9u3btbW1Cxcu3LZt2+DBg9XV1ZOSkjIzM2nah5mZ2eHDhxWLcMKECaampjwe7+7du5aWljNmzDAyMnrz5s0///wTGRlZX1/fp0+fioqKoqKinJycQYMGTZkyZfv27XSuv7//4MGDCwoKcnJy7Ozs+vfvb2tr+/Lly6SkpLdv3+ro6GzYsOG7774jhDQ4OGT+/PkxMTFBQUFlZWVLly7duXPnwIEDjYyMCgsL4+Li6CddXbp0iYiI4HA4iu3rPWxfhr59+z579iwpKcnU1NTGxsbS0vLRo0cZGRlMQRk/Pz8TE5N2G38LsdnsMWPGhIaG3rlzR+qALVu2PHjwgEgrwSNu27Ztly5devLkSX19vbu7e3JyMvNCavkKkjw8PGhiCs130dfXHz9+fDO23Uy0Gk6zbnH48OGkpKTs7OwXL144ODj069fPzs6Oz+cnJyczZbP8/f2ZXCiFtc/XFQAAAAC0EBJT2q9Tp07t3buX/irSDuXn59PzMPv376/sWAAAAAAAAAAAoCEOh3P8+PEJEyb4+Pjk5OQQQiorK+kX6uJ0dHS+//77NWvWSB48oKKiEhUV5enpeeHCBUJIbm5ubm6u+AAHB4ewsLCuXbsqFqGurm5ISMjkyZNLS0tzc3PpF/MMZ2fnU6dOhYaGLlu2jBDy999/19fXM99AGxoa3rx509nZ+enTpwKB4OHDhw8fPqSXTExMQkNDeTwe/bFTp04N7hsQENCtWzc/Pz+hUMjj8ZiR1IABA06ePPnxxx8rtin5tWT7MowePXrbtm0LFy6srKxMTk5OTk5mLmlqah44cGDevHntOf6WGzduXGhoaHZ2dlFRkYGBgfilW7duMQlYkiV4xKmrq586dWrEiBFCofCff/7x8fGh1aNavoJUtra21tbW6enp9MdZs2Y1lu/ScpmZmW/evCGEjBs3Tv5ZXbp0SUhImD79/7F353FVVfvj/9c5hxkEQQQDFUQGDdMkSyKnHEhFLQdAlMxMktJHoWaUdL3p9TZc8aOmfSO1ySkccijzA+EEWqKEmeKECCKomAMik8jhnN8fu7t/fDhwmD2Ir+ejx+Ous/Zae73X2ocrcN6sNe7o0aMVFRVpaWlpaWny1bZt23788cfVno1VXy32fQUAAFoUhZGJoUNA/ZCY0nKNHTtW9+zeluOf//yn9B1/8511CgAAAAAAgEYKCgp68cUXExISfvzxx5SUlLy8vFu3bllYWNjb2/v4+AwePHjy5Mlt2rSpqbulpeUPP/yQmJi4YcOGxMTEvLw8tVrt6Ojo6+sbHBzc+GM7fH19MzMzlyxZcvDgwYyMjMLCQmdn50GDBk2ZMqV///5CiPDwcEdHx9jYWCMjo+eee65yX09Pz5MnT65evTo2Nvbs2bNlZWWurq6BgYFvv/22ra3toUOHpGY2NjZVBlWpVMuXLw8LC1u7du3evXtzc3PLy8u7du3q4eERGBgYFBTU4MNBlEqlSqWqe/fGTF+PoKCgvn37Ll++fM+ePbm5uSqVysXFZeTIkTNnzmySvVKaO/5GeuGFF6SDnJKSkgIDA+X6u3fvTpkyRdo5pqYjeCp79tlnZ8+evXTpUiHEqlWrAgICnn322Ube4YUXXqip8ZQpU+QbhoSE1GmqDZKUlCSEMDIyqldiihDCycnpyJEj27Zti42NPXbs2I0bNxwdHbt16+bj4zN37lx7e/umivDBv6/q+5ULAACA+qrmpNWHUUZGhoeHhxDCyMiovLzc0OE8EuTElGnTpklbwjarc+fOST8y2Tp08PYd2NzDAY+s5P/dri4vF0J4PeXb3tnF0OEArVP+X3mnkxOFEAql8rlRgbW2B9AwJw/vu3v7phDCsbObx5NPGzocoNX69act0i8W2q3dapJzzdDhAK1TWddOt6eMFULY2NgEBwcbOpyHRkRExIoVK4yNjUtKSppv84mW4/Tp09LGxuHh4Q0+XKnVCAgI2LNnz0svvbRjxw5Dx9LiDBkyZP/+/RMnTvz+++8NHQsAAEADFW1cbMDRrSZ/0IR3O3r0qK+vr1SOjo6eO3duE9685VAaOgAAAAAAAAAAqIfTp09/+eWXX375ZeXDRCrTarX79u0TQnh4eDwKWSmoIiIiQgjx888/37p1y9CxtCw5OTkHDx4U/10iAAAA4MEgMQUAAAAAAADAw6SwsDA8PDw8PFza0FfXzp07pZyVgICABxsaWoRhw4Z5e3uXl5ezKUgV69ev12g0vr6+ffv2NXQsAAAAeISQmAIAAAAAAADgYfL000/b2toKIbZv375t27YqVy9cuDB79mwhhEKhmDx5sgHiQwvw7rvvCiFWr17dOs6ybxJqtVo6kz0yMtLQsQAAAODRwj6WeMjcv3fvxpVsQ0cBtFoajUYqFNy6adhIgFas+G6BXOYfNaD5lJeVSYWykiK+1oAH4L6HS4WdjaGjAFontUM7Q4fQ4qhUqpiYmIkTJ1ZUVAQFBfn7+7/wwgvt27fPyck5efLkjh07ysrKhBBhYWG9evUydLAwjJdffvmbb745ePDg999/P2nSJEOH0yJ89dVXmZmZo0ePfumllwwdCwAAQKMojE0MHQLqh8QUPBxKS0ulQvHdO+dTkw0bDPAoyLuUkXcpw9BRAK2cVqPhHzXgAbhz8687N/8ydBRA61c48BlDhwC0fvfu3TN0CC1IUFDQ1atXo6KiSkpK4uPj4+PjqzQICQlZtWqVQWJDS6BQKNasWdOzZ89//OMfgYGBxsbGho7IwEpLSxctWtSmTZv/9//+n6FjAQAAwCOHo3zwcCgqKjJ0CAAAAAAAAIakVqsNHULLEhERkZWV9f777w8aNMjFxcXY2NjGxsbLy+vVV189ePDgpk2byEV4xLm7u3/44YeZmZmrV682dCyG99lnn129evXTTz/t2LGjoWMBAADAI4cdU/BwsLOz+7ukUChUvG+B5qJVq4XQCiGMFFqlQmHocIDWSaPVqrV/f30pjPhFOdBc5H/UFEqlUKoMHQ7QamnV5VLBSFuhFFrDBgO0VhqhVCuUQghTU1NDx9LiODg4fPTRR4aOokXw9vbWavn/4arefffdd99919BRtAiRkZGRkZGGjgIAAACPKD7gx8NBpfr7swRja3srLzaIBprLndRftBXlQgjfNuWupvwpHtAsrt5X7i8wE0IIhaKtj7+hwwFarcIzv6mL8oUQxu2cLbv0NHQ4QKuVn7JHaLVCiH53z9qrCw0dDtA6XTe2OWT9uBCC/T8AAAAAAA8jjvIBAAAAAAAAAAAAAABAs2DHFAAAAAAAAAAAAAAA8HBQGJsYOgTUDzumAAAAAAAAAAAAAAAAoFmQmAIAAAAAAAAAAAAAAIBmwVE+AAAAAAAAQGum1WpTUlK2bdt26NCha9eu5eXlmZmZtW/fvk+fPsOHDw8ODjYzMzN0jAAAAACAVosdUwAAAAAAAIBW6/jx488++2zfvn2XLFmSnJycnZ1dVlZWUFCQkZERGxs7depUFxeXbdu2GTpMQzp9+rRCoVAoFG+88Ubl+oqKCsV/LV261FDhPSxqWsYGY/0BAACAVoPEFAAAAAAAAKB1+vzzz59++umjR49KL62srJ544onnnnvOxcXFyOjvrZT/+uuvwMDAjz/+2HBhAgAAAABaM47yAQAAAAAAAFqhlStXvvXWW1LZx8dn4cKF/v7+JiYmUo1ard68efPHH398+vRpIcT8+fO7d+/+0ksvGSxcAAAAAKgbhbGpoUNoMn379vK6GxYAACAASURBVNVqtYaOotmRmAIAAAAAAAC0Nn/88cecOXOk8ltvvfU///M/KpWqcgMjI6PJkycHBgYOGTLk8OHDQoiZM2cGBAQYGxsbINwWSalUfvLJJ1K5f//+hg3mEcT6AwAAAK0GiSkAAAAAAABAa/Paa6+p1WohxKRJk1asWFFTMxMTk507d3bv3v3GjRtXr17du3fviBEjGjyoVqvdu3dvWlpat27dGnOfFkKhUERGRho6iubVkh/Zo7D+AAAAwCNCaegAAAAAAAAAADSl/fv3//HHH0KIdu3arVy5Un/jdu3aTZo0SSpv3ry5XgMFBgYqFAoPDw8hRF5enq+vr7+//5w5c1avXl2l5bVr1xYtWtS3b18HBwcLCwtvb+/x48fv2bNH/57VWq12165dY8eO7d27t729vaWlpZeX15AhQ/7zn//k5+frjy0hIWHKlClubm4WFhYdO3YcPHhwZGTkzZs3K7eZN2+eQqHo0aOH9DImJkahUCgUiqVLl1aeoEKhuH79uhDiww8/lF6GhYXVNG5ubq5SqVQoFFZWVsXFxY1fBF2nT5+Wwti4caMQ4vr16x9++GGvXr2sra1tbW179eo1f/78nJycavvW/ZEdPnx4xowZ3bp1s7a2trS0dHNzmzRp0vbt23WjrXUZG7wCVda/cmWnTp2kl0ePHg0NDe3atau5ubmrq6u/v/+6des0Gk1dVhIAAADAg8GOKQAAAAAAAECr8uWXX0qFadOm2dnZ1dp+2rRpp0+fFkIUFRU1bMSCgoLBgwefPXu22qtr166dM2dOYWGhXHPmzJkzZ85s3779ySef3LVrV+fOnXV7nTlzZvz48efOnatcmZ6enp6evn///kWLFm3evDkgIEC3Y2FhYWho6I8//ijXXLly5cqVKwcOHIiJifnoo49mzpzZsGkGBwcvXLhQCLFz586YmJgqpyNJtmzZIqVZTJgwwdLSUq5v2CLUav/+/RMnTrxx44Zcc+fOnZMnT3722WerVq2aOnVqTR31PLLS0tJp06bFxsZWrszKysrKyvr+++99fX1/+OEHJyen+obaHCvw6aefzp8/X6PRGBkZVVRUZGdnZ2dnJyQkfPHFF/v37zc3N6/vDQEAAAA0B3ZMAQAAAAAAAFqV/fv3SwV5KxT9evbsmZCQkJCQsG3btoaNGBERcfbsWYVC4e7uPmrUqMr5IsuWLQsLC5PSEezs7IYOHRoaGurt7a1UKoUQJ06c8PPzu3DhQpUbFhUVDR8+XMpKUSqV/fr1Cw0NnTp16pAhQ0xMTIQQxcXFISEh6enpVTqWlZUNHTpUykpRKBSenp6TJ08eM2ZMhw4dhBB3796dNWvWd999JzWePn16XFxcTEyM9HLkyJFxcXFxcXHjx4+vdprdu3d/4oknhBA3b948fPhwtW22bNkiFSonhTRsEWp18uTJMWPG3LhxIyQkJDY2Ni0t7fvvvw8NDZXWZ9q0aRs2bKipb02PrKKiYsSIEXJWioODQ0BAQGBgYJcuXaSa5ORkPz+/ynvP1GUZm2MFVq9e/d577w0fPjwxMfHu3bsFBQU7d+50cXGRgpwzZ0697gYAAACg+bBjCgAAAAAAANB6nD9/XkoasLKykrIomlt2dnZGRoa3t/eGDRuefPLJypeOHz/+7rvvCiGUSuWcOXMWL15samoqXfr9999DQ0PPnz9/5cqVGTNmyMk0kq1bt0qH0bi5ucXHx7u7u8uXbt68OX78+KSkpMLCwl27ds2bN69yxwULFhw7dkwI4eDgsGPHDj8/P6m+tLQ0Kipq2bJlQoi5c+cGBwebmZl5eXl5eXlJu8UIITp37vzCCy/on2xwcPCpU6eEENu3bx84cGCVq5cuXTp69KgQwsXFRb7a4EWo1ZIlS4QQ0dHRc+fOlWq8vb0nTpw4cODAN954Q61Wz5o1a+jQoVJSTmV6Htknn3ySmJgohDA2Nl6+fPmbb74pX0pISJg4ceLt27ezs7NnzZolJ6/UuozNsQK3b99+++23w8PDP//8cym7RQjx4osvenp69u7du6ysbP369ZUvAQAAADAgvi+HIW3ZsqVTp052dRAREWHoYAEAAAAAAB4CWVlZUsHT07Pas2aaXHl5uYmJSVxcXJUUByHEggUL1Gq1EOKDDz5YsmSJnI4ghOjTp8+RI0ccHR2FEAcOHKh88o4Q4rfffpMKq1evrpyVIoSwt7dfsWKFVE5JSal86datW5999pkQwsjI6NChQ3JWihDC3Nx86dKl/v7+UrPk5OSGTTY4OFgqbN++XTqyp7KtW7dKhSlTpigUCqnc4EWolVarHTdunJyVIps+ffr06dOFEAUFBatWrdLtWNMjKy0tXbp0qVRev3595awUIcSwYcOSkpKkN9WWLVsuXrxYxzibYwVKSkratGkTHR1dJfWke/fuzz//vBCiuLhYd0MdAAAAtA4KYxMD/mfo2T+USEyBIS1YsCA3Nze/DkpKSgwdLAAAAAAAwEPg9u3bUsHOzu6BDTp16tSOHTtWqczNzd2zZ48Qws3NLSoqSreXra2ttOeHEGL37t2VL3l7e0dERMyePXvAgAG6Hbt27SoVpKNhZBs3brx3754QYuLEiZ6enlV6KRSKsLAwqSxtCtIA7u7uPj4+Qojc3Nzff/+9ytXNmzdLhSlTpkiFxixCXVTZMEYWGRlpZGQkhFi3bl21Dap9ZLt3787PzxdC9OzZMygoSLeXt7e3lJqj1Wo3btxYlwibbwVmzZplaWmpWy8/+oKCgrrfDQAAAEDz4SgfGFJpaamhQwAAAAAAAGhVpMwMIYSJyYP7S76RI0fqViYlJUl7iowcObKmYEaMGCE3rlyvf/dc6bgcXXK6yWuvvVZtg4CAgIMHDwohHBwc9Nxfv+Dg4OPHjwshtm/f/vTTT8v1mZmZqampQoh+/frJu7w0ZhFq5ezs3Ldv32ovubq69u7dOyUlJScnJzc3VzcHpdpH9uuvv0qFsLAweceXKl5//fVNmzYJIY4cOVKXIJtvBXr37l1t/YN85wMAAACoCxJT0CKsWbOmpp8kJTdv3szOzn5g8QAAAAAAADykbG1tpcKdO3cac5+TJ09WOShH8swzzzzxxBNVKp2cnHRbnjhxQiqYmZnt27evpoFsbGwKCgouX76sJxiNRpOTk5ORkXH8+PF9+/bVtN/JqVOnpEKV039k5ubmAwcO1DNQXQQFBUVGRgohtm/f/vHHH8v18nYpr7zyilzZhIugq0uXLvqvSk/w1KlTuokp1T4y+ewbDw+Pmm4rr+25c+fqEmTzrYC8cQ4AAACAFo7EFLQInp6eTz31lJ4G586dIzEFAAAAAACgVvJeIPXNcqjif//3f9977z3d+ujoaN3ElA4dOui2vHXrltwlOjpa/3ClpaVqtVo6fUb2888/79y589ChQ1lZWffv3681ZukYI5VK9dhjj9XauMFcXV379u179OjR9PT0M2fOPP7441L9li1bhBDm5uaVD8Fp/CLo4eLioueqnLYix1BZtY9MOsdHCOHq6lrTbR977DETE5P79+/LjfVrvhV4kIdVAQAAAGgMpaEDAAAAAAAAANBkevXqJX2un5ubm5OTU8degwcPbtOmTZs2bT777LMGDFrt4SklJSX1uklRUZFcvnbt2rPPPjtq1Ki1a9eeP39eykpxdnYePHhwRETETz/9VO0dysvLpWBUKlW9hq6viRMnSoXt27dLhfT0dGlrkLFjx1pbW8stG7MItdKfrCMPXVFRoXu12kcmnbmjn1KplN5garW6LkE23wrUdNgQAAAAgJaGxBQAAAAAAACg9bCysvLx8ZHK27Ztq0uX27dvJyUlFRUVFRUV9ejRQ6qMjIzUVmfu3Ll1jEQ+VOjHH3+s9lZVtG3bVmqvVqv9/f2Tk5OFEE5OTgsXLjx48ODdu3dzc3P37du3bNmy559/Xs+IpaWlN27cqGOQDRMYGChlRciJKdJ2KeL/nuMjGrEIdZGVlaXn6sWLF6VC3e8pR6tn6+Lr169LuSZ13LCkWVcAAAAAjyhjE0P+h/ojMQUAAAAAAABoVUJDQ6XCypUry8rKam0fFxcnbaphYWHxzDPPNFUY8kEzJ0+erFfHHTt2pKWlCSF69+59/vz5BQsWDBw4sE2bNnKDmnYKcXNzkwqZmZk13Tw2Nnbjxo017blSR87Ozv369RNC/PHHH1J2yObNm6X6oUOHVm7Z4EWoi4sXL1a7G4oQQqvVnjlzRip37969jjf08PCQChkZGTW1kS/Jq61fs64AAAAAgIcCiSkAAAAAAABAq/Lqq6/a2NgIIbKysiIjI/U3Li4uXrBggVQeM2aMlZVVU4XRv39/qXDgwIGa2mRnZ8+bN2/evHlbt26VK1NTU6XCG2+8UW080mYquqRkESHEhg0bqm2QlpYWEhISGhq6bt26OsxAn+DgYKmwY8eOs2fPSpk0L7/8slL5f37j2uBFqIv8/Hx5p5YqduzYcenSJSFE+/btPT0963hDPz8/qfDVV1/V1GbNmjVSQV5t/Zp1BQAAAAA8FEhMAQAAAAAAAFoVKyur//mf/5HKK1as+Mc//qHVaqttqdFo3n77benMF6VS+d577zVhGL6+vtKmGvv27avpUKGoqKjo6Ojo6GgLCwu5Us7tkI7LqUKtVq9YsaLau02ePFnqsmbNmpycHN0GclJFtYcB1bRK1ZowYYJKpRJCbN++XdouRQgxZcqUKs0avAh19O9//7u0tLRKZVFR0YcfflhTSHqMHj1aSmk6fvz4jh07dBucOXNGSvpRKBSTJ0+u9iZVlrG5VwAAAABAy0diCgAAAAAAANDaTJs2Tc4bWLx48bPPPrtnz57Kx/poNJpDhw49/fTT8t4YERERvXr1asIYlErlBx98IJWnT5/+5ZdfVk5ZKC0tfeeddzZu3CiEcHNzGz58uHypd+/eUuGrr76qchRRTk5OcHBwfHy89PLcuXOV7+nl5RUYGCiEKCsr8/PzO3bsmHxJq9WuWbNm5cqVQoi2bdu+9NJLugFLW4zUkaOj48CBA4UQv/3229dffy2E6Nu3r+6hOQ1ehDo6ffr0wIEDr169WnkWzz333KlTp4QQVlZWb731Vt3vZmlpGRERIZVDQkKkeckSEhIGDBggHR40YcKEmk4IqrKMzb0CAAAAAFo+I0MHAAAAAAAAAKDpfffdd2ZmZlLeydGjRwMCAqysrNzd3W1tba9du5aVlVU55yMwMHDJkiVNHsOrr766d+/eTZs2FRQUhIeHf/zxxz179nR2ds7Ly0tMTMzPzxdC2NnZ/fTTT9LuIxJ/f38XF5fs7Ozk5GRPT8/x48c7OzvfvHnz7Nmze/bsKS8vd3d3LywsvH79+qVLl5566qlRo0YtWrRI6vvFF1+kpKRkZWXl5ub6+fl1797dx8dHrVanpqaeP39earNmzRonJyd5uDZt2kiFxMTEN99809XV1dfXd8CAAbXOLjg4eP/+/VqtVtqd5ZVXXmnCRaiLbt26XbhwISUlxcXFpVevXp6enqdOnTpz5oxGo5EarFy5snPnzvW6Z1RU1N69e3/99deysrLXXntt4cKFffr0MTMzS0lJycjIkHJKXF1dv/jiiyod9Sxj860AAAAAgIcCiSkAAAAAAABAK6RSqdauXevv7x8ZGSltYlFUVHTixIkqzaytrf/5z3/Onj272nNzGm/dunXt27dfuXKlRqPJzs7Ozs6ufPWJJ574+uuvH3/88cqVNjY2sbGxI0eOzM/Pv3z58rJlyypfHT169DfffLN169Y33nhDCPHHH3+Ul5fLiSl2dnaHDx8eN27c0aNHKyoq0tLS0tLS5L5t27b9+OOPJ0yYUPmGnTt37tat27lz5+7duyflW0RHR9clMWX8+PEzZ85Uq9VCCFNT04kTJzbhItTFoEGDFi5c+NprrxUVFaWmpqampsqXLCwsPvvss6lTp9b3nsbGxvHx8VOmTNm+fbsQ4vLly5cvX67cwM/Pb9u2be3atavSUf8yNtMKAAAA4NGkMDYxdAioHxJTAAAAAAAAgFYrKCjoxRdfTEhI+PHHH1NSUvLy8m7dumVhYWFvb+/j4zN48ODJkyfLe100B5VKtXz58rCwsLVr1+7duzc3N7e8vLxr164eHh6BgYFBQUHVJsT4+vpmZmYuWbLk4MGDGRkZhYWFzs7OgwYNmjJlSv/+/YUQ4eHhjo6OsbGxRkZGzz33XOW+Tk5OR44c2bZtW2xs7LFjx27cuOHo6NitWzcfH5+5c+fa29vrDrd79+558+YdPny4sLCwQ4cODg4OdZlau3bthg4dGhcXJ4QYPXq0ra1t0y5CXQQFBfXt23f58uV79uzJzc1VqVQuLi4jR46cOXNmffdKkVlaWv7www+JiYkbNmxITEzMy8tTq9WOjo6+vr7BwcHVnoIk0bOMzbcC1VIqlSqVqplyrQAAAADUl6LyiZ4Pr4yMDA8PDyGEkZFReXm5ocN5JPzzn/+U/hJl2rRp8lHE9eXi4iL9yUViYqL+P0M5d+5cUlKSEMLYpr2V1zMNGw5Are6k/qKtKBdC9LO+72qqNnQ4QOt09b5yf4GZEEIoFLZPjzR0OECrVXjmN3VRvhDCpH0nyy49DR0O0Grlp+wRWq0QYlBBmr260NDhAK3TdWObQ9aPCyFsbGyCg4MNHQ4M7/Tp0z169BBChIeH6x6pAwAAALR6ZYc2G3B00/78XFZvSkMHAAAAAAAAAAAAAAAAgNaJxBQAAAAAAAAAAAAAAAA0CxJTAAAAAAAAAAAAAAAA0CyMDB0AUD/lhbcKTuwzdBRAq6XVqKVCSpHx8SJjwwYDtFYVckmr5R81oPloyu9LhfLbVwsKbhg2GKA102ql/z3SxksptIaNBWitNArF3wWNxrCRAAAAAEBLoDA2MXQIqB8SU/BwuH379t8ljUZz/55BYwEeCWUahaFDAB4J/KMGPADaigptRUXt7QA0TpmStGag2ZWWlho6BAAAAAAA6o2jfPBwMDIiiQoAAAAAADzSFAr+hAAAAAAA8PDhw348HKytraVCuZH5XXMHwwYDtGJ2RTkKrUYI0cXJwc7a0tDhAK3T3eLSCzl5QgiFQuHVo5ehwwFareyLF0pLioUQxla2pnYdDB0O0GoV5ZyTTvNpn5VhXFxs6HCA1ul+G+ubLl2EEObm5oaOBS2Ct7e3VsvpaQAAAAAeGiSm4CGjVpkWWHU0dBRAq2VXfEVoNUKIzo7t3JxJAgOaxdUb+VJiilAo3Ls9buhwgFbr+rUrUmKKkUUbS2d3Q4cDtFrFOeekj0ZtL2db3b5p4GiAVuqug6OUmMKOKQAAAACAhxFH+QAAAAAAAAAAAAAAAKBZkJgCAAAAAAAAAAAAAACAZsFRPgAAAAAAAAAAAAAA4OGgMDYxdAioH3ZMAQAAAAAAAFqViooKRT3Fx8fXdLfU1FSpzezZsx/kLFAvPKZqBQYGSsty/fp1Q8cCAAAAPLrYMQWN9fvvv7/33nsN63vnzp2mDQYAAAAAAAANVlFRYWT09y8Mo6Oj586d25qGQ5M7ffp0jx49hBDh4eFffPGFocMxPN7SAAAAQLVITEFjnTx58uTJk428yY0bN5okGAAAAAAAAFTWv39/U1PTWpu1a9fuAQQDAAAAAHgEkZiCBurUqVMT3q28vLwJ7wYAAAAAAADJ1q1bHR0dDR0FAAAAAODRRWIKGmjq1Kn5+fkZGRmNucmmTZuKioqEEE5OTk0UFwAAAAAAABpIqVR+8sknUrl///6tbDigufGWBgAAAKpFYgoayMjIaN68eY28SVxcnJSYAgAAAAAAAINTKBSRkZHNd3+tVrt37960tLRu3bqNGDGiuYcDHjDe0gAAAA+GwtjE0CGgfpSGDgAAAAAAAABASxEYGKhQKBQKxfXr16ttkJubGxkZ+fjjj7dp08bGxsbb23v27Nnnz5/XczcPDw8hRF5enq+vr7+//5w5c1avXq1nOKlSPkj66NGjoaGhXbt2NTc3d3V19ff3X7dunUaj0TOLw4cPz5gxo1u3btbW1paWlm5ubpMmTdq+fbtWq9XTS6PRbNiwYfjw4U5OTmZmZl26dJk6dWpycrIQIj4+XoozPj6+2r7Xrl1btGhR3759HRwcLCwsvL29x48fv2fPnppGbPwc9avXY2rALObNm6dQKHr06CG9jImJkdZn6dKllZtptdpdu3aNHTu2d+/e9vb2lpaWXl5eQ4YM+c9//pOfn9/g2SUkJEyZMsXNzc3CwqJjx46DBw+OjIy8efNmrR33798fGBjYqVMnMzMzV1fXYcOGffvtt3rWuQHxN9NbGgAAAHiosWMKAAAAAAAAgDqJi4ubNGlS5Y/kz5w5c+bMmc8//3zhwoXvv/9+TR0LCgoGDx589uzZ+o746aefzp8/X6PRGBkZVVRUZGdnZ2dnJyQkfPHFF/v37zc3N6/SvrS0dNq0abGxsZUrs7KysrKyvv/+e19f3x9++KHaQ6WvXr06duzYY8eOyTWXLl26dOnSunXr3nrrLX9/fz1Brl27ds6cOYWFhXKNtCzbt29/8sknd+3a1blz5yacY60a9pgaOQtdZ86cGT9+/Llz5ypXpqenp6en79+/f9GiRZs3bw4ICKjXPQsLC0NDQ3/88Ue55sqVK1euXDlw4EBMTMxHH300c+bMajtqNJrZs2cvX75crpHWee/evTExMQcOHNBd5+aIXzTD4wYAAABaPnZMAQAAAAAAAFC7kydPTpgwIT8/39raevTo0RMnTpS2QhFClJeXz58/f/HixTX1jYiIOHv2rEKhcHd3HzVqVB0/zl+9evV77703fPjwxMTEu3fvFhQU7Ny508XFRQiRnJw8Z86cKu0rKipGjBghZ6U4ODgEBAQEBgZ26dJFqklOTvbz89PdWiM/P3/QoEFSVopCoejevfvkyZP79+9vbm6u1WpXrFihO5Zs2bJlYWFhUj6HnZ3d0KFDQ0NDvb29lUqlEOLEiRN+fn4XLlxoqjnWqmGPqb6zmD59elxcXExMjPRy5MiRcXFxcXFx48ePl2qKioqGDx8uZXUolcp+/fqFhoZOnTp1yJAhJiYmQoji4uKQkJD09PS6T62srGzo0KFSVopCofD09Jw8efKYMWM6dOgghLh79+6sWbO+++67avu+9957y5cvNzU1HTZsWFRU1DvvvNOrVy/p0tGjR3WPLG+O+EUzPG4AAADgocCOKQAAAAAAAABqt3//fiHE888/v23bNjs7O6nywoUL48aNS0tLE0IsXLhwzJgxPXv2rNIxOzs7IyPD29t7w4YNTz75ZB2Hu3379ttvvx0eHv75559L6RFCiBdffNHT07N3795lZWXr16+vfEkI8cknnyQmJgohjI2Nly9f/uabb8qXEhISJk6cePv27ezs7FmzZlXZUmX27NlS1oWzs/OuXbueeuopqb6oqCgkJGT37t01HYJz/Pjxd999VwihVCrnzJmzePFiU1NT6dLvv/8eGhp6/vz5K1euzJgxQ1q9xs+xVg14TA2YhZeXl5eX1+nTp6WXnTt3fuGFFyqHsXXr1pycHCGEm5tbfHy8u7u7fOnmzZvjx49PSkoqLCzctWuXblJITRYsWCAlDzk4OOzYscPPz0+qLy0tjYqKWrZsmRBi7ty5wcHBZmZmVfquW7euc+fOO3bs8PHxkWo0Gs38+fM//fRTIcTGjRtXrVrV3PE3x+MGAAAAHgp8j4sWKiMj46uvvlr9X0lJSYaOCAAAAAAA4OETEhIyQq9FixbV/W7PPPPML7/8Iqc7CCE8PDyOHDkiZTmo1eqlS5fq9iovLzcxMYmLi6t7VooQoqSkpE2bNtHR0VU+p+/evfvzzz8vhCguLq68X0Vpaak8+vr16ytnpQghhg0blpSUpFKphBBbtmy5ePGifCkzM3PdunVCCHNz8yNHjshZKUIIKyurnTt3Dh48uKYgFyxYoFarhRAffPDBkiVL5HwOIUSfPn2OHDni6OgohDhw4EDl02caPMc6qu9jauQsqvXbb79JhdWrV1fO6hBC2Nvbr1ixQiqnpKTU8Ya3bt367LPPhBBGRkaHDh2Ss1KEEObm5kuXLpWOW7p161ZycrJud6VSuWfPHjkrRar597//7ebmJoS4c+fOpUuXmjV+0WyPGwAAAGj52DEFLdG1a9eefPLJ4uJiuaZ///6hoaEGDAkAAAAAAOBhdODAAf0NdPeW0GPBggVGRlV/o2hlZbV48eIxY8YIIbZt2/bVV1/ptpk6dWrHjh3rPpBk1qxZlpaWuvWenp5xcXFCiIKCArly9+7d+fn5QoiePXsGBQXp9vL29g4ODt60aZNWq924ceOCBQuk+m+//Var1QohwsLCOnXqVKWXSqV6//33q93vJDc3d8+ePUIINze3qKgo3Qa2trZLliyZMmWKFJ60RI2ZYx3V6zE1ySx0eXt7R0REKBSKAQMG6F7t2rWrVJAOD6qLjRs33rt3TwgxceJET0/PKlcVCkVYWNgvv/wihEhMTBw0aFCVBiEhId7e3lUqVSrVM888k5mZKXTWucnjlzTH4wYAAHgEKYxNDB0C6ofEFLREp0+frpyVAgAAAAAAAINzcnIKCAio9tLo0aO7du168eLFkpKSP//8s/KmI5KRI0c2YMTevXtXW29iUs2voX/99VepEBYWplAoqu34+uuvb9q0SQhx5MgRuVLeqfe1116rttfQoUM7d+58+fLlKvVJSUlSRsvIkSOrDUkIMWLEiCqjVFGvOdZFfR9Tk8xCV0REhJ6rR48ereN9ZNIhTaLmxxQQEHDw4EEhhIODg+7VUaNGVdvL3t6+2vomj1/S5I8bAAAAeCiQmIKWSPphWAhhYWEhbcspbaoJAAAAAACAesnLy5POYWk8Dw8PPVe9vb2l83EuXbqkm5ji5OTUgBHlfSnqQj4DRU+c8pks586dkytPTcoVqwAAIABJREFUnTpV63Du7u66iSknTpyQCmZmZvv27aupr42NTUFBgW73WgdtmPo+piaZRa00Gk1OTk5GRsbx48f37dsnZ5nUnfyYqhysIzM3Nx84cGBN3Ru5zo2Pv0nCAAAAAB5SJKagRXN2dk5ISBBCnDt3ru5/kAEAAAAAAIAm16VLFz1X5XSB27dv617t0KFDA0a0s7Ore2PpHB8hhKura01tHnvsMRMTk/v378uNNRrNnTt3hBD29vbVnrEicXFx0a28deuWVIiOjo6OjtYfXmlpqVqt1j1hp15zrIv6PqYmmUVNfv755507dx46dCgrK+v+/ft17FUtKWCVSvXYY481oLuzs3MDejVh/JImf9wAAADAQ4HEFAAAAAAAAACNpdFopIKpqanu1YadVFLTiTzVkrfg1UOpVBoZGd2/f1+tVks1FRUVUuT6x6o2/pKSkrqHJ4QoKipq27Ztlcp6zbHxdB9Tk8xC17Vr18aNG5ecnFy50tnZ2cvLq2fPnkOGDBk9enS9xi0vLxdCmJiYqFSqenWU1LdXk8cvecCPGwAAAGghSEwBAAAAAAAAULvMzEw9VzMyMqSCofaEsLW1lQrZ2dleXl7Vtrl+/bqUhyEHaWxsbGVlVVRUdOPGjZKSEgsLi2o7Zmdn6xnxxx9/bFiaQnOo72Nqjlmo1Wp/f/+0tDQhhJOT04wZMwYOHOjj49OmTRupQXFxcX3vaWtre/fu3dLS0hs3brRv375J4qxJc8QPAAAAPMpITAEAAAAAAABQu/Pnz2s0GqVSqXtJq9WePn1aKvfq1evBxvU3Dw+PuLg4IURGRoa/v3+1beS0DDc3N7nS3d39xIkTQojMzMwePXpU2zErK0u3Uj7f5+TJky0nMaW+j6k5ZrFjxw4pq6N3795JSUlWVlZVGjTgWBw3NzcpPSgzM7OmxJTY2NiKigpra+tGTqQ54gcAAEATUhg1ZEdGGFA1P58AAAAAAAAAQBXXr1//4Ycfqr20Y8cOKXXD1dW1U6dODzauv/n5+UmFr776qqY2a9askQr9+vWTKwcMGCAVvv3222p7paSknD9/Xre+f//+UuHAgQM1jZidnT1v3rx58+Zt3bpVT/BNqL6PqTlmkZqaKhXeeOMN3awOIUSVI3LqQn5kGzZsqLZBWlpaSEhIaGjounXr6nvzKpojfgAAAOBRRmIKAAAAAAAAgDpZtGiRdBROZUVFRQsWLJDK06dPf+BB/W306NE2NjZCiOPHj+/YsUO3wZkzZ6ScBoVCMXnyZLn+lVdekQoxMTF5eXm6Hf/1r39VO6Kvr6+088q+ffu2bdtWbZuoqKjo6Ojo6OiaDglqDvV6TE0yC61WW/mlvF+LQqHQbaxWq1esWFGnmVQyefJk6W5r1qzJycnRbSBnHT3//PP1vXkVzRE/AAAA8CgjMQUAAAAAAABAnaSlpQ0YMODq1atyTUZGhq+vr3RAjKOj4xtvvGGo2CwtLSMiIqRySEjI119/XflqQkLCgAEDKioqhBATJkzo3r27fMnHx2fkyJFCiOLi4mefffbkyZPypXv37k2ePPmnn36qNkFBqVR+8MEHUnn69Olffvll5fyM0tLSd955Z+PGjUIINze34cOHN9VMa1Wvx9Qks7h06VLll71795YKX331VVlZWeVLOTk5wcHB8fHx0stz585VSWqpiZeXV2BgoBCirKzMz8/v2LFj8iWtVrtmzZqVK1cKIdq2bfvSSy/V5YZ6NEf8AAAAwKPMyNABAAAAAAAAAHgIvPbaa19//XVqamrnzp179erl5eX1559/nj17Vvpg3tjY+JtvvrGzszNghFFRUXv37v3111/Lyspee+21hQsX9unTx8zMLCUlJSMjQ4rT1dX1iy++qNJxzZo1ffr0uXbt2qVLl3x8fHr06NG7d+8rV66kpKTcuXPH2tr63XfflbI3zM3NK3d89dVX9+7du2nTpoKCgvDw8I8//rhnz57Ozs55eXmJiYn5+flCCDs7u59++kmlUj2YRWjAY2rwLNq0aSMVEhMT33zzTVdXV19f3wEDBvj7+7u4uGRnZycnJ3t6eo4fP97Z2fnmzZtnz57ds2dPeXm5u7t7YWHh9evXL1269NRTT40aNWrRokW1Tu2LL75ISUnJysrKzc318/Pr3r27j4+PWq1OTU2Vz1pas2aNk5NTI9ewmeIHAAAAHlkkpgAAAAAAAACo3dixY59++um33nrr/v37x48fP378uHypXbt233zzzYgRIwwYnhDC2Ng4Pj5+ypQp27dvF0Jcvnz58uXLlRv4+flt27atXbt2VTo6OTkdPHhw9OjR6enpFRUVf/75559//ild6ty589atW7Ozs6WXlpaWVfquW7euffv2K1eu1Gg02dnZckvJE0888fXXXz/++ONNOE39GvaYGjaLzp07d+vW7dy5c/fu3ZPSfaKjowcMGGBjYxMbGzty5Mj8/PzLly8vW7ascq/Ro0d/8803W7dulTZu+eOPP8rLy+uS2GFnZ3f48OFx48YdPXq0oqIiLS0tLS1Nvtq2bduPP/54woQJta9RbZopfgAAAOCRRWIKAAAAAAAAgBo99thj0mYh7u7uAQEB/fr1W7Vq1d69e69cuWJqaurm5vbSSy+9+eabutkezUqpVKpUKt0TdiwtLX/44YfExMQNGzYkJibm5eWp1WpHR0dfX9/g4GA9h7x4enqePHly9erVsbGxZ8+eLSsrc3V1DQwMfPvtt21tbQ8dOiQ1s7GxqdJRpVItX748LCxs7dq1e/fuzc3NLS8v79q1q4eHR2BgYFBQULXHADVmjtVq5GNq8Cx27949b968w4cPFxYWdujQwcHBQar39fXNzMxcsmTJwYMHMzIyCgsLnZ2dBw0aNGXKlP79+wshwsPDHR0dY2NjjYyMnnvuuTquiZOT05EjR7Zt2xYbG3vs2LEbN244Ojp269bNx8dn7ty59vb2dbxPrZopfj3q9bgBAACAh4uidRyBmZGR4eHhIYQwMjIqLy83dDioKxcXF+nPVhITEwcMGCDXJyQk+Pv7CyE8PDzS09OFEOfOnUtKShJClJq2vWbnbaB4gdavy/WjCo1aCDGwd3c3ZwdDhwO0Tldv5McfPSmEUCiVAeMnGjocoNX69UBC/s0bQghzh87WXXsZOhyg1forebf0iwXPxH1Wt28aOhygdbrr4Jjx3CAhhI2NTXBwsKHDeURFRESsWLHC2Ni4pKTEyIg/9gMAAAAMqeLiMQOOrur6jAFHf0jxQxQAAAAAAACAR9fp06cPHz4shHjuued69Oih20Cr1e7bt08I4eHhQVYKAAAAANQXP0cBAAAAAAAAeHQVFhaGh4cLIQIDA7ds2aLbYOfOnWlpaUKIgICABx0cAAAAADz8lIYOAAAAAAAAAAAM5umnn7a1tRVCbN++fdu2bVWuXrhwYfbs2UIIhUIxefJkA8QHAAAAoNW5fPny4sWLn3322Y4dO5qZmbm4uPTv33/JkiXXrl1rkvv/61//UtTZE0880SSD6sGOKWgRrl69mpmZKb/U8/Wm1KjNygoeSFDAI0mrkf43v6j42s18w8YCtFa3C4v+Lmm1N/+6btBYgNas/P59qaApv3e/4KZhgwFaMe1/CyVt22oVCkOGArReJdZtDR1CK6dSqWJiYiZOnFhRUREUFOTv7//CCy+0b98+Jyfn5MmTO3bsKCsrE0KEhYX16tXL0MECAAAAeLhptdolS5ZERUWp1Wq58vLly5cvXz58+PCCBQuWLl365ptvNnKUixcvNvIOTYvEFLQIISEh1dbn5//9ufj9/36uYFpe5HQ77QGFBTzCTl64fPLCZUNHAbRyWq02OXGfoaMAWr+y/L/K8v8ydBRA65fb6ylDhwC0flJ6BJpDUFDQ1atXo6KiSkpK4uPj4+PjqzQICQlZtWqVQWIDAAAA0JpMmTJlw4YNNV29d+/ezJkz09PTly9f3phRSEwB/n+mpqb6GxQWFkqFO3fuNH84AAAAAAAALVd5ebmhQ2jNIiIiJk2atHz58iNHjmRlZV29etXCwqJDhw5+fn6vvPLKwIEDDR0gAAAAgP9SqgwdQQMtXbq0clbKiBEjxo4d+9hjj+Xk5GzatOnw4cNS/YoVK3x8fKZMmdLggeTElCeeeKLWrR87duzY4IHqSKHVamtv1eJlZGR4eHgIIYyMjPgR/SESExMze/bse/fu1dTA0dExLy9PCHHq1KkjR448wNAAAAAAAABaFnNz85dfftnQUQAAAACAgVVkpRpwdFWXBu4ae+3aNTc3N+nDcWNj4++++67KuSLLly+fM2eOlMJhZ2eXnZ1tZWXVgIFKSkqsrKyk+8TExMyYMaNhATchdkyBIYWHh4eHh+vWJyQk+Pv7CyGsra2lGmNjY6lQoLI+Y+L+wCIEHjXP3PtTpa0QQvR3tnCzNjZ0OEDrdLVYnXC5WAihVCrHT5xk6HCAVutAQvzNGzeEECbtO1l26WnocIBWKz9lj9BqhRCDCtLs1YWGDgdona4b2xyyflwIYWJiYuhYAAAAAAANtGTJEnnLhn/84x9VslKEEBEREefPn4+JiRFC3L59OyYm5p133mnAQJmZmfIGJe7uLeKzdaWhAwAAAAAAAAAAAAAAAGi1ysvLv/rqK6ncoUOHyMjIapt99NFH5ubmUvnLL79s2FiZmZlymcQUAAAAAAAAAAAAAACAVu7XX3+9e/euVH755Zdr2hHT1tZ23LhxUjkjI+PixYsNGEvuZWpq2qlTpwbcocmRmAIAAAAAAAAAAAAAANBc4uLi5PKoUaP0tKx8tXKvupMTU9zc3JTKFpETYmToAAAAAAAAAAAAAAAAAOpEq1QZOoR6O3HihFRQqVRPPfWUnpbPPvusbq96kRNTWsg5PoIdUwAAAAAAAIBWpqKiQlFP8fHxNd0tNTVVajN79uwHOQuglQkMDJS+lK5fv27oWAAAAPCgXbhwQSp06tTJ0tJST0sXFxczMzOpnJGR0YCxqiSm/PDDD5MnT+7Tp4+1tXXbtm29vLxefvnl2NjY8vLyBty8YUhMAQAAAAAAACDE/81oWbp0aSsbDnik8PUFAADQcpSXl2dnZ0tlOzu7WtvLbeR0lrqrqKi4dOmSVL5+/frTTz89YcKETZs2paamFhYWFhQUpKenb9iwISQkpHv37j///HN9798wHOUDAAAAAAAAtFr9+/c3NTWttVm7du0eQDAAAAAA8Ai6fft2RUWFVK5jYsrVq1eFENeuXavvWLm5ufJWKJs2bdLT8uLFi6NHj/7Pf/7zzjvv1HeU+iIxBQAAAAAAAGi1tm7d6ujoaOgoAAAAAODRVVxcLJdtbW1rbS+30Wg0ZWVldfljA5l8jo/siSeeCAkJ8fDwMDMzy83N3bdv386dO9VqtRBCq9XOmzevS5cu48ePr/sQDUBiCgAAAAAAAAAhhFAqlZ988olU7t+/fysbDnik8PUFAADQctQ3MaXyriolJSUNTkwxMjL69NNPZ8+erVAo5Mrw8PD09PSgoKA///xTqpk+ffrQoUNtbGzqPkp9kZgCAAAAAAAAQAghFApFZGRk891fq9Xu3bs3LS2tW7duI0aMaO7hgEcZX18AAKA1U6gMHUH93Lt3Ty63adOm1vZWVlZyubi4uC65LLLKiSlr16595ZVXdNt4enomJib6+PhkZmYKIe7cubNq1aqoqKi6j1Jfyua7NQAAAAAAAICHS2BgoEKhUCgU169fr7ZBbm5uZGTk448/3qZNGxsbG29v79mzZ58/f17P3Tw8PIQQeXl5vr6+/v7+c+bMWb16tZ7hpMpOnTpJL48ePRoaGtq1a1dzc3NXV1d/f/9169ZpNBo9szh8+PCMGTO6detmbW1taWnp5uY2adKk7du3a7VaPb00Gs2GDRuGDx/u5ORkZmbWpUuXqVOnJicnCyHi4+OlOOPj46vte+3atUWLFvXt29fBwcHCwsLb23v8+PF79uypacTGz7HJZ6HVanft2jV27NjevXvb29tbWlp6eXkNGTLkP//5T35+frVjvfzyy/IstFrtN998M3DgQAcHB3Nz865du7711ltXr16VWqrV6s8//7xfv37SnXv27Dl9+vTc3NwHc88GT7AuEhISpkyZ4ubmZmFh0bFjx8GDB0dGRt68ebPWjvv37w8MDOzUqZOZmZmrq+uwYcO+/fZbPQ+9AfE309cXAAAA6svMzEwuV949pSZ3796VyyYmJvUaa+bMmSdOnDhx4sTZs2erzUqR2NjYfP755/LL77//vl6j1Bc7pgAAAAAAAACok7i4uEmTJlX+FPzMmTNnzpz5/PPPFy5c+P7779fUsaCgYPDgwWfPnq3viJ9++un8+fM1Go2RkVFFRUV2dnZ2dnZCQsIXX3yxf/9+c3PzKu1LS0unTZsWGxtbuTIrKysrK+v777/39fX94YcfnJycdAe6evXq2LFjjx07JtdcunTp0qVL69ate+utt/z9/fUEuXbt2jlz5hQWFso10rJs3779ySef3LVrV+fOnZtwjno0eBZnzpwZP378uXPnKlemp6enp6fv379/0aJFmzdvDggIqKl7UVHRhAkTpHwXIyMjtVqdmZm5cuXKrVu3Hjx40M7OLiAgICUlRb566tSpU6dObd68+eDBg0899dQDuGcjJ1itwsLC0NDQH3/8Ua65cuXKlStXDhw4EBMT89FHH82cObPajhqNZvbs2cuXL5drpIe+d+/emJiYAwcO6D705ohfNOl7DwAAAHpYWlrK5bpkRVduU3n3lLro1KmTnIWs3/Dhw7t06ZKVlSWEOH36dF5eXocOHeo1Vt2xYwoAAAAAAACA2p08eXLChAn5+fnW1tajR4+eOHGitBWKEKK8vHz+/PmLFy+uqW9ERMTZs2cVCoW7u/uoUaPq+An66tWr33vvveHDhycmJt69e7egoGDnzp0uLi5CiOTk5Dlz5lRpX1FRMWLECDkrxcHBISAgIDAwsEuXLlJNcnKyn5+f7m4W+fn5gwYNkvI5FApF9+7dJ0+e3L9/f3Nzc61Wu2LFCt2xZMuWLQsLC5OyUuzs7IYOHRoaGurt7a1UKoUQJ06c8PPzu3DhQlPNUY8Gz6KoqGj48OFS0oNSqezXr19oaOjUqVOHDBki/XVmcXFxSEhIenp6td0rKipCQkIOHjy4dOnS3Nzc0tLSlJSUPn36CCHy8vJCQkKGDRuWmpr6/vvvZ2RklJWVpaWlPf/889K44eHhD+CejZxgtcrKyoYOHSplpSgUCk9Pz8mTJ48ZM0b6Vf7du3dnzZr13XffVdv3vffeW758uamp6bBhw6Kiot55551evXpJl44ePTpv3rwHEL9o0vceAAAA9LOwsJDLt2/frrX9nTt3pIJCoWjWdGH5G1EhhJ4fWxqPHVMAAAAAAAAA1G7//v1CiOeff37btm12dnZS5YULF8aNG5eWliaEWLhw4ZgxY3r27FmlY3Z2dkZGhre394YNG5588sk6Dnf79u233347PDz8888/l5I8hBAvvviip6dn7969y8rK1q9fX/mSEOKTTz5JTEwUQhgbGy9fvvzNN9+ULyUkJEycOPH27dvZ2dmzZs2qsqXK7NmzpV/COjs779q1S95vo6ioKCQkZPfu3TWdVXT8+PF3331XCKFUKufMmbN48WJTU1Pp0u+//x4aGnr+/PkrV67MmDFDWr3Gz1GPBs9i69atOTk5Qgg3N7f4+Hh3d3f50s2bN8ePH5+UlFRYWLhr1y7dnAkhxLVr137++ed9+/ZJqSFCiD59+vz000/u7u7FxcV//PGHEGLdunUvv/yydNXb2/vHH390d3e/fv3677//Xu3fZTbtPRs5wWotWLBAygFycHDYsWOHn5+fVF9aWhoVFbVs2TIhxNy5c4ODgytv2y5Zt25d586dd+zY4ePjI9VoNJr58+d/+umnQoiNGzeuWrWqcvvmiL9p33sAAADQz87OTqVSVVRUiHrumGJnZ6dQKJovMPmPDYQQN27caL6B+LYSLdrly5f79OnTp0+ff//734aOBQAAAAAA4OETEhIyQq9FixbV/W7PPPPML7/8ImelCCE8PDyOHDkiJaOo1eqlS5fq9iovLzcxMYmLi6t7VooQoqSkpE2bNtHR0VU+Gu/evbuUrFBcXFx5i4jS0lJ59PXr11fOShFCDBs2LCkpSaVSCSG2bNly8eJF+VJmZua6deuEEObm5keOHKl8CoyVldXOnTsHDx5cU5ALFixQq9VCiA8++GDJkiVyVooQok+fPkeOHHF0dBRCHDhwoPKBLw2eox6NmcVvv/0mFVavXl056UEIYW9vv2LFCqksnZtTrdDQUDmDRNKhQwd5xOeff17OIJFDGjNmjFSucjxNc9yz8ROs4tatW5999pkQwsjI6NChQ3JWihDC3Nx86dKl0qlJt27dSk5O1u2uVCr37NkjZ6VINf/+97/d3NyEEHfu3Ll06VKzxi+a9L0HAACAWpmYmEhb04l6JqZ4eno2Y1hCuLq6yuXy8vLmG4jEFLRE8o9DZWVlqampqamp2dnZhg0JAAAAAADgYXTgwIE4vaTNJ+powYIFRkZV92C2srKSD/HZtm2blKhRxdSpUzt27Fjf4GfNmlX5LHaZ/MvZgoICuXL37t3Sb2979uwZFBSk28vb2zs4OFgIodVqN27cKNd/++23Wq1WCBEWFqZ7FrtKpXr//ferDS83N3fPnj1CCDc3t6ioKN0Gtra2S5YskcNr/Bz1aPAshBDe3t4RERGzZ88eMGCA7tWuXbtKBem4omq99NJLupXyCUrjxo3Tc7WmCTbhPRs/wSo2btx47949IcTEiRN1PypQKBRhYWFSWdrCp4qQkBBvb+8qlSqV6plnnnkw8Uua6r0HAACAupC/y8rJybl//76eltevXy8pKZHKXl5ezRrVX3/9JZfbt2/ffANxlA9aol69erVr1+7WrVuGDgQAAAAAAAB/c3JyCggIqPbS6NGju3btevHixZKSkj///LPydh2SkSNHNmDE3r17V1tvYmKiW/nrr79KhbCwsJo2u3799dc3bdokhDhy5IhcmZSUJBVee+21ansNHTq0c+fOly9frlKflJQk5YKMHDmy2pCEECNGjKgyShX1mqMeDZ6FECIiIkLPnY8ePVrr6N27d9etlKegm4Qh6jDBJrxn4ydYhZxuUtNqBwQEHDx4UAjh4OCge3XUqFHV9rK3t6+2vsnjlzTVew8AAMAAlCpDR1BvvXr1iouLE0Lcv3//xIkTclKyrsrf4OmelKrfgQMHfvnlF6n8xhtvdO7cWX/7ypvkOTs712useiExBS2Rvb39mTNnTp48KdcUFhY266FWAAAAAAAArVJeXp50mkzjVT59XJe3t7d0Ps6lS5d0E1OcnJwaMKK8FURdyL9R1ROnfAxK5aNeTp06Vetw7u7uuikdJ06ckApmZmb79u2rqa+NjU1BQUG1GSH6B62XBs9Cl0ajycnJycjIOH78+L59+6rd86MKCwuLBl99kPeUNGCCVcirXeVgHZm5ufnAgQNr6t7Ih974+JskDAAAANTLiBEjPv30U6n8yy+/6ElMqfzDRX1T/O/du/fJJ59IZVNT0w8//FB/+9OnT0uF9u3bN+uxQSSmoIVycHAYOnSo/PLcuXMkpgAAAAAAABiQfE5KteRP6G/fvq17tUOHDg0Y0c7Oru6N5VPYK5+SXsVjjz1mYmJy//59ubFGo7lz544Qwt7evtpjTSTyefCVydv9RkdHR0dH6w+vtLRUrVbrHoRUrznWpDGzkP388887d+48dOhQVlaW/q3FH1JNOEHpTa5SqR577LEGdG/Yn6I2+QNqkvceAAAA6ui5556TctaFEOvXr//ggw+qbVZeXv79999LZXd39/oe5dO/f39TU9OysjIhxLp16/7xj3+oVDXuLpOamipvFTFs2LCaNp5sEiSmAAAAAAAAAGgsjUYjFUxNTXWvNuxwkHr9YlQ6VUc/pVJpZGR0//59tVot1VRUVEiR6x+r2vjlc9/rqKioqG3btlUqm+SXv42ZhRDi2rVr48aNS05Orlzp7Ozs5eXVs2fPIUOGjB49uvFBGlCTT7C8vFwIYWJioue3/HrUt1czPaBm/eABAAAAVRgZGU2bNm3ZsmVCiPT09PXr17/88su6zT777DN5v4bXX39dt0F2dvbvv/8ulVUq1UsvvVT5qpWVVVBQ0Pr164UQWVlZUVFR8gYqVdy/f3/GjBnyy7fffrshs6ozElMAAAAAAAAA1C4zM1PP1YyMDKlgqG0YbG1tpUJ2dnZNf1Z4/f9j787jY7zXx/+/ZyaLJLYECZISIUJRa9M0SFXttNUiKLWrpa0lpHHwpbRFiaXHadXeg+DYahcSSwiJptSaoEMyEVmOnkREMolkMr8/7nPu33yymWyG8Xo+PB6fa+73cl/3mJ5+kl7zvlJSpGoSOUlLS8uqVas+efLk4cOHWVlZxTWI0Wg0Jdzx4MGDpi3dKM9T5OXl9ejR48aNG0KI+vXrT5gw4Z133mnXrl21atWkCZmZmZWX+XNQGQ9ob2//+PFjrVb78OHDOnXqVHDG/5fZ/wUBAAC8Ovz9/desWZOdnS2E8PPza9u2bcuWLQ0nnDt3bv78+VJcp06dyZMnF97kzJkzo0aNkuKqVatmZGQUmODn5xcUFCRVri9dutTR0XHKlCkFzm5MSkoaNmzYpUuXpJcffPBBCa2FKgSFKQAAAAAAAACe7fbt2/n5+UqlsvCQXq+Xe5O3bt36+eb1X+7u7sHBwUIItVrdo0ePIufI1TNubm7yxSZNmly5ckUIce/evQK/F5bFxsYWvih3xrl27ZrJzxQp81P8+uuvUtFD27Ztz549W7Vq1QITXva2PpXxgG5ublKVz71794orTNm5c6dOp6tevXo5Pxtm/xcEAADw6qhXr9633347c+ZMIcQX/4IZAAAgAElEQVRff/3l4+Mza9as/v37Ozo63r9/f/v27T/88INWq5Um//3vfy+hTWcJ2rRpM2XKlFWrVgkh9Hr9jBkzNm7cOHjw4KZNm9rb2yclJZ05c2bXrl3yjVxcXDZu3FhBj1isIn6MBAAAAAAAAIACUlJS9u7dW+TQr7/+KhU9uLq6vvbaa883r//y9vaWghJ+qbp+/Xop6NSpk3zRx8dHCn755ZciV0VFRd2+fbvw9c6dO0vB6dOni7ujRqPx9/f39/ffvXt3CcmXX5mfQv6W5KRJkwoXPQghCnSQeelUxgPKn59t27YVOeHGjRtDhw4dPnz4li1bSrt5AWb/FwQAAFAGeqXKhH/Kk/mMGTOGDRsmxWlpaQEBAR4eHvb29m+88caSJUvkYpE5c+YMGTKkzHdZunSpYXl0dHT0/Pnzhw4d2qtXr9GjR//zn/+Ub+Tm5hYSElK7du0y38tIFKYAAAAAAAAAMMrChQulVjiGnjx5Mm/ePCkeN27cc0/qv95///0aNWoIIS5fvvzrr78WnhAdHS2VESgUCvl3wUKIkSNHSsHPP/+cnJxceOE333xT5B29vLykk1dOnjy5Z8+eIufMmTMnMDAwMDCwuPY6FaXMTyEfgaNQKAqP5uXl/fDDDxWUo2lUxgMOGzZM2m39+vX3798vPEEugXr33XdLu3kBZv8XBAAA8KrZsmXL4sWLC/TWkdnZ2W3atOnbb78tzy0sLS337t07b948S0vL4uaoVKrRo0dfvHixWbNm5bmXkShMAQAAAAAAAGCUGzdu+Pj4JCYmylfUarWXl5fUx8fJyWnSpEmmys3Ozm7atGlSPHTo0E2bNhmOhoSE+Pj46HQ6IcTAgQObN28uD7Vr165Pnz5CiMzMzLfffvvatWvyUHZ29rBhww4dOlRkTYBSqZw7d64Ujxs3bu3atXq9Xh7VarUzZ84MCgoSQri5ufXq1auinrRIZX6Ktm3bSsHGjRtzcnIMh+7fvz948ODjx49LL2/dumX4gC+LynhADw+PQYMGCSFycnK8vb1/++03eUiv169fv3716tVCiJo1a/bv3/8FzB8AAAAmpFQqZ82apVarFyxY4OnpWa9ePSsrKxcXl06dOi1fvvzevXujR48uYfnIkSP1/5ORkVHcNEtLywULFsTHxy9ZsqR3794uLi62trbyjb755pvo6OhNmzY9h7NSJEWX4QAAAAAAAACAobFjx27atOnSpUsNGjRo3bq1h4fH1atXY2JipP8WbmlpuXnzZgcHBxNmOGfOnNDQ0PPnz+fk5IwdO3bBggUdOnSoUqVKVFSUWq2W8nR1dV2zZk2BhevXr+/QoUNSUlJcXFy7du1atmzZtm3bBw8eREVFPXr0qHr16l999ZVUg2JjY2O4cPTo0aGhodu3b09PT584ceLixYvfeOMNZ2fn5OTksLCwtLQ0IYSDg8OhQ4dUqnKd+G2Msj1Fjx49GjZsqNFoIiMjmzZtOmDAAGdn57/++ismJubo0aO5ublNmjTJyMhISUmJi4tr3759v379Fi5cWNnPUoEq6QHXrFkTFRUVGxubkJDg7e3dvHnzdu3a5eXlXbp0SW6ZtH79+vr167+Y+QMAAMC0GjZsOG/ePPnsyUpSt27dgICAgICASr2LMShMAQAAAAAAAPBsH3300ZtvvjllypSnT59evnz58uXL8lCtWrU2b97cu3dvE6YnhLC0tDx+/PiIESP27dsnhIiPj4+Pjzec4O3tvWfPnlq1ahVYWL9+/TNnzrz//vt37tzR6XRXr169evWqNNSgQYPdu3drNBrppZ2dXYG1W7ZsqVOnzurVq/Pz8zUajTxT0qpVq02bNr3++usV+JjFKdtT1KhRY+fOnX369ElLS4uPj1+5cqXhnu+///7mzZt3794tnYXzxx9/5Obmvlx1D5X0gA4ODuHh4R9//PHFixd1Ot2NGzdu3Lghj9asWXPx4sUDBw58YfMHAAAAnicKUwAAAAAAAAAUq169etIxG02aNOnbt2+nTp3+8Y9/hIaGPnjwwNra2s3NrX///pMnTy5c7VGplEqlSqUq3JvGzs5u7969YWFh27ZtCwsLS05OzsvLc3Jy8vLyGjx4cAl9VZo2bXrt2rV169bt3LkzJiYmJyfH1dV10KBBU6dOtbe3P3funDStRo0aBRaqVKpVq1aNHz9+w4YNoaGhCQkJubm5jRs3dnd3HzRokK+vb5ENdMrzjCUo21N4eXndu3dv2bJlZ86cUavVGRkZzs7OXbp0GTFiROfOnYUQEydOdHJy2rlzp4WFRceOHcv2OMU9oFJZke3mi9yzkh6wfv36ERERe/bs2blz52+//fbw4UMnJ6dmzZq1a9duxowZFXgo+vP/CyrDZw8AAAAogcI8uk6q1Wp3d3chhIWFRW5urqnTQcW7devW2bNnhRDpqurRVk1MnQ5gtjyzr6r0OiFEZ2dbt+qWpk4HME+JmXkh8ZlCCKVSOWDIJ6ZOBzBbp0OO//XwoRDCqs5rdo3eMHU6gNlKizoq9HohRJf0G7Xzim1sDKA8UixrnKv+uhCiRo0agwcPNnU6r6hp06b98MMPlpaWWVlZFhYv65f9zOMpAAAAgNwktQnvblmP/1pdavz4AQAAAAAAAODVdfPmzfDwcCFEx44dW7ZsWXiCXq8/efKkEMLd3f2Frecwj6cAAAAAYJb4CQQAAAAAAADAqysjI2PixIlCiEGDBu3atavwhP3799+4cUMI0bdv3+ednNHM4ykAAAAAmKWK7N8JAAAAAAAAAC+XN998097eXgixb9++PXv2FBj9888/p0+fLoRQKBTDhg0zQX7GMY+nAAAAAGCWODEFL5mq+Zmtnt4xdRaA2VKJfCm4+jDnVtpT0yYDmKunuv/+g6bX60+dCDZtMoAZS09Pl4K8R//OiLlg2mQAc6bXS//3j6qNLYTOtLkA5ipX8d/f4OXn55s2E3OlUql+/vnnIUOG6HQ6X1/fHj169OzZs06dOvfv37927dqvv/6ak5MjhBg/fnzr1q1NnWyxzOMpAAAAAJglhf5/v0J6qanVand3dyGEhYVFbm6uqdNBxYuMjLx27ZqpswAAAAAAADAZCwuLMWPGmDoLs7Vq1ao5c+ZkZWUVOTp06NB//vOflpaWzzmr0jKPpwAAAABKlpukNuHdLes1MeHdX1IUpuDlQGEKAAAAAAB4xVGYUtn+/e9/r1q1KiIiIjY2NjEx0dbWtm7dut7e3iNHjnznnXdMnZ2xzOMpAAAAgBLkpsSa8O6WTo1MePeXFK188HKoWbOmFFSxsXWsV9+0yQBmLCHunnQ0dNWUZOsnT0ydDmCentrYZNR3FkIIhUJf09nU6QBmS5HxUOTlCCGEtZ3e1t7U6QBmS5H2QAi9EOI1p9q2VaxNnQ5gnrKys++n/EcIYWNjY+pczJyjo+OiRYtMnUV5mcdTAAAAADAnFKbgJVO1eo2W7TxNnQVgtpLua6TClFqx92rGmbLaFDBjGXXr/rcwRQh9/eamTQYwZ7FPFHk5Qgi9bU3+WQMqj+LRA6EXQohWTRo4OdQ0dTqAeXrwMFUqTFEqlabOBQAAAACAUuOnWQAAAAAAAAAAAAAAAFQKClMAAAAAAAAAAAAAAABQKShMAQAAAAAAAAAAAAAAQKWgMAUAAAAAAAAwNzY2Nori2djYvPbaax988MHatWu1Wq2pk30p3b9//5tvvunevbuzs7ONjY2tra2zs3PXrl1nz54dHR1t6uyeEz5mAAAAAIxBYQoAAAAAAADwasnOzk5ISDh06NDEiRObNm0aHh7+3G598+ZNqWph0qRJFbKhTqeTKyGWL19eIXuWTKvVTp06tVGjRvPmzQsNDU1MTMzOztZqtYmJiadPn168eHGLFi0GDhyYkpJi5IbTp09XKBTTp083ZnJiYuKCBQvatWtXq1YtOzs7d3f3sWPHXrhwofIWlpkJP2YAAAAwb3qlyoR/TP30LyULUycAAAAAAAAAoLJ07NjRxsbG8EpeXl58fLxGo9HpdEKIhISEXr16hYeHt2nTxkQ5vkyysrJ69Ohx/vx56aWNjY2Hh4e7u3tOTk5cXJxarc7KyhJC7N2799KlS+Hh4c7OziVvqNPpduzYYeTd9+/fP2bMmLS0NPmKWq1Wq9WbN2+eMmXKihUrlMqiv4hY5oVG4mMGAAAAoAQUpgAAAAAAAABmKygoqGHDhoWvP378eMmSJYGBgbm5uZmZmZ9//rlcbIESzJgxQ3qjrK2t/fz8/P397e3t5dEnT5784x//WLp0aVpaWlxc3NChQ8+ePVvyhqtWrTLybJUzZ874+vrm5uYKIWrWrPnOO+9UqVLl0qVLarVar9f/8MMPKpWqyDNjyrzQeHzMAAAAAJSAVj4AAAAAAADAK6d69eqLFi1atGiR9PLChQs3b940bUplo1Qql/xP586dK/VecXFx69evl+K1a9cuWrTIsCpFCFG1atVZs2YdOXLE0tJSCHHu3Lnjx48Xt9ujR4+WLl0aEBBgzK2fPn06atQoqbhk2LBhDx482L9//86dO+/cubNu3ToLCwshxIoVKyIjIytqYYUwm48ZAAAAgPKgMAUAAAAAAAB4Rc2YMcPBwUGKw8PDi5um1+tDQkJWrlx57Nix55WasRQKRcD/eHp6Vuq9Dhw4IDWm6dKly8iRI4ub9vbbb/v5+Unx/v37C4weO3ZswoQJnTt3dnZ2DggIkDZ8po0bN2o0GiFEhw4dfvnlF1tbW+m6QqEYP3787NmzpZcLFiyoqIUVyMiPGQAAAABzRWEKAAAAAAAA8IpSKBStW7eW4qSkJPn6oEGDFAqFu7u7ECI5OdnLy6tHjx5+fn7r1q0rsEN4ePiECROaNWtWvXp1Ozs7Nze3Tz75ZN++fXq9vsBMf39/hULRsmVL6eXPP/+sUCgUCkXhJjJJSUkLFy586623HB0dbW1tW7RoMWDAgKNHjxbe0zBbhUJh2BNHuvjaa69JLy9evDh8+PDGjRvb2Ni4urr26NFjy5Yt+fn5pXq7bt26JQWdOnUqeWaXLl2koPABIfv27Vu3bl14eHhWVpbxt96xY4cUfPHFF9IxJ4a+/PJLlUolhAgJCUlNTa2QhRWouI8ZAAAAgFdEwR9FAAAAAAAAALw6MjMzpUCpLOI7bOnp6V27do2JiSk8pNVqx4wZs3PnTsOLsbGxsbGxO3bs8PLy2rt3b/369Uubz4YNG/z8/DIyMuQr0dHR0dHR+/bta9OmzYEDBxo0aFDaPb///vvZs2fn5+dbWFjodDqNRqPRaEJCQtasWXPq1CkbGxsj95Hfq2dWtHh6es6cOVMI4eTkVGDI29s7Ly9PfqlWq595iEhaWtqFCxeEEBYWFv369Ss8oXbt2p07dz5z5oxOpzt+/PjQoUPLubDClfwxAwAAAEpHoTJ1BigdfgwAAAAAAAAAXlEZGRnXr1+XYldX18ITpk2bFhMTo1AomjRp0q9fv759+0rXdTpd79695aoUR0fHvn37Dho0qFGjRtKVyMhIb2/vv/76S95q3LhxwcHBP//8s/SyT58+wcHBwcHBAwYMkOesXLly/PjxUlWKg4NDt27dhg8f3qJFC6ma4cqVK97e3n/++WepnnHdunWzZs3q1atXWFjY48eP09PT9+/f37BhQylJueeOMeSn27NnT8nnnTg4OCxbtmzZsmVSeYqh0aNHbzYwbty4Z973xo0bUscfLy+vWrVqFTlHrju5evVq+RdWrGd+zAAAAACYN05MAQAAAAAAAF5RkydP1mq1QgiVStWtW7cCoxqNRq1Wt2jRYtu2bW3atDEcWrJkSVhYmBDC0tJy1apVkydPlodCQkKGDBmSmpqq0Wi++OILuXjFw8PDw8NDbm3ToEGDnj17Gu55+fLlr776SgihVCr9/Py+/fZba2traej3338fPnz47du3Hzx4MGHChFOnThn5gKmpqVOnTp04ceKPP/4on9Xx4YcfNm3atG3btjk5OVu3bjUcKpm3t7cU3Llzp1u3bmvWrJE71FQquYVQCafFyEPy5PIsrFglf8wAAAAAmD0KU1ApHj9+HBUVVVzf3zIwPL4VAAAAAAAAZZafn3///v1r164tXrw4IiJCuvjpp58WbruTm5trZWUVHBzs4uJieF2r1S5fvlyKt27dOnjwYMPR7t27nz17tnXr1jqdbteuXd99913jxo2NSWzevHlSj5u5c+cuWLDAcKhDhw4RERHNmzdPSUk5ffr0wYMHP/jgA2P2zMrKqlOnTmBgYIHSk+bNm7/77rvBwcGZmZl37txp1qyZMbv17NnTx8fn7NmzQoiIiIg2bdq0a9fu448/7tGjR/v27SuvSU1KSooUFHfqieFQUlJS+ReWn/EfMwAAAABmj8IUVLycnJz27dur1eoK3LNz587Dhw+vwA0BAAAAAABeBcZ0TmnatOnKlSuLHBo1alSBqhQhxOHDh9PS0oQQb7zxhq+vb+FVLVq0GDx48Pbt2/V6fVBQ0Lx5856ZQ0JCwtGjR4UQbm5uc+bMKTzB3t5+2bJlI0aMkBIwsjBFCPHFF1/Y2dkVvt60adPg4GAhRHp6upFbCSF27949YMCA8PBw6eXly5cvX748d+5cBweHrl27du/evXv37nLHn4ry5MkTKSihvqR27dpSkJmZWf6FpVXOjxkAAAAA81ZZVfx4lcXFxVVsVQoAAAAAAAAqSb9+/c6fP1+zZs0iR/v06VP44vnz56Vg/PjxCoWiyIWfffaZFMinZZTs7Nmz0uG7ffr0sbKyKnJO79695cnG7Clp27ZtkdeLu0vJHB0dT506tXHjRrmtjyQ1NXXPnj0TJkxwc3Nr1qzZ8uXLU1NTy7B/kaQ+OEKIGjVqFDenWrVqUiAXo5RnYYUr+WMGAAAAwLxxYgoqXn5+vhQoFIqK+oJInTp1KmQfAAAAAACAV0rHjh1tbGwKX69Zs6aHh0f//v07dOhQwvIiG6/cuXNHCtzd3Ytb2KRJEym4deuWMXleuXJFCqpUqXLy5MniptWoUSM9PT0+Pt6YPSVGNhIynqWl5ZgxY8aMGZOQkBD6P3LTHCHE7du3Z86c+fXXX2/btu3DDz8s/x3lv8ESul0/fvxYCqytrcu/8Nq1a1FRUYUne3p6tmrVqvD1cn7MAAAAgNJRqkydAUqHwhRUoipVqty9e7dCtrp161apvgoDAAAAAAAAIURQUFDDhg3LvLxu3bqFL0p9fESJDVzq1atnZWX19OlTeXLJ/vOf/0hBYGBgYGBgyZO1Wm1eXp6FhVG/23RwcDBmWhm4uLiMGjVq1KhRQojr16+HhobGxsY6OTmlpaXt2bNHo9F89NFHW7duHTZsWDlvVLVqVSko4RQWeUg+AaU8C48dOzZr1qzCkwMDA4ssTCnnxwwAAACAeaMwBQAAAAAAAEDRiux3I/XcKZlSqbSwsHj69GleXp4xN8rKyipVYk+ePDGyL0xxzYZK6+rVq4cPHxZCdOjQoWfPngVGW7VqZVixMXv2bE9Pz7t3706fPv3999+vXr16eW7t6OgoBXL5TmHyUO3atcu/EAAAAAAqkNLUCQAAAAAAAAB4mdjb20uBRqMpbk5KSopUa2LkgSXyngcPHtQbwciqlAp09+7duXPnzp07d/Xq1c+c7ODgMHjwYCHEw4cPd+3aVc5bN2vWTAoSExOLm5OUlCQFr7/+evkXBgQEFPm2z5gxo6wPAQAAAODVRWEKAAAAAAAAgFJwd3eXArVaXdwcecjNzc2YPeVGMNeuXStfdpXFxcVFCq5evWrMfEtLSylITk4u561btmypVCqFEOfPn8/MzCxyzokTJ6SgdevW5V8IAAAAABWIwhQAAAAAAAAApeDt7S0FGzduLG7O+vXrpaBTp07G7Nm5c2cpOH36dHFzNBqNv7+/v7//7t27jc214rRv31461iUhIeHIkSPPnB8RESEFtra25by1g4OD9J5nZ2cfP3688ITMzMzQ0FAhhEql6tOnT/kXAgAAAEAFojAFAAAAAAAAQCm8//77NWrUEEJcvnz5119/LTwhOjp627ZtQgiFQjFs2LAiN9Hr9YYvvby8pLNVTp48uWfPniKXzJkzJzAwMDAwsPylHmWgUqmGDx8uxaNHj75582YJk7du3SqdRKJUKj/66KPy333IkCFSsGHDhsKj27dvz87OFkJ069atTp06FbIQAAAAeGHplUoT/jH107+UeNcAAAAAAAAAlIKdnd20adOkeOjQoZs2bTIcDQkJ8fHx0el0QoiBAwc2b968yE3i4uIMXyqVyrlz50rxuHHj1q5da1i5otVqZ86cGRQUJIRwc3Pr1atXhT1MacyfP7927dpCiIcPH7755pvz58+/d+9efn6+4Zzo6OhJkyaNHTtWejlp0qRGjRqV/9bjxo1r0KCBEOLYsWPff/+94VBkZKS/v78UL1iwoKIWAgAAAEBFsTB1AgAAAAAAAABeMnPmzAkNDT1//nxOTs7YsWMXLFjQoUOHKlWqREVFqdVqqabE1dV1zZo1BRZWq1ZNCsLCwiZPnuzq6url5eXj4yOEGD16dGho6Pbt29PT0ydOnLh48eI33njD2dk5OTk5LCwsLS1NCOHg4HDo0CGVSvV8H/e/atWqFRwc/N5776Wnp2u12oULFy5cuNDa2trNzc3Jyenhw4cPHjx49OiRPL9nz56BgYEVcmtra+vNmzf36tUrNzd31qxZBw4c6N27t5WV1e+//37gwIHc3FwhhL+//1tvvVVRCwEAAACgolCYAgAAAAAAAKB0LC0tjx8/PmLEiH379gkh4uPj4+PjDSd4e3vv2bOnVq1aBRY2aNCgWbNmt27dys7OlspWAgMDpcIUIcSWLVvq1KmzevXq/Px8jUaj0WgM17Zq1WrTpk2vv/56JT7Ys7Rv3/7KlSufffZZSEiIdCUnJycmJiYmJsZwmp2d3Zw5c2bOnGlpaVlRt+7atevOnTvHjh376NGjiIiIiIgIeUihUPj5+RU4EKX8CwEAAACgQlCYAgAAAAAAAKDU7Ozs9u7dGxYWtm3btrCwsOTk5Ly8PCcnJy8vr8GDB/fv37+4hYcPH/b39w8PD8/IyKhbt66jo6M8pFKpVq1aNX78+A0bNoSGhiYkJOTm5jZu3Njd3X3QoEG+vr4KhaICH0GpVKpUqtLu6erqeuLEievXr+/YsePixYu3bt169OhRbm5u9erVnZyc2rVr16VLF19fX/lsmAr08ccfv/XWW2vXrj148GB8fHx2dnb9+vXffffd8ePHe3p6VsZCAAAAACg/hWGv1peXWq12d3cXQlhYWEjnT8KEYmJipG+u2NjYZGVlVciet27dOnv2rBCitlM9z87vVsieAAoLObBb+l/RhpEXasbFmjodwDxl1K17r8t7QgihUOS/3s3U6QBmSxEbpch6JITQ2zvr65vye9WAeVNGhwq9XgjRp2M7J4eapk4HME8PHqaeiLwihKhRo8bgwYNNnQ4AAAAAmFjOo3+b8O7WNR2fPQn/l9LUCQAAAAAAAAAAAAAAAMA80coHAAAAAAAAAAAAAAC8JJQqU2eA0uHEFAAAAAAAAAAAAAAAAFQKClMAAAAAAAAAAAAAAABQKWjlg5dDXl6eFPyVknR0z3bTJgO8CjRe3hovb1NnAZg7vV55M8TUSQDmT5H2QJH2wNRZAObv6PnLpk4BMH+5ubmmTgEAAAAAgFLjxBS8HFJTU02dAgAAAAAAgCllZ2ebOgUAAAAAAEqNwhS8HGrUqGHqFAAAAAAAAEzJysrK1CkAAAAAAFBqtPLBy8Ha2loK6tRxfOvtt02bDGDGgo8dzcvNFULUPhdpdy/O1OkA5im7fr2U7u8IIZRKZdde/UydDmC2oiLC09NShRA5do5ParqaOh3AbNVKjBJ6vRDCo723XQ17U6cDmKfHqX+pr1wUBr8eAQAAAIBXmV6hMnUKKB0KU/CSUVmoqlarZuosALOl+F9godVaPs4wZSqA+cqt8f//i8yuKv9SAyqLSvXfn07zFSqdpY1pkwFeBZZVqlSxq2rqLADzlJ31xNQpAAAAAABQdrTyAQAAAAAAAAAAAAAAQKWgMAUAAAAAAAAAAAAAAACVgsIUAAAAAAAAAAAAAAAAVAoKUwAAAAAAAABzY2NjoyiejY3Na6+99sEHH6xdu1ar1Zo62ZfS/fv3v/nmm+7duzs7O9vY2Nja2jo7O3ft2nX27NnR0dGmzs40cnJy7O3t5Y/Zhg0bTJ0RAAAAgBcChSkAAAAAAADAqyU7OzshIeHQoUMTJ05s2rRpeHj4c7v1zZs3paqFSZMmVciGOp1OroRYvnx5hexZMq1WO3Xq1EaNGs2bNy80NDQxMTE7O1ur1SYmJp4+fXrx4sUtWrQYOHBgSkqKkRtOnz5doVBMnz7dmMmJiYkLFixo165drVq17Ozs3N3dx44de+HChcpbaLwjR448evRIfhkUFGTkQo1GM2PGjB49eri4uNSsWfPtt98eM2ZMSEhIBeYGAAAAs6JUmfIPSs/C1AkAAAAAAAAAqCwdO3a0sbExvJKXlxcfH6/RaHQ6nRAiISGhV69e4eHhbdq0MVGOL5OsrKwePXqcP39eemljY+Ph4eHu7p6TkxMXF6dWq7OysoQQe/fuvXTpUnh4uLOzc8kb6nS6HTt2GHn3/fv3jxkzJi0tTb6iVqvVavXmzZunTJmyYsUKpbLoLyKWeWGpbN261fBlWFhYQkKCi4tLCUtyc3O//vrrFStWZGdnyxcjIyMjIyM3b97cr1+/1atXu7q6lj83AAAAACZEYQoAAAAAAABgtoKCgho2bFj4+uPHj5csWRIYGJibm5uZmfn555/LxRYowYwZM6Q3ytra2s/Pz9/f397eXh598uTJP/7xj6VLl6alpcXFxQ0dOvTs2bMlb7hq1Sojz1Y5c+aMr69vbm6uEKJmzbcVC9EAACAASURBVJrvvPNOlSpVLl26pFar9Xr9Dz/8oFKpijwzpswLSyUtLe3o0aNS7O7u/ueff+r1+h07dvj7+5ewauTIkXJdjouLS+vWre3s7G7fvn316lUhxOHDh69fv/7bb785OjqWMz0AAAAAJkQrHwAAAAAAAOCVU7169UWLFi1atEh6eeHChZs3b5o2pbJRKpVL/qdz586Veq+4uLj169dL8dq1axctWmRYlSKEqFq16qxZs44cOWJpaSmEOHfu3PHjx4vb7dGjR0uXLg0ICDDm1k+fPh01apRUXDJs2LAHDx7s379/586dd+7cWbdunYWFhRBixYoVkZGRFbWwtHbt2vX06VMhRMeOHadMmSJdLLmbz8GDB6WqFJVKtXbt2ri4uMOHD//rX/+6cuVKZGRk48aNhRAajeZvf/tbOXMDAAAAYFoUpgAAAAAAAACvqBkzZjg4OEhxeHh4cdP0en1ISMjKlSuPHTv2vFIzlkKhCPgfT0/PSr3XgQMHpP5HXbp0GTlyZHHT3n77bT8/Pynev39/gdFjx45NmDChc+fOzs7OAQEB0obPtHHjRo1GI4To0KHDL7/8YmtrK11XKBTjx4+fPXu29HLBggUVtbC05D4+n3766cCBA6XeQFevXi2h4GnDhg1SMHfu3M8++0ylUslDb7311q5du6R4x44dUoMkAAAAAC8pClMAAAAAAACAV5RCoWjdurUUJyUlydcHDRqkUCjc3d2FEMnJyV5eXj169PDz81u3bl2BHcLDwydMmNCsWbPq1avb2dm5ubl98skn+/bt0+v1BWb6+/srFIqWLVtKL3/++WeFQqFQKAo3kUlKSlq4cOFbb73l6Ohoa2vbokWLAQMGHD16tPCehtkqFArDnjjSxddee016efHixeHDhzdu3NjGxsbV1bVHjx5btmzJz88v1dt169YtKejUqVPJM7t06SIFhcsy9u3bt27duvDw8FIVW8j9br744gvpmBNDX375pVTVERISkpqaWiELSyU2NlbqcGRlZTVo0KC6dev6+PhIQyUcmiL16xFCDBgwoPBou3btpC5UWq32zz//LHNuAAAAwAsoPj7+22+/ffvtt11cXKpUqdKwYcPOnTsvW7bM8Ocyc1LwRxEAAAAAAAAAr47MzEwpkI64KCA9Pb1r164xMTGFh7Ra7ZgxY3bu3Gl4MTY2NjY2dseOHV5eXnv37q1fv35p89mwYYOfn19GRoZ8JTo6Ojo6et++fW3atDlw4ECDBg1Ku+f3338/e/bs/Px8CwsLnU6n0Wg0Gk1ISMiaNWtOnTplY2Nj5D7ye/XMihZPT8+ZM2cKIZycnAoMeXt75+XlyS/VanUJZ9VI0tLSLly4IISwsLDo169f4Qm1a9fu3LnzmTNndDrd8ePHhw4dWs6FpSVXn/Tt21c6g8fX1/fMmTNCiO3bt3/33XcKhaLwKvltrFKlSpHbVq1aVQqMPFcGAAAArwql6tlzXlR6vX7ZsmVz5swx/LkgPj4+Pj4+PDx83rx5y5cvnzx5sgkzrAycmAIAAAAAAAC8ojIyMq5fvy7Frq6uhSdMmzYtJiZGoVA0adKkX79+ffv2la7rdLrevXvLVSmOjo59+/YdNGhQo0aNpCuRkZHe3t5//fWXvNW4ceOCg4N//vln6WWfPn2Cg4ODg4MNT8tYuXLl+PHjpaoUBweHbt26DR8+vEWLFlLRzJUrV7y9vUt7eMa6detmzZrVq1evsLCwx48fp6en79+/XzqKIzIyUu65Ywz56fbs2VPyeScODg7Lli1btmyZVJ5iaPTo0ZsNjBs37pn3vXHjhlSZ4eXlVatWrSLnyHUn8jEk5VlYWtu2bZOCTz/9VAoGDBggncWi0Wikw1QKe/3116UgJCSk8GhCQoJUEWVtbd24ceMy5wYAAAC8UEaMGBEQEGBYlWIoOzv7888/nzZt2nPOqrJRmAIAAAAAAAC8oiZPnqzVaoUQKpWqW7duBUY1Gs0vv/zSokWLy5cv//nnn4cOHZKrKJYsWRIWFiaEsLS0/PHHH1NSUg4fPrxr16579+6dOHFCOjNDo9F88cUX8m4eHh49e/aUm+A0aNCgZ8+ePXv2lAtiLl++/NVXXwkhlErlzJkzExMTQ0JCtm7deuPGjYsXL3p4eAghHjx4MGHCBOMfMDU1derUqRMnTjx06JCPj4+NjU21atU+/PDDY8eOWVtbCyG2bt1qfEMfb29vKbhz5063bt3KU8lRKnILoRJOi5GH5MnlWVgqUVFRt2/fFkLY29v36dNHuujo6Cj3Myqum89XX30llRwFBAScO3fOcCgpKcnX11f6q5kwYUKNGjXKlhsAAADwQlm+fLlc1S2E6N2797p16w4dOvTTTz8ZNgz94YcftmzZYooEKwuFKXiB6PX6hQsXdi/KypUrTZ0dAAAAAACAOcjPz9doNIcOHfL29jY86KJw253c3FwrK6vg4OA2bdoYXtdqtcuXL5firVu3Fjhlunv37mfPnpVOy9i1a9fdu3eNTGzevHnStwbnzp27bNkyqXBE0qFDh4iICKktzunTpw8ePGjknllZWdWqVQsMDCzQqKh58+bvvvuuECIzM/POnTtG7tazZ08fHx8pjoiIaNOmTfv27b/77ruoqCjjq1vKICUlRQqKO/XEcMiwJ32ZF5aK/Cny9fU1/FsbPHiwFOzatSs3N7fwwvfee2/dunWWlpZPnjzx8fF57733/P3958+fP3To0CZNmkREREibyB82AAAA4KWWlJQ0d+5cKba0tNy+ffvRo0fHjx/fr1+/SZMmnTt3buXKlXITzOnTpz958sR0yVYwClPwAjlz5sz8+fNDi1JkJ2MAAAAAAACUzNXVVfF/qVQqV1fXDz74QPoP/0KIpk2bFveloFGjRrm4uBS4ePjw4bS0NCHEG2+84evrW3hVixYtpKIEvV5f3GkZBSQkJBw9elQI4ebmNmfOnMIT7O3tly1bJidgzJ6SL774ws7OrvD1pk2bSkF6errxu+3evdvwi4yXL1+eO3eup6dnnTp1Bg0atG7dutjYWON3M5L8++gS6ktq164tBZmZmeVfaLy8vDy5o9Pw4cMNhz7++GMLCwshRGpqanBwcJHLx44de/bsWVtbWyHEqVOnAgMDFy5cuHPnTqlT0rJly3bu3CltAgAAALzsli1blp2dLcX/7//9v6FDhxaYMG3aNPmEyNTUVLkRqhmgMAUvEMOuwwAAAAAAAHgO+vXrd/78+Zo1axY5KndmMXT+/HkpGD9+vPx9vgI+++wzKZDLX0p29uxZvV4v3dHKyqrIOb1795YnG7OnpG3btkVeL+4uJXN0dDx16tTGjRvltj6S1NTUPXv2TJgwwc3NrVmzZsuXL09NTS3D/kWS2i0JIUroaFOtWjUpMPxWZZkXGu/EiRP//ve/hRCurq4dO3Y0HKpVq9Z7770nxcXVJ50/f37cuHFSGUphixYtMqffxQMAAOBVlpubu3HjRimuW7duQEBAkdMWLVpkY2MjxWvXrn1OyVU+is3xInJ1df3b3/5m6iwAAAAAAABeeh07dpR/rWmoZs2aHh4e/fv379ChQwnLC/f3EULIvW/c3d2LW9ikSRMpuHXrljF5XrlyRQqqVKly8uTJ4qbVqFEjPT09Pj7emD0ljRs3Nn6yMSwtLceMGTNmzJiEhAT5uF+5aY4Q4vbt2zNnzvz666+3bdv24Ycflv+O8t9gRkZGcXMeP34sBYbNdMq88Nq1a1FRUYUne3p6tmrVyvCK3Mdn+PDhhauUfH19jx8/LoQ4ePBgRkaGXAQjOXLkyIABA3JychQKxSeffDJ+/HgPDw9bW1u1Wn3s2LFly5alpaVNmjTpzp07K1asKC5/AAAA4KVw/vx5+f/3/vTTT4srlLe3t//444+lwm61Wn337t0K/4nGJChMwYuoTp068rdqJLdu3SrVV2EAAAAAAAAghAgKCmrYsGGZl9etW7fwRamPjxDC1dW1uIX16tWzsrJ6+vSpPLlk//nPf6QgMDAwMDCw5MlarTYvL8/IDi8ODg7GTCsDFxeXUaNGjRo1Sghx/fr10NDQ2NhYJyentLS0PXv2aDSajz76aOvWrcOGDSvnjapWrSoFJZzCIg8ZFn+UeeGxY8dmzZpVeHJgYKBhYUpGRsaBAwek+MqVK5MmTSow/9GjR1Kg1Wp//fXXESNGyEMPHz4cMmSIVJWyd+/ejz76SB5q165du3btRo8e3aFDh6SkpJUrV3p5eRXZNAoAAACvpnxR9MGNLzLD7pb9+vUrYWa/fv3kEweDg4M///zzys3suaAwBQAAAAAAAEDRivwan9Rzp2RKpdLCwuLp06d5eXnG3Ki4Zi7FefLkSXHthwoortlQaV29evXw4cNCiA4dOvTs2bPAaKtWrQwrNmbPnu3p6Xn37t3p06e///771atXL8+tHR0dpUAu3ylMHqpdu3b5Fxpp37598l+c9OaUICgoyLAw5ccff5SaB40cOdKwKkVWv379n376SRpasmQJhSkAAAB4qcmHRKpUqvbt25cw8+233y686mWnNHUCAAAAAAAAAF4m9vb2UqDRaIqbk5KSIpUsGHlgibznwYMH9UYwsiqlAt29e3fu3Llz585dvXr1Myc7ODgMHjxYCPHw4cNdu3aV89bNmjWTgsTExOLmJCUlScHrr79e/oUBAQFFvu0zZswwXCv38THGyZMnk5OT5Zfyb9i7detW3JKuXbtKdUU3btwwssIJAAAAeDH9+eefUvDaa6/Z2dmVMLNhw4ZVqlSRYrVaXemZPRcUpgAAAAAAAAAoBXd3dyko4Zek8pCbm5sxe8r9hq5du1a+7CqLi4uLFFy9etWY+ZaWllJgWI1RNi1btlQqlUKI8+fPZ2ZmFjnnxIkTUtC6devyLzRGYmLiqVOnpPjcuXPFlRClpqZK5+7odLp//etf8vLHjx9LQQmlS3Z2dtJv5HNzc7VabanSAwAAAF4cubm5clm/MbX78hy5nOVlR2EKAAAAAAAAgFLw9vaWgo0bNxY3Z/369VLQqVMnY/bs3LmzFJw+fbq4ORqNxt/f39/ff/fu3cbmWnHat28vHeuSkJBw5MiRZ86PiIiQAltb23Le2sHBQXrPs7Ozjx8/XnhCZmZmaGioEEKlUvXp06f8C42xffv2/Px8IUSjRo06duxY3DR7e3t556CgIPm6XIp06dKl4tbGxMRI9Sj29vbVqlUrVXoAAADAiyM1NVWn00lxqQpT5AMOX3YUpgAAAAAAAAAohffff79GjRpCiMuXL//666+FJ0RHR0tNXhQKxbBhw4rcRK/XG7708vKSzlY5efLknj17ilwyZ86cwMDAwMDA8pd6lIFKpRo+fLgUjx49+ubNmyVM3rp1q3QSiVKp/Oijj8p/9yFDhkjBhg0bCo9u3749OztbCNGtW7c6depUyMJnkvv4jBgxQmq4Uxz5fYuKirpz544U9+3bVwp+/PHHlJSUIhfOmzdPCkpbNAMAAAC8UAzPL5TbmJZAnpOfn5+Tk1NZaT1HFKYAAAAAAAAAKAU7O7tp06ZJ8dChQzdt2mQ4GhIS4uPjI30dcODAgc2bNy9yk7i4OMOXSqVy7ty5Ujxu3Li1a9caVq5otdqZM2dK5224ubn16tWrwh6mNObPn1+7dm0hxMOHD99888358+ffu3dPOjVEFh0dPWnSpLFjx0ovJ02a1KhRo/Lfety4cQ0aNBBCHDt27PvvvzccioyM9Pf3l+IFCxZU1MKSXb9+XW5pJNedFKdfv35SJZMQYvv27VLQv3//Fi1aCCGSk5N79ep14cIFwyUPHjwYMWKEVPZkYWExa9asUqUHAAAA85avN+WfMihtYYrhqSpZWVllueULxsLUCQAAAAAAAAB4ycyZMyc0NPT8+fM5OTljx45dsGBBhw4dqlSpEhUVpVarpZoSV1fXNWvWFFgoN2QJCwubPHmyq6url5eXj4+PEGL06NGhoaHbt29PT0+fOHHi4sWL33jjDWdn5+Tk5LCwsLS0NCGEg4PDoUOHVCrV833c/6pVq1ZwcPB7772Xnp6u1WoXLly4cOFCa2trNzc3Jyenhw8fPnjw4NGjR/L8nj17BgYGVsitra2tN2/e3KtXr9zc3FmzZh04cKB3795WVla///77gQMHcnNzhRD+/v5vvfVWRS0smXxcire3d5MmTZ6Z/MCBA6XGT0FBQV9//bUQwsLCYufOnT4+PmlpaVeuXOnYsWOLFi08PDysra3v3r179epV+YuhP/zwQ8uWLUuVHgAAAPBCkc4plBjTpLJq1apynJmZaUwtywuOwhQAAAAAAAAApWNpaXn8+PERI0bs27dPCBEfHx8fH284wdvbe8+ePbVq1SqwsEGDBs2aNbt161Z2drZUthIYGCgVpgghtmzZUqdOndWrV+fn52s0Go1GY7i2VatWmzZtev311yvxwZ6lffv2V65c+eyzz0JCQqQrOTk5MTExMTExhtPs7OzmzJkzc+ZMS0vLirp1165dd+7cOXbs2EePHkVERERERMhDCoXCz8+vwIEo5V9YnPz8fPngkxEjRhizZNiwYVJhilqt/u233zw9PYUQLVu2vHDhwrBhwy5fviyEuHnzZoEGSQ4ODj/99NPgwYNLlR4AAADwoqlSpYocG56eUpzHjx/LsZWVVaXk9HxRmAIAAAAAAACg1Ozs7Pbu3RsWFrZt27awsLDk5OS8vDwnJycvL6/Bgwf379+/uIWHDx/29/cPDw/PyMioW7euo6OjPKRSqVatWjV+/PgNGzaEhoYmJCTk5uY2btzY3d190KBBvr6+CoWiAh9BqVSqVKrS7unq6nrixInr16/v2LHj4sWLt27devToUW5ubvXq1Z2cnNq1a9elSxdfX19jvgdZWh9//PFbb721du3agwcPxsfHZ2dn169f/9133x0/frxU6lHhC4sUFhaWkJAghLCysvL19TVmyTvvvOPi4iKtCgoKkm/arFmz33///ciRI7t27bpw4UJycnJubm7t2rVbt27dp0+fkSNHVsbbCAAAADxndnZ2ciwdBlkywzmGp6e8vBSGvVpfXmq12t3dXQhhYWEhnT8JE4qJiZG+uWJjY1Oqlle7d++WfpR98803f/vtN8OhW7dunT17VghRt169Ll3fq9B8Afz/9u76l/S/onVPnK56W23qdADzlPVa/cT+fYUQSqXy/YFDTZ0OYLbOnTqR+tdDIYS2ar2M2k1NnQ5gthw1Z4VeL4Ro2bFrdYc6pk4HME+PHiZHR4YJIWrUqMHREQAAAADwJEtrwrtXtbUp7ZLk5OR69epJcffu3U+cOFHy/FatWt24cUMIoVAodDpdxRbom4TS1AkAAAAAAAAAAAAAAACYJwcHB5VKJcWlOjHFwcHBDKpSBK18AAAAAAAAAAAAAADAyyL/ZWsLY2Vl1bBhw3v37olSFqY0bWomR0FzYgoAAAAAAAAAAAAAAEBlkUtM7t+///Tp0xJmpqSkZGVlSbGHh0elZ/ZccGIKnoekpKR//etfOTk5JU+7fv26FOTn5xc3Jy01NezUqYpMDoABnU4nBalt33jctIlpkwHMlc7GWgry8/MjzvIvNaCyZKSnS4GVNrVGyjXTJgOYs/99RSku+qqFhaVpcwHMVV7uf39lqX/ZvhQIAAAAAJC0bt06ODhYCPH06dMrV654enoWN/PixYty/MYbbzyP5CofhSl4Hnr16nXtWin+Y4BGoylw5fHjx1KQk5OTlJRYYZkBKMbTOrWe1qll6iwA8/fv5CRTpwCYP5UuR6V9RoU0gPJ7kvYfU6cAmD/5O3MAAAAAgJdL7969v//+eyk+ceJECYUpJ0+elOM+ffpUembPBa188DzcuHGjVPPz8vKeeQUAAAAAAAAAAAAAgBdfx44da9SoIcVbt24tblpubu6OHTukuEmTJrTyAcqiT58+dnZ2xY0mJCREREQIIRo0aFBgyN7eXgqqWFvXre1QeRkCr7j4pBSpl1a1x2lW2XwVD6gUT62sM2rWFkIoFArH+q+ZOh3AbKU+TM59+lQIodVbPdJXMXU6gNmqp/zv8ZZ1nJysrflnDagU2dnZf/07RQhhY2Nj6lwAAAAAAGVhYWExZsyYlStXCiHu3LmzdevWTz/9tPC0v//97w8fPpTizz777LmmWJkoTMFztXr1ajc3t+JGd+/eLRWmWFtbFxhSKBRS4FCzepe32lVehsArbvuhE0/z84UQ9e7frZ1839TpAObpkYNjdNvaQgihULzxVkdTpwOYraiw0Ef/eSiEeJhveyOvvqnTAcxWXesYhdALIV5v1bp2HUdTpwOYp5TkpPB/pwghlEoOPwYAAAAAodObOoMy8ff3X7NmTXZ2thDCz8+vbdu2LVu2NJxw7ty5+fPnS3GdOnUmT55sgiwrBz/NAgAAAAAAAAAAAAAAVKJ69ep9++23UvzXX3/5+PgsXbr0zp07jx49un79+t/+9reePXtmZmZKE/7+97+X0IrkpcOJKQAAAAAAAAAAAAAAAJVrxowZf/zxR1BQkBAiLS0tICAgICCg8LQ5c+YMGTLkuWdXiTgxBQAAAAAAAAAAAAAAoNJt2bJl8eLFFhZFnyFiZ2e3adMm+WAVs0FhCgAAAAAAAGBubGxsFMWzsbF57bXXPvjgg7Vr12q1WlMn+1K6f//+N9980717d2dnZxsbG1tbW2dn565du86ePTs6OtrU2ZlGTk6Ovb29/DHbsGGDqTMCAAAAXjhKpXLWrFlqtXrBggWenp716tWzsrJycXHp1KnT8uXL7927N3r0aFPnWPEoTAEAAAAAAABeLdnZ2QkJCYcOHZo4cWLTpk3Dw8Of261v3rwpVS1MmjSpQjbU6XRyJcTy5csrZM+SabXaqVOnNmrUaN68eaGhoYmJidnZ2VqtNjEx8fTp04sXL27RosXAgQNTUlKM3HD69OkKhWL69OnGTE5MTFywYEG7du1q1aplZ2fn7u4+duzYCxcuVN5C4x05cuTRo0fyS+l88tIq1bvxxx9/fP75561bt65Vq5aVlVXdunW7du26bNkywzQAAACAF1DDhg3nzZt38eLFxMTEnJyc+/fvnzt3zs/Pz9HR0dSpVYqiz4cBAAAAAAAAYAY6duxoY2NjeCUvLy8+Pl6j0eh0OiFEQkJCr169wsPD27RpY6IcXyZZWVk9evQ4f/689NLGxsbDw8Pd3T0nJycuLk6tVmdlZQkh9u7de+nSpfDwcGdn55I31Ol0O3bsMPLu+/fvHzNmTFpamnxFrVar1erNmzdPmTJlxYoVSmXRX0Qs88JS2bp1q+HLsLCwhIQEFxcX43cw/t3Iycn58ssv169fb3gxJSUlJSXl9OnT33333U8//fTJJ58Yf2sAAAAAlYfCFAAAAAAAAMBsBQUFNWzYsPD1x48fL1myJDAwMDc3NzMz8/PPP5eLLVCCGTNmSG+UtbW1n5+fv7+/vb29PPrkyZN//OMfS5cuTUtLi4uLGzp06NmzZ0vecNWqVUaerXLmzBlfX9/c3FwhRM2aNd95550qVapcunRJrVbr9foffvhBpVIVeWZMmReWSlpa2tGjR6XY3d39zz//1Ov1O3bs8Pf3N34T49+NsWPHyiey1KtXr3Xr1k5OTrdu3bpy5UpOTk56evqwYcMyMjImTJhQ2gcBAADAiy9fb+oMUEq08gEAAAAAAABeOdWrV1+0aNGiRYuklxcuXLh586ZpUyobpVK55H86d+5cqfeKi4uTj+hYu3btokWLDKtShBBVq1adNWvWkSNHLC0thRDnzp07fvx4cbs9evRo6dKlAQEBxtz66dOno0aNkopLhg0b9uDBg/379+/cufPOnTvr1q2zsLAQQqxYsSIyMrKiFpbWrl27nj59KoTo2LHjlClTpIvGd/Mp1btx5MgRaWelUjlv3jyNRnPs2LFffvklMjLy9u3bffv2laZNmTJFrVaX+kkAAAAAVDROTHne8vPzQ0ND09PTTZ1IJXrw4IGpUwAAAAAAAMCzzZgxY/HixampqUKI8PDwFi1aFDlNr9eHhobeuHGjWbNmvXv3fr45PoNCoTCymqH8Dhw4IPU/6tKly8iRI4ub9vbbb/v5+X3//fdCiP379/fs2dNw9NixY/v374+Ojr58+bLU98cYGzdu1Gg0QogOHTr88ssvUkGJEEKhUIwfPz4hIWHhwoVCiAULFhw7dqxCFpaW3Mfn008//fDDD6dOnZqfn3/16tWbN28W97kSZX03Vq5cKQWjR49esGCB4VDDhg1//fXXjh07RkVFPX36dMWKFT/99FOZHggAAABAhaEw5XkLCAgIDAw0dRbPifQlCQAAAAAAALyYFApF69atT58+LYRISkqSrw8aNGjPnj1NmjT5888/k5OTP/zww99++00I0b9//wKFKeHh4Vu3bg0LC0tMTNTpdE5OTl5eXgMHDvzoo48UCoXhTH9/f8Nfi/38888///yzECIwMHDGjBmGM5OSktavX3/kyJHY2NgnT540atSoWbNmY8eO7d27d4E9DbMVQiQnJzs5ORledHFxuX//vhDi4sWLq1evjoiISExMdHJyatq06fDhw4cPH65UluJI6Vu3bklBp06dSp7ZpUsXqTCl8Dk0+/bt27Bhg/E3lezYsUMKvvjiC7m4RPbll19+9913Op0uJCQkNTXVwcGh/AtLJTY2VupwZGVlNWjQIAcHBx8fnzNnzgghgoKC5IN5CivDu6HVas+dOyeEUCqV33zzTeEJlpaW3377rVQPVMKJNQAAAACeGwpTnrfw8HBTp/D85OfnmzoFAAAAAAAAlCQzM1MKiizRSE9P79q1a0xMTOEhrVY7ZsyYnTt3Gl6MjY2NjY3dsWOHl5fX3r1769evX9p8NmzY4Ofnl5GRIV+Jjo6Ojo7et29fmzZtDhw40KBBg9Lu+f3338+ePTs/P9/CXmYgwgAAIABJREFUwkKn02k0Go1GExISsmbNmlOnTtnY2Bi5j/xePfO3Xp6enjNnzhRCyIUyMm9v77y8PPmlWq1+5i8M09LSLly4IISwsLDo169f4Qm1a9fu3LnzmTNndDrd8ePHhw4dWs6FpSW37Onbt69U3eLr6ysVpmzfvv27774rsqJIlOndiI6Olr4O5+bmVq9evSLneHp6SoFUlgQAAADAtChMed70er0UuLm5FehBazays7Ol74JIzXQBAAAAAADwYsrIyLh+/boUu7q6Fp4wbdq0mJgYhULRuHHjZs2a9e3bV7qu0+l69+4dFhYmvXR0dHzzzTdtbW1///332NhYIURkZKS3t/fvv/9eu3Ztac64ceO6desWFxc3ceJEIUSfPn2mTJkihPDw8JBvt3LlSj8/Pyl2cHBo165d3bp1//jjj5iYmPz8/CtXrnh7e58+fdrd3d34Z1y3bt2sWbP69OkTEBDw5ptv5uXlnTp1aurUqRqNJjIy0s/Pb82aNUZu1ahRIynYs2fPnDlzbG1ti5vp4OCwbNmyIodGjx49evRo+eU///nPZ5Zi3LhxQ2oh5OXlVatWrSLn9OvXTyoEuXr1qlxfUuaFpbVt2zYp+PTTT6VgwIABX375pVQGdP78+eLOmCnDu5GcnCwFrVq1Km6OfJCz/PEDAAAAYEIUppjMokWLBg8ebOosKkVMTMzrr78uhFCpVKbOBQAAAAAAAMWaPHmyVqsVQqhUqm7duhUY1Wg0arW6RYsW27Zta9OmjeHQkiVLpKoUS0vLVatWTZ48WR4KCQkZMmRIamqqRqP54osv5CNVPDw8PDw85NY2DRo0kJqtyC5fvvzVV18JIZRKpZ+f37fffmttbS0N/f7778OHD799+/aDBw8mTJhw6tQpIx8wNTV16tSpEydO/PHHH+UjYT788MOmTZu2bds2Jydn69athkMl8/b2loI7d+5069ZtzZo1rVu3NjKT8pBbCJVwWow8JE8uz8JSiYqKun37thDC3t6+T58+0kVHR8cuXbqcPHlSCBEUFPTM5kfG69Onj3TISnGnsAghjh07JgXNmzevqPsCAADgxZH/v8Mg8LIoRQtV4LnJzMy89H9pNBpTJwUAAAAAAGAO8vPzNRrNoUOHvL29DQ+6KNx2Jzc318rKKjg4uEBVilarXb58uRRv3brVsCpFCNG9e/ezZ89KX1jatWvX3bt3jUxs3rx5UsHB3Llzly1bJlelCCE6dOgQEREhtcU5ffr0wYMHjdwzKyurWrVqgYGBBUpPmjdv/u677wohMjMz79y5Y+RuPXv29PHxkeKIiIg2bdq0b9/+u+++i4qKqtSW1v8fe3ceFmW5P378nmGRRURQARUREVzC5WikhGtm5tamAhpomppLnnJNj5plZVlimtXlbicV3HczzRXTrwtqKoobaCgupCKIMqwzvz/uc57fHJZhGJaR6f26uuozz3Mvn3nm4SJmPnPfycnJMihq1RP9U3fv3i19xxJR7qKQkBD9V035Vt769etzcnJMG7wglUplZWVlZWVVVDnRX3/99cknn8h4xIgRZTUvAAAAAJNRmIJnUVxcXMD/mjVrlrmTAgAAAAAAqHy8vb1V/8vKysrb2/v1118/duyYbNOoUaN58+YV2n3w4MGenp75Du7cufPRo0dCiBYtWoSEhBTs5e/vL4sSdDpdZGSkMXkmJSXt2rVLCOHj4zNt2rSCDVxcXJTNcXbu3GnMmNKYMWMcHR0LHm/UqJEM0tLSjB9tw4YN+ot/nDlzZvr06W3atKlVq1ZwcPCSJUvkTkZl68mTJzIwUF+i7Fnz9OnT0nc0Xm5urrIoTnh4uP6pPn36WFtbCyFSUlJ2795twuAmSEhI6Natm/yS2wsvvBAcHFwx8wIAAAAwgMIUPEPs7e3NnQIAAAAAAMDfS+/evY8ePVq9evVCzyo7s+g7evSoDIYPH17UdirvvfeeDJTyF8MOHz6s0+nkjLa2toW26dGjh9LYmDGlVq1aFXq8qFkMc3NzO3DgwPLly5VtfaSUlJSNGzeOGDHCx8enSZMmc+fOTUlJMWH8QsntloQQzs7ORbVxcnKSgVKMUpqOxvvtt9/++usvIYS3t3e7du30T9WoUePll1+WsZH1SaWRmZn5zTfftGzZ8ty5c0KIJk2a7Ny508B2PwAAAAAqjLW5EwD+v65du8q3QgqecnBwqPh8AAAAAAAAKrt27doV+l2g6tWrN27c+M033wwICDDQveD+PkIIZe8bPz+/ojr6+vrK4PLly8bkefbsWRnY2dnt37+/qGbOzs5paWk3b940ZkypYcOGxjc2ho2Nzbvvvvvuu+8mJSXt+y9l0xwhxJUrVyZOnPjpp5+uXr36jTfeKP2MyiuYnp5eVJvHjx/LQH8zHZM7nj9/PiYmpmDjNm3aNG/eXP+Iso9PeHh4wSqQkJCQPXv2CCG2b9+enp6uFMGULa1Wu2rVqo8//vjWrVvySPfu3VesWOHm5lYe0wEAAAAoKQpT8Ayxs7PbsWNHoacuX75coq/CAAAAAAAAQAgRGRlZv359k7t7eHgUPCj38RFCeHt7F9Wxdu3atra22dnZSmPDHj58KIOIiIiIiAjDjTUaTW5urtwmpliurq7GNDOBp6fn4MGDBw8eLISIjY3dt2/fjRs33N3dHz16tHHjxsTExLfeemvVqlVhYWGlnKhq1aoyMLAKi3JKv/jD5I6//vrrlClTCjaOiIjQL0xJT0/ftm2bjM+ePTtq1Kh87VNTU2Wg0Wi2bNkyaNCgotIw2fnz54cOHXrq1Cn50MPDY86cOfk2FQIAAABgXhSmAAAAAAAAAChcofvdyD13DFOr1dbW1tnZ2bm5ucZMlJGRUaLEnjx5UtT2Q/mU1WYu586d27lzpxAiICDg1VdfzXe2efPm+hUbU6dObdOmTUJCwrhx41577bVq1aqVZmpl5Q+lfKcg5VTNmjVL39FImzdvVl44eXEMiIyMLNvClKysrM8///ybb77JyckRQri6uk6ePPmf//wn24UDAABYPK3W3BmghNTmTgAAAAAAAABAZeLi4iKDxMTEotokJyfLkgUjFyxRxty+fbvOCEZWpZShhISE6dOnT58+/fvvvy+2saura2hoqBDi/v3769evL+XUTZo0kcGdO3eKanP37l0ZPPfcc6XvOHny5EIv+4QJE/T7Kvv4GGP//v337t0zvr1hmZmZ3bt3nzVrVk5Ojo2NzeTJk2/cuPHRRx9RlQIAAAA8gyhMAQAAAAAAAFACfn5+MoiPjy+qjXLKx8fHmDGV/YbOnz9fuuzKi6enpwzOnTtnTHsbGxsZlL4ao1mzZmq1Wghx9OjRp0+fFtrmt99+k0HLli1L39EYd+7cOXDggIx///33okqIUlJS5Lo7eXl569atK9EURcnJyenbt++hQ4eEEC1atDh9+vTs2bNLuSwNAAAAgPJDYQoAAAAAAACAEggKCpLB8uXLi2qzdOlSGbRv396YMTt06CCDgwcPFtUmMTFx0qRJkyZN2rBhg7G5lp3nn39eLuuSlJT0yy+/FNv+2LFjMnBwcCjl1K6urvKaZ2Zm7tmzp2CDp0+f7tu3TwhhZWXVs2fP0nc0RlRUlFarFUI0aNCgXbt2RTVzcXFRRo6MjCzRFEWJiIjYtWuXEKJz585HjhzR30QJAAAAwDOIwhQAAAAAAAAAJfDaa685OzsLIc6cObNly5aCDeLi4uQmLyqVKiwsrNBBdDqd/sPAwEC5tsr+/fs3btxYaJdp06ZFRERERESUvtTDBFZWVuHh4TIeMmTIxYsXDTRetWqVXIlErVa/9dZbpZ+9f//+Mli2bFnBs1FRUZmZmUKIrl271qpVq0w6FkvZx2fQoEEqlcpAS+W6xcTEXL16tUSzFJSTk/Pjjz8KIVxcXNasWePk5FTKAQEAAACUNwpTAAAAAAAAAJSAo6Pj2LFjZTxgwIAVK1bon927d2/Hjh3z8vKEEP369WvatGmhg/z555/6D9Vq9fTp02U8bNiwxYsX61euaDSaiRMnyvU2fHx8unfvXmZPpiQ++eSTmjVrCiHu37//wgsvfPLJJ9evX5erhiji4uJGjRo1dOhQ+XDUqFENGjQo/dTDhg3z8vISQvz6669ff/21/qnjx49PmjRJxjNnziyrjobFxsYqWxopdSdF6d27t6xkEkJERUWVaKKCtm7devv2bSFEcHCwh4dHKUcDAAAAUAGszZ0AAAAAAAAAgEpm2rRp+/btO3r0aFZW1tChQ2fOnBkQEGBnZxcTExMfHy9rSry9vRcuXJivo7K+RXR09OjRo729vQMDAzt27CiEGDJkyL59+6KiotLS0kaOHPnVV1+1aNGibt269+7di46OfvTokRDC1dV1x44dVlZWFft0/6NGjRq7d+9++eWX09LSNBrNZ5999tlnn1WpUsXHx8fd3f3+/fu3b99OTU1V2r/66qsRERFlMnWVKlV++umn7t275+TkTJkyZdu2bT169LC1tT116tS2bdtycnKEEJMmTWrbtm1ZdTRMWS4lKCjI19e32OT79esnN36KjIz89NNPSzRXPqdOnZLBunXr5IY+Bnh7e//++++lmQ4AAADPoLz/XX8Rzz4KUwAAAAAAAACUjI2NzZ49ewYNGrR582YhxM2bN2/evKnfICgoaOPGjTVq1MjX0cvLq0mTJpcvX87MzJRlKxEREbIwRQixcuXKWrVqff/991qtNjExMTExUb9v8+bNV6xY8dxzz5XjEyvO888/f/bs2ffee2/v3r3ySFZW1qVLly5duqTfzNHRcdq0aRMnTrSxsSmrqbt06bJ27dqhQ4empqYeO3bs2LFjyimVSjV+/Ph8C6KUvmNRtFqtsvDJoEGDjOkSFhYmC1Pi4+NPnjzZpk2bEs2oLyEhQQZpaWlpaWmGG9vZ2Zk8EQAAAICyQmEKAAAAAAAAgBJzdHTctGlTdHT06tWro6Oj7927l5ub6+7uHhgYGBoa+uabbxbVcefOnZMmTTpy5Eh6erqHh4ebm5tyysrKav78+cOHD1+2bNm+ffuSkpJycnIaNmzo5+cXHBwcEhKiUqnK8Cmo1WorK6uSjunt7f3bb7/FxsauWbPmxIkTly9fTk1NzcnJqVatmru7e+vWrTt37hwSEqKsDVOG+vTp07Zt28WLF2/fvv3mzZuZmZl16tR56aWXhg8fbrjUw+SOhYqOjk5KShJC2NrahoSEGNOlU6dOnp6esldkZGRpClOuX79ucl8AAAAAZqHSWcQqN/Hx8X5+fkIIa2truf7kMyswMPDEiRNCiLVr14aGhpo7nXJx6dIl+c0Ve3v7jIwMIYSVlZXcbTchIcHHx8eEMS9fvnz48GEhRB33Wt3amf6HKwDDonb8lp2TI4RodPFUzXu3zJ0OYJlSXd3iWrUTQqjU6q5vWub/DADPgpjofakP7wshbuZVv5Bbx9zpABarR5VLKqETQnTq2q1mLbdi2wMwQfK9u0cO7hdCODs7W+q7SQAAAABgvDuPnphx9jouVc04eyWlNncCAAAAAAAAAAAAAAAAsEwUpgAAAAAAAAAAAAAAAKBcUJgCAAAAAAAAAAAAAACAcmFt7gQAAAAAAAAAAAAAAACMotWZOwOUEIUpqBzy8vJkcCf5/s9bdpk3GcCC6XT/+U1+1T/gqn+AeZMBLJ5Oq923Za25swAslvJLzcsq1csq1bzJAH8H0ft+U6lU5s4CsEz//Z0mcnNzzZoIAAAAAACmoDAFlUNKSooSK58xAABQ2fFLDQBgSfi9BpS3zMxMc6cAAAAAAECJqc2dAGAUJycnc6cAAAAAAABgTtbWfMcMAAAAAFD5FPPXbHZ29tOnTysmldJIS0szdwooX3Z2djJwrO5a77nW5k0GsGBXTxzS5uUKIaofOenw5y1zpwNYpix3t4evdBBCqNXqbt17mDsdwGIdP/Z/qY8eCSF0Tm7Czcfc6QAWS3X9hNxlpPnzbZ2qu5g7HcAypaY8iPvjlNB7ewQAAAAAgErEUGFKdHT0G2+8UblqPrRarblTQPmysraxr8Z7nUB5UalUMrB5/MT23n3zJgNYqrwqVZTY1dXVjJkAls3G2uY/kbWNzo7l94Dyovpv4FDVqRqFKUD5yM7KMncKAAAAAACYzlBhyk8//VS5qlIEhSkAAAAAAAAAAAAAAFgurU5n7hRQMmoD53Jyciosj7KiVht6RgAAAAAAAAAAAAAAAKgwhlZMUXz88cfjxo0r71RK4/r16wEBAYLCFAAAAAAAAAAAAAAAgGeGUYUpdnZ2Li7P9EbRzs7O5k4BAAAAAAAAeEZlZWV5eHikpqbKh0uXLh02bJh5U8rnlVde2bdvnxAiMzOzSpUq5k4H5ejnn38ePHhwUWfVarWrq6uvr+/LL7/83nvveXl5VWBqAAAAAMoF64sAAAAAAAAAFu6XX35RqlKEEJGRkWZMxkh5eXmq/5o7d66503m2XLx4UV6ZUaNGlcmAz87V1mq1Dx48OH78+KxZs3x9fefMmWPGZCqdMr8xAAAAgDJh1IopAAAAAAAAACqvVatW6T+Mjo5OSkry9PQ0Vz6AEKJGjRqtWrXSP6LT6dLT01NSUhISEnQ6XU5OzkcffSSEmDRpkplyBAAAAFAGKEwBAAAAAAAALNmjR4927dolYz8/v2vXrul0ujVr1vBhP8zrhRde+PXXXws9deXKlYkTJ+7cuVMIMWPGjLfffrtu3boVmx0AAACeXXk6c2eAEqIwBQAAAAAAALBk69evz87OFkK0a9euf//+//znP4UQkZGRz3hhilqtnj17tow7dOhg3mQs3rN2tRs3brxu3bqWLVvGx8dnZmYePHgwPDzc3EkBAAAAMBGFKQAAAAAAAIAlU/bxGThw4BtvvPHhhx9qtdpz585dvHjR39/fvLkZoFKpJk+ebO4sypJOp9u3b9+FCxeaNGnSo0cPc6fzP57Bq+3g4NC7d+/58+cLIU6fPm1aYcqzfM0rKS4pAAAATKA2dwIAAAAAAAAAysuNGzeOHj0qhLC1tQ0ODvbw8OjYsaM8FRkZWWiXixcvqlQqlUolGyQnJ3/66actW7asVq2ai4tLy5Ytp06deuvWLcPzHjlyZMSIEU2aNKlWrZqjo6OPj8/bb7+9efNmna4Ei24HBwfLTJKTk82VW2lmlPn7+fkJIe7duxcYGNitW7fx48cvWbLE5JQmTZqkUqmaNWsmHy5atEimN3fu3Hwt7969+9lnn7Vt29bNzc3BwcHf379v3767du0q6iUoeLWVg/Xq1ZMPT5w4ER4e3rBhQ3t7e29v727duq1cuVKr1RY6YOnVr19fBg8fPjSyi/HXvKTXR7F3795Bgwb5+Pg4ODh4enp26dJl8uTJDx48MNClRHOZdssZf2OU9GfT+EsKAAAAFIUVUwAAAAAAAACLpVSf9OrVy9XVVQgREhJy6NAhIURUVNSsWbNUKpWB7gcOHOjfv//9+/eVI6mpqefPn1+wYMEPP/wwePDggl00Gs277767du1a/YM3bty4cePGmjVrAgMDN23aVKdOndI+MXPkZsKMUlpaWpcuXS5dulTmKRVl2bJl48ePT09PV47ExcXFxcVt3rz5H//4x7Zt27y8vEo65tdffz116lStVmttbZ2Xl5eYmJiYmLh3796FCxceOHDA3t6+pAMWKz4+XgYNGjQoaV8D11yYen3S09PDw8O3b9+uHLl9+/bt27cPHjy4aNGiL7/88v333y+ruSSTb7lClfJmM3xJAQAAAANYMQUAAAAAAACwWKtXr5bBwIEDZdC3b18rKyshRGJiolxMpSjnz59//fXX79+/P2DAgLVr1164cGHNmjVyR5WnT5++++67yuCKvLy8Hj16KJ98u7m59erVKzg4WCksOH78eFBQkOHlJYxR8bmZMKNi7Nixly5dUqlUvr6+vXv37tWrl8kpDRs2bPfu3YsWLZIPe/bsuXv37t27d/ft21dpM2/evOHDh8tKCFdX165du4aHh/v7+6vVaiHE2bNng4KCrl27VvxV1rNkyZIpU6Z07949Ojr68ePHaWlpW7dulSuaHD9+fPz48SUazRgPHz7csmWLjENCQkravahrLky9PllZWV27dpVVKSqVqlGjRmFhYa+//rqHh4cQ4vHjx2PGjPn555/z9SrNa1GiW67YG6P0P5sGLikAAABgGCumAAAAAAAAAJYpJibmypUrQggXF5eePXvKg25ubp07d96/f78QIjIysn379kV1nzNnjhAiIiJiwoQJ8oi/v3///v07deo0atSo3NzcMWPGdO3aVX4wL82ePTs6OloIYWNjM3/+/NGjRyun9u7d279//5SUlMTExDFjxuRbtqGkKj43E2aUEhMT4+Pj/f39V69e/Y9//EP/lAkpNW7cuHHjxhcvXpQPvby8Xn31Vf0xz5w589FHHwkh1Gr1+PHjv/jiiypVqshTp06dCg8Pv3Llyu3bt0eMGHHgwAEjrrQQQqSkpHz44YcjR4788ccfZUWFEOKNN95o1KhRq1atsrKyVq1apX+q9H7//feJEyfeuXNHCDFy5Eh/f/8SdTdwzU2+PjNmzDh58qQQws3NbcuWLUFBQfK4RqOZNm3avHnzhBATJkwIDQ21s7Mr5VxSiW65Ym+MUt7/Bi4pAABAxdOWYINQPBNYMQXPrrt373744YchISEhISGLFy82dzoAAAAAAACVjLKgQkhIiPKJuBAiNDRUBuvXr8/JySmqu06n69Onj/KhuGLYsGHDhg0TQqSlpf3www/KcY1GM3fuXBmvWrVK/5NvIcQrr7xy+PBhuVjL+vXrExISTH5eZsmtpDMqcnJybG1td+/ene/j/HK6XDNmzMjNzRVCTJ8+fc6cOfqve0BAwLFjx9zd3YUQBw8e1N+SxrCMjAwnJ6eIiIh8pSdNmzZ96aWXhBBPnz69evWqkaMpTp061eN/vfrqq61bt65Vq1bHjh1PnjypUqlGjRpV6FU1rKhrLky9Pg8fPlywYIEQwtra+vfff1eqUoQQ9vb2c+fO7datm2x2/PjxUs6lMPmWK6j0N5uBSwoAAAAUi8IUPLsmTJiwYMGCDRs2bNiw4fTp0+ZOBwAAAAAAoDLJzc1VVj6Q238o+vTpY21tLYRISUnZvXu3gUEmTZpU6PHJkyfLEVauXKkc3Llz56NHj4QQLVq0KHTvFX9/f1kTo9PpIiMjS/R0noXcSjSjvsGDB3t6euY7WB6XKykpadeuXUIIHx+fadOmFWzg4uIi1+GQCRgzpjRmzBhHR8eCxxs1aiSDtLQ040eTHjx4sPt//fbbb3/88Yeym0zHjh2nTp0qCyZKqtBrbvL1iYyMzMzMFEL0799fecoKlUo1fPhwGctVSUozlz6Tb7l8yuRmK/SSAgAAAMagMAXPrtu3b5s7BQAAAAAAgMrqt99+++uvv4QQ3t7e7dq10z9Vo0aNl19+WcYGKh7q1q3btm3bQk95e3u3atVKCHHr1q2kpCR58OjRozIYPny4SqUqtON7770ng2PHjhn/XJ6F3Eo6oz5lHyV95XG5Dh8+rNPp5Iy2traFtunRo4fS2JgxJfkECypqljIRHR3t6+s7a9YsE/oWes1Nvj5KucnQoUML7dWrV69Dhw4dOnRIKfso/WtRmlsunzK52Qq9pAAAAIAxrM2dAFC8kJCQF1980dxZAAAAAAAAVCbKPj7h4eEFP4oOCQnZs2ePEGL79u3p6elOTk4FR2jQoIGB8Rs0aBATEyOEiI2NlesoKJu5+Pn5FdXL19dXBpcvXzbyiRQ1ewXnVtIZ9dWpU6dgl/K4XGfPnpWBnZ3d/v37i2rm7OyclpZ28+ZNY8aUGjZsaHxjI3Xv3v3XX38teFyj0SQkJOzcufPzzz/PyMiYPn16amqqsriIkQq95iZfn9jYWBkor0g+9vb2nTp1KpO5FKW55fIpk5ut0EsKAAAAGIPCFFQCvXr1atOmTYm+wwEAAAAAAPB3lp6evm3bNhmfPXt21KhR+RqkpqbKQKPRbNmyZdCgQQUHqV+/voEplE/NHz58KAO5V4gQwtvbu6hetWvXtrW1zc7OVhqbpuJzK+mM+jw8PAoeLI/LpcweERERERFhuLFGo8nNzZU7whTL1dXVmGZlwt7evlmzZs2aNevUqVP79u21Wu233347dOjQJk2aGD9Iodfc5OuTkpIihLCysqpdu7aRCZT+tSjNLZdPmdxshV5SAAAAwBgUpgAAAAAAAACWZvPmzRkZGTLeuXOn4caRkZGFFqZkZ2cb6KWMn5eXJwO5cYlharXa2to6Ozs7Nze32MYGVHxuJZ1RX6E7uZTH5VLSMNKTJ0+qV69uTMui9n8pVy+++GJwcPC6deu0Wu3KlSu//PJL4/sWes1Nvj45OTlyTCsrKyP7lv61KM0tl0+Z3Gzlum0TAAAALJva3AkAAAAAAAAAKGPKPj7G2L9//7179woev3HjhoFeCQkJMlA+TXdxcZFBYmJiUb2Sk5PlB+qlXIGj4nMr6YzFKo/LpYy5fft2nRGMz9Zc2rRpIwPlCpeGyddHdtRoNPfv3y/vuRRleMtV5M8mAABABdDqdGb8x9zPvlKiMAUAAAAAAACwKHfu3Dlw4ICMf//996I+CE9JSZFLIOTl5a1bt67gOAkJCUUtxqDT6eLi4mTctGlTGfj5+ckgPj6+qNyUUz4+PqY8N/PlVtIZi1Uel0vZ/OX8+fNGpvGMc3R0lMHjx49LP5rJ10e5/tevXy+qzdq1ayMjI3fs2FHKuRRleMtV5M8mAAAAUBCFKQAAAAAAAIBFiYqK0mq1QogGDRq0a9euqGYuLi49e/aUcWRkZMEGjx49Wr9+faF9t2zZ8ueffwohatWq1ahRI3kwKChIBsuXLy9q0qVLl8qgffv2xT0PQyo+t5LOWKzyuFwdOnSQwcGDB4tqk5gPkaZzAAAgAElEQVSYOGnSpEmTJm3YsMHIVM1IqeqoU6dO6Ucz+foo17+otYguXLgwYMCA8PDwlStXlnIuRRnechX5swkAAAAURGEKAAAAAAAAYFGUz84HDRqkUqkMtAwPD5dBTEzM1atXCzaYNWuWRqPJd/DJkyeffvqpMoVy/LXXXnN2dhZCnDlzZsuWLQVHi4uLk7mpVKqwsDDjnk2RKj63Es1YrDJJSfe/C4kHBgbK5S7279+/cePGQrtMmzYtIiIiIiLCwcHB+GzN4tatW0qdR+fOnUs/oMnXJywsTP4oLV269NatWwV7KVUdL730Uinn0mfyLZfvxqjgn00AAAAgHwpTAAAAAAAAAMsRGxt77tw5GSt1J0Xp3bu3/LhaCBEVFVWwwcWLFzt16nTnzh3lyJ9//tmuXbvY2FghRNWqVT/44APllKOj49ixY2U8YMCAFStW6A+1d+/ejh07yq1J+vXrZ/yWN0Wp+NxKNGOxyiQluWyGQq1WT58+XcbDhg1bvHixfoGCRqOZOHGiXB3Hx8ene/fuxmdb8Y4cOfLKK688efJECOHu7t6nT5/Sj2ny9WncuHFwcLAQIisrKygo6OTJk8opnU63dOnS77//XghRvXr1N998s5Rz6TP5lst3Y1TwzyYAAACQj7W5EwAAAAAAAABQZpTlUoKCgnx9fQ03rlKlSr9+/eTuHpGRkcoyDFKTJk2uXbsWExNTv379li1bNmrUKDY2Ni4uTu4TJIT4/vvvvby89LtMmzZt3759R48ezcrKGjp06MyZMwMCAuzs7GJiYuLj4+UH897e3gsXLizl06z43EyYsVgmp+Tk5CSD6Ojo0aNHe3t7BwYGduzYUQgxZMiQffv2RUVFpaWljRw58quvvmrRokXdunXv3bsXHR396NEjIYSrq+uOHTusrKxKlG2ZO3XqVI8ePQoef/r06aVLlx48eCAfqlSqH3/80dHRsUwmNfn6LFy4MCYm5saNG0lJSUFBQU2bNm3dunVubu7p06evXLki2yxdulR/y6FSvhYm3HIGbowK+9kEAAAACqIwBQAAAAAAALAQWq1WWfjEyG1lwsLCZGFKfHz8yZMn27Rpo5zq3LnzzJkzhw4d+uTJk9OnT58+fVo55eDgsGDBgsGDB+cbzcbGZs+ePYMGDdq8ebMQ4ubNmzdv3tRvEBQUtHHjxho1apjy9PRUfG4mzFgsk1Py8vJq0qTJ5cuXMzMzZSVBRESErD8QQqxcubJWrVrff/+9VqtNTExMTEzU79u8efMVK1Y899xzJc22zD148GD37t2G29jb2y9evLhv375lOK9p18fV1fXIkSN9+vQ5ceJEXl7ehQsXLly4oJytXr36V1991a9fvzKZSzLhljNwY1TYzyYAAEAFyNMV3wbPFLbyAQAAAAAAACxEdHR0UlKSEMLW1jYkJMSYLp06dfL09JSx3FhEX0hIyIULF8aOHduoUSMHBwcnJ6dmzZp99NFHly5dGjp0aKEDOjo6btq06dChQ8OGDfPz83NycrK3t/f29u7fv/+WLVuOHj1au3btUjxFc+ZmwozFMjmlnTt3vvXWW7Vq1bKzs/P29nZzc1NOWVlZzZ8///z582PHjm3WrFn16tUdHR1btGjRt2/ftWvXnjt3LiAgwLRsC6VWq21sbFQqVVkNqFKpnJycWrZs+dFHH127dm3gwIFlNbJk8vWpU6fOsWPH1q9f36dPH09PzypVqnh5eXXr1m3KlCnXrl0bOXJkGc4lmXDLGbgxKuxnEwAAAGXo5s2bX3zxxYsvvujp6WlnZ1e/fv0OHTrMmTPn7t27ZTL+559/rjJa8+bNTZtFpb+xZT5hYWHyCxazZs2aOnWqic+jQsTHx/v5+QkhrK2tc3JyzJ2OIYGBgSdOnBBCrF27NjQ01NzplItLly7JMn97e/uMjAwhhJWVlVxhMiEhwcfHx8hxOnXqdPjwYSHEzz//3KZNGxlXq+neMKBjeaUO/O2d37c1LzdHCFFr1wHHuKvmTgewTJr6nsnBvYUQarW6/9th5k4HsFh79+y5f/8vIYTOpa6ujvm/EAxYKnXcPqHTCSHadurqUrOWudMBLNOD5HunjhwUQjg7O1fMu0kXL15s1qyZEGLkyJHP2r4eFZ/bs3w1YJG45QAAAIp1OfmxGWdv4l6tYibS6XRz5syZNm1abm5uwbN2dnZz584dPXp0KWcZPHjwzz//bGTjZs2axcbGmjALK6YAAAAAAAAAAAAAAAA8QwYNGjR58uRCq1KEEJmZme+///7YsWNLOUtCQkIpRzCGdQXMAQAAAAAAAAAAAAAAAGPMnTt39erVysMePXq89dZbtWvXvnXrVlRU1JEjR+Tx7777rnXr1oMGDTJ5IqUwpXnz5i1btjTcWNkHtqQoTAEAAAAAAAAAAAAAAHgm3L17d/r06TK2sbH5+eefBwwYoJwdNWrU/Pnzx48fr9PphBDjxo3r06dP1apVTZgoIyPj3r17Mn7//fdHjBhR6twLR2EKKhnN0/Tbl8+ZOwvAYum0eTJ40tQ3y72meZMBLFWu03/+71Cn0505fcq8yQAW7MmTdBmoMtLEvavmTQawZLr//PdmwtXkO7fMmgpgsTQZGeZOAQAAAACeIVqdrvhGldmcOXMyMzNl/PHHH+tXpUhjx469cuXKokWLhBApKSmLFi2aOHGiCRNdv35d99+L6evrW4qUi0FhCiqHJ0+eyCBHk/HXn3yuAJQ7TQMvTQMvc2cBWDidTnf50iVzZwH8DWQ9UWU9MXcSgOW7m3TT3CkAlk+j0Zg7BQAAAABA+crJyVm+fLmMPTw8Jk+eXGizL7/88ueff5Z/Jy5evNjkwhQlLtfCFHX5DQ2UIaUiDAAAAAAA4O8pLy/P3CkAAAAAAMrX0aNHHz9+LOOBAwfa2toW2szFxaVPnz4yjo+PT0hIMGEupVeVKlXq1atnwghGYsUUVA41atSQgZWNrUO16uZNBrBgT1Ie6HRaIYTN/RT1k6fmTgewTFr7KjkebjL28Kht3mQAC/Yw5WFOdrYQwsbO3s7RydzpABYr/eFfMnBwdrWy5k0GoFzk5eRkPH4khLC3t6+YGf39/XXP6srYFZ/bs3w1YJG45QAAAP7mdu/ercS9e/c20LJ3796RkZFKr/fff7+kcymFKT4+Pmp1OS5rwntGqBxUKpUMHJ1dGgZ0NG8ygAU7v29rXq5WCOH0f2ccLlwxdzqAZcps4Png7TeEEGq1ukvXruZOB7BYe/fsuX//LyFEtZoeXs0CzJ0OYLHO7tkoPzyr26RlVZea5k4HsEyPHyQnnDoshLCysjJ3LgAAAACA8nX27FkZWFlZPf/88wZavvjiiwV7lYhSmFKu+/gItvIBAAAAAAAAAAAAAAB4Fly7dk0G9erVc3R0NNCyfv36dnZ2Mo6PjzdhrnyFKZs2bQoLCwsICKhWrVr16tUbN248cODAtWvX5uTkmDC4PlZMAQAAAAAAAAAAAAAAlYPWcnc+zMnJSUxMlLGrq2ux7V1dXe/cuSP0ylmMl5eX9+eff8o4OTn5hRdeOHXqlH6DtLS0q1evrl69umHDht99912vXr1KOoWCFVMAAAAAAAAAAAAAAADMLCUlJS8vT8ZGFqbI4O7duyWdKykpSVkKJSoqKl9Vir6EhITXXnstIiKipFMoKExBOcrNzV2yZMmSJUvkjuMAAAAAAAAwiwsXLnz11VddunTx8/OrWrWqs7Nzo0aNunbt+vXXX1+8eNFw31deeUWlUqlUqqysrHynfvvtty5duri5uVWrVm3GjBnllj6KtGfPHvnqzJo1y9y5AAAAACitp0+fKrGLi0ux7ZU2Wq224J9shin7+CiaN2/+5ZdfbtiwYceOHQsXLuzXr5+19X824dHpdJMmTdq0aVOJplCwlQ/KUU5OzogRI/SPZGdnmysZAAAAAACAv6HY2NgpU6bs2rUr3/HHjx9fu3Zt//79U6ZM6dWr1+zZs5s1a1aikdevXx8aGqo8vH//fhmkW0IXL16UaY8cOXLhwoUVn8CzKS8vT3n7OCIiYsKECebKRKfT9e7de9euXc2aNYuNjTVXGgAAAEBlUdLCFP1VVTIyMqpUqWL8XPqFKdbW1l9//fW4ceNUKpVycOTIkVevXg0JCTl37pw8MmzYsK5duzo7Oxs/i8SKKSh7rq6uanXht5ZGo6ngZAAAAAAAAP62Fi1a1Lp1a/2qFC8vr8DAwBdeeMHT01M5+Msvv7Rq1Wrx4sUlGnzatGky6Nq162efffbWW2+VSc6wJN9++23BoigAAAAARcnMzFRiJyenYttXrVpVifWLWoyhX5iybNmy8ePH61elSI0aNYqOjvbx8ZEPU1NTf/jhhxLNIrFiCsqeu7v7smXL1q5dq9Vq5ZH9+/fL3XxMKJ4CAAAAAACACT799NOZM2fK2M3NbcqUKcHBwfr1KImJiRs2bPj6668fPHiQm5s7cuTIe/fuffLJJ8YM/vTpU/km5osvvrh3797yyB+VXUxMzL/+9S9zZwEAAABUJnZ2dkpsTKHJ48ePldjW1rZEc73//vsDBgwQQlSpUqVJkyZFNXN2dv7xxx979OghH65Zs0b5loLxKExBuRgyZMiQIUOUh1ZWVrIwBQAAAAAAABVgy5YtSlXKW2+99e9//7tatWr52tSvX3/ixInDhg0bNGjQjh07hBAzZ84MCAjo1atXseNnZmbKd3vc3d3LOneUllqtnj17tow7dOhglhzS0tJCQ0NzcnLMMjsAAADwTElOTvbw8CjqrP7Gl46OjsrxR48eFTuyfhv91VOMUa9evXr16hnTsnv37g0aNLhx44YQ4uLFi/fu3TPwdApFYQoAAAAAAABgUVJTU999910Zh4aGRkVFFbXtshCievXqW7ZsCQkJ2bx5s06nGzx48I0bN0r6hiaeKSqVavLkyebN4b333pNvWwMAAABlTmu5SyI4ODgocUpKSrHtU1NTZaBSqezt7csrLSFatmyp/B/+tWvXSlqYUuRfpEAFu3jx4pAhQ0L0XLp0SZ5itRUAAAAAAADjfffdd/LdyQYNGixdutRAVYpkZWW1fPly+VW5Bw8eLFy40EDjxYsXq1SqmjVryodbt25VqVQqlWrUqFH6zXQ63bZt2956661WrVrVrFnT0dGxcePGL7/88jfffFPs1/727t07aNAgHx8fBwcHT0/PLl26TJ48+cGDB/ptJk2apFKpmjVrJh8uWrRIpjF37tx8ox05cmTEiBFNmjSpVq2ao6Ojj4/P22+/LatwCp194MCBKpVKXg2dTvfTTz916tTJzc3N3t6+YcOGH3zwwZ07d2TL3NzcH3/8sX379vIJtmjRYtiwYUlJSQae2t27dz/77LO2bdu6ubk5ODj4+/v37dt3165dht/+0mg0CxYs6Ny5s4eHh52dnbe399tvv33w4EEDXYKDg+UFSU5OzndQ+U7kiRMnwsPDGzZsaG9v7+3t3a1bt5UrVyp7c5fG4sWL169fL4QYO3Zs6UcDAAAA/j5cXV2trKxkXKIVU1xdXVUqVfkl5ufnp8T3798vaXdWTMGzYvDgwadOnSr0VFxcXNu2bSs4HwAAAAAAgMooLy/vhx9+kPGMGTOcnJyM6VW9evV//etfo0ePFkLMnz9/0qRJpckhLi6ub9++ly9f1j949erVq1evHjhw4LPPPlu3bl2hGwalp6eHh4dv375dOXL79u3bt28fPHhw0aJFX3755fvvv298GhqN5t133127dq3+wRs3bty4cWPNmjWBgYGbNm2qU6dOUd2fPHnSr1+/PXv2CCGsra1zc3OvX7/+/fffb9iw4dChQ66urr169YqJiVHOxsbGxsbGrlu37tChQ88//3zBAZctWzZ+/Pj09HTlSFxcXFxc3ObNm//xj39s27bNy8urYK+YmJjg4ODExETlSGJiYmJi4po1a0aOHPn6668bf0H0ff3111OnTtVqtdbW1nl5eXLMvXv3Lly48MCBA6X5qmVsbOy4ceOEEN27dx8/fvz8+fNNHgoAAACwDO7u7kauxWBra1u/fv3r16+LEhamNGrUqDQZFsvb21uJTdiykxVT8Ky4e/duUaf0d9ICAAAAAACAAadOnZKLi1SvXj0sLMz4joMHD5Y7+Ny5c+fChQtFNevZs+fu3bvXrVsnH7744ou7d+/evXv3P//5T3nkyZMn3bt3l1UparW6ffv24eHhgwcPfvnll21tbYUQT58+HTBgwNWrV/ONnJWV1bVrV1mVolKpGjVqFBYW9vrrr8s1oh8/fjxmzJiff/5ZNh42bNju3bsXLVqkn9Xu3bv79u0rj+Tl5fXo0UOpSnFzc+vVq1dwcHCDBg3kkePHjwcFBeVbiEWRl5c3YMCAQ4cOzZ07NykpSaPRxMTEBAQECCHu3bs3YMCAV1555fTp0//617/i4+OzsrIuXLjw0ksvyac/cuTIggPOmzdv+PDhsirF1dW1a9eu4eHh/v7+cj2bs2fPBgUFXbt2LV+v2NjYl19+WalKqV279htvvNGuXbsqVaoIIRYtWvTpp58W9UoZsGTJkilTpnTv3j06Ovrx48dpaWlbt26tX7++vCzjx483YUwpIyMjNDRUo9HUrl175cqVxa7WAwAAACAfpcTk1q1b2dnZBlomJydnZGTIuHHjxuWa1V9//aXEtWrVKml3VkzBM2fUqFHyz+DFixfLfar0y68AAAAAAABgwIEDB2TQuXNnGxsb4zva29sHBQX99ttvchBll5x86tWrV69evYcPH8qH7u7ur776qn6DDRs23Lp1Swjh4+OzZ88eX19f5dSDBw/69u17+PDh9PT0bdu25VuXZcaMGSdPnhRCuLm5bdmyJSgoSB7XaDTTpk2bN2+eEGLChAmhoaF2dnaNGzdu3LjxxYsXZRsvL698acyePTs6OloIYWNjM3/+fLkYjLR3797+/funpKQkJiaOGTMm35Iq0t27d3/55Zf9+/fLchMhREBAwI4dO3x9fZ8+ffrHH38IIVauXDlw4EB51t/ff/v27b6+vsnJyadOnbp3757+nutnzpz56KOPhBBqtXr8+PFffPGFrCwRQpw6dSo8PPzKlSu3b98eMWKE8vIJIbRa7cCBA2Uti4uLS1RUVPfu3eWpzMzMUaNG/fvf/5ZXrERSUlI+/PDDkSNH/vjjj0rhyBtvvNGoUaNWrVplZWWtWrVK/1SJjBkz5tKlS2q1evXq1bVq1bp9+7YJgwAAAAB/Zy1btty9e7cQIjs7++zZs23atCmq5YkTJ5S4RYsWJZrl4MGD8q8/IcSoUaMKXb5Rn/5XC+rWrVuiuQQrpuAZFBYWNnny5MmTJyv73QohNBqNGVMCAAAAAACoLJTVNVq3bl3SvsoGNHLhaNP83//9nwyWLFmiX5UihKhZs+Z3330nY7kJjuLhw4cLFiwQQlhbW//+++9KVYoQwt7efu7cud26dZPNjh8/XmwOGo1m7ty5Ml61apV+VYoQ4pVXXjl8+LDcuH39+vUJCQmFDhIeHq5UpUgeHh5dunSR8UsvvaRUpUhVq1ZVNtbJt43RjBkzcnNzhRDTp0+fM2eOUpUihAgICDh27Ji7u7sQ4uDBg/rbGG3fvv3cuXNCiCpVqhw/flypShFC2NnZ/fTTT++9916xl6KgjIwMJyeniIiIfKUnTZs2lc/36dOnBdezMUZUVNRPP/0khPjXv/6lXCgAAAAAJdKjRw8lVmpHCrV//34l7tmzZ4lmyczMnP1fK1asKLa98q2AWrVqmbBtEIUpqASWLFny4YcfmjsLAAAAAACASkBZYNmE1ZXd3NxkcP/+fZMT8Pf3Hzt27Lhx4zp27FjwbMOGDWUgFwJRREZGZmZmCiH69+9f8F1OlUo1fPhwGct1UAzbuXOn3Gq9RYsWISEhhSYZGhoqhNDpdJGRkYUO8uabbxY8qOwE1KdPHwNn09LSlINJSUm7du0SQvj4+EybNq1gLxcXlzlz5iiZK8dXrVolg5EjRxb6zu8nn3yiX+NivDFjxhS6d7Yyi37+RoqPj5d7GAUFBZm2wRAAAABgpKxcrRn/Ke9n165dO2dnZxkrfxQUlJOTs2bNGhn7+vqWdCufDh06KH9NrFy5Mi8vz0Dj06dPnz9/XsavvPKKSqUq0VyCwhRUCkePHjV3CgAAAAAAAJWDsge5ra1tSfs6ODjI4MmTJyYnMHbs2Hnz5n377beFbiSkv9a0PqXcZOjQoYU26NWr16FDhw4dOlRooUk+yrtJw4cPL+o9U2W5kWPHjhXaoGnTpgUPKlfV39/fwFl9hw8f1ul0QoiePXsW9aIo34k8fPiwclB5FkV9ZatOnTqF1scUq1WrVoUeN+GekbKzs0NDQ9PT011cXNasWWNtzQ7yAAAAgImsra3fffddGV+9erWo2pQFCxYo3ygodDHFxMTETf+1devWfGerVq2q/G1148aNQmvopezs7BEjRigPTVtRgr8QAAAAAAAAAMtRs2ZNGTx8+LCkfR88eJBvkNLTarW3bt2Kj48/c+bM/v37i1rvJDY2Vgb5dv9R2Nvbd+rUychJlZ1o/Pz8imqjTJRv2x2FUqZjwll9Z8+elYGdnZ3+Utv5ODs7p6Wl3bx5Uz588uRJcnKy7OXt7V1Ur0KrZ4qlrFtjjPPnz+fbd0lq06ZN8+bNZTxp0qQzZ84IIZYtW1bs5vQAAAAADJs0adLChQvlopLjx49v1apVs2bN9Bv8/vvvn3zyiYxr1aqVb/dS6dChQ4MHD5Zx1apV8y1aKUeOjIzUarVCiG+++cbNze2DDz7IV2V+9+7dsLCw06dPy4evv/56mzZtTHhGFKYAAAAAAAAAlsPDw0MG165dK2nf69ev5xvEZL/88svWrVt///33GzduKIu4GJCSkiKEsLKyql27dimnFkLIfXyEEAZKOmrXrm1ra5udna00LidKhVBERERERIThxhqNJjc319raWsnKx8fHwELZPj4+JqTk6upqfONff/11ypQpBY9HRETIwpRt27YtWLBACPH++++btoILAAAAAH21a9f+4osvJk6cKIR48OBBx44dp0yZ8uabb7q5ud26dSsqKuq7777TaDSy8YIFCwrdqbNY//jHPz744IP58+cLIXQ63YQJE5YvXx4aGtqoUSMXF5e7d+8eOnRo/fr1ykSenp7Lly837RlRmAIAAAAAAABYjnbt2sngwIEDJe2rrOcRFBRkcgJ3797t06fP8ePH9Q/WrVu3cePGLVq0ePnll1977bWCvXJycoQQtra2VlZWJk+tkFvnGKZWq62trbOzs3Nzc0s/owEZGRklav/kyZPq1asr31M0vH17ofslFcuELeGLkpGRIZcZb9GiRbFlNwAAAACMNGHChD/++CMyMlII8ejRo8mTJ0+ePLlgs2nTpvXv39/kWb755puEhIQdO3bIh3FxccpCLPn4+Pj88ssvJi+uqTYxQQAAAAAAAADPnpdeekkWKyQkJBw+fNj4jocOHfrzzz+FELa2tp07dzZt9tzc3G7dusmqlDp16sycOfPQoUOPHz9OSkrav3//vHnzXnrppUI7uri4CCE0Go2yS3ppyNGEEImJiUW1SU5OliUjJVo+pDTJbN++XWeE6tWrCyHkv4UQ169fN1BnoyxyU34mT55caJ4TJkwQQmg0Grnazfnz5+3t7VX/y9PTUw5y4cIF5eCmTZvKO2cAAADAAqxcufKrr77Kt7eOwtHRccWKFV988UVpprCxsdm0adOMGTMMlLxbWVkNGTLkxIkTTZo0MXkiClMAAAAAAAAAy1G1alXlC3MzZswwZu0QIYRWq50+fbqMw8PDTVsIWgixZcuWCxcuCCFatWp15cqVGTNmdOrUycnJSWlQ1LY+ypY0Biot1q5dGxkZqXyZzwA/Pz8ZxMfHF9VGOWXabjjGq1+/vgzOnz9vfC97e3vZUaPRGCivMWHDJgAAAKCyy87VmvGfCnuaarV6ypQp8fHxM2fObNOmjdyN1NPTs3379nPnzr1+/fqQIUMMdH/nnXeUsvL09PSimtnY2MycOfPmzZuzZ8/u0aOHp6eng4ODMtHnn38eFxe3YsUKk9dKkdjKBwAAAAAAALAoH3/8cVRUVF5eXnR09MyZMz/99FNjuhw9elQIYWNjo1SomOD06dMyGDVqVNWqVQs2yLfFj6J9+/YHDx4UQqxevbpt27YFG1y4cGHAgAFCiH79+hW6GZC+oKCg77//XgixfPny0aNHF9pm6dKlytSGRyulDh06yODgwYPTpk0rtE1iYuIPP/wghGjTpk1wcLA8GBQUJEtSFixY8O233xbslZKSsmHDhnJJ2mhVqlQJDw8v6uzTp0+3bNkihHB2dlZeNS8vrwpKDgAAAKj86tevP2PGjBkzZpTrLB4eHkXtFlQmKEwBAAAAAAAALIqfn9/MmTNlfcnMmTMzMjK++uorKyurQhvn5uZ+9NFH8+bNkw9nz57doEEDk6dWq/+zQrNKpSp0ru+++67QjmFhYV988YVOp1u6dOlHH31Ur169fA2UOpJCNwPKtzDMa6+95uzsnJaWdubMmS1btrz11lv52sfFxa1evVrmGRYWVvwTK4XAwEAfH5/r16/v379/48aN/fr1K9hm2rRpcvP4nTt3KgcHDRq0Zs0aIcTChQtHjx7t6+ubr9fs2bMNfPGxYlStWnXVqlVFnb19+7YsTKlXr56BZgAAAAAsG1v5AAAAAAAAAJZm6tSpoaGhMp4zZ06zZs1Wrlz56NEj/TYPHjxYsWJF06ZNlaqUd955Z/z48aWZt1WrVjJYvnx5VlaW/qlbt26Fhobu2bNHPrx8+bJ+NUnjxo3lSiFZWVlBQUEnT55UTslqFbkCSvXq1d98882C8/7555/6Dx0dHceOHSvjAQMGrFixQv/s3r17O3bsmJeXJ4To169f06ZNTXuyRlKr1coiNO5NbmUAACAASURBVMOGDVu8eLH+E9doNBMnTpRVKT4+Pt27d1dOdevWLSAgQAiRmZkZGBi4d+9e5VRubu64cePmzJlTrpkDAAAAQJlgxRQAAAAAAADA0qhUqqioKC8vL1m7cPny5XfeecfKysrX19fNzU0Ice/evYSEBK32/++P/vHHH8+cObOU83br1q1+/fqJiYnHjx9v1KhR375969at++DBg0uXLu3atSsnJ8fX1zc9PT05OfnPP/98/vnne/fu/dlnn8m+CxcujImJuXHjRlJSUlBQUNOmTVu3bp2bm3v69OkrV67INkuXLq1Tp44ynZOTkwyio6NHjx7t7e0dGBjYsWNHIcS0adP27dt39OjRrKysoUOHzpw5MyAgwM7OLiYmJj4+XpaGeHt7L1y4sJRP2RhDhgzZt29fVFRUWlrayJEjv/rqqxYtWtStW/fevXvR0dGyYMjV1XXHjh36C9uo1ep///vf7dq1S0tLe/jwYbdu3by8vF544YW0tLQTJ07ItVLGjx+/YMGC3NzcCngWAAAAAGAaClMAAAAAAAAAC6RWq7/55ptu3bpNnz79xIkTQoi8vLwrV64oRR6KDh06fPnll+3bty/9pM7OzmvXru3Zs+ejR49u3ryprMUivfbaaz/99NOGDRtGjRolhPjjjz9ycnKUwhRXV9cjR4706dPnxIkTeXl5Fy5cuHDhgtK3evXqX331Vb59cLy8vJo0aXL58uXMzExZYhIRESELU2xsbPbs2TNo0KDNmzcLIW7evHnz5k39vkFBQRs3bqxRo0bpn7UxVq5cWatWre+//16r1SYmJiYmJuqfbd68+YoVK5577rl8vfz9/ffv39+3b1/ZPt+zGDFixJw5cxYsWFAB+QMAAACAyShMAQAAAAAAACxW165du3bteuzYsV27dh08ePD27dt//fWXSqVyd3f39PTs0qVLr1695H4xZSUwMPD69etz5sw5dOhQfHx8enp63bp1O3fuPGjQoA4dOgghRo4c6e7uvnbtWmtr63bt2un3rVOnzrFjxzZu3Lh27dqTJ0/ev3/f3d29SZMmrVu3njBhQs2aNQtOt3PnzkmTJh05ciQ9Pd3Dw0OuByM5Ojpu2rQpOjp69erV0dHR9+7dy83NdXd3DwwMDA0NLXRLoNJTq9VWVlZqdf4t1K2srObPnz98+PBly5bt27cvKSkpJyenYcOGfn5+wcHBISEhKpWq0AGff/75S5cuLV26dPPmzZcuXUpNTa1Vq9YLL7wwcuTIV199VQgxdepUrVZbJnVFSv5FJQMAAAA8C7LytMU3wrNEpb+haT5hYWFRUVFCiFmzZk2dOrUCsyqx+Ph4Pz8/IYS1tXVOTo650zEkMDBQfkNl7dq1yka/Fs/KykouDJuQkODj41NoG09Pz9u3bwshjhw5It+S6NSp0+HDh+XZDh06hIeHCyGq1XRvGNCxgvIG/n7O79ual5sjhHDdts/hQv6v0AEoE5kNPB+8/YYQQq1W9387zNzpABZr75499+//JYSo4dnAq1lZftgGQN/ZPRvlGwt+bV+q6lLIB8YASu/xg+SEU4eFEM7Ozn+fd5MAAAAAoCgHrt034+xd/GqZcfZKKn/lPgAAAAAAAAAAAAAAAFAmKEwBAAAAAAAAAAAAAABAuaAwBQAAAAAAAAAAAAAAAOWCwhQAAAAAAAAAAAAAAACUC2tzJwAYRa3+TxHV4wd/nf1ts3mTASyYTpsng5ReLz3q2cm8yQAWS6WS/9VqtevWRJk3F8CC5eX955faw9t/pty5ad5kAAum0+lkEB8TLYTKvMkAlus/P2jKbzcAAAAAACoRClNQOXh6ev431CkfnAMoR9ZWOmFl7iQAy8dHC0BF0Ol0On7WgHKn02rNnQJg+TQajblTAAAAAADzy87lXYhKhq18UDk8fvzY3CkAAAAAAACYk5UV3x8AAAAAAFQ+rJiCyiE1NVUGVao6uzVoYt5kAAt2O+6UNi9PCFHtTGyV2/fMnQ5gmbJruqa9+LwQQqVSdQxqY+50AIt19nxcWnq6EMLR1c21bgNzpwNYrKQLJ+VuPm4Nn6vi4GTudADLlPnk8f0bl4QQ9vb25s4FAAAAAIASozAFlYxNFbtq7p7FtwNgkjuXzgiRJ4Socu++45UEc6cDWCZ1ZlaaEEIIlUrlXY9fakB5uXQlXqQLIYStvQP/AwmUowsn5X8dXWo5VK9p3lwAS6W2TjZ3CgAAAAAAmI6tfAAAAAAAAAAAAAAAAFAuKEwBAAAAAAAAAAAAAABAuWArHwAAAAAAAAAAAAAAUDlk5WrNnQJKhhVTAAAAAAAAAAuXlZXl4uKi+q9ly5aZO6O/I14FAAAAAH9PFKYAAAAAAAAAFu6XX35JTU1VHkZGRpoxGTPKy8tT6kLmzp1bwbOXyaswbtw4lUo1bty4sssLAAAAAMoXhSkAAAAAAACAhVu1apX+w+jo6KSkJHMl87dV+lchLy9vzZo1ZZoUAAAAAJQ7ClPw7GrRooW5UwAAAAAAAKj0Hj16tGvXLhn7+fkJIXQ6HfUNFaxMXoX58+cnJyeXfXIAAAAAUJ4oTMGzKyIiYtmyZZ988om5EwEAAAAAAKjE1q9fn52dLYRo167dBx98IA/+PXfzUavVs/+rQ4cOFTl1KV+F1NTUb775ZvLkyeWVHwAAAACUG2tzJwAUqUqVKkOHDk1NTZ05c6a5cwEAAAAAAKislB1kBg4c+MYbb3z44YdarfbcuXMXL1709/c3b24VTKVSmau2w7RX4ddff926dWtcXNyZM2cyMjIqKlkAAADgmZadpzV3CigZVkwBAAAAAAAALNaNGzeOHj0qhLC1tQ0ODvbw8OjYsaM8ZWC5juDgYJVKVa9ePfnwxIkT4eHhDRs2tLe39/b27tat28qVK7XaQt4LNrmj4u7du5999lnbtm3d3NwcHBz8/f379u27a9cunU6n30yr1bZr106lUqlUqp9++qngOFlZWU2bNlWpVGq1+sCBA/kyVKlU+nvilD5tw0x7FYQQmzdvXrJkyZEjR6hKAQAAAFB5UZgCAAAAAAAAWCyl7qFXr16urq5CiJCQEHkkKioqX7VHob7++uugoKDIyMibN29mZWUlJibu3bv3nXfeadeunUajKduOy5Yta9y48SeffHLy5Mn79+9rNJq4uLjNmzf36tWrdevWN2/eVFqq1eoVK1bY2dkJISZMmKBfZSJ98cUXly9fFkKMHj26S5cuxT7N0j9fA0x+FYKCggbrad++vWkJAAAAAIAZUZgCAAAAAAAAWKzVq1fLYODAgTLo27evlZWVECIxMVEu42HAkiVLpkyZ0r179+jo6MePH6elpW3durV+/fpCiOPHj48fP74MO86bN2/48OHp6elCCFdX165du4aHh/v7+6vVaiHE2bNng4KCrl27prRv3Lix3AD60aNHH3zwgf5QsbGxX3/9tRCiYcOGMjCSyc/XMJNfhSFDhvykZ9iwYaYlAAAAAABmRGEKAAAAAAAAYJliYmKuXLkihHBxcenZs6c86Obm1rlzZxn/P/buOy6qY338+OzSQVTQiAkqiP1ijwWxxl5jLGAjxhrr14561Rj1xhsTMGo0V2NMzBWxErtEI2KwxBYriiUoLqCCBURABJbd3x/n3v1xYYFl2WVl/bxf/DF7zsycZ+acDYZ9dqbwfWSSkpKmT58+ceLEgwcPdujQwc7OztHRsX///r/++quNjY0QIigoSOsGN3o0vHz58ty5c4UQcrl8zpw5jx49OnbsWFBQ0I0bN86fP1+vXj0hxMOHDydMmJC71ezZs1u2bCmE2LVr14EDB6SDKpVq3Lhx2dnZcrl88+bNDg4OOk6X3uMtXAnvAgAAAACUdSSmAAAAAAAAAOZJs1CHr6+vlFohGTJkiFTYtWtXdnZ2Qc1fvXrl6OgYGBgorVmi0aBBgw8++EAIkZ6efvfuXYM0XLx4sVKpFEIsWrQoICAgd7QtWrQ4e/asi4uLEOLEiROaBBQhhIWFxebNm62trYUQkydPfvnypRBizZo1Fy5cEELMmDGjffv2BU+PwcZbuBLeBQAAAAAo60hMAQAAAAAAAMyQUqncsWOHVPbz88t9auDAgZaWlkKIpKSkI0eOFNLJ1KlTta44UrduXamQkpJS8obx8fGhoaFCCA8Pj4ULF+Zv5eTkFBAQIJUPHTqU+5Snp+dnn30mhHj48OHf//73mJgY6WW9evWWL19eyNBKHrYuDHIXAAAAAOSWpVSZ8MfUoy+TSEwBAAAAAAAAzNBvv/325MkTIYS7u3vbtm1zn6pUqVKXLl2kcuH7yDRr1kzrcWmREkM1PHnypFqtFkL07t27oJ579eqlqZzn1Pz585s2bSqEWL9+/Ycffpienm5hYfHzzz/b2toWHmQJw9aFQe4CAAAAAJRplqYOAAAAAAAAAIDhaXaQ8fPzk8lkec76+voePXpUCHHgwIHU1FRHR0etndSqVUu/qxer4dWrV6WCra3t8ePHC6pWoUKFlJSU2NjYPMctLS03b97cqlWr7OzsGzduCCH8/f29vLyKH7X+4y2IQe4CAAAAAJRpJKYAAAAAAAAA5iY1NXX//v1S+erVq5MmTcpT4cWLF1IhIyNj7969I0eO1NqPs7OzfgEUq+Hz58+lQmBgYGBgYOGVMzIylEqltAmORtOmTefMmfPll18KIapXr75kyZLihftfeo9XK0PdBQAAAAAo00hMAQAAAAAAAMzNnj17Xr16JZUPHTpUeOXg4OCCUiLyL/Kho2I11ISqo7S0tIoVK+Y5ePnyZakQHx9/4cKF9u3bF6tPid7j1cpQdwEAAAAAyjS5qQMAAAAAAAAAYGCaHWR0cfz48YSEBOMFUyQnJyepcODAAbUO8mel/PDDD9KeOEIItVo9bty4169fl+oYtClbdwEAAAAAjITEFAAAAAAAAMCsPHr0KDw8XCqfOnWqoPSOpKQka2trIUROTs7OnTtNGLCbm5tUuH79uh7NFQrF7NmzhRAeHh7SoiN3795dunSpASPUQ5m7CwAAAABgJCSmAAAAAAAAAGZl27ZtKpVKCFGzZs22bdsWVM3Jyal3795SOTg4uJSC00az7c6JEycKqqNQKPz9/f39/Xfv3p37uFqtHjt2bGpqqhBi48aNa9asqVq1qhAiMDBQs7mPSZS5uwAAAACUFZlKlQl/TD36MonEFAAAAAAAAMCsaHaQGTlypEwmK6Smn5+fVLh48eLdu3eNHlkBvLy8PDw8hBDHjx8PCQnRWmfhwoWBgYGBgYH29va5j2/YsOH48eNCiDFjxnTp0qVixYpr164VQiiVyrFjxyqVSuOHr12ZuwsAAAAAYCQkpgAAAAAAAADmIzIy8tq1a1JZk/FQkL59+1aoUEEqb9u2zbiRFUwuly9atEgqjxs37vvvv1er1ZqzGRkZc+bMkVYT8fDw6Nmzp+ZUTEzM3LlzhRBVq1YNDAyUDg4ePLhv375CiKtXrwYEBJTaKHIri3cBAAAAAIyExBQAAAAAAADAfGgW6vD29q5du3bhlW1sbAYPHiyVTbuPzOjRo4cPHy6ESElJmThxYs2aNT/88MNJkyYNGDDA1dV15cqVQghnZ+eDBw9aWFhITdRq9ejRo9PS0oQQ69atc3Jy0vT2r3/9q1y5ckKIpUuX3rlzp/SHU0bvAgAAAAAYA4kpAAAAAAAAgJlQqVSaJTdGjhypS5MRI0ZIhejo6AsXLhgrMh1s2bJl+vTpcrlcCKFQKA4ePLhhw4Z9+/YlJycLIRo1anT06NG//e1vmvrr1q2LiIgQQgwYMGDQoEG5u6pevfry5cuFEJmZmWPHjs29/kopKNN3AQAAAAAMjsQUAAAAAAAAwExERETEx8cLIaytrX19fXVp0rFjx2rVqknlYi3XIZfLraysZDJZcYMsqKGFhcXq1auvX78+Y8aMhg0bVqxY0cHBoXHjxoMGDdqxY8e1a9datGihqRwdHT1//nwhRIUKFdatW5f/KlOnTm3ZsqUQ4syZM999911xg9Q97PxK8y4AAAAAwJvP0tQBAAAAAAAAADCMDz74oLirg8jl8ri4uDwHd+/eXXirgICAgICA/Mf1bqjh6em5atWqwjsRQtSuXTs9Pb2QCnK5XOvSI1ojLHnYuRnqLuT3ySeffPLJJ8XqGQAAADA/WTkqU4eA4mHFFAAAAAAAAAAAAAAAABgFiSkAAAAAAAAAAAAAAAAwChJTAAAAAAAAAAAAAAAAYBSWpg4AKJ6sjPTnirumjgIwW2rVf/bke+VRI6ecvWmDAcxVdsWKmvLN2/xSA4zlVUaGVMhMe8k/IAHjUf+38DIxPiMlyZShAOYr81WaqUMAAAAAAEB/JKagbChfvrxUyHqVlvBXpGmDAd4G6fVrp9evbeooADOnUqn+vMovNcDoXqUkveLDcsD4nsfdM3UIgPl7/fq1qUMAAAAAAKDYSEzBm87W1tbS0rJiri+XAwAAAAAAvIWUSqWpQwAAAAAA08tUqkwdAoqHxBS86WxtbVevXr1//37ppdzCwsLa1rQhAWZM+fqVWq0WQlhmvJYrs00dDmCeVBYWSvv/bJXl6MCeWYCxvMp4naNSCSHkFpYW1jamDgcwW9kZ6VLBwtpWbmFh2mAAc6XOyVFmvRZC2NryJxEAAAAAQNlDYgrKgClTppw/f14q21ao9F6TtqaNBzBj908dUiuzhRDvnLtQ/i8WYweMIt31vfg+PYQQcrlsUI8PTB0OYLZCI/548jxZCFGuSrUq9ZuZOhzAbN37fZ+U2Vy1YSu7CpVMHQ5gnl4lPXl07YwQwtKSP+UBAAAAAMoeuakDAAAAAAAAAAAAAAAAgHkiMQUAAAAAAAAAAAAAAABGQWIKAAAAAAAAAAAAAAAAjIKNaQEAAAAAAAAAAAAAQNmQlaMydQgoHlZMAQAAAAAAAN5emZmZTk5Osv/atGmTqSPKq1u3blJsmZmZpo4Fhvf111/LZLJ//etfJexnxYoVMplsw4YNBokKAAAAgAGRmAIAAAAAAAC8vQ4fPvzixQvNy+DgYBMGo6OcnBxNJs3KlStNHc6b5ebNm9LMTJo0ySAdGnW27927t2TJEg8Pj/Hjx5ewq2nTplWtWnXevHkPHz40SGwAAAAADIXEFAAAAAAAAODtFRQUlPtlREREfHy8qYLB2+bTTz/NyMj4xz/+YWVlVcKu7O3tP/vss5cvX06dOtUgsQEAAABvmujo6DKaoE9iCgAAAAAAAPCWSk5ODg0Nlcp16tQRQqjV6u3bt5s0KLwttm7dGh4e3qhRo2HDhhmkw/Hjx7u7u+/bt+/AgQMG6RAAAAB4o+zYscPUIejJ0tQBAAAAAAAAADCNXbt2ZWVlCSHatm07dOjQ//u//xNCBAcH+/v7mzq0wsjl8hUrVkjl9u3bmzYYs2e82f7qq6+EEJ9++qlMJjNIh1ZWVmPGjFm8ePHXX3/94YcfGqRPAAAA4M1Rdr9FQGIKAAAAAAAA8JbS7OPz8ccf9+/ff/r06SqV6tq1azdv3vT09DRtbIWQyWTz5s0zdRSGpFarw8LCbty4Ub9+/V69epk6nP9hpNmWxmtlZTV06FADdvvxxx9//vnnZ86cuXjxYsuWLQ3YMwAAAGBaP//8c1RUlKmj0BNb+QAAAAAAAABvo5iYmDNnzgghrK2tfXx8qlat2qFDB+lUcHCw1iY3b96UdjSXKiQmJi5ZsqRJkybly5d3cnJq0qTJggUL4uLiCr/u6dOnJ0yYUL9+/fLlyzs4OHh4eAwfPnzPnj1qtVr34H18fKRIEhMTTRVbSa4oxS9tn5SQkODl5dW9e/dZs2Zt3LhR75D8/f1lMlnDhg2llxs2bCho+/nHjx8vW7asdevWVapUsbe39/T0HDRoUGhoaEG3IP9saw5Wr15denn+/Hk/P79atWrZ2dm5u7t37959y5YtKpVKa4dCiNWrVwsh+vTpU7lyZa0V1Gr1/v37BwwY0KxZs8qVKzs4ONSrV69Lly5ff/11cnJyQd26u7tLj7HUPwAAAMxSplJlwp/SH296evrq1asnTJhQ+pc2FFZMQakKDQ11cXHReiojI6OUgwEAAAAAAHibabJP+vTp4+zsLITw9fX9/fffhRDbtm1bvnx54RushIeHDx069OnTp5ojL168uH79+rfffrtu3bpRo0blb5KRkTFmzJg826LHxMTExMRs377dy8vrl19+ee+990o6MFPEpscVJSkpKZ07d75165bBQyrIpk2bZs2alZqaqjkSFRUVFRW1Z8+epk2b7t+/v0aNGsXt86uvvlqwYIFKpbK0tMzJyVEoFAqF4tixY+vXrw8PD7ezs8tTX6FQhIaGCiGGDx+utcOoqKhBgwbdvn0798G7d+/evXs3PDx82bJlO3fu7NOnj9a2I0aMiIiI2L1795o1awrKegEAAADecMnJyTdu3Lhx48a1a9d27tz54sULU0dUIiSmoFRJGxUXLi0trRQiAQAAAAAAeMtt3bpVKnz88cdSYdCgQf/3f/8nJRacOXOmXbt2BbW9fv36hAkT0tPThw0b1r9//4YNG0ZGRh4+fHjr1q3p6eljxoyxtLT08/PL3SQnJ6dXr14RERHSyypVqrRs2dLe3v7PP/+MiYkRQpw7d87b2/vPP/8sYTJB6cemxxU1ZsyYcevWLZlMVqtWrfr162uSLfQIady4cV27dn3w4MHEiROFEL179542bZoQol69eprLrVq1atasWVLZ2dm5efPmVatWvXLlyq1bt1Qq1dWrV729vU+cOCEt5aKjjRs3zp8/v3fv3vPmzWvZsqVSqQwPD58+fbpCoTh37tysWbPWr1+fp8nRo0el1Vk0i/TklpaW1rNnT2mxGblc7u3t7e7ubmlpGRcXd+rUqaysLGmq//zzz7p16+Zv3rFjRyFEdnb28ePHhwwZovtAAAAAgDfHwIEDpa8NmAe28kFpqFChgu6Vc3+zBAAAAAAAAMZw8eLFO3fuCCGcnJx69+4tHaxSpUqnTp2kckG7+UgCAgJevXoVGBi4bdu2IUOGeHp6Dh06NCgo6IcffrC0tFSr1VOnTk1ISMjdZMWKFVKahZWV1XfffZeYmHjo0KFdu3bdv3//t99+k5ZsUSgUU6dOLeHQSj82Pa4oUSgUP//8s6en5+XLl//666+DBw+OGzdO75Dq1avXo0cPTTpRjRo1evTo0aNHD3d3d+nI5cuX586dK4SQy+Vz5sx59OjRsWPHgoKCbty4cf78eSl/5eHDh8VaITwpKWn69OkTJ048ePBghw4d7OzsHB0d+/fv/+uvv9rY2AghgoKC8m/oExYWJoSoWbOm1sWVd+/eLWWleHh43Llz59SpU0FBQZs3bw4LC3v48KGUy5Kamrp//36tIdWtW1eaH+kqAAAAAEyOxBSUho0bN3p5eb1fKCsrK6lyzZo1TRstAAAAAACA2dMsl+Lr6yslEEg0K0zs2rUrOzu7oOZqtXrgwIGzZ8/Oc3zcuHFSakVKSsq6des0xzMyMlauXCmVg4KCJk+enLtVt27dTp48aWFhIV333r17eo/LJLEV94oa2dnZ1tbWR44cadq0ae7jRpquxYsXK5VKIcSiRYsCAgJy3/cWLVqcPXtWShM5ceLEgQMHdOzz1atXjo6OgYGBcvn//Km5QYMGH3zwgRAiPT397t27uU+pVKrw8HAhRJs2bbT2+ccff0iFjRs31q5dO/epypUrr1mzRipfvHixoKi8vLyEEMeOHdNxFAAAAMCbplu3bn7/q0ePHqYOSn8kpqA0DB48+OzZs38WqkqVKoX0kOf/bAEAAAAAAKA3pVK5Y8cOqZxni5mBAwdaWloKIZKSko4cOVJIJ/7+/lqPz5s3T+phy5YtmoOHDh1KTk4WQjRu3NjX1zd/K09PTyknRq1WF75Yiy5KP7ZiXTG3UaNGVatWLc9BY0xXfHx8aGioEMLDw2PhwoX5Kzg5OQUEBGgC0KVPydSpUx0cHPIf1+yzk5KSkvv4jRs3nj9/LoRo0aKF1g49PT1nzJgxc+ZMrRv91KpVSyqkpqYWFFLLli2FEAqFQqFQ6DQGAAAA4A2zYMGCoP+1dOlSUwelPz7sR9kgfcsBAAAAAAAAJffbb789efJECOHu7t62bdvcpypVqtSlSxepXEjGg6ura+vWrbWecnd3b9asmRAiLi4uPj5eOnjmzBmpMH78eJlMprXhp59+KhXOnj2r+1jehNiKe8XcNPso5WaM6Tp58qRarZauaG1trbVOr169NJV16VMiDTC/gq4ibdMjhHj33Xe1VpgxY8aqVau++eYbzRLLuZ0/f77IkDQ9x8bGFlkZAAAAZU6WUmXCH1OPvkyyNHUAgE46depUrP8fBgAAAAAAQEE0+/j4+fnlz3vw9fU9evSoEOLAgQOpqamOjo75eyh8L+aaNWtK26xERkZKy4FoNnOpU6dOQa00m7bcvn1bx4EUdPVSjq24V8ztvffey9/EGNN19epVqWBra3v8+PGCqlWoUCElJaVY+RyaJUx0lJCQIBUqVaqkS32VShUXFxcdHX358uXjx49HREQU2aRy5cp5rgUAAADAhEhMAQAAAAAAAN4iqamp+/fvl8pXr16dNGlSngovXryQChkZGXv37h05cmT+Ttzc3Aq5hCZRQ9qxRQghbUwjhHB3dy+o1bvvvmttbZ2VlaWprJ/Sj624V8ytatWq+Q8aY7o0Vw8MDAwMDCy8ckZGhlKplDYhKpKzs7Mu1TQeP34sFQpPTDl8+PC+fftOnToVExOTlZVVrEtoetZcCwAAAIAJkZgCAAAAAAAAvEX27Nnz6tUrqXzo0KHCKwcHB2tNTCk8UUDTf05OjlSQNpEpnFwut7S0zMrKUiqVRVYuROnHVtwr5qZ1vxtjTJcmDB2lpaVVrFhRl5oFbTZUkKSkJKlQvnx5rRUeP348cODAb5m9UAAAIABJREFUc+fO5T7o6upar169xo0bd+nSpV+/foVfokKFClJBazIQAAAAgFJGYgoAAAAAAADwFtHs46OL48ePJyQk5F/VIyYmppBW9+7dkwqazAYnJyepoFAo6tWrp7VVYmKilDxR3BU4TB5bca9YJGNMl6bPAwcOFJnYYVSa5UxevnyZ/6xSqezevfuNGzeEEO+9996ECRM6duzYvHlzzZZS6enpRV5C03MJnyUAAAAABiE3dQAAAAAAAAAASsmjR4/Cw8Ol8qlTp9QFSEpKklbyyMnJ2blzZ/5+7t27p3X9DyGEWq2OioqSyg0aNJAKderUkQrR0dEFxaY55eHhoc/YTBdbca9YJGNMl2a/oevXr+sYhpFo8py0Lmeyd+9eKSulWbNmd+7cWbx4cceOHTVZKaKo9Wny9Pzuu+8aIGIAAAAAJUNiCgAAAAAAAPC22LZtm0qlEkLUrFmzbdu2BVVzcnLq3bu3VA4ODs5fITk5edeuXVrb7t2798GDB0KId955p27dutJBb29vqfDjjz8WdNEffvhBKrRr166ocRSm9GMr7hWLZIzpat++vVQ4ceJEQXUUCoW/v7+/v//u3bt1DFUPhSemXLp0SSpMmjSpXLly+Svk2eJHq2fPnuW5FgAAAMxJVo7KhD+mHn2ZRGIKAAAAAAAA8LbQ7OMzcuRImUxWSE0/Pz+pcPHixbt37+avsHz58oyMjDwH09LSlixZormE5ni/fv0qVKgghLh8+fLevXvz9xYVFSXFJpPJRowYodtoClT6sRXrikUySEhqtTr3Sy8vL2ltlePHj4eEhGhtsnDhwsDAwMDAQHt7e92jLa7q1atLhcePH+c/K5f/50/WWp9PpVK5Zs2aIi+RkJCQ51oAAACACSUmJsoK1qhRI1MHaHQkpgAAAAAAAABvhcjIyGvXrkllTd5JQfr27SvlRgghtm3blr/CzZs3O3bs+OjRI82RBw8etG3bNjIyUghRrly5adOmaU45ODjMmDFDKg8bNuynn37K3dWxY8c6dOgg7YYzePBg3be8KUjpx1asKxbJICFJK7VoyOXyRYsWSeVx48Z9//33uTNXMjIy5syZI62O4+Hh0bNnT92jLa6GDRtWqlRJCPHnn3/mP9usWTOp8OOPP2ZmZuY+FRcXN2TIkKNHj0ovb9++nSf5RuPixYtCiOrVq9esWdOAkQMAAADQj6WpAwAAAAAAAABQGjTLpXh7e9euXbvwyjY2NoMHD5a2kgkODtas/CGpX7/+X3/9dfHiRTc3tyZNmtStWzcyMjIqKkraJ0gIsXbt2ho1auRusnDhwrCwsDNnzmRmZo4dO3bp0qUtWrSwtbW9ePFidHS0lGHg7u6+fv36Eg6z9GPT44pF0jskR0dHqRARETF58mR3d3cvL68OHToIIUaPHh0WFrZt27aUlJSJEyd++eWXjRs3dnV1TUhIiIiISE5OFkI4OzsfPHjQwsKiWNEWi1wu79y58+7du8+ePZv/bPfu3d3c3BQKxblz5+rWrTto0CBXV9dnz57dunUrNDQ0Ozu7du3aqampiYmJDx48eP/99/v27bts2bI8nUjb/XTr1s14owAAAACgOxJTAAAAAAAAAPOnUqk0C5/ouK3MiBEjpMSU6OjoCxcutGrVSnOqU6dOS5cuHTt2bFpa2qVLly5duqQ5ZW9v/+23344aNSpPb1ZWVkePHh05cuSePXuEELGxsbGxsbkreHt7h4SESGtplETpx6bHFYukd0g1atSoX7/+7du3X79+LaWtBAYGSokpQogtW7a88847a9euValUCoVCoVDkbtuoUaOffvrpb3/7W3GjLa6uXbvu3r07JiYmMTHRxcUl96kKFSrs2LGjd+/eycnJsbGxq1atyn22X79+mzdv3r1796RJk4QQV65cyc7OzpOYEh0d/ezZM+kqxh4IAAAAoAsXF5eCVvt7S5CYAgAAAAAAAJi/iIiI+Ph4IYS1tbWvr68uTTp27FitWjWpVXBwcO7EFCGEr69v69atV69eHRoaGh8fb2Fh4ebm1rt37ylTphS0OoiDg8Mvv/wSERGxdevWiIiIhIQEpVLp4uLi5eU1ZMiQjz76qMSjNFlselyxSHqHdOjQIX9//9OnT6emplatWrVKlSqaUxYWFqtXrx4/fvymTZvCwsLi4+Ozs7Nr1apVp04dHx8fX19fmUymX7RayeVyCwuL/H326NFDJpOp1eqTJ0/6+PjkOevl5XX//v2AgIDff/89Ojo6NTXV1dW1U6dOI0eObN++vRBi4sSJLi4uO3bssLS0bNu2bZ7mJ0+eFEJYWlqSmAIAAAC8IUhMAQAAAAAAAMzfBx98UNyv6Mnl8ri4uEIquLm5rVq1Ks+aFkXq2LFjx44dda9/7Nix/Ad3795deKvSiU3vKxYZf0lCqlWrlrTOSkE8PT2LNTNaoy1yCAEBAQEBAVpPubm59erVKzQ0dNu2bfkTU4QQFStWXL58eSGdDxgwYMCAAVpPBQcHCyEGDx78zjvvFB4hAAAAyqhMpcrUIaB45KYOAAAAAAAAAADwdpkxY4YQ4vDhw8+fPzdgt3Fxcb///rumfwAAAABvAhJTAAAAAAAAAAClqlu3bp6entnZ2du3bzdgt0FBQSqVysvLq3Xr1gbsFgAAAEBJkJgCAAAAAAAAAChtc+fOFUJs3LixuJtMFUSpVP74449CiHnz5hmkQwAAAAAGYWnqAACdaP7v9FXy0/unDpk2GMCMqXKUUiGxnXeiN18tAoxD/p/MYJVKve3Qb6aNBTBj2dn/+aWWmhib9vShaYMBzJjmf9YeX/tDyGSmDQYwW/99o+Xk5Jg2EMCwPv74482bN//+++/bt28fPnx4yTv88ccf79+/369fv48++qjkvQEAAAAwFBJTUDb8/71m1WqVMtuksQBvBZWVJb8jgFKQlcUvNcDo1CqVWqUydRSA+dOkOAMwnoyMDFOHABiSTCb74YcfGjdu/Nlnn/n4+FhZWZWkt4yMjGXLljk6Ov7rX/8yVIQAAAAADIKtfFA22NjYmDoEAAAAAAAAU5LL+VMezE3t2rWXLFly//79jRs3lrCrb7/99tGjR1999VW1atUMEhsAAAAAQ+Hb8CgbHB0dpUI5x/K16tY3bTCAGbtx9ZK0NLTDtVvWDxNNHQ5gnrIrOaW1biKEEDKZc63Gpg4HMFsv46OVr9OFEJUqv1PNraapwwHM1vXLF6XdfMpXq21p62DqcADzlJ2RlvrwnhDCzs7O1LEIT09PzR5eb5rSj+1Nno0yZO7cuXPnzi15P/PmzZs3b17J+wEAAMCbL0vJAsllDIkpKGPsHRzca9UxdRSA2Yq6fkVKTLF58ND+xh1ThwOYp9c1q0mJKTIhK/euu6nDAcxW+pM4KTGlXPkK/AMSMJ7rly9KBTvnqjYVKpk2GMBcZSQ/kRJTZDKZqWMBAAAAAJhG69aty25mPOt/AgAAAAAAAAAAAAAAwChITAEAAAAAAAAAAAAAAIBRkJgCAAAAAAAAAAAAAAAAoyAxBQAAAAAAADBbcXFx//jHP7p16+bq6mpnZ2dvb+/q6tq5c+cFCxZERUWZOro3xdy5c2Uy2ZEjRwqv5uPjI5PJZDJZYmJi6QQGlHXm/a4x79GZllqtvnDhwty5c9u0aePu7m5ra1uxYsU6deoMGzbs3//+9+vXrwtpa2dnJyuYnZ1d9erVP/zww++//z4jI8MYPeTk5BTSXKtGjRrl7iE9Pb2QytbW1m5ubh06dFixYsX9+/dLMs8AAJQaElMAAAAAAAAAM5SRkTF9+vSaNWsuXrw4LCzs0aNHr1+/zsjIePTo0YkTJ7788ktPT8/BgweX5uepuT+rW7lyZaldt0ghISEVK1bs0qWLEOLmzZtShJMmTTJ1XG+cN/YOlgkGf7S4HW+ht+Q/UJcvX27Tpk3r1q0DAgLOnTunUCgyMzNTUlKio6N37NgxatQoNze3kJAQ/Tp//fp1fHz8wYMHJ06cWLdu3dOnT5d+DyWUnZ0dGxt76tSpv//97/Xr1/f3909PT9e9+cyZM2Uy2cyZM40XIQCUgixljgl/TD36MsnS1AEAAAAAAAAAMLBXr1517979zJkz0ks7O7t69erVqVMnMzPzwYMH0dHRr169EkL88ssvly5dOn36tKurq0njNaVLly7FxMR88sknVlZWpo4FAN5233333bRp01QqlfSyXLlyNWvWLF++fHx8/MOHD5VKpRDiyZMnPj4+//znP//+978X0lXbtm3t7OxyH1EqlbGxsQqFIicnRwgRHx/fs2fP06dPN23a1Eg9tG/f3sbGpshRu7u7F3SqY8eOuX89qdXqFy9exMXFPXnyRAiRnZ0dGBh45syZX3/9tUKFCkVeKCcnZ/v27UVWAwDA4EhMAQAAAAAAAMzN7NmzpawUGxubWbNm+fv7Ozk5ac6mpaWtW7fu66+/Tk5OfvDgwbBhw06ePGm6YE1M+tr94MGDTR0IALzt1q5dO23aNKncvHnzpUuXdu/e3draWjqiVCp37tz55Zdf3rx5UwixYMGCBg0afPTRRwX1Fhwc7Obmlv/4y5cvV6xYERgYmJ2dnZ6ePmXKFE0ep8F72L17t4uLS6GDLsL+/fu1ZpxcuXIlMDBw27ZtQoizZ8/279//xIkTMpms8N5Wr17NzlMAAJMgMQUAAAAAAAAwKw8ePPjhhx+k8vfff//JJ5/kqVCuXLn58+d37NixY8eO2dnZp06dOnr0aI8ePYwdmFwuX7FihVRu3769sS+no5CQkPLly3fr1s3UgZQBb+YdfGtxO2Bmrly5MmvWLKk8bdq0b775xsLCIncFS0vLESNG+Pj4dOnSRdpAZ8qUKX369Cnuelfly5f/5z//6ezs7O/vL4T4448/bt686enpWZo9lFyzZs2Cg4N79eo1atSonJyciIiI9evXT548uaD6L1682Lhx44IFC0ozSAAANEhMAQAAAAAAAMzK/v37pS0GOnXqlD8rRaNNmzazZs366quvhBD79u0zRmKKWq0OCwu7ceNG/fr1e/XqJZPJ5s2bZ/CrlMTVq1ejo6NHjBihy1YLhpJnWkrtuiX3Bt5BY3uTb9ZbeDtg3saOHSvt1DN8+PA1a9YUVM3a2nrfvn0NGjR4+vTpo0ePwsLC9Htvzp49+8svv0xKShJCnD59Wo+0kpL3UHJ+fn7379///PPPhRDLli0bP358njSdX3/9dd++fVFRUZcvX5Z28QMAwCTkpg4AAAAAAAAAgCHdvn1bKrRr167wmp06dZIK0rYI+T1+/HjZsmWtW7euUqWKvb29p6fnoEGDQkND1Wq11vo+Pj4ymaxOnTpCiISEBC8vr+7du8+aNWvjxo25K8hkstxbCUgHq1evLr08f/68n59frVq17Ozs3N3du3fvvmXLFpVKVchAihunhrSPj4+PjxDC399fJpM1bNhQOrVhwwYp1JUrV2ptGx4e7uPjU716dVtbW3d3927duv38889a4yxyWko+kNOnT0+YMKF+/frly5d3cHDw8PAYPnz4nj17Cr9Tesz5m3YHtbp586YUZHBwsBAiMTFxyZIlTZo0KV++vJOTU5MmTRYsWBAXF1fIzOhys3Sfc90fLf3ecQa/HXmUZD7z0P1do1HcZ1ty//79adOmdezYsVq1ag4ODg0bNuzXr9+2bdvyX8uEo1Or1fv37x8wYECzZs0qV67s4OBQr169Ll26SPus5ams41NUrD71m7HcDPjODQ8Pv3LlihCiUqVKa9euLbxypUqVhg8fLpV37txZ3GtJZDJZkyZNpPLjx49N0oNBzJs3z9XVVQiRmJi4b9++PGf37NmzcePG06dPk5UCADAtVkwBAAAAAAAAzEp6erpUKPKz51atWs2ZM0cI4eLikv/spk2bZs2alZqaqjkSFRUVFRW1Z8+epk2b7t+/v0aNGgX1nJKS0rlz51u3bhU3+K+++mrBggUqlcrS0jInJ0ehUCgUimPHjq1fvz48PNzOzs6wcYaEhJQrV664q8WoVKqZM2euXr1ac0SKMywsbMOGDSdOnNAapyhqWvQbSEZGxpgxY3bs2JH7YExMTExMzPbt2728vH755Zf33nuvkOHoMeeG7a0kd7BI4eHhQ4cOffr0qebIixcvrl+//u23365bt27UqFEFNSzkZpV8zrUyxjwY9uaKEsynHu8aved51qxZa9euldbekNy8efPmzZuHDh1asWLFb7/9VrVqVZOPLioqatCgQZo8Qsndu3fv3r0bHh6+bNmynTt39unTp6AraqV3n/rNmGGf2O+//14qjBkzxtnZucj6Y8aMkVIq09LSdL9KHppfl3K5nt/iLnkPJWdjY+Pn5yetf7Z//34p1VLD29s7952Njo6WdkECgLJOqSxGli3eBKyYAgAAAAAAAJiVmjVrSoWQkJDCvyHt7OwcEBAQEBAgpafktmrVqvHjx0ufODo7O3ft2tXPz8/T01P67O3q1ave3t5//fVXQT3PmDHj1q1bMpmsdu3affv21fHj1Y0bN86fP79nz54REREvX75MSUnZt2+fm5ubEOLcuXOzZs3K36QkcUZGRt65c6dv3762trZCiHHjxh05cmTDhg3S2d69ex85cuTIkSODBg3K03D+/PmrV6+2sbHp1q3bwoUL58yZo/nS/Pnz5/39/fWYFv0GkpOT06tXL80n91WqVOnTp4+Pj4/mGTh37py3t/ezZ88KCkmPOS9EKd/BIl2/fv3DDz98+vTpsGHDduzYcePGje3bt/v5+Qkh0tPTx4wZs3Xr1oLaFnSz9JhzXR4tY8yDYW+uKNl8Fvddo/ezvWLFilWrVkmfxP/tb38bMmTIqFGj2rVrJ5PJhBCRkZEjRozQmrRXmqNLS0vr2bOnlEEil8vbtWvn5+c3atSoLl26WFtbS1ccNmzY3bt3NU2KfIr06LMkM2bwJzY8PFwqaJZCKVzjxo2PHTt27NgxaeErPaSmpkZGRkpld3d3k/RgKJr0yvPnz+c5NXr06M25jBs3rtSjAwBACFZMAQAAAAAAAMyMt7e3VLh7927Xrl3Xr1+v+YhUR5cvX547d64QQi6Xz5o164svvrCxsZFO/fnnn35+fnfu3Hn48OGECRM0HyXmplAooqOjPT09t27d2rRpUx0vmpSUNH369IkTJ3733Xear57379+/bt26zZo1y8zMDAoKyn2q5HFKH2cOHjxYelmvXr169eppdjWqUaNGQSupbNmypUaNGnv37m3evLl0RKVSLViwQPrCenBw8Lp164o1LXoPZMWKFREREUIIKyur1atXT548WXPq2LFjQ4cOTUpKUigUU6dOzbPshESPOS9E6d/BIgUEBAghAgMDZ8+eLR3x9PQcOnRox44dJ02apFQqp06d2rVr1/yrQRRys/SY8yIfLWPMg2FvrkTv+RTFf9fo92ynpKQsXLhQCGFtbb1z586PPvpIc+rSpUudO3d++fJleHj46dOnO3ToYMLR7d69W9oeyMPD4+jRo7Vr19acevbs2aBBg06ePJmamrp//35NUkuRT5Eefeo9YwZ/Yu/cuSPlGJUrV65Ro0a6NCm5yZMnZ2RkCCEsLCy6du1qkh4MRfNbPjo6Oj093cHBwYTBAACgFSum4A0VExOzevXqr/7ryJEjpo4IAAAAAACgbOjRo4fmE8SzZ882bdr0/fffX758+cWLF4vc3EeyePFi6dvzixYtCggI0HziKIRo0aLF2bNnpa1/Tpw4ceDAgfzNs7Ozra2tjxw5ontWihDi1atXjo6OgYGBeT4pb9CgwQcffCCESE9Pz/Nd/xLGGRISYm9v36tXL92DlMjl8tDQUM0n0NKR5cuXe3h4CCFevHjx4MGD/K0KmRb9BpKRkbFy5UqpHBQUlPuTeyFEt27dTp48aWFhIYTYtWvXvXv38oekx5wXovTvYJHUavXAgQM1eQYa48aNk5YNSElJ0ZpFVNDNKvmca2WMeTDszZXoPZ+imO8avef5woUL0n/lPvnkk9w5FkKI999/f8qUKVL5ypUrJhydEOKPP/6QChs3bsydQSKEqFy58po1a6TyxYsXtV5OK/361G/GDP7ExsTESIW6detKd9ZIVCqVQqE4ePCgt7e3Zgmcjz/+WPe9t4rbw7Bhw3rpoITb6zg7O2u2i3r+/HlJugIAwEhITMGbKCsrq02bNjNnzpz/X3v27DF1UAAAAAAAAGXG7t2727Vrp3l5+fLlRYsWtWrV6p133vHx8dm4caPmU8D84uPjQ0NDhRAeHh7SN+nzcHJykpYWEEIcOnRIayejRo2qVq1accOeOnWq1u95161bVyqkpKQYKs6oqKioqKjevXvb29sXN85hw4Z5enrmOWhhYdGqVav8ceamdVr0HsihQ4eSk5OFEI0bN/b19c3f0NPTc8iQIUIItVodHBysNaRizXmRSvMO6qignZXmzZtnaWkphNiyZYvWClpvlkHmPA/jzYNhb65E7/ks1rtG73mWlgwRQlSoUCF/qylTpkjb3xS0GFLpjE6Kf8aMGTNnzsy/cIsQolatWlJB2ihHR/r1qceMGeOJTUpKkgrOzs661NeRu7u77H9ZWFi4u7t/+OGHZ8+elerUrVt31apVxuvhxIkTR3SQmJhYwsFq7qD03gEA4E1DYgreRAkJCSX/dxgAAAAAAMBbq0qVKuHh4T/++KNmWx9JUlJSSEjIhAkTPDw86tevv3LlSs3HgRonT55Uq9VCiN69e1tbW2vtX7PKyMmTJ7VW6N27tx5hN2vWTOtxrWGUME5pHx8fHx894uzbt6/W45UrVy68odZp0XsgZ86ckQrjx4+XyWRaG3766adSQfMZah7FmvMileYd1IWrq2vr1q21nnJ3d5eijYuLi4+Pz19B680yyJznYbx5MOzNFSWbz2K9a/Se5zp16kiFDRs2hISESKt65I6/R48ePXr0qF+/fv4OS210QogZM2asWrXqm2++sbKyyn/2/PnzWlsVTr8+9ZgxYzyxr1+/lgp6P5z66du375kzZypWrGjCHgyuoLcMAACmZWnqAIAiDB48WCaTubq6mjoQAAAAAACAssTKymrMmDFjxoyJj48P+6/c3wW6c+fOnDlzlixZsnXr1v79+2uOX716VSrY2toeP368oP4rVKiQkpISGxur9azu2yLkpvlOvy5KGGdISIitra1+CTTFijM3rdOi90A0+7BoPlrOT7Ojx+3bt7VW0HssJe9N74Ffv35d6xYnrVq1atSoUe4jNWvWLCSAmjVrSv1ERkbmXxxF680yyJznYZB3nFaGvbmiZPNZrGD0nuc2bdq0bt36/PnzaWlpPj4+Li4ufn5+3bp18/Ly0roiSJ74Cz9rqNHlp1Kp4uLioqOjL1++fPz48YiIiJL0Vqw+9ZgxYzyxTk5OUuHFixe61NdR27ZtNRvc5FaxYsV69ep99NFHLVq0MHYPCQkJ0sZGxvby5UupoJlMADBvSqVOW5TizUFiCt50O3fulMvlt2/f1u9bEQAAAAAAAG+5atWqjRo1atSoUUKIyMjIsLCwmJgYFxeX5OTkkJAQhUIxYMCAoKCgESNGSPWfP38uFQIDAwMDAwvvPCMjQ6lUSptc5Fa1alU9Qi3WJg4lifPOnTuRkZEDBgwoV66cHnHq/R0qrdOi90A0+zW4u7sXVP/dd9+1trbOysoqaHMHw26cUTp38Ndff50/f37+OoGBgXkSU9zc3ArpU5OIoIkkN603yyBznodB3nFaGfbmipLNZ7HeNXrPs6Wl5a5du0aPHh0eHi6ESExMXLly5cqVK+VyeZMmTfr37z948OD8e+5ISm10GocPH963b9+pU6diYmKysrL06KHkfeoxY8Z4YqtUqSIVipV6VaTg4ODCb2sp9FA6Xrx48erVK6lcqVIl0wYDAIBWJKYAAAAAAAAA5uPatWuHDh0SQrRo0aJHjx55zjZq1Cj3J/cLFixo1arVvXv3Zs6c2a9fv/LlywshNB9u6SgtLS3/Lgb6bcdQrA0IShKntI/P4MGDi9WDhoWFhX4NtU6L3gORdtMonFwut7S0zMrKyrNDh4ZhN30otTuoo8I/mNcEkJOTk/+s1ptlkDkvKAwd6T4PBt/RoyTzWax3TUnmuUaNGsePHw8NDd21a9fhw4efPXsmhFCpVFeuXLly5crSpUs//fTTlStXOjg45Omw1EYnhHj8+PHAgQPPnTuX+6Crq2u9evUaN27cpUuXfv36FavDkvRZ3BkzxhPbpEkTS0tLpVIZHx8fFxdXvXp1XXru3LmztIzN8uXLp02bVqyozMy1a9ekQp06dezt7U0bDAAAWslNHQAAAAAAAAAAg7l3796iRYsWLVq0du3aIis7OzsPGTJECPH06dNdu3ZJBzW7ABw4cECtg+LmChhKSeIMCQmxsbHp27evSSLPQ++BaBoqFIqCOk9MTJQ+RTb44hklp/fA582bp7XC7Nmz81wiJiamkADu3bsnFXR/ho0x52XlHSeMMJ8FKfk89+7d++eff05MTLx48eKqVasGDBhga2srhFCr1d9//73WJIZSG51SqezevbuUQfLee+8tXbr0999/f/nyZXx8/PHjx1etWvXBBx+Ufp+6z5gxnthy5co1b95cKkuJg0VKSko6efJkWlpaWlpaw4YNdWlixo4ePSoVWrdubdpIAAAoCIkpAAAAAAAAgPmoVq2aVNB8f7pwVlZWUiEhIUEqaLYtuH79uqGjMyS944yOjr569Wr37t2lFWJMTu+B1KlTRypER0cXVEdzysPDQ6/ojKgUnrR79+5pXd9CCKFWq6OioqRygwYNdOzQGHNeVt5xwgjzWRBDzbNcLm/RosWMGTP27Nnz6NGjwMBAuVwuhPjpp5+SkpLyVC610e3du/fGjRtCiGbNmt25c2fx4sUdO3Z0dHTUVNBjWx9D9anLjBnpifXz85PdLudqAAAgAElEQVQKa9euzczMLLL+kSNHpPtlb2/fqlUrA0ZS5mRlZQUFBUnl/v37mzYYAAAKQmIKAAAAAAAAYD7ef/996evs8fHxhw8fLrL+2bNnpYJm8f/27dtLhRMnThTUSqFQ+Pv7+/v77969u6QR60vvOKWv4/v4+Bg7Qh3pPRBvb2+p8OOPPxbU8IcffpAK7dq1M0CsBlUKT1pycrJmKaA89u7d++DBAyHEO++8U7duXR07NMacl5V3nDDCfBZE73mePn16v379+vXrFxcXl6e+k5PT7Nmz+/TpI728detWngqlNrpLly5JhUmTJpUrVy5/hTzb8Ri1Tz1mzEhP7OjRoytUqCCEiImJmTdvXuGV09PTFy9eLJU//PBDrUN+e3z99dfx8fFCCBcXFxJTAABvLBJTAAAAAAAAAPNhYWGh+d756NGjb968WUjloKCg3377TQghl8sHDBggHfTy8pJWIDh+/HhBWyosXLgwMDAwMDBQk85S+vSOMyQkxMrKql+/foX3r1arDRhtIfQeSL9+/aTPcS9fvrx37978raKiorZu3SqEkMlkI0aMMEr0JVA6T9ry5cszMjLyHExLS1uyZIlUHjlypO69GWTO8zxaZeUdJzHsfBZE73lOSko6dOjQoUOHDhw4oLVnzbIfDg4O+c+WzuikNUiEEDKZLP9ZpVK5Zs2aIjvJ8xTp3aceM2akJ7ZcuXLffPONVF6zZs1nn31W0H+EVSrV9OnTpc2V5HL5/PnzdbyEWdqxY4fm+fz88881q6ABAPCmITEFAAAAAAAAMCuff/555cqVhRBPnz5t2bLl559/fv/+fZVKlbtOVFTUpEmTxo4dK72cNGlSzZo1pbJcLl+0aJFUHjdu3Pfff5/708GMjIw5c+YEBwcLITw8PHr27FkKI9JKvzhjYmIuXbrUrVu3ihUrFt6/tEBCKdB7wh0cHGbMmCGVhw0b9tNPP+Xu9tixYx06dJC2uhg8eHDJ9x8xuNJ50m7evNmxY8dHjx5pjjx48KBt27aRkZFCiHLlyk2bNk333gwy53kerbLyjpMYdj4Lovc8t2jRQiosXrz46tWruVsplcqAgIAzZ84IIVxcXBo1amSq0TVr1kwq/Pjjj3n2rImLixsyZMjRo0ell7dv3y4oOSPPU6R3n3rMmPGe2DFjxmjSjL744os2bdqEhobmHo5KpTp16lTLli01S+nMmDGjSZMmul/CnNy4cWPUqFHDhw+X3gudOnWaOHGiqYMCgNKjVKpM+GPq0ZdJlqYOAAAAAAAAAIAhVapU6ciRI126dElJScnIyFi2bNmyZctsbGw8PDxcXFyePn368OHDFy9eaOr36NEjMDAwdw+jR48OCwvbtm1bSkrKxIkTv/zyy8aNG7u6uiYkJERERCQnJwshnJ2dDx48aGFhUdrDK1mc0vf7Bw8eXFCfjo6OUiEiImLy5Mnu7u5eXl4dOnR40wYiWbhwYVhY2JkzZzIzM8eOHbt06dIWLVrY2tpevHgxOjpa+rTY3d19/fr1Ro1fb8Z+0urXr//XX39dvHjRzc2tSZMmdevWjYyMjIqK0uRprV27tkaNGsXqU+85L+TRKivvOGPMZ0H0m+eRI0f+4x//eP78eVJSUvPmzb29vevUqWNnZ5eYmHjmzJnExESp2tdff51/JkttdN27d3dzc1MoFOfOnatbt+6gQYNcXV2fPXt269at0NDQ7Ozs2rVrp6amJiYmPnjw4P333+/bt++yZcuktgU9RXr3qd+MGe+J/fe//21rayvlnZw/f75Pnz7lypWrXbu2k5PT48ePY2Jicuep+Pj4BAQE6H8nSsWwYcNsbGx0qTl58mStS3kNGjQo9zooarX65cuXsbGxDx8+1Bxs06bNvn37tK6XAwDAG4LEFAAAAAAAAMDcvP/++1evXv3000+PHTsmHcnMzLx169atW7dyV3NwcFi4cOGcOXPyL/6/ZcuWd955Z+3atSqVSqFQKBSK3GcbNWr0008//e1vfzPqKHRR3DhDQkIsLS379+9fUIc1atSoX7/+7du3X79+LX3mHRgYaOzEFKHvhFtZWR09enTkyJF79uwRQsTGxsbGxuau4O3tHRISUqlSJWPHrzejPmmdOnVaunTp2LFj09LSLl26dOnSJc0pe3v7b7/9dtSoUcXtU+85L/zRKhPvOGPMZ0H0m2cnJ6fDhw8PHz78/v37arX6zJkz0oIfGpUqVfrnP/+pdUeeUhtdhQoVduzY0bt37+Tk5NjY2FWrVuU+269fv82bN+/evXvSpElCiCtXrmRnZ2sSUwp6ivTuU+8ZM9ITa2FhsWnTpu7du8+bN09aFSYtLS3PUi5CiPLly3/++eczZ85881MxTpw4oWPNvn37aj1+/PjxQlpZWVlNmzZt6dKlWnenAgDgzUFiCgAAAAAAAGCG3N3df/vtt8jIyO3bt58/f/727dsvXrzIzs4uX768i4tL8+bNO3Xq5Ovrq/n+fR4WFharV68eP378pk2bwsLC4uPjs7Oza9WqVadOHR8fH19f31L+OFAul1tYWOS/aLHijI2NvXDhQvfu3Z2dnQu51qFDh/z9/U+fPp2amlq1atUqVaoYZUj/S+8Jd3Bw+OWXXyIiIrZu3RoREZGQkKBUKl1cXLy8vIYMGfLRRx/pHVJBc27Y3oz9pPn6+rZu3Xr16tWhoaHx8fEWFhZubm69e/eeMmWK3qtf6D3nhTxapfyO0/vmGmM+C6LfPLdu3frOnTvbtm3btWtXbGxsXFycUql0d3d3c3Pr3r37uHHj7O3tTT46Ly+v+/fvBwQE/P7779HR0ampqa6urp06dRo5cmT79u2FEBMnTnRxcdmxY4elpWXbtm1zty3oKdK7T/1mzKhPrK+vb//+/Y8dO3bgwIGLFy8mJCQ8f/7c3t6+cuXKzZs379y584gRIwr65fU2sLKycnFxkR7OoUOHenh4mDoiAACKJitoh0IhxIgRI7Zt2yaEWL58+YIFC0oxqmKLjo6uU6eOEMLS0jI7O9vU4RTGy8vr/PnzQogdO3YMGTLE1OG8QapVqyYtPXf69Onq1au7ublJx3NycuRy+e3bt0+ePCmEqFL13TYdOpsyUMCshe7dJf1X1Hl/mP2NO6YOBzBPr2tWeza8vxBCJpNXb6dljVYABpF47VTmyyQhhJtH7aYtWps6HMBsHdi9TfrDgkvjdjYV3tyv4wNlWkbyk6c3zgohKlSowF+TAF3cvHmzYcOGQoiJEye+sdsYlSHmPZ/mPToAAMzVsB/OmfDq28d7mfDqZZTc1AEAAAAAAAAAAAAAAADAPLGVDwAAAAAAAAAAAAAAKBuylSpTh4DiYcUUAAAAAAAAAAAAAAAAGAUrpqCMef0642HsA1NHAZgtlUotFbKqVZXJTBsLYLay3nHWlF89fWjCSADzlpOdKRXS09L4ByRQCjJTnuVkvTZ1FIB5yk5/aeoQAAAAAADQH4kpKBsyM//zucLLFy/+PHfGtMEAb4O09xumvd/Q1FEAZk6tVj27/aepowDM37MnCc+eJJg6CsD8vVDcNnUIgPnT/HkEAAAAAIAyhK18UDakpKSYOgQAAAAAAABTys7ONnUIAAAAAAAUGyumoGxwdv7PrgcymVxuyXMLGItKma1Wq4UQsqxsmUpl6nAA86SWydU2VlLZytratMEAZkyZ/Z9fanK5hczCwtThAGYrJztLKlhYWsrlfPsFMAqVSpWjVAohbGxsTB0LUDZ4enpK/xSEQZj3fJr36AAAAN4QfMCPssHyv8kojpXeqdWig2mDAczY9bB9OcpsIUSFgyfsrrMYO2AUmbWqJ40cIISQyeUd+gwydTiA2frzZFjK86dCCKf3atRo2MLU4QBm6+rREOmznOZtO1Ws9I6pwwHM0/PEhMtnTgghrKysTB0LAAAAAJieUsmXq8sYvswEAAAAAAAAAAAAAAAAoyAxBQAAAAAAAAAAAAAAAEZBYgoAAAAAAAAAAAAAAACMgsQUAAAAAAAAAAAAAAAAGAWJKQAAAAAAAICZy8zMdHJykv3Xpk2bTB3R24i7AAAAAODtRGIKAAAAAAAAYOYOHz784sULzcvg4GATBmNCOTk5mryQlStXlvLV9bsL2dnZW7ZsGTBgQI0aNezt7atUqdK2bdtRo0b98ssvOTk5RgsWAAAAeHMplSoT/ph69GWSpakDAAAAAAAAAGBcQUFBuV9GRETEx8dXq1bNVPG8nfS4C7dv3x44cOCtW7c0RzIyMp4+ffrHH3/8+9//bt68+a5du2rVqmWsiAEAAADAEFgxBQAAAAAAADBnycnJoaGhUrlOnTpCCLVavX37dpMG9dbR4y4kJiZ27dpVykqxsLBo1arV8OHDhw4d2rhxY6nC5cuXu3Tp8vz5cyPHDgAAAAAlQmIKAAAAAAAAYM527dqVlZUlhGjbtu20adOkg2/nbj5yuXzFf7Vv3740L63HXfjss88ePnwohGjYsOGff/55/vz54ODg7du3X7t2LSwsrEqVKkIIhULxxRdfGD98AAAAANAfiSkAAAAAAACAOdPsIPPxxx8PHjxYLpcLIa5du3bz5k2TxmUCMpls3n+1atWqNC9d3LugUqmktBULC4utW7c2bdo099kuXbps3LhRKm/btk2tVhsxdAAAAAAoGRJTAAAAAAAAALMVExNz5swZIYS1tbWPj0/VqlU7dOggnSpkuQ4fHx+ZTFa9enXp5fnz5/38/GrVqmVnZ+fu7t69e/ctW7aoVCoDNtR4/PjxsmXLWrduXaVKFXt7e09Pz0GDBoWGhubJvVCpVG3btpXJZDKZbPPmzfn7yczMbNCggUwmk8vl4eHheSKUyWSJiYkGDLtwetyFe/fuvXr1SgjRvn37Jk2a5K/Qp08fGxsbIcSTJ0+ePn2qd2wAAAAAYGwkpgAAAAAAAABmS5P30KdPH2dnZyGEr6+vdETHlTa++uorb2/v4ODg2NjYzMxMhUJx7NixTz75pG3bthkZGYZtuGnTpnr16n3++ecXLlx4+vRpRkZGVFTUnj17+vTp07x589jYWE1NuVz+008/2draCiFmz56dO8tE8sUXX9y+fVsIMXny5M6dOxc5zJKPtxB63AXNSir169fX2qelpWWlSpWkcnZ2tn6BAQAAAEApIDEFAAAAAAAAMFtbt26VCh9//LFUGDRokIWFhRBCoVBIy3gUYuPGjfPnz+/Zs2dERMTLly9TUlL27dvn5uYmhDh37tysWbMM2HDVqlXjx49PTU0VQjg7O3ft2tXPz8/T01Pa9ebq1ave3t5//fWXpn69evWWLl0qhEhOTp42bVruriIjI7/66ishRK1ataSCjvQeb+H0uAtt2rQ5d+7cuXPnFi1apLXPpKSkR48eCSEcHR3fe+89/QIDAAAAyiKlUmXCH1OPvkwiMQUAAAAAAAAwTxcvXrxz544QwsnJqXfv3tLBKlWqdOrUSSoXspuPECIpKWn69OkTJ048ePBghw4d7OzsHB0d+/fv/+uvv0qbyAQFBWnd4EaPhpcvX547d64QQi6Xz5kz59GjR8eOHQsKCrpx48b58+fr1asnhHj48OGECRNyt5o9e3bLli2FELt27Tpw4IB0UKVSjRs3Ljs7Wy6Xb9682cHBQcfp0nu8hdPvLri4uLRu3bp169aurq75zyYnJw8fPlwqT548WSaTFTcqAAAAACg1JKbgjdOrV6/GjRvnPvLkyZNvvvnGVPEAAAAAAACUUZqFOnx9faXUCsmQIUOkwq5duwrZBebVq1eOjo6BgYHSmiUaDRo0+OCDD4QQ6enpd+/eNUjDxYsXK5VKIcSiRYsCAgJyR9uiRYuzZ8+6uLgIIU6cOKFJQBFCWFhYbN682draWggxefLkly9fCiHWrFlz4cIFIcSMGTPat29f8PQYbLyFK+Fd0Dh48ODChQunTJnSvXt3FxeXo0ePCiEGDhy4bNmy4oYEAAAAAKWJxBS8KSwtLaVCampqSkpK7lNbtmyRtgQGAAAAAACAjpRK5Y4dO6Syn59f7lMDBw6U/hSTlJR05MiRQjqZOnWq1hVH6v4/9u49ruZsf/z42rukGykk15puOCEMIzEctxhmjFtIcVyPDIcZpmGY4zDfMWZGziCO61wYl9yv4zCRwnynNC6ji1skQmlEKpV27d8fn3M+v75dttp71649r+fDH6vPZ63P5732Wn3Q591a7u5SocSPcbRrmJKScvz4cSGEs7PzokWLSreytbVdsWKFVD527FjxUx4eHn//+9+FEA8ePPj444+TkpKkL1u3br1s2TINXdM97IrQyyhI9uzZ8/nnn//rX/8KCwuT1oPZtGnT/v37pbwcAAAAAKixSExBTTF27NjyTmVnZ1dnJAAAAAAAAEbgp59+evz4sRDCycmpR48exU81bNiwX79+Ulnzbj6dOnUq8/grkyEq1fDs2bNqtVoIMXjw4PKu/NZbb8mVS5xasGBBx44dhRDr168fOnRoTk6OiYnJ999/b25urjlIHcOuCL2MQpmKiormzJkTFBQkrTQDAAAAADUWiSmoKb744ouUlJTbt2/fvn373Llzhg4HAAAAAACgdpN3kAkICFAoFCXOjh49WiocOXIkKyurvIu4uLhod/dKNbxy5YpUMDc3P12O3377zcbGRghx7969Es1NTU2/++67OnXqqNXquLg4IURQUJCXl1dVh10RehkFyQ8//KD+r8uXL48cOTI3Nzc4OHjUqFFSWg8AAAAA1Eymhg4A+P+aN28uFeRtfQAAAAAAAKCFrKysw4cPS+UrV67MmDGjRIVnz55Jhdzc3IMHD06YMKHM69jZ2WkXQKUaPnnyRCoEBwcHBwdrrpybm6tSqUr8+Khjx44ffvjh8uXLhRAtW7ZcsmRJ5cL9L637WyZ9jUJpHTt23L17d58+fc6dO3f48OHjx48PGTJEX2EDAAAANVyBqtDQIaByeP0PAAAAAAAAGJsDBw68ePFCKh87dkxz5R07dpSXElF6kY8KqlRDOdQKys7ObtCgQYmDly5dkgopKSkXLlx48803K3VNidb9LZO+RqFMJiYmgYGB0sLD27dvJzEFAAAAQI3FVj4AAAAAAACAsZF3kKmI06dPp6amVl0wr2RraysVjhw5oq6A0lkpmzdvPnnypFRWq9VTp07Ny8ur1j6URZdRCAoKmjRp0qRJk16+fFlek7Zt20qF5ORkrYMEAAAAgKpGYgoAAAAAAABgVB4+fBgeHi6Vz507V156R0ZGhpmZmRCisLBw9+7dBgzY0dFRKly9elWL5snJyfPmzRNCODs7S4uO3Lx5c+nSpXqMUAs6jkJ8fPz333///fffX7t2rbxbpKWlVXUvAAAAAEB3JKYAAAAAAAAARmXnzp1FRUVCiNdee61Hjx7lVbO1tR08eLBU3rFjRzUFVxZ5250zZ86UVyc5OTkoKCgoKGjv3r3Fj6vV6ilTpmRlZQkhNm3atHr1agcHByFEcHCwvLmPQeg4Cl26dJEK0dHR5bWVO+jm5qZ7wAAAAABQRUhMAQAAAAAAAIyKvIPMhAkTFAqFhpoBAQFSISYm5ubNm1UeWTm8vLycnZ2FEKdPn963b1+ZdRYtWhQcHBwcHGxpaVn8+IYNG06fPi2EmDx5cr9+/Ro0aBASEiKEUKlUU6ZMUalUVR9+2XQcha5du0qFzz77LCcnp3SrtLS0lStXSuV33nlHLzEDAAAAqMkSExMVCoVCoZD/L6C7//mf/1FUWPv27bW7C4kpAAAAAAAAgPGIjY397bffpLKc8VCet99+28bGRirv3LmzaiMrn1Kp/OSTT6Ty1KlTN27cqFar5bO5ubkffvihtJqIs7PzoEGD5FNJSUkfffSREMLBwSE4OFg6OGrUqLffflsIceXKlRUrVlRbL4rTfRQGDRok7XB0//79oUOHJiYmFm8SHR09cODAjIwMIYSHh8fw4cP1Gz8AAABQk6lURQb8Y8COh4aG6v2at2/f1vs1SyMxBQAAAAAAADAe8kId3t7erq6umivXrVt31KhRUtmwu/lMmjRp3LhxQojMzMzAwMDXXntt6NChM2bMGD58ePPmzaVfB7Szszt69KiJiYnURK1WT5o0KTs7Wwixdu1aW1tb+Wr/+te/rK2thRBLly69ceNG9XdH91GoU6fOxo0bpc6Gh4d7eHh06dJl7Nixo0aNateuXffu3aXEFxsbm9DQUPkzAQAAAGDEdu3apfdrVk9iimk13AMAAAAAAABANSgqKpKX3JgwYUJFmvj7+3/zzTdCiMTExAsXLrzxxhtVGJ9G27Zta9y4cUhISFFRUXJycnJycvGz7du3//bbb//0pz/JR9auXRsZGSmEGD58+MiRI4tXbtmy5bJly+bMmZOfnz9lypRz585p3kxHv/Q1CgMHDtyzZ8+kSZOeP3/+8uXLixcvXrx4sXirdu3ahYaGenh46LsHAAAAAGqc77//PiEhQe+XlRNT2rdv7+npqblyixYttLsLiSkAAAAAAACAkYiMjExJSRFCmJmZjR49uiJNevfu3aJFC6nVjh07Kp6YolQqTUxMtEj4KK+hiYnJqlWrpk2btmXLllOnTqWkpBQUFLi4uLi5ufn6+o4ePbp4k8TExAULFgghbGxs1q5dW/ous2bN2r59e0xMzM8//7xu3bpZs2ZVNs4Khl2aHkdhxIgRvXr12rJly6+//nr79u3bt28XFRU1adLEy8tr5MiRw4YNUypZEhsAAAAwcjk5OZs3b54/f77er/zixYvU1FSpPHPmzOnTp+v9FhISUwAAAAAAAAAj0adPH7VaXakmSqXy/v37JQ7u3btXc6sVK1asWLGi9HGtG8o8PDy+/vprzRcRQri6uubk5GiooFQqL1y4UMEIdQ+7OH2NgqRRo0ZSCg4AAACAP46nT5/GxcXFxcX99ttvu3fvfvbsWVXc5c6dO/J/Xl65CakuSEwBAAAAAAAAAAAAAACoKUaMGBEREVHVd7lz545cJjEFAAAAAAAAAAAAAABAqFRFhg7BSNy+fVsq1K1bt2XLllV3IxJTAAAAAAAAAAAAAAAAaooBAwa0aNGi+JH09PSTJ0/q9y5yYoqzs7NSqdTvxYsjMQW1g0KhkArZT59cO6/n7zcAsqJClVTI8umR3burYYMBjJW6zn//AaZWR506btBYAGOW+yJbKjxLS8l59sSwwQBGTN6HOC7mF6UJP2QAqkThf/+nVlTELwUCAAAAwB/CwoULSxyJjo6uusSUKt3HR5CYgtqiadOmUqGoUJWX/dywwQB/BIX1rEQ9K0NHARg5tVqdk5Vp6CgA41dYUFBYUGDoKADjl/six9AhAMYvNzfX0CEAAAAAAIxHicSU/fv3Hzhw4MaNGzdv3lQqlU2aNHnjjTeGDBkycuTIOnXq6HIjElNQO6hUKkOHAAAAAAAAYEjygrIAAAAAAOiosLDw7t27UjktLa1r166//vpr8QqZmZk3b97cvn27i4vL6tWrhwwZovW9SExB7fD48WOpYG5p1ah5K8MGAxixh7dvSEtDm99IMk3PMHQ4gHFSNaiX185dCKFQKJq7tjF0OIDRSr9/Nz8vVwhhZdPA1r6pocMBjNaDxOvSbj72LZzMLCwMHQ5gnPJf5KQ/uCeEsOC7DAAAAACgJykpKQX/XWp6586dGmrevn37nXfe+eqrrz788EPt7kViCmoZC+t6Tm07GDoKwGil3k38T2JK3C2Lq9cNHQ5gnPJdWkqJKUKh4C81oOo8f5IuJaZY29jxvQZUnQeJ//lHo4OTc327xoYNBjBWTx+nSokprJgCAAAAANAXeR8fWfv27f38/Nzc3MzNzVNSUk6fPn3o0CFpbxO1Wh0UFPTaa6+NHDlSi3uRmAIAAAAAAAAAAAAAAGoHlarI0CEYg+KJKaampl9++eUHH3xQ/DciAgMDb968OXr06N9++006MnXq1P79+9vY2FT2XkrdwwUAAAAAAAAAAAAAAEBtUTwxZcuWLXPnzi29Tqe7u3tkZKSzs7P05bNnz9auXavFvUhMAQAAAAAAAAAAAAAA+AOZOXPmlStXrly5cu3atb/85S/lVbOxsVm3bp385a5du7S4F4kpAAAAAAAAgDFTq9UXLlz46KOPunfv7uTkZG5u3qBBAzc3Nz8/v61bt+bl5Rk6wKo1YMAAhUKhUCjy8/MNHQtgzP7gjxoAAAAN0tLSFOVr3769QaJq2bKlp6enp6dnmzZtNNccNGjQa6+9JpXj4+NTU1Mrey8SUwAAAAAAAACjdenSpe7du3fr1m3FihVRUVHJycn5+fmZmZmJiYmhoaETJ050dHTct2+focNEtYqPj5d+Aj5jxgxDx4IaQfcpoZdHzblz56ZNm9a6dWtra+v69eu7u7tPmTIlPDxcu5AAAACgR56ennL51q1blW1OYgoAAAAAAABgnNatW9e1a9fo6GjpS2tr6/bt2/fo0cPR0dHU1FQ6+PjxY19f3+XLlxsuTAC1m+6PmszMzOHDh/fq1WvLli03b97MycnJysq6devWt99+269fvzFjxrx48aKaOgMAAICyuLm5yeX09PTKNjfVazAAAAAAAAAAaoSQkJDZs2dL5c6dOy9dutTHx8fMzEw6olKpdu/evXz58vj4eCHEwoUL27ZtO2zYMIOFC6B20v1Rk52d3atXr6tXr0pftm7d2tPTs6Cg4NKlS8nJyUKIPXv2ZGZm/vjjjyYmJtXXMQAAUIMVqIoMHULlNGnSRK1WGzoKnTg5OcnlgoKCyjZnxRQAAAAAAADA2Fy+fHnu3LlSefbs2RcuXHj77bflV8VCCFNTU39//0uXLvXs2VM6MnPmTC1+vAjgj0wvj5o5c+ZIWSnNmjU7evTo9evXd+/efeDAgbt3727bts3W1lYIcfLkyS1btlRTrwAAAFDK48eP5XLjxo0r25zEFAAAAAAAAMDYTJkyRduthHIAACAASURBVKVSCSHGjRu3evXq8pYZMDMzO3TokPRTxYcPH546dapaowRQy+n+qLl9+/b3338vhDAxMTl8+PDbb79dvOH48eP37NkjlT/99NOiolr2u9EAAAA11pkzZz7+r3v37r2y/s2bN+Vy8+bNK3s7ElMAAAAAAAAAoxIeHn758mUhRMOGDUNCQjRXbtiw4bhx46Ty7t27y6xz/vz56dOnt2nTpn79+lZWVs7OzuPGjTtw4EB5i1GPHz9eoVC0bNlSCKFWq7/77rvevXvb29tbWFi4uLjMnj374cOHUk2VSrVu3bqePXs2atTIysqqQ4cOU6dOTUlJKXHB+Ph4hUKhUCh27NghhEhLS1uyZImnp2f9+vVtbW09PT0XLlx4//79in5AxTx69OjTTz/t1q2bvb29paWlh4fHyJEjjx8/Xm1d0yUYX19fORghRHR0dEBAgIuLi4WFhZOTk4+Pz7Zt20q8yA8KClIoFO3atZO+3LBhg/TBrly5suIfWlhY2IQJE5ydnS0tLVu0aNG3b9/58+f//vvvGpoYxxSqbC+0GKASaviU0Muj5sCBA1JIAQEBXbp0Kd2wf//+o0aNEkI8fPjw3Llzr4wKAAAAFZGXl/fFf3377bevrC/tzCiEaNy4sbu7e2VvZ1rpAAEAAAAAAADUYBs3bpQKkydPtrOze2X9yZMnSz9kzM7OLnEqNzd38uTJoaGhxQ8mJSUlJSXt2rXLy8tr//79zZo1K+/K2dnZo0aNOnnypBDC1NRUpVLduXMnJCRk7969ERERdnZ2Q4YMiYmJkc/GxsbGxsbu3r07IiLi9ddfL/Oa4eHhY8eOTU9Pl488e/bs6tWra9asWbt27cSJE1/ZX9mWLVvmzp2blZUlH0lISEhISDhw4EDHjh0PHz7cqlWrauuaLsEIIb788suFCxcWFRWZmpoWFhYmJycnJyeHhYWtX78+PDzcwsKi4h+LBllZWQEBAUeOHJGPPHjw4MGDB2fOnNmwYcPnn38+c+bMEk2MYwrp2Auh1QDV/Cmhl0fNb7/9JhW8vLzKa/jmm2/u27dPCHHy5MnevXvrEjMAAAAkb775Zt26dfPz84UQ27Zt+/vf/17e6ndCiIsXL0p7LwohBgwYoFAoKns7VkwBAAAAAAAAjEp4eLhUkNcn0KxDhw5hYWFhYWHSq19ZYWHhW2+9Jb+Mt7e3HzJkiK+v72uvvSYdiYqK8vb2Lm+pjMLCQj8/v4iIiJUrV6akpOTm5sbExEgrIqSmpvr5+Q0YMODixYsff/xxYmJifn5+XFxcnz59hBDZ2dmBgYFlXvPq1atDhw5NT0/38/MLDQ2Ni4vbtWtXQECAECInJ2fy5Mnbt2+vSJeFEF9//fW0adOkt/52dnb9+/cPCAjw8PBQKpVCiCtXrnh7e9+6dat6uqZLMEKITZs2LViwYNCgQZGRkc+fP8/MzDx06JCjo6MQIioqau7cuXLNqVOnnjhxYsOGDdKXgwcPPnHixIkTJ0aOHPnKTyw/P79///5SVopCoXB3d/f39x86dKiDg4MQ4vnz57Nmzdq6dWuJD8oIppCOvRCVGSBZrZgSennUZGRkSIWmTZuW19DZ2VkqyL+nCwAAgFdKTk7e/1+HDh0qcdba2nr06NFSOSkpadGiReVd5+XLl9OnT5e/nDNnjhbBsGIKAAAAAAAAYDxu3LghvSC3trZu3769Lpf64osvIiMjhRB16tRZtWrVe++9J58KCwsbO3ZsRkZGcnLyrFmzSqwkIXn06NGPP/54+vRpKVdACNGlS5ejR4+6urrm5ORIO4Bs27Zt/Pjx0lkPD48jR464urqmpaX9+uuvqampUsZDcStWrBBCBAcHz5s3T241duzY3r17z5gxQ6VSzZo1q3///qUblnDp0qWPPvpICKFUKufOnfvZZ5/VrVtXOvXrr78GBATcuHHjwYMH06dPl1+9V13XdAwmIyNjzpw5gYGB69atk7IWhBDvvvuuu7t7p06d8vPzf/jhB/lU69atW7duLb/db9Wq1cCBAzV/VrLFixdfuHBBCGFvb3/w4EFvb2/peG5u7qJFi77++mshxLx588aMGWNubi6dMo4ppGMvKjVAkloxJfT1qLG1tZUKiYmJGu71yjoAAOAPRaXStB8iJBEREfJygNbW1sWX4pPMnTt3x44d0r6KX331lb29/ezZs01N/08OyaNHj/z9/S9evCh9OXTo0DfeeEOLYFgxBTXdV1999fPPPxs6CgAAAAAAgNohKSlJKri7u2tYivmVcnNzV65cKZV/+OGH4i/jhRADBgw4e/asdP09e/bcvn27zIsEBATIKQUSBweHvn37SuU+ffrIKQUSa2vroUOHSuXr16+XvqBarR4xYoScUiCbOnXq1KlThRCZmZlr1659Ze8WL16sUqmEEJ988smKFSvkt/5CiC5duvzyyy9NmjQRQpw5c6b4tjVV1DUdg3nx4kW9evWCg4OLZzYIIdq2bStFmJOTc/PmTU0fRwU8efJkzZo1QghTU9Nz587JWSlCCAsLi5UrV/r4+EjVoqKipOPGMYV074UWA1QrpoS+HjUdO3aUCj/99FOZFdRqtdzN58+fa30jAAAAlNCxY8fZs2dLZbVaPW/ePE9Pz08//TQ0NPTkyZPff//9xIkTXVxczpw5I9Vp0aLFN998o929SExBTffxxx+fOnXK0FEAAAAAAADUDvK+GHZ2drpc59ixY0+fPhVCdOjQQV7huTgPD48xY8YIIdRq9Y4dO8q8yLBhw0oflDdAGTFihIazmZmZZV4zKCiozOPz58+Xfrdv27ZtZVaQpaSkHD9+XAjh7Oxc5oLVtra20roaQohjx46VeRF9dU0vwcyaNcvKyqr0cXd399J31M6OHTvy8vKEEGPHjpUvK1MoFNOmTZPK0uIiwlimkF56UakBqi1TQl+PmpEjR0p5LT/99NPOnTtLV/jiiy/Onj0rlbOzs3W5FwAAAEr46quv3nnnHfnLhISEf/zjH35+foMGDZo0adLWrVtzc3OlU87OzmFhYY0aNdLuRiSmoCays7OzsLAwdBQAAAAAAAC1j5Q9IIQwMzPT5TryErbTpk1TKBRl1vnrX/8qFX755ZcyK7Rt27b0QTkwDw8PDWfL1Lx5827dupV5ysnJqVOnTkKI+/fvp6SkaLjI2bNn1Wq1EGLw4MHl3e6tt96SK5dZQV9d00swUscreEftyOkmU6ZMKbPCkCFDIiIiIiIi5OwN45hCeulFpQaotkwJfT1qnJ2dp0+fLpUDAgICAwOjo6MzMzMfPnz4008/DRw4cOHChXJlPcYPAAAAIUSdOnX279+/ePHiOnXqlFfHxMRk0qRJ0dHRbdq00fpGpq+uAlQ7a2vrw4cP//DDD9J/b+QtTgEAAAAAAKCZra2tVHj27Jku15F3+nBzcyuvjqurq1Qoc88UIYSlpaWGW2g+WyZ5MYzyzsbExAghYmNjW7RoUV61K1euSAVzc/PTp0+XV83GxiYzM/PevXtlntVX1/QSjIuLSwVvp7XY2FipIA96CRYWFr179y5+xDimkF56UakBqi1TQl+PGiHEP//5z2vXrp05c0atVm/cuHHjxo3FzyoUiqCgoK+++koIUa9ePR3vBQAAUHt169ZNymCuoL/85S9/+ctfXlmtTp06S5cunTFjxtatWyMjI2NjYzMyMlQqlb29vZOT08CBA0ePHl160cTKIjEFNdSAAQMGDBgglZcsWRIeHm7YeAAAAAAAAGoFe3t7qVDeG+sKkrYvEUI4OTmVV6dp06ZmZmYvX76UK1c1R0dHDWflnIMnT55oqCafDQ4ODg4O1nzH3NxclUol7fBSFfQSjI57qVSEtG+LiYlJ06ZNK9jEOKaQXnpRqQGqLVNCX48aIUTdunVPnjy5dOnSVatW5eTkFD/l4OCwfv36xo0bS4kpcjYMAAAA9MvBwWH+/Pnz58+vouuzlQ8AAAAAAABgPDw9PaW31CkpKffv369gq759+9arV69evXpr1qyRjlTkV/GUSqV0L5VKpW28lfPy5UsNZ1+8eCEVCgsLK1KtgrKzsytVv1L0Ekx5W8zoUUFBgRDCzMzMxMSkgk2MYwrppReVGqDaMiX09aiR1KlT57PPPktJSQkNDf34449nzJixaNGiAwcOJCUlDRs27OHDh1I1XVaPBwAAxkSlKjLgH0P3vlYiMQUAAAAAAAAwHtbW1p07d5bK+/btq0iTjIyMs2fPZmdnZ2dnt2vXTjoor0yQnJxcXsO0tDTpJXo1LM8gSUpK0nD29u3bUqFBgwYaqsldO3LkiLoCNF9NRzUqmFfGmZubm56eXqkmopZPoervRW2ZEvp61BTXoEGDMWPGfP755//6178+++yz4cOHm5ubi2IfvoeHh57CBwAAQLUiMQUAAAAAAAAwKgEBAVIhJCQkPz//lfVPnDghrQ9haWn5xhtvSAfd3NykQmJiYnkN5VPOzs66BFxxt2/fLm81FLVanZCQIJXbtm2r4SLyZi5Xr17Vb3haqFHBaCAP8Z07d8qrExoaumPHjqNHj0pfGscUqv5e1JYpIfT0qKmIvXv3SoV+/fpVPkwAAAAYHokpAAAAAAAAgFGZNGmSjY2NECIpKemVe4Tn5OQsXrxYKg8dOtTa2loqe3t7S4VvvvmmvLabN2+WCj179tQx5gp6+vTpnj17yjx18ODBu3fvCiEaN27s7u6u4SJvvvmmVDhz5kx5dZKTk4OCgoKCguQ34lWkRgWjgTzE27dvL7NCXFycn59fQEDAtm3bpCPGMYWqvxe1ZUoIPT1qHj9+7Obm5ubm5uPjU2bDuLi4CxcuCCFatmzZtWtXvUUPAACAakRiCgAAAAAAAGBUrK2t//nPf0rl1atX//3vf1er1WXWLCoqmjNnjrR9iVKpXLBggXzqnXfekV45X7p06eDBg6XbJiQkSDkKCoXC399f770oz7Jly3Jzc0sczM7OXrJkiVSeMGGC5it4eXlJK1ucPn26vC1IFi1aFBwcHBwcbGlpqWvENTiY8iZGaf7+/gqFQgixefPm+/fvl64gJ2f06dNHKhjHFKr+XtSWKSH09Kixt7e3sbFJTEwMCwuLjIws3Xbp0qVSYdasWRWPDQAAADUKiSkAAAAAAACAsZk8ebL8jvyzzz7r3r378ePHi++1UVRUdO7cua5du8rrQLz//vuenp5yBSsrq/fff18q+/n5ffvtt8WvHxYW1qtXL2lXjlGjRmneOke/4uPje/fu/fDhQ/nI3bt3e/ToERsbK4SwtraePXu25isolcpPPvlEKk+dOnXjxo3F36bn5uZ++OGHO3bsEEI4OzsPGjRI/32oMcFIC4RUROvWrX19fYUQ+fn53t7e0goWErVavXnz5pCQECFEgwYNhg0bJh03jilU/b2oLVNCovujRggxfvx4qTBmzJjo6Gj5+IsXL6ZPny5l57Rq1eqV39oAAACosUwNHQAAAAAAAAAA/du6dau5ubn0Mjg6OnrIkCHW1taurq62traPHj1KSkoq/vLY19d3xYoVJa6waNGiU6dO/fzzz/n5+VOmTFm6dGmXLl3Mzc1jYmISExOll+VOTk7r16+vtk61adPm1q1bMTExjo6Onp6e7u7usbGxCQkJRUVFUoWQkJBWrVq98jqTJk06derUzp07MzMzAwMDly9f3qFDh+bNm6empkZGRj59+lQIYWdnd/ToURMTk6rtkiGCqVevnlSIjIx87733nJycvLy8evXqpbnV+vXrY2JikpKSUlJSvL2927Zt27lzZ5VKdfHixRs3bkh1Nm/e3KxZM7mJcUyh6u9FbZkSEt0fNX/729+OHz/+008/paWleXl5eXl5ubu7Z2ZmRkREZGZmCiGsrKwOHjxobm6ul84CAACg+pGYAgAAAAAAABghExOTLVu2+Pj4zJ8/X1oFITs7+8qVKyWq1a9f/x//+McHH3wgbdRSXJ06dU6ePDlhwoQDBw4IIe7du3fv3r3iFby9vfft29ewYcMq7Mb/9ec//3np0qVTpkzJzs6+ePHixYsX5VOWlpZr1qyZOHFiBS+1bdu2xo0bh4SEFBUVJScnJycnFz/bvn37b7/99k9/+pMeg685wbRq1apNmzbXr1/Py8uT0imCg4NfmYVgZ2d3/vz5ESNGREdHFxYWxsXFxcXFyWcbNGiwfPnyUaNGFW9iHFPIIL2oFVNCovujRqlU7ty509/f/+TJk0KIqKioqKgo+ayLi8v27ds7d+6sQ/8AAICxUamKDB0CKofEFAAAAAAAAMBojR49+t133w0LCzty5EhMTExqauqTJ08sLS0bNWrUuXPnvn37+vv7y4sllGZlZbV///7IyMjt27dHRkampqaqVKomTZp4eXmNGTNG3rRFv5RKpYmJiVJZ9i7ko0eP7tat26pVq44fP56SkmJiYuLo6Dh48OCZM2dWZK0UmYmJyapVq6ZNm7Zly5ZTp06lpKQUFBS4uLi4ubn5+vqOHj269Otz3ZXXtaoLRrpj6ebHjh0LCgo6f/58VlaWg4ODvb19Ra7WrFmzX375Zd++faGhoRcuXEhPT2/SpEmbNm06d+48b968Ro0alW5iHFOo6npR3gDVlikh0/FR07BhwxMnThw+fHjbtm0JCQl3795t1KhR69atx4wZM27cOCsrK226CgAAgBpDUXx/yhL8/f137twphFi2bNnChQurMapKS0xMdHNzE0KYmpoWFBQYOhxNvLy8pG0yQ0NDx4wZY+hwaoclS5aEh4cHBAQIIWztHTy8ehs6IsBoRf37gKqgQAjRYP9PFlevGzocwDjlu7TMmDBcCKFQKnu87WvocACjdfX86ecZvwshmrRyduvY1dDhAEbr56N7pB8sdOjZt75dY0OHAxinp49T46MihRA2NjZ/2J8mxcfHt2vXTggRGBhYndu+wGgwhQAAAIyJ+8yDBrz7zXXDDXj3WqrsnHEAAAAAAAAAAAAAAABARySmAAAAAAAAAAAAAAAAoEqQmAIAAAAAAAAAAAAAAIAqYWroAIDKKVSp8l5kGzoKwGip1f8pFFmaqxrUN2gsgNEqtLaSy/ylBlSdosLC/xb4ByRQHV7m5fG9BlSRgpf5hg4BAAAAAGoQlarI0CGgckhMQe1gbm4uFZ5n/P7rqR8NGwzwR/D8rV7irV6GjgIwcuqiIv5SA6pB+oN76Q/uGToKwPhd//V/DR0CYPxevnxp6BAAAAAAAKg0tvJB7eDg4GDoEAAAAAAAAAyJxBQAAAAAQG3EiimoHVJTUw0dAgAAAAAAgCGZmZkZOgSD8fDwUMu7zwKVxxQCAAAADIjEFNQOeXl5UsGmkX3brj0MGwxgxGLCjhWqCoQQNkfCzeNvGTocwDi9fK3F07FDhBAKpbLbwHcNHQ5gtOKjzmY9fSKEaNLS6bV2nQwdDmC0ok8ckt7zeXj1qmfb0NDhAMYp80n6tQvnxR87MQUAAAAAUHuRmIJaRqlUmtbhpzBAVVEo/lsoUCnz8g0aC2C0FMUWYOcvNaDqKP7/32r8AxKoDiampnyvAVVEqTQxdAgAAAAAAGiPxBQAAAAAAAAAAAAAAFA73Nk40tAhoHKUhg4AAAAAAAAAAAAAAAAAxonEFAAAAAAAAAAAAAAAAFQJElMAAAAAAAAAY6ZWqy9cuPDRRx91797dycnJ3Ny8QYMGbm5ufn5+W7duzcvLM3SAVWvAgAEKhUKhUOTn5xs6FmPw008/9e3b197evn79+osXLzZ0OIb3888/SxPMzc2tIvXHjx8v1V+5cmVVx1ZBRvA9cvLkSakLy5YtM3QsAAAAKAOJKQAAAAAAAIDRunTpUvfu3bt167ZixYqoqKjk5OT8/PzMzMzExMTQ0NCJEyc6Ojru27fP0GGiWsXHx0tv8WfMmFGphnv27Bk4cOCZM2fS09OzsrLS09OrKEINtA4e1YMB0preP7rCwkLFfxkkEeqDDz5QKBQffPBB9d8aAADUNCSmAAAAAAAAAMZp3bp1Xbt2jY6Olr60trZu3759jx49HB0dTU1NpYOPHz/29fVdvny54cJErbFo0SKp0L9//08//XT48OGGjQdAjVVYWLhr1y5DRwEAAGoKU0MHAAAAAAAAAED/QkJCZs+eLZU7d+68dOlSHx8fMzMz6YhKpdq9e/fy5cvj4+OFEAsXLmzbtu2wYcMMFi5qvJycnNu3bwshunfvHhYWZuhwANRoq1atSktLM3QUAACgpiAxBQAAAAAAADA2ly9fnjt3rlSePXv2P//5TxMTk+IVTE1N/f39fX19+/Xrd/78eSHEzJkzhwwZUqdOHQOEi9ogLy9PrVYLIZo0aWLoWAC8mlKp/OKLL6Tym2++WW33ffbs2aZNmxYuXFhtdwQAADUfiSkAAAAAAACAsZkyZYpKpRJCjBs3bvXq1eVVMzMzO3ToUNu2bdPT0x8+fHjq1Km33nqrGsMEaiK1Wn3q1Km4uLg2bdrU2O+IWhHkH0FNHgiFQjF//vxqu92///3vQ4cOJSQkXLp06cWLF9V2XwAAUCsoDR0AAAAAAAAAAH0KDw+/fPmyEKJhw4YhISGaKzds2HDcuHFSeffu3WXWOX/+/PTp09u0aVO/fn0rKytnZ+dx48YdOHBAWj+jtPHjxysUipYtWwoh1Gr1d99917t3b3t7ewsLCxcXl9mzZz98+FCqqVKp1q1b17Nnz0aNGllZWXXo0GHq1KkpKSklLhgfH69QKBQKxY4dO4QQaWlpS5Ys8fT0rF+/vq2traen58KFC+/fv1/RD6iYR48effrpp926dbO3t7e0tPTw8Bg5cuTx48errWu6BOPr6ysHI4SIjo4OCAhwcXGxsLBwcnLy8fHZtm1bUVFR8SZBQUEKhaJdu3bSlxs2bJA+2JUrV2oIbOPGjQqFolGjRtKXhw4dklrNmDGjeDW1Wn348OHhw4d36tRJ6nXr1q379ev31VdfPX36VMP1hRBhYWETJkxwdna2tLRs0aJF375958+f//vvv2sXfGVnrPRJurm5CSFSU1O9vLx8fHzmzp27adMmzWFXp4oHWdmJpEGlxrTiA6RdhLm5uWvWrPnzn//s4OBgbm7u5OQ0bty4M2fOVLZTQrdHSsUHouLzsOo+OilahUJRfFcdLR4dFXHgwIFNmzadP3+erBQAAFAaK6YAAAAAAAAARmXjxo1SYfLkyXZ2dq+sP3ny5Pj4eCFEdnZ2iVO5ubmTJ08ODQ0tfjApKSkpKWnXrl1eXl779+9v1qxZeVfOzs4eNWrUyZMnhRCmpqYqlerOnTshISF79+6NiIiws7MbMmRITEyMfDY2NjY2Nnb37t0RERGvv/56mdcMDw8fO3Zsenq6fOTZs2dXr15ds2bN2rVrJ06c+Mr+yrZs2TJ37tysrCz5SEJCQkJCwoEDBzp27Hj48OFWrVpVW9d0CUYI8eWXXy5cuLCoqMjU1LSwsDA5OTk5OTksLGz9+vXh4eEWFhYV/1i0k5CQMHLkyOvXrxc/ePPmzZs3b4aHh3/66ae7d+8eMmRI6YZZWVkBAQFHjhyRjzx48ODBgwdnzpzZsGHD559/PnPmzIqHoeOMzczM7Nu377Vr1yp+x+qnOUgdJ1JxWo+pZtpFGBMT4+vrm5ycLB+RJvmuXbsCAwOHDh1a2TBkWj9SNAyEjvOwPHocXJkeHx3e3t7SSl2SxMREaZ84AAAAwYopAAAAAAAAgJEJDw+XCvJSKJp16NAhLCwsLCxs3759xY8XFha+9dZb8rtVe3v7IUOG+Pr6vvbaa9KRqKgob2/vEstaFG/u5+cXERGxcuXKlJSU3NzcmJiYLl26CCFSU1P9/PwGDBhw8eLFjz/+ODExMT8/Py4urk+fPkKI7OzswMDAMq959erVoUOHpqen+/n5hYaGxsXF7dq1KyAgQAiRk5MzefLk7du3V6TLQoivv/562rRp0iteOzu7/v37BwQEeHh4KJVKIcSVK1e8vb1v3bpVPV3TJRghxKZNmxYsWDBo0KDIyMjnz59nZmYeOnTI0dFRCBEVFTV37ly55tSpU0+cOLFhwwbpy8GDB584ceLEiRMjR47U8FlJ1eQFdbp37y61+tvf/iYdyc7OHjRokJTBoFQqe/bsGRAQMHHixH79+pmZmQkhcnJy/Pz8bt68WeLK+fn5/fv3l7JSFAqFu7u7v7//0KFDHRwchBDPnz+fNWvW1q1bKxi8jjNWCPH+++9fu3ZNoVC4urq+/fbbWmRdVAMNQeo4kYrTYkwrMru0izA2NrZfv35yVkrTpk3ffffdHj161K1bVwixYcOGJUuWVO5D/C9dHinlDYQW87DqPjrNKv7oqIhJkyZ9V8zUqVMr1RwAABg3VkwBAAAAAAAAjMeNGzek953W1tbt27fX5VJffPFFZGSkEKJOnTqrVq1677335FNhYWFjx47NyMhITk6eNWtWiYUBJI8ePfrxxx9Pnz4t5WQIIbp06XL06FFXV9ecnBxps6Ft27aNHz9eOuvh4XHkyBFXV9e0tLRff/01NTVVyk4obsWKFUKI4ODgefPmya3Gjh3bu3fvGTNmqFSqWbNm9e/fv3TDEi5duvTRRx8JIZRK5dy5cz/77DPpDbcQ4tdffw0ICLhx48aDBw+mT58uZ/lUXdd0DCYjI2POnDmBgYHr1q2TXlELId599113d/dOnTrl5+f/8MMP8qnWrVu3bt1aWiBHCNGqVauBAwdq/qyEEC1btmzZsuWTJ0+kL5s0aVKi1d69e6V9T5ydnU+ePOnq6iqf+v3330eOHHn27NmsrKzDhw8HBQUVb7h48eILFy4IIezt7Q8ePOjt7S0dz83NXbRo0ddffy2EmDdv3pgxY8zNzV8ZvI4zNjk5OTEx0cPDY/v27R07dnzlx2IQGoLUcSKVoMWYvnKAtIuwqKho/PjxUkKGra3tzp07Bw0aJJ3Ky8ubMWPGmRI+bwAAIABJREFU999/L80iLWj9SNEwEFrMwyr66DSr1KMDAABAR/yTAgAAAAAAADAeSUlJUsHd3d3ExETr6+Tm5q5cuVIq//DDD8XfrQohBgwYcPbsWen6e/bsuX37dpkXCQgIkFM3JA4ODn379pXKffr0kVM3JNbW1vKWHCU2EJGo1eoRI0bIr5BlU6dOlX47PzMzc+3ata/s3eLFi6UtJz755JMVK1bIr3iFEF26dPnll1+aNGkihDhz5kzxLWaqqGs6BvPixYt69eoFBweXeH/ctm1bKcKcnJzSS5Xo1//+7/9KhU2bNhXPYBBCNGrUaPXq1VJZ2ttI9uTJkzVr1gghTE1Nz507J2elCCEsLCxWrlzp4+MjVYuKinplDLrP2IKCAjMzsxMnTmiXlfLw4cO3KuD06dNaXLwiQeo+q4vTbkw10y7CI0eO/Pbbb0KIunXrRkVFyVkpQghzc/Pvvvvur3/9a8VjKEHrR0p5A6GXJ2dp+h1cSU14dAAAgD8OElNQCxT/dzYAAAAAAAA0yMjIkAp2dna6XOfYsWNPnz4VQnTo0GH06NGlK3h4eIwZM0YIoVard+zYUeZFhg0bVvqgvJ/FiBEjNJzNzMws85olltyQzZ8/39TUVAixbdu2MivIUlJSjh8/LoRwdnZetGhR6Qq2trbSOgpCiGPHjpV5EX11TS/BzJo1y8rKqvRxd3f30nesCh4eHu+///4HH3zQq1ev0mddXFykgrTohWzHjh15eXlCiLFjx8qhyhQKxbRp06SytP6EZnqZsRMnTmzRosUr71WmFy9enKiAR48eaXd9zUHqZSIVp92YaqB1hD/88INUCAwMLD1PhBD/+Mc/dPkBstaPlDIHQi/zsAS9D67M4I8OAADwx8FWPqgFfH19K74CIQAAAAAAwB+Z9KZfCGFmZqbLdX7++WepMG3aNIVCUWadv/71rzt37hRC/PLLL2VWaNu2bemDcmAeHh4azpapefPm3bp1K/OUk5NTp06dYmJi7t+/n5KSoiG94OzZs2q1WggxePDg8m731ltvyZXLrKCvruklmE6dOpV5XMc5UHHvv/++hrPR0dFlHpfTTaZMmVJmhSFDhkRERAgh7O3tXxmDXmbs4MGDX3kjgyszSL1MpOK0G1MNtI5QHtk5c+aU2apZs2YjRozYtWtXZUMSuj1SyhwIvczDEvQ+uDKDPzoAAMAfB4kpqAVcXV3L+ycyAAAAAAAAirO1tZUKz5490+U68g4Obm5u5dWRN/goc9sdIYSlpaWGW2g+WyZ50ZHyzkobi8TGxmpITLly5YpUMDc317Cvio2NTWZm5r1798o8q6+u6SUYefmKGqKoqOj+/fuJiYmXLl06ffp0eeudxMbGSoUSO8XILCwsevfuXcGb6mXGNmvWrIK3K/Pit27demW18ePHb9++vcTBq1evlrknzhtvvNG+ffuKBKmXiaRBBcdUA+0izM7OTktLk1o5OTmV16rMRLGK0OWRUuZA6GUellB1g1vTHh0AAMCIkZgCAAAAAAAAGA95bQkt3j0XJ+1GIYTQ8DK4adOmZmZmL1++lCtXNUdHRw1n5XfMT5480VBNPhscHBwcHKz5jrm5uSqVStrRoyroJRgdt23Slx9//PHQoUPnzp1LSkp6+fLlK+tL206ZmJg0bdpU97vrZcY6ODjoHokW/v3vfy9YsKD08eDg4NKJKWUGWUWzurJjqoF2Ecoj5ezsXN4CJNJZ7aLS5ZFS5kBUxZOz6h5ZNeTRAQAA/ghITAEAAAAAAACMh6enp6mpqUqlSklJuX//fsuWLSvSqm/fvtLCAMuWLZs9e7YQQto5QjOlUmlqavry5UuVSqVj2BWk+dX4ixcvpEJhYWFFqlVQdnZ2gwYNKtWk4vQSjIYX9tXj0aNHI0aMiIqKKn6wefPmrVu37tChQ79+/d55553SrQoKCoQQZmZmJiYmuseglxlbK3YwKTNIvc9q7cZUA+0ilBMsNE/yOnXqVOriMl0eKWUORFU8OavukWXwRwcAAPjjUBo6AAAAAAAAAAB6Y21t3blzZ6m8b9++ijTJyMg4e/ZsdnZ2dnZ2u3btpIPylkDJycnlNUxLS5PemFbbr90nJSVpOHv79m2poPmlrNy1I0eOqCug6rJSalow2lGpVD4+PlIGQ7NmzZYuXRoREfH8+fOUlJTTp09//fXXffr0KbOh1Pfc3Nz09HTdw6iZM7aC5s+fX+Zwz5s3r4JX0O9E0npM9R6hHOedO3fU5ed83Llzp7LxSPTySCmuKuahETwlAAAASEwBAAAAAAAAjEpAQIBUCAkJyc/Pf2X9EydOSOsBWFpavvHGG9JBNzc3qZCYmFheQ/mU1vtoVNbt27fLWw1FrVYnJCRI5bZt22q4iLx5x9WrV/UbnhZqVDDaOXjwYFxcnBCiU6dON27cWLx4ce/evevVqydXKG9RCnnaaMgqCA0N3bFjx9GjR18ZRs2csdVGvxNJ6zHVe4QWFhZSw9zcXA2pHrdu3apsPBK9PFKKq4p5aARPCQAAABJTAAAAAAAAAKMyadIkGxsbIURSUtL8+fM1V87JyVm8eLFUHjp0qLW1tVT29vaWCt988015bTdv3iwVevbsqWPMFfT06dM9e/aUeergwYN3794VQjRu3Njd3V3DRd58802pcObMmfLqJCcnBwUFBQUF7d27V/twK6BGBaOdixcvSoUZM2bI86e4EtvByORps3379jIrxMXF+fn5BQQEbNu27ZVh1MwZW230O5G0HtOqiFAe2TVr1pTZKiMjQ+tvDb08UoqrinloBE8JAAAAElMAAAAAAAAAo2Jtbf3Pf/5TKq9evfrvf/97eVtgFBUVzZkzR9quQqlULliwQD71zjvvSNktly5dOnjwYOm2CQkJUj6BQqHw9/fXey/Ks2zZstzc3BIHs7OzlyxZIpUnTJig+QpeXl7SQgWnT58ub7ejRYsWBQcHBwcHW1pa6hpxDQ5Gw94oFadU/ueHzAqFovRZlUq1evXqMhv6+/tLTTZv3nz//v3SFeT392VuHFMi+Bo7Y6uHfieS1mNaXIkB0jpC+Tt6/fr1ZS5D8sUXX2RlZb0ynvLo/kgpTi/zUF8fHQAAQM1BYgoAAAAAAABgbCZPniy/8vzss8+6d+9+/Pjx4tv6FBUVnTt3rmvXrvKv9b///vuenp5yBSsrq/fff18q+/n5ffvtt8WvHxYW1qtXL2kLjFGjRlV8nwvdxcfH9+7d++HDh/KRu3fv9ujRIzY2VghhbW09e/ZszVdQKpWffPKJVJ46derGjRuLvwbOzc398MMPd+zYIYRwdnYeNGiQ/vtQY4KRFoTQUadOnaTCN998U2LrqPv3748ZM+bkyZPSl9evXy/eu9atW/v6+goh8vPzvb29L1y4IJ9Sq9WbN28OCQkRQjRo0GDYsGGvDL7Gztjqod+JpPWYFldigLSO0MfHp0uXLkKIvLw8Ly+vsLAw+ZRKpfrggw9WrFihuTua6f5IKU4v81BfHx0AAEDNYWroAAAAAAAAAADo39atW83NzaW8k+jo6CFDhlhbW7u6utra2j569CgpKan4+2ZfX9/SL3cXLVp06tSpn3/+OT8/f8qUKUuXLu3SpYu5uXlMTExiYqL0ZtTJyWn9+vXV1qk2bdrcunUrJibG0dHR09PT3d09NjY2ISGhqKhIqhASEtKqVatXXmfSpEmnTp3auXNnZmZmYGDg8uXLO3To0Lx589TU1MjIyKdPnwoh7Ozsjh49amJiUrVdMkQw9erVkwqRkZHvvfeek5OTl5dXr169tLuaj4+Po6NjcnJyVFSUu7v7yJEjmzdv/vvvv1+7du348eMFBQWurq5ZWVlpaWl37959/fXX33777U8//VRqu379+piYmKSkpJSUFG9v77Zt23bu3FmlUl28ePHGjRtSnc2bNzdr1qwiwdfAGVud9DiRdBlTDQOkXYRKpfL777/v0aNHZmbmkydPfHx8WrVq1bVr18zMzOjoaGmtlLlz565Zs0alUlX2Q9PXI6U4reeh3j86AACAmoPEFAAAAAAAAMAImZiYbNmyxcfHZ/78+dLv32dnZ1+5cqVEtfr16//jH//44IMPSu/ZUadOnZMnT06YMOHAgQNCiHv37t27d694BW9v73379jVs2LAKu/F//fnPf166dOmUKVOys7MvXrx48eJF+ZSlpeWaNWsmTpxYwUtt27atcePGISEhRUVFycnJycnJxc+2b9/+22+//dOf/qTH4GtOMK1atWrTps3169fz8vKkt+PBwcFaJ6bY2NiEhoYOHjz46dOn9+7d+/rrr4uffeedd7777ru9e/fOmDFDCHH58uWCggI5icHOzu78+fMjRoyIjo4uLCyMi4uLi4uT2zZo0GD58uWjRo2qYPA1cMZWM31NJF3GVPPs0i5CDw+P06dPjxw5UqpfYmSnT5++YsWKNWvWVOxD+j/0+EiRaT0Pq+KjAwAAqCFITAEAAAAAAACM1ujRo999992wsLAjR47ExMSkpqY+efLE0tKyUaNGnTt37tu3r7+/v/xr+qVZWVnt378/MjJy+/btkZGRqampKpWqSZMmXl5eY8aMKXODFd0plUoTExOlsuxdyEePHt2tW7dVq1YdP348JSXFxMTE0dFx8ODBM2fOrNTCBiYmJqtWrZo2bdqWLVtOnTqVkpJSUFDg4uLi5ubm6+s7evTo0pk6uiuva1UXjHTH0s2PHTsWFBR0/vz5rKwsBwcHe3t77a4v8fLyunPnzooVKyIiIhITE7Oyspo3b/7nP/95woQJb775phAiMDCwSZMmoaGhpqamPXr0KN62WbNmv/zyy759+0JDQy9cuJCent6kSZM2bdp07tx53rx5jRo1Kn07DcEbZMbWHHqcSLqMqYYB0jrC119//dq1a5s3bz5w4MC1a9eePXvWuHHjrl27BgYGDhw4UAixcOHCoqKinj17VvZD09cjpTit52FVfHTaKe/RAQAAoB1FeRtACiH8/f137twphFi2bNnChQurMapKS0xMdHNzE0KYmpoWFBQYOhxNvLy8oqOjhRChoaFjxowxdDi1xkcffeTq6iqEsLV38PDqbehwAKMV9e8DqoICIUSD/T9ZXL1u6HAA45Tv0jJjwnAhhEKp7PG2r6HDAYzW1fOnn2f8LoRo0srZrWNXQ4cDGK2fj+6RfrDQoWff+naNDR0OYJyePk6Nj4oUQtjY2Pxhf5oUHx/frl07IURgYKCx7sMCoNrwSAEAAKhmZf/aAQAAAAAAAAAAAAAAAKAjElMAAAAAAAAAAAAAAABQJUhMAQAAAAAAAAAAAAAAQJUwNXQAQOVkPc347fxpQ0cBGK1ClUoqZPfp9qKbp2GDAYxVkbnZf0pqNX+pAVXnxfNMqfA07SHfa0DVUavVUuH2bxeVdeoYNhjAWBUWvJQK8nccAAAAAAC1CIkpqB0sLCykgqrgZVbG74YNBvgjUNnZCDsbQ0cBGDm1Ws1fakA1eJmf9zI/z9BRAMYvJyvT0CEAxi83N9fQIQAAAAAAUGls5YPaQaFQGDoEAAAAAAAAQ2LFFAAAAABAbWRsK6YUFRVt2rTJ0FFo8vjxY0OHUCvJvxJU19zCtkkzwwYDGLHH95OKioqEEGZ37ps+5XdegSpRWM86391JCKFQKJq0cjZ0OIDRepL6oCA/TwhhYV3fpmFjQ4cDGK3Ue3eEWi2EsHNoZlbXwtDhAMbpZV5uRtpDUWxB2T8gDw8P8nIA6AuPFAAAgGpmhIkp06dPN3QUFfLw4UNDh1CbyP9PsKxv4+rZxbDBAEbs94f3pMQUy8vXLK5eN3Q4gHHKd2kpJaYIhYK/1ICq8yIrU0pMqW/XiO81oOqk3bsj/W+thWub+nYkgQFV4unjVCkxRalk8WMAAAAAQO1jJP+btbW1NTExMXQUlfP06VNDhwAAAAAAAAAAAAAAAFCFjGTFlIYNG3777bc7duyQftG/JouJicnMzBRC/OlPfzJ0LAAAAAAAAAAAAAAAAFXISBJThBATJkyYMGGCoaN4NS8vr+joaCGEQqEwdCwAAAAAAAAAAAAAAABVyEi28gEAAAAAAABQJrVafeHChY8++qh79+5OTk7m5uYNGjRwc3Pz8/PbunVrXl6eoQOsWgMGDFAoFAqFIj8/39CxAMbsD/6oAQAAgAYkpgAAAAAAAABG69KlS927d+/WrduKFSuioqKSk5Pz8/MzMzMTExNDQ0MnTpzo6Oi4b98+Q4eJahUfHy8l68yYMcPQsaBG0H1KaP2o+fLLLxWVsX//ft36CgAAAAMgMQUAAAAAAAAwTuvWrevatau0r7QQwtraun379j169HB0dDQ1/c8e348fP/b19V2+fLnhwgRQu/GoAQAAgGamhg4AAAAAAAAAgP6FhITMnj1bKnfu3Hnp0qU+Pj5mZmbSEZVKtXv37uXLl8fHxwshFi5c2LZt22HDhhksXAC1k46PGisrKwcHh1fe5cmTJwUFBUKIpk2b6r8PAAAAqGKsmAIAAAAAAAAYm8uXL8+dO1cqz549+8KFC2+//bb8qlgIYWpq6u/vf+nSpZ49e0pHZs6cKb33BYAK0v1RM2vWrEevEhYWZmJiIoSYM2eOt7d3NfYPAAAA+kFiCgAAAAAAAGBspkyZolKphBDjxo1bvXq19E63NDMzs0OHDjVu3FgI8fDhw1OnTlVrlABquWp41OTn548bNy4vL69z585fffWVXsIGAABANSMxBQAAAAAAADAq4eHhly9fFkI0bNgwJCREc+WGDRuOGzdOKu/evbvMOufPn58+fXqbNm3q169vZWXl7Ow8bty4AwcOqNXqMuuPHz9eoVC0bNlSCKFWq7/77rvevXvb29tbWFi4uLjMnj374cOHUk2VSrVu3bqePXs2atTIysqqQ4cOU6dOTUlJKXHB+Ph4hUKhUCh27NghhEhLS1uyZImnp2f9+vVtbW09PT0XLlx4//79in5AxTx69OjTTz/t1q2bvb29paWlh4fHyJEjjx8/Xm1d0yUYX19fORghRHR0dEBAgIuLi4WFhZOTk4+Pz7Zt24qKioo3CQoKUigU7dq1k77csGGD9MGuXLmy4h9aWFjYhAkTnJ2dLS0tW7Ro0bdv3/nz5//+++8amhjHFKpsL7QYoBJq+JTQ+6OmTAsWLIiNja1Xr97u3buLr8UCAACAWsTU0AEAAAAAAAAA0KeNGzdKhcmTJ9vZ2b2y/uTJk+Pj44UQ2dnZJU7l5uZOnjw5NDS0+MGkpKSkpKRdu3Z5eXnt37+/WbNm5V05Ozt71KhRJ0+eFEKYmpqqVKo7d+6EhITs3bs3IiLCzs5uyJAhMTEx8tnY2NjY2Njdu3dHRES8/vrrZV4zPDx87Nix6enp8pFnz55dvXp1zZo1a9eunThx4iv7K9uyZcvcuXOzsrLkIwkJCQkJCQcOHOjYsePhw4dbtWpVbV3TJRghxJdffrlw4cKioiJTU9PCwsLk5OTk5OSwsLD169eHh4dbWFhU/GPRICsrKyAg4MiRI/KRBw8ePHjw4MyZMxs2bPj8889nzpxZoolxTCEdeyG0GqCaPyX0+Kgpz08//bR69WohxKZNm1xdXbWNFAAAAAbGiikAAAAAAACAUQkPD5cK8voEmnXo0CEsLCwsLGzfvn3FjxcWFr711lvyy3h7e/shQ4b4+vq+9tpr0pGoqChvb+/ylsooLCz08/OLiIhYuXJlSkpKbm5uTExMly5dhBCpqal+fn4DBgy4ePHixx9/nJiYmJ+fHxcX16dPHyFEdnZ2YGBgmde8evXq0KFD09PT/fz8QkND4+Lidu3aFRAQIITIycmZPHny9u3bK9JlIcTXX389bdo06a2/nZ1d//79AwICPDw8lEqlEOLKlSve3t63bt2qnq7pEowQYtOmTQsWLBg0aFBkZOTz588zMzMPHTrk6OgohIiKipo7d65cc+rUqSdOnNiwYYP05eDBg0+cOHHixImRI0e+8hPLz8/v37+/lJWiUCjc3d39/f2HDh3q4OAghHj+/PmsWbO2bt1a4oMygimkYy9EZQZIViumhL4eNeXJzMycOHGiWq0eNmzY2LFjK9IEAAAANZOivEX/hBD+/v47d+4UQixbtmzhwoXVGJUx8/Lyio6OFkKEhoaOGTPG0OHUGh999JGUEW9r7+Dh1dvQ4QBGK+rfB1QFBUKIBvt/srh63dDhAMYp36VlxoThQgiFUtnjbV9DhwMYravnTz/P+F0I0aSVs1vHroYOBzBaPx/dI/1goUPPvvXtGhs6HMA4PX2cGh8VKYSwsbGpyE+Tbty40aZNGyGEtbX1s2fPTExMtL71smXLPvnkEyFEnTp1Vq1a9d5778mnwsLCxo4dm5GRIYQYM2ZMiZUkxo8fL73dVygUp0+flnIFJKmpqa6urjk5OdKX27ZtGz9+vHw2Ozvb1dU1LS1NCPHo0SMp40EIER8fL201olAohBArVqyYN29e8Ttu2bJlxowZKpXKxsbm+vXrckMhxIABA06dOiWEyMvLq1u3rnTw0qVL3bp1U6lU/4+9Ow+Iqt4f//+aGUAWFcENc0NckMglc+FCrpWZmuUClpKp4HXJ1FTU1Cy7ecvEzKtdc0lLRQ1NTU1zQcMlF8xwIzUMB3HLK4iAA7LM74/z6fz4sjUMAxPT8/FPrznn/X6f13vOEYJ58X5rtdrJkyd/8MEH6qnTp08HBwdfvnxZRLp3765+9F5OUytLMoGBgVu2bHF2ds7Lyxs+fPhnn32mVC0ofvnllyeffDIrK8vFxeXBgwf5T6nv55gxY5YtWyammT59+scffywiderU2bZtm7+/v3LcYDDMmjVr0aJFIlKzZs2kpCRHR0fllG08QmbPwuwbVCkeCQt+qSnOjBkz5s+fb2dnd/HixRYtWlh8fAAAAFQYVkwBAAAAAAAAbEdCQoIStGjRoiwfFRsMhoULFyrxunXr8n8YLyLPPffc4cOHlfEjIyOvXr1a5CDBwcH5SwpExMPDo0ePHkrcvXv3/CUFIlK1atV+/fop8aVLRfy9hNFoHDBgQIGSAhEJDQ0NDQ0VkdTU1KVLl/7p7ObMmZOTkyMis2fPXrBggfqpv4i0b9/++PHjdevWFZFDhw7l37amnKZWxmQePnxYrVq18PDw/HUGIuLj46NkmJGRceXKlZLeDhPcu3fvP//5j4jY2dkdOXJErUoREScnp4ULF/bs2VNpduLECeW4bTxCZZ+FGTeoUjwSlvpSU5zExERlE58xY8ZQlQIAAFDZUZiCyiEzM9PaKQAAAAAAAFQCyuINIuLu7l6WcXbt2pWSkiIirVu3DgoKKtzA19dXWcHFaDRGREQUOcjLL79c+KC6AcqAAQNKOJuamlrkmGFhYUUenz59up2dnYisXbu2yAaqpKSk3bt3i4iXl9esWbMKN3Bzc1uwYIES79q1q8hBLDU1iyQzfvx4FxeXwsfVj/OLezNNFxERofyC7pVXXilcJaDRaEaNGqXE0dHRarY28AhZZBalukGV5ZGw1Jea4sycOTMzM7N69epz5swpj/EBAABQkShMAQAAAAAAAGyH+uc9Dg4OZRnn2LFjSjBq1Chl95PC/vnPfyrB8ePHi2zg4+NT+KCamK+vbwlni1S/fv1OnToVecrT0/PJJ58UkevXryclJZUwyOHDh5VtyHr37l3c5V544QW1cZENLDU1iySjTNzEK5pHLTcJCQkpskGfPn1++OGHH374Qa3esI1HyCKzKNUNqiyPhKW+1BTpp59+2rBhg4i8/fbbtWuzVyAAAEClZ2ftBACTqBvTAgAAAAAAoARubm5KcP/+/bKMo+700bx58+LaNGvWTAmK3DNFRJydnUu4RMlni6QuhlHc2ZiYGBE5f/58gwYNimsWGxurBI6OjlFRUcU1c3V1TU1NTUxMLPKspaZmkWSaNm1q4uXMdv78eSVQb3oBTk5OXbt2zX/ENh4hi8yiVDeosjwSlvpSU6SZM2cajcbq1au/+eabFh8cAAAAFY/CFAAAAAAAAMB21KlTRwmK+8TaRMr2JSLi6elZXJt69eo5ODg8evRIbVzeGjduXMJZtebg3r17JTRTz4aHh4eHh5d8RYPBkJOTo+zwUh4skkw57aWSn7Jvi06nq1evnoldbOMRssgsSnWDKssjYakvNYVdunRp3759IjJkyJAiNyQCAABApcNWPgAAAAAAAIDtaNOmjfIpdVJS0vXr103s1aNHj2rVqlWrVu0///mPckTZTKRkWq1WuVZOTo65+ZbOo0ePSjj78OFDJcjNzTWlmYnS09NL1b5ULJJMcVvMWFB2draIODg46HQ6E7vYxiNkkVmU6gZVlkfCUl9qClu2bJkShIaGlj1PAAAA/BVQmAIAAAAAAADYjqpVq7Zr106Jt2zZYkqX5OTkw4cPp6enp6enP/HEE8pBdZ8OvV5fXMc7d+4oH6JXwPIMioSEhBLOXr16VQlq1KhRQjN1ajt27DCaoOTRyugvlcyf5mkwGO7evVuqLlLJH6GKn0VleSQs9aWmgIyMjK+++kpEWrdu/dRTT1kqWwAAAFgXhSkAAAAAAACATQkODlaCJUuWZGVl/Wn777//XlkfwtnZuWPHjsrB5s2bK0F8fHxxHdVTXl5eZUnYdFevXi1uNRSj0RgXF6fEPj4+JQyibuZy7tw5y6Znhr9UMiVQb/Fvv/1WXJtNmzZFRETs3LlTeWkbj1DFz6KyPBJioS81BURERKSmporIqFGjLJcpAAAArIzCFAAAAAAAAMCmjBgxwtXVVUQSEhKmT59ecuOMjIw5c+Yocb9+/apWrarE/v7+SvDFF18U13flypVK8PTTT5cxZxOlpKRERkYWeWrbtm3Xrl0Tkdq1a7do0aKEQTp37qwEhw4dKq6NXq8PCwsLCwvbvHmz+ema4C+VTAnUW7x+/foiG1y4cOHVV19pm8QRAAAgAElEQVQNDg5eu3atcsQ2HqGKn0VleSTEQl9qCvj8889FRKvVDhkyxKLJAgAAwJooTAEAAAAAAABsStWqVT/55BMlXrx48TvvvGM0GotsmZeXN3HiRGX7Eq1WO2PGDPXUiy++qHzkfObMmW3bthXuGxcXp9QoaDSaoUOHWnwWxZk3b57BYChwMD09/b333lPiYcOGlTyCn5+fsrJFVFRUcVuQzJo1Kzw8PDw83NnZuawZ/4WTKe7BKGzo0KEajUZEVq5cef369cIN1OKM7t27K4FtPEIVP4vK8kiIhb7U5JeYmPjzzz+LSNu2bStsdycAAABUAApTAAAAAAAAAFszcuRI9TPyDz744B//+Mfu3bvz77WRl5d35MiRDh06qOtATJo0qU2bNmoDFxeXSZMmKfGrr766evXq/OPv37+/S5cuyq4cgwYNKnnrHMu6ePFi165db968qR65du1aQEDA+fPnRaRq1aoTJkwoeQStVjt79mwlDg0NXb58ef5P0w0Gw9SpUyMiIkTEy8urV69elp/DXyYZZYEQU3h7ewcGBopIVlaWv7//qVOn1FNGo3HlypVLliwRkRo1arz88svKcdt4hCp+FpXlkVCU/UtNfnv27FGCLl26lDZzAAAA/JXZWTsBAAAAAAAAAJb31VdfOTo6Kh8Gnzx5sk+fPlWrVm3WrJmbm9utW7cSEhLyf3gcGBi4YMGCAiPMmjXrwIEDx44dy8rKCgkJmTt3bvv27R0dHWNiYuLj45UPyz09PZctW1Zhk2rZsuWvv/4aExPTuHHjNm3atGjR4vz583FxcXl5eUqDJUuWNGrU6E/HGTFixIEDBzZs2JCamjpmzJgPP/ywdevW9evXv337dnR0dEpKioi4u7vv3LlTp9OV75SskUy1atWUIDo6ety4cZ6enn5+fn9aCrBs2bKYmJiEhISkpCR/f38fH5927drl5OT89NNPly9fVtqsXLnyscceU7vYxiNU8bOoLI+EouxfalQUpgAAANgqClMAAAAAAAAAG6TT6VatWtWzZ8/p06crqyCkp6fHxsYWaFa9evV33333rbfeUjZqyc/e3n7v3r3Dhg3bunWriCQmJiYmJuZv4O/vv2XLlpo1a5bjNP5f3bp1mzt3bkhISHp6+k8//fTTTz+pp5ydnf/zn/8MHz7cxKHWrl1bu3btJUuW5OXl6fV6vV6f/2yrVq1Wr179+OOPWzD5v04yjRo1atmy5aVLlzIzM5VyivDw8D8tBXB3dz969OiAAQNOnjyZm5t74cKFCxcuqGdr1Kjx4YcfDho0KH8X23iErDKLSvFIKMr+pUbx6NGjqKgoJX766afNngsAAAD+gihMAQAAAAAAAGxWUFDQSy+9tH///h07dsTExNy+ffvevXvOzs61atVq165djx49hg4dqi6WUJiLi8s333wTHR29fv366Ojo27dv5+Tk1K1b18/Pb/DgweqmLZal1Wp1Op1WW/Qu5EFBQZ06dfr00093796dlJSk0+kaN27cu3fvN954w5S1UlQ6ne7TTz8dNWrUqlWrDhw4kJSUlJ2d3bRp0+bNmwcGBgYFBRX38XlZFDe18ktGuWLh7rt27QoLCzt69GhaWpqHh0edOnVMGe2xxx47fvz4li1bNm3adOrUqbt379atW7dly5bt2rWbMmVKrVq1CnexjUeo/GZR3A2qLI+EqoxfakTkyJEj6enpIuLj41O7du3SzgsAAAB/ZZr8+1MWMHTo0A0bNojIvHnzZs6cWYFZ2TI/P7+TJ0+KyKZNmwYPHmztdCqNadOmNWvWTETc6nj4+nW1djqAzTqxZ2tOdraI1Phmn9O5S9ZOB7BNWU0bJg/rLyIarTagb6C10wFs1rmjUQ+S/ycidRt5NW/bwdrpADbr2M5I5RcLrZ/uUd2dz5CAcpHy++2LJ6JFxNXV9W/726SLFy8+8cQTIjJmzJiK3PYFNoNHCAAAALCiomvGAQAAAAAAAAAAAAAAgDKiMAUAAAAAAAAAAAAAAADlgsIUAAAAAAAAAAAAAAAAlAsKUwAAAAAAAAAAAAAAAFAu7KydAGASnU6nBCm/3z6642vrJgP8Hdwf2PP+wJ7WzgKwcca8PL6pARXgTuJvdxJ/s3YWgO07d/SgtVMAbF92dra1UwAAAAAAoNRYMQWVg7Ozs7VTAAAAAAAAsKasrCxrpwAAAAAAQKmxYgoqB4PBYO0UAAAAAAAArMne3t7aKViNr6+v0Wi0dhaoxHiEAAAAACuiMAWVQ05OjhJUd6/V4slO1k0GsGE/R+/NzckRkerfH6ly6aq10wFsU3bj+vf7PyciGq32qe4vWDsdwGZdOv1jemqKiNSu36hxy1bWTgewWT8d3K18zteyvX9VVzdrpwPYptTk//3680kRqVKlirVzAQAAAACg1ChMQSWjs7NzdKlq7SwAm6XRaJRAm2GwS3lg3WQAW5Xr7qrGfFMDyo9Wp/sj4H8ggYrg4OjIvzWgnBgy0q2dAgAAAAAA5tNaOwEAAAAAAAAAAAAAAADYJgpTAAAAAAAAAAAAAAAAUC4oTAEAAAAAAAAAAAAAAEC5oDAFAAAAAAAAsHFZWVlubm6aP6xatcraGf0dcRcAAAAA/D1RmAIAAAAAAADYuO++++7+/fvqy4iICCsmY0W5ublqXcjChQsr+OpluQuHDh0aPnx4y5Ytq1atWr9+/Z49e3744YcGg6Ec0gQAAAAAC7OzdgIAAAAAAAAAyte6devyv4yOjk5KSmrQoIG18vl7Mu8u3L9/f/To0ZGRkeqRjIyMmzdv7t+/f/ny5V999VXXrl3LJV0AAAAAsBBWTAEAAAAAAABsWUpKyu7du5W4efPmImI0Gjdu3GjVpP52zLsLWVlZL774olKVotFoOnXqNGTIkGeeecbFxUVE9Hp9//79ExISyjl3AAAAACgTClMAAAAAAAAAWxYZGfno0SMRCQgImDBhgnLw77mbj1ar/egPnTt3rshLm3cX3n777aNHj4qIj4/P2bNnT5w4ERERceDAgatXr/bq1UtEUlJSgoODyzl3AAAAACgTClMAAAAAAAAAW6buIPPaa68NGjRIq9WKyNmzZy9evGjVvKxAo9FM/0PHjh0r8tJm3IVr16599tlnIlK7du39+/e3atVKPVW3bt3Nmzc3btxYRH788cf4+PjyzR4AAAAAyoDCFAAAAAAAAMBmJSQkHDt2TEQcHBwCAwM9PDy6dOminCphuY7AwECNRtOwYUPl5cmTJ4ODg5s2berk5OTp6dmzZ8+1a9fm5eVZsKPq1q1b77//fqdOnerUqePs7Ozr6ztw4MDdu3cbjcb8zfLy8gICAjQajUajWbNmTeFxsrKyfHx8NBqNVqs9ePBggQw1Gs2dO3csmHbJzLsLK1asUBZZGT16dP369QucrVq16ptvvunp6enp6fnDDz+YnRsAAAAAlDcKUwAAAAAAAACbpdY99OnTx93dXUSCgoKUIxs2bChQ7VGk+fPn+/v7R0REJCYmZmVl6fX6/fv3v/766wEBAQaDwbIdV61a5e3t/e677546deru3bsGgyEuLm7r1q19+vRp165dYmKi2lKr1a5evdrR0VFEpkyZkr/KRPHBBx9cunRJRMaNG9ejR48/nWbZ51sC8+7CN998IyIajWbEiBFFNpgyZUpCQkJCQkJoaKh5iQEAAABABaAwBQAAAAAAALBZ69evV4LXXntNCQYOHKjT6UREr9cry3iUYMWKFTNmzOjVq1d0dPSDBw9SU1O3b9+u7CBz4sSJyZMnW7DjokWLRo0alZaWJiLu7u7PPvtscHCwr6+vsutNbGysv7//r7/+qrb39vaeO3euiKSkpEyYMCH/UOfPn58/f76ING3aVAlMZPZ8S2bGXbhx48aVK1dEpH379l5eXuZdFwAAAAD+CihMAQAAAAAAAGxTTEzM5cuXRcTNza13797KwTp16nTr1k2JS9hHRkSSk5MnTpw4ZsyYnTt3dunSxcnJqVq1ai+99NKePXuqVKkiIuvWrStygxszOp45c2batGkiotVqp06devPmzf37969bt+7ChQsnT5709vYWkRs3bowePTp/rylTpnTo0EFEIiMjd+zYoRzMy8sLDQ3Nzs7WarVr1qxxcXEx8e0ye74lM+8uXLx4UQmUshgROXfu3CeffDJlypQZM2Z8/vnnV69eLW0mAAAAAGAVFKagctBoNNZOAQAAAAAAoJJRF+oICgpSSisUgwcPVoLIyMjs7Oziuj98+LBatWrh4eHKmiUqHx+f7t27i0hGRoayqkfZO86ZMycnJ0dEZs+evWDBgvzZtm/f/vjx43Xr1hWRQ4cOqQUoIqLT6dasWePg4CAi48aNe/DggYgsXrz41KlTIjJp0qTOnTsX//ZYbL4lM+8uKPsQiUi9evV+/fXXrl27tmnTZsqUKZ988sn8+fPHjh3brFmzl156Sa/XlzYfAAAAAKhgFKagcsjNzbV2CgAAAAAAAJVJTk7Opk2blDg4ODj/qQEDBtjZ2YlIcnLy999/X8Ig48ePL3LFkRYtWihBampq2TsmJSXt3r1bRLy8vGbNmlW4l5ub24IFC5R4165d+U/5+vq+8847InLjxo233347ISFBeent7T1v3rwSplb2tE1h9l24f/++Gvj7+x8+fLjw4Dt27HjqqadiY2NLlRIAAAAAVDAKU1A5FPg7FQAAAAAAAJRs3759v//+u4h4enoGBATkP1WzZs1nnnlGiUvezefJJ58s8riySImlOh4+fNhoNIpI7969ixv5hRdeUBsXODVjxoy2bduKyLJly/r165eRkaHT6b788ktHR8eSkyxj2qYw+y6kp6crwbp16/73v/81atRo9erVcXFx6enpFy5cWLp0qbu7u4jcu3fvpZdeysjIMC89AAAAAKgAdtZOAAAAAAAAAIDlqTvIBAcHF94lOSgoaO/evSKyY8eOtLS0atWqFTlI06ZNzbt6qTqqa344OjpGRUUV18zV1TU1NTUxMbHAcTs7uzVr1nTs2DE7O/vChQsiEhYW5ufnV/qszZ9vccy+C48ePVLjp59+et++fU5OTspLX19fX1/fgQMHtm7d+u7du4mJiUuWLJkxY4ZlMwcAAAAAS6EwBQAAAAAAALA1aWlp3377rRLHxsaOHTu2QAN1pxiDwbBt27Zhw4YVOY6yLIcZStXx3r17ShAeHh4eHl5yY4PBkJOTo2yCo2rbtu3UqVM//PBDEWnYsOF7771XunT/YPZ8i1SWu6DuKFSlSpV169apVSkqDw+Pjz76KCQkREQiIyMpTAEAAADwl0VhCgAAAAAAAGBrtm7d+vDhQyXetWtXyY0jIiKKK0wpvMiHiUrVUU3VROnp6TVq1Chw8MyZM0qQlJR06tSpzp07l2pMhdnzLVJZ7kL16tWVoHXr1p6enkV26dWrlxKcPXs2NzdXp9OVMWEAAAAAKA9aaycAAAAAAAAAwMLUHWRMERUVdfv27fJL5k+5ubkpwY4dO4wmKFyVsnLlSmVPHBExGo2hoaGZmZkVOoeilOUuqJsKeXt7F9flscceUxZWycvLe/DggblpAgAAAED5ojAFAAAAAAAAsCk3b948ePCgEh85cqS48o7k5GQHBwcRyc3N/frrr62YcOPGjZXg3LlzZnTX6/VTpkwRES8vL2XRkStXrsydO9eCGZqhjHfB19dXCRISEoq7xIMHDzIyMkREp9O5urqW42QAAAAAoAwoTAEAAAAAAABsyoYNG/Ly8kSkSZMmAQEBxTVzc3Pr3bu3EkdERFRQckVRt905dOhQcW30en1YWFhYWNjmzZvzHzcajSEhIWlpaSKyYsWKxYsXe3h4iEh4eLi6uY9VlPEutGzZskGDBiJy9uzZ4lZDOXHihBI88cQTWi2/6QUAAADwF8WPKwAAAAAAAIBNUXeQGTZsmEajKaFlcHCwEsTExFy5cqXcMyuGn5+fl5eXiERFRW3ZsqXINrNmzQoPDw8PD3d2ds5//PPPP4+KihKRkSNHPvPMMzVq1FiyZImI5OTkhISE5OTklH/6RSvjXdBoNIGBgSKSnp4eFhZWuNejR4+mTp2qxIMGDbJU2gAAAABgcRSmAAAAAAAAALbj/PnzZ8+eVWK14qE4ffv2VbeA2bBhQ/lmVjytVjt79mwlDg0NXb58udFoVM8aDIapU6cqq4l4eXn16tVLPZWQkDBt2jQR8fDwCA8PVw4OGjSob9++IhIbG7tgwYIKm0V+FrkLYWFhVatWFZEVK1aMGTNGWRVGkZCQ0KdPn/Pnz4tI7dq1J0yYYNn8AQAAAMCCKEwBAAAAAAAAbIe6UIe/v3+zZs1KblylShV1sQ3r7uYzYsSIIUOGiEhqauqYMWOaNGnSr1+/sWPH9u/fv379+gsXLhQRd3f3nTt36nQ6pYvRaBwxYkR6erqILF261M3NTR3tv//9r1LSMXfu3MuXL1f8dCxyF+rVq7d48WIlXr58ef369bt27RocHNyxY0cfH58DBw6IiIODQ2RkZPXq1S0/BwAAAACwEApTAAAAAAAAABuRl5enLrkxbNgwU7oMHTpUCeLj40+dOlVemZlg7dq1EydO1Gq1IqLX63fu3Pn5559v3749JSVFRFq1arV3797HH39cbb906dLo6GgR6d+//8CBA/MP1bBhw3nz5olIVlZWSEhI/vVXKoAF78LIkSOXLVum7F6UlpZ2+PDhiIiImJiYrKwsEWnYsOGhQ4e6detm2fwBAAAAwLIoTAEAAAAAAABsRHR0dFJSkog4ODgEBQWZ0qVr164NGjRQ4lItmqLVau3t7TUaTWmTLK6jTqf79NNPz507N2nSpCeeeKJGjRouLi6tW7ceOHDgpk2bzp492759e7VxfHz8jBkzRMTV1XXp0qWFrzJ+/PgOHTqIyLFjxz777LPSJml62oVZ9i6MGTMmLi5u9uzZ7dq1q1Wrlr29fb169V544YXly5f/+uuv/v7+pZ8KAAAAAFQoTQl/LjB06FCltH/evHkzZ86swKxsmZ+f38mTJ0Vk06ZNgwcPtnY6lca0adOUVU/d6nj4+nW1djqAzTqxZ2tOdraI1Phmn9O5S9ZOB7BNWU0bJg/rLyIarTagb6C10wFs1rmjUQ+S/ycidRt5NW/bwdrpADbr2M5I5RcLrZ/uUd29trXTAWxTyu+3L56IFhFXV1d+mwQAAAAAqHRYMQUAAAAAAAAAAAAAAADlgsIUAAAAAAAAAAAAAAAAlAsKUwAAAAAAAAAAAAAAAFAu7KydAFA66an3L585Ye0sAJuVl5urBA87tMpq1si6yQC2KreaixIY8/L4pgaUH0NGmhKk3vudf2tA+TEa/y+4fjnOrkoVq+YC2KzszExrpwAAAAAAgPkoTEHlUOWP329mZ2XeTdJbNxng7+BRo3rSqJ61swBsH9/UgAqQmZGemZFu7SwA25dy97a1UwBs38OHD62dAgAAAAAApcZWPqgcdDqdtVMAAAAAAACwJqO6SBEAAAAAAJUHK6agclD/JMi+iqNrzdrWTQawYcm3b+Tl5YmIfdJtXWqatdMBbFOei9MjzwYiotFoatZrYO10AJt1/+6dnOxHIuLoUrWqq5u10wFs1v9uXlcC11p17B3YygcoF9lZman37oqIo6OjtXMBAAAAAKDUKExBJVPVtUbL9v7WzgKwWSf2bFUKU1xOnnM6d8na6QC2Katpw2TPBiIiGg3f1IDyc+5o1IPk/4mIa806zdt2sHY6gM06tjNSWcKhccsnqrvzVwRAuUj5/XbqvWhhQVkAAAAAQOXEVj4AAAAAAAAAAAAAAAAoFxSmAAAAAAAAAAAAAAAAoFxQmAIAAAAAAAAAAAAAAIByQWEKAAAAAAAAYOOysrLc3Nw0f1i1apW1M/o74i4AAAAA+HuiMAUAAAAAAACwcd999939+/fVlxEREVZMxopyc3PVupCFCxdW8NXNuAufffaZ5s80b968PLMGAAAAgLKiMAUAAAAAAACwcevWrcv/Mjo6OikpyVrJ/G2ZcRd+/fXX8swIAAAAACoChSkAAAAAAACALUtJSdm9e7cSK6trGI3GjRs3WjWpvx3z7oJamFK3bl2PYtSqVatcMwcAAACAMrKzdgIAAAAAAAAAylFkZOSjR49EJCAg4JVXXnnzzTdFJCIiIiwszNqpVTStVvvRRx8pcefOnSvy0ubdBaUwpUaNGrdv366YPAEAAADA4lgxBQAAAAAAALBl6g4yr7322qBBg7RarYicPXv24sWLVs3LCjQazfQ/dOzYsSIvbcZdyMnJSUhIEBEfH5+KSRIAAAAAygOFKQAAAAAAAIDNSkhIOHbsmIg4ODgEBgZ6eHh06dJFORUREVFcr8DAQI1G07BhQ+XlyZMng4ODmzZt6uTk5Onp2bNnz7Vr1+bl5Vmwo+rWrVvvv/9+p06d6tSp4+zs7OvrO3DgwN27dxuNxvzN8vLyAgICNBqNRqNZs2ZN4XGysrJ8fHw0Go1Wqz148GCBDDUazZ07dyyYdsnMuwsJCQk5OTki0rJlS7MvDQAAAABWR2EKAAAAAAAAYLPUuoc+ffq4u7uLSFBQkHJkw4YNBao9ijR//nx/f/+IiIjExMSsrCy9Xr9///7XX389ICDAYDBYtuOqVau8vb3ffffdU6dO3b1712AwxMXFbd26tU+fPu3atUtMTFRbarXa1atXOzo6isiUKVPyV5koPvjgg0uXLonIuHHjevTo8afTLPt8S2DeXVD28RFWTAEAAABQyVGYAgAAAAAAANis9evXK8Frr72mBAMHDtTpdCKi1+uVZTxKsGLFihkzZvTq1Ss6OvrBgwepqanbt29v3LixiJw4cWLy5MkW7Lho0aJRo0alpaWJiLu7+7PPPhscHOzr66vsehMbG+vv76/WaoiIt7f33LlzRSQlJWXChAn5hzp//vz8+fNFpGnTpkpgIrPnWzLz7sKVK1eUoGXLlo8ePfruu+8++eSTSZMmzZ07d/PmzSkpKeYlAwAAAAAVjMIUAAAAAAAAwDbFxMRcvnxZRNzc3Hr37q0crFOnTrdu3ZS4hH1kRCQ5OXnixIljxozZuXNnly5dnJycqlWr9tJLL+3Zs6dKlSoism7duiI3uDGj45kzZ6ZNmyYiWq126tSpN2/e3L9//7p16y5cuHDy5Elvb28RuXHjxujRo/P3mjJlSocOHUQkMjJyx44dysG8vLzQ0NDs7GytVrtmzRoXFxcT3y6z51sys++CWoVz+vRpb2/vvn37TpkyZfHixe+9915QUNBjjz02adKk9PT00uYDAAAAABWMwhRUDk5OTtZOAQAAAAAAoJJRF+oICgpSSisUgwcPVoLIyMjs7Oziuj98+LBatWrh4eHKmiUqHx+f7t27i0hGRoa6qkcZO86ZMycnJ0dEZs+evWDBgvzZtm/f/vjx43Xr1hWRQ4cOqQUoIqLT6dasWePg4CAi48aNe/DggYgsXrz41KlTIjJp0qTOnTsX//ZYbL4lM/suqIUp77///rVr1wqczczMXLx4cadOnQpvYwQAAAAAfykUpqBycHNzs3YKAAAAAAAAlUlOTs6mTZuUODg4OP+pAQMG2NnZiUhycvL3339fwiDjx48vcsWRFi1aKEFqamrZOyYlJe3evVtEvLy8Zs2aVbiXm5vbggULlHjXrl35T/n6+r7zzjsicuPGjbfffjshIUF56e3tPW/evBKmVva0TVGWu6AWwdjZ2U2ePPns2bMZGRnKWjLqlkBxcXGDBg0yGo2lygoAAAAAKhKFKagcbt26Ze0UAAAAAAAAKpN9+/b9/vvvIuLp6RkQEJD/VM2aNZ955hklLnk3nyeffLLI48oiJZbqePjwYaW0onfv3sWN/MILL6iNC5yaMWNG27ZtRWTZsmX9+vXLyMjQ6XRffvmlo6NjyUmWMW1TmH0XsrKyrl+/LiIuLi779+9fuHBh69atnZ2d69Wr9+yzz65du3br1q0ajUZEjh49GhkZaV56AAAAAFAB7KydAGAS/uwDAAAAAACgVNQdZIKDg5UKhvyCgoL27t0rIjt27EhLS6tWrVqRgzRt2tS8q5eqY2xsrBI4OjpGRUUV18zV1TU1NTUxMbHAcTs7uzVr1nTs2DE7O/vChQsiEhYW5ufnV/qszZ9vccy+C/b29spMnZyc3N3dC4/cv3//4cOHr1mzRkS++uordWMgAAAAAPiroTAFAAAAAAAAsDVpaWnffvutEsfGxo4dO7ZAg/v37yuBwWDYtm3bsGHDihynyJIIU5Sq471795QgPDw8PDy85MYGgyEnJ0fZBEfVtm3bqVOnfvjhhyLSsGHD9957r3Tp/sHs+RapLHdBq9XWr1+/5PHfeOMNpTCl8CoyAAAAAPDXQWEKAAAAAAAAYGu2bt368OFDJd61a1fJjSMiIoorTCm8yIeJStVRTdVE6enpNWrUKHDwzJkzSpCUlHTq1KnOnTuXakyF2fMtkqXuQnF8fHw0Go3RaMzIyChh2RsAAAAAsC6ttRMAAAAAAAAAYGHqDjKmiIqKun37dvkl86fc3NyUYMeOHUYTFK5KWblypbInjogYjcbQ0NDMzMwKnUNRyvsuODs7u7i4KLFOpytVXwAAAACoMBSmAAAAAAAAADbl5s2bBw8eVOIjR44UV96RnJzs4OAgIrm5uV9//bUVE27cuLESnDt3zozuer1+ypQpIuLl5aUsOnLlypW5c+daMEMzlPEu7Ny584svvvjiiy9SUlJKuER6erqIuLq6Ojs7l/OEAAAAAMBMFKYAAAAAAAAANmXDhg15eXki0qRJk4CAgOKaubm59e7dW4kjIiIqKLmiqNvuHDp0qLg2er0+LCwsLCxs8+bN+Y8bjcaQkJC0tDQRWbFixeLFiz08PEQkPDxc3dzHKsp4F3788cfQ0NDQ0NBVq1YV1/fYsWNK0K1bN4vkDBQDuCcAACAASURBVAAAAADlgcIUAAAAAAAAwKaoO8gMGzZMo9GU0DI4OFgJYmJirly5Uu6ZFcPPz8/Ly0tEoqKitmzZUmSbWbNmhYeHh4eHF1ga5PPPP4+KihKRkSNHPvPMMzVq1FiyZImI5OTkhISE5OTklH/6RSvjXVAPLl68+M6dO4V7ZWRkhIWFKfHQoUMtkjMAAAAAlAcKUwAAAAAAAADbcf78+bNnzyqxWtxQnL59+7q6uirxhg0byjez4mm12tmzZytxaGjo8uXLjUajetZgMEydOlVZTcTLy6tXr17qqYSEhGnTpomIh4dHeHi4cnDQoEF9+/YVkdjY2AULFlTYLPIr+13w9fX9xz/+ISI3btzo3bt3gU2Ozpw50717d71eLyIdO3YcNGiQZfMHAAAAAAuiMAUAAAAAAACwHepCHf7+/s2aNSu5cZUqVdSaBuvu5jNixIghQ4aISGpq6pgxY5o0adKvX7+xY8f279+/fv36CxcuFBF3d/edO3fqdDqli9FoHDFiRHp6uogsXbrUzc1NHe2///1v1apVRWTu3LmXL1+u+OlY5C6sWrWqWrVqInLmzJm2bdt26tRpyJAhAwYM8PX17dChQ0xMjIjUq1dvy5YtJa/IAgAAAADWRWEKAAAAAAAAYCPy8vLUJTeGDRtmShd1F5j4+PhTp06VV2YmWLt27cSJE7VarYjo9fqdO3d+/vnn27dvT0lJEZFWrVrt3bv38ccfV9svXbo0OjpaRPr37z9w4MD8QzVs2HDevHkikpWVFRISkn/9lQpgqbvw+OOPHzx4sHXr1iJiNBpPnTq1cePGbdu2xcXF5eXliUjnzp1jYmIaNmxo+TkAAAAAgOVQmAIAAAAAAADYiOjo6KSkJBFxcHAICgoypUvXrl0bNGigxKVaNEWr1drb25uxVkdxHXU63aeffnru3LlJkyY98cQTNWrUcHFxad269cCBAzdt2nT27Nn27durjePj42fMmCEirq6uS5cuLXyV8ePHd+jQQUSOHTv22WeflTZJ09MuzIJ3oX379rGxsVu2bHn55ZfbtGnj6urq4uLStGnT119/fc+ePYcPH65fv75ZswEAAACAimNn7QQAAAAAAAAAWEb37t1LuzqIVqu9fv16gYObN28uudeCBQsWLFhQ+LjZHVW+vr6LFi0qeRARadasWUZGRgkNtFptkQvAFJlh2dPOz1J3QaHRaAYOHFhgSRgAAAAAqERYMQUAAAAAAAAAAAAAAADlgsIUAAAAAAAAAAAAAAAAlAsKUwAAAAAAAAAAAAAAAFAuKEwBAAAAAAAAAAAAAABAubCzdgKASTQajRLcv3vn2K7N1k0GsGVGo/Lf1AHPpfZ/zrq5ADbr/76niTEvj29qQPkx5uUpwe/XE35PumbVXABbZvzjfyDPHzskf/zgBsDC/u/fmeTk5Fg1DwAAAAAAzEFhCioHFxcXJTAajeoH5wDKj1GjET5WAMqf+sE5gPLD/0ACFYN/a0AFyMzMtHYKAAAAAACUGlv5oHJ49OiRtVMAAAAAAACwJjs7/sYMAAAAAFD58NMsKge1MKWqq5vn422smwxgw345dTQ3N0dEXA7HOF67Ye10ANv0qF7ttOcCRESj1fp26mLtdACb9duFnx+mpYqIe93HHvNqYe10AJt18US0spuP1xPtnKtVt3Y6gG1KT025FndWRBwdHa2dCwAAAAAApUZhCioZ+ypVatSua+0sAJul0WokV0TE/m6Kw9VEa6cD2Caj/P/bHPBNDSg/dvb2SmBfxZF/a0AFqFqjRnX32tbOArBNRvbJAgAAAABUZmzlAwAAAAAAAAAAAAAAgHJBYQoAAAAAAAAAAAAAAADKBYUpAAAAAAAAAAAAAAAAKBcUpgAAAAAAAAC2xsnJSVM8Jyenhg0b9uvXb/ny5QaDwdrJVkrXr1//17/+9dxzz9WvX9/JycnZ2bl+/fo9evSYOXNmXFyctbOzjqysLDc3N/UxW7VqlbUzAgAAAPCXQGEKAAAAAAAA8PeSmZmZlJS0c+fOMWPGtGjR4ujRoxV26YsXLypVC2PHjrXIgLm5uWolxMKFCy0yZskMBsPEiRObNGkyZ86cAwcO3Lx5MzMz02Aw3Lx589ChQx9++KGvr++gQYPu3Llj4oBvvfWWRqN56623TGl88+bNuXPntmvXrmbNmi4uLs2bNw8JCfnxxx/Lr6Ppvvvuu/v376svIyIizBikVO/Gzz///MYbb7Rp06ZmzZoODg4eHh49evRYsGBB/jTKSanyBAAAAP7m7KydAAAAAAAAAIDyEhAQ4OTklP9ITk5OYmKiXq/Pzc0VkaSkpF69eh09erRt27ZWyrEyefjwYc+ePY8dO6a8dHJy8vb2bt68eVZW1rVr1+Lj4x8+fCgi33zzzU8//XT06NH69euXPGBubu7GjRtNvPr27dtHjhyZkpKiHomPj4+Pj1+zZs2ECRM++eQTrbboP0Q0u2OprFu3Lv/L6OjopKSkBg0amD6C6e9GVlbWm2++uXLlyvwH79y5c+fOnUOHDs2bN++///3vkCFDTL90qZTqrgEAAACgMAUAAAAAAACwWREREY0bNy58/MGDBx999FF4eHh2dnZGRsYbb7yhFlugBFOmTFHeqCpVqkyePDksLMzNzU09m56evnTp0o8//jglJeXatWuvvvrq4cOHSx7w008/NXFtlR9++CEoKCg7O1tEatSo0bVrV0dHx59++ik+Pt5oNC5evFin0xW5ZozZHUslJSVl9+7dSty8efNff/3VaDRu3LgxLCzM9EFMfzdCQkLUFVnq1avXpk2bunXrXrp0KTY2NisrKzU1dejQoWlpaaNHjy7tRCybJwAAAABhKx8AAAAAAADgb6h69er//ve///3vfysvf/zxx4sXL1o3JfNotdqP/tC5c+dyvda1a9fUJTqWL1/+73//O39ViohUrVp1xowZ3333nb29vYgcOXJk7969xY12//79jz/+ePr06aZc+tGjR8OHD1eKS4YOHXrjxo3t27dv2rTpypUrK1assLOzE5FPPvnkxIkTlupYWpGRkY8ePRKRgICACRMmKAdN382nVO/Gd999p4ys1WrnzJmj1+v37Nnz5Zdfnjhx4vLly3369FGaTZgwIT4+vtQzsVyeAAAAABQUpgAAAAAAAAB/U1OmTHF3d1fio0ePFtfMaDTu379/0aJFe/bsqajUTKXRaKb/oWPHjuV6rW+//VbZ/6hbt26vv/56cc3+8Y9/TJ48WYm3b99e4OyePXtGjx7duXPn+vXrT58+XRnwT33xxRd6vV5E2rdv/+WXXzo7OyvHNRrNqFGjZs6cqbycO3eupTqWlrqPz2uvvTZo0CBlb6CzZ8+WXPBk3ruxaNEiJRgxYsTcuXOVMiBF48aNt23b1qFDBxF59OjRJ598Yt50LJInAAAAAAWFKQAAAAAAAMDflEajadOmjRLfunVLPR4YGKjRaJo3by4it2/f9vPz69mz5+TJk1esWFFghKNHj44ePbply5bVq1d3cXHx8vIaMmTI1q1bjUZjgZZhYWEajeaJJ55QXn7++ecajUaj0RTeRObWrVvvv/9+p06d6tSp4+zs7OvrO3DgwN27dxceM3+2Go0m/+4qysGGDRsqL0+ePBkcHNy0aVMnJydPT8+ePXuuXbs2Ly+vVG/XpUuXlODpp58uuWW3bt2UoHBZxtatW1esWHH06NGHDx+afumNGzcqwfjx45VlTvJ78803dTqdiOzfvz85OdkiHUslISFB2eHIwcEhMDDQw8OjS5cuyqmSF00x490wGAxHjhwREa1W+69//atwA3t7+w8++ECJS1ixplTMu2sAAAAAFAV/FAH+mpSfkAEAAAAAAGBZGRkZSqAscVFAampqjx49fvnll8KnDAbDyJEjN23alP9gQkJCQkLCxo0b/fz8vvnmm8cee6y0+axatWry5MlpaWnqkbi4uLi4uK1bt7Zt2/bbb79t1KhRacecP3/+zJkz8/Ly7OzscnNz9Xq9Xq/fv3//smXLDh486OTkZOI46nv1pxUtHTt2nDp1qojUrVu3wCl/f/+cnBz1ZXx8fAlr1ShSUlJ+/PFHEbGzs+vbt2/hBrVq1ercufMPP/yQm5u7d+/eV199tYwdS0utPunTp4+yBk9QUNAPP/wgIhs2bJg3b55GoymyoxnvRlxcnLJnkJeXV7169Ypso66dc/369VJNpDhm5AkAAABARWEKKgf1r1sAAAAAAABgKWlpaefPn1diT0/Pwg0mTZr0yy+/aDSapk2btmzZsk+fPsrx3NzcF154ITo6WnlZp06dDh06ODs7nz59OiEhQUROnDjh7+9/+vTpWrVqKW1CQ0OfffbZa9eujRkzRkR69+49YcIEEfH29lYvt2jRInUTHHd393bt2nl4ePz888+//PJLXl5ebGysv7//oUOHlKVcTLRixYoZM2b07t17+vTpHTp0yMnJOXjw4MSJE/V6/YkTJyZPnrxs2TITh2rSpIkSbNmyZdasWeq2OIW5u7svWLCgyFMjRowYMWKE+vKrr7760xKHCxcuKHvH+Pn51axZs8g2ffv2VQpBzp49q9aXmN2xtNavX68Er732mhIMHDjwzTffVMqAjh07VtwaM2a8G7dv31aCVq1aFddGqVwREfXxKyMz8gQAAACgojAFlYO9vX1xi7UCAAAAAADAPOPGjTMYDCKi0+meffbZAmf1en18fLyvr+/69evbtm2b/9RHH32kVKXY29t/+umn48aNU0/t37//lVdeSU5O1uv148ePV5dU8fb29vb2Vre2adSo0fPPP59/zDNnzkybNk1EtFrt5MmTP/jggypVqiinTp8+HRwcfPny5Rs3bowePfrgwYMmTjA5OXnixIljxoz57LPP1CVhXnrppRYtWjz55JNZWVnr1q3Lf6pk/v7+SnDlypVnn3122bJl6kZI5UrdQqiE1WLUU2rjsnQslZiYmMuXL4uIm5tb7969lYN16tTp1q1bVFSUiERERPzp5kem6927t7J4SXGrsIjInj17lMDHx8dS1wUAAABgNpN+4gKsjqoUAAAAAAAAi8jLy9Pr9Tt37vT398+/0EXhbXeys7MdHBy+//77AlUpBoNh4cKFSrxu3br8VSki8txzzx0+fFjZlzkyMvLq1asmJjZnzhyl4GD27NkLFixQq1JEpH379sePH1e2xTl06NCOHTtMHPPhw4fVqlULDw8vUHri4+PTvXt3EcnIyLhy5YqJoz3//PNdunRR4uPHj7dt2/app56aN29eTEzMn27uUxZ37txRguJWPcl/6tatW2XvWCrqUxQUFJT/rg0ePFgJIiMjs7OzzRu8MI1Go9PpdDpdceVEv//++7vvvqvEo0ePttR1AQAAAJiNwhRUDuoSnQAAAAAAADCdp6en5v+l0+k8PT379et3/PhxpU2LFi0WLVpUZPfhw4c3aNCgwMFdu3alpKSISOvWrYOCggr38vX1VYoSjEZjRESEKXkmJSXt3r1bRLy8vGbNmlW4gZubm7o5zq5du0wZUzF+/HgXF5fCx1u0aKEEqamppo+2efPm/It/nDlzZvbs2R07dqxdu3ZgYOCKFSuUnYwsKz09XQlKqC9R96zJyMgoe0fT5eTkqIviBAcH5z81YMAAOzs7EUlOTv7+++/NGNwMV69e7dmzp16vF5EOHToEBgZWzHUBAAAAlIDCFFQO6k/RAAAAAAAAsKC+ffseO3asRo0aRZ5Vd2bJ79ixY0owatSo4rZT+ec//6kEavlLyQ4fPqysmNu7d28HB4ci27zwwgtqY1PGVDz55JNFHi/uKiWrU6fOwYMHv/jiC3VbH0VycvKWLVtGjx7t5eXVsmXLhQsXJicnmzF+kZTtlkTE1dW1uDbVqlVTgvy/RjO7o+n27dv3+++/i4inp2dAQED+UzVr1nzmmWeU2MT6pLLIzMz8+OOP27Rpc/bsWRFp2bLlrl27StjuBwAAAECFsbN2AgAAAAAAAADKS0BAgJOTU+HjNWrU8Pb2fvnll9u3b19C98L7+4iIuvdN8+bNi+vYrFkzJbh06ZIpecbGxiqBo6NjVFRUcc1cXV1TU1MTExNNGVPRtGlT0xubwt7efuTIkSNHjkxKSjrwB3XTHBG5fPny1KlT33vvvfXr17/00ktlv6J6B9PS0opr8+DBAyXIv5mO2R3PnTsXExNTuHHHjh1btWqV/4i6j09wcHDhKpCgoKC9e/eKyI4dO9LS0tQiGMvKy8tbt27dO++8c/36deVIr169Vq9eXadOnfK4HAAAAIDSojAFAAAAAAAAsFkRERGNGzc2u7uHh0fhg8o+PiLi6elZXMd69eo5ODg8evRIbVyye/fuKUF4eHh4eHjJjQ0GQ05OjrJNzJ9yd3c3pZkZGjRoMHz48OHDh4vI+fPnDxw4kJCQULdu3ZSUlC1btuj1+v79+69bt27o0KFlvFDVqlWVoIRVWNRT+Ys/zO64Z8+eGTNmFG4cHh6evzAlLS3t22+/VeLY2NixY8cWaH///n0lMBgM27ZtGzZsWHFpmO3cuXMhISGnT59WXnp4eCxYsKDApkIAAAAArIvCFAAAAAAAAABFK3K/G2XPnZJptVo7O7tHjx7l5OSYcqGHDx+WKrH09PTith8qwFKbuZw9e3bXrl0i0r59++eff77A2VatWuWv2Jg5c2bHjh2vXr361ltvvfjii9WrVy/LpdWVP9TyncLUU7Vq1Sp7RxNt3bpVvXHKm1OCiIgIyxamZGVl/etf//r444+zs7NFxN3dffr06W+++WaRSwQBAAAAsCKttRMAAAAAAAAAUJm4ubkpgV6vL67NnTt3lJIFExcsUcfcsWOH0QQmVqVY0NWrV2fPnj179uwlS5b8aWN3d/fBgweLyN27dyMjI8t46ZYtWyrBzZs3i2tz69YtJXj88cfL3nH69OlFvu1TpkzJ31fdx8cUUVFRt2/fNr19yTIzM3v16jVv3rzs7Gx7e/vp06cnJCRMmzaNqhQAAADgL4jCFAAAAAAAAACl0Lx5cyWIj48vro16ysvLy5Qx1f2Gzp07V7bsykuDBg2U4OzZs6a0t7e3V4KyV2M88cQTWq1WRI4dO5aRkVFkm3379ilBmzZtyt7RFDdv3jx48KASHzlypLgSouTkZGXdndzc3K+//rpUlyhOdnb2wIEDf/jhBxFp3br1Tz/99NFHH5VxWRoAAAAA5YfCFAAAAAAAAACl4O/vrwRffPFFcW1WrlypBE8//bQpY3bu3FkJDh06VFwbvV4fFhYWFha2efNmU3O1nKeeekpZ1iUpKem777770/bHjx9XAmdn5zJe2t3dXXnPMzMz9+7dW7hBRkbGgQMHRESn0/Xu3bvsHU2xYcOGvLw8EWnSpElAQEBxzdzc3NSRIyIiSnWJ4oSHh+/evVtEunXrdvTo0fybKAEAAAD4C6IwBQAAAAAAAEApvPjii66uriJy5syZbdu2FW4QFxenbPKi0WiGDh1a5CBGozH/Sz8/P2VtlaioqC1bthTZZdasWeHh4eHh4WUv9TCDTqcLDg5W4hEjRly8eLGExuvWrVNWItFqtf379y/71V955RUlWLVqVeGzGzZsyMzMFJFnn322du3aFun4p9R9fIYNG6bRaEpoqb5vMTExV65cKdVVCsvOzv7ss89ExM3NbePGjdWqVSvjgAAAAADKG4UpAAAAAAAAAErBxcVl0qRJSvzqq6+uXr06/9n9+/d36dIlNzdXRAYNGuTj41PkINeuXcv/UqvVzp49W4lDQ0OXL1+ev3LFYDBMnTpVWW/Dy8urV69eFptMabz77ru1atUSkbt373bo0OHdd9/97bfflFVDVHFxcWPHjg0JCVFejh07tkmTJmW/dGhoaKNGjURkz5498+fPz3/qxIkTYWFhSjx37lxLdSzZ+fPn1S2N1LqT4vTt21epZBKRDRs2lOpChW3fvv3GjRsiEhgY6OHhUcbRVOnp6Qv/8Msvv1hqWAAAAAAiYmftBAAAAAAAAABUMrNmzTpw4MCxY8eysrJCQkLmzp3bvn17R0fHmJiY+Ph4pabE09Nz2bJlBTqq61tER0ePGzfO09PTz8+vS5cuIjJixIgDBw5s2LAhNTV1zJgxH374YevWrevXr3/79u3o6OiUlBQRcXd337lzp06nq9jp/p+aNWt+//33zzzzTGpqqsFgeP/9999///0qVap4eXnVrVv37t27N27cuH//vtr++eefDw8Pt8ilq1SpsmbNml69emVnZ8+YMePbb7994YUXHBwcTp8+/e2332ZnZ4tIWFhYp06dLNWxZOpyKf7+/s2aNfvT5AcNGqRs/BQREfHee++V6loFnD59Wgm+/vprZUOfEnh6eh45csSUYVNTU6dOnarEHh4exRVUAQAAADADhSkAAAAAAAAASsfe3n7v3r3Dhg3bunWriCQmJiYmJuZv4O/vv2XLlpo1axbo2KhRo5YtW166dCkzM1MpWwkPD1cKU0Rk7dq1tWvXXrJkSV5enl6v1+v1+fu2atVq9erVjz/+eDlO7M889dRTsbGx//znP/fv368cycrK+uWXXwqsseHi4jJr1qypU6fa29tb6tI9evTYtGlTSEjI/fv3jx8/fvz4cfWURqOZPHlygQVRyt6xOHl5eerCJ8OGDTOly9ChQ5XClPj4+FOnTnXs2LFUV8zv6tWrSpCampqamlpyY0dHR7MvBAAAAMBSKEwBAAAAAAAAUGouLi7ffPNNdHT0+vXro6Ojb9++nZOTU7duXT8/v8GDB7/88svFddy1a1dYWNjRo0fT0tI8PDzq1KmjntLpdJ9++umoUaNWrVp14MCBpKSk7Ozspk2bNm/ePDAwMCgoSKPRWHAKWq1Wp9OVdkxPT899+/adP39+48aNJ0+evHTp0v3797Ozs6tXr163bt127dp169YtKChIXRvGggYMGNCpU6fly5fv2LEjMTExMzPzscce6969+6hRo0ou9TC7Y5Gio6OTkpJExMHBISgoyJQuXbt2bdCggdIrIiKiLIUpv/32m9l9AQAAAFiFJv9erQUMHTpUqXyfN2/ezJkzKzArW+bn53fy5EkR2bRp0+DBg62dTqUxbdo0ZVFQtzoevn5drZ0OYLNO7Nmak50tIjW+2ed07pK10wFsU1bThsnD+ouIRqsN6Bto7XQAm3XuaNSD5P+JSN1GXs3bdrB2OoDNOrYzUvnFQuune1R3r23tdADblPL77YsnokXE1dWV3yYBAAAAACodrbUTAAAAAAAAAAAAAAAAgG2iMAUAAAAAAAAAAAAAAADlgsIUAAAAAAAAAAAAAAAAlAs7aycAlM7DtAcJF2OtnQVgs/Jyc5XA0No7+7Ha1k0GsFU5rtX+LzIa+aYGlJ/MhxlKkH7/Hv/WgApwM+HXe7duWDsLwDZlPXxo7RQAAAAAADAfhSmoHBwcHJQgy/DwxtXL1k0G+DvIat44q3lja2cB2Dij0cg3NaACZDxIzXiQau0sANv3vxvXrZ0CYPsMBoO1UwAAAAAAoNTYygeVg729vbVTAAAAAAAAsKbcPxa5BAAAAACgEmHFFFQOD/9YtNbO3t7Ruap1kwFsWMaD+0aj8f9j784Das7+/4G/7q1oE4UyQklZJvtWEhkqJhpLpVJMyKjhY5psM/gYzGdmjPKxjY9sY8YaJbvRlMgwImG0iUhKaiJSqXTr/v44n8/99a3b7d53d6nr+fjr9F7O+3WWdzfOuecQkcarN/zyClWHA6CehK1bCdq3Y2n9toaqDQZAjZWXlVQLBESk1ap1ax1dVYcDoLZKi1+xhK6+AV9DQ7XBAKir6mpBeWkJEeno6Kg6FgAAAAAAAACZYWIKtAxspJyI2hi2t7Z1UG0wAGos4bcoQVUVEbWJS9C5d1/V4QCop8oeXYtmTSUiHp8/0MFZ1eEAqK17Vy++KXpBREadTK0GDlN1OABq69qZY+zfa5YDhxoYdVR1OADq6dXf+akJ8USkgelfAAAAAAAA0AJhKx8AAAAAAAAAAAAAAAAAAAAAUAhMTAEAAAAAAAAAAAAAAAAAAAAAhcDEFAAAAAAAAAAAAAAAAAAAAABQCExMAQAAAAAAAAAAAAAAAAAAAACFwMQUAAAAAAAAAAAAtZWTk/Ptt986OTmZmprq6Ojo6uqampqOHTt2xYoVaWlpqo6uuVi2bBmPx7tw4YLkyzw8PHg8Ho/HKygoUE5gAC2der816l06AAAAADnCxBQAAAAAAAAAAAA1VF5e/sUXX3Tv3n316tWxsbF5eXkVFRXl5eV5eXmXLl364YcfrK2t3d3dlTmeWl1dzfufjRs3Ku25jYqMjGzXrt24ceOIKDU1lUUYGBio6rianWbbgi2C3LsWmuM9pN6/oLZv385rjJWVlarDBAAAAC40VR0AgFQ0NdFXAQAAAAAAAACk9fbtW2dn52vXrrEfdXR0evXqZWVlVVlZ+eTJk8zMzLdv3xLR8ePHk5KSrl69ampqqtJ4VSkpKSkrK+vTTz/V0tJSdSwAAO+vhw8fqjoEAAAAUBQM9kPL0KVLF1WHAAAAAAAAAADQYixevJjNSmndunVwcPDSpUsNDQ1FZ0tLS3/66acNGza8evXqyZMn3t7eV65cUV2wKhYZGUlE7u7uqg4EAOC9JpqYYmJiwuPxxF7ToUMHJUYEAAAAcoOJKdAyaGlpCYVCVUcBAAAAAAAAANACPHnyZPfu3Sy9c+fOTz/9tM4F+vr6X331lYODg4ODQ1VV1R9//BEdHT1+/HhFB8bn89evX8/So0aNUvTjpBQZGWlgYODk5KTqQFqA5tmC7y00B6gZNjGlXbt2+fn5qo4FAAAA5AwTUwAAAAAAAAAAANTKqVOnqquriWjMmDH1Z6WIjBgxIjg4+McffySikydPKmJiilAojI2NTUlJ6d2798cff8zj8ZYvdqWozgAAIABJREFUXy73pzTF3bt3MzMzfXx8WrdurbSH1qkWpT236ZphCypac26s97A5QI0JBIKsrCwi6tOnj6pjAQAAAPnjqzoAAAAAAAAAAAAAkKf79++zhL29veQrx4wZwxKpqaliL3j+/Pm6detsbGyMjY11dXWtra3d3NzOnz/f0NK2Hh4ePB7PysqKiPLz821tbZ2dnYODg3ft2lX7Ah6PV1BQUOeurl27sh9v3Ljh6+vbo0cPHR0dc3NzZ2fn/fv319TUSCiIrHGKsH18PDw8iGjp0qU8Hq9v377sVFhYGAt148aNYu+Ni4vz8PDo2rWrtra2ubm5k5PTL7/8IjbORqul6QW5evXq/Pnze/fubWBgoKenZ2FhMWPGjKioKMktxaHOm1sLipWamsqCPHToEBEVFBSsWbNmwIABBgYGhoaGAwYMWLFiRU5OjoSakaaxpK9z6bsWtzdO7s1RR1Pqsw7p3xoRWfs28/jx40WLFjk4OHTp0kVPT69v376urq6HDx+u/ywVlk4oFJ46dWrq1KmDBg3q0KGDnp5er169xo0bx/ZZq3OxlL1Ipjy51Vhtcnxzs7KyBAIBEfXu3VvWewEAAKD5w4opAAAAAAAAAAAAaqWsrIwlGh17Hj58+JIlS4jIxMSk/tk9e/YEBweXlJSIjqSlpaWlpUVFRQ0cOPDUqVPdunVrKOfi4uKxY8emp6fLGvyPP/64YsWKmpoaTU3N6urq7Ozs7OzsmJiYHTt2xMXF6ejoyDfOyMhIfX19WVeLqamp+fLLLzdv3iw6wuKMjY0NCwu7dOmS2DipsWrhVpDy8vI5c+aEh4fXPpiVlZWVlXXkyBFbW9vjx4937txZQnE41Ll8c2tKCzYqLi7Oy8ursLBQdOT169f37t3bunXrTz/95Ofn19CNEhqr6XUuliLqQb6NS02oTw5vDed6Dg4O3rZtG5vlwKSmpqampp49e3b9+vW///57p06dVF66tLQ0Nzc30TxC5sGDBw8ePIiLi1u3bt3Ro0cnTpzY0BPF4pwntxqTb49l+/gQVkwBAABQU1gxBQAAAAAAAAAAQK10796dJSIjI9++fSvhSiMjo5CQkJCQEDY9pbZNmzbNmzePjTgaGRk5Ojr6+vpaW1vz+Xwiunv3rp2dnWgcsb6goKD09HQej2dpaTlp0iQph1d37dr11VdfTZgwIT4+/s2bN8XFxSdPnjQzMyOihISE4ODg+rc0Jc7k5OSMjIxJkyZpa2sTkb+//4ULF8LCwthZFxeXCxcuXLhwwc3Nrc6NX3311ebNm1u3bu3k5LRy5colS5YMGDCAnbpx48bSpUs5VAu3glRXV3/88ceikXtjY+OJEyd6eHiI+kBCQoKdnd2LFy8aColDnUug5BZs1L179z755JPCwkJvb+/w8PCUlJQjR474+voSUVlZ2Zw5cw4ePNjQvQ01Foc6l6ZrKaIe5Nu41LT6lPWt4dy3169fv2nTJjbH4sMPP/T09PTz87O3t+fxeESUnJzs4+MjdtKeMktXWlo6YcIENoOEz+fb29v7+vr6+fmNGzeuVatW7Ine3t4PHjwQ3dJoL+KQZ1NqTO49VhRY79693717d+7cuX//+99BQUFr166NiIiQvNwLAAAANH9YMQUAAAAAAAAAAECt2NnZscSDBw8cHR137NghGiKV0u3bt5ctW0ZEfD4/ODj4X//6V+vWrdmpW7du+fr6ZmRkPHv2bP78+XFxcfVvz87OzszMtLa2Pnjw4MCBA6V8aFFR0RdffBEQELB9+3Y2tElEkydP7tmz56BBgyorKw8cOFD7VNPjZPv4uLu7sx979erVq1cv0a5G3bp1a2gllf3793fr1u3EiRODBw9mR2pqalasWPHjjz8S0aFDh3766SeZqoVzQdavXx8fH09EWlpamzdv/vzzz0WnYmJivLy8ioqKsrOzFy5cWGfZCYZDnUug/BZsVEhICBGFhoYuXryYHbG2tvby8nJwcAgMDBQIBAsXLnR0dKy/GoSExuJQ5412LUXUg3wbl+FcnyT7W8OtbxcXF69cuZKIWrVqdfTo0SlTpohOJSUljR079s2bN3FxcVevXh09erQKSxcREcG2B7KwsIiOjra0tBSdevHihZub25UrV0pKSk6dOiWa1NJoL+KQJ+caU0SPFc1iuXXr1qJFi548eVL7rLa29vz58//1r3/p6+tLmSEAAAA0K1gxBVqGiooKVYcAAAAAAAAAANAyjB8/XjSCeP369YEDBw4ZMuS7775LTExsdHMfZvXq1ezb86tWrQoJCRGNOBLR0KFDr1+/zrb+uXTp0unTp+vfXlVV1apVqwsXLkg/K4WI3r5926ZNm9DQ0Doj5X369Pnoo4+IqKysrM53/ZsYZ2RkpK6u7scffyx9kAyfzz9//rxoBJod+e677ywsLIjo9evXdYZUGQnVwq0g5eXlGzduZOkDBw7UHrknIicnpytXrmhoaBDRsWPHHj16VD8kDnUugfJbsFFCoXDatGmieQYi/v7+/v7+RFRcXCx2FlFDjdX0OhdLEfUg38ZlONcnyfjWcK7nmzdvst9yn376ae05FkQ0ZMiQBQsWsPSdO3dUWDoi+vPPP1li165dtWeQEFGHDh22bNnC0omJiWIfJxa3PLnVmCJ6rGhiyrp16+r/Cq2oqNiyZYuNjU1BQYGUGQIAAECzgokp0DLk5eWpOgQAAAAAAAAAgBYjIiLC3t5e9OPt27dXrVo1fPjwjh07enh47Nq1Kysrq6F7c3Nzz58/T0QWFhbsm/R1GBoasqUFiOjs2bNiM/Hz8+vSpYusYS9cuFBPT6/+8Z49e7JEcXGxvOJMS0tLS0tzcXHR1dWVNU5vb29ra+s6BzU0NIYPH14/ztrEVgvngpw9e5Ztb9G/f//p06fXv9Ha2trT05OIhELhoUOHxIYkU503SpktKKWGdlZavny5pqYmEe3fv1/sBWIbSy51Xofi6kG+jctwrk+Z3hrO9cyWDCGitm3b1r9rwYIFbPubhhZDUk7pWPxBQUFffvll/YVbiKhHjx4swTbKkRK3PDnUmIJ6rGialKamZnBw8F9//VVWVpaXlxcTEzNz5kx2Ki0tzd3dXSgUSpknAAAANB/YygdahurqalWHAAAAAAAAAADQYhgbG8fFxR04cGDv3r2ir9ETUVFRUWRkJNvCplevXvPmzZs9e7aRkVHte69cucKG/VxcXFq1aiU2f9EqI1euXBF7gYuLC4ewBw0aJPa42DCaGCerBA8PDw5xTpo0SezxDh06SL5RbLVwLsi1a9dYYt68eTweT+yNn3322eHDh4no+vXrYi+Qqc4bpcwWlIapqamNjY3YU+bm5oMGDUpMTMzJycnNza0/B0VsY8mlzutQXD3It3GpafUp01vDuZ6trKxYIiwszMbGZsqUKWxCiSh+U1NTsbmREktHREFBQQ2FQUQ3btyQcLYh3PLkUGOK6LGVlZVsioyent7Zs2fHjBnDjuvq6n7wwQeOjo5Tp051c3MTCoVXr149duwYm5YEAAAALQgmpgAAAAAAAAAAAKghLS2tOXPmzJkzJzc3N/Z/am+CkJGRsWTJkjVr1hw8eHDy5Mmi43fv3mUJbW3tixcvNpR/27Zti4uLnz59KvZs586dOcQs+k6/NJoYZ2RkpLa2NrcJNDLFWZvYauFcENECA6Kh5fpEO3rcv39f7AWcy9L03DgX/N69e2K3OBk+fHi/fv1qH+nevbuEALp3787ySU5Orj/VQGxjyaXO65DLGyeWfBuXmlafMgXDuZ5HjBhhY2Nz48aN0tJSDw8PExMTX19fJycnW1tbsSuC1Ilf8ll5la6+mpqanJyczMzM27dvX7x4MT4+vim5yZQnhxpTRI/V0tJiV+ro6NSZK8lMnTrVz89v3759RPTrr79iYgoAAECLg4kpAAAAAAAAAAAA6qxLly5+fn5+fn5ElJycHBsbm5WVZWJi8urVq8jIyOzs7KlTpx44cMDHx4dd//LlS5YIDQ0NDQ2VnHl5eblAIKj9DXumU6dOHEIVOx7ZkKbEmZGRkZycPHXqVH19fQ5xSlh0QTKx1cK5IGyvEyIyNzdv6PoPPvigVatW7969E11ch0x13ijltOBvv/321Vdf1b8mNDS0zsQUMzMzCXmKJiKIIqlNbGPJpc7rkMsbJ5Z8G5eaVp8yvTWc61lTU/PYsWOzZ8+Oi4sjooKCgo0bN27cuJHP5w8YMGDy5Mnu7u7199xhlFY6kXPnzp08efKPP/7Iysp69+4dhxyanieHGlNEj+Xz+Y3W4YIFC9jEFG7rJwEAAIBqYWIKAAAAAAAAAACA+vjrr7/Onj1LREOHDh0/fnyds/369as9cr9ixYrhw4c/evToyy+/dHV1NTAwIKK3b9/K9MTS0tJ27drVOchtr5CG9uwQqylxsn183N3dZcpBRENDg9uNYquFc0HYbhqS8fl8TU3Nd+/eCQQCsRfIVOeNUloLSknywLwoALHbiIttLLnUeUNhSEn6epBv41LT6lOmt6Yp9dytW7eLFy+eP3/+2LFj586de/HiBRHV1NTcuXPnzp07a9eu/eyzzzZu3Kinp1cnQ6WVjoieP38+bdq0hISE2gdNTU179erVv3//cePGubq6ypRhU/KUtcaU8OaK1adPHx6PJxQKy8rKSkpK2rRp0/Q8AQAAQGkwMQUAAAAAAAAAAEB9PHr0aNWqVUQ0ceLE+hNT6jAyMvL09Pz+++8LCwuPHTvm7+9PRIaGhuzs6dOnOQyOKk1T4oyMjGzduvWkSZMUEJfMOBdEdGN2dnavXr3EXlNQUMBGkeW+eEbTcS748uXLly9fLs2VWVlZEs4+evSIJaQfNVdEnbeUN44UUJ8NaXo9u7i4uLi41NTU3L59++rVq1euXPntt98qKiqEQuHOnTurqqr27t1b5xallU4gEDg7O6ekpBBR586d58+f7+DgMHjwYNFMi7KyMuXnKX2NqarH6urq6unplZaWUhNmBwIAAICq8FUdAAAAAAAAAAAAAMhNly5dWOKvv/6S5notLS2WyM/PZwnRfhb37t2Td3TyxDnOzMzMu3fvOjs7sxViVI5zQaysrFgiMzOzoWtEpywsLDhFp0BK6GmPHj0Su74FEQmFwrS0NJbu06ePlBkqos5byhtHCqjPhsirnvl8/tChQ4OCgqKiovLy8kJDQ/l8PhH9/PPPRUVFdS5WWulOnDjBZpAMGjQoIyNj9erVDg4Otdf/4LCtj7zylKbGFNFjz5w5s3fv3r1790rYACsvL4/NSmnbtq2urq68Hg0AAADKgYkpAAAAAAAAAAAA6mPIkCHs6+y5ubnnzp1r9Prr16+zhGicb9SoUSxx6dKlhu7Kzs5eunTp0qVLIyIimhoxV5zjZPv4eHh4KDpCKXEuiJ2dHUvUX/tBZPfu3Sxhb28vh1jlSgk97dWrV8eOHRN76sSJE0+ePCGijh079uzZU8oMFVHnLeWNIwXUZ0M41/MXX3zh6urq6uqak5NT53pDQ8PFixdPnDiR/Zienl7nAqWVLikpiSUCAwP19fXrX1BnOx6F5smhxhTRY//8809/f39/f/89e/Y0dM21a9dYYsyYMdLkCQAAAM0KJqYAAAAAAAAAAACoDw0NDV9fX5aePXt2amqqhIsPHDjw+++/ExGfz586dSo7aGtry1YguHjxIpvDUd/KlStDQ0NDQ0NV+LV1znFGRkZqaWk1ugOFUCiUY7QScC6Iq6tr27Ztiej27dsnTpyof1daWtrBgweJiMfj+fj4KCT6JlBOT/vuu+/Ky8vrHCwtLV2zZg1Lz5o1S/rc5FLndbpWS3njGPnWZ0M413NRUdHZs2fPnj17+vRpsTmLlv3Q09Orf1Y5pWNrkBARj8erf1YgEGzZsqXRTOr0Is55cqgxRfRY0cfWli1bCgoK6l9QVla2dOlSlm6Gv80AAACgUZiYAgAAAAAAAAAAoFa++eabDh06EFFhYeGwYcO++eabx48f19TU1L4mLS0tMDBw7ty57MfAwMDu3buzNJ/PX7VqFUv7+/vv3Lmz9ghoeXn5kiVLDh06REQWFhYTJkxQQonE4hZnVlZWUlKSk5NTu3btJOfPFkhQAs4VrqenFxQUxNLe3t4///xz7WxjYmJGjx7NtiZxd3dv+v4jcqecnpaamurg4JCXlyc68uTJk5EjRyYnJxORvr7+okWLpM9NLnVep2u1lDeOkW99NoRzPQ8dOpQlVq9efffu3dp3CQSCkJAQtuqGiYlJv379VFW6QYMGscTevXsrKytrn8rJyfH09IyOjmY/3r9/v6EZcnV6Eec8OdSYInqstbX1iBEjiOjZs2cuLi51Ngm6ffv2Rx99lJ2dTUTDhw93d3eXJk8AAABoVjRVHQAAAAAAAAAAAADIU/v27S9cuDBu3Lji4uLy8vJ169atW7eudevWFhYWJiYmhYWFz549e/36tej68ePHh4aG1s5h9uzZsbGxhw8fLi4uDggI+OGHH/r3729qapqfnx8fH//q1SsiMjIyOnPmjIaGhrKL17Q42ff7JYxrtmnThiXi4+M///xzc3NzW1vb0aNHN7eCMCtXroyNjb127VplZeXcuXPXrl07dOhQbW3txMTEzMxMNlpsbm6+Y8cOhcbPmaJ7Wu/evR8+fJiYmGhmZjZgwICePXsmJyenpaWJ5mlt27atW7duMuXJuc4ldK2W8sYpoj4bwq2eZ82a9e233758+bKoqGjw4MF2dnZWVlY6OjoFBQXXrl0TLcWxYcOG+jWptNI5OzubmZllZ2cnJCT07NnTzc3N1NT0xYsX6enp58+fr6qqsrS0LCkpKSgoePLkyZAhQyZNmrRu3Tp2b0O9iHOe3GpMET12z549tra2JSUlt2/fHjhw4LBhw3r06FFRUZGRkXH//n3WCh988EFkZKTYVWEAAACgmcPEFAAAAAAAAAAAAHUzZMiQu3fvfvbZZzExMexIZWVlenp6enp67cv09PRWrly5ZMkSLS2tOjns37+/Y8eO27Ztq6mpyc7OZl9VF+nXr9/PP//84YcfKrQU0pA1zsjISE1NzcmTJzeUYbdu3Xr37n3//v2Kigo25h0aGqroiSnEtcK1tLSio6NnzZoVFRVFRE+fPn369GntC+zs7CIjI9u3b6/o+DlTaE8bM2bM2rVr586dW1pampSUlJSUJDqlq6u7detWPz8/WfPkXOeSu1aLeOMUUZ8N4VbPhoaG586dmzFjxuPHj4VC4bVr19iCHyLt27f//vvvxe7Io7TStW3bNjw83MXF5dWrV0+fPt20aVPts66urvv27YuIiAgMDCSiO3fuVFVViSamNNSLOOfJucbk3mM//PDDuLi4uXPn3rt3TygU3rx58+bNm7UvGDVq1JEjR0xNTaXPEwAAAJoPTEwBAAAAAAAAAABQQ+bm5r///ntycvKRI0du3Lhx//79169fV1VVGRgYmJiYDB48eMyYMdOnTxd9/74ODQ2NzZs3z5s3b8+ePbGxsbm5uVVVVT169LCysvLw8Jg+fbqSv7PO5/M1NDTqP1SmOJ8+fXrz5k1nZ2cjIyMJzzp79uzSpUuvXr1aUlLSqVMnY2NjhRTp/+Jc4Xp6esePH4+Pjz948GB8fHx+fr5AIDAxMbG1tfX09JwyZQrnkBqqc/nmpuieNn36dBsbm82bN58/fz43N1dDQ8PMzMzFxWXBggWcV7/gXOcSupaS3zjOjauI+mwIt3q2sbHJyMg4fPjwsWPHnj59mpOTIxAIzM3NzczMnJ2d/f39dXV1VV46W1vbx48fh4SEXL58OTMzs6SkxNTUdMyYMbNmzRo1ahQRBQQEmJiYhIeHa2pqjhw5sva9DfUiznlyqzFF9NihQ4fevXs3Kirq4MGDWVlZT548EQgEnTp1sre39/LyUvk+VgAAANAUvIZ2KCQiHx+fw4cPE9F33323YsUKJUalzmxtbW/cuEFE4eHhnp6eqg6nxVi2bJmlpSURGRp3srZ1UHU4AGor4bcoQVUVEbU7/rvOvfuqDgdAPVX26Fo0ayoR8fj8kZM8VB0OgNq6d/Xim6IXRGTSzcJq4DBVhwOgtq6dOcb+Y6G//VgDo46qDgdAPb36Oz81IZ6I2rZti/9NApBGampq3759iSggIKDZbmPUgqh3fap36QAAAACaCb6qAwAAAAAAAAAAAAAAAAAAAAAA9YSJKQAAAAAAAAAAAAAAAAAAAACgEJiYAgAAAAAAAAAAAAAAAAAAAAAKoanqAACkwuPxWOJVYcGf5yJVGwyAGquprmaJ15PHFbt+pNpgANQW/78fasKaGnyoASiO6EPt75yswmfZqg0GQI0JhUKWSPnzMv3vH24AIF+iF636f59uAAAAAAAAAC0IJqZAy6Crq/vflFBYg/+FAVACTQ0haag6CAD1hw81ACUQCoVCvGsAildTU6PqEADUX0VFhapDAAAAAAAAAJAZtvKBlkFfX1/VIQAAAAAAAAAAqBKfj//KAwAAAAAAgJYHK6ZAy2BgYMDWrdU1aNutp7WqwwFQWw/v3KyuFhCRXsJfrZ7mqTocAPVUZdK+1GE4EfF4vF5DRqg6HAC1lX0/uby0hIjadTTpZNZD1eEAqK2MpOvsH2vdevfV1TdQdTgA6untm+KnD1KJSEdHR9WxALQM1tbWoj2woOnUuz7Vu3QAAAAAzQQmpkAL01pbp0PnrqqOAkBtZf6VSNVERFrPCrRTH6o6HAD1xBMtwM7j4UMNQHHyHj8opxIiaq2jh3cNQHEykq6zRLsOxgZGHVUbDIC6eqWppeoQAAAAAAAAALjD+p8AAAAAAAAAAAAAAAAAAAAAoBCYmAIAAAAAAAAAAAAAAAAAAAAACoGJKQAAAAAAAAAAAAAAAAAAAACgEJiYAgAAAAAAAAAAoD4ePXrEk92hQ4dUHTiQk5MTa47KykrJBwHkLjo6mvW07777TtWxQJNI+Uvj5cuX7LKpU6cqLTZQAxs2bODxeP/5z39ER6qrq2X9qyM6OlqFRXhvrV+/nsfjhYWFqToQAHhPYWIKAAAAAAAAAAAAEP3fsaWNGzeqOpxmLTU1lVVUYGCgqmNp2eRek+jGciSvypR7o7SgF7A5dMjmEIO8cCuLHGugob6n5EpWVZs+evRozZo1FhYW8+bNU9pDQVYN9dJFixZ16tRp+fLlz549U1VsAPA+01R1AAAAAAAAAAAAACA3Ojo6jo6O0lyZnp4uGpnQ0NBQZFAAAADQ4n322Wfl5eXffvutlpaW2AtGjRrVunXrRvNp3769vEODxunq6v7zn/9csGDBwoULT5w4oepwAOC9g4kpAAAAAAAAAAAA6qNz584xMTGNXvbw4cNhw4ax9PDhw7GVAwAAAEhw8ODBuLi4fv36eXt7N3RNRESEiYmJMqMCmcybNy8kJOTkyZOnT5/+5JNPVB0OALxfMDEFAAAAAAAAAADg/VJWVjZt2rTi4mIi6tixY2RkJPt+M5/PX79+Pbtm1KhRqgwRgCt0YzmSV2W+z43SHMreHGKQF25lUUINKLmSVdKmP/74IxF99tlnPB5POU8EudPS0pozZ87q1as3bNiAiSkAoGSYmAIAAAAAAAAAAPB+mTt3bkpKChFpaGiEh4d37dqVHefxeMuXL1dpaNAyCIXC2NjYlJSU3r17f/zxx6oO5/9AN5YjeVXme9Uodd6O5lD25hCDvEhZFuW3gqIfofJ+xZ6upaXl5eWloEc0508WdTJz5sxvvvnm2rVriYmJosXzAACUgK/qAAAAAAAAAAAAAEB5/v3vfx89epSl169fP3bs2NpnPTw8eDwej8crKCioc1A0f+XGjRu+vr49evTQ0dExNzd3dnbev39/TU2NhIfGxMTMmjXLwsJCV1e3S5cuY8eOXb58+YsXL2SKfObMmaIwhELhvn37HBwcjI2NdXR0evTosWjRory8PHalQCDYvn27vb19hw4d9PT0+vfv7+/vn5ubKyHz58+fr1u3zsbGxtjYWFdX19ra2s3N7fz580KhsM6VS5cu5fF4ffv2ZT+GhYWxGtu4cWPty4RC4alTp6ZOnTpo0CAWRq9evcaNG7dhw4ZXr17JVHAJrl69On/+/N69exsYGOjp6VlYWMyYMSMqKqp+2ESUmprKQj106BARFRQUrFmzZsCAAQYGBoaGhgMGDFixYkVOTo7YB7E+YGVlRUT5+fm2trbOzs7BwcG7du3iHJKUNUmytE7taOXbjTk36OPHjxctWuTg4NClSxc9Pb2+ffu6uroePnxY8isja5GlVF5evnXr1jFjxnTq1ElbW9vc3HzGjBmXLl2ScIvYyuRQNHk1iuK6DVNTU3Pw4MEJEyZ07txZW1u7e/fufn5+CQkJRBQdHc2eFR0dXb9oEt4OBf1elYmEdhRr9+7dfD6fx+MZGBiw4tcml/65Zs0aFtK8efMauiY3N5eFoa+vX1ZWJqEs3FqBkbInN9r3JDyCwy+Q5tavNm/eTEQTJ07s0KEDh9vFkvKThfOvXw6vczP5S6N2/cj9N6S5ufno0aPpf20KAKA0WDEFAAAAAAAAAADgfXH58mXRd6zd3d2XLFkiaw4//vjjihUrampqNDU1q6urs7Ozs7OzY2JiduzYERcXp6OjU+f6kpISX1/f06dPi448e/bs2bNnly5dCgsL+/777xcsWCBrDKWlpe7u7mwwSVNTUyAQPH78eNu2bREREZcvXzYyMpo4cWJiYqLobHJycnJy8tGjRy9fvjxkyJD6Ge7Zsyc4OLikpER0JC0tLS0tLSoqauDAgadOnerWrZtMEaalpbm5ud2/f7/2wQcPHjx48CAuLm7dunVHjx6dOHGirAWvrby8fM6cOeHh4bUPZmVlZWVlHTlyxNbW9vjx4507d27o9ri4OC8vr8LCQtGR169f37t3b+vWrT/99JOfn19DNxYXF48dOzbfknhxAAAgAElEQVQ9PV3uITVE7q1Dsndjzg0aHBy8bds2gUAgOpKampqamnr27Nn169f//vvvnTp1Uk6RiSgxMdHDwyM7O1t0hBX8yJEjAQEBsu7pwK1oEsjaKJJxq8O8vLypU6fevHlTdOTJkydPnjzZv3//okWLnJ2dJT9UwtshmXzL3nT79++fP3++UCjU1dU9d+6cra1t7bPy6p+enp5r164lopMnT4aFhWloaNS/5tixY2zM3t3dXU9PT5psZW0Fuffk+pr4idAc+lV2dvb58+eJaMaMGbKGIQ0JZeRce018nZvbXxry/S3h4+MTHx8fERGxZcsWOc40AgCQDCumAAAAAAAAAAAAvBdyc3M9PT3Z8NuHH364b98+WXPYtWvXV199NWHChPj4+Ddv3hQXF588edLMzIyIEhISgoOD61xfWVnp6OjIZqXweLyePXv6+Ph88sknbJzvzZs3Cxcu/PXXX2WKobq62tvb+/Llyxs3bszNzS0vL09MTBw6dCgR5efne3t7Ozk5JSUlff3115mZmZWVlSkpKR999BERlZaWBgQE1M9w06ZN8+bNY2NFRkZGjo6Ovr6+1tbWfD6fiO7evWtnZ/fw4UPR9f7+/hcuXAgLC2M/uri4XLhw4cKFC25ubuxIaWnphAkT2Cgan8+3t7f39fX18/MbN25cq1atiKisrMzb2/vBgwcyFbxOJXz88ceiKSDGxsYTJ0708PDo3r07O5KQkGBnZ9fQmjT37t375JNPCgsLvb29w8PDU1JSjhw54uvry2KbM2fOwYMHG3p0UFBQeno6j8eztLScNGmSaDiQQ0iN1iTJ3jrSkLUbc27Q9evXb9q0SfTGeXp6+vn52dvb83g8IkpOTvbx8am/dIEiisweN27cONGslA8++GDy5MkjR45s3bo1EYWFha1Zs0b63LgVTQLpG0Vx3ebVq1djxoxhw9g8Hq9Pnz4+Pj6jRo3S0dERCoVbtmyp3zfqaOjtkFfZlePo0aNz5swRCoXa2tpnzpwZNWpU7bNy7J99+vTp168fEb148eLq1atirzl27BhLSJgtV4dMrSBTT5am79XX9E+E5tCvoqOj2QwhttKG3DVURs6118TXWeV/adQh39+QROTg4EBEVVVVFy9elFAPAADyhRVTAAAAAAAAAAAA1N+7d+/c3d3//vtvIjIwMIiKitLX15cph6Kioi+++CIgIGD79u1sKIWIJk+e3LNnz0GDBlVWVh44cKD2KSJavXo1GxYyNjY+ceKEnZ0dO15eXr5y5cpNmzYR0eLFiz09PbW1taUM4/nz5+fOnbt48SIbBCKioUOHnjlzxtLSsqys7M6dO0S0f//+mTNnsrPW1tanT5+2tLQsKCi4detWfn5+7a+/3759e9myZUTE5/ODg4P/9a9/sXF6Irp165avr29GRsazZ8/mz58fFxfHjvfq1atXr16pqansx27duo0fP752hBEREWxDHAsLi+joaEtLS9GpFy9euLm5XblypaSk5NSpU0uXLpWy1HWsX78+Pj6eiLS0tDZv3vz555+LTsXExHh5eRUVFWVnZy9cuLDO+iVMSEgIEYWGhi5evFhUS15eXg4ODoGBgQKBYOHChY6OjvXXCcjOzs7MzLS2tj548ODAgQObGFKjNcmhdRrFoRtza9Di4uKVK1cSUatWrY4ePTplyhTRqaSkpLFjx7558yYuLu7q1au1B3oVUWQiqqmpmTlzJhsTNTQ0PHz48IQJE9ipioqKwMDAX375pfa6ApJxK5oEMjWK4rrNl19+yQaGTU1NT506JVrzoLS01Nvb++zZsxkZGRJKIeHtkFfZleDkyZO+vr7V1dWtW7c+efJknb3e5N4/PT09k5OTiSgqKoqNlNf25MmTGzduEJGZmVn9s2LJ1Aqy9uRG+55YTfxEaCb9KjY2loi6d+9uYmIi5S3Sk1BGzrXXxNdZ5X9p1Cbf35BMz549jYyMioqKYmNjPT09JVQFAIAcYcUUAAAAAAAAAAAA9bdo0SI2wsfj8X799ddevXrJmsPbt2/btGkTGhpaZyirT58+bOSmrKys9reWX758uXXrViLS1NT8448/RLNSiEhHR2fjxo1sIf2XL18mJCTIFImvr69orIjp1KmTaAD1o48+Eo0VMfr6+qJtSupsB7B69Wr2XflVq1aFhISIxoqIaOjQodevX2eDcJcuXaq9G5Fkf/75J0vs2rWr9igaEXXo0GHLli0szbYA4KC8vHzjxo0sfeDAgdpTQIjIycnpypUrbFOMY8eOPXr0qH4OQqFw2rRpolkpIv7+/v7+/kRUXFz8008/1b+xqqqqVatWFy5cqDN22PSQxFJE68jajYlrg968eZMttPDpp5/WHvAmoiFDhoh2sGIDnAotMhGdPn36r7/+IqLWrVsnJCSIZqUQkba29r59+z777DPpc+NWNAk4NIoE3Orw8ePH+/fvJyIdHZ3r16/X3olDX1+//hSN+hp6OySTb9mb6Pz582xVLS0trYiIiPrj2XLvn6IR8aioKLYgR20REREsMWvWLLaESaNkagW592SxmviJ0Bz6VU1NDZswMWLEiEYv9vb2/liidevW1blFQhm51V7TX2dqTn9pKOi3BNuiKyYmRtYbAQA4w8QUAAAAAAAAAAAANbdv376dO3ey9Ndff11nBE56Cxcu1NPTq3+8Z8+eLFFcXCw6eOjQoYqKCiLy8vISXSDC4/HmzZvH0mylDemJjV+0Zcy0adMknK0dYW5u7vnz54nIwsKCfW++DkNDQ7a4CBGdPXtWyvCsra2DgoK+/PJLsctF9OjRgyXY8hUcnD179tWrV0TUv3//6dOniw2ADfcKhcJDhw6JzaShxVqWL1+uqalJRGxUrz4/P78uXbooIqQ6FNQ6JGM3Jq4Nyr7lT0Rt27atf9eCBQvY9gq1x/4VV+QDBw6wREBAQP2XkYi++eab2mOlknEoWqNkbZSGcK7DX375hU2MmDdvXteuXevcpaGh8fXXXzf6dLFvR6PkVfYmio2NdXNze/funaam5pEjR1xdXetcoIj+aWlpOXjwYJb5rVu36pw9evQoS8yaNUv6gkjfCoroyfU1/RNB5f0qJSXl5cuXRMT2spHs0qVLFyQSO9GnoTJyqz25vM7N6i8NRfyWGDZsGBFlZ2eLtngDAFA0bOUDLYORkRH70wcAAAAAAAAAAGSSlJQkWsHCycnp22+/5ZzVoEGDxB5v1apV/YOi6SZz584Ve9fEiRMvX75MRMbGxjKF0adPHwkxWFtbSxnhlStX2NiVi4uL2AuI6OOPPxZdLGV4QUFBEs6ydWua4tq1aywxb968hlYR+Oyzzw4fPkxE169fr3/W1NTUxsZG7I3m5uaDBg1KTEzMycnJzc2tP1Lo4uKiiJDqU1DrkIzdmLg2qJWVFUuEhYXZ2NhMmTKFzfhhTE1NTU1N69yiuCKLGuiLL74Qe0Hnzp2nTZt25MgRaXLjULRGydooDeFch6J0Q7+vHB0du3Xr9vTpUwlPF/t2NEpeZW+K+Pj4yZMns6mEAwcOdHNzq3+Ngvqnp6fn7du3iSgqKoqNlDOPHz9OSkoiInt7+zpLZUgmfSsooifX1/RPBJX3K9EMng8++IBDJNJoqIzcak8ur3Oz+ktDEb8lRK359OlTMzMzzvkAAEgPE1OgZfjwww//+OMPVUcBAAAAAAAAANDCvHz50s3NjQ03mpubHzlypM5S8DIRfTtZGsnJySzR0Jiijo6Og4MDhzB0dXU5n63t7t27LKGtrX3x4sWGLmvbtm1xcbHkESwJampqcnJyMjMzb9++ffHiRVmXh6lPtGK/aFS1PlGd19lQgBF9q1us7t27s20RkpOT609M6dy5syJCqk9xrSNTN65PygYdMWKEjY3NjRs3SktLPTw8TExMfH19nZycbG1txS7PQE0o8r1798TuAzJ8+PB+/fqVlpYWFBSwbM3NzRvKVuworFgcitaoJjaKCOc6FP2+khCJpaWl5J4m9u1olExll9zWHJ5ORGlpaZMmTXr79i378datW4cOHfLx8alzmYJeyenTpy9fvpyIoqKifvjhB9Fx0XIpn376qZRZMdK3giJ6cqM4fCIooV9Jlp+fzxLt27eX5mK2MY1MpCyjlLUnl9e5Wf2lIcfWFOnQoQNLiNoXAEDRMDEFWgYpt5AEAAAAAAAAAACR6upqLy8vtki7trb28ePHpRlVksDIyEj6i4uKiohIQ0NDcd+xbiLRAr2hoaGhoaGSLy4vLxcIBLW/Ty/ZuXPnTp48+ccff2RlZb17965Jgf5fbNMcIpIwyeCDDz5o1arVu3fvRBfXJvm70aJpK2IXMO7UqZMiQqpPca0jUzcWkbVBNTU1jx07Nnv27Li4OCIqKCjYuHHjxo0b+Xz+gAEDJk+e7O7uXuc795yL/Ntvv3311Vf1rwkNDe3Xr5+owi0sLCT8L6uFhUWjheJctEZxa5T6uNVhTU3N69eviahDhw5i98tgGl1UQOzb0SiZyi65rTk8nf43saxt27Zubm4///wzES1ZsmTSpEl1Jmco6JU0Nzdns0MePHiQlpb24YcfsuPHjh0jIh0dHbG7g0kgfSsooic3pCmfCEroV5I9f/6cJZr4J4QEkssoU+3J63WWF7m8OHJsTRFRa4raFwBA0bh/PQIAAAAAAAAAAACas1WrVsXGxrL0jh07Bg8e3MQMZfruUFVVFRG1atVKQ0Ojic9VENEKAVIqLS2V5rLnz5+PGDFi0qRJe/bsycjIYKNopqamY8eODQoKOnPmDJdYa2GbAkjG5/PZyJZAIKh/VvLAnqhaqqur658Vu3FA00OSEIaUpGwdkv0rcJwbtFu3bhcvXjx37tynn34q+m56TU3NnTt31qxZ069fv4CAgLKyMtH1CiqyaIxTcsG1tLSkf7SsRWuUvL6XyK0Oq6ura2pqGg2j0V0zuG2r0Ry+k2lgYBAdHR0WFsbmheTn569evbrONYp7Jb28vFgiKiqKJR48eMDWmZg6daqBgYFMz5WpFeTek+tr+ieCyvsVm2ZKRLK2hfQaKiOH2pPX6ywvcnlxFPFbQjTzTOwkVAAARcCKKQAAAAAAAAAAAGroxIkT69evZ+nAwEA/Pz8lB2BoaPjmzZvy8vLCwsKOHTsq+enSMDQ0ZInTp0+7urrKJU+BQODs7JySkkJEnTt3nj9/voODw+DBg9u0acMuaOIYJ9UKOzs7u1evXmKvKSgoYINhYr9mnZWVJSH/R48esUS7du2UFpKEPOXYOhw0vUFdXFxcXFxqampu37599erVK1eu/PbbbxUVFUKhcOfOnVVVVXv37mVXci7y8uXL2WYoYona8fHjx0KhsKEBzsePH0v/REb6oikNtzrU0tLS19cvLS0tLCx8+/ZtQ5t0sNWnVEtyW3Ojr6//22+/2djYENH27ds/+ugjlpg9e/bAgQNFlynulfTw8AgODhYKhVFRUatWraL/LZdCsu/jw43ierISPhGUQLS0xps3b5T5XG6119xe52byWVafqDUVsRwLAIBYWDEFAAAAAAAAAABA3dy/f180njdixIjNmzcrPwbRziASBrzDw8MPHTrU9EVEuBGt5H/v3j155XnixAk2ijZo0KCMjIzVq1c7ODiIRtGosdVKpGFlZcUSmZmZDV0jOiV2f5ZHjx6JXQ2FiIRCYVpaGkv36dNHaSHVp4jW4UBeDcrn84cOHRoUFBQVFZWXlxcaGsrn84no559/Fq1GoKAi6+josJzLy8sljMU+fPiQW/7SFE1pONehpaUlS0j4fSV5RlfL5ejoaGdnx9JjxoyZMWMGEVVXV3/++ee1F0NS3Ctpampqb29PRHfu3GGVfPToUXbc0dFRvs+SQBE9WQmfCEog2mdHyUtrcK69ZvU6N5PPsvpErdls91sEAPWDiSkAAAAAAAAAAABqpaSkZNq0aSUlJURkYmISERGhtCXra2MDjUR08OBBsRekpKR4e3v7+vru379fiXH9f6NGjWKJS5cuNXRNdnb20qVLly5dGhERIU2eSUlJLBEYGKivr1//goSEBNkj/T9EQ8gSvsS/e/dulhC1Qm2vXr0SLUhQx4kTJ548eUJEHTt27Nmzp9JCqk8RrcMB5wb94osvXF1dXV1dc3Jy6pwyNDRcvHjxxIkT2Y/p6eksobgiixpo69atYi8oKiqSPkMORVMaznU4evRolvjll1/E3pWYmJiRkSG3QJux0NBQtmPL9evX9+3bJzqu0FfS09OTJU6cOJGens6mI8ycOZNNDVEQJfRkJXwiKIGqJqZwrr1m9To3k8+y+l68eMESovYFAFA0TEwBAAAAAAAAAABQK7Nnz2ajaJqamkePHjU1NVVJGD4+PmzTkN27d9cf9qNaMxXYzhHKZ2try1bvuHjxYmRkpNhrVq5cGRoaGhoa2tB2ALVXFCAi0TCq2A1TBALBli1bmhQ0kaura9u2bYno9u3bJ06cqH9BWloamwzE4/F8fHzEZvLdd9+Vl5fXOVhaWrpmzRqWnjVrlpJDqlOTcmmdpuPcoEVFRWfPnj179uzp06cbuoAl9PT0WEJxRRa15o4dO8SuarN+/Xo2lU0aHIqmOPLqNqIlpsLCwvLz8+vf9e2338ot6Obtgw8+WLt2LUsvX75c1JoKfSXd3d01NDSIKCoqii2XQjL+FuKgiT25Tt8TSwmfCErQtWtXlnj+/Lkyn8u59prV66zazzIJvVRUM6L2BQBQNExMAQAAAAAAAAAAUB8bNmw4fvw4S4eEhDg4OKgqkl69enl4eBBRZWWlnZ3dzZs3RaeEQuHu3bu3bdtGRO3atZsyZYpKIuTz+atWrWJpf3//nTt31h7CKS8vX7JkyaFDh4jIwsJiwoQJYjNh64uIDBo0iCX27t1bWVlZ+1ROTo6np2d0dDT78f79+9KMa9anp6cXFBTE0t7e3j///HPtszExMaNHj2Y79bi7uze0HU9qaqqDg0NeXl7tgowcOTI5OZmI9PX1Fy1apOSQ6tSkXFqn6Tg36NChQ1li9erVd+/erX2jQCAICQm5du0aEZmYmPTr148dV1yRnZ2dWTwVFRW2trYxMTG1g/nyyy9DQkKkz41D0RRHXt1m8ODBLi4uRFRWVjZixIjam25UVFT4+PicOXNG7Oi4WvrHP/7Rv39/Inrx4sWKFSvYQYW+kiYmJuzT6s8//2S/QGxsbKTfTYybJvbkOn1PLCV8IihB375927dvT0S3bt1S5nM5116zep1V+1kmoZcmJiYSUdeuXbt37y7fhwIANERT1QEAAAAAAAAAAACAfBQXF4sGETU1NS9cuCAatpHs888/d3V1lXs8O3bsSExMzMrKys3NtbOz69Onz+DBgwUCQVJSkmgV/d27d3fu3Fnuj5bS7NmzY2NjDx8+XFxcHBAQ8MMPP/Tv39/U1DQ/Pz8+Pv7Vq1dEZGRkdObMGfZtfpE2bdqwRHx8/Oeff25ubm5razt69GhnZ2czM7Ps7OyEhISePXu6ubmZmpq+ePEiPT39/PnzVVVVlpaWJSUlBQUFT548GTJkyKRJk9atWydr2CtXroyNjb127VplZeXcuXPXrl07dOhQbW3txMTEzMxMNuhlbm6+Y8cOsbf37t374cOHiYmJZmZmAwYM6NmzZ3JyclpaWk1NDbtg27Zt3bp1U05IDdUkNaF15Ihzg86aNevbb799+fJlUVHR4MGD7ezsrKysdHR0CgoKrl27VlBQwPLfsGFD7eAVVGQ+n//LL7+MHDmyuLj45cuXzs7O3bp1GzZsWHFx8Y0bN9haKcHBwVu3bhUIBI3mxq1o8qWIbrN79+6hQ4c+f/78yZMngwcP7tu376BBg549e5aYmPj69WsDA4Nly5axAWYdHR0FlauZ0NDQ2L59++jRo9kkwrlz5w4bNowU/Ep6enrGxcUJhUK2wpZo0QvF4daTJfS9+pTziaBofD5/7NixERER169fV+Zzm1J7zep1Vv5nmTS9lG2E5OTkJJcnAgBIAxNTAAAAAAAAAAAA1IRAIGDrUrC0lLNSiGjSpEmKiMfIyOjq1avTpk27ceNGdXV1SkpKSkqK6Gy7du1++OEHd3d3RTxaevv37+/YseO2bdtqamqys7Ozs7Nrn+3Xr9/PP//84Ycf1rmrW7duvXv3vn//fkVFBZtsERoaOnr06LZt24aHh7u4uLx69erp06ebNm2qfZerq+u+ffsiIiICAwOJ6M6dO1VVVRyGIbW0tKKjo2fNmhUVFUVET58+ffr0ae0L7OzsIiMj2Xfc6xszZszatWvnzp1bWlqalJSUlJQkOqWrq7t161Y/Pz+lhdRQTbKz3FpHjjg3qKGh4blz52bMmPH48WOhUHjt2jW2+oJI+/btv//++/qblSioyNbW1hcvXnRzc2MZ1mmg+fPnh4SEbN26VZqsOBdNjhTRbTp37nz58mVXV9cHDx5UV1f/9ddff/31l+hxERERonyUsEWRytnb28+aNevXX3+tqakJDAy8efMm21dFca+km5vbggUL2NSo1q1be3l5yaUgEnDryZL7Xh3K+URQAkdHx4iIiKysrIKCAhMTE+U8tCm119xeZyV/ljXaSzMzM1+8eEFEjo6O8nooAECjMDEFAAAAAAAAAAAAmorP52toaNRfG79z587Xr1+PjIwMDw+/efNmYWGhiYlJ7969Bw8evHjx4g4dOig5Qja2WpuGhsbmzZvnzZu3Z8+e2NjY3NzcqqqqHj16WFlZeXh4TJ8+vaEF/8+ePbt06dKrV6+WlJR06tTJ2NiYHbe1tX38+HFISMjly5czMzNLSkpMTU3HjBkza9asUaNGEVFAQICJiUl4eLimpubIkSO5FUdPT+/48ePx8fEHDx6Mj4/Pz88XCAQmJia2traenp6N7o40ffp0GxubzZs3nz9/Pjc3V0NDw8zMzMXFZcGCBbKuldL0kBqqSWpC63AjthtzblAbG5uMjIzDhw8fO3bs6dOnOTk5AoHA3NzczMzM2dnZ399fV1e3fgyKK/KQIUPS09N3794dFRWVnp7++vXrjh07Dhs2LCAgYPz48US0YsWKmpoae3v7RrPiVjRuGvrdoohu07Nnz3v37u3atSs8PDw9Pb2ystLc3NzDw+OLL74wNDT8448/2GVt27aVV+kka6jsyrFhw4ZTp069fv06KSlp586dbPhfcf2zffv2jo6OFy5cICJXV1dDQ0N5FqYB3HqyhL5Xn3I+EWTCoV+NHz+ex+MJhcIrV66wTfqUoym1p5LXWe5/aUj5RJl+QxLRlStXiEhTUxMTUwBAmXgSdq3z8fE5fPgwEX333XeiJUChiWxtbW/cuEFE4eHhnp6eqg6nxbh//z77pDQ07mRtq7KtkQHUXsJvUYKqKiJqd/x3nXv3VR0OgHqq7NG1aNZUIuLx+SMnKe8f8wDvm3tXL74pekFEJt0srAYOU3U4AGrr2plj7D8W+tuPNTDqqOpwANTTq7/zUxPiiaht27b43yRoitTU1L59+xJRQEBAQ7v8AEBDgoKCtmzZoqWl9fbtW01NfOkX3i8TJ048f/78lClTTpw4oepY5OA9f53HjRsXFxfn5eV15MgRVccCAO+R9+63LQAAAAAAAAAAAAAAgEhqaurVq1eJaOTIkWz+Vh1CofDixYtEZGVl9R4OYwMEBQWdP3/+3LlzL1++bGifuGYCr7NkOTk5ly9fJqKgoCBVxwIA75e6y0kBAAAAAAAAAAAAAAC8P0pKSgICAgICAtatWyf2gpMnT6akpBDRxIkTlRsaQLPg5ORkbW1dVVXV/NfYwOss2YEDB2pqamxtbW1sbFQdCwC8XzAxBQAAAAAAAAAAAAAA3l/Dhg0zNDQkoqioqMjIyDpnHz58+OWXXxIRj8fz8fFRQXwAzcCyZcuIaNeuXWwrz2YLr7MEAoFg7969RLR8+XJVxwIA7533bokqaOneVVQUPstWdRQAaqumpoYl3nX7gHiqjQVAbQk6/v/1TvGhBqA4VZWVLFH5thTvGoASvC78u7L8raqjAFBPZW+KVR0CAICa09DQCAsL8/Lyqq6unj59urOz8/jx4zt27JiTk3Pv3r0TJ05UVlYS0bx58wYMGKDqYAFUY+bMmfv27bt8+fKRI0dmzJih6nAahNdZgr179z5+/NjV1XXKlCmqjgUA3juYmAItQ0VFBUuUvXmdkZSg2mAA3gdvh/V7O6yfqqMAUHPCmhp8qAEowesXf79+8beqowBQf08zUlQdAoD6E/33CAAAyN306dPz8vJWrlz59u3b6Ojo6OjoOhd4e3v/9NNPKokNoDng8Xi7d+/u37//P//5Tw8PDy0tLVVH1CC8zmKVl5evW7euTZs2//nPf1QdCwC8j7CVD7QMJSUlqg4BAAAAAAAAAECVBAKBqkMAAFBnQUFBWVlZX3/99ZgxY8zMzLS0tNq2bdurV6/Zs2dfvnz58OHDzXkkHkAJLC0t16xZ8/jx4127dqk6lkbgda5v69ateXl5P/74Y5cuXVQdCwC8j7BiCrQM7dv/d9cDTRJqE/4XBkBRykiLbRCqTdWaVKPiaADUlIB4Ff/7G0xDW1e1wQCoserKchIKiYinocnXaqXqcADUVnXFf7fv4Wm15mtoqDYYAHUlrK6uqaokIm1tbVXHAi2btbW1UChUdRQAzZqxsfH333+v6igAmq9ly5YtW7ZM1VFIBa9zHcuXL1++fLmqowCA9xcmpkDLwOf/d3WfDlQ+pvqpaoMBUGPHNXpWEZ+IBtX8bSbELuYACpFPepc1uhIR8XgG/T9SdTgAaqsk7U9B6Ssi0jL6QK97f1WHA6C2XiWeZ5PA9C0Ha7YxUnU4AOqpqriwNOMmEWlq4r/yAAAAAAAAoOXBVj4AAAAAAAAAAAAAAAAAAAAAoBCYmAIAAAAAAAAAAAAAAAAAAAAACoGJKQAAAAAAAAAAAAAAAAAAAMHGiloAACAASURBVACgEJiYAgAAAAAAAAAAAAAAAAAAAAAKgYkpAAAAAAAAAAAA6kwoFN68eXPZsmUjRowwNzfX1tZu166dlZWVt7f3r7/+WlFRoeoAFcvJyYnH4/F4vMrKSlXHog5+//33sWPHGhsbGxgYrF69WtXhNAseHh6sj23fvl3VsQAAAAAANEeYmAIAAAAAAAAAAKC2bt++PWLECBsbm5CQkISEhOzs7MrKyuLi4szMzPDwcD8/PzMzs8jISFWHCUqVmprKJlIEBgbKdOOxY8fGjx9/6dKlwsLCkpKSwsJCBUUoAefgAQAAAABAVTAxBQAAAAAAAAAAQD1t37592LBhN27cYD/q6+v369dv5MiRZmZmmpqa7ODff//t4eHxww8/qC5MaDFWrlzJEo6OjuvWrZs6dapq4wEAAAAAgBZBU9UBAAAAAAAAAAAAgPxt27Zt0aJFLD148OC1a9c6Ozu3atWKHREIBEePHv3hhx9SU1OJaMWKFX369JkyZYrKwoVmr6ys7NGjR0Q0YsSImJgYVYcDAAAAAAAtBlZMAQAAAAAAAAAAUDd37twJDg5m6UWLFt28eXPSpEmiWSlEpKmp6ePjc/v2bXt7e3ZkwYIFVVVVKogVWoiKigqhUEhEJiYmqo4FAAAAAABaEkxMAQAAAAAAAAAAUDdz584VCARENGPGjC1btmhoaIi9rFWrVidPnuzYsSMR5eXlxcbGKjVKgGZJKBTGxMRs2rTpt99+U3UsAAAAAADqABNTAAAAAAAAAAAA1EpcXNydO3eIqH379tu2bZN8cfv27WfMmMHSR48eFXvN1atX58+f37t3bwMDAz09PQsLixkzZkRFRbH1M+qbOXMmj8fr2rUrEQmFwn379jk4OBgbG+vo6PTo0WPRokV5eXnsSoFAsH37dnt7+w4dOujp6fXv39/f3z83N7dOhqmpqTwej8fjHTp0iIgKCgrWrFkzYMAAAwMDQ0PDAQMGrFixIicnR9oKquX58+fr1q2zsbExNjbW1dW1trZ2c3M7f/680orWlGA8PDxEwRDRjRs3fH19e/TooaOjY25u7uzsvH///pqamtq3LF26lMfj9e3bl/0YFhbGKnbjxo0SAtu5cyePx+vQoQP78eTJk+yuwMDA2pcJhcJTp05NnTp10KBBrNS9evUaN27chg0bXr16JSF/IoqJiZk1a5aFhYWurm6XLl3Gjh27fPnyFy9ecAte1h7LatLKyoqI8vPzbW1tnZ2dg4ODd+3aJTlsAAAAAACQhqaqAwAAAAAAAAAAAAB52rlzJ0vMmTPHyMio0evnzJmTmppKRKWlpXVOlZeXz5kzJzw8vPbBrKysrKysI0eO2NraHj9+vHPnzg3lXFpa6u7uHh0dTUSampoCgeDx48fbtm2LiIi4fPmykZHRxIkTExMTRWeTk5OTk5OPHj16+fLlIUOGiM0zLi7Oy8ursLBQdOT169f37t3bunXrTz/95Ofn12h5Rfbs2RMcHFxSUiI6kpaWlpaWFhUVNXDgwFOnTnXr1k1pRWtKMET0448/rlixoqamRlNTs7q6Ojs7Ozs7OyYmZseOHXFxcTo6OtJXCzdpaWlubm7379+vffDBgwcPHjyIi4tbt27d0aNHJ06cWP/GkpISX1/f06dPi448e/bs2bNnly5dCgsL+/777xcsWCB9GE3sscXFxWPHjk1PT5f+iQAAAAAA0CismAIAAAAAAAAAAKBW4uLiWEK0FIpk/fv3j4mJiYmJiYyMrH28urr6448/Fo3xGxsbT5w40cPDo3v37uxIQkKCnZ1dnWUtat/u7e19+fLljRs35ubmlpeXJyYmDh06lIjy8/O9vb2dnJySkpK+/vrrzMzMysrKlJSUjz76iIhKS0sDAgLE5nnv3r1PPvmksLDQ29s7PDw8JSXlyJEjvr6+RFRWVjZnzpyDBw9KU2Qi2rRp07x589hEECMjI0dHR19fX2traz6fT0R37961s7N7+PChcorWlGCIaNeuXV999dWECRPi4+PfvHlTXFx88uRJMzMzIkpISAgODhZd6e/vf+HChbCwMPaji4vLhQsXLly44ObmJqGu2GWiBXVGjBjB7vrHP/7BjpSWlk6YMIHNSuHz+fb29r6+vn5+fuPGjWvVqhURlZWVeXt7P3jwoE7OlZWVjo6ObFYKj8fr2bOnj4/PJ5980qlTJyJ68+bNwoULf/31VymDb2KPJaKgoKD09HQej2dpaTlp0iSxM2kAAAAAAEBWWDEFAAAAAAAAAABAfWRkZLBxd319/X79+jUlq/Xr18fHxxORlpbW5s2bP//8c9GpmJgYLy+voqKi7OzshQsX1lmggnn+/Pm5c+cuXrzI5mQQ0dChQ8+cOWNpaVlWVsY2G9q/f//MmTPZWWtr69OnT1taWhYUFNy6dSs/P5/NTqgtJCSEiEJDQxcvXiy6y8vLy8HBITAwUCAQ/D/27j2u57t//Pjr8ynpIClU5JCoWOY8Ws5nwg4OxTRjGDbXGBpfdrnGZrPJ2GyXOYxdDknOZxEqmUNjiIToINFQ0kk6fH5/vK7rffv8Ovl08kke97+en/fr8H6+D7su9Xn2ek2dOrVPnz4FB+Zz4cKFzz//XAihVqtnzJjx9ddfV69eXTb9+eefXl5e169fv3v37qRJk5Qqn4q7tDImk5SUNG3atMmTJ//yyy+ykEUI8fbbbzs5ObVt2zYrK2vjxo1Kk7Ozs7Ozs1wgRwjRqFGj/v37F3+vhBANGzZs2LDho0eP5EcbG5t8o7Zt2ya3UnJwcAgICGjWrJnS9PDhw2HDhoWEhKSmpu7Zs8fb21t74Pz588+dOyeEsLa23rVrl5ubmzyemZk5b968ZcuWCSFmzpzp6elpbGz83OTL+MbGxsZGRUW5uLhs2rSpTZs2z70tAAAAAHTEiimoRHJzcz09Pa0KM336dH1nBwAAAAAA8BKIjo6WgZOTk4GBQannyczMXLp0qYw3btyo/R2/EKJv374hISFyfn9//1u3bhU6iZeXl1K6Idna2vbq1UvGPXv2VEo3pBo1arz11lsyzrcpjKTRaIYOHapUpSgmTJgwYcIEIURKSsrPP//83KubP39+Tk6OEOKLL75YsmSJUggihOjQocPp06dtbGyEECdOnNDeYqaCLq2MyWRkZJibm/v4+ChVKVKLFi1khunp6QWXKilff/zxhwxWr16tXZUihKhTp86PP/4oY7m3keLRo0c//fSTEMLQ0PDkyZNKVYoQwsTEZOnSpf369ZPdzpw589wcyv7GZmdnGxkZHT58mKoUAAAAoHxRmIJK5M8///T3908uTEZGhr6zAwAAAAAAeAkkJSXJwMrKqizz7N+/Pzk5WQjRqlUrDw+Pgh1cXFw8PT2FEBqNZvPmzYVO8s477xQ8qOyrMnTo0GJaU1JSCp0z35IbitmzZxsaGgohNmzYUGgHRXx8/MGDB4UQDg4O8+bNK9jB0tJSLs0ihNi/f3+hk5TXpZVLMlOnTjUzMyt43MnJqeAZK4KLi8v06dM/++yzbt26FWxt2rSpDOReRYrNmzc/ffpUCDFy5EglVYVKpZo4caKM5TooxSuXN3bs2LENGjR47rkAAAAAlAhb+aASyczM1HcKAAAAAAAALzf5Tb8QwsjIqCzznDp1SgYTJ05UqVSF9vnoo498fX2FEKdPny60Q4sWLQoeVBJzcXEpprVQdnZ2nTp1KrTJ3t6+bdu2YWFhd+7ciY+PL6a8ICQkRKPRCCHc3d2LOt3AgQOVzoV2KK9LK5dk2rZtW+jxMr4Duit+teOzZ88WelwpNxk/fnyhHQYNGhQUFCSEsLa2fm4O5fLGuru7P/dEAAAAAEqKwhRURvXq1du3b5/2kYcPH8bGxuorHwAAAAAAgJeFpaWlDB4/flyWeZTNXxwdHYvqo2zaUui2O0IIU1PTYk5RfGuhlEVHimqVm8WEh4cXU5hy8eJFGRgbGx87dqyobhYWFikpKXFxcYW2ltellUsyypIklUReXt6dO3eioqIuXLhw7NixotY7CQ8Pl0G+3X8UJiYm3bt31/Gk5fLG1q9fX8fTAQAAANAdhSmojKpXr96+fXvtI5GRkRSmAAAAAAAAPJeytkRRRQw6kruiCCHs7e2L6lOvXj0jI6Nnz54pnSta48aNi2lVylYePXpUTDel1cfHx8fHp/gzZmZm5uTkyE2CKkK5JFPGbZvKy4EDB3bv3n3y5Mno6Ohnz549t7/cdsrAwKBevXplP3u5vLG2trZlzwQAAABAPmp9JwAAAAAAAACg3LRu3VoWLsTHx9+5c0fHUb169TI3Nzc3N//pp5/kEbm/TPHUarU8V05OTmnzLZniyx0yMjJkkJubq0s3HaWlpZWof4mUSzJF7Vzzwty7d+/NN98cPHjw2rVrr1+/Lh+TnZ1dr169pk+fnm9pZEV2drYQwsjIyMDAoOw5lMsb+8I2PwIAAABeKRSmAAAAAAAAAFVHjRo12rVrJ+Pt27frMiQpKSkkJCQtLS0tLa1ly5byoLIlUDGr2CYmJsq6ihe2Ykd0dHQxrbdu3ZJBrVq1iummXNrevXs1Oih+tjKqVMmUTk5OTr9+/c6cOSOEqF+//oIFC4KCgp48eRIfH3/s2LFly5b17Nmz0IHy2jMzMx88eFD2NCrnGwsAAABAUJgCAAAAAAAAVDFeXl4yWLFiRVZW1nP7Hz58WC4xYmpq2rFjR3nQ0dFRBlFRUUUNVJocHBzKkrDubt26VdRqKBqNJiIiQsYtWrQoZhJlP6DLly+Xb3qlUKmSKZ1du3ZduXJFCNG2bdvr16/Pnz+/e/fu5ubmSoei1rlRXpvbt28XNbmfn9/mzZuLWnNFW+V8YwEAAAAIClMAAAAAAACAKmbcuHEWFhZCiOjo6NmzZxffOT09ff78+TJ+6623atSoIWM3NzcZ/Pbbb0WNXbNmjQy6dOlSxpx1lJyc7O/vX2jTrl27YmJihBB169Z1cnIqZpKuXbvK4MSJE0X1iY2N9fb29vb23rZtW+nT1UGlSqZ0zp8/L4MpU6Yo7482uZhKQcprs2nTpkI7XLlyZdSoUV5eXhs2bHhuGpXzjQUAAAAgKEwBAAAAAAAAqpgaNWr88MMPMv7xxx//+c9/ajSaQnvm5eVNmzZN7oCjVqvnzJmjNA0ZMkRWt1y4cGHXrl0Fx0ZERMh6ApVKNXr06HK/iqIsWrQoMzMz38G0tLQvv/xSxmPGjCl+BldXV7lgxrFjx4ra7WjevHk+Pj4+Pj6mpqZlzbgSJ1PUi1EiavV/f8msUqkKtubk5Pz444+FDhw9erQcsmbNmjt37hTsoNSRFLoZUL7kK+0bCwAAAIDCFAAAAAAAAKCq+fDDD5Wv3r/++us333zz4MGD2tv65OXlnTx58o033lCWl5g+fXrr1q2VDmZmZtOnT5fxqFGj1q1bpz3/0aNHu3XrJnfVGT58ePFb55Svq1evdu/ePSEhQTkSExPTuXPn8PBwIUSNGjU+/fTT4mdQq9VffPGFjCdMmLBq1SrtEofMzMxZs2Zt3rxZCOHg4DBgwIDyv4ZKk4xcY6aM2rZtK4Pffvst39ZRd+7c8fT0DAgIkB8jIyO1r87Z2XnEiBFCiKysLDc3t3PnzilNGo1mzZo1K1asEELUqlXrnXfeeW7ylfaNBQAAAGCo7wQAAAAAAAAAlL///Oc/xsbGsu7k7NmzgwYNqlGjRrNmzSwtLe/duxcdHa1dQzBixIglS5bkm2HevHmBgYGnTp3KysoaP378ggULOnToYGxsHBYWFhUVJSsM7O3tV65c+cIuqnnz5jdv3gwLC2vcuHHr1q2dnJzCw8MjIiLy8vJkhxUrVjRq1Oi584wbNy4wMNDX1zclJWXy5Mnffvttq1at7Ozs7t+/HxwcnJycLISwsrLat2+fgYFBxV6SPpIxNzeXQXBw8Mcff2xvb+/q6tqtW7fSzdavX7/GjRvHxsaeOXPGyclp2LBhdnZ2Dx8+vHbt2sGDB7Ozs5s1a5aampqYmBgTE9O+ffvBgwcvXLhQjl25cmVYWFh0dHR8fLybm1uLFi3atWuXk5Nz/vz569evyz5r1qypX7++LslXwjcWAAAAgKAwBQAAAAAAAKiSDAwM1q5d269fv9mzZ8u1JdLS0i5evJivW82aNf/1r3999tlnBfdhqVatWkBAwJgxY3bu3CmEiIuLi4uL0+7g5ua2ffv22rVrV+Bl/P969OixYMGC8ePHp6WlnT9//vz580qTqanpTz/9NHbsWB2n2rBhQ926dVesWJGXlxcbGxsbG6vd+vrrr69bt+61114rx+QrTzKNGjVq3rx5ZGTk06dPZZWGj49PqQtTLCws/Pz83N3dk5OT4+Lili1bpt06ZMiQ9evXb9u2bcqUKUKIv/76Kzs7WylMsbKyCg0NHTp06NmzZ3Nzc69cuXLlyhVlbK1atb799tvhw4frmHwlfGMBAAAACApTAAAAAAAAgCrMw8Pj7bffPnr06N69e8PCwu7fv//o0SNTU9M6deq0a9euV69eo0ePVpagKMjMzGzHjh3BwcGbNm0KDg6+f/9+Tk6OjY2Nq6urp6dnoRuslJ1arTYwMFCrC9+F3MPDo1OnTsuXLz948GB8fLyBgUHjxo3d3d0/+eQTXdZKURgYGCxfvnzixIlr164NDAyMj4/Pzs5u2rSpo6PjiBEjPDw8ClbqlF1Rl1ZxycgzFhy+f/9+b2/v0NDQ1NRUW1tba2vr0s0vubq63r59e8mSJUFBQVFRUampqXZ2dj169BgzZkzXrl2FEJMnT7axsfHz8zM0NOzcubP22Pr1658+fXr79u1+fn7nzp178OCBjY1N8+bN27VrN3PmzDp16hQ8XTHJ6+WNBQAAAFA8lfamnvmMHj3a19dXCLFo0aK5c+e+wKyqMldX17Nnzwoh/Pz8PD099Z1O5RIUFNSzZ08hhL29fXR0tHZTZGRkSEiIEMJWZPTIjSt8PIAy22HglC3UQog38+411qToOx2garovzIIMGgohhEpl+Ya7vtMBqqzUiD9y0pKFEEZ1G5o1aaXvdIAqKznsoNBohBDmLd40NLfSdzpA1ZSd8iDt+jkhhIWFxSv726SrV6+2bNlSCDF58mT2YQEAAACAl0vhf3YAAAAAAAAAAAAAAAAAlBGFKQAAAAAAAAAAAAAAAKgQFKYAAAAAAAAAAAAAAACgQhjqOwFAJxqNRgYPhMleg2b6TQaownL+V7B4Xm19SdTVbzJAVZWrRBpNysVjeswEqNrysp/JIDspISXlgX6TAaqy//2wlhZ1XqXir1+ACqHJy5NBbm5u8T0BAAAAAKiEKEzByyEpKUkGuUKVwXsLVLxnwuCZvnMAXgV5z57qOwWg6tPk5mr4Gg+oeJrsZxp95wBUeU+f8q9HAAAAAMDLhz9mwsvByMhI3ykAAAAAAADok0ql0ncKAAAAAACUGCtP4OVgbm4ug5rVDRwtjfWbDFCFXfw7IzdPI4SwfXyvRmaqvtMBqqYMI9OE2g2EEEKlqt3kNX2nA1RZKQnROU8zhBDC1EJjzv50QEVR/X1L7uZjYdfEsLqpvtMBqqbsp+lPEmKEECYmJvrORW9cXFyUjZ4BAAAAAC8XClPwkqlhZPC6Nb/rBCpK+IPMXKERQtR98tA2OUHf6QBV0yPz2rIwRSVUlo2d9J0OUGWlP7ovC1M01Wto6jTRdzpAlaX6+5YMatg0NLGord9kgKoqI+lvWZjCiikAAAAAgJcRW/kAAAAAAAAAAAAAAACgQlCYAgAAAAAAAAAAAAAAgApBYQoAAAAAAAAAAAAAAAAqBIUpAAAAAAAAQJXyz3/+U/U/tWrVysrK0mVUTEyMSsvmzZsrOk+8AH379pUPVPs1KPQgAAAAAFQQQ30ngMouKirqP//5T3Z29gs4V1xcnAxyc3NfwOkAAAAAAACqvJSUlMOHD7/99tvP7blt27aKSODq1astW7YUQkyePHnlypW6D8zNzTU0/O9vL318fGbOnFkR6VUqpb5XyKfc7+Qr+DaWyMmTJzds2BASEnL37l21Wm1ra9u1a9fRo0f36tVL36kBAACgUqAwBc8xZMiQyMjIF3zSBw8evOAzAgAAAAAAVFV+fn66FKZs3br1BSQDoCpJSUkZO3bs7t27tQ+mpqbevHlz3bp1Hh4e69evNzU11Vd6AAAAqCQoTMFz3Lp1S98pAAAAAAAAoPT27duXkZFR/HfDt27dOn/+/AtLCUAVkJaW1q1bt8uXL8uPzs7OrVu3zs7OvnDhQmxsrBDC398/JSXlwIEDBgYGes0UAAAAekZhCnTl6elpYWFRoadISEjYv3+/EKJOnToVeiIAAAAAAIBXwRtvvBEWFpaenr5v3z5PT89ievr7+2sPeSHZPYdarV68eLGMu3btqt9k8IrjbSzUtGnTZFVK/fr1V61aNXjwYKVp48aN06ZNS05ODggIWLt27aRJk/SXJgAAAPSPwhTo6quvvnJ0dKzQUwQFBcnCFGXHVgAAAAAAAJTaO++8c/ny5aysLD8/P10KU+zt7Tt27KivwhSNRhMYGHjlypXmzZsPHDhQpVLNnj1bL5lAL/K9APpO5//D21jQrVu3fv/9dyGEgYHBnj17OnTooN36/vvv16tXr2/fvkKIhQsXTpw4Ua1W6yVPAAAAVAb8WxAAAAAAAAComiwsLNzd3YUQhw4dSklJKarbjRs3Ll68KITw9PRUqVTFTKjRaPbs2fPuu++2bdu2Tp06ZmZmzs7OvXv3/v7775OTk/N19vb2VqlULVu2lB9//fVXlUqlUqmWLl0qj4wYMUKlUsk/hbp//76rq2u/fv1mzJixevVq7Q4qlSoxMVEIkZeX17lzZ3lk/fr1BdPLyspq0aKFSqVSq9XHjx/X5Ra9//77KpWqYcOG8urWr1/fvXt3a2trExOTpk2bfvrppwkJCbJnTk7OL7/80qVLF3nhrVq1mjBhQnx8fDGT37t3b+HChZ06dbK2tjY1NXVxcRk2bNjBgwc1Gk1J75VUovtfaqGhoZMmTWrevHnNmjXNzMwcHBzee++9nTt3FkxbCHH16lWZ6ubNm4UQiYmJX375ZevWrWvWrGlpadm6deu5c+feuXOn0BM99wUoRUo63klRkqejna3yNmoflO+PEOLs2bNeXl5NmzY1MTGxt7fv16/fhg0b8vLyCp1QlOGB3r59+9NPP+3evXuDBg3MzMxatmw5ZMgQX1/fYs5Viksu3s6dO+XpvLy88lWlSH369Bk+fLgQIiEh4eTJk6U4BQAAAKoM1qUAAAAAAAAAqqyRI0fu2rUrKytr9+7dH3zwQaF9lH18PD09161bV9RUERERw4YNi4yM1D5448aNGzduHD9+fOHChVu3bh00aFApkkxJSenVq9e1a9eK76ZWq9etW9emTZunT5/OnDnT3d3dxsZGu8PXX38t0/v444979epVohzS0tKGDx8eEBAghDA0NMzJybl9+/aKFSu2bdsWFBRkZWU1aNAguZaMbA0PDw8PD9+6dWtQUFD79u0LTrh27doZM2akpqYqRyIiIiIiInbu3NmmTZs9e/Y0atSoRBlW3P1XZGZmfvjhh35+ftoHo6Ojo6Ojt2zZ4urqumPHjvr16xc1/Pjx4yNHjnzw4IFy5PHjx5cvX/7pp59+/vnnsWPHFjWwmBegjCkVpdyfjhDiu+++mzt3bl5enqGhYW5ubmxsbGxs7NGjR1euXHn8+HETE5N8/Uv9QGfMmLFixYqcnBzlyNWrV69evbp///7FixcfOXLE1tb2BVzypUuXZODq6lpUn65du27fvl0IERAQ0L179xLNDwAAgKqEFVMAAAAAAACAKmvw4MFmZmZCiHxf7WvbunWrEMLR0bFt27ZF9UlLSxswYID8El2tVnfp0sXLy2vs2LG9e/c2MjISQqSnp48aNerGjRvKkAkTJhw+fPjXX3+VH93d3Q8fPnz48OFhw4blm3z69OnXrl1TqVTNmjUbPHhwMdUVzs7OCxYsEEIkJyd/+umn2k3h4eHfffedEKJp06Yy0F1ubu6oUaOCgoKWLl0aHx+fmZkZFhYmF4G4f//+qFGj+vbte/78+f/7v/+LiorKysq6cuVKz5495W2ZPHlywQmXLVs2ceJEWQRgZWXVp08fLy8vFxcXuZvJxYsX3dzcbt68qfu9KsX9L6nc3NyBAwcq74m1tfWgQYNGjBjRpEkTeeTMmTNubm4PHz4sdPjly5ffeuutBw8ejBo1ys/P78qVK1u2bPHy8pK5ffjhh5s2bSrq1EW9AKVISZe3rqRPRxerV6+eM2fOgAEDgoODnzx5kpKSsnv37saNG8skZ8yYka9/qR/o4sWLly1bJqtSXnvtNU9Pz7Fjx3bp0kWudRQeHj569OiC66ZUxCUnJSXJoF69ekX1cXBwkMHVq1dLNDkAAACqGFZMAQAAAAAAAKosU1PTt956a8uWLYGBgQ8fPqxTp06+DteuXbty5YoQwtPTs5h5tm3bJjdkcXBwCAgIaNasmdL08OHDYcOGhYSEpKam7tmzx9vbWx53dnZ2dnZWvpBu1KhR//79C84cGxsbFRXl4uKyadOmNm3aPPeKZs6cuX379rCwMH9//9GjR7/11ltCiLy8vAkTJmRnZ6vV6vXr18taHN3du3fvwIEDx44dk+UmQogOHTrs27evWbNm6enpf/31lxBiw4YN77//vmx1cXHZu3dvs2bNEhMT//zzz/v372uvUXHhwoXPP/9cCKFWq2fMmPH1119Xr15dNv35559eXl7Xr1+/e/fupEmTlP2GnnuvSnH/S2rx4sXBwcFCiGrVqi1fvvzjjz9Wmo4ePTpy5MikpKTY2NipU6cWWuS0ZMkSIYSPj8/MmTOVuzRy5Mju3btPmTIlJydn6tSpffr0KbiYRzEvQClSeu6dLMXTea6kpKRp06ZNhzz8MAAAIABJREFUnjz5l19+kaUeQoi3337bycmpbdu2WVlZGzdu1G4SpX2gKSkp8+bNE0IYGRlt3br1nXfeUZrOnz/fq1evJ0+eHD9+PDQ0tFu3bhV6yUIIS0tLGURFRRXV5/r168/tAwAAgFcBK6agUouPj1+7du3q1atDQkL0nQsAAAAAAMBLaeTIkUKInJycHTt2FGyVy6WI5xWm/PHHHzJYvXq19pfoQog6der8+OOPMpab3ZRIdna2kZHR4cOHdalKEUIYGBisX79erirx8ccfP3nyRAjx448/njt3Tggxffr0rl27ljQHIYSXl5dSlSLZ2toq+wH17NlTqUqRatSoIWtihBD5dmOZP3++XNDiiy++WLJkiVIEIITo0KHD6dOn5Q5EJ06c2Lt3r47pVdz9lzIzM5cuXSrjjRs3apeACCH69u0bEhJiYGAghPD3979161bBGTQazdChQ5WqFMWECRMmTJgghEhJSfn5558LDizqBSh7SoWqiKeTkZFhbm7u4+OjXXoihGjRooV8qdLT0/OtfVK6B3ru3Dm5GsoHH3ygXZUihGjfvv0nn3wiY1lKVaGXLIRQnteRI0cK7aDRaJQJ5X+nAAAAeGVRmILKKzs729XVdeLEiZMmTSpmqU8AAAAAAAAUY8CAARYWFqKI3Xz8/f2FEC1atGjZsmUxk7i4uEyfPv2zzz7TXolB0bRpUxnIvUJKauzYsQ0aNNC9v4uLyz//+U8hxN27d//v//4vOjpafnR2dl60aFEpEhBC5PuaX1K2jBk6dGgxrSkpKcrB+Pj4gwcPCiEcHBzk4hb5WFpaysVFhBD79+/XMb0Kvf8yk+TkZCFEq1atPDw8Ck1Ali5pNJrNmzcXOklRi7XMnj3b0NBQCLFhw4ZCOxT6ApRLSvlU0NMRQkydOrXQdXqcnJxkoP2SiNI+ULnIihBC/hedzyeffCL3LdJeJKbiLnnYsGGyMOjIkSO+vr4FOyxevFj5a8O0tDTdZwYAAEDVw1Y+qLwSExPv3r2r7ywAAAAAAABebkZGRu++++7vv/8eEhKSkJBQv359pSk8PPzatWvieculCCGmT59eTOvZs2fLkqG7u3tJh8yZM2fHjh0XL15cuXJlSEhIenq6gYHB77//bmxsXLocWrRoUfCgXJdFCOHi4lJMq7aQkBCNRiOEcHd3L7SDEGLgwIFKZx3Tq9D7L4Q4deqUDCZOnKhSqQrt89FHH8n6g9OnTxdstbOz69SpU6ED7e3t27ZtGxYWdufOnfj4+II1KIW+AGVPqaAKejpCiLZt2xZ6vKizlO6BOjo6yuDXX3/t1KnTO++8Iyt+JDs7Ozs7u3xDKu6SHRwcJk2a9O9//1sI4eXlFRISMm7cuObNm6enp1+5cmXp0qXaK6kUdWoAAAC8IihMQeUlf2SSmjdvrsdMAAAAAAAAXmojR478/fff8/Lytm3bNm3aNOW4XC5F6FCYkk9eXt6dO3eioqIuXLhw7Nix4ODgsqSnXSujI0NDw/Xr13fs2DE7O/vKlStCCG9vb1dX11LnYGpqWupWbRcvXpSBsbHxsWPHiupmYWGRkpISFxene4bayvf+CyGUjWaU0oeClB1n8m1dJCnrxxSqSZMmclea8PDwgoUphb4AZU+poIp7OsoaJ6Wj4wN98803O3XqdPbs2bS0tBEjRtjY2Hh5efXt29fV1bXQNVREGS758uXLhe4M1bFjx9dff13GP/zww7Vr106cOKHRaFatWrVq1SrtniqVytvb+/vvvxdCmJubF3f9AAAAqOooTMHLYfr06aGhofrOAgAAAAAA4KXUu3fvOnXqPHz40M/Pr2BhSqtWrXT8o6ADBw7s3r375MmT0dHRz549K6/0bG1tSzGqTZs2s2bN+vbbb4UQDRs2/PLLL8srn7J49OiRDHx8fHx8fIrvnJmZmZOTo73oRfEq6P4LIeSmOUIIe3v7ovrUq1fPyMjo2bNnSmdtjRs3LmZ+pWxFuT/aCn0Byp5SQRX3dKysrHTplk9JH6ihoaG/v/+4ceOOHz8uhEhMTFy6dOnSpUvVanXr1q3ffvvt4cOH51vdp9SXfOjQoTlz5hTs4+PjoxSmVK9ePSAgYMGCBcuXL09PT9fuZmtru3Llyrp168rCFEtLy+deHQAAAKowClMAAAAAAACAKs7Q0HD48OG//vrrmTNnYmJi5Df9Fy9elItS6LJcyr1794YOHXrmzBntg3Z2ds7Ozq1aterdu/eQIUNKnV6pt/m4cOGCDOLj48+dO9e1a9dS51BeMjIyStQ/LS2tVq1az+1Wofdf/P9LFxdFrVYbGho+e/YsJyenYGvxdRXKbcnNzS3YWugLUPaUiklDRzo+HSFEUZsNFaXUD7RRo0bHjh07ePCgv7//gQMHHj58KITIy8v766+//vrrrwULFnz00UdLly41MzOT/SvukqVq1ap9/fXXs2bNCggIuHTp0uPHj62srNq3bz9w4EBjY+Nt27bJbqyHDQAA8IqjMAUAAAAAAACo+kaOHPnrr78KIbZu3Tp79mwZyCYPD4/ix+bk5PTr10/umFO/fv1JkyZ17969Xbt2yvYc+RZLeDHWrFkTEBAgY41GM2HChEuXLhkbG7/4TLQpK0Ps3bu3jMUiihdw/5W0Y2NjnZ2dC+2TmJgoqxwKXR0kOjq6mPlv3bolA92LHsqeUjFzluPTKYWyP1B3d3d3d/e8vLwLFy6EhoaGhIQcOnTo6dOnckud7Ozs3377TfYs9SXPnj1b/g+FLmrVquXp6VmwxC02NlYG+dZxAQAAwKtGre8EAAAAAAAAAFS4rl271q9fXwjh5+cnj8h9fNq3b9+sWbPix+7atUt+id62bdvr16/Pnz+/e/fuypfo4nmrZVSE2NjYmTNnCiEcHBzGjBkjhLhx48aCBQtecBoFKTvaXL58ubzmfAH339HRUQZRUVFF9VGaHBwcCrbeunWr0NVQhBAajSYiIkLGLVq0eGEpFVQRT6cUyuuBqtXqDh06TJ8+fefOnQkJCT4+Pmq1Wgixbt26pKQk2Ue/l6ysmNK7d+8Xf3YAAABUHhSmAAAAAAAAAFWfWq2WK6NcvHgxMjLyzz//vH37ttBtH5/z58/LYMqUKTVq1CjYId+OJBVNo9GMHz8+NTVVCLF69eoff/zR1tZWCOHj46Ns7qMvynZCJ06cKKpPbGyst7e3t7e38rV98V7A/Xdzc5OBstJGQWvWrJFBly5dCrYmJyfLUqeCdu3aFRMTI4SoW7euk5PTC0upoIp4OqVQ6gc6bdq0IUOGDBky5M6dO/maLC0tZ86cOWjQIPnx2rVrMqi4S/77778dHR0dHR379etXaIcrV66cO3dOCNGwYcM33nhD95kBAABQ9VCYAgAAAAAAALwSRo4cKYOtW7cqNQTP3cdHCCGXYRBCqFSqgq05OTk//vjjcyfRaDS6Jvo8v/7667Fjx4QQH374Ye/evWvVqrVixQqZyfjx43NycsrrRKXg6uoqV+84duzY9u3bC+0zb948Hx8fHx8fU1PTQjvku1flcv+LN2TIEAsLCyHEhQsXdu3aVbBDRETEpk2bZA6jR48udJJFixZlZmbmO5iWlvbll1/KWK5t8yJTyncny+XplF2pH2hSUtL+/fv379+/d+/eojrIwMzMTAYVd8nW1tYWFhZRUVFHjx4NDg4u2EFZwWjq1Km6TwsAAIAqicIUAAAAAAAA4JXQqVMne3t7IcSWLVtkYYqrq6uy00cx2rZtK4PffvstKytLu+nOnTuenp4BAQHyY2RkZFEFKHLNjLKLjo7+/PPPhRC2trY+Pj7y4PDhwwcPHiyEuHjx4pIlS8rlRKWjVqu/+OILGU+YMGHVqlXaNyQzM3PWrFmbN28WQjg4OAwYMKDQSfLdq3K5/8UzMzObPn26jEeNGrVu3Trt1qNHj3br1k3u1DN8+PCituO5evVq9+7dExIStC+kc+fO4eHhQogaNWp8+umnLzilfHeyXJ5O2ZX6gXbo0EEG8+fPv3jxovbAnJycJUuWnDp1SghhY2Pz+uuvy+MVesnvv/++DDw9Pc+ePascz8jImDRpkqyDadSoUYmeOwAAAKokQ30nAAAAAAAAAOAFGTly5OLFi69fvy4/6rKPjxCiX79+jRs3jo2NPXPmjJOT07Bhw+zs7B4+fHjt2rWDBw9mZ2c3a9YsNTU1MTExJiamffv2gwcPXrhwoRxrbm4ug+Dg4I8//tje3t7V1bVbt26ly1+j0YwbNy4tLU0I8fPPP1taWipN//73v4OCgtLS0hYsWDB06FBnZ+fSnaLsxo0bFxgY6Ovrm5KSMnny5G+//bZVq1Z2dnb3798PDg5OTk4WQlhZWe3bt8/AwEB7YFH3qiz3X3fz5s0LDAw8depUVlbW+PHjFyxY0KFDB2Nj47CwsKioKFnNYG9vv3LlykKHN2/e/ObNm2FhYY0bN27durWTk1N4eHhEREReXp7ssGLFikaNGr2YlIp560r9dMpRqR/omDFjvvrqq0ePHiUlJbVr187Nzc3R0dHExCQxMfHUqVOJiYly/u+//147+Yq75H/84x8HDx48cuRIYmKiq6urq6urk5NTSkpKUFBQSkqKEMLMzGzXrl3Gxsbldu8AAADwcqIwBQAAAAAAAHhVyMIUGatUqhEjRugyysLCws/Pz93dPTk5OS4ubtmyZdqtQ4YMWb9+/bZt26ZMmSKE+Ouvv7Kzs5XCiEaNGjVv3jwyMvLp06eygMDHx6fUhSk///yz3DTk3XffHTZsmHZTw4YNFy1aNG3aNFnEcPLkyUL3SXkxNmzYULdu3RUrVuTl5cXGxsbGxmq3vv766+vWrXvttdfyjSrqXpXl/uuuWrVqAQEBY8aM2blzpxAiLi4uLi5Ou4Obm9v27dtr165d6PAePXosWLBg/PjxaWlp58+fP3/+vNJkamr6008/jR079oWlVPxbV7qnU45K/UAtLS0PHDjw3nvv3b59W6PRnDp1Si6Roqhdu/Y333xTcMukCrpktVrt6+s7evRoucTLmTNnzpw5o7Q2bdp006ZN7dq1K+m0AAAAqHooTAEAAAAAAABeFa1bt5Zf2AshunTpYmdnp+NAV1fX27dvL1myJCgoKCoqKjU11c7OrkePHmPGjOnatasQYvLkyTY2Nn5+foaGhp07d9Yeu3//fm9v79DQ0NTUVFtbW2tr69IlHxUVNWfOHCGEhYXFzz//XLDD1KlTN23aFBYWdurUqV9++WXq1KmlO5Hu1Gq1gYGBWp1/w3QDA4Ply5dPnDhx7dq1gYGB8fHx2dnZTZs2dXR0HDFihIeHR1FFM0Xdq7Lcf92ZmZnt2LEjODh406ZNwcHB9+/fz8nJsbGxcXV19fT0fOedd4of7uHh0alTp+XLlx88eDA+Pt7AwKBx48bu7u6ffPJJSddKKXtKxbx1pX46pSNfknxzlvqBdurU6fr1676+vv7+/nFxcXfu3MnJybG3t2/cuHG/fv0mTJhgampaMIeKu+TatWsfPnx4z549GzZsiIiIiImJqVOnjrOzs6en53vvvWdmZla6aQEAAFDFqIrZc3T06NG+vr5CiEWLFs2dO/cFZlWVubq6yu02/fz8dFwrVb+MjIyys7OFEDdu3HB0dKzQcwUFBfXs2VMIYW9vHx0dfefOHeVH1qtXr4aGhgoh6psb9WtiUaFpAK8y36uPnuXmCSFejwu3TU54bn8ApfDIvPYFhw5CCJVK3bTH2/pOB6iy4i+EPE15JITQWNpp6lfgH7wCrzh1RKDQaIQQdu26mVgU/jf0AMooI+nvhEunhBAWFhYvxW+T8Eq5evVqy5YthRCTJ08uapcfAAAAAK+4/LX8AAAAAAAAAAAAAAAAQLmgMAUAAAAAAAAAAAAAAAAVgsIUAAAAAAAAAAAAAAAAVAhDfScAFCInJ+f27dv37t0r2PQsJ+9+6rMXnxLwisjTaGSQVt0sycxSv8kAVVWasbkMNBpNRvID/SYDVGF5Of/9R6MqJ0uTnqTfZIBXQVbqY01enr6zAKqmrLQUfacAAAAAAEDpUZiCyig+Pr5p06baR549++/3Cg8zcw5H8+sYoMJF2zhE2zjoOwugytMkXAzVdw7AKyD1oTr1ob6TAKq+hzcv6zsFoOrLysrSdwoAAAAAAJQYW/mgEqlevXpRTU+ePHmRmQAAAAAAAFQ2yt/tAAAAAADwEmHFFFQib7zxxltvvbVv3z7N/zYTUdSqVUsvKQEAAAAAAFQSxsbG+k4ByM/FxaXgr/IAAAAAQBuFKahEDA0N9+zZo3y8c+dOo0aNlCYZ2FmaDWjZQA/JAa+GjadvPsvJE0K8dvuSzcO7+k4HqJqSata51LyjEEKlVncePELf6QBV1uXQY0+SHgohHlSrE2Nsr+90gCrrjdTzQmiEEK269KppVVff6QBVU/Lf96+eCRZCVKtWTd+5AAAAAABQYmzlAwAAAAAAAAAAAAAAgApBYQoAAAAAAAAAAAAAAAAqBIUpAAAAAAAAAAAAAAAAqBAUpgAAAAAAAAAAAAAAAKBCUJgCAAAAAAAAVDUmJiaqopmYmDRs2PCtt95atWpVZmamvpN9Kd25c+err77q27evnZ2diYmJqampnZ1dr1695s6dGxERoe/s9CMrK8vS0lJ5zdauXavvjAAAAABUChSmAAAAAAAAAK+Wp0+fxsfH79u3b/LkyU5OTqGhoS/s1FevXpVVC1OmTCmXCXNzc5VKiKVLl5bLnMXLzMycNm1akyZN5s+fHxgYmJCQ8PTp08zMzISEhBMnTnz77bcuLi7Dhw9PTEzUccLPPvtMpVJ99tlnunROSEhYsGBBu3btateubWZm5ujoOH78+D/++KPiBuruwIEDjx8/Vj5u3rxZx4EnT56cOHGis7NzjRo1atas6eTkNH78+OPHj5djbgAAAAD0yFDfCQAAAAAAAACoKJ07dzYxMdE+kpOTExcXFxsbm5ubK4SIj48fMGBAaGhomzZt9JTjyyQjI6Nfv36nTp2SH01MTJydnR0dHbOysmJiYqKiojIyMoQQO3bsOH/+fGhoqJ2dXfET5ubmbtmyRcez7969+8MPP0xOTlaOREVFRUVFrV+//tNPP/3hhx/U6sL/ELHUA0tk48aN2h+Dg4Pj4+MbNGhQzJCUlJSxY8fu3r1b+2BqaurNmzfXrVvn4eGxfv16U1PTsucGAAAAQI8oTAEAAAAAAACqrM2bNzdu3Ljg8SdPnixevNjHxyc7Ozs9Pf2TTz5Rii1QjJkzZ8obVb169RkzZnh7e1taWiqtaWlpP//88/fff5+cnBwTEzNq1KiQkJDiJ1y+fLmOa6sEBQV5eHhkZ2cLIWrVqtW9e3djY+Pz589HRUVpNJoff/zRwMCg0DVjSj2wRJKTkw8ePChjR0fHmzdvajSaLVu2eHt7FzUkLS2tW7duly9flh+dnZ1bt26dnZ194cKF2NhYIYS/v39KSsqBAwcMDAzKmB4AAAAAPWIrHwAAAAAAAOCVU7NmzW+++eabb76RH//444+rV6/qN6XSUavVi/+na9euFXqumJiYNWvWyHjVqlXffPONdlWKEKJGjRpz5sw5cOBAtWrVhBAnT54MCAgoarbHjx9///33s2fP1uXUz549Gzt2rCwuGT169N27d3fv3u3n53fjxo3Vq1cbGhoKIX744YczZ86U18CS8vf3f/bsmRCic+fOn376qTxY/G4+06ZNk1Up9evX37dvX2Rk5NatW3fu3BkTE7NhwwZ5bwMCAtauXVvG3AAAAADoF4UpAAAAAAAAwCtq5syZVlZWMg4NDS2qm0ajOXr06LJlyw4dOvSiUtOVSqWa/T8dO3as0HPt2bNH7n/Uo0ePDz74oKhub7755owZM2Scb5MaIcShQ4cmTZrUtWtXOzu72bNnywmf67fffpOLiHTo0OH3339XdrdRqVQTJ06cO3eu/LhgwYLyGlhSyj4+77///vDhw+XeQJcuXSqq4OnWrVu///67EMLAwGDPnj2DBw/Wbn3//ff9/f1lvHDhwry8vDKmBwAAAECPKEwBAAAAAAAAXlEqlap169YyvnfvnnJ8xIgRKpXK0dFRCHH//n1XV9d+/frNmDFj9erV+WYIDQ2dNGlS8+bNa9asaWZm5uDg8N577+3cuVOj0eTr6e3trVKpWrZsKT/++uuvKpVKpVIV3ETm3r17Cxcu7NSpk7W1tampqYuLy7Bhww4ePFhwTu1sVSqV9p448mDDhg3lx7Nnz3p5eTVt2tTExMTe3r5fv34bNmwoablDZGSkDLp06VJ8zx49esigYFnGzp07V69eHRoampGRofupt2zZIoOpU6fKZU60/eMf/5Cb3Rw9ejQpKalcBpZIdHS03OHIyMhoxIgRtra23bp1k01FLZqyc+dOef+9vLw6dOhQsEOfPn2GDx8uhEhISDh58mSpcwMAAACgd/l/FAEAAAAAAADw6khPT5eBXOIin5SUlF69el27dq1gU2Zm5ocffujn56d9MDo6Ojo6esuWLa6urjt27Khfv35J81m7du2MGTNSU1OVIxERERERETt37mzTps2ePXsaNWpU0jm/++67uXPn5uXlGRoa5ubmxsbGxsbGHj16dOXKlcePHzcxMdFxHuVePbeipWPHjrNmzRJC2NjY5Gtyc3PLyclRPkZFRRWzVo2UnJz8xx9/CCEMDQ3zrSwi1alTp2vXrkFBQbm5uQEBAaNGjSrjwJJSqk8GDRok1+Dx8PAICgoSQvj6+i5atEilUuUbcunSJRm4uroWNW3Xrl23b98uhAgICOjevXvpcgMAAACgd6yYAgAAAAAAALyiUlNTw8PDZWxvb1+ww/Tp069du6ZSqZo1azZ48OBBgwbJ47m5uQMHDlSqUqytrQcNGjRixIgmTZrII2fOnHFzc3v48KEy1YQJEw4fPvzrr7/Kj+7u7ocPHz58+PCwYcOUPsuWLZs4caKsSrGysurTp4+Xl5eLi4ssmrl48aKbm9vNmzdLdI2rV6+eM2fOgAEDgoODnzx5kpKSsnv37saNG8sklT13dKFc3fbt24tf78TKymrJkiVLliyR5Snaxo0bt17LhAkTnnveK1euyB1/XF1da9euXWgfpe5EKfgoy8CS2rRpkwzef/99GQwbNkyuxRIbGysXU8lHWaClXr16RU3r4OAgg6L2AwIAAADwUqAwBQAAAAAAAHhFffzxx5mZmUIIAwODPn365GuNjY39/fffXVxcLly4cPPmzX379ilVFIsXLw4ODhZCVKtW7ZdffklMTNy/f7+/v//t27ePHDki18yIjY2dOnWqMpuzs3P//v2VTXAaNWrUv3///v37KwUxFy5c+Pzzz4UQarV61qxZCQkJR48e3bhx45UrV86ePevs7CyEuHv37qRJk3S/wKSkpGnTpk2ePHnfvn3dunUzMTExNzd/++23Dx06VL16dSHExo0bdd/Qx83NTQY3btzo06dPWSo5SkTZQqiY1WKUJqVzWQaWSFhY2PXr14UQlpaW7u7u8qC1tbWyn1Ghu/lYWlrKICoqqqiZ5bTF9wEAAABQ+VGYgpfDP//5T32nAAAAAAAAUBXk5eXFxsbu27fPzc1Ne6GLgtvuZGdnGxkZHT58uE2bNtrHMzMzly5dKuONGzd+/PHH2q19+/YNCQmRq2X4+/vfunVLx8Tmz58v97j54osvlixZIgtHpA4dOpw+fVpui3PixIm9e/fqOGdGRoa5ubmPj0++jYpatGjRs2dPIUR6evqNGzd0nK1///7dunWT8enTp9u0adO+fftFixaFhYXpXt1SComJiTIoatUT7aZ79+6VfWCJKG+Rh4eH9lPz9PSUgb+/f3Z2dr5Rykt15MiRQqfVaDTKg37y5EnpcgMAAABQGVCYgspL+/cFDx480GMmAAAAAAAALyl7e3vV/8/AwMDe3v6tt946ffq07OPk5LRs2bJCh48dO7ZBgwb5Du7fvz85OVkI0apVKw8Pj4KjXFxcZFGCRqMpdLWMguLj4w8ePCiEcHBwmDdvXsEOlpaWS5YsURLQZU5p6tSpZmZmBY87OTnJICUlRffZtm3bpiz6IoS4cOHCF1980bFjx7p1644YMWL16tXR0dG6z6ajtLQ0GRRTX1KnTh0ZpKenl32g7nJycpQdnby8vLSbhg4damhoKIRISko6fPhwvoHKXj9Hjhzx9fUtOPPixYtDQkLyXQgAAACAlxGFKai8bG1tW7Vqpe8sAAAAAAAAqrLBgwefOnWqVq1ahbYqO7NoO3XqlAwmTpyoUqkKHfjRRx/JQCl/KV5ISIhGo5FnNDIyKrTPwIEDlc66zCm1bdu20ONFnaV41tbWx48f/+2335RtfaSkpKTt27dPmjTJwcGhefPmS5cuTUpKKsX8hZLbLQkhLCwsiupjbm4uA+0ajlIP1N2RI0f+/vtvIYS9vX3nzp21m2rXrt27d28ZF6xPcnBwUHZl8vLymjx58tmzZ1NSUhISEo4cOdK/f/+5c+cqnUv3sAAAAABUEob6TgAokoGBwenTp8+ePZubm5uamsqiKQAAAAAAACXVuXNnExOTgsdr1arl7Oz8zjvvdOjQoZjhBff3EUIoe984OjoWNbBZs2YyiIyM1CXPixcvysDY2PjYsWNFdbOwsEhJSYmLi9NlTqlp06a6d9ZFtWrVPvzwww8//DA+Pj7wf5RNc4QQ169fnzVr1pdffrlp06a333677GdUnmBqampRfZTNbrQ30yn1wMuXL4eFhRXs3LFjx9dff137iLKPj5eXV8EqJQ8Pj4CAACHE3r17U1NTlSIY6Ycffrh27dqJEyc0Gs2qVatWrVql3apSqby9vb///nuhVT0DAAAA4GVEYQoqNVNTU7ndb2RkJIUpAAAAAAAAJbV58+bGjRuXeritrW3Bg3IfHyGEvb19UQPr1atnZGT07NkzpXPvWlcFAAAgAElEQVTxHj16JAMfHx8fH5/iO2dmZubk5MhtYp7LyspKl26l0KBBg7Fjx44dO1YIER4eHhgYGB0dbWNjk5ycvH379tjY2HfffXfjxo2jR48u44lq1Kghg2JWYVGatGs4Sj3w0KFDc+bMKdjZx8dHuzAlNTV1z549Mr548eKUKVPy9X/8+LEMMjMzd+3aNWbMGO3W6tWrBwQELFiwYPny5fk2ErK1tV25cmXdunVlYYqlpWVR+QMAAACo/ChMAQAAAAAAAFC4QrdQkXvuFE+tVhsaGj579iwnJ0eXE2VkZJQosbS0tKK2H8qnqM2GSurSpUv79+8XQnTo0KF///75Wl9//XXtio25c+d27Njx1q1bn3322ZAhQ2rWrFmWU1tbW8tAKd8pSGmqU6dO2QfqaOfOncqDkzenGJs3b85XmCKEqFat2tdffz1r1qyAgIBLly49fvzYysqqffv2AwcONDY23rZtm+zWvHnzkuYGAAAAoPKgMAUAAAAAAABACSjLV8TGxjo7OxfaJzExUZYs6LhgiTLn3r17hwwZUh5plrNbt2598cUXQohBgwYVLEzJx8rKytPT85tvvnnw4IG/v/+ECRPKcmqlLCMhIaGoPvfu3ZPBa6+9VvaBs2fPnj179nMTU/bx0cWxY8fu379f6Bo8tWrV8vT09PT0zHc8NjZWBi4uLrqfCAAAAEBlo9Z3AgAAAAAAAABeJo6OjjKIiooqqo/S5ODgoMucyn5Dly9fLlt2FaVBgwYyuHTpki79q1WrJoP79++X8dQtW7ZUq9VCiFOnTuXb8kZx5MgRGbRu3brsA3WRkJBw/PhxGZ88eVJThKSkJLnuTm5u7tatW0t0CmXFlN69e5doIAAAAIBKhcIUAAAAAAAAACXg5uYmg99++62oPmvWrJFBly5ddJmza9euMjhx4kRRfWJjY729vb29vZV6hRepffv2clmX+Pj4AwcOPLf/6dOnZWBqalrGU1tZWcl7/vTp04CAgIId0tPTAwMDhRAGBgbu7u5lH6gLX1/fvLw8IUSTJk06d+5cVDdLS0tl5s2bNyvH//77b0dHR0dHx379+hU68MqVK+fOnRNCNGzY8I033ihRbgAAAAAqFQpTAAAAAAAAAJTAkCFDLCwshBAXLlzYtWtXwQ4RERFykxeVSjV69OhCJ9FoNNofXV1d5doqx44d2759e6FD5s2b5+Pj4+PjU/ZSj1IwMDDw8vKS8bhx465evVpM540bN8qVSNRq9bvvvlv2s48cOVIGa9euLdjq6+v79OlTIUSfPn3q1q1bLgOfS9nHZ8yYMSqVqpieyn0LCwu7ceOGjK2trS0sLKKioo4ePRocHFxw1IIFC2QwderUEiUGAAAAoLKhMAUAAAAAAABACZiZmU2fPl3Go0aNWrdunXbr0aNHu3XrlpubK4QYPnx4ixYtCp0kJiZG+6Narf7iiy9kPGHChFWrVmlXrmRmZs6aNUuut+Hg4DBgwIByu5iS+Ne//lWnTh0hxIMHD954441//etft2/flquGKCIiIqZMmTJ+/Hj5ccqUKU2aNCn7qSdMmNCoUSMhxKFDh7777jvtpjNnznh7e8tYKeYo+8DihYeHK1saKXUnRRk8eLCsZBJC+Pr6Ksfff/99GXh6ep49e1Y5npGRMWnSJFmf1KhRo08//bREuQEAAACobAz1ncCra+/evfl+/K6c8v1oDQAAAAAAAMybNy8wMPDUqVNZWVnjx49fsGBBhw4djI2Nw8LCoqKiZE2Jvb39ypUr8w00NzeXQXBw8Mcff2xvb+/q6tqtWzchxLhx4wIDA319fVNSUiZPnvztt9+2atXKzs7u/v37wcHBycnJQggrK6t9+/YZGBi82Mv9r9q1ax8+fLh3794pKSmZmZkLFy5cuHBh9erVHRwcbGxsHjx4cPfu3cePHyv9+/fv7+PjUy6nrl69+vr16wcMGJCdnT1nzpw9e/YMHDjQyMjozz//3LNnT3Z2thDC29u7U6dO5TWweMpyKW5ubs2aNXtu8sOHD5cbP23evPnLL7+Ux//xj38cPHjwyJEjiYmJrq6urq6uTk5OKSkpQUFBKSkpQggzM7Ndu3YZGxuXKDcAAAAAlQ2FKXrj6+ur/fcBlV9mZqa+UwAAAAAAAEClUK1atYCAgDFjxuzcuVMIERcXFxcXp93Bzc1t+/bttWvXzjewUaNGzZs3j4yMfPr0qSxb8fHxkYUpQogNGzbUrVt3xYoVeXl5sbGxsbGx2mNff/31devWvfbaaxV4Yc/Tvn37ixcvfvTRR0ePHpVHsrKyrl27du3aNe1uZmZm8+bNmzVrVrVq1crr1L169fLz8xs/fvzjx49Pnz59+vRppUmlUs2YMSPfgihlH1iUvLw85RebY8aM0WXI6NGjZWFKVFTUuXPnOnbsKIRQq9W+vr6jR48OCAgQQpw5c+bMmTPKkKZNm27atKldu3Ylyg0AAABAJURhyotmY2Oj7xRK6dmzZ/pOAQAAAAAAAJWFmZnZjh07goODN23aFBwcfP/+/ZycHBsbG1dXV09Pz3feeaeogfv37/f29g4NDU1NTbW1tbW2tlaaDAwMli9fPnHixLVr1wYGBsbHx2dnZzdt2tTR0XHEiBEeHh4qlaocL0GtVhsYGJR0Tnt7+yNHjoSHh2/ZsuXs2bORkZGPHz/Ozs6uWbOmjY1Nu3btevTo4eHhoawNU46GDh3aqVOnVatW7d27Ny4u7unTp/Xr1+/Zs+fEiRNlqUe5DyxUcHBwfHy8EMLIyMjDw0OXId27d2/QoIEctXnzZuWkchGaPXv2bNiwISIiIiYmpk6dOs7Ozp6enu+9956ZmVlJcwMAAABQCam092rNZ/To0bLyfdGiRXPnzn2BWVVl0dHRX3/9dWpqqr4T0dWOHTvkbj43btxwdHTUVxqRkZEhISFCCDtLswEtG+grDaDK23j65rOcPCHEa7cv2Ty8q+90gKopqWadS807CiFUanXnwSP0nQ5QZV0OPfYk6aEQ4kG1OjHG9vpOB6iy3kg9L4RGCNGqS6+aVnX1nQ5QNSX/ff/qmWAhhIWFhaenp77TAQAAAACgZFgx5UVr0qSJXLXyZWFkZCQLUwAAAAAAAAAAAAAAAEpEre8EAAAAAAAAAAAAAAAAUDVRmAIAAAAAAAAAAAAAAIAKwVY+eMn8/SRzx/kYfWcBVFnZuRoZ3GroHFu/mX6TAaqqHPX/KoM1mgsnDuk1F6Aqe5qRLgOrnGTz9HT9JgNUaf/9B+T1C2cNDAz0mwpQVeXm5MqA3ZYBAAAAAC8jClPwckhOTpZBdm7e44ws/SYDvAqyqhlnVdN3EkBVp9FoMlKf6DsLoOoz0OQaaDL1nQVQ9WVlUAEGVLjMTP4fDQAAAADw8mErH7wcVCqVvlMAAAAAAAAAAAAAAAAlw4opeDnUqlVLBgaPn5hcuanfZIAqLN2trUatFkJY2dY3NbfQdzpA1fQ0Pf1hQpwQQqVS2TVrru90gCrrwZ2YrKeZQggzi1qW1vX0nQ5QZd2NitRoNEII6wb2RiYm+k4HqJqyMtIf3I0TQpiamuo7FwAAAAAASozCFLxkDB+lmB89pe8sgCoro2MrjZFaCFHXrlFdu8b6TgeompL/vi8LU4RKZd+ilb7TAaqsJ48eyMKUGhZW/LcGVJy7UZEysLV3qGlVV7/JAFVV8t/3ZWEKC8oCAAAAAF5GbOUDAAAAAAAAAAAAAACACkFhCgAAAAAAAAAAAAAAACoEhSkAAAAAAAAAAAAAAACoEBSmAAAAAAAAAFXWnTt3vvrqq759+9rZ2ZmYmJiamtrZ2fXq1Wvu3LkRERH6zg6oOgICAlQqlUqlWrRoUblM2LdvXzlhVlZWuUwIAAAA6AuFKQAAAAAAAEAVlJmZOW3atCZNmsyfPz8wMDAhIeHp06eZmZkJCQknTpz49ttvXVxchg8fnpiY+MJSys3NVf3P0qVLX9h5X3ZXr16VN23KlCn6zgUAAAAASsxQ3wkAAAAAAAAAKGcZGRn9+vU7deqU/GhiYuLs7Ozo6JiVlRUTExMVFZWRkSGE2LFjx/nz50NDQ+3s7PSaLwAAAACgyqIwBQAAAAAAAKhqZs6cKatSqlevPmPGDG9vb0tLS6U1LS3t559//v7775OTk2NiYkaNGhUSEqK/ZAEAAAAAVRmFKQAAAAAAAECVEhMTs2bNGhmvWrXqgw8+yNehRo0ac+bM6d69e/fu3bOzs0+ePBkQENC/f/+KTkytVi9evFjGXbt2rejTAQAAAAAqAwpTAAAAAAAAgCplz549ubm5QogePXoUrEpRvPnmmzNmzPjuu++EELt3766IwhSNRhMYGHjlypXmzZsPHDhQpVLNnj273M9SOeW7dn2nAwAAAAB6o9Z3AgAAAAAAAADKU2RkpAy6dOlSfM8ePXrI4OrVq4V2uPf/2LvzgKjKvvH/1wyLLG6ggrkiCmK4i4q45oJ7agpokA9uBeWthpI96tfSJ8sS07Qe1+pORU3JLTWMRTEMFbdEwAXFAVS4URBB2Wd+f5z7Pr952Bw2R+n9+qfPnGs5n3PmYMp85roePFi5cmXfvn2trKzMzMwcHR0nT558/PhxjUZTZn83NzeFQmFnZyeESE1NdXZ2dnV19fPz27p1q3YHhUKRlpZWYlTr1q2ll+fOnfPy8mrfvr2pqamNjY2rq+uOHTvUanUFF1LZPMsTGxsrpRcYGCiESEtL+/TTT7t169awYUMLC4tu3botWbIkOTm5atcui4yMfO+99xwcHBo2bGhubm5ra/v2228fOHCgdLb+/v4KhaJz587Sy82bN0vprV27tkbugEajOXz48KRJk3r06NG0aVNzc/OOHTsOGzZM2uapgoF37tyZN2/e4MGDW7VqZW5u3rlz5/Hjx+/evfvFvE2iGs9Mp06dFApFs2bNyptZqqBSKBRZWVmlW3Nzczds2DBkyJDmzZubmJjY2Ni8/fbbJ0+e1CXnGrx8AAAA4NXCiikAAAAAAABAnfL06VMpqLhKQAjRp0+fRYsWCSGsra1Lt27fvt3Pzy87O1s+EhcXFxcXd+DAge7dux8+fLhNmzblzZyVlTV06ND4+PjKJv/ll18uWbJErVYbGhoWFxerVCqVShUSErJp06bw8HBTU9OazbMC4eHhU6dOTU9Pl488fvz46tWrGzZs+Pbbb729vcsbWMG15+bmzpw5c+/evdoHExMTExMT9+zZ4+zs/Msvv7Ro0aKyqVbtDsTFxU2ePFkuY5LcvHnz5s2b4eHhK1eu/Pnnn8eOHVt6oJ+f38aNG4uKiuQjsbGxsbGxR48eXb169e+//968efOaSlIXVXhmqiY6OtrNzU2lUslHpHPt2bPHx8fnzTffrGBs7V0+AAAA8PJjxRQAAAAAAACgTmnXrp0UBAUFPXv2rIKelpaWa9asWbNmjVSeom3dunVz5syRPke3tLQcPny4l5eXo6OjUqkUQly5csXFxeXWrVvlzbxgwYL4+HiFQtGhQ4dx48aVWd9Q2tatWz/++ONRo0ZFREQ8efIkKyvr0KFDbdu2FUKcPXvWz8+v9JBq5lmeq1evvvnmm+np6dOmTdu7d++1a9f27Nnj5eUlhHj69OnMmTN37dpV2WsvLi4ePXq0XJViZWU1duxYNzc3+f06e/asi4vLw4cP5almz54dHBy8efNm6eWYMWOCg4ODg4MnT55czTuQk5MzatQoqSpFqVQOGDDAy8vL29t72LBhxsbG0mVOmzbt5s2bJQauXr163bp1UlXK66+/7uHh4e3tPWDAAIVCIYSIiYnx9PQsXRFVS2+TqNIzUzUxMTHDhg2Tq1Jee+21CRMm9O/fv169ekKIzZs3f/rpp+WNrb3LBwAAAF4JrJgCAAAAAAAA1CkuLi5ScPPmzeHDh2/atKlbt26VmuHSpUsfffSREEKpVPr5+X322WfSp+9CiAsXLnh5ed24cePevXvvvfdeeHh46eEqlSohIcHR0XHXrl3du3fX8aQZGRnz58/38fH57rvvpA/shRATJkywt7fv0aNHfn7+zp07tZuqn2cF1qxZI4QICAhYuHChdMTR0XHq1KmDBw/29fUtKiqaO3fu8OHDSy8NUsG1r169OiIiQghhZGS0fv36999/X24KCQmZOnVqRkaGSqWaO3euXLzSsWPHjh07yhsttWnTZuTIkdpzVvkO7N+/X9qTyNbW9sSJEx06dJCbHj58OHny5NOnT2dnZx8+fNjf319uysrKWrp0qRDC2Nj4559/njhxotx08eLFoUOHPnnyJDw8PDIyctCgQdVP8rmq8MxUjVqtfuedd6TKEgsLi927d48aNUpqysvL8/X1/ec//3n+/Pkyx9be5QMAAACvCgpTUIvS0tLOnDlTXFxc/akKCgqqPwkAAAAAAMDfwciRIwcNGnT69GkhRFRUVPfu3Xv27PnWW2+5urr26tVLlw/ply9fLi2JsWzZshUrVmg3OTk5RUVFderUKS0t7eTJk0eOHCm9g0lhYaGxsXFwcHCrVq10T/vZs2fNmjULCAgokWGnTp3eeOON4ODgp0+f3rx508HBoabyrIBGo5k8ebJclSKbPXv2xYsXN2/enJWV9e2333722WclOpR37bm5uWvXrpXinTt3enh4aLeOGDHi9OnT3bp1Ky4u3rdv36pVq9q3b69LnlW+A3/++acUbN26VbsqRQjRtGnTb775pkePHkKI6Oho7abz589Lq6H813/9l3ZVihCiV69eH3zwwRdffCGEuHz5snZhSu29TVV4ZqrmyJEjf/31lxCiXr16Z8+etbe3l5tMTEx+/PFHY2PjrVu3ljm29i4fAAAAeFVQmILa8vjx4y5dumjvwlsdAwcOlNZKBQAAAAAAwHPt379/8uTJkZGR0stLly5dunRp2bJllpaWQ4cOHTFixIgRI+QdZEpISUk5fvy4EMLW1lZaHqMECwuLNWvWTJ8+XQhx9OjRMj9K9/b2rlRVimTu3Lnm5ualj9vb2wcHBwshsrKyajbPCmivFKJt8eLF27dvLyoq2rFjR+nCFFHOtR89ejQzM1MI0bVrV3d399KjHB0dPTw8du/erdFoAgMDly9f/twMq3MHHB0dFyxYoFAotCtIZHJZjLRGiExaZEUI0ahRo9KjPvjgg8GDBwshpJ10qp+kLir1zFTZzp07pcDHx0e7KkX2ySef/PTTT/n5+SWO1/blAwAAAK+E6q5hCJQnLi6upqpSAAAAAAAAUClWVlbh4eHff/+9vK2PJCMjIygo6L333rO1tXVwcFi7dm1GRkaJsadPn9ZoNEKIMWPGGBsblzn/6NGj5c5ldhgzZkwV0pZW6SitzDRqJM/ytGzZsm/fvmU22djYSHkmJyenpKSU7lDmtZ85c0YK5syZo1Aoypz53XfflYKoqChdkqzOHViwYMG6deu+/vprIyOj0qPOnTtX5mx2dnZSsHnz5qCgIGkhEFnLli1Hjhw5cuRI7RVKavVtEpV8ZqpMfvvmz59fZocWLVq89dZbpY/X9uUDAAAArwRWTEFtkVb1FEIYGxt36dKlmrNpf80CAAAAAAAAz2VkZDRz5syZM2empKSE/kdaWprc4caNG4sWLfr000937do1YcIE+fiVK1ekwMTEJCwsrLz5GzVqlJWVlZSUVGZrixYtqpCzjvvXSGokz/KUt5yM3CrtcRMTE1N6cZQyr/3mzZtSINd2lCZvqXP9+nVdkqzBO6BWq5OTkxMSEi5duhQWFhYREVFmt379+vXt2/fcuXM5OTlubm7W1tZeXl4jRoxwdnYucw2Vmk2yTJV6ZqomJydH+sExMTGxsbEpr1unTp1KH6ztywcAAABeCRSmoNZZWVlduHChmpNcv36dbwwAAAAAAABUQatWrby9vb29vYUQMTExoaGhiYmJ1tbWmZmZQUFBKpVq0qRJO3fu9PT0lPo/evRICgICAgICAiqePDc3t6ioyNCw5K8ZmzdvXoVULS0tde9cI3mWp+JvScllK3IO2sq8dmkfHyFEBZUNr732mrGxcUFBgdy5YtW/A8eOHTt06NAff/yRmJhYUFDw3DMaGhru27dvxowZ4eHhQoi0tLS1a9euXbtWqVR269ZtwoQJU6ZMcXR0rNkkK1apZ6Zq5LfD1ta2vNVupNbSB2v78gEAAIBXAn/HBQAAAAAAAOqOv/766+jRo0IIJyenkSNHlmjt0qWL9tK2S5Ys6dOnz+3btz/88MPx48c3bNhQCPHs2bNKnTEnJ6dx48YlDlZtI5UKPvUvrUbyLE/FVRryqYuLi0u3lnnt0n4uFVMqlYaGhgUFBSW2yHluGjrSvgMPHjx46623zp49q92hZcuWHTt27Nq167Bhw8aPH1/mJG3atAkLCzt+/Pi+ffuOHTv28OFDIYRarb58+fLly5dXrFjx7rvvrl271tzcvPpJ6qJSz4wuSr+ncqVIxecqc1Ok2r58AAAA4JWg1HcCAAAAAAAAAGrM7du3ly1btmzZso0bNz63s6WlpYeHhxAiPT1937590kELCwspOHLkiEYH+vocvVbzTExMrKD19u3bUqD7nHK2KpWqvD5paWlSHYOOq4BU+Q4UFRW5urpKVSktWrRYsWLFqVOnnjx5kpKSEhYWtm7dujfeeKPiU48ZM+af//xnWlpadHT0unXrJk2aZGJiIoTQaDRbtmyZN29e9ZPUl5SUlBJH5JTu3LmjKb/A6M6dO6UPvnKXDwAAANQGClMAAAAAAACAuqNVq1ZS8Ndff+nSX17mITU1VQrkXWyuXr1a09nVpFrN8/bt22WuhiKE0Gg0cXFxUtypUycdJ7Szs5OChISE8vrITWVuClNale/AwYMHr127JoTo0aPHjRs3li9fPnjw4AYNGsgddNnWRwihVCqdnJwWLFhw4MCB+/fvBwQEKJVKIcQPP/yQkZFRzST1QqPRlK5JMjU1la4iNze3grqiW7dulT74al0+AAAAUEsoTAEAAAAAAADqjl69ekmLNKSkpBw7duy5/aOioqTAzMxMCgYOHCgFJ0+eLG+USqXy9/f39/ffv39/dTOuqlrNMzMzU15CpoSDBw/evXtXCNGsWTN7e3sdJ3RxcZGC77//vrw+27Ztk4IBAwboMmeV78DFixelwNfXt379+qVHldjiRzZ//vzx48ePHz8+OTm5RJOFhcXChQvHjh0rvYyPj69mkrUqOzu7zMKjsLCwvLy80sflt2/Dhg1lTpiRkVFm8i/n5QMAAAAvGIUpAAAAAAAAQN1hYGDg5eUlxTNmzIiNja2g886dO3///XchhFKpnDRpknTQ2dlZWrEjLCwsKCiozIFLly4NCAgICAiQy1levNrOc9WqVbm5uSUO5uTkfPrpp1I8ffp03WcbP358o0aNhBCXLl06ePBg6Q5xcXG7du0SQigUCk9PzzInKbGPTJXvgLSuiXSu0kOKioq++eabMmfLyMg4evTo0aNHjxw5Ul4HKTA3N69mkrWkYcOGQoj8/PxLly6Vbl2+fHmZo+T3etOmTWWuebN69ers7OzSx1+2ywcAAAD0gsIUAAAAAAAAoE755JNPmjZtKoRIT0/v3bv3J598cufOHbVard0nLi7O19d31qxZ0ktfX9927dpJsVKpXLZsmRTPnj17y5Yt2vUQubm5ixYtCgwMFELY2tqOGjXqBVxRmWo7z9jY2MGDB9+/f18+cvfu3f79+8fExAgh6tevP2/ePN1nMzc3X7BggRRPmzbthx9+0G4NCQkZNGiQtIbHlClTytshSFqpRVblO9CjRw8p+P777/Pz87XnTE5O9vDwOHHihPTy+vXr2nM6OTlJwfLly69cuaI9sKioaM2aNWfOnBFCWFtbd+nSpZpJ1hL52j/44IPMzEztTDw9PaOiogwMDEqPcnV1la49Ly/P2dk5JCREbioqKvrwww/XrFlT5uletssHAAAA9MJQ3wkAAAAAAAAAqElNmjQJDg4eNmxYVlZWbm7uypUrV65cWa9ePVtbW2tr6/T09Hv37j1+/FjuP3LkyICAAO0ZZsyYERoaunv37qysLB8fny+++KJr164tW7ZMTU2NiIiQPs63tLT89ddfy/wU/4WpvTwdHBxu3boVHR3dtm3bbt262dvbx8TExMXFyfU9GzdubNOmTaXmXLp0aWho6JkzZ/Lz82fNmrVixQonJycTE5Po6OiEhASpXsHGxmbTpk0lBjZo0EAKIiIi3n//fRsbG2dn50GDBlX5Dri6urZt21alUp09e9be3n7y5MktW7Z8+PBhfHz88ePHCwsLO3TokJ2dnZaWdvfu3V69eo0bN27lypVCiOnTp//P//zPo0ePMjIyevbs6eLiYmdnZ2pqmpaWdubMmbS0NGn+r776Svt0L9Xj5OnpuX379uLi4ujo6I4dO7q5ubVp0yY+Pv7kyZNJSUmtW7d+++23v/zyyxKjlErlP//5z/79+2dlZT169MjV1bVNmza9e/fOyso6d+6ctFaKn5/fhg0bioqKSox9qS4fAAAA0AsKUwAAAAAAAIC6plevXleuXHn33XflpR3y8/Pj4+Pj4+O1u5mbmy9dunTRokVGRkYlZtixY0ezZs02btyoVqtVKpVKpdJu7dKlyw8//PD666/X6lXoopbyHDJkyIoVK2bNmpWTk3Px4sWLFy/KTWZmZhs2bPD29q7snEZGRidOnJg+ffqBAweEEElJSUlJSdodXFxcgoKCmjRpUmJgmzZtHBwcrl+/npeXJ5WtBAQESIUpokp3oFGjRnv37h0zZkxmZmZSUtK6deu0W8ePH//jjz/u37/f19dXCHH58uXCwkKpMMXCwuLYsWNvv/32nTt3NBrNmTNnpCVSZE2aNPn8889Lb3L08jxOAwcOXL169eLFi9VqdXp6+v/+7//KTR07djx48KC0uVVpjo6OYWFhkydPlpIv8fa99957a40lMEYAACAASURBVNas2bBhQ5ljX57LBwAAAPSCwhQAAAAAAACgDrKxsfn9999jYmL27Nlz7ty569evP378uLCwsGHDhtbW1j179hwyZIi7u7u8GkcJBgYG69evnzNnzvbt20NDQ1NSUgoLC9u3b29nZ+fm5ubu7q5QKF7k5SiVSgMDg9Inrb083d3d+/btu379+uPHj6ekpBgYGLRt23bMmDEffPBBZddKkZmbm//yyy8RERG7du2KiIhITU0tKiqytrZ2dnb28PCYOHFieQOPHj3q7+8fGRmZnZ3dvHlzKysrualqd8DZ2fnOnTtr1qw5depUQkJCdnZ2y5YthwwZMn369IEDBwohfHx8rK2t9+7da2ho2L9/f3lg3759b9y4sXv37n379iUlJSUnJxcVFdnY2LRt29bV1XX27NlmZmalT6eXx6m8Z2bRokUjR45cvXr11atX79y5Y2pqamtr6+7u7uvra25u/vjxY2nznXr16pUY2KtXr/j4+G3bth04cCA+Pv7x48fNmjXr3bu3j4/PyJEjhRBLlixRq9UDBgx4GS4fAAAAeHkotLe0LMHT03P37t1CiFWrVi1ZsuQFZoWXiLGxcWFhoRDi5s2bdnZ2ug+MjIyU/hHbqlWr5OTkaqZx/fr106dPCyHq3U623HGwmrMBKE/aUl+1sZEQomMv52Yt2+o7HaBuyvxXauzZCCGEQqnsP85N3+kAddbVyLAnGQ+FENZtbO2699Z3OkCddebXfdIvFroOGNrQspm+0wHqJvkvkI0aNfLw8NB3OnVcbGxs586dhRA+Pj6lt9QBAAAAAFSBUt8JAAAAAAAAAAAAAAAAoG6iMAUAAAAAAAAAAAAAAAC1gsIUAAAAAAAAAAAAAAAA1ApDfScAVI7GyLCocUN9ZwHUWZr/BAX5eXnPcvSZClB3FRbkyTE/aEDtURcX/yco4mcNeAEK8vgLJFBbCgvy9Z0CAAAAAABVR2EKXg2FhYVSUNDmtfQPvfWaC/C3kHjtSuK1K/rOAqjjNGr1hdBj+s4CqPvS7yWl30vSdxZA3Xf9wp/6TgGo+woKCvSdAgAAAAAAlcZWPng1ZGZm6jsFAAAAAAAAfaIwBQAAAADwKmLFFLwaGjdurO8UAAAAAAAA9MnY2FjfKdR9jo6OGo3m+f0AAAAAADqjMAWvBvk3LxbZGY43L+o3GaAOO9tjaJHSQAjRv11Tmybm+k4HqJtSn+SF3UwTQiiUyoGjJ+k7HaDOuhJ16knGIyFEjpnVwwbt9J0OUGfZpJ0XQiOEaNbZuV4DS32nA9RN+VkP0+POCwpTAAAAAACvJgpT8IpRaNRGxYX6zgKow/79tTBDA2U9Q7Z7A2qFkYHi/4/5aAGoNQrFv/9HptYo1Er+4QPUGsW//wqpVBoqDY30nQ1QRykN9J0BAAAAAABVx4eOAAAAAAAAAAAAAAAAqBUUpgAAAAAAAAAAAAAAAKBWUJgCAAAAAAAAAAAAAACAWkFhCgAAAAAAAFDXmJqaKspnamraunXrN998c8uWLbm5ufpO9pWUnJz8P//zPyNGjGjZsqWpqamZmVnLli2HDh26ZMmSuLg4fWenH/n5+RYWFvJjtn37dn1nBAAAAOClQGEKAAAAAAAA8PeSl5eXkpLy66+/+vj42NvbR0ZGvrBTx8bGSlULvr6+NTJhcXGxXAmxdu3aGpmzYrm5ufPnz2/Xrt3y5ctDQ0Pv37+fl5eXm5t7//79kydPfvHFF46OjlOmTElLS9Nxwg8//FChUHz44Ye6dL5///6KFSt69uzZpEkTc3NzOzu7WbNm/fnnn7U3UHfHjh17/Pix/DIwMLAKk1TqbtTIQAAAAAC1zVDfCQAAAAAAAACoLf379zc1NdU+UlRUlJSUpFKpiouLhRApKSmjRo2KjIzs3r27nnJ8lTx79szV1fXMmTPSS1NT044dO9rZ2eXn59+9ezchIeHZs2dCiF9++eXixYuRkZEtW7aseMLi4uI9e/boePZDhw7NnDkzMzNTPpKQkJCQkPDjjz/Omzfv66+/VirL/iJilQdWys6dO7VfRkREpKSktGrVSvcZKnU3amQgAAAAgBeAwhQAAAAAAACgzgoMDGzbtm3p40+ePFm9enVAQEBhYeHTp08/+OADudgCFVi4cKF0o+rVq+fn5+fv729hYSG35uTkfPvtt1999VVmZubdu3enTZt2+vTpiidcv369jmurnDp1yt3dvbCwUAjRuHHjwYMHm5iYXLx4MSEhQaPRfPPNNwYGBmWuGVPlgZWSmZl5/PhxKbazs7t165ZGo9mzZ4+/v7/uk+h+N2pqIAAAAIAXgK18AAAAAAAAgL+dhg0bfv75559//rn08s8//4yNjdVvSlWjVCpX/8fAgQNr9Vx3797dtm2bFG/ZsuXzzz/XrkoRQtSvX//jjz8+duyYkZGREOKPP/44ceJEebM9fvz4q6++Wrx4sS6nLigo8Pb2lopLPD097927d+jQob179968eXPr1q2GhoZCiK+//vrs2bM1NbCy9u3bV1BQIITo37//vHnzpIO67+ZTqbtRIwMBAAAAvDCsmAJd/fbbb1euXNG9//Xr16VAo9HUTkYAAAAAAAColoULF37xxRcZGRlCiMjISEdHxzK7aTSa0NDQa9euOTg4jB49+sXm+BwKheKFFSUcPnxY2v9oyJAh//Vf/1Vet379+vn5+X355ZdCiEOHDo0cOVK79bfffjt06FBcXNylS5ekfX908f3336tUKiGEk5PTP//5T6mgRAihUCjmzJmTkpKycuVKIcSKFSt+++23GhlYWfI+Pu+8886ECRPmz5+vVqv/+uuv2NjY8p4rUdW7UZ2BAAAAAF48ClOgq/nz51dtoPbmtQAAAAAAAHh5KBSKbt26nTx5Ugjx4MED+bibm1tQUFCHDh1u3bqVmpo6YcKE8+fPCyEmTpxYojAlMjJy586dERER9+/fLy4utra2dnZ2njJlyqRJkxQKhXZPf3//gIAA+eXmzZs3b94shAgICFi4cKF2zwcPHmzbtu3YsWOJiYk5OTnt2rVzcHCYNWvW6NGjS8ypna0QIjU11draWvtgq1atkpOThRDnzp3buHFjVFTU/fv3ra2t7e3tvby8vLy8lMpKLCktfxFrwIABFfccMmSIVJhSeh2aAwcObN++XfeTSvbs2SMFc+fOlYtLZP/4xz9WrVpVXFwcEhKSkZFhaWlZ/YGVkpiYKO1wZGxs7ObmZmlpOWjQoFOnTgkhAgMD5YV5Sqva3ajOQAAAAAAvHoUpeI7GjRunp6dXZwZppVAAAAAAAAC8hJ4+fSoFZZZoZGVlDR06ND4+vnRTbm7uzJkz9+7dq30wMTExMTFxz549zs7Ov/zyS4sWLSqbz/bt2/38/LKzs+UjcXFxcXFxBw4c6N69++HDh9u0aVPZOb/88sslS5ao1WpDQ8Pi4mKVSqVSqUJCQjZt2hQeHm5qaqrjPPK9UqvVFffs06fPokWLhBByoYzMxcWlqKhIfpmQkBAZGVnxbJmZmX/++acQwtDQcNy4caU7NG3adODAgadOnSouLj5x4sS0adOqObCy5C17xo4dK1W3uLu7S4Upu3fvXrVqVZkVRaJKd6OaAwEAAAC8eBSm4Dm2bdv21Vdf5efnV3ZgTk7OjRs3hBCNGzeuhbwAAAAAAABQXdnZ2TExMVJsY2NTusOCBQvi4+MVCkX79u0dHBzGjh0rHS8uLh49enRERIT00srKqnfv3mZmZhcuXEhMTBRCnD171sXF5cKFC02bNpX6zJ49e/jw4Xfv3vXx8RFCjBkzZt68eUKIjh07yqdbt26dn5+fFFtaWvbs2bN58+aXL1+Oj49Xq9VXrlxxcXE5efKknZ2d7te4devWjz/+eMyYMYsXL+7du3dRUVF4ePj8+fNVKtXZs2f9/Pw2bdqk41Tt2rWTgqCgoKVLl5qZmZXX09LScs2aNWU2zZgxY8aMGfLLn3766bkVFdeuXZO2EHJ2dm7SpEmZfcaNGycVgvz1119yfUmVB1bWrl27pOCdd96RgsmTJ//jH/+QyoDOnDlT3hozVbgb1RwIAAAA4MWjMAXPMWHChAkTJlRhYGRk5MCBA4UQ9erVq+mkAAAAAAAAUAPef//93NxcIYSBgcHw4cNLtKpUqoSEBEdHx127dnXv3l27afXq1VJVipGR0fr1699//325KSQkZOrUqRkZGSqVau7cufKSKh07duzYsaO8tU2bNm1GjhypPeelS5c++ugjIYRSqfTz8/vss8/kXytduHDBy8vrxo0b9+7de++998LDw3W8wIyMjPnz5/v4+Hz33XfykjATJkywt7fv0aNHfn7+zp07tZsq5uLiIgU3b94cPnz4pk2bunXrpmMm1SFvIVTBajFyk9y5OgMrJTo6Wvp+moWFxZgxY6SDVlZWQ4YMCQsLE0IEBgY+d/MjAAAAAHVYJbZQBWrbTz/95OrqOqIs69at03d2AAAAAAAAdYFarVapVL/++quLi4v2Qhelt90pLCw0NjYODg4uUZWSm5u7du1aKd65c6d2VYoQYsSIEadPnzYwMBBC7Nu37/bt2zomtnz5cmlzlmXLlq1Zs0b7y05OTk5RUVHStjgnT548cuSIjnM+e/asQYMGAQEBJUpPOnXq9MYbbwghnj59evPmTR1nGzly5KBBg6Q4Kiqqe/fuvXr1WrVqVXR09HM396mOtLQ0KShv1RPtpgcPHlR/YKXIT5G7u7v2u+bh4SEF+/btY7NvAAAA4O+MwhS8LJ48eTJ79uyQkJDQspS5kzEAAAAAAAAqZmNjo/i/DAwMbGxs3nzzzaioKKmPvb19eV8K8vb2btWqVYmDR48ezczMFEJ07drV3d299ChHR0epKEGj0QQGBuqSZ0pKyvHjx4UQtra2S5cuLd3BwsJC3hzn6NGjuswpmTt3rrm5eenj9vb2UpCVlaX7bPv379de/OPSpUvLli3r06dPs2bN3Nzctm7dKu1kVLNycnKkoIL6EnnLpKdPn1Z/oO6KiorkRXG8vLy0m9566y1DQ0MhREZGRnBwcBUmBwAAAFA3UJiCl8WTJ0+k78QAAAAAAADghRk3btyZM2caN25cZqu8M4u2M2fOSMGcOXMUCkWZA999910pkMtfKnb69GmNRiOd0djYuMw+o0ePljvrMqekR48eZR4v7ywVs7KyCg8P//777+VtfSQZGRlBQUHvvfeera2tg4PD2rVrMzIyqjB/maTtloQQjRo1Kq9PgwYNpEAuRqnOQN39/vvv//rXv4QQNjY2/fv3125q0qTJsGHDpFjH+iQAAAAAdZKhvhMAyrBnzx5puVdZQUFB1b60AQAAAAAA8HfWv39/U1PT0scbN27csWPHiRMnOjk5VTC89P4+Qgh57xs7O7vyBnbo0EEKrl+/rkueV65ckQITE5OwsLDyujVq1CgrKyspKUmXOSXt27fXvbMujIyMZs6cOXPmzJSUFHm5X3nTHCHEjRs3Fi1a9Omnn+7atWvChAnVP6P8DmZnZ5fX58mTJ1KgvZlOlQdevXo1Ojq6dOc+ffp06dJF+4i8j4+Xl1fpKiV3d/cTJ04IIY4cOZKdnS0XwQAAAAD4W6EwBS+jKVOmSOt8yq5fv16pr8IAAAAAAABACBEYGNi2bdsqD2/evHnpg9I+PkIIGxub8ga+9tprxsbGBQUFcueKPXr0SAoCAgICAgIq7pybm1tUVFTi10flsbS01KVbFbRq1crb29vb21sIERMTExoampiYaG1tnZmZGRQUpFKpJk2atHPnTk9Pz2qeqH79+lJQwSoscpN28UeVB/72228ff/xx6c4BAQHahSnZ2dmHDx+W4itXrvj6+pbo//jxYynIzc09ePDg9OnTy0sDAAAAQB1GYQoAAAAAAACAspW53420507FlEqloaFhQUGBjns3P3v2rFKJ5eTklLf9UAnlbTZUWX/99dfRo0eFEE5OTiNHjizR2qVLF+2KjSVLlvTp0+f27dsffvjh+PHjGzZsWJ1TW1lZSYFcvlOa3NS0adPqD9TRgQMH5DdOujkVCAwMpDAFAAAA+HtS6jsBAAAAAAAAAK8SCwsLKVCpVOX1SUtLk0oWdFywRJ7zyJEjGh3oWJVSg27fvr1s2bJly5Zt3LjxuZ0tLS09PDyEEOnp6fv27avmqR0cHKTg/v375fV58OCBFLz++uvVH7h48eIyb/vChQu1x8r7+OgiLCwsNTVV9/4AAAAA6gwKUwAAAAAAAABUgp2dnRQkJCSU10dusrW11WVOeb+hq1evVi+72tKqVSsp+Ouvv3Tpb2RkJAXVr8bo3LmzUqkUQpw5c+bp06dl9vn999+loFu3btUfqIv79++Hh4dL8R9//FFeCVFGRoa07k5xcfHPP/9cqVMAAAAAqBsoTAEAAAAAAABQCS4uLlLw/fffl9dn27ZtUjBgwABd5hw4cKAUnDx5srw+KpXK39/f399///79uuZac3r16iUt65KSknLs2LHn9o+KipICMzOzap7a0tJSuud5eXknTpwo3eHp06ehoaFCCAMDgzFjxlR/oC52796tVquFEO3atevfv3953SwsLOSZAwMDK3UKAAAAAHUDhSkAAAAAAAAAKmH8+PGNGjUSQly6dOngwYOlO8TFxUmbvCgUCk9PzzIn0Wg02i+dnZ2ltVXCwsKCgoLKHLJ06dKAgICAgIDql3pUgYGBgZeXlxTPmDEjNja2gs47d+6UViJRKpWTJk2q/tmnTp0qBdu3by/dunv37ry8PCHE8OHDmzVrViMDn0vex2f69OkKhaKCnvJ9i46OvnnzZqXOAgAAAKAOoDAFAAAAAAAAQCWYm5svWLBAiqdNm/bDDz9ot4aEhAwaNKi4uFgIMWXKlE6dOpU5yd27d7VfKpXKZcuWSfHs2bO3bNmiXbmSm5u7aNEiab0NW1vbUaNG1djFVMYnn3zStGlTIUR6enrv3r0/+eSTO3fuSKuGyOLi4nx9fWfNmiW99PX1bdeuXfVPPXv27DZt2gghfvvtty+//FK76ezZs/7+/lK8YsWKmhpYsZiYGHlLI7nupDzjxo2TKpmEELt3767UiQAAAADUAYb6TgAAAAAAAADAK2bp0qWhoaFnzpzJz8+fNWvWihUrnJycTExMoqOjExISpJoSGxubTZs2lRjYoEEDKYiIiHj//fdtbGycnZ0HDRokhJgxY0ZoaOju3buzsrJ8fHy++OKLrl27tmzZMjU1NSIiIjMzUwhhaWn566+/GhgYvNjL/bcmTZoEBwcPGzYsKysrNzd35cqVK1eurFevnq2trbW1dXp6+r179x4/fiz3HzlyZEBAQI2cul69ej/++OOoUaMKCws//vjjw4cPjx492tjY+MKFC4cPHy4sLBRC+Pv79+3bt6YGVkxeLsXFxaVDhw7PTX7KlCnSxk+BgYGffvpppc4FAAAA4FVHYQoAAAAAAACAyjEyMjpx4sT06dMPHDgghEhKSkpKStLu4OLiEhQU1KRJkxID27Rp4+DgcP369by8PKlsJSAgQCpMEULs2LGjWbNmGzduVKvVKpVKpVJpj+3SpcsPP/zw+uuv1+KFPU+vXr2uXLny7rvvhoSESEfy8/Pj4+Pj4+O1u5mbmy9dunTRokVGRkY1deqhQ4fu3bt31qxZjx8/joqKioqKkpsUCoWfn1+JBVGqP7A8arVaXvhk+vTpugzx9PSUClMSEhLOnz/fp0+fSp0RAAAAwCuNwhQAAAAAAAAAlWZubv7LL79ERETs2rUrIiIiNTW1qKjI2tra2dnZw8Nj4sSJ5Q08evSov79/ZGRkdnZ28+bNrays5CYDA4P169fPmTNn+/btoaGhKSkphYWF7du3t7Ozc3Nzc3d3VygUNXgJSqXSwMCgsnPa2Nj8/vvvMTExe/bsOXfu3PXr1x8/flxYWNiwYUNra+uePXsOGTLE3d1dXhumBr311lt9+/bdsmXLkSNHkpKS8vLyWrRo8cYbb8yZM6fiUo8qDyxTRERESkqKEMLY2Njd3V2XIYMHD27VqpU0KjAwkMIUAAAA4G9Fob1Xawmenp5S5fuqVauWLFnyArNCXRAZGTlw4EAhRKtWrZKTk5/bPyUlpXXr1lJcWFhoaPh/qqauX79++vRpIYTlk4fdrp+vhXwBCCHEH06uRUpDIcTgDlbtm5rrOx2gbrqflRscnyqEUCiVQyd46DsdoM66cDo061G6EOKJqfXDxs9ZXh5Aldmm/ik0GiGEddcB9RqVXBcBQI3IzfxX+rUoIUSjRo08PPgLJAAAAADgFaPUdwIAAAAAAAAAAAAAAAComyhMAQAAAAAAAAAAAAAAQK2gMAUAAAAAAAAAAAAAAAC1wlDfCQCVk23a8C97J31nAdRZxQoDKYi5n5mQnq3fZIC6Kq9ILQUatfryn6f0mQpQpz19kiUFZgWPrTNi9ZsMUJdpNNJ/MxNjlYZG+s0FqKvUhQVSoPnPTxwAAAAAAK8QClPwasjK+vfnCoVGxhmNrfSbDPB3kPGsUIhCfWcB1H0ZaQ/0nQJQ9xkW5xsW5+s7C6DuK8jO1HcKQN337NkzfacAAAAAAEClsZUPXg3FxcX6TgEAAAAAAAAAAAAAAFQOK6bg1WBpaSkFRvl5DTIe6jcZoA7LbN5So1AIIZo1Mq9vYqzvdIC6KbegMDUzRwghFAqzJq/pOx2gzsp7/FBdVCCEMDQ1NzZvpO90gDrr2aMH0m4+Jo2bKg35CyRQK4oL8/OzHgkhTE1N9Z0LAAAAAACVRmEKXjFm2U86XD6r7yyAOuui68RiQ0MhhGMbq/bNLfWdDlA33Xv0JDjzlhBCIRRNO/XWdzpAnZX21x/5TzKEEPUaNW1i113f6QB1VnLkEY0QQohGbRzqNWqi52yAOio381/pWVFCCKWSxY8BAAAAAK8e/jULAAAAAAAAAAAAAACAWkFhCgAAAAAAAAAAAAAAAGoFhSkAAAAAAAAAAAAAAACoFRSmAAAAAAAAAHWZRqM5f/78Rx991K9fPxsbGxMTk8aNG9vZ2U2bNu2nn37Ky8vTd4K1a8SIEQqFQqFQ5Ofn6zuXuuD3338fOnSolZVVw4YNly9fru909O/MmTPSA2ZnZ6dL/3feeUfqv3bt2trODQAAAHhJGOo7AdR9ubm5+/fvf263R48evYBkAAAAAAAA/lYuXbr0/vvvnzt3Tvtgfn5+VlZWQkLC3r17P/roo++++27KlCn6yhAvXmxsbOfOnYUQPj4+mzZt0n3gvn37PDw85Jfp6ek1n9zzVDl5AAAAAPpCYQpq3aNHj9zd3fWdBQAAAAAAwN/Od999N2/ePLVaLb2sX79+u3btGjZsmJKScu/evaKiIiHEv/71Lzc3t88///y///u/9ZosXgFLly6VguHDhw8aNKhv3776zQcAAADAK4HCFNQWCwsLfacAAAAAAADw97Vx48Z58+ZJcc+ePVesWOHq6mpsbCwdKSoq+vnnn7/44ovY2FghxJIlSzp16jRx4kS9pYuX3tOnT2/fvi2E6NevX0hIiL7TAQAAAPDKoDAFtcXR0XH16tUHDx6UvnzzXAUFBTExMbWdFQAAAAAAwN/B5cuX/fz8pHjevHlff/21gYGBdgdDQ0NPT083N7dhw4ZFRkYKIT744IOxY8caGRnpIV28CvLy8jQajRDC2tpa37kAAAAAeJVQmIJatHjx4sWLF+vYOSUlpXXr1rWaDwAAAAAAwN/ErFmzpC8Lvf32299880153YyNjQ8dOtSpU6f09PT79++HhoaOHj36BaYJvIw0Gk1oaOi1a9ccHBz4iQAAAACqT6nvBAAAAAAAAADUpPDw8MuXLwshmjRpsnHjxoo7N2nS5O2335bin3/+ucw+kZGR7733noODQ8OGDc3NzW1tbd9+++0DBw5I62eU9s477ygUCuk7SBqN5scffxw8eLCVlZWpqWn79u3nzZt3//59qWdRUdF33303YMCApk2bmpubd+3adfbs2SkpKSUmjI2NVSgUCoUiMDBQCJGWlvbpp59269atYcOGFhYW3bp1W7JkSXJysq43SMuDBw9WrlzZt29fKysrMzMzR0fHyZMnHz9+/IVdWnWScXNzk5MRQpw7d87Ly6t9+/ampqY2Njaurq47duxQq9XaQ/z9/RUKRefOnaWXmzdvlm7s2rVrK0hsy5YtCoWiadOm0stDhw5Jo3x9fbW7aTSaw4cPT5o0qUePHtJVd+zYcdiwYV999VVmZmYF8wshQkJCpk+fbmtra2Zm1qpVq6FDhy5evPjhw4dVS76yT6x0J+3s7IQQqampzs7Orq6ufn5+W7durThtAAAAALpgxRQAAAAAAACgTtmyZYsUzJw509LS8rn9Z86cGRsbK4TIyckp0ZSbmztz5sy9e/dqH0xMTExMTNyzZ4+zs/Mvv/zSokWL8mbOycmZMmXKiRMnhBCGhoZFRUV37tzZuHHj/v37T506ZWlpOXbs2OjoaLk1JiYmJibm559/PnXqVK9evcqcMzw8fOrUqenp6fKRx48fX716dcOGDd9++623t/dzr1e2fft2Pz+/7Oxs+UhcXFxcXNyBAwe6d+9++PDhNm3avLBLq04yQogvv/xyyZIlarXa0NCwuLhYpVKpVKqQkJBNmzaFh4ebmprqfluqJi4ubvLkydevX9c+ePPmzZs3b4aHh69cufLnn38eO3Zs6YHZ2dleXl5HjhyRj9y7d+/evXsnT57cvHnz559//sEHH+ieRjWf2KysrKFDh8bHx+t+RgAAAADPxYopAAAAAAAAQJ0SHh4uBfJSKBXr2rVrSEhISEhIUFCQ9vHi4uLRo0fLn/FbWVmNHTvWzc2tXbt20pGzZ8+6uLiUWNZCe/i0adNOnTq1du3alJSU3Nzc6OhoJycnIURqauq0adNGjBhx8eLF//7v/05ISMjPz7927dob8W+mOgAAIABJREFUb7whhMjJyfHx8SlzzqtXr7755pvp6enTpk3bu3fvtWvX9uzZ4+XlJYR4+vTpzJkzd+3apcslCyHWrVs3Z84cqRDE0tJy+PDhXl5ejo6OSqVSCHHlyhUXF5dbt269mEurTjJCiK1bt3788cejRo2KiIh48uRJVlbWoUOH2rZtK4Q4e/asn5+f3HP27NnBwcGbN2+WXo4ZMyY4ODg4OHjy5MkV3Cupm7ygTr9+/aRR//jHP6QjOTk5o0aNkqpSlErlgAEDvLy8vL29hw0bZmxsLIR4+vTptGnTbt68WWLm/Pz84cOHS1UpCoXC3t7e09PzzTffbN68uRDiyZMnc+fO/emnn3RMvppPrBBiwYIF8fHxCoWiQ4cO48aNK7OSBgAAAEBlsWIKAAAAAAAAUHfcuHFD+ty9fv36Xbp0qc5Uq1evjoiIEEIYGRmtX7/+/fffl5tCQkKmTp2akZGhUqnmzp1bYoEKyYMHD44dOxYWFibVZAghnJycfv311w4dOjx9+lTabGjHjh3vvPOO1Oro6HjkyJEOHTqkpaVduHAhNTVVqk7QtmbNGiFEQEDAwoUL5VFTp04dPHiwr69vUVHR3Llzhw8fXnpgCZcuXfroo4+EEEql0s/P77PPPqtXr57UdOHCBS8vrxs3bty7d++9996Tq3xq79KqmUxGRsb8+fN9fHy+++47qZBFCDFhwgR7e/sePXrk5+fv3LlTburYsWPHjh2lBXKEEG3atBk5cmTF90oI0bp169atWz969Eh6aW1tXWLU/v37pa2UbG1tT5w40aFDB7np4cOHkydPPn36dHZ29uHDh/39/bUHLl++/Pz580IIKyurgwcPuri4SMdzc3OXLl26bt06IcTChQs9PDxMTEyem3w1n1iVSpWQkODo6Lhr167u3bs/97YAAAAA0BErpuDlVVBQcPny5YsXL168eFGlUuk7HQAAAAAAgFdAYmKiFNjb2xsYGFR5ntzc3LVr10rxzp07tT/jF0KMGDHi9OnT0vz79u27fft2mZN4eXnJpRuS5s2bDx06VIrfeOMNuXRDUr9+/TfffFOKS2wKI9FoNG+99ZZclSKbPXv27NmzhRBZWVnffvvtc69u+fLlRUVFQohly5atWbNGLgQRQjg5OUVFRVlbWwshTp48qb3FTC1dWjWTefbsWYMGDQICAuSqFEmnTp2kDJ8+fVp6qZKa9eeff0rB1q1btatShBBNmzb95ptvpFja20j26NGjDRs2CCEMDQ3/+OMPuSpFCGFqarp27VpXV1ep29mzZ5+bQ/Wf2MLCQmNj4+Dg4KpVpdy/f3+0DsLCwqowOQAAAPBKozAFLym1Wj1gwICePXs6OTk5OTmtWrVK3xkBAAAAAAC8AjIyMqTA0tKyOvMcPXo0MzNTCNG1a1d3d/fSHRwdHT08PIQQGo0mMDCwzEkmTpxY+qC8r8pbb71VQWtWVlaZc5ZYckO2ePFiQ0NDIcSOHTvK7CBLSUk5fvy4EMLW1nbp0qWlO1hYWEhLswghjh49WuYkNXVpNZLM3Llzzc3NSx+3t7cvfcba4OjouGDBgg8//HDQoEGlW9u3by8F0l5FssDAwLy8PCHE1KlT5VRlCoVizpw5Uiytg1KxGnlivb29W7Vq9dxzlenZs2fBOnjw4EHV5gcAAABeXWzlg5fU/fv3S3yFAgAAAAAAAM8lfdIvhDA2Nq7OPGfOnJGCOXPmKBSKMvu8++67u3fvFkJERUWV2aFTp06lD8qJOTo6VtBappYtW/bt27fMJhsbmx49ekRHRycnJ6ekpFRQXnD69GmNRiOEGDNmTHmnGz16tNy5zA41dWk1kkyPHj3KPF7NZ0B3CxYsqKD13LlzZR6Xy01mzZpVZoexY8eeOnVKCGFlZfXcHGrkiR0zZsxzTwQAAACgsihMwUuquLhYji0sLMzMzPSYDAAAAAAAwKvCwsJCCh4/flydeeTNX+zs7MrrI2/aUua2O0KIin+lU4Vf+MiLjpTXKn3TKSYmpoLClCtXrkiBiYlJBfuqNGrUKCsrKykpqczWmrq0GklGXpLkJaFWq5OTkxMSEi5duhQWFlbeeicxMTFSUGL3H5mpqengwYN1PGmNPLEtWrTQ8XRlTn7r1q3ndnvnnXd27dpV5bMAAAAAryIKU/AKePTo0Y0bN8r7RggAAAAAAABk8toS5RUx6EjaFUUIYWNjU16f1157zdjYuKCgQO5c29q2bVtBq1y28ujRowq6ya0BAQEBAQEVnzE3N7eoqEjaJKg21Egy1dy2qaYcO3bs0KFDf/zxR2JiYkFBwXP7S9tOGRgYvPbaa9U/e408sc2bN69+JgAAAABKUOo7AQAAAAAAAAA1plu3blLhQkpKSnJyso6jhg4d2qBBgwYNGmzYsEE6Iu0vUzGlUimdq6ioqKr5Vk7F5Q7Pnj2TAu21eCvopqOcnJxK9a+UGkmmvJ1rXpgHDx7069dv3Lhx27dvv3HjhvQ2tWzZcujQoQsWLPj111/LHFVYWCiEMDY2NjAwqH4ONfLEvrDNjwAAAIC/FQpTAAAAAAAAgLqjfv36PXv2lOKgoCBdhmRkZJw+fTonJycnJ6dz587SQXlLIJVKVd7AtLQ0qa7iha3YkZiYWEHr7du3paBx48YVdJMv7ciRIxodVDxbNb1UyVRNUVGRq6vr2bNnhRAtWrRYsWLFqVOnnjx5kpKSEhYWtm7dujfeeKPMgdK15+bmpqenVz+Nl/OJBQAAACAoTAEAAAAAAADqGC8vLynYuHFjfn7+c/sHBwdLS4yYmZn16dNHOmhnZycFCQkJ5Q2Um2xtbauTsO5u375d3mooGo0mLi5Oijt16lTBJPJ+QFevXq3Z9KrgpUqmag4ePHjt2jUhRI8ePW7cuLF8+fLBgwc3aNBA7lDeOjfyY3Pnzp3yJt+7d29gYGB5a65oezmfWAAAAACCwhQAAAAAAACgjpkxY0ajRo2EEImJiYsXL66489OnT5cvXy7Fb775Zv369aXYxcVFCr7//vvyxm7btk0KBgwYUM2cdZSZmblv374ymw4ePHj37l0hRLNmzezt7SuYZODAgVJw8uTJ8vqoVCp/f39/f//9+/dXPV0dvFTJVM3FixelwNfXV35+tEmLqZQmPza7du0qs8O1a9emTZvm5eW1Y8eO56bxcj6xAAAAAASFKQAAAAAAAEAdU79+/a+//lqKv/nmm//3//6fRqMps6darZ4/f760A45Sqfz444/lpvHjx0vVLZcuXTp48GDpsXFxcVI9gUKh8PT0rPGrKM+qVatyc3NLHMzJyfn000+lePr06RXP4OzsLC2YERYWVt5uR0uXLg0ICAgICDAzM6tuxi9xMuU9GJWiVP77l8wKhaJ0a1FR0TfffFPmQE9PT2nItm3bkpOTS3eQ60jK3AyoRPIv7RMLAAAAgMIUAAAAAAAAoK6ZOXOm/NH7Z5991q9fv+PHj2tv66NWq//444/evXvLy0ssWLCgW7ducgdzc/MFCxZI8bRp03744Qft+UNCQgYNGiTtqjNlypSKt86pWbGxsYMHD75//7585O7du/3794+JiRFC1K9ff968eRXPoFQqly1bJsWzZ8/esmWLdolDbm7uokWLAgMDhRC2trajRo2q+Wt4aZKR1pipph49ekjB999/X2LrqOTkZA8PjxMnTkgvr1+/rn11HTt2dHNzE0Lk5+e7uLicP39ebtJoNNu2bdu4caMQonHjxhMnTnxu8i/tEwsAAADAUN8JAAAAAAAAAKh5P/30k4mJiVR3cu7cubFjx9avX79Dhw4WFhYPHjxITEzUriFwc3Nbs2ZNiRmWLl0aGhp65syZ/Pz8WbNmrVixwsnJycTEJDo6OiEhQaowsLGx2bRp0wu7KAcHh1u3bkVHR7dt27Zbt2729vYxMTFxcXFqtVrqsHHjxjZt2jx3nhkzZoSGhu7evTsrK8vHx+eLL77o2rVry5YtU1NTIyIiMjMzhRCWlpa//vqrgYFB7V6SPpJp0KCBFERERLz//vs2NjbOzs6DBg2q2myurq5t27ZVqVRnz561t7efPHlyy5YtHz58GB8ff/z48cLCwg4dOmRnZ6elpd29e7dXr17jxo1buXKlNHbTpk3R0dGJiYkpKSkuLi6dOnXq2bNnUVHRxYsXb9y4IfXZtm1bixYtdEn+JXxiAQAAAAgKUwAAAAAAAIA6ycDAYPv27a6urosXL5bWlsjJybly5UqJbg0bNvzkk08+/PDD0vuwGBkZnThxYvr06QcOHBBCJCUlJSUlaXdwcXEJCgpq0qRJLV7G/zVkyJAVK1bMmjUrJyfn4sWLFy9elJvMzMw2bNjg7e2t41Q7duxo1qzZxo0b1Wq1SqVSqVTarV26dPnhhx9ef/31Gkz+5UmmTZs2Dg4O169fz8vLk6o0AgICqlyY0qhRo717944ZMyYzMzMpKWndunXarePHj//xxx/379/v6+srhLh8+XJhYaFcmGJpaRkZGfnWW2+dO3euuLj42rVr165dk8c2btz4iy++mDJlio7Jv4RPLAAAAABBYQoAAAAAAABQh7m7u0+YMCEkJOTIkSPR0dGpqamPHj0yMzNr2rRpz549hw4d6unpKS9BUZq5ufkvv/wSERGxa9euiIiI1NTUoqIia2trZ2dnDw+PMjdYqT6lUmlgYKBUlr0Lubu7e9++fdevX3/8+PGUlBQDA4O2bduOGTPmgw8+0GWtFJmBgcH69evnzJmzffv20NDQlJSUwsLC9u3b29nZubm5ubu7l67Uqb7yLq32kpHOWHr40aNH/f39IyMjs7OzmzdvbmVlVbX5Jc7Oznfu3FmzZs2pU6cSEhKys7Nbtmw5ZMiQ6dOnDxw4UAjh4+NjbW29d+9eQ0PD/v37a49t0aJFVFRUUFDQ3r17z58/n56ebm1t7eDg0LNnz4ULFzZt2rT06SpIXi9PLAAAAICKKbQ39SzB09Nz9+7dQohVq1YtWbLkBWaFv6OUlJTWrVtLcWFh4b1792xsbKSXarX6xo0bp0+fFkI0evivjudP6ytJoM676Dqx2NBQCDGkS7v2zS31nQ5QN9179CT40i0hhEKhbD1gvL7TAeqstL/+yH+SIYQwb962iV13facD1FnJkUekXyxYdx1QrxFfQAdqRW7mv9KvRQkhGjVq5OHhoe909CM2NrZz585CCB8fH/ZhAQAAAIBXS9lfOwAAAAAAAAAAAAAAAACqicIUAAAAAAAAAAAAAAAA1AoKUwAAAAAAAAAAAAAAAFArKEwBAAAAAAAAAAAAAABArTDUdwJAGaysrNRqtfaRoqIiKchqanV+zBR9JAX8vZyKSYy4lqjvLIA6SvOf/2rUSX8c0WsqQN327x+2p6mqp6lJ+k0FqNP+/bOWdjVSCIV+UwHqrn//oBUWFuo3DwAAAAAAqoDCFLwsDAwM5DgzM7NEa0ZGxotNB4DQaJ7fB0C18ZMGvBj8rAEvBj9rQO3Ky8vTdwoAAAAAAFQahSl4WTRv3nzAgAGRkZFltjZs2PAF5wMAAAAAAPBSMTIy0ncKeuPo6Kjh+xMAAAAA8GqiMAUvC4VCcerUqdjYWGlZ2gcPHowfP15uNTExkYJ6D/7VJOwP/aQI/A2kTp2gNjQUQnTv8nqrFq/pOx2gbkp/mHHu4mUhhEKhtO3zhr7TAeqse7EX8nKyhBANmrWwsu2k73SAOuvO+XDpo+KWr/cyadBY3+kAdVNuVsb965eF1q9HAAAAAAB4hVCYgpeIgYFB165dpVilUpXZR1lQYJya/gKTAv5m1P/+/lmD+vWbWPC5AlAr8vPz5ZgP8IDaozT89z92DI2N+VkDXgBjs/r8rAG1pKgg//mdAAAAAAB4WSn1nQAAAAAAAAAAAAAAAADqJgpTAAAAAAAAAAAAAAAAUCsoTAEAAAAAAAAAAAAAAECtoDAFAAAAAAAAqMs0Gs358+c/+uijfv362djYmJiYNG7c2M7Obtq0aT/99FNeXp6+E6xdI0aMUCgUCoUiPz9f37kAdVnd+KOmZv/EcHNzk2ZLS0ur/mwv3quePwAAeHlQmAIAAAAAAADUWZcuXerXr1/fvn3XrFlz9uxZlUqVn5+flZWVkJCwd+9eb2/vtm3bBgUF6TtNvFCxsbHSh82+vr76zgUvheo/EjXyR41KpVq4cKGrq2urVq0aN27cr1+/mTNnhoSEVC0lvHKKi4sV/7F27Vp9pwMAAGoShSkAAAAAAABA3fTdd9/17t373Llz0sv69et36dKl///H3n0GRHGtAR8/uzQpFlCxYCEoisESiVGCvWDXGBsi2DXWayFyNeprovcak4jRxCTWxBsVJIq9BAULii2osSIaIqBYiBFEytL3/TD3zrsvzQUWVtb/70vOnjbP7M5OhHk4p2PHxo0bGxsbS5V//fXXiBEjVq5cqb8wAVRuZb/VZGdnL1682MnJ6euvvw4JCXn06FFycvLFixe3bt3au3fvQYMGxcbGVsy5AAAAoDyQmAIAAAAAAAAYoHXr1s2aNSsvL08I4eLicujQoefPn9+4cSM8PDw2NlalUu3YscPZ2VnqvGjRov379+s1XgCVkk5uNePGjfv888+l7X4aNGgwYMCAkSNHtmnTRmo9fPhwt27d/vrrr4o6JwAAAOgYiSkAAAAAAACAofn99999fHyk8uzZs3/77beBAweamprKHYyNjb28vK5evdqpUyepZubMmdnZ2XqIFUClpZNbzcGDB3fu3CmEMDIy2rhxY2xs7OHDh3/55Zdr165dvHixSZMmQoi4uLhPPvmkgs4KeqJUKr/4n86dO+s7HAAAoEskpgAAAAAAAACGZtKkSTk5OUKI0aNHf/PNN0ZGRoV2MzU13b9/f+3atYUQjx8/Dg0NrdAoAVRyOrnVbNmyRSosWbLko48+0pykQ4cOu3btkso7d+5MT08vj7PAa0KhUCz4n/bt2+s7HAAAoEskpgAAAAAAAAAG5eTJk7///rsQombNmuvWrSu+c82aNUePHi2Vf/nll0L7hIeHT5061cnJqVq1apaWlg4ODqNHj967d69arS60/5gxYxQKRcOGDYUQarV669atXbt2tbW1NTc3b9KkyezZsx8/fiz1zMnJ+f777zt16lSrVi1LS8vWrVtPnjw5Pj4+34S3b99WKBQKhcLf318IkZCQ8Nlnn7Vp06ZatWrW1tZt2rRZtGjRw4cPtX2DNDx58mT58uUdOnSwtbW1sLBwdnYeNmzY0aNHK+zUyhLMiBEj5GCEEJcuXfL29m7SpIm5ubm9vX3v3r23bdsmbbAi8/X1VSgULVu2lF5u2LBBemNXr16t/ZsWEhIyduxYBwcHCwuLBg0a9OjRY8GCBX///XcxQwzjEirpWZTiA8rnNb8kdHWruX79ulQYNmxYwYEuLi6NGzcWQqhUqj/++OOVUWlSq9UHDhz48MMP27ZtK10hzZs379mz51dffZWUlKTlJDq8/5w8eXLEiBENGzasUqWKvb29u7v7f/7zn2KuAZ3EX1ApvsIVFr90DSsUioSEhHyVZfkqAQAAvTPWdwAAAAAAAAAAdGnjxo1SYeLEiTY2Nq/sP3HixNu3bwshUlNT8zWpVKqJEycGBgZqVsbExMTExOzcudPV1XXPnj3169cvaubU1NThw4cfO3ZMCGFsbJyTk3P//v1169bt3r379OnTNjY2AwYMiIiIkFtv3rx58+bNX3755fTp0++++26hc548eXLUqFHPnj2Ta168eHHjxo1vv/32u+++Gz9+/CvPV7ZlyxYfH5+UlBS5JjIyMjIycu/eve+8886BAwcaNWpUYadWlmCEEF9++eWiRYvy8vKMjY1zc3Pj4uLi4uJCQkLWr19/8uRJc3Nz7d+WYqSkpHh7ex88eFCuefTo0aNHj06dOrVhw4bPP/985syZ+YYYxiVUxrMQpfqAXv9LQle3GjmloEqVKoUOtLKykgq5ubnahxcZGTls2LCoqCjNynv37t27d+/kyZPLly//5ZdfBgwYoP2Eogz3n7y8vHnz5q1du1aukT6R0NDQDRs2nDp1quAnUh7xl+Ir/FrFLyrqXgcAAHSOFVMAAAAAAAAAg3Ly5EmpIK9PULzWrVuHhISEhIQEBQVp1ufm5vbr109+GG9raztgwIARI0a89dZbUs3Fixfd3NyK+jv73NxcT0/P06dPr169Oj4+XqVSRUREtGvXTgjx9OlTT09Pd3f3K1eufPLJJ9HR0ZmZmbdu3erevbsQIjU1ddq0aYXOeePGjcGDBz979szT0zMwMPDWrVs7d+709vYWQqSlpU2cOHHHjh3anLIQYs2aNVOmTJGe+tvY2PTq1cvb29vZ2VmpVAohrl275ubmVtTyDDo/tbIEI4TYtGnTwoUL+/btGxYW9vLly+Tk5P3790uLTFy8eNHHx0fuOXny5ODg4A0bNkgv+/fvHxwcHBwcXOhKFflkZmb26tVLeqStUCiaNWvm5eU1ePDgunXrCiFevnw5a9asn3/+Od8bZQCXUBnPQpTkA5JViktCV7eat99+WyqEhIQUHBUfH3/nzh0hhJmZWZMmTbQ5kBAiNTW1b9++UlaEUqns1KmTt7f3+PHje/bsaWpqKoRIS0vz9PS8d++elhOKst1/Fi5cuHbtWjMzM3d398WLF8+fP79NmzZS06VLl3x9fSsg/lJ8hV+r+EWpvkoAAOA1oShq0T8hhJeXV0BAgBBixYoVixYtqsCoABEXF2dvby+V8/Ly7t69e+bMGSGEeVx8nd2H9RkZYNAezJ6UZ2oihOj8fnuHxg31HQ5gmB4/TQg5HS6EUCiUb/f8UN/hAAYr5vLp9BfPhRDWdvb1WxT+x7IAyi7yxH/3L3irXVeLGrX0HQ5gmFKfJ8T9Hi6EqF69uoeHxyv7371718nJSQhhZWX14sULIyOjUh96xYoVS5YsEUKYmJisXbt2xowZclNISMioUaMSExOFEB4eHvlWkhgzZoz0gFahUJw4cULKFZA8ffq0adOmaWlp0stt27aNGTPm/51samrTpk2lHRyePHkiPS4VQty+fVvaakShUAghVq1a9fHHH2seccuWLdOnT8/JyalevXpUVJQ8UAjh7u4eGhoqhMjIyDAzM5Mqr1692qFDh5ycHKVS6ePj8+9//1tuunz5sre39927d4UQ3bt3lx+9l9OplSWYESNGBAUFWVhY5OXljR8//vvvv5eyFiR37txp27ZtZmampaXly5cvNZvk93PatGnr168X2lmwYMFXX30lhLC1td23b5+bm5tUr1KpFi9evGbNGiFEzZo14+Pj5XUvDOMSKvVZlPoDqhSXhA5vNSdOnOjdu3deXp6VldXRo0c7d+4sNz158mTYsGEXLlwQQsyePfubb77Rcs6tW7dOnDhRCOHg4HDs2LGmTZvKTX///fewYcOk3zZ/9dVX+ZIqCt4xynLxSJ+IVG7UqNG+fftcXFykl3l5eYsWLfryyy+FEDVq1Mi3tU2p4y9GKb7CFR+/fMSnT5/WqVNHs7IUFzYAAHh98H9oVAIeHh7yspAAAAAAAAAoRkxMjFRo1qxZWR4Vq1Sq1atXS+Xt27drPowXQri7u585c0aaf9euXX/++Wehk3h7e2umFAgh6tat26NHD6ncvXt3zZQCIYSVldXgwYOlcr4NICRqtXro0KH5ngoLISZPnjx58mQhRHJy8nfffffKs1u6dGlOTo4QYsmSJatWrZKf+gsh2rVrd+HCBemB6KlTpzT3vCinUytjMOnp6VWrVvXz88v3OLZFixZShGlpaSVdlqCg58+ff/vtt0IIY2Pjs2fPyo+0hRDm5uarV6/u3bu31O3ixYtSvWFcQmU/i1J8QJXiktDVrUYI0bNnz02bNpmYmKSmpnbp0qVnz56+vr6ffvqpp6dn06ZNpawUDw8P+YPQxvnz56XCpk2bNLMihBC1atWSE1ykfaC0VJb7j1KpPHr0qJzVIdWsWLHCwcFBCPHixYvY2Nhyjb8UX+HXKn5RURc2AAAoJySmoBLYvXv3lStX9B0FAAAAAABAJSAt3iCEsLGxKcs8hw8flv4CvnXr1iNHjizYwdnZWVrBRa1W+/v7FzrJkCFDClbKG6AMHTq0mNbk5ORC5yxqeYAFCxYYGxsLIbZt21ZoB1l8fPzRo0eFEA4ODosXLy7YwdraetWqVVL58OHC1+7V1anpJJhZs2ZZWloWrG/WrFnBI5aOv79/RkaGEGLUqFHytDKFQjFlyhSpHBYWJkdrAJeQTs6iRB9QZbkkdHWrkUyaNOnMmTMWFhZCiJMnT/r5+S1fvjwwMDA9PV0IsWrVqsDAQOnT0ZKzs/PcuXPnzZvXpUuXgq3ylkDSZknaK/X9x9PT09nZOV+lkZFR+/btpXK+T0Tn8ZfiK/xaxS+pgAsbAACUkxL8Sw6oSHXr1q1du/azZ8/0HQgAAAAAAEBlIj16FEKYmpqWZZ5z585JhSlTpkgbWBT00UcfSVuBS0saFNSiRYuClXJgBR9zileFbWdn16FDh0Kb7O3t27ZtGxER8fDhw/j4+AYNGhQ1yZkzZ6RtyPr371/U4fr16yd3LrSDrk5NJ8G0bdu20PoyXgOa5GfVkyZNKrTDgAEDTp8+LYSwtbWVagzjEtLJWZToA6osl4SubjWSc+fOTZ06VUpDKejzzz+3srKaNm2a9hPOnTu3mNZLly6VLD4hRNnuPwMHDix0YK1ahe+EqPP4S/EV1qT3+CUVcGEDAIByQmIKXlNmZmbnz5/fv39/bm6u9FLfEQEAAAAAAFQC1tbWUuHFixdlmUfeEMHR0bGoPvIGDYXumSKEkNY/KErxrYWSF8MoqlXaGOLmzZvFJKZcu3ZNKlSpUuXEiRNFdatevXpycvKDBw8KbdXVqekkGHn5gfJz8+ZNqZBvVw6Zubl5165dNWsM4xLSyVmU6AOqLJeErm641g8AAAAgAElEQVQ1QogjR44MGzYsMzNToVCMHj16ypQpzZs3t7CwiI6O/vXXX1etWpWUlDR9+vR79+59/fXXpTtEXl7ew4cPo6Ojr169euLEiUIXBXmlstx/yviJlD3+UnyFNek9fp2EAQAA9IjEFLy+mjZtOn/+fKkcFRVVVPo/AAAAAAAAZPIfuxf1xFpL0vYlQgh7e/ui+tSrV8/U1DQrK0vuXN4aN25cTKv82Pj58+fFdJNb/fz8/Pz8ij+iSqXKyckp0R4iJaKTYHSyl0rxpH1bjIyM6tWrp+UQw7iEdHIWJfqAKssloatbzbNnz0aNGiVlpezZs+fDDz+Um1xcXFxcXCZMmNCuXbsnT56sWbPG1dW10A2VinLkyJH9+/efPXs2JiYmKyurLHGKst1/7OzsSnFEHcZfiq+wJr3HL6mACxsAAJQTpb4DAAAAAAAAAKAzbdq0kZ5Sx8fHP3z4UMtRPXr0qFq1atWqVb/99lupRtpMpHhKpVI6Vk5OTmnjLZniH23K+4BIS/C+spuWUlNTS9S/RHQSTFFbzOhQdna2EMLU1NTIyEjLIYZxCenkLEr0AVWWS0JXt5rvv/9eOoVx48ZpZqXI6tev/8MPP0jlL774QssDPXny5P333x84cOCWLVvu3r0rfe52dnY9evSYO3fuoUOHtJxHU1nuP9p/cSQ6j78UX2FNeo9fUgEXNgAAKCesmAIAAAAAAAAYDisrKxcXl99++00IERQUNG/evFcOSUxMPHPmjPQwtWXLllKlvE9HXFxc8+bNCx2YkJAgPYutsL9ij4mJKab1zz//lAo1atQoppt8agcPHhw0aJCuYiud1yqYYlhbW798+VKlUj179qx27dpaDpEKlfoSqvizqCyXhK5uNfLWRb169SpqYI8ePRQKhVqtvnXrljYrGOXk5PTu3fvWrVtCiPr160+dOrVr164uLi5Vq1aVOqSlpb36DAvQyf1HG+URfym+wqVWTu8/AACo1FgxBQAAAAAAADAo3t7eUmHdunWZmZmv7B8cHCw9KrawsGjfvr1U6ejoKBWio6OLGig3OTg4lCVg7f35559FrYaiVqsjIyOlcosWLYqZRN6P48aNG7oNrxReq2CKIX/E9+/fL6pPYGCgv7+/vBaCYVxCFX8WleWSEDq61bx8+VIqFJPWY2lpWaVKFSFEdna2SqV65YH27dsnZUW0bdv27t27S5cu7dq1q5wVIV619klRdHL/0UZ5xF+Kr3CpldP7DwAAKjUSUwAAAAAAAACDMmHChOrVqwshYmJiFixYUHzntLS0pUuXSuXBgwdbWVlJZTc3N6nw448/FjV28+bNUqFTp05ljFlLSUlJu3btKrRp3759sbGxQojatWs3a9asmEk6d+4sFU6dOlVUn7i4OF9fX19f3927d5c+XC28VsEUQ/6Id+zYUWiHW7dueXp6ent7b9u2TaoxjEuo4s+islwSQke3GjkR58qVK0WNvXPnjpSPYm1trZnfUBR5qunTp8sH0nTx4sVXTlKQTu4/2iiP+EvxFS61cnr/AQBApUZiCgAAAAAAAGBQrKysvv76a6n8zTff/J//83/UanWhPfPy8ubMmSPtQKFUKhcuXCg3DRo0SHrkfPXq1X379hUcGxkZKT3gVCgUXl5eOj+LoqxYsaLgkgmpqamfffaZVB47dmzxM7i6ukqLB5w4cSIoKKjQPosXL/bz8/Pz87OwsChrxK9xMEVdGAV5eXkpFAohxObNmx8+fFiwg5yc0b17d6lgGJdQxZ9FZbkkhI5uNQMGDJAK33//fUJCQqHD5YyW/v37axOYUvnfBx/SRZtPTk7ON998o808BZX9/qON8oi/FF/hUiu/9x8AAFReJKYAAAAAAAAAhmbixInyM/J///vf77///tGjRzX32sjLyzt79ux7770nrwMxd+7cNm3ayB0sLS3nzp0rlT09PX/66SfN+UNCQrp06SLtajF8+PCyb12hvdu3b3ft2vXx48dyTWxsbMeOHW/evCmEsLKymj17dvEzKJXKJUuWSOXJkydv3LhR82m6SqWaP3++v7+/EMLBwaFv3766P4fXJhhpjQdtNG/efMSIEUKIzMxMNze33377TW5Sq9WbN29et26dEKJGjRpDhgyR6g3jEqr4s6gsl4Sk7LeaIUOGODs7CyGePn3at2/f8+fPa87/6NGjsWPHSilBxsbGmhktxWjbtq1U+PHHH/PtMfTw4UMPD49jx45JL6OiokqUi1P2+482yiP+UnyFX6v4AQBAZWes7wAAAAAAAAAA6N7PP/9cpUoV6WHwpUuXBgwYYGVl1bRpU2tr6ydPnsTExGg+LxwxYsSqVavyzbB48eLQ0NBz585lZmZOmjRp2bJl7dq1q1KlSkRERHR0tPQ00d7efv369RV2Uk5OTn/88UdERETjxo3btGnTrFmzmzdvRkZG5uXlSR3WrVvXqFGjV84zYcKE0NDQgICA5OTkadOmrVy5snXr1nZ2dk+fPg0LC0tKShJC2NjYHDp0yMjIqHxPSR/ByJuhhIWFzZgxw97e3tXVtUuXLsWPWr9+fURERExMTHx8vJubW4sWLVxcXHJycq5cuXL37l2pz+bNm+vXry8PMYxLqOLPorJcEpIy3mqMjY0DAwO7dOmSlJR07dq1jh07Ojs7N2/e3MzM7M8//7x+/bo8/JtvvmnZsqU2IfXu3btx48ZxcXEXL15s1qzZsGHD7Ozs/v777zt37hw9ejQ7O7tp06YpKSkJCQmxsbHvvvvuwIEDly9f/sppdXX/0Vf8pfgKv1bxAwCASo3EFAAAAAAAAMAAGRkZbdmypXfv3gsWLJBWQUhNTb127Vq+btWqVfv000/nzZtXcM8FExOTY8eOjR07du/evUKIBw8ePHjwQLODm5tbUFBQzZo1y/E0/n/dunVbtmzZpEmTUlNTr1y5cuXKFbnJwsLi22+/HT9+vJZTbdu2rXbt2uvWrcvLy4uLi4uLi9NsbdWq1U8//fT222/rMPjXJ5hGjRo5OTlFRUVlZGRI6RR+fn6vzEKwsbEJDw8fOnTopUuXcnNzb926devWLbm1Ro0aK1euHD58uOYQw7iE9HIWleKSkJT9VtOyZcvz5897eXldvXpVCHH79u3bt29rdrCxsfnhhx88PDy0PJ3q1asHBgb2798/KSnpwYMHa9as0WwdNGjQ1q1bd+/ePX36dCHE77//np2drU1ihA7vP3qJvxRf4dcqfgAAUKmRmAIAAAAAAAAYrJEjR37wwQchISEHDx6MiIh4+vTp8+fPLSwsatWq5eLi0qNHDy8vL3mxhIIsLS337NkTFha2Y8eOsLCwp0+f5uTk1KlTx9XV1cPDo+w7PhRKqVQaGRkplYXvQj5y5MgOHTqsXbv26NGj8fHxRkZGjRs37t+//8yZM0u0VoGRkdHatWunTJmyZcuW0NDQ+Pj47OzsJk2aODo6jhgxYuTIkQUfn5ddUadWfsFIRyw4/PDhw76+vuHh4SkpKXXr1rW1tdVmtvr161+4cCEoKCgwMPC333579uxZnTp1nJycXFxcPv7441q1ahUcYhiXUPmdRVEfUGW5JGRlvNU4OTldvnz5yJEju3btOn/+/NOnT7Ozs2vVqtWmTZv+/fuPGzeumLGFcnV1vX///qpVq06fPh0dHZ2SkmJnZ9etW7exY8d27txZCDFt2rQ6deoEBgYaGxt37NhR+9PUyf1HX/GX4iv8WsVfjKIubAAA8JpQFLOBn5eXV0BAgBBixYoVixYtqsCogPyioqLOnDkjhDCPi6+z+7C+wwEM1oPZk/JMTYQQnd9v79C4ob7DAQzT46cJIafDhRAKhfLtnh/qOxzAYMVcPp3+4rkQwtrOvn6Ld/UdDmCwIk/slX6x8Fa7rhY1dPYwA4Cm1OcJcb+HCyGqV6+u/YIBBub27dvSFh7Tpk2ryG1fYDC4hFBqXDwAAABlV3jOOAAAAAAAAAAAAAAAAFBGJKYAAAAAAAAAAAAAAACgXJCYAgAAAAAAAAAAAAAAgHJhrO8AgJLJqmnzrH8PfUcBGCy1sZFUuBt9/9GTp/oNBjBUKpVKKqjVefG3IvQbDGDAstJTpUJa4t9814Dyo1b/t/DsfpSRqZleYwEMVk5WhlRQy185AAAAAAAqDxJTUDmkpv73uUKulUXa2830GwzwJvjr2d9/PdN3EMAbIPnpA32HABi+LFVqlipV31EAhi81MUHfIQCGT05xBgAAAACgEmErH1QOmZmZ+g4BAAAAAABAn1gxBQAAAABQGbFiCioHGxsbqZAtjF6qzfUbDGDAbBRpCqEWQthYValiwv8jgHKRmZPzPOW/i7HXrVtPv8EABux54vPsrCwhhHlullVOur7DAQzWM7MaUqFKVWuFMf+ABMpFXk52ZsoLIUSVKlX0HYveODs7k5eDsuASQqlx8QAAAJQdvzNC5aBQKKTCS2F+Jc9er7EAhqyn0R0jkSuEaNOodpM6NfQdDmCY4hNTgq/HCiGUSmWPXr30HQ5gsEKOHXv27C8hhG3G87bJ0foOBzBYB+p3lh7U1HRsZV69pp6jAQxUeuJfj6+fE0IYGRnpOxYAAAAAAEqMrXwAAAAAAAAAAAAAAABQLkhMAQAAAAAAAAAAAAAAQLkgMQUAAAAAAAAAAAAAAADlgsQUAAAAAAAAwHA4OzsrFAqFQrFs2TJt+mdkZFSrVk0acvDgwfIODwAAAADwpiExBQAAAAAAADAcY8aMkQoBAQHa9D927FhKSooQwtraum/fvkKI3Nxcxf+sXr1a7nn79m2pcvr06eUQeCVW1DtT1DsJAAAAAG8UElMAAAAAAAAAw+Hl5aVQKIQQ9+7du3Llyiv77969WyoMHz7c1NS0fIMDAAAAALx5SEwBAAAAAAAADEfDhg27desmlV+5aEpmZuahQ4ek8ujRo8s1MAAAAADAm8lY3wEAAAAAAAAA0KUxY8acOnVKCBEYGLhq1Sqlssg/Tjt27NjLly+FEPXr1+/SpYtUqVQqv/jiC6ncuXPn8o/XYPFOAgAAAIAgMQUAAAAAAAAwMMOHD585c6ZKpXr8+PGZM2fkBVQKkvfx8fT0lPNXFArFggULyhKAWq0ODQ29deuWk5NTv379yjJVpVb2dxIAAAAADABb+QAAAAAAAAAGpWrVqkOGDJHKxezmk5WVJe/j4+npqdk0YsQIhUKhUCgSEhKEEL6+vgqFomXLllLrhg0bpNbVq1dr9nd0dBRCPH361NXVtXfv3j4+Pps2bcp30PDw8KlTpzo5OVWrVs3S0tLBwWH06NF79+5Vq9WFBinN3LBhQ+nlpUuXvL29mzRpYm5ubm9v37t3723btuXl5RXzbjx58mT58uUdOnSwtbW1sLBwdnYeNmzY0aNHizqiLCQkZOzYsQ4ODhYWFg0aNOjRo8eCBQv+/vtvzT5avjPyO6mrkwIAAACASoQVUwAAAAAAAABDM2bMmJ07dwohgoKCvvvuO1NT04J9jh8/npycLIRo1qzZu+++q5PjJicn9+jR486dOwWbVCrVxIkTAwMDNStjYmJiYmJ27tzp6uq6Z8+e+vXrFzP5l19+uWjRory8PGNj49zc3Li4uLi4uJCQkPXr1588edLc3LzgkC1btvj4+KSkpMg1kZGRkZGRe/fufeeddw4cONCoUaOCo1JSUry9vQ8ePCjXPHr06NGjR6dOndqwYcPnn38+c+bMV74VWirFSQEAAABA5cKKKQAAAAAAAICh6d27d506dYQQSUlJwcHBhfaR9/EZPXp08bNNnjw5ODh4w4YN0sv+/fsHBwcHBwcPGzYsX8+5c+feuXNHoVA0bdp04MCBAwYMkOpzc3P79esnZ6XY2toOGDBgxIgRb731llRz8eJFNze3fOuRaNq0adPChQv79u0bFhb28uXL5OTk/fv3N27cWBrr4+NTcMiaNWumTJkiZaXY2Nj06tXL29vb2dlZ2rTo2rVrbm5uf/zxR75RmZmZvXr1krJSFApFs2bNvLy8Bg8eXLduXSHEy5cvZ82a9fPPP5f0ndHVSQEAAABApUNiCgAAAAAAAGBojIyM5N15Ct3NJysrS14RJN8+PgU1b968T58+nTp1kl42atSoT58+ffr0sbe31+wWFxf3n//8x9nZ+erVq3/88cehQ4cmT54sNX3xxRdhYWFCCBMTk++//z4hIeHw4cO7du26f//+8ePHbWxspOGzZs0qNIDExMQ5c+ZMmzbt0KFDXbp0MTc3r1q16gcffPDrr7+amZkJIbZv355v75urV6/+85//FEIolcr58+c/fvw4JCRk+/btt27dunTpUvPmzYUQjx49mjp1ar5jLV269LfffhNC2NrahoeH3717d8eOHQcOHLh///68efOkPh9//HFGRob274yuTgoAAAAAKiO28qkc8vLyHjx48Cb/IPrs2TN9hwAAAAAAAFCZjBkzZu3atUKIQ4cOpaamWllZabaGhIS8ePFCCNGuXbtmzZrp5IjZ2dmmpqbBwcENGjTQrFepVKtXr5bK27dv9/Dw0Gx1d3c/c+ZMmzZtcnNzd+3atWLFiiZNmuSbOT09vXbt2n5+ftJiJ7IWLVp07949ODg4LS3t3r17Tk5OctPSpUtzcnKEEEuWLFm2bJnmqHbt2l24cKFFixYJCQmnTp06ePDg4MGDpabnz59/++23QghjY+OzZ89qvjPm5uarV6++ffv28ePHnz9/fvHixW7dupXmbSrDSQEAAABAZURiSiWQmZnZqVOny5cv6zsQfercubO3t7e+owAAAAAAAKg0XFxc3n777cjIyPT09AMHDnh5eWm2ar+PT4mMHz8+X1aKEOLw4cNJSUlCiNatW48cObLgKGdnZw8Pj4CAALVa7e/vv3Tp0oJ9Zs2aZWlpWbC+WbNm0l5FycnJcmV8fPzRo0eFEA4ODosXLy44ytraetWqVWPHjpXCkxNT/P39paVQRo0aVTBfR6FQTJky5fjx40KIsLCwMiamlPSkAAAAAKCSYiufSuDmzZtveFYKAAAAAAAASkFKvBAFdvPJzs4+cOCAEEKpVOZbv6SM+vfvX7Dy3LlzUmHKlCkKhaLQgR999JFUuHDhQqEd2rZtW2i9qalpwcozZ86o1WopnkI7CCH69esnd5Yrpf2GhBCTJk0qdNSAAQNOnz59+vTpQjNsSqpEJwUAAAAAlRQrplQC2dnZ+g4BAAAAAAAAlY+Xl9eiRYvy8vKOHz/+999/16pVS6qX9/Hp2rVr/fr1dXjEQme7d++eVHB0dCxqYNOmTaVCVFRUoR0K7u9TjGvXrkmFKlWqnDhxoqhu1atXT05OfvDggVxz8+bNfPHkY25u3rVrV+0jKV6JTgoAAAAAKikSUyqTevXqPX78WN9R6EdUVJTmH68AAAAAAADglRo0aNCtW7eTJ0/m5OTs3r17+vTpUn057eMjhKhbt27BSmkfHyGEvb19UQPr1atnamqalZUld87HxsZG+zCeP38uFfz8/Pz8/IrvrFKpcnJyjI2NhRCJiYlCCCMjo3r16ml/uFIr0UkBAAAAQCXFVj4AAAAAAACAwRozZoxU2Llzp1SQ9/ExNTUdNmyYbg9X6B400q46xVMqlVJqSE5OTqEditoDqFDp6enadxZCpKamSgVp6WJTU1MjI6MSzVA6JTopAAAAAKikSEwBAAAAAAAADNawYcMsLCyEEOHh4dKeNSdOnJBWJenXr5+1tXUFxCAfJS4urqg+CQkJUjaJThYRkY948OBBtRZq1KihOVClUj179qzsYQAAAAAABIkpAAAAAAAAgAGrWrXqBx98IIRQq9WBgYGiPPfxKYqjo6NUiI6OLqqP3OTg4FD2IzZu3Fgq3Lhxo0QD5aPfv3+/qD6BgYH+/v6HDh0qdXgAAAAA8EYhMQUAAAAAAAAwZGPHjpUKAQEBOTk5+/fvF0JYWVkNHDiwYgJwc3OTCj/++GNRfTZv3iwVOnXqVPYjdu7cWSqcOnWqqD5xcXG+vr6+vr5ypo7m0Xfs2FHoqFu3bnl6enp7e2/btq3scQIAAADAm4DEFAAAAAAAAMCQubu7161bVwhx/fr1devWJSYmCiGGDBkibfFTCmq1ukT9Bw0aVL16dSHE1atX9+3bV7BDZGSklAiiUCi8vLxKF5UmV1dXae2TEydOBAUFFdpn8eLFfn5+fn5+mu+Dl5eXQqEQQmzevPnhw4cFR8kJNN27dy/YWtJ3BgAAAADeBCSmAAAAAAAAAIbMyMjI09NTKi9atEgqlGUfn9jY2BL1t7S0nDt3rlT29PT86aefNFtDQkK6dOmSm5srhBg+fHiLFi1KHZhMqVQuWbJEKk+ePHnjxo2aKSMqlWr+/Pn+/v5CCAcHh759+8pNzZs3HzFihBAiMzPTzc3tt99+k5vUavXmzZvXrVsnhKhRo8aQIUMKHrek7wwAAAAAvAmM9R0AAAAAAAAAgPI1ZsyYNWvWCCEyMjKEELVq1XJ3dy/pJFWrVpUKYWFhM2bMsLe3d3V17dKlizZjFy9eHBoaeu7cuczMzEmTJi1btqxdu3ZVqlSJiIiIjo6Wskbs7e3Xr19f0qiKMmHChNDQ0ICAgOTk5GnTpq1cubJ169Z2dnZPnz4NCwtLSkoSQtjY2Bw6dMjIyEhz4Pr16yMiImJiYuLj493c3Fq0aOHi4pKTk3PlypW7d+9KfTZv3ly/fn15SFneGQAAAAAweCSmAAAAAAAAAAaubdu2zs7Ot2/fll6OHDnS2LjEvxhs1KiRk5NTVFRURkaGlEHi5+enZfqFiYnJsWPHxo4du3fvXiHEgwcPHjx4oNnBzc0tKCioZs2aJY2qGNu2batdu/a6devy8vLi4uLi4uI0W1u1avXTTz+9/fbb+UbZ2NiEh4cPHTr00qVLubm5t27dunXrltxao0aNlStXDh8+XHNIWd4ZAAAAADB4bOUDAAAAAAAAGL6xY8fKZXlnn5I6fPjwhx9+WLt27SpVqtjb29va2mo/1tLScs+ePadPn548ebKjo2PVqlXNzc3t7e1HjRq1b9++c+fO1atXr3RRKZVKExMThUKRr97IyGjt2rU3btyYO3duy5Yta9SoYWlp2bp162HDhgUGBl6/fr1du3aFTli/fv0LFy7s2rVr6NChDRo0MDMza9SoUe/evRcuXPjHH39Mmzat4JCyvDMlOikAAAAAqHQUmrur5uPl5RUQECCEWLFihbz7LCrehQsX3NzchBD16tV7/PixvsPRj6ioqDNnzgghngurK7n2+g4HMFg9je4YiVwhRPe3GzapU0Pf4QCGKT4xJfh6rBBCqVSOGu2l73AAgxVy7NizZ38JIRqnPWmbHK3vcACDdaB+Z+nXCnYuXcyr63KdAwCy9MS/Hl8/J4SoXr26h4eHvsMBAAAAAKBkWDEFAAAAAAAAAAAAAAAA5YLEFAAAAAAAAAAAAAAAAJQLElMAAAAAAAAAAAAAAABQLkhMAQAAAAAAAAAAAAAAQLkw1ncAgFby8vKkQk2R5m50W7/BAAZM8b9C2J34sKh4fYYCGDD1f/+bl5cXGOCv11AAQyb/A/KBZb2HlnX1GwxgwP73vzXx+PezQqEoriuAUlP/96uWk5Oj30AAAAAAACgFElNQOTx//vx/RTW/6QQqQJ5a/f8eMgAoN/KDcwDlRy2EWvBPSKDcqdVq+dk5gHKSkZGh7xAAAAAAACgxtvJB5WBpaanvEAAAAAAAAPTJyMhI3yEAAAAAAFBirJiCysHCwkIq1LSu8e47rfQbDGDATp69IC0N/di0bopxNX2HAxgmy9z0BpnxQgihUGQ1eEff4QAGy/ive8rMNCFEvdzkZlkJ+g4HMFhnzJtJy6S42tesYW6i52gAA/U8LSviQaIQwtzcXN+xAAAAAABQYiSmoJIxMzOrV8dW31EABkuh+O9OBxlGFi+NSEwByoVaY5uDXAsbPUYCGDYj5X9/2DHPzaqT81K/wQBvgpqWpnWqVtF3FIBhYpssAAAAAEClxlY+AAAAAAAAAAAAAAAAKBckpgAAAAAAAAAAAAAAAKBckJgCAAAAAAAAAAAAAACAckFiCgAAAAAAAGBozM3NFUUzNzdv2LDh4MGDN27cqFKp9B1spfTw4cN//etf7u7udnZ25ubmFhYWdnZ2PXr0WLRoUWRkpL6j04/MzExra2v5MtuyZYu+IwIAAADwWiAxBQAAAAAAAHizZGRkxMfHHzp0aNq0ac2aNQsPD6+wQ9++fVvKWpg+fbpOJszNzZUzIVavXq2TOYunUqnmzJnz1ltvLV26NDQ09PHjxxkZGSqV6vHjx6dOnVq5cqWzs/Pw4cMTEhK0nHDevHkKhWLevHnadH78+PGyZctcXFxq1qxpaWnp6Og4adKk8+fPl99A7R05cuTFixfyS39//9LNo1arBwwYoFAoWrVqpaPQAAAAAOiTsb4DAAAAAAAAAFBeOnbsaG5urlmTk5Pz4MGDuLi43NxcIUR8fHzfvn3Dw8PfeecdPcVYmaSnp/fu3fvcuXPSS3Nz8+bNmzs6OmZmZsbGxkZHR6enpwsh9uzZc+XKlfDwcDs7u+InzM3N3blzp5ZH379//8SJE5OSkuSa6Ojo6OjorVu3zp49++uvv1YqC/9DxFIPLJHt27drvgwLC4uPj2/QoEFJ5/n666+PHj1a9ngAAAAAvCZITAEAAAAAAAAMlr+/f+PGjQvWv3z58osvvvDz88vOzk5LS5s5c6acbIFifPzxx9IbZWZm5uPj4+vra21tLbempqZ+9913X331VVJSUmxsrKen55kzZ4qfcO3atVqurXL69OmRI0dmZ2cLIWrUqNG1a9cqVapcuXIlOjparVZ/8803RkZGha4ZU+qBJZKUlCRnkzg6Ov7xxx9qtXrnzp2+vr4lmiciIuKTTz4pYzAAAAAAXits5QMAAAAAAAC8capVq/b5559//qOpfqQAACAASURBVPnn0svz58/fvn1bvyGVjlKp/OJ/OnfuXK7Hio2N3bx5s1TeuHHj559/rpmVIoSwsrJauHDhkSNHTExMhBBnz549duxYUbO9ePHiq6++WrBggTaHzsrKGj9+vJRc4uXl9ejRo/379wcGBt67d2/Tpk3GxsZCiK+//vrixYu6GlhSu3btysrKEkJ07Nhx9uzZUmVJd/NJTk728PCQogUAAABgMEhMAQAAAAAAAN5QH3/8sY2NjVQODw8vqptarQ4JCVmzZs2vv/5aUaFpS6FQLPif9u3bl+uxDhw4IO1/1K1bt3HjxhXV7f333/fx8ZHK+/fvz9f666+/Tp06tXPnznZ2dgsWLJAmfKUff/wxLi5OCNGuXbv//Oc/FhYWUr1CoZgyZcqiRYukl8uWLdPVwJKS9/EZM2bM8OHDpb2Brl+/XqKEp48++igmJqaMkQAAAAB43ZCYAgAAAAAAALyhFApFmzZtpPKTJ0/k+hEjRigUCkdHRyHE06dPXV1de/fu7ePjs2nTpnwzhIeHT5061cnJqVq1apaWlg4ODqNHj967d69arc7X09fXV6FQtGzZUnq5YcMGhUKhUCgKbiLz5MmT5cuXd+jQwdbW1sLCwtnZediwYUePHi04p2a0CoVCc08cqbJhw4bSy0uXLnl7ezdp0sTc3Nze3r53797btm3Ly8sr0dsVFRUlFTp16lR8z27dukmFgmkZe/fu3bRpU3h4eHp6uvaH3rlzp1SYNWuWtMyJpn/84x9GRkZCiJCQkMTERJ0MLJGYmBhphyNTU9MRI0bUrVu3S5cuUpP2i6Zs3Lhx165dQoi5c+eWOhIAAAAAr6H8P4oAAAAAAAAAeHOkpaVJBWmJi3ySk5N79Ohx586dgk0qlWrixImBgYGalTExMTExMTt37nR1dd2zZ0/9+vVLGs+WLVt8fHxSUlLkmsjIyMjIyL17977zzjsHDhxo1KhRSef88ssvFy1alJeXZ2xsnJubGxcXFxcXFxISsn79+pMnT5qbm2s5j/xevTKjpX379vPnzxdC1KlTJ1+Tm5tbTk6O/DI6OrqYtWokSUlJ58+fF0IYGxsPHDiwYIdatWp17tz59OnTubm5x44d8/T0LOPAkpKzTwYMGCCtwTNy5MjTp08LIQICAlasWKFQKIqf4ebNm/PmzRNC9O3b18fHZ+3ataWLBAAAAMBrSGeJKWq12sfH59ChQ0X94QJKLSMjI18BAAAAAAAAKLuUlJSbN29KZXt7+4Id5s6de+fOHYVC0aRJEycnpwEDBkj1ubm5/fr1CwsLk17a2tq+9957FhYWly9flrZiuXjxopub2+XLl2vVqiX1mTx5cq9evWJjY6dNmyaE6N+//+zZs4UQzZs3lw+3Zs0aeRMcGxsbFxeXunXr/v7773fu3MnLy7t27Zqbm9upU6ekpVy0tGnTpoULF/bv33/BggXvvfdeTk7OyZMn58yZExcXd/HiRR8fn/Xr12s51VtvvSUVgoKCFi9eLG+LU5CNjc2qVasKbZowYcKECRPklz///PMrE1Nu3bol7fjj6upas2bNQvsMHDhQSgS5fv26nF9S6oEltWPHDqkwZswYqTBs2LB//OMfUhrQuXPnil9jJj093cPDQ6VS1atXb9u2bVlZWaULAwAAAMDrSWeJKVevXiWNvbxp/qUIAAAAAAAAUEYzZsxQqVRCCCMjo169euVrjYuLi46OdnZ23rFjxzvvvKPZ9MUXX0hZKSYmJmvXrp0xY4bcFBISMmrUqMTExLi4uFmzZslLqjRv3rx58+by1jaNGjXq06eP5pxXr1795z//KYRQKpU+Pj7//ve/zczMpKbLly97e3vfvXv30aNHU6dOPXnypJYnmJiYOGfOnGnTpn3//ffykjAffPBBs2bN2rZtm5mZuX37ds2m4rm5uUmFe/fu9erVa/369fJGSOVK3kKomNVi5Ca5c1kGlkhERMTdu3eFENbW1v3795cqbW1tu3XrduLECSGEv79/8Ykps2bNunPnjlKp3LFjR+3atR89elS6SAAAAAC8nnSWmELORAUwNTWt4COmpKSsXbs2Pj6+go9bUO3atUuxTCsAAAAAAADyycvLe/jw4Y0bN1auXHnhwgWpcsyYMQW33cnOzjY1NQ0ODm7QoIFmvUqlWr16tVTevn27h4eHZqu7u/uZM2fatGmTm5u7a9euFStWNGnSRJvAli5dKu1xs2TJkmXLlmk2tWvX7sKFCy1atEhISDh16tTBgwcHDx6szZzp6em1a9f28/PLl3rSokWL7t27BwcHp6Wl3bt3z8nJSZvZ+vTp06VLlzNnzgghLly48M4777i4uAwdOrR3797vvvuultktpZCQkCAVilr1RLPpyZMnZR9YIvJyKSNHjpRziYQQHh4eUmLKrl27vv32WxMTk0KHBwQEbN26VQjxySef9OjRo3QxAAAAAHid6SwxRVanTh35RxHoRGRk5Jw5c4QQ1atXr+BDf/LJJ99//30FH7RQnTt39vb21ncUAAAAAAAAlUyhG/Tk06xZszVr1hTaNH78+HxZKUKIw4cPJyUlCSFat249cuTIgqOcnZ09PDwCAgLUarW/v//SpUtfGUN8fPzRo0eFEA4ODosXLy7YwdraetWqVWPHjpUC0DIxRQgxa9YsS0vLgvXNmjULDg4WQiQnJ2s5lRBi9+7dw4YNkzffuXr16tWrV5csWWJjY9OjRw93d3d3d3d5xx9dSU1NlQrF5JfIWyalpaWVfaD2cnJy5EVx8v36bujQoTNmzMjJyUlMTAwODh40aFDB4dHR0dLWTm5ubp999lkpAgAAAADw+tN9Yoq5uXnBZT9RFoX+5FwxYmNj9XVoAAAAAAAAVICBAwdu3bq1Ro0ahbbKO7NoOnfunFSYMmWKQqEodOBHH30UEBAghJAXZSnemTNn1Gq1dMSilg3u16+f3FmbOSVt27YttL50ixPb2tqePHly+/btP/744/nz5+X6xMTEoKCgoKAgIUTz5s2nTJkyYcIEGxubUhyiIGm7JVHs361VrVpVKsjJKGUZqL3jx4//9ddfQgh7e/uOHTtqNtWsWbNnz57Hjh0TQvj7+xdMTMnKyvLw8EhJSbG2tt65c6exse5/WQ0AAADgdcC/9aEVd3d3FxcXPQZQrVo1PR4dAAAAAACgkurYsaO5uXnB+ho1ajRv3nzIkCHt2rUrZnjB/X2EEPfu3ZMKjo6ORQ1s2rSpVIiKitImzmvXrkmFKlWqSPu/FKp69erJyckPHjzQZk6JlhsJac/ExGTixIkTJ06Mj48P/R950xwhxN27d+fPn//ZZ5/t2LHjgw8+KPsR5U+wmO3UX758KRU0N9Mp9cAbN25EREQU7Ny+fftWrVpp1siLZ3t7exfMUho5cqSUmHLw4MGUlBQ5CUbi6+t79epVIcSWLVvYxRsAAAAwYCSmQCsffPDBzJkz9RhAVFRUif4UBgAAAAAAAEIIf3//xo0bl3p43bp1C1ZK+/iIYvcJqlevnqmpaVZWlty5eM+fP5cKfn5+fn5+xXdWqVQ5OTlaLrChq2VLCmrQoMH48ePHjx8vhLh582ZoaGhMTEydOnWSkpKCgoLi4uI+/PDD7du3e3l5lfFAVlZWUiExMbGoPnKTZvJHqQf++uuvCxcuLNjZz89PMzElJSXlwIEDUvnatWvTp0/P1//FixdSQaVS7du3T9qJSXLgwIFvv/1WCDFz5syhQ4cWFR4AAAAAA0BiCgAAAAAAAIDCFbrfjbTnTvGUSqWxsXFWVlZOTo42B0pPTy9RYKmpqUVtP5RPUZsNldT169cPHz4shGjXrl2fPn3ytbZq1UozY2PRokXt27f/888/582bN2jQoDIuBmxraysV5PSdguSmWrVqlX2glvbu3St/cNKbUwx/f385MSU9PX3ixIlCiNatW78yDwkAAABAZafUdwAAAAAAAAAAKhNra2upEBcXV1SfhIQEKWVBywVL5DkPHjyo1oKWWSk69Oeffy5ZsmTJkiXr1q17ZWcbGxsPDw8hxLNnz3bt2lXGQzs5OUmFx48fF9XnyZMnUuHtt98u+8AFCxYU+rZ//PHHmmPlfXy0ceLEiadPn0pllUolrdRy48YNc3Nzxf+vQYMGUrdbt27JlXv27NH+WAAAAABeKySmAAAAAAAAACgBR0dHqRAdHV1UH7nJwcFBmznl/YZu3LhRtujKi5wtcf36dW36m5iYSAU5G6PUWrZsqVQqhRDnzp1LS0srtM/x48elQps2bco+UBuPHz8+efKkVD579mxRKUSJiYnSuju5ubm//PJLiQ4BAAAAwDCwlQ8AAAAAAACAEnBzc5NWDfnxxx9nzJhRaJ/NmzdLhU6dOmkzZ+fOnaXCqVOnFi9eXGifuLi47777TgjRvn37ESNGlDTsMnr33Xetra2TkpLi4+OPHDkyYMCA4vtfuHBBKlhYWJTx0DY2Nm5ubuHh4RkZGceOHRs6dGi+DmlpaaGhoUIIIyOj/v37l32gNgICAvLy8oQQb731VseOHYvqZm1t3b9///379wsh/P3958yZI4QwMzPz9vYuakhaWtq+ffuEENWrVx80aJBU2ahRoxKFBwAAAOD1QWIKAAAAAAAAgBIYNGhQ9erVk5OTr169um/fvg8//DBfh8jISGmTF4VC4eXlVegkarVa86Wrq6uDg8P9+/dPnDgRFBQ0fPjwgkMWL17s7+8vhDh8+LBuzqQkjIyMvL29pYycCRMmnDp1ytnZuajO27dvl1YiUSqVBd+fUhg1alR4eLgQYsuWLQXzSwICAjIyMoQQvXr1ql27tk4GvpK8j8/YsWMVCkUxPb29vaXElIiIiHv37jVr1szKymr79u1F9X/06JGUmNKwYcNiugEAAACoLNjKBwAAAAAAAEAJWFpazp07Vyp7enr+9NNPmq0hISFdunTJzc0VQgwfPrxFixaFThIbG6v5UqlULlmyRCpPnjx548aNmpkrKpVq/vz5UlaKg4ND3759dXYyJfHpp5/WqlVLCPHs2bP33nvv008/vX//vrRqiCwyMnL69OmTJk2SXk6fPv2tt94q+6EnT54sLRny66+/fvnll5pNFy9e9PX1lcrLli3T1cDi3bx5U97SqJi1TyQDBw6sXr26VA4ICCjRgQAAAAAYAFZMAQAAAAAAAFAyixcvDg0NPXfuXGZm5qRJk5YtW9auXbsqVapERERER0dLOSX29vbr16/PN7Bq1apSISwsbMaMGfb29q6url26dBFCTJgwITQ0NCAgIDk5edq0aStXrmzdurWdnd3Tp0/DwsKSkpKEEDY2NocOHTIyMqrY0/2vmjVrBgcH9+zZMzk5WaVSLV++fPny5WZmZg4ODnXq1Hn27NmjR49evHgh9+/Tp4+fn59ODm1mZrZ169a+fftmZ2cvXLjwwIED/fr1MzU1vXz58oEDB7Kzs4UQvr6+HTp00NXA4snLpbi5uTVt2vSVwQ8fPvzHH38UQvj7+3/22WclOhYAAACAyo7EFAAAAAAAAAAlY2JicuzYsbFjx+7du1cI8eDBgwcPHmh2cHNzCwoKqlmzZr6BjRo1cnJyioqKysjIkNJW/Pz8pMQUIcS2bdtq1669bt26vLy8uLi4uLg4zbGtWrX66aef3n777XI8sVd59913r1279tFHH4WEhEg1mZmZd+7cuXPnjmY3S0vLxYsXz58/38TERFeH7tGjR2Bg4KRJk168eHHhwoULFy7ITQqFwsfHJ9+CKGUfWJS8vDx54ZOxY8dqM8TLy0tKTImOjv7tt9/at29foiMCAAAAqNRITAEAAAAAAABQYpaWlnv27AkLC9uxY0dYWNjTp09zcnLq1Knj6urq4eExZMiQogYePnzY19c3PDw8JSWlbt26tra2cpORkdHatWunTJmyZcuW0NDQ+Pj47OzsJk2aODo6jhgxYuTIkQqFQoenoFQqjYyMSjqnvb398ePHb968uXPnzkuXLkVFRb148SI7O7tatWp16tRxcXHp1q3byJEj5bVhdGjo0KEdOnTYuHHjwYMHHzx4kJGRUb9+/e7du0+ZMqX4VI9SDyxUWFhYfHy8EMLU1HTkyJHaDOnatWuDBg2kUf7+/iSmAAAAAG8UElMAAAAAAAAAQ6NSqcoyfPfu3Vr27Nq1a9euXUs0eZMmTaR1Vori7Oy8Zs0a7ScsNNpXnsKqVatWrVql/VHyadWqVatWrUo9XDZu3Lhx48Zp39/Ozk7aQqikByr1wIK6d+8u7dakPaVS+fDhQy0729nZlXR+AAAAAK8zpb4DAAAAAAAAAAAAAAAAgGEiMQUAAAAAAAAAAAAAAADlgsQUAAAAAAAAAAAAAAAAlAtjfQcAlExqWtrtqHv6jgIwWHl5eVKhes4LU3WWfoMBDJVZboZcNkmM02MkgGFT5mRKhWRjiyhRV7/BAG+C+8/T/krJ1HcUgGF6mZGt7xAAAAAAACg9ElNQOaSnp0uFlympl6/d1G8wwJugZnaiyE7UdxSAoVOrjZ9F6zsIwPA9V1o+N7XUdxSA4bvz9KW+QwAMn0ql0ncIAAAAAACUGFv5oHJIS0vTdwgAAAAAAAD6lJubq+8QAAAAAAAoMVZMQeVQs2ZNqaA0NjGuYqHfYAADlp32Uq1WCyGMq1gojU30HQ5gmNS5udmqVKlsalVdv8EABixblabOzRFCGGdmmqSl6jscwGCpbP77w1p1KwtjJX/9ApSL7Nzcl2kqIUSVKlX0HQsAAAAAACVGYgoqB+X/fr9pVtW6dsv39RsMYMDiLxxV52QLIWrYt7Co3UDf4QCGSZX017NbF4QQCoWybttu+g4HMFgJ189mvkwUQlSLf9gw4pK+wwEM1g2P0WqFQgjRqWXTOjbV9B0OYJge/Z107LfbQghjY36VBwAAAACofPhjJgAAAAAAAAAAAAAAAJQLElMAAAAAAAAAAAAAAABQLkhMAQAAAAAAAAAAAAAAQLkgMQUAAAAAAAAAAAAAAADlgsQUAAAAAAAAwGA9fPjwX//6l7u7u52dnbm5uYWFhZ2dXY8ePRYtWhQZGanv6F4X//znPxUKRXBwcPHdRowYoVAoFApFQkJCxQQGVHaG/a0x7LOrvDIzM62trRX/s2XLFn1HpDfu7u7Sm5CZmanvWCqBK1euSG/XvHnz9B0LABggElMAAAAAAAAAA6RSqebMmfPWW28tXbo0NDT08ePHGRkZKpXq8ePHp06dWrlypbOz8/DhwyvyeWpubq78pHD16tUVdtxXCgoKqlGjRs+ePYUQt2/fliKcPn26vuN67by2n2CloPNLi4/jDfQm3KB+//33mTNntmnTpmbNmqampnXr1u3Ro8eqVatevHih5QxHjhzR7Ozv718+kerY6/zhFhUbdyF9Keqdf52vIgAw1ncAAAAAAAAAAHQsPT29d+/e586dk16am5s3b97c0dExMzMzNjY2Ojo6PT1dCLFnz54rV66Eh4fb2dnpNV59unLlSkxMzLhx40xMTPQdCwC8uTIzM//xj39s3rxZszIhISEhIeHUqVMrVqz44YcfRo8e/cp5tm/frvkyLCwsPj6+QYMGOg4XAACUBCumAAAAAAAAAIbm448/lrJSzMzMPvnkk0ePHv3++++7du06cODA9evXExISVq5caW1tLYSIjY319PTUd7z6FBQUJIQYPny4vgMBgDfapEmT5KyUevXq9e3bd9y4cR06dDAzMxNCJCcne3l5bdy4sfhJkpKSjh49KpUdHR2FEGq1eufOneUZOAAAeDVWTAEAAAAAAAAMSmxsrPxsb+PGjePGjcvXwcrKauHChV27du3atWt2dvbZs2ePHTvWp0+f8g5MqVR+8cUXUrlz587lfTgtBQUFVatWzd3dXd+BVAKv5yf4xuLjgCE5cuSItOeOUqlcsmTJkiVL5FWs4uLiZs6ceeTIESHE7Nmze/bs2bRp06Lm2bVrV1ZWlhCiY8eOo0aN+sc//iGE8Pf39/X1rYjTeMNwF9IX3nkAlRGJKZVJcnLy1KlTK/KIN2/elApqtboijwsAAAAAAIBSO3DgQG5urhCiW7duBbNSZO+//76Pj8+XX34phNi/f395JKao1erQ0NBbt245OTn169dPoVAsWLBA50cpi2vXrkVHR3t5eUl/kV8x8r0tFXbcsnsNP8Hy9jp/WG/gxwEDtmbNGqkwYcKEZcuWaTY1btx43759HTt2jIiIyMrK+vrrr3/44Yei5pH38RkzZswHH3zwf9m797gY0/9/4O/ppBGlpFJUcihCTkufHMophHVISPFxXDnsymmtw9cuu6xd+bDWfljs2i8dLDlE2pJS1CfkWCmR0olahyRJNc38/rh+n/sx32lmmpmmJnk9/7rmuq/7ut/3dd/3ZPd+z3WtWLFCKBTeu3fv/v37jo6ODRf/xwnfQpqCkQeADxGW8vmQvHv37mDjysvLY4e+f/++Zs8dAAAAAAAAAAAU9ODBA1YYMmSI/JZubm6sIOt//jx79mzr1q2DBg0yMzNr2bKlo6Ojp6dnRESErF8xeXl58Xg8tnpCUVGRs7Ozu7v7qlWrDh48KN6Ax+MVFxdL7NWxY0f28fr1676+vp07d+bz+ba2tu7u7kePHhUKhXJORNk4OWwdHy8vLyJau3Ytj8fr2bMn23TgwAEW6q5du6TuGxsb6+Xl1bFjR319fVtb29GjR//xxx9S46xzWOp/IgkJCYsXL3ZwcDA0NDQwMLCzs5s1a9bp06flXykVxrypXUGp7t+/z4JkEzAUFxd/8803Tk5OhoaGxsbGTk5OGzZsyM/PlzMyilwsxcdc8VtLtSdO7ZdDQn3GU4LiTw1H2Xubyc7O/uKLL1xdXTt06GBgYNCzZ8+JEycGBwfXPpYGz04kEoWFhU2ZMqVv376mpqYGBgb29vYjR4788ccfS0pKJBoreBcp1adqIyZOXU9uRUXF1atXiUhLS+vbb7+t3UBXV/e7775j5aioKFn95OTksGXs9PT0vLy8LCwshg0bxjax66uy6OjoOXPm2NnZtWzZskOHDiNGjFi3bt2LFy9ktW9SF5eTmprKenZ2dpbV5vLly6zNqFGjFIlN6rcQR9lxk0OpW7R79+48Hq9du3ayemPJsjwer7S0VFabgoKCdevW9ejRo3Xr1kZGRo6OjitXrszMzJTaWOUjquvPsbL/hgEAaHyYMeUDYGNjo6enx2af0xRtbW0NHh0AAAAAAAAAABRXXl7OCnW+ex44cOCaNWuIyNzcvPbWw4cPr1q1qqysjKtJT09PT08/ffp0nz59wsLCrK2tZfVcWlo6YsSIjIwMZYP/4YcfNmzYIBQKdXR0ampqcnNzc3Nzo6Oj9+/fHxsby+fz1RtnaGhoq1atlJ0tRigUrly5cs+ePVwNi/PSpUsHDhy4fPmy1DiprmFR7UQqKirmz59//Phx8cqcnJycnJyQkBBnZ+dTp05ZWlrKOR0Vxly9vdXnCtYpNjZ25syZz58/52pev36dkpKyd+/effv2zZ07V9aOci5W/cdcqoYYB/VeXKrHeKrw1Kg8zqtWrfr5558FAgFXc//+/fv374eHh+/YsePixYsWFhYaP7v09HRPT08uj5B5+PDhw4cPY2Njt27d+ueff44fP17WEaVSuU/VRkyNd2x6ejp7A2JnZ9e+fXupbQYOHMgKcvKEuOyT8ePHm5iYENH06dPj4uKIKDg4eNu2bTweT8GQOGVlZb6+vufOneNqCgsLCwsLL1++fODAge3bty9btqz26TSdiyuuV69e9vb2mZmZN27cyM/P55IhxIWEhLCCr6+vUhFKUGHc5FD5oVZZZGTkrFmzxDN+2O39yy+/bNmyZf369eo9HKP2b2wAgCYFiSkfAEtLy0uXLqn8+4D6CA0Nffz4MRF17969kQ8NAAAAAAAAAACq6dSpEyuEhoZu3LixZcuWslqamJjs3LlT6qbdu3evWrWKa9avXz8LC4s7d+5kZGQIhcK7d++6uLhcvnyZTSxRm7+/f0ZGBo/H69y5s4ODg4Jv4A4ePPjVV195eHisW7fuk08+EQgEsbGxK1asyM3NvXbt2qpVq/bv36/GOFNTUzMzM2fOnKmvr09ECxcuHDVq1JMnT/z8/IjIw8Pjiy++ICJ7e3uJHb/66qujR4+2aNFi2LBhAwcOrKysjI6OvnfvHhFdv3597dq1+/btU3ZYVDuRmpqacePGxcfHs49mZmaffPJJy5Ytb968mZOTQ0TXrl1zcXG5efOmqampusZcjka+gnVKSUlZvHhxeXm5t7f3pEmTevbsmZqaeuHChcDAwPLy8vnz5+vo6Mh6+SrrYqkw5orcWg0xDuq9uPUcT2WfGpXv7R07dnCLwvTo0aNXr158Pj8rKysxMVEkEqWmpvr4+ERHR2tpSU4n35hn9/bt27Fjx7IECy0tLRcXF1tbWx0dnfz8/KtXr1ZVVbEwbt682a1bN7ZLnXeRCn3WZ8TUe8cWFRWxQq9evWS14X67K+vbjIgCAwNZYfbs2azg6en5+eefs3f8iYmJdU4kJqGysnLUqFE3btwgIjaX0ieffFJWVnbjxo2ioqI3b94sX768VatW4qvmNamLW5uXl9d3330nEolOnz69YsUKia1VVVVsIjE+n+/p6alIbOoaNzlUfqhVlpKScujQofLyckNDQ1dXVwMDg1u3bj169IiIqqurN2zYUFNTs2nTJnUdjqnnN7ZqVwoAoDEhMeXDMHTo0KFDhzb+cdPS0lhiCgAAAAAAAAAAfChcXFxY4eHDh6NGjdq/f7+Tk5NSPdy+ffvLL78kIi0trVWrVn333XctWrRgm27evOnr65uZmVlYWLh48eLY2Njau+fm5mZlZTk6OgYGBvbp00fBg7569WrFihV+fn6//PIL93pp0qRJ3bp169u3b2Vl5bFjx8Q31T9O9vpt2rRp7KO9vb29Xj5gtAAAIABJREFUvT23qpG1tbWsmVSOHj1qbW195syZfv36sRqhULhhw4YffviBiIKCgqQmpsgZFpVPZMeOHezNva6u7p49e5YuXcptio6Onjlz5qtXr3Jzc5cvXy4x7QSjwpjL0fhXsE4s7yogIGD16tWsxtHRcebMma6urkuWLBEIBMuXLx81alTtn9rLuVgqjHmdt1ZDjIN6Ly6j8niS8k+Navd2aWnpxo0biUhPT+/PP/+cPHkyt+nWrVsjRox48+ZNbGxsQkICt8KLRs7u5MmTLMnAzs4uKiqqS5cu3KYXL154enpeuXKlrKwsLCxs7dq1rL7Ou0iFPlUeMbXfsR4eHmwyDDkzmvz111+sIOtntMnJyWyZFWNjYw8PD1ZpZmbm5uYWExNDREFBQcompmzevJllV5iZmZ05c4b781pRUbFx40aWLbF69eoZM2awBEdqShdXKpaYQkSnTp2qnZgSGRnJ5giZPHly69atFYlNXeMmS30eapWx+3b48OGhoaFs6h0ievTo0dSpU9PS0ohoy5Ytn376ae/evdV1xPp/Y6t2pQAAGpPa8gcB5NuxY0eLFi14qvrss880fQYAAAAAAAAAAB+GMWPGcK9nkpKS+vTp079//23btiUnJ9e5uA+zefNm9o5w06ZNO3fu5N44EtGAAQOSkpLY0j+XL18Wn6WfU11draenFxkZqXhWChG9e/eudevWAQEBEu9dunfvPnz4cCIqLy9/+PChGuMMDQ1t2bLluHHjFA+S0dLSioiI4N5As5pt27bZ2dkR0evXr588eVJ7LznDotqJVFRU7Nq1i5WPHTsm/uaeiEaPHn3lyhW2QveJEyek/vxMhTGXo/GvYJ1EItHUqVO5PAPOwoULFy5cSESlpaVSs4hkXaz6j7lUDTEO6r24jMrjSUo+NSqP840bN9i33D//+U/xF9hE1L9/f27pkDt37mjw7IjoP//5DyscPHhQPMmAiExNTX/66SdWTk5Olno4qVTrU7URU/sdy+PxtLW1tbW1Zb13//vvv7/++mtWXrx4sdQ23HQp06dPFw9pxowZrHDixInq6mpF4mFevny5d+9eItLR0bl69SqXXUFEfD5/165d7u7urNm1a9e4TU3n4krVu3dvNqtKYmJicXGxxNbg4GBW4KacUYFq4yZLfR7q+hg4cODFixe5rBQi6tq1a1JSEktGEQgE3HeUWjTENzYAQFODxBRoJLt27eKm2gMAAAAAAAAAgAZ18uRJ8d+F3759e9OmTQMHDmzXrp2Xl9fBgwfZWhhSFRQUREREEJGdnR37mbIEY2NjbgGg8PBwqZ3MnTu3Q4cOyoa9fPlyAwOD2vXc2gSlpaXqijM9PT09Pd3Dw0POUkeyeHt7Ozo6SlRqa2sPHDiwdpzipA6LyicSHh7Oftreu3fv6dOn197R0dGRvZEViURBQUFSQ1JqzOvUmFdQQbLmD1i3bp2Ojg4RHT16VGoDqRdLLWMuoeHGQb0Xl1F5PJV6alQeZzarBBEZGRnV3mvZsmWRkZGRkZGyJhJonLNj8fv7+69cuVLqHA+dO3dmhbKyMqmHk0q1PlUYscZ5csU9fvzY3d09NzeXiD755BMvL6/abQQCATd3jsSKS1OnTmWX79WrV5GRkYofNygo6P3790Q0c+bM2kvk8Hi8RYsWsTK35hQ1pYsrC3umhELhmTNnxOvfvn17/vx5IjI3Nx89erTi4UlQbdxkqedDrbLNmzez20Zcq1at2HwzRBQaGsrSs9SlIb6xAQCaFCzlA42ksrJS0yEAAAAAAAAAAHwszMzMYmNjjx079ttvv3G/tCaiV69ehYaGsiVs7O3tFy1aNG/ePPEfBBPRlStXRCIREXl4eOjp6Untn5tl5MqVK1IbcMsoKKVv375S66WGUc842SBIfcFZpwkTJkitNzU1lb+j1GFR+UQSExNZYdGiRbLWv/jss8/YL+CTkpKkNlBqzOvUmFdQEVZWVoMGDZK6ydbWtm/fvsnJyfn5+QUFBbVzUKReLLWMuYSGGwf1Xlyq33gq9dSoPM5du3ZlhQMHDgwaNGjy5Mnir5atrKysrKyk9kaNeHZE5O/vLysMIrp+/bqcrbKo1qcKI9YITy7n/fv3e/fu3bp1a3l5ORE5ODiEh4dLvSUuXrz4999/E5Gtre3gwYPFN7Vt23bkyJFRUVFEFBQUNHHiRAWPzqVNLFiwQGqD8ePHx8XFEZGZmRlX2XQuriziq/n4+flx9WFhYe/evSMib2/v2jkZilNt3GSpz0OtMktLy/Hjx0vdNHHixM6dOz9+/Pjdu3f37t3r37+/ug6q9m9sAICmBokp0NgiIiLs7e2V3auwsDAjI6Mh4gEAAAAAAAAAaJZ0dXXnz58/f/78goKCS/8lPm9/ZmbmmjVrvvnmm8DAwEmTJnH1d+/eZQV9ff2YmBhZ/RsZGZWWlubl5UndamlpqULM3M++FVHPOENDQ/X19VVLoFEqTnFSh0XlE+Fm9efe29XGLfrw4MEDqQ1UPpf696byiaekpEhdsWLgwIG9evUSr+nUqZOcADp16sT6SU1NrZ1qIPViqWXMJajliZNKvReX6jeeSgWj8jj/4x//GDRo0PXr19++fevl5WVubu7r6zt69GhnZ2ep0y1IxC9/q7rOrjahUJifn5+VlXX79u2YmBhFppFQV58qjFjD3bES8R87dux//ud/uAkzxo4d+/vvv8tKZeDW8fH19a2duTJ9+nSWmHLu3LmysrLWrVsrEkNqaiorSKyew+Hz+a6urnWeiKYurixsNZ+HDx/GxcW9fPmybdu2rF4t6/iQmsaNU5+HWmVyvnmIyNHRka0g9uTJEzUmpqj9GxsAoKlBYgo0tg4dOrCVNZVSVVWFxBQAAAAAAAAAABV06NBh7ty5c+fOJaLU1NRLly7l5OSYm5uXlJSEhobm5uZOmTLl2LFjPj4+rP3Lly9ZISAgICAgQH7nFRUVAoGg9k+rLSwsVAhVYu4W+eoTZ2ZmZmpq6pQpU1q1aqVCnCr/PlvqsKh8ImytEyKytbWV1b59+/Z6enpVVVVcYwlKjXmdGucK/vXXX1999VXtNgEBARKJKTY2NnL65BIRuEjESb1YahlzCWp54qRS78Wl+o2nUk+NyuOso6Nz4sSJefPmxcbGElFxcfGuXbt27dqlpaXl5OQ0adKkadOm1V5zh2m0s+NcuHDh7NmzV69ezcnJqaqqUqGH+vepwog13B3LSUlJWbBgwc2bN9lHCwuLnTt3SizQI66srCwsLIyV7969u2TJEokGr1+/5uI5c+bMnDlzFAnj1atXRKStrd2+fXul4qemcXHl8PLy2rZtm0AgOHfu3Lx584joxYsXFy9eJKIePXr069evPp3XZ9xqq89DrTL5aWpcwg07U3VR+zc2AEBTg8QUAAAAAAAAAACA5uPevXvh4eFENGDAgDFjxkhs7dWrl/ib+w0bNgwcOPDx48crV66cOHGioaEhEbGZ/BX39u3bNm3aSFSqNvO8rDU7pKpPnGwdn2nTpinVA0dbW1u1HaUOi8onwlbTkE9LS0tHR6eqqkogEEhtoNSY16nRrqCC5L+75QKoqampvVXqxVLLmMsKQ0GKj4N6Ly7VbzyVemrqM87W1tYxMTEREREnTpy4cOHCixcviEgoFN65c+fOnTtbtmz57LPPdu3aZWBgINFho50dET179mzq1KnXrl0Tr7SysrK3t+/du/fIkSMVX26m/n0qO2IN+uRWVlZ+++23P/74Y3V1NRGZmJisW7fu888/5/P5cvY6ffo0FxX7CyhHUFCQgokpLAY9PT2lrm+TuriysMQUIjp16hRLTDl58iR7lOo5XQqpOm5yqPxQyyH1QVaQUChkhRYtWqjxiGr/xgYAaGqQmAIAAAAAAAAAANB8PH78eNOmTUQ0fvz42okpEkxMTGbMmLF9+/bnz5+fOHFi4cKFRGRsbMy2njt3ToX3Z42mPnGGhoa2aNFiwoQJDRCX0lQ+EW7H3NxcWWtnFxcXs/e1TfCn2Cqf+Lp169atW6dIy5ycHDlb2VoMRKT4W/OGGPMP5YmjBhhPWeo/zh4eHh4eHkKh8Pbt2wkJCVeuXPnrr7/ev38vEol+/fXX6urq3377TWKXRjs7gUDg7u6elpZGRJaWlosXL3Z1de3Xrx+3vkx5eXnj96n4iDXcHfv+/ftx48bFxcURka6u7qpVqzZs2MAyJuXj1vFRRExMTFFRkSLTehkbG79586aiouL58+ft2rVTpPOmeXFrc3JyYqv5REdHl5aWGhkZhYSEEBGPx+OmT1OZCuOmCBUeajkKCgrkbM3OzpazNSsrixWU+sMq/4gAAB8DLU0HAAAAAAAAAAAAAGrToUMHVrh3754i7XV1dVmhqKiIFbj1LFJSUtQdnTqpHGdWVtbdu3fd3d0Ved/ZCFQ+ka5du7IC95KsNm6TCotrN7RGuNMeP34s60fqIpEoPT2dlbt3765ghw0x5h/KE0cNMJ6yqGuctbS0BgwY4O/vf/r06adPnwYEBGhpaRHR77//XnsNjkY7uzNnzrAkg759+2ZmZm7evNnV1ZVLMqC65m5p0D4VGbEGumOrq6s9PT1ZVkrv3r1v3bq1Y8cORb6lnz59yhZ5IaKrV6+KZHj16hWbBqmmpubPP/9UJCTu1pKTpnD8+PGgoKDz58+zj0354krw8vJi+4aHh+fl5SUkJBCRm5tbx44dVehNnArjpjilHmpZRCKR/ES0zMxMblqU2vvev3+flZ2cnNR1RACAjwESUwAAAAAAAAAAAJqP/v37s5+zFxQUXLhwoc72SUlJrNCyZUtWGDp0KCtcvnxZ1l65ublr165du3btyZMn6xuxqlSOk63jw97JNQUqn4iLiwsryPmZ+KFDh1hhyJAhaohVrRrhTispKTlx4oTUTWfOnHny5AkRtWvXrlu3bgp22BBj/qE8cdQA4ymLyuO8YsWKiRMnTpw4MT8/X6K9sbHx6tWrx48fzz5mZGRINGi0s7t16xYrLFmypFWrVrUbSKzY0qB9qjBiDXTHBgQEREREEJGbm1tCQoL4qnPyBQcHsxyCTp06DR48WFYzY2NjDw8PVg4KClKkZ+7WkjUjS1pamre3t6+v79GjR1lNk7q48nF/BE+dOnX8+HG2flb91/EhlcZNjvo81GVlZVKzzWJiYt6/fy/noMXFxadOnZK66cyZMyzFxNbWtnYSj8pHBAD4GCAxBQAAAAAAAAAAoPnQ1tb29fVl5Xnz5nG/65Xq2LFjFy9eJCItLa0pU6awSmdnZ/Zz55iYGJbDUdvGjRsDAgICAgK4dJbGp3KcoaGhurq6da5Awd7SNQKVT2TixIlGRkZEdPv27TNnztTeKz09nb0XVMvqDGrXOHfatm3bKioqJCrfvn37zTffsPKcOXMU700tYy5xa30oTxyj3vGUReVxfvXqVXh4eHh4+Llz56T2zM2pYGBgUHtr45wdm+CBiHg8Xu2tAoHgp59+qrMTibtI5T5VGLGGuGOrq6t/+eUXIjI2Ng4JCRGfDqROXPbDnDlzpJ4+h/vjmJyc/PDhwzp79vHxYR0eOnSodlYEiWVHDR8+nBWa1MWVz8nJiU1NFBkZeeTIESLi8/menp5KxSaVCuMmh2oPNZtrp7Ky8vbt27V32bx5c53H3bp1K1ssTNzbt2+5fdnqh2o8ono12r9hAAAUh8QUAAAAAAAAAACAZuXrr782NTUloufPn3/yySdff/11dna2xKT06enpS5YsWbBgAfu4ZMmSTp06sbKWltamTZtYeeHChb/++qv4642Kioo1a9awn5vb2dmNHTu2Ec5IKtXizMnJuXXr1ujRo9u0aSO/fzZBQiNQecANDAz8/f1Z2dvb+/fffxfvNjo6etiwYeyn29OmTav/+iNq1zh32v37911dXZ8+fcrVPHnyZPDgwampqUTUqlWrL774QvHe1DLmErfWh/LEMeodT1lUHucBAwawwubNm+/evSu+l0Ag2LlzZ2JiIhGZm5tLnZCjcc6ub9++rPDbb79VVlaKb8rPz58xY0ZUVBT7+ODBA1lvlyXuIpX7VGHEGuKOPXv2bGFhIRF5eXlZWFgosguTmprKrVvH5Z3IMmHCBJbwRETBwcF1dm5vb8+mFamsrHRxcblx4wa3SSQSHTp06OeffyaiNm3aTJ48mdU3qYtbJ3Z2FRUVDx48IKJJkybVuXaSIn8ZVRg3OVR7qLlBW7ZsWUlJCVdfUVHh4+OTlJSkra0t/7hpaWnDhg0T/zbIyspydnZm+b7m5uZLliwRb1//I6pXo/0bBgBAcTqaDgAAAAAAAAAAAADUqW3btpGRkSNHjiwtLa2oqNi6devWrVtbtGhhZ2dnbm7+/PnzwsLC169fc+3HjBkTEBAg3sO8efMuXboUHBxcWlrq5+f3/fff9+7d28rKqqioKD4+nr1xMTExOX/+fCO/aJGgQpzs9/3Tpk2T1Sf3S/34+PilS5fa2to6OzsPGzasqZ0Is3HjxkuXLiUmJlZWVi5YsGDLli0DBgzQ19dPTk7OyspibyhtbW3379/foPGrrKHvNAcHh0ePHiUnJ9vY2Dg5OXXr1i01NTU9PZ3L0/r555+tra2V6lPlMZdza30oT1xDjKcsqo3znDlzvv3225cvX7569apfv34uLi5du3bl8/nFxcWJiYnFxcWs2Y8//lh7JBvt7Nzd3W1sbHJzc69du9atWzdPT08rK6sXL15kZGRERERUV1d36dKlrKysuLj4yZMn/fv3nzBhwtatW9m+su4ilftUbcTUfsfevHmTFf7880+2oI8ctra2V69eZWVuuhQXF5cuXbrI37FFixbTpk1j60MFBQVxE+HIsX///uTk5JycnIKCAhcXl+7du/fr108gENy6dSszM5O1OXTokKWlJSs3qYtbJy8vr+3bt3Mf5azjo+xfRmXHTQ7VblEfH5/Dhw/X1NQkJyezRBlra+uMjIzLly/n5eV17Nhx1qxZP/zwg6yDLliw4Pfff79165a1tbWTk5O9vf29e/cyMjLYN4+uru6RI0dMTEzEd6nnEdVFI/+GAQBQEBJTAAAAAAAAAAAAmpv+/fvfvXv3s88+i46OZjWVlZUZGRkZGRnizQwMDDZu3LhmzRpdXV2JHo4ePdquXbuff/5ZKBTm5ubm5uaKb+3Vq9fvv//eo0ePBj0LRSgbZ2hoqI6OzqRJk2R1aG1t7eDg8ODBg/fv37N33gEBAY3wUke1AdfV1Y2KipozZ87p06eJKC8vLy8vT7yBi4tLaGho27ZtGzp+lTXonebm5rZly5YFCxa8ffv21q1bt27d4ja1bNly7969c+fOVbZPlcdc/q31QTxxDTGesqg2zsbGxhcuXJg1a1Z2drZIJEpMTGSzKXDatm27fft2qSvyNNrZGRkZHT9+3MPDo6SkJC8vb/fu3eJbJ06ceOTIkZMnT7L5GO7cuVNdXc3lGci6i1TuU+URU+8d+/jxY1YoLS0tLS2V31hfX58VhEIhN/GJgqss+fj4sMSUrKysGzduDBw4UH57ExOThISEqVOnXr9+vaamJi0tLS0tjdvapk2b77//XjzTsUld3Dr16dOna9eujx49IiIzMzN3d3dZLZX9y6jsuMmh2i06dOjQHTt2rFu3TigUPn/+/N///je3yd7e/syZM2wdQ1mmTJnyySeffPHFF1VVVbdv3xZfnadt27ZHjhwZN26cxC71PKK6aOrfMAAAikBiCgAAAAAAAAAAQDNka2t78eLF1NTUkJCQ69evP3jw4PXr19XV1YaGhubm5v369XNzc5s+fTr341oJ2trae/bsWbRo0eHDhy9dulRQUFBdXd25c+euXbt6eXlNnz6dx+M15uloaWlpa2vXPqhScebl5d24ccPd3V3ih84SwsPD165dm5CQUFZWZmFhYWZm1iCn9H+pPOAGBganTp2Kj48PDAyMj48vKioSCATm5ubOzs4zZsxQZKEEWWSNuXp7a+g7bfr06YMGDdqzZ09ERERBQYG2traNjY2Hh8eyZctUnv1C5TGXc2s18hOn8sVtiPGURbVxHjRoUGZmZnBw8IkTJ/Ly8vLz8wUCga2trY2Njbu7+8KFC1u2bKnxs3N2ds7Ozt65c2dcXFxWVlZZWZmVlZWbm9ucOXOGDh1KRH5+fubm5sePH9fR0Rk8eLD4vrLuIpX7VG3E1HvHZmdnqzCM8fHxBQUFRKSnpzd9+nRFdnF1de3QoQPbKygoqM7EFCKytLRMSkoKDQ09fvz4jRs3nj9/bm5u7uDg0K9fv9WrV7OF88Q1qYtbp0mTJrEp02bOnKmjI++NobJ/GZUdNzlUu0XXrFkzZsyYHTt2pKSkZGdn8/l8Ozu76dOnL1myxMDA4PXr12xFqhYtWnC7tG/fnlV26dJl/PjxQ4YM2bdv36VLlwoLC9m0c5MnT166dKmsXE8Vjqggpb6xNfJvGAAARfDkLDjn4+PDsk23bdu2YcMG+R3FxcUNHz6ciGxtbXNyctQbJWjKhAkTLly4QET79u1btmxZfboyNDQsKysjopSUFKnrd8r34MGDK1euEBHf2Kxdz3/UJxIAkKMgKUIoqCYiU4f+Ldt10HQ4AM1TRcnfz9OSiIjH0+o4ZKKmwwFotorvXa1884qITB5ndUy+rulwAJqtlBmzRDweEY137m1uUsea9ACgmsIXJVE37hORkZHRjBkzNB0OwAfg/v37PXv2JCI/P78mu4zRB6R5j2fzPjsA+dzd3dnMasnJyQMGDNB0OAAA0JxpaToAAAAAAAAAAAAAAAAAAGg8ubm5MTExROTg4ICsFAAAaGhITAEAAAAAAAAAAAAAAAD4iPz6669CoZCIZs+erelYAACg+UNiCgAAAAAAAAAAAAAAAMDHIiMjY/fu3USkq6s7Z84cTYcDAADNn46mAwBQiEgkYoWK188LkiI0GwxAMyYUVLPCy0f3XmWlaDYYgGbrv3/URCIh/qgBNBxhjYAVSmw7lXboqNlgAJoxEY/HChdv3tf6bxkA1Ev4339A1tTUaDYSAAAA+KDdu3dv9uzZurq6d+/eZdOlLFiwoEOHDpqOCwAAmj8kpsCH4eXLl/+/JBJxL84BoOGIagQiTccA8DHAHzWARiDS1q7R1tZ0FADNX7UA78sBGlxFRYWmQwAAAIAPmEAgSE1N5T726tXr+++/12A8AADw8cBSPvBh0NfX13QIAAAAAAAAAACapI1USwAAAKgHU1PTkSNHGhoa2tjY+Pv7x8XFtWnTRtNBAQDARwEzpsCHoVWrVqzAb2Vo1bmbZoMBaMay0+4Ia2qIyMLGrlUbE02HA9A8lZeVPst+REQ8Hq9z7/6aDgeg2SrIevC+/C0R6eU95d99oOlwAJqt0onDiccjog5dHPQNWmk6HIDmqaLsTWH2QyLi8/majgXgw+Do6MitDA7117zHs3mfHYAEGxubS5cuaToKAAD4GCExBT4w+i1bWth01nQUAM3Wk/R7LDHFyNSsnZWNpsMBaJ5K/i5iiSnE4+GPGkDD+Tv/CUtM0X7+quWtNE2HA9BsvZk4nL3JMbGwNDRpp+FoAJqpkr+LWGIKAAAAAAAAwIcIS/kAAAAAAAAAAAAAAAAAAAAAQINAYgoAAAAAAAAAAAAAAAAAAAAANAgkpgAAAAAAAAAAAAAAAAAAAABAg0BiCgAAAAAAAAAAQHPD5/N5svH5/I4dO3766ae//vprRUWFpoP98IwePZqNZGVlpaZjAQAAAAAAaOp0NB0AfBhCQkJSUlLq08P79+/VFQwAAAAAAAAAANTH+/fvCwoKCgoKzp8//91334WEhAwZMqRxDn3//v2ePXsSkZ+f3/79+xvnoNCYRCLRhAkTIiIievbsmZqaqulwAAAAAABA85CYAgpJTExMTExUS1clJSVq6QcAAAAAAAAAAOo0ePBgPp8vXiMQCPLy8nJzc2tqaoiooKBg7NixCQkJffr00VCM0Kz861//ioiI0HQUAAAAAADQhCAxBeTp1q3bhQsX1Nuntra2ejsEAAAAAAAAAABZgoKCbGxsate/efNmx44dAQEB1dXV5eXly5YtU9evkuBjlpycvH79ek1HAQAAAAAATQsSU0Cebdu2WVtbFxUV1b+r3bt3V1VVEZGhoWH9ewMAAAAAAAAAgPowNDTcvn27iYnJ2rVrieg///nP/fv3HR0dNR0XfMBKS0tnzJhRXV2t6UAAAAAAAKBpQWIKyMPn8/39/dXS1b///W+WmAIAAAAAAAAAAE3E6tWrv//++1evXhFRQkKCrMQUkUh06dKltLQ0BweHcePGNW6M8MH47LPPcnJyNB0FAAAAAAA0OVqaDgAAAAAAAAAAAAA0g8fjOTk5sfKzZ8+4ei8vLx6P17VrVyIqKipydnZ2d3dftWrVwYMHJXpISEhYvHixg4ODoaGhgYGBnZ3drFmzTp8+LRKJJFquXbuWx+P17NmTfTxw4ACPx+PxeLt27ZJo+ezZs61btw4aNMjMzKxly5aOjo6enp4RERG1+1Q5GHFCoTAwMHDs2LGWlpb6+vqdOnWaO3futWvXiCgqKooFGRUVJaeH1NRU1szZ2VlWm8uXL7M2o0aNktgUHR09Z84cOzu7li1bdujQYcSIEevWrXvx4oWsrkQiUVhY2JQpU/r27WtqampgYGBvbz9y5Mgff/yxpKRE6i7sgnbs2JF9vH79uq+vb+fOnfl8vq2trbu7+9GjR4VCoZxzrNOvv/564sQJIlLX79wAAAAAAKDZwIwpAAAAAAAAAAAAH6/y8nJW0NKS8hu20tLSESNGZGRk1N5UUVExf/7848ePi1fm5OTk5OSEhIQ4OzufOnXK0tJS2XgOHz68atWqsrIyriY9PT09Pf306dN9+vQJCwuztrZWYzBPnz6dMmXKjRs3uJonT548efLk6NGjX3zxhbu7uyJSp4jxAAAgAElEQVQx9+rVy97ePjMz88aNG/n5+Vz+h7iQkBBW8PX15SrLysp8fX3PnTvH1RQWFhYWFl6+fPnAgQPbt29ftmyZRD/p6emenp4PHjwQr3z48OHDhw9jY2O3bt36559/jh8/Xk60P/zww4YNG4RCoY6OTk1NTW5ubm5ubnR09P79+2NjY/l8viKnLCE1NXXlypVENHbs2FWrVu3Zs0eFTgAAAAAAoLnCjCkAAAAAAAAAAAAfqbKystTUVFa2tbWt3cDf3z8jI4PH43Xp0mXChAlcxkNNTc24ceO4RBAzM7Px48d7eXl16tSJ1Vy7ds3FxUV82o+FCxdGRkYeOHCAffTw8IiMjIyMjPT09OTa7N69e9GiRSwrxcTEZNSoUb6+vo6Ojixp5u7duy4uLo8ePZIIUoVgmJKSEjc3N5aVwuPxunfv7uPjM3ToUD6fLxKJfvrpp1WrVik4kl5eXkQkEolOnz5de2tVVVVoaCgR8fl87nwrKytHjRrFslJ4PF63bt18fHw+/fRTCwsLInrz5s3y5cv/93//V7yft2/fjh07lmWlaGlpDRkyxNfXd+7cuSNHjtTT0yOi8vJyb2/vhw8fyorz4MGDX3311dixY+Pj49+8eVNaWnr27FkbGxs2Soqfr7h3797NmDGjoqKiffv2R48elZrhBAAAAAAAHzP8RwIAAAAAAAAAAMBHaunSpRUVFUSkra1de4mZ3NzcP/74w9HR8fbt248ePTp//vzChQvZph07dsTHxxORrq7uL7/8UlxcHB4efuLEiezs7IsXL5qYmLDdly9fzvVmb28/ZsyYIUOGsI/W1tZjxowZM2YMlxBz+/btL7/8koi0tLTWrFnz9OnT6OjoY8eOpaWlXb9+3d7enogKCwsXL14sEacKwTArV65kaS5WVlbJycnp6emBgYFXrlz5+++/J0yYQESZmZkKjiRLTCGiU6dO1d4aGRnJFtmZPHly69atWeXmzZtZToyZmVlCQkJmZmZgYGBYWFh2djabfYSIVq9e/f79e66fkydP5ufnE5GdnV1mZubVq1ePHTt25MiRS5cuFRYWDhs2jIjKysrCwsKkBvnq1asVK1b4+fmdP39+2LBhfD6/devWkyZN+uuvv1q0aEFEx44dU2FBn+XLl2dkZGhpaQUGBrZr107Z3QEAAAAAoNlDYgoAAAAAAAAAAMBHRCgU5ubmnj9/3sXFJTAwkFXOnj279ko31dXVenp6kZGRffr0Ea+vqKjYtWsXKx87dmzp0qXiW0ePHn3lyhVtbW0iOnHixOPHjxUMbPPmzQKBgIg2bdq0c+dOlirBDBgwICkpydzcnIguX74svvaNysFkZ2cfPXqUiPh8flJSUv/+/blNrVq1Onv27IgRIxSMnIh69+7drVs3IkpMTCwuLpbYGhwczAqzZ89mhZcvX+7du5eIdHR0rl696uLiwjXm8/m7du1iqwi9fPny2rVr3Kb//Oc/rHDw4MEuXbqIH8LU1PSnn35i5eTkZKlBvnv3rnXr1gEBARKTmnTv3n348OFEVF5eLme2FamCg4OPHDlCROvXr1dqxAAAAAAA4OOBxBT4MCj+vzAAAAAAAAAAAIBja2vL+7+0tbVtbW0//fTTpKQk1qZbt267d++WuvvcuXM7dOggURkeHs7m/+jdu/f06dNr7+Xo6DhjxgwiEolEQUFBisRZUFAQERFBRHZ2dhs3bqzdwNjYeOfOnVwA9Q/mjz/+EIlERLRo0aKOHTtK7KWtrb1+/XpFIuewowuFwjNnzojXv3379vz580Rkbm4+evRoVhkUFMSmQpk5cybLaBHH4/EWLVrEymwyGO5c/P39V65cySZHkdC5c2dWYGshSbV8+XIDA4Pa9VwMpaWlcs5RQlZWlp+fHxG5uLh88803iu8IAAAAAAAfFSSmwIfh2bNnmg4BAAAAAAAAAKAZmjBhQmJiYps2baRu9fDwqF2ZmJjICosWLeLxeFJ3/Oyzz1iBS3+R78qVKyxNxMPDQ09PT2qbcePGcY3rHwzXyYIFC6TuNWrUKGtra0WCZ2St5hMWFvbu3Tsi8vb21tHRYZVcuomso48fPz4uLi4uLk4828bf33/37t3/+te/dHV1a+9y/fr1OoPs27ev1HpZYy5HVVXVjBkzysrKjI2NQ0JCuFMDAAAAAACQgP9agA8D+x8TAAAAAAAAAACglMGDB/P5/Nr1bdq0sbe3nzx58oABA+TsXnt9HyLiVnvp2rWrrB25hWYePHigSJx3795lBX19/ZiYGFnNjIyMSktL8/Ly6h9MamoqK3ATjUjdUfxY8rHVfB4+fBgXF/fy5cu2bduy+trr+IgfXWJFHg6fz3d1dZV/RKFQmJ+fn5WVdfv27ZiYGPG5VWSRc7LKWrt27e3bt4no8OHDSmXwAAAAAADAxwaJKQAAAAAAAAAAAM1WUFCQjY2NyrtbWFjUrmRL5xCRra2trB3bt2+vp6dXVVXFNZbv5cuXrBAQEBAQECC/cUVFhUAgYFN0qBaMUCh8/fo1EZmamkpd2oZRdui8vLy2bdsmEAjOnTs3b948Inrx4sXFixeJqEePHv369eNavnr1ioi0tbXbt2+v1CGI6MKFC2fPnr169WpOTk5VVZVS+5qYmCh7OKnCwsL27t1LRMuWLZs6dapa+gQAAAAAgOYKS/kAAAAAAAAAAACAdFJXeFFkalstLS2WOCIQCBQ5EFvsRnFv376tTzA1NTVCoZCIZK3+wyi7wE3t1XxOnjzJDio+XQoRVVdXs/61tbUV7//Zs2f/+Mc/JkyYcPjw4czMTJaVYmVlNWLECH9///Pnz9fZg/zzVdC7d+/mz59PRL17964ziwgAAAAAAACJKQAAAAAAAAAAAKAEY2NjVsjNzZXVpri4mOWaKDhFB9fnuXPnRApo06ZNfYLR1dVt1aoVET1//lxOToycPqVycnLq1q0bEUVHR5eWlhJRSEgIEfF4PB8fn9rnW1FR8fz5cwU7FwgE7u7u165dIyJLS8stW7bExcW9efOmoKAgJiZm9+7dw4cPVypalVVUVLAZX1JSUvh8Pu//6tChA2uWlpbGVXKZOgAAAAAA8BFCYgoAAAAAAAAAAAAooWvXrqyQlZUlqw23yc7OTpE+uUVzUlJSGieYLl26sEJ2drasHXNycpQKhv47aUpVVVV4eHheXl5CQgIRubm5dezYUbwZF4mcox8/fjwoKIibB+XMmTNpaWlE1Ldv38zMzM2bN7u6urZu3Zprr+yyPgAAAAAAAI1DR9MBAAAAAAAAAAAAwIfExcXl559/JqLffvtt6dKlUtscOnSIFYYMGaJIn0OHDmWFy5cvb9y4UWqb3Nzcffv2EdHAgQO5RXNUDmbYsGF3794loj/++EPqejTJycmZmZmKBC/Oy8tr27ZtRHTq1KnCwkK20pDEOj4sksuXLxNRYGDgoEGDaveTlpbm7e1NRNOmTZs4cSIR3bp1i21asmQJm+5FAptMpRG0aNHC19dX1tby8vIzZ84QkZGREYuciKytrRsnNgAAAAAAaIKQmAIAAAAAAAAAAABKmDhxopGRUWlp6e3bt8+cOTNlyhSJBunp6YGBgSRtCRsOy9jgODs729nZZWdnx8TEhIaGTps2rfYuGzduDAoKIqLw8PD6B/PPf/5z7969RHTgwIE1a9ZYWFhI7Pjtt9/KGwUZnJycunbt+ujRo8jIyIyMDCLi8/menp4SzXx8fL777juRSHTo0KEvv/xSYj4VEkum4Rbo0dL6/7Nf83i82scVCAQ//fSTCgGroFWrVseOHZO1tbCwkCWmdOzYUU4zAAAAAAD4eGApHwAAAAAAAAAAAFCCgYGBv78/K3t7e//+++/iW6Ojo4cNG1ZTU0NE06ZN6969u9ROnjx5Iv5RS0tr06ZNrLxw4cJff/1VPHOloqJizZo1LCvFzs5u7Nix9Q+mX79+Hh4eRFReXv6Pf/xDfAmh9+/f+/j4nD9/XmoKSJ3YbC4VFRUPHjwgokmTJhkaGkq0sbe3Z80qKytdXFxu3LjBbWLZKmwamDZt2kyePJnV9+3blxV+++23yspK8d7y8/NnzJgRFRXFPj548EAi7wcAAAAAAECDMGMKAAAAAAAAAAAAKGfjxo2XLl1KTEysrKxcsGDBli1bBgwYoK+vn5ycnJWVxbIibG1t9+/fL7Fj69atWSE+Pn7p0qW2trbOzs7Dhg0jonnz5l26dCk4OLi0tNTPz+/777/v3bu3lZVVUVFRfHx8SUkJEZmYmJw/f15bW1stwRw6dGjAgAHPnj178uRJv379evbs2bdv38LCwuTk5NevXxsaGn755ZcsXYbP5ys+OF5eXtu3b+c+1l7Hh9m/f39ycnJOTk5BQYGLi0v37t379esnEAhu3brFLSF06NAhS0tLVnZ3d7exscnNzb127Vq3bt08PT2trKxevHiRkZERERFRXV3dpUuXsrKy4uLiJ0+e9O/ff8KECVu3blU8bAAAAAAAgAaCxBQAAAAAAAAAAABQjq6ublRU1Jw5c06fPk1EeXl5eXl54g1cXFxCQ0Pbtm0rsaO1tbWDg8ODBw/ev3/PMkUCAgJYYgoRHT16tF27dj///LNQKMzNzc3NzRXft1evXr///nuPHj3UFYylpWVcXNzEiRMfPnxYU1Nz7969e/fucXGePHmSC8DAwEDxwenTpw9bzYeIzMzM3N3dpTYzMTFJSEiYOnXq9evXa2pq0tLS0tLSuK1t2rT5/vvvxZc0MjIyOn78uIeHR0lJSV5e3u7du8V7mzhx4pEjR06ePLlkyRIiunPnTnV1NRJTAAAAAACgKUBiCgAAAAAAAAAAACjNwMDg1KlT8fHxgYGB8fHxRUVFAoHA3Nzc2dl5xowZ3AI0tYWHh69duzYhIaGsrMzCwsLMzIzbpK2tvWfPnkWLFh0+fPjSpUsFBQXV1dWdO3fu2rWrl5fX9OnTZa2to3Iw3bp1S0lJOXjw4PHjxzMyMiorK21tbb28vFasWGFsbHz16lXWzMjISKnBmTRpUkBAABHNnDlTR0fm/4O1tLRMSkoKDQ09fvz4jRs3nj9/bm5u7uDg0K9fv9WrV5uamkq0d3Z2zs7O3rlzZ1xcXFZWVllZmZWVlZub25w5c4YOHUpEfn5+5ubmx48f19HRGTx4sFIxa2lpaWtrq7Z6EQAAAAAAgBxITAEAAAAAAAAAAGhuKioq6rP7yZMnFWzp6urq6uqqVOedO3dmU5vI4ujoKDEdSMMFQ0QtWrT4/PPPP//889qb8vPziUhXV9fW1la8Pjo6Wn6f3Mwrstbx4fB4PC8vLy8vLwWjbdOmzbZt2+Q0mDJlypQpUyQq67ygO3fu3Llzp4IxyGdlZcWWTwIAAAAAAGCQmAIAAAAAAAAAAAAfnfv37yckJBDR4MGDe/bsWbuBSCSKiYkhoq5du8qZ9aS23NxctqODg8OAAQPUFC8AAAAAAMCHCokpAAAAAAAAAAAA8NEpKyvz8/MjIi8vrxMnTtRucPbs2bS0NCIaP368Uj3/+uuvQqGQFJguBQAAAAAA4GOgpekAAAAAAAAAAAAAABrbJ598YmxsTESnT58ODQ2V2Pro0aOVK1cSEY/H8/HxUbzbjIwMtg6Rrq7unDlz1BcvAAAAAADAhwozpkBjS09Pr6qqUnavly9fmpiYEFHV+/fPC3MbIC4AICJiv+giotKXLzQbCUAzVv6mlCvjjxpAw6murGQFYds2FU4Omg0GoBkT/bfw+vnflRXvNBkKQPMl/g9IUCNtbe0DBw7MnDmzpqZm+vTp7u7uY8aMadeuXX5+fkpKypkzZyorK4lo0aJFTk5OdfZ279692bNn6+rq3r17l/3H9YIFCzp06NDgpwEAAAAAANDkITEFGtvMmTNV2GvcuHGTJ08movI3rzNvXVN3UAAgqehJVtGTLE1HAdDMiYRC/FEDaASVth0qbfFOCKDB5WWmaToEgObv/fv3mg6huZk+ffrTp083btz47t27qKioqKgoiQbe3t779u1TpCuBQJCamsp97NWr1/fff6/OWAEAAAAAAD5YWMoHGgmfz6/P7qampuqKBAAAAAAAAADgQyQQCDQdQjPk7++fk5Ozfv16Nzc3GxsbXV1dIyMje3v7efPmxcXFBQcH6+rqKtKPqanpyJEjDQ0NbWxs/P394+Li2rRp09DBAwAAAAAAfBAwYwo0ku3bt//P//yPyr/s+fvvv1mBp6WlrY37FqCh1AiqRSIREWlpa2tpaWs6HIDmSSQS1vz3jYKOrp5mgwFoxrg/aryaGl41XuMBNBShfgtW0NbR4fHw6xeABsH9A7JFixaajqV5MjMz2759ez07sbGxuXTpklriAQAAAAAAaGbwgh8ayYIFCxYsWKDy7ocOHWLvFdqYmjk6u6ovLgD4P679dVpQXU1EXft80s7KRtPhADRPJX8X3b8WT0Q8LS3ncVM0HQ5As5WSEPPm1Qsi0r+b0eZcrKbDAWi2ir75XMTjEZGj8zBDk3aaDgegeeL+Aang1B0AAAAAAAAATQp+zAQAAAAAAAAAAAAAAAAAAAAADQKJKQAAAAAAAAAAAAAAAAAAAADQIJCYAgAAAAAAAAAAAAAAAAAAAAANAokpAAAAAAAAAAAAAAAAAAAAANAgkJgCAAAAAAAAAADQfDg6OvJ4PB6Pt2XLFkXav3//3tDQkO1y7ty5hg6vOSkvL+fJpqenZ2NjM2zYsB07dmRnZ6t8lFu3brEOV65cqcbgG0JUVBQLddu2bZqOBQAAAAAAmhAkpgAAAAAAAAAAADQfs2fPZoXg4GBF2kdFRZWVlRGRsbHx2LFjiaimpobLrti1axfX8v79+6xyyZIlDRC4esgKvvFVV1fn5eVdvXp1/fr1Dg4Oa9euLS8vb8wAmshQNJEwPjhqf9xwIQAAAABAg3Q0HQAAAAAAAAAAAACojY+Pz4YNG0Qi0cOHD2/dutW/f3/57U+ePMkK06ZN09PTa/gAmydXV1ddXV3uo0gkev36dX5+/t9//01E1dXVAQEBiYmJf/31l5GRkebCBAAAAAAA0AAkpgAAAAAAAAAAADQfHTt2dHNzu3z5MhEFBwfLT0yprKw8f/48K8+aNasx4mumwsLCpGac3LlzJyAggM1ek5SUNGnSpMuXL/N4vEYPEAAAAAAAQGOQmAIAAAAAAAAAANCszJ49myWmHD9+fOfOnVpaMpfzjoqKevPmDRFZWloOGzaMVWppae3YsYOVhw4d2vDxqlNTC75v375BQUHjxo2bO3duTU1NfHz8/v37ly5d2giHbiJD0UTCAFwIAAAAANAgJKYAAAAAAAAAAAA0K9OmTVu2bFlFRcXTp0+vXLni5uYmqyW3jo+3tzeXv8Lj8datW9cIcTaEphm8r69vdnb2119/TURbt25dtGiR+Lo/DaSJDEUTCaNxiESiS5cupaWlOTg4jBs3TtPh/B8f1YUAAAAAgKZG5q8lAAAAAAAAAAAA4EPUunXryZMnszJbREaqqqoqbh0fb29v8U1eXl48Ho/H4xUXFxPR2rVreTxez5492dYDBw6wrbt27RLfSyQShYWFTZkypW/fvqampgYGBvb29iNHjvzxxx9LSkqkxjB79mwej9exY0e2+5EjR1xdXc3MzPh8fufOnb/44ounT5+ylgKB4JdffhkyZAjruXfv3gsXLiwoKKjdp0Tw4pXsQER0/fp1X1/fzp078/l8W1tbd3f3o0ePCoVCWWNVf+vWrbOysiKi4uLis2fPqtxPQUHBunXrevTo0bp1ayMjI0dHx5UrV2ZmZkpt3BBDUVFRsXfvXjc3NwsLC319fVtb21mzZrEZemRpiDCEQmFgYODYsWMtLS319fU7deo0d+7ca9euEVFUVBQ7XFRUlJyoOPfv32ftg4KCiKi4uPibb75xcnIyNDQ0NjZ2cnLasGFDfn6+nFPr2rUrERUVFTk7O7u7u69atergwYMSLRMSEhYvXuzg4GBoaGhgYGBnZzdr1qzTp0+LRCKJlgo+bkT07NmzrVu3Dho0yMzMrGXLlo6Ojp6enhEREbX7FI+2qT0aAAAAAPAxwIwpAAAAAAAAAAAAzc3s2bNDQkKIKDQ0dN++fXp6erXbXLx4sbS0lIi6devWv3//eh4xPT3d09PzwYMH4pUPHz58+PBhbGzs1q1b//zzz/Hjx8va/e3bt9OmTWOZBDo6OgKBIDs7++effz558mRcXJyJicn48eOTk5O5rampqampqX/++WdcXJyywf/www8bNmwQCoU6Ojo1NTW5ubm5ubnR0dH79++PjY3l8/kqDUAdWrRo4evr+8MPPxBRWFiYl5eXCp1ERkbOmjVLPMsnPT09PT39l19+2bJly/r165XtUNmhSE5O9vLyys3N5WrYLiEhIX5+fp9++qkKJ6VCGE+fPp0yZcqNGze4midPnjx58uTo0aNffPGFu7u7amEQUWxs7MyZM58/f87VvH79OiUlZe/evfv27Zs7d66sHUtLS0eMGJGRkVF7U0VFxfz5848fPy5emZOTk5OTExIS4uzsfOrUKUtLS2VDPXz48KpVq8rKyrgadjOcPn26T58+YWFh1tbWyvapkUcDAAAAAD4GmDEFAAAAAAAAAACguXF3dzc3NyeikpKSyMhIqW24dXxmzZolv7eFCxdGRkYeOHCAffTw8IiMjIyMjPT09GQ1b9++HTt2LMtK0dLSGjJkiK+v79y5c0eOHMlyYsrLy729vR8+fCi1/5qaGm9v77i4uF27dhUUFFRUVCQnJw8YMICIioqKvL29R48efevWrfXr12dlZVVWVqalpQ0fPpwd18/PT6mROXjw4FdffTV27Nj4+Pg3b96UlpaePXvWxsaGiK5du7Zq1SqlelPKmDFjWOH69esq7J6SkjJt2rSSkhJDQ8OJEyfOnDmTTdRBRNXV1Rs2bPjuu++U6lDZoUhNTR05ciSXldK+fftJkyYNHjy4RYsWRHTgwIFvvvlGhfNSNoySkhI3NzeWlcLj8bp37+7j4zN06FA+ny8SiX766SeVL2JKSsqnn376/Plzb2/v48ePp6WlhYSE+Pr6ElF5efn8+fMDAwNl7evv75+RkcHj8bp06TJhwgQuB6umpmbcuHFcVoqZmdn48eO9vLw6derEaq5du+bi4vLixQuuqzofNyLavXv3okWLWFaKiYnJqFGjfH19HR0d2YJcd+/edXFxefTokVKnr8FHAwAAAACaPcyYAgAAAAAAAAAA0Nxoa2t7e3vv2bOHiIKDg2tPZVFVVXXu3DlWlljHpzZ7e3t7e/v79++zj9bW1lyOBXPy5Em21omdnV1UVFSXLl24TS9evPD09Lxy5UpZWVlYWNjatWtr9//s2bMLFy7ExMSwdBMiGjBgwPnz57t06VJeXn7nzh0iOnr06OzZs9lWR0fHc+fOdenSpbi4+ObNm0VFRRYWFooMy6tXr1asWOHn5/fLL7+wV/hENGnSpG7duvXt27eysvLYsWPim9TLycmJFbKyssrLyw0MDJTaPTY2loiGDx8eGhpqYmLCKh89ejR16tS0tDQi2rJly6efftq7d29FelN2KIRC4ezZs1kmhLGxcXBw8NixY9mm9+/fL1my5I8//hCfwkRBKlyRlStXspQLKyursLAwbr6ct2/fent7h4eHy1rYqE47d+4kooCAgNWrV7MaR0fHmTNnurq6LlmyRCAQLF++fNSoUbVvttzc3KysLEdHx8DAwD59+ohv2rFjR3x8PBHp6uru2bNn6dKl3Kbo6OiZM2e+evUqNzd3+fLlXPJKnY/b7du3v/zySyLS0tJatWrVd999x3KDiOjmzZu+vr6ZmZmFhYWLFy9m94wiNPtoAAAAAECzh39HAgAAAAAAAAAANENcGsf58+ffvn0rsTU6Ovr169dENGDAgG7dutXzWP/5z39Y4eDBg+JZKURkamr6008/sTJbi0cqX19fLiuFsbCwGDFiBCsPHz6cOx2mVatWXLaNxPpBcrx7965169YBAQES79e7d+/Ojl5eXi5rWpf6MzEx4RZDefnypQo9DBw48OLFi1xWChF17do1KSmJJaMIBIJdu3Yp2JWyQ3Hu3Ll79+4RUYsWLa5du8ZlpRCRvr7+kSNHPvvsMxXOSNkwsrOzjx49SkR8Pj8pKUl8FadWrVqdPXuWu2dUIBKJpk6dymWlcBYuXLhw4UIiKi0t3bdvX+0dq6ur9fT0IiMjJbJSKioquCty7Ngx8awUIho9evSVK1e0tbWJ6MSJE48fP1Ywzs2bNwsEAiLatGnTzp07uawUIhowYEBSUhKbLeny5ctc8lmdNPtoAAAAAECzh8QU+DAgGR8AAAAAAAAAQCn9+vXr0aMHEb179y4sLExiq+Lr+CjC0dHR399/5cqVw4YNq721c+fOrMDm25Bq8uTJtSu55U6mTp0qZ2tpaanioS5fvlzqVCVcdo5SvSnLyMiIFUpKSlTYffPmzTo6knNgt2rVilvEJzQ0lKUsKEKpoTh27Bgr+Pn5Sc1k+vrrr8UzJBSnVBh//PGHSCQiokWLFnXs2FFiF21t7fXr16sQA0fqjD5EtG7dOjbyLC2mtrlz53bo0EGiMjw8nF3o3r17T58+vfZejo6OM2bMICKRSBQUFKRIhAUFBREREURkZ2e3cePG2g2MjY3Z1C8sAEX6ZDT7aAAAAABA84aX/fBhqP8PdwAAAAAAAAAAPjZz5sxhheDgYPH66upqlqqipaXF3ovXk7+//+7du//1r3/p6urW3nr9+vU6e+jevXvtSj09PVZwdHSUs1Upffv2lVqvWm8q4/F4yu5iaWk5fvx4qZsmTpzIsn/evXvH5jVRhFJDkZiYyAorVqyQFZ7U/CH1hnHlyhVWWLBggdS9Ro0aZW1trUIYRGRlZTVo0CCpm2xtbVmc+fn5BQUFtRt4eHjUruQGbdGiRfRwQp8AACAASURBVLKuODfTTFJSkiJBXrlyhaXmeHh4yLppx40bxzVWpE+miTwaAAAAANAsSebXAzRN7dq1y8jI0HQUAAAAAAAAAAAfEh8fnw0bNgiFwosXL7548cLU1JTVc+v4uLq6Wlpaqv24QqEwPz8/Kyvr9u3bMTEx8fHxde7SsmVLlbcqhZu+RSPevHnDCsbGxqyQkpIidYWjgQMH9urVS7yma9eucnp2dHRka8E8efJEfIEbORQfirdv3xYXFxORvr6+ra2trGZSs4vUGAYRpaam1rlXly5d8vLyVIiEm4NH1lZ2pVJTU2tPjiL1OeLWvpFz7bilrxRckeru3busoK+vHxMTI6uZkZFRaWmpUuOg2UcDAAAAAJo3JKYAAAAAAAAAAAA0Tx06dHBzc4uNjRUIBCdPnlyyZAmrV+86PpwLFy6cPXv26tWrOTk5VVVVauxZjUxMTDR16NevX797946V27Ztywp//fXXV199VbtxQECARGKK/LQJLr/h1atXCsaj+FBwCw/Z2dnJmevFzs5OwQ5VC0MoFLKEKlNTU6mLzjA2NjYqhFHnjtz4v3z5svZWCwuL2pXcuMnJ5mnfvr2enl5VVZWCqztxRw8ICAgICJDfuKKiQiAQ1F7+SSoNPhoAAAAA0OxhKR8AAAAAAAAAAIBma/bs2awQEhLCCtw6Pnp6ep6env+PvTsPiLLa/wf+mRkGRRQEFRQUENkMlcANwQVTca8MQQk0Tb1ieQ23TPFnaZGVeF27mvtVQVIUt7yiqKB4XQiTfRGBYVERFZAdZvn9cbrPl8vAOMDg6PR+/XU45zznfJ6ZZyqYT+ejkl0eP348bNiwKVOm7Nu3Lz09nWWlmJqavvfee/7+/ufOnVPJLirRgho6qsIV2bG2tlbhGTCMVCpljXbt2il5ifIvBZfZoPiSRgs5qTAMiUTCblPxJS0uPaM4m4pLKpJIJEpuymruKMbn89nLKxaLlQmSC0NJ5eXlSs5U40cDAAAAADQeTkwBAAAAAAAAAADQWB4eHp9//nllZWVMTExubq6ZmdmVK1fY2QwTJ07kCsq0hlgsdnd3T0pKIiITE5OFCxeOGjXKycmpU6dObEJFRUXrd9EAERERrDF06FCuc9WqVatWrVLm8qysLAWjmZmZrNEW51507tyZi0EmkzWVwaA4wtYTCoUdO3YsLy8vKiqqrKxsKrlHJBK1bP3s7GwFo6xSEtV7NV6J+3yJRCJbW9tG5xQWFrJcEyXfOG7Ns2fPTp06VclIAAAAAADUCyemAAAAAAAAAAAAaKxOnTp98MEHRCSTyUJDQ6kN6viEh4ezrBRHR8f09PR169aNGjWKy0qhVx1E8RdRW1t75MgR1mbvSHOlp6dzx6I0IJPJkpOTWdvBwaFlESqgo6PDytxUVVUpSPt48OCByrdugKtYpCAJRnF+iQIPHz5s9DQUIpLJZCkpKazdt29fJRe0trZmDS5tSB43pGQhJK7eUEJCgpJhAAAAAACoHRJTAAAAAAAAAAAANNns2bNZIyQkRCwWnz59mog6duw4ZcoUlawfFxfHGosWLerYsaP8hNu3b6tko7faTz/9lJ+fT0TGxsYtS0wpLCw8efJko0Ph4eEsG8PCwqJXr16tibMpLi4urLF9+/ZGJ7x48YLLeWo7I0eOZI1Dhw41OiE2NjY9Pb1lixcXFx8/frzRofDw8JycHCLq1q2bjY2NkgtyL9r+/fubmrN3717WGD58uDJrjhgxgjWuXbvW1ByRSLRy5cqVK1e+hncEAAAAAEAZSEwBAAAAAAAAAADQZOPGjevevTsRxcfH79ix48WLF0T04YcfNlUJ5ZVkMln9H/n8P//G2GiFF7FYvG3btpZtpDFCQ0O/+eYb1v7666+FQmHL1tmwYQMr+1JfeXn5unXrWHv+/PktjfEVuPSmXbt2NXr+xw8//FBWVtZGu3M++eQT1ti9e/eTJ0/kJ3z77betWT8wMLCqqqpBZ3l5Off2ca+DMqZOnaqvr09E9+7dCw8Pl5+QkpJy9OhRIuLxeD4+Po0u0uDj5uzszM5WuXLlSlhYWKOXBAQEBAUFBQUFtfgzDgAAAACgWkhMAQAAAAAAAAAA0GQCgcDb25u116xZwxqtqePDjo7gODo6ssb+/ftramrqD+Xl5c2YMSMiIoL9mJaW1uBbdo2XlJQ0Z86cjz/+mNWIcXNz8/Pza81qI0eOfPToEdeTmZnp7OzM6vgYGxsvWrSo9TE3yt3dfdCgQURUXV3t7Ox8+fJlbkgsFi9dunTTpk1ttHV9Tk5OkyZNIqKKiophw4bVL2dTXV3t4+Nz7ty5RhOklJScnDxq1Kj6r3BOTo6rq2tiYiIRdezYccmSJcqvpqur6+/vz9re3t4HDhyoP3r58uWRI0eyB2P69OlNVQhq8HHj8/lr165l7fnz5//yyy/1P1NVVVUrVqwIDg4mIktLywkTJigfLQAAAABA29FSdwAAAAAAAAAAAADQtmbNmrVlyxYiqq6uJqKuXbuOGzeuuYt06tSJNaKjoz/77DMLCwtnZ+eRI0e6u7ubm5uLRKLbt2/b2Nh4eHiYmpo+e/YsNTX1woULdXV1VlZWZWVlhYWFOTk5AwcOnDJlyoYNG1R7g2rn4eFR/xwUmUz28uXL3NzcgoICrnPYsGGnT59ucdrEvHnzDhw4EBcXZ2Zm5uDgYGtrGx8fn5qayvIShELhwYMHDQ0NW3kjTeHz+YcOHXJ1dS0tLX3+/Lm7u7uZmdngwYNLS0vv3LnDzkpZtmzZ9u3bxWJxG8XA7N27d9CgQY8fP87JyXFycurXr5+jo2NBQUFsbGxJSYment6XX37JUjd0dHSatbKdnd2DBw9iY2PNzc0dHBxsbGwSExNTUlKkUimbsGPHDjMzs2atGRAQEBkZefPmzZqamnnz5q1fv37QoEHt27ePjY3NzMxk752FhcWuXbsaXNjUx42I5s6dGxkZGRISUlpa6ufnt3HjxgEDBpiamj558iQ6Orq4uJiIDA0Nz507JxAImhUtAAAAAEAbQWIKAAAAAAAAAACAhnN0dLS3t2fnahCRl5eXllaz/zBoZmZmZ2eXlpZWXV3NvkcPCgoaOXKkvr5+aGjopEmTiouLc3NzWQYMZ+rUqQcPHjxx4gQ7zOOPP/6oq6vTvMSUK1euKBgVCoVLlixZv369rq5ui7eYNm3a4MGDlyxZUltbe+/evXv37nFDXbp0OXjw4MSJE1u8uDLs7e2vXLni4eEhEomIKDc3Nzc3lxtduHDhpk2btm/f3qYxEJGJiUlUVNTUqVMzMjIkEkl8fHx8fDwbMjMzO3HiBAuPiJr7aru5ua1fv37evHnl5eVxcXFxcXHcUIcOHbZv3z5nzpzmRisUCiMiImbPnn3q1CmSe9GIyMXFJSwsrEuXLg0ubOrjxkYPHz7crVu3HTt2SKVSkUjE3TLTv3//AwcOvPPOO82NFgAAAACgjSAxBQAAAAAAAAAAQPPNnj171apVrM1V9mmu8+fPr1y5MiYmpqysrHv37kZGRqzf2dk5Kytr06ZNUVFRmZmZZWVlpqambm5us2fPHjFiBBH5+fkZGxuHhoZqaWm5urqq5I6IiM/nCwQCPl819crZaq0pBFOfUCg0NjY2NzefNGnSzJkzLS0tW7ZOjx492PkfVlZWkydPHj58+M6dOyMjIwsKCtq1a2dpafnhhx9+9tln8pkNrdHUSzFw4MDU1NS9e/eeOnUqNTW1pKSkW7dugwcP9vPzGz9+PBGtWbNGKpUOHz68TcOwsbFJSEjYs2dPaGhoampqTU2NhYWFp6fnF198YWBgcOPGDTZNX1+/uTt6eXkNHTp069atFy5cyM/PFwgE7B38/PPPm3tWCkdXV/fkyZPR0dFHjx6Njo5+8uSJWCw2NjZ2dnaeMWPGhx9+2NSFTX3ciEggEGzdunXBggX79u2LjIzMz8+vq6vr06ePtbW1p6enl5eXqh5jRrUfDQAAAAD4C+IpqOrq4+MTEhJCRIGBgVz12aZERUWNHj2aiCwsLLKzs1UbJUBaWtr169eJyMCou73zKHWHA6Cxbv/7lLiujohsBzp3MzVXdzgAmqn46ZPk29FExOPzXad4qjscAI2VEHPl5YtnRKQTl9T57FV1hwOgsZ5883cZj0dEA4a/p2fYTd3hAGgm7j8g9fX1Z8yYoe5wAN50/v7+27ZtEwqFlZWVypwMlJyc3K9fPyLy8/OTL6kDAAAAAACthxNTAAAAAAAAAAAAAOAtkJycHBMTQ0Surq4sm6QBmUzGyipZW1u3oF4VAAAAAAC0BfynOQAAAAAAAAAAAAC8BcrKyvz8/IjI09Pz+PHj8hNOnz6dlJRERJMnT37dwQEAAAAAQBNUU34VAAAAAAAAAAAAAKBNDR482MDAgIhOnToVFhbWYPTBgwdLly4lIh6P5+Pjo4b4AAAAAACgMTgxBd4ypc+KYi+fU3cUABpLIhazxsPEezkpCeoNBkBTSSUS1pBJpfiXGkDbqa2pZo3q/rZPrS3UGguAJpPxeKyRGnuTzxeoNxgATcX9B6RUKlVvJABqJxAIdu/ePXPmTIlE4uXl5e7uPn78+G7duuXl5SUkJISHh9fU1BDRggULHBwc1B0sAAAAAAD8CYkp8HZ48eIFa0ilkpqqSvUGA/BXIK6tFVOtuqMA0Hz4lxrAayDTFkq0heqOAkDz1dXUqDsEAM1XVVWl7hAA1M/Ly+vRo0cBAQGVlZURERERERENJnh7e+/cuVMtsQEAAAAAQKNQygfeDlpaSKICAAAAAAAAgL803n/PKAL4i/P398/Ozl69erWbm5u5ublQKNTX17e1tZ07d25UVFRISIhQiLxkAAAAAIA3CL7sh7eDnp7enw1tvpW+tnqDAdBg8c9rJFIZEb3QMqwQ6Kg7HADN1E5abVT3nIh4PJ6jwwB1hwOgsdIfZFZUVBBRF1mVqbhE3eEAaKxEYQ8ZERGJO/eUabVTczQAGoovrhKUPCIiHR38mgbwJyMjo++//14lS9nb28tkMpUsBQAAAAAAjUJiCrxlOgr5/bvib50AbSXxRQ0rXV4i7Pxcy1DN0QBoqE7iUi4xpZ/9O+oOB0Bj5Rc8Yokp+pLKvpIidYcDoLEShT1YQ6JnLNXprN5gADQVv+I5S0zBiSkAAAAAAADwNkIpHwAAAAAAAAAAAAAAAAAAAABoE0hMAQAAAAAAAAAAAAAAAAAAAIA2gcQUAAAAAAAAAAAAAAAAAAAAAGgTSEwBAAAAAAAAAADQKBKJhNdMERERTa0WFxfH5ixduvR13gW8NuPGjWNvcU1NTetX8/T0ZKsVFha2frXX722PHwAAAADgDYTEFAAAAAAAAAAAACD634yWzZs3a9h2AG8gfAoAAAAA4K9AS90BAAAAAAAAAAAAQFsZMWJEu3btXjmtS5curyEYAAAAAAAA+AtCYgoAAAAAAAAAAIDGOnHihLGxsbqjAAAAAAAAgL8uJKYAAAAAAAAAAAAAERGfz//hhx9Ye8SIERq2HcAbCJ8CAAAAAPgrQGIKAAAAAAAAAAAAEBHxeLxVq1a13foymSwyMjIpKcnOzm7ixIltvR3Amw+fAgAAAAD4K+CrOwAAAAAAAAAAAAB4U3h6evJ4PB6PV1hY2OiE/Pz8VatWvfPOO506ddLX17e3t1+6dGl6erqC1aytrYnoyZMnzs7O7u7uy5Yt27Nnj4LtWGevXr3Yj3fu3PH19e3Tp4+Ojo6FhYW7u/vhw4elUqmCu4iJiVm4cKGdnZ2enp6urq6lpeXHH3986tQpmUym4CqpVHr06NEJEyaYmJi0b9++d+/ec+bMuX37NhFFRESwOCMiIhq99vHjxxs2bBg6dKiRkVGHDh3s7e09PDwuXLjQ1I6tv8emyGSyM2fOTJs2zdHRsWvXrrq6ura2tmPGjPnpp5+Ki4uVXCQ5OZndb3BwMBEVFhZ+8803Dg4Oenp6BgYGDg4Oa9asycvLU2apq1evenp69urVq3379hYWFuPGjTt06JCCW1NJ/PIuX748e/ZsS0vLDh069OzZ87333lu1atWzZ8/ehPjb6FMAAAAAAPDmwIkpAAAAAAAAAAAAoJSLFy9+/PHH9b9fT0lJSUlJ+fnnn9evX7969eqmLiwtLX3vvfdSU1Obu+OPP/64Zs0aqVSqpaUlkUhEIpFIJLp8+fKuXbuuXr2qo6PTYH5VVdWnn34aGhpavzM7Ozs7O/vYsWPOzs4nT540MTGR3+jRo0fTpk27e/cu15OTk5OTk3P48OElS5a4u7srCHLfvn3Lli0rKyvjetjLcurUqXfffffMmTNmZmYqvEcFUlJSPDw80tLS6ndmZGRkZGRcvXp1w4YNv/766+TJk5VfkIiuXr06c+bMoqIirqekpCQhIWH79u07d+6cM2dOUxdKpdKlS5du3bqV62G3FhkZuXv37mvXrsnfWlvEX1ZW5uvre/bsWa6noKCgoKDg2rVru3fv/v777z///PM3OX5S6RMCAAAAAKAWODEFAAAAAAAAAAAAXi0hIWH69OnFxcV6enpTp06dOXMmOwqFiOrq6tasWfPdd981da2/v39qaiqPx7OyspoyZYqS383v2bPnq6++mjBhQnR09MuXL0tLS0+fPm1ubk5Et2/fXrZsWYP5Eolk4sSJXFaKkZHR5MmTPT09e/fuzXpu377t4uIif05GcXGxm5sby0rh8Xh9+/b18fEZMWKEjo6OTCbbtm2b/F6cLVu2LFiwgGWlGBoajh071tfX197ens/nE9H9+/ddXFwePHigqntUoLy8fMKECSwrgs/nDx8+3NfXd86cOWPGjNHW1iaiiooKb2/vjIwM5ddMSEh4//33i4qKvL29Q0NDk5KSjh075uvry1b79NNPjx492tS1X3311datW9u1azdu3LiAgIAVK1Y4ODiwoTt37qxcufI1xF9TUzN27FiWlcLj8WxsbHx8fN5///3u3bsT0cuXLxcvXvyvf/3rjY2fVPqEAAAAAACoC05MAQAAAAAAAAAAgFe7evUqEY0ePTosLMzQ0JB1Pnjw4KOPPkpKSiKi9evXv//++wMGDGhwoUgkyszMtLe3P3r06Lvvvqvkdi9evPjiiy/8/Px+/vlnluRBRB988IGNjY2jo2NNTc2RI0fqDxHRDz/8EB0dTURCoXDr1q2fffYZN3T58uWZM2e+ePFCJBItXry4wZEqS5cuZbkjpqamZ86cGThwIOsvLy/39vY+f/58U7WK7t279+WXXxIRn89ftmzZd999165dOzb0+++/+/r6pqenFxQULFy4kL16rb9HBU6cOMHK61haWkZERFhZWXFDz5498/DwuH79ellZ2ZkzZ+STKpqyadMmIgoKClq+fDnrsbe3nzlz5qhRoxYtWiQWixcvXjx27FiW59HA4cOHzczMwsPDnZycWI9UKl2zZs2PP/5IRMHBwTt37mzr+NetW8fyjYyMjMLDw11cXFh/VVVVQEDAli1biGj58uUzZsxo3779Gxi/ap8QAAAAAAB1QWIKqFhFRcW5c+devnyp7kAAAAAAAAAAAIC8vb25VIlGDRs2bN26dUquNmTIkEuXLmlp/d8fFa2trW/duuXq6pqQkCAWizdv3ix//kRdXZ22tvbFixd79uypfOSVlZXdunULCgpq8KV73759R48effHixYqKioyMDDs7O9ZfVVW1efNm1j5y5MiMGTPqXzVu3Ljr1687ODhIJJLjx48HBgb26dOHDWVlZR0+fJiIdHR0bt261atXL+6qjh07nj592t3dvdG0EiJat26dWCwmorVr165fv77+0KBBg27dutW3b9/CwsJr166dPXv2/fffb+U9Kvaf//yHNfbs2VM/K4KIunbtum3bNkdHRyKKjY1VZjVGJpN5eHhwWSmc+fPnx8XF7d69u7S0dOfOnY0elsPn8y9cuGBvb1+/JzAw8MSJE1lZWSUlJTk5ORYWFm0X//Pnz7dv305EWlpaN27csLGx4YZ0dHQ2b96cnJx86dKl58+f3759283N7U2Ln1T9hAAAAAAAqAsSU0DFvL29z507p/JlR4wYwc4IBQAAAAAAAAAA5V27dk3xBPmDIhRYt25d/awUpmPHjt999x3LuggLC9u/f7/8nDlz5jQrK4VZvHixrq6ufL+Njc3FixeJqLS0lOs8f/58cXExEQ0YMMDLy0v+Knt7+xkzZoSEhMhksuDgYC4d59ChQzKZjIgWLFhQPyuFEQgEq1evbjQxJT8//8KFC0RkaWkZEBAgP8HAwGDTpk2zZ89m4cknpjT3HhWzt7f39/fn8XgjR46UH+UScVjVIeU1dbzHqlWr9u3bJxaLDx8+3Ghiire3d/2sDkYgEAwZMiQrK4vkbk3l8QcHB1dXVxPRzJkz62elMDweb8GCBZcuXSKi6Oho+cQUtcfPqPAJAQAAAABQFySmgIqxszEBAAAAAAAAAEDDmJiYTJ48udGhqVOn9unT5+HDh5WVlfHx8VwpHM6kSZNasCM7YUKetra2fOfNmzdZY8GCBTwer9EL//a3v4WEhBDRrVu3uM7r16+zxrx58xq9auzYsWZmZrm5uQ36r1+/zjJaJk2a1GhIRDRx4sQGuzTQrHtUzN/fX8HonTt3mrsgEZmamg4dOrTRIQsLC0dHx9jY2Ly8vPz8fPnEoylTpjR6YdeuXRvtV3n8rK4TNf3OTp48OSoqioiMjIzkR9UeP6PCJwQAAAAAQF2QmAIqxn4bJ6IhQ4bo6empallLS0tVLQUAAAAAAAAA8Nfx5MkTY2NjlSxlbW2tYNTe3v7hw4dElJOTI5+YYmJi0oIduUMmlJGRkcEaCuLkCqykpaVxnYmJia/czsrKSj4x5f79+6zRvn37K1euNHWtvr5+aWmp/OWv3LSVpFJpXl5eZmbmvXv3rly5wmVpNEvv3r0Vj7LCNImJifKJKa28tdbHz72zDQrrcHR0dEaNGtXU5WqPXyVhAAAAAAC8CZCYAm1lx44dQ4YMUdVqaWlpTf1vJQAAAAAAAAAA8BoozlHgvvt/8eKF/Gj37t1bsKOhoaHyk1kdHyKysLBoak6PHj20tbVra2u5yVKptKSkhIi6du3aaMEUxtzcXL7z+fPnrBEUFBQUFKQ4vKqqKrFYLF/kqFn3qIzffvvt9OnTN27cyM7Orq2tbeVqjd44h3skuJeiPlNT0xbsqML42aMoEAh69OjRgsvVHj+j8icEAAAAAOD1Q2IKAAAAAAAAAAAAtJZUKmWNdu3ayY+2rOxIUxV5GsWd46sAn8/X0tKqra0Vi8WsRyKRsMgV79Vo/JWVlcqHR0Tl5eWdO3du0Nmse1Ts8ePHH3300e3bt+t3mpqa2traDhgwYMyYMVOnTm3umopTK7hXQCKRyI8KBIJm7aXy+Ovq6ohIW1u7uZEwao+fUeETAgAAAACgLkhMAQAAAAAAAAAAgFfLyspSMJqZmcka6jrgwcDAgDVEIpGtrW2jcwoLC1kuBRekUCjs2LFjeXl5UVFRZWVlhw4dGr1QJBIp2PHs2bMtyzlQIbFY7O7unpSUREQmJiYLFy4cNWqUk5NTp06d2ISKiooWLJudna1glBVvIiL5hJvmaov4DQwMXr58WVVVVVRU1K1bt1ZGqFgbvf4AAAAAAJoBiSkAAAAAAAAAAADwaunp6VKplM/nyw/JZLLk5GTWdnBweL1x/cna2vrixYtElJmZ6e7u3ugcLnvG0tKS67Sysrp//z4RZWVl9evXr9ELG83P4MrcJCQkqD0xJTw8nGVFODo6Xr9+vWPHjg0mtKyszMOHDyUSSaNnh8hkspSUFNbu27dvCxavry3it7S0ZBlFWVlZTSWmhIaGSiQSPT29Vr6DbfT6AwAAAABohkZ+jQQAAAAAAAAAAABooLCw8OTJk40OhYeHs9QNCwuLXr16vd64/uTi4sIa+/fvb2rO3r17WWP48OFc58iRI1nj0KFDjV4VGxubnp4u3z9ixAjWuHbtWlM7ikSilStXrly58sSJEwqCb724uDjWWLRokXxWBBE1KDGjpOLi4uPHjzc6FB4enpOTQ0TdunWzsbFpweL1tUX83Lt89OjRRickJSV5e3v7+voePny4uYs30EavPwAAAACAZkBiCgAAAAAAAAAAAChlw4YNrBROfeXl5evWrWPt+fPnv/ag/jR16lR9fX0iunfvXnh4uPyElJQUlqDA4/F8fHy4/k8++YQ1du/e/eTJE/kLv/3220Z3dHZ2ZievXLlyJSwsrNE5AQEBQUFBQUFBTRUJUhXuJBsejyc/KhaLt23b1rKVAwMDq6qqGnSWl5d/8803rD179uyWrVxfW8Tv4+PDVtu7d29eXp78BC5RafTo0c1dvIG2e/0BAAAAADQAElMAAAAAAAAAAABAKUlJSSNHjnz06BHXk5mZ6ezszOr4GBsbL1q0SF2x6erq+vv7s7a3t/eBAwfqj16+fHnkyJESiYSIpk+fXr/0jJOT06RJk4iooqJi2LBhCQkJ3FB1dbWPj8+5c+cazTbg8/lr165l7fnz5//yyy8ymYwbraqqWrFiRXBwMBFZWlpOmDBBVXfaKEdHR9bYv39/TU1N/aG8vLwZM2ZERESwH9PS0urH+UrJycmjRo2q/6bn5OS4uromJiYSUceOHZcsWdLa6NsmfltbW09PTyKqqalxcXG5e/cuNySTyfbu3btjxw4i6ty584cffvgGxg8AAAAAoDG01B0AAAAAAAAAAAAAvAXmzZt34MCBuLg4MzMzBwcHW1vb+Pj41NRU9i27UCg8ePCgoaGhGiMMCAiIjIy8efNmTU3NvHnz1q9fP2jQoPbt28fGxmZmZrI4LSwsdu3a1eDCvXv3Dho06PHjxzk5OU5OTv369XN0dCwoKIiNjS0pKdHT0/vyyy9ZDoqOjk79C+fOnRsZGRkSElJaWurn57dx9erzZAAAIABJREFU48YBAwaYmpo+efIkOjq6uLiYiAwNDc+dOycQCNr03t3d3c3NzUUi0e3bt21sbDw8PExNTZ89e5aamnrhwoW6ujorK6uysrLCwsKcnJyBAwdOmTJlw4YNr1zWzs7uwYMHsbGx5ubmDg4ONjY2iYmJKSkpUqmUTdixY4eZmdkbG/+uXbtiY2Ozs7Pz8/NdXFz69u3r5OQkFovj4uK48kx79+41MTF5M+MHAAAAANAMSEwBAAAAAAAAAACAV5s2bdrgwYOXLFlSW1t77969e/fucUNdunQ5ePDgxIkT1RgeEQmFwoiIiNmzZ586dYqIcnNzc3Nz609wcXEJCwvr0qVLgwtNTEyioqKmTp2akZEhkUji4+Pj4+PZkJmZ2YkTJ0QiEftRV1e3wbWHDx/u1q3bjh07pFKpSCTiZjL9+/c/cODAO++8o8LbbJS+vn5oaOikSZOKi4tzc3O3bNlSf3Tq1KkHDx48ceIEO9Lmjz/+qKurUyYxws3Nbf369fPmzSsvL4+Li4uLi+OGOnTosH379jlz5rzJ8RsaGsbExHz00Ud37tyRSCRJSUlJSUncaOfOnTdu3Dh9+vQ3Nn4AAAAAAM2AxBQAAAAAAAAAAABoUo8ePdhhIVZWVpMnTx4+fPjOnTsjIyMLCgratWtnaWn54YcffvbZZ/LZHm2Kz+cLBAL5Cju6uronT56Mjo4+evRodHT0kydPxGKxsbGxs7PzjBkzFFRssbGxSUhI2LNnT2hoaGpqak1NjYWFhaen5xdffGFgYHDjxg02TV9fv8GFAoFg69atCxYs2LdvX2RkZH5+fl1dXZ8+faytrT09Pb28vBotA9Sae2yKs7NzVlbWpk2boqKiMjMzy8rKTE1N3dzcZs+ePWLECCLy8/MzNjYODQ3V0tJydXVVclkvL6+hQ4du3br1woUL+fn5AoHA3Nx80qRJn3/+uUrOSmnr+E1MTG7duhUWFhYaGnr37t2ioiJjY2M7OzsnJ6fly5d37dr1DY9fgeY+IQAAAAAA6sJTUM/Sx8cnJCSEiAIDA9esWaN4oaioqNGjRxORhYVFdna2aqOEt4ixsfHTp0+J6M6dO0OGDFHVsmlpadevXyciE12tcWYN/8cUAFCVkIyXdRIZEWXpWD7XUufxywAarJO41K7qARHx+Xxf7xnqDgdAY128FPm0qIiILMXPB4sL1B0OgMY63n4A+7NCjdlAqU5nNUcDoKH4Fc/b5d8nIn19/Rkz8B+Q6uHv779t2zahUFhZWamlpfn/s19ycnK/fv2IyM/PT77yEQAAAAAAQLNo/i9RAAAAAAAAAAAAAE1JTk6OiYkhIldXV5aN0YBMJrty5QoRWVtb/xWyUgAAAAAAAFQLv0cBAAAAAAAAAADAX1dZWZmfnx8ReXp6Hj9+XH7C6dOnk5KSiGjy5MmvOzgAAAAAAIC3H1/dAQAAAAAAAAAAAACozeDBgw0MDIjo1KlTYWFhDUYfPHiwdOlSIuLxeD4+PmqIDwAAAAAA4C2HE1PgLVMjkT2pEKs7CgCNJZP92WgvqepEZWqNBUBj6UqrWEMmkz15UqjeYAA0WG1tLWtU87Sf8nXVGwzAXwGvupwvlb16HgA0H6+6XN0haDiBQLB79+6ZM2dKJBIvLy93d/fx48d369YtLy8vISEhPDy8pqaGiBYsWODg4KDuYAEAAAAAAN4+SEyBtwP3vcLzaklEboV6gwH4KzCpfWxCj9UdBYCGk8lkl65cVXcUAJrvkaDTI0EndUcBoPm0n6arOwQAzcfSI6AteHl5PXr0KCAgoLKyMiIiIiIiosEEb2/vnTt3qiU2AAAAAACAtx1K+cDboaSkRN0hAAAAAAAAAACoU11dnbpD0GT+/v7Z2dmrV692c3MzNzcXCoX6+vq2trZz586NiooKCQkRCoXqjhEAAAAAAOCthBNT4O3ACv0CAAAAAAAAAPxlaWtrqzsEDWdkZPT999+rO4o3gr29vUyGAm0AAAAAAKAaSEyBtwP3v6R0KX/u9PB39QYDoMGu9R8r5guIKFO7d5EACWEAbUJfUvZO7QMi4vN4c9wHqzscAI11/k7K05JyIrKysnIeNkzd4QBorOCjR9k3l536DtPqZKjucAA0U11pUXn6XUJiCgAAAAAAALydUMoHAAAAAAAAAAAAAAAAAAAAANoEElMAAAAAAAAAAAAAAAAAAAAAoE0gMQUAAAAAAAAAAAAAAAAAAAAA2gQSUwAAAAAAAAAAAAAAAAAAAACgTSAxBQAAAAAAAAAAQMPV1NQYGBjw/mvfvn2K548bN47NrKmpaf3unp6ebLXCwsLWr/aGu3nzJrtZa2trZebPmjWLzd+8eXNTc/Ly8r799ttx48aZmprq6Oh06NDB1NT0vffeW7NmTUpKiupiV5ZqHw8AAAAAANB4WuoO4E2RmJg4ffr0oqIidQfy1ispKWENmUym3kgAAAAAAAAAAID57bffuD/aEFFwcPD8+fPVGM+b448//ti3b19MTEx+fn5ZWZmhoeE777wzceLEBQsWdO7cWd3RUVVV1VdfffXzzz9LJJIG/Y8ePbp27drGjRs9PDx+/vlnY2NjdQUJLZCcnNyvXz8i8vPz27VrV+sXlEgkWlp//rU/KCho+fLlrV8TAAAAAEBVkJjyp127dmVkZKg7Co2Sk5MzdOhQdUcBAAAAAAAAAAB05MiR+j9GR0fn5+f37NlTXfG8CWpqav7+97/v3bu3fmdhYWFhYeG1a9cCAwP/+c9/fvzxx+oKj4gqKyvd3d1v3rzJftTR0bG1tbW2tq6pqcnJycnMzKysrCSikydPxsXFxcTEmJqaqjFaAAAAAACApqCUz5+qq6vVHYKmwW/CAAAAAAAAAABvguLi4gsXLrA2qy8jk8mOHTum1qDUb968eVxWSo8ePSZMmPDJJ58MHTq0Xbt2RFRaWurj4/PLL7+oMcLly5ezrJR27dqtXr26oKDgjz/+OH78+JkzZ+Lj4wsLCzdu3GhgYEBEOTk53t7eagwVAAAAAABAAZyY0tCSJUu++OILdUfxFhsyZMjz58+JSFtbW92xAAAAAAAAAAAAHT9+vLa2lohcXV1nzpz597//nYiCg4NXrlyp7tDU5rfffgsODiYiPp+/du3atWvXCoVCNiQSiT7//PPffvuNiJYsWTJmzBgrK6vXH2FOTg6XN/PLL7988sknDSZ07Njxq6++GjVq1KhRo+rq6m7cuBERETF+/PjXHim8Efh8/g8//MDaI0aMUG8wAAAAAAANIDGlIQMDA0tLS3VH8RYTCATqDgEAAAAAAAAAAP4PV8dn1qxZH3zwwRdffCGVSuPj45OTk+3t7dUbm7ps2bKFNebOnbt+/fr6Q+bm5uHh4a6urrGxsbW1tf/4xz/++c9/vv4Iz5w5I5FIiMjNzU0+K4UzbNiwZcuW/fjjj0R0+vRpJKa0KZlMFhkZmZSUZGdnN3HiRHWH8z94PN6qVavUHQUAAAAAQONQygcAAAAAAAAAAEBjZWdns3Iw2tranp6e3bt3HzlyJBtiR4YoKTk5mcfj8Xg8dlVhYeE333zj4OCgp6dnYGDg4OCwZs2avLw8ZZa6evWqp6dnr1692rdvb2FhMW7cuEOHDkml0qbmy2SyM2fOTJs2zdHRsWvXrrq6ura2tmPGjPnpp5+Ki4uVvwVOVVXVjRs3iIjP53/77bfyE4RC4XfffcfaERERLdii9dLS0lhj+PDhime6ubmxRnJycgs2kkqlR48enTBhgomJSfv27Xv37j1nzpzbt28TUUREBHvTFb8IiYmJbJqzs3NTc65du8bmjB07tsHQ5cuXZ8+ebWlp2aFDh549e7733nurVq169uyZgh1jYmIWLlxoZ2enp6enq6traWn58ccfnzp1SiaTyU9uzaPr6enJ4/FYAawnT544Ozu7u7svW7Zsz549LQ5p5cqVPB6vX79+7Mfdu3ez8DZv3txg5uPHjzds2DB06FAjI6MOHTrY29t7eHhcuHCh0dvkouXxeIWFhQ06e/XqxX68c+eOr69vnz59dHR0LCws3N3dDx8+rODTBwAAAACgEjgxBQAAAAAAAAAAQGNx2SeTJ082NDQkIi8vr6ioKCIKCQkJDAzk8XjNXfPq1aszZ84sKiriekpKShISErZv375z5845c+Y0daFUKl26dOnWrVu5HpFIJBKJIiMjd+/efe3aNR0dnQaXpKSkeHh4cFkaTEZGRkZGxtWrVzds2PDrr79Onjy5WfGnpKSw2kaWlpY9evRodM6QIUNYQ8lsG5WrqKhgjVcmDQwZMmTFihVEZGxs3NxdHj16NG3atLt373I9OTk5OTk5hw8fXrJkibu7uzKL9O/f39bWNj09/e7du3l5eVwORH3Hjh1jDV9fX66zrKzM19f37NmzXE9BQUFBQcG1a9d27979/ffff/755w3Wqaqq+vTTT0NDQ+t3ZmdnZ2dnHzt2zNnZ+eTJkyYmJk2F2uJHt7S09L333ktNTZUfamVITdm3b9+yZcvKysq4npSUlJSUlFOnTr377rtnzpwxMzNr7po//vjjmjVrpFKplpaWRCJhn77Lly/v2rXr6tWr8p8+AAAAAABVwYkpAAAAAAAAAAAAGuvo0aOsMWvWLNbw8PBgtZhFIhE7TKVZEhIS3n///aKiIm9v79DQ0KSkpGPHjrFsg4qKik8//ZTbUd5XX321devWdu3ajRs3LiAgYMWKFQ4ODmzozp07K1eubDC/vLx8woQJLCuFz+cPHz7c19d3zpw5Y8aM0dbWZjt6e3tnZGQ06xaePHnCGv37929qDstcIaKuXbs2a3FV6d27N2uEhYVVVlYqmGloaLhp06ZNmzax9BTlFRcXu7m5sawUHo/Xt29fHx+fESNG6OjoyGSybdu2LVu2TMmlPD09iUgmk506dUp+tLa2NiwsjIh0dHQ8PDxYZ01NzdixY1lWCo/Hs7Gx8fHxef/997t3705EL1++XLx48b/+9a/660gkkokTJ3IpIEZGRpMnT/b09OReq9u3b7u4uDR12kprHl1/f//U1FQej2dlZTVlyhQuF6oFIc2fP//ixYu7d+9mP06aNOnixYsXL17kXhki2rJly4IFC1hWiqGh4dixY319fe3t7fl8PhHdv3/fxcXlwYMHTUXbqD179nz11VcTJkyIjo5++fJlaWnp6dOnzc3NWZDKv9cAAAAAAC2AxBQAAAAAAAAAAADNFBsbm56eTkQGBgaTJk1inUZGRlzxl2ZV82E2bdpUWVkZFBQUEhIyY8YMe3v7mTNnHjlyZO/evVpaWjKZbPHixVzmRwOHDx82MzP7z3/+c+nSpe+++27Tpk337t1btWpVU8GcOHGCHVhiaWmZnp5+48aNI0eOHDx4MDIysqCggNUkKisrO3PmTLNuYdKkSWKxWCwWs2yJRv373/9mjb59+zZrcVVxcXFhjYyMjLFjx8bHx6t8i6VLl7LkBlNT09jY2JSUlKNHj16/fv3p06dTpkwhIvbwKIMlphDRyZMn5UcvXrzIii59+OGHnTp1Yp3r1q1jOTFGRkYxMTHp6elHjx49c+ZMVlbW0qVL2Zzly5dXV1dz6/zwww/R0dFEJBQKf/7558LCwvPnzx8/fjwrK+vSpUvsQCCRSLR48eJGg2zxoysSiQ4dOmRvb3/v3r0HDx6cO3du/vz5LQ7J1tZ2/PjxXIUmMzOz8ePHjx8/3sLCgvXcu3fvyy+/JCI+n79ixYpHjx5dvnz5yJEjSUlJd+7csbW1JaKCgoKFCxe+6m35Py9evPjiiy/8/PzOnTs3cuRIHR2dTp06ffDBB//+97/btWtHREeOHEFBHwAAAABoO0hMAbU5d+6ci4vLIOUEBgaqO14AAAAAAAAAgLcMdwKEl5cX+/qZmTFjBmscP368rq6uWWvKZLKPPvpo+fLlDfrnz5/Pvq0vLS3duXNno9fy+fwLFy44OTnV7wkMDLS0tCSikpKSnJyc+vP/85//sMaePXusrKzqD3Xt2nXbtm2sHRsb26xb4PF4AoFAIBCw8yfkPX369Ouvv2btZn39X9+jR48mKuHKlSuNXj5+/HiWeUNEt27devfddwcOHBgYGBgbG6uSBIKsrKzDhw8TkY6Ozq1btwYOHMgNdezY8fTp0++9957yqw0YMMDGxoaIbt68WVhY2GA0JCSENbhje54/f759+3Yi0tLSunHjBpeFw+LZvHkzqyL0/Pnz27dvs/6qqqrNmzez9pEjRz777LP6W4wbN+769evsKKDjx48/fPhQPsgWP7p1dXXa2toXL15899136/e3PqRGrVu3TiwWE9HatWs3bdpU/5M7aNCgW7dusZpN165dq18FSbHKyspOnToFBQU1eOb79u07evRoIqqoqGjuyUMAAAAAAMpDYgqozZIlS27duhWnHJFIpO54AQAAAAAAAADeJmKxmKswwuqVcD766CMtLS0ievHixcWLF5u7snzNHWbVqlVsWZbxIM/b29ve3r5Bp0AgGDJkCGuXlpbWH7K3t/f391+6dCmXolFfnz59WINVPFGVhw8furu7sz9GDR48mDsLpLkqKysvKuHx48dNrXDixAnuXA0iunfv3tq1a4cMGdKtWzdPT889e/ZkZ2e3LDYiOnTokEwmI6IFCxb06tWrwahAIFi9enWzFvTy8iIiqVQaHh5ev7+8vPzcuXNEZGxsPG7cONYZHBzMjkKZOXMmy2ipj8fjLViwgLXZeSREdP78eXbsyoABA9heDdjb27OMK5lM1tRRQC1+dOfMmdOzZ88GnSoJqYH8/PwLFy4QkaWlZUBAgPwEAwODTZs2cQEosyazePFiXV1d+X7u9W/w6QMAAAAAUCEkpoDavHz5Ut0hAAAAAAAAAABorEuXLj19+pSILCwsXF1d6w916dJlzJgxrN3caj6mpqZDhw5tdMjCwsLR0ZGI8vLy8vPz5SewAjHyunbt2mi/v7//li1b/vGPfwiFQvnRO3fuKBu0cqqrq3/66ScHBwdWN8fOzu78+fM8Hk+1uyjPyMjo6tWr+/fvr3+gCBG9ePEiLCxs4cKFlpaWdnZ2mzdvfvHiRXMXv379OmvMmzev0Qljx441MzNTfsGmqvmcOXOmsrKSiLy9vVnyB9VLN2lq98mTJ0dFRUVFRXEJHzdv3mSNBQsWNPWm/O1vf2ONW7duyY+25tHlKmHV1/qQ5F2/fp0lDE2aNElbW7vRORMnTuQmK7Mmw25QXlO7AAAAAACokJa6AwCgf/7zn9bW1ornlJWVFRUVvZ54AAAAAAAAAAA0AFfHx9fXV/5bcy8vr4iICCI6e/ZsWVlZp06dlFy2d+/eikdZYZ3ExET5Eya4M05aRiqV5uXlZWZm3rt378qVK1xyQwMJCQmNFvcZMmRI//79m1r5yJEj/+///b+8vDzWM2HChAMHDhgZGbV4ZSsrqwcPHrzypmbNmsW9U/KEQuGnn3766aef5ufnR/5X/Vo56enpK1as+Oabb44ePfrBBx8oH2piYiLrUfCmWFlZ5ebmvvIWGFbNJyMjIyoq6vnz5126dGH98nV86u/eoEITR0dHZ9SoUfV7uEIzCv6QyK2WlpYmP9qaR9fExET+ktaHJO/+/fus0b59+6bKPBGRvr5+aWmp8u8OtfrTBwAAAADQGkhMAfUbOnRo/dLCjUpLS0NiCgAAAAAAAACAksrKys6cOcPa9+/fX7RoUYMJJSUlrFFVVRUeHj579mwlVzY3N1cwyn33//z5c/lRU1NTJXep77fffjt9+vSNGzeys7Nra2tfOf/f//73V199Jd8fFBTUaGJKQkLCvHnzfv/9d/Zj9+7dN23a1KD4UctWVqGePXvOmTNnzpw5RJSYmBgZGZmdnW1sbFxcXBwWFiYSiaZNm3bkyBEfHx9lQpVKpewB6Nq1a6PlXRjF77U8T0/PwMBAsVh89uzZuXPnEtGzZ88uXbpERO+88079PwCyI14EAkGPHj2UXJwVzSEiCwuLpub06NFDW1u7traWm1xfax7d7t27t0VI8rjdg4KCgoKCFE+uqqoSi8XcOTSKGRoaKjMNAAAAAKAtIDEFAAAAAAAAAABA05w6dYrVTyGi8+fPK54cHBysfGKK4tQQblOJRCI/KhAIlNyFefz48UcffXT79u36naampra2tgMGDBgzZszUqVObtWADNTU133777U8//VRXV0dEhoaGq1at+vvf/66jo9OaZVsvPj6evWuDBg0aP358g9H+/fvXz4NZs2bNkCFDHj58uHTp0qlTp+rp6b1yfYlEIpVKiUhxoaLmFnlhiSlEdPLkSZaYcuLECbFYTP97XAoRsRdcW1tb+UeCFbhRjM/na2lp1dbWsk0baM2j2+hL0fqQFIShpPLy8s6dOyszU41FqQAAAAAA+OoOAAAAAAAAAAAAAFRMQXUYeVeuXHny5ImSk7OzsxWMPnz4kDWU/LJcAbFY7O7uzrJSTExM1q9fHxUV9fLly/z8/CtXrmzZsmX06NGNXrhq1SpZY5YvX15/WnV19YQJEwIDA+vq6oRC4apVq7Kzs7/88ksFWSlKrtx6Dx8+XLt27dq1a3fs2PHKyYaGhjNmzCCioqKi48ePKxOqUCjs2LEju0RBJoRIJGpW2A4ODjY2NkR0+fLl0tJSIjp27BgR8Xg87igXxsDAgIiqqqqUPyOZXaI4qsLCQnY7jZ4OovJHt/UhKVjz7Nmzjb6DDbT+gwYAAAAA8BogMQUAAAAAAAAAAECjPHr06OrVq6x948aNpr7SfvHiBTsHQiKR/Prrr0ou/vDhw0aPlCAimUyWkpLC2n379m3lXYSHhyclJRGRo6Njenr6unXrRo0a1alTJ26CMmV9mlJXV+fh4REVFUVEAwYMiIuL++GHH5Q5a+T16NmzJ2vEx8crM18oFLKG8glGVlZWrJGVldXUHMWZHI3y9PQkotra2vPnz+fm5sbExBCRm5tbr1696k+ztLR85e6hoaHBwcHnzp1jP1pbW7NGZmZmU5dwQ9z69an80W19SPK4ekMJCQlKhgEAAAAA8OZDYgoAAAAAAAAAAIBGCQkJYYVaevfu7erq2tQ0AwODSZMmsXZwcLCSixcXF3PHcjQQHh6ek5NDRN26dWMnZ7RGXFwcayxatIgd79FAgxI/zRIUFHThwgUicnNzi4mJqV8Z500wcOBAdnJGfn7+b7/99sr5t27dYo0OHTooucXIkSNZ49ChQ41OiI2NTU9PV3I1DktMIaKTJ0+GhoayYjcN6vgQ0fDhw1mjqaN9kpKSvL29fX19Dx8+zHpcXFxYY//+/U3tvnfv3gbr16fyR7f1IckbMWIEa1y7dq2pOSKRaOXKlStXrjxx4oSSoQIAAAAAqBcSUwAAAAAAAAAAADQK92X/7NmzeTyegpm+vr6sERsbm5GRoeT6gYGBVVVVDTrLy8u/+eYbbl/lo20Kn//nny4bvQWxWLxt27aWrVxXV/fzzz8TkYGBwbFjx+qfwvKGEAgE3Fszd+7c5ORkBZOPHDly6dIlIuLz+dOmTVNyi08++YQ1du/e3eg5K99++20zIv4vBwcHdo7IxYsXDx48SEQ6OjoeHh4Npvn4+LC3de/evXl5efLrcPkcXMGmqVOn6uvrE9G9e/fCw8PlL0lJSWFPvnzlII5qH12VhMRydzjOzs7sbJUrV66EhYU1eklAQEBQUFBQUJDyeUgAAAAAAOqFxBQAAAAAAAAAAADNkZiYyNV/4ZIbmjJlyhT2zToRhYSEKLlFcnLyqFGjHj16xPXk5OS4uromJiYSUceOHZcsWdLsuOU4Ojqyxv79+2tqauoP5eXlzZgxIyIigv2YlpbW4Nt9xU6fPl1QUEBEnp6e3bt3b32obeHrr7/u2rUrERUVFQ0ePPjrr7/OyspiB+FwUlJSFi1aNG/ePPbjokWLevfureT6Tk5O7LycioqKYcOG1S8cU11d7ePjc+7cOcVZTU1hh6ZUVVWlpaUR0QcffCBfI8nW1pZNq6mpcXFxuXv3Ljckk8n27t27Y8cOIurcufOHH37I+nV1df39/Vnb29v7wIED9Re8fPnyyJEjWaWe6dOnN1WOR7WPrkpCYie1cPh8/tq1a1l7/vz5v/zyS/1nu6qqasWKFex8I0tLywkTJigfLQAAAACAGmmpOwAAAAAAAAAAAABQGe64FBcXFysrK8WT27VrN336dFaIJDg4mDs3QgE7O7sHDx7Exsaam5s7ODjY2NgkJiampKRwORM7duwwMzNr1T0QEZG7u7u5ublIJLp9+7aNjY2Hh4epqemzZ89SU1MvXLhQV1dnZWVVVlZWWFiYk5MzcODAKVOmbNiwQZmVf//9d9b49ddfWUEfBSwsLG7cuNHam2m+Ll26XLx4ccyYMaWlpVVVVRs2bNiwYUO7du0sLS2NjY2LiooKCgpKSkq4+ePHjw8KCmrWFnv37h00aNDjx49zcnKcnJz69evn6OhYUFAQGxtbUlKip6f35ZdfsiQJHR0d5Zf19PT8/vvvuR/l6/gwu3btio2Nzc7Ozs/Pd3Fx6du3r5OTk1gsjouL40oI7d2718TEhLskICAgMjLy5s2bNTU18+bNW79+/aBBg9q3bx8bG5uZmckSOCwsLHbt2tXojm3x6LY4JO6cnujo6M8++8zCwsLZ2ZnVV5o7d25kZGRISEhpaamfn9/GjRsHDBhgamr65MmT6Ojo4uJiIjI0NDx37pxAIGhWtAAAAAAA6oLEFAAAAAAAAAAAAA0hlUq5g0+ULEri4+PDElMyMzPv3r07ZMgQxfPd3NzWr18/b9688vLyuLi4uLg4bqhDhw7bt2+fM2dOC6P/X/r6+qGhoZMmTSouLs7Nzd2yZUv90alTpx48ePDEiROLFi0ioj/++KOurk7JxJSHDx+yRmlpaWlpqeLJ7du3b1H4KjBw4MD79+//7W9/u3y5wCsdAAAgAElEQVT5MuupqalJTU1NTU2tP01XVzcgIGDFihVCobBZ65uYmERFRU2dOjUjI0MikcTHx3Nn7ZiZmZ04cUIkEnFbKL/su+++a21t/eDBAyIyMjJyd3dvdJqhoWFMTMxHH310584diUSSlJSUlJTEjXbu3Hnjxo3Tp0+vf4lQKIyIiJg9e/apU6eIKDc3Nzc3t/4EFxeXsLCwLl26NLpjWzy6LQ7JzMzMzs4uLS2turqapa0EBQWxxBQiOnz4cLdu3Xbs2CGVSkUiEfdGMP379z9w4MA777zT3GgBAAAAANQFiSkAAAAAAAAAAAAaIjo6Oj8/n4i0tbW9vLyUuWTUqFE9e/ZkVwUHB78yMYWIvLy8hg4dunXr1gsXLuTn5wsEAnNz80mTJn3++ecqOSuF4+zsnJWVtWnTpqioqMzMzLKyMlNTUzc3t9mzZ48YMYKI/Pz8jI2NQ0NDtbS0XF1dlVw2KytLhUG2KQsLi0uXLiUmJh47duzOnTtpaWklJSV1dXV6enrGxsZOTk5ubm5eXl7c8RvNZWNjk5CQsGfPntDQ0NTU1JqaGgsLC09Pzy+++MLAwIA7Koar96SkDz74gB3fMnPmTC2tJv8EbWJicuvWrbCwsNDQ0Lt37xYVFRkbG9vZ2Tk5OS1fvpxVMmpAV1f35MmT0dHRR48ejY6OfvLkiVgsNjY2dnZ2njFjBlf3pylt8ei2OKTz58+vXLkyJiamrKyse/fuRkZG3JBAINi6deuCBQv27dsXGRmZn59fV1fXp08fa2trT09PLy+vllVZagqfzxcIBKpdEwAAAACgPp6C8qs+Pj7sf7AIDAxcs2aN4oWioqJGjx5NRBYWFtnZ2aqN8jX49NNPDx48SERff/21MmeWQlOMjY2fPn1KRHfu3FH8h4wuXbq8ePGCiOLi4pycnBQvm5aWdv36dSLqUv7c6eHvqosXAP7Htf5jxXwBEWVq9y4SGKg7HADNpC8pe6f2ARHxebw57oPVHQ6Axjp/J+VpSTkRWVlZOQ8bpu5wADRW8NGj7A8LnfoO0+pkqO5wADRTXWlRefpdItLX158xY4a6wkhOTu7Xrx8R+fn5NVUqBTSMv7//tm3bhEJhZWWlgvwSee7u7uyUl9jY2EGDBrVZgErBowsAAAAAoHZK/Tpx+vTpBqcFynv06BFriMXi1gYFAAAAAAAAAAAAAG0mOTk5JiaGiFxdXVneRgMymezKlStEZG1t3aysFJFIxC60s7NTe1YKAAAAAAC8CZT6jSI2NjY2NlbJFZ89e9aKeAAAAAAAAAAAAACgbZWVlfn5+RGRp6fn8ePH5SecPn06KSmJiCZPntyslX/55RepVEpEs2bNUkWkAAAAAADw1uMrGLO0tHxtcQAAAAAAAAAAAADA6zF48GADAwMiOnXqVFhYWIPRBw8eLF26lIh4PJ6Pj4/yy6ampm7ZsoWIhELh7NmzVRcvAAAAAAC8xRSdmBIQENC5c+eioiJlFsrNzT127BgRdevWTTWhwVvu559/PnXqlIIJlZWVLVj2ZQf9WGvnlgYFAK8g4QtYo6f4UXeJUv/8B4DmEsj+rHsoIzp/J1W9wQBosOLyKtbIz8+/ePGieoMB0GCy/zYqRUk8QTMKPQCA8mT/LZzNTqEAUAmBQLB79+6ZM2dKJBIvLy93d/fx48d369YtLy8vISEhPDy8pqaGiBYsWODg4PDK1eLj42fNmiUUCu/fv88e1Hnz5vXs2bPNbwMAAAAAAN4Giv5m1L59++XLlyu5UFRUFEtMEQgEKogL3n6HDx9WcuaLFy9eOaekpIQ16vhaJR30Wx4WACinvbSGqEbdUQBoOJlM9rSkTN1RAGi+6urq6upqdUcBoPkklfiXGkCbq6qqUncIoFG8vLwePXoUEBBQWVkZERERERHRYIK3t/fOnTuVWUosFicmJnI/9u/ff+PGjaqMFQAAAAAA3maKSvkAtEDv3r3VHQIAAAAAAAAAAAC8mr+/f3Z29urVq93c3MzNzYVCob6+vq2t7dy5c6OiokJCQoRCoTLrdO3adcyYMXp6eubm5v7+/lFRUZ07d27r4AEAAAAA4G2BU3ZBxY4dO7Z7927ugBMF/vWvf7ETQQ0NDV85mftVtoOATNvLFE8GgBZ7WMmTyoiICqravazDvyMA2oSultisQw0R8Xg8W9Ou6g4HQGOJikqqauqIqLNu++4GndQdDoDGSi8oksmIiLp0N9Vu317d4QBoppqqqheFj4hIR0dHjWHY29vLZPibjAYyMjL6/vvvW7mIubl5ZGSkSuJROTy6AAAAAABqhy8dQcV69+79448/KjMzLCyMJaY0S2ctctZHQWWAtpJTJWCJKelluhll6vyLJ4AG66lT/WdiCpFrXzN1hwOgsYrLK1liinHnjvisAbSd9IJnRDIi6mllp9+lm7rDAdBMxU+fsMQUPh+HHwMAAAAAAMDbB7/NAgAAAAAAAAAAAAAAAAAAAECbQGIKAAAAAAAAAAAAAAAAAAAAALQJJKYAAAAAAAAAAAAAAAAAAAAAQJtAYgoAAAAAAAAAAIDmsLe35/F4PB5v/fr1ysyvrq7W09Njl5w9e7atw9MkFRUVvKZpa2ubm5uPHDnyhx9+yMrKavEucXFxbMGlS5eqMPi2EBERwUINDAxUdywAAAAAAPAGQWIKAAAAAAAAAACA5pg1axZrhISEKDM/IiKirKyMiAwMDCZMmEBEEomEy67YvHkzNzM5OZl1Llq0qA0CV42mgn/96urqcnNzb9y4sXr1ajs7u5UrV1ZUVPx/9u47Lqpj/x//7NJ7QEEFBYKCZVVsEcSCFQt2RAHRYItYHipEgkGv7eqNueC1f4IlagCFKCqKUYiAoiRCiERpgqKAoMJVKdIElt3fH/P5nB9ftrAsuyxsXs9/MpyZM+d95hSN581MRwbQSYaik4TR5cj8cevMF8LHx6dLpF4BAAAAgNRUFR0AAAAAAAAAAAAAyMzSpUsDAgL4fP6zZ88ePXo0cuRI8e0vX75MC4sWLVJXV5d/gMrJ0dFRTU2N+ZHP51dUVBQVFf33v/8lhDQ2NgYFBf3222+3b982MDBQXJgAnU5TU1N4eLiiowAAAAAA+UJiCgAAAAAAAAAAgPLo06fPxIkT7969Swi5ePGi+MSU+vr66OhoWvbw8OiI+JTU9evXhWac/PXXX0FBQXT2mocPH86bN+/u3bssFqvDAwTopA4fPlxaWqroKAAAAABAvpCYAgAAAAAAAAAAoFSWLVtGE1MiIiICAwPZbJHLecfGxn78+JEQYmpqOmHCBLqRzWYfOHCAlsePHy//eGWpswU/fPjwCxcuzJw508vLq6mpKTEx8Ycffli/fn0HHLqTDEUnCQM64YWoqKg4depUQECAogMBAAAAALlDYgoAAAAAAAAAAIBSWbRo0YYNG+rq6t68eXP//v2JEyeKasms4+Pu7s7kr7BYLH9//w6IUx46Z/Cenp4vX77ctWsXIWTv3r1r1qxpvu6PnHSSoegkYXQMPp8fFxeXmZk5YMCAmTNnKjqc/0fnuRC3b9+OiorKzs5OS0urra1VdDgAAAAA0BFE/rYEAAAAAAAAAAAAdEV6enrz58+nZbqIjFANDQ3MOj7u7u7Nq1xdXVksFovFokts+Pn5sViswYMH09rg4GBae/DgweZ78fn869evL1iwYPjw4d27d9fR0enfv/+UKVP+/e9/l5eXC41h2bJlLBarT58+dPdz5845OjqamJhoaWn17dt306ZNb968oS25XO6JEyfGjRtHex46dOjq1auLi4sF+2wRfPON9ECEkJSUFE9Pz759+2ppaVlaWjo5OYWEhPB4PFFj1X7+/v5mZmaEkNLS0qioKKn7KS4u9vf3HzRokJ6enoGBAYfD8fHxyc3NFdpYHkNRV1d39OjRiRMn9uzZU1NT09LS0sPDg87QI4o8wuDxeGFhYTNmzDA1NdXU1Pz888+9vLySk5MJIbGxsfRwsbGxYqJiZGVl0fYXLlwghJSWlu7evdvW1lZfX9/Q0NDW1jYgIKCoqEjMqVlbWxNCSkpK7O3tnZycfH19T5061aJlUlLS2rVrBwwYoK+vr6OjY2Vl5eHhcfXqVT6f36KlhI8bIeTt27d79+61s7MzMTHR1tbmcDguLi63bt0S7LN5tAp/NK5evXrq1KmkpCRkpQAAAAD8fWDGFAAAAAAAAAAAAGWzbNmy8PBwQkhkZOTx48fV1dUF2/z666+VlZWEEBsbm5EjR7bziNnZ2S4uLjk5Oc03Pnv27NmzZwkJCXv37v3555+dnZ1F7V5dXb1o0SKaSaCqqsrlcl++fHns2LHLly/fu3fPyMjI2dk5NTWVqc3IyMjIyPj555/v3bvX1uC///77gIAAHo+nqqra1NRUWFhYWFh4586dH374ISEhQUtLS6oBaIWGhoanp+f3339PCLl+/bqrq6sUncTExHh4eDTP8snOzs7Ozj5x4sSePXu+/fbbtnbY1qFITU11dXUtLCxkttBdwsPDvb29586dK8VJSRHGmzdvFixY8McffzBbCgoKCgoKQkJCNm3a5OTkJF0YhJCEhAQ3N7d3794xWyoqKtLT048ePXr8+HEvLy9RO1ZWVk6ePPnp06eCVXV1dStXroyIiGi+MT8/Pz8/Pzw83N7e/sqVK6ampm0N9cyZM76+vlVVVcwWejNcvXp12LBh169fNzc3b2ufHfNoODg4cLlc5se8vLykpCSZ9AwAAAAAnRZmTAEAAAAAAAAAAFA2Tk5OPXr0IISUl5fHxMQIbcOs4+Ph4SG+t9WrV8fExAQHB9MfZ82aFRMTExMT4+LiQrdUV1fPmDGDZqWw2exx48Z5enp6eXlNmTKF5sTU1NS4u7s/e/ZMaP9NTU3u7u737t07ePBgcXFxXV1damrqqFGjCCElJSXu7u7Tpk179OjRt99+m5eXV19fn5mZOWnSJHpcb2/vNo3MqVOntm3bNmPGjMTExI8fP1ZWVkZFRVlYWBBCkpOTfX1929Rbm0yfPp0WUlJSpNg9PT190aJF5eXl+vr6c+bMcXNzoxN1EEIaGxsDAgL27dvXpg7bOhQZGRlTpkxhslJ69eo1b968sWPHamhoEEKCg4N3794txXm1NYzy8vKJEyfSrBQWizVw4MClS5eOHz9eS0uLz+cfOXJE6ouYnp4+d+7cd+/eubu7R0REZGZmhoeHe3p6EkJqampWrlwZFhYmat8tW7Y8ffqUxWL169dv9uzZTA5WU1PTzJkzmawUExMTZ2dnV1fXzz//nG5JTk52cHB4//4901Wrjxsh5NChQ2vWrKFZKUZGRlOnTvX09ORwOHRBrsePHzs4ODx//rxNp99hj8aKFSvONbN69WpZ9QwAAAAAnRZmTAEAAAAAAAAAAFA2Kioq7u7uhw8fJoRcvHhRcCqLhoaGGzdu0HKLdXwE9e/fv3///llZWfRHc3NzJseCunz5Ml3rxMrKKjY2tl+/fkzV+/fvXVxc7t+/X1VVdf36dT8/P8H+3759+8svv8THx9N0E0LIqFGjoqOj+/XrV1NT89dffxFCQkJCli1bRms5HM6NGzf69etXWlr6559/lpSU9OzZU5JhKSsr27x5s7e394kTJ+gnfELIvHnzbGxshg8fXl9fHxoa2rxKtmxtbWkhLy+vpqZGR0enTbsnJCQQQiZNmhQZGWlkZEQ3Pn/+fOHChZmZmYSQPXv2zJ07d+jQoZL01tah4PF4y5Yto5kQhoaGFy9enDFjBq369OnTunXrzp8/33wKEwlJcUV8fHxoyoWZmdn169eZ+XKqq6vd3d1v3rwpamGjVgUGBhJCgoKCvv76a7qFw+G4ubk5OjquW7eOy+Vu3Lhx6tSpgjdbYWFhXl4eh8MJCwsbNmxY86oDBw4kJiYSQtTU1A4fPrx+/Xqm6s6dO25ubmVlZYWFhRs3bmSSV1p93NLS0r755htCCJvN9vX13bdvH80NIoT8+eefnp6eubm5r1+/Xrt2Lb1nJKHYRwMAAAAAlB7+HgmKl5KSEtcaodNgAgAAAAAAAACAKEwaR3R0dHV1dYvaO3fuVFRUEEJGjRplY2PTzmP9/vvvtHDq1KnmWSmEkO7dux85coSW6Vo8Qnl6ejJZKVTPnj0nT55My5MmTWJOh9LV1WWybVqsHyRGbW2tnp5eUFBQi+/rAwcOpEevqakRNa1L+xkZGTGLoXz48EGKHkaPHv3rr78yWSmEEGtr64cPH9JkFC6Xe/DgQQm7autQ3Lhx48mTJ4QQDQ2N5ORkJiuFEKKpqXnu3LmvvvpKijNqaxgvX74MCQkhhGhpaT18+LD5Kk66urpRUVHMPSMFPp+/cOFCJiuFsXr1ajqrR2Vl5fHjxwV3bGxsVFdXj4mJaZGVUldXx1yR0NDQ5lkphJBp06bdv39fRUWFEHLp0qUXL15IGOfOnTvpUjg7duwIDAxkslIIIaNGjXr48CGdLenu3btM8lmrFPtoAAAAAIDSQ2IKKN769euntebQoUOKDhMAAAAAAAAAoCsZMWLEoEGDCCG1tbXXr19vUSv5Oj6S4HA4W7Zs8fHxmTBhgmBt3759aYHOtyHU/PnzBTcyy50sXLhQTG1lZaXkoW7cuFHoVCVMdk6bemsrAwMDWigvL5di9507d6qqtpwDW1dXl1nEJzIykqYsSKJNQxEaGkoL3t7eQjOZdu3a1TxDQnJtCuP8+fN8Pp8QsmbNmj59+rTYRUVF5dtvv5UiBobQGX0IIf7+/nTkaVqMIC8vr969e7fYePPmTXqhhw4dunjxYsG9OBzOkiVLCCF8Pv/ChQuSRFhcXHzr1i1CiJWV1fbt2wUbGBoa0qlfaACS9Ekp9tEAAAAAAOWGxBRQGD09PUWHAAAAAAAAAACgzJYvX04LFy9ebL69sbGRpqqw2Wz6XbydtmzZcujQof/85z9qamqCtSkpKa32MHDgQMGN6urqtMDhcMTUtsnw4cOFbpeuN6mxWKy27mJqaurs7Cy0as6cOTT7p7a2ls5rIok2DcVvv/1GC5s3bxYVntD8IdmGcf/+fVpYtWqV0L2mTp1qbm4uRRiEEDMzMzs7O6FVlpaWNM6ioqLi4mLBBrNmzRLcyAzamjVrRF1xZqaZhw8fShLk/fv3aWrOrFmzRN20M2fOZBpL0ifVSR4NAAAAAFBKLfPrATrM4cOHd+3aJTiRrFDGxsbyjgcAAAAAAAAAQMksXbo0ICCAx+P9+uuv79+/7969O93OrOPj6Ohoamoq8+PyeLyioqK8vLy0tLT4+PjExMRWd9HW1pa6tk2Y6VsU4uPHj7RgaGhIC+np6UJXOBo9evSQIUOab7G2thbTM4fDoWvBFBQUNF/gRgzJh6K6urq0tJQQoqmpaWlpKaqZ0OwiGYZBCMnIyGh1r379+r169UqKSJg5eETV0iuVkZEhODmK0OeIWftGzLVjlr6ScEWqx48f04KmpmZ8fLyoZgYGBpWVlW0aB8U+GgAAAACg3JCYAgozf/58oXO0CpWTk9OmBH8AAAAAAAAAAOjdu/fEiRMTEhK4XO7ly5fXrVtHt8t2HR/GL7/8EhUV9eDBg/z8/IaGBhn2LENGRkaKOnRFRUVtbS0td+vWjRZu3769bds2wcZBQUEtElPEp00w+Q1lZWUSxiP5UDALD1lZWYmZ68XKykrCDqULg8fj0YSq7t27C110hrKwsJAijFZ3ZMb/w4cPgrU9e/YU3MiMm5hsnl69eqmrqzc0NEi4uhNz9KCgoKCgIPGN6+rquFyu4PJPQinw0QAAAAAApYelfAAAAAAAAAAAAJTWsmXLaCE8PJwWmHV81NXVXVxcZHKUt2/fjhkzZvbs2WfOnMnNzaVZKWZmZpMnT96yZUt0dLRMjiITUqyhIyvMIjvW1tYynAOG4vF4tKChoSHhLpIPBZPZIH4XoQs5yTCMpqYmeprid5F66Rnx2VRMUlFTU5OEB6Vr7ojHZrPp8HK5XEmCZMKQkITzVROFPhoAAAAAoPQwYwoAAAAAAAAAAIDScnFx2bBhQ21tbVJS0qtXr8zNzePj4+ncDDNnzmQWlGkPLpfr5OSUmZlJCDE1NV27dq2jo+OIESP09PRog5qamvYfRQnExsbSgp2dHbPR39/f399fkt1fvnwppjYvL48W5DHvxWeffcbEwOfzRWUwiI+w/dTU1HR1daurq9+9e1dbWysquaewsFC6/vPz88XU0pWSSLPRaBXzfBUWFvbv319om9LSUpprIuGFY/q8cePGnDlzJIwEAAAAAECxMGMKAAAAAAAAAACA0tLT05s3bx4hhM/nR0REEDms43Pt2jWalTJ8+PDc3NydO3c6OjoyWSmktYko/iYaGhpCQ0NpmV6RtsrNzWWmRWmBz+dnZWXRsq2trXQRiqGlpUWXuamrqxOT9vH8+XOZH7oFZsUiMUkw4vNLxHjx4oXQ2VAIIXw+Pzs7m5YHDhwoYYfW1ta0wKQNCWKqJFwIiVlvKD09XcIwAAAAAAAUDokpAAAAAAAAAAAAymz58uW0cPHiRS6XGxUVRQjR1dWdPXu2TPp/9OgRLaxbt05XV1ewQXJyskwO1KX9+9//Li4uJoT06NFDusSU0tLSK1euCK26du0azcawtLTs06dPe+IUxcHBgRaOHj0qtEFZWRmT8yQ/EyZMoIXz588LbZCampqbmytd5+Xl5ZcuXRJade3atYKCAkKIsbGxjY2NhB0yg/bjjz+KanP69GlaGDdunCR9jh8/nhbu3r0rqk1hYaGfn5+fn18HXBEAAAAAAEkgMQUAAAAAAAAAAECZTZs2rWfPnoSQJ0+eHDt2rKysjBAyf/58USuhtIrP5zf/kc3+339jFLrCC5fLPXLkiHQHUhoRERG7d++m5V27dqmpqUnXz969e+myL81VV1fv3LmTllevXi1tjK1g0pt++OEHofN/HDhwoKqqSk5HZ3z55Ze0EBwcXFJSItjgn//8Z3v6379/f11dXYuN1dXVzOVjxkESc+bMMTAwIISkpaVdu3ZNsEF2dnZYWBghhMViLV26VGgnLR43e3t7OrdKfHx8ZGSk0F22b98eFBQUFBQk9TMOAAAAACBbSEwBAAAAAAAAAABQZioqKu7u7rQcEBBAC+1Zx4dOHcEYPnw4Lfz444/19fXNq4qKipYsWRIbG0t/zMnJafGVXellZmZ6eXl5eHjQNWImTpzo7e3dnt4mTJjw5s0bZkteXp69vT1dx6dHjx7r1q1rf8xCOTk5jRo1ihDy6dMne3v7O3fuMFVcLtfHxycwMFBOh25uxIgRs2bNIoTU1NSMGTOm+XI2nz59Wrp0aXR0tNAEKQllZWU5Ojo2H+GCgoKxY8dmZGQQQnR1dTdt2iR5bzo6Olu2bKFld3f3s2fPNq+9c+fOhAkT6I2xaNEiUSsEtXjc2Gz2jh07aHn16tUnT55s/kzV1dVt3br1woULhBArK6sZM2ZIHq0MVVdXH/w/T58+VUgMAAAAANCpqCo6AAAAAAAAAAAAAJCvZcuWHTp0iBDy6dMnQkj37t2nTZvW1k709PRoITExcf369ZaWlvb29hMmTHBycrKwsCgsLExOTraxsXFxcTEzM3v//v3Tp09v3brV2NjYr1+/qqqq0tLSgoKCkSNHzp49e+/evbI9QYVzcXFpPg8Kn8//+PHjq1evXr9+zWwcM2ZMVFSU1GkTq1atOnv27KNHj8zNzW1tbfv37//kyZOnT5/SvAQ1NbVz584ZGRm180REYbPZ58+fHzt2bGVl5YcPH5ycnMzNzb/44ovKysqUlBQ6V4qvr+/Ro0e5XK6cYqBOnz49atSot2/fFhQUjBgxYvDgwcOHD3/9+nVqampFRYW+vv4333xDUze0tLTa1POAAQOeP3+emppqYWFha2trY2OTkZGRnZ3N4/Fog2PHjpmbm7epz+3bt8fFxf3222/19fWrVq3as2fPqFGjNDU1U1NT8/Ly6LWztLT84YcfWuwo6nEjhKxYsSIuLu7ixYuVlZXe3t7ffffd0KFDzczMSkpKEhMTy8vLCSFGRkbR0dEqKiptilZWKisrt27dSss9e/YUlXMDAAAAAH8fSEwBAAAAAAAAAABQcsOHD+dwOHReDULI4sWLVVXb/A+D5ubmAwYMyMnJ+fTpE/2OHhQUNGHCBAMDg4iIiFmzZpWXl7969YpmwDDmzJlz7ty5y5cv08k8/vrrr8bGRuVLTImPjxdTq6amtmnTpj179ujo6Eh9iAULFnzxxRebNm1qaGhIS0tLS0tjqrp163bu3LmZM2dK3bkkOBxOfHy8i4tLYWEhIeTVq1evXr1iateuXRsYGHj06FG5xkAIMTU1vXfv3pw5c549e9bU1PTkyZMnT57QKnNz88uXL9PwCCFtHe2JEyfu2bNn1apV1dXVjx49evToEVOlra199OhRLy+vtkarpqYWGxu7fPnyq1evEoFBI4Q4ODhERkZ269atxY6iHjdaGxISYmxsfOzYMR6PV1hYyJwyNWTIkLNnzw4aNKit0QIAAAAAyAkSUwAAAAAAAAAAAJTf8uXL/f39aZlZ2aetbt686efnl5SUVFVV1bNnTxMTE7rd3t7+5cuXgYGB9+7dy8vLq6qqMjMzmzhx4vLly8ePH08I8fb27tGjR0REhKqq6tixY2VyRoQQNputoqLCZstmvXLaW3sWgmlOTU2tR48eFhYWs2bNcnNzs7Kykq6fXr160fk/+vXr5+zsPG7cuOPHj8fFxb1+/VpDQ8PKymr+/Pnr168XzGxoD1FDMXLkyKdPn54+ffrq1atPnz6tqKgwNjb+4osvvL29p0+fTggJCAjg8Xjjxo2Taxg2Njbp6emnTp2KiIh4+vRpfX29paWlq6vr5s2bDQ0NHzx4QJsZGBi09YiLFy+2s7M7fPjwrVu3iouLVVRU6BXcsGFDW+dKYejo6JvdzzAAACAASURBVFy5ciUxMTEsLCwxMbGkpITL5fbo0cPe3n7JkiXz588XtaOox40QoqKicvjw4TVr1pw5cyYuLq64uLixsbFv377W1taurq6LFy+W1W1MyfbRAAAAAIC/IZasVnW9d+/epEmTCCGWlpb5+fky6bMjrVy58ty5c4SQXbt27d69W9HhQEs5OTn3798nhJhqkCndmhQdDoDSiihRaeQRQkjCf42eVbVtwlsAkFBvrU+zTT8QQtgs1oqpIxQdDoDSupmaU1pRQwjpb9Z93CALRYcDoLTOxqXRf1iwHTfFoJuxosMBUE7l/y3JeHiPEGJgYLBkyRJFhwPQ2W3ZsuXIkSNqamq1tbWSzAyUlZU1ePBgQoi3t7fgkjoAAAAAANB+mDEFAAAAAAAAAAAAALqArKyspKQkQsjYsWNpNkkLfD6fLqtkbW0txXpVAAAAAAAgD/irOQAAAAAAAAAAAAB0AVVVVd7e3oQQV1fXS5cuCTaIiorKzMwkhDg7O3d0cAAAAAAAIIJsll8FAAAAAAAAAAAAAJCrL774wtDQkBBy9erVyMjIFrXPnz/38fEhhLBYrKVLlyogPgAAAAAAEAYzpgAAAAAAAAAAAABAF6CiohIcHOzm5tbU1LR48WInJ6fp06cbGxsXFRWlp6dfu3atvr6eELJmzRpbW1tFBwsAAAAAAP8LiSnQNXC5XFp4U09C36goNhiAv4PJJmWTTRQdBICy4/H5P955pOgoAJRf7uv3ua/fKzoKAOX3JCle0SEAKL+GhgZFhwCgeIsXL37z5s327dtra2tjY2NjY2NbNHB3dz9+/LhCYgMAAAAAAKGwlA90DeXl5YoOAQAAAAAAAABAkZCYAkBt2bIlPz//22+/nThxooWFhZqamoGBQf/+/VesWHHv3r2LFy+qqakpOkYAAAAAAPj/YcYU6Br09fUVHQIAAAAAAAAAgCLhWzsAw8TE5F//+pdMuuJwOHw+XyZdAQAAAACAUEhMga5BQ0ODFroZG4+0G6PYYACUWELMbS63kRAy0HZEj169FR0OgHIqL3v35I+HhBAWnz/o118UHQ6A0no52qHO0IgQYmlhMdx2qKLDAVBaUdE36ce8LJbFR76mosMBUE6fkdqBpIg0++cRAAAAAAAAgC4EiSnQxaioqOro6ik6CgClxWL9b0FDQ1NbV1ehsQAordqa6v8t8fkatTUKjQVAmbF5PFpQU1PV08MfagByV89X/cTCJ3MAuajnYwUfAAAAAAAA6MLYig4AAAAAAAAAAAAAAAAAAAAAAJQTElMAAAAAAAAAAAAAAAAAAAAAQC6QmAIAAAAAAAAAAAAAAAAAAAAAcoHEFAAAAAAAAAAAAGXG5/P/+OOPb775ZsyYMZaWlpqamp999pm1tbW7u/tPP/306dMnRQcoX9OmTWOxWCwWq76+XtGxKJW/+X0FAAAAAACSQ2IKAAAAAAAAAACA0kpLSxszZoydnV1gYGBycnJhYWF9fX1lZWVeXl5ERISXl5eFhUVkZKSiw4QOlZWVRZN11q1bJ10P7b+vGhsbQ0JCFixYYG5urq2tbWJiMnbsWC8vrytXrjQ1NUkXFQAAAAAAdE5ITAEAAAAAAAAAAFBOJ06c+OKLL1JSUuiPurq6Q4YMGTt2rIWFhaqqKt343//+19XV9bvvvlNcmNDFtP++ysnJsbW1/fLLL6OiooqKiurq6t69e/f777//9NNPixYtGj169IsXLzroZAAAAAAAQP6QmAIAAAAAAAAAAKCEjh07tnHjRh6PRwgZMWJEdHT0hw8f0tPTk5KSCgoK6urqwsLCOBwObRwQEBAVFaXQeKFraP99VVpaOnXq1KdPnxJCVFRURo8e7eHh4ebmNnToUNogLS1typQpHz586MDTAgAAAAAAOUJiCgAAAAAAAAAAgLL566+/fH19aXnTpk1//PHH7Nmz1dXVmQaqqqpLly5NS0sbN24c3bJhw4bGxkYFxApdh0zuq3/84x+vX78mhAwePPjPP/9MSUm5cOFCeHj4kydP4uLiTExMCCGFhYX79u3roLMCAAAAAAA5Q2IKAAAAAAAAAACAslm1ahWXyyWEeHh4HDlyREVFRWgzdXX1qKgoY2NjQsibN2/i4uI6NEroatp/X/F4vAsXLhBCVFRUwsLChg0b1nzHKVOmnDp1ipYvXrzI5/PldCIAAAAAANCRkJgCAAAAAAAAAACgVBISEv766y9CSLdu3Y4dOya+cbdu3Tw8PGj5559/FtomKSlp7dq1AwYM0NfX19HRsbKy8vDwuHr1qqi8gWXLlrFYrD59+hBC+Hz+uXPnHB0dTUxMtLS0+vbtu2nTpjdv3tCWXC73xIkT48aN6969u46OztChQ1evXl1cXNyiw6ysLBaLxWKxaE5DaWnp7t27bW1t9fX1DQ0NbW1tAwICioqKJB2gZt6+fbt37147OzsTExNtbW0Oh+Pi4nLr1q0OO7X2BOPq6soEQwhJSUnx9PTs27evlpaWpaWlk5NTSEgIXXOH4efnx2KxBg8eTH8MDg6mA3vw4MFWx0om99WLFy9qa2sJIePHj7e1tRXc0dnZWUNDgxDy3//+9927d61GBQAAAAAAnZ+qogMAAAAAAAAAAAAAWTp58iQtrFy50sjIqNX2K1euzMrKIoRUV1e3qKqrq1u5cmVERETzjfn5+fn5+eHh4fb29leuXDE1NRXVc3V19aJFi2JjYwkhqqqqXC735cuXx44du3z58r1794yMjJydnVNTU5najIyMjIyMn3/++d69eyNHjhTaZ0JCgpubW/OUhYqKivT09KNHjx4/ftzLy6vV82WcOXPG19e3qqqK2ZKdnZ2dnX316tVhw4Zdv37d3Ny8w06tPcEQQr7//vuAgAAej6eqqtrU1FRYWFhYWHjnzp0ffvghISFBS0tL8mERRSb3Fd1CCBkwYIDQvVRVVbt160bze7C2FAAAAACAcsCMKQAAAAAAAAAAAEolISGBFpgpK8QbOnTonTt37ty5ExkZ2Xx7U1PTzJkzmawUExMTZ2dnV1fXzz//nG5JTk52cHB4//690G6bmprc3d3v3bt38ODB4uLiurq61NTUUaNGEUJKSkrc3d2nTZv26NGjb7/9Ni8vr76+PjMzc9KkSYSQ6upqb29voX2mp6fPnTv33bt37u7uERERmZmZ4eHhnp6ehJCampqVK1eGhYVJcsqEkEOHDq1Zs4YmghgZGU2dOtXT05PD4bDZbELI48ePHRwcnj9/3jGn1p5gCCGnTp3atm3bjBkzEhMTP378WFlZGRUVZWFhQQhJTk729fVlWq5evTomJiY4OJj+OGvWrJiYmJiYGBcXl1ZHTCb31ZgxY5KTk5OTk3fs2CF0r7KyMpqVoqenJybnCQAAAAAAuhDMmAIAAAAAAAAAAKA8cnNzaaaIrq7ukCFD2tPVgQMHEhMTCSFqamqHDx9ev349U3Xnzh03N7eysrLCwsKNGze2mFKFevv27S+//BIfH09zMggho0aNio6O7tevX01NDV0UJiQkZNmyZbSWw+HcuHGjX79+paWlf/75Z0lJSc+ePVv0GRgYSAgJCgr6+uuvmb3c3NwcHR3XrVvH5XI3btw4depUwR1bSEtL++abbwghbDbb19d33759dPkYQsiff/7p6emZm5v7+vXrtWvXMtkY8ju1dgZTVla2efNmb2/vEydO0EQWQsi8efNsbGyGDx9eX18fGhrKVPXv379///7MtCXm5ubTp08XP1aUrO6rHj169OjRQ1RteXk5k/Wyfv16Fosl9YEAAAAAAKDzQGIKyF5xcfE333wj2yVgraysRE3fCgAAAAAAAAAAjPz8fFqwsbFRUVGRup+6urqDBw/Scmho6JIlS5rXTps27f79+7a2tk1NTZcuXdq/f3/fvn0FO/H09GRSN6iePXtOnjw5OjqaEDJp0iQmdYPS1dWdO3fu6dOnCSE5OTmC+SV8Pt/FxYXJSmGsXr360aNHwcHBlZWVx48f37dvn/iz27lzJ5fLJYTs2LFjz549zatGjRr18OHDgQMHlpaW3r1798aNG3PnzpXrqbUzmNraWmNj46CgICYrhRo4cOCkSZNiYmJqamqePXsmaukcCcnqvhIUHR2dnJxcUVHx/Pnze/fu0eV7Fi5cuHfvXhkeBQAAAAAAFAiJKSB7u3btCg8Pl22f48ePR2IKAAAAAAAAAECrysrKaMHIyKg9/dy8ebO8vJwQMnTo0MWLFws24HA4S5YsuXjxIp/Pv3Dhws6dOwXbzJ8/X3AjsxLQwoULxdRWVlYKDczPz0/odn9//zNnznC53JCQEPGJKcXFxbdu3SKEWFlZbd++XbCBoaFhYGDg8uXLCSE3b94Umpgiq1OTSTAbN27U0dER3G5jYxMTE0NED6bkZHVfCbp06VLzBZjYbHZwcPCaNWtkexQAAAAAAFAgdutNANpI1LrCAAAAAAAAAAAgb58+faIFdXX19vTz22+/0cKaNWtErajy1Vdf0cLDhw+FNhg4cKDgRiYwDocjplYoMzMzOzs7oVWWlpbDhw8nhBQVFRUXF4vp5P79+3w+nxAya9YsUYebOXMm01hoA1mdmkyCoScu4RGlI6v7qlU8Hm/z5s1+fn50FhkAAAAAAFACmDEF5GjJkiWTJ09WdBQAAAAAAAAAAH8jhoaGtFBRUdGefp49e0YL1tbWotr069ePFnJycoQ20NbWFnMI8bVCMZOOiKpNTU0lhGRkZPTu3VtUs8ePH9OCpqZmfHy8qGYGBgaVlZWvXr0SWiurU5NJMELXUZItWd1XgkJDQ0NDQ2n58ePH+/btu3LlSlBQ0PPnz69duyYqKQoAAAAAALoQJKaAHDk4ODC/N9NOOTk5on4jBAAAAAAAAAAAGCYmJrQgKolBQnQdH0KIpaWlqDa9evVSV1dvaGhgGsubhYWFmFombeXDhw9imjG1QUFBQUFB4o9YV1fH5XJVVeX176gyCUbmy+sIktV9Jd6wYcN+/vnnSZMmPXjw4Pr167du3XJ2dpbf4QAAAAAAoGNgKR8AAAAAAAAAAADlYWtrSxMXiouLi4qKJNxr8uTJenp6enp6R48epVvo+jLisdlseqwOW3WloaFBTG1tbS0tNDU1SdJMQtXV1W1q3yYyCaYDphWR1X3VKhUVFW9vb1oOCwuTIlQAAAAAAOhskJgCAAAAAAAAAACgPHR1dUeMGEHLkZGRkuxSVlZ2//796urq6urqwYMH043M0i2FhYWidiwtLaV5FR0wYweVn58vpvbFixe08Nlnn4lpxpzajRs3+BIQ31s7dapgxJDVfeXn57dixYoVK1aIyTEaOHAgLYi59wAAAAAAoAtBYgoAAAAAAAAAAIBS8fT0pIVjx47V19e32j4mJoZOMaKtrT169Gi60dramhby8vJE7chUWVlZtSdgyb148ULUbCh8Pj87O5uWmcwGoZj1gNLT02UbnhQ6VTDiyeS+ysrKOn/+/Pnz558+fSpqx9LSUlnECwAAAAAAnQUSUwAAAAAAAAAAAJTKihUrDAwMCCH5+fn+/v7iG9fU1OzcuZOW586dq6urS8sODg608OOPP4ra9/Tp07Qwbty4dsYsofLy8kuXLgmtunbtWkFBASHE2NjYxsZGTCfjx4+nhbt374pqU1hY6Ofn5+fnd/nyZenDlUCnCkY8mdxXo0aNooWUlBRR+6alpdECkx0FAAAAAABdGhJTAAAAAAAAAAAAlIquru5//vMfWj5y5Mg//vEPPp8vtCWPx9u8eTNdAYfNZm/bto2pmjNnDs1CSEtLu3btmuC+2dnZYWFhhBAWi7V06VKZn4Uo+/fvr6ura7Gxurp69+7dtLx8+XLxPdjb29MpXuLj40WtSrN9+/agoKCgoCBtbe32RtyJgxF1Ywglk/vqiy++oIV9+/bV1NQI7ltaWnrw4EFanjNnjuThAQAAAABAp4XEFAAAAAAAAAAAAGWzcuVKJllk3759Y8aMuXXrVvPlV3g83oMHD7744gtmQpQtW7bY2toyDXR0dLZs2ULL7u7uZ8+ebd7/nTt3JkyYQBdqWbRokfilc2QrKyvL0dHxzZs3zJaCgoKxY8dmZGQQQnR1dTdt2iS+BzabvWPHDlpevXr1yZMnmydY1NXVbd269cKFC4QQKyurGTNmyP4cOk0wdI4ZybX/vpoxYwZdvaioqGju3LktFopKSUmZPn16WVkZIYTD4SxYsECaswIAAAAAgE5GVdEBAAAAAAAAAAAAgOz99NNPmpqaND8gJSXF2dlZV1e3X79+hoaGb9++zc/Pb55P4OrqGhgY2KKH7du3x8XF/fbbb/X19atWrdqzZ8+oUaM0NTVTU1Pz8vJo/oSlpeUPP/zQYSc1YMCA58+fp6amWlhY2Nra2tjYZGRkZGdn83g82uDYsWPm5uat9rNixYq4uLiLFy9WVlZ6e3t/9913Q4cONTMzKykpSUxMLC8vJ4QYGRlFR0erqKjI95QUEYyenh4tJCYmrl+/3tLS0t7efsKECZLs2877Sk1N7eTJk87Ozk1NTQkJCRwOZ8iQIf369eNyuTk5OdnZ2fS+MjAwiIiI6IDBBwAAAACADoDEFAAAAAAAAAAAACWkoqJy5swZJycnf39/OjFGdXX148ePWzTT19fftWuXj48Pi8VqUaWmphYbG7t8+fKrV68SQl69evXq1avmDRwcHCIjI7t16ybH0/h/TZw4cc+ePatWraqurn706NGjR4+YKm1t7aNHj3p5eUnYVUhIiLGx8bFjx3g8XmFhYWFhYfPaIUOGnD17dtCgQTIMvvMEY25uPmDAgJycnE+fPtG8oqCgIAkTU9p/X02fPv3SpUsrVqz4+PFjQ0NDi+tICBk8eHBERASHw5H6BAEAAAAAoFNBYgoAAAAAAAAAAIDSWrx48bx58+7cuXPjxo3U1NSSkpIPHz5oa2t37959xIgRkydPXrp0KTN/hiAdHZ0rV64kJiaGhYUlJiaWlJRwudwePXrY29svWbJk/vz58oiZzWarqKiw2cJXIV+8eLGdnd3hw4dv3bpVXFysoqJiYWExa9asDRs2SDJXCkNFReXw4cNr1qw5c+ZMXFxccXFxY2Nj3759ra2tXV1dFy9eLJhR0X6iTk1+wdAjCu5+8+ZNPz+/pKSkqqqqnj17mpiYtKnbdt5XCxcunDBhwpkzZ/78888XL168ePGCx+PR+8rFxWX+/Pmirj4AAAAAAHRFrOZLlrbHvXv3Jk2aRAixtLTMz8+XSZ8daeXKlefOnSOE7Nq1a/fu3YoOp2ubN2/ejRs3CCFHjhxpdU1fCeXk5Ny/f58QYtKz19iJk2XSJwAIunnlUmNjIyFk2GgHU3NLRYcDoJzel5b88SCBEMLi8YZfv6zocACUVu6EKTXduhNCrPv1HWM3WtHhACit0IsR9B8W0kjfSpaOosMBUE6G/KphJJ8QYmBgsGTJEkWHoxhZWVmDBw8mhHh7e3fkykEAAAAAAADQfkg8BwAAAAAAAAAAAAAAAAAAAAC5QGIKAAAAAAAAAAAAAAAAAAAAAMgFElMAAAAAAAAAAAAAAAAAAAAAQC5UFR0AQNtUlJf9npig6CgAlBa3qYkWXuRmFxfmKzYYAGXV0FBPC3wW6/mYCYoNBkCJfdLTp4XXb97GJdxTaCwASo3Pp//tS95y+fjtFwC5UCP/+39q/P974gAAAAAAAAC6ECSmQNfw8eNHWmiory99+1axwQD8HVRVVlRVVig6CgBlx2JV9eyl6CAAlF9tbW1tba2iowBQfgYEDxqA3NXV1Sk6BAAAAAAAAIA2wy8zQdfA5XIVHQIAAAAAAAAAgCJhxhQAAAAAAADoijBjCnQNhoaGtKCipqFh0E2xwQAosboPJXw+jxBi/JmerpaGosMBUE519Q0lZR8JISzCNygqUnQ4AEqryqRHk4YGIURVS0ddx0DR4QAordr3b2hB87PubFV1xQYDoKyaGuvrKz8QQrS0tBQdi8JwOBzk5QAAAAAAAHRRSEyBroHFYtGCuq5B94FfKDYYACVW/PAWn8sjhAyyNO1raqzocACU05v35TF/ZBFCCI9v8dsDRYcDoLSeT3GqNTYmhGgYdO9mPUzR4QAoraKkG/RTsYH5APwWAYCc1JX/913lQ0IIm43JjwEAAAAAAKDrwf/NAgAAAAAAAAAAAAAAAAAAAIBcIDEFAAAAAAAAAAAAAAAAAAAAAOQCiSkAAAAAAAAAAAAAAAAAAAAAIBdITAEAAAAAAAAAAFBaRUVF//znP6dNm2ZmZqalpaWtrW1mZjZ58uSAgIDs7GxFR9dZfPPNNywWKyYmRnwzV1dXFovFYrFKS0s7JjCAzuDDhw/0zl+wYIGiY+lKJHyxKEpsbCy9rPv371dUDI8ePaIx+Pj4KCqGzmnatGl0ZOrr6xUdS6fA/Pl74sSJFlW9evViiaWtrc3hcObOnbtjx46XL18K7b+pqUl8J4KGDBki//MGAFAqSEwBAAAAAAAAAABQQnV1dZs3b/7888937twZFxf35s2bT58+1dXVvXnz5u7du9999x2Hw1m0aFFH5lg0//Bz8ODBDjtuqyIjIz/77LMpU6YQQrKysmiE69atU3RcnU6nvYJdgsxvrc58OTpzbB2m+YsFcEuAotTV1WVnZ0dHR+/fv79///579+7tsEP7+Pgg7woAgKGq6AAAAAAAAAAAAABAxmpra52cnH777Tf6o5aWVv/+/a2trevr6wsKCvLy8mprawkhV65cefToUVJSkpmZmULjVaRHjx7l5+d/+eWXampqio4FAJQEXiwAHczOzk5PT6/FRh6PV1JSUlBQQP/aw+Vyd+3apaqqGhAQIKqf8ePHa2hotHo4S0tL8Q2amprCw8NbjxsA4G8DiSkAAAAAAAAAAADK5uuvv6ZZKRoaGr6+vn5+foaGhkxtdXX18ePH//3vf5eXlxcUFLi7u9+/f19xwSpYZGQkIWTRokWKDgQAlAdeLAAd7OTJk7a2tkKr+Hx+ZGSkn59fYWEhIeSf//ynl5eXqamp0MaXL1/u0aNH++M5fPgwFv4DAGgOiSkAAAAAAAAAAABKpaCg4PTp07R88uTJL7/8skUDXV3dbdu2OTo6Ojo6NjY2PnjwIDY2dvr06fIOjM1mHzhwgJbHjx8v78NJKDIyUl9ff9q0aYoOpAvonFfwb6szX47OHFvHwIulBdwSoEAsFsvV1dXKysrOzq6pqenTp09RUVHr16+X0+EqKipOnTolZlIWAIC/JySmAAAAAAAAAAAAKJXr1683NTURQiZOnCiYlcIYM2aMr6/v999/TwiJioqSR2IKn8+Pi4vLzMwcMGDAzJkzWSyWv7+/zI/SHo8fP87Ly1u6dKkk8/bLSoth6bDjtl8nvILy1pkvVme+HJ05tg6gkBdLZ9P53//wdzNy5Mhx48YlJiYSQp48eSLz/m/fvh0VFZWdnZ2WlkZXDgIAgObYig4AAAAAAAAAAAAAZCknJ4cWxo0bJ77lxIkTaSErK0tog7dv3+7du9fOzs7ExERbW5vD4bi4uNy6dYvP5wtt7+rqymKxrK2tCSElJSX29vZOTk6+vr6nTp1q3oDFYjWf355u7NOnD/0xJSXF09Ozb9++WlpalpaWTk5OISEhPB5PzIm0NU4GXW7D1dWVEOLn58disQYPHkyrgoODaagHDx4Uum9CQoKrq2ufPn00NTUtLS2nTZt2/vx5oXG2OiztP5GkpKS1a9cOGDBAX19fR0fHysrKw8Pj6tWr4q+UFGPe2a6gUFlZWTTICxcuEEJKS0t3795ta2urr69vaGhoa2sbEBBQVFQkZmQkuViSj7nkt5Z0T5zML0ebnD59ms1ms1gsfX395ORkucbG5/OvX7++YMGC4cOHd+/eXUdHp3///lOmTKELk4kJ8uXLl5s2bXJ0dOzdu7eOjs7gwYPnzJlz8eLFDnixtLPPdo5YXV3d0aNHJ06c2LNnT/qm8vDwuHv3rvj4KeneKm19/zdXXFzs7+8/aNAgPT09AwMDDofj4+OTm5srjzilGNKBAweyWCxjY2NRkdD8GxaLVVlZKbTBnTt3li9fbmVlpa2t3bt378mTJ/v7+79//178CQqS7s7sKo+PXNnY2NBCRUWFzDu/evXqqVOnkpKSkJUCACAUZkwBAAAAAAAAAABQKjU1NbTQ6rfn0aNHb926lRDSo0cPwdozZ874+vpWVVUxW7Kzs7Ozs69evTps2LDr16+bm5uL6rmysnLy5MlPnz5ta/Dff/99QEAAj8dTVVVtamoqLCwsLCy8c+fODz/8kJCQoKWlJds4IyMjdXV12zpbDI/H8/HxOXz4MLOFxhkXFxccHHz37l2hcZLWhkW6E6mrq1u5cmVERETzjfn5+fn5+eHh4fb29leuXDE1NRVzOlKMuWx7a88VbFVCQoKbm9u7d++YLRUVFenp6UePHj1+/LiXl5eoHcVcrPaPuVDyGAfZXlxBISEha9eu5fP52trav/zyi729vfxiy87OdnFxYRLvqGfPnj179iwhIWHv3r0///yzs7Oz4IF8fX2PHTvG5XKZLVlZWVlZWTdv3jxw4MCvv/7as2dPwb3k8WJp5yVu64ilpqa6uroWFhYyW+gu4eHh3t7ec+fOFXWgdt7h0r3/Y2JiPDw8mmdI0ME5ceLEnj17vv32W5nHSeT/gDCqqqo8PT1v3LjBbHn9+vXr16/v3r0bHBz8r3/9a8OGDRJ2Jd1d1IUeH7liUkZ69eol884dHByaD1ReXl5SUpLMjwIA0HVhxhQAAAAAAAAAAACl8vnnn9NCZGSk+F/bNTIyCgwMDAwMpOkpzR06dGjNmjX0q5KRkdHUqVM9PT05HA6bzSaEPH782MHB4fnz56J63rJly9OnT1ksVr9+/WbPni30c5egU6dObdu2bcaMGYmJiR8/fqysrIyKtjayTQAAIABJREFUirKwsCCEJCcn+/r6Cu7SnjgzMjJyc3Nnz56tqalJCFm9enVMTExwcDCtnTVrVkxMTExMjIuLS4sdt23bdvjwYQ0NjWnTpm3fvn3r1q22tra0KiUlxc/PT4phke5EmpqaZs6cyXyXNTExcXZ2dnV1Ze6B5ORkBwcHMb+RL8WYi9HBV7BV6enpc+fOfffunbu7e0RERGZmZnh4uKenJyGkpqZm5cqVYWFhovYVdbGkGHNJbi15jINsL66gn3/+eeXKlXw+X1NTMzo6evz48fKLrbq6esaMGfSzOpvNHjdunKenp5eX15QpU9TV1QkhNTU17u7uz549a7HjgQMHDh06RL8WDxo0aMmSJV5eXuPGjWOxWISQjIyMpUuXCubwyfDFIpM+pRixjIyMKVOmMFkpvXr1mjdv3tixY+nqQsHBwbt37xZ6oPa/VaR4/6enpy9atKi8vFxfX3/OnDlubm505hVCSGNjY0BAwL59+2Qep7wfEEZ9ff3UqVNpVgqLxbKxsVm6dOncuXNpSsfHjx83btz4008/SdKVdHdRF3p85C0zM5MWmD+1ZWjFihXnmlm9erXMDwEA0KUhMQUAAAAAAAAAAECpODg40MKzZ8+mTp365MmTtvaQlpb2zTffEELYbPbWrVvfvHlz586d0NDQzMzMlJSU/v37E0Jev369du1aobsXFhaeP3+ew+GkpaU9f/48Ojpaks8zZWVlmzdv9vb2jo6OnjBhgpaWlp6e3rx5827fvk2/pIaGhrb4ANbOOOlyG4sWLaI/9u/ff/r06cz6R+bm5tOnT58+fbqlpWWLHUNCQszNzX///fdff/113759gYGBaWlp/v7+tJYuH9OmYZH6RA4cOJCYmEgIUVNTO3HiRGlp6c2bNy9duvTy5ctff/3VyMiIHnfjxo2yGnMxOv4KtiowMLC2tjYoKOjixYtLlizhcDhubm6hoaGnT59WVVXl8/kbN24sKSkR3FHMxZJizFu9teQxDrK9uIKioqI8PT2bmpo0NDSioqImT54s19guX75MV1+ysrLKzc198OBBaGjouXPn4uLiXr9+PWHCBEJIVVXV9evXm+9VWVm5fft2Qoi6uvq1a9eysrIiIiLOnTv34MGD1NRUfX19QkhCQkKLWQ1k+2KRSZ9tHTEej7ds2TKaGWBoaHj79u03b95ERUUlJSVVVFTQiYL++OMPocdq51tFuvd/QkJCTU3NpEmT8vPzb9y4ER4eTifzYBbA2rNnT3p6ugzjlPcD0tzOnTvpaJuYmCQlJeXm5oaFhV2/fv3ly5c+Pj60zddff/3p0yfx/Uh9F3Whx0euLl68SP9GZGxs7Obm1vEBAAD8zSExBTqd/Pz8RwKazzcIAAAAAAAAAABiTJ8+nX5nIoQ8fPhw2LBhI0eO3L9/f2pqqoSf2Xbu3El/Q3rHjh2BgYH0Kx01atSohw8f0qV/7t6923xhAkZjY6O6unpMTMywYcMkD7u2tlZPTy8oKIj+UjVj4MCBkyZNIoTU1NS0+H3udsYZGRmpra09c+ZMyYOk2Gz2rVu3RowY0XzL/v37raysCCEVFRUFBQWCe4kZFulOpK6u7uDBg7QcGhq6fv365n1Omzbt/v37KioqhJBLly69ePFCMCQpxlyMjr+CreLz+QsXLvz6669bbF+9ejX9WF5ZWXn8+HHBHUVdrPaPuVDyGAfZXtwWbt26tWTJEi6Xq6amdvny5bYuhiVFbL///jstnDp1ql+/fs2runfvfuTIEVpOTU1tXvXHH3/Ql96XX345f/785lUjR45kFk/566+/mlfJ48XSzj7bOmI3btygH+A1NDSSk5NnzJjBVGlqap47d+6rr74SPAqRxR0u3fufEDJ69GgmoYSytrZ++PDh0KFDCSFcLpcJTCZxyvUBae7Dhw9Hjx4lhKiqqj548IDJHCWEaGlpHTx40MnJiTZLTk4W35XUd1EXenxkjs/nl5aW/vHHHxs2bFixYgUhREtL68qVK2LWaXJ3d58pASzTAwDQVkhMgc7lP//5j5WV1SgB+/fvV3RoAAAAAAAAAABdxuXLl5npGQghaWlpO3bsGD16tLGxsaur66lTp/Lz80XtW1xcfOvWLUKIlZUV/W3pFgwNDQMDA2n55s2bQjvx8vLq3bt3W8PeuHGjjo6O4HYbGxtaqKyslFWc2dnZ2dnZs2bN0tbWbmuc7u7uHA6nxUYVFZXRo0cLxtmc0GGR+kRu3rxZXl5OCBk6dOjixYsFd+RwOEuWLCGE8Pl8UfO4tGnMW9WRV1BColZW8vf3V1VVJYSEhIQIbSD0YslkzFuQ3zjI9uIy4uLiXFxcGhoaVFVVw8PD58yZI0UnbY2Nw+Fs2bLFx8eHybprrm/fvrRA5whh0FkiCCEGBgaCe23YsIGuqdQ8sUYeLxaZXOI2jVhoaCgteHt7Mw2a27VrV/OMAYZM7nDp3v87d+6kj2Rzurq6zCI+kZGRNONBVnHK6QFp4cKFC3QqFDc3N8FrwWKx1qxZQ8t0AhhR2nMXdZXHp52GDRvGEsBms3v27GlnZ/c///M/DQ0NI0eOfPDggfh1x+7evRsjgdLSUtnGDwCg9Fr+MQ+gWHSeQwAAAAAAAAAAaA8TE5OEhITQ0NAff/yR+VVpQkhZWVlkZCT9F5j+/fuvWbNmxYoVzX9DnRBy//59Pp9PCJk1a5a6urrQ/pnJAO7fvy+0waxZs6QIe/jw4UK3Cw2jnXHSQXB1dZUiztmzZwvd3r17d/E7Ch0WqU/kt99+o4U1a9awWCyhO3711VcXL14khDx8+FBogzaNeas68gpKwszMzM7OTmiVpaXl8OHDU1NTi4qKiouLBb+jC71YMhnzFuQ3DrK9uFRiYuK8efPoh/Zhw4a5uLhI109bY9uyZYuY3lJSUoRut7a2poXg4GA7O7v58+c3T30wMzMzMzNrsYs8XiwyucRtGjHmRt28ebPQvUxNTRcuXBgeHi5qx/bc4VK8/01NTZ2dnYVWzZkzp2/fvi9evKitrX3y5MnIkSNlFac8HhBBTLrJqlWrhDZwdna+d+8eIcTExERMP+25i7rK4yNvKioqS5cupXPwAABAx0NiCnQuTU1NtKCjo9P8Ly5S/OYKAAAAAAAAAMDfmZqa2sqVK1euXFlcXBz3f5r/gm9ubu7WrVt3794dFhY2b948Zvvjx49pQVNTMz4+XlT/BgYGlZWVr169ElpramoqRczM721Lop1xRkZGampqSpdA06Y4mxM6LFKfCLPMBPP5UBCzakNOTo7QBlKfS/t7k/rE09PTWyw5QY0ePXrIkCHNt3z++ediAvj8889pPxkZGYKJKUIvlkzGvAWZPHFCyfbiEkKys7Nnz55dW1tLf/zzzz8vXLiwdOlSKbpqZ2w8Hq+oqCgvLy8tLS0+Pl7UVBNjxoyxs7NLSUmprq52dXXt0aOHp6fntGnT7O3thU4CQeTzYpHJJZZ8xKqrq+mrXlNT09LSUlSzgQMHCm6UyR0uxftfzOEIIRwOhy7HU1BQQBNTOuHbT5SMjIwW8bSgpaXl6OjYaj8yfFF02sennezs7PT09AS3V1VV5eXlffjwoampydfX9+rVq3FxcUJnDKJKSkroekMAACBbSEyBTurs2bPNp+DLycnp+PxZAAAAAAAAAAAl0Lt3by8vLy8vL0JIRkZGXFxcfn5+jx49ysvLIyMjCwsLFyxYEBoaynxd/vDhAy0EBQUFBQWJ77yuro7L5Qquv9CzZ08pQm0xd4t47YkzNzc3IyNjwYIFurq6UsQp+GviEhI6LFKfCF3JghAi5ttzr1691NXVGxoamMYttGnMW9UxV/D27dvbtm0TbBMUFNQiMcXCwkJMn0zaChNJc0IvlkzGvAWZPHFCyfbikv/LBjAwMHBxcTl79iwhZOvWrbNnzxb1lVrmsf3yyy9RUVEPHjzIz89vaGhotb2qquqlS5dWrFiRkJBACCktLT148ODBgwfZbLatre28efMWLVrUYlkuebxYZHKJJR8x5sazsrISNZsIrRWzb3vucCne/+JzyJiUjrKyMhnGKfMHRCgas4qKSq9evdrTT/vvok7++LTfyZMnbW1tRdVGRUV99dVX7969S0pK2r9//969e2V1XAAAkBBb0QEAAAAAAAAAAACAzDx58mT//v379++PjY0VrB0yZIiPj8/Ro0e3b98eFBSUlpbWt29fPp/v4+Pz8eNH2oaZDkFC1dXVghulWwpBzDdUQe2Jky63sWjRojb1wFBRUZFuR6HDIvWJ0BUTxGOz2fSzH5fLFdqgTWPeqg67ghIS//GVCYCZxbk5oRdLJmMuKgwJST4Osr24lL6+fmxsbHBw8KBBgwghJSUlO3fulKKftsb29u3bMWPGzJ49+8yZM7m5ufTKmpmZTZ48ecuWLdHR0aJ2NDc3j4+P/+WXX7788ktmsS0ej/fXX3/t3r17yJAh3t7eNTU1THt5vFhkcoklHzHmS7/4XdTU1AQ3yuQOl+1SOIQQHo9HC8wsF53w7UdEvEkaGxsJIerq6lL/wUG15y7qEo+PvM2fP//gwYO0fOXKlQ47LgAAMJCYAgAAAAAAAAAAoDxevHixY8eOHTt2HDt2rNXGRkZGS5YsIYS8e/fu0qVLdKOhoSEt3Lhxgy+Bzz77TH6nI0Z74oyMjNTQ0Jg9e7ZCIm9B6hNhdiwsLBTVeWlpKf1S2DFzA7SJ1Cfu7+8vtMHXX3/d4hD5+fliAqCLgxBCJL+H5THmXeWJI4To6urevn3bzs5OTU3txIkTdOOJEyeY9TvkhMvlOjk5JScnE0JMTU337Nlz7969jx8/FhcXx8fHHzp0aNKkSeJ7mDVr1vnz50tLS1NTUw8dOrRgwQJNTU1CCJ/PP3ny5KZNm5iW8nixdPAlZnZ/+fIlX3QCx8uXLwU3KuqtIjQYRl5eHi0wR+ycb7/i4mLBjTTUurq6d+/etadzqe+irvL4dAAPDw+aq5SdnS1h4iAAAMgQElMAAAAAAAAAAACUR+/evWnhyZMnkrRnfmm+pKSEFpjVT9LT02UdnSxJHWdeXt7jx4+dnJz09fXlEFebSX0i1tbWtMB8tRXEVAldtkOxOuBOe/HihdA5DAghfD4/OzublgcOHChhh/IY867yxBFCpk6d6uDgQMsTJ0708PAghDQ1Na1fv15MAkT7Xbt2LTMzkxAyfPjw3NzcnTt3Ojo66unpMQ0kWZeEEMJms0eNGrVly5arV6++efMmKCiIzWYTQs6ePcusESOPF0sHX2ItLS16xLq6OjF5G8+fPxfcqKi3Sm5uLjMtSgt8Pj8rK4uWmYVaOuHbj8/nC82EY44uJvkmIiLiwoULYmYuIe24i7rE49MxVFRUmL8jSbjUGgAAyBASUwAAAAAAAAAAAJTHyJEj6a8sFxcX//LLL622f/jwIS1oa2vTwvjx42nh7t27ovYqLCz08/Pz8/O7fPlyeyOWltRx0uU2XF1d5R2hhKQ+ESZF4McffxS14+nTp2lh3LhxMohVpjrgTisvL2emAmrh2rVrBQUFhBBjY2MbGxsJO5THmHeVJ05QUFAQTcJ4+PDhuXPn5HegR48e0cK6det0dXUFG9DZIARt3rx5zpw5c+bMKSoqalFlaGj49ddfOzs70x+fPn1KC/J4sXT8JWZu1KNHjwptUFZWJvRAinqrlJaWilpd5dq1azThw9LSsk+fPoqNkxBSVVUlNN0tPj7+06dPgtuZo4eFhQntMDMz093d3dPTMyQkRMxxpb6LusTj02GYjJz37993/NEBAP7mkJgCAAAAAAAAAACgPFRUVDw9PWl5xYoVzC+aCxUaGvrrr78SQths9oL/j717j8v5/h8//ro6oAOpJGoqUfEJfYomMYdt2pxmZg7JzMTEzGmjjX0Mm81WPnPaHJoxchjNmY9WIjKRQqkconM0p1onqa7r98f787m+16+TdLoqj/s/Xtfr9H6+3r3Lra7n9XqNGiVVuri4SJ/wPnnypPRWa1mLFy/29fX19fVVprPUv2rHGRAQoK2tPWLEiMrnr9MdIFRVeyEjRowwMDAQQkRFRR04cKDsqLi4OOmtUJlM5uHhUSfR10D9PGkrVqwoKCgoVZmbm7t06VKpPGnSpKrPViv3vNSj1Vi+48pq3779smXLpLK3t7dy14RaJ23MIISQyWRlW4uLi9esWVPuwEePHh09evTo0aOHDx+uqINU0NPTkwp18YOl/r/Eyqd6w4YN5e4psnLlypycnLL1avypsnz5cunkHVW5ublLliyRylOnTlVvnFIaVmFhYVRUVNlWZZyleHh4SM+tn59f2QwPoZJAU/mROtV+ihrFt0+9USYV/fXXX/V/dQB4wZGYAgAAAAAAADQpX375ZZs2bYQQ9+/fd3Z2/vLLL+/cuVPqlIS4uLgZM2Z4enpKL2fMmNGxY0eprKGh8cUXX0jlqVOnbtq0SfV99IKCgk8//XTnzp1CCGtr6zfffLMeVlSu6sWZmJgYGRk5ePDg1q1bVz6/tJ1GPaj2DdfT05s7d65Udnd3/+WXX1SnDQoK6t+/v/Qm3Lvvvlv102rqTf08abGxsQMGDMjIyFDWJCUl9e3bNyYmRgihr68/e/bsqs9WK/e81KPVWL7jyvXxxx/36NFDCPHgwYNFixbV0VUcHR2lwpYtWwoLC1WbUlNTx40bFxgYKL28fv266t3r1auXVFiyZMmVK1dUBxYXF/v4+Jw7d04IYWpq2r17d6m+Ln6w1P+X2M3NTVr7kydPXFxcgoKCVBc+b948Hx+fcgeq8afKtWvX+vfvr/qtmpCQ4OLiIqVXmpqazpgxQ71xKp/Djz76SPUgmIKCAg8Pj/Pnz2tqapYdZWdnJ+2jU1hY6OrqevHiRWWTQqHw8/Nbt26dEKJ169Zvv/12JVev9lPU8L996lOzZs2kgvL4QgBAvdFSdwAAAAAAAAAAapOxsfGJEydee+217OzsgoKC5cuXL1++vHnz5tbW1qampvfv309PT8/KylL2f+ONN3x9fVVn+OCDD4KDg3ft2pWdne3l5fXtt9/26NHD3Nz83r17oaGh0htyRkZGR44cKfd9uHpTjTilz3C/++67Fc2p3Oc/NDR05syZVlZWLi4u/fv3b2gLkSxevDg4OPjcuXOFhYWenp7Lli3r1atXixYtIiIiEhISpHcEraysNmzYUKfxV1tdP2ldunS5detWRESEpaWlg4ODra1tTExMXFycMk9r3bp1FhYWzzVnte95JY9WY/mOK0tTU/PHH3/s37+/9Ba7p6ens7NzrV/Fzc3N0tIyOTk5PDzc1tZ29OjR5ubmDx48iI+PP378eFFRUefOnXNycjIzM5OSknr27Dl8+PDly5cLISZNmvTVV189fPjw0aNHTk5Orq6uNjY2Ojo6mZmZ586dy8zMlOb//vvvVW9sXfxgqecvsYaGxrZt2/r27Zudnf3w4UM3NzcLCwtnZ+fs7OwLFy5Ie6XMnz9/7dq1xcXFpcaq5aeKp6fnL7/8EhkZaWFh4eDgYGdnd/Xq1fj4eOly2traW7duNTIyUm+cHh4eP//8c0lJSUREhJRuYmFhER8ff+rUqZSUlA4dOkyYMOG7774rO3DDhg0RERGJiYlpaWmurq5du3Z1cnIqLi6OjIy8ceOG1MfPz8/MzKzyAKr3FDX8b5/6JKXtCiHS0tIq6uPu7t68efOqzDZz5sxn7r4GAFAiMQUAAAAAAABoanr27HnlypUPP/xQ+UH5wsLC+Pj4+Ph41W56enqLFy/+9NNPtbW1S82wfft2ExOTdevWyeXy5OTk5ORk1dbu3bv/8ssv//jHP+p0FVXxvHEGBARoaWmNHDmyogktLCy6dOly/fr1J0+eSO9o+vr61nViiqjuDdfW1g4MDJw0adL+/fuFECkpKSkpKaodXF1dAwICjI2N6zr+aqvTJ23gwIHLli3z9PTMzc2NjIyMjIxUNunq6q5du3by5MnPO2e173nlj1Zj+Y4rq1+/fpMmTfr111/lcvmMGTMuXryoPDqkthgYGOzZs2fo0KGPHz9OSUn54YcfVFtHjBixdevWffv2STtqXL58uaioSHpn3dDQ8NixYxMmTLhz545CoTh37py0x4OSsbHxN998U/Y4p1r/wVKNOWvI3t7+5MmTo0ePli5U6kGdPn26j4/P2rVryw5Uy0+VUaNGOTs7z549++nTp1FRUapn5RgbG2/dunXIkCFqj/OVV15ZuXKlt7e3XC6/f//+Tz/9pGyys7M7cOCAdDReWUZGRmFhYe+8886FCxdKSkquXbt27do1ZWvr1q2//fbbSrKaVFXjKWr43z71ycbGJjg4WAixZcuW6dOn6+vrl+1z6tSpKs42fPjw2gwOAJo6ElMAAAAAAACAJsjKyuqPP/6IiYnZvXv3hQsXrl+/npWVVVRU1KpVK1NTUycnp4EDB44dO1a5i0Mpmpqaq1evnjZt2s8//xwcHJyWllZUVNSpUycbG5sxY8aMHTtWJpPV53I0NDQ0NTXLXvS54kxJSbl48aKbm1upT96XcvTo0QULFoSFheXk5LRr165t27Z1sqT/X7VvuJ6e3u+//x4aGurv7x8aGnrv3r3i4mJTU1MXF5dx48ZVfjZE5Sq657U7W10/aWPHju3du/fq1auPHz+elpamqalpaWk5dOjQjz766Hn3SlGq9j2v5NGq5++42v3ifv/994cOHcrKyoqMjNy0aZPqkSu1FZuLi8udO3d8fHxOnz6dkJCQk5Njbm4+cODASZMmvfLKK0IILy8vU1PTPXv2aGlp9e3bVzmwd+/eN27c2LVr1969e1NSUlJTU4uLi62srCwtLd3c3KZOnaqrq1s2hrr4wVJ3X+KKvpo9e/aMj4/38/Pbv39/fHx8VlaWiYmJs7Ozl5fXG2+8IYRYtGiRXC7v169fqYF191OllPbt20snv3Tu3HnYsGH9+vVbv359cHBwenq6tMvX22+/PXPmzIqSS+r/p9+nn376xhtvrFy5Mjo6+s6dOzo6OtbW1mPHjp0xY4aenl5WVpa0nLL7bZiZmZ0/fz4gIGDPnj0XL168f/++qalply5dnJycPvnkE+U2Hs9UvaeoIX/71LPhw4dLeYHx8fELFy5UzS4CANQ1meoBbzVx+vTpQYMGCSGsrKwSExNrZc76NGXKlK1btwohvvzyy6VLl6o7nMZt5MiRhw8fFkKsWbPmuY5oFUL07t1bOmTxt99+Gzt2rLL++vXrZ86cEULoGLY16danVuMF8H/Szh+XFxcJIQb8066TmYm6wwGapowHj09cjBVCyOTyHnt3qzscoMm69ZpbvomJEEKvnaWxzT/VHQ7QZKWGHZb+sGDao19zg4b7cXygUSt4/Nf9a+eFEAYGBuPGjVN3OEAjEBsb261bNyGEl5dXgz3GCAAAAHhx1PKWegAAAAAAAAAAAAAAAICExBQAAAAAAAAAAAAAAADUCRJTAAAAAAAAAAAAAAAAUCdITAEAAAAAAAAAAAAAAECd0FJ3AHjh5OfnT5gwISwsTC6Xl23NycmRCsXFxar1ys4Fj/9KOXu4roMEXmAK6Z/QKzfOXL2h3lCAJkvxv381NK6O91BrKMALIe9ect69FHVHATRh//2PLTM6TAiZekMBmq7/fqOV+msJAAAAAACNAokpqG/Hjh07dOjQM7tdu3ZN9eXDhw9VXikEgLqn4FsNANB08L8aUD/4XgPq1pMnT9QdAgAAAAAAz43EFNS3vLy8qnSztLRUfdmyZcu6CQcAAAAAAKBx0NLiT3lAldjb2yv4wA0AAADQYPDbLNSmZ8+emzZtKlX5/vvvx8bGCiEMDQ1V61u0aCEVdAyMzLo41k+EwAso8VKovKRYCNHDwcHM/CV1hwM0TQ8fPIi4eEEIIVMo2u/cr+5wgCbrgdvAp22NhRCmZi916tpN3eEATdb5kEDpnT/NDt1kLfhEAVAnFPnZJelxQuXPIwAAAAAANCIkpkBtWrZs2bNnz1KVenp6lY/S1NJu0bJ1nQUFvOhkMplU0G/Z0sjISL3BAE3VU+UG7ApFs3v31RoL0JTJioqkgnaz5q1aG1beGUAtaKYrdFqpOwigiSp+qu4IAAAAAACoPg11BwAAAAAAAAAAAAAAAICmicQUAAAAAAAAAAAAAAAA1AkSUwAAAAAAAAAAAAAAAFAnSEwBAAAAAAAAmpRz587JZDKZTGZjY1OV/u+9957Uf9WqVXUdWyMyePBg6bYUFhbWcKrIyEhpqnnz5tVKbAAAAADQiJCYAgAAAAAAAKBBiI2NlRI4ZsyYoe5YGoSSkhLZ/5A2BAAAAKCRIjEFAAAAAAAAAAAAAAAAdYLEFAAAAAAAAAAAAAAAANQJLXUHAAAAAAAAAAAoh4aGxsqVK6XyK6+8ot5gAAAAAKB6SEwBAAAAAAAAgIZIJpN5e3urOwoAAAAAqBGO8gEAAAAAAABQIYVCcejQoVGjRjk6OrZp00ZPT8/Ozu611177/vvvHz9+XLZ/bGysTCaTyWQ7d+4UQmRmZi5dutTBwaFVq1aGhoYODg6LFi1KTU0tNWrBggUymaxbt27Sy40bN0qTrFq1qlTPsLCw6dOnd+nSpVWrVnp6etbW1hMmTNi/f79CoahkFXK53N/f/8033zQzM2vRokXHjh0nT54cHh4uhAgMDJSuFRgYWPXbUr0wJGlpad7e3v/4xz9atmxpYGBgb28/b968GzdulNt5zJgxUniZmZmlKjt06CC9vHDhwsSJEzt16qSjo2NlZeXm5rZ9+3a5XF715QAAAABA3WHHlMbtyZMncXFxVfl1tz5lZWWpOwQAAAAAAADUgri4uNGjR1+/fl218ubNmzdv3gwJCVm+fPlvv/02bNiwioaHhISMHz/+/v37ypqsrKzo6Oi1a9euX79+8uTJzxVMQUHBlClT9uzZo1qZmJiYmJi4e/dqO4pGAAAgAElEQVRuFxeX33//3czMrOzAjIyMUaNGXbx4UVmTlJSUlJS0ffv22bNnu7m51U8YkhMnTkyYMEE1pycuLi4uLu7HH39ctmzZ559//lzBCCG+++67RYsWyeVyLS2tkpKS5OTk5OTkoKCgDRs2hISE6OjoPO+EAAAAAFC7SExpxPLz8x0cHBISEtQdSIVUP8YBAAAAAACAxiU3N/fNN9+UdjfR0NBwdXW1srLS0tJKTU09e/bs06dP8/Ly3N3dL126ZGtrW3Z4dHT09OnTpT4jR47s1q1bTEzMsWPH/P398/LypkyZoqWlNXHiRKnz1KlTX3/99aSkJC8vLyHE0KFDZ8+eLYSws7OTOpSUlAwZMiQ0NFR62bZtW2dnZ11d3UuXLiUmJgohwsPDXV1dL1261KZNG9UwHj9+PHDgwFu3bgkhZDJZly5dnJycUlJSLl26VFBQsGbNmhMnTlT9nlQ7DOU98fPzy8vLa9Wq1YABA/T09CIjI6XYioqKFi1aVFJS8sUXX1Q9ns2bN3/22WdDhw719vZ2dnYuLi4OCQmZM2dOcnJyeHj4/PnzN2zYUPXZAAAAAKAukJjSiMXExDTkrBQhRFJSkrpDAAAAAAAAQDXt27dPykqxtrYODAzs3LmzsunBgwejR48+c+ZMTk7OoUOHFixYUHa4j4+PEMLX1/eTTz6Rauzt7cePHz9gwIAZM2YUFxfPmjXr9ddfb9eunRDCzs7Ozs4uNjZW6mlhYfHGG2+ozrZy5UopHURbW3v16tUzZ85UNgUFBY0fP/7Ro0fJycmzZs0qtZfJvHnzpMwPc3PzQ4cO9ezZU6rPzc11d3c/evRoRWfolKvaYUhCQkKEEIMGDQoICDAyMpIqb9269c4771y7dk0IsWzZsrfeeqtHjx5VCebRo0dz5szx8vL68ccfNTT+e2j7yJEjbW1tHR0dCwsLd+zYodoEAAAAAGpBYkojVlJSIhU0NDQMDAzUG4yq3NzcoqIiIUQVf4Uul5+f38mTJ5UvTUxMLCwsaiE4AAAAAACAF0ZGRsaQIUOe2e3q1avl1v/5559SYfPmzapZKUKINm3arFmzxtHRUQgRERFR7nCFQjF69GhlVorS1KlTIyMjN27cmJ2dvX79+q+//vqZERYUFKxatUoq79ixY9y4caqtgwcPPnPmjIODQ0lJyd69e1esWNGpUyep6c6dO9u3bxdC6OjonD9/vkOHDspR+vr6Bw8edHNzk5JFqqLaYah6+eWX//jjDy2t//vDrI2Nzfnz5/v27RsdHV1cXLxq1apff/21KvHk5+ebmJj4+vqWSj3p2rXroEGDTpw4kZeXd/PmzS5dulRxgQAAAABQF0hMaQratWuXnp6u7ij+z8iRIw8fPiyEqMkRtsHBwaovX3nlFeXOrgAAAAAAAKiK/Pz85zqnphR7e/u5c+fKZLL+/fuXbVVmXeTk5FQ0Q7k7qQghvL29f/755+Li4u3bt1clMeXo0aOPHz8WQvTo0WPs2LHlhjpu3Lhdu3YpFIqdO3cuWbJEqt+2bZtCoRBCTJs2TTUrRaKpqfn5559XPTGl2mGoWrJkiWpWikRfX//rr79+6623hBABAQFbtmwp26dcs2bN0tPTK1tva2srfemzs7OrMg8AAAAA1B12cUTD0rVrV3WHAAAAAAAAACGEmDt37g8//PDvf/9bW1u7bOuFCxcqH25ubt67d+9ym6ysrKTdVlJTU9PS0p4Zyblz56TCtGnTZDJZuX0+/PBDqXD+/Hll5ZkzZ6SCp6dnuaNef/31qm/TW+0wlMzMzIYNG1buwBEjRki5Pvn5+RXtYVOWdBvLatasWRVnAAAAAIC6xo4paFjWrVvXq1evvLy8UvXNmzdXSzwAAAAAAACNV+fOnW/duvXMbu+9956/v/8zu8nl8tTU1ISEhKioqJMnT4aGhlbev2PHjpW3SmcAxcTEvPTSS5VPdfPmTalgY2NTUR/lYUPXr19XVsbExEiFck/VUQ5MSUmpPIAahqFUyUAhhL29/e3bt4UQSUlJPXv2rEpIlawLAAAAABoIElPQsLRs2XLWrFll669fv678gAsAAAAAAADqzbFjxw4ePHj27NnExMSnT59WfaClpWUlrcq0lYcPHz5zKukAHSGElZVVRX3at2/frFmzp0+fKjvL5fKsrCwhRJs2bco976YqcdY8DFWVJ+sok1oePXpUxZCMjIyq2BMAAAAA1IXEFAAAAAAAAADluHv37jvvvBMeHq5aaW5ubmdn16NHj9dee23EiBGVDK88iyU/P18qlJSUPDMShULxzD4aGhpaWlpPnz4tLi5WziyXy4UQFR27I6n6qTfVC6PqpGjF82weXPnSAAAAAKAhIDEFAAAAAAAAQGnFxcVubm7Xrl0TQpiZmU2fPn3AgAFOTk4tW7aUOpQ9i7mUxMTESlqlM2uEEK1bt35mMIaGhlIhOTnZzs6u3D6ZmZlSsotyExFtbW19ff3c3Nz79+/n5+fr6uqWOzA5OfmZAdQkDFV37typZP6EhASpwD4oAAAAAJoSDXUHAAAAAAAAAKDBOXDggJSV4ujoeOPGjSVLlgwYMECZlSKetSGKEOL27dsV7YaiUCji4uKkcteuXZ8ZjI2NjVRQpm6UpWyytrZWVioPx6kkI6TyBJpaCUPpxo0bym1RSlEoFLGxsVLZwcGhiiEBAAAAQMNHYgoAAAAAAACA0iIjI6XCjBkz9PX1y3YodcRPWY8fP967d2+5TQcOHEhKShJCmJiY2NraPjMYV1dXqbBly5aK+vj5+UmFfv36KSv79+8vFbZt21buqIiIiBs3bjwzgBqGoZSZmfn777+XO/DAgQNSioyVlVWHDh2qGBIAAAAANHwkpgAAAAAAAAAoTUPjv385lMlkZVuLi4vXrFnzzElWrFhRUFBQqjI3N3fp0qVSedKkSeUOVCgUqi9HjBhhYGAghIiKijpw4EDZ/nFxcf7+/lK0Hh4eyvr3339fKmzcuPHevXtlB3711VfPXEXNw1C1fPly6awfVbm5uUuWLJHKU6dOrXpIAAAAANDwkZgCAAAAAAAAoDRHR0epsGXLlsLCQtWm1NTUcePGBQYGSi+vX79eKo9EKTY2dsCAARkZGcqapKSkvn37xsTECCH09fVnz55d7kBpPxUlPT29uXPnSmV3d/dffvlFtTUoKKh///7SsUHvvvuu6tlATk5OQ4cOFULk5eX16dMnOjpa2fTkyRMPD48jR46Um3lTrmqHoeratWv9+/dXvScJCQkuLi7SOT6mpqYzZsyoYjwAAAAA0ChoqTsAAAAAAAAAAA2Om5ubpaVlcnJyeHi4ra3t6NGjzc3NHzx4EB8ff/z48aKios6dO+fk5GRmZiYlJfXs2XP48OHLly9XnaFLly63bt2KiIiwtLR0cHCwtbWNiYmJi4uTy+VSh3Xr1llYWKgOadmypVQIDQ2dOXOmlZWVi4uLdBzP4sWLg4ODz507V1hY6OnpuWzZsl69erVo0SIiIiIhIUHKjLGystqwYUOphfj5+fXq1evu3btJSUlOTk7dunVzdHRMT0+PiIjIyspq1arVwoULv/jiCyGEjo7OM29LtcOQeHp6/vLLL5GRkRYWFg4ODnZ2dlevXo2Pj5cGamtrb9261cjI6JlhAAAAAEAjQmIKAAAAAAAAgNIMDAz27NkzdOjQx48fp6Sk/PDDD6qtI0aM2Lp16759+6TtPS5fvlxUVFQqMWXgwIHLli3z9PTMzc2NjIyMjIxUNunq6q5du3by5MmlLmphYdGlS5fr168/efJEyu3w9fWVElO0tbUDAwMnTZq0f/9+IURKSkpKSorqWFdX14CAAGNj41JzmpmZnT59esSIETdv3iwpKbl69erVq1eVl9u3b19ycrL0Uk9P75m3pdphSEaNGuXs7Dx79uynT59GRUVFRUUpm4yNjbdu3TpkyJBnxgAAAAAAjQuJKQAAAAAAAADK4eLicufOHR8fn9OnTyckJOTk5Jibmw8cOHDSpEmvvPKKEMLLy8vU1HTPnj1aWlp9+/YtO8PYsWN79+69evXq48ePp6WlaWpqWlpaDh069KOPPiq1V4rS0aNHFyxYEBYWlpOT065du7Zt2yqb9PT0fv/999DQUH9//9DQ0Hv37hUXF5uamrq4uIwbN+7tt9+uaCG2trbR0dGbN2/es2dPfHx8YWGhlZXVmDFj5syZY2hoePbsWambgYFBVW5LNcJo3769tClL586dhw0b1q9fv/Xr1wcHB6enpzdv3tza2vrtt9+eOXNmReks1aOhoaGpqVn1g4oAAAAAoI6QmAIAAAAAAAA0KX379pWOhqmiHTt27Nixo9ym1q1br1ixopKxo0aNGjVqVCUdLC0tf/jhh1IbrlSiU6dO0mYkFRkwYMCAAQOqOJtS8+bNP/74448//rhsU2pqqhBCW1vbyspKtT4oKKi2wjAzM/vqq6+UL+3t7Ss666esffv2VbFSlY+Pj4+PTxUvAQAAAAB1isQUAAAAAAAAAE1TbGxsWFiYEKJv377dunUr20GhUJw8eVIIYWNjo6XFH0sBAAAAoPbxuxYAAAAAAACApiknJ8fLy0sIMWbMmL1795btcPDgwWvXrgkhhg0bVt/BAQAAAMCLQUPdAQAAAAAAAABAnXB2djY0NBRC7N+/PyAgoFTrrVu35s2bJ4SQyWQeHh5qiA8AAAAAXgDsmIJGpjAv597NaHVHATRZCnmJVEhKTHz08KF6gwGaqry8PKmgkMkeDXJVbzBAE1Zs0FIqZD9+eD06Sr3BAC8C+YMU2d+Z6o4CaJoUT5+oO4RGTFNTc+PGjePHjy8pKRk7dqybm9sbb7xhYmKSmpoaHR194MCBwsJCIcS0adMcHBzUHSwAAAAANE0kpqBxyM3NlQpFT/IfptxSbzDAiyAjPT0jPV3dUQBNnUz2d88e6g4CaPpysrNysrPUHQXQ9Cmy7ynUHQPQ5BUUFKg7hEZp7NixGRkZixcvzs/PDwwMDAwMLNXB3d19/fr1aokNAAAAAF4EHOWDxuHJEz4bBAAAAAAAXmglJSXqDqGxmjt3bmJi4ueffz5w4EBLS0ttbW0DAwM7O7sPPvjg9OnTu3bt0tbWVneMAAAAANBksWMKGgdjY2OpoKXdTM/AUL3BAE3Y3w//UigUQgh9g9bNmrdQdzhA01RUWJiT/VgIIRSK5klp6g4HaLKetm+raNFcCCHTbqHRQk/d4QBNVknOf89/NDI21uJtXaBuFD19+vjRIyGEjo6OumOpEnt7e+lXywalbdu233zzjbqjAAAAAIAXEYkpaBxkMplU0G9t1KX3APUGAzRhEYH7S4qKhBAdbf/RroOlusMBmqaHf92LCjslhJApFCa7Dqs7HKDJ+mvSO087tBdCaLYyaW7ZTd3hAE1W3uUTQqEQQjg49Wxj0lbd4QBNU+bdu2dOnRRCaGpqqjsWAAAAAACeG0f5AAAAAAAAAAAAAAAAoE6QmAIAAAAAAAAAAAAAAIA6QWIKAAAAAAAAAAAAAAAA6gSJKQAAAAAAAEBTplAoLl68uHDhwj59+lhZWbVo0aJ169Y2Njbu7u6//vrrkydPav2KgwcPlslkMpmssLCw8kpUT+3ezDFjxkizZWZm1ny2BuX777+XyWQ//fSTaqVyvT/++KOycuXKlTKZbOPGjfUWWxO+7QAAAEApJKYAAAAAAAAATVZUVFSfPn169+7t4+MTHh6enJxcWFiYnZ2dkJCwZ8+eyZMnW1paBgQEqDtM4NnmzZsnk8nmzZtXxf63b99eunSptbX1tGnTntl59uzZ7dq18/b2Tk9Pr1mYDVRJSYnsf1atWqXucAAAAPBiITEFAAAAAAAAaJp+/PFHZ2fnCxcuSC/19fW7d+/et29fS0tLLS0tqfKvv/4aM2bMt99+q74wgWcrKSnZvXv3cw358MMPCwoKvvrqK21t7Wd21tXV/de//vX333/PmjWrujECAAAAKB+JKQAAAAAAAEATtG7dulmzZsnlciGEk5PTkSNHHj58GB0dHRYWlpSUVFBQ4O/vb29vL3VetGjRwYMH1RovUJnVq1c/15E3/v7+ISEh3bt3d3d3r+KQadOmWVlZHTx48PDhw9WKEQAAAED5SEwBAAAAAAAAmprLly/Pnz9fKs+ePfvixYvDhw9v1qyZsoOWlpaHh0dUVFS/fv2kmo8++qioqEgNsQKVysrK+v777729vZ9r1HfffSeE+PDDD2UyWRWHaGtrT5kyRQjx/fffP2+QDZ+GhsbK/3nllVfUHQ4AAABeLFrqDgAAAAAAAABALfP09CwuLhZCTJgwYc2aNRV1a9as2cGDB7t27Xr//v2MjIzg4OAhQ4bUY5hAhf7zn/8cPHgwLi4uKioqPz//ucYGBwdfu3ZNW1t7/PjxzzXwvffe+/LLL8+dOxcREeHs7PxcYxs4mUz2vMk9AAAAQG1hxxQAAAAAAACgSQkJCbl8+bIQwtjYeN26dZV3NjY2njBhglT+7bffyu0TFhY2ffr0Ll26tGrVSk9Pz9raesKECfv371coFLUSsEKhOHTo0KhRoxwdHdu0aaOnp2dnZ/faa699//33jx8/rmSgXC739/d/8803zczMWrRo0bFjx8mTJ4eHhwshAgMDZTKZTCYLDAwsd+zdu3eXL1/eu3fvtm3b6urq2tvbjx49+vjx4xUtasyYMTKZrEOHDtLLCxcuTJw4sVOnTjo6OlZWVm5ubtu3b5cOTqq35auKjY2V1rtz504hRGZm5tKlSx0cHFq1amVoaOjg4LBo0aLU1NSqTBUSEjJmzJgOHTq0aNHCyspq8ODB27Ztq2RptRJ/Wfv379+8eXNYWNjzZqUIIVavXi2EGDZsWJs2bZ5roJWVVf/+/ZUzVENQUNCkSZOsra11dXVfeumlV1991dvb+8GDB88cWA+3XXqGZTKZ6qFIdfdgAwAAAErsmAIAAAAAAAA0KZs2bZIKU6ZMMTIyemb/KVOmxMbGCiFyc3NLNRUUFEyZMmXPnj2qlYmJiYmJibt373Zxcfn999/NzMxqEm1cXNzo0aOvX7+uWnnz5s2bN2+GhIQsX778t99+GzZsWNmBGRkZo0aNunjxorImKSkpKSlp+/bts2fPdnNzq+SiP//88/z583NyclTDiIuL279//z//+c9Dhw5ZWFhUMvy7775btGiRXC7X0tIqKSlJTk5OTk4OCgrasGFDSEiIjo5OVRdfg+VXIiQkZPz48ffv31fWZGVlRUdHr127dv369ZMnT65ooFwunzdvnmpOhrS04ODgjRs3njp1quzS6iJ+iaurq7TrjyQhISEsLKwqA5OTk48fPy6EUGZcPRcPD4/Q0NB9+/atWbPmufJacnJyJk6cePjwYWVNenp6enr6qVOnNm7c+M0333z00UflDmw4t70WH2wAAABAFYkpAAAAAAAAQJMSEhIiFar4xnyPHj2CgoLK1peUlAwZMiQ0NFR62bZtW2dnZ11d3UuXLiUmJgohwsPDXV1dL1269Lz7Uijl5ua++eab0k4eGhoarq6uVlZWWlpaqampZ8+effr0aV5enru7+6VLl2xtbVUHPn78eODAgbdu3RJCyGSyLl26ODk5paSkXLp0qaCgYM2aNSdOnKjooj/88MP8+fOlspGRkZOTU7t27S5fvhwfHy+Xy69cueLq6nrq1CkbG5tyh2/evPmzzz4bOnSot7e3s7NzcXFxSEjInDlzkpOTw8PD58+fv2HDhrpefiWio6OnT58uDRw5cmS3bt1iYmKOHTvm7++fl5c3ZcoULS2tiRMnljv2s88+2759e/Pmzfv37//yyy8XFhYGBQVdvXpVCHHhwoUFCxasX7++ruNX+uCDDz744APly19//bWKiSmBgYHStjfS3ifPa8CAAUKIoqKikydPjhs3roqjCgsLX3/9dSlNSiaT2djYODs75+TkXLx48d69e3///fesWbP09fXff//9smMbyG2vxQcbAAAAKIWjfAAAAAAAAICm48aNG9K5Ifr6+t27d6/JVCtXrpSyUrS1tX/88cfMzMyjR4/u3bv3zp07f/zxh7QXS3Jy8qxZs6p9iX379knvr1tbW9+4cePs2bM7duzYunVrcHBwenq6lFiQk5Nz6NChUgPnzZsnZaWYm5tHRETExcX5+/ufOXPmr7/+Gj58uBDixo0b5V4xKipq4cKFQggNDY1PP/00IyMjKChox44d165du3Dhgp2dnRAiPT19+vTp5Q5/9OjRnDlzvLy8jhw50r9/fx0dnZYtW44cOfI///lP8+bNhRA7duyo+rkn1V5+JXx8fPLz8319fXft2jVu3Dh7e/vx48fv2LHDz89PS0tLoVDMmjXr3r175Y7dvn27hYXFn3/++ccff3z99dc+Pj5RUVHe3t5Sq3RIUF3HX3PBwcFCiI4dO5qamlZjuK2trfRsS/NU0ZIlS6SslLZt24aFhd24ccPf3//QoUN37tyZN2+e1OeTTz558uRJ2bEN4bbX7oMNAAAAlEJiChqo/Pz8xyqqcZQsAAAAAADAC0jay0QIYWtrq6mpWe15CgoKVq1aJZV37Ngxc+ZM1dbBgwefOXNGmn/v3r23b9+u3lX+/PNPqbB58+bOnTurNrVp02bNmjVSOSIiQrXpzp0727dvF0Lo6OicP3++Z8+eyiZ9ff2DBw+++uqrFV1xyZIl0gExX3zxhY+Pj/Smu6RXr17nz5+XshlOnTqleiaLUn5+fsuWLX19fTU0/r+/rHbt2nXQoEFCiLy8vJs3b1Zl7aK6y6+cQqF45513Pvnkk1L1U6dOnTp1qhAiOzu71A4cShoaGsePH3dyclKtWbFihbW1tRAiKysrKSmpruOvIblcLu0Y1KdPn2pP4uLiIoQodxuhcj18+HDt2rVCCC0trbNnz7q6uiqbdHR0Vq1aJR0s9fDhw/Dw8LLDG8Jtr90HGwAAACiFxBQ0RH5+fgYGBkYq5s6dq+6gAAAAAAAAGoFHjx5JBWnXh2o7evTo48ePhRA9evQYO3Zs2Q729vbSQScKhaLspg5VZG9vP3fu3Hnz5pV76kqnTp2kQk5Ojmr9tm3bpLNapk2b1qFDh1KjNDU1P//883Ivl5aWdvz4cSGEtbX14sWLy3YwNDT08fGRykePHi13klmzZunp6ZWtVx6bkp2dXe7Asqq3/GdasGBBufXe3t5aWlpCCCmtpyx3d3d7e/tSlZqami+//LJULrW0Ooq/Jq5du/bw4UMhRK9evao9ibOzsxAiOTk5OTm5Kv137twpbYUyfvz4sqfnyGSyadOmSWXlwViqGshtr8UHGwAAAChFS90BAOXw8/OTPrkCAAAAAACA56I8K6RZs2Y1mefcuXNSYdq0aTKZrNw+H3744a5du4QQ58+fr95VKv8w0oULF8qtP3PmjFTw9PQst8Prr79uYWGRkpJSdqCU0TJ06NCK7s+QIUNKXaUUR0fHcuurccOrt/zKmZub9+7du9wmKysrR0fHiIiI1NTUtLS0l156qVQH6RSkstq0aVNufV3EX0PSGTdCiPbt21d7EuXYlJQUS0vLZ/ZXpptU9EAOGzbs9OnTQoi2bduWbW0gt70WH2wAAACgFBJT0BAVFRWpOwQAAAAAAIBGydDQUCpkZWXVZB7lsR02NjYV9VEeI3L9+vWaXEtJLpenpqYmJCRERUWdPHmy3O0lhBAxMTFSQbk5RLmxlU1MuXLlilRo0aLFyZMnKxprYGCQnZ1ddvgzL1pDVVx+5Tp27Fh5q3TCS0xMTNnElBourYrxR0dHl3vKzMsvv9y9e/eaBCCEuHfvnlQwNjau9iTKjBDlbJVTPpClDtZR0tHRGTBgQEXD6+e2P1PdPdgAAAAAiSlo0Pz9/YcOHSqESExMvHTpkrrDAQAAAAAAaOiUWzJUlFdRRdI5PkIIKyurivq0b9++WbNmT58+VXaunmPHjh08ePDs2bOJiYlPnz6tvLNcLpdybtq0aVPuySOScje6kA55EUL4+vr6+vpWfqGCgoLi4mLp7BtVNTwjqaznWv4zVb7DhzJtRXkrVJmbm1fjis8b/3/+85/PPvusbL2vr2/NE1Pu3r0rFWqSmKIcq5ytctL5WZqamtXbpqV+bvsz1fqDDQAAACiRmIIGTU9PT/qUT2ZmprpjAQAAAAAAaAQcHBy0tLSKi4vT0tJSU1M7dOhQlVGvvvqqtInFihUrZs+eLYSQjrypnIaGhpaW1tOnT6t9KPPdu3ffeeed8PBw1Upzc3M7O7sePXq89tprI0aMKDWkpKRELpcLISo6YEhS7vkj+fn5zxVebm5u69atS1VWft3nUo3lP1PlOQrKO1BSUlK2VVNT87muVRfx15CUIyKEaNWqVbUnMTAwkArlpu+UJW3/3KxZs+e9gZIGcttr8cEGAAAASiExBQAAAAAAAGg69PX1nZycLl68KIQICAiYN2/eM4c8evTozJkzUqZCt27dpErlkUDJycl2dnblDszMzJQSHaq310JxcbGbm9u1a9eEEGZmZtOnTx8wYICTk1PLli2lDnl5eWVHaWtr6+vr5+bm3r9/Pz8/X1dXt9zJk5OTy1YqF3X48OH6z5kopXrLf6bExMRKWm/fvi0VyibcPK9qx+/t7e3t7V3Dq1dEudnJ33//Xe1JlGOr+GAbGhr+/fffBQUF9+/fNzExqfZ1q6KOHhsAAACgTpGYAgAAAAAAADQpEydOlBJT1q1bN3PmzObNm1fe/8SJE1JWiq6u7ssvvyxV2tjYnDhxQgiRkJDg5uZW7sCEhASpYG1tXY04Dxw4IL2/7ujoeObMGX19/VIdKtr8o3PnzleuXBFC3LlzR5lJU0q5+RnKY26io6PVnphS7eVX7vbt2yUlJeVuwqFQKOLi4qRy165dqzG5qjqKv4batWsnFaq42Um5lGOreDSPtbW1lAh1586dihB8oQAAACAASURBVBJT9uzZU1JS0qpVqxo+eA3ztgMAAACV01B3AAAAAAAAAABq0wcffCCdRZKYmPjMrSny8vKWLFkild966y3l+9yurq5SYcuWLRWN9fPzkwr9+vWrRpyRkZFSYcaMGWXfXxdClDqsRKl///5SYdu2beV2iIiIuHHjRtn6V155RSqcOnWqoqiSk5MXLFiwYMGCffv2VRh6baj28iv3+PHjvXv3ltt04MCBpKQkIYSJiYmtrW01JldVR/HXUK0kpjx48KDUbJVTPv/+/v7ldrh27Zq7u/vEiRO3b99e7agkDfO2AwAAAJUjMQUAAAAAAABoUvT19f/9739L5TVr1vzrX/9SKBTl9pTL5XPmzJGOd9HQ0Pjss8+UTSNGjJCyW6Kiog4cOFB2bFxcnPQ2vEwm8/DwqEacGhr//eOkTCYr21pcXLxmzZpyB77//vtSYePGjffu3Svb4auvvip3oIuLi7S5y8mTJwMCAsrts3jxYl9fX19f34oOCaot1V7+M61YsaKgoKBUZW5u7tKlS6XypEmTqjezqrqLvyY6dOggFe7evVvtSZQPlXK2ynl4eEg3wc/PLzU1tWwHZQrXoEGDqh2VpGHedgAAAKByJKYAAAAAAAAATc2UKVOUySJff/11nz59jh8/XlhYqOwgl8vPnj3r7Oys3BBl7ty5Dg4Oyg56enpz586Vyu7u7r/88ovq/EFBQf3795cOAHr33Xerdy6Mo6OjVNiyZYtqbEKI1NTUcePGBQYGSi+vX7+umlvj5OQ0dOhQIUReXl6fPn2io6OVTU+ePPHw8Dhy5Ei5b9traGh88cUXUnnq1KmbNm1SnbagoODTTz/duXOnEMLa2vrNN9+sxqKqrtrLf6bY2NgBAwZkZGQoa5KSkvr27RsTEyOE0NfXnz17dk2jr8v4a6Jbt27GxsZCiEuXLlV7koiICCFEhw4dOnbsWJX+dnZ2Y8aMEUIUFha6urpKB2lJFAqFn5/funXrhBCtW7d+++23qx2VpGHedgAAAKByWuoOAAAAAAAAAEDt+/XXX1u0aCHlnVy4cGHYsGH6+vqdO3c2NDS8e/duYmKi6rvaY8aM8fHxKTXD4sWLg4ODz507V1hY6OnpuWzZsl69erVo0SIiIiIhIUF6z9vKymrDhg3Vi9DNzc3S0jI5OTk8PNzW1nb06NHm5uYPHjyIj48/fvx4UVFR586dc3JyMjMzk5KSevbsOXz48OXLl0tj/fz8evXqdffu3aSkJCcnp27dujk6Oqanp0dERGRlZbVq1WrhwoVSDoqOjo7qRT/44IPg4OBdu3ZlZ2d7eXl9++23PXr0MDc3v3fvXmho6OPHj4UQRkZGR44c0dTUrN666mH5lejSpcutW7ciIiIsLS0dHBxsbW1jYmLi4uLkcrnUYd26dRYWFg02/hrS0NB49dVX9+3bd/78+WpPIp2GM3jw4KoP2bBhQ0RERGJiYlpamqura9euXZ2cnIqLiyMjI5WnSvn5+ZmZmVU7KknDvO0AAABA5UhMAQAAAAAAAJogTU3Nn3/+2c3NzdvbOykpSQiRm5t75cqVUt1atWr15Zdfzps3r+wWI9ra2oGBgZMmTdq/f78QIiUlJSUlRbWDq6trQECAtEFFNRgYGOzZs2fo0KGPHz9OSUn54YcfVFtHjBixdevWffv2zZgxQwhx+fLloqIi5VvsZmZmp0+fHjFixM2bN0tKSq5evXr16lWpycLCYt++fcnJydJLPT29Utfdvn27iYnJunXr5HJ5cnKysqeke/fuv/zyyz/+8Y/qLarqarL8SgwcOHDZsmWenp65ubmRkZGRkZHKJl1d3bVr106ePLkhx19zr7/++r59+xITEzMzM01NTZ93eEJCwoMHD6R5qj7KyMgoLCzsnXfeuXDhQklJybVr165du6Zsbd269bfffvvuu+8+bzBlNdjbDgAAAFSCxBQAAAAAAACgyRo7duzIkSODgoIOHz4cERFx7969hw8f6urqtmnTxsnJ6dVXX/Xw8GjZsmVFw/X09H7//ffQ0FB/f//Q0NB79+4VFxebmpq6uLiMGzeu5ueSuLi43Llzx8fH5/Tp0wkJCTk5Oebm5gMHDpw0adIrr7wihPDy8jI1Nd2zZ4+Wllbfvn1Vx9ra2kZHR2/evHnPnj3x8fGFhYVWVlZjxoyZM2eOoaHh2bNnpW4GBgalLqqpqbl69epp06b9/PPPwcHBaWlpRUVFnTp1srGxGTNmzNixY8s9BqgqNDQ0NDU1qz68JsuvxNixY3v37r169erjx4+npaVpampaWloOHTr0o48+qpW9Uuo6/hp64403ZDKZQqE4c+aMdMLOczlz5owQQktL67kSU4QQZmZm58+fDwgI2LNnz8WLF+/fv29qatqlSxcnJ6dPPvmkTZs2zxtJRer/tj/vgw0AAACUIqutYyZPnz49aNAgIYSVlVViYmKtzFmfpkyZsnXrViHEl19+uXTpUnWHUyV//vmn9HuFmZlZenq6usP5PyNHjjx8+LAQYs2aNWUPrN22bdsHH3wghBg4cOCpU6fKncHR0VH6+M6BAwekP3Bcv35d+p2wtUm7Lr0H1Gn8wIssInB/SVGREKK7s2u7DpbqDgdomh7+dS8q7JQQQiaXm39bzT3PATzTX5PeedqhvRBCy7hDc8tu6g4HaLLyLp8QCoUQYtBgtzYmbdUdDtA0Zd69e+bUSSGEgYHBuHHj1B1OozF37tw1a9Zoa2vn5+draTX9j+fFxsZ269ZNCOHl5VXtw5WajGHDhh0/fvztt98+cODA84597bXXQkJCxo8fv3v37rqIDQAAAHgBaag7AAAAAAAAAAB4DrGxsZs2bdq0aZPqaSmqFArFyZMnhRA2NjYvQlYKSpk7d64Q4tixYw8fPnyugampqadPn1bOAAAAAKBWkJgCAAAAAAAAoDHJycnx8vLy8vJavnx5uR0OHjwo5awMGzasfkNDgzB48GB7e/uioqLn3fVkx44dcrncxcWld+/edRQbAAAA8AIiMQUAAAAAAABAY+Ls7GxoaCiE2L9/f0BAQKnWW7duzZs3Twghk8k8PDzUEB8agIULFwohNm/eXPWz7IuLi7ds2SKE8Pb2rsPIAAAAgBcP+1gCAAAAAAAAaEw0NTU3btw4fvz4kpKSsWPHurm5vfHGGyYmJqmpqdHR0QcOHCgsLBRCTJs2zcHBQd3BQj3ee++9rVu3nj59evfu3RMmTKjKkC1btty5c2fEiBFvv/12XYcHAAAAvFBITEHjoPxkQ9aDzIv/Kf05GAC1RV5SIhWuRYbHRl1QbzBAk/W//9QUMln6wg/VGwvQhCk0//vLTvHDtOLH6eoNBmjK/vf/WujJYJlMpt5YgKZK+VeRkv/9ygYhxNixYzMyMhYvXpyfnx8YGBgYGFiqg7u7+/r169USGxoCmUzm5+fXo0ePf/3rX2PGjNHW1q68f0FBwfLly1u2bPnTTz/VT4QAAADAi4PEFDQODx48+G9JoZDzVxig7ink8qpudAug2mQyxbP+NgqgNigE/60BdU8ul6s7BKDpKygoUHcIDcvcuXMnTJiwevXq8+fPJyYmZmRk6OrqtmvXztXV9f333x8wYIC6A4Sade7ceenSpd7e3ps3b/7oo48q77x27dqMjIyffvrppZdeqp/wAAAAgBcHiSloHPT09NQdAgAAAAAAgDppamqqO4QGp23btt988426o2gQ7O3tlZvrQGnhwoULFy6sSk9vb29vb++6jgcAAAB4MZGYgsZBV1dXKrQ0aG37j27qDQZowq5cDC8pKRZCvNTJ1sDIRN3hAE1TbnZW8s1YIYSQKwwDTqg7HKDJynnVpbiNoRCipbFpmw7W6g4HaLKSroZL74O2t7FvoddK3eEATVNBTva923FCCB0dHXXHAgAAAADAcyMxBY1MixY67V+yUHcUQJMVfemCdFhWK0PjtuYd1B0O0DRpaWsn3xRCCKFQtIi9peZogKYrz8VBCEMhRDMd3dbt2I8dqDNX//uvvlFbfcM2ag0FaLI0tDj/EQAAAADQiGmoOwAAAAAAAAAAAAAAAAA0TSSmAAAAAAAAAAAAAAAAoE6QmAIAAAAAAAAAAAAAAIA6QWIKAAAAAAAA0JQpFIqLFy8uXLiwT58+VlZWLVq0aN26tY2Njbu7+6+//vrkyRN1B1i3Bg8eLJPJZDJZYWGhumNpUhrgc/Xrr7/KKqapqWliYtKnT58vvvgiJSWl/sMDAAAAXlgkpgAAAAAAAABNVlRUVJ8+fXr37u3j4xMeHp6cnFxYWJidnZ2QkLBnz57JkydbWloGBASoO0zUq9jYWClXY8aMGdWboS6eK4VCMWzYMJlM1r179+pFVTm5XP7gwYPw8PAVK1Z07tzZx8enLq4CAAAAoCwtdQcAAAAAAAAAoE78+OOPs2fPlsvl0kt9ff2OHTu2atUqLS0tPT29uLhYCPHXX3+NGTPmm2+++fzzz9UaLBqNOnqu/v3vfx8/frxWIjQ2NnZ0dFStUSgUOTk5jx49un37tkKhKCoqWrhwoRBiwYIFtXJFAAAAAJVgxxQAAAAAAACgCVq3bt2sWbOk7AEnJ6cjR448fPgwOjo6LCwsKSmpoKDA39/f3t5e6rxo0aKDBw+qNV40DnX0XEVERNRiapSzs3PQ/y84OPjChQu3bt2Kj48fPny41G3JkiXp6em1dVEAAAAAFSExBQAAAAAAAGhqLl++PH/+fKk8e/bsixcvDh8+vFmzZsoOWlpaHh4eUVFR/fr1k2o++uijoqIiNcSKxqOOnqvs7Oxx48bVz+NnZ2f322+/de7cWQjx5MmTU6dO1cNFAQAAgBccR/mgDm3dujUsLKxUZVJSklQoLCys74AAAAAAAABeDJ6entKJKhMmTFizZk1F3Zo1a3bw4MGuXbvev38/IyMjODh4yJAh9RgmGpk6eq4+/PDDxMTE2g+3Arq6usOHD1+9erUQIjIycuLEifV2aQAAAODFVPuJKQUFBcHBwbU+bV3LyMhQdwhN0JUrV65cuVJR6+3bt+szGAAAAAAAgBdESEjI5cuXhRDGxsbr1q2rvLOxsbEyyeC3334rN4EgLCxsx44doaGhGRkZJSUlpqamLi4u77777qhRo2QyWdn+7733nr+//0svvZSamqpQKLZt27Zt27b4+PicnBwzM7Nhw4Z99tlnZmZmQoji4uJNmzbt3r37+vXrBQUFnTp1evnll5cuXfrSSy+pThgbG9utWzchhL+/v4eHR2Zm5oYNGw4cOJCYmKipqWlhYTFs2LAZM2Z06NDhee/V3bt3/fz8jh07lpiYmJub27Fjxy5dunh6eg4ZMqR+llaTYMaMGRMQECAFI4S4cOHCunXrzp8/n5GRYWpqamtrO3HixIkTJ2po/N+22QsWLPD19VW+3Lhx48aNG4UQvr6+n3zySeX3qtafK8mmTZv27t0rhJg7d66ULFIPLC0tpcLDhw/r54oAAADAi6z2E1MyMzMHDx5c69PWm+TkZHWH0Oj16NHj8OHDz+ymusknAAAAAAAAasumTZukwpQpU4yMjJ7Zf8qUKbGxsUKI3NzcUk0FBQVTpkzZs2ePamViYmJiYuLu3btdXFx+//13KQ+jXLm5ue+++25gYKAQQktLq7i4+M6dO+vWrdu3b9/p06eNjIyGDRsWERGhbI2JiYmJifntt99Onz7ds2fPcucMCQkZP378/fv3lTVZWVnR0dFr165dv3795MmTn7lepZ9//nn+/Pk5OTnKmri4uLi4uP379//zn/88dOiQhYVFvS2tJsEIIb777rtFixbJ5XItLa2SkpLk5OTk5OSgoKANGzaEhITo6OhU/bZUpBafK6WYmJh58+YJId5888358+fXW2JKQkKCVOjYsWP9XBEAAAB4kdVaYkqrVq1qayr1unv3rrpDaPS+/PJLGxubiu5kZGTkvn37hBDW1tZlW3/99deffvrp5s2b0kuFQlF3cQIAAAAAADRJISEhUmHChAlV6d+jR4+goKCy9SUlJUOGDAkNDZVetm3b1tnZWVdX99KlS9LBK+Hh4a6urpcuXWrTpk25w93d3U+fPr1q1apx48aZmppeuXJlxowZly5dunfvnru7u1wuj4mJ+fzzzz09PTt27BgfH//xxx+fOnUqNzfXy8tLyuooJTo6evr06Xl5ee7u7iNHjuzWrVtMTMyxY8f8/f3z8vKmTJmipaVVxZNZfvjhh/nz50tlIyMjJyendu3aXb58OT4+Xi6XX7lyxdXV9dSpUzY2NvWwtJoEI4TYvHnzZ599NnToUG9vb2dn5+Li4pCQkDlz5iQnJ4eHh8+fP3/Dhg1Sz6lTp77++utJSUleXl5CiKFDh86ePVsIYWdn98w7VlvPlVJ+fv64ceMKCgrat2+/ffv2p0+fVmXamnv48OGBAwek8tixY+vnogAAAMCLrNYSU5ycnD799NPDhw9Lh4w2Ovfv35c+juDg4KDuWBo9LS2tSZMmVdS6bds2KTFFdRNRSVFR0fTp0wsLC5U1sbGxo0aNqqM4AQAAAAAAmp4bN248ePBACKGvr9+9e/eaTLVy5UopK0VbW3v16tUzZ85UNgUFBY0fP/7Ro0fJycmzZs0qtaWK5O7du8eOHTt58uSgQYOkml69eh05cqRz5855eXnSoTDbt29/7733pFZ7e/vDhw937tw5MzNTyvBo165dqTl9fHzE/3/ujL29/fjx4wcMGDBjxozi4uJZs2a9/vrrZQeWEhUVtXDhQiGEhobG/Pnzv/766+bNm0tNly5dmjhx4o0bN9LT06dPn67Mxqi7pdUwmEePHs2ZM8fLy+vHH39U/sFt5MiRtra2jo6OhYWFO3bsUDbZ2dnZ2dlJG5kIISwsLN54443K75WkFp8rpVmzZsXHx2toaPj7+5uYmKSnp9fKtJU7e/bsp59+Kh3s7uXlZW9vXw8XBQAAAF5wtXmUj4+Pj/SbYWM0ZcqUrVu3CiFqZVtLVE9hYaFqVooQon379gqFYuvWrffu3Sv3kzcAAAAAAABQJe1lIoSwtbXV1NSs9jwFBQWrVq2Syjt27Bg3bpxq6+DBg8+cOePg4FBSUrJ3794VK1Z06tSp7CQTJ05Upm5I2rVr9+qrrx45ckQIMWjQIGXqhkRfX/+tt97y8/MTQly/fr1sfolCoRg9erQyK0Vp6tSpkZGRGzduzM7OXr9+/ddff1356pYsWSJ9vu6LL75YtmyZalOvXr3Onz/ftWvXzMzMU6dOHT58+K233qrTpdUwmPz8fBMTE19f31IfA+vateugQYNOnDiRl5d38+bNLl26VH5PKldbz5XSrl27pL/Hfv7556+++mrNJ1R16dKlIUOGqNbI5fL79++npqZK6TUymczLy2vdunW1e10AAAAA5Sq9ZQXQoBgbG+/cudPT0/PEiRPqjgUAAAAAAKARePTokVQwMjKqyTxHjx59/PixEKJHjx7lHndib28vZasoFIqdO3eWO8nbb79dtrJjx45S4Z133qmkNTs7u9w5FyxYUG69t7e3lpaWEGL79u3ldlBKS0s7fvy4EMLa2nrx4sVlOxgaGio/gHf06NFyJ6mtpdVKMLNmzdLT0ytbb2trW/aK1VNbz5UkISFBOkvI1dV16dKlNZ+wlAcPHpz4//3xxx+XL1+WslKEEP3791+0aFGtZNgAAAAAeCYSU9DQJSQkqDsEAAAAAACARuPJkydSoVmzZjWZ59y5c1Jh2rRpMpms3D4ffvihVDh//ny5Hbp27Vq2UhlYuaeoVB62ubl57969y22ysrJydHQUQqSmpqalpVUyyZkzZxQKhRBi6NChFV1Oud/GmTNnyu1QW0urlWCkhVfxitVTW8+VEOLp06f/j727j6v5/P8Afp2b6OZUSmFFJRUWWk1U5mZGczNjo0gxorHxoGzKl83dZoa2STY3MSQ0NeVm0UopmYgQ5a670w21pNKd6nTO74/r+/s8zrdOp1On06nj9fzr6vpc1+d6X33OeUjn3fWeO3duZWWlnp7eqVOnaDpRJ0tISLCwsNi2bVvnLw0AAAAA8AZSwg/9AAAAAAAAAAAAoCB6enq0UV5eLs99njx5QhuWlpYtjbGwsKCNR48eSRygqakpZQnpVyViDh1p6WpKSgoh5P79+/37929p2N27d2lDXV398uXLLQ3T1dWtqKjIy8uTeLWjttYhwUiso9SxOup1RQhZu3ZtamoqIeTQoUMmJiYyzkpLS6MPt4lRo0YNHz68SeeUKVMuXrzYfHBtbW1WVtaFCxe+++67mpqab775pry8vPuWpwcAAAAA6C6QmAIAAAAAAAAAAKA6+vTpQxstJTHIiNbxIYSYmZm1NOatt97q0aNHfX09M1jRTE1NpVxl0lZKS0ulDGOu+vv7+/v7S1+xtrZWIBAo7lSPDgmmQ8rrSNdRr6uzZ8/u2bOHELJixQqJBY9acvHixXXr1jXv9/f3b56Y0hINDY1hw4YNGzZs/Pjx7733nlAo/Pnnn5csWTJkyBDZIwEAAAAAgLZCKR8AAAAAAAAAAADVYWNjQxMXCgoK8vPzZZw1ceJEbW1tbW1tmjRACKH1ZaRjs9l0LYFA0N5426a+vl7K1ZqaGtpobGyUZZiMqqqq2jS+TTokmJZqLXWgDnld1dTUeHp6EkJGjBjRahaOQjk6Orq4uBBChEJhcHCwEiMBAAAAAHgTIDEFAAAAAAAAAABAdfB4PDs7O9oODw+XZcrLly8TExOrqqqqqqqGDRtGO5nSLXw+v6WJxcXFNK+iE07soHJycqRczcrKoo1evXpJGcZs7dy5cyIZSL+bnLpUMFJ0yOuqtrb25cuXhJC0tDQNDQ3W/2KqLz148IDp/PPPP2mnn5+fxG/IV1991b4djRo1ijaYlw0AAAAAACgIElMAAAAAAAAAAABUioeHB20EBgbW1dW1Ov7SpUv0iBFNTU3m03pLS0vayMzMbGkic8nc3FyegGWXlZXV0mkoIpEoIyODtocOHSrlJkw9oLS0tI4Nrx26VDDSdcjrquvQ0tKijVevXik3EgAAAAAAlaeo2qgAAAAAAAAAAACgFIsXL/72228rKipycnL8/Px2794tZXB1dfXGjRtp++OPP+bxeLTt5OQUGBhICDl8+PCXX34pcW5QUBBtvPfeex0WvVRlZWWnT592c3NrfikiIiI3N5cQYmhoaGVlJeUmY8eOpY34+PgNGzZIHMPn8/fu3UsIGTVqFK35oiBdKhjp5H9d9ezZk8lukTglIiKCEKKrqztjxgzaaWJi0mEb+F9MJpCRkZGClgAAAAAAAAqJKQAAAAAAAAAAACqFx+P9/PPPS5YsIYQEBARoa2tv3bqVxWI1HykUClevXk1LmbDZ7HXr1jGXZsyYoaurW1FRkZqaGhER8cknnzSZm5GRERISQghhsVju7u4K3M//2rZt26xZszQ0NMQ7q6qqNm/eTNsLFy6UfgcHBwdzc/Ps7OzLly+Hh4fPmTOn+ZgNGzacOHGCEHLhwoWOibtLBiMSiWQfLP/risfjHT9+vKX7FxYW0sSUAQMGSBnWIfLz84ODg2l7woQJCl0LAAAAAABQygcAAAAAAAAAAEDVeHp6Mski33//vaOjY1RUlHj5FaFQePXqVXt7+8OHD9Meb29vGxsbZoCWlpa3tzdtu7m5/f777+L3j4mJGTduHC3UMmfOHOmlczpWenr6+PHjnz17xvTk5uaOGTPm/v37hBAej7dq1Srpd2Cz2d988w1tL1269MCBA+L5GbW1tV9//TVNBDE3N58yZUrH76HLBEPPmJGd/K+rriApKWny5MlVVVWEkL59+3766afKjggAAAAAQMXhxBQAAAAAAAAAAAAVdOzYMXV1dZofcOPGjenTp/N4PAsLCz09vefPn+fk5IjnE7i4uOzatavJHTZs2BAbG3vt2rW6urolS5Zs2bJl5MiR6urqKSkpmZmZNH/CzMxs3759nbapIUOGPH36NCUlxdTU1MbGxsrK6v79+xkZGUKhkA4IDAyUpfjL4sWLY2NjT548WVFRsXz58u3bt48YMcLY2LioqCghIaGsrIwQoq+vf/78eQ6Ho9gtKSMYbW1t2khISPjyyy/NzMwcHBzGjRsny1z5X1ed4NatW1OnTm3eX11d/fDhwxcvXtAvWSzWr7/+qqWl1bnRAQAAAAC8cZCYAgAAAAAAAAAAoII4HM6hQ4ecnZ39/PzowRhVVVV3795tMkxHR2fTpk0+Pj7Na7KoqalFR0cvXLjwzJkzhJC8vLy8vDzxAU5OTuHh4b1791bgNv7XhAkTtmzZsmTJkqqqqtu3b9++fZu5pKmpuWfPnkWLFsl4q+DgYENDw8DAQKFQyOfz+Xy++NXhw4f//vvvb7/9dgcG33WCMTExGTJkyKNHj16/fk3zivz9/WVMTJH/ddUJXrx4cenSJeljNDQ0Dhw4MHv27M4JCQAAAADgTYbEFAAAAAAAAAAAAJXl6uo6c+bMmJiYc+fOpaSkFBUVlZaWampqGhgY2NnZTZw40d3dnTk/ozktLa0///wzISEhJCQkISGhqKhIIBD07dvXwcFh7ty5s2bNUkTMbDabw+Gw2ZKrkLu6uo4ePXr37t1RUVEFBQUcDsfU1HTatGkrVqyQ5awUBofD2b17t5eX16FDh2JjYwsKChoaGgYNGmRpaeni4uLq6qqIjIqWtqa4YOiKzadfuHBh7dq1SUlJlZWV/fr169OnT5tuK+frSllYLBaPxzM3N//www9XrVplbGys7IgAAAAAAN4ILPGSpW8yT0/PI0eOEEI2bdq0efNmZYcjk3/++WfMmDGEECMjo8LCQmWHI6ujR48uXryYEDJhwoT4+HjxS1VVVU3+vxoREXH37t0tW7aMHTvWw8ODEGLY963R497vzIAB3ijRkWENDQ2EkLdHOvbtb6rscABULe9x2wAAIABJREFU08t/i+79c4UQQhqFb23dq9xgAFRY6ZI59SZGhJDe/QeaDBup7HAAVNbd6HD6iwXL0e/z9AyUHQ6Aanr1ojjrViIhRFdXd+7cucoORznS09OHDRtGCFm+fHlnVg4CAAAAAAAA+Un+swMAAAAAAAAAAAAAAAAAAAAAADkhMQUAAAAAAAAAAAAAAAAAAAAAFAKJKQAAAAAAAAAAAAAAAAAAAACgEFxlBwDQNjU1VVmPHyo7CgCVJRQKaeNFUWFdba1ygwFQVTVVlbTBYrOq3xup3GAAVFijNo82Xle9+jfnsXKDAXgTlD/PqykvVXYUAKqprqZK2SEAAAAAAAAAtB8SU6B70NHRoY3qysqHaXeUGwzAm+Dfgrx/C/KUHQWAihOxWK8mOyk7CgDVV11eWo0PywEUryQvS9khAKi+Wvz9AAAAAAAAAHRDKOUD3UOvXr2UHQIAAAAAAAAAgDI1NjYqOwQAAAAAAACANsOJKdA9FBYW0gaHw1FT11BuMAAqrK6mWiQSEULUeqpzuPg3AkAhhAJBfd1rQggRibjllcoOB0BlCbS1CJdDCOFwuWo91ZUdDoDKel393wojPdTV2Rz8AAmgEMLGxvrXtYQQdfU39180a2tr+t9VAAAAAAAA6HbwOyPoHpg/CdLpbWjtMF65wQCosOSLZwQNDYQQ82HvGBqbKjscANVU9m9RenICIYQIRYa7jyo5GgDVVbpkTr2JESHEwMjE8h17ZYcDoLKunT9NPyoeMtJJR99Q2eEAqCbmB0gu/n4AAAAAAAAAuiGU8gEAAAAAAAAAAAAAAAAAAAAAhUBiCgAAAAAAAAAAAAAAAAAAAAAoBBJTAAAAAAAAAAAAAAAAAAAAAEAhkJgCAAAAAAAAAAAAAAAAAAAAAAqBxBQAAAAAAAAAAABVJhKJbt686evr6+joaGZmpq6u3qtXL0tLSzc3t2PHjr1+/brDV5w8eTKLxWKxWHV1ddI7oX069pvp4uJC71ZcXCz/3bqUnTt3slis3377TbyT2e+vv/7aZHxbL/34448sFmv//v0Kir85FX5YAAAAAKDCkJgCAAAAAAAAAACgslJTUx0dHUePHr1r167k5GQ+n19XV1dRUZGZmRkaGrpo0SJTU9Pw8HBlhwnQOh8fHxaL5ePjI+P4rKyszZs3m5ube3l5KSikVatW9evXz8/Pr7CwUEFLKFdjYyPr//3000/KDgcAAAAAuiskpgAAAAAAAAAAAKimX3/91d7e/saNG/RLHo83fPjwMWPGmJqacrlc2vnvv/+6uLhs375deWECtK6xsfHUqVNtmvL555/X1tZ+9913ampqCopKU1Pz22+/ffXq1cqVKxW0BAAAAACACkBiCgAAAAAAAAAAgAoKDAxcuXKlUCgkhNjZ2Z0/f760tDQtLS0pKSk3N7e2tjYkJMTa2poOXr9+fWRkpFLjBZBm9+7dbSpeExISEhcXN3z4cDc3N8VFRQjx8vIyMzOLjIw8d+6cQhcCAAAAAOi+kJgCAAAAAAAAAACgau7cubNmzRraXrVq1c2bNz/66KMePXowA7hcrru7e2pq6nvvvUd7VqxY0dDQoIRYAaQqLy/fuXOnn59fm2bt2LGDEPL555+zWCzFxPVfampqnp6ehJCdO3cqdCGlYLPZP/6/sWPHKjscAAAAAOiuuMoOAECa48ePt+kvIQAAAAAAAAAAgBCyZMkSgUBACJk/f35AQEBLw3r06BEZGTl06NCSkpJnz57FxsZOnTq1E8MEaNHFixcjIyMzMjJSU1NramraNDc2NvbBgwdqamrz5s1TUHjiFixYsGnTpmvXrqWkpNjb23fCip2GxWK1NSUIAAAAAKA5nJgCXdqZM2euXbum7CgAAAAAAAAAALqTuLi4O3fuEEJ69+4dGBgofXDv3r3nz59P23/88YfEMUlJScuWLRsyZIiOjo6Wlpa5ufn8+fPPnDkjEok6JGCRSHT27NlPPvnE1tbWwMBAS0tr8ODBH3zwwc6dO8vKyqRMFAqFISEhU6ZMMTIyUldXHzhw4KJFi5KTkwkh0dHRLBaLxWJFR0dLnPv8+fOtW7eOHj26T58+mpqa1tbWs2fPjoqKamlTLi4uLBZrwIAB9MsbN254eHgMGjRIQ0PDzMzM2dk5ODiYFk7qtO2LS09Pp/s9ceIEIaS4uHjz5s02NjY6Ojp6eno2Njbr16/Pz8+X5VZxcXEuLi4DBgxQV1c3MzObPHny0aNHpWytQ+Jv7syZMwcPHkxKSmprVgohZPfu3YSQ6dOnGxgYtDsA2ZmZmY0bN45Ztx1iYmIWLlxobm6uqanZv3//iRMn+vn5vXjxotWJnfCw6CufxWKJ/wGh4t4OAAAAAKCScGIKAAAAAAAAAACASjlw4ABteHp66uvrtzre09MzPT2dEFJVVdXkUm1traenZ2hoqHhnTk5OTk7OqVOnHBwc/vzzTyMjI3mizcjImD179qNHj8Q7nzx58uTJk7i4uK1bt/7xxx/Tp09vPvHZs2effPLJzZs3mZ7c3Nzc3Nzg4OBVq1Y5OztLWfTQoUNr1qyprKwUDyMjI+PMmTPvvPPO2bNnTUxMpEzfsWPH+vXrhUIhl8ttbGzk8/l8Pj8mJmbfvn1xcXEaGhqybl6O7UsRFxc3b968kpISpqe8vDwtLW3Pnj179+5dtGhRSxOFQqGPj494dgXdWmxs7P79++Pj45tvTRHxU05OTvTUHyozMzMpKUmWiXw+PyoqihDCZFx1And394SEhLCwsICAgDZlw1RWVnp4eJw7d47pKSwsLCwsjI+P379//w8//LBixQqJE7vOw+rAtwMAAAAAqCokpkAX5evrS+u/JiUl4dAUAAAAAAAAAADZxcXF0YaMH8yPGDEiJiameX9jY+PUqVMTEhLol3369LG3t9fU1Lx161ZOTg4hJDk52cnJ6datW+0+l6KqqmrKlCn0JA82m+3k5GRmZsblcvPz869evVpfX19dXe3m5nbr1i0rKyvxiWVlZRMmTHj69CkhhMViDRkyxM7OLi8v79atW7W1tQEBAZcuXWpp0V9++WXNmjW0ra+vb2dn169fvzt37jx8+FAoFN69e9fJySk+Pt7S0lLi9IMHD65bt27atGl+fn729vYCgSAuLm716tV8Pj85OXnNmjX79u1T9PalSEtLW7ZsGZ04c+bMYcOG3b9//6+//goJCamurvb09ORyuR4eHhLnrlu3Ljg4uGfPnuPGjRs1alRdXV1MTMy9e/cIITdu3Fi7du3evXsVHT9j8eLFixcvZr48duyYjIkp0dHR9NgbeopJ5xg/fjwhpKGh4fLly3PnzpVxVl1d3aRJk2hyFYvFsrS0tLe3r6ysvHnzZlFR0atXr1auXMnj8T777LPmc7vIw+rAtwMAAAAAqDAkpkAXtXbtWvobjc2bNyMxBQAAAAAAAABARo8fP6YVQHg83vDhw+W51Y8//kizUtTU1Hbv3v3ll18yl2JiYubNm/fy5Us+n79y5comR6rILiwsjH5Sbm5uHh0dbWFhwVx68eLF7NmzExMTKysrz549u3btWvGJPj4+NCvF2Nj47Nmz7777Lu2vqqpyc3O7cOHC48ePJa6Ymprq6+tLCGGz2WvWrPn+++979uxJL926dcvDw+Px48eFhYXLli1j8nvEvXz5cvXq1cuXL//111/Z7P/WSZ85c6aVlZWtrW1dXd3x48fFLylo+1Ls2rWLEOLv7//VV1/RHmtr63nz5o0fP/6LL74QCAQrV66cNGlSv379ms8NDg42MTGJiIiws7OjPUKhcP369Tt27CCEnDhxokmugyLil19sbCwhZODAgX379u20Ra2srPT19V++fBkbGyt7YsrGjRtpVkqfPn0iIiKcnJxof21t7YYNG3755RdCyFdffTV37lx1dfUmc7vCw+rYtwMAAAAAqDD8RAgAAAAAAAAAAKA66FkmhBArKysOh9Pu+9TW1v7000+0ffz4cfGsFELI5MmTExMT6f1Pnz6dlZXVvlX++ecf2jh48KD4J+WEEAMDg4CAANpOSUkRv5SdnR0cHEwI0dDQuH79OpOVQgjh8XiRkZETJ05sacWNGzfSAjHffPPNrl27mKwUQsjIkSOvX79Osxni4+PFq6swampqtLW1/f39m3zWPnTo0Pfff58QUl1d/eTJE1n2Ttq7felEItGnn37KZKUwli5dunTpUkJIRUVFk5QFBpvNjoqKYhIdaM+2bdvMzc0JIeXl5bm5uYqOX05CoZBmFDk6OnbaopSDgwMhROLhQxKVlpbu2bOHEMLlcq9evcpkpRBCNDQ0fvrpJ1qOqrS0NDk5ufn0rvCwOvbtAAAAAAAqDIkpAAAAAAAAAAAAquPly5e0oa+vL899Lly4UFZWRggZMWKEq6tr8wHW1tb0ZAiRSHTixIn2rWJtbe3t7e3j4yOx6sqgQYNoo7KyUrz/6NGjtFaLl5fXgAEDmszicDj/+c9/JC5XUFAQFRVFCDE3N9+wYUPzAXp6evTEEULIhQsXJN5k5cqVWlpazfuZAigVFRUSJzbXvu23qqUTL/z8/LhcLiGEpvU05+bmZm1t3aSTw+GMGjWKtptsTUHxy+PBgwelpaWEkJEjR3baopS9vT0hhM/n8/l8WcafOHHi9evXhJB58+Y1r57DYrG8vLxomymnJa6LPKwOfDsAAAAAgApDKR8AAAAAAAAAAADVQT/qJoT06NFDnvswtZW9vLxYLJbEMZ9//vnJkycJIdevX2/fKt7e3lKu3rhxQ2J/YmIibSxZskTigEmTJpmYmOTl5TWfSDNapk2b1tL3Z+rUqU1WacLW1lZifzu+4e3bvnTGxsajR4+WeMnMzMzW1jYlJSU/P7+goKB///5NBnz00UcSJ9KK280pIn450Wo1hJC33nqrk5dmVszLyzM1NW11PJNu0tLLePr06VeuXCGE9OnTp/nVLvKwOvDtAAAAAAAqDIkpAAAAAAAAAAAAqkNPT482ysvL5bkPU4DD0tKypTFMQZBHjx7JsxZDKBTm5+dnZmampqZevnxZ4kERhJD79+/TBnPMg8TYmiem3L17lzbU1dUvX77c0lxdXd2Kiorm01tdVE4ybl+6gQMHSr9Ka7Xcv3+/eWKKnFuTMf60tDSJ9WJGjRo1fPhweQIghBQVFdFG79695bxVWzEZIUwM0jEv4yaFdRgaGhrjx49vaXrnPKxWKe7tAAAAAACqBIkpAAAAAAAAAAAAqoM5XKGlvAoZ0To+hBAzM7OWxrz11ls9evSor69nBrfPX3/9FRkZefXq1ZycnPr6eumDhUIhzbkxMDCQWEOEknhkBS3yQgjx9/f39/eXvlBtba1AIKC1b8TJWSOpuTZtv1XSz+pg0laYb4U4Y2PjdqzY1vgvXry4bt265v3+/v7yJ6Y8f/6cNjo/MYVZkYlBOlp1i8PhtO9wl855WK3q8LcDAAAAAKgkJKYAAAAAAAAAAACoDhsbGy6XKxAICgoK8vPzBwwYIMusiRMn0kMstm3btmrVKkIILXkjHZvN5nK59fX1AoGgfdE+f/78008/TU5OFu80NjYePHjwiBEjPvjggxkzZjSZ0tjYKBQKCSEtFRiiJFYSqampaVN4VVVVvXr1atIpfd02acf2WyU924D5DjQ2Nja/yuFw2rSWIuKXE832IITo6Oh08tK6urq0ITHpp7mGhgZCSI8ePdr6bae6yMPqwLcDAAAAAKgwJKYAAAAAAAAAAACoDh6PZ2dnd/PmTUJIeHi4j49Pq1NevnyZmJhIMxWGDRtGO5mSQHw+f/DgwRInFhcX00SH9p2aIBAInJ2dHzx4QAgxMjJatmzZ+PHj7ezstLW16YDq6urms9TU1Hg8XlVVVUlJSU1NjaampsSb8/n85p3Mps6dO9f5ORNNtG/7rcrJyZFyNSsrizaaJ9y0Vbvj9/Pz8/Pzk3P1ljDHlrx69UpBS7SEWVHGt4Oent6rV69qa2tLSkoMDQ0VGZqiXmwAAAAAADJCYgoAAAAAAAAAAIBK8fDwoIkpgYGBX375Zc+ePaWPv3TpEs1K0dTUHDVqFO20tLS8dOkSISQzM9PZ2VnixMzMTNowNzdvR5wRERH0k3JbW9vExEQej9dkQEuHf1hYWNy9e5cQkp2dzWTSNCExP4Mpc5OWlqb0xJR2b1+6rKysxsZGicdpiESijIwM2h46dGg7bi5OQfHLqV+/frQh47ElHYhZUcbSPObm5jR9Kjs7u6XElNDQ0MbGRh0dHTlfrl3zYQEAAADAm4Ot7AAAAAAAAAAAAACgIy1evJhWFcnJyWn1aIrq6uqNGzfS9scff8x8Yu3k5EQbhw8fbmluUFAQbbz33nvtiPP27du08cUXXzT/pJwQ0qTsCGPcuHG0cfToUYkDUlJSHj9+3Lx/7NixtBEfH99SVHw+f+3atWvXrg0LC2sx9I7Q7u1LV1ZWdvr0aYmXIiIicnNzCSGGhoZWVlbtuLk4BcUvJyUmprx48aJJDNIx75qQkBCJAx48eODm5ubh4REcHCxnbF3zYQEAAADAmwOJKQAAAAAAAAAAACqFx+P9/PPPtB0QEPDtt9+KRCKJI4VC4erVq2l5FzabvW7dOubSjBkzaHZLampqRERE87kZGRn0A3UWi+Xu7t6OONns//5yksViNb8qEAgCAgIkTvzss89oY//+/UVFRc0HfPfddxInOjg40MNdLl++HB4eLnHMhg0b/P39/f39WyoS1FHavf1Wbdu2rba2tklnVVXV5s2baXvhwoXtu7M4xcUvjwEDBtDG8+fPO3lp5qXIxCCdu7s7/dYFBQXl5+c3H8Akfr3//vtyxtY1HxYAAAAAvDmQmAIAAAAAAAAAAKBqPD09mWSR77//3tHRMSoqqq6ujhkgFAqvXr1qb2/PHIji7e1tY2PDDNDS0vL29qZtNze333//Xfz+MTEx48aNowWA5syZ0766MLa2trRx+PBh8dgIIfn5+XPnzo2OjqZfPnr0SDy3xs7Obtq0aYSQ6upqR0fHtLQ05tLr16/d3d3Pnz8v8QN4Npv9zTff0PbSpUsPHDggftva2tqvv/76xIkThBBzc/MpU6a0Y1Oya/f2W5Wenj5+/Phnz54xPbm5uWPGjLl//z4hhMfjrVq1St7oFRm/PIYNG9a7d29CyK1btzpnRUZKSgohZMCAAQMHDpRl/ODBg11cXAghdXV1Tk5OtPwWJRKJgoKCAgMDCSG9evWaNWuWnLF1zYcFAAAAAG8OrrIDAAAAAAAAAAAAgI537NgxdXV1mndy48aN6dOn83g8CwsLPT2958+f5+TkiH8+7eLismvXriZ32LBhQ2xs7LVr1+rq6pYsWbJly5aRI0eqq6unpKRkZmbST6/NzMz27dvXvgidnZ1NTU35fH5ycrKVldXs2bONjY1fvHjx8OHDqKiohoYGCwuLysrK4uLi3Nzcd99996OPPtq6dSudGxQUNHLkyOfPn+fm5trZ2Q0bNszW1rawsDAlJaW8vFxHR8fX15fmoGhoaIgvunjx4tjY2JMnT1ZUVCxfvnz79u0jRowwNjYuKipKSEgoKysjhOjr658/f57D4bRvX52wfSmGDBny9OnTlJQUU1NTGxsbKyur+/fvZ2RkCIVCOiAwMNDExKTLxi8nNps9ceLEsLCw69evK3qtJmg1nMmTJ8s+Zd++fSkpKTk5OQUFBU5OTkOHDrWzsxMIBLdv32ZqUQUFBRkZGckZW9d8WAAAAADw5kBiCgAAAAAAAAAAgAricDiHDh1ydnb28/PLzc0lhFRVVd29e7fJMB0dnU2bNvn4+DQ/YkRNTS06OnrhwoVnzpwhhOTl5eXl5YkPcHJyCg8PpwdUtIOurm5oaOi0adPKysry8vJ++eUX8aszZsw4cuRIWFjYF198QQi5c+dOQ0MD82G5kZHRlStXZsyY8eTJk8bGxnv37t27d49eMjExCQsL4/P59EstLa0m6wYHBxsaGgYGBgqFQj6fz4ykhg8f/vvvv7/99tvt25Ts5Nm+FBMmTNiyZcuSJUuqqqpu3759+/Zt5pKmpuaePXsWLVrUleOX36RJk8LCwnJycoqLi/v27dsJKxJCMjMzX7x4QVeXfZa+vn5SUtKnn35648aNxsbGBw8ePHjwgLnaq1ev7du3z5kzR/7wuuzDAgAAAIA3BBJTAAAAAAAAAAAAVJarq+vMmTNjYmLOnTuXkpJSVFRUWlqqqalpYGBgZ2c3ceJEd3d3bW3tlqZraWn9+eefCQkJISEhCQkJRUVFAoGgb9++Dg4Oc+fOlb/CiIODQ3Z29q5du65cuZKZmVlZWWlsbDxhwoSFCxeOHTuWELJ8+fK+ffuGhoZyudwxY8aIz7WyskpLSzt48GBoaOjDhw/r6urMzMxcXFxWr16tp6d39epVOkxXV7fJohwOZ/fu3V5eXocOHYqNjS0oKGhoaBg0aJClpaWLi4urq6vEMkCyYLPZHA5H9unybF8KV1fX0aNH7969OyoqqqCggMPhmJqaTps2bcWKFR1yVoqi45fThx9+yGKxRCJRYmIirZXTCRITEwkhXC63TYkphBAjI6Pr16+Hh4eHhobevHmzpKSkb9++Q4YMsbOz++qrrwwMDDoqws5/WG19OwAAAACACmOhYCTl6el55MgRQsimTZs2b96s7HBk8s8//9D/IRgZGRUWFio7HFkdPXp08eLFhJAJEybEx8eLX6qqqmJ+D1JSUkL/37V58+YtW7aMHTvWw8ODEKLXp5+1w/hOjxrgTZF88YygoYEQMvhdB0NjU2WHA6Cayv4tSk9OIISQRuFbW/cqOxwAlVW6ZE69iREhpK+JueU79soOB0BlXTt/mv5iYcR7E3X0DZUdDoBqYn6A1NXVnTt3rrLD6Ta8vb0DAgLU1NRqamq4XNX/87z09PRhw4YRQpYvX97u4koqY/r06VFRUbNmzYqIiOicFT/44IO4uLh58+adOnWqc1YEAAAAAOhG2MoOAAAAAAAAAAAAAKAN0tPTDxw4cODAAfG6J+JEItHly5cJIZaWlm9CVgo04e3tTQj566+/SktLO2G5/Pz8K1euMOsCAAAAAEATSEwBAAAAAAAAAACA7qSysnL58uXLly/funWrxAGRkZE0Z2X69OmdGxp0CZMnT7a2tm5oaOic80uOHz8uFAodHBxGjx7dCcsBAAAAAHQ7SEwBAAAAAAAAAACA7sTe3l5PT48QcubMmfDw8CZXnz596uPjQwhhsVju7u5KiA+6AF9fX0LIwYMHFV3LXiAQHD58mBDi5+en0IUAAAAAALovnGMJ3QOLxaKN8pLi5IudVBoW4A3UKBDQRua9W1lpqcoNBkBVCUXC/7Y47CK/z5UaC4AqE/XsQRslBbmlzwuUGwyACmM+7UtPvsr8xw0AOpbo/3+AFAqF0ke+OTgczv79++fNm9fY2Ojq6urs7Pzhhx8aGhrm5+enpaVFRETU1dURQry8vGxsbJQdLCjHggULjhw5cuXKlVOnTs2fP19xCx0+fDg7O3vGjBmzZs1S3CoAAAAAAN0aElOgezAyMqINkUgkaKhXbjAAbwImQwUAFEqkqa7sEABUn1AoFArxAySAwjUKGpQdAoDqq6mpUXYIXYirq+uzZ882bNhQU1MTHR0dHR3dZICbm9vevXuVEht0BSwWKygoaMSIEd9++62Li4uampoiVqmtrd26dau2tvZvv/2miPsDAAAAAKgGlPKB7uH169fKDgEAAAAAAAAAQJnYbPwq7394e3vn5OT85z//mTBhgqmpqZqamq6u7uDBgxcvXnzlypWTJ08qKBcBugsLC4vNmzdnZ2cfPHhQQUvs2bPn2bNnO3bs6N+/v4KWAAAAAABQATgxBbqH0tJS2tDg6RgPslJuMAAqLPvBHWFjIyGkn6k5r5e+ssMBUE3VlRXPs58SQohQpHshXtnhAKis6vfsBPq9CCE6+gZ9BpgpOxwAlZWVdptW8+lvMURdi6fscABUU23lq8LsJ4QQDQ0NZcfS5fTp0+eHH35QdhRdgrW1NVNeDRi+vr6+vr6Ku7+fn5+fn5/i7g8AAAAAoBqQmALdjLqmZj/TQcqOAkBl5Wbco4kpugZ9DI1NlR0OgGoq+7fov4kpIpHm7QfKDgdAZdW+M4To9yKEaPB08AMkgOJkpd2mDf1+Rjr6hsoNBkBVlf1bRBNTWCyWsmMBAAAAAAAAaDOc/wkAAAAAAAAAAAAAAAAAAAAACoHEFAAAAAAAAAAAAAAAAAAAAABQCCSmAAAAAAAAAAAAAAAAAAAAAIBCIDEFAAAAAAAAAABAlYlEops3b/r6+jo6OpqZmamrq/fq1cvS0tLNze3YsWOvX7/u8BUnT57MYrFYLFZdXZ30Tmifjv1muri40LsVFxfLf7cuZefOnSwW67fffqNfWltb051u2bJFlumvX7/W0dGhU86dO8f0M9+xX3/9len88ccfWSzW/v37O3YLUqjwgwMAAAAAFYPEFAAAAAAAAAAAAJWVmprq6Og4evToXbt2JScn8/n8urq6ioqKzMzM0NDQRYsWmZqahoeHKztMgNb5+PiwWCwfHx8Zx2dlZW3evNnc3NzLy4v2LFiwgDZOnjwpyx2io6MrKysJIXp6elOmTJE+eNWqVf369fPz8yssLJQxwu6lsbGR9f9++uknZYcDAAAAAN0JElMAAAAAAAAAAABU06+//mpvb3/jxg36JY/HGz58+JgxY0xNTblcLu38999/XVxctm/frrwwAVrX2Nh46tSpNk35/PPPa2trv/vuOzU1Ndrj7u7OYrEIIU+ePLl9+3ardwgLC6ONOXPm9OjRQ/pgTU3Nb7/99tWrVytXrmxTnAAAAAAAKg+JKdDVmZubKzsEAAAAAAAAAIDuJzAwcOXKlUKhkBBiZ2d3/vz50tLStLS0pKSk3Nzc2trakJAQa2u9SKQnAAAgAElEQVRrOnj9+vWRkZFKjRdAmt27d7epYE1ISEhcXNzw4cPd3NyYzgEDBkyYMIG2Wz00pa6u7vz587Q9f/58WRb18vIyMzOLjIwUr/sDAAAAAABITIGubsGCBUFBQcxvSQAAAAAAAAAAoFV37txZs2YNba9atermzZsfffSR+JEPXC7X3d09NTX1vffeoz0rVqxoaGhQQqwAUpWXl+/cudPPz69Ns3bs2EEI+fzzz+kRKQymmk9oaChN22pJdHT0q1evCCFGRkbjxo2TZVE1NTVPT09CyM6dO9sUbbfAZrN//H9jx45VdjgAAAAA0J1wlR0AQCtYLNbSpUtFIpFIJFJ2LAAAAAAAAAAA3cOSJUsEAgEhZP78+QEBAS0N69GjR2Rk5NChQ0tKSp49exYbGzt16tRODBOgRRcvXoyMjMzIyEhNTa2pqWnT3NjY2AcPHqipqc2bN6/JpTlz5qxYsaK2tvbZs2eJiYnMASrNMXV83Nzc2GxZ/8JzwYIFmzZtunbtWkpKir29fZvC7uJYLFZb04MAAAAAACicmAIAAAAAAAAAAKBS4uLi7ty5Qwjp3bt3YGCg9MG9e/dmypT88ccfEsckJSUtW7ZsyJAhOjo6Wlpa5ubm8+fPP3PmTEf9HZFIJDp79uwnn3xia2trYGCgpaU1ePDgDz74YOfOnWVlZVImCoXCkJCQKVOmGBkZqaurDxw4cNGiRcnJyYSQ6OhoFovFYrGio6Mlzn3+/PnWrVtHjx7dp08fTU1Na2vr2bNnR0VFtbQpFxcXFos1YMAA+uWNGzc8PDwGDRqkoaFhZmbm7OwcHBws/QSODt++uPT0dLrfEydOEEKKi4s3b95sY2Ojo6Ojp6dnY2Ozfv36/Px8WW4VFxfn4uIyYMAAdXV1MzOzyZMnHz16VMrWOiT+5s6cOXPw4MGkpKS2ZqUQQnbv3k0ImT59uoGBQZNL2tras2bNom0p1Xzq6+uZOj7ixYBaZWZmRo9XoTG0Q0xMzMKFC83NzTU1Nfv37z9x4kQ/P78XL160OrETHhx9F7BYLPGySop7awAAAACAysCJKQAAAAAAAAAAACrlwIEDtOHp6amvr9/qeE9Pz/T0dEJIVVVVk0u1tbWenp6hoaHinTk5OTk5OadOnXJwcPjzzz+NjIzkiTYjI2P27NmPHj0S73zy5MmTJ0/i4uK2bt36xx9/TJ8+vfnEZ8+effLJJzdv3mR6cnNzc3Nzg4ODV61a5ezsLGXRQ4cOrVmzprKyUjyMjIyMM2fOvPPOO2fPnjUxMZEyfceOHevXrxcKhVwut7Gxkc/n8/n8mJiYffv2xcXFaWhoyLp5ObYvRVxc3Lx580pKSpie8vLytLS0PXv27N27d9GiRS1NFAqFPj4+4hkVdGuxsbH79++Pj49vvjVFxE85OTnRU3+ozMzMpKQkWSby+fyoqChCCJNx1cSCBQtOnTpFCAkPD9+7d694iSvG33//XVFRQQixsrJ699132xS5u7t7QkJCWFhYQEBA88wYKSorKz08PM6dO8f0FBYWFhYWxsfH79+//4cfflixYoXEiV3nwXXgWwMAAAAAVAkSUwAAAAAAAAAAAFRKXFwcbbT0wXwTI0aMiImJad7f2Ng4derUhIQE+mWfPn3s7e01NTVv3bqVk5NDCElOTnZycrp161abPn0XV1VVNWXKFHqSB5vNdnJyMjMz43K5+fn5V69era+vr66udnNzu3XrlpWVlfjEsrKyCRMmPH36lBDCYrGGDBliZ2eXl5d369at2tragICAS5cutbToL7/8smbNGtrW19e3s7Pr16/fnTt3Hj58KBQK79696+TkFB8fb2lpKXH6wYMH161bN23aND8/P3t7e4FAEBcXt3r1aj6fn5ycvGbNmn379il6+1KkpaUtW7aMTpw5c+awYcPu37//119/hYSEVFdXe3p6crlcDw8PiXPXrVsXHBzcs2fPcePGjRo1qq6uLiYm5t69e4SQGzdurF27du/evYqOn7F48eLFixczXx47dkzGxJTo6Gh67A09uaQ5Z2fnvn37FhcXl5WVXbp06eOPP24+hqnjI+ObSNz48eMJIQ0NDZcvX547d66Ms+rq6iZNmkQTrVgslqWlpb29fWVl5c2bN4uKil69erVy5Uoej/fZZ581n9tFHlwHvjUAAAAAQMWglA8AAAAAAAAAAIDqePz4Ma36wePxhg8fLs+tfvzxR5qVoqam9uuvvxYXF1+4cOH06dPZ2dl///03PYuFz+evXLmy3UuEhYXRT8fNzc0fP3589erV48ePHzlyJDY2trCwkCYWVFZWnj17tslEHx8fmpVibGyckpKSkZEREhKSmJj477//fvTRR4SQx48fS1wxNTXV19eXEMJms7/++utnz57FxMQcP378wYMHN27cGDx4MCGksLBw2bJlEqe/fPly9erVy5cvP3/+/Lhx4zQ0NLS1tWfOnHnx4sWePXsSQo4fPy571ZJ2b1+KXbt21dTU+Pv7nzx5cu7cudbW1vPmzTt+/HhQUBCXyxWJRCtXriwqKpI4Nzg42MTE5J9//vn777+///77Xbt2paam+vn50au0SJCi45dfbGwsIWTgwIF9+/aVOIDD4TDVeSRW86mvr2eOLWlTHR/KysqKvjtoJDLauHEjzUrp06dPUlLS48ePQ0JCzp49m52d7ePjQ8d89dVXr1+/bj63Kzy4jn1rAAAAAICKQWIKAAAAAAAAAACA6qBnmRBCrKysOBxOu+9TW1v7008/0fbx48e//PJL8auTJ09OTEyk9z99+nRWVlb7Vvnnn39o4+DBgxYWFuKXDAwMAgICaDslJUX8UnZ2dnBwMCFEQ0Pj+vXr4pVWeDxeZGTkxIkTW1px48aNtEDMN998s2vXLvqROTVy5Mjr16/TbIb4+HjxiiqMmpoabW1tf39/Nvt/frM6dOjQ999/nxBSXV395MkTWfZO2rt96UQi0aeffvrVV1816V+6dOnSpUsJIRUVFU3Oz2Cw2eyoqCg7Ozvxnm3btpmbmxNCysvLc3NzFR2/nIRCIT0xyNHRUcqwBQsW0Mb58+ebV7CKiYkpLy8nhIwcObIdZ70QQhwcHOh9ZBxfWlq6Z88eQgiXy7169aqTkxNzSUND46effqKlqUpLS5OTk5tP7woPrmPfGgAAAACgYpCYAt0D/UMfAAAAAAAAAACQ7uXLl7RBz2xotwsXLpSVlRFCRowY4erq2nyAtbU1LVMiEomaH8kgI2tra29vbx8fH4lVVwYNGkQblZWV4v1Hjx6ltVq8vLwGDBjQZBaHw/nPf/4jcbmCgoKoqChCiLm5+YYNG5oP0NPT27VrF21fuHBB4k1WrlyppaXVvJ/JYKioqJA4sbn2bb9Va9euldjv5+fH5XIJITStpzk3Nzdra+smnRwOZ9SoUbTdZGsKil8eDx48KC0tJYSMHDlSyjA7O7u3336bEFJTU9P8XBB56vhQ9vb2hBA+n8/n82UZf+LECXoUyrx585qnwrBYLC8vL9pmSmuJ6yIPrgPfGgAAAACgYrjKDgBAJuXl5b1791Z2FAAAAAAAAAAAXR1T6aNHjx7y3OfatWu04eXlxWKxJI75/PPPaSWU69evt28Vb29vKVdv3LghsT8xMZE2lixZInHApEmTTExM8vLymk+kGS3Tpk1r6fszderUJqs0YWtrK7G/Hd/w9m1fOmNj49GjR0u8ZGZmZmtrm5KSkp+fX1BQ0L9//yYDaBWk5gwMDCT2KyJ+OdEKNYSQt956S/rIhQsXrlu3jhBy8uRJd3d3pr+hoYGmqrDZbJp61Q7M6nl5eaampq2OZ9JNWnpJT58+/cqVK4SQPn36NL/aRR5cB741AAAAAEDFIDEFugf6KwMAAAAAAAAAAJBOT0+PNmgtknZjim5YWlq2NIYpAvLo0SN51mIIhcL8/PzMzMzU1NTLly9LPByCEHL//n3aYI52kBhb88SUu3fv0oa6uvrly5dbmqurq1tRUdF8equLyknG7Us3cOBA6VdpfZb79+83T0yRc2syxp+WliaxRsyoUaOGDx8uTwCEkKKiItpo9Y/c3N3d169fLxQK//777xcvXjA5HEwdn/HjxxsZGbUvDOZuTDzSMS/pJoV1GBoaGuPHj29peuc8uFYp7q0BAAAAAN0dElMAAAAAAAAAAABUB3OgQkt5FTKidXwIIWZmZi2Neeutt3r06FFfX88Mbp+//vorMjLy6tWrOTk59fX10gcLhUKaN2BgYCCxbggl8ZgKWuSFEOLv7+/v7y99odraWoFAQGvfiJOzRlJzbdp+q6Sfz8GkrTDfCnHGxsbtWLGt8V+8eJEeVdKEv7+//Ikpz58/p41WE1P69+8/YcKEuLg4gUAQFhb2xRdf0H756/iIr87EIx2twMXhcFo96EWiznlwrerwtwYAAAAAqAwkpgAAAAAAAAAAAKgOGxsbLpcrEAgKCgry8/MHDBggy6yJEyfSQyy2bdu2atUqItv5tWw2m8vl1tfXCwSC9kX7/PnzTz/9NDk5WbzT2Nh48ODBI0aM+OCDD2bMmNFkSmNjo1AoJIS0VGCIklg9pKampk3hVVVV9erVq0mn9HXbpB3bb5X0DAPmO9DY2Nj8KofDadNaiohfTjTDgxCio6PT6uAFCxbExcURQk6dOkUTU5g6Pj169Jg9e3a7w9DV1aUNiQlAzTU0NNBF2/oIqC7y4DrwrQEAAAAAKgaJKQAAAAAAAAAAAKqDx+PZ2dndvHmTEBIeHu7j49PqlJcvXyYmJtJMhWHDhtFOpiQQn88fPHiwxInFxcU00aF9JyUIBAJnZ+cHDx4QQoyMjJYtWzZ+/Hg7OzttbW06oLq6uvksNTU1Ho9XVVVVUlJSU1Ojqakp8eZ8Pr95J7Opc+fOdX7ORBPt236rcnJypFzNysqijeYJN23V7vj9/Pz8/PzkXL0lzFElr169anXw7NmzV6xYUVNTk5SUlJeXZ2JicvnyZXr8z9SpU5lXSzswq8v41tDT03v16lVtbW1JSYmhoWG715WFgl54AAAAAABSIDEFAAAAAAAAAABApXh4eNDElMDAwC+//LJnz57Sx1+6dIlmpWhqao4aNYp2WlpaXrp0iRCSmZnp7OwscWJmZiZtmJubtyPOiIgI+um4ra1tYmIij8drMqClwz8sLCzu3r1LCMnOzmYyaZqQmJ/BlLlJS0tTemJKu7cvXVZWVmNjo8QjNEQiUUZGBm0PHTq0HTcXp6D45dSvXz/akOWoEm1t7ZkzZ546dUokEoWGhvr6+nZIHR/x1WUszWNubk5TqbKzs1tKTAkNDW1sbNTR0ZHzpds1HxwAAAAAqDa2sgOAN1deXt6O//XLL78oOygAAAAAAAAAgG5v8eLFtJJITk5Oq0dTVFdXb9y4kbY//vhj5lNqJycn2jh8+HBLc4OCgmjjvffea0ect2/fpo0vvvii+afjhJAmpUYY48aNo42jR49KHJCSkvL48ePm/WPHjqWN+Pj4lqLi8/lr165du3Ytk6OgIO3evnRlZWWnT5+WeCkiIiI3N5cQYmhoaGVl1Y6bi1NQ/HJqU2IKIWThwoW0cfLkSYFAEBkZSQjh8XgfffSRPGG8ePGiSTzSMe+gkJAQiQMePHjg5ubm4eERHBwsT2Ckqz44AAAAAFBtSEwBpcnOzl73v5hfghBCaKlgAAAAAAAAAABoKx6P9/PPP9N2QEDAt99+KxKJJI4UCoWrV6+m5V3YbPa6deuYSzNmzKDZLampqREREc3nZmRk0A/RWSyWu7t7O+Jks//7y0kWi9X8qkAgCAgIkDjxs88+o439+/cXFRU1H/Ddd99JnOjg4EAPd7l8+XJ4eLjEMRs2bPD39/f392+pSFBHaff2W7Vt27ba2tomnVVVVZs3b6ZtJhtDHoqLXx4DBgygjefPn8syfvLkyTR35N69e4GBgS9fviSEzJo1S86nz7wsmXikc3d3p9/GoKCg/Pz85gOYJLD3339fnsBIV31wAAAAAKDakJgCnU3GvxIQCASKjgQAAAAAAAAAQFV5enoyySLff/+9o6NjVFRUXV0dM0AoFF69etXe3p45EMXb29vGxoYZoKWl5e3tTdtubm6///67+P1jYmLGjRtHCwDNmTOnfXVhbG1taePw4cPisRFC8vPz586dGx0dTb989OiReG6NnZ3dtGnTCCHV1dWOjo5paWnMpdevX7u7u58/f17ih+5sNvubb76h7aVLlx44cED8trW1tV9//fWJEycIIebm5lOmTGnHpmTX7u23Kj09ffz48c+ePWN6cnNzx4wZc//+fUIIj8dbtWqVvNErMn55DBs2rHfv3oSQW7duyTKew+G4ubnR9vr162lDzjo+hJCUlBRCyIABAwYOHCjL+MGDB7u4uBBC6urqnJycaCkuSiQSBQUFBQYGEkJ69eo1a9YsOWPrmg8OAAAAAFQbV9kBwBvnww8/3LFjh8T/GQoEAubvb3r06NG5cQEAAAAAAAAAqJRjx46pq6vTvJMbN25Mnz6dx+NZWFjo6ek9f/48JydH/DNpFxeXXbt2NbnDhg0bYmNjr127VldXt2TJki1btowcOVJdXT0lJSUzM5N+Ym1mZrZv3772Rejs7Gxqasrn85OTk62srGbPnm1sbPzixYuHDx9GRUU1NDRYWFhUVlYWFxfn5ua+++67H3300datW+ncoKCgkSNHPn/+PDc3187ObtiwYba2toWFhSkpKeXl5To6Or6+vjQHRUNDQ3zRxYsXx8bGnjx5sqKiYvny5du3bx8xYoSxsXFRUVFCQkJZWRkhRF9f//z58xwOp3376oTtSzFkyJCnT5+mpKSYmpra2NhYWVndv38/IyODOZ84MDDQxMSky8YvJzabPXHixLCwsOvXr8s4ZcGCBbTC+OvXrwkhBgYGkydPljMMWg2nTffZt29fSkpKTk5OQUGBk5PT0KFD7ezsBALB7du3mbpUQUFBRkZGcsbWNR8cAAAAAKg2JKZAZ2OxWL6+vhIvVVVVaWtrd3I8AAAAAAAAAAAqicPhHDp0yNnZ2c/PLzc3lxBSVVV19+7dJsN0dHQ2bdrk4+PT/IgRNTW16OjohQsXnjlzhhCSl5eXl5cnPsDJySk8PJweUNEOurq6oaGh06ZNKysry8vLo8kBjBkzZhw5ciQsLOyLL74ghNy5c6ehoYH5gNzIyOjKlSszZsx48uRJY2PjvXv37t27Ry+ZmJiEhYXx+Xz6pZaWVpN1g4ODDQ0NAwMDhUIhn89nRlLDhw///fff33777fZtSnbybF+KCRMmbNmyZcmSJVVVVbdv3759+zZzSVNTc8+ePYsWLerK8ctv0qRJYWFhOTk5xcXFffv2bXW8ra2ttbV1eno6/dLV1ZXLlevX5pmZmS9evKCRyD5LX18/KSnp008/vXHjRmNj44MHDx48eMBc7dWr1/bt2+fMmSNPYFSXfXAAAAAAoMKQmKI0L1++nDRp0p07d+S/VXV1tfw3AQAAAAAAAAAA1ePq6jpz5syYmJhz586lpKQUFRWVlpZqamoaGBjY2dlNnDjR3d1dyl8KaWlp/fnnnwkJCSEhIQkJCUVFRQKBoG/fvg4ODnPnzpW/qoiDg0N2dvauXbuuXLmSmZlZWVlpbGw8YcKEhQsXjh07lhCyfPnyvn37hoaGcrncMWPGiM+1srJKS0s7ePBgaGjow4cP6+rqzMzMXFxcVq9eraend/XqVTpMV1e3yaIcDmf37t1eXl6HDh2KjY0tKChoaGgYNGiQpaWli4uLq6urxDJAsmCz2RwOR/bp8mxfCldX19GjR+/evTsqKqqgoIDD4Ziamk6bNm3FihUdclaKouOX04cffshisUQiUWJiIq2P06qFCxf6+fnRNlPZp90SExMJIVwut02JKYQQIyOj69evh4eHh4aG3rx5s6SkpG/fvkOGDLGzs/vqq68MDAzkDIzR+Q+urW8NAAAAAFAxLBSJpDw9PY8cOUII2bRp0+bNmzthxRMnTnh4eHTIrbhcbkNDQ4fcSrnET0wpKSkR/7+Wr6+vhYUFIUSvTz9rh/HKiQ/gDZB88YygoYEQMvhdB0NjU2WHA6Cayv4tSk9OIISQRuFbW/cqOxwAlVW6ZE69iREhpK+JueU79soOB0BlXTt/mv5iYcR7E3X0DZUdDoBqYn6A1NXVnTt3rrLD6Ta8vb0DAgLU1NRqamrkPACjW0hPTx82bBghZPny5e0urqQypk+fHhUVNWvWLKZueGf64IMP4uLi5s2bd+rUqc5fHQAAAACgC2IrO4A3l3gRXzk1KZQLAAAAAAAAAACgwtLT0w8cOHDgwAHxWifiRCLR5cuXCSGWlpZvQlYKNOHt7U0I+euvv0pLSzt56fz8/CtXrjAxAAAAAAAAQSmfrsDR0TEkJKQdE1NTU+lZlFJOWwUAAAAAAAAAAFAxlZWVy5cvJ4S4uLicPn26+YDIyEiaszJ9+vTODg66gMmTJ1tbW6enp586dWrlypWdufTx48eFQqGDg8Po0aM7c10AAAAAgK4MiSnKp6GhYW5u3o6JRUVFHR4MAAAAAAAAAABAF2dvb6+np1dWVnbmzJnw8PA5c+aIX3369KmPjw8hhMViubu7KylGUDJfX9/PPvvs4MGDK1asYLFYnbOoQCA4fPgwIcTPz69zVgQAAAAA6BaQmALdTENdXcWLf5UdBYDKEglFtFFT+QrvNQAFqams+G+LxaozM1JqLACqTNizJ2001L3GP2oAnaCqopz5YRIAOlb1q3Jlh9DlcDic/fv3z5s3r7Gx0dXV1dnZ+cMPPzQ0NMzPz09LS4uIiKBFtL28vGxsbJQdLCjHggULjhw5cuXKlVOnTs2fP79zFj18+HB2dvaMGTNmzZrVOSsCAAAAAHQLSEyB7kFNTY02qirK7v8Tr9xgAN4E+U8y8p9kKDsKAFXHZr1cPKf1YQAgn5fFz14WP1N2FACqL/t+qrJDAFB9r1+/VnYIXYirq+uzZ882bNhQU1MTHR0dHR3dZICbm9vevXuVEht0BSwWKygoaMSIEd9++62Liwvz20XFqa2t3bp1q7a29m+//abotQAAAAAAuhe2sgMAkImGhoayQwAAAAAAAAAAUCaBQKDsELoWb2/vnJyc//znPxMmTDA1NVVTU9PV1R08ePDixYuvXLly8uTJTshFgK7MwsJi8+bN2dnZBw8e7ITl9uzZ8+zZsx07dvTv378TlgMAAAAA6EZwYgp0D/r6+rTBYrM5HLxuARSlUdAgEokIIWwOh83mKDscANUkEgkb//8TBfbrOuUGA6DChD3UCJtNCGGzOWwO/lEDUBRBQz1tcLhcFgt//QKgEMwPkD3/v1AdMPr06fPDDz8oO4ouwdramv6PHsT5+vr6+vp2zlp+fn5+fn6dsxYAAAAAQPeCD/ihe1BTU6P/te5l0MfaYbyywwFQWckXzwgaGgghlu/YGxqbKjscANVU9m9RenICIYQ0CvtuP6DscABUVumSOfUmRoQQw/6mlu/YKzscAJV17fxp+p81a4dxOvqGyg4HQDUxP0Di/A8AAAAAAADojvDHTAAAAAAAAAAAAAAAAAAAAACgEEhMAQAAAAAAAAAAAAAAAAAAAACFQGIKAAAAAAAAAAAAAAAAAAAAACgEElMAAAAAAAAAAAAAAAAAAAAAQCGQmAIAAAAAAAAAAKBSjh07xmoZh8MxNDR0dHT85ptv8vLylB0sQFO3b9+mr1UfHx9lxwJdy99//z1x4sQ+ffro6Ohs3LixM5d2cXGhL8vi4uLOXBe6gsmTJ9OnX1dX1+SSEl+T0GVJecEAALzJkJgCAAAAAAAAAADwBhEKhS9evEhOTt62bZuFhcWuXbuUHdEbLT09nX589cUXXyg7FgDla2xsZLLofvrpJ/FLp0+f/vDDD+Pj40tKSiorK0tKSmi/ra0tHe/m5qaMkOHN1dJrst3wLwK+AwDt1uFvHyn/IgO0D1fZAQAAAAAAAAAAAIBC9O7d29bWVrxHJBJVVla+fPkyKytLJBI1NDT4+voSQtauXaukGAEAZLJhwwbamDRp0rhx40aPHq3ceADwmgQAAJAdElMAAAAAAAAAAABUk729/cWLFyVeevz48ddff33hwgVCyMaNG+fPn29sbNy50QEAyKq6ujorK4sQ4ujoGBMTI3EMl4vPO6DzyPKaBAAAAAZ+UAMAAAAAAAAAAHjjDB48+I8//rCxscnMzHz9+nV8fLyHh4eygwKANx2bzf7xxx9pe+zYsUz/69f/x96dBzRxtf3DvxIW2QRBBVegCLigUpUKUlfqCqJWRUXQqmDF6uNapdXeVtva2luoC3rXrdpSd1GsomJRBMVbFFHLplQUEVSoK8pOSN4/zu+ZNw8kMUwSEuH7+aeHmTMz1zm5zkCdkzkVEomEiGxsbGodsnLlSktLy65du7Zr167B4gRQkJMAAI2AvN/IALxhYgoAAAAAAAAAAEBTZGJiMnr06I0bNxJRamoqJqZA4yORSM6dO5eRkdGlS5dRo0ZpOxx4O4FAEBoaWq9DJk6cqKFgmjgMH1ASUgV0yruVkLocLY/fyACKCbUdAAAAAAAAAAAAAGiHnZ0dKzx//rzuXolE8scff3z88ce9evVq1aqVqalp586dP/roo3//+98vX75UcNr79+8vWLBg0KBBHTp0MDU17d69u6+v7/79+8VisYKjnjx58s0337i7u1tbW5uYmLi4uEyYMOH06dPsK+l1TZs2TSAQdOzYkYW6Z8+eQYMGWVtbGxsbd+rUacGCBY8fP2Y1RSLR1q1b+/fvz1rRs2fP4ODggoICNQbj5+fHBUNEV69eDQwM7NSpk7Gxsb29/fDhwyMjI2s1f9myZQKBoHv37uzHbdu2CQQCgUAQHh6uIDAdbLtGgyGigoKC0NDQbt26NW/e3MLCwsXFZfHixdnZ2Ra6R+YAACAASURBVDIrsw/CycmJiAoLCz08PIYPH75kyZIdO3ZIV+OR2zw+4lrq27FKUn64ZWZmshzbt28fERUVFa1evdrV1dXc3NzS0tLV1XXFihX5+fmKL8e7FXFxcdOnT3dwcDAxMenQoYOXl1doaOizZ8/q1mRdLRAIioqKiGj79u0CgaBVq1Zs7/Hjx9neuXPnsi1r165lW86ePavipZUXHx/v5+fXsWNHIyMje3v7YcOG/frrr2pMANU/LN5JrpvDR556/brp2rWrQCBo3bq1vLONGjWKdXtxcbGCi741J5l6dZTyvxHUdSdRJceUTBUiSkpKmjNnTpcuXczNzU1NTR0cHKZOnXrs2LG60TZADygfjDSxWLx3796RI0e2a9fOyMjovffemzFjRnJyMhGdPXtW8c2HSU9PZ9U8PDzk1blw4QKrM3To0Fq76nsH06kRyiN+qv8npXxCYvjw+/uW+40svVFDCQONG96YAgAAAAAAAAAA0ETl5OSwwnvvvVdrV1ZW1oQJE+7cuSO98e+///7777/j4+O/+eabQ4cO+fj41D3nkiVLIiIiRCIRtyUzMzMzMzMmJmbdunV//vlnmzZt6h61a9euJUuWvHnzRjqArKysY8eOvf/++3/88Yetra28VpSUlEycOJE9FtLX1xeJRPfv34+IiDhy5EhCQoKVlZWPj09KSgq3Nz09PT09/dChQwkJCX369FFvMET0448/rlixQiwW6+vr19TU5OXl5eXlxcXF/fzzz/Hx8cbGxgqOrS+darvagyGi2NjYqVOnSj9LY/Fs3bp1zZo1X375pbxgiouLvby8bt++XXcX79zm8PiIVUwqefgNNyKKj4+fMmXK06dPuS2vXr1KS0vbvHnzli1bZsyYIfMofq148+ZNYGDgiRMnuC2PHj169OjRhQsXtm3b9v3338+bN6+e7VaWJi4tFosXL17M3jXFsAQ4d+7ctm3bLly4oPYE4PFhqZjkujZ85OGd/w1A9Y6SSUN3En43BFKYKuXl5bNmzTp48KD0xtzc3Nzc3AMHDnh4eBw9epTH8lv8eoB3MI8fP/7444+vXbvGbXnw4MGDBw8iIyMXLFgwfPhwZWLu0aNH586ds7Ozr127lp+fzz3Ol3bgwAFWkH59HY87mE6NUB7xq5g2ChKSMHw00wMN+UcvNAJ4YwoAAAAAAAAAAEBT9Pz58+joaFaeNGmS9K6SkpKRI0eyBxtCobB///6BgYEzZsz46KOPDA0Niai0tNTf3//vv/+udc5169Zt2LCBPSbs1q3b5MmTZ8yY0b9/f4FAQETp6ekBAQF1v0O5YcOG2bNns38ot7KyGjp0aGBgoIuLi1AoJKJbt255enrevXtXZitqamr8/f0TEhLCw8MLCgrKy8tTUlLc3NyIqLCw0N/ff9iwYampqV9++WVOTk5lZWVGRsaQIUNYG0NCQuqeUJVgiGjHjh1ffPHFyJEjExMTX79+XVxcfPz4cfZmmuTk5CVLlnA1g4ODY2Njt23bxn709vaOjY2NjY2dMGGCvJPrctvVHgwRpaWlTZw48eXLl+bm5r6+vlOmTGHfMCai6urqFStWfPfdd/I6Z9GiRbdv3xYIBI6OjqNHj+aew/HObY7yH7FaOlYBfsONiNLS0saMGfP06VN/f/+DBw9mZGQcOHCAPQ0tLS2dNWvW3r171dWKysrKoUOHsgeTAoHA2dk5ICBgzJgxbMbA69ev58+f/9tvvyloJhsahw4dYj/269ePjZT/+Z//Udw/ql9api+++GLjxo3NmjUbNmzYypUrP//8c1dXV7br6tWry5Ytq3uIKgnA48NSPcl1avjIwzv/VffWnOTRUcr8RtDQnYTfDYGRlyo1NTWjRo3iHqtbW1v7+Pj4+flxs2CTk5M9PT2lX5uhuR7gEQzz8uXLwYMHs1kpAoGga9euAQEBAwYMMDY2lkgkmzZtUj5j/fz8iEgikRw7dqzu3qqqqqioKCIyNjbm2svjDqZTI5RH/Lw/KY68hCQMH830gBoTBpoIvDEFAAAAAAAAAACgybl06dLnn3/O1lgJCQlxcXGR3nvkyBH2BnIHB4ezZ886Ojpyu549ezZhwoSLFy++efPmjz/+kH4KW1xcvHLlSiIyNDQ8dOjQuHHjuF2pqaleXl6vX7+Oj49PSkoaOHAgt+vGjRvLly8nIqFQuGTJku+++65Zs2Zs1/Xr1wMDA7Ozsx89ejRnzpz4+Pi6DXny5MmpU6fOnz/PZjkQkZub28mTJx0dHUtLS2/evElEkZGR06ZNY3tdXFxOnDjh6OhYVFR0/fr1wsJC6a/UqxjMixcvFi5cGBISsnXrVvYP/UQ0duxYZ2fnXr16VVZW/v7779yuzp07d+7cOTMzk1WztbUdMWKE7E9LDp1qu3qDYdiFhgwZEhUVZWVlxTbevXt3/PjxGRkZRLRmzZoxY8b07Nmz1oF5eXk5OTkuLi579+59//33pXfxy21OvT5itXSsPPyGG7N+/XoiCgsLW7p0Kdvi4uIyZcqUQYMGzZ07VyQSzZ8/f+jQoWpJj1WrVrHHutbW1tHR0Z6enmx7eXn5ypUrN2zYQERLly6dPHmykZGRzJZ27NixY8eO3HJjNjY2So4U1S8tU2RkpK2tbXR0dO/evdkWsVi8YsWKH3/8kYj27du3ZcsW6foqJgCPD0vFJNep4SOPKvmvurfmJI+OeutvBA3dSYhXjjEKUmXdunWJiYlEZGBgsHHjxs8++4zbFRcXN2XKlBcvXuTl5c2fP597+q65HuARDLN48WL2nL59+/Z//PEH92avkpISf3//mJgYeYvK1eXn58dmUh49enThwoW19sbGxrIXg40bN6558+ZsI487mO6MUH7x8/6kGAUJieGjiR5Qb8JAE4FsAAAAAAAAAAAAaJyuX78+6v8aMWJE7969W7duPXDgwGvXrgkEgrlz59Z6jEpE//3vf1lhx44d0g82iKhVq1abNm1iZbYsC+fatWvs6+mffPKJ9GNCIurTpw/3wnY2R4GzatUq9pX3r776av369dw/lBORm5vblStXbGxsiOjChQvSb4OXFhgYyE2GYNq0aePl5cXKQ4YM4SZDMGZmZmPGjGHlWq+7VzGYsrKy5s2bh4WF1fpX+K5du7IIS0tLFXxTmQfdabt6g+H07dv3zz//5GalEJGTk9OVK1fYZBSRSBQeHl73qOrqakNDw9jY2FoPe4hvbnN4fMSqd6xM/IYbI5FIxo8fzz1F4wQHBwcHBxNRcXFxrdsCv1Y8f/588+bNRKSvr3/p0iXuwSQRGRsbh4eHs4Uwnj9/npycrHzblaG5SwuFwtOnT3OzUtiWtWvXOjg4ENGrV68ePHggXV/FBODxYamY5Do1fORRJf8bgIodJZOG7iTEK8cYealSXl7O3Zl///136cfqRDRs2LCLFy/q6ekR0eHDh+/du6dknPx6gHcw9+/fj4yMJCJjY+MrV65IrzdnZmZ2/Phx7rebMnr27Ons7ExEly9fLioqqrV3//79rMD9luR3B9OdEcojftXTRsG9C8NHEz3Q8H/0QiOAiSnwbsCUOgAAAAAAAACA+nr27Fns//Xnn3/evHmTe/v3wIEDV6xYwf6BW5qLi8uiRYsWL14s87vmnTp1YgXpVeqJiH1Pl4gsLCzqHjVv3jwWg/SXOAsKCk6fPk1EDg4O7OvvtVhaWrJvoxJRTEyMzGbWeirJcC88Hz9+vIK9xcXF6g1m/vz5pqamdbezJ1K1rqg6nWq7uoKRtmrVKn392q/9NjMz4xbxiYqKYs9aapkxY0aHDh3qbueX29Lq9RGrpWNl4jHcpMn8ujwRhYaGsg5nT2RVbMW+ffsqKiqIaMqUKVz/cAQCwezZs1mZfTtcjTR3aX9//1qvmCIiPT29vn37srLaE6BeHxapI8l1ZPgooGL+a5rqHVWL5u4kTH1zjCMzVWJiYtj7P3r27FlroUDGxcVl8uTJRCSRSPbt26dMhLx7gHcwv/76q0QiIaLZs2d37Nix1lF6enpffvmlMpFz2NXFYjG3iiJTUlJy8uRJIrKxsRk2bBjbyO8OpjsjlEf8akkbmQmJ4aO5HmjgP3qhEcBSPvBucHJykve1CQAAAAAAAAAA4CcxMdHR0fFf//pXrX+nXrRokYKjrl69KnO7k5MTK2zbts3d3X3cuHHSUwrat2/fvn37WodcvHiRPfjx9vY2NDSUedpRo0ZxlWVW6Nq1a92N3NnqPkKW3qv2YHr16iVzu7wTqkin2q6uYDjt2rXz8fGRucvX17dTp0737t0rKyv766+/pL/Lznh7e8s8kF9uS6vXR6yWjpWJx3CT3uvu7i5zl729fa9evVJSUvLz8wsKCtgzM96t4J44BgUFyTzKx8cnISGBiKytreVFy4/mLj169GiZ21u1alV3o+oJUN8Pi9SR5DoyfBRQJf8bgOodVYvm7iTEK8c4MlPl8uXLrDB79myBQCDzzJ9++il7TciVK1eUCZJ3D/AOhjuJvHvI0KFDbW1tHz58qEz89H9X8wkJCeG2//HHH2VlZUTk7+/PpTG/O5jujFAe8aslbWQmJIaP5nqggf/ohUYAE1Pg3WBtbY2JKQAAAAAAAAAA9TJy5MgzZ87U3V5eXn7v3r2YmJhvv/22rKzsq6++evXqFfddybrEYnF+fn5OTs6NGzfOnz8v7wUD/fr1c3d3v3r1aklJiZ+fn42NTWBg4LBhwzw8PGR+qZ2Ibt26xQpGRkbnz5+XF4CFhUVxcbG8xz8mJibyDnzrXrUHw30juWHoVNvVFQyHe/Ysk4uLC3uJ/YMHD+pOTGnXrp0yl1Ayt6XV6yPm3bFpaWkyV1vo27dvjx49iNdw43AvqpG3l106PT2dPUjj3Yr09HRWqLWoBMfY2HjQoEGKo+VHc5dumATg1PfDqotHkuvI8FFAlfxveDw6qha13KLlUSXHZKYKt3iHgns4NzCVfO7Duwd4B8PdQxQkraOjo/K9zVbz+fvvvxMSEp4/f96yZUu2ve46PqSmO5gWRyiP+NWSNjITEsNHcz3QwH/0QiOAiSkAAAAAAAAAAABNi7Gxcffu3bt37z5o0KD+/fuLxeKffvopKCioS5cu0tVOnTp1/PjxS5cu5ebmVlVVvfW0+vr6hw8fnjlzZnx8PBEVFRWFh4eHh4cLhUJXV9exY8dOnDix1msznj9/zgphYWFhYWGKz19eXi4Sieou7KIuagnGyspKI8FpmE59EBzFz3u4BzMvXryou7dNmzYKjq1vbkur10fMu2PPnDnzxRdf1K0TFhbGJqbwGG4cOzs7BWFw3c4Fz7sV7KPR09Nr27at4qPUTnOXrterOFQfWfX9sDiqJLmODB8FVMn/BqNKR9Wi0Vs07xwjOanCFiIhInt7e3mnbdu2raGhYVVVFVdZMd49wC8YsVj86tUrImrVqpXMlUoYxV1Xl5+f39q1a0Ui0YkTJ2bOnElEz549+/PPP4moW7duvXv35mqqcgfThRHKI361pI3MhMTw0VwPvKN/9IIWCbUdAAAAAAAAAAAAAGhHv379/Pz8iEgsFkdGRnLbnzx50q9fv9GjR+/atSs7O5s92Gjfvr2Xl9eiRYtOnjwp74S2trbnz58/derUJ598wi1sIRaLb968uXr16h49eoSEhJSWlnL12evrlVdSUlKv+vWilmDkvXddx+nUB6EksVjMCs2aNau7V95r5HnnNqdeH7FGO7a+w42j+FElF3NNTU2tLUriWlFdXU1EhoaGenp69TqD6jR36XqdUPUEqO+HRepIch0ZPorxzn8FpLtRFap3VC0avZPwyDGOzFRhi4YoJhQK2ZNvkUikTJC8e4BfMDU1NexXjOKMre96JewvLiI6evQoKxw5coRdVPp1KcT3DqY7I5RH/GpJG5mfCIaP5nrgHf2jF7QIb0wBAAAAAAAAAABouvr27Xvo0CEiYquiEJFIJBo+fHhGRgYRtWvXbs6cOYMGDerdu3fz5s1Zhbc+6vP29vb29haLxTdu3EhKSrp48eKZM2cqKiokEsn27durq6t/+eUXVtPS0pIVTpw44evrq4kGKk+ngmlgutn2+/fvK9ibk5PDCsp/YVf13K4v3h0bGhoaGhqqTE3lhxsnNzdXwQm5W0GLFi1UbIWlpeXr16/Ly8ufPn3aunVr5Q9UnRYvXSsMVuA9sur7YWkuyRt++CiDR/4rUFBQoHpImugojd6i65tjb8VFm5eX17lzZ5l1ioqK2MNyJW/gqtyFeARjYGBgZmZWUlLy9OnTsrIyeUvR5eXlKR8JEbm6urLVfOLi4oqLiy0sLA4cOEBEAoEgICCgVtj1vYPp1AjlEb8m0qbWmTF8dOpvPGia8MYUAAAAAAAAAACApot7R/3r169ZITo6mj3Y6NWrV3Z29qpVqwYNGsQ92KC3fT2UIxQK3dzcFi1adOzYscePH4eFhQmFQiLavXs3t/YK9wr0tLQ0NTWIP50KpoHpZtuzs7O516LUIpFIMjMzWdnV1VXJE6ort5XXYB2rzHDj3Lt3T96bISQSSVZWFit37dqVFXi3wsHBgRUUzDE6ePDgvn37eLxDQmcvLU31BKjvh6W5JG/44aO8euW/PBKJRPEzZiVpoqM0eiepb469lZOTEytw0wfr4nZxQ1Ux3j3AOxhutTgF9xAeCcNemlJVVRUTE/Pw4cOkpCQiGjx4cMeOHaWr8biD6dQI5RG/JtKGwfDRzb/xoGnCxBQAAAAAAAAAAICmi/tH6nbt2rFCamoqK8ydO9fMzKzuIcnJyTJPtXDhQl9fX19f3/z8/Fq7LC0tly5d6uPjw368ffs2KwwYMIAVLly4IC/CvLy8ZcuWLVu27MiRI8q0iDedCqaB6Wbbi4qKuPUOaomOjmZPBO3t7Ws9z1OAd27zprmO5THcOC9fvjx8+LDM00ZHRz948ICIWrdu7ezsrGIr+vfvzwp79+6VeVRGRoa/v39gYKD0UmJqocVLS1M9Aer7YWkuyRt++CigSv6/efNG5oPk8+fPV1RUqB6bJjpKo7fo+ubYW3l6erKCgtfV7Ny5kxW4oaoY7x7gHczAgQNZ4ddff5V5VEpKSnZ2tjLBS5NezefgwYNs3ZZa6/gQrzuYTo1QHvFrIm0YDB/d/BsPmiZMTAEAAAAAAAAAAGii8vPzuUcCgwcPZgX2RXOSs3K8SCTatGmTzLO9ePEiJiYmJibmxIkT8iqwAveaFg8PD/Z1z/Pnz0dFRck8auXKlWFhYWFhYfLepa8u2g2GPZ3SFp36IKR988037H310kpKSlatWsXKwcHByp+Nd27zprmO5THcpK1du7a8vLzWxpKSktWrV7Py9OnTVW9FQEAA6+qdO3fWnUBAUk/XhgwZIvO0vGnx0tLUkgD1+rA0l+QNP3wU4Jf/5ubmRFRZWXnjxo26h3B3FRWppaNq/UbQ9C26Xjn2Vr6+vhYWFkR048aN6OjouhWysrLYfIW6S9hw1NUDvIP55JNPWGHbtm2FhYV1D/z2229lhqGYq6sreyVGbGzsnj17iMjY2HjChAm1qvG4g+nUCOURv1rSRiYMH539Gw+aIExMAQAAAAAAAAAAaIqSkpKGDRtWUlJCRDY2NuPHj2fbe/XqxQq//PJLZWWl9CH5+fmTJ08+e/Ys+/HOnTvS//bt5ubGCqtWrbp165b0gSKRaP369ZcvX2bX6tGjB9suFAq/+uorVg4ODt6+fbv0CcvLyz///PN9+/YRkYODw8iRI9XScHm0Gwz7Wq226NQHIS0jI2PgwIGPHz/mtuTk5Hh4eLB1fGxsbObOnav82XjnNm+a61gew01aZmbmoEGDpDv2wYMHH374YXp6OhGZmZktWLBA9VZ07tyZvR6gsrLS09Pz2rVr3C6JRLJz586IiAgiatGixbhx45RvuzK0eGlpakmAen1Ymkvyhh8+CvDLf64J8+bNe/nyJbe9vLw8ICDgypUrenp6qsemlo6q9RtB07foeuXYW5mami5atIiV/f39d+/eLb03Li5u4MCB7KU1EydOlLfEibp6gHcwvXv39vb2JqLS0tJ+/fpJr4FSUVEREBBw8uRJmVNA3ordmsrLy+/cuUNEY8eOZVOmpPG4g+nUCOURv1rSRiYMH539Gw+aIH1tBwAAAAAAAAAAAAAacf369VGjRtXdXlpaevv27WfPnrEfBQLB1q1bua+VDx8+3M7OLi8vLzk52dnZecKECe3bt3/27Nnt27dPnz5dXV3t6Oj45s2boqKiBw8e9OnTZ/To0d988w0RTZ8+/dtvv33+/PmLFy969+7t6enp5ORkbGxcVFR0+fLloqIidv5///vf0g//Zs6cee7cuf379xcXF4eEhPzwww89e/Zs3759YWFhYmIie3ZoZWV18uRJtTwyVKzhg2nevDkrJCYmfvbZZ/b29h4eHtwKAg1Jpz4IJigoaPfu3ampqba2tq6urp07d/7rr79u377NHqgYGBjs2bPHyspK+RPyzm1VaKhj+Q03pkuXLnfv3k1JSbGzs3N1dXV2dk5PT8/KyhKLxaxCRESEra2tWlrx888/p6Sk5ObmFhQUeHp6du3atXfv3iKRKDU1lVsFY+fOndxSYmqkxUtLUzEB6vthaS7JtTJ85OGX/wEBAbt27aqpqUlJSWEPzm1tbW/fvn3hwoWHDx927Nhx6tSpP/74o4qxqdJRCn4jaO4WzeOG8FYrV648d+7c5cuXKysrg4KC1qxZ4+bmZmRklJKSkpOTw+7h9vb2P//8c60DNdEDvIPZuXOnm5vbkydPHjx40Lt37+7du/fq1evRo0cpKSmvXr0yNzdfvnw5e95vbGysfOf4+fl9//333I911/Fh6nsH06kRyiN+UuGTeisMHx38Gw+aJkxMAQAAAAAAAAAAaJyePXsWGxuruI6xsfH27dulXyNvYWFx8OBBb2/vly9fPnz4cMOGDdL1fX199+zZc+TIEfamips3b1ZXV7NnG5aWlqdOnZo6der9+/clEsnly5fZd9Y5LVu2/P777+u+0jwyMrJ169YRERFisTgvLy8vL096b48ePXbv3t2tW7f6dwAfDRyMra1tly5d7ty5U1FRwZ4xhIWFaWViCunYB0FEH3/88QcffLBgwYKqqqobN25Ir77RsmXLPXv2yJx3pQDv3FaRJjqW93AjosGDB69ZsyYoKKikpCQ1NTU1NZXbZWJisnnz5hkzZqirFVZWVklJSePHj7969WpNTU1GRkZGRga3t0WLFj/88MPEiRPr1XYlafHStaiSAPX9sDSX5NoaPjLxy/8BAwasW7cuNDRULBY/ffr0P//5D7erc+fO0dHRf/75p+qxqdJRin8jaOgWze+GoJiBgcHZs2enT59+7NgxInr48OHDhw+lK3h6ekZFRbVs2bLWgZroAd7BtGvXLiEhwdfX9++//66pqfnrr7/++usvLs4jR45wAchcMU2e999/38nJ6e7du0RkbW09fPhwmdXqewfTqRHKI35S4ZNSBoaPrv2NB00TJqYAAAAAAAAAAAA0LQKBwMzMzMHBYcSIEQsWLGjfvn2tCh4eHvfv31+/fn1CQkJOTs6bN2/at28/ePDg6dOnDxgwgIhCQkJsbGwOHjyor6//4Ycfcge6u7tnZ2fv37//8OHDDx8+zM/PF4lE9vb2dnZ2w4cPDw4Olrl0vZ6e3saNG2fPnr1r165z584VFBRUV1d36tTJycnJz89v0qRJ/N6Wr5hQKNTT0xMKa691rrlg2BXrHh4TE7Ns2bKkpKQ3b960adPG2tqa3/nrG0lDtr1ewbRt25Z9B93R0dHHx6d///5btmw5d+7co0ePmjVr5uDgMG7cuM8++4zfoyneua18W+r2koY6lt9wYyZNmuTu7r5x48bTp08XFBTo6enZ2dl5e3vPmzdP3ne7ebeiXbt2V65ciYqKOnjw4LVr154+fWpjY9OlS5fevXsvXbq0VatWPNquJC1eWpqKCVDfD0tzSa6V4SMPv/z//PPPR4wYsW7durS0tPv37xsbGzs4OEyaNGnu3LmmpqavXr1iN59mzZrVK/haVOkoBb8RNHeL5nFDeCtTU9OjR48mJibu3bs3MTGxsLBQJBLZ2Nh4eHhMnjxZwRJamugB3sE4OzunpaXt2LHj4MGDt2/frqystLe39/PzW7hwoaWl5aVLl1g1CwuLenXO2LFjw8LCiGjKlCn6+nIf1Nb3DqZTI5RH/KTCJ/VWGD4N/Dcej4SBpkCg6YXE3hWzZs3as2cPEX399derV69ugCvu3r07KCiIiLy8vM6fP8/jDP/973/Zb4527do9evRIzfFpQ0lJCfemqadPn0r/Wrpz587FixeJyNK6jYvHIO3EB9AEJJ85JqquJqLOfTxat7fTdjgAjdPLfwozkxOJiGrEbb/Zou1wABqt50ETq2zbEZGNrYPT+x9oOxyARuvyycPsHxZ69vcyt2qt7XAAGifuD0gLC4vJkydrOxwAeFdlZmZ2796diEJCQngshQANCR8WaBpyTHWLFi3atGmTgYFBWVmZgvkldQ0fPjwuLo6IUlJS3NzcNBYgaAqGDwA/eGMKAAAAAAAAAAAAAAAAAAARUWZmZlJSEhF9+OGHbApCLRKJhH3n3MnJqV6zUvLy8tiBXbp0wawUAGhSMDEFAAAAAAAAAAAAAAAAAICI6M2bNyEhIUTk5+d3+PDhuhWOHz+ekZFBRD4+PvU68/bt28ViMRFNmzZNHZECALwzai8jCgAAAAAAAAAAAAAAAADQNH3wwQeWlpZEdOzYsaioqFp77969u3jxYiISCAQBAQHKn/b27dsbNmwgIgMDg+nTp6svXgCAdwDemALvmNfPn924cEbbUQA0WjUiESvkZv6V/3eWdoMBaKy4gUZ6wqf/g+9GAGhKjUVzVnj+pODNy2faDQagEZNIJKyQfeOqnp6edoMBaKxqVYCSEAAAIABJREFURDWswL5fCwAAAAAapaent23btilTptTU1EyaNGn48OEjRoxo3bp1fn5+WlpadHR0ZWUlEc2ePdvV1fWtZ/vrr7+mTZtmYGBw69Yt9udcUFBQhw4dNN4MAABdgokp8G548eIFK9TUiMrevNZuMABNQVVFeVVFubajAGj8RK0stR0CQOMnqq4SVVdpOwqAxq+yrFTbIQA0fuXl+N80AAAAgIYwadKkx48fr1y5sqys7OzZs2fPnq1Vwd/ff8uWLcqcSiQSpaencz/26NHjhx9+UGesAADvAizlA+8GfX1MogIAAAAAAACAJk0gEGg7BAAAAICmYtGiRbm5uV9++eXgwYPt7OwMDAwsLCw6d+48c+bMhISE/fv3GxgYKHOeVq1affTRR+bm5nZ2dosWLUpISGjRooWmgwcA0DV42A/vBnNzc1YQGBoLWrTVbjAAjZjk2QOJWExEljbtTJpbaDscgMapoqz0+eOHREQSSfPkm9oOB6DRKuvuXNPcjIjMW1i2boM/IAE05X72bbaaT0f794yNTbQdDkDjVFZaUvAwj4iMjY21HQsAvMNcXFy4NfhAx+HDAk1DjinJ2tr6+++/V/EkdnZ2586dU0s8oAswfAD4wcQUeNc0MxW2cdJ2EACNVs3zh0RiImrZzrZVeztthwPQOBU/LWQTUwQSiUX8FW2HA9BoVXZoyyamWFhade7+vrbDAWi07mffZoX3Ojm1bN1au8EANFb/FD5hE1PwxhQAAAAAAAB4F2EpHwAAAAAAAAAAAAAAAAAAAADQCExMAQAAAAAAAAAAAAAAAAAAAACNwMQUAAAAAAAAAAAAAAAAAAAAANAITEwBAAAAAAAAAABooiQSybVr15YvX96vXz97e3sjI6MWLVo4OTn5+/v/9ttvFRUV2g5Qs4YNGyYQCAQCQWVlpbZjaVSaeF4BAAAAAEAtmJgCAAAAAAAAAADQFN24caNfv37u7u7r169PTk7Oy8urrKwsLi7Oyck5ePDgjBkz7OzsoqKitB0mNKjMzEw2WWfu3Ln8zqCWvLp58+a8efNcXV1btmxpaGjYpk0bLy+v9evXv3r1il9UAAAAAACgRZiYAgAAAAAAAAAA0ORs3br1gw8+uHr1KvvRzMysR48eH374oZ2dnb6+Ptv4zz//+Pn5/fDDD9oLE94xqudVZWXlp59+2rt37//85z9paWkvXryorq4uKiq6cOHC8uXL7e3t9+/f30CNAQAAAAAANcHEFAAAAAAAAAAAgKYlIiJi/vz5YrGYiHr37n3y5Mnnz5+npaUlJSU9ePCgvLx87969Li4urPKKFSuOHz+u1Xjh3aCWvAoKCtq5cycrt23bduTIkZ988om7u3uzZs2IqLi4OCAgYPv27Q3VJgAAAAAAUANMTAEAAAAAAAAAAGhCbt68uWTJElZesGDBtWvXRo8ebWhoyFXQ19cPCAi4ceNG//792ZZ58+ZVV1drIVZ4d6glr06dOrVv3z4iEgqFq1atysvLO3PmzK+//pqcnJydne3j48OdPycnpyFaBQAAAAAA6oCJKQAAAAAAAAAAAE1IUFCQSCQioqlTp27atElPT09mNUNDw+PHj7du3ZqIHj9+fO7cuQaNEt41asmrDRs2sMLMmTPXrFljYGDA7bKzs4uOjv7ggw+IqKqq6qefftJQQwAAAAAAQO0wMQUAAAAAAAAAAKCpiI+Pv3nzJhG1bNkyIiJCceWWLVtOnTqVlQ8dOiSzTlJS0pw5c7p06WJubm5qaurg4DB16tRjx45JJBKZ9adNmyYQCDp27EhEEolkz549gwYNsra2NjY27tSp04IFCx4/fsxqikSirVu39u/fv1WrVqampj179gwODi4oKKh1wszMTIFAIBAI2Js2ioqKVq9e7erqam5ubmlp6erqumLFivz8fGU7SMqTJ0+++eYbd3d3a2trExMTFxeXCRMmnD59usGapkowfn5+XDBEdPXq1cDAwE6dOhkbG9vb2w8fPjwyMpKtucNZtmyZQCDo3r07+3Hbtm2sY8PDw9/aV2rJq/Ly8kuXLhGRUCj89ttv6x5oYGDw3XffsfLZs2ffGhUAAAAAAOgIfW0HAAAAAAAAAAAAAA1k+/btrDBr1iwrK6u31p81a1ZmZiYRlZSU1NpVXl4+a9asgwcPSm/Mzc3Nzc09cOCAh4fH0aNH27VrJ+/MJSUlEydOZNML9PX1RSLR/fv3IyIijhw5kpCQYGVl5ePjk5KSwu1NT09PT08/dOhQQkJCnz59ZJ4zPj5+ypQpT58+5ba8evUqLS1t8+bNW7ZsmTFjxlvby9m1a9eSJUvevHnDbcnKysrKyjp27Nj777//xx9/2NraNljTVAmGiH788ccVK1aIxWJ9ff2ampq8vLy8vLy4uLiff/45Pj7e2NhY+W6RRy15lZWVVVVVRUQODg5t27aVeWDfvn1Zgd9kIwAAAAAA0Aq8MQUAAAAAAAAAAKCpiI+PZwXulRWK9ezZMy4uLi4uLioqSnp7TU3NqFGjuFkp1tbWPj4+fn5+7733HtuSnJzs6en57Nkzmaetqanx9/dPSEgIDw8vKCgoLy9PSUlxc3MjosLCQn9//2HDhqWmpn755Zc5OTmVlZUZGRlDhgwhopKSkpCQEJnnTEtLGzNmzNOnT/39/Q8ePJiRkXHgwIHAwEAiKi0tnTVr1t69e5VpMhFt2LBh9uzZbCKIlZXV0KFDAwMDXVxchEIhEd26dcvT0/Pu3bsN0zRVgiGiHTt2fPHFFyNHjkxMTHz9+nVxcfHx48ft7OyIKDk5ecmSJVzN4ODg2NjYbdu2sR+9vb1jY2NjY2MnTJjw1h5TS14VFhayQo8ePeQdyGauEFGrVq2UuRAAAAAAAOgCvDEFAAAAAAAAAACgScjOzmYzRczMzBQ8+1fGunXrEhMTicjAwGDjxo2fffYZtysuLm7KlCkvXrzIy8ubP39+rVeqME+ePDl16tT58+fZnAwicnNzO3nypKOjY2lpKVsUJjIyctq0aWyvi4vLiRMnHB0di4qKrl+/XlhY2KZNm1rnXL9+PRGFhYUtXbqUO2rKlCmDBg2aO3euSCSaP3/+0KFD6x5Yy40bN5YvX05EQqFwyZIl3333XbNmzdiu69evBwYGZmdnP3r0aM6cOdxsDM01TcVgXrx4sXDhwpCQkK1bt7KJLEQ0duxYZ2fnXr16VVZW/v7779yuzp07d+7cmb3IhIhsbW1HjBihuK8YdeWVt7e3SCQiIoFAIK/OmTNnWKFr1668LwQAAAAAAA0Mb0wBHXXixIkjUlJTU7UdEQAAAAAAAADAuy03N5cVnJ2d9fT0eJ+nvLw8PDyclX///XfpWSlENGzYsIsXL7LzHz58+N69ezJPEhgYyE3dYNq0aePl5cXKQ4YM4aZuMGZmZmPGjGHlO3fu1D2hRCIZP348NyuFExwcHBwcTETFxcVbtmx5a+tWrVrFpkd89dVX69ev5yaCEJGbm9uVK1dsbGyI6MKFCydOnNB001QMpqysrHnz5mFhYdysFKZr164swtLS0r///ltRdyhBXXklEAj09PT09PRqRcv5559/vv76a1aeM2cO7wsBAAAAAEADw8QU0FFBQUGTpHDr1AIAAAAAAAAAAD8vXrxgBSsrK1XOExMT8/LlSyLq2bPnpEmT6lZwcXGZPHkyEUkkkn379sk8ybhx4+pu5FYCGj9+vIK9xcXFMs+5bNkymdtDQ0P19fWJKDIyUmYFTkFBwenTp4nIwcFh5cqVdStYWlqyV7MQUUxMjMyTqKtpaglm/vz5pqamdbc7OzvXvSI/6sorxe7duzd8+PC8vDwi+uCDD/z8/DR3LQAAAAAAUC9MTAEAAAAAAAAAAGgSKioqWMHQ0FCV81y+fJkVZs+eLW/VlU8//ZQVrly5IrOCzKVYuMBcXFwU7JWpffv27u7uMnfZ29v36tWLiPLz8wsKChSc5OLFixKJhIi8vb3lXW7UqFFcZZkV1NU0tQTDGq7kFflRV14pOP+///1vV1fXv/76i4i6dOkSExOjYLkfAAAAAADQNfraDgBALiMjI+5/1O3s7LQbDAAAAAAAAADAu87S0pIVXr16pcp5uMVfnJyc5NVxdHRkBZnL7hCRiYmJgkso3isT99IReXtTUlKIKD09vUOHDvKq3bp1ixWMjIzOnz8vr5qFhUVxcfHDhw9l7lVX09QSTKdOnZS8HG/qyqu6xGLx77///q9//Ss/P59tGTly5O7du62trdV7IQAAAAAA0ChMTAHdZWtre/36dVa+c+eOvK99AAAAAAAAAACAMrjH+fImMSiJreNDRPb29vLqtG3b1tDQsKqqiqusaYq/18RNW3n+/LmCatzesLCwsLAwxVcsLy8XiURskSBNUEswGl1eh1FXXtWSlpYWFBTE/fNgmzZt1q9fHxgYqMZLAAAAAABAw8BSPgAAAAAAAAAAAE2Cq6srm7hQUFDAvYLirby8vJo3b968efPNmzezLWx9GcWEQiG7lkgk4htv/VRVVSnYW1ZWxgo1NTXKVFNSSUlJverXi1qCaYAlb9SVV5zKysqvvvrKzc2NzUqxsrL68ccf79+/j1kpAAAAAADvKExMAQAAAAAAAAAAaBLMzMx69+7NylFRUcoc8uLFi4sXL5aUlJSUlHTv3p1t5JZuycvLk3dgUVERm1fRAG/sYHJzcxXsvXfvHiu0aNFCQTWuaSdOnJAoQfHZVKRTwSigrrxiKioqRo4cuXbt2urqagMDg9DQ0Nzc3OXLlxsbG6s/dAAAAAAAaBCYmAIAAAAAAAAAANBUcO+ciIiIqKysfGv92NhY9ooRExOTvn37so1OTk6skJOTI+9AbpeDg4MqASvv3r178t6GIpFIsrKyWLlr164KTsKtB5SWlqbe8HjQqWAUU0teEVF1dfWECRMSEhKIqGfPnqmpqevWrTM3N9dI0AAAAAAA0FAwMQUAAAAAAAAAAKCpmDlzpoWFBRHl5uaGhoYqrlxaWrpq1SpWHjNmjJmZGSt7enqywi+//CLv2J07d7JC//79VYxZSS9fvjx8+LDMXdHR0Q8ePCCi1q1bOzs7KzjJgAEDWOHChQvy6uTl5S1btmzZsmVHjhzhH64SdCoYxdSSV0QUFhZ2+vRpIho8eHBSUlKPHj00FjIAAAAAADQcTEwBAAAAAAAAAABoKszMzH766SdW3rRp07/+9S+JRCKzplgsXrhwIVsBRygUfvHFF9wuX19fNgvhxo0b0dHRdY/Nysrau3cvEQkEgoCAALW3Qp61a9eWl5fX2lhSUrJ69WpWnj59uuIzeHh4sFe8nD9/Xt6qNCtXrgwLCwsLCzMxMVE1Yh0ORl5iyKSWvKqurt66dSsRWVpaHjhwoHnz5vyjBwAAAAAAXYKJKQAAAAAAAAAAAE3IrFmzuMki3333Xb9+/U6fPi29/IpYLL506dIHH3zAvRBl0aJFrq6uXAVTU9NFixaxsr+//+7du6XPHxcXN3DgQLZQy8SJExUvnaNemZmZgwYNevz4MbflwYMHH374YXp6OhGZmZktWLBA8RmEQuFXX33FysHBwdu3b5eeYFFeXv7555/v27ePiBwcHEaOHKn+NuhMMOwdM8pTPa+OHz/+6NEjIvLz82vTpo2K8QMAAAAAgO7Q13YAAAAAAAAAAAAA0KB+++03IyMjNj/g6tWrPj4+ZmZmjo6OlpaWT548yc3NlZ5P4Ofnt379+lpnWLly5blz5y5fvlxZWRkUFLRmzRo3NzcjI6OUlJScnBw2f8Le3v7nn39usEZ16dLl7t27KSkpdnZ2rq6uzs7O6enpWVlZYrGYVYiIiLC1tX3reWbOnHnu3Ln9+/cXFxeHhIT88MMPPXv2bN++fWFhYWJi4suXL4nIysrq5MmTenp6mm2SNoLh3lOSmJj42Wef2dvbe3h4DBw4UJljVcyr69evs8KhQ4fYgj4K2NvbX7p0Sfl2AQAAAACAFmFiCgAAAAAAAAAAQNOip6e3a9eu4cOHh4aGshdjlJSU3Lp1q1Y1c3Pzr7/+evHixQKBoNYuAwODs2fPTp8+/dixY0T08OHDhw8fSlfw9PSMiopq2bKlBpvxfw0ePHjNmjVBQUElJSWpqampqancLhMTk82bN8+YMUPJU0VGRrZu3ToiIkIsFufl5eXl5Unv7dGjx+7du7t166bG4HUnGFtb2y5duty5c6eiooLNKwoLC1NyYoqKecXW9yGi4uLi4uJixdcyMjJSrkEAAAAAAKB9mJgCAAAAAAAAAADQFE2aNGns2LFxcXEnTpxISUkpLCx8/vy5iYlJq1atevfu7eXlFRAQwL0/oy5TU9OjR48mJibu3bs3MTGxsLBQJBLZ2Nh4eHhMnjx53LhxmohZKBTq6ekJhbIXKJ80aZK7u/vGjRtPnz5dUFCgp6dnZ2fn7e09b948Zd6VwtHT09u4cePs2bN37dp17ty5goKC6urqTp06OTk5+fn5TZo0qe5MHdXJa5rmgmFXrHt4TEzMsmXLkpKS3rx506ZNG2tr63qdlnde3b9/n19DAAAAAABAxwmk1yVtymbNmrVnzx4i+vrrr1evXt0AV9y9e3dQUBAReXl5nT9/nscZ/vvf/3744YdE1K5dO7b86ruupKRE+n9KnZ2ds7OzWfnOnTsXL14kIkHzVnrv9dFOfABNQE3meUmNiIgce3m0am+n7XAAGqfip4W3ryYSkUAsbv9Dw73YHKCp+Wf6+KqObYmo43udevRx13Y4AI3WmaMH2D8sDPxoeMvWrbUdDkDj9E/hk8sJ8URkYWExefJkbYejczIzM7t3705EISEhDblyEAAAAAAAAChJ9ncLAAAAAAAAAAAAAAAAAAAAAABUhIkpAAAAAAAAAAAAAAAAAAAAAKARmJgCAAAAAAAAAAAAAAAAAAAAABqhr+0AAOpJXENVZdoOAqDxkvy//1ZXVlSUlWg1FIBGq7qqgiuLLJprMRKARk7///3PTo2opqwUv9QANK6ioqy0BGMNQCMqKyreXgkAAAAAAABAV2FiCuiuV69eceXq6mpWkJS+FN25pKWIAJqQvKxbeVm3tB0FQCMnEQoL50/XdhQAjd/j/AeP8x9oOwqAxu/a5SRthwDQ+FVVVWk7BAAAAAAAAIB6w1I+oEP09fUFAgH3Y3FxMVd++fKlNiICAAAAAAAAANAVmJgCAAAAAAAA7yK8MQV0iJGRUUhIyLZt2yQSCRFZWFhwuywtLbUXFwAAAAAAAACA9hkaGmo7BF3k4uLC/ikJAAAAAAAAdBMmpoBu+c9//jNixIhx48YRUYsWLbjtBgYGrNDcyvq9Xv20ExxAE5CZeLpGVE1EHV36WLbpoO1wABqnkhdP79/8LxEJxOK2G3ZrOxyARuvZFN+q9jZE5ODQqbebm7bDAWi0jh45zJ4Hd+ozwLSFlbbDAWicSl4+vX/jv4SJKQAAAAAAAPBuwsQU0DnGxsYK9gqEAj0D/CsMgMbp6etjrAFoiFBP7/8vV1RqMRKARk4sZv8VCAV4jAfQAIT4AxJAYwRC/AseAAAAAAAAvMOE2g4AAAAAAAAAAAAAAAAAAAAAABonTEwBAAAAAAAAAAAAAAAAAAAAAI3AxBQAAAAAAAAAAAAAAAAAAAAA0AhMTAEAAAAAAAAAAGjMJBLJtWvXli9f3q9fP3t7eyMjoxYtWjg5Ofn7+//2228VFRXaDlCzhg0bJhAIBAJBZWWltmNpVJp4XsmTmprK8m3x4sXajgUaCSVvYs+fP2fVPv744waLDQAAAEBJmJgCAAAAAAAAAADQaN24caNfv37u7u7r169PTk7Oy8urrKwsLi7Oyck5ePDgjBkz7OzsoqKitB0mNKjMzEz2AHvu3Ln8zqD2vFq8eDEmc0Ajpvqgk1ZTUyP4X+Hh4aqfsHFTb+cT+h8AAIAXTEwBAAAAAAAAAABonLZu3frBBx9cvXqV/WhmZtajR48PP/zQzs5OX1+fbfznn3/8/Px++OEH7YUJ7xi151VNTc2BAwc0FS4AAAAAAGgbJqYAAAAAAAAAAAA0QhEREfPnzxeLxUTUu3fvkydPPn/+PC0tLSkp6cGDB+Xl5Xv37nVxcWGVV6xYcfz4ca3GC+8GTeTVxo0bi4qKNBs3AAAAAABoj762AwAAAAAAAAAAAAA1u3nz5pIlS1h5wYIFP/30k56ennQFfX39gIAAPz+/jz76KCkpiYjmzZvn4+NjYGCghXDhHaH2vHr16tWOHTtWrFih6cgBGhOhULhu3TpWHjBggHaDaYLQ/wAAADxgYgoAAAAAAAAAAEBjExQUJBKJiGjq1KmbNm2SV83Q0PD48eNdu3Z9+vTp48ePz507N2rUqAYME94x6sqrM2fOHD9+PCsr68aNG2VlZfyCkUgk586dy8jI6NKlC/IWmhSBQBAaGqrtKDRLlwd4U+h/AAAAtcNSPgAAAAAAAAAAAI1KfHz8zZs3iahly5YRERGKK7ds2XLq1KmsfOjQIZl1kpKS5syZ06VLF3Nzc1NTUwcHh6lTpx47dkwikcisP23aNIFA0LFjRyKSSCR79uwZNGiQtbW1sbFxp06dFixY8PjxY1ZTJBJt3bq1f//+rVq1MjU17dmzZ3BwcEFBQa0TZmZmCgQCgUCwb98+IioqKlq9erWrq6u5ubmlpaWrq+uKFSvy8/OV7SApT548+eabb9zd3a2trU1MTFxcXCZMmHD69OkGa5oqwfj5+XHBENHVq1cDAwM7depkbGxsb28/fPjwyMhItuYOZ9myZQKBoHv37uzHbdu2sY4NDw9/a1+pMa+OHTu2Y8eOpKSkes1KYe11cnIiosLCQg8Pj+HDhy9ZsmTHjh1KnuH+/fsLFiwYNGhQhw4dTE1Nu3fv7uvru3///lq9xHTt2lUgELRu3Vre2UaNGsV6r7i4WF6dgoKC0NDQbt26NW/e3MLCwsXFZfHixdnZ2YrjjIuLmz59uoODg4mJSYcOHby8vEJDQ589e6bgkMYxSOvbCh5DoBYdH3QKsEgEAoGSy2Dt3LlTKBQKBAJzc/Pk5ORae+vbD/KokgbKD3Dl80T5zueXCbX6X/WEBAAAaMTwxhQAAAAAAAAAAIBGZfv27awwa9YsKyurt9afNWtWZmYmEZWUlNTaVV5ePmvWrIMHD0pvzM3Nzc3NPXDggIeHx9GjR9u1ayfvzCUlJRMnTjx79iwR6evri0Si+/fvR0REHDlyJCEhwcrKysfHJyUlhdubnp6enp5+6NChhISEPn36yDxnfHz8lClTnj59ym159epVWlra5s2bt2zZMmPGjLe2l7Nr164lS5a8efOG25KVlZWVlXXs2LH333//jz/+sLW1bbCmqRIMEf34448rVqwQi8X6+vo1NTV5eXl5eXlxcXE///xzfHy8sbGx8t0ijxrzytPTk715hcnJyWHr/iipuLjYy8vr9u3byh9CREuWLImIiJC+bmZmZmZmZkxMzLp16/788882bdrU64RvFRsbO3Xq1JcvX3Jb2Ge6devWNWvWfPnll3UPefPmTWBg4IkTJ7gtjx49evTo0YULF7Zt2/b999/Pmzev1iGNY5Cq2AriNQR0f9CpS2Rk5Jw5cyQSiYmJyalTpzw8PKT3qtgP8vC+VysY4KrniUya6IF3KD0AAAAaBt6YAgAAAAAAAAAA0KjEx8ezAvfKCsV69uwZFxcXFxcXFRUlvb2mpmbUqFHcI0Bra2sfHx8/P7/33nuPbUlOTvb09JT3Ioeamhp/f/+EhITw8PCCgoLy8vKUlBQ3NzciKiws9Pf3HzZsWGpq6pdffpmTk1NZWZmRkTFkyBAiKikpCQkJkXnOtLS0MWPGPH361N/f/+DBgxkZGQcOHAgMDCSi0tLSWbNm7d27V5kmE9GGDRtmz57NnkRaWVkNHTo0MDDQxcVFKBQS0a1btzw9Pe/evdswTVMlGCLasWPHF198MXLkyMTExNevXxcXFx8/ftzOzo6IkpOTlyxZwtUMDg6OjY3dtm0b+9Hb2zs2NjY2NnbChAlv7TF15RURzZw5c4+U4OBgZU7IWbRo0e3btwUCgaOj4+jRo318fN56yLp16zZs2MBmpXTr1m3y5MkzZszo37+/QCAgovT09ICAAPW+ySAtLW3ixIkvX740Nzf39fWdMmUKexUEEVVXV69YseK7776rdUhlZeXQoUPZrBSBQODs7BwQEDBmzBg2Y+b169fz58//7bffpA9pHINUxVZQfYYA550YdGpx6NChWbNmSSQSIyOjkydPDhgwQHqviv0gjyr3ankDnEeeKNP5mugBHgkJAADQ6OGNKQAAAAAAAAAAAI1HdnY2eyxnZmbWo0cPVU61bt26xMREIjIwMNi4ceNnn33G7YqLi5syZcqLFy/y8vLmz59f6/vrzJMnT06dOnX+/Hn2JJuI3NzcTp486ejoWFpayhaFiYyMnDZtGtvr4uJy4sQJR0fHoqKi69evFxYW1n2Dxfr164koLCxs6dKl3FFTpkwZNGjQ3LlzRSLR/Pnzhw4d+tZXX9y4cWP58uVEJBQKlyxZ8t133zVr1oztun79emBgYHZ29qNHj+bMmcPNxtBc01QM5sWLFwsXLgwJCdm6dSt7kkpEY8eOdXZ27tWrV2Vl5e+//87t6ty5c+fOndmLTIjI1tZ2xIgRivuKUWNeqSgvLy8nJ8fFxWXv3r3vv/++MocUFxevXLmSiAwNDQ8dOjRu3DhuV2pqqpeX1+vXr+Pj45OSkgYOHKiuONmHNWTIkKioKO4FM3fv3h0/fnxGRgYRrVmzZsyYMT179uQOWbVq1bVr14jI2to6Ojra09OTbS8vL1+5cuWGDRuIaOnSpZMnTzYyMmK7GscgVbEV9RoCzDsx6NTi+PHjgYGBNTU1zZo1O378uJeXl/ReFftBAd73agUDnEeevLXzNdEDPBISAACgKcBcALpHAAAgAElEQVRvPtBdDx8+dPtfa9eu1XY4AAAAAAAAAADvgNzcXFZwdnbW09PjfZ7y8vLw8HBW/v3336UfARLRsGHDLl68yM5/+PDhe/fuyTxJYGAg98CbadOmDfdkdMiQIdwDb8bMzGzMmDGsfOfOnbonlEgk48eP5550coKDg9lbN4qLi7ds2fLW1q1atYq9POOrr75av3499ySSiNzc3K5cuWJjY0NEFy5ckF5URUNNUzGYsrKy5s2bh4WF1XrM2bVrVxZhaWnp33//rag7lKCuvFJddXW1oaFhbGyskrNSiOjatWvsbSiffPKJ9KwUIurTpw+3OA6bh6FGffv2/fPPP6WXPXJycrpy5QqbjCISibghRkTPnz/fvHkzEenr61+6dImblUJExsbG4eHhw4cPZ9WSk5PZ9sYxSFVvBY8h8E4MOtWdPn168uTJIpHIwMDgyJEjdSfEqH4nlIf3vVreAFdLtteliR54V9IDAACggWFiCugc9v5MIqqoqEj9X3l5edqNCgAAAAAAAADgnfDixQtWkH4czkNMTMzLly+JqGfPnpMmTapbwcXFZfLkyUQkkUj27dsn8yS1JgEw3LIL48ePV7C3uLhY5jmXLVsmc3toaKi+vj4RRUZGyqzAKSgoOH36NBE5ODiwF2nUYmlpyb7uT0QxMTEyT6KupqklmPnz55uamtbd7uzsXPeK/Kgrr9RixowZHTp0UL5+fn4+K1hYWNTdO2/ePLa6h9rfY7Fq1SqWk9LMzMy4RXyioqLYQ3Ei2rdvX0VFBRFNmTKF++A4AoFg9uzZrMxeGkGNZZCqpRX1GgLvyqBT0blz5yZMmFBVVaWvr3/gwAFfX99aFdTSDwrwvlfLHOBqyZNaNNcDup8eAAAADQ8TU0Dn9OzZU+b/IgIAAAAAAAAAwFuxZ9tEZGhoqMp5Ll++zAqzZ8/mvkdUy6effsoKV65ckVmha9eudTdygbm4uCjYK1P79u3d3d1l7rK3t+/VqxcR5efnFxQUKDjJxYsXJRIJEXl7e8u73KhRo7jKMiuoq2lqCYY1XMkr8qOuvFILb2/vetV3cnJihW3btknPBWHat28/YsSIESNGdOnSRW0hErVr187Hx0fmLl9f306dOhFRWVnZX3/9xTZy002CgoJkHuXj45OQkJCQkMA9lW8cg1QtrajXEHhXBp0qEhMTx44dy4bt+++/P2HChLp11NIP8qhyr5Y5wNWSJ7Vorgd0PD0AAAC0ovZ8bQCts7GxycjIqPW3Y1VVVWlpqbZCAgAAAAAAAAB4V1haWrLCq1evVDkPt9AA91C/LkdHR1aQuaIHEZmYmCi4hOK9MnGvapC3NyUlhYjS09MVvFHj1q1brGBkZHT+/Hl51SwsLIqLix8+fChzr7qappZg2CwHjVJXXqlFu3bt6lW/X79+7u7uV69eLSkp8fPzs7GxCQwMHDZsmIeHh+a+IKdg4BCRi4sLW23kwYMHffr0IaL09HS2ixtWtRgbGw8aNEh6S+MYpGppRb2GgE4NurS0NNYhtfTt27dHjx78zpmVlTV69OiysjL24/Xr1/ft2xcQEFCrmlr6QR5V7tUyB7ha8qQWzfVAA9yTAQAA3jmYmAK6qEOHDn5+ftJb7ty5U99J2QAAAAAAAAAATZC1tTUr1Pc5Yi1s0QQisre3l1enbdu2hoaGVVVVXGVNs7OzU7CXexT6/PlzBdW4vWFhYWFhYYqvWF5eLhKJ6i7Ioi5qCaYBltdRV16pRZs2bepVX19f//DhwzNnzoyPjyeioqKi8PDw8PBwoVDo6uo6duzYiRMnynw1iCoUP5jnnqBzaySxgp6eXtu2bZW8ROMYpGppRb2GgE4NujNnznzxxRd1t4eFhfGemMLmcFhYWEyYMGH37t1E9Pnnn48ePbrWNCyN3glVuVfLHOCayHbN9YAuLHkGAACga7CUDwAAAAAAAAAAQOPh6urKnpwVFBTk5+creZSXl1fz5s2bN2++efNmtoUtcKCYUChk16q1NormVFVVKdjLvSGgpqZGmWpKKikpqVf9elFLMPIWtlAjdeWVWvBYDsPW1vb8+fOnTp365JNPWrVqxTaKxeKbN2+uXr26R48eISEh9X1hs+I0U0wsFrNCs2bNWKG6upqIDA0N9fT0lDxJ4xikamlFvYbAuzLoVGFubn727Nlt27Z169aNiAoLC1etWlWrjkbvhKrcq2UOcE1ku+Z6QMfTAwAAQCswMQUAAAAAAAAAAKDxMDMz6927NytHRUUpc8iLFy8uXrxYUlJSUlLSvXt3tpFbuiUvL0/egUVFRezBXoN9Ozw3N1fBXrY2ChG1aNFCQTWuaSdOnJAoQfHZVKRTwSigrrzSLm9v719//bWoqCglJWXDhg0ff/yxkZEREUkkku3bty9YsKBeZysoKFCw9/79+wr25uTksAI3dlgmlJeXP336VMkAGscgbfhW6NSgCw0NlXnRpUuX8j6nmZnZmTNn3N3dDQwMtm7dyjZu3bqVW7mG0Wg/qOVeLTNaNeaJTmUCAABAo4eJKQAAAAAAAAAAAI1KYGAgK0RERFRWVr61fmxsLPvauomJSd++fdlGJycnVuCeoNfF7XJwcFAlYOXdu3dP3msqJBJJVlYWK3ft2lXBSbg1JtLS0tQbHg86FYxiaskrXSAUCt3c3BYtWnTs2LHHjx+HhYUJhUIi2r17N7ewzltJJBLFj96zs7O516LUPTYzM5OVXV1dWYEbRApmtBw8eHDfvn0nT55kPzaOQdrwrXiHBh0/Q4cO9fT0ZOXBgwdPnTqViGpqaj777DOJ1HtHNNoParlXS9NEnjT6TAAAANApmJgCAAAAAAAAAADQqMycOdPCwoKIcnNzQ0NDFVcuLS3llngYM2aMmZkZK3PPNX/55Rd5x+7cuZMV+vfvr2LMSnr58uXhw4dl7oqOjn7w4AERtW7d2tnZWcFJBgwYwAoXLlyQVycvL2/ZsmXLli07cuQI/3CVoFPBKKaWvNKKhQsX+vr6+vr61l2EyNLScunSpT4+PuzH27dv16rw5s0bmc/Xz58/X1FRoeCiRUVFR48elbkrOjqaTWqxt7fv2LEj28gNor1798o8KiMjw9/fPzAwMDIykm1pHIO04VvxDg06tQgLCzM3NyeiK1eu7Nmzh9uu0X5Qy71amibypKllAgAAgHZhYgoAAAAAAAAAAECjYmZm9tNPP7Hypk2b/vWvf0l/S16aWCxeuHAhW1VBKBR+8cUX3C5fX182C+HGjRvR0dF1j83KymJP0AUCQUBAgNpbIc/atWvL/z/27j8g53t//P/zqqRfQihq1JLSMq1mk+bHan43ZgipOSbOGMeMOW04NvaDKcdoDpbxYWxMw/w6kSg/JhKmH2KRFGqppFLp6rq+f7x2rm/vflxSV1263G//nGfPX6/H8zqvl1avR89nSUmVyqKios8++0wqT5o0Sf0MHh4e0t/TR0VF1XYqzcKFC0NCQkJCQkxMTBoa8VMcTG03Ro00cl9pRV5e3oEDBw4cOLBv377aOkgFU1NTVaX0Lr+srOzChQvVh6jSbtRYunSpdLBIZUVFRaqxU6dOVdX7+/vLZDIhRFhYWPUEGlHppbuXl5dU0I2HtOlX0YweOo3o1KnTkiVLpHJQUJDqbm/sz6Hh/1ZXppH7pMqH/1R9LwAAQOeRmAIAAAAAAADomilTpqjezH3xxRd9+vQ5dOhQ5eNXFArFyZMnX3nlFdVfn8+ZM0d1qogQwtTUdM6cOVLZz89v06ZNleePjIzs37+/tJPE2LFj634cQ8MlJSUNGDDgzp07qpqbN2++9tprCQkJQggzM7PZs2ern0FPT2/RokVSeerUqRs2bKj8trKkpOSjjz7avn27EMLe3n7o0KGaX8NTE4y0b0HdNfy+0opevXpJhcWLF1+6dKlyk1wuDw4OPn36tBDCysrqxRdfVDW5ublJhZkzZ+bn56vqS0pK/P39z5w5o6+vr/66iYmJ/fv3r3yvpqamenh4SOf4WFlZzZgxQ9Xk5OTk6+srhCgrK/P09Dx37pyqSalUhoWFhYaGCiHatGkzatQoqV43HtKmX0Xzeug04h//+EfPnj2FEPfu3VuwYIFU2difQ8P/ra5MI/dJlQ//qfpeAACAzjPQdgAAAAAAAAAANG/Lli1GRkZSfsDZs2d9fHzMzMwcHBzatm179+7dtLS0yvkEvr6+wcHBVWZYuHDh0aNHT58+XVZWFhgYuGTJkl69ehkZGcXFxaWmpkov8Ozs7NatW9dki+revfsff/wRFxdna2vr6urq6OiYkJCQnJysUCikDqGhoV26dHnsPO++++7Ro0d//PHHgoKC6dOnL1u2rGfPnjY2NllZWTExMVIWgoWFxf79+x+bfNBwTR9Mq1atpEJMTMz7779vZ2fn4eHRv3//uoxt+H3V9CZNmvT555/n5ubm5eW5u7t7enp269bN2Ng4Ozv79OnT2dnZUrcVK1ZU/oT9/f03btxYUVERFxcnZY106dLlypUrx48fv3XrVufOnSdOnPj111/XdtHAwMBNmzbFx8d36dLF1dXVycnp999/v3LlivTgtGjRYvPmzRYWFpWHrFu3Li4uLi0tLTMz09PT09nZ2d3dXS6Xx8fHX716VeoTFhZmbW2tGqIbD2nTr6J5PXQNp6+vv3bt2v79+0tJToGBga+88opozM9BU/9WV1bv+0TNh/9UfS8AAEC3kZgCAAAAAAAA6CB9ff2NGzcOHjw4KChI+jPxoqKiKttFCCHMzc0//fTTDz/8UDpGpLIWLVocPnx40qRJu3fvFkLcunXr1q1blTt4enqGh4e3a9euEZfxf73++utLliwJDAwsKiqKj4+Pj49XNZmYmKxZs2by5Ml1nGrr1q0dOnQIDQ1VKBTp6enp6emVW1988cVNmza98MILGgz+6QmmS5cu3bt3T0lJKS0tlV7ihoSE1PEdecPvq6bXtm3bgwcPTpw48caNG0ql8vTp09IWKSrt2rX76quvqhws0q9fv+XLlwcFBSkUipycnP/85z+qJicnpz179hw5ckTNRd9+++1XXnll9uzZjx49unDhQuXzgNq1a7d58+Zhw4ZVGWJhYXHq1KnRo0efPXu2oqIiMTExMTFR1dqmTZtly5aNHTu28hDdeEi1sopm9NBpRN++fSdNmrRlyxaFQjFjxoxz587p6emJRvscNPhvtUq97xP1H/5T9b0AAAAdRmIKAAAAAAAAoLPGjRv31ltvRUZG7tu3Ly4uLisrKzc318TEpH379u7u7t7e3v7+/qq/Jq/O1NT0l19+iYmJ2bZtW0xMTFZWllwut7Ky8vDwGD9+vOpIEc3S09PT19eXXprWuKLevXt/8803hw4dyszM1NfXt7W1HT58+MyZM5/o7+/19fW/+eabadOmbdy48ejRo5mZmeXl5V27du3WrZuvr++4ceMaI6OitqU1XjDSFasPP3DgwPz580+dOlVYWNixY0dLS8snmraB91XT692799WrV3/88ceff/751q1bGRkZcrnczs7O1tZ28ODBU6dONTExqT7qo48+GjJkyPLlyy9fvnzjxg1jY2N7e/tx48bNmDHD1NT0/v370jkgLVu2VA3p1KmTVOng4ODj49O3b99vv/326NGjt2/fbtmypb29/ahRo95///3aciysra3PnDkTHh6+Y8eOc+fO5eTkWFlZde/e3d3dfd68ee3bt68+RDce0sZbRW2PQLN76BpuxYoVv/766/379+Pj4zds2CCdJNV4n4Om/q2urN73iZoPv4m/F9R2ewAAoPNklc/Me5ZNmTJl8+bNQohPP/30s88+a4Irbtq0KTAwUAjh7e0dFRVVjxl+++231157TQhhbW19+/ZtDcf3lElJSTlx4oQQwry9VddeTZdIDjxrLh/dWyEvF0LYufZu26mePyICUK/wXlbq+ZNCCJlCYbOs6bZTBp41f04a/ahzJyFEVweH3h59tB0OoLN+2r5N+sVCt95eZm1reFsGoOEe3Mu+fv6EEKJ169bjx4/XdjjakZSU1KNHDyHE9OnTm/JQEgB1xEMKwW0AAABqV3NGMwAAAAAAAAAAAAAAANBAJKYAAAAAAAAAAAAAAACgUZCYAgAAAAAAAAAAAAAAgEZhoO0AgCdTXJB/LfaYtqMAdJaiokIq3E1NzklP1W4wgK6qkD+SCko9vT/fHavdYAAdVt6+rVS4nZl5JCJCu8EAOkyp/KuQmXxBT59fMgCNokJeLhWUqkcOAAAAAIDmg98ZoXkoKCiQChXlj4rv52o3GOBZUFZcWKbtGIBnwSNrK22HAOi+0tLS0tJSbUcB6L6SwgJthwDovpKSEm2HAAAAAADAE+MoHzQPCoVC2yEAAAAAAABoEzumAAAAAACaI3ZMQfPQtu1fO7GbtmzRuV0r7QYD6LBrWfkKhVII0amNaWuTltoOB9BNxWXlGbmFQgiZTObUqa22wwF0Vvq9ByWP5EKI3FL9jKIW2g4H0Fkvtf9rR6JONs8ZGRlrNxhAV5WUPMy6c1sIYWz87D5lLi4u5OUATzMeUghuAwAAUDsSU9DMtDE16utko+0oAJ1148+CR4oKIUR3a4uuVm20HQ6gmzLzCv9KTBGCb2pA48kvLpUSUzIKDSJumWo7HEBnubYvlQkhhOjW/YV2HTpoORpAR/2ZdVdKTNHTY/NjAAAAAEDzw0+zAAAAAAAAAAAAAAAAaBQkpgAAAAAAAAAAAAAAAKBRkJgCAAAAAAAAAAAAAACARkFiCgAAAAAAAKDLlErluXPn/vnPf/bp08fOzs7IyKhNmzbdunXz8/PbsmVLaWmptgNsXIMGDZLJZDKZrKysTNux6IIjR454e3tbWlqam5svXrxY2+Fo35YtW2S109fX79ChQ58+fRYtWnTr1i1tBwsAAABoB4kpAAAAAAAAgM66cOFCnz59evfuHRwcHBsbm56eXlZWVlBQkJqaumPHjsmTJ9va2oaHh2s7TDSppKQkKW1ixowZTzTw559/HjJkyPHjx3NycgoLC3NychopQjXqHbxWKBSKe/fuxcbGfvnllw4ODsHBwdqOCAAAANACA20HAAAAAAAAAKBRrF27dvbs2QqFQvrSzMzs+eefNzc3z8zMvH37tlwuF0L8+eefvr6+X3311SeffKLVYNEMLFy4UCoMHDiwf//+vXv31m48T5V27dq5ublVrlEqlYWFhXl5edevX1cqleXl5f/85z+FEPPnz9dSjAAAAIB2kJgCAAAAAAAA6KDQ0NDZs2dLZXd39yVLlgwePNjQ0FCqkcvlO3fuXLZsWVJSkhBiwYIFzs7Oo0aN0lq4eOoVFxdfv35dCNGnT5/IyEhth/PUeeWVV/773//W2HT16tWPPvrowIEDQojFixdPnDjRxsamaaMDAAAAtImjfAAAAAAAAABdc/Hixblz50rl2bNnnzt37s0331RlpQghDAwM/P39L1y40LdvX6lm5syZ5eXlWogVzURpaalSqRRCWFlZaTuWZsbJyWnnzp0ODg5CiNLS0uPHj2s7IgAAAKBJkZgCAAAAAAAA6JrAwEDppJ6JEyeuXr1aX1+/xm6GhoZ79+7t0KGDEOLOnTtHjx5t0iiBp5JSqYyMjFy1alVtO6DUg4mJyZtvvimV4+PjNTUtAAAA0CyQmAIAAAAAAADolGPHjl28eFEI0a5du9DQUPWd27VrN3HiRKm8c+fOGvucOnXqvffe6969u7m5uampqb29/cSJE3fv3i3tn1HdO++8I5PJOnfuLIRQKpWbN28eMGCApaWlsbFx165dZ8+efefOHamnXC5fu3Zt375927dvb2pq2rNnz6lTp2ZmZlaZMCkpSSaTyWSy7du3CyGys7M/++wzV1dXc3Pztm3burq6LliwICMjo64fUCV3795dunRp7969LS0tTUxMXFxcxowZc+jQoSZbWkOC8fX1VQUjhDh79mxAQEDXrl2NjY3t7OwGDx68detWhUJRecj8+fNlMlmPHj2kL9evXy99sCtXrlQT2IYNG2QyWfv27aUv9+7dK42aMWNG5W5KpfLXX399++233dzcpFU7OTm98cYbK1asyM/PVzO/ECIyMnLSpEn29vYmJibPPfect7d3UFDQvXv36hf8k96x0ifZrVs3IURWVpaHh8fgwYPnzp373XffqQ/7idja2kqF3NxcDU4LAAAAPP0MtB0AAAAAAAAAAE3asGGDVJgyZYqFhcVj+0+ZMiUpKUkIUVRUVKWppKRkypQpO3bsqFyZlpaWlpb2008/eXh4/PLLL9bW1rXNXFRUNHbs2MOHDwshDAwM5HL5jRs3QkNDd+3aFR0dbWFh4ePjExcXp2pNSEhISEjYuXNndHT0yy+/XOOcx44dmzBhQk5Ojqrm/v37ly9fXrNmzbfffjt58uTHrldl48aNc+fOLSwsVNUkJycnJyfv3r37pZde+vXXX7t06dJkS2tIMEKIr7/+esGCBQqFwsDAoKKiIj09PT09PTIyct26dceOHTM2Nq77x1I/ycnJY8aMSUlJqVx57dq1a9euHTt2bOnSpTt37vTx8ak+sLCwMCAgYN++faqa27dv3759+/jx4+vXr//qq69mzpxZ9zAaeMcWFBR4e3tfuXKl7lesu9TUVKnw/PPPN8b8AAAAwFOLHVMAAAAAAAAAnXLs2DGpoNoKRb2ePXtGRkZGRkaGh4dXrq+oqBg2bJjqHb+lpaWPj4+vr6/qtXpsbKynp2eVbS0qD/fz84uOjl65cmVmZmZJSUlcXFyvXr2EEFlZWX5+foMGDYqPj//kk09SU1PLysoSExO9vLyEEEVFRdOnT69xzsuXL48cOTInJ8fPz2/Hjh2JiYk//fRTQECAEKK4uHjKlCnbtm2ry5KFEKtWrZo2bZqUCGJhYTFw4MCAgAAXFxc9PT0hxKVLlzw9Pf/444+mWVpDghFCfPfddx9//PHQoUNjYmIePHhQUFCwd+9eaX+O2NjYuXPnqnpOnTo1IiJi/fr10pfDhw+PiIiIiIgYM2aMms9K6qbaUKdPnz7SqH/84x9STVFR0dChQ6WsFD09vb59+wYEBEyePPmNN94wNDQUQhQXF/v5+V27dq3KzGVlZQMHDpSyUmQymaOjo7+//8iRIzt27CiEePDgwaxZs7Zs2VLH4Bt4xwoh5syZc+XKFZlM5uDg8Oabb9aYSVM/ubm5e/bskcrjxo3T1LQAAABAs8COKQAAAAAAAIDuuHr1qvTe3czM7MUXX2zIVMuXL4+JiRFCtGjR4ptvvnn//fdVTZGRkRMmTMjLy0tPT581a1aVDSokd+/ePXjwYFRUlJSTIYTo1avX/v37HRwciouLpcOGtm7d+s4770itLi4u+/btc3BwyM7OPn/+fFZWlpSdUFlwcLAQIiQkZN68eapREyZMGDBgwIwZM+Ry+axZswYOHFh9YBUXLlz45z//KYTQ09ObO3fuF1980bJlS6np/PnzAQEBV69evX379nvvvafK8mm8pTUwmLy8vA8++GD69Olr166VElmEEG+99Zajo6Obm1tZWdkPP/yganJycnJycpI2yBFCdOnSZciQIeo/KyFE586dO3furDqAxsrKqsqoXbt2SUcp2dvbHz582MHBQdV07969MWPGnDhxorCw8Ndff50/f37lgYsXLz537pwQwtLScs+ePZ6enlJ9SUnJwoULV61aJYSYN2/e+PHjjYyMHht8A+/Y9PT01NRUFxeXbdu2vfTSS4/9WOru5MmTH330kXTM0/Tp011cXDQ4OQAAAPD0IzHlGaVUKi9cuPDYs12fHpV3MQUAAAAAAEBt0tLSpIKjo6O+vn695ykpKVm5cqVU/uGHH8aPH1+5ddCgQSdOnHB1da2oqPj555+//PLLrl27Vp8kICBAlboh6dixo7e39/79+4UQXl5eqtQNiZmZ2ciRI8PCwoQQKSkp1fNLlErlmDFjVFkpKlOnTo2Pj1+/fn1BQcG33377xRdfqF/d4sWL5XK5EGLRokVLliyp3NSrV68zZ844OztnZ2cfP3583759I0eObNSlNTCYhw8fdujQISQkRJWVInF2dvby8oqIiCguLr527Vr37t3VfyYN8dtvv0mF7777rnJWihCiffv2q1evdnNzE0JIZxup5ObmrlmzRghhYGBw8uRJR0dHVZOxsfHKlSuTkpKOHDmSm5sbGxv7+uuvq4+h4XdseXm5oaFhRETEc889V+el///Onz8/bNiwyjUKhSInJycjI0PKFZPJZNOnTw8NDa3H5AAAAECzRmLKM+rjjz9esWKFtqN4Av369ZM2ZQUAAAAAAIAaeXl5UsHCwqIh8xw4cED6o6aePXvWePKIi4vL+PHjf/zxR6VSuX379sWLF1fvM2rUqOqVqnNVRo8eraa1oKCgxsCqbLmhEhQUtHHjRrlcvnXrVvWJKZmZmYcOHRJC2NvbL1y4sHqHtm3bBgcHT5o0SQhx4MCBGhNTNLU0jQQza9YsU1PT6vWOjo4RERGi9g9TU1xcXObMmSOTyfr371+9VZUCUuVvz7Zv315aWiqEmDBhQuWsFIlMJps2bdqRI0eEEDExMY9NTNHIHTt58uT6ZaUIIe7duyd92rXp37//ggULGpIuBgAAADRTJKZUdeDAgbt37zbBha5evSoVysvLm+ByVUg/7gIAAAAAAEDHSG/6hRCGhoYNmef06dNSYdq0aTKZrMY+f//733/88UchxJkzZ2rs4OzsXL1SFViNB5qoD9vGxqZ37941NtnZ2bm5ucXFxWVkZGRmZqpJLzhx4oRSqRRCDB8+vLbLqba+OHHiRI0dNLU0jQQj7UdSxys2hjlz5qhpPXv2bI310rE7QojAwMAaO/j4+ERHRwshLC0tHxuDRu7Y4cOHP/ZC9RYTE+Pg4PCvf/2rxgwkAAAAQIeRmFJVfHx8fHx8U14xNTW1KatA32QAACAASURBVC8nUSgUUqFjx44mJiZNH8CT6tChg7ZDAAAAAAAAaAbatm0rFe7fv9+Qea5duyYVunXrVlsf1aEtKSkpNXZQ/3unevxWSrXpSG2t0mExCQkJahJTLl26JBWMjIyioqJq69a6deuCgoJbt27V2KqppWkkmBrPUdIihUKRkZGRmpp64cKFqKgoVQJKFQkJCVKhyuk/KsbGxgMGDKjjRTVyx1pbW9fxctUNHTr0v//9b/X6kpKS69evHzhw4PPPP3/48OGiRYvu378fHBxc7wsBAAAAzQ6JKX9R8+NKY6ty+GsT+/777xv17wA0JSUlpba/CAEAAAAAAICKam+J2pIY6kg6FUUIYWdnV1ufTp06GRoaPnr0SNW5sdna2qppVaWt5Obmqummag0JCQkJCVF/xZKSErlcbmDQWL9H1UgwDTy2SVMOHjy4d+/ekydPpqWlPXr06LH9pWOn9PX1O3Xq1PCra+SO7dixY8MjqcLY2LhHjx49evQYMGBA3759FQrFv//978DAwO7du2v8WgAAAMDTicSUv3z00UetW7du4I/rT+Ty5ctSBn1tfxAAAAAAAAAAPClXV1cDAwO5XJ6ZmZmRkdG5c+e6jPL29pb2Gvnyyy9nz54thJDOl1FPT0/PwMDg0aNHcrm8gWHXkfp0h4cPH0qFioqKunSro6KiojZt2jzRkLrTSDC1nVzTZO7evTt69OjY2NjKlTY2Nk5OTj179nzjjTdGjBhRfZR0xLmhoaG+vn7DY9DIHduohx/16dPH19d3586dCoVi69atX331VeNdCwAAAHiqkJjylxYtWrz//vtNecVNmzZJiSka+bkLAAAAAAAAEEKYmZm5u7ufO3dOCBEeHv7hhx8+dkheXt6JEyekZI4ePXpIlaojgdLT052cnGocmJ2dLeVVNNmOHWlpaWpar1+/LhXU55GolrZv374aEyaa0lMVTP3I5fLBgwcnJiYKIaytrd97770BAwa4u7u3atVK6lBcXFzjwLZt2z548KCkpCQnJ6fhB3k/nXdsFa+++urOnTtFpXsVAAAAeBZo8xAZAAAAAAAAABoXEBAgFUJDQ8vKyh7bPyIiQspKMTExefXVV6VK1cnXqamptQ1UNdnb2zck4Lq7fv16bbuhKJXK5ORkqezs7KxmEtV5QJcvX9ZsePXwVAVTP3v27JGyUtzc3K5evbp48eIBAwaoslJE7fvcqG6bGzdu1Db5jh07tm/fvn///seG8XTesVWYmppKhQcPHmglAAAAAEArSEwBAAAAAAAAdMq7777bunVrIURaWlpQUJD6zsXFxYsXL5bKI0eONDMzk8qenp5S4fvvv69tbFhYmFTo27dvA2Ouo/z8/J9//rnGpj179ty8eVMI0aFDB0dHRzWT9OvXTyocP368tj7p6enz58+fP3/+rl276h9uHTxVwdRPfHy8VJgxY4bq/qmsyhE/KqrbZtu2bTV2SExM9PPzCwgI2Lp162PDeDrv2CpU6UfW1tZaCQAAAADQChJTAAAAAAAAAJ1iZmb273//WyqvXr36X//6l1KprLGnQqH44IMPpFNF9PT0Pv74Y1XTiBEjpOyWCxcu7Nmzp/rY5ORkKZ9AJpP5+/trfBW1+fLLL0tKSqpUFhUVffbZZ1J50qRJ6mfw8PCQNsyIiooKDw+vsc/ChQtDQkJCQkJMTEwaGvFTHExtN8YT0dP765fMMpmseqtcLl+9enWNA/39/aUhYWFhGRkZ1Tuo8ki8vLyqt1YJ/qm9Y1UyMjJUGTavv/560wcAAAAAaAuJKQAAAAAAAICumTJliurV+xdffNGnT59Dhw5VPtZHoVCcPHnylVdeUW0vMWfOHFdXV1UHU1PTOXPmSGU/P79NmzZVnj8yMrJ///7SqTpjx45Vf3SOZiUlJQ0YMODOnTuqmps3b7722msJCQlCCDMzs9mzZ6ufQU9Pb9GiRVJ56tSpGzZsqJziUFJS8tFHH23fvl0IYW9vP3ToUM2v4akJRtpjpoHc3Nykwvfff1/l6KiMjIzx48cfPnxY+jIlJaXy6pycnHx9fYUQZWVlnp6e586dUzUplcqwsLDQ0FAhRJs2bUaNGvXY4J/aO1Zy6tSpQYMGFRUVCSGsrKxGjx7dxAEAAAAAWmSg7QAAAAAAAAAAaN6WLVuMjIykvJOzZ8/6+PiYmZk5ODi0bdv27t27aWlplXMIfH19g4ODq8ywcOHCo0ePnj59uqysLDAwcMmSJb169TIyMoqLi0tNTZUyDOzs7NatW9dki+revfsff/wRFxdna2vr6urq6OiYkJCQnJysUCikDqGhoV26dHnsPO++++7Ro0d//PHHgoKC6dOnL1u2rGfPnjY2NllZWTExMfn5+UIICwuL/fv36+vrN+6StBFMq1atpEJMTMz7779vZ2fn4eHRv3//+s02ePBgW1vb9PT02NhYR0fHMWPG2NjY3Lt378qVK4cOHSovL3dwcCgsLMzOzr558+bLL7/85ptvLl26VBq7bt26uLi4tLS0zMxMT09PZ2dnd3d3uVweHx9/9epVqU9YWFjlg2/UBK/dO/b8+fPDhg2rXl9cXHzlypV79+5JX8pksrVr15qamjZGDAAAAMDTicQUAAAAAAAAQAfp6+tv3Lhx8ODBQUFB0t4SRUVFly5dqtLN3Nz8008//fDDD6ufw9KiRYvDhw9PmjRp9+7dQohbt27dunWrcgdPT8/w8PB27do14jL+r9dff33JkiWBgYFFRUXx8fHx8fGqJhMTkzVr1kyePLmOU23durVDhw6hoaEKhSI9PT09Pb1y64svvrhp06YXXnhBg8E/PcF06dKle/fuKSkppaWlUpZGSEhIvRNTWrduvWPHjuHDh+fn59+6dWvVqlWVW0eMGLF58+Zdu3bNmDFDCHHx4sXy8nJVYoqFhcWpU6dGjx599uzZioqKxMTExMRE1dg2bdosW7Zs7NixdQxeu3fsvXv3IiIi1PcxNjbesGHDmDFjGiMAAAAA4KlFYgoAAAAAAACgs8aNG/fWW29FRkbu27cvLi4uKysrNzfXxMSkffv27u7u3t7e/v7+qi0oqjM1Nf3ll19iYmK2bdsWExOTlZUll8utrKw8PDzGjx9f4wErDaenp6evr6+nV/Mp5OPGjevdu/c333xz6NChzMxMfX19W1vb4cOHz5w5sy57pajo6+t/880306ZN27hx49GjRzMzM8vLy7t27dqtWzdfX99x48ZVz9RpuNqW1njBSFesPvzAgQPz588/depUYWFhx44dLS0t6ze/xMPD48aNG8HBwdHR0ampqYWFhTY2Nq+//vqkSZP69esnhJg+fbqVldWOHTsMDAxee+21ymOtra3PnDkTHh6+Y8eOc+fO5eTkWFlZde/e3d3dfd68ee3bt69+OTXBa+WOVU8mk5mZmdnb2w8ZMmT27Nk2NjZNHwMAAACgXbLKh3qiKW3atCkwMFAI4e3tHRUVVY8ZfvvtN+mnOGtr69u3bz/RWBcXl+TkZCHEwYMHhw8fXo+rN7GUlJQTJ04IIWwsWg1ztdN2OIDO2noy+ZG8Qgjh9ULnrlZttB0OoJsy8wojfr8phNCTyaa83kPb4QA6a/+F69kFD4UQl3JaRtwy03Y4gM4KejlXetXZ/43B7Tp00HI0gI76M+vu6ehjQojWrVuPHz9e2+FoR1JSUo8ePYQQ06dPb8qTgwAAAAAADVfznx0AAAAAAAAAAAAAAAAADURiCgAAAAAAAAAAAAAAABoFiSkAAAAAAAAAAAAAAABoFCSmAAAAAAAAAAAAAAAAoFEYaDsAoE7kcrlUuJ1XuPF4gnaDAZ4Fx5MzjidnaDsKQMcplEq+qQFN4KUOZS91KNN2FIDuOxF1RNshALrv0aNH2g4BAAAAAIAnxo4paB7y8vK0HQIAAAAAAIA2kZgCAAAAAGiO2DEFzUPr1q21HQIAAAAAAIA2tWjRQtshaI2Li4tSqdR2FAAAAACA+iAxBc1Dy5YtpYJVG7P+LnZajQXQZXtjr5RXVAghTLq8YNDGStvhALqpoii/+MYlIYRMqXwxOkLb4QA6K9Xd42HrtkIIw3bWRjZO2g4H0FkPEqKFUimEeP6lPsbmbbQdDqCbivPvpSfEiUq/HgEAAAAAoBkhMQXNjIG+nrkJv4UBGotM9r9Ci5b6RiZajQXQWYqyh/8rKo1KirUZCqDT9Coq/lfS55sa0AQMWhq1NDHTdhSAbip7yH80AgAAAACaMT1tBwAAAAAAAAAAAAAAAADdRGIKAAAAAAAAAAAAAAAAGgWJKQAAAAAAAAAAAAAAAGgUJKYAAAAAAAAAOmXnzp0ymUwmk3l5eWk7FgAAAADAs85A2wFAA7Kzs7t27fpEQzIzM6WCUqlshIgAAAAAAACA+quoqDAw+OtXlyEhIfPmzdNuPAAAAACAeiMxpRnT0/trw5uKioobN27Ub5KUlBQfHx/NBQUAAAAAAAAAAAAAAPAXjvJpxl544YVOnTo1cJKGzwAAAAAAAAAAAAAAAFAjdkxpxszNzRMSEi5evFiPsVOnTk1PTxdCtGnTRtNxAQAAAAAAAA2ip6e3fPlyqdyvXz/tBgMAAAAAaAgSU5q3du3aDRw4sB4DTU1NNR4MAAAAAAAAoBEymSwoKEjbUQAAAAAANICjfAAAAAAAAAAIIYSzs7NMJuvQoUNtHYYNGyaTyWQyWUFBQeX6d955RyaTde7cWQihVCo3b948YMAAS0tLY2Pjrl27zp49+86dO1JPuVy+du3avn37tm/f3tTUtGfPnlOnTs3MzKx+LV9fX+la2dnZ1VsjIyMnTZpkb29vYmLy3HPPeXt7BwUF3bt3r7bIlUrlr7/++vbbb7u5uUmXdnJyeuONN1asWJGfn1/jECkAaVFCiLNnzwYEBHTt2tXY2NjOzm7w4MFbt25VKBS1XREAAAAAIGHHFAAAAAAAAACaUVRUNHbs2MOHDwshDAwM5HL5jRs3QkNDd+3aFR0dbWFh4ePjExcXp2pNSEhISEjYuXNndHT0yy+/XJdLFBYWBgQE7Nu3T1Vz+/bt27dvHz9+fP369V999dXMmTOrDElOTh4zZkxKSkrlymvXrl27du3YsWNLly7duXOnj4+Pmot+/fXXCxYsUCgUBgYGFRUV6enp6enpkZGR69atO3bsmLGxcR0/HwAAAAB4BrFjCgAAAAAAAAANqKio8PPzi46OXrlyZWZmZklJSVxcXK9evYQQWVlZfn5+gwYNio+P/+STT1JTU8vKyhITE728vIQQRUVF06dPr8slysrKBg4cKGWlyGQyR0dHf3//kSNHduzYUQjx4MGDWbNmbdmypfKQoqKioUOHSlkpenp6ffv2DQgImDx58htvvGFoaCiEKC4u9vPzu3btWm0X/e677z7++OOhQ4fGxMQ8ePCgoKBg7969tra2QojY2Ni5c+fW+xMDAAAAgGcBO6YAAAAAAAAA0IC7d+8ePHgwKipKSjcRQvTq1Wv//v0ODg7FxcUXL14UQmzduvWdd96RWl1cXPbt2+fg4JCdnX3+/PmsrCwpv0SNxYsXnzt3TghhaWm5Z88eT09Pqb6kpGThwoWrVq0SQsybN2/8+PFGRkZS065duzIyMoQQ9vb2hw8fdnBwUM127969MWPGnDhxorCw8Ndff50/f371K+bl5X3wwQfTp09fu3atnt5ff+b31ltvOTo6urm5lZWV/fDDD5WbAAAAAABVkJgC7VAqlcHBwefPn69jfxsbG2dn50YNCQAAAAAAAA0UEBCgykqRdOzY0dvbe//+/UIILy8vVVaKxMzMbOTIkWFhYUKIlJQU9Ykpubm5a9asEUIYGBicPHnS0dFR1WRsbLxy5cqkpKQjR47k5ubGxsa+/vrrUtNvv/0mFb777rvKWSlCiPbt269evdrNzU0IIR0wVN3Dhw87dOgQEhJSJfXE2dnZy8srIiKiuLj42rVr3bt3VxM5AAAAADzLSEyBdkRHRwcFBdW9f79+/UhMAQAAAAAAeMqNGjWqeuXzzz8vFUaPHq2mtaCgQP3k27dvLy0tFUJMmDChclaKRCaTTZs27ciRI0KImJgYVWKKi4vLnDlzZDJZ//79q8/ZtWtXqVBYWFjbdWfNmmVqalq93tHRMSIioi6RAwAAAMCzjMQUaMeff/6p7RAAAAAAAACgYTX+ZZGhoaFUcHFxUdP6WDExMVIhMDCwxg4+Pj7R0dFCCEtLS1XlnDlz1Mx59uzZx15X2lKlurpHDgAAAADPMhJToGXPP//8xx9/rO0oAAAAAAAAoAEmJib1bn2shIQEqVDlRB4VY2PjAQMGqJ9EoVBkZGSkpqZeuHAhKipKleyihmpXFQAAAABAPZCYAi2ztLT8+9///thuKSkpJ06caIJ4AAAAAAAA8HTKy8sTQujr63fq1OlJxx48eHDv3r0nT55MS0t79OjRE421sLB40ssBAAAAAFRITAEAAAAAAABQJxUVFVq8enl5uRDC0NBQX1+/7qPu3r07evTo2NjYypU2NjZOTk49e/Z84403RowYoX4GmUxWj2gBAAAAABISUwAAAAAAAADUSWZmphav3rZt2wcPHpSUlOTk5HTo0KEuQ+Ry+eDBgxMTE4UQ1tbW77333oABA9zd3Vu1aiV1KC4ubsSIAQAAAAAkpgAAAAAAAACoC6VSmZaWpsUA7O3t09PThRA3btyoLTFlx44dFRUV5ubm0j4oe/bskbJS3NzcTpw4YWZmVqX/kx7rAwAAAAB4UnraDgAAAAAAAADAU6SwsLDGI3uioqJKS0ubPh6Vvn37SoVt27bV2CExMdHPzy8gIGDr1q1STXx8vFSYMWNG9awUIUSVI34AAAAAABpHYgoAAAAAAAAAIYQwNzcXQpSVlV24cKF66+LFi5s8ov/D399fJpMJIcLCwjIyMqp3CAsLkwpeXl5SQU/vr99/SgOrkMvlq1evbpRYAQAAAAD/Q2IKAAAAAAAAACGEcHNzkwozZ87Mz89X1ZeUlPj7+585c0ZfX19LoQkhhJOTk6+vrxCirKzM09Pz3LlzqialUhkWFhYaGiqEaNOmzahRo6R61Yq+//77srKyyrNlZGSMHz/+8OHD0pcpKSlKpbIJVgEAAAAAzxoDbQcAAAAAAAAAoFFcvnx52LBh6vv07Nnz66+/lsr+/v4bN26sqKiIi4uTskC6dOly5cqV48eP37p1q3PnzhMnTlR11op169bFxcWlpaVlZmZ6eno6Ozu7u7vL5fL4+PirV69KfcLCwqytraXy4MGDbW1t09PTY2NjHR0dx4wZY2Njc+/evStXrhw6dKi8vNzBwaGwsDA7O/vmzZsvv/zym2++uXTpUu2tDwAAAAB0EIkpAAAAAAAAgG7Ky8uLiIhQ36e0tFRV7tev3/Lly4OCghQKRU5Ozn/+8x9Vk5OT0549e44cOdJYsdaNhYXFqVOnRo8effbs2YqKisTExMTERFVrmzZtli1bNnbsWFVN69atd+zYMXz48Pz8/Fu3bq1atarybCNGjNi8efOuXbtmzJghhLh48WJ5eTmJKQAAAACgWSSmAAAAAAAAAPjLRx99NGTIkOXLl1++fPnGjRvGxsb29vbjxo2bMWOGqanp/fv3Fy1aJIRo2bKlBi+qp6enr6+vp1enY8etra3PnDkTHh6+Y8eOc+fO5eTkWFlZde/e3d3dfd68ee3bt6/S38PD48aNG8HBwdHR0ampqYWFhTY2Nq+//vqkSZP69esnhJg+fbqVldWOHTsMDAxee+21ekQuk8meaBQAAAAAPFNknJyqLZs2bQoMDBRCeHt7R0VFNfHVXVxckpOThRAHDx4cPnx4E19dCLFz584JEyYIIXr37h0bG/vY/ikpKSdOnBBC2LQzH+rerdHjA55VPxy/9EheIYQw7epm2M5a2+EAuqm84F7R1bNCCJlS8cp/d2s7HEBnJXu8XmTRXghh2KGz6fM9tR0OoLPy4w4JpVII0a23l1nbqi+DAWjEg3vZ18+fEEK0bt16/Pjx2g4HAAAAAIAnU6e/QgAAAAAAAAAAAAAAAACeFIkpAAAAAAAAAAAAAAAAaBQkpgAAAAAAAAAAAAAAAKBRGGg7AGhZREREZmZm01/3/PnzUkGhUDzRwLzCkuiEtEaICIAQQsj/90iWZaeX3/9Tu8EAukrxqFQqKIXsuusr2g0G0GGlZq2kgrwwr/j6Je0GA+gypVL636zryQaGLbUbC6Cr5GVl2g4BAAAAAID6IzHlWRcaGqrdANLT0+vSrbCwUCqUPCq/npXXmBEBEEIIeVGeKNJ2EIDOk8lybWy1HQSg+xSlxY9Ki7UdBaD7Cu9lazsEQPc9fPhQ2yEAAAAAAPDEOMrnGWVpaantEP5SXl5el26PHj1q7EgAAAAAAACeZsr/7VEEAAAAAEAzwo4pz6i1a9d+/vnn9+7d01YA2dnZCQkJQoguXbrUpb+FhYVUMBQKCz2SVIDGkq0wkn7NaWreukVLIy1HA+io8kePigvyhRBCKDvqsSs70FhyFYblQk8I8UjW4qHgmxrQWNoo/9re0qyNhUGLFtoNBtBV8kePigryhRBGRnxHAwAAAAA0PySmPKNeeOGFn376SYsB7Ny5c8KECaLOv1KRyWRSwUKv3KuF1vJpAJ0X/simXCkTQjzXzbkDJ4wAjSP/z6yk2BghhJ4QfFMDGs/RRx1ylC2FELky81T9ztoOB9BZ/cp/F0IphLDv8ZK5RQdthwPoJtV/QOrr62s7FgAAAAAAnhhH+QAAAAAAAAAAAAAAAKBRkJgCAAAAAAAAAAAAAACARkFiCgAAAAAAAAAAAAAAABoFiSkAAAAAAACALlMqlefOnfvnP//Zp08fOzs7IyOjNm3adOvWzc/Pb8uWLaWlpdoOsHENGjRIJpPJZLKysjJtx6JTnvH7qu7i4+OlO/DDDz/UdiwAAACAdpCYAgAAAAAAAOisCxcu9OnTp3fv3sHBwbGxsenp6WVlZQUFBampqTt27Jg8ebKtrW14eLi2w0STSkpKklIlZsyYUb8ZNH5fffjhh6Ru4JnS8McQAACgGSExBQAAAAAAANBNa9eufeWVV86ePSt9aWZm9uKLL7722mu2trYGBgZS5Z9//unr67ts2TLthYlmRuP3VUVFxU8//dRY4QIAAADQNhJTAAAAAAAAAB0UGho6a9YshUIhhHB3d9+/f39ubu7ly5dPnTp18+bNkpKSbdu2ubi4SJ0XLFiwd+9ercaL5qEx7qtvvvkmOzu7ceMGAAAAoD0kpgAAAAAAAAC65uLFi3PnzpXKs2fPPnfu3JtvvmloaKjqYGBg4O/vf+HChb59+0o1M2fOLC8v10KsaD40fl/dv39/xYoVQUFBjRo2AAAAAO0iMQUAAAAAAADQNYGBgXK5XAgxceLE1atX6+vr19jN0NBw7969HTp0EELcuXPn6NGjTRolmhtN3Vf//e9/33vvvX79+tnY2AQFBVVUVDR25AAAAAC0iMQUAAAAAAAAQKccO3bs4sWLQoh27dqFhoaq79yuXbuJEydK5Z07d9bY59SpU++991737t3Nzc1NTU3t7e0nTpy4e/dupVJZY/933nlHJpN17txZCKFUKjdv3jxgwABLS0tjY+OuXbvOnj37zp07Uk+5XL527dq+ffu2b9/e1NS0Z8+eU6dOzczMrDJhUlKSTCaTyWTbt28XQmRnZ3/22Weurq7m5uZt27Z1dXVdsGBBRkZGXT+gSu7evbt06dLevXtbWlqamJi4uLiMGTPm0KFDTba0hgTj6+urCkYIcfbs2YCAgK5duxobG9vZ2Q0ePHjr1q3SmTsq8+fPl8lkPXr0kL5cv3699MGuXLnysZ+VBu+r3bt3f/fdd6dOnXr48OFjr1vFjRs3Zs+ePWDAgOeee87U1LRHjx4jRoz48ccfq6y0MWZzdnaWyWRSwk2Nhg0bJn2eBQUFtfXJzMwMCgp64YUXWrVq1bp1axcXlw8//PDq1avq44yMjJw0aZK9vb2Jiclzzz3n7e0dFBR07949NUN047F90lXU46Go4il/DAEAAJopA20HAAAAAAAAAECTNmzYIBWmTJliYWHx2P5TpkxJSkoSQhQVFVVpKikpmTJlyo4dOypXpqWlpaWl/fTTTx4eHr/88ou1tXVtMxcVFY0dO/bw4cNCCAMDA7lcfuPGjdDQ0F27dkVHR1tYWPj4+MTFxalaExISEhISdu7cGR0d/fLLL9c457FjxyZMmJCTk6OquX///uXLl9esWfPtt99Onjz5setV2bhx49y5cwsLC1U1ycnJycnJu3fvfumll3799dcuXbo02dIaEowQ4uuvv16wYIFCoTAwMKioqEhPT09PT4+MjFy3bt2xY8eMjY3r/rHURoP3laenp7TziiQ1NfXUqVN1iWHu3LmhoaGVxyYlJSUlJR04cGD58uVHjhzp2LFjXeZpjNnqIiIiYuLEifn5+aoa6f/ltWvXLlmy5JNPPqk+pLCwMCAgYN++faqa27dv3759+/jx4+vXr//qq69mzpxZZYhuPLYNXIWo10Px9D+GAAAAzRQ7pgAAAAAAAAA65dixY1JBtWWFej179oyMjIyMjAwPD69cX1FRMWzYMNWLYUtLSx8fH19f3+eff16qiY2N9fT0rG3bhoqKCj8/v+jo6JUrV2ZmZpaUlMTFxfXq1UsIkZWV5efnN2jQoPj4+E8++SQ1NbWsrCwxMdHLy0sIUVRUNH369BrnvHz58siRI3Nycvz8/Hbs2JGYmPjTTz8FBAQIIYqLi6dMmbJt27a6LFkIsWrVqmnTpklvoC0sLAYOHBgQEODi4qKnpyeEuHTpkqen5x9//NE0S2tIMEKI77777uOPPx46dGhMTMyDBw8KCgr27t1ra2srhIiNjZ07d66q59SpUyMiItavXy99OXz48IiIiIiIiDFjxjz2muCfhgAAIABJREFUE9PUfSWEePfddzdXMnXq1LpMuHz58lWrVkl5JC+88ML48eMnT57ct29fmUwmhEhISPD396/7vimana0uLl++PHbs2Pz8fHNz8xEjRkyYMKFbt25SU3l5+YIFC7744osqQ8rKygYOHChlpchkMkdHR39//5EjR0oZMw8ePJg1a9aWLVsqD9GNx7aBqxBP8lCoNIvHEAAAoJmS1bYBHRrbpk2bAgMDhRDe3t5RUVHaDqep7dy5c8KECUKI3r17x8bGPrZ/SkrKiRMnhBAd9cq8WuQ8tj+A+gl/ZFOulAkhnF726GBjq+1wAN2U/2dWUmyMEEJPKMe3vK3tcACddfRRhxxlSyHEXb12qfqdtR0OoLP6lf8uhFII0bOvt7lFrUcbAGgI1X9Atm7devz48Y/tf/Xq1e7duwshzMzM7t+/r6+vX+9Lf/nll4sWLRJCtGjR4ptvvnn//fdVTZGRkRMmTMjLyxNCjB8/vsquBu+88470plkmk0VFRUnvrSVZWVkODg7FxcXSl1u3bn3nnXdUrUVFRQ4ODtnZ2UKIu3fvqvarSEpKko69kJIGgoOD582bV/mKGzdunDFjhlwub926dUpKSuWNLgYNGnT06FEhRGlpacuWLaXKCxcu9O7dWy6X6+npzZ0794svvlA1nT9/PiAgQDpaxcvLS5WN0UhLa0gwvr6+4eHhJiYmCoVi8uTJa9euld6gS65cueLm5lZWVmZqavrgwYPKTarPc/r06evWrRN1oMH7qrotW7ZIe2bMmTNn1apVNfYpKCiwsLBQKBSGhoY7d+4cNWqUqik+Pt7b2/vBgwdCiJiYmP79+z/2ivWbzdnZOSUlpX379pV3/qhs2LBhERERQoj79++3bt1aNaGU2CHx8vIKDw9XbTnzxx9/jB49OjExUQhhYGAQHx/fs2dPVeegoKAVK1YIISwtLffs2ePp6SnVl5SULFy4UPqs2rVrl5mZaWRkJDXpxmNb71XU+6FoFo8hAABA88WOKdCy0tLSG3VQ2w97AAAAAAAAqCwtLU0qODo6NiR7oKSkZOXKlVL5hx9+qPxiWAgxaNCgEydOSPP//PPP169fr3GSgICAyq+3hRAdO3b09vaWyl5eXpVfbwshzMzMRo4cKZVTUlKqT6hUKkePHl3l9bYQYurUqdKuGwUFBd9+++1jV7d48WJpq4xFixYFBwer3kALIXr16nXmzBkrKyshxPHjxysfodJIS2tgMA8fPmzVqlVISEjld95CCGdnZynC4uLia9euqfs46kBT91W9nTt3Ttq/5G9/+1vlPBIhxMsvv6w6zubixYtNP1vdvfrqq0eOHKl8EFK3bt3OnDkjJaPI5XLVQyeEyM3NXbNmjRDCwMDg5MmTqqwUIYSxsfHKlSsHDx4sdVP94Z9uPLYNX0U9Hopm8RgCAAA0XySmQMt+//33rnWwcOFCbUcKAAAAAADQDEgbCQghKr/8rocDBw7k5+cLIXr27Dlu3LjqHVxcXKQdXJRK5fbt22ucpMorf4nqMI7Ro0eraS0oKKhxzvnz59dYHxQUZGBgIITYunVrjR1UMjMzDx06JISwt7ev8ZdObdu2DQ4OlsoHDhyocRJNLU0jwcyaNcvU1LR6vaOjY/Ur1o+m7qt6y8jIkAqqnUgqmzlzpnQYypAhQ5p+trpbvHixdJdWZmZmpjrEJzw8XEqPEEJs3769tLRUCDFhwgTV/5UqMpls2rRpUjkmJkYq6MZjq5FVPNFD0VweQwAAgOaLxBRoh2pvSQAAAAAAAGiQ9CZbCGFoaNiQeU6fPi0Vpk2bJp3EUd3f//53qXDmzJkaOzg7O1evVAXm4uKiprVGNjY2vXv3rrHJzs7Ozc1NCJGRkZGZmalmkhMnTkjnmw8fPry2yw0bNkzVucYOmlqaRoKRFl7HK9aPpu6reuvWrZtUWL9+feXsDYmNjc2QIUOGDBkinTfUxLPVkbW1tY+PT41NI0aM6Nq1qxDi4cOHv//+u1SpSjeRToSvzsfHJzo6Ojo6WpW9oRuPrUZW8UQPRXN5DAEAAJqvqtnZQNMYNGiQt7d3dHS0tGcmAAAAAAAANKJt27ZS4f79+w2ZR3XqhOoVfnUODg5SocbzO4QQJiYmai6hvrVGqo0ZamuNi4sTQiQkJDz33HO1dbt06ZJUMDIyioqKqq1b69atCwoKbt26VWOrppamkWCknIZGpan7qt769OnTu3fvs2fPFhUV+fr6WllZBQQEDBo0yMPDo8ZdT5pytjpS8ygJIVxcXKRTaW7evPnyyy8LIRISEqQm1YNWhbGx8YABAyrX6MZjq5FVPNFD0VweQwAAgOaLxBRoh4mJiZr/xK8uJSWltlR0AAAAAAAAqFhaWkqF2t6e1pF0lIYQws7OrrY+nTp1MjQ0fPTokapzY7O1tVXTqnr/nZubq6abqjUkJCQkJET9FUtKSuRyefXjVzRFI8E0wfE6mrqv6s3AwODnn39+9913jx07JoTIzs5euXLlypUr9fT0XF1d33rrrbFjx9a4mUcTzFZH6vMzVJkWqlOTpIK+vn6nTp3qeAndeGw1sooneiiay2MIAADQfHGUDwAAAAAAAKA7XF1dpTemmZmZGRkZdRzl7e3dqlWrVq1arVmzRqqRDrZQT09PT7pWlZNQGs+jR4/UtD58+FAqVFRU1KVbHRUVFT1R/yeikWBqO+5EgzR1XzVEly5doqKiDh48+Le//a19+/ZSpUKhuHjx4mefffbiiy9Onz69uLhYK7NJ1N946qk2lm7ZsqVUKC8vF0IYGhrq6+vXcRLdeGw1sooneiiay2MIAADQfJGYAgAAAAAAAOgOMzMzd3d3qRweHl6XIXl5eSdOnCgqKioqKurRo4dUqTq6JT09vbaB2dnZ0gvdJtsqIC0tTU2rdBKKEKJNmzZquqmWtm/fPmUdqJ+tgZ6qYNTQ1H3VcMOHD/9//+//ZWdnx8XFrVq16u233zYyMhJCKJXKDRs2zJ49W4uzZWZmqmm9ceOGmtbU1FSpoHqapHujpKQkJyenjgHoxmPb9KtoLo8hAABA80ViCgAAAAAAAKBTAgICpEJoaGhZWdlj+0dEREh7FZiYmLz66qtSZbdu3aSC6n15daome3v7hgRcd9evX69tUwqlUpmcnCyVnZ2d1UyiOljk8uXLmg2vHp6qYNTTyH2lKXp6er169ZozZ87u3bvv3LkTEhKip6cnhNi0aZPqKJwmnk2pVKrPwLh69apqW5TqY5OSkqSyq6urVFA9VmoyWnbs2LF9+/b9+/dLX+rGY9v0q2hGjyEAAEAzRWIKAAAAAAAAoFPefffd1q1bCyHS0tKCgoLUdy4uLl68eLFUHjlypJmZmVT29PSUCt9//31tY8PCwqRC3759GxhzHeXn5//88881Nu3Zs+fmzZtCiA4dOjg6OqqZpF+/flLh+PHjtfVJT0+fP3/+/Pnzd+3aVf9w6+CpCkY9jdxX9fbBBx+MGDFixIgR1Q8Satu27bx583x8fKQvr1y50qizFRYW1phmERUVVVpaquai2dnZv/zyS41Ne/bskZJa7OzsOnfuLFWqHqtt27bVOCoxMdHPzy8gIGDr1q1SjW48tk2/imb0GAIAADRTJKYAAAAAAAAAOsXMzOzf//63VF69evW//vUvpVJZY0+FQvHBBx9IR2no6el9/PHHqqYRI0ZIWQgXLlzYs2dP9bHJycnS+3KZTObv76/xVdTmyy+/LCkpqVJZVFT02WefSeVJkyapn8HDw0PaZSEqKqq2U2kWLlwYEhISEhJiYmLS0Iif4mBquzFqpJH7qt7y8vIOHDhw4MCBffv21dZBKpiamjbSbObm5kKIsrKyCxcuVB+iSsRRY+nSpdIBNJUVFRWpxk6dOlVV7+/vL5PJhBBhYWHVE2hEpeQMLy8vqaAbj23Tr6IZPYYAAADNFIkpAAAAAAAAgK6ZMmWK6n3tF1980adPn0OHDlU+fkWhUJw8efKVV15R7UkwZ84c1RkiQghTU9M5c+ZIZT8/v02bNlWePzIysn///tK+EWPHjlV/dI5mJSUlDRgw4M6dO6qamzdvvvbaawkJCUIIMzOz2bNnq59BT09v0aJFUnnq1KkbNmyo/GK4pKTko48+2r59uxDC3t5+6NChml/DUxOMtFlF3TX8vqq3Xr16SYXFixdfunSpcpNcLg8ODj59+rQQwsrK6sUXX2yk2dzc3KTCzJkz8/PzVfUlJSX+/v5nzpzR19dXf93ExMT+/ftXvntTU1M9PDykc3ysrKxmzJihanJycvL19RVClJWVeXp6njt3TtWkVCrDwsJCQ0OFEG3atBk1apRUrxuPbdOvonk9hgAAAM2RgbYDAAAAAAAAAKB5W7ZsMTIykvIDzp496+PjY2Zm5uDg0LZt27t376alpVXOJ/D19Q0ODq4yw8KFC48ePXr69OmysrLAwMAlS5b06tXLyMgoLi4uNTVVenFrZ2e3bt26JltU9+7d//jjj7i4OFtbW1dXV0dHx4SEhOTkZIVCIXUIDQ3t0qXLY+d59913jx49+uOPPxYUFEyfPn3ZsmU9e/a0sbHJysqKiYmRcg4sLCz279//2FSDhmv6YFq1aiUVYmJi3n//fTs7Ow8Pj/79+9dlbMPvq/qZNGnS559/npubm5eX5+7u7unp2a1bN2Nj4+zs7NOnT2dnZ0vdVqxYUZdPqX6z+fv7b9y4saKiIi4uTsoa6dKly5UrV44fP37r1q3OnTtPnDjx66+/ru2igYGBmzZtio+P79Kli6urq5OT0++//37lyhXpUWrRosXmzZstLCwqD1m3bl1cXFxaWlpmZqanp6ezs7O7u7tcLo+Pj7969arUJywszNraWjVENx7bpl9F83oMAQAAmh0SUwAAAAAAAAAdpK+vv3HjxsGDBwcFBUl/kV9UVFRlcwghhLm5+aeffvrhhx9Kh4ZU1qJFi8OHD0+aNGn37t1CiFu3bt26datyB09Pz/Dw8Hbt2jXiMv6v/4+9O4+L4kgfP14zHMohCAoqRkFEjuAdExEPvI1noiiKEtcoxjOGaIyJZn3FJCZmhZ8adWPU1V3ifd/xQsXoeiBGERBPRFEhqIigHM7x+6N3Z/lyDsMMI+Pn/U+K7urqp2uqewz9UNW1a9d58+aNGzcuJycnNjY2NjZWs8va2vqnn34aM2aMlk1FRkY6OTktXbpUpVKlpKSkpKQU3tuiRYs1a9a8+eabegz+1QmmcePG3t7eSUlJeXl50qv98PBwLd+IV35c6cbBwWH//v0jR468ffu2Wq0+ffq0NKmJRp06db7//vtyF3KqTGudO3desGDBrFmzVCpVRkbG3//+d80uLy+vnTt3Hj58uIyTDh48+O233542bVpBQcHFixcLrwdUp06dtWvX9u3bt8ghjo6Op06dGjJkyLlz55RKZXx8fHx8vGZv7dq1f/jhh6FDhxY+xDRuW6NcRTW6DQEAAKodElMAAAAAAAAAkxUUFPTee+8dOXJkz549MTExaWlpjx8/tra2rlu3btu2bbt37z5q1CjNH+4XZ2Njs3379ujo6HXr1kVHR6elpSkUinr16vn5+Q0fPlyzgIh+yeVyMzMzubzkVciDgoLat2+/ePHiAwcOpKammpmZubq69uvXb8qUKdrMlaJhZma2ePHi8ePHr169+ujRo6mpqS9fvmzatGmzZs2GDRsWFBSkr4yKwkq7NMMFI52x+OH79u2bOXPmqVOnsrOz69ev7+zsXKFmKzmudNO+fftr165t2LBhy5Ytd+/evXfvnkKhcHNzc3V17d27d2hoqLW1taFb++yzz/r06bNgwYK4uLjbt29bWVm5u7sHBQVNmjTJxsbm6dOn0oowNWrU0BzSoEEDaaOHh0f//v07deq0bNmyo0eP3r9/v0aNGu7u7u+///7kyZNLy7FwcXE5c+bMtm3bNm3adP78+YyMjHr16nl7e7dt23bGjBl169Ytfohp3LaGu4rSbopqdxsCAABUI7LCayWiKq1Zs2bcuHFCiO7du0dFRRk7nFddUlLSyZMnhRD15fndLDKMHQ5gsrYVNHyplgkhvN7yc2roauxwANOU+WdawtloIYRcqIfXuG/scACTdbTAKUNdQwjxUF7nplkjY4cDmKzOLy8LoRZCtOzU3c7RydjhAKZJ8w9Ie3v74cOHGzsc40hISGjevLkQYuLEiVW5BAkAnXHbAgAAQKPk/GUAAAAAAAAAAAAAAACgkkhMAQAAAAAAAAAAAAAAgEGQmAIAAAAAAAAAAAAAAACDIDEFAAAAAAAAAAAAAAAABmFu7AAArahUKqmQrq6xueAN4wYDmDC1+j+F6xfPXf/jvFFjAUyfSsj4UgMMR/XfL7UGqif11U+MGgtg2v5zs105fVzIZMYNBTBZ//1SUygURo0DAAAAAABdkJiC6uHx48dSQa3W/DYGgAGp1er/ZakAMBgV9xlQFdQy7jXA8PgHJFAF8vLyjB0CAAAAAAAVRmIKqgdbW1tjhwAAAAAAAGBM5uav76/yfH191WS/AdUKty0AAAA0Xt//m0X1YmVlJRXMbOytG3kbNxjAhOVcv6BWKYUQNRs0tbCva+xwANOkeJ6Vey9JCCEXIkB1z9jhACbrosw5S1ZDCGFR27lm/SbGDgcwWdnXzksTpbRV/2mvzjd2OIBpeiKreVnmJISoWbOmsWMBAAAAAKDCSExBNSM3tzS342U5YDAyuRBKIYSZtR33GmAghf5gTF1P/dyIkQCmzUKmkgoyixp8qQFVwEGV6yRyjR0FYJrUarUwM3YQAAAAAADoSm7sAAAAAAAAAAAAAAAAAGCaSEwBAAAAAAAAAAAAAACAQZCYAgAAAAAAAAAAAAAAAIMgMQUAAAAAAAAwKUqlUlZBLVq0KLvNW7duLVq0qE+fPj4+Pg4ODjVr1mzYsGGnTp0+++yzs2fP6j2eQ4cO6a8/YDoOHz7cvXt3Z2dnOzu7uXPnllEzNjZWGkuffvpplYXXq1cv6aT5+flVdlLdYnj8+LFUbfDgwVUWGwynxM9dvwPyVRjeAACg+iIxBQAAAAAAAECp7ty5M2LECA8Pj+nTpx8+fDgpKenp06f5+fkPHjw4ffp0REREhw4d2rVrV256yussISFBeqE7adIkvTRYONcnIiLilWrNcLZs2dKnT5/jx49nZGRkZ2dnZGRI29u0aSMFHxwcbNwIi3sV+vZViMHo9H4PAhKdh9Zre2O+4l+IOvj000+rOAkSAKopc2MHAAAAAAAAAMBQOnfuXKNGjXKrubm5lbh9+/btISEheXl5mi0uLi4uLi4ymezWrVtPnjyRNsbGxvr7+y9ZsuTjjz/WSzx16tQptw5eN3PmzJEKPXv27NKlS/v27Y0bDwDgNadUKjdu3GjsKACgeiAxBQAAAAAAADBZW7durVevnm7HrlmzZvz48SqVSghhZ2c3c+ZMaeoUTYWMjIxVq1YtWbLkzz//VKvV06ZNs7KyCg0NNVA8eJ09f/781q1bQogOHTocOXKkxDrm5vy6GwBQdRYvXpyenm7sKACgeuBf6gAAAAAAAACKunjx4qRJk6SslM6dO2/fvt3JyalIHScnp9mzZ3/88cd9+/Y9ffq0EOLjjz/u2rVr4eQVGIJcLl+wYIFU7ty58yvVmoHk5eWp1WohRPHEpjlz5jg4OPj4+Li4uBgjtLK8Cn37KsQAoAhuTH0xVk8+ffp05cqVs2fPrrIzAkB1R2IKAAAAAAAAgP9DpVKFhIQUFBQIIbp06XL48OEy1t+pVavWb7/91qlTp7i4uLy8vPnz569du7YKg30dyWSyWbNmvZqtVb2hQ4caO4RSvQp9+yrEUI2o1eqjR4/Gx8d7e3v37dvX2OG8Ll6Hbi9yjdXrxnyVP6Aq7snffvtt165diYmJFy9efPHiRZWdFwBMgNzYAQAAAAAAAAB4tezYsePq1atCiNq1a2/YsKGMrBRJrVq1vvrqK6m8ZcuW/Px8g4dYzJEjR0aPHu3u7m5tbf3GG29079591qxZjx49KuOQU6dOTZgwwdvb287OzsbGxt3dfeTIkTt27JBm5ihu2LBhMpmsUaNG0o/nzp0LCQlp2rSplZWVm5tb7969IyMjpTlmNGbOnCmTyZo3by79uGLFCplMJpPJIiIiCldTq9W7d+8ePHhwmzZt6tata2Nj4+Xl1aNHj7/97W+ZmZllBCOTyQovIqBDhIZoTaJSqdatW/fuu++6uLjUrFmzSZMmY8aMOXv2rBDi0KFD0ukOHTpU2uEav/zyi0wmq1u3rvTjrl27pGMnTZokbZk/f365raWmps6aNevNN9+sVauWvb29r6/vp59+eu3atRIr+/j4yGSy4lMEaUgvlWUyWVZWVrnxG6JvK6rEGMqwatUquVwuk8ns7Oykj6ywhw8ffvPNN+3bt3d2dra2tvb19Q0MDDxw4EBpN442tGxTpVJ17NhRupYSE+Dy8/Olj08ulx87dkxocQ9KndOsWTMhRFpamp+fX+/evadPn75y5crCLetwk2ro8HQyRCdL9Du8JTo/wcrt9hJ98MEHmttHrVavXbs2ICDA2dnZysqqadOm06ZNe/DggVRToVAsX768U6dOUlQtW7YMDQ1NTU3Vy4VUfmgVuTF1GN5lS0hIkFpbv369ECI9Pf3rr79u1aqVnZ2dg4NDq1atZs+efe/evRKP1f4D0v6bVMsvRFHx8V+Vj9kdO3asXLny1KlTZKUAQEUxYwoAAAAAAACA/+Onn36SClOmTGnYsKE2hwwZMuSrr75SKBRCiEePHml5lF5kZ2eHhITs2bNHs+X+/fv3798/fvz4ihUrvv/++ylTphQ5JDc3d+zYsZs2bSq8MTk5OTk5eePGjX5+ftu3by97XZgff/xx9uzZKpXK3NxcqVSmpKSkpKQcOXLk559/PnbsmJWVlfbxJyYmBgYGJiUlFd54/fr169evHzt27Jtvvtm8eXP//v21b1DvEerQ2oMHDwYPHnz+/HnNljt37ty5cycyMnLatGm9e/eu6OVUxsGDB0eOHFn4vXJiYmJiYuLy5cvnzZv35ZdfVmUwxen3k6q8yMjICRMmqNVqa2vr/fv3+/n5Fd67evXq6dOnZ2dna7ZInbljx47WrVvv3r27cePGFT2j9m3K5fI1a9a0bt06Ly9vxowZ/fr1K7K003fffSfdSpMnT+7evXuFwsjKyurevbuUk1eEzjepDk8nYZhONpxKPsHK6PZy5eTkDB06VMpIMzc3VygUt2/fXrp06datW0+cOOHo6Ni/f/+YmBjN3itXrly5cmXz5s0nTpx466239HshZdDyGg06vI8dOzZixIiMjAzNlqdPn8bFxf3000/Lli0bM2aMDsFX/pu0RIYY/3p8zPr7+0v/1JHcvHnz1KlTFY0HAF5PzJgCAAAAAAAA4H+ys7PPnDkjlSdMmKDlUWZmZt9+++0PP/zwww8/VGVWSn5+fs+ePaX3vjKZzNPTc9SoUYMGDapfv74Q4tmzZ1OnTv3Xv/5V+BClUtm3b1/NuzRnZ+f+/fsPGzasSZMm0pazZ8/6+/uXMZ/BypUrv/jii3fffTc6OvrZs2dZWVm7du1ydXWVjp0+fbqmZmho6MGDB1esWCH92K9fv4MHDx48eDAwMFDakpOT8+6770rvGuVyeadOnUJCQsaMGdOjRw9LS0shxPPnz4ODg69fv16hbtE+QkO0lpmZ2bVrVykrRSaT+fj4jBo1qnPnzlZWVmq1esmSJRUKQOq0zZs3Sz926NBB6sOPP/5Ym8Pj4uKGDh2amZlpZ2c3cODAESNGSHMACCFevnw5e/bs7777Tvtg9E6/n1Tlbd68eezYsWq1umbNmnv37u3cuXPhvYsWLRo/frz0wtjR0bFnz54hISG+vr5yuVwIcenSJX9//xs3blTojBVt08vLa968eUKIzMzMadOmFW7qypUrP/74oxCiadOmUkFocQ9qhIWFXb16VSaTeXh4DBgwQJOCoPNNqsPTyUCdbDiVf4KV1u3lUiqVwcHBJ06ciIiISE1Nzc3NjYmJadeunRAiLS0tODi4V69esbGxX3755c2bN/Pz8+Pj47t16ybFPHHixMpfSOWHVnEVHd5aiouLGzRoUEZGRnBw8KZNm+Lj4zdu3BgSEiJd19ixY9etW1fasaUFr8M3qTY9Zojxr9/H7Icffri2kNDQ0AodDgCvM2ZMAQAAAAAAAPA/p06dkv4auFmzZpo58F9Zc+fOlRIgnJ2dd+7c6e/vL23Pzc2dM2fOokWLhBAzZswYPnx4zZo1pV0LFiyIjo4WQlhYWCxevHjy5Mma1o4cOTJixIgnT56kpKRMnTq1yB+CS548efLJJ59MnDhx+fLl0qsyIcR7773n6enZpk2b/Pz8X3/9VbPLy8vLy8srISFBqta4ceM+ffoUbm3r1q3SSgru7u6HDh3y8PDQ7Hr06FFgYODJkyezs7N37949c+ZMLfukQhEaorVPP/1UenHYsGHD3bt3a2YmyMnJCQ4O3rdvX2lr6JSoUaNGjRo1evz4sfRjvXr1ivRh2aQFL7p167Zt2zZHR0dp440bN4YMGRIfHy+EmDdv3qBBg1q2bKl9m/qi30+q8nbt2hUSEqJUKmvUqLFr164iUzJcvHjx888/F0LI5fLp06d/9913mkW+Lly4EBIScu3atfv370+YMEGbRUYq0+aMGTO2bdsWExOzZcsWKdVDCKFSqUJDQ1++fCmXy9euXWtjYyNVLvcelKSkpNy8edPX13fdunWtW7cuvEvnm1SHp5MhOtmgKvkEK6Pby/Xw4cP9+/dHRUVJ6SZCiHbt2u3du9fDw+P58+d//PGHECIyMvKDDz6Q9vr6+u7Zs8fDwyM9Pf3ChQtpaWlShpDOF1L5oVWiCg1vLS1cuFAIER4ePmPGDE1vjBgxIiAgYNKkSQqFYurUqT190eP8AAAgAElEQVR79izcIeUGr8M3abk9Zojx/6o9ZgHgdUZiSjWQm5sbHh5exsKHrwMnJ6dXan5CAAAAAACAaiE4OFjzXqcMc+bM6dSpk1S+c+eOVGjevHnVx9OhQ4e5c+dq2drjx4+lVYfMzc1///13T09PzS4rK6uIiIiEhITDhw8/fvz47NmzXbt2FULk5uZGRERIdX799dfhw4cXbrBXr14nT55s1aqVUqncsmXL/PnzmzZtWuSkL168cHJyCg8PL/Iey8fHp1u3bgcPHnz+/Pn169e9vb21uYR///vfUmHlypWFX4UKIerWrbtkyZI2bdoIIaTVKLSk3wgr2trt27cjIyOFEFZWVmfOnCmc22Rra7tr167evXtX8Tv1d9555/Dhw+bm//tleLNmzc6cOdOxY8e4uDiFQhEREVF84ooqoN9PqpIOHDgwfPhwhUJhYWGxdevW4q/Y586dK6WsffXVV9KkDhrt2rU7c+aMj49Penr68ePH9+zZI71NL5dubZqZma1du7Zt27YFBQWTJ0/u2rWrnZ3dkiVLpCyQsLCwIhO9aOPly5eWlpYHDx584403iuzS7SbV4emkc4cYUSWfYGV0uzZCQkI0WSmS+vXrd+/efe/evUKIbt26abJSJLa2toMGDVq1apUQIikpqXAehiEexZKKXqMhhrdarQ4MDNRkpWiEhobGxsauWLEiKytr2bJlxaePKi34yn+TlsgQ4/+VeswCwGuOxJRqICIiQvv/GzdVnTt3lmaWAwAAAAAAgPaOHz+uTbXCc9FrJt53cnIqrX5kZOTGjRtL29urV6/S5sYvNx7NzAHaWL9+fV5enhBixIgRhd/7SmQy2fjx4w8fPiyEiI6Oll797tu3LzMzUwjRsmXLoKCg4m36+voOHz58w4YNarV6/fr1Jf5eburUqSX+wbqnp+fBgweFEFlZWVpegq+vb1hYmEwm69KlS/G9mpd50roG2tNjhBVt7Z///KdarRZCjB8/vviMO2ZmZl9++WUVJ6bMnTu3cFaKxNbW9rvvvpNebW7btu0f//hH8TpVQL+flM6OHj0aGBhYUFBgbm6+cePGgQMHFqmQmpp64MABIYS7u/ucOXOKt+Dg4LBw4cLRo0cLIfbt26fNO+PKtOnr6/vXv/71r3/96/3797/88svPPvvsr3/9qxDCy8tr/vz52l94YWPGjCkxdUC3m1SHp5MhOtnQKv8EK63btfH+++8X36hZSmbIkCFl7C1yZxnoUSyp6DUaYniXNufWrFmzVq9erVAoIiMjS1zXrMTg9fJNWoThxv8r8pgFAJCYUg3cvXvX2CEAAAAAAADgdSG9TBVCyGSy0urcuHFDep1TouLLARiItI6AEGLcuHElVujfv/+JEyeEEM7OztKW06dPS4Xx48eXdoEfffTRhg0bhBBnzpwpsYL0p/PFWVpaahm5RlhYWBl7z507V9EGJXqMsKKtnTx5UiqU9qH07NmzcePGVfY7TxcXl/79+5e4a+DAgU2bNr1169aLFy8uX76sWXKoKun3k9JNdHT0e++9J934rVu3DgwMLF7n5MmTUr5Rv379Soutb9++msranLeSbX7xxRfbt2+/dOnSzz//fPLkyefPn5uZmf3zn/+sUHJbYf369Stxu243qQ5PJ0N0sqFV/glWWrdrw8fHp/hGTdf5+vqWsbcIAz2KJTpco36Hd8OGDdu3b1/iLjc3tzZt2sTExNy7dy81NbV4DkqJwevlm7QIw43/V+ExCwAQJKZULx06dCgxXfd1YGdnZ+wQAAAAAAAAqp+0tLR69epV6JC6detKhSdPnhg3nri4uBLXTXjnnXdatGghhLhy5Yq0pcjKCxpWVlYBAQGFt1y/fl0qNGvWrLTzalpLSkoqsYKWqxLoQKVS3bt37+bNmxcvXoyKitK8264o/UZYodY0H0oZR3l4eFRZYkoZH7QQwtfX99atW0KIO3fuGCUxpUJ9W+4doYPExMQBAwa8ePFC+vHChQvr168fNWpUkWqXLl2SCjVr1oyKiiqtNXt7+6ysLC0/3Eq2aW5uvnbt2nfeeefly5fx8fFCiJkzZ/r5+Wlz6hK5uLhoU03Lm1SHp5MhOrmK6fAE07LbS2Rtba3z3rLp61Es0eEa9Tu8NfPElLZXerBcuXKleGJKicHr5Zu0CMONf8N9ZQMAKoTElOqke/fuJc6l9jpISkp6RXLAAQAAAAAATJsmcUTz5qm4b7/99ttvvy2y8e7du66urnqM5Lfffvviiy+Kbw8PD5dew0upM2ZmZg0aNNCyTWn1ASGEm5tbaXUaNGhgaWlZUFCgqVyEo6OjlqfT0v79+3ft2vX7778nJycXFBRUvkH9Rqh9ayqV6unTp0KIunXrlrh0gkS/46RsZb+R1bw6NUQaljYq9EmVe0foQLrN7e3tAwMD16xZI4T47LPPBgwYYG9vX7ja48ePNecKDw8vu83c3FyFQlHu0kiVb7N169afffbZDz/8IIRo1KjR119/XXYjZSt7qqeK3qQ6PJ0M0clVozJPsCqbYUsben8US3S7Rj0O77IfuZqHpGYEFlZi8Hr5Ji3CcONf71/ZAADdvBL/agEAAAAAAADwiujQoYNUuHLlSmZmpoODg5YH/vnnnwYLqmQvX74UQlhaWpqZmWl5iLRSQNnkcrm5uXlBQYFCoSixQhmLHFXUw4cPhwwZcvbs2cIbGzZs6OXl1bJlyx49egwcOFCHZvUYYYVaUyqVKpWq3ENenQUUpGiFEDVq1ND+KKVSqa8A9PtJ6cbOzu7QoUNt27Y9e/ZsYmJiWlra3LlzlyxZUriOZkoVLeXk5NSuXbvsOnpp8+LFi1IhNTX1/PnznTt3rlCbhZU2LHW7SXV4Ohmik3VQoeFd+SfYK/I0MNCjWKLzNepreJedZKMZeCV+9CUGr5dv0tLC0JL24/9VeMwCAASJKQAAAAAAAAAKa9KkSdOmTW/duqVSqSIjIz/55BMtDyxxkZHKmDVr1qxZs8qo4ODg8OzZs9zc3IyMDCcnJ23a1OTZpKSkeHl5lVgnPT1dekNm6D+zVigUvXv3lpZpcHFxmTBhQkBAQNu2bWvVqiVVeP78uUED0DsLCwtbW9ucnJyMjIwXL16UtpRGSkpKlYV0+/btMvbevHlTKlTos05NTa1UTLoq947Qga2t7W+//da+fXshxPLly7t16yYVPvzww9atW2uqaW6cPXv2VOYNfWGVb3PVqlWHDh2Symq1OjQ09PLlyzVr1tRLeBKdb9LKPJ302Mk60H54m8wT7NW8ED0O7+Tk5DL2SsuZCSG0z3MyxDfpKzL+AQCGIzd2AAAAAAAAAABeLWPGjJEKERER2dnZ2hyiVquldUCqkru7u1QoI/lg06ZN69ev37t3r/Rjs2bNpIImI6E4zS5N+wayc+dO6VVomzZtrl27Nnfu3ICAAM2rUFHen7m/mjSL45TxoZT9llS/rl27ppkWpQi1Wp2QkCCVW7VqpWWDarW6KuM3tJ49e/r7+0vlrl27jhw5UgihVConT55ceFIEzVIgcXFx+jp1JdtMSUmZMWOGEMLd3X306NFCiOvXr8+bN09f4Ul0vkl1eDoZopMrqkLD22SeYK/gheh3eN+6dau0iXDUanViYqJU9vHx0bJBQ3yTvgrjHwBgUCSmAAAAAAAAAPg/Pv74Y3t7eyHEvXv3xo8fr82k/UuXLr1w4YLhQ/s/OnXqJBXWrVtXYoX4+Pjg4OCQkJDIyEhpi+Yd/D/+8Y/Sml21alWR9g0kNjZWKkyaNMnW1rZ4hSLrSlQLXbp0kQr//Oc/S6wQExNz7dq1KosnPT19+/btJe7auXOn9A7ezc2tUaNGRfZmZ2eX+Co3KioqLy9P73G+IsLDw+3s7IQQZ86cWbt2rWa7Zg2R48ePl3ZsSkrKzJkzZ86cuXXrVm3OVZk21Wr1uHHjpLS5lStXLlmypH79+lL8mtVP9ELnm1SHp5MhOrk0ehneJvMEe9UuRO/DOzMzc8uWLSXu2rlz5507d4QQTk5Onp6eWjZoiG/Sqhz/AACjIDEFAAAAAAAAwP9hb2+/ePFiqbx58+bhw4dLE/KX5u9///unn35aJaH9H6NGjZLJZEKIVatW3bt3r3gFzYsxaYESIcTAgQOlnJuLFy/u3Lmz+CGJiYnSi2SZTDZq1Cj9BlwkxUcu/8+vZ6WrKEKhUCxZskS/AVSBv/zlL1JhxYoVaWlpxSt8++23VRuR+Oabb4oP4JycnLlz50rl0NDQwrukzIz8/PwS3wFrjjJJDRo00MzKMGvWrCdPnkhlPz8/adqDqKiobdu2lXjsnDlzwsPDw8PDS1vCqYjKtLlixYqoqCghxNixY3v06FG7du2lS5cKIRQKxbhx4xQKRWkn1SbNrjCdb1Idnk6G6OTi9Di8TeYJppcLqejQKoPOw7sM8+fPz83NLbIxJyfn66+/lsrSvCxa0ss3aZEeq5rxDwAwIhJTAAAAAAAAABQ1ZsyYSZMmSeWtW7d6eHgsWbIkNTW1cJ28vLz9+/d369ZtypQpKpUqMDBQ83qvanh5eQ0bNkwIkZ+f7+/vf/78ec0utVq9atUq6WVe7dq133//fWm7jY1NWFiYVA4ODi6y/NCRI0e6dOkiTSQwdOhQ7dc10JL0h+kabdq0kQr/+Mc/8vPzC++6d+/e8OHDDx06JP2YlJSkx7eeBtW2bdt+/foJIZ4/f96hQ4fCizLk5eWNGjVq7969Jb79NZz4+PguXbo8ePBAs+XmzZt+fn7SOj716tXTDHWJ5nOZMmVKZmamZntubu6oUaPOnDljZmZWJYEbx8cff9yyZUshxKNHj2bPni1tlMvlX331lVQODQ395ZdfCg/I3Nzczz77bP369UIId3f3d999V5sT6dxmcnLy559/LoSoX79+eHi4tHHo0KEDBgwQQly6dGnhwoWlnbTIPVgunW9SHZ5OhujkMq6o8sPbZJ5germQig6t0lRmeJchISEhICCg8GPwzp07HTt2vHLlihDC1tZ22rRp2reml2/SIj1WNeMfAGBE5sYOAAAAAAAAAIChBAcH16hRQ5uakydPHjhwYOEty5cvr1279g8//CCEePjwYVhYWFhYmJubW/369a2trR8/fpyUlKR5hzd9+vTw8PA2bdpcvnxZ71dRhp9//jkmJiY5OTk1NdXf39/Hx6dt27YKhSI2NlazXsyqVatcXFw0h8yZM+fo0aOnT5/Oz88fN27cvHnz2rVrV7NmzZiYmJs3b0pvwtzc3H7++Wd9BVmrVi2pEB0dPXnyZDc3Nz8/vy5duvTu3dvV1TUlJeXs2bOenp6BgYENGzZ89OjR1atXDxw48PLlSw8Pj+zs7PT09Dt37rz11lsDBgz45ptv9BWV4axatapdu3YPHz68c+dO27Ztmzdv3qZNm/v378fExDx9+tTOzu7zzz+XXkBaWVkZOphx48atWbMmNja2cePGrVq18vLyunz58tWrV6UP2sLCYu3atY6OjoUPGTVq1OrVq5VKZUxMjJRe0Lhx46tXrx4/fvzu3buNGjUaOXLkjz/+aOjIjcXMzGz58uVdunSR8ifGjRv39ttvCyE+/PDDo0ePbtiwISsra+LEiT/88EPLli0bNmyYlpYWHR0tpTg4Ojru3btX+8wGHdpUq9UffvhhTk6OEGLZsmUODg6a1v7+97+fOHEiJydn3rx5Q4YM8fLy0uwq7R4sN8LK3KQ6PJ0M0clF6HF4m8wTrDIXovPQKpFuw7tc3t7eN27ciImJcXV1bdWqlaen55UrVxITE1UqlVRh6dKljRs3rlCoOn+TltFjVTD+AQBGRGIKAAAAAAAAYLKOHz+uZU3pr7ELk8lk33//fUBAwOeff66Z9+LOnTtF/srZ29t78eLFffr0EUIEBARUcWKKo6PjqVOnhgwZcu7cOaVSGR8fHx8fr9krJdYMHTq08CEWFhaHDh0aPXr0jh07hBB37969e/du4Qr+/v7btm2rU6eOvoJs3Lixt7d3UlJSXl6e9JYuPDy8S5cu9vb2mzZt6tevX2Zm5t27dxctWlT4qIEDB65du3br1q3SfB5//PHHy5cvX83XukW4uLicOHFi4MCB169fVyqVly9f1oyKxo0bb926NSUlRfrRxsbG0MEMHjz47bffnjZtWkFBwcWLFwsvX1KnTp21a9f27du3yCGdO3desGDBrFmzVCpVRkbG3//+d80uLy+vnTt3Hj582NBhG1enTp1Gjx79r3/9S6VSTZo06fz589JkSJGRkU5OTkuXLlWpVCkpKZrPUdKiRYs1a9a8+eabFTpXRdtctmxZdHS0EGLw4MGBgYGFKzdq1Gj+/PmffPKJ9Kb8999/18zNU9o9WG54lblJdXg66dAhFaXH4W0yT7DKXIjOQ6tEug3vcnXt2nXevHnjxo3LycmJjY2NjY3V7LK2tv7pp5/GjBlT0VB1/iYtu8cMPf4BAEZEYgoAAAAAAACAUvXp06dXr17Hjh3bt2/f77///vDhw0ePHtWuXbt+/frt27cfPHhwr169LCwspMoTJ0588803K/SX3JXn4uJy5syZbdu2bdq06fz58xkZGfXq1fP29m7btu2MGTPq1q1b/BAbG5vt27dHR0evW7cuOjo6LS1NoVDUq1fPz89v+PDhmpU1dCCXy83MzIq/L9y3b9/MmTNPnTqVnZ1dv359Z2dnabufn9/t27cXLlx44sSJmzdvZmdnN2zYsGvXrqNHj+7cubMQYuLEifXq1du0aZO5uXnHjh11DqzcCPXbmqenZ1xc3MqVKzdt2nT16tX8/Hw3N7dhw4Z98sknDg4Ov//+u1TN3t5eL2EU16BBA2lSFg8Pj/79+3fq1GnZsmVHjx69f/9+jRo13N3d33///cmTJ5eWfvTZZ5/16dNnwYIFcXFxt2/ftrKycnd3DwoKmjRpko2NzdOnT6XGtZyOSDf6/aQq6m9/+9vu3bufPn0aGxv7yy+/SK/kzczMFi9ePH78+NWrVx89ejQ1NfXly5dNmzZt1qzZsGHDgoKCdIi2Qm3evHnziy++EELY29svW7aseGtTp05dt25dTEzM6dOnly9fPnXqVM2u0u7BclXmJtXh6WSITi5Cj8O76p9glSfdWUUWnqvMheg8tIqozPAuV1BQUPv27RcvXnzgwIHU1FQzMzNXV9d+/fpNmTKlonOlaOj8TVpGj1XB+C/MuI9ZAHjdyF7lhf1M25o1a8aNGyeE6N69e1RUVBk1P/roo1WrVgkh5syZ891331VRfK+YpKSkkydPCiEs7J1svd4xdjiAyXoae1itfCmEsGnaxrKOS7n1AejgZdajnGvnhBByoQ5SXjN2OIDJOip3fSSzEkJYOjWyadLS2OEAJisz5oBQq4UQPZQpTiLX2OEApilNWJ8wayyEsLe3Hz58uLHDAfQgLCxsyZIlFhYWL168MDfnjycBQP8SEhKaN28uhJg4caIeF6cDAEA3/KMfAAAAAAAAAKAfCQkJp06dEkJ07NhReidahFqtlv5Or1mzZmSlAAAAAK8D/t0PAAAAAAAAANCP7OzsiRMnCiGGDRu2ZcuW4hV27doVHx8vhOjfv39VBwcAAADAGOTlVwEAAAAAAAAAQAtvv/22g4ODEGLHjh3btm0rsvfGjRuffvqpEEImk40aNcoI8QEAAACocsyYgmpGmZvz4m6isaMATJdaKf234FGq4vlT48YCmCp1Qd5/CkL8IXc2bjCACXv+3//ZUeY85R+QQBW4IXdIFbWMHQVgml4IC6mgVquNGwmgDTMzsxUrVowYMUKpVAYFBfXu3btPnz5OTk737t2Li4vbuXNnfn6+EGL8+PGtWrUydrAAAAAAqgKJKagenj9/LhVUBbn5acnGDQZ4HbzMyhBZGcaOAjBxaiG7JnM0dhSA6VPmZitzs40dBWD67srsjB0CYPry8vKMHQKglaCgoAcPHsyZM+fFixeHDh06dOhQkQrBwcHLli0zSmwAAAAAqh5L+aB6ePHihbFDAAAAAAAAMCalUmnsEABthYWFJScnf/nll127dnV1dbWwsLC3t/fy8vrwww9PnDixYcMGCwsLY8cIAAAAoIowYwqqh7p160oFtdz8pVlN4wYDmDBLxXOhVgshVOY11Wb8hggwCJlaKS94IYQQanWtF8+MHQ5gsl5Y2SrlZkKImpbmNjUtjR0OYLIeP/vPXxHY2dubm5kZNxjAVCkUimfPngkhrKysjB0LUAHOzs7ff/+9saMAgNeUr68viwACAF4dJKagepDJZFKhwLJWRt3mxg0GMGENH5yRqRVCiPy67gW29YwdDmCazF88sXlwWQghE6JdwmljhwOYrIs+flm1HIUQjZ0dOvk2MXY4gMlaezhG+n23n5+fs7OzscMBTNPDBw+ioqKEEGakfwEAAAAAqiGW8gEAAAAAAAAAAAAAAIBBkJgCAAAAAAAAAAAAAAAAgyAxBQAAAAAAAAAAAAAAAAZBYgoAAAAAAAAAAAAAAAAMgsQU48vOzo4t06NHj4wdIwAAAAAAAKqx/Px8BwcH2X+tXr3a2BEV1atXLym2/Px8Y8eCqmaI8Tls2DCpteXLl1e+NQAAAACVQWKK8cXExLQr086dO6Wa9+/fN26oAAAAAAAAqI7279//9OlTzY/r1683YjBaUiqVmkyFiIgIY4fzaklISJB6ZtKkSXpp0Li9XR3HJwAAAADtkZhiNNbW1hU9JCUlxRCRAAAAAAAAwLT9+uuvhX+Mjo5OTU01VjBAEYxPAAAAwLSRmGI0AwYM6N27t4MWatSoIR3SvHlz48YMAAAAAACAaiczM/PAgQNSuVmzZkIItVq9ceNGowYF/AfjEwAAADB55sYO4PVla2t76NAhbWp+9NFHq1atEkLY2dkZOCgAAAAAAACYmi1bthQUFAghOnbsOGLEiI8//lgIsX79+pkzZxo7tLLI5fIFCxZI5c6dOxs3GJNnxN6upuMTAAAAgPZITAEAAAAAAABMmWadlA8++OC999775JNPVCrV5cuXExISfH19jRtbGWQy2axZs4wdhT6p1eqjR4/Gx8d7e3v37dvX2OH8H0bs7Wo6PgEAAABoj6V8AAAAAAAAAJOVnJx8+vRpIYSlpeWwYcPq16/fpUsXadf69etLPCQhIUEmk8lkMqlCenr6119/3apVKzs7OwcHh1atWs2ePfvevXtln/fUqVMTJkzw9va2s7OzsbFxd3cfOXLkjh071Gq19sEPGzZMiiQ9Pd1YsVXmjFL80vI0aWlpfn5+vXv3nj59+sqVK3UOaebMmTKZTLPk94oVK6TwIiIiitR8+PDhN9980759e2dnZ2tra19f38DAwAMHDpT2ERTvbc3GRo0aST+eO3cuJCSkadOmVlZWbm5uvXv3joyMVKlUJTaoDR3GJwAAAIBqhxlTAAAAAAAAAJOlebvfv39/R0dHIURQUNCJEyeEEBs2bJg/f75MJivj8GPHjo0YMSIjI0Oz5enTp3FxcT/99NOyZcvGjBlT/JDc3NyxY8du2rSp8Mbk5OTk5OSNGzf6+flt377dxcWlshdmjNh0OKMkKyure/fuV69e1XtIpVm9evX06dOzs7M1WxITExMTE3fs2NG6devdu3c3bty4om3++OOPs2fPVqlU5ubmSqUyJSUlJSXlyJEjP//887Fjx6ysrCraoKj0+AQAAABQLTBjCgAAAAAAAGCy1q1bJxU++OADqRAYGGhmZiaESElJkSarKE1cXNygQYMyMjKCg4M3bdoUHx+/cePGkJAQIcTz58/Hjh2raVxDqVT27dtXk2bh7Ozcv3//YcOGNWnSRNpy9uxZf3//R48eVfK6qj42Hc6oERYWdvXqVZlM5uHhMWDAgP79++scUmho6MGDB1esWCH92K9fv4MHDx48eDAwMFBTZ9GiRePHj5eyUhwdHXv27BkSEuLr6yuXy4UQly5d8vf3v3HjRvm9XMjKlSu/+OKLd999Nzo6+tmzZ1lZWbt27XJ1dZWCnD59eoVa06jM+AQAAABQXTBjCvTp6dOnFZqOVXsvXrwwRLMAAAAAAAAmLCYm5tq1a0IIBweHfv36SRudnZ27du0aFRUlhFi/fn2nTp1KO3zhwoVCiPDw8BkzZkhbfH19R4wYERAQMGnSJIVCMXXq1J49e9avX19zyIIFC6Kjo4UQFhYWixcvnjx5smbXkSNHRowY8eTJk5SUlKlTpxaZI6Siqj42Hc4oSUlJuXnzpq+v77p161q3bl14lw4heXl5eXl5JSQkSD82bty4T58+hdu8ePHi559/LoSQy+XTp0//7rvvatSoIe26cOFCSEjItWvX7t+/P2HChGPHjmnR00II8eTJk08++WTixInLly+XsluEEO+9956np2ebNm3y8/N//fXXwru0VMnxCQAAAKC6YMYU6Edubq6/v7+Dg4OjYYSFhRn7EgEAAAAAAKoZzXQUQUFBmuwEIcTw4cOlwpYtW16+fFna4Wq1esiQIZo8DI3Q0NDQ0FAhRFZW1rJlyzTbc3NzIyIipPKvv/5aOM1CCNGrV6+TJ09Kk2Fs2bLl1q1bOl+XUWKr6Bk1Xr58aWlpefDgwSJZKQbqrrlz5yoUCiHEV199tXDhwsKfe7t27c6cOVOvXj0hxPHjx/fs2aNlmy9evKhVq1Z4eHiR1BMfH59u3boJIZ4/f379+nUtW9Oo5PgEAAAAUF2QmAL9OHPmzJkzZ4wdBQAAAAAAAP5DoVBoptmQVpzRGDJkiLm5uRDiyZMnBw8eLKORmTNnlrh91qxZUguRkZGajfv27cvMzBRCtGzZMigoqPhRvr6+Us6BWq1ev359hS7nVYitQmcsbMyYMW+88UaRjYbortTU1AMHDggh3N3d58yZU7yCg4ODNPWLFIA2bUqmTp1qY2NTfLunp6dUyMrK0r41oafxCQAAAKBaIDEF+lFQUDoIt2AAACAASURBVGDsEAAAAAAAAPA/hw8f/vPPP4UQbm5uHTt2LLyrTp06PXr0kMplZDw0bNiwffv2Je5yc3Nr06aNEOLevXupqanSxtOnT0uF8ePHy2SyEg/86KOPpEIl/8ap6mOr6BkL06xTU5ghuuvkyZPSQtv9+vWztLQssU7fvn01lbVpUyJdYHGlnaVclR+fAAAAAKoLc2MHAFPTrFmzc+fO6b3Z5OTkCxcu6L1ZAAAAAAAAU6VZJyUkJKR43kNQUNChQ4eEEHv27MnOzq5Vq1bxFpo0aVJG+02aNImJiRFCXLlyRZoORLOYS7NmzUo7ysPDQyokJSVpeSGlnb2KY6voGQtzcXEpfoghuuvSpUtSoWbNmlFRUaVVs7e3z8rKunv3rjZtSpo2bap9ZW3oPD7j4uKkri7inXfeadGihX6DBAAAAKAXJKZAz8zMzBwcHPTebHp6ut7bBAAAAAAAMFXZ2dm7d++WypcuXZo0aVKRCk+fPpUKubm5O3fuHD16dPFGXF1dyziFJlHj8ePHUkFamEYI4ebmVtpRDRo0sLS0LCgo0FTWTdXHVtEzFla/fv3iGw3RXZqzh4eHh4eHl105NzdXoVBIi+aUy9HRUZtqWqrM+Pztt9+++OKL4m2Gh4eTmAIAAAC8mkhMAQAAAAAAAEzNjh07Xrx4IZX37dtXduX169eXmJhS9trNmvaVSqVUkBaRKZtcLjc3Ny8oKFAoFOVWLkPVx1bRMxZW4no3huguTRhaysnJqV27tjY1S1tsSDd6GZ8AAAAAqgu5sQMAAAAAAAAAoGeadVK0ERUVlZaWVnx7cnJyGUfdunVLKmgyGzTT6KakpJR2VHp6upSRUMkZOKo+toqesVyG6C5Nm3v27FFrQfto9asy43PWrFklXsuMGTMMECkAAAAAPSAxBQAAAAAAADApDx48OHbsmFT+/fffS0tKePLkiTSTh1Kp3Lx5c/F2bt26VeL8H0IItVqdmJgolX18fKRCs2bNpMLNmzdLi02zy93dXZdrM15sFT1juQzRXZr1huLi4rQMo+rpa3wCAAAAqC5ITAEAAAAAAABMyoYNG1QqlRCiSZMmHTt2LK2ag4NDv379pPL69euLV8jMzNyyZUuJx+7cufPOnTtCCCcnJ09PT2mjv7+/VPjHP/5R2klXrVolFTp16lTedZSl6mOr6BnLZYju6ty5s1Q4fvx4aXVSUlJmzpw5c+bMrVu3ahmqfulrfAIAAACoLkhMAQAAAAAAAEyKZp2U0aNHy2SyMmqGhIRIhZiYmOvXrxevMH/+/Nzc3CIbc3Jyvv76a80pNNsHDhxob28vhLh48eLOnTuLt5aYmCjFJpPJRo0apd3VlKrqY6vQGcull5DUanXhH/38/KS5VaKiorZt21biIXPmzAkPDw8PD7e2ttY+Wj3S4/gEAAAAUC2QmAIAAAAAAACYjitXrly+fFkqa97rl2bAgAFSboQQYsOGDcUrJCQkBAQEPHjwQLPlzp07HTt2vHLlihDC1tZ22rRpml02NjZhYWFSOTg4eM2aNYWbOnLkSJcuXaTVcIYOHar9kjelqfrYKnTGcuklJGmmFg25XP7VV19J5dDQ0F9++aVw5kpubu5nn30mzT7i7u7+7rvvah+tvuh3fAIAAACoFkhMAQAAAAAAAEyHZjoKf39/Dw+PsivXqFFj6NChUrn4aine3t5mZmYxMTGurq7t2rUbOXJkixYtmjZtGhcXJ1VYunRp48aNCx8yZ84caXGW/Pz8cePGubq6BgYGjho1ytPTs0+fPo8fPxZCuLm5/fzzz5W8zKqPTYczlkvnkGrVqiUVoqOjJ0+e/Le//e3kyZPSlg8//HDkyJFCiKysrIkTJzZp0mTQoEGTJk0aPHhww4YNIyIihBCOjo579+41MzOrULR6ocfxCQAAAKC6IDEFAAAAAAAAMBEqlUozsYSWy8po1oi5efPm+fPnC+/q2rXrhg0bbG1tFQpFbGzsxo0b4+PjVSqVEMLa2nr16tVjxowp0pqFhcWhQ4eGDBki/Xj37t0dO3Zs2LDhxo0b0tQd/v7+//73v+vUqaP7RRopNh3OWC6dQ2rcuLG3t7cQIi8v7+eff541a1ZMTIxmb2Rk5CeffCKXy4UQKSkpe/fuXbFixa5duzIzM4UQLVq0OHTo0JtvvlnRaCtPv+MTAAAAQHVBYgoAAAAAAABgIqKjo1NTU4UQlpaWQUFB2hwSEBDwxhtvSOXik1IEBQXFx8eHhYV5enpaW1vXqlWrefPmn3/++dWrV8eNG1digzY2Ntu3bz9x4kRoaGizZs1q1aplZWXl5uY2YsSInTt3nj59ukGDBpW4RGPGpsMZy6VzSPv27Rs8eLCTk1PNmjXd3NycnZ01u8zMzBYvXhwXFxcWFta8efPatWvb2Ni0bNkyMDBw06ZNly9fbteunW7Rlkgul1tYWMhksnJr6n18AgAAAKgWzI0dAAAAAAAAAAD96NatmzTThvbkcvm9e/fKqODq6rpo0aJFixZVqNmAgICAgADt6x85cqT4xq1bt5Z9VNXEpvMZy42/MiE1bdp0x44dZVTw9fWtUM+UGG25l7Bw4cKFCxdqeQpDjM/SaN/5AAAAAAyNGVMAAAAAAAAAAAAAAABgECSmAAAAAAAAAAAAAAAAwCBITAEAAAAAAAAAAAAAAIBBmBs7AFTAmjVrDh48aOwoSvbs2TOpkJuba4j2NavPWuZlutw/bYhTABBCyNQqqVAz7WpNWZJxgwFMnlqI6Lf6GDsKwGSp5P/Jwr9xP+PWg8fGDQYwYZr/WTt69KjMuKEApktzoymVSuNGAgAAAACADkhMqQZksv/8cu/hw4cPHz40bjDl+vPPPw3R7KNHj6SCrNCLcwCGIxNq8d9ffQIwFJlMZWZm7CAA06dWCyX/gAQMT8X7csDw8vLyjB0CAAAAAAAVxlI+1YC/v7+xQ6iAGjVqGKJZa2trQzQLAAAAAABQXcjl/CoPAAAAAFD9MGNKNfCXv/zFw8PjwYMHxg6kLJcuXfr++++FEPXq1TNE+zY2NlLBupZ9Q09fQ5wCgBDi1qXzKqVCCHE9z/7Ry5rGDgcwTbXNCt60zhRCyGSi+5uNjR0OYLIuJKdnvcgXQtRTZrsXGGRWPwBCiLNWTaV59lq3aG5vV8vI0QAmKjMrKy4+UQhhZWVVNWf09fVVv6qTaFZ9bK9ybwAAAABAtUBiSvXQsWNHY4dQjlq1/vP7R83CQwZiWdOqToNGBj0F8Dq7HRcjlEII8URR816BrbHDAUxTgcWLN4UQQsiErImzvZGjAUxXfOqjLCGEEDbKvEaKTCNHA5ius/8t1K/n7OxU15ihAKbLIs3C2CEAAAAAAKA75v8EAAAAAAAAAAAAAACAQZCYAgAAAAAAAAAAAAAAAIMgMQUAAAAAAAAAAAAAAAAGQWIKAAAAAAAAYMrUavX58+c///zzDh06uLm51axZs3bt2s2aNQsODv7Xv/6Vl5dn7AAroFevXjKZTCaT5efnEwYAAAAAVAskpgAAAAAAAAAm6+LFix06dGjfvv3ChQvPnj2bkpKSn5+flZV18+bNTZs2jRkzxtXVddu2bcYOE0amVCpl/xUREWHscAAAAACYFBJTAAAAAAAAANO0fPnyt99++9y5c9KPtra2LVq06Nixo6urq7m5ubTxzz//HDZs2A8//GC8MAEAAAAApozEFAAAAAAAAMAELV26dOrUqSqVSgjRtm3bvXv3Pn78OC4u7tSpU3fu3MnNzV23bp2vr69Uefbs2bt27TJqvAAAAAAA02Ru7AAAAAAAAAAA6Nkff/wxffp0qTxt2rT/9//+n5mZWeEK5ubmo0aNGjZsWI8ePU6dOiWEmDJlSv/+/S0sLIwQLoxNLpcvWLBAKnfu3Nm4wQAAAAAwMSSmAAAAAAAAAKZm3LhxCoVCCDFy5MglS5aUVs3S0nLXrl0+Pj4ZGRkPHjw4evRo37599R6MWq0+evRofHy8t7e3IdpH5clkslmzZhk7CgAAAACmiaV8AAAAAAAAAJNy7NixP/74QwhRp06dpUuXll25Tp06I0eOlMqbN28usc7Dhw+/+eab9u3bOzs7W1tb+/r6BgYGHjhwQK1Wl1h/2LBhMpmsWbNmQoi0tDQ/P7/evXtPnz595cqVUgUfHx+ZTObk5FRaVH379pXJZDKZLCsrq7zL/Z9Tp05NmDDB29vbzs7OxsbG3d195MiRO3bsKDHOhIQE6RTr168XQqSnp3/99detWrWys7NzcHBo1arV7Nmz7927p/3ZJWq1evfu3YMHD27Tpk3dunVtbGy8vLx69Ojxt7/9LTMzs4wDb9++PW3atICAgDfeeMPGxqZ58+YDBw7csGGDtBhTER988IFMJmvUqJF0xrVr1wYEBDg7O1tZWTVt2nTatGkPHjyQaioUiuXLl3fq1EkKpmXLlqGhoampqcXblD41mUyWnp5eZKN0IiHEuXPnQkJCmjZtamVl5ebm1rt378jIyBIjBAAAAAANZkwBAAAAAAAATMovv/wiFcaOHevo6Fhu/bFjxyYkJAghcnJyiu9dvXr19OnTs7OzNVsSExMTExN37NjRunXr3bt3N27cuLSWs7KyunfvfvXq1QpfQwXl5uaOHTt206ZNhTcmJycnJydv3LjRz89v+/btLi4upR1+7NixESNGZGRkaLY8ffo0Li7up59+WrZs2ZgxY7QMIzExMTAwMCkpqfDG69evX79+/dixY998883mzZv79+9f/MDp06cvXbpUmuRGkpCQkJCQsG/fvgULFhw+fLh+/folnjEnJ2fo0KGHDh0SQpibmysUitu3by9dunTr1q0nTpxwdHTs379/TEyMZu+VK1euXLmyefPmEydOvPXWW1pel+THH3+cPXu2SqUyNzdXKpUpKSkpKSlHjhz5+eefjx07ZmVlVaHWAAAAALw+mDEFAAAAAAAAMCnHjh2TCpqpUMrWsmXLI0eOHDlyZNu2bUV2LVq0aPz48VJWiqOjY8+ePUNCQnx9feVyuRDi0qVL/v7+N27cKK3lsLCwq1evymQyDw+PAQMGlJiTUXlKpbJv376arBRnZ+f+/fsPGzasSZMm0pazZ8/6+/s/evSoxMPj4uIGDRqUkZERHBy8adOm+Pj4jRs3hoSECCGeP38+duzYdevWaRNGTk7Ou+++K2WlyOXyTp06hYSEjBkzpkePHpaWllJrwcHB169fL3LgggULFi1aJGWlvPnmm8OHDx8zZkynTp1kMpkQ4sqVK6NGjSpxVhKlUhkcHHzixImIiIjU1NTc3NyYmJh27doJIdLS0oKDg3v16hUbG/vll1/evHkzPz8/Pj6+W7duUqgTJ07U5qI0Vq5c+cUXX7z77rvR0dHPnj3LysratWuXq6urEOLs2bPTp0+vUGsAAAAAXivMmAIAAAAAAACYjmvXrkkZGLa2ti1atKhMUxcvXvz888+FEHK5fPr06d99912NGjWkXRcuXAgJCbl27dr9+/cnTJigSYUpLCUl5ebNm76+vuvWrWvdunVlIinbggULoqOjhRAWFhaLFy+ePHmyZteRI0dGjBjx5MmTlJSUqVOnFplSRbJw4UIhRHh4+IwZM6Qtvr6+I0aMCAgImDRpkkKhmDp1as+ePUubs0Rj69at0tI/7u7uhw4d8vDw0Ox69OhRYGDgyZMns7Ozd+/ePXPmTM2urKysOXPmCCEsLS03b978/vvva3bFxsZ279792bNnx44dO3XqVJcuXYqc8eHDh/v374+KipLSTYQQ7dq127t3r4eHx/Pnz6XlnCIjIz/44APNde3Zs8fDwyM9Pf3ChQtpaWnlXpTkyZMnn3zyycSJE5cvXy7lJAkh3nvvPU9PzzZt2uTn5//666+FdwEAAABAYSSmQM8yMjK++OILvTdrZ2dXt25dvTcLAAAAAABgYpKTk6WCp6enmZlZZZqaO3euNI3HV199NW/evMK72rVrd+bMGR8fn/T09OPHj+/Zs2fQoEFFDn/58qWlpeXBgwffeOONyoRRttzc3IiICKn866+/Dh8+vPDeXr16nTx5slWrVkqlcsuWLfPnz2/atGmRFtRqdWBgoCYrRSM0NDQ2NnbFihVZWVnLli377rvvyo7k3//+t1RYuXJl4awUIUTdunWXLFnSpk0bIYS0sI7G+fPnpdlQ/vKXvxTOShFCvPXWW1OmTPnhhx+EEH/88UfxxBQhREhIiCYrRVK/fv3u3bvv3btXCNGtWzdNVorE1tZ20KBBq1atEkIkJSVpmZjy4sULJyen8PDwIqknPj4+3bp1O3jw4PPnz69fv+7t7a1NawAAAABeNySmQM8eP378448/6r3Zzp07SxOoAgAAAAAAoAxPnjyRCo6OjpVpJzU19cCBA0IId3d3aUqPIhwcHBYuXDh69GghxL59+4onpgghxowZY9CsFOnUmZmZQoiWLVsGBQUVr+Dr6zt8+PANGzao1er169fPnTu3eJ3CU5gUNmvWrNWrVysUisjIyHITU3x9fcPCwmQyWYkZJJqEGGldJA1pkhUhhL29ffGjpkyZEhAQIISQFs0prkgui0SzhtGQIUPK2JuVlVVimyWaOnWqjY1N8e2enp4HDx6saGsAAAAAXiskpkA/3njjDZlMplarjR0IAAAAAADAay0vL08qWFpaVqadkydPSr/q6devX2lN9e3bV1O5xAr9+vWrTAzaOH36tFQYP368TCYrsc5HH320YcMGIcSZM2eK723YsGH79u1LPNDNza1NmzYxMTH37t1LTU0tO8kmLCysjL3nzp0rcXuzZs2kwooVK9q3b//++++bm//vd7YNGzZs2LBhGc36+PgU36j5vHx9fcvYWyHSdC/6ag0AAADAa4XEFOhH8+bN169ff+LECQO17+TkZKCWAQAAAAAATImDg4NUePr0aWXauXTpklSoWbNmVFRUadXs7e2zsrLu3r1b4l4XF5fKxKCN69evSwVNhkdxmoV1kpKSiu/VzCBSoiZNmkiL71y5cqVCs7+oVKp79+7dvHnz4sWLUVFR0dHRJVbr0KFD+/btz507l5OTM2zYsHr16oWEhPTq1cvPz6/EOVSKsLa21nlvhRRfAgkAAAAAtERiCvQmODg4ODjYQI0nJSWV9pc3AAAAAAAA0HB2dpYKpSWLaOnx48dSITw8PDw8vOzKubm5CoWi8FQfkvr161cmBm1I6/gIIdzc3Eqr06BBA0tLy4KCAk3lwkpbJUeiSVvRdEjZ9u/fv2vXrt9//z05ObmgoKDc+ubm5lu2bPnwww+PHTsmhEhPT4+IiIiIiJDL5a1atXrvvfeGDh1a4sQnVaySK0MBAAAAeJ3JjR0AAAAAAAAAAL1p1aqVlCCSmpp67949LY/q3r17rVq1atWq9dNPP0lbXrx4UaHz5uTkFN+o8zovSqVSy5raLC0tl8ulPlEoFMX3lp0+oumHckN6+PBhhw4dBgwYsHr16mvXrknNNmzYsHv37mFhYXv37i3twMaNG0dFRe3fv/8vf/lL3bp1pY0qleqPP/74+uuvW7RoMXHixOfPn5d9dkMrbZkkAAAAACgXM6YAAAAAAAAApsPW1rZt27bnz58XQmzbtu3TTz8t95AnT56cPHlSSrxo3ry5tFGzJNCePXsGDhxosHhLlpqaqmVNTZwpKSleXl4l1klPT5fyS0qc9iM5ObmM9m/duiUVateuXUY1hULRu3fv+Ph4IYSLi8uECRMCAgLatm1b6/+3d+9xNtf7/sDXzLgOYnIZJcYml9rJFpsYck1SwqPooJutztH2OJUiOe38drJLUaGL6lDqRKEotV1HhSY0oaNH4oTcErnlUkzDzO+PeZz5rd/CmBmz1hrj+fyjvT6f9f18vm8e+91MM6/1/VSokH3BGZMlXbt27dq1a2Zm5urVqz///POlS5fOmzfv2LFjWVlZr776akZGxuTJk3PfAQAAoGjyxBQAAAAAKFZuu+227BcvvPBCenr6Ga+fP39+diolPj6+efPm2ZM5B9ysXbs2PGWeVlZWVu5hkWD16tXLfrFx48bTXZPzVp06dU5+d9OmTad7GkpWVta6deuyX1922WW5lDF79uzsVEqTJk02bNgwYsSItm3b5qRSAmd6LkuO2NjYZs2aPfDAA7Nmzdq5c+fYsWNjY2MDgcDrr7++f//+vOwAAABQ1AimAAAAAECx0r9//4oVKwYCgR9++GHYsGG5X/zrr7+OGDEi+/VNN91Uvnz57Ndt2rTJfvHpp5+ebu3WrVuHDh06dOjQmTNnFqDOw4cPnzIRsnjx4mPHjuVxk1atWmW/yOWBIv/5n/+Z/aJ169Ynv3vgwIEZM2accuHs2bO3bNkSCASqVq1av379XMpYtWpV9ot777035+8w2IoVK0658P777+/WrVu3bt1OPncpISHhoYceuuGGG7KH3333XS4FAAAAFFmCKQAAAABQrJQvX/65557Lfj1+/PjHHnssKyvrlFdmZmbef//92afVxMbGPvLIIzlvXX311dnPF1m8ePF77713yuWPPvro2LFjx44dGx8fn68KL7jggkAgkJ6evnr16pPfzQnK5EW3bt2yUzirV6+ePXv2yResW7fu7bffDgQCMTEx/fr1O+Um//jHP44ePRoyeeTIkb///e/Zr++4447cy8h+rkn2XU5+9/jx4+PHjz/lwv3793/88ccff/zxnDlzTndB9oty5crlXgMAAEDRJJgCAAAAAMXNX/7yl5wQxqhRo1q2bDl37tzgY30yMzOXLVv25z//OedBIw888EDjxo1zLoiNjf3b3/6W/fruu+9+9dVXg9MtR48eHTJkyNSpUwOBQJ06dbp06ZKv8po0aZL9YtCgQQcOHAjetl+/fsuXL4+Li8vjVuXKlXvggQeyX/fp0+f1118PfnfRokXXXHNN9nNZbrnlltMdx/Ptt9+2bdt2586dOTNbtmxJTk7+5ptvAoFA+fLl77vvvjz+iSZPnhxyfNL27dtvvfXWBQsWZA/Xr18f/DfZrFmz7BcjRoz4+uuvgxceP358zJgxqampgUAgMTGxUaNGudcAAABQNJWIdgEAAAAAQOF78803y5Qpk507Wbly5Q033FC+fPlLL700ISHhp59++uGHH4LzE7169RozZkzIDv37909JSZk2bdrBgwcHDhz41FNPXXnllTVq1Ni1a9eSJUuyAyUXXnjhRx99lPccSbZ+/fpNmjTpxIkTaWlpDRo06NWrV61atb777rtPP/1027ZtNWvW7Nu379NPP53H3R599NGUlJTU1NT09PQBAwY8/vjjzZo1K1OmTFpa2saNG7NTILVr1544ceIplzds2PD7779PS0tLSkpq3Lhx/fr1v/nmm3Xr1mVmZmZf8MILL9SqVSv3Gjp37pyUlLR169YVK1bUr1//5ptvrlGjxt69e7/77ru5c+dmZGRceumlhw8f3r1795YtW5o2bXrjjTeOHDkyEAjccccdTzzxxL59+/bv33/VVVe1atWqXr16ZcuW3b17d2pq6u7du7P3f+aZZ/L7lwwAAFBECKYAAAAAQDEUFxc3adKkzp07Dxs2bMuWLYFA4MiRIyHP5AgEAhdccMH/+T//Z/Dgwac8g+att96qWrXqCy+8kJmZuXXr1q1btwa/26hRo9dff/3yyy/Pb21t2rQZPXr0sGHDMjMz9+zZ8/LLL+e81aBBg9mzZy9cuDDvu5UsWXLBggV33HHHrFmzAoHAtm3btm3bFnxBq1at3nvvvcqVK59yebt27R5//PEBAwYcOXJk1apVq1atynkrPj5+woQJd9111xlrqFix4rvvvtu1a9cDBw5s27bt+eefD363W7dub7zxxsyZM++9995AILBmzZqMjIzsYEpCQsI///nPvn37bt68OSsrKzU1NfsRKTkqV6785JNPnvEsIQAAgCJLMAUAAAAAiq3evXt379590aJFc+bMSUtL27Vr1759++Lj46tUqXLVVVd16NChX79+FSpUON3yuLi4cePG3XPPPZMmTUpJSdmxY0dGRkbdunXr1avXq1ev3r17nzLOkhdDhgy57rrrRo8evXbt2s2bN5ctW7ZOnTq9e/e+9957y5Ur98svv2QfJFS6dOm87FauXLn3339/yZIlb7/99pIlS3bt2nX8+PHExMSrr7761ltv7dGjR+7Le/fu3aJFi3Hjxs2dO3fHjh1xcXFJSUldu3YdNGjQGZ+VkuPqq6/evHnzmDFjPvvss40bNx4+fLhGjRrt2rW744472rRpEwgEBg4cmJiY+O6775YoUSI5OTlnYYsWLTZs2DBt2rQZM2Zs27Zt+/btx48fr127dlJSUufOne++++74+Pg81pBHsbGxcXFxsbGFc8579m4F/n8CAABQ7MUEH2gKRdb69euXLl0aCAQqVa3esEXbaJcDxVbaglknMjICgcCKI4lb08tHuxwonhJL/tbugp8CgUBsTMxf2l0R7XKg2Ppo9abdB38LBAJ1ft/TLH3rGa8HCmZmhWbZP1bo0qlDtapVolwNFFM7d+1K+XRpIBCoWLHirbfeGu1yio9vv/32iiuuCAQCAwcOPN0pPwAAAJy9wgnFAwAAAAAAAABACMEUAAAAAAAAAADCQjAFAAAAAAAAAICwKBHtAiB/jmdk/HrwQLSrgOIrKyv7f8vFZlxYIj26tUBxVSEuI+f13sNHo1gJFG8ZJzKzX6THljwQVy66xcD54NDhwyVKxEW7CiieDh/+NdolAAAAQMEJpnCOOfLLvm+WLYx2FVD8NYrf3yiwP9pVQDGXmZX1wVcbo10FFH8/lqj0Y4lK0a4Cir8vVqZFuwQAAAAAiiJH+XBuKFFCiAoAAAA4r/nxCAAAAOeimKz/PbUBirLjx49/8skn+/d7fgOE14kTJ44ePRoXF1e2bNlo1wLFWXp6ekZGRunSpUuWLBnt17C4LQAAHGlJREFUWqDYyszMPHbsWFZWVtmyZWNjJfIhXI4fP37s2LESJUqUKVMm2rVAMRcXF9eiRYtatWpFuxAAAADIH8EUAAAAAAAAAADCwgcHAQAAAAAAAAAIC8EUAAAAAAAAAADCQjAFAAAAAAAAAICwEEwBAAAAAAAAACAsBFMAAAAAAAAAAAgLwRQAAAAAAAAAAMJCMAUAAAAAAAAAgLAQTAEAAAAAAAAAICwEUwAAAAAAAAAACAvBFAAAAAAAAAAAwkIwBQAAAAAAAACAsBBMAQAAAAAAAAAgLARTAAAAAAAAAAAIC8EUAAAAAAAAAADCQjAFAAAAAAAAAICwEEwBAAAAAAAAACAsSkS7AKAoSkhIiHYJoQ4cOBDtEqDw6TWIDL0GEaDRIDL0GgAAAHDOicnKyop2DUCRExMTE+0SQvmXFcWSXoPI0GsQARoNIkOvAQAAAOccR/kAAAAAAAAAABAWgikAAAAAAAAAAISFYAoAAAAAAAAAAGEhmAIAAAAAAAAAQFiUiHYBQFGUkpJyNss7deoUPPzXf/3X3r1752uHd955Z/LkyWdTA5wT9BpEhl6DCNBoEBl6DQAAADjnCKYAp9CxY8dC3K1+/fr53fCrr74qxAKgyNJrEBl6DSJAo0Fk6DUAAADgnOMoHwAAAAAAAAAAwkIwBQAAAAAAAACAsBBMAQAAAAAAAAAgLARTAAAAAAAAAAAIC8EUAAAAAAAAAADCQjAFAAAAAAAAAICwEEwBAAAAAAAAACAsBFMAAAAAAAAAAAgLwRQAAAAAAAAAAMJCMAUAAAAAAAAAgLAQTAEAAAAAAAAAICwEU4Cw+/333/O7JD09PRyVQPGm1yAy9BpEgEaDyNBrAAAAQAQIpgBhd+DAgfwu2b9/f/CwVKlShVcOFFt6DSJDr0EEaDSIDL0GAAAARIBgClD4YmP/v3+37NixI787hCypXLny2dYExZFeg8jQaxABGg0iQ68BAAAAkSeYAhS+kB9NLl++PL87fPHFF7lsCGTTaxAZeg0iQKNBZOg1AAAAIPIEU4DCl5iYGDzcsmXLN998k/flq1at+umnn4JnqlWrVjiVQfGi1yAy9BpEgEaDyNBrAAAAQOQJpgCFLykpKWTm+eefz/vyky9u0aLF2dYExZFeg8jQaxABGg0iQ68BAAAAkSeYAhS+a6+9NmTmzTff/PTTT/OyduHChdOmTQuZbNOmTeFUBsWLXoPI0GsQARoNIkOvAQAAAJEXk5WVFe0agOLm+++/r1+/fshk1apV586d26xZs1wWrly58oYbbti3b1/wZOnSpXfv3l2xYsXCLxTOcXoNIkOvQQRoNIgMvQYAAABEniemAIWvXr16bdu2DZncs2dPu3btnn766aNHj5685LfffnvyySfbt28f8oPOQCBwxx13+EEnnJJeg8jQaxABGg0iQ68BAAAAkeeJKUBYpKamtm7d+pRvVaxY8dprr23atGm1atUCgcDPP/+clpaWkpJy6NChky+OiYlZt25dw4YNw1sunLP0GkSGXoMI0GgQGXoNAAAAiDDBFCBc+vbt+84775zlJoMGDXrxxRcLpR4orvQaRIZegwjQaBAZeg0AAACIJMEUIFx+++231q1br1mzpsA7NG3aNDU1tXTp0oVYFRQ/eg0iQ69BBGg0iAy9BgAAAERSbLQLAIqt+Pj4OXPmXHnllQVb3qhRo9mzZ/tBJ5yRXoPI0GsQARoNIkOvAQAAAJEkmAKE0SWXXPLFF1/06tUrvwtvuumm1NTUmjVrhqMqKH70GkSGXoMI0GgQGXoNAAAAiBjBFCC8ypUrN2PGjPnz5zdv3jwv1zdv3nzu3LkffvhhhQoVwl0bFCd6DSJDr0EEaDSIDL0GAAAAREZMVlZWtGsAzhcrV66cN2/eggULNmzYcODAgezJuLi4ypUrN2rUqGPHjp06dfrzn/8c3SKhGNBrEBl6DSJAo0Fk6DUAAAAgfARTgOjIyMjYu3dvmTJlKlWqFBMTE+1yoNjSaxAZeg0iQKNBZOg1AAAAoHAJpgAAAAAAAAAAEBax0S4AAAAAAAAAAIDiSTAFAAAAAAAAAICwKBHtAgAAIMo2bdoUMnPRRRfFx8dHpRgAAAAAAChOYrKysqJdAwBwCuvXr1+8eHGDBg06deoU7VqgmIuJiQmZqVu37rRp05o3bx6VeuBc1KNHj8TExMTExOrVq19xxRVXXnllpUqVol0UnF/27NmTkpKyfv36zZs3b968ecyYMa1atYp2UQAAAACemAIARcyWLVsmTpw4derUH3/8MRAIjBs3Lpdgyvbt26tVq1a6dOkIFgjnhU2bNiUnJz/xxBMPP/xwbKzjL+HMPvzww5CZP/zhDzfccEPv3r2Tk5PPpo9Wrlw5ZcqU6tWrV69e/eKLL27RokW1atXOrlgoVvbv3z9x4sQ5c+akpaUFf/ro6NGj+d1q7969HTt2rFatWmJiYq1atVq3bt26desLLrigUOsFAAAAzjuemAIARcXGjRuHDBny0UcfZWZm5kyOGzfu/vvvP92Sli1bfvnllzVr1qxXr96ll16a8886depIq0DenfzElBzt27f/r//6rxo1akSyHjgX5dJHSUlJI0aMuPPOO+Pi4gqw8/vvv3/LLbcEz/zxj39s165d3759PQ2C89zBgwefffbZ8ePHHzp06OR3U1JSOnbsmK8Nd+/eXb169eCZuLi4li1bPvjgg927d5fUBAAAAApGMAUAou/EiRPPP//8iBEjTv5g6xmDKStWrDh5PjY2tmbNmsFRlUsvvbROnTplypQp5NKhWMjlF+qBQKBy5cqTJk3q0aNHxOqBc1HufRQIBBo2bDhlypQWLVrkd+eTgyk5rrnmmkceeeT666/P755QDKxfv/6mm276/vvvT3dBoQRTcjRo0ODll1/u0KFD/qoEAAAAcJQPEC0//vjjrl27sl8nJCTUqVMnuvVAFJ04ceK222579913C3HPzMzMrVu3bt26dfHixTmTMTExp3y2irQK5G7fvn09e/YcOHDgc889V7Zs2WiXA+eq9evXX3PNNePHjx84cGBh7bl06dKlS5f279//5Zdf9uWM88qSJUu6d+9+8ODBiN1xw4YNnTt3Hjly5PDhw88YRAMAAAAI5imsQHS8+OKLzf5X//79o10ORE1WVlafPn0KN5WSy722bdu2ePHiV199dciQIT169PjjH/8YHx+flJSU30/TQvH27LPPXn755SGTr7zySrNmzdauXRuVkqB4+P333++9997hw4cX7rZvvPFGq1atckLPUOz9+OOPvXr1imQqJduJEyceffTRRx55JML3BQAAAM51gilA9H377bfRLgGi5qWXXpo5c+Yp30pMTBwyZEjPnj3DWkB2WuWTTz4J613g3NK4ceOvvvrqr3/9a8j8unXrmjdvPmHChKhUBeeWkiVLxsae+r83R48e/cwzzxTu7dasWXPLLbdkZGQU7rZQBGXHmvfs2XPyW1WrVr3zzjvfeuut1atX7927N0zJ42eeeWbGjBnh2BkAAAAorgRTgOjbt2/f7t27o10FRMHWrVtP+ZHT5OTkDz/8cMeOHWPGjKlVq1YuO/Tp0yds1cF5rWzZsi+99NKcOXOqVq0aPJ+enn7//fffcMMNp/yNIJCjcePGP//889SpU2+88caT3x02bNjUqVPzuFWHDh3mzZv32muvDRs2rHXr1qVKlTrlZampqUOHDi14xXCOmDt37rJly0ImL7zwwhdffHHr1q1Tpky5/fbbmzRpUrly5QJsnpiYePTo0R07dixfvnzChAk9e/YsUeIUZ0Dfc889v/zyS0GqBwAAAM5LMVlZWdGuATgfDR8+fPTo0TnDxYsXd+jQIYr1QFTcd999L7zwQvBMTEzM6NGjhwwZcrpPmZ9s8uTJ//Zv/3bixImcmcGDBzds2HD9/9q6dWtmZuYZ9/EtAeezmJiY4GFKSkrOp8x37dp15513Lly4MGRJ9erVp0yZct1110WoRCjyQvqoWbNmaWlp2a/ff//9QYMGhQSRy5cvv3r16nr16uX3RkePHp02bdqECRNOPlorNjZ2/fr1BdgTziEdO3YMedbdlVde+eGHH9auXTsct/vpp58effTRN954I2T+iSee+Nvf/haOOwIAAADFjyemAEXCunXrol0CRNqxY8fefvvtkMlJkyY9/PDDeU+lBAKBAQMGjB8/Pnhm+vTp//Iv//Lcc8/NnTt38+bNv/7669q1a2fMmDFy5Mi+ffs2bdq0fPnyhfAHgPND9erV58+f/+yzz4Y8pGHXrl3XX3/9kCFDfv/992jVBueKm2+++ZtvvmnYsGHw5JEjR/r06VOAw3fKli07YMCANWvWPPPMMyGNmZmZOXbs2LMtF4qwzZs3h6RSqlWr9s9//jNMqZRAIHDRRRe9/vrrkyZNCpkfN25cenp6mG4KAAAAFDOCKUCR8OWXX0a7BIi0BQsWHDhwIHimf//+f/nLXwqw1aBBg4IPSti5c+fTTz+dMyxTpkyjRo169er12GOPTZ069auvvjp8+HCjRo0KXDmcb2JiYh588MGVK1dedtllwfNZWVnPPvvs1VdfvWHDhmjVBueKqlWrzp8//6KLLgqeXLVq1ahRowq2YWxs7NChQ6dPnx6S5nzzzTcPHjxY8EKhaPv8889DZsaOHXvJJZeE+74DBgwYPHhw8My+ffv8RxwAAACQR4IpQJHw0UcfFeDzsnBOC/lRfsmSJf/xj38UeLeXXnop+AyFV1999dixY7lcHxcXV+B7wfnpT3/606pVqwYOHBgyv2bNmqZNm06ePDkqVcE5JCkpad68eSFP7Xr66ac3btxY4D179OgRcphIenr6F198UeANoYhLTU0NHl5yySV9+vSJzK0fe+yxChUqBM989tlnkbk1AAAAcK4TTAGKhF9++eWdd96JdhUQUV999VXw8MYbbwz5HHm+1KpVq23btjnDffv2ffjhhwUvDjiVsmXLTpw48YMPPqhcuXLw/K+//nr33Xf36tUr5DFIQIjGjRs/9dRTwTPp6en//u//fjZ7Dh06tEqVKsEzy5YtO5sNoSj7+uuvg4ddunQpUaJEfjdZECTkYKBcJCQk9OzZM3gmJCUDAAAAcDqCKUBRMXz4cL/P47yyefPm4GH79u3PcsNu3boFD5cuXXqWGwKn1L1797Vr13bq1Clk/r333mvcuLHfiEPu/vrXvyYnJwfPzJ8/f/bs2QXesHz58t27dw+eWblyZYF3gyJu//79wcOWLVsWYJMuQbp27Zr3hcEx6EAg8NNPPxXg7gAAAMB5SDAFKCp27tx53XXXhfykFYqxgwcPBg8bNGhwlhvWrFkzeLhixYqz3BA4nYsvvnjhwoVjxowpVapU8Pz27dvbtWs3YsSI48ePR6s2KOJiY2MnTZpUunTp4MmhQ4f+/vvvBd4zJNz5888/F3grKOJCovw1atQ4yw3T09N/++23PF586aWXBg/37dt3lncHAAAAzhP5fuIrcD649tprw32L77///uTJtLS0yy677Kmnnurbt2+ZMmXCXQNEV0gwpVKlSme5YfXq1YOHu3btOssNgVzExMQMGTKkY8eOffr02bBhQ858ZmbmE088kZKSMm3atNq1a0evQCi6GjZsOHz48L///e85M5s2bXrhhRceeuihgm2YlJQUPBR0phgL+QYyISHh7Pc8cOBAfHx8Xq688MILg4eCKQAAAEAeCaYAp5CSkhKtW//8888DBgwYPHjwzTff3K9fv/bt28fGerYTxVPJkiWDPx1+Np8Uz5aRkRE89KsCiIAmTZqsXr168ODBr732WvD88uXLGzdu/Morr/Tp0ydatUFRNmTIkIkTJ+7evTtnZtSoUXfeeWeVKlUKsJtflnP+iI+PP3ToUM6wAA/oOvn5KAcOHMjjk1cyMzODh3Fxcfm9OwAAAHB+8uteoCg6dOjQG2+80alTp0suuSTatUC4JCYmBg/37t17lhsG/3ovEAiEnDAChEl8fPyrr746a9askF+NHzp0qG/fvnfeeeeRI0eiVRsUWeXKlRsxYkTwzC+//PL4448XbLeQLvMVkGKscuXKwcMCPB8o5DCgfG2yZ8+e4GHIFz4AAACA0xFMAYq0n376KdolQLhUq1YteBh8FEjBrFu3LngYEnwBwqpnz55r167t0KFDyPxbb731pz/9KS0tLSpVQVF2zz331K1bN3jmlVde+e677wqw1c6dO4OHVatWPavKoAgLearQKQ9Izd327dtDZkLCzbn4+uuvg4eCKQAAAEAeOcoHAKIjKSlpxYoVOcNFixYNGzbsbDacN29e8FAwBXKsWrUqX9dv2LChUqVKBbjRU089NXbs2JkzZwZPbtq0KTk5eeTIkQ8//LDz6SBHyZIlR40aFXzc1fHjxx966KG5c+fmd6tly5YFDwVTKMb+8Ic/BIcdlyxZMnjw4HztcHJWcvny5b169crL2oULF4YUk69bAwAAAOctwRQAiI7OnTtPnz49Z7h06dLt27fXrFmzYLutXbt29erVwTP169c/q/qgGGnWrFm+rh80aFDhFpCRkTF8+PBFixa99dZbNWrUKNzN4dx16623jhkzJvjr17x586ZMmXLXXXflfZPMzMw5c+YEzzRo0KCwKoSipm3btjNmzMgZLlq0aO/evSGPUcnd/PnzQ2YWLFiQl4XffvvtokWLgmdat26d9/sCAAAA5zPBFOAUtmzZEu0SoPi7/vrrY2JisrKysocZGRlPPPHEa6+9VrDdhg8fnrNVti5dupxtiUCh+uSTTxo3brx3795oFwJFRUxMzOjRozt37hw8ed9997Vr16527dp53GTmzJkbN24MnunYsWNhVQhFTbt27YKHv/3227hx40aNGpXH5Vu2bDk5mLJu3bp58+Zdf/31uSzMyMi4++67Q77bTE5OzuN9AQAAgPNcTMiPFQCAiGnZsmXwaT6xsbGzZs3q3r17fvd5/vnnH3zwweCZuLi4PXv2JCQknG5JkyZNvv766+AZ3xJQjMXExES7hP9Hr1FchTRas2bNTj4x5JS6du0achpdy5YtFyxYUKFChTOu3bt371VXXbV9+/bgyR07dng0EcVY3bp1N2/enDMsWbLkp59+mseMSPfu3UOeMJStTp06y5cvr1at2ilX/frrr7fddtsHH3wQPFm7du1NmzY5og4AAADICz9BAICoGTFiRPAwMzOzX79+Ic9IP6OXX355yJAhIZPdunXLJZUCAEXH+PHjS5UqFTyzfPnydu3a/fzzz7kvPHz48C233BKSSmnfvr1UCsVbSBw5IyOjZ8+eqampZ1w4cuTI4FRK2bJlc15v3rw5OTl5zpw5x48fD15y6NChN954o1GjRiGplEAgcN9990mlAAAAAHnkiSkAEE3XXHPNsmXLgmdiY2OHDRs2bNiwihUr5r5248aNDz/88OzZs0PmY2Nj//u///uKK67IZa0npnBe8cQUiIACPzElEAj8/e9/f/zxx0Mm69at+/LLL4cc9JNj7dq1t99++9q1a0PmU1JSHOVD8fbbb78lJSWFHAxXqlSpBx98cMiQIZUrVz55yY4dO4YNGzZt2rTgyRdffHHChAn/8z//EzxZoUKFK6+8MiEh4cSJE7t27frmm29CoirZEhMTN2zYcMZvVgEAAACyCaYAQDStWbMmOTn56NGjIfMVKlS46667rrvuuuTk5EqVKgW/tXHjxmXLln3wwQcff/xxZmbmyXvefvvtb731Vu73FUzhvNKnT5/cL3j33XeDh+3atatevXqYinnnnXfCtDNE19kEU06cONGhQ4elS5ee/FbLli3vu+++Ro0a1a1bt3Tp0vv27UtNTZ0+ffr06dNP/iLYqlWrvDw3As51U6ZM6d+//8nzZcuWveaaa9q2bVujRo2EhIQjR478+OOPn3322eLFi48dOxZ85QUXXLBjx44FCxb06tUrv3ePiYmZO3duly5dCv4HAAAAAM4zgikAEGUzZ8689dZbT/cVOSYmplKlSgkJCWXKlPnll1/27duXnp6ey26XXXbZihUrLrjggtxvKpgCwUJ+oe6JC1AAZxNMCQQCO3fuvPrqq0PO5QkWGxsbFxeXkZFxugsqVqy4evXqOnXq5P2mcO66/fbb33777QIvf/LJJ4cPHx4IBNq2bXvKTFguHnvssZEjRxb41gAAAMB5yHnAABBlvXr1euqpp073blZW1oEDBzZv3rxu3bqdO3fmnkq58MILP/roozOmUgCgqLn44osXLVpUrVq1012QmZmZSyolJiZm8uTJUimcPyZOnJicnFywtZdffvngwYOzX8+ZM6d58+Z5XBgTE/Pss89KpQAAAAD5JZgCANE3bNiw9957r0KFCmezyWWXXfbFF1/UrVu3sKoCgEhq0KDBkiVL6tWrl9+FpUqVmjp16s033xyOqqBoKl++fEpKSgEO4klISJg1a1aZMmWyhxUrVly4cOG11157xoVNmzZdvHjxgw8+mO9aAQAAgPOeYAoAFAk333xzWlpa69atC7a8b9++X375ZYMGDfJ4fatWrbr8/wp2XwAoRA0bNvzyyy9vueWWvC+5+OKLFyxY0KdPn/BVBUVTmTJlpk+f/uKLL1atWjWPS2rXrv3555+HfMeYnU35/PPPu3btWrJkyZAlVapUue2222bNmpWWlta+ffvCKR0AAAA4z8RkZWVFuwYA4P/57LPPRo0atXjx4rxcHBMT06NHj8cee6xJkybhLgyKsZiYmOBhSkpKx44do1UMnKNC+qhZs2ZpaWkF3m3BggX/8R//sXr16lyuiY+PHzp06NChQ8uVK1fgG0ExcPjw4eeff/6dd95Zv3796a6pUqXKwIEDH3nkkdz75cSJEz/++OMPP/xw5MiRatWqVatWrWbNmrGxPtQEAAAAnBXBFAAoirZu3bp48eKUlJTU1NRdu3b9/vvvOW/FxcUlJia2adOmU6dO1157bVJSUhTrhOJBMAXO3vXXXx88rFev3oQJE85yz7S0tPfee2/ZsmXr1q07dOhQVlZWpUqVLrrooquuuqpHjx5dunQpX778Wd4CipPNmzcvWrRo27Ztu3fv3rNnT0JCQs2aNWvVqlW3bt02bdqc/DQUAAAAgMgQTAGAc8DBgwf37t17/PjxKlWqXHjhhSG/RAfOUsghII8++ugVV1wRrWKAUzp+/PiJEydKly4d7UIAAAAAgPwRTAEAAAAAAAAAICycEwwAAAAAAAAAQFgIpgAAAAAAAAAAEBaCKQAAAAAAAAAAhIVgCgAAAAAAAAAAYSGYAgAAAAAAAABAWAimAAAAAAAAAAAQFoIpAAAAAAAAAACEhWAKAAAAAAAAAABhIZgCAAAAAAAAAEBYCKYAAAAAAAAAABAWgikAAAAAAAAAAISFYAoAAAAAAAAAAGEhmAIAAAAAAAAAQFgIpgAAAAAAAAAAEBaCKQAAAAAAAAAAhIVgCgAAAAAAAAAAYSGYAgAAAAAAAABAWAimAAAAAAAAAAAQFoIpAAAAAAAAAACEhWAKAAAAAAAAAABhIZgCAAAAAAAAAEBYCKYAAAAAAAAAABAWgikAAAAAAAAAAISFYAoAAAAAAAAAAGEhmAIAAAAAAAAAQFgIpgAAAAAAAAAAEBaCKQAAAAAAAAAAhIVgCgAAAAAAAAAAYSGYAgAAAAAAAABAWAimAAAAAAAAAAAQFv8XadnQcU0mxE8AAAAASUVORK5CYII="/>
          <p:cNvSpPr>
            <a:spLocks noChangeAspect="1" noChangeArrowheads="1"/>
          </p:cNvSpPr>
          <p:nvPr/>
        </p:nvSpPr>
        <p:spPr bwMode="auto">
          <a:xfrm>
            <a:off x="392113" y="-6477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3" name="CaixaDeTexto 59">
            <a:extLst>
              <a:ext uri="{FF2B5EF4-FFF2-40B4-BE49-F238E27FC236}">
                <a16:creationId xmlns:a16="http://schemas.microsoft.com/office/drawing/2014/main" id="{6E950119-352E-AC4B-95E2-C9604C405759}"/>
              </a:ext>
            </a:extLst>
          </p:cNvPr>
          <p:cNvSpPr txBox="1">
            <a:spLocks noChangeArrowheads="1"/>
          </p:cNvSpPr>
          <p:nvPr/>
        </p:nvSpPr>
        <p:spPr bwMode="auto">
          <a:xfrm>
            <a:off x="460375" y="9289332"/>
            <a:ext cx="31353817" cy="769938"/>
          </a:xfrm>
          <a:prstGeom prst="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2700000" scaled="1"/>
            <a:tileRect/>
          </a:gradFill>
          <a:ln>
            <a:noFill/>
          </a:ln>
        </p:spPr>
        <p:txBody>
          <a:bodyPr wrap="square">
            <a:spAutoFit/>
          </a:bodyPr>
          <a:lstStyle/>
          <a:p>
            <a:pPr algn="ctr"/>
            <a:r>
              <a:rPr lang="en-US" altLang="en-US" sz="4400" b="1" dirty="0">
                <a:solidFill>
                  <a:schemeClr val="bg1"/>
                </a:solidFill>
                <a:latin typeface="Times New Roman" pitchFamily="18" charset="0"/>
                <a:cs typeface="Times New Roman" pitchFamily="18" charset="0"/>
              </a:rPr>
              <a:t>Aims</a:t>
            </a:r>
            <a:endParaRPr lang="pt-BR" altLang="en-US" sz="4400" b="1" dirty="0">
              <a:solidFill>
                <a:schemeClr val="bg1"/>
              </a:solidFill>
              <a:latin typeface="Times New Roman" pitchFamily="18" charset="0"/>
              <a:cs typeface="Times New Roman" pitchFamily="18" charset="0"/>
            </a:endParaRPr>
          </a:p>
        </p:txBody>
      </p:sp>
      <p:pic>
        <p:nvPicPr>
          <p:cNvPr id="69" name="Imagem 4">
            <a:extLst>
              <a:ext uri="{FF2B5EF4-FFF2-40B4-BE49-F238E27FC236}">
                <a16:creationId xmlns:a16="http://schemas.microsoft.com/office/drawing/2014/main" id="{149A2EC5-F1AC-AF48-8335-D4D2361AE032}"/>
              </a:ext>
            </a:extLst>
          </p:cNvPr>
          <p:cNvPicPr/>
          <p:nvPr/>
        </p:nvPicPr>
        <p:blipFill rotWithShape="1">
          <a:blip r:embed="rId10" cstate="print">
            <a:extLst>
              <a:ext uri="{28A0092B-C50C-407E-A947-70E740481C1C}">
                <a14:useLocalDpi xmlns:a14="http://schemas.microsoft.com/office/drawing/2010/main" val="0"/>
              </a:ext>
            </a:extLst>
          </a:blip>
          <a:srcRect l="2253" t="9375" r="5753" b="11913"/>
          <a:stretch/>
        </p:blipFill>
        <p:spPr bwMode="auto">
          <a:xfrm>
            <a:off x="19380621" y="23538018"/>
            <a:ext cx="9289032" cy="4484628"/>
          </a:xfrm>
          <a:prstGeom prst="rect">
            <a:avLst/>
          </a:prstGeom>
          <a:noFill/>
          <a:ln>
            <a:noFill/>
          </a:ln>
          <a:extLst>
            <a:ext uri="{53640926-AAD7-44D8-BBD7-CCE9431645EC}">
              <a14:shadowObscured xmlns:a14="http://schemas.microsoft.com/office/drawing/2010/main"/>
            </a:ext>
          </a:extLst>
        </p:spPr>
      </p:pic>
      <p:sp>
        <p:nvSpPr>
          <p:cNvPr id="71" name="CaixaDeTexto 47">
            <a:extLst>
              <a:ext uri="{FF2B5EF4-FFF2-40B4-BE49-F238E27FC236}">
                <a16:creationId xmlns:a16="http://schemas.microsoft.com/office/drawing/2014/main" id="{68DEFAB5-62D6-C248-A6E8-D27351E6B754}"/>
              </a:ext>
            </a:extLst>
          </p:cNvPr>
          <p:cNvSpPr txBox="1">
            <a:spLocks noChangeArrowheads="1"/>
          </p:cNvSpPr>
          <p:nvPr/>
        </p:nvSpPr>
        <p:spPr bwMode="auto">
          <a:xfrm>
            <a:off x="322040" y="40612812"/>
            <a:ext cx="15481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a:spcBef>
                <a:spcPct val="0"/>
              </a:spcBef>
              <a:buNone/>
            </a:pPr>
            <a:r>
              <a:rPr lang="en-US" altLang="pt-BR" sz="2000" b="1" dirty="0">
                <a:latin typeface="Times New Roman" pitchFamily="18" charset="0"/>
                <a:cs typeface="Times New Roman" pitchFamily="18" charset="0"/>
              </a:rPr>
              <a:t>Figure 2: </a:t>
            </a:r>
            <a:r>
              <a:rPr lang="en-US" altLang="pt-BR" sz="2000" dirty="0">
                <a:latin typeface="Times New Roman" pitchFamily="18" charset="0"/>
                <a:cs typeface="Times New Roman" pitchFamily="18" charset="0"/>
              </a:rPr>
              <a:t>Proteomic data from blister fluids. </a:t>
            </a:r>
            <a:r>
              <a:rPr lang="en-US" altLang="pt-BR" sz="2000" b="1" dirty="0">
                <a:latin typeface="Times New Roman" pitchFamily="18" charset="0"/>
                <a:cs typeface="Times New Roman" pitchFamily="18" charset="0"/>
              </a:rPr>
              <a:t>A) </a:t>
            </a:r>
            <a:r>
              <a:rPr lang="en-US" altLang="pt-BR" sz="2000" dirty="0">
                <a:latin typeface="Times New Roman" pitchFamily="18" charset="0"/>
                <a:cs typeface="Times New Roman" pitchFamily="18" charset="0"/>
              </a:rPr>
              <a:t>Proteins present in blister fluid related to extracellular matrix;</a:t>
            </a:r>
            <a:r>
              <a:rPr lang="en-US" altLang="pt-BR" sz="2000" b="1" dirty="0">
                <a:latin typeface="Times New Roman" pitchFamily="18" charset="0"/>
                <a:cs typeface="Times New Roman" pitchFamily="18" charset="0"/>
              </a:rPr>
              <a:t> B) </a:t>
            </a:r>
            <a:r>
              <a:rPr lang="en-US" altLang="pt-BR" sz="2000" dirty="0">
                <a:latin typeface="Times New Roman" pitchFamily="18" charset="0"/>
                <a:cs typeface="Times New Roman" pitchFamily="18" charset="0"/>
              </a:rPr>
              <a:t>Proteins present in blister fluid related with coagulation; </a:t>
            </a:r>
            <a:r>
              <a:rPr lang="en-US" altLang="pt-BR" sz="2000" b="1" dirty="0">
                <a:latin typeface="Times New Roman" pitchFamily="18" charset="0"/>
                <a:cs typeface="Times New Roman" pitchFamily="18" charset="0"/>
              </a:rPr>
              <a:t>C)</a:t>
            </a:r>
            <a:r>
              <a:rPr lang="en-US" altLang="pt-BR" sz="2000" dirty="0">
                <a:latin typeface="Times New Roman" pitchFamily="18" charset="0"/>
                <a:cs typeface="Times New Roman" pitchFamily="18" charset="0"/>
              </a:rPr>
              <a:t> DAMPs and </a:t>
            </a:r>
            <a:r>
              <a:rPr lang="en-US" altLang="pt-BR" sz="2000" b="1" dirty="0">
                <a:latin typeface="Times New Roman" pitchFamily="18" charset="0"/>
                <a:cs typeface="Times New Roman" pitchFamily="18" charset="0"/>
              </a:rPr>
              <a:t>D)</a:t>
            </a:r>
            <a:r>
              <a:rPr lang="en-US" altLang="pt-BR" sz="2000" dirty="0">
                <a:latin typeface="Times New Roman" pitchFamily="18" charset="0"/>
                <a:cs typeface="Times New Roman" pitchFamily="18" charset="0"/>
              </a:rPr>
              <a:t> </a:t>
            </a:r>
            <a:r>
              <a:rPr lang="en-US" altLang="pt-BR" sz="2000" b="1" dirty="0">
                <a:latin typeface="Times New Roman" pitchFamily="18" charset="0"/>
                <a:cs typeface="Times New Roman" pitchFamily="18" charset="0"/>
              </a:rPr>
              <a:t> </a:t>
            </a:r>
            <a:r>
              <a:rPr lang="en-US" altLang="pt-BR" sz="2000" dirty="0">
                <a:latin typeface="Times New Roman" pitchFamily="18" charset="0"/>
                <a:cs typeface="Times New Roman" pitchFamily="18" charset="0"/>
              </a:rPr>
              <a:t>Immunomodulators. Proteins were identified from the raw data using the Sequest search algorithm Proteome Discovery against human basic database. The bar indicates the value of normalized total spectra count. </a:t>
            </a:r>
          </a:p>
        </p:txBody>
      </p:sp>
      <p:grpSp>
        <p:nvGrpSpPr>
          <p:cNvPr id="9" name="Group 8">
            <a:extLst>
              <a:ext uri="{FF2B5EF4-FFF2-40B4-BE49-F238E27FC236}">
                <a16:creationId xmlns:a16="http://schemas.microsoft.com/office/drawing/2014/main" id="{7633E537-9F78-4648-9266-9BEBE2848FE2}"/>
              </a:ext>
            </a:extLst>
          </p:cNvPr>
          <p:cNvGrpSpPr/>
          <p:nvPr/>
        </p:nvGrpSpPr>
        <p:grpSpPr>
          <a:xfrm>
            <a:off x="1008337" y="30284226"/>
            <a:ext cx="13920936" cy="10328586"/>
            <a:chOff x="16490057" y="6975605"/>
            <a:chExt cx="15841760" cy="12051750"/>
          </a:xfrm>
        </p:grpSpPr>
        <p:pic>
          <p:nvPicPr>
            <p:cNvPr id="64" name="Picture 63">
              <a:extLst>
                <a:ext uri="{FF2B5EF4-FFF2-40B4-BE49-F238E27FC236}">
                  <a16:creationId xmlns:a16="http://schemas.microsoft.com/office/drawing/2014/main" id="{FE1DD85E-1007-D54A-8A84-EC0C14AD2594}"/>
                </a:ext>
              </a:extLst>
            </p:cNvPr>
            <p:cNvPicPr/>
            <p:nvPr/>
          </p:nvPicPr>
          <p:blipFill>
            <a:blip r:embed="rId11"/>
            <a:stretch>
              <a:fillRect/>
            </a:stretch>
          </p:blipFill>
          <p:spPr>
            <a:xfrm>
              <a:off x="25203025" y="7021687"/>
              <a:ext cx="7128792" cy="5758574"/>
            </a:xfrm>
            <a:prstGeom prst="rect">
              <a:avLst/>
            </a:prstGeom>
          </p:spPr>
        </p:pic>
        <p:pic>
          <p:nvPicPr>
            <p:cNvPr id="65" name="Picture 64">
              <a:extLst>
                <a:ext uri="{FF2B5EF4-FFF2-40B4-BE49-F238E27FC236}">
                  <a16:creationId xmlns:a16="http://schemas.microsoft.com/office/drawing/2014/main" id="{DACF5263-310D-DD43-9E05-4AE84B400634}"/>
                </a:ext>
              </a:extLst>
            </p:cNvPr>
            <p:cNvPicPr/>
            <p:nvPr/>
          </p:nvPicPr>
          <p:blipFill>
            <a:blip r:embed="rId12"/>
            <a:stretch>
              <a:fillRect/>
            </a:stretch>
          </p:blipFill>
          <p:spPr>
            <a:xfrm>
              <a:off x="16490057" y="6975605"/>
              <a:ext cx="8221998" cy="5804655"/>
            </a:xfrm>
            <a:prstGeom prst="rect">
              <a:avLst/>
            </a:prstGeom>
          </p:spPr>
        </p:pic>
        <p:pic>
          <p:nvPicPr>
            <p:cNvPr id="66" name="Picture 65">
              <a:extLst>
                <a:ext uri="{FF2B5EF4-FFF2-40B4-BE49-F238E27FC236}">
                  <a16:creationId xmlns:a16="http://schemas.microsoft.com/office/drawing/2014/main" id="{17A2026F-CEAF-644B-A941-9B63C3B5FEA3}"/>
                </a:ext>
              </a:extLst>
            </p:cNvPr>
            <p:cNvPicPr/>
            <p:nvPr/>
          </p:nvPicPr>
          <p:blipFill>
            <a:blip r:embed="rId13"/>
            <a:stretch>
              <a:fillRect/>
            </a:stretch>
          </p:blipFill>
          <p:spPr>
            <a:xfrm>
              <a:off x="25136809" y="13245132"/>
              <a:ext cx="7195008" cy="5758575"/>
            </a:xfrm>
            <a:prstGeom prst="rect">
              <a:avLst/>
            </a:prstGeom>
          </p:spPr>
        </p:pic>
        <p:pic>
          <p:nvPicPr>
            <p:cNvPr id="67" name="Picture 66">
              <a:extLst>
                <a:ext uri="{FF2B5EF4-FFF2-40B4-BE49-F238E27FC236}">
                  <a16:creationId xmlns:a16="http://schemas.microsoft.com/office/drawing/2014/main" id="{05FF61DE-D012-C94D-A1D2-C3921B1679AF}"/>
                </a:ext>
              </a:extLst>
            </p:cNvPr>
            <p:cNvPicPr/>
            <p:nvPr/>
          </p:nvPicPr>
          <p:blipFill>
            <a:blip r:embed="rId14"/>
            <a:stretch>
              <a:fillRect/>
            </a:stretch>
          </p:blipFill>
          <p:spPr>
            <a:xfrm>
              <a:off x="16490057" y="13040993"/>
              <a:ext cx="8417120" cy="5986362"/>
            </a:xfrm>
            <a:prstGeom prst="rect">
              <a:avLst/>
            </a:prstGeom>
          </p:spPr>
        </p:pic>
        <p:sp>
          <p:nvSpPr>
            <p:cNvPr id="8" name="TextBox 7">
              <a:extLst>
                <a:ext uri="{FF2B5EF4-FFF2-40B4-BE49-F238E27FC236}">
                  <a16:creationId xmlns:a16="http://schemas.microsoft.com/office/drawing/2014/main" id="{60FFEACB-8CAD-B542-9D54-EA0186430851}"/>
                </a:ext>
              </a:extLst>
            </p:cNvPr>
            <p:cNvSpPr txBox="1"/>
            <p:nvPr/>
          </p:nvSpPr>
          <p:spPr>
            <a:xfrm>
              <a:off x="16621769" y="7117265"/>
              <a:ext cx="444352" cy="523220"/>
            </a:xfrm>
            <a:prstGeom prst="rect">
              <a:avLst/>
            </a:prstGeom>
            <a:noFill/>
          </p:spPr>
          <p:txBody>
            <a:bodyPr wrap="none" rtlCol="0">
              <a:spAutoFit/>
            </a:bodyPr>
            <a:lstStyle/>
            <a:p>
              <a:r>
                <a:rPr lang="en-US" sz="2800" b="1" dirty="0"/>
                <a:t>A</a:t>
              </a:r>
            </a:p>
          </p:txBody>
        </p:sp>
        <p:sp>
          <p:nvSpPr>
            <p:cNvPr id="73" name="TextBox 72">
              <a:extLst>
                <a:ext uri="{FF2B5EF4-FFF2-40B4-BE49-F238E27FC236}">
                  <a16:creationId xmlns:a16="http://schemas.microsoft.com/office/drawing/2014/main" id="{FA807510-8DB9-034C-9631-008671F75496}"/>
                </a:ext>
              </a:extLst>
            </p:cNvPr>
            <p:cNvSpPr txBox="1"/>
            <p:nvPr/>
          </p:nvSpPr>
          <p:spPr>
            <a:xfrm>
              <a:off x="24920822" y="7070597"/>
              <a:ext cx="444352" cy="523220"/>
            </a:xfrm>
            <a:prstGeom prst="rect">
              <a:avLst/>
            </a:prstGeom>
            <a:noFill/>
          </p:spPr>
          <p:txBody>
            <a:bodyPr wrap="none" rtlCol="0">
              <a:spAutoFit/>
            </a:bodyPr>
            <a:lstStyle/>
            <a:p>
              <a:r>
                <a:rPr lang="en-US" sz="2800" b="1" dirty="0"/>
                <a:t>B</a:t>
              </a:r>
            </a:p>
          </p:txBody>
        </p:sp>
        <p:sp>
          <p:nvSpPr>
            <p:cNvPr id="74" name="TextBox 73">
              <a:extLst>
                <a:ext uri="{FF2B5EF4-FFF2-40B4-BE49-F238E27FC236}">
                  <a16:creationId xmlns:a16="http://schemas.microsoft.com/office/drawing/2014/main" id="{97AB4620-8BC2-424B-9E4C-BF9D10584BB5}"/>
                </a:ext>
              </a:extLst>
            </p:cNvPr>
            <p:cNvSpPr txBox="1"/>
            <p:nvPr/>
          </p:nvSpPr>
          <p:spPr>
            <a:xfrm>
              <a:off x="16621769" y="12945608"/>
              <a:ext cx="444352" cy="523220"/>
            </a:xfrm>
            <a:prstGeom prst="rect">
              <a:avLst/>
            </a:prstGeom>
            <a:noFill/>
          </p:spPr>
          <p:txBody>
            <a:bodyPr wrap="none" rtlCol="0">
              <a:spAutoFit/>
            </a:bodyPr>
            <a:lstStyle/>
            <a:p>
              <a:r>
                <a:rPr lang="en-US" sz="2800" b="1" dirty="0"/>
                <a:t>C</a:t>
              </a:r>
            </a:p>
          </p:txBody>
        </p:sp>
        <p:sp>
          <p:nvSpPr>
            <p:cNvPr id="75" name="TextBox 74">
              <a:extLst>
                <a:ext uri="{FF2B5EF4-FFF2-40B4-BE49-F238E27FC236}">
                  <a16:creationId xmlns:a16="http://schemas.microsoft.com/office/drawing/2014/main" id="{7DD0FB75-194D-3540-86CB-4F9C63B71EC2}"/>
                </a:ext>
              </a:extLst>
            </p:cNvPr>
            <p:cNvSpPr txBox="1"/>
            <p:nvPr/>
          </p:nvSpPr>
          <p:spPr>
            <a:xfrm>
              <a:off x="24920822" y="12983522"/>
              <a:ext cx="444352" cy="523220"/>
            </a:xfrm>
            <a:prstGeom prst="rect">
              <a:avLst/>
            </a:prstGeom>
            <a:noFill/>
          </p:spPr>
          <p:txBody>
            <a:bodyPr wrap="none" rtlCol="0">
              <a:spAutoFit/>
            </a:bodyPr>
            <a:lstStyle/>
            <a:p>
              <a:r>
                <a:rPr lang="en-US" sz="2800" b="1" dirty="0"/>
                <a:t>D</a:t>
              </a:r>
            </a:p>
          </p:txBody>
        </p:sp>
      </p:grpSp>
      <p:sp>
        <p:nvSpPr>
          <p:cNvPr id="77" name="CaixaDeTexto 47">
            <a:extLst>
              <a:ext uri="{FF2B5EF4-FFF2-40B4-BE49-F238E27FC236}">
                <a16:creationId xmlns:a16="http://schemas.microsoft.com/office/drawing/2014/main" id="{CEFDF873-414C-5446-9EDC-8242AD8FF855}"/>
              </a:ext>
            </a:extLst>
          </p:cNvPr>
          <p:cNvSpPr txBox="1">
            <a:spLocks noChangeArrowheads="1"/>
          </p:cNvSpPr>
          <p:nvPr/>
        </p:nvSpPr>
        <p:spPr bwMode="auto">
          <a:xfrm>
            <a:off x="16404904" y="19310792"/>
            <a:ext cx="15481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a:spcBef>
                <a:spcPct val="0"/>
              </a:spcBef>
              <a:buNone/>
            </a:pPr>
            <a:r>
              <a:rPr lang="en-US" altLang="pt-BR" sz="2000" b="1" dirty="0">
                <a:latin typeface="Times New Roman" pitchFamily="18" charset="0"/>
                <a:cs typeface="Times New Roman" pitchFamily="18" charset="0"/>
              </a:rPr>
              <a:t>Figure 3: </a:t>
            </a:r>
            <a:r>
              <a:rPr lang="en-US" altLang="pt-BR" sz="2000" dirty="0">
                <a:latin typeface="Times New Roman" pitchFamily="18" charset="0"/>
                <a:cs typeface="Times New Roman" pitchFamily="18" charset="0"/>
              </a:rPr>
              <a:t>Quantitative analysis of snake venom and antivenom by ELISA. </a:t>
            </a:r>
            <a:r>
              <a:rPr lang="en-US" altLang="pt-BR" sz="2000" b="1" dirty="0">
                <a:latin typeface="Times New Roman" pitchFamily="18" charset="0"/>
                <a:cs typeface="Times New Roman" pitchFamily="18" charset="0"/>
              </a:rPr>
              <a:t>A)</a:t>
            </a:r>
            <a:r>
              <a:rPr lang="en-US" altLang="pt-BR" sz="2000" dirty="0">
                <a:latin typeface="Times New Roman" pitchFamily="18" charset="0"/>
                <a:cs typeface="Times New Roman" pitchFamily="18" charset="0"/>
              </a:rPr>
              <a:t> Quantitative analysis of antivenom presence in the Blister fluid and circulating serum at the time of patient admission. </a:t>
            </a:r>
            <a:r>
              <a:rPr lang="en-US" altLang="pt-BR" sz="2000" b="1" dirty="0">
                <a:latin typeface="Times New Roman" pitchFamily="18" charset="0"/>
                <a:cs typeface="Times New Roman" pitchFamily="18" charset="0"/>
              </a:rPr>
              <a:t>B)</a:t>
            </a:r>
            <a:r>
              <a:rPr lang="en-US" altLang="pt-BR" sz="2000" dirty="0">
                <a:latin typeface="Times New Roman" pitchFamily="18" charset="0"/>
                <a:cs typeface="Times New Roman" pitchFamily="18" charset="0"/>
              </a:rPr>
              <a:t> Quantitative analysis of Bothrops atrox venom presence in the Blister fluid and circulating serum at the time of patient admission. </a:t>
            </a:r>
          </a:p>
        </p:txBody>
      </p:sp>
      <p:sp>
        <p:nvSpPr>
          <p:cNvPr id="78" name="CaixaDeTexto 47">
            <a:extLst>
              <a:ext uri="{FF2B5EF4-FFF2-40B4-BE49-F238E27FC236}">
                <a16:creationId xmlns:a16="http://schemas.microsoft.com/office/drawing/2014/main" id="{E94602A5-3345-EA46-9833-3F5750424B57}"/>
              </a:ext>
            </a:extLst>
          </p:cNvPr>
          <p:cNvSpPr txBox="1">
            <a:spLocks noChangeArrowheads="1"/>
          </p:cNvSpPr>
          <p:nvPr/>
        </p:nvSpPr>
        <p:spPr bwMode="auto">
          <a:xfrm>
            <a:off x="16437878" y="28069047"/>
            <a:ext cx="154813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a:spcBef>
                <a:spcPct val="0"/>
              </a:spcBef>
              <a:buNone/>
            </a:pPr>
            <a:r>
              <a:rPr lang="en-US" altLang="pt-BR" sz="2000" b="1" dirty="0">
                <a:latin typeface="Times New Roman" pitchFamily="18" charset="0"/>
                <a:cs typeface="Times New Roman" pitchFamily="18" charset="0"/>
              </a:rPr>
              <a:t>Figure 4: </a:t>
            </a:r>
            <a:r>
              <a:rPr lang="en-US" altLang="pt-BR" sz="2000" dirty="0">
                <a:latin typeface="Times New Roman" pitchFamily="18" charset="0"/>
                <a:cs typeface="Times New Roman" pitchFamily="18" charset="0"/>
              </a:rPr>
              <a:t>Analysis of the antivenom in Blister by Western Blotting.</a:t>
            </a:r>
            <a:r>
              <a:rPr lang="en-US" altLang="pt-BR" sz="2000" b="1" dirty="0">
                <a:latin typeface="Times New Roman" pitchFamily="18" charset="0"/>
                <a:cs typeface="Times New Roman" pitchFamily="18" charset="0"/>
              </a:rPr>
              <a:t> A)</a:t>
            </a:r>
            <a:r>
              <a:rPr lang="en-US" altLang="pt-BR" sz="2000" dirty="0">
                <a:latin typeface="Times New Roman" pitchFamily="18" charset="0"/>
                <a:cs typeface="Times New Roman" pitchFamily="18" charset="0"/>
              </a:rPr>
              <a:t> Western Blotting demonstrating the recognition of </a:t>
            </a:r>
            <a:r>
              <a:rPr lang="en-US" altLang="pt-BR" sz="2000" i="1" dirty="0">
                <a:latin typeface="Times New Roman" pitchFamily="18" charset="0"/>
                <a:cs typeface="Times New Roman" pitchFamily="18" charset="0"/>
              </a:rPr>
              <a:t>B. atrox </a:t>
            </a:r>
            <a:r>
              <a:rPr lang="en-US" altLang="pt-BR" sz="2000" dirty="0">
                <a:latin typeface="Times New Roman" pitchFamily="18" charset="0"/>
                <a:cs typeface="Times New Roman" pitchFamily="18" charset="0"/>
              </a:rPr>
              <a:t>venom proteins by the blister content. MW: Molecular Weight standard; Bl1: Blister Patient 1; Bl2: Blister Patient 2; Bl3: Blister Patient 3; Bl4: Blister Patient 4; Bl5: Blister Patient 5; Normal: serum from volunteer without antivenom exposure; Antivenom: antivenom produced by Butantan Institute. B) SDS-PAGE with </a:t>
            </a:r>
            <a:r>
              <a:rPr lang="en-US" altLang="pt-BR" sz="2000" i="1" dirty="0">
                <a:latin typeface="Times New Roman" pitchFamily="18" charset="0"/>
                <a:cs typeface="Times New Roman" pitchFamily="18" charset="0"/>
              </a:rPr>
              <a:t>B. atrox </a:t>
            </a:r>
            <a:r>
              <a:rPr lang="en-US" altLang="pt-BR" sz="2000" dirty="0">
                <a:latin typeface="Times New Roman" pitchFamily="18" charset="0"/>
                <a:cs typeface="Times New Roman" pitchFamily="18" charset="0"/>
              </a:rPr>
              <a:t>venom used for protein transferred in western blotting assay. Red arrow represents range of SVMP P-III; Black arrow represents range of SVMP P-I; Yellow arrow represents range of Phospholipases A</a:t>
            </a:r>
            <a:r>
              <a:rPr lang="en-US" altLang="pt-BR" sz="2000" baseline="-25000" dirty="0">
                <a:latin typeface="Times New Roman" pitchFamily="18" charset="0"/>
                <a:cs typeface="Times New Roman" pitchFamily="18" charset="0"/>
              </a:rPr>
              <a:t>2</a:t>
            </a:r>
            <a:r>
              <a:rPr lang="en-US" altLang="pt-BR" sz="2000" dirty="0">
                <a:latin typeface="Times New Roman" pitchFamily="18" charset="0"/>
                <a:cs typeface="Times New Roman" pitchFamily="18" charset="0"/>
              </a:rPr>
              <a:t>. </a:t>
            </a:r>
          </a:p>
        </p:txBody>
      </p:sp>
      <p:sp>
        <p:nvSpPr>
          <p:cNvPr id="43" name="CaixaDeTexto 19">
            <a:extLst>
              <a:ext uri="{FF2B5EF4-FFF2-40B4-BE49-F238E27FC236}">
                <a16:creationId xmlns:a16="http://schemas.microsoft.com/office/drawing/2014/main" id="{59DAB787-2B87-594F-875B-46DBD0495722}"/>
              </a:ext>
            </a:extLst>
          </p:cNvPr>
          <p:cNvSpPr txBox="1">
            <a:spLocks noChangeArrowheads="1"/>
          </p:cNvSpPr>
          <p:nvPr/>
        </p:nvSpPr>
        <p:spPr bwMode="auto">
          <a:xfrm>
            <a:off x="16371319" y="12011115"/>
            <a:ext cx="1540986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30238"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eaLnBrk="1" hangingPunct="1">
              <a:spcBef>
                <a:spcPct val="0"/>
              </a:spcBef>
              <a:buNone/>
            </a:pPr>
            <a:r>
              <a:rPr lang="en-US" altLang="pt-BR" sz="2800" dirty="0">
                <a:latin typeface="Times New Roman" pitchFamily="18" charset="0"/>
                <a:cs typeface="Times New Roman" pitchFamily="18" charset="0"/>
              </a:rPr>
              <a:t>The blister composition was observed to be similar among the patients regardless of the clinical severity of envenomation. An unprecedented additional finding was that we identified venom (Figure 3A) and antivenom proteins (</a:t>
            </a:r>
            <a:r>
              <a:rPr lang="en-US" altLang="pt-BR" sz="2800" b="1" dirty="0">
                <a:latin typeface="Times New Roman" pitchFamily="18" charset="0"/>
                <a:cs typeface="Times New Roman" pitchFamily="18" charset="0"/>
              </a:rPr>
              <a:t>Figure 3B</a:t>
            </a:r>
            <a:r>
              <a:rPr lang="en-US" altLang="pt-BR" sz="2800" dirty="0">
                <a:latin typeface="Times New Roman" pitchFamily="18" charset="0"/>
                <a:cs typeface="Times New Roman" pitchFamily="18" charset="0"/>
              </a:rPr>
              <a:t>) in the bite site by ELISA. The venom was quantified in the fluid a significant time after envenommation (up to135 hours), suggesting a slow clearance of venom at the site of bite, which might have influence on local tissue well after the time of envenomation (</a:t>
            </a:r>
            <a:r>
              <a:rPr lang="en-US" altLang="pt-BR" sz="2800" b="1" dirty="0">
                <a:latin typeface="Times New Roman" pitchFamily="18" charset="0"/>
                <a:cs typeface="Times New Roman" pitchFamily="18" charset="0"/>
              </a:rPr>
              <a:t>Figure 3A</a:t>
            </a:r>
            <a:r>
              <a:rPr lang="en-US" altLang="pt-BR" sz="2800" dirty="0">
                <a:latin typeface="Times New Roman" pitchFamily="18" charset="0"/>
                <a:cs typeface="Times New Roman" pitchFamily="18" charset="0"/>
              </a:rPr>
              <a:t>).</a:t>
            </a:r>
          </a:p>
        </p:txBody>
      </p:sp>
      <p:sp>
        <p:nvSpPr>
          <p:cNvPr id="45" name="CaixaDeTexto 19">
            <a:extLst>
              <a:ext uri="{FF2B5EF4-FFF2-40B4-BE49-F238E27FC236}">
                <a16:creationId xmlns:a16="http://schemas.microsoft.com/office/drawing/2014/main" id="{C702E18C-C5EC-E948-BBC7-C5342C49ADCC}"/>
              </a:ext>
            </a:extLst>
          </p:cNvPr>
          <p:cNvSpPr txBox="1">
            <a:spLocks noChangeArrowheads="1"/>
          </p:cNvSpPr>
          <p:nvPr/>
        </p:nvSpPr>
        <p:spPr bwMode="auto">
          <a:xfrm>
            <a:off x="16407038" y="20594975"/>
            <a:ext cx="154098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30238"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eaLnBrk="1" hangingPunct="1">
              <a:spcBef>
                <a:spcPct val="0"/>
              </a:spcBef>
              <a:buNone/>
            </a:pPr>
            <a:r>
              <a:rPr lang="en-US" altLang="pt-BR" sz="2800" dirty="0">
                <a:latin typeface="Times New Roman" pitchFamily="18" charset="0"/>
                <a:cs typeface="Times New Roman" pitchFamily="18" charset="0"/>
              </a:rPr>
              <a:t>Antibodies from the administered antivenom identified in the blister fluids were shown capable of binding venom proteins by Western blotting (</a:t>
            </a:r>
            <a:r>
              <a:rPr lang="en-US" altLang="pt-BR" sz="2800" b="1" dirty="0">
                <a:latin typeface="Times New Roman" pitchFamily="18" charset="0"/>
                <a:cs typeface="Times New Roman" pitchFamily="18" charset="0"/>
              </a:rPr>
              <a:t>Figure 4</a:t>
            </a:r>
            <a:r>
              <a:rPr lang="en-US" altLang="pt-BR" sz="2800" dirty="0">
                <a:latin typeface="Times New Roman" pitchFamily="18" charset="0"/>
                <a:cs typeface="Times New Roman" pitchFamily="18" charset="0"/>
              </a:rPr>
              <a:t>).  Thus, blister fluid antibodies should be capable of neutralizing the any venom components in the fluid. However, taken together, these findings suggest that although blistering is a delayed phenomenon of envenomation, its likely pathophysiological origins occur in advance of antivenom administration and venom neutralization at the site of envenomation and continues despite the eventual neutralization of venom.</a:t>
            </a:r>
          </a:p>
        </p:txBody>
      </p:sp>
      <p:pic>
        <p:nvPicPr>
          <p:cNvPr id="48" name="Picture 47">
            <a:extLst>
              <a:ext uri="{FF2B5EF4-FFF2-40B4-BE49-F238E27FC236}">
                <a16:creationId xmlns:a16="http://schemas.microsoft.com/office/drawing/2014/main" id="{7B83C926-0D94-BD4B-9978-13A3A7EFD6D5}"/>
              </a:ext>
            </a:extLst>
          </p:cNvPr>
          <p:cNvPicPr/>
          <p:nvPr/>
        </p:nvPicPr>
        <p:blipFill>
          <a:blip r:embed="rId15"/>
          <a:stretch>
            <a:fillRect/>
          </a:stretch>
        </p:blipFill>
        <p:spPr>
          <a:xfrm>
            <a:off x="4940379" y="15698044"/>
            <a:ext cx="5943600" cy="7505700"/>
          </a:xfrm>
          <a:prstGeom prst="rect">
            <a:avLst/>
          </a:prstGeom>
        </p:spPr>
      </p:pic>
      <p:pic>
        <p:nvPicPr>
          <p:cNvPr id="49" name="Picture 48">
            <a:extLst>
              <a:ext uri="{FF2B5EF4-FFF2-40B4-BE49-F238E27FC236}">
                <a16:creationId xmlns:a16="http://schemas.microsoft.com/office/drawing/2014/main" id="{F3FA152A-132D-8940-8361-94083725B0FE}"/>
              </a:ext>
            </a:extLst>
          </p:cNvPr>
          <p:cNvPicPr/>
          <p:nvPr/>
        </p:nvPicPr>
        <p:blipFill rotWithShape="1">
          <a:blip r:embed="rId16">
            <a:extLst>
              <a:ext uri="{28A0092B-C50C-407E-A947-70E740481C1C}">
                <a14:useLocalDpi xmlns:a14="http://schemas.microsoft.com/office/drawing/2010/main" val="0"/>
              </a:ext>
            </a:extLst>
          </a:blip>
          <a:srcRect l="22145" t="17135" r="16245" b="30075"/>
          <a:stretch/>
        </p:blipFill>
        <p:spPr bwMode="auto">
          <a:xfrm>
            <a:off x="3888658" y="23474908"/>
            <a:ext cx="8718460" cy="4234014"/>
          </a:xfrm>
          <a:prstGeom prst="rect">
            <a:avLst/>
          </a:prstGeom>
          <a:ln>
            <a:noFill/>
          </a:ln>
          <a:extLst>
            <a:ext uri="{53640926-AAD7-44D8-BBD7-CCE9431645EC}">
              <a14:shadowObscured xmlns:a14="http://schemas.microsoft.com/office/drawing/2010/main"/>
            </a:ext>
          </a:extLst>
        </p:spPr>
      </p:pic>
      <p:sp>
        <p:nvSpPr>
          <p:cNvPr id="50" name="CaixaDeTexto 47">
            <a:extLst>
              <a:ext uri="{FF2B5EF4-FFF2-40B4-BE49-F238E27FC236}">
                <a16:creationId xmlns:a16="http://schemas.microsoft.com/office/drawing/2014/main" id="{4171A303-7DE7-D546-8DE4-9FD0A4AE20CE}"/>
              </a:ext>
            </a:extLst>
          </p:cNvPr>
          <p:cNvSpPr txBox="1">
            <a:spLocks noChangeArrowheads="1"/>
          </p:cNvSpPr>
          <p:nvPr/>
        </p:nvSpPr>
        <p:spPr bwMode="auto">
          <a:xfrm>
            <a:off x="540705" y="27579364"/>
            <a:ext cx="15481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a:spcBef>
                <a:spcPct val="0"/>
              </a:spcBef>
              <a:buNone/>
            </a:pPr>
            <a:r>
              <a:rPr lang="en-US" altLang="pt-BR" sz="2000" b="1" dirty="0">
                <a:latin typeface="Times New Roman" pitchFamily="18" charset="0"/>
                <a:cs typeface="Times New Roman" pitchFamily="18" charset="0"/>
              </a:rPr>
              <a:t>Figure 1: </a:t>
            </a:r>
            <a:r>
              <a:rPr lang="en-US" altLang="pt-BR" sz="2000" dirty="0">
                <a:latin typeface="Times New Roman" pitchFamily="18" charset="0"/>
                <a:cs typeface="Times New Roman" pitchFamily="18" charset="0"/>
              </a:rPr>
              <a:t>Illustrative figure of local damage. </a:t>
            </a:r>
            <a:r>
              <a:rPr lang="en-US" altLang="pt-BR" sz="2000" b="1" dirty="0">
                <a:latin typeface="Times New Roman" pitchFamily="18" charset="0"/>
                <a:cs typeface="Times New Roman" pitchFamily="18" charset="0"/>
              </a:rPr>
              <a:t>A, B and C)</a:t>
            </a:r>
            <a:r>
              <a:rPr lang="en-US" altLang="pt-BR" sz="2000" dirty="0">
                <a:latin typeface="Times New Roman" pitchFamily="18" charset="0"/>
                <a:cs typeface="Times New Roman" pitchFamily="18" charset="0"/>
              </a:rPr>
              <a:t> vascular thrombosis associated with vessel disruption and inflammatory infiltrate of mainly eosinophils and neutrophils. </a:t>
            </a:r>
            <a:r>
              <a:rPr lang="en-US" altLang="pt-BR" sz="2000" b="1" dirty="0">
                <a:latin typeface="Times New Roman" pitchFamily="18" charset="0"/>
                <a:cs typeface="Times New Roman" pitchFamily="18" charset="0"/>
              </a:rPr>
              <a:t>D, E and F)</a:t>
            </a:r>
            <a:r>
              <a:rPr lang="en-US" altLang="pt-BR" sz="2000" dirty="0">
                <a:latin typeface="Times New Roman" pitchFamily="18" charset="0"/>
                <a:cs typeface="Times New Roman" pitchFamily="18" charset="0"/>
              </a:rPr>
              <a:t> exocytosis of neutrophils in the epidermal layer associated with the presence of edema and papillary edema, and intense erythrocyte extravasation in the deep dermis layer, associated with mononuclear inflammatory infiltrate. </a:t>
            </a:r>
          </a:p>
        </p:txBody>
      </p:sp>
      <p:sp>
        <p:nvSpPr>
          <p:cNvPr id="52" name="CaixaDeTexto 19">
            <a:extLst>
              <a:ext uri="{FF2B5EF4-FFF2-40B4-BE49-F238E27FC236}">
                <a16:creationId xmlns:a16="http://schemas.microsoft.com/office/drawing/2014/main" id="{CE4EA04A-9664-3340-AC40-BC9A20466288}"/>
              </a:ext>
            </a:extLst>
          </p:cNvPr>
          <p:cNvSpPr txBox="1">
            <a:spLocks noChangeArrowheads="1"/>
          </p:cNvSpPr>
          <p:nvPr/>
        </p:nvSpPr>
        <p:spPr bwMode="auto">
          <a:xfrm>
            <a:off x="407593" y="28803500"/>
            <a:ext cx="154098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30238"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eaLnBrk="1" hangingPunct="1">
              <a:spcBef>
                <a:spcPct val="0"/>
              </a:spcBef>
              <a:buNone/>
            </a:pPr>
            <a:r>
              <a:rPr lang="en-US" altLang="pt-BR" sz="2800" dirty="0">
                <a:latin typeface="Times New Roman" pitchFamily="18" charset="0"/>
                <a:cs typeface="Times New Roman" pitchFamily="18" charset="0"/>
              </a:rPr>
              <a:t>The proteomic data of the blister fluids correlated with previous blister fluid studies showing the presence of ECM and coagulation’s proteins (</a:t>
            </a:r>
            <a:r>
              <a:rPr lang="en-US" altLang="pt-BR" sz="2800" b="1" dirty="0">
                <a:latin typeface="Times New Roman" pitchFamily="18" charset="0"/>
                <a:cs typeface="Times New Roman" pitchFamily="18" charset="0"/>
              </a:rPr>
              <a:t>Figure 2A and B</a:t>
            </a:r>
            <a:r>
              <a:rPr lang="en-US" altLang="pt-BR" sz="2800" dirty="0">
                <a:latin typeface="Times New Roman" pitchFamily="18" charset="0"/>
                <a:cs typeface="Times New Roman" pitchFamily="18" charset="0"/>
              </a:rPr>
              <a:t>), as well as DAMPs and immunomodulators (</a:t>
            </a:r>
            <a:r>
              <a:rPr lang="en-US" altLang="pt-BR" sz="2800" b="1" dirty="0">
                <a:latin typeface="Times New Roman" pitchFamily="18" charset="0"/>
                <a:cs typeface="Times New Roman" pitchFamily="18" charset="0"/>
              </a:rPr>
              <a:t>Figure 2C and D</a:t>
            </a:r>
            <a:r>
              <a:rPr lang="en-US" altLang="pt-BR" sz="2800" dirty="0">
                <a:latin typeface="Times New Roman" pitchFamily="18" charset="0"/>
                <a:cs typeface="Times New Roman" pitchFamily="18" charset="0"/>
              </a:rPr>
              <a:t>)</a:t>
            </a:r>
            <a:r>
              <a:rPr lang="en-US" altLang="pt-BR" sz="2800" b="1" dirty="0">
                <a:latin typeface="Times New Roman" pitchFamily="18" charset="0"/>
                <a:cs typeface="Times New Roman" pitchFamily="18" charset="0"/>
              </a:rPr>
              <a:t>.</a:t>
            </a:r>
            <a:r>
              <a:rPr lang="en-US" altLang="pt-BR" sz="2800" dirty="0">
                <a:latin typeface="Times New Roman" pitchFamily="18" charset="0"/>
                <a:cs typeface="Times New Roman" pitchFamily="18" charset="0"/>
              </a:rPr>
              <a:t> </a:t>
            </a:r>
          </a:p>
        </p:txBody>
      </p:sp>
      <p:sp>
        <p:nvSpPr>
          <p:cNvPr id="53" name="CaixaDeTexto 47">
            <a:extLst>
              <a:ext uri="{FF2B5EF4-FFF2-40B4-BE49-F238E27FC236}">
                <a16:creationId xmlns:a16="http://schemas.microsoft.com/office/drawing/2014/main" id="{2AA1779A-1535-4C4B-9673-70B624392C82}"/>
              </a:ext>
            </a:extLst>
          </p:cNvPr>
          <p:cNvSpPr txBox="1">
            <a:spLocks noChangeArrowheads="1"/>
          </p:cNvSpPr>
          <p:nvPr/>
        </p:nvSpPr>
        <p:spPr bwMode="auto">
          <a:xfrm>
            <a:off x="576709" y="23042860"/>
            <a:ext cx="15481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a:spcBef>
                <a:spcPct val="0"/>
              </a:spcBef>
              <a:buNone/>
            </a:pPr>
            <a:r>
              <a:rPr lang="en-US" altLang="pt-BR" sz="1800" dirty="0">
                <a:latin typeface="Times New Roman" pitchFamily="18" charset="0"/>
                <a:cs typeface="Times New Roman" pitchFamily="18" charset="0"/>
              </a:rPr>
              <a:t>* 0 means less pain and 10 means intense pain. ** Lactic Dehydrogenase normal value 190 UI/l. *** C-reactive protein normal value 0.8 mg/dL.</a:t>
            </a:r>
          </a:p>
        </p:txBody>
      </p:sp>
      <p:sp>
        <p:nvSpPr>
          <p:cNvPr id="54" name="CaixaDeTexto 47">
            <a:extLst>
              <a:ext uri="{FF2B5EF4-FFF2-40B4-BE49-F238E27FC236}">
                <a16:creationId xmlns:a16="http://schemas.microsoft.com/office/drawing/2014/main" id="{4A88582E-ACB7-5D4F-96B1-129468A8DCD6}"/>
              </a:ext>
            </a:extLst>
          </p:cNvPr>
          <p:cNvSpPr txBox="1">
            <a:spLocks noChangeArrowheads="1"/>
          </p:cNvSpPr>
          <p:nvPr/>
        </p:nvSpPr>
        <p:spPr bwMode="auto">
          <a:xfrm>
            <a:off x="5256809" y="15297934"/>
            <a:ext cx="15481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14400">
                <a:solidFill>
                  <a:schemeClr val="tx1"/>
                </a:solidFill>
                <a:latin typeface="Arial" charset="0"/>
              </a:defRPr>
            </a:lvl1pPr>
            <a:lvl2pPr marL="742950" indent="-285750" eaLnBrk="0" hangingPunct="0">
              <a:spcBef>
                <a:spcPct val="20000"/>
              </a:spcBef>
              <a:buChar char="–"/>
              <a:defRPr sz="12600">
                <a:solidFill>
                  <a:schemeClr val="tx1"/>
                </a:solidFill>
                <a:latin typeface="Arial" charset="0"/>
              </a:defRPr>
            </a:lvl2pPr>
            <a:lvl3pPr marL="1143000" indent="-228600" eaLnBrk="0" hangingPunct="0">
              <a:spcBef>
                <a:spcPct val="20000"/>
              </a:spcBef>
              <a:buChar char="•"/>
              <a:defRPr sz="10800">
                <a:solidFill>
                  <a:schemeClr val="tx1"/>
                </a:solidFill>
                <a:latin typeface="Arial" charset="0"/>
              </a:defRPr>
            </a:lvl3pPr>
            <a:lvl4pPr marL="1600200" indent="-228600" eaLnBrk="0" hangingPunct="0">
              <a:spcBef>
                <a:spcPct val="20000"/>
              </a:spcBef>
              <a:buChar char="–"/>
              <a:defRPr sz="9000">
                <a:solidFill>
                  <a:schemeClr val="tx1"/>
                </a:solidFill>
                <a:latin typeface="Arial" charset="0"/>
              </a:defRPr>
            </a:lvl4pPr>
            <a:lvl5pPr marL="2057400" indent="-228600" eaLnBrk="0" hangingPunct="0">
              <a:spcBef>
                <a:spcPct val="20000"/>
              </a:spcBef>
              <a:buChar char="»"/>
              <a:defRPr sz="9000">
                <a:solidFill>
                  <a:schemeClr val="tx1"/>
                </a:solidFill>
                <a:latin typeface="Arial" charset="0"/>
              </a:defRPr>
            </a:lvl5pPr>
            <a:lvl6pPr marL="2514600" indent="-228600" defTabSz="4319588" eaLnBrk="0" fontAlgn="base" hangingPunct="0">
              <a:spcBef>
                <a:spcPct val="20000"/>
              </a:spcBef>
              <a:spcAft>
                <a:spcPct val="0"/>
              </a:spcAft>
              <a:buChar char="»"/>
              <a:defRPr sz="9000">
                <a:solidFill>
                  <a:schemeClr val="tx1"/>
                </a:solidFill>
                <a:latin typeface="Arial" charset="0"/>
              </a:defRPr>
            </a:lvl6pPr>
            <a:lvl7pPr marL="2971800" indent="-228600" defTabSz="4319588" eaLnBrk="0" fontAlgn="base" hangingPunct="0">
              <a:spcBef>
                <a:spcPct val="20000"/>
              </a:spcBef>
              <a:spcAft>
                <a:spcPct val="0"/>
              </a:spcAft>
              <a:buChar char="»"/>
              <a:defRPr sz="9000">
                <a:solidFill>
                  <a:schemeClr val="tx1"/>
                </a:solidFill>
                <a:latin typeface="Arial" charset="0"/>
              </a:defRPr>
            </a:lvl7pPr>
            <a:lvl8pPr marL="3429000" indent="-228600" defTabSz="4319588" eaLnBrk="0" fontAlgn="base" hangingPunct="0">
              <a:spcBef>
                <a:spcPct val="20000"/>
              </a:spcBef>
              <a:spcAft>
                <a:spcPct val="0"/>
              </a:spcAft>
              <a:buChar char="»"/>
              <a:defRPr sz="9000">
                <a:solidFill>
                  <a:schemeClr val="tx1"/>
                </a:solidFill>
                <a:latin typeface="Arial" charset="0"/>
              </a:defRPr>
            </a:lvl8pPr>
            <a:lvl9pPr marL="3886200" indent="-228600" defTabSz="4319588" eaLnBrk="0" fontAlgn="base" hangingPunct="0">
              <a:spcBef>
                <a:spcPct val="20000"/>
              </a:spcBef>
              <a:spcAft>
                <a:spcPct val="0"/>
              </a:spcAft>
              <a:buChar char="»"/>
              <a:defRPr sz="9000">
                <a:solidFill>
                  <a:schemeClr val="tx1"/>
                </a:solidFill>
                <a:latin typeface="Arial" charset="0"/>
              </a:defRPr>
            </a:lvl9pPr>
          </a:lstStyle>
          <a:p>
            <a:pPr algn="just">
              <a:spcBef>
                <a:spcPct val="0"/>
              </a:spcBef>
              <a:buNone/>
            </a:pPr>
            <a:r>
              <a:rPr lang="en-US" altLang="pt-BR" sz="2000" b="1" dirty="0">
                <a:latin typeface="Times New Roman" pitchFamily="18" charset="0"/>
                <a:cs typeface="Times New Roman" pitchFamily="18" charset="0"/>
              </a:rPr>
              <a:t>Table 1</a:t>
            </a:r>
            <a:r>
              <a:rPr lang="en-US" altLang="pt-BR" sz="2000" dirty="0">
                <a:latin typeface="Times New Roman" pitchFamily="18" charset="0"/>
                <a:cs typeface="Times New Roman" pitchFamily="18" charset="0"/>
              </a:rPr>
              <a:t>: Clinical data of patient whose blister fluid. </a:t>
            </a:r>
          </a:p>
        </p:txBody>
      </p:sp>
    </p:spTree>
  </p:cSld>
  <p:clrMapOvr>
    <a:masterClrMapping/>
  </p:clrMapOvr>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114800" rtl="0" eaLnBrk="1" fontAlgn="base" latinLnBrk="0" hangingPunct="1">
          <a:lnSpc>
            <a:spcPct val="100000"/>
          </a:lnSpc>
          <a:spcBef>
            <a:spcPct val="0"/>
          </a:spcBef>
          <a:spcAft>
            <a:spcPct val="0"/>
          </a:spcAft>
          <a:buClrTx/>
          <a:buSzTx/>
          <a:buFontTx/>
          <a:buNone/>
          <a:tabLst/>
          <a:defRPr kumimoji="0" lang="pt-BR" sz="8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114800" rtl="0" eaLnBrk="1" fontAlgn="base" latinLnBrk="0" hangingPunct="1">
          <a:lnSpc>
            <a:spcPct val="100000"/>
          </a:lnSpc>
          <a:spcBef>
            <a:spcPct val="0"/>
          </a:spcBef>
          <a:spcAft>
            <a:spcPct val="0"/>
          </a:spcAft>
          <a:buClrTx/>
          <a:buSzTx/>
          <a:buFontTx/>
          <a:buNone/>
          <a:tabLst/>
          <a:defRPr kumimoji="0" lang="pt-BR" sz="8100" b="0" i="0" u="none" strike="noStrike" cap="none" normalizeH="0" baseline="0" smtClean="0">
            <a:ln>
              <a:noFill/>
            </a:ln>
            <a:solidFill>
              <a:schemeClr val="tx1"/>
            </a:solidFill>
            <a:effectLst/>
            <a:latin typeface="Arial" charset="0"/>
          </a:defRPr>
        </a:defPPr>
      </a:lstStyle>
    </a:lnDef>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10028</TotalTime>
  <Words>1238</Words>
  <Application>Microsoft Macintosh PowerPoint</Application>
  <PresentationFormat>Custom</PresentationFormat>
  <Paragraphs>28</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Times New Roman</vt:lpstr>
      <vt:lpstr>Design padrão</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Daiana</dc:creator>
  <cp:lastModifiedBy>Sarah Gimenes</cp:lastModifiedBy>
  <cp:revision>239</cp:revision>
  <cp:lastPrinted>2016-05-03T18:37:18Z</cp:lastPrinted>
  <dcterms:created xsi:type="dcterms:W3CDTF">2012-04-17T17:34:36Z</dcterms:created>
  <dcterms:modified xsi:type="dcterms:W3CDTF">2020-12-20T13:21:34Z</dcterms:modified>
</cp:coreProperties>
</file>