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6004500" cy="46805850"/>
  <p:notesSz cx="7104063" cy="10234613"/>
  <p:defaultTextStyle>
    <a:defPPr>
      <a:defRPr lang="es-ES"/>
    </a:defPPr>
    <a:lvl1pPr marL="0" algn="l" defTabSz="4731687" rtl="0" eaLnBrk="1" latinLnBrk="0" hangingPunct="1">
      <a:defRPr sz="9300" kern="1200">
        <a:solidFill>
          <a:schemeClr val="tx1"/>
        </a:solidFill>
        <a:latin typeface="+mn-lt"/>
        <a:ea typeface="+mn-ea"/>
        <a:cs typeface="+mn-cs"/>
      </a:defRPr>
    </a:lvl1pPr>
    <a:lvl2pPr marL="2365844" algn="l" defTabSz="4731687" rtl="0" eaLnBrk="1" latinLnBrk="0" hangingPunct="1">
      <a:defRPr sz="9300" kern="1200">
        <a:solidFill>
          <a:schemeClr val="tx1"/>
        </a:solidFill>
        <a:latin typeface="+mn-lt"/>
        <a:ea typeface="+mn-ea"/>
        <a:cs typeface="+mn-cs"/>
      </a:defRPr>
    </a:lvl2pPr>
    <a:lvl3pPr marL="4731687" algn="l" defTabSz="4731687" rtl="0" eaLnBrk="1" latinLnBrk="0" hangingPunct="1">
      <a:defRPr sz="9300" kern="1200">
        <a:solidFill>
          <a:schemeClr val="tx1"/>
        </a:solidFill>
        <a:latin typeface="+mn-lt"/>
        <a:ea typeface="+mn-ea"/>
        <a:cs typeface="+mn-cs"/>
      </a:defRPr>
    </a:lvl3pPr>
    <a:lvl4pPr marL="7097531" algn="l" defTabSz="4731687" rtl="0" eaLnBrk="1" latinLnBrk="0" hangingPunct="1">
      <a:defRPr sz="9300" kern="1200">
        <a:solidFill>
          <a:schemeClr val="tx1"/>
        </a:solidFill>
        <a:latin typeface="+mn-lt"/>
        <a:ea typeface="+mn-ea"/>
        <a:cs typeface="+mn-cs"/>
      </a:defRPr>
    </a:lvl4pPr>
    <a:lvl5pPr marL="9463374" algn="l" defTabSz="4731687" rtl="0" eaLnBrk="1" latinLnBrk="0" hangingPunct="1">
      <a:defRPr sz="9300" kern="1200">
        <a:solidFill>
          <a:schemeClr val="tx1"/>
        </a:solidFill>
        <a:latin typeface="+mn-lt"/>
        <a:ea typeface="+mn-ea"/>
        <a:cs typeface="+mn-cs"/>
      </a:defRPr>
    </a:lvl5pPr>
    <a:lvl6pPr marL="11829217" algn="l" defTabSz="4731687" rtl="0" eaLnBrk="1" latinLnBrk="0" hangingPunct="1">
      <a:defRPr sz="9300" kern="1200">
        <a:solidFill>
          <a:schemeClr val="tx1"/>
        </a:solidFill>
        <a:latin typeface="+mn-lt"/>
        <a:ea typeface="+mn-ea"/>
        <a:cs typeface="+mn-cs"/>
      </a:defRPr>
    </a:lvl6pPr>
    <a:lvl7pPr marL="14195061" algn="l" defTabSz="4731687" rtl="0" eaLnBrk="1" latinLnBrk="0" hangingPunct="1">
      <a:defRPr sz="9300" kern="1200">
        <a:solidFill>
          <a:schemeClr val="tx1"/>
        </a:solidFill>
        <a:latin typeface="+mn-lt"/>
        <a:ea typeface="+mn-ea"/>
        <a:cs typeface="+mn-cs"/>
      </a:defRPr>
    </a:lvl7pPr>
    <a:lvl8pPr marL="16560905" algn="l" defTabSz="4731687" rtl="0" eaLnBrk="1" latinLnBrk="0" hangingPunct="1">
      <a:defRPr sz="9300" kern="1200">
        <a:solidFill>
          <a:schemeClr val="tx1"/>
        </a:solidFill>
        <a:latin typeface="+mn-lt"/>
        <a:ea typeface="+mn-ea"/>
        <a:cs typeface="+mn-cs"/>
      </a:defRPr>
    </a:lvl8pPr>
    <a:lvl9pPr marL="18926749" algn="l" defTabSz="4731687" rtl="0" eaLnBrk="1" latinLnBrk="0" hangingPunct="1">
      <a:defRPr sz="9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742">
          <p15:clr>
            <a:srgbClr val="A4A3A4"/>
          </p15:clr>
        </p15:guide>
        <p15:guide id="2" pos="113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nta Microsoft" initials="CM" lastIdx="8" clrIdx="0">
    <p:extLst>
      <p:ext uri="{19B8F6BF-5375-455C-9EA6-DF929625EA0E}">
        <p15:presenceInfo xmlns="" xmlns:p15="http://schemas.microsoft.com/office/powerpoint/2012/main" userId="60f84f35099cab62" providerId="Windows Live"/>
      </p:ext>
    </p:extLst>
  </p:cmAuthor>
  <p:cmAuthor id="2" name="BE-GON"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0253F"/>
    <a:srgbClr val="0F253F"/>
    <a:srgbClr val="102538"/>
    <a:srgbClr val="003399"/>
    <a:srgbClr val="669900"/>
    <a:srgbClr val="336600"/>
    <a:srgbClr val="0000CC"/>
    <a:srgbClr val="008080"/>
    <a:srgbClr val="D1F9F9"/>
    <a:srgbClr val="800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380" autoAdjust="0"/>
  </p:normalViewPr>
  <p:slideViewPr>
    <p:cSldViewPr>
      <p:cViewPr>
        <p:scale>
          <a:sx n="30" d="100"/>
          <a:sy n="30" d="100"/>
        </p:scale>
        <p:origin x="-522" y="2862"/>
      </p:cViewPr>
      <p:guideLst>
        <p:guide orient="horz" pos="14742"/>
        <p:guide pos="11340"/>
      </p:guideLst>
    </p:cSldViewPr>
  </p:slideViewPr>
  <p:outlineViewPr>
    <p:cViewPr>
      <p:scale>
        <a:sx n="33" d="100"/>
        <a:sy n="33" d="100"/>
      </p:scale>
      <p:origin x="210" y="143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92" y="-114"/>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tilizador\Documents\TFM\datos%20estadisticos\2.%20Ingresos_201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Sheet2!$E$8</c:f>
              <c:strCache>
                <c:ptCount val="1"/>
                <c:pt idx="0">
                  <c:v>Larus fucus</c:v>
                </c:pt>
              </c:strCache>
            </c:strRef>
          </c:tx>
          <c:spPr>
            <a:solidFill>
              <a:srgbClr val="0070C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cat>
            <c:numRef>
              <c:f>Sheet2!$D$9:$D$18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Sheet2!$E$9:$E$18</c:f>
              <c:numCache>
                <c:formatCode>General</c:formatCode>
                <c:ptCount val="10"/>
                <c:pt idx="0">
                  <c:v>77</c:v>
                </c:pt>
                <c:pt idx="1">
                  <c:v>59</c:v>
                </c:pt>
                <c:pt idx="2">
                  <c:v>27</c:v>
                </c:pt>
                <c:pt idx="3">
                  <c:v>27</c:v>
                </c:pt>
                <c:pt idx="4">
                  <c:v>48</c:v>
                </c:pt>
                <c:pt idx="5">
                  <c:v>89</c:v>
                </c:pt>
                <c:pt idx="6">
                  <c:v>180</c:v>
                </c:pt>
                <c:pt idx="7">
                  <c:v>143</c:v>
                </c:pt>
                <c:pt idx="8">
                  <c:v>125</c:v>
                </c:pt>
                <c:pt idx="9">
                  <c:v>333</c:v>
                </c:pt>
              </c:numCache>
            </c:numRef>
          </c:val>
          <c:extLst xmlns:c16r2="http://schemas.microsoft.com/office/drawing/2015/06/chart">
            <c:ext xmlns:c16="http://schemas.microsoft.com/office/drawing/2014/chart" uri="{C3380CC4-5D6E-409C-BE32-E72D297353CC}">
              <c16:uniqueId val="{00000000-7987-4E1E-9CC3-26F410BF9A13}"/>
            </c:ext>
          </c:extLst>
        </c:ser>
        <c:ser>
          <c:idx val="1"/>
          <c:order val="1"/>
          <c:tx>
            <c:strRef>
              <c:f>Sheet2!$F$8</c:f>
              <c:strCache>
                <c:ptCount val="1"/>
                <c:pt idx="0">
                  <c:v>Larus michahellis</c:v>
                </c:pt>
              </c:strCache>
            </c:strRef>
          </c:tx>
          <c:spPr>
            <a:solidFill>
              <a:srgbClr val="00B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cat>
            <c:numRef>
              <c:f>Sheet2!$D$9:$D$18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Sheet2!$F$9:$F$18</c:f>
              <c:numCache>
                <c:formatCode>General</c:formatCode>
                <c:ptCount val="10"/>
                <c:pt idx="0">
                  <c:v>87</c:v>
                </c:pt>
                <c:pt idx="1">
                  <c:v>37</c:v>
                </c:pt>
                <c:pt idx="2">
                  <c:v>21</c:v>
                </c:pt>
                <c:pt idx="3">
                  <c:v>52</c:v>
                </c:pt>
                <c:pt idx="4">
                  <c:v>48</c:v>
                </c:pt>
                <c:pt idx="5">
                  <c:v>47</c:v>
                </c:pt>
                <c:pt idx="6">
                  <c:v>144</c:v>
                </c:pt>
                <c:pt idx="7">
                  <c:v>115</c:v>
                </c:pt>
                <c:pt idx="8">
                  <c:v>123</c:v>
                </c:pt>
                <c:pt idx="9">
                  <c:v>656</c:v>
                </c:pt>
              </c:numCache>
            </c:numRef>
          </c:val>
          <c:extLst xmlns:c16r2="http://schemas.microsoft.com/office/drawing/2015/06/chart">
            <c:ext xmlns:c16="http://schemas.microsoft.com/office/drawing/2014/chart" uri="{C3380CC4-5D6E-409C-BE32-E72D297353CC}">
              <c16:uniqueId val="{00000001-7987-4E1E-9CC3-26F410BF9A13}"/>
            </c:ext>
          </c:extLst>
        </c:ser>
        <c:gapWidth val="269"/>
        <c:overlap val="100"/>
        <c:axId val="103801600"/>
        <c:axId val="103803136"/>
      </c:barChart>
      <c:lineChart>
        <c:grouping val="standard"/>
        <c:ser>
          <c:idx val="2"/>
          <c:order val="2"/>
          <c:tx>
            <c:strRef>
              <c:f>Sheet2!$G$8</c:f>
              <c:strCache>
                <c:ptCount val="1"/>
                <c:pt idx="0">
                  <c:v>Total</c:v>
                </c:pt>
              </c:strCache>
            </c:strRef>
          </c:tx>
          <c:spPr>
            <a:ln w="34925" cap="rnd">
              <a:solidFill>
                <a:srgbClr val="FFFF00"/>
              </a:solidFill>
              <a:round/>
            </a:ln>
            <a:effectLst>
              <a:outerShdw blurRad="40000" dist="23000" dir="5400000" rotWithShape="0">
                <a:srgbClr val="000000">
                  <a:alpha val="35000"/>
                </a:srgbClr>
              </a:outerShdw>
            </a:effectLst>
          </c:spPr>
          <c:marker>
            <c:symbol val="none"/>
          </c:marker>
          <c:cat>
            <c:numRef>
              <c:f>Sheet2!$D$9:$D$18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Sheet2!$G$9:$G$18</c:f>
              <c:numCache>
                <c:formatCode>General</c:formatCode>
                <c:ptCount val="10"/>
                <c:pt idx="0">
                  <c:v>164</c:v>
                </c:pt>
                <c:pt idx="1">
                  <c:v>96</c:v>
                </c:pt>
                <c:pt idx="2">
                  <c:v>48</c:v>
                </c:pt>
                <c:pt idx="3">
                  <c:v>79</c:v>
                </c:pt>
                <c:pt idx="4">
                  <c:v>96</c:v>
                </c:pt>
                <c:pt idx="5">
                  <c:v>136</c:v>
                </c:pt>
                <c:pt idx="6">
                  <c:v>324</c:v>
                </c:pt>
                <c:pt idx="7">
                  <c:v>258</c:v>
                </c:pt>
                <c:pt idx="8">
                  <c:v>248</c:v>
                </c:pt>
                <c:pt idx="9">
                  <c:v>989</c:v>
                </c:pt>
              </c:numCache>
            </c:numRef>
          </c:val>
          <c:extLst xmlns:c16r2="http://schemas.microsoft.com/office/drawing/2015/06/chart">
            <c:ext xmlns:c16="http://schemas.microsoft.com/office/drawing/2014/chart" uri="{C3380CC4-5D6E-409C-BE32-E72D297353CC}">
              <c16:uniqueId val="{00000002-7987-4E1E-9CC3-26F410BF9A13}"/>
            </c:ext>
          </c:extLst>
        </c:ser>
        <c:marker val="1"/>
        <c:axId val="103801600"/>
        <c:axId val="103803136"/>
      </c:lineChart>
      <c:catAx>
        <c:axId val="10380160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Arial" pitchFamily="34" charset="0"/>
                <a:ea typeface="+mn-ea"/>
                <a:cs typeface="Arial" pitchFamily="34" charset="0"/>
              </a:defRPr>
            </a:pPr>
            <a:endParaRPr lang="es-ES"/>
          </a:p>
        </c:txPr>
        <c:crossAx val="103803136"/>
        <c:crosses val="autoZero"/>
        <c:auto val="1"/>
        <c:lblAlgn val="ctr"/>
        <c:lblOffset val="100"/>
      </c:catAx>
      <c:valAx>
        <c:axId val="103803136"/>
        <c:scaling>
          <c:orientation val="minMax"/>
          <c:max val="1000"/>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Arial" pitchFamily="34" charset="0"/>
                <a:ea typeface="+mn-ea"/>
                <a:cs typeface="Arial" pitchFamily="34" charset="0"/>
              </a:defRPr>
            </a:pPr>
            <a:endParaRPr lang="es-ES"/>
          </a:p>
        </c:txPr>
        <c:crossAx val="103801600"/>
        <c:crosses val="autoZero"/>
        <c:crossBetween val="between"/>
      </c:valAx>
      <c:spPr>
        <a:noFill/>
        <a:ln>
          <a:noFill/>
        </a:ln>
        <a:effectLst/>
      </c:spPr>
    </c:plotArea>
    <c:legend>
      <c:legendPos val="b"/>
      <c:legendEntry>
        <c:idx val="2"/>
        <c:delete val="1"/>
      </c:legendEntry>
      <c:layout/>
      <c:spPr>
        <a:noFill/>
        <a:ln>
          <a:noFill/>
        </a:ln>
        <a:effectLst/>
      </c:spPr>
      <c:txPr>
        <a:bodyPr rot="0" spcFirstLastPara="1" vertOverflow="ellipsis" vert="horz" wrap="square" anchor="ctr" anchorCtr="1"/>
        <a:lstStyle/>
        <a:p>
          <a:pPr>
            <a:defRPr sz="1600" b="1" i="1" u="none" strike="noStrike" kern="1200" baseline="0">
              <a:solidFill>
                <a:schemeClr val="lt1">
                  <a:lumMod val="85000"/>
                </a:schemeClr>
              </a:solidFill>
              <a:latin typeface="Arial" pitchFamily="34" charset="0"/>
              <a:ea typeface="+mn-ea"/>
              <a:cs typeface="Arial" pitchFamily="34" charset="0"/>
            </a:defRPr>
          </a:pPr>
          <a:endParaRPr lang="es-ES"/>
        </a:p>
      </c:txPr>
    </c:legend>
    <c:plotVisOnly val="1"/>
    <c:dispBlanksAs val="gap"/>
  </c:chart>
  <c:spPr>
    <a:solidFill>
      <a:srgbClr val="10253F"/>
    </a:solidFill>
    <a:ln>
      <a:noFill/>
    </a:ln>
    <a:effectLst/>
  </c:spPr>
  <c:txPr>
    <a:bodyPr/>
    <a:lstStyle/>
    <a:p>
      <a:pPr>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68107389777205E-2"/>
          <c:y val="3.4014083424276212E-2"/>
          <c:w val="0.87680722441096293"/>
          <c:h val="0.83527753451956688"/>
        </c:manualLayout>
      </c:layout>
      <c:areaChart>
        <c:grouping val="stacked"/>
        <c:ser>
          <c:idx val="0"/>
          <c:order val="0"/>
          <c:tx>
            <c:strRef>
              <c:f>Sheet3!$C$21</c:f>
              <c:strCache>
                <c:ptCount val="1"/>
                <c:pt idx="0">
                  <c:v>2010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Sheet3!$D$21:$O$21</c:f>
              <c:numCache>
                <c:formatCode>0.0</c:formatCode>
                <c:ptCount val="12"/>
                <c:pt idx="0">
                  <c:v>1.2195121951219512</c:v>
                </c:pt>
                <c:pt idx="1">
                  <c:v>0</c:v>
                </c:pt>
                <c:pt idx="2">
                  <c:v>5.4878048780487649</c:v>
                </c:pt>
                <c:pt idx="3">
                  <c:v>3.6585365853658542</c:v>
                </c:pt>
                <c:pt idx="4">
                  <c:v>0.60975609756097715</c:v>
                </c:pt>
                <c:pt idx="5">
                  <c:v>9.7560975609756095</c:v>
                </c:pt>
                <c:pt idx="6">
                  <c:v>4.8780487804878181</c:v>
                </c:pt>
                <c:pt idx="7">
                  <c:v>7.3170731707317076</c:v>
                </c:pt>
                <c:pt idx="8">
                  <c:v>18.292682926829201</c:v>
                </c:pt>
                <c:pt idx="9">
                  <c:v>41.463414634146325</c:v>
                </c:pt>
                <c:pt idx="10">
                  <c:v>6.0975609756097455</c:v>
                </c:pt>
                <c:pt idx="11">
                  <c:v>1.2195121951219512</c:v>
                </c:pt>
              </c:numCache>
            </c:numRef>
          </c:val>
          <c:extLst xmlns:c16r2="http://schemas.microsoft.com/office/drawing/2015/06/chart">
            <c:ext xmlns:c16="http://schemas.microsoft.com/office/drawing/2014/chart" uri="{C3380CC4-5D6E-409C-BE32-E72D297353CC}">
              <c16:uniqueId val="{00000000-7151-4EB4-A33A-D6C005EC8C94}"/>
            </c:ext>
          </c:extLst>
        </c:ser>
        <c:ser>
          <c:idx val="1"/>
          <c:order val="1"/>
          <c:tx>
            <c:strRef>
              <c:f>Sheet3!$C$22</c:f>
              <c:strCache>
                <c:ptCount val="1"/>
                <c:pt idx="0">
                  <c:v>2011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Sheet3!$D$22:$O$22</c:f>
              <c:numCache>
                <c:formatCode>0.0</c:formatCode>
                <c:ptCount val="12"/>
                <c:pt idx="0">
                  <c:v>8.3333333333333357</c:v>
                </c:pt>
                <c:pt idx="1">
                  <c:v>1.0416666666666659</c:v>
                </c:pt>
                <c:pt idx="2">
                  <c:v>3.125</c:v>
                </c:pt>
                <c:pt idx="3">
                  <c:v>13.541666666666666</c:v>
                </c:pt>
                <c:pt idx="4">
                  <c:v>2.0833333333333388</c:v>
                </c:pt>
                <c:pt idx="5">
                  <c:v>3.125</c:v>
                </c:pt>
                <c:pt idx="6">
                  <c:v>3.125</c:v>
                </c:pt>
                <c:pt idx="7">
                  <c:v>9.3750000000000231</c:v>
                </c:pt>
                <c:pt idx="8">
                  <c:v>13.541666666666666</c:v>
                </c:pt>
                <c:pt idx="9">
                  <c:v>29.166666666666668</c:v>
                </c:pt>
                <c:pt idx="10">
                  <c:v>12.5</c:v>
                </c:pt>
                <c:pt idx="11">
                  <c:v>1.0416666666666659</c:v>
                </c:pt>
              </c:numCache>
            </c:numRef>
          </c:val>
          <c:extLst xmlns:c16r2="http://schemas.microsoft.com/office/drawing/2015/06/chart">
            <c:ext xmlns:c16="http://schemas.microsoft.com/office/drawing/2014/chart" uri="{C3380CC4-5D6E-409C-BE32-E72D297353CC}">
              <c16:uniqueId val="{00000001-7151-4EB4-A33A-D6C005EC8C94}"/>
            </c:ext>
          </c:extLst>
        </c:ser>
        <c:ser>
          <c:idx val="2"/>
          <c:order val="2"/>
          <c:tx>
            <c:strRef>
              <c:f>Sheet3!$C$23</c:f>
              <c:strCache>
                <c:ptCount val="1"/>
                <c:pt idx="0">
                  <c:v>2012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Sheet3!$D$23:$O$23</c:f>
              <c:numCache>
                <c:formatCode>0.0</c:formatCode>
                <c:ptCount val="12"/>
                <c:pt idx="0">
                  <c:v>8.3333333333333357</c:v>
                </c:pt>
                <c:pt idx="1">
                  <c:v>4.166666666666667</c:v>
                </c:pt>
                <c:pt idx="2">
                  <c:v>6.25</c:v>
                </c:pt>
                <c:pt idx="3">
                  <c:v>4.166666666666667</c:v>
                </c:pt>
                <c:pt idx="4">
                  <c:v>0</c:v>
                </c:pt>
                <c:pt idx="5">
                  <c:v>4.166666666666667</c:v>
                </c:pt>
                <c:pt idx="6">
                  <c:v>4.166666666666667</c:v>
                </c:pt>
                <c:pt idx="7">
                  <c:v>4.166666666666667</c:v>
                </c:pt>
                <c:pt idx="8">
                  <c:v>31.25</c:v>
                </c:pt>
                <c:pt idx="9">
                  <c:v>16.666666666666668</c:v>
                </c:pt>
                <c:pt idx="10">
                  <c:v>12.5</c:v>
                </c:pt>
                <c:pt idx="11">
                  <c:v>4.166666666666667</c:v>
                </c:pt>
              </c:numCache>
            </c:numRef>
          </c:val>
          <c:extLst xmlns:c16r2="http://schemas.microsoft.com/office/drawing/2015/06/chart">
            <c:ext xmlns:c16="http://schemas.microsoft.com/office/drawing/2014/chart" uri="{C3380CC4-5D6E-409C-BE32-E72D297353CC}">
              <c16:uniqueId val="{00000002-7151-4EB4-A33A-D6C005EC8C94}"/>
            </c:ext>
          </c:extLst>
        </c:ser>
        <c:ser>
          <c:idx val="3"/>
          <c:order val="3"/>
          <c:tx>
            <c:strRef>
              <c:f>Sheet3!$C$24</c:f>
              <c:strCache>
                <c:ptCount val="1"/>
                <c:pt idx="0">
                  <c:v>2013</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Sheet3!$D$24:$O$24</c:f>
              <c:numCache>
                <c:formatCode>0.0</c:formatCode>
                <c:ptCount val="12"/>
                <c:pt idx="0">
                  <c:v>13.924050632911392</c:v>
                </c:pt>
                <c:pt idx="1">
                  <c:v>3.7974683544303796</c:v>
                </c:pt>
                <c:pt idx="2">
                  <c:v>2.5316455696202453</c:v>
                </c:pt>
                <c:pt idx="3">
                  <c:v>16.455696202531549</c:v>
                </c:pt>
                <c:pt idx="4">
                  <c:v>10.126582278481049</c:v>
                </c:pt>
                <c:pt idx="5">
                  <c:v>1.2658227848101258</c:v>
                </c:pt>
                <c:pt idx="6">
                  <c:v>6.3291139240506329</c:v>
                </c:pt>
                <c:pt idx="7">
                  <c:v>2.5316455696202453</c:v>
                </c:pt>
                <c:pt idx="8">
                  <c:v>7.594936708860744</c:v>
                </c:pt>
                <c:pt idx="9">
                  <c:v>15.189873417721518</c:v>
                </c:pt>
                <c:pt idx="10">
                  <c:v>12.658227848101266</c:v>
                </c:pt>
                <c:pt idx="11">
                  <c:v>7.594936708860744</c:v>
                </c:pt>
              </c:numCache>
            </c:numRef>
          </c:val>
          <c:extLst xmlns:c16r2="http://schemas.microsoft.com/office/drawing/2015/06/chart">
            <c:ext xmlns:c16="http://schemas.microsoft.com/office/drawing/2014/chart" uri="{C3380CC4-5D6E-409C-BE32-E72D297353CC}">
              <c16:uniqueId val="{00000003-7151-4EB4-A33A-D6C005EC8C94}"/>
            </c:ext>
          </c:extLst>
        </c:ser>
        <c:ser>
          <c:idx val="4"/>
          <c:order val="4"/>
          <c:tx>
            <c:strRef>
              <c:f>Sheet3!$C$25</c:f>
              <c:strCache>
                <c:ptCount val="1"/>
                <c:pt idx="0">
                  <c:v>2014</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Sheet3!$D$25:$O$25</c:f>
              <c:numCache>
                <c:formatCode>0.0</c:formatCode>
                <c:ptCount val="12"/>
                <c:pt idx="0">
                  <c:v>2.0833333333333388</c:v>
                </c:pt>
                <c:pt idx="1">
                  <c:v>5.2083333333333464</c:v>
                </c:pt>
                <c:pt idx="2">
                  <c:v>0</c:v>
                </c:pt>
                <c:pt idx="3">
                  <c:v>21.875</c:v>
                </c:pt>
                <c:pt idx="4">
                  <c:v>0</c:v>
                </c:pt>
                <c:pt idx="5">
                  <c:v>6.25</c:v>
                </c:pt>
                <c:pt idx="6">
                  <c:v>3.125</c:v>
                </c:pt>
                <c:pt idx="7">
                  <c:v>6.25</c:v>
                </c:pt>
                <c:pt idx="8">
                  <c:v>10.416666666666689</c:v>
                </c:pt>
                <c:pt idx="9">
                  <c:v>18.75</c:v>
                </c:pt>
                <c:pt idx="10">
                  <c:v>17.708333333333215</c:v>
                </c:pt>
                <c:pt idx="11">
                  <c:v>8.3333333333333357</c:v>
                </c:pt>
              </c:numCache>
            </c:numRef>
          </c:val>
          <c:extLst xmlns:c16r2="http://schemas.microsoft.com/office/drawing/2015/06/chart">
            <c:ext xmlns:c16="http://schemas.microsoft.com/office/drawing/2014/chart" uri="{C3380CC4-5D6E-409C-BE32-E72D297353CC}">
              <c16:uniqueId val="{00000004-7151-4EB4-A33A-D6C005EC8C94}"/>
            </c:ext>
          </c:extLst>
        </c:ser>
        <c:ser>
          <c:idx val="5"/>
          <c:order val="5"/>
          <c:tx>
            <c:strRef>
              <c:f>Sheet3!$C$26</c:f>
              <c:strCache>
                <c:ptCount val="1"/>
                <c:pt idx="0">
                  <c:v>2015</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Sheet3!$D$26:$O$26</c:f>
              <c:numCache>
                <c:formatCode>0.0</c:formatCode>
                <c:ptCount val="12"/>
                <c:pt idx="0">
                  <c:v>1.4705882352941178</c:v>
                </c:pt>
                <c:pt idx="1">
                  <c:v>3.6764705882352939</c:v>
                </c:pt>
                <c:pt idx="2">
                  <c:v>2.2058823529411802</c:v>
                </c:pt>
                <c:pt idx="3">
                  <c:v>5.8823529411764675</c:v>
                </c:pt>
                <c:pt idx="4">
                  <c:v>7.3529411764705763</c:v>
                </c:pt>
                <c:pt idx="5">
                  <c:v>2.2058823529411802</c:v>
                </c:pt>
                <c:pt idx="6">
                  <c:v>5.1470588235293988</c:v>
                </c:pt>
                <c:pt idx="7">
                  <c:v>0.73529411764705965</c:v>
                </c:pt>
                <c:pt idx="8">
                  <c:v>19.117647058823533</c:v>
                </c:pt>
                <c:pt idx="9">
                  <c:v>26.470588235294116</c:v>
                </c:pt>
                <c:pt idx="10">
                  <c:v>10.294117647058799</c:v>
                </c:pt>
                <c:pt idx="11">
                  <c:v>15.441176470588236</c:v>
                </c:pt>
              </c:numCache>
            </c:numRef>
          </c:val>
          <c:extLst xmlns:c16r2="http://schemas.microsoft.com/office/drawing/2015/06/chart">
            <c:ext xmlns:c16="http://schemas.microsoft.com/office/drawing/2014/chart" uri="{C3380CC4-5D6E-409C-BE32-E72D297353CC}">
              <c16:uniqueId val="{00000005-7151-4EB4-A33A-D6C005EC8C94}"/>
            </c:ext>
          </c:extLst>
        </c:ser>
        <c:ser>
          <c:idx val="6"/>
          <c:order val="6"/>
          <c:tx>
            <c:strRef>
              <c:f>Sheet3!$C$27</c:f>
              <c:strCache>
                <c:ptCount val="1"/>
                <c:pt idx="0">
                  <c:v>2016</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Sheet3!$D$27:$O$27</c:f>
              <c:numCache>
                <c:formatCode>0.0</c:formatCode>
                <c:ptCount val="12"/>
                <c:pt idx="0">
                  <c:v>33.641975308641982</c:v>
                </c:pt>
                <c:pt idx="1">
                  <c:v>6.7901234567901234</c:v>
                </c:pt>
                <c:pt idx="2">
                  <c:v>5.2469135802469085</c:v>
                </c:pt>
                <c:pt idx="3">
                  <c:v>3.7037037037037042</c:v>
                </c:pt>
                <c:pt idx="4">
                  <c:v>1.2345679012345681</c:v>
                </c:pt>
                <c:pt idx="5">
                  <c:v>4.3209876543209713</c:v>
                </c:pt>
                <c:pt idx="6">
                  <c:v>1.8518518518518521</c:v>
                </c:pt>
                <c:pt idx="7">
                  <c:v>6.1728395061728385</c:v>
                </c:pt>
                <c:pt idx="8">
                  <c:v>11.419753086419753</c:v>
                </c:pt>
                <c:pt idx="9">
                  <c:v>16.666666666666668</c:v>
                </c:pt>
                <c:pt idx="10">
                  <c:v>3.3950617283950617</c:v>
                </c:pt>
                <c:pt idx="11">
                  <c:v>5.5555555555555376</c:v>
                </c:pt>
              </c:numCache>
            </c:numRef>
          </c:val>
          <c:extLst xmlns:c16r2="http://schemas.microsoft.com/office/drawing/2015/06/chart">
            <c:ext xmlns:c16="http://schemas.microsoft.com/office/drawing/2014/chart" uri="{C3380CC4-5D6E-409C-BE32-E72D297353CC}">
              <c16:uniqueId val="{00000006-7151-4EB4-A33A-D6C005EC8C94}"/>
            </c:ext>
          </c:extLst>
        </c:ser>
        <c:ser>
          <c:idx val="7"/>
          <c:order val="7"/>
          <c:tx>
            <c:strRef>
              <c:f>Sheet3!$C$28</c:f>
              <c:strCache>
                <c:ptCount val="1"/>
                <c:pt idx="0">
                  <c:v>2017</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Sheet3!$D$28:$O$28</c:f>
              <c:numCache>
                <c:formatCode>0.0</c:formatCode>
                <c:ptCount val="12"/>
                <c:pt idx="0">
                  <c:v>4.2635658914728713</c:v>
                </c:pt>
                <c:pt idx="1">
                  <c:v>5.8139534883720927</c:v>
                </c:pt>
                <c:pt idx="2">
                  <c:v>7.7519379844961334</c:v>
                </c:pt>
                <c:pt idx="3">
                  <c:v>2.7131782945736433</c:v>
                </c:pt>
                <c:pt idx="4">
                  <c:v>2.7131782945736433</c:v>
                </c:pt>
                <c:pt idx="5">
                  <c:v>3.1007751937984467</c:v>
                </c:pt>
                <c:pt idx="6">
                  <c:v>3.8759689922480534</c:v>
                </c:pt>
                <c:pt idx="7">
                  <c:v>6.9767441860465134</c:v>
                </c:pt>
                <c:pt idx="8">
                  <c:v>24.031007751937985</c:v>
                </c:pt>
                <c:pt idx="9">
                  <c:v>18.604651162790766</c:v>
                </c:pt>
                <c:pt idx="10">
                  <c:v>15.503875968992247</c:v>
                </c:pt>
                <c:pt idx="11">
                  <c:v>4.651162790697688</c:v>
                </c:pt>
              </c:numCache>
            </c:numRef>
          </c:val>
          <c:extLst xmlns:c16r2="http://schemas.microsoft.com/office/drawing/2015/06/chart">
            <c:ext xmlns:c16="http://schemas.microsoft.com/office/drawing/2014/chart" uri="{C3380CC4-5D6E-409C-BE32-E72D297353CC}">
              <c16:uniqueId val="{00000007-7151-4EB4-A33A-D6C005EC8C94}"/>
            </c:ext>
          </c:extLst>
        </c:ser>
        <c:ser>
          <c:idx val="8"/>
          <c:order val="8"/>
          <c:tx>
            <c:strRef>
              <c:f>Sheet3!$C$29</c:f>
              <c:strCache>
                <c:ptCount val="1"/>
                <c:pt idx="0">
                  <c:v>2018</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Sheet3!$D$29:$O$29</c:f>
              <c:numCache>
                <c:formatCode>0.0</c:formatCode>
                <c:ptCount val="12"/>
                <c:pt idx="0">
                  <c:v>4.4354838709677376</c:v>
                </c:pt>
                <c:pt idx="1">
                  <c:v>4.0322580645161334</c:v>
                </c:pt>
                <c:pt idx="2">
                  <c:v>0.80645161290322664</c:v>
                </c:pt>
                <c:pt idx="3">
                  <c:v>8.0645161290322598</c:v>
                </c:pt>
                <c:pt idx="4">
                  <c:v>6.0483870967741939</c:v>
                </c:pt>
                <c:pt idx="5">
                  <c:v>6.4516129032258114</c:v>
                </c:pt>
                <c:pt idx="6">
                  <c:v>4.0322580645161334</c:v>
                </c:pt>
                <c:pt idx="7">
                  <c:v>7.6612903225806503</c:v>
                </c:pt>
                <c:pt idx="8">
                  <c:v>9.6774193548387206</c:v>
                </c:pt>
                <c:pt idx="9">
                  <c:v>32.258064516129032</c:v>
                </c:pt>
                <c:pt idx="10">
                  <c:v>11.693548387096769</c:v>
                </c:pt>
                <c:pt idx="11">
                  <c:v>4.838709677419355</c:v>
                </c:pt>
              </c:numCache>
            </c:numRef>
          </c:val>
          <c:extLst xmlns:c16r2="http://schemas.microsoft.com/office/drawing/2015/06/chart">
            <c:ext xmlns:c16="http://schemas.microsoft.com/office/drawing/2014/chart" uri="{C3380CC4-5D6E-409C-BE32-E72D297353CC}">
              <c16:uniqueId val="{00000008-7151-4EB4-A33A-D6C005EC8C94}"/>
            </c:ext>
          </c:extLst>
        </c:ser>
        <c:ser>
          <c:idx val="9"/>
          <c:order val="9"/>
          <c:tx>
            <c:strRef>
              <c:f>Sheet3!$C$30</c:f>
              <c:strCache>
                <c:ptCount val="1"/>
                <c:pt idx="0">
                  <c:v>2019</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cat>
            <c:strRef>
              <c:f>Sheet3!$D$20:$O$20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Sheet3!$D$30:$O$30</c:f>
              <c:numCache>
                <c:formatCode>0.0</c:formatCode>
                <c:ptCount val="12"/>
                <c:pt idx="0">
                  <c:v>2.3255813953488373</c:v>
                </c:pt>
                <c:pt idx="1">
                  <c:v>1.2133468149646098</c:v>
                </c:pt>
                <c:pt idx="2">
                  <c:v>11.830131445904955</c:v>
                </c:pt>
                <c:pt idx="3">
                  <c:v>2.7300303336703742</c:v>
                </c:pt>
                <c:pt idx="4">
                  <c:v>12.94236602628918</c:v>
                </c:pt>
                <c:pt idx="5">
                  <c:v>5.9656218402426724</c:v>
                </c:pt>
                <c:pt idx="6">
                  <c:v>3.7411526794742165</c:v>
                </c:pt>
                <c:pt idx="7">
                  <c:v>3.2355915065723049</c:v>
                </c:pt>
                <c:pt idx="8">
                  <c:v>10.414560161779551</c:v>
                </c:pt>
                <c:pt idx="9">
                  <c:v>16.279069767441861</c:v>
                </c:pt>
                <c:pt idx="10">
                  <c:v>14.459049544994977</c:v>
                </c:pt>
                <c:pt idx="11">
                  <c:v>14.863498483316482</c:v>
                </c:pt>
              </c:numCache>
            </c:numRef>
          </c:val>
          <c:extLst xmlns:c16r2="http://schemas.microsoft.com/office/drawing/2015/06/chart">
            <c:ext xmlns:c16="http://schemas.microsoft.com/office/drawing/2014/chart" uri="{C3380CC4-5D6E-409C-BE32-E72D297353CC}">
              <c16:uniqueId val="{00000009-7151-4EB4-A33A-D6C005EC8C94}"/>
            </c:ext>
          </c:extLst>
        </c:ser>
        <c:axId val="108571648"/>
        <c:axId val="108602112"/>
      </c:areaChart>
      <c:catAx>
        <c:axId val="108571648"/>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lumMod val="85000"/>
                  </a:schemeClr>
                </a:solidFill>
                <a:latin typeface="Arial" pitchFamily="34" charset="0"/>
                <a:ea typeface="+mn-ea"/>
                <a:cs typeface="Arial" pitchFamily="34" charset="0"/>
              </a:defRPr>
            </a:pPr>
            <a:endParaRPr lang="es-ES"/>
          </a:p>
        </c:txPr>
        <c:crossAx val="108602112"/>
        <c:crossesAt val="0"/>
        <c:auto val="1"/>
        <c:lblAlgn val="ctr"/>
        <c:lblOffset val="100"/>
      </c:catAx>
      <c:valAx>
        <c:axId val="108602112"/>
        <c:scaling>
          <c:orientation val="minMax"/>
        </c:scaling>
        <c:axPos val="l"/>
        <c:majorGridlines>
          <c:spPr>
            <a:ln w="9525" cap="flat" cmpd="sng" algn="ctr">
              <a:solidFill>
                <a:schemeClr val="bg1">
                  <a:alpha val="10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lumMod val="85000"/>
                  </a:schemeClr>
                </a:solidFill>
                <a:latin typeface="Arial" pitchFamily="34" charset="0"/>
                <a:ea typeface="+mn-ea"/>
                <a:cs typeface="Arial" pitchFamily="34" charset="0"/>
              </a:defRPr>
            </a:pPr>
            <a:endParaRPr lang="es-ES"/>
          </a:p>
        </c:txPr>
        <c:crossAx val="108571648"/>
        <c:crosses val="autoZero"/>
        <c:crossBetween val="midCat"/>
      </c:valAx>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bg1">
                  <a:lumMod val="85000"/>
                </a:schemeClr>
              </a:solidFill>
              <a:latin typeface="Arial" pitchFamily="34" charset="0"/>
              <a:ea typeface="+mn-ea"/>
              <a:cs typeface="Arial" pitchFamily="34" charset="0"/>
            </a:defRPr>
          </a:pPr>
          <a:endParaRPr lang="es-ES"/>
        </a:p>
      </c:txPr>
    </c:legend>
    <c:plotVisOnly val="1"/>
    <c:dispBlanksAs val="zero"/>
  </c:chart>
  <c:spPr>
    <a:solidFill>
      <a:schemeClr val="tx2">
        <a:lumMod val="50000"/>
      </a:schemeClr>
    </a:solidFill>
    <a:ln w="9525" cap="flat" cmpd="sng" algn="ctr">
      <a:solidFill>
        <a:schemeClr val="tx2">
          <a:lumMod val="15000"/>
          <a:lumOff val="85000"/>
        </a:schemeClr>
      </a:solidFill>
      <a:round/>
    </a:ln>
    <a:effectLst/>
  </c:spPr>
  <c:txPr>
    <a:bodyPr/>
    <a:lstStyle/>
    <a:p>
      <a:pPr>
        <a:defRPr/>
      </a:pPr>
      <a:endParaRPr lang="es-E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9202" cy="512222"/>
          </a:xfrm>
          <a:prstGeom prst="rect">
            <a:avLst/>
          </a:prstGeom>
        </p:spPr>
        <p:txBody>
          <a:bodyPr vert="horz" lIns="94787" tIns="47393" rIns="94787" bIns="47393" rtlCol="0"/>
          <a:lstStyle>
            <a:lvl1pPr algn="l">
              <a:defRPr sz="1200"/>
            </a:lvl1pPr>
          </a:lstStyle>
          <a:p>
            <a:endParaRPr lang="es-ES"/>
          </a:p>
        </p:txBody>
      </p:sp>
      <p:sp>
        <p:nvSpPr>
          <p:cNvPr id="3" name="2 Marcador de fecha"/>
          <p:cNvSpPr>
            <a:spLocks noGrp="1"/>
          </p:cNvSpPr>
          <p:nvPr>
            <p:ph type="dt" sz="quarter" idx="1"/>
          </p:nvPr>
        </p:nvSpPr>
        <p:spPr>
          <a:xfrm>
            <a:off x="4023203" y="0"/>
            <a:ext cx="3079202" cy="512222"/>
          </a:xfrm>
          <a:prstGeom prst="rect">
            <a:avLst/>
          </a:prstGeom>
        </p:spPr>
        <p:txBody>
          <a:bodyPr vert="horz" lIns="94787" tIns="47393" rIns="94787" bIns="47393" rtlCol="0"/>
          <a:lstStyle>
            <a:lvl1pPr algn="r">
              <a:defRPr sz="1200"/>
            </a:lvl1pPr>
          </a:lstStyle>
          <a:p>
            <a:fld id="{87B5081E-4130-4FBA-8520-A3F9E9A865F9}" type="datetimeFigureOut">
              <a:rPr lang="es-ES" smtClean="0"/>
              <a:pPr/>
              <a:t>21/12/2020</a:t>
            </a:fld>
            <a:endParaRPr lang="es-ES"/>
          </a:p>
        </p:txBody>
      </p:sp>
      <p:sp>
        <p:nvSpPr>
          <p:cNvPr id="4" name="3 Marcador de pie de página"/>
          <p:cNvSpPr>
            <a:spLocks noGrp="1"/>
          </p:cNvSpPr>
          <p:nvPr>
            <p:ph type="ftr" sz="quarter" idx="2"/>
          </p:nvPr>
        </p:nvSpPr>
        <p:spPr>
          <a:xfrm>
            <a:off x="0" y="9720755"/>
            <a:ext cx="3079202" cy="512222"/>
          </a:xfrm>
          <a:prstGeom prst="rect">
            <a:avLst/>
          </a:prstGeom>
        </p:spPr>
        <p:txBody>
          <a:bodyPr vert="horz" lIns="94787" tIns="47393" rIns="94787" bIns="47393"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203" y="9720755"/>
            <a:ext cx="3079202" cy="512222"/>
          </a:xfrm>
          <a:prstGeom prst="rect">
            <a:avLst/>
          </a:prstGeom>
        </p:spPr>
        <p:txBody>
          <a:bodyPr vert="horz" lIns="94787" tIns="47393" rIns="94787" bIns="47393" rtlCol="0" anchor="b"/>
          <a:lstStyle>
            <a:lvl1pPr algn="r">
              <a:defRPr sz="1200"/>
            </a:lvl1pPr>
          </a:lstStyle>
          <a:p>
            <a:fld id="{C1B6D353-99D3-4DBD-B28C-C18EC7055D00}" type="slidenum">
              <a:rPr lang="es-ES" smtClean="0"/>
              <a:pPr/>
              <a:t>‹Nº›</a:t>
            </a:fld>
            <a:endParaRPr lang="es-ES"/>
          </a:p>
        </p:txBody>
      </p:sp>
    </p:spTree>
    <p:extLst>
      <p:ext uri="{BB962C8B-B14F-4D97-AF65-F5344CB8AC3E}">
        <p14:creationId xmlns="" xmlns:p14="http://schemas.microsoft.com/office/powerpoint/2010/main" val="894776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78427" cy="511731"/>
          </a:xfrm>
          <a:prstGeom prst="rect">
            <a:avLst/>
          </a:prstGeom>
        </p:spPr>
        <p:txBody>
          <a:bodyPr vert="horz" lIns="99038" tIns="49518" rIns="99038" bIns="49518" rtlCol="0"/>
          <a:lstStyle>
            <a:lvl1pPr algn="l">
              <a:defRPr sz="1300"/>
            </a:lvl1pPr>
          </a:lstStyle>
          <a:p>
            <a:endParaRPr lang="es-ES"/>
          </a:p>
        </p:txBody>
      </p:sp>
      <p:sp>
        <p:nvSpPr>
          <p:cNvPr id="3" name="2 Marcador de fecha"/>
          <p:cNvSpPr>
            <a:spLocks noGrp="1"/>
          </p:cNvSpPr>
          <p:nvPr>
            <p:ph type="dt" idx="1"/>
          </p:nvPr>
        </p:nvSpPr>
        <p:spPr>
          <a:xfrm>
            <a:off x="4023994" y="1"/>
            <a:ext cx="3078427" cy="511731"/>
          </a:xfrm>
          <a:prstGeom prst="rect">
            <a:avLst/>
          </a:prstGeom>
        </p:spPr>
        <p:txBody>
          <a:bodyPr vert="horz" lIns="99038" tIns="49518" rIns="99038" bIns="49518" rtlCol="0"/>
          <a:lstStyle>
            <a:lvl1pPr algn="r">
              <a:defRPr sz="1300"/>
            </a:lvl1pPr>
          </a:lstStyle>
          <a:p>
            <a:fld id="{58BC7036-C5CC-4975-8F4B-59FBFDC40BE2}" type="datetimeFigureOut">
              <a:rPr lang="es-ES" smtClean="0"/>
              <a:pPr/>
              <a:t>21/12/2020</a:t>
            </a:fld>
            <a:endParaRPr lang="es-ES"/>
          </a:p>
        </p:txBody>
      </p:sp>
      <p:sp>
        <p:nvSpPr>
          <p:cNvPr id="4" name="3 Marcador de imagen de diapositiva"/>
          <p:cNvSpPr>
            <a:spLocks noGrp="1" noRot="1" noChangeAspect="1"/>
          </p:cNvSpPr>
          <p:nvPr>
            <p:ph type="sldImg" idx="2"/>
          </p:nvPr>
        </p:nvSpPr>
        <p:spPr>
          <a:xfrm>
            <a:off x="2074863" y="766763"/>
            <a:ext cx="2954337" cy="3838575"/>
          </a:xfrm>
          <a:prstGeom prst="rect">
            <a:avLst/>
          </a:prstGeom>
          <a:noFill/>
          <a:ln w="12700">
            <a:solidFill>
              <a:prstClr val="black"/>
            </a:solidFill>
          </a:ln>
        </p:spPr>
        <p:txBody>
          <a:bodyPr vert="horz" lIns="99038" tIns="49518" rIns="99038" bIns="49518" rtlCol="0" anchor="ctr"/>
          <a:lstStyle/>
          <a:p>
            <a:endParaRPr lang="es-ES"/>
          </a:p>
        </p:txBody>
      </p:sp>
      <p:sp>
        <p:nvSpPr>
          <p:cNvPr id="5" name="4 Marcador de notas"/>
          <p:cNvSpPr>
            <a:spLocks noGrp="1"/>
          </p:cNvSpPr>
          <p:nvPr>
            <p:ph type="body" sz="quarter" idx="3"/>
          </p:nvPr>
        </p:nvSpPr>
        <p:spPr>
          <a:xfrm>
            <a:off x="710407" y="4861441"/>
            <a:ext cx="5683250" cy="4605577"/>
          </a:xfrm>
          <a:prstGeom prst="rect">
            <a:avLst/>
          </a:prstGeom>
        </p:spPr>
        <p:txBody>
          <a:bodyPr vert="horz" lIns="99038" tIns="49518" rIns="99038" bIns="495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721107"/>
            <a:ext cx="3078427" cy="511731"/>
          </a:xfrm>
          <a:prstGeom prst="rect">
            <a:avLst/>
          </a:prstGeom>
        </p:spPr>
        <p:txBody>
          <a:bodyPr vert="horz" lIns="99038" tIns="49518" rIns="99038" bIns="4951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3994" y="9721107"/>
            <a:ext cx="3078427" cy="511731"/>
          </a:xfrm>
          <a:prstGeom prst="rect">
            <a:avLst/>
          </a:prstGeom>
        </p:spPr>
        <p:txBody>
          <a:bodyPr vert="horz" lIns="99038" tIns="49518" rIns="99038" bIns="49518" rtlCol="0" anchor="b"/>
          <a:lstStyle>
            <a:lvl1pPr algn="r">
              <a:defRPr sz="1300"/>
            </a:lvl1pPr>
          </a:lstStyle>
          <a:p>
            <a:fld id="{3385A53E-AA7B-49D1-817D-89D3453BAC27}" type="slidenum">
              <a:rPr lang="es-ES" smtClean="0"/>
              <a:pPr/>
              <a:t>‹Nº›</a:t>
            </a:fld>
            <a:endParaRPr lang="es-ES"/>
          </a:p>
        </p:txBody>
      </p:sp>
    </p:spTree>
    <p:extLst>
      <p:ext uri="{BB962C8B-B14F-4D97-AF65-F5344CB8AC3E}">
        <p14:creationId xmlns="" xmlns:p14="http://schemas.microsoft.com/office/powerpoint/2010/main" val="321780935"/>
      </p:ext>
    </p:extLst>
  </p:cSld>
  <p:clrMap bg1="lt1" tx1="dk1" bg2="lt2" tx2="dk2" accent1="accent1" accent2="accent2" accent3="accent3" accent4="accent4" accent5="accent5" accent6="accent6" hlink="hlink" folHlink="folHlink"/>
  <p:notesStyle>
    <a:lvl1pPr marL="0" algn="l" defTabSz="4731687" rtl="0" eaLnBrk="1" latinLnBrk="0" hangingPunct="1">
      <a:defRPr sz="6300" kern="1200">
        <a:solidFill>
          <a:schemeClr val="tx1"/>
        </a:solidFill>
        <a:latin typeface="+mn-lt"/>
        <a:ea typeface="+mn-ea"/>
        <a:cs typeface="+mn-cs"/>
      </a:defRPr>
    </a:lvl1pPr>
    <a:lvl2pPr marL="2365844" algn="l" defTabSz="4731687" rtl="0" eaLnBrk="1" latinLnBrk="0" hangingPunct="1">
      <a:defRPr sz="6300" kern="1200">
        <a:solidFill>
          <a:schemeClr val="tx1"/>
        </a:solidFill>
        <a:latin typeface="+mn-lt"/>
        <a:ea typeface="+mn-ea"/>
        <a:cs typeface="+mn-cs"/>
      </a:defRPr>
    </a:lvl2pPr>
    <a:lvl3pPr marL="4731687" algn="l" defTabSz="4731687" rtl="0" eaLnBrk="1" latinLnBrk="0" hangingPunct="1">
      <a:defRPr sz="6300" kern="1200">
        <a:solidFill>
          <a:schemeClr val="tx1"/>
        </a:solidFill>
        <a:latin typeface="+mn-lt"/>
        <a:ea typeface="+mn-ea"/>
        <a:cs typeface="+mn-cs"/>
      </a:defRPr>
    </a:lvl3pPr>
    <a:lvl4pPr marL="7097531" algn="l" defTabSz="4731687" rtl="0" eaLnBrk="1" latinLnBrk="0" hangingPunct="1">
      <a:defRPr sz="6300" kern="1200">
        <a:solidFill>
          <a:schemeClr val="tx1"/>
        </a:solidFill>
        <a:latin typeface="+mn-lt"/>
        <a:ea typeface="+mn-ea"/>
        <a:cs typeface="+mn-cs"/>
      </a:defRPr>
    </a:lvl4pPr>
    <a:lvl5pPr marL="9463374" algn="l" defTabSz="4731687" rtl="0" eaLnBrk="1" latinLnBrk="0" hangingPunct="1">
      <a:defRPr sz="6300" kern="1200">
        <a:solidFill>
          <a:schemeClr val="tx1"/>
        </a:solidFill>
        <a:latin typeface="+mn-lt"/>
        <a:ea typeface="+mn-ea"/>
        <a:cs typeface="+mn-cs"/>
      </a:defRPr>
    </a:lvl5pPr>
    <a:lvl6pPr marL="11829217" algn="l" defTabSz="4731687" rtl="0" eaLnBrk="1" latinLnBrk="0" hangingPunct="1">
      <a:defRPr sz="6300" kern="1200">
        <a:solidFill>
          <a:schemeClr val="tx1"/>
        </a:solidFill>
        <a:latin typeface="+mn-lt"/>
        <a:ea typeface="+mn-ea"/>
        <a:cs typeface="+mn-cs"/>
      </a:defRPr>
    </a:lvl6pPr>
    <a:lvl7pPr marL="14195061" algn="l" defTabSz="4731687" rtl="0" eaLnBrk="1" latinLnBrk="0" hangingPunct="1">
      <a:defRPr sz="6300" kern="1200">
        <a:solidFill>
          <a:schemeClr val="tx1"/>
        </a:solidFill>
        <a:latin typeface="+mn-lt"/>
        <a:ea typeface="+mn-ea"/>
        <a:cs typeface="+mn-cs"/>
      </a:defRPr>
    </a:lvl7pPr>
    <a:lvl8pPr marL="16560905" algn="l" defTabSz="4731687" rtl="0" eaLnBrk="1" latinLnBrk="0" hangingPunct="1">
      <a:defRPr sz="6300" kern="1200">
        <a:solidFill>
          <a:schemeClr val="tx1"/>
        </a:solidFill>
        <a:latin typeface="+mn-lt"/>
        <a:ea typeface="+mn-ea"/>
        <a:cs typeface="+mn-cs"/>
      </a:defRPr>
    </a:lvl8pPr>
    <a:lvl9pPr marL="18926749" algn="l" defTabSz="4731687"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74863" y="766763"/>
            <a:ext cx="2954337"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385A53E-AA7B-49D1-817D-89D3453BAC27}" type="slidenum">
              <a:rPr lang="es-ES" smtClean="0"/>
              <a:pPr/>
              <a:t>1</a:t>
            </a:fld>
            <a:endParaRPr lang="es-ES"/>
          </a:p>
        </p:txBody>
      </p:sp>
    </p:spTree>
    <p:extLst>
      <p:ext uri="{BB962C8B-B14F-4D97-AF65-F5344CB8AC3E}">
        <p14:creationId xmlns="" xmlns:p14="http://schemas.microsoft.com/office/powerpoint/2010/main" val="404387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700342" y="14540167"/>
            <a:ext cx="30603825" cy="10032922"/>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5400676" y="26523314"/>
            <a:ext cx="25203151" cy="11961496"/>
          </a:xfrm>
        </p:spPr>
        <p:txBody>
          <a:bodyPr/>
          <a:lstStyle>
            <a:lvl1pPr marL="0" indent="0" algn="ctr">
              <a:buNone/>
              <a:defRPr>
                <a:solidFill>
                  <a:schemeClr val="tx1">
                    <a:tint val="75000"/>
                  </a:schemeClr>
                </a:solidFill>
              </a:defRPr>
            </a:lvl1pPr>
            <a:lvl2pPr marL="2365844" indent="0" algn="ctr">
              <a:buNone/>
              <a:defRPr>
                <a:solidFill>
                  <a:schemeClr val="tx1">
                    <a:tint val="75000"/>
                  </a:schemeClr>
                </a:solidFill>
              </a:defRPr>
            </a:lvl2pPr>
            <a:lvl3pPr marL="4731687" indent="0" algn="ctr">
              <a:buNone/>
              <a:defRPr>
                <a:solidFill>
                  <a:schemeClr val="tx1">
                    <a:tint val="75000"/>
                  </a:schemeClr>
                </a:solidFill>
              </a:defRPr>
            </a:lvl3pPr>
            <a:lvl4pPr marL="7097531" indent="0" algn="ctr">
              <a:buNone/>
              <a:defRPr>
                <a:solidFill>
                  <a:schemeClr val="tx1">
                    <a:tint val="75000"/>
                  </a:schemeClr>
                </a:solidFill>
              </a:defRPr>
            </a:lvl4pPr>
            <a:lvl5pPr marL="9463374" indent="0" algn="ctr">
              <a:buNone/>
              <a:defRPr>
                <a:solidFill>
                  <a:schemeClr val="tx1">
                    <a:tint val="75000"/>
                  </a:schemeClr>
                </a:solidFill>
              </a:defRPr>
            </a:lvl5pPr>
            <a:lvl6pPr marL="11829217" indent="0" algn="ctr">
              <a:buNone/>
              <a:defRPr>
                <a:solidFill>
                  <a:schemeClr val="tx1">
                    <a:tint val="75000"/>
                  </a:schemeClr>
                </a:solidFill>
              </a:defRPr>
            </a:lvl6pPr>
            <a:lvl7pPr marL="14195061" indent="0" algn="ctr">
              <a:buNone/>
              <a:defRPr>
                <a:solidFill>
                  <a:schemeClr val="tx1">
                    <a:tint val="75000"/>
                  </a:schemeClr>
                </a:solidFill>
              </a:defRPr>
            </a:lvl7pPr>
            <a:lvl8pPr marL="16560905" indent="0" algn="ctr">
              <a:buNone/>
              <a:defRPr>
                <a:solidFill>
                  <a:schemeClr val="tx1">
                    <a:tint val="75000"/>
                  </a:schemeClr>
                </a:solidFill>
              </a:defRPr>
            </a:lvl8pPr>
            <a:lvl9pPr marL="1892674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103267" y="1874422"/>
            <a:ext cx="8101013" cy="3993665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00225" y="1874422"/>
            <a:ext cx="23702962" cy="3993665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844112" y="30077110"/>
            <a:ext cx="30603825" cy="9296163"/>
          </a:xfrm>
        </p:spPr>
        <p:txBody>
          <a:bodyPr anchor="t"/>
          <a:lstStyle>
            <a:lvl1pPr algn="l">
              <a:defRPr sz="207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844112" y="19838320"/>
            <a:ext cx="30603825" cy="10238776"/>
          </a:xfrm>
        </p:spPr>
        <p:txBody>
          <a:bodyPr anchor="b"/>
          <a:lstStyle>
            <a:lvl1pPr marL="0" indent="0">
              <a:buNone/>
              <a:defRPr sz="10500">
                <a:solidFill>
                  <a:schemeClr val="tx1">
                    <a:tint val="75000"/>
                  </a:schemeClr>
                </a:solidFill>
              </a:defRPr>
            </a:lvl1pPr>
            <a:lvl2pPr marL="2365844" indent="0">
              <a:buNone/>
              <a:defRPr sz="9300">
                <a:solidFill>
                  <a:schemeClr val="tx1">
                    <a:tint val="75000"/>
                  </a:schemeClr>
                </a:solidFill>
              </a:defRPr>
            </a:lvl2pPr>
            <a:lvl3pPr marL="4731687" indent="0">
              <a:buNone/>
              <a:defRPr sz="8400">
                <a:solidFill>
                  <a:schemeClr val="tx1">
                    <a:tint val="75000"/>
                  </a:schemeClr>
                </a:solidFill>
              </a:defRPr>
            </a:lvl3pPr>
            <a:lvl4pPr marL="7097531" indent="0">
              <a:buNone/>
              <a:defRPr sz="7200">
                <a:solidFill>
                  <a:schemeClr val="tx1">
                    <a:tint val="75000"/>
                  </a:schemeClr>
                </a:solidFill>
              </a:defRPr>
            </a:lvl4pPr>
            <a:lvl5pPr marL="9463374" indent="0">
              <a:buNone/>
              <a:defRPr sz="7200">
                <a:solidFill>
                  <a:schemeClr val="tx1">
                    <a:tint val="75000"/>
                  </a:schemeClr>
                </a:solidFill>
              </a:defRPr>
            </a:lvl5pPr>
            <a:lvl6pPr marL="11829217" indent="0">
              <a:buNone/>
              <a:defRPr sz="7200">
                <a:solidFill>
                  <a:schemeClr val="tx1">
                    <a:tint val="75000"/>
                  </a:schemeClr>
                </a:solidFill>
              </a:defRPr>
            </a:lvl6pPr>
            <a:lvl7pPr marL="14195061" indent="0">
              <a:buNone/>
              <a:defRPr sz="7200">
                <a:solidFill>
                  <a:schemeClr val="tx1">
                    <a:tint val="75000"/>
                  </a:schemeClr>
                </a:solidFill>
              </a:defRPr>
            </a:lvl7pPr>
            <a:lvl8pPr marL="16560905" indent="0">
              <a:buNone/>
              <a:defRPr sz="7200">
                <a:solidFill>
                  <a:schemeClr val="tx1">
                    <a:tint val="75000"/>
                  </a:schemeClr>
                </a:solidFill>
              </a:defRPr>
            </a:lvl8pPr>
            <a:lvl9pPr marL="18926749" indent="0">
              <a:buNone/>
              <a:defRPr sz="7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00230" y="10921383"/>
            <a:ext cx="15901987" cy="30889697"/>
          </a:xfrm>
        </p:spPr>
        <p:txBody>
          <a:bodyPr/>
          <a:lstStyle>
            <a:lvl1pPr>
              <a:defRPr sz="14400"/>
            </a:lvl1pPr>
            <a:lvl2pPr>
              <a:defRPr sz="12300"/>
            </a:lvl2pPr>
            <a:lvl3pPr>
              <a:defRPr sz="10500"/>
            </a:lvl3pPr>
            <a:lvl4pPr>
              <a:defRPr sz="9300"/>
            </a:lvl4pPr>
            <a:lvl5pPr>
              <a:defRPr sz="9300"/>
            </a:lvl5pPr>
            <a:lvl6pPr>
              <a:defRPr sz="9300"/>
            </a:lvl6pPr>
            <a:lvl7pPr>
              <a:defRPr sz="9300"/>
            </a:lvl7pPr>
            <a:lvl8pPr>
              <a:defRPr sz="9300"/>
            </a:lvl8pPr>
            <a:lvl9pPr>
              <a:defRPr sz="9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302292" y="10921383"/>
            <a:ext cx="15901987" cy="30889697"/>
          </a:xfrm>
        </p:spPr>
        <p:txBody>
          <a:bodyPr/>
          <a:lstStyle>
            <a:lvl1pPr>
              <a:defRPr sz="14400"/>
            </a:lvl1pPr>
            <a:lvl2pPr>
              <a:defRPr sz="12300"/>
            </a:lvl2pPr>
            <a:lvl3pPr>
              <a:defRPr sz="10500"/>
            </a:lvl3pPr>
            <a:lvl4pPr>
              <a:defRPr sz="9300"/>
            </a:lvl4pPr>
            <a:lvl5pPr>
              <a:defRPr sz="9300"/>
            </a:lvl5pPr>
            <a:lvl6pPr>
              <a:defRPr sz="9300"/>
            </a:lvl6pPr>
            <a:lvl7pPr>
              <a:defRPr sz="9300"/>
            </a:lvl7pPr>
            <a:lvl8pPr>
              <a:defRPr sz="9300"/>
            </a:lvl8pPr>
            <a:lvl9pPr>
              <a:defRPr sz="9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800225" y="10477146"/>
            <a:ext cx="15908240" cy="4366377"/>
          </a:xfrm>
        </p:spPr>
        <p:txBody>
          <a:bodyPr anchor="b"/>
          <a:lstStyle>
            <a:lvl1pPr marL="0" indent="0">
              <a:buNone/>
              <a:defRPr sz="12300" b="1"/>
            </a:lvl1pPr>
            <a:lvl2pPr marL="2365844" indent="0">
              <a:buNone/>
              <a:defRPr sz="10500" b="1"/>
            </a:lvl2pPr>
            <a:lvl3pPr marL="4731687" indent="0">
              <a:buNone/>
              <a:defRPr sz="9300" b="1"/>
            </a:lvl3pPr>
            <a:lvl4pPr marL="7097531" indent="0">
              <a:buNone/>
              <a:defRPr sz="8400" b="1"/>
            </a:lvl4pPr>
            <a:lvl5pPr marL="9463374" indent="0">
              <a:buNone/>
              <a:defRPr sz="8400" b="1"/>
            </a:lvl5pPr>
            <a:lvl6pPr marL="11829217" indent="0">
              <a:buNone/>
              <a:defRPr sz="8400" b="1"/>
            </a:lvl6pPr>
            <a:lvl7pPr marL="14195061" indent="0">
              <a:buNone/>
              <a:defRPr sz="8400" b="1"/>
            </a:lvl7pPr>
            <a:lvl8pPr marL="16560905" indent="0">
              <a:buNone/>
              <a:defRPr sz="8400" b="1"/>
            </a:lvl8pPr>
            <a:lvl9pPr marL="18926749" indent="0">
              <a:buNone/>
              <a:defRPr sz="8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800225" y="14843523"/>
            <a:ext cx="15908240" cy="26967540"/>
          </a:xfrm>
        </p:spPr>
        <p:txBody>
          <a:bodyPr/>
          <a:lstStyle>
            <a:lvl1pPr>
              <a:defRPr sz="12300"/>
            </a:lvl1pPr>
            <a:lvl2pPr>
              <a:defRPr sz="10500"/>
            </a:lvl2pPr>
            <a:lvl3pPr>
              <a:defRPr sz="9300"/>
            </a:lvl3pPr>
            <a:lvl4pPr>
              <a:defRPr sz="8400"/>
            </a:lvl4pPr>
            <a:lvl5pPr>
              <a:defRPr sz="8400"/>
            </a:lvl5pPr>
            <a:lvl6pPr>
              <a:defRPr sz="8400"/>
            </a:lvl6pPr>
            <a:lvl7pPr>
              <a:defRPr sz="8400"/>
            </a:lvl7pPr>
            <a:lvl8pPr>
              <a:defRPr sz="8400"/>
            </a:lvl8pPr>
            <a:lvl9pPr>
              <a:defRPr sz="8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8289789" y="10477146"/>
            <a:ext cx="15914488" cy="4366377"/>
          </a:xfrm>
        </p:spPr>
        <p:txBody>
          <a:bodyPr anchor="b"/>
          <a:lstStyle>
            <a:lvl1pPr marL="0" indent="0">
              <a:buNone/>
              <a:defRPr sz="12300" b="1"/>
            </a:lvl1pPr>
            <a:lvl2pPr marL="2365844" indent="0">
              <a:buNone/>
              <a:defRPr sz="10500" b="1"/>
            </a:lvl2pPr>
            <a:lvl3pPr marL="4731687" indent="0">
              <a:buNone/>
              <a:defRPr sz="9300" b="1"/>
            </a:lvl3pPr>
            <a:lvl4pPr marL="7097531" indent="0">
              <a:buNone/>
              <a:defRPr sz="8400" b="1"/>
            </a:lvl4pPr>
            <a:lvl5pPr marL="9463374" indent="0">
              <a:buNone/>
              <a:defRPr sz="8400" b="1"/>
            </a:lvl5pPr>
            <a:lvl6pPr marL="11829217" indent="0">
              <a:buNone/>
              <a:defRPr sz="8400" b="1"/>
            </a:lvl6pPr>
            <a:lvl7pPr marL="14195061" indent="0">
              <a:buNone/>
              <a:defRPr sz="8400" b="1"/>
            </a:lvl7pPr>
            <a:lvl8pPr marL="16560905" indent="0">
              <a:buNone/>
              <a:defRPr sz="8400" b="1"/>
            </a:lvl8pPr>
            <a:lvl9pPr marL="18926749" indent="0">
              <a:buNone/>
              <a:defRPr sz="8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8289789" y="14843523"/>
            <a:ext cx="15914488" cy="26967540"/>
          </a:xfrm>
        </p:spPr>
        <p:txBody>
          <a:bodyPr/>
          <a:lstStyle>
            <a:lvl1pPr>
              <a:defRPr sz="12300"/>
            </a:lvl1pPr>
            <a:lvl2pPr>
              <a:defRPr sz="10500"/>
            </a:lvl2pPr>
            <a:lvl3pPr>
              <a:defRPr sz="9300"/>
            </a:lvl3pPr>
            <a:lvl4pPr>
              <a:defRPr sz="8400"/>
            </a:lvl4pPr>
            <a:lvl5pPr>
              <a:defRPr sz="8400"/>
            </a:lvl5pPr>
            <a:lvl6pPr>
              <a:defRPr sz="8400"/>
            </a:lvl6pPr>
            <a:lvl7pPr>
              <a:defRPr sz="8400"/>
            </a:lvl7pPr>
            <a:lvl8pPr>
              <a:defRPr sz="8400"/>
            </a:lvl8pPr>
            <a:lvl9pPr>
              <a:defRPr sz="8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00232" y="1863567"/>
            <a:ext cx="11845233" cy="7930991"/>
          </a:xfrm>
        </p:spPr>
        <p:txBody>
          <a:bodyPr anchor="b"/>
          <a:lstStyle>
            <a:lvl1pPr algn="l">
              <a:defRPr sz="10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4076759" y="1863583"/>
            <a:ext cx="20127516" cy="39947496"/>
          </a:xfrm>
        </p:spPr>
        <p:txBody>
          <a:bodyPr/>
          <a:lstStyle>
            <a:lvl1pPr>
              <a:defRPr sz="16500"/>
            </a:lvl1pPr>
            <a:lvl2pPr>
              <a:defRPr sz="14400"/>
            </a:lvl2pPr>
            <a:lvl3pPr>
              <a:defRPr sz="12300"/>
            </a:lvl3pPr>
            <a:lvl4pPr>
              <a:defRPr sz="10500"/>
            </a:lvl4pPr>
            <a:lvl5pPr>
              <a:defRPr sz="10500"/>
            </a:lvl5pPr>
            <a:lvl6pPr>
              <a:defRPr sz="10500"/>
            </a:lvl6pPr>
            <a:lvl7pPr>
              <a:defRPr sz="10500"/>
            </a:lvl7pPr>
            <a:lvl8pPr>
              <a:defRPr sz="10500"/>
            </a:lvl8pPr>
            <a:lvl9pPr>
              <a:defRPr sz="10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800232" y="9794576"/>
            <a:ext cx="11845233" cy="32016505"/>
          </a:xfrm>
        </p:spPr>
        <p:txBody>
          <a:bodyPr/>
          <a:lstStyle>
            <a:lvl1pPr marL="0" indent="0">
              <a:buNone/>
              <a:defRPr sz="7200"/>
            </a:lvl1pPr>
            <a:lvl2pPr marL="2365844" indent="0">
              <a:buNone/>
              <a:defRPr sz="6300"/>
            </a:lvl2pPr>
            <a:lvl3pPr marL="4731687" indent="0">
              <a:buNone/>
              <a:defRPr sz="5100"/>
            </a:lvl3pPr>
            <a:lvl4pPr marL="7097531" indent="0">
              <a:buNone/>
              <a:defRPr sz="4700"/>
            </a:lvl4pPr>
            <a:lvl5pPr marL="9463374" indent="0">
              <a:buNone/>
              <a:defRPr sz="4700"/>
            </a:lvl5pPr>
            <a:lvl6pPr marL="11829217" indent="0">
              <a:buNone/>
              <a:defRPr sz="4700"/>
            </a:lvl6pPr>
            <a:lvl7pPr marL="14195061" indent="0">
              <a:buNone/>
              <a:defRPr sz="4700"/>
            </a:lvl7pPr>
            <a:lvl8pPr marL="16560905" indent="0">
              <a:buNone/>
              <a:defRPr sz="4700"/>
            </a:lvl8pPr>
            <a:lvl9pPr marL="18926749" indent="0">
              <a:buNone/>
              <a:defRPr sz="4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057135" y="32764095"/>
            <a:ext cx="21602700" cy="3867987"/>
          </a:xfrm>
        </p:spPr>
        <p:txBody>
          <a:bodyPr anchor="b"/>
          <a:lstStyle>
            <a:lvl1pPr algn="l">
              <a:defRPr sz="10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7057135" y="4182190"/>
            <a:ext cx="21602700" cy="28083510"/>
          </a:xfrm>
        </p:spPr>
        <p:txBody>
          <a:bodyPr/>
          <a:lstStyle>
            <a:lvl1pPr marL="0" indent="0">
              <a:buNone/>
              <a:defRPr sz="16500"/>
            </a:lvl1pPr>
            <a:lvl2pPr marL="2365844" indent="0">
              <a:buNone/>
              <a:defRPr sz="14400"/>
            </a:lvl2pPr>
            <a:lvl3pPr marL="4731687" indent="0">
              <a:buNone/>
              <a:defRPr sz="12300"/>
            </a:lvl3pPr>
            <a:lvl4pPr marL="7097531" indent="0">
              <a:buNone/>
              <a:defRPr sz="10500"/>
            </a:lvl4pPr>
            <a:lvl5pPr marL="9463374" indent="0">
              <a:buNone/>
              <a:defRPr sz="10500"/>
            </a:lvl5pPr>
            <a:lvl6pPr marL="11829217" indent="0">
              <a:buNone/>
              <a:defRPr sz="10500"/>
            </a:lvl6pPr>
            <a:lvl7pPr marL="14195061" indent="0">
              <a:buNone/>
              <a:defRPr sz="10500"/>
            </a:lvl7pPr>
            <a:lvl8pPr marL="16560905" indent="0">
              <a:buNone/>
              <a:defRPr sz="10500"/>
            </a:lvl8pPr>
            <a:lvl9pPr marL="18926749" indent="0">
              <a:buNone/>
              <a:defRPr sz="105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7057135" y="36632083"/>
            <a:ext cx="21602700" cy="5493183"/>
          </a:xfrm>
        </p:spPr>
        <p:txBody>
          <a:bodyPr/>
          <a:lstStyle>
            <a:lvl1pPr marL="0" indent="0">
              <a:buNone/>
              <a:defRPr sz="7200"/>
            </a:lvl1pPr>
            <a:lvl2pPr marL="2365844" indent="0">
              <a:buNone/>
              <a:defRPr sz="6300"/>
            </a:lvl2pPr>
            <a:lvl3pPr marL="4731687" indent="0">
              <a:buNone/>
              <a:defRPr sz="5100"/>
            </a:lvl3pPr>
            <a:lvl4pPr marL="7097531" indent="0">
              <a:buNone/>
              <a:defRPr sz="4700"/>
            </a:lvl4pPr>
            <a:lvl5pPr marL="9463374" indent="0">
              <a:buNone/>
              <a:defRPr sz="4700"/>
            </a:lvl5pPr>
            <a:lvl6pPr marL="11829217" indent="0">
              <a:buNone/>
              <a:defRPr sz="4700"/>
            </a:lvl6pPr>
            <a:lvl7pPr marL="14195061" indent="0">
              <a:buNone/>
              <a:defRPr sz="4700"/>
            </a:lvl7pPr>
            <a:lvl8pPr marL="16560905" indent="0">
              <a:buNone/>
              <a:defRPr sz="4700"/>
            </a:lvl8pPr>
            <a:lvl9pPr marL="18926749" indent="0">
              <a:buNone/>
              <a:defRPr sz="4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800229" y="1874403"/>
            <a:ext cx="32404051" cy="7800976"/>
          </a:xfrm>
          <a:prstGeom prst="rect">
            <a:avLst/>
          </a:prstGeom>
        </p:spPr>
        <p:txBody>
          <a:bodyPr vert="horz" lIns="473169" tIns="236584" rIns="473169" bIns="236584"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800229" y="10921383"/>
            <a:ext cx="32404051" cy="30889697"/>
          </a:xfrm>
          <a:prstGeom prst="rect">
            <a:avLst/>
          </a:prstGeom>
        </p:spPr>
        <p:txBody>
          <a:bodyPr vert="horz" lIns="473169" tIns="236584" rIns="473169" bIns="23658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1800229" y="43382107"/>
            <a:ext cx="8401051" cy="2491978"/>
          </a:xfrm>
          <a:prstGeom prst="rect">
            <a:avLst/>
          </a:prstGeom>
        </p:spPr>
        <p:txBody>
          <a:bodyPr vert="horz" lIns="473169" tIns="236584" rIns="473169" bIns="236584" rtlCol="0" anchor="ctr"/>
          <a:lstStyle>
            <a:lvl1pPr algn="l">
              <a:defRPr sz="6300">
                <a:solidFill>
                  <a:schemeClr val="tx1">
                    <a:tint val="75000"/>
                  </a:schemeClr>
                </a:solidFill>
              </a:defRPr>
            </a:lvl1pPr>
          </a:lstStyle>
          <a:p>
            <a:fld id="{7A847CFC-816F-41D0-AAC0-9BF4FEBC753E}" type="datetimeFigureOut">
              <a:rPr lang="es-ES" smtClean="0"/>
              <a:pPr/>
              <a:t>21/12/2020</a:t>
            </a:fld>
            <a:endParaRPr lang="es-ES"/>
          </a:p>
        </p:txBody>
      </p:sp>
      <p:sp>
        <p:nvSpPr>
          <p:cNvPr id="5" name="4 Marcador de pie de página"/>
          <p:cNvSpPr>
            <a:spLocks noGrp="1"/>
          </p:cNvSpPr>
          <p:nvPr>
            <p:ph type="ftr" sz="quarter" idx="3"/>
          </p:nvPr>
        </p:nvSpPr>
        <p:spPr>
          <a:xfrm>
            <a:off x="12301542" y="43382107"/>
            <a:ext cx="11401425" cy="2491978"/>
          </a:xfrm>
          <a:prstGeom prst="rect">
            <a:avLst/>
          </a:prstGeom>
        </p:spPr>
        <p:txBody>
          <a:bodyPr vert="horz" lIns="473169" tIns="236584" rIns="473169" bIns="236584" rtlCol="0" anchor="ctr"/>
          <a:lstStyle>
            <a:lvl1pPr algn="ctr">
              <a:defRPr sz="6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25803229" y="43382107"/>
            <a:ext cx="8401051" cy="2491978"/>
          </a:xfrm>
          <a:prstGeom prst="rect">
            <a:avLst/>
          </a:prstGeom>
        </p:spPr>
        <p:txBody>
          <a:bodyPr vert="horz" lIns="473169" tIns="236584" rIns="473169" bIns="236584" rtlCol="0" anchor="ctr"/>
          <a:lstStyle>
            <a:lvl1pPr algn="r">
              <a:defRPr sz="6300">
                <a:solidFill>
                  <a:schemeClr val="tx1">
                    <a:tint val="75000"/>
                  </a:schemeClr>
                </a:solidFill>
              </a:defRPr>
            </a:lvl1pPr>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31687" rtl="0" eaLnBrk="1" latinLnBrk="0" hangingPunct="1">
        <a:spcBef>
          <a:spcPct val="0"/>
        </a:spcBef>
        <a:buNone/>
        <a:defRPr sz="22800" kern="1200">
          <a:solidFill>
            <a:schemeClr val="tx1"/>
          </a:solidFill>
          <a:latin typeface="+mj-lt"/>
          <a:ea typeface="+mj-ea"/>
          <a:cs typeface="+mj-cs"/>
        </a:defRPr>
      </a:lvl1pPr>
    </p:titleStyle>
    <p:bodyStyle>
      <a:lvl1pPr marL="1774384" indent="-1774384" algn="l" defTabSz="4731687"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44496" indent="-1478652" algn="l" defTabSz="4731687"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914609" indent="-1182921" algn="l" defTabSz="4731687"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80452" indent="-1182921" algn="l" defTabSz="4731687"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646296" indent="-1182921" algn="l" defTabSz="4731687"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012140" indent="-1182921" algn="l" defTabSz="4731687"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377983" indent="-1182921" algn="l" defTabSz="4731687"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7743826" indent="-1182921" algn="l" defTabSz="4731687"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109670" indent="-1182921" algn="l" defTabSz="4731687"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s-ES"/>
      </a:defPPr>
      <a:lvl1pPr marL="0" algn="l" defTabSz="4731687" rtl="0" eaLnBrk="1" latinLnBrk="0" hangingPunct="1">
        <a:defRPr sz="9300" kern="1200">
          <a:solidFill>
            <a:schemeClr val="tx1"/>
          </a:solidFill>
          <a:latin typeface="+mn-lt"/>
          <a:ea typeface="+mn-ea"/>
          <a:cs typeface="+mn-cs"/>
        </a:defRPr>
      </a:lvl1pPr>
      <a:lvl2pPr marL="2365844" algn="l" defTabSz="4731687" rtl="0" eaLnBrk="1" latinLnBrk="0" hangingPunct="1">
        <a:defRPr sz="9300" kern="1200">
          <a:solidFill>
            <a:schemeClr val="tx1"/>
          </a:solidFill>
          <a:latin typeface="+mn-lt"/>
          <a:ea typeface="+mn-ea"/>
          <a:cs typeface="+mn-cs"/>
        </a:defRPr>
      </a:lvl2pPr>
      <a:lvl3pPr marL="4731687" algn="l" defTabSz="4731687" rtl="0" eaLnBrk="1" latinLnBrk="0" hangingPunct="1">
        <a:defRPr sz="9300" kern="1200">
          <a:solidFill>
            <a:schemeClr val="tx1"/>
          </a:solidFill>
          <a:latin typeface="+mn-lt"/>
          <a:ea typeface="+mn-ea"/>
          <a:cs typeface="+mn-cs"/>
        </a:defRPr>
      </a:lvl3pPr>
      <a:lvl4pPr marL="7097531" algn="l" defTabSz="4731687" rtl="0" eaLnBrk="1" latinLnBrk="0" hangingPunct="1">
        <a:defRPr sz="9300" kern="1200">
          <a:solidFill>
            <a:schemeClr val="tx1"/>
          </a:solidFill>
          <a:latin typeface="+mn-lt"/>
          <a:ea typeface="+mn-ea"/>
          <a:cs typeface="+mn-cs"/>
        </a:defRPr>
      </a:lvl4pPr>
      <a:lvl5pPr marL="9463374" algn="l" defTabSz="4731687" rtl="0" eaLnBrk="1" latinLnBrk="0" hangingPunct="1">
        <a:defRPr sz="9300" kern="1200">
          <a:solidFill>
            <a:schemeClr val="tx1"/>
          </a:solidFill>
          <a:latin typeface="+mn-lt"/>
          <a:ea typeface="+mn-ea"/>
          <a:cs typeface="+mn-cs"/>
        </a:defRPr>
      </a:lvl5pPr>
      <a:lvl6pPr marL="11829217" algn="l" defTabSz="4731687" rtl="0" eaLnBrk="1" latinLnBrk="0" hangingPunct="1">
        <a:defRPr sz="9300" kern="1200">
          <a:solidFill>
            <a:schemeClr val="tx1"/>
          </a:solidFill>
          <a:latin typeface="+mn-lt"/>
          <a:ea typeface="+mn-ea"/>
          <a:cs typeface="+mn-cs"/>
        </a:defRPr>
      </a:lvl6pPr>
      <a:lvl7pPr marL="14195061" algn="l" defTabSz="4731687" rtl="0" eaLnBrk="1" latinLnBrk="0" hangingPunct="1">
        <a:defRPr sz="9300" kern="1200">
          <a:solidFill>
            <a:schemeClr val="tx1"/>
          </a:solidFill>
          <a:latin typeface="+mn-lt"/>
          <a:ea typeface="+mn-ea"/>
          <a:cs typeface="+mn-cs"/>
        </a:defRPr>
      </a:lvl7pPr>
      <a:lvl8pPr marL="16560905" algn="l" defTabSz="4731687" rtl="0" eaLnBrk="1" latinLnBrk="0" hangingPunct="1">
        <a:defRPr sz="9300" kern="1200">
          <a:solidFill>
            <a:schemeClr val="tx1"/>
          </a:solidFill>
          <a:latin typeface="+mn-lt"/>
          <a:ea typeface="+mn-ea"/>
          <a:cs typeface="+mn-cs"/>
        </a:defRPr>
      </a:lvl8pPr>
      <a:lvl9pPr marL="18926749" algn="l" defTabSz="4731687"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56634" y="337322"/>
            <a:ext cx="26529263" cy="4713174"/>
          </a:xfrm>
          <a:prstGeom prst="rect">
            <a:avLst/>
          </a:prstGeom>
          <a:noFill/>
        </p:spPr>
        <p:txBody>
          <a:bodyPr wrap="square" lIns="95591" tIns="47796" rIns="95591" bIns="47796" rtlCol="0">
            <a:spAutoFit/>
          </a:bodyPr>
          <a:lstStyle/>
          <a:p>
            <a:pPr algn="ctr"/>
            <a:r>
              <a:rPr lang="en-US" sz="5000" b="1" dirty="0" smtClean="0">
                <a:latin typeface="Arial" panose="020B0604020202020204" pitchFamily="34" charset="0"/>
                <a:cs typeface="Arial" panose="020B0604020202020204" pitchFamily="34" charset="0"/>
              </a:rPr>
              <a:t>PARETIC SYNDROME IN GULLS FROM SOUTHERN PORTUGAL: SEARCHING</a:t>
            </a:r>
          </a:p>
          <a:p>
            <a:pPr algn="ctr"/>
            <a:r>
              <a:rPr lang="en-US" sz="5000" b="1" dirty="0" smtClean="0">
                <a:latin typeface="Arial" panose="020B0604020202020204" pitchFamily="34" charset="0"/>
                <a:cs typeface="Arial" panose="020B0604020202020204" pitchFamily="34" charset="0"/>
              </a:rPr>
              <a:t>FOR THE CAUSATIVE AGENT </a:t>
            </a:r>
          </a:p>
          <a:p>
            <a:pPr algn="ctr" fontAlgn="base">
              <a:spcBef>
                <a:spcPts val="627"/>
              </a:spcBef>
              <a:spcAft>
                <a:spcPts val="627"/>
              </a:spcAft>
            </a:pPr>
            <a:r>
              <a:rPr lang="es-ES" sz="3600" b="1" u="sng" dirty="0" smtClean="0">
                <a:solidFill>
                  <a:schemeClr val="accent5"/>
                </a:solidFill>
                <a:latin typeface="Arial" panose="020B0604020202020204" pitchFamily="34" charset="0"/>
                <a:cs typeface="Arial" panose="020B0604020202020204" pitchFamily="34" charset="0"/>
              </a:rPr>
              <a:t>Begoña Ben-Gigirey</a:t>
            </a:r>
            <a:r>
              <a:rPr lang="es-ES" sz="3600" b="1" u="sng" baseline="30000" dirty="0" smtClean="0">
                <a:solidFill>
                  <a:schemeClr val="accent5"/>
                </a:solidFill>
                <a:latin typeface="Arial" panose="020B0604020202020204" pitchFamily="34" charset="0"/>
                <a:cs typeface="Arial" panose="020B0604020202020204" pitchFamily="34" charset="0"/>
              </a:rPr>
              <a:t>1</a:t>
            </a:r>
            <a:r>
              <a:rPr lang="es-ES" sz="3600" b="1" u="sng" dirty="0" smtClean="0">
                <a:solidFill>
                  <a:schemeClr val="accent5"/>
                </a:solidFill>
                <a:latin typeface="Arial" panose="020B0604020202020204" pitchFamily="34" charset="0"/>
                <a:cs typeface="Arial" panose="020B0604020202020204" pitchFamily="34" charset="0"/>
              </a:rPr>
              <a:t>, María Casero</a:t>
            </a:r>
            <a:r>
              <a:rPr lang="es-ES" sz="3600" b="1" u="sng" baseline="30000" dirty="0" smtClean="0">
                <a:solidFill>
                  <a:schemeClr val="accent5"/>
                </a:solidFill>
                <a:latin typeface="Arial" panose="020B0604020202020204" pitchFamily="34" charset="0"/>
                <a:cs typeface="Arial" panose="020B0604020202020204" pitchFamily="34" charset="0"/>
              </a:rPr>
              <a:t>2</a:t>
            </a:r>
            <a:r>
              <a:rPr lang="es-ES" sz="3600" b="1" u="sng" dirty="0" smtClean="0">
                <a:solidFill>
                  <a:schemeClr val="accent5"/>
                </a:solidFill>
                <a:latin typeface="Arial" panose="020B0604020202020204" pitchFamily="34" charset="0"/>
                <a:cs typeface="Arial" panose="020B0604020202020204" pitchFamily="34" charset="0"/>
              </a:rPr>
              <a:t>, </a:t>
            </a:r>
            <a:r>
              <a:rPr lang="es-ES" sz="3600" b="1" u="sng" dirty="0" err="1" smtClean="0">
                <a:solidFill>
                  <a:schemeClr val="accent5"/>
                </a:solidFill>
                <a:latin typeface="Arial" panose="020B0604020202020204" pitchFamily="34" charset="0"/>
                <a:cs typeface="Arial" panose="020B0604020202020204" pitchFamily="34" charset="0"/>
              </a:rPr>
              <a:t>Christelle</a:t>
            </a:r>
            <a:r>
              <a:rPr lang="es-ES" sz="3600" b="1" u="sng" dirty="0" smtClean="0">
                <a:solidFill>
                  <a:schemeClr val="accent5"/>
                </a:solidFill>
                <a:latin typeface="Arial" panose="020B0604020202020204" pitchFamily="34" charset="0"/>
                <a:cs typeface="Arial" panose="020B0604020202020204" pitchFamily="34" charset="0"/>
              </a:rPr>
              <a:t> Mazuet</a:t>
            </a:r>
            <a:r>
              <a:rPr lang="es-ES" sz="3600" b="1" u="sng" baseline="30000" dirty="0" smtClean="0">
                <a:solidFill>
                  <a:schemeClr val="accent5"/>
                </a:solidFill>
                <a:latin typeface="Arial" panose="020B0604020202020204" pitchFamily="34" charset="0"/>
                <a:cs typeface="Arial" panose="020B0604020202020204" pitchFamily="34" charset="0"/>
              </a:rPr>
              <a:t>3</a:t>
            </a:r>
            <a:r>
              <a:rPr lang="es-ES" sz="3600" b="1" u="sng" dirty="0" smtClean="0">
                <a:solidFill>
                  <a:schemeClr val="accent5"/>
                </a:solidFill>
                <a:latin typeface="Arial" panose="020B0604020202020204" pitchFamily="34" charset="0"/>
                <a:cs typeface="Arial" panose="020B0604020202020204" pitchFamily="34" charset="0"/>
              </a:rPr>
              <a:t>, Pilar Riobó</a:t>
            </a:r>
            <a:r>
              <a:rPr lang="es-ES" sz="3600" b="1" u="sng" baseline="30000" dirty="0" smtClean="0">
                <a:solidFill>
                  <a:schemeClr val="accent5"/>
                </a:solidFill>
                <a:latin typeface="Arial" panose="020B0604020202020204" pitchFamily="34" charset="0"/>
                <a:cs typeface="Arial" panose="020B0604020202020204" pitchFamily="34" charset="0"/>
              </a:rPr>
              <a:t>4</a:t>
            </a:r>
            <a:r>
              <a:rPr lang="es-ES" sz="3600" b="1" u="sng" dirty="0" smtClean="0">
                <a:solidFill>
                  <a:schemeClr val="accent5"/>
                </a:solidFill>
                <a:latin typeface="Arial" panose="020B0604020202020204" pitchFamily="34" charset="0"/>
                <a:cs typeface="Arial" panose="020B0604020202020204" pitchFamily="34" charset="0"/>
              </a:rPr>
              <a:t>, Francisco Rodríguez</a:t>
            </a:r>
            <a:r>
              <a:rPr lang="es-ES" sz="3600" b="1" u="sng" baseline="30000" dirty="0" smtClean="0">
                <a:solidFill>
                  <a:schemeClr val="accent5"/>
                </a:solidFill>
                <a:latin typeface="Arial" panose="020B0604020202020204" pitchFamily="34" charset="0"/>
                <a:cs typeface="Arial" panose="020B0604020202020204" pitchFamily="34" charset="0"/>
              </a:rPr>
              <a:t>1</a:t>
            </a:r>
          </a:p>
          <a:p>
            <a:pPr fontAlgn="base">
              <a:spcBef>
                <a:spcPts val="627"/>
              </a:spcBef>
              <a:spcAft>
                <a:spcPts val="627"/>
              </a:spcAft>
            </a:pPr>
            <a:r>
              <a:rPr lang="en-US" sz="3400" baseline="30000" dirty="0" smtClean="0">
                <a:latin typeface="Arial" panose="020B0604020202020204" pitchFamily="34" charset="0"/>
                <a:cs typeface="Arial" panose="020B0604020202020204" pitchFamily="34" charset="0"/>
              </a:rPr>
              <a:t>1</a:t>
            </a:r>
            <a:r>
              <a:rPr lang="es-ES" sz="3400" dirty="0" smtClean="0">
                <a:latin typeface="Arial" panose="020B0604020202020204" pitchFamily="34" charset="0"/>
                <a:cs typeface="Arial" panose="020B0604020202020204" pitchFamily="34" charset="0"/>
              </a:rPr>
              <a:t>Instituto Español de Oceanografía (IEO), Centro Oceanográfico de Vigo, Subida a Radio Faro 50, 36390, Vigo, </a:t>
            </a:r>
            <a:r>
              <a:rPr lang="es-ES" sz="3400" dirty="0" err="1" smtClean="0">
                <a:latin typeface="Arial" panose="020B0604020202020204" pitchFamily="34" charset="0"/>
                <a:cs typeface="Arial" panose="020B0604020202020204" pitchFamily="34" charset="0"/>
              </a:rPr>
              <a:t>Spain</a:t>
            </a:r>
            <a:r>
              <a:rPr lang="en-US" sz="3400" dirty="0" smtClean="0">
                <a:latin typeface="Arial" panose="020B0604020202020204" pitchFamily="34" charset="0"/>
                <a:cs typeface="Arial" panose="020B0604020202020204" pitchFamily="34" charset="0"/>
              </a:rPr>
              <a:t>.</a:t>
            </a:r>
            <a:endParaRPr lang="es-ES_tradnl" sz="3400" dirty="0">
              <a:latin typeface="Arial" panose="020B0604020202020204" pitchFamily="34" charset="0"/>
              <a:cs typeface="Arial" panose="020B0604020202020204" pitchFamily="34" charset="0"/>
            </a:endParaRPr>
          </a:p>
          <a:p>
            <a:r>
              <a:rPr lang="en-US" sz="3400" baseline="30000" dirty="0" smtClean="0">
                <a:latin typeface="Arial" panose="020B0604020202020204" pitchFamily="34" charset="0"/>
                <a:cs typeface="Arial" panose="020B0604020202020204" pitchFamily="34" charset="0"/>
              </a:rPr>
              <a:t>2</a:t>
            </a:r>
            <a:r>
              <a:rPr lang="pt-BR" sz="3400" dirty="0" smtClean="0">
                <a:latin typeface="Arial" panose="020B0604020202020204" pitchFamily="34" charset="0"/>
                <a:cs typeface="Arial" panose="020B0604020202020204" pitchFamily="34" charset="0"/>
              </a:rPr>
              <a:t>RIAS </a:t>
            </a:r>
            <a:r>
              <a:rPr lang="pt-BR" sz="3400" dirty="0" err="1" smtClean="0">
                <a:latin typeface="Arial" panose="020B0604020202020204" pitchFamily="34" charset="0"/>
                <a:cs typeface="Arial" panose="020B0604020202020204" pitchFamily="34" charset="0"/>
              </a:rPr>
              <a:t>Wildlife</a:t>
            </a:r>
            <a:r>
              <a:rPr lang="pt-BR" sz="3400" dirty="0" smtClean="0">
                <a:latin typeface="Arial" panose="020B0604020202020204" pitchFamily="34" charset="0"/>
                <a:cs typeface="Arial" panose="020B0604020202020204" pitchFamily="34" charset="0"/>
              </a:rPr>
              <a:t> </a:t>
            </a:r>
            <a:r>
              <a:rPr lang="pt-BR" sz="3400" dirty="0" err="1" smtClean="0">
                <a:latin typeface="Arial" panose="020B0604020202020204" pitchFamily="34" charset="0"/>
                <a:cs typeface="Arial" panose="020B0604020202020204" pitchFamily="34" charset="0"/>
              </a:rPr>
              <a:t>Rehabilitation</a:t>
            </a:r>
            <a:r>
              <a:rPr lang="pt-BR" sz="3400" dirty="0" smtClean="0">
                <a:latin typeface="Arial" panose="020B0604020202020204" pitchFamily="34" charset="0"/>
                <a:cs typeface="Arial" panose="020B0604020202020204" pitchFamily="34" charset="0"/>
              </a:rPr>
              <a:t> </a:t>
            </a:r>
            <a:r>
              <a:rPr lang="pt-BR" sz="3400" dirty="0" err="1" smtClean="0">
                <a:latin typeface="Arial" panose="020B0604020202020204" pitchFamily="34" charset="0"/>
                <a:cs typeface="Arial" panose="020B0604020202020204" pitchFamily="34" charset="0"/>
              </a:rPr>
              <a:t>and</a:t>
            </a:r>
            <a:r>
              <a:rPr lang="pt-BR" sz="3400" dirty="0" smtClean="0">
                <a:latin typeface="Arial" panose="020B0604020202020204" pitchFamily="34" charset="0"/>
                <a:cs typeface="Arial" panose="020B0604020202020204" pitchFamily="34" charset="0"/>
              </a:rPr>
              <a:t> Research Centre, Parque Natural da Ria Formosa, 8700 – 194 </a:t>
            </a:r>
            <a:r>
              <a:rPr lang="pt-BR" sz="3400" dirty="0" err="1" smtClean="0">
                <a:latin typeface="Arial" panose="020B0604020202020204" pitchFamily="34" charset="0"/>
                <a:cs typeface="Arial" panose="020B0604020202020204" pitchFamily="34" charset="0"/>
              </a:rPr>
              <a:t>Olhão</a:t>
            </a:r>
            <a:r>
              <a:rPr lang="pt-BR" sz="3400" dirty="0" smtClean="0">
                <a:latin typeface="Arial" panose="020B0604020202020204" pitchFamily="34" charset="0"/>
                <a:cs typeface="Arial" panose="020B0604020202020204" pitchFamily="34" charset="0"/>
              </a:rPr>
              <a:t>, Portugal</a:t>
            </a:r>
            <a:r>
              <a:rPr lang="en-US" sz="3400" dirty="0" smtClean="0">
                <a:latin typeface="Arial" panose="020B0604020202020204" pitchFamily="34" charset="0"/>
                <a:cs typeface="Arial" panose="020B0604020202020204" pitchFamily="34" charset="0"/>
              </a:rPr>
              <a:t>.</a:t>
            </a:r>
          </a:p>
          <a:p>
            <a:r>
              <a:rPr lang="en-US" sz="3400" baseline="30000" dirty="0" smtClean="0">
                <a:latin typeface="Arial" panose="020B0604020202020204" pitchFamily="34" charset="0"/>
                <a:cs typeface="Arial" panose="020B0604020202020204" pitchFamily="34" charset="0"/>
              </a:rPr>
              <a:t>3</a:t>
            </a:r>
            <a:r>
              <a:rPr lang="fr-FR" sz="3400" dirty="0" smtClean="0">
                <a:latin typeface="Arial" panose="020B0604020202020204" pitchFamily="34" charset="0"/>
                <a:cs typeface="Arial" panose="020B0604020202020204" pitchFamily="34" charset="0"/>
              </a:rPr>
              <a:t>Pasteur Institute, CNR Bactéries anaérobies et Botulisme, 25 rue du Dr Roux 75015 Paris, France.</a:t>
            </a:r>
          </a:p>
          <a:p>
            <a:r>
              <a:rPr lang="en-US" sz="3400" baseline="30000" dirty="0" smtClean="0">
                <a:latin typeface="Arial" panose="020B0604020202020204" pitchFamily="34" charset="0"/>
                <a:cs typeface="Arial" panose="020B0604020202020204" pitchFamily="34" charset="0"/>
              </a:rPr>
              <a:t>4</a:t>
            </a:r>
            <a:r>
              <a:rPr lang="es-ES" sz="3400" dirty="0" smtClean="0">
                <a:latin typeface="Arial" panose="020B0604020202020204" pitchFamily="34" charset="0"/>
                <a:cs typeface="Arial" panose="020B0604020202020204" pitchFamily="34" charset="0"/>
              </a:rPr>
              <a:t>Instituto de Investigaciones Marinas, Consejo Superior de Investigaciones Científicas (IIM-CSIC),36208, Vigo, </a:t>
            </a:r>
            <a:r>
              <a:rPr lang="es-ES" sz="3400" dirty="0" err="1" smtClean="0">
                <a:latin typeface="Arial" panose="020B0604020202020204" pitchFamily="34" charset="0"/>
                <a:cs typeface="Arial" panose="020B0604020202020204" pitchFamily="34" charset="0"/>
              </a:rPr>
              <a:t>Spain</a:t>
            </a:r>
            <a:r>
              <a:rPr lang="es-ES" sz="3400" dirty="0" smtClean="0">
                <a:latin typeface="Arial" panose="020B0604020202020204" pitchFamily="34" charset="0"/>
                <a:cs typeface="Arial" panose="020B0604020202020204" pitchFamily="34" charset="0"/>
              </a:rPr>
              <a:t>.</a:t>
            </a:r>
            <a:endParaRPr lang="es-ES_tradnl" sz="3400" dirty="0">
              <a:latin typeface="Arial" panose="020B0604020202020204" pitchFamily="34" charset="0"/>
              <a:cs typeface="Arial" panose="020B0604020202020204" pitchFamily="34" charset="0"/>
            </a:endParaRPr>
          </a:p>
        </p:txBody>
      </p:sp>
      <p:sp>
        <p:nvSpPr>
          <p:cNvPr id="22" name="Rectangle 7"/>
          <p:cNvSpPr>
            <a:spLocks noChangeArrowheads="1"/>
          </p:cNvSpPr>
          <p:nvPr/>
        </p:nvSpPr>
        <p:spPr bwMode="auto">
          <a:xfrm>
            <a:off x="1" y="-763843"/>
            <a:ext cx="193114" cy="1527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5591" tIns="47796" rIns="95591" bIns="47796" numCol="1" anchor="ctr" anchorCtr="0" compatLnSpc="1">
            <a:prstTxWarp prst="textNoShape">
              <a:avLst/>
            </a:prstTxWarp>
            <a:spAutoFit/>
          </a:bodyPr>
          <a:lstStyle/>
          <a:p>
            <a:endParaRPr lang="es-ES"/>
          </a:p>
        </p:txBody>
      </p:sp>
      <p:sp>
        <p:nvSpPr>
          <p:cNvPr id="24" name="Rectangle 10"/>
          <p:cNvSpPr>
            <a:spLocks noChangeArrowheads="1"/>
          </p:cNvSpPr>
          <p:nvPr/>
        </p:nvSpPr>
        <p:spPr bwMode="auto">
          <a:xfrm>
            <a:off x="160422" y="-605347"/>
            <a:ext cx="193114" cy="1527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5591" tIns="47796" rIns="95591" bIns="47796" numCol="1" anchor="ctr" anchorCtr="0" compatLnSpc="1">
            <a:prstTxWarp prst="textNoShape">
              <a:avLst/>
            </a:prstTxWarp>
            <a:spAutoFit/>
          </a:bodyPr>
          <a:lstStyle/>
          <a:p>
            <a:endParaRPr lang="es-ES"/>
          </a:p>
        </p:txBody>
      </p:sp>
      <p:sp>
        <p:nvSpPr>
          <p:cNvPr id="27" name="Rectangle 12"/>
          <p:cNvSpPr>
            <a:spLocks noChangeArrowheads="1"/>
          </p:cNvSpPr>
          <p:nvPr/>
        </p:nvSpPr>
        <p:spPr bwMode="auto">
          <a:xfrm>
            <a:off x="1" y="-763843"/>
            <a:ext cx="193114" cy="1527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5591" tIns="47796" rIns="95591" bIns="47796" numCol="1" anchor="ctr" anchorCtr="0" compatLnSpc="1">
            <a:prstTxWarp prst="textNoShape">
              <a:avLst/>
            </a:prstTxWarp>
            <a:spAutoFit/>
          </a:bodyPr>
          <a:lstStyle/>
          <a:p>
            <a:endParaRPr lang="es-ES"/>
          </a:p>
        </p:txBody>
      </p:sp>
      <p:sp>
        <p:nvSpPr>
          <p:cNvPr id="42" name="41 Rectángulo"/>
          <p:cNvSpPr/>
          <p:nvPr/>
        </p:nvSpPr>
        <p:spPr>
          <a:xfrm>
            <a:off x="636499" y="45869421"/>
            <a:ext cx="34791687" cy="742856"/>
          </a:xfrm>
          <a:prstGeom prst="rect">
            <a:avLst/>
          </a:prstGeom>
          <a:solidFill>
            <a:schemeClr val="accent2">
              <a:lumMod val="20000"/>
              <a:lumOff val="80000"/>
            </a:schemeClr>
          </a:solidFill>
          <a:ln>
            <a:solidFill>
              <a:srgbClr val="0000CC"/>
            </a:solidFill>
          </a:ln>
        </p:spPr>
        <p:txBody>
          <a:bodyPr wrap="square" lIns="95591" tIns="47796" rIns="95591" bIns="47796">
            <a:spAutoFit/>
          </a:bodyPr>
          <a:lstStyle/>
          <a:p>
            <a:r>
              <a:rPr lang="en-US" sz="2100" b="1" smtClean="0">
                <a:solidFill>
                  <a:srgbClr val="003399"/>
                </a:solidFill>
                <a:latin typeface="Arial" panose="020B0604020202020204" pitchFamily="34" charset="0"/>
                <a:cs typeface="Arial" panose="020B0604020202020204" pitchFamily="34" charset="0"/>
              </a:rPr>
              <a:t>IEO analyses were </a:t>
            </a:r>
            <a:r>
              <a:rPr lang="en-US" sz="2100" b="1" dirty="0" smtClean="0">
                <a:solidFill>
                  <a:srgbClr val="003399"/>
                </a:solidFill>
                <a:latin typeface="Arial" panose="020B0604020202020204" pitchFamily="34" charset="0"/>
                <a:cs typeface="Arial" panose="020B0604020202020204" pitchFamily="34" charset="0"/>
              </a:rPr>
              <a:t>funded by project DIANAS (CTM2017-86066-R, </a:t>
            </a:r>
            <a:r>
              <a:rPr lang="en-US" sz="2100" b="1" smtClean="0">
                <a:solidFill>
                  <a:srgbClr val="003399"/>
                </a:solidFill>
                <a:latin typeface="Arial" panose="020B0604020202020204" pitchFamily="34" charset="0"/>
                <a:cs typeface="Arial" panose="020B0604020202020204" pitchFamily="34" charset="0"/>
              </a:rPr>
              <a:t>MICINN), GRC-GAIN (IN607A 2019/04), </a:t>
            </a:r>
            <a:r>
              <a:rPr lang="en-US" sz="2100" b="1" dirty="0" smtClean="0">
                <a:solidFill>
                  <a:srgbClr val="003399"/>
                </a:solidFill>
                <a:latin typeface="Arial" panose="020B0604020202020204" pitchFamily="34" charset="0"/>
                <a:cs typeface="Arial" panose="020B0604020202020204" pitchFamily="34" charset="0"/>
              </a:rPr>
              <a:t>and are a contribution of </a:t>
            </a:r>
            <a:r>
              <a:rPr lang="en-US" sz="2100" b="1" dirty="0" err="1" smtClean="0">
                <a:solidFill>
                  <a:srgbClr val="003399"/>
                </a:solidFill>
                <a:latin typeface="Arial" panose="020B0604020202020204" pitchFamily="34" charset="0"/>
                <a:cs typeface="Arial" panose="020B0604020202020204" pitchFamily="34" charset="0"/>
              </a:rPr>
              <a:t>Unidad</a:t>
            </a:r>
            <a:r>
              <a:rPr lang="en-US" sz="2100" b="1" dirty="0" smtClean="0">
                <a:solidFill>
                  <a:srgbClr val="003399"/>
                </a:solidFill>
                <a:latin typeface="Arial" panose="020B0604020202020204" pitchFamily="34" charset="0"/>
                <a:cs typeface="Arial" panose="020B0604020202020204" pitchFamily="34" charset="0"/>
              </a:rPr>
              <a:t> </a:t>
            </a:r>
            <a:r>
              <a:rPr lang="en-US" sz="2100" b="1" dirty="0" err="1" smtClean="0">
                <a:solidFill>
                  <a:srgbClr val="003399"/>
                </a:solidFill>
                <a:latin typeface="Arial" panose="020B0604020202020204" pitchFamily="34" charset="0"/>
                <a:cs typeface="Arial" panose="020B0604020202020204" pitchFamily="34" charset="0"/>
              </a:rPr>
              <a:t>Asociada</a:t>
            </a:r>
            <a:r>
              <a:rPr lang="en-US" sz="2100" b="1" dirty="0" smtClean="0">
                <a:solidFill>
                  <a:srgbClr val="003399"/>
                </a:solidFill>
                <a:latin typeface="Arial" panose="020B0604020202020204" pitchFamily="34" charset="0"/>
                <a:cs typeface="Arial" panose="020B0604020202020204" pitchFamily="34" charset="0"/>
              </a:rPr>
              <a:t> IEO-CSIC </a:t>
            </a:r>
            <a:r>
              <a:rPr lang="en-US" sz="2100" b="1" dirty="0" err="1" smtClean="0">
                <a:solidFill>
                  <a:srgbClr val="003399"/>
                </a:solidFill>
                <a:latin typeface="Arial" panose="020B0604020202020204" pitchFamily="34" charset="0"/>
                <a:cs typeface="Arial" panose="020B0604020202020204" pitchFamily="34" charset="0"/>
              </a:rPr>
              <a:t>Microalgas</a:t>
            </a:r>
            <a:r>
              <a:rPr lang="en-US" sz="2100" b="1" dirty="0" smtClean="0">
                <a:solidFill>
                  <a:srgbClr val="003399"/>
                </a:solidFill>
                <a:latin typeface="Arial" panose="020B0604020202020204" pitchFamily="34" charset="0"/>
                <a:cs typeface="Arial" panose="020B0604020202020204" pitchFamily="34" charset="0"/>
              </a:rPr>
              <a:t> </a:t>
            </a:r>
            <a:r>
              <a:rPr lang="en-US" sz="2100" b="1" dirty="0" err="1" smtClean="0">
                <a:solidFill>
                  <a:srgbClr val="003399"/>
                </a:solidFill>
                <a:latin typeface="Arial" panose="020B0604020202020204" pitchFamily="34" charset="0"/>
                <a:cs typeface="Arial" panose="020B0604020202020204" pitchFamily="34" charset="0"/>
              </a:rPr>
              <a:t>Nocivas</a:t>
            </a:r>
            <a:r>
              <a:rPr lang="en-US" sz="2100" b="1" dirty="0" smtClean="0">
                <a:solidFill>
                  <a:srgbClr val="003399"/>
                </a:solidFill>
                <a:latin typeface="Arial" panose="020B0604020202020204" pitchFamily="34" charset="0"/>
                <a:cs typeface="Arial" panose="020B0604020202020204" pitchFamily="34" charset="0"/>
              </a:rPr>
              <a:t>. We thank </a:t>
            </a:r>
            <a:r>
              <a:rPr lang="en-US" sz="2100" b="1" dirty="0" err="1" smtClean="0">
                <a:solidFill>
                  <a:srgbClr val="003399"/>
                </a:solidFill>
                <a:latin typeface="Arial" panose="020B0604020202020204" pitchFamily="34" charset="0"/>
                <a:cs typeface="Arial" panose="020B0604020202020204" pitchFamily="34" charset="0"/>
              </a:rPr>
              <a:t>Sanidad</a:t>
            </a:r>
            <a:r>
              <a:rPr lang="en-US" sz="2100" b="1" dirty="0" smtClean="0">
                <a:solidFill>
                  <a:srgbClr val="003399"/>
                </a:solidFill>
                <a:latin typeface="Arial" panose="020B0604020202020204" pitchFamily="34" charset="0"/>
                <a:cs typeface="Arial" panose="020B0604020202020204" pitchFamily="34" charset="0"/>
              </a:rPr>
              <a:t> Exterior (Vigo) for providing DA standard and Wade </a:t>
            </a:r>
            <a:r>
              <a:rPr lang="en-US" sz="2100" b="1" dirty="0" err="1" smtClean="0">
                <a:solidFill>
                  <a:srgbClr val="003399"/>
                </a:solidFill>
                <a:latin typeface="Arial" panose="020B0604020202020204" pitchFamily="34" charset="0"/>
                <a:cs typeface="Arial" panose="020B0604020202020204" pitchFamily="34" charset="0"/>
              </a:rPr>
              <a:t>Rourke</a:t>
            </a:r>
            <a:r>
              <a:rPr lang="en-US" sz="2100" b="1" dirty="0" smtClean="0">
                <a:solidFill>
                  <a:srgbClr val="003399"/>
                </a:solidFill>
                <a:latin typeface="Arial" panose="020B0604020202020204" pitchFamily="34" charset="0"/>
                <a:cs typeface="Arial" panose="020B0604020202020204" pitchFamily="34" charset="0"/>
              </a:rPr>
              <a:t> (Canadian Food Inspection Agency) for support with chromatographic conditions. </a:t>
            </a:r>
            <a:endParaRPr lang="es-ES" sz="2100" b="1" dirty="0">
              <a:solidFill>
                <a:srgbClr val="003399"/>
              </a:solidFill>
              <a:latin typeface="Arial" panose="020B0604020202020204" pitchFamily="34" charset="0"/>
              <a:cs typeface="Arial" panose="020B0604020202020204" pitchFamily="34" charset="0"/>
            </a:endParaRPr>
          </a:p>
        </p:txBody>
      </p:sp>
      <p:sp>
        <p:nvSpPr>
          <p:cNvPr id="58" name="57 CuadroTexto"/>
          <p:cNvSpPr txBox="1"/>
          <p:nvPr/>
        </p:nvSpPr>
        <p:spPr>
          <a:xfrm>
            <a:off x="636500" y="40900869"/>
            <a:ext cx="4547874" cy="663363"/>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defPPr>
              <a:defRPr lang="es-ES"/>
            </a:defPPr>
            <a:lvl1pPr>
              <a:defRPr sz="3200" b="1">
                <a:solidFill>
                  <a:srgbClr val="003399"/>
                </a:solidFill>
                <a:latin typeface="Arial" panose="020B0604020202020204" pitchFamily="34" charset="0"/>
                <a:cs typeface="Arial" panose="020B0604020202020204" pitchFamily="34" charset="0"/>
              </a:defRPr>
            </a:lvl1pPr>
          </a:lstStyle>
          <a:p>
            <a:pPr algn="ctr"/>
            <a:r>
              <a:rPr lang="es-ES" dirty="0"/>
              <a:t>REFERENCES</a:t>
            </a:r>
          </a:p>
        </p:txBody>
      </p:sp>
      <p:sp>
        <p:nvSpPr>
          <p:cNvPr id="48" name="47 CuadroTexto"/>
          <p:cNvSpPr txBox="1"/>
          <p:nvPr/>
        </p:nvSpPr>
        <p:spPr>
          <a:xfrm>
            <a:off x="26355178" y="34492157"/>
            <a:ext cx="3468203" cy="450469"/>
          </a:xfrm>
          <a:prstGeom prst="rect">
            <a:avLst/>
          </a:prstGeom>
          <a:noFill/>
          <a:ln>
            <a:solidFill>
              <a:srgbClr val="008080"/>
            </a:solidFill>
          </a:ln>
        </p:spPr>
        <p:txBody>
          <a:bodyPr wrap="square" lIns="95591" tIns="47796" rIns="95591" bIns="47796" rtlCol="0">
            <a:spAutoFit/>
          </a:bodyPr>
          <a:lstStyle/>
          <a:p>
            <a:pPr algn="ctr"/>
            <a:r>
              <a:rPr lang="es-ES" sz="2300" b="1" dirty="0">
                <a:solidFill>
                  <a:srgbClr val="008080"/>
                </a:solidFill>
                <a:latin typeface="Arial" pitchFamily="34" charset="0"/>
                <a:cs typeface="Arial" pitchFamily="34" charset="0"/>
              </a:rPr>
              <a:t>HPLC-FLD DETECTION</a:t>
            </a:r>
            <a:endParaRPr lang="es-ES" sz="2300" dirty="0">
              <a:latin typeface="Arial" pitchFamily="34" charset="0"/>
              <a:cs typeface="Arial" pitchFamily="34" charset="0"/>
            </a:endParaRPr>
          </a:p>
        </p:txBody>
      </p:sp>
      <p:sp>
        <p:nvSpPr>
          <p:cNvPr id="56" name="55 Rectángulo"/>
          <p:cNvSpPr/>
          <p:nvPr/>
        </p:nvSpPr>
        <p:spPr>
          <a:xfrm>
            <a:off x="29235498" y="576389"/>
            <a:ext cx="2952328" cy="2520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 name="70 Imagen" descr="O:\INFORMACION GENERAL\Logos\Tamaño pequeño\IEO Ojo con letras circulares.png"/>
          <p:cNvPicPr/>
          <p:nvPr/>
        </p:nvPicPr>
        <p:blipFill>
          <a:blip r:embed="rId3" cstate="print"/>
          <a:srcRect/>
          <a:stretch>
            <a:fillRect/>
          </a:stretch>
        </p:blipFill>
        <p:spPr bwMode="auto">
          <a:xfrm>
            <a:off x="29307506" y="648397"/>
            <a:ext cx="2808312" cy="2376264"/>
          </a:xfrm>
          <a:prstGeom prst="rect">
            <a:avLst/>
          </a:prstGeom>
          <a:noFill/>
          <a:ln w="9525">
            <a:noFill/>
            <a:miter lim="800000"/>
            <a:headEnd/>
            <a:tailEnd/>
          </a:ln>
        </p:spPr>
      </p:pic>
      <p:sp>
        <p:nvSpPr>
          <p:cNvPr id="73" name="72 Rectángulo redondeado"/>
          <p:cNvSpPr/>
          <p:nvPr/>
        </p:nvSpPr>
        <p:spPr>
          <a:xfrm>
            <a:off x="936354" y="5904981"/>
            <a:ext cx="17353928" cy="118093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2800" dirty="0" smtClean="0">
                <a:solidFill>
                  <a:srgbClr val="003399"/>
                </a:solidFill>
                <a:latin typeface="Arial" pitchFamily="34" charset="0"/>
                <a:cs typeface="Arial" pitchFamily="34" charset="0"/>
              </a:rPr>
              <a:t>Between 2010 and 2019, </a:t>
            </a:r>
            <a:r>
              <a:rPr lang="en-US" sz="2800" b="1" dirty="0" smtClean="0">
                <a:solidFill>
                  <a:srgbClr val="003399"/>
                </a:solidFill>
                <a:latin typeface="Arial" pitchFamily="34" charset="0"/>
                <a:cs typeface="Arial" pitchFamily="34" charset="0"/>
              </a:rPr>
              <a:t>2432</a:t>
            </a:r>
            <a:r>
              <a:rPr lang="en-US" sz="2800" b="1" dirty="0" smtClean="0">
                <a:solidFill>
                  <a:srgbClr val="FF0000"/>
                </a:solidFill>
                <a:latin typeface="Arial" pitchFamily="34" charset="0"/>
                <a:cs typeface="Arial" pitchFamily="34" charset="0"/>
              </a:rPr>
              <a:t> </a:t>
            </a:r>
            <a:r>
              <a:rPr lang="en-US" sz="2800" b="1" dirty="0" smtClean="0">
                <a:solidFill>
                  <a:srgbClr val="003399"/>
                </a:solidFill>
                <a:latin typeface="Arial" pitchFamily="34" charset="0"/>
                <a:cs typeface="Arial" pitchFamily="34" charset="0"/>
              </a:rPr>
              <a:t>gulls (1125</a:t>
            </a:r>
            <a:r>
              <a:rPr lang="en-US" sz="2800" b="1" dirty="0" smtClean="0">
                <a:solidFill>
                  <a:srgbClr val="FF0000"/>
                </a:solidFill>
                <a:latin typeface="Arial" pitchFamily="34" charset="0"/>
                <a:cs typeface="Arial" pitchFamily="34" charset="0"/>
              </a:rPr>
              <a:t> </a:t>
            </a:r>
            <a:r>
              <a:rPr lang="en-US" sz="2800" b="1" i="1" dirty="0" err="1" smtClean="0">
                <a:solidFill>
                  <a:srgbClr val="003399"/>
                </a:solidFill>
                <a:latin typeface="Arial" pitchFamily="34" charset="0"/>
                <a:cs typeface="Arial" pitchFamily="34" charset="0"/>
              </a:rPr>
              <a:t>Larus</a:t>
            </a:r>
            <a:r>
              <a:rPr lang="en-US" sz="2800" b="1" i="1" dirty="0" smtClean="0">
                <a:solidFill>
                  <a:srgbClr val="003399"/>
                </a:solidFill>
                <a:latin typeface="Arial" pitchFamily="34" charset="0"/>
                <a:cs typeface="Arial" pitchFamily="34" charset="0"/>
              </a:rPr>
              <a:t> michahellis </a:t>
            </a:r>
            <a:r>
              <a:rPr lang="en-US" sz="2800" b="1" dirty="0" smtClean="0">
                <a:solidFill>
                  <a:srgbClr val="003399"/>
                </a:solidFill>
                <a:latin typeface="Arial" pitchFamily="34" charset="0"/>
                <a:cs typeface="Arial" pitchFamily="34" charset="0"/>
              </a:rPr>
              <a:t>and 974 </a:t>
            </a:r>
            <a:r>
              <a:rPr lang="en-US" sz="2800" b="1" i="1" dirty="0" smtClean="0">
                <a:solidFill>
                  <a:srgbClr val="003399"/>
                </a:solidFill>
                <a:latin typeface="Arial" pitchFamily="34" charset="0"/>
                <a:cs typeface="Arial" pitchFamily="34" charset="0"/>
              </a:rPr>
              <a:t>L. </a:t>
            </a:r>
            <a:r>
              <a:rPr lang="en-US" sz="2800" b="1" i="1" dirty="0" err="1" smtClean="0">
                <a:solidFill>
                  <a:srgbClr val="003399"/>
                </a:solidFill>
                <a:latin typeface="Arial" pitchFamily="34" charset="0"/>
                <a:cs typeface="Arial" pitchFamily="34" charset="0"/>
              </a:rPr>
              <a:t>fuscus</a:t>
            </a:r>
            <a:r>
              <a:rPr lang="en-US" sz="2800" b="1" dirty="0" smtClean="0">
                <a:solidFill>
                  <a:srgbClr val="003399"/>
                </a:solidFill>
                <a:latin typeface="Arial" pitchFamily="34" charset="0"/>
                <a:cs typeface="Arial" pitchFamily="34" charset="0"/>
              </a:rPr>
              <a:t>) with paretic syndrome </a:t>
            </a:r>
            <a:r>
              <a:rPr lang="en-US" sz="2800" dirty="0" smtClean="0">
                <a:solidFill>
                  <a:srgbClr val="003399"/>
                </a:solidFill>
                <a:latin typeface="Arial" pitchFamily="34" charset="0"/>
                <a:cs typeface="Arial" pitchFamily="34" charset="0"/>
              </a:rPr>
              <a:t>were received at </a:t>
            </a:r>
            <a:r>
              <a:rPr lang="en-US" sz="2800" b="1" dirty="0" smtClean="0">
                <a:solidFill>
                  <a:srgbClr val="003399"/>
                </a:solidFill>
                <a:latin typeface="Arial" pitchFamily="34" charset="0"/>
                <a:cs typeface="Arial" pitchFamily="34" charset="0"/>
              </a:rPr>
              <a:t>RIAS</a:t>
            </a:r>
            <a:r>
              <a:rPr lang="en-US" sz="2800" dirty="0" smtClean="0">
                <a:solidFill>
                  <a:srgbClr val="003399"/>
                </a:solidFill>
                <a:latin typeface="Arial" pitchFamily="34" charset="0"/>
                <a:cs typeface="Arial" pitchFamily="34" charset="0"/>
              </a:rPr>
              <a:t> Wildlife Rehabilitation and Research Centre of </a:t>
            </a:r>
            <a:r>
              <a:rPr lang="en-US" sz="2800" dirty="0" err="1" smtClean="0">
                <a:solidFill>
                  <a:srgbClr val="003399"/>
                </a:solidFill>
                <a:latin typeface="Arial" pitchFamily="34" charset="0"/>
                <a:cs typeface="Arial" pitchFamily="34" charset="0"/>
              </a:rPr>
              <a:t>Ria</a:t>
            </a:r>
            <a:r>
              <a:rPr lang="en-US" sz="2800" dirty="0" smtClean="0">
                <a:solidFill>
                  <a:srgbClr val="003399"/>
                </a:solidFill>
                <a:latin typeface="Arial" pitchFamily="34" charset="0"/>
                <a:cs typeface="Arial" pitchFamily="34" charset="0"/>
              </a:rPr>
              <a:t> Formosa (</a:t>
            </a:r>
            <a:r>
              <a:rPr lang="en-US" sz="2800" dirty="0" err="1" smtClean="0">
                <a:solidFill>
                  <a:srgbClr val="003399"/>
                </a:solidFill>
                <a:latin typeface="Arial" pitchFamily="34" charset="0"/>
                <a:cs typeface="Arial" pitchFamily="34" charset="0"/>
              </a:rPr>
              <a:t>Olhão</a:t>
            </a:r>
            <a:r>
              <a:rPr lang="en-US" sz="2800" dirty="0" smtClean="0">
                <a:solidFill>
                  <a:srgbClr val="003399"/>
                </a:solidFill>
                <a:latin typeface="Arial" pitchFamily="34" charset="0"/>
                <a:cs typeface="Arial" pitchFamily="34" charset="0"/>
              </a:rPr>
              <a:t>, Faro). On admission 333</a:t>
            </a:r>
            <a:r>
              <a:rPr lang="en-US" sz="2800" dirty="0" smtClean="0">
                <a:solidFill>
                  <a:srgbClr val="FF0000"/>
                </a:solidFill>
                <a:latin typeface="Arial" pitchFamily="34" charset="0"/>
                <a:cs typeface="Arial" pitchFamily="34" charset="0"/>
              </a:rPr>
              <a:t> </a:t>
            </a:r>
            <a:r>
              <a:rPr lang="en-US" sz="2800" dirty="0" smtClean="0">
                <a:solidFill>
                  <a:srgbClr val="003399"/>
                </a:solidFill>
                <a:latin typeface="Arial" pitchFamily="34" charset="0"/>
                <a:cs typeface="Arial" pitchFamily="34" charset="0"/>
              </a:rPr>
              <a:t>gulls were dead and 2099</a:t>
            </a:r>
            <a:r>
              <a:rPr lang="en-US" sz="2800" dirty="0" smtClean="0">
                <a:solidFill>
                  <a:srgbClr val="FF0000"/>
                </a:solidFill>
                <a:latin typeface="Arial" pitchFamily="34" charset="0"/>
                <a:cs typeface="Arial" pitchFamily="34" charset="0"/>
              </a:rPr>
              <a:t> </a:t>
            </a:r>
            <a:r>
              <a:rPr lang="en-US" sz="2800" dirty="0" smtClean="0">
                <a:solidFill>
                  <a:srgbClr val="003399"/>
                </a:solidFill>
                <a:latin typeface="Arial" pitchFamily="34" charset="0"/>
                <a:cs typeface="Arial" pitchFamily="34" charset="0"/>
              </a:rPr>
              <a:t>were alive. </a:t>
            </a:r>
          </a:p>
          <a:p>
            <a:pPr algn="just">
              <a:spcAft>
                <a:spcPts val="1000"/>
              </a:spcAft>
            </a:pPr>
            <a:r>
              <a:rPr lang="en-US" sz="2800" b="1" dirty="0" smtClean="0">
                <a:solidFill>
                  <a:srgbClr val="003399"/>
                </a:solidFill>
                <a:latin typeface="Arial" pitchFamily="34" charset="0"/>
                <a:cs typeface="Arial" pitchFamily="34" charset="0"/>
              </a:rPr>
              <a:t>Clinical signs: </a:t>
            </a:r>
            <a:r>
              <a:rPr lang="en-US" sz="2800" dirty="0" smtClean="0">
                <a:solidFill>
                  <a:srgbClr val="003399"/>
                </a:solidFill>
                <a:latin typeface="Arial" pitchFamily="34" charset="0"/>
                <a:cs typeface="Arial" pitchFamily="34" charset="0"/>
              </a:rPr>
              <a:t>different degrees of ascendant</a:t>
            </a:r>
            <a:r>
              <a:rPr lang="en-US" sz="2800" dirty="0" smtClean="0">
                <a:solidFill>
                  <a:srgbClr val="FF0000"/>
                </a:solidFill>
                <a:latin typeface="Arial" pitchFamily="34" charset="0"/>
                <a:cs typeface="Arial" pitchFamily="34" charset="0"/>
              </a:rPr>
              <a:t> </a:t>
            </a:r>
            <a:r>
              <a:rPr lang="en-US" sz="2800" dirty="0" smtClean="0">
                <a:solidFill>
                  <a:srgbClr val="003399"/>
                </a:solidFill>
                <a:latin typeface="Arial" pitchFamily="34" charset="0"/>
                <a:cs typeface="Arial" pitchFamily="34" charset="0"/>
              </a:rPr>
              <a:t>flaccid paresis, weakness, anorexia, diarrhea (flaccid cloacae), </a:t>
            </a:r>
            <a:r>
              <a:rPr lang="en-US" sz="2800" dirty="0" err="1" smtClean="0">
                <a:solidFill>
                  <a:srgbClr val="003399"/>
                </a:solidFill>
                <a:latin typeface="Arial" pitchFamily="34" charset="0"/>
                <a:cs typeface="Arial" pitchFamily="34" charset="0"/>
              </a:rPr>
              <a:t>dyspnoea</a:t>
            </a:r>
            <a:r>
              <a:rPr lang="en-US" sz="2800" dirty="0" smtClean="0">
                <a:solidFill>
                  <a:srgbClr val="003399"/>
                </a:solidFill>
                <a:latin typeface="Arial" pitchFamily="34" charset="0"/>
                <a:cs typeface="Arial" pitchFamily="34" charset="0"/>
              </a:rPr>
              <a:t> and, in some cases, death. </a:t>
            </a:r>
          </a:p>
          <a:p>
            <a:pPr algn="just">
              <a:spcAft>
                <a:spcPts val="1000"/>
              </a:spcAft>
            </a:pPr>
            <a:r>
              <a:rPr lang="en-US" sz="2800" dirty="0" smtClean="0">
                <a:solidFill>
                  <a:srgbClr val="003399"/>
                </a:solidFill>
                <a:latin typeface="Arial" pitchFamily="34" charset="0"/>
                <a:cs typeface="Arial" pitchFamily="34" charset="0"/>
              </a:rPr>
              <a:t>Dead animals were considered as paretic syndrome victims due to the presence of diarrhea, absence of injuries, the date of arrival concurring with a paretic syndrome outbreak and the necropsies findings. Admission numbers have been increasing every year, rocketing in 2019 (see Figures). </a:t>
            </a:r>
          </a:p>
          <a:p>
            <a:pPr algn="just">
              <a:spcAft>
                <a:spcPts val="1000"/>
              </a:spcAft>
            </a:pPr>
            <a:r>
              <a:rPr lang="en-US" sz="2800" b="1" dirty="0" smtClean="0">
                <a:solidFill>
                  <a:srgbClr val="003399"/>
                </a:solidFill>
                <a:latin typeface="Arial" pitchFamily="34" charset="0"/>
                <a:cs typeface="Arial" pitchFamily="34" charset="0"/>
              </a:rPr>
              <a:t>Gulls were classified in 5 different levels </a:t>
            </a:r>
            <a:r>
              <a:rPr lang="en-US" sz="2800" dirty="0" smtClean="0">
                <a:solidFill>
                  <a:srgbClr val="003399"/>
                </a:solidFill>
                <a:latin typeface="Arial" pitchFamily="34" charset="0"/>
                <a:cs typeface="Arial" pitchFamily="34" charset="0"/>
              </a:rPr>
              <a:t>according to the symptoms severity (see Table). Treatment depended on the severity level and involved basic supportive care: fluid therapy, feeding assistance and treatment of secondary conditions until full autonomy was recovered. </a:t>
            </a:r>
          </a:p>
          <a:p>
            <a:pPr algn="just">
              <a:spcAft>
                <a:spcPts val="1000"/>
              </a:spcAft>
            </a:pPr>
            <a:endParaRPr lang="en-US" sz="2800" b="1" dirty="0" smtClean="0">
              <a:solidFill>
                <a:srgbClr val="003399"/>
              </a:solidFill>
              <a:latin typeface="Arial" pitchFamily="34" charset="0"/>
              <a:cs typeface="Arial" pitchFamily="34" charset="0"/>
            </a:endParaRPr>
          </a:p>
          <a:p>
            <a:pPr algn="just">
              <a:spcAft>
                <a:spcPts val="1000"/>
              </a:spcAft>
            </a:pPr>
            <a:r>
              <a:rPr lang="en-US" sz="2800" b="1" dirty="0" smtClean="0">
                <a:solidFill>
                  <a:srgbClr val="003399"/>
                </a:solidFill>
                <a:latin typeface="Arial" pitchFamily="34" charset="0"/>
                <a:cs typeface="Arial" pitchFamily="34" charset="0"/>
              </a:rPr>
              <a:t>What´s the </a:t>
            </a:r>
            <a:r>
              <a:rPr lang="en-US" sz="2800" b="1" dirty="0" err="1" smtClean="0">
                <a:solidFill>
                  <a:srgbClr val="003399"/>
                </a:solidFill>
                <a:latin typeface="Arial" pitchFamily="34" charset="0"/>
                <a:cs typeface="Arial" pitchFamily="34" charset="0"/>
              </a:rPr>
              <a:t>posible</a:t>
            </a:r>
            <a:r>
              <a:rPr lang="en-US" sz="2800" b="1" dirty="0" smtClean="0">
                <a:solidFill>
                  <a:srgbClr val="003399"/>
                </a:solidFill>
                <a:latin typeface="Arial" pitchFamily="34" charset="0"/>
                <a:cs typeface="Arial" pitchFamily="34" charset="0"/>
              </a:rPr>
              <a:t> cause?</a:t>
            </a:r>
          </a:p>
          <a:p>
            <a:pPr algn="just">
              <a:spcAft>
                <a:spcPts val="1000"/>
              </a:spcAft>
            </a:pPr>
            <a:r>
              <a:rPr lang="en-US" sz="2800" dirty="0" smtClean="0">
                <a:solidFill>
                  <a:srgbClr val="003399"/>
                </a:solidFill>
                <a:latin typeface="Arial" pitchFamily="34" charset="0"/>
                <a:cs typeface="Arial" pitchFamily="34" charset="0"/>
              </a:rPr>
              <a:t>Several biotic contaminants could be the potential cause of this syndrome: marine biotoxins, </a:t>
            </a:r>
            <a:r>
              <a:rPr lang="en-US" sz="2800" i="1" dirty="0" smtClean="0">
                <a:solidFill>
                  <a:srgbClr val="003399"/>
                </a:solidFill>
                <a:latin typeface="Arial" pitchFamily="34" charset="0"/>
                <a:cs typeface="Arial" pitchFamily="34" charset="0"/>
              </a:rPr>
              <a:t>Clostridium </a:t>
            </a:r>
            <a:r>
              <a:rPr lang="en-US" sz="2800" i="1" dirty="0" err="1" smtClean="0">
                <a:solidFill>
                  <a:srgbClr val="003399"/>
                </a:solidFill>
                <a:latin typeface="Arial" pitchFamily="34" charset="0"/>
                <a:cs typeface="Arial" pitchFamily="34" charset="0"/>
              </a:rPr>
              <a:t>botulinum</a:t>
            </a:r>
            <a:r>
              <a:rPr lang="en-US" sz="2800" dirty="0" smtClean="0">
                <a:solidFill>
                  <a:srgbClr val="003399"/>
                </a:solidFill>
                <a:latin typeface="Arial" pitchFamily="34" charset="0"/>
                <a:cs typeface="Arial" pitchFamily="34" charset="0"/>
              </a:rPr>
              <a:t>, </a:t>
            </a:r>
            <a:r>
              <a:rPr lang="en-US" sz="2800" dirty="0" err="1" smtClean="0">
                <a:solidFill>
                  <a:srgbClr val="003399"/>
                </a:solidFill>
                <a:latin typeface="Arial" pitchFamily="34" charset="0"/>
                <a:cs typeface="Arial" pitchFamily="34" charset="0"/>
              </a:rPr>
              <a:t>cyanotoxins</a:t>
            </a:r>
            <a:r>
              <a:rPr lang="en-US" sz="2800" dirty="0" smtClean="0">
                <a:solidFill>
                  <a:srgbClr val="003399"/>
                </a:solidFill>
                <a:latin typeface="Arial" pitchFamily="34" charset="0"/>
                <a:cs typeface="Arial" pitchFamily="34" charset="0"/>
              </a:rPr>
              <a:t> and virus. Other factors (starvation, </a:t>
            </a:r>
            <a:r>
              <a:rPr lang="en-US" sz="2800" dirty="0" err="1" smtClean="0">
                <a:solidFill>
                  <a:srgbClr val="003399"/>
                </a:solidFill>
                <a:latin typeface="Arial" pitchFamily="34" charset="0"/>
                <a:cs typeface="Arial" pitchFamily="34" charset="0"/>
              </a:rPr>
              <a:t>abiotic</a:t>
            </a:r>
            <a:r>
              <a:rPr lang="en-US" sz="2800" dirty="0" smtClean="0">
                <a:solidFill>
                  <a:srgbClr val="003399"/>
                </a:solidFill>
                <a:latin typeface="Arial" pitchFamily="34" charset="0"/>
                <a:cs typeface="Arial" pitchFamily="34" charset="0"/>
              </a:rPr>
              <a:t> contaminants, etc) could also contribute to the gulls death. The veterinary from RIAS contacted several research Institutes seeking for collaborations that could help ascertain the reason of the continuous morbidity and mortality episodes. Pasteur Institute (Paris) and the Spanish Oceanographic Institute (IEO Vigo) agreed to perform toxin analyses.</a:t>
            </a:r>
          </a:p>
        </p:txBody>
      </p:sp>
      <p:sp>
        <p:nvSpPr>
          <p:cNvPr id="21" name="20 CuadroTexto"/>
          <p:cNvSpPr txBox="1"/>
          <p:nvPr/>
        </p:nvSpPr>
        <p:spPr>
          <a:xfrm>
            <a:off x="2664546" y="6048997"/>
            <a:ext cx="4680520" cy="706006"/>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p>
            <a:pPr algn="ctr"/>
            <a:r>
              <a:rPr lang="es-ES" sz="3600" b="1" dirty="0" smtClean="0">
                <a:solidFill>
                  <a:srgbClr val="003399"/>
                </a:solidFill>
                <a:latin typeface="Arial" panose="020B0604020202020204" pitchFamily="34" charset="0"/>
                <a:cs typeface="Arial" panose="020B0604020202020204" pitchFamily="34" charset="0"/>
              </a:rPr>
              <a:t>INTRODUCTION </a:t>
            </a:r>
            <a:endParaRPr lang="es-ES" sz="3600" b="1" dirty="0">
              <a:solidFill>
                <a:srgbClr val="003399"/>
              </a:solidFill>
              <a:latin typeface="Arial" panose="020B0604020202020204" pitchFamily="34" charset="0"/>
              <a:cs typeface="Arial" panose="020B0604020202020204" pitchFamily="34" charset="0"/>
            </a:endParaRPr>
          </a:p>
        </p:txBody>
      </p:sp>
      <p:grpSp>
        <p:nvGrpSpPr>
          <p:cNvPr id="50" name="49 Grupo"/>
          <p:cNvGrpSpPr/>
          <p:nvPr/>
        </p:nvGrpSpPr>
        <p:grpSpPr>
          <a:xfrm>
            <a:off x="432298" y="25419149"/>
            <a:ext cx="34635848" cy="9649072"/>
            <a:chOff x="1336453" y="20103549"/>
            <a:chExt cx="32875649" cy="9407060"/>
          </a:xfrm>
        </p:grpSpPr>
        <p:sp>
          <p:nvSpPr>
            <p:cNvPr id="37" name="36 Rectángulo redondeado"/>
            <p:cNvSpPr/>
            <p:nvPr/>
          </p:nvSpPr>
          <p:spPr>
            <a:xfrm>
              <a:off x="1336453" y="20103549"/>
              <a:ext cx="32875649" cy="940706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a:p>
              <a:pPr>
                <a:spcAft>
                  <a:spcPts val="1000"/>
                </a:spcAft>
                <a:buFont typeface="Arial" pitchFamily="34" charset="0"/>
                <a:buChar char="•"/>
              </a:pPr>
              <a:endParaRPr lang="en-US" sz="3000" dirty="0" smtClean="0">
                <a:solidFill>
                  <a:srgbClr val="003399"/>
                </a:solidFill>
                <a:latin typeface="Arial" pitchFamily="34" charset="0"/>
                <a:cs typeface="Arial" pitchFamily="34" charset="0"/>
              </a:endParaRPr>
            </a:p>
          </p:txBody>
        </p:sp>
        <p:sp>
          <p:nvSpPr>
            <p:cNvPr id="39" name="38 Rectángulo redondeado"/>
            <p:cNvSpPr/>
            <p:nvPr/>
          </p:nvSpPr>
          <p:spPr>
            <a:xfrm>
              <a:off x="12613963" y="21437386"/>
              <a:ext cx="9433048" cy="71371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 typeface="Arial" pitchFamily="34" charset="0"/>
                <a:buChar char="•"/>
              </a:pPr>
              <a:r>
                <a:rPr lang="en-US" sz="3200" dirty="0" smtClean="0">
                  <a:latin typeface="Arial" pitchFamily="34" charset="0"/>
                  <a:cs typeface="Arial" pitchFamily="34" charset="0"/>
                </a:rPr>
                <a:t>Samples: twenty three gull samples: ten livers, ten intestines and three cloacae contents.</a:t>
              </a:r>
            </a:p>
            <a:p>
              <a:pPr algn="just">
                <a:spcAft>
                  <a:spcPts val="600"/>
                </a:spcAft>
                <a:buFont typeface="Arial" pitchFamily="34" charset="0"/>
                <a:buChar char="•"/>
              </a:pPr>
              <a:r>
                <a:rPr lang="en-US" sz="3200" dirty="0" smtClean="0">
                  <a:latin typeface="Arial" pitchFamily="34" charset="0"/>
                  <a:cs typeface="Arial" pitchFamily="34" charset="0"/>
                </a:rPr>
                <a:t> </a:t>
              </a:r>
              <a:r>
                <a:rPr lang="en-US" sz="3200" dirty="0" smtClean="0">
                  <a:solidFill>
                    <a:srgbClr val="FFFF00"/>
                  </a:solidFill>
                  <a:latin typeface="Arial" pitchFamily="34" charset="0"/>
                  <a:cs typeface="Arial" pitchFamily="34" charset="0"/>
                </a:rPr>
                <a:t>Drawbacks: small sample size, difficult homogenization (specially for intestines, hard to cut by </a:t>
              </a:r>
              <a:r>
                <a:rPr lang="en-US" sz="3200" dirty="0" err="1" smtClean="0">
                  <a:solidFill>
                    <a:srgbClr val="FFFF00"/>
                  </a:solidFill>
                  <a:latin typeface="Arial" pitchFamily="34" charset="0"/>
                  <a:cs typeface="Arial" pitchFamily="34" charset="0"/>
                </a:rPr>
                <a:t>Ultraturrax</a:t>
              </a:r>
              <a:r>
                <a:rPr lang="en-US" sz="3200" dirty="0" smtClean="0">
                  <a:solidFill>
                    <a:srgbClr val="FFFF00"/>
                  </a:solidFill>
                  <a:latin typeface="Arial" pitchFamily="34" charset="0"/>
                  <a:cs typeface="Arial" pitchFamily="34" charset="0"/>
                </a:rPr>
                <a:t>, pre-cutting needed).</a:t>
              </a:r>
            </a:p>
            <a:p>
              <a:pPr algn="just">
                <a:spcAft>
                  <a:spcPts val="600"/>
                </a:spcAft>
                <a:buFont typeface="Arial" pitchFamily="34" charset="0"/>
                <a:buChar char="•"/>
              </a:pPr>
              <a:r>
                <a:rPr lang="en-US" sz="3200" dirty="0" smtClean="0">
                  <a:latin typeface="Arial" pitchFamily="34" charset="0"/>
                  <a:cs typeface="Arial" pitchFamily="34" charset="0"/>
                </a:rPr>
                <a:t> Single dispersive extraction: with MEOH 50% </a:t>
              </a:r>
            </a:p>
            <a:p>
              <a:pPr algn="just">
                <a:spcAft>
                  <a:spcPts val="600"/>
                </a:spcAft>
                <a:buFont typeface="Arial" pitchFamily="34" charset="0"/>
                <a:buChar char="•"/>
              </a:pPr>
              <a:r>
                <a:rPr lang="en-US" sz="3200" dirty="0" smtClean="0">
                  <a:latin typeface="Arial" pitchFamily="34" charset="0"/>
                  <a:cs typeface="Arial" pitchFamily="34" charset="0"/>
                </a:rPr>
                <a:t> Liquid Chromatography coupled to High Resolution Mass Spectrometry. </a:t>
              </a:r>
            </a:p>
            <a:p>
              <a:pPr algn="just">
                <a:spcAft>
                  <a:spcPts val="600"/>
                </a:spcAft>
                <a:buFont typeface="Arial" pitchFamily="34" charset="0"/>
                <a:buChar char="•"/>
              </a:pPr>
              <a:endParaRPr lang="en-US" sz="3200" dirty="0" smtClean="0">
                <a:latin typeface="Arial" pitchFamily="34" charset="0"/>
                <a:cs typeface="Arial" pitchFamily="34" charset="0"/>
              </a:endParaRPr>
            </a:p>
            <a:p>
              <a:pPr algn="ctr">
                <a:spcAft>
                  <a:spcPts val="600"/>
                </a:spcAft>
              </a:pPr>
              <a:r>
                <a:rPr lang="en-US" sz="3600" b="1" dirty="0" smtClean="0">
                  <a:solidFill>
                    <a:schemeClr val="tx1"/>
                  </a:solidFill>
                  <a:latin typeface="Arial" pitchFamily="34" charset="0"/>
                  <a:cs typeface="Arial" pitchFamily="34" charset="0"/>
                </a:rPr>
                <a:t>DA was not detected in any of the samples tested</a:t>
              </a:r>
            </a:p>
            <a:p>
              <a:pPr algn="ctr">
                <a:buFont typeface="Arial" pitchFamily="34" charset="0"/>
                <a:buChar char="•"/>
              </a:pPr>
              <a:endParaRPr lang="es-ES" sz="3200" dirty="0">
                <a:latin typeface="Arial" pitchFamily="34" charset="0"/>
                <a:cs typeface="Arial" pitchFamily="34" charset="0"/>
              </a:endParaRPr>
            </a:p>
          </p:txBody>
        </p:sp>
        <p:sp>
          <p:nvSpPr>
            <p:cNvPr id="40" name="39 Rectángulo redondeado"/>
            <p:cNvSpPr/>
            <p:nvPr/>
          </p:nvSpPr>
          <p:spPr>
            <a:xfrm>
              <a:off x="23253633" y="21016174"/>
              <a:ext cx="10689433" cy="8283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GB" sz="3200" dirty="0" smtClean="0"/>
                <a:t> </a:t>
              </a:r>
              <a:r>
                <a:rPr lang="en-US" sz="3200" dirty="0" smtClean="0">
                  <a:latin typeface="Arial" pitchFamily="34" charset="0"/>
                  <a:cs typeface="Arial" pitchFamily="34" charset="0"/>
                </a:rPr>
                <a:t>Samples:</a:t>
              </a:r>
              <a:r>
                <a:rPr lang="en-GB" sz="3200" dirty="0" smtClean="0">
                  <a:latin typeface="Arial" pitchFamily="34" charset="0"/>
                  <a:cs typeface="Arial" pitchFamily="34" charset="0"/>
                </a:rPr>
                <a:t> livers &amp; intestines from 5 gulls.  Pooled in two groups according to the tissue.</a:t>
              </a:r>
            </a:p>
            <a:p>
              <a:pPr algn="just">
                <a:buFont typeface="Arial" pitchFamily="34" charset="0"/>
                <a:buChar char="•"/>
              </a:pPr>
              <a:r>
                <a:rPr lang="en-GB" sz="3200" dirty="0" smtClean="0">
                  <a:latin typeface="Arial" pitchFamily="34" charset="0"/>
                  <a:cs typeface="Arial" pitchFamily="34" charset="0"/>
                </a:rPr>
                <a:t> </a:t>
              </a:r>
              <a:r>
                <a:rPr lang="en-US" sz="3200" dirty="0" smtClean="0">
                  <a:latin typeface="Arial" pitchFamily="34" charset="0"/>
                  <a:cs typeface="Arial" pitchFamily="34" charset="0"/>
                </a:rPr>
                <a:t>Enrichment cultures of tissues in fortified cooked meat medium at 37°C and 15°C under anaerobic conditions. </a:t>
              </a:r>
              <a:r>
                <a:rPr lang="en-US" sz="3200" i="1" dirty="0" smtClean="0">
                  <a:latin typeface="Arial" pitchFamily="34" charset="0"/>
                  <a:cs typeface="Arial" pitchFamily="34" charset="0"/>
                </a:rPr>
                <a:t>C. </a:t>
              </a:r>
              <a:r>
                <a:rPr lang="en-US" sz="3200" i="1" dirty="0" err="1" smtClean="0">
                  <a:latin typeface="Arial" pitchFamily="34" charset="0"/>
                  <a:cs typeface="Arial" pitchFamily="34" charset="0"/>
                </a:rPr>
                <a:t>botulinum</a:t>
              </a:r>
              <a:r>
                <a:rPr lang="en-US" sz="3200" i="1" dirty="0" smtClean="0">
                  <a:latin typeface="Arial" pitchFamily="34" charset="0"/>
                  <a:cs typeface="Arial" pitchFamily="34" charset="0"/>
                </a:rPr>
                <a:t> </a:t>
              </a:r>
              <a:r>
                <a:rPr lang="en-US" sz="3200" dirty="0" smtClean="0">
                  <a:latin typeface="Arial" pitchFamily="34" charset="0"/>
                  <a:cs typeface="Arial" pitchFamily="34" charset="0"/>
                </a:rPr>
                <a:t>was isolated on agar selective medium.</a:t>
              </a:r>
            </a:p>
            <a:p>
              <a:pPr algn="just">
                <a:buFont typeface="Arial" pitchFamily="34" charset="0"/>
                <a:buChar char="•"/>
              </a:pPr>
              <a:r>
                <a:rPr lang="en-US" sz="3200" dirty="0" smtClean="0">
                  <a:latin typeface="Arial" pitchFamily="34" charset="0"/>
                  <a:cs typeface="Arial" pitchFamily="34" charset="0"/>
                </a:rPr>
                <a:t> DNA extraction from samples. </a:t>
              </a:r>
              <a:endParaRPr lang="en-GB" sz="3200" dirty="0" smtClean="0">
                <a:latin typeface="Arial" pitchFamily="34" charset="0"/>
                <a:cs typeface="Arial" pitchFamily="34" charset="0"/>
              </a:endParaRPr>
            </a:p>
            <a:p>
              <a:pPr algn="just">
                <a:buFont typeface="Arial" pitchFamily="34" charset="0"/>
                <a:buChar char="•"/>
              </a:pPr>
              <a:r>
                <a:rPr lang="en-GB" sz="3200" dirty="0" smtClean="0">
                  <a:latin typeface="Arial" pitchFamily="34" charset="0"/>
                  <a:cs typeface="Arial" pitchFamily="34" charset="0"/>
                </a:rPr>
                <a:t> </a:t>
              </a:r>
              <a:r>
                <a:rPr lang="en-US" sz="3200" i="1" dirty="0" smtClean="0">
                  <a:latin typeface="Arial" pitchFamily="34" charset="0"/>
                  <a:cs typeface="Arial" pitchFamily="34" charset="0"/>
                </a:rPr>
                <a:t>C. </a:t>
              </a:r>
              <a:r>
                <a:rPr lang="en-US" sz="3200" i="1" dirty="0" err="1" smtClean="0">
                  <a:latin typeface="Arial" pitchFamily="34" charset="0"/>
                  <a:cs typeface="Arial" pitchFamily="34" charset="0"/>
                </a:rPr>
                <a:t>botulinum</a:t>
              </a:r>
              <a:r>
                <a:rPr lang="en-US" sz="3200" i="1" dirty="0" smtClean="0">
                  <a:latin typeface="Arial" pitchFamily="34" charset="0"/>
                  <a:cs typeface="Arial" pitchFamily="34" charset="0"/>
                </a:rPr>
                <a:t> </a:t>
              </a:r>
              <a:r>
                <a:rPr lang="en-US" sz="3200" dirty="0" smtClean="0">
                  <a:latin typeface="Arial" pitchFamily="34" charset="0"/>
                  <a:cs typeface="Arial" pitchFamily="34" charset="0"/>
                </a:rPr>
                <a:t>was investigated</a:t>
              </a:r>
              <a:r>
                <a:rPr lang="en-GB" sz="3200" dirty="0" smtClean="0">
                  <a:latin typeface="Arial" pitchFamily="34" charset="0"/>
                  <a:cs typeface="Arial" pitchFamily="34" charset="0"/>
                </a:rPr>
                <a:t> by targeted Real Time Polymerase Chain Reaction (PCR) on neurotoxin genes.</a:t>
              </a:r>
            </a:p>
            <a:p>
              <a:pPr algn="just">
                <a:buFont typeface="Arial" pitchFamily="34" charset="0"/>
                <a:buChar char="•"/>
              </a:pPr>
              <a:r>
                <a:rPr lang="en-GB" sz="3200" dirty="0" smtClean="0">
                  <a:latin typeface="Arial" pitchFamily="34" charset="0"/>
                  <a:cs typeface="Arial" pitchFamily="34" charset="0"/>
                </a:rPr>
                <a:t>Presence of </a:t>
              </a:r>
              <a:r>
                <a:rPr lang="en-GB" sz="3200" dirty="0" err="1" smtClean="0">
                  <a:latin typeface="Arial" pitchFamily="34" charset="0"/>
                  <a:cs typeface="Arial" pitchFamily="34" charset="0"/>
                </a:rPr>
                <a:t>botulinum</a:t>
              </a:r>
              <a:r>
                <a:rPr lang="en-GB" sz="3200" dirty="0" smtClean="0">
                  <a:latin typeface="Arial" pitchFamily="34" charset="0"/>
                  <a:cs typeface="Arial" pitchFamily="34" charset="0"/>
                </a:rPr>
                <a:t> toxins was confirmed by a lethality test on mice (mouse bioassay). Mice were </a:t>
              </a:r>
              <a:r>
                <a:rPr lang="en-GB" sz="3200" dirty="0" err="1" smtClean="0">
                  <a:latin typeface="Arial" pitchFamily="34" charset="0"/>
                  <a:cs typeface="Arial" pitchFamily="34" charset="0"/>
                </a:rPr>
                <a:t>intraperitoneally</a:t>
              </a:r>
              <a:r>
                <a:rPr lang="en-GB" sz="3200" dirty="0" smtClean="0">
                  <a:latin typeface="Arial" pitchFamily="34" charset="0"/>
                  <a:cs typeface="Arial" pitchFamily="34" charset="0"/>
                </a:rPr>
                <a:t> injected with filtered supernatant of the culture.</a:t>
              </a:r>
            </a:p>
            <a:p>
              <a:pPr algn="just"/>
              <a:endParaRPr lang="en-GB" sz="2000" dirty="0" smtClean="0">
                <a:latin typeface="Arial" pitchFamily="34" charset="0"/>
                <a:cs typeface="Arial" pitchFamily="34" charset="0"/>
              </a:endParaRPr>
            </a:p>
            <a:p>
              <a:pPr algn="ctr"/>
              <a:r>
                <a:rPr lang="en-GB" sz="3600" b="1" i="1" dirty="0" smtClean="0">
                  <a:latin typeface="Arial" pitchFamily="34" charset="0"/>
                  <a:cs typeface="Arial" pitchFamily="34" charset="0"/>
                </a:rPr>
                <a:t> </a:t>
              </a:r>
              <a:r>
                <a:rPr lang="en-GB" sz="3600" b="1" dirty="0" smtClean="0">
                  <a:latin typeface="Arial" pitchFamily="34" charset="0"/>
                  <a:cs typeface="Arial" pitchFamily="34" charset="0"/>
                </a:rPr>
                <a:t>Samples were positive for </a:t>
              </a:r>
              <a:r>
                <a:rPr lang="en-GB" sz="3600" b="1" i="1" dirty="0" smtClean="0">
                  <a:latin typeface="Arial" pitchFamily="34" charset="0"/>
                  <a:cs typeface="Arial" pitchFamily="34" charset="0"/>
                </a:rPr>
                <a:t>C. </a:t>
              </a:r>
              <a:r>
                <a:rPr lang="en-GB" sz="3600" b="1" i="1" dirty="0" err="1" smtClean="0">
                  <a:latin typeface="Arial" pitchFamily="34" charset="0"/>
                  <a:cs typeface="Arial" pitchFamily="34" charset="0"/>
                </a:rPr>
                <a:t>Botulimum</a:t>
              </a:r>
              <a:endParaRPr lang="en-GB" sz="3600" b="1" i="1" dirty="0" smtClean="0">
                <a:latin typeface="Arial" pitchFamily="34" charset="0"/>
                <a:cs typeface="Arial" pitchFamily="34" charset="0"/>
              </a:endParaRPr>
            </a:p>
            <a:p>
              <a:pPr algn="ctr"/>
              <a:r>
                <a:rPr lang="en-GB" sz="3600" b="1" dirty="0" smtClean="0">
                  <a:latin typeface="Arial" pitchFamily="34" charset="0"/>
                  <a:cs typeface="Arial" pitchFamily="34" charset="0"/>
                </a:rPr>
                <a:t> types C/D</a:t>
              </a:r>
              <a:endParaRPr lang="es-ES" sz="3600" b="1" dirty="0">
                <a:latin typeface="Arial" pitchFamily="34" charset="0"/>
                <a:cs typeface="Arial" pitchFamily="34" charset="0"/>
              </a:endParaRPr>
            </a:p>
          </p:txBody>
        </p:sp>
      </p:grpSp>
      <p:sp>
        <p:nvSpPr>
          <p:cNvPr id="64" name="63 CuadroTexto"/>
          <p:cNvSpPr txBox="1"/>
          <p:nvPr/>
        </p:nvSpPr>
        <p:spPr>
          <a:xfrm>
            <a:off x="14401850" y="25721255"/>
            <a:ext cx="5400600" cy="706006"/>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defPPr>
              <a:defRPr lang="es-ES"/>
            </a:defPPr>
            <a:lvl1pPr algn="ctr">
              <a:defRPr sz="3200" b="1">
                <a:solidFill>
                  <a:srgbClr val="003399"/>
                </a:solidFill>
                <a:latin typeface="Arial" panose="020B0604020202020204" pitchFamily="34" charset="0"/>
                <a:cs typeface="Arial" panose="020B0604020202020204" pitchFamily="34" charset="0"/>
              </a:defRPr>
            </a:lvl1pPr>
          </a:lstStyle>
          <a:p>
            <a:r>
              <a:rPr lang="en-US" sz="3600" dirty="0" err="1" smtClean="0"/>
              <a:t>Domoic</a:t>
            </a:r>
            <a:r>
              <a:rPr lang="en-US" sz="3600" dirty="0" smtClean="0"/>
              <a:t> acid analyses</a:t>
            </a:r>
            <a:endParaRPr lang="en-US" sz="3600" dirty="0"/>
          </a:p>
        </p:txBody>
      </p:sp>
      <p:pic>
        <p:nvPicPr>
          <p:cNvPr id="1026" name="Picture 2"/>
          <p:cNvPicPr>
            <a:picLocks noChangeAspect="1" noChangeArrowheads="1"/>
          </p:cNvPicPr>
          <p:nvPr/>
        </p:nvPicPr>
        <p:blipFill>
          <a:blip r:embed="rId4" cstate="print"/>
          <a:srcRect/>
          <a:stretch>
            <a:fillRect/>
          </a:stretch>
        </p:blipFill>
        <p:spPr bwMode="auto">
          <a:xfrm>
            <a:off x="32475858" y="792413"/>
            <a:ext cx="2880319" cy="2080578"/>
          </a:xfrm>
          <a:prstGeom prst="rect">
            <a:avLst/>
          </a:prstGeom>
          <a:noFill/>
          <a:ln w="9525">
            <a:noFill/>
            <a:miter lim="800000"/>
            <a:headEnd/>
            <a:tailEnd/>
          </a:ln>
        </p:spPr>
      </p:pic>
      <p:graphicFrame>
        <p:nvGraphicFramePr>
          <p:cNvPr id="49" name="48 Tabla"/>
          <p:cNvGraphicFramePr>
            <a:graphicFrameLocks noGrp="1"/>
          </p:cNvGraphicFramePr>
          <p:nvPr/>
        </p:nvGraphicFramePr>
        <p:xfrm>
          <a:off x="19082370" y="5400925"/>
          <a:ext cx="15985776" cy="12742576"/>
        </p:xfrm>
        <a:graphic>
          <a:graphicData uri="http://schemas.openxmlformats.org/drawingml/2006/table">
            <a:tbl>
              <a:tblPr firstRow="1" bandRow="1">
                <a:tableStyleId>{7DF18680-E054-41AD-8BC1-D1AEF772440D}</a:tableStyleId>
              </a:tblPr>
              <a:tblGrid>
                <a:gridCol w="1324409"/>
                <a:gridCol w="5372335"/>
                <a:gridCol w="5616624"/>
                <a:gridCol w="3672408"/>
              </a:tblGrid>
              <a:tr h="936104">
                <a:tc>
                  <a:txBody>
                    <a:bodyPr/>
                    <a:lstStyle/>
                    <a:p>
                      <a:pPr algn="ctr"/>
                      <a:r>
                        <a:rPr lang="en-US" sz="3000" noProof="0" dirty="0" smtClean="0">
                          <a:solidFill>
                            <a:srgbClr val="003399"/>
                          </a:solidFill>
                          <a:latin typeface="Arial" pitchFamily="34" charset="0"/>
                          <a:cs typeface="Arial" pitchFamily="34" charset="0"/>
                        </a:rPr>
                        <a:t>Level</a:t>
                      </a:r>
                      <a:endParaRPr lang="en-US" sz="3000" noProof="0" dirty="0">
                        <a:solidFill>
                          <a:srgbClr val="003399"/>
                        </a:solidFill>
                        <a:latin typeface="Arial" pitchFamily="34" charset="0"/>
                        <a:cs typeface="Arial" pitchFamily="34" charset="0"/>
                      </a:endParaRPr>
                    </a:p>
                  </a:txBody>
                  <a:tcPr anchor="ctr"/>
                </a:tc>
                <a:tc>
                  <a:txBody>
                    <a:bodyPr/>
                    <a:lstStyle/>
                    <a:p>
                      <a:pPr marL="0" algn="ctr" defTabSz="4731687" rtl="0" eaLnBrk="1" latinLnBrk="0" hangingPunct="1">
                        <a:lnSpc>
                          <a:spcPct val="107000"/>
                        </a:lnSpc>
                        <a:spcAft>
                          <a:spcPts val="800"/>
                        </a:spcAft>
                      </a:pPr>
                      <a:r>
                        <a:rPr lang="en-US" sz="3000" b="1" kern="1200" noProof="0" dirty="0" smtClean="0">
                          <a:solidFill>
                            <a:srgbClr val="003399"/>
                          </a:solidFill>
                          <a:latin typeface="Arial" pitchFamily="34" charset="0"/>
                          <a:ea typeface="+mn-ea"/>
                          <a:cs typeface="Arial" pitchFamily="34" charset="0"/>
                        </a:rPr>
                        <a:t>Symptoms</a:t>
                      </a:r>
                    </a:p>
                  </a:txBody>
                  <a:tcPr marL="68580" marR="68580" marT="0" marB="0" anchor="ctr"/>
                </a:tc>
                <a:tc>
                  <a:txBody>
                    <a:bodyPr/>
                    <a:lstStyle/>
                    <a:p>
                      <a:pPr marL="0" algn="ctr" defTabSz="4731687" rtl="0" eaLnBrk="1" latinLnBrk="0" hangingPunct="1">
                        <a:lnSpc>
                          <a:spcPct val="107000"/>
                        </a:lnSpc>
                        <a:spcAft>
                          <a:spcPts val="800"/>
                        </a:spcAft>
                      </a:pPr>
                      <a:r>
                        <a:rPr lang="en-US" sz="3000" b="1" kern="1200" noProof="0" smtClean="0">
                          <a:solidFill>
                            <a:srgbClr val="003399"/>
                          </a:solidFill>
                          <a:latin typeface="Arial" pitchFamily="34" charset="0"/>
                          <a:ea typeface="+mn-ea"/>
                          <a:cs typeface="Arial" pitchFamily="34" charset="0"/>
                        </a:rPr>
                        <a:t>Admission procedures</a:t>
                      </a:r>
                    </a:p>
                  </a:txBody>
                  <a:tcPr marL="68580" marR="68580" marT="0" marB="0" anchor="ctr"/>
                </a:tc>
                <a:tc>
                  <a:txBody>
                    <a:bodyPr/>
                    <a:lstStyle/>
                    <a:p>
                      <a:pPr algn="ctr"/>
                      <a:r>
                        <a:rPr lang="en-US" sz="3000" i="1" noProof="0" dirty="0" err="1" smtClean="0">
                          <a:solidFill>
                            <a:srgbClr val="003399"/>
                          </a:solidFill>
                          <a:latin typeface="Arial" pitchFamily="34" charset="0"/>
                          <a:cs typeface="Arial" pitchFamily="34" charset="0"/>
                        </a:rPr>
                        <a:t>Larus</a:t>
                      </a:r>
                      <a:r>
                        <a:rPr lang="en-US" sz="3000" i="1" noProof="0" dirty="0" smtClean="0">
                          <a:solidFill>
                            <a:srgbClr val="003399"/>
                          </a:solidFill>
                          <a:latin typeface="Arial" pitchFamily="34" charset="0"/>
                          <a:cs typeface="Arial" pitchFamily="34" charset="0"/>
                        </a:rPr>
                        <a:t> </a:t>
                      </a:r>
                      <a:r>
                        <a:rPr lang="en-US" sz="3000" i="1" noProof="0" dirty="0" err="1" smtClean="0">
                          <a:solidFill>
                            <a:srgbClr val="003399"/>
                          </a:solidFill>
                          <a:latin typeface="Arial" pitchFamily="34" charset="0"/>
                          <a:cs typeface="Arial" pitchFamily="34" charset="0"/>
                        </a:rPr>
                        <a:t>michahellis</a:t>
                      </a:r>
                      <a:r>
                        <a:rPr lang="en-US" sz="3000" i="1" noProof="0" dirty="0" smtClean="0">
                          <a:solidFill>
                            <a:srgbClr val="003399"/>
                          </a:solidFill>
                          <a:latin typeface="Arial" pitchFamily="34" charset="0"/>
                          <a:cs typeface="Arial" pitchFamily="34" charset="0"/>
                        </a:rPr>
                        <a:t> </a:t>
                      </a:r>
                      <a:r>
                        <a:rPr lang="en-US" sz="3000" noProof="0" dirty="0" smtClean="0">
                          <a:solidFill>
                            <a:srgbClr val="003399"/>
                          </a:solidFill>
                          <a:latin typeface="Arial" pitchFamily="34" charset="0"/>
                          <a:cs typeface="Arial" pitchFamily="34" charset="0"/>
                        </a:rPr>
                        <a:t>and </a:t>
                      </a:r>
                      <a:r>
                        <a:rPr lang="en-US" sz="3000" i="1" noProof="0" dirty="0" smtClean="0">
                          <a:solidFill>
                            <a:srgbClr val="003399"/>
                          </a:solidFill>
                          <a:latin typeface="Arial" pitchFamily="34" charset="0"/>
                          <a:cs typeface="Arial" pitchFamily="34" charset="0"/>
                        </a:rPr>
                        <a:t>L. </a:t>
                      </a:r>
                      <a:r>
                        <a:rPr lang="en-US" sz="3000" i="1" noProof="0" dirty="0" err="1" smtClean="0">
                          <a:solidFill>
                            <a:srgbClr val="003399"/>
                          </a:solidFill>
                          <a:latin typeface="Arial" pitchFamily="34" charset="0"/>
                          <a:cs typeface="Arial" pitchFamily="34" charset="0"/>
                        </a:rPr>
                        <a:t>fuscus</a:t>
                      </a:r>
                      <a:endParaRPr lang="en-US" sz="3000" i="1" noProof="0" dirty="0">
                        <a:solidFill>
                          <a:srgbClr val="003399"/>
                        </a:solidFill>
                        <a:latin typeface="Arial" pitchFamily="34" charset="0"/>
                        <a:cs typeface="Arial" pitchFamily="34" charset="0"/>
                      </a:endParaRPr>
                    </a:p>
                  </a:txBody>
                  <a:tcPr anchor="ctr"/>
                </a:tc>
              </a:tr>
              <a:tr h="2148871">
                <a:tc>
                  <a:txBody>
                    <a:bodyPr/>
                    <a:lstStyle/>
                    <a:p>
                      <a:pPr algn="ctr"/>
                      <a:r>
                        <a:rPr lang="en-US" sz="3000" b="1" noProof="0" smtClean="0">
                          <a:solidFill>
                            <a:srgbClr val="003399"/>
                          </a:solidFill>
                          <a:latin typeface="Arial" pitchFamily="34" charset="0"/>
                          <a:cs typeface="Arial" pitchFamily="34" charset="0"/>
                        </a:rPr>
                        <a:t>1</a:t>
                      </a:r>
                      <a:endParaRPr lang="en-US" sz="3000" b="1" noProof="0">
                        <a:solidFill>
                          <a:srgbClr val="003399"/>
                        </a:solidFill>
                        <a:latin typeface="Arial" pitchFamily="34" charset="0"/>
                        <a:cs typeface="Arial" pitchFamily="34" charset="0"/>
                      </a:endParaRPr>
                    </a:p>
                  </a:txBody>
                  <a:tcPr anchor="ctr"/>
                </a:tc>
                <a:tc>
                  <a:txBody>
                    <a:bodyPr/>
                    <a:lstStyle/>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Unable to fly</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Weakness &amp; dropped wings</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Able to walk &amp; autonomously feed</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Diarrhea</a:t>
                      </a:r>
                    </a:p>
                  </a:txBody>
                  <a:tcPr marL="68580" marR="68580" marT="0" marB="0" anchor="ctr"/>
                </a:tc>
                <a:tc>
                  <a:txBody>
                    <a:bodyPr/>
                    <a:lstStyle/>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Subcutaneous fluid therapy </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 Solid palatable food offered</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Water </a:t>
                      </a:r>
                      <a:r>
                        <a:rPr lang="en-GB" sz="2800" i="1" kern="1200" noProof="0" dirty="0" smtClean="0">
                          <a:solidFill>
                            <a:srgbClr val="003399"/>
                          </a:solidFill>
                          <a:latin typeface="Arial" pitchFamily="34" charset="0"/>
                          <a:ea typeface="+mn-ea"/>
                          <a:cs typeface="Arial" pitchFamily="34" charset="0"/>
                        </a:rPr>
                        <a:t>ad </a:t>
                      </a:r>
                      <a:r>
                        <a:rPr lang="en-GB" sz="2800" i="1" kern="1200" noProof="0" dirty="0" err="1" smtClean="0">
                          <a:solidFill>
                            <a:srgbClr val="003399"/>
                          </a:solidFill>
                          <a:latin typeface="Arial" pitchFamily="34" charset="0"/>
                          <a:ea typeface="+mn-ea"/>
                          <a:cs typeface="Arial" pitchFamily="34" charset="0"/>
                        </a:rPr>
                        <a:t>libitum</a:t>
                      </a:r>
                      <a:endParaRPr lang="es-ES" sz="2800" i="1" kern="1200" noProof="0" dirty="0" smtClean="0">
                        <a:solidFill>
                          <a:srgbClr val="003399"/>
                        </a:solidFill>
                        <a:latin typeface="Arial" pitchFamily="34" charset="0"/>
                        <a:ea typeface="+mn-ea"/>
                        <a:cs typeface="Arial" pitchFamily="34" charset="0"/>
                      </a:endParaRPr>
                    </a:p>
                  </a:txBody>
                  <a:tcPr marL="68580" marR="68580" marT="0" marB="0" anchor="ctr"/>
                </a:tc>
                <a:tc>
                  <a:txBody>
                    <a:bodyPr/>
                    <a:lstStyle/>
                    <a:p>
                      <a:pPr algn="ctr"/>
                      <a:endParaRPr lang="en-US" sz="3000" noProof="0" dirty="0">
                        <a:solidFill>
                          <a:srgbClr val="003399"/>
                        </a:solidFill>
                        <a:latin typeface="Arial" pitchFamily="34" charset="0"/>
                        <a:cs typeface="Arial" pitchFamily="34" charset="0"/>
                      </a:endParaRPr>
                    </a:p>
                  </a:txBody>
                  <a:tcPr anchor="ctr"/>
                </a:tc>
              </a:tr>
              <a:tr h="2148871">
                <a:tc>
                  <a:txBody>
                    <a:bodyPr/>
                    <a:lstStyle/>
                    <a:p>
                      <a:pPr algn="ctr"/>
                      <a:r>
                        <a:rPr lang="en-US" sz="3000" b="1" noProof="0" smtClean="0">
                          <a:solidFill>
                            <a:srgbClr val="003399"/>
                          </a:solidFill>
                          <a:latin typeface="Arial" pitchFamily="34" charset="0"/>
                          <a:cs typeface="Arial" pitchFamily="34" charset="0"/>
                        </a:rPr>
                        <a:t>2</a:t>
                      </a:r>
                      <a:endParaRPr lang="en-US" sz="3000" b="1" noProof="0">
                        <a:solidFill>
                          <a:srgbClr val="003399"/>
                        </a:solidFill>
                        <a:latin typeface="Arial" pitchFamily="34" charset="0"/>
                        <a:cs typeface="Arial" pitchFamily="34" charset="0"/>
                      </a:endParaRPr>
                    </a:p>
                  </a:txBody>
                  <a:tcPr anchor="ctr"/>
                </a:tc>
                <a:tc>
                  <a:txBody>
                    <a:bodyPr/>
                    <a:lstStyle/>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Half-standing</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Mild anorexia or  feeding autonomously</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Diarrhea</a:t>
                      </a:r>
                    </a:p>
                  </a:txBody>
                  <a:tcPr marL="68580" marR="68580" marT="0" marB="0" anchor="ctr"/>
                </a:tc>
                <a:tc>
                  <a:txBody>
                    <a:bodyPr/>
                    <a:lstStyle/>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Subcutaneous fluid therapy </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Solid palatable food offered. If not accepted tube feeding </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Water </a:t>
                      </a:r>
                      <a:r>
                        <a:rPr lang="en-GB" sz="2800" i="1" kern="1200" noProof="0" dirty="0" smtClean="0">
                          <a:solidFill>
                            <a:srgbClr val="003399"/>
                          </a:solidFill>
                          <a:latin typeface="Arial" pitchFamily="34" charset="0"/>
                          <a:ea typeface="+mn-ea"/>
                          <a:cs typeface="Arial" pitchFamily="34" charset="0"/>
                        </a:rPr>
                        <a:t>ad </a:t>
                      </a:r>
                      <a:r>
                        <a:rPr lang="en-GB" sz="2800" i="1" kern="1200" noProof="0" dirty="0" err="1" smtClean="0">
                          <a:solidFill>
                            <a:srgbClr val="003399"/>
                          </a:solidFill>
                          <a:latin typeface="Arial" pitchFamily="34" charset="0"/>
                          <a:ea typeface="+mn-ea"/>
                          <a:cs typeface="Arial" pitchFamily="34" charset="0"/>
                        </a:rPr>
                        <a:t>libitum</a:t>
                      </a:r>
                      <a:endParaRPr lang="es-ES" sz="2800" i="1" kern="1200" noProof="0" dirty="0" smtClean="0">
                        <a:solidFill>
                          <a:srgbClr val="003399"/>
                        </a:solidFill>
                        <a:latin typeface="Arial" pitchFamily="34" charset="0"/>
                        <a:ea typeface="+mn-ea"/>
                        <a:cs typeface="Arial" pitchFamily="34" charset="0"/>
                      </a:endParaRPr>
                    </a:p>
                  </a:txBody>
                  <a:tcPr marL="68580" marR="68580" marT="0" marB="0" anchor="ctr"/>
                </a:tc>
                <a:tc>
                  <a:txBody>
                    <a:bodyPr/>
                    <a:lstStyle/>
                    <a:p>
                      <a:pPr algn="ctr"/>
                      <a:endParaRPr lang="en-US" sz="3000" noProof="0" dirty="0">
                        <a:solidFill>
                          <a:srgbClr val="003399"/>
                        </a:solidFill>
                        <a:latin typeface="Arial" pitchFamily="34" charset="0"/>
                        <a:cs typeface="Arial" pitchFamily="34" charset="0"/>
                      </a:endParaRPr>
                    </a:p>
                  </a:txBody>
                  <a:tcPr anchor="ctr"/>
                </a:tc>
              </a:tr>
              <a:tr h="2148871">
                <a:tc>
                  <a:txBody>
                    <a:bodyPr/>
                    <a:lstStyle/>
                    <a:p>
                      <a:pPr algn="ctr"/>
                      <a:r>
                        <a:rPr lang="en-US" sz="3000" b="1" noProof="0" smtClean="0">
                          <a:solidFill>
                            <a:srgbClr val="003399"/>
                          </a:solidFill>
                          <a:latin typeface="Arial" pitchFamily="34" charset="0"/>
                          <a:cs typeface="Arial" pitchFamily="34" charset="0"/>
                        </a:rPr>
                        <a:t>3</a:t>
                      </a:r>
                      <a:endParaRPr lang="en-US" sz="3000" b="1" noProof="0">
                        <a:solidFill>
                          <a:srgbClr val="003399"/>
                        </a:solidFill>
                        <a:latin typeface="Arial" pitchFamily="34" charset="0"/>
                        <a:cs typeface="Arial" pitchFamily="34" charset="0"/>
                      </a:endParaRPr>
                    </a:p>
                  </a:txBody>
                  <a:tcPr anchor="ctr"/>
                </a:tc>
                <a:tc>
                  <a:txBody>
                    <a:bodyPr/>
                    <a:lstStyle/>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Hind limbs paralysis </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Mild </a:t>
                      </a:r>
                      <a:r>
                        <a:rPr lang="en-US" sz="2800" kern="1200" noProof="0" dirty="0" err="1" smtClean="0">
                          <a:solidFill>
                            <a:srgbClr val="003399"/>
                          </a:solidFill>
                          <a:latin typeface="Arial" pitchFamily="34" charset="0"/>
                          <a:ea typeface="+mn-ea"/>
                          <a:cs typeface="Arial" pitchFamily="34" charset="0"/>
                        </a:rPr>
                        <a:t>dyspnoea</a:t>
                      </a:r>
                      <a:endParaRPr lang="en-US" sz="2800" kern="1200" noProof="0" dirty="0" smtClean="0">
                        <a:solidFill>
                          <a:srgbClr val="003399"/>
                        </a:solidFill>
                        <a:latin typeface="Arial" pitchFamily="34" charset="0"/>
                        <a:ea typeface="+mn-ea"/>
                        <a:cs typeface="Arial" pitchFamily="34" charset="0"/>
                      </a:endParaRP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Partial or complete third eyelid paralysis</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Anorexia</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Diarrhea</a:t>
                      </a:r>
                    </a:p>
                  </a:txBody>
                  <a:tcPr marL="68580" marR="68580" marT="0" marB="0" anchor="ctr"/>
                </a:tc>
                <a:tc>
                  <a:txBody>
                    <a:bodyPr/>
                    <a:lstStyle/>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Subcutaneous fluid therapy </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Tube feeding until solid food  accepted</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Water </a:t>
                      </a:r>
                      <a:r>
                        <a:rPr lang="en-GB" sz="2800" i="1" kern="1200" noProof="0" dirty="0" smtClean="0">
                          <a:solidFill>
                            <a:srgbClr val="003399"/>
                          </a:solidFill>
                          <a:latin typeface="Arial" pitchFamily="34" charset="0"/>
                          <a:ea typeface="+mn-ea"/>
                          <a:cs typeface="Arial" pitchFamily="34" charset="0"/>
                        </a:rPr>
                        <a:t>ad </a:t>
                      </a:r>
                      <a:r>
                        <a:rPr lang="en-GB" sz="2800" i="1" kern="1200" noProof="0" dirty="0" err="1" smtClean="0">
                          <a:solidFill>
                            <a:srgbClr val="003399"/>
                          </a:solidFill>
                          <a:latin typeface="Arial" pitchFamily="34" charset="0"/>
                          <a:ea typeface="+mn-ea"/>
                          <a:cs typeface="Arial" pitchFamily="34" charset="0"/>
                        </a:rPr>
                        <a:t>libitum</a:t>
                      </a:r>
                      <a:endParaRPr lang="es-ES" sz="2800" i="1" kern="1200" noProof="0" dirty="0" smtClean="0">
                        <a:solidFill>
                          <a:srgbClr val="003399"/>
                        </a:solidFill>
                        <a:latin typeface="Arial" pitchFamily="34" charset="0"/>
                        <a:ea typeface="+mn-ea"/>
                        <a:cs typeface="Arial" pitchFamily="34" charset="0"/>
                      </a:endParaRPr>
                    </a:p>
                  </a:txBody>
                  <a:tcPr marL="68580" marR="68580" marT="0" marB="0" anchor="ctr"/>
                </a:tc>
                <a:tc>
                  <a:txBody>
                    <a:bodyPr/>
                    <a:lstStyle/>
                    <a:p>
                      <a:pPr algn="ctr"/>
                      <a:endParaRPr lang="en-US" sz="3000" noProof="0" dirty="0">
                        <a:solidFill>
                          <a:srgbClr val="003399"/>
                        </a:solidFill>
                        <a:latin typeface="Arial" pitchFamily="34" charset="0"/>
                        <a:cs typeface="Arial" pitchFamily="34" charset="0"/>
                      </a:endParaRPr>
                    </a:p>
                  </a:txBody>
                  <a:tcPr anchor="ctr"/>
                </a:tc>
              </a:tr>
              <a:tr h="2148871">
                <a:tc>
                  <a:txBody>
                    <a:bodyPr/>
                    <a:lstStyle/>
                    <a:p>
                      <a:pPr algn="ctr"/>
                      <a:r>
                        <a:rPr lang="en-US" sz="3000" b="1" noProof="0" dirty="0" smtClean="0">
                          <a:solidFill>
                            <a:srgbClr val="003399"/>
                          </a:solidFill>
                          <a:latin typeface="Arial" pitchFamily="34" charset="0"/>
                          <a:cs typeface="Arial" pitchFamily="34" charset="0"/>
                        </a:rPr>
                        <a:t>4</a:t>
                      </a:r>
                      <a:endParaRPr lang="en-US" sz="3000" b="1" noProof="0" dirty="0">
                        <a:solidFill>
                          <a:srgbClr val="003399"/>
                        </a:solidFill>
                        <a:latin typeface="Arial" pitchFamily="34" charset="0"/>
                        <a:cs typeface="Arial" pitchFamily="34" charset="0"/>
                      </a:endParaRPr>
                    </a:p>
                  </a:txBody>
                  <a:tcPr anchor="ctr"/>
                </a:tc>
                <a:tc>
                  <a:txBody>
                    <a:bodyPr/>
                    <a:lstStyle/>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Severe </a:t>
                      </a:r>
                      <a:r>
                        <a:rPr lang="en-US" sz="2800" kern="1200" noProof="0" dirty="0" err="1" smtClean="0">
                          <a:solidFill>
                            <a:srgbClr val="003399"/>
                          </a:solidFill>
                          <a:latin typeface="Arial" pitchFamily="34" charset="0"/>
                          <a:ea typeface="+mn-ea"/>
                          <a:cs typeface="Arial" pitchFamily="34" charset="0"/>
                        </a:rPr>
                        <a:t>dyspnoea</a:t>
                      </a:r>
                      <a:endParaRPr lang="en-US" sz="2800" kern="1200" noProof="0" dirty="0" smtClean="0">
                        <a:solidFill>
                          <a:srgbClr val="003399"/>
                        </a:solidFill>
                        <a:latin typeface="Arial" pitchFamily="34" charset="0"/>
                        <a:ea typeface="+mn-ea"/>
                        <a:cs typeface="Arial" pitchFamily="34" charset="0"/>
                      </a:endParaRP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Complete third eyelid paralysis</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Legs &amp; neck paralysis</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Anorexia</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Diarrhea</a:t>
                      </a:r>
                    </a:p>
                  </a:txBody>
                  <a:tcPr marL="68580" marR="68580" marT="0" marB="0" anchor="ctr"/>
                </a:tc>
                <a:tc>
                  <a:txBody>
                    <a:bodyPr/>
                    <a:lstStyle/>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Subcutaneous and intravenous fluid therapy </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Repeat fluid therapy for 24 or 48 hours until tube feeding is safe</a:t>
                      </a:r>
                      <a:endParaRPr lang="es-ES" sz="2800" kern="1200" noProof="0" dirty="0" smtClean="0">
                        <a:solidFill>
                          <a:srgbClr val="003399"/>
                        </a:solidFill>
                        <a:latin typeface="Arial" pitchFamily="34" charset="0"/>
                        <a:ea typeface="+mn-ea"/>
                        <a:cs typeface="Arial" pitchFamily="34" charset="0"/>
                      </a:endParaRPr>
                    </a:p>
                  </a:txBody>
                  <a:tcPr marL="68580" marR="68580" marT="0" marB="0" anchor="ctr"/>
                </a:tc>
                <a:tc>
                  <a:txBody>
                    <a:bodyPr/>
                    <a:lstStyle/>
                    <a:p>
                      <a:pPr algn="ctr"/>
                      <a:endParaRPr lang="en-US" sz="3000" noProof="0" dirty="0">
                        <a:solidFill>
                          <a:srgbClr val="003399"/>
                        </a:solidFill>
                        <a:latin typeface="Arial" pitchFamily="34" charset="0"/>
                        <a:cs typeface="Arial" pitchFamily="34" charset="0"/>
                      </a:endParaRPr>
                    </a:p>
                  </a:txBody>
                  <a:tcPr anchor="ctr"/>
                </a:tc>
              </a:tr>
              <a:tr h="2148871">
                <a:tc>
                  <a:txBody>
                    <a:bodyPr/>
                    <a:lstStyle/>
                    <a:p>
                      <a:pPr algn="ctr"/>
                      <a:r>
                        <a:rPr lang="en-US" sz="3000" b="1" noProof="0" dirty="0" smtClean="0">
                          <a:solidFill>
                            <a:srgbClr val="003399"/>
                          </a:solidFill>
                          <a:latin typeface="Arial" pitchFamily="34" charset="0"/>
                          <a:cs typeface="Arial" pitchFamily="34" charset="0"/>
                        </a:rPr>
                        <a:t>5</a:t>
                      </a:r>
                      <a:endParaRPr lang="en-US" sz="3000" b="1" noProof="0" dirty="0">
                        <a:solidFill>
                          <a:srgbClr val="003399"/>
                        </a:solidFill>
                        <a:latin typeface="Arial" pitchFamily="34" charset="0"/>
                        <a:cs typeface="Arial" pitchFamily="34" charset="0"/>
                      </a:endParaRPr>
                    </a:p>
                  </a:txBody>
                  <a:tcPr anchor="ctr"/>
                </a:tc>
                <a:tc>
                  <a:txBody>
                    <a:bodyPr/>
                    <a:lstStyle/>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Irreversible</a:t>
                      </a:r>
                      <a:r>
                        <a:rPr lang="en-US" sz="2800" kern="1200" baseline="0" noProof="0" dirty="0" smtClean="0">
                          <a:solidFill>
                            <a:srgbClr val="003399"/>
                          </a:solidFill>
                          <a:latin typeface="Arial" pitchFamily="34" charset="0"/>
                          <a:ea typeface="+mn-ea"/>
                          <a:cs typeface="Arial" pitchFamily="34" charset="0"/>
                        </a:rPr>
                        <a:t> &amp;</a:t>
                      </a:r>
                      <a:r>
                        <a:rPr lang="en-US" sz="2800" kern="1200" noProof="0" dirty="0" smtClean="0">
                          <a:solidFill>
                            <a:srgbClr val="003399"/>
                          </a:solidFill>
                          <a:latin typeface="Arial" pitchFamily="34" charset="0"/>
                          <a:ea typeface="+mn-ea"/>
                          <a:cs typeface="Arial" pitchFamily="34" charset="0"/>
                        </a:rPr>
                        <a:t> severe full body paralysis</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Severe  inability to breath</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Diarrhea </a:t>
                      </a:r>
                    </a:p>
                    <a:p>
                      <a:pPr algn="l">
                        <a:lnSpc>
                          <a:spcPct val="107000"/>
                        </a:lnSpc>
                        <a:spcAft>
                          <a:spcPts val="0"/>
                        </a:spcAft>
                        <a:buFont typeface="Arial" pitchFamily="34" charset="0"/>
                        <a:buChar char="•"/>
                      </a:pPr>
                      <a:r>
                        <a:rPr lang="en-US" sz="2800" kern="1200" noProof="0" dirty="0" smtClean="0">
                          <a:solidFill>
                            <a:srgbClr val="003399"/>
                          </a:solidFill>
                          <a:latin typeface="Arial" pitchFamily="34" charset="0"/>
                          <a:ea typeface="+mn-ea"/>
                          <a:cs typeface="Arial" pitchFamily="34" charset="0"/>
                        </a:rPr>
                        <a:t>Quick death</a:t>
                      </a:r>
                    </a:p>
                  </a:txBody>
                  <a:tcPr marL="68580" marR="68580" marT="0" marB="0" anchor="ctr"/>
                </a:tc>
                <a:tc>
                  <a:txBody>
                    <a:bodyPr/>
                    <a:lstStyle/>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Subcutaneous and intravenous fluid therapy </a:t>
                      </a:r>
                      <a:endParaRPr lang="es-ES" sz="2800" kern="1200" noProof="0" dirty="0" smtClean="0">
                        <a:solidFill>
                          <a:srgbClr val="003399"/>
                        </a:solidFill>
                        <a:latin typeface="Arial" pitchFamily="34" charset="0"/>
                        <a:ea typeface="+mn-ea"/>
                        <a:cs typeface="Arial" pitchFamily="34" charset="0"/>
                      </a:endParaRPr>
                    </a:p>
                    <a:p>
                      <a:pPr marL="0" algn="l" defTabSz="4731687" rtl="0" eaLnBrk="1" latinLnBrk="0" hangingPunct="1">
                        <a:lnSpc>
                          <a:spcPct val="107000"/>
                        </a:lnSpc>
                        <a:spcAft>
                          <a:spcPts val="0"/>
                        </a:spcAft>
                        <a:buFont typeface="Arial" pitchFamily="34" charset="0"/>
                        <a:buChar char="•"/>
                      </a:pPr>
                      <a:r>
                        <a:rPr lang="en-GB" sz="2800" kern="1200" noProof="0" dirty="0" smtClean="0">
                          <a:solidFill>
                            <a:srgbClr val="003399"/>
                          </a:solidFill>
                          <a:latin typeface="Arial" pitchFamily="34" charset="0"/>
                          <a:ea typeface="+mn-ea"/>
                          <a:cs typeface="Arial" pitchFamily="34" charset="0"/>
                        </a:rPr>
                        <a:t>Repeat fluid therapy for 24 or 48 hours until tube feeding is safe</a:t>
                      </a:r>
                      <a:endParaRPr lang="es-ES" sz="2800" kern="1200" noProof="0" dirty="0" smtClean="0">
                        <a:solidFill>
                          <a:srgbClr val="003399"/>
                        </a:solidFill>
                        <a:latin typeface="Arial" pitchFamily="34" charset="0"/>
                        <a:ea typeface="+mn-ea"/>
                        <a:cs typeface="Arial" pitchFamily="34" charset="0"/>
                      </a:endParaRPr>
                    </a:p>
                  </a:txBody>
                  <a:tcPr marL="68580" marR="68580" marT="0" marB="0" anchor="ctr"/>
                </a:tc>
                <a:tc>
                  <a:txBody>
                    <a:bodyPr/>
                    <a:lstStyle/>
                    <a:p>
                      <a:pPr algn="ctr"/>
                      <a:endParaRPr lang="en-US" sz="3000" noProof="0" dirty="0">
                        <a:solidFill>
                          <a:srgbClr val="003399"/>
                        </a:solidFill>
                        <a:latin typeface="Arial" pitchFamily="34" charset="0"/>
                        <a:cs typeface="Arial" pitchFamily="34" charset="0"/>
                      </a:endParaRPr>
                    </a:p>
                  </a:txBody>
                  <a:tcPr anchor="ctr"/>
                </a:tc>
              </a:tr>
            </a:tbl>
          </a:graphicData>
        </a:graphic>
      </p:graphicFrame>
      <p:pic>
        <p:nvPicPr>
          <p:cNvPr id="63" name="62 Imagen">
            <a:extLst>
              <a:ext uri="{FF2B5EF4-FFF2-40B4-BE49-F238E27FC236}">
                <a16:creationId xmlns:lc="http://schemas.openxmlformats.org/drawingml/2006/lockedCanva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BD456F75-E3D6-4D44-9051-1A418F2CA418}"/>
              </a:ext>
            </a:extLst>
          </p:cNvPr>
          <p:cNvPicPr/>
          <p:nvPr/>
        </p:nvPicPr>
        <p:blipFill rotWithShape="1">
          <a:blip r:embed="rId5" cstate="print"/>
          <a:srcRect l="35374" t="18692" r="28809" b="14780"/>
          <a:stretch/>
        </p:blipFill>
        <p:spPr bwMode="auto">
          <a:xfrm>
            <a:off x="32475858" y="6553053"/>
            <a:ext cx="1656184" cy="1872208"/>
          </a:xfrm>
          <a:prstGeom prst="rect">
            <a:avLst/>
          </a:prstGeom>
          <a:ln>
            <a:noFill/>
          </a:ln>
          <a:extLst>
            <a:ext uri="{53640926-AAD7-44D8-BBD7-CCE9431645EC}">
              <a14:shadowObscured xmlns="" xmlns:a14="http://schemas.microsoft.com/office/drawing/2010/main"/>
            </a:ext>
          </a:extLst>
        </p:spPr>
      </p:pic>
      <p:pic>
        <p:nvPicPr>
          <p:cNvPr id="65" name="64 Imagen">
            <a:extLst>
              <a:ext uri="{FF2B5EF4-FFF2-40B4-BE49-F238E27FC236}">
                <a16:creationId xmlns:lc="http://schemas.openxmlformats.org/drawingml/2006/lockedCanva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A988C014-345F-4AC9-BFEC-EDD653F6EB25}"/>
              </a:ext>
            </a:extLst>
          </p:cNvPr>
          <p:cNvPicPr/>
          <p:nvPr/>
        </p:nvPicPr>
        <p:blipFill rotWithShape="1">
          <a:blip r:embed="rId6" cstate="print"/>
          <a:srcRect l="38640" t="22920" r="30860" b="13667"/>
          <a:stretch/>
        </p:blipFill>
        <p:spPr bwMode="auto">
          <a:xfrm>
            <a:off x="32403850" y="8785301"/>
            <a:ext cx="1728192" cy="1944216"/>
          </a:xfrm>
          <a:prstGeom prst="rect">
            <a:avLst/>
          </a:prstGeom>
          <a:ln>
            <a:noFill/>
          </a:ln>
          <a:extLst>
            <a:ext uri="{53640926-AAD7-44D8-BBD7-CCE9431645EC}">
              <a14:shadowObscured xmlns="" xmlns:a14="http://schemas.microsoft.com/office/drawing/2010/main"/>
            </a:ext>
          </a:extLst>
        </p:spPr>
      </p:pic>
      <p:pic>
        <p:nvPicPr>
          <p:cNvPr id="66" name="65 Imagen">
            <a:extLst>
              <a:ext uri="{FF2B5EF4-FFF2-40B4-BE49-F238E27FC236}">
                <a16:creationId xmlns:lc="http://schemas.openxmlformats.org/drawingml/2006/lockedCanva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63A77E34-EAD1-4D0F-8266-FB5C0FBE6FE5}"/>
              </a:ext>
            </a:extLst>
          </p:cNvPr>
          <p:cNvPicPr/>
          <p:nvPr/>
        </p:nvPicPr>
        <p:blipFill rotWithShape="1">
          <a:blip r:embed="rId7" cstate="print"/>
          <a:srcRect l="34631" t="26088" r="26907" b="12496"/>
          <a:stretch/>
        </p:blipFill>
        <p:spPr bwMode="auto">
          <a:xfrm>
            <a:off x="32403850" y="11233573"/>
            <a:ext cx="1800200" cy="1872207"/>
          </a:xfrm>
          <a:prstGeom prst="rect">
            <a:avLst/>
          </a:prstGeom>
          <a:ln>
            <a:noFill/>
          </a:ln>
          <a:extLst>
            <a:ext uri="{53640926-AAD7-44D8-BBD7-CCE9431645EC}">
              <a14:shadowObscured xmlns="" xmlns:a14="http://schemas.microsoft.com/office/drawing/2010/main"/>
            </a:ext>
          </a:extLst>
        </p:spPr>
      </p:pic>
      <p:pic>
        <p:nvPicPr>
          <p:cNvPr id="67" name="66 Imagen">
            <a:extLst>
              <a:ext uri="{FF2B5EF4-FFF2-40B4-BE49-F238E27FC236}">
                <a16:creationId xmlns:lc="http://schemas.openxmlformats.org/drawingml/2006/lockedCanva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78FD3A1A-03FC-41AF-8A08-3EEBAA63390F}"/>
              </a:ext>
            </a:extLst>
          </p:cNvPr>
          <p:cNvPicPr/>
          <p:nvPr/>
        </p:nvPicPr>
        <p:blipFill rotWithShape="1">
          <a:blip r:embed="rId8" cstate="print"/>
          <a:srcRect l="37815" t="28068" r="27347" b="15061"/>
          <a:stretch/>
        </p:blipFill>
        <p:spPr bwMode="auto">
          <a:xfrm>
            <a:off x="32403850" y="13753853"/>
            <a:ext cx="1656184" cy="1800199"/>
          </a:xfrm>
          <a:prstGeom prst="rect">
            <a:avLst/>
          </a:prstGeom>
          <a:ln>
            <a:noFill/>
          </a:ln>
          <a:extLst>
            <a:ext uri="{53640926-AAD7-44D8-BBD7-CCE9431645EC}">
              <a14:shadowObscured xmlns="" xmlns:a14="http://schemas.microsoft.com/office/drawing/2010/main"/>
            </a:ext>
          </a:extLst>
        </p:spPr>
      </p:pic>
      <p:pic>
        <p:nvPicPr>
          <p:cNvPr id="69" name="68 Imagen">
            <a:extLst>
              <a:ext uri="{FF2B5EF4-FFF2-40B4-BE49-F238E27FC236}">
                <a16:creationId xmlns:lc="http://schemas.openxmlformats.org/drawingml/2006/lockedCanva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D108B723-9C14-4852-92D3-52B6279F3073}"/>
              </a:ext>
            </a:extLst>
          </p:cNvPr>
          <p:cNvPicPr/>
          <p:nvPr/>
        </p:nvPicPr>
        <p:blipFill rotWithShape="1">
          <a:blip r:embed="rId9" cstate="print"/>
          <a:srcRect l="26952" t="34819" r="27244" b="17282"/>
          <a:stretch/>
        </p:blipFill>
        <p:spPr bwMode="auto">
          <a:xfrm>
            <a:off x="32115818" y="16058109"/>
            <a:ext cx="2304256" cy="1368443"/>
          </a:xfrm>
          <a:prstGeom prst="rect">
            <a:avLst/>
          </a:prstGeom>
          <a:ln>
            <a:noFill/>
          </a:ln>
          <a:extLst>
            <a:ext uri="{53640926-AAD7-44D8-BBD7-CCE9431645EC}">
              <a14:shadowObscured xmlns="" xmlns:a14="http://schemas.microsoft.com/office/drawing/2010/main"/>
            </a:ext>
          </a:extLst>
        </p:spPr>
      </p:pic>
      <p:sp>
        <p:nvSpPr>
          <p:cNvPr id="70" name="69 Rectángulo redondeado"/>
          <p:cNvSpPr/>
          <p:nvPr/>
        </p:nvSpPr>
        <p:spPr>
          <a:xfrm>
            <a:off x="936354" y="19370477"/>
            <a:ext cx="17065896" cy="417646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2800" dirty="0" smtClean="0">
                <a:solidFill>
                  <a:srgbClr val="003399"/>
                </a:solidFill>
                <a:latin typeface="Arial" pitchFamily="34" charset="0"/>
                <a:cs typeface="Arial" pitchFamily="34" charset="0"/>
              </a:rPr>
              <a:t>The </a:t>
            </a:r>
            <a:r>
              <a:rPr lang="en-US" sz="2800" b="1" dirty="0" smtClean="0">
                <a:solidFill>
                  <a:srgbClr val="003399"/>
                </a:solidFill>
                <a:latin typeface="Arial" pitchFamily="34" charset="0"/>
                <a:cs typeface="Arial" pitchFamily="34" charset="0"/>
              </a:rPr>
              <a:t>aim</a:t>
            </a:r>
            <a:r>
              <a:rPr lang="en-US" sz="2800" dirty="0" smtClean="0">
                <a:solidFill>
                  <a:srgbClr val="003399"/>
                </a:solidFill>
                <a:latin typeface="Arial" pitchFamily="34" charset="0"/>
                <a:cs typeface="Arial" pitchFamily="34" charset="0"/>
              </a:rPr>
              <a:t> of this preliminary study was to evaluate if Amnesic Shellfish Toxins (</a:t>
            </a:r>
            <a:r>
              <a:rPr lang="en-US" sz="2800" dirty="0" err="1" smtClean="0">
                <a:solidFill>
                  <a:srgbClr val="003399"/>
                </a:solidFill>
                <a:latin typeface="Arial" pitchFamily="34" charset="0"/>
                <a:cs typeface="Arial" pitchFamily="34" charset="0"/>
              </a:rPr>
              <a:t>Domoic</a:t>
            </a:r>
            <a:r>
              <a:rPr lang="en-US" sz="2800" dirty="0" smtClean="0">
                <a:solidFill>
                  <a:srgbClr val="003399"/>
                </a:solidFill>
                <a:latin typeface="Arial" pitchFamily="34" charset="0"/>
                <a:cs typeface="Arial" pitchFamily="34" charset="0"/>
              </a:rPr>
              <a:t> acid, (DA)), Paralytic Shellfish Toxins (PSTs) or </a:t>
            </a:r>
            <a:r>
              <a:rPr lang="en-US" sz="2800" dirty="0" err="1" smtClean="0">
                <a:solidFill>
                  <a:srgbClr val="003399"/>
                </a:solidFill>
                <a:latin typeface="Arial" pitchFamily="34" charset="0"/>
                <a:cs typeface="Arial" pitchFamily="34" charset="0"/>
              </a:rPr>
              <a:t>botulinum</a:t>
            </a:r>
            <a:r>
              <a:rPr lang="en-US" sz="2800" dirty="0" smtClean="0">
                <a:solidFill>
                  <a:srgbClr val="003399"/>
                </a:solidFill>
                <a:latin typeface="Arial" pitchFamily="34" charset="0"/>
                <a:cs typeface="Arial" pitchFamily="34" charset="0"/>
              </a:rPr>
              <a:t> toxins could be the cause of the gulls paretic syndrome. This presentation compiles the results of the </a:t>
            </a:r>
            <a:r>
              <a:rPr lang="en-US" sz="2800" i="1" dirty="0" smtClean="0">
                <a:solidFill>
                  <a:srgbClr val="003399"/>
                </a:solidFill>
                <a:latin typeface="Arial" pitchFamily="34" charset="0"/>
                <a:cs typeface="Arial" pitchFamily="34" charset="0"/>
              </a:rPr>
              <a:t>Clostridium </a:t>
            </a:r>
            <a:r>
              <a:rPr lang="en-US" sz="2800" i="1" dirty="0" err="1" smtClean="0">
                <a:solidFill>
                  <a:srgbClr val="003399"/>
                </a:solidFill>
                <a:latin typeface="Arial" pitchFamily="34" charset="0"/>
                <a:cs typeface="Arial" pitchFamily="34" charset="0"/>
              </a:rPr>
              <a:t>botulinum</a:t>
            </a:r>
            <a:r>
              <a:rPr lang="en-US" sz="2800" i="1" dirty="0" smtClean="0">
                <a:solidFill>
                  <a:srgbClr val="003399"/>
                </a:solidFill>
                <a:latin typeface="Arial" pitchFamily="34" charset="0"/>
                <a:cs typeface="Arial" pitchFamily="34" charset="0"/>
              </a:rPr>
              <a:t> </a:t>
            </a:r>
            <a:r>
              <a:rPr lang="en-US" sz="2800" dirty="0" smtClean="0">
                <a:solidFill>
                  <a:srgbClr val="003399"/>
                </a:solidFill>
                <a:latin typeface="Arial" pitchFamily="34" charset="0"/>
                <a:cs typeface="Arial" pitchFamily="34" charset="0"/>
              </a:rPr>
              <a:t>and marine </a:t>
            </a:r>
            <a:r>
              <a:rPr lang="en-US" sz="2800" dirty="0" err="1" smtClean="0">
                <a:solidFill>
                  <a:srgbClr val="003399"/>
                </a:solidFill>
                <a:latin typeface="Arial" pitchFamily="34" charset="0"/>
                <a:cs typeface="Arial" pitchFamily="34" charset="0"/>
              </a:rPr>
              <a:t>biotoxins</a:t>
            </a:r>
            <a:r>
              <a:rPr lang="en-US" sz="2800" dirty="0" smtClean="0">
                <a:solidFill>
                  <a:srgbClr val="003399"/>
                </a:solidFill>
                <a:latin typeface="Arial" pitchFamily="34" charset="0"/>
                <a:cs typeface="Arial" pitchFamily="34" charset="0"/>
              </a:rPr>
              <a:t> analysis conducted at the French National Reference Centre for anaerobic bacteria and botulism, Pasteur Institute (Paris) and the Vigo Centre of the Spanish Oceanographic Institute, respectively.</a:t>
            </a:r>
            <a:endParaRPr lang="en-US" sz="2800" dirty="0">
              <a:solidFill>
                <a:srgbClr val="003399"/>
              </a:solidFill>
              <a:latin typeface="Arial" pitchFamily="34" charset="0"/>
              <a:cs typeface="Arial" pitchFamily="34" charset="0"/>
            </a:endParaRPr>
          </a:p>
        </p:txBody>
      </p:sp>
      <p:sp>
        <p:nvSpPr>
          <p:cNvPr id="72" name="71 CuadroTexto"/>
          <p:cNvSpPr txBox="1"/>
          <p:nvPr/>
        </p:nvSpPr>
        <p:spPr>
          <a:xfrm>
            <a:off x="2880570" y="19442485"/>
            <a:ext cx="3880048" cy="706006"/>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p>
            <a:pPr algn="ctr"/>
            <a:r>
              <a:rPr lang="es-ES" sz="3600" b="1" dirty="0" smtClean="0">
                <a:solidFill>
                  <a:srgbClr val="003399"/>
                </a:solidFill>
                <a:latin typeface="Arial" panose="020B0604020202020204" pitchFamily="34" charset="0"/>
                <a:cs typeface="Arial" panose="020B0604020202020204" pitchFamily="34" charset="0"/>
              </a:rPr>
              <a:t>OBJECTIVES</a:t>
            </a:r>
            <a:endParaRPr lang="es-ES" sz="3600" b="1" dirty="0">
              <a:solidFill>
                <a:srgbClr val="003399"/>
              </a:solidFill>
              <a:latin typeface="Arial" panose="020B0604020202020204" pitchFamily="34" charset="0"/>
              <a:cs typeface="Arial" panose="020B0604020202020204" pitchFamily="34" charset="0"/>
            </a:endParaRPr>
          </a:p>
        </p:txBody>
      </p:sp>
      <p:sp>
        <p:nvSpPr>
          <p:cNvPr id="78" name="77 Rectángulo redondeado"/>
          <p:cNvSpPr/>
          <p:nvPr/>
        </p:nvSpPr>
        <p:spPr>
          <a:xfrm>
            <a:off x="1224386" y="26571277"/>
            <a:ext cx="9649072" cy="806489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 typeface="Arial" pitchFamily="34" charset="0"/>
              <a:buChar char="•"/>
            </a:pPr>
            <a:r>
              <a:rPr lang="en-US" sz="3200" dirty="0" smtClean="0">
                <a:latin typeface="Arial" pitchFamily="34" charset="0"/>
                <a:cs typeface="Arial" pitchFamily="34" charset="0"/>
              </a:rPr>
              <a:t> Gulls samples: ten kidneys &amp; contents from one cloacae.</a:t>
            </a:r>
          </a:p>
          <a:p>
            <a:pPr algn="just">
              <a:spcAft>
                <a:spcPts val="600"/>
              </a:spcAft>
              <a:buFont typeface="Arial" pitchFamily="34" charset="0"/>
              <a:buChar char="•"/>
            </a:pPr>
            <a:r>
              <a:rPr lang="en-US" sz="3200" dirty="0" smtClean="0">
                <a:latin typeface="Arial" pitchFamily="34" charset="0"/>
                <a:cs typeface="Arial" pitchFamily="34" charset="0"/>
              </a:rPr>
              <a:t> </a:t>
            </a:r>
            <a:r>
              <a:rPr lang="en-US" sz="3200" dirty="0" smtClean="0">
                <a:solidFill>
                  <a:srgbClr val="FFFF00"/>
                </a:solidFill>
                <a:latin typeface="Arial" pitchFamily="34" charset="0"/>
                <a:cs typeface="Arial" pitchFamily="34" charset="0"/>
              </a:rPr>
              <a:t>Drawbacks: very small sample size, difficult homogenization, extraction had to be scaled down.</a:t>
            </a:r>
          </a:p>
          <a:p>
            <a:pPr algn="just">
              <a:spcAft>
                <a:spcPts val="600"/>
              </a:spcAft>
              <a:buFont typeface="Arial" pitchFamily="34" charset="0"/>
              <a:buChar char="•"/>
            </a:pPr>
            <a:r>
              <a:rPr lang="en-US" sz="3200" dirty="0" smtClean="0">
                <a:latin typeface="Arial" pitchFamily="34" charset="0"/>
                <a:cs typeface="Arial" pitchFamily="34" charset="0"/>
              </a:rPr>
              <a:t> Double extraction with 0.1M </a:t>
            </a:r>
            <a:r>
              <a:rPr lang="en-US" sz="3200" dirty="0" err="1" smtClean="0">
                <a:latin typeface="Arial" pitchFamily="34" charset="0"/>
                <a:cs typeface="Arial" pitchFamily="34" charset="0"/>
              </a:rPr>
              <a:t>HCl</a:t>
            </a:r>
            <a:r>
              <a:rPr lang="en-US" sz="3200" dirty="0" smtClean="0">
                <a:latin typeface="Arial" pitchFamily="34" charset="0"/>
                <a:cs typeface="Arial" pitchFamily="34" charset="0"/>
              </a:rPr>
              <a:t>. Sample </a:t>
            </a:r>
            <a:r>
              <a:rPr lang="en-US" sz="3200" dirty="0" err="1" smtClean="0">
                <a:latin typeface="Arial" pitchFamily="34" charset="0"/>
                <a:cs typeface="Arial" pitchFamily="34" charset="0"/>
              </a:rPr>
              <a:t>deproteination</a:t>
            </a:r>
            <a:r>
              <a:rPr lang="en-US" sz="3200" dirty="0" smtClean="0">
                <a:latin typeface="Arial" pitchFamily="34" charset="0"/>
                <a:cs typeface="Arial" pitchFamily="34" charset="0"/>
              </a:rPr>
              <a:t> with trichloroacetic acid.</a:t>
            </a:r>
          </a:p>
          <a:p>
            <a:pPr algn="just">
              <a:spcAft>
                <a:spcPts val="600"/>
              </a:spcAft>
              <a:buFont typeface="Arial" pitchFamily="34" charset="0"/>
              <a:buChar char="•"/>
            </a:pPr>
            <a:r>
              <a:rPr lang="en-US" sz="3200" dirty="0" smtClean="0">
                <a:latin typeface="Arial" pitchFamily="34" charset="0"/>
                <a:cs typeface="Arial" pitchFamily="34" charset="0"/>
              </a:rPr>
              <a:t> Analyses by Liquid Chromatography with </a:t>
            </a:r>
            <a:r>
              <a:rPr lang="en-US" sz="3200" dirty="0" err="1" smtClean="0">
                <a:latin typeface="Arial" pitchFamily="34" charset="0"/>
                <a:cs typeface="Arial" pitchFamily="34" charset="0"/>
              </a:rPr>
              <a:t>Postcolumn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Derivatization</a:t>
            </a:r>
            <a:r>
              <a:rPr lang="en-US" sz="3200" dirty="0" smtClean="0">
                <a:latin typeface="Arial" pitchFamily="34" charset="0"/>
                <a:cs typeface="Arial" pitchFamily="34" charset="0"/>
              </a:rPr>
              <a:t> &amp; Fluorescence Detection.</a:t>
            </a:r>
          </a:p>
          <a:p>
            <a:pPr algn="just">
              <a:spcAft>
                <a:spcPts val="1200"/>
              </a:spcAft>
              <a:buFont typeface="Arial" pitchFamily="34" charset="0"/>
              <a:buChar char="•"/>
            </a:pPr>
            <a:r>
              <a:rPr lang="en-US" sz="3200" dirty="0" smtClean="0">
                <a:solidFill>
                  <a:srgbClr val="FFFF00"/>
                </a:solidFill>
                <a:latin typeface="Arial" pitchFamily="34" charset="0"/>
                <a:cs typeface="Arial" pitchFamily="34" charset="0"/>
              </a:rPr>
              <a:t> Samples re-run without oxidation: checking for naturally fluorescent compounds needed</a:t>
            </a:r>
          </a:p>
          <a:p>
            <a:pPr algn="ctr">
              <a:spcAft>
                <a:spcPts val="600"/>
              </a:spcAft>
            </a:pPr>
            <a:r>
              <a:rPr lang="en-US" sz="3200" b="1" dirty="0" smtClean="0">
                <a:solidFill>
                  <a:schemeClr val="tx1"/>
                </a:solidFill>
                <a:latin typeface="Arial" pitchFamily="34" charset="0"/>
                <a:cs typeface="Arial" pitchFamily="34" charset="0"/>
              </a:rPr>
              <a:t> </a:t>
            </a:r>
            <a:r>
              <a:rPr lang="en-US" sz="3400" b="1" dirty="0" smtClean="0">
                <a:solidFill>
                  <a:schemeClr val="tx1"/>
                </a:solidFill>
                <a:latin typeface="Arial" pitchFamily="34" charset="0"/>
                <a:cs typeface="Arial" pitchFamily="34" charset="0"/>
              </a:rPr>
              <a:t>GTX1, GTX2, GTX3, GTX4, dcGTX2, dcGTX3, GTX5, </a:t>
            </a:r>
            <a:r>
              <a:rPr lang="en-US" sz="3400" b="1" dirty="0" err="1" smtClean="0">
                <a:solidFill>
                  <a:schemeClr val="tx1"/>
                </a:solidFill>
                <a:latin typeface="Arial" pitchFamily="34" charset="0"/>
                <a:cs typeface="Arial" pitchFamily="34" charset="0"/>
              </a:rPr>
              <a:t>dcSTX</a:t>
            </a:r>
            <a:r>
              <a:rPr lang="en-US" sz="3400" b="1" dirty="0" smtClean="0">
                <a:solidFill>
                  <a:schemeClr val="tx1"/>
                </a:solidFill>
                <a:latin typeface="Arial" pitchFamily="34" charset="0"/>
                <a:cs typeface="Arial" pitchFamily="34" charset="0"/>
              </a:rPr>
              <a:t>, STX were not detected in any of the samples tested</a:t>
            </a:r>
            <a:endParaRPr lang="en-US" sz="3400" dirty="0">
              <a:solidFill>
                <a:srgbClr val="FFFF00"/>
              </a:solidFill>
              <a:latin typeface="Arial" pitchFamily="34" charset="0"/>
              <a:cs typeface="Arial" pitchFamily="34" charset="0"/>
            </a:endParaRPr>
          </a:p>
        </p:txBody>
      </p:sp>
      <p:grpSp>
        <p:nvGrpSpPr>
          <p:cNvPr id="80" name="79 Grupo"/>
          <p:cNvGrpSpPr/>
          <p:nvPr/>
        </p:nvGrpSpPr>
        <p:grpSpPr>
          <a:xfrm>
            <a:off x="18578314" y="18722405"/>
            <a:ext cx="8640960" cy="6336704"/>
            <a:chOff x="18578314" y="18794413"/>
            <a:chExt cx="8640960" cy="6336704"/>
          </a:xfrm>
        </p:grpSpPr>
        <p:graphicFrame>
          <p:nvGraphicFramePr>
            <p:cNvPr id="77" name="Chart 1"/>
            <p:cNvGraphicFramePr/>
            <p:nvPr/>
          </p:nvGraphicFramePr>
          <p:xfrm>
            <a:off x="18578314" y="18794413"/>
            <a:ext cx="8640960" cy="6336704"/>
          </p:xfrm>
          <a:graphic>
            <a:graphicData uri="http://schemas.openxmlformats.org/drawingml/2006/chart">
              <c:chart xmlns:c="http://schemas.openxmlformats.org/drawingml/2006/chart" xmlns:r="http://schemas.openxmlformats.org/officeDocument/2006/relationships" r:id="rId10"/>
            </a:graphicData>
          </a:graphic>
        </p:graphicFrame>
        <p:sp>
          <p:nvSpPr>
            <p:cNvPr id="79" name="78 Rectángulo"/>
            <p:cNvSpPr/>
            <p:nvPr/>
          </p:nvSpPr>
          <p:spPr>
            <a:xfrm>
              <a:off x="19442410" y="19442485"/>
              <a:ext cx="58326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itchFamily="34" charset="0"/>
                  <a:cs typeface="Arial" pitchFamily="34" charset="0"/>
                </a:rPr>
                <a:t>Gulls increasing admission numbers over the years </a:t>
              </a:r>
              <a:r>
                <a:rPr lang="es-ES" sz="2800" dirty="0" smtClean="0">
                  <a:latin typeface="Arial" pitchFamily="34" charset="0"/>
                  <a:cs typeface="Arial" pitchFamily="34" charset="0"/>
                </a:rPr>
                <a:t>2010-2019</a:t>
              </a:r>
              <a:endParaRPr lang="es-ES" sz="2800" dirty="0">
                <a:latin typeface="Arial" pitchFamily="34" charset="0"/>
                <a:cs typeface="Arial" pitchFamily="34" charset="0"/>
              </a:endParaRPr>
            </a:p>
          </p:txBody>
        </p:sp>
      </p:grpSp>
      <p:sp>
        <p:nvSpPr>
          <p:cNvPr id="85" name="84 CuadroTexto"/>
          <p:cNvSpPr txBox="1"/>
          <p:nvPr/>
        </p:nvSpPr>
        <p:spPr>
          <a:xfrm>
            <a:off x="25131042" y="25505231"/>
            <a:ext cx="7704856" cy="706006"/>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defPPr>
              <a:defRPr lang="es-ES"/>
            </a:defPPr>
            <a:lvl1pPr algn="ctr">
              <a:defRPr sz="3200" b="1">
                <a:solidFill>
                  <a:srgbClr val="003399"/>
                </a:solidFill>
                <a:latin typeface="Arial" panose="020B0604020202020204" pitchFamily="34" charset="0"/>
                <a:cs typeface="Arial" panose="020B0604020202020204" pitchFamily="34" charset="0"/>
              </a:defRPr>
            </a:lvl1pPr>
          </a:lstStyle>
          <a:p>
            <a:r>
              <a:rPr lang="en-US" sz="3600" i="1" dirty="0" smtClean="0"/>
              <a:t>Clostridium </a:t>
            </a:r>
            <a:r>
              <a:rPr lang="en-US" sz="3600" i="1" dirty="0" err="1" smtClean="0"/>
              <a:t>botulinum</a:t>
            </a:r>
            <a:r>
              <a:rPr lang="en-US" sz="3600" dirty="0" smtClean="0"/>
              <a:t> analyses</a:t>
            </a:r>
            <a:endParaRPr lang="en-US" sz="3600" dirty="0"/>
          </a:p>
        </p:txBody>
      </p:sp>
      <p:sp>
        <p:nvSpPr>
          <p:cNvPr id="86" name="85 CuadroTexto"/>
          <p:cNvSpPr txBox="1"/>
          <p:nvPr/>
        </p:nvSpPr>
        <p:spPr>
          <a:xfrm>
            <a:off x="1944466" y="25707181"/>
            <a:ext cx="7992888" cy="706006"/>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defPPr>
              <a:defRPr lang="es-ES"/>
            </a:defPPr>
            <a:lvl1pPr algn="ctr">
              <a:defRPr sz="3200" b="1">
                <a:solidFill>
                  <a:srgbClr val="003399"/>
                </a:solidFill>
                <a:latin typeface="Arial" panose="020B0604020202020204" pitchFamily="34" charset="0"/>
                <a:cs typeface="Arial" panose="020B0604020202020204" pitchFamily="34" charset="0"/>
              </a:defRPr>
            </a:lvl1pPr>
          </a:lstStyle>
          <a:p>
            <a:r>
              <a:rPr lang="en-US" sz="3600" dirty="0" smtClean="0"/>
              <a:t>Paralytic Shellfish Toxins analyses</a:t>
            </a:r>
            <a:endParaRPr lang="en-US" sz="3600" dirty="0"/>
          </a:p>
        </p:txBody>
      </p:sp>
      <p:sp>
        <p:nvSpPr>
          <p:cNvPr id="4" name="3 CuadroTexto"/>
          <p:cNvSpPr txBox="1"/>
          <p:nvPr/>
        </p:nvSpPr>
        <p:spPr>
          <a:xfrm>
            <a:off x="636499" y="41548941"/>
            <a:ext cx="34716513" cy="405658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77957" algn="just">
              <a:spcAft>
                <a:spcPts val="1000"/>
              </a:spcAft>
              <a:buFont typeface="Arial" pitchFamily="34" charset="0"/>
              <a:buChar char="•"/>
            </a:pPr>
            <a:r>
              <a:rPr lang="es-ES" sz="2400" dirty="0" smtClean="0">
                <a:solidFill>
                  <a:srgbClr val="003399"/>
                </a:solidFill>
                <a:latin typeface="Arial" pitchFamily="34" charset="0"/>
                <a:cs typeface="Arial" pitchFamily="34" charset="0"/>
              </a:rPr>
              <a:t>De La Iglesia, P.; </a:t>
            </a:r>
            <a:r>
              <a:rPr lang="es-ES" sz="2400" dirty="0" err="1" smtClean="0">
                <a:solidFill>
                  <a:srgbClr val="003399"/>
                </a:solidFill>
                <a:latin typeface="Arial" pitchFamily="34" charset="0"/>
                <a:cs typeface="Arial" pitchFamily="34" charset="0"/>
              </a:rPr>
              <a:t>Barber</a:t>
            </a:r>
            <a:r>
              <a:rPr lang="es-ES" sz="2400" dirty="0" smtClean="0">
                <a:solidFill>
                  <a:srgbClr val="003399"/>
                </a:solidFill>
                <a:latin typeface="Arial" pitchFamily="34" charset="0"/>
                <a:cs typeface="Arial" pitchFamily="34" charset="0"/>
              </a:rPr>
              <a:t>, E.; Giménez, G.; et al. </a:t>
            </a:r>
            <a:r>
              <a:rPr lang="es-ES" sz="2400" dirty="0" err="1" smtClean="0">
                <a:solidFill>
                  <a:srgbClr val="003399"/>
                </a:solidFill>
                <a:latin typeface="Arial" pitchFamily="34" charset="0"/>
                <a:cs typeface="Arial" pitchFamily="34" charset="0"/>
              </a:rPr>
              <a:t>High-throughput</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analysis</a:t>
            </a:r>
            <a:r>
              <a:rPr lang="es-ES" sz="2400" dirty="0" smtClean="0">
                <a:solidFill>
                  <a:srgbClr val="003399"/>
                </a:solidFill>
                <a:latin typeface="Arial" pitchFamily="34" charset="0"/>
                <a:cs typeface="Arial" pitchFamily="34" charset="0"/>
              </a:rPr>
              <a:t> of </a:t>
            </a:r>
            <a:r>
              <a:rPr lang="es-ES" sz="2400" dirty="0" err="1" smtClean="0">
                <a:solidFill>
                  <a:srgbClr val="003399"/>
                </a:solidFill>
                <a:latin typeface="Arial" pitchFamily="34" charset="0"/>
                <a:cs typeface="Arial" pitchFamily="34" charset="0"/>
              </a:rPr>
              <a:t>amnesic</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shellfish</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poisoning</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toxins</a:t>
            </a:r>
            <a:r>
              <a:rPr lang="es-ES" sz="2400" dirty="0" smtClean="0">
                <a:solidFill>
                  <a:srgbClr val="003399"/>
                </a:solidFill>
                <a:latin typeface="Arial" pitchFamily="34" charset="0"/>
                <a:cs typeface="Arial" pitchFamily="34" charset="0"/>
              </a:rPr>
              <a:t> in </a:t>
            </a:r>
            <a:r>
              <a:rPr lang="es-ES" sz="2400" dirty="0" err="1" smtClean="0">
                <a:solidFill>
                  <a:srgbClr val="003399"/>
                </a:solidFill>
                <a:latin typeface="Arial" pitchFamily="34" charset="0"/>
                <a:cs typeface="Arial" pitchFamily="34" charset="0"/>
              </a:rPr>
              <a:t>shellfish</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by</a:t>
            </a:r>
            <a:r>
              <a:rPr lang="es-ES" sz="2400" dirty="0" smtClean="0">
                <a:solidFill>
                  <a:srgbClr val="003399"/>
                </a:solidFill>
                <a:latin typeface="Arial" pitchFamily="34" charset="0"/>
                <a:cs typeface="Arial" pitchFamily="34" charset="0"/>
              </a:rPr>
              <a:t> ultra-performance </a:t>
            </a:r>
            <a:r>
              <a:rPr lang="es-ES" sz="2400" dirty="0" err="1" smtClean="0">
                <a:solidFill>
                  <a:srgbClr val="003399"/>
                </a:solidFill>
                <a:latin typeface="Arial" pitchFamily="34" charset="0"/>
                <a:cs typeface="Arial" pitchFamily="34" charset="0"/>
              </a:rPr>
              <a:t>rapid</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resolution</a:t>
            </a:r>
            <a:r>
              <a:rPr lang="es-ES" sz="2400" dirty="0" smtClean="0">
                <a:solidFill>
                  <a:srgbClr val="003399"/>
                </a:solidFill>
                <a:latin typeface="Arial" pitchFamily="34" charset="0"/>
                <a:cs typeface="Arial" pitchFamily="34" charset="0"/>
              </a:rPr>
              <a:t> LC-MS/MS. J. AOAC </a:t>
            </a:r>
            <a:r>
              <a:rPr lang="es-ES" sz="2400" dirty="0" err="1" smtClean="0">
                <a:solidFill>
                  <a:srgbClr val="003399"/>
                </a:solidFill>
                <a:latin typeface="Arial" pitchFamily="34" charset="0"/>
                <a:cs typeface="Arial" pitchFamily="34" charset="0"/>
              </a:rPr>
              <a:t>Int</a:t>
            </a:r>
            <a:r>
              <a:rPr lang="es-ES" sz="2400" dirty="0" smtClean="0">
                <a:solidFill>
                  <a:srgbClr val="003399"/>
                </a:solidFill>
                <a:latin typeface="Arial" pitchFamily="34" charset="0"/>
                <a:cs typeface="Arial" pitchFamily="34" charset="0"/>
              </a:rPr>
              <a:t>. 2011, 94, 555–564.</a:t>
            </a:r>
          </a:p>
          <a:p>
            <a:pPr indent="-477957" algn="just">
              <a:spcAft>
                <a:spcPts val="1000"/>
              </a:spcAft>
              <a:buFont typeface="Arial" pitchFamily="34" charset="0"/>
              <a:buChar char="•"/>
            </a:pPr>
            <a:r>
              <a:rPr lang="es-ES" sz="2400" dirty="0" err="1" smtClean="0">
                <a:solidFill>
                  <a:srgbClr val="003399"/>
                </a:solidFill>
                <a:latin typeface="Arial" pitchFamily="34" charset="0"/>
                <a:cs typeface="Arial" pitchFamily="34" charset="0"/>
              </a:rPr>
              <a:t>Gibble</a:t>
            </a:r>
            <a:r>
              <a:rPr lang="es-ES" sz="2400" dirty="0" smtClean="0">
                <a:solidFill>
                  <a:srgbClr val="003399"/>
                </a:solidFill>
                <a:latin typeface="Arial" pitchFamily="34" charset="0"/>
                <a:cs typeface="Arial" pitchFamily="34" charset="0"/>
              </a:rPr>
              <a:t>, C.M.; </a:t>
            </a:r>
            <a:r>
              <a:rPr lang="es-ES" sz="2400" dirty="0" err="1" smtClean="0">
                <a:solidFill>
                  <a:srgbClr val="003399"/>
                </a:solidFill>
                <a:latin typeface="Arial" pitchFamily="34" charset="0"/>
                <a:cs typeface="Arial" pitchFamily="34" charset="0"/>
              </a:rPr>
              <a:t>Hoover</a:t>
            </a:r>
            <a:r>
              <a:rPr lang="es-ES" sz="2400" dirty="0" smtClean="0">
                <a:solidFill>
                  <a:srgbClr val="003399"/>
                </a:solidFill>
                <a:latin typeface="Arial" pitchFamily="34" charset="0"/>
                <a:cs typeface="Arial" pitchFamily="34" charset="0"/>
              </a:rPr>
              <a:t>, B.A. </a:t>
            </a:r>
            <a:r>
              <a:rPr lang="es-ES" sz="2400" dirty="0" err="1" smtClean="0">
                <a:solidFill>
                  <a:srgbClr val="003399"/>
                </a:solidFill>
                <a:latin typeface="Arial" pitchFamily="34" charset="0"/>
                <a:cs typeface="Arial" pitchFamily="34" charset="0"/>
              </a:rPr>
              <a:t>Interactions</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between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Seabirds</a:t>
            </a:r>
            <a:r>
              <a:rPr lang="es-ES" sz="2400" dirty="0" smtClean="0">
                <a:solidFill>
                  <a:srgbClr val="003399"/>
                </a:solidFill>
                <a:latin typeface="Arial" pitchFamily="34" charset="0"/>
                <a:cs typeface="Arial" pitchFamily="34" charset="0"/>
              </a:rPr>
              <a:t>  &amp;</a:t>
            </a:r>
            <a:r>
              <a:rPr lang="es-ES" sz="2400" dirty="0" err="1" smtClean="0">
                <a:solidFill>
                  <a:srgbClr val="003399"/>
                </a:solidFill>
                <a:latin typeface="Arial" pitchFamily="34" charset="0"/>
                <a:cs typeface="Arial" pitchFamily="34" charset="0"/>
              </a:rPr>
              <a:t>Harmful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Algal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Blooms</a:t>
            </a:r>
            <a:r>
              <a:rPr lang="es-ES" sz="2400" dirty="0" smtClean="0">
                <a:solidFill>
                  <a:srgbClr val="003399"/>
                </a:solidFill>
                <a:latin typeface="Arial" pitchFamily="34" charset="0"/>
                <a:cs typeface="Arial" pitchFamily="34" charset="0"/>
              </a:rPr>
              <a:t>. In </a:t>
            </a:r>
            <a:r>
              <a:rPr lang="es-ES" sz="2400" dirty="0" err="1" smtClean="0">
                <a:solidFill>
                  <a:srgbClr val="003399"/>
                </a:solidFill>
                <a:latin typeface="Arial" pitchFamily="34" charset="0"/>
                <a:cs typeface="Arial" pitchFamily="34" charset="0"/>
              </a:rPr>
              <a:t>Harmful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Algal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Blooms</a:t>
            </a:r>
            <a:r>
              <a:rPr lang="es-ES" sz="2400" dirty="0" smtClean="0">
                <a:solidFill>
                  <a:srgbClr val="003399"/>
                </a:solidFill>
                <a:latin typeface="Arial" pitchFamily="34" charset="0"/>
                <a:cs typeface="Arial" pitchFamily="34" charset="0"/>
              </a:rPr>
              <a:t>: A </a:t>
            </a:r>
            <a:r>
              <a:rPr lang="es-ES" sz="2400" dirty="0" err="1" smtClean="0">
                <a:solidFill>
                  <a:srgbClr val="003399"/>
                </a:solidFill>
                <a:latin typeface="Arial" pitchFamily="34" charset="0"/>
                <a:cs typeface="Arial" pitchFamily="34" charset="0"/>
              </a:rPr>
              <a:t>Compendium</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Desk</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Reference</a:t>
            </a:r>
            <a:r>
              <a:rPr lang="es-ES" sz="2400" dirty="0" smtClean="0">
                <a:solidFill>
                  <a:srgbClr val="003399"/>
                </a:solidFill>
                <a:latin typeface="Arial" pitchFamily="34" charset="0"/>
                <a:cs typeface="Arial" pitchFamily="34" charset="0"/>
              </a:rPr>
              <a:t>; S.E. </a:t>
            </a:r>
            <a:r>
              <a:rPr lang="es-ES" sz="2400" dirty="0" err="1" smtClean="0">
                <a:solidFill>
                  <a:srgbClr val="003399"/>
                </a:solidFill>
                <a:latin typeface="Arial" pitchFamily="34" charset="0"/>
                <a:cs typeface="Arial" pitchFamily="34" charset="0"/>
              </a:rPr>
              <a:t>Shumway</a:t>
            </a:r>
            <a:r>
              <a:rPr lang="es-ES" sz="2400" dirty="0" smtClean="0">
                <a:solidFill>
                  <a:srgbClr val="003399"/>
                </a:solidFill>
                <a:latin typeface="Arial" pitchFamily="34" charset="0"/>
                <a:cs typeface="Arial" pitchFamily="34" charset="0"/>
              </a:rPr>
              <a:t>, J.M. </a:t>
            </a:r>
            <a:r>
              <a:rPr lang="es-ES" sz="2400" dirty="0" err="1" smtClean="0">
                <a:solidFill>
                  <a:srgbClr val="003399"/>
                </a:solidFill>
                <a:latin typeface="Arial" pitchFamily="34" charset="0"/>
                <a:cs typeface="Arial" pitchFamily="34" charset="0"/>
              </a:rPr>
              <a:t>Burkholder</a:t>
            </a:r>
            <a:r>
              <a:rPr lang="es-ES" sz="2400" dirty="0" smtClean="0">
                <a:solidFill>
                  <a:srgbClr val="003399"/>
                </a:solidFill>
                <a:latin typeface="Arial" pitchFamily="34" charset="0"/>
                <a:cs typeface="Arial" pitchFamily="34" charset="0"/>
              </a:rPr>
              <a:t>  &amp; S.L. </a:t>
            </a:r>
            <a:r>
              <a:rPr lang="es-ES" sz="2400" dirty="0" err="1" smtClean="0">
                <a:solidFill>
                  <a:srgbClr val="003399"/>
                </a:solidFill>
                <a:latin typeface="Arial" pitchFamily="34" charset="0"/>
                <a:cs typeface="Arial" pitchFamily="34" charset="0"/>
              </a:rPr>
              <a:t>Morton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Eds</a:t>
            </a:r>
            <a:r>
              <a:rPr lang="es-ES" sz="2400" dirty="0" smtClean="0">
                <a:solidFill>
                  <a:srgbClr val="003399"/>
                </a:solidFill>
                <a:latin typeface="Arial" pitchFamily="34" charset="0"/>
                <a:cs typeface="Arial" pitchFamily="34" charset="0"/>
              </a:rPr>
              <a:t>; John </a:t>
            </a:r>
            <a:r>
              <a:rPr lang="es-ES" sz="2400" dirty="0" err="1" smtClean="0">
                <a:solidFill>
                  <a:srgbClr val="003399"/>
                </a:solidFill>
                <a:latin typeface="Arial" pitchFamily="34" charset="0"/>
                <a:cs typeface="Arial" pitchFamily="34" charset="0"/>
              </a:rPr>
              <a:t>Wiley</a:t>
            </a:r>
            <a:r>
              <a:rPr lang="es-ES" sz="2400" dirty="0" smtClean="0">
                <a:solidFill>
                  <a:srgbClr val="003399"/>
                </a:solidFill>
                <a:latin typeface="Arial" pitchFamily="34" charset="0"/>
                <a:cs typeface="Arial" pitchFamily="34" charset="0"/>
              </a:rPr>
              <a:t> &amp; </a:t>
            </a:r>
            <a:r>
              <a:rPr lang="es-ES" sz="2400" dirty="0" err="1" smtClean="0">
                <a:solidFill>
                  <a:srgbClr val="003399"/>
                </a:solidFill>
                <a:latin typeface="Arial" pitchFamily="34" charset="0"/>
                <a:cs typeface="Arial" pitchFamily="34" charset="0"/>
              </a:rPr>
              <a:t>Sons</a:t>
            </a:r>
            <a:r>
              <a:rPr lang="es-ES" sz="2400" dirty="0" smtClean="0">
                <a:solidFill>
                  <a:srgbClr val="003399"/>
                </a:solidFill>
                <a:latin typeface="Arial" pitchFamily="34" charset="0"/>
                <a:cs typeface="Arial" pitchFamily="34" charset="0"/>
              </a:rPr>
              <a:t> Ltd. 2018; pp. 223–242. </a:t>
            </a:r>
          </a:p>
          <a:p>
            <a:pPr indent="-477957" algn="just">
              <a:spcAft>
                <a:spcPts val="1000"/>
              </a:spcAft>
              <a:buFont typeface="Arial" pitchFamily="34" charset="0"/>
              <a:buChar char="•"/>
            </a:pPr>
            <a:r>
              <a:rPr lang="es-ES" sz="2400" dirty="0" err="1" smtClean="0">
                <a:solidFill>
                  <a:srgbClr val="003399"/>
                </a:solidFill>
                <a:latin typeface="Arial" pitchFamily="34" charset="0"/>
                <a:cs typeface="Arial" pitchFamily="34" charset="0"/>
              </a:rPr>
              <a:t>Mazuet</a:t>
            </a:r>
            <a:r>
              <a:rPr lang="es-ES" sz="2400" dirty="0" smtClean="0">
                <a:solidFill>
                  <a:srgbClr val="003399"/>
                </a:solidFill>
                <a:latin typeface="Arial" pitchFamily="34" charset="0"/>
                <a:cs typeface="Arial" pitchFamily="34" charset="0"/>
              </a:rPr>
              <a:t> C., </a:t>
            </a:r>
            <a:r>
              <a:rPr lang="es-ES" sz="2400" dirty="0" err="1" smtClean="0">
                <a:solidFill>
                  <a:srgbClr val="003399"/>
                </a:solidFill>
                <a:latin typeface="Arial" pitchFamily="34" charset="0"/>
                <a:cs typeface="Arial" pitchFamily="34" charset="0"/>
              </a:rPr>
              <a:t>Sautereau</a:t>
            </a:r>
            <a:r>
              <a:rPr lang="es-ES" sz="2400" dirty="0" smtClean="0">
                <a:solidFill>
                  <a:srgbClr val="003399"/>
                </a:solidFill>
                <a:latin typeface="Arial" pitchFamily="34" charset="0"/>
                <a:cs typeface="Arial" pitchFamily="34" charset="0"/>
              </a:rPr>
              <a:t> J., et al. </a:t>
            </a:r>
            <a:r>
              <a:rPr lang="es-ES" sz="2400" dirty="0" err="1" smtClean="0">
                <a:solidFill>
                  <a:srgbClr val="003399"/>
                </a:solidFill>
                <a:latin typeface="Arial" pitchFamily="34" charset="0"/>
                <a:cs typeface="Arial" pitchFamily="34" charset="0"/>
              </a:rPr>
              <a:t>An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atypical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outbreak</a:t>
            </a:r>
            <a:r>
              <a:rPr lang="es-ES" sz="2400" dirty="0" smtClean="0">
                <a:solidFill>
                  <a:srgbClr val="003399"/>
                </a:solidFill>
                <a:latin typeface="Arial" pitchFamily="34" charset="0"/>
                <a:cs typeface="Arial" pitchFamily="34" charset="0"/>
              </a:rPr>
              <a:t> of </a:t>
            </a:r>
            <a:r>
              <a:rPr lang="es-ES" sz="2400" dirty="0" err="1" smtClean="0">
                <a:solidFill>
                  <a:srgbClr val="003399"/>
                </a:solidFill>
                <a:latin typeface="Arial" pitchFamily="34" charset="0"/>
                <a:cs typeface="Arial" pitchFamily="34" charset="0"/>
              </a:rPr>
              <a:t>food</a:t>
            </a:r>
            <a:r>
              <a:rPr lang="es-ES" sz="2400" dirty="0" smtClean="0">
                <a:solidFill>
                  <a:srgbClr val="003399"/>
                </a:solidFill>
                <a:latin typeface="Arial" pitchFamily="34" charset="0"/>
                <a:cs typeface="Arial" pitchFamily="34" charset="0"/>
              </a:rPr>
              <a:t>-borne </a:t>
            </a:r>
            <a:r>
              <a:rPr lang="es-ES" sz="2400" dirty="0" err="1" smtClean="0">
                <a:solidFill>
                  <a:srgbClr val="003399"/>
                </a:solidFill>
                <a:latin typeface="Arial" pitchFamily="34" charset="0"/>
                <a:cs typeface="Arial" pitchFamily="34" charset="0"/>
              </a:rPr>
              <a:t>botulism</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due</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to</a:t>
            </a:r>
            <a:r>
              <a:rPr lang="es-ES" sz="2400" dirty="0" smtClean="0">
                <a:solidFill>
                  <a:srgbClr val="003399"/>
                </a:solidFill>
                <a:latin typeface="Arial" pitchFamily="34" charset="0"/>
                <a:cs typeface="Arial" pitchFamily="34" charset="0"/>
              </a:rPr>
              <a:t> </a:t>
            </a:r>
            <a:r>
              <a:rPr lang="es-ES" sz="2400" i="1" dirty="0" err="1" smtClean="0">
                <a:solidFill>
                  <a:srgbClr val="003399"/>
                </a:solidFill>
                <a:latin typeface="Arial" pitchFamily="34" charset="0"/>
                <a:cs typeface="Arial" pitchFamily="34" charset="0"/>
              </a:rPr>
              <a:t>Clostridium</a:t>
            </a:r>
            <a:r>
              <a:rPr lang="es-ES" sz="2400" i="1" dirty="0" smtClean="0">
                <a:solidFill>
                  <a:srgbClr val="003399"/>
                </a:solidFill>
                <a:latin typeface="Arial" pitchFamily="34" charset="0"/>
                <a:cs typeface="Arial" pitchFamily="34" charset="0"/>
              </a:rPr>
              <a:t> </a:t>
            </a:r>
            <a:r>
              <a:rPr lang="es-ES" sz="2400" i="1" dirty="0" err="1" smtClean="0">
                <a:solidFill>
                  <a:srgbClr val="003399"/>
                </a:solidFill>
                <a:latin typeface="Arial" pitchFamily="34" charset="0"/>
                <a:cs typeface="Arial" pitchFamily="34" charset="0"/>
              </a:rPr>
              <a:t>botulinum</a:t>
            </a:r>
            <a:r>
              <a:rPr lang="es-ES" sz="2400" i="1"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types</a:t>
            </a:r>
            <a:r>
              <a:rPr lang="es-ES" sz="2400" dirty="0" smtClean="0">
                <a:solidFill>
                  <a:srgbClr val="003399"/>
                </a:solidFill>
                <a:latin typeface="Arial" pitchFamily="34" charset="0"/>
                <a:cs typeface="Arial" pitchFamily="34" charset="0"/>
              </a:rPr>
              <a:t> B and E </a:t>
            </a:r>
            <a:r>
              <a:rPr lang="es-ES" sz="2400" dirty="0" err="1" smtClean="0">
                <a:solidFill>
                  <a:srgbClr val="003399"/>
                </a:solidFill>
                <a:latin typeface="Arial" pitchFamily="34" charset="0"/>
                <a:cs typeface="Arial" pitchFamily="34" charset="0"/>
              </a:rPr>
              <a:t>from</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ham</a:t>
            </a:r>
            <a:r>
              <a:rPr lang="es-ES" sz="2400" dirty="0" smtClean="0">
                <a:solidFill>
                  <a:srgbClr val="003399"/>
                </a:solidFill>
                <a:latin typeface="Arial" pitchFamily="34" charset="0"/>
                <a:cs typeface="Arial" pitchFamily="34" charset="0"/>
              </a:rPr>
              <a:t>. J </a:t>
            </a:r>
            <a:r>
              <a:rPr lang="es-ES" sz="2400" dirty="0" err="1" smtClean="0">
                <a:solidFill>
                  <a:srgbClr val="003399"/>
                </a:solidFill>
                <a:latin typeface="Arial" pitchFamily="34" charset="0"/>
                <a:cs typeface="Arial" pitchFamily="34" charset="0"/>
              </a:rPr>
              <a:t>Clin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Microbiol</a:t>
            </a:r>
            <a:r>
              <a:rPr lang="es-ES" sz="2400" dirty="0" smtClean="0">
                <a:solidFill>
                  <a:srgbClr val="003399"/>
                </a:solidFill>
                <a:latin typeface="Arial" pitchFamily="34" charset="0"/>
                <a:cs typeface="Arial" pitchFamily="34" charset="0"/>
              </a:rPr>
              <a:t>. 2015, 53:722–726.</a:t>
            </a:r>
          </a:p>
          <a:p>
            <a:pPr indent="-477957" algn="just">
              <a:spcAft>
                <a:spcPts val="1000"/>
              </a:spcAft>
              <a:buFont typeface="Arial" pitchFamily="34" charset="0"/>
              <a:buChar char="•"/>
            </a:pPr>
            <a:r>
              <a:rPr lang="es-ES" sz="2400" dirty="0" err="1" smtClean="0">
                <a:solidFill>
                  <a:srgbClr val="003399"/>
                </a:solidFill>
                <a:latin typeface="Arial" pitchFamily="34" charset="0"/>
                <a:cs typeface="Arial" pitchFamily="34" charset="0"/>
              </a:rPr>
              <a:t>Rourke</a:t>
            </a:r>
            <a:r>
              <a:rPr lang="es-ES" sz="2400" dirty="0" smtClean="0">
                <a:solidFill>
                  <a:srgbClr val="003399"/>
                </a:solidFill>
                <a:latin typeface="Arial" pitchFamily="34" charset="0"/>
                <a:cs typeface="Arial" pitchFamily="34" charset="0"/>
              </a:rPr>
              <a:t>, W.A.; Murphy, C.J.; Pitcher, G.; Van De </a:t>
            </a:r>
            <a:r>
              <a:rPr lang="es-ES" sz="2400" dirty="0" err="1" smtClean="0">
                <a:solidFill>
                  <a:srgbClr val="003399"/>
                </a:solidFill>
                <a:latin typeface="Arial" pitchFamily="34" charset="0"/>
                <a:cs typeface="Arial" pitchFamily="34" charset="0"/>
              </a:rPr>
              <a:t>Riet</a:t>
            </a:r>
            <a:r>
              <a:rPr lang="es-ES" sz="2400" dirty="0" smtClean="0">
                <a:solidFill>
                  <a:srgbClr val="003399"/>
                </a:solidFill>
                <a:latin typeface="Arial" pitchFamily="34" charset="0"/>
                <a:cs typeface="Arial" pitchFamily="34" charset="0"/>
              </a:rPr>
              <a:t>, J.M.; et al. Rapid </a:t>
            </a:r>
            <a:r>
              <a:rPr lang="es-ES" sz="2400" dirty="0" err="1" smtClean="0">
                <a:solidFill>
                  <a:srgbClr val="003399"/>
                </a:solidFill>
                <a:latin typeface="Arial" pitchFamily="34" charset="0"/>
                <a:cs typeface="Arial" pitchFamily="34" charset="0"/>
              </a:rPr>
              <a:t>postcolumn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methodology</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for</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determination</a:t>
            </a:r>
            <a:r>
              <a:rPr lang="es-ES" sz="2400" dirty="0" smtClean="0">
                <a:solidFill>
                  <a:srgbClr val="003399"/>
                </a:solidFill>
                <a:latin typeface="Arial" pitchFamily="34" charset="0"/>
                <a:cs typeface="Arial" pitchFamily="34" charset="0"/>
              </a:rPr>
              <a:t> of </a:t>
            </a:r>
            <a:r>
              <a:rPr lang="es-ES" sz="2400" dirty="0" err="1" smtClean="0">
                <a:solidFill>
                  <a:srgbClr val="003399"/>
                </a:solidFill>
                <a:latin typeface="Arial" pitchFamily="34" charset="0"/>
                <a:cs typeface="Arial" pitchFamily="34" charset="0"/>
              </a:rPr>
              <a:t>paralytic</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shellfish</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toxins</a:t>
            </a:r>
            <a:r>
              <a:rPr lang="es-ES" sz="2400" dirty="0" smtClean="0">
                <a:solidFill>
                  <a:srgbClr val="003399"/>
                </a:solidFill>
                <a:latin typeface="Arial" pitchFamily="34" charset="0"/>
                <a:cs typeface="Arial" pitchFamily="34" charset="0"/>
              </a:rPr>
              <a:t> in </a:t>
            </a:r>
            <a:r>
              <a:rPr lang="es-ES" sz="2400" dirty="0" err="1" smtClean="0">
                <a:solidFill>
                  <a:srgbClr val="003399"/>
                </a:solidFill>
                <a:latin typeface="Arial" pitchFamily="34" charset="0"/>
                <a:cs typeface="Arial" pitchFamily="34" charset="0"/>
              </a:rPr>
              <a:t>shellfish</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tissue</a:t>
            </a:r>
            <a:r>
              <a:rPr lang="es-ES" sz="2400" dirty="0" smtClean="0">
                <a:solidFill>
                  <a:srgbClr val="003399"/>
                </a:solidFill>
                <a:latin typeface="Arial" pitchFamily="34" charset="0"/>
                <a:cs typeface="Arial" pitchFamily="34" charset="0"/>
              </a:rPr>
              <a:t>. J. AOAC </a:t>
            </a:r>
            <a:r>
              <a:rPr lang="es-ES" sz="2400" dirty="0" err="1" smtClean="0">
                <a:solidFill>
                  <a:srgbClr val="003399"/>
                </a:solidFill>
                <a:latin typeface="Arial" pitchFamily="34" charset="0"/>
                <a:cs typeface="Arial" pitchFamily="34" charset="0"/>
              </a:rPr>
              <a:t>Int</a:t>
            </a:r>
            <a:r>
              <a:rPr lang="es-ES" sz="2400" dirty="0" smtClean="0">
                <a:solidFill>
                  <a:srgbClr val="003399"/>
                </a:solidFill>
                <a:latin typeface="Arial" pitchFamily="34" charset="0"/>
                <a:cs typeface="Arial" pitchFamily="34" charset="0"/>
              </a:rPr>
              <a:t>. 2008, 91, 589–597.</a:t>
            </a:r>
          </a:p>
          <a:p>
            <a:pPr indent="-477957" algn="just">
              <a:spcAft>
                <a:spcPts val="1000"/>
              </a:spcAft>
              <a:buFont typeface="Arial" pitchFamily="34" charset="0"/>
              <a:buChar char="•"/>
            </a:pPr>
            <a:r>
              <a:rPr lang="es-ES" sz="2400" dirty="0" smtClean="0">
                <a:solidFill>
                  <a:srgbClr val="003399"/>
                </a:solidFill>
                <a:latin typeface="Arial" pitchFamily="34" charset="0"/>
                <a:cs typeface="Arial" pitchFamily="34" charset="0"/>
              </a:rPr>
              <a:t>Rodríguez, F.; Garrido, J.L.; Sobrino, C.; </a:t>
            </a:r>
            <a:r>
              <a:rPr lang="es-ES" sz="2400" dirty="0" err="1" smtClean="0">
                <a:solidFill>
                  <a:srgbClr val="003399"/>
                </a:solidFill>
                <a:latin typeface="Arial" pitchFamily="34" charset="0"/>
                <a:cs typeface="Arial" pitchFamily="34" charset="0"/>
              </a:rPr>
              <a:t>Johnsen</a:t>
            </a:r>
            <a:r>
              <a:rPr lang="es-ES" sz="2400" dirty="0" smtClean="0">
                <a:solidFill>
                  <a:srgbClr val="003399"/>
                </a:solidFill>
                <a:latin typeface="Arial" pitchFamily="34" charset="0"/>
                <a:cs typeface="Arial" pitchFamily="34" charset="0"/>
              </a:rPr>
              <a:t>, G.; </a:t>
            </a:r>
            <a:r>
              <a:rPr lang="es-ES" sz="2400" dirty="0" err="1" smtClean="0">
                <a:solidFill>
                  <a:srgbClr val="003399"/>
                </a:solidFill>
                <a:latin typeface="Arial" pitchFamily="34" charset="0"/>
                <a:cs typeface="Arial" pitchFamily="34" charset="0"/>
              </a:rPr>
              <a:t>Riobó</a:t>
            </a:r>
            <a:r>
              <a:rPr lang="es-ES" sz="2400" dirty="0" smtClean="0">
                <a:solidFill>
                  <a:srgbClr val="003399"/>
                </a:solidFill>
                <a:latin typeface="Arial" pitchFamily="34" charset="0"/>
                <a:cs typeface="Arial" pitchFamily="34" charset="0"/>
              </a:rPr>
              <a:t>, P.; et al. </a:t>
            </a:r>
            <a:r>
              <a:rPr lang="es-ES" sz="2400" dirty="0" err="1" smtClean="0">
                <a:solidFill>
                  <a:srgbClr val="003399"/>
                </a:solidFill>
                <a:latin typeface="Arial" pitchFamily="34" charset="0"/>
                <a:cs typeface="Arial" pitchFamily="34" charset="0"/>
              </a:rPr>
              <a:t>Divinyl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chlorophyll</a:t>
            </a:r>
            <a:r>
              <a:rPr lang="es-ES" sz="2400" dirty="0" smtClean="0">
                <a:solidFill>
                  <a:srgbClr val="003399"/>
                </a:solidFill>
                <a:latin typeface="Arial" pitchFamily="34" charset="0"/>
                <a:cs typeface="Arial" pitchFamily="34" charset="0"/>
              </a:rPr>
              <a:t> a in </a:t>
            </a:r>
            <a:r>
              <a:rPr lang="es-ES" sz="2400" dirty="0" err="1" smtClean="0">
                <a:solidFill>
                  <a:srgbClr val="003399"/>
                </a:solidFill>
                <a:latin typeface="Arial" pitchFamily="34" charset="0"/>
                <a:cs typeface="Arial" pitchFamily="34" charset="0"/>
              </a:rPr>
              <a:t>the</a:t>
            </a:r>
            <a:r>
              <a:rPr lang="es-ES" sz="2400" dirty="0" smtClean="0">
                <a:solidFill>
                  <a:srgbClr val="003399"/>
                </a:solidFill>
                <a:latin typeface="Arial" pitchFamily="34" charset="0"/>
                <a:cs typeface="Arial" pitchFamily="34" charset="0"/>
              </a:rPr>
              <a:t> marine </a:t>
            </a:r>
            <a:r>
              <a:rPr lang="es-ES" sz="2400" dirty="0" err="1" smtClean="0">
                <a:solidFill>
                  <a:srgbClr val="003399"/>
                </a:solidFill>
                <a:latin typeface="Arial" pitchFamily="34" charset="0"/>
                <a:cs typeface="Arial" pitchFamily="34" charset="0"/>
              </a:rPr>
              <a:t>eukaryotic</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protist</a:t>
            </a:r>
            <a:r>
              <a:rPr lang="es-ES" sz="2400" dirty="0" smtClean="0">
                <a:solidFill>
                  <a:srgbClr val="003399"/>
                </a:solidFill>
                <a:latin typeface="Arial" pitchFamily="34" charset="0"/>
                <a:cs typeface="Arial" pitchFamily="34" charset="0"/>
              </a:rPr>
              <a:t> </a:t>
            </a:r>
            <a:r>
              <a:rPr lang="es-ES" sz="2400" i="1" dirty="0" err="1" smtClean="0">
                <a:solidFill>
                  <a:srgbClr val="003399"/>
                </a:solidFill>
                <a:latin typeface="Arial" pitchFamily="34" charset="0"/>
                <a:cs typeface="Arial" pitchFamily="34" charset="0"/>
              </a:rPr>
              <a:t>Alexandrium</a:t>
            </a:r>
            <a:r>
              <a:rPr lang="es-ES" sz="2400" i="1" dirty="0" smtClean="0">
                <a:solidFill>
                  <a:srgbClr val="003399"/>
                </a:solidFill>
                <a:latin typeface="Arial" pitchFamily="34" charset="0"/>
                <a:cs typeface="Arial" pitchFamily="34" charset="0"/>
              </a:rPr>
              <a:t> </a:t>
            </a:r>
            <a:r>
              <a:rPr lang="es-ES" sz="2400" i="1" dirty="0" err="1" smtClean="0">
                <a:solidFill>
                  <a:srgbClr val="003399"/>
                </a:solidFill>
                <a:latin typeface="Arial" pitchFamily="34" charset="0"/>
                <a:cs typeface="Arial" pitchFamily="34" charset="0"/>
              </a:rPr>
              <a:t>ostenfeldii</a:t>
            </a:r>
            <a:r>
              <a:rPr lang="es-ES" sz="2400" i="1" dirty="0" smtClean="0">
                <a:solidFill>
                  <a:srgbClr val="003399"/>
                </a:solidFill>
                <a:latin typeface="Arial" pitchFamily="34" charset="0"/>
                <a:cs typeface="Arial" pitchFamily="34" charset="0"/>
              </a:rPr>
              <a:t> </a:t>
            </a:r>
            <a:r>
              <a:rPr lang="es-ES" sz="2400" dirty="0" smtClean="0">
                <a:solidFill>
                  <a:srgbClr val="003399"/>
                </a:solidFill>
                <a:latin typeface="Arial" pitchFamily="34" charset="0"/>
                <a:cs typeface="Arial" pitchFamily="34" charset="0"/>
              </a:rPr>
              <a:t>(</a:t>
            </a:r>
            <a:r>
              <a:rPr lang="es-ES" sz="2400" dirty="0" err="1" smtClean="0">
                <a:solidFill>
                  <a:srgbClr val="003399"/>
                </a:solidFill>
                <a:latin typeface="Arial" pitchFamily="34" charset="0"/>
                <a:cs typeface="Arial" pitchFamily="34" charset="0"/>
              </a:rPr>
              <a:t>Dinophyceae</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Environ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Microbiol</a:t>
            </a:r>
            <a:r>
              <a:rPr lang="es-ES" sz="2400" dirty="0" smtClean="0">
                <a:solidFill>
                  <a:srgbClr val="003399"/>
                </a:solidFill>
                <a:latin typeface="Arial" pitchFamily="34" charset="0"/>
                <a:cs typeface="Arial" pitchFamily="34" charset="0"/>
              </a:rPr>
              <a:t>. 2016, 18, 627–643. </a:t>
            </a:r>
          </a:p>
          <a:p>
            <a:pPr indent="-477957" algn="just">
              <a:spcAft>
                <a:spcPts val="1000"/>
              </a:spcAft>
              <a:buFont typeface="Arial" pitchFamily="34" charset="0"/>
              <a:buChar char="•"/>
            </a:pPr>
            <a:r>
              <a:rPr lang="en-US" sz="2400" dirty="0" err="1" smtClean="0">
                <a:solidFill>
                  <a:srgbClr val="003399"/>
                </a:solidFill>
                <a:latin typeface="Arial" pitchFamily="34" charset="0"/>
                <a:cs typeface="Arial" pitchFamily="34" charset="0"/>
              </a:rPr>
              <a:t>Sonne</a:t>
            </a:r>
            <a:r>
              <a:rPr lang="en-US" sz="2400" dirty="0" smtClean="0">
                <a:solidFill>
                  <a:srgbClr val="003399"/>
                </a:solidFill>
                <a:latin typeface="Arial" pitchFamily="34" charset="0"/>
                <a:cs typeface="Arial" pitchFamily="34" charset="0"/>
              </a:rPr>
              <a:t>, C.; </a:t>
            </a:r>
            <a:r>
              <a:rPr lang="en-US" sz="2400" dirty="0" err="1" smtClean="0">
                <a:solidFill>
                  <a:srgbClr val="003399"/>
                </a:solidFill>
                <a:latin typeface="Arial" pitchFamily="34" charset="0"/>
                <a:cs typeface="Arial" pitchFamily="34" charset="0"/>
              </a:rPr>
              <a:t>Alstrup</a:t>
            </a:r>
            <a:r>
              <a:rPr lang="en-US" sz="2400" dirty="0" smtClean="0">
                <a:solidFill>
                  <a:srgbClr val="003399"/>
                </a:solidFill>
                <a:latin typeface="Arial" pitchFamily="34" charset="0"/>
                <a:cs typeface="Arial" pitchFamily="34" charset="0"/>
              </a:rPr>
              <a:t>, A.K.O.; </a:t>
            </a:r>
            <a:r>
              <a:rPr lang="en-US" sz="2400" dirty="0" err="1" smtClean="0">
                <a:solidFill>
                  <a:srgbClr val="003399"/>
                </a:solidFill>
                <a:latin typeface="Arial" pitchFamily="34" charset="0"/>
                <a:cs typeface="Arial" pitchFamily="34" charset="0"/>
              </a:rPr>
              <a:t>Therkildsen</a:t>
            </a:r>
            <a:r>
              <a:rPr lang="en-US" sz="2400" dirty="0" smtClean="0">
                <a:solidFill>
                  <a:srgbClr val="003399"/>
                </a:solidFill>
                <a:latin typeface="Arial" pitchFamily="34" charset="0"/>
                <a:cs typeface="Arial" pitchFamily="34" charset="0"/>
              </a:rPr>
              <a:t>, O.R. A review of the factors causing paralysis in wild birds: Implications for the paralytic syndrome observed in the Baltic Sea. Sci. Total Environ. 2012, 416, 32–39.</a:t>
            </a:r>
            <a:endParaRPr lang="es-ES" sz="2400" dirty="0" smtClean="0">
              <a:solidFill>
                <a:srgbClr val="003399"/>
              </a:solidFill>
              <a:latin typeface="Arial" pitchFamily="34" charset="0"/>
              <a:cs typeface="Arial" pitchFamily="34" charset="0"/>
            </a:endParaRPr>
          </a:p>
          <a:p>
            <a:pPr indent="-477957" algn="just">
              <a:spcAft>
                <a:spcPts val="1000"/>
              </a:spcAft>
              <a:buFont typeface="Arial" pitchFamily="34" charset="0"/>
              <a:buChar char="•"/>
            </a:pPr>
            <a:r>
              <a:rPr lang="es-ES" sz="2400" dirty="0" smtClean="0">
                <a:solidFill>
                  <a:srgbClr val="003399"/>
                </a:solidFill>
                <a:latin typeface="Arial" pitchFamily="34" charset="0"/>
                <a:cs typeface="Arial" pitchFamily="34" charset="0"/>
              </a:rPr>
              <a:t>Van </a:t>
            </a:r>
            <a:r>
              <a:rPr lang="es-ES" sz="2400" dirty="0" err="1" smtClean="0">
                <a:solidFill>
                  <a:srgbClr val="003399"/>
                </a:solidFill>
                <a:latin typeface="Arial" pitchFamily="34" charset="0"/>
                <a:cs typeface="Arial" pitchFamily="34" charset="0"/>
              </a:rPr>
              <a:t>Hemert</a:t>
            </a:r>
            <a:r>
              <a:rPr lang="es-ES" sz="2400" dirty="0" smtClean="0">
                <a:solidFill>
                  <a:srgbClr val="003399"/>
                </a:solidFill>
                <a:latin typeface="Arial" pitchFamily="34" charset="0"/>
                <a:cs typeface="Arial" pitchFamily="34" charset="0"/>
              </a:rPr>
              <a:t>, C.; </a:t>
            </a:r>
            <a:r>
              <a:rPr lang="es-ES" sz="2400" dirty="0" err="1" smtClean="0">
                <a:solidFill>
                  <a:srgbClr val="003399"/>
                </a:solidFill>
                <a:latin typeface="Arial" pitchFamily="34" charset="0"/>
                <a:cs typeface="Arial" pitchFamily="34" charset="0"/>
              </a:rPr>
              <a:t>Schoen</a:t>
            </a:r>
            <a:r>
              <a:rPr lang="es-ES" sz="2400" dirty="0" smtClean="0">
                <a:solidFill>
                  <a:srgbClr val="003399"/>
                </a:solidFill>
                <a:latin typeface="Arial" pitchFamily="34" charset="0"/>
                <a:cs typeface="Arial" pitchFamily="34" charset="0"/>
              </a:rPr>
              <a:t>, S.K.; </a:t>
            </a:r>
            <a:r>
              <a:rPr lang="es-ES" sz="2400" dirty="0" err="1" smtClean="0">
                <a:solidFill>
                  <a:srgbClr val="003399"/>
                </a:solidFill>
                <a:latin typeface="Arial" pitchFamily="34" charset="0"/>
                <a:cs typeface="Arial" pitchFamily="34" charset="0"/>
              </a:rPr>
              <a:t>Litaker</a:t>
            </a:r>
            <a:r>
              <a:rPr lang="es-ES" sz="2400" dirty="0" smtClean="0">
                <a:solidFill>
                  <a:srgbClr val="003399"/>
                </a:solidFill>
                <a:latin typeface="Arial" pitchFamily="34" charset="0"/>
                <a:cs typeface="Arial" pitchFamily="34" charset="0"/>
              </a:rPr>
              <a:t>, R.W.; Smith, M.M.; et al. </a:t>
            </a:r>
            <a:r>
              <a:rPr lang="es-ES" sz="2400" dirty="0" err="1" smtClean="0">
                <a:solidFill>
                  <a:srgbClr val="003399"/>
                </a:solidFill>
                <a:latin typeface="Arial" pitchFamily="34" charset="0"/>
                <a:cs typeface="Arial" pitchFamily="34" charset="0"/>
              </a:rPr>
              <a:t>Algal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toxins</a:t>
            </a:r>
            <a:r>
              <a:rPr lang="es-ES" sz="2400" dirty="0" smtClean="0">
                <a:solidFill>
                  <a:srgbClr val="003399"/>
                </a:solidFill>
                <a:latin typeface="Arial" pitchFamily="34" charset="0"/>
                <a:cs typeface="Arial" pitchFamily="34" charset="0"/>
              </a:rPr>
              <a:t> in </a:t>
            </a:r>
            <a:r>
              <a:rPr lang="es-ES" sz="2400" dirty="0" err="1" smtClean="0">
                <a:solidFill>
                  <a:srgbClr val="003399"/>
                </a:solidFill>
                <a:latin typeface="Arial" pitchFamily="34" charset="0"/>
                <a:cs typeface="Arial" pitchFamily="34" charset="0"/>
              </a:rPr>
              <a:t>Alaskan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seabirds</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Evaluating</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the</a:t>
            </a:r>
            <a:r>
              <a:rPr lang="es-ES" sz="2400" dirty="0" smtClean="0">
                <a:solidFill>
                  <a:srgbClr val="003399"/>
                </a:solidFill>
                <a:latin typeface="Arial" pitchFamily="34" charset="0"/>
                <a:cs typeface="Arial" pitchFamily="34" charset="0"/>
              </a:rPr>
              <a:t> role of </a:t>
            </a:r>
            <a:r>
              <a:rPr lang="es-ES" sz="2400" dirty="0" err="1" smtClean="0">
                <a:solidFill>
                  <a:srgbClr val="003399"/>
                </a:solidFill>
                <a:latin typeface="Arial" pitchFamily="34" charset="0"/>
                <a:cs typeface="Arial" pitchFamily="34" charset="0"/>
              </a:rPr>
              <a:t>saxitoxin</a:t>
            </a:r>
            <a:r>
              <a:rPr lang="es-ES" sz="2400" dirty="0" smtClean="0">
                <a:solidFill>
                  <a:srgbClr val="003399"/>
                </a:solidFill>
                <a:latin typeface="Arial" pitchFamily="34" charset="0"/>
                <a:cs typeface="Arial" pitchFamily="34" charset="0"/>
              </a:rPr>
              <a:t> and </a:t>
            </a:r>
            <a:r>
              <a:rPr lang="es-ES" sz="2400" dirty="0" err="1" smtClean="0">
                <a:solidFill>
                  <a:srgbClr val="003399"/>
                </a:solidFill>
                <a:latin typeface="Arial" pitchFamily="34" charset="0"/>
                <a:cs typeface="Arial" pitchFamily="34" charset="0"/>
              </a:rPr>
              <a:t>domoic</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acid</a:t>
            </a:r>
            <a:r>
              <a:rPr lang="es-ES" sz="2400" dirty="0" smtClean="0">
                <a:solidFill>
                  <a:srgbClr val="003399"/>
                </a:solidFill>
                <a:latin typeface="Arial" pitchFamily="34" charset="0"/>
                <a:cs typeface="Arial" pitchFamily="34" charset="0"/>
              </a:rPr>
              <a:t> in a </a:t>
            </a:r>
            <a:r>
              <a:rPr lang="es-ES" sz="2400" dirty="0" err="1" smtClean="0">
                <a:solidFill>
                  <a:srgbClr val="003399"/>
                </a:solidFill>
                <a:latin typeface="Arial" pitchFamily="34" charset="0"/>
                <a:cs typeface="Arial" pitchFamily="34" charset="0"/>
              </a:rPr>
              <a:t>large-scale</a:t>
            </a:r>
            <a:r>
              <a:rPr lang="es-ES" sz="2400" dirty="0" smtClean="0">
                <a:solidFill>
                  <a:srgbClr val="003399"/>
                </a:solidFill>
                <a:latin typeface="Arial" pitchFamily="34" charset="0"/>
                <a:cs typeface="Arial" pitchFamily="34" charset="0"/>
              </a:rPr>
              <a:t> die-off of </a:t>
            </a:r>
            <a:r>
              <a:rPr lang="es-ES" sz="2400" dirty="0" err="1" smtClean="0">
                <a:solidFill>
                  <a:srgbClr val="003399"/>
                </a:solidFill>
                <a:latin typeface="Arial" pitchFamily="34" charset="0"/>
                <a:cs typeface="Arial" pitchFamily="34" charset="0"/>
              </a:rPr>
              <a:t>Common</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Murres</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Harmful</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Algae</a:t>
            </a:r>
            <a:r>
              <a:rPr lang="es-ES" sz="2400" dirty="0" smtClean="0">
                <a:solidFill>
                  <a:srgbClr val="003399"/>
                </a:solidFill>
                <a:latin typeface="Arial" pitchFamily="34" charset="0"/>
                <a:cs typeface="Arial" pitchFamily="34" charset="0"/>
              </a:rPr>
              <a:t> 2020, 92, 101730.</a:t>
            </a:r>
          </a:p>
          <a:p>
            <a:pPr indent="-477957" algn="just">
              <a:spcAft>
                <a:spcPts val="1000"/>
              </a:spcAft>
              <a:buFont typeface="Arial" pitchFamily="34" charset="0"/>
              <a:buChar char="•"/>
            </a:pPr>
            <a:r>
              <a:rPr lang="es-ES" sz="2400" dirty="0" err="1" smtClean="0">
                <a:solidFill>
                  <a:srgbClr val="003399"/>
                </a:solidFill>
                <a:latin typeface="Arial" pitchFamily="34" charset="0"/>
                <a:cs typeface="Arial" pitchFamily="34" charset="0"/>
              </a:rPr>
              <a:t>Vanhomwegen</a:t>
            </a:r>
            <a:r>
              <a:rPr lang="es-ES" sz="2400" dirty="0" smtClean="0">
                <a:solidFill>
                  <a:srgbClr val="003399"/>
                </a:solidFill>
                <a:latin typeface="Arial" pitchFamily="34" charset="0"/>
                <a:cs typeface="Arial" pitchFamily="34" charset="0"/>
              </a:rPr>
              <a:t> J, </a:t>
            </a:r>
            <a:r>
              <a:rPr lang="es-ES" sz="2400" dirty="0" err="1" smtClean="0">
                <a:solidFill>
                  <a:srgbClr val="003399"/>
                </a:solidFill>
                <a:latin typeface="Arial" pitchFamily="34" charset="0"/>
                <a:cs typeface="Arial" pitchFamily="34" charset="0"/>
              </a:rPr>
              <a:t>Berthet</a:t>
            </a:r>
            <a:r>
              <a:rPr lang="es-ES" sz="2400" dirty="0" smtClean="0">
                <a:solidFill>
                  <a:srgbClr val="003399"/>
                </a:solidFill>
                <a:latin typeface="Arial" pitchFamily="34" charset="0"/>
                <a:cs typeface="Arial" pitchFamily="34" charset="0"/>
              </a:rPr>
              <a:t>, N. </a:t>
            </a:r>
            <a:r>
              <a:rPr lang="es-ES" sz="2400" dirty="0" err="1" smtClean="0">
                <a:solidFill>
                  <a:srgbClr val="003399"/>
                </a:solidFill>
                <a:latin typeface="Arial" pitchFamily="34" charset="0"/>
                <a:cs typeface="Arial" pitchFamily="34" charset="0"/>
              </a:rPr>
              <a:t>Mazuet</a:t>
            </a:r>
            <a:r>
              <a:rPr lang="es-ES" sz="2400" dirty="0" smtClean="0">
                <a:solidFill>
                  <a:srgbClr val="003399"/>
                </a:solidFill>
                <a:latin typeface="Arial" pitchFamily="34" charset="0"/>
                <a:cs typeface="Arial" pitchFamily="34" charset="0"/>
              </a:rPr>
              <a:t>, C.; et al. </a:t>
            </a:r>
            <a:r>
              <a:rPr lang="es-ES" sz="2400" dirty="0" err="1" smtClean="0">
                <a:solidFill>
                  <a:srgbClr val="003399"/>
                </a:solidFill>
                <a:latin typeface="Arial" pitchFamily="34" charset="0"/>
                <a:cs typeface="Arial" pitchFamily="34" charset="0"/>
              </a:rPr>
              <a:t>Application</a:t>
            </a:r>
            <a:r>
              <a:rPr lang="es-ES" sz="2400" dirty="0" smtClean="0">
                <a:solidFill>
                  <a:srgbClr val="003399"/>
                </a:solidFill>
                <a:latin typeface="Arial" pitchFamily="34" charset="0"/>
                <a:cs typeface="Arial" pitchFamily="34" charset="0"/>
              </a:rPr>
              <a:t> of </a:t>
            </a:r>
            <a:r>
              <a:rPr lang="es-ES" sz="2400" dirty="0" err="1" smtClean="0">
                <a:solidFill>
                  <a:srgbClr val="003399"/>
                </a:solidFill>
                <a:latin typeface="Arial" pitchFamily="34" charset="0"/>
                <a:cs typeface="Arial" pitchFamily="34" charset="0"/>
              </a:rPr>
              <a:t>high-density</a:t>
            </a:r>
            <a:r>
              <a:rPr lang="es-ES" sz="2400" dirty="0" smtClean="0">
                <a:solidFill>
                  <a:srgbClr val="003399"/>
                </a:solidFill>
                <a:latin typeface="Arial" pitchFamily="34" charset="0"/>
                <a:cs typeface="Arial" pitchFamily="34" charset="0"/>
              </a:rPr>
              <a:t> DNA </a:t>
            </a:r>
            <a:r>
              <a:rPr lang="es-ES" sz="2400" dirty="0" err="1" smtClean="0">
                <a:solidFill>
                  <a:srgbClr val="003399"/>
                </a:solidFill>
                <a:latin typeface="Arial" pitchFamily="34" charset="0"/>
                <a:cs typeface="Arial" pitchFamily="34" charset="0"/>
              </a:rPr>
              <a:t>resequencing</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microarray</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for</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detection</a:t>
            </a:r>
            <a:r>
              <a:rPr lang="es-ES" sz="2400" dirty="0" smtClean="0">
                <a:solidFill>
                  <a:srgbClr val="003399"/>
                </a:solidFill>
                <a:latin typeface="Arial" pitchFamily="34" charset="0"/>
                <a:cs typeface="Arial" pitchFamily="34" charset="0"/>
              </a:rPr>
              <a:t> and </a:t>
            </a:r>
            <a:r>
              <a:rPr lang="es-ES" sz="2400" dirty="0" err="1" smtClean="0">
                <a:solidFill>
                  <a:srgbClr val="003399"/>
                </a:solidFill>
                <a:latin typeface="Arial" pitchFamily="34" charset="0"/>
                <a:cs typeface="Arial" pitchFamily="34" charset="0"/>
              </a:rPr>
              <a:t>characterization</a:t>
            </a:r>
            <a:r>
              <a:rPr lang="es-ES" sz="2400" dirty="0" smtClean="0">
                <a:solidFill>
                  <a:srgbClr val="003399"/>
                </a:solidFill>
                <a:latin typeface="Arial" pitchFamily="34" charset="0"/>
                <a:cs typeface="Arial" pitchFamily="34" charset="0"/>
              </a:rPr>
              <a:t> of </a:t>
            </a:r>
            <a:r>
              <a:rPr lang="es-ES" sz="2400" dirty="0" err="1" smtClean="0">
                <a:solidFill>
                  <a:srgbClr val="003399"/>
                </a:solidFill>
                <a:latin typeface="Arial" pitchFamily="34" charset="0"/>
                <a:cs typeface="Arial" pitchFamily="34" charset="0"/>
              </a:rPr>
              <a:t>botulinum</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neurotoxin-producing</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clostridia</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PLoS</a:t>
            </a:r>
            <a:r>
              <a:rPr lang="es-ES" sz="2400" dirty="0" smtClean="0">
                <a:solidFill>
                  <a:srgbClr val="003399"/>
                </a:solidFill>
                <a:latin typeface="Arial" pitchFamily="34" charset="0"/>
                <a:cs typeface="Arial" pitchFamily="34" charset="0"/>
              </a:rPr>
              <a:t> </a:t>
            </a:r>
            <a:r>
              <a:rPr lang="es-ES" sz="2400" dirty="0" err="1" smtClean="0">
                <a:solidFill>
                  <a:srgbClr val="003399"/>
                </a:solidFill>
                <a:latin typeface="Arial" pitchFamily="34" charset="0"/>
                <a:cs typeface="Arial" pitchFamily="34" charset="0"/>
              </a:rPr>
              <a:t>One</a:t>
            </a:r>
            <a:r>
              <a:rPr lang="es-ES" sz="2400" dirty="0" smtClean="0">
                <a:solidFill>
                  <a:srgbClr val="003399"/>
                </a:solidFill>
                <a:latin typeface="Arial" pitchFamily="34" charset="0"/>
                <a:cs typeface="Arial" pitchFamily="34" charset="0"/>
              </a:rPr>
              <a:t> 2013, 8:e67510</a:t>
            </a:r>
            <a:endParaRPr lang="es-ES" sz="2400" dirty="0">
              <a:solidFill>
                <a:srgbClr val="003399"/>
              </a:solidFill>
              <a:latin typeface="Arial" pitchFamily="34" charset="0"/>
              <a:cs typeface="Arial" pitchFamily="34" charset="0"/>
            </a:endParaRPr>
          </a:p>
        </p:txBody>
      </p:sp>
      <p:sp>
        <p:nvSpPr>
          <p:cNvPr id="41" name="40 Flecha curvada hacia la izquierda"/>
          <p:cNvSpPr/>
          <p:nvPr/>
        </p:nvSpPr>
        <p:spPr>
          <a:xfrm rot="176951">
            <a:off x="10019398" y="32794842"/>
            <a:ext cx="1283176" cy="3222276"/>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90" name="89 Rectángulo redondeado"/>
          <p:cNvSpPr/>
          <p:nvPr/>
        </p:nvSpPr>
        <p:spPr>
          <a:xfrm>
            <a:off x="13681770" y="35572277"/>
            <a:ext cx="21746416" cy="561662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buFont typeface="Arial" pitchFamily="34" charset="0"/>
              <a:buChar char="•"/>
            </a:pPr>
            <a:r>
              <a:rPr lang="en-US" sz="2800" dirty="0" smtClean="0">
                <a:solidFill>
                  <a:srgbClr val="003399"/>
                </a:solidFill>
                <a:latin typeface="Arial" pitchFamily="34" charset="0"/>
                <a:cs typeface="Arial" pitchFamily="34" charset="0"/>
              </a:rPr>
              <a:t> </a:t>
            </a:r>
            <a:r>
              <a:rPr lang="en-US" sz="3200" dirty="0" err="1" smtClean="0">
                <a:solidFill>
                  <a:srgbClr val="003399"/>
                </a:solidFill>
                <a:latin typeface="Arial" pitchFamily="34" charset="0"/>
                <a:cs typeface="Arial" pitchFamily="34" charset="0"/>
              </a:rPr>
              <a:t>Domoic</a:t>
            </a:r>
            <a:r>
              <a:rPr lang="en-US" sz="3200" dirty="0" smtClean="0">
                <a:solidFill>
                  <a:srgbClr val="003399"/>
                </a:solidFill>
                <a:latin typeface="Arial" pitchFamily="34" charset="0"/>
                <a:cs typeface="Arial" pitchFamily="34" charset="0"/>
              </a:rPr>
              <a:t> acid and Paralytic Shellfish Toxins do not seem to be the cause of the gulls paretic syndrome.</a:t>
            </a:r>
          </a:p>
          <a:p>
            <a:pPr algn="just">
              <a:spcAft>
                <a:spcPts val="1000"/>
              </a:spcAft>
              <a:buFont typeface="Arial" pitchFamily="34" charset="0"/>
              <a:buChar char="•"/>
            </a:pPr>
            <a:r>
              <a:rPr lang="en-US" sz="3200" dirty="0" smtClean="0">
                <a:solidFill>
                  <a:srgbClr val="003399"/>
                </a:solidFill>
                <a:latin typeface="Arial" pitchFamily="34" charset="0"/>
                <a:cs typeface="Arial" pitchFamily="34" charset="0"/>
              </a:rPr>
              <a:t> </a:t>
            </a:r>
            <a:r>
              <a:rPr lang="en-US" sz="3600" b="1" dirty="0" smtClean="0">
                <a:solidFill>
                  <a:srgbClr val="003399"/>
                </a:solidFill>
                <a:latin typeface="Arial" pitchFamily="34" charset="0"/>
                <a:cs typeface="Arial" pitchFamily="34" charset="0"/>
              </a:rPr>
              <a:t>Samples tested point to </a:t>
            </a:r>
            <a:r>
              <a:rPr lang="en-US" sz="3600" b="1" i="1" dirty="0" smtClean="0">
                <a:solidFill>
                  <a:srgbClr val="003399"/>
                </a:solidFill>
                <a:latin typeface="Arial" pitchFamily="34" charset="0"/>
                <a:cs typeface="Arial" pitchFamily="34" charset="0"/>
              </a:rPr>
              <a:t>Clostridium </a:t>
            </a:r>
            <a:r>
              <a:rPr lang="en-US" sz="3600" b="1" i="1" dirty="0" err="1" smtClean="0">
                <a:solidFill>
                  <a:srgbClr val="003399"/>
                </a:solidFill>
                <a:latin typeface="Arial" pitchFamily="34" charset="0"/>
                <a:cs typeface="Arial" pitchFamily="34" charset="0"/>
              </a:rPr>
              <a:t>botulinum</a:t>
            </a:r>
            <a:r>
              <a:rPr lang="en-US" sz="3600" b="1" i="1" dirty="0" smtClean="0">
                <a:solidFill>
                  <a:srgbClr val="003399"/>
                </a:solidFill>
                <a:latin typeface="Arial" pitchFamily="34" charset="0"/>
                <a:cs typeface="Arial" pitchFamily="34" charset="0"/>
              </a:rPr>
              <a:t>  </a:t>
            </a:r>
            <a:r>
              <a:rPr lang="en-US" sz="3600" b="1" dirty="0" smtClean="0">
                <a:solidFill>
                  <a:srgbClr val="003399"/>
                </a:solidFill>
                <a:latin typeface="Arial" pitchFamily="34" charset="0"/>
                <a:cs typeface="Arial" pitchFamily="34" charset="0"/>
              </a:rPr>
              <a:t>as the possible cause of the gulls paretic syndrome, or at least one of the causes. </a:t>
            </a:r>
            <a:r>
              <a:rPr lang="en-US" sz="3600" b="1" smtClean="0">
                <a:solidFill>
                  <a:srgbClr val="003399"/>
                </a:solidFill>
                <a:latin typeface="Arial" pitchFamily="34" charset="0"/>
                <a:cs typeface="Arial" pitchFamily="34" charset="0"/>
              </a:rPr>
              <a:t>This bacterium </a:t>
            </a:r>
            <a:r>
              <a:rPr lang="en-US" sz="3600" b="1" dirty="0" smtClean="0">
                <a:solidFill>
                  <a:srgbClr val="003399"/>
                </a:solidFill>
                <a:latin typeface="Arial" pitchFamily="34" charset="0"/>
                <a:cs typeface="Arial" pitchFamily="34" charset="0"/>
              </a:rPr>
              <a:t>is considered as a frequent cause of massive mortality events in seabirds. The symptoms caused in seabirds are very similar to the ones produced by PSTs.</a:t>
            </a:r>
          </a:p>
          <a:p>
            <a:pPr algn="just">
              <a:spcAft>
                <a:spcPts val="1000"/>
              </a:spcAft>
              <a:buFont typeface="Arial" pitchFamily="34" charset="0"/>
              <a:buChar char="•"/>
            </a:pPr>
            <a:r>
              <a:rPr lang="en-US" sz="3200" b="1" dirty="0" smtClean="0">
                <a:solidFill>
                  <a:srgbClr val="003399"/>
                </a:solidFill>
                <a:latin typeface="Arial" pitchFamily="34" charset="0"/>
                <a:cs typeface="Arial" pitchFamily="34" charset="0"/>
              </a:rPr>
              <a:t> Further studies are needed to evaluate the source of </a:t>
            </a:r>
            <a:r>
              <a:rPr lang="en-US" sz="3200" b="1" i="1" dirty="0" smtClean="0">
                <a:solidFill>
                  <a:srgbClr val="003399"/>
                </a:solidFill>
                <a:latin typeface="Arial" pitchFamily="34" charset="0"/>
                <a:cs typeface="Arial" pitchFamily="34" charset="0"/>
              </a:rPr>
              <a:t>C. </a:t>
            </a:r>
            <a:r>
              <a:rPr lang="en-US" sz="3200" b="1" i="1" dirty="0" err="1" smtClean="0">
                <a:solidFill>
                  <a:srgbClr val="003399"/>
                </a:solidFill>
                <a:latin typeface="Arial" pitchFamily="34" charset="0"/>
                <a:cs typeface="Arial" pitchFamily="34" charset="0"/>
              </a:rPr>
              <a:t>botulinum</a:t>
            </a:r>
            <a:r>
              <a:rPr lang="en-US" sz="3200" b="1" i="1" dirty="0" smtClean="0">
                <a:solidFill>
                  <a:srgbClr val="003399"/>
                </a:solidFill>
                <a:latin typeface="Arial" pitchFamily="34" charset="0"/>
                <a:cs typeface="Arial" pitchFamily="34" charset="0"/>
              </a:rPr>
              <a:t> </a:t>
            </a:r>
            <a:r>
              <a:rPr lang="en-US" sz="3200" b="1" dirty="0" smtClean="0">
                <a:solidFill>
                  <a:srgbClr val="003399"/>
                </a:solidFill>
                <a:latin typeface="Arial" pitchFamily="34" charset="0"/>
                <a:cs typeface="Arial" pitchFamily="34" charset="0"/>
              </a:rPr>
              <a:t>contamination.</a:t>
            </a:r>
          </a:p>
          <a:p>
            <a:pPr algn="just">
              <a:spcAft>
                <a:spcPts val="1000"/>
              </a:spcAft>
              <a:buFont typeface="Arial" pitchFamily="34" charset="0"/>
              <a:buChar char="•"/>
            </a:pPr>
            <a:r>
              <a:rPr lang="en-US" sz="3200" b="1" dirty="0" smtClean="0">
                <a:solidFill>
                  <a:srgbClr val="003399"/>
                </a:solidFill>
                <a:latin typeface="Arial" pitchFamily="34" charset="0"/>
                <a:cs typeface="Arial" pitchFamily="34" charset="0"/>
              </a:rPr>
              <a:t> </a:t>
            </a:r>
            <a:r>
              <a:rPr lang="en-US" sz="3200" dirty="0" smtClean="0">
                <a:solidFill>
                  <a:srgbClr val="003399"/>
                </a:solidFill>
                <a:latin typeface="Arial" pitchFamily="34" charset="0"/>
                <a:cs typeface="Arial" pitchFamily="34" charset="0"/>
              </a:rPr>
              <a:t>Additional studies are planned in other Institutions to evaluate the potential implication of </a:t>
            </a:r>
            <a:r>
              <a:rPr lang="en-US" sz="3200" dirty="0" err="1" smtClean="0">
                <a:solidFill>
                  <a:srgbClr val="003399"/>
                </a:solidFill>
                <a:latin typeface="Arial" pitchFamily="34" charset="0"/>
                <a:cs typeface="Arial" pitchFamily="34" charset="0"/>
              </a:rPr>
              <a:t>Cyanotoxins</a:t>
            </a:r>
            <a:r>
              <a:rPr lang="en-US" sz="3200" dirty="0" smtClean="0">
                <a:solidFill>
                  <a:srgbClr val="003399"/>
                </a:solidFill>
                <a:latin typeface="Arial" pitchFamily="34" charset="0"/>
                <a:cs typeface="Arial" pitchFamily="34" charset="0"/>
              </a:rPr>
              <a:t> and </a:t>
            </a:r>
            <a:r>
              <a:rPr lang="en-US" sz="3200" dirty="0" err="1" smtClean="0">
                <a:solidFill>
                  <a:srgbClr val="003399"/>
                </a:solidFill>
                <a:latin typeface="Arial" pitchFamily="34" charset="0"/>
                <a:cs typeface="Arial" pitchFamily="34" charset="0"/>
              </a:rPr>
              <a:t>Tetrodotoxins</a:t>
            </a:r>
            <a:r>
              <a:rPr lang="en-US" sz="3200" dirty="0" smtClean="0">
                <a:solidFill>
                  <a:srgbClr val="003399"/>
                </a:solidFill>
                <a:latin typeface="Arial" pitchFamily="34" charset="0"/>
                <a:cs typeface="Arial" pitchFamily="34" charset="0"/>
              </a:rPr>
              <a:t> in the toxic episodes.</a:t>
            </a:r>
          </a:p>
        </p:txBody>
      </p:sp>
      <p:sp>
        <p:nvSpPr>
          <p:cNvPr id="57" name="56 CuadroTexto"/>
          <p:cNvSpPr txBox="1"/>
          <p:nvPr/>
        </p:nvSpPr>
        <p:spPr>
          <a:xfrm>
            <a:off x="15038552" y="35356253"/>
            <a:ext cx="4547874" cy="663363"/>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defPPr>
              <a:defRPr lang="es-ES"/>
            </a:defPPr>
            <a:lvl1pPr>
              <a:defRPr sz="3200" b="1">
                <a:solidFill>
                  <a:srgbClr val="003399"/>
                </a:solidFill>
                <a:latin typeface="Arial" panose="020B0604020202020204" pitchFamily="34" charset="0"/>
                <a:cs typeface="Arial" panose="020B0604020202020204" pitchFamily="34" charset="0"/>
              </a:defRPr>
            </a:lvl1pPr>
          </a:lstStyle>
          <a:p>
            <a:pPr algn="ctr"/>
            <a:r>
              <a:rPr lang="es-ES" dirty="0"/>
              <a:t>CONCLUSIONS</a:t>
            </a:r>
          </a:p>
        </p:txBody>
      </p:sp>
      <p:sp>
        <p:nvSpPr>
          <p:cNvPr id="52" name="51 CuadroTexto"/>
          <p:cNvSpPr txBox="1"/>
          <p:nvPr/>
        </p:nvSpPr>
        <p:spPr>
          <a:xfrm>
            <a:off x="6480970" y="24615584"/>
            <a:ext cx="6192688" cy="767561"/>
          </a:xfrm>
          <a:prstGeom prst="rect">
            <a:avLst/>
          </a:prstGeom>
          <a:solidFill>
            <a:schemeClr val="accent2">
              <a:lumMod val="20000"/>
              <a:lumOff val="80000"/>
            </a:schemeClr>
          </a:solidFill>
          <a:ln w="25400" cap="rnd">
            <a:solidFill>
              <a:srgbClr val="008080"/>
            </a:solidFill>
          </a:ln>
        </p:spPr>
        <p:txBody>
          <a:bodyPr wrap="square" lIns="150538" tIns="75269" rIns="150538" bIns="75269" rtlCol="0" anchor="ctr" anchorCtr="0">
            <a:spAutoFit/>
          </a:bodyPr>
          <a:lstStyle>
            <a:defPPr>
              <a:defRPr lang="es-ES"/>
            </a:defPPr>
            <a:lvl1pPr algn="ctr">
              <a:defRPr sz="3200" b="1">
                <a:solidFill>
                  <a:srgbClr val="003399"/>
                </a:solidFill>
                <a:latin typeface="Arial" panose="020B0604020202020204" pitchFamily="34" charset="0"/>
                <a:cs typeface="Arial" panose="020B0604020202020204" pitchFamily="34" charset="0"/>
              </a:defRPr>
            </a:lvl1pPr>
          </a:lstStyle>
          <a:p>
            <a:r>
              <a:rPr lang="es-ES" sz="4000" dirty="0" smtClean="0"/>
              <a:t>METHODS &amp; RESULTS</a:t>
            </a:r>
            <a:endParaRPr lang="es-ES" sz="4000" dirty="0"/>
          </a:p>
        </p:txBody>
      </p:sp>
      <p:sp>
        <p:nvSpPr>
          <p:cNvPr id="3076" name="AutoShape 4" descr="https://mdm.correo.gob.es/imp/view.php?actionID=view_attach&amp;id=2&amp;muid=%7B5%7DINBOX3504&amp;view_token=fdsB-1Q5ETP_RBrmCdtu38r&amp;uniq=16080614266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3" name="42 Imagen" descr="C:\BEGO_IEO\GAVIOTAS\CONGRESO TOXINS_2021\RIAS.PNG"/>
          <p:cNvPicPr/>
          <p:nvPr/>
        </p:nvPicPr>
        <p:blipFill>
          <a:blip r:embed="rId11" cstate="print"/>
          <a:srcRect/>
          <a:stretch>
            <a:fillRect/>
          </a:stretch>
        </p:blipFill>
        <p:spPr bwMode="auto">
          <a:xfrm>
            <a:off x="432298" y="720405"/>
            <a:ext cx="2880320" cy="1800200"/>
          </a:xfrm>
          <a:prstGeom prst="rect">
            <a:avLst/>
          </a:prstGeom>
          <a:noFill/>
          <a:ln w="9525">
            <a:noFill/>
            <a:miter lim="800000"/>
            <a:headEnd/>
            <a:tailEnd/>
          </a:ln>
        </p:spPr>
      </p:pic>
      <p:graphicFrame>
        <p:nvGraphicFramePr>
          <p:cNvPr id="45" name="Chart 2"/>
          <p:cNvGraphicFramePr/>
          <p:nvPr/>
        </p:nvGraphicFramePr>
        <p:xfrm>
          <a:off x="27867346" y="18794413"/>
          <a:ext cx="7704856" cy="6264696"/>
        </p:xfrm>
        <a:graphic>
          <a:graphicData uri="http://schemas.openxmlformats.org/drawingml/2006/chart">
            <c:chart xmlns:c="http://schemas.openxmlformats.org/drawingml/2006/chart" xmlns:r="http://schemas.openxmlformats.org/officeDocument/2006/relationships" r:id="rId12"/>
          </a:graphicData>
        </a:graphic>
      </p:graphicFrame>
      <p:sp>
        <p:nvSpPr>
          <p:cNvPr id="46" name="45 Rectángulo"/>
          <p:cNvSpPr/>
          <p:nvPr/>
        </p:nvSpPr>
        <p:spPr>
          <a:xfrm>
            <a:off x="28875458" y="19586501"/>
            <a:ext cx="3672408"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itchFamily="34" charset="0"/>
                <a:cs typeface="Arial" pitchFamily="34" charset="0"/>
              </a:rPr>
              <a:t>Monthly gulls admission at RIAS </a:t>
            </a:r>
            <a:endParaRPr lang="en-US" sz="2800" dirty="0"/>
          </a:p>
        </p:txBody>
      </p:sp>
      <p:sp>
        <p:nvSpPr>
          <p:cNvPr id="1131" name="Rectangle 107"/>
          <p:cNvSpPr>
            <a:spLocks noChangeArrowheads="1"/>
          </p:cNvSpPr>
          <p:nvPr/>
        </p:nvSpPr>
        <p:spPr bwMode="auto">
          <a:xfrm>
            <a:off x="0" y="0"/>
            <a:ext cx="360045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1027" name="Group 3"/>
          <p:cNvGrpSpPr>
            <a:grpSpLocks noChangeAspect="1"/>
          </p:cNvGrpSpPr>
          <p:nvPr/>
        </p:nvGrpSpPr>
        <p:grpSpPr bwMode="auto">
          <a:xfrm>
            <a:off x="1008362" y="35932317"/>
            <a:ext cx="12096503" cy="4248472"/>
            <a:chOff x="0" y="0"/>
            <a:chExt cx="9561" cy="3227"/>
          </a:xfrm>
        </p:grpSpPr>
        <p:sp>
          <p:nvSpPr>
            <p:cNvPr id="1130" name="AutoShape 106"/>
            <p:cNvSpPr>
              <a:spLocks noChangeAspect="1" noChangeArrowheads="1" noTextEdit="1"/>
            </p:cNvSpPr>
            <p:nvPr/>
          </p:nvSpPr>
          <p:spPr bwMode="auto">
            <a:xfrm>
              <a:off x="0" y="0"/>
              <a:ext cx="9561" cy="3227"/>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9" name="Rectangle 105"/>
            <p:cNvSpPr>
              <a:spLocks noChangeArrowheads="1"/>
            </p:cNvSpPr>
            <p:nvPr/>
          </p:nvSpPr>
          <p:spPr bwMode="auto">
            <a:xfrm>
              <a:off x="0" y="0"/>
              <a:ext cx="9360" cy="30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8" name="Rectangle 104"/>
            <p:cNvSpPr>
              <a:spLocks noChangeArrowheads="1"/>
            </p:cNvSpPr>
            <p:nvPr/>
          </p:nvSpPr>
          <p:spPr bwMode="auto">
            <a:xfrm>
              <a:off x="562" y="46"/>
              <a:ext cx="8710" cy="2562"/>
            </a:xfrm>
            <a:prstGeom prst="rect">
              <a:avLst/>
            </a:prstGeom>
            <a:solidFill>
              <a:srgbClr val="B8CCE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7" name="Rectangle 103"/>
            <p:cNvSpPr>
              <a:spLocks noChangeArrowheads="1"/>
            </p:cNvSpPr>
            <p:nvPr/>
          </p:nvSpPr>
          <p:spPr bwMode="auto">
            <a:xfrm>
              <a:off x="562" y="46"/>
              <a:ext cx="8710" cy="2562"/>
            </a:xfrm>
            <a:prstGeom prst="rect">
              <a:avLst/>
            </a:prstGeom>
            <a:no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6" name="Freeform 102"/>
            <p:cNvSpPr>
              <a:spLocks/>
            </p:cNvSpPr>
            <p:nvPr/>
          </p:nvSpPr>
          <p:spPr bwMode="auto">
            <a:xfrm>
              <a:off x="562" y="162"/>
              <a:ext cx="8710" cy="2330"/>
            </a:xfrm>
            <a:custGeom>
              <a:avLst/>
              <a:gdLst/>
              <a:ahLst/>
              <a:cxnLst>
                <a:cxn ang="0">
                  <a:pos x="136" y="2326"/>
                </a:cxn>
                <a:cxn ang="0">
                  <a:pos x="275" y="2323"/>
                </a:cxn>
                <a:cxn ang="0">
                  <a:pos x="411" y="2320"/>
                </a:cxn>
                <a:cxn ang="0">
                  <a:pos x="551" y="2319"/>
                </a:cxn>
                <a:cxn ang="0">
                  <a:pos x="686" y="2265"/>
                </a:cxn>
                <a:cxn ang="0">
                  <a:pos x="824" y="2032"/>
                </a:cxn>
                <a:cxn ang="0">
                  <a:pos x="960" y="45"/>
                </a:cxn>
                <a:cxn ang="0">
                  <a:pos x="1099" y="2274"/>
                </a:cxn>
                <a:cxn ang="0">
                  <a:pos x="1235" y="2289"/>
                </a:cxn>
                <a:cxn ang="0">
                  <a:pos x="1373" y="2296"/>
                </a:cxn>
                <a:cxn ang="0">
                  <a:pos x="1510" y="2297"/>
                </a:cxn>
                <a:cxn ang="0">
                  <a:pos x="1648" y="2298"/>
                </a:cxn>
                <a:cxn ang="0">
                  <a:pos x="1783" y="2298"/>
                </a:cxn>
                <a:cxn ang="0">
                  <a:pos x="1922" y="2298"/>
                </a:cxn>
                <a:cxn ang="0">
                  <a:pos x="2059" y="2285"/>
                </a:cxn>
                <a:cxn ang="0">
                  <a:pos x="2198" y="2297"/>
                </a:cxn>
                <a:cxn ang="0">
                  <a:pos x="2332" y="2295"/>
                </a:cxn>
                <a:cxn ang="0">
                  <a:pos x="2471" y="2295"/>
                </a:cxn>
                <a:cxn ang="0">
                  <a:pos x="2607" y="2296"/>
                </a:cxn>
                <a:cxn ang="0">
                  <a:pos x="2747" y="2295"/>
                </a:cxn>
                <a:cxn ang="0">
                  <a:pos x="2882" y="2292"/>
                </a:cxn>
                <a:cxn ang="0">
                  <a:pos x="3019" y="2293"/>
                </a:cxn>
                <a:cxn ang="0">
                  <a:pos x="3156" y="2293"/>
                </a:cxn>
                <a:cxn ang="0">
                  <a:pos x="3294" y="2294"/>
                </a:cxn>
                <a:cxn ang="0">
                  <a:pos x="3431" y="2294"/>
                </a:cxn>
                <a:cxn ang="0">
                  <a:pos x="3570" y="2277"/>
                </a:cxn>
                <a:cxn ang="0">
                  <a:pos x="3706" y="2292"/>
                </a:cxn>
                <a:cxn ang="0">
                  <a:pos x="3843" y="2295"/>
                </a:cxn>
                <a:cxn ang="0">
                  <a:pos x="3979" y="2295"/>
                </a:cxn>
                <a:cxn ang="0">
                  <a:pos x="4117" y="2295"/>
                </a:cxn>
                <a:cxn ang="0">
                  <a:pos x="4255" y="2295"/>
                </a:cxn>
                <a:cxn ang="0">
                  <a:pos x="4394" y="2293"/>
                </a:cxn>
                <a:cxn ang="0">
                  <a:pos x="4530" y="2295"/>
                </a:cxn>
                <a:cxn ang="0">
                  <a:pos x="4667" y="2294"/>
                </a:cxn>
                <a:cxn ang="0">
                  <a:pos x="4805" y="2296"/>
                </a:cxn>
                <a:cxn ang="0">
                  <a:pos x="4940" y="2296"/>
                </a:cxn>
                <a:cxn ang="0">
                  <a:pos x="5078" y="2295"/>
                </a:cxn>
                <a:cxn ang="0">
                  <a:pos x="5217" y="2292"/>
                </a:cxn>
                <a:cxn ang="0">
                  <a:pos x="5353" y="2253"/>
                </a:cxn>
                <a:cxn ang="0">
                  <a:pos x="5491" y="1636"/>
                </a:cxn>
                <a:cxn ang="0">
                  <a:pos x="5627" y="2271"/>
                </a:cxn>
                <a:cxn ang="0">
                  <a:pos x="5766" y="2286"/>
                </a:cxn>
                <a:cxn ang="0">
                  <a:pos x="5902" y="2298"/>
                </a:cxn>
                <a:cxn ang="0">
                  <a:pos x="6041" y="2296"/>
                </a:cxn>
                <a:cxn ang="0">
                  <a:pos x="6176" y="2274"/>
                </a:cxn>
                <a:cxn ang="0">
                  <a:pos x="6314" y="2283"/>
                </a:cxn>
                <a:cxn ang="0">
                  <a:pos x="6451" y="2292"/>
                </a:cxn>
                <a:cxn ang="0">
                  <a:pos x="6588" y="2295"/>
                </a:cxn>
                <a:cxn ang="0">
                  <a:pos x="6726" y="2291"/>
                </a:cxn>
                <a:cxn ang="0">
                  <a:pos x="6864" y="2298"/>
                </a:cxn>
                <a:cxn ang="0">
                  <a:pos x="6999" y="2298"/>
                </a:cxn>
                <a:cxn ang="0">
                  <a:pos x="7138" y="2298"/>
                </a:cxn>
                <a:cxn ang="0">
                  <a:pos x="7276" y="2298"/>
                </a:cxn>
                <a:cxn ang="0">
                  <a:pos x="7413" y="2298"/>
                </a:cxn>
                <a:cxn ang="0">
                  <a:pos x="7549" y="2301"/>
                </a:cxn>
                <a:cxn ang="0">
                  <a:pos x="7687" y="2292"/>
                </a:cxn>
                <a:cxn ang="0">
                  <a:pos x="7823" y="2282"/>
                </a:cxn>
                <a:cxn ang="0">
                  <a:pos x="7962" y="2280"/>
                </a:cxn>
                <a:cxn ang="0">
                  <a:pos x="8098" y="2281"/>
                </a:cxn>
                <a:cxn ang="0">
                  <a:pos x="8237" y="2283"/>
                </a:cxn>
                <a:cxn ang="0">
                  <a:pos x="8372" y="2285"/>
                </a:cxn>
                <a:cxn ang="0">
                  <a:pos x="8511" y="2285"/>
                </a:cxn>
                <a:cxn ang="0">
                  <a:pos x="8646" y="2286"/>
                </a:cxn>
              </a:cxnLst>
              <a:rect l="0" t="0" r="r" b="b"/>
              <a:pathLst>
                <a:path w="8710" h="2330">
                  <a:moveTo>
                    <a:pt x="0" y="2328"/>
                  </a:moveTo>
                  <a:lnTo>
                    <a:pt x="1" y="2328"/>
                  </a:lnTo>
                  <a:lnTo>
                    <a:pt x="5" y="2328"/>
                  </a:lnTo>
                  <a:lnTo>
                    <a:pt x="10" y="2329"/>
                  </a:lnTo>
                  <a:lnTo>
                    <a:pt x="14" y="2329"/>
                  </a:lnTo>
                  <a:lnTo>
                    <a:pt x="19" y="2330"/>
                  </a:lnTo>
                  <a:lnTo>
                    <a:pt x="23" y="2329"/>
                  </a:lnTo>
                  <a:lnTo>
                    <a:pt x="24" y="2328"/>
                  </a:lnTo>
                  <a:lnTo>
                    <a:pt x="27" y="2329"/>
                  </a:lnTo>
                  <a:lnTo>
                    <a:pt x="28" y="2329"/>
                  </a:lnTo>
                  <a:lnTo>
                    <a:pt x="29" y="2330"/>
                  </a:lnTo>
                  <a:lnTo>
                    <a:pt x="34" y="2330"/>
                  </a:lnTo>
                  <a:lnTo>
                    <a:pt x="36" y="2329"/>
                  </a:lnTo>
                  <a:lnTo>
                    <a:pt x="38" y="2328"/>
                  </a:lnTo>
                  <a:lnTo>
                    <a:pt x="41" y="2329"/>
                  </a:lnTo>
                  <a:lnTo>
                    <a:pt x="43" y="2330"/>
                  </a:lnTo>
                  <a:lnTo>
                    <a:pt x="45" y="2330"/>
                  </a:lnTo>
                  <a:lnTo>
                    <a:pt x="49" y="2327"/>
                  </a:lnTo>
                  <a:lnTo>
                    <a:pt x="50" y="2327"/>
                  </a:lnTo>
                  <a:lnTo>
                    <a:pt x="53" y="2329"/>
                  </a:lnTo>
                  <a:lnTo>
                    <a:pt x="55" y="2329"/>
                  </a:lnTo>
                  <a:lnTo>
                    <a:pt x="58" y="2329"/>
                  </a:lnTo>
                  <a:lnTo>
                    <a:pt x="59" y="2328"/>
                  </a:lnTo>
                  <a:lnTo>
                    <a:pt x="62" y="2329"/>
                  </a:lnTo>
                  <a:lnTo>
                    <a:pt x="63" y="2329"/>
                  </a:lnTo>
                  <a:lnTo>
                    <a:pt x="66" y="2330"/>
                  </a:lnTo>
                  <a:lnTo>
                    <a:pt x="68" y="2330"/>
                  </a:lnTo>
                  <a:lnTo>
                    <a:pt x="71" y="2329"/>
                  </a:lnTo>
                  <a:lnTo>
                    <a:pt x="73" y="2328"/>
                  </a:lnTo>
                  <a:lnTo>
                    <a:pt x="75" y="2329"/>
                  </a:lnTo>
                  <a:lnTo>
                    <a:pt x="77" y="2330"/>
                  </a:lnTo>
                  <a:lnTo>
                    <a:pt x="80" y="2328"/>
                  </a:lnTo>
                  <a:lnTo>
                    <a:pt x="84" y="2327"/>
                  </a:lnTo>
                  <a:lnTo>
                    <a:pt x="85" y="2327"/>
                  </a:lnTo>
                  <a:lnTo>
                    <a:pt x="88" y="2327"/>
                  </a:lnTo>
                  <a:lnTo>
                    <a:pt x="91" y="2327"/>
                  </a:lnTo>
                  <a:lnTo>
                    <a:pt x="94" y="2327"/>
                  </a:lnTo>
                  <a:lnTo>
                    <a:pt x="97" y="2327"/>
                  </a:lnTo>
                  <a:lnTo>
                    <a:pt x="100" y="2328"/>
                  </a:lnTo>
                  <a:lnTo>
                    <a:pt x="102" y="2328"/>
                  </a:lnTo>
                  <a:lnTo>
                    <a:pt x="105" y="2327"/>
                  </a:lnTo>
                  <a:lnTo>
                    <a:pt x="106" y="2327"/>
                  </a:lnTo>
                  <a:lnTo>
                    <a:pt x="109" y="2327"/>
                  </a:lnTo>
                  <a:lnTo>
                    <a:pt x="112" y="2326"/>
                  </a:lnTo>
                  <a:lnTo>
                    <a:pt x="114" y="2327"/>
                  </a:lnTo>
                  <a:lnTo>
                    <a:pt x="115" y="2327"/>
                  </a:lnTo>
                  <a:lnTo>
                    <a:pt x="117" y="2327"/>
                  </a:lnTo>
                  <a:lnTo>
                    <a:pt x="119" y="2327"/>
                  </a:lnTo>
                  <a:lnTo>
                    <a:pt x="123" y="2327"/>
                  </a:lnTo>
                  <a:lnTo>
                    <a:pt x="124" y="2327"/>
                  </a:lnTo>
                  <a:lnTo>
                    <a:pt x="127" y="2327"/>
                  </a:lnTo>
                  <a:lnTo>
                    <a:pt x="128" y="2327"/>
                  </a:lnTo>
                  <a:lnTo>
                    <a:pt x="131" y="2328"/>
                  </a:lnTo>
                  <a:lnTo>
                    <a:pt x="133" y="2327"/>
                  </a:lnTo>
                  <a:lnTo>
                    <a:pt x="136" y="2326"/>
                  </a:lnTo>
                  <a:lnTo>
                    <a:pt x="140" y="2327"/>
                  </a:lnTo>
                  <a:lnTo>
                    <a:pt x="142" y="2327"/>
                  </a:lnTo>
                  <a:lnTo>
                    <a:pt x="145" y="2327"/>
                  </a:lnTo>
                  <a:lnTo>
                    <a:pt x="145" y="2326"/>
                  </a:lnTo>
                  <a:lnTo>
                    <a:pt x="148" y="2325"/>
                  </a:lnTo>
                  <a:lnTo>
                    <a:pt x="150" y="2325"/>
                  </a:lnTo>
                  <a:lnTo>
                    <a:pt x="154" y="2327"/>
                  </a:lnTo>
                  <a:lnTo>
                    <a:pt x="157" y="2328"/>
                  </a:lnTo>
                  <a:lnTo>
                    <a:pt x="158" y="2327"/>
                  </a:lnTo>
                  <a:lnTo>
                    <a:pt x="163" y="2327"/>
                  </a:lnTo>
                  <a:lnTo>
                    <a:pt x="165" y="2326"/>
                  </a:lnTo>
                  <a:lnTo>
                    <a:pt x="167" y="2326"/>
                  </a:lnTo>
                  <a:lnTo>
                    <a:pt x="171" y="2324"/>
                  </a:lnTo>
                  <a:lnTo>
                    <a:pt x="174" y="2324"/>
                  </a:lnTo>
                  <a:lnTo>
                    <a:pt x="176" y="2324"/>
                  </a:lnTo>
                  <a:lnTo>
                    <a:pt x="179" y="2325"/>
                  </a:lnTo>
                  <a:lnTo>
                    <a:pt x="180" y="2325"/>
                  </a:lnTo>
                  <a:lnTo>
                    <a:pt x="184" y="2324"/>
                  </a:lnTo>
                  <a:lnTo>
                    <a:pt x="186" y="2324"/>
                  </a:lnTo>
                  <a:lnTo>
                    <a:pt x="190" y="2324"/>
                  </a:lnTo>
                  <a:lnTo>
                    <a:pt x="193" y="2324"/>
                  </a:lnTo>
                  <a:lnTo>
                    <a:pt x="198" y="2323"/>
                  </a:lnTo>
                  <a:lnTo>
                    <a:pt x="201" y="2324"/>
                  </a:lnTo>
                  <a:lnTo>
                    <a:pt x="202" y="2324"/>
                  </a:lnTo>
                  <a:lnTo>
                    <a:pt x="206" y="2324"/>
                  </a:lnTo>
                  <a:lnTo>
                    <a:pt x="207" y="2324"/>
                  </a:lnTo>
                  <a:lnTo>
                    <a:pt x="210" y="2324"/>
                  </a:lnTo>
                  <a:lnTo>
                    <a:pt x="211" y="2323"/>
                  </a:lnTo>
                  <a:lnTo>
                    <a:pt x="213" y="2323"/>
                  </a:lnTo>
                  <a:lnTo>
                    <a:pt x="216" y="2323"/>
                  </a:lnTo>
                  <a:lnTo>
                    <a:pt x="219" y="2324"/>
                  </a:lnTo>
                  <a:lnTo>
                    <a:pt x="223" y="2325"/>
                  </a:lnTo>
                  <a:lnTo>
                    <a:pt x="224" y="2325"/>
                  </a:lnTo>
                  <a:lnTo>
                    <a:pt x="226" y="2324"/>
                  </a:lnTo>
                  <a:lnTo>
                    <a:pt x="228" y="2325"/>
                  </a:lnTo>
                  <a:lnTo>
                    <a:pt x="231" y="2326"/>
                  </a:lnTo>
                  <a:lnTo>
                    <a:pt x="233" y="2325"/>
                  </a:lnTo>
                  <a:lnTo>
                    <a:pt x="235" y="2325"/>
                  </a:lnTo>
                  <a:lnTo>
                    <a:pt x="237" y="2325"/>
                  </a:lnTo>
                  <a:lnTo>
                    <a:pt x="241" y="2324"/>
                  </a:lnTo>
                  <a:lnTo>
                    <a:pt x="242" y="2324"/>
                  </a:lnTo>
                  <a:lnTo>
                    <a:pt x="243" y="2324"/>
                  </a:lnTo>
                  <a:lnTo>
                    <a:pt x="246" y="2324"/>
                  </a:lnTo>
                  <a:lnTo>
                    <a:pt x="249" y="2324"/>
                  </a:lnTo>
                  <a:lnTo>
                    <a:pt x="250" y="2324"/>
                  </a:lnTo>
                  <a:lnTo>
                    <a:pt x="253" y="2324"/>
                  </a:lnTo>
                  <a:lnTo>
                    <a:pt x="254" y="2324"/>
                  </a:lnTo>
                  <a:lnTo>
                    <a:pt x="258" y="2323"/>
                  </a:lnTo>
                  <a:lnTo>
                    <a:pt x="259" y="2323"/>
                  </a:lnTo>
                  <a:lnTo>
                    <a:pt x="261" y="2322"/>
                  </a:lnTo>
                  <a:lnTo>
                    <a:pt x="263" y="2323"/>
                  </a:lnTo>
                  <a:lnTo>
                    <a:pt x="266" y="2324"/>
                  </a:lnTo>
                  <a:lnTo>
                    <a:pt x="268" y="2324"/>
                  </a:lnTo>
                  <a:lnTo>
                    <a:pt x="271" y="2324"/>
                  </a:lnTo>
                  <a:lnTo>
                    <a:pt x="272" y="2324"/>
                  </a:lnTo>
                  <a:lnTo>
                    <a:pt x="275" y="2323"/>
                  </a:lnTo>
                  <a:lnTo>
                    <a:pt x="276" y="2323"/>
                  </a:lnTo>
                  <a:lnTo>
                    <a:pt x="279" y="2324"/>
                  </a:lnTo>
                  <a:lnTo>
                    <a:pt x="281" y="2324"/>
                  </a:lnTo>
                  <a:lnTo>
                    <a:pt x="284" y="2323"/>
                  </a:lnTo>
                  <a:lnTo>
                    <a:pt x="285" y="2323"/>
                  </a:lnTo>
                  <a:lnTo>
                    <a:pt x="288" y="2322"/>
                  </a:lnTo>
                  <a:lnTo>
                    <a:pt x="290" y="2322"/>
                  </a:lnTo>
                  <a:lnTo>
                    <a:pt x="293" y="2323"/>
                  </a:lnTo>
                  <a:lnTo>
                    <a:pt x="295" y="2324"/>
                  </a:lnTo>
                  <a:lnTo>
                    <a:pt x="297" y="2322"/>
                  </a:lnTo>
                  <a:lnTo>
                    <a:pt x="299" y="2321"/>
                  </a:lnTo>
                  <a:lnTo>
                    <a:pt x="302" y="2322"/>
                  </a:lnTo>
                  <a:lnTo>
                    <a:pt x="305" y="2322"/>
                  </a:lnTo>
                  <a:lnTo>
                    <a:pt x="307" y="2322"/>
                  </a:lnTo>
                  <a:lnTo>
                    <a:pt x="310" y="2323"/>
                  </a:lnTo>
                  <a:lnTo>
                    <a:pt x="311" y="2323"/>
                  </a:lnTo>
                  <a:lnTo>
                    <a:pt x="314" y="2322"/>
                  </a:lnTo>
                  <a:lnTo>
                    <a:pt x="316" y="2322"/>
                  </a:lnTo>
                  <a:lnTo>
                    <a:pt x="319" y="2322"/>
                  </a:lnTo>
                  <a:lnTo>
                    <a:pt x="320" y="2322"/>
                  </a:lnTo>
                  <a:lnTo>
                    <a:pt x="322" y="2322"/>
                  </a:lnTo>
                  <a:lnTo>
                    <a:pt x="324" y="2322"/>
                  </a:lnTo>
                  <a:lnTo>
                    <a:pt x="327" y="2324"/>
                  </a:lnTo>
                  <a:lnTo>
                    <a:pt x="328" y="2323"/>
                  </a:lnTo>
                  <a:lnTo>
                    <a:pt x="332" y="2322"/>
                  </a:lnTo>
                  <a:lnTo>
                    <a:pt x="334" y="2322"/>
                  </a:lnTo>
                  <a:lnTo>
                    <a:pt x="337" y="2322"/>
                  </a:lnTo>
                  <a:lnTo>
                    <a:pt x="341" y="2323"/>
                  </a:lnTo>
                  <a:lnTo>
                    <a:pt x="343" y="2323"/>
                  </a:lnTo>
                  <a:lnTo>
                    <a:pt x="345" y="2323"/>
                  </a:lnTo>
                  <a:lnTo>
                    <a:pt x="346" y="2323"/>
                  </a:lnTo>
                  <a:lnTo>
                    <a:pt x="349" y="2322"/>
                  </a:lnTo>
                  <a:lnTo>
                    <a:pt x="352" y="2322"/>
                  </a:lnTo>
                  <a:lnTo>
                    <a:pt x="354" y="2322"/>
                  </a:lnTo>
                  <a:lnTo>
                    <a:pt x="355" y="2322"/>
                  </a:lnTo>
                  <a:lnTo>
                    <a:pt x="358" y="2322"/>
                  </a:lnTo>
                  <a:lnTo>
                    <a:pt x="363" y="2322"/>
                  </a:lnTo>
                  <a:lnTo>
                    <a:pt x="367" y="2322"/>
                  </a:lnTo>
                  <a:lnTo>
                    <a:pt x="370" y="2322"/>
                  </a:lnTo>
                  <a:lnTo>
                    <a:pt x="372" y="2322"/>
                  </a:lnTo>
                  <a:lnTo>
                    <a:pt x="376" y="2320"/>
                  </a:lnTo>
                  <a:lnTo>
                    <a:pt x="380" y="2321"/>
                  </a:lnTo>
                  <a:lnTo>
                    <a:pt x="381" y="2321"/>
                  </a:lnTo>
                  <a:lnTo>
                    <a:pt x="383" y="2322"/>
                  </a:lnTo>
                  <a:lnTo>
                    <a:pt x="387" y="2321"/>
                  </a:lnTo>
                  <a:lnTo>
                    <a:pt x="389" y="2322"/>
                  </a:lnTo>
                  <a:lnTo>
                    <a:pt x="390" y="2322"/>
                  </a:lnTo>
                  <a:lnTo>
                    <a:pt x="391" y="2322"/>
                  </a:lnTo>
                  <a:lnTo>
                    <a:pt x="395" y="2322"/>
                  </a:lnTo>
                  <a:lnTo>
                    <a:pt x="398" y="2322"/>
                  </a:lnTo>
                  <a:lnTo>
                    <a:pt x="402" y="2321"/>
                  </a:lnTo>
                  <a:lnTo>
                    <a:pt x="403" y="2321"/>
                  </a:lnTo>
                  <a:lnTo>
                    <a:pt x="406" y="2322"/>
                  </a:lnTo>
                  <a:lnTo>
                    <a:pt x="407" y="2322"/>
                  </a:lnTo>
                  <a:lnTo>
                    <a:pt x="411" y="2320"/>
                  </a:lnTo>
                  <a:lnTo>
                    <a:pt x="415" y="2321"/>
                  </a:lnTo>
                  <a:lnTo>
                    <a:pt x="416" y="2322"/>
                  </a:lnTo>
                  <a:lnTo>
                    <a:pt x="420" y="2322"/>
                  </a:lnTo>
                  <a:lnTo>
                    <a:pt x="423" y="2321"/>
                  </a:lnTo>
                  <a:lnTo>
                    <a:pt x="424" y="2321"/>
                  </a:lnTo>
                  <a:lnTo>
                    <a:pt x="427" y="2319"/>
                  </a:lnTo>
                  <a:lnTo>
                    <a:pt x="429" y="2320"/>
                  </a:lnTo>
                  <a:lnTo>
                    <a:pt x="432" y="2322"/>
                  </a:lnTo>
                  <a:lnTo>
                    <a:pt x="433" y="2322"/>
                  </a:lnTo>
                  <a:lnTo>
                    <a:pt x="435" y="2321"/>
                  </a:lnTo>
                  <a:lnTo>
                    <a:pt x="438" y="2321"/>
                  </a:lnTo>
                  <a:lnTo>
                    <a:pt x="441" y="2319"/>
                  </a:lnTo>
                  <a:lnTo>
                    <a:pt x="443" y="2319"/>
                  </a:lnTo>
                  <a:lnTo>
                    <a:pt x="445" y="2319"/>
                  </a:lnTo>
                  <a:lnTo>
                    <a:pt x="447" y="2320"/>
                  </a:lnTo>
                  <a:lnTo>
                    <a:pt x="450" y="2319"/>
                  </a:lnTo>
                  <a:lnTo>
                    <a:pt x="454" y="2320"/>
                  </a:lnTo>
                  <a:lnTo>
                    <a:pt x="455" y="2320"/>
                  </a:lnTo>
                  <a:lnTo>
                    <a:pt x="459" y="2319"/>
                  </a:lnTo>
                  <a:lnTo>
                    <a:pt x="463" y="2320"/>
                  </a:lnTo>
                  <a:lnTo>
                    <a:pt x="465" y="2320"/>
                  </a:lnTo>
                  <a:lnTo>
                    <a:pt x="467" y="2320"/>
                  </a:lnTo>
                  <a:lnTo>
                    <a:pt x="468" y="2320"/>
                  </a:lnTo>
                  <a:lnTo>
                    <a:pt x="471" y="2319"/>
                  </a:lnTo>
                  <a:lnTo>
                    <a:pt x="473" y="2319"/>
                  </a:lnTo>
                  <a:lnTo>
                    <a:pt x="476" y="2319"/>
                  </a:lnTo>
                  <a:lnTo>
                    <a:pt x="477" y="2319"/>
                  </a:lnTo>
                  <a:lnTo>
                    <a:pt x="480" y="2320"/>
                  </a:lnTo>
                  <a:lnTo>
                    <a:pt x="481" y="2320"/>
                  </a:lnTo>
                  <a:lnTo>
                    <a:pt x="485" y="2321"/>
                  </a:lnTo>
                  <a:lnTo>
                    <a:pt x="486" y="2320"/>
                  </a:lnTo>
                  <a:lnTo>
                    <a:pt x="488" y="2320"/>
                  </a:lnTo>
                  <a:lnTo>
                    <a:pt x="491" y="2320"/>
                  </a:lnTo>
                  <a:lnTo>
                    <a:pt x="493" y="2320"/>
                  </a:lnTo>
                  <a:lnTo>
                    <a:pt x="494" y="2319"/>
                  </a:lnTo>
                  <a:lnTo>
                    <a:pt x="497" y="2318"/>
                  </a:lnTo>
                  <a:lnTo>
                    <a:pt x="498" y="2319"/>
                  </a:lnTo>
                  <a:lnTo>
                    <a:pt x="502" y="2319"/>
                  </a:lnTo>
                  <a:lnTo>
                    <a:pt x="504" y="2319"/>
                  </a:lnTo>
                  <a:lnTo>
                    <a:pt x="506" y="2319"/>
                  </a:lnTo>
                  <a:lnTo>
                    <a:pt x="507" y="2319"/>
                  </a:lnTo>
                  <a:lnTo>
                    <a:pt x="509" y="2319"/>
                  </a:lnTo>
                  <a:lnTo>
                    <a:pt x="513" y="2319"/>
                  </a:lnTo>
                  <a:lnTo>
                    <a:pt x="515" y="2319"/>
                  </a:lnTo>
                  <a:lnTo>
                    <a:pt x="518" y="2319"/>
                  </a:lnTo>
                  <a:lnTo>
                    <a:pt x="522" y="2319"/>
                  </a:lnTo>
                  <a:lnTo>
                    <a:pt x="524" y="2319"/>
                  </a:lnTo>
                  <a:lnTo>
                    <a:pt x="526" y="2319"/>
                  </a:lnTo>
                  <a:lnTo>
                    <a:pt x="528" y="2319"/>
                  </a:lnTo>
                  <a:lnTo>
                    <a:pt x="530" y="2319"/>
                  </a:lnTo>
                  <a:lnTo>
                    <a:pt x="533" y="2319"/>
                  </a:lnTo>
                  <a:lnTo>
                    <a:pt x="535" y="2320"/>
                  </a:lnTo>
                  <a:lnTo>
                    <a:pt x="537" y="2319"/>
                  </a:lnTo>
                  <a:lnTo>
                    <a:pt x="542" y="2319"/>
                  </a:lnTo>
                  <a:lnTo>
                    <a:pt x="546" y="2318"/>
                  </a:lnTo>
                  <a:lnTo>
                    <a:pt x="551" y="2319"/>
                  </a:lnTo>
                  <a:lnTo>
                    <a:pt x="554" y="2319"/>
                  </a:lnTo>
                  <a:lnTo>
                    <a:pt x="555" y="2319"/>
                  </a:lnTo>
                  <a:lnTo>
                    <a:pt x="559" y="2318"/>
                  </a:lnTo>
                  <a:lnTo>
                    <a:pt x="560" y="2318"/>
                  </a:lnTo>
                  <a:lnTo>
                    <a:pt x="563" y="2319"/>
                  </a:lnTo>
                  <a:lnTo>
                    <a:pt x="566" y="2319"/>
                  </a:lnTo>
                  <a:lnTo>
                    <a:pt x="568" y="2319"/>
                  </a:lnTo>
                  <a:lnTo>
                    <a:pt x="571" y="2317"/>
                  </a:lnTo>
                  <a:lnTo>
                    <a:pt x="574" y="2318"/>
                  </a:lnTo>
                  <a:lnTo>
                    <a:pt x="577" y="2317"/>
                  </a:lnTo>
                  <a:lnTo>
                    <a:pt x="580" y="2318"/>
                  </a:lnTo>
                  <a:lnTo>
                    <a:pt x="581" y="2318"/>
                  </a:lnTo>
                  <a:lnTo>
                    <a:pt x="584" y="2318"/>
                  </a:lnTo>
                  <a:lnTo>
                    <a:pt x="586" y="2318"/>
                  </a:lnTo>
                  <a:lnTo>
                    <a:pt x="589" y="2317"/>
                  </a:lnTo>
                  <a:lnTo>
                    <a:pt x="591" y="2317"/>
                  </a:lnTo>
                  <a:lnTo>
                    <a:pt x="594" y="2317"/>
                  </a:lnTo>
                  <a:lnTo>
                    <a:pt x="595" y="2317"/>
                  </a:lnTo>
                  <a:lnTo>
                    <a:pt x="598" y="2318"/>
                  </a:lnTo>
                  <a:lnTo>
                    <a:pt x="599" y="2318"/>
                  </a:lnTo>
                  <a:lnTo>
                    <a:pt x="601" y="2319"/>
                  </a:lnTo>
                  <a:lnTo>
                    <a:pt x="603" y="2318"/>
                  </a:lnTo>
                  <a:lnTo>
                    <a:pt x="607" y="2317"/>
                  </a:lnTo>
                  <a:lnTo>
                    <a:pt x="611" y="2318"/>
                  </a:lnTo>
                  <a:lnTo>
                    <a:pt x="612" y="2318"/>
                  </a:lnTo>
                  <a:lnTo>
                    <a:pt x="616" y="2317"/>
                  </a:lnTo>
                  <a:lnTo>
                    <a:pt x="619" y="2318"/>
                  </a:lnTo>
                  <a:lnTo>
                    <a:pt x="621" y="2317"/>
                  </a:lnTo>
                  <a:lnTo>
                    <a:pt x="624" y="2316"/>
                  </a:lnTo>
                  <a:lnTo>
                    <a:pt x="625" y="2316"/>
                  </a:lnTo>
                  <a:lnTo>
                    <a:pt x="628" y="2315"/>
                  </a:lnTo>
                  <a:lnTo>
                    <a:pt x="629" y="2315"/>
                  </a:lnTo>
                  <a:lnTo>
                    <a:pt x="631" y="2316"/>
                  </a:lnTo>
                  <a:lnTo>
                    <a:pt x="634" y="2315"/>
                  </a:lnTo>
                  <a:lnTo>
                    <a:pt x="637" y="2313"/>
                  </a:lnTo>
                  <a:lnTo>
                    <a:pt x="638" y="2313"/>
                  </a:lnTo>
                  <a:lnTo>
                    <a:pt x="642" y="2310"/>
                  </a:lnTo>
                  <a:lnTo>
                    <a:pt x="643" y="2310"/>
                  </a:lnTo>
                  <a:lnTo>
                    <a:pt x="646" y="2310"/>
                  </a:lnTo>
                  <a:lnTo>
                    <a:pt x="646" y="2309"/>
                  </a:lnTo>
                  <a:lnTo>
                    <a:pt x="650" y="2307"/>
                  </a:lnTo>
                  <a:lnTo>
                    <a:pt x="651" y="2306"/>
                  </a:lnTo>
                  <a:lnTo>
                    <a:pt x="654" y="2304"/>
                  </a:lnTo>
                  <a:lnTo>
                    <a:pt x="655" y="2303"/>
                  </a:lnTo>
                  <a:lnTo>
                    <a:pt x="659" y="2300"/>
                  </a:lnTo>
                  <a:lnTo>
                    <a:pt x="660" y="2300"/>
                  </a:lnTo>
                  <a:lnTo>
                    <a:pt x="663" y="2296"/>
                  </a:lnTo>
                  <a:lnTo>
                    <a:pt x="664" y="2295"/>
                  </a:lnTo>
                  <a:lnTo>
                    <a:pt x="667" y="2291"/>
                  </a:lnTo>
                  <a:lnTo>
                    <a:pt x="668" y="2290"/>
                  </a:lnTo>
                  <a:lnTo>
                    <a:pt x="672" y="2286"/>
                  </a:lnTo>
                  <a:lnTo>
                    <a:pt x="676" y="2281"/>
                  </a:lnTo>
                  <a:lnTo>
                    <a:pt x="677" y="2280"/>
                  </a:lnTo>
                  <a:lnTo>
                    <a:pt x="681" y="2275"/>
                  </a:lnTo>
                  <a:lnTo>
                    <a:pt x="681" y="2274"/>
                  </a:lnTo>
                  <a:lnTo>
                    <a:pt x="685" y="2266"/>
                  </a:lnTo>
                  <a:lnTo>
                    <a:pt x="686" y="2265"/>
                  </a:lnTo>
                  <a:lnTo>
                    <a:pt x="690" y="2259"/>
                  </a:lnTo>
                  <a:lnTo>
                    <a:pt x="690" y="2257"/>
                  </a:lnTo>
                  <a:lnTo>
                    <a:pt x="694" y="2249"/>
                  </a:lnTo>
                  <a:lnTo>
                    <a:pt x="694" y="2248"/>
                  </a:lnTo>
                  <a:lnTo>
                    <a:pt x="698" y="2238"/>
                  </a:lnTo>
                  <a:lnTo>
                    <a:pt x="699" y="2238"/>
                  </a:lnTo>
                  <a:lnTo>
                    <a:pt x="702" y="2228"/>
                  </a:lnTo>
                  <a:lnTo>
                    <a:pt x="703" y="2227"/>
                  </a:lnTo>
                  <a:lnTo>
                    <a:pt x="707" y="2219"/>
                  </a:lnTo>
                  <a:lnTo>
                    <a:pt x="708" y="2218"/>
                  </a:lnTo>
                  <a:lnTo>
                    <a:pt x="711" y="2209"/>
                  </a:lnTo>
                  <a:lnTo>
                    <a:pt x="711" y="2207"/>
                  </a:lnTo>
                  <a:lnTo>
                    <a:pt x="716" y="2197"/>
                  </a:lnTo>
                  <a:lnTo>
                    <a:pt x="716" y="2196"/>
                  </a:lnTo>
                  <a:lnTo>
                    <a:pt x="720" y="2188"/>
                  </a:lnTo>
                  <a:lnTo>
                    <a:pt x="720" y="2186"/>
                  </a:lnTo>
                  <a:lnTo>
                    <a:pt x="725" y="2179"/>
                  </a:lnTo>
                  <a:lnTo>
                    <a:pt x="725" y="2178"/>
                  </a:lnTo>
                  <a:lnTo>
                    <a:pt x="729" y="2170"/>
                  </a:lnTo>
                  <a:lnTo>
                    <a:pt x="733" y="2164"/>
                  </a:lnTo>
                  <a:lnTo>
                    <a:pt x="734" y="2163"/>
                  </a:lnTo>
                  <a:lnTo>
                    <a:pt x="737" y="2158"/>
                  </a:lnTo>
                  <a:lnTo>
                    <a:pt x="738" y="2158"/>
                  </a:lnTo>
                  <a:lnTo>
                    <a:pt x="742" y="2153"/>
                  </a:lnTo>
                  <a:lnTo>
                    <a:pt x="746" y="2151"/>
                  </a:lnTo>
                  <a:lnTo>
                    <a:pt x="749" y="2150"/>
                  </a:lnTo>
                  <a:lnTo>
                    <a:pt x="751" y="2150"/>
                  </a:lnTo>
                  <a:lnTo>
                    <a:pt x="755" y="2148"/>
                  </a:lnTo>
                  <a:lnTo>
                    <a:pt x="757" y="2147"/>
                  </a:lnTo>
                  <a:lnTo>
                    <a:pt x="759" y="2147"/>
                  </a:lnTo>
                  <a:lnTo>
                    <a:pt x="760" y="2148"/>
                  </a:lnTo>
                  <a:lnTo>
                    <a:pt x="764" y="2146"/>
                  </a:lnTo>
                  <a:lnTo>
                    <a:pt x="764" y="2145"/>
                  </a:lnTo>
                  <a:lnTo>
                    <a:pt x="768" y="2141"/>
                  </a:lnTo>
                  <a:lnTo>
                    <a:pt x="769" y="2141"/>
                  </a:lnTo>
                  <a:lnTo>
                    <a:pt x="773" y="2140"/>
                  </a:lnTo>
                  <a:lnTo>
                    <a:pt x="773" y="2139"/>
                  </a:lnTo>
                  <a:lnTo>
                    <a:pt x="776" y="2134"/>
                  </a:lnTo>
                  <a:lnTo>
                    <a:pt x="777" y="2133"/>
                  </a:lnTo>
                  <a:lnTo>
                    <a:pt x="781" y="2127"/>
                  </a:lnTo>
                  <a:lnTo>
                    <a:pt x="782" y="2126"/>
                  </a:lnTo>
                  <a:lnTo>
                    <a:pt x="785" y="2118"/>
                  </a:lnTo>
                  <a:lnTo>
                    <a:pt x="786" y="2117"/>
                  </a:lnTo>
                  <a:lnTo>
                    <a:pt x="790" y="2107"/>
                  </a:lnTo>
                  <a:lnTo>
                    <a:pt x="791" y="2105"/>
                  </a:lnTo>
                  <a:lnTo>
                    <a:pt x="794" y="2096"/>
                  </a:lnTo>
                  <a:lnTo>
                    <a:pt x="795" y="2094"/>
                  </a:lnTo>
                  <a:lnTo>
                    <a:pt x="799" y="2082"/>
                  </a:lnTo>
                  <a:lnTo>
                    <a:pt x="800" y="2080"/>
                  </a:lnTo>
                  <a:lnTo>
                    <a:pt x="803" y="2070"/>
                  </a:lnTo>
                  <a:lnTo>
                    <a:pt x="803" y="2069"/>
                  </a:lnTo>
                  <a:lnTo>
                    <a:pt x="807" y="2061"/>
                  </a:lnTo>
                  <a:lnTo>
                    <a:pt x="808" y="2059"/>
                  </a:lnTo>
                  <a:lnTo>
                    <a:pt x="811" y="2049"/>
                  </a:lnTo>
                  <a:lnTo>
                    <a:pt x="812" y="2048"/>
                  </a:lnTo>
                  <a:lnTo>
                    <a:pt x="816" y="2041"/>
                  </a:lnTo>
                  <a:lnTo>
                    <a:pt x="817" y="2040"/>
                  </a:lnTo>
                  <a:lnTo>
                    <a:pt x="820" y="2034"/>
                  </a:lnTo>
                  <a:lnTo>
                    <a:pt x="821" y="2034"/>
                  </a:lnTo>
                  <a:lnTo>
                    <a:pt x="824" y="2032"/>
                  </a:lnTo>
                  <a:lnTo>
                    <a:pt x="825" y="2032"/>
                  </a:lnTo>
                  <a:lnTo>
                    <a:pt x="829" y="2031"/>
                  </a:lnTo>
                  <a:lnTo>
                    <a:pt x="833" y="2033"/>
                  </a:lnTo>
                  <a:lnTo>
                    <a:pt x="834" y="2033"/>
                  </a:lnTo>
                  <a:lnTo>
                    <a:pt x="838" y="2037"/>
                  </a:lnTo>
                  <a:lnTo>
                    <a:pt x="838" y="2038"/>
                  </a:lnTo>
                  <a:lnTo>
                    <a:pt x="842" y="2046"/>
                  </a:lnTo>
                  <a:lnTo>
                    <a:pt x="843" y="2047"/>
                  </a:lnTo>
                  <a:lnTo>
                    <a:pt x="846" y="2054"/>
                  </a:lnTo>
                  <a:lnTo>
                    <a:pt x="847" y="2055"/>
                  </a:lnTo>
                  <a:lnTo>
                    <a:pt x="850" y="2065"/>
                  </a:lnTo>
                  <a:lnTo>
                    <a:pt x="851" y="2066"/>
                  </a:lnTo>
                  <a:lnTo>
                    <a:pt x="855" y="2076"/>
                  </a:lnTo>
                  <a:lnTo>
                    <a:pt x="856" y="2078"/>
                  </a:lnTo>
                  <a:lnTo>
                    <a:pt x="859" y="2089"/>
                  </a:lnTo>
                  <a:lnTo>
                    <a:pt x="860" y="2090"/>
                  </a:lnTo>
                  <a:lnTo>
                    <a:pt x="864" y="2102"/>
                  </a:lnTo>
                  <a:lnTo>
                    <a:pt x="865" y="2104"/>
                  </a:lnTo>
                  <a:lnTo>
                    <a:pt x="868" y="2114"/>
                  </a:lnTo>
                  <a:lnTo>
                    <a:pt x="868" y="2116"/>
                  </a:lnTo>
                  <a:lnTo>
                    <a:pt x="872" y="2124"/>
                  </a:lnTo>
                  <a:lnTo>
                    <a:pt x="873" y="2125"/>
                  </a:lnTo>
                  <a:lnTo>
                    <a:pt x="877" y="2131"/>
                  </a:lnTo>
                  <a:lnTo>
                    <a:pt x="877" y="2132"/>
                  </a:lnTo>
                  <a:lnTo>
                    <a:pt x="880" y="2133"/>
                  </a:lnTo>
                  <a:lnTo>
                    <a:pt x="882" y="2133"/>
                  </a:lnTo>
                  <a:lnTo>
                    <a:pt x="886" y="2125"/>
                  </a:lnTo>
                  <a:lnTo>
                    <a:pt x="886" y="2123"/>
                  </a:lnTo>
                  <a:lnTo>
                    <a:pt x="890" y="2106"/>
                  </a:lnTo>
                  <a:lnTo>
                    <a:pt x="890" y="2103"/>
                  </a:lnTo>
                  <a:lnTo>
                    <a:pt x="894" y="2069"/>
                  </a:lnTo>
                  <a:lnTo>
                    <a:pt x="894" y="2062"/>
                  </a:lnTo>
                  <a:lnTo>
                    <a:pt x="899" y="2006"/>
                  </a:lnTo>
                  <a:lnTo>
                    <a:pt x="899" y="1996"/>
                  </a:lnTo>
                  <a:lnTo>
                    <a:pt x="903" y="1915"/>
                  </a:lnTo>
                  <a:lnTo>
                    <a:pt x="903" y="1901"/>
                  </a:lnTo>
                  <a:lnTo>
                    <a:pt x="908" y="1792"/>
                  </a:lnTo>
                  <a:lnTo>
                    <a:pt x="908" y="1774"/>
                  </a:lnTo>
                  <a:lnTo>
                    <a:pt x="912" y="1657"/>
                  </a:lnTo>
                  <a:lnTo>
                    <a:pt x="912" y="1636"/>
                  </a:lnTo>
                  <a:lnTo>
                    <a:pt x="916" y="1474"/>
                  </a:lnTo>
                  <a:lnTo>
                    <a:pt x="916" y="1450"/>
                  </a:lnTo>
                  <a:lnTo>
                    <a:pt x="921" y="1263"/>
                  </a:lnTo>
                  <a:lnTo>
                    <a:pt x="921" y="1235"/>
                  </a:lnTo>
                  <a:lnTo>
                    <a:pt x="925" y="1036"/>
                  </a:lnTo>
                  <a:lnTo>
                    <a:pt x="925" y="1006"/>
                  </a:lnTo>
                  <a:lnTo>
                    <a:pt x="930" y="797"/>
                  </a:lnTo>
                  <a:lnTo>
                    <a:pt x="930" y="767"/>
                  </a:lnTo>
                  <a:lnTo>
                    <a:pt x="933" y="597"/>
                  </a:lnTo>
                  <a:lnTo>
                    <a:pt x="934" y="570"/>
                  </a:lnTo>
                  <a:lnTo>
                    <a:pt x="938" y="397"/>
                  </a:lnTo>
                  <a:lnTo>
                    <a:pt x="939" y="373"/>
                  </a:lnTo>
                  <a:lnTo>
                    <a:pt x="942" y="223"/>
                  </a:lnTo>
                  <a:lnTo>
                    <a:pt x="943" y="204"/>
                  </a:lnTo>
                  <a:lnTo>
                    <a:pt x="947" y="91"/>
                  </a:lnTo>
                  <a:lnTo>
                    <a:pt x="948" y="77"/>
                  </a:lnTo>
                  <a:lnTo>
                    <a:pt x="951" y="18"/>
                  </a:lnTo>
                  <a:lnTo>
                    <a:pt x="952" y="14"/>
                  </a:lnTo>
                  <a:lnTo>
                    <a:pt x="955" y="0"/>
                  </a:lnTo>
                  <a:lnTo>
                    <a:pt x="956" y="1"/>
                  </a:lnTo>
                  <a:lnTo>
                    <a:pt x="960" y="36"/>
                  </a:lnTo>
                  <a:lnTo>
                    <a:pt x="960" y="45"/>
                  </a:lnTo>
                  <a:lnTo>
                    <a:pt x="964" y="120"/>
                  </a:lnTo>
                  <a:lnTo>
                    <a:pt x="965" y="133"/>
                  </a:lnTo>
                  <a:lnTo>
                    <a:pt x="969" y="243"/>
                  </a:lnTo>
                  <a:lnTo>
                    <a:pt x="969" y="262"/>
                  </a:lnTo>
                  <a:lnTo>
                    <a:pt x="973" y="413"/>
                  </a:lnTo>
                  <a:lnTo>
                    <a:pt x="974" y="436"/>
                  </a:lnTo>
                  <a:lnTo>
                    <a:pt x="977" y="578"/>
                  </a:lnTo>
                  <a:lnTo>
                    <a:pt x="977" y="602"/>
                  </a:lnTo>
                  <a:lnTo>
                    <a:pt x="981" y="775"/>
                  </a:lnTo>
                  <a:lnTo>
                    <a:pt x="982" y="800"/>
                  </a:lnTo>
                  <a:lnTo>
                    <a:pt x="986" y="972"/>
                  </a:lnTo>
                  <a:lnTo>
                    <a:pt x="986" y="997"/>
                  </a:lnTo>
                  <a:lnTo>
                    <a:pt x="990" y="1169"/>
                  </a:lnTo>
                  <a:lnTo>
                    <a:pt x="991" y="1193"/>
                  </a:lnTo>
                  <a:lnTo>
                    <a:pt x="995" y="1355"/>
                  </a:lnTo>
                  <a:lnTo>
                    <a:pt x="995" y="1377"/>
                  </a:lnTo>
                  <a:lnTo>
                    <a:pt x="998" y="1503"/>
                  </a:lnTo>
                  <a:lnTo>
                    <a:pt x="999" y="1524"/>
                  </a:lnTo>
                  <a:lnTo>
                    <a:pt x="1003" y="1653"/>
                  </a:lnTo>
                  <a:lnTo>
                    <a:pt x="1004" y="1669"/>
                  </a:lnTo>
                  <a:lnTo>
                    <a:pt x="1007" y="1780"/>
                  </a:lnTo>
                  <a:lnTo>
                    <a:pt x="1008" y="1795"/>
                  </a:lnTo>
                  <a:lnTo>
                    <a:pt x="1012" y="1891"/>
                  </a:lnTo>
                  <a:lnTo>
                    <a:pt x="1013" y="1903"/>
                  </a:lnTo>
                  <a:lnTo>
                    <a:pt x="1016" y="1979"/>
                  </a:lnTo>
                  <a:lnTo>
                    <a:pt x="1017" y="1989"/>
                  </a:lnTo>
                  <a:lnTo>
                    <a:pt x="1021" y="2052"/>
                  </a:lnTo>
                  <a:lnTo>
                    <a:pt x="1022" y="2059"/>
                  </a:lnTo>
                  <a:lnTo>
                    <a:pt x="1025" y="2101"/>
                  </a:lnTo>
                  <a:lnTo>
                    <a:pt x="1025" y="2108"/>
                  </a:lnTo>
                  <a:lnTo>
                    <a:pt x="1029" y="2146"/>
                  </a:lnTo>
                  <a:lnTo>
                    <a:pt x="1030" y="2150"/>
                  </a:lnTo>
                  <a:lnTo>
                    <a:pt x="1034" y="2181"/>
                  </a:lnTo>
                  <a:lnTo>
                    <a:pt x="1034" y="2185"/>
                  </a:lnTo>
                  <a:lnTo>
                    <a:pt x="1038" y="2207"/>
                  </a:lnTo>
                  <a:lnTo>
                    <a:pt x="1039" y="2210"/>
                  </a:lnTo>
                  <a:lnTo>
                    <a:pt x="1043" y="2226"/>
                  </a:lnTo>
                  <a:lnTo>
                    <a:pt x="1043" y="2228"/>
                  </a:lnTo>
                  <a:lnTo>
                    <a:pt x="1046" y="2238"/>
                  </a:lnTo>
                  <a:lnTo>
                    <a:pt x="1047" y="2239"/>
                  </a:lnTo>
                  <a:lnTo>
                    <a:pt x="1051" y="2248"/>
                  </a:lnTo>
                  <a:lnTo>
                    <a:pt x="1052" y="2250"/>
                  </a:lnTo>
                  <a:lnTo>
                    <a:pt x="1055" y="2258"/>
                  </a:lnTo>
                  <a:lnTo>
                    <a:pt x="1056" y="2259"/>
                  </a:lnTo>
                  <a:lnTo>
                    <a:pt x="1060" y="2263"/>
                  </a:lnTo>
                  <a:lnTo>
                    <a:pt x="1060" y="2264"/>
                  </a:lnTo>
                  <a:lnTo>
                    <a:pt x="1064" y="2266"/>
                  </a:lnTo>
                  <a:lnTo>
                    <a:pt x="1065" y="2266"/>
                  </a:lnTo>
                  <a:lnTo>
                    <a:pt x="1069" y="2268"/>
                  </a:lnTo>
                  <a:lnTo>
                    <a:pt x="1073" y="2270"/>
                  </a:lnTo>
                  <a:lnTo>
                    <a:pt x="1078" y="2271"/>
                  </a:lnTo>
                  <a:lnTo>
                    <a:pt x="1080" y="2272"/>
                  </a:lnTo>
                  <a:lnTo>
                    <a:pt x="1082" y="2271"/>
                  </a:lnTo>
                  <a:lnTo>
                    <a:pt x="1085" y="2271"/>
                  </a:lnTo>
                  <a:lnTo>
                    <a:pt x="1087" y="2271"/>
                  </a:lnTo>
                  <a:lnTo>
                    <a:pt x="1090" y="2273"/>
                  </a:lnTo>
                  <a:lnTo>
                    <a:pt x="1091" y="2274"/>
                  </a:lnTo>
                  <a:lnTo>
                    <a:pt x="1095" y="2273"/>
                  </a:lnTo>
                  <a:lnTo>
                    <a:pt x="1099" y="2274"/>
                  </a:lnTo>
                  <a:lnTo>
                    <a:pt x="1100" y="2274"/>
                  </a:lnTo>
                  <a:lnTo>
                    <a:pt x="1104" y="2274"/>
                  </a:lnTo>
                  <a:lnTo>
                    <a:pt x="1104" y="2273"/>
                  </a:lnTo>
                  <a:lnTo>
                    <a:pt x="1108" y="2275"/>
                  </a:lnTo>
                  <a:lnTo>
                    <a:pt x="1109" y="2275"/>
                  </a:lnTo>
                  <a:lnTo>
                    <a:pt x="1113" y="2275"/>
                  </a:lnTo>
                  <a:lnTo>
                    <a:pt x="1117" y="2274"/>
                  </a:lnTo>
                  <a:lnTo>
                    <a:pt x="1121" y="2276"/>
                  </a:lnTo>
                  <a:lnTo>
                    <a:pt x="1122" y="2276"/>
                  </a:lnTo>
                  <a:lnTo>
                    <a:pt x="1126" y="2274"/>
                  </a:lnTo>
                  <a:lnTo>
                    <a:pt x="1127" y="2274"/>
                  </a:lnTo>
                  <a:lnTo>
                    <a:pt x="1131" y="2274"/>
                  </a:lnTo>
                  <a:lnTo>
                    <a:pt x="1134" y="2273"/>
                  </a:lnTo>
                  <a:lnTo>
                    <a:pt x="1138" y="2270"/>
                  </a:lnTo>
                  <a:lnTo>
                    <a:pt x="1139" y="2270"/>
                  </a:lnTo>
                  <a:lnTo>
                    <a:pt x="1143" y="2268"/>
                  </a:lnTo>
                  <a:lnTo>
                    <a:pt x="1147" y="2266"/>
                  </a:lnTo>
                  <a:lnTo>
                    <a:pt x="1148" y="2265"/>
                  </a:lnTo>
                  <a:lnTo>
                    <a:pt x="1152" y="2265"/>
                  </a:lnTo>
                  <a:lnTo>
                    <a:pt x="1155" y="2262"/>
                  </a:lnTo>
                  <a:lnTo>
                    <a:pt x="1156" y="2262"/>
                  </a:lnTo>
                  <a:lnTo>
                    <a:pt x="1159" y="2263"/>
                  </a:lnTo>
                  <a:lnTo>
                    <a:pt x="1161" y="2263"/>
                  </a:lnTo>
                  <a:lnTo>
                    <a:pt x="1164" y="2262"/>
                  </a:lnTo>
                  <a:lnTo>
                    <a:pt x="1165" y="2262"/>
                  </a:lnTo>
                  <a:lnTo>
                    <a:pt x="1169" y="2262"/>
                  </a:lnTo>
                  <a:lnTo>
                    <a:pt x="1171" y="2261"/>
                  </a:lnTo>
                  <a:lnTo>
                    <a:pt x="1173" y="2262"/>
                  </a:lnTo>
                  <a:lnTo>
                    <a:pt x="1174" y="2263"/>
                  </a:lnTo>
                  <a:lnTo>
                    <a:pt x="1177" y="2265"/>
                  </a:lnTo>
                  <a:lnTo>
                    <a:pt x="1178" y="2265"/>
                  </a:lnTo>
                  <a:lnTo>
                    <a:pt x="1182" y="2266"/>
                  </a:lnTo>
                  <a:lnTo>
                    <a:pt x="1186" y="2268"/>
                  </a:lnTo>
                  <a:lnTo>
                    <a:pt x="1187" y="2268"/>
                  </a:lnTo>
                  <a:lnTo>
                    <a:pt x="1191" y="2271"/>
                  </a:lnTo>
                  <a:lnTo>
                    <a:pt x="1195" y="2273"/>
                  </a:lnTo>
                  <a:lnTo>
                    <a:pt x="1196" y="2273"/>
                  </a:lnTo>
                  <a:lnTo>
                    <a:pt x="1199" y="2276"/>
                  </a:lnTo>
                  <a:lnTo>
                    <a:pt x="1200" y="2277"/>
                  </a:lnTo>
                  <a:lnTo>
                    <a:pt x="1203" y="2279"/>
                  </a:lnTo>
                  <a:lnTo>
                    <a:pt x="1204" y="2279"/>
                  </a:lnTo>
                  <a:lnTo>
                    <a:pt x="1208" y="2280"/>
                  </a:lnTo>
                  <a:lnTo>
                    <a:pt x="1209" y="2280"/>
                  </a:lnTo>
                  <a:lnTo>
                    <a:pt x="1212" y="2283"/>
                  </a:lnTo>
                  <a:lnTo>
                    <a:pt x="1213" y="2284"/>
                  </a:lnTo>
                  <a:lnTo>
                    <a:pt x="1215" y="2285"/>
                  </a:lnTo>
                  <a:lnTo>
                    <a:pt x="1217" y="2285"/>
                  </a:lnTo>
                  <a:lnTo>
                    <a:pt x="1220" y="2286"/>
                  </a:lnTo>
                  <a:lnTo>
                    <a:pt x="1221" y="2286"/>
                  </a:lnTo>
                  <a:lnTo>
                    <a:pt x="1225" y="2287"/>
                  </a:lnTo>
                  <a:lnTo>
                    <a:pt x="1226" y="2288"/>
                  </a:lnTo>
                  <a:lnTo>
                    <a:pt x="1229" y="2290"/>
                  </a:lnTo>
                  <a:lnTo>
                    <a:pt x="1231" y="2290"/>
                  </a:lnTo>
                  <a:lnTo>
                    <a:pt x="1234" y="2289"/>
                  </a:lnTo>
                  <a:lnTo>
                    <a:pt x="1235" y="2289"/>
                  </a:lnTo>
                  <a:lnTo>
                    <a:pt x="1238" y="2291"/>
                  </a:lnTo>
                  <a:lnTo>
                    <a:pt x="1241" y="2290"/>
                  </a:lnTo>
                  <a:lnTo>
                    <a:pt x="1243" y="2291"/>
                  </a:lnTo>
                  <a:lnTo>
                    <a:pt x="1244" y="2291"/>
                  </a:lnTo>
                  <a:lnTo>
                    <a:pt x="1247" y="2291"/>
                  </a:lnTo>
                  <a:lnTo>
                    <a:pt x="1247" y="2292"/>
                  </a:lnTo>
                  <a:lnTo>
                    <a:pt x="1250" y="2292"/>
                  </a:lnTo>
                  <a:lnTo>
                    <a:pt x="1252" y="2292"/>
                  </a:lnTo>
                  <a:lnTo>
                    <a:pt x="1256" y="2289"/>
                  </a:lnTo>
                  <a:lnTo>
                    <a:pt x="1257" y="2289"/>
                  </a:lnTo>
                  <a:lnTo>
                    <a:pt x="1261" y="2291"/>
                  </a:lnTo>
                  <a:lnTo>
                    <a:pt x="1262" y="2292"/>
                  </a:lnTo>
                  <a:lnTo>
                    <a:pt x="1265" y="2291"/>
                  </a:lnTo>
                  <a:lnTo>
                    <a:pt x="1265" y="2290"/>
                  </a:lnTo>
                  <a:lnTo>
                    <a:pt x="1269" y="2289"/>
                  </a:lnTo>
                  <a:lnTo>
                    <a:pt x="1273" y="2289"/>
                  </a:lnTo>
                  <a:lnTo>
                    <a:pt x="1274" y="2289"/>
                  </a:lnTo>
                  <a:lnTo>
                    <a:pt x="1277" y="2288"/>
                  </a:lnTo>
                  <a:lnTo>
                    <a:pt x="1280" y="2289"/>
                  </a:lnTo>
                  <a:lnTo>
                    <a:pt x="1283" y="2288"/>
                  </a:lnTo>
                  <a:lnTo>
                    <a:pt x="1283" y="2287"/>
                  </a:lnTo>
                  <a:lnTo>
                    <a:pt x="1285" y="2286"/>
                  </a:lnTo>
                  <a:lnTo>
                    <a:pt x="1287" y="2288"/>
                  </a:lnTo>
                  <a:lnTo>
                    <a:pt x="1289" y="2288"/>
                  </a:lnTo>
                  <a:lnTo>
                    <a:pt x="1292" y="2288"/>
                  </a:lnTo>
                  <a:lnTo>
                    <a:pt x="1295" y="2286"/>
                  </a:lnTo>
                  <a:lnTo>
                    <a:pt x="1296" y="2286"/>
                  </a:lnTo>
                  <a:lnTo>
                    <a:pt x="1300" y="2286"/>
                  </a:lnTo>
                  <a:lnTo>
                    <a:pt x="1304" y="2288"/>
                  </a:lnTo>
                  <a:lnTo>
                    <a:pt x="1305" y="2288"/>
                  </a:lnTo>
                  <a:lnTo>
                    <a:pt x="1306" y="2289"/>
                  </a:lnTo>
                  <a:lnTo>
                    <a:pt x="1310" y="2288"/>
                  </a:lnTo>
                  <a:lnTo>
                    <a:pt x="1312" y="2289"/>
                  </a:lnTo>
                  <a:lnTo>
                    <a:pt x="1315" y="2289"/>
                  </a:lnTo>
                  <a:lnTo>
                    <a:pt x="1317" y="2289"/>
                  </a:lnTo>
                  <a:lnTo>
                    <a:pt x="1318" y="2289"/>
                  </a:lnTo>
                  <a:lnTo>
                    <a:pt x="1321" y="2290"/>
                  </a:lnTo>
                  <a:lnTo>
                    <a:pt x="1322" y="2290"/>
                  </a:lnTo>
                  <a:lnTo>
                    <a:pt x="1326" y="2292"/>
                  </a:lnTo>
                  <a:lnTo>
                    <a:pt x="1327" y="2292"/>
                  </a:lnTo>
                  <a:lnTo>
                    <a:pt x="1330" y="2292"/>
                  </a:lnTo>
                  <a:lnTo>
                    <a:pt x="1331" y="2292"/>
                  </a:lnTo>
                  <a:lnTo>
                    <a:pt x="1333" y="2292"/>
                  </a:lnTo>
                  <a:lnTo>
                    <a:pt x="1336" y="2292"/>
                  </a:lnTo>
                  <a:lnTo>
                    <a:pt x="1339" y="2292"/>
                  </a:lnTo>
                  <a:lnTo>
                    <a:pt x="1339" y="2293"/>
                  </a:lnTo>
                  <a:lnTo>
                    <a:pt x="1343" y="2294"/>
                  </a:lnTo>
                  <a:lnTo>
                    <a:pt x="1344" y="2294"/>
                  </a:lnTo>
                  <a:lnTo>
                    <a:pt x="1347" y="2295"/>
                  </a:lnTo>
                  <a:lnTo>
                    <a:pt x="1348" y="2295"/>
                  </a:lnTo>
                  <a:lnTo>
                    <a:pt x="1350" y="2295"/>
                  </a:lnTo>
                  <a:lnTo>
                    <a:pt x="1353" y="2295"/>
                  </a:lnTo>
                  <a:lnTo>
                    <a:pt x="1356" y="2295"/>
                  </a:lnTo>
                  <a:lnTo>
                    <a:pt x="1357" y="2295"/>
                  </a:lnTo>
                  <a:lnTo>
                    <a:pt x="1360" y="2295"/>
                  </a:lnTo>
                  <a:lnTo>
                    <a:pt x="1361" y="2295"/>
                  </a:lnTo>
                  <a:lnTo>
                    <a:pt x="1365" y="2296"/>
                  </a:lnTo>
                  <a:lnTo>
                    <a:pt x="1366" y="2297"/>
                  </a:lnTo>
                  <a:lnTo>
                    <a:pt x="1369" y="2296"/>
                  </a:lnTo>
                  <a:lnTo>
                    <a:pt x="1370" y="2296"/>
                  </a:lnTo>
                  <a:lnTo>
                    <a:pt x="1373" y="2296"/>
                  </a:lnTo>
                  <a:lnTo>
                    <a:pt x="1375" y="2296"/>
                  </a:lnTo>
                  <a:lnTo>
                    <a:pt x="1377" y="2297"/>
                  </a:lnTo>
                  <a:lnTo>
                    <a:pt x="1378" y="2297"/>
                  </a:lnTo>
                  <a:lnTo>
                    <a:pt x="1382" y="2295"/>
                  </a:lnTo>
                  <a:lnTo>
                    <a:pt x="1383" y="2295"/>
                  </a:lnTo>
                  <a:lnTo>
                    <a:pt x="1386" y="2295"/>
                  </a:lnTo>
                  <a:lnTo>
                    <a:pt x="1387" y="2295"/>
                  </a:lnTo>
                  <a:lnTo>
                    <a:pt x="1390" y="2294"/>
                  </a:lnTo>
                  <a:lnTo>
                    <a:pt x="1393" y="2295"/>
                  </a:lnTo>
                  <a:lnTo>
                    <a:pt x="1395" y="2294"/>
                  </a:lnTo>
                  <a:lnTo>
                    <a:pt x="1396" y="2293"/>
                  </a:lnTo>
                  <a:lnTo>
                    <a:pt x="1399" y="2293"/>
                  </a:lnTo>
                  <a:lnTo>
                    <a:pt x="1400" y="2292"/>
                  </a:lnTo>
                  <a:lnTo>
                    <a:pt x="1404" y="2290"/>
                  </a:lnTo>
                  <a:lnTo>
                    <a:pt x="1408" y="2289"/>
                  </a:lnTo>
                  <a:lnTo>
                    <a:pt x="1409" y="2289"/>
                  </a:lnTo>
                  <a:lnTo>
                    <a:pt x="1413" y="2288"/>
                  </a:lnTo>
                  <a:lnTo>
                    <a:pt x="1415" y="2288"/>
                  </a:lnTo>
                  <a:lnTo>
                    <a:pt x="1417" y="2288"/>
                  </a:lnTo>
                  <a:lnTo>
                    <a:pt x="1418" y="2287"/>
                  </a:lnTo>
                  <a:lnTo>
                    <a:pt x="1422" y="2286"/>
                  </a:lnTo>
                  <a:lnTo>
                    <a:pt x="1426" y="2287"/>
                  </a:lnTo>
                  <a:lnTo>
                    <a:pt x="1428" y="2288"/>
                  </a:lnTo>
                  <a:lnTo>
                    <a:pt x="1431" y="2287"/>
                  </a:lnTo>
                  <a:lnTo>
                    <a:pt x="1433" y="2286"/>
                  </a:lnTo>
                  <a:lnTo>
                    <a:pt x="1435" y="2287"/>
                  </a:lnTo>
                  <a:lnTo>
                    <a:pt x="1439" y="2289"/>
                  </a:lnTo>
                  <a:lnTo>
                    <a:pt x="1440" y="2289"/>
                  </a:lnTo>
                  <a:lnTo>
                    <a:pt x="1443" y="2289"/>
                  </a:lnTo>
                  <a:lnTo>
                    <a:pt x="1448" y="2289"/>
                  </a:lnTo>
                  <a:lnTo>
                    <a:pt x="1448" y="2290"/>
                  </a:lnTo>
                  <a:lnTo>
                    <a:pt x="1452" y="2290"/>
                  </a:lnTo>
                  <a:lnTo>
                    <a:pt x="1452" y="2291"/>
                  </a:lnTo>
                  <a:lnTo>
                    <a:pt x="1457" y="2292"/>
                  </a:lnTo>
                  <a:lnTo>
                    <a:pt x="1461" y="2293"/>
                  </a:lnTo>
                  <a:lnTo>
                    <a:pt x="1466" y="2294"/>
                  </a:lnTo>
                  <a:lnTo>
                    <a:pt x="1469" y="2295"/>
                  </a:lnTo>
                  <a:lnTo>
                    <a:pt x="1470" y="2295"/>
                  </a:lnTo>
                  <a:lnTo>
                    <a:pt x="1474" y="2296"/>
                  </a:lnTo>
                  <a:lnTo>
                    <a:pt x="1476" y="2296"/>
                  </a:lnTo>
                  <a:lnTo>
                    <a:pt x="1478" y="2297"/>
                  </a:lnTo>
                  <a:lnTo>
                    <a:pt x="1479" y="2297"/>
                  </a:lnTo>
                  <a:lnTo>
                    <a:pt x="1481" y="2298"/>
                  </a:lnTo>
                  <a:lnTo>
                    <a:pt x="1485" y="2297"/>
                  </a:lnTo>
                  <a:lnTo>
                    <a:pt x="1487" y="2298"/>
                  </a:lnTo>
                  <a:lnTo>
                    <a:pt x="1490" y="2299"/>
                  </a:lnTo>
                  <a:lnTo>
                    <a:pt x="1492" y="2299"/>
                  </a:lnTo>
                  <a:lnTo>
                    <a:pt x="1496" y="2297"/>
                  </a:lnTo>
                  <a:lnTo>
                    <a:pt x="1500" y="2298"/>
                  </a:lnTo>
                  <a:lnTo>
                    <a:pt x="1501" y="2298"/>
                  </a:lnTo>
                  <a:lnTo>
                    <a:pt x="1503" y="2298"/>
                  </a:lnTo>
                  <a:lnTo>
                    <a:pt x="1506" y="2298"/>
                  </a:lnTo>
                  <a:lnTo>
                    <a:pt x="1509" y="2297"/>
                  </a:lnTo>
                  <a:lnTo>
                    <a:pt x="1510" y="2297"/>
                  </a:lnTo>
                  <a:lnTo>
                    <a:pt x="1513" y="2296"/>
                  </a:lnTo>
                  <a:lnTo>
                    <a:pt x="1514" y="2296"/>
                  </a:lnTo>
                  <a:lnTo>
                    <a:pt x="1517" y="2293"/>
                  </a:lnTo>
                  <a:lnTo>
                    <a:pt x="1519" y="2293"/>
                  </a:lnTo>
                  <a:lnTo>
                    <a:pt x="1522" y="2294"/>
                  </a:lnTo>
                  <a:lnTo>
                    <a:pt x="1523" y="2294"/>
                  </a:lnTo>
                  <a:lnTo>
                    <a:pt x="1526" y="2292"/>
                  </a:lnTo>
                  <a:lnTo>
                    <a:pt x="1527" y="2291"/>
                  </a:lnTo>
                  <a:lnTo>
                    <a:pt x="1531" y="2290"/>
                  </a:lnTo>
                  <a:lnTo>
                    <a:pt x="1532" y="2289"/>
                  </a:lnTo>
                  <a:lnTo>
                    <a:pt x="1535" y="2288"/>
                  </a:lnTo>
                  <a:lnTo>
                    <a:pt x="1539" y="2286"/>
                  </a:lnTo>
                  <a:lnTo>
                    <a:pt x="1540" y="2286"/>
                  </a:lnTo>
                  <a:lnTo>
                    <a:pt x="1543" y="2284"/>
                  </a:lnTo>
                  <a:lnTo>
                    <a:pt x="1544" y="2284"/>
                  </a:lnTo>
                  <a:lnTo>
                    <a:pt x="1548" y="2283"/>
                  </a:lnTo>
                  <a:lnTo>
                    <a:pt x="1549" y="2283"/>
                  </a:lnTo>
                  <a:lnTo>
                    <a:pt x="1552" y="2284"/>
                  </a:lnTo>
                  <a:lnTo>
                    <a:pt x="1553" y="2284"/>
                  </a:lnTo>
                  <a:lnTo>
                    <a:pt x="1556" y="2283"/>
                  </a:lnTo>
                  <a:lnTo>
                    <a:pt x="1557" y="2283"/>
                  </a:lnTo>
                  <a:lnTo>
                    <a:pt x="1559" y="2282"/>
                  </a:lnTo>
                  <a:lnTo>
                    <a:pt x="1561" y="2282"/>
                  </a:lnTo>
                  <a:lnTo>
                    <a:pt x="1564" y="2282"/>
                  </a:lnTo>
                  <a:lnTo>
                    <a:pt x="1566" y="2282"/>
                  </a:lnTo>
                  <a:lnTo>
                    <a:pt x="1569" y="2283"/>
                  </a:lnTo>
                  <a:lnTo>
                    <a:pt x="1572" y="2283"/>
                  </a:lnTo>
                  <a:lnTo>
                    <a:pt x="1574" y="2283"/>
                  </a:lnTo>
                  <a:lnTo>
                    <a:pt x="1575" y="2283"/>
                  </a:lnTo>
                  <a:lnTo>
                    <a:pt x="1578" y="2284"/>
                  </a:lnTo>
                  <a:lnTo>
                    <a:pt x="1579" y="2284"/>
                  </a:lnTo>
                  <a:lnTo>
                    <a:pt x="1582" y="2285"/>
                  </a:lnTo>
                  <a:lnTo>
                    <a:pt x="1583" y="2285"/>
                  </a:lnTo>
                  <a:lnTo>
                    <a:pt x="1587" y="2285"/>
                  </a:lnTo>
                  <a:lnTo>
                    <a:pt x="1588" y="2285"/>
                  </a:lnTo>
                  <a:lnTo>
                    <a:pt x="1591" y="2286"/>
                  </a:lnTo>
                  <a:lnTo>
                    <a:pt x="1592" y="2286"/>
                  </a:lnTo>
                  <a:lnTo>
                    <a:pt x="1596" y="2288"/>
                  </a:lnTo>
                  <a:lnTo>
                    <a:pt x="1597" y="2289"/>
                  </a:lnTo>
                  <a:lnTo>
                    <a:pt x="1600" y="2290"/>
                  </a:lnTo>
                  <a:lnTo>
                    <a:pt x="1604" y="2290"/>
                  </a:lnTo>
                  <a:lnTo>
                    <a:pt x="1607" y="2290"/>
                  </a:lnTo>
                  <a:lnTo>
                    <a:pt x="1609" y="2290"/>
                  </a:lnTo>
                  <a:lnTo>
                    <a:pt x="1609" y="2291"/>
                  </a:lnTo>
                  <a:lnTo>
                    <a:pt x="1613" y="2292"/>
                  </a:lnTo>
                  <a:lnTo>
                    <a:pt x="1615" y="2292"/>
                  </a:lnTo>
                  <a:lnTo>
                    <a:pt x="1618" y="2293"/>
                  </a:lnTo>
                  <a:lnTo>
                    <a:pt x="1619" y="2294"/>
                  </a:lnTo>
                  <a:lnTo>
                    <a:pt x="1621" y="2293"/>
                  </a:lnTo>
                  <a:lnTo>
                    <a:pt x="1622" y="2294"/>
                  </a:lnTo>
                  <a:lnTo>
                    <a:pt x="1626" y="2295"/>
                  </a:lnTo>
                  <a:lnTo>
                    <a:pt x="1629" y="2295"/>
                  </a:lnTo>
                  <a:lnTo>
                    <a:pt x="1631" y="2295"/>
                  </a:lnTo>
                  <a:lnTo>
                    <a:pt x="1635" y="2295"/>
                  </a:lnTo>
                  <a:lnTo>
                    <a:pt x="1640" y="2298"/>
                  </a:lnTo>
                  <a:lnTo>
                    <a:pt x="1641" y="2298"/>
                  </a:lnTo>
                  <a:lnTo>
                    <a:pt x="1644" y="2296"/>
                  </a:lnTo>
                  <a:lnTo>
                    <a:pt x="1648" y="2298"/>
                  </a:lnTo>
                  <a:lnTo>
                    <a:pt x="1649" y="2298"/>
                  </a:lnTo>
                  <a:lnTo>
                    <a:pt x="1653" y="2297"/>
                  </a:lnTo>
                  <a:lnTo>
                    <a:pt x="1656" y="2298"/>
                  </a:lnTo>
                  <a:lnTo>
                    <a:pt x="1657" y="2297"/>
                  </a:lnTo>
                  <a:lnTo>
                    <a:pt x="1660" y="2297"/>
                  </a:lnTo>
                  <a:lnTo>
                    <a:pt x="1662" y="2297"/>
                  </a:lnTo>
                  <a:lnTo>
                    <a:pt x="1664" y="2296"/>
                  </a:lnTo>
                  <a:lnTo>
                    <a:pt x="1666" y="2297"/>
                  </a:lnTo>
                  <a:lnTo>
                    <a:pt x="1668" y="2297"/>
                  </a:lnTo>
                  <a:lnTo>
                    <a:pt x="1671" y="2297"/>
                  </a:lnTo>
                  <a:lnTo>
                    <a:pt x="1674" y="2296"/>
                  </a:lnTo>
                  <a:lnTo>
                    <a:pt x="1675" y="2295"/>
                  </a:lnTo>
                  <a:lnTo>
                    <a:pt x="1677" y="2295"/>
                  </a:lnTo>
                  <a:lnTo>
                    <a:pt x="1680" y="2295"/>
                  </a:lnTo>
                  <a:lnTo>
                    <a:pt x="1683" y="2295"/>
                  </a:lnTo>
                  <a:lnTo>
                    <a:pt x="1685" y="2295"/>
                  </a:lnTo>
                  <a:lnTo>
                    <a:pt x="1688" y="2295"/>
                  </a:lnTo>
                  <a:lnTo>
                    <a:pt x="1689" y="2295"/>
                  </a:lnTo>
                  <a:lnTo>
                    <a:pt x="1692" y="2295"/>
                  </a:lnTo>
                  <a:lnTo>
                    <a:pt x="1693" y="2295"/>
                  </a:lnTo>
                  <a:lnTo>
                    <a:pt x="1696" y="2295"/>
                  </a:lnTo>
                  <a:lnTo>
                    <a:pt x="1698" y="2295"/>
                  </a:lnTo>
                  <a:lnTo>
                    <a:pt x="1700" y="2295"/>
                  </a:lnTo>
                  <a:lnTo>
                    <a:pt x="1702" y="2295"/>
                  </a:lnTo>
                  <a:lnTo>
                    <a:pt x="1705" y="2295"/>
                  </a:lnTo>
                  <a:lnTo>
                    <a:pt x="1706" y="2295"/>
                  </a:lnTo>
                  <a:lnTo>
                    <a:pt x="1709" y="2295"/>
                  </a:lnTo>
                  <a:lnTo>
                    <a:pt x="1710" y="2295"/>
                  </a:lnTo>
                  <a:lnTo>
                    <a:pt x="1713" y="2296"/>
                  </a:lnTo>
                  <a:lnTo>
                    <a:pt x="1715" y="2296"/>
                  </a:lnTo>
                  <a:lnTo>
                    <a:pt x="1717" y="2296"/>
                  </a:lnTo>
                  <a:lnTo>
                    <a:pt x="1718" y="2296"/>
                  </a:lnTo>
                  <a:lnTo>
                    <a:pt x="1722" y="2298"/>
                  </a:lnTo>
                  <a:lnTo>
                    <a:pt x="1723" y="2297"/>
                  </a:lnTo>
                  <a:lnTo>
                    <a:pt x="1726" y="2296"/>
                  </a:lnTo>
                  <a:lnTo>
                    <a:pt x="1727" y="2296"/>
                  </a:lnTo>
                  <a:lnTo>
                    <a:pt x="1730" y="2296"/>
                  </a:lnTo>
                  <a:lnTo>
                    <a:pt x="1732" y="2296"/>
                  </a:lnTo>
                  <a:lnTo>
                    <a:pt x="1735" y="2297"/>
                  </a:lnTo>
                  <a:lnTo>
                    <a:pt x="1737" y="2297"/>
                  </a:lnTo>
                  <a:lnTo>
                    <a:pt x="1739" y="2297"/>
                  </a:lnTo>
                  <a:lnTo>
                    <a:pt x="1742" y="2297"/>
                  </a:lnTo>
                  <a:lnTo>
                    <a:pt x="1744" y="2297"/>
                  </a:lnTo>
                  <a:lnTo>
                    <a:pt x="1745" y="2297"/>
                  </a:lnTo>
                  <a:lnTo>
                    <a:pt x="1748" y="2296"/>
                  </a:lnTo>
                  <a:lnTo>
                    <a:pt x="1749" y="2297"/>
                  </a:lnTo>
                  <a:lnTo>
                    <a:pt x="1752" y="2298"/>
                  </a:lnTo>
                  <a:lnTo>
                    <a:pt x="1754" y="2297"/>
                  </a:lnTo>
                  <a:lnTo>
                    <a:pt x="1756" y="2296"/>
                  </a:lnTo>
                  <a:lnTo>
                    <a:pt x="1757" y="2297"/>
                  </a:lnTo>
                  <a:lnTo>
                    <a:pt x="1761" y="2299"/>
                  </a:lnTo>
                  <a:lnTo>
                    <a:pt x="1762" y="2299"/>
                  </a:lnTo>
                  <a:lnTo>
                    <a:pt x="1766" y="2297"/>
                  </a:lnTo>
                  <a:lnTo>
                    <a:pt x="1769" y="2297"/>
                  </a:lnTo>
                  <a:lnTo>
                    <a:pt x="1771" y="2297"/>
                  </a:lnTo>
                  <a:lnTo>
                    <a:pt x="1775" y="2300"/>
                  </a:lnTo>
                  <a:lnTo>
                    <a:pt x="1775" y="2299"/>
                  </a:lnTo>
                  <a:lnTo>
                    <a:pt x="1779" y="2298"/>
                  </a:lnTo>
                  <a:lnTo>
                    <a:pt x="1780" y="2298"/>
                  </a:lnTo>
                  <a:lnTo>
                    <a:pt x="1782" y="2298"/>
                  </a:lnTo>
                  <a:lnTo>
                    <a:pt x="1783" y="2298"/>
                  </a:lnTo>
                  <a:lnTo>
                    <a:pt x="1787" y="2297"/>
                  </a:lnTo>
                  <a:lnTo>
                    <a:pt x="1788" y="2297"/>
                  </a:lnTo>
                  <a:lnTo>
                    <a:pt x="1792" y="2298"/>
                  </a:lnTo>
                  <a:lnTo>
                    <a:pt x="1794" y="2298"/>
                  </a:lnTo>
                  <a:lnTo>
                    <a:pt x="1796" y="2298"/>
                  </a:lnTo>
                  <a:lnTo>
                    <a:pt x="1797" y="2298"/>
                  </a:lnTo>
                  <a:lnTo>
                    <a:pt x="1799" y="2299"/>
                  </a:lnTo>
                  <a:lnTo>
                    <a:pt x="1801" y="2299"/>
                  </a:lnTo>
                  <a:lnTo>
                    <a:pt x="1804" y="2298"/>
                  </a:lnTo>
                  <a:lnTo>
                    <a:pt x="1805" y="2298"/>
                  </a:lnTo>
                  <a:lnTo>
                    <a:pt x="1810" y="2300"/>
                  </a:lnTo>
                  <a:lnTo>
                    <a:pt x="1814" y="2299"/>
                  </a:lnTo>
                  <a:lnTo>
                    <a:pt x="1817" y="2299"/>
                  </a:lnTo>
                  <a:lnTo>
                    <a:pt x="1819" y="2299"/>
                  </a:lnTo>
                  <a:lnTo>
                    <a:pt x="1821" y="2300"/>
                  </a:lnTo>
                  <a:lnTo>
                    <a:pt x="1823" y="2299"/>
                  </a:lnTo>
                  <a:lnTo>
                    <a:pt x="1825" y="2298"/>
                  </a:lnTo>
                  <a:lnTo>
                    <a:pt x="1828" y="2298"/>
                  </a:lnTo>
                  <a:lnTo>
                    <a:pt x="1831" y="2298"/>
                  </a:lnTo>
                  <a:lnTo>
                    <a:pt x="1831" y="2299"/>
                  </a:lnTo>
                  <a:lnTo>
                    <a:pt x="1836" y="2301"/>
                  </a:lnTo>
                  <a:lnTo>
                    <a:pt x="1839" y="2300"/>
                  </a:lnTo>
                  <a:lnTo>
                    <a:pt x="1840" y="2300"/>
                  </a:lnTo>
                  <a:lnTo>
                    <a:pt x="1844" y="2300"/>
                  </a:lnTo>
                  <a:lnTo>
                    <a:pt x="1846" y="2300"/>
                  </a:lnTo>
                  <a:lnTo>
                    <a:pt x="1849" y="2300"/>
                  </a:lnTo>
                  <a:lnTo>
                    <a:pt x="1852" y="2301"/>
                  </a:lnTo>
                  <a:lnTo>
                    <a:pt x="1855" y="2300"/>
                  </a:lnTo>
                  <a:lnTo>
                    <a:pt x="1858" y="2301"/>
                  </a:lnTo>
                  <a:lnTo>
                    <a:pt x="1860" y="2301"/>
                  </a:lnTo>
                  <a:lnTo>
                    <a:pt x="1862" y="2301"/>
                  </a:lnTo>
                  <a:lnTo>
                    <a:pt x="1864" y="2300"/>
                  </a:lnTo>
                  <a:lnTo>
                    <a:pt x="1866" y="2301"/>
                  </a:lnTo>
                  <a:lnTo>
                    <a:pt x="1869" y="2301"/>
                  </a:lnTo>
                  <a:lnTo>
                    <a:pt x="1871" y="2301"/>
                  </a:lnTo>
                  <a:lnTo>
                    <a:pt x="1875" y="2301"/>
                  </a:lnTo>
                  <a:lnTo>
                    <a:pt x="1879" y="2300"/>
                  </a:lnTo>
                  <a:lnTo>
                    <a:pt x="1881" y="2299"/>
                  </a:lnTo>
                  <a:lnTo>
                    <a:pt x="1884" y="2300"/>
                  </a:lnTo>
                  <a:lnTo>
                    <a:pt x="1885" y="2301"/>
                  </a:lnTo>
                  <a:lnTo>
                    <a:pt x="1887" y="2300"/>
                  </a:lnTo>
                  <a:lnTo>
                    <a:pt x="1889" y="2299"/>
                  </a:lnTo>
                  <a:lnTo>
                    <a:pt x="1892" y="2300"/>
                  </a:lnTo>
                  <a:lnTo>
                    <a:pt x="1893" y="2300"/>
                  </a:lnTo>
                  <a:lnTo>
                    <a:pt x="1896" y="2298"/>
                  </a:lnTo>
                  <a:lnTo>
                    <a:pt x="1898" y="2298"/>
                  </a:lnTo>
                  <a:lnTo>
                    <a:pt x="1901" y="2300"/>
                  </a:lnTo>
                  <a:lnTo>
                    <a:pt x="1902" y="2300"/>
                  </a:lnTo>
                  <a:lnTo>
                    <a:pt x="1905" y="2299"/>
                  </a:lnTo>
                  <a:lnTo>
                    <a:pt x="1906" y="2299"/>
                  </a:lnTo>
                  <a:lnTo>
                    <a:pt x="1910" y="2299"/>
                  </a:lnTo>
                  <a:lnTo>
                    <a:pt x="1911" y="2298"/>
                  </a:lnTo>
                  <a:lnTo>
                    <a:pt x="1914" y="2298"/>
                  </a:lnTo>
                  <a:lnTo>
                    <a:pt x="1915" y="2298"/>
                  </a:lnTo>
                  <a:lnTo>
                    <a:pt x="1917" y="2298"/>
                  </a:lnTo>
                  <a:lnTo>
                    <a:pt x="1919" y="2298"/>
                  </a:lnTo>
                  <a:lnTo>
                    <a:pt x="1922" y="2298"/>
                  </a:lnTo>
                  <a:lnTo>
                    <a:pt x="1923" y="2298"/>
                  </a:lnTo>
                  <a:lnTo>
                    <a:pt x="1927" y="2298"/>
                  </a:lnTo>
                  <a:lnTo>
                    <a:pt x="1928" y="2298"/>
                  </a:lnTo>
                  <a:lnTo>
                    <a:pt x="1929" y="2298"/>
                  </a:lnTo>
                  <a:lnTo>
                    <a:pt x="1932" y="2298"/>
                  </a:lnTo>
                  <a:lnTo>
                    <a:pt x="1935" y="2296"/>
                  </a:lnTo>
                  <a:lnTo>
                    <a:pt x="1938" y="2296"/>
                  </a:lnTo>
                  <a:lnTo>
                    <a:pt x="1940" y="2296"/>
                  </a:lnTo>
                  <a:lnTo>
                    <a:pt x="1941" y="2296"/>
                  </a:lnTo>
                  <a:lnTo>
                    <a:pt x="1944" y="2295"/>
                  </a:lnTo>
                  <a:lnTo>
                    <a:pt x="1945" y="2295"/>
                  </a:lnTo>
                  <a:lnTo>
                    <a:pt x="1949" y="2294"/>
                  </a:lnTo>
                  <a:lnTo>
                    <a:pt x="1949" y="2293"/>
                  </a:lnTo>
                  <a:lnTo>
                    <a:pt x="1953" y="2293"/>
                  </a:lnTo>
                  <a:lnTo>
                    <a:pt x="1954" y="2293"/>
                  </a:lnTo>
                  <a:lnTo>
                    <a:pt x="1958" y="2292"/>
                  </a:lnTo>
                  <a:lnTo>
                    <a:pt x="1961" y="2292"/>
                  </a:lnTo>
                  <a:lnTo>
                    <a:pt x="1963" y="2292"/>
                  </a:lnTo>
                  <a:lnTo>
                    <a:pt x="1966" y="2290"/>
                  </a:lnTo>
                  <a:lnTo>
                    <a:pt x="1967" y="2290"/>
                  </a:lnTo>
                  <a:lnTo>
                    <a:pt x="1970" y="2289"/>
                  </a:lnTo>
                  <a:lnTo>
                    <a:pt x="1972" y="2289"/>
                  </a:lnTo>
                  <a:lnTo>
                    <a:pt x="1975" y="2289"/>
                  </a:lnTo>
                  <a:lnTo>
                    <a:pt x="1976" y="2289"/>
                  </a:lnTo>
                  <a:lnTo>
                    <a:pt x="1977" y="2288"/>
                  </a:lnTo>
                  <a:lnTo>
                    <a:pt x="1981" y="2288"/>
                  </a:lnTo>
                  <a:lnTo>
                    <a:pt x="1984" y="2288"/>
                  </a:lnTo>
                  <a:lnTo>
                    <a:pt x="1984" y="2287"/>
                  </a:lnTo>
                  <a:lnTo>
                    <a:pt x="1988" y="2286"/>
                  </a:lnTo>
                  <a:lnTo>
                    <a:pt x="1993" y="2286"/>
                  </a:lnTo>
                  <a:lnTo>
                    <a:pt x="1993" y="2285"/>
                  </a:lnTo>
                  <a:lnTo>
                    <a:pt x="1997" y="2284"/>
                  </a:lnTo>
                  <a:lnTo>
                    <a:pt x="1999" y="2283"/>
                  </a:lnTo>
                  <a:lnTo>
                    <a:pt x="2001" y="2284"/>
                  </a:lnTo>
                  <a:lnTo>
                    <a:pt x="2003" y="2285"/>
                  </a:lnTo>
                  <a:lnTo>
                    <a:pt x="2006" y="2284"/>
                  </a:lnTo>
                  <a:lnTo>
                    <a:pt x="2006" y="2283"/>
                  </a:lnTo>
                  <a:lnTo>
                    <a:pt x="2009" y="2283"/>
                  </a:lnTo>
                  <a:lnTo>
                    <a:pt x="2010" y="2283"/>
                  </a:lnTo>
                  <a:lnTo>
                    <a:pt x="2013" y="2283"/>
                  </a:lnTo>
                  <a:lnTo>
                    <a:pt x="2015" y="2283"/>
                  </a:lnTo>
                  <a:lnTo>
                    <a:pt x="2019" y="2284"/>
                  </a:lnTo>
                  <a:lnTo>
                    <a:pt x="2021" y="2285"/>
                  </a:lnTo>
                  <a:lnTo>
                    <a:pt x="2023" y="2284"/>
                  </a:lnTo>
                  <a:lnTo>
                    <a:pt x="2027" y="2283"/>
                  </a:lnTo>
                  <a:lnTo>
                    <a:pt x="2028" y="2283"/>
                  </a:lnTo>
                  <a:lnTo>
                    <a:pt x="2032" y="2284"/>
                  </a:lnTo>
                  <a:lnTo>
                    <a:pt x="2036" y="2283"/>
                  </a:lnTo>
                  <a:lnTo>
                    <a:pt x="2037" y="2283"/>
                  </a:lnTo>
                  <a:lnTo>
                    <a:pt x="2041" y="2284"/>
                  </a:lnTo>
                  <a:lnTo>
                    <a:pt x="2041" y="2285"/>
                  </a:lnTo>
                  <a:lnTo>
                    <a:pt x="2044" y="2285"/>
                  </a:lnTo>
                  <a:lnTo>
                    <a:pt x="2045" y="2285"/>
                  </a:lnTo>
                  <a:lnTo>
                    <a:pt x="2047" y="2285"/>
                  </a:lnTo>
                  <a:lnTo>
                    <a:pt x="2050" y="2285"/>
                  </a:lnTo>
                  <a:lnTo>
                    <a:pt x="2053" y="2283"/>
                  </a:lnTo>
                  <a:lnTo>
                    <a:pt x="2054" y="2283"/>
                  </a:lnTo>
                  <a:lnTo>
                    <a:pt x="2058" y="2285"/>
                  </a:lnTo>
                  <a:lnTo>
                    <a:pt x="2059" y="2285"/>
                  </a:lnTo>
                  <a:lnTo>
                    <a:pt x="2062" y="2286"/>
                  </a:lnTo>
                  <a:lnTo>
                    <a:pt x="2063" y="2286"/>
                  </a:lnTo>
                  <a:lnTo>
                    <a:pt x="2066" y="2286"/>
                  </a:lnTo>
                  <a:lnTo>
                    <a:pt x="2067" y="2286"/>
                  </a:lnTo>
                  <a:lnTo>
                    <a:pt x="2071" y="2285"/>
                  </a:lnTo>
                  <a:lnTo>
                    <a:pt x="2073" y="2284"/>
                  </a:lnTo>
                  <a:lnTo>
                    <a:pt x="2075" y="2285"/>
                  </a:lnTo>
                  <a:lnTo>
                    <a:pt x="2076" y="2285"/>
                  </a:lnTo>
                  <a:lnTo>
                    <a:pt x="2080" y="2286"/>
                  </a:lnTo>
                  <a:lnTo>
                    <a:pt x="2081" y="2287"/>
                  </a:lnTo>
                  <a:lnTo>
                    <a:pt x="2084" y="2286"/>
                  </a:lnTo>
                  <a:lnTo>
                    <a:pt x="2085" y="2286"/>
                  </a:lnTo>
                  <a:lnTo>
                    <a:pt x="2088" y="2286"/>
                  </a:lnTo>
                  <a:lnTo>
                    <a:pt x="2090" y="2286"/>
                  </a:lnTo>
                  <a:lnTo>
                    <a:pt x="2092" y="2286"/>
                  </a:lnTo>
                  <a:lnTo>
                    <a:pt x="2093" y="2287"/>
                  </a:lnTo>
                  <a:lnTo>
                    <a:pt x="2097" y="2289"/>
                  </a:lnTo>
                  <a:lnTo>
                    <a:pt x="2098" y="2289"/>
                  </a:lnTo>
                  <a:lnTo>
                    <a:pt x="2101" y="2289"/>
                  </a:lnTo>
                  <a:lnTo>
                    <a:pt x="2102" y="2289"/>
                  </a:lnTo>
                  <a:lnTo>
                    <a:pt x="2106" y="2291"/>
                  </a:lnTo>
                  <a:lnTo>
                    <a:pt x="2109" y="2292"/>
                  </a:lnTo>
                  <a:lnTo>
                    <a:pt x="2110" y="2292"/>
                  </a:lnTo>
                  <a:lnTo>
                    <a:pt x="2114" y="2293"/>
                  </a:lnTo>
                  <a:lnTo>
                    <a:pt x="2115" y="2293"/>
                  </a:lnTo>
                  <a:lnTo>
                    <a:pt x="2118" y="2295"/>
                  </a:lnTo>
                  <a:lnTo>
                    <a:pt x="2119" y="2295"/>
                  </a:lnTo>
                  <a:lnTo>
                    <a:pt x="2122" y="2294"/>
                  </a:lnTo>
                  <a:lnTo>
                    <a:pt x="2124" y="2295"/>
                  </a:lnTo>
                  <a:lnTo>
                    <a:pt x="2127" y="2295"/>
                  </a:lnTo>
                  <a:lnTo>
                    <a:pt x="2129" y="2295"/>
                  </a:lnTo>
                  <a:lnTo>
                    <a:pt x="2132" y="2296"/>
                  </a:lnTo>
                  <a:lnTo>
                    <a:pt x="2133" y="2296"/>
                  </a:lnTo>
                  <a:lnTo>
                    <a:pt x="2136" y="2296"/>
                  </a:lnTo>
                  <a:lnTo>
                    <a:pt x="2136" y="2297"/>
                  </a:lnTo>
                  <a:lnTo>
                    <a:pt x="2140" y="2298"/>
                  </a:lnTo>
                  <a:lnTo>
                    <a:pt x="2141" y="2298"/>
                  </a:lnTo>
                  <a:lnTo>
                    <a:pt x="2145" y="2297"/>
                  </a:lnTo>
                  <a:lnTo>
                    <a:pt x="2148" y="2297"/>
                  </a:lnTo>
                  <a:lnTo>
                    <a:pt x="2150" y="2297"/>
                  </a:lnTo>
                  <a:lnTo>
                    <a:pt x="2154" y="2298"/>
                  </a:lnTo>
                  <a:lnTo>
                    <a:pt x="2158" y="2298"/>
                  </a:lnTo>
                  <a:lnTo>
                    <a:pt x="2163" y="2298"/>
                  </a:lnTo>
                  <a:lnTo>
                    <a:pt x="2166" y="2299"/>
                  </a:lnTo>
                  <a:lnTo>
                    <a:pt x="2167" y="2298"/>
                  </a:lnTo>
                  <a:lnTo>
                    <a:pt x="2172" y="2298"/>
                  </a:lnTo>
                  <a:lnTo>
                    <a:pt x="2173" y="2298"/>
                  </a:lnTo>
                  <a:lnTo>
                    <a:pt x="2176" y="2299"/>
                  </a:lnTo>
                  <a:lnTo>
                    <a:pt x="2177" y="2299"/>
                  </a:lnTo>
                  <a:lnTo>
                    <a:pt x="2180" y="2298"/>
                  </a:lnTo>
                  <a:lnTo>
                    <a:pt x="2183" y="2299"/>
                  </a:lnTo>
                  <a:lnTo>
                    <a:pt x="2184" y="2299"/>
                  </a:lnTo>
                  <a:lnTo>
                    <a:pt x="2189" y="2297"/>
                  </a:lnTo>
                  <a:lnTo>
                    <a:pt x="2191" y="2296"/>
                  </a:lnTo>
                  <a:lnTo>
                    <a:pt x="2193" y="2297"/>
                  </a:lnTo>
                  <a:lnTo>
                    <a:pt x="2195" y="2297"/>
                  </a:lnTo>
                  <a:lnTo>
                    <a:pt x="2198" y="2297"/>
                  </a:lnTo>
                  <a:lnTo>
                    <a:pt x="2201" y="2298"/>
                  </a:lnTo>
                  <a:lnTo>
                    <a:pt x="2202" y="2298"/>
                  </a:lnTo>
                  <a:lnTo>
                    <a:pt x="2205" y="2297"/>
                  </a:lnTo>
                  <a:lnTo>
                    <a:pt x="2208" y="2298"/>
                  </a:lnTo>
                  <a:lnTo>
                    <a:pt x="2210" y="2297"/>
                  </a:lnTo>
                  <a:lnTo>
                    <a:pt x="2211" y="2296"/>
                  </a:lnTo>
                  <a:lnTo>
                    <a:pt x="2213" y="2296"/>
                  </a:lnTo>
                  <a:lnTo>
                    <a:pt x="2216" y="2296"/>
                  </a:lnTo>
                  <a:lnTo>
                    <a:pt x="2219" y="2297"/>
                  </a:lnTo>
                  <a:lnTo>
                    <a:pt x="2220" y="2297"/>
                  </a:lnTo>
                  <a:lnTo>
                    <a:pt x="2223" y="2298"/>
                  </a:lnTo>
                  <a:lnTo>
                    <a:pt x="2225" y="2298"/>
                  </a:lnTo>
                  <a:lnTo>
                    <a:pt x="2228" y="2297"/>
                  </a:lnTo>
                  <a:lnTo>
                    <a:pt x="2230" y="2297"/>
                  </a:lnTo>
                  <a:lnTo>
                    <a:pt x="2232" y="2297"/>
                  </a:lnTo>
                  <a:lnTo>
                    <a:pt x="2234" y="2298"/>
                  </a:lnTo>
                  <a:lnTo>
                    <a:pt x="2237" y="2297"/>
                  </a:lnTo>
                  <a:lnTo>
                    <a:pt x="2241" y="2298"/>
                  </a:lnTo>
                  <a:lnTo>
                    <a:pt x="2242" y="2298"/>
                  </a:lnTo>
                  <a:lnTo>
                    <a:pt x="2245" y="2297"/>
                  </a:lnTo>
                  <a:lnTo>
                    <a:pt x="2246" y="2297"/>
                  </a:lnTo>
                  <a:lnTo>
                    <a:pt x="2248" y="2296"/>
                  </a:lnTo>
                  <a:lnTo>
                    <a:pt x="2250" y="2297"/>
                  </a:lnTo>
                  <a:lnTo>
                    <a:pt x="2252" y="2297"/>
                  </a:lnTo>
                  <a:lnTo>
                    <a:pt x="2256" y="2296"/>
                  </a:lnTo>
                  <a:lnTo>
                    <a:pt x="2258" y="2297"/>
                  </a:lnTo>
                  <a:lnTo>
                    <a:pt x="2260" y="2297"/>
                  </a:lnTo>
                  <a:lnTo>
                    <a:pt x="2263" y="2296"/>
                  </a:lnTo>
                  <a:lnTo>
                    <a:pt x="2264" y="2296"/>
                  </a:lnTo>
                  <a:lnTo>
                    <a:pt x="2266" y="2296"/>
                  </a:lnTo>
                  <a:lnTo>
                    <a:pt x="2267" y="2297"/>
                  </a:lnTo>
                  <a:lnTo>
                    <a:pt x="2271" y="2297"/>
                  </a:lnTo>
                  <a:lnTo>
                    <a:pt x="2272" y="2297"/>
                  </a:lnTo>
                  <a:lnTo>
                    <a:pt x="2275" y="2297"/>
                  </a:lnTo>
                  <a:lnTo>
                    <a:pt x="2276" y="2297"/>
                  </a:lnTo>
                  <a:lnTo>
                    <a:pt x="2280" y="2296"/>
                  </a:lnTo>
                  <a:lnTo>
                    <a:pt x="2281" y="2296"/>
                  </a:lnTo>
                  <a:lnTo>
                    <a:pt x="2284" y="2296"/>
                  </a:lnTo>
                  <a:lnTo>
                    <a:pt x="2287" y="2295"/>
                  </a:lnTo>
                  <a:lnTo>
                    <a:pt x="2288" y="2296"/>
                  </a:lnTo>
                  <a:lnTo>
                    <a:pt x="2289" y="2296"/>
                  </a:lnTo>
                  <a:lnTo>
                    <a:pt x="2290" y="2297"/>
                  </a:lnTo>
                  <a:lnTo>
                    <a:pt x="2293" y="2296"/>
                  </a:lnTo>
                  <a:lnTo>
                    <a:pt x="2296" y="2296"/>
                  </a:lnTo>
                  <a:lnTo>
                    <a:pt x="2299" y="2296"/>
                  </a:lnTo>
                  <a:lnTo>
                    <a:pt x="2302" y="2295"/>
                  </a:lnTo>
                  <a:lnTo>
                    <a:pt x="2306" y="2295"/>
                  </a:lnTo>
                  <a:lnTo>
                    <a:pt x="2307" y="2295"/>
                  </a:lnTo>
                  <a:lnTo>
                    <a:pt x="2310" y="2295"/>
                  </a:lnTo>
                  <a:lnTo>
                    <a:pt x="2311" y="2295"/>
                  </a:lnTo>
                  <a:lnTo>
                    <a:pt x="2314" y="2295"/>
                  </a:lnTo>
                  <a:lnTo>
                    <a:pt x="2315" y="2295"/>
                  </a:lnTo>
                  <a:lnTo>
                    <a:pt x="2317" y="2296"/>
                  </a:lnTo>
                  <a:lnTo>
                    <a:pt x="2320" y="2295"/>
                  </a:lnTo>
                  <a:lnTo>
                    <a:pt x="2322" y="2295"/>
                  </a:lnTo>
                  <a:lnTo>
                    <a:pt x="2324" y="2295"/>
                  </a:lnTo>
                  <a:lnTo>
                    <a:pt x="2328" y="2295"/>
                  </a:lnTo>
                  <a:lnTo>
                    <a:pt x="2329" y="2295"/>
                  </a:lnTo>
                  <a:lnTo>
                    <a:pt x="2332" y="2295"/>
                  </a:lnTo>
                  <a:lnTo>
                    <a:pt x="2337" y="2295"/>
                  </a:lnTo>
                  <a:lnTo>
                    <a:pt x="2339" y="2295"/>
                  </a:lnTo>
                  <a:lnTo>
                    <a:pt x="2341" y="2295"/>
                  </a:lnTo>
                  <a:lnTo>
                    <a:pt x="2344" y="2295"/>
                  </a:lnTo>
                  <a:lnTo>
                    <a:pt x="2346" y="2295"/>
                  </a:lnTo>
                  <a:lnTo>
                    <a:pt x="2350" y="2295"/>
                  </a:lnTo>
                  <a:lnTo>
                    <a:pt x="2351" y="2295"/>
                  </a:lnTo>
                  <a:lnTo>
                    <a:pt x="2354" y="2295"/>
                  </a:lnTo>
                  <a:lnTo>
                    <a:pt x="2355" y="2295"/>
                  </a:lnTo>
                  <a:lnTo>
                    <a:pt x="2358" y="2296"/>
                  </a:lnTo>
                  <a:lnTo>
                    <a:pt x="2360" y="2296"/>
                  </a:lnTo>
                  <a:lnTo>
                    <a:pt x="2363" y="2295"/>
                  </a:lnTo>
                  <a:lnTo>
                    <a:pt x="2367" y="2294"/>
                  </a:lnTo>
                  <a:lnTo>
                    <a:pt x="2372" y="2295"/>
                  </a:lnTo>
                  <a:lnTo>
                    <a:pt x="2376" y="2295"/>
                  </a:lnTo>
                  <a:lnTo>
                    <a:pt x="2380" y="2295"/>
                  </a:lnTo>
                  <a:lnTo>
                    <a:pt x="2381" y="2295"/>
                  </a:lnTo>
                  <a:lnTo>
                    <a:pt x="2385" y="2295"/>
                  </a:lnTo>
                  <a:lnTo>
                    <a:pt x="2386" y="2295"/>
                  </a:lnTo>
                  <a:lnTo>
                    <a:pt x="2389" y="2295"/>
                  </a:lnTo>
                  <a:lnTo>
                    <a:pt x="2390" y="2295"/>
                  </a:lnTo>
                  <a:lnTo>
                    <a:pt x="2394" y="2295"/>
                  </a:lnTo>
                  <a:lnTo>
                    <a:pt x="2397" y="2295"/>
                  </a:lnTo>
                  <a:lnTo>
                    <a:pt x="2398" y="2295"/>
                  </a:lnTo>
                  <a:lnTo>
                    <a:pt x="2401" y="2295"/>
                  </a:lnTo>
                  <a:lnTo>
                    <a:pt x="2403" y="2295"/>
                  </a:lnTo>
                  <a:lnTo>
                    <a:pt x="2406" y="2295"/>
                  </a:lnTo>
                  <a:lnTo>
                    <a:pt x="2407" y="2295"/>
                  </a:lnTo>
                  <a:lnTo>
                    <a:pt x="2409" y="2295"/>
                  </a:lnTo>
                  <a:lnTo>
                    <a:pt x="2412" y="2295"/>
                  </a:lnTo>
                  <a:lnTo>
                    <a:pt x="2415" y="2294"/>
                  </a:lnTo>
                  <a:lnTo>
                    <a:pt x="2416" y="2293"/>
                  </a:lnTo>
                  <a:lnTo>
                    <a:pt x="2420" y="2294"/>
                  </a:lnTo>
                  <a:lnTo>
                    <a:pt x="2421" y="2294"/>
                  </a:lnTo>
                  <a:lnTo>
                    <a:pt x="2424" y="2295"/>
                  </a:lnTo>
                  <a:lnTo>
                    <a:pt x="2427" y="2295"/>
                  </a:lnTo>
                  <a:lnTo>
                    <a:pt x="2429" y="2295"/>
                  </a:lnTo>
                  <a:lnTo>
                    <a:pt x="2432" y="2295"/>
                  </a:lnTo>
                  <a:lnTo>
                    <a:pt x="2433" y="2295"/>
                  </a:lnTo>
                  <a:lnTo>
                    <a:pt x="2436" y="2296"/>
                  </a:lnTo>
                  <a:lnTo>
                    <a:pt x="2438" y="2296"/>
                  </a:lnTo>
                  <a:lnTo>
                    <a:pt x="2440" y="2295"/>
                  </a:lnTo>
                  <a:lnTo>
                    <a:pt x="2442" y="2295"/>
                  </a:lnTo>
                  <a:lnTo>
                    <a:pt x="2445" y="2296"/>
                  </a:lnTo>
                  <a:lnTo>
                    <a:pt x="2446" y="2296"/>
                  </a:lnTo>
                  <a:lnTo>
                    <a:pt x="2449" y="2296"/>
                  </a:lnTo>
                  <a:lnTo>
                    <a:pt x="2450" y="2296"/>
                  </a:lnTo>
                  <a:lnTo>
                    <a:pt x="2454" y="2296"/>
                  </a:lnTo>
                  <a:lnTo>
                    <a:pt x="2455" y="2296"/>
                  </a:lnTo>
                  <a:lnTo>
                    <a:pt x="2459" y="2297"/>
                  </a:lnTo>
                  <a:lnTo>
                    <a:pt x="2462" y="2296"/>
                  </a:lnTo>
                  <a:lnTo>
                    <a:pt x="2464" y="2296"/>
                  </a:lnTo>
                  <a:lnTo>
                    <a:pt x="2467" y="2297"/>
                  </a:lnTo>
                  <a:lnTo>
                    <a:pt x="2468" y="2297"/>
                  </a:lnTo>
                  <a:lnTo>
                    <a:pt x="2471" y="2295"/>
                  </a:lnTo>
                  <a:lnTo>
                    <a:pt x="2472" y="2295"/>
                  </a:lnTo>
                  <a:lnTo>
                    <a:pt x="2475" y="2296"/>
                  </a:lnTo>
                  <a:lnTo>
                    <a:pt x="2477" y="2296"/>
                  </a:lnTo>
                  <a:lnTo>
                    <a:pt x="2483" y="2295"/>
                  </a:lnTo>
                  <a:lnTo>
                    <a:pt x="2485" y="2296"/>
                  </a:lnTo>
                  <a:lnTo>
                    <a:pt x="2486" y="2296"/>
                  </a:lnTo>
                  <a:lnTo>
                    <a:pt x="2488" y="2297"/>
                  </a:lnTo>
                  <a:lnTo>
                    <a:pt x="2489" y="2296"/>
                  </a:lnTo>
                  <a:lnTo>
                    <a:pt x="2492" y="2296"/>
                  </a:lnTo>
                  <a:lnTo>
                    <a:pt x="2495" y="2296"/>
                  </a:lnTo>
                  <a:lnTo>
                    <a:pt x="2498" y="2296"/>
                  </a:lnTo>
                  <a:lnTo>
                    <a:pt x="2500" y="2296"/>
                  </a:lnTo>
                  <a:lnTo>
                    <a:pt x="2502" y="2296"/>
                  </a:lnTo>
                  <a:lnTo>
                    <a:pt x="2504" y="2295"/>
                  </a:lnTo>
                  <a:lnTo>
                    <a:pt x="2507" y="2296"/>
                  </a:lnTo>
                  <a:lnTo>
                    <a:pt x="2508" y="2297"/>
                  </a:lnTo>
                  <a:lnTo>
                    <a:pt x="2511" y="2296"/>
                  </a:lnTo>
                  <a:lnTo>
                    <a:pt x="2515" y="2297"/>
                  </a:lnTo>
                  <a:lnTo>
                    <a:pt x="2518" y="2297"/>
                  </a:lnTo>
                  <a:lnTo>
                    <a:pt x="2520" y="2297"/>
                  </a:lnTo>
                  <a:lnTo>
                    <a:pt x="2523" y="2296"/>
                  </a:lnTo>
                  <a:lnTo>
                    <a:pt x="2524" y="2296"/>
                  </a:lnTo>
                  <a:lnTo>
                    <a:pt x="2527" y="2297"/>
                  </a:lnTo>
                  <a:lnTo>
                    <a:pt x="2530" y="2296"/>
                  </a:lnTo>
                  <a:lnTo>
                    <a:pt x="2533" y="2297"/>
                  </a:lnTo>
                  <a:lnTo>
                    <a:pt x="2534" y="2298"/>
                  </a:lnTo>
                  <a:lnTo>
                    <a:pt x="2537" y="2297"/>
                  </a:lnTo>
                  <a:lnTo>
                    <a:pt x="2540" y="2296"/>
                  </a:lnTo>
                  <a:lnTo>
                    <a:pt x="2542" y="2296"/>
                  </a:lnTo>
                  <a:lnTo>
                    <a:pt x="2544" y="2297"/>
                  </a:lnTo>
                  <a:lnTo>
                    <a:pt x="2546" y="2296"/>
                  </a:lnTo>
                  <a:lnTo>
                    <a:pt x="2548" y="2296"/>
                  </a:lnTo>
                  <a:lnTo>
                    <a:pt x="2551" y="2296"/>
                  </a:lnTo>
                  <a:lnTo>
                    <a:pt x="2554" y="2296"/>
                  </a:lnTo>
                  <a:lnTo>
                    <a:pt x="2555" y="2296"/>
                  </a:lnTo>
                  <a:lnTo>
                    <a:pt x="2559" y="2296"/>
                  </a:lnTo>
                  <a:lnTo>
                    <a:pt x="2561" y="2296"/>
                  </a:lnTo>
                  <a:lnTo>
                    <a:pt x="2563" y="2295"/>
                  </a:lnTo>
                  <a:lnTo>
                    <a:pt x="2564" y="2295"/>
                  </a:lnTo>
                  <a:lnTo>
                    <a:pt x="2567" y="2295"/>
                  </a:lnTo>
                  <a:lnTo>
                    <a:pt x="2569" y="2295"/>
                  </a:lnTo>
                  <a:lnTo>
                    <a:pt x="2572" y="2295"/>
                  </a:lnTo>
                  <a:lnTo>
                    <a:pt x="2575" y="2296"/>
                  </a:lnTo>
                  <a:lnTo>
                    <a:pt x="2577" y="2296"/>
                  </a:lnTo>
                  <a:lnTo>
                    <a:pt x="2581" y="2295"/>
                  </a:lnTo>
                  <a:lnTo>
                    <a:pt x="2585" y="2294"/>
                  </a:lnTo>
                  <a:lnTo>
                    <a:pt x="2587" y="2294"/>
                  </a:lnTo>
                  <a:lnTo>
                    <a:pt x="2589" y="2295"/>
                  </a:lnTo>
                  <a:lnTo>
                    <a:pt x="2590" y="2295"/>
                  </a:lnTo>
                  <a:lnTo>
                    <a:pt x="2592" y="2295"/>
                  </a:lnTo>
                  <a:lnTo>
                    <a:pt x="2596" y="2295"/>
                  </a:lnTo>
                  <a:lnTo>
                    <a:pt x="2598" y="2295"/>
                  </a:lnTo>
                  <a:lnTo>
                    <a:pt x="2599" y="2295"/>
                  </a:lnTo>
                  <a:lnTo>
                    <a:pt x="2602" y="2296"/>
                  </a:lnTo>
                  <a:lnTo>
                    <a:pt x="2603" y="2296"/>
                  </a:lnTo>
                  <a:lnTo>
                    <a:pt x="2606" y="2296"/>
                  </a:lnTo>
                  <a:lnTo>
                    <a:pt x="2607" y="2296"/>
                  </a:lnTo>
                  <a:lnTo>
                    <a:pt x="2611" y="2295"/>
                  </a:lnTo>
                  <a:lnTo>
                    <a:pt x="2612" y="2295"/>
                  </a:lnTo>
                  <a:lnTo>
                    <a:pt x="2613" y="2295"/>
                  </a:lnTo>
                  <a:lnTo>
                    <a:pt x="2616" y="2295"/>
                  </a:lnTo>
                  <a:lnTo>
                    <a:pt x="2619" y="2296"/>
                  </a:lnTo>
                  <a:lnTo>
                    <a:pt x="2622" y="2295"/>
                  </a:lnTo>
                  <a:lnTo>
                    <a:pt x="2624" y="2296"/>
                  </a:lnTo>
                  <a:lnTo>
                    <a:pt x="2625" y="2296"/>
                  </a:lnTo>
                  <a:lnTo>
                    <a:pt x="2628" y="2295"/>
                  </a:lnTo>
                  <a:lnTo>
                    <a:pt x="2629" y="2296"/>
                  </a:lnTo>
                  <a:lnTo>
                    <a:pt x="2631" y="2296"/>
                  </a:lnTo>
                  <a:lnTo>
                    <a:pt x="2634" y="2295"/>
                  </a:lnTo>
                  <a:lnTo>
                    <a:pt x="2637" y="2296"/>
                  </a:lnTo>
                  <a:lnTo>
                    <a:pt x="2638" y="2296"/>
                  </a:lnTo>
                  <a:lnTo>
                    <a:pt x="2640" y="2295"/>
                  </a:lnTo>
                  <a:lnTo>
                    <a:pt x="2643" y="2295"/>
                  </a:lnTo>
                  <a:lnTo>
                    <a:pt x="2644" y="2296"/>
                  </a:lnTo>
                  <a:lnTo>
                    <a:pt x="2648" y="2295"/>
                  </a:lnTo>
                  <a:lnTo>
                    <a:pt x="2650" y="2296"/>
                  </a:lnTo>
                  <a:lnTo>
                    <a:pt x="2651" y="2296"/>
                  </a:lnTo>
                  <a:lnTo>
                    <a:pt x="2655" y="2295"/>
                  </a:lnTo>
                  <a:lnTo>
                    <a:pt x="2659" y="2296"/>
                  </a:lnTo>
                  <a:lnTo>
                    <a:pt x="2661" y="2296"/>
                  </a:lnTo>
                  <a:lnTo>
                    <a:pt x="2664" y="2295"/>
                  </a:lnTo>
                  <a:lnTo>
                    <a:pt x="2667" y="2295"/>
                  </a:lnTo>
                  <a:lnTo>
                    <a:pt x="2668" y="2295"/>
                  </a:lnTo>
                  <a:lnTo>
                    <a:pt x="2672" y="2295"/>
                  </a:lnTo>
                  <a:lnTo>
                    <a:pt x="2676" y="2295"/>
                  </a:lnTo>
                  <a:lnTo>
                    <a:pt x="2677" y="2295"/>
                  </a:lnTo>
                  <a:lnTo>
                    <a:pt x="2679" y="2295"/>
                  </a:lnTo>
                  <a:lnTo>
                    <a:pt x="2681" y="2295"/>
                  </a:lnTo>
                  <a:lnTo>
                    <a:pt x="2685" y="2296"/>
                  </a:lnTo>
                  <a:lnTo>
                    <a:pt x="2687" y="2296"/>
                  </a:lnTo>
                  <a:lnTo>
                    <a:pt x="2690" y="2296"/>
                  </a:lnTo>
                  <a:lnTo>
                    <a:pt x="2693" y="2296"/>
                  </a:lnTo>
                  <a:lnTo>
                    <a:pt x="2694" y="2296"/>
                  </a:lnTo>
                  <a:lnTo>
                    <a:pt x="2699" y="2295"/>
                  </a:lnTo>
                  <a:lnTo>
                    <a:pt x="2702" y="2295"/>
                  </a:lnTo>
                  <a:lnTo>
                    <a:pt x="2703" y="2295"/>
                  </a:lnTo>
                  <a:lnTo>
                    <a:pt x="2707" y="2297"/>
                  </a:lnTo>
                  <a:lnTo>
                    <a:pt x="2708" y="2297"/>
                  </a:lnTo>
                  <a:lnTo>
                    <a:pt x="2711" y="2296"/>
                  </a:lnTo>
                  <a:lnTo>
                    <a:pt x="2716" y="2295"/>
                  </a:lnTo>
                  <a:lnTo>
                    <a:pt x="2717" y="2295"/>
                  </a:lnTo>
                  <a:lnTo>
                    <a:pt x="2720" y="2296"/>
                  </a:lnTo>
                  <a:lnTo>
                    <a:pt x="2722" y="2296"/>
                  </a:lnTo>
                  <a:lnTo>
                    <a:pt x="2725" y="2295"/>
                  </a:lnTo>
                  <a:lnTo>
                    <a:pt x="2729" y="2296"/>
                  </a:lnTo>
                  <a:lnTo>
                    <a:pt x="2732" y="2295"/>
                  </a:lnTo>
                  <a:lnTo>
                    <a:pt x="2735" y="2296"/>
                  </a:lnTo>
                  <a:lnTo>
                    <a:pt x="2738" y="2295"/>
                  </a:lnTo>
                  <a:lnTo>
                    <a:pt x="2742" y="2295"/>
                  </a:lnTo>
                  <a:lnTo>
                    <a:pt x="2743" y="2295"/>
                  </a:lnTo>
                  <a:lnTo>
                    <a:pt x="2747" y="2295"/>
                  </a:lnTo>
                  <a:lnTo>
                    <a:pt x="2749" y="2295"/>
                  </a:lnTo>
                  <a:lnTo>
                    <a:pt x="2751" y="2295"/>
                  </a:lnTo>
                  <a:lnTo>
                    <a:pt x="2755" y="2296"/>
                  </a:lnTo>
                  <a:lnTo>
                    <a:pt x="2759" y="2295"/>
                  </a:lnTo>
                  <a:lnTo>
                    <a:pt x="2760" y="2295"/>
                  </a:lnTo>
                  <a:lnTo>
                    <a:pt x="2764" y="2295"/>
                  </a:lnTo>
                  <a:lnTo>
                    <a:pt x="2768" y="2295"/>
                  </a:lnTo>
                  <a:lnTo>
                    <a:pt x="2769" y="2295"/>
                  </a:lnTo>
                  <a:lnTo>
                    <a:pt x="2773" y="2295"/>
                  </a:lnTo>
                  <a:lnTo>
                    <a:pt x="2776" y="2295"/>
                  </a:lnTo>
                  <a:lnTo>
                    <a:pt x="2777" y="2294"/>
                  </a:lnTo>
                  <a:lnTo>
                    <a:pt x="2781" y="2295"/>
                  </a:lnTo>
                  <a:lnTo>
                    <a:pt x="2782" y="2295"/>
                  </a:lnTo>
                  <a:lnTo>
                    <a:pt x="2785" y="2295"/>
                  </a:lnTo>
                  <a:lnTo>
                    <a:pt x="2787" y="2295"/>
                  </a:lnTo>
                  <a:lnTo>
                    <a:pt x="2788" y="2295"/>
                  </a:lnTo>
                  <a:lnTo>
                    <a:pt x="2791" y="2295"/>
                  </a:lnTo>
                  <a:lnTo>
                    <a:pt x="2793" y="2294"/>
                  </a:lnTo>
                  <a:lnTo>
                    <a:pt x="2795" y="2294"/>
                  </a:lnTo>
                  <a:lnTo>
                    <a:pt x="2799" y="2295"/>
                  </a:lnTo>
                  <a:lnTo>
                    <a:pt x="2800" y="2295"/>
                  </a:lnTo>
                  <a:lnTo>
                    <a:pt x="2803" y="2295"/>
                  </a:lnTo>
                  <a:lnTo>
                    <a:pt x="2804" y="2295"/>
                  </a:lnTo>
                  <a:lnTo>
                    <a:pt x="2808" y="2295"/>
                  </a:lnTo>
                  <a:lnTo>
                    <a:pt x="2811" y="2295"/>
                  </a:lnTo>
                  <a:lnTo>
                    <a:pt x="2813" y="2295"/>
                  </a:lnTo>
                  <a:lnTo>
                    <a:pt x="2815" y="2295"/>
                  </a:lnTo>
                  <a:lnTo>
                    <a:pt x="2817" y="2294"/>
                  </a:lnTo>
                  <a:lnTo>
                    <a:pt x="2820" y="2295"/>
                  </a:lnTo>
                  <a:lnTo>
                    <a:pt x="2821" y="2295"/>
                  </a:lnTo>
                  <a:lnTo>
                    <a:pt x="2824" y="2293"/>
                  </a:lnTo>
                  <a:lnTo>
                    <a:pt x="2827" y="2292"/>
                  </a:lnTo>
                  <a:lnTo>
                    <a:pt x="2829" y="2293"/>
                  </a:lnTo>
                  <a:lnTo>
                    <a:pt x="2830" y="2293"/>
                  </a:lnTo>
                  <a:lnTo>
                    <a:pt x="2831" y="2293"/>
                  </a:lnTo>
                  <a:lnTo>
                    <a:pt x="2834" y="2293"/>
                  </a:lnTo>
                  <a:lnTo>
                    <a:pt x="2837" y="2294"/>
                  </a:lnTo>
                  <a:lnTo>
                    <a:pt x="2838" y="2294"/>
                  </a:lnTo>
                  <a:lnTo>
                    <a:pt x="2841" y="2293"/>
                  </a:lnTo>
                  <a:lnTo>
                    <a:pt x="2844" y="2293"/>
                  </a:lnTo>
                  <a:lnTo>
                    <a:pt x="2846" y="2293"/>
                  </a:lnTo>
                  <a:lnTo>
                    <a:pt x="2847" y="2293"/>
                  </a:lnTo>
                  <a:lnTo>
                    <a:pt x="2850" y="2292"/>
                  </a:lnTo>
                  <a:lnTo>
                    <a:pt x="2851" y="2292"/>
                  </a:lnTo>
                  <a:lnTo>
                    <a:pt x="2854" y="2292"/>
                  </a:lnTo>
                  <a:lnTo>
                    <a:pt x="2857" y="2292"/>
                  </a:lnTo>
                  <a:lnTo>
                    <a:pt x="2859" y="2293"/>
                  </a:lnTo>
                  <a:lnTo>
                    <a:pt x="2860" y="2293"/>
                  </a:lnTo>
                  <a:lnTo>
                    <a:pt x="2864" y="2292"/>
                  </a:lnTo>
                  <a:lnTo>
                    <a:pt x="2865" y="2292"/>
                  </a:lnTo>
                  <a:lnTo>
                    <a:pt x="2866" y="2292"/>
                  </a:lnTo>
                  <a:lnTo>
                    <a:pt x="2868" y="2292"/>
                  </a:lnTo>
                  <a:lnTo>
                    <a:pt x="2873" y="2292"/>
                  </a:lnTo>
                  <a:lnTo>
                    <a:pt x="2874" y="2292"/>
                  </a:lnTo>
                  <a:lnTo>
                    <a:pt x="2877" y="2292"/>
                  </a:lnTo>
                  <a:lnTo>
                    <a:pt x="2880" y="2292"/>
                  </a:lnTo>
                  <a:lnTo>
                    <a:pt x="2882" y="2292"/>
                  </a:lnTo>
                  <a:lnTo>
                    <a:pt x="2886" y="2292"/>
                  </a:lnTo>
                  <a:lnTo>
                    <a:pt x="2889" y="2293"/>
                  </a:lnTo>
                  <a:lnTo>
                    <a:pt x="2890" y="2293"/>
                  </a:lnTo>
                  <a:lnTo>
                    <a:pt x="2892" y="2292"/>
                  </a:lnTo>
                  <a:lnTo>
                    <a:pt x="2897" y="2293"/>
                  </a:lnTo>
                  <a:lnTo>
                    <a:pt x="2899" y="2292"/>
                  </a:lnTo>
                  <a:lnTo>
                    <a:pt x="2900" y="2292"/>
                  </a:lnTo>
                  <a:lnTo>
                    <a:pt x="2904" y="2293"/>
                  </a:lnTo>
                  <a:lnTo>
                    <a:pt x="2907" y="2294"/>
                  </a:lnTo>
                  <a:lnTo>
                    <a:pt x="2908" y="2294"/>
                  </a:lnTo>
                  <a:lnTo>
                    <a:pt x="2912" y="2293"/>
                  </a:lnTo>
                  <a:lnTo>
                    <a:pt x="2916" y="2294"/>
                  </a:lnTo>
                  <a:lnTo>
                    <a:pt x="2917" y="2295"/>
                  </a:lnTo>
                  <a:lnTo>
                    <a:pt x="2921" y="2293"/>
                  </a:lnTo>
                  <a:lnTo>
                    <a:pt x="2925" y="2294"/>
                  </a:lnTo>
                  <a:lnTo>
                    <a:pt x="2929" y="2294"/>
                  </a:lnTo>
                  <a:lnTo>
                    <a:pt x="2930" y="2294"/>
                  </a:lnTo>
                  <a:lnTo>
                    <a:pt x="2933" y="2293"/>
                  </a:lnTo>
                  <a:lnTo>
                    <a:pt x="2934" y="2292"/>
                  </a:lnTo>
                  <a:lnTo>
                    <a:pt x="2936" y="2292"/>
                  </a:lnTo>
                  <a:lnTo>
                    <a:pt x="2939" y="2292"/>
                  </a:lnTo>
                  <a:lnTo>
                    <a:pt x="2942" y="2293"/>
                  </a:lnTo>
                  <a:lnTo>
                    <a:pt x="2945" y="2294"/>
                  </a:lnTo>
                  <a:lnTo>
                    <a:pt x="2947" y="2293"/>
                  </a:lnTo>
                  <a:lnTo>
                    <a:pt x="2948" y="2293"/>
                  </a:lnTo>
                  <a:lnTo>
                    <a:pt x="2951" y="2292"/>
                  </a:lnTo>
                  <a:lnTo>
                    <a:pt x="2952" y="2292"/>
                  </a:lnTo>
                  <a:lnTo>
                    <a:pt x="2955" y="2292"/>
                  </a:lnTo>
                  <a:lnTo>
                    <a:pt x="2956" y="2292"/>
                  </a:lnTo>
                  <a:lnTo>
                    <a:pt x="2960" y="2293"/>
                  </a:lnTo>
                  <a:lnTo>
                    <a:pt x="2963" y="2293"/>
                  </a:lnTo>
                  <a:lnTo>
                    <a:pt x="2965" y="2293"/>
                  </a:lnTo>
                  <a:lnTo>
                    <a:pt x="2967" y="2294"/>
                  </a:lnTo>
                  <a:lnTo>
                    <a:pt x="2969" y="2293"/>
                  </a:lnTo>
                  <a:lnTo>
                    <a:pt x="2972" y="2293"/>
                  </a:lnTo>
                  <a:lnTo>
                    <a:pt x="2974" y="2293"/>
                  </a:lnTo>
                  <a:lnTo>
                    <a:pt x="2977" y="2294"/>
                  </a:lnTo>
                  <a:lnTo>
                    <a:pt x="2978" y="2294"/>
                  </a:lnTo>
                  <a:lnTo>
                    <a:pt x="2981" y="2293"/>
                  </a:lnTo>
                  <a:lnTo>
                    <a:pt x="2982" y="2293"/>
                  </a:lnTo>
                  <a:lnTo>
                    <a:pt x="2985" y="2294"/>
                  </a:lnTo>
                  <a:lnTo>
                    <a:pt x="2987" y="2293"/>
                  </a:lnTo>
                  <a:lnTo>
                    <a:pt x="2990" y="2292"/>
                  </a:lnTo>
                  <a:lnTo>
                    <a:pt x="2991" y="2292"/>
                  </a:lnTo>
                  <a:lnTo>
                    <a:pt x="2995" y="2294"/>
                  </a:lnTo>
                  <a:lnTo>
                    <a:pt x="2995" y="2295"/>
                  </a:lnTo>
                  <a:lnTo>
                    <a:pt x="2997" y="2295"/>
                  </a:lnTo>
                  <a:lnTo>
                    <a:pt x="3001" y="2294"/>
                  </a:lnTo>
                  <a:lnTo>
                    <a:pt x="3003" y="2295"/>
                  </a:lnTo>
                  <a:lnTo>
                    <a:pt x="3004" y="2295"/>
                  </a:lnTo>
                  <a:lnTo>
                    <a:pt x="3007" y="2293"/>
                  </a:lnTo>
                  <a:lnTo>
                    <a:pt x="3008" y="2293"/>
                  </a:lnTo>
                  <a:lnTo>
                    <a:pt x="3010" y="2292"/>
                  </a:lnTo>
                  <a:lnTo>
                    <a:pt x="3013" y="2293"/>
                  </a:lnTo>
                  <a:lnTo>
                    <a:pt x="3016" y="2294"/>
                  </a:lnTo>
                  <a:lnTo>
                    <a:pt x="3017" y="2293"/>
                  </a:lnTo>
                  <a:lnTo>
                    <a:pt x="3019" y="2293"/>
                  </a:lnTo>
                  <a:lnTo>
                    <a:pt x="3022" y="2294"/>
                  </a:lnTo>
                  <a:lnTo>
                    <a:pt x="3025" y="2293"/>
                  </a:lnTo>
                  <a:lnTo>
                    <a:pt x="3026" y="2293"/>
                  </a:lnTo>
                  <a:lnTo>
                    <a:pt x="3029" y="2294"/>
                  </a:lnTo>
                  <a:lnTo>
                    <a:pt x="3031" y="2295"/>
                  </a:lnTo>
                  <a:lnTo>
                    <a:pt x="3034" y="2294"/>
                  </a:lnTo>
                  <a:lnTo>
                    <a:pt x="3036" y="2293"/>
                  </a:lnTo>
                  <a:lnTo>
                    <a:pt x="3039" y="2294"/>
                  </a:lnTo>
                  <a:lnTo>
                    <a:pt x="3043" y="2292"/>
                  </a:lnTo>
                  <a:lnTo>
                    <a:pt x="3047" y="2293"/>
                  </a:lnTo>
                  <a:lnTo>
                    <a:pt x="3048" y="2293"/>
                  </a:lnTo>
                  <a:lnTo>
                    <a:pt x="3051" y="2293"/>
                  </a:lnTo>
                  <a:lnTo>
                    <a:pt x="3052" y="2293"/>
                  </a:lnTo>
                  <a:lnTo>
                    <a:pt x="3055" y="2294"/>
                  </a:lnTo>
                  <a:lnTo>
                    <a:pt x="3056" y="2293"/>
                  </a:lnTo>
                  <a:lnTo>
                    <a:pt x="3058" y="2293"/>
                  </a:lnTo>
                  <a:lnTo>
                    <a:pt x="3062" y="2293"/>
                  </a:lnTo>
                  <a:lnTo>
                    <a:pt x="3064" y="2293"/>
                  </a:lnTo>
                  <a:lnTo>
                    <a:pt x="3065" y="2293"/>
                  </a:lnTo>
                  <a:lnTo>
                    <a:pt x="3069" y="2293"/>
                  </a:lnTo>
                  <a:lnTo>
                    <a:pt x="3070" y="2293"/>
                  </a:lnTo>
                  <a:lnTo>
                    <a:pt x="3073" y="2293"/>
                  </a:lnTo>
                  <a:lnTo>
                    <a:pt x="3073" y="2294"/>
                  </a:lnTo>
                  <a:lnTo>
                    <a:pt x="3076" y="2294"/>
                  </a:lnTo>
                  <a:lnTo>
                    <a:pt x="3078" y="2294"/>
                  </a:lnTo>
                  <a:lnTo>
                    <a:pt x="3082" y="2292"/>
                  </a:lnTo>
                  <a:lnTo>
                    <a:pt x="3087" y="2293"/>
                  </a:lnTo>
                  <a:lnTo>
                    <a:pt x="3090" y="2294"/>
                  </a:lnTo>
                  <a:lnTo>
                    <a:pt x="3091" y="2295"/>
                  </a:lnTo>
                  <a:lnTo>
                    <a:pt x="3095" y="2294"/>
                  </a:lnTo>
                  <a:lnTo>
                    <a:pt x="3097" y="2294"/>
                  </a:lnTo>
                  <a:lnTo>
                    <a:pt x="3099" y="2294"/>
                  </a:lnTo>
                  <a:lnTo>
                    <a:pt x="3103" y="2293"/>
                  </a:lnTo>
                  <a:lnTo>
                    <a:pt x="3104" y="2293"/>
                  </a:lnTo>
                  <a:lnTo>
                    <a:pt x="3108" y="2295"/>
                  </a:lnTo>
                  <a:lnTo>
                    <a:pt x="3109" y="2295"/>
                  </a:lnTo>
                  <a:lnTo>
                    <a:pt x="3112" y="2294"/>
                  </a:lnTo>
                  <a:lnTo>
                    <a:pt x="3113" y="2294"/>
                  </a:lnTo>
                  <a:lnTo>
                    <a:pt x="3115" y="2294"/>
                  </a:lnTo>
                  <a:lnTo>
                    <a:pt x="3119" y="2294"/>
                  </a:lnTo>
                  <a:lnTo>
                    <a:pt x="3121" y="2293"/>
                  </a:lnTo>
                  <a:lnTo>
                    <a:pt x="3123" y="2292"/>
                  </a:lnTo>
                  <a:lnTo>
                    <a:pt x="3126" y="2293"/>
                  </a:lnTo>
                  <a:lnTo>
                    <a:pt x="3126" y="2294"/>
                  </a:lnTo>
                  <a:lnTo>
                    <a:pt x="3129" y="2295"/>
                  </a:lnTo>
                  <a:lnTo>
                    <a:pt x="3131" y="2295"/>
                  </a:lnTo>
                  <a:lnTo>
                    <a:pt x="3134" y="2294"/>
                  </a:lnTo>
                  <a:lnTo>
                    <a:pt x="3135" y="2294"/>
                  </a:lnTo>
                  <a:lnTo>
                    <a:pt x="3138" y="2293"/>
                  </a:lnTo>
                  <a:lnTo>
                    <a:pt x="3139" y="2293"/>
                  </a:lnTo>
                  <a:lnTo>
                    <a:pt x="3143" y="2292"/>
                  </a:lnTo>
                  <a:lnTo>
                    <a:pt x="3144" y="2292"/>
                  </a:lnTo>
                  <a:lnTo>
                    <a:pt x="3147" y="2292"/>
                  </a:lnTo>
                  <a:lnTo>
                    <a:pt x="3148" y="2292"/>
                  </a:lnTo>
                  <a:lnTo>
                    <a:pt x="3152" y="2294"/>
                  </a:lnTo>
                  <a:lnTo>
                    <a:pt x="3153" y="2294"/>
                  </a:lnTo>
                  <a:lnTo>
                    <a:pt x="3155" y="2293"/>
                  </a:lnTo>
                  <a:lnTo>
                    <a:pt x="3156" y="2293"/>
                  </a:lnTo>
                  <a:lnTo>
                    <a:pt x="3160" y="2294"/>
                  </a:lnTo>
                  <a:lnTo>
                    <a:pt x="3161" y="2294"/>
                  </a:lnTo>
                  <a:lnTo>
                    <a:pt x="3164" y="2293"/>
                  </a:lnTo>
                  <a:lnTo>
                    <a:pt x="3165" y="2293"/>
                  </a:lnTo>
                  <a:lnTo>
                    <a:pt x="3168" y="2294"/>
                  </a:lnTo>
                  <a:lnTo>
                    <a:pt x="3171" y="2293"/>
                  </a:lnTo>
                  <a:lnTo>
                    <a:pt x="3173" y="2294"/>
                  </a:lnTo>
                  <a:lnTo>
                    <a:pt x="3174" y="2294"/>
                  </a:lnTo>
                  <a:lnTo>
                    <a:pt x="3177" y="2293"/>
                  </a:lnTo>
                  <a:lnTo>
                    <a:pt x="3179" y="2292"/>
                  </a:lnTo>
                  <a:lnTo>
                    <a:pt x="3182" y="2294"/>
                  </a:lnTo>
                  <a:lnTo>
                    <a:pt x="3183" y="2294"/>
                  </a:lnTo>
                  <a:lnTo>
                    <a:pt x="3186" y="2292"/>
                  </a:lnTo>
                  <a:lnTo>
                    <a:pt x="3188" y="2292"/>
                  </a:lnTo>
                  <a:lnTo>
                    <a:pt x="3191" y="2294"/>
                  </a:lnTo>
                  <a:lnTo>
                    <a:pt x="3192" y="2294"/>
                  </a:lnTo>
                  <a:lnTo>
                    <a:pt x="3194" y="2294"/>
                  </a:lnTo>
                  <a:lnTo>
                    <a:pt x="3196" y="2294"/>
                  </a:lnTo>
                  <a:lnTo>
                    <a:pt x="3198" y="2294"/>
                  </a:lnTo>
                  <a:lnTo>
                    <a:pt x="3200" y="2294"/>
                  </a:lnTo>
                  <a:lnTo>
                    <a:pt x="3202" y="2293"/>
                  </a:lnTo>
                  <a:lnTo>
                    <a:pt x="3206" y="2294"/>
                  </a:lnTo>
                  <a:lnTo>
                    <a:pt x="3208" y="2293"/>
                  </a:lnTo>
                  <a:lnTo>
                    <a:pt x="3210" y="2292"/>
                  </a:lnTo>
                  <a:lnTo>
                    <a:pt x="3212" y="2294"/>
                  </a:lnTo>
                  <a:lnTo>
                    <a:pt x="3214" y="2294"/>
                  </a:lnTo>
                  <a:lnTo>
                    <a:pt x="3217" y="2293"/>
                  </a:lnTo>
                  <a:lnTo>
                    <a:pt x="3218" y="2292"/>
                  </a:lnTo>
                  <a:lnTo>
                    <a:pt x="3221" y="2292"/>
                  </a:lnTo>
                  <a:lnTo>
                    <a:pt x="3224" y="2293"/>
                  </a:lnTo>
                  <a:lnTo>
                    <a:pt x="3226" y="2293"/>
                  </a:lnTo>
                  <a:lnTo>
                    <a:pt x="3230" y="2292"/>
                  </a:lnTo>
                  <a:lnTo>
                    <a:pt x="3232" y="2292"/>
                  </a:lnTo>
                  <a:lnTo>
                    <a:pt x="3234" y="2292"/>
                  </a:lnTo>
                  <a:lnTo>
                    <a:pt x="3237" y="2292"/>
                  </a:lnTo>
                  <a:lnTo>
                    <a:pt x="3238" y="2292"/>
                  </a:lnTo>
                  <a:lnTo>
                    <a:pt x="3239" y="2292"/>
                  </a:lnTo>
                  <a:lnTo>
                    <a:pt x="3242" y="2293"/>
                  </a:lnTo>
                  <a:lnTo>
                    <a:pt x="3244" y="2293"/>
                  </a:lnTo>
                  <a:lnTo>
                    <a:pt x="3247" y="2292"/>
                  </a:lnTo>
                  <a:lnTo>
                    <a:pt x="3252" y="2292"/>
                  </a:lnTo>
                  <a:lnTo>
                    <a:pt x="3254" y="2292"/>
                  </a:lnTo>
                  <a:lnTo>
                    <a:pt x="3256" y="2293"/>
                  </a:lnTo>
                  <a:lnTo>
                    <a:pt x="3258" y="2293"/>
                  </a:lnTo>
                  <a:lnTo>
                    <a:pt x="3261" y="2293"/>
                  </a:lnTo>
                  <a:lnTo>
                    <a:pt x="3265" y="2295"/>
                  </a:lnTo>
                  <a:lnTo>
                    <a:pt x="3269" y="2295"/>
                  </a:lnTo>
                  <a:lnTo>
                    <a:pt x="3274" y="2293"/>
                  </a:lnTo>
                  <a:lnTo>
                    <a:pt x="3275" y="2292"/>
                  </a:lnTo>
                  <a:lnTo>
                    <a:pt x="3278" y="2292"/>
                  </a:lnTo>
                  <a:lnTo>
                    <a:pt x="3283" y="2293"/>
                  </a:lnTo>
                  <a:lnTo>
                    <a:pt x="3287" y="2292"/>
                  </a:lnTo>
                  <a:lnTo>
                    <a:pt x="3291" y="2293"/>
                  </a:lnTo>
                  <a:lnTo>
                    <a:pt x="3292" y="2293"/>
                  </a:lnTo>
                  <a:lnTo>
                    <a:pt x="3294" y="2294"/>
                  </a:lnTo>
                  <a:lnTo>
                    <a:pt x="3296" y="2293"/>
                  </a:lnTo>
                  <a:lnTo>
                    <a:pt x="3298" y="2292"/>
                  </a:lnTo>
                  <a:lnTo>
                    <a:pt x="3301" y="2293"/>
                  </a:lnTo>
                  <a:lnTo>
                    <a:pt x="3303" y="2294"/>
                  </a:lnTo>
                  <a:lnTo>
                    <a:pt x="3305" y="2294"/>
                  </a:lnTo>
                  <a:lnTo>
                    <a:pt x="3307" y="2293"/>
                  </a:lnTo>
                  <a:lnTo>
                    <a:pt x="3310" y="2293"/>
                  </a:lnTo>
                  <a:lnTo>
                    <a:pt x="3312" y="2294"/>
                  </a:lnTo>
                  <a:lnTo>
                    <a:pt x="3313" y="2294"/>
                  </a:lnTo>
                  <a:lnTo>
                    <a:pt x="3317" y="2293"/>
                  </a:lnTo>
                  <a:lnTo>
                    <a:pt x="3319" y="2292"/>
                  </a:lnTo>
                  <a:lnTo>
                    <a:pt x="3321" y="2293"/>
                  </a:lnTo>
                  <a:lnTo>
                    <a:pt x="3323" y="2293"/>
                  </a:lnTo>
                  <a:lnTo>
                    <a:pt x="3325" y="2293"/>
                  </a:lnTo>
                  <a:lnTo>
                    <a:pt x="3327" y="2293"/>
                  </a:lnTo>
                  <a:lnTo>
                    <a:pt x="3330" y="2294"/>
                  </a:lnTo>
                  <a:lnTo>
                    <a:pt x="3331" y="2294"/>
                  </a:lnTo>
                  <a:lnTo>
                    <a:pt x="3333" y="2294"/>
                  </a:lnTo>
                  <a:lnTo>
                    <a:pt x="3335" y="2294"/>
                  </a:lnTo>
                  <a:lnTo>
                    <a:pt x="3339" y="2293"/>
                  </a:lnTo>
                  <a:lnTo>
                    <a:pt x="3342" y="2293"/>
                  </a:lnTo>
                  <a:lnTo>
                    <a:pt x="3344" y="2293"/>
                  </a:lnTo>
                  <a:lnTo>
                    <a:pt x="3348" y="2293"/>
                  </a:lnTo>
                  <a:lnTo>
                    <a:pt x="3349" y="2294"/>
                  </a:lnTo>
                  <a:lnTo>
                    <a:pt x="3352" y="2293"/>
                  </a:lnTo>
                  <a:lnTo>
                    <a:pt x="3353" y="2293"/>
                  </a:lnTo>
                  <a:lnTo>
                    <a:pt x="3355" y="2292"/>
                  </a:lnTo>
                  <a:lnTo>
                    <a:pt x="3357" y="2292"/>
                  </a:lnTo>
                  <a:lnTo>
                    <a:pt x="3360" y="2292"/>
                  </a:lnTo>
                  <a:lnTo>
                    <a:pt x="3361" y="2292"/>
                  </a:lnTo>
                  <a:lnTo>
                    <a:pt x="3365" y="2293"/>
                  </a:lnTo>
                  <a:lnTo>
                    <a:pt x="3366" y="2294"/>
                  </a:lnTo>
                  <a:lnTo>
                    <a:pt x="3369" y="2295"/>
                  </a:lnTo>
                  <a:lnTo>
                    <a:pt x="3370" y="2295"/>
                  </a:lnTo>
                  <a:lnTo>
                    <a:pt x="3374" y="2295"/>
                  </a:lnTo>
                  <a:lnTo>
                    <a:pt x="3375" y="2295"/>
                  </a:lnTo>
                  <a:lnTo>
                    <a:pt x="3378" y="2293"/>
                  </a:lnTo>
                  <a:lnTo>
                    <a:pt x="3379" y="2293"/>
                  </a:lnTo>
                  <a:lnTo>
                    <a:pt x="3382" y="2294"/>
                  </a:lnTo>
                  <a:lnTo>
                    <a:pt x="3385" y="2294"/>
                  </a:lnTo>
                  <a:lnTo>
                    <a:pt x="3387" y="2294"/>
                  </a:lnTo>
                  <a:lnTo>
                    <a:pt x="3390" y="2295"/>
                  </a:lnTo>
                  <a:lnTo>
                    <a:pt x="3392" y="2295"/>
                  </a:lnTo>
                  <a:lnTo>
                    <a:pt x="3395" y="2293"/>
                  </a:lnTo>
                  <a:lnTo>
                    <a:pt x="3396" y="2294"/>
                  </a:lnTo>
                  <a:lnTo>
                    <a:pt x="3399" y="2295"/>
                  </a:lnTo>
                  <a:lnTo>
                    <a:pt x="3401" y="2295"/>
                  </a:lnTo>
                  <a:lnTo>
                    <a:pt x="3404" y="2295"/>
                  </a:lnTo>
                  <a:lnTo>
                    <a:pt x="3405" y="2295"/>
                  </a:lnTo>
                  <a:lnTo>
                    <a:pt x="3408" y="2295"/>
                  </a:lnTo>
                  <a:lnTo>
                    <a:pt x="3410" y="2295"/>
                  </a:lnTo>
                  <a:lnTo>
                    <a:pt x="3413" y="2295"/>
                  </a:lnTo>
                  <a:lnTo>
                    <a:pt x="3415" y="2295"/>
                  </a:lnTo>
                  <a:lnTo>
                    <a:pt x="3417" y="2295"/>
                  </a:lnTo>
                  <a:lnTo>
                    <a:pt x="3418" y="2295"/>
                  </a:lnTo>
                  <a:lnTo>
                    <a:pt x="3421" y="2295"/>
                  </a:lnTo>
                  <a:lnTo>
                    <a:pt x="3422" y="2295"/>
                  </a:lnTo>
                  <a:lnTo>
                    <a:pt x="3425" y="2295"/>
                  </a:lnTo>
                  <a:lnTo>
                    <a:pt x="3426" y="2295"/>
                  </a:lnTo>
                  <a:lnTo>
                    <a:pt x="3429" y="2294"/>
                  </a:lnTo>
                  <a:lnTo>
                    <a:pt x="3431" y="2294"/>
                  </a:lnTo>
                  <a:lnTo>
                    <a:pt x="3434" y="2295"/>
                  </a:lnTo>
                  <a:lnTo>
                    <a:pt x="3435" y="2295"/>
                  </a:lnTo>
                  <a:lnTo>
                    <a:pt x="3440" y="2295"/>
                  </a:lnTo>
                  <a:lnTo>
                    <a:pt x="3442" y="2295"/>
                  </a:lnTo>
                  <a:lnTo>
                    <a:pt x="3443" y="2295"/>
                  </a:lnTo>
                  <a:lnTo>
                    <a:pt x="3448" y="2295"/>
                  </a:lnTo>
                  <a:lnTo>
                    <a:pt x="3449" y="2295"/>
                  </a:lnTo>
                  <a:lnTo>
                    <a:pt x="3452" y="2295"/>
                  </a:lnTo>
                  <a:lnTo>
                    <a:pt x="3457" y="2294"/>
                  </a:lnTo>
                  <a:lnTo>
                    <a:pt x="3461" y="2295"/>
                  </a:lnTo>
                  <a:lnTo>
                    <a:pt x="3464" y="2295"/>
                  </a:lnTo>
                  <a:lnTo>
                    <a:pt x="3466" y="2295"/>
                  </a:lnTo>
                  <a:lnTo>
                    <a:pt x="3467" y="2296"/>
                  </a:lnTo>
                  <a:lnTo>
                    <a:pt x="3470" y="2295"/>
                  </a:lnTo>
                  <a:lnTo>
                    <a:pt x="3474" y="2293"/>
                  </a:lnTo>
                  <a:lnTo>
                    <a:pt x="3475" y="2293"/>
                  </a:lnTo>
                  <a:lnTo>
                    <a:pt x="3478" y="2294"/>
                  </a:lnTo>
                  <a:lnTo>
                    <a:pt x="3479" y="2294"/>
                  </a:lnTo>
                  <a:lnTo>
                    <a:pt x="3481" y="2294"/>
                  </a:lnTo>
                  <a:lnTo>
                    <a:pt x="3485" y="2294"/>
                  </a:lnTo>
                  <a:lnTo>
                    <a:pt x="3487" y="2294"/>
                  </a:lnTo>
                  <a:lnTo>
                    <a:pt x="3491" y="2293"/>
                  </a:lnTo>
                  <a:lnTo>
                    <a:pt x="3492" y="2293"/>
                  </a:lnTo>
                  <a:lnTo>
                    <a:pt x="3496" y="2292"/>
                  </a:lnTo>
                  <a:lnTo>
                    <a:pt x="3498" y="2292"/>
                  </a:lnTo>
                  <a:lnTo>
                    <a:pt x="3500" y="2292"/>
                  </a:lnTo>
                  <a:lnTo>
                    <a:pt x="3501" y="2292"/>
                  </a:lnTo>
                  <a:lnTo>
                    <a:pt x="3505" y="2292"/>
                  </a:lnTo>
                  <a:lnTo>
                    <a:pt x="3505" y="2291"/>
                  </a:lnTo>
                  <a:lnTo>
                    <a:pt x="3508" y="2290"/>
                  </a:lnTo>
                  <a:lnTo>
                    <a:pt x="3510" y="2290"/>
                  </a:lnTo>
                  <a:lnTo>
                    <a:pt x="3513" y="2291"/>
                  </a:lnTo>
                  <a:lnTo>
                    <a:pt x="3514" y="2291"/>
                  </a:lnTo>
                  <a:lnTo>
                    <a:pt x="3517" y="2289"/>
                  </a:lnTo>
                  <a:lnTo>
                    <a:pt x="3518" y="2289"/>
                  </a:lnTo>
                  <a:lnTo>
                    <a:pt x="3522" y="2286"/>
                  </a:lnTo>
                  <a:lnTo>
                    <a:pt x="3523" y="2286"/>
                  </a:lnTo>
                  <a:lnTo>
                    <a:pt x="3526" y="2286"/>
                  </a:lnTo>
                  <a:lnTo>
                    <a:pt x="3527" y="2286"/>
                  </a:lnTo>
                  <a:lnTo>
                    <a:pt x="3531" y="2286"/>
                  </a:lnTo>
                  <a:lnTo>
                    <a:pt x="3532" y="2286"/>
                  </a:lnTo>
                  <a:lnTo>
                    <a:pt x="3535" y="2285"/>
                  </a:lnTo>
                  <a:lnTo>
                    <a:pt x="3539" y="2283"/>
                  </a:lnTo>
                  <a:lnTo>
                    <a:pt x="3540" y="2283"/>
                  </a:lnTo>
                  <a:lnTo>
                    <a:pt x="3544" y="2282"/>
                  </a:lnTo>
                  <a:lnTo>
                    <a:pt x="3548" y="2280"/>
                  </a:lnTo>
                  <a:lnTo>
                    <a:pt x="3549" y="2280"/>
                  </a:lnTo>
                  <a:lnTo>
                    <a:pt x="3553" y="2278"/>
                  </a:lnTo>
                  <a:lnTo>
                    <a:pt x="3556" y="2278"/>
                  </a:lnTo>
                  <a:lnTo>
                    <a:pt x="3557" y="2277"/>
                  </a:lnTo>
                  <a:lnTo>
                    <a:pt x="3561" y="2277"/>
                  </a:lnTo>
                  <a:lnTo>
                    <a:pt x="3562" y="2277"/>
                  </a:lnTo>
                  <a:lnTo>
                    <a:pt x="3565" y="2277"/>
                  </a:lnTo>
                  <a:lnTo>
                    <a:pt x="3566" y="2277"/>
                  </a:lnTo>
                  <a:lnTo>
                    <a:pt x="3570" y="2277"/>
                  </a:lnTo>
                  <a:lnTo>
                    <a:pt x="3574" y="2277"/>
                  </a:lnTo>
                  <a:lnTo>
                    <a:pt x="3575" y="2277"/>
                  </a:lnTo>
                  <a:lnTo>
                    <a:pt x="3578" y="2277"/>
                  </a:lnTo>
                  <a:lnTo>
                    <a:pt x="3579" y="2277"/>
                  </a:lnTo>
                  <a:lnTo>
                    <a:pt x="3580" y="2277"/>
                  </a:lnTo>
                  <a:lnTo>
                    <a:pt x="3584" y="2277"/>
                  </a:lnTo>
                  <a:lnTo>
                    <a:pt x="3587" y="2277"/>
                  </a:lnTo>
                  <a:lnTo>
                    <a:pt x="3590" y="2277"/>
                  </a:lnTo>
                  <a:lnTo>
                    <a:pt x="3591" y="2277"/>
                  </a:lnTo>
                  <a:lnTo>
                    <a:pt x="3592" y="2278"/>
                  </a:lnTo>
                  <a:lnTo>
                    <a:pt x="3596" y="2279"/>
                  </a:lnTo>
                  <a:lnTo>
                    <a:pt x="3597" y="2279"/>
                  </a:lnTo>
                  <a:lnTo>
                    <a:pt x="3599" y="2279"/>
                  </a:lnTo>
                  <a:lnTo>
                    <a:pt x="3601" y="2279"/>
                  </a:lnTo>
                  <a:lnTo>
                    <a:pt x="3605" y="2280"/>
                  </a:lnTo>
                  <a:lnTo>
                    <a:pt x="3609" y="2282"/>
                  </a:lnTo>
                  <a:lnTo>
                    <a:pt x="3614" y="2283"/>
                  </a:lnTo>
                  <a:lnTo>
                    <a:pt x="3616" y="2283"/>
                  </a:lnTo>
                  <a:lnTo>
                    <a:pt x="3618" y="2283"/>
                  </a:lnTo>
                  <a:lnTo>
                    <a:pt x="3622" y="2284"/>
                  </a:lnTo>
                  <a:lnTo>
                    <a:pt x="3627" y="2286"/>
                  </a:lnTo>
                  <a:lnTo>
                    <a:pt x="3629" y="2287"/>
                  </a:lnTo>
                  <a:lnTo>
                    <a:pt x="3633" y="2286"/>
                  </a:lnTo>
                  <a:lnTo>
                    <a:pt x="3636" y="2286"/>
                  </a:lnTo>
                  <a:lnTo>
                    <a:pt x="3636" y="2287"/>
                  </a:lnTo>
                  <a:lnTo>
                    <a:pt x="3640" y="2289"/>
                  </a:lnTo>
                  <a:lnTo>
                    <a:pt x="3641" y="2289"/>
                  </a:lnTo>
                  <a:lnTo>
                    <a:pt x="3642" y="2289"/>
                  </a:lnTo>
                  <a:lnTo>
                    <a:pt x="3644" y="2290"/>
                  </a:lnTo>
                  <a:lnTo>
                    <a:pt x="3647" y="2291"/>
                  </a:lnTo>
                  <a:lnTo>
                    <a:pt x="3650" y="2290"/>
                  </a:lnTo>
                  <a:lnTo>
                    <a:pt x="3653" y="2291"/>
                  </a:lnTo>
                  <a:lnTo>
                    <a:pt x="3654" y="2291"/>
                  </a:lnTo>
                  <a:lnTo>
                    <a:pt x="3657" y="2290"/>
                  </a:lnTo>
                  <a:lnTo>
                    <a:pt x="3658" y="2290"/>
                  </a:lnTo>
                  <a:lnTo>
                    <a:pt x="3662" y="2292"/>
                  </a:lnTo>
                  <a:lnTo>
                    <a:pt x="3664" y="2293"/>
                  </a:lnTo>
                  <a:lnTo>
                    <a:pt x="3665" y="2292"/>
                  </a:lnTo>
                  <a:lnTo>
                    <a:pt x="3667" y="2292"/>
                  </a:lnTo>
                  <a:lnTo>
                    <a:pt x="3670" y="2293"/>
                  </a:lnTo>
                  <a:lnTo>
                    <a:pt x="3671" y="2293"/>
                  </a:lnTo>
                  <a:lnTo>
                    <a:pt x="3674" y="2292"/>
                  </a:lnTo>
                  <a:lnTo>
                    <a:pt x="3675" y="2292"/>
                  </a:lnTo>
                  <a:lnTo>
                    <a:pt x="3677" y="2292"/>
                  </a:lnTo>
                  <a:lnTo>
                    <a:pt x="3680" y="2292"/>
                  </a:lnTo>
                  <a:lnTo>
                    <a:pt x="3683" y="2293"/>
                  </a:lnTo>
                  <a:lnTo>
                    <a:pt x="3684" y="2293"/>
                  </a:lnTo>
                  <a:lnTo>
                    <a:pt x="3688" y="2293"/>
                  </a:lnTo>
                  <a:lnTo>
                    <a:pt x="3689" y="2293"/>
                  </a:lnTo>
                  <a:lnTo>
                    <a:pt x="3691" y="2292"/>
                  </a:lnTo>
                  <a:lnTo>
                    <a:pt x="3692" y="2292"/>
                  </a:lnTo>
                  <a:lnTo>
                    <a:pt x="3696" y="2293"/>
                  </a:lnTo>
                  <a:lnTo>
                    <a:pt x="3697" y="2293"/>
                  </a:lnTo>
                  <a:lnTo>
                    <a:pt x="3701" y="2292"/>
                  </a:lnTo>
                  <a:lnTo>
                    <a:pt x="3703" y="2292"/>
                  </a:lnTo>
                  <a:lnTo>
                    <a:pt x="3705" y="2292"/>
                  </a:lnTo>
                  <a:lnTo>
                    <a:pt x="3706" y="2292"/>
                  </a:lnTo>
                  <a:lnTo>
                    <a:pt x="3708" y="2292"/>
                  </a:lnTo>
                  <a:lnTo>
                    <a:pt x="3710" y="2292"/>
                  </a:lnTo>
                  <a:lnTo>
                    <a:pt x="3713" y="2292"/>
                  </a:lnTo>
                  <a:lnTo>
                    <a:pt x="3714" y="2292"/>
                  </a:lnTo>
                  <a:lnTo>
                    <a:pt x="3718" y="2292"/>
                  </a:lnTo>
                  <a:lnTo>
                    <a:pt x="3719" y="2291"/>
                  </a:lnTo>
                  <a:lnTo>
                    <a:pt x="3722" y="2292"/>
                  </a:lnTo>
                  <a:lnTo>
                    <a:pt x="3724" y="2292"/>
                  </a:lnTo>
                  <a:lnTo>
                    <a:pt x="3726" y="2292"/>
                  </a:lnTo>
                  <a:lnTo>
                    <a:pt x="3727" y="2292"/>
                  </a:lnTo>
                  <a:lnTo>
                    <a:pt x="3730" y="2292"/>
                  </a:lnTo>
                  <a:lnTo>
                    <a:pt x="3732" y="2292"/>
                  </a:lnTo>
                  <a:lnTo>
                    <a:pt x="3735" y="2292"/>
                  </a:lnTo>
                  <a:lnTo>
                    <a:pt x="3736" y="2292"/>
                  </a:lnTo>
                  <a:lnTo>
                    <a:pt x="3739" y="2292"/>
                  </a:lnTo>
                  <a:lnTo>
                    <a:pt x="3740" y="2292"/>
                  </a:lnTo>
                  <a:lnTo>
                    <a:pt x="3743" y="2292"/>
                  </a:lnTo>
                  <a:lnTo>
                    <a:pt x="3745" y="2292"/>
                  </a:lnTo>
                  <a:lnTo>
                    <a:pt x="3748" y="2292"/>
                  </a:lnTo>
                  <a:lnTo>
                    <a:pt x="3750" y="2293"/>
                  </a:lnTo>
                  <a:lnTo>
                    <a:pt x="3753" y="2292"/>
                  </a:lnTo>
                  <a:lnTo>
                    <a:pt x="3754" y="2292"/>
                  </a:lnTo>
                  <a:lnTo>
                    <a:pt x="3757" y="2292"/>
                  </a:lnTo>
                  <a:lnTo>
                    <a:pt x="3758" y="2293"/>
                  </a:lnTo>
                  <a:lnTo>
                    <a:pt x="3761" y="2292"/>
                  </a:lnTo>
                  <a:lnTo>
                    <a:pt x="3762" y="2292"/>
                  </a:lnTo>
                  <a:lnTo>
                    <a:pt x="3766" y="2294"/>
                  </a:lnTo>
                  <a:lnTo>
                    <a:pt x="3770" y="2293"/>
                  </a:lnTo>
                  <a:lnTo>
                    <a:pt x="3772" y="2292"/>
                  </a:lnTo>
                  <a:lnTo>
                    <a:pt x="3775" y="2293"/>
                  </a:lnTo>
                  <a:lnTo>
                    <a:pt x="3778" y="2293"/>
                  </a:lnTo>
                  <a:lnTo>
                    <a:pt x="3779" y="2293"/>
                  </a:lnTo>
                  <a:lnTo>
                    <a:pt x="3782" y="2294"/>
                  </a:lnTo>
                  <a:lnTo>
                    <a:pt x="3784" y="2294"/>
                  </a:lnTo>
                  <a:lnTo>
                    <a:pt x="3788" y="2294"/>
                  </a:lnTo>
                  <a:lnTo>
                    <a:pt x="3788" y="2295"/>
                  </a:lnTo>
                  <a:lnTo>
                    <a:pt x="3792" y="2294"/>
                  </a:lnTo>
                  <a:lnTo>
                    <a:pt x="3793" y="2294"/>
                  </a:lnTo>
                  <a:lnTo>
                    <a:pt x="3796" y="2295"/>
                  </a:lnTo>
                  <a:lnTo>
                    <a:pt x="3797" y="2295"/>
                  </a:lnTo>
                  <a:lnTo>
                    <a:pt x="3801" y="2294"/>
                  </a:lnTo>
                  <a:lnTo>
                    <a:pt x="3805" y="2292"/>
                  </a:lnTo>
                  <a:lnTo>
                    <a:pt x="3810" y="2295"/>
                  </a:lnTo>
                  <a:lnTo>
                    <a:pt x="3814" y="2295"/>
                  </a:lnTo>
                  <a:lnTo>
                    <a:pt x="3819" y="2294"/>
                  </a:lnTo>
                  <a:lnTo>
                    <a:pt x="3822" y="2295"/>
                  </a:lnTo>
                  <a:lnTo>
                    <a:pt x="3823" y="2295"/>
                  </a:lnTo>
                  <a:lnTo>
                    <a:pt x="3827" y="2294"/>
                  </a:lnTo>
                  <a:lnTo>
                    <a:pt x="3828" y="2294"/>
                  </a:lnTo>
                  <a:lnTo>
                    <a:pt x="3831" y="2295"/>
                  </a:lnTo>
                  <a:lnTo>
                    <a:pt x="3832" y="2295"/>
                  </a:lnTo>
                  <a:lnTo>
                    <a:pt x="3835" y="2294"/>
                  </a:lnTo>
                  <a:lnTo>
                    <a:pt x="3836" y="2294"/>
                  </a:lnTo>
                  <a:lnTo>
                    <a:pt x="3840" y="2295"/>
                  </a:lnTo>
                  <a:lnTo>
                    <a:pt x="3840" y="2296"/>
                  </a:lnTo>
                  <a:lnTo>
                    <a:pt x="3843" y="2295"/>
                  </a:lnTo>
                  <a:lnTo>
                    <a:pt x="3845" y="2296"/>
                  </a:lnTo>
                  <a:lnTo>
                    <a:pt x="3849" y="2295"/>
                  </a:lnTo>
                  <a:lnTo>
                    <a:pt x="3852" y="2294"/>
                  </a:lnTo>
                  <a:lnTo>
                    <a:pt x="3855" y="2295"/>
                  </a:lnTo>
                  <a:lnTo>
                    <a:pt x="3858" y="2295"/>
                  </a:lnTo>
                  <a:lnTo>
                    <a:pt x="3858" y="2294"/>
                  </a:lnTo>
                  <a:lnTo>
                    <a:pt x="3861" y="2295"/>
                  </a:lnTo>
                  <a:lnTo>
                    <a:pt x="3863" y="2295"/>
                  </a:lnTo>
                  <a:lnTo>
                    <a:pt x="3865" y="2294"/>
                  </a:lnTo>
                  <a:lnTo>
                    <a:pt x="3867" y="2294"/>
                  </a:lnTo>
                  <a:lnTo>
                    <a:pt x="3870" y="2295"/>
                  </a:lnTo>
                  <a:lnTo>
                    <a:pt x="3871" y="2295"/>
                  </a:lnTo>
                  <a:lnTo>
                    <a:pt x="3873" y="2295"/>
                  </a:lnTo>
                  <a:lnTo>
                    <a:pt x="3876" y="2295"/>
                  </a:lnTo>
                  <a:lnTo>
                    <a:pt x="3879" y="2294"/>
                  </a:lnTo>
                  <a:lnTo>
                    <a:pt x="3880" y="2294"/>
                  </a:lnTo>
                  <a:lnTo>
                    <a:pt x="3883" y="2295"/>
                  </a:lnTo>
                  <a:lnTo>
                    <a:pt x="3884" y="2295"/>
                  </a:lnTo>
                  <a:lnTo>
                    <a:pt x="3887" y="2294"/>
                  </a:lnTo>
                  <a:lnTo>
                    <a:pt x="3890" y="2294"/>
                  </a:lnTo>
                  <a:lnTo>
                    <a:pt x="3892" y="2294"/>
                  </a:lnTo>
                  <a:lnTo>
                    <a:pt x="3893" y="2294"/>
                  </a:lnTo>
                  <a:lnTo>
                    <a:pt x="3896" y="2294"/>
                  </a:lnTo>
                  <a:lnTo>
                    <a:pt x="3897" y="2294"/>
                  </a:lnTo>
                  <a:lnTo>
                    <a:pt x="3899" y="2293"/>
                  </a:lnTo>
                  <a:lnTo>
                    <a:pt x="3902" y="2294"/>
                  </a:lnTo>
                  <a:lnTo>
                    <a:pt x="3904" y="2295"/>
                  </a:lnTo>
                  <a:lnTo>
                    <a:pt x="3908" y="2293"/>
                  </a:lnTo>
                  <a:lnTo>
                    <a:pt x="3910" y="2294"/>
                  </a:lnTo>
                  <a:lnTo>
                    <a:pt x="3911" y="2294"/>
                  </a:lnTo>
                  <a:lnTo>
                    <a:pt x="3912" y="2295"/>
                  </a:lnTo>
                  <a:lnTo>
                    <a:pt x="3914" y="2294"/>
                  </a:lnTo>
                  <a:lnTo>
                    <a:pt x="3918" y="2294"/>
                  </a:lnTo>
                  <a:lnTo>
                    <a:pt x="3922" y="2294"/>
                  </a:lnTo>
                  <a:lnTo>
                    <a:pt x="3923" y="2294"/>
                  </a:lnTo>
                  <a:lnTo>
                    <a:pt x="3926" y="2295"/>
                  </a:lnTo>
                  <a:lnTo>
                    <a:pt x="3928" y="2294"/>
                  </a:lnTo>
                  <a:lnTo>
                    <a:pt x="3931" y="2293"/>
                  </a:lnTo>
                  <a:lnTo>
                    <a:pt x="3932" y="2294"/>
                  </a:lnTo>
                  <a:lnTo>
                    <a:pt x="3934" y="2294"/>
                  </a:lnTo>
                  <a:lnTo>
                    <a:pt x="3936" y="2293"/>
                  </a:lnTo>
                  <a:lnTo>
                    <a:pt x="3939" y="2292"/>
                  </a:lnTo>
                  <a:lnTo>
                    <a:pt x="3941" y="2292"/>
                  </a:lnTo>
                  <a:lnTo>
                    <a:pt x="3944" y="2294"/>
                  </a:lnTo>
                  <a:lnTo>
                    <a:pt x="3945" y="2294"/>
                  </a:lnTo>
                  <a:lnTo>
                    <a:pt x="3949" y="2293"/>
                  </a:lnTo>
                  <a:lnTo>
                    <a:pt x="3950" y="2293"/>
                  </a:lnTo>
                  <a:lnTo>
                    <a:pt x="3953" y="2293"/>
                  </a:lnTo>
                  <a:lnTo>
                    <a:pt x="3954" y="2294"/>
                  </a:lnTo>
                  <a:lnTo>
                    <a:pt x="3958" y="2295"/>
                  </a:lnTo>
                  <a:lnTo>
                    <a:pt x="3961" y="2295"/>
                  </a:lnTo>
                  <a:lnTo>
                    <a:pt x="3962" y="2295"/>
                  </a:lnTo>
                  <a:lnTo>
                    <a:pt x="3965" y="2295"/>
                  </a:lnTo>
                  <a:lnTo>
                    <a:pt x="3967" y="2295"/>
                  </a:lnTo>
                  <a:lnTo>
                    <a:pt x="3968" y="2295"/>
                  </a:lnTo>
                  <a:lnTo>
                    <a:pt x="3971" y="2295"/>
                  </a:lnTo>
                  <a:lnTo>
                    <a:pt x="3975" y="2295"/>
                  </a:lnTo>
                  <a:lnTo>
                    <a:pt x="3976" y="2295"/>
                  </a:lnTo>
                  <a:lnTo>
                    <a:pt x="3979" y="2295"/>
                  </a:lnTo>
                  <a:lnTo>
                    <a:pt x="3982" y="2295"/>
                  </a:lnTo>
                  <a:lnTo>
                    <a:pt x="3984" y="2295"/>
                  </a:lnTo>
                  <a:lnTo>
                    <a:pt x="3988" y="2294"/>
                  </a:lnTo>
                  <a:lnTo>
                    <a:pt x="3992" y="2295"/>
                  </a:lnTo>
                  <a:lnTo>
                    <a:pt x="3993" y="2295"/>
                  </a:lnTo>
                  <a:lnTo>
                    <a:pt x="3996" y="2294"/>
                  </a:lnTo>
                  <a:lnTo>
                    <a:pt x="3998" y="2295"/>
                  </a:lnTo>
                  <a:lnTo>
                    <a:pt x="4001" y="2294"/>
                  </a:lnTo>
                  <a:lnTo>
                    <a:pt x="4002" y="2294"/>
                  </a:lnTo>
                  <a:lnTo>
                    <a:pt x="4006" y="2295"/>
                  </a:lnTo>
                  <a:lnTo>
                    <a:pt x="4010" y="2294"/>
                  </a:lnTo>
                  <a:lnTo>
                    <a:pt x="4013" y="2295"/>
                  </a:lnTo>
                  <a:lnTo>
                    <a:pt x="4015" y="2295"/>
                  </a:lnTo>
                  <a:lnTo>
                    <a:pt x="4019" y="2294"/>
                  </a:lnTo>
                  <a:lnTo>
                    <a:pt x="4021" y="2293"/>
                  </a:lnTo>
                  <a:lnTo>
                    <a:pt x="4023" y="2295"/>
                  </a:lnTo>
                  <a:lnTo>
                    <a:pt x="4024" y="2295"/>
                  </a:lnTo>
                  <a:lnTo>
                    <a:pt x="4026" y="2295"/>
                  </a:lnTo>
                  <a:lnTo>
                    <a:pt x="4028" y="2295"/>
                  </a:lnTo>
                  <a:lnTo>
                    <a:pt x="4030" y="2295"/>
                  </a:lnTo>
                  <a:lnTo>
                    <a:pt x="4033" y="2295"/>
                  </a:lnTo>
                  <a:lnTo>
                    <a:pt x="4036" y="2295"/>
                  </a:lnTo>
                  <a:lnTo>
                    <a:pt x="4037" y="2295"/>
                  </a:lnTo>
                  <a:lnTo>
                    <a:pt x="4039" y="2295"/>
                  </a:lnTo>
                  <a:lnTo>
                    <a:pt x="4042" y="2295"/>
                  </a:lnTo>
                  <a:lnTo>
                    <a:pt x="4045" y="2295"/>
                  </a:lnTo>
                  <a:lnTo>
                    <a:pt x="4048" y="2295"/>
                  </a:lnTo>
                  <a:lnTo>
                    <a:pt x="4050" y="2295"/>
                  </a:lnTo>
                  <a:lnTo>
                    <a:pt x="4053" y="2295"/>
                  </a:lnTo>
                  <a:lnTo>
                    <a:pt x="4054" y="2295"/>
                  </a:lnTo>
                  <a:lnTo>
                    <a:pt x="4058" y="2295"/>
                  </a:lnTo>
                  <a:lnTo>
                    <a:pt x="4059" y="2295"/>
                  </a:lnTo>
                  <a:lnTo>
                    <a:pt x="4061" y="2295"/>
                  </a:lnTo>
                  <a:lnTo>
                    <a:pt x="4063" y="2295"/>
                  </a:lnTo>
                  <a:lnTo>
                    <a:pt x="4066" y="2295"/>
                  </a:lnTo>
                  <a:lnTo>
                    <a:pt x="4068" y="2295"/>
                  </a:lnTo>
                  <a:lnTo>
                    <a:pt x="4071" y="2295"/>
                  </a:lnTo>
                  <a:lnTo>
                    <a:pt x="4073" y="2296"/>
                  </a:lnTo>
                  <a:lnTo>
                    <a:pt x="4076" y="2295"/>
                  </a:lnTo>
                  <a:lnTo>
                    <a:pt x="4080" y="2294"/>
                  </a:lnTo>
                  <a:lnTo>
                    <a:pt x="4083" y="2294"/>
                  </a:lnTo>
                  <a:lnTo>
                    <a:pt x="4085" y="2294"/>
                  </a:lnTo>
                  <a:lnTo>
                    <a:pt x="4086" y="2294"/>
                  </a:lnTo>
                  <a:lnTo>
                    <a:pt x="4089" y="2294"/>
                  </a:lnTo>
                  <a:lnTo>
                    <a:pt x="4092" y="2294"/>
                  </a:lnTo>
                  <a:lnTo>
                    <a:pt x="4093" y="2294"/>
                  </a:lnTo>
                  <a:lnTo>
                    <a:pt x="4097" y="2295"/>
                  </a:lnTo>
                  <a:lnTo>
                    <a:pt x="4098" y="2295"/>
                  </a:lnTo>
                  <a:lnTo>
                    <a:pt x="4101" y="2294"/>
                  </a:lnTo>
                  <a:lnTo>
                    <a:pt x="4102" y="2295"/>
                  </a:lnTo>
                  <a:lnTo>
                    <a:pt x="4104" y="2295"/>
                  </a:lnTo>
                  <a:lnTo>
                    <a:pt x="4107" y="2295"/>
                  </a:lnTo>
                  <a:lnTo>
                    <a:pt x="4110" y="2293"/>
                  </a:lnTo>
                  <a:lnTo>
                    <a:pt x="4114" y="2294"/>
                  </a:lnTo>
                  <a:lnTo>
                    <a:pt x="4115" y="2294"/>
                  </a:lnTo>
                  <a:lnTo>
                    <a:pt x="4117" y="2295"/>
                  </a:lnTo>
                  <a:lnTo>
                    <a:pt x="4121" y="2294"/>
                  </a:lnTo>
                  <a:lnTo>
                    <a:pt x="4123" y="2295"/>
                  </a:lnTo>
                  <a:lnTo>
                    <a:pt x="4125" y="2295"/>
                  </a:lnTo>
                  <a:lnTo>
                    <a:pt x="4127" y="2295"/>
                  </a:lnTo>
                  <a:lnTo>
                    <a:pt x="4128" y="2295"/>
                  </a:lnTo>
                  <a:lnTo>
                    <a:pt x="4132" y="2294"/>
                  </a:lnTo>
                  <a:lnTo>
                    <a:pt x="4133" y="2294"/>
                  </a:lnTo>
                  <a:lnTo>
                    <a:pt x="4136" y="2295"/>
                  </a:lnTo>
                  <a:lnTo>
                    <a:pt x="4140" y="2295"/>
                  </a:lnTo>
                  <a:lnTo>
                    <a:pt x="4141" y="2295"/>
                  </a:lnTo>
                  <a:lnTo>
                    <a:pt x="4145" y="2295"/>
                  </a:lnTo>
                  <a:lnTo>
                    <a:pt x="4149" y="2294"/>
                  </a:lnTo>
                  <a:lnTo>
                    <a:pt x="4150" y="2294"/>
                  </a:lnTo>
                  <a:lnTo>
                    <a:pt x="4154" y="2294"/>
                  </a:lnTo>
                  <a:lnTo>
                    <a:pt x="4158" y="2295"/>
                  </a:lnTo>
                  <a:lnTo>
                    <a:pt x="4160" y="2295"/>
                  </a:lnTo>
                  <a:lnTo>
                    <a:pt x="4163" y="2295"/>
                  </a:lnTo>
                  <a:lnTo>
                    <a:pt x="4167" y="2295"/>
                  </a:lnTo>
                  <a:lnTo>
                    <a:pt x="4172" y="2295"/>
                  </a:lnTo>
                  <a:lnTo>
                    <a:pt x="4175" y="2294"/>
                  </a:lnTo>
                  <a:lnTo>
                    <a:pt x="4176" y="2294"/>
                  </a:lnTo>
                  <a:lnTo>
                    <a:pt x="4180" y="2295"/>
                  </a:lnTo>
                  <a:lnTo>
                    <a:pt x="4181" y="2295"/>
                  </a:lnTo>
                  <a:lnTo>
                    <a:pt x="4184" y="2295"/>
                  </a:lnTo>
                  <a:lnTo>
                    <a:pt x="4189" y="2294"/>
                  </a:lnTo>
                  <a:lnTo>
                    <a:pt x="4190" y="2294"/>
                  </a:lnTo>
                  <a:lnTo>
                    <a:pt x="4193" y="2295"/>
                  </a:lnTo>
                  <a:lnTo>
                    <a:pt x="4196" y="2295"/>
                  </a:lnTo>
                  <a:lnTo>
                    <a:pt x="4198" y="2295"/>
                  </a:lnTo>
                  <a:lnTo>
                    <a:pt x="4202" y="2294"/>
                  </a:lnTo>
                  <a:lnTo>
                    <a:pt x="4206" y="2295"/>
                  </a:lnTo>
                  <a:lnTo>
                    <a:pt x="4207" y="2295"/>
                  </a:lnTo>
                  <a:lnTo>
                    <a:pt x="4210" y="2295"/>
                  </a:lnTo>
                  <a:lnTo>
                    <a:pt x="4211" y="2295"/>
                  </a:lnTo>
                  <a:lnTo>
                    <a:pt x="4215" y="2294"/>
                  </a:lnTo>
                  <a:lnTo>
                    <a:pt x="4216" y="2294"/>
                  </a:lnTo>
                  <a:lnTo>
                    <a:pt x="4219" y="2295"/>
                  </a:lnTo>
                  <a:lnTo>
                    <a:pt x="4220" y="2295"/>
                  </a:lnTo>
                  <a:lnTo>
                    <a:pt x="4223" y="2295"/>
                  </a:lnTo>
                  <a:lnTo>
                    <a:pt x="4224" y="2295"/>
                  </a:lnTo>
                  <a:lnTo>
                    <a:pt x="4228" y="2295"/>
                  </a:lnTo>
                  <a:lnTo>
                    <a:pt x="4231" y="2295"/>
                  </a:lnTo>
                  <a:lnTo>
                    <a:pt x="4233" y="2295"/>
                  </a:lnTo>
                  <a:lnTo>
                    <a:pt x="4236" y="2295"/>
                  </a:lnTo>
                  <a:lnTo>
                    <a:pt x="4237" y="2295"/>
                  </a:lnTo>
                  <a:lnTo>
                    <a:pt x="4241" y="2295"/>
                  </a:lnTo>
                  <a:lnTo>
                    <a:pt x="4243" y="2296"/>
                  </a:lnTo>
                  <a:lnTo>
                    <a:pt x="4245" y="2295"/>
                  </a:lnTo>
                  <a:lnTo>
                    <a:pt x="4246" y="2295"/>
                  </a:lnTo>
                  <a:lnTo>
                    <a:pt x="4248" y="2295"/>
                  </a:lnTo>
                  <a:lnTo>
                    <a:pt x="4250" y="2295"/>
                  </a:lnTo>
                  <a:lnTo>
                    <a:pt x="4252" y="2295"/>
                  </a:lnTo>
                  <a:lnTo>
                    <a:pt x="4255" y="2295"/>
                  </a:lnTo>
                  <a:lnTo>
                    <a:pt x="4257" y="2295"/>
                  </a:lnTo>
                  <a:lnTo>
                    <a:pt x="4259" y="2295"/>
                  </a:lnTo>
                  <a:lnTo>
                    <a:pt x="4263" y="2295"/>
                  </a:lnTo>
                  <a:lnTo>
                    <a:pt x="4264" y="2295"/>
                  </a:lnTo>
                  <a:lnTo>
                    <a:pt x="4267" y="2295"/>
                  </a:lnTo>
                  <a:lnTo>
                    <a:pt x="4270" y="2295"/>
                  </a:lnTo>
                  <a:lnTo>
                    <a:pt x="4273" y="2296"/>
                  </a:lnTo>
                  <a:lnTo>
                    <a:pt x="4276" y="2295"/>
                  </a:lnTo>
                  <a:lnTo>
                    <a:pt x="4279" y="2294"/>
                  </a:lnTo>
                  <a:lnTo>
                    <a:pt x="4281" y="2294"/>
                  </a:lnTo>
                  <a:lnTo>
                    <a:pt x="4285" y="2295"/>
                  </a:lnTo>
                  <a:lnTo>
                    <a:pt x="4288" y="2295"/>
                  </a:lnTo>
                  <a:lnTo>
                    <a:pt x="4289" y="2295"/>
                  </a:lnTo>
                  <a:lnTo>
                    <a:pt x="4293" y="2295"/>
                  </a:lnTo>
                  <a:lnTo>
                    <a:pt x="4295" y="2295"/>
                  </a:lnTo>
                  <a:lnTo>
                    <a:pt x="4297" y="2295"/>
                  </a:lnTo>
                  <a:lnTo>
                    <a:pt x="4299" y="2295"/>
                  </a:lnTo>
                  <a:lnTo>
                    <a:pt x="4302" y="2295"/>
                  </a:lnTo>
                  <a:lnTo>
                    <a:pt x="4305" y="2295"/>
                  </a:lnTo>
                  <a:lnTo>
                    <a:pt x="4307" y="2295"/>
                  </a:lnTo>
                  <a:lnTo>
                    <a:pt x="4310" y="2295"/>
                  </a:lnTo>
                  <a:lnTo>
                    <a:pt x="4311" y="2295"/>
                  </a:lnTo>
                  <a:lnTo>
                    <a:pt x="4314" y="2295"/>
                  </a:lnTo>
                  <a:lnTo>
                    <a:pt x="4315" y="2295"/>
                  </a:lnTo>
                  <a:lnTo>
                    <a:pt x="4317" y="2295"/>
                  </a:lnTo>
                  <a:lnTo>
                    <a:pt x="4321" y="2295"/>
                  </a:lnTo>
                  <a:lnTo>
                    <a:pt x="4323" y="2295"/>
                  </a:lnTo>
                  <a:lnTo>
                    <a:pt x="4326" y="2295"/>
                  </a:lnTo>
                  <a:lnTo>
                    <a:pt x="4328" y="2295"/>
                  </a:lnTo>
                  <a:lnTo>
                    <a:pt x="4329" y="2295"/>
                  </a:lnTo>
                  <a:lnTo>
                    <a:pt x="4332" y="2295"/>
                  </a:lnTo>
                  <a:lnTo>
                    <a:pt x="4335" y="2295"/>
                  </a:lnTo>
                  <a:lnTo>
                    <a:pt x="4337" y="2295"/>
                  </a:lnTo>
                  <a:lnTo>
                    <a:pt x="4338" y="2295"/>
                  </a:lnTo>
                  <a:lnTo>
                    <a:pt x="4341" y="2295"/>
                  </a:lnTo>
                  <a:lnTo>
                    <a:pt x="4344" y="2295"/>
                  </a:lnTo>
                  <a:lnTo>
                    <a:pt x="4346" y="2295"/>
                  </a:lnTo>
                  <a:lnTo>
                    <a:pt x="4350" y="2293"/>
                  </a:lnTo>
                  <a:lnTo>
                    <a:pt x="4350" y="2294"/>
                  </a:lnTo>
                  <a:lnTo>
                    <a:pt x="4353" y="2295"/>
                  </a:lnTo>
                  <a:lnTo>
                    <a:pt x="4355" y="2294"/>
                  </a:lnTo>
                  <a:lnTo>
                    <a:pt x="4359" y="2293"/>
                  </a:lnTo>
                  <a:lnTo>
                    <a:pt x="4359" y="2292"/>
                  </a:lnTo>
                  <a:lnTo>
                    <a:pt x="4363" y="2293"/>
                  </a:lnTo>
                  <a:lnTo>
                    <a:pt x="4364" y="2293"/>
                  </a:lnTo>
                  <a:lnTo>
                    <a:pt x="4366" y="2293"/>
                  </a:lnTo>
                  <a:lnTo>
                    <a:pt x="4367" y="2293"/>
                  </a:lnTo>
                  <a:lnTo>
                    <a:pt x="4372" y="2294"/>
                  </a:lnTo>
                  <a:lnTo>
                    <a:pt x="4374" y="2295"/>
                  </a:lnTo>
                  <a:lnTo>
                    <a:pt x="4376" y="2294"/>
                  </a:lnTo>
                  <a:lnTo>
                    <a:pt x="4379" y="2293"/>
                  </a:lnTo>
                  <a:lnTo>
                    <a:pt x="4380" y="2294"/>
                  </a:lnTo>
                  <a:lnTo>
                    <a:pt x="4381" y="2294"/>
                  </a:lnTo>
                  <a:lnTo>
                    <a:pt x="4383" y="2295"/>
                  </a:lnTo>
                  <a:lnTo>
                    <a:pt x="4386" y="2294"/>
                  </a:lnTo>
                  <a:lnTo>
                    <a:pt x="4389" y="2295"/>
                  </a:lnTo>
                  <a:lnTo>
                    <a:pt x="4390" y="2295"/>
                  </a:lnTo>
                  <a:lnTo>
                    <a:pt x="4394" y="2293"/>
                  </a:lnTo>
                  <a:lnTo>
                    <a:pt x="4397" y="2293"/>
                  </a:lnTo>
                  <a:lnTo>
                    <a:pt x="4398" y="2293"/>
                  </a:lnTo>
                  <a:lnTo>
                    <a:pt x="4402" y="2294"/>
                  </a:lnTo>
                  <a:lnTo>
                    <a:pt x="4403" y="2294"/>
                  </a:lnTo>
                  <a:lnTo>
                    <a:pt x="4406" y="2295"/>
                  </a:lnTo>
                  <a:lnTo>
                    <a:pt x="4409" y="2295"/>
                  </a:lnTo>
                  <a:lnTo>
                    <a:pt x="4411" y="2295"/>
                  </a:lnTo>
                  <a:lnTo>
                    <a:pt x="4412" y="2294"/>
                  </a:lnTo>
                  <a:lnTo>
                    <a:pt x="4414" y="2293"/>
                  </a:lnTo>
                  <a:lnTo>
                    <a:pt x="4416" y="2294"/>
                  </a:lnTo>
                  <a:lnTo>
                    <a:pt x="4420" y="2295"/>
                  </a:lnTo>
                  <a:lnTo>
                    <a:pt x="4421" y="2295"/>
                  </a:lnTo>
                  <a:lnTo>
                    <a:pt x="4424" y="2295"/>
                  </a:lnTo>
                  <a:lnTo>
                    <a:pt x="4428" y="2294"/>
                  </a:lnTo>
                  <a:lnTo>
                    <a:pt x="4430" y="2294"/>
                  </a:lnTo>
                  <a:lnTo>
                    <a:pt x="4433" y="2294"/>
                  </a:lnTo>
                  <a:lnTo>
                    <a:pt x="4437" y="2295"/>
                  </a:lnTo>
                  <a:lnTo>
                    <a:pt x="4438" y="2295"/>
                  </a:lnTo>
                  <a:lnTo>
                    <a:pt x="4441" y="2294"/>
                  </a:lnTo>
                  <a:lnTo>
                    <a:pt x="4442" y="2294"/>
                  </a:lnTo>
                  <a:lnTo>
                    <a:pt x="4445" y="2294"/>
                  </a:lnTo>
                  <a:lnTo>
                    <a:pt x="4446" y="2295"/>
                  </a:lnTo>
                  <a:lnTo>
                    <a:pt x="4449" y="2295"/>
                  </a:lnTo>
                  <a:lnTo>
                    <a:pt x="4450" y="2295"/>
                  </a:lnTo>
                  <a:lnTo>
                    <a:pt x="4454" y="2295"/>
                  </a:lnTo>
                  <a:lnTo>
                    <a:pt x="4455" y="2295"/>
                  </a:lnTo>
                  <a:lnTo>
                    <a:pt x="4459" y="2295"/>
                  </a:lnTo>
                  <a:lnTo>
                    <a:pt x="4462" y="2294"/>
                  </a:lnTo>
                  <a:lnTo>
                    <a:pt x="4464" y="2294"/>
                  </a:lnTo>
                  <a:lnTo>
                    <a:pt x="4467" y="2295"/>
                  </a:lnTo>
                  <a:lnTo>
                    <a:pt x="4468" y="2295"/>
                  </a:lnTo>
                  <a:lnTo>
                    <a:pt x="4471" y="2295"/>
                  </a:lnTo>
                  <a:lnTo>
                    <a:pt x="4474" y="2295"/>
                  </a:lnTo>
                  <a:lnTo>
                    <a:pt x="4476" y="2295"/>
                  </a:lnTo>
                  <a:lnTo>
                    <a:pt x="4477" y="2294"/>
                  </a:lnTo>
                  <a:lnTo>
                    <a:pt x="4480" y="2295"/>
                  </a:lnTo>
                  <a:lnTo>
                    <a:pt x="4481" y="2295"/>
                  </a:lnTo>
                  <a:lnTo>
                    <a:pt x="4485" y="2294"/>
                  </a:lnTo>
                  <a:lnTo>
                    <a:pt x="4486" y="2294"/>
                  </a:lnTo>
                  <a:lnTo>
                    <a:pt x="4489" y="2295"/>
                  </a:lnTo>
                  <a:lnTo>
                    <a:pt x="4493" y="2295"/>
                  </a:lnTo>
                  <a:lnTo>
                    <a:pt x="4495" y="2295"/>
                  </a:lnTo>
                  <a:lnTo>
                    <a:pt x="4498" y="2295"/>
                  </a:lnTo>
                  <a:lnTo>
                    <a:pt x="4501" y="2295"/>
                  </a:lnTo>
                  <a:lnTo>
                    <a:pt x="4503" y="2295"/>
                  </a:lnTo>
                  <a:lnTo>
                    <a:pt x="4507" y="2295"/>
                  </a:lnTo>
                  <a:lnTo>
                    <a:pt x="4510" y="2295"/>
                  </a:lnTo>
                  <a:lnTo>
                    <a:pt x="4511" y="2295"/>
                  </a:lnTo>
                  <a:lnTo>
                    <a:pt x="4516" y="2294"/>
                  </a:lnTo>
                  <a:lnTo>
                    <a:pt x="4519" y="2295"/>
                  </a:lnTo>
                  <a:lnTo>
                    <a:pt x="4522" y="2295"/>
                  </a:lnTo>
                  <a:lnTo>
                    <a:pt x="4525" y="2295"/>
                  </a:lnTo>
                  <a:lnTo>
                    <a:pt x="4529" y="2295"/>
                  </a:lnTo>
                  <a:lnTo>
                    <a:pt x="4530" y="2295"/>
                  </a:lnTo>
                  <a:lnTo>
                    <a:pt x="4533" y="2295"/>
                  </a:lnTo>
                  <a:lnTo>
                    <a:pt x="4536" y="2295"/>
                  </a:lnTo>
                  <a:lnTo>
                    <a:pt x="4537" y="2295"/>
                  </a:lnTo>
                  <a:lnTo>
                    <a:pt x="4542" y="2295"/>
                  </a:lnTo>
                  <a:lnTo>
                    <a:pt x="4546" y="2295"/>
                  </a:lnTo>
                  <a:lnTo>
                    <a:pt x="4547" y="2294"/>
                  </a:lnTo>
                  <a:lnTo>
                    <a:pt x="4551" y="2295"/>
                  </a:lnTo>
                  <a:lnTo>
                    <a:pt x="4554" y="2295"/>
                  </a:lnTo>
                  <a:lnTo>
                    <a:pt x="4557" y="2295"/>
                  </a:lnTo>
                  <a:lnTo>
                    <a:pt x="4559" y="2295"/>
                  </a:lnTo>
                  <a:lnTo>
                    <a:pt x="4560" y="2295"/>
                  </a:lnTo>
                  <a:lnTo>
                    <a:pt x="4563" y="2295"/>
                  </a:lnTo>
                  <a:lnTo>
                    <a:pt x="4564" y="2295"/>
                  </a:lnTo>
                  <a:lnTo>
                    <a:pt x="4567" y="2295"/>
                  </a:lnTo>
                  <a:lnTo>
                    <a:pt x="4569" y="2295"/>
                  </a:lnTo>
                  <a:lnTo>
                    <a:pt x="4571" y="2295"/>
                  </a:lnTo>
                  <a:lnTo>
                    <a:pt x="4572" y="2295"/>
                  </a:lnTo>
                  <a:lnTo>
                    <a:pt x="4575" y="2295"/>
                  </a:lnTo>
                  <a:lnTo>
                    <a:pt x="4578" y="2295"/>
                  </a:lnTo>
                  <a:lnTo>
                    <a:pt x="4581" y="2295"/>
                  </a:lnTo>
                  <a:lnTo>
                    <a:pt x="4583" y="2295"/>
                  </a:lnTo>
                  <a:lnTo>
                    <a:pt x="4585" y="2295"/>
                  </a:lnTo>
                  <a:lnTo>
                    <a:pt x="4587" y="2296"/>
                  </a:lnTo>
                  <a:lnTo>
                    <a:pt x="4590" y="2295"/>
                  </a:lnTo>
                  <a:lnTo>
                    <a:pt x="4593" y="2294"/>
                  </a:lnTo>
                  <a:lnTo>
                    <a:pt x="4595" y="2294"/>
                  </a:lnTo>
                  <a:lnTo>
                    <a:pt x="4597" y="2295"/>
                  </a:lnTo>
                  <a:lnTo>
                    <a:pt x="4599" y="2295"/>
                  </a:lnTo>
                  <a:lnTo>
                    <a:pt x="4602" y="2295"/>
                  </a:lnTo>
                  <a:lnTo>
                    <a:pt x="4603" y="2294"/>
                  </a:lnTo>
                  <a:lnTo>
                    <a:pt x="4606" y="2293"/>
                  </a:lnTo>
                  <a:lnTo>
                    <a:pt x="4608" y="2293"/>
                  </a:lnTo>
                  <a:lnTo>
                    <a:pt x="4611" y="2295"/>
                  </a:lnTo>
                  <a:lnTo>
                    <a:pt x="4612" y="2295"/>
                  </a:lnTo>
                  <a:lnTo>
                    <a:pt x="4616" y="2295"/>
                  </a:lnTo>
                  <a:lnTo>
                    <a:pt x="4617" y="2295"/>
                  </a:lnTo>
                  <a:lnTo>
                    <a:pt x="4620" y="2295"/>
                  </a:lnTo>
                  <a:lnTo>
                    <a:pt x="4621" y="2295"/>
                  </a:lnTo>
                  <a:lnTo>
                    <a:pt x="4623" y="2295"/>
                  </a:lnTo>
                  <a:lnTo>
                    <a:pt x="4625" y="2295"/>
                  </a:lnTo>
                  <a:lnTo>
                    <a:pt x="4628" y="2294"/>
                  </a:lnTo>
                  <a:lnTo>
                    <a:pt x="4629" y="2294"/>
                  </a:lnTo>
                  <a:lnTo>
                    <a:pt x="4632" y="2295"/>
                  </a:lnTo>
                  <a:lnTo>
                    <a:pt x="4634" y="2295"/>
                  </a:lnTo>
                  <a:lnTo>
                    <a:pt x="4637" y="2293"/>
                  </a:lnTo>
                  <a:lnTo>
                    <a:pt x="4639" y="2293"/>
                  </a:lnTo>
                  <a:lnTo>
                    <a:pt x="4642" y="2294"/>
                  </a:lnTo>
                  <a:lnTo>
                    <a:pt x="4643" y="2294"/>
                  </a:lnTo>
                  <a:lnTo>
                    <a:pt x="4646" y="2294"/>
                  </a:lnTo>
                  <a:lnTo>
                    <a:pt x="4649" y="2294"/>
                  </a:lnTo>
                  <a:lnTo>
                    <a:pt x="4651" y="2294"/>
                  </a:lnTo>
                  <a:lnTo>
                    <a:pt x="4654" y="2293"/>
                  </a:lnTo>
                  <a:lnTo>
                    <a:pt x="4657" y="2294"/>
                  </a:lnTo>
                  <a:lnTo>
                    <a:pt x="4659" y="2294"/>
                  </a:lnTo>
                  <a:lnTo>
                    <a:pt x="4660" y="2294"/>
                  </a:lnTo>
                  <a:lnTo>
                    <a:pt x="4664" y="2292"/>
                  </a:lnTo>
                  <a:lnTo>
                    <a:pt x="4667" y="2294"/>
                  </a:lnTo>
                  <a:lnTo>
                    <a:pt x="4668" y="2294"/>
                  </a:lnTo>
                  <a:lnTo>
                    <a:pt x="4670" y="2294"/>
                  </a:lnTo>
                  <a:lnTo>
                    <a:pt x="4673" y="2294"/>
                  </a:lnTo>
                  <a:lnTo>
                    <a:pt x="4676" y="2292"/>
                  </a:lnTo>
                  <a:lnTo>
                    <a:pt x="4677" y="2292"/>
                  </a:lnTo>
                  <a:lnTo>
                    <a:pt x="4679" y="2292"/>
                  </a:lnTo>
                  <a:lnTo>
                    <a:pt x="4682" y="2292"/>
                  </a:lnTo>
                  <a:lnTo>
                    <a:pt x="4684" y="2293"/>
                  </a:lnTo>
                  <a:lnTo>
                    <a:pt x="4686" y="2293"/>
                  </a:lnTo>
                  <a:lnTo>
                    <a:pt x="4690" y="2294"/>
                  </a:lnTo>
                  <a:lnTo>
                    <a:pt x="4691" y="2294"/>
                  </a:lnTo>
                  <a:lnTo>
                    <a:pt x="4696" y="2294"/>
                  </a:lnTo>
                  <a:lnTo>
                    <a:pt x="4699" y="2294"/>
                  </a:lnTo>
                  <a:lnTo>
                    <a:pt x="4701" y="2293"/>
                  </a:lnTo>
                  <a:lnTo>
                    <a:pt x="4703" y="2293"/>
                  </a:lnTo>
                  <a:lnTo>
                    <a:pt x="4705" y="2293"/>
                  </a:lnTo>
                  <a:lnTo>
                    <a:pt x="4708" y="2293"/>
                  </a:lnTo>
                  <a:lnTo>
                    <a:pt x="4711" y="2294"/>
                  </a:lnTo>
                  <a:lnTo>
                    <a:pt x="4714" y="2294"/>
                  </a:lnTo>
                  <a:lnTo>
                    <a:pt x="4717" y="2294"/>
                  </a:lnTo>
                  <a:lnTo>
                    <a:pt x="4720" y="2294"/>
                  </a:lnTo>
                  <a:lnTo>
                    <a:pt x="4725" y="2295"/>
                  </a:lnTo>
                  <a:lnTo>
                    <a:pt x="4728" y="2294"/>
                  </a:lnTo>
                  <a:lnTo>
                    <a:pt x="4731" y="2295"/>
                  </a:lnTo>
                  <a:lnTo>
                    <a:pt x="4733" y="2294"/>
                  </a:lnTo>
                  <a:lnTo>
                    <a:pt x="4734" y="2294"/>
                  </a:lnTo>
                  <a:lnTo>
                    <a:pt x="4737" y="2292"/>
                  </a:lnTo>
                  <a:lnTo>
                    <a:pt x="4738" y="2292"/>
                  </a:lnTo>
                  <a:lnTo>
                    <a:pt x="4741" y="2292"/>
                  </a:lnTo>
                  <a:lnTo>
                    <a:pt x="4743" y="2293"/>
                  </a:lnTo>
                  <a:lnTo>
                    <a:pt x="4747" y="2294"/>
                  </a:lnTo>
                  <a:lnTo>
                    <a:pt x="4751" y="2295"/>
                  </a:lnTo>
                  <a:lnTo>
                    <a:pt x="4755" y="2295"/>
                  </a:lnTo>
                  <a:lnTo>
                    <a:pt x="4756" y="2295"/>
                  </a:lnTo>
                  <a:lnTo>
                    <a:pt x="4759" y="2294"/>
                  </a:lnTo>
                  <a:lnTo>
                    <a:pt x="4760" y="2294"/>
                  </a:lnTo>
                  <a:lnTo>
                    <a:pt x="4764" y="2295"/>
                  </a:lnTo>
                  <a:lnTo>
                    <a:pt x="4765" y="2295"/>
                  </a:lnTo>
                  <a:lnTo>
                    <a:pt x="4768" y="2295"/>
                  </a:lnTo>
                  <a:lnTo>
                    <a:pt x="4769" y="2295"/>
                  </a:lnTo>
                  <a:lnTo>
                    <a:pt x="4773" y="2296"/>
                  </a:lnTo>
                  <a:lnTo>
                    <a:pt x="4774" y="2296"/>
                  </a:lnTo>
                  <a:lnTo>
                    <a:pt x="4776" y="2296"/>
                  </a:lnTo>
                  <a:lnTo>
                    <a:pt x="4777" y="2295"/>
                  </a:lnTo>
                  <a:lnTo>
                    <a:pt x="4780" y="2295"/>
                  </a:lnTo>
                  <a:lnTo>
                    <a:pt x="4782" y="2295"/>
                  </a:lnTo>
                  <a:lnTo>
                    <a:pt x="4785" y="2296"/>
                  </a:lnTo>
                  <a:lnTo>
                    <a:pt x="4786" y="2296"/>
                  </a:lnTo>
                  <a:lnTo>
                    <a:pt x="4790" y="2295"/>
                  </a:lnTo>
                  <a:lnTo>
                    <a:pt x="4791" y="2295"/>
                  </a:lnTo>
                  <a:lnTo>
                    <a:pt x="4794" y="2295"/>
                  </a:lnTo>
                  <a:lnTo>
                    <a:pt x="4795" y="2296"/>
                  </a:lnTo>
                  <a:lnTo>
                    <a:pt x="4798" y="2296"/>
                  </a:lnTo>
                  <a:lnTo>
                    <a:pt x="4801" y="2297"/>
                  </a:lnTo>
                  <a:lnTo>
                    <a:pt x="4803" y="2296"/>
                  </a:lnTo>
                  <a:lnTo>
                    <a:pt x="4805" y="2296"/>
                  </a:lnTo>
                  <a:lnTo>
                    <a:pt x="4807" y="2296"/>
                  </a:lnTo>
                  <a:lnTo>
                    <a:pt x="4809" y="2297"/>
                  </a:lnTo>
                  <a:lnTo>
                    <a:pt x="4812" y="2295"/>
                  </a:lnTo>
                  <a:lnTo>
                    <a:pt x="4813" y="2295"/>
                  </a:lnTo>
                  <a:lnTo>
                    <a:pt x="4816" y="2297"/>
                  </a:lnTo>
                  <a:lnTo>
                    <a:pt x="4817" y="2297"/>
                  </a:lnTo>
                  <a:lnTo>
                    <a:pt x="4821" y="2295"/>
                  </a:lnTo>
                  <a:lnTo>
                    <a:pt x="4824" y="2295"/>
                  </a:lnTo>
                  <a:lnTo>
                    <a:pt x="4825" y="2295"/>
                  </a:lnTo>
                  <a:lnTo>
                    <a:pt x="4827" y="2294"/>
                  </a:lnTo>
                  <a:lnTo>
                    <a:pt x="4830" y="2295"/>
                  </a:lnTo>
                  <a:lnTo>
                    <a:pt x="4833" y="2296"/>
                  </a:lnTo>
                  <a:lnTo>
                    <a:pt x="4835" y="2296"/>
                  </a:lnTo>
                  <a:lnTo>
                    <a:pt x="4837" y="2295"/>
                  </a:lnTo>
                  <a:lnTo>
                    <a:pt x="4840" y="2296"/>
                  </a:lnTo>
                  <a:lnTo>
                    <a:pt x="4842" y="2295"/>
                  </a:lnTo>
                  <a:lnTo>
                    <a:pt x="4844" y="2295"/>
                  </a:lnTo>
                  <a:lnTo>
                    <a:pt x="4846" y="2295"/>
                  </a:lnTo>
                  <a:lnTo>
                    <a:pt x="4848" y="2296"/>
                  </a:lnTo>
                  <a:lnTo>
                    <a:pt x="4850" y="2296"/>
                  </a:lnTo>
                  <a:lnTo>
                    <a:pt x="4851" y="2295"/>
                  </a:lnTo>
                  <a:lnTo>
                    <a:pt x="4855" y="2295"/>
                  </a:lnTo>
                  <a:lnTo>
                    <a:pt x="4856" y="2295"/>
                  </a:lnTo>
                  <a:lnTo>
                    <a:pt x="4859" y="2295"/>
                  </a:lnTo>
                  <a:lnTo>
                    <a:pt x="4860" y="2295"/>
                  </a:lnTo>
                  <a:lnTo>
                    <a:pt x="4864" y="2295"/>
                  </a:lnTo>
                  <a:lnTo>
                    <a:pt x="4866" y="2295"/>
                  </a:lnTo>
                  <a:lnTo>
                    <a:pt x="4868" y="2295"/>
                  </a:lnTo>
                  <a:lnTo>
                    <a:pt x="4871" y="2296"/>
                  </a:lnTo>
                  <a:lnTo>
                    <a:pt x="4873" y="2296"/>
                  </a:lnTo>
                  <a:lnTo>
                    <a:pt x="4875" y="2295"/>
                  </a:lnTo>
                  <a:lnTo>
                    <a:pt x="4877" y="2296"/>
                  </a:lnTo>
                  <a:lnTo>
                    <a:pt x="4880" y="2298"/>
                  </a:lnTo>
                  <a:lnTo>
                    <a:pt x="4882" y="2296"/>
                  </a:lnTo>
                  <a:lnTo>
                    <a:pt x="4885" y="2295"/>
                  </a:lnTo>
                  <a:lnTo>
                    <a:pt x="4886" y="2295"/>
                  </a:lnTo>
                  <a:lnTo>
                    <a:pt x="4889" y="2296"/>
                  </a:lnTo>
                  <a:lnTo>
                    <a:pt x="4892" y="2296"/>
                  </a:lnTo>
                  <a:lnTo>
                    <a:pt x="4895" y="2297"/>
                  </a:lnTo>
                  <a:lnTo>
                    <a:pt x="4896" y="2297"/>
                  </a:lnTo>
                  <a:lnTo>
                    <a:pt x="4899" y="2295"/>
                  </a:lnTo>
                  <a:lnTo>
                    <a:pt x="4901" y="2295"/>
                  </a:lnTo>
                  <a:lnTo>
                    <a:pt x="4904" y="2296"/>
                  </a:lnTo>
                  <a:lnTo>
                    <a:pt x="4906" y="2297"/>
                  </a:lnTo>
                  <a:lnTo>
                    <a:pt x="4908" y="2296"/>
                  </a:lnTo>
                  <a:lnTo>
                    <a:pt x="4910" y="2295"/>
                  </a:lnTo>
                  <a:lnTo>
                    <a:pt x="4913" y="2296"/>
                  </a:lnTo>
                  <a:lnTo>
                    <a:pt x="4915" y="2298"/>
                  </a:lnTo>
                  <a:lnTo>
                    <a:pt x="4917" y="2297"/>
                  </a:lnTo>
                  <a:lnTo>
                    <a:pt x="4921" y="2296"/>
                  </a:lnTo>
                  <a:lnTo>
                    <a:pt x="4923" y="2295"/>
                  </a:lnTo>
                  <a:lnTo>
                    <a:pt x="4925" y="2296"/>
                  </a:lnTo>
                  <a:lnTo>
                    <a:pt x="4930" y="2297"/>
                  </a:lnTo>
                  <a:lnTo>
                    <a:pt x="4933" y="2296"/>
                  </a:lnTo>
                  <a:lnTo>
                    <a:pt x="4934" y="2296"/>
                  </a:lnTo>
                  <a:lnTo>
                    <a:pt x="4936" y="2295"/>
                  </a:lnTo>
                  <a:lnTo>
                    <a:pt x="4939" y="2296"/>
                  </a:lnTo>
                  <a:lnTo>
                    <a:pt x="4940" y="2296"/>
                  </a:lnTo>
                  <a:lnTo>
                    <a:pt x="4943" y="2296"/>
                  </a:lnTo>
                  <a:lnTo>
                    <a:pt x="4946" y="2296"/>
                  </a:lnTo>
                  <a:lnTo>
                    <a:pt x="4948" y="2296"/>
                  </a:lnTo>
                  <a:lnTo>
                    <a:pt x="4951" y="2295"/>
                  </a:lnTo>
                  <a:lnTo>
                    <a:pt x="4952" y="2295"/>
                  </a:lnTo>
                  <a:lnTo>
                    <a:pt x="4955" y="2295"/>
                  </a:lnTo>
                  <a:lnTo>
                    <a:pt x="4957" y="2295"/>
                  </a:lnTo>
                  <a:lnTo>
                    <a:pt x="4960" y="2295"/>
                  </a:lnTo>
                  <a:lnTo>
                    <a:pt x="4964" y="2295"/>
                  </a:lnTo>
                  <a:lnTo>
                    <a:pt x="4965" y="2295"/>
                  </a:lnTo>
                  <a:lnTo>
                    <a:pt x="4969" y="2296"/>
                  </a:lnTo>
                  <a:lnTo>
                    <a:pt x="4969" y="2297"/>
                  </a:lnTo>
                  <a:lnTo>
                    <a:pt x="4972" y="2298"/>
                  </a:lnTo>
                  <a:lnTo>
                    <a:pt x="4974" y="2298"/>
                  </a:lnTo>
                  <a:lnTo>
                    <a:pt x="4977" y="2297"/>
                  </a:lnTo>
                  <a:lnTo>
                    <a:pt x="4978" y="2297"/>
                  </a:lnTo>
                  <a:lnTo>
                    <a:pt x="4981" y="2296"/>
                  </a:lnTo>
                  <a:lnTo>
                    <a:pt x="4982" y="2296"/>
                  </a:lnTo>
                  <a:lnTo>
                    <a:pt x="4984" y="2295"/>
                  </a:lnTo>
                  <a:lnTo>
                    <a:pt x="4987" y="2296"/>
                  </a:lnTo>
                  <a:lnTo>
                    <a:pt x="4990" y="2298"/>
                  </a:lnTo>
                  <a:lnTo>
                    <a:pt x="4991" y="2298"/>
                  </a:lnTo>
                  <a:lnTo>
                    <a:pt x="4995" y="2296"/>
                  </a:lnTo>
                  <a:lnTo>
                    <a:pt x="4996" y="2296"/>
                  </a:lnTo>
                  <a:lnTo>
                    <a:pt x="4999" y="2297"/>
                  </a:lnTo>
                  <a:lnTo>
                    <a:pt x="5001" y="2297"/>
                  </a:lnTo>
                  <a:lnTo>
                    <a:pt x="5003" y="2297"/>
                  </a:lnTo>
                  <a:lnTo>
                    <a:pt x="5004" y="2297"/>
                  </a:lnTo>
                  <a:lnTo>
                    <a:pt x="5005" y="2296"/>
                  </a:lnTo>
                  <a:lnTo>
                    <a:pt x="5008" y="2297"/>
                  </a:lnTo>
                  <a:lnTo>
                    <a:pt x="5011" y="2296"/>
                  </a:lnTo>
                  <a:lnTo>
                    <a:pt x="5013" y="2296"/>
                  </a:lnTo>
                  <a:lnTo>
                    <a:pt x="5016" y="2297"/>
                  </a:lnTo>
                  <a:lnTo>
                    <a:pt x="5017" y="2297"/>
                  </a:lnTo>
                  <a:lnTo>
                    <a:pt x="5020" y="2297"/>
                  </a:lnTo>
                  <a:lnTo>
                    <a:pt x="5021" y="2297"/>
                  </a:lnTo>
                  <a:lnTo>
                    <a:pt x="5025" y="2296"/>
                  </a:lnTo>
                  <a:lnTo>
                    <a:pt x="5025" y="2295"/>
                  </a:lnTo>
                  <a:lnTo>
                    <a:pt x="5028" y="2295"/>
                  </a:lnTo>
                  <a:lnTo>
                    <a:pt x="5030" y="2295"/>
                  </a:lnTo>
                  <a:lnTo>
                    <a:pt x="5032" y="2296"/>
                  </a:lnTo>
                  <a:lnTo>
                    <a:pt x="5035" y="2296"/>
                  </a:lnTo>
                  <a:lnTo>
                    <a:pt x="5038" y="2295"/>
                  </a:lnTo>
                  <a:lnTo>
                    <a:pt x="5039" y="2295"/>
                  </a:lnTo>
                  <a:lnTo>
                    <a:pt x="5043" y="2295"/>
                  </a:lnTo>
                  <a:lnTo>
                    <a:pt x="5047" y="2296"/>
                  </a:lnTo>
                  <a:lnTo>
                    <a:pt x="5048" y="2296"/>
                  </a:lnTo>
                  <a:lnTo>
                    <a:pt x="5052" y="2295"/>
                  </a:lnTo>
                  <a:lnTo>
                    <a:pt x="5055" y="2296"/>
                  </a:lnTo>
                  <a:lnTo>
                    <a:pt x="5058" y="2296"/>
                  </a:lnTo>
                  <a:lnTo>
                    <a:pt x="5060" y="2297"/>
                  </a:lnTo>
                  <a:lnTo>
                    <a:pt x="5062" y="2297"/>
                  </a:lnTo>
                  <a:lnTo>
                    <a:pt x="5064" y="2296"/>
                  </a:lnTo>
                  <a:lnTo>
                    <a:pt x="5065" y="2296"/>
                  </a:lnTo>
                  <a:lnTo>
                    <a:pt x="5067" y="2295"/>
                  </a:lnTo>
                  <a:lnTo>
                    <a:pt x="5069" y="2296"/>
                  </a:lnTo>
                  <a:lnTo>
                    <a:pt x="5073" y="2297"/>
                  </a:lnTo>
                  <a:lnTo>
                    <a:pt x="5078" y="2295"/>
                  </a:lnTo>
                  <a:lnTo>
                    <a:pt x="5082" y="2296"/>
                  </a:lnTo>
                  <a:lnTo>
                    <a:pt x="5085" y="2297"/>
                  </a:lnTo>
                  <a:lnTo>
                    <a:pt x="5087" y="2296"/>
                  </a:lnTo>
                  <a:lnTo>
                    <a:pt x="5090" y="2295"/>
                  </a:lnTo>
                  <a:lnTo>
                    <a:pt x="5091" y="2296"/>
                  </a:lnTo>
                  <a:lnTo>
                    <a:pt x="5094" y="2297"/>
                  </a:lnTo>
                  <a:lnTo>
                    <a:pt x="5095" y="2297"/>
                  </a:lnTo>
                  <a:lnTo>
                    <a:pt x="5099" y="2298"/>
                  </a:lnTo>
                  <a:lnTo>
                    <a:pt x="5099" y="2297"/>
                  </a:lnTo>
                  <a:lnTo>
                    <a:pt x="5104" y="2296"/>
                  </a:lnTo>
                  <a:lnTo>
                    <a:pt x="5105" y="2296"/>
                  </a:lnTo>
                  <a:lnTo>
                    <a:pt x="5108" y="2295"/>
                  </a:lnTo>
                  <a:lnTo>
                    <a:pt x="5110" y="2295"/>
                  </a:lnTo>
                  <a:lnTo>
                    <a:pt x="5113" y="2295"/>
                  </a:lnTo>
                  <a:lnTo>
                    <a:pt x="5115" y="2295"/>
                  </a:lnTo>
                  <a:lnTo>
                    <a:pt x="5117" y="2295"/>
                  </a:lnTo>
                  <a:lnTo>
                    <a:pt x="5120" y="2296"/>
                  </a:lnTo>
                  <a:lnTo>
                    <a:pt x="5122" y="2295"/>
                  </a:lnTo>
                  <a:lnTo>
                    <a:pt x="5124" y="2295"/>
                  </a:lnTo>
                  <a:lnTo>
                    <a:pt x="5126" y="2295"/>
                  </a:lnTo>
                  <a:lnTo>
                    <a:pt x="5130" y="2295"/>
                  </a:lnTo>
                  <a:lnTo>
                    <a:pt x="5133" y="2294"/>
                  </a:lnTo>
                  <a:lnTo>
                    <a:pt x="5134" y="2294"/>
                  </a:lnTo>
                  <a:lnTo>
                    <a:pt x="5135" y="2294"/>
                  </a:lnTo>
                  <a:lnTo>
                    <a:pt x="5138" y="2293"/>
                  </a:lnTo>
                  <a:lnTo>
                    <a:pt x="5140" y="2294"/>
                  </a:lnTo>
                  <a:lnTo>
                    <a:pt x="5143" y="2293"/>
                  </a:lnTo>
                  <a:lnTo>
                    <a:pt x="5144" y="2293"/>
                  </a:lnTo>
                  <a:lnTo>
                    <a:pt x="5147" y="2293"/>
                  </a:lnTo>
                  <a:lnTo>
                    <a:pt x="5148" y="2292"/>
                  </a:lnTo>
                  <a:lnTo>
                    <a:pt x="5152" y="2292"/>
                  </a:lnTo>
                  <a:lnTo>
                    <a:pt x="5153" y="2292"/>
                  </a:lnTo>
                  <a:lnTo>
                    <a:pt x="5156" y="2293"/>
                  </a:lnTo>
                  <a:lnTo>
                    <a:pt x="5157" y="2293"/>
                  </a:lnTo>
                  <a:lnTo>
                    <a:pt x="5160" y="2292"/>
                  </a:lnTo>
                  <a:lnTo>
                    <a:pt x="5162" y="2292"/>
                  </a:lnTo>
                  <a:lnTo>
                    <a:pt x="5164" y="2293"/>
                  </a:lnTo>
                  <a:lnTo>
                    <a:pt x="5168" y="2292"/>
                  </a:lnTo>
                  <a:lnTo>
                    <a:pt x="5169" y="2292"/>
                  </a:lnTo>
                  <a:lnTo>
                    <a:pt x="5170" y="2293"/>
                  </a:lnTo>
                  <a:lnTo>
                    <a:pt x="5173" y="2294"/>
                  </a:lnTo>
                  <a:lnTo>
                    <a:pt x="5174" y="2293"/>
                  </a:lnTo>
                  <a:lnTo>
                    <a:pt x="5176" y="2293"/>
                  </a:lnTo>
                  <a:lnTo>
                    <a:pt x="5178" y="2293"/>
                  </a:lnTo>
                  <a:lnTo>
                    <a:pt x="5182" y="2294"/>
                  </a:lnTo>
                  <a:lnTo>
                    <a:pt x="5185" y="2293"/>
                  </a:lnTo>
                  <a:lnTo>
                    <a:pt x="5187" y="2294"/>
                  </a:lnTo>
                  <a:lnTo>
                    <a:pt x="5190" y="2294"/>
                  </a:lnTo>
                  <a:lnTo>
                    <a:pt x="5191" y="2294"/>
                  </a:lnTo>
                  <a:lnTo>
                    <a:pt x="5195" y="2295"/>
                  </a:lnTo>
                  <a:lnTo>
                    <a:pt x="5197" y="2295"/>
                  </a:lnTo>
                  <a:lnTo>
                    <a:pt x="5199" y="2294"/>
                  </a:lnTo>
                  <a:lnTo>
                    <a:pt x="5201" y="2294"/>
                  </a:lnTo>
                  <a:lnTo>
                    <a:pt x="5203" y="2294"/>
                  </a:lnTo>
                  <a:lnTo>
                    <a:pt x="5204" y="2294"/>
                  </a:lnTo>
                  <a:lnTo>
                    <a:pt x="5208" y="2293"/>
                  </a:lnTo>
                  <a:lnTo>
                    <a:pt x="5209" y="2293"/>
                  </a:lnTo>
                  <a:lnTo>
                    <a:pt x="5211" y="2294"/>
                  </a:lnTo>
                  <a:lnTo>
                    <a:pt x="5213" y="2293"/>
                  </a:lnTo>
                  <a:lnTo>
                    <a:pt x="5217" y="2292"/>
                  </a:lnTo>
                  <a:lnTo>
                    <a:pt x="5218" y="2292"/>
                  </a:lnTo>
                  <a:lnTo>
                    <a:pt x="5219" y="2292"/>
                  </a:lnTo>
                  <a:lnTo>
                    <a:pt x="5221" y="2292"/>
                  </a:lnTo>
                  <a:lnTo>
                    <a:pt x="5225" y="2292"/>
                  </a:lnTo>
                  <a:lnTo>
                    <a:pt x="5226" y="2292"/>
                  </a:lnTo>
                  <a:lnTo>
                    <a:pt x="5230" y="2291"/>
                  </a:lnTo>
                  <a:lnTo>
                    <a:pt x="5234" y="2291"/>
                  </a:lnTo>
                  <a:lnTo>
                    <a:pt x="5235" y="2291"/>
                  </a:lnTo>
                  <a:lnTo>
                    <a:pt x="5238" y="2292"/>
                  </a:lnTo>
                  <a:lnTo>
                    <a:pt x="5239" y="2292"/>
                  </a:lnTo>
                  <a:lnTo>
                    <a:pt x="5243" y="2290"/>
                  </a:lnTo>
                  <a:lnTo>
                    <a:pt x="5247" y="2289"/>
                  </a:lnTo>
                  <a:lnTo>
                    <a:pt x="5248" y="2289"/>
                  </a:lnTo>
                  <a:lnTo>
                    <a:pt x="5252" y="2289"/>
                  </a:lnTo>
                  <a:lnTo>
                    <a:pt x="5256" y="2287"/>
                  </a:lnTo>
                  <a:lnTo>
                    <a:pt x="5256" y="2286"/>
                  </a:lnTo>
                  <a:lnTo>
                    <a:pt x="5261" y="2286"/>
                  </a:lnTo>
                  <a:lnTo>
                    <a:pt x="5265" y="2283"/>
                  </a:lnTo>
                  <a:lnTo>
                    <a:pt x="5269" y="2282"/>
                  </a:lnTo>
                  <a:lnTo>
                    <a:pt x="5274" y="2279"/>
                  </a:lnTo>
                  <a:lnTo>
                    <a:pt x="5278" y="2275"/>
                  </a:lnTo>
                  <a:lnTo>
                    <a:pt x="5278" y="2274"/>
                  </a:lnTo>
                  <a:lnTo>
                    <a:pt x="5283" y="2271"/>
                  </a:lnTo>
                  <a:lnTo>
                    <a:pt x="5283" y="2270"/>
                  </a:lnTo>
                  <a:lnTo>
                    <a:pt x="5287" y="2266"/>
                  </a:lnTo>
                  <a:lnTo>
                    <a:pt x="5287" y="2265"/>
                  </a:lnTo>
                  <a:lnTo>
                    <a:pt x="5291" y="2264"/>
                  </a:lnTo>
                  <a:lnTo>
                    <a:pt x="5292" y="2264"/>
                  </a:lnTo>
                  <a:lnTo>
                    <a:pt x="5295" y="2261"/>
                  </a:lnTo>
                  <a:lnTo>
                    <a:pt x="5296" y="2261"/>
                  </a:lnTo>
                  <a:lnTo>
                    <a:pt x="5300" y="2257"/>
                  </a:lnTo>
                  <a:lnTo>
                    <a:pt x="5301" y="2256"/>
                  </a:lnTo>
                  <a:lnTo>
                    <a:pt x="5304" y="2253"/>
                  </a:lnTo>
                  <a:lnTo>
                    <a:pt x="5305" y="2253"/>
                  </a:lnTo>
                  <a:lnTo>
                    <a:pt x="5309" y="2250"/>
                  </a:lnTo>
                  <a:lnTo>
                    <a:pt x="5310" y="2250"/>
                  </a:lnTo>
                  <a:lnTo>
                    <a:pt x="5311" y="2250"/>
                  </a:lnTo>
                  <a:lnTo>
                    <a:pt x="5313" y="2250"/>
                  </a:lnTo>
                  <a:lnTo>
                    <a:pt x="5317" y="2249"/>
                  </a:lnTo>
                  <a:lnTo>
                    <a:pt x="5319" y="2248"/>
                  </a:lnTo>
                  <a:lnTo>
                    <a:pt x="5322" y="2248"/>
                  </a:lnTo>
                  <a:lnTo>
                    <a:pt x="5322" y="2249"/>
                  </a:lnTo>
                  <a:lnTo>
                    <a:pt x="5326" y="2247"/>
                  </a:lnTo>
                  <a:lnTo>
                    <a:pt x="5327" y="2247"/>
                  </a:lnTo>
                  <a:lnTo>
                    <a:pt x="5329" y="2246"/>
                  </a:lnTo>
                  <a:lnTo>
                    <a:pt x="5331" y="2247"/>
                  </a:lnTo>
                  <a:lnTo>
                    <a:pt x="5334" y="2248"/>
                  </a:lnTo>
                  <a:lnTo>
                    <a:pt x="5335" y="2248"/>
                  </a:lnTo>
                  <a:lnTo>
                    <a:pt x="5339" y="2249"/>
                  </a:lnTo>
                  <a:lnTo>
                    <a:pt x="5339" y="2250"/>
                  </a:lnTo>
                  <a:lnTo>
                    <a:pt x="5343" y="2251"/>
                  </a:lnTo>
                  <a:lnTo>
                    <a:pt x="5344" y="2251"/>
                  </a:lnTo>
                  <a:lnTo>
                    <a:pt x="5348" y="2252"/>
                  </a:lnTo>
                  <a:lnTo>
                    <a:pt x="5348" y="2253"/>
                  </a:lnTo>
                  <a:lnTo>
                    <a:pt x="5352" y="2253"/>
                  </a:lnTo>
                  <a:lnTo>
                    <a:pt x="5353" y="2253"/>
                  </a:lnTo>
                  <a:lnTo>
                    <a:pt x="5356" y="2254"/>
                  </a:lnTo>
                  <a:lnTo>
                    <a:pt x="5357" y="2254"/>
                  </a:lnTo>
                  <a:lnTo>
                    <a:pt x="5360" y="2251"/>
                  </a:lnTo>
                  <a:lnTo>
                    <a:pt x="5361" y="2250"/>
                  </a:lnTo>
                  <a:lnTo>
                    <a:pt x="5365" y="2243"/>
                  </a:lnTo>
                  <a:lnTo>
                    <a:pt x="5366" y="2241"/>
                  </a:lnTo>
                  <a:lnTo>
                    <a:pt x="5369" y="2230"/>
                  </a:lnTo>
                  <a:lnTo>
                    <a:pt x="5370" y="2227"/>
                  </a:lnTo>
                  <a:lnTo>
                    <a:pt x="5374" y="2206"/>
                  </a:lnTo>
                  <a:lnTo>
                    <a:pt x="5375" y="2203"/>
                  </a:lnTo>
                  <a:lnTo>
                    <a:pt x="5378" y="2176"/>
                  </a:lnTo>
                  <a:lnTo>
                    <a:pt x="5378" y="2171"/>
                  </a:lnTo>
                  <a:lnTo>
                    <a:pt x="5382" y="2129"/>
                  </a:lnTo>
                  <a:lnTo>
                    <a:pt x="5383" y="2122"/>
                  </a:lnTo>
                  <a:lnTo>
                    <a:pt x="5387" y="2066"/>
                  </a:lnTo>
                  <a:lnTo>
                    <a:pt x="5387" y="2057"/>
                  </a:lnTo>
                  <a:lnTo>
                    <a:pt x="5391" y="1986"/>
                  </a:lnTo>
                  <a:lnTo>
                    <a:pt x="5392" y="1975"/>
                  </a:lnTo>
                  <a:lnTo>
                    <a:pt x="5396" y="1889"/>
                  </a:lnTo>
                  <a:lnTo>
                    <a:pt x="5396" y="1875"/>
                  </a:lnTo>
                  <a:lnTo>
                    <a:pt x="5400" y="1788"/>
                  </a:lnTo>
                  <a:lnTo>
                    <a:pt x="5400" y="1773"/>
                  </a:lnTo>
                  <a:lnTo>
                    <a:pt x="5404" y="1662"/>
                  </a:lnTo>
                  <a:lnTo>
                    <a:pt x="5405" y="1645"/>
                  </a:lnTo>
                  <a:lnTo>
                    <a:pt x="5408" y="1526"/>
                  </a:lnTo>
                  <a:lnTo>
                    <a:pt x="5409" y="1509"/>
                  </a:lnTo>
                  <a:lnTo>
                    <a:pt x="5413" y="1389"/>
                  </a:lnTo>
                  <a:lnTo>
                    <a:pt x="5414" y="1372"/>
                  </a:lnTo>
                  <a:lnTo>
                    <a:pt x="5417" y="1254"/>
                  </a:lnTo>
                  <a:lnTo>
                    <a:pt x="5418" y="1237"/>
                  </a:lnTo>
                  <a:lnTo>
                    <a:pt x="5422" y="1140"/>
                  </a:lnTo>
                  <a:lnTo>
                    <a:pt x="5422" y="1125"/>
                  </a:lnTo>
                  <a:lnTo>
                    <a:pt x="5426" y="1025"/>
                  </a:lnTo>
                  <a:lnTo>
                    <a:pt x="5426" y="1012"/>
                  </a:lnTo>
                  <a:lnTo>
                    <a:pt x="5431" y="931"/>
                  </a:lnTo>
                  <a:lnTo>
                    <a:pt x="5431" y="921"/>
                  </a:lnTo>
                  <a:lnTo>
                    <a:pt x="5435" y="863"/>
                  </a:lnTo>
                  <a:lnTo>
                    <a:pt x="5435" y="856"/>
                  </a:lnTo>
                  <a:lnTo>
                    <a:pt x="5440" y="810"/>
                  </a:lnTo>
                  <a:lnTo>
                    <a:pt x="5440" y="806"/>
                  </a:lnTo>
                  <a:lnTo>
                    <a:pt x="5443" y="800"/>
                  </a:lnTo>
                  <a:lnTo>
                    <a:pt x="5448" y="809"/>
                  </a:lnTo>
                  <a:lnTo>
                    <a:pt x="5448" y="812"/>
                  </a:lnTo>
                  <a:lnTo>
                    <a:pt x="5452" y="844"/>
                  </a:lnTo>
                  <a:lnTo>
                    <a:pt x="5452" y="850"/>
                  </a:lnTo>
                  <a:lnTo>
                    <a:pt x="5457" y="900"/>
                  </a:lnTo>
                  <a:lnTo>
                    <a:pt x="5457" y="908"/>
                  </a:lnTo>
                  <a:lnTo>
                    <a:pt x="5461" y="973"/>
                  </a:lnTo>
                  <a:lnTo>
                    <a:pt x="5461" y="984"/>
                  </a:lnTo>
                  <a:lnTo>
                    <a:pt x="5465" y="1052"/>
                  </a:lnTo>
                  <a:lnTo>
                    <a:pt x="5466" y="1064"/>
                  </a:lnTo>
                  <a:lnTo>
                    <a:pt x="5470" y="1151"/>
                  </a:lnTo>
                  <a:lnTo>
                    <a:pt x="5470" y="1164"/>
                  </a:lnTo>
                  <a:lnTo>
                    <a:pt x="5474" y="1253"/>
                  </a:lnTo>
                  <a:lnTo>
                    <a:pt x="5475" y="1266"/>
                  </a:lnTo>
                  <a:lnTo>
                    <a:pt x="5479" y="1354"/>
                  </a:lnTo>
                  <a:lnTo>
                    <a:pt x="5479" y="1367"/>
                  </a:lnTo>
                  <a:lnTo>
                    <a:pt x="5483" y="1458"/>
                  </a:lnTo>
                  <a:lnTo>
                    <a:pt x="5484" y="1470"/>
                  </a:lnTo>
                  <a:lnTo>
                    <a:pt x="5488" y="1556"/>
                  </a:lnTo>
                  <a:lnTo>
                    <a:pt x="5488" y="1568"/>
                  </a:lnTo>
                  <a:lnTo>
                    <a:pt x="5491" y="1636"/>
                  </a:lnTo>
                  <a:lnTo>
                    <a:pt x="5492" y="1646"/>
                  </a:lnTo>
                  <a:lnTo>
                    <a:pt x="5496" y="1719"/>
                  </a:lnTo>
                  <a:lnTo>
                    <a:pt x="5496" y="1729"/>
                  </a:lnTo>
                  <a:lnTo>
                    <a:pt x="5500" y="1797"/>
                  </a:lnTo>
                  <a:lnTo>
                    <a:pt x="5501" y="1806"/>
                  </a:lnTo>
                  <a:lnTo>
                    <a:pt x="5505" y="1864"/>
                  </a:lnTo>
                  <a:lnTo>
                    <a:pt x="5505" y="1871"/>
                  </a:lnTo>
                  <a:lnTo>
                    <a:pt x="5509" y="1922"/>
                  </a:lnTo>
                  <a:lnTo>
                    <a:pt x="5510" y="1930"/>
                  </a:lnTo>
                  <a:lnTo>
                    <a:pt x="5513" y="1967"/>
                  </a:lnTo>
                  <a:lnTo>
                    <a:pt x="5514" y="1973"/>
                  </a:lnTo>
                  <a:lnTo>
                    <a:pt x="5517" y="2012"/>
                  </a:lnTo>
                  <a:lnTo>
                    <a:pt x="5518" y="2017"/>
                  </a:lnTo>
                  <a:lnTo>
                    <a:pt x="5522" y="2050"/>
                  </a:lnTo>
                  <a:lnTo>
                    <a:pt x="5523" y="2055"/>
                  </a:lnTo>
                  <a:lnTo>
                    <a:pt x="5526" y="2083"/>
                  </a:lnTo>
                  <a:lnTo>
                    <a:pt x="5527" y="2087"/>
                  </a:lnTo>
                  <a:lnTo>
                    <a:pt x="5531" y="2111"/>
                  </a:lnTo>
                  <a:lnTo>
                    <a:pt x="5532" y="2114"/>
                  </a:lnTo>
                  <a:lnTo>
                    <a:pt x="5535" y="2130"/>
                  </a:lnTo>
                  <a:lnTo>
                    <a:pt x="5535" y="2132"/>
                  </a:lnTo>
                  <a:lnTo>
                    <a:pt x="5539" y="2152"/>
                  </a:lnTo>
                  <a:lnTo>
                    <a:pt x="5540" y="2155"/>
                  </a:lnTo>
                  <a:lnTo>
                    <a:pt x="5544" y="2171"/>
                  </a:lnTo>
                  <a:lnTo>
                    <a:pt x="5544" y="2173"/>
                  </a:lnTo>
                  <a:lnTo>
                    <a:pt x="5548" y="2185"/>
                  </a:lnTo>
                  <a:lnTo>
                    <a:pt x="5549" y="2186"/>
                  </a:lnTo>
                  <a:lnTo>
                    <a:pt x="5553" y="2197"/>
                  </a:lnTo>
                  <a:lnTo>
                    <a:pt x="5553" y="2198"/>
                  </a:lnTo>
                  <a:lnTo>
                    <a:pt x="5556" y="2206"/>
                  </a:lnTo>
                  <a:lnTo>
                    <a:pt x="5557" y="2208"/>
                  </a:lnTo>
                  <a:lnTo>
                    <a:pt x="5561" y="2215"/>
                  </a:lnTo>
                  <a:lnTo>
                    <a:pt x="5562" y="2216"/>
                  </a:lnTo>
                  <a:lnTo>
                    <a:pt x="5565" y="2224"/>
                  </a:lnTo>
                  <a:lnTo>
                    <a:pt x="5566" y="2224"/>
                  </a:lnTo>
                  <a:lnTo>
                    <a:pt x="5570" y="2230"/>
                  </a:lnTo>
                  <a:lnTo>
                    <a:pt x="5571" y="2231"/>
                  </a:lnTo>
                  <a:lnTo>
                    <a:pt x="5574" y="2236"/>
                  </a:lnTo>
                  <a:lnTo>
                    <a:pt x="5575" y="2236"/>
                  </a:lnTo>
                  <a:lnTo>
                    <a:pt x="5578" y="2239"/>
                  </a:lnTo>
                  <a:lnTo>
                    <a:pt x="5579" y="2240"/>
                  </a:lnTo>
                  <a:lnTo>
                    <a:pt x="5582" y="2244"/>
                  </a:lnTo>
                  <a:lnTo>
                    <a:pt x="5583" y="2245"/>
                  </a:lnTo>
                  <a:lnTo>
                    <a:pt x="5587" y="2250"/>
                  </a:lnTo>
                  <a:lnTo>
                    <a:pt x="5588" y="2250"/>
                  </a:lnTo>
                  <a:lnTo>
                    <a:pt x="5591" y="2252"/>
                  </a:lnTo>
                  <a:lnTo>
                    <a:pt x="5592" y="2252"/>
                  </a:lnTo>
                  <a:lnTo>
                    <a:pt x="5596" y="2256"/>
                  </a:lnTo>
                  <a:lnTo>
                    <a:pt x="5597" y="2256"/>
                  </a:lnTo>
                  <a:lnTo>
                    <a:pt x="5600" y="2259"/>
                  </a:lnTo>
                  <a:lnTo>
                    <a:pt x="5605" y="2261"/>
                  </a:lnTo>
                  <a:lnTo>
                    <a:pt x="5609" y="2263"/>
                  </a:lnTo>
                  <a:lnTo>
                    <a:pt x="5609" y="2264"/>
                  </a:lnTo>
                  <a:lnTo>
                    <a:pt x="5614" y="2266"/>
                  </a:lnTo>
                  <a:lnTo>
                    <a:pt x="5618" y="2267"/>
                  </a:lnTo>
                  <a:lnTo>
                    <a:pt x="5622" y="2269"/>
                  </a:lnTo>
                  <a:lnTo>
                    <a:pt x="5627" y="2271"/>
                  </a:lnTo>
                  <a:lnTo>
                    <a:pt x="5631" y="2273"/>
                  </a:lnTo>
                  <a:lnTo>
                    <a:pt x="5636" y="2274"/>
                  </a:lnTo>
                  <a:lnTo>
                    <a:pt x="5640" y="2277"/>
                  </a:lnTo>
                  <a:lnTo>
                    <a:pt x="5643" y="2277"/>
                  </a:lnTo>
                  <a:lnTo>
                    <a:pt x="5645" y="2277"/>
                  </a:lnTo>
                  <a:lnTo>
                    <a:pt x="5648" y="2279"/>
                  </a:lnTo>
                  <a:lnTo>
                    <a:pt x="5650" y="2280"/>
                  </a:lnTo>
                  <a:lnTo>
                    <a:pt x="5653" y="2280"/>
                  </a:lnTo>
                  <a:lnTo>
                    <a:pt x="5654" y="2280"/>
                  </a:lnTo>
                  <a:lnTo>
                    <a:pt x="5657" y="2281"/>
                  </a:lnTo>
                  <a:lnTo>
                    <a:pt x="5658" y="2281"/>
                  </a:lnTo>
                  <a:lnTo>
                    <a:pt x="5660" y="2281"/>
                  </a:lnTo>
                  <a:lnTo>
                    <a:pt x="5662" y="2281"/>
                  </a:lnTo>
                  <a:lnTo>
                    <a:pt x="5665" y="2282"/>
                  </a:lnTo>
                  <a:lnTo>
                    <a:pt x="5666" y="2282"/>
                  </a:lnTo>
                  <a:lnTo>
                    <a:pt x="5670" y="2282"/>
                  </a:lnTo>
                  <a:lnTo>
                    <a:pt x="5671" y="2283"/>
                  </a:lnTo>
                  <a:lnTo>
                    <a:pt x="5674" y="2283"/>
                  </a:lnTo>
                  <a:lnTo>
                    <a:pt x="5675" y="2283"/>
                  </a:lnTo>
                  <a:lnTo>
                    <a:pt x="5678" y="2283"/>
                  </a:lnTo>
                  <a:lnTo>
                    <a:pt x="5680" y="2283"/>
                  </a:lnTo>
                  <a:lnTo>
                    <a:pt x="5683" y="2284"/>
                  </a:lnTo>
                  <a:lnTo>
                    <a:pt x="5684" y="2284"/>
                  </a:lnTo>
                  <a:lnTo>
                    <a:pt x="5686" y="2285"/>
                  </a:lnTo>
                  <a:lnTo>
                    <a:pt x="5688" y="2284"/>
                  </a:lnTo>
                  <a:lnTo>
                    <a:pt x="5691" y="2283"/>
                  </a:lnTo>
                  <a:lnTo>
                    <a:pt x="5692" y="2283"/>
                  </a:lnTo>
                  <a:lnTo>
                    <a:pt x="5696" y="2285"/>
                  </a:lnTo>
                  <a:lnTo>
                    <a:pt x="5697" y="2285"/>
                  </a:lnTo>
                  <a:lnTo>
                    <a:pt x="5701" y="2286"/>
                  </a:lnTo>
                  <a:lnTo>
                    <a:pt x="5704" y="2285"/>
                  </a:lnTo>
                  <a:lnTo>
                    <a:pt x="5706" y="2286"/>
                  </a:lnTo>
                  <a:lnTo>
                    <a:pt x="5709" y="2286"/>
                  </a:lnTo>
                  <a:lnTo>
                    <a:pt x="5710" y="2286"/>
                  </a:lnTo>
                  <a:lnTo>
                    <a:pt x="5713" y="2286"/>
                  </a:lnTo>
                  <a:lnTo>
                    <a:pt x="5715" y="2286"/>
                  </a:lnTo>
                  <a:lnTo>
                    <a:pt x="5718" y="2286"/>
                  </a:lnTo>
                  <a:lnTo>
                    <a:pt x="5719" y="2286"/>
                  </a:lnTo>
                  <a:lnTo>
                    <a:pt x="5722" y="2286"/>
                  </a:lnTo>
                  <a:lnTo>
                    <a:pt x="5723" y="2286"/>
                  </a:lnTo>
                  <a:lnTo>
                    <a:pt x="5727" y="2287"/>
                  </a:lnTo>
                  <a:lnTo>
                    <a:pt x="5728" y="2287"/>
                  </a:lnTo>
                  <a:lnTo>
                    <a:pt x="5731" y="2287"/>
                  </a:lnTo>
                  <a:lnTo>
                    <a:pt x="5732" y="2286"/>
                  </a:lnTo>
                  <a:lnTo>
                    <a:pt x="5735" y="2286"/>
                  </a:lnTo>
                  <a:lnTo>
                    <a:pt x="5736" y="2286"/>
                  </a:lnTo>
                  <a:lnTo>
                    <a:pt x="5739" y="2288"/>
                  </a:lnTo>
                  <a:lnTo>
                    <a:pt x="5740" y="2288"/>
                  </a:lnTo>
                  <a:lnTo>
                    <a:pt x="5744" y="2286"/>
                  </a:lnTo>
                  <a:lnTo>
                    <a:pt x="5745" y="2286"/>
                  </a:lnTo>
                  <a:lnTo>
                    <a:pt x="5748" y="2287"/>
                  </a:lnTo>
                  <a:lnTo>
                    <a:pt x="5750" y="2287"/>
                  </a:lnTo>
                  <a:lnTo>
                    <a:pt x="5753" y="2287"/>
                  </a:lnTo>
                  <a:lnTo>
                    <a:pt x="5754" y="2287"/>
                  </a:lnTo>
                  <a:lnTo>
                    <a:pt x="5756" y="2286"/>
                  </a:lnTo>
                  <a:lnTo>
                    <a:pt x="5757" y="2287"/>
                  </a:lnTo>
                  <a:lnTo>
                    <a:pt x="5761" y="2288"/>
                  </a:lnTo>
                  <a:lnTo>
                    <a:pt x="5762" y="2287"/>
                  </a:lnTo>
                  <a:lnTo>
                    <a:pt x="5766" y="2286"/>
                  </a:lnTo>
                  <a:lnTo>
                    <a:pt x="5770" y="2287"/>
                  </a:lnTo>
                  <a:lnTo>
                    <a:pt x="5771" y="2287"/>
                  </a:lnTo>
                  <a:lnTo>
                    <a:pt x="5774" y="2287"/>
                  </a:lnTo>
                  <a:lnTo>
                    <a:pt x="5775" y="2287"/>
                  </a:lnTo>
                  <a:lnTo>
                    <a:pt x="5779" y="2286"/>
                  </a:lnTo>
                  <a:lnTo>
                    <a:pt x="5781" y="2286"/>
                  </a:lnTo>
                  <a:lnTo>
                    <a:pt x="5784" y="2287"/>
                  </a:lnTo>
                  <a:lnTo>
                    <a:pt x="5786" y="2288"/>
                  </a:lnTo>
                  <a:lnTo>
                    <a:pt x="5789" y="2288"/>
                  </a:lnTo>
                  <a:lnTo>
                    <a:pt x="5792" y="2289"/>
                  </a:lnTo>
                  <a:lnTo>
                    <a:pt x="5793" y="2289"/>
                  </a:lnTo>
                  <a:lnTo>
                    <a:pt x="5795" y="2289"/>
                  </a:lnTo>
                  <a:lnTo>
                    <a:pt x="5797" y="2289"/>
                  </a:lnTo>
                  <a:lnTo>
                    <a:pt x="5801" y="2289"/>
                  </a:lnTo>
                  <a:lnTo>
                    <a:pt x="5801" y="2290"/>
                  </a:lnTo>
                  <a:lnTo>
                    <a:pt x="5805" y="2291"/>
                  </a:lnTo>
                  <a:lnTo>
                    <a:pt x="5810" y="2292"/>
                  </a:lnTo>
                  <a:lnTo>
                    <a:pt x="5814" y="2292"/>
                  </a:lnTo>
                  <a:lnTo>
                    <a:pt x="5817" y="2293"/>
                  </a:lnTo>
                  <a:lnTo>
                    <a:pt x="5819" y="2293"/>
                  </a:lnTo>
                  <a:lnTo>
                    <a:pt x="5821" y="2293"/>
                  </a:lnTo>
                  <a:lnTo>
                    <a:pt x="5823" y="2293"/>
                  </a:lnTo>
                  <a:lnTo>
                    <a:pt x="5827" y="2295"/>
                  </a:lnTo>
                  <a:lnTo>
                    <a:pt x="5828" y="2295"/>
                  </a:lnTo>
                  <a:lnTo>
                    <a:pt x="5831" y="2295"/>
                  </a:lnTo>
                  <a:lnTo>
                    <a:pt x="5832" y="2295"/>
                  </a:lnTo>
                  <a:lnTo>
                    <a:pt x="5836" y="2296"/>
                  </a:lnTo>
                  <a:lnTo>
                    <a:pt x="5840" y="2297"/>
                  </a:lnTo>
                  <a:lnTo>
                    <a:pt x="5844" y="2296"/>
                  </a:lnTo>
                  <a:lnTo>
                    <a:pt x="5846" y="2296"/>
                  </a:lnTo>
                  <a:lnTo>
                    <a:pt x="5849" y="2296"/>
                  </a:lnTo>
                  <a:lnTo>
                    <a:pt x="5852" y="2297"/>
                  </a:lnTo>
                  <a:lnTo>
                    <a:pt x="5854" y="2297"/>
                  </a:lnTo>
                  <a:lnTo>
                    <a:pt x="5856" y="2296"/>
                  </a:lnTo>
                  <a:lnTo>
                    <a:pt x="5858" y="2297"/>
                  </a:lnTo>
                  <a:lnTo>
                    <a:pt x="5862" y="2298"/>
                  </a:lnTo>
                  <a:lnTo>
                    <a:pt x="5863" y="2298"/>
                  </a:lnTo>
                  <a:lnTo>
                    <a:pt x="5866" y="2298"/>
                  </a:lnTo>
                  <a:lnTo>
                    <a:pt x="5867" y="2298"/>
                  </a:lnTo>
                  <a:lnTo>
                    <a:pt x="5870" y="2297"/>
                  </a:lnTo>
                  <a:lnTo>
                    <a:pt x="5871" y="2297"/>
                  </a:lnTo>
                  <a:lnTo>
                    <a:pt x="5875" y="2298"/>
                  </a:lnTo>
                  <a:lnTo>
                    <a:pt x="5876" y="2298"/>
                  </a:lnTo>
                  <a:lnTo>
                    <a:pt x="5879" y="2298"/>
                  </a:lnTo>
                  <a:lnTo>
                    <a:pt x="5880" y="2298"/>
                  </a:lnTo>
                  <a:lnTo>
                    <a:pt x="5883" y="2299"/>
                  </a:lnTo>
                  <a:lnTo>
                    <a:pt x="5885" y="2298"/>
                  </a:lnTo>
                  <a:lnTo>
                    <a:pt x="5887" y="2297"/>
                  </a:lnTo>
                  <a:lnTo>
                    <a:pt x="5888" y="2297"/>
                  </a:lnTo>
                  <a:lnTo>
                    <a:pt x="5891" y="2298"/>
                  </a:lnTo>
                  <a:lnTo>
                    <a:pt x="5893" y="2298"/>
                  </a:lnTo>
                  <a:lnTo>
                    <a:pt x="5896" y="2297"/>
                  </a:lnTo>
                  <a:lnTo>
                    <a:pt x="5897" y="2297"/>
                  </a:lnTo>
                  <a:lnTo>
                    <a:pt x="5901" y="2298"/>
                  </a:lnTo>
                  <a:lnTo>
                    <a:pt x="5902" y="2298"/>
                  </a:lnTo>
                  <a:lnTo>
                    <a:pt x="5905" y="2299"/>
                  </a:lnTo>
                  <a:lnTo>
                    <a:pt x="5906" y="2299"/>
                  </a:lnTo>
                  <a:lnTo>
                    <a:pt x="5909" y="2298"/>
                  </a:lnTo>
                  <a:lnTo>
                    <a:pt x="5910" y="2298"/>
                  </a:lnTo>
                  <a:lnTo>
                    <a:pt x="5914" y="2299"/>
                  </a:lnTo>
                  <a:lnTo>
                    <a:pt x="5918" y="2297"/>
                  </a:lnTo>
                  <a:lnTo>
                    <a:pt x="5920" y="2296"/>
                  </a:lnTo>
                  <a:lnTo>
                    <a:pt x="5923" y="2298"/>
                  </a:lnTo>
                  <a:lnTo>
                    <a:pt x="5927" y="2298"/>
                  </a:lnTo>
                  <a:lnTo>
                    <a:pt x="5929" y="2298"/>
                  </a:lnTo>
                  <a:lnTo>
                    <a:pt x="5932" y="2298"/>
                  </a:lnTo>
                  <a:lnTo>
                    <a:pt x="5935" y="2298"/>
                  </a:lnTo>
                  <a:lnTo>
                    <a:pt x="5936" y="2298"/>
                  </a:lnTo>
                  <a:lnTo>
                    <a:pt x="5940" y="2298"/>
                  </a:lnTo>
                  <a:lnTo>
                    <a:pt x="5942" y="2298"/>
                  </a:lnTo>
                  <a:lnTo>
                    <a:pt x="5944" y="2297"/>
                  </a:lnTo>
                  <a:lnTo>
                    <a:pt x="5947" y="2297"/>
                  </a:lnTo>
                  <a:lnTo>
                    <a:pt x="5949" y="2297"/>
                  </a:lnTo>
                  <a:lnTo>
                    <a:pt x="5950" y="2297"/>
                  </a:lnTo>
                  <a:lnTo>
                    <a:pt x="5953" y="2297"/>
                  </a:lnTo>
                  <a:lnTo>
                    <a:pt x="5954" y="2297"/>
                  </a:lnTo>
                  <a:lnTo>
                    <a:pt x="5958" y="2296"/>
                  </a:lnTo>
                  <a:lnTo>
                    <a:pt x="5962" y="2296"/>
                  </a:lnTo>
                  <a:lnTo>
                    <a:pt x="5964" y="2296"/>
                  </a:lnTo>
                  <a:lnTo>
                    <a:pt x="5966" y="2296"/>
                  </a:lnTo>
                  <a:lnTo>
                    <a:pt x="5967" y="2296"/>
                  </a:lnTo>
                  <a:lnTo>
                    <a:pt x="5971" y="2295"/>
                  </a:lnTo>
                  <a:lnTo>
                    <a:pt x="5973" y="2295"/>
                  </a:lnTo>
                  <a:lnTo>
                    <a:pt x="5975" y="2295"/>
                  </a:lnTo>
                  <a:lnTo>
                    <a:pt x="5977" y="2295"/>
                  </a:lnTo>
                  <a:lnTo>
                    <a:pt x="5980" y="2295"/>
                  </a:lnTo>
                  <a:lnTo>
                    <a:pt x="5984" y="2296"/>
                  </a:lnTo>
                  <a:lnTo>
                    <a:pt x="5988" y="2295"/>
                  </a:lnTo>
                  <a:lnTo>
                    <a:pt x="5993" y="2295"/>
                  </a:lnTo>
                  <a:lnTo>
                    <a:pt x="5995" y="2294"/>
                  </a:lnTo>
                  <a:lnTo>
                    <a:pt x="5997" y="2295"/>
                  </a:lnTo>
                  <a:lnTo>
                    <a:pt x="6001" y="2296"/>
                  </a:lnTo>
                  <a:lnTo>
                    <a:pt x="6002" y="2296"/>
                  </a:lnTo>
                  <a:lnTo>
                    <a:pt x="6006" y="2296"/>
                  </a:lnTo>
                  <a:lnTo>
                    <a:pt x="6006" y="2295"/>
                  </a:lnTo>
                  <a:lnTo>
                    <a:pt x="6010" y="2295"/>
                  </a:lnTo>
                  <a:lnTo>
                    <a:pt x="6015" y="2295"/>
                  </a:lnTo>
                  <a:lnTo>
                    <a:pt x="6019" y="2295"/>
                  </a:lnTo>
                  <a:lnTo>
                    <a:pt x="6021" y="2296"/>
                  </a:lnTo>
                  <a:lnTo>
                    <a:pt x="6024" y="2296"/>
                  </a:lnTo>
                  <a:lnTo>
                    <a:pt x="6027" y="2295"/>
                  </a:lnTo>
                  <a:lnTo>
                    <a:pt x="6029" y="2295"/>
                  </a:lnTo>
                  <a:lnTo>
                    <a:pt x="6032" y="2295"/>
                  </a:lnTo>
                  <a:lnTo>
                    <a:pt x="6033" y="2295"/>
                  </a:lnTo>
                  <a:lnTo>
                    <a:pt x="6036" y="2295"/>
                  </a:lnTo>
                  <a:lnTo>
                    <a:pt x="6037" y="2295"/>
                  </a:lnTo>
                  <a:lnTo>
                    <a:pt x="6041" y="2296"/>
                  </a:lnTo>
                  <a:lnTo>
                    <a:pt x="6042" y="2296"/>
                  </a:lnTo>
                  <a:lnTo>
                    <a:pt x="6045" y="2295"/>
                  </a:lnTo>
                  <a:lnTo>
                    <a:pt x="6046" y="2295"/>
                  </a:lnTo>
                  <a:lnTo>
                    <a:pt x="6049" y="2296"/>
                  </a:lnTo>
                  <a:lnTo>
                    <a:pt x="6050" y="2296"/>
                  </a:lnTo>
                  <a:lnTo>
                    <a:pt x="6054" y="2295"/>
                  </a:lnTo>
                  <a:lnTo>
                    <a:pt x="6054" y="2294"/>
                  </a:lnTo>
                  <a:lnTo>
                    <a:pt x="6058" y="2295"/>
                  </a:lnTo>
                  <a:lnTo>
                    <a:pt x="6059" y="2295"/>
                  </a:lnTo>
                  <a:lnTo>
                    <a:pt x="6062" y="2295"/>
                  </a:lnTo>
                  <a:lnTo>
                    <a:pt x="6063" y="2295"/>
                  </a:lnTo>
                  <a:lnTo>
                    <a:pt x="6065" y="2295"/>
                  </a:lnTo>
                  <a:lnTo>
                    <a:pt x="6067" y="2295"/>
                  </a:lnTo>
                  <a:lnTo>
                    <a:pt x="6071" y="2295"/>
                  </a:lnTo>
                  <a:lnTo>
                    <a:pt x="6074" y="2294"/>
                  </a:lnTo>
                  <a:lnTo>
                    <a:pt x="6076" y="2295"/>
                  </a:lnTo>
                  <a:lnTo>
                    <a:pt x="6078" y="2295"/>
                  </a:lnTo>
                  <a:lnTo>
                    <a:pt x="6080" y="2295"/>
                  </a:lnTo>
                  <a:lnTo>
                    <a:pt x="6081" y="2295"/>
                  </a:lnTo>
                  <a:lnTo>
                    <a:pt x="6085" y="2295"/>
                  </a:lnTo>
                  <a:lnTo>
                    <a:pt x="6088" y="2294"/>
                  </a:lnTo>
                  <a:lnTo>
                    <a:pt x="6089" y="2294"/>
                  </a:lnTo>
                  <a:lnTo>
                    <a:pt x="6092" y="2294"/>
                  </a:lnTo>
                  <a:lnTo>
                    <a:pt x="6093" y="2294"/>
                  </a:lnTo>
                  <a:lnTo>
                    <a:pt x="6097" y="2292"/>
                  </a:lnTo>
                  <a:lnTo>
                    <a:pt x="6099" y="2291"/>
                  </a:lnTo>
                  <a:lnTo>
                    <a:pt x="6101" y="2292"/>
                  </a:lnTo>
                  <a:lnTo>
                    <a:pt x="6103" y="2292"/>
                  </a:lnTo>
                  <a:lnTo>
                    <a:pt x="6106" y="2291"/>
                  </a:lnTo>
                  <a:lnTo>
                    <a:pt x="6107" y="2291"/>
                  </a:lnTo>
                  <a:lnTo>
                    <a:pt x="6110" y="2291"/>
                  </a:lnTo>
                  <a:lnTo>
                    <a:pt x="6110" y="2290"/>
                  </a:lnTo>
                  <a:lnTo>
                    <a:pt x="6113" y="2289"/>
                  </a:lnTo>
                  <a:lnTo>
                    <a:pt x="6116" y="2289"/>
                  </a:lnTo>
                  <a:lnTo>
                    <a:pt x="6119" y="2289"/>
                  </a:lnTo>
                  <a:lnTo>
                    <a:pt x="6123" y="2289"/>
                  </a:lnTo>
                  <a:lnTo>
                    <a:pt x="6124" y="2289"/>
                  </a:lnTo>
                  <a:lnTo>
                    <a:pt x="6128" y="2287"/>
                  </a:lnTo>
                  <a:lnTo>
                    <a:pt x="6128" y="2286"/>
                  </a:lnTo>
                  <a:lnTo>
                    <a:pt x="6130" y="2286"/>
                  </a:lnTo>
                  <a:lnTo>
                    <a:pt x="6132" y="2286"/>
                  </a:lnTo>
                  <a:lnTo>
                    <a:pt x="6137" y="2285"/>
                  </a:lnTo>
                  <a:lnTo>
                    <a:pt x="6140" y="2285"/>
                  </a:lnTo>
                  <a:lnTo>
                    <a:pt x="6141" y="2285"/>
                  </a:lnTo>
                  <a:lnTo>
                    <a:pt x="6145" y="2283"/>
                  </a:lnTo>
                  <a:lnTo>
                    <a:pt x="6148" y="2283"/>
                  </a:lnTo>
                  <a:lnTo>
                    <a:pt x="6150" y="2283"/>
                  </a:lnTo>
                  <a:lnTo>
                    <a:pt x="6154" y="2280"/>
                  </a:lnTo>
                  <a:lnTo>
                    <a:pt x="6158" y="2280"/>
                  </a:lnTo>
                  <a:lnTo>
                    <a:pt x="6158" y="2279"/>
                  </a:lnTo>
                  <a:lnTo>
                    <a:pt x="6163" y="2278"/>
                  </a:lnTo>
                  <a:lnTo>
                    <a:pt x="6167" y="2277"/>
                  </a:lnTo>
                  <a:lnTo>
                    <a:pt x="6172" y="2275"/>
                  </a:lnTo>
                  <a:lnTo>
                    <a:pt x="6176" y="2274"/>
                  </a:lnTo>
                  <a:lnTo>
                    <a:pt x="6180" y="2272"/>
                  </a:lnTo>
                  <a:lnTo>
                    <a:pt x="6181" y="2271"/>
                  </a:lnTo>
                  <a:lnTo>
                    <a:pt x="6184" y="2273"/>
                  </a:lnTo>
                  <a:lnTo>
                    <a:pt x="6188" y="2272"/>
                  </a:lnTo>
                  <a:lnTo>
                    <a:pt x="6189" y="2272"/>
                  </a:lnTo>
                  <a:lnTo>
                    <a:pt x="6193" y="2271"/>
                  </a:lnTo>
                  <a:lnTo>
                    <a:pt x="6196" y="2271"/>
                  </a:lnTo>
                  <a:lnTo>
                    <a:pt x="6198" y="2271"/>
                  </a:lnTo>
                  <a:lnTo>
                    <a:pt x="6199" y="2271"/>
                  </a:lnTo>
                  <a:lnTo>
                    <a:pt x="6202" y="2271"/>
                  </a:lnTo>
                  <a:lnTo>
                    <a:pt x="6205" y="2272"/>
                  </a:lnTo>
                  <a:lnTo>
                    <a:pt x="6207" y="2272"/>
                  </a:lnTo>
                  <a:lnTo>
                    <a:pt x="6209" y="2271"/>
                  </a:lnTo>
                  <a:lnTo>
                    <a:pt x="6211" y="2271"/>
                  </a:lnTo>
                  <a:lnTo>
                    <a:pt x="6214" y="2272"/>
                  </a:lnTo>
                  <a:lnTo>
                    <a:pt x="6217" y="2271"/>
                  </a:lnTo>
                  <a:lnTo>
                    <a:pt x="6220" y="2272"/>
                  </a:lnTo>
                  <a:lnTo>
                    <a:pt x="6223" y="2271"/>
                  </a:lnTo>
                  <a:lnTo>
                    <a:pt x="6225" y="2271"/>
                  </a:lnTo>
                  <a:lnTo>
                    <a:pt x="6228" y="2272"/>
                  </a:lnTo>
                  <a:lnTo>
                    <a:pt x="6232" y="2272"/>
                  </a:lnTo>
                  <a:lnTo>
                    <a:pt x="6234" y="2271"/>
                  </a:lnTo>
                  <a:lnTo>
                    <a:pt x="6237" y="2272"/>
                  </a:lnTo>
                  <a:lnTo>
                    <a:pt x="6241" y="2274"/>
                  </a:lnTo>
                  <a:lnTo>
                    <a:pt x="6243" y="2274"/>
                  </a:lnTo>
                  <a:lnTo>
                    <a:pt x="6245" y="2273"/>
                  </a:lnTo>
                  <a:lnTo>
                    <a:pt x="6246" y="2273"/>
                  </a:lnTo>
                  <a:lnTo>
                    <a:pt x="6249" y="2273"/>
                  </a:lnTo>
                  <a:lnTo>
                    <a:pt x="6252" y="2273"/>
                  </a:lnTo>
                  <a:lnTo>
                    <a:pt x="6254" y="2273"/>
                  </a:lnTo>
                  <a:lnTo>
                    <a:pt x="6255" y="2274"/>
                  </a:lnTo>
                  <a:lnTo>
                    <a:pt x="6258" y="2275"/>
                  </a:lnTo>
                  <a:lnTo>
                    <a:pt x="6260" y="2275"/>
                  </a:lnTo>
                  <a:lnTo>
                    <a:pt x="6263" y="2275"/>
                  </a:lnTo>
                  <a:lnTo>
                    <a:pt x="6264" y="2275"/>
                  </a:lnTo>
                  <a:lnTo>
                    <a:pt x="6267" y="2275"/>
                  </a:lnTo>
                  <a:lnTo>
                    <a:pt x="6267" y="2276"/>
                  </a:lnTo>
                  <a:lnTo>
                    <a:pt x="6269" y="2276"/>
                  </a:lnTo>
                  <a:lnTo>
                    <a:pt x="6272" y="2276"/>
                  </a:lnTo>
                  <a:lnTo>
                    <a:pt x="6276" y="2277"/>
                  </a:lnTo>
                  <a:lnTo>
                    <a:pt x="6279" y="2278"/>
                  </a:lnTo>
                  <a:lnTo>
                    <a:pt x="6282" y="2277"/>
                  </a:lnTo>
                  <a:lnTo>
                    <a:pt x="6285" y="2278"/>
                  </a:lnTo>
                  <a:lnTo>
                    <a:pt x="6288" y="2279"/>
                  </a:lnTo>
                  <a:lnTo>
                    <a:pt x="6289" y="2279"/>
                  </a:lnTo>
                  <a:lnTo>
                    <a:pt x="6293" y="2280"/>
                  </a:lnTo>
                  <a:lnTo>
                    <a:pt x="6294" y="2280"/>
                  </a:lnTo>
                  <a:lnTo>
                    <a:pt x="6297" y="2280"/>
                  </a:lnTo>
                  <a:lnTo>
                    <a:pt x="6298" y="2280"/>
                  </a:lnTo>
                  <a:lnTo>
                    <a:pt x="6302" y="2281"/>
                  </a:lnTo>
                  <a:lnTo>
                    <a:pt x="6303" y="2281"/>
                  </a:lnTo>
                  <a:lnTo>
                    <a:pt x="6305" y="2282"/>
                  </a:lnTo>
                  <a:lnTo>
                    <a:pt x="6308" y="2282"/>
                  </a:lnTo>
                  <a:lnTo>
                    <a:pt x="6311" y="2282"/>
                  </a:lnTo>
                  <a:lnTo>
                    <a:pt x="6314" y="2283"/>
                  </a:lnTo>
                  <a:lnTo>
                    <a:pt x="6315" y="2283"/>
                  </a:lnTo>
                  <a:lnTo>
                    <a:pt x="6319" y="2284"/>
                  </a:lnTo>
                  <a:lnTo>
                    <a:pt x="6321" y="2284"/>
                  </a:lnTo>
                  <a:lnTo>
                    <a:pt x="6323" y="2285"/>
                  </a:lnTo>
                  <a:lnTo>
                    <a:pt x="6324" y="2285"/>
                  </a:lnTo>
                  <a:lnTo>
                    <a:pt x="6328" y="2285"/>
                  </a:lnTo>
                  <a:lnTo>
                    <a:pt x="6329" y="2286"/>
                  </a:lnTo>
                  <a:lnTo>
                    <a:pt x="6332" y="2286"/>
                  </a:lnTo>
                  <a:lnTo>
                    <a:pt x="6335" y="2286"/>
                  </a:lnTo>
                  <a:lnTo>
                    <a:pt x="6337" y="2286"/>
                  </a:lnTo>
                  <a:lnTo>
                    <a:pt x="6338" y="2286"/>
                  </a:lnTo>
                  <a:lnTo>
                    <a:pt x="6341" y="2286"/>
                  </a:lnTo>
                  <a:lnTo>
                    <a:pt x="6346" y="2288"/>
                  </a:lnTo>
                  <a:lnTo>
                    <a:pt x="6347" y="2288"/>
                  </a:lnTo>
                  <a:lnTo>
                    <a:pt x="6350" y="2288"/>
                  </a:lnTo>
                  <a:lnTo>
                    <a:pt x="6354" y="2289"/>
                  </a:lnTo>
                  <a:lnTo>
                    <a:pt x="6355" y="2289"/>
                  </a:lnTo>
                  <a:lnTo>
                    <a:pt x="6357" y="2289"/>
                  </a:lnTo>
                  <a:lnTo>
                    <a:pt x="6359" y="2289"/>
                  </a:lnTo>
                  <a:lnTo>
                    <a:pt x="6362" y="2289"/>
                  </a:lnTo>
                  <a:lnTo>
                    <a:pt x="6363" y="2289"/>
                  </a:lnTo>
                  <a:lnTo>
                    <a:pt x="6366" y="2288"/>
                  </a:lnTo>
                  <a:lnTo>
                    <a:pt x="6368" y="2289"/>
                  </a:lnTo>
                  <a:lnTo>
                    <a:pt x="6372" y="2290"/>
                  </a:lnTo>
                  <a:lnTo>
                    <a:pt x="6377" y="2289"/>
                  </a:lnTo>
                  <a:lnTo>
                    <a:pt x="6377" y="2288"/>
                  </a:lnTo>
                  <a:lnTo>
                    <a:pt x="6380" y="2289"/>
                  </a:lnTo>
                  <a:lnTo>
                    <a:pt x="6381" y="2289"/>
                  </a:lnTo>
                  <a:lnTo>
                    <a:pt x="6385" y="2289"/>
                  </a:lnTo>
                  <a:lnTo>
                    <a:pt x="6389" y="2291"/>
                  </a:lnTo>
                  <a:lnTo>
                    <a:pt x="6391" y="2292"/>
                  </a:lnTo>
                  <a:lnTo>
                    <a:pt x="6394" y="2291"/>
                  </a:lnTo>
                  <a:lnTo>
                    <a:pt x="6394" y="2290"/>
                  </a:lnTo>
                  <a:lnTo>
                    <a:pt x="6398" y="2289"/>
                  </a:lnTo>
                  <a:lnTo>
                    <a:pt x="6399" y="2289"/>
                  </a:lnTo>
                  <a:lnTo>
                    <a:pt x="6402" y="2289"/>
                  </a:lnTo>
                  <a:lnTo>
                    <a:pt x="6403" y="2289"/>
                  </a:lnTo>
                  <a:lnTo>
                    <a:pt x="6406" y="2289"/>
                  </a:lnTo>
                  <a:lnTo>
                    <a:pt x="6407" y="2289"/>
                  </a:lnTo>
                  <a:lnTo>
                    <a:pt x="6411" y="2291"/>
                  </a:lnTo>
                  <a:lnTo>
                    <a:pt x="6412" y="2291"/>
                  </a:lnTo>
                  <a:lnTo>
                    <a:pt x="6414" y="2292"/>
                  </a:lnTo>
                  <a:lnTo>
                    <a:pt x="6417" y="2291"/>
                  </a:lnTo>
                  <a:lnTo>
                    <a:pt x="6420" y="2292"/>
                  </a:lnTo>
                  <a:lnTo>
                    <a:pt x="6421" y="2292"/>
                  </a:lnTo>
                  <a:lnTo>
                    <a:pt x="6424" y="2291"/>
                  </a:lnTo>
                  <a:lnTo>
                    <a:pt x="6428" y="2292"/>
                  </a:lnTo>
                  <a:lnTo>
                    <a:pt x="6429" y="2292"/>
                  </a:lnTo>
                  <a:lnTo>
                    <a:pt x="6433" y="2293"/>
                  </a:lnTo>
                  <a:lnTo>
                    <a:pt x="6435" y="2293"/>
                  </a:lnTo>
                  <a:lnTo>
                    <a:pt x="6437" y="2292"/>
                  </a:lnTo>
                  <a:lnTo>
                    <a:pt x="6438" y="2292"/>
                  </a:lnTo>
                  <a:lnTo>
                    <a:pt x="6441" y="2291"/>
                  </a:lnTo>
                  <a:lnTo>
                    <a:pt x="6442" y="2291"/>
                  </a:lnTo>
                  <a:lnTo>
                    <a:pt x="6445" y="2292"/>
                  </a:lnTo>
                  <a:lnTo>
                    <a:pt x="6446" y="2292"/>
                  </a:lnTo>
                  <a:lnTo>
                    <a:pt x="6450" y="2292"/>
                  </a:lnTo>
                  <a:lnTo>
                    <a:pt x="6451" y="2292"/>
                  </a:lnTo>
                  <a:lnTo>
                    <a:pt x="6454" y="2292"/>
                  </a:lnTo>
                  <a:lnTo>
                    <a:pt x="6455" y="2292"/>
                  </a:lnTo>
                  <a:lnTo>
                    <a:pt x="6459" y="2291"/>
                  </a:lnTo>
                  <a:lnTo>
                    <a:pt x="6460" y="2291"/>
                  </a:lnTo>
                  <a:lnTo>
                    <a:pt x="6463" y="2292"/>
                  </a:lnTo>
                  <a:lnTo>
                    <a:pt x="6464" y="2292"/>
                  </a:lnTo>
                  <a:lnTo>
                    <a:pt x="6467" y="2292"/>
                  </a:lnTo>
                  <a:lnTo>
                    <a:pt x="6469" y="2292"/>
                  </a:lnTo>
                  <a:lnTo>
                    <a:pt x="6471" y="2292"/>
                  </a:lnTo>
                  <a:lnTo>
                    <a:pt x="6472" y="2292"/>
                  </a:lnTo>
                  <a:lnTo>
                    <a:pt x="6476" y="2293"/>
                  </a:lnTo>
                  <a:lnTo>
                    <a:pt x="6477" y="2293"/>
                  </a:lnTo>
                  <a:lnTo>
                    <a:pt x="6480" y="2293"/>
                  </a:lnTo>
                  <a:lnTo>
                    <a:pt x="6482" y="2293"/>
                  </a:lnTo>
                  <a:lnTo>
                    <a:pt x="6483" y="2293"/>
                  </a:lnTo>
                  <a:lnTo>
                    <a:pt x="6487" y="2293"/>
                  </a:lnTo>
                  <a:lnTo>
                    <a:pt x="6489" y="2293"/>
                  </a:lnTo>
                  <a:lnTo>
                    <a:pt x="6491" y="2294"/>
                  </a:lnTo>
                  <a:lnTo>
                    <a:pt x="6493" y="2293"/>
                  </a:lnTo>
                  <a:lnTo>
                    <a:pt x="6494" y="2293"/>
                  </a:lnTo>
                  <a:lnTo>
                    <a:pt x="6498" y="2293"/>
                  </a:lnTo>
                  <a:lnTo>
                    <a:pt x="6502" y="2293"/>
                  </a:lnTo>
                  <a:lnTo>
                    <a:pt x="6503" y="2293"/>
                  </a:lnTo>
                  <a:lnTo>
                    <a:pt x="6505" y="2293"/>
                  </a:lnTo>
                  <a:lnTo>
                    <a:pt x="6507" y="2293"/>
                  </a:lnTo>
                  <a:lnTo>
                    <a:pt x="6511" y="2294"/>
                  </a:lnTo>
                  <a:lnTo>
                    <a:pt x="6513" y="2294"/>
                  </a:lnTo>
                  <a:lnTo>
                    <a:pt x="6516" y="2293"/>
                  </a:lnTo>
                  <a:lnTo>
                    <a:pt x="6518" y="2292"/>
                  </a:lnTo>
                  <a:lnTo>
                    <a:pt x="6520" y="2293"/>
                  </a:lnTo>
                  <a:lnTo>
                    <a:pt x="6523" y="2295"/>
                  </a:lnTo>
                  <a:lnTo>
                    <a:pt x="6525" y="2295"/>
                  </a:lnTo>
                  <a:lnTo>
                    <a:pt x="6529" y="2293"/>
                  </a:lnTo>
                  <a:lnTo>
                    <a:pt x="6530" y="2293"/>
                  </a:lnTo>
                  <a:lnTo>
                    <a:pt x="6532" y="2293"/>
                  </a:lnTo>
                  <a:lnTo>
                    <a:pt x="6534" y="2293"/>
                  </a:lnTo>
                  <a:lnTo>
                    <a:pt x="6537" y="2293"/>
                  </a:lnTo>
                  <a:lnTo>
                    <a:pt x="6537" y="2294"/>
                  </a:lnTo>
                  <a:lnTo>
                    <a:pt x="6542" y="2295"/>
                  </a:lnTo>
                  <a:lnTo>
                    <a:pt x="6546" y="2295"/>
                  </a:lnTo>
                  <a:lnTo>
                    <a:pt x="6551" y="2294"/>
                  </a:lnTo>
                  <a:lnTo>
                    <a:pt x="6553" y="2294"/>
                  </a:lnTo>
                  <a:lnTo>
                    <a:pt x="6554" y="2294"/>
                  </a:lnTo>
                  <a:lnTo>
                    <a:pt x="6555" y="2294"/>
                  </a:lnTo>
                  <a:lnTo>
                    <a:pt x="6559" y="2295"/>
                  </a:lnTo>
                  <a:lnTo>
                    <a:pt x="6560" y="2295"/>
                  </a:lnTo>
                  <a:lnTo>
                    <a:pt x="6561" y="2295"/>
                  </a:lnTo>
                  <a:lnTo>
                    <a:pt x="6564" y="2295"/>
                  </a:lnTo>
                  <a:lnTo>
                    <a:pt x="6568" y="2295"/>
                  </a:lnTo>
                  <a:lnTo>
                    <a:pt x="6569" y="2296"/>
                  </a:lnTo>
                  <a:lnTo>
                    <a:pt x="6572" y="2295"/>
                  </a:lnTo>
                  <a:lnTo>
                    <a:pt x="6573" y="2295"/>
                  </a:lnTo>
                  <a:lnTo>
                    <a:pt x="6575" y="2295"/>
                  </a:lnTo>
                  <a:lnTo>
                    <a:pt x="6577" y="2295"/>
                  </a:lnTo>
                  <a:lnTo>
                    <a:pt x="6581" y="2296"/>
                  </a:lnTo>
                  <a:lnTo>
                    <a:pt x="6584" y="2295"/>
                  </a:lnTo>
                  <a:lnTo>
                    <a:pt x="6586" y="2295"/>
                  </a:lnTo>
                  <a:lnTo>
                    <a:pt x="6588" y="2295"/>
                  </a:lnTo>
                  <a:lnTo>
                    <a:pt x="6590" y="2295"/>
                  </a:lnTo>
                  <a:lnTo>
                    <a:pt x="6593" y="2295"/>
                  </a:lnTo>
                  <a:lnTo>
                    <a:pt x="6595" y="2295"/>
                  </a:lnTo>
                  <a:lnTo>
                    <a:pt x="6599" y="2296"/>
                  </a:lnTo>
                  <a:lnTo>
                    <a:pt x="6602" y="2297"/>
                  </a:lnTo>
                  <a:lnTo>
                    <a:pt x="6603" y="2297"/>
                  </a:lnTo>
                  <a:lnTo>
                    <a:pt x="6607" y="2296"/>
                  </a:lnTo>
                  <a:lnTo>
                    <a:pt x="6608" y="2296"/>
                  </a:lnTo>
                  <a:lnTo>
                    <a:pt x="6611" y="2295"/>
                  </a:lnTo>
                  <a:lnTo>
                    <a:pt x="6614" y="2295"/>
                  </a:lnTo>
                  <a:lnTo>
                    <a:pt x="6616" y="2295"/>
                  </a:lnTo>
                  <a:lnTo>
                    <a:pt x="6617" y="2296"/>
                  </a:lnTo>
                  <a:lnTo>
                    <a:pt x="6620" y="2297"/>
                  </a:lnTo>
                  <a:lnTo>
                    <a:pt x="6621" y="2297"/>
                  </a:lnTo>
                  <a:lnTo>
                    <a:pt x="6624" y="2296"/>
                  </a:lnTo>
                  <a:lnTo>
                    <a:pt x="6625" y="2296"/>
                  </a:lnTo>
                  <a:lnTo>
                    <a:pt x="6628" y="2295"/>
                  </a:lnTo>
                  <a:lnTo>
                    <a:pt x="6629" y="2295"/>
                  </a:lnTo>
                  <a:lnTo>
                    <a:pt x="6631" y="2295"/>
                  </a:lnTo>
                  <a:lnTo>
                    <a:pt x="6634" y="2295"/>
                  </a:lnTo>
                  <a:lnTo>
                    <a:pt x="6637" y="2295"/>
                  </a:lnTo>
                  <a:lnTo>
                    <a:pt x="6640" y="2295"/>
                  </a:lnTo>
                  <a:lnTo>
                    <a:pt x="6642" y="2295"/>
                  </a:lnTo>
                  <a:lnTo>
                    <a:pt x="6643" y="2295"/>
                  </a:lnTo>
                  <a:lnTo>
                    <a:pt x="6646" y="2294"/>
                  </a:lnTo>
                  <a:lnTo>
                    <a:pt x="6646" y="2293"/>
                  </a:lnTo>
                  <a:lnTo>
                    <a:pt x="6650" y="2295"/>
                  </a:lnTo>
                  <a:lnTo>
                    <a:pt x="6651" y="2294"/>
                  </a:lnTo>
                  <a:lnTo>
                    <a:pt x="6655" y="2293"/>
                  </a:lnTo>
                  <a:lnTo>
                    <a:pt x="6658" y="2293"/>
                  </a:lnTo>
                  <a:lnTo>
                    <a:pt x="6660" y="2293"/>
                  </a:lnTo>
                  <a:lnTo>
                    <a:pt x="6662" y="2292"/>
                  </a:lnTo>
                  <a:lnTo>
                    <a:pt x="6664" y="2292"/>
                  </a:lnTo>
                  <a:lnTo>
                    <a:pt x="6667" y="2294"/>
                  </a:lnTo>
                  <a:lnTo>
                    <a:pt x="6669" y="2294"/>
                  </a:lnTo>
                  <a:lnTo>
                    <a:pt x="6672" y="2294"/>
                  </a:lnTo>
                  <a:lnTo>
                    <a:pt x="6673" y="2294"/>
                  </a:lnTo>
                  <a:lnTo>
                    <a:pt x="6676" y="2292"/>
                  </a:lnTo>
                  <a:lnTo>
                    <a:pt x="6678" y="2292"/>
                  </a:lnTo>
                  <a:lnTo>
                    <a:pt x="6681" y="2292"/>
                  </a:lnTo>
                  <a:lnTo>
                    <a:pt x="6683" y="2292"/>
                  </a:lnTo>
                  <a:lnTo>
                    <a:pt x="6685" y="2292"/>
                  </a:lnTo>
                  <a:lnTo>
                    <a:pt x="6686" y="2292"/>
                  </a:lnTo>
                  <a:lnTo>
                    <a:pt x="6690" y="2292"/>
                  </a:lnTo>
                  <a:lnTo>
                    <a:pt x="6694" y="2290"/>
                  </a:lnTo>
                  <a:lnTo>
                    <a:pt x="6699" y="2292"/>
                  </a:lnTo>
                  <a:lnTo>
                    <a:pt x="6702" y="2291"/>
                  </a:lnTo>
                  <a:lnTo>
                    <a:pt x="6703" y="2291"/>
                  </a:lnTo>
                  <a:lnTo>
                    <a:pt x="6705" y="2291"/>
                  </a:lnTo>
                  <a:lnTo>
                    <a:pt x="6708" y="2291"/>
                  </a:lnTo>
                  <a:lnTo>
                    <a:pt x="6711" y="2291"/>
                  </a:lnTo>
                  <a:lnTo>
                    <a:pt x="6714" y="2289"/>
                  </a:lnTo>
                  <a:lnTo>
                    <a:pt x="6716" y="2290"/>
                  </a:lnTo>
                  <a:lnTo>
                    <a:pt x="6716" y="2291"/>
                  </a:lnTo>
                  <a:lnTo>
                    <a:pt x="6718" y="2291"/>
                  </a:lnTo>
                  <a:lnTo>
                    <a:pt x="6720" y="2291"/>
                  </a:lnTo>
                  <a:lnTo>
                    <a:pt x="6723" y="2292"/>
                  </a:lnTo>
                  <a:lnTo>
                    <a:pt x="6726" y="2291"/>
                  </a:lnTo>
                  <a:lnTo>
                    <a:pt x="6729" y="2292"/>
                  </a:lnTo>
                  <a:lnTo>
                    <a:pt x="6733" y="2289"/>
                  </a:lnTo>
                  <a:lnTo>
                    <a:pt x="6734" y="2289"/>
                  </a:lnTo>
                  <a:lnTo>
                    <a:pt x="6738" y="2291"/>
                  </a:lnTo>
                  <a:lnTo>
                    <a:pt x="6738" y="2292"/>
                  </a:lnTo>
                  <a:lnTo>
                    <a:pt x="6742" y="2292"/>
                  </a:lnTo>
                  <a:lnTo>
                    <a:pt x="6743" y="2292"/>
                  </a:lnTo>
                  <a:lnTo>
                    <a:pt x="6747" y="2293"/>
                  </a:lnTo>
                  <a:lnTo>
                    <a:pt x="6751" y="2294"/>
                  </a:lnTo>
                  <a:lnTo>
                    <a:pt x="6755" y="2294"/>
                  </a:lnTo>
                  <a:lnTo>
                    <a:pt x="6756" y="2294"/>
                  </a:lnTo>
                  <a:lnTo>
                    <a:pt x="6759" y="2295"/>
                  </a:lnTo>
                  <a:lnTo>
                    <a:pt x="6760" y="2295"/>
                  </a:lnTo>
                  <a:lnTo>
                    <a:pt x="6764" y="2294"/>
                  </a:lnTo>
                  <a:lnTo>
                    <a:pt x="6765" y="2294"/>
                  </a:lnTo>
                  <a:lnTo>
                    <a:pt x="6768" y="2295"/>
                  </a:lnTo>
                  <a:lnTo>
                    <a:pt x="6769" y="2295"/>
                  </a:lnTo>
                  <a:lnTo>
                    <a:pt x="6771" y="2295"/>
                  </a:lnTo>
                  <a:lnTo>
                    <a:pt x="6774" y="2295"/>
                  </a:lnTo>
                  <a:lnTo>
                    <a:pt x="6775" y="2295"/>
                  </a:lnTo>
                  <a:lnTo>
                    <a:pt x="6777" y="2295"/>
                  </a:lnTo>
                  <a:lnTo>
                    <a:pt x="6780" y="2295"/>
                  </a:lnTo>
                  <a:lnTo>
                    <a:pt x="6783" y="2295"/>
                  </a:lnTo>
                  <a:lnTo>
                    <a:pt x="6786" y="2296"/>
                  </a:lnTo>
                  <a:lnTo>
                    <a:pt x="6789" y="2297"/>
                  </a:lnTo>
                  <a:lnTo>
                    <a:pt x="6793" y="2297"/>
                  </a:lnTo>
                  <a:lnTo>
                    <a:pt x="6794" y="2297"/>
                  </a:lnTo>
                  <a:lnTo>
                    <a:pt x="6795" y="2297"/>
                  </a:lnTo>
                  <a:lnTo>
                    <a:pt x="6798" y="2296"/>
                  </a:lnTo>
                  <a:lnTo>
                    <a:pt x="6799" y="2295"/>
                  </a:lnTo>
                  <a:lnTo>
                    <a:pt x="6803" y="2297"/>
                  </a:lnTo>
                  <a:lnTo>
                    <a:pt x="6806" y="2295"/>
                  </a:lnTo>
                  <a:lnTo>
                    <a:pt x="6808" y="2296"/>
                  </a:lnTo>
                  <a:lnTo>
                    <a:pt x="6810" y="2297"/>
                  </a:lnTo>
                  <a:lnTo>
                    <a:pt x="6812" y="2296"/>
                  </a:lnTo>
                  <a:lnTo>
                    <a:pt x="6815" y="2296"/>
                  </a:lnTo>
                  <a:lnTo>
                    <a:pt x="6819" y="2296"/>
                  </a:lnTo>
                  <a:lnTo>
                    <a:pt x="6821" y="2296"/>
                  </a:lnTo>
                  <a:lnTo>
                    <a:pt x="6824" y="2297"/>
                  </a:lnTo>
                  <a:lnTo>
                    <a:pt x="6825" y="2296"/>
                  </a:lnTo>
                  <a:lnTo>
                    <a:pt x="6828" y="2295"/>
                  </a:lnTo>
                  <a:lnTo>
                    <a:pt x="6830" y="2296"/>
                  </a:lnTo>
                  <a:lnTo>
                    <a:pt x="6833" y="2297"/>
                  </a:lnTo>
                  <a:lnTo>
                    <a:pt x="6834" y="2297"/>
                  </a:lnTo>
                  <a:lnTo>
                    <a:pt x="6836" y="2296"/>
                  </a:lnTo>
                  <a:lnTo>
                    <a:pt x="6839" y="2296"/>
                  </a:lnTo>
                  <a:lnTo>
                    <a:pt x="6842" y="2296"/>
                  </a:lnTo>
                  <a:lnTo>
                    <a:pt x="6843" y="2296"/>
                  </a:lnTo>
                  <a:lnTo>
                    <a:pt x="6846" y="2298"/>
                  </a:lnTo>
                  <a:lnTo>
                    <a:pt x="6848" y="2298"/>
                  </a:lnTo>
                  <a:lnTo>
                    <a:pt x="6851" y="2297"/>
                  </a:lnTo>
                  <a:lnTo>
                    <a:pt x="6854" y="2296"/>
                  </a:lnTo>
                  <a:lnTo>
                    <a:pt x="6856" y="2297"/>
                  </a:lnTo>
                  <a:lnTo>
                    <a:pt x="6860" y="2298"/>
                  </a:lnTo>
                  <a:lnTo>
                    <a:pt x="6864" y="2298"/>
                  </a:lnTo>
                  <a:lnTo>
                    <a:pt x="6865" y="2298"/>
                  </a:lnTo>
                  <a:lnTo>
                    <a:pt x="6869" y="2298"/>
                  </a:lnTo>
                  <a:lnTo>
                    <a:pt x="6873" y="2298"/>
                  </a:lnTo>
                  <a:lnTo>
                    <a:pt x="6875" y="2298"/>
                  </a:lnTo>
                  <a:lnTo>
                    <a:pt x="6877" y="2298"/>
                  </a:lnTo>
                  <a:lnTo>
                    <a:pt x="6880" y="2299"/>
                  </a:lnTo>
                  <a:lnTo>
                    <a:pt x="6882" y="2298"/>
                  </a:lnTo>
                  <a:lnTo>
                    <a:pt x="6883" y="2298"/>
                  </a:lnTo>
                  <a:lnTo>
                    <a:pt x="6886" y="2298"/>
                  </a:lnTo>
                  <a:lnTo>
                    <a:pt x="6890" y="2297"/>
                  </a:lnTo>
                  <a:lnTo>
                    <a:pt x="6892" y="2297"/>
                  </a:lnTo>
                  <a:lnTo>
                    <a:pt x="6895" y="2298"/>
                  </a:lnTo>
                  <a:lnTo>
                    <a:pt x="6896" y="2298"/>
                  </a:lnTo>
                  <a:lnTo>
                    <a:pt x="6899" y="2298"/>
                  </a:lnTo>
                  <a:lnTo>
                    <a:pt x="6901" y="2297"/>
                  </a:lnTo>
                  <a:lnTo>
                    <a:pt x="6904" y="2298"/>
                  </a:lnTo>
                  <a:lnTo>
                    <a:pt x="6907" y="2298"/>
                  </a:lnTo>
                  <a:lnTo>
                    <a:pt x="6908" y="2298"/>
                  </a:lnTo>
                  <a:lnTo>
                    <a:pt x="6912" y="2298"/>
                  </a:lnTo>
                  <a:lnTo>
                    <a:pt x="6913" y="2298"/>
                  </a:lnTo>
                  <a:lnTo>
                    <a:pt x="6916" y="2298"/>
                  </a:lnTo>
                  <a:lnTo>
                    <a:pt x="6917" y="2298"/>
                  </a:lnTo>
                  <a:lnTo>
                    <a:pt x="6919" y="2298"/>
                  </a:lnTo>
                  <a:lnTo>
                    <a:pt x="6922" y="2298"/>
                  </a:lnTo>
                  <a:lnTo>
                    <a:pt x="6924" y="2298"/>
                  </a:lnTo>
                  <a:lnTo>
                    <a:pt x="6925" y="2298"/>
                  </a:lnTo>
                  <a:lnTo>
                    <a:pt x="6930" y="2297"/>
                  </a:lnTo>
                  <a:lnTo>
                    <a:pt x="6934" y="2297"/>
                  </a:lnTo>
                  <a:lnTo>
                    <a:pt x="6935" y="2297"/>
                  </a:lnTo>
                  <a:lnTo>
                    <a:pt x="6938" y="2297"/>
                  </a:lnTo>
                  <a:lnTo>
                    <a:pt x="6940" y="2298"/>
                  </a:lnTo>
                  <a:lnTo>
                    <a:pt x="6943" y="2297"/>
                  </a:lnTo>
                  <a:lnTo>
                    <a:pt x="6943" y="2296"/>
                  </a:lnTo>
                  <a:lnTo>
                    <a:pt x="6946" y="2296"/>
                  </a:lnTo>
                  <a:lnTo>
                    <a:pt x="6948" y="2296"/>
                  </a:lnTo>
                  <a:lnTo>
                    <a:pt x="6951" y="2298"/>
                  </a:lnTo>
                  <a:lnTo>
                    <a:pt x="6953" y="2298"/>
                  </a:lnTo>
                  <a:lnTo>
                    <a:pt x="6955" y="2298"/>
                  </a:lnTo>
                  <a:lnTo>
                    <a:pt x="6956" y="2298"/>
                  </a:lnTo>
                  <a:lnTo>
                    <a:pt x="6960" y="2298"/>
                  </a:lnTo>
                  <a:lnTo>
                    <a:pt x="6964" y="2297"/>
                  </a:lnTo>
                  <a:lnTo>
                    <a:pt x="6965" y="2297"/>
                  </a:lnTo>
                  <a:lnTo>
                    <a:pt x="6968" y="2297"/>
                  </a:lnTo>
                  <a:lnTo>
                    <a:pt x="6972" y="2296"/>
                  </a:lnTo>
                  <a:lnTo>
                    <a:pt x="6973" y="2297"/>
                  </a:lnTo>
                  <a:lnTo>
                    <a:pt x="6974" y="2297"/>
                  </a:lnTo>
                  <a:lnTo>
                    <a:pt x="6976" y="2298"/>
                  </a:lnTo>
                  <a:lnTo>
                    <a:pt x="6978" y="2298"/>
                  </a:lnTo>
                  <a:lnTo>
                    <a:pt x="6981" y="2297"/>
                  </a:lnTo>
                  <a:lnTo>
                    <a:pt x="6982" y="2298"/>
                  </a:lnTo>
                  <a:lnTo>
                    <a:pt x="6985" y="2298"/>
                  </a:lnTo>
                  <a:lnTo>
                    <a:pt x="6987" y="2298"/>
                  </a:lnTo>
                  <a:lnTo>
                    <a:pt x="6989" y="2298"/>
                  </a:lnTo>
                  <a:lnTo>
                    <a:pt x="6991" y="2298"/>
                  </a:lnTo>
                  <a:lnTo>
                    <a:pt x="6995" y="2298"/>
                  </a:lnTo>
                  <a:lnTo>
                    <a:pt x="6996" y="2298"/>
                  </a:lnTo>
                  <a:lnTo>
                    <a:pt x="6999" y="2298"/>
                  </a:lnTo>
                  <a:lnTo>
                    <a:pt x="7003" y="2297"/>
                  </a:lnTo>
                  <a:lnTo>
                    <a:pt x="7004" y="2297"/>
                  </a:lnTo>
                  <a:lnTo>
                    <a:pt x="7008" y="2298"/>
                  </a:lnTo>
                  <a:lnTo>
                    <a:pt x="7012" y="2298"/>
                  </a:lnTo>
                  <a:lnTo>
                    <a:pt x="7015" y="2298"/>
                  </a:lnTo>
                  <a:lnTo>
                    <a:pt x="7017" y="2298"/>
                  </a:lnTo>
                  <a:lnTo>
                    <a:pt x="7020" y="2297"/>
                  </a:lnTo>
                  <a:lnTo>
                    <a:pt x="7021" y="2297"/>
                  </a:lnTo>
                  <a:lnTo>
                    <a:pt x="7025" y="2298"/>
                  </a:lnTo>
                  <a:lnTo>
                    <a:pt x="7026" y="2298"/>
                  </a:lnTo>
                  <a:lnTo>
                    <a:pt x="7029" y="2298"/>
                  </a:lnTo>
                  <a:lnTo>
                    <a:pt x="7030" y="2298"/>
                  </a:lnTo>
                  <a:lnTo>
                    <a:pt x="7034" y="2298"/>
                  </a:lnTo>
                  <a:lnTo>
                    <a:pt x="7038" y="2297"/>
                  </a:lnTo>
                  <a:lnTo>
                    <a:pt x="7040" y="2297"/>
                  </a:lnTo>
                  <a:lnTo>
                    <a:pt x="7043" y="2298"/>
                  </a:lnTo>
                  <a:lnTo>
                    <a:pt x="7043" y="2297"/>
                  </a:lnTo>
                  <a:lnTo>
                    <a:pt x="7047" y="2297"/>
                  </a:lnTo>
                  <a:lnTo>
                    <a:pt x="7052" y="2298"/>
                  </a:lnTo>
                  <a:lnTo>
                    <a:pt x="7055" y="2299"/>
                  </a:lnTo>
                  <a:lnTo>
                    <a:pt x="7056" y="2299"/>
                  </a:lnTo>
                  <a:lnTo>
                    <a:pt x="7060" y="2298"/>
                  </a:lnTo>
                  <a:lnTo>
                    <a:pt x="7061" y="2298"/>
                  </a:lnTo>
                  <a:lnTo>
                    <a:pt x="7064" y="2299"/>
                  </a:lnTo>
                  <a:lnTo>
                    <a:pt x="7065" y="2299"/>
                  </a:lnTo>
                  <a:lnTo>
                    <a:pt x="7069" y="2298"/>
                  </a:lnTo>
                  <a:lnTo>
                    <a:pt x="7073" y="2299"/>
                  </a:lnTo>
                  <a:lnTo>
                    <a:pt x="7074" y="2299"/>
                  </a:lnTo>
                  <a:lnTo>
                    <a:pt x="7078" y="2299"/>
                  </a:lnTo>
                  <a:lnTo>
                    <a:pt x="7080" y="2298"/>
                  </a:lnTo>
                  <a:lnTo>
                    <a:pt x="7082" y="2298"/>
                  </a:lnTo>
                  <a:lnTo>
                    <a:pt x="7086" y="2298"/>
                  </a:lnTo>
                  <a:lnTo>
                    <a:pt x="7087" y="2298"/>
                  </a:lnTo>
                  <a:lnTo>
                    <a:pt x="7090" y="2298"/>
                  </a:lnTo>
                  <a:lnTo>
                    <a:pt x="7091" y="2298"/>
                  </a:lnTo>
                  <a:lnTo>
                    <a:pt x="7095" y="2298"/>
                  </a:lnTo>
                  <a:lnTo>
                    <a:pt x="7096" y="2298"/>
                  </a:lnTo>
                  <a:lnTo>
                    <a:pt x="7100" y="2299"/>
                  </a:lnTo>
                  <a:lnTo>
                    <a:pt x="7102" y="2298"/>
                  </a:lnTo>
                  <a:lnTo>
                    <a:pt x="7104" y="2299"/>
                  </a:lnTo>
                  <a:lnTo>
                    <a:pt x="7106" y="2299"/>
                  </a:lnTo>
                  <a:lnTo>
                    <a:pt x="7109" y="2299"/>
                  </a:lnTo>
                  <a:lnTo>
                    <a:pt x="7112" y="2298"/>
                  </a:lnTo>
                  <a:lnTo>
                    <a:pt x="7113" y="2298"/>
                  </a:lnTo>
                  <a:lnTo>
                    <a:pt x="7117" y="2298"/>
                  </a:lnTo>
                  <a:lnTo>
                    <a:pt x="7121" y="2299"/>
                  </a:lnTo>
                  <a:lnTo>
                    <a:pt x="7124" y="2299"/>
                  </a:lnTo>
                  <a:lnTo>
                    <a:pt x="7126" y="2298"/>
                  </a:lnTo>
                  <a:lnTo>
                    <a:pt x="7129" y="2298"/>
                  </a:lnTo>
                  <a:lnTo>
                    <a:pt x="7131" y="2298"/>
                  </a:lnTo>
                  <a:lnTo>
                    <a:pt x="7134" y="2299"/>
                  </a:lnTo>
                  <a:lnTo>
                    <a:pt x="7135" y="2299"/>
                  </a:lnTo>
                  <a:lnTo>
                    <a:pt x="7138" y="2298"/>
                  </a:lnTo>
                  <a:lnTo>
                    <a:pt x="7139" y="2298"/>
                  </a:lnTo>
                  <a:lnTo>
                    <a:pt x="7143" y="2298"/>
                  </a:lnTo>
                  <a:lnTo>
                    <a:pt x="7144" y="2298"/>
                  </a:lnTo>
                  <a:lnTo>
                    <a:pt x="7147" y="2298"/>
                  </a:lnTo>
                  <a:lnTo>
                    <a:pt x="7148" y="2298"/>
                  </a:lnTo>
                  <a:lnTo>
                    <a:pt x="7152" y="2298"/>
                  </a:lnTo>
                  <a:lnTo>
                    <a:pt x="7153" y="2298"/>
                  </a:lnTo>
                  <a:lnTo>
                    <a:pt x="7155" y="2298"/>
                  </a:lnTo>
                  <a:lnTo>
                    <a:pt x="7157" y="2298"/>
                  </a:lnTo>
                  <a:lnTo>
                    <a:pt x="7160" y="2298"/>
                  </a:lnTo>
                  <a:lnTo>
                    <a:pt x="7161" y="2298"/>
                  </a:lnTo>
                  <a:lnTo>
                    <a:pt x="7165" y="2298"/>
                  </a:lnTo>
                  <a:lnTo>
                    <a:pt x="7169" y="2297"/>
                  </a:lnTo>
                  <a:lnTo>
                    <a:pt x="7170" y="2297"/>
                  </a:lnTo>
                  <a:lnTo>
                    <a:pt x="7171" y="2297"/>
                  </a:lnTo>
                  <a:lnTo>
                    <a:pt x="7174" y="2297"/>
                  </a:lnTo>
                  <a:lnTo>
                    <a:pt x="7177" y="2297"/>
                  </a:lnTo>
                  <a:lnTo>
                    <a:pt x="7178" y="2297"/>
                  </a:lnTo>
                  <a:lnTo>
                    <a:pt x="7182" y="2298"/>
                  </a:lnTo>
                  <a:lnTo>
                    <a:pt x="7183" y="2298"/>
                  </a:lnTo>
                  <a:lnTo>
                    <a:pt x="7186" y="2297"/>
                  </a:lnTo>
                  <a:lnTo>
                    <a:pt x="7187" y="2298"/>
                  </a:lnTo>
                  <a:lnTo>
                    <a:pt x="7189" y="2298"/>
                  </a:lnTo>
                  <a:lnTo>
                    <a:pt x="7192" y="2298"/>
                  </a:lnTo>
                  <a:lnTo>
                    <a:pt x="7195" y="2298"/>
                  </a:lnTo>
                  <a:lnTo>
                    <a:pt x="7196" y="2299"/>
                  </a:lnTo>
                  <a:lnTo>
                    <a:pt x="7199" y="2298"/>
                  </a:lnTo>
                  <a:lnTo>
                    <a:pt x="7200" y="2298"/>
                  </a:lnTo>
                  <a:lnTo>
                    <a:pt x="7203" y="2298"/>
                  </a:lnTo>
                  <a:lnTo>
                    <a:pt x="7204" y="2298"/>
                  </a:lnTo>
                  <a:lnTo>
                    <a:pt x="7208" y="2297"/>
                  </a:lnTo>
                  <a:lnTo>
                    <a:pt x="7209" y="2297"/>
                  </a:lnTo>
                  <a:lnTo>
                    <a:pt x="7212" y="2298"/>
                  </a:lnTo>
                  <a:lnTo>
                    <a:pt x="7213" y="2298"/>
                  </a:lnTo>
                  <a:lnTo>
                    <a:pt x="7217" y="2298"/>
                  </a:lnTo>
                  <a:lnTo>
                    <a:pt x="7218" y="2298"/>
                  </a:lnTo>
                  <a:lnTo>
                    <a:pt x="7221" y="2298"/>
                  </a:lnTo>
                  <a:lnTo>
                    <a:pt x="7226" y="2297"/>
                  </a:lnTo>
                  <a:lnTo>
                    <a:pt x="7230" y="2298"/>
                  </a:lnTo>
                  <a:lnTo>
                    <a:pt x="7233" y="2298"/>
                  </a:lnTo>
                  <a:lnTo>
                    <a:pt x="7235" y="2298"/>
                  </a:lnTo>
                  <a:lnTo>
                    <a:pt x="7238" y="2297"/>
                  </a:lnTo>
                  <a:lnTo>
                    <a:pt x="7239" y="2297"/>
                  </a:lnTo>
                  <a:lnTo>
                    <a:pt x="7243" y="2298"/>
                  </a:lnTo>
                  <a:lnTo>
                    <a:pt x="7248" y="2299"/>
                  </a:lnTo>
                  <a:lnTo>
                    <a:pt x="7252" y="2298"/>
                  </a:lnTo>
                  <a:lnTo>
                    <a:pt x="7253" y="2298"/>
                  </a:lnTo>
                  <a:lnTo>
                    <a:pt x="7257" y="2299"/>
                  </a:lnTo>
                  <a:lnTo>
                    <a:pt x="7258" y="2299"/>
                  </a:lnTo>
                  <a:lnTo>
                    <a:pt x="7261" y="2298"/>
                  </a:lnTo>
                  <a:lnTo>
                    <a:pt x="7265" y="2296"/>
                  </a:lnTo>
                  <a:lnTo>
                    <a:pt x="7266" y="2296"/>
                  </a:lnTo>
                  <a:lnTo>
                    <a:pt x="7269" y="2297"/>
                  </a:lnTo>
                  <a:lnTo>
                    <a:pt x="7270" y="2297"/>
                  </a:lnTo>
                  <a:lnTo>
                    <a:pt x="7274" y="2298"/>
                  </a:lnTo>
                  <a:lnTo>
                    <a:pt x="7276" y="2298"/>
                  </a:lnTo>
                  <a:lnTo>
                    <a:pt x="7278" y="2298"/>
                  </a:lnTo>
                  <a:lnTo>
                    <a:pt x="7280" y="2299"/>
                  </a:lnTo>
                  <a:lnTo>
                    <a:pt x="7283" y="2298"/>
                  </a:lnTo>
                  <a:lnTo>
                    <a:pt x="7286" y="2298"/>
                  </a:lnTo>
                  <a:lnTo>
                    <a:pt x="7288" y="2298"/>
                  </a:lnTo>
                  <a:lnTo>
                    <a:pt x="7291" y="2298"/>
                  </a:lnTo>
                  <a:lnTo>
                    <a:pt x="7292" y="2298"/>
                  </a:lnTo>
                  <a:lnTo>
                    <a:pt x="7295" y="2298"/>
                  </a:lnTo>
                  <a:lnTo>
                    <a:pt x="7296" y="2298"/>
                  </a:lnTo>
                  <a:lnTo>
                    <a:pt x="7300" y="2298"/>
                  </a:lnTo>
                  <a:lnTo>
                    <a:pt x="7301" y="2298"/>
                  </a:lnTo>
                  <a:lnTo>
                    <a:pt x="7302" y="2299"/>
                  </a:lnTo>
                  <a:lnTo>
                    <a:pt x="7305" y="2299"/>
                  </a:lnTo>
                  <a:lnTo>
                    <a:pt x="7309" y="2298"/>
                  </a:lnTo>
                  <a:lnTo>
                    <a:pt x="7310" y="2298"/>
                  </a:lnTo>
                  <a:lnTo>
                    <a:pt x="7313" y="2297"/>
                  </a:lnTo>
                  <a:lnTo>
                    <a:pt x="7317" y="2298"/>
                  </a:lnTo>
                  <a:lnTo>
                    <a:pt x="7318" y="2298"/>
                  </a:lnTo>
                  <a:lnTo>
                    <a:pt x="7320" y="2298"/>
                  </a:lnTo>
                  <a:lnTo>
                    <a:pt x="7322" y="2298"/>
                  </a:lnTo>
                  <a:lnTo>
                    <a:pt x="7325" y="2299"/>
                  </a:lnTo>
                  <a:lnTo>
                    <a:pt x="7327" y="2299"/>
                  </a:lnTo>
                  <a:lnTo>
                    <a:pt x="7329" y="2298"/>
                  </a:lnTo>
                  <a:lnTo>
                    <a:pt x="7331" y="2298"/>
                  </a:lnTo>
                  <a:lnTo>
                    <a:pt x="7333" y="2298"/>
                  </a:lnTo>
                  <a:lnTo>
                    <a:pt x="7335" y="2298"/>
                  </a:lnTo>
                  <a:lnTo>
                    <a:pt x="7338" y="2299"/>
                  </a:lnTo>
                  <a:lnTo>
                    <a:pt x="7340" y="2299"/>
                  </a:lnTo>
                  <a:lnTo>
                    <a:pt x="7343" y="2299"/>
                  </a:lnTo>
                  <a:lnTo>
                    <a:pt x="7344" y="2299"/>
                  </a:lnTo>
                  <a:lnTo>
                    <a:pt x="7347" y="2299"/>
                  </a:lnTo>
                  <a:lnTo>
                    <a:pt x="7349" y="2299"/>
                  </a:lnTo>
                  <a:lnTo>
                    <a:pt x="7352" y="2298"/>
                  </a:lnTo>
                  <a:lnTo>
                    <a:pt x="7353" y="2298"/>
                  </a:lnTo>
                  <a:lnTo>
                    <a:pt x="7356" y="2298"/>
                  </a:lnTo>
                  <a:lnTo>
                    <a:pt x="7357" y="2298"/>
                  </a:lnTo>
                  <a:lnTo>
                    <a:pt x="7360" y="2298"/>
                  </a:lnTo>
                  <a:lnTo>
                    <a:pt x="7361" y="2298"/>
                  </a:lnTo>
                  <a:lnTo>
                    <a:pt x="7364" y="2300"/>
                  </a:lnTo>
                  <a:lnTo>
                    <a:pt x="7366" y="2300"/>
                  </a:lnTo>
                  <a:lnTo>
                    <a:pt x="7369" y="2298"/>
                  </a:lnTo>
                  <a:lnTo>
                    <a:pt x="7370" y="2298"/>
                  </a:lnTo>
                  <a:lnTo>
                    <a:pt x="7373" y="2300"/>
                  </a:lnTo>
                  <a:lnTo>
                    <a:pt x="7375" y="2300"/>
                  </a:lnTo>
                  <a:lnTo>
                    <a:pt x="7378" y="2299"/>
                  </a:lnTo>
                  <a:lnTo>
                    <a:pt x="7382" y="2298"/>
                  </a:lnTo>
                  <a:lnTo>
                    <a:pt x="7383" y="2298"/>
                  </a:lnTo>
                  <a:lnTo>
                    <a:pt x="7387" y="2297"/>
                  </a:lnTo>
                  <a:lnTo>
                    <a:pt x="7391" y="2298"/>
                  </a:lnTo>
                  <a:lnTo>
                    <a:pt x="7392" y="2298"/>
                  </a:lnTo>
                  <a:lnTo>
                    <a:pt x="7396" y="2298"/>
                  </a:lnTo>
                  <a:lnTo>
                    <a:pt x="7399" y="2298"/>
                  </a:lnTo>
                  <a:lnTo>
                    <a:pt x="7400" y="2298"/>
                  </a:lnTo>
                  <a:lnTo>
                    <a:pt x="7402" y="2298"/>
                  </a:lnTo>
                  <a:lnTo>
                    <a:pt x="7405" y="2298"/>
                  </a:lnTo>
                  <a:lnTo>
                    <a:pt x="7407" y="2298"/>
                  </a:lnTo>
                  <a:lnTo>
                    <a:pt x="7411" y="2298"/>
                  </a:lnTo>
                  <a:lnTo>
                    <a:pt x="7413" y="2298"/>
                  </a:lnTo>
                  <a:lnTo>
                    <a:pt x="7415" y="2298"/>
                  </a:lnTo>
                  <a:lnTo>
                    <a:pt x="7417" y="2298"/>
                  </a:lnTo>
                  <a:lnTo>
                    <a:pt x="7419" y="2298"/>
                  </a:lnTo>
                  <a:lnTo>
                    <a:pt x="7422" y="2298"/>
                  </a:lnTo>
                  <a:lnTo>
                    <a:pt x="7425" y="2298"/>
                  </a:lnTo>
                  <a:lnTo>
                    <a:pt x="7426" y="2298"/>
                  </a:lnTo>
                  <a:lnTo>
                    <a:pt x="7429" y="2299"/>
                  </a:lnTo>
                  <a:lnTo>
                    <a:pt x="7431" y="2298"/>
                  </a:lnTo>
                  <a:lnTo>
                    <a:pt x="7434" y="2298"/>
                  </a:lnTo>
                  <a:lnTo>
                    <a:pt x="7435" y="2298"/>
                  </a:lnTo>
                  <a:lnTo>
                    <a:pt x="7440" y="2298"/>
                  </a:lnTo>
                  <a:lnTo>
                    <a:pt x="7443" y="2298"/>
                  </a:lnTo>
                  <a:lnTo>
                    <a:pt x="7444" y="2298"/>
                  </a:lnTo>
                  <a:lnTo>
                    <a:pt x="7448" y="2299"/>
                  </a:lnTo>
                  <a:lnTo>
                    <a:pt x="7450" y="2298"/>
                  </a:lnTo>
                  <a:lnTo>
                    <a:pt x="7452" y="2299"/>
                  </a:lnTo>
                  <a:lnTo>
                    <a:pt x="7455" y="2299"/>
                  </a:lnTo>
                  <a:lnTo>
                    <a:pt x="7457" y="2298"/>
                  </a:lnTo>
                  <a:lnTo>
                    <a:pt x="7459" y="2298"/>
                  </a:lnTo>
                  <a:lnTo>
                    <a:pt x="7461" y="2299"/>
                  </a:lnTo>
                  <a:lnTo>
                    <a:pt x="7464" y="2301"/>
                  </a:lnTo>
                  <a:lnTo>
                    <a:pt x="7466" y="2301"/>
                  </a:lnTo>
                  <a:lnTo>
                    <a:pt x="7470" y="2299"/>
                  </a:lnTo>
                  <a:lnTo>
                    <a:pt x="7472" y="2299"/>
                  </a:lnTo>
                  <a:lnTo>
                    <a:pt x="7474" y="2299"/>
                  </a:lnTo>
                  <a:lnTo>
                    <a:pt x="7477" y="2299"/>
                  </a:lnTo>
                  <a:lnTo>
                    <a:pt x="7479" y="2299"/>
                  </a:lnTo>
                  <a:lnTo>
                    <a:pt x="7480" y="2298"/>
                  </a:lnTo>
                  <a:lnTo>
                    <a:pt x="7483" y="2299"/>
                  </a:lnTo>
                  <a:lnTo>
                    <a:pt x="7484" y="2299"/>
                  </a:lnTo>
                  <a:lnTo>
                    <a:pt x="7487" y="2300"/>
                  </a:lnTo>
                  <a:lnTo>
                    <a:pt x="7488" y="2300"/>
                  </a:lnTo>
                  <a:lnTo>
                    <a:pt x="7491" y="2299"/>
                  </a:lnTo>
                  <a:lnTo>
                    <a:pt x="7492" y="2298"/>
                  </a:lnTo>
                  <a:lnTo>
                    <a:pt x="7496" y="2299"/>
                  </a:lnTo>
                  <a:lnTo>
                    <a:pt x="7497" y="2299"/>
                  </a:lnTo>
                  <a:lnTo>
                    <a:pt x="7499" y="2300"/>
                  </a:lnTo>
                  <a:lnTo>
                    <a:pt x="7501" y="2299"/>
                  </a:lnTo>
                  <a:lnTo>
                    <a:pt x="7503" y="2299"/>
                  </a:lnTo>
                  <a:lnTo>
                    <a:pt x="7506" y="2299"/>
                  </a:lnTo>
                  <a:lnTo>
                    <a:pt x="7508" y="2300"/>
                  </a:lnTo>
                  <a:lnTo>
                    <a:pt x="7510" y="2299"/>
                  </a:lnTo>
                  <a:lnTo>
                    <a:pt x="7512" y="2298"/>
                  </a:lnTo>
                  <a:lnTo>
                    <a:pt x="7514" y="2298"/>
                  </a:lnTo>
                  <a:lnTo>
                    <a:pt x="7517" y="2298"/>
                  </a:lnTo>
                  <a:lnTo>
                    <a:pt x="7518" y="2298"/>
                  </a:lnTo>
                  <a:lnTo>
                    <a:pt x="7522" y="2300"/>
                  </a:lnTo>
                  <a:lnTo>
                    <a:pt x="7523" y="2300"/>
                  </a:lnTo>
                  <a:lnTo>
                    <a:pt x="7524" y="2300"/>
                  </a:lnTo>
                  <a:lnTo>
                    <a:pt x="7527" y="2300"/>
                  </a:lnTo>
                  <a:lnTo>
                    <a:pt x="7531" y="2299"/>
                  </a:lnTo>
                  <a:lnTo>
                    <a:pt x="7532" y="2299"/>
                  </a:lnTo>
                  <a:lnTo>
                    <a:pt x="7534" y="2299"/>
                  </a:lnTo>
                  <a:lnTo>
                    <a:pt x="7537" y="2299"/>
                  </a:lnTo>
                  <a:lnTo>
                    <a:pt x="7539" y="2299"/>
                  </a:lnTo>
                  <a:lnTo>
                    <a:pt x="7540" y="2300"/>
                  </a:lnTo>
                  <a:lnTo>
                    <a:pt x="7544" y="2300"/>
                  </a:lnTo>
                  <a:lnTo>
                    <a:pt x="7547" y="2301"/>
                  </a:lnTo>
                  <a:lnTo>
                    <a:pt x="7549" y="2301"/>
                  </a:lnTo>
                  <a:lnTo>
                    <a:pt x="7552" y="2299"/>
                  </a:lnTo>
                  <a:lnTo>
                    <a:pt x="7553" y="2299"/>
                  </a:lnTo>
                  <a:lnTo>
                    <a:pt x="7556" y="2300"/>
                  </a:lnTo>
                  <a:lnTo>
                    <a:pt x="7557" y="2300"/>
                  </a:lnTo>
                  <a:lnTo>
                    <a:pt x="7561" y="2299"/>
                  </a:lnTo>
                  <a:lnTo>
                    <a:pt x="7562" y="2300"/>
                  </a:lnTo>
                  <a:lnTo>
                    <a:pt x="7565" y="2300"/>
                  </a:lnTo>
                  <a:lnTo>
                    <a:pt x="7566" y="2300"/>
                  </a:lnTo>
                  <a:lnTo>
                    <a:pt x="7568" y="2299"/>
                  </a:lnTo>
                  <a:lnTo>
                    <a:pt x="7571" y="2300"/>
                  </a:lnTo>
                  <a:lnTo>
                    <a:pt x="7574" y="2301"/>
                  </a:lnTo>
                  <a:lnTo>
                    <a:pt x="7575" y="2301"/>
                  </a:lnTo>
                  <a:lnTo>
                    <a:pt x="7578" y="2301"/>
                  </a:lnTo>
                  <a:lnTo>
                    <a:pt x="7579" y="2301"/>
                  </a:lnTo>
                  <a:lnTo>
                    <a:pt x="7583" y="2300"/>
                  </a:lnTo>
                  <a:lnTo>
                    <a:pt x="7584" y="2300"/>
                  </a:lnTo>
                  <a:lnTo>
                    <a:pt x="7587" y="2301"/>
                  </a:lnTo>
                  <a:lnTo>
                    <a:pt x="7588" y="2301"/>
                  </a:lnTo>
                  <a:lnTo>
                    <a:pt x="7592" y="2302"/>
                  </a:lnTo>
                  <a:lnTo>
                    <a:pt x="7595" y="2303"/>
                  </a:lnTo>
                  <a:lnTo>
                    <a:pt x="7597" y="2302"/>
                  </a:lnTo>
                  <a:lnTo>
                    <a:pt x="7600" y="2301"/>
                  </a:lnTo>
                  <a:lnTo>
                    <a:pt x="7605" y="2301"/>
                  </a:lnTo>
                  <a:lnTo>
                    <a:pt x="7609" y="2301"/>
                  </a:lnTo>
                  <a:lnTo>
                    <a:pt x="7613" y="2301"/>
                  </a:lnTo>
                  <a:lnTo>
                    <a:pt x="7614" y="2301"/>
                  </a:lnTo>
                  <a:lnTo>
                    <a:pt x="7617" y="2301"/>
                  </a:lnTo>
                  <a:lnTo>
                    <a:pt x="7618" y="2301"/>
                  </a:lnTo>
                  <a:lnTo>
                    <a:pt x="7621" y="2300"/>
                  </a:lnTo>
                  <a:lnTo>
                    <a:pt x="7622" y="2300"/>
                  </a:lnTo>
                  <a:lnTo>
                    <a:pt x="7627" y="2301"/>
                  </a:lnTo>
                  <a:lnTo>
                    <a:pt x="7631" y="2301"/>
                  </a:lnTo>
                  <a:lnTo>
                    <a:pt x="7636" y="2301"/>
                  </a:lnTo>
                  <a:lnTo>
                    <a:pt x="7640" y="2301"/>
                  </a:lnTo>
                  <a:lnTo>
                    <a:pt x="7644" y="2300"/>
                  </a:lnTo>
                  <a:lnTo>
                    <a:pt x="7645" y="2299"/>
                  </a:lnTo>
                  <a:lnTo>
                    <a:pt x="7648" y="2298"/>
                  </a:lnTo>
                  <a:lnTo>
                    <a:pt x="7649" y="2298"/>
                  </a:lnTo>
                  <a:lnTo>
                    <a:pt x="7652" y="2297"/>
                  </a:lnTo>
                  <a:lnTo>
                    <a:pt x="7654" y="2297"/>
                  </a:lnTo>
                  <a:lnTo>
                    <a:pt x="7656" y="2298"/>
                  </a:lnTo>
                  <a:lnTo>
                    <a:pt x="7658" y="2298"/>
                  </a:lnTo>
                  <a:lnTo>
                    <a:pt x="7662" y="2296"/>
                  </a:lnTo>
                  <a:lnTo>
                    <a:pt x="7663" y="2296"/>
                  </a:lnTo>
                  <a:lnTo>
                    <a:pt x="7665" y="2296"/>
                  </a:lnTo>
                  <a:lnTo>
                    <a:pt x="7666" y="2296"/>
                  </a:lnTo>
                  <a:lnTo>
                    <a:pt x="7670" y="2295"/>
                  </a:lnTo>
                  <a:lnTo>
                    <a:pt x="7671" y="2295"/>
                  </a:lnTo>
                  <a:lnTo>
                    <a:pt x="7675" y="2294"/>
                  </a:lnTo>
                  <a:lnTo>
                    <a:pt x="7677" y="2295"/>
                  </a:lnTo>
                  <a:lnTo>
                    <a:pt x="7679" y="2294"/>
                  </a:lnTo>
                  <a:lnTo>
                    <a:pt x="7680" y="2294"/>
                  </a:lnTo>
                  <a:lnTo>
                    <a:pt x="7683" y="2292"/>
                  </a:lnTo>
                  <a:lnTo>
                    <a:pt x="7684" y="2292"/>
                  </a:lnTo>
                  <a:lnTo>
                    <a:pt x="7687" y="2292"/>
                  </a:lnTo>
                  <a:lnTo>
                    <a:pt x="7688" y="2292"/>
                  </a:lnTo>
                  <a:lnTo>
                    <a:pt x="7689" y="2292"/>
                  </a:lnTo>
                  <a:lnTo>
                    <a:pt x="7692" y="2292"/>
                  </a:lnTo>
                  <a:lnTo>
                    <a:pt x="7696" y="2289"/>
                  </a:lnTo>
                  <a:lnTo>
                    <a:pt x="7698" y="2289"/>
                  </a:lnTo>
                  <a:lnTo>
                    <a:pt x="7701" y="2289"/>
                  </a:lnTo>
                  <a:lnTo>
                    <a:pt x="7705" y="2289"/>
                  </a:lnTo>
                  <a:lnTo>
                    <a:pt x="7707" y="2289"/>
                  </a:lnTo>
                  <a:lnTo>
                    <a:pt x="7710" y="2289"/>
                  </a:lnTo>
                  <a:lnTo>
                    <a:pt x="7713" y="2289"/>
                  </a:lnTo>
                  <a:lnTo>
                    <a:pt x="7714" y="2289"/>
                  </a:lnTo>
                  <a:lnTo>
                    <a:pt x="7718" y="2289"/>
                  </a:lnTo>
                  <a:lnTo>
                    <a:pt x="7719" y="2289"/>
                  </a:lnTo>
                  <a:lnTo>
                    <a:pt x="7722" y="2289"/>
                  </a:lnTo>
                  <a:lnTo>
                    <a:pt x="7723" y="2288"/>
                  </a:lnTo>
                  <a:lnTo>
                    <a:pt x="7727" y="2287"/>
                  </a:lnTo>
                  <a:lnTo>
                    <a:pt x="7728" y="2287"/>
                  </a:lnTo>
                  <a:lnTo>
                    <a:pt x="7731" y="2288"/>
                  </a:lnTo>
                  <a:lnTo>
                    <a:pt x="7732" y="2288"/>
                  </a:lnTo>
                  <a:lnTo>
                    <a:pt x="7735" y="2286"/>
                  </a:lnTo>
                  <a:lnTo>
                    <a:pt x="7736" y="2286"/>
                  </a:lnTo>
                  <a:lnTo>
                    <a:pt x="7737" y="2285"/>
                  </a:lnTo>
                  <a:lnTo>
                    <a:pt x="7740" y="2286"/>
                  </a:lnTo>
                  <a:lnTo>
                    <a:pt x="7743" y="2286"/>
                  </a:lnTo>
                  <a:lnTo>
                    <a:pt x="7745" y="2286"/>
                  </a:lnTo>
                  <a:lnTo>
                    <a:pt x="7749" y="2286"/>
                  </a:lnTo>
                  <a:lnTo>
                    <a:pt x="7750" y="2286"/>
                  </a:lnTo>
                  <a:lnTo>
                    <a:pt x="7753" y="2284"/>
                  </a:lnTo>
                  <a:lnTo>
                    <a:pt x="7755" y="2283"/>
                  </a:lnTo>
                  <a:lnTo>
                    <a:pt x="7757" y="2284"/>
                  </a:lnTo>
                  <a:lnTo>
                    <a:pt x="7758" y="2284"/>
                  </a:lnTo>
                  <a:lnTo>
                    <a:pt x="7761" y="2283"/>
                  </a:lnTo>
                  <a:lnTo>
                    <a:pt x="7763" y="2283"/>
                  </a:lnTo>
                  <a:lnTo>
                    <a:pt x="7766" y="2283"/>
                  </a:lnTo>
                  <a:lnTo>
                    <a:pt x="7769" y="2283"/>
                  </a:lnTo>
                  <a:lnTo>
                    <a:pt x="7771" y="2283"/>
                  </a:lnTo>
                  <a:lnTo>
                    <a:pt x="7775" y="2285"/>
                  </a:lnTo>
                  <a:lnTo>
                    <a:pt x="7775" y="2284"/>
                  </a:lnTo>
                  <a:lnTo>
                    <a:pt x="7779" y="2283"/>
                  </a:lnTo>
                  <a:lnTo>
                    <a:pt x="7784" y="2283"/>
                  </a:lnTo>
                  <a:lnTo>
                    <a:pt x="7785" y="2282"/>
                  </a:lnTo>
                  <a:lnTo>
                    <a:pt x="7788" y="2283"/>
                  </a:lnTo>
                  <a:lnTo>
                    <a:pt x="7793" y="2281"/>
                  </a:lnTo>
                  <a:lnTo>
                    <a:pt x="7796" y="2283"/>
                  </a:lnTo>
                  <a:lnTo>
                    <a:pt x="7797" y="2283"/>
                  </a:lnTo>
                  <a:lnTo>
                    <a:pt x="7800" y="2282"/>
                  </a:lnTo>
                  <a:lnTo>
                    <a:pt x="7801" y="2282"/>
                  </a:lnTo>
                  <a:lnTo>
                    <a:pt x="7803" y="2283"/>
                  </a:lnTo>
                  <a:lnTo>
                    <a:pt x="7805" y="2282"/>
                  </a:lnTo>
                  <a:lnTo>
                    <a:pt x="7808" y="2281"/>
                  </a:lnTo>
                  <a:lnTo>
                    <a:pt x="7810" y="2281"/>
                  </a:lnTo>
                  <a:lnTo>
                    <a:pt x="7812" y="2282"/>
                  </a:lnTo>
                  <a:lnTo>
                    <a:pt x="7817" y="2281"/>
                  </a:lnTo>
                  <a:lnTo>
                    <a:pt x="7819" y="2282"/>
                  </a:lnTo>
                  <a:lnTo>
                    <a:pt x="7821" y="2283"/>
                  </a:lnTo>
                  <a:lnTo>
                    <a:pt x="7823" y="2282"/>
                  </a:lnTo>
                  <a:lnTo>
                    <a:pt x="7826" y="2280"/>
                  </a:lnTo>
                  <a:lnTo>
                    <a:pt x="7828" y="2281"/>
                  </a:lnTo>
                  <a:lnTo>
                    <a:pt x="7832" y="2280"/>
                  </a:lnTo>
                  <a:lnTo>
                    <a:pt x="7835" y="2280"/>
                  </a:lnTo>
                  <a:lnTo>
                    <a:pt x="7837" y="2280"/>
                  </a:lnTo>
                  <a:lnTo>
                    <a:pt x="7839" y="2280"/>
                  </a:lnTo>
                  <a:lnTo>
                    <a:pt x="7843" y="2280"/>
                  </a:lnTo>
                  <a:lnTo>
                    <a:pt x="7844" y="2280"/>
                  </a:lnTo>
                  <a:lnTo>
                    <a:pt x="7845" y="2280"/>
                  </a:lnTo>
                  <a:lnTo>
                    <a:pt x="7847" y="2280"/>
                  </a:lnTo>
                  <a:lnTo>
                    <a:pt x="7850" y="2280"/>
                  </a:lnTo>
                  <a:lnTo>
                    <a:pt x="7853" y="2279"/>
                  </a:lnTo>
                  <a:lnTo>
                    <a:pt x="7855" y="2279"/>
                  </a:lnTo>
                  <a:lnTo>
                    <a:pt x="7858" y="2280"/>
                  </a:lnTo>
                  <a:lnTo>
                    <a:pt x="7862" y="2280"/>
                  </a:lnTo>
                  <a:lnTo>
                    <a:pt x="7863" y="2280"/>
                  </a:lnTo>
                  <a:lnTo>
                    <a:pt x="7865" y="2280"/>
                  </a:lnTo>
                  <a:lnTo>
                    <a:pt x="7867" y="2280"/>
                  </a:lnTo>
                  <a:lnTo>
                    <a:pt x="7870" y="2278"/>
                  </a:lnTo>
                  <a:lnTo>
                    <a:pt x="7871" y="2278"/>
                  </a:lnTo>
                  <a:lnTo>
                    <a:pt x="7875" y="2280"/>
                  </a:lnTo>
                  <a:lnTo>
                    <a:pt x="7876" y="2280"/>
                  </a:lnTo>
                  <a:lnTo>
                    <a:pt x="7879" y="2280"/>
                  </a:lnTo>
                  <a:lnTo>
                    <a:pt x="7880" y="2280"/>
                  </a:lnTo>
                  <a:lnTo>
                    <a:pt x="7884" y="2279"/>
                  </a:lnTo>
                  <a:lnTo>
                    <a:pt x="7885" y="2279"/>
                  </a:lnTo>
                  <a:lnTo>
                    <a:pt x="7888" y="2280"/>
                  </a:lnTo>
                  <a:lnTo>
                    <a:pt x="7892" y="2279"/>
                  </a:lnTo>
                  <a:lnTo>
                    <a:pt x="7893" y="2279"/>
                  </a:lnTo>
                  <a:lnTo>
                    <a:pt x="7896" y="2280"/>
                  </a:lnTo>
                  <a:lnTo>
                    <a:pt x="7897" y="2280"/>
                  </a:lnTo>
                  <a:lnTo>
                    <a:pt x="7900" y="2279"/>
                  </a:lnTo>
                  <a:lnTo>
                    <a:pt x="7902" y="2279"/>
                  </a:lnTo>
                  <a:lnTo>
                    <a:pt x="7906" y="2280"/>
                  </a:lnTo>
                  <a:lnTo>
                    <a:pt x="7909" y="2280"/>
                  </a:lnTo>
                  <a:lnTo>
                    <a:pt x="7910" y="2280"/>
                  </a:lnTo>
                  <a:lnTo>
                    <a:pt x="7914" y="2280"/>
                  </a:lnTo>
                  <a:lnTo>
                    <a:pt x="7915" y="2280"/>
                  </a:lnTo>
                  <a:lnTo>
                    <a:pt x="7917" y="2280"/>
                  </a:lnTo>
                  <a:lnTo>
                    <a:pt x="7920" y="2280"/>
                  </a:lnTo>
                  <a:lnTo>
                    <a:pt x="7923" y="2280"/>
                  </a:lnTo>
                  <a:lnTo>
                    <a:pt x="7926" y="2280"/>
                  </a:lnTo>
                  <a:lnTo>
                    <a:pt x="7928" y="2280"/>
                  </a:lnTo>
                  <a:lnTo>
                    <a:pt x="7932" y="2279"/>
                  </a:lnTo>
                  <a:lnTo>
                    <a:pt x="7935" y="2278"/>
                  </a:lnTo>
                  <a:lnTo>
                    <a:pt x="7937" y="2278"/>
                  </a:lnTo>
                  <a:lnTo>
                    <a:pt x="7940" y="2279"/>
                  </a:lnTo>
                  <a:lnTo>
                    <a:pt x="7941" y="2279"/>
                  </a:lnTo>
                  <a:lnTo>
                    <a:pt x="7944" y="2280"/>
                  </a:lnTo>
                  <a:lnTo>
                    <a:pt x="7946" y="2280"/>
                  </a:lnTo>
                  <a:lnTo>
                    <a:pt x="7949" y="2279"/>
                  </a:lnTo>
                  <a:lnTo>
                    <a:pt x="7950" y="2279"/>
                  </a:lnTo>
                  <a:lnTo>
                    <a:pt x="7952" y="2278"/>
                  </a:lnTo>
                  <a:lnTo>
                    <a:pt x="7954" y="2279"/>
                  </a:lnTo>
                  <a:lnTo>
                    <a:pt x="7956" y="2279"/>
                  </a:lnTo>
                  <a:lnTo>
                    <a:pt x="7959" y="2279"/>
                  </a:lnTo>
                  <a:lnTo>
                    <a:pt x="7962" y="2280"/>
                  </a:lnTo>
                  <a:lnTo>
                    <a:pt x="7963" y="2280"/>
                  </a:lnTo>
                  <a:lnTo>
                    <a:pt x="7966" y="2280"/>
                  </a:lnTo>
                  <a:lnTo>
                    <a:pt x="7969" y="2280"/>
                  </a:lnTo>
                  <a:lnTo>
                    <a:pt x="7971" y="2280"/>
                  </a:lnTo>
                  <a:lnTo>
                    <a:pt x="7973" y="2280"/>
                  </a:lnTo>
                  <a:lnTo>
                    <a:pt x="7975" y="2279"/>
                  </a:lnTo>
                  <a:lnTo>
                    <a:pt x="7977" y="2279"/>
                  </a:lnTo>
                  <a:lnTo>
                    <a:pt x="7980" y="2279"/>
                  </a:lnTo>
                  <a:lnTo>
                    <a:pt x="7982" y="2280"/>
                  </a:lnTo>
                  <a:lnTo>
                    <a:pt x="7984" y="2279"/>
                  </a:lnTo>
                  <a:lnTo>
                    <a:pt x="7987" y="2279"/>
                  </a:lnTo>
                  <a:lnTo>
                    <a:pt x="7989" y="2279"/>
                  </a:lnTo>
                  <a:lnTo>
                    <a:pt x="7991" y="2280"/>
                  </a:lnTo>
                  <a:lnTo>
                    <a:pt x="7995" y="2279"/>
                  </a:lnTo>
                  <a:lnTo>
                    <a:pt x="7998" y="2280"/>
                  </a:lnTo>
                  <a:lnTo>
                    <a:pt x="8000" y="2280"/>
                  </a:lnTo>
                  <a:lnTo>
                    <a:pt x="8002" y="2280"/>
                  </a:lnTo>
                  <a:lnTo>
                    <a:pt x="8006" y="2280"/>
                  </a:lnTo>
                  <a:lnTo>
                    <a:pt x="8006" y="2279"/>
                  </a:lnTo>
                  <a:lnTo>
                    <a:pt x="8010" y="2277"/>
                  </a:lnTo>
                  <a:lnTo>
                    <a:pt x="8011" y="2277"/>
                  </a:lnTo>
                  <a:lnTo>
                    <a:pt x="8015" y="2278"/>
                  </a:lnTo>
                  <a:lnTo>
                    <a:pt x="8019" y="2280"/>
                  </a:lnTo>
                  <a:lnTo>
                    <a:pt x="8022" y="2279"/>
                  </a:lnTo>
                  <a:lnTo>
                    <a:pt x="8024" y="2279"/>
                  </a:lnTo>
                  <a:lnTo>
                    <a:pt x="8027" y="2280"/>
                  </a:lnTo>
                  <a:lnTo>
                    <a:pt x="8028" y="2280"/>
                  </a:lnTo>
                  <a:lnTo>
                    <a:pt x="8032" y="2280"/>
                  </a:lnTo>
                  <a:lnTo>
                    <a:pt x="8033" y="2280"/>
                  </a:lnTo>
                  <a:lnTo>
                    <a:pt x="8035" y="2279"/>
                  </a:lnTo>
                  <a:lnTo>
                    <a:pt x="8037" y="2279"/>
                  </a:lnTo>
                  <a:lnTo>
                    <a:pt x="8041" y="2280"/>
                  </a:lnTo>
                  <a:lnTo>
                    <a:pt x="8042" y="2280"/>
                  </a:lnTo>
                  <a:lnTo>
                    <a:pt x="8044" y="2280"/>
                  </a:lnTo>
                  <a:lnTo>
                    <a:pt x="8045" y="2280"/>
                  </a:lnTo>
                  <a:lnTo>
                    <a:pt x="8049" y="2280"/>
                  </a:lnTo>
                  <a:lnTo>
                    <a:pt x="8050" y="2280"/>
                  </a:lnTo>
                  <a:lnTo>
                    <a:pt x="8053" y="2280"/>
                  </a:lnTo>
                  <a:lnTo>
                    <a:pt x="8054" y="2280"/>
                  </a:lnTo>
                  <a:lnTo>
                    <a:pt x="8057" y="2281"/>
                  </a:lnTo>
                  <a:lnTo>
                    <a:pt x="8059" y="2280"/>
                  </a:lnTo>
                  <a:lnTo>
                    <a:pt x="8063" y="2280"/>
                  </a:lnTo>
                  <a:lnTo>
                    <a:pt x="8066" y="2279"/>
                  </a:lnTo>
                  <a:lnTo>
                    <a:pt x="8067" y="2279"/>
                  </a:lnTo>
                  <a:lnTo>
                    <a:pt x="8071" y="2280"/>
                  </a:lnTo>
                  <a:lnTo>
                    <a:pt x="8072" y="2280"/>
                  </a:lnTo>
                  <a:lnTo>
                    <a:pt x="8075" y="2280"/>
                  </a:lnTo>
                  <a:lnTo>
                    <a:pt x="8076" y="2280"/>
                  </a:lnTo>
                  <a:lnTo>
                    <a:pt x="8080" y="2280"/>
                  </a:lnTo>
                  <a:lnTo>
                    <a:pt x="8081" y="2280"/>
                  </a:lnTo>
                  <a:lnTo>
                    <a:pt x="8084" y="2280"/>
                  </a:lnTo>
                  <a:lnTo>
                    <a:pt x="8086" y="2280"/>
                  </a:lnTo>
                  <a:lnTo>
                    <a:pt x="8088" y="2280"/>
                  </a:lnTo>
                  <a:lnTo>
                    <a:pt x="8089" y="2280"/>
                  </a:lnTo>
                  <a:lnTo>
                    <a:pt x="8092" y="2280"/>
                  </a:lnTo>
                  <a:lnTo>
                    <a:pt x="8093" y="2280"/>
                  </a:lnTo>
                  <a:lnTo>
                    <a:pt x="8097" y="2281"/>
                  </a:lnTo>
                  <a:lnTo>
                    <a:pt x="8098" y="2281"/>
                  </a:lnTo>
                  <a:lnTo>
                    <a:pt x="8100" y="2281"/>
                  </a:lnTo>
                  <a:lnTo>
                    <a:pt x="8104" y="2282"/>
                  </a:lnTo>
                  <a:lnTo>
                    <a:pt x="8106" y="2281"/>
                  </a:lnTo>
                  <a:lnTo>
                    <a:pt x="8107" y="2281"/>
                  </a:lnTo>
                  <a:lnTo>
                    <a:pt x="8110" y="2282"/>
                  </a:lnTo>
                  <a:lnTo>
                    <a:pt x="8114" y="2281"/>
                  </a:lnTo>
                  <a:lnTo>
                    <a:pt x="8115" y="2281"/>
                  </a:lnTo>
                  <a:lnTo>
                    <a:pt x="8118" y="2281"/>
                  </a:lnTo>
                  <a:lnTo>
                    <a:pt x="8121" y="2281"/>
                  </a:lnTo>
                  <a:lnTo>
                    <a:pt x="8123" y="2281"/>
                  </a:lnTo>
                  <a:lnTo>
                    <a:pt x="8125" y="2282"/>
                  </a:lnTo>
                  <a:lnTo>
                    <a:pt x="8128" y="2281"/>
                  </a:lnTo>
                  <a:lnTo>
                    <a:pt x="8130" y="2280"/>
                  </a:lnTo>
                  <a:lnTo>
                    <a:pt x="8132" y="2281"/>
                  </a:lnTo>
                  <a:lnTo>
                    <a:pt x="8134" y="2282"/>
                  </a:lnTo>
                  <a:lnTo>
                    <a:pt x="8137" y="2281"/>
                  </a:lnTo>
                  <a:lnTo>
                    <a:pt x="8139" y="2280"/>
                  </a:lnTo>
                  <a:lnTo>
                    <a:pt x="8143" y="2281"/>
                  </a:lnTo>
                  <a:lnTo>
                    <a:pt x="8145" y="2280"/>
                  </a:lnTo>
                  <a:lnTo>
                    <a:pt x="8146" y="2280"/>
                  </a:lnTo>
                  <a:lnTo>
                    <a:pt x="8149" y="2281"/>
                  </a:lnTo>
                  <a:lnTo>
                    <a:pt x="8152" y="2281"/>
                  </a:lnTo>
                  <a:lnTo>
                    <a:pt x="8154" y="2282"/>
                  </a:lnTo>
                  <a:lnTo>
                    <a:pt x="8156" y="2283"/>
                  </a:lnTo>
                  <a:lnTo>
                    <a:pt x="8158" y="2282"/>
                  </a:lnTo>
                  <a:lnTo>
                    <a:pt x="8161" y="2281"/>
                  </a:lnTo>
                  <a:lnTo>
                    <a:pt x="8163" y="2281"/>
                  </a:lnTo>
                  <a:lnTo>
                    <a:pt x="8167" y="2282"/>
                  </a:lnTo>
                  <a:lnTo>
                    <a:pt x="8172" y="2281"/>
                  </a:lnTo>
                  <a:lnTo>
                    <a:pt x="8176" y="2281"/>
                  </a:lnTo>
                  <a:lnTo>
                    <a:pt x="8178" y="2281"/>
                  </a:lnTo>
                  <a:lnTo>
                    <a:pt x="8181" y="2281"/>
                  </a:lnTo>
                  <a:lnTo>
                    <a:pt x="8184" y="2283"/>
                  </a:lnTo>
                  <a:lnTo>
                    <a:pt x="8185" y="2283"/>
                  </a:lnTo>
                  <a:lnTo>
                    <a:pt x="8188" y="2282"/>
                  </a:lnTo>
                  <a:lnTo>
                    <a:pt x="8189" y="2282"/>
                  </a:lnTo>
                  <a:lnTo>
                    <a:pt x="8191" y="2283"/>
                  </a:lnTo>
                  <a:lnTo>
                    <a:pt x="8196" y="2282"/>
                  </a:lnTo>
                  <a:lnTo>
                    <a:pt x="8198" y="2282"/>
                  </a:lnTo>
                  <a:lnTo>
                    <a:pt x="8202" y="2283"/>
                  </a:lnTo>
                  <a:lnTo>
                    <a:pt x="8205" y="2284"/>
                  </a:lnTo>
                  <a:lnTo>
                    <a:pt x="8207" y="2283"/>
                  </a:lnTo>
                  <a:lnTo>
                    <a:pt x="8210" y="2282"/>
                  </a:lnTo>
                  <a:lnTo>
                    <a:pt x="8211" y="2283"/>
                  </a:lnTo>
                  <a:lnTo>
                    <a:pt x="8214" y="2283"/>
                  </a:lnTo>
                  <a:lnTo>
                    <a:pt x="8217" y="2283"/>
                  </a:lnTo>
                  <a:lnTo>
                    <a:pt x="8220" y="2283"/>
                  </a:lnTo>
                  <a:lnTo>
                    <a:pt x="8223" y="2283"/>
                  </a:lnTo>
                  <a:lnTo>
                    <a:pt x="8224" y="2283"/>
                  </a:lnTo>
                  <a:lnTo>
                    <a:pt x="8227" y="2282"/>
                  </a:lnTo>
                  <a:lnTo>
                    <a:pt x="8229" y="2282"/>
                  </a:lnTo>
                  <a:lnTo>
                    <a:pt x="8232" y="2283"/>
                  </a:lnTo>
                  <a:lnTo>
                    <a:pt x="8233" y="2284"/>
                  </a:lnTo>
                  <a:lnTo>
                    <a:pt x="8237" y="2283"/>
                  </a:lnTo>
                  <a:lnTo>
                    <a:pt x="8238" y="2283"/>
                  </a:lnTo>
                  <a:lnTo>
                    <a:pt x="8241" y="2283"/>
                  </a:lnTo>
                  <a:lnTo>
                    <a:pt x="8242" y="2283"/>
                  </a:lnTo>
                  <a:lnTo>
                    <a:pt x="8245" y="2283"/>
                  </a:lnTo>
                  <a:lnTo>
                    <a:pt x="8246" y="2283"/>
                  </a:lnTo>
                  <a:lnTo>
                    <a:pt x="8249" y="2283"/>
                  </a:lnTo>
                  <a:lnTo>
                    <a:pt x="8250" y="2283"/>
                  </a:lnTo>
                  <a:lnTo>
                    <a:pt x="8252" y="2284"/>
                  </a:lnTo>
                  <a:lnTo>
                    <a:pt x="8255" y="2284"/>
                  </a:lnTo>
                  <a:lnTo>
                    <a:pt x="8257" y="2283"/>
                  </a:lnTo>
                  <a:lnTo>
                    <a:pt x="8259" y="2284"/>
                  </a:lnTo>
                  <a:lnTo>
                    <a:pt x="8263" y="2284"/>
                  </a:lnTo>
                  <a:lnTo>
                    <a:pt x="8264" y="2284"/>
                  </a:lnTo>
                  <a:lnTo>
                    <a:pt x="8266" y="2285"/>
                  </a:lnTo>
                  <a:lnTo>
                    <a:pt x="8267" y="2285"/>
                  </a:lnTo>
                  <a:lnTo>
                    <a:pt x="8269" y="2284"/>
                  </a:lnTo>
                  <a:lnTo>
                    <a:pt x="8272" y="2285"/>
                  </a:lnTo>
                  <a:lnTo>
                    <a:pt x="8275" y="2284"/>
                  </a:lnTo>
                  <a:lnTo>
                    <a:pt x="8276" y="2284"/>
                  </a:lnTo>
                  <a:lnTo>
                    <a:pt x="8280" y="2285"/>
                  </a:lnTo>
                  <a:lnTo>
                    <a:pt x="8281" y="2285"/>
                  </a:lnTo>
                  <a:lnTo>
                    <a:pt x="8285" y="2283"/>
                  </a:lnTo>
                  <a:lnTo>
                    <a:pt x="8287" y="2283"/>
                  </a:lnTo>
                  <a:lnTo>
                    <a:pt x="8288" y="2283"/>
                  </a:lnTo>
                  <a:lnTo>
                    <a:pt x="8291" y="2284"/>
                  </a:lnTo>
                  <a:lnTo>
                    <a:pt x="8293" y="2283"/>
                  </a:lnTo>
                  <a:lnTo>
                    <a:pt x="8294" y="2283"/>
                  </a:lnTo>
                  <a:lnTo>
                    <a:pt x="8297" y="2285"/>
                  </a:lnTo>
                  <a:lnTo>
                    <a:pt x="8298" y="2285"/>
                  </a:lnTo>
                  <a:lnTo>
                    <a:pt x="8301" y="2284"/>
                  </a:lnTo>
                  <a:lnTo>
                    <a:pt x="8303" y="2284"/>
                  </a:lnTo>
                  <a:lnTo>
                    <a:pt x="8306" y="2286"/>
                  </a:lnTo>
                  <a:lnTo>
                    <a:pt x="8307" y="2286"/>
                  </a:lnTo>
                  <a:lnTo>
                    <a:pt x="8311" y="2283"/>
                  </a:lnTo>
                  <a:lnTo>
                    <a:pt x="8315" y="2286"/>
                  </a:lnTo>
                  <a:lnTo>
                    <a:pt x="8316" y="2286"/>
                  </a:lnTo>
                  <a:lnTo>
                    <a:pt x="8319" y="2286"/>
                  </a:lnTo>
                  <a:lnTo>
                    <a:pt x="8320" y="2286"/>
                  </a:lnTo>
                  <a:lnTo>
                    <a:pt x="8323" y="2285"/>
                  </a:lnTo>
                  <a:lnTo>
                    <a:pt x="8324" y="2284"/>
                  </a:lnTo>
                  <a:lnTo>
                    <a:pt x="8328" y="2283"/>
                  </a:lnTo>
                  <a:lnTo>
                    <a:pt x="8329" y="2283"/>
                  </a:lnTo>
                  <a:lnTo>
                    <a:pt x="8332" y="2284"/>
                  </a:lnTo>
                  <a:lnTo>
                    <a:pt x="8332" y="2285"/>
                  </a:lnTo>
                  <a:lnTo>
                    <a:pt x="8337" y="2285"/>
                  </a:lnTo>
                  <a:lnTo>
                    <a:pt x="8338" y="2286"/>
                  </a:lnTo>
                  <a:lnTo>
                    <a:pt x="8341" y="2285"/>
                  </a:lnTo>
                  <a:lnTo>
                    <a:pt x="8346" y="2286"/>
                  </a:lnTo>
                  <a:lnTo>
                    <a:pt x="8350" y="2285"/>
                  </a:lnTo>
                  <a:lnTo>
                    <a:pt x="8353" y="2285"/>
                  </a:lnTo>
                  <a:lnTo>
                    <a:pt x="8355" y="2285"/>
                  </a:lnTo>
                  <a:lnTo>
                    <a:pt x="8359" y="2284"/>
                  </a:lnTo>
                  <a:lnTo>
                    <a:pt x="8363" y="2285"/>
                  </a:lnTo>
                  <a:lnTo>
                    <a:pt x="8366" y="2284"/>
                  </a:lnTo>
                  <a:lnTo>
                    <a:pt x="8368" y="2284"/>
                  </a:lnTo>
                  <a:lnTo>
                    <a:pt x="8372" y="2285"/>
                  </a:lnTo>
                  <a:lnTo>
                    <a:pt x="8377" y="2284"/>
                  </a:lnTo>
                  <a:lnTo>
                    <a:pt x="8380" y="2285"/>
                  </a:lnTo>
                  <a:lnTo>
                    <a:pt x="8381" y="2285"/>
                  </a:lnTo>
                  <a:lnTo>
                    <a:pt x="8383" y="2284"/>
                  </a:lnTo>
                  <a:lnTo>
                    <a:pt x="8386" y="2285"/>
                  </a:lnTo>
                  <a:lnTo>
                    <a:pt x="8389" y="2286"/>
                  </a:lnTo>
                  <a:lnTo>
                    <a:pt x="8390" y="2286"/>
                  </a:lnTo>
                  <a:lnTo>
                    <a:pt x="8392" y="2285"/>
                  </a:lnTo>
                  <a:lnTo>
                    <a:pt x="8396" y="2285"/>
                  </a:lnTo>
                  <a:lnTo>
                    <a:pt x="8398" y="2285"/>
                  </a:lnTo>
                  <a:lnTo>
                    <a:pt x="8399" y="2285"/>
                  </a:lnTo>
                  <a:lnTo>
                    <a:pt x="8402" y="2286"/>
                  </a:lnTo>
                  <a:lnTo>
                    <a:pt x="8403" y="2286"/>
                  </a:lnTo>
                  <a:lnTo>
                    <a:pt x="8406" y="2286"/>
                  </a:lnTo>
                  <a:lnTo>
                    <a:pt x="8407" y="2286"/>
                  </a:lnTo>
                  <a:lnTo>
                    <a:pt x="8410" y="2286"/>
                  </a:lnTo>
                  <a:lnTo>
                    <a:pt x="8412" y="2286"/>
                  </a:lnTo>
                  <a:lnTo>
                    <a:pt x="8414" y="2286"/>
                  </a:lnTo>
                  <a:lnTo>
                    <a:pt x="8416" y="2286"/>
                  </a:lnTo>
                  <a:lnTo>
                    <a:pt x="8418" y="2285"/>
                  </a:lnTo>
                  <a:lnTo>
                    <a:pt x="8421" y="2286"/>
                  </a:lnTo>
                  <a:lnTo>
                    <a:pt x="8424" y="2286"/>
                  </a:lnTo>
                  <a:lnTo>
                    <a:pt x="8425" y="2286"/>
                  </a:lnTo>
                  <a:lnTo>
                    <a:pt x="8428" y="2285"/>
                  </a:lnTo>
                  <a:lnTo>
                    <a:pt x="8430" y="2285"/>
                  </a:lnTo>
                  <a:lnTo>
                    <a:pt x="8432" y="2285"/>
                  </a:lnTo>
                  <a:lnTo>
                    <a:pt x="8435" y="2285"/>
                  </a:lnTo>
                  <a:lnTo>
                    <a:pt x="8437" y="2285"/>
                  </a:lnTo>
                  <a:lnTo>
                    <a:pt x="8438" y="2285"/>
                  </a:lnTo>
                  <a:lnTo>
                    <a:pt x="8442" y="2284"/>
                  </a:lnTo>
                  <a:lnTo>
                    <a:pt x="8445" y="2286"/>
                  </a:lnTo>
                  <a:lnTo>
                    <a:pt x="8448" y="2286"/>
                  </a:lnTo>
                  <a:lnTo>
                    <a:pt x="8450" y="2286"/>
                  </a:lnTo>
                  <a:lnTo>
                    <a:pt x="8451" y="2286"/>
                  </a:lnTo>
                  <a:lnTo>
                    <a:pt x="8454" y="2286"/>
                  </a:lnTo>
                  <a:lnTo>
                    <a:pt x="8455" y="2286"/>
                  </a:lnTo>
                  <a:lnTo>
                    <a:pt x="8458" y="2285"/>
                  </a:lnTo>
                  <a:lnTo>
                    <a:pt x="8460" y="2285"/>
                  </a:lnTo>
                  <a:lnTo>
                    <a:pt x="8463" y="2286"/>
                  </a:lnTo>
                  <a:lnTo>
                    <a:pt x="8464" y="2286"/>
                  </a:lnTo>
                  <a:lnTo>
                    <a:pt x="8467" y="2286"/>
                  </a:lnTo>
                  <a:lnTo>
                    <a:pt x="8468" y="2286"/>
                  </a:lnTo>
                  <a:lnTo>
                    <a:pt x="8472" y="2286"/>
                  </a:lnTo>
                  <a:lnTo>
                    <a:pt x="8476" y="2285"/>
                  </a:lnTo>
                  <a:lnTo>
                    <a:pt x="8477" y="2285"/>
                  </a:lnTo>
                  <a:lnTo>
                    <a:pt x="8480" y="2284"/>
                  </a:lnTo>
                  <a:lnTo>
                    <a:pt x="8481" y="2285"/>
                  </a:lnTo>
                  <a:lnTo>
                    <a:pt x="8485" y="2285"/>
                  </a:lnTo>
                  <a:lnTo>
                    <a:pt x="8486" y="2285"/>
                  </a:lnTo>
                  <a:lnTo>
                    <a:pt x="8489" y="2286"/>
                  </a:lnTo>
                  <a:lnTo>
                    <a:pt x="8493" y="2285"/>
                  </a:lnTo>
                  <a:lnTo>
                    <a:pt x="8494" y="2285"/>
                  </a:lnTo>
                  <a:lnTo>
                    <a:pt x="8498" y="2286"/>
                  </a:lnTo>
                  <a:lnTo>
                    <a:pt x="8502" y="2286"/>
                  </a:lnTo>
                  <a:lnTo>
                    <a:pt x="8504" y="2286"/>
                  </a:lnTo>
                  <a:lnTo>
                    <a:pt x="8507" y="2286"/>
                  </a:lnTo>
                  <a:lnTo>
                    <a:pt x="8507" y="2285"/>
                  </a:lnTo>
                  <a:lnTo>
                    <a:pt x="8511" y="2285"/>
                  </a:lnTo>
                  <a:lnTo>
                    <a:pt x="8514" y="2284"/>
                  </a:lnTo>
                  <a:lnTo>
                    <a:pt x="8516" y="2284"/>
                  </a:lnTo>
                  <a:lnTo>
                    <a:pt x="8520" y="2286"/>
                  </a:lnTo>
                  <a:lnTo>
                    <a:pt x="8522" y="2286"/>
                  </a:lnTo>
                  <a:lnTo>
                    <a:pt x="8525" y="2286"/>
                  </a:lnTo>
                  <a:lnTo>
                    <a:pt x="8528" y="2286"/>
                  </a:lnTo>
                  <a:lnTo>
                    <a:pt x="8530" y="2286"/>
                  </a:lnTo>
                  <a:lnTo>
                    <a:pt x="8533" y="2286"/>
                  </a:lnTo>
                  <a:lnTo>
                    <a:pt x="8534" y="2286"/>
                  </a:lnTo>
                  <a:lnTo>
                    <a:pt x="8537" y="2283"/>
                  </a:lnTo>
                  <a:lnTo>
                    <a:pt x="8538" y="2283"/>
                  </a:lnTo>
                  <a:lnTo>
                    <a:pt x="8541" y="2284"/>
                  </a:lnTo>
                  <a:lnTo>
                    <a:pt x="8542" y="2284"/>
                  </a:lnTo>
                  <a:lnTo>
                    <a:pt x="8546" y="2286"/>
                  </a:lnTo>
                  <a:lnTo>
                    <a:pt x="8549" y="2286"/>
                  </a:lnTo>
                  <a:lnTo>
                    <a:pt x="8551" y="2286"/>
                  </a:lnTo>
                  <a:lnTo>
                    <a:pt x="8553" y="2285"/>
                  </a:lnTo>
                  <a:lnTo>
                    <a:pt x="8555" y="2286"/>
                  </a:lnTo>
                  <a:lnTo>
                    <a:pt x="8558" y="2286"/>
                  </a:lnTo>
                  <a:lnTo>
                    <a:pt x="8560" y="2286"/>
                  </a:lnTo>
                  <a:lnTo>
                    <a:pt x="8564" y="2285"/>
                  </a:lnTo>
                  <a:lnTo>
                    <a:pt x="8566" y="2285"/>
                  </a:lnTo>
                  <a:lnTo>
                    <a:pt x="8568" y="2285"/>
                  </a:lnTo>
                  <a:lnTo>
                    <a:pt x="8570" y="2284"/>
                  </a:lnTo>
                  <a:lnTo>
                    <a:pt x="8572" y="2285"/>
                  </a:lnTo>
                  <a:lnTo>
                    <a:pt x="8573" y="2285"/>
                  </a:lnTo>
                  <a:lnTo>
                    <a:pt x="8576" y="2286"/>
                  </a:lnTo>
                  <a:lnTo>
                    <a:pt x="8578" y="2287"/>
                  </a:lnTo>
                  <a:lnTo>
                    <a:pt x="8581" y="2286"/>
                  </a:lnTo>
                  <a:lnTo>
                    <a:pt x="8585" y="2285"/>
                  </a:lnTo>
                  <a:lnTo>
                    <a:pt x="8586" y="2285"/>
                  </a:lnTo>
                  <a:lnTo>
                    <a:pt x="8588" y="2286"/>
                  </a:lnTo>
                  <a:lnTo>
                    <a:pt x="8592" y="2285"/>
                  </a:lnTo>
                  <a:lnTo>
                    <a:pt x="8594" y="2286"/>
                  </a:lnTo>
                  <a:lnTo>
                    <a:pt x="8595" y="2286"/>
                  </a:lnTo>
                  <a:lnTo>
                    <a:pt x="8599" y="2284"/>
                  </a:lnTo>
                  <a:lnTo>
                    <a:pt x="8602" y="2285"/>
                  </a:lnTo>
                  <a:lnTo>
                    <a:pt x="8604" y="2285"/>
                  </a:lnTo>
                  <a:lnTo>
                    <a:pt x="8607" y="2284"/>
                  </a:lnTo>
                  <a:lnTo>
                    <a:pt x="8608" y="2284"/>
                  </a:lnTo>
                  <a:lnTo>
                    <a:pt x="8611" y="2286"/>
                  </a:lnTo>
                  <a:lnTo>
                    <a:pt x="8612" y="2286"/>
                  </a:lnTo>
                  <a:lnTo>
                    <a:pt x="8616" y="2285"/>
                  </a:lnTo>
                  <a:lnTo>
                    <a:pt x="8617" y="2285"/>
                  </a:lnTo>
                  <a:lnTo>
                    <a:pt x="8620" y="2286"/>
                  </a:lnTo>
                  <a:lnTo>
                    <a:pt x="8621" y="2285"/>
                  </a:lnTo>
                  <a:lnTo>
                    <a:pt x="8624" y="2285"/>
                  </a:lnTo>
                  <a:lnTo>
                    <a:pt x="8625" y="2285"/>
                  </a:lnTo>
                  <a:lnTo>
                    <a:pt x="8629" y="2284"/>
                  </a:lnTo>
                  <a:lnTo>
                    <a:pt x="8631" y="2284"/>
                  </a:lnTo>
                  <a:lnTo>
                    <a:pt x="8633" y="2284"/>
                  </a:lnTo>
                  <a:lnTo>
                    <a:pt x="8634" y="2285"/>
                  </a:lnTo>
                  <a:lnTo>
                    <a:pt x="8637" y="2285"/>
                  </a:lnTo>
                  <a:lnTo>
                    <a:pt x="8640" y="2285"/>
                  </a:lnTo>
                  <a:lnTo>
                    <a:pt x="8642" y="2286"/>
                  </a:lnTo>
                  <a:lnTo>
                    <a:pt x="8643" y="2286"/>
                  </a:lnTo>
                  <a:lnTo>
                    <a:pt x="8645" y="2286"/>
                  </a:lnTo>
                  <a:lnTo>
                    <a:pt x="8646" y="2286"/>
                  </a:lnTo>
                  <a:lnTo>
                    <a:pt x="8648" y="2285"/>
                  </a:lnTo>
                  <a:lnTo>
                    <a:pt x="8652" y="2286"/>
                  </a:lnTo>
                  <a:lnTo>
                    <a:pt x="8655" y="2284"/>
                  </a:lnTo>
                  <a:lnTo>
                    <a:pt x="8658" y="2283"/>
                  </a:lnTo>
                  <a:lnTo>
                    <a:pt x="8660" y="2284"/>
                  </a:lnTo>
                  <a:lnTo>
                    <a:pt x="8664" y="2286"/>
                  </a:lnTo>
                  <a:lnTo>
                    <a:pt x="8666" y="2285"/>
                  </a:lnTo>
                  <a:lnTo>
                    <a:pt x="8668" y="2285"/>
                  </a:lnTo>
                  <a:lnTo>
                    <a:pt x="8672" y="2284"/>
                  </a:lnTo>
                  <a:lnTo>
                    <a:pt x="8673" y="2284"/>
                  </a:lnTo>
                  <a:lnTo>
                    <a:pt x="8676" y="2285"/>
                  </a:lnTo>
                  <a:lnTo>
                    <a:pt x="8677" y="2285"/>
                  </a:lnTo>
                  <a:lnTo>
                    <a:pt x="8681" y="2286"/>
                  </a:lnTo>
                  <a:lnTo>
                    <a:pt x="8683" y="2286"/>
                  </a:lnTo>
                  <a:lnTo>
                    <a:pt x="8685" y="2285"/>
                  </a:lnTo>
                  <a:lnTo>
                    <a:pt x="8687" y="2285"/>
                  </a:lnTo>
                  <a:lnTo>
                    <a:pt x="8690" y="2286"/>
                  </a:lnTo>
                  <a:lnTo>
                    <a:pt x="8694" y="2285"/>
                  </a:lnTo>
                  <a:lnTo>
                    <a:pt x="8694" y="2286"/>
                  </a:lnTo>
                  <a:lnTo>
                    <a:pt x="8698" y="2286"/>
                  </a:lnTo>
                  <a:lnTo>
                    <a:pt x="8699" y="2286"/>
                  </a:lnTo>
                  <a:lnTo>
                    <a:pt x="8702" y="2286"/>
                  </a:lnTo>
                  <a:lnTo>
                    <a:pt x="8706" y="2286"/>
                  </a:lnTo>
                  <a:lnTo>
                    <a:pt x="8708" y="2286"/>
                  </a:lnTo>
                  <a:lnTo>
                    <a:pt x="8708" y="2285"/>
                  </a:lnTo>
                  <a:lnTo>
                    <a:pt x="8710" y="2284"/>
                  </a:lnTo>
                </a:path>
              </a:pathLst>
            </a:cu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5" name="Line 101"/>
            <p:cNvSpPr>
              <a:spLocks noChangeShapeType="1"/>
            </p:cNvSpPr>
            <p:nvPr/>
          </p:nvSpPr>
          <p:spPr bwMode="auto">
            <a:xfrm flipH="1">
              <a:off x="538" y="2597"/>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4" name="Line 100"/>
            <p:cNvSpPr>
              <a:spLocks noChangeShapeType="1"/>
            </p:cNvSpPr>
            <p:nvPr/>
          </p:nvSpPr>
          <p:spPr bwMode="auto">
            <a:xfrm flipH="1">
              <a:off x="516" y="2490"/>
              <a:ext cx="45"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3" name="Rectangle 99"/>
            <p:cNvSpPr>
              <a:spLocks noChangeArrowheads="1"/>
            </p:cNvSpPr>
            <p:nvPr/>
          </p:nvSpPr>
          <p:spPr bwMode="auto">
            <a:xfrm>
              <a:off x="68" y="2455"/>
              <a:ext cx="571" cy="4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 name="Line 98"/>
            <p:cNvSpPr>
              <a:spLocks noChangeShapeType="1"/>
            </p:cNvSpPr>
            <p:nvPr/>
          </p:nvSpPr>
          <p:spPr bwMode="auto">
            <a:xfrm flipH="1">
              <a:off x="538" y="2384"/>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1" name="Line 97"/>
            <p:cNvSpPr>
              <a:spLocks noChangeShapeType="1"/>
            </p:cNvSpPr>
            <p:nvPr/>
          </p:nvSpPr>
          <p:spPr bwMode="auto">
            <a:xfrm flipH="1">
              <a:off x="538" y="2278"/>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0" name="Line 96"/>
            <p:cNvSpPr>
              <a:spLocks noChangeShapeType="1"/>
            </p:cNvSpPr>
            <p:nvPr/>
          </p:nvSpPr>
          <p:spPr bwMode="auto">
            <a:xfrm flipH="1">
              <a:off x="538" y="2172"/>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9" name="Line 95"/>
            <p:cNvSpPr>
              <a:spLocks noChangeShapeType="1"/>
            </p:cNvSpPr>
            <p:nvPr/>
          </p:nvSpPr>
          <p:spPr bwMode="auto">
            <a:xfrm flipH="1">
              <a:off x="516" y="2065"/>
              <a:ext cx="45"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8" name="Rectangle 94"/>
            <p:cNvSpPr>
              <a:spLocks noChangeArrowheads="1"/>
            </p:cNvSpPr>
            <p:nvPr/>
          </p:nvSpPr>
          <p:spPr bwMode="auto">
            <a:xfrm>
              <a:off x="68" y="2029"/>
              <a:ext cx="616" cy="4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Line 93"/>
            <p:cNvSpPr>
              <a:spLocks noChangeShapeType="1"/>
            </p:cNvSpPr>
            <p:nvPr/>
          </p:nvSpPr>
          <p:spPr bwMode="auto">
            <a:xfrm flipH="1">
              <a:off x="538" y="1959"/>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6" name="Line 92"/>
            <p:cNvSpPr>
              <a:spLocks noChangeShapeType="1"/>
            </p:cNvSpPr>
            <p:nvPr/>
          </p:nvSpPr>
          <p:spPr bwMode="auto">
            <a:xfrm flipH="1">
              <a:off x="538" y="1852"/>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5" name="Line 91"/>
            <p:cNvSpPr>
              <a:spLocks noChangeShapeType="1"/>
            </p:cNvSpPr>
            <p:nvPr/>
          </p:nvSpPr>
          <p:spPr bwMode="auto">
            <a:xfrm flipH="1">
              <a:off x="538" y="1746"/>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4" name="Line 90"/>
            <p:cNvSpPr>
              <a:spLocks noChangeShapeType="1"/>
            </p:cNvSpPr>
            <p:nvPr/>
          </p:nvSpPr>
          <p:spPr bwMode="auto">
            <a:xfrm flipH="1">
              <a:off x="516" y="1640"/>
              <a:ext cx="45"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3" name="Rectangle 89"/>
            <p:cNvSpPr>
              <a:spLocks noChangeArrowheads="1"/>
            </p:cNvSpPr>
            <p:nvPr/>
          </p:nvSpPr>
          <p:spPr bwMode="auto">
            <a:xfrm>
              <a:off x="68" y="1605"/>
              <a:ext cx="616" cy="4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40.00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Line 88"/>
            <p:cNvSpPr>
              <a:spLocks noChangeShapeType="1"/>
            </p:cNvSpPr>
            <p:nvPr/>
          </p:nvSpPr>
          <p:spPr bwMode="auto">
            <a:xfrm flipH="1">
              <a:off x="538" y="1533"/>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1" name="Line 87"/>
            <p:cNvSpPr>
              <a:spLocks noChangeShapeType="1"/>
            </p:cNvSpPr>
            <p:nvPr/>
          </p:nvSpPr>
          <p:spPr bwMode="auto">
            <a:xfrm flipH="1">
              <a:off x="538" y="1427"/>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0" name="Line 86"/>
            <p:cNvSpPr>
              <a:spLocks noChangeShapeType="1"/>
            </p:cNvSpPr>
            <p:nvPr/>
          </p:nvSpPr>
          <p:spPr bwMode="auto">
            <a:xfrm flipH="1">
              <a:off x="538" y="1321"/>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9" name="Line 85"/>
            <p:cNvSpPr>
              <a:spLocks noChangeShapeType="1"/>
            </p:cNvSpPr>
            <p:nvPr/>
          </p:nvSpPr>
          <p:spPr bwMode="auto">
            <a:xfrm flipH="1">
              <a:off x="516" y="1214"/>
              <a:ext cx="45"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8" name="Rectangle 84"/>
            <p:cNvSpPr>
              <a:spLocks noChangeArrowheads="1"/>
            </p:cNvSpPr>
            <p:nvPr/>
          </p:nvSpPr>
          <p:spPr bwMode="auto">
            <a:xfrm>
              <a:off x="68" y="1166"/>
              <a:ext cx="616" cy="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60.00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Line 83"/>
            <p:cNvSpPr>
              <a:spLocks noChangeShapeType="1"/>
            </p:cNvSpPr>
            <p:nvPr/>
          </p:nvSpPr>
          <p:spPr bwMode="auto">
            <a:xfrm flipH="1">
              <a:off x="538" y="1108"/>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6" name="Line 82"/>
            <p:cNvSpPr>
              <a:spLocks noChangeShapeType="1"/>
            </p:cNvSpPr>
            <p:nvPr/>
          </p:nvSpPr>
          <p:spPr bwMode="auto">
            <a:xfrm flipH="1">
              <a:off x="538" y="1001"/>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5" name="Line 81"/>
            <p:cNvSpPr>
              <a:spLocks noChangeShapeType="1"/>
            </p:cNvSpPr>
            <p:nvPr/>
          </p:nvSpPr>
          <p:spPr bwMode="auto">
            <a:xfrm flipH="1">
              <a:off x="538" y="895"/>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4" name="Line 80"/>
            <p:cNvSpPr>
              <a:spLocks noChangeShapeType="1"/>
            </p:cNvSpPr>
            <p:nvPr/>
          </p:nvSpPr>
          <p:spPr bwMode="auto">
            <a:xfrm flipH="1">
              <a:off x="516" y="789"/>
              <a:ext cx="45"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3" name="Rectangle 79"/>
            <p:cNvSpPr>
              <a:spLocks noChangeArrowheads="1"/>
            </p:cNvSpPr>
            <p:nvPr/>
          </p:nvSpPr>
          <p:spPr bwMode="auto">
            <a:xfrm>
              <a:off x="68" y="754"/>
              <a:ext cx="616" cy="4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80.00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Line 78"/>
            <p:cNvSpPr>
              <a:spLocks noChangeShapeType="1"/>
            </p:cNvSpPr>
            <p:nvPr/>
          </p:nvSpPr>
          <p:spPr bwMode="auto">
            <a:xfrm flipH="1">
              <a:off x="538" y="682"/>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1" name="Line 77"/>
            <p:cNvSpPr>
              <a:spLocks noChangeShapeType="1"/>
            </p:cNvSpPr>
            <p:nvPr/>
          </p:nvSpPr>
          <p:spPr bwMode="auto">
            <a:xfrm flipH="1">
              <a:off x="538" y="576"/>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0" name="Line 76"/>
            <p:cNvSpPr>
              <a:spLocks noChangeShapeType="1"/>
            </p:cNvSpPr>
            <p:nvPr/>
          </p:nvSpPr>
          <p:spPr bwMode="auto">
            <a:xfrm flipH="1">
              <a:off x="538" y="470"/>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9" name="Line 75"/>
            <p:cNvSpPr>
              <a:spLocks noChangeShapeType="1"/>
            </p:cNvSpPr>
            <p:nvPr/>
          </p:nvSpPr>
          <p:spPr bwMode="auto">
            <a:xfrm flipH="1">
              <a:off x="516" y="363"/>
              <a:ext cx="45"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8" name="Rectangle 74"/>
            <p:cNvSpPr>
              <a:spLocks noChangeArrowheads="1"/>
            </p:cNvSpPr>
            <p:nvPr/>
          </p:nvSpPr>
          <p:spPr bwMode="auto">
            <a:xfrm>
              <a:off x="0" y="328"/>
              <a:ext cx="729" cy="4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7" name="Line 73"/>
            <p:cNvSpPr>
              <a:spLocks noChangeShapeType="1"/>
            </p:cNvSpPr>
            <p:nvPr/>
          </p:nvSpPr>
          <p:spPr bwMode="auto">
            <a:xfrm flipH="1">
              <a:off x="538" y="257"/>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6" name="Line 72"/>
            <p:cNvSpPr>
              <a:spLocks noChangeShapeType="1"/>
            </p:cNvSpPr>
            <p:nvPr/>
          </p:nvSpPr>
          <p:spPr bwMode="auto">
            <a:xfrm flipH="1">
              <a:off x="538" y="150"/>
              <a:ext cx="23" cy="1"/>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5" name="Line 71"/>
            <p:cNvSpPr>
              <a:spLocks noChangeShapeType="1"/>
            </p:cNvSpPr>
            <p:nvPr/>
          </p:nvSpPr>
          <p:spPr bwMode="auto">
            <a:xfrm>
              <a:off x="562"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4" name="Rectangle 70"/>
            <p:cNvSpPr>
              <a:spLocks noChangeArrowheads="1"/>
            </p:cNvSpPr>
            <p:nvPr/>
          </p:nvSpPr>
          <p:spPr bwMode="auto">
            <a:xfrm>
              <a:off x="468" y="2662"/>
              <a:ext cx="31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Line 69"/>
            <p:cNvSpPr>
              <a:spLocks noChangeShapeType="1"/>
            </p:cNvSpPr>
            <p:nvPr/>
          </p:nvSpPr>
          <p:spPr bwMode="auto">
            <a:xfrm>
              <a:off x="72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2" name="Line 68"/>
            <p:cNvSpPr>
              <a:spLocks noChangeShapeType="1"/>
            </p:cNvSpPr>
            <p:nvPr/>
          </p:nvSpPr>
          <p:spPr bwMode="auto">
            <a:xfrm>
              <a:off x="89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1" name="Line 67"/>
            <p:cNvSpPr>
              <a:spLocks noChangeShapeType="1"/>
            </p:cNvSpPr>
            <p:nvPr/>
          </p:nvSpPr>
          <p:spPr bwMode="auto">
            <a:xfrm>
              <a:off x="106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0" name="Line 66"/>
            <p:cNvSpPr>
              <a:spLocks noChangeShapeType="1"/>
            </p:cNvSpPr>
            <p:nvPr/>
          </p:nvSpPr>
          <p:spPr bwMode="auto">
            <a:xfrm>
              <a:off x="123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9" name="Rectangle 65"/>
            <p:cNvSpPr>
              <a:spLocks noChangeArrowheads="1"/>
            </p:cNvSpPr>
            <p:nvPr/>
          </p:nvSpPr>
          <p:spPr bwMode="auto">
            <a:xfrm>
              <a:off x="1137" y="2662"/>
              <a:ext cx="31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Line 64"/>
            <p:cNvSpPr>
              <a:spLocks noChangeShapeType="1"/>
            </p:cNvSpPr>
            <p:nvPr/>
          </p:nvSpPr>
          <p:spPr bwMode="auto">
            <a:xfrm>
              <a:off x="139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7" name="Line 63"/>
            <p:cNvSpPr>
              <a:spLocks noChangeShapeType="1"/>
            </p:cNvSpPr>
            <p:nvPr/>
          </p:nvSpPr>
          <p:spPr bwMode="auto">
            <a:xfrm>
              <a:off x="156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6" name="Line 62"/>
            <p:cNvSpPr>
              <a:spLocks noChangeShapeType="1"/>
            </p:cNvSpPr>
            <p:nvPr/>
          </p:nvSpPr>
          <p:spPr bwMode="auto">
            <a:xfrm>
              <a:off x="173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5" name="Line 61"/>
            <p:cNvSpPr>
              <a:spLocks noChangeShapeType="1"/>
            </p:cNvSpPr>
            <p:nvPr/>
          </p:nvSpPr>
          <p:spPr bwMode="auto">
            <a:xfrm>
              <a:off x="190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4" name="Rectangle 60"/>
            <p:cNvSpPr>
              <a:spLocks noChangeArrowheads="1"/>
            </p:cNvSpPr>
            <p:nvPr/>
          </p:nvSpPr>
          <p:spPr bwMode="auto">
            <a:xfrm>
              <a:off x="1807" y="2662"/>
              <a:ext cx="31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Line 59"/>
            <p:cNvSpPr>
              <a:spLocks noChangeShapeType="1"/>
            </p:cNvSpPr>
            <p:nvPr/>
          </p:nvSpPr>
          <p:spPr bwMode="auto">
            <a:xfrm>
              <a:off x="206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2" name="Line 58"/>
            <p:cNvSpPr>
              <a:spLocks noChangeShapeType="1"/>
            </p:cNvSpPr>
            <p:nvPr/>
          </p:nvSpPr>
          <p:spPr bwMode="auto">
            <a:xfrm>
              <a:off x="223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1" name="Line 57"/>
            <p:cNvSpPr>
              <a:spLocks noChangeShapeType="1"/>
            </p:cNvSpPr>
            <p:nvPr/>
          </p:nvSpPr>
          <p:spPr bwMode="auto">
            <a:xfrm>
              <a:off x="240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0" name="Line 56"/>
            <p:cNvSpPr>
              <a:spLocks noChangeShapeType="1"/>
            </p:cNvSpPr>
            <p:nvPr/>
          </p:nvSpPr>
          <p:spPr bwMode="auto">
            <a:xfrm>
              <a:off x="257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9" name="Rectangle 55"/>
            <p:cNvSpPr>
              <a:spLocks noChangeArrowheads="1"/>
            </p:cNvSpPr>
            <p:nvPr/>
          </p:nvSpPr>
          <p:spPr bwMode="auto">
            <a:xfrm>
              <a:off x="2477" y="2662"/>
              <a:ext cx="31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Line 54"/>
            <p:cNvSpPr>
              <a:spLocks noChangeShapeType="1"/>
            </p:cNvSpPr>
            <p:nvPr/>
          </p:nvSpPr>
          <p:spPr bwMode="auto">
            <a:xfrm>
              <a:off x="273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7" name="Line 53"/>
            <p:cNvSpPr>
              <a:spLocks noChangeShapeType="1"/>
            </p:cNvSpPr>
            <p:nvPr/>
          </p:nvSpPr>
          <p:spPr bwMode="auto">
            <a:xfrm>
              <a:off x="290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6" name="Line 52"/>
            <p:cNvSpPr>
              <a:spLocks noChangeShapeType="1"/>
            </p:cNvSpPr>
            <p:nvPr/>
          </p:nvSpPr>
          <p:spPr bwMode="auto">
            <a:xfrm>
              <a:off x="307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5" name="Line 51"/>
            <p:cNvSpPr>
              <a:spLocks noChangeShapeType="1"/>
            </p:cNvSpPr>
            <p:nvPr/>
          </p:nvSpPr>
          <p:spPr bwMode="auto">
            <a:xfrm>
              <a:off x="324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4" name="Rectangle 50"/>
            <p:cNvSpPr>
              <a:spLocks noChangeArrowheads="1"/>
            </p:cNvSpPr>
            <p:nvPr/>
          </p:nvSpPr>
          <p:spPr bwMode="auto">
            <a:xfrm>
              <a:off x="3147" y="2662"/>
              <a:ext cx="31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Line 49"/>
            <p:cNvSpPr>
              <a:spLocks noChangeShapeType="1"/>
            </p:cNvSpPr>
            <p:nvPr/>
          </p:nvSpPr>
          <p:spPr bwMode="auto">
            <a:xfrm>
              <a:off x="340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2" name="Line 48"/>
            <p:cNvSpPr>
              <a:spLocks noChangeShapeType="1"/>
            </p:cNvSpPr>
            <p:nvPr/>
          </p:nvSpPr>
          <p:spPr bwMode="auto">
            <a:xfrm>
              <a:off x="357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1" name="Line 47"/>
            <p:cNvSpPr>
              <a:spLocks noChangeShapeType="1"/>
            </p:cNvSpPr>
            <p:nvPr/>
          </p:nvSpPr>
          <p:spPr bwMode="auto">
            <a:xfrm>
              <a:off x="374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70" name="Line 46"/>
            <p:cNvSpPr>
              <a:spLocks noChangeShapeType="1"/>
            </p:cNvSpPr>
            <p:nvPr/>
          </p:nvSpPr>
          <p:spPr bwMode="auto">
            <a:xfrm>
              <a:off x="391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9" name="Rectangle 45"/>
            <p:cNvSpPr>
              <a:spLocks noChangeArrowheads="1"/>
            </p:cNvSpPr>
            <p:nvPr/>
          </p:nvSpPr>
          <p:spPr bwMode="auto">
            <a:xfrm>
              <a:off x="3795"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Line 44"/>
            <p:cNvSpPr>
              <a:spLocks noChangeShapeType="1"/>
            </p:cNvSpPr>
            <p:nvPr/>
          </p:nvSpPr>
          <p:spPr bwMode="auto">
            <a:xfrm>
              <a:off x="407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7" name="Line 43"/>
            <p:cNvSpPr>
              <a:spLocks noChangeShapeType="1"/>
            </p:cNvSpPr>
            <p:nvPr/>
          </p:nvSpPr>
          <p:spPr bwMode="auto">
            <a:xfrm>
              <a:off x="424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6" name="Line 42"/>
            <p:cNvSpPr>
              <a:spLocks noChangeShapeType="1"/>
            </p:cNvSpPr>
            <p:nvPr/>
          </p:nvSpPr>
          <p:spPr bwMode="auto">
            <a:xfrm>
              <a:off x="441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5" name="Line 41"/>
            <p:cNvSpPr>
              <a:spLocks noChangeShapeType="1"/>
            </p:cNvSpPr>
            <p:nvPr/>
          </p:nvSpPr>
          <p:spPr bwMode="auto">
            <a:xfrm>
              <a:off x="458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4" name="Rectangle 40"/>
            <p:cNvSpPr>
              <a:spLocks noChangeArrowheads="1"/>
            </p:cNvSpPr>
            <p:nvPr/>
          </p:nvSpPr>
          <p:spPr bwMode="auto">
            <a:xfrm>
              <a:off x="4465"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12.00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3" name="Line 39"/>
            <p:cNvSpPr>
              <a:spLocks noChangeShapeType="1"/>
            </p:cNvSpPr>
            <p:nvPr/>
          </p:nvSpPr>
          <p:spPr bwMode="auto">
            <a:xfrm>
              <a:off x="474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2" name="Line 38"/>
            <p:cNvSpPr>
              <a:spLocks noChangeShapeType="1"/>
            </p:cNvSpPr>
            <p:nvPr/>
          </p:nvSpPr>
          <p:spPr bwMode="auto">
            <a:xfrm>
              <a:off x="4917"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1" name="Line 37"/>
            <p:cNvSpPr>
              <a:spLocks noChangeShapeType="1"/>
            </p:cNvSpPr>
            <p:nvPr/>
          </p:nvSpPr>
          <p:spPr bwMode="auto">
            <a:xfrm>
              <a:off x="508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60" name="Line 36"/>
            <p:cNvSpPr>
              <a:spLocks noChangeShapeType="1"/>
            </p:cNvSpPr>
            <p:nvPr/>
          </p:nvSpPr>
          <p:spPr bwMode="auto">
            <a:xfrm>
              <a:off x="5252"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9" name="Rectangle 35"/>
            <p:cNvSpPr>
              <a:spLocks noChangeArrowheads="1"/>
            </p:cNvSpPr>
            <p:nvPr/>
          </p:nvSpPr>
          <p:spPr bwMode="auto">
            <a:xfrm>
              <a:off x="5136"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14.00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Line 34"/>
            <p:cNvSpPr>
              <a:spLocks noChangeShapeType="1"/>
            </p:cNvSpPr>
            <p:nvPr/>
          </p:nvSpPr>
          <p:spPr bwMode="auto">
            <a:xfrm>
              <a:off x="541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7" name="Line 33"/>
            <p:cNvSpPr>
              <a:spLocks noChangeShapeType="1"/>
            </p:cNvSpPr>
            <p:nvPr/>
          </p:nvSpPr>
          <p:spPr bwMode="auto">
            <a:xfrm>
              <a:off x="5587"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6" name="Line 32"/>
            <p:cNvSpPr>
              <a:spLocks noChangeShapeType="1"/>
            </p:cNvSpPr>
            <p:nvPr/>
          </p:nvSpPr>
          <p:spPr bwMode="auto">
            <a:xfrm>
              <a:off x="575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5" name="Line 31"/>
            <p:cNvSpPr>
              <a:spLocks noChangeShapeType="1"/>
            </p:cNvSpPr>
            <p:nvPr/>
          </p:nvSpPr>
          <p:spPr bwMode="auto">
            <a:xfrm>
              <a:off x="5922"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4" name="Rectangle 30"/>
            <p:cNvSpPr>
              <a:spLocks noChangeArrowheads="1"/>
            </p:cNvSpPr>
            <p:nvPr/>
          </p:nvSpPr>
          <p:spPr bwMode="auto">
            <a:xfrm>
              <a:off x="5806"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16.00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Line 29"/>
            <p:cNvSpPr>
              <a:spLocks noChangeShapeType="1"/>
            </p:cNvSpPr>
            <p:nvPr/>
          </p:nvSpPr>
          <p:spPr bwMode="auto">
            <a:xfrm>
              <a:off x="608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2" name="Line 28"/>
            <p:cNvSpPr>
              <a:spLocks noChangeShapeType="1"/>
            </p:cNvSpPr>
            <p:nvPr/>
          </p:nvSpPr>
          <p:spPr bwMode="auto">
            <a:xfrm>
              <a:off x="6257"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1" name="Line 27"/>
            <p:cNvSpPr>
              <a:spLocks noChangeShapeType="1"/>
            </p:cNvSpPr>
            <p:nvPr/>
          </p:nvSpPr>
          <p:spPr bwMode="auto">
            <a:xfrm>
              <a:off x="642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50" name="Line 26"/>
            <p:cNvSpPr>
              <a:spLocks noChangeShapeType="1"/>
            </p:cNvSpPr>
            <p:nvPr/>
          </p:nvSpPr>
          <p:spPr bwMode="auto">
            <a:xfrm>
              <a:off x="6592"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9" name="Rectangle 25"/>
            <p:cNvSpPr>
              <a:spLocks noChangeArrowheads="1"/>
            </p:cNvSpPr>
            <p:nvPr/>
          </p:nvSpPr>
          <p:spPr bwMode="auto">
            <a:xfrm>
              <a:off x="6476"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18.00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Line 24"/>
            <p:cNvSpPr>
              <a:spLocks noChangeShapeType="1"/>
            </p:cNvSpPr>
            <p:nvPr/>
          </p:nvSpPr>
          <p:spPr bwMode="auto">
            <a:xfrm>
              <a:off x="675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7" name="Line 23"/>
            <p:cNvSpPr>
              <a:spLocks noChangeShapeType="1"/>
            </p:cNvSpPr>
            <p:nvPr/>
          </p:nvSpPr>
          <p:spPr bwMode="auto">
            <a:xfrm>
              <a:off x="6927"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6" name="Line 22"/>
            <p:cNvSpPr>
              <a:spLocks noChangeShapeType="1"/>
            </p:cNvSpPr>
            <p:nvPr/>
          </p:nvSpPr>
          <p:spPr bwMode="auto">
            <a:xfrm>
              <a:off x="709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5" name="Line 21"/>
            <p:cNvSpPr>
              <a:spLocks noChangeShapeType="1"/>
            </p:cNvSpPr>
            <p:nvPr/>
          </p:nvSpPr>
          <p:spPr bwMode="auto">
            <a:xfrm>
              <a:off x="7262"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4" name="Rectangle 20"/>
            <p:cNvSpPr>
              <a:spLocks noChangeArrowheads="1"/>
            </p:cNvSpPr>
            <p:nvPr/>
          </p:nvSpPr>
          <p:spPr bwMode="auto">
            <a:xfrm>
              <a:off x="7146"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Line 19"/>
            <p:cNvSpPr>
              <a:spLocks noChangeShapeType="1"/>
            </p:cNvSpPr>
            <p:nvPr/>
          </p:nvSpPr>
          <p:spPr bwMode="auto">
            <a:xfrm>
              <a:off x="742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2" name="Line 18"/>
            <p:cNvSpPr>
              <a:spLocks noChangeShapeType="1"/>
            </p:cNvSpPr>
            <p:nvPr/>
          </p:nvSpPr>
          <p:spPr bwMode="auto">
            <a:xfrm>
              <a:off x="759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1" name="Line 17"/>
            <p:cNvSpPr>
              <a:spLocks noChangeShapeType="1"/>
            </p:cNvSpPr>
            <p:nvPr/>
          </p:nvSpPr>
          <p:spPr bwMode="auto">
            <a:xfrm>
              <a:off x="776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40" name="Line 16"/>
            <p:cNvSpPr>
              <a:spLocks noChangeShapeType="1"/>
            </p:cNvSpPr>
            <p:nvPr/>
          </p:nvSpPr>
          <p:spPr bwMode="auto">
            <a:xfrm>
              <a:off x="793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9" name="Rectangle 15"/>
            <p:cNvSpPr>
              <a:spLocks noChangeArrowheads="1"/>
            </p:cNvSpPr>
            <p:nvPr/>
          </p:nvSpPr>
          <p:spPr bwMode="auto">
            <a:xfrm>
              <a:off x="7815"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22.00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Line 14"/>
            <p:cNvSpPr>
              <a:spLocks noChangeShapeType="1"/>
            </p:cNvSpPr>
            <p:nvPr/>
          </p:nvSpPr>
          <p:spPr bwMode="auto">
            <a:xfrm>
              <a:off x="809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7" name="Line 13"/>
            <p:cNvSpPr>
              <a:spLocks noChangeShapeType="1"/>
            </p:cNvSpPr>
            <p:nvPr/>
          </p:nvSpPr>
          <p:spPr bwMode="auto">
            <a:xfrm>
              <a:off x="826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6" name="Line 12"/>
            <p:cNvSpPr>
              <a:spLocks noChangeShapeType="1"/>
            </p:cNvSpPr>
            <p:nvPr/>
          </p:nvSpPr>
          <p:spPr bwMode="auto">
            <a:xfrm>
              <a:off x="843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5" name="Line 11"/>
            <p:cNvSpPr>
              <a:spLocks noChangeShapeType="1"/>
            </p:cNvSpPr>
            <p:nvPr/>
          </p:nvSpPr>
          <p:spPr bwMode="auto">
            <a:xfrm>
              <a:off x="8601"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4" name="Rectangle 10"/>
            <p:cNvSpPr>
              <a:spLocks noChangeArrowheads="1"/>
            </p:cNvSpPr>
            <p:nvPr/>
          </p:nvSpPr>
          <p:spPr bwMode="auto">
            <a:xfrm>
              <a:off x="8485"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24.00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Line 9"/>
            <p:cNvSpPr>
              <a:spLocks noChangeShapeType="1"/>
            </p:cNvSpPr>
            <p:nvPr/>
          </p:nvSpPr>
          <p:spPr bwMode="auto">
            <a:xfrm>
              <a:off x="8769"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2" name="Line 8"/>
            <p:cNvSpPr>
              <a:spLocks noChangeShapeType="1"/>
            </p:cNvSpPr>
            <p:nvPr/>
          </p:nvSpPr>
          <p:spPr bwMode="auto">
            <a:xfrm>
              <a:off x="8936"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1" name="Line 7"/>
            <p:cNvSpPr>
              <a:spLocks noChangeShapeType="1"/>
            </p:cNvSpPr>
            <p:nvPr/>
          </p:nvSpPr>
          <p:spPr bwMode="auto">
            <a:xfrm>
              <a:off x="9104" y="2617"/>
              <a:ext cx="1" cy="23"/>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0" name="Line 6"/>
            <p:cNvSpPr>
              <a:spLocks noChangeShapeType="1"/>
            </p:cNvSpPr>
            <p:nvPr/>
          </p:nvSpPr>
          <p:spPr bwMode="auto">
            <a:xfrm>
              <a:off x="9272" y="2617"/>
              <a:ext cx="1" cy="45"/>
            </a:xfrm>
            <a:prstGeom prst="line">
              <a:avLst/>
            </a:prstGeom>
            <a:noFill/>
            <a:ln w="6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029" name="Rectangle 5"/>
            <p:cNvSpPr>
              <a:spLocks noChangeArrowheads="1"/>
            </p:cNvSpPr>
            <p:nvPr/>
          </p:nvSpPr>
          <p:spPr bwMode="auto">
            <a:xfrm>
              <a:off x="9156" y="2662"/>
              <a:ext cx="4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26.00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4582" y="2929"/>
              <a:ext cx="600" cy="298"/>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Calibri" pitchFamily="34" charset="0"/>
                  <a:cs typeface="Arial" pitchFamily="34" charset="0"/>
                </a:rPr>
                <a:t>Minutes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9" name="148 CuadroTexto"/>
          <p:cNvSpPr txBox="1"/>
          <p:nvPr/>
        </p:nvSpPr>
        <p:spPr>
          <a:xfrm>
            <a:off x="5832898" y="36148341"/>
            <a:ext cx="6336704" cy="954107"/>
          </a:xfrm>
          <a:prstGeom prst="rect">
            <a:avLst/>
          </a:prstGeom>
          <a:noFill/>
        </p:spPr>
        <p:txBody>
          <a:bodyPr wrap="square" rtlCol="0">
            <a:spAutoFit/>
          </a:bodyPr>
          <a:lstStyle/>
          <a:p>
            <a:pPr algn="ctr"/>
            <a:r>
              <a:rPr lang="es-ES" sz="2800" b="1" dirty="0" err="1" smtClean="0">
                <a:solidFill>
                  <a:srgbClr val="003399"/>
                </a:solidFill>
                <a:latin typeface="Arial" pitchFamily="34" charset="0"/>
                <a:cs typeface="Arial" pitchFamily="34" charset="0"/>
              </a:rPr>
              <a:t>Naturally</a:t>
            </a:r>
            <a:r>
              <a:rPr lang="es-ES" sz="2800" b="1" dirty="0" smtClean="0">
                <a:solidFill>
                  <a:srgbClr val="003399"/>
                </a:solidFill>
                <a:latin typeface="Arial" pitchFamily="34" charset="0"/>
                <a:cs typeface="Arial" pitchFamily="34" charset="0"/>
              </a:rPr>
              <a:t> </a:t>
            </a:r>
            <a:r>
              <a:rPr lang="es-ES" sz="2800" b="1" dirty="0" err="1" smtClean="0">
                <a:solidFill>
                  <a:srgbClr val="003399"/>
                </a:solidFill>
                <a:latin typeface="Arial" pitchFamily="34" charset="0"/>
                <a:cs typeface="Arial" pitchFamily="34" charset="0"/>
              </a:rPr>
              <a:t>fluorescent</a:t>
            </a:r>
            <a:r>
              <a:rPr lang="es-ES" sz="2800" b="1" dirty="0" smtClean="0">
                <a:solidFill>
                  <a:srgbClr val="003399"/>
                </a:solidFill>
                <a:latin typeface="Arial" pitchFamily="34" charset="0"/>
                <a:cs typeface="Arial" pitchFamily="34" charset="0"/>
              </a:rPr>
              <a:t> </a:t>
            </a:r>
            <a:r>
              <a:rPr lang="es-ES" sz="2800" b="1" dirty="0" err="1" smtClean="0">
                <a:solidFill>
                  <a:srgbClr val="003399"/>
                </a:solidFill>
                <a:latin typeface="Arial" pitchFamily="34" charset="0"/>
                <a:cs typeface="Arial" pitchFamily="34" charset="0"/>
              </a:rPr>
              <a:t>compound</a:t>
            </a:r>
            <a:r>
              <a:rPr lang="es-ES" sz="2800" b="1" dirty="0" smtClean="0">
                <a:solidFill>
                  <a:srgbClr val="003399"/>
                </a:solidFill>
                <a:latin typeface="Arial" pitchFamily="34" charset="0"/>
                <a:cs typeface="Arial" pitchFamily="34" charset="0"/>
              </a:rPr>
              <a:t>. </a:t>
            </a:r>
            <a:r>
              <a:rPr lang="es-ES" sz="2800" b="1" dirty="0" err="1" smtClean="0">
                <a:solidFill>
                  <a:srgbClr val="003399"/>
                </a:solidFill>
                <a:latin typeface="Arial" pitchFamily="34" charset="0"/>
                <a:cs typeface="Arial" pitchFamily="34" charset="0"/>
              </a:rPr>
              <a:t>Sample</a:t>
            </a:r>
            <a:r>
              <a:rPr lang="es-ES" sz="2800" b="1" dirty="0" smtClean="0">
                <a:solidFill>
                  <a:srgbClr val="003399"/>
                </a:solidFill>
                <a:latin typeface="Arial" pitchFamily="34" charset="0"/>
                <a:cs typeface="Arial" pitchFamily="34" charset="0"/>
              </a:rPr>
              <a:t> non </a:t>
            </a:r>
            <a:r>
              <a:rPr lang="es-ES" sz="2800" b="1" dirty="0" err="1" smtClean="0">
                <a:solidFill>
                  <a:srgbClr val="003399"/>
                </a:solidFill>
                <a:latin typeface="Arial" pitchFamily="34" charset="0"/>
                <a:cs typeface="Arial" pitchFamily="34" charset="0"/>
              </a:rPr>
              <a:t>oxidized</a:t>
            </a:r>
            <a:r>
              <a:rPr lang="es-ES" sz="2800" b="1" dirty="0" smtClean="0">
                <a:solidFill>
                  <a:srgbClr val="003399"/>
                </a:solidFill>
                <a:latin typeface="Arial" pitchFamily="34" charset="0"/>
                <a:cs typeface="Arial" pitchFamily="34" charset="0"/>
              </a:rPr>
              <a:t>.</a:t>
            </a:r>
          </a:p>
        </p:txBody>
      </p:sp>
      <p:sp>
        <p:nvSpPr>
          <p:cNvPr id="151" name="150 Flecha abajo"/>
          <p:cNvSpPr/>
          <p:nvPr/>
        </p:nvSpPr>
        <p:spPr>
          <a:xfrm rot="2916516" flipH="1">
            <a:off x="8905341" y="37074633"/>
            <a:ext cx="366612" cy="869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EURLMB 16_10_2012">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5734</TotalTime>
  <Words>1216</Words>
  <Application>Microsoft Office PowerPoint</Application>
  <PresentationFormat>Personalizado</PresentationFormat>
  <Paragraphs>136</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PLANTILLA EURLMB 16_10_2012</vt:lpstr>
      <vt:lpstr>Diapositiva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BBENG</dc:creator>
  <cp:lastModifiedBy>BE-GON</cp:lastModifiedBy>
  <cp:revision>836</cp:revision>
  <cp:lastPrinted>2015-06-09T14:15:25Z</cp:lastPrinted>
  <dcterms:created xsi:type="dcterms:W3CDTF">2012-10-16T16:08:34Z</dcterms:created>
  <dcterms:modified xsi:type="dcterms:W3CDTF">2020-12-21T08:02:25Z</dcterms:modified>
</cp:coreProperties>
</file>