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4"/>
  </p:notesMasterIdLst>
  <p:sldIdLst>
    <p:sldId id="261" r:id="rId2"/>
    <p:sldId id="257" r:id="rId3"/>
    <p:sldId id="269" r:id="rId4"/>
    <p:sldId id="270" r:id="rId5"/>
    <p:sldId id="271" r:id="rId6"/>
    <p:sldId id="317" r:id="rId7"/>
    <p:sldId id="319" r:id="rId8"/>
    <p:sldId id="338" r:id="rId9"/>
    <p:sldId id="339" r:id="rId10"/>
    <p:sldId id="340" r:id="rId11"/>
    <p:sldId id="341" r:id="rId12"/>
    <p:sldId id="342" r:id="rId13"/>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ia Cardoso" initials="A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46" autoAdjust="0"/>
  </p:normalViewPr>
  <p:slideViewPr>
    <p:cSldViewPr>
      <p:cViewPr varScale="1">
        <p:scale>
          <a:sx n="60" d="100"/>
          <a:sy n="60" d="100"/>
        </p:scale>
        <p:origin x="1420" y="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5413D-ACE7-0A4D-89EA-2429AE7DDFB3}" type="datetimeFigureOut">
              <a:rPr lang="pt-PT" smtClean="0"/>
              <a:pPr/>
              <a:t>11-01-2021</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89FD0-33D4-AB49-A43B-E68B66EC1C29}" type="slidenum">
              <a:rPr lang="pt-PT" smtClean="0"/>
              <a:pPr/>
              <a:t>‹nº›</a:t>
            </a:fld>
            <a:endParaRPr lang="pt-PT"/>
          </a:p>
        </p:txBody>
      </p:sp>
    </p:spTree>
    <p:extLst>
      <p:ext uri="{BB962C8B-B14F-4D97-AF65-F5344CB8AC3E}">
        <p14:creationId xmlns:p14="http://schemas.microsoft.com/office/powerpoint/2010/main" val="168913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1C889FD0-33D4-AB49-A43B-E68B66EC1C29}" type="slidenum">
              <a:rPr lang="pt-PT" smtClean="0"/>
              <a:pPr/>
              <a:t>9</a:t>
            </a:fld>
            <a:endParaRPr lang="pt-PT"/>
          </a:p>
        </p:txBody>
      </p:sp>
    </p:spTree>
    <p:extLst>
      <p:ext uri="{BB962C8B-B14F-4D97-AF65-F5344CB8AC3E}">
        <p14:creationId xmlns:p14="http://schemas.microsoft.com/office/powerpoint/2010/main" val="1947386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C1B41AA-7B79-014B-A083-A5A3FD821C69}" type="datetime1">
              <a:rPr lang="pt-PT" smtClean="0"/>
              <a:pPr/>
              <a:t>11-01-2021</a:t>
            </a:fld>
            <a:endParaRPr lang="pt-PT"/>
          </a:p>
        </p:txBody>
      </p:sp>
      <p:sp>
        <p:nvSpPr>
          <p:cNvPr id="19" name="Footer Placeholder 18"/>
          <p:cNvSpPr>
            <a:spLocks noGrp="1"/>
          </p:cNvSpPr>
          <p:nvPr>
            <p:ph type="ftr" sz="quarter" idx="11"/>
          </p:nvPr>
        </p:nvSpPr>
        <p:spPr/>
        <p:txBody>
          <a:bodyPr/>
          <a:lstStyle/>
          <a:p>
            <a:endParaRPr lang="pt-PT"/>
          </a:p>
        </p:txBody>
      </p:sp>
      <p:sp>
        <p:nvSpPr>
          <p:cNvPr id="27" name="Slide Number Placeholder 26"/>
          <p:cNvSpPr>
            <a:spLocks noGrp="1"/>
          </p:cNvSpPr>
          <p:nvPr>
            <p:ph type="sldNum" sz="quarter" idx="12"/>
          </p:nvPr>
        </p:nvSpPr>
        <p:spPr/>
        <p:txBody>
          <a:bodyPr/>
          <a:lstStyle/>
          <a:p>
            <a:fld id="{A0AC19A6-D2A2-4917-9F4B-C41831DEACC7}" type="slidenum">
              <a:rPr lang="pt-PT" smtClean="0"/>
              <a:pPr/>
              <a:t>‹nº›</a:t>
            </a:fld>
            <a:endParaRPr lang="pt-PT"/>
          </a:p>
        </p:txBody>
      </p:sp>
    </p:spTree>
  </p:cSld>
  <p:clrMapOvr>
    <a:overrideClrMapping bg1="dk1" tx1="lt1" bg2="dk2" tx2="lt2" accent1="accent1" accent2="accent2" accent3="accent3" accent4="accent4" accent5="accent5" accent6="accent6" hlink="hlink" folHlink="folHlink"/>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C1B41AA-7B79-014B-A083-A5A3FD821C69}" type="datetime1">
              <a:rPr lang="pt-PT" smtClean="0"/>
              <a:pPr/>
              <a:t>11-01-2021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0AC19A6-D2A2-4917-9F4B-C41831DEACC7}" type="slidenum">
              <a:rPr lang="pt-PT" smtClean="0"/>
              <a:pPr/>
              <a:t>‹nº›</a:t>
            </a:fld>
            <a:endParaRPr lang="pt-PT"/>
          </a:p>
        </p:txBody>
      </p:sp>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C1B41AA-7B79-014B-A083-A5A3FD821C69}" type="datetime1">
              <a:rPr lang="pt-PT" smtClean="0"/>
              <a:pPr/>
              <a:t>11-01-2021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0AC19A6-D2A2-4917-9F4B-C41831DEACC7}" type="slidenum">
              <a:rPr lang="pt-PT" smtClean="0"/>
              <a:pPr/>
              <a:t>‹nº›</a:t>
            </a:fld>
            <a:endParaRPr lang="pt-PT"/>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C1B41AA-7B79-014B-A083-A5A3FD821C69}" type="datetime1">
              <a:rPr lang="pt-PT" smtClean="0"/>
              <a:pPr/>
              <a:t>11-01-2021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0AC19A6-D2A2-4917-9F4B-C41831DEACC7}" type="slidenum">
              <a:rPr lang="pt-PT" smtClean="0"/>
              <a:pPr/>
              <a:t>‹nº›</a:t>
            </a:fld>
            <a:endParaRPr lang="pt-PT"/>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C1B41AA-7B79-014B-A083-A5A3FD821C69}" type="datetime1">
              <a:rPr lang="pt-PT" smtClean="0"/>
              <a:pPr/>
              <a:t>11-01-2021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0AC19A6-D2A2-4917-9F4B-C41831DEACC7}" type="slidenum">
              <a:rPr lang="pt-PT" smtClean="0"/>
              <a:pPr/>
              <a:t>‹nº›</a:t>
            </a:fld>
            <a:endParaRPr lang="pt-PT"/>
          </a:p>
        </p:txBody>
      </p:sp>
    </p:spTree>
  </p:cSld>
  <p:clrMapOvr>
    <a:overrideClrMapping bg1="dk1" tx1="lt1" bg2="dk2" tx2="lt2" accent1="accent1" accent2="accent2" accent3="accent3" accent4="accent4" accent5="accent5" accent6="accent6" hlink="hlink" folHlink="folHlink"/>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C1B41AA-7B79-014B-A083-A5A3FD821C69}" type="datetime1">
              <a:rPr lang="pt-PT" smtClean="0"/>
              <a:pPr/>
              <a:t>11-01-2021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0AC19A6-D2A2-4917-9F4B-C41831DEACC7}" type="slidenum">
              <a:rPr lang="pt-PT" smtClean="0"/>
              <a:pPr/>
              <a:t>‹nº›</a:t>
            </a:fld>
            <a:endParaRPr lang="pt-PT"/>
          </a:p>
        </p:txBody>
      </p:sp>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C1B41AA-7B79-014B-A083-A5A3FD821C69}" type="datetime1">
              <a:rPr lang="pt-PT" smtClean="0"/>
              <a:pPr/>
              <a:t>11-01-2021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A0AC19A6-D2A2-4917-9F4B-C41831DEACC7}" type="slidenum">
              <a:rPr lang="pt-PT" smtClean="0"/>
              <a:pPr/>
              <a:t>‹nº›</a:t>
            </a:fld>
            <a:endParaRPr lang="pt-PT"/>
          </a:p>
        </p:txBody>
      </p:sp>
    </p:spTree>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C1B41AA-7B79-014B-A083-A5A3FD821C69}" type="datetime1">
              <a:rPr lang="pt-PT" smtClean="0"/>
              <a:pPr/>
              <a:t>11-01-2021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A0AC19A6-D2A2-4917-9F4B-C41831DEACC7}" type="slidenum">
              <a:rPr lang="pt-PT" smtClean="0"/>
              <a:pPr/>
              <a:t>‹nº›</a:t>
            </a:fld>
            <a:endParaRPr lang="pt-PT"/>
          </a:p>
        </p:txBody>
      </p:sp>
    </p:spTree>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B41AA-7B79-014B-A083-A5A3FD821C69}" type="datetime1">
              <a:rPr lang="pt-PT" smtClean="0"/>
              <a:pPr/>
              <a:t>11-01-2021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A0AC19A6-D2A2-4917-9F4B-C41831DEACC7}" type="slidenum">
              <a:rPr lang="pt-PT" smtClean="0"/>
              <a:pPr/>
              <a:t>‹nº›</a:t>
            </a:fld>
            <a:endParaRPr lang="pt-PT"/>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C1B41AA-7B79-014B-A083-A5A3FD821C69}" type="datetime1">
              <a:rPr lang="pt-PT" smtClean="0"/>
              <a:pPr/>
              <a:t>11-01-2021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0AC19A6-D2A2-4917-9F4B-C41831DEACC7}" type="slidenum">
              <a:rPr lang="pt-PT" smtClean="0"/>
              <a:pPr/>
              <a:t>‹nº›</a:t>
            </a:fld>
            <a:endParaRPr lang="pt-PT"/>
          </a:p>
        </p:txBody>
      </p:sp>
    </p:spTree>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C1B41AA-7B79-014B-A083-A5A3FD821C69}" type="datetime1">
              <a:rPr lang="pt-PT" smtClean="0"/>
              <a:pPr/>
              <a:t>11-01-2021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a:xfrm>
            <a:off x="8077200" y="6356350"/>
            <a:ext cx="609600" cy="365125"/>
          </a:xfrm>
        </p:spPr>
        <p:txBody>
          <a:bodyPr/>
          <a:lstStyle/>
          <a:p>
            <a:fld id="{A0AC19A6-D2A2-4917-9F4B-C41831DEACC7}" type="slidenum">
              <a:rPr lang="pt-PT" smtClean="0"/>
              <a:pPr/>
              <a:t>‹nº›</a:t>
            </a:fld>
            <a:endParaRPr lang="pt-P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C1B41AA-7B79-014B-A083-A5A3FD821C69}" type="datetime1">
              <a:rPr lang="pt-PT" smtClean="0"/>
              <a:pPr/>
              <a:t>11-01-2021</a:t>
            </a:fld>
            <a:endParaRPr lang="pt-P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P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0AC19A6-D2A2-4917-9F4B-C41831DEACC7}" type="slidenum">
              <a:rPr lang="pt-PT" smtClean="0"/>
              <a:pPr/>
              <a:t>‹nº›</a:t>
            </a:fld>
            <a:endParaRPr lang="pt-P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mailto:ana.fatima.pereira@ese.ips.pt"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Posição do Número do Diapositivo 7"/>
          <p:cNvSpPr>
            <a:spLocks noGrp="1"/>
          </p:cNvSpPr>
          <p:nvPr>
            <p:ph type="sldNum" sz="quarter" idx="12"/>
          </p:nvPr>
        </p:nvSpPr>
        <p:spPr/>
        <p:txBody>
          <a:bodyPr/>
          <a:lstStyle/>
          <a:p>
            <a:fld id="{A0AC19A6-D2A2-4917-9F4B-C41831DEACC7}" type="slidenum">
              <a:rPr lang="pt-PT" smtClean="0"/>
              <a:pPr/>
              <a:t>1</a:t>
            </a:fld>
            <a:endParaRPr lang="pt-PT"/>
          </a:p>
        </p:txBody>
      </p:sp>
      <p:sp>
        <p:nvSpPr>
          <p:cNvPr id="23" name="CaixaDeTexto 22">
            <a:extLst>
              <a:ext uri="{FF2B5EF4-FFF2-40B4-BE49-F238E27FC236}">
                <a16:creationId xmlns:a16="http://schemas.microsoft.com/office/drawing/2014/main" id="{7DDCA9D1-D050-9045-9CB8-1864BAFA2F1C}"/>
              </a:ext>
            </a:extLst>
          </p:cNvPr>
          <p:cNvSpPr txBox="1"/>
          <p:nvPr/>
        </p:nvSpPr>
        <p:spPr>
          <a:xfrm>
            <a:off x="1266617" y="4383033"/>
            <a:ext cx="7848872" cy="2462213"/>
          </a:xfrm>
          <a:prstGeom prst="rect">
            <a:avLst/>
          </a:prstGeom>
          <a:noFill/>
        </p:spPr>
        <p:txBody>
          <a:bodyPr wrap="square" rtlCol="0">
            <a:spAutoFit/>
          </a:bodyPr>
          <a:lstStyle/>
          <a:p>
            <a:pPr algn="r"/>
            <a:r>
              <a:rPr lang="pt-PT" b="1" dirty="0"/>
              <a:t>F. </a:t>
            </a:r>
            <a:r>
              <a:rPr lang="pt-PT" b="1" dirty="0" err="1"/>
              <a:t>Exercise</a:t>
            </a:r>
            <a:r>
              <a:rPr lang="pt-PT" b="1" dirty="0"/>
              <a:t> and </a:t>
            </a:r>
            <a:r>
              <a:rPr lang="pt-PT" b="1" dirty="0" err="1"/>
              <a:t>Health</a:t>
            </a:r>
            <a:endParaRPr lang="pt-PT" b="1" dirty="0"/>
          </a:p>
          <a:p>
            <a:pPr algn="r"/>
            <a:endParaRPr lang="en-US" b="1" dirty="0"/>
          </a:p>
          <a:p>
            <a:pPr algn="r"/>
            <a:r>
              <a:rPr lang="en-US" b="1" dirty="0"/>
              <a:t>Maximal and explosive strength during COVID19: Impact on lower and upper limbs in Sport students</a:t>
            </a:r>
          </a:p>
          <a:p>
            <a:pPr algn="r"/>
            <a:endParaRPr lang="pt-PT" sz="1000" dirty="0">
              <a:solidFill>
                <a:schemeClr val="accent2">
                  <a:lumMod val="50000"/>
                </a:schemeClr>
              </a:solidFill>
            </a:endParaRPr>
          </a:p>
          <a:p>
            <a:pPr algn="r"/>
            <a:endParaRPr lang="pt-PT" sz="1000" dirty="0">
              <a:solidFill>
                <a:schemeClr val="accent2">
                  <a:lumMod val="50000"/>
                </a:schemeClr>
              </a:solidFill>
            </a:endParaRPr>
          </a:p>
          <a:p>
            <a:pPr algn="r"/>
            <a:endParaRPr lang="pt-PT" sz="1000" dirty="0">
              <a:solidFill>
                <a:schemeClr val="accent2">
                  <a:lumMod val="50000"/>
                </a:schemeClr>
              </a:solidFill>
            </a:endParaRPr>
          </a:p>
          <a:p>
            <a:pPr algn="r"/>
            <a:endParaRPr lang="pt-PT" sz="1000" dirty="0">
              <a:solidFill>
                <a:schemeClr val="accent2">
                  <a:lumMod val="50000"/>
                </a:schemeClr>
              </a:solidFill>
            </a:endParaRPr>
          </a:p>
          <a:p>
            <a:pPr algn="r"/>
            <a:r>
              <a:rPr lang="pt-PT" sz="1000" dirty="0">
                <a:solidFill>
                  <a:schemeClr val="accent2">
                    <a:lumMod val="50000"/>
                  </a:schemeClr>
                </a:solidFill>
              </a:rPr>
              <a:t>Ana Pereira and Luis Leitão</a:t>
            </a:r>
          </a:p>
          <a:p>
            <a:pPr algn="r"/>
            <a:endParaRPr lang="pt-PT" sz="1000" dirty="0">
              <a:solidFill>
                <a:schemeClr val="accent2">
                  <a:lumMod val="50000"/>
                </a:schemeClr>
              </a:solidFill>
            </a:endParaRPr>
          </a:p>
          <a:p>
            <a:pPr algn="r"/>
            <a:r>
              <a:rPr lang="pt-PT" sz="1100" dirty="0" err="1">
                <a:solidFill>
                  <a:schemeClr val="accent2">
                    <a:lumMod val="50000"/>
                  </a:schemeClr>
                </a:solidFill>
              </a:rPr>
              <a:t>Polytechnic</a:t>
            </a:r>
            <a:r>
              <a:rPr lang="pt-PT" sz="1100" dirty="0">
                <a:solidFill>
                  <a:schemeClr val="accent2">
                    <a:lumMod val="50000"/>
                  </a:schemeClr>
                </a:solidFill>
              </a:rPr>
              <a:t> </a:t>
            </a:r>
            <a:r>
              <a:rPr lang="pt-PT" sz="1100" dirty="0" err="1">
                <a:solidFill>
                  <a:schemeClr val="accent2">
                    <a:lumMod val="50000"/>
                  </a:schemeClr>
                </a:solidFill>
              </a:rPr>
              <a:t>Institute</a:t>
            </a:r>
            <a:r>
              <a:rPr lang="pt-PT" sz="1100" dirty="0">
                <a:solidFill>
                  <a:schemeClr val="accent2">
                    <a:lumMod val="50000"/>
                  </a:schemeClr>
                </a:solidFill>
              </a:rPr>
              <a:t> of </a:t>
            </a:r>
            <a:r>
              <a:rPr lang="pt-PT" sz="1100" dirty="0" err="1">
                <a:solidFill>
                  <a:schemeClr val="accent2">
                    <a:lumMod val="50000"/>
                  </a:schemeClr>
                </a:solidFill>
              </a:rPr>
              <a:t>Setubal</a:t>
            </a:r>
            <a:endParaRPr lang="pt-PT" sz="1100" dirty="0">
              <a:solidFill>
                <a:schemeClr val="accent2">
                  <a:lumMod val="50000"/>
                </a:schemeClr>
              </a:solidFill>
            </a:endParaRPr>
          </a:p>
          <a:p>
            <a:pPr algn="r"/>
            <a:r>
              <a:rPr lang="pt-PT" sz="1100" dirty="0" err="1">
                <a:solidFill>
                  <a:schemeClr val="accent2">
                    <a:lumMod val="50000"/>
                  </a:schemeClr>
                </a:solidFill>
              </a:rPr>
              <a:t>Department</a:t>
            </a:r>
            <a:r>
              <a:rPr lang="pt-PT" sz="1100" dirty="0">
                <a:solidFill>
                  <a:schemeClr val="accent2">
                    <a:lumMod val="50000"/>
                  </a:schemeClr>
                </a:solidFill>
              </a:rPr>
              <a:t> of </a:t>
            </a:r>
            <a:r>
              <a:rPr lang="pt-PT" sz="1100" dirty="0" err="1">
                <a:solidFill>
                  <a:schemeClr val="accent2">
                    <a:lumMod val="50000"/>
                  </a:schemeClr>
                </a:solidFill>
              </a:rPr>
              <a:t>Science</a:t>
            </a:r>
            <a:r>
              <a:rPr lang="pt-PT" sz="1100" dirty="0">
                <a:solidFill>
                  <a:schemeClr val="accent2">
                    <a:lumMod val="50000"/>
                  </a:schemeClr>
                </a:solidFill>
              </a:rPr>
              <a:t> and </a:t>
            </a:r>
            <a:r>
              <a:rPr lang="pt-PT" sz="1100" dirty="0" err="1">
                <a:solidFill>
                  <a:schemeClr val="accent2">
                    <a:lumMod val="50000"/>
                  </a:schemeClr>
                </a:solidFill>
              </a:rPr>
              <a:t>Technology</a:t>
            </a:r>
            <a:endParaRPr lang="pt-PT" sz="1100" dirty="0">
              <a:solidFill>
                <a:schemeClr val="accent2">
                  <a:lumMod val="50000"/>
                </a:schemeClr>
              </a:solidFill>
            </a:endParaRPr>
          </a:p>
        </p:txBody>
      </p:sp>
      <p:pic>
        <p:nvPicPr>
          <p:cNvPr id="1031" name="Picture 7" descr="Logotipo da Instituto Politécnico de Setúbal / Escola Superior de Educação"/>
          <p:cNvPicPr>
            <a:picLocks noChangeAspect="1" noChangeArrowheads="1"/>
          </p:cNvPicPr>
          <p:nvPr/>
        </p:nvPicPr>
        <p:blipFill>
          <a:blip r:embed="rId2" cstate="print"/>
          <a:srcRect/>
          <a:stretch>
            <a:fillRect/>
          </a:stretch>
        </p:blipFill>
        <p:spPr bwMode="auto">
          <a:xfrm>
            <a:off x="63500" y="-136525"/>
            <a:ext cx="19050" cy="19050"/>
          </a:xfrm>
          <a:prstGeom prst="rect">
            <a:avLst/>
          </a:prstGeom>
          <a:noFill/>
        </p:spPr>
      </p:pic>
      <p:pic>
        <p:nvPicPr>
          <p:cNvPr id="1033" name="Picture 9" descr="Logotipo da Instituto Politécnico de Setúbal / Escola Superior de Educação"/>
          <p:cNvPicPr>
            <a:picLocks noChangeAspect="1" noChangeArrowheads="1"/>
          </p:cNvPicPr>
          <p:nvPr/>
        </p:nvPicPr>
        <p:blipFill>
          <a:blip r:embed="rId2" cstate="print"/>
          <a:srcRect/>
          <a:stretch>
            <a:fillRect/>
          </a:stretch>
        </p:blipFill>
        <p:spPr bwMode="auto">
          <a:xfrm>
            <a:off x="63500" y="-136525"/>
            <a:ext cx="19050" cy="19050"/>
          </a:xfrm>
          <a:prstGeom prst="rect">
            <a:avLst/>
          </a:prstGeom>
          <a:noFill/>
        </p:spPr>
      </p:pic>
      <p:pic>
        <p:nvPicPr>
          <p:cNvPr id="1035" name="Picture 11" descr="Logotipo da Instituto Politécnico de Setúbal / Escola Superior de Educação"/>
          <p:cNvPicPr>
            <a:picLocks noChangeAspect="1" noChangeArrowheads="1"/>
          </p:cNvPicPr>
          <p:nvPr/>
        </p:nvPicPr>
        <p:blipFill>
          <a:blip r:embed="rId2" cstate="print"/>
          <a:srcRect/>
          <a:stretch>
            <a:fillRect/>
          </a:stretch>
        </p:blipFill>
        <p:spPr bwMode="auto">
          <a:xfrm>
            <a:off x="63500" y="-136525"/>
            <a:ext cx="19050" cy="19050"/>
          </a:xfrm>
          <a:prstGeom prst="rect">
            <a:avLst/>
          </a:prstGeom>
          <a:noFill/>
        </p:spPr>
      </p:pic>
      <p:pic>
        <p:nvPicPr>
          <p:cNvPr id="1036" name="6A914420-47B2-447B-AF52-13A6FDB4A1B0" descr="8BF35E9E-215A-46B7-BBCB-F2FAD299DFE9@eduroam"/>
          <p:cNvPicPr>
            <a:picLocks noChangeAspect="1" noChangeArrowheads="1"/>
          </p:cNvPicPr>
          <p:nvPr/>
        </p:nvPicPr>
        <p:blipFill>
          <a:blip r:embed="rId3" cstate="print"/>
          <a:srcRect/>
          <a:stretch>
            <a:fillRect/>
          </a:stretch>
        </p:blipFill>
        <p:spPr bwMode="auto">
          <a:xfrm>
            <a:off x="11217" y="5341883"/>
            <a:ext cx="2160240" cy="1332562"/>
          </a:xfrm>
          <a:prstGeom prst="rect">
            <a:avLst/>
          </a:prstGeom>
          <a:noFill/>
          <a:ln w="9525">
            <a:noFill/>
            <a:miter lim="800000"/>
            <a:headEnd/>
            <a:tailEnd/>
          </a:ln>
        </p:spPr>
      </p:pic>
      <p:sp>
        <p:nvSpPr>
          <p:cNvPr id="13" name="Marcador de Posição da Data 5"/>
          <p:cNvSpPr txBox="1">
            <a:spLocks/>
          </p:cNvSpPr>
          <p:nvPr/>
        </p:nvSpPr>
        <p:spPr>
          <a:xfrm>
            <a:off x="251520" y="6309320"/>
            <a:ext cx="2133600" cy="365125"/>
          </a:xfrm>
          <a:prstGeom prst="rect">
            <a:avLst/>
          </a:prstGeom>
        </p:spPr>
        <p:txBody>
          <a:bodyPr vert="horz" lIns="0" tIns="0" rIns="0" bIns="0" anchor="b"/>
          <a:lstStyle/>
          <a:p>
            <a:pPr marL="0" marR="0" lvl="0" indent="0" algn="l" defTabSz="914400" rtl="0" eaLnBrk="1" fontAlgn="auto" latinLnBrk="0" hangingPunct="1">
              <a:lnSpc>
                <a:spcPct val="100000"/>
              </a:lnSpc>
              <a:spcBef>
                <a:spcPts val="0"/>
              </a:spcBef>
              <a:spcAft>
                <a:spcPts val="0"/>
              </a:spcAft>
              <a:buClrTx/>
              <a:buSzTx/>
              <a:buFontTx/>
              <a:buNone/>
              <a:tabLst/>
              <a:defRPr/>
            </a:pPr>
            <a:fld id="{C1C29778-F07A-0245-9A8D-4D1690EC0611}" type="datetime1">
              <a:rPr kumimoji="0" lang="pt-PT"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11-01-2021</a:t>
            </a:fld>
            <a:endParaRPr kumimoji="0" lang="pt-PT"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pic>
        <p:nvPicPr>
          <p:cNvPr id="2" name="Picture 2">
            <a:extLst>
              <a:ext uri="{FF2B5EF4-FFF2-40B4-BE49-F238E27FC236}">
                <a16:creationId xmlns:a16="http://schemas.microsoft.com/office/drawing/2014/main" id="{99F469B0-56AA-4CEB-9FB6-EF81AC4780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2742828"/>
          </a:xfrm>
          <a:prstGeom prst="rect">
            <a:avLst/>
          </a:prstGeom>
          <a:noFill/>
          <a:extLst>
            <a:ext uri="{909E8E84-426E-40DD-AFC4-6F175D3DCCD1}">
              <a14:hiddenFill xmlns:a14="http://schemas.microsoft.com/office/drawing/2010/main">
                <a:solidFill>
                  <a:srgbClr val="FFFFFF"/>
                </a:solidFill>
              </a14:hiddenFill>
            </a:ext>
          </a:extLst>
        </p:spPr>
      </p:pic>
      <p:pic>
        <p:nvPicPr>
          <p:cNvPr id="12" name="Marcador de Posição de Conteúdo 5">
            <a:extLst>
              <a:ext uri="{FF2B5EF4-FFF2-40B4-BE49-F238E27FC236}">
                <a16:creationId xmlns:a16="http://schemas.microsoft.com/office/drawing/2014/main" id="{44499318-F5DB-42E2-92BF-71A9ADE3DE94}"/>
              </a:ext>
            </a:extLst>
          </p:cNvPr>
          <p:cNvPicPr>
            <a:picLocks noGrp="1" noChangeAspect="1"/>
          </p:cNvPicPr>
          <p:nvPr>
            <p:ph idx="1"/>
          </p:nvPr>
        </p:nvPicPr>
        <p:blipFill rotWithShape="1">
          <a:blip r:embed="rId5"/>
          <a:srcRect l="23069" t="11802" r="22488" b="19940"/>
          <a:stretch/>
        </p:blipFill>
        <p:spPr>
          <a:xfrm>
            <a:off x="2251106" y="5452139"/>
            <a:ext cx="1799898" cy="1269336"/>
          </a:xfrm>
          <a:prstGeom prst="rect">
            <a:avLst/>
          </a:prstGeom>
        </p:spPr>
      </p:pic>
      <p:pic>
        <p:nvPicPr>
          <p:cNvPr id="14" name="Imagem 13">
            <a:extLst>
              <a:ext uri="{FF2B5EF4-FFF2-40B4-BE49-F238E27FC236}">
                <a16:creationId xmlns:a16="http://schemas.microsoft.com/office/drawing/2014/main" id="{7385C1FF-7931-4726-AF73-EEC7931E8AFC}"/>
              </a:ext>
            </a:extLst>
          </p:cNvPr>
          <p:cNvPicPr>
            <a:picLocks noChangeAspect="1"/>
          </p:cNvPicPr>
          <p:nvPr/>
        </p:nvPicPr>
        <p:blipFill rotWithShape="1">
          <a:blip r:embed="rId6"/>
          <a:srcRect l="23226" t="6601" r="22438" b="17800"/>
          <a:stretch/>
        </p:blipFill>
        <p:spPr>
          <a:xfrm>
            <a:off x="4075010" y="5452140"/>
            <a:ext cx="1684705" cy="1269336"/>
          </a:xfrm>
          <a:prstGeom prst="rect">
            <a:avLst/>
          </a:prstGeom>
        </p:spPr>
      </p:pic>
    </p:spTree>
    <p:extLst>
      <p:ext uri="{BB962C8B-B14F-4D97-AF65-F5344CB8AC3E}">
        <p14:creationId xmlns:p14="http://schemas.microsoft.com/office/powerpoint/2010/main" val="1515313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2F7A5-6350-439A-9137-B29EABF391CA}"/>
              </a:ext>
            </a:extLst>
          </p:cNvPr>
          <p:cNvSpPr>
            <a:spLocks noGrp="1"/>
          </p:cNvSpPr>
          <p:nvPr>
            <p:ph type="title"/>
          </p:nvPr>
        </p:nvSpPr>
        <p:spPr/>
        <p:txBody>
          <a:bodyPr/>
          <a:lstStyle/>
          <a:p>
            <a:endParaRPr lang="pt-PT"/>
          </a:p>
        </p:txBody>
      </p:sp>
      <p:sp>
        <p:nvSpPr>
          <p:cNvPr id="3" name="Marcador de Posição de Conteúdo 2">
            <a:extLst>
              <a:ext uri="{FF2B5EF4-FFF2-40B4-BE49-F238E27FC236}">
                <a16:creationId xmlns:a16="http://schemas.microsoft.com/office/drawing/2014/main" id="{2383A4FD-DC4A-4138-8EB5-A3756F15ADB6}"/>
              </a:ext>
            </a:extLst>
          </p:cNvPr>
          <p:cNvSpPr>
            <a:spLocks noGrp="1"/>
          </p:cNvSpPr>
          <p:nvPr>
            <p:ph idx="1"/>
          </p:nvPr>
        </p:nvSpPr>
        <p:spPr/>
        <p:txBody>
          <a:bodyPr/>
          <a:lstStyle/>
          <a:p>
            <a:r>
              <a:rPr lang="en-GB" dirty="0"/>
              <a:t>The existing scientific evidence for the negative impact of excessive screen time on mental and physical health while providing new insights of physical exercise, specially strength training, during pandemic situation.</a:t>
            </a:r>
            <a:endParaRPr lang="pt-PT" dirty="0"/>
          </a:p>
          <a:p>
            <a:endParaRPr lang="pt-PT" dirty="0"/>
          </a:p>
        </p:txBody>
      </p:sp>
      <p:sp>
        <p:nvSpPr>
          <p:cNvPr id="4" name="Marcador de Posição da Data 3">
            <a:extLst>
              <a:ext uri="{FF2B5EF4-FFF2-40B4-BE49-F238E27FC236}">
                <a16:creationId xmlns:a16="http://schemas.microsoft.com/office/drawing/2014/main" id="{24D72666-907A-4583-AE6A-0969609452BE}"/>
              </a:ext>
            </a:extLst>
          </p:cNvPr>
          <p:cNvSpPr>
            <a:spLocks noGrp="1"/>
          </p:cNvSpPr>
          <p:nvPr>
            <p:ph type="dt" sz="half" idx="10"/>
          </p:nvPr>
        </p:nvSpPr>
        <p:spPr/>
        <p:txBody>
          <a:bodyPr/>
          <a:lstStyle/>
          <a:p>
            <a:fld id="{FC1B41AA-7B79-014B-A083-A5A3FD821C69}" type="datetime1">
              <a:rPr lang="pt-PT" smtClean="0"/>
              <a:pPr/>
              <a:t>11-01-2021</a:t>
            </a:fld>
            <a:endParaRPr lang="pt-PT"/>
          </a:p>
        </p:txBody>
      </p:sp>
      <p:sp>
        <p:nvSpPr>
          <p:cNvPr id="5" name="Marcador de Posição do Número do Diapositivo 4">
            <a:extLst>
              <a:ext uri="{FF2B5EF4-FFF2-40B4-BE49-F238E27FC236}">
                <a16:creationId xmlns:a16="http://schemas.microsoft.com/office/drawing/2014/main" id="{0539C446-1B31-422A-8588-754A496EFF28}"/>
              </a:ext>
            </a:extLst>
          </p:cNvPr>
          <p:cNvSpPr>
            <a:spLocks noGrp="1"/>
          </p:cNvSpPr>
          <p:nvPr>
            <p:ph type="sldNum" sz="quarter" idx="12"/>
          </p:nvPr>
        </p:nvSpPr>
        <p:spPr/>
        <p:txBody>
          <a:bodyPr/>
          <a:lstStyle/>
          <a:p>
            <a:fld id="{A0AC19A6-D2A2-4917-9F4B-C41831DEACC7}" type="slidenum">
              <a:rPr lang="pt-PT" smtClean="0"/>
              <a:pPr/>
              <a:t>10</a:t>
            </a:fld>
            <a:endParaRPr lang="pt-PT"/>
          </a:p>
        </p:txBody>
      </p:sp>
      <p:pic>
        <p:nvPicPr>
          <p:cNvPr id="6" name="Picture 2">
            <a:extLst>
              <a:ext uri="{FF2B5EF4-FFF2-40B4-BE49-F238E27FC236}">
                <a16:creationId xmlns:a16="http://schemas.microsoft.com/office/drawing/2014/main" id="{5C987105-F986-4648-B69E-5A7DD74BBF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21157" cy="144615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9C16CB52-E4C6-4663-AF4D-B8E5A5274D66}"/>
              </a:ext>
            </a:extLst>
          </p:cNvPr>
          <p:cNvSpPr txBox="1"/>
          <p:nvPr/>
        </p:nvSpPr>
        <p:spPr>
          <a:xfrm>
            <a:off x="1403648" y="6309320"/>
            <a:ext cx="6912768" cy="338554"/>
          </a:xfrm>
          <a:prstGeom prst="rect">
            <a:avLst/>
          </a:prstGeom>
          <a:noFill/>
        </p:spPr>
        <p:txBody>
          <a:bodyPr wrap="square" rtlCol="0">
            <a:spAutoFit/>
          </a:bodyPr>
          <a:lstStyle/>
          <a:p>
            <a:r>
              <a:rPr lang="pt-PT" sz="1600" b="1" dirty="0" err="1">
                <a:solidFill>
                  <a:schemeClr val="tx2">
                    <a:lumMod val="20000"/>
                    <a:lumOff val="80000"/>
                  </a:schemeClr>
                </a:solidFill>
              </a:rPr>
              <a:t>Introduction</a:t>
            </a:r>
            <a:r>
              <a:rPr lang="pt-PT" sz="1600" b="1" dirty="0">
                <a:solidFill>
                  <a:schemeClr val="accent2">
                    <a:lumMod val="50000"/>
                  </a:schemeClr>
                </a:solidFill>
              </a:rPr>
              <a:t> </a:t>
            </a:r>
            <a:r>
              <a:rPr lang="pt-PT" sz="1600" dirty="0">
                <a:solidFill>
                  <a:schemeClr val="accent2">
                    <a:lumMod val="40000"/>
                    <a:lumOff val="60000"/>
                  </a:schemeClr>
                </a:solidFill>
              </a:rPr>
              <a:t>| </a:t>
            </a:r>
            <a:r>
              <a:rPr lang="pt-PT" sz="1600" b="1" dirty="0">
                <a:solidFill>
                  <a:schemeClr val="bg2">
                    <a:lumMod val="75000"/>
                  </a:schemeClr>
                </a:solidFill>
              </a:rPr>
              <a:t>Aim </a:t>
            </a:r>
            <a:r>
              <a:rPr lang="pt-PT" sz="1600" dirty="0">
                <a:solidFill>
                  <a:schemeClr val="bg2">
                    <a:lumMod val="75000"/>
                  </a:schemeClr>
                </a:solidFill>
              </a:rPr>
              <a:t>| </a:t>
            </a:r>
            <a:r>
              <a:rPr lang="pt-PT" sz="1600" dirty="0" err="1">
                <a:solidFill>
                  <a:schemeClr val="bg2">
                    <a:lumMod val="75000"/>
                  </a:schemeClr>
                </a:solidFill>
              </a:rPr>
              <a:t>Metodology</a:t>
            </a:r>
            <a:r>
              <a:rPr lang="pt-PT" sz="1600" dirty="0">
                <a:solidFill>
                  <a:schemeClr val="bg2">
                    <a:lumMod val="75000"/>
                  </a:schemeClr>
                </a:solidFill>
              </a:rPr>
              <a:t>| </a:t>
            </a:r>
            <a:r>
              <a:rPr lang="pt-PT" sz="1600" b="1" dirty="0" err="1">
                <a:solidFill>
                  <a:schemeClr val="bg2">
                    <a:lumMod val="90000"/>
                  </a:schemeClr>
                </a:solidFill>
              </a:rPr>
              <a:t>Results</a:t>
            </a:r>
            <a:r>
              <a:rPr lang="pt-PT" sz="1600" dirty="0">
                <a:solidFill>
                  <a:schemeClr val="accent2">
                    <a:lumMod val="40000"/>
                    <a:lumOff val="60000"/>
                  </a:schemeClr>
                </a:solidFill>
              </a:rPr>
              <a:t> | </a:t>
            </a:r>
            <a:r>
              <a:rPr lang="pt-PT" sz="1600" b="1" dirty="0" err="1"/>
              <a:t>Conclusions</a:t>
            </a:r>
            <a:endParaRPr lang="pt-PT" sz="1600" b="1" dirty="0"/>
          </a:p>
        </p:txBody>
      </p:sp>
    </p:spTree>
    <p:extLst>
      <p:ext uri="{BB962C8B-B14F-4D97-AF65-F5344CB8AC3E}">
        <p14:creationId xmlns:p14="http://schemas.microsoft.com/office/powerpoint/2010/main" val="2029657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a Data 5"/>
          <p:cNvSpPr>
            <a:spLocks noGrp="1"/>
          </p:cNvSpPr>
          <p:nvPr>
            <p:ph type="dt" sz="half" idx="10"/>
          </p:nvPr>
        </p:nvSpPr>
        <p:spPr>
          <a:xfrm>
            <a:off x="251520" y="6309320"/>
            <a:ext cx="2133600" cy="365125"/>
          </a:xfrm>
        </p:spPr>
        <p:txBody>
          <a:bodyPr/>
          <a:lstStyle/>
          <a:p>
            <a:fld id="{C1C29778-F07A-0245-9A8D-4D1690EC0611}" type="datetime1">
              <a:rPr lang="pt-PT" smtClean="0"/>
              <a:pPr/>
              <a:t>11-01-2021</a:t>
            </a:fld>
            <a:endParaRPr lang="pt-PT" dirty="0"/>
          </a:p>
        </p:txBody>
      </p:sp>
      <p:sp>
        <p:nvSpPr>
          <p:cNvPr id="8" name="Marcador de Posição do Número do Diapositivo 7"/>
          <p:cNvSpPr>
            <a:spLocks noGrp="1"/>
          </p:cNvSpPr>
          <p:nvPr>
            <p:ph type="sldNum" sz="quarter" idx="12"/>
          </p:nvPr>
        </p:nvSpPr>
        <p:spPr/>
        <p:txBody>
          <a:bodyPr/>
          <a:lstStyle/>
          <a:p>
            <a:fld id="{A0AC19A6-D2A2-4917-9F4B-C41831DEACC7}" type="slidenum">
              <a:rPr lang="pt-PT" smtClean="0"/>
              <a:pPr/>
              <a:t>11</a:t>
            </a:fld>
            <a:endParaRPr lang="pt-PT"/>
          </a:p>
        </p:txBody>
      </p:sp>
      <p:sp>
        <p:nvSpPr>
          <p:cNvPr id="24" name="CaixaDeTexto 23">
            <a:extLst>
              <a:ext uri="{FF2B5EF4-FFF2-40B4-BE49-F238E27FC236}">
                <a16:creationId xmlns:a16="http://schemas.microsoft.com/office/drawing/2014/main" id="{DDBD7CB9-A69B-4F44-BE8B-0E10C4F08339}"/>
              </a:ext>
            </a:extLst>
          </p:cNvPr>
          <p:cNvSpPr txBox="1"/>
          <p:nvPr/>
        </p:nvSpPr>
        <p:spPr>
          <a:xfrm>
            <a:off x="1403648" y="6309320"/>
            <a:ext cx="6912768" cy="338554"/>
          </a:xfrm>
          <a:prstGeom prst="rect">
            <a:avLst/>
          </a:prstGeom>
          <a:noFill/>
        </p:spPr>
        <p:txBody>
          <a:bodyPr wrap="square" rtlCol="0">
            <a:spAutoFit/>
          </a:bodyPr>
          <a:lstStyle/>
          <a:p>
            <a:r>
              <a:rPr lang="pt-PT" sz="1600" b="1" dirty="0" err="1">
                <a:solidFill>
                  <a:schemeClr val="accent2">
                    <a:lumMod val="50000"/>
                  </a:schemeClr>
                </a:solidFill>
              </a:rPr>
              <a:t>Introduction</a:t>
            </a:r>
            <a:r>
              <a:rPr lang="pt-PT" sz="1600" b="1" dirty="0">
                <a:solidFill>
                  <a:schemeClr val="accent2">
                    <a:lumMod val="50000"/>
                  </a:schemeClr>
                </a:solidFill>
              </a:rPr>
              <a:t> </a:t>
            </a:r>
            <a:r>
              <a:rPr lang="pt-PT" sz="1600" dirty="0">
                <a:solidFill>
                  <a:schemeClr val="accent2">
                    <a:lumMod val="40000"/>
                    <a:lumOff val="60000"/>
                  </a:schemeClr>
                </a:solidFill>
              </a:rPr>
              <a:t>| Aim | </a:t>
            </a:r>
            <a:r>
              <a:rPr lang="pt-PT" sz="1600" dirty="0" err="1">
                <a:solidFill>
                  <a:schemeClr val="accent2">
                    <a:lumMod val="40000"/>
                    <a:lumOff val="60000"/>
                  </a:schemeClr>
                </a:solidFill>
              </a:rPr>
              <a:t>Metodology</a:t>
            </a:r>
            <a:r>
              <a:rPr lang="pt-PT" sz="1600" dirty="0">
                <a:solidFill>
                  <a:schemeClr val="accent2">
                    <a:lumMod val="40000"/>
                    <a:lumOff val="60000"/>
                  </a:schemeClr>
                </a:solidFill>
              </a:rPr>
              <a:t>| </a:t>
            </a:r>
            <a:r>
              <a:rPr lang="pt-PT" sz="1600" dirty="0" err="1">
                <a:solidFill>
                  <a:schemeClr val="accent2">
                    <a:lumMod val="40000"/>
                    <a:lumOff val="60000"/>
                  </a:schemeClr>
                </a:solidFill>
              </a:rPr>
              <a:t>Results</a:t>
            </a:r>
            <a:r>
              <a:rPr lang="pt-PT" sz="1600" dirty="0">
                <a:solidFill>
                  <a:schemeClr val="accent2">
                    <a:lumMod val="40000"/>
                    <a:lumOff val="60000"/>
                  </a:schemeClr>
                </a:solidFill>
              </a:rPr>
              <a:t> | </a:t>
            </a:r>
            <a:r>
              <a:rPr lang="pt-PT" sz="1600" dirty="0" err="1">
                <a:solidFill>
                  <a:schemeClr val="accent2">
                    <a:lumMod val="40000"/>
                    <a:lumOff val="60000"/>
                  </a:schemeClr>
                </a:solidFill>
              </a:rPr>
              <a:t>Conclusions</a:t>
            </a:r>
            <a:endParaRPr lang="pt-PT" sz="1600" dirty="0">
              <a:solidFill>
                <a:schemeClr val="accent2">
                  <a:lumMod val="40000"/>
                  <a:lumOff val="60000"/>
                </a:schemeClr>
              </a:solidFill>
            </a:endParaRPr>
          </a:p>
        </p:txBody>
      </p:sp>
      <p:sp>
        <p:nvSpPr>
          <p:cNvPr id="2" name="Triângulo isósceles 1">
            <a:extLst>
              <a:ext uri="{FF2B5EF4-FFF2-40B4-BE49-F238E27FC236}">
                <a16:creationId xmlns:a16="http://schemas.microsoft.com/office/drawing/2014/main" id="{ADD48E0F-063B-4FD4-AB36-22F8C63D6C7D}"/>
              </a:ext>
            </a:extLst>
          </p:cNvPr>
          <p:cNvSpPr/>
          <p:nvPr/>
        </p:nvSpPr>
        <p:spPr>
          <a:xfrm>
            <a:off x="2483768" y="1700808"/>
            <a:ext cx="4032448" cy="36724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CaixaDeTexto 2">
            <a:extLst>
              <a:ext uri="{FF2B5EF4-FFF2-40B4-BE49-F238E27FC236}">
                <a16:creationId xmlns:a16="http://schemas.microsoft.com/office/drawing/2014/main" id="{A8A3FD24-0FD6-4B6A-B28B-DBE2C0F8FE17}"/>
              </a:ext>
            </a:extLst>
          </p:cNvPr>
          <p:cNvSpPr txBox="1"/>
          <p:nvPr/>
        </p:nvSpPr>
        <p:spPr>
          <a:xfrm rot="17897536">
            <a:off x="2148230" y="3088771"/>
            <a:ext cx="1752664" cy="461665"/>
          </a:xfrm>
          <a:prstGeom prst="rect">
            <a:avLst/>
          </a:prstGeom>
          <a:noFill/>
          <a:ln>
            <a:solidFill>
              <a:schemeClr val="tx1"/>
            </a:solidFill>
          </a:ln>
        </p:spPr>
        <p:txBody>
          <a:bodyPr wrap="square" rtlCol="0">
            <a:spAutoFit/>
          </a:bodyPr>
          <a:lstStyle/>
          <a:p>
            <a:pPr algn="ctr"/>
            <a:r>
              <a:rPr lang="pt-PT" sz="2400" b="1" dirty="0" err="1"/>
              <a:t>Exercise</a:t>
            </a:r>
            <a:endParaRPr lang="pt-PT" sz="2400" b="1" dirty="0"/>
          </a:p>
        </p:txBody>
      </p:sp>
      <p:sp>
        <p:nvSpPr>
          <p:cNvPr id="9" name="CaixaDeTexto 8">
            <a:extLst>
              <a:ext uri="{FF2B5EF4-FFF2-40B4-BE49-F238E27FC236}">
                <a16:creationId xmlns:a16="http://schemas.microsoft.com/office/drawing/2014/main" id="{1D08C404-AB66-45A2-9A77-2246183DACDE}"/>
              </a:ext>
            </a:extLst>
          </p:cNvPr>
          <p:cNvSpPr txBox="1"/>
          <p:nvPr/>
        </p:nvSpPr>
        <p:spPr>
          <a:xfrm rot="3600511">
            <a:off x="4920863" y="3021022"/>
            <a:ext cx="2010914" cy="461665"/>
          </a:xfrm>
          <a:prstGeom prst="rect">
            <a:avLst/>
          </a:prstGeom>
          <a:noFill/>
          <a:ln>
            <a:solidFill>
              <a:schemeClr val="tx1"/>
            </a:solidFill>
          </a:ln>
        </p:spPr>
        <p:txBody>
          <a:bodyPr wrap="square" rtlCol="0">
            <a:spAutoFit/>
          </a:bodyPr>
          <a:lstStyle/>
          <a:p>
            <a:pPr algn="ctr"/>
            <a:r>
              <a:rPr lang="pt-PT" sz="2400" b="1" dirty="0" err="1"/>
              <a:t>Health</a:t>
            </a:r>
            <a:endParaRPr lang="pt-PT" sz="2400" b="1" dirty="0"/>
          </a:p>
        </p:txBody>
      </p:sp>
      <p:sp>
        <p:nvSpPr>
          <p:cNvPr id="10" name="CaixaDeTexto 9">
            <a:extLst>
              <a:ext uri="{FF2B5EF4-FFF2-40B4-BE49-F238E27FC236}">
                <a16:creationId xmlns:a16="http://schemas.microsoft.com/office/drawing/2014/main" id="{AE081AD1-B39B-47A6-BFF7-E78A20A21618}"/>
              </a:ext>
            </a:extLst>
          </p:cNvPr>
          <p:cNvSpPr txBox="1"/>
          <p:nvPr/>
        </p:nvSpPr>
        <p:spPr>
          <a:xfrm>
            <a:off x="3527884" y="5592998"/>
            <a:ext cx="1920448" cy="461665"/>
          </a:xfrm>
          <a:prstGeom prst="rect">
            <a:avLst/>
          </a:prstGeom>
          <a:noFill/>
          <a:ln>
            <a:solidFill>
              <a:schemeClr val="tx1"/>
            </a:solidFill>
          </a:ln>
        </p:spPr>
        <p:txBody>
          <a:bodyPr wrap="square" rtlCol="0">
            <a:spAutoFit/>
          </a:bodyPr>
          <a:lstStyle/>
          <a:p>
            <a:pPr algn="ctr"/>
            <a:r>
              <a:rPr lang="pt-PT" sz="2400" b="1" dirty="0" err="1"/>
              <a:t>Students</a:t>
            </a:r>
            <a:endParaRPr lang="pt-PT" sz="2400" b="1" dirty="0"/>
          </a:p>
        </p:txBody>
      </p:sp>
      <p:sp>
        <p:nvSpPr>
          <p:cNvPr id="4" name="Retângulo 3">
            <a:extLst>
              <a:ext uri="{FF2B5EF4-FFF2-40B4-BE49-F238E27FC236}">
                <a16:creationId xmlns:a16="http://schemas.microsoft.com/office/drawing/2014/main" id="{71503FCF-368A-4FEE-985E-797AC3FC98D7}"/>
              </a:ext>
            </a:extLst>
          </p:cNvPr>
          <p:cNvSpPr/>
          <p:nvPr/>
        </p:nvSpPr>
        <p:spPr>
          <a:xfrm>
            <a:off x="3527884" y="3702178"/>
            <a:ext cx="2088232" cy="1011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t>COVID19</a:t>
            </a:r>
          </a:p>
        </p:txBody>
      </p:sp>
      <p:pic>
        <p:nvPicPr>
          <p:cNvPr id="1026" name="Picture 2" descr="Resultado de imagem para PONTO DE INTERROGAÇÃO">
            <a:extLst>
              <a:ext uri="{FF2B5EF4-FFF2-40B4-BE49-F238E27FC236}">
                <a16:creationId xmlns:a16="http://schemas.microsoft.com/office/drawing/2014/main" id="{C6A4E5B3-710C-442A-B1BF-8FA5C04C37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2446" y="4227912"/>
            <a:ext cx="2234354" cy="19312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8CED60AC-C9CD-4CB8-9FFC-E3F6E5A8DB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821157" cy="144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67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56D77-EAFE-4FD0-9101-88B29044E50B}"/>
              </a:ext>
            </a:extLst>
          </p:cNvPr>
          <p:cNvSpPr>
            <a:spLocks noGrp="1"/>
          </p:cNvSpPr>
          <p:nvPr>
            <p:ph type="title"/>
          </p:nvPr>
        </p:nvSpPr>
        <p:spPr/>
        <p:txBody>
          <a:bodyPr/>
          <a:lstStyle/>
          <a:p>
            <a:endParaRPr lang="pt-PT"/>
          </a:p>
        </p:txBody>
      </p:sp>
      <p:pic>
        <p:nvPicPr>
          <p:cNvPr id="6" name="Marcador de Posição de Conteúdo 5">
            <a:extLst>
              <a:ext uri="{FF2B5EF4-FFF2-40B4-BE49-F238E27FC236}">
                <a16:creationId xmlns:a16="http://schemas.microsoft.com/office/drawing/2014/main" id="{663111CE-95DD-46AC-A9E7-9A40264BB1AE}"/>
              </a:ext>
            </a:extLst>
          </p:cNvPr>
          <p:cNvPicPr>
            <a:picLocks noGrp="1" noChangeAspect="1"/>
          </p:cNvPicPr>
          <p:nvPr>
            <p:ph idx="1"/>
          </p:nvPr>
        </p:nvPicPr>
        <p:blipFill rotWithShape="1">
          <a:blip r:embed="rId2"/>
          <a:srcRect l="23069" t="-2981" r="22488" b="19940"/>
          <a:stretch/>
        </p:blipFill>
        <p:spPr>
          <a:xfrm>
            <a:off x="0" y="-171400"/>
            <a:ext cx="4399463" cy="3774568"/>
          </a:xfrm>
          <a:prstGeom prst="rect">
            <a:avLst/>
          </a:prstGeom>
        </p:spPr>
      </p:pic>
      <p:sp>
        <p:nvSpPr>
          <p:cNvPr id="4" name="Marcador de Posição da Data 3">
            <a:extLst>
              <a:ext uri="{FF2B5EF4-FFF2-40B4-BE49-F238E27FC236}">
                <a16:creationId xmlns:a16="http://schemas.microsoft.com/office/drawing/2014/main" id="{2FA6B52B-8C7A-4B76-A851-185FE07DF211}"/>
              </a:ext>
            </a:extLst>
          </p:cNvPr>
          <p:cNvSpPr>
            <a:spLocks noGrp="1"/>
          </p:cNvSpPr>
          <p:nvPr>
            <p:ph type="dt" sz="half" idx="10"/>
          </p:nvPr>
        </p:nvSpPr>
        <p:spPr/>
        <p:txBody>
          <a:bodyPr/>
          <a:lstStyle/>
          <a:p>
            <a:fld id="{FC1B41AA-7B79-014B-A083-A5A3FD821C69}" type="datetime1">
              <a:rPr lang="pt-PT" smtClean="0"/>
              <a:pPr/>
              <a:t>11-01-2021</a:t>
            </a:fld>
            <a:endParaRPr lang="pt-PT"/>
          </a:p>
        </p:txBody>
      </p:sp>
      <p:sp>
        <p:nvSpPr>
          <p:cNvPr id="5" name="Marcador de Posição do Número do Diapositivo 4">
            <a:extLst>
              <a:ext uri="{FF2B5EF4-FFF2-40B4-BE49-F238E27FC236}">
                <a16:creationId xmlns:a16="http://schemas.microsoft.com/office/drawing/2014/main" id="{05A366C1-B7D1-494C-8A0E-94CBCC8427E4}"/>
              </a:ext>
            </a:extLst>
          </p:cNvPr>
          <p:cNvSpPr>
            <a:spLocks noGrp="1"/>
          </p:cNvSpPr>
          <p:nvPr>
            <p:ph type="sldNum" sz="quarter" idx="12"/>
          </p:nvPr>
        </p:nvSpPr>
        <p:spPr/>
        <p:txBody>
          <a:bodyPr/>
          <a:lstStyle/>
          <a:p>
            <a:fld id="{A0AC19A6-D2A2-4917-9F4B-C41831DEACC7}" type="slidenum">
              <a:rPr lang="pt-PT" smtClean="0"/>
              <a:pPr/>
              <a:t>12</a:t>
            </a:fld>
            <a:endParaRPr lang="pt-PT"/>
          </a:p>
        </p:txBody>
      </p:sp>
      <p:pic>
        <p:nvPicPr>
          <p:cNvPr id="7" name="Imagem 6">
            <a:extLst>
              <a:ext uri="{FF2B5EF4-FFF2-40B4-BE49-F238E27FC236}">
                <a16:creationId xmlns:a16="http://schemas.microsoft.com/office/drawing/2014/main" id="{2C8304B3-CDC8-407B-B3EA-24C9F6C7C1F2}"/>
              </a:ext>
            </a:extLst>
          </p:cNvPr>
          <p:cNvPicPr>
            <a:picLocks noChangeAspect="1"/>
          </p:cNvPicPr>
          <p:nvPr/>
        </p:nvPicPr>
        <p:blipFill rotWithShape="1">
          <a:blip r:embed="rId3"/>
          <a:srcRect l="23226" t="6601" r="22438" b="17800"/>
          <a:stretch/>
        </p:blipFill>
        <p:spPr>
          <a:xfrm>
            <a:off x="4399463" y="-9470"/>
            <a:ext cx="4744537" cy="3713116"/>
          </a:xfrm>
          <a:prstGeom prst="rect">
            <a:avLst/>
          </a:prstGeom>
        </p:spPr>
      </p:pic>
      <p:pic>
        <p:nvPicPr>
          <p:cNvPr id="11" name="Picture 2">
            <a:extLst>
              <a:ext uri="{FF2B5EF4-FFF2-40B4-BE49-F238E27FC236}">
                <a16:creationId xmlns:a16="http://schemas.microsoft.com/office/drawing/2014/main" id="{CD4E59FF-7EC0-4C89-A16D-3E266E21B060}"/>
              </a:ext>
            </a:extLst>
          </p:cNvPr>
          <p:cNvPicPr>
            <a:picLocks noChangeAspect="1" noChangeArrowheads="1"/>
          </p:cNvPicPr>
          <p:nvPr/>
        </p:nvPicPr>
        <p:blipFill>
          <a:blip r:embed="rId4" cstate="print"/>
          <a:srcRect l="21553" t="42165" r="22338" b="31375"/>
          <a:stretch>
            <a:fillRect/>
          </a:stretch>
        </p:blipFill>
        <p:spPr bwMode="auto">
          <a:xfrm>
            <a:off x="4464" y="3581983"/>
            <a:ext cx="9144000" cy="2695074"/>
          </a:xfrm>
          <a:prstGeom prst="rect">
            <a:avLst/>
          </a:prstGeom>
          <a:noFill/>
          <a:ln w="9525">
            <a:noFill/>
            <a:miter lim="800000"/>
            <a:headEnd/>
            <a:tailEnd/>
          </a:ln>
        </p:spPr>
      </p:pic>
      <p:sp>
        <p:nvSpPr>
          <p:cNvPr id="12" name="CaixaDeTexto 11">
            <a:extLst>
              <a:ext uri="{FF2B5EF4-FFF2-40B4-BE49-F238E27FC236}">
                <a16:creationId xmlns:a16="http://schemas.microsoft.com/office/drawing/2014/main" id="{93F7E15A-4795-4ECC-B448-86CD901654F6}"/>
              </a:ext>
            </a:extLst>
          </p:cNvPr>
          <p:cNvSpPr txBox="1"/>
          <p:nvPr/>
        </p:nvSpPr>
        <p:spPr>
          <a:xfrm>
            <a:off x="1691680" y="6356350"/>
            <a:ext cx="5938936" cy="369332"/>
          </a:xfrm>
          <a:prstGeom prst="rect">
            <a:avLst/>
          </a:prstGeom>
          <a:noFill/>
        </p:spPr>
        <p:txBody>
          <a:bodyPr wrap="square">
            <a:spAutoFit/>
          </a:bodyPr>
          <a:lstStyle/>
          <a:p>
            <a:pPr>
              <a:defRPr/>
            </a:pPr>
            <a:r>
              <a:rPr lang="pt-PT" b="1" dirty="0">
                <a:solidFill>
                  <a:srgbClr val="FF0000"/>
                </a:solidFill>
                <a:effectLst>
                  <a:outerShdw blurRad="38100" dist="38100" dir="2700000" algn="tl">
                    <a:srgbClr val="000000">
                      <a:alpha val="43137"/>
                    </a:srgbClr>
                  </a:outerShdw>
                </a:effectLst>
                <a:highlight>
                  <a:srgbClr val="FFFF00"/>
                </a:highlight>
                <a:latin typeface="+mn-lt"/>
              </a:rPr>
              <a:t>Ana Pereira, Ph.D. </a:t>
            </a:r>
            <a:r>
              <a:rPr lang="pt-PT" sz="1400" dirty="0">
                <a:solidFill>
                  <a:srgbClr val="FF0000"/>
                </a:solidFill>
                <a:effectLst>
                  <a:outerShdw blurRad="38100" dist="38100" dir="2700000" algn="tl">
                    <a:srgbClr val="000000">
                      <a:alpha val="43137"/>
                    </a:srgbClr>
                  </a:outerShdw>
                </a:effectLst>
                <a:highlight>
                  <a:srgbClr val="FFFF00"/>
                </a:highlight>
                <a:latin typeface="+mn-lt"/>
              </a:rPr>
              <a:t>e-mail: </a:t>
            </a:r>
            <a:r>
              <a:rPr lang="pt-PT" sz="1400" dirty="0">
                <a:solidFill>
                  <a:srgbClr val="FF0000"/>
                </a:solidFill>
                <a:effectLst>
                  <a:outerShdw blurRad="38100" dist="38100" dir="2700000" algn="tl">
                    <a:srgbClr val="000000">
                      <a:alpha val="43137"/>
                    </a:srgbClr>
                  </a:outerShdw>
                </a:effectLst>
                <a:highlight>
                  <a:srgbClr val="FFFF00"/>
                </a:highlight>
                <a:hlinkClick r:id="rId5">
                  <a:extLst>
                    <a:ext uri="{A12FA001-AC4F-418D-AE19-62706E023703}">
                      <ahyp:hlinkClr xmlns:ahyp="http://schemas.microsoft.com/office/drawing/2018/hyperlinkcolor" val="tx"/>
                    </a:ext>
                  </a:extLst>
                </a:hlinkClick>
              </a:rPr>
              <a:t>ana.fatima.pereira@ese.ips.pt</a:t>
            </a:r>
            <a:r>
              <a:rPr lang="pt-PT" sz="1400" dirty="0">
                <a:solidFill>
                  <a:srgbClr val="FF0000"/>
                </a:solidFill>
                <a:effectLst>
                  <a:outerShdw blurRad="38100" dist="38100" dir="2700000" algn="tl">
                    <a:srgbClr val="000000">
                      <a:alpha val="43137"/>
                    </a:srgbClr>
                  </a:outerShdw>
                </a:effectLst>
                <a:highlight>
                  <a:srgbClr val="FFFF00"/>
                </a:highlight>
                <a:latin typeface="+mn-lt"/>
              </a:rPr>
              <a:t> </a:t>
            </a:r>
          </a:p>
        </p:txBody>
      </p:sp>
    </p:spTree>
    <p:extLst>
      <p:ext uri="{BB962C8B-B14F-4D97-AF65-F5344CB8AC3E}">
        <p14:creationId xmlns:p14="http://schemas.microsoft.com/office/powerpoint/2010/main" val="208587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a Data 5"/>
          <p:cNvSpPr>
            <a:spLocks noGrp="1"/>
          </p:cNvSpPr>
          <p:nvPr>
            <p:ph type="dt" sz="half" idx="10"/>
          </p:nvPr>
        </p:nvSpPr>
        <p:spPr>
          <a:xfrm>
            <a:off x="251520" y="6309320"/>
            <a:ext cx="2133600" cy="365125"/>
          </a:xfrm>
        </p:spPr>
        <p:txBody>
          <a:bodyPr/>
          <a:lstStyle/>
          <a:p>
            <a:fld id="{C1C29778-F07A-0245-9A8D-4D1690EC0611}" type="datetime1">
              <a:rPr lang="pt-PT" smtClean="0"/>
              <a:pPr/>
              <a:t>11-01-2021</a:t>
            </a:fld>
            <a:endParaRPr lang="pt-PT" dirty="0"/>
          </a:p>
        </p:txBody>
      </p:sp>
      <p:sp>
        <p:nvSpPr>
          <p:cNvPr id="8" name="Marcador de Posição do Número do Diapositivo 7"/>
          <p:cNvSpPr>
            <a:spLocks noGrp="1"/>
          </p:cNvSpPr>
          <p:nvPr>
            <p:ph type="sldNum" sz="quarter" idx="12"/>
          </p:nvPr>
        </p:nvSpPr>
        <p:spPr/>
        <p:txBody>
          <a:bodyPr/>
          <a:lstStyle/>
          <a:p>
            <a:fld id="{A0AC19A6-D2A2-4917-9F4B-C41831DEACC7}" type="slidenum">
              <a:rPr lang="pt-PT" smtClean="0"/>
              <a:pPr/>
              <a:t>2</a:t>
            </a:fld>
            <a:endParaRPr lang="pt-PT"/>
          </a:p>
        </p:txBody>
      </p:sp>
      <p:sp>
        <p:nvSpPr>
          <p:cNvPr id="24" name="CaixaDeTexto 23">
            <a:extLst>
              <a:ext uri="{FF2B5EF4-FFF2-40B4-BE49-F238E27FC236}">
                <a16:creationId xmlns:a16="http://schemas.microsoft.com/office/drawing/2014/main" id="{DDBD7CB9-A69B-4F44-BE8B-0E10C4F08339}"/>
              </a:ext>
            </a:extLst>
          </p:cNvPr>
          <p:cNvSpPr txBox="1"/>
          <p:nvPr/>
        </p:nvSpPr>
        <p:spPr>
          <a:xfrm>
            <a:off x="1403648" y="6309320"/>
            <a:ext cx="6912768" cy="338554"/>
          </a:xfrm>
          <a:prstGeom prst="rect">
            <a:avLst/>
          </a:prstGeom>
          <a:noFill/>
        </p:spPr>
        <p:txBody>
          <a:bodyPr wrap="square" rtlCol="0">
            <a:spAutoFit/>
          </a:bodyPr>
          <a:lstStyle/>
          <a:p>
            <a:r>
              <a:rPr lang="pt-PT" sz="1600" b="1" dirty="0" err="1">
                <a:solidFill>
                  <a:schemeClr val="accent2">
                    <a:lumMod val="50000"/>
                  </a:schemeClr>
                </a:solidFill>
              </a:rPr>
              <a:t>Introduction</a:t>
            </a:r>
            <a:r>
              <a:rPr lang="pt-PT" sz="1600" b="1" dirty="0">
                <a:solidFill>
                  <a:schemeClr val="accent2">
                    <a:lumMod val="50000"/>
                  </a:schemeClr>
                </a:solidFill>
              </a:rPr>
              <a:t> </a:t>
            </a:r>
            <a:r>
              <a:rPr lang="pt-PT" sz="1600" dirty="0">
                <a:solidFill>
                  <a:schemeClr val="accent2">
                    <a:lumMod val="40000"/>
                    <a:lumOff val="60000"/>
                  </a:schemeClr>
                </a:solidFill>
              </a:rPr>
              <a:t>| Aim | </a:t>
            </a:r>
            <a:r>
              <a:rPr lang="pt-PT" sz="1600" dirty="0" err="1">
                <a:solidFill>
                  <a:schemeClr val="accent2">
                    <a:lumMod val="40000"/>
                    <a:lumOff val="60000"/>
                  </a:schemeClr>
                </a:solidFill>
              </a:rPr>
              <a:t>Metodology</a:t>
            </a:r>
            <a:r>
              <a:rPr lang="pt-PT" sz="1600" dirty="0">
                <a:solidFill>
                  <a:schemeClr val="accent2">
                    <a:lumMod val="40000"/>
                    <a:lumOff val="60000"/>
                  </a:schemeClr>
                </a:solidFill>
              </a:rPr>
              <a:t>| </a:t>
            </a:r>
            <a:r>
              <a:rPr lang="pt-PT" sz="1600" dirty="0" err="1">
                <a:solidFill>
                  <a:schemeClr val="accent2">
                    <a:lumMod val="40000"/>
                    <a:lumOff val="60000"/>
                  </a:schemeClr>
                </a:solidFill>
              </a:rPr>
              <a:t>Results</a:t>
            </a:r>
            <a:r>
              <a:rPr lang="pt-PT" sz="1600" dirty="0">
                <a:solidFill>
                  <a:schemeClr val="accent2">
                    <a:lumMod val="40000"/>
                    <a:lumOff val="60000"/>
                  </a:schemeClr>
                </a:solidFill>
              </a:rPr>
              <a:t> | </a:t>
            </a:r>
            <a:r>
              <a:rPr lang="pt-PT" sz="1600" dirty="0" err="1">
                <a:solidFill>
                  <a:schemeClr val="accent2">
                    <a:lumMod val="40000"/>
                    <a:lumOff val="60000"/>
                  </a:schemeClr>
                </a:solidFill>
              </a:rPr>
              <a:t>Conclusions</a:t>
            </a:r>
            <a:endParaRPr lang="pt-PT" sz="1600" dirty="0">
              <a:solidFill>
                <a:schemeClr val="accent2">
                  <a:lumMod val="40000"/>
                  <a:lumOff val="60000"/>
                </a:schemeClr>
              </a:solidFill>
            </a:endParaRPr>
          </a:p>
        </p:txBody>
      </p:sp>
      <p:sp>
        <p:nvSpPr>
          <p:cNvPr id="2" name="Triângulo isósceles 1">
            <a:extLst>
              <a:ext uri="{FF2B5EF4-FFF2-40B4-BE49-F238E27FC236}">
                <a16:creationId xmlns:a16="http://schemas.microsoft.com/office/drawing/2014/main" id="{ADD48E0F-063B-4FD4-AB36-22F8C63D6C7D}"/>
              </a:ext>
            </a:extLst>
          </p:cNvPr>
          <p:cNvSpPr/>
          <p:nvPr/>
        </p:nvSpPr>
        <p:spPr>
          <a:xfrm>
            <a:off x="2483768" y="1700808"/>
            <a:ext cx="4032448" cy="36724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CaixaDeTexto 2">
            <a:extLst>
              <a:ext uri="{FF2B5EF4-FFF2-40B4-BE49-F238E27FC236}">
                <a16:creationId xmlns:a16="http://schemas.microsoft.com/office/drawing/2014/main" id="{A8A3FD24-0FD6-4B6A-B28B-DBE2C0F8FE17}"/>
              </a:ext>
            </a:extLst>
          </p:cNvPr>
          <p:cNvSpPr txBox="1"/>
          <p:nvPr/>
        </p:nvSpPr>
        <p:spPr>
          <a:xfrm rot="17897536">
            <a:off x="2148230" y="3088771"/>
            <a:ext cx="1752664" cy="461665"/>
          </a:xfrm>
          <a:prstGeom prst="rect">
            <a:avLst/>
          </a:prstGeom>
          <a:noFill/>
          <a:ln>
            <a:solidFill>
              <a:schemeClr val="tx1"/>
            </a:solidFill>
          </a:ln>
        </p:spPr>
        <p:txBody>
          <a:bodyPr wrap="square" rtlCol="0">
            <a:spAutoFit/>
          </a:bodyPr>
          <a:lstStyle/>
          <a:p>
            <a:pPr algn="ctr"/>
            <a:r>
              <a:rPr lang="pt-PT" sz="2400" b="1" dirty="0" err="1"/>
              <a:t>Exercise</a:t>
            </a:r>
            <a:endParaRPr lang="pt-PT" sz="2400" b="1" dirty="0"/>
          </a:p>
        </p:txBody>
      </p:sp>
      <p:sp>
        <p:nvSpPr>
          <p:cNvPr id="9" name="CaixaDeTexto 8">
            <a:extLst>
              <a:ext uri="{FF2B5EF4-FFF2-40B4-BE49-F238E27FC236}">
                <a16:creationId xmlns:a16="http://schemas.microsoft.com/office/drawing/2014/main" id="{1D08C404-AB66-45A2-9A77-2246183DACDE}"/>
              </a:ext>
            </a:extLst>
          </p:cNvPr>
          <p:cNvSpPr txBox="1"/>
          <p:nvPr/>
        </p:nvSpPr>
        <p:spPr>
          <a:xfrm rot="3600511">
            <a:off x="4920863" y="3021022"/>
            <a:ext cx="2010914" cy="461665"/>
          </a:xfrm>
          <a:prstGeom prst="rect">
            <a:avLst/>
          </a:prstGeom>
          <a:noFill/>
          <a:ln>
            <a:solidFill>
              <a:schemeClr val="tx1"/>
            </a:solidFill>
          </a:ln>
        </p:spPr>
        <p:txBody>
          <a:bodyPr wrap="square" rtlCol="0">
            <a:spAutoFit/>
          </a:bodyPr>
          <a:lstStyle/>
          <a:p>
            <a:pPr algn="ctr"/>
            <a:r>
              <a:rPr lang="pt-PT" sz="2400" b="1" dirty="0" err="1"/>
              <a:t>Health</a:t>
            </a:r>
            <a:endParaRPr lang="pt-PT" sz="2400" b="1" dirty="0"/>
          </a:p>
        </p:txBody>
      </p:sp>
      <p:sp>
        <p:nvSpPr>
          <p:cNvPr id="10" name="CaixaDeTexto 9">
            <a:extLst>
              <a:ext uri="{FF2B5EF4-FFF2-40B4-BE49-F238E27FC236}">
                <a16:creationId xmlns:a16="http://schemas.microsoft.com/office/drawing/2014/main" id="{AE081AD1-B39B-47A6-BFF7-E78A20A21618}"/>
              </a:ext>
            </a:extLst>
          </p:cNvPr>
          <p:cNvSpPr txBox="1"/>
          <p:nvPr/>
        </p:nvSpPr>
        <p:spPr>
          <a:xfrm>
            <a:off x="3527884" y="5592998"/>
            <a:ext cx="1920448" cy="461665"/>
          </a:xfrm>
          <a:prstGeom prst="rect">
            <a:avLst/>
          </a:prstGeom>
          <a:noFill/>
          <a:ln>
            <a:solidFill>
              <a:schemeClr val="tx1"/>
            </a:solidFill>
          </a:ln>
        </p:spPr>
        <p:txBody>
          <a:bodyPr wrap="square" rtlCol="0">
            <a:spAutoFit/>
          </a:bodyPr>
          <a:lstStyle/>
          <a:p>
            <a:pPr algn="ctr"/>
            <a:r>
              <a:rPr lang="pt-PT" sz="2400" b="1" dirty="0" err="1"/>
              <a:t>Students</a:t>
            </a:r>
            <a:endParaRPr lang="pt-PT" sz="2400" b="1" dirty="0"/>
          </a:p>
        </p:txBody>
      </p:sp>
      <p:sp>
        <p:nvSpPr>
          <p:cNvPr id="4" name="Retângulo 3">
            <a:extLst>
              <a:ext uri="{FF2B5EF4-FFF2-40B4-BE49-F238E27FC236}">
                <a16:creationId xmlns:a16="http://schemas.microsoft.com/office/drawing/2014/main" id="{71503FCF-368A-4FEE-985E-797AC3FC98D7}"/>
              </a:ext>
            </a:extLst>
          </p:cNvPr>
          <p:cNvSpPr/>
          <p:nvPr/>
        </p:nvSpPr>
        <p:spPr>
          <a:xfrm>
            <a:off x="3527884" y="3702178"/>
            <a:ext cx="2088232" cy="1011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t>COVID19</a:t>
            </a:r>
          </a:p>
        </p:txBody>
      </p:sp>
      <p:pic>
        <p:nvPicPr>
          <p:cNvPr id="1026" name="Picture 2" descr="Resultado de imagem para PONTO DE INTERROGAÇÃO">
            <a:extLst>
              <a:ext uri="{FF2B5EF4-FFF2-40B4-BE49-F238E27FC236}">
                <a16:creationId xmlns:a16="http://schemas.microsoft.com/office/drawing/2014/main" id="{C6A4E5B3-710C-442A-B1BF-8FA5C04C37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2446" y="4227912"/>
            <a:ext cx="2234354" cy="19312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8CED60AC-C9CD-4CB8-9FFC-E3F6E5A8DB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821157" cy="144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66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a Data 5"/>
          <p:cNvSpPr>
            <a:spLocks noGrp="1"/>
          </p:cNvSpPr>
          <p:nvPr>
            <p:ph type="dt" sz="half" idx="10"/>
          </p:nvPr>
        </p:nvSpPr>
        <p:spPr>
          <a:xfrm>
            <a:off x="251520" y="6309320"/>
            <a:ext cx="2133600" cy="365125"/>
          </a:xfrm>
        </p:spPr>
        <p:txBody>
          <a:bodyPr/>
          <a:lstStyle/>
          <a:p>
            <a:fld id="{C1C29778-F07A-0245-9A8D-4D1690EC0611}" type="datetime1">
              <a:rPr lang="pt-PT" smtClean="0"/>
              <a:pPr/>
              <a:t>11-01-2021</a:t>
            </a:fld>
            <a:endParaRPr lang="pt-PT" dirty="0"/>
          </a:p>
        </p:txBody>
      </p:sp>
      <p:sp>
        <p:nvSpPr>
          <p:cNvPr id="8" name="Marcador de Posição do Número do Diapositivo 7"/>
          <p:cNvSpPr>
            <a:spLocks noGrp="1"/>
          </p:cNvSpPr>
          <p:nvPr>
            <p:ph type="sldNum" sz="quarter" idx="12"/>
          </p:nvPr>
        </p:nvSpPr>
        <p:spPr/>
        <p:txBody>
          <a:bodyPr/>
          <a:lstStyle/>
          <a:p>
            <a:fld id="{A0AC19A6-D2A2-4917-9F4B-C41831DEACC7}" type="slidenum">
              <a:rPr lang="pt-PT" smtClean="0"/>
              <a:pPr/>
              <a:t>3</a:t>
            </a:fld>
            <a:endParaRPr lang="pt-PT"/>
          </a:p>
        </p:txBody>
      </p:sp>
      <p:pic>
        <p:nvPicPr>
          <p:cNvPr id="7" name="Picture 3">
            <a:extLst>
              <a:ext uri="{FF2B5EF4-FFF2-40B4-BE49-F238E27FC236}">
                <a16:creationId xmlns:a16="http://schemas.microsoft.com/office/drawing/2014/main" id="{D55F0C91-FF80-48D8-8B15-B95DDF17D27F}"/>
              </a:ext>
            </a:extLst>
          </p:cNvPr>
          <p:cNvPicPr>
            <a:picLocks noChangeAspect="1" noChangeArrowheads="1"/>
          </p:cNvPicPr>
          <p:nvPr/>
        </p:nvPicPr>
        <p:blipFill>
          <a:blip r:embed="rId2" cstate="print"/>
          <a:srcRect/>
          <a:stretch>
            <a:fillRect/>
          </a:stretch>
        </p:blipFill>
        <p:spPr bwMode="auto">
          <a:xfrm>
            <a:off x="2627784" y="2018038"/>
            <a:ext cx="3835052" cy="3849362"/>
          </a:xfrm>
          <a:prstGeom prst="rect">
            <a:avLst/>
          </a:prstGeom>
          <a:noFill/>
          <a:ln w="9525">
            <a:noFill/>
            <a:miter lim="800000"/>
            <a:headEnd/>
            <a:tailEnd/>
          </a:ln>
        </p:spPr>
      </p:pic>
      <p:sp>
        <p:nvSpPr>
          <p:cNvPr id="9" name="Seta para a direita 14">
            <a:extLst>
              <a:ext uri="{FF2B5EF4-FFF2-40B4-BE49-F238E27FC236}">
                <a16:creationId xmlns:a16="http://schemas.microsoft.com/office/drawing/2014/main" id="{C2C41ABE-8119-42B8-9CFA-6342BE69B1D5}"/>
              </a:ext>
            </a:extLst>
          </p:cNvPr>
          <p:cNvSpPr/>
          <p:nvPr/>
        </p:nvSpPr>
        <p:spPr>
          <a:xfrm>
            <a:off x="1600200" y="3048000"/>
            <a:ext cx="1600200" cy="2286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Seta para a direita 15">
            <a:extLst>
              <a:ext uri="{FF2B5EF4-FFF2-40B4-BE49-F238E27FC236}">
                <a16:creationId xmlns:a16="http://schemas.microsoft.com/office/drawing/2014/main" id="{205BF30F-FE5A-485A-85BE-BE6DFCE72FA4}"/>
              </a:ext>
            </a:extLst>
          </p:cNvPr>
          <p:cNvSpPr/>
          <p:nvPr/>
        </p:nvSpPr>
        <p:spPr>
          <a:xfrm>
            <a:off x="1143000" y="3962400"/>
            <a:ext cx="1600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Seta para a direita 16">
            <a:extLst>
              <a:ext uri="{FF2B5EF4-FFF2-40B4-BE49-F238E27FC236}">
                <a16:creationId xmlns:a16="http://schemas.microsoft.com/office/drawing/2014/main" id="{970FAB61-D3BA-4108-8CAC-AD4965449306}"/>
              </a:ext>
            </a:extLst>
          </p:cNvPr>
          <p:cNvSpPr/>
          <p:nvPr/>
        </p:nvSpPr>
        <p:spPr>
          <a:xfrm rot="9246617">
            <a:off x="5989407" y="1861885"/>
            <a:ext cx="1600200" cy="2286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Seta para a direita 17">
            <a:extLst>
              <a:ext uri="{FF2B5EF4-FFF2-40B4-BE49-F238E27FC236}">
                <a16:creationId xmlns:a16="http://schemas.microsoft.com/office/drawing/2014/main" id="{16A5AF2F-EE21-4D75-92FF-4CEC7326EDF6}"/>
              </a:ext>
            </a:extLst>
          </p:cNvPr>
          <p:cNvSpPr/>
          <p:nvPr/>
        </p:nvSpPr>
        <p:spPr>
          <a:xfrm rot="10800000">
            <a:off x="5867400" y="4495800"/>
            <a:ext cx="1600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Seta para a direita 18">
            <a:extLst>
              <a:ext uri="{FF2B5EF4-FFF2-40B4-BE49-F238E27FC236}">
                <a16:creationId xmlns:a16="http://schemas.microsoft.com/office/drawing/2014/main" id="{3D8D6060-6EC3-423F-9D35-A4B8F153B7AD}"/>
              </a:ext>
            </a:extLst>
          </p:cNvPr>
          <p:cNvSpPr/>
          <p:nvPr/>
        </p:nvSpPr>
        <p:spPr>
          <a:xfrm>
            <a:off x="1676400" y="4724400"/>
            <a:ext cx="1600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Seta para a direita 19">
            <a:extLst>
              <a:ext uri="{FF2B5EF4-FFF2-40B4-BE49-F238E27FC236}">
                <a16:creationId xmlns:a16="http://schemas.microsoft.com/office/drawing/2014/main" id="{8ABA0A45-BE41-4087-957E-3AA65EDBFA19}"/>
              </a:ext>
            </a:extLst>
          </p:cNvPr>
          <p:cNvSpPr/>
          <p:nvPr/>
        </p:nvSpPr>
        <p:spPr>
          <a:xfrm rot="10800000">
            <a:off x="6019800" y="3581400"/>
            <a:ext cx="1600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5" name="Grupo 29">
            <a:extLst>
              <a:ext uri="{FF2B5EF4-FFF2-40B4-BE49-F238E27FC236}">
                <a16:creationId xmlns:a16="http://schemas.microsoft.com/office/drawing/2014/main" id="{0D6B2128-C830-42C3-BAAC-F260A8F71940}"/>
              </a:ext>
            </a:extLst>
          </p:cNvPr>
          <p:cNvGrpSpPr/>
          <p:nvPr/>
        </p:nvGrpSpPr>
        <p:grpSpPr>
          <a:xfrm>
            <a:off x="4267200" y="2057400"/>
            <a:ext cx="762000" cy="1676400"/>
            <a:chOff x="3962400" y="228600"/>
            <a:chExt cx="762000" cy="1676400"/>
          </a:xfrm>
        </p:grpSpPr>
        <p:sp>
          <p:nvSpPr>
            <p:cNvPr id="17" name="Seta curvada à esquerda 22">
              <a:extLst>
                <a:ext uri="{FF2B5EF4-FFF2-40B4-BE49-F238E27FC236}">
                  <a16:creationId xmlns:a16="http://schemas.microsoft.com/office/drawing/2014/main" id="{94908E77-5253-4DBF-8AE2-F88C23B93381}"/>
                </a:ext>
              </a:extLst>
            </p:cNvPr>
            <p:cNvSpPr/>
            <p:nvPr/>
          </p:nvSpPr>
          <p:spPr>
            <a:xfrm>
              <a:off x="3962400" y="228600"/>
              <a:ext cx="609600" cy="1676400"/>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8" name="Seta curvada à direita 23">
              <a:extLst>
                <a:ext uri="{FF2B5EF4-FFF2-40B4-BE49-F238E27FC236}">
                  <a16:creationId xmlns:a16="http://schemas.microsoft.com/office/drawing/2014/main" id="{21B0038E-C283-4D2A-B08B-3EBC7B5416FB}"/>
                </a:ext>
              </a:extLst>
            </p:cNvPr>
            <p:cNvSpPr/>
            <p:nvPr/>
          </p:nvSpPr>
          <p:spPr>
            <a:xfrm>
              <a:off x="4191000" y="228600"/>
              <a:ext cx="533400" cy="1676400"/>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grpSp>
      <p:pic>
        <p:nvPicPr>
          <p:cNvPr id="20" name="Picture 2">
            <a:extLst>
              <a:ext uri="{FF2B5EF4-FFF2-40B4-BE49-F238E27FC236}">
                <a16:creationId xmlns:a16="http://schemas.microsoft.com/office/drawing/2014/main" id="{81144A8B-BF63-4771-B959-95C7D1B87D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821157" cy="1446151"/>
          </a:xfrm>
          <a:prstGeom prst="rect">
            <a:avLst/>
          </a:prstGeom>
          <a:noFill/>
          <a:extLst>
            <a:ext uri="{909E8E84-426E-40DD-AFC4-6F175D3DCCD1}">
              <a14:hiddenFill xmlns:a14="http://schemas.microsoft.com/office/drawing/2010/main">
                <a:solidFill>
                  <a:srgbClr val="FFFFFF"/>
                </a:solidFill>
              </a14:hiddenFill>
            </a:ext>
          </a:extLst>
        </p:spPr>
      </p:pic>
      <p:sp>
        <p:nvSpPr>
          <p:cNvPr id="21" name="CaixaDeTexto 20">
            <a:extLst>
              <a:ext uri="{FF2B5EF4-FFF2-40B4-BE49-F238E27FC236}">
                <a16:creationId xmlns:a16="http://schemas.microsoft.com/office/drawing/2014/main" id="{88F2FA67-72C2-49C7-9BE7-EF0482F825FF}"/>
              </a:ext>
            </a:extLst>
          </p:cNvPr>
          <p:cNvSpPr txBox="1"/>
          <p:nvPr/>
        </p:nvSpPr>
        <p:spPr>
          <a:xfrm>
            <a:off x="1403648" y="6309320"/>
            <a:ext cx="6912768" cy="338554"/>
          </a:xfrm>
          <a:prstGeom prst="rect">
            <a:avLst/>
          </a:prstGeom>
          <a:noFill/>
        </p:spPr>
        <p:txBody>
          <a:bodyPr wrap="square" rtlCol="0">
            <a:spAutoFit/>
          </a:bodyPr>
          <a:lstStyle/>
          <a:p>
            <a:r>
              <a:rPr lang="pt-PT" sz="1600" b="1" dirty="0" err="1">
                <a:solidFill>
                  <a:schemeClr val="accent2">
                    <a:lumMod val="50000"/>
                  </a:schemeClr>
                </a:solidFill>
              </a:rPr>
              <a:t>Introduction</a:t>
            </a:r>
            <a:r>
              <a:rPr lang="pt-PT" sz="1600" b="1" dirty="0">
                <a:solidFill>
                  <a:schemeClr val="accent2">
                    <a:lumMod val="50000"/>
                  </a:schemeClr>
                </a:solidFill>
              </a:rPr>
              <a:t> </a:t>
            </a:r>
            <a:r>
              <a:rPr lang="pt-PT" sz="1600" dirty="0">
                <a:solidFill>
                  <a:schemeClr val="accent2">
                    <a:lumMod val="40000"/>
                    <a:lumOff val="60000"/>
                  </a:schemeClr>
                </a:solidFill>
              </a:rPr>
              <a:t>| Aim | </a:t>
            </a:r>
            <a:r>
              <a:rPr lang="pt-PT" sz="1600" dirty="0" err="1">
                <a:solidFill>
                  <a:schemeClr val="accent2">
                    <a:lumMod val="40000"/>
                    <a:lumOff val="60000"/>
                  </a:schemeClr>
                </a:solidFill>
              </a:rPr>
              <a:t>Metodology</a:t>
            </a:r>
            <a:r>
              <a:rPr lang="pt-PT" sz="1600" dirty="0">
                <a:solidFill>
                  <a:schemeClr val="accent2">
                    <a:lumMod val="40000"/>
                    <a:lumOff val="60000"/>
                  </a:schemeClr>
                </a:solidFill>
              </a:rPr>
              <a:t>| </a:t>
            </a:r>
            <a:r>
              <a:rPr lang="pt-PT" sz="1600" dirty="0" err="1">
                <a:solidFill>
                  <a:schemeClr val="accent2">
                    <a:lumMod val="40000"/>
                    <a:lumOff val="60000"/>
                  </a:schemeClr>
                </a:solidFill>
              </a:rPr>
              <a:t>Results</a:t>
            </a:r>
            <a:r>
              <a:rPr lang="pt-PT" sz="1600" dirty="0">
                <a:solidFill>
                  <a:schemeClr val="accent2">
                    <a:lumMod val="40000"/>
                    <a:lumOff val="60000"/>
                  </a:schemeClr>
                </a:solidFill>
              </a:rPr>
              <a:t> | </a:t>
            </a:r>
            <a:r>
              <a:rPr lang="pt-PT" sz="1600" dirty="0" err="1">
                <a:solidFill>
                  <a:schemeClr val="accent2">
                    <a:lumMod val="40000"/>
                    <a:lumOff val="60000"/>
                  </a:schemeClr>
                </a:solidFill>
              </a:rPr>
              <a:t>Conclusions</a:t>
            </a:r>
            <a:endParaRPr lang="pt-PT" sz="1600" dirty="0">
              <a:solidFill>
                <a:schemeClr val="accent2">
                  <a:lumMod val="40000"/>
                  <a:lumOff val="60000"/>
                </a:schemeClr>
              </a:solidFill>
            </a:endParaRPr>
          </a:p>
        </p:txBody>
      </p:sp>
    </p:spTree>
    <p:extLst>
      <p:ext uri="{BB962C8B-B14F-4D97-AF65-F5344CB8AC3E}">
        <p14:creationId xmlns:p14="http://schemas.microsoft.com/office/powerpoint/2010/main" val="3659546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a Data 5"/>
          <p:cNvSpPr>
            <a:spLocks noGrp="1"/>
          </p:cNvSpPr>
          <p:nvPr>
            <p:ph type="dt" sz="half" idx="10"/>
          </p:nvPr>
        </p:nvSpPr>
        <p:spPr>
          <a:xfrm>
            <a:off x="251520" y="6309320"/>
            <a:ext cx="2133600" cy="365125"/>
          </a:xfrm>
        </p:spPr>
        <p:txBody>
          <a:bodyPr/>
          <a:lstStyle/>
          <a:p>
            <a:fld id="{C1C29778-F07A-0245-9A8D-4D1690EC0611}" type="datetime1">
              <a:rPr lang="pt-PT" smtClean="0"/>
              <a:pPr/>
              <a:t>11-01-2021</a:t>
            </a:fld>
            <a:endParaRPr lang="pt-PT" dirty="0"/>
          </a:p>
        </p:txBody>
      </p:sp>
      <p:sp>
        <p:nvSpPr>
          <p:cNvPr id="8" name="Marcador de Posição do Número do Diapositivo 7"/>
          <p:cNvSpPr>
            <a:spLocks noGrp="1"/>
          </p:cNvSpPr>
          <p:nvPr>
            <p:ph type="sldNum" sz="quarter" idx="12"/>
          </p:nvPr>
        </p:nvSpPr>
        <p:spPr/>
        <p:txBody>
          <a:bodyPr/>
          <a:lstStyle/>
          <a:p>
            <a:fld id="{A0AC19A6-D2A2-4917-9F4B-C41831DEACC7}" type="slidenum">
              <a:rPr lang="pt-PT" smtClean="0"/>
              <a:pPr/>
              <a:t>4</a:t>
            </a:fld>
            <a:endParaRPr lang="pt-PT"/>
          </a:p>
        </p:txBody>
      </p:sp>
      <p:grpSp>
        <p:nvGrpSpPr>
          <p:cNvPr id="25" name="Grupo 19">
            <a:extLst>
              <a:ext uri="{FF2B5EF4-FFF2-40B4-BE49-F238E27FC236}">
                <a16:creationId xmlns:a16="http://schemas.microsoft.com/office/drawing/2014/main" id="{156BE12F-3519-438D-9F96-988702A0DA41}"/>
              </a:ext>
            </a:extLst>
          </p:cNvPr>
          <p:cNvGrpSpPr/>
          <p:nvPr/>
        </p:nvGrpSpPr>
        <p:grpSpPr>
          <a:xfrm>
            <a:off x="2286000" y="1447800"/>
            <a:ext cx="6858000" cy="4608731"/>
            <a:chOff x="1219200" y="1447800"/>
            <a:chExt cx="6858000" cy="4608731"/>
          </a:xfrm>
        </p:grpSpPr>
        <p:sp>
          <p:nvSpPr>
            <p:cNvPr id="26" name="CaixaDeTexto 25">
              <a:extLst>
                <a:ext uri="{FF2B5EF4-FFF2-40B4-BE49-F238E27FC236}">
                  <a16:creationId xmlns:a16="http://schemas.microsoft.com/office/drawing/2014/main" id="{FC1BA164-ECC9-4403-9FD6-31595223AF04}"/>
                </a:ext>
              </a:extLst>
            </p:cNvPr>
            <p:cNvSpPr txBox="1"/>
            <p:nvPr/>
          </p:nvSpPr>
          <p:spPr>
            <a:xfrm>
              <a:off x="2590800" y="1447800"/>
              <a:ext cx="3581400" cy="461665"/>
            </a:xfrm>
            <a:prstGeom prst="rect">
              <a:avLst/>
            </a:prstGeom>
            <a:noFill/>
          </p:spPr>
          <p:txBody>
            <a:bodyPr wrap="square" rtlCol="0">
              <a:spAutoFit/>
            </a:bodyPr>
            <a:lstStyle/>
            <a:p>
              <a:pPr algn="ctr"/>
              <a:r>
                <a:rPr lang="pt-PT" sz="2400" b="1" dirty="0"/>
                <a:t>Muscular </a:t>
              </a:r>
              <a:r>
                <a:rPr lang="pt-PT" sz="2400" b="1" dirty="0" err="1"/>
                <a:t>Health</a:t>
              </a:r>
              <a:endParaRPr lang="pt-PT" sz="2400" b="1" dirty="0"/>
            </a:p>
          </p:txBody>
        </p:sp>
        <p:sp>
          <p:nvSpPr>
            <p:cNvPr id="27" name="Seta para a direita 8">
              <a:extLst>
                <a:ext uri="{FF2B5EF4-FFF2-40B4-BE49-F238E27FC236}">
                  <a16:creationId xmlns:a16="http://schemas.microsoft.com/office/drawing/2014/main" id="{B6484031-1E1B-43C1-A6C7-DB155E57B621}"/>
                </a:ext>
              </a:extLst>
            </p:cNvPr>
            <p:cNvSpPr/>
            <p:nvPr/>
          </p:nvSpPr>
          <p:spPr>
            <a:xfrm rot="7441315">
              <a:off x="2347831" y="2389018"/>
              <a:ext cx="1263330" cy="26899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 name="CaixaDeTexto 27">
              <a:extLst>
                <a:ext uri="{FF2B5EF4-FFF2-40B4-BE49-F238E27FC236}">
                  <a16:creationId xmlns:a16="http://schemas.microsoft.com/office/drawing/2014/main" id="{4780F50B-A12E-4E01-9C27-E5CAE1BFE2BB}"/>
                </a:ext>
              </a:extLst>
            </p:cNvPr>
            <p:cNvSpPr txBox="1"/>
            <p:nvPr/>
          </p:nvSpPr>
          <p:spPr>
            <a:xfrm>
              <a:off x="1219200" y="3200400"/>
              <a:ext cx="2590800" cy="646331"/>
            </a:xfrm>
            <a:prstGeom prst="rect">
              <a:avLst/>
            </a:prstGeom>
            <a:noFill/>
          </p:spPr>
          <p:txBody>
            <a:bodyPr wrap="square" rtlCol="0">
              <a:spAutoFit/>
            </a:bodyPr>
            <a:lstStyle/>
            <a:p>
              <a:r>
                <a:rPr lang="pt-PT" dirty="0" err="1"/>
                <a:t>Decrease</a:t>
              </a:r>
              <a:r>
                <a:rPr lang="pt-PT" dirty="0"/>
                <a:t> </a:t>
              </a:r>
              <a:r>
                <a:rPr lang="pt-PT" dirty="0" err="1"/>
                <a:t>of</a:t>
              </a:r>
              <a:r>
                <a:rPr lang="pt-PT" dirty="0"/>
                <a:t> funcional </a:t>
              </a:r>
              <a:r>
                <a:rPr lang="pt-PT" dirty="0" err="1"/>
                <a:t>capacity</a:t>
              </a:r>
              <a:endParaRPr lang="pt-PT" dirty="0"/>
            </a:p>
          </p:txBody>
        </p:sp>
        <p:sp>
          <p:nvSpPr>
            <p:cNvPr id="29" name="Seta para a direita 10">
              <a:extLst>
                <a:ext uri="{FF2B5EF4-FFF2-40B4-BE49-F238E27FC236}">
                  <a16:creationId xmlns:a16="http://schemas.microsoft.com/office/drawing/2014/main" id="{A4B49227-1E88-4721-95F3-8780E7463F98}"/>
                </a:ext>
              </a:extLst>
            </p:cNvPr>
            <p:cNvSpPr/>
            <p:nvPr/>
          </p:nvSpPr>
          <p:spPr>
            <a:xfrm rot="3731083">
              <a:off x="2220441" y="4373143"/>
              <a:ext cx="1263330" cy="26899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 name="CaixaDeTexto 29">
              <a:extLst>
                <a:ext uri="{FF2B5EF4-FFF2-40B4-BE49-F238E27FC236}">
                  <a16:creationId xmlns:a16="http://schemas.microsoft.com/office/drawing/2014/main" id="{0B8C80D6-57DF-4EFB-8B23-A49A5B99A541}"/>
                </a:ext>
              </a:extLst>
            </p:cNvPr>
            <p:cNvSpPr txBox="1"/>
            <p:nvPr/>
          </p:nvSpPr>
          <p:spPr>
            <a:xfrm>
              <a:off x="1295400" y="5181600"/>
              <a:ext cx="1981200" cy="646331"/>
            </a:xfrm>
            <a:prstGeom prst="rect">
              <a:avLst/>
            </a:prstGeom>
            <a:noFill/>
          </p:spPr>
          <p:txBody>
            <a:bodyPr wrap="square" rtlCol="0">
              <a:spAutoFit/>
            </a:bodyPr>
            <a:lstStyle/>
            <a:p>
              <a:r>
                <a:rPr lang="pt-PT" dirty="0" err="1"/>
                <a:t>Decrease</a:t>
              </a:r>
              <a:r>
                <a:rPr lang="pt-PT" dirty="0"/>
                <a:t> </a:t>
              </a:r>
              <a:r>
                <a:rPr lang="pt-PT" dirty="0" err="1"/>
                <a:t>of</a:t>
              </a:r>
              <a:r>
                <a:rPr lang="pt-PT" dirty="0"/>
                <a:t> </a:t>
              </a:r>
              <a:r>
                <a:rPr lang="pt-PT" u="sng" dirty="0" err="1"/>
                <a:t>immunity</a:t>
              </a:r>
              <a:endParaRPr lang="pt-PT" u="sng" dirty="0"/>
            </a:p>
          </p:txBody>
        </p:sp>
        <p:sp>
          <p:nvSpPr>
            <p:cNvPr id="31" name="Seta para a direita 12">
              <a:extLst>
                <a:ext uri="{FF2B5EF4-FFF2-40B4-BE49-F238E27FC236}">
                  <a16:creationId xmlns:a16="http://schemas.microsoft.com/office/drawing/2014/main" id="{5F002D3C-D5CE-452B-A459-88603A5630B1}"/>
                </a:ext>
              </a:extLst>
            </p:cNvPr>
            <p:cNvSpPr/>
            <p:nvPr/>
          </p:nvSpPr>
          <p:spPr>
            <a:xfrm rot="3415475">
              <a:off x="5007363" y="2449410"/>
              <a:ext cx="1263330" cy="26899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 name="CaixaDeTexto 31">
              <a:extLst>
                <a:ext uri="{FF2B5EF4-FFF2-40B4-BE49-F238E27FC236}">
                  <a16:creationId xmlns:a16="http://schemas.microsoft.com/office/drawing/2014/main" id="{8918FD60-1F40-4000-9663-7A485FA5D824}"/>
                </a:ext>
              </a:extLst>
            </p:cNvPr>
            <p:cNvSpPr txBox="1"/>
            <p:nvPr/>
          </p:nvSpPr>
          <p:spPr>
            <a:xfrm>
              <a:off x="5410200" y="3276600"/>
              <a:ext cx="2667000" cy="707886"/>
            </a:xfrm>
            <a:prstGeom prst="rect">
              <a:avLst/>
            </a:prstGeom>
            <a:noFill/>
          </p:spPr>
          <p:txBody>
            <a:bodyPr wrap="square" rtlCol="0">
              <a:spAutoFit/>
            </a:bodyPr>
            <a:lstStyle/>
            <a:p>
              <a:r>
                <a:rPr lang="pt-PT" sz="2000" b="1" dirty="0" err="1">
                  <a:solidFill>
                    <a:srgbClr val="FF0000"/>
                  </a:solidFill>
                </a:rPr>
                <a:t>Functional</a:t>
              </a:r>
              <a:r>
                <a:rPr lang="pt-PT" sz="2000" b="1" dirty="0">
                  <a:solidFill>
                    <a:srgbClr val="FF0000"/>
                  </a:solidFill>
                </a:rPr>
                <a:t> Performance</a:t>
              </a:r>
            </a:p>
          </p:txBody>
        </p:sp>
        <p:sp>
          <p:nvSpPr>
            <p:cNvPr id="33" name="Seta para a direita 14">
              <a:extLst>
                <a:ext uri="{FF2B5EF4-FFF2-40B4-BE49-F238E27FC236}">
                  <a16:creationId xmlns:a16="http://schemas.microsoft.com/office/drawing/2014/main" id="{071A0063-D8B4-4932-A696-69C64708B0E2}"/>
                </a:ext>
              </a:extLst>
            </p:cNvPr>
            <p:cNvSpPr/>
            <p:nvPr/>
          </p:nvSpPr>
          <p:spPr>
            <a:xfrm rot="6104490">
              <a:off x="5572159" y="4473721"/>
              <a:ext cx="1263330" cy="26899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34" name="Conexão recta unidireccional 16">
              <a:extLst>
                <a:ext uri="{FF2B5EF4-FFF2-40B4-BE49-F238E27FC236}">
                  <a16:creationId xmlns:a16="http://schemas.microsoft.com/office/drawing/2014/main" id="{8443BC98-93C3-4886-BF97-C2B076D80496}"/>
                </a:ext>
              </a:extLst>
            </p:cNvPr>
            <p:cNvCxnSpPr/>
            <p:nvPr/>
          </p:nvCxnSpPr>
          <p:spPr>
            <a:xfrm flipH="1">
              <a:off x="3886200" y="3505200"/>
              <a:ext cx="1295400" cy="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5" name="CaixaDeTexto 34">
              <a:extLst>
                <a:ext uri="{FF2B5EF4-FFF2-40B4-BE49-F238E27FC236}">
                  <a16:creationId xmlns:a16="http://schemas.microsoft.com/office/drawing/2014/main" id="{E4ABE10C-A5C9-4A68-A8CF-246BA7EC268E}"/>
                </a:ext>
              </a:extLst>
            </p:cNvPr>
            <p:cNvSpPr txBox="1"/>
            <p:nvPr/>
          </p:nvSpPr>
          <p:spPr>
            <a:xfrm>
              <a:off x="4724400" y="5410200"/>
              <a:ext cx="3352800" cy="646331"/>
            </a:xfrm>
            <a:prstGeom prst="rect">
              <a:avLst/>
            </a:prstGeom>
            <a:noFill/>
          </p:spPr>
          <p:txBody>
            <a:bodyPr wrap="square" rtlCol="0">
              <a:spAutoFit/>
            </a:bodyPr>
            <a:lstStyle/>
            <a:p>
              <a:r>
                <a:rPr lang="pt-PT" b="1" u="sng" dirty="0" err="1">
                  <a:solidFill>
                    <a:srgbClr val="FF0000"/>
                  </a:solidFill>
                </a:rPr>
                <a:t>Malnutrition</a:t>
              </a:r>
              <a:endParaRPr lang="pt-PT" b="1" u="sng" dirty="0">
                <a:solidFill>
                  <a:srgbClr val="FF0000"/>
                </a:solidFill>
              </a:endParaRPr>
            </a:p>
            <a:p>
              <a:r>
                <a:rPr lang="pt-PT" altLang="pt-PT" dirty="0">
                  <a:solidFill>
                    <a:srgbClr val="222222"/>
                  </a:solidFill>
                  <a:latin typeface="inherit"/>
                  <a:cs typeface="Arial" panose="020B0604020202020204" pitchFamily="34" charset="0"/>
                </a:rPr>
                <a:t>PSYCHOSOCIAL DEPENDENCE</a:t>
              </a:r>
              <a:r>
                <a:rPr lang="pt-PT" b="1" u="sng" dirty="0">
                  <a:solidFill>
                    <a:srgbClr val="FF0000"/>
                  </a:solidFill>
                </a:rPr>
                <a:t> </a:t>
              </a:r>
            </a:p>
          </p:txBody>
        </p:sp>
        <p:cxnSp>
          <p:nvCxnSpPr>
            <p:cNvPr id="36" name="Conexão recta unidireccional 18">
              <a:extLst>
                <a:ext uri="{FF2B5EF4-FFF2-40B4-BE49-F238E27FC236}">
                  <a16:creationId xmlns:a16="http://schemas.microsoft.com/office/drawing/2014/main" id="{8C5970B3-01E0-4CDC-AC43-A8C778B2B4A4}"/>
                </a:ext>
              </a:extLst>
            </p:cNvPr>
            <p:cNvCxnSpPr/>
            <p:nvPr/>
          </p:nvCxnSpPr>
          <p:spPr>
            <a:xfrm flipH="1">
              <a:off x="3276600" y="5638800"/>
              <a:ext cx="1295400" cy="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sp>
        <p:nvSpPr>
          <p:cNvPr id="37" name="Chaveta à esquerda 36">
            <a:extLst>
              <a:ext uri="{FF2B5EF4-FFF2-40B4-BE49-F238E27FC236}">
                <a16:creationId xmlns:a16="http://schemas.microsoft.com/office/drawing/2014/main" id="{84ED1438-1605-4D42-9EE0-9735150E6E6F}"/>
              </a:ext>
            </a:extLst>
          </p:cNvPr>
          <p:cNvSpPr/>
          <p:nvPr/>
        </p:nvSpPr>
        <p:spPr>
          <a:xfrm>
            <a:off x="1676400" y="3124200"/>
            <a:ext cx="990600" cy="28194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38" name="CaixaDeTexto 37">
            <a:extLst>
              <a:ext uri="{FF2B5EF4-FFF2-40B4-BE49-F238E27FC236}">
                <a16:creationId xmlns:a16="http://schemas.microsoft.com/office/drawing/2014/main" id="{DBF06B3E-28D9-4C83-BEF5-67129F8D7272}"/>
              </a:ext>
            </a:extLst>
          </p:cNvPr>
          <p:cNvSpPr txBox="1"/>
          <p:nvPr/>
        </p:nvSpPr>
        <p:spPr>
          <a:xfrm>
            <a:off x="264141" y="4322973"/>
            <a:ext cx="1447800" cy="369332"/>
          </a:xfrm>
          <a:prstGeom prst="rect">
            <a:avLst/>
          </a:prstGeom>
          <a:noFill/>
        </p:spPr>
        <p:txBody>
          <a:bodyPr wrap="square" rtlCol="0">
            <a:spAutoFit/>
          </a:bodyPr>
          <a:lstStyle/>
          <a:p>
            <a:r>
              <a:rPr lang="pt-PT" b="1" dirty="0" err="1"/>
              <a:t>Disease</a:t>
            </a:r>
            <a:endParaRPr lang="pt-PT" b="1" dirty="0"/>
          </a:p>
        </p:txBody>
      </p:sp>
      <p:sp>
        <p:nvSpPr>
          <p:cNvPr id="3" name="Rectangle 2">
            <a:extLst>
              <a:ext uri="{FF2B5EF4-FFF2-40B4-BE49-F238E27FC236}">
                <a16:creationId xmlns:a16="http://schemas.microsoft.com/office/drawing/2014/main" id="{9A11CC20-5EE6-4A6A-A447-307D0364037C}"/>
              </a:ext>
            </a:extLst>
          </p:cNvPr>
          <p:cNvSpPr>
            <a:spLocks noChangeArrowheads="1"/>
          </p:cNvSpPr>
          <p:nvPr/>
        </p:nvSpPr>
        <p:spPr bwMode="auto">
          <a:xfrm>
            <a:off x="152400" y="42110"/>
            <a:ext cx="65" cy="22058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P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pt-PT" altLang="pt-PT" sz="600" b="0" i="0" u="none" strike="noStrike" cap="none" normalizeH="0" baseline="0" dirty="0">
              <a:ln>
                <a:noFill/>
              </a:ln>
              <a:solidFill>
                <a:schemeClr val="tx1"/>
              </a:solidFill>
              <a:effectLst/>
            </a:endParaRPr>
          </a:p>
        </p:txBody>
      </p:sp>
      <p:pic>
        <p:nvPicPr>
          <p:cNvPr id="21" name="Picture 2">
            <a:extLst>
              <a:ext uri="{FF2B5EF4-FFF2-40B4-BE49-F238E27FC236}">
                <a16:creationId xmlns:a16="http://schemas.microsoft.com/office/drawing/2014/main" id="{C3389E67-53BD-4153-91EF-DA06C4D1DE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21157" cy="1446151"/>
          </a:xfrm>
          <a:prstGeom prst="rect">
            <a:avLst/>
          </a:prstGeom>
          <a:noFill/>
          <a:extLst>
            <a:ext uri="{909E8E84-426E-40DD-AFC4-6F175D3DCCD1}">
              <a14:hiddenFill xmlns:a14="http://schemas.microsoft.com/office/drawing/2010/main">
                <a:solidFill>
                  <a:srgbClr val="FFFFFF"/>
                </a:solidFill>
              </a14:hiddenFill>
            </a:ext>
          </a:extLst>
        </p:spPr>
      </p:pic>
      <p:sp>
        <p:nvSpPr>
          <p:cNvPr id="22" name="CaixaDeTexto 21">
            <a:extLst>
              <a:ext uri="{FF2B5EF4-FFF2-40B4-BE49-F238E27FC236}">
                <a16:creationId xmlns:a16="http://schemas.microsoft.com/office/drawing/2014/main" id="{7613D14B-2901-4A87-A24B-12190752B774}"/>
              </a:ext>
            </a:extLst>
          </p:cNvPr>
          <p:cNvSpPr txBox="1"/>
          <p:nvPr/>
        </p:nvSpPr>
        <p:spPr>
          <a:xfrm>
            <a:off x="1403648" y="6309320"/>
            <a:ext cx="6912768" cy="338554"/>
          </a:xfrm>
          <a:prstGeom prst="rect">
            <a:avLst/>
          </a:prstGeom>
          <a:noFill/>
        </p:spPr>
        <p:txBody>
          <a:bodyPr wrap="square" rtlCol="0">
            <a:spAutoFit/>
          </a:bodyPr>
          <a:lstStyle/>
          <a:p>
            <a:r>
              <a:rPr lang="pt-PT" sz="1600" b="1" dirty="0" err="1">
                <a:solidFill>
                  <a:schemeClr val="accent2">
                    <a:lumMod val="50000"/>
                  </a:schemeClr>
                </a:solidFill>
              </a:rPr>
              <a:t>Introduction</a:t>
            </a:r>
            <a:r>
              <a:rPr lang="pt-PT" sz="1600" b="1" dirty="0">
                <a:solidFill>
                  <a:schemeClr val="accent2">
                    <a:lumMod val="50000"/>
                  </a:schemeClr>
                </a:solidFill>
              </a:rPr>
              <a:t> </a:t>
            </a:r>
            <a:r>
              <a:rPr lang="pt-PT" sz="1600" dirty="0">
                <a:solidFill>
                  <a:schemeClr val="accent2">
                    <a:lumMod val="40000"/>
                    <a:lumOff val="60000"/>
                  </a:schemeClr>
                </a:solidFill>
              </a:rPr>
              <a:t>| Aim | </a:t>
            </a:r>
            <a:r>
              <a:rPr lang="pt-PT" sz="1600" dirty="0" err="1">
                <a:solidFill>
                  <a:schemeClr val="accent2">
                    <a:lumMod val="40000"/>
                    <a:lumOff val="60000"/>
                  </a:schemeClr>
                </a:solidFill>
              </a:rPr>
              <a:t>Metodology</a:t>
            </a:r>
            <a:r>
              <a:rPr lang="pt-PT" sz="1600" dirty="0">
                <a:solidFill>
                  <a:schemeClr val="accent2">
                    <a:lumMod val="40000"/>
                    <a:lumOff val="60000"/>
                  </a:schemeClr>
                </a:solidFill>
              </a:rPr>
              <a:t>| </a:t>
            </a:r>
            <a:r>
              <a:rPr lang="pt-PT" sz="1600" dirty="0" err="1">
                <a:solidFill>
                  <a:schemeClr val="accent2">
                    <a:lumMod val="40000"/>
                    <a:lumOff val="60000"/>
                  </a:schemeClr>
                </a:solidFill>
              </a:rPr>
              <a:t>Results</a:t>
            </a:r>
            <a:r>
              <a:rPr lang="pt-PT" sz="1600" dirty="0">
                <a:solidFill>
                  <a:schemeClr val="accent2">
                    <a:lumMod val="40000"/>
                    <a:lumOff val="60000"/>
                  </a:schemeClr>
                </a:solidFill>
              </a:rPr>
              <a:t> | </a:t>
            </a:r>
            <a:r>
              <a:rPr lang="pt-PT" sz="1600" dirty="0" err="1">
                <a:solidFill>
                  <a:schemeClr val="accent2">
                    <a:lumMod val="40000"/>
                    <a:lumOff val="60000"/>
                  </a:schemeClr>
                </a:solidFill>
              </a:rPr>
              <a:t>Conclusions</a:t>
            </a:r>
            <a:endParaRPr lang="pt-PT" sz="1600" dirty="0">
              <a:solidFill>
                <a:schemeClr val="accent2">
                  <a:lumMod val="40000"/>
                  <a:lumOff val="60000"/>
                </a:schemeClr>
              </a:solidFill>
            </a:endParaRPr>
          </a:p>
        </p:txBody>
      </p:sp>
    </p:spTree>
    <p:extLst>
      <p:ext uri="{BB962C8B-B14F-4D97-AF65-F5344CB8AC3E}">
        <p14:creationId xmlns:p14="http://schemas.microsoft.com/office/powerpoint/2010/main" val="27443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a Data 5"/>
          <p:cNvSpPr>
            <a:spLocks noGrp="1"/>
          </p:cNvSpPr>
          <p:nvPr>
            <p:ph type="dt" sz="half" idx="10"/>
          </p:nvPr>
        </p:nvSpPr>
        <p:spPr>
          <a:xfrm>
            <a:off x="251520" y="6309320"/>
            <a:ext cx="2133600" cy="365125"/>
          </a:xfrm>
        </p:spPr>
        <p:txBody>
          <a:bodyPr/>
          <a:lstStyle/>
          <a:p>
            <a:fld id="{C1C29778-F07A-0245-9A8D-4D1690EC0611}" type="datetime1">
              <a:rPr lang="pt-PT" smtClean="0"/>
              <a:pPr/>
              <a:t>11-01-2021</a:t>
            </a:fld>
            <a:endParaRPr lang="pt-PT" dirty="0"/>
          </a:p>
        </p:txBody>
      </p:sp>
      <p:sp>
        <p:nvSpPr>
          <p:cNvPr id="8" name="Marcador de Posição do Número do Diapositivo 7"/>
          <p:cNvSpPr>
            <a:spLocks noGrp="1"/>
          </p:cNvSpPr>
          <p:nvPr>
            <p:ph type="sldNum" sz="quarter" idx="12"/>
          </p:nvPr>
        </p:nvSpPr>
        <p:spPr/>
        <p:txBody>
          <a:bodyPr/>
          <a:lstStyle/>
          <a:p>
            <a:fld id="{A0AC19A6-D2A2-4917-9F4B-C41831DEACC7}" type="slidenum">
              <a:rPr lang="pt-PT" smtClean="0"/>
              <a:pPr/>
              <a:t>5</a:t>
            </a:fld>
            <a:endParaRPr lang="pt-PT"/>
          </a:p>
        </p:txBody>
      </p:sp>
      <p:grpSp>
        <p:nvGrpSpPr>
          <p:cNvPr id="30" name="Grupo 42">
            <a:extLst>
              <a:ext uri="{FF2B5EF4-FFF2-40B4-BE49-F238E27FC236}">
                <a16:creationId xmlns:a16="http://schemas.microsoft.com/office/drawing/2014/main" id="{6C741EA9-012C-40FD-BF58-50D314F4E741}"/>
              </a:ext>
            </a:extLst>
          </p:cNvPr>
          <p:cNvGrpSpPr/>
          <p:nvPr/>
        </p:nvGrpSpPr>
        <p:grpSpPr>
          <a:xfrm>
            <a:off x="1446458" y="1493181"/>
            <a:ext cx="6749398" cy="4501177"/>
            <a:chOff x="1600200" y="1219200"/>
            <a:chExt cx="5773261" cy="4501177"/>
          </a:xfrm>
          <a:solidFill>
            <a:sysClr val="windowText" lastClr="000000"/>
          </a:solidFill>
        </p:grpSpPr>
        <p:sp>
          <p:nvSpPr>
            <p:cNvPr id="31" name="Text Box 29">
              <a:extLst>
                <a:ext uri="{FF2B5EF4-FFF2-40B4-BE49-F238E27FC236}">
                  <a16:creationId xmlns:a16="http://schemas.microsoft.com/office/drawing/2014/main" id="{66412826-5ECD-4A7A-8446-2E22AC319B4F}"/>
                </a:ext>
              </a:extLst>
            </p:cNvPr>
            <p:cNvSpPr txBox="1">
              <a:spLocks noChangeArrowheads="1"/>
            </p:cNvSpPr>
            <p:nvPr/>
          </p:nvSpPr>
          <p:spPr bwMode="auto">
            <a:xfrm>
              <a:off x="1600200" y="3001183"/>
              <a:ext cx="1762790" cy="496414"/>
            </a:xfrm>
            <a:prstGeom prst="rect">
              <a:avLst/>
            </a:prstGeom>
            <a:grp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pt-PT" sz="2000" b="0" i="0" u="none" strike="noStrike" kern="0" cap="none" spc="0" normalizeH="0" baseline="0" noProof="0" dirty="0">
                  <a:ln>
                    <a:noFill/>
                  </a:ln>
                  <a:solidFill>
                    <a:prstClr val="white"/>
                  </a:solidFill>
                  <a:effectLst/>
                  <a:uLnTx/>
                  <a:uFillTx/>
                  <a:latin typeface="Times New Roman" pitchFamily="18" charset="0"/>
                  <a:cs typeface="Arial" pitchFamily="34" charset="0"/>
                  <a:sym typeface="Symbol" pitchFamily="18" charset="2"/>
                </a:rPr>
                <a:t></a:t>
              </a:r>
              <a:r>
                <a:rPr kumimoji="0" lang="en-US" sz="2000" b="0" i="0" u="none" strike="noStrike" kern="0" cap="none" spc="0" normalizeH="0" baseline="0" noProof="0" dirty="0">
                  <a:ln>
                    <a:noFill/>
                  </a:ln>
                  <a:solidFill>
                    <a:prstClr val="white"/>
                  </a:solidFill>
                  <a:effectLst/>
                  <a:uLnTx/>
                  <a:uFillTx/>
                  <a:latin typeface="Calibri"/>
                  <a:cs typeface="Arial" pitchFamily="34" charset="0"/>
                </a:rPr>
                <a:t> Difficulty AVD</a:t>
              </a:r>
              <a:endParaRPr kumimoji="0" lang="pt-PT" sz="54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grpSp>
          <p:nvGrpSpPr>
            <p:cNvPr id="32" name="Grupo 40">
              <a:extLst>
                <a:ext uri="{FF2B5EF4-FFF2-40B4-BE49-F238E27FC236}">
                  <a16:creationId xmlns:a16="http://schemas.microsoft.com/office/drawing/2014/main" id="{5A77DCE8-49E2-4CAA-9586-7F27ED6E2EB3}"/>
                </a:ext>
              </a:extLst>
            </p:cNvPr>
            <p:cNvGrpSpPr/>
            <p:nvPr/>
          </p:nvGrpSpPr>
          <p:grpSpPr>
            <a:xfrm>
              <a:off x="1639117" y="1219200"/>
              <a:ext cx="5734344" cy="4501177"/>
              <a:chOff x="1870691" y="1135803"/>
              <a:chExt cx="5734344" cy="4501177"/>
            </a:xfrm>
            <a:grpFill/>
          </p:grpSpPr>
          <p:sp>
            <p:nvSpPr>
              <p:cNvPr id="33" name="Text Box 23">
                <a:extLst>
                  <a:ext uri="{FF2B5EF4-FFF2-40B4-BE49-F238E27FC236}">
                    <a16:creationId xmlns:a16="http://schemas.microsoft.com/office/drawing/2014/main" id="{96D3AC88-8B4B-4AD3-BA80-03060FF5F0DB}"/>
                  </a:ext>
                </a:extLst>
              </p:cNvPr>
              <p:cNvSpPr txBox="1">
                <a:spLocks noChangeArrowheads="1"/>
              </p:cNvSpPr>
              <p:nvPr/>
            </p:nvSpPr>
            <p:spPr bwMode="auto">
              <a:xfrm>
                <a:off x="3814728" y="3212791"/>
                <a:ext cx="1218129" cy="1078746"/>
              </a:xfrm>
              <a:prstGeom prst="rect">
                <a:avLst/>
              </a:prstGeom>
              <a:grp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pt-PT" sz="2000" b="0" i="0" u="none" strike="noStrike" kern="0" cap="none" spc="0" normalizeH="0" baseline="0" noProof="0" dirty="0">
                    <a:ln>
                      <a:noFill/>
                    </a:ln>
                    <a:solidFill>
                      <a:prstClr val="white"/>
                    </a:solidFill>
                    <a:effectLst/>
                    <a:uLnTx/>
                    <a:uFillTx/>
                    <a:latin typeface="Times New Roman" pitchFamily="18" charset="0"/>
                    <a:cs typeface="Arial" pitchFamily="34" charset="0"/>
                    <a:sym typeface="Symbol" pitchFamily="18" charset="2"/>
                  </a:rPr>
                  <a:t></a:t>
                </a:r>
                <a:r>
                  <a:rPr kumimoji="0" lang="pt-PT" sz="2000" b="0" i="0" u="none" strike="noStrike" kern="0" cap="none" spc="0" normalizeH="0" baseline="0" noProof="0" dirty="0">
                    <a:ln>
                      <a:noFill/>
                    </a:ln>
                    <a:solidFill>
                      <a:prstClr val="white"/>
                    </a:solidFill>
                    <a:effectLst/>
                    <a:uLnTx/>
                    <a:uFillTx/>
                    <a:latin typeface="Calibri"/>
                    <a:cs typeface="Arial" pitchFamily="34" charset="0"/>
                  </a:rPr>
                  <a:t> </a:t>
                </a:r>
                <a:r>
                  <a:rPr kumimoji="0" lang="pt-PT" sz="2000" b="0" i="0" u="none" strike="noStrike" kern="0" cap="none" spc="0" normalizeH="0" baseline="0" noProof="0" dirty="0" err="1">
                    <a:ln>
                      <a:noFill/>
                    </a:ln>
                    <a:solidFill>
                      <a:prstClr val="white"/>
                    </a:solidFill>
                    <a:effectLst/>
                    <a:uLnTx/>
                    <a:uFillTx/>
                    <a:latin typeface="Calibri"/>
                    <a:cs typeface="Arial" pitchFamily="34" charset="0"/>
                  </a:rPr>
                  <a:t>Risc</a:t>
                </a:r>
                <a:r>
                  <a:rPr kumimoji="0" lang="pt-PT" sz="2000" b="0" i="0" u="none" strike="noStrike" kern="0" cap="none" spc="0" normalizeH="0" baseline="0" noProof="0" dirty="0">
                    <a:ln>
                      <a:noFill/>
                    </a:ln>
                    <a:solidFill>
                      <a:prstClr val="white"/>
                    </a:solidFill>
                    <a:effectLst/>
                    <a:uLnTx/>
                    <a:uFillTx/>
                    <a:latin typeface="Calibri"/>
                    <a:cs typeface="Arial" pitchFamily="34" charset="0"/>
                  </a:rPr>
                  <a:t> </a:t>
                </a:r>
                <a:r>
                  <a:rPr kumimoji="0" lang="pt-PT" sz="2000" b="0" i="0" u="none" strike="noStrike" kern="0" cap="none" spc="0" normalizeH="0" baseline="0" noProof="0" dirty="0" err="1">
                    <a:ln>
                      <a:noFill/>
                    </a:ln>
                    <a:solidFill>
                      <a:prstClr val="white"/>
                    </a:solidFill>
                    <a:effectLst/>
                    <a:uLnTx/>
                    <a:uFillTx/>
                    <a:latin typeface="Calibri"/>
                    <a:cs typeface="Arial" pitchFamily="34" charset="0"/>
                  </a:rPr>
                  <a:t>fall</a:t>
                </a:r>
                <a:r>
                  <a:rPr kumimoji="0" lang="pt-PT" sz="2000" b="0" i="0" u="none" strike="noStrike" kern="0" cap="none" spc="0" normalizeH="0" baseline="0" noProof="0" dirty="0">
                    <a:ln>
                      <a:noFill/>
                    </a:ln>
                    <a:solidFill>
                      <a:prstClr val="white"/>
                    </a:solidFill>
                    <a:effectLst/>
                    <a:uLnTx/>
                    <a:uFillTx/>
                    <a:latin typeface="Calibri"/>
                    <a:cs typeface="Arial" pitchFamily="34" charset="0"/>
                  </a:rPr>
                  <a:t> </a:t>
                </a:r>
                <a:r>
                  <a:rPr kumimoji="0" lang="pt-PT" sz="2000" b="0" i="0" u="none" strike="noStrike" kern="0" cap="none" spc="0" normalizeH="0" baseline="0" noProof="0" dirty="0" err="1">
                    <a:ln>
                      <a:noFill/>
                    </a:ln>
                    <a:solidFill>
                      <a:prstClr val="white"/>
                    </a:solidFill>
                    <a:effectLst/>
                    <a:uLnTx/>
                    <a:uFillTx/>
                    <a:latin typeface="Calibri"/>
                    <a:cs typeface="Arial" pitchFamily="34" charset="0"/>
                  </a:rPr>
                  <a:t>and</a:t>
                </a:r>
                <a:r>
                  <a:rPr kumimoji="0" lang="pt-PT" sz="2000" b="0" i="0" u="none" strike="noStrike" kern="0" cap="none" spc="0" normalizeH="0" baseline="0" noProof="0" dirty="0">
                    <a:ln>
                      <a:noFill/>
                    </a:ln>
                    <a:solidFill>
                      <a:prstClr val="white"/>
                    </a:solidFill>
                    <a:effectLst/>
                    <a:uLnTx/>
                    <a:uFillTx/>
                    <a:latin typeface="Calibri"/>
                    <a:cs typeface="Arial" pitchFamily="34" charset="0"/>
                  </a:rPr>
                  <a:t> </a:t>
                </a:r>
                <a:r>
                  <a:rPr kumimoji="0" lang="pt-PT" sz="2000" b="0" i="0" u="none" strike="noStrike" kern="0" cap="none" spc="0" normalizeH="0" baseline="0" noProof="0" dirty="0" err="1">
                    <a:ln>
                      <a:noFill/>
                    </a:ln>
                    <a:solidFill>
                      <a:prstClr val="white"/>
                    </a:solidFill>
                    <a:effectLst/>
                    <a:uLnTx/>
                    <a:uFillTx/>
                    <a:latin typeface="Calibri"/>
                    <a:cs typeface="Arial" pitchFamily="34" charset="0"/>
                  </a:rPr>
                  <a:t>fracture</a:t>
                </a:r>
                <a:endParaRPr kumimoji="0" lang="pt-PT" sz="54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34" name="Text Box 25">
                <a:extLst>
                  <a:ext uri="{FF2B5EF4-FFF2-40B4-BE49-F238E27FC236}">
                    <a16:creationId xmlns:a16="http://schemas.microsoft.com/office/drawing/2014/main" id="{EC61292F-3D46-4786-B57D-C1F8FB90F390}"/>
                  </a:ext>
                </a:extLst>
              </p:cNvPr>
              <p:cNvSpPr txBox="1">
                <a:spLocks noChangeArrowheads="1"/>
              </p:cNvSpPr>
              <p:nvPr/>
            </p:nvSpPr>
            <p:spPr bwMode="auto">
              <a:xfrm>
                <a:off x="3393800" y="1135803"/>
                <a:ext cx="1890206" cy="616127"/>
              </a:xfrm>
              <a:prstGeom prst="rect">
                <a:avLst/>
              </a:prstGeom>
              <a:grp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pt-PT" b="1" i="0" u="none" strike="noStrike" kern="0" cap="none" spc="0" normalizeH="0" baseline="0" noProof="0" dirty="0">
                    <a:ln>
                      <a:noFill/>
                    </a:ln>
                    <a:solidFill>
                      <a:prstClr val="white"/>
                    </a:solidFill>
                    <a:effectLst/>
                    <a:uLnTx/>
                    <a:uFillTx/>
                    <a:latin typeface="Calibri"/>
                    <a:cs typeface="Arial" pitchFamily="34" charset="0"/>
                  </a:rPr>
                  <a:t>Muscular Performance</a:t>
                </a:r>
                <a:endParaRPr kumimoji="0" lang="pt-PT" sz="4000" b="1"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35" name="Text Box 26">
                <a:extLst>
                  <a:ext uri="{FF2B5EF4-FFF2-40B4-BE49-F238E27FC236}">
                    <a16:creationId xmlns:a16="http://schemas.microsoft.com/office/drawing/2014/main" id="{3E31B518-B896-49BA-82A7-B33F0F3F8B02}"/>
                  </a:ext>
                </a:extLst>
              </p:cNvPr>
              <p:cNvSpPr txBox="1">
                <a:spLocks noChangeArrowheads="1"/>
              </p:cNvSpPr>
              <p:nvPr/>
            </p:nvSpPr>
            <p:spPr bwMode="auto">
              <a:xfrm>
                <a:off x="3581400" y="2057400"/>
                <a:ext cx="1676400" cy="685130"/>
              </a:xfrm>
              <a:prstGeom prst="rect">
                <a:avLst/>
              </a:prstGeom>
              <a:grp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pt-PT" sz="2000" b="0" i="0" u="none" strike="noStrike" kern="0" cap="none" spc="0" normalizeH="0" baseline="0" noProof="0" dirty="0">
                    <a:ln>
                      <a:noFill/>
                    </a:ln>
                    <a:solidFill>
                      <a:prstClr val="white"/>
                    </a:solidFill>
                    <a:effectLst/>
                    <a:uLnTx/>
                    <a:uFillTx/>
                    <a:latin typeface="Times New Roman" pitchFamily="18" charset="0"/>
                    <a:cs typeface="Arial" pitchFamily="34" charset="0"/>
                    <a:sym typeface="Symbol" pitchFamily="18" charset="2"/>
                  </a:rPr>
                  <a:t></a:t>
                </a:r>
                <a:r>
                  <a:rPr kumimoji="0" lang="pt-PT" sz="2000" b="0" i="0" u="none" strike="noStrike" kern="0" cap="none" spc="0" normalizeH="0" baseline="0" noProof="0" dirty="0">
                    <a:ln>
                      <a:noFill/>
                    </a:ln>
                    <a:solidFill>
                      <a:prstClr val="white"/>
                    </a:solidFill>
                    <a:effectLst/>
                    <a:uLnTx/>
                    <a:uFillTx/>
                    <a:latin typeface="Calibri"/>
                    <a:cs typeface="Arial" pitchFamily="34" charset="0"/>
                  </a:rPr>
                  <a:t> Muscular </a:t>
                </a:r>
                <a:r>
                  <a:rPr kumimoji="0" lang="pt-PT" sz="2000" b="0" i="0" u="none" strike="noStrike" kern="0" cap="none" spc="0" normalizeH="0" baseline="0" noProof="0" dirty="0" err="1">
                    <a:ln>
                      <a:noFill/>
                    </a:ln>
                    <a:solidFill>
                      <a:prstClr val="white"/>
                    </a:solidFill>
                    <a:effectLst/>
                    <a:uLnTx/>
                    <a:uFillTx/>
                    <a:latin typeface="Calibri"/>
                    <a:cs typeface="Arial" pitchFamily="34" charset="0"/>
                  </a:rPr>
                  <a:t>Power</a:t>
                </a:r>
                <a:endParaRPr kumimoji="0" lang="pt-PT" sz="54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36" name="Text Box 27">
                <a:extLst>
                  <a:ext uri="{FF2B5EF4-FFF2-40B4-BE49-F238E27FC236}">
                    <a16:creationId xmlns:a16="http://schemas.microsoft.com/office/drawing/2014/main" id="{13637662-7615-4357-8B4B-CE855DF07AD2}"/>
                  </a:ext>
                </a:extLst>
              </p:cNvPr>
              <p:cNvSpPr txBox="1">
                <a:spLocks noChangeArrowheads="1"/>
              </p:cNvSpPr>
              <p:nvPr/>
            </p:nvSpPr>
            <p:spPr bwMode="auto">
              <a:xfrm>
                <a:off x="1870691" y="2043191"/>
                <a:ext cx="1224569" cy="484170"/>
              </a:xfrm>
              <a:prstGeom prst="rect">
                <a:avLst/>
              </a:prstGeom>
              <a:grp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pt-PT" sz="2000" b="0" i="0" u="none" strike="noStrike" kern="0" cap="none" spc="0" normalizeH="0" baseline="0" noProof="0" dirty="0">
                    <a:ln>
                      <a:noFill/>
                    </a:ln>
                    <a:solidFill>
                      <a:prstClr val="white"/>
                    </a:solidFill>
                    <a:effectLst/>
                    <a:uLnTx/>
                    <a:uFillTx/>
                    <a:latin typeface="Times New Roman" pitchFamily="18" charset="0"/>
                    <a:cs typeface="Arial" pitchFamily="34" charset="0"/>
                    <a:sym typeface="Symbol" pitchFamily="18" charset="2"/>
                  </a:rPr>
                  <a:t></a:t>
                </a:r>
                <a:r>
                  <a:rPr kumimoji="0" lang="pt-PT" sz="2000" b="0" i="0" u="none" strike="noStrike" kern="0" cap="none" spc="0" normalizeH="0" baseline="0" noProof="0" dirty="0">
                    <a:ln>
                      <a:noFill/>
                    </a:ln>
                    <a:solidFill>
                      <a:prstClr val="white"/>
                    </a:solidFill>
                    <a:effectLst/>
                    <a:uLnTx/>
                    <a:uFillTx/>
                    <a:latin typeface="Calibri"/>
                    <a:cs typeface="Arial" pitchFamily="34" charset="0"/>
                  </a:rPr>
                  <a:t> </a:t>
                </a:r>
                <a:r>
                  <a:rPr kumimoji="0" lang="pt-PT" sz="2000" b="0" i="0" u="none" strike="noStrike" kern="0" cap="none" spc="0" normalizeH="0" baseline="0" noProof="0" dirty="0" err="1">
                    <a:ln>
                      <a:noFill/>
                    </a:ln>
                    <a:solidFill>
                      <a:prstClr val="white"/>
                    </a:solidFill>
                    <a:effectLst/>
                    <a:uLnTx/>
                    <a:uFillTx/>
                    <a:latin typeface="Calibri"/>
                    <a:cs typeface="Arial" pitchFamily="34" charset="0"/>
                  </a:rPr>
                  <a:t>Strength</a:t>
                </a:r>
                <a:endParaRPr kumimoji="0" lang="pt-PT" sz="54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37" name="Text Box 28">
                <a:extLst>
                  <a:ext uri="{FF2B5EF4-FFF2-40B4-BE49-F238E27FC236}">
                    <a16:creationId xmlns:a16="http://schemas.microsoft.com/office/drawing/2014/main" id="{CC1A95CE-1BD9-4A82-991A-A631EADF86AA}"/>
                  </a:ext>
                </a:extLst>
              </p:cNvPr>
              <p:cNvSpPr txBox="1">
                <a:spLocks noChangeArrowheads="1"/>
              </p:cNvSpPr>
              <p:nvPr/>
            </p:nvSpPr>
            <p:spPr bwMode="auto">
              <a:xfrm>
                <a:off x="5791199" y="1770996"/>
                <a:ext cx="1799592" cy="770574"/>
              </a:xfrm>
              <a:prstGeom prst="rect">
                <a:avLst/>
              </a:prstGeom>
              <a:grp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pt-PT" sz="2000" b="0" i="0" u="none" strike="noStrike" kern="0" cap="none" spc="0" normalizeH="0" baseline="0" noProof="0" dirty="0">
                    <a:ln>
                      <a:noFill/>
                    </a:ln>
                    <a:solidFill>
                      <a:prstClr val="white"/>
                    </a:solidFill>
                    <a:effectLst/>
                    <a:uLnTx/>
                    <a:uFillTx/>
                    <a:latin typeface="Times New Roman" pitchFamily="18" charset="0"/>
                    <a:cs typeface="Arial" pitchFamily="34" charset="0"/>
                    <a:sym typeface="Symbol" pitchFamily="18" charset="2"/>
                  </a:rPr>
                  <a:t></a:t>
                </a:r>
                <a:r>
                  <a:rPr kumimoji="0" lang="pt-PT" sz="2000" b="0" i="0" u="none" strike="noStrike" kern="0" cap="none" spc="0" normalizeH="0" baseline="0" noProof="0" dirty="0">
                    <a:ln>
                      <a:noFill/>
                    </a:ln>
                    <a:solidFill>
                      <a:prstClr val="white"/>
                    </a:solidFill>
                    <a:effectLst/>
                    <a:uLnTx/>
                    <a:uFillTx/>
                    <a:latin typeface="Calibri"/>
                    <a:cs typeface="Arial" pitchFamily="34" charset="0"/>
                  </a:rPr>
                  <a:t> </a:t>
                </a:r>
                <a:r>
                  <a:rPr kumimoji="0" lang="pt-PT" sz="2000" b="0" i="0" u="none" strike="noStrike" kern="0" cap="none" spc="0" normalizeH="0" baseline="0" noProof="0" dirty="0" err="1">
                    <a:ln>
                      <a:noFill/>
                    </a:ln>
                    <a:solidFill>
                      <a:prstClr val="white"/>
                    </a:solidFill>
                    <a:effectLst/>
                    <a:uLnTx/>
                    <a:uFillTx/>
                    <a:latin typeface="Calibri"/>
                    <a:cs typeface="Arial" pitchFamily="34" charset="0"/>
                  </a:rPr>
                  <a:t>Aerobic</a:t>
                </a:r>
                <a:r>
                  <a:rPr kumimoji="0" lang="pt-PT" sz="2000" b="0" i="0" u="none" strike="noStrike" kern="0" cap="none" spc="0" normalizeH="0" baseline="0" noProof="0" dirty="0">
                    <a:ln>
                      <a:noFill/>
                    </a:ln>
                    <a:solidFill>
                      <a:prstClr val="white"/>
                    </a:solidFill>
                    <a:effectLst/>
                    <a:uLnTx/>
                    <a:uFillTx/>
                    <a:latin typeface="Calibri"/>
                    <a:cs typeface="Arial" pitchFamily="34" charset="0"/>
                  </a:rPr>
                  <a:t> </a:t>
                </a:r>
                <a:r>
                  <a:rPr kumimoji="0" lang="pt-PT" sz="2000" b="0" i="0" u="none" strike="noStrike" kern="0" cap="none" spc="0" normalizeH="0" baseline="0" noProof="0" dirty="0" err="1">
                    <a:ln>
                      <a:noFill/>
                    </a:ln>
                    <a:solidFill>
                      <a:prstClr val="white"/>
                    </a:solidFill>
                    <a:effectLst/>
                    <a:uLnTx/>
                    <a:uFillTx/>
                    <a:latin typeface="Calibri"/>
                    <a:cs typeface="Arial" pitchFamily="34" charset="0"/>
                  </a:rPr>
                  <a:t>Capacity</a:t>
                </a:r>
                <a:endParaRPr kumimoji="0" lang="pt-PT" sz="54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38" name="Text Box 30">
                <a:extLst>
                  <a:ext uri="{FF2B5EF4-FFF2-40B4-BE49-F238E27FC236}">
                    <a16:creationId xmlns:a16="http://schemas.microsoft.com/office/drawing/2014/main" id="{3C62DC20-632F-470E-8036-EADACBD9AA56}"/>
                  </a:ext>
                </a:extLst>
              </p:cNvPr>
              <p:cNvSpPr txBox="1">
                <a:spLocks noChangeArrowheads="1"/>
              </p:cNvSpPr>
              <p:nvPr/>
            </p:nvSpPr>
            <p:spPr bwMode="auto">
              <a:xfrm>
                <a:off x="5805443" y="2971130"/>
                <a:ext cx="1799592" cy="457200"/>
              </a:xfrm>
              <a:prstGeom prst="rect">
                <a:avLst/>
              </a:prstGeom>
              <a:grp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pt-PT" sz="2000" b="0" i="0" u="none" strike="noStrike" kern="0" cap="none" spc="0" normalizeH="0" baseline="0" noProof="0" dirty="0">
                    <a:ln>
                      <a:noFill/>
                    </a:ln>
                    <a:solidFill>
                      <a:prstClr val="white"/>
                    </a:solidFill>
                    <a:effectLst/>
                    <a:uLnTx/>
                    <a:uFillTx/>
                    <a:latin typeface="Times New Roman" pitchFamily="18" charset="0"/>
                    <a:cs typeface="Arial" pitchFamily="34" charset="0"/>
                    <a:sym typeface="Symbol" pitchFamily="18" charset="2"/>
                  </a:rPr>
                  <a:t></a:t>
                </a:r>
                <a:r>
                  <a:rPr kumimoji="0" lang="en-US" sz="2000" b="0" i="0" u="none" strike="noStrike" kern="0" cap="none" spc="0" normalizeH="0" baseline="0" noProof="0" dirty="0">
                    <a:ln>
                      <a:noFill/>
                    </a:ln>
                    <a:solidFill>
                      <a:prstClr val="white"/>
                    </a:solidFill>
                    <a:effectLst/>
                    <a:uLnTx/>
                    <a:uFillTx/>
                    <a:latin typeface="Calibri"/>
                    <a:cs typeface="Arial" pitchFamily="34" charset="0"/>
                  </a:rPr>
                  <a:t> Fatigue</a:t>
                </a:r>
                <a:endParaRPr kumimoji="0" lang="pt-PT" sz="54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39" name="Text Box 31">
                <a:extLst>
                  <a:ext uri="{FF2B5EF4-FFF2-40B4-BE49-F238E27FC236}">
                    <a16:creationId xmlns:a16="http://schemas.microsoft.com/office/drawing/2014/main" id="{6B9A41EB-C618-4A99-8DC4-1EA88C7879B8}"/>
                  </a:ext>
                </a:extLst>
              </p:cNvPr>
              <p:cNvSpPr txBox="1">
                <a:spLocks noChangeArrowheads="1"/>
              </p:cNvSpPr>
              <p:nvPr/>
            </p:nvSpPr>
            <p:spPr bwMode="auto">
              <a:xfrm>
                <a:off x="3338431" y="4779044"/>
                <a:ext cx="2186007" cy="857936"/>
              </a:xfrm>
              <a:prstGeom prst="rect">
                <a:avLst/>
              </a:prstGeom>
              <a:grp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pt-PT" sz="2000" b="0" i="0" u="none" strike="noStrike" kern="0" cap="none" spc="0" normalizeH="0" baseline="0" noProof="0" dirty="0">
                    <a:ln>
                      <a:noFill/>
                    </a:ln>
                    <a:solidFill>
                      <a:prstClr val="white"/>
                    </a:solidFill>
                    <a:effectLst/>
                    <a:uLnTx/>
                    <a:uFillTx/>
                    <a:latin typeface="Times New Roman" pitchFamily="18" charset="0"/>
                    <a:cs typeface="Arial" pitchFamily="34" charset="0"/>
                    <a:sym typeface="Symbol" pitchFamily="18" charset="2"/>
                  </a:rPr>
                  <a:t></a:t>
                </a:r>
                <a:r>
                  <a:rPr kumimoji="0" lang="pt-PT" sz="2000" b="0" i="0" u="none" strike="noStrike" kern="0" cap="none" spc="0" normalizeH="0" baseline="0" noProof="0" dirty="0">
                    <a:ln>
                      <a:noFill/>
                    </a:ln>
                    <a:solidFill>
                      <a:prstClr val="white"/>
                    </a:solidFill>
                    <a:effectLst/>
                    <a:uLnTx/>
                    <a:uFillTx/>
                    <a:latin typeface="Calibri"/>
                    <a:cs typeface="Arial" pitchFamily="34" charset="0"/>
                  </a:rPr>
                  <a:t> </a:t>
                </a:r>
                <a:r>
                  <a:rPr kumimoji="0" lang="pt-PT" sz="2000" b="0" i="0" u="none" strike="noStrike" kern="0" cap="none" spc="0" normalizeH="0" baseline="0" noProof="0" dirty="0" err="1">
                    <a:ln>
                      <a:noFill/>
                    </a:ln>
                    <a:solidFill>
                      <a:prstClr val="white"/>
                    </a:solidFill>
                    <a:effectLst/>
                    <a:uLnTx/>
                    <a:uFillTx/>
                    <a:latin typeface="Calibri"/>
                    <a:cs typeface="Arial" pitchFamily="34" charset="0"/>
                  </a:rPr>
                  <a:t>Decrease</a:t>
                </a:r>
                <a:r>
                  <a:rPr kumimoji="0" lang="pt-PT" sz="2000" b="0" i="0" u="none" strike="noStrike" kern="0" cap="none" spc="0" normalizeH="0" baseline="0" noProof="0" dirty="0">
                    <a:ln>
                      <a:noFill/>
                    </a:ln>
                    <a:solidFill>
                      <a:prstClr val="white"/>
                    </a:solidFill>
                    <a:effectLst/>
                    <a:uLnTx/>
                    <a:uFillTx/>
                    <a:latin typeface="Calibri"/>
                    <a:cs typeface="Arial" pitchFamily="34" charset="0"/>
                  </a:rPr>
                  <a:t> PA</a:t>
                </a:r>
              </a:p>
              <a:p>
                <a:pPr marL="0" marR="0" lvl="0" indent="0" algn="ctr" defTabSz="914400" eaLnBrk="1" fontAlgn="base" latinLnBrk="0" hangingPunct="1">
                  <a:lnSpc>
                    <a:spcPct val="100000"/>
                  </a:lnSpc>
                  <a:spcBef>
                    <a:spcPct val="0"/>
                  </a:spcBef>
                  <a:spcAft>
                    <a:spcPts val="1000"/>
                  </a:spcAft>
                  <a:buClrTx/>
                  <a:buSzTx/>
                  <a:buFontTx/>
                  <a:buNone/>
                  <a:tabLst/>
                  <a:defRPr/>
                </a:pPr>
                <a:r>
                  <a:rPr kumimoji="0" lang="pt-PT" sz="2000" b="0" i="0" u="none" strike="noStrike" kern="0" cap="none" spc="0" normalizeH="0" baseline="0" noProof="0" dirty="0">
                    <a:ln>
                      <a:noFill/>
                    </a:ln>
                    <a:solidFill>
                      <a:prstClr val="white"/>
                    </a:solidFill>
                    <a:effectLst/>
                    <a:uLnTx/>
                    <a:uFillTx/>
                    <a:latin typeface="Times New Roman" pitchFamily="18" charset="0"/>
                    <a:cs typeface="Arial" pitchFamily="34" charset="0"/>
                    <a:sym typeface="Symbol" pitchFamily="18" charset="2"/>
                  </a:rPr>
                  <a:t></a:t>
                </a:r>
                <a:r>
                  <a:rPr kumimoji="0" lang="pt-PT" sz="2000" b="0" i="0" u="none" strike="noStrike" kern="0" cap="none" spc="0" normalizeH="0" baseline="0" noProof="0" dirty="0">
                    <a:ln>
                      <a:noFill/>
                    </a:ln>
                    <a:solidFill>
                      <a:prstClr val="white"/>
                    </a:solidFill>
                    <a:effectLst/>
                    <a:uLnTx/>
                    <a:uFillTx/>
                    <a:latin typeface="Calibri"/>
                    <a:cs typeface="Arial" pitchFamily="34" charset="0"/>
                  </a:rPr>
                  <a:t> </a:t>
                </a:r>
                <a:r>
                  <a:rPr lang="pt-PT" sz="2000" kern="0" dirty="0" err="1">
                    <a:solidFill>
                      <a:prstClr val="white"/>
                    </a:solidFill>
                    <a:latin typeface="Calibri"/>
                    <a:cs typeface="Arial" pitchFamily="34" charset="0"/>
                  </a:rPr>
                  <a:t>Inability</a:t>
                </a:r>
                <a:endParaRPr kumimoji="0" lang="pt-PT" sz="54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cxnSp>
            <p:nvCxnSpPr>
              <p:cNvPr id="40" name="Forma 16">
                <a:extLst>
                  <a:ext uri="{FF2B5EF4-FFF2-40B4-BE49-F238E27FC236}">
                    <a16:creationId xmlns:a16="http://schemas.microsoft.com/office/drawing/2014/main" id="{EDC00DB4-317D-413F-8B73-5F4214DA7299}"/>
                  </a:ext>
                </a:extLst>
              </p:cNvPr>
              <p:cNvCxnSpPr>
                <a:stCxn id="39" idx="2"/>
                <a:endCxn id="34" idx="3"/>
              </p:cNvCxnSpPr>
              <p:nvPr/>
            </p:nvCxnSpPr>
            <p:spPr>
              <a:xfrm rot="5400000" flipH="1" flipV="1">
                <a:off x="2761163" y="3114138"/>
                <a:ext cx="4193113" cy="852571"/>
              </a:xfrm>
              <a:prstGeom prst="bentConnector4">
                <a:avLst>
                  <a:gd name="adj1" fmla="val -5452"/>
                  <a:gd name="adj2" fmla="val 151136"/>
                </a:avLst>
              </a:prstGeom>
              <a:grp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41" name="Forma 17">
                <a:extLst>
                  <a:ext uri="{FF2B5EF4-FFF2-40B4-BE49-F238E27FC236}">
                    <a16:creationId xmlns:a16="http://schemas.microsoft.com/office/drawing/2014/main" id="{8A324CA1-CC9F-47AC-A118-E2BF7E437423}"/>
                  </a:ext>
                </a:extLst>
              </p:cNvPr>
              <p:cNvCxnSpPr>
                <a:cxnSpLocks/>
                <a:endCxn id="37" idx="0"/>
              </p:cNvCxnSpPr>
              <p:nvPr/>
            </p:nvCxnSpPr>
            <p:spPr>
              <a:xfrm>
                <a:off x="5105400" y="1219200"/>
                <a:ext cx="1585595" cy="551796"/>
              </a:xfrm>
              <a:prstGeom prst="bentConnector2">
                <a:avLst/>
              </a:prstGeom>
              <a:grp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42" name="Conexão recta unidireccional 18">
                <a:extLst>
                  <a:ext uri="{FF2B5EF4-FFF2-40B4-BE49-F238E27FC236}">
                    <a16:creationId xmlns:a16="http://schemas.microsoft.com/office/drawing/2014/main" id="{83B3315E-5EB5-439B-B8AD-E6D8B287509B}"/>
                  </a:ext>
                </a:extLst>
              </p:cNvPr>
              <p:cNvCxnSpPr>
                <a:cxnSpLocks/>
                <a:stCxn id="37" idx="2"/>
                <a:endCxn id="38" idx="0"/>
              </p:cNvCxnSpPr>
              <p:nvPr/>
            </p:nvCxnSpPr>
            <p:spPr>
              <a:xfrm>
                <a:off x="6690995" y="2541570"/>
                <a:ext cx="14245" cy="429560"/>
              </a:xfrm>
              <a:prstGeom prst="straightConnector1">
                <a:avLst/>
              </a:prstGeom>
              <a:grp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43" name="Conexão em ângulos rectos 43">
                <a:extLst>
                  <a:ext uri="{FF2B5EF4-FFF2-40B4-BE49-F238E27FC236}">
                    <a16:creationId xmlns:a16="http://schemas.microsoft.com/office/drawing/2014/main" id="{60FEA637-8DDF-4539-969A-5BCC1B63E889}"/>
                  </a:ext>
                </a:extLst>
              </p:cNvPr>
              <p:cNvCxnSpPr>
                <a:cxnSpLocks/>
                <a:stCxn id="38" idx="2"/>
                <a:endCxn id="39" idx="3"/>
              </p:cNvCxnSpPr>
              <p:nvPr/>
            </p:nvCxnSpPr>
            <p:spPr>
              <a:xfrm rot="5400000">
                <a:off x="5224998" y="3727770"/>
                <a:ext cx="1779682" cy="1180801"/>
              </a:xfrm>
              <a:prstGeom prst="bentConnector2">
                <a:avLst/>
              </a:prstGeom>
              <a:grp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44" name="Conexão recta unidireccional 20">
                <a:extLst>
                  <a:ext uri="{FF2B5EF4-FFF2-40B4-BE49-F238E27FC236}">
                    <a16:creationId xmlns:a16="http://schemas.microsoft.com/office/drawing/2014/main" id="{F203488C-DA59-4528-84F8-CB84E363E4E2}"/>
                  </a:ext>
                </a:extLst>
              </p:cNvPr>
              <p:cNvCxnSpPr>
                <a:stCxn id="35" idx="2"/>
                <a:endCxn id="33" idx="0"/>
              </p:cNvCxnSpPr>
              <p:nvPr/>
            </p:nvCxnSpPr>
            <p:spPr>
              <a:xfrm>
                <a:off x="4419600" y="2742530"/>
                <a:ext cx="4193" cy="470261"/>
              </a:xfrm>
              <a:prstGeom prst="straightConnector1">
                <a:avLst/>
              </a:prstGeom>
              <a:grp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45" name="Conexão recta unidireccional 21">
                <a:extLst>
                  <a:ext uri="{FF2B5EF4-FFF2-40B4-BE49-F238E27FC236}">
                    <a16:creationId xmlns:a16="http://schemas.microsoft.com/office/drawing/2014/main" id="{664D080E-9693-404B-A655-3D66CA48BBDB}"/>
                  </a:ext>
                </a:extLst>
              </p:cNvPr>
              <p:cNvCxnSpPr>
                <a:stCxn id="33" idx="2"/>
                <a:endCxn id="39" idx="0"/>
              </p:cNvCxnSpPr>
              <p:nvPr/>
            </p:nvCxnSpPr>
            <p:spPr>
              <a:xfrm rot="16200000" flipH="1">
                <a:off x="4183861" y="4531469"/>
                <a:ext cx="487507" cy="7642"/>
              </a:xfrm>
              <a:prstGeom prst="straightConnector1">
                <a:avLst/>
              </a:prstGeom>
              <a:grp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46" name="Forma 22">
                <a:extLst>
                  <a:ext uri="{FF2B5EF4-FFF2-40B4-BE49-F238E27FC236}">
                    <a16:creationId xmlns:a16="http://schemas.microsoft.com/office/drawing/2014/main" id="{7A333690-8913-4708-8F2A-A52B33681C7D}"/>
                  </a:ext>
                </a:extLst>
              </p:cNvPr>
              <p:cNvCxnSpPr>
                <a:stCxn id="34" idx="1"/>
                <a:endCxn id="36" idx="0"/>
              </p:cNvCxnSpPr>
              <p:nvPr/>
            </p:nvCxnSpPr>
            <p:spPr>
              <a:xfrm rot="10800000" flipV="1">
                <a:off x="2482976" y="1443867"/>
                <a:ext cx="910825" cy="599324"/>
              </a:xfrm>
              <a:prstGeom prst="bentConnector2">
                <a:avLst/>
              </a:prstGeom>
              <a:grp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47" name="Conexão recta unidireccional 23">
                <a:extLst>
                  <a:ext uri="{FF2B5EF4-FFF2-40B4-BE49-F238E27FC236}">
                    <a16:creationId xmlns:a16="http://schemas.microsoft.com/office/drawing/2014/main" id="{45434C28-D16F-438A-A610-48D4F72A7315}"/>
                  </a:ext>
                </a:extLst>
              </p:cNvPr>
              <p:cNvCxnSpPr>
                <a:cxnSpLocks/>
                <a:stCxn id="36" idx="2"/>
                <a:endCxn id="31" idx="0"/>
              </p:cNvCxnSpPr>
              <p:nvPr/>
            </p:nvCxnSpPr>
            <p:spPr>
              <a:xfrm>
                <a:off x="2482976" y="2527361"/>
                <a:ext cx="230194" cy="390425"/>
              </a:xfrm>
              <a:prstGeom prst="straightConnector1">
                <a:avLst/>
              </a:prstGeom>
              <a:grp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48" name="Forma 24">
                <a:extLst>
                  <a:ext uri="{FF2B5EF4-FFF2-40B4-BE49-F238E27FC236}">
                    <a16:creationId xmlns:a16="http://schemas.microsoft.com/office/drawing/2014/main" id="{59246AD4-6221-45BB-AEE1-747784B10AF8}"/>
                  </a:ext>
                </a:extLst>
              </p:cNvPr>
              <p:cNvCxnSpPr>
                <a:cxnSpLocks/>
                <a:stCxn id="31" idx="2"/>
                <a:endCxn id="39" idx="1"/>
              </p:cNvCxnSpPr>
              <p:nvPr/>
            </p:nvCxnSpPr>
            <p:spPr>
              <a:xfrm rot="16200000" flipH="1">
                <a:off x="2128894" y="3998475"/>
                <a:ext cx="1793812" cy="625261"/>
              </a:xfrm>
              <a:prstGeom prst="bentConnector2">
                <a:avLst/>
              </a:prstGeom>
              <a:grp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grpSp>
      </p:grpSp>
      <p:pic>
        <p:nvPicPr>
          <p:cNvPr id="25" name="Picture 2">
            <a:extLst>
              <a:ext uri="{FF2B5EF4-FFF2-40B4-BE49-F238E27FC236}">
                <a16:creationId xmlns:a16="http://schemas.microsoft.com/office/drawing/2014/main" id="{71CD2B0F-D38C-46E5-B319-DCF4047432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21157" cy="1446151"/>
          </a:xfrm>
          <a:prstGeom prst="rect">
            <a:avLst/>
          </a:prstGeom>
          <a:noFill/>
          <a:extLst>
            <a:ext uri="{909E8E84-426E-40DD-AFC4-6F175D3DCCD1}">
              <a14:hiddenFill xmlns:a14="http://schemas.microsoft.com/office/drawing/2010/main">
                <a:solidFill>
                  <a:srgbClr val="FFFFFF"/>
                </a:solidFill>
              </a14:hiddenFill>
            </a:ext>
          </a:extLst>
        </p:spPr>
      </p:pic>
      <p:sp>
        <p:nvSpPr>
          <p:cNvPr id="26" name="CaixaDeTexto 25">
            <a:extLst>
              <a:ext uri="{FF2B5EF4-FFF2-40B4-BE49-F238E27FC236}">
                <a16:creationId xmlns:a16="http://schemas.microsoft.com/office/drawing/2014/main" id="{18E265E2-123E-403C-BD1C-4F4C0F8D833C}"/>
              </a:ext>
            </a:extLst>
          </p:cNvPr>
          <p:cNvSpPr txBox="1"/>
          <p:nvPr/>
        </p:nvSpPr>
        <p:spPr>
          <a:xfrm>
            <a:off x="1403648" y="6309320"/>
            <a:ext cx="6912768" cy="338554"/>
          </a:xfrm>
          <a:prstGeom prst="rect">
            <a:avLst/>
          </a:prstGeom>
          <a:noFill/>
        </p:spPr>
        <p:txBody>
          <a:bodyPr wrap="square" rtlCol="0">
            <a:spAutoFit/>
          </a:bodyPr>
          <a:lstStyle/>
          <a:p>
            <a:r>
              <a:rPr lang="pt-PT" sz="1600" b="1" dirty="0" err="1">
                <a:solidFill>
                  <a:schemeClr val="accent2">
                    <a:lumMod val="50000"/>
                  </a:schemeClr>
                </a:solidFill>
              </a:rPr>
              <a:t>Introduction</a:t>
            </a:r>
            <a:r>
              <a:rPr lang="pt-PT" sz="1600" b="1" dirty="0">
                <a:solidFill>
                  <a:schemeClr val="accent2">
                    <a:lumMod val="50000"/>
                  </a:schemeClr>
                </a:solidFill>
              </a:rPr>
              <a:t> </a:t>
            </a:r>
            <a:r>
              <a:rPr lang="pt-PT" sz="1600" dirty="0">
                <a:solidFill>
                  <a:schemeClr val="accent2">
                    <a:lumMod val="40000"/>
                    <a:lumOff val="60000"/>
                  </a:schemeClr>
                </a:solidFill>
              </a:rPr>
              <a:t>| Aim | </a:t>
            </a:r>
            <a:r>
              <a:rPr lang="pt-PT" sz="1600" dirty="0" err="1">
                <a:solidFill>
                  <a:schemeClr val="accent2">
                    <a:lumMod val="40000"/>
                    <a:lumOff val="60000"/>
                  </a:schemeClr>
                </a:solidFill>
              </a:rPr>
              <a:t>Metodology</a:t>
            </a:r>
            <a:r>
              <a:rPr lang="pt-PT" sz="1600" dirty="0">
                <a:solidFill>
                  <a:schemeClr val="accent2">
                    <a:lumMod val="40000"/>
                    <a:lumOff val="60000"/>
                  </a:schemeClr>
                </a:solidFill>
              </a:rPr>
              <a:t>| </a:t>
            </a:r>
            <a:r>
              <a:rPr lang="pt-PT" sz="1600" dirty="0" err="1">
                <a:solidFill>
                  <a:schemeClr val="accent2">
                    <a:lumMod val="40000"/>
                    <a:lumOff val="60000"/>
                  </a:schemeClr>
                </a:solidFill>
              </a:rPr>
              <a:t>Results</a:t>
            </a:r>
            <a:r>
              <a:rPr lang="pt-PT" sz="1600" dirty="0">
                <a:solidFill>
                  <a:schemeClr val="accent2">
                    <a:lumMod val="40000"/>
                    <a:lumOff val="60000"/>
                  </a:schemeClr>
                </a:solidFill>
              </a:rPr>
              <a:t> | </a:t>
            </a:r>
            <a:r>
              <a:rPr lang="pt-PT" sz="1600" dirty="0" err="1">
                <a:solidFill>
                  <a:schemeClr val="accent2">
                    <a:lumMod val="40000"/>
                    <a:lumOff val="60000"/>
                  </a:schemeClr>
                </a:solidFill>
              </a:rPr>
              <a:t>Conclusions</a:t>
            </a:r>
            <a:endParaRPr lang="pt-PT" sz="1600" dirty="0">
              <a:solidFill>
                <a:schemeClr val="accent2">
                  <a:lumMod val="40000"/>
                  <a:lumOff val="60000"/>
                </a:schemeClr>
              </a:solidFill>
            </a:endParaRPr>
          </a:p>
        </p:txBody>
      </p:sp>
    </p:spTree>
    <p:extLst>
      <p:ext uri="{BB962C8B-B14F-4D97-AF65-F5344CB8AC3E}">
        <p14:creationId xmlns:p14="http://schemas.microsoft.com/office/powerpoint/2010/main" val="69316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a Data 5"/>
          <p:cNvSpPr>
            <a:spLocks noGrp="1"/>
          </p:cNvSpPr>
          <p:nvPr>
            <p:ph type="dt" sz="half" idx="10"/>
          </p:nvPr>
        </p:nvSpPr>
        <p:spPr>
          <a:xfrm>
            <a:off x="251520" y="6309320"/>
            <a:ext cx="2133600" cy="365125"/>
          </a:xfrm>
        </p:spPr>
        <p:txBody>
          <a:bodyPr/>
          <a:lstStyle/>
          <a:p>
            <a:fld id="{C1C29778-F07A-0245-9A8D-4D1690EC0611}" type="datetime1">
              <a:rPr lang="pt-PT" smtClean="0"/>
              <a:pPr/>
              <a:t>11-01-2021</a:t>
            </a:fld>
            <a:endParaRPr lang="pt-PT" dirty="0"/>
          </a:p>
        </p:txBody>
      </p:sp>
      <p:sp>
        <p:nvSpPr>
          <p:cNvPr id="8" name="Marcador de Posição do Número do Diapositivo 7"/>
          <p:cNvSpPr>
            <a:spLocks noGrp="1"/>
          </p:cNvSpPr>
          <p:nvPr>
            <p:ph type="sldNum" sz="quarter" idx="12"/>
          </p:nvPr>
        </p:nvSpPr>
        <p:spPr/>
        <p:txBody>
          <a:bodyPr/>
          <a:lstStyle/>
          <a:p>
            <a:fld id="{A0AC19A6-D2A2-4917-9F4B-C41831DEACC7}" type="slidenum">
              <a:rPr lang="pt-PT" smtClean="0"/>
              <a:pPr/>
              <a:t>6</a:t>
            </a:fld>
            <a:endParaRPr lang="pt-PT"/>
          </a:p>
        </p:txBody>
      </p:sp>
      <p:sp>
        <p:nvSpPr>
          <p:cNvPr id="2" name="Retângulo 1">
            <a:extLst>
              <a:ext uri="{FF2B5EF4-FFF2-40B4-BE49-F238E27FC236}">
                <a16:creationId xmlns:a16="http://schemas.microsoft.com/office/drawing/2014/main" id="{A1702FB1-5DD3-40CC-9D8B-FED1D1C41B6A}"/>
              </a:ext>
            </a:extLst>
          </p:cNvPr>
          <p:cNvSpPr/>
          <p:nvPr/>
        </p:nvSpPr>
        <p:spPr>
          <a:xfrm>
            <a:off x="457200" y="2204864"/>
            <a:ext cx="8352928" cy="4093428"/>
          </a:xfrm>
          <a:prstGeom prst="rect">
            <a:avLst/>
          </a:prstGeom>
        </p:spPr>
        <p:txBody>
          <a:bodyPr wrap="square">
            <a:spAutoFit/>
          </a:bodyPr>
          <a:lstStyle/>
          <a:p>
            <a:pPr algn="just"/>
            <a:r>
              <a:rPr lang="pt-PT" sz="2000" b="1" dirty="0"/>
              <a:t>Objetive:</a:t>
            </a:r>
          </a:p>
          <a:p>
            <a:pPr algn="just"/>
            <a:endParaRPr lang="pt-PT" sz="2000" b="1" dirty="0"/>
          </a:p>
          <a:p>
            <a:pPr algn="just"/>
            <a:endParaRPr lang="pt-PT" sz="2000" b="1" dirty="0"/>
          </a:p>
          <a:p>
            <a:pPr algn="just"/>
            <a:r>
              <a:rPr lang="pt-PT" sz="2000" b="1" dirty="0"/>
              <a:t>1. </a:t>
            </a:r>
            <a:r>
              <a:rPr lang="en-US" sz="2000" b="1" dirty="0"/>
              <a:t>Considering the widely established consequences of excessive screen time during COVID19 the present study aim to </a:t>
            </a:r>
            <a:r>
              <a:rPr lang="en-US" sz="2000" b="1" dirty="0" err="1"/>
              <a:t>analyse</a:t>
            </a:r>
            <a:r>
              <a:rPr lang="en-US" sz="2000" b="1" dirty="0"/>
              <a:t> the relation between maximal and power strength </a:t>
            </a:r>
          </a:p>
          <a:p>
            <a:pPr algn="just"/>
            <a:endParaRPr lang="pt-PT" sz="2000" b="1" dirty="0"/>
          </a:p>
          <a:p>
            <a:pPr algn="just"/>
            <a:endParaRPr lang="pt-PT" sz="2000" b="1" dirty="0"/>
          </a:p>
          <a:p>
            <a:pPr algn="just"/>
            <a:endParaRPr lang="pt-PT" sz="2000" b="1" dirty="0"/>
          </a:p>
          <a:p>
            <a:pPr algn="just"/>
            <a:r>
              <a:rPr lang="pt-PT" sz="2000" b="1" dirty="0"/>
              <a:t>2. </a:t>
            </a:r>
            <a:r>
              <a:rPr lang="en-US" sz="2000" b="1" dirty="0"/>
              <a:t>Understand that physical exercises could be a mediating factor for effect on and overall perception of well-being.</a:t>
            </a:r>
            <a:endParaRPr lang="pt-PT" sz="2000" b="1" dirty="0"/>
          </a:p>
          <a:p>
            <a:pPr algn="just"/>
            <a:endParaRPr lang="pt-PT" sz="2000" b="1" dirty="0"/>
          </a:p>
          <a:p>
            <a:pPr algn="just"/>
            <a:endParaRPr lang="pt-PT" sz="2000" dirty="0"/>
          </a:p>
        </p:txBody>
      </p:sp>
      <p:sp>
        <p:nvSpPr>
          <p:cNvPr id="3" name="Rectangle 1">
            <a:extLst>
              <a:ext uri="{FF2B5EF4-FFF2-40B4-BE49-F238E27FC236}">
                <a16:creationId xmlns:a16="http://schemas.microsoft.com/office/drawing/2014/main" id="{98660AF6-35FD-4717-87E5-9CF52A81CCF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PT" sz="1800" b="0" i="0" u="none" strike="noStrike" cap="none" normalizeH="0" baseline="0" dirty="0">
              <a:ln>
                <a:noFill/>
              </a:ln>
              <a:solidFill>
                <a:schemeClr val="tx1"/>
              </a:solidFill>
              <a:effectLst/>
              <a:latin typeface="Arial" panose="020B0604020202020204" pitchFamily="34" charset="0"/>
            </a:endParaRPr>
          </a:p>
        </p:txBody>
      </p:sp>
      <p:pic>
        <p:nvPicPr>
          <p:cNvPr id="9" name="Picture 2">
            <a:extLst>
              <a:ext uri="{FF2B5EF4-FFF2-40B4-BE49-F238E27FC236}">
                <a16:creationId xmlns:a16="http://schemas.microsoft.com/office/drawing/2014/main" id="{17B5260F-1F71-402F-ACED-53B7D16BBB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21157" cy="1446151"/>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a:extLst>
              <a:ext uri="{FF2B5EF4-FFF2-40B4-BE49-F238E27FC236}">
                <a16:creationId xmlns:a16="http://schemas.microsoft.com/office/drawing/2014/main" id="{4C3D83D7-0D79-41AE-831B-76ADAD76EBE6}"/>
              </a:ext>
            </a:extLst>
          </p:cNvPr>
          <p:cNvSpPr txBox="1"/>
          <p:nvPr/>
        </p:nvSpPr>
        <p:spPr>
          <a:xfrm>
            <a:off x="1403648" y="6309320"/>
            <a:ext cx="6912768" cy="338554"/>
          </a:xfrm>
          <a:prstGeom prst="rect">
            <a:avLst/>
          </a:prstGeom>
          <a:noFill/>
        </p:spPr>
        <p:txBody>
          <a:bodyPr wrap="square" rtlCol="0">
            <a:spAutoFit/>
          </a:bodyPr>
          <a:lstStyle/>
          <a:p>
            <a:r>
              <a:rPr lang="pt-PT" sz="1600" b="1" dirty="0" err="1">
                <a:solidFill>
                  <a:schemeClr val="tx2">
                    <a:lumMod val="20000"/>
                    <a:lumOff val="80000"/>
                  </a:schemeClr>
                </a:solidFill>
              </a:rPr>
              <a:t>Introduction</a:t>
            </a:r>
            <a:r>
              <a:rPr lang="pt-PT" sz="1600" b="1" dirty="0">
                <a:solidFill>
                  <a:schemeClr val="accent2">
                    <a:lumMod val="50000"/>
                  </a:schemeClr>
                </a:solidFill>
              </a:rPr>
              <a:t> </a:t>
            </a:r>
            <a:r>
              <a:rPr lang="pt-PT" sz="1600" dirty="0">
                <a:solidFill>
                  <a:schemeClr val="accent2">
                    <a:lumMod val="40000"/>
                    <a:lumOff val="60000"/>
                  </a:schemeClr>
                </a:solidFill>
              </a:rPr>
              <a:t>| </a:t>
            </a:r>
            <a:r>
              <a:rPr lang="pt-PT" sz="1600" b="1" dirty="0"/>
              <a:t>Aim </a:t>
            </a:r>
            <a:r>
              <a:rPr lang="pt-PT" sz="1600" dirty="0">
                <a:solidFill>
                  <a:schemeClr val="accent2">
                    <a:lumMod val="40000"/>
                    <a:lumOff val="60000"/>
                  </a:schemeClr>
                </a:solidFill>
              </a:rPr>
              <a:t>| </a:t>
            </a:r>
            <a:r>
              <a:rPr lang="pt-PT" sz="1600" dirty="0" err="1">
                <a:solidFill>
                  <a:schemeClr val="accent2">
                    <a:lumMod val="40000"/>
                    <a:lumOff val="60000"/>
                  </a:schemeClr>
                </a:solidFill>
              </a:rPr>
              <a:t>Metodology</a:t>
            </a:r>
            <a:r>
              <a:rPr lang="pt-PT" sz="1600" dirty="0">
                <a:solidFill>
                  <a:schemeClr val="accent2">
                    <a:lumMod val="40000"/>
                    <a:lumOff val="60000"/>
                  </a:schemeClr>
                </a:solidFill>
              </a:rPr>
              <a:t>| </a:t>
            </a:r>
            <a:r>
              <a:rPr lang="pt-PT" sz="1600" dirty="0" err="1">
                <a:solidFill>
                  <a:schemeClr val="accent2">
                    <a:lumMod val="40000"/>
                    <a:lumOff val="60000"/>
                  </a:schemeClr>
                </a:solidFill>
              </a:rPr>
              <a:t>Results</a:t>
            </a:r>
            <a:r>
              <a:rPr lang="pt-PT" sz="1600" dirty="0">
                <a:solidFill>
                  <a:schemeClr val="accent2">
                    <a:lumMod val="40000"/>
                    <a:lumOff val="60000"/>
                  </a:schemeClr>
                </a:solidFill>
              </a:rPr>
              <a:t> | </a:t>
            </a:r>
            <a:r>
              <a:rPr lang="pt-PT" sz="1600" dirty="0" err="1">
                <a:solidFill>
                  <a:schemeClr val="accent2">
                    <a:lumMod val="40000"/>
                    <a:lumOff val="60000"/>
                  </a:schemeClr>
                </a:solidFill>
              </a:rPr>
              <a:t>Conclusions</a:t>
            </a:r>
            <a:endParaRPr lang="pt-PT" sz="1600" dirty="0">
              <a:solidFill>
                <a:schemeClr val="accent2">
                  <a:lumMod val="40000"/>
                  <a:lumOff val="60000"/>
                </a:schemeClr>
              </a:solidFill>
            </a:endParaRPr>
          </a:p>
        </p:txBody>
      </p:sp>
    </p:spTree>
    <p:extLst>
      <p:ext uri="{BB962C8B-B14F-4D97-AF65-F5344CB8AC3E}">
        <p14:creationId xmlns:p14="http://schemas.microsoft.com/office/powerpoint/2010/main" val="9874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a Data 5"/>
          <p:cNvSpPr>
            <a:spLocks noGrp="1"/>
          </p:cNvSpPr>
          <p:nvPr>
            <p:ph type="dt" sz="half" idx="10"/>
          </p:nvPr>
        </p:nvSpPr>
        <p:spPr>
          <a:xfrm>
            <a:off x="251520" y="6309320"/>
            <a:ext cx="2133600" cy="365125"/>
          </a:xfrm>
        </p:spPr>
        <p:txBody>
          <a:bodyPr/>
          <a:lstStyle/>
          <a:p>
            <a:fld id="{C1C29778-F07A-0245-9A8D-4D1690EC0611}" type="datetime1">
              <a:rPr lang="pt-PT" smtClean="0"/>
              <a:pPr/>
              <a:t>11-01-2021</a:t>
            </a:fld>
            <a:endParaRPr lang="pt-PT" dirty="0"/>
          </a:p>
        </p:txBody>
      </p:sp>
      <p:sp>
        <p:nvSpPr>
          <p:cNvPr id="8" name="Marcador de Posição do Número do Diapositivo 7"/>
          <p:cNvSpPr>
            <a:spLocks noGrp="1"/>
          </p:cNvSpPr>
          <p:nvPr>
            <p:ph type="sldNum" sz="quarter" idx="12"/>
          </p:nvPr>
        </p:nvSpPr>
        <p:spPr/>
        <p:txBody>
          <a:bodyPr/>
          <a:lstStyle/>
          <a:p>
            <a:fld id="{A0AC19A6-D2A2-4917-9F4B-C41831DEACC7}" type="slidenum">
              <a:rPr lang="pt-PT" smtClean="0"/>
              <a:pPr/>
              <a:t>7</a:t>
            </a:fld>
            <a:endParaRPr lang="pt-PT"/>
          </a:p>
        </p:txBody>
      </p:sp>
      <p:sp>
        <p:nvSpPr>
          <p:cNvPr id="2" name="Retângulo 1">
            <a:extLst>
              <a:ext uri="{FF2B5EF4-FFF2-40B4-BE49-F238E27FC236}">
                <a16:creationId xmlns:a16="http://schemas.microsoft.com/office/drawing/2014/main" id="{B2FA6D9B-5F32-405A-9E56-CD2240669518}"/>
              </a:ext>
            </a:extLst>
          </p:cNvPr>
          <p:cNvSpPr/>
          <p:nvPr/>
        </p:nvSpPr>
        <p:spPr>
          <a:xfrm>
            <a:off x="423798" y="1951672"/>
            <a:ext cx="8324665" cy="923330"/>
          </a:xfrm>
          <a:prstGeom prst="rect">
            <a:avLst/>
          </a:prstGeom>
        </p:spPr>
        <p:txBody>
          <a:bodyPr wrap="square">
            <a:spAutoFit/>
          </a:bodyPr>
          <a:lstStyle/>
          <a:p>
            <a:pPr algn="just"/>
            <a:r>
              <a:rPr lang="pt-PT" b="1" dirty="0"/>
              <a:t>1. Objetive</a:t>
            </a:r>
          </a:p>
          <a:p>
            <a:pPr algn="just"/>
            <a:endParaRPr lang="pt-PT" b="1" dirty="0"/>
          </a:p>
          <a:p>
            <a:pPr algn="just"/>
            <a:r>
              <a:rPr lang="pt-PT" b="1" dirty="0"/>
              <a:t>~ </a:t>
            </a:r>
            <a:r>
              <a:rPr lang="en-US" b="1" dirty="0"/>
              <a:t>Analyze the relation between </a:t>
            </a:r>
            <a:r>
              <a:rPr lang="en-US" b="1" dirty="0">
                <a:solidFill>
                  <a:srgbClr val="FF0000"/>
                </a:solidFill>
              </a:rPr>
              <a:t>maximal and power strength </a:t>
            </a:r>
            <a:endParaRPr lang="pt-PT" b="1" dirty="0">
              <a:solidFill>
                <a:srgbClr val="FF0000"/>
              </a:solidFill>
            </a:endParaRPr>
          </a:p>
        </p:txBody>
      </p:sp>
      <p:sp>
        <p:nvSpPr>
          <p:cNvPr id="3" name="Retângulo 2">
            <a:extLst>
              <a:ext uri="{FF2B5EF4-FFF2-40B4-BE49-F238E27FC236}">
                <a16:creationId xmlns:a16="http://schemas.microsoft.com/office/drawing/2014/main" id="{7E81427C-F143-4452-876E-A31DC38FD8C8}"/>
              </a:ext>
            </a:extLst>
          </p:cNvPr>
          <p:cNvSpPr/>
          <p:nvPr/>
        </p:nvSpPr>
        <p:spPr>
          <a:xfrm>
            <a:off x="2843808" y="3352499"/>
            <a:ext cx="5728254" cy="1477328"/>
          </a:xfrm>
          <a:prstGeom prst="rect">
            <a:avLst/>
          </a:prstGeom>
          <a:solidFill>
            <a:schemeClr val="accent2">
              <a:lumMod val="20000"/>
              <a:lumOff val="80000"/>
            </a:schemeClr>
          </a:solidFill>
        </p:spPr>
        <p:txBody>
          <a:bodyPr wrap="square">
            <a:spAutoFit/>
          </a:bodyPr>
          <a:lstStyle/>
          <a:p>
            <a:pPr algn="just"/>
            <a:r>
              <a:rPr lang="en-US" b="1" dirty="0"/>
              <a:t>Web of Science, MEDLINE, CINAHL, and Cochrane Central Register of Controlled Trials were searched based on a priori criteria of all studies evaluating the effect of an exercise program on maximal and power measures in young people</a:t>
            </a:r>
          </a:p>
        </p:txBody>
      </p:sp>
      <p:sp>
        <p:nvSpPr>
          <p:cNvPr id="5" name="Retângulo 4">
            <a:extLst>
              <a:ext uri="{FF2B5EF4-FFF2-40B4-BE49-F238E27FC236}">
                <a16:creationId xmlns:a16="http://schemas.microsoft.com/office/drawing/2014/main" id="{9FC5A191-1D92-4BB9-ACDA-B8B58D27D8F1}"/>
              </a:ext>
            </a:extLst>
          </p:cNvPr>
          <p:cNvSpPr/>
          <p:nvPr/>
        </p:nvSpPr>
        <p:spPr>
          <a:xfrm>
            <a:off x="423798" y="5224839"/>
            <a:ext cx="8468682" cy="584775"/>
          </a:xfrm>
          <a:prstGeom prst="rect">
            <a:avLst/>
          </a:prstGeom>
        </p:spPr>
        <p:txBody>
          <a:bodyPr wrap="square">
            <a:spAutoFit/>
          </a:bodyPr>
          <a:lstStyle/>
          <a:p>
            <a:pPr algn="just"/>
            <a:r>
              <a:rPr lang="en-US" sz="1400" b="1" dirty="0"/>
              <a:t>Keywords</a:t>
            </a:r>
          </a:p>
          <a:p>
            <a:pPr algn="just"/>
            <a:r>
              <a:rPr lang="pt-PT" dirty="0" err="1"/>
              <a:t>Maximum</a:t>
            </a:r>
            <a:r>
              <a:rPr lang="pt-PT" dirty="0"/>
              <a:t> </a:t>
            </a:r>
            <a:r>
              <a:rPr lang="pt-PT" dirty="0" err="1"/>
              <a:t>strength</a:t>
            </a:r>
            <a:r>
              <a:rPr lang="pt-PT" dirty="0"/>
              <a:t>, speed, </a:t>
            </a:r>
            <a:r>
              <a:rPr lang="pt-PT" dirty="0" err="1"/>
              <a:t>upper</a:t>
            </a:r>
            <a:r>
              <a:rPr lang="pt-PT" dirty="0"/>
              <a:t> </a:t>
            </a:r>
            <a:r>
              <a:rPr lang="pt-PT" dirty="0" err="1"/>
              <a:t>limbs</a:t>
            </a:r>
            <a:r>
              <a:rPr lang="pt-PT" dirty="0"/>
              <a:t>, </a:t>
            </a:r>
            <a:r>
              <a:rPr lang="pt-PT" dirty="0" err="1"/>
              <a:t>lower</a:t>
            </a:r>
            <a:r>
              <a:rPr lang="pt-PT" dirty="0"/>
              <a:t> </a:t>
            </a:r>
            <a:r>
              <a:rPr lang="pt-PT" dirty="0" err="1"/>
              <a:t>limbs</a:t>
            </a:r>
            <a:r>
              <a:rPr lang="pt-PT" dirty="0"/>
              <a:t>, COVID19</a:t>
            </a:r>
            <a:endParaRPr lang="pt-PT" sz="1400" b="1" dirty="0"/>
          </a:p>
        </p:txBody>
      </p:sp>
      <p:pic>
        <p:nvPicPr>
          <p:cNvPr id="9" name="Picture 2">
            <a:extLst>
              <a:ext uri="{FF2B5EF4-FFF2-40B4-BE49-F238E27FC236}">
                <a16:creationId xmlns:a16="http://schemas.microsoft.com/office/drawing/2014/main" id="{E04E37B5-8B0D-4D59-BDD0-9605EB687A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21157" cy="1446151"/>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a:extLst>
              <a:ext uri="{FF2B5EF4-FFF2-40B4-BE49-F238E27FC236}">
                <a16:creationId xmlns:a16="http://schemas.microsoft.com/office/drawing/2014/main" id="{778AB351-3999-4443-B9AF-DF659818A828}"/>
              </a:ext>
            </a:extLst>
          </p:cNvPr>
          <p:cNvSpPr txBox="1"/>
          <p:nvPr/>
        </p:nvSpPr>
        <p:spPr>
          <a:xfrm>
            <a:off x="1403648" y="6309320"/>
            <a:ext cx="6912768" cy="338554"/>
          </a:xfrm>
          <a:prstGeom prst="rect">
            <a:avLst/>
          </a:prstGeom>
          <a:noFill/>
        </p:spPr>
        <p:txBody>
          <a:bodyPr wrap="square" rtlCol="0">
            <a:spAutoFit/>
          </a:bodyPr>
          <a:lstStyle/>
          <a:p>
            <a:r>
              <a:rPr lang="pt-PT" sz="1600" b="1" dirty="0" err="1">
                <a:solidFill>
                  <a:schemeClr val="tx2">
                    <a:lumMod val="20000"/>
                    <a:lumOff val="80000"/>
                  </a:schemeClr>
                </a:solidFill>
              </a:rPr>
              <a:t>Introduction</a:t>
            </a:r>
            <a:r>
              <a:rPr lang="pt-PT" sz="1600" b="1" dirty="0">
                <a:solidFill>
                  <a:schemeClr val="accent2">
                    <a:lumMod val="50000"/>
                  </a:schemeClr>
                </a:solidFill>
              </a:rPr>
              <a:t> </a:t>
            </a:r>
            <a:r>
              <a:rPr lang="pt-PT" sz="1600" dirty="0">
                <a:solidFill>
                  <a:schemeClr val="accent2">
                    <a:lumMod val="40000"/>
                    <a:lumOff val="60000"/>
                  </a:schemeClr>
                </a:solidFill>
              </a:rPr>
              <a:t>| </a:t>
            </a:r>
            <a:r>
              <a:rPr lang="pt-PT" sz="1600" b="1" dirty="0">
                <a:solidFill>
                  <a:schemeClr val="tx2">
                    <a:lumMod val="20000"/>
                    <a:lumOff val="80000"/>
                  </a:schemeClr>
                </a:solidFill>
              </a:rPr>
              <a:t>Aim</a:t>
            </a:r>
            <a:r>
              <a:rPr lang="pt-PT" sz="1600" b="1" dirty="0"/>
              <a:t> </a:t>
            </a:r>
            <a:r>
              <a:rPr lang="pt-PT" sz="1600" dirty="0">
                <a:solidFill>
                  <a:schemeClr val="accent2">
                    <a:lumMod val="40000"/>
                    <a:lumOff val="60000"/>
                  </a:schemeClr>
                </a:solidFill>
              </a:rPr>
              <a:t>| </a:t>
            </a:r>
            <a:r>
              <a:rPr lang="pt-PT" sz="1600" b="1" dirty="0" err="1"/>
              <a:t>Metodology</a:t>
            </a:r>
            <a:r>
              <a:rPr lang="pt-PT" sz="1600" dirty="0">
                <a:solidFill>
                  <a:schemeClr val="accent2">
                    <a:lumMod val="40000"/>
                    <a:lumOff val="60000"/>
                  </a:schemeClr>
                </a:solidFill>
              </a:rPr>
              <a:t>| </a:t>
            </a:r>
            <a:r>
              <a:rPr lang="pt-PT" sz="1600" dirty="0" err="1">
                <a:solidFill>
                  <a:schemeClr val="accent2">
                    <a:lumMod val="40000"/>
                    <a:lumOff val="60000"/>
                  </a:schemeClr>
                </a:solidFill>
              </a:rPr>
              <a:t>Results</a:t>
            </a:r>
            <a:r>
              <a:rPr lang="pt-PT" sz="1600" dirty="0">
                <a:solidFill>
                  <a:schemeClr val="accent2">
                    <a:lumMod val="40000"/>
                    <a:lumOff val="60000"/>
                  </a:schemeClr>
                </a:solidFill>
              </a:rPr>
              <a:t> | </a:t>
            </a:r>
            <a:r>
              <a:rPr lang="pt-PT" sz="1600" dirty="0" err="1">
                <a:solidFill>
                  <a:schemeClr val="accent2">
                    <a:lumMod val="40000"/>
                    <a:lumOff val="60000"/>
                  </a:schemeClr>
                </a:solidFill>
              </a:rPr>
              <a:t>Conclusions</a:t>
            </a:r>
            <a:endParaRPr lang="pt-PT" sz="1600" dirty="0">
              <a:solidFill>
                <a:schemeClr val="accent2">
                  <a:lumMod val="40000"/>
                  <a:lumOff val="60000"/>
                </a:schemeClr>
              </a:solidFill>
            </a:endParaRPr>
          </a:p>
        </p:txBody>
      </p:sp>
    </p:spTree>
    <p:extLst>
      <p:ext uri="{BB962C8B-B14F-4D97-AF65-F5344CB8AC3E}">
        <p14:creationId xmlns:p14="http://schemas.microsoft.com/office/powerpoint/2010/main" val="3717735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135BEF-DC76-4128-9E0D-6008954C541D}"/>
              </a:ext>
            </a:extLst>
          </p:cNvPr>
          <p:cNvSpPr>
            <a:spLocks noGrp="1"/>
          </p:cNvSpPr>
          <p:nvPr>
            <p:ph type="title"/>
          </p:nvPr>
        </p:nvSpPr>
        <p:spPr/>
        <p:txBody>
          <a:bodyPr/>
          <a:lstStyle/>
          <a:p>
            <a:endParaRPr lang="pt-PT"/>
          </a:p>
        </p:txBody>
      </p:sp>
      <p:sp>
        <p:nvSpPr>
          <p:cNvPr id="3" name="Marcador de Posição de Conteúdo 2">
            <a:extLst>
              <a:ext uri="{FF2B5EF4-FFF2-40B4-BE49-F238E27FC236}">
                <a16:creationId xmlns:a16="http://schemas.microsoft.com/office/drawing/2014/main" id="{F4B22E17-6474-4215-A4D8-9FE5266EBFAF}"/>
              </a:ext>
            </a:extLst>
          </p:cNvPr>
          <p:cNvSpPr>
            <a:spLocks noGrp="1"/>
          </p:cNvSpPr>
          <p:nvPr>
            <p:ph idx="1"/>
          </p:nvPr>
        </p:nvSpPr>
        <p:spPr/>
        <p:txBody>
          <a:bodyPr/>
          <a:lstStyle/>
          <a:p>
            <a:pPr algn="just"/>
            <a:r>
              <a:rPr lang="en-GB" dirty="0"/>
              <a:t>24 students in Sports degree (age: 23.4±2.0 years) were evaluated at maximum strength through the maximum repetition test (1RM) in the bench press (SUP) and leg press (PP) exercises and for explosive force and speed at the throwing of the Medicinal Ball (LBM), Horizontal Jump (IH) and the Sprint test 10 meters (10SP). </a:t>
            </a:r>
          </a:p>
          <a:p>
            <a:pPr algn="just"/>
            <a:r>
              <a:rPr lang="en-GB" dirty="0"/>
              <a:t>Pearson's correlation (p&lt;0.05) was used for the association between the variables.</a:t>
            </a:r>
            <a:endParaRPr lang="pt-PT" dirty="0"/>
          </a:p>
        </p:txBody>
      </p:sp>
      <p:sp>
        <p:nvSpPr>
          <p:cNvPr id="4" name="Marcador de Posição da Data 3">
            <a:extLst>
              <a:ext uri="{FF2B5EF4-FFF2-40B4-BE49-F238E27FC236}">
                <a16:creationId xmlns:a16="http://schemas.microsoft.com/office/drawing/2014/main" id="{E0EF265C-4AAB-4B7D-A80E-546084EA4271}"/>
              </a:ext>
            </a:extLst>
          </p:cNvPr>
          <p:cNvSpPr>
            <a:spLocks noGrp="1"/>
          </p:cNvSpPr>
          <p:nvPr>
            <p:ph type="dt" sz="half" idx="10"/>
          </p:nvPr>
        </p:nvSpPr>
        <p:spPr/>
        <p:txBody>
          <a:bodyPr/>
          <a:lstStyle/>
          <a:p>
            <a:fld id="{FC1B41AA-7B79-014B-A083-A5A3FD821C69}" type="datetime1">
              <a:rPr lang="pt-PT" smtClean="0"/>
              <a:pPr/>
              <a:t>11-01-2021</a:t>
            </a:fld>
            <a:endParaRPr lang="pt-PT"/>
          </a:p>
        </p:txBody>
      </p:sp>
      <p:sp>
        <p:nvSpPr>
          <p:cNvPr id="5" name="Marcador de Posição do Número do Diapositivo 4">
            <a:extLst>
              <a:ext uri="{FF2B5EF4-FFF2-40B4-BE49-F238E27FC236}">
                <a16:creationId xmlns:a16="http://schemas.microsoft.com/office/drawing/2014/main" id="{0F0C0F9A-147D-4424-BCFF-11ABA385FC27}"/>
              </a:ext>
            </a:extLst>
          </p:cNvPr>
          <p:cNvSpPr>
            <a:spLocks noGrp="1"/>
          </p:cNvSpPr>
          <p:nvPr>
            <p:ph type="sldNum" sz="quarter" idx="12"/>
          </p:nvPr>
        </p:nvSpPr>
        <p:spPr/>
        <p:txBody>
          <a:bodyPr/>
          <a:lstStyle/>
          <a:p>
            <a:fld id="{A0AC19A6-D2A2-4917-9F4B-C41831DEACC7}" type="slidenum">
              <a:rPr lang="pt-PT" smtClean="0"/>
              <a:pPr/>
              <a:t>8</a:t>
            </a:fld>
            <a:endParaRPr lang="pt-PT"/>
          </a:p>
        </p:txBody>
      </p:sp>
      <p:pic>
        <p:nvPicPr>
          <p:cNvPr id="6" name="Picture 2">
            <a:extLst>
              <a:ext uri="{FF2B5EF4-FFF2-40B4-BE49-F238E27FC236}">
                <a16:creationId xmlns:a16="http://schemas.microsoft.com/office/drawing/2014/main" id="{B12C5748-BCA5-4884-A481-A8385354FF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21157" cy="144615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0A67ECE9-CF04-4E2B-8309-FD4A5A572288}"/>
              </a:ext>
            </a:extLst>
          </p:cNvPr>
          <p:cNvSpPr txBox="1"/>
          <p:nvPr/>
        </p:nvSpPr>
        <p:spPr>
          <a:xfrm>
            <a:off x="1403648" y="6309320"/>
            <a:ext cx="6912768" cy="338554"/>
          </a:xfrm>
          <a:prstGeom prst="rect">
            <a:avLst/>
          </a:prstGeom>
          <a:noFill/>
        </p:spPr>
        <p:txBody>
          <a:bodyPr wrap="square" rtlCol="0">
            <a:spAutoFit/>
          </a:bodyPr>
          <a:lstStyle/>
          <a:p>
            <a:r>
              <a:rPr lang="pt-PT" sz="1600" b="1" dirty="0" err="1">
                <a:solidFill>
                  <a:schemeClr val="tx2">
                    <a:lumMod val="20000"/>
                    <a:lumOff val="80000"/>
                  </a:schemeClr>
                </a:solidFill>
              </a:rPr>
              <a:t>Introduction</a:t>
            </a:r>
            <a:r>
              <a:rPr lang="pt-PT" sz="1600" b="1" dirty="0">
                <a:solidFill>
                  <a:schemeClr val="accent2">
                    <a:lumMod val="50000"/>
                  </a:schemeClr>
                </a:solidFill>
              </a:rPr>
              <a:t> </a:t>
            </a:r>
            <a:r>
              <a:rPr lang="pt-PT" sz="1600" dirty="0">
                <a:solidFill>
                  <a:schemeClr val="accent2">
                    <a:lumMod val="40000"/>
                    <a:lumOff val="60000"/>
                  </a:schemeClr>
                </a:solidFill>
              </a:rPr>
              <a:t>| </a:t>
            </a:r>
            <a:r>
              <a:rPr lang="pt-PT" sz="1600" b="1" dirty="0">
                <a:solidFill>
                  <a:schemeClr val="tx2">
                    <a:lumMod val="20000"/>
                    <a:lumOff val="80000"/>
                  </a:schemeClr>
                </a:solidFill>
              </a:rPr>
              <a:t>Aim</a:t>
            </a:r>
            <a:r>
              <a:rPr lang="pt-PT" sz="1600" b="1" dirty="0"/>
              <a:t> </a:t>
            </a:r>
            <a:r>
              <a:rPr lang="pt-PT" sz="1600" dirty="0">
                <a:solidFill>
                  <a:schemeClr val="accent2">
                    <a:lumMod val="40000"/>
                    <a:lumOff val="60000"/>
                  </a:schemeClr>
                </a:solidFill>
              </a:rPr>
              <a:t>| </a:t>
            </a:r>
            <a:r>
              <a:rPr lang="pt-PT" sz="1600" b="1" dirty="0" err="1"/>
              <a:t>Metodology</a:t>
            </a:r>
            <a:r>
              <a:rPr lang="pt-PT" sz="1600" dirty="0">
                <a:solidFill>
                  <a:schemeClr val="accent2">
                    <a:lumMod val="40000"/>
                    <a:lumOff val="60000"/>
                  </a:schemeClr>
                </a:solidFill>
              </a:rPr>
              <a:t>| </a:t>
            </a:r>
            <a:r>
              <a:rPr lang="pt-PT" sz="1600" dirty="0" err="1">
                <a:solidFill>
                  <a:schemeClr val="accent2">
                    <a:lumMod val="40000"/>
                    <a:lumOff val="60000"/>
                  </a:schemeClr>
                </a:solidFill>
              </a:rPr>
              <a:t>Results</a:t>
            </a:r>
            <a:r>
              <a:rPr lang="pt-PT" sz="1600" dirty="0">
                <a:solidFill>
                  <a:schemeClr val="accent2">
                    <a:lumMod val="40000"/>
                    <a:lumOff val="60000"/>
                  </a:schemeClr>
                </a:solidFill>
              </a:rPr>
              <a:t> | </a:t>
            </a:r>
            <a:r>
              <a:rPr lang="pt-PT" sz="1600" dirty="0" err="1">
                <a:solidFill>
                  <a:schemeClr val="accent2">
                    <a:lumMod val="40000"/>
                    <a:lumOff val="60000"/>
                  </a:schemeClr>
                </a:solidFill>
              </a:rPr>
              <a:t>Conclusions</a:t>
            </a:r>
            <a:endParaRPr lang="pt-PT" sz="1600" dirty="0">
              <a:solidFill>
                <a:schemeClr val="accent2">
                  <a:lumMod val="40000"/>
                  <a:lumOff val="60000"/>
                </a:schemeClr>
              </a:solidFill>
            </a:endParaRPr>
          </a:p>
        </p:txBody>
      </p:sp>
    </p:spTree>
    <p:extLst>
      <p:ext uri="{BB962C8B-B14F-4D97-AF65-F5344CB8AC3E}">
        <p14:creationId xmlns:p14="http://schemas.microsoft.com/office/powerpoint/2010/main" val="739776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AF935D-4464-4ECD-95B0-14B55B8558F9}"/>
              </a:ext>
            </a:extLst>
          </p:cNvPr>
          <p:cNvSpPr>
            <a:spLocks noGrp="1"/>
          </p:cNvSpPr>
          <p:nvPr>
            <p:ph type="title"/>
          </p:nvPr>
        </p:nvSpPr>
        <p:spPr/>
        <p:txBody>
          <a:bodyPr/>
          <a:lstStyle/>
          <a:p>
            <a:endParaRPr lang="pt-PT"/>
          </a:p>
        </p:txBody>
      </p:sp>
      <p:sp>
        <p:nvSpPr>
          <p:cNvPr id="3" name="Marcador de Posição de Conteúdo 2">
            <a:extLst>
              <a:ext uri="{FF2B5EF4-FFF2-40B4-BE49-F238E27FC236}">
                <a16:creationId xmlns:a16="http://schemas.microsoft.com/office/drawing/2014/main" id="{99B32786-F42F-4DF5-8B3C-6D1CD6F24DDA}"/>
              </a:ext>
            </a:extLst>
          </p:cNvPr>
          <p:cNvSpPr>
            <a:spLocks noGrp="1"/>
          </p:cNvSpPr>
          <p:nvPr>
            <p:ph idx="1"/>
          </p:nvPr>
        </p:nvSpPr>
        <p:spPr/>
        <p:txBody>
          <a:bodyPr>
            <a:normAutofit fontScale="77500" lnSpcReduction="20000"/>
          </a:bodyPr>
          <a:lstStyle/>
          <a:p>
            <a:pPr algn="just"/>
            <a:r>
              <a:rPr lang="en-GB" dirty="0"/>
              <a:t>The results obtained were: 1RMSUP: 62.8±26.3 kg; 1RMPP: 239±90.1 kg; 10SP: 2.1±0.14 seconds; IH: 1.8±0.22 meters; and, LBM: 4.5±0.84 meters. A strong correlation was observed between strength and velocity in the lower limbs (10SP, IH and 1RMPP: between r=0.61 and r=0.84). Maximum strength of the lower limbs is fundamental for the performance in the 10SP and IH tests. </a:t>
            </a:r>
          </a:p>
          <a:p>
            <a:pPr marL="0" indent="0" algn="just">
              <a:buNone/>
            </a:pPr>
            <a:endParaRPr lang="en-GB" dirty="0"/>
          </a:p>
          <a:p>
            <a:pPr algn="just"/>
            <a:r>
              <a:rPr lang="en-GB" dirty="0"/>
              <a:t>The relationship between exercise and health should also aim at the greater contribution of muscle symmetry in relation to maximum and predominant performance. Ensuring a positive association in the prescription of regular physical exercise particularly in difficult phases such as the pandemic COVID19. The fact that the students attended classes mostly online seems to have contributed to a weakness in the strength of the lower limbs, and may also be associated with a reduction in flexibility and body posture.</a:t>
            </a:r>
            <a:endParaRPr lang="pt-PT" dirty="0"/>
          </a:p>
          <a:p>
            <a:pPr algn="just"/>
            <a:endParaRPr lang="pt-PT" dirty="0"/>
          </a:p>
        </p:txBody>
      </p:sp>
      <p:sp>
        <p:nvSpPr>
          <p:cNvPr id="4" name="Marcador de Posição da Data 3">
            <a:extLst>
              <a:ext uri="{FF2B5EF4-FFF2-40B4-BE49-F238E27FC236}">
                <a16:creationId xmlns:a16="http://schemas.microsoft.com/office/drawing/2014/main" id="{AF34FD01-5196-400B-B28F-710D7175C06B}"/>
              </a:ext>
            </a:extLst>
          </p:cNvPr>
          <p:cNvSpPr>
            <a:spLocks noGrp="1"/>
          </p:cNvSpPr>
          <p:nvPr>
            <p:ph type="dt" sz="half" idx="10"/>
          </p:nvPr>
        </p:nvSpPr>
        <p:spPr/>
        <p:txBody>
          <a:bodyPr/>
          <a:lstStyle/>
          <a:p>
            <a:fld id="{FC1B41AA-7B79-014B-A083-A5A3FD821C69}" type="datetime1">
              <a:rPr lang="pt-PT" smtClean="0"/>
              <a:pPr/>
              <a:t>11-01-2021</a:t>
            </a:fld>
            <a:endParaRPr lang="pt-PT"/>
          </a:p>
        </p:txBody>
      </p:sp>
      <p:sp>
        <p:nvSpPr>
          <p:cNvPr id="5" name="Marcador de Posição do Número do Diapositivo 4">
            <a:extLst>
              <a:ext uri="{FF2B5EF4-FFF2-40B4-BE49-F238E27FC236}">
                <a16:creationId xmlns:a16="http://schemas.microsoft.com/office/drawing/2014/main" id="{B6499F57-3BB1-4A0B-BE6F-C2A819D0B1EC}"/>
              </a:ext>
            </a:extLst>
          </p:cNvPr>
          <p:cNvSpPr>
            <a:spLocks noGrp="1"/>
          </p:cNvSpPr>
          <p:nvPr>
            <p:ph type="sldNum" sz="quarter" idx="12"/>
          </p:nvPr>
        </p:nvSpPr>
        <p:spPr/>
        <p:txBody>
          <a:bodyPr/>
          <a:lstStyle/>
          <a:p>
            <a:fld id="{A0AC19A6-D2A2-4917-9F4B-C41831DEACC7}" type="slidenum">
              <a:rPr lang="pt-PT" smtClean="0"/>
              <a:pPr/>
              <a:t>9</a:t>
            </a:fld>
            <a:endParaRPr lang="pt-PT"/>
          </a:p>
        </p:txBody>
      </p:sp>
      <p:pic>
        <p:nvPicPr>
          <p:cNvPr id="6" name="Picture 2">
            <a:extLst>
              <a:ext uri="{FF2B5EF4-FFF2-40B4-BE49-F238E27FC236}">
                <a16:creationId xmlns:a16="http://schemas.microsoft.com/office/drawing/2014/main" id="{075F3628-2423-4308-AC38-A447C4F9A5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821157" cy="144615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6A770870-CB22-451C-9E3E-84AE800041A7}"/>
              </a:ext>
            </a:extLst>
          </p:cNvPr>
          <p:cNvSpPr txBox="1"/>
          <p:nvPr/>
        </p:nvSpPr>
        <p:spPr>
          <a:xfrm>
            <a:off x="1403648" y="6309320"/>
            <a:ext cx="6912768" cy="338554"/>
          </a:xfrm>
          <a:prstGeom prst="rect">
            <a:avLst/>
          </a:prstGeom>
          <a:noFill/>
        </p:spPr>
        <p:txBody>
          <a:bodyPr wrap="square" rtlCol="0">
            <a:spAutoFit/>
          </a:bodyPr>
          <a:lstStyle/>
          <a:p>
            <a:r>
              <a:rPr lang="pt-PT" sz="1600" b="1" dirty="0" err="1">
                <a:solidFill>
                  <a:schemeClr val="tx2">
                    <a:lumMod val="20000"/>
                    <a:lumOff val="80000"/>
                  </a:schemeClr>
                </a:solidFill>
              </a:rPr>
              <a:t>Introduction</a:t>
            </a:r>
            <a:r>
              <a:rPr lang="pt-PT" sz="1600" b="1" dirty="0">
                <a:solidFill>
                  <a:schemeClr val="accent2">
                    <a:lumMod val="50000"/>
                  </a:schemeClr>
                </a:solidFill>
              </a:rPr>
              <a:t> </a:t>
            </a:r>
            <a:r>
              <a:rPr lang="pt-PT" sz="1600" dirty="0">
                <a:solidFill>
                  <a:schemeClr val="accent2">
                    <a:lumMod val="40000"/>
                    <a:lumOff val="60000"/>
                  </a:schemeClr>
                </a:solidFill>
              </a:rPr>
              <a:t>| </a:t>
            </a:r>
            <a:r>
              <a:rPr lang="pt-PT" sz="1600" b="1" dirty="0">
                <a:solidFill>
                  <a:schemeClr val="bg2">
                    <a:lumMod val="75000"/>
                  </a:schemeClr>
                </a:solidFill>
              </a:rPr>
              <a:t>Aim </a:t>
            </a:r>
            <a:r>
              <a:rPr lang="pt-PT" sz="1600" dirty="0">
                <a:solidFill>
                  <a:schemeClr val="bg2">
                    <a:lumMod val="75000"/>
                  </a:schemeClr>
                </a:solidFill>
              </a:rPr>
              <a:t>| </a:t>
            </a:r>
            <a:r>
              <a:rPr lang="pt-PT" sz="1600" dirty="0" err="1">
                <a:solidFill>
                  <a:schemeClr val="bg2">
                    <a:lumMod val="75000"/>
                  </a:schemeClr>
                </a:solidFill>
              </a:rPr>
              <a:t>Metodology</a:t>
            </a:r>
            <a:r>
              <a:rPr lang="pt-PT" sz="1600" dirty="0">
                <a:solidFill>
                  <a:schemeClr val="bg2">
                    <a:lumMod val="75000"/>
                  </a:schemeClr>
                </a:solidFill>
              </a:rPr>
              <a:t>| </a:t>
            </a:r>
            <a:r>
              <a:rPr lang="pt-PT" sz="1600" b="1" dirty="0" err="1"/>
              <a:t>Results</a:t>
            </a:r>
            <a:r>
              <a:rPr lang="pt-PT" sz="1600" dirty="0">
                <a:solidFill>
                  <a:schemeClr val="accent2">
                    <a:lumMod val="40000"/>
                    <a:lumOff val="60000"/>
                  </a:schemeClr>
                </a:solidFill>
              </a:rPr>
              <a:t> | </a:t>
            </a:r>
            <a:r>
              <a:rPr lang="pt-PT" sz="1600" dirty="0" err="1">
                <a:solidFill>
                  <a:schemeClr val="accent2">
                    <a:lumMod val="40000"/>
                    <a:lumOff val="60000"/>
                  </a:schemeClr>
                </a:solidFill>
              </a:rPr>
              <a:t>Conclusions</a:t>
            </a:r>
            <a:endParaRPr lang="pt-PT" sz="1600" dirty="0">
              <a:solidFill>
                <a:schemeClr val="accent2">
                  <a:lumMod val="40000"/>
                  <a:lumOff val="60000"/>
                </a:schemeClr>
              </a:solidFill>
            </a:endParaRPr>
          </a:p>
        </p:txBody>
      </p:sp>
    </p:spTree>
    <p:extLst>
      <p:ext uri="{BB962C8B-B14F-4D97-AF65-F5344CB8AC3E}">
        <p14:creationId xmlns:p14="http://schemas.microsoft.com/office/powerpoint/2010/main" val="3254793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2132</TotalTime>
  <Words>611</Words>
  <Application>Microsoft Office PowerPoint</Application>
  <PresentationFormat>Apresentação no Ecrã (4:3)</PresentationFormat>
  <Paragraphs>92</Paragraphs>
  <Slides>12</Slides>
  <Notes>1</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12</vt:i4>
      </vt:variant>
    </vt:vector>
  </HeadingPairs>
  <TitlesOfParts>
    <vt:vector size="19" baseType="lpstr">
      <vt:lpstr>Arial</vt:lpstr>
      <vt:lpstr>Calibri</vt:lpstr>
      <vt:lpstr>Constantia</vt:lpstr>
      <vt:lpstr>inherit</vt:lpstr>
      <vt:lpstr>Times New Roman</vt:lpstr>
      <vt:lpstr>Wingdings 2</vt:lpstr>
      <vt:lpstr>Flow</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User</cp:lastModifiedBy>
  <cp:revision>138</cp:revision>
  <dcterms:created xsi:type="dcterms:W3CDTF">2017-02-23T14:37:51Z</dcterms:created>
  <dcterms:modified xsi:type="dcterms:W3CDTF">2021-01-11T18:25:49Z</dcterms:modified>
</cp:coreProperties>
</file>