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2" r:id="rId2"/>
    <p:sldId id="261" r:id="rId3"/>
    <p:sldId id="264" r:id="rId4"/>
    <p:sldId id="265" r:id="rId5"/>
    <p:sldId id="266" r:id="rId6"/>
    <p:sldId id="270" r:id="rId7"/>
    <p:sldId id="267" r:id="rId8"/>
    <p:sldId id="268" r:id="rId9"/>
    <p:sldId id="269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14" y="67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A61A0-DFC7-4079-AB3F-E7315C00687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31D79-994D-4170-88A6-2F0FD408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1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49F73-B6BC-44C7-BB34-38D2ACF2B1CF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817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49F73-B6BC-44C7-BB34-38D2ACF2B1CF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788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49F73-B6BC-44C7-BB34-38D2ACF2B1CF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61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49F73-B6BC-44C7-BB34-38D2ACF2B1CF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658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49F73-B6BC-44C7-BB34-38D2ACF2B1CF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784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49F73-B6BC-44C7-BB34-38D2ACF2B1CF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043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49F73-B6BC-44C7-BB34-38D2ACF2B1CF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012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49F73-B6BC-44C7-BB34-38D2ACF2B1CF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666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49F73-B6BC-44C7-BB34-38D2ACF2B1CF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265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49F73-B6BC-44C7-BB34-38D2ACF2B1CF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018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49F73-B6BC-44C7-BB34-38D2ACF2B1CF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73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842C-2624-49A9-BABF-78127BE229FC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09.02.2021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0184-1B6D-4E73-8F30-ECF243D22C3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2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75EB-4169-4546-BC0F-93F4C5B8BB48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09.02.2021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0184-1B6D-4E73-8F30-ECF243D22C3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0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913B-C5F2-40C9-AFCC-A3DC0F518983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09.02.2021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0184-1B6D-4E73-8F30-ECF243D22C3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2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8740-8EC5-460C-AD3F-CD3F8D15E57F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09.02.2021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0184-1B6D-4E73-8F30-ECF243D22C3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7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EBE5-E59B-4694-9E09-AB0A237A0B95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09.02.2021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0184-1B6D-4E73-8F30-ECF243D22C3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9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1747-8101-4B18-B1B9-E2292AD2AD3C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09.02.2021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0184-1B6D-4E73-8F30-ECF243D22C3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6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E2A8-3CCF-4E52-88A7-CE7AA7C21FF9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09.02.2021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0184-1B6D-4E73-8F30-ECF243D22C3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7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AE1-7BA3-4802-871E-02316CC0679E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09.02.2021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0184-1B6D-4E73-8F30-ECF243D22C3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1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3295-1340-4883-8774-91A56A2799F8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09.02.2021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0184-1B6D-4E73-8F30-ECF243D22C3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0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6BEA-1B70-42FF-A759-3CD93DA6B517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09.02.2021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0184-1B6D-4E73-8F30-ECF243D22C3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0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DA8A-C4F0-407E-8A00-21B1A58AD654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09.02.2021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0184-1B6D-4E73-8F30-ECF243D22C3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7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2">
                <a:tint val="80000"/>
                <a:satMod val="400000"/>
              </a:schemeClr>
            </a:gs>
            <a:gs pos="100000">
              <a:schemeClr val="bg1">
                <a:lumMod val="95000"/>
              </a:schemeClr>
            </a:gs>
            <a:gs pos="99500">
              <a:srgbClr val="E1E1D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5E87F-3439-4AD0-AB15-071580C9A241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09.02.2021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A0184-1B6D-4E73-8F30-ECF243D22C3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6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0.wmf"/><Relationship Id="rId3" Type="http://schemas.openxmlformats.org/officeDocument/2006/relationships/image" Target="../media/image2.png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7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6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9.bin"/><Relationship Id="rId3" Type="http://schemas.openxmlformats.org/officeDocument/2006/relationships/image" Target="../media/image2.png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0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29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26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5.wmf"/><Relationship Id="rId19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31.bin"/><Relationship Id="rId3" Type="http://schemas.openxmlformats.org/officeDocument/2006/relationships/image" Target="../media/image2.png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3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42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38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38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49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45.bin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45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A0184-1B6D-4E73-8F30-ECF243D22C3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03E240-0444-4957-A735-295290FEB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900" y="3416047"/>
            <a:ext cx="12112100" cy="14619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Boris G. ALIYEV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Altendorfer Str. 28, 09113, Chemnitz, Germany</a:t>
            </a:r>
            <a:endParaRPr kumimoji="0" lang="en-US" sz="800" b="0" i="1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e-mail: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bgaliyev@mail.ru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Dark Matter, Dark Energy and Something Else in 5D Theory 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140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524000" y="168822"/>
            <a:ext cx="9144000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1st electronic conference on Universe,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22-28 February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A0184-1B6D-4E73-8F30-ECF243D22C3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2D6839-2FFE-413F-BCCB-993349D74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84" y="259843"/>
            <a:ext cx="1621677" cy="4328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F9F335-4C09-4551-90AF-1E48A0D95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4153" y="165376"/>
            <a:ext cx="536494" cy="35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955E74-827A-48FD-ADFD-F7719972030B}"/>
              </a:ext>
            </a:extLst>
          </p:cNvPr>
          <p:cNvSpPr txBox="1"/>
          <p:nvPr/>
        </p:nvSpPr>
        <p:spPr>
          <a:xfrm>
            <a:off x="474188" y="1316829"/>
            <a:ext cx="2121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FFEB0B-D701-4953-B492-D44C2CF8BB55}"/>
              </a:ext>
            </a:extLst>
          </p:cNvPr>
          <p:cNvSpPr txBox="1"/>
          <p:nvPr/>
        </p:nvSpPr>
        <p:spPr>
          <a:xfrm>
            <a:off x="511132" y="1840049"/>
            <a:ext cx="112066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lvl="0" indent="-346075" algn="just">
              <a:buFont typeface="Wingdings" pitchFamily="2" charset="2"/>
              <a:buChar char="q"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If one goes beyond the 5D optics, certain new and very non-trivial properties of the matter and 4D Universe may come into being. Specifically, a new concept of the rest mass may be obtained. </a:t>
            </a:r>
          </a:p>
          <a:p>
            <a:pPr marL="346075" lvl="0" indent="-346075" algn="just">
              <a:buFont typeface="Wingdings" pitchFamily="2" charset="2"/>
              <a:buChar char="q"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implementation of the monad method to the (4+1) splitting of the 5D Ricci identities makes it possible to understand how the Riemannian structure of the World affects its physical properties.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96875" lvl="0" indent="-396875" algn="just">
              <a:buFont typeface="Wingdings" pitchFamily="2" charset="2"/>
              <a:buChar char="q"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permits one to approach closer to the understanding of the magnetic monopole problem and the origins of the Maxwell equations.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96875" lvl="0" indent="-396875" algn="just">
              <a:buFont typeface="Wingdings" pitchFamily="2" charset="2"/>
              <a:buChar char="q"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obtained results also provide new insight into the mechanism of the expansion of the 4D Universe and its acceleration.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40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524000" y="168822"/>
            <a:ext cx="9144000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1st electronic conference on Universe,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22-28 February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A0184-1B6D-4E73-8F30-ECF243D22C3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2D6839-2FFE-413F-BCCB-993349D74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84" y="259843"/>
            <a:ext cx="1621677" cy="4328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F9F335-4C09-4551-90AF-1E48A0D95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4153" y="165376"/>
            <a:ext cx="536494" cy="359695"/>
          </a:xfrm>
          <a:prstGeom prst="rect">
            <a:avLst/>
          </a:prstGeom>
        </p:spPr>
      </p:pic>
      <p:pic>
        <p:nvPicPr>
          <p:cNvPr id="12" name="Picture 10" descr="j0336887">
            <a:extLst>
              <a:ext uri="{FF2B5EF4-FFF2-40B4-BE49-F238E27FC236}">
                <a16:creationId xmlns:a16="http://schemas.microsoft.com/office/drawing/2014/main" id="{F7B1C69D-8592-47E8-BB54-768B90BC29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928" y="494116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D49956-E4C1-40E9-A0C6-1D1522BEE708}"/>
              </a:ext>
            </a:extLst>
          </p:cNvPr>
          <p:cNvSpPr txBox="1"/>
          <p:nvPr/>
        </p:nvSpPr>
        <p:spPr>
          <a:xfrm>
            <a:off x="1229048" y="2258288"/>
            <a:ext cx="9651745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scene3d>
            <a:camera prst="isometricLeft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42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Thank you very much for your attention!</a:t>
            </a:r>
            <a:endParaRPr lang="ru-RU" sz="4200" b="1" dirty="0">
              <a:solidFill>
                <a:srgbClr val="4F81B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88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524000" y="168822"/>
            <a:ext cx="9144000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1st electronic conference on Universe,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22-28 February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A0184-1B6D-4E73-8F30-ECF243D22C3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2D6839-2FFE-413F-BCCB-993349D74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84" y="259843"/>
            <a:ext cx="1621677" cy="4328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F9F335-4C09-4551-90AF-1E48A0D95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4153" y="165376"/>
            <a:ext cx="536494" cy="3596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2B19A7-414D-452C-996D-15F47E7F682A}"/>
              </a:ext>
            </a:extLst>
          </p:cNvPr>
          <p:cNvSpPr txBox="1"/>
          <p:nvPr/>
        </p:nvSpPr>
        <p:spPr>
          <a:xfrm>
            <a:off x="1942768" y="100279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Outline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189E44-3C4E-4750-95D1-0AA30C630CA5}"/>
              </a:ext>
            </a:extLst>
          </p:cNvPr>
          <p:cNvSpPr txBox="1"/>
          <p:nvPr/>
        </p:nvSpPr>
        <p:spPr>
          <a:xfrm>
            <a:off x="1979712" y="1526016"/>
            <a:ext cx="868828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Introduction.</a:t>
            </a:r>
          </a:p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Monad and dyad methods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5D Geodetic Equations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(4+1) and (3+1+1) reductions of the 5D Geodetic Equations</a:t>
            </a:r>
          </a:p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Integral of the x</a:t>
            </a:r>
            <a:r>
              <a:rPr kumimoji="0" lang="en-US" sz="2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projected 5D Geodetic Equations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new concept of the rest mass</a:t>
            </a:r>
          </a:p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V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projected 5D Geodetic Equations. </a:t>
            </a:r>
          </a:p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4D Lorentz and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Brance-Dicke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Forces</a:t>
            </a:r>
          </a:p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New rest mass concept and related matters</a:t>
            </a:r>
          </a:p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5D Ricci identities and their physical consequences </a:t>
            </a:r>
          </a:p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Conclusions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54E0293B-17B0-49C2-96C1-DF02169C9C05}"/>
              </a:ext>
            </a:extLst>
          </p:cNvPr>
          <p:cNvSpPr/>
          <p:nvPr/>
        </p:nvSpPr>
        <p:spPr>
          <a:xfrm>
            <a:off x="-701336" y="2192784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820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524000" y="168822"/>
            <a:ext cx="9144000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1st electronic conference on Universe,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22-28 February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A0184-1B6D-4E73-8F30-ECF243D22C3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2D6839-2FFE-413F-BCCB-993349D74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84" y="259843"/>
            <a:ext cx="1621677" cy="4328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F9F335-4C09-4551-90AF-1E48A0D95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4153" y="165376"/>
            <a:ext cx="536494" cy="359695"/>
          </a:xfrm>
          <a:prstGeom prst="rect">
            <a:avLst/>
          </a:prstGeom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8F14817-1136-484B-8EDA-4EF984BB43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871859"/>
              </p:ext>
            </p:extLst>
          </p:nvPr>
        </p:nvGraphicFramePr>
        <p:xfrm>
          <a:off x="609596" y="1768173"/>
          <a:ext cx="3810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09880" imgH="419040" progId="Equation.DSMT4">
                  <p:embed/>
                </p:oleObj>
              </mc:Choice>
              <mc:Fallback>
                <p:oleObj name="Equation" r:id="rId5" imgW="3809880" imgH="419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8F14817-1136-484B-8EDA-4EF984BB43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596" y="1768173"/>
                        <a:ext cx="38100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906B0A1-0040-44F0-B2F5-3F17E9659E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647677"/>
              </p:ext>
            </p:extLst>
          </p:nvPr>
        </p:nvGraphicFramePr>
        <p:xfrm>
          <a:off x="4691063" y="1766888"/>
          <a:ext cx="2311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11200" imgH="444240" progId="Equation.DSMT4">
                  <p:embed/>
                </p:oleObj>
              </mc:Choice>
              <mc:Fallback>
                <p:oleObj name="Equation" r:id="rId7" imgW="2311200" imgH="444240" progId="Equation.DSMT4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0906B0A1-0040-44F0-B2F5-3F17E9659E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91063" y="1766888"/>
                        <a:ext cx="23114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B49357A-0D52-4939-8CB5-1A393D6C99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454170"/>
              </p:ext>
            </p:extLst>
          </p:nvPr>
        </p:nvGraphicFramePr>
        <p:xfrm>
          <a:off x="7505700" y="1743075"/>
          <a:ext cx="1536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36480" imgH="444240" progId="Equation.DSMT4">
                  <p:embed/>
                </p:oleObj>
              </mc:Choice>
              <mc:Fallback>
                <p:oleObj name="Equation" r:id="rId9" imgW="1536480" imgH="44424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2B49357A-0D52-4939-8CB5-1A393D6C99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05700" y="1743075"/>
                        <a:ext cx="15367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0C9B923-A142-4744-A6C9-85E5DC5791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182561"/>
              </p:ext>
            </p:extLst>
          </p:nvPr>
        </p:nvGraphicFramePr>
        <p:xfrm>
          <a:off x="585636" y="2897188"/>
          <a:ext cx="6464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464160" imgH="393480" progId="Equation.DSMT4">
                  <p:embed/>
                </p:oleObj>
              </mc:Choice>
              <mc:Fallback>
                <p:oleObj name="Equation" r:id="rId11" imgW="6464160" imgH="39348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00C9B923-A142-4744-A6C9-85E5DC5791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5636" y="2897188"/>
                        <a:ext cx="64643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34AEF3B6-F73E-483F-9B9C-2BB7537A30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295760"/>
              </p:ext>
            </p:extLst>
          </p:nvPr>
        </p:nvGraphicFramePr>
        <p:xfrm>
          <a:off x="7669061" y="2871788"/>
          <a:ext cx="2730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730240" imgH="444240" progId="Equation.DSMT4">
                  <p:embed/>
                </p:oleObj>
              </mc:Choice>
              <mc:Fallback>
                <p:oleObj name="Equation" r:id="rId13" imgW="2730240" imgH="44424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34AEF3B6-F73E-483F-9B9C-2BB7537A30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69061" y="2871788"/>
                        <a:ext cx="2730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795088B6-CE7D-4F56-BBE8-3387DCE7BC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587638"/>
              </p:ext>
            </p:extLst>
          </p:nvPr>
        </p:nvGraphicFramePr>
        <p:xfrm>
          <a:off x="609596" y="3365422"/>
          <a:ext cx="7150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149960" imgH="825480" progId="Equation.DSMT4">
                  <p:embed/>
                </p:oleObj>
              </mc:Choice>
              <mc:Fallback>
                <p:oleObj name="Equation" r:id="rId15" imgW="7149960" imgH="82548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795088B6-CE7D-4F56-BBE8-3387DCE7BC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9596" y="3365422"/>
                        <a:ext cx="71501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6C42692F-4821-4238-B86C-5DEAFE19EF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115947"/>
              </p:ext>
            </p:extLst>
          </p:nvPr>
        </p:nvGraphicFramePr>
        <p:xfrm>
          <a:off x="609596" y="4809470"/>
          <a:ext cx="7734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734240" imgH="482400" progId="Equation.DSMT4">
                  <p:embed/>
                </p:oleObj>
              </mc:Choice>
              <mc:Fallback>
                <p:oleObj name="Equation" r:id="rId17" imgW="7734240" imgH="48240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6C42692F-4821-4238-B86C-5DEAFE19EF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9596" y="4809470"/>
                        <a:ext cx="77343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8A1257F0-75B6-455E-A100-06A7A39E18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481531"/>
              </p:ext>
            </p:extLst>
          </p:nvPr>
        </p:nvGraphicFramePr>
        <p:xfrm>
          <a:off x="609596" y="5290404"/>
          <a:ext cx="8661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661240" imgH="787320" progId="Equation.DSMT4">
                  <p:embed/>
                </p:oleObj>
              </mc:Choice>
              <mc:Fallback>
                <p:oleObj name="Equation" r:id="rId19" imgW="8661240" imgH="78732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8A1257F0-75B6-455E-A100-06A7A39E1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09596" y="5290404"/>
                        <a:ext cx="86614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857FDDB5-DCA8-4905-8CC2-C04C93F496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063733"/>
              </p:ext>
            </p:extLst>
          </p:nvPr>
        </p:nvGraphicFramePr>
        <p:xfrm>
          <a:off x="609596" y="867933"/>
          <a:ext cx="3848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848040" imgH="787320" progId="Equation.DSMT4">
                  <p:embed/>
                </p:oleObj>
              </mc:Choice>
              <mc:Fallback>
                <p:oleObj name="Equation" r:id="rId21" imgW="384804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09596" y="867933"/>
                        <a:ext cx="38481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A622FB27-D206-4B39-8496-E3A497A1A6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88899"/>
              </p:ext>
            </p:extLst>
          </p:nvPr>
        </p:nvGraphicFramePr>
        <p:xfrm>
          <a:off x="609596" y="2409281"/>
          <a:ext cx="3289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288960" imgH="368280" progId="Equation.DSMT4">
                  <p:embed/>
                </p:oleObj>
              </mc:Choice>
              <mc:Fallback>
                <p:oleObj name="Equation" r:id="rId23" imgW="32889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09596" y="2409281"/>
                        <a:ext cx="32893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94B3EAE-7C3F-4E4C-B259-51408FCF9323}"/>
              </a:ext>
            </a:extLst>
          </p:cNvPr>
          <p:cNvSpPr/>
          <p:nvPr/>
        </p:nvSpPr>
        <p:spPr>
          <a:xfrm>
            <a:off x="4507342" y="4273887"/>
            <a:ext cx="25474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Killing Equations</a:t>
            </a:r>
          </a:p>
        </p:txBody>
      </p:sp>
    </p:spTree>
    <p:extLst>
      <p:ext uri="{BB962C8B-B14F-4D97-AF65-F5344CB8AC3E}">
        <p14:creationId xmlns:p14="http://schemas.microsoft.com/office/powerpoint/2010/main" val="127829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524000" y="168822"/>
            <a:ext cx="9144000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1st electronic conference on Universe,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22-28 February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7383964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A0184-1B6D-4E73-8F30-ECF243D22C3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2D6839-2FFE-413F-BCCB-993349D74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84" y="259843"/>
            <a:ext cx="1621677" cy="4328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F9F335-4C09-4551-90AF-1E48A0D95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4153" y="165376"/>
            <a:ext cx="536494" cy="359695"/>
          </a:xfrm>
          <a:prstGeom prst="rect">
            <a:avLst/>
          </a:prstGeom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38C2E6A-4A97-4235-A6E3-D3221F8EDA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580677"/>
              </p:ext>
            </p:extLst>
          </p:nvPr>
        </p:nvGraphicFramePr>
        <p:xfrm>
          <a:off x="608013" y="1366823"/>
          <a:ext cx="5956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56200" imgH="482400" progId="Equation.DSMT4">
                  <p:embed/>
                </p:oleObj>
              </mc:Choice>
              <mc:Fallback>
                <p:oleObj name="Equation" r:id="rId5" imgW="5956200" imgH="48240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38C2E6A-4A97-4235-A6E3-D3221F8EDA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8013" y="1366823"/>
                        <a:ext cx="59563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522D953-CDA4-4484-A138-69C8169F02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630121"/>
              </p:ext>
            </p:extLst>
          </p:nvPr>
        </p:nvGraphicFramePr>
        <p:xfrm>
          <a:off x="608013" y="2746368"/>
          <a:ext cx="70485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048440" imgH="965160" progId="Equation.DSMT4">
                  <p:embed/>
                </p:oleObj>
              </mc:Choice>
              <mc:Fallback>
                <p:oleObj name="Equation" r:id="rId7" imgW="7048440" imgH="965160" progId="Equation.DSMT4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E522D953-CDA4-4484-A138-69C8169F02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8013" y="2746368"/>
                        <a:ext cx="70485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995C3CA-91B6-43E1-9CDA-6949AF2026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366656"/>
              </p:ext>
            </p:extLst>
          </p:nvPr>
        </p:nvGraphicFramePr>
        <p:xfrm>
          <a:off x="608013" y="3585521"/>
          <a:ext cx="64389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438600" imgH="888840" progId="Equation.DSMT4">
                  <p:embed/>
                </p:oleObj>
              </mc:Choice>
              <mc:Fallback>
                <p:oleObj name="Equation" r:id="rId9" imgW="6438600" imgH="88884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B995C3CA-91B6-43E1-9CDA-6949AF2026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8013" y="3585521"/>
                        <a:ext cx="64389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55146564-C8DB-46F9-A160-0E1DC56B50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352704"/>
              </p:ext>
            </p:extLst>
          </p:nvPr>
        </p:nvGraphicFramePr>
        <p:xfrm>
          <a:off x="608013" y="4665677"/>
          <a:ext cx="5626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626080" imgH="825480" progId="Equation.DSMT4">
                  <p:embed/>
                </p:oleObj>
              </mc:Choice>
              <mc:Fallback>
                <p:oleObj name="Equation" r:id="rId11" imgW="5626080" imgH="82548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55146564-C8DB-46F9-A160-0E1DC56B50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8013" y="4665677"/>
                        <a:ext cx="56261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5CB2032-8B6B-4C1B-9995-FA6391223244}"/>
              </a:ext>
            </a:extLst>
          </p:cNvPr>
          <p:cNvSpPr/>
          <p:nvPr/>
        </p:nvSpPr>
        <p:spPr>
          <a:xfrm>
            <a:off x="2589611" y="2100248"/>
            <a:ext cx="63129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(4+1) reduction of the 5D Geodetic Equations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EAE3B6B4-79EE-4C38-B4FC-6D514BB46C8B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DDA0184-1B6D-4E73-8F30-ECF243D22C33}" type="slidenum">
              <a:rPr lang="ru-RU" smtClean="0">
                <a:solidFill>
                  <a:srgbClr val="04617B">
                    <a:shade val="90000"/>
                  </a:srgbClr>
                </a:solidFill>
                <a:latin typeface="Calibri"/>
              </a:rPr>
              <a:pPr>
                <a:defRPr/>
              </a:pPr>
              <a:t>4</a:t>
            </a:fld>
            <a:endParaRPr lang="ru-RU" dirty="0">
              <a:solidFill>
                <a:srgbClr val="04617B">
                  <a:shade val="9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52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524000" y="168822"/>
            <a:ext cx="9144000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1st electronic conference on Universe,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22-28 February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A0184-1B6D-4E73-8F30-ECF243D22C3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2D6839-2FFE-413F-BCCB-993349D74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84" y="259843"/>
            <a:ext cx="1621677" cy="4328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F9F335-4C09-4551-90AF-1E48A0D95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4153" y="165376"/>
            <a:ext cx="536494" cy="359695"/>
          </a:xfrm>
          <a:prstGeom prst="rect">
            <a:avLst/>
          </a:prstGeom>
        </p:spPr>
      </p:pic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35C9FE35-0C88-4793-A9D8-0F3F1BF465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598921"/>
              </p:ext>
            </p:extLst>
          </p:nvPr>
        </p:nvGraphicFramePr>
        <p:xfrm>
          <a:off x="589321" y="1700760"/>
          <a:ext cx="85471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546760" imgH="1041120" progId="Equation.DSMT4">
                  <p:embed/>
                </p:oleObj>
              </mc:Choice>
              <mc:Fallback>
                <p:oleObj name="Equation" r:id="rId5" imgW="8546760" imgH="104112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DBC30470-04FE-4E34-9D25-269D1B31C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9321" y="1700760"/>
                        <a:ext cx="85471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E9765A01-5DB2-4DF2-A8D0-CD593123AB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292407"/>
              </p:ext>
            </p:extLst>
          </p:nvPr>
        </p:nvGraphicFramePr>
        <p:xfrm>
          <a:off x="589321" y="2665324"/>
          <a:ext cx="99314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931320" imgH="1041120" progId="Equation.DSMT4">
                  <p:embed/>
                </p:oleObj>
              </mc:Choice>
              <mc:Fallback>
                <p:oleObj name="Equation" r:id="rId7" imgW="9931320" imgH="104112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51D656A7-1695-43A6-B4F2-C4C107C20F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9321" y="2665324"/>
                        <a:ext cx="99314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FCFF152-6D42-42BB-B039-3988B89EA0A4}"/>
              </a:ext>
            </a:extLst>
          </p:cNvPr>
          <p:cNvSpPr/>
          <p:nvPr/>
        </p:nvSpPr>
        <p:spPr>
          <a:xfrm>
            <a:off x="2766949" y="994258"/>
            <a:ext cx="66672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(3+1+1) reduction of the 5D Geodetic Equations</a:t>
            </a:r>
          </a:p>
        </p:txBody>
      </p:sp>
      <p:graphicFrame>
        <p:nvGraphicFramePr>
          <p:cNvPr id="30" name="Объект 29">
            <a:extLst>
              <a:ext uri="{FF2B5EF4-FFF2-40B4-BE49-F238E27FC236}">
                <a16:creationId xmlns:a16="http://schemas.microsoft.com/office/drawing/2014/main" id="{862CA9C6-8261-4E20-B11D-F97E4182A5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327484"/>
              </p:ext>
            </p:extLst>
          </p:nvPr>
        </p:nvGraphicFramePr>
        <p:xfrm>
          <a:off x="589321" y="3885328"/>
          <a:ext cx="5143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143320" imgH="825480" progId="Equation.DSMT4">
                  <p:embed/>
                </p:oleObj>
              </mc:Choice>
              <mc:Fallback>
                <p:oleObj name="Equation" r:id="rId9" imgW="5143320" imgH="82548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6853EBDE-D058-4711-8C5C-165A859E32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9321" y="3885328"/>
                        <a:ext cx="51435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>
            <a:extLst>
              <a:ext uri="{FF2B5EF4-FFF2-40B4-BE49-F238E27FC236}">
                <a16:creationId xmlns:a16="http://schemas.microsoft.com/office/drawing/2014/main" id="{257FBDC6-5FD5-46A2-82A8-0B0AA16AE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893249"/>
              </p:ext>
            </p:extLst>
          </p:nvPr>
        </p:nvGraphicFramePr>
        <p:xfrm>
          <a:off x="6170613" y="3811588"/>
          <a:ext cx="45593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559040" imgH="1015920" progId="Equation.DSMT4">
                  <p:embed/>
                </p:oleObj>
              </mc:Choice>
              <mc:Fallback>
                <p:oleObj name="Equation" r:id="rId11" imgW="4559040" imgH="1015920" progId="Equation.DSMT4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878185CD-DF4E-40DA-B264-1BAABA416A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70613" y="3811588"/>
                        <a:ext cx="45593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>
            <a:extLst>
              <a:ext uri="{FF2B5EF4-FFF2-40B4-BE49-F238E27FC236}">
                <a16:creationId xmlns:a16="http://schemas.microsoft.com/office/drawing/2014/main" id="{22D4CA98-8C06-42C5-BF68-545C67D19C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6958"/>
              </p:ext>
            </p:extLst>
          </p:nvPr>
        </p:nvGraphicFramePr>
        <p:xfrm>
          <a:off x="589321" y="4896104"/>
          <a:ext cx="65913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591240" imgH="876240" progId="Equation.DSMT4">
                  <p:embed/>
                </p:oleObj>
              </mc:Choice>
              <mc:Fallback>
                <p:oleObj name="Equation" r:id="rId13" imgW="6591240" imgH="87624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19E6CB70-65E1-41AC-9545-43D8258D78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9321" y="4896104"/>
                        <a:ext cx="65913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123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524000" y="168822"/>
            <a:ext cx="9144000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1st electronic conference on Universe,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22-28 February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A0184-1B6D-4E73-8F30-ECF243D22C3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2D6839-2FFE-413F-BCCB-993349D74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84" y="259843"/>
            <a:ext cx="1621677" cy="4328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F9F335-4C09-4551-90AF-1E48A0D95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4153" y="165376"/>
            <a:ext cx="536494" cy="359695"/>
          </a:xfrm>
          <a:prstGeom prst="rect">
            <a:avLst/>
          </a:prstGeom>
        </p:spPr>
      </p:pic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92327B2F-C088-4C9C-8B77-1FC3CBF04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924618"/>
              </p:ext>
            </p:extLst>
          </p:nvPr>
        </p:nvGraphicFramePr>
        <p:xfrm>
          <a:off x="609600" y="1078694"/>
          <a:ext cx="6680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680160" imgH="507960" progId="Equation.DSMT4">
                  <p:embed/>
                </p:oleObj>
              </mc:Choice>
              <mc:Fallback>
                <p:oleObj name="Equation" r:id="rId5" imgW="6680160" imgH="50796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92327B2F-C088-4C9C-8B77-1FC3CBF04D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1078694"/>
                        <a:ext cx="66802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B01CA232-47BF-4874-8BA2-DD52DB897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061969"/>
              </p:ext>
            </p:extLst>
          </p:nvPr>
        </p:nvGraphicFramePr>
        <p:xfrm>
          <a:off x="596900" y="1693354"/>
          <a:ext cx="3492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92360" imgH="393480" progId="Equation.DSMT4">
                  <p:embed/>
                </p:oleObj>
              </mc:Choice>
              <mc:Fallback>
                <p:oleObj name="Equation" r:id="rId7" imgW="3492360" imgH="39348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B01CA232-47BF-4874-8BA2-DD52DB8975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6900" y="1693354"/>
                        <a:ext cx="3492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9DE9F1CF-8683-4538-9007-B943979A2A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262656"/>
              </p:ext>
            </p:extLst>
          </p:nvPr>
        </p:nvGraphicFramePr>
        <p:xfrm>
          <a:off x="4432300" y="1693863"/>
          <a:ext cx="2730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30240" imgH="393480" progId="Equation.DSMT4">
                  <p:embed/>
                </p:oleObj>
              </mc:Choice>
              <mc:Fallback>
                <p:oleObj name="Equation" r:id="rId9" imgW="2730240" imgH="39348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9DE9F1CF-8683-4538-9007-B943979A2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32300" y="1693863"/>
                        <a:ext cx="2730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5198AD66-AAFF-47C9-9512-B25EBAE9AA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348719"/>
              </p:ext>
            </p:extLst>
          </p:nvPr>
        </p:nvGraphicFramePr>
        <p:xfrm>
          <a:off x="593292" y="2133767"/>
          <a:ext cx="8851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851680" imgH="952200" progId="Equation.DSMT4">
                  <p:embed/>
                </p:oleObj>
              </mc:Choice>
              <mc:Fallback>
                <p:oleObj name="Equation" r:id="rId11" imgW="8851680" imgH="952200" progId="Equation.DSMT4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5198AD66-AAFF-47C9-9512-B25EBAE9AA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3292" y="2133767"/>
                        <a:ext cx="88519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45F9501B-6E13-4D4B-823F-862A6847D3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988314"/>
              </p:ext>
            </p:extLst>
          </p:nvPr>
        </p:nvGraphicFramePr>
        <p:xfrm>
          <a:off x="614680" y="3247797"/>
          <a:ext cx="3708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708360" imgH="393480" progId="Equation.DSMT4">
                  <p:embed/>
                </p:oleObj>
              </mc:Choice>
              <mc:Fallback>
                <p:oleObj name="Equation" r:id="rId13" imgW="3708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4680" y="3247797"/>
                        <a:ext cx="3708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A85B5DF2-EC59-43D3-B7C0-E35E96ECBB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068584"/>
              </p:ext>
            </p:extLst>
          </p:nvPr>
        </p:nvGraphicFramePr>
        <p:xfrm>
          <a:off x="4425068" y="3130637"/>
          <a:ext cx="6019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019560" imgH="520560" progId="Equation.DSMT4">
                  <p:embed/>
                </p:oleObj>
              </mc:Choice>
              <mc:Fallback>
                <p:oleObj name="Equation" r:id="rId15" imgW="6019560" imgH="520560" progId="Equation.DSMT4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E3A5365B-BA06-4B29-A2B2-8DD2DFCD3C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25068" y="3130637"/>
                        <a:ext cx="60198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807BB82-ACCD-4FB9-B64E-C72439F2CDFE}"/>
              </a:ext>
            </a:extLst>
          </p:cNvPr>
          <p:cNvSpPr/>
          <p:nvPr/>
        </p:nvSpPr>
        <p:spPr>
          <a:xfrm>
            <a:off x="3572293" y="3797161"/>
            <a:ext cx="50850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(generalized) rest mass concept</a:t>
            </a:r>
          </a:p>
        </p:txBody>
      </p:sp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0B1F90C1-F26F-4226-AEE8-3EDA5CEDAE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735432"/>
              </p:ext>
            </p:extLst>
          </p:nvPr>
        </p:nvGraphicFramePr>
        <p:xfrm>
          <a:off x="584200" y="4451350"/>
          <a:ext cx="5892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892480" imgH="1015920" progId="Equation.DSMT4">
                  <p:embed/>
                </p:oleObj>
              </mc:Choice>
              <mc:Fallback>
                <p:oleObj name="Equation" r:id="rId17" imgW="5892480" imgH="101592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A03CF760-FF7A-463F-92BC-E109595F0D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84200" y="4451350"/>
                        <a:ext cx="58928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9F7C5CB-80F1-4306-AAA0-F7BC94412D7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37764" y="4408170"/>
            <a:ext cx="1166064" cy="1166064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CEF083D-1110-4BE0-9E19-68BA35806D4F}"/>
              </a:ext>
            </a:extLst>
          </p:cNvPr>
          <p:cNvSpPr/>
          <p:nvPr/>
        </p:nvSpPr>
        <p:spPr>
          <a:xfrm>
            <a:off x="8857798" y="3915727"/>
            <a:ext cx="16738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5D particle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EEE0DC5C-C0AA-4E09-85A1-8F88D0389A0E}"/>
              </a:ext>
            </a:extLst>
          </p:cNvPr>
          <p:cNvCxnSpPr>
            <a:cxnSpLocks/>
          </p:cNvCxnSpPr>
          <p:nvPr/>
        </p:nvCxnSpPr>
        <p:spPr>
          <a:xfrm flipH="1">
            <a:off x="8642074" y="4408170"/>
            <a:ext cx="215724" cy="2013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1E9002BF-DD35-4331-8447-6A7211D63F98}"/>
              </a:ext>
            </a:extLst>
          </p:cNvPr>
          <p:cNvCxnSpPr>
            <a:cxnSpLocks/>
          </p:cNvCxnSpPr>
          <p:nvPr/>
        </p:nvCxnSpPr>
        <p:spPr>
          <a:xfrm>
            <a:off x="8850178" y="4408170"/>
            <a:ext cx="156844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D27D484F-60F3-4DC4-81C1-8765811E3335}"/>
              </a:ext>
            </a:extLst>
          </p:cNvPr>
          <p:cNvCxnSpPr>
            <a:cxnSpLocks/>
          </p:cNvCxnSpPr>
          <p:nvPr/>
        </p:nvCxnSpPr>
        <p:spPr>
          <a:xfrm flipH="1" flipV="1">
            <a:off x="8329654" y="5114590"/>
            <a:ext cx="420282" cy="4103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571128CA-884D-4EA6-9DDE-D5BCCED09C7B}"/>
              </a:ext>
            </a:extLst>
          </p:cNvPr>
          <p:cNvCxnSpPr>
            <a:cxnSpLocks/>
          </p:cNvCxnSpPr>
          <p:nvPr/>
        </p:nvCxnSpPr>
        <p:spPr>
          <a:xfrm>
            <a:off x="8739688" y="5520690"/>
            <a:ext cx="4787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7BE9536A-15FA-4B70-9AE3-2AB404ADD125}"/>
              </a:ext>
            </a:extLst>
          </p:cNvPr>
          <p:cNvSpPr/>
          <p:nvPr/>
        </p:nvSpPr>
        <p:spPr>
          <a:xfrm>
            <a:off x="8739688" y="5013007"/>
            <a:ext cx="53572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64BE8D5-127C-4E34-931F-0A770D484538}"/>
              </a:ext>
            </a:extLst>
          </p:cNvPr>
          <p:cNvSpPr/>
          <p:nvPr/>
        </p:nvSpPr>
        <p:spPr>
          <a:xfrm>
            <a:off x="4830820" y="5512885"/>
            <a:ext cx="25254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scalar charge!</a:t>
            </a:r>
          </a:p>
        </p:txBody>
      </p:sp>
    </p:spTree>
    <p:extLst>
      <p:ext uri="{BB962C8B-B14F-4D97-AF65-F5344CB8AC3E}">
        <p14:creationId xmlns:p14="http://schemas.microsoft.com/office/powerpoint/2010/main" val="333743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524000" y="168822"/>
            <a:ext cx="9144000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1st electronic conference on Universe,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22-28 February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A0184-1B6D-4E73-8F30-ECF243D22C3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2D6839-2FFE-413F-BCCB-993349D74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84" y="259843"/>
            <a:ext cx="1621677" cy="4328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F9F335-4C09-4551-90AF-1E48A0D95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4153" y="165376"/>
            <a:ext cx="536494" cy="359695"/>
          </a:xfrm>
          <a:prstGeom prst="rect">
            <a:avLst/>
          </a:prstGeom>
        </p:spPr>
      </p:pic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36330232-8E22-416E-B0BC-5D4231C599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155597"/>
              </p:ext>
            </p:extLst>
          </p:nvPr>
        </p:nvGraphicFramePr>
        <p:xfrm>
          <a:off x="593292" y="1661949"/>
          <a:ext cx="6502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502320" imgH="977760" progId="Equation.DSMT4">
                  <p:embed/>
                </p:oleObj>
              </mc:Choice>
              <mc:Fallback>
                <p:oleObj name="Equation" r:id="rId5" imgW="6502320" imgH="97776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36330232-8E22-416E-B0BC-5D4231C599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3292" y="1661949"/>
                        <a:ext cx="6502400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67EEE89E-B15F-477B-9FF0-6D182A42F4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463295"/>
              </p:ext>
            </p:extLst>
          </p:nvPr>
        </p:nvGraphicFramePr>
        <p:xfrm>
          <a:off x="593292" y="2580401"/>
          <a:ext cx="74803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80080" imgH="1028520" progId="Equation.DSMT4">
                  <p:embed/>
                </p:oleObj>
              </mc:Choice>
              <mc:Fallback>
                <p:oleObj name="Equation" r:id="rId7" imgW="7480080" imgH="102852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67EEE89E-B15F-477B-9FF0-6D182A42F4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3292" y="2580401"/>
                        <a:ext cx="74803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6AA570C-A1B2-4373-8BAB-0BCE6497FDBF}"/>
              </a:ext>
            </a:extLst>
          </p:cNvPr>
          <p:cNvSpPr/>
          <p:nvPr/>
        </p:nvSpPr>
        <p:spPr>
          <a:xfrm>
            <a:off x="2993413" y="991704"/>
            <a:ext cx="61959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Brake radiation force (Bremsstrahlung force)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4911F438-C4E9-4E4D-A310-987527358E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463571"/>
              </p:ext>
            </p:extLst>
          </p:nvPr>
        </p:nvGraphicFramePr>
        <p:xfrm>
          <a:off x="593292" y="3736103"/>
          <a:ext cx="7391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391160" imgH="914400" progId="Equation.DSMT4">
                  <p:embed/>
                </p:oleObj>
              </mc:Choice>
              <mc:Fallback>
                <p:oleObj name="Equation" r:id="rId9" imgW="7391160" imgH="91440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EF447484-8282-4ABB-BC44-B75C75F298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3292" y="3736103"/>
                        <a:ext cx="73914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AE681008-93F0-4ED9-B538-44EF69BC42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25667"/>
              </p:ext>
            </p:extLst>
          </p:nvPr>
        </p:nvGraphicFramePr>
        <p:xfrm>
          <a:off x="593292" y="4777505"/>
          <a:ext cx="7099301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099200" imgH="495000" progId="Equation.DSMT4">
                  <p:embed/>
                </p:oleObj>
              </mc:Choice>
              <mc:Fallback>
                <p:oleObj name="Equation" r:id="rId11" imgW="7099200" imgH="4950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B7BC7E69-3B6E-400E-A438-886EE82357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3292" y="4777505"/>
                        <a:ext cx="7099301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51026DF5-8CC5-4CF5-8532-39A6F5380E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355806"/>
              </p:ext>
            </p:extLst>
          </p:nvPr>
        </p:nvGraphicFramePr>
        <p:xfrm>
          <a:off x="593292" y="5618646"/>
          <a:ext cx="9398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397800" imgH="495000" progId="Equation.DSMT4">
                  <p:embed/>
                </p:oleObj>
              </mc:Choice>
              <mc:Fallback>
                <p:oleObj name="Equation" r:id="rId13" imgW="9397800" imgH="495000" progId="Equation.DSMT4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674CA14A-906D-4900-BD6B-A204463BAB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3292" y="5618646"/>
                        <a:ext cx="93980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9029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524000" y="168822"/>
            <a:ext cx="9144000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1st electronic conference on Universe,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22-28 February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A0184-1B6D-4E73-8F30-ECF243D22C3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2D6839-2FFE-413F-BCCB-993349D74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84" y="259843"/>
            <a:ext cx="1621677" cy="4328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F9F335-4C09-4551-90AF-1E48A0D95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4153" y="165376"/>
            <a:ext cx="536494" cy="359695"/>
          </a:xfrm>
          <a:prstGeom prst="rect">
            <a:avLst/>
          </a:prstGeom>
        </p:spPr>
      </p:pic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3DF9A7A9-1255-4B93-894F-341E4C28CF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063404"/>
              </p:ext>
            </p:extLst>
          </p:nvPr>
        </p:nvGraphicFramePr>
        <p:xfrm>
          <a:off x="599209" y="1072169"/>
          <a:ext cx="5994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94360" imgH="495000" progId="Equation.DSMT4">
                  <p:embed/>
                </p:oleObj>
              </mc:Choice>
              <mc:Fallback>
                <p:oleObj name="Equation" r:id="rId5" imgW="5994360" imgH="49500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3DF9A7A9-1255-4B93-894F-341E4C28CF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9209" y="1072169"/>
                        <a:ext cx="59944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882D6C98-F618-4A80-93EA-68E91B5B6E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338192"/>
              </p:ext>
            </p:extLst>
          </p:nvPr>
        </p:nvGraphicFramePr>
        <p:xfrm>
          <a:off x="599209" y="1675646"/>
          <a:ext cx="6832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832440" imgH="888840" progId="Equation.DSMT4">
                  <p:embed/>
                </p:oleObj>
              </mc:Choice>
              <mc:Fallback>
                <p:oleObj name="Equation" r:id="rId7" imgW="6832440" imgH="88884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882D6C98-F618-4A80-93EA-68E91B5B6E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9209" y="1675646"/>
                        <a:ext cx="68326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2F6783E0-A679-4216-A386-0CC70E0896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135314"/>
              </p:ext>
            </p:extLst>
          </p:nvPr>
        </p:nvGraphicFramePr>
        <p:xfrm>
          <a:off x="599209" y="2753997"/>
          <a:ext cx="3860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860640" imgH="431640" progId="Equation.DSMT4">
                  <p:embed/>
                </p:oleObj>
              </mc:Choice>
              <mc:Fallback>
                <p:oleObj name="Equation" r:id="rId9" imgW="3860640" imgH="43164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2F6783E0-A679-4216-A386-0CC70E0896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9209" y="2753997"/>
                        <a:ext cx="3860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A931203A-592A-4267-B293-AEFA0AB6AC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687370"/>
              </p:ext>
            </p:extLst>
          </p:nvPr>
        </p:nvGraphicFramePr>
        <p:xfrm>
          <a:off x="4742294" y="2716928"/>
          <a:ext cx="2984501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984400" imgH="431640" progId="Equation.DSMT4">
                  <p:embed/>
                </p:oleObj>
              </mc:Choice>
              <mc:Fallback>
                <p:oleObj name="Equation" r:id="rId11" imgW="2984400" imgH="43164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A931203A-592A-4267-B293-AEFA0AB6AC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42294" y="2716928"/>
                        <a:ext cx="2984501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C5BE37F7-C7F8-48CF-9752-465CB71E61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251492"/>
              </p:ext>
            </p:extLst>
          </p:nvPr>
        </p:nvGraphicFramePr>
        <p:xfrm>
          <a:off x="2460625" y="3254375"/>
          <a:ext cx="7289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289640" imgH="431640" progId="Equation.DSMT4">
                  <p:embed/>
                </p:oleObj>
              </mc:Choice>
              <mc:Fallback>
                <p:oleObj name="Equation" r:id="rId13" imgW="7289640" imgH="43164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A931203A-592A-4267-B293-AEFA0AB6AC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60625" y="3254375"/>
                        <a:ext cx="7289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8F9EC76-A398-4F72-854D-318BFA26EA5E}"/>
              </a:ext>
            </a:extLst>
          </p:cNvPr>
          <p:cNvSpPr/>
          <p:nvPr/>
        </p:nvSpPr>
        <p:spPr>
          <a:xfrm>
            <a:off x="3914033" y="4118042"/>
            <a:ext cx="43132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pair of Maxwell’s equations</a:t>
            </a:r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0FF5AACA-05CD-4C27-99E8-1222CD721C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901708"/>
              </p:ext>
            </p:extLst>
          </p:nvPr>
        </p:nvGraphicFramePr>
        <p:xfrm>
          <a:off x="599209" y="4572981"/>
          <a:ext cx="10236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235880" imgH="965160" progId="Equation.DSMT4">
                  <p:embed/>
                </p:oleObj>
              </mc:Choice>
              <mc:Fallback>
                <p:oleObj name="Equation" r:id="rId15" imgW="10235880" imgH="965160" progId="Equation.DSMT4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DEC44EB3-BC21-4B0C-971A-7E1CF15185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9209" y="4572981"/>
                        <a:ext cx="102362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A2CB977B-3EB0-4FD0-8BBB-373C1B21A8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767060"/>
              </p:ext>
            </p:extLst>
          </p:nvPr>
        </p:nvGraphicFramePr>
        <p:xfrm>
          <a:off x="599209" y="5549045"/>
          <a:ext cx="4648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647960" imgH="431640" progId="Equation.DSMT4">
                  <p:embed/>
                </p:oleObj>
              </mc:Choice>
              <mc:Fallback>
                <p:oleObj name="Equation" r:id="rId17" imgW="4647960" imgH="43164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24140F25-D647-4460-8E48-D4E92FB42A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99209" y="5549045"/>
                        <a:ext cx="4648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C57D2F1-01F3-4B9D-B4AA-D1721EB5FA64}"/>
              </a:ext>
            </a:extLst>
          </p:cNvPr>
          <p:cNvSpPr txBox="1"/>
          <p:nvPr/>
        </p:nvSpPr>
        <p:spPr>
          <a:xfrm>
            <a:off x="5172363" y="3648368"/>
            <a:ext cx="18652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vise versa</a:t>
            </a:r>
          </a:p>
        </p:txBody>
      </p:sp>
    </p:spTree>
    <p:extLst>
      <p:ext uri="{BB962C8B-B14F-4D97-AF65-F5344CB8AC3E}">
        <p14:creationId xmlns:p14="http://schemas.microsoft.com/office/powerpoint/2010/main" val="194597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524000" y="168822"/>
            <a:ext cx="9144000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1st electronic conference on Universe,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22-28 February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A0184-1B6D-4E73-8F30-ECF243D22C3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2D6839-2FFE-413F-BCCB-993349D74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84" y="259843"/>
            <a:ext cx="1621677" cy="4328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F9F335-4C09-4551-90AF-1E48A0D95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4153" y="165376"/>
            <a:ext cx="536494" cy="359695"/>
          </a:xfrm>
          <a:prstGeom prst="rect">
            <a:avLst/>
          </a:prstGeom>
        </p:spPr>
      </p:pic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5402E072-C37A-4521-AE3E-E6F9522DE8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640932"/>
              </p:ext>
            </p:extLst>
          </p:nvPr>
        </p:nvGraphicFramePr>
        <p:xfrm>
          <a:off x="565150" y="881063"/>
          <a:ext cx="3721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720960" imgH="787320" progId="Equation.DSMT4">
                  <p:embed/>
                </p:oleObj>
              </mc:Choice>
              <mc:Fallback>
                <p:oleObj name="Equation" r:id="rId5" imgW="3720960" imgH="78732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5402E072-C37A-4521-AE3E-E6F9522DE8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5150" y="881063"/>
                        <a:ext cx="37211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23E0B829-A7A5-4469-B7D2-C49BCB5C86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500034"/>
              </p:ext>
            </p:extLst>
          </p:nvPr>
        </p:nvGraphicFramePr>
        <p:xfrm>
          <a:off x="622152" y="1693432"/>
          <a:ext cx="84582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458200" imgH="1333440" progId="Equation.DSMT4">
                  <p:embed/>
                </p:oleObj>
              </mc:Choice>
              <mc:Fallback>
                <p:oleObj name="Equation" r:id="rId7" imgW="8458200" imgH="133344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23E0B829-A7A5-4469-B7D2-C49BCB5C86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2152" y="1693432"/>
                        <a:ext cx="8458200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EE7ED698-3704-4C68-918C-B75AD5BF36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102019"/>
              </p:ext>
            </p:extLst>
          </p:nvPr>
        </p:nvGraphicFramePr>
        <p:xfrm>
          <a:off x="622152" y="3154817"/>
          <a:ext cx="4267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267080" imgH="965160" progId="Equation.DSMT4">
                  <p:embed/>
                </p:oleObj>
              </mc:Choice>
              <mc:Fallback>
                <p:oleObj name="Equation" r:id="rId9" imgW="4267080" imgH="96516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EE7ED698-3704-4C68-918C-B75AD5BF36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2152" y="3154817"/>
                        <a:ext cx="42672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6C4BA4B4-594C-4556-8FBE-FF37F3400C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604149"/>
              </p:ext>
            </p:extLst>
          </p:nvPr>
        </p:nvGraphicFramePr>
        <p:xfrm>
          <a:off x="606995" y="4830701"/>
          <a:ext cx="2844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844720" imgH="952200" progId="Equation.DSMT4">
                  <p:embed/>
                </p:oleObj>
              </mc:Choice>
              <mc:Fallback>
                <p:oleObj name="Equation" r:id="rId11" imgW="2844720" imgH="952200" progId="Equation.DSMT4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6C4BA4B4-594C-4556-8FBE-FF37F3400C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6995" y="4830701"/>
                        <a:ext cx="28448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CFF30824-09C7-4920-AED5-F7E6A7F1D8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41536"/>
              </p:ext>
            </p:extLst>
          </p:nvPr>
        </p:nvGraphicFramePr>
        <p:xfrm>
          <a:off x="4505325" y="4027488"/>
          <a:ext cx="604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045120" imgH="787320" progId="Equation.DSMT4">
                  <p:embed/>
                </p:oleObj>
              </mc:Choice>
              <mc:Fallback>
                <p:oleObj name="Equation" r:id="rId13" imgW="6045120" imgH="787320" progId="Equation.DSMT4">
                  <p:embed/>
                  <p:pic>
                    <p:nvPicPr>
                      <p:cNvPr id="20" name="Объект 19">
                        <a:extLst>
                          <a:ext uri="{FF2B5EF4-FFF2-40B4-BE49-F238E27FC236}">
                            <a16:creationId xmlns:a16="http://schemas.microsoft.com/office/drawing/2014/main" id="{CFF30824-09C7-4920-AED5-F7E6A7F1D8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05325" y="4027488"/>
                        <a:ext cx="6045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E6AC810-7BF7-462D-A08B-D3053868C9AD}"/>
              </a:ext>
            </a:extLst>
          </p:cNvPr>
          <p:cNvSpPr/>
          <p:nvPr/>
        </p:nvSpPr>
        <p:spPr>
          <a:xfrm>
            <a:off x="3660687" y="5060729"/>
            <a:ext cx="38667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cylindrical phase.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B214849-15EE-419C-953F-98FC18A427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158620"/>
              </p:ext>
            </p:extLst>
          </p:nvPr>
        </p:nvGraphicFramePr>
        <p:xfrm>
          <a:off x="5208588" y="3160713"/>
          <a:ext cx="5689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689440" imgH="888840" progId="Equation.DSMT4">
                  <p:embed/>
                </p:oleObj>
              </mc:Choice>
              <mc:Fallback>
                <p:oleObj name="Equation" r:id="rId15" imgW="568944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08588" y="3160713"/>
                        <a:ext cx="56896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BA8B444-F31D-408E-8C4A-A3EDA151EA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563717"/>
              </p:ext>
            </p:extLst>
          </p:nvPr>
        </p:nvGraphicFramePr>
        <p:xfrm>
          <a:off x="589971" y="4247902"/>
          <a:ext cx="3771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771720" imgH="393480" progId="Equation.DSMT4">
                  <p:embed/>
                </p:oleObj>
              </mc:Choice>
              <mc:Fallback>
                <p:oleObj name="Equation" r:id="rId17" imgW="3771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89971" y="4247902"/>
                        <a:ext cx="37719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5213412-7596-4B2F-86E6-E448FB9BC404}"/>
              </a:ext>
            </a:extLst>
          </p:cNvPr>
          <p:cNvSpPr/>
          <p:nvPr/>
        </p:nvSpPr>
        <p:spPr>
          <a:xfrm>
            <a:off x="4431267" y="1005388"/>
            <a:ext cx="438536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pair of Maxwell’s equations</a:t>
            </a:r>
          </a:p>
        </p:txBody>
      </p:sp>
    </p:spTree>
    <p:extLst>
      <p:ext uri="{BB962C8B-B14F-4D97-AF65-F5344CB8AC3E}">
        <p14:creationId xmlns:p14="http://schemas.microsoft.com/office/powerpoint/2010/main" val="269553165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429</Words>
  <Application>Microsoft Office PowerPoint</Application>
  <PresentationFormat>Широкоэкранный</PresentationFormat>
  <Paragraphs>78</Paragraphs>
  <Slides>11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1_Тема Office</vt:lpstr>
      <vt:lpstr>Equation</vt:lpstr>
      <vt:lpstr>MathType 6.0 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Michael Tribelsky</dc:creator>
  <cp:lastModifiedBy>Michael Tribelsky</cp:lastModifiedBy>
  <cp:revision>44</cp:revision>
  <dcterms:created xsi:type="dcterms:W3CDTF">2021-01-30T19:43:18Z</dcterms:created>
  <dcterms:modified xsi:type="dcterms:W3CDTF">2021-02-09T16:36:10Z</dcterms:modified>
</cp:coreProperties>
</file>