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304" r:id="rId3"/>
    <p:sldId id="300" r:id="rId4"/>
    <p:sldId id="301" r:id="rId5"/>
    <p:sldId id="302" r:id="rId6"/>
    <p:sldId id="303" r:id="rId7"/>
    <p:sldId id="305" r:id="rId8"/>
    <p:sldId id="266" r:id="rId9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1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99" autoAdjust="0"/>
    <p:restoredTop sz="84444" autoAdjust="0"/>
  </p:normalViewPr>
  <p:slideViewPr>
    <p:cSldViewPr>
      <p:cViewPr varScale="1">
        <p:scale>
          <a:sx n="98" d="100"/>
          <a:sy n="98" d="100"/>
        </p:scale>
        <p:origin x="1264" y="184"/>
      </p:cViewPr>
      <p:guideLst>
        <p:guide orient="horz" pos="4081"/>
        <p:guide pos="295"/>
      </p:guideLst>
    </p:cSldViewPr>
  </p:slideViewPr>
  <p:outlineViewPr>
    <p:cViewPr>
      <p:scale>
        <a:sx n="33" d="100"/>
        <a:sy n="33" d="100"/>
      </p:scale>
      <p:origin x="0" y="-2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8453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36000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A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0" rIns="36000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en-AU"/>
              <a:t>30.07.2010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0" rIns="0" bIns="360000" numCol="1" anchor="b" anchorCtr="0" compatLnSpc="1">
            <a:prstTxWarp prst="textNoShape">
              <a:avLst/>
            </a:prstTxWarp>
          </a:bodyPr>
          <a:lstStyle>
            <a:lvl1pPr>
              <a:defRPr sz="600"/>
            </a:lvl1pPr>
          </a:lstStyle>
          <a:p>
            <a:endParaRPr lang="en-A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42000" y="8685213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60000" bIns="36000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F35B41F6-5276-4A72-A2FD-9F5C106C2B31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429000" y="8604250"/>
            <a:ext cx="2339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000000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000000"/>
                </a:solidFill>
              </a:rPr>
              <a:t>CRICOS Provider Code 00301J</a:t>
            </a:r>
            <a:endParaRPr lang="en-AU" sz="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99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36000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A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0" rIns="36000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en-AU"/>
              <a:t>30.07.2010</a:t>
            </a:r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0" rIns="0" bIns="360000" numCol="1" anchor="b" anchorCtr="0" compatLnSpc="1">
            <a:prstTxWarp prst="textNoShape">
              <a:avLst/>
            </a:prstTxWarp>
          </a:bodyPr>
          <a:lstStyle>
            <a:lvl1pPr>
              <a:defRPr sz="600"/>
            </a:lvl1pPr>
          </a:lstStyle>
          <a:p>
            <a:endParaRPr lang="en-A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42000" y="8685213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60000" bIns="36000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DC5FF6EA-A62B-4D93-8360-A7E544C10F94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429000" y="8604250"/>
            <a:ext cx="2339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000000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000000"/>
                </a:solidFill>
              </a:rPr>
              <a:t>CRICOS Provider Code 00301J</a:t>
            </a:r>
            <a:endParaRPr lang="en-AU" sz="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7665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 userDrawn="1"/>
        </p:nvSpPr>
        <p:spPr bwMode="auto">
          <a:xfrm>
            <a:off x="0" y="4000504"/>
            <a:ext cx="6624638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00504"/>
            <a:ext cx="5211763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0246" name="Text Box 6"/>
          <p:cNvSpPr txBox="1">
            <a:spLocks noChangeArrowheads="1"/>
          </p:cNvSpPr>
          <p:nvPr userDrawn="1"/>
        </p:nvSpPr>
        <p:spPr bwMode="auto">
          <a:xfrm>
            <a:off x="468313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14686"/>
            <a:ext cx="5760000" cy="786163"/>
          </a:xfrm>
          <a:solidFill>
            <a:schemeClr val="accent1"/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14942" y="4000504"/>
            <a:ext cx="1428760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/>
              <a:t>30.07.2010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Footer text - slideshow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562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942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Footer text - slideshow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905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Footer text - slideshow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Footer text - slideshow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0388"/>
            <a:ext cx="2057400" cy="5389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60388"/>
            <a:ext cx="6019800" cy="5389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Footer text - slideshow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,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curtinPowerPointBG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4" name="Text Box 2"/>
          <p:cNvSpPr txBox="1">
            <a:spLocks noChangeArrowheads="1"/>
          </p:cNvSpPr>
          <p:nvPr userDrawn="1"/>
        </p:nvSpPr>
        <p:spPr bwMode="auto">
          <a:xfrm>
            <a:off x="0" y="4000504"/>
            <a:ext cx="6624638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00504"/>
            <a:ext cx="5211763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4036" name="Text Box 4"/>
          <p:cNvSpPr txBox="1">
            <a:spLocks noChangeArrowheads="1"/>
          </p:cNvSpPr>
          <p:nvPr userDrawn="1"/>
        </p:nvSpPr>
        <p:spPr bwMode="auto">
          <a:xfrm>
            <a:off x="468313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3214686"/>
            <a:ext cx="5760000" cy="786163"/>
          </a:xfrm>
          <a:solidFill>
            <a:schemeClr val="accent1">
              <a:alpha val="80000"/>
            </a:schemeClr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5214942" y="4000504"/>
            <a:ext cx="1428760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/>
              <a:t>30.07.2010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 userDrawn="1"/>
        </p:nvSpPr>
        <p:spPr bwMode="auto">
          <a:xfrm>
            <a:off x="0" y="4429132"/>
            <a:ext cx="6624638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29132"/>
            <a:ext cx="5211763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36868" name="Text Box 4"/>
          <p:cNvSpPr txBox="1">
            <a:spLocks noChangeArrowheads="1"/>
          </p:cNvSpPr>
          <p:nvPr userDrawn="1"/>
        </p:nvSpPr>
        <p:spPr bwMode="auto">
          <a:xfrm>
            <a:off x="468313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857496"/>
            <a:ext cx="5760000" cy="786163"/>
          </a:xfrm>
          <a:solidFill>
            <a:schemeClr val="accent1"/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6870" name="Rectangle 6"/>
          <p:cNvSpPr>
            <a:spLocks noChangeArrowheads="1"/>
          </p:cNvSpPr>
          <p:nvPr userDrawn="1"/>
        </p:nvSpPr>
        <p:spPr bwMode="auto">
          <a:xfrm>
            <a:off x="0" y="3643314"/>
            <a:ext cx="6334854" cy="7861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32000" tIns="108000" rIns="25200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AU" sz="4400" dirty="0">
                <a:solidFill>
                  <a:schemeClr val="bg1"/>
                </a:solidFill>
              </a:rPr>
              <a:t>CHANGE IN MASTER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5214942" y="4429132"/>
            <a:ext cx="1428760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/>
              <a:t>30.07.2010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,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curtinPowerPointBG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 userDrawn="1"/>
        </p:nvSpPr>
        <p:spPr bwMode="auto">
          <a:xfrm>
            <a:off x="468313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 userDrawn="1"/>
        </p:nvSpPr>
        <p:spPr bwMode="auto">
          <a:xfrm>
            <a:off x="0" y="4429132"/>
            <a:ext cx="6624638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29132"/>
            <a:ext cx="5211763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857496"/>
            <a:ext cx="5760000" cy="786163"/>
          </a:xfrm>
          <a:solidFill>
            <a:schemeClr val="accent1">
              <a:alpha val="80000"/>
            </a:schemeClr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0" y="3643314"/>
            <a:ext cx="6334854" cy="786163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32000" tIns="108000" rIns="25200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AU" sz="4400" dirty="0">
                <a:solidFill>
                  <a:schemeClr val="bg1"/>
                </a:solidFill>
              </a:rPr>
              <a:t>CHANGE IN MASTER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5214942" y="4429132"/>
            <a:ext cx="1428760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/>
              <a:t>30.07.2010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Footer text - slideshow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Footer text - slideshow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Footer text - slideshow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Footer text - slideshow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Footer text - slideshow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60388"/>
            <a:ext cx="820737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2725" y="6078538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078538"/>
            <a:ext cx="34559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AU"/>
              <a:t>Footer text - slideshow title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68313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pic>
        <p:nvPicPr>
          <p:cNvPr id="7" name="Picture 6" descr="curtinPowerPointBGContent-Alpha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9pPr>
    </p:titleStyle>
    <p:bodyStyle>
      <a:lvl1pPr marL="266700" indent="-26670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81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98583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435100" indent="-15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7907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247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7051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1623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6195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4000504"/>
            <a:ext cx="6156176" cy="364600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February 22-28, 2021		ECU 2021</a:t>
            </a:r>
          </a:p>
        </p:txBody>
      </p:sp>
      <p:sp>
        <p:nvSpPr>
          <p:cNvPr id="19" name="Title 18"/>
          <p:cNvSpPr>
            <a:spLocks noGrp="1"/>
          </p:cNvSpPr>
          <p:nvPr>
            <p:ph type="ctrTitle"/>
          </p:nvPr>
        </p:nvSpPr>
        <p:spPr>
          <a:xfrm>
            <a:off x="0" y="1844824"/>
            <a:ext cx="8226397" cy="1468992"/>
          </a:xfrm>
        </p:spPr>
        <p:txBody>
          <a:bodyPr/>
          <a:lstStyle/>
          <a:p>
            <a:br>
              <a:rPr lang="en-GB" sz="2800" b="1" dirty="0"/>
            </a:br>
            <a:br>
              <a:rPr lang="en-AU" sz="2400" b="1" dirty="0"/>
            </a:br>
            <a:br>
              <a:rPr lang="en-AU" sz="2400" b="1" dirty="0"/>
            </a:br>
            <a:br>
              <a:rPr lang="en-AU" sz="2800" dirty="0"/>
            </a:br>
            <a:r>
              <a:rPr lang="en-AU" sz="2400" b="1" dirty="0"/>
              <a:t>Scientific concepts within reach of young learners: </a:t>
            </a:r>
            <a:br>
              <a:rPr lang="en-AU" sz="2400" dirty="0"/>
            </a:br>
            <a:r>
              <a:rPr lang="en-AU" sz="2400" b="1" dirty="0"/>
              <a:t>Support from educational research literature.</a:t>
            </a:r>
            <a:br>
              <a:rPr lang="en-AU" sz="3200" dirty="0"/>
            </a:br>
            <a:endParaRPr lang="en-AU" sz="3200" dirty="0"/>
          </a:p>
        </p:txBody>
      </p:sp>
      <p:sp>
        <p:nvSpPr>
          <p:cNvPr id="5" name="Title 18"/>
          <p:cNvSpPr txBox="1">
            <a:spLocks/>
          </p:cNvSpPr>
          <p:nvPr/>
        </p:nvSpPr>
        <p:spPr bwMode="auto">
          <a:xfrm>
            <a:off x="3778" y="3448745"/>
            <a:ext cx="6940789" cy="416831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432000" tIns="108000" rIns="25200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AU" sz="2000" b="1" kern="0" dirty="0">
                <a:solidFill>
                  <a:schemeClr val="tx1"/>
                </a:solidFill>
              </a:rPr>
              <a:t>David F </a:t>
            </a:r>
            <a:r>
              <a:rPr lang="en-AU" sz="2000" b="1" kern="0" dirty="0" err="1">
                <a:solidFill>
                  <a:schemeClr val="tx1"/>
                </a:solidFill>
              </a:rPr>
              <a:t>Treagust</a:t>
            </a:r>
            <a:r>
              <a:rPr lang="en-AU" sz="2000" b="1" kern="0" dirty="0">
                <a:solidFill>
                  <a:schemeClr val="tx1"/>
                </a:solidFill>
              </a:rPr>
              <a:t>, Curtin University Perth, Australia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B80C516-F19E-934A-B257-527836797E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55"/>
    </mc:Choice>
    <mc:Fallback>
      <p:transition spd="slow" advTm="17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0F28A-7741-1E4B-ABEE-D75ACB6F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9" y="560388"/>
            <a:ext cx="8229600" cy="708372"/>
          </a:xfrm>
        </p:spPr>
        <p:txBody>
          <a:bodyPr/>
          <a:lstStyle/>
          <a:p>
            <a:r>
              <a:rPr lang="en-AU" sz="2800" b="1" dirty="0"/>
              <a:t>Overview of this presentation</a:t>
            </a:r>
            <a:br>
              <a:rPr lang="en-AU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0C7AB-41B6-974F-8BE0-91B6D7035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4897214"/>
          </a:xfrm>
        </p:spPr>
        <p:txBody>
          <a:bodyPr/>
          <a:lstStyle/>
          <a:p>
            <a:r>
              <a:rPr lang="en-AU" sz="1800" dirty="0"/>
              <a:t>I am a participant in the curriculum development and research project funded by the Australian Research Council led by David Blair at the University of Western Australia. </a:t>
            </a:r>
          </a:p>
          <a:p>
            <a:r>
              <a:rPr lang="en-AU" sz="1800" dirty="0"/>
              <a:t>This project is designed to modernise physical science teaching in schools by including Einsteinian concepts of space, time, matter and radiation.</a:t>
            </a:r>
          </a:p>
          <a:p>
            <a:r>
              <a:rPr lang="en-AU" sz="1800" dirty="0"/>
              <a:t>From our recent classroom-based work and that of others we have demonstrated how learning these concepts is possible. </a:t>
            </a:r>
          </a:p>
          <a:p>
            <a:r>
              <a:rPr lang="en-AU" sz="1800" dirty="0"/>
              <a:t>Now we are implementing in many schools with teachers of Year 3-10 students </a:t>
            </a:r>
          </a:p>
          <a:p>
            <a:r>
              <a:rPr lang="en-AU" sz="1800" dirty="0"/>
              <a:t>In this short presentation, I provide supporting evidence from the educational research literature that primary and lower secondary students are capable of learning abstract concepts given appropriate supportive learning environments </a:t>
            </a:r>
          </a:p>
          <a:p>
            <a:r>
              <a:rPr lang="en-AU" sz="1800" dirty="0"/>
              <a:t>Rather than provide a comprehensive literature review, I am basing my comments on the substantial work of Kathleen Metz, UC Berkeley, including the use of ‘within reach’ aspect in the title of this talk.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667A6-0EA8-5642-B766-710BA6DC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DFCCF-D216-D242-A77A-6DA97AD7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Footer text - slideshow title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0E320E8B-A3F0-154A-86B3-E3C1CAEF5D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7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81"/>
    </mc:Choice>
    <mc:Fallback>
      <p:transition spd="slow" advTm="62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94CD-E96A-9B4A-B6CE-4D7802C39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/>
              <a:t>Piaget’s stages of logical-mathematical structures and related learning opportunities</a:t>
            </a:r>
            <a:br>
              <a:rPr lang="en-AU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52AFB-225B-6D49-81A2-833647547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b="1" dirty="0"/>
              <a:t>Positive outcomes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Research on educational development based on Piaget’s ideas has benefitted science teachers and young science learners with many new and improved science curricula and teaching methods.</a:t>
            </a:r>
          </a:p>
          <a:p>
            <a:r>
              <a:rPr lang="en-AU" sz="1800" b="1" dirty="0"/>
              <a:t>Negative outcomes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Implied restrictions of some children’s learning due to age/stage of development</a:t>
            </a:r>
          </a:p>
          <a:p>
            <a:pPr marL="0" indent="0">
              <a:buNone/>
            </a:pPr>
            <a:r>
              <a:rPr lang="en-AU" sz="1800" dirty="0"/>
              <a:t>Observations that children’s learning that did not neatly fit these cognitive stages </a:t>
            </a:r>
          </a:p>
          <a:p>
            <a:r>
              <a:rPr lang="en-AU" sz="1800" b="1" dirty="0"/>
              <a:t>Considerations </a:t>
            </a:r>
            <a:r>
              <a:rPr lang="en-AU" sz="1800" dirty="0"/>
              <a:t>(From Metz 1998 p. 81)</a:t>
            </a:r>
          </a:p>
          <a:p>
            <a:pPr marL="0" indent="0">
              <a:buNone/>
            </a:pPr>
            <a:r>
              <a:rPr lang="en-AU" sz="1800" dirty="0"/>
              <a:t>Piaget focussed on development not learning</a:t>
            </a:r>
          </a:p>
          <a:p>
            <a:pPr marL="0" indent="0">
              <a:buNone/>
            </a:pPr>
            <a:r>
              <a:rPr lang="en-AU" sz="1800" dirty="0"/>
              <a:t>The developmental theory focussed on a child working alone </a:t>
            </a:r>
          </a:p>
          <a:p>
            <a:pPr marL="0" indent="0">
              <a:buNone/>
            </a:pPr>
            <a:r>
              <a:rPr lang="en-AU" sz="1800" dirty="0"/>
              <a:t>Need to consider how children think and can understand with effective instruction</a:t>
            </a:r>
          </a:p>
          <a:p>
            <a:pPr marL="0" indent="0">
              <a:buNone/>
            </a:pPr>
            <a:r>
              <a:rPr lang="en-AU" sz="1800" dirty="0"/>
              <a:t>Children best learn collaboratively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32F0C-5904-4946-ABB8-10C1B2F8F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Footer text - slideshow title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F53EA2B-B440-154E-8F7B-D5D6113C28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4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43"/>
    </mc:Choice>
    <mc:Fallback>
      <p:transition spd="slow" advTm="76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7E1E-1CD5-8C45-8F5E-75ABB0860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3" y="560388"/>
            <a:ext cx="8455326" cy="945407"/>
          </a:xfrm>
        </p:spPr>
        <p:txBody>
          <a:bodyPr/>
          <a:lstStyle/>
          <a:p>
            <a:r>
              <a:rPr lang="en-AU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Challenges to Piaget’s stage theory from research with primary school children (</a:t>
            </a:r>
            <a:r>
              <a:rPr lang="en-AU" sz="2800" dirty="0">
                <a:solidFill>
                  <a:schemeClr val="tx1"/>
                </a:solidFill>
              </a:rPr>
              <a:t>Metz,1995) </a:t>
            </a:r>
            <a:b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1F5FA-625B-3346-8966-92C20E4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53" y="1505795"/>
            <a:ext cx="8455327" cy="4349749"/>
          </a:xfrm>
        </p:spPr>
        <p:txBody>
          <a:bodyPr/>
          <a:lstStyle/>
          <a:p>
            <a:r>
              <a:rPr lang="en-AU" sz="2000" dirty="0"/>
              <a:t>Using elementary science processes for the first years of schooling and  </a:t>
            </a:r>
            <a:r>
              <a:rPr lang="en-AU" sz="2000" b="1" dirty="0"/>
              <a:t>postponing integrated practice until the higher grades </a:t>
            </a:r>
            <a:r>
              <a:rPr lang="en-AU" sz="2000" dirty="0"/>
              <a:t>results in decomposition and decontextualization in the teaching and learning of scientific inquiry. (p. 152)</a:t>
            </a:r>
          </a:p>
          <a:p>
            <a:r>
              <a:rPr lang="en-AU" sz="2000" dirty="0"/>
              <a:t>In this way, young children engage in science activities such as observation and categorization without a rich goal structure or purpose</a:t>
            </a:r>
          </a:p>
          <a:p>
            <a:r>
              <a:rPr lang="en-AU" sz="2000" dirty="0"/>
              <a:t>This practice is detrimental from cognitive, motivational, and epistemological perspectives. (p. 152)</a:t>
            </a:r>
          </a:p>
          <a:p>
            <a:r>
              <a:rPr lang="en-AU" sz="2000" dirty="0"/>
              <a:t>Shortcomings in performance are attributed to the child's stage ---- these shortcomings will disappear with cognitive development. (p. 160)</a:t>
            </a:r>
          </a:p>
          <a:p>
            <a:r>
              <a:rPr lang="en-AU" sz="2000" dirty="0"/>
              <a:t>Research frequently confounds weak knowledge with developmentally based cognitive deficiencies (p. 160) 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4F582-10C8-1946-AC10-CCA348CF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Footer text - slideshow title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F907D7B-6D02-1D45-BAC9-8128A6BA81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1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241"/>
    </mc:Choice>
    <mc:Fallback>
      <p:transition spd="slow" advTm="101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E401-654E-8D42-AE30-7253BC8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/>
              <a:t>Domain-specific knowledge and collaborative cognition  (Metz, 1995, p. 93)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4A785-70B3-B24C-98D3-E323A4225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349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/>
              <a:t>Domain-specific knowledge has an impact on the adequacy of children’s scientific inquiry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We cannot assume children are incapable of some form of inquiry without having an understanding of the domain.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Scaffolding children’s deep exploration in a few domains supports inquiry 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 Collaboration between children can raise the level of the cognitive task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 Make effective use of the social context to build up children’s emergent domain-specific knowledge and scientific inquiry processes.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3262-4091-9E4A-BB22-F11FFE94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Footer text - slideshow title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E143DEA-6652-AF44-B1BA-07CD02161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9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236"/>
    </mc:Choice>
    <mc:Fallback>
      <p:transition spd="slow" advTm="52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5724E-D9D5-6147-99AA-1AF72386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/>
              <a:t>Design principles for teaching young children scientific ideas (Metz 2019 p. 588)</a:t>
            </a:r>
            <a:br>
              <a:rPr lang="en-AU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89B8-966B-9F45-A659-994FDEDFB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/>
              <a:t>The recommendation is to frame instruction that systematically engages students’ intuitions and emergent ideas. </a:t>
            </a:r>
          </a:p>
          <a:p>
            <a:r>
              <a:rPr lang="en-AU" sz="2000" dirty="0"/>
              <a:t>Develop children’s conceptual understanding and explanatory power in the context of scientific knowledge-building practices. </a:t>
            </a:r>
          </a:p>
          <a:p>
            <a:r>
              <a:rPr lang="en-AU" sz="2000" dirty="0"/>
              <a:t>Design instruction to problematize key ideas within the children’s participation in scientific practices. </a:t>
            </a:r>
          </a:p>
          <a:p>
            <a:r>
              <a:rPr lang="en-AU" sz="2000" dirty="0"/>
              <a:t>Maximize the power of children’s reasoning within these practices by concentrating their inquiry within a single domain </a:t>
            </a:r>
          </a:p>
          <a:p>
            <a:r>
              <a:rPr lang="en-AU" sz="2000" dirty="0"/>
              <a:t>There is considerable plasticity in young children’s capacity to understand abstract scientific ideas, given sufficiently powerful instructional conditions. (Metz, 2019, p. 611)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68162-6555-CE40-827B-1CF6AF19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Footer text - slideshow title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988C0C5-4E60-9D47-A33B-85E15D23EF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7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123"/>
    </mc:Choice>
    <mc:Fallback>
      <p:transition spd="slow" advTm="78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574C-20EC-EB47-9A43-AE78FA4E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/>
              <a:t>How </a:t>
            </a:r>
            <a:r>
              <a:rPr lang="en-AU" sz="2800" b="1" dirty="0" err="1"/>
              <a:t>EinsteinFirst</a:t>
            </a:r>
            <a:r>
              <a:rPr lang="en-AU" sz="2800" b="1" dirty="0"/>
              <a:t> is acknowledging and addressing these issues </a:t>
            </a:r>
            <a:br>
              <a:rPr lang="en-AU" sz="2800" b="1" dirty="0"/>
            </a:br>
            <a:br>
              <a:rPr lang="en-AU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24B4-F400-A342-8C14-CE19E69A3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545294"/>
            <a:ext cx="8207376" cy="4187961"/>
          </a:xfrm>
        </p:spPr>
        <p:txBody>
          <a:bodyPr/>
          <a:lstStyle/>
          <a:p>
            <a:r>
              <a:rPr lang="en-AU" sz="2000" dirty="0"/>
              <a:t>Activities are designed to use children’s natural curiosity</a:t>
            </a:r>
          </a:p>
          <a:p>
            <a:r>
              <a:rPr lang="en-AU" sz="2000" dirty="0"/>
              <a:t>Children are engaged in scientific practices, frequently in group class activities       </a:t>
            </a:r>
          </a:p>
          <a:p>
            <a:r>
              <a:rPr lang="en-AU" sz="2000" dirty="0"/>
              <a:t>Curriculum materials focus on a single domain – for example, introducing particle concepts in Year 3 and developing these ideas over 8 lessons.</a:t>
            </a:r>
          </a:p>
          <a:p>
            <a:r>
              <a:rPr lang="en-AU" sz="2000" dirty="0"/>
              <a:t>Through songs and games children become familiar with the concepts of simple molecules.</a:t>
            </a:r>
          </a:p>
          <a:p>
            <a:r>
              <a:rPr lang="en-AU" sz="2000" dirty="0"/>
              <a:t>Teaching support materials and teacher professional development are an integral part of the learning environment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4BB42-97FE-8B45-A960-5F9489F5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Footer text - slideshow title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118AE19-79FC-5341-B5C9-EFBFB97322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2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950"/>
    </mc:Choice>
    <mc:Fallback>
      <p:transition spd="slow" advTm="75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61A4D-DB21-F445-9227-095A79B1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60388"/>
            <a:ext cx="8207376" cy="636364"/>
          </a:xfrm>
        </p:spPr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2C7F8-E75D-B040-841D-484C75003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340768"/>
            <a:ext cx="8218487" cy="4609182"/>
          </a:xfrm>
        </p:spPr>
        <p:txBody>
          <a:bodyPr/>
          <a:lstStyle/>
          <a:p>
            <a:r>
              <a:rPr lang="en-AU" sz="1800" dirty="0"/>
              <a:t>Metz, K. E. (1995). Re-assessment of developmental assumptions in children’s science instruction. Review of Educational Research, 65(2), 93–127. </a:t>
            </a:r>
          </a:p>
          <a:p>
            <a:r>
              <a:rPr lang="en-AU" sz="1800" dirty="0"/>
              <a:t>Metz, K. E. (1997). On the complex relation between cognitive developmental research and children’s science curricula. Review of Educational Research, 67(1), 151–163. </a:t>
            </a:r>
          </a:p>
          <a:p>
            <a:r>
              <a:rPr lang="en-AU" sz="1800" dirty="0"/>
              <a:t>Metz, K. E. (1998). Scientific inquiry within reach of young children. In B. J. Fraser and K. G. Tobin (Eds.) International Handbook of Science Education (pp. 81-96). Dordrecht, The Netherlands; Kluwer Academic Publishers</a:t>
            </a:r>
          </a:p>
          <a:p>
            <a:r>
              <a:rPr lang="en-AU" sz="1800" dirty="0"/>
              <a:t>Metz, K. E., </a:t>
            </a:r>
            <a:r>
              <a:rPr lang="en-AU" sz="1800" dirty="0" err="1"/>
              <a:t>Cardace</a:t>
            </a:r>
            <a:r>
              <a:rPr lang="en-AU" sz="1800" dirty="0"/>
              <a:t>, A., </a:t>
            </a:r>
            <a:r>
              <a:rPr lang="en-AU" sz="1800" dirty="0" err="1"/>
              <a:t>Berson</a:t>
            </a:r>
            <a:r>
              <a:rPr lang="en-AU" sz="1800" dirty="0"/>
              <a:t>, E., Ly, U., Wong, N., Sisk-Hilton, </a:t>
            </a:r>
            <a:r>
              <a:rPr lang="en-AU" sz="1800"/>
              <a:t>S., </a:t>
            </a:r>
            <a:r>
              <a:rPr lang="en-AU" sz="1800" dirty="0"/>
              <a:t>Metz, S. E. &amp; Wilson, M. (2019). Primary grade children’s capacity to understand microevolution: the power of leveraging their fruitful intuitions and engagement in scientific practices, Journal of the Learning Sciences, 28, 4-5, 556-615, DOI: 10.1080/10508406.2019.1667806 </a:t>
            </a:r>
          </a:p>
          <a:p>
            <a:endParaRPr lang="en-AU" sz="1800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11A6704-FD21-A040-8699-5A378BC21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1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97"/>
    </mc:Choice>
    <mc:Fallback>
      <p:transition spd="slow" advTm="9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rtin2010-PP2007 (2)">
  <a:themeElements>
    <a:clrScheme name="Default Design 13">
      <a:dk1>
        <a:srgbClr val="333333"/>
      </a:dk1>
      <a:lt1>
        <a:srgbClr val="FFFFFF"/>
      </a:lt1>
      <a:dk2>
        <a:srgbClr val="666666"/>
      </a:dk2>
      <a:lt2>
        <a:srgbClr val="969696"/>
      </a:lt2>
      <a:accent1>
        <a:srgbClr val="CC9900"/>
      </a:accent1>
      <a:accent2>
        <a:srgbClr val="333399"/>
      </a:accent2>
      <a:accent3>
        <a:srgbClr val="FFFFFF"/>
      </a:accent3>
      <a:accent4>
        <a:srgbClr val="2A2A2A"/>
      </a:accent4>
      <a:accent5>
        <a:srgbClr val="E2C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666666"/>
        </a:dk2>
        <a:lt2>
          <a:srgbClr val="969696"/>
        </a:lt2>
        <a:accent1>
          <a:srgbClr val="CC9900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E2C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curtin2010-PP2007 (2)</Template>
  <TotalTime>4322</TotalTime>
  <Words>929</Words>
  <Application>Microsoft Macintosh PowerPoint</Application>
  <PresentationFormat>On-screen Show (4:3)</PresentationFormat>
  <Paragraphs>58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curtin2010-PP2007 (2)</vt:lpstr>
      <vt:lpstr>    Scientific concepts within reach of young learners:  Support from educational research literature. </vt:lpstr>
      <vt:lpstr>Overview of this presentation </vt:lpstr>
      <vt:lpstr>Piaget’s stages of logical-mathematical structures and related learning opportunities </vt:lpstr>
      <vt:lpstr>Challenges to Piaget’s stage theory from research with primary school children (Metz,1995)  </vt:lpstr>
      <vt:lpstr>Domain-specific knowledge and collaborative cognition  (Metz, 1995, p. 93)</vt:lpstr>
      <vt:lpstr>Design principles for teaching young children scientific ideas (Metz 2019 p. 588) </vt:lpstr>
      <vt:lpstr>How EinsteinFirst is acknowledging and addressing these issues   </vt:lpstr>
      <vt:lpstr>References</vt:lpstr>
    </vt:vector>
  </TitlesOfParts>
  <Company>Curtin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ONE-LINE TITLE</dc:title>
  <dc:creator>Jeremy Kent Marriott</dc:creator>
  <cp:lastModifiedBy>David Treagust</cp:lastModifiedBy>
  <cp:revision>141</cp:revision>
  <dcterms:created xsi:type="dcterms:W3CDTF">2013-10-31T08:05:26Z</dcterms:created>
  <dcterms:modified xsi:type="dcterms:W3CDTF">2021-02-19T05:45:09Z</dcterms:modified>
</cp:coreProperties>
</file>