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9" r:id="rId1"/>
  </p:sldMasterIdLst>
  <p:notesMasterIdLst>
    <p:notesMasterId r:id="rId49"/>
  </p:notesMasterIdLst>
  <p:handoutMasterIdLst>
    <p:handoutMasterId r:id="rId50"/>
  </p:handoutMasterIdLst>
  <p:sldIdLst>
    <p:sldId id="267" r:id="rId2"/>
    <p:sldId id="521" r:id="rId3"/>
    <p:sldId id="523" r:id="rId4"/>
    <p:sldId id="336" r:id="rId5"/>
    <p:sldId id="481" r:id="rId6"/>
    <p:sldId id="342" r:id="rId7"/>
    <p:sldId id="525" r:id="rId8"/>
    <p:sldId id="526" r:id="rId9"/>
    <p:sldId id="529" r:id="rId10"/>
    <p:sldId id="528" r:id="rId11"/>
    <p:sldId id="530" r:id="rId12"/>
    <p:sldId id="531" r:id="rId13"/>
    <p:sldId id="532" r:id="rId14"/>
    <p:sldId id="533" r:id="rId15"/>
    <p:sldId id="534" r:id="rId16"/>
    <p:sldId id="535" r:id="rId17"/>
    <p:sldId id="567" r:id="rId18"/>
    <p:sldId id="536" r:id="rId19"/>
    <p:sldId id="537" r:id="rId20"/>
    <p:sldId id="538" r:id="rId21"/>
    <p:sldId id="539" r:id="rId22"/>
    <p:sldId id="540" r:id="rId23"/>
    <p:sldId id="541" r:id="rId24"/>
    <p:sldId id="542" r:id="rId25"/>
    <p:sldId id="543" r:id="rId26"/>
    <p:sldId id="544" r:id="rId27"/>
    <p:sldId id="545" r:id="rId28"/>
    <p:sldId id="546" r:id="rId29"/>
    <p:sldId id="547" r:id="rId30"/>
    <p:sldId id="548" r:id="rId31"/>
    <p:sldId id="549" r:id="rId32"/>
    <p:sldId id="550" r:id="rId33"/>
    <p:sldId id="551" r:id="rId34"/>
    <p:sldId id="552" r:id="rId35"/>
    <p:sldId id="553" r:id="rId36"/>
    <p:sldId id="559" r:id="rId37"/>
    <p:sldId id="562" r:id="rId38"/>
    <p:sldId id="565" r:id="rId39"/>
    <p:sldId id="566" r:id="rId40"/>
    <p:sldId id="563" r:id="rId41"/>
    <p:sldId id="564" r:id="rId42"/>
    <p:sldId id="560" r:id="rId43"/>
    <p:sldId id="561" r:id="rId44"/>
    <p:sldId id="283" r:id="rId45"/>
    <p:sldId id="554" r:id="rId46"/>
    <p:sldId id="555" r:id="rId47"/>
    <p:sldId id="568" r:id="rId48"/>
  </p:sldIdLst>
  <p:sldSz cx="9144000" cy="6858000" type="screen4x3"/>
  <p:notesSz cx="7315200" cy="9601200"/>
  <p:defaultTextStyle>
    <a:defPPr>
      <a:defRPr lang="he-IL"/>
    </a:defPPr>
    <a:lvl1pPr algn="r" rtl="1" fontAlgn="base">
      <a:spcBef>
        <a:spcPct val="0"/>
      </a:spcBef>
      <a:spcAft>
        <a:spcPct val="0"/>
      </a:spcAft>
      <a:defRPr b="1" kern="1200">
        <a:solidFill>
          <a:schemeClr val="tx1"/>
        </a:solidFill>
        <a:latin typeface="Verdana" pitchFamily="34" charset="0"/>
        <a:ea typeface="+mn-ea"/>
        <a:cs typeface="Arial" pitchFamily="34" charset="0"/>
      </a:defRPr>
    </a:lvl1pPr>
    <a:lvl2pPr marL="457200" algn="r" rtl="1" fontAlgn="base">
      <a:spcBef>
        <a:spcPct val="0"/>
      </a:spcBef>
      <a:spcAft>
        <a:spcPct val="0"/>
      </a:spcAft>
      <a:defRPr b="1" kern="1200">
        <a:solidFill>
          <a:schemeClr val="tx1"/>
        </a:solidFill>
        <a:latin typeface="Verdana" pitchFamily="34" charset="0"/>
        <a:ea typeface="+mn-ea"/>
        <a:cs typeface="Arial" pitchFamily="34" charset="0"/>
      </a:defRPr>
    </a:lvl2pPr>
    <a:lvl3pPr marL="914400" algn="r" rtl="1" fontAlgn="base">
      <a:spcBef>
        <a:spcPct val="0"/>
      </a:spcBef>
      <a:spcAft>
        <a:spcPct val="0"/>
      </a:spcAft>
      <a:defRPr b="1" kern="1200">
        <a:solidFill>
          <a:schemeClr val="tx1"/>
        </a:solidFill>
        <a:latin typeface="Verdana" pitchFamily="34" charset="0"/>
        <a:ea typeface="+mn-ea"/>
        <a:cs typeface="Arial" pitchFamily="34" charset="0"/>
      </a:defRPr>
    </a:lvl3pPr>
    <a:lvl4pPr marL="1371600" algn="r" rtl="1" fontAlgn="base">
      <a:spcBef>
        <a:spcPct val="0"/>
      </a:spcBef>
      <a:spcAft>
        <a:spcPct val="0"/>
      </a:spcAft>
      <a:defRPr b="1" kern="1200">
        <a:solidFill>
          <a:schemeClr val="tx1"/>
        </a:solidFill>
        <a:latin typeface="Verdana" pitchFamily="34" charset="0"/>
        <a:ea typeface="+mn-ea"/>
        <a:cs typeface="Arial" pitchFamily="34" charset="0"/>
      </a:defRPr>
    </a:lvl4pPr>
    <a:lvl5pPr marL="1828800" algn="r" rtl="1" fontAlgn="base">
      <a:spcBef>
        <a:spcPct val="0"/>
      </a:spcBef>
      <a:spcAft>
        <a:spcPct val="0"/>
      </a:spcAft>
      <a:defRPr b="1" kern="1200">
        <a:solidFill>
          <a:schemeClr val="tx1"/>
        </a:solidFill>
        <a:latin typeface="Verdana" pitchFamily="34" charset="0"/>
        <a:ea typeface="+mn-ea"/>
        <a:cs typeface="Arial" pitchFamily="34" charset="0"/>
      </a:defRPr>
    </a:lvl5pPr>
    <a:lvl6pPr marL="2286000" algn="r" defTabSz="914400" rtl="1" eaLnBrk="1" latinLnBrk="0" hangingPunct="1">
      <a:defRPr b="1" kern="1200">
        <a:solidFill>
          <a:schemeClr val="tx1"/>
        </a:solidFill>
        <a:latin typeface="Verdana" pitchFamily="34" charset="0"/>
        <a:ea typeface="+mn-ea"/>
        <a:cs typeface="Arial" pitchFamily="34" charset="0"/>
      </a:defRPr>
    </a:lvl6pPr>
    <a:lvl7pPr marL="2743200" algn="r" defTabSz="914400" rtl="1" eaLnBrk="1" latinLnBrk="0" hangingPunct="1">
      <a:defRPr b="1" kern="1200">
        <a:solidFill>
          <a:schemeClr val="tx1"/>
        </a:solidFill>
        <a:latin typeface="Verdana" pitchFamily="34" charset="0"/>
        <a:ea typeface="+mn-ea"/>
        <a:cs typeface="Arial" pitchFamily="34" charset="0"/>
      </a:defRPr>
    </a:lvl7pPr>
    <a:lvl8pPr marL="3200400" algn="r" defTabSz="914400" rtl="1" eaLnBrk="1" latinLnBrk="0" hangingPunct="1">
      <a:defRPr b="1" kern="1200">
        <a:solidFill>
          <a:schemeClr val="tx1"/>
        </a:solidFill>
        <a:latin typeface="Verdana" pitchFamily="34" charset="0"/>
        <a:ea typeface="+mn-ea"/>
        <a:cs typeface="Arial" pitchFamily="34" charset="0"/>
      </a:defRPr>
    </a:lvl8pPr>
    <a:lvl9pPr marL="3657600" algn="r" defTabSz="914400" rtl="1" eaLnBrk="1" latinLnBrk="0" hangingPunct="1">
      <a:defRPr b="1"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 Asher Yahalom" initials="PAY" lastIdx="1" clrIdx="0">
    <p:extLst>
      <p:ext uri="{19B8F6BF-5375-455C-9EA6-DF929625EA0E}">
        <p15:presenceInfo xmlns:p15="http://schemas.microsoft.com/office/powerpoint/2012/main" userId="S-1-5-21-3297252212-1953024521-1946411589-1001" providerId="AD"/>
      </p:ext>
    </p:extLst>
  </p:cmAuthor>
  <p:cmAuthor id="2" name="ASHER YAHALOM" initials="AY" lastIdx="1" clrIdx="1">
    <p:extLst>
      <p:ext uri="{19B8F6BF-5375-455C-9EA6-DF929625EA0E}">
        <p15:presenceInfo xmlns:p15="http://schemas.microsoft.com/office/powerpoint/2012/main" userId="ASHER YAHA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AEA5F3"/>
    <a:srgbClr val="FFE7E5"/>
    <a:srgbClr val="000000"/>
    <a:srgbClr val="FFFF00"/>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926" autoAdjust="0"/>
    <p:restoredTop sz="94595" autoAdjust="0"/>
  </p:normalViewPr>
  <p:slideViewPr>
    <p:cSldViewPr>
      <p:cViewPr varScale="1">
        <p:scale>
          <a:sx n="62" d="100"/>
          <a:sy n="62" d="100"/>
        </p:scale>
        <p:origin x="103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53" d="100"/>
          <a:sy n="53" d="100"/>
        </p:scale>
        <p:origin x="-2616" y="-9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lvl1pPr>
          </a:lstStyle>
          <a:p>
            <a:endParaRPr lang="en-US"/>
          </a:p>
        </p:txBody>
      </p:sp>
      <p:sp>
        <p:nvSpPr>
          <p:cNvPr id="205827" name="Rectangle 3"/>
          <p:cNvSpPr>
            <a:spLocks noGrp="1" noChangeArrowheads="1"/>
          </p:cNvSpPr>
          <p:nvPr>
            <p:ph type="dt" sz="quarter" idx="1"/>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b="0"/>
            </a:lvl1pPr>
          </a:lstStyle>
          <a:p>
            <a:endParaRPr lang="en-US"/>
          </a:p>
        </p:txBody>
      </p:sp>
      <p:sp>
        <p:nvSpPr>
          <p:cNvPr id="205828" name="Rectangle 4"/>
          <p:cNvSpPr>
            <a:spLocks noGrp="1" noChangeArrowheads="1"/>
          </p:cNvSpPr>
          <p:nvPr>
            <p:ph type="ftr" sz="quarter" idx="2"/>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lvl1pPr>
          </a:lstStyle>
          <a:p>
            <a:endParaRPr lang="en-US"/>
          </a:p>
        </p:txBody>
      </p:sp>
      <p:sp>
        <p:nvSpPr>
          <p:cNvPr id="205829" name="Rectangle 5"/>
          <p:cNvSpPr>
            <a:spLocks noGrp="1" noChangeArrowheads="1"/>
          </p:cNvSpPr>
          <p:nvPr>
            <p:ph type="sldNum" sz="quarter" idx="3"/>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b="0"/>
            </a:lvl1pPr>
          </a:lstStyle>
          <a:p>
            <a:fld id="{D62EC0F2-6E7C-4BE6-BE5C-E50851EE52FC}" type="slidenum">
              <a:rPr lang="he-IL"/>
              <a:pPr/>
              <a:t>‹#›</a:t>
            </a:fld>
            <a:endParaRPr lang="en-US"/>
          </a:p>
        </p:txBody>
      </p:sp>
    </p:spTree>
    <p:extLst>
      <p:ext uri="{BB962C8B-B14F-4D97-AF65-F5344CB8AC3E}">
        <p14:creationId xmlns:p14="http://schemas.microsoft.com/office/powerpoint/2010/main" val="2074902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latin typeface="Arial" pitchFamily="34" charset="0"/>
              </a:defRPr>
            </a:lvl1pPr>
          </a:lstStyle>
          <a:p>
            <a:endParaRPr lang="en-US"/>
          </a:p>
        </p:txBody>
      </p:sp>
      <p:sp>
        <p:nvSpPr>
          <p:cNvPr id="117763" name="Rectangle 3"/>
          <p:cNvSpPr>
            <a:spLocks noGrp="1" noChangeArrowheads="1"/>
          </p:cNvSpPr>
          <p:nvPr>
            <p:ph type="dt" idx="1"/>
          </p:nvPr>
        </p:nvSpPr>
        <p:spPr bwMode="auto">
          <a:xfrm>
            <a:off x="1588"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b="0">
                <a:latin typeface="Arial" pitchFamily="34" charset="0"/>
              </a:defRPr>
            </a:lvl1pPr>
          </a:lstStyle>
          <a:p>
            <a:endParaRPr lang="en-US"/>
          </a:p>
        </p:txBody>
      </p:sp>
      <p:sp>
        <p:nvSpPr>
          <p:cNvPr id="1177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776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117766" name="Rectangle 6"/>
          <p:cNvSpPr>
            <a:spLocks noGrp="1" noChangeArrowheads="1"/>
          </p:cNvSpPr>
          <p:nvPr>
            <p:ph type="ftr" sz="quarter" idx="4"/>
          </p:nvPr>
        </p:nvSpPr>
        <p:spPr bwMode="auto">
          <a:xfrm>
            <a:off x="4144963" y="9120188"/>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latin typeface="Arial" pitchFamily="34" charset="0"/>
              </a:defRPr>
            </a:lvl1pPr>
          </a:lstStyle>
          <a:p>
            <a:endParaRPr lang="en-US"/>
          </a:p>
        </p:txBody>
      </p:sp>
      <p:sp>
        <p:nvSpPr>
          <p:cNvPr id="117767" name="Rectangle 7"/>
          <p:cNvSpPr>
            <a:spLocks noGrp="1" noChangeArrowheads="1"/>
          </p:cNvSpPr>
          <p:nvPr>
            <p:ph type="sldNum" sz="quarter" idx="5"/>
          </p:nvPr>
        </p:nvSpPr>
        <p:spPr bwMode="auto">
          <a:xfrm>
            <a:off x="1588" y="9120188"/>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b="0">
                <a:latin typeface="Arial" pitchFamily="34" charset="0"/>
              </a:defRPr>
            </a:lvl1pPr>
          </a:lstStyle>
          <a:p>
            <a:fld id="{E7F404ED-8FC3-4A94-AC0B-A523911473E6}" type="slidenum">
              <a:rPr lang="he-IL"/>
              <a:pPr/>
              <a:t>‹#›</a:t>
            </a:fld>
            <a:endParaRPr lang="en-US"/>
          </a:p>
        </p:txBody>
      </p:sp>
    </p:spTree>
    <p:extLst>
      <p:ext uri="{BB962C8B-B14F-4D97-AF65-F5344CB8AC3E}">
        <p14:creationId xmlns:p14="http://schemas.microsoft.com/office/powerpoint/2010/main" val="216883194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r" rtl="1"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r" rtl="1"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r" rtl="1"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r" rtl="1"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7627EA-3215-439F-9714-C65AA8CFA411}"/>
              </a:ext>
            </a:extLst>
          </p:cNvPr>
          <p:cNvSpPr txBox="1">
            <a:spLocks noGrp="1"/>
          </p:cNvSpPr>
          <p:nvPr>
            <p:ph type="sldNum" sz="quarter" idx="5"/>
          </p:nvPr>
        </p:nvSpPr>
        <p:spPr>
          <a:ln/>
        </p:spPr>
        <p:txBody>
          <a:bodyPr lIns="0" tIns="0" rIns="0" bIns="0" anchor="b">
            <a:noAutofit/>
          </a:bodyPr>
          <a:lstStyle/>
          <a:p>
            <a:pPr lvl="0"/>
            <a:fld id="{1F3F6D1F-7A75-4BB3-B729-CC9290EC80AD}" type="slidenum">
              <a:t>44</a:t>
            </a:fld>
            <a:endParaRPr lang="en-US"/>
          </a:p>
        </p:txBody>
      </p:sp>
      <p:sp>
        <p:nvSpPr>
          <p:cNvPr id="2" name="Slide Image Placeholder 1">
            <a:extLst>
              <a:ext uri="{FF2B5EF4-FFF2-40B4-BE49-F238E27FC236}">
                <a16:creationId xmlns:a16="http://schemas.microsoft.com/office/drawing/2014/main" id="{2A5DADB8-A5BD-4B0C-B5C2-71D8CA96AA94}"/>
              </a:ext>
            </a:extLst>
          </p:cNvPr>
          <p:cNvSpPr>
            <a:spLocks noGrp="1" noRot="1" noChangeAspect="1" noResize="1"/>
          </p:cNvSpPr>
          <p:nvPr>
            <p:ph type="sldImg"/>
          </p:nvPr>
        </p:nvSpPr>
        <p:spPr>
          <a:xfrm>
            <a:off x="1371600" y="763588"/>
            <a:ext cx="50292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9E6FCF82-4015-4CA4-BAEC-F4D39F01CBF8}"/>
              </a:ext>
            </a:extLst>
          </p:cNvPr>
          <p:cNvSpPr txBox="1">
            <a:spLocks noGrp="1"/>
          </p:cNvSpPr>
          <p:nvPr>
            <p:ph type="body" sz="quarter" idx="1"/>
          </p:nvPr>
        </p:nvSpPr>
        <p:spPr/>
        <p:txBody>
          <a:bodyPr>
            <a:sp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6674" name="Group 2"/>
          <p:cNvGrpSpPr>
            <a:grpSpLocks/>
          </p:cNvGrpSpPr>
          <p:nvPr/>
        </p:nvGrpSpPr>
        <p:grpSpPr bwMode="auto">
          <a:xfrm>
            <a:off x="4716463" y="5345113"/>
            <a:ext cx="4427537" cy="1512887"/>
            <a:chOff x="2971" y="3367"/>
            <a:chExt cx="2789" cy="953"/>
          </a:xfrm>
        </p:grpSpPr>
        <p:sp>
          <p:nvSpPr>
            <p:cNvPr id="15667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7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7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7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7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668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grpSp>
      <p:sp>
        <p:nvSpPr>
          <p:cNvPr id="15669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he-IL" noProof="0"/>
              <a:t>לחץ כדי לערוך סגנון כותרת של תבנית בסיס</a:t>
            </a:r>
          </a:p>
        </p:txBody>
      </p:sp>
      <p:sp>
        <p:nvSpPr>
          <p:cNvPr id="15669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endParaRPr lang="en-US" noProof="0"/>
          </a:p>
        </p:txBody>
      </p:sp>
      <p:sp>
        <p:nvSpPr>
          <p:cNvPr id="156692" name="Rectangle 20"/>
          <p:cNvSpPr>
            <a:spLocks noGrp="1" noChangeArrowheads="1"/>
          </p:cNvSpPr>
          <p:nvPr>
            <p:ph type="dt" sz="quarter" idx="2"/>
          </p:nvPr>
        </p:nvSpPr>
        <p:spPr/>
        <p:txBody>
          <a:bodyPr/>
          <a:lstStyle>
            <a:lvl1pPr>
              <a:defRPr/>
            </a:lvl1pPr>
          </a:lstStyle>
          <a:p>
            <a:endParaRPr lang="en-US"/>
          </a:p>
        </p:txBody>
      </p:sp>
      <p:sp>
        <p:nvSpPr>
          <p:cNvPr id="156693" name="Rectangle 21"/>
          <p:cNvSpPr>
            <a:spLocks noGrp="1" noChangeArrowheads="1"/>
          </p:cNvSpPr>
          <p:nvPr>
            <p:ph type="ftr" sz="quarter" idx="3"/>
          </p:nvPr>
        </p:nvSpPr>
        <p:spPr/>
        <p:txBody>
          <a:bodyPr/>
          <a:lstStyle>
            <a:lvl1pPr>
              <a:defRPr/>
            </a:lvl1pPr>
          </a:lstStyle>
          <a:p>
            <a:endParaRPr lang="en-US"/>
          </a:p>
        </p:txBody>
      </p:sp>
      <p:sp>
        <p:nvSpPr>
          <p:cNvPr id="156694" name="Rectangle 22"/>
          <p:cNvSpPr>
            <a:spLocks noGrp="1" noChangeArrowheads="1"/>
          </p:cNvSpPr>
          <p:nvPr>
            <p:ph type="sldNum" sz="quarter" idx="4"/>
          </p:nvPr>
        </p:nvSpPr>
        <p:spPr>
          <a:xfrm>
            <a:off x="6553200" y="6243638"/>
            <a:ext cx="2133600" cy="457200"/>
          </a:xfrm>
        </p:spPr>
        <p:txBody>
          <a:bodyPr/>
          <a:lstStyle>
            <a:lvl1pPr>
              <a:defRPr sz="1200" b="0">
                <a:solidFill>
                  <a:schemeClr val="tx1"/>
                </a:solidFill>
                <a:effectLst>
                  <a:outerShdw blurRad="38100" dist="38100" dir="2700000" algn="tl">
                    <a:srgbClr val="000000"/>
                  </a:outerShdw>
                </a:effectLst>
              </a:defRPr>
            </a:lvl1pPr>
          </a:lstStyle>
          <a:p>
            <a:fld id="{CA5DD22E-EAD6-4089-A195-73842F4580A9}" type="slidenum">
              <a:rPr lang="he-IL"/>
              <a:pPr/>
              <a:t>‹#›</a:t>
            </a:fld>
            <a:endParaRPr lang="en-US"/>
          </a:p>
        </p:txBody>
      </p:sp>
      <p:sp>
        <p:nvSpPr>
          <p:cNvPr id="156695" name="Text Box 23"/>
          <p:cNvSpPr txBox="1">
            <a:spLocks noChangeArrowheads="1"/>
          </p:cNvSpPr>
          <p:nvPr/>
        </p:nvSpPr>
        <p:spPr bwMode="auto">
          <a:xfrm>
            <a:off x="0" y="260350"/>
            <a:ext cx="9144000" cy="396875"/>
          </a:xfrm>
          <a:prstGeom prst="rect">
            <a:avLst/>
          </a:prstGeom>
          <a:gradFill rotWithShape="1">
            <a:gsLst>
              <a:gs pos="0">
                <a:schemeClr val="accent2"/>
              </a:gs>
              <a:gs pos="100000">
                <a:srgbClr val="241498"/>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sz="2000" b="0" dirty="0">
                <a:solidFill>
                  <a:srgbClr val="FF0000"/>
                </a:solidFill>
                <a:effectLst>
                  <a:outerShdw blurRad="38100" dist="38100" dir="2700000" algn="tl">
                    <a:srgbClr val="000000"/>
                  </a:outerShdw>
                </a:effectLst>
                <a:cs typeface="Times New Roman" pitchFamily="18" charset="0"/>
              </a:rPr>
              <a:t>	Ariel University </a:t>
            </a:r>
            <a:r>
              <a:rPr lang="en-US" b="0" dirty="0">
                <a:solidFill>
                  <a:schemeClr val="folHlink"/>
                </a:solidFill>
                <a:latin typeface="Tahoma" pitchFamily="34" charset="0"/>
              </a:rPr>
              <a:t>		              	Asher Yahalom</a:t>
            </a:r>
          </a:p>
        </p:txBody>
      </p:sp>
      <p:sp>
        <p:nvSpPr>
          <p:cNvPr id="156716" name="Rectangle 44"/>
          <p:cNvSpPr>
            <a:spLocks noChangeArrowheads="1"/>
          </p:cNvSpPr>
          <p:nvPr/>
        </p:nvSpPr>
        <p:spPr bwMode="auto">
          <a:xfrm>
            <a:off x="4076700" y="3209925"/>
            <a:ext cx="9144000" cy="0"/>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e-IL"/>
          </a:p>
        </p:txBody>
      </p:sp>
      <p:sp>
        <p:nvSpPr>
          <p:cNvPr id="2" name="Rectangle 46"/>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3" name="Object 2"/>
          <p:cNvGraphicFramePr>
            <a:graphicFrameLocks noChangeAspect="1"/>
          </p:cNvGraphicFramePr>
          <p:nvPr userDrawn="1">
            <p:extLst>
              <p:ext uri="{D42A27DB-BD31-4B8C-83A1-F6EECF244321}">
                <p14:modId xmlns:p14="http://schemas.microsoft.com/office/powerpoint/2010/main" val="2509931229"/>
              </p:ext>
            </p:extLst>
          </p:nvPr>
        </p:nvGraphicFramePr>
        <p:xfrm>
          <a:off x="4461603" y="260350"/>
          <a:ext cx="409575" cy="428625"/>
        </p:xfrm>
        <a:graphic>
          <a:graphicData uri="http://schemas.openxmlformats.org/presentationml/2006/ole">
            <mc:AlternateContent xmlns:mc="http://schemas.openxmlformats.org/markup-compatibility/2006">
              <mc:Choice xmlns:v="urn:schemas-microsoft-com:vml" Requires="v">
                <p:oleObj name="Bitmap Image" r:id="rId2" imgW="542857" imgH="561905" progId="Paint.Picture">
                  <p:embed/>
                </p:oleObj>
              </mc:Choice>
              <mc:Fallback>
                <p:oleObj name="Bitmap Image" r:id="rId2" imgW="542857" imgH="561905" progId="Paint.Picture">
                  <p:embed/>
                  <p:pic>
                    <p:nvPicPr>
                      <p:cNvPr id="0" name="Object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603" y="260350"/>
                        <a:ext cx="4095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47"/>
          <p:cNvSpPr>
            <a:spLocks noChangeArrowheads="1"/>
          </p:cNvSpPr>
          <p:nvPr userDrawn="1"/>
        </p:nvSpPr>
        <p:spPr bwMode="auto">
          <a:xfrm>
            <a:off x="0" y="428625"/>
            <a:ext cx="9144000" cy="0"/>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452FED-0DF1-4AF9-8CD1-D1E9AB2A3C56}" type="slidenum">
              <a:rPr lang="he-IL"/>
              <a:pPr/>
              <a:t>‹#›</a:t>
            </a:fld>
            <a:endParaRPr lang="en-US"/>
          </a:p>
        </p:txBody>
      </p:sp>
    </p:spTree>
    <p:extLst>
      <p:ext uri="{BB962C8B-B14F-4D97-AF65-F5344CB8AC3E}">
        <p14:creationId xmlns:p14="http://schemas.microsoft.com/office/powerpoint/2010/main" val="367146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90600"/>
            <a:ext cx="2038350" cy="4310063"/>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990600"/>
            <a:ext cx="5962650" cy="4310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6BF088-7272-4A3C-8E9C-A01B8E008F16}" type="slidenum">
              <a:rPr lang="he-IL"/>
              <a:pPr/>
              <a:t>‹#›</a:t>
            </a:fld>
            <a:endParaRPr lang="en-US"/>
          </a:p>
        </p:txBody>
      </p:sp>
    </p:spTree>
    <p:extLst>
      <p:ext uri="{BB962C8B-B14F-4D97-AF65-F5344CB8AC3E}">
        <p14:creationId xmlns:p14="http://schemas.microsoft.com/office/powerpoint/2010/main" val="133443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153400" cy="1219200"/>
          </a:xfrm>
        </p:spPr>
        <p:txBody>
          <a:bodyPr/>
          <a:lstStyle/>
          <a:p>
            <a:r>
              <a:rPr lang="en-US"/>
              <a:t>Click to edit Master title style</a:t>
            </a:r>
            <a:endParaRPr lang="he-IL"/>
          </a:p>
        </p:txBody>
      </p:sp>
      <p:sp>
        <p:nvSpPr>
          <p:cNvPr id="3" name="Content Placeholder 2"/>
          <p:cNvSpPr>
            <a:spLocks noGrp="1"/>
          </p:cNvSpPr>
          <p:nvPr>
            <p:ph sz="half" idx="1"/>
          </p:nvPr>
        </p:nvSpPr>
        <p:spPr>
          <a:xfrm>
            <a:off x="539750" y="2667000"/>
            <a:ext cx="3921125" cy="2633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quarter" idx="2"/>
          </p:nvPr>
        </p:nvSpPr>
        <p:spPr>
          <a:xfrm>
            <a:off x="4613275" y="2667000"/>
            <a:ext cx="3921125" cy="123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Content Placeholder 4"/>
          <p:cNvSpPr>
            <a:spLocks noGrp="1"/>
          </p:cNvSpPr>
          <p:nvPr>
            <p:ph sz="quarter" idx="3"/>
          </p:nvPr>
        </p:nvSpPr>
        <p:spPr>
          <a:xfrm>
            <a:off x="4613275" y="4059238"/>
            <a:ext cx="3921125" cy="1241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99238" y="6226175"/>
            <a:ext cx="2133600" cy="457200"/>
          </a:xfrm>
        </p:spPr>
        <p:txBody>
          <a:bodyPr/>
          <a:lstStyle>
            <a:lvl1pPr>
              <a:defRPr/>
            </a:lvl1pPr>
          </a:lstStyle>
          <a:p>
            <a:fld id="{647E8798-591B-4724-B63D-768098CFA9A4}" type="slidenum">
              <a:rPr lang="he-IL"/>
              <a:pPr/>
              <a:t>‹#›</a:t>
            </a:fld>
            <a:endParaRPr lang="en-US"/>
          </a:p>
        </p:txBody>
      </p:sp>
    </p:spTree>
    <p:extLst>
      <p:ext uri="{BB962C8B-B14F-4D97-AF65-F5344CB8AC3E}">
        <p14:creationId xmlns:p14="http://schemas.microsoft.com/office/powerpoint/2010/main" val="721703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0447F0-F7AB-48EB-9AC4-FEDA923D63B9}" type="slidenum">
              <a:rPr lang="he-IL"/>
              <a:pPr/>
              <a:t>‹#›</a:t>
            </a:fld>
            <a:endParaRPr lang="en-US"/>
          </a:p>
        </p:txBody>
      </p:sp>
    </p:spTree>
    <p:extLst>
      <p:ext uri="{BB962C8B-B14F-4D97-AF65-F5344CB8AC3E}">
        <p14:creationId xmlns:p14="http://schemas.microsoft.com/office/powerpoint/2010/main" val="1090615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lvl1pPr>
              <a:defRPr sz="1200" b="0" i="0" baseline="0">
                <a:solidFill>
                  <a:srgbClr val="FFFFFF"/>
                </a:solidFill>
                <a:latin typeface="Arial" pitchFamily="34" charset="0"/>
              </a:defRPr>
            </a:lvl1pPr>
          </a:lstStyle>
          <a:p>
            <a:fld id="{0435DCE3-17CC-44BB-B59E-88DFB4109297}" type="slidenum">
              <a:rPr lang="he-IL" smtClean="0"/>
              <a:pPr/>
              <a:t>‹#›</a:t>
            </a:fld>
            <a:endParaRPr lang="en-US" dirty="0"/>
          </a:p>
        </p:txBody>
      </p:sp>
      <p:pic>
        <p:nvPicPr>
          <p:cNvPr id="44953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88640"/>
            <a:ext cx="2059569" cy="864096"/>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949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7822E-889A-4C97-8447-6FEB27F6D334}"/>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09CE6321-F3F3-49E9-BA24-A392E836103D}"/>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A06FD6A4-4BDD-4D29-8080-1D5AD8DE7EC2}"/>
              </a:ext>
            </a:extLst>
          </p:cNvPr>
          <p:cNvSpPr>
            <a:spLocks noGrp="1"/>
          </p:cNvSpPr>
          <p:nvPr>
            <p:ph type="sldNum" sz="quarter" idx="12"/>
          </p:nvPr>
        </p:nvSpPr>
        <p:spPr/>
        <p:txBody>
          <a:bodyPr/>
          <a:lstStyle/>
          <a:p>
            <a:pPr lvl="0"/>
            <a:fld id="{695D5E29-5810-409D-9191-FB51E1A228D5}" type="slidenum">
              <a:t>‹#›</a:t>
            </a:fld>
            <a:endParaRPr lang="en-US"/>
          </a:p>
        </p:txBody>
      </p:sp>
    </p:spTree>
    <p:extLst>
      <p:ext uri="{BB962C8B-B14F-4D97-AF65-F5344CB8AC3E}">
        <p14:creationId xmlns:p14="http://schemas.microsoft.com/office/powerpoint/2010/main" val="21469457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5E8B4D-A926-49C8-8E00-B90416C9BF79}" type="slidenum">
              <a:rPr lang="he-IL"/>
              <a:pPr/>
              <a:t>‹#›</a:t>
            </a:fld>
            <a:endParaRPr lang="en-US"/>
          </a:p>
        </p:txBody>
      </p:sp>
    </p:spTree>
    <p:extLst>
      <p:ext uri="{BB962C8B-B14F-4D97-AF65-F5344CB8AC3E}">
        <p14:creationId xmlns:p14="http://schemas.microsoft.com/office/powerpoint/2010/main" val="87287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539750" y="2667000"/>
            <a:ext cx="3921125" cy="2633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13275" y="2667000"/>
            <a:ext cx="3921125" cy="2633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C19B0B-6459-4C00-B204-B263DA9F41A0}" type="slidenum">
              <a:rPr lang="he-IL"/>
              <a:pPr/>
              <a:t>‹#›</a:t>
            </a:fld>
            <a:endParaRPr lang="en-US"/>
          </a:p>
        </p:txBody>
      </p:sp>
    </p:spTree>
    <p:extLst>
      <p:ext uri="{BB962C8B-B14F-4D97-AF65-F5344CB8AC3E}">
        <p14:creationId xmlns:p14="http://schemas.microsoft.com/office/powerpoint/2010/main" val="205332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E940104-6E31-495D-AE03-0BF37E0A7176}" type="slidenum">
              <a:rPr lang="he-IL"/>
              <a:pPr/>
              <a:t>‹#›</a:t>
            </a:fld>
            <a:endParaRPr lang="en-US"/>
          </a:p>
        </p:txBody>
      </p:sp>
    </p:spTree>
    <p:extLst>
      <p:ext uri="{BB962C8B-B14F-4D97-AF65-F5344CB8AC3E}">
        <p14:creationId xmlns:p14="http://schemas.microsoft.com/office/powerpoint/2010/main" val="23959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8709F90-B9B2-4FB4-87E5-17F1F3A5C694}" type="slidenum">
              <a:rPr lang="he-IL"/>
              <a:pPr/>
              <a:t>‹#›</a:t>
            </a:fld>
            <a:endParaRPr lang="en-US"/>
          </a:p>
        </p:txBody>
      </p:sp>
    </p:spTree>
    <p:extLst>
      <p:ext uri="{BB962C8B-B14F-4D97-AF65-F5344CB8AC3E}">
        <p14:creationId xmlns:p14="http://schemas.microsoft.com/office/powerpoint/2010/main" val="220221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6D889C-14DB-4B66-94F2-2A2273D32D22}" type="slidenum">
              <a:rPr lang="he-IL"/>
              <a:pPr/>
              <a:t>‹#›</a:t>
            </a:fld>
            <a:endParaRPr lang="en-US"/>
          </a:p>
        </p:txBody>
      </p:sp>
      <p:sp>
        <p:nvSpPr>
          <p:cNvPr id="5" name="Title 4"/>
          <p:cNvSpPr>
            <a:spLocks noGrp="1"/>
          </p:cNvSpPr>
          <p:nvPr>
            <p:ph type="title"/>
          </p:nvPr>
        </p:nvSpPr>
        <p:spPr/>
        <p:txBody>
          <a:bodyPr/>
          <a:lstStyle/>
          <a:p>
            <a:r>
              <a:rPr lang="en-US" dirty="0"/>
              <a:t>Click to edit Master title style</a:t>
            </a:r>
            <a:endParaRPr lang="he-IL" dirty="0"/>
          </a:p>
        </p:txBody>
      </p:sp>
    </p:spTree>
    <p:extLst>
      <p:ext uri="{BB962C8B-B14F-4D97-AF65-F5344CB8AC3E}">
        <p14:creationId xmlns:p14="http://schemas.microsoft.com/office/powerpoint/2010/main" val="100224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0CC28D-23A8-40B1-9FFD-D6159B1CDBF8}" type="slidenum">
              <a:rPr lang="he-IL"/>
              <a:pPr/>
              <a:t>‹#›</a:t>
            </a:fld>
            <a:endParaRPr lang="en-US"/>
          </a:p>
        </p:txBody>
      </p:sp>
    </p:spTree>
    <p:extLst>
      <p:ext uri="{BB962C8B-B14F-4D97-AF65-F5344CB8AC3E}">
        <p14:creationId xmlns:p14="http://schemas.microsoft.com/office/powerpoint/2010/main" val="386997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1F6E3ED-3936-4A4D-BB1C-D65D814F31F7}" type="slidenum">
              <a:rPr lang="he-IL"/>
              <a:pPr/>
              <a:t>‹#›</a:t>
            </a:fld>
            <a:endParaRPr lang="en-US"/>
          </a:p>
        </p:txBody>
      </p:sp>
    </p:spTree>
    <p:extLst>
      <p:ext uri="{BB962C8B-B14F-4D97-AF65-F5344CB8AC3E}">
        <p14:creationId xmlns:p14="http://schemas.microsoft.com/office/powerpoint/2010/main" val="380099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55650" name="Group 2"/>
          <p:cNvGrpSpPr>
            <a:grpSpLocks/>
          </p:cNvGrpSpPr>
          <p:nvPr/>
        </p:nvGrpSpPr>
        <p:grpSpPr bwMode="auto">
          <a:xfrm>
            <a:off x="4716463" y="5345113"/>
            <a:ext cx="4427537" cy="1512887"/>
            <a:chOff x="2971" y="3367"/>
            <a:chExt cx="2789" cy="953"/>
          </a:xfrm>
        </p:grpSpPr>
        <p:sp>
          <p:nvSpPr>
            <p:cNvPr id="15565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5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6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6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6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6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6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sp>
          <p:nvSpPr>
            <p:cNvPr id="15566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e-IL"/>
            </a:p>
          </p:txBody>
        </p:sp>
      </p:grpSp>
      <p:sp>
        <p:nvSpPr>
          <p:cNvPr id="155666" name="Rectangle 18"/>
          <p:cNvSpPr>
            <a:spLocks noGrp="1" noChangeArrowheads="1"/>
          </p:cNvSpPr>
          <p:nvPr>
            <p:ph type="title"/>
          </p:nvPr>
        </p:nvSpPr>
        <p:spPr bwMode="auto">
          <a:xfrm>
            <a:off x="457200" y="990600"/>
            <a:ext cx="8153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he-IL" dirty="0"/>
              <a:t>לחץ כדי לערוך סגנון כותרת של תבנית בסיס</a:t>
            </a:r>
          </a:p>
        </p:txBody>
      </p:sp>
      <p:sp>
        <p:nvSpPr>
          <p:cNvPr id="15566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l" rtl="0">
              <a:defRPr sz="1200" b="0">
                <a:effectLst>
                  <a:outerShdw blurRad="38100" dist="38100" dir="2700000" algn="tl">
                    <a:srgbClr val="000000"/>
                  </a:outerShdw>
                </a:effectLst>
              </a:defRPr>
            </a:lvl1pPr>
          </a:lstStyle>
          <a:p>
            <a:endParaRPr lang="en-US"/>
          </a:p>
        </p:txBody>
      </p:sp>
      <p:sp>
        <p:nvSpPr>
          <p:cNvPr id="15566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rtl="0">
              <a:defRPr sz="1200" b="0">
                <a:effectLst>
                  <a:outerShdw blurRad="38100" dist="38100" dir="2700000" algn="tl">
                    <a:srgbClr val="000000"/>
                  </a:outerShdw>
                </a:effectLst>
              </a:defRPr>
            </a:lvl1pPr>
          </a:lstStyle>
          <a:p>
            <a:endParaRPr lang="en-US"/>
          </a:p>
        </p:txBody>
      </p:sp>
      <p:sp>
        <p:nvSpPr>
          <p:cNvPr id="155670" name="Rectangle 22"/>
          <p:cNvSpPr>
            <a:spLocks noGrp="1" noChangeArrowheads="1"/>
          </p:cNvSpPr>
          <p:nvPr>
            <p:ph type="body" idx="1"/>
          </p:nvPr>
        </p:nvSpPr>
        <p:spPr bwMode="auto">
          <a:xfrm>
            <a:off x="539750" y="2667000"/>
            <a:ext cx="7994650"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155674" name="Oval 26" descr="קלף"/>
          <p:cNvSpPr>
            <a:spLocks noChangeArrowheads="1"/>
          </p:cNvSpPr>
          <p:nvPr/>
        </p:nvSpPr>
        <p:spPr bwMode="auto">
          <a:xfrm>
            <a:off x="8070850" y="6291263"/>
            <a:ext cx="882650" cy="476250"/>
          </a:xfrm>
          <a:prstGeom prst="ellipse">
            <a:avLst/>
          </a:prstGeom>
          <a:blipFill dpi="0" rotWithShape="1">
            <a:blip r:embed="rId23"/>
            <a:srcRect/>
            <a:tile tx="0" ty="0" sx="100000" sy="100000" flip="none" algn="tl"/>
          </a:blipFill>
          <a:ln w="28575">
            <a:round/>
            <a:headEnd/>
            <a:tailEnd/>
          </a:ln>
          <a:effectLst/>
          <a:scene3d>
            <a:camera prst="legacyObliqueTopRight"/>
            <a:lightRig rig="legacyFlat3" dir="b"/>
          </a:scene3d>
          <a:sp3d extrusionH="74600" prstMaterial="legacyMatte">
            <a:bevelT w="13500" h="13500" prst="angle"/>
            <a:bevelB w="13500" h="13500" prst="angle"/>
            <a:extrusionClr>
              <a:srgbClr val="FF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he-IL"/>
          </a:p>
        </p:txBody>
      </p:sp>
      <p:sp>
        <p:nvSpPr>
          <p:cNvPr id="155669" name="Rectangle 21"/>
          <p:cNvSpPr>
            <a:spLocks noGrp="1" noChangeArrowheads="1"/>
          </p:cNvSpPr>
          <p:nvPr>
            <p:ph type="sldNum" sz="quarter" idx="4"/>
          </p:nvPr>
        </p:nvSpPr>
        <p:spPr bwMode="auto">
          <a:xfrm>
            <a:off x="6599238" y="6226175"/>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rtl="0">
              <a:defRPr sz="1600">
                <a:solidFill>
                  <a:srgbClr val="FF0000"/>
                </a:solidFill>
              </a:defRPr>
            </a:lvl1pPr>
          </a:lstStyle>
          <a:p>
            <a:fld id="{EF76AFDA-8AB6-40C0-B48F-D1D961FFDBE9}" type="slidenum">
              <a:rPr lang="he-IL"/>
              <a:pPr/>
              <a:t>‹#›</a:t>
            </a:fld>
            <a:endParaRPr lang="en-US"/>
          </a:p>
        </p:txBody>
      </p:sp>
      <p:sp>
        <p:nvSpPr>
          <p:cNvPr id="155675" name="Text Box 27"/>
          <p:cNvSpPr txBox="1">
            <a:spLocks noChangeArrowheads="1"/>
          </p:cNvSpPr>
          <p:nvPr/>
        </p:nvSpPr>
        <p:spPr bwMode="auto">
          <a:xfrm>
            <a:off x="0" y="152400"/>
            <a:ext cx="9144000" cy="809625"/>
          </a:xfrm>
          <a:prstGeom prst="rect">
            <a:avLst/>
          </a:prstGeom>
          <a:gradFill rotWithShape="1">
            <a:gsLst>
              <a:gs pos="0">
                <a:schemeClr val="accent2"/>
              </a:gs>
              <a:gs pos="100000">
                <a:srgbClr val="241498"/>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sz="2000" b="0" dirty="0">
                <a:solidFill>
                  <a:srgbClr val="FF0000"/>
                </a:solidFill>
                <a:effectLst>
                  <a:outerShdw blurRad="38100" dist="38100" dir="2700000" algn="tl">
                    <a:srgbClr val="000000"/>
                  </a:outerShdw>
                </a:effectLst>
                <a:cs typeface="Times New Roman" pitchFamily="18" charset="0"/>
              </a:rPr>
              <a:t>	Ariel University </a:t>
            </a:r>
            <a:r>
              <a:rPr lang="en-US" b="0" dirty="0">
                <a:solidFill>
                  <a:schemeClr val="folHlink"/>
                </a:solidFill>
                <a:latin typeface="Tahoma" pitchFamily="34" charset="0"/>
              </a:rPr>
              <a:t>	                                </a:t>
            </a:r>
            <a:r>
              <a:rPr lang="en-US" sz="2000" b="0" dirty="0">
                <a:solidFill>
                  <a:srgbClr val="FF0000"/>
                </a:solidFill>
                <a:effectLst>
                  <a:outerShdw blurRad="38100" dist="38100" dir="2700000" algn="tl">
                    <a:srgbClr val="000000">
                      <a:alpha val="43137"/>
                    </a:srgbClr>
                  </a:outerShdw>
                </a:effectLst>
                <a:latin typeface="+mn-lt"/>
              </a:rPr>
              <a:t>Asher Yahalom </a:t>
            </a:r>
          </a:p>
          <a:p>
            <a:pPr algn="l" rtl="0">
              <a:spcBef>
                <a:spcPct val="50000"/>
              </a:spcBef>
            </a:pPr>
            <a:endParaRPr lang="en-US" b="0" dirty="0">
              <a:solidFill>
                <a:schemeClr val="folHlink"/>
              </a:solidFill>
              <a:latin typeface="Tahoma" pitchFamily="34" charset="0"/>
            </a:endParaRPr>
          </a:p>
        </p:txBody>
      </p:sp>
      <p:sp>
        <p:nvSpPr>
          <p:cNvPr id="155677" name="Rectangle 29"/>
          <p:cNvSpPr>
            <a:spLocks noChangeArrowheads="1"/>
          </p:cNvSpPr>
          <p:nvPr/>
        </p:nvSpPr>
        <p:spPr bwMode="auto">
          <a:xfrm>
            <a:off x="4076700" y="3209925"/>
            <a:ext cx="9144000" cy="0"/>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he-IL"/>
          </a:p>
        </p:txBody>
      </p:sp>
      <p:sp>
        <p:nvSpPr>
          <p:cNvPr id="2" name="Rectangle 31"/>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3" name="Object 2"/>
          <p:cNvGraphicFramePr>
            <a:graphicFrameLocks noChangeAspect="1"/>
          </p:cNvGraphicFramePr>
          <p:nvPr userDrawn="1">
            <p:extLst>
              <p:ext uri="{D42A27DB-BD31-4B8C-83A1-F6EECF244321}">
                <p14:modId xmlns:p14="http://schemas.microsoft.com/office/powerpoint/2010/main" val="1066556257"/>
              </p:ext>
            </p:extLst>
          </p:nvPr>
        </p:nvGraphicFramePr>
        <p:xfrm>
          <a:off x="4259156" y="183355"/>
          <a:ext cx="714481" cy="747713"/>
        </p:xfrm>
        <a:graphic>
          <a:graphicData uri="http://schemas.openxmlformats.org/presentationml/2006/ole">
            <mc:AlternateContent xmlns:mc="http://schemas.openxmlformats.org/markup-compatibility/2006">
              <mc:Choice xmlns:v="urn:schemas-microsoft-com:vml" Requires="v">
                <p:oleObj name="Bitmap Image" r:id="rId24" imgW="542857" imgH="561905" progId="Paint.Picture">
                  <p:embed/>
                </p:oleObj>
              </mc:Choice>
              <mc:Fallback>
                <p:oleObj name="Bitmap Image" r:id="rId24" imgW="542857" imgH="561905" progId="Paint.Picture">
                  <p:embed/>
                  <p:pic>
                    <p:nvPicPr>
                      <p:cNvPr id="0"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59156" y="183355"/>
                        <a:ext cx="714481" cy="747713"/>
                      </a:xfrm>
                      <a:prstGeom prst="rect">
                        <a:avLst/>
                      </a:prstGeom>
                      <a:noFill/>
                    </p:spPr>
                  </p:pic>
                </p:oleObj>
              </mc:Fallback>
            </mc:AlternateContent>
          </a:graphicData>
        </a:graphic>
      </p:graphicFrame>
      <p:sp>
        <p:nvSpPr>
          <p:cNvPr id="4" name="Rectangle 32"/>
          <p:cNvSpPr>
            <a:spLocks noChangeArrowheads="1"/>
          </p:cNvSpPr>
          <p:nvPr userDrawn="1"/>
        </p:nvSpPr>
        <p:spPr bwMode="auto">
          <a:xfrm>
            <a:off x="0" y="428625"/>
            <a:ext cx="9144000" cy="0"/>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image" Target="../media/image50.emf"/></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5" Type="http://schemas.openxmlformats.org/officeDocument/2006/relationships/image" Target="../media/image56.emf"/><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2"/>
          <p:cNvSpPr>
            <a:spLocks noGrp="1" noChangeArrowheads="1"/>
          </p:cNvSpPr>
          <p:nvPr>
            <p:ph type="sldNum" sz="quarter" idx="4"/>
          </p:nvPr>
        </p:nvSpPr>
        <p:spPr/>
        <p:txBody>
          <a:bodyPr/>
          <a:lstStyle/>
          <a:p>
            <a:fld id="{B62D1C93-EA06-4CB2-9078-5AE0D4BAA894}" type="slidenum">
              <a:rPr lang="he-IL"/>
              <a:pPr/>
              <a:t>1</a:t>
            </a:fld>
            <a:endParaRPr lang="en-US"/>
          </a:p>
        </p:txBody>
      </p:sp>
      <p:sp>
        <p:nvSpPr>
          <p:cNvPr id="204802" name="Rectangle 2"/>
          <p:cNvSpPr>
            <a:spLocks noGrp="1" noChangeArrowheads="1"/>
          </p:cNvSpPr>
          <p:nvPr>
            <p:ph type="ctrTitle"/>
          </p:nvPr>
        </p:nvSpPr>
        <p:spPr>
          <a:xfrm>
            <a:off x="252999" y="853676"/>
            <a:ext cx="8569325" cy="1728192"/>
          </a:xfrm>
        </p:spPr>
        <p:txBody>
          <a:bodyPr/>
          <a:lstStyle/>
          <a:p>
            <a:r>
              <a:rPr lang="en-US" sz="4000" b="1" dirty="0">
                <a:effectLst/>
              </a:rPr>
              <a:t>Dark Matter: Reality or a Relativistic Illusion?‎</a:t>
            </a:r>
            <a:r>
              <a:rPr lang="en-US" sz="5400" b="1" dirty="0">
                <a:effectLst/>
              </a:rPr>
              <a:t>‎</a:t>
            </a:r>
            <a:endParaRPr lang="en-US" sz="5400" b="1" dirty="0">
              <a:solidFill>
                <a:schemeClr val="tx2"/>
              </a:solidFill>
              <a:effectLst/>
            </a:endParaRPr>
          </a:p>
        </p:txBody>
      </p:sp>
      <p:sp>
        <p:nvSpPr>
          <p:cNvPr id="8" name="Rectangle 5">
            <a:extLst>
              <a:ext uri="{FF2B5EF4-FFF2-40B4-BE49-F238E27FC236}">
                <a16:creationId xmlns:a16="http://schemas.microsoft.com/office/drawing/2014/main" id="{4F6E7E6A-BEF1-4A39-97DE-95587AECC5D2}"/>
              </a:ext>
            </a:extLst>
          </p:cNvPr>
          <p:cNvSpPr txBox="1">
            <a:spLocks noChangeArrowheads="1"/>
          </p:cNvSpPr>
          <p:nvPr/>
        </p:nvSpPr>
        <p:spPr bwMode="auto">
          <a:xfrm>
            <a:off x="507172" y="3212976"/>
            <a:ext cx="8179628" cy="192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288"/>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cs typeface="David" panose="020E0502060401010101" pitchFamily="34" charset="-79"/>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cs typeface="David" panose="020E0502060401010101" pitchFamily="34" charset="-79"/>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cs typeface="David" panose="020E0502060401010101" pitchFamily="34" charset="-79"/>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5pPr>
            <a:lvl6pPr marL="25146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6pPr>
            <a:lvl7pPr marL="29718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7pPr>
            <a:lvl8pPr marL="34290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8pPr>
            <a:lvl9pPr marL="38862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cs typeface="David" panose="020E0502060401010101" pitchFamily="34" charset="-79"/>
              </a:defRPr>
            </a:lvl9pPr>
          </a:lstStyle>
          <a:p>
            <a:pPr algn="ctr" eaLnBrk="1" hangingPunct="1">
              <a:buNone/>
            </a:pPr>
            <a:r>
              <a:rPr lang="en-US" altLang="he-IL" dirty="0"/>
              <a:t>Asher Yahalom</a:t>
            </a:r>
            <a:endParaRPr lang="en-US" altLang="he-IL" baseline="30000" dirty="0"/>
          </a:p>
          <a:p>
            <a:pPr algn="ctr" eaLnBrk="1" hangingPunct="1">
              <a:buNone/>
            </a:pPr>
            <a:endParaRPr lang="en-US" altLang="he-IL" dirty="0"/>
          </a:p>
          <a:p>
            <a:pPr algn="ctr" eaLnBrk="1" hangingPunct="1">
              <a:buNone/>
            </a:pPr>
            <a:r>
              <a:rPr lang="en-US" altLang="he-IL" dirty="0"/>
              <a:t>Department of Electrical and Electronic Engineering, Ariel University</a:t>
            </a:r>
          </a:p>
        </p:txBody>
      </p:sp>
      <p:sp>
        <p:nvSpPr>
          <p:cNvPr id="9" name="Rectangle 5">
            <a:extLst>
              <a:ext uri="{FF2B5EF4-FFF2-40B4-BE49-F238E27FC236}">
                <a16:creationId xmlns:a16="http://schemas.microsoft.com/office/drawing/2014/main" id="{D3D3D93B-3BAB-47B7-A84C-8EAF13A2A4AF}"/>
              </a:ext>
            </a:extLst>
          </p:cNvPr>
          <p:cNvSpPr txBox="1">
            <a:spLocks noChangeArrowheads="1"/>
          </p:cNvSpPr>
          <p:nvPr/>
        </p:nvSpPr>
        <p:spPr bwMode="auto">
          <a:xfrm>
            <a:off x="810857" y="5512275"/>
            <a:ext cx="7854950" cy="14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ctr" rtl="1" fontAlgn="base">
              <a:spcBef>
                <a:spcPct val="20000"/>
              </a:spcBef>
              <a:spcAft>
                <a:spcPct val="0"/>
              </a:spcAft>
              <a:buClr>
                <a:schemeClr val="hlink"/>
              </a:buClr>
              <a:buSzPct val="70000"/>
              <a:buFont typeface="Wingdings" pitchFamily="2" charset="2"/>
              <a:buNone/>
              <a:defRPr sz="36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a:lstStyle>
          <a:p>
            <a:pPr rtl="0"/>
            <a:r>
              <a:rPr lang="en-US" altLang="he-IL" sz="2400" b="0" kern="0" dirty="0"/>
              <a:t>1st Electronic Conference on Universe</a:t>
            </a:r>
          </a:p>
          <a:p>
            <a:pPr rtl="0"/>
            <a:r>
              <a:rPr lang="en-US" altLang="he-IL" sz="2400" b="0" kern="0" dirty="0"/>
              <a:t>22/02/2021 - 28/02/2021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0AFCB0-D2D1-4EDA-8A9A-5C62F9E92E55}"/>
              </a:ext>
            </a:extLst>
          </p:cNvPr>
          <p:cNvSpPr>
            <a:spLocks noGrp="1"/>
          </p:cNvSpPr>
          <p:nvPr>
            <p:ph type="sldNum" sz="quarter" idx="12"/>
          </p:nvPr>
        </p:nvSpPr>
        <p:spPr/>
        <p:txBody>
          <a:bodyPr/>
          <a:lstStyle/>
          <a:p>
            <a:fld id="{A46D889C-14DB-4B66-94F2-2A2273D32D22}" type="slidenum">
              <a:rPr lang="he-IL" smtClean="0"/>
              <a:pPr/>
              <a:t>10</a:t>
            </a:fld>
            <a:endParaRPr lang="en-US"/>
          </a:p>
        </p:txBody>
      </p:sp>
      <p:sp>
        <p:nvSpPr>
          <p:cNvPr id="3" name="Title 2">
            <a:extLst>
              <a:ext uri="{FF2B5EF4-FFF2-40B4-BE49-F238E27FC236}">
                <a16:creationId xmlns:a16="http://schemas.microsoft.com/office/drawing/2014/main" id="{0AE6A124-BAA8-4299-8C4D-6EB46E8C9E9A}"/>
              </a:ext>
            </a:extLst>
          </p:cNvPr>
          <p:cNvSpPr>
            <a:spLocks noGrp="1"/>
          </p:cNvSpPr>
          <p:nvPr>
            <p:ph type="title"/>
          </p:nvPr>
        </p:nvSpPr>
        <p:spPr>
          <a:xfrm>
            <a:off x="395536" y="1268760"/>
            <a:ext cx="8153400" cy="1219200"/>
          </a:xfrm>
        </p:spPr>
        <p:txBody>
          <a:bodyPr/>
          <a:lstStyle/>
          <a:p>
            <a:r>
              <a:rPr lang="en-US" dirty="0"/>
              <a:t>General Relativity</a:t>
            </a:r>
          </a:p>
        </p:txBody>
      </p:sp>
      <p:pic>
        <p:nvPicPr>
          <p:cNvPr id="4" name="Picture 3">
            <a:extLst>
              <a:ext uri="{FF2B5EF4-FFF2-40B4-BE49-F238E27FC236}">
                <a16:creationId xmlns:a16="http://schemas.microsoft.com/office/drawing/2014/main" id="{2816D552-E0FF-4C7C-9BFA-FD0D5EB37013}"/>
              </a:ext>
            </a:extLst>
          </p:cNvPr>
          <p:cNvPicPr>
            <a:picLocks noChangeAspect="1"/>
          </p:cNvPicPr>
          <p:nvPr/>
        </p:nvPicPr>
        <p:blipFill>
          <a:blip r:embed="rId2"/>
          <a:stretch>
            <a:fillRect/>
          </a:stretch>
        </p:blipFill>
        <p:spPr>
          <a:xfrm>
            <a:off x="2915816" y="2323703"/>
            <a:ext cx="2730755" cy="1157064"/>
          </a:xfrm>
          <a:prstGeom prst="rect">
            <a:avLst/>
          </a:prstGeom>
        </p:spPr>
      </p:pic>
      <p:pic>
        <p:nvPicPr>
          <p:cNvPr id="5" name="Picture 4">
            <a:extLst>
              <a:ext uri="{FF2B5EF4-FFF2-40B4-BE49-F238E27FC236}">
                <a16:creationId xmlns:a16="http://schemas.microsoft.com/office/drawing/2014/main" id="{6BC2E48C-B5F0-44CA-9000-16F9963DBF0A}"/>
              </a:ext>
            </a:extLst>
          </p:cNvPr>
          <p:cNvPicPr>
            <a:picLocks noChangeAspect="1"/>
          </p:cNvPicPr>
          <p:nvPr/>
        </p:nvPicPr>
        <p:blipFill>
          <a:blip r:embed="rId3"/>
          <a:stretch>
            <a:fillRect/>
          </a:stretch>
        </p:blipFill>
        <p:spPr>
          <a:xfrm>
            <a:off x="981962" y="5045206"/>
            <a:ext cx="6684076" cy="1224136"/>
          </a:xfrm>
          <a:prstGeom prst="rect">
            <a:avLst/>
          </a:prstGeom>
        </p:spPr>
      </p:pic>
      <p:pic>
        <p:nvPicPr>
          <p:cNvPr id="6" name="Picture 5">
            <a:extLst>
              <a:ext uri="{FF2B5EF4-FFF2-40B4-BE49-F238E27FC236}">
                <a16:creationId xmlns:a16="http://schemas.microsoft.com/office/drawing/2014/main" id="{70C3DB18-DD00-41AD-8DF4-79D6B4E73D6B}"/>
              </a:ext>
            </a:extLst>
          </p:cNvPr>
          <p:cNvPicPr>
            <a:picLocks noChangeAspect="1"/>
          </p:cNvPicPr>
          <p:nvPr/>
        </p:nvPicPr>
        <p:blipFill>
          <a:blip r:embed="rId4"/>
          <a:stretch>
            <a:fillRect/>
          </a:stretch>
        </p:blipFill>
        <p:spPr>
          <a:xfrm>
            <a:off x="2270701" y="3758017"/>
            <a:ext cx="4403069" cy="903719"/>
          </a:xfrm>
          <a:prstGeom prst="rect">
            <a:avLst/>
          </a:prstGeom>
        </p:spPr>
      </p:pic>
    </p:spTree>
    <p:extLst>
      <p:ext uri="{BB962C8B-B14F-4D97-AF65-F5344CB8AC3E}">
        <p14:creationId xmlns:p14="http://schemas.microsoft.com/office/powerpoint/2010/main" val="411715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0AFCB0-D2D1-4EDA-8A9A-5C62F9E92E55}"/>
              </a:ext>
            </a:extLst>
          </p:cNvPr>
          <p:cNvSpPr>
            <a:spLocks noGrp="1"/>
          </p:cNvSpPr>
          <p:nvPr>
            <p:ph type="sldNum" sz="quarter" idx="12"/>
          </p:nvPr>
        </p:nvSpPr>
        <p:spPr/>
        <p:txBody>
          <a:bodyPr/>
          <a:lstStyle/>
          <a:p>
            <a:fld id="{A46D889C-14DB-4B66-94F2-2A2273D32D22}" type="slidenum">
              <a:rPr lang="he-IL" smtClean="0"/>
              <a:pPr/>
              <a:t>11</a:t>
            </a:fld>
            <a:endParaRPr lang="en-US"/>
          </a:p>
        </p:txBody>
      </p:sp>
      <p:sp>
        <p:nvSpPr>
          <p:cNvPr id="3" name="Title 2">
            <a:extLst>
              <a:ext uri="{FF2B5EF4-FFF2-40B4-BE49-F238E27FC236}">
                <a16:creationId xmlns:a16="http://schemas.microsoft.com/office/drawing/2014/main" id="{0AE6A124-BAA8-4299-8C4D-6EB46E8C9E9A}"/>
              </a:ext>
            </a:extLst>
          </p:cNvPr>
          <p:cNvSpPr>
            <a:spLocks noGrp="1"/>
          </p:cNvSpPr>
          <p:nvPr>
            <p:ph type="title"/>
          </p:nvPr>
        </p:nvSpPr>
        <p:spPr>
          <a:xfrm>
            <a:off x="395536" y="1268760"/>
            <a:ext cx="8153400" cy="1219200"/>
          </a:xfrm>
        </p:spPr>
        <p:txBody>
          <a:bodyPr/>
          <a:lstStyle/>
          <a:p>
            <a:r>
              <a:rPr lang="en-US" dirty="0"/>
              <a:t>General Relativity</a:t>
            </a:r>
          </a:p>
        </p:txBody>
      </p:sp>
      <p:pic>
        <p:nvPicPr>
          <p:cNvPr id="7" name="Picture 6">
            <a:extLst>
              <a:ext uri="{FF2B5EF4-FFF2-40B4-BE49-F238E27FC236}">
                <a16:creationId xmlns:a16="http://schemas.microsoft.com/office/drawing/2014/main" id="{FB9CD41E-887B-424B-9E52-AB16B28A1862}"/>
              </a:ext>
            </a:extLst>
          </p:cNvPr>
          <p:cNvPicPr>
            <a:picLocks noChangeAspect="1"/>
          </p:cNvPicPr>
          <p:nvPr/>
        </p:nvPicPr>
        <p:blipFill>
          <a:blip r:embed="rId2"/>
          <a:stretch>
            <a:fillRect/>
          </a:stretch>
        </p:blipFill>
        <p:spPr>
          <a:xfrm>
            <a:off x="3059832" y="2636912"/>
            <a:ext cx="3240360" cy="864599"/>
          </a:xfrm>
          <a:prstGeom prst="rect">
            <a:avLst/>
          </a:prstGeom>
        </p:spPr>
      </p:pic>
      <p:pic>
        <p:nvPicPr>
          <p:cNvPr id="8" name="Picture 7">
            <a:extLst>
              <a:ext uri="{FF2B5EF4-FFF2-40B4-BE49-F238E27FC236}">
                <a16:creationId xmlns:a16="http://schemas.microsoft.com/office/drawing/2014/main" id="{BDAB0E1E-0E77-4CD8-B4E4-1AA0133CE1B2}"/>
              </a:ext>
            </a:extLst>
          </p:cNvPr>
          <p:cNvPicPr>
            <a:picLocks noChangeAspect="1"/>
          </p:cNvPicPr>
          <p:nvPr/>
        </p:nvPicPr>
        <p:blipFill>
          <a:blip r:embed="rId3"/>
          <a:stretch>
            <a:fillRect/>
          </a:stretch>
        </p:blipFill>
        <p:spPr>
          <a:xfrm>
            <a:off x="107504" y="3933056"/>
            <a:ext cx="8856333" cy="792088"/>
          </a:xfrm>
          <a:prstGeom prst="rect">
            <a:avLst/>
          </a:prstGeom>
        </p:spPr>
      </p:pic>
      <p:pic>
        <p:nvPicPr>
          <p:cNvPr id="9" name="Picture 8">
            <a:extLst>
              <a:ext uri="{FF2B5EF4-FFF2-40B4-BE49-F238E27FC236}">
                <a16:creationId xmlns:a16="http://schemas.microsoft.com/office/drawing/2014/main" id="{876931DC-9154-428D-B9F5-B21810DF28A3}"/>
              </a:ext>
            </a:extLst>
          </p:cNvPr>
          <p:cNvPicPr>
            <a:picLocks noChangeAspect="1"/>
          </p:cNvPicPr>
          <p:nvPr/>
        </p:nvPicPr>
        <p:blipFill>
          <a:blip r:embed="rId4"/>
          <a:stretch>
            <a:fillRect/>
          </a:stretch>
        </p:blipFill>
        <p:spPr>
          <a:xfrm>
            <a:off x="379160" y="5229200"/>
            <a:ext cx="7505208" cy="1078502"/>
          </a:xfrm>
          <a:prstGeom prst="rect">
            <a:avLst/>
          </a:prstGeom>
        </p:spPr>
      </p:pic>
    </p:spTree>
    <p:extLst>
      <p:ext uri="{BB962C8B-B14F-4D97-AF65-F5344CB8AC3E}">
        <p14:creationId xmlns:p14="http://schemas.microsoft.com/office/powerpoint/2010/main" val="370275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C215AD-3A48-44E8-B505-EBD353A23194}"/>
              </a:ext>
            </a:extLst>
          </p:cNvPr>
          <p:cNvSpPr>
            <a:spLocks noGrp="1"/>
          </p:cNvSpPr>
          <p:nvPr>
            <p:ph type="subTitle" sz="quarter" idx="1"/>
          </p:nvPr>
        </p:nvSpPr>
        <p:spPr>
          <a:xfrm>
            <a:off x="323528" y="1772816"/>
            <a:ext cx="8712968" cy="2952328"/>
          </a:xfrm>
        </p:spPr>
        <p:txBody>
          <a:bodyPr/>
          <a:lstStyle/>
          <a:p>
            <a:pPr algn="just" rtl="0"/>
            <a:r>
              <a:rPr lang="en-US" sz="4400" dirty="0"/>
              <a:t>How can one solve those complex, tensor, non-linear partial differential equations for the case of galaxies?</a:t>
            </a:r>
          </a:p>
        </p:txBody>
      </p:sp>
      <p:sp>
        <p:nvSpPr>
          <p:cNvPr id="4" name="Slide Number Placeholder 3">
            <a:extLst>
              <a:ext uri="{FF2B5EF4-FFF2-40B4-BE49-F238E27FC236}">
                <a16:creationId xmlns:a16="http://schemas.microsoft.com/office/drawing/2014/main" id="{7EBE5920-504C-4B8F-AB91-63742C937EF6}"/>
              </a:ext>
            </a:extLst>
          </p:cNvPr>
          <p:cNvSpPr>
            <a:spLocks noGrp="1"/>
          </p:cNvSpPr>
          <p:nvPr>
            <p:ph type="sldNum" sz="quarter" idx="4"/>
          </p:nvPr>
        </p:nvSpPr>
        <p:spPr/>
        <p:txBody>
          <a:bodyPr/>
          <a:lstStyle/>
          <a:p>
            <a:fld id="{CA5DD22E-EAD6-4089-A195-73842F4580A9}" type="slidenum">
              <a:rPr lang="he-IL" smtClean="0"/>
              <a:pPr/>
              <a:t>12</a:t>
            </a:fld>
            <a:endParaRPr lang="en-US"/>
          </a:p>
        </p:txBody>
      </p:sp>
    </p:spTree>
    <p:extLst>
      <p:ext uri="{BB962C8B-B14F-4D97-AF65-F5344CB8AC3E}">
        <p14:creationId xmlns:p14="http://schemas.microsoft.com/office/powerpoint/2010/main" val="1223276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CC1F-C05E-454D-ADEA-2747098775CB}"/>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55A72813-1CD5-400E-91A8-02C4F4037632}"/>
              </a:ext>
            </a:extLst>
          </p:cNvPr>
          <p:cNvSpPr>
            <a:spLocks noGrp="1"/>
          </p:cNvSpPr>
          <p:nvPr>
            <p:ph idx="1"/>
          </p:nvPr>
        </p:nvSpPr>
        <p:spPr>
          <a:xfrm>
            <a:off x="49264" y="2136868"/>
            <a:ext cx="8568952" cy="4165327"/>
          </a:xfrm>
        </p:spPr>
        <p:txBody>
          <a:bodyPr/>
          <a:lstStyle/>
          <a:p>
            <a:pPr algn="just" rtl="0"/>
            <a:r>
              <a:rPr lang="en-US" sz="2800" dirty="0"/>
              <a:t>For most cases (galaxies included) it is not necessary to solve the full Einstein equation but only a linear approximation to them as only weak gravitational fields are involved. </a:t>
            </a:r>
          </a:p>
          <a:p>
            <a:pPr algn="just" rtl="0"/>
            <a:r>
              <a:rPr lang="en-US" sz="2800" dirty="0"/>
              <a:t>For some cases such as compact objects (black holes) and the very early universe (big bang) strong gravitational fields are involved and one needs to use the exact Einstein equations.</a:t>
            </a:r>
          </a:p>
        </p:txBody>
      </p:sp>
      <p:sp>
        <p:nvSpPr>
          <p:cNvPr id="4" name="Slide Number Placeholder 3">
            <a:extLst>
              <a:ext uri="{FF2B5EF4-FFF2-40B4-BE49-F238E27FC236}">
                <a16:creationId xmlns:a16="http://schemas.microsoft.com/office/drawing/2014/main" id="{0A3EB625-48F8-4F3C-9B59-440366BEEC23}"/>
              </a:ext>
            </a:extLst>
          </p:cNvPr>
          <p:cNvSpPr>
            <a:spLocks noGrp="1"/>
          </p:cNvSpPr>
          <p:nvPr>
            <p:ph type="sldNum" sz="quarter" idx="12"/>
          </p:nvPr>
        </p:nvSpPr>
        <p:spPr/>
        <p:txBody>
          <a:bodyPr/>
          <a:lstStyle/>
          <a:p>
            <a:fld id="{EB0447F0-F7AB-48EB-9AC4-FEDA923D63B9}" type="slidenum">
              <a:rPr lang="he-IL" smtClean="0"/>
              <a:pPr/>
              <a:t>13</a:t>
            </a:fld>
            <a:endParaRPr lang="en-US"/>
          </a:p>
        </p:txBody>
      </p:sp>
    </p:spTree>
    <p:extLst>
      <p:ext uri="{BB962C8B-B14F-4D97-AF65-F5344CB8AC3E}">
        <p14:creationId xmlns:p14="http://schemas.microsoft.com/office/powerpoint/2010/main" val="29222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BC091-1D11-4F03-9C6E-9B3834D3193C}"/>
              </a:ext>
            </a:extLst>
          </p:cNvPr>
          <p:cNvSpPr>
            <a:spLocks noGrp="1"/>
          </p:cNvSpPr>
          <p:nvPr>
            <p:ph idx="1"/>
          </p:nvPr>
        </p:nvSpPr>
        <p:spPr>
          <a:xfrm>
            <a:off x="323528" y="4797152"/>
            <a:ext cx="7994650" cy="1799655"/>
          </a:xfrm>
        </p:spPr>
        <p:txBody>
          <a:bodyPr/>
          <a:lstStyle/>
          <a:p>
            <a:pPr marL="0" indent="0" algn="just" rtl="0">
              <a:buNone/>
            </a:pPr>
            <a:r>
              <a:rPr lang="en-US" dirty="0"/>
              <a:t>I would like to thank the late Professor Donald Lynden-Bell for this very important observation.</a:t>
            </a:r>
          </a:p>
        </p:txBody>
      </p:sp>
      <p:sp>
        <p:nvSpPr>
          <p:cNvPr id="4" name="Slide Number Placeholder 3">
            <a:extLst>
              <a:ext uri="{FF2B5EF4-FFF2-40B4-BE49-F238E27FC236}">
                <a16:creationId xmlns:a16="http://schemas.microsoft.com/office/drawing/2014/main" id="{B5910FED-C174-47BB-8FB3-B4DFB451B3D3}"/>
              </a:ext>
            </a:extLst>
          </p:cNvPr>
          <p:cNvSpPr>
            <a:spLocks noGrp="1"/>
          </p:cNvSpPr>
          <p:nvPr>
            <p:ph type="sldNum" sz="quarter" idx="12"/>
          </p:nvPr>
        </p:nvSpPr>
        <p:spPr/>
        <p:txBody>
          <a:bodyPr/>
          <a:lstStyle/>
          <a:p>
            <a:fld id="{EB0447F0-F7AB-48EB-9AC4-FEDA923D63B9}" type="slidenum">
              <a:rPr lang="he-IL" smtClean="0"/>
              <a:pPr/>
              <a:t>14</a:t>
            </a:fld>
            <a:endParaRPr lang="en-US"/>
          </a:p>
        </p:txBody>
      </p:sp>
      <p:pic>
        <p:nvPicPr>
          <p:cNvPr id="6" name="Picture 5">
            <a:extLst>
              <a:ext uri="{FF2B5EF4-FFF2-40B4-BE49-F238E27FC236}">
                <a16:creationId xmlns:a16="http://schemas.microsoft.com/office/drawing/2014/main" id="{28E1A27B-85EA-45FD-9C67-B5CBE7968439}"/>
              </a:ext>
            </a:extLst>
          </p:cNvPr>
          <p:cNvPicPr>
            <a:picLocks noChangeAspect="1"/>
          </p:cNvPicPr>
          <p:nvPr/>
        </p:nvPicPr>
        <p:blipFill>
          <a:blip r:embed="rId2"/>
          <a:stretch>
            <a:fillRect/>
          </a:stretch>
        </p:blipFill>
        <p:spPr>
          <a:xfrm>
            <a:off x="3275856" y="1096583"/>
            <a:ext cx="1944216" cy="2921636"/>
          </a:xfrm>
          <a:prstGeom prst="rect">
            <a:avLst/>
          </a:prstGeom>
        </p:spPr>
      </p:pic>
      <p:sp>
        <p:nvSpPr>
          <p:cNvPr id="7" name="TextBox 6">
            <a:extLst>
              <a:ext uri="{FF2B5EF4-FFF2-40B4-BE49-F238E27FC236}">
                <a16:creationId xmlns:a16="http://schemas.microsoft.com/office/drawing/2014/main" id="{9E402020-CD66-4ED2-BB97-528EF9C3EF67}"/>
              </a:ext>
            </a:extLst>
          </p:cNvPr>
          <p:cNvSpPr txBox="1"/>
          <p:nvPr/>
        </p:nvSpPr>
        <p:spPr>
          <a:xfrm>
            <a:off x="2195736" y="4221088"/>
            <a:ext cx="4320480" cy="369332"/>
          </a:xfrm>
          <a:prstGeom prst="rect">
            <a:avLst/>
          </a:prstGeom>
          <a:noFill/>
        </p:spPr>
        <p:txBody>
          <a:bodyPr wrap="square" rtlCol="0">
            <a:spAutoFit/>
          </a:bodyPr>
          <a:lstStyle/>
          <a:p>
            <a:pPr algn="just" rtl="0"/>
            <a:r>
              <a:rPr lang="en-US" dirty="0"/>
              <a:t>5 April 1935 – 6 February 2018</a:t>
            </a:r>
          </a:p>
        </p:txBody>
      </p:sp>
    </p:spTree>
    <p:extLst>
      <p:ext uri="{BB962C8B-B14F-4D97-AF65-F5344CB8AC3E}">
        <p14:creationId xmlns:p14="http://schemas.microsoft.com/office/powerpoint/2010/main" val="279902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4C82-ABA9-4826-9C40-8BB5D5AF2C6C}"/>
              </a:ext>
            </a:extLst>
          </p:cNvPr>
          <p:cNvSpPr>
            <a:spLocks noGrp="1"/>
          </p:cNvSpPr>
          <p:nvPr>
            <p:ph type="title"/>
          </p:nvPr>
        </p:nvSpPr>
        <p:spPr>
          <a:xfrm>
            <a:off x="457200" y="990600"/>
            <a:ext cx="8507288" cy="1574304"/>
          </a:xfrm>
        </p:spPr>
        <p:txBody>
          <a:bodyPr/>
          <a:lstStyle/>
          <a:p>
            <a:r>
              <a:rPr lang="en-US" dirty="0"/>
              <a:t>Linear Approximation</a:t>
            </a:r>
            <a:br>
              <a:rPr lang="en-US" dirty="0"/>
            </a:br>
            <a:r>
              <a:rPr lang="en-US" dirty="0"/>
              <a:t> (weak gravity)</a:t>
            </a:r>
          </a:p>
        </p:txBody>
      </p:sp>
      <p:sp>
        <p:nvSpPr>
          <p:cNvPr id="4" name="Slide Number Placeholder 3">
            <a:extLst>
              <a:ext uri="{FF2B5EF4-FFF2-40B4-BE49-F238E27FC236}">
                <a16:creationId xmlns:a16="http://schemas.microsoft.com/office/drawing/2014/main" id="{3A4FB455-7540-446C-996A-EA35D77E7390}"/>
              </a:ext>
            </a:extLst>
          </p:cNvPr>
          <p:cNvSpPr>
            <a:spLocks noGrp="1"/>
          </p:cNvSpPr>
          <p:nvPr>
            <p:ph type="sldNum" sz="quarter" idx="12"/>
          </p:nvPr>
        </p:nvSpPr>
        <p:spPr/>
        <p:txBody>
          <a:bodyPr/>
          <a:lstStyle/>
          <a:p>
            <a:fld id="{EB0447F0-F7AB-48EB-9AC4-FEDA923D63B9}" type="slidenum">
              <a:rPr lang="he-IL" smtClean="0"/>
              <a:pPr/>
              <a:t>15</a:t>
            </a:fld>
            <a:endParaRPr lang="en-US"/>
          </a:p>
        </p:txBody>
      </p:sp>
      <p:pic>
        <p:nvPicPr>
          <p:cNvPr id="5" name="Picture 4">
            <a:extLst>
              <a:ext uri="{FF2B5EF4-FFF2-40B4-BE49-F238E27FC236}">
                <a16:creationId xmlns:a16="http://schemas.microsoft.com/office/drawing/2014/main" id="{49E753C2-B287-468C-B904-C828FA6191C0}"/>
              </a:ext>
            </a:extLst>
          </p:cNvPr>
          <p:cNvPicPr>
            <a:picLocks noChangeAspect="1"/>
          </p:cNvPicPr>
          <p:nvPr/>
        </p:nvPicPr>
        <p:blipFill>
          <a:blip r:embed="rId2"/>
          <a:stretch>
            <a:fillRect/>
          </a:stretch>
        </p:blipFill>
        <p:spPr>
          <a:xfrm>
            <a:off x="251520" y="2780928"/>
            <a:ext cx="8217226" cy="720080"/>
          </a:xfrm>
          <a:prstGeom prst="rect">
            <a:avLst/>
          </a:prstGeom>
        </p:spPr>
      </p:pic>
      <p:pic>
        <p:nvPicPr>
          <p:cNvPr id="6" name="Picture 5">
            <a:extLst>
              <a:ext uri="{FF2B5EF4-FFF2-40B4-BE49-F238E27FC236}">
                <a16:creationId xmlns:a16="http://schemas.microsoft.com/office/drawing/2014/main" id="{CC64C72B-8E76-41A5-B9B5-4F0308C4FEF0}"/>
              </a:ext>
            </a:extLst>
          </p:cNvPr>
          <p:cNvPicPr>
            <a:picLocks noChangeAspect="1"/>
          </p:cNvPicPr>
          <p:nvPr/>
        </p:nvPicPr>
        <p:blipFill>
          <a:blip r:embed="rId3"/>
          <a:stretch>
            <a:fillRect/>
          </a:stretch>
        </p:blipFill>
        <p:spPr>
          <a:xfrm>
            <a:off x="1619672" y="3889655"/>
            <a:ext cx="4822554" cy="1011769"/>
          </a:xfrm>
          <a:prstGeom prst="rect">
            <a:avLst/>
          </a:prstGeom>
        </p:spPr>
      </p:pic>
      <p:pic>
        <p:nvPicPr>
          <p:cNvPr id="7" name="Picture 6">
            <a:extLst>
              <a:ext uri="{FF2B5EF4-FFF2-40B4-BE49-F238E27FC236}">
                <a16:creationId xmlns:a16="http://schemas.microsoft.com/office/drawing/2014/main" id="{D1A5CD68-0FDC-4D0F-BF25-2905361D3C2B}"/>
              </a:ext>
            </a:extLst>
          </p:cNvPr>
          <p:cNvPicPr>
            <a:picLocks noChangeAspect="1"/>
          </p:cNvPicPr>
          <p:nvPr/>
        </p:nvPicPr>
        <p:blipFill>
          <a:blip r:embed="rId4"/>
          <a:stretch>
            <a:fillRect/>
          </a:stretch>
        </p:blipFill>
        <p:spPr>
          <a:xfrm>
            <a:off x="437667" y="5290071"/>
            <a:ext cx="6004559" cy="1001342"/>
          </a:xfrm>
          <a:prstGeom prst="rect">
            <a:avLst/>
          </a:prstGeom>
        </p:spPr>
      </p:pic>
    </p:spTree>
    <p:extLst>
      <p:ext uri="{BB962C8B-B14F-4D97-AF65-F5344CB8AC3E}">
        <p14:creationId xmlns:p14="http://schemas.microsoft.com/office/powerpoint/2010/main" val="422341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4552-FA60-4DF6-93BB-36038F360986}"/>
              </a:ext>
            </a:extLst>
          </p:cNvPr>
          <p:cNvSpPr>
            <a:spLocks noGrp="1"/>
          </p:cNvSpPr>
          <p:nvPr>
            <p:ph type="title"/>
          </p:nvPr>
        </p:nvSpPr>
        <p:spPr>
          <a:xfrm>
            <a:off x="457200" y="990600"/>
            <a:ext cx="3178696" cy="1219200"/>
          </a:xfrm>
        </p:spPr>
        <p:txBody>
          <a:bodyPr/>
          <a:lstStyle/>
          <a:p>
            <a:pPr algn="l" rtl="0"/>
            <a:r>
              <a:rPr lang="en-US" dirty="0"/>
              <a:t>Solution:</a:t>
            </a:r>
          </a:p>
        </p:txBody>
      </p:sp>
      <p:sp>
        <p:nvSpPr>
          <p:cNvPr id="4" name="Slide Number Placeholder 3">
            <a:extLst>
              <a:ext uri="{FF2B5EF4-FFF2-40B4-BE49-F238E27FC236}">
                <a16:creationId xmlns:a16="http://schemas.microsoft.com/office/drawing/2014/main" id="{070E0B2E-52EE-478E-AFB1-22C49AE69F88}"/>
              </a:ext>
            </a:extLst>
          </p:cNvPr>
          <p:cNvSpPr>
            <a:spLocks noGrp="1"/>
          </p:cNvSpPr>
          <p:nvPr>
            <p:ph type="sldNum" sz="quarter" idx="12"/>
          </p:nvPr>
        </p:nvSpPr>
        <p:spPr/>
        <p:txBody>
          <a:bodyPr/>
          <a:lstStyle/>
          <a:p>
            <a:fld id="{EB0447F0-F7AB-48EB-9AC4-FEDA923D63B9}" type="slidenum">
              <a:rPr lang="he-IL" smtClean="0"/>
              <a:pPr/>
              <a:t>16</a:t>
            </a:fld>
            <a:endParaRPr lang="en-US"/>
          </a:p>
        </p:txBody>
      </p:sp>
      <p:pic>
        <p:nvPicPr>
          <p:cNvPr id="5" name="Picture 4">
            <a:extLst>
              <a:ext uri="{FF2B5EF4-FFF2-40B4-BE49-F238E27FC236}">
                <a16:creationId xmlns:a16="http://schemas.microsoft.com/office/drawing/2014/main" id="{01D5C81B-8293-4F82-8AB3-124A13CD6D11}"/>
              </a:ext>
            </a:extLst>
          </p:cNvPr>
          <p:cNvPicPr>
            <a:picLocks noChangeAspect="1"/>
          </p:cNvPicPr>
          <p:nvPr/>
        </p:nvPicPr>
        <p:blipFill>
          <a:blip r:embed="rId2"/>
          <a:stretch>
            <a:fillRect/>
          </a:stretch>
        </p:blipFill>
        <p:spPr>
          <a:xfrm>
            <a:off x="179512" y="2209800"/>
            <a:ext cx="8620140" cy="1582940"/>
          </a:xfrm>
          <a:prstGeom prst="rect">
            <a:avLst/>
          </a:prstGeom>
        </p:spPr>
      </p:pic>
      <p:pic>
        <p:nvPicPr>
          <p:cNvPr id="6" name="Picture 5">
            <a:extLst>
              <a:ext uri="{FF2B5EF4-FFF2-40B4-BE49-F238E27FC236}">
                <a16:creationId xmlns:a16="http://schemas.microsoft.com/office/drawing/2014/main" id="{71301BBA-F224-403A-B15E-D4AD6CA741F1}"/>
              </a:ext>
            </a:extLst>
          </p:cNvPr>
          <p:cNvPicPr>
            <a:picLocks noChangeAspect="1"/>
          </p:cNvPicPr>
          <p:nvPr/>
        </p:nvPicPr>
        <p:blipFill>
          <a:blip r:embed="rId3"/>
          <a:stretch>
            <a:fillRect/>
          </a:stretch>
        </p:blipFill>
        <p:spPr>
          <a:xfrm>
            <a:off x="744168" y="5568559"/>
            <a:ext cx="5208977" cy="864096"/>
          </a:xfrm>
          <a:prstGeom prst="rect">
            <a:avLst/>
          </a:prstGeom>
        </p:spPr>
      </p:pic>
      <p:pic>
        <p:nvPicPr>
          <p:cNvPr id="7" name="Picture 6">
            <a:extLst>
              <a:ext uri="{FF2B5EF4-FFF2-40B4-BE49-F238E27FC236}">
                <a16:creationId xmlns:a16="http://schemas.microsoft.com/office/drawing/2014/main" id="{FD4DC496-3A2E-4846-A4BE-27AF9EE5E3D6}"/>
              </a:ext>
            </a:extLst>
          </p:cNvPr>
          <p:cNvPicPr>
            <a:picLocks noChangeAspect="1"/>
          </p:cNvPicPr>
          <p:nvPr/>
        </p:nvPicPr>
        <p:blipFill>
          <a:blip r:embed="rId4"/>
          <a:stretch>
            <a:fillRect/>
          </a:stretch>
        </p:blipFill>
        <p:spPr>
          <a:xfrm>
            <a:off x="899592" y="4173370"/>
            <a:ext cx="3747033" cy="1076163"/>
          </a:xfrm>
          <a:prstGeom prst="rect">
            <a:avLst/>
          </a:prstGeom>
        </p:spPr>
      </p:pic>
      <p:pic>
        <p:nvPicPr>
          <p:cNvPr id="8" name="Picture 7">
            <a:extLst>
              <a:ext uri="{FF2B5EF4-FFF2-40B4-BE49-F238E27FC236}">
                <a16:creationId xmlns:a16="http://schemas.microsoft.com/office/drawing/2014/main" id="{CE5944FE-D2C8-4C37-AA16-01E9029E875E}"/>
              </a:ext>
            </a:extLst>
          </p:cNvPr>
          <p:cNvPicPr>
            <a:picLocks noChangeAspect="1"/>
          </p:cNvPicPr>
          <p:nvPr/>
        </p:nvPicPr>
        <p:blipFill>
          <a:blip r:embed="rId5"/>
          <a:stretch>
            <a:fillRect/>
          </a:stretch>
        </p:blipFill>
        <p:spPr>
          <a:xfrm>
            <a:off x="5292080" y="4293096"/>
            <a:ext cx="3067028" cy="838570"/>
          </a:xfrm>
          <a:prstGeom prst="rect">
            <a:avLst/>
          </a:prstGeom>
        </p:spPr>
      </p:pic>
    </p:spTree>
    <p:extLst>
      <p:ext uri="{BB962C8B-B14F-4D97-AF65-F5344CB8AC3E}">
        <p14:creationId xmlns:p14="http://schemas.microsoft.com/office/powerpoint/2010/main" val="40992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7A9E9-C052-48B3-8C20-72F4560014E5}"/>
              </a:ext>
            </a:extLst>
          </p:cNvPr>
          <p:cNvSpPr>
            <a:spLocks noGrp="1"/>
          </p:cNvSpPr>
          <p:nvPr>
            <p:ph type="sldNum" sz="quarter" idx="12"/>
          </p:nvPr>
        </p:nvSpPr>
        <p:spPr/>
        <p:txBody>
          <a:bodyPr/>
          <a:lstStyle/>
          <a:p>
            <a:fld id="{A46D889C-14DB-4B66-94F2-2A2273D32D22}" type="slidenum">
              <a:rPr lang="he-IL" sz="1400" smtClean="0"/>
              <a:pPr/>
              <a:t>17</a:t>
            </a:fld>
            <a:endParaRPr lang="en-US" sz="1400"/>
          </a:p>
        </p:txBody>
      </p:sp>
      <p:sp>
        <p:nvSpPr>
          <p:cNvPr id="4" name="Rectangle 3">
            <a:extLst>
              <a:ext uri="{FF2B5EF4-FFF2-40B4-BE49-F238E27FC236}">
                <a16:creationId xmlns:a16="http://schemas.microsoft.com/office/drawing/2014/main" id="{9868A7D8-2A5A-4CE4-B442-67FAF8D7CB96}"/>
              </a:ext>
            </a:extLst>
          </p:cNvPr>
          <p:cNvSpPr/>
          <p:nvPr/>
        </p:nvSpPr>
        <p:spPr>
          <a:xfrm>
            <a:off x="15941" y="1124744"/>
            <a:ext cx="8856984" cy="5401479"/>
          </a:xfrm>
          <a:prstGeom prst="rect">
            <a:avLst/>
          </a:prstGeom>
        </p:spPr>
        <p:txBody>
          <a:bodyPr wrap="square">
            <a:spAutoFit/>
          </a:bodyPr>
          <a:lstStyle/>
          <a:p>
            <a:pPr marL="285750" indent="-285750" algn="just" rtl="0">
              <a:buFont typeface="Arial" panose="020B0604020202020204" pitchFamily="34" charset="0"/>
              <a:buChar char="•"/>
            </a:pPr>
            <a:r>
              <a:rPr lang="en-US" sz="2300" b="0" dirty="0">
                <a:latin typeface="CMR10"/>
              </a:rPr>
              <a:t>If the size of the object is much smaller than the distance to the observer will result in a different approximation leading to the</a:t>
            </a:r>
            <a:r>
              <a:rPr lang="he-IL" sz="2300" b="0" dirty="0">
                <a:latin typeface="CMR10"/>
              </a:rPr>
              <a:t> </a:t>
            </a:r>
            <a:r>
              <a:rPr lang="en-US" sz="2300" b="0" dirty="0">
                <a:latin typeface="CMR10"/>
              </a:rPr>
              <a:t>famous quadruple equation of gravitational radiation as predicted by Einstein and verified indirectly in 1993 by Russell A. Hulse and Joseph H. Taylor, Jr. for which they received the Nobel Prize in Physics. The discovery and observation of the Hulse-Taylor binary pulsar offered the first indirect evidence of the existence of gravitational waves. </a:t>
            </a:r>
          </a:p>
          <a:p>
            <a:pPr marL="285750" indent="-285750" algn="just" rtl="0">
              <a:buFont typeface="Arial" panose="020B0604020202020204" pitchFamily="34" charset="0"/>
              <a:buChar char="•"/>
            </a:pPr>
            <a:r>
              <a:rPr lang="en-US" sz="2300" b="0" dirty="0">
                <a:latin typeface="CMR10"/>
              </a:rPr>
              <a:t>On 11 February 2016, the LIGO and Virgo Scientific Collaboration announced they had made the first direct observation of gravitational waves. The observation was made five months earlier, on 14 September 2015, using the Advanced LIGO detectors. The gravitational waves originated from the merging of a binary black hole system. </a:t>
            </a:r>
          </a:p>
          <a:p>
            <a:pPr marL="285750" indent="-285750" algn="just" rtl="0">
              <a:buFont typeface="Arial" panose="020B0604020202020204" pitchFamily="34" charset="0"/>
              <a:buChar char="•"/>
            </a:pPr>
            <a:r>
              <a:rPr lang="en-US" sz="2300" b="0" dirty="0">
                <a:latin typeface="CMR10"/>
              </a:rPr>
              <a:t>The current work involves a near field application of gravitational radiation while previous art discusses far field results.</a:t>
            </a:r>
            <a:endParaRPr lang="he-IL" sz="2300" dirty="0"/>
          </a:p>
        </p:txBody>
      </p:sp>
    </p:spTree>
    <p:extLst>
      <p:ext uri="{BB962C8B-B14F-4D97-AF65-F5344CB8AC3E}">
        <p14:creationId xmlns:p14="http://schemas.microsoft.com/office/powerpoint/2010/main" val="240012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FF7B6E-913B-4D22-A28C-9748B1FD8139}"/>
              </a:ext>
            </a:extLst>
          </p:cNvPr>
          <p:cNvSpPr>
            <a:spLocks noGrp="1"/>
          </p:cNvSpPr>
          <p:nvPr>
            <p:ph type="sldNum" sz="quarter" idx="12"/>
          </p:nvPr>
        </p:nvSpPr>
        <p:spPr/>
        <p:txBody>
          <a:bodyPr/>
          <a:lstStyle/>
          <a:p>
            <a:fld id="{A46D889C-14DB-4B66-94F2-2A2273D32D22}" type="slidenum">
              <a:rPr lang="he-IL" smtClean="0"/>
              <a:pPr/>
              <a:t>18</a:t>
            </a:fld>
            <a:endParaRPr lang="en-US"/>
          </a:p>
        </p:txBody>
      </p:sp>
      <p:pic>
        <p:nvPicPr>
          <p:cNvPr id="4" name="Picture 3">
            <a:extLst>
              <a:ext uri="{FF2B5EF4-FFF2-40B4-BE49-F238E27FC236}">
                <a16:creationId xmlns:a16="http://schemas.microsoft.com/office/drawing/2014/main" id="{4C9968E7-0904-476C-A2AD-781B5A05DEDC}"/>
              </a:ext>
            </a:extLst>
          </p:cNvPr>
          <p:cNvPicPr>
            <a:picLocks noChangeAspect="1"/>
          </p:cNvPicPr>
          <p:nvPr/>
        </p:nvPicPr>
        <p:blipFill>
          <a:blip r:embed="rId2"/>
          <a:stretch>
            <a:fillRect/>
          </a:stretch>
        </p:blipFill>
        <p:spPr>
          <a:xfrm>
            <a:off x="683568" y="1484784"/>
            <a:ext cx="6684078" cy="1224136"/>
          </a:xfrm>
          <a:prstGeom prst="rect">
            <a:avLst/>
          </a:prstGeom>
        </p:spPr>
      </p:pic>
      <p:sp>
        <p:nvSpPr>
          <p:cNvPr id="5" name="Arrow: Right 4">
            <a:extLst>
              <a:ext uri="{FF2B5EF4-FFF2-40B4-BE49-F238E27FC236}">
                <a16:creationId xmlns:a16="http://schemas.microsoft.com/office/drawing/2014/main" id="{1536CF25-98B8-473D-9F13-A4170F59F374}"/>
              </a:ext>
            </a:extLst>
          </p:cNvPr>
          <p:cNvSpPr/>
          <p:nvPr/>
        </p:nvSpPr>
        <p:spPr bwMode="auto">
          <a:xfrm>
            <a:off x="1259632" y="3645024"/>
            <a:ext cx="1872208" cy="432048"/>
          </a:xfrm>
          <a:prstGeom prst="rightArrow">
            <a:avLst/>
          </a:pr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cs typeface="Arial" pitchFamily="34" charset="0"/>
            </a:endParaRPr>
          </a:p>
        </p:txBody>
      </p:sp>
      <p:sp>
        <p:nvSpPr>
          <p:cNvPr id="6" name="TextBox 5">
            <a:extLst>
              <a:ext uri="{FF2B5EF4-FFF2-40B4-BE49-F238E27FC236}">
                <a16:creationId xmlns:a16="http://schemas.microsoft.com/office/drawing/2014/main" id="{1E52C405-2923-49CF-A2D7-20732C607899}"/>
              </a:ext>
            </a:extLst>
          </p:cNvPr>
          <p:cNvSpPr txBox="1"/>
          <p:nvPr/>
        </p:nvSpPr>
        <p:spPr>
          <a:xfrm>
            <a:off x="3707904" y="3671312"/>
            <a:ext cx="4320480" cy="369332"/>
          </a:xfrm>
          <a:prstGeom prst="rect">
            <a:avLst/>
          </a:prstGeom>
          <a:noFill/>
        </p:spPr>
        <p:txBody>
          <a:bodyPr wrap="square" rtlCol="0">
            <a:spAutoFit/>
          </a:bodyPr>
          <a:lstStyle/>
          <a:p>
            <a:pPr algn="just" rtl="0"/>
            <a:r>
              <a:rPr lang="en-US" dirty="0"/>
              <a:t>Affine connection is first order.</a:t>
            </a:r>
          </a:p>
        </p:txBody>
      </p:sp>
      <p:pic>
        <p:nvPicPr>
          <p:cNvPr id="7" name="Picture 6">
            <a:extLst>
              <a:ext uri="{FF2B5EF4-FFF2-40B4-BE49-F238E27FC236}">
                <a16:creationId xmlns:a16="http://schemas.microsoft.com/office/drawing/2014/main" id="{68BF8232-750D-4F92-B791-BA7872B5D8C1}"/>
              </a:ext>
            </a:extLst>
          </p:cNvPr>
          <p:cNvPicPr>
            <a:picLocks noChangeAspect="1"/>
          </p:cNvPicPr>
          <p:nvPr/>
        </p:nvPicPr>
        <p:blipFill>
          <a:blip r:embed="rId3"/>
          <a:stretch>
            <a:fillRect/>
          </a:stretch>
        </p:blipFill>
        <p:spPr>
          <a:xfrm>
            <a:off x="1475656" y="4765408"/>
            <a:ext cx="1224136" cy="699913"/>
          </a:xfrm>
          <a:prstGeom prst="rect">
            <a:avLst/>
          </a:prstGeom>
        </p:spPr>
      </p:pic>
      <p:sp>
        <p:nvSpPr>
          <p:cNvPr id="8" name="Rectangle 7">
            <a:extLst>
              <a:ext uri="{FF2B5EF4-FFF2-40B4-BE49-F238E27FC236}">
                <a16:creationId xmlns:a16="http://schemas.microsoft.com/office/drawing/2014/main" id="{BEA72F29-3FCC-464E-9E4C-AB119583C148}"/>
              </a:ext>
            </a:extLst>
          </p:cNvPr>
          <p:cNvSpPr/>
          <p:nvPr/>
        </p:nvSpPr>
        <p:spPr>
          <a:xfrm>
            <a:off x="3707904" y="4765408"/>
            <a:ext cx="2035173" cy="523220"/>
          </a:xfrm>
          <a:prstGeom prst="rect">
            <a:avLst/>
          </a:prstGeom>
        </p:spPr>
        <p:txBody>
          <a:bodyPr wrap="none">
            <a:spAutoFit/>
          </a:bodyPr>
          <a:lstStyle/>
          <a:p>
            <a:r>
              <a:rPr lang="en-US" sz="2800" dirty="0">
                <a:latin typeface="CMR10"/>
              </a:rPr>
              <a:t>zeroth order</a:t>
            </a:r>
            <a:endParaRPr lang="en-US" sz="2800" dirty="0"/>
          </a:p>
        </p:txBody>
      </p:sp>
    </p:spTree>
    <p:extLst>
      <p:ext uri="{BB962C8B-B14F-4D97-AF65-F5344CB8AC3E}">
        <p14:creationId xmlns:p14="http://schemas.microsoft.com/office/powerpoint/2010/main" val="335814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8D44C1-71B2-437E-8B52-8E7AD918B370}"/>
              </a:ext>
            </a:extLst>
          </p:cNvPr>
          <p:cNvSpPr>
            <a:spLocks noGrp="1"/>
          </p:cNvSpPr>
          <p:nvPr>
            <p:ph type="sldNum" sz="quarter" idx="12"/>
          </p:nvPr>
        </p:nvSpPr>
        <p:spPr/>
        <p:txBody>
          <a:bodyPr/>
          <a:lstStyle/>
          <a:p>
            <a:fld id="{A46D889C-14DB-4B66-94F2-2A2273D32D22}" type="slidenum">
              <a:rPr lang="he-IL" smtClean="0"/>
              <a:pPr/>
              <a:t>19</a:t>
            </a:fld>
            <a:endParaRPr lang="en-US"/>
          </a:p>
        </p:txBody>
      </p:sp>
      <p:pic>
        <p:nvPicPr>
          <p:cNvPr id="4" name="Picture 3">
            <a:extLst>
              <a:ext uri="{FF2B5EF4-FFF2-40B4-BE49-F238E27FC236}">
                <a16:creationId xmlns:a16="http://schemas.microsoft.com/office/drawing/2014/main" id="{E1735B37-6F76-4296-A71E-3CCF88D58647}"/>
              </a:ext>
            </a:extLst>
          </p:cNvPr>
          <p:cNvPicPr>
            <a:picLocks noChangeAspect="1"/>
          </p:cNvPicPr>
          <p:nvPr/>
        </p:nvPicPr>
        <p:blipFill>
          <a:blip r:embed="rId2"/>
          <a:stretch>
            <a:fillRect/>
          </a:stretch>
        </p:blipFill>
        <p:spPr>
          <a:xfrm>
            <a:off x="1835696" y="1628800"/>
            <a:ext cx="2831454" cy="864096"/>
          </a:xfrm>
          <a:prstGeom prst="rect">
            <a:avLst/>
          </a:prstGeom>
        </p:spPr>
      </p:pic>
      <p:pic>
        <p:nvPicPr>
          <p:cNvPr id="5" name="Picture 4">
            <a:extLst>
              <a:ext uri="{FF2B5EF4-FFF2-40B4-BE49-F238E27FC236}">
                <a16:creationId xmlns:a16="http://schemas.microsoft.com/office/drawing/2014/main" id="{24F90500-D114-4EA3-B1AF-F57FB669B532}"/>
              </a:ext>
            </a:extLst>
          </p:cNvPr>
          <p:cNvPicPr>
            <a:picLocks noChangeAspect="1"/>
          </p:cNvPicPr>
          <p:nvPr/>
        </p:nvPicPr>
        <p:blipFill>
          <a:blip r:embed="rId3"/>
          <a:stretch>
            <a:fillRect/>
          </a:stretch>
        </p:blipFill>
        <p:spPr>
          <a:xfrm>
            <a:off x="225155" y="3076390"/>
            <a:ext cx="8475683" cy="1224136"/>
          </a:xfrm>
          <a:prstGeom prst="rect">
            <a:avLst/>
          </a:prstGeom>
        </p:spPr>
      </p:pic>
      <p:pic>
        <p:nvPicPr>
          <p:cNvPr id="6" name="Picture 5">
            <a:extLst>
              <a:ext uri="{FF2B5EF4-FFF2-40B4-BE49-F238E27FC236}">
                <a16:creationId xmlns:a16="http://schemas.microsoft.com/office/drawing/2014/main" id="{94C0D7BA-5F8E-4535-BB71-2FD6CF1C3342}"/>
              </a:ext>
            </a:extLst>
          </p:cNvPr>
          <p:cNvPicPr>
            <a:picLocks noChangeAspect="1"/>
          </p:cNvPicPr>
          <p:nvPr/>
        </p:nvPicPr>
        <p:blipFill>
          <a:blip r:embed="rId4"/>
          <a:stretch>
            <a:fillRect/>
          </a:stretch>
        </p:blipFill>
        <p:spPr>
          <a:xfrm>
            <a:off x="395536" y="4811350"/>
            <a:ext cx="7370954" cy="921905"/>
          </a:xfrm>
          <a:prstGeom prst="rect">
            <a:avLst/>
          </a:prstGeom>
        </p:spPr>
      </p:pic>
    </p:spTree>
    <p:extLst>
      <p:ext uri="{BB962C8B-B14F-4D97-AF65-F5344CB8AC3E}">
        <p14:creationId xmlns:p14="http://schemas.microsoft.com/office/powerpoint/2010/main" val="87930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3"/>
            <a:ext cx="7994650" cy="1440160"/>
          </a:xfrm>
        </p:spPr>
        <p:txBody>
          <a:bodyPr/>
          <a:lstStyle/>
          <a:p>
            <a:pPr marL="0" indent="0" algn="just" rtl="0">
              <a:buNone/>
            </a:pPr>
            <a:r>
              <a:rPr lang="en-US" sz="4000" dirty="0"/>
              <a:t>In memory of Donald Lynden-Bell.</a:t>
            </a:r>
          </a:p>
          <a:p>
            <a:pPr marL="0" indent="0" algn="just" rtl="0">
              <a:buNone/>
            </a:pPr>
            <a:endParaRPr lang="en-US" sz="4000" dirty="0"/>
          </a:p>
          <a:p>
            <a:pPr marL="0" indent="0" algn="just" rtl="0">
              <a:buNone/>
            </a:pPr>
            <a:r>
              <a:rPr lang="en-US" sz="4000" dirty="0"/>
              <a:t>A great scholar, a wonderful collaborator and a true friend.</a:t>
            </a:r>
          </a:p>
          <a:p>
            <a:pPr marL="0" indent="0" algn="just" rtl="0">
              <a:buNone/>
            </a:pPr>
            <a:endParaRPr lang="en-US" sz="4000" dirty="0"/>
          </a:p>
        </p:txBody>
      </p:sp>
    </p:spTree>
    <p:extLst>
      <p:ext uri="{BB962C8B-B14F-4D97-AF65-F5344CB8AC3E}">
        <p14:creationId xmlns:p14="http://schemas.microsoft.com/office/powerpoint/2010/main" val="326735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ADC5AA-D987-4E4E-BE55-E9AB6C1FAA1F}"/>
              </a:ext>
            </a:extLst>
          </p:cNvPr>
          <p:cNvSpPr>
            <a:spLocks noGrp="1"/>
          </p:cNvSpPr>
          <p:nvPr>
            <p:ph type="sldNum" sz="quarter" idx="12"/>
          </p:nvPr>
        </p:nvSpPr>
        <p:spPr/>
        <p:txBody>
          <a:bodyPr/>
          <a:lstStyle/>
          <a:p>
            <a:fld id="{A46D889C-14DB-4B66-94F2-2A2273D32D22}" type="slidenum">
              <a:rPr lang="he-IL" smtClean="0"/>
              <a:pPr/>
              <a:t>20</a:t>
            </a:fld>
            <a:endParaRPr lang="en-US"/>
          </a:p>
        </p:txBody>
      </p:sp>
      <p:sp>
        <p:nvSpPr>
          <p:cNvPr id="3" name="Title 2">
            <a:extLst>
              <a:ext uri="{FF2B5EF4-FFF2-40B4-BE49-F238E27FC236}">
                <a16:creationId xmlns:a16="http://schemas.microsoft.com/office/drawing/2014/main" id="{C68A362A-5D1D-4A00-B50E-74B4849BF5D1}"/>
              </a:ext>
            </a:extLst>
          </p:cNvPr>
          <p:cNvSpPr>
            <a:spLocks noGrp="1"/>
          </p:cNvSpPr>
          <p:nvPr>
            <p:ph type="title"/>
          </p:nvPr>
        </p:nvSpPr>
        <p:spPr/>
        <p:txBody>
          <a:bodyPr/>
          <a:lstStyle/>
          <a:p>
            <a:r>
              <a:rPr lang="en-US" dirty="0"/>
              <a:t>The resulting geodesic:</a:t>
            </a:r>
          </a:p>
        </p:txBody>
      </p:sp>
      <p:pic>
        <p:nvPicPr>
          <p:cNvPr id="4" name="Picture 3">
            <a:extLst>
              <a:ext uri="{FF2B5EF4-FFF2-40B4-BE49-F238E27FC236}">
                <a16:creationId xmlns:a16="http://schemas.microsoft.com/office/drawing/2014/main" id="{6D3124C0-C288-4722-9AC4-99B125EAE584}"/>
              </a:ext>
            </a:extLst>
          </p:cNvPr>
          <p:cNvPicPr>
            <a:picLocks noChangeAspect="1"/>
          </p:cNvPicPr>
          <p:nvPr/>
        </p:nvPicPr>
        <p:blipFill>
          <a:blip r:embed="rId2"/>
          <a:stretch>
            <a:fillRect/>
          </a:stretch>
        </p:blipFill>
        <p:spPr>
          <a:xfrm>
            <a:off x="755576" y="2381783"/>
            <a:ext cx="6592898" cy="1224136"/>
          </a:xfrm>
          <a:prstGeom prst="rect">
            <a:avLst/>
          </a:prstGeom>
        </p:spPr>
      </p:pic>
      <p:pic>
        <p:nvPicPr>
          <p:cNvPr id="5" name="Picture 4">
            <a:extLst>
              <a:ext uri="{FF2B5EF4-FFF2-40B4-BE49-F238E27FC236}">
                <a16:creationId xmlns:a16="http://schemas.microsoft.com/office/drawing/2014/main" id="{9514AE48-8B23-4532-A9C6-DB261DF5404F}"/>
              </a:ext>
            </a:extLst>
          </p:cNvPr>
          <p:cNvPicPr>
            <a:picLocks noChangeAspect="1"/>
          </p:cNvPicPr>
          <p:nvPr/>
        </p:nvPicPr>
        <p:blipFill>
          <a:blip r:embed="rId3"/>
          <a:stretch>
            <a:fillRect/>
          </a:stretch>
        </p:blipFill>
        <p:spPr>
          <a:xfrm>
            <a:off x="1259631" y="3908386"/>
            <a:ext cx="1728193" cy="778139"/>
          </a:xfrm>
          <a:prstGeom prst="rect">
            <a:avLst/>
          </a:prstGeom>
        </p:spPr>
      </p:pic>
      <p:pic>
        <p:nvPicPr>
          <p:cNvPr id="6" name="Picture 5">
            <a:extLst>
              <a:ext uri="{FF2B5EF4-FFF2-40B4-BE49-F238E27FC236}">
                <a16:creationId xmlns:a16="http://schemas.microsoft.com/office/drawing/2014/main" id="{333B7A76-5EFA-4B4A-B5D6-B205769568B9}"/>
              </a:ext>
            </a:extLst>
          </p:cNvPr>
          <p:cNvPicPr>
            <a:picLocks noChangeAspect="1"/>
          </p:cNvPicPr>
          <p:nvPr/>
        </p:nvPicPr>
        <p:blipFill>
          <a:blip r:embed="rId4"/>
          <a:stretch>
            <a:fillRect/>
          </a:stretch>
        </p:blipFill>
        <p:spPr>
          <a:xfrm>
            <a:off x="710250" y="5207975"/>
            <a:ext cx="6683550" cy="1018200"/>
          </a:xfrm>
          <a:prstGeom prst="rect">
            <a:avLst/>
          </a:prstGeom>
        </p:spPr>
      </p:pic>
      <p:sp>
        <p:nvSpPr>
          <p:cNvPr id="7" name="Arrow: Right 6">
            <a:extLst>
              <a:ext uri="{FF2B5EF4-FFF2-40B4-BE49-F238E27FC236}">
                <a16:creationId xmlns:a16="http://schemas.microsoft.com/office/drawing/2014/main" id="{4BBFCFC8-E94F-435B-863A-FC55A67E0815}"/>
              </a:ext>
            </a:extLst>
          </p:cNvPr>
          <p:cNvSpPr/>
          <p:nvPr/>
        </p:nvSpPr>
        <p:spPr bwMode="auto">
          <a:xfrm>
            <a:off x="3851920" y="4149080"/>
            <a:ext cx="2304256" cy="537445"/>
          </a:xfrm>
          <a:prstGeom prst="rightArrow">
            <a:avLst/>
          </a:pr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cs typeface="Arial" pitchFamily="34" charset="0"/>
            </a:endParaRPr>
          </a:p>
        </p:txBody>
      </p:sp>
    </p:spTree>
    <p:extLst>
      <p:ext uri="{BB962C8B-B14F-4D97-AF65-F5344CB8AC3E}">
        <p14:creationId xmlns:p14="http://schemas.microsoft.com/office/powerpoint/2010/main" val="338112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7151BC-D5E2-454B-8A54-EBDA85EE408F}"/>
              </a:ext>
            </a:extLst>
          </p:cNvPr>
          <p:cNvSpPr>
            <a:spLocks noGrp="1"/>
          </p:cNvSpPr>
          <p:nvPr>
            <p:ph type="sldNum" sz="quarter" idx="12"/>
          </p:nvPr>
        </p:nvSpPr>
        <p:spPr/>
        <p:txBody>
          <a:bodyPr/>
          <a:lstStyle/>
          <a:p>
            <a:fld id="{A46D889C-14DB-4B66-94F2-2A2273D32D22}" type="slidenum">
              <a:rPr lang="he-IL" smtClean="0"/>
              <a:pPr/>
              <a:t>21</a:t>
            </a:fld>
            <a:endParaRPr lang="en-US"/>
          </a:p>
        </p:txBody>
      </p:sp>
      <p:sp>
        <p:nvSpPr>
          <p:cNvPr id="3" name="Title 2">
            <a:extLst>
              <a:ext uri="{FF2B5EF4-FFF2-40B4-BE49-F238E27FC236}">
                <a16:creationId xmlns:a16="http://schemas.microsoft.com/office/drawing/2014/main" id="{3567FA09-E4E8-4C21-983F-BFB6A600B171}"/>
              </a:ext>
            </a:extLst>
          </p:cNvPr>
          <p:cNvSpPr>
            <a:spLocks noGrp="1"/>
          </p:cNvSpPr>
          <p:nvPr>
            <p:ph type="title"/>
          </p:nvPr>
        </p:nvSpPr>
        <p:spPr/>
        <p:txBody>
          <a:bodyPr/>
          <a:lstStyle/>
          <a:p>
            <a:r>
              <a:rPr lang="en-US" dirty="0"/>
              <a:t>Back to Newton?</a:t>
            </a:r>
          </a:p>
        </p:txBody>
      </p:sp>
      <p:pic>
        <p:nvPicPr>
          <p:cNvPr id="4" name="Picture 3">
            <a:extLst>
              <a:ext uri="{FF2B5EF4-FFF2-40B4-BE49-F238E27FC236}">
                <a16:creationId xmlns:a16="http://schemas.microsoft.com/office/drawing/2014/main" id="{193EA8A3-8E1A-4CF9-9E11-520F71FF9513}"/>
              </a:ext>
            </a:extLst>
          </p:cNvPr>
          <p:cNvPicPr>
            <a:picLocks noChangeAspect="1"/>
          </p:cNvPicPr>
          <p:nvPr/>
        </p:nvPicPr>
        <p:blipFill>
          <a:blip r:embed="rId2"/>
          <a:stretch>
            <a:fillRect/>
          </a:stretch>
        </p:blipFill>
        <p:spPr>
          <a:xfrm>
            <a:off x="440823" y="2492896"/>
            <a:ext cx="8379649" cy="955042"/>
          </a:xfrm>
          <a:prstGeom prst="rect">
            <a:avLst/>
          </a:prstGeom>
        </p:spPr>
      </p:pic>
      <p:sp>
        <p:nvSpPr>
          <p:cNvPr id="5" name="TextBox 4">
            <a:extLst>
              <a:ext uri="{FF2B5EF4-FFF2-40B4-BE49-F238E27FC236}">
                <a16:creationId xmlns:a16="http://schemas.microsoft.com/office/drawing/2014/main" id="{48EC36B9-F51A-4351-BE80-555008030515}"/>
              </a:ext>
            </a:extLst>
          </p:cNvPr>
          <p:cNvSpPr txBox="1"/>
          <p:nvPr/>
        </p:nvSpPr>
        <p:spPr>
          <a:xfrm>
            <a:off x="539552" y="4149080"/>
            <a:ext cx="6667210" cy="369332"/>
          </a:xfrm>
          <a:prstGeom prst="rect">
            <a:avLst/>
          </a:prstGeom>
          <a:noFill/>
        </p:spPr>
        <p:txBody>
          <a:bodyPr wrap="none" rtlCol="0">
            <a:spAutoFit/>
          </a:bodyPr>
          <a:lstStyle/>
          <a:p>
            <a:r>
              <a:rPr lang="en-US" dirty="0"/>
              <a:t>If retardation is neglected or the density is static:</a:t>
            </a:r>
          </a:p>
        </p:txBody>
      </p:sp>
      <p:pic>
        <p:nvPicPr>
          <p:cNvPr id="6" name="Picture 5">
            <a:extLst>
              <a:ext uri="{FF2B5EF4-FFF2-40B4-BE49-F238E27FC236}">
                <a16:creationId xmlns:a16="http://schemas.microsoft.com/office/drawing/2014/main" id="{AAD9BFD8-12AD-4BD4-8FC4-4A70BCFD4170}"/>
              </a:ext>
            </a:extLst>
          </p:cNvPr>
          <p:cNvPicPr>
            <a:picLocks noChangeAspect="1"/>
          </p:cNvPicPr>
          <p:nvPr/>
        </p:nvPicPr>
        <p:blipFill>
          <a:blip r:embed="rId3"/>
          <a:stretch>
            <a:fillRect/>
          </a:stretch>
        </p:blipFill>
        <p:spPr>
          <a:xfrm>
            <a:off x="1661937" y="4869160"/>
            <a:ext cx="4422440" cy="1232282"/>
          </a:xfrm>
          <a:prstGeom prst="rect">
            <a:avLst/>
          </a:prstGeom>
        </p:spPr>
      </p:pic>
    </p:spTree>
    <p:extLst>
      <p:ext uri="{BB962C8B-B14F-4D97-AF65-F5344CB8AC3E}">
        <p14:creationId xmlns:p14="http://schemas.microsoft.com/office/powerpoint/2010/main" val="339102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EBD57F-5985-4B63-858C-A58B897EEC14}"/>
              </a:ext>
            </a:extLst>
          </p:cNvPr>
          <p:cNvSpPr>
            <a:spLocks noGrp="1"/>
          </p:cNvSpPr>
          <p:nvPr>
            <p:ph type="sldNum" sz="quarter" idx="4"/>
          </p:nvPr>
        </p:nvSpPr>
        <p:spPr/>
        <p:txBody>
          <a:bodyPr/>
          <a:lstStyle/>
          <a:p>
            <a:fld id="{CA5DD22E-EAD6-4089-A195-73842F4580A9}" type="slidenum">
              <a:rPr lang="he-IL" smtClean="0"/>
              <a:pPr/>
              <a:t>22</a:t>
            </a:fld>
            <a:endParaRPr lang="en-US"/>
          </a:p>
        </p:txBody>
      </p:sp>
      <p:sp>
        <p:nvSpPr>
          <p:cNvPr id="5" name="Title 4">
            <a:extLst>
              <a:ext uri="{FF2B5EF4-FFF2-40B4-BE49-F238E27FC236}">
                <a16:creationId xmlns:a16="http://schemas.microsoft.com/office/drawing/2014/main" id="{4E774FBB-C451-421A-97A6-F5CC7828690B}"/>
              </a:ext>
            </a:extLst>
          </p:cNvPr>
          <p:cNvSpPr txBox="1">
            <a:spLocks noGrp="1"/>
          </p:cNvSpPr>
          <p:nvPr>
            <p:ph type="ctrTitle" sz="quarter"/>
          </p:nvPr>
        </p:nvSpPr>
        <p:spPr>
          <a:xfrm>
            <a:off x="22104" y="908720"/>
            <a:ext cx="8922635" cy="3785652"/>
          </a:xfrm>
          <a:prstGeom prst="rect">
            <a:avLst/>
          </a:prstGeom>
          <a:noFill/>
        </p:spPr>
        <p:txBody>
          <a:bodyPr wrap="none" rtlCol="0">
            <a:spAutoFit/>
          </a:bodyPr>
          <a:lstStyle/>
          <a:p>
            <a:r>
              <a:rPr lang="en-US" sz="4800" dirty="0"/>
              <a:t>However, retardation cannot </a:t>
            </a:r>
            <a:br>
              <a:rPr lang="en-US" sz="4800" dirty="0"/>
            </a:br>
            <a:r>
              <a:rPr lang="en-US" sz="4800" dirty="0"/>
              <a:t>be neglected on galactic scales </a:t>
            </a:r>
            <a:br>
              <a:rPr lang="en-US" sz="4800" dirty="0"/>
            </a:br>
            <a:r>
              <a:rPr lang="en-US" sz="4800" dirty="0"/>
              <a:t>and the density is not static</a:t>
            </a:r>
            <a:br>
              <a:rPr lang="en-US" sz="4800" dirty="0"/>
            </a:br>
            <a:r>
              <a:rPr lang="en-US" sz="4800" dirty="0"/>
              <a:t> as mass is  accreted from </a:t>
            </a:r>
            <a:br>
              <a:rPr lang="en-US" sz="4800" dirty="0"/>
            </a:br>
            <a:r>
              <a:rPr lang="en-US" sz="4800" dirty="0"/>
              <a:t>the intergalactic medium:</a:t>
            </a:r>
          </a:p>
        </p:txBody>
      </p:sp>
    </p:spTree>
    <p:extLst>
      <p:ext uri="{BB962C8B-B14F-4D97-AF65-F5344CB8AC3E}">
        <p14:creationId xmlns:p14="http://schemas.microsoft.com/office/powerpoint/2010/main" val="214129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C989CB-C078-4E2D-B2D3-F5FF5A813B05}"/>
              </a:ext>
            </a:extLst>
          </p:cNvPr>
          <p:cNvSpPr>
            <a:spLocks noGrp="1"/>
          </p:cNvSpPr>
          <p:nvPr>
            <p:ph type="sldNum" sz="quarter" idx="12"/>
          </p:nvPr>
        </p:nvSpPr>
        <p:spPr/>
        <p:txBody>
          <a:bodyPr/>
          <a:lstStyle/>
          <a:p>
            <a:fld id="{A46D889C-14DB-4B66-94F2-2A2273D32D22}" type="slidenum">
              <a:rPr lang="he-IL" smtClean="0"/>
              <a:pPr/>
              <a:t>23</a:t>
            </a:fld>
            <a:endParaRPr lang="en-US"/>
          </a:p>
        </p:txBody>
      </p:sp>
      <p:pic>
        <p:nvPicPr>
          <p:cNvPr id="4" name="Picture 3">
            <a:extLst>
              <a:ext uri="{FF2B5EF4-FFF2-40B4-BE49-F238E27FC236}">
                <a16:creationId xmlns:a16="http://schemas.microsoft.com/office/drawing/2014/main" id="{8A6BCBC5-44FA-4624-B557-61D1BAC7090C}"/>
              </a:ext>
            </a:extLst>
          </p:cNvPr>
          <p:cNvPicPr>
            <a:picLocks noChangeAspect="1"/>
          </p:cNvPicPr>
          <p:nvPr/>
        </p:nvPicPr>
        <p:blipFill>
          <a:blip r:embed="rId2"/>
          <a:stretch>
            <a:fillRect/>
          </a:stretch>
        </p:blipFill>
        <p:spPr>
          <a:xfrm>
            <a:off x="1072584" y="1257623"/>
            <a:ext cx="6624736" cy="4968552"/>
          </a:xfrm>
          <a:prstGeom prst="rect">
            <a:avLst/>
          </a:prstGeom>
        </p:spPr>
      </p:pic>
    </p:spTree>
    <p:extLst>
      <p:ext uri="{BB962C8B-B14F-4D97-AF65-F5344CB8AC3E}">
        <p14:creationId xmlns:p14="http://schemas.microsoft.com/office/powerpoint/2010/main" val="152209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328078-F262-4463-8A6D-2DF58F4D99AD}"/>
              </a:ext>
            </a:extLst>
          </p:cNvPr>
          <p:cNvSpPr>
            <a:spLocks noGrp="1"/>
          </p:cNvSpPr>
          <p:nvPr>
            <p:ph type="sldNum" sz="quarter" idx="12"/>
          </p:nvPr>
        </p:nvSpPr>
        <p:spPr/>
        <p:txBody>
          <a:bodyPr/>
          <a:lstStyle/>
          <a:p>
            <a:fld id="{A46D889C-14DB-4B66-94F2-2A2273D32D22}" type="slidenum">
              <a:rPr lang="he-IL" smtClean="0"/>
              <a:pPr/>
              <a:t>24</a:t>
            </a:fld>
            <a:endParaRPr lang="en-US"/>
          </a:p>
        </p:txBody>
      </p:sp>
      <p:sp>
        <p:nvSpPr>
          <p:cNvPr id="3" name="Title 2">
            <a:extLst>
              <a:ext uri="{FF2B5EF4-FFF2-40B4-BE49-F238E27FC236}">
                <a16:creationId xmlns:a16="http://schemas.microsoft.com/office/drawing/2014/main" id="{4BD22AC2-D0CF-4E95-A12F-12906ADB4D27}"/>
              </a:ext>
            </a:extLst>
          </p:cNvPr>
          <p:cNvSpPr>
            <a:spLocks noGrp="1"/>
          </p:cNvSpPr>
          <p:nvPr>
            <p:ph type="title"/>
          </p:nvPr>
        </p:nvSpPr>
        <p:spPr>
          <a:xfrm>
            <a:off x="467544" y="1196752"/>
            <a:ext cx="8153400" cy="1219200"/>
          </a:xfrm>
        </p:spPr>
        <p:txBody>
          <a:bodyPr/>
          <a:lstStyle/>
          <a:p>
            <a:r>
              <a:rPr lang="en-US" dirty="0"/>
              <a:t>Beyond the Newtonian Approximation</a:t>
            </a:r>
          </a:p>
        </p:txBody>
      </p:sp>
      <p:pic>
        <p:nvPicPr>
          <p:cNvPr id="4" name="Picture 3">
            <a:extLst>
              <a:ext uri="{FF2B5EF4-FFF2-40B4-BE49-F238E27FC236}">
                <a16:creationId xmlns:a16="http://schemas.microsoft.com/office/drawing/2014/main" id="{7BE43D04-E9FC-46A1-B82B-87179AF26042}"/>
              </a:ext>
            </a:extLst>
          </p:cNvPr>
          <p:cNvPicPr>
            <a:picLocks noChangeAspect="1"/>
          </p:cNvPicPr>
          <p:nvPr/>
        </p:nvPicPr>
        <p:blipFill>
          <a:blip r:embed="rId2"/>
          <a:stretch>
            <a:fillRect/>
          </a:stretch>
        </p:blipFill>
        <p:spPr>
          <a:xfrm>
            <a:off x="683568" y="2780928"/>
            <a:ext cx="7097351" cy="1080120"/>
          </a:xfrm>
          <a:prstGeom prst="rect">
            <a:avLst/>
          </a:prstGeom>
        </p:spPr>
      </p:pic>
      <p:pic>
        <p:nvPicPr>
          <p:cNvPr id="5" name="Picture 4">
            <a:extLst>
              <a:ext uri="{FF2B5EF4-FFF2-40B4-BE49-F238E27FC236}">
                <a16:creationId xmlns:a16="http://schemas.microsoft.com/office/drawing/2014/main" id="{B7178966-21E5-460D-892C-F91A8EDD5B33}"/>
              </a:ext>
            </a:extLst>
          </p:cNvPr>
          <p:cNvPicPr>
            <a:picLocks noChangeAspect="1"/>
          </p:cNvPicPr>
          <p:nvPr/>
        </p:nvPicPr>
        <p:blipFill>
          <a:blip r:embed="rId3"/>
          <a:stretch>
            <a:fillRect/>
          </a:stretch>
        </p:blipFill>
        <p:spPr>
          <a:xfrm>
            <a:off x="415603" y="4182470"/>
            <a:ext cx="7397027" cy="1008112"/>
          </a:xfrm>
          <a:prstGeom prst="rect">
            <a:avLst/>
          </a:prstGeom>
        </p:spPr>
      </p:pic>
      <p:pic>
        <p:nvPicPr>
          <p:cNvPr id="6" name="Picture 5">
            <a:extLst>
              <a:ext uri="{FF2B5EF4-FFF2-40B4-BE49-F238E27FC236}">
                <a16:creationId xmlns:a16="http://schemas.microsoft.com/office/drawing/2014/main" id="{61E15280-A9D1-40BC-A68E-AE0E096C1084}"/>
              </a:ext>
            </a:extLst>
          </p:cNvPr>
          <p:cNvPicPr>
            <a:picLocks noChangeAspect="1"/>
          </p:cNvPicPr>
          <p:nvPr/>
        </p:nvPicPr>
        <p:blipFill>
          <a:blip r:embed="rId4"/>
          <a:stretch>
            <a:fillRect/>
          </a:stretch>
        </p:blipFill>
        <p:spPr>
          <a:xfrm>
            <a:off x="467544" y="5512004"/>
            <a:ext cx="3332654" cy="581892"/>
          </a:xfrm>
          <a:prstGeom prst="rect">
            <a:avLst/>
          </a:prstGeom>
        </p:spPr>
      </p:pic>
      <p:pic>
        <p:nvPicPr>
          <p:cNvPr id="7" name="Picture 6">
            <a:extLst>
              <a:ext uri="{FF2B5EF4-FFF2-40B4-BE49-F238E27FC236}">
                <a16:creationId xmlns:a16="http://schemas.microsoft.com/office/drawing/2014/main" id="{DF63D1B2-645D-4A3F-961C-C51B5C72C77D}"/>
              </a:ext>
            </a:extLst>
          </p:cNvPr>
          <p:cNvPicPr>
            <a:picLocks noChangeAspect="1"/>
          </p:cNvPicPr>
          <p:nvPr/>
        </p:nvPicPr>
        <p:blipFill>
          <a:blip r:embed="rId5"/>
          <a:stretch>
            <a:fillRect/>
          </a:stretch>
        </p:blipFill>
        <p:spPr>
          <a:xfrm>
            <a:off x="4128801" y="5481636"/>
            <a:ext cx="2430005" cy="642216"/>
          </a:xfrm>
          <a:prstGeom prst="rect">
            <a:avLst/>
          </a:prstGeom>
        </p:spPr>
      </p:pic>
      <p:sp>
        <p:nvSpPr>
          <p:cNvPr id="8" name="TextBox 7">
            <a:extLst>
              <a:ext uri="{FF2B5EF4-FFF2-40B4-BE49-F238E27FC236}">
                <a16:creationId xmlns:a16="http://schemas.microsoft.com/office/drawing/2014/main" id="{4CC9D501-B72A-4E01-B18A-AA049168C7AE}"/>
              </a:ext>
            </a:extLst>
          </p:cNvPr>
          <p:cNvSpPr txBox="1"/>
          <p:nvPr/>
        </p:nvSpPr>
        <p:spPr>
          <a:xfrm>
            <a:off x="4403481" y="6270109"/>
            <a:ext cx="1880643" cy="369332"/>
          </a:xfrm>
          <a:prstGeom prst="rect">
            <a:avLst/>
          </a:prstGeom>
          <a:noFill/>
        </p:spPr>
        <p:txBody>
          <a:bodyPr wrap="none" rtlCol="1">
            <a:spAutoFit/>
          </a:bodyPr>
          <a:lstStyle/>
          <a:p>
            <a:pPr algn="l" rtl="0"/>
            <a:r>
              <a:rPr lang="en-US" dirty="0"/>
              <a:t>Short Range!</a:t>
            </a:r>
            <a:endParaRPr lang="he-IL" dirty="0"/>
          </a:p>
        </p:txBody>
      </p:sp>
    </p:spTree>
    <p:extLst>
      <p:ext uri="{BB962C8B-B14F-4D97-AF65-F5344CB8AC3E}">
        <p14:creationId xmlns:p14="http://schemas.microsoft.com/office/powerpoint/2010/main" val="3751170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DC2324-4ED3-43AC-9F94-557A4E138E65}"/>
              </a:ext>
            </a:extLst>
          </p:cNvPr>
          <p:cNvSpPr>
            <a:spLocks noGrp="1"/>
          </p:cNvSpPr>
          <p:nvPr>
            <p:ph type="sldNum" sz="quarter" idx="12"/>
          </p:nvPr>
        </p:nvSpPr>
        <p:spPr/>
        <p:txBody>
          <a:bodyPr/>
          <a:lstStyle/>
          <a:p>
            <a:fld id="{A46D889C-14DB-4B66-94F2-2A2273D32D22}" type="slidenum">
              <a:rPr lang="he-IL" smtClean="0"/>
              <a:pPr/>
              <a:t>25</a:t>
            </a:fld>
            <a:endParaRPr lang="en-US"/>
          </a:p>
        </p:txBody>
      </p:sp>
      <p:pic>
        <p:nvPicPr>
          <p:cNvPr id="4" name="Picture 3">
            <a:extLst>
              <a:ext uri="{FF2B5EF4-FFF2-40B4-BE49-F238E27FC236}">
                <a16:creationId xmlns:a16="http://schemas.microsoft.com/office/drawing/2014/main" id="{40433849-B377-4595-9747-A144D53E5968}"/>
              </a:ext>
            </a:extLst>
          </p:cNvPr>
          <p:cNvPicPr>
            <a:picLocks noChangeAspect="1"/>
          </p:cNvPicPr>
          <p:nvPr/>
        </p:nvPicPr>
        <p:blipFill>
          <a:blip r:embed="rId2"/>
          <a:stretch>
            <a:fillRect/>
          </a:stretch>
        </p:blipFill>
        <p:spPr>
          <a:xfrm>
            <a:off x="546283" y="1412776"/>
            <a:ext cx="8169035" cy="936104"/>
          </a:xfrm>
          <a:prstGeom prst="rect">
            <a:avLst/>
          </a:prstGeom>
        </p:spPr>
      </p:pic>
      <p:pic>
        <p:nvPicPr>
          <p:cNvPr id="5" name="Picture 4">
            <a:extLst>
              <a:ext uri="{FF2B5EF4-FFF2-40B4-BE49-F238E27FC236}">
                <a16:creationId xmlns:a16="http://schemas.microsoft.com/office/drawing/2014/main" id="{1409F9E3-B326-49BD-9840-7A636E24B142}"/>
              </a:ext>
            </a:extLst>
          </p:cNvPr>
          <p:cNvPicPr>
            <a:picLocks noChangeAspect="1"/>
          </p:cNvPicPr>
          <p:nvPr/>
        </p:nvPicPr>
        <p:blipFill>
          <a:blip r:embed="rId3"/>
          <a:stretch>
            <a:fillRect/>
          </a:stretch>
        </p:blipFill>
        <p:spPr>
          <a:xfrm>
            <a:off x="514282" y="2636912"/>
            <a:ext cx="3936641" cy="936104"/>
          </a:xfrm>
          <a:prstGeom prst="rect">
            <a:avLst/>
          </a:prstGeom>
        </p:spPr>
      </p:pic>
      <p:pic>
        <p:nvPicPr>
          <p:cNvPr id="6" name="Picture 5">
            <a:extLst>
              <a:ext uri="{FF2B5EF4-FFF2-40B4-BE49-F238E27FC236}">
                <a16:creationId xmlns:a16="http://schemas.microsoft.com/office/drawing/2014/main" id="{EE299B2C-21E5-418B-988A-83E7DC6AA579}"/>
              </a:ext>
            </a:extLst>
          </p:cNvPr>
          <p:cNvPicPr>
            <a:picLocks noChangeAspect="1"/>
          </p:cNvPicPr>
          <p:nvPr/>
        </p:nvPicPr>
        <p:blipFill>
          <a:blip r:embed="rId4"/>
          <a:stretch>
            <a:fillRect/>
          </a:stretch>
        </p:blipFill>
        <p:spPr>
          <a:xfrm>
            <a:off x="514282" y="3933055"/>
            <a:ext cx="7711187" cy="2293119"/>
          </a:xfrm>
          <a:prstGeom prst="rect">
            <a:avLst/>
          </a:prstGeom>
        </p:spPr>
      </p:pic>
    </p:spTree>
    <p:extLst>
      <p:ext uri="{BB962C8B-B14F-4D97-AF65-F5344CB8AC3E}">
        <p14:creationId xmlns:p14="http://schemas.microsoft.com/office/powerpoint/2010/main" val="48251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AF21D0-D21A-42F5-876D-CB487086168F}"/>
              </a:ext>
            </a:extLst>
          </p:cNvPr>
          <p:cNvSpPr>
            <a:spLocks noGrp="1"/>
          </p:cNvSpPr>
          <p:nvPr>
            <p:ph type="sldNum" sz="quarter" idx="12"/>
          </p:nvPr>
        </p:nvSpPr>
        <p:spPr/>
        <p:txBody>
          <a:bodyPr/>
          <a:lstStyle/>
          <a:p>
            <a:fld id="{A46D889C-14DB-4B66-94F2-2A2273D32D22}" type="slidenum">
              <a:rPr lang="he-IL" smtClean="0"/>
              <a:pPr/>
              <a:t>26</a:t>
            </a:fld>
            <a:endParaRPr lang="en-US"/>
          </a:p>
        </p:txBody>
      </p:sp>
      <p:sp>
        <p:nvSpPr>
          <p:cNvPr id="3" name="Title 2">
            <a:extLst>
              <a:ext uri="{FF2B5EF4-FFF2-40B4-BE49-F238E27FC236}">
                <a16:creationId xmlns:a16="http://schemas.microsoft.com/office/drawing/2014/main" id="{24895960-6D21-401E-A673-8CE1917D5D62}"/>
              </a:ext>
            </a:extLst>
          </p:cNvPr>
          <p:cNvSpPr>
            <a:spLocks noGrp="1"/>
          </p:cNvSpPr>
          <p:nvPr>
            <p:ph type="title"/>
          </p:nvPr>
        </p:nvSpPr>
        <p:spPr>
          <a:xfrm>
            <a:off x="395536" y="1124744"/>
            <a:ext cx="8337302" cy="5414614"/>
          </a:xfrm>
        </p:spPr>
        <p:txBody>
          <a:bodyPr/>
          <a:lstStyle/>
          <a:p>
            <a:pPr algn="just" rtl="0"/>
            <a:r>
              <a:rPr lang="en-US" dirty="0"/>
              <a:t>Obviously for small distances Newtonian forces dominate over Retardation forces but what happens for large distances were Newtonian forces decline and Retardation forces are not reduced? </a:t>
            </a:r>
          </a:p>
        </p:txBody>
      </p:sp>
    </p:spTree>
    <p:extLst>
      <p:ext uri="{BB962C8B-B14F-4D97-AF65-F5344CB8AC3E}">
        <p14:creationId xmlns:p14="http://schemas.microsoft.com/office/powerpoint/2010/main" val="19622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7376B1-B2B2-4DB2-9D19-7AABE2BA38F1}"/>
              </a:ext>
            </a:extLst>
          </p:cNvPr>
          <p:cNvSpPr>
            <a:spLocks noGrp="1"/>
          </p:cNvSpPr>
          <p:nvPr>
            <p:ph type="sldNum" sz="quarter" idx="12"/>
          </p:nvPr>
        </p:nvSpPr>
        <p:spPr/>
        <p:txBody>
          <a:bodyPr/>
          <a:lstStyle/>
          <a:p>
            <a:fld id="{A46D889C-14DB-4B66-94F2-2A2273D32D22}" type="slidenum">
              <a:rPr lang="he-IL" smtClean="0"/>
              <a:pPr/>
              <a:t>27</a:t>
            </a:fld>
            <a:endParaRPr lang="en-US"/>
          </a:p>
        </p:txBody>
      </p:sp>
      <p:pic>
        <p:nvPicPr>
          <p:cNvPr id="4" name="Picture 3">
            <a:extLst>
              <a:ext uri="{FF2B5EF4-FFF2-40B4-BE49-F238E27FC236}">
                <a16:creationId xmlns:a16="http://schemas.microsoft.com/office/drawing/2014/main" id="{18F03A72-0A71-4419-81F3-63B6D373C107}"/>
              </a:ext>
            </a:extLst>
          </p:cNvPr>
          <p:cNvPicPr>
            <a:picLocks noChangeAspect="1"/>
          </p:cNvPicPr>
          <p:nvPr/>
        </p:nvPicPr>
        <p:blipFill>
          <a:blip r:embed="rId2"/>
          <a:stretch>
            <a:fillRect/>
          </a:stretch>
        </p:blipFill>
        <p:spPr>
          <a:xfrm>
            <a:off x="252532" y="1412776"/>
            <a:ext cx="8480306" cy="523440"/>
          </a:xfrm>
          <a:prstGeom prst="rect">
            <a:avLst/>
          </a:prstGeom>
        </p:spPr>
      </p:pic>
      <p:pic>
        <p:nvPicPr>
          <p:cNvPr id="5" name="Picture 4">
            <a:extLst>
              <a:ext uri="{FF2B5EF4-FFF2-40B4-BE49-F238E27FC236}">
                <a16:creationId xmlns:a16="http://schemas.microsoft.com/office/drawing/2014/main" id="{55966CCC-E903-4E4C-9996-1BDAB346DF81}"/>
              </a:ext>
            </a:extLst>
          </p:cNvPr>
          <p:cNvPicPr>
            <a:picLocks noChangeAspect="1"/>
          </p:cNvPicPr>
          <p:nvPr/>
        </p:nvPicPr>
        <p:blipFill>
          <a:blip r:embed="rId3"/>
          <a:stretch>
            <a:fillRect/>
          </a:stretch>
        </p:blipFill>
        <p:spPr>
          <a:xfrm>
            <a:off x="899036" y="2383687"/>
            <a:ext cx="2494826" cy="1080120"/>
          </a:xfrm>
          <a:prstGeom prst="rect">
            <a:avLst/>
          </a:prstGeom>
        </p:spPr>
      </p:pic>
      <p:sp>
        <p:nvSpPr>
          <p:cNvPr id="6" name="TextBox 5">
            <a:extLst>
              <a:ext uri="{FF2B5EF4-FFF2-40B4-BE49-F238E27FC236}">
                <a16:creationId xmlns:a16="http://schemas.microsoft.com/office/drawing/2014/main" id="{B0537EB6-839C-4367-AA04-49405937D1E5}"/>
              </a:ext>
            </a:extLst>
          </p:cNvPr>
          <p:cNvSpPr txBox="1"/>
          <p:nvPr/>
        </p:nvSpPr>
        <p:spPr>
          <a:xfrm>
            <a:off x="3995936" y="2692914"/>
            <a:ext cx="3783408" cy="461665"/>
          </a:xfrm>
          <a:prstGeom prst="rect">
            <a:avLst/>
          </a:prstGeom>
          <a:noFill/>
        </p:spPr>
        <p:txBody>
          <a:bodyPr wrap="none" rtlCol="0">
            <a:spAutoFit/>
          </a:bodyPr>
          <a:lstStyle/>
          <a:p>
            <a:r>
              <a:rPr lang="en-US" sz="2400" dirty="0"/>
              <a:t>Retardation distance</a:t>
            </a:r>
          </a:p>
        </p:txBody>
      </p:sp>
      <p:pic>
        <p:nvPicPr>
          <p:cNvPr id="7" name="Picture 6">
            <a:extLst>
              <a:ext uri="{FF2B5EF4-FFF2-40B4-BE49-F238E27FC236}">
                <a16:creationId xmlns:a16="http://schemas.microsoft.com/office/drawing/2014/main" id="{4F41ABA3-6E89-4B1B-8D56-1A99386BD03A}"/>
              </a:ext>
            </a:extLst>
          </p:cNvPr>
          <p:cNvPicPr>
            <a:picLocks noChangeAspect="1"/>
          </p:cNvPicPr>
          <p:nvPr/>
        </p:nvPicPr>
        <p:blipFill>
          <a:blip r:embed="rId4"/>
          <a:stretch>
            <a:fillRect/>
          </a:stretch>
        </p:blipFill>
        <p:spPr>
          <a:xfrm>
            <a:off x="899036" y="3765077"/>
            <a:ext cx="2494826" cy="964471"/>
          </a:xfrm>
          <a:prstGeom prst="rect">
            <a:avLst/>
          </a:prstGeom>
        </p:spPr>
      </p:pic>
      <p:sp>
        <p:nvSpPr>
          <p:cNvPr id="8" name="TextBox 7">
            <a:extLst>
              <a:ext uri="{FF2B5EF4-FFF2-40B4-BE49-F238E27FC236}">
                <a16:creationId xmlns:a16="http://schemas.microsoft.com/office/drawing/2014/main" id="{DF4ACEAB-212E-4337-8043-6A891F948C59}"/>
              </a:ext>
            </a:extLst>
          </p:cNvPr>
          <p:cNvSpPr txBox="1"/>
          <p:nvPr/>
        </p:nvSpPr>
        <p:spPr>
          <a:xfrm>
            <a:off x="3995936" y="4016479"/>
            <a:ext cx="3368231" cy="461665"/>
          </a:xfrm>
          <a:prstGeom prst="rect">
            <a:avLst/>
          </a:prstGeom>
          <a:noFill/>
        </p:spPr>
        <p:txBody>
          <a:bodyPr wrap="none" rtlCol="0">
            <a:spAutoFit/>
          </a:bodyPr>
          <a:lstStyle/>
          <a:p>
            <a:r>
              <a:rPr lang="en-US" sz="2400" dirty="0"/>
              <a:t>Newtonian regime</a:t>
            </a:r>
          </a:p>
        </p:txBody>
      </p:sp>
      <p:pic>
        <p:nvPicPr>
          <p:cNvPr id="9" name="Picture 8">
            <a:extLst>
              <a:ext uri="{FF2B5EF4-FFF2-40B4-BE49-F238E27FC236}">
                <a16:creationId xmlns:a16="http://schemas.microsoft.com/office/drawing/2014/main" id="{06A78386-5F54-4655-80F2-6D0EF69AD7E2}"/>
              </a:ext>
            </a:extLst>
          </p:cNvPr>
          <p:cNvPicPr>
            <a:picLocks noChangeAspect="1"/>
          </p:cNvPicPr>
          <p:nvPr/>
        </p:nvPicPr>
        <p:blipFill>
          <a:blip r:embed="rId5"/>
          <a:stretch>
            <a:fillRect/>
          </a:stretch>
        </p:blipFill>
        <p:spPr>
          <a:xfrm>
            <a:off x="929448" y="5229200"/>
            <a:ext cx="2202391" cy="1149742"/>
          </a:xfrm>
          <a:prstGeom prst="rect">
            <a:avLst/>
          </a:prstGeom>
        </p:spPr>
      </p:pic>
      <p:sp>
        <p:nvSpPr>
          <p:cNvPr id="10" name="Rectangle 9">
            <a:extLst>
              <a:ext uri="{FF2B5EF4-FFF2-40B4-BE49-F238E27FC236}">
                <a16:creationId xmlns:a16="http://schemas.microsoft.com/office/drawing/2014/main" id="{DD2453F3-E466-496A-BEA3-4E15F5C26C44}"/>
              </a:ext>
            </a:extLst>
          </p:cNvPr>
          <p:cNvSpPr/>
          <p:nvPr/>
        </p:nvSpPr>
        <p:spPr>
          <a:xfrm>
            <a:off x="4098654" y="5445224"/>
            <a:ext cx="3567384" cy="461665"/>
          </a:xfrm>
          <a:prstGeom prst="rect">
            <a:avLst/>
          </a:prstGeom>
        </p:spPr>
        <p:txBody>
          <a:bodyPr wrap="square">
            <a:spAutoFit/>
          </a:bodyPr>
          <a:lstStyle/>
          <a:p>
            <a:pPr algn="l" rtl="0"/>
            <a:r>
              <a:rPr lang="en-US" sz="2400" dirty="0"/>
              <a:t>Retardation regime</a:t>
            </a:r>
          </a:p>
        </p:txBody>
      </p:sp>
    </p:spTree>
    <p:extLst>
      <p:ext uri="{BB962C8B-B14F-4D97-AF65-F5344CB8AC3E}">
        <p14:creationId xmlns:p14="http://schemas.microsoft.com/office/powerpoint/2010/main" val="138699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5EB11-9953-4014-AD62-54EC5957EBD7}"/>
              </a:ext>
            </a:extLst>
          </p:cNvPr>
          <p:cNvSpPr>
            <a:spLocks noGrp="1"/>
          </p:cNvSpPr>
          <p:nvPr>
            <p:ph type="sldNum" sz="quarter" idx="12"/>
          </p:nvPr>
        </p:nvSpPr>
        <p:spPr/>
        <p:txBody>
          <a:bodyPr/>
          <a:lstStyle/>
          <a:p>
            <a:fld id="{A46D889C-14DB-4B66-94F2-2A2273D32D22}" type="slidenum">
              <a:rPr lang="he-IL" smtClean="0"/>
              <a:pPr/>
              <a:t>28</a:t>
            </a:fld>
            <a:endParaRPr lang="en-US"/>
          </a:p>
        </p:txBody>
      </p:sp>
      <p:sp>
        <p:nvSpPr>
          <p:cNvPr id="3" name="Title 2">
            <a:extLst>
              <a:ext uri="{FF2B5EF4-FFF2-40B4-BE49-F238E27FC236}">
                <a16:creationId xmlns:a16="http://schemas.microsoft.com/office/drawing/2014/main" id="{374D9A17-5912-4E02-9F42-B729676EC66A}"/>
              </a:ext>
            </a:extLst>
          </p:cNvPr>
          <p:cNvSpPr>
            <a:spLocks noGrp="1"/>
          </p:cNvSpPr>
          <p:nvPr>
            <p:ph type="title"/>
          </p:nvPr>
        </p:nvSpPr>
        <p:spPr/>
        <p:txBody>
          <a:bodyPr/>
          <a:lstStyle/>
          <a:p>
            <a:r>
              <a:rPr lang="en-US" dirty="0"/>
              <a:t>For large distances:</a:t>
            </a:r>
          </a:p>
        </p:txBody>
      </p:sp>
      <p:pic>
        <p:nvPicPr>
          <p:cNvPr id="4" name="Picture 3">
            <a:extLst>
              <a:ext uri="{FF2B5EF4-FFF2-40B4-BE49-F238E27FC236}">
                <a16:creationId xmlns:a16="http://schemas.microsoft.com/office/drawing/2014/main" id="{F1C43708-C4E0-42B8-BB04-2D8E7CA3C430}"/>
              </a:ext>
            </a:extLst>
          </p:cNvPr>
          <p:cNvPicPr>
            <a:picLocks noChangeAspect="1"/>
          </p:cNvPicPr>
          <p:nvPr/>
        </p:nvPicPr>
        <p:blipFill>
          <a:blip r:embed="rId2"/>
          <a:stretch>
            <a:fillRect/>
          </a:stretch>
        </p:blipFill>
        <p:spPr>
          <a:xfrm>
            <a:off x="755576" y="2209800"/>
            <a:ext cx="2601310" cy="902592"/>
          </a:xfrm>
          <a:prstGeom prst="rect">
            <a:avLst/>
          </a:prstGeom>
        </p:spPr>
      </p:pic>
      <p:pic>
        <p:nvPicPr>
          <p:cNvPr id="5" name="Picture 4">
            <a:extLst>
              <a:ext uri="{FF2B5EF4-FFF2-40B4-BE49-F238E27FC236}">
                <a16:creationId xmlns:a16="http://schemas.microsoft.com/office/drawing/2014/main" id="{0FCC568B-2312-443E-BF63-57F73F924E1D}"/>
              </a:ext>
            </a:extLst>
          </p:cNvPr>
          <p:cNvPicPr>
            <a:picLocks noChangeAspect="1"/>
          </p:cNvPicPr>
          <p:nvPr/>
        </p:nvPicPr>
        <p:blipFill>
          <a:blip r:embed="rId3"/>
          <a:stretch>
            <a:fillRect/>
          </a:stretch>
        </p:blipFill>
        <p:spPr>
          <a:xfrm>
            <a:off x="755576" y="3673904"/>
            <a:ext cx="7500693" cy="1051240"/>
          </a:xfrm>
          <a:prstGeom prst="rect">
            <a:avLst/>
          </a:prstGeom>
        </p:spPr>
      </p:pic>
      <p:sp>
        <p:nvSpPr>
          <p:cNvPr id="6" name="TextBox 5">
            <a:extLst>
              <a:ext uri="{FF2B5EF4-FFF2-40B4-BE49-F238E27FC236}">
                <a16:creationId xmlns:a16="http://schemas.microsoft.com/office/drawing/2014/main" id="{8448280C-DC69-4CC0-AD86-96D095036EC7}"/>
              </a:ext>
            </a:extLst>
          </p:cNvPr>
          <p:cNvSpPr txBox="1"/>
          <p:nvPr/>
        </p:nvSpPr>
        <p:spPr>
          <a:xfrm>
            <a:off x="755576" y="5101990"/>
            <a:ext cx="6571030" cy="369332"/>
          </a:xfrm>
          <a:prstGeom prst="rect">
            <a:avLst/>
          </a:prstGeom>
          <a:noFill/>
        </p:spPr>
        <p:txBody>
          <a:bodyPr wrap="none" rtlCol="0">
            <a:spAutoFit/>
          </a:bodyPr>
          <a:lstStyle/>
          <a:p>
            <a:pPr algn="l" rtl="0"/>
            <a:r>
              <a:rPr lang="en-US" dirty="0"/>
              <a:t>Retardation forces can be repulsive or attractive.</a:t>
            </a:r>
          </a:p>
        </p:txBody>
      </p:sp>
    </p:spTree>
    <p:extLst>
      <p:ext uri="{BB962C8B-B14F-4D97-AF65-F5344CB8AC3E}">
        <p14:creationId xmlns:p14="http://schemas.microsoft.com/office/powerpoint/2010/main" val="412144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678C1A-7433-4FAB-A466-D4B31C0FF94F}"/>
              </a:ext>
            </a:extLst>
          </p:cNvPr>
          <p:cNvSpPr>
            <a:spLocks noGrp="1"/>
          </p:cNvSpPr>
          <p:nvPr>
            <p:ph type="sldNum" sz="quarter" idx="12"/>
          </p:nvPr>
        </p:nvSpPr>
        <p:spPr/>
        <p:txBody>
          <a:bodyPr/>
          <a:lstStyle/>
          <a:p>
            <a:fld id="{A46D889C-14DB-4B66-94F2-2A2273D32D22}" type="slidenum">
              <a:rPr lang="he-IL" smtClean="0"/>
              <a:pPr/>
              <a:t>29</a:t>
            </a:fld>
            <a:endParaRPr lang="en-US"/>
          </a:p>
        </p:txBody>
      </p:sp>
      <p:pic>
        <p:nvPicPr>
          <p:cNvPr id="4" name="Picture 3">
            <a:extLst>
              <a:ext uri="{FF2B5EF4-FFF2-40B4-BE49-F238E27FC236}">
                <a16:creationId xmlns:a16="http://schemas.microsoft.com/office/drawing/2014/main" id="{559A1B37-7450-416F-8791-5E5478E8774C}"/>
              </a:ext>
            </a:extLst>
          </p:cNvPr>
          <p:cNvPicPr>
            <a:picLocks noChangeAspect="1"/>
          </p:cNvPicPr>
          <p:nvPr/>
        </p:nvPicPr>
        <p:blipFill>
          <a:blip r:embed="rId2"/>
          <a:stretch>
            <a:fillRect/>
          </a:stretch>
        </p:blipFill>
        <p:spPr>
          <a:xfrm>
            <a:off x="971600" y="1484784"/>
            <a:ext cx="1631232" cy="792088"/>
          </a:xfrm>
          <a:prstGeom prst="rect">
            <a:avLst/>
          </a:prstGeom>
        </p:spPr>
      </p:pic>
      <p:sp>
        <p:nvSpPr>
          <p:cNvPr id="5" name="TextBox 4">
            <a:extLst>
              <a:ext uri="{FF2B5EF4-FFF2-40B4-BE49-F238E27FC236}">
                <a16:creationId xmlns:a16="http://schemas.microsoft.com/office/drawing/2014/main" id="{B1AF2767-50A7-471B-BD3F-F536FE9D7A0D}"/>
              </a:ext>
            </a:extLst>
          </p:cNvPr>
          <p:cNvSpPr txBox="1"/>
          <p:nvPr/>
        </p:nvSpPr>
        <p:spPr>
          <a:xfrm>
            <a:off x="3851920" y="1628800"/>
            <a:ext cx="3672408" cy="646331"/>
          </a:xfrm>
          <a:prstGeom prst="rect">
            <a:avLst/>
          </a:prstGeom>
          <a:noFill/>
        </p:spPr>
        <p:txBody>
          <a:bodyPr wrap="square" rtlCol="0">
            <a:spAutoFit/>
          </a:bodyPr>
          <a:lstStyle/>
          <a:p>
            <a:pPr algn="l" rtl="0"/>
            <a:r>
              <a:rPr lang="en-US" dirty="0"/>
              <a:t>Mass is accreted from the intergalactic gas.</a:t>
            </a:r>
          </a:p>
        </p:txBody>
      </p:sp>
      <p:pic>
        <p:nvPicPr>
          <p:cNvPr id="6" name="Picture 5">
            <a:extLst>
              <a:ext uri="{FF2B5EF4-FFF2-40B4-BE49-F238E27FC236}">
                <a16:creationId xmlns:a16="http://schemas.microsoft.com/office/drawing/2014/main" id="{FB3E8113-7C3D-4997-B5CA-9CB77CBD58B7}"/>
              </a:ext>
            </a:extLst>
          </p:cNvPr>
          <p:cNvPicPr>
            <a:picLocks noChangeAspect="1"/>
          </p:cNvPicPr>
          <p:nvPr/>
        </p:nvPicPr>
        <p:blipFill>
          <a:blip r:embed="rId3"/>
          <a:stretch>
            <a:fillRect/>
          </a:stretch>
        </p:blipFill>
        <p:spPr>
          <a:xfrm>
            <a:off x="971599" y="2852936"/>
            <a:ext cx="1554469" cy="648072"/>
          </a:xfrm>
          <a:prstGeom prst="rect">
            <a:avLst/>
          </a:prstGeom>
        </p:spPr>
      </p:pic>
      <p:sp>
        <p:nvSpPr>
          <p:cNvPr id="7" name="TextBox 6">
            <a:extLst>
              <a:ext uri="{FF2B5EF4-FFF2-40B4-BE49-F238E27FC236}">
                <a16:creationId xmlns:a16="http://schemas.microsoft.com/office/drawing/2014/main" id="{277A250B-B918-466F-8E0F-014683590B16}"/>
              </a:ext>
            </a:extLst>
          </p:cNvPr>
          <p:cNvSpPr txBox="1"/>
          <p:nvPr/>
        </p:nvSpPr>
        <p:spPr>
          <a:xfrm>
            <a:off x="3851920" y="2992306"/>
            <a:ext cx="4480714" cy="369332"/>
          </a:xfrm>
          <a:prstGeom prst="rect">
            <a:avLst/>
          </a:prstGeom>
          <a:noFill/>
        </p:spPr>
        <p:txBody>
          <a:bodyPr wrap="none" rtlCol="0">
            <a:spAutoFit/>
          </a:bodyPr>
          <a:lstStyle/>
          <a:p>
            <a:r>
              <a:rPr lang="en-US" dirty="0"/>
              <a:t>The intergalactic gas is depleted.</a:t>
            </a:r>
          </a:p>
        </p:txBody>
      </p:sp>
      <p:pic>
        <p:nvPicPr>
          <p:cNvPr id="8" name="Picture 7">
            <a:extLst>
              <a:ext uri="{FF2B5EF4-FFF2-40B4-BE49-F238E27FC236}">
                <a16:creationId xmlns:a16="http://schemas.microsoft.com/office/drawing/2014/main" id="{3AD36003-6497-4009-8CB0-E200F377143E}"/>
              </a:ext>
            </a:extLst>
          </p:cNvPr>
          <p:cNvPicPr>
            <a:picLocks noChangeAspect="1"/>
          </p:cNvPicPr>
          <p:nvPr/>
        </p:nvPicPr>
        <p:blipFill>
          <a:blip r:embed="rId4"/>
          <a:stretch>
            <a:fillRect/>
          </a:stretch>
        </p:blipFill>
        <p:spPr>
          <a:xfrm>
            <a:off x="2267744" y="3861048"/>
            <a:ext cx="3744416" cy="1442439"/>
          </a:xfrm>
          <a:prstGeom prst="rect">
            <a:avLst/>
          </a:prstGeom>
        </p:spPr>
      </p:pic>
      <p:sp>
        <p:nvSpPr>
          <p:cNvPr id="9" name="Rectangle 8">
            <a:extLst>
              <a:ext uri="{FF2B5EF4-FFF2-40B4-BE49-F238E27FC236}">
                <a16:creationId xmlns:a16="http://schemas.microsoft.com/office/drawing/2014/main" id="{F21DE5DA-3175-4C39-B9EF-F2954BE0FB63}"/>
              </a:ext>
            </a:extLst>
          </p:cNvPr>
          <p:cNvSpPr/>
          <p:nvPr/>
        </p:nvSpPr>
        <p:spPr>
          <a:xfrm>
            <a:off x="539552" y="5384005"/>
            <a:ext cx="6334426" cy="1077218"/>
          </a:xfrm>
          <a:prstGeom prst="rect">
            <a:avLst/>
          </a:prstGeom>
        </p:spPr>
        <p:txBody>
          <a:bodyPr wrap="none">
            <a:spAutoFit/>
          </a:bodyPr>
          <a:lstStyle/>
          <a:p>
            <a:pPr algn="l" rtl="0"/>
            <a:r>
              <a:rPr lang="en-US" sz="3200" b="0" dirty="0">
                <a:latin typeface="CMR10"/>
              </a:rPr>
              <a:t>The retardation force is attractive in</a:t>
            </a:r>
          </a:p>
          <a:p>
            <a:pPr algn="l" rtl="0"/>
            <a:r>
              <a:rPr lang="en-US" sz="3200" b="0" dirty="0">
                <a:latin typeface="CMR10"/>
              </a:rPr>
              <a:t>the galactic scenario.</a:t>
            </a:r>
            <a:endParaRPr lang="en-US" sz="3200" dirty="0"/>
          </a:p>
        </p:txBody>
      </p:sp>
    </p:spTree>
    <p:extLst>
      <p:ext uri="{BB962C8B-B14F-4D97-AF65-F5344CB8AC3E}">
        <p14:creationId xmlns:p14="http://schemas.microsoft.com/office/powerpoint/2010/main" val="2171587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04DA6A08-5508-4D66-933F-5FFB383FDA05}" type="slidenum">
              <a:rPr lang="he-IL"/>
              <a:pPr/>
              <a:t>3</a:t>
            </a:fld>
            <a:endParaRPr lang="en-US"/>
          </a:p>
        </p:txBody>
      </p:sp>
      <p:sp>
        <p:nvSpPr>
          <p:cNvPr id="278530" name="Rectangle 2"/>
          <p:cNvSpPr>
            <a:spLocks noGrp="1" noChangeArrowheads="1"/>
          </p:cNvSpPr>
          <p:nvPr>
            <p:ph type="title"/>
          </p:nvPr>
        </p:nvSpPr>
        <p:spPr/>
        <p:txBody>
          <a:bodyPr/>
          <a:lstStyle/>
          <a:p>
            <a:r>
              <a:rPr lang="en-US" dirty="0"/>
              <a:t>Contents:</a:t>
            </a:r>
          </a:p>
        </p:txBody>
      </p:sp>
      <p:sp>
        <p:nvSpPr>
          <p:cNvPr id="278531" name="Text Box 3"/>
          <p:cNvSpPr txBox="1">
            <a:spLocks noChangeArrowheads="1"/>
          </p:cNvSpPr>
          <p:nvPr/>
        </p:nvSpPr>
        <p:spPr bwMode="auto">
          <a:xfrm>
            <a:off x="1115616" y="2438400"/>
            <a:ext cx="6732984" cy="2862322"/>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cs typeface="Arial" pitchFamily="34" charset="0"/>
              </a:defRPr>
            </a:lvl1pPr>
            <a:lvl2pPr marL="800100" indent="-342900">
              <a:defRPr>
                <a:solidFill>
                  <a:schemeClr val="tx1"/>
                </a:solidFill>
                <a:latin typeface="Arial" pitchFamily="34" charset="0"/>
                <a:cs typeface="Arial" pitchFamily="34" charset="0"/>
              </a:defRPr>
            </a:lvl2pPr>
            <a:lvl3pPr marL="1257300" indent="-342900">
              <a:defRPr>
                <a:solidFill>
                  <a:schemeClr val="tx1"/>
                </a:solidFill>
                <a:latin typeface="Arial" pitchFamily="34" charset="0"/>
                <a:cs typeface="Arial" pitchFamily="34" charset="0"/>
              </a:defRPr>
            </a:lvl3pPr>
            <a:lvl4pPr marL="1714500" indent="-342900">
              <a:defRPr>
                <a:solidFill>
                  <a:schemeClr val="tx1"/>
                </a:solidFill>
                <a:latin typeface="Arial" pitchFamily="34" charset="0"/>
                <a:cs typeface="Arial" pitchFamily="34" charset="0"/>
              </a:defRPr>
            </a:lvl4pPr>
            <a:lvl5pPr marL="2171700" indent="-342900">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gn="l" rtl="0">
              <a:spcBef>
                <a:spcPct val="50000"/>
              </a:spcBef>
              <a:buFontTx/>
              <a:buAutoNum type="arabicPeriod"/>
            </a:pPr>
            <a:r>
              <a:rPr lang="en-US" dirty="0">
                <a:latin typeface="Verdana" pitchFamily="34" charset="0"/>
              </a:rPr>
              <a:t>Retardation</a:t>
            </a:r>
          </a:p>
          <a:p>
            <a:pPr algn="l" rtl="0">
              <a:spcBef>
                <a:spcPct val="50000"/>
              </a:spcBef>
              <a:buFontTx/>
              <a:buAutoNum type="arabicPeriod"/>
            </a:pPr>
            <a:r>
              <a:rPr lang="en-US" dirty="0">
                <a:latin typeface="Verdana" pitchFamily="34" charset="0"/>
              </a:rPr>
              <a:t>Galaxies</a:t>
            </a:r>
          </a:p>
          <a:p>
            <a:pPr algn="l" rtl="0">
              <a:spcBef>
                <a:spcPct val="50000"/>
              </a:spcBef>
              <a:buFontTx/>
              <a:buAutoNum type="arabicPeriod"/>
            </a:pPr>
            <a:r>
              <a:rPr lang="en-US" dirty="0">
                <a:latin typeface="Verdana" pitchFamily="34" charset="0"/>
              </a:rPr>
              <a:t>Galaxy Rotation Curves</a:t>
            </a:r>
          </a:p>
          <a:p>
            <a:pPr algn="l" rtl="0">
              <a:spcBef>
                <a:spcPct val="50000"/>
              </a:spcBef>
              <a:buFontTx/>
              <a:buAutoNum type="arabicPeriod"/>
            </a:pPr>
            <a:r>
              <a:rPr lang="en-US" dirty="0">
                <a:latin typeface="Verdana" pitchFamily="34" charset="0"/>
              </a:rPr>
              <a:t>General Relativity adopted to the galactic case </a:t>
            </a:r>
          </a:p>
          <a:p>
            <a:pPr algn="l" rtl="0">
              <a:spcBef>
                <a:spcPct val="50000"/>
              </a:spcBef>
              <a:buFontTx/>
              <a:buAutoNum type="arabicPeriod"/>
            </a:pPr>
            <a:r>
              <a:rPr lang="en-US" dirty="0">
                <a:latin typeface="Verdana" pitchFamily="34" charset="0"/>
              </a:rPr>
              <a:t>Dark Matter </a:t>
            </a:r>
          </a:p>
          <a:p>
            <a:pPr algn="l" rtl="0">
              <a:spcBef>
                <a:spcPct val="50000"/>
              </a:spcBef>
              <a:buFontTx/>
              <a:buAutoNum type="arabicPeriod"/>
            </a:pPr>
            <a:r>
              <a:rPr lang="en-US" dirty="0">
                <a:latin typeface="Verdana" pitchFamily="34" charset="0"/>
              </a:rPr>
              <a:t>Mond</a:t>
            </a:r>
          </a:p>
          <a:p>
            <a:pPr algn="l" rtl="0">
              <a:spcBef>
                <a:spcPct val="50000"/>
              </a:spcBef>
              <a:buFontTx/>
              <a:buAutoNum type="arabicPeriod"/>
            </a:pPr>
            <a:r>
              <a:rPr lang="en-US" dirty="0">
                <a:latin typeface="Verdana" pitchFamily="34" charset="0"/>
              </a:rPr>
              <a:t>Conclusion</a:t>
            </a:r>
          </a:p>
        </p:txBody>
      </p:sp>
    </p:spTree>
    <p:extLst>
      <p:ext uri="{BB962C8B-B14F-4D97-AF65-F5344CB8AC3E}">
        <p14:creationId xmlns:p14="http://schemas.microsoft.com/office/powerpoint/2010/main" val="218571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8DAB4F-A200-4821-8822-AD7257A4E0F4}"/>
              </a:ext>
            </a:extLst>
          </p:cNvPr>
          <p:cNvSpPr>
            <a:spLocks noGrp="1"/>
          </p:cNvSpPr>
          <p:nvPr>
            <p:ph type="sldNum" sz="quarter" idx="12"/>
          </p:nvPr>
        </p:nvSpPr>
        <p:spPr/>
        <p:txBody>
          <a:bodyPr/>
          <a:lstStyle/>
          <a:p>
            <a:fld id="{A46D889C-14DB-4B66-94F2-2A2273D32D22}" type="slidenum">
              <a:rPr lang="he-IL" smtClean="0"/>
              <a:pPr/>
              <a:t>30</a:t>
            </a:fld>
            <a:endParaRPr lang="en-US"/>
          </a:p>
        </p:txBody>
      </p:sp>
      <p:sp>
        <p:nvSpPr>
          <p:cNvPr id="3" name="Title 2">
            <a:extLst>
              <a:ext uri="{FF2B5EF4-FFF2-40B4-BE49-F238E27FC236}">
                <a16:creationId xmlns:a16="http://schemas.microsoft.com/office/drawing/2014/main" id="{A589E4CA-2EF3-43C9-97A5-D1F91E1107D3}"/>
              </a:ext>
            </a:extLst>
          </p:cNvPr>
          <p:cNvSpPr>
            <a:spLocks noGrp="1"/>
          </p:cNvSpPr>
          <p:nvPr>
            <p:ph type="title"/>
          </p:nvPr>
        </p:nvSpPr>
        <p:spPr>
          <a:xfrm>
            <a:off x="457200" y="990600"/>
            <a:ext cx="8153400" cy="1790328"/>
          </a:xfrm>
        </p:spPr>
        <p:txBody>
          <a:bodyPr/>
          <a:lstStyle/>
          <a:p>
            <a:r>
              <a:rPr lang="en-US" dirty="0"/>
              <a:t>Alternative explanations for galactic rotation curves:</a:t>
            </a:r>
          </a:p>
        </p:txBody>
      </p:sp>
      <p:sp>
        <p:nvSpPr>
          <p:cNvPr id="4" name="TextBox 3">
            <a:extLst>
              <a:ext uri="{FF2B5EF4-FFF2-40B4-BE49-F238E27FC236}">
                <a16:creationId xmlns:a16="http://schemas.microsoft.com/office/drawing/2014/main" id="{10A8AC24-C025-4730-A26B-6DC0B695FFC0}"/>
              </a:ext>
            </a:extLst>
          </p:cNvPr>
          <p:cNvSpPr txBox="1"/>
          <p:nvPr/>
        </p:nvSpPr>
        <p:spPr>
          <a:xfrm>
            <a:off x="557491" y="3429000"/>
            <a:ext cx="7952818" cy="1384995"/>
          </a:xfrm>
          <a:prstGeom prst="rect">
            <a:avLst/>
          </a:prstGeom>
          <a:noFill/>
        </p:spPr>
        <p:txBody>
          <a:bodyPr wrap="none" rtlCol="0">
            <a:spAutoFit/>
          </a:bodyPr>
          <a:lstStyle/>
          <a:p>
            <a:pPr marL="342900" indent="-342900" algn="l" rtl="0">
              <a:buFont typeface="+mj-lt"/>
              <a:buAutoNum type="arabicPeriod"/>
            </a:pPr>
            <a:r>
              <a:rPr lang="en-US" sz="2800" dirty="0"/>
              <a:t>Dark matter</a:t>
            </a:r>
          </a:p>
          <a:p>
            <a:pPr marL="342900" indent="-342900" algn="l" rtl="0">
              <a:buFont typeface="+mj-lt"/>
              <a:buAutoNum type="arabicPeriod"/>
            </a:pPr>
            <a:endParaRPr lang="en-US" sz="2800" dirty="0"/>
          </a:p>
          <a:p>
            <a:pPr marL="342900" indent="-342900" algn="l" rtl="0">
              <a:buFont typeface="+mj-lt"/>
              <a:buAutoNum type="arabicPeriod"/>
            </a:pPr>
            <a:r>
              <a:rPr lang="en-US" sz="2800" dirty="0"/>
              <a:t>MOND (Modified Newtonian Gravity)</a:t>
            </a:r>
          </a:p>
        </p:txBody>
      </p:sp>
    </p:spTree>
    <p:extLst>
      <p:ext uri="{BB962C8B-B14F-4D97-AF65-F5344CB8AC3E}">
        <p14:creationId xmlns:p14="http://schemas.microsoft.com/office/powerpoint/2010/main" val="2686986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342AC-BB52-4D84-A9B2-031DE25FCBBB}"/>
              </a:ext>
            </a:extLst>
          </p:cNvPr>
          <p:cNvSpPr>
            <a:spLocks noGrp="1"/>
          </p:cNvSpPr>
          <p:nvPr>
            <p:ph type="sldNum" sz="quarter" idx="12"/>
          </p:nvPr>
        </p:nvSpPr>
        <p:spPr/>
        <p:txBody>
          <a:bodyPr/>
          <a:lstStyle/>
          <a:p>
            <a:fld id="{A46D889C-14DB-4B66-94F2-2A2273D32D22}" type="slidenum">
              <a:rPr lang="he-IL" smtClean="0"/>
              <a:pPr/>
              <a:t>31</a:t>
            </a:fld>
            <a:endParaRPr lang="en-US"/>
          </a:p>
        </p:txBody>
      </p:sp>
      <p:sp>
        <p:nvSpPr>
          <p:cNvPr id="3" name="Title 2">
            <a:extLst>
              <a:ext uri="{FF2B5EF4-FFF2-40B4-BE49-F238E27FC236}">
                <a16:creationId xmlns:a16="http://schemas.microsoft.com/office/drawing/2014/main" id="{2221ED5C-25ED-4C1E-B064-EE00CA6B07BA}"/>
              </a:ext>
            </a:extLst>
          </p:cNvPr>
          <p:cNvSpPr>
            <a:spLocks noGrp="1"/>
          </p:cNvSpPr>
          <p:nvPr>
            <p:ph type="title"/>
          </p:nvPr>
        </p:nvSpPr>
        <p:spPr>
          <a:xfrm>
            <a:off x="457200" y="990600"/>
            <a:ext cx="8153400" cy="2294384"/>
          </a:xfrm>
        </p:spPr>
        <p:txBody>
          <a:bodyPr/>
          <a:lstStyle/>
          <a:p>
            <a:r>
              <a:rPr lang="en-US" dirty="0"/>
              <a:t>How can retardation effect be confused with a non existent “dark matter”?</a:t>
            </a:r>
          </a:p>
        </p:txBody>
      </p:sp>
      <p:pic>
        <p:nvPicPr>
          <p:cNvPr id="4" name="Picture 3">
            <a:extLst>
              <a:ext uri="{FF2B5EF4-FFF2-40B4-BE49-F238E27FC236}">
                <a16:creationId xmlns:a16="http://schemas.microsoft.com/office/drawing/2014/main" id="{40ECAB29-AB3F-4152-8E37-F6AF373C5187}"/>
              </a:ext>
            </a:extLst>
          </p:cNvPr>
          <p:cNvPicPr>
            <a:picLocks noChangeAspect="1"/>
          </p:cNvPicPr>
          <p:nvPr/>
        </p:nvPicPr>
        <p:blipFill>
          <a:blip r:embed="rId2"/>
          <a:stretch>
            <a:fillRect/>
          </a:stretch>
        </p:blipFill>
        <p:spPr>
          <a:xfrm>
            <a:off x="899592" y="3501008"/>
            <a:ext cx="4248472" cy="1120968"/>
          </a:xfrm>
          <a:prstGeom prst="rect">
            <a:avLst/>
          </a:prstGeom>
        </p:spPr>
      </p:pic>
      <p:sp>
        <p:nvSpPr>
          <p:cNvPr id="5" name="TextBox 4">
            <a:extLst>
              <a:ext uri="{FF2B5EF4-FFF2-40B4-BE49-F238E27FC236}">
                <a16:creationId xmlns:a16="http://schemas.microsoft.com/office/drawing/2014/main" id="{66D0D10D-56BB-40C0-8EFD-B225DEE5D7D7}"/>
              </a:ext>
            </a:extLst>
          </p:cNvPr>
          <p:cNvSpPr txBox="1"/>
          <p:nvPr/>
        </p:nvSpPr>
        <p:spPr>
          <a:xfrm>
            <a:off x="899592" y="5085184"/>
            <a:ext cx="3296095" cy="369332"/>
          </a:xfrm>
          <a:prstGeom prst="rect">
            <a:avLst/>
          </a:prstGeom>
          <a:noFill/>
        </p:spPr>
        <p:txBody>
          <a:bodyPr wrap="none" rtlCol="0">
            <a:spAutoFit/>
          </a:bodyPr>
          <a:lstStyle/>
          <a:p>
            <a:pPr algn="l" rtl="0"/>
            <a:r>
              <a:rPr lang="en-US" dirty="0"/>
              <a:t>However, F</a:t>
            </a:r>
            <a:r>
              <a:rPr lang="en-US" baseline="-25000" dirty="0"/>
              <a:t>d </a:t>
            </a:r>
            <a:r>
              <a:rPr lang="en-US" dirty="0"/>
              <a:t> is really F</a:t>
            </a:r>
            <a:r>
              <a:rPr lang="en-US" baseline="-25000" dirty="0"/>
              <a:t>r</a:t>
            </a:r>
            <a:endParaRPr lang="en-US" dirty="0"/>
          </a:p>
        </p:txBody>
      </p:sp>
      <p:pic>
        <p:nvPicPr>
          <p:cNvPr id="6" name="Picture 5">
            <a:extLst>
              <a:ext uri="{FF2B5EF4-FFF2-40B4-BE49-F238E27FC236}">
                <a16:creationId xmlns:a16="http://schemas.microsoft.com/office/drawing/2014/main" id="{31DD8DA6-09FA-4E7A-9D4D-FE7D7ED894B0}"/>
              </a:ext>
            </a:extLst>
          </p:cNvPr>
          <p:cNvPicPr>
            <a:picLocks noChangeAspect="1"/>
          </p:cNvPicPr>
          <p:nvPr/>
        </p:nvPicPr>
        <p:blipFill>
          <a:blip r:embed="rId3"/>
          <a:stretch>
            <a:fillRect/>
          </a:stretch>
        </p:blipFill>
        <p:spPr>
          <a:xfrm>
            <a:off x="4716016" y="4891460"/>
            <a:ext cx="1739206" cy="669984"/>
          </a:xfrm>
          <a:prstGeom prst="rect">
            <a:avLst/>
          </a:prstGeom>
        </p:spPr>
      </p:pic>
      <p:sp>
        <p:nvSpPr>
          <p:cNvPr id="7" name="Arrow: Right 6">
            <a:extLst>
              <a:ext uri="{FF2B5EF4-FFF2-40B4-BE49-F238E27FC236}">
                <a16:creationId xmlns:a16="http://schemas.microsoft.com/office/drawing/2014/main" id="{5AFA8F98-F30F-4AC4-A9E3-F9CE5E9DDE23}"/>
              </a:ext>
            </a:extLst>
          </p:cNvPr>
          <p:cNvSpPr/>
          <p:nvPr/>
        </p:nvSpPr>
        <p:spPr bwMode="auto">
          <a:xfrm>
            <a:off x="899592" y="6226175"/>
            <a:ext cx="2304256" cy="299169"/>
          </a:xfrm>
          <a:prstGeom prst="rightArrow">
            <a:avLst/>
          </a:pr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cs typeface="Arial" pitchFamily="34" charset="0"/>
            </a:endParaRPr>
          </a:p>
        </p:txBody>
      </p:sp>
      <p:pic>
        <p:nvPicPr>
          <p:cNvPr id="8" name="Picture 7">
            <a:extLst>
              <a:ext uri="{FF2B5EF4-FFF2-40B4-BE49-F238E27FC236}">
                <a16:creationId xmlns:a16="http://schemas.microsoft.com/office/drawing/2014/main" id="{AA89FD13-C9C5-4D3A-B01A-38FCEE16AF29}"/>
              </a:ext>
            </a:extLst>
          </p:cNvPr>
          <p:cNvPicPr>
            <a:picLocks noChangeAspect="1"/>
          </p:cNvPicPr>
          <p:nvPr/>
        </p:nvPicPr>
        <p:blipFill>
          <a:blip r:embed="rId4"/>
          <a:stretch>
            <a:fillRect/>
          </a:stretch>
        </p:blipFill>
        <p:spPr>
          <a:xfrm>
            <a:off x="3851919" y="5870055"/>
            <a:ext cx="1907479" cy="813319"/>
          </a:xfrm>
          <a:prstGeom prst="rect">
            <a:avLst/>
          </a:prstGeom>
        </p:spPr>
      </p:pic>
    </p:spTree>
    <p:extLst>
      <p:ext uri="{BB962C8B-B14F-4D97-AF65-F5344CB8AC3E}">
        <p14:creationId xmlns:p14="http://schemas.microsoft.com/office/powerpoint/2010/main" val="3986608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867EA1-4C43-4247-8A71-E4CDD3B96BCB}"/>
              </a:ext>
            </a:extLst>
          </p:cNvPr>
          <p:cNvSpPr>
            <a:spLocks noGrp="1"/>
          </p:cNvSpPr>
          <p:nvPr>
            <p:ph type="sldNum" sz="quarter" idx="12"/>
          </p:nvPr>
        </p:nvSpPr>
        <p:spPr/>
        <p:txBody>
          <a:bodyPr/>
          <a:lstStyle/>
          <a:p>
            <a:fld id="{A46D889C-14DB-4B66-94F2-2A2273D32D22}" type="slidenum">
              <a:rPr lang="he-IL" smtClean="0"/>
              <a:pPr/>
              <a:t>32</a:t>
            </a:fld>
            <a:endParaRPr lang="en-US"/>
          </a:p>
        </p:txBody>
      </p:sp>
      <p:pic>
        <p:nvPicPr>
          <p:cNvPr id="4" name="Picture 3">
            <a:extLst>
              <a:ext uri="{FF2B5EF4-FFF2-40B4-BE49-F238E27FC236}">
                <a16:creationId xmlns:a16="http://schemas.microsoft.com/office/drawing/2014/main" id="{FAACD6EE-4234-48A0-91D7-EAA46C4F014E}"/>
              </a:ext>
            </a:extLst>
          </p:cNvPr>
          <p:cNvPicPr>
            <a:picLocks noChangeAspect="1"/>
          </p:cNvPicPr>
          <p:nvPr/>
        </p:nvPicPr>
        <p:blipFill>
          <a:blip r:embed="rId2"/>
          <a:stretch>
            <a:fillRect/>
          </a:stretch>
        </p:blipFill>
        <p:spPr>
          <a:xfrm>
            <a:off x="323528" y="1556792"/>
            <a:ext cx="8169131" cy="1080120"/>
          </a:xfrm>
          <a:prstGeom prst="rect">
            <a:avLst/>
          </a:prstGeom>
        </p:spPr>
      </p:pic>
      <p:pic>
        <p:nvPicPr>
          <p:cNvPr id="5" name="Picture 4">
            <a:extLst>
              <a:ext uri="{FF2B5EF4-FFF2-40B4-BE49-F238E27FC236}">
                <a16:creationId xmlns:a16="http://schemas.microsoft.com/office/drawing/2014/main" id="{4E2933FC-094C-4EEC-82EC-2A0C51E462B2}"/>
              </a:ext>
            </a:extLst>
          </p:cNvPr>
          <p:cNvPicPr>
            <a:picLocks noChangeAspect="1"/>
          </p:cNvPicPr>
          <p:nvPr/>
        </p:nvPicPr>
        <p:blipFill>
          <a:blip r:embed="rId3"/>
          <a:stretch>
            <a:fillRect/>
          </a:stretch>
        </p:blipFill>
        <p:spPr>
          <a:xfrm>
            <a:off x="2627784" y="2924944"/>
            <a:ext cx="3456384" cy="1471657"/>
          </a:xfrm>
          <a:prstGeom prst="rect">
            <a:avLst/>
          </a:prstGeom>
        </p:spPr>
      </p:pic>
      <p:pic>
        <p:nvPicPr>
          <p:cNvPr id="6" name="Picture 5">
            <a:extLst>
              <a:ext uri="{FF2B5EF4-FFF2-40B4-BE49-F238E27FC236}">
                <a16:creationId xmlns:a16="http://schemas.microsoft.com/office/drawing/2014/main" id="{21B188BB-6C42-4E5A-9B2F-DBC8BCCBFA28}"/>
              </a:ext>
            </a:extLst>
          </p:cNvPr>
          <p:cNvPicPr>
            <a:picLocks noChangeAspect="1"/>
          </p:cNvPicPr>
          <p:nvPr/>
        </p:nvPicPr>
        <p:blipFill>
          <a:blip r:embed="rId4"/>
          <a:stretch>
            <a:fillRect/>
          </a:stretch>
        </p:blipFill>
        <p:spPr>
          <a:xfrm>
            <a:off x="1043608" y="5323895"/>
            <a:ext cx="6291541" cy="1143800"/>
          </a:xfrm>
          <a:prstGeom prst="rect">
            <a:avLst/>
          </a:prstGeom>
        </p:spPr>
      </p:pic>
      <p:pic>
        <p:nvPicPr>
          <p:cNvPr id="7" name="Picture 6">
            <a:extLst>
              <a:ext uri="{FF2B5EF4-FFF2-40B4-BE49-F238E27FC236}">
                <a16:creationId xmlns:a16="http://schemas.microsoft.com/office/drawing/2014/main" id="{F8E6DCDF-B004-4E74-BF7F-B1F6E31AE97A}"/>
              </a:ext>
            </a:extLst>
          </p:cNvPr>
          <p:cNvPicPr>
            <a:picLocks noChangeAspect="1"/>
          </p:cNvPicPr>
          <p:nvPr/>
        </p:nvPicPr>
        <p:blipFill>
          <a:blip r:embed="rId5"/>
          <a:stretch>
            <a:fillRect/>
          </a:stretch>
        </p:blipFill>
        <p:spPr>
          <a:xfrm>
            <a:off x="467544" y="4600888"/>
            <a:ext cx="8187800" cy="412288"/>
          </a:xfrm>
          <a:prstGeom prst="rect">
            <a:avLst/>
          </a:prstGeom>
        </p:spPr>
      </p:pic>
    </p:spTree>
    <p:extLst>
      <p:ext uri="{BB962C8B-B14F-4D97-AF65-F5344CB8AC3E}">
        <p14:creationId xmlns:p14="http://schemas.microsoft.com/office/powerpoint/2010/main" val="2801851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A342AC-BB52-4D84-A9B2-031DE25FCBBB}"/>
              </a:ext>
            </a:extLst>
          </p:cNvPr>
          <p:cNvSpPr>
            <a:spLocks noGrp="1"/>
          </p:cNvSpPr>
          <p:nvPr>
            <p:ph type="sldNum" sz="quarter" idx="12"/>
          </p:nvPr>
        </p:nvSpPr>
        <p:spPr/>
        <p:txBody>
          <a:bodyPr/>
          <a:lstStyle/>
          <a:p>
            <a:fld id="{A46D889C-14DB-4B66-94F2-2A2273D32D22}" type="slidenum">
              <a:rPr lang="he-IL" smtClean="0"/>
              <a:pPr/>
              <a:t>33</a:t>
            </a:fld>
            <a:endParaRPr lang="en-US"/>
          </a:p>
        </p:txBody>
      </p:sp>
      <p:sp>
        <p:nvSpPr>
          <p:cNvPr id="3" name="Title 2">
            <a:extLst>
              <a:ext uri="{FF2B5EF4-FFF2-40B4-BE49-F238E27FC236}">
                <a16:creationId xmlns:a16="http://schemas.microsoft.com/office/drawing/2014/main" id="{2221ED5C-25ED-4C1E-B064-EE00CA6B07BA}"/>
              </a:ext>
            </a:extLst>
          </p:cNvPr>
          <p:cNvSpPr>
            <a:spLocks noGrp="1"/>
          </p:cNvSpPr>
          <p:nvPr>
            <p:ph type="title"/>
          </p:nvPr>
        </p:nvSpPr>
        <p:spPr>
          <a:xfrm>
            <a:off x="457200" y="990600"/>
            <a:ext cx="8507288" cy="2294384"/>
          </a:xfrm>
        </p:spPr>
        <p:txBody>
          <a:bodyPr/>
          <a:lstStyle/>
          <a:p>
            <a:r>
              <a:rPr lang="en-US" dirty="0"/>
              <a:t>What can we learn from the incorrect MOND theory of gravity (but observationally fitting)?</a:t>
            </a:r>
          </a:p>
        </p:txBody>
      </p:sp>
      <p:pic>
        <p:nvPicPr>
          <p:cNvPr id="9" name="Picture 8">
            <a:extLst>
              <a:ext uri="{FF2B5EF4-FFF2-40B4-BE49-F238E27FC236}">
                <a16:creationId xmlns:a16="http://schemas.microsoft.com/office/drawing/2014/main" id="{8B160625-64A5-4D6F-82D8-7AE495B49769}"/>
              </a:ext>
            </a:extLst>
          </p:cNvPr>
          <p:cNvPicPr>
            <a:picLocks noChangeAspect="1"/>
          </p:cNvPicPr>
          <p:nvPr/>
        </p:nvPicPr>
        <p:blipFill>
          <a:blip r:embed="rId2"/>
          <a:stretch>
            <a:fillRect/>
          </a:stretch>
        </p:blipFill>
        <p:spPr>
          <a:xfrm>
            <a:off x="1187623" y="3558762"/>
            <a:ext cx="3932519" cy="1670437"/>
          </a:xfrm>
          <a:prstGeom prst="rect">
            <a:avLst/>
          </a:prstGeom>
        </p:spPr>
      </p:pic>
      <p:sp>
        <p:nvSpPr>
          <p:cNvPr id="10" name="TextBox 9">
            <a:extLst>
              <a:ext uri="{FF2B5EF4-FFF2-40B4-BE49-F238E27FC236}">
                <a16:creationId xmlns:a16="http://schemas.microsoft.com/office/drawing/2014/main" id="{50A0C217-5D74-4F07-927B-36D0B247F9CF}"/>
              </a:ext>
            </a:extLst>
          </p:cNvPr>
          <p:cNvSpPr txBox="1"/>
          <p:nvPr/>
        </p:nvSpPr>
        <p:spPr>
          <a:xfrm>
            <a:off x="683568" y="5467129"/>
            <a:ext cx="6336704" cy="646331"/>
          </a:xfrm>
          <a:prstGeom prst="rect">
            <a:avLst/>
          </a:prstGeom>
          <a:noFill/>
        </p:spPr>
        <p:txBody>
          <a:bodyPr wrap="square" rtlCol="0">
            <a:spAutoFit/>
          </a:bodyPr>
          <a:lstStyle/>
          <a:p>
            <a:pPr algn="l" rtl="0"/>
            <a:r>
              <a:rPr lang="en-US" dirty="0"/>
              <a:t>Suggested by Milgrom and corrected for the relativistic case by Bekenstein</a:t>
            </a:r>
          </a:p>
        </p:txBody>
      </p:sp>
      <p:pic>
        <p:nvPicPr>
          <p:cNvPr id="11" name="Picture 10">
            <a:extLst>
              <a:ext uri="{FF2B5EF4-FFF2-40B4-BE49-F238E27FC236}">
                <a16:creationId xmlns:a16="http://schemas.microsoft.com/office/drawing/2014/main" id="{C71DE061-85E1-40AC-9EF3-20D8F3D4DC27}"/>
              </a:ext>
            </a:extLst>
          </p:cNvPr>
          <p:cNvPicPr>
            <a:picLocks noChangeAspect="1"/>
          </p:cNvPicPr>
          <p:nvPr/>
        </p:nvPicPr>
        <p:blipFill>
          <a:blip r:embed="rId3"/>
          <a:stretch>
            <a:fillRect/>
          </a:stretch>
        </p:blipFill>
        <p:spPr>
          <a:xfrm>
            <a:off x="5478374" y="3861048"/>
            <a:ext cx="3083795" cy="1171381"/>
          </a:xfrm>
          <a:prstGeom prst="rect">
            <a:avLst/>
          </a:prstGeom>
        </p:spPr>
      </p:pic>
    </p:spTree>
    <p:extLst>
      <p:ext uri="{BB962C8B-B14F-4D97-AF65-F5344CB8AC3E}">
        <p14:creationId xmlns:p14="http://schemas.microsoft.com/office/powerpoint/2010/main" val="3086570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BE27BE-D31D-4FCF-8F15-A8C6B151A30C}"/>
              </a:ext>
            </a:extLst>
          </p:cNvPr>
          <p:cNvSpPr>
            <a:spLocks noGrp="1"/>
          </p:cNvSpPr>
          <p:nvPr>
            <p:ph type="sldNum" sz="quarter" idx="12"/>
          </p:nvPr>
        </p:nvSpPr>
        <p:spPr/>
        <p:txBody>
          <a:bodyPr/>
          <a:lstStyle/>
          <a:p>
            <a:fld id="{A46D889C-14DB-4B66-94F2-2A2273D32D22}" type="slidenum">
              <a:rPr lang="he-IL" smtClean="0"/>
              <a:pPr/>
              <a:t>34</a:t>
            </a:fld>
            <a:endParaRPr lang="en-US"/>
          </a:p>
        </p:txBody>
      </p:sp>
      <p:sp>
        <p:nvSpPr>
          <p:cNvPr id="3" name="Title 2">
            <a:extLst>
              <a:ext uri="{FF2B5EF4-FFF2-40B4-BE49-F238E27FC236}">
                <a16:creationId xmlns:a16="http://schemas.microsoft.com/office/drawing/2014/main" id="{035DB257-0DF3-439D-9DF7-2804F054558E}"/>
              </a:ext>
            </a:extLst>
          </p:cNvPr>
          <p:cNvSpPr>
            <a:spLocks noGrp="1"/>
          </p:cNvSpPr>
          <p:nvPr>
            <p:ph type="title"/>
          </p:nvPr>
        </p:nvSpPr>
        <p:spPr/>
        <p:txBody>
          <a:bodyPr/>
          <a:lstStyle/>
          <a:p>
            <a:r>
              <a:rPr lang="en-US" dirty="0"/>
              <a:t>Assume small accelerations:</a:t>
            </a:r>
          </a:p>
        </p:txBody>
      </p:sp>
      <p:pic>
        <p:nvPicPr>
          <p:cNvPr id="4" name="Picture 3">
            <a:extLst>
              <a:ext uri="{FF2B5EF4-FFF2-40B4-BE49-F238E27FC236}">
                <a16:creationId xmlns:a16="http://schemas.microsoft.com/office/drawing/2014/main" id="{A8DEC46C-22E8-4014-B843-F5B1BDE68503}"/>
              </a:ext>
            </a:extLst>
          </p:cNvPr>
          <p:cNvPicPr>
            <a:picLocks noChangeAspect="1"/>
          </p:cNvPicPr>
          <p:nvPr/>
        </p:nvPicPr>
        <p:blipFill>
          <a:blip r:embed="rId2"/>
          <a:stretch>
            <a:fillRect/>
          </a:stretch>
        </p:blipFill>
        <p:spPr>
          <a:xfrm>
            <a:off x="1547664" y="2209800"/>
            <a:ext cx="1944216" cy="1026711"/>
          </a:xfrm>
          <a:prstGeom prst="rect">
            <a:avLst/>
          </a:prstGeom>
        </p:spPr>
      </p:pic>
      <p:sp>
        <p:nvSpPr>
          <p:cNvPr id="5" name="Arrow: Right 4">
            <a:extLst>
              <a:ext uri="{FF2B5EF4-FFF2-40B4-BE49-F238E27FC236}">
                <a16:creationId xmlns:a16="http://schemas.microsoft.com/office/drawing/2014/main" id="{9651FA2E-D3B8-4C43-BD47-6689CD03F06D}"/>
              </a:ext>
            </a:extLst>
          </p:cNvPr>
          <p:cNvSpPr/>
          <p:nvPr/>
        </p:nvSpPr>
        <p:spPr bwMode="auto">
          <a:xfrm>
            <a:off x="4283968" y="2492896"/>
            <a:ext cx="2736304" cy="432048"/>
          </a:xfrm>
          <a:prstGeom prst="rightArrow">
            <a:avLst/>
          </a:pr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cs typeface="Arial" pitchFamily="34" charset="0"/>
            </a:endParaRPr>
          </a:p>
        </p:txBody>
      </p:sp>
      <p:pic>
        <p:nvPicPr>
          <p:cNvPr id="6" name="Picture 5">
            <a:extLst>
              <a:ext uri="{FF2B5EF4-FFF2-40B4-BE49-F238E27FC236}">
                <a16:creationId xmlns:a16="http://schemas.microsoft.com/office/drawing/2014/main" id="{DDB66F05-8821-4231-942A-94E0165C052D}"/>
              </a:ext>
            </a:extLst>
          </p:cNvPr>
          <p:cNvPicPr>
            <a:picLocks noChangeAspect="1"/>
          </p:cNvPicPr>
          <p:nvPr/>
        </p:nvPicPr>
        <p:blipFill>
          <a:blip r:embed="rId3"/>
          <a:stretch>
            <a:fillRect/>
          </a:stretch>
        </p:blipFill>
        <p:spPr>
          <a:xfrm>
            <a:off x="1524424" y="3528735"/>
            <a:ext cx="2772308" cy="1180392"/>
          </a:xfrm>
          <a:prstGeom prst="rect">
            <a:avLst/>
          </a:prstGeom>
        </p:spPr>
      </p:pic>
      <p:sp>
        <p:nvSpPr>
          <p:cNvPr id="7" name="Arrow: Right 6">
            <a:extLst>
              <a:ext uri="{FF2B5EF4-FFF2-40B4-BE49-F238E27FC236}">
                <a16:creationId xmlns:a16="http://schemas.microsoft.com/office/drawing/2014/main" id="{80632349-96B7-4C76-B298-11A9D515BCE9}"/>
              </a:ext>
            </a:extLst>
          </p:cNvPr>
          <p:cNvSpPr/>
          <p:nvPr/>
        </p:nvSpPr>
        <p:spPr bwMode="auto">
          <a:xfrm>
            <a:off x="4688881" y="4658778"/>
            <a:ext cx="648072" cy="432048"/>
          </a:xfrm>
          <a:prstGeom prst="rightArrow">
            <a:avLst/>
          </a:pr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cs typeface="Arial" pitchFamily="34" charset="0"/>
            </a:endParaRPr>
          </a:p>
        </p:txBody>
      </p:sp>
      <p:pic>
        <p:nvPicPr>
          <p:cNvPr id="8" name="Picture 7">
            <a:extLst>
              <a:ext uri="{FF2B5EF4-FFF2-40B4-BE49-F238E27FC236}">
                <a16:creationId xmlns:a16="http://schemas.microsoft.com/office/drawing/2014/main" id="{2CCC7C56-0E6A-4BED-9ABC-3A4255A0BF31}"/>
              </a:ext>
            </a:extLst>
          </p:cNvPr>
          <p:cNvPicPr>
            <a:picLocks noChangeAspect="1"/>
          </p:cNvPicPr>
          <p:nvPr/>
        </p:nvPicPr>
        <p:blipFill>
          <a:blip r:embed="rId4"/>
          <a:stretch>
            <a:fillRect/>
          </a:stretch>
        </p:blipFill>
        <p:spPr>
          <a:xfrm>
            <a:off x="1524423" y="4869090"/>
            <a:ext cx="2804056" cy="1080190"/>
          </a:xfrm>
          <a:prstGeom prst="rect">
            <a:avLst/>
          </a:prstGeom>
        </p:spPr>
      </p:pic>
      <p:pic>
        <p:nvPicPr>
          <p:cNvPr id="9" name="Picture 8">
            <a:extLst>
              <a:ext uri="{FF2B5EF4-FFF2-40B4-BE49-F238E27FC236}">
                <a16:creationId xmlns:a16="http://schemas.microsoft.com/office/drawing/2014/main" id="{54374C27-7915-41A5-A8CB-0B483C27F90D}"/>
              </a:ext>
            </a:extLst>
          </p:cNvPr>
          <p:cNvPicPr>
            <a:picLocks noChangeAspect="1"/>
          </p:cNvPicPr>
          <p:nvPr/>
        </p:nvPicPr>
        <p:blipFill>
          <a:blip r:embed="rId5"/>
          <a:stretch>
            <a:fillRect/>
          </a:stretch>
        </p:blipFill>
        <p:spPr>
          <a:xfrm>
            <a:off x="5729103" y="4152171"/>
            <a:ext cx="2881497" cy="1329463"/>
          </a:xfrm>
          <a:prstGeom prst="rect">
            <a:avLst/>
          </a:prstGeom>
        </p:spPr>
      </p:pic>
    </p:spTree>
    <p:extLst>
      <p:ext uri="{BB962C8B-B14F-4D97-AF65-F5344CB8AC3E}">
        <p14:creationId xmlns:p14="http://schemas.microsoft.com/office/powerpoint/2010/main" val="2961139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0CC560-C20F-45BC-9A25-E99D6024DAA6}"/>
              </a:ext>
            </a:extLst>
          </p:cNvPr>
          <p:cNvSpPr>
            <a:spLocks noGrp="1"/>
          </p:cNvSpPr>
          <p:nvPr>
            <p:ph type="sldNum" sz="quarter" idx="12"/>
          </p:nvPr>
        </p:nvSpPr>
        <p:spPr/>
        <p:txBody>
          <a:bodyPr/>
          <a:lstStyle/>
          <a:p>
            <a:fld id="{A46D889C-14DB-4B66-94F2-2A2273D32D22}" type="slidenum">
              <a:rPr lang="he-IL" smtClean="0"/>
              <a:pPr/>
              <a:t>35</a:t>
            </a:fld>
            <a:endParaRPr lang="en-US"/>
          </a:p>
        </p:txBody>
      </p:sp>
      <p:pic>
        <p:nvPicPr>
          <p:cNvPr id="5" name="Picture 4">
            <a:extLst>
              <a:ext uri="{FF2B5EF4-FFF2-40B4-BE49-F238E27FC236}">
                <a16:creationId xmlns:a16="http://schemas.microsoft.com/office/drawing/2014/main" id="{4A88C5A2-8FB0-4F1B-9FB0-DD3D8599CF2F}"/>
              </a:ext>
            </a:extLst>
          </p:cNvPr>
          <p:cNvPicPr>
            <a:picLocks noChangeAspect="1"/>
          </p:cNvPicPr>
          <p:nvPr/>
        </p:nvPicPr>
        <p:blipFill>
          <a:blip r:embed="rId2"/>
          <a:stretch>
            <a:fillRect/>
          </a:stretch>
        </p:blipFill>
        <p:spPr>
          <a:xfrm>
            <a:off x="251520" y="2348880"/>
            <a:ext cx="8762820" cy="1872208"/>
          </a:xfrm>
          <a:prstGeom prst="rect">
            <a:avLst/>
          </a:prstGeom>
        </p:spPr>
      </p:pic>
    </p:spTree>
    <p:extLst>
      <p:ext uri="{BB962C8B-B14F-4D97-AF65-F5344CB8AC3E}">
        <p14:creationId xmlns:p14="http://schemas.microsoft.com/office/powerpoint/2010/main" val="362422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FEA23F-82F0-406F-AA1F-CAE367269887}"/>
              </a:ext>
            </a:extLst>
          </p:cNvPr>
          <p:cNvSpPr>
            <a:spLocks noGrp="1"/>
          </p:cNvSpPr>
          <p:nvPr>
            <p:ph type="sldNum" sz="quarter" idx="12"/>
          </p:nvPr>
        </p:nvSpPr>
        <p:spPr/>
        <p:txBody>
          <a:bodyPr/>
          <a:lstStyle/>
          <a:p>
            <a:fld id="{A46D889C-14DB-4B66-94F2-2A2273D32D22}" type="slidenum">
              <a:rPr lang="he-IL" smtClean="0"/>
              <a:pPr/>
              <a:t>36</a:t>
            </a:fld>
            <a:endParaRPr lang="en-US"/>
          </a:p>
        </p:txBody>
      </p:sp>
      <p:sp>
        <p:nvSpPr>
          <p:cNvPr id="3" name="Title 2">
            <a:extLst>
              <a:ext uri="{FF2B5EF4-FFF2-40B4-BE49-F238E27FC236}">
                <a16:creationId xmlns:a16="http://schemas.microsoft.com/office/drawing/2014/main" id="{50BAB90C-35CA-4042-8B9A-F14A2BAEF7F4}"/>
              </a:ext>
            </a:extLst>
          </p:cNvPr>
          <p:cNvSpPr>
            <a:spLocks noGrp="1"/>
          </p:cNvSpPr>
          <p:nvPr>
            <p:ph type="title"/>
          </p:nvPr>
        </p:nvSpPr>
        <p:spPr/>
        <p:txBody>
          <a:bodyPr/>
          <a:lstStyle/>
          <a:p>
            <a:r>
              <a:rPr lang="en-US" dirty="0"/>
              <a:t>For Uniform Mass Distribution</a:t>
            </a:r>
          </a:p>
        </p:txBody>
      </p:sp>
      <p:pic>
        <p:nvPicPr>
          <p:cNvPr id="157698" name="Picture 2" descr="[]">
            <a:extLst>
              <a:ext uri="{FF2B5EF4-FFF2-40B4-BE49-F238E27FC236}">
                <a16:creationId xmlns:a16="http://schemas.microsoft.com/office/drawing/2014/main" id="{B53EDBD2-3817-483B-886E-CDA6DF069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24954"/>
            <a:ext cx="5976664" cy="3572766"/>
          </a:xfrm>
          <a:prstGeom prst="rect">
            <a:avLst/>
          </a:prstGeom>
          <a:solidFill>
            <a:schemeClr val="bg1">
              <a:lumMod val="20000"/>
              <a:lumOff val="80000"/>
            </a:schemeClr>
          </a:solidFill>
          <a:ln>
            <a:noFill/>
          </a:ln>
        </p:spPr>
      </p:pic>
      <p:sp>
        <p:nvSpPr>
          <p:cNvPr id="4" name="TextBox 3">
            <a:extLst>
              <a:ext uri="{FF2B5EF4-FFF2-40B4-BE49-F238E27FC236}">
                <a16:creationId xmlns:a16="http://schemas.microsoft.com/office/drawing/2014/main" id="{767CB119-5294-4260-B04B-5068078384D4}"/>
              </a:ext>
            </a:extLst>
          </p:cNvPr>
          <p:cNvSpPr txBox="1"/>
          <p:nvPr/>
        </p:nvSpPr>
        <p:spPr>
          <a:xfrm>
            <a:off x="1475656" y="5661248"/>
            <a:ext cx="6192688" cy="923330"/>
          </a:xfrm>
          <a:prstGeom prst="rect">
            <a:avLst/>
          </a:prstGeom>
          <a:noFill/>
        </p:spPr>
        <p:txBody>
          <a:bodyPr wrap="square" rtlCol="0">
            <a:spAutoFit/>
          </a:bodyPr>
          <a:lstStyle/>
          <a:p>
            <a:pPr algn="just" rtl="0"/>
            <a:r>
              <a:rPr lang="en-US" dirty="0"/>
              <a:t>I thank Dr. Michal Wagman (PhD graduate in Ariel University) for extracting he point of M33 rotation curve.</a:t>
            </a:r>
          </a:p>
        </p:txBody>
      </p:sp>
    </p:spTree>
    <p:extLst>
      <p:ext uri="{BB962C8B-B14F-4D97-AF65-F5344CB8AC3E}">
        <p14:creationId xmlns:p14="http://schemas.microsoft.com/office/powerpoint/2010/main" val="508799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A59522-5A01-4D64-BA13-0FE544E9CB92}"/>
              </a:ext>
            </a:extLst>
          </p:cNvPr>
          <p:cNvSpPr>
            <a:spLocks noGrp="1"/>
          </p:cNvSpPr>
          <p:nvPr>
            <p:ph type="sldNum" sz="quarter" idx="12"/>
          </p:nvPr>
        </p:nvSpPr>
        <p:spPr/>
        <p:txBody>
          <a:bodyPr/>
          <a:lstStyle/>
          <a:p>
            <a:fld id="{A46D889C-14DB-4B66-94F2-2A2273D32D22}" type="slidenum">
              <a:rPr lang="he-IL" smtClean="0"/>
              <a:pPr/>
              <a:t>37</a:t>
            </a:fld>
            <a:endParaRPr lang="en-US"/>
          </a:p>
        </p:txBody>
      </p:sp>
      <p:pic>
        <p:nvPicPr>
          <p:cNvPr id="4" name="Picture 3">
            <a:extLst>
              <a:ext uri="{FF2B5EF4-FFF2-40B4-BE49-F238E27FC236}">
                <a16:creationId xmlns:a16="http://schemas.microsoft.com/office/drawing/2014/main" id="{6041DC6A-F509-4512-B534-137A6A660C76}"/>
              </a:ext>
            </a:extLst>
          </p:cNvPr>
          <p:cNvPicPr>
            <a:picLocks noChangeAspect="1"/>
          </p:cNvPicPr>
          <p:nvPr/>
        </p:nvPicPr>
        <p:blipFill>
          <a:blip r:embed="rId2"/>
          <a:stretch>
            <a:fillRect/>
          </a:stretch>
        </p:blipFill>
        <p:spPr>
          <a:xfrm>
            <a:off x="5865838" y="1663611"/>
            <a:ext cx="1800200" cy="731757"/>
          </a:xfrm>
          <a:prstGeom prst="rect">
            <a:avLst/>
          </a:prstGeom>
        </p:spPr>
      </p:pic>
      <p:sp>
        <p:nvSpPr>
          <p:cNvPr id="5" name="TextBox 4">
            <a:extLst>
              <a:ext uri="{FF2B5EF4-FFF2-40B4-BE49-F238E27FC236}">
                <a16:creationId xmlns:a16="http://schemas.microsoft.com/office/drawing/2014/main" id="{E8CC8C21-ED42-4B14-B3C2-F97F8C8BF453}"/>
              </a:ext>
            </a:extLst>
          </p:cNvPr>
          <p:cNvSpPr txBox="1"/>
          <p:nvPr/>
        </p:nvSpPr>
        <p:spPr>
          <a:xfrm>
            <a:off x="1187624" y="1844824"/>
            <a:ext cx="4608512" cy="369332"/>
          </a:xfrm>
          <a:prstGeom prst="rect">
            <a:avLst/>
          </a:prstGeom>
          <a:noFill/>
        </p:spPr>
        <p:txBody>
          <a:bodyPr wrap="square" rtlCol="1">
            <a:spAutoFit/>
          </a:bodyPr>
          <a:lstStyle/>
          <a:p>
            <a:pPr algn="l" rtl="0"/>
            <a:r>
              <a:rPr lang="en-US" dirty="0"/>
              <a:t>A better profile and a better fit</a:t>
            </a:r>
            <a:endParaRPr lang="he-IL" dirty="0"/>
          </a:p>
        </p:txBody>
      </p:sp>
      <p:pic>
        <p:nvPicPr>
          <p:cNvPr id="6" name="Picture 5">
            <a:extLst>
              <a:ext uri="{FF2B5EF4-FFF2-40B4-BE49-F238E27FC236}">
                <a16:creationId xmlns:a16="http://schemas.microsoft.com/office/drawing/2014/main" id="{9AD9A9C6-D06E-4EAE-B123-14EFEFFB33DC}"/>
              </a:ext>
            </a:extLst>
          </p:cNvPr>
          <p:cNvPicPr>
            <a:picLocks noChangeAspect="1"/>
          </p:cNvPicPr>
          <p:nvPr/>
        </p:nvPicPr>
        <p:blipFill>
          <a:blip r:embed="rId3"/>
          <a:stretch>
            <a:fillRect/>
          </a:stretch>
        </p:blipFill>
        <p:spPr>
          <a:xfrm>
            <a:off x="899592" y="2748261"/>
            <a:ext cx="6217051" cy="3791167"/>
          </a:xfrm>
          <a:prstGeom prst="rect">
            <a:avLst/>
          </a:prstGeom>
        </p:spPr>
      </p:pic>
    </p:spTree>
    <p:extLst>
      <p:ext uri="{BB962C8B-B14F-4D97-AF65-F5344CB8AC3E}">
        <p14:creationId xmlns:p14="http://schemas.microsoft.com/office/powerpoint/2010/main" val="1363758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EA18-0596-4320-B28E-8563ADE4E0B6}"/>
              </a:ext>
            </a:extLst>
          </p:cNvPr>
          <p:cNvSpPr>
            <a:spLocks noGrp="1"/>
          </p:cNvSpPr>
          <p:nvPr>
            <p:ph type="title"/>
          </p:nvPr>
        </p:nvSpPr>
        <p:spPr/>
        <p:txBody>
          <a:bodyPr/>
          <a:lstStyle/>
          <a:p>
            <a:r>
              <a:rPr lang="en-US" dirty="0"/>
              <a:t>My best fit</a:t>
            </a:r>
            <a:endParaRPr lang="he-IL" dirty="0"/>
          </a:p>
        </p:txBody>
      </p:sp>
      <p:sp>
        <p:nvSpPr>
          <p:cNvPr id="3" name="Slide Number Placeholder 2">
            <a:extLst>
              <a:ext uri="{FF2B5EF4-FFF2-40B4-BE49-F238E27FC236}">
                <a16:creationId xmlns:a16="http://schemas.microsoft.com/office/drawing/2014/main" id="{F39286BA-6EAB-40F4-9615-3140E985F502}"/>
              </a:ext>
            </a:extLst>
          </p:cNvPr>
          <p:cNvSpPr>
            <a:spLocks noGrp="1"/>
          </p:cNvSpPr>
          <p:nvPr>
            <p:ph type="sldNum" sz="quarter" idx="12"/>
          </p:nvPr>
        </p:nvSpPr>
        <p:spPr/>
        <p:txBody>
          <a:bodyPr/>
          <a:lstStyle/>
          <a:p>
            <a:fld id="{B8709F90-B9B2-4FB4-87E5-17F1F3A5C694}" type="slidenum">
              <a:rPr lang="he-IL" smtClean="0"/>
              <a:pPr/>
              <a:t>38</a:t>
            </a:fld>
            <a:endParaRPr lang="en-US"/>
          </a:p>
        </p:txBody>
      </p:sp>
      <p:pic>
        <p:nvPicPr>
          <p:cNvPr id="5" name="Picture 4">
            <a:extLst>
              <a:ext uri="{FF2B5EF4-FFF2-40B4-BE49-F238E27FC236}">
                <a16:creationId xmlns:a16="http://schemas.microsoft.com/office/drawing/2014/main" id="{6D5453AD-B8E6-451E-B9DE-7E439F9A0132}"/>
              </a:ext>
            </a:extLst>
          </p:cNvPr>
          <p:cNvPicPr>
            <a:picLocks noChangeAspect="1"/>
          </p:cNvPicPr>
          <p:nvPr/>
        </p:nvPicPr>
        <p:blipFill>
          <a:blip r:embed="rId2"/>
          <a:stretch>
            <a:fillRect/>
          </a:stretch>
        </p:blipFill>
        <p:spPr>
          <a:xfrm>
            <a:off x="755576" y="2161401"/>
            <a:ext cx="6122968" cy="3595464"/>
          </a:xfrm>
          <a:prstGeom prst="rect">
            <a:avLst/>
          </a:prstGeom>
        </p:spPr>
      </p:pic>
      <p:pic>
        <p:nvPicPr>
          <p:cNvPr id="6" name="Picture 5">
            <a:extLst>
              <a:ext uri="{FF2B5EF4-FFF2-40B4-BE49-F238E27FC236}">
                <a16:creationId xmlns:a16="http://schemas.microsoft.com/office/drawing/2014/main" id="{89D2AD1A-342A-42CF-BB57-59FED21CF69E}"/>
              </a:ext>
            </a:extLst>
          </p:cNvPr>
          <p:cNvPicPr>
            <a:picLocks noChangeAspect="1"/>
          </p:cNvPicPr>
          <p:nvPr/>
        </p:nvPicPr>
        <p:blipFill>
          <a:blip r:embed="rId3"/>
          <a:stretch>
            <a:fillRect/>
          </a:stretch>
        </p:blipFill>
        <p:spPr>
          <a:xfrm>
            <a:off x="251520" y="5969000"/>
            <a:ext cx="7629525" cy="714375"/>
          </a:xfrm>
          <a:prstGeom prst="rect">
            <a:avLst/>
          </a:prstGeom>
        </p:spPr>
      </p:pic>
    </p:spTree>
    <p:extLst>
      <p:ext uri="{BB962C8B-B14F-4D97-AF65-F5344CB8AC3E}">
        <p14:creationId xmlns:p14="http://schemas.microsoft.com/office/powerpoint/2010/main" val="4286736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982FA4-0B33-411E-AF3B-5DC460800127}"/>
              </a:ext>
            </a:extLst>
          </p:cNvPr>
          <p:cNvSpPr>
            <a:spLocks noGrp="1"/>
          </p:cNvSpPr>
          <p:nvPr>
            <p:ph type="sldNum" sz="quarter" idx="12"/>
          </p:nvPr>
        </p:nvSpPr>
        <p:spPr/>
        <p:txBody>
          <a:bodyPr/>
          <a:lstStyle/>
          <a:p>
            <a:fld id="{A46D889C-14DB-4B66-94F2-2A2273D32D22}" type="slidenum">
              <a:rPr lang="he-IL" smtClean="0"/>
              <a:pPr/>
              <a:t>39</a:t>
            </a:fld>
            <a:endParaRPr lang="en-US"/>
          </a:p>
        </p:txBody>
      </p:sp>
      <p:pic>
        <p:nvPicPr>
          <p:cNvPr id="4" name="Picture 3">
            <a:extLst>
              <a:ext uri="{FF2B5EF4-FFF2-40B4-BE49-F238E27FC236}">
                <a16:creationId xmlns:a16="http://schemas.microsoft.com/office/drawing/2014/main" id="{D1D5BC92-3380-4F29-ABB0-127C8E324DCB}"/>
              </a:ext>
            </a:extLst>
          </p:cNvPr>
          <p:cNvPicPr>
            <a:picLocks noChangeAspect="1"/>
          </p:cNvPicPr>
          <p:nvPr/>
        </p:nvPicPr>
        <p:blipFill>
          <a:blip r:embed="rId2"/>
          <a:stretch>
            <a:fillRect/>
          </a:stretch>
        </p:blipFill>
        <p:spPr>
          <a:xfrm>
            <a:off x="501750" y="1225484"/>
            <a:ext cx="5294386" cy="4407031"/>
          </a:xfrm>
          <a:prstGeom prst="rect">
            <a:avLst/>
          </a:prstGeom>
        </p:spPr>
      </p:pic>
      <p:pic>
        <p:nvPicPr>
          <p:cNvPr id="5" name="Picture 4">
            <a:extLst>
              <a:ext uri="{FF2B5EF4-FFF2-40B4-BE49-F238E27FC236}">
                <a16:creationId xmlns:a16="http://schemas.microsoft.com/office/drawing/2014/main" id="{0120B683-7C1F-4B6E-90D3-5EC63C864BA1}"/>
              </a:ext>
            </a:extLst>
          </p:cNvPr>
          <p:cNvPicPr>
            <a:picLocks noChangeAspect="1"/>
          </p:cNvPicPr>
          <p:nvPr/>
        </p:nvPicPr>
        <p:blipFill>
          <a:blip r:embed="rId3"/>
          <a:stretch>
            <a:fillRect/>
          </a:stretch>
        </p:blipFill>
        <p:spPr>
          <a:xfrm>
            <a:off x="501750" y="5752869"/>
            <a:ext cx="7164288" cy="946612"/>
          </a:xfrm>
          <a:prstGeom prst="rect">
            <a:avLst/>
          </a:prstGeom>
        </p:spPr>
      </p:pic>
      <p:sp>
        <p:nvSpPr>
          <p:cNvPr id="6" name="TextBox 5">
            <a:extLst>
              <a:ext uri="{FF2B5EF4-FFF2-40B4-BE49-F238E27FC236}">
                <a16:creationId xmlns:a16="http://schemas.microsoft.com/office/drawing/2014/main" id="{31194235-3A42-45F1-85C6-48A56E667AD3}"/>
              </a:ext>
            </a:extLst>
          </p:cNvPr>
          <p:cNvSpPr txBox="1"/>
          <p:nvPr/>
        </p:nvSpPr>
        <p:spPr>
          <a:xfrm>
            <a:off x="6228184" y="2492896"/>
            <a:ext cx="2736304" cy="1754326"/>
          </a:xfrm>
          <a:prstGeom prst="rect">
            <a:avLst/>
          </a:prstGeom>
          <a:noFill/>
        </p:spPr>
        <p:txBody>
          <a:bodyPr wrap="square" rtlCol="1">
            <a:spAutoFit/>
          </a:bodyPr>
          <a:lstStyle/>
          <a:p>
            <a:pPr algn="l" rtl="0"/>
            <a:r>
              <a:rPr lang="en-US" dirty="0"/>
              <a:t>M/L =1</a:t>
            </a:r>
          </a:p>
          <a:p>
            <a:pPr algn="l" rtl="0"/>
            <a:endParaRPr lang="en-US" dirty="0"/>
          </a:p>
          <a:p>
            <a:pPr algn="l" rtl="0"/>
            <a:r>
              <a:rPr lang="en-US" dirty="0"/>
              <a:t>So M/L is not a fitting parameter as most authors assume.</a:t>
            </a:r>
            <a:endParaRPr lang="he-IL" dirty="0"/>
          </a:p>
        </p:txBody>
      </p:sp>
    </p:spTree>
    <p:extLst>
      <p:ext uri="{BB962C8B-B14F-4D97-AF65-F5344CB8AC3E}">
        <p14:creationId xmlns:p14="http://schemas.microsoft.com/office/powerpoint/2010/main" val="768569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6E70653-C1F2-4E91-9715-FE8BE52BF632}" type="slidenum">
              <a:rPr lang="he-IL"/>
              <a:pPr/>
              <a:t>4</a:t>
            </a:fld>
            <a:endParaRPr lang="en-US"/>
          </a:p>
        </p:txBody>
      </p:sp>
      <p:sp>
        <p:nvSpPr>
          <p:cNvPr id="277508" name="Rectangle 4"/>
          <p:cNvSpPr>
            <a:spLocks noGrp="1" noChangeArrowheads="1"/>
          </p:cNvSpPr>
          <p:nvPr>
            <p:ph type="title"/>
          </p:nvPr>
        </p:nvSpPr>
        <p:spPr/>
        <p:txBody>
          <a:bodyPr/>
          <a:lstStyle/>
          <a:p>
            <a:r>
              <a:rPr lang="en-US" dirty="0"/>
              <a:t>Retardation</a:t>
            </a:r>
          </a:p>
        </p:txBody>
      </p:sp>
      <mc:AlternateContent xmlns:mc="http://schemas.openxmlformats.org/markup-compatibility/2006" xmlns:a14="http://schemas.microsoft.com/office/drawing/2010/main">
        <mc:Choice Requires="a14">
          <p:sp>
            <p:nvSpPr>
              <p:cNvPr id="2" name="TextBox 1"/>
              <p:cNvSpPr txBox="1"/>
              <p:nvPr/>
            </p:nvSpPr>
            <p:spPr>
              <a:xfrm>
                <a:off x="457200" y="2348880"/>
                <a:ext cx="8579296" cy="3261149"/>
              </a:xfrm>
              <a:prstGeom prst="rect">
                <a:avLst/>
              </a:prstGeom>
              <a:noFill/>
            </p:spPr>
            <p:txBody>
              <a:bodyPr wrap="square" rtlCol="1">
                <a:spAutoFit/>
              </a:bodyPr>
              <a:lstStyle/>
              <a:p>
                <a:pPr algn="just" rtl="0"/>
                <a:r>
                  <a:rPr lang="en-US" dirty="0"/>
                  <a:t>Relativity is a theory of the structure of space-time. </a:t>
                </a:r>
              </a:p>
              <a:p>
                <a:pPr algn="just" rtl="0"/>
                <a:endParaRPr lang="en-US" dirty="0"/>
              </a:p>
              <a:p>
                <a:pPr algn="just" rtl="0"/>
                <a:r>
                  <a:rPr lang="en-US" dirty="0"/>
                  <a:t>Special relativity was introduced in Einstein's famous 1905 paper: "On the Electrodynamics of Moving Bodies“</a:t>
                </a:r>
              </a:p>
              <a:p>
                <a:pPr algn="just" rtl="0"/>
                <a:endParaRPr lang="en-US" dirty="0"/>
              </a:p>
              <a:p>
                <a:pPr algn="just" rtl="0"/>
                <a:r>
                  <a:rPr lang="en-US" dirty="0"/>
                  <a:t>Maximum speed is finite: No physical object, message or </a:t>
                </a:r>
                <a:r>
                  <a:rPr lang="en-US" u="sng" dirty="0"/>
                  <a:t>field</a:t>
                </a:r>
                <a:r>
                  <a:rPr lang="en-US" dirty="0"/>
                  <a:t> can travel faster than the speed of light in a vacuum.</a:t>
                </a:r>
              </a:p>
              <a:p>
                <a:pPr algn="just" rtl="0"/>
                <a:endParaRPr lang="en-US" dirty="0"/>
              </a:p>
              <a:p>
                <a:pPr algn="just" rtl="0"/>
                <a:r>
                  <a:rPr lang="en-US" dirty="0"/>
                  <a:t>Hence retardation, if someone at a distance R from me changes something I may not know about it for at least a retardation time of </a:t>
                </a:r>
                <a14:m>
                  <m:oMath xmlns:m="http://schemas.openxmlformats.org/officeDocument/2006/math">
                    <m:f>
                      <m:fPr>
                        <m:ctrlPr>
                          <a:rPr lang="en-US" i="1" smtClean="0">
                            <a:latin typeface="Cambria Math" panose="02040503050406030204" pitchFamily="18" charset="0"/>
                          </a:rPr>
                        </m:ctrlPr>
                      </m:fPr>
                      <m:num>
                        <m:r>
                          <a:rPr lang="en-US" b="1" i="1" smtClean="0">
                            <a:latin typeface="Cambria Math" panose="02040503050406030204" pitchFamily="18" charset="0"/>
                          </a:rPr>
                          <m:t>𝑹</m:t>
                        </m:r>
                      </m:num>
                      <m:den>
                        <m:r>
                          <a:rPr lang="en-US" b="1" i="1" smtClean="0">
                            <a:latin typeface="Cambria Math" panose="02040503050406030204" pitchFamily="18" charset="0"/>
                          </a:rPr>
                          <m:t>𝒄</m:t>
                        </m:r>
                      </m:den>
                    </m:f>
                  </m:oMath>
                </a14:m>
                <a:r>
                  <a:rPr lang="en-US" dirty="0"/>
                  <a:t>.</a:t>
                </a:r>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457200" y="2348880"/>
                <a:ext cx="8579296" cy="3261149"/>
              </a:xfrm>
              <a:prstGeom prst="rect">
                <a:avLst/>
              </a:prstGeom>
              <a:blipFill>
                <a:blip r:embed="rId2"/>
                <a:stretch>
                  <a:fillRect l="-569" t="-935" r="-569"/>
                </a:stretch>
              </a:blipFill>
            </p:spPr>
            <p:txBody>
              <a:bodyPr/>
              <a:lstStyle/>
              <a:p>
                <a:r>
                  <a:rPr lang="he-IL">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37B67-931E-495D-8A55-AB8DB05A26BA}"/>
              </a:ext>
            </a:extLst>
          </p:cNvPr>
          <p:cNvSpPr>
            <a:spLocks noGrp="1"/>
          </p:cNvSpPr>
          <p:nvPr>
            <p:ph type="sldNum" sz="quarter" idx="12"/>
          </p:nvPr>
        </p:nvSpPr>
        <p:spPr/>
        <p:txBody>
          <a:bodyPr/>
          <a:lstStyle/>
          <a:p>
            <a:fld id="{A46D889C-14DB-4B66-94F2-2A2273D32D22}" type="slidenum">
              <a:rPr lang="he-IL" smtClean="0"/>
              <a:pPr/>
              <a:t>40</a:t>
            </a:fld>
            <a:endParaRPr lang="en-US"/>
          </a:p>
        </p:txBody>
      </p:sp>
      <p:pic>
        <p:nvPicPr>
          <p:cNvPr id="5" name="Picture 4" descr="A close up of a map&#10;&#10;Description automatically generated">
            <a:extLst>
              <a:ext uri="{FF2B5EF4-FFF2-40B4-BE49-F238E27FC236}">
                <a16:creationId xmlns:a16="http://schemas.microsoft.com/office/drawing/2014/main" id="{A3E8C9EB-DE58-484F-B038-22759B3E7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34" y="2398895"/>
            <a:ext cx="5333333" cy="4000000"/>
          </a:xfrm>
          <a:prstGeom prst="rect">
            <a:avLst/>
          </a:prstGeom>
        </p:spPr>
      </p:pic>
      <p:sp>
        <p:nvSpPr>
          <p:cNvPr id="6" name="TextBox 5">
            <a:extLst>
              <a:ext uri="{FF2B5EF4-FFF2-40B4-BE49-F238E27FC236}">
                <a16:creationId xmlns:a16="http://schemas.microsoft.com/office/drawing/2014/main" id="{6EB13552-222D-4AED-B38C-1F04A79F21A2}"/>
              </a:ext>
            </a:extLst>
          </p:cNvPr>
          <p:cNvSpPr txBox="1"/>
          <p:nvPr/>
        </p:nvSpPr>
        <p:spPr>
          <a:xfrm>
            <a:off x="179512" y="1124744"/>
            <a:ext cx="8136904" cy="923330"/>
          </a:xfrm>
          <a:prstGeom prst="rect">
            <a:avLst/>
          </a:prstGeom>
          <a:noFill/>
        </p:spPr>
        <p:txBody>
          <a:bodyPr wrap="square" rtlCol="1">
            <a:spAutoFit/>
          </a:bodyPr>
          <a:lstStyle/>
          <a:p>
            <a:pPr algn="l" rtl="0"/>
            <a:r>
              <a:rPr lang="en-US" dirty="0"/>
              <a:t>Work by Michal Wagman PhD student at Ariel University under my supervision.</a:t>
            </a:r>
          </a:p>
          <a:p>
            <a:pPr algn="l" rtl="0"/>
            <a:endParaRPr lang="he-IL" dirty="0"/>
          </a:p>
        </p:txBody>
      </p:sp>
      <p:sp>
        <p:nvSpPr>
          <p:cNvPr id="7" name="TextBox 6">
            <a:extLst>
              <a:ext uri="{FF2B5EF4-FFF2-40B4-BE49-F238E27FC236}">
                <a16:creationId xmlns:a16="http://schemas.microsoft.com/office/drawing/2014/main" id="{6ACA9D65-C65B-44C4-87E4-6F11387A7448}"/>
              </a:ext>
            </a:extLst>
          </p:cNvPr>
          <p:cNvSpPr txBox="1"/>
          <p:nvPr/>
        </p:nvSpPr>
        <p:spPr>
          <a:xfrm>
            <a:off x="2707656" y="1771075"/>
            <a:ext cx="729688" cy="369332"/>
          </a:xfrm>
          <a:prstGeom prst="rect">
            <a:avLst/>
          </a:prstGeom>
          <a:noFill/>
        </p:spPr>
        <p:txBody>
          <a:bodyPr wrap="none" rtlCol="1">
            <a:spAutoFit/>
          </a:bodyPr>
          <a:lstStyle/>
          <a:p>
            <a:r>
              <a:rPr lang="en-US" dirty="0"/>
              <a:t>M33</a:t>
            </a:r>
            <a:endParaRPr lang="he-IL" dirty="0"/>
          </a:p>
        </p:txBody>
      </p:sp>
    </p:spTree>
    <p:extLst>
      <p:ext uri="{BB962C8B-B14F-4D97-AF65-F5344CB8AC3E}">
        <p14:creationId xmlns:p14="http://schemas.microsoft.com/office/powerpoint/2010/main" val="3805383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4C6568-C9C4-409F-8F9C-63E39B50F575}"/>
              </a:ext>
            </a:extLst>
          </p:cNvPr>
          <p:cNvSpPr>
            <a:spLocks noGrp="1"/>
          </p:cNvSpPr>
          <p:nvPr>
            <p:ph type="sldNum" sz="quarter" idx="12"/>
          </p:nvPr>
        </p:nvSpPr>
        <p:spPr/>
        <p:txBody>
          <a:bodyPr/>
          <a:lstStyle/>
          <a:p>
            <a:fld id="{A46D889C-14DB-4B66-94F2-2A2273D32D22}" type="slidenum">
              <a:rPr lang="he-IL" smtClean="0"/>
              <a:pPr/>
              <a:t>41</a:t>
            </a:fld>
            <a:endParaRPr lang="en-US"/>
          </a:p>
        </p:txBody>
      </p:sp>
      <p:pic>
        <p:nvPicPr>
          <p:cNvPr id="5" name="Picture 4" descr="A close up of a map&#10;&#10;Description automatically generated">
            <a:extLst>
              <a:ext uri="{FF2B5EF4-FFF2-40B4-BE49-F238E27FC236}">
                <a16:creationId xmlns:a16="http://schemas.microsoft.com/office/drawing/2014/main" id="{701B6066-68ED-453C-8F30-817F63AEB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348880"/>
            <a:ext cx="5333333" cy="4000000"/>
          </a:xfrm>
          <a:prstGeom prst="rect">
            <a:avLst/>
          </a:prstGeom>
        </p:spPr>
      </p:pic>
      <p:sp>
        <p:nvSpPr>
          <p:cNvPr id="7" name="TextBox 6">
            <a:extLst>
              <a:ext uri="{FF2B5EF4-FFF2-40B4-BE49-F238E27FC236}">
                <a16:creationId xmlns:a16="http://schemas.microsoft.com/office/drawing/2014/main" id="{2194DD94-107A-4E22-BF3E-2E7DCADF6D0B}"/>
              </a:ext>
            </a:extLst>
          </p:cNvPr>
          <p:cNvSpPr txBox="1"/>
          <p:nvPr/>
        </p:nvSpPr>
        <p:spPr>
          <a:xfrm>
            <a:off x="179512" y="1124744"/>
            <a:ext cx="8136904" cy="923330"/>
          </a:xfrm>
          <a:prstGeom prst="rect">
            <a:avLst/>
          </a:prstGeom>
          <a:noFill/>
        </p:spPr>
        <p:txBody>
          <a:bodyPr wrap="square" rtlCol="1">
            <a:spAutoFit/>
          </a:bodyPr>
          <a:lstStyle/>
          <a:p>
            <a:pPr algn="l" rtl="0"/>
            <a:r>
              <a:rPr lang="en-US" dirty="0"/>
              <a:t>Work by Michal Wagman PhD student at Ariel University under my supervision.</a:t>
            </a:r>
          </a:p>
          <a:p>
            <a:pPr algn="l" rtl="0"/>
            <a:endParaRPr lang="he-IL" dirty="0"/>
          </a:p>
        </p:txBody>
      </p:sp>
      <p:sp>
        <p:nvSpPr>
          <p:cNvPr id="8" name="TextBox 7">
            <a:extLst>
              <a:ext uri="{FF2B5EF4-FFF2-40B4-BE49-F238E27FC236}">
                <a16:creationId xmlns:a16="http://schemas.microsoft.com/office/drawing/2014/main" id="{B2943351-135B-4AC1-A94A-324E1280B2A1}"/>
              </a:ext>
            </a:extLst>
          </p:cNvPr>
          <p:cNvSpPr txBox="1"/>
          <p:nvPr/>
        </p:nvSpPr>
        <p:spPr>
          <a:xfrm>
            <a:off x="3203848" y="1829145"/>
            <a:ext cx="1545616" cy="369332"/>
          </a:xfrm>
          <a:prstGeom prst="rect">
            <a:avLst/>
          </a:prstGeom>
          <a:noFill/>
        </p:spPr>
        <p:txBody>
          <a:bodyPr wrap="none" rtlCol="1">
            <a:spAutoFit/>
          </a:bodyPr>
          <a:lstStyle/>
          <a:p>
            <a:r>
              <a:rPr lang="en-US" dirty="0"/>
              <a:t>NGC 3198 </a:t>
            </a:r>
            <a:endParaRPr lang="he-IL" dirty="0"/>
          </a:p>
        </p:txBody>
      </p:sp>
    </p:spTree>
    <p:extLst>
      <p:ext uri="{BB962C8B-B14F-4D97-AF65-F5344CB8AC3E}">
        <p14:creationId xmlns:p14="http://schemas.microsoft.com/office/powerpoint/2010/main" val="3213807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E485B-06E4-4EC4-84B9-039F0F7DD699}"/>
              </a:ext>
            </a:extLst>
          </p:cNvPr>
          <p:cNvSpPr>
            <a:spLocks noGrp="1"/>
          </p:cNvSpPr>
          <p:nvPr>
            <p:ph type="sldNum" sz="quarter" idx="12"/>
          </p:nvPr>
        </p:nvSpPr>
        <p:spPr/>
        <p:txBody>
          <a:bodyPr/>
          <a:lstStyle/>
          <a:p>
            <a:fld id="{A46D889C-14DB-4B66-94F2-2A2273D32D22}" type="slidenum">
              <a:rPr lang="he-IL" smtClean="0"/>
              <a:pPr/>
              <a:t>42</a:t>
            </a:fld>
            <a:endParaRPr lang="en-US"/>
          </a:p>
        </p:txBody>
      </p:sp>
      <p:pic>
        <p:nvPicPr>
          <p:cNvPr id="5" name="Picture 4">
            <a:extLst>
              <a:ext uri="{FF2B5EF4-FFF2-40B4-BE49-F238E27FC236}">
                <a16:creationId xmlns:a16="http://schemas.microsoft.com/office/drawing/2014/main" id="{96B408C2-168A-455C-BE8B-148CB03D4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43" y="2048074"/>
            <a:ext cx="7314595" cy="4478511"/>
          </a:xfrm>
          <a:prstGeom prst="rect">
            <a:avLst/>
          </a:prstGeom>
        </p:spPr>
      </p:pic>
      <p:sp>
        <p:nvSpPr>
          <p:cNvPr id="6" name="TextBox 5">
            <a:extLst>
              <a:ext uri="{FF2B5EF4-FFF2-40B4-BE49-F238E27FC236}">
                <a16:creationId xmlns:a16="http://schemas.microsoft.com/office/drawing/2014/main" id="{C8BF8D04-D438-469F-9714-FFC45E37F175}"/>
              </a:ext>
            </a:extLst>
          </p:cNvPr>
          <p:cNvSpPr txBox="1"/>
          <p:nvPr/>
        </p:nvSpPr>
        <p:spPr>
          <a:xfrm>
            <a:off x="179512" y="1124744"/>
            <a:ext cx="8136904" cy="923330"/>
          </a:xfrm>
          <a:prstGeom prst="rect">
            <a:avLst/>
          </a:prstGeom>
          <a:noFill/>
        </p:spPr>
        <p:txBody>
          <a:bodyPr wrap="square" rtlCol="1">
            <a:spAutoFit/>
          </a:bodyPr>
          <a:lstStyle/>
          <a:p>
            <a:pPr algn="l" rtl="0"/>
            <a:r>
              <a:rPr lang="en-US" dirty="0"/>
              <a:t>Work by Tomer Zimmerman &amp; Roy Gomel</a:t>
            </a:r>
          </a:p>
          <a:p>
            <a:pPr algn="l" rtl="0"/>
            <a:r>
              <a:rPr lang="en-US" dirty="0"/>
              <a:t>PhD students at Tel Aviv University</a:t>
            </a:r>
          </a:p>
          <a:p>
            <a:pPr algn="l" rtl="0"/>
            <a:endParaRPr lang="he-IL" dirty="0"/>
          </a:p>
        </p:txBody>
      </p:sp>
    </p:spTree>
    <p:extLst>
      <p:ext uri="{BB962C8B-B14F-4D97-AF65-F5344CB8AC3E}">
        <p14:creationId xmlns:p14="http://schemas.microsoft.com/office/powerpoint/2010/main" val="1540387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5EAD0-FED9-4D8D-A3DF-2A8601FD515A}"/>
              </a:ext>
            </a:extLst>
          </p:cNvPr>
          <p:cNvSpPr>
            <a:spLocks noGrp="1"/>
          </p:cNvSpPr>
          <p:nvPr>
            <p:ph type="sldNum" sz="quarter" idx="12"/>
          </p:nvPr>
        </p:nvSpPr>
        <p:spPr/>
        <p:txBody>
          <a:bodyPr/>
          <a:lstStyle/>
          <a:p>
            <a:fld id="{A46D889C-14DB-4B66-94F2-2A2273D32D22}" type="slidenum">
              <a:rPr lang="he-IL" smtClean="0"/>
              <a:pPr/>
              <a:t>43</a:t>
            </a:fld>
            <a:endParaRPr lang="en-US"/>
          </a:p>
        </p:txBody>
      </p:sp>
      <p:pic>
        <p:nvPicPr>
          <p:cNvPr id="5" name="Picture 4" descr="A close up of a map&#10;&#10;Description automatically generated">
            <a:extLst>
              <a:ext uri="{FF2B5EF4-FFF2-40B4-BE49-F238E27FC236}">
                <a16:creationId xmlns:a16="http://schemas.microsoft.com/office/drawing/2014/main" id="{964585E3-5063-4478-8595-7E110B924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1452476"/>
            <a:ext cx="6859835" cy="5144876"/>
          </a:xfrm>
          <a:prstGeom prst="rect">
            <a:avLst/>
          </a:prstGeom>
        </p:spPr>
      </p:pic>
    </p:spTree>
    <p:extLst>
      <p:ext uri="{BB962C8B-B14F-4D97-AF65-F5344CB8AC3E}">
        <p14:creationId xmlns:p14="http://schemas.microsoft.com/office/powerpoint/2010/main" val="294871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0C358-B19C-4A03-A3E2-1B8FB5991E0F}"/>
              </a:ext>
            </a:extLst>
          </p:cNvPr>
          <p:cNvPicPr>
            <a:picLocks noChangeAspect="1"/>
          </p:cNvPicPr>
          <p:nvPr/>
        </p:nvPicPr>
        <p:blipFill>
          <a:blip r:embed="rId3">
            <a:lum/>
            <a:alphaModFix/>
          </a:blip>
          <a:srcRect/>
          <a:stretch>
            <a:fillRect/>
          </a:stretch>
        </p:blipFill>
        <p:spPr>
          <a:xfrm>
            <a:off x="2131902" y="1069383"/>
            <a:ext cx="6825246" cy="4483221"/>
          </a:xfrm>
          <a:prstGeom prst="rect">
            <a:avLst/>
          </a:prstGeom>
          <a:noFill/>
          <a:ln>
            <a:noFill/>
          </a:ln>
        </p:spPr>
      </p:pic>
      <p:sp>
        <p:nvSpPr>
          <p:cNvPr id="3" name="TextBox 2">
            <a:extLst>
              <a:ext uri="{FF2B5EF4-FFF2-40B4-BE49-F238E27FC236}">
                <a16:creationId xmlns:a16="http://schemas.microsoft.com/office/drawing/2014/main" id="{BA51DAB9-6E74-4051-B0F7-F7A60121993B}"/>
              </a:ext>
            </a:extLst>
          </p:cNvPr>
          <p:cNvSpPr txBox="1"/>
          <p:nvPr/>
        </p:nvSpPr>
        <p:spPr>
          <a:xfrm>
            <a:off x="414721" y="5806440"/>
            <a:ext cx="8087039" cy="323270"/>
          </a:xfrm>
          <a:prstGeom prst="rect">
            <a:avLst/>
          </a:prstGeom>
          <a:noFill/>
          <a:ln>
            <a:noFill/>
          </a:ln>
        </p:spPr>
        <p:txBody>
          <a:bodyPr vert="horz" lIns="81638" tIns="40819" rIns="81638" bIns="40819" compatLnSpc="0">
            <a:spAutoFit/>
          </a:bodyPr>
          <a:lstStyle/>
          <a:p>
            <a:pPr rtl="0" hangingPunct="0">
              <a:spcBef>
                <a:spcPts val="0"/>
              </a:spcBef>
              <a:spcAft>
                <a:spcPts val="0"/>
              </a:spcAft>
            </a:pPr>
            <a:endParaRPr lang="en-US" sz="1633" b="0">
              <a:latin typeface="Arial" pitchFamily="18"/>
              <a:ea typeface="MS Gothic" pitchFamily="2"/>
              <a:cs typeface="tahoma" pitchFamily="2"/>
            </a:endParaRPr>
          </a:p>
        </p:txBody>
      </p:sp>
      <p:sp>
        <p:nvSpPr>
          <p:cNvPr id="4" name="TextBox 3">
            <a:extLst>
              <a:ext uri="{FF2B5EF4-FFF2-40B4-BE49-F238E27FC236}">
                <a16:creationId xmlns:a16="http://schemas.microsoft.com/office/drawing/2014/main" id="{6CC678BC-569A-488F-BF85-2345B97D4EAE}"/>
              </a:ext>
            </a:extLst>
          </p:cNvPr>
          <p:cNvSpPr txBox="1"/>
          <p:nvPr/>
        </p:nvSpPr>
        <p:spPr>
          <a:xfrm>
            <a:off x="435946" y="5599081"/>
            <a:ext cx="8294400" cy="1018589"/>
          </a:xfrm>
          <a:prstGeom prst="rect">
            <a:avLst/>
          </a:prstGeom>
          <a:noFill/>
          <a:ln>
            <a:noFill/>
          </a:ln>
        </p:spPr>
        <p:txBody>
          <a:bodyPr vert="horz" lIns="81638" tIns="40819" rIns="81638" bIns="40819" compatLnSpc="0">
            <a:spAutoFit/>
          </a:bodyPr>
          <a:lstStyle/>
          <a:p>
            <a:pPr rtl="0" hangingPunct="0">
              <a:spcBef>
                <a:spcPts val="0"/>
              </a:spcBef>
              <a:spcAft>
                <a:spcPts val="0"/>
              </a:spcAft>
            </a:pPr>
            <a:r>
              <a:rPr lang="en-US" sz="1270" b="0">
                <a:latin typeface="Times New Roman" pitchFamily="18"/>
                <a:ea typeface="MS Gothic" pitchFamily="2"/>
                <a:cs typeface="tahoma" pitchFamily="2"/>
              </a:rPr>
              <a:t>Rotation Curve fitting data for 11 galaxies. Columns are: (1) Name of the galaxy, (2) Galaxy type, (3) Mass model used for calculation where Double is short for double infinitesimally thin exponential disk model, Thick is short for exponential disk with a 	 distribution in the z-axis. (4) Exponential disk model scale-length given in parsecs, (5) Central mass density, (6) mass flux change-to-mass ratio, (7) star birthrate of the galaxy type from Portinari et al and Kennicutt et al ; data retrieved from Kennicutt et al is denoted with an asterisk*. (8) mass-to-light ratio (9) MOND acceleration fitting parameter</a:t>
            </a:r>
          </a:p>
        </p:txBody>
      </p:sp>
      <p:sp>
        <p:nvSpPr>
          <p:cNvPr id="5" name="TextBox 4">
            <a:extLst>
              <a:ext uri="{FF2B5EF4-FFF2-40B4-BE49-F238E27FC236}">
                <a16:creationId xmlns:a16="http://schemas.microsoft.com/office/drawing/2014/main" id="{982D42F4-EAF6-48CB-AB7D-11A168503CF2}"/>
              </a:ext>
            </a:extLst>
          </p:cNvPr>
          <p:cNvSpPr txBox="1"/>
          <p:nvPr/>
        </p:nvSpPr>
        <p:spPr>
          <a:xfrm>
            <a:off x="179512" y="1714748"/>
            <a:ext cx="1620022" cy="1026155"/>
          </a:xfrm>
          <a:prstGeom prst="rect">
            <a:avLst/>
          </a:prstGeom>
          <a:noFill/>
          <a:ln>
            <a:noFill/>
          </a:ln>
        </p:spPr>
        <p:txBody>
          <a:bodyPr vert="horz" wrap="square" lIns="81638" tIns="40819" rIns="81638" bIns="40819" compatLnSpc="0">
            <a:spAutoFit/>
          </a:bodyPr>
          <a:lstStyle/>
          <a:p>
            <a:pPr algn="ctr" rtl="0" hangingPunct="0">
              <a:spcBef>
                <a:spcPts val="0"/>
              </a:spcBef>
              <a:spcAft>
                <a:spcPts val="0"/>
              </a:spcAft>
            </a:pPr>
            <a:r>
              <a:rPr lang="en-US" sz="3200" b="0" dirty="0">
                <a:latin typeface="Times New Roman" pitchFamily="18"/>
                <a:ea typeface="Arial Unicode MS" pitchFamily="34"/>
                <a:cs typeface="tahoma" pitchFamily="34"/>
              </a:rPr>
              <a:t>Michal’s Results</a:t>
            </a:r>
          </a:p>
        </p:txBody>
      </p:sp>
      <p:sp>
        <p:nvSpPr>
          <p:cNvPr id="6" name="Freeform: Shape 5">
            <a:extLst>
              <a:ext uri="{FF2B5EF4-FFF2-40B4-BE49-F238E27FC236}">
                <a16:creationId xmlns:a16="http://schemas.microsoft.com/office/drawing/2014/main" id="{6C806209-F7B6-4F17-8F50-36CC2E267F7B}"/>
              </a:ext>
            </a:extLst>
          </p:cNvPr>
          <p:cNvSpPr/>
          <p:nvPr/>
        </p:nvSpPr>
        <p:spPr>
          <a:xfrm>
            <a:off x="5810002" y="1077295"/>
            <a:ext cx="1534464" cy="4561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8360">
            <a:solidFill>
              <a:srgbClr val="0000FF"/>
            </a:solidFill>
            <a:prstDash val="solid"/>
            <a:round/>
          </a:ln>
        </p:spPr>
        <p:txBody>
          <a:bodyPr vert="horz" lIns="89802" tIns="48983" rIns="89802" bIns="48983" anchor="ctr" anchorCtr="0" compatLnSpc="0">
            <a:noAutofit/>
          </a:bodyPr>
          <a:lstStyle/>
          <a:p>
            <a:pPr rtl="0" hangingPunct="0">
              <a:spcBef>
                <a:spcPts val="0"/>
              </a:spcBef>
              <a:spcAft>
                <a:spcPts val="0"/>
              </a:spcAft>
            </a:pPr>
            <a:endParaRPr lang="en-US" sz="1633" b="0">
              <a:latin typeface="Arial" pitchFamily="18"/>
              <a:ea typeface="MS Gothic" pitchFamily="2"/>
              <a:cs typeface="tahoma" pitchFamily="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6945A-4844-4DBD-892E-3F598D6149D1}"/>
              </a:ext>
            </a:extLst>
          </p:cNvPr>
          <p:cNvSpPr>
            <a:spLocks noGrp="1"/>
          </p:cNvSpPr>
          <p:nvPr>
            <p:ph type="sldNum" sz="quarter" idx="12"/>
          </p:nvPr>
        </p:nvSpPr>
        <p:spPr/>
        <p:txBody>
          <a:bodyPr/>
          <a:lstStyle/>
          <a:p>
            <a:fld id="{A46D889C-14DB-4B66-94F2-2A2273D32D22}" type="slidenum">
              <a:rPr lang="he-IL" smtClean="0"/>
              <a:pPr/>
              <a:t>45</a:t>
            </a:fld>
            <a:endParaRPr lang="en-US"/>
          </a:p>
        </p:txBody>
      </p:sp>
      <p:sp>
        <p:nvSpPr>
          <p:cNvPr id="3" name="Title 2">
            <a:extLst>
              <a:ext uri="{FF2B5EF4-FFF2-40B4-BE49-F238E27FC236}">
                <a16:creationId xmlns:a16="http://schemas.microsoft.com/office/drawing/2014/main" id="{A29037D4-B97B-44F9-96C9-E9633E009E47}"/>
              </a:ext>
            </a:extLst>
          </p:cNvPr>
          <p:cNvSpPr>
            <a:spLocks noGrp="1"/>
          </p:cNvSpPr>
          <p:nvPr>
            <p:ph type="title"/>
          </p:nvPr>
        </p:nvSpPr>
        <p:spPr/>
        <p:txBody>
          <a:bodyPr/>
          <a:lstStyle/>
          <a:p>
            <a:r>
              <a:rPr lang="en-US" dirty="0"/>
              <a:t>Conclusion</a:t>
            </a:r>
          </a:p>
        </p:txBody>
      </p:sp>
      <p:sp>
        <p:nvSpPr>
          <p:cNvPr id="4" name="TextBox 3">
            <a:extLst>
              <a:ext uri="{FF2B5EF4-FFF2-40B4-BE49-F238E27FC236}">
                <a16:creationId xmlns:a16="http://schemas.microsoft.com/office/drawing/2014/main" id="{C8952A39-ED60-435C-912E-666BFB8716F6}"/>
              </a:ext>
            </a:extLst>
          </p:cNvPr>
          <p:cNvSpPr txBox="1"/>
          <p:nvPr/>
        </p:nvSpPr>
        <p:spPr>
          <a:xfrm>
            <a:off x="653281" y="2060848"/>
            <a:ext cx="7761238" cy="3539430"/>
          </a:xfrm>
          <a:prstGeom prst="rect">
            <a:avLst/>
          </a:prstGeom>
          <a:noFill/>
        </p:spPr>
        <p:txBody>
          <a:bodyPr wrap="square" rtlCol="0">
            <a:spAutoFit/>
          </a:bodyPr>
          <a:lstStyle/>
          <a:p>
            <a:pPr algn="just" rtl="0"/>
            <a:r>
              <a:rPr lang="en-US" sz="3200" dirty="0"/>
              <a:t>We show that ”dark matter” and ”MOND” effects are explained in the framework of standard GR as effects due to retardation without assuming any exotic matter or modifications of the theory of gravity.</a:t>
            </a:r>
          </a:p>
        </p:txBody>
      </p:sp>
    </p:spTree>
    <p:extLst>
      <p:ext uri="{BB962C8B-B14F-4D97-AF65-F5344CB8AC3E}">
        <p14:creationId xmlns:p14="http://schemas.microsoft.com/office/powerpoint/2010/main" val="54852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6945A-4844-4DBD-892E-3F598D6149D1}"/>
              </a:ext>
            </a:extLst>
          </p:cNvPr>
          <p:cNvSpPr>
            <a:spLocks noGrp="1"/>
          </p:cNvSpPr>
          <p:nvPr>
            <p:ph type="sldNum" sz="quarter" idx="12"/>
          </p:nvPr>
        </p:nvSpPr>
        <p:spPr/>
        <p:txBody>
          <a:bodyPr/>
          <a:lstStyle/>
          <a:p>
            <a:fld id="{A46D889C-14DB-4B66-94F2-2A2273D32D22}" type="slidenum">
              <a:rPr lang="he-IL" smtClean="0"/>
              <a:pPr/>
              <a:t>46</a:t>
            </a:fld>
            <a:endParaRPr lang="en-US"/>
          </a:p>
        </p:txBody>
      </p:sp>
      <p:sp>
        <p:nvSpPr>
          <p:cNvPr id="4" name="TextBox 3">
            <a:extLst>
              <a:ext uri="{FF2B5EF4-FFF2-40B4-BE49-F238E27FC236}">
                <a16:creationId xmlns:a16="http://schemas.microsoft.com/office/drawing/2014/main" id="{C8952A39-ED60-435C-912E-666BFB8716F6}"/>
              </a:ext>
            </a:extLst>
          </p:cNvPr>
          <p:cNvSpPr txBox="1"/>
          <p:nvPr/>
        </p:nvSpPr>
        <p:spPr>
          <a:xfrm>
            <a:off x="307697" y="1412776"/>
            <a:ext cx="8162999" cy="3539430"/>
          </a:xfrm>
          <a:prstGeom prst="rect">
            <a:avLst/>
          </a:prstGeom>
          <a:noFill/>
        </p:spPr>
        <p:txBody>
          <a:bodyPr wrap="square" rtlCol="0">
            <a:spAutoFit/>
          </a:bodyPr>
          <a:lstStyle/>
          <a:p>
            <a:pPr algn="just" rtl="0"/>
            <a:r>
              <a:rPr lang="en-US" sz="3200" dirty="0"/>
              <a:t>What will happen if the mass outside the galaxy is totally depleted or not yet depleted?</a:t>
            </a:r>
          </a:p>
          <a:p>
            <a:pPr algn="just" rtl="0"/>
            <a:r>
              <a:rPr lang="en-US" sz="3200" dirty="0"/>
              <a:t>In this case retardation force should vanish. This was indeed reported recently for the galaxy NGC1052-DF2.</a:t>
            </a:r>
          </a:p>
        </p:txBody>
      </p:sp>
      <p:pic>
        <p:nvPicPr>
          <p:cNvPr id="5" name="Picture 4">
            <a:extLst>
              <a:ext uri="{FF2B5EF4-FFF2-40B4-BE49-F238E27FC236}">
                <a16:creationId xmlns:a16="http://schemas.microsoft.com/office/drawing/2014/main" id="{C9A6F955-318A-48B8-8049-F6742F093021}"/>
              </a:ext>
            </a:extLst>
          </p:cNvPr>
          <p:cNvPicPr>
            <a:picLocks noChangeAspect="1"/>
          </p:cNvPicPr>
          <p:nvPr/>
        </p:nvPicPr>
        <p:blipFill>
          <a:blip r:embed="rId2"/>
          <a:stretch>
            <a:fillRect/>
          </a:stretch>
        </p:blipFill>
        <p:spPr>
          <a:xfrm>
            <a:off x="414504" y="4890634"/>
            <a:ext cx="7230222" cy="1531880"/>
          </a:xfrm>
          <a:prstGeom prst="rect">
            <a:avLst/>
          </a:prstGeom>
        </p:spPr>
      </p:pic>
    </p:spTree>
    <p:extLst>
      <p:ext uri="{BB962C8B-B14F-4D97-AF65-F5344CB8AC3E}">
        <p14:creationId xmlns:p14="http://schemas.microsoft.com/office/powerpoint/2010/main" val="373318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3A165-85F1-4C57-95B3-AC2C11D10F05}"/>
              </a:ext>
            </a:extLst>
          </p:cNvPr>
          <p:cNvSpPr>
            <a:spLocks noGrp="1"/>
          </p:cNvSpPr>
          <p:nvPr>
            <p:ph type="sldNum" sz="quarter" idx="12"/>
          </p:nvPr>
        </p:nvSpPr>
        <p:spPr/>
        <p:txBody>
          <a:bodyPr/>
          <a:lstStyle/>
          <a:p>
            <a:fld id="{A46D889C-14DB-4B66-94F2-2A2273D32D22}" type="slidenum">
              <a:rPr lang="he-IL" smtClean="0"/>
              <a:pPr/>
              <a:t>47</a:t>
            </a:fld>
            <a:endParaRPr lang="en-US"/>
          </a:p>
        </p:txBody>
      </p:sp>
      <p:pic>
        <p:nvPicPr>
          <p:cNvPr id="4" name="Picture 3">
            <a:extLst>
              <a:ext uri="{FF2B5EF4-FFF2-40B4-BE49-F238E27FC236}">
                <a16:creationId xmlns:a16="http://schemas.microsoft.com/office/drawing/2014/main" id="{25B0CECF-A4E5-440F-B97B-34FA1EDA2C2E}"/>
              </a:ext>
            </a:extLst>
          </p:cNvPr>
          <p:cNvPicPr>
            <a:picLocks noChangeAspect="1"/>
          </p:cNvPicPr>
          <p:nvPr/>
        </p:nvPicPr>
        <p:blipFill>
          <a:blip r:embed="rId2"/>
          <a:stretch>
            <a:fillRect/>
          </a:stretch>
        </p:blipFill>
        <p:spPr>
          <a:xfrm>
            <a:off x="874261" y="1179946"/>
            <a:ext cx="6819411" cy="1177452"/>
          </a:xfrm>
          <a:prstGeom prst="rect">
            <a:avLst/>
          </a:prstGeom>
        </p:spPr>
      </p:pic>
      <p:pic>
        <p:nvPicPr>
          <p:cNvPr id="5" name="Picture 4">
            <a:extLst>
              <a:ext uri="{FF2B5EF4-FFF2-40B4-BE49-F238E27FC236}">
                <a16:creationId xmlns:a16="http://schemas.microsoft.com/office/drawing/2014/main" id="{3BB6F5D9-D612-49A5-B41A-CC194E1F6497}"/>
              </a:ext>
            </a:extLst>
          </p:cNvPr>
          <p:cNvPicPr>
            <a:picLocks noChangeAspect="1"/>
          </p:cNvPicPr>
          <p:nvPr/>
        </p:nvPicPr>
        <p:blipFill>
          <a:blip r:embed="rId3"/>
          <a:stretch>
            <a:fillRect/>
          </a:stretch>
        </p:blipFill>
        <p:spPr>
          <a:xfrm>
            <a:off x="874261" y="2735096"/>
            <a:ext cx="6819412" cy="3719679"/>
          </a:xfrm>
          <a:prstGeom prst="rect">
            <a:avLst/>
          </a:prstGeom>
        </p:spPr>
      </p:pic>
    </p:spTree>
    <p:extLst>
      <p:ext uri="{BB962C8B-B14F-4D97-AF65-F5344CB8AC3E}">
        <p14:creationId xmlns:p14="http://schemas.microsoft.com/office/powerpoint/2010/main" val="166928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6E70653-C1F2-4E91-9715-FE8BE52BF632}" type="slidenum">
              <a:rPr lang="he-IL"/>
              <a:pPr/>
              <a:t>5</a:t>
            </a:fld>
            <a:endParaRPr lang="en-US"/>
          </a:p>
        </p:txBody>
      </p:sp>
      <p:sp>
        <p:nvSpPr>
          <p:cNvPr id="277508" name="Rectangle 4"/>
          <p:cNvSpPr>
            <a:spLocks noGrp="1" noChangeArrowheads="1"/>
          </p:cNvSpPr>
          <p:nvPr>
            <p:ph type="title"/>
          </p:nvPr>
        </p:nvSpPr>
        <p:spPr/>
        <p:txBody>
          <a:bodyPr/>
          <a:lstStyle/>
          <a:p>
            <a:r>
              <a:rPr lang="en-US" dirty="0"/>
              <a:t>Example</a:t>
            </a:r>
          </a:p>
        </p:txBody>
      </p:sp>
      <p:pic>
        <p:nvPicPr>
          <p:cNvPr id="279554" name="Picture 2" descr="Image result for earths orbit around the 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43" y="2166576"/>
            <a:ext cx="7272808" cy="451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6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4BCDBBA-EE76-4A19-A483-2B1AC6DB3D8B}" type="slidenum">
              <a:rPr lang="he-IL"/>
              <a:pPr/>
              <a:t>6</a:t>
            </a:fld>
            <a:endParaRPr lang="en-US"/>
          </a:p>
        </p:txBody>
      </p:sp>
      <p:sp>
        <p:nvSpPr>
          <p:cNvPr id="283650" name="Rectangle 2"/>
          <p:cNvSpPr>
            <a:spLocks noGrp="1" noChangeArrowheads="1"/>
          </p:cNvSpPr>
          <p:nvPr>
            <p:ph type="title"/>
          </p:nvPr>
        </p:nvSpPr>
        <p:spPr/>
        <p:txBody>
          <a:bodyPr/>
          <a:lstStyle/>
          <a:p>
            <a:r>
              <a:rPr lang="en-US" dirty="0"/>
              <a:t>Question &amp; Answer</a:t>
            </a:r>
          </a:p>
        </p:txBody>
      </p:sp>
      <p:sp>
        <p:nvSpPr>
          <p:cNvPr id="283651" name="Text Box 3"/>
          <p:cNvSpPr txBox="1">
            <a:spLocks noChangeArrowheads="1"/>
          </p:cNvSpPr>
          <p:nvPr/>
        </p:nvSpPr>
        <p:spPr bwMode="auto">
          <a:xfrm>
            <a:off x="683568" y="1955830"/>
            <a:ext cx="7632848" cy="4154984"/>
          </a:xfrm>
          <a:prstGeom prst="rect">
            <a:avLst/>
          </a:prstGeom>
          <a:noFill/>
          <a:ln>
            <a:noFill/>
          </a:ln>
          <a:effectLst/>
          <a:extLst>
            <a:ext uri="{909E8E84-426E-40DD-AFC4-6F175D3DCCD1}">
              <a14:hiddenFill xmlns:a14="http://schemas.microsoft.com/office/drawing/2010/main">
                <a:solidFill>
                  <a:srgbClr val="FDF0E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itchFamily="34" charset="0"/>
                <a:cs typeface="Arial" pitchFamily="34" charset="0"/>
              </a:defRPr>
            </a:lvl1pPr>
            <a:lvl2pPr marL="800100" indent="-342900">
              <a:defRPr>
                <a:solidFill>
                  <a:schemeClr val="tx1"/>
                </a:solidFill>
                <a:latin typeface="Arial" pitchFamily="34" charset="0"/>
                <a:cs typeface="Arial" pitchFamily="34" charset="0"/>
              </a:defRPr>
            </a:lvl2pPr>
            <a:lvl3pPr marL="1257300" indent="-342900">
              <a:defRPr>
                <a:solidFill>
                  <a:schemeClr val="tx1"/>
                </a:solidFill>
                <a:latin typeface="Arial" pitchFamily="34" charset="0"/>
                <a:cs typeface="Arial" pitchFamily="34" charset="0"/>
              </a:defRPr>
            </a:lvl3pPr>
            <a:lvl4pPr marL="1714500" indent="-342900">
              <a:defRPr>
                <a:solidFill>
                  <a:schemeClr val="tx1"/>
                </a:solidFill>
                <a:latin typeface="Arial" pitchFamily="34" charset="0"/>
                <a:cs typeface="Arial" pitchFamily="34" charset="0"/>
              </a:defRPr>
            </a:lvl4pPr>
            <a:lvl5pPr marL="2171700" indent="-342900">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gn="just" rtl="0">
              <a:spcBef>
                <a:spcPct val="50000"/>
              </a:spcBef>
            </a:pPr>
            <a:r>
              <a:rPr lang="en-US" sz="2400" dirty="0">
                <a:latin typeface="Verdana" pitchFamily="34" charset="0"/>
              </a:rPr>
              <a:t>Suppose somebody have eliminated the sun how much time will it take us to notice (gravitationally and electromagnetically)?</a:t>
            </a:r>
          </a:p>
          <a:p>
            <a:pPr marL="0" indent="0" algn="just" rtl="0">
              <a:spcBef>
                <a:spcPct val="50000"/>
              </a:spcBef>
            </a:pPr>
            <a:r>
              <a:rPr lang="en-US" sz="2400" dirty="0">
                <a:latin typeface="Verdana" pitchFamily="34" charset="0"/>
              </a:rPr>
              <a:t>The distance from the earth to the sun is: 149.6 million km</a:t>
            </a:r>
          </a:p>
          <a:p>
            <a:pPr marL="0" indent="0" algn="just" rtl="0">
              <a:spcBef>
                <a:spcPct val="50000"/>
              </a:spcBef>
            </a:pPr>
            <a:r>
              <a:rPr lang="en-US" sz="2400" dirty="0">
                <a:latin typeface="Verdana" pitchFamily="34" charset="0"/>
              </a:rPr>
              <a:t>The speed  of light in vacuum is:</a:t>
            </a:r>
          </a:p>
          <a:p>
            <a:pPr marL="0" indent="0" algn="just" rtl="0">
              <a:spcBef>
                <a:spcPct val="50000"/>
              </a:spcBef>
            </a:pPr>
            <a:r>
              <a:rPr lang="en-US" sz="2400" dirty="0">
                <a:latin typeface="Verdana" pitchFamily="34" charset="0"/>
              </a:rPr>
              <a:t> 299 792 458 m / s</a:t>
            </a:r>
          </a:p>
          <a:p>
            <a:pPr marL="0" indent="0" algn="just" rtl="0">
              <a:spcBef>
                <a:spcPct val="50000"/>
              </a:spcBef>
            </a:pPr>
            <a:r>
              <a:rPr lang="en-US" sz="2400" dirty="0">
                <a:latin typeface="Verdana" pitchFamily="34" charset="0"/>
              </a:rPr>
              <a:t>Hence retardation in this case is: 8.3 minutes.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D37E2-8686-4D6C-9AA8-F94B235DF991}"/>
              </a:ext>
            </a:extLst>
          </p:cNvPr>
          <p:cNvSpPr>
            <a:spLocks noGrp="1"/>
          </p:cNvSpPr>
          <p:nvPr>
            <p:ph type="sldNum" sz="quarter" idx="12"/>
          </p:nvPr>
        </p:nvSpPr>
        <p:spPr/>
        <p:txBody>
          <a:bodyPr/>
          <a:lstStyle/>
          <a:p>
            <a:fld id="{A46D889C-14DB-4B66-94F2-2A2273D32D22}" type="slidenum">
              <a:rPr lang="he-IL" smtClean="0"/>
              <a:pPr/>
              <a:t>7</a:t>
            </a:fld>
            <a:endParaRPr lang="en-US"/>
          </a:p>
        </p:txBody>
      </p:sp>
      <p:sp>
        <p:nvSpPr>
          <p:cNvPr id="3" name="Title 2">
            <a:extLst>
              <a:ext uri="{FF2B5EF4-FFF2-40B4-BE49-F238E27FC236}">
                <a16:creationId xmlns:a16="http://schemas.microsoft.com/office/drawing/2014/main" id="{57F39D06-DBD9-4B8D-BDC0-231AA6062E67}"/>
              </a:ext>
            </a:extLst>
          </p:cNvPr>
          <p:cNvSpPr>
            <a:spLocks noGrp="1"/>
          </p:cNvSpPr>
          <p:nvPr>
            <p:ph type="title"/>
          </p:nvPr>
        </p:nvSpPr>
        <p:spPr/>
        <p:txBody>
          <a:bodyPr/>
          <a:lstStyle/>
          <a:p>
            <a:r>
              <a:rPr lang="en-US" dirty="0"/>
              <a:t>Fact I - Retardation</a:t>
            </a:r>
          </a:p>
        </p:txBody>
      </p:sp>
      <p:sp>
        <p:nvSpPr>
          <p:cNvPr id="4" name="Rectangle 3">
            <a:extLst>
              <a:ext uri="{FF2B5EF4-FFF2-40B4-BE49-F238E27FC236}">
                <a16:creationId xmlns:a16="http://schemas.microsoft.com/office/drawing/2014/main" id="{6884D813-AE73-4C08-BAD2-6237C12BECE5}"/>
              </a:ext>
            </a:extLst>
          </p:cNvPr>
          <p:cNvSpPr/>
          <p:nvPr/>
        </p:nvSpPr>
        <p:spPr>
          <a:xfrm>
            <a:off x="635928" y="2132856"/>
            <a:ext cx="7824504" cy="3539430"/>
          </a:xfrm>
          <a:prstGeom prst="rect">
            <a:avLst/>
          </a:prstGeom>
        </p:spPr>
        <p:txBody>
          <a:bodyPr wrap="square">
            <a:spAutoFit/>
          </a:bodyPr>
          <a:lstStyle/>
          <a:p>
            <a:pPr algn="just" rtl="0"/>
            <a:r>
              <a:rPr lang="en-US" sz="2800" b="0" dirty="0">
                <a:latin typeface="CMR10"/>
              </a:rPr>
              <a:t>Galaxies are huge physical systems having dimensions of many tens of thousands of light years. Thus any change at the galactic center will be noticed at the rim only tens of thousands of years later. Those retardation effects seems to be neglected in naïve galactic modelling used to calculate rotational velocities of matter in the rims of the galaxy and surrounding gas.</a:t>
            </a:r>
            <a:endParaRPr lang="en-US" sz="2800" dirty="0"/>
          </a:p>
        </p:txBody>
      </p:sp>
    </p:spTree>
    <p:extLst>
      <p:ext uri="{BB962C8B-B14F-4D97-AF65-F5344CB8AC3E}">
        <p14:creationId xmlns:p14="http://schemas.microsoft.com/office/powerpoint/2010/main" val="52640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D37E2-8686-4D6C-9AA8-F94B235DF991}"/>
              </a:ext>
            </a:extLst>
          </p:cNvPr>
          <p:cNvSpPr>
            <a:spLocks noGrp="1"/>
          </p:cNvSpPr>
          <p:nvPr>
            <p:ph type="sldNum" sz="quarter" idx="12"/>
          </p:nvPr>
        </p:nvSpPr>
        <p:spPr/>
        <p:txBody>
          <a:bodyPr/>
          <a:lstStyle/>
          <a:p>
            <a:fld id="{A46D889C-14DB-4B66-94F2-2A2273D32D22}" type="slidenum">
              <a:rPr lang="he-IL" smtClean="0"/>
              <a:pPr/>
              <a:t>8</a:t>
            </a:fld>
            <a:endParaRPr lang="en-US"/>
          </a:p>
        </p:txBody>
      </p:sp>
      <p:sp>
        <p:nvSpPr>
          <p:cNvPr id="3" name="Title 2">
            <a:extLst>
              <a:ext uri="{FF2B5EF4-FFF2-40B4-BE49-F238E27FC236}">
                <a16:creationId xmlns:a16="http://schemas.microsoft.com/office/drawing/2014/main" id="{57F39D06-DBD9-4B8D-BDC0-231AA6062E67}"/>
              </a:ext>
            </a:extLst>
          </p:cNvPr>
          <p:cNvSpPr>
            <a:spLocks noGrp="1"/>
          </p:cNvSpPr>
          <p:nvPr>
            <p:ph type="title"/>
          </p:nvPr>
        </p:nvSpPr>
        <p:spPr/>
        <p:txBody>
          <a:bodyPr/>
          <a:lstStyle/>
          <a:p>
            <a:r>
              <a:rPr lang="en-US" dirty="0"/>
              <a:t>Fact II – Strange Rotation Curves</a:t>
            </a:r>
          </a:p>
        </p:txBody>
      </p:sp>
      <p:pic>
        <p:nvPicPr>
          <p:cNvPr id="5" name="Picture 4">
            <a:extLst>
              <a:ext uri="{FF2B5EF4-FFF2-40B4-BE49-F238E27FC236}">
                <a16:creationId xmlns:a16="http://schemas.microsoft.com/office/drawing/2014/main" id="{65E55928-B6E2-41AA-AC3A-895C677F7211}"/>
              </a:ext>
            </a:extLst>
          </p:cNvPr>
          <p:cNvPicPr>
            <a:picLocks noChangeAspect="1"/>
          </p:cNvPicPr>
          <p:nvPr/>
        </p:nvPicPr>
        <p:blipFill>
          <a:blip r:embed="rId2"/>
          <a:stretch>
            <a:fillRect/>
          </a:stretch>
        </p:blipFill>
        <p:spPr>
          <a:xfrm>
            <a:off x="971600" y="2440082"/>
            <a:ext cx="6408712" cy="4309659"/>
          </a:xfrm>
          <a:prstGeom prst="rect">
            <a:avLst/>
          </a:prstGeom>
        </p:spPr>
      </p:pic>
      <p:sp>
        <p:nvSpPr>
          <p:cNvPr id="6" name="TextBox 5">
            <a:extLst>
              <a:ext uri="{FF2B5EF4-FFF2-40B4-BE49-F238E27FC236}">
                <a16:creationId xmlns:a16="http://schemas.microsoft.com/office/drawing/2014/main" id="{16EB3F81-4DE1-4750-B3C8-441CDE6DEA0E}"/>
              </a:ext>
            </a:extLst>
          </p:cNvPr>
          <p:cNvSpPr txBox="1"/>
          <p:nvPr/>
        </p:nvSpPr>
        <p:spPr>
          <a:xfrm>
            <a:off x="7513450" y="3699929"/>
            <a:ext cx="1784574" cy="1200329"/>
          </a:xfrm>
          <a:prstGeom prst="rect">
            <a:avLst/>
          </a:prstGeom>
          <a:noFill/>
        </p:spPr>
        <p:txBody>
          <a:bodyPr wrap="square" rtlCol="0">
            <a:spAutoFit/>
          </a:bodyPr>
          <a:lstStyle/>
          <a:p>
            <a:pPr algn="l" rtl="0"/>
            <a:r>
              <a:rPr lang="en-US" dirty="0"/>
              <a:t>If you forget about retardation</a:t>
            </a:r>
          </a:p>
        </p:txBody>
      </p:sp>
      <p:sp>
        <p:nvSpPr>
          <p:cNvPr id="7" name="Arrow: Left 6">
            <a:extLst>
              <a:ext uri="{FF2B5EF4-FFF2-40B4-BE49-F238E27FC236}">
                <a16:creationId xmlns:a16="http://schemas.microsoft.com/office/drawing/2014/main" id="{5FE84B33-9A0B-4EFB-9D75-FBA385A42773}"/>
              </a:ext>
            </a:extLst>
          </p:cNvPr>
          <p:cNvSpPr/>
          <p:nvPr/>
        </p:nvSpPr>
        <p:spPr bwMode="auto">
          <a:xfrm rot="20970373">
            <a:off x="5940152" y="4221088"/>
            <a:ext cx="1584176" cy="373822"/>
          </a:xfrm>
          <a:prstGeom prst="leftArrow">
            <a:avLst/>
          </a:pr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cs typeface="Arial" pitchFamily="34" charset="0"/>
            </a:endParaRPr>
          </a:p>
        </p:txBody>
      </p:sp>
    </p:spTree>
    <p:extLst>
      <p:ext uri="{BB962C8B-B14F-4D97-AF65-F5344CB8AC3E}">
        <p14:creationId xmlns:p14="http://schemas.microsoft.com/office/powerpoint/2010/main" val="325622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C215AD-3A48-44E8-B505-EBD353A23194}"/>
              </a:ext>
            </a:extLst>
          </p:cNvPr>
          <p:cNvSpPr>
            <a:spLocks noGrp="1"/>
          </p:cNvSpPr>
          <p:nvPr>
            <p:ph type="subTitle" sz="quarter" idx="1"/>
          </p:nvPr>
        </p:nvSpPr>
        <p:spPr>
          <a:xfrm>
            <a:off x="1331640" y="1772816"/>
            <a:ext cx="6400800" cy="1755648"/>
          </a:xfrm>
        </p:spPr>
        <p:txBody>
          <a:bodyPr/>
          <a:lstStyle/>
          <a:p>
            <a:r>
              <a:rPr lang="en-US" sz="4800" dirty="0"/>
              <a:t>Are those two facts connected?</a:t>
            </a:r>
          </a:p>
        </p:txBody>
      </p:sp>
      <p:sp>
        <p:nvSpPr>
          <p:cNvPr id="4" name="Slide Number Placeholder 3">
            <a:extLst>
              <a:ext uri="{FF2B5EF4-FFF2-40B4-BE49-F238E27FC236}">
                <a16:creationId xmlns:a16="http://schemas.microsoft.com/office/drawing/2014/main" id="{7EBE5920-504C-4B8F-AB91-63742C937EF6}"/>
              </a:ext>
            </a:extLst>
          </p:cNvPr>
          <p:cNvSpPr>
            <a:spLocks noGrp="1"/>
          </p:cNvSpPr>
          <p:nvPr>
            <p:ph type="sldNum" sz="quarter" idx="4"/>
          </p:nvPr>
        </p:nvSpPr>
        <p:spPr/>
        <p:txBody>
          <a:bodyPr/>
          <a:lstStyle/>
          <a:p>
            <a:fld id="{CA5DD22E-EAD6-4089-A195-73842F4580A9}" type="slidenum">
              <a:rPr lang="he-IL" smtClean="0"/>
              <a:pPr/>
              <a:t>9</a:t>
            </a:fld>
            <a:endParaRPr lang="en-US"/>
          </a:p>
        </p:txBody>
      </p:sp>
    </p:spTree>
    <p:extLst>
      <p:ext uri="{BB962C8B-B14F-4D97-AF65-F5344CB8AC3E}">
        <p14:creationId xmlns:p14="http://schemas.microsoft.com/office/powerpoint/2010/main" val="612552758"/>
      </p:ext>
    </p:extLst>
  </p:cSld>
  <p:clrMapOvr>
    <a:masterClrMapping/>
  </p:clrMapOvr>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1"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rgbClr val="FDF0E7"/>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1"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0</TotalTime>
  <Words>1121</Words>
  <Application>Microsoft Office PowerPoint</Application>
  <PresentationFormat>On-screen Show (4:3)</PresentationFormat>
  <Paragraphs>142</Paragraphs>
  <Slides>47</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Arial</vt:lpstr>
      <vt:lpstr>Cambria Math</vt:lpstr>
      <vt:lpstr>CMR10</vt:lpstr>
      <vt:lpstr>Constantia</vt:lpstr>
      <vt:lpstr>Tahoma</vt:lpstr>
      <vt:lpstr>Times New Roman</vt:lpstr>
      <vt:lpstr>Verdana</vt:lpstr>
      <vt:lpstr>Wingdings</vt:lpstr>
      <vt:lpstr>Wingdings 2</vt:lpstr>
      <vt:lpstr>Cliff</vt:lpstr>
      <vt:lpstr>Bitmap Image</vt:lpstr>
      <vt:lpstr>Dark Matter: Reality or a Relativistic Illusion?‎‎</vt:lpstr>
      <vt:lpstr>PowerPoint Presentation</vt:lpstr>
      <vt:lpstr>Contents:</vt:lpstr>
      <vt:lpstr>Retardation</vt:lpstr>
      <vt:lpstr>Example</vt:lpstr>
      <vt:lpstr>Question &amp; Answer</vt:lpstr>
      <vt:lpstr>Fact I - Retardation</vt:lpstr>
      <vt:lpstr>Fact II – Strange Rotation Curves</vt:lpstr>
      <vt:lpstr>PowerPoint Presentation</vt:lpstr>
      <vt:lpstr>General Relativity</vt:lpstr>
      <vt:lpstr>General Relativity</vt:lpstr>
      <vt:lpstr>PowerPoint Presentation</vt:lpstr>
      <vt:lpstr>Answer:</vt:lpstr>
      <vt:lpstr>PowerPoint Presentation</vt:lpstr>
      <vt:lpstr>Linear Approximation  (weak gravity)</vt:lpstr>
      <vt:lpstr>Solution:</vt:lpstr>
      <vt:lpstr>PowerPoint Presentation</vt:lpstr>
      <vt:lpstr>PowerPoint Presentation</vt:lpstr>
      <vt:lpstr>PowerPoint Presentation</vt:lpstr>
      <vt:lpstr>The resulting geodesic:</vt:lpstr>
      <vt:lpstr>Back to Newton?</vt:lpstr>
      <vt:lpstr>However, retardation cannot  be neglected on galactic scales  and the density is not static  as mass is  accreted from  the intergalactic medium:</vt:lpstr>
      <vt:lpstr>PowerPoint Presentation</vt:lpstr>
      <vt:lpstr>Beyond the Newtonian Approximation</vt:lpstr>
      <vt:lpstr>PowerPoint Presentation</vt:lpstr>
      <vt:lpstr>Obviously for small distances Newtonian forces dominate over Retardation forces but what happens for large distances were Newtonian forces decline and Retardation forces are not reduced? </vt:lpstr>
      <vt:lpstr>PowerPoint Presentation</vt:lpstr>
      <vt:lpstr>For large distances:</vt:lpstr>
      <vt:lpstr>PowerPoint Presentation</vt:lpstr>
      <vt:lpstr>Alternative explanations for galactic rotation curves:</vt:lpstr>
      <vt:lpstr>How can retardation effect be confused with a non existent “dark matter”?</vt:lpstr>
      <vt:lpstr>PowerPoint Presentation</vt:lpstr>
      <vt:lpstr>What can we learn from the incorrect MOND theory of gravity (but observationally fitting)?</vt:lpstr>
      <vt:lpstr>Assume small accelerations:</vt:lpstr>
      <vt:lpstr>PowerPoint Presentation</vt:lpstr>
      <vt:lpstr>For Uniform Mass Distribution</vt:lpstr>
      <vt:lpstr>PowerPoint Presentation</vt:lpstr>
      <vt:lpstr>My best fit</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EL-OP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el14006</dc:creator>
  <cp:lastModifiedBy>ASHER YAHALOM</cp:lastModifiedBy>
  <cp:revision>315</cp:revision>
  <cp:lastPrinted>2015-02-15T19:47:18Z</cp:lastPrinted>
  <dcterms:created xsi:type="dcterms:W3CDTF">2003-08-27T05:51:18Z</dcterms:created>
  <dcterms:modified xsi:type="dcterms:W3CDTF">2021-02-20T18:35:16Z</dcterms:modified>
</cp:coreProperties>
</file>