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8" r:id="rId3"/>
    <p:sldId id="267" r:id="rId4"/>
    <p:sldId id="281" r:id="rId5"/>
    <p:sldId id="260" r:id="rId6"/>
    <p:sldId id="269" r:id="rId7"/>
    <p:sldId id="278" r:id="rId8"/>
    <p:sldId id="279" r:id="rId9"/>
    <p:sldId id="272" r:id="rId10"/>
    <p:sldId id="283" r:id="rId11"/>
    <p:sldId id="273" r:id="rId12"/>
    <p:sldId id="274" r:id="rId13"/>
    <p:sldId id="275" r:id="rId14"/>
    <p:sldId id="276" r:id="rId15"/>
    <p:sldId id="28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rk_d\Desktop\VANESSA\TESIS-DIFUSI&#211;N%20DE%20RESULTADOS\1-MINERALS_MAGAZINE_30SEP2020_Penouta-SMAI-%20Suiza-traduciendo\Fully%20document\graficos%20de%20cap%20I(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rk_d\Desktop\VANESSA\TESIS-DIFUSI&#211;N%20DE%20RESULTADOS\1-MINERALS_MAGAZINE_30SEP2020_Penouta-SMAI-%20Suiza-traduciendo\Fully%20document\graficos%20de%20cap%20I(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rk_d\Desktop\VANESSA\TESIS-DIFUSI&#211;N%20DE%20RESULTADOS\1-MINERALS_MAGAZINE_30SEP2020_Penouta-SMAI-%20Suiza-traduciendo\Fully%20document\graficos%20de%20cap%20I(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rk_d\Desktop\VANESSA\TESIS-DIFUSI&#211;N%20DE%20RESULTADOS\1-MINERALS_MAGAZINE_30SEP2020_Penouta-SMAI-%20Suiza-traduciendo\Fully%20document\graficos%20de%20cap%20I(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rk_d\Desktop\VANESSA\TESIS-DIFUSI&#211;N%20DE%20RESULTADOS\1-MINERALS_MAGAZINE_30SEP2020_Penouta-SMAI-%20Suiza-traduciendo\Fully%20document\graficos%20de%20cap%20I(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sz="2000" b="1" i="0" u="none" strike="noStrike" baseline="0" dirty="0">
                <a:effectLst/>
                <a:latin typeface="Palatino Linotype" panose="02040502050505030304" pitchFamily="18" charset="0"/>
              </a:rPr>
              <a:t>Nb Applications</a:t>
            </a:r>
          </a:p>
        </c:rich>
      </c:tx>
      <c:layout>
        <c:manualLayout>
          <c:xMode val="edge"/>
          <c:yMode val="edge"/>
          <c:x val="0.25056933508311463"/>
          <c:y val="2.7777777777777776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5E-2"/>
          <c:y val="0.27493985126859144"/>
          <c:w val="0.81388888888888888"/>
          <c:h val="0.44305045202682997"/>
        </c:manualLayout>
      </c:layout>
      <c:pie3DChart>
        <c:varyColors val="1"/>
        <c:ser>
          <c:idx val="1"/>
          <c:order val="0"/>
          <c:dPt>
            <c:idx val="0"/>
            <c:bubble3D val="0"/>
            <c:spPr>
              <a:solidFill>
                <a:schemeClr val="accent6">
                  <a:shade val="53000"/>
                </a:schemeClr>
              </a:solidFill>
              <a:ln>
                <a:noFill/>
              </a:ln>
              <a:effectLst/>
              <a:sp3d/>
            </c:spPr>
            <c:extLst>
              <c:ext xmlns:c16="http://schemas.microsoft.com/office/drawing/2014/chart" uri="{C3380CC4-5D6E-409C-BE32-E72D297353CC}">
                <c16:uniqueId val="{00000001-252D-4DFD-9FC7-53B79A7BDA67}"/>
              </c:ext>
            </c:extLst>
          </c:dPt>
          <c:dPt>
            <c:idx val="1"/>
            <c:bubble3D val="0"/>
            <c:spPr>
              <a:solidFill>
                <a:schemeClr val="accent6">
                  <a:shade val="76000"/>
                </a:schemeClr>
              </a:solidFill>
              <a:ln>
                <a:noFill/>
              </a:ln>
              <a:effectLst/>
              <a:sp3d/>
            </c:spPr>
            <c:extLst>
              <c:ext xmlns:c16="http://schemas.microsoft.com/office/drawing/2014/chart" uri="{C3380CC4-5D6E-409C-BE32-E72D297353CC}">
                <c16:uniqueId val="{00000003-252D-4DFD-9FC7-53B79A7BDA67}"/>
              </c:ext>
            </c:extLst>
          </c:dPt>
          <c:dPt>
            <c:idx val="2"/>
            <c:bubble3D val="0"/>
            <c:spPr>
              <a:solidFill>
                <a:schemeClr val="accent6"/>
              </a:solidFill>
              <a:ln>
                <a:noFill/>
              </a:ln>
              <a:effectLst/>
              <a:sp3d/>
            </c:spPr>
            <c:extLst>
              <c:ext xmlns:c16="http://schemas.microsoft.com/office/drawing/2014/chart" uri="{C3380CC4-5D6E-409C-BE32-E72D297353CC}">
                <c16:uniqueId val="{00000005-252D-4DFD-9FC7-53B79A7BDA67}"/>
              </c:ext>
            </c:extLst>
          </c:dPt>
          <c:dPt>
            <c:idx val="3"/>
            <c:bubble3D val="0"/>
            <c:spPr>
              <a:solidFill>
                <a:schemeClr val="accent6">
                  <a:tint val="77000"/>
                </a:schemeClr>
              </a:solidFill>
              <a:ln>
                <a:noFill/>
              </a:ln>
              <a:effectLst/>
              <a:sp3d/>
            </c:spPr>
            <c:extLst>
              <c:ext xmlns:c16="http://schemas.microsoft.com/office/drawing/2014/chart" uri="{C3380CC4-5D6E-409C-BE32-E72D297353CC}">
                <c16:uniqueId val="{00000007-252D-4DFD-9FC7-53B79A7BDA67}"/>
              </c:ext>
            </c:extLst>
          </c:dPt>
          <c:dPt>
            <c:idx val="4"/>
            <c:bubble3D val="0"/>
            <c:spPr>
              <a:solidFill>
                <a:schemeClr val="accent6">
                  <a:tint val="54000"/>
                </a:schemeClr>
              </a:solidFill>
              <a:ln>
                <a:noFill/>
              </a:ln>
              <a:effectLst/>
              <a:sp3d/>
            </c:spPr>
            <c:extLst>
              <c:ext xmlns:c16="http://schemas.microsoft.com/office/drawing/2014/chart" uri="{C3380CC4-5D6E-409C-BE32-E72D297353CC}">
                <c16:uniqueId val="{00000009-252D-4DFD-9FC7-53B79A7BDA6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Hoja1!$Z$42:$Z$46</c:f>
              <c:strCache>
                <c:ptCount val="5"/>
                <c:pt idx="0">
                  <c:v>Structural steel</c:v>
                </c:pt>
                <c:pt idx="1">
                  <c:v>Automotive steel</c:v>
                </c:pt>
                <c:pt idx="2">
                  <c:v>Pipe steel</c:v>
                </c:pt>
                <c:pt idx="3">
                  <c:v>Superalloys</c:v>
                </c:pt>
                <c:pt idx="4">
                  <c:v>Chemistry</c:v>
                </c:pt>
              </c:strCache>
            </c:strRef>
          </c:cat>
          <c:val>
            <c:numRef>
              <c:f>Hoja1!$AB$42:$AB$46</c:f>
              <c:numCache>
                <c:formatCode>0%</c:formatCode>
                <c:ptCount val="5"/>
                <c:pt idx="0">
                  <c:v>0.31</c:v>
                </c:pt>
                <c:pt idx="1">
                  <c:v>0.28000000000000003</c:v>
                </c:pt>
                <c:pt idx="2">
                  <c:v>0.27</c:v>
                </c:pt>
                <c:pt idx="3">
                  <c:v>0.08</c:v>
                </c:pt>
                <c:pt idx="4">
                  <c:v>0.06</c:v>
                </c:pt>
              </c:numCache>
            </c:numRef>
          </c:val>
          <c:extLst>
            <c:ext xmlns:c16="http://schemas.microsoft.com/office/drawing/2014/chart" uri="{C3380CC4-5D6E-409C-BE32-E72D297353CC}">
              <c16:uniqueId val="{00000000-178A-4116-A84F-40DCB1C06959}"/>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w="6350" cap="flat" cmpd="sng" algn="ctr">
      <a:noFill/>
      <a:prstDash val="solid"/>
      <a:miter lim="800000"/>
    </a:ln>
    <a:effectLst/>
  </c:spPr>
  <c:txPr>
    <a:bodyPr/>
    <a:lstStyle/>
    <a:p>
      <a:pPr>
        <a:defRPr sz="1600"/>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sz="2000" b="1" i="0" u="none" strike="noStrike" baseline="0" dirty="0">
                <a:effectLst/>
                <a:latin typeface="Palatino Linotype" panose="02040502050505030304" pitchFamily="18" charset="0"/>
              </a:rPr>
              <a:t>Sn Applications </a:t>
            </a:r>
          </a:p>
        </c:rich>
      </c:tx>
      <c:layout>
        <c:manualLayout>
          <c:xMode val="edge"/>
          <c:yMode val="edge"/>
          <c:x val="0.34007633420822397"/>
          <c:y val="2.1591860786562587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583333333333334"/>
          <c:y val="0.17802234196543057"/>
          <c:w val="0.81388888888888888"/>
          <c:h val="0.55729204742864735"/>
        </c:manualLayout>
      </c:layout>
      <c:pie3DChart>
        <c:varyColors val="1"/>
        <c:ser>
          <c:idx val="1"/>
          <c:order val="0"/>
          <c:dPt>
            <c:idx val="0"/>
            <c:bubble3D val="0"/>
            <c:spPr>
              <a:solidFill>
                <a:schemeClr val="accent1">
                  <a:shade val="53000"/>
                </a:schemeClr>
              </a:solidFill>
              <a:ln>
                <a:noFill/>
              </a:ln>
              <a:effectLst/>
              <a:sp3d/>
            </c:spPr>
            <c:extLst>
              <c:ext xmlns:c16="http://schemas.microsoft.com/office/drawing/2014/chart" uri="{C3380CC4-5D6E-409C-BE32-E72D297353CC}">
                <c16:uniqueId val="{00000001-923C-4BCC-821A-A29F1FD39A91}"/>
              </c:ext>
            </c:extLst>
          </c:dPt>
          <c:dPt>
            <c:idx val="1"/>
            <c:bubble3D val="0"/>
            <c:spPr>
              <a:solidFill>
                <a:schemeClr val="accent1">
                  <a:shade val="76000"/>
                </a:schemeClr>
              </a:solidFill>
              <a:ln>
                <a:noFill/>
              </a:ln>
              <a:effectLst/>
              <a:sp3d/>
            </c:spPr>
            <c:extLst>
              <c:ext xmlns:c16="http://schemas.microsoft.com/office/drawing/2014/chart" uri="{C3380CC4-5D6E-409C-BE32-E72D297353CC}">
                <c16:uniqueId val="{00000003-923C-4BCC-821A-A29F1FD39A91}"/>
              </c:ext>
            </c:extLst>
          </c:dPt>
          <c:dPt>
            <c:idx val="2"/>
            <c:bubble3D val="0"/>
            <c:spPr>
              <a:solidFill>
                <a:schemeClr val="accent1"/>
              </a:solidFill>
              <a:ln>
                <a:noFill/>
              </a:ln>
              <a:effectLst/>
              <a:sp3d/>
            </c:spPr>
            <c:extLst>
              <c:ext xmlns:c16="http://schemas.microsoft.com/office/drawing/2014/chart" uri="{C3380CC4-5D6E-409C-BE32-E72D297353CC}">
                <c16:uniqueId val="{00000005-923C-4BCC-821A-A29F1FD39A91}"/>
              </c:ext>
            </c:extLst>
          </c:dPt>
          <c:dPt>
            <c:idx val="3"/>
            <c:bubble3D val="0"/>
            <c:spPr>
              <a:solidFill>
                <a:schemeClr val="accent1">
                  <a:tint val="77000"/>
                </a:schemeClr>
              </a:solidFill>
              <a:ln>
                <a:noFill/>
              </a:ln>
              <a:effectLst/>
              <a:sp3d/>
            </c:spPr>
            <c:extLst>
              <c:ext xmlns:c16="http://schemas.microsoft.com/office/drawing/2014/chart" uri="{C3380CC4-5D6E-409C-BE32-E72D297353CC}">
                <c16:uniqueId val="{00000007-923C-4BCC-821A-A29F1FD39A91}"/>
              </c:ext>
            </c:extLst>
          </c:dPt>
          <c:dPt>
            <c:idx val="4"/>
            <c:bubble3D val="0"/>
            <c:spPr>
              <a:solidFill>
                <a:schemeClr val="accent1">
                  <a:tint val="54000"/>
                </a:schemeClr>
              </a:solidFill>
              <a:ln>
                <a:noFill/>
              </a:ln>
              <a:effectLst/>
              <a:sp3d/>
            </c:spPr>
            <c:extLst>
              <c:ext xmlns:c16="http://schemas.microsoft.com/office/drawing/2014/chart" uri="{C3380CC4-5D6E-409C-BE32-E72D297353CC}">
                <c16:uniqueId val="{00000009-923C-4BCC-821A-A29F1FD39A9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Hoja1!$AH$41:$AH$45</c:f>
              <c:strCache>
                <c:ptCount val="5"/>
                <c:pt idx="0">
                  <c:v>Tin solder</c:v>
                </c:pt>
                <c:pt idx="1">
                  <c:v>Chemical</c:v>
                </c:pt>
                <c:pt idx="2">
                  <c:v>Tinplate</c:v>
                </c:pt>
                <c:pt idx="3">
                  <c:v>Batteries</c:v>
                </c:pt>
                <c:pt idx="4">
                  <c:v>Cu alloys</c:v>
                </c:pt>
              </c:strCache>
            </c:strRef>
          </c:cat>
          <c:val>
            <c:numRef>
              <c:f>Hoja1!$AI$41:$AI$45</c:f>
              <c:numCache>
                <c:formatCode>0%</c:formatCode>
                <c:ptCount val="5"/>
                <c:pt idx="0">
                  <c:v>0.31</c:v>
                </c:pt>
                <c:pt idx="1">
                  <c:v>0.28000000000000003</c:v>
                </c:pt>
                <c:pt idx="2">
                  <c:v>0.27</c:v>
                </c:pt>
                <c:pt idx="3">
                  <c:v>0.08</c:v>
                </c:pt>
                <c:pt idx="4">
                  <c:v>0.06</c:v>
                </c:pt>
              </c:numCache>
            </c:numRef>
          </c:val>
          <c:extLst>
            <c:ext xmlns:c16="http://schemas.microsoft.com/office/drawing/2014/chart" uri="{C3380CC4-5D6E-409C-BE32-E72D297353CC}">
              <c16:uniqueId val="{00000000-1878-442F-A02A-09B9D32E8F82}"/>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20277777777777778"/>
          <c:y val="0.73911047654086814"/>
          <c:w val="0.72499999999999998"/>
          <c:h val="0.155381150747571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w="6350" cap="flat" cmpd="sng" algn="ctr">
      <a:noFill/>
      <a:prstDash val="solid"/>
      <a:miter lim="800000"/>
    </a:ln>
    <a:effectLst/>
  </c:spPr>
  <c:txPr>
    <a:bodyPr/>
    <a:lstStyle/>
    <a:p>
      <a:pPr>
        <a:defRPr sz="1600"/>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sz="2000" b="1" i="0" u="none" strike="noStrike" baseline="0" dirty="0">
                <a:effectLst/>
                <a:latin typeface="Palatino Linotype" panose="02040502050505030304" pitchFamily="18" charset="0"/>
              </a:rPr>
              <a:t>Ta Applications </a:t>
            </a:r>
          </a:p>
        </c:rich>
      </c:tx>
      <c:layout>
        <c:manualLayout>
          <c:xMode val="edge"/>
          <c:yMode val="edge"/>
          <c:x val="0.36636111111111114"/>
          <c:y val="1.8518518518518517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611111111111112"/>
          <c:y val="0.2610509623797026"/>
          <c:w val="0.81388888888888888"/>
          <c:h val="0.44305045202682997"/>
        </c:manualLayout>
      </c:layout>
      <c:pie3DChart>
        <c:varyColors val="1"/>
        <c:ser>
          <c:idx val="1"/>
          <c:order val="0"/>
          <c:tx>
            <c:strRef>
              <c:f>Hoja1!$G$29</c:f>
              <c:strCache>
                <c:ptCount val="1"/>
                <c:pt idx="0">
                  <c:v>Demanda total (2017): 2079 t de Ta</c:v>
                </c:pt>
              </c:strCache>
            </c:strRef>
          </c:tx>
          <c:dPt>
            <c:idx val="0"/>
            <c:bubble3D val="0"/>
            <c:spPr>
              <a:solidFill>
                <a:schemeClr val="accent4">
                  <a:shade val="50000"/>
                </a:schemeClr>
              </a:solidFill>
              <a:ln>
                <a:noFill/>
              </a:ln>
              <a:effectLst/>
              <a:sp3d/>
            </c:spPr>
            <c:extLst>
              <c:ext xmlns:c16="http://schemas.microsoft.com/office/drawing/2014/chart" uri="{C3380CC4-5D6E-409C-BE32-E72D297353CC}">
                <c16:uniqueId val="{00000000-61C0-4918-ABE3-D1116CE3497D}"/>
              </c:ext>
            </c:extLst>
          </c:dPt>
          <c:dPt>
            <c:idx val="1"/>
            <c:bubble3D val="0"/>
            <c:spPr>
              <a:solidFill>
                <a:schemeClr val="accent4">
                  <a:shade val="70000"/>
                </a:schemeClr>
              </a:solidFill>
              <a:ln>
                <a:noFill/>
              </a:ln>
              <a:effectLst/>
              <a:sp3d/>
            </c:spPr>
            <c:extLst>
              <c:ext xmlns:c16="http://schemas.microsoft.com/office/drawing/2014/chart" uri="{C3380CC4-5D6E-409C-BE32-E72D297353CC}">
                <c16:uniqueId val="{00000001-61C0-4918-ABE3-D1116CE3497D}"/>
              </c:ext>
            </c:extLst>
          </c:dPt>
          <c:dPt>
            <c:idx val="2"/>
            <c:bubble3D val="0"/>
            <c:spPr>
              <a:solidFill>
                <a:schemeClr val="accent4">
                  <a:shade val="90000"/>
                </a:schemeClr>
              </a:solidFill>
              <a:ln>
                <a:noFill/>
              </a:ln>
              <a:effectLst/>
              <a:sp3d/>
            </c:spPr>
            <c:extLst>
              <c:ext xmlns:c16="http://schemas.microsoft.com/office/drawing/2014/chart" uri="{C3380CC4-5D6E-409C-BE32-E72D297353CC}">
                <c16:uniqueId val="{00000002-61C0-4918-ABE3-D1116CE3497D}"/>
              </c:ext>
            </c:extLst>
          </c:dPt>
          <c:dPt>
            <c:idx val="3"/>
            <c:bubble3D val="0"/>
            <c:spPr>
              <a:solidFill>
                <a:schemeClr val="accent4">
                  <a:tint val="90000"/>
                </a:schemeClr>
              </a:solidFill>
              <a:ln>
                <a:noFill/>
              </a:ln>
              <a:effectLst/>
              <a:sp3d/>
            </c:spPr>
            <c:extLst>
              <c:ext xmlns:c16="http://schemas.microsoft.com/office/drawing/2014/chart" uri="{C3380CC4-5D6E-409C-BE32-E72D297353CC}">
                <c16:uniqueId val="{00000003-61C0-4918-ABE3-D1116CE3497D}"/>
              </c:ext>
            </c:extLst>
          </c:dPt>
          <c:dPt>
            <c:idx val="4"/>
            <c:bubble3D val="0"/>
            <c:spPr>
              <a:solidFill>
                <a:schemeClr val="accent4">
                  <a:tint val="70000"/>
                </a:schemeClr>
              </a:solidFill>
              <a:ln>
                <a:noFill/>
              </a:ln>
              <a:effectLst/>
              <a:sp3d/>
            </c:spPr>
            <c:extLst>
              <c:ext xmlns:c16="http://schemas.microsoft.com/office/drawing/2014/chart" uri="{C3380CC4-5D6E-409C-BE32-E72D297353CC}">
                <c16:uniqueId val="{00000004-61C0-4918-ABE3-D1116CE3497D}"/>
              </c:ext>
            </c:extLst>
          </c:dPt>
          <c:dPt>
            <c:idx val="5"/>
            <c:bubble3D val="0"/>
            <c:spPr>
              <a:solidFill>
                <a:schemeClr val="accent4">
                  <a:tint val="50000"/>
                </a:schemeClr>
              </a:solidFill>
              <a:ln>
                <a:noFill/>
              </a:ln>
              <a:effectLst/>
              <a:sp3d/>
            </c:spPr>
            <c:extLst>
              <c:ext xmlns:c16="http://schemas.microsoft.com/office/drawing/2014/chart" uri="{C3380CC4-5D6E-409C-BE32-E72D297353CC}">
                <c16:uniqueId val="{00000005-61C0-4918-ABE3-D1116CE3497D}"/>
              </c:ext>
            </c:extLst>
          </c:dPt>
          <c:dLbls>
            <c:dLbl>
              <c:idx val="3"/>
              <c:layout>
                <c:manualLayout>
                  <c:x val="1.6666666666666663E-2"/>
                  <c:y val="-2.5759696704578595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15:layout>
                    <c:manualLayout>
                      <c:w val="0.11874999999999999"/>
                      <c:h val="0.10416666666666667"/>
                    </c:manualLayout>
                  </c15:layout>
                </c:ext>
                <c:ext xmlns:c16="http://schemas.microsoft.com/office/drawing/2014/chart" uri="{C3380CC4-5D6E-409C-BE32-E72D297353CC}">
                  <c16:uniqueId val="{00000003-61C0-4918-ABE3-D1116CE3497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Hoja1!$F$30:$F$35</c:f>
              <c:strCache>
                <c:ptCount val="6"/>
                <c:pt idx="0">
                  <c:v>Capacitor</c:v>
                </c:pt>
                <c:pt idx="1">
                  <c:v>Chemical Industry</c:v>
                </c:pt>
                <c:pt idx="2">
                  <c:v>Others</c:v>
                </c:pt>
                <c:pt idx="3">
                  <c:v>Grinding Products</c:v>
                </c:pt>
                <c:pt idx="4">
                  <c:v>Ingot</c:v>
                </c:pt>
                <c:pt idx="5">
                  <c:v>Carbides</c:v>
                </c:pt>
              </c:strCache>
            </c:strRef>
          </c:cat>
          <c:val>
            <c:numRef>
              <c:f>Hoja1!$H$30:$H$35</c:f>
              <c:numCache>
                <c:formatCode>0%</c:formatCode>
                <c:ptCount val="6"/>
                <c:pt idx="0">
                  <c:v>0.36</c:v>
                </c:pt>
                <c:pt idx="1">
                  <c:v>0.19</c:v>
                </c:pt>
                <c:pt idx="2">
                  <c:v>0.19</c:v>
                </c:pt>
                <c:pt idx="3">
                  <c:v>0.11</c:v>
                </c:pt>
                <c:pt idx="4">
                  <c:v>0.09</c:v>
                </c:pt>
                <c:pt idx="5">
                  <c:v>0.06</c:v>
                </c:pt>
              </c:numCache>
            </c:numRef>
          </c:val>
          <c:extLst>
            <c:ext xmlns:c16="http://schemas.microsoft.com/office/drawing/2014/chart" uri="{C3380CC4-5D6E-409C-BE32-E72D297353CC}">
              <c16:uniqueId val="{00000006-61C0-4918-ABE3-D1116CE3497D}"/>
            </c:ext>
          </c:extLst>
        </c:ser>
        <c:ser>
          <c:idx val="0"/>
          <c:order val="1"/>
          <c:tx>
            <c:strRef>
              <c:f>Hoja1!$G$29</c:f>
              <c:strCache>
                <c:ptCount val="1"/>
                <c:pt idx="0">
                  <c:v>Demanda total (2017): 2079 t de Ta</c:v>
                </c:pt>
              </c:strCache>
            </c:strRef>
          </c:tx>
          <c:dPt>
            <c:idx val="0"/>
            <c:bubble3D val="0"/>
            <c:spPr>
              <a:solidFill>
                <a:schemeClr val="accent4">
                  <a:shade val="5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8-61C0-4918-ABE3-D1116CE3497D}"/>
              </c:ext>
            </c:extLst>
          </c:dPt>
          <c:dPt>
            <c:idx val="1"/>
            <c:bubble3D val="0"/>
            <c:spPr>
              <a:solidFill>
                <a:schemeClr val="accent4">
                  <a:shade val="7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A-61C0-4918-ABE3-D1116CE3497D}"/>
              </c:ext>
            </c:extLst>
          </c:dPt>
          <c:dPt>
            <c:idx val="2"/>
            <c:bubble3D val="0"/>
            <c:spPr>
              <a:solidFill>
                <a:schemeClr val="accent4">
                  <a:shade val="9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C-61C0-4918-ABE3-D1116CE3497D}"/>
              </c:ext>
            </c:extLst>
          </c:dPt>
          <c:dPt>
            <c:idx val="3"/>
            <c:bubble3D val="0"/>
            <c:spPr>
              <a:solidFill>
                <a:schemeClr val="accent4">
                  <a:tint val="9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E-61C0-4918-ABE3-D1116CE3497D}"/>
              </c:ext>
            </c:extLst>
          </c:dPt>
          <c:dPt>
            <c:idx val="4"/>
            <c:bubble3D val="0"/>
            <c:spPr>
              <a:solidFill>
                <a:schemeClr val="accent4">
                  <a:tint val="7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0-61C0-4918-ABE3-D1116CE3497D}"/>
              </c:ext>
            </c:extLst>
          </c:dPt>
          <c:dPt>
            <c:idx val="5"/>
            <c:bubble3D val="0"/>
            <c:spPr>
              <a:solidFill>
                <a:schemeClr val="accent4">
                  <a:tint val="5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2-61C0-4918-ABE3-D1116CE3497D}"/>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Hoja1!$F$30:$F$35</c:f>
              <c:strCache>
                <c:ptCount val="6"/>
                <c:pt idx="0">
                  <c:v>Capacitor</c:v>
                </c:pt>
                <c:pt idx="1">
                  <c:v>Chemical Industry</c:v>
                </c:pt>
                <c:pt idx="2">
                  <c:v>Others</c:v>
                </c:pt>
                <c:pt idx="3">
                  <c:v>Grinding Products</c:v>
                </c:pt>
                <c:pt idx="4">
                  <c:v>Ingot</c:v>
                </c:pt>
                <c:pt idx="5">
                  <c:v>Carbides</c:v>
                </c:pt>
              </c:strCache>
            </c:strRef>
          </c:cat>
          <c:val>
            <c:numRef>
              <c:f>Hoja1!$H$30:$H$35</c:f>
              <c:numCache>
                <c:formatCode>0%</c:formatCode>
                <c:ptCount val="6"/>
                <c:pt idx="0">
                  <c:v>0.36</c:v>
                </c:pt>
                <c:pt idx="1">
                  <c:v>0.19</c:v>
                </c:pt>
                <c:pt idx="2">
                  <c:v>0.19</c:v>
                </c:pt>
                <c:pt idx="3">
                  <c:v>0.11</c:v>
                </c:pt>
                <c:pt idx="4">
                  <c:v>0.09</c:v>
                </c:pt>
                <c:pt idx="5">
                  <c:v>0.06</c:v>
                </c:pt>
              </c:numCache>
            </c:numRef>
          </c:val>
          <c:extLst>
            <c:ext xmlns:c16="http://schemas.microsoft.com/office/drawing/2014/chart" uri="{C3380CC4-5D6E-409C-BE32-E72D297353CC}">
              <c16:uniqueId val="{00000013-61C0-4918-ABE3-D1116CE3497D}"/>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2.7080927384076987E-2"/>
          <c:y val="0.78931904345290171"/>
          <c:w val="0.95139348206474195"/>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w="6350" cap="flat" cmpd="sng" algn="ctr">
      <a:noFill/>
      <a:prstDash val="solid"/>
      <a:miter lim="800000"/>
    </a:ln>
    <a:effectLst/>
  </c:spPr>
  <c:txPr>
    <a:bodyPr/>
    <a:lstStyle/>
    <a:p>
      <a:pPr>
        <a:defRPr sz="1600"/>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Palatino Linotype" panose="02040502050505030304" pitchFamily="18" charset="0"/>
                <a:ea typeface="+mn-ea"/>
                <a:cs typeface="+mn-cs"/>
              </a:defRPr>
            </a:pPr>
            <a:r>
              <a:rPr lang="es-ES" sz="1800" b="1" dirty="0"/>
              <a:t>Ta  </a:t>
            </a:r>
          </a:p>
        </c:rich>
      </c:tx>
      <c:layout>
        <c:manualLayout>
          <c:xMode val="edge"/>
          <c:yMode val="edge"/>
          <c:x val="0.46586111111111111"/>
          <c:y val="6.944444444444444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Palatino Linotype" panose="02040502050505030304" pitchFamily="18" charset="0"/>
              <a:ea typeface="+mn-ea"/>
              <a:cs typeface="+mn-cs"/>
            </a:defRPr>
          </a:pPr>
          <a:endParaRPr lang="es-E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53-4B78-A8BB-AC738C4A3A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53-4B78-A8BB-AC738C4A3A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53-4B78-A8BB-AC738C4A3A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53-4B78-A8BB-AC738C4A3A6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Hoja1!$S$62:$S$65</c:f>
              <c:strCache>
                <c:ptCount val="4"/>
                <c:pt idx="0">
                  <c:v>D.R Congo</c:v>
                </c:pt>
                <c:pt idx="1">
                  <c:v>Rwanda</c:v>
                </c:pt>
                <c:pt idx="2">
                  <c:v>Brazil</c:v>
                </c:pt>
                <c:pt idx="3">
                  <c:v>Others</c:v>
                </c:pt>
              </c:strCache>
            </c:strRef>
          </c:cat>
          <c:val>
            <c:numRef>
              <c:f>Hoja1!$T$62:$T$65</c:f>
              <c:numCache>
                <c:formatCode>0%</c:formatCode>
                <c:ptCount val="4"/>
                <c:pt idx="0">
                  <c:v>0.36</c:v>
                </c:pt>
                <c:pt idx="1">
                  <c:v>0.3</c:v>
                </c:pt>
                <c:pt idx="2">
                  <c:v>0.13</c:v>
                </c:pt>
                <c:pt idx="3">
                  <c:v>0.21</c:v>
                </c:pt>
              </c:numCache>
            </c:numRef>
          </c:val>
          <c:extLst>
            <c:ext xmlns:c16="http://schemas.microsoft.com/office/drawing/2014/chart" uri="{C3380CC4-5D6E-409C-BE32-E72D297353CC}">
              <c16:uniqueId val="{00000008-3E53-4B78-A8BB-AC738C4A3A61}"/>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8.3631889763779527E-2"/>
          <c:y val="0.22672207640711578"/>
          <c:w val="0.22162489063867014"/>
          <c:h val="0.532537182852143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Palatino Linotype" panose="02040502050505030304" pitchFamily="18"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Palatino Linotype" panose="02040502050505030304" pitchFamily="18" charset="0"/>
                <a:ea typeface="+mn-ea"/>
                <a:cs typeface="+mn-cs"/>
              </a:defRPr>
            </a:pPr>
            <a:r>
              <a:rPr lang="es-ES" sz="1800" b="1" dirty="0"/>
              <a:t>Nb</a:t>
            </a:r>
            <a:r>
              <a:rPr lang="es-ES" dirty="0"/>
              <a:t>  </a:t>
            </a:r>
          </a:p>
        </c:rich>
      </c:tx>
      <c:layout>
        <c:manualLayout>
          <c:xMode val="edge"/>
          <c:yMode val="edge"/>
          <c:x val="0.46120822397200351"/>
          <c:y val="7.407407407407407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Palatino Linotype" panose="02040502050505030304" pitchFamily="18" charset="0"/>
              <a:ea typeface="+mn-ea"/>
              <a:cs typeface="+mn-cs"/>
            </a:defRPr>
          </a:pPr>
          <a:endParaRPr lang="es-E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32-46C9-A28C-606839274B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32-46C9-A28C-606839274B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D32-46C9-A28C-606839274BB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Hoja1!$S$78:$S$80</c:f>
              <c:strCache>
                <c:ptCount val="3"/>
                <c:pt idx="0">
                  <c:v>Brazil</c:v>
                </c:pt>
                <c:pt idx="1">
                  <c:v>Canada</c:v>
                </c:pt>
                <c:pt idx="2">
                  <c:v>Others</c:v>
                </c:pt>
              </c:strCache>
            </c:strRef>
          </c:cat>
          <c:val>
            <c:numRef>
              <c:f>Hoja1!$T$78:$T$80</c:f>
              <c:numCache>
                <c:formatCode>0%</c:formatCode>
                <c:ptCount val="3"/>
                <c:pt idx="0">
                  <c:v>0.85</c:v>
                </c:pt>
                <c:pt idx="1">
                  <c:v>0.13</c:v>
                </c:pt>
                <c:pt idx="2">
                  <c:v>0.02</c:v>
                </c:pt>
              </c:numCache>
            </c:numRef>
          </c:val>
          <c:extLst>
            <c:ext xmlns:c16="http://schemas.microsoft.com/office/drawing/2014/chart" uri="{C3380CC4-5D6E-409C-BE32-E72D297353CC}">
              <c16:uniqueId val="{00000006-CD32-46C9-A28C-606839274BB1}"/>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8.0836614173228349E-2"/>
          <c:y val="0.22209244677748616"/>
          <c:w val="0.21332677165354333"/>
          <c:h val="0.356611256926217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Palatino Linotype" panose="0204050205050503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A3E77-2894-45F5-804A-80E8193DFD8E}" type="doc">
      <dgm:prSet loTypeId="urn:microsoft.com/office/officeart/2005/8/layout/gear1" loCatId="relationship" qsTypeId="urn:microsoft.com/office/officeart/2005/8/quickstyle/simple1" qsCatId="simple" csTypeId="urn:microsoft.com/office/officeart/2005/8/colors/colorful4" csCatId="colorful" phldr="1"/>
      <dgm:spPr/>
    </dgm:pt>
    <dgm:pt modelId="{E17EFB2B-262B-43E6-8C27-D02729E2ED7A}">
      <dgm:prSet phldrT="[Texto]"/>
      <dgm:spPr/>
      <dgm:t>
        <a:bodyPr/>
        <a:lstStyle/>
        <a:p>
          <a:r>
            <a:rPr lang="es-ES" dirty="0"/>
            <a:t>Ta</a:t>
          </a:r>
        </a:p>
      </dgm:t>
    </dgm:pt>
    <dgm:pt modelId="{753B3147-C344-461E-9007-FBA825639F04}" type="parTrans" cxnId="{EF86FE50-2DDA-4B8E-932C-753726BDF7BC}">
      <dgm:prSet/>
      <dgm:spPr/>
      <dgm:t>
        <a:bodyPr/>
        <a:lstStyle/>
        <a:p>
          <a:endParaRPr lang="es-ES"/>
        </a:p>
      </dgm:t>
    </dgm:pt>
    <dgm:pt modelId="{7594EE3E-23CA-4FA4-A7B0-8B9CDA640413}" type="sibTrans" cxnId="{EF86FE50-2DDA-4B8E-932C-753726BDF7BC}">
      <dgm:prSet/>
      <dgm:spPr/>
      <dgm:t>
        <a:bodyPr/>
        <a:lstStyle/>
        <a:p>
          <a:endParaRPr lang="es-ES"/>
        </a:p>
      </dgm:t>
    </dgm:pt>
    <dgm:pt modelId="{D56FD983-9497-40D5-A81A-613626F6F097}">
      <dgm:prSet phldrT="[Texto]"/>
      <dgm:spPr/>
      <dgm:t>
        <a:bodyPr/>
        <a:lstStyle/>
        <a:p>
          <a:r>
            <a:rPr lang="es-ES" dirty="0"/>
            <a:t>Nb</a:t>
          </a:r>
        </a:p>
      </dgm:t>
    </dgm:pt>
    <dgm:pt modelId="{384E90A0-4160-4B88-AFB1-94A138702403}" type="parTrans" cxnId="{C73405A2-D1B8-49F2-B529-6D51ACE26722}">
      <dgm:prSet/>
      <dgm:spPr/>
      <dgm:t>
        <a:bodyPr/>
        <a:lstStyle/>
        <a:p>
          <a:endParaRPr lang="es-ES"/>
        </a:p>
      </dgm:t>
    </dgm:pt>
    <dgm:pt modelId="{3889FCBD-DD32-424C-9AB5-AC46333C6526}" type="sibTrans" cxnId="{C73405A2-D1B8-49F2-B529-6D51ACE26722}">
      <dgm:prSet/>
      <dgm:spPr/>
      <dgm:t>
        <a:bodyPr/>
        <a:lstStyle/>
        <a:p>
          <a:endParaRPr lang="es-ES"/>
        </a:p>
      </dgm:t>
    </dgm:pt>
    <dgm:pt modelId="{A98A46DE-CF81-4836-ADE1-53B9F346A35A}">
      <dgm:prSet phldrT="[Texto]"/>
      <dgm:spPr/>
      <dgm:t>
        <a:bodyPr/>
        <a:lstStyle/>
        <a:p>
          <a:r>
            <a:rPr lang="es-ES" dirty="0"/>
            <a:t>Sn</a:t>
          </a:r>
        </a:p>
      </dgm:t>
    </dgm:pt>
    <dgm:pt modelId="{86DB191B-8B6C-4CB5-BFC8-BC236B619394}" type="parTrans" cxnId="{6ECB9207-87B4-44B4-B7EA-08DED035EF92}">
      <dgm:prSet/>
      <dgm:spPr/>
      <dgm:t>
        <a:bodyPr/>
        <a:lstStyle/>
        <a:p>
          <a:endParaRPr lang="es-ES"/>
        </a:p>
      </dgm:t>
    </dgm:pt>
    <dgm:pt modelId="{F67F18BD-D62E-4B27-AB51-C746BFB66CAC}" type="sibTrans" cxnId="{6ECB9207-87B4-44B4-B7EA-08DED035EF92}">
      <dgm:prSet/>
      <dgm:spPr/>
      <dgm:t>
        <a:bodyPr/>
        <a:lstStyle/>
        <a:p>
          <a:endParaRPr lang="es-ES"/>
        </a:p>
      </dgm:t>
    </dgm:pt>
    <dgm:pt modelId="{A54A9C9C-17AC-442D-8838-ED00D9F60785}" type="pres">
      <dgm:prSet presAssocID="{DDEA3E77-2894-45F5-804A-80E8193DFD8E}" presName="composite" presStyleCnt="0">
        <dgm:presLayoutVars>
          <dgm:chMax val="3"/>
          <dgm:animLvl val="lvl"/>
          <dgm:resizeHandles val="exact"/>
        </dgm:presLayoutVars>
      </dgm:prSet>
      <dgm:spPr/>
    </dgm:pt>
    <dgm:pt modelId="{8EDFE61B-2F0D-41BE-99EB-DE459E3CEA40}" type="pres">
      <dgm:prSet presAssocID="{E17EFB2B-262B-43E6-8C27-D02729E2ED7A}" presName="gear1" presStyleLbl="node1" presStyleIdx="0" presStyleCnt="3" custLinFactNeighborX="-23142" custLinFactNeighborY="22862">
        <dgm:presLayoutVars>
          <dgm:chMax val="1"/>
          <dgm:bulletEnabled val="1"/>
        </dgm:presLayoutVars>
      </dgm:prSet>
      <dgm:spPr/>
    </dgm:pt>
    <dgm:pt modelId="{944A1715-99E3-45F2-BB1D-27E86B21B7A5}" type="pres">
      <dgm:prSet presAssocID="{E17EFB2B-262B-43E6-8C27-D02729E2ED7A}" presName="gear1srcNode" presStyleLbl="node1" presStyleIdx="0" presStyleCnt="3"/>
      <dgm:spPr/>
    </dgm:pt>
    <dgm:pt modelId="{90AC9C02-C54A-4580-A7BC-6420AF601A33}" type="pres">
      <dgm:prSet presAssocID="{E17EFB2B-262B-43E6-8C27-D02729E2ED7A}" presName="gear1dstNode" presStyleLbl="node1" presStyleIdx="0" presStyleCnt="3"/>
      <dgm:spPr/>
    </dgm:pt>
    <dgm:pt modelId="{72A72F8F-D48D-43C3-AB39-BE1A00FB4B18}" type="pres">
      <dgm:prSet presAssocID="{D56FD983-9497-40D5-A81A-613626F6F097}" presName="gear2" presStyleLbl="node1" presStyleIdx="1" presStyleCnt="3" custLinFactNeighborY="-9549">
        <dgm:presLayoutVars>
          <dgm:chMax val="1"/>
          <dgm:bulletEnabled val="1"/>
        </dgm:presLayoutVars>
      </dgm:prSet>
      <dgm:spPr/>
    </dgm:pt>
    <dgm:pt modelId="{94436E86-0A5A-46DF-A9DE-2C69CDCB50B1}" type="pres">
      <dgm:prSet presAssocID="{D56FD983-9497-40D5-A81A-613626F6F097}" presName="gear2srcNode" presStyleLbl="node1" presStyleIdx="1" presStyleCnt="3"/>
      <dgm:spPr/>
    </dgm:pt>
    <dgm:pt modelId="{CBB4BD2F-AF17-4B09-9DBD-84FC895D4EEE}" type="pres">
      <dgm:prSet presAssocID="{D56FD983-9497-40D5-A81A-613626F6F097}" presName="gear2dstNode" presStyleLbl="node1" presStyleIdx="1" presStyleCnt="3"/>
      <dgm:spPr/>
    </dgm:pt>
    <dgm:pt modelId="{24A5B465-873E-4655-8B90-C79603E35047}" type="pres">
      <dgm:prSet presAssocID="{A98A46DE-CF81-4836-ADE1-53B9F346A35A}" presName="gear3" presStyleLbl="node1" presStyleIdx="2" presStyleCnt="3" custLinFactNeighborX="16797" custLinFactNeighborY="-884"/>
      <dgm:spPr/>
    </dgm:pt>
    <dgm:pt modelId="{7B4D94F2-C9DA-427C-8E70-94FDA7C73CBE}" type="pres">
      <dgm:prSet presAssocID="{A98A46DE-CF81-4836-ADE1-53B9F346A35A}" presName="gear3tx" presStyleLbl="node1" presStyleIdx="2" presStyleCnt="3">
        <dgm:presLayoutVars>
          <dgm:chMax val="1"/>
          <dgm:bulletEnabled val="1"/>
        </dgm:presLayoutVars>
      </dgm:prSet>
      <dgm:spPr/>
    </dgm:pt>
    <dgm:pt modelId="{95CD2D05-3A60-4EFB-B6DC-3BEC47CEBF70}" type="pres">
      <dgm:prSet presAssocID="{A98A46DE-CF81-4836-ADE1-53B9F346A35A}" presName="gear3srcNode" presStyleLbl="node1" presStyleIdx="2" presStyleCnt="3"/>
      <dgm:spPr/>
    </dgm:pt>
    <dgm:pt modelId="{0C903D83-4127-4D72-ACBD-EFEA35D1A2E0}" type="pres">
      <dgm:prSet presAssocID="{A98A46DE-CF81-4836-ADE1-53B9F346A35A}" presName="gear3dstNode" presStyleLbl="node1" presStyleIdx="2" presStyleCnt="3"/>
      <dgm:spPr/>
    </dgm:pt>
    <dgm:pt modelId="{8C36F5FA-316C-4F54-B0C5-71B76365F3B9}" type="pres">
      <dgm:prSet presAssocID="{7594EE3E-23CA-4FA4-A7B0-8B9CDA640413}" presName="connector1" presStyleLbl="sibTrans2D1" presStyleIdx="0" presStyleCnt="3" custLinFactNeighborX="-17745" custLinFactNeighborY="3819"/>
      <dgm:spPr/>
    </dgm:pt>
    <dgm:pt modelId="{E50A0CAA-430B-4C42-B811-F43ADEC6B57C}" type="pres">
      <dgm:prSet presAssocID="{3889FCBD-DD32-424C-9AB5-AC46333C6526}" presName="connector2" presStyleLbl="sibTrans2D1" presStyleIdx="1" presStyleCnt="3"/>
      <dgm:spPr/>
    </dgm:pt>
    <dgm:pt modelId="{36A7DC7B-F8D4-4CB4-93B8-5DA2561C5815}" type="pres">
      <dgm:prSet presAssocID="{F67F18BD-D62E-4B27-AB51-C746BFB66CAC}" presName="connector3" presStyleLbl="sibTrans2D1" presStyleIdx="2" presStyleCnt="3" custLinFactNeighborX="16170"/>
      <dgm:spPr/>
    </dgm:pt>
  </dgm:ptLst>
  <dgm:cxnLst>
    <dgm:cxn modelId="{6ECB9207-87B4-44B4-B7EA-08DED035EF92}" srcId="{DDEA3E77-2894-45F5-804A-80E8193DFD8E}" destId="{A98A46DE-CF81-4836-ADE1-53B9F346A35A}" srcOrd="2" destOrd="0" parTransId="{86DB191B-8B6C-4CB5-BFC8-BC236B619394}" sibTransId="{F67F18BD-D62E-4B27-AB51-C746BFB66CAC}"/>
    <dgm:cxn modelId="{FD222F6A-C460-4F4A-879A-6808BD31934D}" type="presOf" srcId="{F67F18BD-D62E-4B27-AB51-C746BFB66CAC}" destId="{36A7DC7B-F8D4-4CB4-93B8-5DA2561C5815}" srcOrd="0" destOrd="0" presId="urn:microsoft.com/office/officeart/2005/8/layout/gear1"/>
    <dgm:cxn modelId="{684CCD6B-4FFC-44F8-9802-AB583AAB15E6}" type="presOf" srcId="{D56FD983-9497-40D5-A81A-613626F6F097}" destId="{72A72F8F-D48D-43C3-AB39-BE1A00FB4B18}" srcOrd="0" destOrd="0" presId="urn:microsoft.com/office/officeart/2005/8/layout/gear1"/>
    <dgm:cxn modelId="{E0855D4C-3442-4FBA-96AF-E00C7075E074}" type="presOf" srcId="{A98A46DE-CF81-4836-ADE1-53B9F346A35A}" destId="{95CD2D05-3A60-4EFB-B6DC-3BEC47CEBF70}" srcOrd="2" destOrd="0" presId="urn:microsoft.com/office/officeart/2005/8/layout/gear1"/>
    <dgm:cxn modelId="{4AC3704C-4711-4458-AF74-0A68232FDA25}" type="presOf" srcId="{E17EFB2B-262B-43E6-8C27-D02729E2ED7A}" destId="{90AC9C02-C54A-4580-A7BC-6420AF601A33}" srcOrd="2" destOrd="0" presId="urn:microsoft.com/office/officeart/2005/8/layout/gear1"/>
    <dgm:cxn modelId="{EF86FE50-2DDA-4B8E-932C-753726BDF7BC}" srcId="{DDEA3E77-2894-45F5-804A-80E8193DFD8E}" destId="{E17EFB2B-262B-43E6-8C27-D02729E2ED7A}" srcOrd="0" destOrd="0" parTransId="{753B3147-C344-461E-9007-FBA825639F04}" sibTransId="{7594EE3E-23CA-4FA4-A7B0-8B9CDA640413}"/>
    <dgm:cxn modelId="{85F8EE55-96E1-45CD-B11C-73486F071B74}" type="presOf" srcId="{D56FD983-9497-40D5-A81A-613626F6F097}" destId="{94436E86-0A5A-46DF-A9DE-2C69CDCB50B1}" srcOrd="1" destOrd="0" presId="urn:microsoft.com/office/officeart/2005/8/layout/gear1"/>
    <dgm:cxn modelId="{0CA83576-DBF4-4E90-BD7D-0054DD7F1CC9}" type="presOf" srcId="{A98A46DE-CF81-4836-ADE1-53B9F346A35A}" destId="{24A5B465-873E-4655-8B90-C79603E35047}" srcOrd="0" destOrd="0" presId="urn:microsoft.com/office/officeart/2005/8/layout/gear1"/>
    <dgm:cxn modelId="{4D3C765A-2543-4696-AF6F-068EDAC66F29}" type="presOf" srcId="{DDEA3E77-2894-45F5-804A-80E8193DFD8E}" destId="{A54A9C9C-17AC-442D-8838-ED00D9F60785}" srcOrd="0" destOrd="0" presId="urn:microsoft.com/office/officeart/2005/8/layout/gear1"/>
    <dgm:cxn modelId="{EB9F0C97-A746-49DE-8205-F610F152F71D}" type="presOf" srcId="{A98A46DE-CF81-4836-ADE1-53B9F346A35A}" destId="{0C903D83-4127-4D72-ACBD-EFEA35D1A2E0}" srcOrd="3" destOrd="0" presId="urn:microsoft.com/office/officeart/2005/8/layout/gear1"/>
    <dgm:cxn modelId="{C73405A2-D1B8-49F2-B529-6D51ACE26722}" srcId="{DDEA3E77-2894-45F5-804A-80E8193DFD8E}" destId="{D56FD983-9497-40D5-A81A-613626F6F097}" srcOrd="1" destOrd="0" parTransId="{384E90A0-4160-4B88-AFB1-94A138702403}" sibTransId="{3889FCBD-DD32-424C-9AB5-AC46333C6526}"/>
    <dgm:cxn modelId="{9BCC4EA5-B4CF-4551-AAE2-799E90276DDC}" type="presOf" srcId="{D56FD983-9497-40D5-A81A-613626F6F097}" destId="{CBB4BD2F-AF17-4B09-9DBD-84FC895D4EEE}" srcOrd="2" destOrd="0" presId="urn:microsoft.com/office/officeart/2005/8/layout/gear1"/>
    <dgm:cxn modelId="{BD10E2A8-55BB-493C-A713-5614A563E994}" type="presOf" srcId="{E17EFB2B-262B-43E6-8C27-D02729E2ED7A}" destId="{944A1715-99E3-45F2-BB1D-27E86B21B7A5}" srcOrd="1" destOrd="0" presId="urn:microsoft.com/office/officeart/2005/8/layout/gear1"/>
    <dgm:cxn modelId="{F37EEFBB-6DD2-4893-A39B-A5459F4A820D}" type="presOf" srcId="{A98A46DE-CF81-4836-ADE1-53B9F346A35A}" destId="{7B4D94F2-C9DA-427C-8E70-94FDA7C73CBE}" srcOrd="1" destOrd="0" presId="urn:microsoft.com/office/officeart/2005/8/layout/gear1"/>
    <dgm:cxn modelId="{4EDE5FC3-6C5E-4ACF-BF03-AAD37A8C43CF}" type="presOf" srcId="{E17EFB2B-262B-43E6-8C27-D02729E2ED7A}" destId="{8EDFE61B-2F0D-41BE-99EB-DE459E3CEA40}" srcOrd="0" destOrd="0" presId="urn:microsoft.com/office/officeart/2005/8/layout/gear1"/>
    <dgm:cxn modelId="{FA08BDC6-1AE1-4E0E-B449-47FE7D3918FA}" type="presOf" srcId="{7594EE3E-23CA-4FA4-A7B0-8B9CDA640413}" destId="{8C36F5FA-316C-4F54-B0C5-71B76365F3B9}" srcOrd="0" destOrd="0" presId="urn:microsoft.com/office/officeart/2005/8/layout/gear1"/>
    <dgm:cxn modelId="{1C42E4F8-F8AD-4278-9AC9-E998F925F431}" type="presOf" srcId="{3889FCBD-DD32-424C-9AB5-AC46333C6526}" destId="{E50A0CAA-430B-4C42-B811-F43ADEC6B57C}" srcOrd="0" destOrd="0" presId="urn:microsoft.com/office/officeart/2005/8/layout/gear1"/>
    <dgm:cxn modelId="{6C7C5867-841C-4A81-BA80-A290316CB68B}" type="presParOf" srcId="{A54A9C9C-17AC-442D-8838-ED00D9F60785}" destId="{8EDFE61B-2F0D-41BE-99EB-DE459E3CEA40}" srcOrd="0" destOrd="0" presId="urn:microsoft.com/office/officeart/2005/8/layout/gear1"/>
    <dgm:cxn modelId="{5F7DB384-92F9-4C10-B490-40D4BC16F7FC}" type="presParOf" srcId="{A54A9C9C-17AC-442D-8838-ED00D9F60785}" destId="{944A1715-99E3-45F2-BB1D-27E86B21B7A5}" srcOrd="1" destOrd="0" presId="urn:microsoft.com/office/officeart/2005/8/layout/gear1"/>
    <dgm:cxn modelId="{FE37C89F-2279-406D-8194-E9076DB115A2}" type="presParOf" srcId="{A54A9C9C-17AC-442D-8838-ED00D9F60785}" destId="{90AC9C02-C54A-4580-A7BC-6420AF601A33}" srcOrd="2" destOrd="0" presId="urn:microsoft.com/office/officeart/2005/8/layout/gear1"/>
    <dgm:cxn modelId="{892B21CC-24DD-4E71-9444-B460442D9517}" type="presParOf" srcId="{A54A9C9C-17AC-442D-8838-ED00D9F60785}" destId="{72A72F8F-D48D-43C3-AB39-BE1A00FB4B18}" srcOrd="3" destOrd="0" presId="urn:microsoft.com/office/officeart/2005/8/layout/gear1"/>
    <dgm:cxn modelId="{324150B7-B691-4D06-997E-8E4109D74B41}" type="presParOf" srcId="{A54A9C9C-17AC-442D-8838-ED00D9F60785}" destId="{94436E86-0A5A-46DF-A9DE-2C69CDCB50B1}" srcOrd="4" destOrd="0" presId="urn:microsoft.com/office/officeart/2005/8/layout/gear1"/>
    <dgm:cxn modelId="{D8276988-F1AE-478A-B414-6786A0BBAF12}" type="presParOf" srcId="{A54A9C9C-17AC-442D-8838-ED00D9F60785}" destId="{CBB4BD2F-AF17-4B09-9DBD-84FC895D4EEE}" srcOrd="5" destOrd="0" presId="urn:microsoft.com/office/officeart/2005/8/layout/gear1"/>
    <dgm:cxn modelId="{EBBDE813-AC06-4B23-9772-B2572B2B9751}" type="presParOf" srcId="{A54A9C9C-17AC-442D-8838-ED00D9F60785}" destId="{24A5B465-873E-4655-8B90-C79603E35047}" srcOrd="6" destOrd="0" presId="urn:microsoft.com/office/officeart/2005/8/layout/gear1"/>
    <dgm:cxn modelId="{BECD69A6-EF98-4B76-8496-F89DB653031C}" type="presParOf" srcId="{A54A9C9C-17AC-442D-8838-ED00D9F60785}" destId="{7B4D94F2-C9DA-427C-8E70-94FDA7C73CBE}" srcOrd="7" destOrd="0" presId="urn:microsoft.com/office/officeart/2005/8/layout/gear1"/>
    <dgm:cxn modelId="{019B1631-7EBF-461B-AFF4-46E41697F6F2}" type="presParOf" srcId="{A54A9C9C-17AC-442D-8838-ED00D9F60785}" destId="{95CD2D05-3A60-4EFB-B6DC-3BEC47CEBF70}" srcOrd="8" destOrd="0" presId="urn:microsoft.com/office/officeart/2005/8/layout/gear1"/>
    <dgm:cxn modelId="{88E26025-072A-45DD-87FD-1CEB45740A9D}" type="presParOf" srcId="{A54A9C9C-17AC-442D-8838-ED00D9F60785}" destId="{0C903D83-4127-4D72-ACBD-EFEA35D1A2E0}" srcOrd="9" destOrd="0" presId="urn:microsoft.com/office/officeart/2005/8/layout/gear1"/>
    <dgm:cxn modelId="{4C9350EF-162C-4FD4-BC1B-EBFF951AA290}" type="presParOf" srcId="{A54A9C9C-17AC-442D-8838-ED00D9F60785}" destId="{8C36F5FA-316C-4F54-B0C5-71B76365F3B9}" srcOrd="10" destOrd="0" presId="urn:microsoft.com/office/officeart/2005/8/layout/gear1"/>
    <dgm:cxn modelId="{DCC139CF-6623-48C4-B82E-E050F5664B53}" type="presParOf" srcId="{A54A9C9C-17AC-442D-8838-ED00D9F60785}" destId="{E50A0CAA-430B-4C42-B811-F43ADEC6B57C}" srcOrd="11" destOrd="0" presId="urn:microsoft.com/office/officeart/2005/8/layout/gear1"/>
    <dgm:cxn modelId="{ED47ED89-D9DE-4E57-81D6-7437D01C27A0}" type="presParOf" srcId="{A54A9C9C-17AC-442D-8838-ED00D9F60785}" destId="{36A7DC7B-F8D4-4CB4-93B8-5DA2561C5815}"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30D88-73B9-423A-9557-9C9E441D3203}" type="doc">
      <dgm:prSet loTypeId="urn:microsoft.com/office/officeart/2005/8/layout/vList3" loCatId="list" qsTypeId="urn:microsoft.com/office/officeart/2005/8/quickstyle/simple1" qsCatId="simple" csTypeId="urn:microsoft.com/office/officeart/2005/8/colors/colorful2" csCatId="colorful" phldr="1"/>
      <dgm:spPr/>
    </dgm:pt>
    <dgm:pt modelId="{CEF5C51F-7774-4B8E-BE7F-A46AC7F6552A}">
      <dgm:prSet phldrT="[Texto]" custT="1"/>
      <dgm:spPr/>
      <dgm:t>
        <a:bodyPr/>
        <a:lstStyle/>
        <a:p>
          <a:r>
            <a:rPr lang="en-US" sz="1600" b="1" dirty="0">
              <a:solidFill>
                <a:schemeClr val="tx1"/>
              </a:solidFill>
              <a:latin typeface="Palatino Linotype" panose="02040502050505030304" pitchFamily="18" charset="0"/>
            </a:rPr>
            <a:t>Regulation of the European Parliament</a:t>
          </a:r>
          <a:endParaRPr lang="es-ES" sz="1600" b="1" dirty="0">
            <a:solidFill>
              <a:schemeClr val="tx1"/>
            </a:solidFill>
            <a:latin typeface="Palatino Linotype" panose="02040502050505030304" pitchFamily="18" charset="0"/>
          </a:endParaRPr>
        </a:p>
      </dgm:t>
    </dgm:pt>
    <dgm:pt modelId="{4FA2744D-60E0-4EB1-9343-36BFDADC02CF}" type="parTrans" cxnId="{3AF94575-9003-47E4-82EF-151340527193}">
      <dgm:prSet/>
      <dgm:spPr/>
      <dgm:t>
        <a:bodyPr/>
        <a:lstStyle/>
        <a:p>
          <a:endParaRPr lang="es-ES" sz="1600" b="1">
            <a:latin typeface="Palatino Linotype" panose="02040502050505030304" pitchFamily="18" charset="0"/>
          </a:endParaRPr>
        </a:p>
      </dgm:t>
    </dgm:pt>
    <dgm:pt modelId="{2A02D52D-1A9F-4886-B9F4-DB05E0AEA7F0}" type="sibTrans" cxnId="{3AF94575-9003-47E4-82EF-151340527193}">
      <dgm:prSet/>
      <dgm:spPr/>
      <dgm:t>
        <a:bodyPr/>
        <a:lstStyle/>
        <a:p>
          <a:endParaRPr lang="es-ES" sz="1600" b="1">
            <a:latin typeface="Palatino Linotype" panose="02040502050505030304" pitchFamily="18" charset="0"/>
          </a:endParaRPr>
        </a:p>
      </dgm:t>
    </dgm:pt>
    <dgm:pt modelId="{9D461183-A14F-40F0-8C27-AD2F98C60D65}">
      <dgm:prSet phldrT="[Texto]" custT="1"/>
      <dgm:spPr/>
      <dgm:t>
        <a:bodyPr/>
        <a:lstStyle/>
        <a:p>
          <a:r>
            <a:rPr lang="es-ES" sz="1600" b="1" dirty="0">
              <a:solidFill>
                <a:schemeClr val="tx1"/>
              </a:solidFill>
              <a:latin typeface="Palatino Linotype" panose="02040502050505030304" pitchFamily="18" charset="0"/>
            </a:rPr>
            <a:t> Dodd-Frank Law</a:t>
          </a:r>
        </a:p>
      </dgm:t>
    </dgm:pt>
    <dgm:pt modelId="{0FA5FDFF-001E-4D08-8840-56873A5DB22D}" type="sibTrans" cxnId="{DA3E8BE8-584B-4B94-B99F-1012EF204EAC}">
      <dgm:prSet/>
      <dgm:spPr/>
      <dgm:t>
        <a:bodyPr/>
        <a:lstStyle/>
        <a:p>
          <a:endParaRPr lang="es-ES" sz="1600" b="1">
            <a:latin typeface="Palatino Linotype" panose="02040502050505030304" pitchFamily="18" charset="0"/>
          </a:endParaRPr>
        </a:p>
      </dgm:t>
    </dgm:pt>
    <dgm:pt modelId="{92AA8BB2-E386-4EB4-BCFB-A2A57C499C46}" type="parTrans" cxnId="{DA3E8BE8-584B-4B94-B99F-1012EF204EAC}">
      <dgm:prSet/>
      <dgm:spPr/>
      <dgm:t>
        <a:bodyPr/>
        <a:lstStyle/>
        <a:p>
          <a:endParaRPr lang="es-ES" sz="1600" b="1">
            <a:latin typeface="Palatino Linotype" panose="02040502050505030304" pitchFamily="18" charset="0"/>
          </a:endParaRPr>
        </a:p>
      </dgm:t>
    </dgm:pt>
    <dgm:pt modelId="{1F651318-A6C4-48F3-BF64-DC29DC5CE75E}" type="pres">
      <dgm:prSet presAssocID="{D0830D88-73B9-423A-9557-9C9E441D3203}" presName="linearFlow" presStyleCnt="0">
        <dgm:presLayoutVars>
          <dgm:dir/>
          <dgm:resizeHandles val="exact"/>
        </dgm:presLayoutVars>
      </dgm:prSet>
      <dgm:spPr/>
    </dgm:pt>
    <dgm:pt modelId="{B34D076D-DDF0-44C6-BCD2-94E30B8453D4}" type="pres">
      <dgm:prSet presAssocID="{9D461183-A14F-40F0-8C27-AD2F98C60D65}" presName="composite" presStyleCnt="0"/>
      <dgm:spPr/>
    </dgm:pt>
    <dgm:pt modelId="{6CDEF3BC-D360-4CAE-A9F7-835733117B7D}" type="pres">
      <dgm:prSet presAssocID="{9D461183-A14F-40F0-8C27-AD2F98C60D65}" presName="imgShp" presStyleLbl="fgImgPlace1" presStyleIdx="0" presStyleCnt="2" custLinFactNeighborX="-50572" custLinFactNeighborY="-517"/>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pt>
    <dgm:pt modelId="{0D0C981D-158D-4350-8473-7375BAF8CB55}" type="pres">
      <dgm:prSet presAssocID="{9D461183-A14F-40F0-8C27-AD2F98C60D65}" presName="txShp" presStyleLbl="node1" presStyleIdx="0" presStyleCnt="2" custScaleX="123643">
        <dgm:presLayoutVars>
          <dgm:bulletEnabled val="1"/>
        </dgm:presLayoutVars>
      </dgm:prSet>
      <dgm:spPr/>
    </dgm:pt>
    <dgm:pt modelId="{38518C26-DC00-4E7A-AC68-2C8C622B02D5}" type="pres">
      <dgm:prSet presAssocID="{0FA5FDFF-001E-4D08-8840-56873A5DB22D}" presName="spacing" presStyleCnt="0"/>
      <dgm:spPr/>
    </dgm:pt>
    <dgm:pt modelId="{1275C4A2-ADD7-45EB-B756-3CBA86069EEF}" type="pres">
      <dgm:prSet presAssocID="{CEF5C51F-7774-4B8E-BE7F-A46AC7F6552A}" presName="composite" presStyleCnt="0"/>
      <dgm:spPr/>
    </dgm:pt>
    <dgm:pt modelId="{67FA9C0A-3B9C-4DEB-B170-962D08BA8CCE}" type="pres">
      <dgm:prSet presAssocID="{CEF5C51F-7774-4B8E-BE7F-A46AC7F6552A}" presName="imgShp" presStyleLbl="fgImgPlace1" presStyleIdx="1" presStyleCnt="2" custScaleX="115778" custScaleY="115574" custLinFactNeighborX="-48105" custLinFactNeighborY="-3316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71B2E06F-02F3-4E87-858E-95AA3D7EAC18}" type="pres">
      <dgm:prSet presAssocID="{CEF5C51F-7774-4B8E-BE7F-A46AC7F6552A}" presName="txShp" presStyleLbl="node1" presStyleIdx="1" presStyleCnt="2" custScaleX="126001" custLinFactNeighborX="-1200" custLinFactNeighborY="-27135">
        <dgm:presLayoutVars>
          <dgm:bulletEnabled val="1"/>
        </dgm:presLayoutVars>
      </dgm:prSet>
      <dgm:spPr/>
    </dgm:pt>
  </dgm:ptLst>
  <dgm:cxnLst>
    <dgm:cxn modelId="{59884F0F-949F-445E-8A8A-5C93F4D36C3B}" type="presOf" srcId="{D0830D88-73B9-423A-9557-9C9E441D3203}" destId="{1F651318-A6C4-48F3-BF64-DC29DC5CE75E}" srcOrd="0" destOrd="0" presId="urn:microsoft.com/office/officeart/2005/8/layout/vList3"/>
    <dgm:cxn modelId="{3AF94575-9003-47E4-82EF-151340527193}" srcId="{D0830D88-73B9-423A-9557-9C9E441D3203}" destId="{CEF5C51F-7774-4B8E-BE7F-A46AC7F6552A}" srcOrd="1" destOrd="0" parTransId="{4FA2744D-60E0-4EB1-9343-36BFDADC02CF}" sibTransId="{2A02D52D-1A9F-4886-B9F4-DB05E0AEA7F0}"/>
    <dgm:cxn modelId="{1408DC97-8310-44C9-A97A-DC83F49824EB}" type="presOf" srcId="{9D461183-A14F-40F0-8C27-AD2F98C60D65}" destId="{0D0C981D-158D-4350-8473-7375BAF8CB55}" srcOrd="0" destOrd="0" presId="urn:microsoft.com/office/officeart/2005/8/layout/vList3"/>
    <dgm:cxn modelId="{DA3E8BE8-584B-4B94-B99F-1012EF204EAC}" srcId="{D0830D88-73B9-423A-9557-9C9E441D3203}" destId="{9D461183-A14F-40F0-8C27-AD2F98C60D65}" srcOrd="0" destOrd="0" parTransId="{92AA8BB2-E386-4EB4-BCFB-A2A57C499C46}" sibTransId="{0FA5FDFF-001E-4D08-8840-56873A5DB22D}"/>
    <dgm:cxn modelId="{A78E6FF2-0231-422A-AEF2-77CEBDA3AEC5}" type="presOf" srcId="{CEF5C51F-7774-4B8E-BE7F-A46AC7F6552A}" destId="{71B2E06F-02F3-4E87-858E-95AA3D7EAC18}" srcOrd="0" destOrd="0" presId="urn:microsoft.com/office/officeart/2005/8/layout/vList3"/>
    <dgm:cxn modelId="{916036EB-66AD-4535-A0F3-39BD890848E4}" type="presParOf" srcId="{1F651318-A6C4-48F3-BF64-DC29DC5CE75E}" destId="{B34D076D-DDF0-44C6-BCD2-94E30B8453D4}" srcOrd="0" destOrd="0" presId="urn:microsoft.com/office/officeart/2005/8/layout/vList3"/>
    <dgm:cxn modelId="{08A49773-4805-40BC-8DF2-E751F55AA75C}" type="presParOf" srcId="{B34D076D-DDF0-44C6-BCD2-94E30B8453D4}" destId="{6CDEF3BC-D360-4CAE-A9F7-835733117B7D}" srcOrd="0" destOrd="0" presId="urn:microsoft.com/office/officeart/2005/8/layout/vList3"/>
    <dgm:cxn modelId="{C0B562BF-8990-4D90-8C7F-4C5B970FB0B9}" type="presParOf" srcId="{B34D076D-DDF0-44C6-BCD2-94E30B8453D4}" destId="{0D0C981D-158D-4350-8473-7375BAF8CB55}" srcOrd="1" destOrd="0" presId="urn:microsoft.com/office/officeart/2005/8/layout/vList3"/>
    <dgm:cxn modelId="{57AA5BAF-A589-4F60-B563-8EAE1B2D5C2E}" type="presParOf" srcId="{1F651318-A6C4-48F3-BF64-DC29DC5CE75E}" destId="{38518C26-DC00-4E7A-AC68-2C8C622B02D5}" srcOrd="1" destOrd="0" presId="urn:microsoft.com/office/officeart/2005/8/layout/vList3"/>
    <dgm:cxn modelId="{2761C9D0-F21C-48A2-AD99-7D2725BB2E68}" type="presParOf" srcId="{1F651318-A6C4-48F3-BF64-DC29DC5CE75E}" destId="{1275C4A2-ADD7-45EB-B756-3CBA86069EEF}" srcOrd="2" destOrd="0" presId="urn:microsoft.com/office/officeart/2005/8/layout/vList3"/>
    <dgm:cxn modelId="{4D92BB96-FC6D-4AAF-84C5-79683EF6A5AC}" type="presParOf" srcId="{1275C4A2-ADD7-45EB-B756-3CBA86069EEF}" destId="{67FA9C0A-3B9C-4DEB-B170-962D08BA8CCE}" srcOrd="0" destOrd="0" presId="urn:microsoft.com/office/officeart/2005/8/layout/vList3"/>
    <dgm:cxn modelId="{A7CD0F26-5A7A-4844-B27B-DC44C09E6BED}" type="presParOf" srcId="{1275C4A2-ADD7-45EB-B756-3CBA86069EEF}" destId="{71B2E06F-02F3-4E87-858E-95AA3D7EAC18}"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FE61B-2F0D-41BE-99EB-DE459E3CEA40}">
      <dsp:nvSpPr>
        <dsp:cNvPr id="0" name=""/>
        <dsp:cNvSpPr/>
      </dsp:nvSpPr>
      <dsp:spPr>
        <a:xfrm>
          <a:off x="2227777" y="2116255"/>
          <a:ext cx="2586533" cy="25865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s-ES" sz="5300" kern="1200" dirty="0"/>
            <a:t>Ta</a:t>
          </a:r>
        </a:p>
      </dsp:txBody>
      <dsp:txXfrm>
        <a:off x="2747785" y="2722138"/>
        <a:ext cx="1546517" cy="1329531"/>
      </dsp:txXfrm>
    </dsp:sp>
    <dsp:sp modelId="{72A72F8F-D48D-43C3-AB39-BE1A00FB4B18}">
      <dsp:nvSpPr>
        <dsp:cNvPr id="0" name=""/>
        <dsp:cNvSpPr/>
      </dsp:nvSpPr>
      <dsp:spPr>
        <a:xfrm>
          <a:off x="1321460" y="1325264"/>
          <a:ext cx="1881115" cy="1881115"/>
        </a:xfrm>
        <a:prstGeom prst="gear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s-ES" sz="5300" kern="1200" dirty="0"/>
            <a:t>Nb</a:t>
          </a:r>
        </a:p>
      </dsp:txBody>
      <dsp:txXfrm>
        <a:off x="1795036" y="1801703"/>
        <a:ext cx="933963" cy="928237"/>
      </dsp:txXfrm>
    </dsp:sp>
    <dsp:sp modelId="{24A5B465-873E-4655-8B90-C79603E35047}">
      <dsp:nvSpPr>
        <dsp:cNvPr id="0" name=""/>
        <dsp:cNvSpPr/>
      </dsp:nvSpPr>
      <dsp:spPr>
        <a:xfrm rot="20700000">
          <a:off x="2754242" y="207114"/>
          <a:ext cx="1843109" cy="1843109"/>
        </a:xfrm>
        <a:prstGeom prst="gear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s-ES" sz="5300" kern="1200" dirty="0"/>
            <a:t>Sn</a:t>
          </a:r>
        </a:p>
      </dsp:txBody>
      <dsp:txXfrm rot="-20700000">
        <a:off x="3158490" y="611362"/>
        <a:ext cx="1034613" cy="1034613"/>
      </dsp:txXfrm>
    </dsp:sp>
    <dsp:sp modelId="{8C36F5FA-316C-4F54-B0C5-71B76365F3B9}">
      <dsp:nvSpPr>
        <dsp:cNvPr id="0" name=""/>
        <dsp:cNvSpPr/>
      </dsp:nvSpPr>
      <dsp:spPr>
        <a:xfrm>
          <a:off x="2045590" y="1849186"/>
          <a:ext cx="3310763" cy="3310763"/>
        </a:xfrm>
        <a:prstGeom prst="circularArrow">
          <a:avLst>
            <a:gd name="adj1" fmla="val 4687"/>
            <a:gd name="adj2" fmla="val 299029"/>
            <a:gd name="adj3" fmla="val 2527106"/>
            <a:gd name="adj4" fmla="val 15837908"/>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0A0CAA-430B-4C42-B811-F43ADEC6B57C}">
      <dsp:nvSpPr>
        <dsp:cNvPr id="0" name=""/>
        <dsp:cNvSpPr/>
      </dsp:nvSpPr>
      <dsp:spPr>
        <a:xfrm>
          <a:off x="988318" y="1086490"/>
          <a:ext cx="2405476" cy="2405476"/>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A7DC7B-F8D4-4CB4-93B8-5DA2561C5815}">
      <dsp:nvSpPr>
        <dsp:cNvPr id="0" name=""/>
        <dsp:cNvSpPr/>
      </dsp:nvSpPr>
      <dsp:spPr>
        <a:xfrm>
          <a:off x="2368130" y="-198777"/>
          <a:ext cx="2593588" cy="2593588"/>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C981D-158D-4350-8473-7375BAF8CB55}">
      <dsp:nvSpPr>
        <dsp:cNvPr id="0" name=""/>
        <dsp:cNvSpPr/>
      </dsp:nvSpPr>
      <dsp:spPr>
        <a:xfrm rot="10800000">
          <a:off x="469845" y="240"/>
          <a:ext cx="4346181" cy="57229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367" tIns="60960" rIns="113792"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Palatino Linotype" panose="02040502050505030304" pitchFamily="18" charset="0"/>
            </a:rPr>
            <a:t> Dodd-Frank Law</a:t>
          </a:r>
        </a:p>
      </dsp:txBody>
      <dsp:txXfrm rot="10800000">
        <a:off x="612919" y="240"/>
        <a:ext cx="4203107" cy="572297"/>
      </dsp:txXfrm>
    </dsp:sp>
    <dsp:sp modelId="{6CDEF3BC-D360-4CAE-A9F7-835733117B7D}">
      <dsp:nvSpPr>
        <dsp:cNvPr id="0" name=""/>
        <dsp:cNvSpPr/>
      </dsp:nvSpPr>
      <dsp:spPr>
        <a:xfrm>
          <a:off x="309812" y="0"/>
          <a:ext cx="572297" cy="5722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2E06F-02F3-4E87-858E-95AA3D7EAC18}">
      <dsp:nvSpPr>
        <dsp:cNvPr id="0" name=""/>
        <dsp:cNvSpPr/>
      </dsp:nvSpPr>
      <dsp:spPr>
        <a:xfrm rot="10800000">
          <a:off x="386221" y="604883"/>
          <a:ext cx="4429067" cy="572297"/>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36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Palatino Linotype" panose="02040502050505030304" pitchFamily="18" charset="0"/>
            </a:rPr>
            <a:t>Regulation of the European Parliament</a:t>
          </a:r>
          <a:endParaRPr lang="es-ES" sz="1600" b="1" kern="1200" dirty="0">
            <a:solidFill>
              <a:schemeClr val="tx1"/>
            </a:solidFill>
            <a:latin typeface="Palatino Linotype" panose="02040502050505030304" pitchFamily="18" charset="0"/>
          </a:endParaRPr>
        </a:p>
      </dsp:txBody>
      <dsp:txXfrm rot="10800000">
        <a:off x="529295" y="604883"/>
        <a:ext cx="4285993" cy="572297"/>
      </dsp:txXfrm>
    </dsp:sp>
    <dsp:sp modelId="{67FA9C0A-3B9C-4DEB-B170-962D08BA8CCE}">
      <dsp:nvSpPr>
        <dsp:cNvPr id="0" name=""/>
        <dsp:cNvSpPr/>
      </dsp:nvSpPr>
      <dsp:spPr>
        <a:xfrm>
          <a:off x="278782" y="525809"/>
          <a:ext cx="662594" cy="66142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C13DE-CD88-417B-B6B9-F57B3BFA788B}" type="datetimeFigureOut">
              <a:rPr lang="es-ES" smtClean="0"/>
              <a:t>26/10/2020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EC08E-DB5F-4374-AFCE-3CCE6AB262A9}" type="slidenum">
              <a:rPr lang="es-ES" smtClean="0"/>
              <a:t>‹Nº›</a:t>
            </a:fld>
            <a:endParaRPr lang="es-ES"/>
          </a:p>
        </p:txBody>
      </p:sp>
    </p:spTree>
    <p:extLst>
      <p:ext uri="{BB962C8B-B14F-4D97-AF65-F5344CB8AC3E}">
        <p14:creationId xmlns:p14="http://schemas.microsoft.com/office/powerpoint/2010/main" val="384743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06EC08E-DB5F-4374-AFCE-3CCE6AB262A9}" type="slidenum">
              <a:rPr lang="es-ES" smtClean="0"/>
              <a:t>3</a:t>
            </a:fld>
            <a:endParaRPr lang="es-ES"/>
          </a:p>
        </p:txBody>
      </p:sp>
    </p:spTree>
    <p:extLst>
      <p:ext uri="{BB962C8B-B14F-4D97-AF65-F5344CB8AC3E}">
        <p14:creationId xmlns:p14="http://schemas.microsoft.com/office/powerpoint/2010/main" val="112769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06EC08E-DB5F-4374-AFCE-3CCE6AB262A9}" type="slidenum">
              <a:rPr lang="es-ES" smtClean="0"/>
              <a:t>4</a:t>
            </a:fld>
            <a:endParaRPr lang="es-ES"/>
          </a:p>
        </p:txBody>
      </p:sp>
    </p:spTree>
    <p:extLst>
      <p:ext uri="{BB962C8B-B14F-4D97-AF65-F5344CB8AC3E}">
        <p14:creationId xmlns:p14="http://schemas.microsoft.com/office/powerpoint/2010/main" val="122889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FALTA</a:t>
            </a:r>
          </a:p>
        </p:txBody>
      </p:sp>
      <p:sp>
        <p:nvSpPr>
          <p:cNvPr id="4" name="Marcador de número de diapositiva 3"/>
          <p:cNvSpPr>
            <a:spLocks noGrp="1"/>
          </p:cNvSpPr>
          <p:nvPr>
            <p:ph type="sldNum" sz="quarter" idx="5"/>
          </p:nvPr>
        </p:nvSpPr>
        <p:spPr/>
        <p:txBody>
          <a:bodyPr/>
          <a:lstStyle/>
          <a:p>
            <a:fld id="{406EC08E-DB5F-4374-AFCE-3CCE6AB262A9}" type="slidenum">
              <a:rPr lang="es-ES" smtClean="0"/>
              <a:t>9</a:t>
            </a:fld>
            <a:endParaRPr lang="es-ES"/>
          </a:p>
        </p:txBody>
      </p:sp>
    </p:spTree>
    <p:extLst>
      <p:ext uri="{BB962C8B-B14F-4D97-AF65-F5344CB8AC3E}">
        <p14:creationId xmlns:p14="http://schemas.microsoft.com/office/powerpoint/2010/main" val="176627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FALTA</a:t>
            </a:r>
          </a:p>
        </p:txBody>
      </p:sp>
      <p:sp>
        <p:nvSpPr>
          <p:cNvPr id="4" name="Marcador de número de diapositiva 3"/>
          <p:cNvSpPr>
            <a:spLocks noGrp="1"/>
          </p:cNvSpPr>
          <p:nvPr>
            <p:ph type="sldNum" sz="quarter" idx="5"/>
          </p:nvPr>
        </p:nvSpPr>
        <p:spPr/>
        <p:txBody>
          <a:bodyPr/>
          <a:lstStyle/>
          <a:p>
            <a:fld id="{406EC08E-DB5F-4374-AFCE-3CCE6AB262A9}" type="slidenum">
              <a:rPr lang="es-ES" smtClean="0"/>
              <a:t>10</a:t>
            </a:fld>
            <a:endParaRPr lang="es-ES"/>
          </a:p>
        </p:txBody>
      </p:sp>
    </p:spTree>
    <p:extLst>
      <p:ext uri="{BB962C8B-B14F-4D97-AF65-F5344CB8AC3E}">
        <p14:creationId xmlns:p14="http://schemas.microsoft.com/office/powerpoint/2010/main" val="387318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10/26/2020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32.emf"/><Relationship Id="rId4" Type="http://schemas.openxmlformats.org/officeDocument/2006/relationships/package" Target="../embeddings/Microsoft_Word_Document.docx"/></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jpeg"/><Relationship Id="rId3" Type="http://schemas.openxmlformats.org/officeDocument/2006/relationships/image" Target="../media/image4.jpg"/><Relationship Id="rId7" Type="http://schemas.openxmlformats.org/officeDocument/2006/relationships/diagramColors" Target="../diagrams/colors1.xml"/><Relationship Id="rId12"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chart" Target="../charts/chart2.xml"/><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xml"/><Relationship Id="rId3" Type="http://schemas.openxmlformats.org/officeDocument/2006/relationships/chart" Target="../charts/chart4.xml"/><Relationship Id="rId7" Type="http://schemas.openxmlformats.org/officeDocument/2006/relationships/image" Target="../media/image6.jpeg"/><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diagramQuickStyle" Target="../diagrams/quickStyle2.xml"/><Relationship Id="rId5" Type="http://schemas.openxmlformats.org/officeDocument/2006/relationships/image" Target="../media/image4.jpg"/><Relationship Id="rId10" Type="http://schemas.openxmlformats.org/officeDocument/2006/relationships/diagramLayout" Target="../diagrams/layout2.xml"/><Relationship Id="rId4" Type="http://schemas.openxmlformats.org/officeDocument/2006/relationships/chart" Target="../charts/chart5.xml"/><Relationship Id="rId9" Type="http://schemas.openxmlformats.org/officeDocument/2006/relationships/diagramData" Target="../diagrams/data2.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4.jpe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87886"/>
            <a:ext cx="8305800" cy="3631763"/>
          </a:xfrm>
          <a:prstGeom prst="rect">
            <a:avLst/>
          </a:prstGeom>
          <a:noFill/>
        </p:spPr>
        <p:txBody>
          <a:bodyPr wrap="square" rtlCol="0">
            <a:spAutoFit/>
          </a:bodyPr>
          <a:lstStyle/>
          <a:p>
            <a:pPr algn="just"/>
            <a:r>
              <a:rPr lang="en-US" sz="2400" b="1" dirty="0">
                <a:latin typeface="Palatino Linotype" panose="02040502050505030304" pitchFamily="18" charset="0"/>
              </a:rPr>
              <a:t>Characterization, classification, dry high intensity magnetic separation (DHIMS) and re-grinding techniques to improve the mineral performance of Sn-Ta-Nb mineral concentrates</a:t>
            </a:r>
            <a:endParaRPr lang="fr-FR" dirty="0">
              <a:latin typeface="Palatino Linotype" panose="02040502050505030304" pitchFamily="18" charset="0"/>
            </a:endParaRPr>
          </a:p>
          <a:p>
            <a:pPr algn="ctr"/>
            <a:r>
              <a:rPr lang="it-IT" b="1" u="sng" dirty="0">
                <a:latin typeface="Palatino Linotype" panose="02040502050505030304" pitchFamily="18" charset="0"/>
              </a:rPr>
              <a:t>Jennire Nava</a:t>
            </a:r>
            <a:r>
              <a:rPr lang="it-IT" b="1" u="sng" baseline="30000" dirty="0">
                <a:latin typeface="Palatino Linotype" panose="02040502050505030304" pitchFamily="18" charset="0"/>
              </a:rPr>
              <a:t>1</a:t>
            </a:r>
            <a:r>
              <a:rPr lang="it-IT" b="1" baseline="30000" dirty="0">
                <a:latin typeface="Palatino Linotype" panose="02040502050505030304" pitchFamily="18" charset="0"/>
              </a:rPr>
              <a:t>,</a:t>
            </a:r>
            <a:r>
              <a:rPr lang="it-IT" b="1" dirty="0">
                <a:latin typeface="Palatino Linotype" panose="02040502050505030304" pitchFamily="18" charset="0"/>
              </a:rPr>
              <a:t>*, Teresa Llorens</a:t>
            </a:r>
            <a:r>
              <a:rPr lang="it-IT" b="1" baseline="30000" dirty="0">
                <a:latin typeface="Palatino Linotype" panose="02040502050505030304" pitchFamily="18" charset="0"/>
              </a:rPr>
              <a:t>1</a:t>
            </a:r>
            <a:r>
              <a:rPr lang="it-IT" b="1" dirty="0">
                <a:latin typeface="Palatino Linotype" panose="02040502050505030304" pitchFamily="18" charset="0"/>
              </a:rPr>
              <a:t>, and , Juan M. Menéndez-Aguado</a:t>
            </a:r>
            <a:r>
              <a:rPr lang="it-IT" b="1" baseline="30000" dirty="0">
                <a:latin typeface="Palatino Linotype" panose="02040502050505030304" pitchFamily="18" charset="0"/>
              </a:rPr>
              <a:t>2</a:t>
            </a: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pt-BR" dirty="0">
                <a:latin typeface="Palatino Linotype" panose="02040502050505030304" pitchFamily="18" charset="0"/>
              </a:rPr>
              <a:t>Strategic Minerals Spain, Ctra/ OU-0901 Km 14, Penouta Mine, Viana do Bolo, 32558, Ourense, Galicia, Spain; tllorens@strategicminerals.com</a:t>
            </a:r>
            <a:r>
              <a:rPr lang="en-US" dirty="0">
                <a:latin typeface="Palatino Linotype" panose="02040502050505030304" pitchFamily="18" charset="0"/>
              </a:rPr>
              <a:t>; </a:t>
            </a:r>
            <a:endParaRPr lang="fr-FR" dirty="0">
              <a:latin typeface="Palatino Linotype" panose="02040502050505030304" pitchFamily="18" charset="0"/>
            </a:endParaRPr>
          </a:p>
          <a:p>
            <a:r>
              <a:rPr lang="en-US" baseline="30000" dirty="0">
                <a:latin typeface="Palatino Linotype" panose="02040502050505030304" pitchFamily="18" charset="0"/>
              </a:rPr>
              <a:t>2</a:t>
            </a:r>
            <a:r>
              <a:rPr lang="en-US" dirty="0">
                <a:latin typeface="Palatino Linotype" panose="02040502050505030304" pitchFamily="18" charset="0"/>
              </a:rPr>
              <a:t> </a:t>
            </a:r>
            <a:r>
              <a:rPr lang="es-ES" dirty="0">
                <a:latin typeface="Palatino Linotype" panose="02040502050505030304" pitchFamily="18" charset="0"/>
              </a:rPr>
              <a:t>Escuela Politécnica de Mieres, Universidad de Oviedo,33600,Oviedo, Spain; maguado@uniovi.es</a:t>
            </a:r>
            <a:r>
              <a:rPr lang="en-US" dirty="0">
                <a:latin typeface="Palatino Linotype" panose="02040502050505030304" pitchFamily="18" charset="0"/>
              </a:rPr>
              <a:t>. </a:t>
            </a: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jvanessanavar@gmail.com</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1</a:t>
            </a:fld>
            <a:endParaRPr lang="fr-FR" b="1" dirty="0">
              <a:solidFill>
                <a:schemeClr val="tx1"/>
              </a:solidFill>
              <a:latin typeface="Palatino Linotype" panose="02040502050505030304" pitchFamily="18" charset="0"/>
            </a:endParaRPr>
          </a:p>
        </p:txBody>
      </p:sp>
      <p:pic>
        <p:nvPicPr>
          <p:cNvPr id="3" name="Picture 2">
            <a:extLst>
              <a:ext uri="{FF2B5EF4-FFF2-40B4-BE49-F238E27FC236}">
                <a16:creationId xmlns:a16="http://schemas.microsoft.com/office/drawing/2014/main" id="{05540014-F19C-4CA9-83A9-C0C429829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2967135"/>
          </a:xfrm>
          <a:prstGeom prst="rect">
            <a:avLst/>
          </a:prstGeom>
        </p:spPr>
      </p:pic>
      <p:pic>
        <p:nvPicPr>
          <p:cNvPr id="1026" name="Picture 2" descr="Strategic Minerals Spain">
            <a:extLst>
              <a:ext uri="{FF2B5EF4-FFF2-40B4-BE49-F238E27FC236}">
                <a16:creationId xmlns:a16="http://schemas.microsoft.com/office/drawing/2014/main" id="{FC081752-3754-4664-9E38-D3AAE4E50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085" y="6241315"/>
            <a:ext cx="1961791" cy="4801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rado en Administración y Dirección de Empresas Oviedo UNIVERSIDAD DE OVIEDO  | Emagister">
            <a:extLst>
              <a:ext uri="{FF2B5EF4-FFF2-40B4-BE49-F238E27FC236}">
                <a16:creationId xmlns:a16="http://schemas.microsoft.com/office/drawing/2014/main" id="{F725EE9C-B449-4399-A1A1-31BDFEA399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8931" y="5990087"/>
            <a:ext cx="1301870" cy="86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echa: curvada hacia abajo 12">
            <a:extLst>
              <a:ext uri="{FF2B5EF4-FFF2-40B4-BE49-F238E27FC236}">
                <a16:creationId xmlns:a16="http://schemas.microsoft.com/office/drawing/2014/main" id="{6E8BF406-C070-4622-BCFE-3A71F2449033}"/>
              </a:ext>
            </a:extLst>
          </p:cNvPr>
          <p:cNvSpPr/>
          <p:nvPr/>
        </p:nvSpPr>
        <p:spPr>
          <a:xfrm rot="4926285">
            <a:off x="7934107" y="2722065"/>
            <a:ext cx="808779" cy="658671"/>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TextBox 3">
            <a:extLst>
              <a:ext uri="{FF2B5EF4-FFF2-40B4-BE49-F238E27FC236}">
                <a16:creationId xmlns:a16="http://schemas.microsoft.com/office/drawing/2014/main" id="{5631CBC1-99B9-4CA3-AD61-C97771E10186}"/>
              </a:ext>
            </a:extLst>
          </p:cNvPr>
          <p:cNvSpPr txBox="1"/>
          <p:nvPr/>
        </p:nvSpPr>
        <p:spPr>
          <a:xfrm>
            <a:off x="248901" y="13410"/>
            <a:ext cx="8814623" cy="830997"/>
          </a:xfrm>
          <a:prstGeom prst="rect">
            <a:avLst/>
          </a:prstGeom>
          <a:noFill/>
        </p:spPr>
        <p:txBody>
          <a:bodyPr wrap="square" rtlCol="0">
            <a:spAutoFit/>
          </a:bodyPr>
          <a:lstStyle/>
          <a:p>
            <a:pPr algn="r"/>
            <a:r>
              <a:rPr lang="fr-FR" sz="2400" b="1" u="sng" dirty="0">
                <a:latin typeface="Palatino Linotype" panose="02040502050505030304" pitchFamily="18" charset="0"/>
              </a:rPr>
              <a:t>Results and Discussion</a:t>
            </a:r>
          </a:p>
          <a:p>
            <a:pPr algn="r"/>
            <a:r>
              <a:rPr lang="fr-FR" sz="2000" b="1" dirty="0">
                <a:latin typeface="Palatino Linotype" panose="02040502050505030304" pitchFamily="18" charset="0"/>
              </a:rPr>
              <a:t>DHIMS</a:t>
            </a:r>
            <a:r>
              <a:rPr lang="fr-FR" sz="2400" b="1" dirty="0">
                <a:latin typeface="Palatino Linotype" panose="02040502050505030304" pitchFamily="18" charset="0"/>
              </a:rPr>
              <a:t> </a:t>
            </a:r>
            <a:r>
              <a:rPr lang="fr-FR" sz="2000" b="1" dirty="0">
                <a:latin typeface="Palatino Linotype" panose="02040502050505030304" pitchFamily="18" charset="0"/>
              </a:rPr>
              <a:t>multifactorial assays  (XRF)</a:t>
            </a:r>
          </a:p>
        </p:txBody>
      </p:sp>
      <p:pic>
        <p:nvPicPr>
          <p:cNvPr id="20" name="Picture 5">
            <a:extLst>
              <a:ext uri="{FF2B5EF4-FFF2-40B4-BE49-F238E27FC236}">
                <a16:creationId xmlns:a16="http://schemas.microsoft.com/office/drawing/2014/main" id="{01BC6F53-49F8-49F2-841A-C82E6A9F2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841" y="5942024"/>
            <a:ext cx="915975" cy="915975"/>
          </a:xfrm>
          <a:prstGeom prst="rect">
            <a:avLst/>
          </a:prstGeom>
        </p:spPr>
      </p:pic>
      <p:sp>
        <p:nvSpPr>
          <p:cNvPr id="38" name="Slide Number Placeholder 5">
            <a:extLst>
              <a:ext uri="{FF2B5EF4-FFF2-40B4-BE49-F238E27FC236}">
                <a16:creationId xmlns:a16="http://schemas.microsoft.com/office/drawing/2014/main" id="{BB2684A0-4516-4848-813C-4658B941FA02}"/>
              </a:ext>
            </a:extLst>
          </p:cNvPr>
          <p:cNvSpPr>
            <a:spLocks noGrp="1"/>
          </p:cNvSpPr>
          <p:nvPr>
            <p:ph type="sldNum" sz="quarter" idx="12"/>
          </p:nvPr>
        </p:nvSpPr>
        <p:spPr>
          <a:xfrm>
            <a:off x="6934200" y="6563386"/>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10</a:t>
            </a:fld>
            <a:endParaRPr lang="fr-FR" b="1" dirty="0">
              <a:solidFill>
                <a:schemeClr val="tx1"/>
              </a:solidFill>
              <a:latin typeface="Palatino Linotype" panose="02040502050505030304" pitchFamily="18" charset="0"/>
            </a:endParaRPr>
          </a:p>
        </p:txBody>
      </p:sp>
      <p:sp>
        <p:nvSpPr>
          <p:cNvPr id="28" name="CuadroTexto 27">
            <a:extLst>
              <a:ext uri="{FF2B5EF4-FFF2-40B4-BE49-F238E27FC236}">
                <a16:creationId xmlns:a16="http://schemas.microsoft.com/office/drawing/2014/main" id="{76DDEBC9-D39C-49BC-863B-21CAC6561820}"/>
              </a:ext>
            </a:extLst>
          </p:cNvPr>
          <p:cNvSpPr txBox="1"/>
          <p:nvPr/>
        </p:nvSpPr>
        <p:spPr>
          <a:xfrm>
            <a:off x="6260539" y="1389548"/>
            <a:ext cx="2920191" cy="318995"/>
          </a:xfrm>
          <a:prstGeom prst="rect">
            <a:avLst/>
          </a:prstGeom>
          <a:noFill/>
        </p:spPr>
        <p:txBody>
          <a:bodyPr wrap="square">
            <a:spAutoFit/>
          </a:bodyPr>
          <a:lstStyle/>
          <a:p>
            <a:r>
              <a:rPr lang="en-GB" sz="1400" dirty="0">
                <a:latin typeface="Palatino Linotype" panose="02040502050505030304" pitchFamily="18" charset="0"/>
              </a:rPr>
              <a:t>Roller speed</a:t>
            </a:r>
            <a:r>
              <a:rPr lang="en-GB" sz="1400" dirty="0">
                <a:latin typeface="Palatino Linotype" panose="02040502050505030304" pitchFamily="18" charset="0"/>
                <a:sym typeface="Wingdings" panose="05000000000000000000" pitchFamily="2" charset="2"/>
              </a:rPr>
              <a:t> greater recoveries </a:t>
            </a:r>
            <a:endParaRPr lang="en-GB" sz="1400" dirty="0">
              <a:latin typeface="Palatino Linotype" panose="02040502050505030304" pitchFamily="18" charset="0"/>
            </a:endParaRPr>
          </a:p>
        </p:txBody>
      </p:sp>
      <p:sp>
        <p:nvSpPr>
          <p:cNvPr id="27" name="CuadroTexto 26">
            <a:extLst>
              <a:ext uri="{FF2B5EF4-FFF2-40B4-BE49-F238E27FC236}">
                <a16:creationId xmlns:a16="http://schemas.microsoft.com/office/drawing/2014/main" id="{0B510014-4506-421C-B10C-D96A95835545}"/>
              </a:ext>
            </a:extLst>
          </p:cNvPr>
          <p:cNvSpPr txBox="1"/>
          <p:nvPr/>
        </p:nvSpPr>
        <p:spPr>
          <a:xfrm>
            <a:off x="5458526" y="1765012"/>
            <a:ext cx="3669796" cy="307777"/>
          </a:xfrm>
          <a:prstGeom prst="rect">
            <a:avLst/>
          </a:prstGeom>
          <a:noFill/>
        </p:spPr>
        <p:txBody>
          <a:bodyPr wrap="square">
            <a:spAutoFit/>
          </a:bodyPr>
          <a:lstStyle/>
          <a:p>
            <a:r>
              <a:rPr lang="en-US" sz="1400" dirty="0">
                <a:latin typeface="Palatino Linotype" panose="02040502050505030304" pitchFamily="18" charset="0"/>
              </a:rPr>
              <a:t>Particle size </a:t>
            </a:r>
            <a:r>
              <a:rPr lang="en-US" sz="1400" dirty="0">
                <a:latin typeface="Palatino Linotype" panose="02040502050505030304" pitchFamily="18" charset="0"/>
                <a:sym typeface="Wingdings" panose="05000000000000000000" pitchFamily="2" charset="2"/>
              </a:rPr>
              <a:t></a:t>
            </a:r>
            <a:r>
              <a:rPr lang="en-US" sz="1400" dirty="0">
                <a:latin typeface="Palatino Linotype" panose="02040502050505030304" pitchFamily="18" charset="0"/>
              </a:rPr>
              <a:t> greater intensity is necessary</a:t>
            </a:r>
            <a:endParaRPr lang="en-GB" sz="1400" dirty="0">
              <a:latin typeface="Palatino Linotype" panose="02040502050505030304" pitchFamily="18" charset="0"/>
            </a:endParaRPr>
          </a:p>
        </p:txBody>
      </p:sp>
      <p:sp>
        <p:nvSpPr>
          <p:cNvPr id="34" name="CuadroTexto 33">
            <a:extLst>
              <a:ext uri="{FF2B5EF4-FFF2-40B4-BE49-F238E27FC236}">
                <a16:creationId xmlns:a16="http://schemas.microsoft.com/office/drawing/2014/main" id="{41223958-C19E-4999-AA87-6783D053D2B1}"/>
              </a:ext>
            </a:extLst>
          </p:cNvPr>
          <p:cNvSpPr txBox="1"/>
          <p:nvPr/>
        </p:nvSpPr>
        <p:spPr>
          <a:xfrm>
            <a:off x="5472767" y="2129659"/>
            <a:ext cx="3669795" cy="523220"/>
          </a:xfrm>
          <a:prstGeom prst="rect">
            <a:avLst/>
          </a:prstGeom>
          <a:noFill/>
        </p:spPr>
        <p:txBody>
          <a:bodyPr wrap="square">
            <a:spAutoFit/>
          </a:bodyPr>
          <a:lstStyle/>
          <a:p>
            <a:pPr algn="r"/>
            <a:r>
              <a:rPr lang="en-GB" sz="1400" dirty="0">
                <a:solidFill>
                  <a:srgbClr val="000000"/>
                </a:solidFill>
                <a:latin typeface="Palatino Linotype" panose="02040502050505030304" pitchFamily="18" charset="0"/>
                <a:ea typeface="Times New Roman" panose="02020603050405020304" pitchFamily="18" charset="0"/>
              </a:rPr>
              <a:t>  T</a:t>
            </a:r>
            <a:r>
              <a:rPr lang="en-GB" sz="1400" dirty="0">
                <a:solidFill>
                  <a:srgbClr val="000000"/>
                </a:solidFill>
                <a:effectLst/>
                <a:latin typeface="Palatino Linotype" panose="02040502050505030304" pitchFamily="18" charset="0"/>
                <a:ea typeface="Times New Roman" panose="02020603050405020304" pitchFamily="18" charset="0"/>
              </a:rPr>
              <a:t>he selectivity, when the feed is classified in two fractions</a:t>
            </a:r>
            <a:endParaRPr lang="es-ES" sz="1400" dirty="0">
              <a:latin typeface="Palatino Linotype" panose="02040502050505030304" pitchFamily="18" charset="0"/>
            </a:endParaRPr>
          </a:p>
        </p:txBody>
      </p:sp>
      <p:graphicFrame>
        <p:nvGraphicFramePr>
          <p:cNvPr id="7" name="Tabla 6">
            <a:extLst>
              <a:ext uri="{FF2B5EF4-FFF2-40B4-BE49-F238E27FC236}">
                <a16:creationId xmlns:a16="http://schemas.microsoft.com/office/drawing/2014/main" id="{9E8B294E-9410-49DD-ADB4-E88676096B7D}"/>
              </a:ext>
            </a:extLst>
          </p:cNvPr>
          <p:cNvGraphicFramePr>
            <a:graphicFrameLocks noGrp="1"/>
          </p:cNvGraphicFramePr>
          <p:nvPr/>
        </p:nvGraphicFramePr>
        <p:xfrm>
          <a:off x="40257" y="1069097"/>
          <a:ext cx="5393690" cy="2057152"/>
        </p:xfrm>
        <a:graphic>
          <a:graphicData uri="http://schemas.openxmlformats.org/drawingml/2006/table">
            <a:tbl>
              <a:tblPr firstRow="1" firstCol="1" bandRow="1"/>
              <a:tblGrid>
                <a:gridCol w="1076960">
                  <a:extLst>
                    <a:ext uri="{9D8B030D-6E8A-4147-A177-3AD203B41FA5}">
                      <a16:colId xmlns:a16="http://schemas.microsoft.com/office/drawing/2014/main" val="733623684"/>
                    </a:ext>
                  </a:extLst>
                </a:gridCol>
                <a:gridCol w="1260475">
                  <a:extLst>
                    <a:ext uri="{9D8B030D-6E8A-4147-A177-3AD203B41FA5}">
                      <a16:colId xmlns:a16="http://schemas.microsoft.com/office/drawing/2014/main" val="162225205"/>
                    </a:ext>
                  </a:extLst>
                </a:gridCol>
                <a:gridCol w="1707515">
                  <a:extLst>
                    <a:ext uri="{9D8B030D-6E8A-4147-A177-3AD203B41FA5}">
                      <a16:colId xmlns:a16="http://schemas.microsoft.com/office/drawing/2014/main" val="755276863"/>
                    </a:ext>
                  </a:extLst>
                </a:gridCol>
                <a:gridCol w="1348740">
                  <a:extLst>
                    <a:ext uri="{9D8B030D-6E8A-4147-A177-3AD203B41FA5}">
                      <a16:colId xmlns:a16="http://schemas.microsoft.com/office/drawing/2014/main" val="2542369075"/>
                    </a:ext>
                  </a:extLst>
                </a:gridCol>
              </a:tblGrid>
              <a:tr h="156210">
                <a:tc>
                  <a:txBody>
                    <a:bodyPr/>
                    <a:lstStyle/>
                    <a:p>
                      <a:pPr indent="269875" algn="ctr">
                        <a:lnSpc>
                          <a:spcPts val="1300"/>
                        </a:lnSpc>
                      </a:pPr>
                      <a:r>
                        <a:rPr lang="es-E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Test Nº</a:t>
                      </a:r>
                      <a:endPar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lnSpc>
                          <a:spcPts val="1300"/>
                        </a:lnSpc>
                      </a:pPr>
                      <a:r>
                        <a:rPr lang="es-E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Size fraction (</a:t>
                      </a: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µm)</a:t>
                      </a:r>
                      <a:endPar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lnSpc>
                          <a:spcPts val="1300"/>
                        </a:lnSpc>
                      </a:pPr>
                      <a:r>
                        <a:rPr lang="es-E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Magnetic field intensity (A)</a:t>
                      </a:r>
                      <a:endPar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lnSpc>
                          <a:spcPts val="1300"/>
                        </a:lnSpc>
                      </a:pPr>
                      <a:r>
                        <a:rPr lang="es-E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Roll speed (rpm)</a:t>
                      </a:r>
                      <a:endPar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70822"/>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36448502"/>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150/90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extLst>
                  <a:ext uri="{0D108BD9-81ED-4DB2-BD59-A6C34878D82A}">
                    <a16:rowId xmlns:a16="http://schemas.microsoft.com/office/drawing/2014/main" val="2556761246"/>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150/90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extLst>
                  <a:ext uri="{0D108BD9-81ED-4DB2-BD59-A6C34878D82A}">
                    <a16:rowId xmlns:a16="http://schemas.microsoft.com/office/drawing/2014/main" val="466453212"/>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150/90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tc>
                  <a:txBody>
                    <a:bodyPr/>
                    <a:lstStyle/>
                    <a:p>
                      <a:pPr indent="269875" algn="ctr">
                        <a:lnSpc>
                          <a:spcPts val="1300"/>
                        </a:lnSpc>
                      </a:pPr>
                      <a:r>
                        <a:rPr lang="es-E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extLst>
                  <a:ext uri="{0D108BD9-81ED-4DB2-BD59-A6C34878D82A}">
                    <a16:rowId xmlns:a16="http://schemas.microsoft.com/office/drawing/2014/main" val="1827173002"/>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150/90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extLst>
                  <a:ext uri="{0D108BD9-81ED-4DB2-BD59-A6C34878D82A}">
                    <a16:rowId xmlns:a16="http://schemas.microsoft.com/office/drawing/2014/main" val="2203884865"/>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150/90</a:t>
                      </a:r>
                    </a:p>
                  </a:txBody>
                  <a:tcPr marL="68580" marR="68580" marT="0" marB="0" anchor="ctr">
                    <a:lnL>
                      <a:noFill/>
                    </a:lnL>
                    <a:lnR>
                      <a:noFill/>
                    </a:lnR>
                    <a:lnT>
                      <a:noFill/>
                    </a:lnT>
                    <a:lnB>
                      <a:noFill/>
                    </a:lnB>
                  </a:tcPr>
                </a:tc>
                <a:tc gridSpan="2">
                  <a:txBody>
                    <a:bodyPr/>
                    <a:lstStyle/>
                    <a:p>
                      <a:pPr indent="269875" algn="ctr">
                        <a:lnSpc>
                          <a:spcPts val="1300"/>
                        </a:lnSpc>
                      </a:pPr>
                      <a:r>
                        <a:rPr lang="es-E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Changing split inclination</a:t>
                      </a:r>
                    </a:p>
                  </a:txBody>
                  <a:tcPr marL="68580" marR="68580" marT="0" marB="0" anchor="ctr">
                    <a:lnL>
                      <a:noFill/>
                    </a:lnL>
                    <a:lnR>
                      <a:noFill/>
                    </a:lnR>
                    <a:lnT>
                      <a:noFill/>
                    </a:lnT>
                    <a:lnB>
                      <a:noFill/>
                    </a:lnB>
                  </a:tcPr>
                </a:tc>
                <a:tc hMerge="1">
                  <a:txBody>
                    <a:bodyPr/>
                    <a:lstStyle/>
                    <a:p>
                      <a:endParaRPr lang="es-ES"/>
                    </a:p>
                  </a:txBody>
                  <a:tcPr/>
                </a:tc>
                <a:extLst>
                  <a:ext uri="{0D108BD9-81ED-4DB2-BD59-A6C34878D82A}">
                    <a16:rowId xmlns:a16="http://schemas.microsoft.com/office/drawing/2014/main" val="964383896"/>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extLst>
                  <a:ext uri="{0D108BD9-81ED-4DB2-BD59-A6C34878D82A}">
                    <a16:rowId xmlns:a16="http://schemas.microsoft.com/office/drawing/2014/main" val="2439212996"/>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extLst>
                  <a:ext uri="{0D108BD9-81ED-4DB2-BD59-A6C34878D82A}">
                    <a16:rowId xmlns:a16="http://schemas.microsoft.com/office/drawing/2014/main" val="4159009465"/>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extLst>
                  <a:ext uri="{0D108BD9-81ED-4DB2-BD59-A6C34878D82A}">
                    <a16:rowId xmlns:a16="http://schemas.microsoft.com/office/drawing/2014/main" val="2690854664"/>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extLst>
                  <a:ext uri="{0D108BD9-81ED-4DB2-BD59-A6C34878D82A}">
                    <a16:rowId xmlns:a16="http://schemas.microsoft.com/office/drawing/2014/main" val="1925394332"/>
                  </a:ext>
                </a:extLst>
              </a:tr>
              <a:tr h="0">
                <a:tc>
                  <a:txBody>
                    <a:bodyPr/>
                    <a:lstStyle/>
                    <a:p>
                      <a:pPr indent="269875" algn="ctr">
                        <a:lnSpc>
                          <a:spcPts val="1300"/>
                        </a:lnSpc>
                      </a:pPr>
                      <a:r>
                        <a:rPr lang="es-E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indent="269875" algn="ctr">
                        <a:lnSpc>
                          <a:spcPts val="1300"/>
                        </a:lnSpc>
                      </a:pPr>
                      <a:r>
                        <a:rPr lang="es-E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Changing split inclination</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57271284"/>
                  </a:ext>
                </a:extLst>
              </a:tr>
            </a:tbl>
          </a:graphicData>
        </a:graphic>
      </p:graphicFrame>
      <p:pic>
        <p:nvPicPr>
          <p:cNvPr id="10" name="Picture 2" descr="Strategic Minerals Spain">
            <a:extLst>
              <a:ext uri="{FF2B5EF4-FFF2-40B4-BE49-F238E27FC236}">
                <a16:creationId xmlns:a16="http://schemas.microsoft.com/office/drawing/2014/main" id="{37338726-8673-4B22-90EA-326DA9762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7" y="157068"/>
            <a:ext cx="1961791" cy="48015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942CAF1-B241-4174-9E96-B83DC838F65F}"/>
              </a:ext>
            </a:extLst>
          </p:cNvPr>
          <p:cNvPicPr>
            <a:picLocks noChangeAspect="1"/>
          </p:cNvPicPr>
          <p:nvPr/>
        </p:nvPicPr>
        <p:blipFill>
          <a:blip r:embed="rId5"/>
          <a:stretch>
            <a:fillRect/>
          </a:stretch>
        </p:blipFill>
        <p:spPr>
          <a:xfrm>
            <a:off x="3526536" y="3275018"/>
            <a:ext cx="5617464" cy="2538984"/>
          </a:xfrm>
          <a:prstGeom prst="rect">
            <a:avLst/>
          </a:prstGeom>
        </p:spPr>
      </p:pic>
      <p:sp>
        <p:nvSpPr>
          <p:cNvPr id="6" name="Rectángulo 5">
            <a:extLst>
              <a:ext uri="{FF2B5EF4-FFF2-40B4-BE49-F238E27FC236}">
                <a16:creationId xmlns:a16="http://schemas.microsoft.com/office/drawing/2014/main" id="{910790BA-2B2D-4E11-9BF6-935D3B23FF0A}"/>
              </a:ext>
            </a:extLst>
          </p:cNvPr>
          <p:cNvSpPr/>
          <p:nvPr/>
        </p:nvSpPr>
        <p:spPr>
          <a:xfrm>
            <a:off x="3505805" y="4612660"/>
            <a:ext cx="5578788" cy="18978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E1E1FF1B-C7F8-44E2-BEF5-A0C217D0890B}"/>
              </a:ext>
            </a:extLst>
          </p:cNvPr>
          <p:cNvSpPr/>
          <p:nvPr/>
        </p:nvSpPr>
        <p:spPr>
          <a:xfrm>
            <a:off x="3509283" y="4948588"/>
            <a:ext cx="5578788" cy="18978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C997E286-F68E-4E6D-B525-A1EEA9F745E9}"/>
              </a:ext>
            </a:extLst>
          </p:cNvPr>
          <p:cNvSpPr txBox="1"/>
          <p:nvPr/>
        </p:nvSpPr>
        <p:spPr>
          <a:xfrm>
            <a:off x="71339" y="3789714"/>
            <a:ext cx="3382015"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1600" b="1" dirty="0">
                <a:effectLst/>
                <a:latin typeface="Palatino Linotype" panose="02040502050505030304" pitchFamily="18" charset="0"/>
                <a:ea typeface="Times New Roman" panose="02020603050405020304" pitchFamily="18" charset="0"/>
              </a:rPr>
              <a:t>No magnetic Concentrate (</a:t>
            </a:r>
            <a:r>
              <a:rPr lang="en-GB" sz="1600" b="1" dirty="0">
                <a:solidFill>
                  <a:srgbClr val="000000"/>
                </a:solidFill>
                <a:effectLst/>
                <a:latin typeface="Palatino Linotype" panose="02040502050505030304" pitchFamily="18" charset="0"/>
                <a:ea typeface="Times New Roman" panose="02020603050405020304" pitchFamily="18" charset="0"/>
              </a:rPr>
              <a:t>Cassiterite</a:t>
            </a:r>
            <a:r>
              <a:rPr lang="en-GB" sz="1600" dirty="0">
                <a:effectLst/>
                <a:latin typeface="Times New Roman" panose="02020603050405020304" pitchFamily="18" charset="0"/>
                <a:ea typeface="Times New Roman" panose="02020603050405020304" pitchFamily="18" charset="0"/>
              </a:rPr>
              <a:t>)</a:t>
            </a:r>
            <a:endParaRPr lang="en-GB" sz="1600" b="1" baseline="-25000" dirty="0">
              <a:solidFill>
                <a:srgbClr val="000000"/>
              </a:solidFill>
              <a:effectLst/>
              <a:latin typeface="Palatino Linotype" panose="02040502050505030304" pitchFamily="18" charset="0"/>
              <a:ea typeface="Times New Roman" panose="02020603050405020304" pitchFamily="18" charset="0"/>
            </a:endParaRPr>
          </a:p>
          <a:p>
            <a:r>
              <a:rPr lang="en-GB" sz="1400" u="sng" dirty="0">
                <a:effectLst/>
                <a:latin typeface="Palatino Linotype" panose="02040502050505030304" pitchFamily="18" charset="0"/>
                <a:ea typeface="Times New Roman" panose="02020603050405020304" pitchFamily="18" charset="0"/>
              </a:rPr>
              <a:t>Test 6</a:t>
            </a:r>
            <a:r>
              <a:rPr lang="en-GB" sz="1400" dirty="0">
                <a:effectLst/>
                <a:latin typeface="Palatino Linotype" panose="02040502050505030304" pitchFamily="18" charset="0"/>
                <a:ea typeface="Times New Roman" panose="02020603050405020304" pitchFamily="18" charset="0"/>
              </a:rPr>
              <a:t>: 150/90 µm fraction. The b</a:t>
            </a:r>
            <a:r>
              <a:rPr lang="en-GB" sz="1400" dirty="0">
                <a:latin typeface="Palatino Linotype" panose="02040502050505030304" pitchFamily="18" charset="0"/>
              </a:rPr>
              <a:t>est grades and recovery.</a:t>
            </a:r>
          </a:p>
          <a:p>
            <a:r>
              <a:rPr lang="en-GB" sz="1400" u="sng" dirty="0">
                <a:latin typeface="Palatino Linotype" panose="02040502050505030304" pitchFamily="18" charset="0"/>
              </a:rPr>
              <a:t>Test 8</a:t>
            </a:r>
            <a:r>
              <a:rPr lang="en-GB" sz="1400" dirty="0">
                <a:latin typeface="Palatino Linotype" panose="02040502050505030304" pitchFamily="18" charset="0"/>
              </a:rPr>
              <a:t>: &lt;90 </a:t>
            </a:r>
            <a:r>
              <a:rPr lang="en-GB" sz="1400" dirty="0">
                <a:effectLst/>
                <a:latin typeface="Palatino Linotype" panose="02040502050505030304" pitchFamily="18" charset="0"/>
                <a:ea typeface="Times New Roman" panose="02020603050405020304" pitchFamily="18" charset="0"/>
              </a:rPr>
              <a:t>µm fraction. The b</a:t>
            </a:r>
            <a:r>
              <a:rPr lang="en-GB" sz="1400" dirty="0">
                <a:latin typeface="Palatino Linotype" panose="02040502050505030304" pitchFamily="18" charset="0"/>
              </a:rPr>
              <a:t>est grades and recovery.</a:t>
            </a:r>
            <a:endParaRPr lang="es-ES" sz="1400" dirty="0">
              <a:latin typeface="Palatino Linotype" panose="02040502050505030304" pitchFamily="18" charset="0"/>
            </a:endParaRPr>
          </a:p>
        </p:txBody>
      </p:sp>
      <p:sp>
        <p:nvSpPr>
          <p:cNvPr id="14" name="CuadroTexto 13">
            <a:extLst>
              <a:ext uri="{FF2B5EF4-FFF2-40B4-BE49-F238E27FC236}">
                <a16:creationId xmlns:a16="http://schemas.microsoft.com/office/drawing/2014/main" id="{D9273B2B-5CF3-4C71-9B13-639906373E74}"/>
              </a:ext>
            </a:extLst>
          </p:cNvPr>
          <p:cNvSpPr txBox="1"/>
          <p:nvPr/>
        </p:nvSpPr>
        <p:spPr>
          <a:xfrm>
            <a:off x="849035" y="5986389"/>
            <a:ext cx="710769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1600" dirty="0">
                <a:solidFill>
                  <a:srgbClr val="000000"/>
                </a:solidFill>
                <a:latin typeface="Palatino Linotype" panose="02040502050505030304" pitchFamily="18" charset="0"/>
                <a:ea typeface="Times New Roman" panose="02020603050405020304" pitchFamily="18" charset="0"/>
              </a:rPr>
              <a:t>Finally, t</a:t>
            </a:r>
            <a:r>
              <a:rPr lang="en-GB" sz="1600" dirty="0">
                <a:solidFill>
                  <a:srgbClr val="000000"/>
                </a:solidFill>
                <a:effectLst/>
                <a:latin typeface="Palatino Linotype" panose="02040502050505030304" pitchFamily="18" charset="0"/>
                <a:ea typeface="Times New Roman" panose="02020603050405020304" pitchFamily="18" charset="0"/>
              </a:rPr>
              <a:t>he </a:t>
            </a:r>
            <a:r>
              <a:rPr lang="en-GB" sz="1600" b="1" dirty="0">
                <a:solidFill>
                  <a:srgbClr val="000000"/>
                </a:solidFill>
                <a:effectLst/>
                <a:latin typeface="Palatino Linotype" panose="02040502050505030304" pitchFamily="18" charset="0"/>
                <a:ea typeface="Times New Roman" panose="02020603050405020304" pitchFamily="18" charset="0"/>
              </a:rPr>
              <a:t>test 6 </a:t>
            </a:r>
            <a:r>
              <a:rPr lang="en-GB" sz="1600" dirty="0">
                <a:solidFill>
                  <a:srgbClr val="000000"/>
                </a:solidFill>
                <a:effectLst/>
                <a:latin typeface="Palatino Linotype" panose="02040502050505030304" pitchFamily="18" charset="0"/>
                <a:ea typeface="Times New Roman" panose="02020603050405020304" pitchFamily="18" charset="0"/>
              </a:rPr>
              <a:t>is the optimal configuration to treat the </a:t>
            </a:r>
            <a:r>
              <a:rPr lang="en-GB" sz="1600" b="1" dirty="0">
                <a:solidFill>
                  <a:srgbClr val="000000"/>
                </a:solidFill>
                <a:effectLst/>
                <a:latin typeface="Palatino Linotype" panose="02040502050505030304" pitchFamily="18" charset="0"/>
                <a:ea typeface="Times New Roman" panose="02020603050405020304" pitchFamily="18" charset="0"/>
              </a:rPr>
              <a:t>150/90 µm </a:t>
            </a:r>
            <a:r>
              <a:rPr lang="en-GB" sz="1600" dirty="0">
                <a:solidFill>
                  <a:srgbClr val="000000"/>
                </a:solidFill>
                <a:effectLst/>
                <a:latin typeface="Palatino Linotype" panose="02040502050505030304" pitchFamily="18" charset="0"/>
                <a:ea typeface="Times New Roman" panose="02020603050405020304" pitchFamily="18" charset="0"/>
              </a:rPr>
              <a:t>fraction, since it shows the best results for both grades and yields of SnO</a:t>
            </a:r>
            <a:r>
              <a:rPr lang="en-GB" sz="1600" baseline="-25000" dirty="0">
                <a:solidFill>
                  <a:srgbClr val="000000"/>
                </a:solidFill>
                <a:effectLst/>
                <a:latin typeface="Palatino Linotype" panose="02040502050505030304" pitchFamily="18" charset="0"/>
                <a:ea typeface="Times New Roman" panose="02020603050405020304" pitchFamily="18" charset="0"/>
              </a:rPr>
              <a:t>2</a:t>
            </a:r>
            <a:r>
              <a:rPr lang="en-GB" sz="1600" dirty="0">
                <a:solidFill>
                  <a:srgbClr val="000000"/>
                </a:solidFill>
                <a:effectLst/>
                <a:latin typeface="Palatino Linotype" panose="02040502050505030304" pitchFamily="18" charset="0"/>
                <a:ea typeface="Times New Roman" panose="02020603050405020304" pitchFamily="18" charset="0"/>
              </a:rPr>
              <a:t> and Ta</a:t>
            </a:r>
            <a:r>
              <a:rPr lang="en-GB" sz="1600" baseline="-25000" dirty="0">
                <a:solidFill>
                  <a:srgbClr val="000000"/>
                </a:solidFill>
                <a:effectLst/>
                <a:latin typeface="Palatino Linotype" panose="02040502050505030304" pitchFamily="18" charset="0"/>
                <a:ea typeface="Times New Roman" panose="02020603050405020304" pitchFamily="18" charset="0"/>
              </a:rPr>
              <a:t>2</a:t>
            </a:r>
            <a:r>
              <a:rPr lang="en-GB" sz="1600" dirty="0">
                <a:solidFill>
                  <a:srgbClr val="000000"/>
                </a:solidFill>
                <a:effectLst/>
                <a:latin typeface="Palatino Linotype" panose="02040502050505030304" pitchFamily="18" charset="0"/>
                <a:ea typeface="Times New Roman" panose="02020603050405020304" pitchFamily="18" charset="0"/>
              </a:rPr>
              <a:t>O</a:t>
            </a:r>
            <a:r>
              <a:rPr lang="en-GB" sz="1600" baseline="-25000" dirty="0">
                <a:solidFill>
                  <a:srgbClr val="000000"/>
                </a:solidFill>
                <a:effectLst/>
                <a:latin typeface="Palatino Linotype" panose="02040502050505030304" pitchFamily="18" charset="0"/>
                <a:ea typeface="Times New Roman" panose="02020603050405020304" pitchFamily="18" charset="0"/>
              </a:rPr>
              <a:t>5</a:t>
            </a:r>
            <a:r>
              <a:rPr lang="en-GB" sz="1600" dirty="0">
                <a:solidFill>
                  <a:srgbClr val="000000"/>
                </a:solidFill>
                <a:effectLst/>
                <a:latin typeface="Palatino Linotype" panose="02040502050505030304" pitchFamily="18" charset="0"/>
                <a:ea typeface="Times New Roman" panose="02020603050405020304" pitchFamily="18" charset="0"/>
              </a:rPr>
              <a:t>. </a:t>
            </a:r>
          </a:p>
          <a:p>
            <a:pPr algn="ctr"/>
            <a:r>
              <a:rPr lang="en-GB" sz="1600" dirty="0">
                <a:solidFill>
                  <a:srgbClr val="000000"/>
                </a:solidFill>
                <a:latin typeface="Palatino Linotype" panose="02040502050505030304" pitchFamily="18" charset="0"/>
                <a:ea typeface="Times New Roman" panose="02020603050405020304" pitchFamily="18" charset="0"/>
              </a:rPr>
              <a:t>T</a:t>
            </a:r>
            <a:r>
              <a:rPr lang="en-GB" sz="1600" dirty="0">
                <a:solidFill>
                  <a:srgbClr val="000000"/>
                </a:solidFill>
                <a:effectLst/>
                <a:latin typeface="Palatino Linotype" panose="02040502050505030304" pitchFamily="18" charset="0"/>
                <a:ea typeface="Times New Roman" panose="02020603050405020304" pitchFamily="18" charset="0"/>
              </a:rPr>
              <a:t>he fraction </a:t>
            </a:r>
            <a:r>
              <a:rPr lang="en-GB" sz="1600" b="1" dirty="0">
                <a:solidFill>
                  <a:srgbClr val="000000"/>
                </a:solidFill>
                <a:effectLst/>
                <a:latin typeface="Palatino Linotype" panose="02040502050505030304" pitchFamily="18" charset="0"/>
                <a:ea typeface="Times New Roman" panose="02020603050405020304" pitchFamily="18" charset="0"/>
              </a:rPr>
              <a:t>&lt;90 µm </a:t>
            </a:r>
            <a:r>
              <a:rPr lang="en-GB" sz="1600" dirty="0">
                <a:solidFill>
                  <a:srgbClr val="000000"/>
                </a:solidFill>
                <a:effectLst/>
                <a:latin typeface="Palatino Linotype" panose="02040502050505030304" pitchFamily="18" charset="0"/>
                <a:ea typeface="Times New Roman" panose="02020603050405020304" pitchFamily="18" charset="0"/>
              </a:rPr>
              <a:t>through the configuration of the </a:t>
            </a:r>
            <a:r>
              <a:rPr lang="en-GB" sz="1600" b="1" dirty="0">
                <a:solidFill>
                  <a:srgbClr val="000000"/>
                </a:solidFill>
                <a:effectLst/>
                <a:latin typeface="Palatino Linotype" panose="02040502050505030304" pitchFamily="18" charset="0"/>
                <a:ea typeface="Times New Roman" panose="02020603050405020304" pitchFamily="18" charset="0"/>
              </a:rPr>
              <a:t>test 7</a:t>
            </a:r>
            <a:r>
              <a:rPr lang="en-GB" sz="1600" dirty="0">
                <a:solidFill>
                  <a:srgbClr val="000000"/>
                </a:solidFill>
                <a:effectLst/>
                <a:latin typeface="Palatino Linotype" panose="02040502050505030304" pitchFamily="18" charset="0"/>
                <a:ea typeface="Times New Roman" panose="02020603050405020304" pitchFamily="18" charset="0"/>
              </a:rPr>
              <a:t>.</a:t>
            </a:r>
            <a:endParaRPr lang="es-ES" sz="1600" dirty="0">
              <a:latin typeface="Palatino Linotype" panose="02040502050505030304" pitchFamily="18" charset="0"/>
            </a:endParaRPr>
          </a:p>
        </p:txBody>
      </p:sp>
      <p:sp>
        <p:nvSpPr>
          <p:cNvPr id="15" name="Flecha: curvada hacia la derecha 14">
            <a:extLst>
              <a:ext uri="{FF2B5EF4-FFF2-40B4-BE49-F238E27FC236}">
                <a16:creationId xmlns:a16="http://schemas.microsoft.com/office/drawing/2014/main" id="{4A4DD1D0-4186-40D5-A0FE-608788968125}"/>
              </a:ext>
            </a:extLst>
          </p:cNvPr>
          <p:cNvSpPr/>
          <p:nvPr/>
        </p:nvSpPr>
        <p:spPr>
          <a:xfrm rot="20530679">
            <a:off x="169948" y="5346847"/>
            <a:ext cx="633581" cy="123222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cxnSp>
        <p:nvCxnSpPr>
          <p:cNvPr id="33" name="Conector recto de flecha 32">
            <a:extLst>
              <a:ext uri="{FF2B5EF4-FFF2-40B4-BE49-F238E27FC236}">
                <a16:creationId xmlns:a16="http://schemas.microsoft.com/office/drawing/2014/main" id="{AAE8803A-BF3D-4460-8776-3BB430F51292}"/>
              </a:ext>
            </a:extLst>
          </p:cNvPr>
          <p:cNvCxnSpPr/>
          <p:nvPr/>
        </p:nvCxnSpPr>
        <p:spPr>
          <a:xfrm flipV="1">
            <a:off x="6227817" y="1312797"/>
            <a:ext cx="0" cy="2372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Conector recto de flecha 34">
            <a:extLst>
              <a:ext uri="{FF2B5EF4-FFF2-40B4-BE49-F238E27FC236}">
                <a16:creationId xmlns:a16="http://schemas.microsoft.com/office/drawing/2014/main" id="{729F27C9-1489-4EDF-89D0-7F328277A8C4}"/>
              </a:ext>
            </a:extLst>
          </p:cNvPr>
          <p:cNvCxnSpPr>
            <a:cxnSpLocks/>
          </p:cNvCxnSpPr>
          <p:nvPr/>
        </p:nvCxnSpPr>
        <p:spPr>
          <a:xfrm>
            <a:off x="5458526" y="1769486"/>
            <a:ext cx="0" cy="3033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Conector recto de flecha 38">
            <a:extLst>
              <a:ext uri="{FF2B5EF4-FFF2-40B4-BE49-F238E27FC236}">
                <a16:creationId xmlns:a16="http://schemas.microsoft.com/office/drawing/2014/main" id="{5A90E3F7-4CE1-4A5B-8D84-B7836BFA561D}"/>
              </a:ext>
            </a:extLst>
          </p:cNvPr>
          <p:cNvCxnSpPr/>
          <p:nvPr/>
        </p:nvCxnSpPr>
        <p:spPr>
          <a:xfrm flipV="1">
            <a:off x="5650936" y="2129659"/>
            <a:ext cx="0" cy="2372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503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01BC6F53-49F8-49F2-841A-C82E6A9F2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841" y="5942024"/>
            <a:ext cx="915975" cy="915975"/>
          </a:xfrm>
          <a:prstGeom prst="rect">
            <a:avLst/>
          </a:prstGeom>
        </p:spPr>
      </p:pic>
      <p:sp>
        <p:nvSpPr>
          <p:cNvPr id="38" name="Slide Number Placeholder 5">
            <a:extLst>
              <a:ext uri="{FF2B5EF4-FFF2-40B4-BE49-F238E27FC236}">
                <a16:creationId xmlns:a16="http://schemas.microsoft.com/office/drawing/2014/main" id="{BB2684A0-4516-4848-813C-4658B941FA02}"/>
              </a:ext>
            </a:extLst>
          </p:cNvPr>
          <p:cNvSpPr>
            <a:spLocks noGrp="1"/>
          </p:cNvSpPr>
          <p:nvPr>
            <p:ph type="sldNum" sz="quarter" idx="12"/>
          </p:nvPr>
        </p:nvSpPr>
        <p:spPr>
          <a:xfrm>
            <a:off x="6934200" y="6563386"/>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11</a:t>
            </a:fld>
            <a:endParaRPr lang="fr-FR" b="1" dirty="0">
              <a:solidFill>
                <a:schemeClr val="tx1"/>
              </a:solidFill>
              <a:latin typeface="Palatino Linotype" panose="02040502050505030304" pitchFamily="18" charset="0"/>
            </a:endParaRPr>
          </a:p>
        </p:txBody>
      </p:sp>
      <p:pic>
        <p:nvPicPr>
          <p:cNvPr id="19" name="Imagen 18">
            <a:extLst>
              <a:ext uri="{FF2B5EF4-FFF2-40B4-BE49-F238E27FC236}">
                <a16:creationId xmlns:a16="http://schemas.microsoft.com/office/drawing/2014/main" id="{9AD4BF01-392D-4E36-AD1B-B9605FC37FCC}"/>
              </a:ext>
            </a:extLst>
          </p:cNvPr>
          <p:cNvPicPr/>
          <p:nvPr/>
        </p:nvPicPr>
        <p:blipFill>
          <a:blip r:embed="rId3"/>
          <a:stretch>
            <a:fillRect/>
          </a:stretch>
        </p:blipFill>
        <p:spPr>
          <a:xfrm>
            <a:off x="0" y="890323"/>
            <a:ext cx="8177841" cy="5967676"/>
          </a:xfrm>
          <a:prstGeom prst="rect">
            <a:avLst/>
          </a:prstGeom>
        </p:spPr>
      </p:pic>
      <p:sp>
        <p:nvSpPr>
          <p:cNvPr id="21" name="CuadroTexto 20">
            <a:extLst>
              <a:ext uri="{FF2B5EF4-FFF2-40B4-BE49-F238E27FC236}">
                <a16:creationId xmlns:a16="http://schemas.microsoft.com/office/drawing/2014/main" id="{91A7C9EA-4851-4B20-9426-944E87C648F2}"/>
              </a:ext>
            </a:extLst>
          </p:cNvPr>
          <p:cNvSpPr txBox="1"/>
          <p:nvPr/>
        </p:nvSpPr>
        <p:spPr>
          <a:xfrm>
            <a:off x="4897647" y="1232571"/>
            <a:ext cx="4202502"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GB" sz="1600" dirty="0">
                <a:solidFill>
                  <a:srgbClr val="000000"/>
                </a:solidFill>
                <a:latin typeface="Palatino Linotype" panose="02040502050505030304" pitchFamily="18" charset="0"/>
                <a:ea typeface="Times New Roman" panose="02020603050405020304" pitchFamily="18" charset="0"/>
              </a:rPr>
              <a:t>XRD </a:t>
            </a:r>
            <a:r>
              <a:rPr lang="en-GB" sz="1600" dirty="0">
                <a:solidFill>
                  <a:srgbClr val="000000"/>
                </a:solidFill>
                <a:effectLst/>
                <a:latin typeface="Palatino Linotype" panose="02040502050505030304" pitchFamily="18" charset="0"/>
                <a:ea typeface="Times New Roman" panose="02020603050405020304" pitchFamily="18" charset="0"/>
              </a:rPr>
              <a:t>results complement the information obtained </a:t>
            </a:r>
            <a:r>
              <a:rPr lang="en-GB" sz="1600" dirty="0">
                <a:solidFill>
                  <a:srgbClr val="000000"/>
                </a:solidFill>
                <a:latin typeface="Palatino Linotype" panose="02040502050505030304" pitchFamily="18" charset="0"/>
                <a:ea typeface="Times New Roman" panose="02020603050405020304" pitchFamily="18" charset="0"/>
              </a:rPr>
              <a:t>by</a:t>
            </a:r>
            <a:r>
              <a:rPr lang="en-GB" sz="1600" dirty="0">
                <a:solidFill>
                  <a:srgbClr val="000000"/>
                </a:solidFill>
                <a:effectLst/>
                <a:latin typeface="Palatino Linotype" panose="02040502050505030304" pitchFamily="18" charset="0"/>
                <a:ea typeface="Times New Roman" panose="02020603050405020304" pitchFamily="18" charset="0"/>
              </a:rPr>
              <a:t> XRF, confirming that elements such as Mn and Fe are intrinsically associated with the mineralogy of tantalite-columbite, indeed. Consequently, their physical separation is impossible; despite, </a:t>
            </a:r>
            <a:r>
              <a:rPr lang="en-US" sz="1600" dirty="0">
                <a:solidFill>
                  <a:srgbClr val="000000"/>
                </a:solidFill>
                <a:effectLst/>
                <a:latin typeface="Palatino Linotype" panose="02040502050505030304" pitchFamily="18" charset="0"/>
                <a:ea typeface="Times New Roman" panose="02020603050405020304" pitchFamily="18" charset="0"/>
              </a:rPr>
              <a:t>the present investigation recommends the recovery of minerals such as zircon and xenotime by means of electrostatic separation.</a:t>
            </a:r>
            <a:endParaRPr lang="es-ES" sz="1600" dirty="0">
              <a:latin typeface="Palatino Linotype" panose="02040502050505030304" pitchFamily="18" charset="0"/>
            </a:endParaRPr>
          </a:p>
        </p:txBody>
      </p:sp>
      <p:pic>
        <p:nvPicPr>
          <p:cNvPr id="2" name="Picture 2" descr="Strategic Minerals Spain">
            <a:extLst>
              <a:ext uri="{FF2B5EF4-FFF2-40B4-BE49-F238E27FC236}">
                <a16:creationId xmlns:a16="http://schemas.microsoft.com/office/drawing/2014/main" id="{9F88B18E-181E-4EAF-8633-C0D2E2E85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104" y="205798"/>
            <a:ext cx="1961791" cy="4801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a:extLst>
              <a:ext uri="{FF2B5EF4-FFF2-40B4-BE49-F238E27FC236}">
                <a16:creationId xmlns:a16="http://schemas.microsoft.com/office/drawing/2014/main" id="{5631CBC1-99B9-4CA3-AD61-C97771E10186}"/>
              </a:ext>
            </a:extLst>
          </p:cNvPr>
          <p:cNvSpPr txBox="1"/>
          <p:nvPr/>
        </p:nvSpPr>
        <p:spPr>
          <a:xfrm>
            <a:off x="24440" y="120882"/>
            <a:ext cx="5617235" cy="769441"/>
          </a:xfrm>
          <a:prstGeom prst="rect">
            <a:avLst/>
          </a:prstGeom>
          <a:noFill/>
        </p:spPr>
        <p:txBody>
          <a:bodyPr wrap="square" rtlCol="0">
            <a:spAutoFit/>
          </a:bodyPr>
          <a:lstStyle/>
          <a:p>
            <a:r>
              <a:rPr lang="fr-FR" sz="2400" b="1" u="sng" dirty="0">
                <a:latin typeface="Palatino Linotype" panose="02040502050505030304" pitchFamily="18" charset="0"/>
              </a:rPr>
              <a:t>Results and Discussion</a:t>
            </a:r>
          </a:p>
          <a:p>
            <a:r>
              <a:rPr lang="fr-FR" sz="2000" b="1" dirty="0">
                <a:latin typeface="Palatino Linotype" panose="02040502050505030304" pitchFamily="18" charset="0"/>
              </a:rPr>
              <a:t>Tantalite-columbite concentrate &lt;90 µm (XRD)</a:t>
            </a:r>
          </a:p>
        </p:txBody>
      </p:sp>
    </p:spTree>
    <p:extLst>
      <p:ext uri="{BB962C8B-B14F-4D97-AF65-F5344CB8AC3E}">
        <p14:creationId xmlns:p14="http://schemas.microsoft.com/office/powerpoint/2010/main" val="418295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78934F9D-A11E-47B4-863D-FE58622CF8FE}"/>
              </a:ext>
            </a:extLst>
          </p:cNvPr>
          <p:cNvSpPr txBox="1"/>
          <p:nvPr/>
        </p:nvSpPr>
        <p:spPr>
          <a:xfrm>
            <a:off x="207034" y="4177954"/>
            <a:ext cx="8729932"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anose="05000000000000000000" pitchFamily="2" charset="2"/>
              <a:buChar char="ü"/>
            </a:pPr>
            <a:r>
              <a:rPr lang="en-GB" sz="1600" dirty="0">
                <a:solidFill>
                  <a:srgbClr val="000000"/>
                </a:solidFill>
                <a:latin typeface="Palatino Linotype" panose="02040502050505030304" pitchFamily="18" charset="0"/>
                <a:ea typeface="Times New Roman" panose="02020603050405020304" pitchFamily="18" charset="0"/>
              </a:rPr>
              <a:t>A</a:t>
            </a:r>
            <a:r>
              <a:rPr lang="en-GB" sz="1600" dirty="0">
                <a:solidFill>
                  <a:srgbClr val="000000"/>
                </a:solidFill>
                <a:effectLst/>
                <a:latin typeface="Palatino Linotype" panose="02040502050505030304" pitchFamily="18" charset="0"/>
                <a:ea typeface="Times New Roman" panose="02020603050405020304" pitchFamily="18" charset="0"/>
              </a:rPr>
              <a:t>s grinding time increase, the amount of mineral ground through the 100 µm mesh increase.</a:t>
            </a:r>
          </a:p>
          <a:p>
            <a:pPr marL="285750" indent="-285750" algn="just">
              <a:buFont typeface="Wingdings" panose="05000000000000000000" pitchFamily="2" charset="2"/>
              <a:buChar char="ü"/>
            </a:pPr>
            <a:r>
              <a:rPr lang="en-GB" sz="1600" dirty="0">
                <a:solidFill>
                  <a:srgbClr val="000000"/>
                </a:solidFill>
                <a:latin typeface="Palatino Linotype" panose="02040502050505030304" pitchFamily="18" charset="0"/>
                <a:ea typeface="Times New Roman" panose="02020603050405020304" pitchFamily="18" charset="0"/>
              </a:rPr>
              <a:t>T</a:t>
            </a:r>
            <a:r>
              <a:rPr lang="en-GB" sz="1600" dirty="0">
                <a:solidFill>
                  <a:srgbClr val="000000"/>
                </a:solidFill>
                <a:effectLst/>
                <a:latin typeface="Palatino Linotype" panose="02040502050505030304" pitchFamily="18" charset="0"/>
                <a:ea typeface="Times New Roman" panose="02020603050405020304" pitchFamily="18" charset="0"/>
              </a:rPr>
              <a:t>he distribution of the metal content in the ground product through the 100 µm mesh after the milling time has elapsed, shows an increase, reaching a well-liberated of at least 50% in the species of interest such as Sn, Ta and Nb after 10 min to avoid regrinding of fines and loss of energy efficiency. </a:t>
            </a:r>
            <a:endParaRPr lang="es-ES" sz="1600" dirty="0">
              <a:latin typeface="Palatino Linotype" panose="02040502050505030304" pitchFamily="18" charset="0"/>
            </a:endParaRPr>
          </a:p>
        </p:txBody>
      </p:sp>
      <p:sp>
        <p:nvSpPr>
          <p:cNvPr id="12" name="TextBox 3">
            <a:extLst>
              <a:ext uri="{FF2B5EF4-FFF2-40B4-BE49-F238E27FC236}">
                <a16:creationId xmlns:a16="http://schemas.microsoft.com/office/drawing/2014/main" id="{5631CBC1-99B9-4CA3-AD61-C97771E10186}"/>
              </a:ext>
            </a:extLst>
          </p:cNvPr>
          <p:cNvSpPr txBox="1"/>
          <p:nvPr/>
        </p:nvSpPr>
        <p:spPr>
          <a:xfrm>
            <a:off x="24440" y="120882"/>
            <a:ext cx="9043359" cy="461665"/>
          </a:xfrm>
          <a:prstGeom prst="rect">
            <a:avLst/>
          </a:prstGeom>
          <a:noFill/>
        </p:spPr>
        <p:txBody>
          <a:bodyPr wrap="square" rtlCol="0">
            <a:spAutoFit/>
          </a:bodyPr>
          <a:lstStyle/>
          <a:p>
            <a:r>
              <a:rPr lang="fr-FR" sz="2400" b="1" u="sng" dirty="0">
                <a:latin typeface="Palatino Linotype" panose="02040502050505030304" pitchFamily="18" charset="0"/>
              </a:rPr>
              <a:t>Results and Discussion-</a:t>
            </a:r>
            <a:r>
              <a:rPr lang="en-US" sz="2000" b="1" dirty="0">
                <a:latin typeface="Palatino Linotype" panose="02040502050505030304" pitchFamily="18" charset="0"/>
              </a:rPr>
              <a:t>Regrinding of &gt;150 µm fraction.</a:t>
            </a:r>
            <a:endParaRPr lang="fr-FR" sz="2000" b="1" dirty="0">
              <a:latin typeface="Palatino Linotype" panose="02040502050505030304" pitchFamily="18" charset="0"/>
            </a:endParaRPr>
          </a:p>
        </p:txBody>
      </p:sp>
      <p:pic>
        <p:nvPicPr>
          <p:cNvPr id="20" name="Picture 5">
            <a:extLst>
              <a:ext uri="{FF2B5EF4-FFF2-40B4-BE49-F238E27FC236}">
                <a16:creationId xmlns:a16="http://schemas.microsoft.com/office/drawing/2014/main" id="{01BC6F53-49F8-49F2-841A-C82E6A9F2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841" y="5942024"/>
            <a:ext cx="915975" cy="915975"/>
          </a:xfrm>
          <a:prstGeom prst="rect">
            <a:avLst/>
          </a:prstGeom>
        </p:spPr>
      </p:pic>
      <p:sp>
        <p:nvSpPr>
          <p:cNvPr id="38" name="Slide Number Placeholder 5">
            <a:extLst>
              <a:ext uri="{FF2B5EF4-FFF2-40B4-BE49-F238E27FC236}">
                <a16:creationId xmlns:a16="http://schemas.microsoft.com/office/drawing/2014/main" id="{BB2684A0-4516-4848-813C-4658B941FA02}"/>
              </a:ext>
            </a:extLst>
          </p:cNvPr>
          <p:cNvSpPr>
            <a:spLocks noGrp="1"/>
          </p:cNvSpPr>
          <p:nvPr>
            <p:ph type="sldNum" sz="quarter" idx="12"/>
          </p:nvPr>
        </p:nvSpPr>
        <p:spPr>
          <a:xfrm>
            <a:off x="6934200" y="6563386"/>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12</a:t>
            </a:fld>
            <a:endParaRPr lang="fr-FR" b="1" dirty="0">
              <a:solidFill>
                <a:schemeClr val="tx1"/>
              </a:solidFill>
              <a:latin typeface="Palatino Linotype" panose="02040502050505030304" pitchFamily="18" charset="0"/>
            </a:endParaRPr>
          </a:p>
        </p:txBody>
      </p:sp>
      <p:sp>
        <p:nvSpPr>
          <p:cNvPr id="15" name="CuadroTexto 14">
            <a:extLst>
              <a:ext uri="{FF2B5EF4-FFF2-40B4-BE49-F238E27FC236}">
                <a16:creationId xmlns:a16="http://schemas.microsoft.com/office/drawing/2014/main" id="{6507A88F-6291-4BB1-90A6-A860AF1CCCF4}"/>
              </a:ext>
            </a:extLst>
          </p:cNvPr>
          <p:cNvSpPr txBox="1"/>
          <p:nvPr/>
        </p:nvSpPr>
        <p:spPr>
          <a:xfrm>
            <a:off x="207034" y="986588"/>
            <a:ext cx="872993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dirty="0">
                <a:solidFill>
                  <a:srgbClr val="000000"/>
                </a:solidFill>
                <a:effectLst/>
                <a:latin typeface="Palatino Linotype" panose="02040502050505030304" pitchFamily="18" charset="0"/>
                <a:ea typeface="Times New Roman" panose="02020603050405020304" pitchFamily="18" charset="0"/>
              </a:rPr>
              <a:t>The assay by size of the resulting products passing the 100 µm mesh, after regrinding of the &gt;150 µm fraction for each grinding time (0.5, 2.5, 5, 10 and 15 min)</a:t>
            </a:r>
            <a:endParaRPr lang="es-ES" sz="1600" dirty="0">
              <a:latin typeface="Palatino Linotype" panose="02040502050505030304" pitchFamily="18" charset="0"/>
            </a:endParaRPr>
          </a:p>
        </p:txBody>
      </p:sp>
      <p:graphicFrame>
        <p:nvGraphicFramePr>
          <p:cNvPr id="13" name="Objeto 12">
            <a:extLst>
              <a:ext uri="{FF2B5EF4-FFF2-40B4-BE49-F238E27FC236}">
                <a16:creationId xmlns:a16="http://schemas.microsoft.com/office/drawing/2014/main" id="{40CA84BD-3C4F-40DA-830D-DC07BB082BAD}"/>
              </a:ext>
            </a:extLst>
          </p:cNvPr>
          <p:cNvGraphicFramePr>
            <a:graphicFrameLocks noChangeAspect="1"/>
          </p:cNvGraphicFramePr>
          <p:nvPr>
            <p:extLst>
              <p:ext uri="{D42A27DB-BD31-4B8C-83A1-F6EECF244321}">
                <p14:modId xmlns:p14="http://schemas.microsoft.com/office/powerpoint/2010/main" val="4182172808"/>
              </p:ext>
            </p:extLst>
          </p:nvPr>
        </p:nvGraphicFramePr>
        <p:xfrm>
          <a:off x="-23327" y="1769497"/>
          <a:ext cx="9190654" cy="2541267"/>
        </p:xfrm>
        <a:graphic>
          <a:graphicData uri="http://schemas.openxmlformats.org/presentationml/2006/ole">
            <mc:AlternateContent xmlns:mc="http://schemas.openxmlformats.org/markup-compatibility/2006">
              <mc:Choice xmlns:v="urn:schemas-microsoft-com:vml" Requires="v">
                <p:oleObj spid="_x0000_s1076" name="Document" r:id="rId4" imgW="5615287" imgH="1553096" progId="Word.Document.12">
                  <p:embed/>
                </p:oleObj>
              </mc:Choice>
              <mc:Fallback>
                <p:oleObj name="Document" r:id="rId4" imgW="5615287" imgH="1553096" progId="Word.Document.12">
                  <p:embed/>
                  <p:pic>
                    <p:nvPicPr>
                      <p:cNvPr id="0" name=""/>
                      <p:cNvPicPr/>
                      <p:nvPr/>
                    </p:nvPicPr>
                    <p:blipFill>
                      <a:blip r:embed="rId5"/>
                      <a:stretch>
                        <a:fillRect/>
                      </a:stretch>
                    </p:blipFill>
                    <p:spPr>
                      <a:xfrm>
                        <a:off x="-23327" y="1769497"/>
                        <a:ext cx="9190654" cy="2541267"/>
                      </a:xfrm>
                      <a:prstGeom prst="rect">
                        <a:avLst/>
                      </a:prstGeom>
                    </p:spPr>
                  </p:pic>
                </p:oleObj>
              </mc:Fallback>
            </mc:AlternateContent>
          </a:graphicData>
        </a:graphic>
      </p:graphicFrame>
      <p:pic>
        <p:nvPicPr>
          <p:cNvPr id="2" name="Picture 2" descr="Strategic Minerals Spain">
            <a:extLst>
              <a:ext uri="{FF2B5EF4-FFF2-40B4-BE49-F238E27FC236}">
                <a16:creationId xmlns:a16="http://schemas.microsoft.com/office/drawing/2014/main" id="{56979743-6311-46CC-8E65-CB6834D4B7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6221020"/>
            <a:ext cx="1961791" cy="48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3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01BC6F53-49F8-49F2-841A-C82E6A9F2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841" y="5942024"/>
            <a:ext cx="915975" cy="915975"/>
          </a:xfrm>
          <a:prstGeom prst="rect">
            <a:avLst/>
          </a:prstGeom>
        </p:spPr>
      </p:pic>
      <p:sp>
        <p:nvSpPr>
          <p:cNvPr id="38" name="Slide Number Placeholder 5">
            <a:extLst>
              <a:ext uri="{FF2B5EF4-FFF2-40B4-BE49-F238E27FC236}">
                <a16:creationId xmlns:a16="http://schemas.microsoft.com/office/drawing/2014/main" id="{BB2684A0-4516-4848-813C-4658B941FA02}"/>
              </a:ext>
            </a:extLst>
          </p:cNvPr>
          <p:cNvSpPr>
            <a:spLocks noGrp="1"/>
          </p:cNvSpPr>
          <p:nvPr>
            <p:ph type="sldNum" sz="quarter" idx="12"/>
          </p:nvPr>
        </p:nvSpPr>
        <p:spPr>
          <a:xfrm>
            <a:off x="6934200" y="6563386"/>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13</a:t>
            </a:fld>
            <a:endParaRPr lang="fr-FR" b="1" dirty="0">
              <a:solidFill>
                <a:schemeClr val="tx1"/>
              </a:solidFill>
              <a:latin typeface="Palatino Linotype" panose="02040502050505030304" pitchFamily="18" charset="0"/>
            </a:endParaRPr>
          </a:p>
        </p:txBody>
      </p:sp>
      <p:sp>
        <p:nvSpPr>
          <p:cNvPr id="2" name="TextBox 6">
            <a:extLst>
              <a:ext uri="{FF2B5EF4-FFF2-40B4-BE49-F238E27FC236}">
                <a16:creationId xmlns:a16="http://schemas.microsoft.com/office/drawing/2014/main" id="{5B7D4108-5E06-4C1F-9AD5-0A69E152690D}"/>
              </a:ext>
            </a:extLst>
          </p:cNvPr>
          <p:cNvSpPr txBox="1"/>
          <p:nvPr/>
        </p:nvSpPr>
        <p:spPr>
          <a:xfrm>
            <a:off x="299049" y="397392"/>
            <a:ext cx="8153400" cy="461665"/>
          </a:xfrm>
          <a:prstGeom prst="rect">
            <a:avLst/>
          </a:prstGeom>
          <a:noFill/>
        </p:spPr>
        <p:txBody>
          <a:bodyPr wrap="square" rtlCol="0">
            <a:spAutoFit/>
          </a:bodyPr>
          <a:lstStyle/>
          <a:p>
            <a:r>
              <a:rPr lang="fr-FR" sz="2400" b="1" u="sng" dirty="0">
                <a:latin typeface="Palatino Linotype" panose="02040502050505030304" pitchFamily="18" charset="0"/>
              </a:rPr>
              <a:t>Conclusions</a:t>
            </a:r>
          </a:p>
        </p:txBody>
      </p:sp>
      <p:sp>
        <p:nvSpPr>
          <p:cNvPr id="3" name="CuadroTexto 2">
            <a:extLst>
              <a:ext uri="{FF2B5EF4-FFF2-40B4-BE49-F238E27FC236}">
                <a16:creationId xmlns:a16="http://schemas.microsoft.com/office/drawing/2014/main" id="{9EF85107-BB44-4CC6-AEF3-39537B6920E5}"/>
              </a:ext>
            </a:extLst>
          </p:cNvPr>
          <p:cNvSpPr txBox="1"/>
          <p:nvPr/>
        </p:nvSpPr>
        <p:spPr>
          <a:xfrm>
            <a:off x="299049" y="1302576"/>
            <a:ext cx="8413631" cy="3970318"/>
          </a:xfrm>
          <a:prstGeom prst="rect">
            <a:avLst/>
          </a:prstGeom>
          <a:noFill/>
        </p:spPr>
        <p:txBody>
          <a:bodyPr wrap="square">
            <a:spAutoFit/>
          </a:bodyPr>
          <a:lstStyle/>
          <a:p>
            <a:pPr marL="285750" indent="-285750" algn="just">
              <a:buFont typeface="Wingdings" panose="05000000000000000000" pitchFamily="2" charset="2"/>
              <a:buChar char="ü"/>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Implementing a size classification, better grades and recoveries of Sn, Ta and Nb are obtained when performing DHIMS instead of using a wide granulometric interval (150/0 µm), since selectivity increases during operation, and for this reason, the fraction &gt;150 µm is also regrinded. </a:t>
            </a:r>
          </a:p>
          <a:p>
            <a:pPr marL="285750" indent="-285750" algn="just">
              <a:buFont typeface="Wingdings" panose="05000000000000000000" pitchFamily="2" charset="2"/>
              <a:buChar char="ü"/>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multifactorial DHIMS test works on the Sn, Ta and Nb primary concentrate  generate two new products, a magnetic columbo-tantalite concentrate and a non-magnetic cassiterite concentrate with better grades and feasibility for the Penouta mine project. </a:t>
            </a:r>
          </a:p>
          <a:p>
            <a:pPr marL="285750" indent="-285750" algn="just">
              <a:buFont typeface="Wingdings" panose="05000000000000000000" pitchFamily="2" charset="2"/>
              <a:buChar char="ü"/>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XRF and XRD techniques combined with size fraction analysis were key for the characterization of both the feeds and the products obtained in all the test works carried out. </a:t>
            </a:r>
          </a:p>
          <a:p>
            <a:pPr marL="285750" indent="-285750" algn="just">
              <a:buFont typeface="Wingdings" panose="05000000000000000000" pitchFamily="2" charset="2"/>
              <a:buChar char="ü"/>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present work proposes to achieve electrostatic separation multifactorial tests to cut down on minerals such as zircon, monazite and xenotime and to purify the paramagnetic and non-magnetic concentrates obtained.</a:t>
            </a:r>
            <a:endParaRPr lang="es-E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4" name="Picture 2" descr="Strategic Minerals Spain">
            <a:extLst>
              <a:ext uri="{FF2B5EF4-FFF2-40B4-BE49-F238E27FC236}">
                <a16:creationId xmlns:a16="http://schemas.microsoft.com/office/drawing/2014/main" id="{A48019B4-AC2A-43AA-9A29-3A77F46DE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59931"/>
            <a:ext cx="1961791" cy="48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253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01BC6F53-49F8-49F2-841A-C82E6A9F2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841" y="5942024"/>
            <a:ext cx="915975" cy="915975"/>
          </a:xfrm>
          <a:prstGeom prst="rect">
            <a:avLst/>
          </a:prstGeom>
        </p:spPr>
      </p:pic>
      <p:sp>
        <p:nvSpPr>
          <p:cNvPr id="38" name="Slide Number Placeholder 5">
            <a:extLst>
              <a:ext uri="{FF2B5EF4-FFF2-40B4-BE49-F238E27FC236}">
                <a16:creationId xmlns:a16="http://schemas.microsoft.com/office/drawing/2014/main" id="{BB2684A0-4516-4848-813C-4658B941FA02}"/>
              </a:ext>
            </a:extLst>
          </p:cNvPr>
          <p:cNvSpPr>
            <a:spLocks noGrp="1"/>
          </p:cNvSpPr>
          <p:nvPr>
            <p:ph type="sldNum" sz="quarter" idx="12"/>
          </p:nvPr>
        </p:nvSpPr>
        <p:spPr>
          <a:xfrm>
            <a:off x="6934200" y="6563386"/>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14</a:t>
            </a:fld>
            <a:endParaRPr lang="fr-FR" b="1" dirty="0">
              <a:solidFill>
                <a:schemeClr val="tx1"/>
              </a:solidFill>
              <a:latin typeface="Palatino Linotype" panose="02040502050505030304" pitchFamily="18" charset="0"/>
            </a:endParaRPr>
          </a:p>
        </p:txBody>
      </p:sp>
      <p:sp>
        <p:nvSpPr>
          <p:cNvPr id="4" name="TextBox 3">
            <a:extLst>
              <a:ext uri="{FF2B5EF4-FFF2-40B4-BE49-F238E27FC236}">
                <a16:creationId xmlns:a16="http://schemas.microsoft.com/office/drawing/2014/main" id="{82A4BF8E-2E2B-4263-97EA-8386DE11CA1D}"/>
              </a:ext>
            </a:extLst>
          </p:cNvPr>
          <p:cNvSpPr txBox="1"/>
          <p:nvPr/>
        </p:nvSpPr>
        <p:spPr>
          <a:xfrm>
            <a:off x="267419" y="645197"/>
            <a:ext cx="8153400" cy="461665"/>
          </a:xfrm>
          <a:prstGeom prst="rect">
            <a:avLst/>
          </a:prstGeom>
          <a:noFill/>
        </p:spPr>
        <p:txBody>
          <a:bodyPr wrap="square" rtlCol="0">
            <a:spAutoFit/>
          </a:bodyPr>
          <a:lstStyle/>
          <a:p>
            <a:r>
              <a:rPr lang="fr-FR" sz="2400" b="1" u="sng" dirty="0">
                <a:latin typeface="Palatino Linotype" panose="02040502050505030304" pitchFamily="18" charset="0"/>
              </a:rPr>
              <a:t>Acknowledgments</a:t>
            </a:r>
          </a:p>
        </p:txBody>
      </p:sp>
      <p:sp>
        <p:nvSpPr>
          <p:cNvPr id="5" name="CuadroTexto 4">
            <a:extLst>
              <a:ext uri="{FF2B5EF4-FFF2-40B4-BE49-F238E27FC236}">
                <a16:creationId xmlns:a16="http://schemas.microsoft.com/office/drawing/2014/main" id="{343501E0-B8CF-4E2C-A128-0F3DFC3B55E9}"/>
              </a:ext>
            </a:extLst>
          </p:cNvPr>
          <p:cNvSpPr txBox="1"/>
          <p:nvPr/>
        </p:nvSpPr>
        <p:spPr>
          <a:xfrm>
            <a:off x="267419" y="1377028"/>
            <a:ext cx="8609162" cy="1631216"/>
          </a:xfrm>
          <a:prstGeom prst="rect">
            <a:avLst/>
          </a:prstGeom>
          <a:noFill/>
        </p:spPr>
        <p:txBody>
          <a:bodyPr wrap="square">
            <a:spAutoFit/>
          </a:bodyPr>
          <a:lstStyle/>
          <a:p>
            <a:pPr algn="just"/>
            <a:r>
              <a:rPr lang="en-US" sz="2000" dirty="0">
                <a:latin typeface="Palatino Linotype" panose="02040502050505030304" pitchFamily="18" charset="0"/>
              </a:rPr>
              <a:t>This research has been carried out thanks to the financing of Industrial Ph.D. "</a:t>
            </a:r>
            <a:r>
              <a:rPr lang="en-US" sz="2000" i="1" dirty="0">
                <a:latin typeface="Palatino Linotype" panose="02040502050505030304" pitchFamily="18" charset="0"/>
              </a:rPr>
              <a:t>Oviedo Siembra Talento</a:t>
            </a:r>
            <a:r>
              <a:rPr lang="en-US" sz="2000" dirty="0">
                <a:latin typeface="Palatino Linotype" panose="02040502050505030304" pitchFamily="18" charset="0"/>
              </a:rPr>
              <a:t>" from the Council of Oviedo, in coordination with the University of Oviedo. The authors thank Strategic Minerals Spain, S.L. access to concentrates and Felemamg the use of its facilities and equipment to carry out these test works.</a:t>
            </a:r>
            <a:endParaRPr lang="es-ES" sz="2000" dirty="0">
              <a:latin typeface="Palatino Linotype" panose="02040502050505030304" pitchFamily="18" charset="0"/>
            </a:endParaRPr>
          </a:p>
        </p:txBody>
      </p:sp>
      <p:pic>
        <p:nvPicPr>
          <p:cNvPr id="7" name="Picture 2" descr="Strategic Minerals Spain">
            <a:extLst>
              <a:ext uri="{FF2B5EF4-FFF2-40B4-BE49-F238E27FC236}">
                <a16:creationId xmlns:a16="http://schemas.microsoft.com/office/drawing/2014/main" id="{DCFBEFE2-7918-4A0E-AED9-1CDDE1290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535" y="3432403"/>
            <a:ext cx="3188268" cy="7803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Grado en Administración y Dirección de Empresas Oviedo UNIVERSIDAD DE OVIEDO  | Emagister">
            <a:extLst>
              <a:ext uri="{FF2B5EF4-FFF2-40B4-BE49-F238E27FC236}">
                <a16:creationId xmlns:a16="http://schemas.microsoft.com/office/drawing/2014/main" id="{D1AA65A3-BDA8-46E3-AA85-1B35FFFB6D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1257" y="4374027"/>
            <a:ext cx="2446823" cy="16312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FE46E66-56A3-4A47-860C-74F846742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49" y="3347668"/>
            <a:ext cx="4082451" cy="11226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elemang, Magnetismo Industrial fabricantes">
            <a:extLst>
              <a:ext uri="{FF2B5EF4-FFF2-40B4-BE49-F238E27FC236}">
                <a16:creationId xmlns:a16="http://schemas.microsoft.com/office/drawing/2014/main" id="{C0C970EA-1766-4726-98B3-107C0B8D22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583" y="5010674"/>
            <a:ext cx="3108381" cy="93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1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01BC6F53-49F8-49F2-841A-C82E6A9F2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841" y="5942024"/>
            <a:ext cx="915975" cy="915975"/>
          </a:xfrm>
          <a:prstGeom prst="rect">
            <a:avLst/>
          </a:prstGeom>
        </p:spPr>
      </p:pic>
      <p:sp>
        <p:nvSpPr>
          <p:cNvPr id="38" name="Slide Number Placeholder 5">
            <a:extLst>
              <a:ext uri="{FF2B5EF4-FFF2-40B4-BE49-F238E27FC236}">
                <a16:creationId xmlns:a16="http://schemas.microsoft.com/office/drawing/2014/main" id="{BB2684A0-4516-4848-813C-4658B941FA02}"/>
              </a:ext>
            </a:extLst>
          </p:cNvPr>
          <p:cNvSpPr>
            <a:spLocks noGrp="1"/>
          </p:cNvSpPr>
          <p:nvPr>
            <p:ph type="sldNum" sz="quarter" idx="12"/>
          </p:nvPr>
        </p:nvSpPr>
        <p:spPr>
          <a:xfrm>
            <a:off x="6934200" y="6563386"/>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15</a:t>
            </a:fld>
            <a:endParaRPr lang="fr-FR" b="1" dirty="0">
              <a:solidFill>
                <a:schemeClr val="tx1"/>
              </a:solidFill>
              <a:latin typeface="Palatino Linotype" panose="02040502050505030304" pitchFamily="18" charset="0"/>
            </a:endParaRPr>
          </a:p>
        </p:txBody>
      </p:sp>
      <p:sp>
        <p:nvSpPr>
          <p:cNvPr id="6" name="CuadroTexto 5">
            <a:extLst>
              <a:ext uri="{FF2B5EF4-FFF2-40B4-BE49-F238E27FC236}">
                <a16:creationId xmlns:a16="http://schemas.microsoft.com/office/drawing/2014/main" id="{5713C069-D81B-4C03-A0D3-1A4407181141}"/>
              </a:ext>
            </a:extLst>
          </p:cNvPr>
          <p:cNvSpPr txBox="1"/>
          <p:nvPr/>
        </p:nvSpPr>
        <p:spPr>
          <a:xfrm>
            <a:off x="5318841" y="5302381"/>
            <a:ext cx="3574336" cy="461665"/>
          </a:xfrm>
          <a:prstGeom prst="rect">
            <a:avLst/>
          </a:prstGeom>
          <a:noFill/>
        </p:spPr>
        <p:txBody>
          <a:bodyPr wrap="square">
            <a:spAutoFit/>
          </a:bodyPr>
          <a:lstStyle/>
          <a:p>
            <a:pPr algn="r"/>
            <a:r>
              <a:rPr lang="en-US" sz="2400" dirty="0"/>
              <a:t>thanks for your attention...</a:t>
            </a:r>
            <a:endParaRPr lang="es-ES" sz="1350" dirty="0"/>
          </a:p>
        </p:txBody>
      </p:sp>
      <p:pic>
        <p:nvPicPr>
          <p:cNvPr id="8" name="Imagen 7" descr="Leucogranito">
            <a:extLst>
              <a:ext uri="{FF2B5EF4-FFF2-40B4-BE49-F238E27FC236}">
                <a16:creationId xmlns:a16="http://schemas.microsoft.com/office/drawing/2014/main" id="{32D84463-69A9-4847-B56A-0DD27B92B8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131" y="811190"/>
            <a:ext cx="7572773" cy="4456929"/>
          </a:xfrm>
          <a:prstGeom prst="rect">
            <a:avLst/>
          </a:prstGeom>
          <a:noFill/>
          <a:ln>
            <a:noFill/>
          </a:ln>
        </p:spPr>
      </p:pic>
      <p:sp>
        <p:nvSpPr>
          <p:cNvPr id="13" name="CuadroTexto 12">
            <a:extLst>
              <a:ext uri="{FF2B5EF4-FFF2-40B4-BE49-F238E27FC236}">
                <a16:creationId xmlns:a16="http://schemas.microsoft.com/office/drawing/2014/main" id="{2A825C7F-D009-4BFB-A039-94F9DF211A43}"/>
              </a:ext>
            </a:extLst>
          </p:cNvPr>
          <p:cNvSpPr txBox="1"/>
          <p:nvPr/>
        </p:nvSpPr>
        <p:spPr>
          <a:xfrm>
            <a:off x="605068" y="6055621"/>
            <a:ext cx="7572773" cy="738664"/>
          </a:xfrm>
          <a:prstGeom prst="rect">
            <a:avLst/>
          </a:prstGeom>
          <a:noFill/>
        </p:spPr>
        <p:txBody>
          <a:bodyPr wrap="square">
            <a:spAutoFit/>
          </a:bodyPr>
          <a:lstStyle/>
          <a:p>
            <a:pPr algn="ctr"/>
            <a:r>
              <a:rPr lang="en-US" sz="1400" dirty="0">
                <a:latin typeface="Palatino Linotype" panose="02040502050505030304" pitchFamily="18" charset="0"/>
              </a:rPr>
              <a:t>Jennire Vanessa Nava Rosario</a:t>
            </a:r>
          </a:p>
          <a:p>
            <a:pPr algn="ctr"/>
            <a:r>
              <a:rPr lang="en-US" sz="1400" dirty="0">
                <a:latin typeface="Palatino Linotype" panose="02040502050505030304" pitchFamily="18" charset="0"/>
              </a:rPr>
              <a:t>Metallurgical engineer</a:t>
            </a:r>
          </a:p>
          <a:p>
            <a:pPr algn="ctr"/>
            <a:r>
              <a:rPr lang="en-US" sz="1400" dirty="0">
                <a:latin typeface="Palatino Linotype" panose="02040502050505030304" pitchFamily="18" charset="0"/>
              </a:rPr>
              <a:t>Email: jvanessanavar@gmail.com</a:t>
            </a:r>
            <a:endParaRPr lang="es-ES" sz="1400" dirty="0"/>
          </a:p>
        </p:txBody>
      </p:sp>
      <p:pic>
        <p:nvPicPr>
          <p:cNvPr id="15" name="Picture 2" descr="Strategic Minerals Spain">
            <a:extLst>
              <a:ext uri="{FF2B5EF4-FFF2-40B4-BE49-F238E27FC236}">
                <a16:creationId xmlns:a16="http://schemas.microsoft.com/office/drawing/2014/main" id="{FEA25891-70AA-4851-8359-53692FB48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6009" y="172061"/>
            <a:ext cx="1961791" cy="48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8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rategic Minerals Spain">
            <a:extLst>
              <a:ext uri="{FF2B5EF4-FFF2-40B4-BE49-F238E27FC236}">
                <a16:creationId xmlns:a16="http://schemas.microsoft.com/office/drawing/2014/main" id="{A6ECB133-3C52-49F5-BD54-B7F04830E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6" y="6332013"/>
            <a:ext cx="1961791" cy="480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62370E-3DE6-47FC-87D8-35E792B35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830" y="5822830"/>
            <a:ext cx="1035170" cy="1035170"/>
          </a:xfrm>
          <a:prstGeom prst="rect">
            <a:avLst/>
          </a:prstGeom>
        </p:spPr>
      </p:pic>
      <p:sp>
        <p:nvSpPr>
          <p:cNvPr id="4" name="TextBox 3"/>
          <p:cNvSpPr txBox="1"/>
          <p:nvPr/>
        </p:nvSpPr>
        <p:spPr>
          <a:xfrm>
            <a:off x="609600" y="350805"/>
            <a:ext cx="7924800" cy="6463308"/>
          </a:xfrm>
          <a:prstGeom prst="rect">
            <a:avLst/>
          </a:prstGeom>
          <a:noFill/>
        </p:spPr>
        <p:txBody>
          <a:bodyPr wrap="square" rtlCol="0">
            <a:spAutoFit/>
          </a:bodyPr>
          <a:lstStyle/>
          <a:p>
            <a:pPr algn="just"/>
            <a:r>
              <a:rPr lang="fr-FR" b="1" u="sng" dirty="0">
                <a:latin typeface="Palatino Linotype" panose="02040502050505030304" pitchFamily="18" charset="0"/>
              </a:rPr>
              <a:t>Abstract</a:t>
            </a:r>
            <a:r>
              <a:rPr lang="fr-FR" b="1" dirty="0">
                <a:latin typeface="Palatino Linotype" panose="02040502050505030304" pitchFamily="18" charset="0"/>
              </a:rPr>
              <a:t>: </a:t>
            </a:r>
            <a:r>
              <a:rPr lang="en-US" dirty="0">
                <a:latin typeface="Palatino Linotype" panose="02040502050505030304" pitchFamily="18" charset="0"/>
              </a:rPr>
              <a:t>Ta and Nb are considered critical raw materials; due to their properties and potential applications in wide sectors. This study deals with Sn-Ta-Nb minerals from the Penouta mine (Orense, Spain), the only active mine in Europe producing tantalum minerals. These are obtained from mining wastes accumulated during old mining jobs in tailing ponds. The industrial processing flowsheet is based on successive gravimetric stages followed by low intensity magnetic separation to reduce ferromagnetic contaminants. Sn-Ta-Nb concentrate, with grades between 35-45% Sn and 4-7% </a:t>
            </a:r>
            <a:r>
              <a:rPr lang="en-US" sz="1800" dirty="0">
                <a:solidFill>
                  <a:srgbClr val="000000"/>
                </a:solidFill>
                <a:effectLst/>
                <a:latin typeface="Times New Roman" panose="02020603050405020304" pitchFamily="18" charset="0"/>
                <a:ea typeface="Times New Roman" panose="02020603050405020304" pitchFamily="18" charset="0"/>
              </a:rPr>
              <a:t>Ta</a:t>
            </a:r>
            <a:r>
              <a:rPr lang="en-US" sz="1800" baseline="-25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O</a:t>
            </a:r>
            <a:r>
              <a:rPr lang="en-US" sz="1800" baseline="-25000" dirty="0">
                <a:solidFill>
                  <a:srgbClr val="000000"/>
                </a:solidFill>
                <a:effectLst/>
                <a:latin typeface="Times New Roman" panose="02020603050405020304" pitchFamily="18" charset="0"/>
                <a:ea typeface="Times New Roman" panose="02020603050405020304" pitchFamily="18" charset="0"/>
              </a:rPr>
              <a:t>5</a:t>
            </a:r>
            <a:r>
              <a:rPr lang="en-US" sz="1800" dirty="0">
                <a:solidFill>
                  <a:srgbClr val="000000"/>
                </a:solidFill>
                <a:effectLst/>
                <a:latin typeface="Times New Roman" panose="02020603050405020304" pitchFamily="18" charset="0"/>
                <a:ea typeface="Times New Roman" panose="02020603050405020304" pitchFamily="18" charset="0"/>
              </a:rPr>
              <a:t> </a:t>
            </a:r>
            <a:r>
              <a:rPr lang="en-US" dirty="0">
                <a:latin typeface="Palatino Linotype" panose="02040502050505030304" pitchFamily="18" charset="0"/>
              </a:rPr>
              <a:t>and </a:t>
            </a:r>
            <a:r>
              <a:rPr lang="en-US" sz="1800" dirty="0">
                <a:solidFill>
                  <a:srgbClr val="000000"/>
                </a:solidFill>
                <a:effectLst/>
                <a:latin typeface="Times New Roman" panose="02020603050405020304" pitchFamily="18" charset="0"/>
                <a:ea typeface="Times New Roman" panose="02020603050405020304" pitchFamily="18" charset="0"/>
              </a:rPr>
              <a:t>Nb</a:t>
            </a:r>
            <a:r>
              <a:rPr lang="en-US" sz="1800" baseline="-25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O</a:t>
            </a:r>
            <a:r>
              <a:rPr lang="en-US" sz="1800" baseline="-25000" dirty="0">
                <a:solidFill>
                  <a:srgbClr val="000000"/>
                </a:solidFill>
                <a:effectLst/>
                <a:latin typeface="Times New Roman" panose="02020603050405020304" pitchFamily="18" charset="0"/>
                <a:ea typeface="Times New Roman" panose="02020603050405020304" pitchFamily="18" charset="0"/>
              </a:rPr>
              <a:t>5</a:t>
            </a:r>
            <a:r>
              <a:rPr lang="en-US" dirty="0">
                <a:latin typeface="Palatino Linotype" panose="02040502050505030304" pitchFamily="18" charset="0"/>
              </a:rPr>
              <a:t>, is obtained in this stage with plant recoveries around 60-70%, respectively. A chemical-mineralogical characterization by size fractions, XRF and XRD was carried out to implement a size classification stage using a circular vibrating screen in the processing plant. The finest fractions, containing higher grades of well liberated Sn, Ta, Nb minerals, were the feeding for dry high intensity magnetic separation (DHIMS) multifactorial tests, while, coarse fractions were re-grinded to maximize performance. The good results obtained in these tests demonstrate that two products with commercial quality could be obtained, a cassiterite concentrate with grades between 70-78% </a:t>
            </a:r>
            <a:r>
              <a:rPr lang="en-US" sz="1800" dirty="0">
                <a:solidFill>
                  <a:srgbClr val="000000"/>
                </a:solidFill>
                <a:effectLst/>
                <a:latin typeface="Times New Roman" panose="02020603050405020304" pitchFamily="18" charset="0"/>
                <a:ea typeface="Times New Roman" panose="02020603050405020304" pitchFamily="18" charset="0"/>
              </a:rPr>
              <a:t>SnO</a:t>
            </a:r>
            <a:r>
              <a:rPr lang="en-US" sz="1800" baseline="-25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dirty="0">
                <a:latin typeface="Palatino Linotype" panose="02040502050505030304" pitchFamily="18" charset="0"/>
              </a:rPr>
              <a:t> and a tantalite-columbite concentrate with grades ranging between 12 and 14% </a:t>
            </a:r>
            <a:r>
              <a:rPr lang="en-US" sz="1800" dirty="0">
                <a:solidFill>
                  <a:srgbClr val="000000"/>
                </a:solidFill>
                <a:effectLst/>
                <a:latin typeface="Times New Roman" panose="02020603050405020304" pitchFamily="18" charset="0"/>
                <a:ea typeface="Times New Roman" panose="02020603050405020304" pitchFamily="18" charset="0"/>
              </a:rPr>
              <a:t>Ta</a:t>
            </a:r>
            <a:r>
              <a:rPr lang="en-US" sz="1800" baseline="-25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O</a:t>
            </a:r>
            <a:r>
              <a:rPr lang="en-US" sz="1800" baseline="-25000" dirty="0">
                <a:solidFill>
                  <a:srgbClr val="000000"/>
                </a:solidFill>
                <a:effectLst/>
                <a:latin typeface="Times New Roman" panose="02020603050405020304" pitchFamily="18" charset="0"/>
                <a:ea typeface="Times New Roman" panose="02020603050405020304" pitchFamily="18" charset="0"/>
              </a:rPr>
              <a:t>5</a:t>
            </a:r>
            <a:r>
              <a:rPr lang="en-US" sz="1800" dirty="0">
                <a:solidFill>
                  <a:srgbClr val="000000"/>
                </a:solidFill>
                <a:effectLst/>
                <a:latin typeface="Times New Roman" panose="02020603050405020304" pitchFamily="18" charset="0"/>
                <a:ea typeface="Times New Roman" panose="02020603050405020304" pitchFamily="18" charset="0"/>
              </a:rPr>
              <a:t> </a:t>
            </a:r>
            <a:r>
              <a:rPr lang="en-US" dirty="0">
                <a:latin typeface="Palatino Linotype" panose="02040502050505030304" pitchFamily="18" charset="0"/>
              </a:rPr>
              <a:t>and </a:t>
            </a:r>
            <a:r>
              <a:rPr lang="en-US" sz="1800" dirty="0">
                <a:solidFill>
                  <a:srgbClr val="000000"/>
                </a:solidFill>
                <a:effectLst/>
                <a:latin typeface="Times New Roman" panose="02020603050405020304" pitchFamily="18" charset="0"/>
                <a:ea typeface="Times New Roman" panose="02020603050405020304" pitchFamily="18" charset="0"/>
              </a:rPr>
              <a:t>Nb</a:t>
            </a:r>
            <a:r>
              <a:rPr lang="en-US" sz="1800" baseline="-25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O</a:t>
            </a:r>
            <a:r>
              <a:rPr lang="en-US" sz="1800" baseline="-25000" dirty="0">
                <a:solidFill>
                  <a:srgbClr val="000000"/>
                </a:solidFill>
                <a:effectLst/>
                <a:latin typeface="Times New Roman" panose="02020603050405020304" pitchFamily="18" charset="0"/>
                <a:ea typeface="Times New Roman" panose="02020603050405020304" pitchFamily="18" charset="0"/>
              </a:rPr>
              <a:t>5</a:t>
            </a:r>
            <a:r>
              <a:rPr lang="en-US" dirty="0">
                <a:latin typeface="Palatino Linotype" panose="02040502050505030304" pitchFamily="18" charset="0"/>
              </a:rPr>
              <a:t>, also increasing the overall recovery of the plant.</a:t>
            </a:r>
            <a:endParaRPr lang="fr-FR" dirty="0">
              <a:latin typeface="Palatino Linotype" panose="02040502050505030304" pitchFamily="18" charset="0"/>
            </a:endParaRPr>
          </a:p>
          <a:p>
            <a:endParaRPr lang="en-US" dirty="0">
              <a:latin typeface="Palatino Linotype" panose="02040502050505030304" pitchFamily="18" charset="0"/>
            </a:endParaRPr>
          </a:p>
          <a:p>
            <a:pPr algn="ctr"/>
            <a:r>
              <a:rPr lang="fr-FR" b="1" dirty="0">
                <a:latin typeface="Palatino Linotype" panose="02040502050505030304" pitchFamily="18" charset="0"/>
              </a:rPr>
              <a:t>	Keywords: </a:t>
            </a:r>
            <a:r>
              <a:rPr lang="en-US" dirty="0">
                <a:latin typeface="Palatino Linotype" panose="02040502050505030304" pitchFamily="18" charset="0"/>
              </a:rPr>
              <a:t>high intensity magnetic separation; Sn-Ta-Nb;                                	       critical raw materials; Penouta mine.</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705600" y="6562538"/>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2</a:t>
            </a:fld>
            <a:endParaRPr lang="fr-FR" b="1"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9833" y="99150"/>
            <a:ext cx="2257619" cy="523220"/>
          </a:xfrm>
          <a:prstGeom prst="rect">
            <a:avLst/>
          </a:prstGeom>
          <a:noFill/>
        </p:spPr>
        <p:txBody>
          <a:bodyPr wrap="square" rtlCol="0">
            <a:spAutoFit/>
          </a:bodyPr>
          <a:lstStyle/>
          <a:p>
            <a:r>
              <a:rPr lang="fr-FR" sz="2800" b="1" u="sng" dirty="0">
                <a:latin typeface="Palatino Linotype" panose="02040502050505030304" pitchFamily="18" charset="0"/>
              </a:rPr>
              <a:t>Introduction</a:t>
            </a:r>
          </a:p>
        </p:txBody>
      </p:sp>
      <p:pic>
        <p:nvPicPr>
          <p:cNvPr id="6" name="Picture 5">
            <a:extLst>
              <a:ext uri="{FF2B5EF4-FFF2-40B4-BE49-F238E27FC236}">
                <a16:creationId xmlns:a16="http://schemas.microsoft.com/office/drawing/2014/main" id="{7953C712-148A-4821-8860-AE4EC3179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3214"/>
            <a:ext cx="977949" cy="977949"/>
          </a:xfrm>
          <a:prstGeom prst="rect">
            <a:avLst/>
          </a:prstGeom>
        </p:spPr>
      </p:pic>
      <p:graphicFrame>
        <p:nvGraphicFramePr>
          <p:cNvPr id="34" name="Diagrama 33">
            <a:extLst>
              <a:ext uri="{FF2B5EF4-FFF2-40B4-BE49-F238E27FC236}">
                <a16:creationId xmlns:a16="http://schemas.microsoft.com/office/drawing/2014/main" id="{69ED62EC-544F-409D-8060-AD30C301C5A2}"/>
              </a:ext>
            </a:extLst>
          </p:cNvPr>
          <p:cNvGraphicFramePr/>
          <p:nvPr>
            <p:extLst>
              <p:ext uri="{D42A27DB-BD31-4B8C-83A1-F6EECF244321}">
                <p14:modId xmlns:p14="http://schemas.microsoft.com/office/powerpoint/2010/main" val="2499067795"/>
              </p:ext>
            </p:extLst>
          </p:nvPr>
        </p:nvGraphicFramePr>
        <p:xfrm>
          <a:off x="1338866" y="909160"/>
          <a:ext cx="6122985" cy="4702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4" name="Gráfico 43">
            <a:extLst>
              <a:ext uri="{FF2B5EF4-FFF2-40B4-BE49-F238E27FC236}">
                <a16:creationId xmlns:a16="http://schemas.microsoft.com/office/drawing/2014/main" id="{C463D49B-D808-486A-B2DF-0D45E9AC34D8}"/>
              </a:ext>
            </a:extLst>
          </p:cNvPr>
          <p:cNvGraphicFramePr>
            <a:graphicFrameLocks/>
          </p:cNvGraphicFramePr>
          <p:nvPr>
            <p:extLst>
              <p:ext uri="{D42A27DB-BD31-4B8C-83A1-F6EECF244321}">
                <p14:modId xmlns:p14="http://schemas.microsoft.com/office/powerpoint/2010/main" val="287544507"/>
              </p:ext>
            </p:extLst>
          </p:nvPr>
        </p:nvGraphicFramePr>
        <p:xfrm>
          <a:off x="-456404" y="3240199"/>
          <a:ext cx="4572000" cy="2743200"/>
        </p:xfrm>
        <a:graphic>
          <a:graphicData uri="http://schemas.openxmlformats.org/drawingml/2006/chart">
            <c:chart xmlns:c="http://schemas.openxmlformats.org/drawingml/2006/chart" xmlns:r="http://schemas.openxmlformats.org/officeDocument/2006/relationships" r:id="rId9"/>
          </a:graphicData>
        </a:graphic>
      </p:graphicFrame>
      <p:sp>
        <p:nvSpPr>
          <p:cNvPr id="2" name="CuadroTexto 1">
            <a:extLst>
              <a:ext uri="{FF2B5EF4-FFF2-40B4-BE49-F238E27FC236}">
                <a16:creationId xmlns:a16="http://schemas.microsoft.com/office/drawing/2014/main" id="{C1B34E6C-0EFE-493E-8004-0F7FAD08EBDF}"/>
              </a:ext>
            </a:extLst>
          </p:cNvPr>
          <p:cNvSpPr txBox="1"/>
          <p:nvPr/>
        </p:nvSpPr>
        <p:spPr>
          <a:xfrm>
            <a:off x="2739031" y="6025580"/>
            <a:ext cx="2150709"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sz="1600" b="1" dirty="0">
                <a:solidFill>
                  <a:schemeClr val="tx1"/>
                </a:solidFill>
                <a:latin typeface="Palatino Linotype" panose="02040502050505030304" pitchFamily="18" charset="0"/>
              </a:rPr>
              <a:t>Tantalite-columbite contains Ta and Nb</a:t>
            </a:r>
          </a:p>
        </p:txBody>
      </p:sp>
      <p:sp>
        <p:nvSpPr>
          <p:cNvPr id="3" name="Flecha: hacia arriba 2">
            <a:extLst>
              <a:ext uri="{FF2B5EF4-FFF2-40B4-BE49-F238E27FC236}">
                <a16:creationId xmlns:a16="http://schemas.microsoft.com/office/drawing/2014/main" id="{BD0455D2-6087-4D43-A70A-55B7DA147FF8}"/>
              </a:ext>
            </a:extLst>
          </p:cNvPr>
          <p:cNvSpPr/>
          <p:nvPr/>
        </p:nvSpPr>
        <p:spPr>
          <a:xfrm>
            <a:off x="2947287" y="5648219"/>
            <a:ext cx="230182" cy="274314"/>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lecha: hacia arriba 6">
            <a:extLst>
              <a:ext uri="{FF2B5EF4-FFF2-40B4-BE49-F238E27FC236}">
                <a16:creationId xmlns:a16="http://schemas.microsoft.com/office/drawing/2014/main" id="{2DAF4DCC-1F10-4474-9D01-0B01D798F106}"/>
              </a:ext>
            </a:extLst>
          </p:cNvPr>
          <p:cNvSpPr/>
          <p:nvPr/>
        </p:nvSpPr>
        <p:spPr>
          <a:xfrm rot="5400000">
            <a:off x="5059731" y="6179460"/>
            <a:ext cx="230182" cy="274314"/>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CuadroTexto 9">
            <a:extLst>
              <a:ext uri="{FF2B5EF4-FFF2-40B4-BE49-F238E27FC236}">
                <a16:creationId xmlns:a16="http://schemas.microsoft.com/office/drawing/2014/main" id="{5548553F-2343-4C07-B667-77BD1E8F9D76}"/>
              </a:ext>
            </a:extLst>
          </p:cNvPr>
          <p:cNvSpPr txBox="1"/>
          <p:nvPr/>
        </p:nvSpPr>
        <p:spPr>
          <a:xfrm>
            <a:off x="97087" y="826023"/>
            <a:ext cx="3346617"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600" b="1" dirty="0">
                <a:solidFill>
                  <a:schemeClr val="tx1"/>
                </a:solidFill>
                <a:latin typeface="Palatino Linotype" panose="02040502050505030304" pitchFamily="18" charset="0"/>
              </a:rPr>
              <a:t>Sn, Ta, Nb are strategic metals for the EU with important applications in technology sectors</a:t>
            </a:r>
            <a:endParaRPr lang="es-ES" sz="1600" b="1" dirty="0">
              <a:solidFill>
                <a:schemeClr val="tx1"/>
              </a:solidFill>
              <a:latin typeface="Palatino Linotype" panose="02040502050505030304" pitchFamily="18" charset="0"/>
            </a:endParaRPr>
          </a:p>
        </p:txBody>
      </p:sp>
      <p:pic>
        <p:nvPicPr>
          <p:cNvPr id="2050" name="Picture 2" descr="LA UNIÓN EUROPEA - HISTORIA CONTEMPORÁNEA">
            <a:extLst>
              <a:ext uri="{FF2B5EF4-FFF2-40B4-BE49-F238E27FC236}">
                <a16:creationId xmlns:a16="http://schemas.microsoft.com/office/drawing/2014/main" id="{078AF442-A0F7-4BEE-AE70-3C3882BAC7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692" y="1683092"/>
            <a:ext cx="2132909" cy="13586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Gráfico 14">
            <a:extLst>
              <a:ext uri="{FF2B5EF4-FFF2-40B4-BE49-F238E27FC236}">
                <a16:creationId xmlns:a16="http://schemas.microsoft.com/office/drawing/2014/main" id="{AF2EF7E5-4A03-4B0E-86A2-27286AB5B769}"/>
              </a:ext>
            </a:extLst>
          </p:cNvPr>
          <p:cNvGraphicFramePr>
            <a:graphicFrameLocks/>
          </p:cNvGraphicFramePr>
          <p:nvPr>
            <p:extLst>
              <p:ext uri="{D42A27DB-BD31-4B8C-83A1-F6EECF244321}">
                <p14:modId xmlns:p14="http://schemas.microsoft.com/office/powerpoint/2010/main" val="2305027069"/>
              </p:ext>
            </p:extLst>
          </p:nvPr>
        </p:nvGraphicFramePr>
        <p:xfrm>
          <a:off x="4904387" y="181806"/>
          <a:ext cx="4572000" cy="2940923"/>
        </p:xfrm>
        <a:graphic>
          <a:graphicData uri="http://schemas.openxmlformats.org/drawingml/2006/chart">
            <c:chart xmlns:c="http://schemas.openxmlformats.org/drawingml/2006/chart" xmlns:r="http://schemas.openxmlformats.org/officeDocument/2006/relationships" r:id="rId11"/>
          </a:graphicData>
        </a:graphic>
      </p:graphicFrame>
      <p:sp>
        <p:nvSpPr>
          <p:cNvPr id="9" name="CuadroTexto 8">
            <a:extLst>
              <a:ext uri="{FF2B5EF4-FFF2-40B4-BE49-F238E27FC236}">
                <a16:creationId xmlns:a16="http://schemas.microsoft.com/office/drawing/2014/main" id="{D50D7563-0095-423D-B0D2-F1CBCD9C83A0}"/>
              </a:ext>
            </a:extLst>
          </p:cNvPr>
          <p:cNvSpPr txBox="1"/>
          <p:nvPr/>
        </p:nvSpPr>
        <p:spPr>
          <a:xfrm>
            <a:off x="6154576" y="2954048"/>
            <a:ext cx="2614550" cy="430887"/>
          </a:xfrm>
          <a:prstGeom prst="rect">
            <a:avLst/>
          </a:prstGeom>
          <a:noFill/>
        </p:spPr>
        <p:txBody>
          <a:bodyPr wrap="square" rtlCol="0">
            <a:spAutoFit/>
          </a:bodyPr>
          <a:lstStyle/>
          <a:p>
            <a:pPr algn="ctr"/>
            <a:r>
              <a:rPr lang="es-ES" sz="1100" dirty="0">
                <a:latin typeface="Palatino Linotype" panose="02040502050505030304" pitchFamily="18" charset="0"/>
              </a:rPr>
              <a:t>https://roskill.com/market-report/tin/ (10/25/20)</a:t>
            </a:r>
          </a:p>
        </p:txBody>
      </p:sp>
      <p:graphicFrame>
        <p:nvGraphicFramePr>
          <p:cNvPr id="19" name="Gráfico 18">
            <a:extLst>
              <a:ext uri="{FF2B5EF4-FFF2-40B4-BE49-F238E27FC236}">
                <a16:creationId xmlns:a16="http://schemas.microsoft.com/office/drawing/2014/main" id="{98C3DE4C-F81A-412D-8E97-7BEB6A8294FA}"/>
              </a:ext>
            </a:extLst>
          </p:cNvPr>
          <p:cNvGraphicFramePr>
            <a:graphicFrameLocks/>
          </p:cNvGraphicFramePr>
          <p:nvPr>
            <p:extLst>
              <p:ext uri="{D42A27DB-BD31-4B8C-83A1-F6EECF244321}">
                <p14:modId xmlns:p14="http://schemas.microsoft.com/office/powerpoint/2010/main" val="585432303"/>
              </p:ext>
            </p:extLst>
          </p:nvPr>
        </p:nvGraphicFramePr>
        <p:xfrm>
          <a:off x="5249814" y="3688508"/>
          <a:ext cx="4572000" cy="2743200"/>
        </p:xfrm>
        <a:graphic>
          <a:graphicData uri="http://schemas.openxmlformats.org/drawingml/2006/chart">
            <c:chart xmlns:c="http://schemas.openxmlformats.org/drawingml/2006/chart" xmlns:r="http://schemas.openxmlformats.org/officeDocument/2006/relationships" r:id="rId12"/>
          </a:graphicData>
        </a:graphic>
      </p:graphicFrame>
      <p:sp>
        <p:nvSpPr>
          <p:cNvPr id="21" name="CuadroTexto 20">
            <a:extLst>
              <a:ext uri="{FF2B5EF4-FFF2-40B4-BE49-F238E27FC236}">
                <a16:creationId xmlns:a16="http://schemas.microsoft.com/office/drawing/2014/main" id="{D4404C9C-0BD0-4408-879E-BD27C21247BA}"/>
              </a:ext>
            </a:extLst>
          </p:cNvPr>
          <p:cNvSpPr txBox="1"/>
          <p:nvPr/>
        </p:nvSpPr>
        <p:spPr>
          <a:xfrm>
            <a:off x="6693300" y="6479550"/>
            <a:ext cx="1685027" cy="261610"/>
          </a:xfrm>
          <a:prstGeom prst="rect">
            <a:avLst/>
          </a:prstGeom>
          <a:noFill/>
        </p:spPr>
        <p:txBody>
          <a:bodyPr wrap="square">
            <a:spAutoFit/>
          </a:bodyPr>
          <a:lstStyle/>
          <a:p>
            <a:pPr algn="ctr" rtl="0">
              <a:defRPr sz="1920" b="1" i="0" u="none" strike="noStrike" kern="1200" baseline="0">
                <a:solidFill>
                  <a:sysClr val="windowText" lastClr="000000">
                    <a:lumMod val="65000"/>
                    <a:lumOff val="35000"/>
                  </a:sysClr>
                </a:solidFill>
                <a:latin typeface="+mn-lt"/>
                <a:ea typeface="+mn-ea"/>
                <a:cs typeface="+mn-cs"/>
              </a:defRPr>
            </a:pPr>
            <a:r>
              <a:rPr lang="es-ES" sz="1100" dirty="0">
                <a:latin typeface="Palatino Linotype" panose="02040502050505030304" pitchFamily="18" charset="0"/>
              </a:rPr>
              <a:t>Consulting, C (2018)</a:t>
            </a:r>
          </a:p>
        </p:txBody>
      </p:sp>
      <p:sp>
        <p:nvSpPr>
          <p:cNvPr id="23" name="CuadroTexto 22">
            <a:extLst>
              <a:ext uri="{FF2B5EF4-FFF2-40B4-BE49-F238E27FC236}">
                <a16:creationId xmlns:a16="http://schemas.microsoft.com/office/drawing/2014/main" id="{4F475BFE-83AE-4C51-93DB-637107783A26}"/>
              </a:ext>
            </a:extLst>
          </p:cNvPr>
          <p:cNvSpPr txBox="1"/>
          <p:nvPr/>
        </p:nvSpPr>
        <p:spPr>
          <a:xfrm>
            <a:off x="1223891" y="6055007"/>
            <a:ext cx="1093005" cy="261610"/>
          </a:xfrm>
          <a:prstGeom prst="rect">
            <a:avLst/>
          </a:prstGeom>
          <a:noFill/>
        </p:spPr>
        <p:txBody>
          <a:bodyPr wrap="square">
            <a:spAutoFit/>
          </a:bodyPr>
          <a:lstStyle/>
          <a:p>
            <a:pPr algn="ctr" rtl="0">
              <a:defRPr sz="1920" b="1" i="0" u="none" strike="noStrike" kern="1200" baseline="0">
                <a:solidFill>
                  <a:prstClr val="black">
                    <a:lumMod val="65000"/>
                    <a:lumOff val="35000"/>
                  </a:prstClr>
                </a:solidFill>
                <a:latin typeface="+mn-lt"/>
                <a:ea typeface="+mn-ea"/>
                <a:cs typeface="+mn-cs"/>
              </a:defRPr>
            </a:pPr>
            <a:r>
              <a:rPr lang="es-ES" sz="1100" dirty="0">
                <a:latin typeface="Palatino Linotype" panose="02040502050505030304" pitchFamily="18" charset="0"/>
              </a:rPr>
              <a:t>Roskill  (2016)</a:t>
            </a:r>
          </a:p>
        </p:txBody>
      </p:sp>
      <p:pic>
        <p:nvPicPr>
          <p:cNvPr id="13" name="Picture 2" descr="Strategic Minerals Spain">
            <a:extLst>
              <a:ext uri="{FF2B5EF4-FFF2-40B4-BE49-F238E27FC236}">
                <a16:creationId xmlns:a16="http://schemas.microsoft.com/office/drawing/2014/main" id="{98B2D8D5-33C0-4BEF-8179-3778F574943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2026"/>
            <a:ext cx="1961791" cy="48015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1467137" y="6524630"/>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3</a:t>
            </a:fld>
            <a:endParaRPr lang="fr-FR" b="1"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80921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Gráfico 54">
            <a:extLst>
              <a:ext uri="{FF2B5EF4-FFF2-40B4-BE49-F238E27FC236}">
                <a16:creationId xmlns:a16="http://schemas.microsoft.com/office/drawing/2014/main" id="{511808D6-4D67-4B31-96BD-3B4E5F21B0A4}"/>
              </a:ext>
            </a:extLst>
          </p:cNvPr>
          <p:cNvGraphicFramePr>
            <a:graphicFrameLocks/>
          </p:cNvGraphicFramePr>
          <p:nvPr>
            <p:extLst>
              <p:ext uri="{D42A27DB-BD31-4B8C-83A1-F6EECF244321}">
                <p14:modId xmlns:p14="http://schemas.microsoft.com/office/powerpoint/2010/main" val="715579745"/>
              </p:ext>
            </p:extLst>
          </p:nvPr>
        </p:nvGraphicFramePr>
        <p:xfrm>
          <a:off x="-324209" y="142997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Gráfico 55">
            <a:extLst>
              <a:ext uri="{FF2B5EF4-FFF2-40B4-BE49-F238E27FC236}">
                <a16:creationId xmlns:a16="http://schemas.microsoft.com/office/drawing/2014/main" id="{C4AD61ED-8B81-4043-982F-5DB4FD60738B}"/>
              </a:ext>
            </a:extLst>
          </p:cNvPr>
          <p:cNvGraphicFramePr>
            <a:graphicFrameLocks/>
          </p:cNvGraphicFramePr>
          <p:nvPr>
            <p:extLst>
              <p:ext uri="{D42A27DB-BD31-4B8C-83A1-F6EECF244321}">
                <p14:modId xmlns:p14="http://schemas.microsoft.com/office/powerpoint/2010/main" val="1389795996"/>
              </p:ext>
            </p:extLst>
          </p:nvPr>
        </p:nvGraphicFramePr>
        <p:xfrm>
          <a:off x="-324209" y="407277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3438212" y="136496"/>
            <a:ext cx="2257619" cy="523220"/>
          </a:xfrm>
          <a:prstGeom prst="rect">
            <a:avLst/>
          </a:prstGeom>
          <a:noFill/>
        </p:spPr>
        <p:txBody>
          <a:bodyPr wrap="square" rtlCol="0">
            <a:spAutoFit/>
          </a:bodyPr>
          <a:lstStyle/>
          <a:p>
            <a:r>
              <a:rPr lang="fr-FR" sz="2800" b="1" u="sng" dirty="0">
                <a:latin typeface="Palatino Linotype" panose="02040502050505030304" pitchFamily="18" charset="0"/>
              </a:rPr>
              <a:t>Introduction</a:t>
            </a:r>
          </a:p>
        </p:txBody>
      </p:sp>
      <p:pic>
        <p:nvPicPr>
          <p:cNvPr id="6" name="Picture 5">
            <a:extLst>
              <a:ext uri="{FF2B5EF4-FFF2-40B4-BE49-F238E27FC236}">
                <a16:creationId xmlns:a16="http://schemas.microsoft.com/office/drawing/2014/main" id="{7953C712-148A-4821-8860-AE4EC3179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3214"/>
            <a:ext cx="977949" cy="977949"/>
          </a:xfrm>
          <a:prstGeom prst="rect">
            <a:avLst/>
          </a:prstGeom>
        </p:spPr>
      </p:pic>
      <p:pic>
        <p:nvPicPr>
          <p:cNvPr id="13" name="Picture 2" descr="Strategic Minerals Spain">
            <a:extLst>
              <a:ext uri="{FF2B5EF4-FFF2-40B4-BE49-F238E27FC236}">
                <a16:creationId xmlns:a16="http://schemas.microsoft.com/office/drawing/2014/main" id="{98B2D8D5-33C0-4BEF-8179-3778F57494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5276" y="179557"/>
            <a:ext cx="1961791" cy="480159"/>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5902E167-5A42-4699-AE9F-1E28745E781B}"/>
              </a:ext>
            </a:extLst>
          </p:cNvPr>
          <p:cNvSpPr txBox="1"/>
          <p:nvPr/>
        </p:nvSpPr>
        <p:spPr>
          <a:xfrm>
            <a:off x="57350" y="797247"/>
            <a:ext cx="349673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latin typeface="Palatino Linotype" panose="02040502050505030304" pitchFamily="18" charset="0"/>
              </a:rPr>
              <a:t>Origin of Ta and Nb imports in the EU</a:t>
            </a:r>
            <a:endParaRPr lang="es-ES" dirty="0">
              <a:latin typeface="Palatino Linotype" panose="02040502050505030304" pitchFamily="18" charset="0"/>
            </a:endParaRPr>
          </a:p>
        </p:txBody>
      </p:sp>
      <p:sp>
        <p:nvSpPr>
          <p:cNvPr id="29" name="CuadroTexto 28">
            <a:extLst>
              <a:ext uri="{FF2B5EF4-FFF2-40B4-BE49-F238E27FC236}">
                <a16:creationId xmlns:a16="http://schemas.microsoft.com/office/drawing/2014/main" id="{CFDC3629-D791-4E8B-80BC-C9A36C96496F}"/>
              </a:ext>
            </a:extLst>
          </p:cNvPr>
          <p:cNvSpPr txBox="1"/>
          <p:nvPr/>
        </p:nvSpPr>
        <p:spPr>
          <a:xfrm>
            <a:off x="1529188" y="6425361"/>
            <a:ext cx="1039483" cy="261610"/>
          </a:xfrm>
          <a:prstGeom prst="rect">
            <a:avLst/>
          </a:prstGeom>
          <a:noFill/>
        </p:spPr>
        <p:txBody>
          <a:bodyPr wrap="square">
            <a:spAutoFit/>
          </a:bodyPr>
          <a:lstStyle/>
          <a:p>
            <a:r>
              <a:rPr lang="es-ES" sz="1100" dirty="0">
                <a:latin typeface="Palatino Linotype" panose="02040502050505030304" pitchFamily="18" charset="0"/>
              </a:rPr>
              <a:t>(EC, 2020)</a:t>
            </a:r>
            <a:endParaRPr lang="es-ES" sz="1100" dirty="0"/>
          </a:p>
        </p:txBody>
      </p:sp>
      <p:pic>
        <p:nvPicPr>
          <p:cNvPr id="33" name="Picture 7" descr="Demandan a Microsoft, Tesla, Apple y Alphabet por la muerte de niños que  extraen cobalto en minas de África">
            <a:extLst>
              <a:ext uri="{FF2B5EF4-FFF2-40B4-BE49-F238E27FC236}">
                <a16:creationId xmlns:a16="http://schemas.microsoft.com/office/drawing/2014/main" id="{10F7E30D-26B4-41D2-BD61-E0D514B1004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568" t="11466" r="36350"/>
          <a:stretch/>
        </p:blipFill>
        <p:spPr bwMode="auto">
          <a:xfrm>
            <a:off x="4326870" y="992823"/>
            <a:ext cx="1982688" cy="1972944"/>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B4834F47-FD23-40B4-9C99-2329FEE3F910}"/>
              </a:ext>
            </a:extLst>
          </p:cNvPr>
          <p:cNvSpPr txBox="1"/>
          <p:nvPr/>
        </p:nvSpPr>
        <p:spPr>
          <a:xfrm>
            <a:off x="4326870" y="2730749"/>
            <a:ext cx="1572557"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sz="1600" b="1" dirty="0">
                <a:solidFill>
                  <a:schemeClr val="tx1"/>
                </a:solidFill>
                <a:latin typeface="Palatino Linotype" panose="02040502050505030304" pitchFamily="18" charset="0"/>
              </a:rPr>
              <a:t>Import from conflict zones</a:t>
            </a:r>
          </a:p>
        </p:txBody>
      </p:sp>
      <p:sp>
        <p:nvSpPr>
          <p:cNvPr id="39" name="CuadroTexto 38">
            <a:extLst>
              <a:ext uri="{FF2B5EF4-FFF2-40B4-BE49-F238E27FC236}">
                <a16:creationId xmlns:a16="http://schemas.microsoft.com/office/drawing/2014/main" id="{7D45CA8A-68B8-4086-B2DD-B7E229622EC9}"/>
              </a:ext>
            </a:extLst>
          </p:cNvPr>
          <p:cNvSpPr txBox="1"/>
          <p:nvPr/>
        </p:nvSpPr>
        <p:spPr>
          <a:xfrm>
            <a:off x="6456727" y="2346913"/>
            <a:ext cx="2460061"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es-ES" sz="1600" b="1" dirty="0">
                <a:solidFill>
                  <a:schemeClr val="tx1"/>
                </a:solidFill>
                <a:latin typeface="Palatino Linotype" panose="02040502050505030304" pitchFamily="18" charset="0"/>
              </a:rPr>
              <a:t>Investigation of CRM deposits and processes in Europe</a:t>
            </a:r>
          </a:p>
        </p:txBody>
      </p:sp>
      <p:sp>
        <p:nvSpPr>
          <p:cNvPr id="41" name="Flecha: hacia arriba 40">
            <a:extLst>
              <a:ext uri="{FF2B5EF4-FFF2-40B4-BE49-F238E27FC236}">
                <a16:creationId xmlns:a16="http://schemas.microsoft.com/office/drawing/2014/main" id="{A953113C-8840-4D4B-A4AA-6DBE2148904F}"/>
              </a:ext>
            </a:extLst>
          </p:cNvPr>
          <p:cNvSpPr/>
          <p:nvPr/>
        </p:nvSpPr>
        <p:spPr>
          <a:xfrm rot="10800000">
            <a:off x="5629251" y="2555475"/>
            <a:ext cx="230182" cy="27431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Flecha: hacia arriba 42">
            <a:extLst>
              <a:ext uri="{FF2B5EF4-FFF2-40B4-BE49-F238E27FC236}">
                <a16:creationId xmlns:a16="http://schemas.microsoft.com/office/drawing/2014/main" id="{BBF9B27E-52EA-4D5E-86B7-F7706BD8F936}"/>
              </a:ext>
            </a:extLst>
          </p:cNvPr>
          <p:cNvSpPr/>
          <p:nvPr/>
        </p:nvSpPr>
        <p:spPr>
          <a:xfrm rot="10800000">
            <a:off x="5875220" y="2548099"/>
            <a:ext cx="230182" cy="27431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7" name="Flecha: hacia arriba 46">
            <a:extLst>
              <a:ext uri="{FF2B5EF4-FFF2-40B4-BE49-F238E27FC236}">
                <a16:creationId xmlns:a16="http://schemas.microsoft.com/office/drawing/2014/main" id="{91063544-240F-4C9D-93E6-31CA756BC134}"/>
              </a:ext>
            </a:extLst>
          </p:cNvPr>
          <p:cNvSpPr/>
          <p:nvPr/>
        </p:nvSpPr>
        <p:spPr>
          <a:xfrm>
            <a:off x="8837618" y="2089824"/>
            <a:ext cx="230182" cy="27431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9" name="Flecha: hacia arriba 48">
            <a:extLst>
              <a:ext uri="{FF2B5EF4-FFF2-40B4-BE49-F238E27FC236}">
                <a16:creationId xmlns:a16="http://schemas.microsoft.com/office/drawing/2014/main" id="{58887327-7F93-4FEE-90FD-EE9294004C6E}"/>
              </a:ext>
            </a:extLst>
          </p:cNvPr>
          <p:cNvSpPr/>
          <p:nvPr/>
        </p:nvSpPr>
        <p:spPr>
          <a:xfrm>
            <a:off x="8540306" y="2089824"/>
            <a:ext cx="230182" cy="27431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1" name="Picture 2" descr="Infographics | EASME">
            <a:extLst>
              <a:ext uri="{FF2B5EF4-FFF2-40B4-BE49-F238E27FC236}">
                <a16:creationId xmlns:a16="http://schemas.microsoft.com/office/drawing/2014/main" id="{0444D4C9-535F-4049-8649-C155881AC72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905" t="11907" r="5420" b="2883"/>
          <a:stretch/>
        </p:blipFill>
        <p:spPr bwMode="auto">
          <a:xfrm>
            <a:off x="4326870" y="3279751"/>
            <a:ext cx="4817130" cy="22886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1470088" y="6556166"/>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4</a:t>
            </a:fld>
            <a:endParaRPr lang="fr-FR" b="1" dirty="0">
              <a:solidFill>
                <a:schemeClr val="tx1"/>
              </a:solidFill>
              <a:latin typeface="Palatino Linotype" panose="02040502050505030304" pitchFamily="18" charset="0"/>
            </a:endParaRPr>
          </a:p>
        </p:txBody>
      </p:sp>
      <p:graphicFrame>
        <p:nvGraphicFramePr>
          <p:cNvPr id="54" name="Diagrama 53">
            <a:extLst>
              <a:ext uri="{FF2B5EF4-FFF2-40B4-BE49-F238E27FC236}">
                <a16:creationId xmlns:a16="http://schemas.microsoft.com/office/drawing/2014/main" id="{71FE780A-41E2-4316-BED6-F42403339FD5}"/>
              </a:ext>
            </a:extLst>
          </p:cNvPr>
          <p:cNvGraphicFramePr/>
          <p:nvPr>
            <p:extLst>
              <p:ext uri="{D42A27DB-BD31-4B8C-83A1-F6EECF244321}">
                <p14:modId xmlns:p14="http://schemas.microsoft.com/office/powerpoint/2010/main" val="1498680958"/>
              </p:ext>
            </p:extLst>
          </p:nvPr>
        </p:nvGraphicFramePr>
        <p:xfrm>
          <a:off x="4159395" y="5658930"/>
          <a:ext cx="5285872" cy="13772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3" name="CuadroTexto 22">
            <a:extLst>
              <a:ext uri="{FF2B5EF4-FFF2-40B4-BE49-F238E27FC236}">
                <a16:creationId xmlns:a16="http://schemas.microsoft.com/office/drawing/2014/main" id="{0DCB2265-09FC-487A-B889-A6F7F490F107}"/>
              </a:ext>
            </a:extLst>
          </p:cNvPr>
          <p:cNvSpPr txBox="1"/>
          <p:nvPr/>
        </p:nvSpPr>
        <p:spPr>
          <a:xfrm>
            <a:off x="271254" y="3767409"/>
            <a:ext cx="349673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b="1" dirty="0">
                <a:solidFill>
                  <a:schemeClr val="dk1"/>
                </a:solidFill>
                <a:latin typeface="Palatino Linotype" panose="02040502050505030304" pitchFamily="18" charset="0"/>
              </a:rPr>
              <a:t>To decrease import dependence</a:t>
            </a:r>
          </a:p>
        </p:txBody>
      </p:sp>
      <p:sp>
        <p:nvSpPr>
          <p:cNvPr id="3" name="Flecha: cheurón 2">
            <a:extLst>
              <a:ext uri="{FF2B5EF4-FFF2-40B4-BE49-F238E27FC236}">
                <a16:creationId xmlns:a16="http://schemas.microsoft.com/office/drawing/2014/main" id="{6172D6D4-71C2-4B61-A4E4-B2612375C667}"/>
              </a:ext>
            </a:extLst>
          </p:cNvPr>
          <p:cNvSpPr/>
          <p:nvPr/>
        </p:nvSpPr>
        <p:spPr>
          <a:xfrm>
            <a:off x="3516105" y="3597474"/>
            <a:ext cx="478527" cy="73996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pic>
        <p:nvPicPr>
          <p:cNvPr id="24" name="Imagen 23">
            <a:extLst>
              <a:ext uri="{FF2B5EF4-FFF2-40B4-BE49-F238E27FC236}">
                <a16:creationId xmlns:a16="http://schemas.microsoft.com/office/drawing/2014/main" id="{E7AD82E6-BCB7-4262-8549-1EC1123D072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74462" y="1182823"/>
            <a:ext cx="2662605" cy="1044158"/>
          </a:xfrm>
          <a:prstGeom prst="rect">
            <a:avLst/>
          </a:prstGeom>
        </p:spPr>
      </p:pic>
    </p:spTree>
    <p:extLst>
      <p:ext uri="{BB962C8B-B14F-4D97-AF65-F5344CB8AC3E}">
        <p14:creationId xmlns:p14="http://schemas.microsoft.com/office/powerpoint/2010/main" val="37493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80">
                                          <p:stCondLst>
                                            <p:cond delay="0"/>
                                          </p:stCondLst>
                                        </p:cTn>
                                        <p:tgtEl>
                                          <p:spTgt spid="24"/>
                                        </p:tgtEl>
                                      </p:cBhvr>
                                    </p:animEffect>
                                    <p:anim calcmode="lin" valueType="num">
                                      <p:cBhvr>
                                        <p:cTn id="1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8" dur="26">
                                          <p:stCondLst>
                                            <p:cond delay="650"/>
                                          </p:stCondLst>
                                        </p:cTn>
                                        <p:tgtEl>
                                          <p:spTgt spid="24"/>
                                        </p:tgtEl>
                                      </p:cBhvr>
                                      <p:to x="100000" y="60000"/>
                                    </p:animScale>
                                    <p:animScale>
                                      <p:cBhvr>
                                        <p:cTn id="19" dur="166" decel="50000">
                                          <p:stCondLst>
                                            <p:cond delay="676"/>
                                          </p:stCondLst>
                                        </p:cTn>
                                        <p:tgtEl>
                                          <p:spTgt spid="24"/>
                                        </p:tgtEl>
                                      </p:cBhvr>
                                      <p:to x="100000" y="100000"/>
                                    </p:animScale>
                                    <p:animScale>
                                      <p:cBhvr>
                                        <p:cTn id="20" dur="26">
                                          <p:stCondLst>
                                            <p:cond delay="1312"/>
                                          </p:stCondLst>
                                        </p:cTn>
                                        <p:tgtEl>
                                          <p:spTgt spid="24"/>
                                        </p:tgtEl>
                                      </p:cBhvr>
                                      <p:to x="100000" y="80000"/>
                                    </p:animScale>
                                    <p:animScale>
                                      <p:cBhvr>
                                        <p:cTn id="21" dur="166" decel="50000">
                                          <p:stCondLst>
                                            <p:cond delay="1338"/>
                                          </p:stCondLst>
                                        </p:cTn>
                                        <p:tgtEl>
                                          <p:spTgt spid="24"/>
                                        </p:tgtEl>
                                      </p:cBhvr>
                                      <p:to x="100000" y="100000"/>
                                    </p:animScale>
                                    <p:animScale>
                                      <p:cBhvr>
                                        <p:cTn id="22" dur="26">
                                          <p:stCondLst>
                                            <p:cond delay="1642"/>
                                          </p:stCondLst>
                                        </p:cTn>
                                        <p:tgtEl>
                                          <p:spTgt spid="24"/>
                                        </p:tgtEl>
                                      </p:cBhvr>
                                      <p:to x="100000" y="90000"/>
                                    </p:animScale>
                                    <p:animScale>
                                      <p:cBhvr>
                                        <p:cTn id="23" dur="166" decel="50000">
                                          <p:stCondLst>
                                            <p:cond delay="1668"/>
                                          </p:stCondLst>
                                        </p:cTn>
                                        <p:tgtEl>
                                          <p:spTgt spid="24"/>
                                        </p:tgtEl>
                                      </p:cBhvr>
                                      <p:to x="100000" y="100000"/>
                                    </p:animScale>
                                    <p:animScale>
                                      <p:cBhvr>
                                        <p:cTn id="24" dur="26">
                                          <p:stCondLst>
                                            <p:cond delay="1808"/>
                                          </p:stCondLst>
                                        </p:cTn>
                                        <p:tgtEl>
                                          <p:spTgt spid="24"/>
                                        </p:tgtEl>
                                      </p:cBhvr>
                                      <p:to x="100000" y="95000"/>
                                    </p:animScale>
                                    <p:animScale>
                                      <p:cBhvr>
                                        <p:cTn id="25"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9187B680-B32C-49D9-B1CD-38E3517F9F72}"/>
              </a:ext>
            </a:extLst>
          </p:cNvPr>
          <p:cNvSpPr txBox="1"/>
          <p:nvPr/>
        </p:nvSpPr>
        <p:spPr>
          <a:xfrm>
            <a:off x="6633928" y="-3579"/>
            <a:ext cx="2411121" cy="523220"/>
          </a:xfrm>
          <a:prstGeom prst="rect">
            <a:avLst/>
          </a:prstGeom>
          <a:noFill/>
        </p:spPr>
        <p:txBody>
          <a:bodyPr wrap="square" rtlCol="0">
            <a:spAutoFit/>
          </a:bodyPr>
          <a:lstStyle/>
          <a:p>
            <a:pPr algn="r"/>
            <a:r>
              <a:rPr lang="fr-FR" sz="2800" b="1" u="sng" dirty="0">
                <a:latin typeface="Palatino Linotype" panose="02040502050505030304" pitchFamily="18" charset="0"/>
              </a:rPr>
              <a:t>Introduction</a:t>
            </a:r>
          </a:p>
        </p:txBody>
      </p:sp>
      <p:sp>
        <p:nvSpPr>
          <p:cNvPr id="35" name="Elipse 34">
            <a:extLst>
              <a:ext uri="{FF2B5EF4-FFF2-40B4-BE49-F238E27FC236}">
                <a16:creationId xmlns:a16="http://schemas.microsoft.com/office/drawing/2014/main" id="{7B187A85-61C7-4ABC-A25D-8BFE59BE0E96}"/>
              </a:ext>
            </a:extLst>
          </p:cNvPr>
          <p:cNvSpPr/>
          <p:nvPr/>
        </p:nvSpPr>
        <p:spPr>
          <a:xfrm>
            <a:off x="1362371" y="1735180"/>
            <a:ext cx="6563564" cy="3125888"/>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pic>
        <p:nvPicPr>
          <p:cNvPr id="2054" name="Picture 6" descr="Hidrociclones Recubiertos de Jebe">
            <a:extLst>
              <a:ext uri="{FF2B5EF4-FFF2-40B4-BE49-F238E27FC236}">
                <a16:creationId xmlns:a16="http://schemas.microsoft.com/office/drawing/2014/main" id="{C65EDC7F-A0CF-48B4-B002-22111E5762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823" y="2762803"/>
            <a:ext cx="2244846" cy="194828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B1">
            <a:extLst>
              <a:ext uri="{FF2B5EF4-FFF2-40B4-BE49-F238E27FC236}">
                <a16:creationId xmlns:a16="http://schemas.microsoft.com/office/drawing/2014/main" id="{97760E67-50A8-4223-80CF-1B3BFF56C0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54" y="110472"/>
            <a:ext cx="4040420" cy="1826575"/>
          </a:xfrm>
          <a:prstGeom prst="rect">
            <a:avLst/>
          </a:prstGeom>
          <a:noFill/>
          <a:ln>
            <a:noFill/>
          </a:ln>
        </p:spPr>
      </p:pic>
      <p:pic>
        <p:nvPicPr>
          <p:cNvPr id="7" name="Gráfico 6" descr="Camión volquete">
            <a:extLst>
              <a:ext uri="{FF2B5EF4-FFF2-40B4-BE49-F238E27FC236}">
                <a16:creationId xmlns:a16="http://schemas.microsoft.com/office/drawing/2014/main" id="{9E78D03B-2F5F-4923-86C4-9A607D3311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4835" y="902220"/>
            <a:ext cx="685800" cy="685800"/>
          </a:xfrm>
          <a:prstGeom prst="rect">
            <a:avLst/>
          </a:prstGeom>
        </p:spPr>
      </p:pic>
      <p:pic>
        <p:nvPicPr>
          <p:cNvPr id="8" name="Gráfico 7" descr="Camión volquete">
            <a:extLst>
              <a:ext uri="{FF2B5EF4-FFF2-40B4-BE49-F238E27FC236}">
                <a16:creationId xmlns:a16="http://schemas.microsoft.com/office/drawing/2014/main" id="{A03827E6-CF5E-4D3A-806C-4E10F1498C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4993" y="921739"/>
            <a:ext cx="685800" cy="685800"/>
          </a:xfrm>
          <a:prstGeom prst="rect">
            <a:avLst/>
          </a:prstGeom>
        </p:spPr>
      </p:pic>
      <p:pic>
        <p:nvPicPr>
          <p:cNvPr id="10" name="Gráfico 9" descr="Camión volquete">
            <a:extLst>
              <a:ext uri="{FF2B5EF4-FFF2-40B4-BE49-F238E27FC236}">
                <a16:creationId xmlns:a16="http://schemas.microsoft.com/office/drawing/2014/main" id="{1B70FEAA-49CA-4F8D-B4DF-6B71FABC2C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0232" y="908951"/>
            <a:ext cx="685800" cy="685800"/>
          </a:xfrm>
          <a:prstGeom prst="rect">
            <a:avLst/>
          </a:prstGeom>
        </p:spPr>
      </p:pic>
      <p:pic>
        <p:nvPicPr>
          <p:cNvPr id="15" name="Imagen 14">
            <a:extLst>
              <a:ext uri="{FF2B5EF4-FFF2-40B4-BE49-F238E27FC236}">
                <a16:creationId xmlns:a16="http://schemas.microsoft.com/office/drawing/2014/main" id="{65360E6D-BE1B-4211-9630-D9002326E3DC}"/>
              </a:ext>
            </a:extLst>
          </p:cNvPr>
          <p:cNvPicPr>
            <a:picLocks noChangeAspect="1"/>
          </p:cNvPicPr>
          <p:nvPr/>
        </p:nvPicPr>
        <p:blipFill>
          <a:blip r:embed="rId6"/>
          <a:stretch>
            <a:fillRect/>
          </a:stretch>
        </p:blipFill>
        <p:spPr>
          <a:xfrm>
            <a:off x="6140020" y="4870585"/>
            <a:ext cx="2277644" cy="1603461"/>
          </a:xfrm>
          <a:prstGeom prst="rect">
            <a:avLst/>
          </a:prstGeom>
        </p:spPr>
      </p:pic>
      <p:pic>
        <p:nvPicPr>
          <p:cNvPr id="13" name="Imagen 12">
            <a:extLst>
              <a:ext uri="{FF2B5EF4-FFF2-40B4-BE49-F238E27FC236}">
                <a16:creationId xmlns:a16="http://schemas.microsoft.com/office/drawing/2014/main" id="{5F01AA2C-4B50-4B58-9541-AD2744730153}"/>
              </a:ext>
            </a:extLst>
          </p:cNvPr>
          <p:cNvPicPr>
            <a:picLocks noChangeAspect="1"/>
          </p:cNvPicPr>
          <p:nvPr/>
        </p:nvPicPr>
        <p:blipFill rotWithShape="1">
          <a:blip r:embed="rId7"/>
          <a:srcRect l="14095" t="6667" r="14157"/>
          <a:stretch/>
        </p:blipFill>
        <p:spPr>
          <a:xfrm>
            <a:off x="5938785" y="618538"/>
            <a:ext cx="2137634" cy="1547118"/>
          </a:xfrm>
          <a:prstGeom prst="rect">
            <a:avLst/>
          </a:prstGeom>
        </p:spPr>
      </p:pic>
      <p:grpSp>
        <p:nvGrpSpPr>
          <p:cNvPr id="28" name="Grupo 27">
            <a:extLst>
              <a:ext uri="{FF2B5EF4-FFF2-40B4-BE49-F238E27FC236}">
                <a16:creationId xmlns:a16="http://schemas.microsoft.com/office/drawing/2014/main" id="{F54F14DA-C3F3-4D6F-929E-5553D5242338}"/>
              </a:ext>
            </a:extLst>
          </p:cNvPr>
          <p:cNvGrpSpPr/>
          <p:nvPr/>
        </p:nvGrpSpPr>
        <p:grpSpPr>
          <a:xfrm>
            <a:off x="821197" y="4546881"/>
            <a:ext cx="1689438" cy="1669420"/>
            <a:chOff x="458851" y="4172402"/>
            <a:chExt cx="1598607" cy="1598607"/>
          </a:xfrm>
        </p:grpSpPr>
        <p:pic>
          <p:nvPicPr>
            <p:cNvPr id="20" name="Imagen 19">
              <a:extLst>
                <a:ext uri="{FF2B5EF4-FFF2-40B4-BE49-F238E27FC236}">
                  <a16:creationId xmlns:a16="http://schemas.microsoft.com/office/drawing/2014/main" id="{41C4E55D-3197-4E3B-AC35-266835E70ABA}"/>
                </a:ext>
              </a:extLst>
            </p:cNvPr>
            <p:cNvPicPr>
              <a:picLocks noChangeAspect="1"/>
            </p:cNvPicPr>
            <p:nvPr/>
          </p:nvPicPr>
          <p:blipFill>
            <a:blip r:embed="rId8"/>
            <a:stretch>
              <a:fillRect/>
            </a:stretch>
          </p:blipFill>
          <p:spPr>
            <a:xfrm>
              <a:off x="458851" y="4172402"/>
              <a:ext cx="1598607" cy="1598607"/>
            </a:xfrm>
            <a:prstGeom prst="rect">
              <a:avLst/>
            </a:prstGeom>
          </p:spPr>
        </p:pic>
        <p:sp>
          <p:nvSpPr>
            <p:cNvPr id="21" name="CuadroTexto 20">
              <a:extLst>
                <a:ext uri="{FF2B5EF4-FFF2-40B4-BE49-F238E27FC236}">
                  <a16:creationId xmlns:a16="http://schemas.microsoft.com/office/drawing/2014/main" id="{CCBDCF32-359B-4F9B-A47B-D045B452884D}"/>
                </a:ext>
              </a:extLst>
            </p:cNvPr>
            <p:cNvSpPr txBox="1"/>
            <p:nvPr/>
          </p:nvSpPr>
          <p:spPr>
            <a:xfrm>
              <a:off x="554661" y="4673956"/>
              <a:ext cx="1392334" cy="795748"/>
            </a:xfrm>
            <a:prstGeom prst="rect">
              <a:avLst/>
            </a:prstGeom>
            <a:noFill/>
          </p:spPr>
          <p:txBody>
            <a:bodyPr wrap="square" rtlCol="0">
              <a:spAutoFit/>
            </a:bodyPr>
            <a:lstStyle/>
            <a:p>
              <a:pPr algn="ctr"/>
              <a:r>
                <a:rPr lang="es-ES" sz="1600" b="1" dirty="0">
                  <a:solidFill>
                    <a:srgbClr val="FF0000"/>
                  </a:solidFill>
                  <a:latin typeface="Palatino Linotype" panose="02040502050505030304" pitchFamily="18" charset="0"/>
                </a:rPr>
                <a:t>Sn-Ta-Nb Primary concentrate</a:t>
              </a:r>
            </a:p>
          </p:txBody>
        </p:sp>
      </p:grpSp>
      <p:sp>
        <p:nvSpPr>
          <p:cNvPr id="22" name="CuadroTexto 21">
            <a:extLst>
              <a:ext uri="{FF2B5EF4-FFF2-40B4-BE49-F238E27FC236}">
                <a16:creationId xmlns:a16="http://schemas.microsoft.com/office/drawing/2014/main" id="{A9044AD0-933F-44F2-B711-3550D30C21AA}"/>
              </a:ext>
            </a:extLst>
          </p:cNvPr>
          <p:cNvSpPr txBox="1"/>
          <p:nvPr/>
        </p:nvSpPr>
        <p:spPr>
          <a:xfrm>
            <a:off x="2306491" y="147488"/>
            <a:ext cx="1821252" cy="338554"/>
          </a:xfrm>
          <a:prstGeom prst="rect">
            <a:avLst/>
          </a:prstGeom>
          <a:noFill/>
        </p:spPr>
        <p:txBody>
          <a:bodyPr wrap="square" rtlCol="0">
            <a:spAutoFit/>
          </a:bodyPr>
          <a:lstStyle/>
          <a:p>
            <a:pPr algn="ctr"/>
            <a:r>
              <a:rPr lang="es-ES" sz="1600" b="1" dirty="0">
                <a:solidFill>
                  <a:schemeClr val="bg1"/>
                </a:solidFill>
                <a:latin typeface="Palatino Linotype" panose="02040502050505030304" pitchFamily="18" charset="0"/>
              </a:rPr>
              <a:t>Tailings Pond</a:t>
            </a:r>
          </a:p>
        </p:txBody>
      </p:sp>
      <p:sp>
        <p:nvSpPr>
          <p:cNvPr id="24" name="CuadroTexto 23">
            <a:extLst>
              <a:ext uri="{FF2B5EF4-FFF2-40B4-BE49-F238E27FC236}">
                <a16:creationId xmlns:a16="http://schemas.microsoft.com/office/drawing/2014/main" id="{6B3D5163-C6BC-4BA2-8C4B-EA8F7E1286FC}"/>
              </a:ext>
            </a:extLst>
          </p:cNvPr>
          <p:cNvSpPr txBox="1"/>
          <p:nvPr/>
        </p:nvSpPr>
        <p:spPr>
          <a:xfrm>
            <a:off x="6210697" y="2190723"/>
            <a:ext cx="2935993" cy="584775"/>
          </a:xfrm>
          <a:prstGeom prst="rect">
            <a:avLst/>
          </a:prstGeom>
          <a:noFill/>
        </p:spPr>
        <p:txBody>
          <a:bodyPr wrap="square" rtlCol="0">
            <a:spAutoFit/>
          </a:bodyPr>
          <a:lstStyle/>
          <a:p>
            <a:pPr algn="r"/>
            <a:r>
              <a:rPr lang="en-GB" sz="1600" b="1" dirty="0">
                <a:latin typeface="Palatino Linotype" panose="02040502050505030304" pitchFamily="18" charset="0"/>
              </a:rPr>
              <a:t>Grinding-Classification Circuit Stage</a:t>
            </a:r>
          </a:p>
        </p:txBody>
      </p:sp>
      <p:sp>
        <p:nvSpPr>
          <p:cNvPr id="25" name="CuadroTexto 24">
            <a:extLst>
              <a:ext uri="{FF2B5EF4-FFF2-40B4-BE49-F238E27FC236}">
                <a16:creationId xmlns:a16="http://schemas.microsoft.com/office/drawing/2014/main" id="{968F93C2-15DD-4730-8246-065F14D339AC}"/>
              </a:ext>
            </a:extLst>
          </p:cNvPr>
          <p:cNvSpPr txBox="1"/>
          <p:nvPr/>
        </p:nvSpPr>
        <p:spPr>
          <a:xfrm>
            <a:off x="4111674" y="6448882"/>
            <a:ext cx="3732732" cy="338554"/>
          </a:xfrm>
          <a:prstGeom prst="rect">
            <a:avLst/>
          </a:prstGeom>
          <a:noFill/>
        </p:spPr>
        <p:txBody>
          <a:bodyPr wrap="square" rtlCol="0">
            <a:spAutoFit/>
          </a:bodyPr>
          <a:lstStyle/>
          <a:p>
            <a:pPr algn="ctr"/>
            <a:r>
              <a:rPr lang="en-GB" sz="1600" b="1" dirty="0">
                <a:latin typeface="Palatino Linotype" panose="02040502050505030304" pitchFamily="18" charset="0"/>
              </a:rPr>
              <a:t>Gravimetric Concentration Stages</a:t>
            </a:r>
          </a:p>
        </p:txBody>
      </p:sp>
      <p:sp>
        <p:nvSpPr>
          <p:cNvPr id="26" name="CuadroTexto 25">
            <a:extLst>
              <a:ext uri="{FF2B5EF4-FFF2-40B4-BE49-F238E27FC236}">
                <a16:creationId xmlns:a16="http://schemas.microsoft.com/office/drawing/2014/main" id="{AE056CF1-5466-4E66-9E51-728DCD317BD2}"/>
              </a:ext>
            </a:extLst>
          </p:cNvPr>
          <p:cNvSpPr txBox="1"/>
          <p:nvPr/>
        </p:nvSpPr>
        <p:spPr>
          <a:xfrm>
            <a:off x="-1069" y="2123941"/>
            <a:ext cx="2785100" cy="584775"/>
          </a:xfrm>
          <a:prstGeom prst="rect">
            <a:avLst/>
          </a:prstGeom>
          <a:noFill/>
        </p:spPr>
        <p:txBody>
          <a:bodyPr wrap="square" rtlCol="0">
            <a:spAutoFit/>
          </a:bodyPr>
          <a:lstStyle/>
          <a:p>
            <a:r>
              <a:rPr lang="en-GB" sz="1600" b="1" dirty="0">
                <a:latin typeface="Palatino Linotype" panose="02040502050505030304" pitchFamily="18" charset="0"/>
              </a:rPr>
              <a:t>Wet Low Intensity Magnetic Separation Stage</a:t>
            </a:r>
          </a:p>
        </p:txBody>
      </p:sp>
      <p:sp>
        <p:nvSpPr>
          <p:cNvPr id="27" name="Rectángulo: esquinas redondeadas 26">
            <a:extLst>
              <a:ext uri="{FF2B5EF4-FFF2-40B4-BE49-F238E27FC236}">
                <a16:creationId xmlns:a16="http://schemas.microsoft.com/office/drawing/2014/main" id="{0BE05989-84D5-4EB0-8901-1C4233B3744A}"/>
              </a:ext>
            </a:extLst>
          </p:cNvPr>
          <p:cNvSpPr/>
          <p:nvPr/>
        </p:nvSpPr>
        <p:spPr>
          <a:xfrm>
            <a:off x="3515821" y="4804624"/>
            <a:ext cx="2422964" cy="1669422"/>
          </a:xfrm>
          <a:prstGeom prst="roundRect">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ángulo: esquinas redondeadas 28">
            <a:extLst>
              <a:ext uri="{FF2B5EF4-FFF2-40B4-BE49-F238E27FC236}">
                <a16:creationId xmlns:a16="http://schemas.microsoft.com/office/drawing/2014/main" id="{BA8FF210-7793-4472-92DF-6248B6A8A921}"/>
              </a:ext>
            </a:extLst>
          </p:cNvPr>
          <p:cNvSpPr/>
          <p:nvPr/>
        </p:nvSpPr>
        <p:spPr>
          <a:xfrm>
            <a:off x="528719" y="2729858"/>
            <a:ext cx="1869460" cy="1894752"/>
          </a:xfrm>
          <a:prstGeom prst="roundRect">
            <a:avLst/>
          </a:prstGeom>
          <a:blipFill rotWithShape="1">
            <a:blip r:embed="rId10"/>
            <a:stretch>
              <a:fillRect l="-52226"/>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ES" dirty="0"/>
          </a:p>
        </p:txBody>
      </p:sp>
      <p:pic>
        <p:nvPicPr>
          <p:cNvPr id="2" name="Imagen 1">
            <a:extLst>
              <a:ext uri="{FF2B5EF4-FFF2-40B4-BE49-F238E27FC236}">
                <a16:creationId xmlns:a16="http://schemas.microsoft.com/office/drawing/2014/main" id="{5D10F8E1-1787-4608-83DF-C09E2E55C71B}"/>
              </a:ext>
            </a:extLst>
          </p:cNvPr>
          <p:cNvPicPr>
            <a:picLocks noChangeAspect="1"/>
          </p:cNvPicPr>
          <p:nvPr/>
        </p:nvPicPr>
        <p:blipFill>
          <a:blip r:embed="rId11"/>
          <a:stretch>
            <a:fillRect/>
          </a:stretch>
        </p:blipFill>
        <p:spPr>
          <a:xfrm>
            <a:off x="3972259" y="2241853"/>
            <a:ext cx="1708830" cy="1139221"/>
          </a:xfrm>
          <a:prstGeom prst="rect">
            <a:avLst/>
          </a:prstGeom>
        </p:spPr>
      </p:pic>
      <p:pic>
        <p:nvPicPr>
          <p:cNvPr id="9" name="Picture 5">
            <a:extLst>
              <a:ext uri="{FF2B5EF4-FFF2-40B4-BE49-F238E27FC236}">
                <a16:creationId xmlns:a16="http://schemas.microsoft.com/office/drawing/2014/main" id="{044C14C4-4A6C-4FA0-81D6-A69F83B00E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66051" y="5881553"/>
            <a:ext cx="977949" cy="977949"/>
          </a:xfrm>
          <a:prstGeom prst="rect">
            <a:avLst/>
          </a:prstGeom>
        </p:spPr>
      </p:pic>
      <p:sp>
        <p:nvSpPr>
          <p:cNvPr id="11" name="CuadroTexto 10">
            <a:extLst>
              <a:ext uri="{FF2B5EF4-FFF2-40B4-BE49-F238E27FC236}">
                <a16:creationId xmlns:a16="http://schemas.microsoft.com/office/drawing/2014/main" id="{BFB17CD1-FEA4-48D2-A4C3-FA4695CFFCCE}"/>
              </a:ext>
            </a:extLst>
          </p:cNvPr>
          <p:cNvSpPr txBox="1"/>
          <p:nvPr/>
        </p:nvSpPr>
        <p:spPr>
          <a:xfrm>
            <a:off x="2534846" y="3329003"/>
            <a:ext cx="4384911" cy="1015663"/>
          </a:xfrm>
          <a:prstGeom prst="rect">
            <a:avLst/>
          </a:prstGeom>
          <a:noFill/>
        </p:spPr>
        <p:txBody>
          <a:bodyPr wrap="square" rtlCol="0">
            <a:spAutoFit/>
          </a:bodyPr>
          <a:lstStyle/>
          <a:p>
            <a:pPr algn="ctr"/>
            <a:r>
              <a:rPr lang="en-US" sz="2000" b="1" dirty="0">
                <a:latin typeface="Palatino Linotype" panose="02040502050505030304" pitchFamily="18" charset="0"/>
              </a:rPr>
              <a:t>The Penouta mine (Orense, Spain), the only tantalite active mine in Europe</a:t>
            </a:r>
            <a:endParaRPr lang="en-GB" sz="2000" b="1" dirty="0">
              <a:latin typeface="Palatino Linotype" panose="02040502050505030304" pitchFamily="18" charset="0"/>
            </a:endParaRPr>
          </a:p>
        </p:txBody>
      </p:sp>
      <p:sp>
        <p:nvSpPr>
          <p:cNvPr id="31" name="Slide Number Placeholder 5">
            <a:extLst>
              <a:ext uri="{FF2B5EF4-FFF2-40B4-BE49-F238E27FC236}">
                <a16:creationId xmlns:a16="http://schemas.microsoft.com/office/drawing/2014/main" id="{86446E2B-6D59-4CEA-B03A-43ADE23475E2}"/>
              </a:ext>
            </a:extLst>
          </p:cNvPr>
          <p:cNvSpPr>
            <a:spLocks noGrp="1"/>
          </p:cNvSpPr>
          <p:nvPr>
            <p:ph type="sldNum" sz="quarter" idx="12"/>
          </p:nvPr>
        </p:nvSpPr>
        <p:spPr>
          <a:xfrm>
            <a:off x="6934200" y="6563386"/>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5</a:t>
            </a:fld>
            <a:endParaRPr lang="fr-FR" b="1" dirty="0">
              <a:solidFill>
                <a:schemeClr val="tx1"/>
              </a:solidFill>
              <a:latin typeface="Palatino Linotype" panose="02040502050505030304" pitchFamily="18" charset="0"/>
            </a:endParaRPr>
          </a:p>
        </p:txBody>
      </p:sp>
      <p:sp>
        <p:nvSpPr>
          <p:cNvPr id="14" name="Flecha: a la derecha con muesca 13">
            <a:extLst>
              <a:ext uri="{FF2B5EF4-FFF2-40B4-BE49-F238E27FC236}">
                <a16:creationId xmlns:a16="http://schemas.microsoft.com/office/drawing/2014/main" id="{234F3561-3E15-4FF4-9AD8-6B4805123133}"/>
              </a:ext>
            </a:extLst>
          </p:cNvPr>
          <p:cNvSpPr/>
          <p:nvPr/>
        </p:nvSpPr>
        <p:spPr>
          <a:xfrm rot="5400000">
            <a:off x="312407" y="4672315"/>
            <a:ext cx="1018854" cy="472748"/>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CuadroTexto 15">
            <a:extLst>
              <a:ext uri="{FF2B5EF4-FFF2-40B4-BE49-F238E27FC236}">
                <a16:creationId xmlns:a16="http://schemas.microsoft.com/office/drawing/2014/main" id="{20202CFC-C94C-4451-B4C7-C1B958ADC45B}"/>
              </a:ext>
            </a:extLst>
          </p:cNvPr>
          <p:cNvSpPr txBox="1"/>
          <p:nvPr/>
        </p:nvSpPr>
        <p:spPr>
          <a:xfrm>
            <a:off x="248452" y="6243760"/>
            <a:ext cx="2819441"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1600" b="1" dirty="0">
                <a:solidFill>
                  <a:schemeClr val="tx1"/>
                </a:solidFill>
                <a:effectLst/>
                <a:latin typeface="Palatino Linotype" panose="02040502050505030304" pitchFamily="18" charset="0"/>
                <a:ea typeface="Times New Roman" panose="02020603050405020304" pitchFamily="18" charset="0"/>
              </a:rPr>
              <a:t>35-45% Sn and 4-7% Ta</a:t>
            </a:r>
            <a:r>
              <a:rPr lang="en-GB" sz="1600" b="1" baseline="-25000" dirty="0">
                <a:solidFill>
                  <a:schemeClr val="tx1"/>
                </a:solidFill>
                <a:effectLst/>
                <a:latin typeface="Palatino Linotype" panose="02040502050505030304" pitchFamily="18" charset="0"/>
                <a:ea typeface="Times New Roman" panose="02020603050405020304" pitchFamily="18" charset="0"/>
              </a:rPr>
              <a:t>2</a:t>
            </a:r>
            <a:r>
              <a:rPr lang="en-GB" sz="1600" b="1" dirty="0">
                <a:solidFill>
                  <a:schemeClr val="tx1"/>
                </a:solidFill>
                <a:effectLst/>
                <a:latin typeface="Palatino Linotype" panose="02040502050505030304" pitchFamily="18" charset="0"/>
                <a:ea typeface="Times New Roman" panose="02020603050405020304" pitchFamily="18" charset="0"/>
              </a:rPr>
              <a:t>O</a:t>
            </a:r>
            <a:r>
              <a:rPr lang="en-GB" sz="1600" b="1" baseline="-25000" dirty="0">
                <a:solidFill>
                  <a:schemeClr val="tx1"/>
                </a:solidFill>
                <a:effectLst/>
                <a:latin typeface="Palatino Linotype" panose="02040502050505030304" pitchFamily="18" charset="0"/>
                <a:ea typeface="Times New Roman" panose="02020603050405020304" pitchFamily="18" charset="0"/>
              </a:rPr>
              <a:t>5</a:t>
            </a:r>
            <a:r>
              <a:rPr lang="en-GB" sz="1600" b="1" dirty="0">
                <a:solidFill>
                  <a:schemeClr val="tx1"/>
                </a:solidFill>
                <a:effectLst/>
                <a:latin typeface="Palatino Linotype" panose="02040502050505030304" pitchFamily="18" charset="0"/>
                <a:ea typeface="Times New Roman" panose="02020603050405020304" pitchFamily="18" charset="0"/>
              </a:rPr>
              <a:t> and Nb</a:t>
            </a:r>
            <a:r>
              <a:rPr lang="en-GB" sz="1600" b="1" baseline="-25000" dirty="0">
                <a:solidFill>
                  <a:schemeClr val="tx1"/>
                </a:solidFill>
                <a:effectLst/>
                <a:latin typeface="Palatino Linotype" panose="02040502050505030304" pitchFamily="18" charset="0"/>
                <a:ea typeface="Times New Roman" panose="02020603050405020304" pitchFamily="18" charset="0"/>
              </a:rPr>
              <a:t>2</a:t>
            </a:r>
            <a:r>
              <a:rPr lang="en-GB" sz="1600" b="1" dirty="0">
                <a:solidFill>
                  <a:schemeClr val="tx1"/>
                </a:solidFill>
                <a:effectLst/>
                <a:latin typeface="Palatino Linotype" panose="02040502050505030304" pitchFamily="18" charset="0"/>
                <a:ea typeface="Times New Roman" panose="02020603050405020304" pitchFamily="18" charset="0"/>
              </a:rPr>
              <a:t>O</a:t>
            </a:r>
            <a:r>
              <a:rPr lang="en-GB" sz="1600" b="1" baseline="-25000" dirty="0">
                <a:solidFill>
                  <a:schemeClr val="tx1"/>
                </a:solidFill>
                <a:effectLst/>
                <a:latin typeface="Palatino Linotype" panose="02040502050505030304" pitchFamily="18" charset="0"/>
                <a:ea typeface="Times New Roman" panose="02020603050405020304" pitchFamily="18" charset="0"/>
              </a:rPr>
              <a:t>5</a:t>
            </a:r>
            <a:endParaRPr lang="es-ES" sz="1600" b="1" dirty="0">
              <a:solidFill>
                <a:schemeClr val="tx1"/>
              </a:solidFill>
              <a:latin typeface="Palatino Linotype" panose="02040502050505030304" pitchFamily="18" charset="0"/>
            </a:endParaRPr>
          </a:p>
        </p:txBody>
      </p:sp>
      <p:pic>
        <p:nvPicPr>
          <p:cNvPr id="3" name="Picture 2" descr="Strategic Minerals Spain">
            <a:extLst>
              <a:ext uri="{FF2B5EF4-FFF2-40B4-BE49-F238E27FC236}">
                <a16:creationId xmlns:a16="http://schemas.microsoft.com/office/drawing/2014/main" id="{36578684-D7DC-4BB7-8C2D-E264E6E473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85" y="41853"/>
            <a:ext cx="1961791" cy="48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50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9187B680-B32C-49D9-B1CD-38E3517F9F72}"/>
              </a:ext>
            </a:extLst>
          </p:cNvPr>
          <p:cNvSpPr txBox="1"/>
          <p:nvPr/>
        </p:nvSpPr>
        <p:spPr>
          <a:xfrm>
            <a:off x="731674" y="206672"/>
            <a:ext cx="8153400" cy="461665"/>
          </a:xfrm>
          <a:prstGeom prst="rect">
            <a:avLst/>
          </a:prstGeom>
          <a:noFill/>
        </p:spPr>
        <p:txBody>
          <a:bodyPr wrap="square" rtlCol="0">
            <a:spAutoFit/>
          </a:bodyPr>
          <a:lstStyle/>
          <a:p>
            <a:r>
              <a:rPr lang="fr-FR" sz="2400" b="1" u="sng" dirty="0">
                <a:latin typeface="Palatino Linotype" panose="02040502050505030304" pitchFamily="18" charset="0"/>
              </a:rPr>
              <a:t>Objective</a:t>
            </a:r>
          </a:p>
        </p:txBody>
      </p:sp>
      <p:pic>
        <p:nvPicPr>
          <p:cNvPr id="9" name="Picture 5">
            <a:extLst>
              <a:ext uri="{FF2B5EF4-FFF2-40B4-BE49-F238E27FC236}">
                <a16:creationId xmlns:a16="http://schemas.microsoft.com/office/drawing/2014/main" id="{044C14C4-4A6C-4FA0-81D6-A69F83B00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051" y="5881553"/>
            <a:ext cx="977949" cy="977949"/>
          </a:xfrm>
          <a:prstGeom prst="rect">
            <a:avLst/>
          </a:prstGeom>
        </p:spPr>
      </p:pic>
      <p:sp>
        <p:nvSpPr>
          <p:cNvPr id="31" name="Slide Number Placeholder 5">
            <a:extLst>
              <a:ext uri="{FF2B5EF4-FFF2-40B4-BE49-F238E27FC236}">
                <a16:creationId xmlns:a16="http://schemas.microsoft.com/office/drawing/2014/main" id="{86446E2B-6D59-4CEA-B03A-43ADE23475E2}"/>
              </a:ext>
            </a:extLst>
          </p:cNvPr>
          <p:cNvSpPr>
            <a:spLocks noGrp="1"/>
          </p:cNvSpPr>
          <p:nvPr>
            <p:ph type="sldNum" sz="quarter" idx="12"/>
          </p:nvPr>
        </p:nvSpPr>
        <p:spPr>
          <a:xfrm>
            <a:off x="6934200" y="6563386"/>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6</a:t>
            </a:fld>
            <a:endParaRPr lang="fr-FR" b="1" dirty="0">
              <a:solidFill>
                <a:schemeClr val="tx1"/>
              </a:solidFill>
              <a:latin typeface="Palatino Linotype" panose="02040502050505030304" pitchFamily="18" charset="0"/>
            </a:endParaRPr>
          </a:p>
        </p:txBody>
      </p:sp>
      <p:grpSp>
        <p:nvGrpSpPr>
          <p:cNvPr id="30" name="Grupo 29">
            <a:extLst>
              <a:ext uri="{FF2B5EF4-FFF2-40B4-BE49-F238E27FC236}">
                <a16:creationId xmlns:a16="http://schemas.microsoft.com/office/drawing/2014/main" id="{C89FFE2C-81B9-4B3F-ACE3-E7EC49F9BEBB}"/>
              </a:ext>
            </a:extLst>
          </p:cNvPr>
          <p:cNvGrpSpPr/>
          <p:nvPr/>
        </p:nvGrpSpPr>
        <p:grpSpPr>
          <a:xfrm>
            <a:off x="3719537" y="182064"/>
            <a:ext cx="1689438" cy="1669420"/>
            <a:chOff x="458851" y="4172402"/>
            <a:chExt cx="1598607" cy="1598607"/>
          </a:xfrm>
        </p:grpSpPr>
        <p:pic>
          <p:nvPicPr>
            <p:cNvPr id="32" name="Imagen 31">
              <a:extLst>
                <a:ext uri="{FF2B5EF4-FFF2-40B4-BE49-F238E27FC236}">
                  <a16:creationId xmlns:a16="http://schemas.microsoft.com/office/drawing/2014/main" id="{239C6395-CF3A-4542-8271-754B81392375}"/>
                </a:ext>
              </a:extLst>
            </p:cNvPr>
            <p:cNvPicPr>
              <a:picLocks noChangeAspect="1"/>
            </p:cNvPicPr>
            <p:nvPr/>
          </p:nvPicPr>
          <p:blipFill>
            <a:blip r:embed="rId3"/>
            <a:stretch>
              <a:fillRect/>
            </a:stretch>
          </p:blipFill>
          <p:spPr>
            <a:xfrm>
              <a:off x="458851" y="4172402"/>
              <a:ext cx="1598607" cy="1598607"/>
            </a:xfrm>
            <a:prstGeom prst="rect">
              <a:avLst/>
            </a:prstGeom>
          </p:spPr>
        </p:pic>
        <p:sp>
          <p:nvSpPr>
            <p:cNvPr id="33" name="CuadroTexto 32">
              <a:extLst>
                <a:ext uri="{FF2B5EF4-FFF2-40B4-BE49-F238E27FC236}">
                  <a16:creationId xmlns:a16="http://schemas.microsoft.com/office/drawing/2014/main" id="{E71AE700-1857-46E0-A61E-794955FFD522}"/>
                </a:ext>
              </a:extLst>
            </p:cNvPr>
            <p:cNvSpPr txBox="1"/>
            <p:nvPr/>
          </p:nvSpPr>
          <p:spPr>
            <a:xfrm>
              <a:off x="554661" y="4673956"/>
              <a:ext cx="1392334" cy="795748"/>
            </a:xfrm>
            <a:prstGeom prst="rect">
              <a:avLst/>
            </a:prstGeom>
            <a:noFill/>
          </p:spPr>
          <p:txBody>
            <a:bodyPr wrap="square" rtlCol="0">
              <a:spAutoFit/>
            </a:bodyPr>
            <a:lstStyle/>
            <a:p>
              <a:pPr algn="ctr"/>
              <a:r>
                <a:rPr lang="es-ES" sz="1600" b="1" dirty="0">
                  <a:solidFill>
                    <a:srgbClr val="FF0000"/>
                  </a:solidFill>
                  <a:latin typeface="Palatino Linotype" panose="02040502050505030304" pitchFamily="18" charset="0"/>
                </a:rPr>
                <a:t>Sn-Ta-Nb Primary concentrate</a:t>
              </a:r>
            </a:p>
          </p:txBody>
        </p:sp>
      </p:grpSp>
      <p:sp>
        <p:nvSpPr>
          <p:cNvPr id="34" name="CuadroTexto 33">
            <a:extLst>
              <a:ext uri="{FF2B5EF4-FFF2-40B4-BE49-F238E27FC236}">
                <a16:creationId xmlns:a16="http://schemas.microsoft.com/office/drawing/2014/main" id="{18BA8DE0-8091-40AE-9AB3-27F6AF18D296}"/>
              </a:ext>
            </a:extLst>
          </p:cNvPr>
          <p:cNvSpPr txBox="1"/>
          <p:nvPr/>
        </p:nvSpPr>
        <p:spPr>
          <a:xfrm>
            <a:off x="3154535" y="1880430"/>
            <a:ext cx="2819441"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1600" b="1" dirty="0">
                <a:solidFill>
                  <a:schemeClr val="tx1"/>
                </a:solidFill>
                <a:effectLst/>
                <a:latin typeface="Palatino Linotype" panose="02040502050505030304" pitchFamily="18" charset="0"/>
                <a:ea typeface="Times New Roman" panose="02020603050405020304" pitchFamily="18" charset="0"/>
              </a:rPr>
              <a:t>35-45% Sn and 4-7% Ta</a:t>
            </a:r>
            <a:r>
              <a:rPr lang="en-GB" sz="1600" b="1" baseline="-25000" dirty="0">
                <a:solidFill>
                  <a:schemeClr val="tx1"/>
                </a:solidFill>
                <a:effectLst/>
                <a:latin typeface="Palatino Linotype" panose="02040502050505030304" pitchFamily="18" charset="0"/>
                <a:ea typeface="Times New Roman" panose="02020603050405020304" pitchFamily="18" charset="0"/>
              </a:rPr>
              <a:t>2</a:t>
            </a:r>
            <a:r>
              <a:rPr lang="en-GB" sz="1600" b="1" dirty="0">
                <a:solidFill>
                  <a:schemeClr val="tx1"/>
                </a:solidFill>
                <a:effectLst/>
                <a:latin typeface="Palatino Linotype" panose="02040502050505030304" pitchFamily="18" charset="0"/>
                <a:ea typeface="Times New Roman" panose="02020603050405020304" pitchFamily="18" charset="0"/>
              </a:rPr>
              <a:t>O</a:t>
            </a:r>
            <a:r>
              <a:rPr lang="en-GB" sz="1600" b="1" baseline="-25000" dirty="0">
                <a:solidFill>
                  <a:schemeClr val="tx1"/>
                </a:solidFill>
                <a:effectLst/>
                <a:latin typeface="Palatino Linotype" panose="02040502050505030304" pitchFamily="18" charset="0"/>
                <a:ea typeface="Times New Roman" panose="02020603050405020304" pitchFamily="18" charset="0"/>
              </a:rPr>
              <a:t>5</a:t>
            </a:r>
            <a:r>
              <a:rPr lang="en-GB" sz="1600" b="1" dirty="0">
                <a:solidFill>
                  <a:schemeClr val="tx1"/>
                </a:solidFill>
                <a:effectLst/>
                <a:latin typeface="Palatino Linotype" panose="02040502050505030304" pitchFamily="18" charset="0"/>
                <a:ea typeface="Times New Roman" panose="02020603050405020304" pitchFamily="18" charset="0"/>
              </a:rPr>
              <a:t> and Nb</a:t>
            </a:r>
            <a:r>
              <a:rPr lang="en-GB" sz="1600" b="1" baseline="-25000" dirty="0">
                <a:solidFill>
                  <a:schemeClr val="tx1"/>
                </a:solidFill>
                <a:effectLst/>
                <a:latin typeface="Palatino Linotype" panose="02040502050505030304" pitchFamily="18" charset="0"/>
                <a:ea typeface="Times New Roman" panose="02020603050405020304" pitchFamily="18" charset="0"/>
              </a:rPr>
              <a:t>2</a:t>
            </a:r>
            <a:r>
              <a:rPr lang="en-GB" sz="1600" b="1" dirty="0">
                <a:solidFill>
                  <a:schemeClr val="tx1"/>
                </a:solidFill>
                <a:effectLst/>
                <a:latin typeface="Palatino Linotype" panose="02040502050505030304" pitchFamily="18" charset="0"/>
                <a:ea typeface="Times New Roman" panose="02020603050405020304" pitchFamily="18" charset="0"/>
              </a:rPr>
              <a:t>O</a:t>
            </a:r>
            <a:r>
              <a:rPr lang="en-GB" sz="1600" b="1" baseline="-25000" dirty="0">
                <a:solidFill>
                  <a:schemeClr val="tx1"/>
                </a:solidFill>
                <a:effectLst/>
                <a:latin typeface="Palatino Linotype" panose="02040502050505030304" pitchFamily="18" charset="0"/>
                <a:ea typeface="Times New Roman" panose="02020603050405020304" pitchFamily="18" charset="0"/>
              </a:rPr>
              <a:t>5</a:t>
            </a:r>
            <a:endParaRPr lang="es-ES" sz="1600" b="1" dirty="0">
              <a:solidFill>
                <a:schemeClr val="tx1"/>
              </a:solidFill>
              <a:latin typeface="Palatino Linotype" panose="02040502050505030304" pitchFamily="18" charset="0"/>
            </a:endParaRPr>
          </a:p>
        </p:txBody>
      </p:sp>
      <p:sp>
        <p:nvSpPr>
          <p:cNvPr id="3" name="Flecha: a la derecha con muesca 2">
            <a:extLst>
              <a:ext uri="{FF2B5EF4-FFF2-40B4-BE49-F238E27FC236}">
                <a16:creationId xmlns:a16="http://schemas.microsoft.com/office/drawing/2014/main" id="{FC47D86E-8370-4318-9988-D1695C065361}"/>
              </a:ext>
            </a:extLst>
          </p:cNvPr>
          <p:cNvSpPr/>
          <p:nvPr/>
        </p:nvSpPr>
        <p:spPr>
          <a:xfrm rot="5400000">
            <a:off x="4062573" y="2775756"/>
            <a:ext cx="1018854" cy="472748"/>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CuadroTexto 5">
            <a:extLst>
              <a:ext uri="{FF2B5EF4-FFF2-40B4-BE49-F238E27FC236}">
                <a16:creationId xmlns:a16="http://schemas.microsoft.com/office/drawing/2014/main" id="{ED1A9554-768E-463C-9256-E8A44D25C90B}"/>
              </a:ext>
            </a:extLst>
          </p:cNvPr>
          <p:cNvSpPr txBox="1"/>
          <p:nvPr/>
        </p:nvSpPr>
        <p:spPr>
          <a:xfrm>
            <a:off x="1278474" y="3559055"/>
            <a:ext cx="6606067" cy="110799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indent="269875" algn="just">
              <a:spcAft>
                <a:spcPts val="1200"/>
              </a:spcAft>
            </a:pPr>
            <a:r>
              <a:rPr lang="en-GB"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GB" sz="16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How</a:t>
            </a:r>
            <a:r>
              <a:rPr lang="en-GB"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to obtain independent concentrates of Sn and Ta-Nb that could be more competitive at the commercial level and thus contribute to an increasing yields in the industrial plant of the Penouta mine?</a:t>
            </a:r>
            <a:endParaRPr lang="es-E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A1A15630-41BC-4B10-9EB6-EA143057E915}"/>
              </a:ext>
            </a:extLst>
          </p:cNvPr>
          <p:cNvSpPr txBox="1"/>
          <p:nvPr/>
        </p:nvSpPr>
        <p:spPr>
          <a:xfrm>
            <a:off x="6097966" y="5064054"/>
            <a:ext cx="2068085" cy="338554"/>
          </a:xfrm>
          <a:prstGeom prst="rect">
            <a:avLst/>
          </a:prstGeom>
          <a:noFill/>
        </p:spPr>
        <p:txBody>
          <a:bodyPr wrap="square" rtlCol="0">
            <a:spAutoFit/>
          </a:bodyPr>
          <a:lstStyle/>
          <a:p>
            <a:pPr algn="ctr"/>
            <a:r>
              <a:rPr lang="es-ES" sz="1600" b="1" dirty="0">
                <a:latin typeface="Palatino Linotype" panose="02040502050505030304" pitchFamily="18" charset="0"/>
              </a:rPr>
              <a:t>Nb-Ta concentrate</a:t>
            </a:r>
          </a:p>
        </p:txBody>
      </p:sp>
      <p:sp>
        <p:nvSpPr>
          <p:cNvPr id="17" name="CuadroTexto 16">
            <a:extLst>
              <a:ext uri="{FF2B5EF4-FFF2-40B4-BE49-F238E27FC236}">
                <a16:creationId xmlns:a16="http://schemas.microsoft.com/office/drawing/2014/main" id="{02ED79C5-B5CE-4193-80B3-97BB8956A43E}"/>
              </a:ext>
            </a:extLst>
          </p:cNvPr>
          <p:cNvSpPr txBox="1"/>
          <p:nvPr/>
        </p:nvSpPr>
        <p:spPr>
          <a:xfrm>
            <a:off x="1857595" y="5064054"/>
            <a:ext cx="1683878" cy="338554"/>
          </a:xfrm>
          <a:prstGeom prst="rect">
            <a:avLst/>
          </a:prstGeom>
          <a:noFill/>
        </p:spPr>
        <p:txBody>
          <a:bodyPr wrap="square" rtlCol="0">
            <a:spAutoFit/>
          </a:bodyPr>
          <a:lstStyle/>
          <a:p>
            <a:pPr algn="ctr"/>
            <a:r>
              <a:rPr lang="es-ES" sz="1600" b="1" dirty="0">
                <a:latin typeface="Palatino Linotype" panose="02040502050505030304" pitchFamily="18" charset="0"/>
              </a:rPr>
              <a:t>Sn concentrate</a:t>
            </a:r>
          </a:p>
        </p:txBody>
      </p:sp>
      <p:pic>
        <p:nvPicPr>
          <p:cNvPr id="19" name="Picture 6" descr="Big Bag con Asas Túnel">
            <a:extLst>
              <a:ext uri="{FF2B5EF4-FFF2-40B4-BE49-F238E27FC236}">
                <a16:creationId xmlns:a16="http://schemas.microsoft.com/office/drawing/2014/main" id="{2AF30AC5-E819-407A-B600-0CCDE6FFA4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0597" y="5345417"/>
            <a:ext cx="1251138" cy="1251138"/>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Conector recto 43">
            <a:extLst>
              <a:ext uri="{FF2B5EF4-FFF2-40B4-BE49-F238E27FC236}">
                <a16:creationId xmlns:a16="http://schemas.microsoft.com/office/drawing/2014/main" id="{26D4741C-BD22-497E-BDAA-417492041466}"/>
              </a:ext>
            </a:extLst>
          </p:cNvPr>
          <p:cNvCxnSpPr>
            <a:cxnSpLocks/>
          </p:cNvCxnSpPr>
          <p:nvPr/>
        </p:nvCxnSpPr>
        <p:spPr>
          <a:xfrm>
            <a:off x="2536166" y="4742381"/>
            <a:ext cx="439803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8" name="Conector recto de flecha 47">
            <a:extLst>
              <a:ext uri="{FF2B5EF4-FFF2-40B4-BE49-F238E27FC236}">
                <a16:creationId xmlns:a16="http://schemas.microsoft.com/office/drawing/2014/main" id="{1F66C142-08A3-45F1-BD68-57197ECDAB94}"/>
              </a:ext>
            </a:extLst>
          </p:cNvPr>
          <p:cNvCxnSpPr/>
          <p:nvPr/>
        </p:nvCxnSpPr>
        <p:spPr>
          <a:xfrm>
            <a:off x="2545690" y="4725478"/>
            <a:ext cx="0" cy="310551"/>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0" name="Conector recto de flecha 49">
            <a:extLst>
              <a:ext uri="{FF2B5EF4-FFF2-40B4-BE49-F238E27FC236}">
                <a16:creationId xmlns:a16="http://schemas.microsoft.com/office/drawing/2014/main" id="{99C5AB6E-2727-4BFE-AD61-F8A2DC728173}"/>
              </a:ext>
            </a:extLst>
          </p:cNvPr>
          <p:cNvCxnSpPr/>
          <p:nvPr/>
        </p:nvCxnSpPr>
        <p:spPr>
          <a:xfrm>
            <a:off x="6927057" y="4723333"/>
            <a:ext cx="0" cy="310551"/>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2052" name="Picture 4" descr="Signos De Interrogación Fotos, Retratos, Imágenes Y Fotografía De Archivo  Libres De Derecho. Image 78077096.">
            <a:extLst>
              <a:ext uri="{FF2B5EF4-FFF2-40B4-BE49-F238E27FC236}">
                <a16:creationId xmlns:a16="http://schemas.microsoft.com/office/drawing/2014/main" id="{C12E6C49-EBF3-4DF7-80A6-05C609267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79" y="137843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Signos De Interrogación Fotos, Retratos, Imágenes Y Fotografía De Archivo  Libres De Derecho. Image 78077096.">
            <a:extLst>
              <a:ext uri="{FF2B5EF4-FFF2-40B4-BE49-F238E27FC236}">
                <a16:creationId xmlns:a16="http://schemas.microsoft.com/office/drawing/2014/main" id="{9AE63784-43FB-4257-BFB3-1EEEBF09C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16"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Big Bag con Asas Túnel">
            <a:extLst>
              <a:ext uri="{FF2B5EF4-FFF2-40B4-BE49-F238E27FC236}">
                <a16:creationId xmlns:a16="http://schemas.microsoft.com/office/drawing/2014/main" id="{F85CE15E-C877-45E4-A982-4735433B40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631" y="5312248"/>
            <a:ext cx="1251138" cy="1251138"/>
          </a:xfrm>
          <a:prstGeom prst="rect">
            <a:avLst/>
          </a:prstGeom>
          <a:noFill/>
          <a:extLst>
            <a:ext uri="{909E8E84-426E-40DD-AFC4-6F175D3DCCD1}">
              <a14:hiddenFill xmlns:a14="http://schemas.microsoft.com/office/drawing/2010/main">
                <a:solidFill>
                  <a:srgbClr val="FFFFFF"/>
                </a:solidFill>
              </a14:hiddenFill>
            </a:ext>
          </a:extLst>
        </p:spPr>
      </p:pic>
      <p:sp>
        <p:nvSpPr>
          <p:cNvPr id="53" name="CuadroTexto 52">
            <a:extLst>
              <a:ext uri="{FF2B5EF4-FFF2-40B4-BE49-F238E27FC236}">
                <a16:creationId xmlns:a16="http://schemas.microsoft.com/office/drawing/2014/main" id="{CE1C2D9B-A332-4D67-8A4F-ED3124216564}"/>
              </a:ext>
            </a:extLst>
          </p:cNvPr>
          <p:cNvSpPr txBox="1"/>
          <p:nvPr/>
        </p:nvSpPr>
        <p:spPr>
          <a:xfrm>
            <a:off x="8099761" y="3012130"/>
            <a:ext cx="837069"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1600" b="1" dirty="0">
                <a:solidFill>
                  <a:schemeClr val="tx1"/>
                </a:solidFill>
                <a:latin typeface="Palatino Linotype" panose="02040502050505030304" pitchFamily="18" charset="0"/>
              </a:rPr>
              <a:t>How?</a:t>
            </a:r>
          </a:p>
        </p:txBody>
      </p:sp>
      <p:sp>
        <p:nvSpPr>
          <p:cNvPr id="55" name="CuadroTexto 54">
            <a:extLst>
              <a:ext uri="{FF2B5EF4-FFF2-40B4-BE49-F238E27FC236}">
                <a16:creationId xmlns:a16="http://schemas.microsoft.com/office/drawing/2014/main" id="{2903B356-871C-449B-A511-E425255F0EB8}"/>
              </a:ext>
            </a:extLst>
          </p:cNvPr>
          <p:cNvSpPr txBox="1"/>
          <p:nvPr/>
        </p:nvSpPr>
        <p:spPr>
          <a:xfrm>
            <a:off x="122116" y="2942229"/>
            <a:ext cx="837069"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1600" b="1" dirty="0">
                <a:solidFill>
                  <a:schemeClr val="tx1"/>
                </a:solidFill>
                <a:latin typeface="Palatino Linotype" panose="02040502050505030304" pitchFamily="18" charset="0"/>
              </a:rPr>
              <a:t>How?</a:t>
            </a:r>
          </a:p>
        </p:txBody>
      </p:sp>
      <p:pic>
        <p:nvPicPr>
          <p:cNvPr id="2" name="Picture 2" descr="Strategic Minerals Spain">
            <a:extLst>
              <a:ext uri="{FF2B5EF4-FFF2-40B4-BE49-F238E27FC236}">
                <a16:creationId xmlns:a16="http://schemas.microsoft.com/office/drawing/2014/main" id="{06459650-2224-4223-91B6-C98DE563F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6265789"/>
            <a:ext cx="1961791" cy="48015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a:extLst>
              <a:ext uri="{FF2B5EF4-FFF2-40B4-BE49-F238E27FC236}">
                <a16:creationId xmlns:a16="http://schemas.microsoft.com/office/drawing/2014/main" id="{9A8A4F07-654B-4551-A5B6-3CA96272D056}"/>
              </a:ext>
            </a:extLst>
          </p:cNvPr>
          <p:cNvCxnSpPr>
            <a:cxnSpLocks/>
          </p:cNvCxnSpPr>
          <p:nvPr/>
        </p:nvCxnSpPr>
        <p:spPr>
          <a:xfrm>
            <a:off x="4688681" y="4667051"/>
            <a:ext cx="0" cy="753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23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022ABB00-A48F-464C-BBCA-696CD09A1E9B}"/>
              </a:ext>
            </a:extLst>
          </p:cNvPr>
          <p:cNvPicPr/>
          <p:nvPr/>
        </p:nvPicPr>
        <p:blipFill rotWithShape="1">
          <a:blip r:embed="rId2"/>
          <a:srcRect l="20709" r="26654"/>
          <a:stretch/>
        </p:blipFill>
        <p:spPr>
          <a:xfrm>
            <a:off x="79483" y="2564931"/>
            <a:ext cx="2003718" cy="2333013"/>
          </a:xfrm>
          <a:prstGeom prst="rect">
            <a:avLst/>
          </a:prstGeom>
        </p:spPr>
      </p:pic>
      <p:grpSp>
        <p:nvGrpSpPr>
          <p:cNvPr id="26" name="Grupo 25">
            <a:extLst>
              <a:ext uri="{FF2B5EF4-FFF2-40B4-BE49-F238E27FC236}">
                <a16:creationId xmlns:a16="http://schemas.microsoft.com/office/drawing/2014/main" id="{6F61D295-396B-4B38-8D2D-2848C2CB2C44}"/>
              </a:ext>
            </a:extLst>
          </p:cNvPr>
          <p:cNvGrpSpPr/>
          <p:nvPr/>
        </p:nvGrpSpPr>
        <p:grpSpPr>
          <a:xfrm>
            <a:off x="2393069" y="2209844"/>
            <a:ext cx="832699" cy="2483357"/>
            <a:chOff x="394580" y="2614139"/>
            <a:chExt cx="1110265" cy="3311142"/>
          </a:xfrm>
        </p:grpSpPr>
        <p:pic>
          <p:nvPicPr>
            <p:cNvPr id="3074" name="Picture 2" descr="Big Bag con Asas Túnel">
              <a:extLst>
                <a:ext uri="{FF2B5EF4-FFF2-40B4-BE49-F238E27FC236}">
                  <a16:creationId xmlns:a16="http://schemas.microsoft.com/office/drawing/2014/main" id="{664D2DE3-5D39-49A4-B4B7-E518FD2A19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561" y="2614139"/>
              <a:ext cx="1103714" cy="11037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g Bag con Asas Túnel">
              <a:extLst>
                <a:ext uri="{FF2B5EF4-FFF2-40B4-BE49-F238E27FC236}">
                  <a16:creationId xmlns:a16="http://schemas.microsoft.com/office/drawing/2014/main" id="{0ED7D5CD-9DD1-420C-A037-78BAB2B64A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580" y="3734088"/>
              <a:ext cx="1103714" cy="11037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ig Bag con Asas Túnel">
              <a:extLst>
                <a:ext uri="{FF2B5EF4-FFF2-40B4-BE49-F238E27FC236}">
                  <a16:creationId xmlns:a16="http://schemas.microsoft.com/office/drawing/2014/main" id="{1465600F-A3B9-47AB-91B6-99DE92C5E5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31" y="4821567"/>
              <a:ext cx="1103714" cy="1103714"/>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9D82E31C-3054-4796-B284-A1D54CC4A214}"/>
                </a:ext>
              </a:extLst>
            </p:cNvPr>
            <p:cNvSpPr txBox="1"/>
            <p:nvPr/>
          </p:nvSpPr>
          <p:spPr>
            <a:xfrm>
              <a:off x="553024" y="3087758"/>
              <a:ext cx="758942"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50" b="1" i="0" u="none" strike="noStrike" kern="1200" cap="none" spc="0" normalizeH="0" baseline="0" noProof="0" dirty="0">
                  <a:ln>
                    <a:noFill/>
                  </a:ln>
                  <a:solidFill>
                    <a:prstClr val="black"/>
                  </a:solidFill>
                  <a:effectLst/>
                  <a:uLnTx/>
                  <a:uFillTx/>
                  <a:latin typeface="Calibri" panose="020F0502020204030204"/>
                  <a:ea typeface="+mn-ea"/>
                  <a:cs typeface="+mn-cs"/>
                </a:rPr>
                <a:t>&gt;150 </a:t>
              </a:r>
              <a:r>
                <a:rPr kumimoji="0" lang="en-US" sz="135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µm</a:t>
              </a:r>
              <a:r>
                <a:rPr kumimoji="0" lang="es-ES" sz="135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2" name="CuadroTexto 21">
              <a:extLst>
                <a:ext uri="{FF2B5EF4-FFF2-40B4-BE49-F238E27FC236}">
                  <a16:creationId xmlns:a16="http://schemas.microsoft.com/office/drawing/2014/main" id="{50D0C046-83E5-49BC-806B-F5D8D4E2566B}"/>
                </a:ext>
              </a:extLst>
            </p:cNvPr>
            <p:cNvSpPr txBox="1"/>
            <p:nvPr/>
          </p:nvSpPr>
          <p:spPr>
            <a:xfrm>
              <a:off x="500016" y="4071145"/>
              <a:ext cx="94527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50" b="1" i="0" u="none" strike="noStrike" kern="1200" cap="none" spc="0" normalizeH="0" baseline="0" noProof="0" dirty="0">
                  <a:ln>
                    <a:noFill/>
                  </a:ln>
                  <a:solidFill>
                    <a:prstClr val="black"/>
                  </a:solidFill>
                  <a:effectLst/>
                  <a:uLnTx/>
                  <a:uFillTx/>
                  <a:latin typeface="Calibri" panose="020F0502020204030204"/>
                  <a:ea typeface="+mn-ea"/>
                  <a:cs typeface="+mn-cs"/>
                </a:rPr>
                <a:t>150/90</a:t>
              </a:r>
              <a:r>
                <a:rPr kumimoji="0" lang="en-US" sz="135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µm</a:t>
              </a:r>
              <a:r>
                <a:rPr kumimoji="0" lang="es-ES" sz="135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4" name="CuadroTexto 23">
              <a:extLst>
                <a:ext uri="{FF2B5EF4-FFF2-40B4-BE49-F238E27FC236}">
                  <a16:creationId xmlns:a16="http://schemas.microsoft.com/office/drawing/2014/main" id="{A8704944-9CAC-41A6-8A4D-D2787841B6F7}"/>
                </a:ext>
              </a:extLst>
            </p:cNvPr>
            <p:cNvSpPr txBox="1"/>
            <p:nvPr/>
          </p:nvSpPr>
          <p:spPr>
            <a:xfrm>
              <a:off x="539773" y="5122610"/>
              <a:ext cx="77219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50" b="1" i="0" u="none" strike="noStrike" kern="1200" cap="none" spc="0" normalizeH="0" baseline="0" noProof="0" dirty="0">
                  <a:ln>
                    <a:noFill/>
                  </a:ln>
                  <a:solidFill>
                    <a:prstClr val="black"/>
                  </a:solidFill>
                  <a:effectLst/>
                  <a:uLnTx/>
                  <a:uFillTx/>
                  <a:latin typeface="Calibri" panose="020F0502020204030204"/>
                  <a:ea typeface="+mn-ea"/>
                  <a:cs typeface="+mn-cs"/>
                </a:rPr>
                <a:t>&lt;90 </a:t>
              </a:r>
              <a:r>
                <a:rPr kumimoji="0" lang="en-US" sz="135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µm</a:t>
              </a:r>
              <a:r>
                <a:rPr kumimoji="0" lang="es-ES" sz="135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cxnSp>
        <p:nvCxnSpPr>
          <p:cNvPr id="32" name="Conector: angular 31">
            <a:extLst>
              <a:ext uri="{FF2B5EF4-FFF2-40B4-BE49-F238E27FC236}">
                <a16:creationId xmlns:a16="http://schemas.microsoft.com/office/drawing/2014/main" id="{31243F08-32F8-4010-8E6A-561DFFD25950}"/>
              </a:ext>
            </a:extLst>
          </p:cNvPr>
          <p:cNvCxnSpPr>
            <a:cxnSpLocks/>
          </p:cNvCxnSpPr>
          <p:nvPr/>
        </p:nvCxnSpPr>
        <p:spPr>
          <a:xfrm>
            <a:off x="1887456" y="3977800"/>
            <a:ext cx="562285" cy="353267"/>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DBB5D4CB-53A7-4B1A-8A01-39306508C4C4}"/>
              </a:ext>
            </a:extLst>
          </p:cNvPr>
          <p:cNvCxnSpPr/>
          <p:nvPr/>
        </p:nvCxnSpPr>
        <p:spPr>
          <a:xfrm>
            <a:off x="1745161" y="3593883"/>
            <a:ext cx="33550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F9AE823D-89E4-4EAB-9005-E925BD956A9E}"/>
              </a:ext>
            </a:extLst>
          </p:cNvPr>
          <p:cNvCxnSpPr/>
          <p:nvPr/>
        </p:nvCxnSpPr>
        <p:spPr>
          <a:xfrm>
            <a:off x="1745161" y="3330496"/>
            <a:ext cx="33550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F1BBEEDD-6C82-496E-B21E-E0E67A0720EB}"/>
              </a:ext>
            </a:extLst>
          </p:cNvPr>
          <p:cNvCxnSpPr>
            <a:cxnSpLocks/>
          </p:cNvCxnSpPr>
          <p:nvPr/>
        </p:nvCxnSpPr>
        <p:spPr>
          <a:xfrm>
            <a:off x="2080661" y="3330496"/>
            <a:ext cx="0" cy="26338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F3A52F35-D872-42A0-BAF5-A58BD754BC98}"/>
              </a:ext>
            </a:extLst>
          </p:cNvPr>
          <p:cNvCxnSpPr>
            <a:cxnSpLocks/>
          </p:cNvCxnSpPr>
          <p:nvPr/>
        </p:nvCxnSpPr>
        <p:spPr>
          <a:xfrm>
            <a:off x="2080661" y="3443490"/>
            <a:ext cx="36908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upo 54">
            <a:extLst>
              <a:ext uri="{FF2B5EF4-FFF2-40B4-BE49-F238E27FC236}">
                <a16:creationId xmlns:a16="http://schemas.microsoft.com/office/drawing/2014/main" id="{9B3A256D-C939-4310-B25C-B05685130472}"/>
              </a:ext>
            </a:extLst>
          </p:cNvPr>
          <p:cNvGrpSpPr/>
          <p:nvPr/>
        </p:nvGrpSpPr>
        <p:grpSpPr>
          <a:xfrm>
            <a:off x="1479390" y="2640990"/>
            <a:ext cx="970351" cy="402348"/>
            <a:chOff x="2110544" y="3179250"/>
            <a:chExt cx="1293801" cy="536464"/>
          </a:xfrm>
        </p:grpSpPr>
        <p:cxnSp>
          <p:nvCxnSpPr>
            <p:cNvPr id="44" name="Conector recto 43">
              <a:extLst>
                <a:ext uri="{FF2B5EF4-FFF2-40B4-BE49-F238E27FC236}">
                  <a16:creationId xmlns:a16="http://schemas.microsoft.com/office/drawing/2014/main" id="{023E077C-7B54-4B15-A3F3-1638B321C330}"/>
                </a:ext>
              </a:extLst>
            </p:cNvPr>
            <p:cNvCxnSpPr/>
            <p:nvPr/>
          </p:nvCxnSpPr>
          <p:spPr>
            <a:xfrm>
              <a:off x="2110544" y="3691351"/>
              <a:ext cx="80169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AA30EEFF-B706-4458-B61F-83613DCB1D94}"/>
                </a:ext>
              </a:extLst>
            </p:cNvPr>
            <p:cNvCxnSpPr>
              <a:cxnSpLocks/>
            </p:cNvCxnSpPr>
            <p:nvPr/>
          </p:nvCxnSpPr>
          <p:spPr>
            <a:xfrm>
              <a:off x="2915626" y="3179250"/>
              <a:ext cx="0" cy="53646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059FB18F-737A-4D22-A113-85029D731E09}"/>
                </a:ext>
              </a:extLst>
            </p:cNvPr>
            <p:cNvCxnSpPr>
              <a:cxnSpLocks/>
            </p:cNvCxnSpPr>
            <p:nvPr/>
          </p:nvCxnSpPr>
          <p:spPr>
            <a:xfrm>
              <a:off x="2912239" y="3188180"/>
              <a:ext cx="492106"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Cerrar llave 44">
            <a:extLst>
              <a:ext uri="{FF2B5EF4-FFF2-40B4-BE49-F238E27FC236}">
                <a16:creationId xmlns:a16="http://schemas.microsoft.com/office/drawing/2014/main" id="{00C3F195-9326-41A1-8599-106A8BBA1A3D}"/>
              </a:ext>
            </a:extLst>
          </p:cNvPr>
          <p:cNvSpPr/>
          <p:nvPr/>
        </p:nvSpPr>
        <p:spPr>
          <a:xfrm>
            <a:off x="3122249" y="3049806"/>
            <a:ext cx="392835" cy="1683592"/>
          </a:xfrm>
          <a:prstGeom prst="rightBrace">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0" name="Imagen 49">
            <a:extLst>
              <a:ext uri="{FF2B5EF4-FFF2-40B4-BE49-F238E27FC236}">
                <a16:creationId xmlns:a16="http://schemas.microsoft.com/office/drawing/2014/main" id="{6AB8BEB9-90E1-4D7F-B97E-1C9A2D4467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075" y="2879621"/>
            <a:ext cx="2699385" cy="3599498"/>
          </a:xfrm>
          <a:prstGeom prst="rect">
            <a:avLst/>
          </a:prstGeom>
          <a:noFill/>
          <a:ln>
            <a:noFill/>
          </a:ln>
        </p:spPr>
      </p:pic>
      <p:pic>
        <p:nvPicPr>
          <p:cNvPr id="3076" name="Picture 4" descr="Molinos de bolas para las aplicaciones más diversas | Gebr. Pfeiffer">
            <a:extLst>
              <a:ext uri="{FF2B5EF4-FFF2-40B4-BE49-F238E27FC236}">
                <a16:creationId xmlns:a16="http://schemas.microsoft.com/office/drawing/2014/main" id="{2B5F8543-9931-4A5A-9EBD-A205B543E8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160" y="1010419"/>
            <a:ext cx="1864519" cy="1378744"/>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Conector: angular 53">
            <a:extLst>
              <a:ext uri="{FF2B5EF4-FFF2-40B4-BE49-F238E27FC236}">
                <a16:creationId xmlns:a16="http://schemas.microsoft.com/office/drawing/2014/main" id="{44EFD21E-B6DB-470C-8898-8702C8477639}"/>
              </a:ext>
            </a:extLst>
          </p:cNvPr>
          <p:cNvCxnSpPr>
            <a:stCxn id="3074" idx="3"/>
            <a:endCxn id="3076" idx="1"/>
          </p:cNvCxnSpPr>
          <p:nvPr/>
        </p:nvCxnSpPr>
        <p:spPr>
          <a:xfrm flipV="1">
            <a:off x="3225341" y="1699791"/>
            <a:ext cx="1021819" cy="923946"/>
          </a:xfrm>
          <a:prstGeom prst="bent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0" name="CuadroTexto 59">
            <a:extLst>
              <a:ext uri="{FF2B5EF4-FFF2-40B4-BE49-F238E27FC236}">
                <a16:creationId xmlns:a16="http://schemas.microsoft.com/office/drawing/2014/main" id="{9C93B8BE-AA82-4130-A846-EBCA0F994360}"/>
              </a:ext>
            </a:extLst>
          </p:cNvPr>
          <p:cNvSpPr txBox="1"/>
          <p:nvPr/>
        </p:nvSpPr>
        <p:spPr>
          <a:xfrm>
            <a:off x="6720970" y="5305349"/>
            <a:ext cx="20680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Nb-Ta concentrate</a:t>
            </a:r>
          </a:p>
        </p:txBody>
      </p:sp>
      <p:sp>
        <p:nvSpPr>
          <p:cNvPr id="62" name="CuadroTexto 61">
            <a:extLst>
              <a:ext uri="{FF2B5EF4-FFF2-40B4-BE49-F238E27FC236}">
                <a16:creationId xmlns:a16="http://schemas.microsoft.com/office/drawing/2014/main" id="{9BF55E33-E75B-464F-AFAB-B349A37C8FF4}"/>
              </a:ext>
            </a:extLst>
          </p:cNvPr>
          <p:cNvSpPr txBox="1"/>
          <p:nvPr/>
        </p:nvSpPr>
        <p:spPr>
          <a:xfrm>
            <a:off x="6809139" y="3780252"/>
            <a:ext cx="16838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Sn concentrate</a:t>
            </a:r>
          </a:p>
        </p:txBody>
      </p:sp>
      <p:pic>
        <p:nvPicPr>
          <p:cNvPr id="75" name="Picture 6" descr="Big Bag con Asas Túnel">
            <a:extLst>
              <a:ext uri="{FF2B5EF4-FFF2-40B4-BE49-F238E27FC236}">
                <a16:creationId xmlns:a16="http://schemas.microsoft.com/office/drawing/2014/main" id="{8B18DE46-C7FF-49A6-9288-BB9915D6A6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8130" y="2823064"/>
            <a:ext cx="1014863" cy="101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a:extLst>
              <a:ext uri="{FF2B5EF4-FFF2-40B4-BE49-F238E27FC236}">
                <a16:creationId xmlns:a16="http://schemas.microsoft.com/office/drawing/2014/main" id="{5631CBC1-99B9-4CA3-AD61-C97771E10186}"/>
              </a:ext>
            </a:extLst>
          </p:cNvPr>
          <p:cNvSpPr txBox="1"/>
          <p:nvPr/>
        </p:nvSpPr>
        <p:spPr>
          <a:xfrm>
            <a:off x="928993" y="155389"/>
            <a:ext cx="81534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Materials and Methods</a:t>
            </a:r>
          </a:p>
        </p:txBody>
      </p:sp>
      <p:grpSp>
        <p:nvGrpSpPr>
          <p:cNvPr id="57" name="Grupo 56">
            <a:extLst>
              <a:ext uri="{FF2B5EF4-FFF2-40B4-BE49-F238E27FC236}">
                <a16:creationId xmlns:a16="http://schemas.microsoft.com/office/drawing/2014/main" id="{1CB1D117-B56F-4BA4-9F08-3DA85754B475}"/>
              </a:ext>
            </a:extLst>
          </p:cNvPr>
          <p:cNvGrpSpPr/>
          <p:nvPr/>
        </p:nvGrpSpPr>
        <p:grpSpPr>
          <a:xfrm>
            <a:off x="186477" y="1093"/>
            <a:ext cx="1689438" cy="1669420"/>
            <a:chOff x="458851" y="4172402"/>
            <a:chExt cx="1598607" cy="1598607"/>
          </a:xfrm>
        </p:grpSpPr>
        <p:pic>
          <p:nvPicPr>
            <p:cNvPr id="59" name="Imagen 58">
              <a:extLst>
                <a:ext uri="{FF2B5EF4-FFF2-40B4-BE49-F238E27FC236}">
                  <a16:creationId xmlns:a16="http://schemas.microsoft.com/office/drawing/2014/main" id="{E019C3D8-331B-4908-826D-3E29FAD5D708}"/>
                </a:ext>
              </a:extLst>
            </p:cNvPr>
            <p:cNvPicPr>
              <a:picLocks noChangeAspect="1"/>
            </p:cNvPicPr>
            <p:nvPr/>
          </p:nvPicPr>
          <p:blipFill>
            <a:blip r:embed="rId7"/>
            <a:stretch>
              <a:fillRect/>
            </a:stretch>
          </p:blipFill>
          <p:spPr>
            <a:xfrm>
              <a:off x="458851" y="4172402"/>
              <a:ext cx="1598607" cy="1598607"/>
            </a:xfrm>
            <a:prstGeom prst="rect">
              <a:avLst/>
            </a:prstGeom>
          </p:spPr>
        </p:pic>
        <p:sp>
          <p:nvSpPr>
            <p:cNvPr id="63" name="CuadroTexto 62">
              <a:extLst>
                <a:ext uri="{FF2B5EF4-FFF2-40B4-BE49-F238E27FC236}">
                  <a16:creationId xmlns:a16="http://schemas.microsoft.com/office/drawing/2014/main" id="{EAFA5554-9E2C-4D2E-AA16-51E78E10DE3D}"/>
                </a:ext>
              </a:extLst>
            </p:cNvPr>
            <p:cNvSpPr txBox="1"/>
            <p:nvPr/>
          </p:nvSpPr>
          <p:spPr>
            <a:xfrm>
              <a:off x="554661" y="4673956"/>
              <a:ext cx="1392334" cy="884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FF0000"/>
                  </a:solidFill>
                  <a:effectLst/>
                  <a:uLnTx/>
                  <a:uFillTx/>
                  <a:latin typeface="Calibri" panose="020F0502020204030204"/>
                  <a:ea typeface="+mn-ea"/>
                  <a:cs typeface="+mn-cs"/>
                </a:rPr>
                <a:t>Sn-Ta-Nb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FF0000"/>
                  </a:solidFill>
                  <a:effectLst/>
                  <a:uLnTx/>
                  <a:uFillTx/>
                  <a:latin typeface="Calibri" panose="020F0502020204030204"/>
                  <a:ea typeface="+mn-ea"/>
                  <a:cs typeface="+mn-cs"/>
                </a:rPr>
                <a:t>Primary concentrate</a:t>
              </a:r>
            </a:p>
          </p:txBody>
        </p:sp>
      </p:grpSp>
      <p:pic>
        <p:nvPicPr>
          <p:cNvPr id="20" name="Picture 5">
            <a:extLst>
              <a:ext uri="{FF2B5EF4-FFF2-40B4-BE49-F238E27FC236}">
                <a16:creationId xmlns:a16="http://schemas.microsoft.com/office/drawing/2014/main" id="{01BC6F53-49F8-49F2-841A-C82E6A9F20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7841" y="5942024"/>
            <a:ext cx="915975" cy="915975"/>
          </a:xfrm>
          <a:prstGeom prst="rect">
            <a:avLst/>
          </a:prstGeom>
        </p:spPr>
      </p:pic>
      <p:sp>
        <p:nvSpPr>
          <p:cNvPr id="38" name="Slide Number Placeholder 5">
            <a:extLst>
              <a:ext uri="{FF2B5EF4-FFF2-40B4-BE49-F238E27FC236}">
                <a16:creationId xmlns:a16="http://schemas.microsoft.com/office/drawing/2014/main" id="{BB2684A0-4516-4848-813C-4658B941FA02}"/>
              </a:ext>
            </a:extLst>
          </p:cNvPr>
          <p:cNvSpPr>
            <a:spLocks noGrp="1"/>
          </p:cNvSpPr>
          <p:nvPr>
            <p:ph type="sldNum" sz="quarter" idx="12"/>
          </p:nvPr>
        </p:nvSpPr>
        <p:spPr>
          <a:xfrm>
            <a:off x="6934200" y="656338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EAE96-855E-42B1-8DE9-9C9E68DE18C5}" type="slidenum">
              <a:rPr kumimoji="0" lang="fr-FR" sz="1200" b="1" i="0" u="none" strike="noStrike" kern="1200" cap="none" spc="0" normalizeH="0" baseline="0" noProof="0" smtClean="0">
                <a:ln>
                  <a:noFill/>
                </a:ln>
                <a:solidFill>
                  <a:prstClr val="black"/>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9" name="Flecha: a la derecha con muesca 8">
            <a:extLst>
              <a:ext uri="{FF2B5EF4-FFF2-40B4-BE49-F238E27FC236}">
                <a16:creationId xmlns:a16="http://schemas.microsoft.com/office/drawing/2014/main" id="{87D0216A-C3F4-4E0A-A87A-E16D1EDD66E0}"/>
              </a:ext>
            </a:extLst>
          </p:cNvPr>
          <p:cNvSpPr/>
          <p:nvPr/>
        </p:nvSpPr>
        <p:spPr>
          <a:xfrm rot="5400000">
            <a:off x="541567" y="1895557"/>
            <a:ext cx="922836" cy="472748"/>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upo 28">
            <a:extLst>
              <a:ext uri="{FF2B5EF4-FFF2-40B4-BE49-F238E27FC236}">
                <a16:creationId xmlns:a16="http://schemas.microsoft.com/office/drawing/2014/main" id="{2E56307D-5C52-4EE8-8BDF-8481DFA5D94C}"/>
              </a:ext>
            </a:extLst>
          </p:cNvPr>
          <p:cNvGrpSpPr/>
          <p:nvPr/>
        </p:nvGrpSpPr>
        <p:grpSpPr>
          <a:xfrm rot="16200000">
            <a:off x="5969642" y="4037929"/>
            <a:ext cx="1396628" cy="412097"/>
            <a:chOff x="4368071" y="5109978"/>
            <a:chExt cx="1396628" cy="412097"/>
          </a:xfrm>
        </p:grpSpPr>
        <p:cxnSp>
          <p:nvCxnSpPr>
            <p:cNvPr id="8" name="Conector recto 7">
              <a:extLst>
                <a:ext uri="{FF2B5EF4-FFF2-40B4-BE49-F238E27FC236}">
                  <a16:creationId xmlns:a16="http://schemas.microsoft.com/office/drawing/2014/main" id="{BFB21938-94DE-4807-960D-4BE8E1A25408}"/>
                </a:ext>
              </a:extLst>
            </p:cNvPr>
            <p:cNvCxnSpPr>
              <a:cxnSpLocks/>
            </p:cNvCxnSpPr>
            <p:nvPr/>
          </p:nvCxnSpPr>
          <p:spPr>
            <a:xfrm>
              <a:off x="4370946" y="5277353"/>
              <a:ext cx="1393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6AFE6D0B-3891-48C3-9173-6399CE0D5048}"/>
                </a:ext>
              </a:extLst>
            </p:cNvPr>
            <p:cNvCxnSpPr/>
            <p:nvPr/>
          </p:nvCxnSpPr>
          <p:spPr>
            <a:xfrm>
              <a:off x="5747446" y="5276491"/>
              <a:ext cx="0" cy="234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B19E02F4-C0B8-472D-84B2-8582C7BAA893}"/>
                </a:ext>
              </a:extLst>
            </p:cNvPr>
            <p:cNvCxnSpPr/>
            <p:nvPr/>
          </p:nvCxnSpPr>
          <p:spPr>
            <a:xfrm>
              <a:off x="4368071" y="5287425"/>
              <a:ext cx="0" cy="234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FB377EB3-766A-4384-AF54-C98BBB25C081}"/>
                </a:ext>
              </a:extLst>
            </p:cNvPr>
            <p:cNvCxnSpPr/>
            <p:nvPr/>
          </p:nvCxnSpPr>
          <p:spPr>
            <a:xfrm flipH="1">
              <a:off x="5067822" y="5109978"/>
              <a:ext cx="1" cy="1669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8" name="Picture 6" descr="Big Bag con Asas Túnel">
            <a:extLst>
              <a:ext uri="{FF2B5EF4-FFF2-40B4-BE49-F238E27FC236}">
                <a16:creationId xmlns:a16="http://schemas.microsoft.com/office/drawing/2014/main" id="{3FE07C0F-28D1-4876-9A43-BFA79B2780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7926" y="4287683"/>
            <a:ext cx="1014863" cy="1014863"/>
          </a:xfrm>
          <a:prstGeom prst="rect">
            <a:avLst/>
          </a:prstGeom>
          <a:noFill/>
          <a:extLst>
            <a:ext uri="{909E8E84-426E-40DD-AFC4-6F175D3DCCD1}">
              <a14:hiddenFill xmlns:a14="http://schemas.microsoft.com/office/drawing/2010/main">
                <a:solidFill>
                  <a:srgbClr val="FFFFFF"/>
                </a:solidFill>
              </a14:hiddenFill>
            </a:ext>
          </a:extLst>
        </p:spPr>
      </p:pic>
      <p:sp>
        <p:nvSpPr>
          <p:cNvPr id="53" name="CuadroTexto 52">
            <a:extLst>
              <a:ext uri="{FF2B5EF4-FFF2-40B4-BE49-F238E27FC236}">
                <a16:creationId xmlns:a16="http://schemas.microsoft.com/office/drawing/2014/main" id="{CE1C2D9B-A332-4D67-8A4F-ED3124216564}"/>
              </a:ext>
            </a:extLst>
          </p:cNvPr>
          <p:cNvSpPr txBox="1"/>
          <p:nvPr/>
        </p:nvSpPr>
        <p:spPr>
          <a:xfrm>
            <a:off x="1709697" y="174730"/>
            <a:ext cx="169321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Characterization</a:t>
            </a:r>
          </a:p>
        </p:txBody>
      </p:sp>
      <p:sp>
        <p:nvSpPr>
          <p:cNvPr id="56" name="CuadroTexto 55">
            <a:extLst>
              <a:ext uri="{FF2B5EF4-FFF2-40B4-BE49-F238E27FC236}">
                <a16:creationId xmlns:a16="http://schemas.microsoft.com/office/drawing/2014/main" id="{CE1C2D9B-A332-4D67-8A4F-ED3124216564}"/>
              </a:ext>
            </a:extLst>
          </p:cNvPr>
          <p:cNvSpPr txBox="1"/>
          <p:nvPr/>
        </p:nvSpPr>
        <p:spPr>
          <a:xfrm>
            <a:off x="634983" y="5228920"/>
            <a:ext cx="2149428"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Classification and Assay by Size (XRF)</a:t>
            </a:r>
          </a:p>
        </p:txBody>
      </p:sp>
      <p:sp>
        <p:nvSpPr>
          <p:cNvPr id="58" name="CuadroTexto 57">
            <a:extLst>
              <a:ext uri="{FF2B5EF4-FFF2-40B4-BE49-F238E27FC236}">
                <a16:creationId xmlns:a16="http://schemas.microsoft.com/office/drawing/2014/main" id="{CE1C2D9B-A332-4D67-8A4F-ED3124216564}"/>
              </a:ext>
            </a:extLst>
          </p:cNvPr>
          <p:cNvSpPr txBox="1"/>
          <p:nvPr/>
        </p:nvSpPr>
        <p:spPr>
          <a:xfrm>
            <a:off x="4224066" y="6309842"/>
            <a:ext cx="1910705"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DHIMS test work</a:t>
            </a:r>
          </a:p>
        </p:txBody>
      </p:sp>
      <p:sp>
        <p:nvSpPr>
          <p:cNvPr id="61" name="CuadroTexto 60">
            <a:extLst>
              <a:ext uri="{FF2B5EF4-FFF2-40B4-BE49-F238E27FC236}">
                <a16:creationId xmlns:a16="http://schemas.microsoft.com/office/drawing/2014/main" id="{CE1C2D9B-A332-4D67-8A4F-ED3124216564}"/>
              </a:ext>
            </a:extLst>
          </p:cNvPr>
          <p:cNvSpPr txBox="1"/>
          <p:nvPr/>
        </p:nvSpPr>
        <p:spPr>
          <a:xfrm>
            <a:off x="5862144" y="1041662"/>
            <a:ext cx="1693214"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Re-</a:t>
            </a:r>
            <a:r>
              <a:rPr kumimoji="0" lang="es-ES" sz="16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grinding</a:t>
            </a:r>
            <a:endParaRPr kumimoji="0" lang="es-E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 name="Flecha: curvada hacia abajo 1">
            <a:extLst>
              <a:ext uri="{FF2B5EF4-FFF2-40B4-BE49-F238E27FC236}">
                <a16:creationId xmlns:a16="http://schemas.microsoft.com/office/drawing/2014/main" id="{88ED74B8-013F-4DC9-AF9F-A8B1B5AF1529}"/>
              </a:ext>
            </a:extLst>
          </p:cNvPr>
          <p:cNvSpPr/>
          <p:nvPr/>
        </p:nvSpPr>
        <p:spPr>
          <a:xfrm rot="5400000">
            <a:off x="5501688" y="2032561"/>
            <a:ext cx="1522689" cy="79859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3" name="Picture 2" descr="Strategic Minerals Spain">
            <a:extLst>
              <a:ext uri="{FF2B5EF4-FFF2-40B4-BE49-F238E27FC236}">
                <a16:creationId xmlns:a16="http://schemas.microsoft.com/office/drawing/2014/main" id="{CB956767-7CCF-4666-BF7A-3C885E4252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65" y="6350614"/>
            <a:ext cx="1961791" cy="48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88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5631CBC1-99B9-4CA3-AD61-C97771E10186}"/>
              </a:ext>
            </a:extLst>
          </p:cNvPr>
          <p:cNvSpPr txBox="1"/>
          <p:nvPr/>
        </p:nvSpPr>
        <p:spPr>
          <a:xfrm>
            <a:off x="24441" y="120882"/>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Results and Discussion</a:t>
            </a:r>
          </a:p>
        </p:txBody>
      </p:sp>
      <p:pic>
        <p:nvPicPr>
          <p:cNvPr id="20" name="Picture 5">
            <a:extLst>
              <a:ext uri="{FF2B5EF4-FFF2-40B4-BE49-F238E27FC236}">
                <a16:creationId xmlns:a16="http://schemas.microsoft.com/office/drawing/2014/main" id="{01BC6F53-49F8-49F2-841A-C82E6A9F2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841" y="5942024"/>
            <a:ext cx="915975" cy="915975"/>
          </a:xfrm>
          <a:prstGeom prst="rect">
            <a:avLst/>
          </a:prstGeom>
        </p:spPr>
      </p:pic>
      <p:sp>
        <p:nvSpPr>
          <p:cNvPr id="38" name="Slide Number Placeholder 5">
            <a:extLst>
              <a:ext uri="{FF2B5EF4-FFF2-40B4-BE49-F238E27FC236}">
                <a16:creationId xmlns:a16="http://schemas.microsoft.com/office/drawing/2014/main" id="{BB2684A0-4516-4848-813C-4658B941FA02}"/>
              </a:ext>
            </a:extLst>
          </p:cNvPr>
          <p:cNvSpPr>
            <a:spLocks noGrp="1"/>
          </p:cNvSpPr>
          <p:nvPr>
            <p:ph type="sldNum" sz="quarter" idx="12"/>
          </p:nvPr>
        </p:nvSpPr>
        <p:spPr>
          <a:xfrm>
            <a:off x="6934200" y="656338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EAE96-855E-42B1-8DE9-9C9E68DE18C5}" type="slidenum">
              <a:rPr kumimoji="0" lang="fr-FR" sz="1200" b="1" i="0" u="none" strike="noStrike" kern="1200" cap="none" spc="0" normalizeH="0" baseline="0" noProof="0" smtClean="0">
                <a:ln>
                  <a:noFill/>
                </a:ln>
                <a:solidFill>
                  <a:prstClr val="black"/>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5" name="Imagen 4">
            <a:extLst>
              <a:ext uri="{FF2B5EF4-FFF2-40B4-BE49-F238E27FC236}">
                <a16:creationId xmlns:a16="http://schemas.microsoft.com/office/drawing/2014/main" id="{651C0241-9097-4315-908E-785E113803C6}"/>
              </a:ext>
            </a:extLst>
          </p:cNvPr>
          <p:cNvPicPr>
            <a:picLocks noChangeAspect="1"/>
          </p:cNvPicPr>
          <p:nvPr/>
        </p:nvPicPr>
        <p:blipFill rotWithShape="1">
          <a:blip r:embed="rId3"/>
          <a:srcRect b="7206"/>
          <a:stretch/>
        </p:blipFill>
        <p:spPr>
          <a:xfrm>
            <a:off x="2066193" y="675973"/>
            <a:ext cx="6647979" cy="2811646"/>
          </a:xfrm>
          <a:prstGeom prst="rect">
            <a:avLst/>
          </a:prstGeom>
        </p:spPr>
      </p:pic>
      <p:pic>
        <p:nvPicPr>
          <p:cNvPr id="16" name="Imagen 15">
            <a:extLst>
              <a:ext uri="{FF2B5EF4-FFF2-40B4-BE49-F238E27FC236}">
                <a16:creationId xmlns:a16="http://schemas.microsoft.com/office/drawing/2014/main" id="{52B8B767-7575-4728-9E19-9C1310C74A0F}"/>
              </a:ext>
            </a:extLst>
          </p:cNvPr>
          <p:cNvPicPr>
            <a:picLocks noChangeAspect="1"/>
          </p:cNvPicPr>
          <p:nvPr/>
        </p:nvPicPr>
        <p:blipFill>
          <a:blip r:embed="rId4"/>
          <a:stretch>
            <a:fillRect/>
          </a:stretch>
        </p:blipFill>
        <p:spPr>
          <a:xfrm>
            <a:off x="134006" y="3618764"/>
            <a:ext cx="4130264" cy="3168224"/>
          </a:xfrm>
          <a:prstGeom prst="rect">
            <a:avLst/>
          </a:prstGeom>
        </p:spPr>
      </p:pic>
      <p:sp>
        <p:nvSpPr>
          <p:cNvPr id="8" name="CuadroTexto 7">
            <a:extLst>
              <a:ext uri="{FF2B5EF4-FFF2-40B4-BE49-F238E27FC236}">
                <a16:creationId xmlns:a16="http://schemas.microsoft.com/office/drawing/2014/main" id="{5F993711-256D-40A5-887A-0738B9E729E6}"/>
              </a:ext>
            </a:extLst>
          </p:cNvPr>
          <p:cNvSpPr txBox="1"/>
          <p:nvPr/>
        </p:nvSpPr>
        <p:spPr>
          <a:xfrm>
            <a:off x="5520103" y="4335973"/>
            <a:ext cx="322628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33.75% Sn, 5.24% Ta, 4.64% Nb</a:t>
            </a:r>
            <a:endParaRPr kumimoji="0" lang="es-E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CuadroTexto 9">
            <a:extLst>
              <a:ext uri="{FF2B5EF4-FFF2-40B4-BE49-F238E27FC236}">
                <a16:creationId xmlns:a16="http://schemas.microsoft.com/office/drawing/2014/main" id="{D6B93CF3-E877-4A9E-A933-AF3DB83C0150}"/>
              </a:ext>
            </a:extLst>
          </p:cNvPr>
          <p:cNvSpPr txBox="1"/>
          <p:nvPr/>
        </p:nvSpPr>
        <p:spPr>
          <a:xfrm>
            <a:off x="4452713" y="5391736"/>
            <a:ext cx="354828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Increasing Sn, Ta and Nb contents with decreasing size particle. Highest concentrations below 106 µm.</a:t>
            </a:r>
            <a:endParaRPr kumimoji="0" lang="es-E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1" name="CuadroTexto 10">
            <a:extLst>
              <a:ext uri="{FF2B5EF4-FFF2-40B4-BE49-F238E27FC236}">
                <a16:creationId xmlns:a16="http://schemas.microsoft.com/office/drawing/2014/main" id="{CE1C2D9B-A332-4D67-8A4F-ED3124216564}"/>
              </a:ext>
            </a:extLst>
          </p:cNvPr>
          <p:cNvSpPr txBox="1"/>
          <p:nvPr/>
        </p:nvSpPr>
        <p:spPr>
          <a:xfrm>
            <a:off x="5720229" y="3429000"/>
            <a:ext cx="2826027"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Feed</a:t>
            </a:r>
            <a:r>
              <a:rPr kumimoji="0" lang="es-E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Sn-Ta-Nb concentrate</a:t>
            </a:r>
          </a:p>
        </p:txBody>
      </p:sp>
      <p:sp>
        <p:nvSpPr>
          <p:cNvPr id="2" name="Elipse 1"/>
          <p:cNvSpPr/>
          <p:nvPr/>
        </p:nvSpPr>
        <p:spPr>
          <a:xfrm>
            <a:off x="3931682" y="3148304"/>
            <a:ext cx="1588421" cy="4704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lecha: curvada hacia arriba 3">
            <a:extLst>
              <a:ext uri="{FF2B5EF4-FFF2-40B4-BE49-F238E27FC236}">
                <a16:creationId xmlns:a16="http://schemas.microsoft.com/office/drawing/2014/main" id="{BEDF9F64-4D5C-497E-94D9-CA67681EB321}"/>
              </a:ext>
            </a:extLst>
          </p:cNvPr>
          <p:cNvSpPr/>
          <p:nvPr/>
        </p:nvSpPr>
        <p:spPr>
          <a:xfrm rot="12531756">
            <a:off x="3970474" y="4622693"/>
            <a:ext cx="1393058" cy="519219"/>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6" name="Picture 2" descr="Strategic Minerals Spain">
            <a:extLst>
              <a:ext uri="{FF2B5EF4-FFF2-40B4-BE49-F238E27FC236}">
                <a16:creationId xmlns:a16="http://schemas.microsoft.com/office/drawing/2014/main" id="{E60E31A7-6243-40E2-A5C1-25B3ACB4AD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3242" y="88261"/>
            <a:ext cx="1961791" cy="48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1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5C75C3D1-87EE-4037-8125-8ACEB86E37EB}"/>
              </a:ext>
            </a:extLst>
          </p:cNvPr>
          <p:cNvSpPr txBox="1"/>
          <p:nvPr/>
        </p:nvSpPr>
        <p:spPr>
          <a:xfrm>
            <a:off x="5608188" y="1462498"/>
            <a:ext cx="3276176" cy="769441"/>
          </a:xfrm>
          <a:prstGeom prst="rect">
            <a:avLst/>
          </a:prstGeom>
          <a:noFill/>
        </p:spPr>
        <p:txBody>
          <a:bodyPr wrap="square">
            <a:spAutoFit/>
          </a:bodyPr>
          <a:lstStyle/>
          <a:p>
            <a:pPr algn="ctr"/>
            <a:r>
              <a:rPr lang="en-GB"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DHIMS assays configuration.</a:t>
            </a:r>
          </a:p>
          <a:p>
            <a:pPr algn="ctr"/>
            <a:r>
              <a:rPr lang="en-GB" sz="1600"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r>
              <a:rPr lang="en-GB" sz="12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Due to SMS data protection, they are considered qualitatively)</a:t>
            </a:r>
            <a:endParaRPr lang="es-ES" sz="1200" dirty="0"/>
          </a:p>
        </p:txBody>
      </p:sp>
      <p:sp>
        <p:nvSpPr>
          <p:cNvPr id="13" name="Flecha: curvada hacia abajo 12">
            <a:extLst>
              <a:ext uri="{FF2B5EF4-FFF2-40B4-BE49-F238E27FC236}">
                <a16:creationId xmlns:a16="http://schemas.microsoft.com/office/drawing/2014/main" id="{6E8BF406-C070-4622-BCFE-3A71F2449033}"/>
              </a:ext>
            </a:extLst>
          </p:cNvPr>
          <p:cNvSpPr/>
          <p:nvPr/>
        </p:nvSpPr>
        <p:spPr>
          <a:xfrm rot="4793179">
            <a:off x="7596235" y="2347707"/>
            <a:ext cx="1522689" cy="79859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TextBox 3">
            <a:extLst>
              <a:ext uri="{FF2B5EF4-FFF2-40B4-BE49-F238E27FC236}">
                <a16:creationId xmlns:a16="http://schemas.microsoft.com/office/drawing/2014/main" id="{5631CBC1-99B9-4CA3-AD61-C97771E10186}"/>
              </a:ext>
            </a:extLst>
          </p:cNvPr>
          <p:cNvSpPr txBox="1"/>
          <p:nvPr/>
        </p:nvSpPr>
        <p:spPr>
          <a:xfrm>
            <a:off x="313699" y="101040"/>
            <a:ext cx="8814623" cy="830997"/>
          </a:xfrm>
          <a:prstGeom prst="rect">
            <a:avLst/>
          </a:prstGeom>
          <a:noFill/>
        </p:spPr>
        <p:txBody>
          <a:bodyPr wrap="square" rtlCol="0">
            <a:spAutoFit/>
          </a:bodyPr>
          <a:lstStyle/>
          <a:p>
            <a:pPr algn="r"/>
            <a:r>
              <a:rPr lang="fr-FR" sz="2400" b="1" u="sng" dirty="0">
                <a:latin typeface="Palatino Linotype" panose="02040502050505030304" pitchFamily="18" charset="0"/>
              </a:rPr>
              <a:t>Results and Discussion</a:t>
            </a:r>
          </a:p>
          <a:p>
            <a:pPr algn="r"/>
            <a:r>
              <a:rPr lang="fr-FR" sz="2000" b="1" dirty="0">
                <a:latin typeface="Palatino Linotype" panose="02040502050505030304" pitchFamily="18" charset="0"/>
              </a:rPr>
              <a:t>DHIMS</a:t>
            </a:r>
            <a:r>
              <a:rPr lang="fr-FR" sz="2400" b="1" dirty="0">
                <a:latin typeface="Palatino Linotype" panose="02040502050505030304" pitchFamily="18" charset="0"/>
              </a:rPr>
              <a:t> </a:t>
            </a:r>
            <a:r>
              <a:rPr lang="fr-FR" sz="2000" b="1" dirty="0">
                <a:latin typeface="Palatino Linotype" panose="02040502050505030304" pitchFamily="18" charset="0"/>
              </a:rPr>
              <a:t>multifactorial assays  (XRF)</a:t>
            </a:r>
          </a:p>
        </p:txBody>
      </p:sp>
      <p:pic>
        <p:nvPicPr>
          <p:cNvPr id="20" name="Picture 5">
            <a:extLst>
              <a:ext uri="{FF2B5EF4-FFF2-40B4-BE49-F238E27FC236}">
                <a16:creationId xmlns:a16="http://schemas.microsoft.com/office/drawing/2014/main" id="{01BC6F53-49F8-49F2-841A-C82E6A9F2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841" y="5942024"/>
            <a:ext cx="915975" cy="915975"/>
          </a:xfrm>
          <a:prstGeom prst="rect">
            <a:avLst/>
          </a:prstGeom>
        </p:spPr>
      </p:pic>
      <p:sp>
        <p:nvSpPr>
          <p:cNvPr id="38" name="Slide Number Placeholder 5">
            <a:extLst>
              <a:ext uri="{FF2B5EF4-FFF2-40B4-BE49-F238E27FC236}">
                <a16:creationId xmlns:a16="http://schemas.microsoft.com/office/drawing/2014/main" id="{BB2684A0-4516-4848-813C-4658B941FA02}"/>
              </a:ext>
            </a:extLst>
          </p:cNvPr>
          <p:cNvSpPr>
            <a:spLocks noGrp="1"/>
          </p:cNvSpPr>
          <p:nvPr>
            <p:ph type="sldNum" sz="quarter" idx="12"/>
          </p:nvPr>
        </p:nvSpPr>
        <p:spPr>
          <a:xfrm>
            <a:off x="6934200" y="6563386"/>
            <a:ext cx="2133600" cy="365125"/>
          </a:xfrm>
        </p:spPr>
        <p:txBody>
          <a:bodyPr/>
          <a:lstStyle/>
          <a:p>
            <a:fld id="{FCAEAE96-855E-42B1-8DE9-9C9E68DE18C5}" type="slidenum">
              <a:rPr lang="fr-FR" b="1" smtClean="0">
                <a:solidFill>
                  <a:schemeClr val="tx1"/>
                </a:solidFill>
                <a:latin typeface="Palatino Linotype" panose="02040502050505030304" pitchFamily="18" charset="0"/>
              </a:rPr>
              <a:pPr/>
              <a:t>9</a:t>
            </a:fld>
            <a:endParaRPr lang="fr-FR" b="1" dirty="0">
              <a:solidFill>
                <a:schemeClr val="tx1"/>
              </a:solidFill>
              <a:latin typeface="Palatino Linotype" panose="02040502050505030304" pitchFamily="18" charset="0"/>
            </a:endParaRPr>
          </a:p>
        </p:txBody>
      </p:sp>
      <p:sp>
        <p:nvSpPr>
          <p:cNvPr id="2" name="Rectángulo 1">
            <a:extLst>
              <a:ext uri="{FF2B5EF4-FFF2-40B4-BE49-F238E27FC236}">
                <a16:creationId xmlns:a16="http://schemas.microsoft.com/office/drawing/2014/main" id="{00F9852C-3EC3-4CC0-818C-23E020CD65BE}"/>
              </a:ext>
            </a:extLst>
          </p:cNvPr>
          <p:cNvSpPr/>
          <p:nvPr/>
        </p:nvSpPr>
        <p:spPr>
          <a:xfrm>
            <a:off x="3558024" y="4727275"/>
            <a:ext cx="5578788" cy="18978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CuadroTexto 8">
            <a:extLst>
              <a:ext uri="{FF2B5EF4-FFF2-40B4-BE49-F238E27FC236}">
                <a16:creationId xmlns:a16="http://schemas.microsoft.com/office/drawing/2014/main" id="{BF56B94A-4AB6-4F3E-A518-1D482BD7E7A5}"/>
              </a:ext>
            </a:extLst>
          </p:cNvPr>
          <p:cNvSpPr txBox="1"/>
          <p:nvPr/>
        </p:nvSpPr>
        <p:spPr>
          <a:xfrm>
            <a:off x="15678" y="3733068"/>
            <a:ext cx="3381555" cy="166199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1600" b="1" dirty="0">
                <a:effectLst/>
                <a:latin typeface="Palatino Linotype" panose="02040502050505030304" pitchFamily="18" charset="0"/>
                <a:ea typeface="Times New Roman" panose="02020603050405020304" pitchFamily="18" charset="0"/>
              </a:rPr>
              <a:t>Paramagnetic Concentrate (</a:t>
            </a:r>
            <a:r>
              <a:rPr lang="en-GB" sz="1600" b="1" dirty="0">
                <a:solidFill>
                  <a:srgbClr val="000000"/>
                </a:solidFill>
                <a:effectLst/>
                <a:latin typeface="Palatino Linotype" panose="02040502050505030304" pitchFamily="18" charset="0"/>
                <a:ea typeface="Times New Roman" panose="02020603050405020304" pitchFamily="18" charset="0"/>
              </a:rPr>
              <a:t>Tantalite-columbite</a:t>
            </a:r>
            <a:r>
              <a:rPr lang="en-GB" sz="1600" dirty="0">
                <a:effectLst/>
                <a:latin typeface="Times New Roman" panose="02020603050405020304" pitchFamily="18" charset="0"/>
                <a:ea typeface="Times New Roman" panose="02020603050405020304" pitchFamily="18" charset="0"/>
              </a:rPr>
              <a:t>)</a:t>
            </a:r>
            <a:endParaRPr lang="en-GB" sz="1600" b="1" baseline="-25000" dirty="0">
              <a:solidFill>
                <a:srgbClr val="000000"/>
              </a:solidFill>
              <a:effectLst/>
              <a:latin typeface="Palatino Linotype" panose="02040502050505030304" pitchFamily="18" charset="0"/>
              <a:ea typeface="Times New Roman" panose="02020603050405020304" pitchFamily="18" charset="0"/>
            </a:endParaRPr>
          </a:p>
          <a:p>
            <a:r>
              <a:rPr lang="en-GB" sz="1400" u="sng" dirty="0">
                <a:effectLst/>
                <a:latin typeface="Palatino Linotype" panose="02040502050505030304" pitchFamily="18" charset="0"/>
                <a:ea typeface="Times New Roman" panose="02020603050405020304" pitchFamily="18" charset="0"/>
              </a:rPr>
              <a:t>Test 6</a:t>
            </a:r>
            <a:r>
              <a:rPr lang="en-GB" sz="1400" dirty="0">
                <a:effectLst/>
                <a:latin typeface="Palatino Linotype" panose="02040502050505030304" pitchFamily="18" charset="0"/>
                <a:ea typeface="Times New Roman" panose="02020603050405020304" pitchFamily="18" charset="0"/>
              </a:rPr>
              <a:t>: 150/90 µm fraction. The b</a:t>
            </a:r>
            <a:r>
              <a:rPr lang="en-GB" sz="1400" dirty="0">
                <a:latin typeface="Palatino Linotype" panose="02040502050505030304" pitchFamily="18" charset="0"/>
              </a:rPr>
              <a:t>est grades and recovery.</a:t>
            </a:r>
          </a:p>
          <a:p>
            <a:r>
              <a:rPr lang="en-GB" sz="1400" u="sng" dirty="0">
                <a:latin typeface="Palatino Linotype" panose="02040502050505030304" pitchFamily="18" charset="0"/>
              </a:rPr>
              <a:t>Test 7</a:t>
            </a:r>
            <a:r>
              <a:rPr lang="en-GB" sz="1400" dirty="0">
                <a:latin typeface="Palatino Linotype" panose="02040502050505030304" pitchFamily="18" charset="0"/>
              </a:rPr>
              <a:t>: &lt;90 </a:t>
            </a:r>
            <a:r>
              <a:rPr lang="en-GB" sz="1400" dirty="0">
                <a:effectLst/>
                <a:latin typeface="Palatino Linotype" panose="02040502050505030304" pitchFamily="18" charset="0"/>
                <a:ea typeface="Times New Roman" panose="02020603050405020304" pitchFamily="18" charset="0"/>
              </a:rPr>
              <a:t>µm fraction. The b</a:t>
            </a:r>
            <a:r>
              <a:rPr lang="en-GB" sz="1400" dirty="0">
                <a:latin typeface="Palatino Linotype" panose="02040502050505030304" pitchFamily="18" charset="0"/>
              </a:rPr>
              <a:t>est grades.</a:t>
            </a:r>
          </a:p>
          <a:p>
            <a:r>
              <a:rPr lang="en-GB" sz="1400" u="sng" dirty="0">
                <a:latin typeface="Palatino Linotype" panose="02040502050505030304" pitchFamily="18" charset="0"/>
              </a:rPr>
              <a:t>Test 10</a:t>
            </a:r>
            <a:r>
              <a:rPr lang="en-GB" sz="1400" dirty="0">
                <a:latin typeface="Palatino Linotype" panose="02040502050505030304" pitchFamily="18" charset="0"/>
              </a:rPr>
              <a:t>: &lt;90 </a:t>
            </a:r>
            <a:r>
              <a:rPr lang="en-GB" sz="1400" dirty="0">
                <a:effectLst/>
                <a:latin typeface="Palatino Linotype" panose="02040502050505030304" pitchFamily="18" charset="0"/>
                <a:ea typeface="Times New Roman" panose="02020603050405020304" pitchFamily="18" charset="0"/>
              </a:rPr>
              <a:t>µm fraction. The b</a:t>
            </a:r>
            <a:r>
              <a:rPr lang="en-GB" sz="1400" dirty="0">
                <a:latin typeface="Palatino Linotype" panose="02040502050505030304" pitchFamily="18" charset="0"/>
              </a:rPr>
              <a:t>est recovery.</a:t>
            </a:r>
          </a:p>
        </p:txBody>
      </p:sp>
      <p:pic>
        <p:nvPicPr>
          <p:cNvPr id="3" name="Imagen 2">
            <a:extLst>
              <a:ext uri="{FF2B5EF4-FFF2-40B4-BE49-F238E27FC236}">
                <a16:creationId xmlns:a16="http://schemas.microsoft.com/office/drawing/2014/main" id="{CEB6868E-AFDC-4C8B-B458-5701001D6A5B}"/>
              </a:ext>
            </a:extLst>
          </p:cNvPr>
          <p:cNvPicPr>
            <a:picLocks noChangeAspect="1"/>
          </p:cNvPicPr>
          <p:nvPr/>
        </p:nvPicPr>
        <p:blipFill>
          <a:blip r:embed="rId4"/>
          <a:stretch>
            <a:fillRect/>
          </a:stretch>
        </p:blipFill>
        <p:spPr>
          <a:xfrm>
            <a:off x="3523518" y="3242736"/>
            <a:ext cx="5604804" cy="2538983"/>
          </a:xfrm>
          <a:prstGeom prst="rect">
            <a:avLst/>
          </a:prstGeom>
        </p:spPr>
      </p:pic>
      <p:sp>
        <p:nvSpPr>
          <p:cNvPr id="5" name="Rectángulo 4">
            <a:extLst>
              <a:ext uri="{FF2B5EF4-FFF2-40B4-BE49-F238E27FC236}">
                <a16:creationId xmlns:a16="http://schemas.microsoft.com/office/drawing/2014/main" id="{95312153-A824-4A9C-B3CF-E9AB7AF5C000}"/>
              </a:ext>
            </a:extLst>
          </p:cNvPr>
          <p:cNvSpPr/>
          <p:nvPr/>
        </p:nvSpPr>
        <p:spPr>
          <a:xfrm>
            <a:off x="3558024" y="4537950"/>
            <a:ext cx="5578788" cy="1902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1F7622A9-DA91-470D-A1F8-BD8EC16B64CD}"/>
              </a:ext>
            </a:extLst>
          </p:cNvPr>
          <p:cNvSpPr txBox="1"/>
          <p:nvPr/>
        </p:nvSpPr>
        <p:spPr>
          <a:xfrm>
            <a:off x="137373" y="6057044"/>
            <a:ext cx="7929113"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anose="05000000000000000000" pitchFamily="2" charset="2"/>
              <a:buChar char="ü"/>
            </a:pPr>
            <a:r>
              <a:rPr lang="en-GB" sz="1400" dirty="0">
                <a:latin typeface="Palatino Linotype" panose="02040502050505030304" pitchFamily="18" charset="0"/>
                <a:ea typeface="Times New Roman" panose="02020603050405020304" pitchFamily="18" charset="0"/>
              </a:rPr>
              <a:t>T</a:t>
            </a:r>
            <a:r>
              <a:rPr lang="en-GB" sz="1400" dirty="0">
                <a:effectLst/>
                <a:latin typeface="Palatino Linotype" panose="02040502050505030304" pitchFamily="18" charset="0"/>
                <a:ea typeface="Times New Roman" panose="02020603050405020304" pitchFamily="18" charset="0"/>
              </a:rPr>
              <a:t>antalite has a well-liberated size below 100 µm.</a:t>
            </a:r>
            <a:endParaRPr lang="en-GB" sz="1400" dirty="0">
              <a:latin typeface="Palatino Linotype" panose="02040502050505030304" pitchFamily="18" charset="0"/>
              <a:ea typeface="Times New Roman" panose="02020603050405020304" pitchFamily="18" charset="0"/>
            </a:endParaRPr>
          </a:p>
          <a:p>
            <a:pPr marL="285750" indent="-285750" algn="just">
              <a:buFont typeface="Wingdings" panose="05000000000000000000" pitchFamily="2" charset="2"/>
              <a:buChar char="ü"/>
            </a:pPr>
            <a:r>
              <a:rPr lang="en-GB" sz="1400" dirty="0">
                <a:effectLst/>
                <a:latin typeface="Palatino Linotype" panose="02040502050505030304" pitchFamily="18" charset="0"/>
                <a:ea typeface="Times New Roman" panose="02020603050405020304" pitchFamily="18" charset="0"/>
              </a:rPr>
              <a:t>Granulometric size influencing both the increase of the grades and the yields of the species. </a:t>
            </a:r>
          </a:p>
          <a:p>
            <a:pPr marL="285750" indent="-285750" algn="just">
              <a:buFont typeface="Wingdings" panose="05000000000000000000" pitchFamily="2" charset="2"/>
              <a:buChar char="ü"/>
            </a:pPr>
            <a:r>
              <a:rPr lang="en-GB" sz="1400" dirty="0">
                <a:latin typeface="Palatino Linotype" panose="02040502050505030304" pitchFamily="18" charset="0"/>
                <a:ea typeface="Times New Roman" panose="02020603050405020304" pitchFamily="18" charset="0"/>
              </a:rPr>
              <a:t>H</a:t>
            </a:r>
            <a:r>
              <a:rPr lang="en-GB" sz="1400" dirty="0">
                <a:effectLst/>
                <a:latin typeface="Palatino Linotype" panose="02040502050505030304" pitchFamily="18" charset="0"/>
                <a:ea typeface="Times New Roman" panose="02020603050405020304" pitchFamily="18" charset="0"/>
              </a:rPr>
              <a:t>igher content of SiO</a:t>
            </a:r>
            <a:r>
              <a:rPr lang="en-GB" sz="1400" baseline="-25000" dirty="0">
                <a:effectLst/>
                <a:latin typeface="Palatino Linotype" panose="02040502050505030304" pitchFamily="18" charset="0"/>
                <a:ea typeface="Times New Roman" panose="02020603050405020304" pitchFamily="18" charset="0"/>
              </a:rPr>
              <a:t>2</a:t>
            </a:r>
            <a:r>
              <a:rPr lang="en-GB" sz="1400" b="1" dirty="0">
                <a:effectLst/>
                <a:latin typeface="Palatino Linotype" panose="02040502050505030304" pitchFamily="18" charset="0"/>
                <a:ea typeface="Times New Roman" panose="02020603050405020304" pitchFamily="18" charset="0"/>
              </a:rPr>
              <a:t>, </a:t>
            </a:r>
            <a:r>
              <a:rPr lang="en-GB" sz="1400" dirty="0">
                <a:solidFill>
                  <a:srgbClr val="000000"/>
                </a:solidFill>
                <a:effectLst/>
                <a:latin typeface="Palatino Linotype" panose="02040502050505030304" pitchFamily="18" charset="0"/>
                <a:ea typeface="Times New Roman" panose="02020603050405020304" pitchFamily="18" charset="0"/>
              </a:rPr>
              <a:t>Fe</a:t>
            </a:r>
            <a:r>
              <a:rPr lang="en-GB" sz="1400" baseline="-25000" dirty="0">
                <a:solidFill>
                  <a:srgbClr val="000000"/>
                </a:solidFill>
                <a:effectLst/>
                <a:latin typeface="Palatino Linotype" panose="02040502050505030304" pitchFamily="18" charset="0"/>
                <a:ea typeface="Times New Roman" panose="02020603050405020304" pitchFamily="18" charset="0"/>
              </a:rPr>
              <a:t>2</a:t>
            </a:r>
            <a:r>
              <a:rPr lang="en-GB" sz="1400" dirty="0">
                <a:solidFill>
                  <a:srgbClr val="000000"/>
                </a:solidFill>
                <a:effectLst/>
                <a:latin typeface="Palatino Linotype" panose="02040502050505030304" pitchFamily="18" charset="0"/>
                <a:ea typeface="Times New Roman" panose="02020603050405020304" pitchFamily="18" charset="0"/>
              </a:rPr>
              <a:t>O</a:t>
            </a:r>
            <a:r>
              <a:rPr lang="en-GB" sz="1400" baseline="-25000" dirty="0">
                <a:solidFill>
                  <a:srgbClr val="000000"/>
                </a:solidFill>
                <a:effectLst/>
                <a:latin typeface="Palatino Linotype" panose="02040502050505030304" pitchFamily="18" charset="0"/>
                <a:ea typeface="Times New Roman" panose="02020603050405020304" pitchFamily="18" charset="0"/>
              </a:rPr>
              <a:t>3 </a:t>
            </a:r>
            <a:r>
              <a:rPr lang="en-GB" sz="1400" dirty="0">
                <a:effectLst/>
                <a:latin typeface="Palatino Linotype" panose="02040502050505030304" pitchFamily="18" charset="0"/>
                <a:ea typeface="Times New Roman" panose="02020603050405020304" pitchFamily="18" charset="0"/>
              </a:rPr>
              <a:t>and MnO in coarser fraction. </a:t>
            </a:r>
            <a:endParaRPr lang="es-ES" sz="1400" dirty="0">
              <a:latin typeface="Palatino Linotype" panose="02040502050505030304" pitchFamily="18" charset="0"/>
            </a:endParaRPr>
          </a:p>
        </p:txBody>
      </p:sp>
      <p:graphicFrame>
        <p:nvGraphicFramePr>
          <p:cNvPr id="7" name="Tabla 6">
            <a:extLst>
              <a:ext uri="{FF2B5EF4-FFF2-40B4-BE49-F238E27FC236}">
                <a16:creationId xmlns:a16="http://schemas.microsoft.com/office/drawing/2014/main" id="{9E8B294E-9410-49DD-ADB4-E88676096B7D}"/>
              </a:ext>
            </a:extLst>
          </p:cNvPr>
          <p:cNvGraphicFramePr>
            <a:graphicFrameLocks noGrp="1"/>
          </p:cNvGraphicFramePr>
          <p:nvPr>
            <p:extLst>
              <p:ext uri="{D42A27DB-BD31-4B8C-83A1-F6EECF244321}">
                <p14:modId xmlns:p14="http://schemas.microsoft.com/office/powerpoint/2010/main" val="2728404583"/>
              </p:ext>
            </p:extLst>
          </p:nvPr>
        </p:nvGraphicFramePr>
        <p:xfrm>
          <a:off x="40257" y="1069097"/>
          <a:ext cx="5393690" cy="2057152"/>
        </p:xfrm>
        <a:graphic>
          <a:graphicData uri="http://schemas.openxmlformats.org/drawingml/2006/table">
            <a:tbl>
              <a:tblPr firstRow="1" firstCol="1" bandRow="1"/>
              <a:tblGrid>
                <a:gridCol w="1076960">
                  <a:extLst>
                    <a:ext uri="{9D8B030D-6E8A-4147-A177-3AD203B41FA5}">
                      <a16:colId xmlns:a16="http://schemas.microsoft.com/office/drawing/2014/main" val="733623684"/>
                    </a:ext>
                  </a:extLst>
                </a:gridCol>
                <a:gridCol w="1260475">
                  <a:extLst>
                    <a:ext uri="{9D8B030D-6E8A-4147-A177-3AD203B41FA5}">
                      <a16:colId xmlns:a16="http://schemas.microsoft.com/office/drawing/2014/main" val="162225205"/>
                    </a:ext>
                  </a:extLst>
                </a:gridCol>
                <a:gridCol w="1707515">
                  <a:extLst>
                    <a:ext uri="{9D8B030D-6E8A-4147-A177-3AD203B41FA5}">
                      <a16:colId xmlns:a16="http://schemas.microsoft.com/office/drawing/2014/main" val="755276863"/>
                    </a:ext>
                  </a:extLst>
                </a:gridCol>
                <a:gridCol w="1348740">
                  <a:extLst>
                    <a:ext uri="{9D8B030D-6E8A-4147-A177-3AD203B41FA5}">
                      <a16:colId xmlns:a16="http://schemas.microsoft.com/office/drawing/2014/main" val="2542369075"/>
                    </a:ext>
                  </a:extLst>
                </a:gridCol>
              </a:tblGrid>
              <a:tr h="156210">
                <a:tc>
                  <a:txBody>
                    <a:bodyPr/>
                    <a:lstStyle/>
                    <a:p>
                      <a:pPr indent="269875" algn="ctr">
                        <a:lnSpc>
                          <a:spcPts val="1300"/>
                        </a:lnSpc>
                      </a:pPr>
                      <a:r>
                        <a:rPr lang="es-E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Test Nº</a:t>
                      </a:r>
                      <a:endPar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lnSpc>
                          <a:spcPts val="1300"/>
                        </a:lnSpc>
                      </a:pPr>
                      <a:r>
                        <a:rPr lang="es-E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Size fraction (</a:t>
                      </a: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µm)</a:t>
                      </a:r>
                      <a:endPar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lnSpc>
                          <a:spcPts val="1300"/>
                        </a:lnSpc>
                      </a:pPr>
                      <a:r>
                        <a:rPr lang="es-E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Magnetic field intensity (A)</a:t>
                      </a:r>
                      <a:endPar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lnSpc>
                          <a:spcPts val="1300"/>
                        </a:lnSpc>
                      </a:pPr>
                      <a:r>
                        <a:rPr lang="es-E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Roll speed (rpm)</a:t>
                      </a:r>
                      <a:endPar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70822"/>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36448502"/>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150/90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extLst>
                  <a:ext uri="{0D108BD9-81ED-4DB2-BD59-A6C34878D82A}">
                    <a16:rowId xmlns:a16="http://schemas.microsoft.com/office/drawing/2014/main" val="2556761246"/>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150/90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extLst>
                  <a:ext uri="{0D108BD9-81ED-4DB2-BD59-A6C34878D82A}">
                    <a16:rowId xmlns:a16="http://schemas.microsoft.com/office/drawing/2014/main" val="466453212"/>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150/90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extLst>
                  <a:ext uri="{0D108BD9-81ED-4DB2-BD59-A6C34878D82A}">
                    <a16:rowId xmlns:a16="http://schemas.microsoft.com/office/drawing/2014/main" val="1827173002"/>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150/90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extLst>
                  <a:ext uri="{0D108BD9-81ED-4DB2-BD59-A6C34878D82A}">
                    <a16:rowId xmlns:a16="http://schemas.microsoft.com/office/drawing/2014/main" val="2203884865"/>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150/90</a:t>
                      </a:r>
                    </a:p>
                  </a:txBody>
                  <a:tcPr marL="68580" marR="68580" marT="0" marB="0" anchor="ctr">
                    <a:lnL>
                      <a:noFill/>
                    </a:lnL>
                    <a:lnR>
                      <a:noFill/>
                    </a:lnR>
                    <a:lnT>
                      <a:noFill/>
                    </a:lnT>
                    <a:lnB>
                      <a:noFill/>
                    </a:lnB>
                  </a:tcPr>
                </a:tc>
                <a:tc gridSpan="2">
                  <a:txBody>
                    <a:bodyPr/>
                    <a:lstStyle/>
                    <a:p>
                      <a:pPr indent="269875" algn="ctr">
                        <a:lnSpc>
                          <a:spcPts val="1300"/>
                        </a:lnSpc>
                      </a:pPr>
                      <a:r>
                        <a:rPr lang="es-E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Changing split inclination</a:t>
                      </a:r>
                    </a:p>
                  </a:txBody>
                  <a:tcPr marL="68580" marR="68580" marT="0" marB="0" anchor="ctr">
                    <a:lnL>
                      <a:noFill/>
                    </a:lnL>
                    <a:lnR>
                      <a:noFill/>
                    </a:lnR>
                    <a:lnT>
                      <a:noFill/>
                    </a:lnT>
                    <a:lnB>
                      <a:noFill/>
                    </a:lnB>
                  </a:tcPr>
                </a:tc>
                <a:tc hMerge="1">
                  <a:txBody>
                    <a:bodyPr/>
                    <a:lstStyle/>
                    <a:p>
                      <a:endParaRPr lang="es-ES"/>
                    </a:p>
                  </a:txBody>
                  <a:tcPr/>
                </a:tc>
                <a:extLst>
                  <a:ext uri="{0D108BD9-81ED-4DB2-BD59-A6C34878D82A}">
                    <a16:rowId xmlns:a16="http://schemas.microsoft.com/office/drawing/2014/main" val="964383896"/>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extLst>
                  <a:ext uri="{0D108BD9-81ED-4DB2-BD59-A6C34878D82A}">
                    <a16:rowId xmlns:a16="http://schemas.microsoft.com/office/drawing/2014/main" val="2439212996"/>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extLst>
                  <a:ext uri="{0D108BD9-81ED-4DB2-BD59-A6C34878D82A}">
                    <a16:rowId xmlns:a16="http://schemas.microsoft.com/office/drawing/2014/main" val="4159009465"/>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High</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extLst>
                  <a:ext uri="{0D108BD9-81ED-4DB2-BD59-A6C34878D82A}">
                    <a16:rowId xmlns:a16="http://schemas.microsoft.com/office/drawing/2014/main" val="2690854664"/>
                  </a:ext>
                </a:extLst>
              </a:tr>
              <a:tr h="0">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90/0</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tc>
                  <a:txBody>
                    <a:bodyPr/>
                    <a:lstStyle/>
                    <a:p>
                      <a:pPr indent="269875" algn="ctr">
                        <a:lnSpc>
                          <a:spcPts val="1300"/>
                        </a:lnSpc>
                      </a:pPr>
                      <a:r>
                        <a:rPr lang="es-E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Low</a:t>
                      </a:r>
                    </a:p>
                  </a:txBody>
                  <a:tcPr marL="68580" marR="68580" marT="0" marB="0" anchor="ctr">
                    <a:lnL>
                      <a:noFill/>
                    </a:lnL>
                    <a:lnR>
                      <a:noFill/>
                    </a:lnR>
                    <a:lnT>
                      <a:noFill/>
                    </a:lnT>
                    <a:lnB>
                      <a:noFill/>
                    </a:lnB>
                  </a:tcPr>
                </a:tc>
                <a:extLst>
                  <a:ext uri="{0D108BD9-81ED-4DB2-BD59-A6C34878D82A}">
                    <a16:rowId xmlns:a16="http://schemas.microsoft.com/office/drawing/2014/main" val="1925394332"/>
                  </a:ext>
                </a:extLst>
              </a:tr>
              <a:tr h="0">
                <a:tc>
                  <a:txBody>
                    <a:bodyPr/>
                    <a:lstStyle/>
                    <a:p>
                      <a:pPr indent="269875" algn="ctr">
                        <a:lnSpc>
                          <a:spcPts val="1300"/>
                        </a:lnSpc>
                      </a:pPr>
                      <a:r>
                        <a:rPr lang="es-E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69875" algn="ctr">
                        <a:lnSpc>
                          <a:spcPts val="1300"/>
                        </a:lnSpc>
                      </a:pPr>
                      <a:r>
                        <a:rPr lang="es-E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indent="269875" algn="ctr">
                        <a:lnSpc>
                          <a:spcPts val="1300"/>
                        </a:lnSpc>
                      </a:pPr>
                      <a:r>
                        <a:rPr lang="es-E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Changing split inclination</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57271284"/>
                  </a:ext>
                </a:extLst>
              </a:tr>
            </a:tbl>
          </a:graphicData>
        </a:graphic>
      </p:graphicFrame>
      <p:pic>
        <p:nvPicPr>
          <p:cNvPr id="10" name="Picture 2" descr="Strategic Minerals Spain">
            <a:extLst>
              <a:ext uri="{FF2B5EF4-FFF2-40B4-BE49-F238E27FC236}">
                <a16:creationId xmlns:a16="http://schemas.microsoft.com/office/drawing/2014/main" id="{37338726-8673-4B22-90EA-326DA9762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7" y="157068"/>
            <a:ext cx="1961791" cy="480159"/>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A2D18F98-ECB8-4B1C-BA6D-703C4BFC4A60}"/>
              </a:ext>
            </a:extLst>
          </p:cNvPr>
          <p:cNvSpPr/>
          <p:nvPr/>
        </p:nvSpPr>
        <p:spPr>
          <a:xfrm>
            <a:off x="3558024" y="5214942"/>
            <a:ext cx="5578788" cy="1902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7921485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1809</TotalTime>
  <Words>1410</Words>
  <Application>Microsoft Office PowerPoint</Application>
  <PresentationFormat>Presentación en pantalla (4:3)</PresentationFormat>
  <Paragraphs>218</Paragraphs>
  <Slides>15</Slides>
  <Notes>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3" baseType="lpstr">
      <vt:lpstr>Arial</vt:lpstr>
      <vt:lpstr>Calibri</vt:lpstr>
      <vt:lpstr>Calibri Light</vt:lpstr>
      <vt:lpstr>Palatino Linotype</vt:lpstr>
      <vt:lpstr>Times New Roman</vt:lpstr>
      <vt:lpstr>Wingdings</vt:lpstr>
      <vt:lpstr>Office Theme</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David Gomez Suarez</cp:lastModifiedBy>
  <cp:revision>142</cp:revision>
  <dcterms:created xsi:type="dcterms:W3CDTF">2017-05-27T02:37:01Z</dcterms:created>
  <dcterms:modified xsi:type="dcterms:W3CDTF">2020-10-26T15:13:31Z</dcterms:modified>
</cp:coreProperties>
</file>