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8" r:id="rId3"/>
    <p:sldId id="283" r:id="rId4"/>
    <p:sldId id="261" r:id="rId5"/>
    <p:sldId id="282" r:id="rId6"/>
    <p:sldId id="281" r:id="rId7"/>
    <p:sldId id="280" r:id="rId8"/>
    <p:sldId id="285" r:id="rId9"/>
    <p:sldId id="284" r:id="rId10"/>
    <p:sldId id="27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1EF3E-8749-47A3-B19A-CE6E0B736629}" type="datetimeFigureOut">
              <a:rPr lang="en-GB" smtClean="0"/>
              <a:t>30/10/2020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0207F-0727-43B0-AC08-13B9175ED3FA}" type="slidenum">
              <a:rPr lang="en-GB" smtClean="0"/>
              <a:t>‹#›</a:t>
            </a:fld>
            <a:endParaRPr lang="en-GB"/>
          </a:p>
        </p:txBody>
      </p:sp>
    </p:spTree>
    <p:extLst>
      <p:ext uri="{BB962C8B-B14F-4D97-AF65-F5344CB8AC3E}">
        <p14:creationId xmlns:p14="http://schemas.microsoft.com/office/powerpoint/2010/main" val="408438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60207F-0727-43B0-AC08-13B9175ED3FA}" type="slidenum">
              <a:rPr lang="en-GB" smtClean="0"/>
              <a:t>1</a:t>
            </a:fld>
            <a:endParaRPr lang="en-GB"/>
          </a:p>
        </p:txBody>
      </p:sp>
    </p:spTree>
    <p:extLst>
      <p:ext uri="{BB962C8B-B14F-4D97-AF65-F5344CB8AC3E}">
        <p14:creationId xmlns:p14="http://schemas.microsoft.com/office/powerpoint/2010/main" val="243202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10/30/2020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87886"/>
            <a:ext cx="8305800" cy="3693319"/>
          </a:xfrm>
          <a:prstGeom prst="rect">
            <a:avLst/>
          </a:prstGeom>
          <a:noFill/>
        </p:spPr>
        <p:txBody>
          <a:bodyPr wrap="square" rtlCol="0">
            <a:spAutoFit/>
          </a:bodyPr>
          <a:lstStyle/>
          <a:p>
            <a:pPr algn="ctr"/>
            <a:r>
              <a:rPr lang="en-GB" sz="2400" b="1" dirty="0">
                <a:latin typeface="Palatino Linotype" panose="02040502050505030304" pitchFamily="18" charset="0"/>
              </a:rPr>
              <a:t>Univariate Geostatistical Outlier Detection Methods Based on </a:t>
            </a:r>
            <a:r>
              <a:rPr lang="en-GB" sz="2400" b="1" dirty="0" err="1">
                <a:latin typeface="Palatino Linotype" panose="02040502050505030304" pitchFamily="18" charset="0"/>
              </a:rPr>
              <a:t>Variogram</a:t>
            </a:r>
            <a:r>
              <a:rPr lang="en-GB" sz="2400" b="1" dirty="0">
                <a:latin typeface="Palatino Linotype" panose="02040502050505030304" pitchFamily="18" charset="0"/>
              </a:rPr>
              <a:t> Pairs, Case Study: </a:t>
            </a:r>
            <a:r>
              <a:rPr lang="en-GB" sz="2400" b="1" dirty="0" err="1">
                <a:latin typeface="Palatino Linotype" panose="02040502050505030304" pitchFamily="18" charset="0"/>
              </a:rPr>
              <a:t>Sarigunay</a:t>
            </a:r>
            <a:r>
              <a:rPr lang="en-GB" sz="2400" b="1" dirty="0">
                <a:latin typeface="Palatino Linotype" panose="02040502050505030304" pitchFamily="18" charset="0"/>
              </a:rPr>
              <a:t> Gold Deposit, </a:t>
            </a:r>
            <a:r>
              <a:rPr lang="en-GB" sz="2400" b="1" dirty="0" smtClean="0">
                <a:latin typeface="Palatino Linotype" panose="02040502050505030304" pitchFamily="18" charset="0"/>
              </a:rPr>
              <a:t>Iran</a:t>
            </a:r>
          </a:p>
          <a:p>
            <a:pPr algn="ctr"/>
            <a:endParaRPr lang="fr-FR" dirty="0">
              <a:latin typeface="Palatino Linotype" panose="02040502050505030304" pitchFamily="18" charset="0"/>
            </a:endParaRPr>
          </a:p>
          <a:p>
            <a:pPr algn="ctr"/>
            <a:r>
              <a:rPr lang="it-IT" b="1" dirty="0" smtClean="0">
                <a:latin typeface="Palatino Linotype" panose="02040502050505030304" pitchFamily="18" charset="0"/>
              </a:rPr>
              <a:t>Simin Saadati</a:t>
            </a:r>
            <a:r>
              <a:rPr lang="it-IT" b="1" baseline="30000" dirty="0" smtClean="0">
                <a:latin typeface="Palatino Linotype" panose="02040502050505030304" pitchFamily="18" charset="0"/>
              </a:rPr>
              <a:t>1</a:t>
            </a:r>
            <a:r>
              <a:rPr lang="it-IT" b="1" dirty="0" smtClean="0">
                <a:latin typeface="Palatino Linotype" panose="02040502050505030304" pitchFamily="18" charset="0"/>
              </a:rPr>
              <a:t>, Mohammad Fahimi Nia </a:t>
            </a:r>
            <a:r>
              <a:rPr lang="it-IT" b="1" baseline="30000" dirty="0">
                <a:latin typeface="Palatino Linotype" panose="02040502050505030304" pitchFamily="18" charset="0"/>
              </a:rPr>
              <a:t>2</a:t>
            </a:r>
            <a:r>
              <a:rPr lang="it-IT" b="1" dirty="0">
                <a:latin typeface="Palatino Linotype" panose="02040502050505030304" pitchFamily="18" charset="0"/>
              </a:rPr>
              <a:t>, and </a:t>
            </a:r>
            <a:r>
              <a:rPr lang="it-IT" b="1" dirty="0" smtClean="0">
                <a:latin typeface="Palatino Linotype" panose="02040502050505030304" pitchFamily="18" charset="0"/>
              </a:rPr>
              <a:t>Omid Asghari </a:t>
            </a:r>
            <a:r>
              <a:rPr lang="it-IT" b="1" baseline="30000" dirty="0" smtClean="0">
                <a:latin typeface="Palatino Linotype" panose="02040502050505030304" pitchFamily="18" charset="0"/>
              </a:rPr>
              <a:t>3,</a:t>
            </a:r>
            <a:r>
              <a:rPr lang="it-IT" b="1" dirty="0" smtClean="0">
                <a:latin typeface="Palatino Linotype" panose="02040502050505030304" pitchFamily="18" charset="0"/>
              </a:rPr>
              <a:t>*</a:t>
            </a:r>
            <a:endParaRPr lang="it-IT" b="1" baseline="30000" dirty="0">
              <a:latin typeface="Palatino Linotype" panose="02040502050505030304" pitchFamily="18" charset="0"/>
            </a:endParaRPr>
          </a:p>
          <a:p>
            <a:endParaRPr lang="fr-FR" sz="1400" dirty="0">
              <a:latin typeface="Palatino Linotype" panose="02040502050505030304" pitchFamily="18" charset="0"/>
            </a:endParaRPr>
          </a:p>
          <a:p>
            <a:r>
              <a:rPr lang="en-US" sz="1400" baseline="30000" dirty="0">
                <a:latin typeface="Palatino Linotype" panose="02040502050505030304" pitchFamily="18" charset="0"/>
              </a:rPr>
              <a:t>1</a:t>
            </a:r>
            <a:r>
              <a:rPr lang="en-US" sz="1400" dirty="0">
                <a:latin typeface="Palatino Linotype" panose="02040502050505030304" pitchFamily="18" charset="0"/>
              </a:rPr>
              <a:t> </a:t>
            </a:r>
            <a:r>
              <a:rPr lang="en-GB" sz="1400" dirty="0" smtClean="0">
                <a:latin typeface="Palatino Linotype" panose="02040502050505030304" pitchFamily="18" charset="0"/>
              </a:rPr>
              <a:t>BSc Graduate, </a:t>
            </a:r>
            <a:r>
              <a:rPr lang="en-GB" sz="1400" dirty="0">
                <a:latin typeface="Palatino Linotype" panose="02040502050505030304" pitchFamily="18" charset="0"/>
              </a:rPr>
              <a:t>Simulation and Data Processing </a:t>
            </a:r>
            <a:r>
              <a:rPr lang="en-GB" sz="1400" dirty="0" smtClean="0">
                <a:latin typeface="Palatino Linotype" panose="02040502050505030304" pitchFamily="18" charset="0"/>
              </a:rPr>
              <a:t>Lab, School </a:t>
            </a:r>
            <a:r>
              <a:rPr lang="en-GB" sz="1400" dirty="0">
                <a:latin typeface="Palatino Linotype" panose="02040502050505030304" pitchFamily="18" charset="0"/>
              </a:rPr>
              <a:t>of Mining Engineering, Faculty of Engineering, University of Tehran, Iran</a:t>
            </a:r>
          </a:p>
          <a:p>
            <a:r>
              <a:rPr lang="en-US" sz="1400" baseline="30000" dirty="0" smtClean="0">
                <a:latin typeface="Palatino Linotype" panose="02040502050505030304" pitchFamily="18" charset="0"/>
              </a:rPr>
              <a:t>2</a:t>
            </a:r>
            <a:r>
              <a:rPr lang="en-US" sz="1400" dirty="0" smtClean="0">
                <a:latin typeface="Palatino Linotype" panose="02040502050505030304" pitchFamily="18" charset="0"/>
              </a:rPr>
              <a:t> PhD Candidate, </a:t>
            </a:r>
            <a:r>
              <a:rPr lang="en-GB" sz="1400" dirty="0">
                <a:latin typeface="Palatino Linotype" panose="02040502050505030304" pitchFamily="18" charset="0"/>
              </a:rPr>
              <a:t>Simulation and Data Processing Lab, </a:t>
            </a:r>
            <a:r>
              <a:rPr lang="en-US" sz="1400" dirty="0" smtClean="0">
                <a:latin typeface="Palatino Linotype" panose="02040502050505030304" pitchFamily="18" charset="0"/>
              </a:rPr>
              <a:t>School of Mining Engineering, Faculty of Engineering, University of Tehran, Iran</a:t>
            </a:r>
          </a:p>
          <a:p>
            <a:r>
              <a:rPr lang="en-US" sz="1400" baseline="30000" dirty="0" smtClean="0">
                <a:latin typeface="Palatino Linotype" panose="02040502050505030304" pitchFamily="18" charset="0"/>
              </a:rPr>
              <a:t>3</a:t>
            </a:r>
            <a:r>
              <a:rPr lang="en-US" sz="1400" dirty="0" smtClean="0">
                <a:latin typeface="Palatino Linotype" panose="02040502050505030304" pitchFamily="18" charset="0"/>
              </a:rPr>
              <a:t> </a:t>
            </a:r>
            <a:r>
              <a:rPr lang="en-GB" sz="1400" dirty="0" smtClean="0">
                <a:latin typeface="Palatino Linotype" panose="02040502050505030304" pitchFamily="18" charset="0"/>
              </a:rPr>
              <a:t>Associate Professor, </a:t>
            </a:r>
            <a:r>
              <a:rPr lang="en-GB" sz="1400" dirty="0">
                <a:latin typeface="Palatino Linotype" panose="02040502050505030304" pitchFamily="18" charset="0"/>
              </a:rPr>
              <a:t>Simulation and Data Processing Lab, School of Mining Engineering, Faculty of Engineering, University of Tehran, </a:t>
            </a:r>
            <a:r>
              <a:rPr lang="en-GB" sz="1400" dirty="0" smtClean="0">
                <a:latin typeface="Palatino Linotype" panose="02040502050505030304" pitchFamily="18" charset="0"/>
              </a:rPr>
              <a:t>Iran</a:t>
            </a:r>
            <a:endParaRPr lang="en-US" dirty="0">
              <a:latin typeface="Palatino Linotype" panose="02040502050505030304" pitchFamily="18" charset="0"/>
            </a:endParaRPr>
          </a:p>
          <a:p>
            <a:endParaRPr lang="fr-FR" sz="1400"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US" sz="1400" dirty="0" smtClean="0">
                <a:latin typeface="Palatino Linotype" panose="02040502050505030304" pitchFamily="18" charset="0"/>
              </a:rPr>
              <a:t>o.asghari@ut.ac.ir</a:t>
            </a:r>
            <a:endParaRPr lang="fr-FR" sz="1400" dirty="0">
              <a:latin typeface="Palatino Linotype" panose="02040502050505030304" pitchFamily="18" charset="0"/>
            </a:endParaRPr>
          </a:p>
        </p:txBody>
      </p:sp>
      <p:sp>
        <p:nvSpPr>
          <p:cNvPr id="5" name="TextBox 4"/>
          <p:cNvSpPr txBox="1"/>
          <p:nvPr/>
        </p:nvSpPr>
        <p:spPr>
          <a:xfrm>
            <a:off x="419100" y="6090936"/>
            <a:ext cx="8305800" cy="369332"/>
          </a:xfrm>
          <a:prstGeom prst="rect">
            <a:avLst/>
          </a:prstGeom>
          <a:noFill/>
        </p:spPr>
        <p:txBody>
          <a:bodyPr wrap="square" rtlCol="0">
            <a:spAutoFit/>
          </a:bodyPr>
          <a:lstStyle/>
          <a:p>
            <a:endParaRPr lang="fr-FR"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xmlns="" id="{05540014-F19C-4CA9-83A9-C0C429829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2967135"/>
          </a:xfrm>
          <a:prstGeom prst="rect">
            <a:avLst/>
          </a:prstGeom>
        </p:spPr>
      </p:pic>
      <p:pic>
        <p:nvPicPr>
          <p:cNvPr id="7" name="Picture 6"/>
          <p:cNvPicPr>
            <a:picLocks noChangeAspect="1"/>
          </p:cNvPicPr>
          <p:nvPr/>
        </p:nvPicPr>
        <p:blipFill>
          <a:blip r:embed="rId4"/>
          <a:stretch>
            <a:fillRect/>
          </a:stretch>
        </p:blipFill>
        <p:spPr>
          <a:xfrm>
            <a:off x="8125033" y="6089562"/>
            <a:ext cx="599867" cy="655725"/>
          </a:xfrm>
          <a:prstGeom prst="rect">
            <a:avLst/>
          </a:prstGeom>
        </p:spPr>
      </p:pic>
    </p:spTree>
    <p:extLst>
      <p:ext uri="{BB962C8B-B14F-4D97-AF65-F5344CB8AC3E}">
        <p14:creationId xmlns:p14="http://schemas.microsoft.com/office/powerpoint/2010/main" val="200860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7953C712-148A-4821-8860-AE4EC3179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531" y="5079649"/>
            <a:ext cx="1819469" cy="1819469"/>
          </a:xfrm>
          <a:prstGeom prst="rect">
            <a:avLst/>
          </a:prstGeom>
        </p:spPr>
      </p:pic>
      <p:sp>
        <p:nvSpPr>
          <p:cNvPr id="2" name="TextBox 1"/>
          <p:cNvSpPr txBox="1"/>
          <p:nvPr/>
        </p:nvSpPr>
        <p:spPr>
          <a:xfrm>
            <a:off x="842963" y="1471613"/>
            <a:ext cx="7643812" cy="3416320"/>
          </a:xfrm>
          <a:prstGeom prst="rect">
            <a:avLst/>
          </a:prstGeom>
          <a:noFill/>
        </p:spPr>
        <p:txBody>
          <a:bodyPr wrap="square" rtlCol="0">
            <a:spAutoFit/>
          </a:bodyPr>
          <a:lstStyle/>
          <a:p>
            <a:r>
              <a:rPr lang="en-GB" dirty="0" smtClean="0"/>
              <a:t>Detection of outliers using statistical methods is solely based on the values. However, spatial methods of outlier detection consider the distance between data points only. The combination of statistical and spatial methods, known as geostatistical methods, result in more practical outlier detection.</a:t>
            </a:r>
          </a:p>
          <a:p>
            <a:endParaRPr lang="en-GB" dirty="0"/>
          </a:p>
          <a:p>
            <a:r>
              <a:rPr lang="en-GB" dirty="0" smtClean="0"/>
              <a:t>Using </a:t>
            </a:r>
            <a:r>
              <a:rPr lang="en-GB" dirty="0" err="1" smtClean="0"/>
              <a:t>Mahalanobis</a:t>
            </a:r>
            <a:r>
              <a:rPr lang="en-GB" dirty="0" smtClean="0"/>
              <a:t> distance as a robust method for statistical outlier detection with network graph as a basic spatial method designate both statistical and spatial aspects of the outlier detection. The combination of these two methods is known as a geostatistical outlier detection.</a:t>
            </a:r>
          </a:p>
          <a:p>
            <a:endParaRPr lang="en-GB" dirty="0"/>
          </a:p>
          <a:p>
            <a:r>
              <a:rPr lang="en-GB" dirty="0" smtClean="0"/>
              <a:t>Substantially, 286 </a:t>
            </a:r>
            <a:r>
              <a:rPr lang="en-GB" dirty="0"/>
              <a:t>data points detected as outliers through an 11945 sampled dataset in which the ratio of outliers to raw data is 2.39%.</a:t>
            </a:r>
            <a:endParaRPr lang="en-GB" dirty="0" smtClean="0"/>
          </a:p>
        </p:txBody>
      </p:sp>
    </p:spTree>
    <p:extLst>
      <p:ext uri="{BB962C8B-B14F-4D97-AF65-F5344CB8AC3E}">
        <p14:creationId xmlns:p14="http://schemas.microsoft.com/office/powerpoint/2010/main" val="867983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4862870"/>
          </a:xfrm>
          <a:prstGeom prst="rect">
            <a:avLst/>
          </a:prstGeom>
          <a:noFill/>
        </p:spPr>
        <p:txBody>
          <a:bodyPr wrap="square" rtlCol="0">
            <a:spAutoFit/>
          </a:bodyPr>
          <a:lstStyle/>
          <a:p>
            <a:pPr algn="just"/>
            <a:r>
              <a:rPr lang="fr-FR" sz="1600" b="1" dirty="0" smtClean="0">
                <a:latin typeface="Palatino Linotype" panose="02040502050505030304" pitchFamily="18" charset="0"/>
              </a:rPr>
              <a:t>Abstract: </a:t>
            </a:r>
            <a:r>
              <a:rPr lang="en-GB" sz="1600" dirty="0">
                <a:latin typeface="Palatino Linotype" panose="02040502050505030304" pitchFamily="18" charset="0"/>
              </a:rPr>
              <a:t>Statistically, outliers are the data remarkably dissimilar to the whole dataset. These existing outliers may give rise to misinterpretations in statistical and geostatistical analyses. To detect outliers two methods of (1) boxplot as a representative of statistical methods and (2) a combination of </a:t>
            </a:r>
            <a:r>
              <a:rPr lang="en-GB" sz="1600" dirty="0" err="1">
                <a:latin typeface="Palatino Linotype" panose="02040502050505030304" pitchFamily="18" charset="0"/>
              </a:rPr>
              <a:t>Mahalanobis</a:t>
            </a:r>
            <a:r>
              <a:rPr lang="en-GB" sz="1600" dirty="0">
                <a:latin typeface="Palatino Linotype" panose="02040502050505030304" pitchFamily="18" charset="0"/>
              </a:rPr>
              <a:t> Distance (MD) and network graph as a representative of geostatistical methods are </a:t>
            </a:r>
            <a:r>
              <a:rPr lang="en-GB" sz="1600" dirty="0" smtClean="0">
                <a:latin typeface="Palatino Linotype" panose="02040502050505030304" pitchFamily="18" charset="0"/>
              </a:rPr>
              <a:t>applied. In </a:t>
            </a:r>
            <a:r>
              <a:rPr lang="en-GB" sz="1600" dirty="0">
                <a:latin typeface="Palatino Linotype" panose="02040502050505030304" pitchFamily="18" charset="0"/>
              </a:rPr>
              <a:t>this case, lags of 20 meters are applied to the h-scatter plot. Then, </a:t>
            </a:r>
            <a:r>
              <a:rPr lang="en-GB" sz="1600" dirty="0" err="1" smtClean="0">
                <a:latin typeface="Palatino Linotype" panose="02040502050505030304" pitchFamily="18" charset="0"/>
              </a:rPr>
              <a:t>Mahalanobis</a:t>
            </a:r>
            <a:r>
              <a:rPr lang="en-GB" sz="1600" dirty="0" smtClean="0">
                <a:latin typeface="Palatino Linotype" panose="02040502050505030304" pitchFamily="18" charset="0"/>
              </a:rPr>
              <a:t> </a:t>
            </a:r>
            <a:r>
              <a:rPr lang="en-GB" sz="1600" dirty="0">
                <a:latin typeface="Palatino Linotype" panose="02040502050505030304" pitchFamily="18" charset="0"/>
              </a:rPr>
              <a:t>distance and 97.5% confidence interval, taken from chi-square distribution, are applied to the </a:t>
            </a:r>
            <a:r>
              <a:rPr lang="en-GB" sz="1600" dirty="0" smtClean="0">
                <a:latin typeface="Palatino Linotype" panose="02040502050505030304" pitchFamily="18" charset="0"/>
              </a:rPr>
              <a:t>H-scatter </a:t>
            </a:r>
            <a:r>
              <a:rPr lang="en-GB" sz="1600" dirty="0">
                <a:latin typeface="Palatino Linotype" panose="02040502050505030304" pitchFamily="18" charset="0"/>
              </a:rPr>
              <a:t>plot to detect pairs of outliers. In order to consider geospatial relation of each pair, a network graph is designed which counts the number of edges for each node. The number of edges demonstrates the outliers and their neighbouring nodes which the outlier detection is based on. The mentioned process, applied to the oxide zone of </a:t>
            </a:r>
            <a:r>
              <a:rPr lang="en-GB" sz="1600" dirty="0" err="1">
                <a:latin typeface="Palatino Linotype" panose="02040502050505030304" pitchFamily="18" charset="0"/>
              </a:rPr>
              <a:t>Sarigunay</a:t>
            </a:r>
            <a:r>
              <a:rPr lang="en-GB" sz="1600" dirty="0">
                <a:latin typeface="Palatino Linotype" panose="02040502050505030304" pitchFamily="18" charset="0"/>
              </a:rPr>
              <a:t> epithermal gold deposit in Iran, results in 286 data points detected as outliers through an 11945 sampled dataset in which the ratio of outliers to raw data is 2.39%. The boxplot drawn for the raw data indicates the cut-off assay of 10 ppm Au. Substantially, combination of statistical and geostatistical outlier detection methods leads to robust </a:t>
            </a:r>
            <a:r>
              <a:rPr lang="en-GB" sz="1600" dirty="0" err="1">
                <a:latin typeface="Palatino Linotype" panose="02040502050505030304" pitchFamily="18" charset="0"/>
              </a:rPr>
              <a:t>variograms</a:t>
            </a:r>
            <a:r>
              <a:rPr lang="en-GB" sz="1600" dirty="0">
                <a:latin typeface="Palatino Linotype" panose="02040502050505030304" pitchFamily="18" charset="0"/>
              </a:rPr>
              <a:t> and more precise estimation</a:t>
            </a:r>
            <a:r>
              <a:rPr lang="en-GB" sz="1600" dirty="0" smtClean="0">
                <a:latin typeface="Palatino Linotype" panose="02040502050505030304" pitchFamily="18" charset="0"/>
              </a:rPr>
              <a:t>.</a:t>
            </a:r>
          </a:p>
          <a:p>
            <a:pPr algn="just"/>
            <a:r>
              <a:rPr lang="fr-FR" sz="1600" dirty="0" smtClean="0">
                <a:latin typeface="Palatino Linotype" panose="02040502050505030304" pitchFamily="18" charset="0"/>
              </a:rPr>
              <a:t> </a:t>
            </a:r>
          </a:p>
          <a:p>
            <a:pPr algn="just"/>
            <a:r>
              <a:rPr lang="fr-FR" sz="1600" b="1" dirty="0" smtClean="0">
                <a:latin typeface="Palatino Linotype" panose="02040502050505030304" pitchFamily="18" charset="0"/>
              </a:rPr>
              <a:t>Keywords</a:t>
            </a:r>
            <a:r>
              <a:rPr lang="fr-FR" sz="1600" b="1" dirty="0">
                <a:latin typeface="Palatino Linotype" panose="02040502050505030304" pitchFamily="18" charset="0"/>
              </a:rPr>
              <a:t>: </a:t>
            </a:r>
            <a:r>
              <a:rPr lang="fr-FR" sz="1600" dirty="0" err="1">
                <a:latin typeface="Palatino Linotype" panose="02040502050505030304" pitchFamily="18" charset="0"/>
              </a:rPr>
              <a:t>Outlier</a:t>
            </a:r>
            <a:r>
              <a:rPr lang="fr-FR" sz="1600" dirty="0">
                <a:latin typeface="Palatino Linotype" panose="02040502050505030304" pitchFamily="18" charset="0"/>
              </a:rPr>
              <a:t> </a:t>
            </a:r>
            <a:r>
              <a:rPr lang="fr-FR" sz="1600" dirty="0" err="1">
                <a:latin typeface="Palatino Linotype" panose="02040502050505030304" pitchFamily="18" charset="0"/>
              </a:rPr>
              <a:t>Detection</a:t>
            </a:r>
            <a:r>
              <a:rPr lang="fr-FR" sz="1600" dirty="0">
                <a:latin typeface="Palatino Linotype" panose="02040502050505030304" pitchFamily="18" charset="0"/>
              </a:rPr>
              <a:t>, </a:t>
            </a:r>
            <a:r>
              <a:rPr lang="fr-FR" sz="1600" dirty="0" err="1">
                <a:latin typeface="Palatino Linotype" panose="02040502050505030304" pitchFamily="18" charset="0"/>
              </a:rPr>
              <a:t>Variogram</a:t>
            </a:r>
            <a:r>
              <a:rPr lang="fr-FR" sz="1600" dirty="0">
                <a:latin typeface="Palatino Linotype" panose="02040502050505030304" pitchFamily="18" charset="0"/>
              </a:rPr>
              <a:t> Pairs, Network Graph, </a:t>
            </a:r>
            <a:r>
              <a:rPr lang="fr-FR" sz="1600" dirty="0" err="1">
                <a:latin typeface="Palatino Linotype" panose="02040502050505030304" pitchFamily="18" charset="0"/>
              </a:rPr>
              <a:t>Mahalanobis</a:t>
            </a:r>
            <a:r>
              <a:rPr lang="fr-FR" sz="1600" dirty="0">
                <a:latin typeface="Palatino Linotype" panose="02040502050505030304" pitchFamily="18" charset="0"/>
              </a:rPr>
              <a:t> Distance, </a:t>
            </a:r>
            <a:r>
              <a:rPr lang="fr-FR" sz="1600" dirty="0" err="1">
                <a:latin typeface="Palatino Linotype" panose="02040502050505030304" pitchFamily="18" charset="0"/>
              </a:rPr>
              <a:t>Sarigunay</a:t>
            </a:r>
            <a:endParaRPr lang="fr-FR" sz="16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A662370E-3DE6-47FC-87D8-35E792B35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853" y="5075853"/>
            <a:ext cx="1782147" cy="1782147"/>
          </a:xfrm>
          <a:prstGeom prst="rect">
            <a:avLst/>
          </a:prstGeom>
        </p:spPr>
      </p:pic>
    </p:spTree>
    <p:extLst>
      <p:ext uri="{BB962C8B-B14F-4D97-AF65-F5344CB8AC3E}">
        <p14:creationId xmlns:p14="http://schemas.microsoft.com/office/powerpoint/2010/main" val="209952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Case </a:t>
            </a:r>
            <a:r>
              <a:rPr lang="fr-FR" sz="2400" b="1" dirty="0" err="1" smtClean="0">
                <a:latin typeface="Palatino Linotype" panose="02040502050505030304" pitchFamily="18" charset="0"/>
              </a:rPr>
              <a:t>Study</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7953C712-148A-4821-8860-AE4EC3179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531" y="5079649"/>
            <a:ext cx="1819469" cy="1819469"/>
          </a:xfrm>
          <a:prstGeom prst="rect">
            <a:avLst/>
          </a:prstGeom>
        </p:spPr>
      </p:pic>
      <p:sp>
        <p:nvSpPr>
          <p:cNvPr id="2" name="Rectangle 1"/>
          <p:cNvSpPr/>
          <p:nvPr/>
        </p:nvSpPr>
        <p:spPr>
          <a:xfrm>
            <a:off x="609600" y="1559994"/>
            <a:ext cx="4572000" cy="1231106"/>
          </a:xfrm>
          <a:prstGeom prst="rect">
            <a:avLst/>
          </a:prstGeom>
        </p:spPr>
        <p:txBody>
          <a:bodyPr>
            <a:spAutoFit/>
          </a:bodyPr>
          <a:lstStyle/>
          <a:p>
            <a:r>
              <a:rPr lang="en-GB" sz="2000" i="1" dirty="0" err="1" smtClean="0"/>
              <a:t>Sarigunay</a:t>
            </a:r>
            <a:r>
              <a:rPr lang="en-GB" sz="2000" i="1" dirty="0" smtClean="0"/>
              <a:t> </a:t>
            </a:r>
            <a:r>
              <a:rPr lang="en-GB" sz="2000" i="1" dirty="0"/>
              <a:t>gold deposit</a:t>
            </a:r>
          </a:p>
          <a:p>
            <a:r>
              <a:rPr lang="en-GB" dirty="0"/>
              <a:t>Epithermal gold </a:t>
            </a:r>
            <a:r>
              <a:rPr lang="en-GB" dirty="0" smtClean="0"/>
              <a:t>deposit – Oxide zone</a:t>
            </a:r>
            <a:endParaRPr lang="en-GB" dirty="0"/>
          </a:p>
          <a:p>
            <a:r>
              <a:rPr lang="en-GB" dirty="0" smtClean="0"/>
              <a:t>11945 observations</a:t>
            </a:r>
            <a:endParaRPr lang="en-GB" dirty="0"/>
          </a:p>
          <a:p>
            <a:r>
              <a:rPr lang="en-GB" dirty="0" smtClean="0"/>
              <a:t>Au assays</a:t>
            </a:r>
            <a:endParaRPr lang="en-GB" sz="2000" dirty="0"/>
          </a:p>
        </p:txBody>
      </p:sp>
      <p:pic>
        <p:nvPicPr>
          <p:cNvPr id="7" name="Picture 6"/>
          <p:cNvPicPr>
            <a:picLocks noChangeAspect="1"/>
          </p:cNvPicPr>
          <p:nvPr/>
        </p:nvPicPr>
        <p:blipFill rotWithShape="1">
          <a:blip r:embed="rId3"/>
          <a:srcRect t="22222"/>
          <a:stretch/>
        </p:blipFill>
        <p:spPr>
          <a:xfrm>
            <a:off x="1826515" y="3203629"/>
            <a:ext cx="4912519" cy="3152721"/>
          </a:xfrm>
          <a:prstGeom prst="rect">
            <a:avLst/>
          </a:prstGeom>
        </p:spPr>
      </p:pic>
    </p:spTree>
    <p:extLst>
      <p:ext uri="{BB962C8B-B14F-4D97-AF65-F5344CB8AC3E}">
        <p14:creationId xmlns:p14="http://schemas.microsoft.com/office/powerpoint/2010/main" val="1355406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86129"/>
            <a:ext cx="8153400" cy="461665"/>
          </a:xfrm>
          <a:prstGeom prst="rect">
            <a:avLst/>
          </a:prstGeom>
          <a:noFill/>
        </p:spPr>
        <p:txBody>
          <a:bodyPr wrap="square" rtlCol="0">
            <a:spAutoFit/>
          </a:bodyPr>
          <a:lstStyle/>
          <a:p>
            <a:r>
              <a:rPr lang="fr-FR" sz="2400" b="1" dirty="0">
                <a:latin typeface="Palatino Linotype" panose="02040502050505030304" pitchFamily="18" charset="0"/>
              </a:rPr>
              <a:t>Case </a:t>
            </a:r>
            <a:r>
              <a:rPr lang="fr-FR" sz="2400" b="1" dirty="0" err="1">
                <a:latin typeface="Palatino Linotype" panose="02040502050505030304" pitchFamily="18" charset="0"/>
              </a:rPr>
              <a:t>Study</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7953C712-148A-4821-8860-AE4EC3179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531" y="5079649"/>
            <a:ext cx="1819469" cy="1819469"/>
          </a:xfrm>
          <a:prstGeom prst="rect">
            <a:avLst/>
          </a:prstGeom>
        </p:spPr>
      </p:pic>
      <p:pic>
        <p:nvPicPr>
          <p:cNvPr id="8" name="Picture 7"/>
          <p:cNvPicPr>
            <a:picLocks noChangeAspect="1"/>
          </p:cNvPicPr>
          <p:nvPr/>
        </p:nvPicPr>
        <p:blipFill>
          <a:blip r:embed="rId3"/>
          <a:stretch>
            <a:fillRect/>
          </a:stretch>
        </p:blipFill>
        <p:spPr>
          <a:xfrm>
            <a:off x="1294470" y="3094239"/>
            <a:ext cx="5388239" cy="3262111"/>
          </a:xfrm>
          <a:prstGeom prst="rect">
            <a:avLst/>
          </a:prstGeom>
        </p:spPr>
      </p:pic>
      <p:pic>
        <p:nvPicPr>
          <p:cNvPr id="9" name="Picture 8"/>
          <p:cNvPicPr>
            <a:picLocks noChangeAspect="1"/>
          </p:cNvPicPr>
          <p:nvPr/>
        </p:nvPicPr>
        <p:blipFill>
          <a:blip r:embed="rId4"/>
          <a:stretch>
            <a:fillRect/>
          </a:stretch>
        </p:blipFill>
        <p:spPr>
          <a:xfrm>
            <a:off x="6718132" y="3741390"/>
            <a:ext cx="606399" cy="1338259"/>
          </a:xfrm>
          <a:prstGeom prst="rect">
            <a:avLst/>
          </a:prstGeom>
        </p:spPr>
      </p:pic>
      <p:graphicFrame>
        <p:nvGraphicFramePr>
          <p:cNvPr id="10" name="Content Placeholder 6"/>
          <p:cNvGraphicFramePr>
            <a:graphicFrameLocks noGrp="1"/>
          </p:cNvGraphicFramePr>
          <p:nvPr>
            <p:ph idx="1"/>
            <p:extLst>
              <p:ext uri="{D42A27DB-BD31-4B8C-83A1-F6EECF244321}">
                <p14:modId xmlns:p14="http://schemas.microsoft.com/office/powerpoint/2010/main" val="1402814496"/>
              </p:ext>
            </p:extLst>
          </p:nvPr>
        </p:nvGraphicFramePr>
        <p:xfrm>
          <a:off x="609600" y="1604906"/>
          <a:ext cx="7967664" cy="1311690"/>
        </p:xfrm>
        <a:graphic>
          <a:graphicData uri="http://schemas.openxmlformats.org/drawingml/2006/table">
            <a:tbl>
              <a:tblPr firstRow="1" bandRow="1">
                <a:tableStyleId>{5C22544A-7EE6-4342-B048-85BDC9FD1C3A}</a:tableStyleId>
              </a:tblPr>
              <a:tblGrid>
                <a:gridCol w="885296"/>
                <a:gridCol w="885296"/>
                <a:gridCol w="885296"/>
                <a:gridCol w="885296"/>
                <a:gridCol w="885296"/>
                <a:gridCol w="885296"/>
                <a:gridCol w="885296"/>
                <a:gridCol w="885296"/>
                <a:gridCol w="885296"/>
              </a:tblGrid>
              <a:tr h="655845">
                <a:tc>
                  <a:txBody>
                    <a:bodyPr/>
                    <a:lstStyle/>
                    <a:p>
                      <a:pPr marL="71755" marR="71755" algn="ctr" rtl="0">
                        <a:lnSpc>
                          <a:spcPct val="10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Variable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rtl="0">
                        <a:lnSpc>
                          <a:spcPct val="10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Count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rtl="0">
                        <a:lnSpc>
                          <a:spcPct val="10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Minimum</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rtl="0">
                        <a:lnSpc>
                          <a:spcPct val="10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Maximum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rtl="0">
                        <a:lnSpc>
                          <a:spcPct val="10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Mean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rtl="0">
                        <a:lnSpc>
                          <a:spcPct val="10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Std. Dev.</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rtl="0">
                        <a:lnSpc>
                          <a:spcPct val="10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Variance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rtl="0">
                        <a:lnSpc>
                          <a:spcPct val="10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Skewness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1755" marR="71755" algn="ctr" rtl="0">
                        <a:lnSpc>
                          <a:spcPct val="10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Kurtosis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55845">
                <a:tc>
                  <a:txBody>
                    <a:bodyPr/>
                    <a:lstStyle/>
                    <a:p>
                      <a:pPr algn="ctr" rtl="0">
                        <a:lnSpc>
                          <a:spcPct val="100000"/>
                        </a:lnSpc>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Au</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25269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0.002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263.95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1.446</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3.661</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13.401</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21.1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1146.804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14" name="TextBox 13"/>
          <p:cNvSpPr txBox="1"/>
          <p:nvPr/>
        </p:nvSpPr>
        <p:spPr>
          <a:xfrm>
            <a:off x="2559840" y="6382921"/>
            <a:ext cx="2857500" cy="338554"/>
          </a:xfrm>
          <a:prstGeom prst="rect">
            <a:avLst/>
          </a:prstGeom>
          <a:noFill/>
        </p:spPr>
        <p:txBody>
          <a:bodyPr wrap="square" rtlCol="0">
            <a:spAutoFit/>
          </a:bodyPr>
          <a:lstStyle/>
          <a:p>
            <a:pPr algn="ctr"/>
            <a:r>
              <a:rPr lang="en-GB" sz="1600" dirty="0" smtClean="0"/>
              <a:t>NW-SE Section of Boreholes</a:t>
            </a:r>
            <a:endParaRPr lang="en-GB" sz="1600" dirty="0"/>
          </a:p>
        </p:txBody>
      </p:sp>
      <p:sp>
        <p:nvSpPr>
          <p:cNvPr id="15" name="TextBox 14"/>
          <p:cNvSpPr txBox="1"/>
          <p:nvPr/>
        </p:nvSpPr>
        <p:spPr>
          <a:xfrm>
            <a:off x="2712293" y="1127358"/>
            <a:ext cx="3762277" cy="338554"/>
          </a:xfrm>
          <a:prstGeom prst="rect">
            <a:avLst/>
          </a:prstGeom>
          <a:noFill/>
        </p:spPr>
        <p:txBody>
          <a:bodyPr wrap="square" rtlCol="0">
            <a:spAutoFit/>
          </a:bodyPr>
          <a:lstStyle/>
          <a:p>
            <a:pPr algn="ctr"/>
            <a:r>
              <a:rPr lang="en-GB" sz="1600" dirty="0" smtClean="0"/>
              <a:t>Descriptive Statistics of The Dataset</a:t>
            </a:r>
            <a:endParaRPr lang="en-GB" sz="1600" dirty="0"/>
          </a:p>
        </p:txBody>
      </p:sp>
    </p:spTree>
    <p:extLst>
      <p:ext uri="{BB962C8B-B14F-4D97-AF65-F5344CB8AC3E}">
        <p14:creationId xmlns:p14="http://schemas.microsoft.com/office/powerpoint/2010/main" val="885618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smtClean="0">
                <a:latin typeface="Palatino Linotype" panose="02040502050505030304" pitchFamily="18" charset="0"/>
              </a:rPr>
              <a:t>Variogram</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7953C712-148A-4821-8860-AE4EC3179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531" y="5079649"/>
            <a:ext cx="1819469" cy="1819469"/>
          </a:xfrm>
          <a:prstGeom prst="rect">
            <a:avLst/>
          </a:prstGeom>
        </p:spPr>
      </p:pic>
      <p:pic>
        <p:nvPicPr>
          <p:cNvPr id="7" name="Picture 6"/>
          <p:cNvPicPr>
            <a:picLocks noChangeAspect="1"/>
          </p:cNvPicPr>
          <p:nvPr/>
        </p:nvPicPr>
        <p:blipFill>
          <a:blip r:embed="rId3"/>
          <a:stretch>
            <a:fillRect/>
          </a:stretch>
        </p:blipFill>
        <p:spPr>
          <a:xfrm>
            <a:off x="609600" y="1290896"/>
            <a:ext cx="6943725" cy="3788753"/>
          </a:xfrm>
          <a:prstGeom prst="rect">
            <a:avLst/>
          </a:prstGeom>
        </p:spPr>
      </p:pic>
      <p:sp>
        <p:nvSpPr>
          <p:cNvPr id="2" name="TextBox 1"/>
          <p:cNvSpPr txBox="1"/>
          <p:nvPr/>
        </p:nvSpPr>
        <p:spPr>
          <a:xfrm>
            <a:off x="1566668" y="5348667"/>
            <a:ext cx="5757863" cy="369332"/>
          </a:xfrm>
          <a:prstGeom prst="rect">
            <a:avLst/>
          </a:prstGeom>
          <a:noFill/>
        </p:spPr>
        <p:txBody>
          <a:bodyPr wrap="square" rtlCol="0">
            <a:spAutoFit/>
          </a:bodyPr>
          <a:lstStyle/>
          <a:p>
            <a:r>
              <a:rPr lang="en-GB" dirty="0" smtClean="0"/>
              <a:t>Omni-dimensional </a:t>
            </a:r>
            <a:r>
              <a:rPr lang="en-GB" dirty="0" err="1" smtClean="0"/>
              <a:t>Variogram</a:t>
            </a:r>
            <a:r>
              <a:rPr lang="en-GB" dirty="0" smtClean="0"/>
              <a:t> of Gold Oxidation Zone</a:t>
            </a:r>
            <a:endParaRPr lang="en-GB" dirty="0"/>
          </a:p>
        </p:txBody>
      </p:sp>
    </p:spTree>
    <p:extLst>
      <p:ext uri="{BB962C8B-B14F-4D97-AF65-F5344CB8AC3E}">
        <p14:creationId xmlns:p14="http://schemas.microsoft.com/office/powerpoint/2010/main" val="3884444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smtClean="0">
                <a:latin typeface="Palatino Linotype" panose="02040502050505030304" pitchFamily="18" charset="0"/>
              </a:rPr>
              <a:t>Statistical</a:t>
            </a:r>
            <a:r>
              <a:rPr lang="fr-FR" sz="2400" b="1" dirty="0" smtClean="0">
                <a:latin typeface="Palatino Linotype" panose="02040502050505030304" pitchFamily="18" charset="0"/>
              </a:rPr>
              <a:t> </a:t>
            </a:r>
            <a:r>
              <a:rPr lang="fr-FR" sz="2400" b="1" dirty="0" err="1" smtClean="0">
                <a:latin typeface="Palatino Linotype" panose="02040502050505030304" pitchFamily="18" charset="0"/>
              </a:rPr>
              <a:t>Detection</a:t>
            </a:r>
            <a:r>
              <a:rPr lang="fr-FR" sz="2400" b="1" dirty="0" smtClean="0">
                <a:latin typeface="Palatino Linotype" panose="02040502050505030304" pitchFamily="18" charset="0"/>
              </a:rPr>
              <a:t> of </a:t>
            </a:r>
            <a:r>
              <a:rPr lang="fr-FR" sz="2400" b="1" dirty="0" err="1" smtClean="0">
                <a:latin typeface="Palatino Linotype" panose="02040502050505030304" pitchFamily="18" charset="0"/>
              </a:rPr>
              <a:t>Outliers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7953C712-148A-4821-8860-AE4EC3179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531" y="5079649"/>
            <a:ext cx="1819469" cy="1819469"/>
          </a:xfrm>
          <a:prstGeom prst="rect">
            <a:avLst/>
          </a:prstGeom>
        </p:spPr>
      </p:pic>
      <p:pic>
        <p:nvPicPr>
          <p:cNvPr id="7" name="Picture 6"/>
          <p:cNvPicPr>
            <a:picLocks noChangeAspect="1"/>
          </p:cNvPicPr>
          <p:nvPr/>
        </p:nvPicPr>
        <p:blipFill>
          <a:blip r:embed="rId3"/>
          <a:stretch>
            <a:fillRect/>
          </a:stretch>
        </p:blipFill>
        <p:spPr>
          <a:xfrm>
            <a:off x="5419725" y="1235901"/>
            <a:ext cx="3648075" cy="3383929"/>
          </a:xfrm>
          <a:prstGeom prst="rect">
            <a:avLst/>
          </a:prstGeom>
        </p:spPr>
      </p:pic>
      <p:pic>
        <p:nvPicPr>
          <p:cNvPr id="8"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 y="3295392"/>
            <a:ext cx="4519612" cy="2648876"/>
          </a:xfrm>
        </p:spPr>
      </p:pic>
      <p:sp>
        <p:nvSpPr>
          <p:cNvPr id="3" name="TextBox 2"/>
          <p:cNvSpPr txBox="1"/>
          <p:nvPr/>
        </p:nvSpPr>
        <p:spPr>
          <a:xfrm>
            <a:off x="609601" y="1714500"/>
            <a:ext cx="4786312"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Box-plot and pp-plot applied to the data</a:t>
            </a:r>
          </a:p>
          <a:p>
            <a:pPr marL="285750" indent="-285750">
              <a:buFont typeface="Arial" panose="020B0604020202020204" pitchFamily="34" charset="0"/>
              <a:buChar char="•"/>
            </a:pPr>
            <a:r>
              <a:rPr lang="en-GB" dirty="0" smtClean="0"/>
              <a:t>Cut-off 10 ppm deduced for outliers threshold</a:t>
            </a:r>
            <a:endParaRPr lang="en-GB" dirty="0"/>
          </a:p>
        </p:txBody>
      </p:sp>
    </p:spTree>
    <p:extLst>
      <p:ext uri="{BB962C8B-B14F-4D97-AF65-F5344CB8AC3E}">
        <p14:creationId xmlns:p14="http://schemas.microsoft.com/office/powerpoint/2010/main" val="2254651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smtClean="0">
                <a:latin typeface="Palatino Linotype" panose="02040502050505030304" pitchFamily="18" charset="0"/>
              </a:rPr>
              <a:t>H-</a:t>
            </a:r>
            <a:r>
              <a:rPr lang="fr-FR" sz="2400" b="1" dirty="0" err="1" smtClean="0">
                <a:latin typeface="Palatino Linotype" panose="02040502050505030304" pitchFamily="18" charset="0"/>
              </a:rPr>
              <a:t>scatter</a:t>
            </a:r>
            <a:r>
              <a:rPr lang="fr-FR" sz="2400" b="1" dirty="0" smtClean="0">
                <a:latin typeface="Palatino Linotype" panose="02040502050505030304" pitchFamily="18" charset="0"/>
              </a:rPr>
              <a:t> Plot</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7953C712-148A-4821-8860-AE4EC3179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531" y="5079649"/>
            <a:ext cx="1819469" cy="1819469"/>
          </a:xfrm>
          <a:prstGeom prst="rect">
            <a:avLst/>
          </a:prstGeom>
        </p:spPr>
      </p:pic>
      <p:pic>
        <p:nvPicPr>
          <p:cNvPr id="7" name="Picture 6"/>
          <p:cNvPicPr>
            <a:picLocks noChangeAspect="1"/>
          </p:cNvPicPr>
          <p:nvPr/>
        </p:nvPicPr>
        <p:blipFill>
          <a:blip r:embed="rId3"/>
          <a:stretch>
            <a:fillRect/>
          </a:stretch>
        </p:blipFill>
        <p:spPr>
          <a:xfrm>
            <a:off x="1188455" y="1541148"/>
            <a:ext cx="5745745" cy="3869885"/>
          </a:xfrm>
          <a:prstGeom prst="rect">
            <a:avLst/>
          </a:prstGeom>
        </p:spPr>
      </p:pic>
      <p:sp>
        <p:nvSpPr>
          <p:cNvPr id="8" name="TextBox 7"/>
          <p:cNvSpPr txBox="1"/>
          <p:nvPr/>
        </p:nvSpPr>
        <p:spPr>
          <a:xfrm>
            <a:off x="2303965" y="5620050"/>
            <a:ext cx="3514724" cy="369332"/>
          </a:xfrm>
          <a:prstGeom prst="rect">
            <a:avLst/>
          </a:prstGeom>
          <a:noFill/>
        </p:spPr>
        <p:txBody>
          <a:bodyPr wrap="square" rtlCol="0">
            <a:spAutoFit/>
          </a:bodyPr>
          <a:lstStyle/>
          <a:p>
            <a:r>
              <a:rPr lang="en-GB" dirty="0" smtClean="0"/>
              <a:t>H-scatter Plot For Lags of 20 Meters</a:t>
            </a:r>
            <a:endParaRPr lang="en-GB" dirty="0"/>
          </a:p>
        </p:txBody>
      </p:sp>
    </p:spTree>
    <p:extLst>
      <p:ext uri="{BB962C8B-B14F-4D97-AF65-F5344CB8AC3E}">
        <p14:creationId xmlns:p14="http://schemas.microsoft.com/office/powerpoint/2010/main" val="3639056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smtClean="0">
                <a:latin typeface="Palatino Linotype" panose="02040502050505030304" pitchFamily="18" charset="0"/>
              </a:rPr>
              <a:t>Mahalanobis</a:t>
            </a:r>
            <a:r>
              <a:rPr lang="fr-FR" sz="2400" b="1" dirty="0" smtClean="0">
                <a:latin typeface="Palatino Linotype" panose="02040502050505030304" pitchFamily="18" charset="0"/>
              </a:rPr>
              <a:t> Distance &amp; Network Graph</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7953C712-148A-4821-8860-AE4EC3179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531" y="5079649"/>
            <a:ext cx="1819469" cy="1819469"/>
          </a:xfrm>
          <a:prstGeom prst="rect">
            <a:avLst/>
          </a:prstGeom>
        </p:spPr>
      </p:pic>
      <p:sp>
        <p:nvSpPr>
          <p:cNvPr id="8" name="TextBox 7"/>
          <p:cNvSpPr txBox="1"/>
          <p:nvPr/>
        </p:nvSpPr>
        <p:spPr>
          <a:xfrm>
            <a:off x="609600" y="1728562"/>
            <a:ext cx="7634288" cy="3416320"/>
          </a:xfrm>
          <a:prstGeom prst="rect">
            <a:avLst/>
          </a:prstGeom>
          <a:noFill/>
        </p:spPr>
        <p:txBody>
          <a:bodyPr wrap="square" rtlCol="0">
            <a:spAutoFit/>
          </a:bodyPr>
          <a:lstStyle/>
          <a:p>
            <a:pPr marL="285750" indent="-285750">
              <a:buFont typeface="Arial" panose="020B0604020202020204" pitchFamily="34" charset="0"/>
              <a:buChar char="•"/>
            </a:pPr>
            <a:r>
              <a:rPr lang="en-GB" dirty="0"/>
              <a:t>Allocate a distance to each observation</a:t>
            </a:r>
          </a:p>
          <a:p>
            <a:pPr marL="285750" indent="-285750">
              <a:buFont typeface="Arial" panose="020B0604020202020204" pitchFamily="34" charset="0"/>
              <a:buChar char="•"/>
            </a:pPr>
            <a:r>
              <a:rPr lang="en-GB" dirty="0"/>
              <a:t>Robust distance → S-estimator</a:t>
            </a:r>
          </a:p>
          <a:p>
            <a:pPr marL="285750" indent="-285750">
              <a:buFont typeface="Arial" panose="020B0604020202020204" pitchFamily="34" charset="0"/>
              <a:buChar char="•"/>
            </a:pPr>
            <a:r>
              <a:rPr lang="en-GB" dirty="0"/>
              <a:t>Statistical mean of the data</a:t>
            </a:r>
          </a:p>
          <a:p>
            <a:pPr marL="285750" indent="-285750">
              <a:buFont typeface="Arial" panose="020B0604020202020204" pitchFamily="34" charset="0"/>
              <a:buChar char="•"/>
            </a:pPr>
            <a:r>
              <a:rPr lang="en-GB" dirty="0"/>
              <a:t>Computing the covariance matrix</a:t>
            </a:r>
          </a:p>
          <a:p>
            <a:endParaRPr lang="en-GB" dirty="0" smtClean="0"/>
          </a:p>
          <a:p>
            <a:endParaRPr lang="en-GB" dirty="0"/>
          </a:p>
          <a:p>
            <a:endParaRPr lang="en-GB" dirty="0" smtClean="0"/>
          </a:p>
          <a:p>
            <a:endParaRPr lang="en-GB" dirty="0" smtClean="0"/>
          </a:p>
          <a:p>
            <a:r>
              <a:rPr lang="en-GB" dirty="0" err="1" smtClean="0"/>
              <a:t>Mahalanobis</a:t>
            </a:r>
            <a:r>
              <a:rPr lang="en-GB" dirty="0" smtClean="0"/>
              <a:t> distance has been applied to the H-scatter plot </a:t>
            </a:r>
            <a:r>
              <a:rPr lang="en-GB" dirty="0"/>
              <a:t>and </a:t>
            </a:r>
            <a:r>
              <a:rPr lang="en-GB" dirty="0" smtClean="0"/>
              <a:t>critical value (by 95% confidence interval) </a:t>
            </a:r>
            <a:r>
              <a:rPr lang="en-GB" dirty="0"/>
              <a:t>from the chi-square distribution </a:t>
            </a:r>
            <a:r>
              <a:rPr lang="en-GB" dirty="0" smtClean="0"/>
              <a:t>contributed in calculation of the outlier pairs.</a:t>
            </a:r>
          </a:p>
          <a:p>
            <a:endParaRPr lang="en-GB" dirty="0" smtClean="0"/>
          </a:p>
        </p:txBody>
      </p:sp>
      <p:pic>
        <p:nvPicPr>
          <p:cNvPr id="9" name="Picture 8"/>
          <p:cNvPicPr>
            <a:picLocks noChangeAspect="1"/>
          </p:cNvPicPr>
          <p:nvPr/>
        </p:nvPicPr>
        <p:blipFill>
          <a:blip r:embed="rId3"/>
          <a:stretch>
            <a:fillRect/>
          </a:stretch>
        </p:blipFill>
        <p:spPr>
          <a:xfrm>
            <a:off x="609600" y="2931020"/>
            <a:ext cx="2890838" cy="734404"/>
          </a:xfrm>
          <a:prstGeom prst="rect">
            <a:avLst/>
          </a:prstGeom>
        </p:spPr>
      </p:pic>
      <p:sp>
        <p:nvSpPr>
          <p:cNvPr id="10" name="TextBox 9"/>
          <p:cNvSpPr txBox="1"/>
          <p:nvPr/>
        </p:nvSpPr>
        <p:spPr>
          <a:xfrm>
            <a:off x="1314450" y="5414963"/>
            <a:ext cx="184731" cy="369332"/>
          </a:xfrm>
          <a:prstGeom prst="rect">
            <a:avLst/>
          </a:prstGeom>
          <a:noFill/>
        </p:spPr>
        <p:txBody>
          <a:bodyPr wrap="none" rtlCol="0">
            <a:spAutoFit/>
          </a:bodyPr>
          <a:lstStyle/>
          <a:p>
            <a:endParaRPr lang="en-GB" dirty="0"/>
          </a:p>
        </p:txBody>
      </p:sp>
      <p:sp>
        <p:nvSpPr>
          <p:cNvPr id="11" name="TextBox 10"/>
          <p:cNvSpPr txBox="1"/>
          <p:nvPr/>
        </p:nvSpPr>
        <p:spPr>
          <a:xfrm>
            <a:off x="609600" y="4978378"/>
            <a:ext cx="6638731" cy="1200329"/>
          </a:xfrm>
          <a:prstGeom prst="rect">
            <a:avLst/>
          </a:prstGeom>
          <a:noFill/>
        </p:spPr>
        <p:txBody>
          <a:bodyPr wrap="square" rtlCol="0">
            <a:spAutoFit/>
          </a:bodyPr>
          <a:lstStyle/>
          <a:p>
            <a:r>
              <a:rPr lang="en-GB" dirty="0"/>
              <a:t>To 1107 pairs of detected outliers, the network graph was applied and 286 data points with edges (i.e. connections between data points in less than 20 meter distance) more than 3 were selected.</a:t>
            </a:r>
          </a:p>
          <a:p>
            <a:endParaRPr lang="en-GB" dirty="0"/>
          </a:p>
        </p:txBody>
      </p:sp>
    </p:spTree>
    <p:extLst>
      <p:ext uri="{BB962C8B-B14F-4D97-AF65-F5344CB8AC3E}">
        <p14:creationId xmlns:p14="http://schemas.microsoft.com/office/powerpoint/2010/main" val="2377616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smtClean="0">
                <a:latin typeface="Palatino Linotype" panose="02040502050505030304" pitchFamily="18" charset="0"/>
              </a:rPr>
              <a:t>Result</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7953C712-148A-4821-8860-AE4EC3179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531" y="5079649"/>
            <a:ext cx="1819469" cy="1819469"/>
          </a:xfrm>
          <a:prstGeom prst="rect">
            <a:avLst/>
          </a:prstGeom>
        </p:spPr>
      </p:pic>
      <p:sp>
        <p:nvSpPr>
          <p:cNvPr id="8" name="TextBox 7"/>
          <p:cNvSpPr txBox="1"/>
          <p:nvPr/>
        </p:nvSpPr>
        <p:spPr>
          <a:xfrm>
            <a:off x="1102323" y="5233915"/>
            <a:ext cx="6222208" cy="369332"/>
          </a:xfrm>
          <a:prstGeom prst="rect">
            <a:avLst/>
          </a:prstGeom>
          <a:noFill/>
        </p:spPr>
        <p:txBody>
          <a:bodyPr wrap="square" rtlCol="0">
            <a:spAutoFit/>
          </a:bodyPr>
          <a:lstStyle/>
          <a:p>
            <a:r>
              <a:rPr lang="en-GB" dirty="0"/>
              <a:t>R</a:t>
            </a:r>
            <a:r>
              <a:rPr lang="en-GB" dirty="0" smtClean="0"/>
              <a:t>epresentation of </a:t>
            </a:r>
            <a:r>
              <a:rPr lang="en-GB" dirty="0" err="1" smtClean="0"/>
              <a:t>Geostatistically</a:t>
            </a:r>
            <a:r>
              <a:rPr lang="en-GB" dirty="0" smtClean="0"/>
              <a:t> Detected </a:t>
            </a:r>
            <a:r>
              <a:rPr lang="en-GB" dirty="0" err="1" smtClean="0"/>
              <a:t>Putliers</a:t>
            </a:r>
            <a:r>
              <a:rPr lang="en-GB" dirty="0" smtClean="0"/>
              <a:t> (blue </a:t>
            </a:r>
            <a:r>
              <a:rPr lang="en-GB" dirty="0" err="1" smtClean="0"/>
              <a:t>color</a:t>
            </a:r>
            <a:r>
              <a:rPr lang="en-GB" dirty="0" smtClean="0"/>
              <a:t>)</a:t>
            </a:r>
            <a:endParaRPr lang="en-GB" dirty="0"/>
          </a:p>
        </p:txBody>
      </p:sp>
      <p:pic>
        <p:nvPicPr>
          <p:cNvPr id="9" name="Picture 8"/>
          <p:cNvPicPr>
            <a:picLocks noChangeAspect="1"/>
          </p:cNvPicPr>
          <p:nvPr/>
        </p:nvPicPr>
        <p:blipFill>
          <a:blip r:embed="rId3"/>
          <a:stretch>
            <a:fillRect/>
          </a:stretch>
        </p:blipFill>
        <p:spPr>
          <a:xfrm>
            <a:off x="609600" y="1346913"/>
            <a:ext cx="7579519" cy="3687554"/>
          </a:xfrm>
          <a:prstGeom prst="rect">
            <a:avLst/>
          </a:prstGeom>
        </p:spPr>
      </p:pic>
    </p:spTree>
    <p:extLst>
      <p:ext uri="{BB962C8B-B14F-4D97-AF65-F5344CB8AC3E}">
        <p14:creationId xmlns:p14="http://schemas.microsoft.com/office/powerpoint/2010/main" val="3153787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TotalTime>
  <Words>669</Words>
  <Application>Microsoft Office PowerPoint</Application>
  <PresentationFormat>On-screen Show (4:3)</PresentationFormat>
  <Paragraphs>75</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 Nazanin</vt:lpstr>
      <vt:lpstr>Calibri</vt:lpstr>
      <vt:lpstr>Calibri Light</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Cmin</cp:lastModifiedBy>
  <cp:revision>54</cp:revision>
  <dcterms:created xsi:type="dcterms:W3CDTF">2017-05-27T02:37:01Z</dcterms:created>
  <dcterms:modified xsi:type="dcterms:W3CDTF">2020-10-30T16:36:15Z</dcterms:modified>
</cp:coreProperties>
</file>