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8" r:id="rId4"/>
    <p:sldId id="275" r:id="rId5"/>
    <p:sldId id="274" r:id="rId6"/>
    <p:sldId id="261" r:id="rId7"/>
    <p:sldId id="266" r:id="rId8"/>
    <p:sldId id="267" r:id="rId9"/>
    <p:sldId id="269"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A7B7C"/>
    <a:srgbClr val="EAEAEA"/>
    <a:srgbClr val="FCFBF2"/>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ria\Documents\Doctorado\Congresos\International%20Electronic%20Conference%20on%20Mineral%20Science\Datos%20espectr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ria\Documents\Doctorado\Congresos\International%20Electronic%20Conference%20on%20Mineral%20Science\Datos%20espectro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Octaedral</a:t>
            </a:r>
            <a:r>
              <a:rPr lang="es-ES" baseline="0"/>
              <a:t> cations</a:t>
            </a:r>
            <a:endParaRPr lang="es-E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Hoja1!$M$1</c:f>
              <c:strCache>
                <c:ptCount val="1"/>
                <c:pt idx="0">
                  <c:v>Al2O3</c:v>
                </c:pt>
              </c:strCache>
            </c:strRef>
          </c:tx>
          <c:spPr>
            <a:solidFill>
              <a:schemeClr val="tx2"/>
            </a:solidFill>
            <a:ln>
              <a:solidFill>
                <a:schemeClr val="tx1"/>
              </a:solidFill>
            </a:ln>
            <a:effectLst/>
          </c:spPr>
          <c:invertIfNegative val="0"/>
          <c:cat>
            <c:strRef>
              <c:f>Hoja1!$L$2:$L$8</c:f>
              <c:strCache>
                <c:ptCount val="7"/>
                <c:pt idx="0">
                  <c:v>APA</c:v>
                </c:pt>
                <c:pt idx="1">
                  <c:v>COU(V)</c:v>
                </c:pt>
                <c:pt idx="2">
                  <c:v>PUT</c:v>
                </c:pt>
                <c:pt idx="3">
                  <c:v>R4</c:v>
                </c:pt>
                <c:pt idx="4">
                  <c:v>SAN</c:v>
                </c:pt>
                <c:pt idx="5">
                  <c:v>SUD</c:v>
                </c:pt>
                <c:pt idx="6">
                  <c:v>CGA</c:v>
                </c:pt>
              </c:strCache>
            </c:strRef>
          </c:cat>
          <c:val>
            <c:numRef>
              <c:f>Hoja1!$M$2:$M$8</c:f>
              <c:numCache>
                <c:formatCode>0.00</c:formatCode>
                <c:ptCount val="7"/>
                <c:pt idx="0">
                  <c:v>14.18</c:v>
                </c:pt>
                <c:pt idx="1">
                  <c:v>7.41</c:v>
                </c:pt>
                <c:pt idx="2">
                  <c:v>14.02</c:v>
                </c:pt>
                <c:pt idx="3">
                  <c:v>1.83</c:v>
                </c:pt>
                <c:pt idx="4">
                  <c:v>14.52</c:v>
                </c:pt>
                <c:pt idx="5">
                  <c:v>16.600000000000001</c:v>
                </c:pt>
                <c:pt idx="6">
                  <c:v>16.82</c:v>
                </c:pt>
              </c:numCache>
            </c:numRef>
          </c:val>
        </c:ser>
        <c:ser>
          <c:idx val="1"/>
          <c:order val="1"/>
          <c:tx>
            <c:strRef>
              <c:f>Hoja1!$N$1</c:f>
              <c:strCache>
                <c:ptCount val="1"/>
                <c:pt idx="0">
                  <c:v>MgO</c:v>
                </c:pt>
              </c:strCache>
            </c:strRef>
          </c:tx>
          <c:spPr>
            <a:solidFill>
              <a:schemeClr val="accent6"/>
            </a:solidFill>
            <a:ln>
              <a:solidFill>
                <a:schemeClr val="tx1"/>
              </a:solidFill>
            </a:ln>
            <a:effectLst/>
          </c:spPr>
          <c:invertIfNegative val="0"/>
          <c:dPt>
            <c:idx val="3"/>
            <c:invertIfNegative val="0"/>
            <c:bubble3D val="0"/>
            <c:spPr>
              <a:pattFill prst="pct80">
                <a:fgClr>
                  <a:schemeClr val="accent6"/>
                </a:fgClr>
                <a:bgClr>
                  <a:schemeClr val="bg1"/>
                </a:bgClr>
              </a:pattFill>
              <a:ln>
                <a:solidFill>
                  <a:schemeClr val="tx1"/>
                </a:solidFill>
              </a:ln>
              <a:effectLst/>
            </c:spPr>
          </c:dPt>
          <c:cat>
            <c:strRef>
              <c:f>Hoja1!$L$2:$L$8</c:f>
              <c:strCache>
                <c:ptCount val="7"/>
                <c:pt idx="0">
                  <c:v>APA</c:v>
                </c:pt>
                <c:pt idx="1">
                  <c:v>COU(V)</c:v>
                </c:pt>
                <c:pt idx="2">
                  <c:v>PUT</c:v>
                </c:pt>
                <c:pt idx="3">
                  <c:v>R4</c:v>
                </c:pt>
                <c:pt idx="4">
                  <c:v>SAN</c:v>
                </c:pt>
                <c:pt idx="5">
                  <c:v>SUD</c:v>
                </c:pt>
                <c:pt idx="6">
                  <c:v>CGA</c:v>
                </c:pt>
              </c:strCache>
            </c:strRef>
          </c:cat>
          <c:val>
            <c:numRef>
              <c:f>Hoja1!$N$2:$N$8</c:f>
              <c:numCache>
                <c:formatCode>0.00</c:formatCode>
                <c:ptCount val="7"/>
                <c:pt idx="0">
                  <c:v>5.04</c:v>
                </c:pt>
                <c:pt idx="1">
                  <c:v>1.41</c:v>
                </c:pt>
                <c:pt idx="2">
                  <c:v>4.1100000000000003</c:v>
                </c:pt>
                <c:pt idx="3">
                  <c:v>25.81</c:v>
                </c:pt>
                <c:pt idx="4">
                  <c:v>5.16</c:v>
                </c:pt>
                <c:pt idx="5">
                  <c:v>4.2699999999999996</c:v>
                </c:pt>
                <c:pt idx="6">
                  <c:v>5.0999999999999996</c:v>
                </c:pt>
              </c:numCache>
            </c:numRef>
          </c:val>
        </c:ser>
        <c:ser>
          <c:idx val="2"/>
          <c:order val="2"/>
          <c:tx>
            <c:strRef>
              <c:f>Hoja1!$O$1</c:f>
              <c:strCache>
                <c:ptCount val="1"/>
                <c:pt idx="0">
                  <c:v>Fe2O3</c:v>
                </c:pt>
              </c:strCache>
            </c:strRef>
          </c:tx>
          <c:spPr>
            <a:solidFill>
              <a:srgbClr val="C00000"/>
            </a:solidFill>
            <a:ln>
              <a:solidFill>
                <a:schemeClr val="tx1"/>
              </a:solidFill>
            </a:ln>
            <a:effectLst/>
          </c:spPr>
          <c:invertIfNegative val="0"/>
          <c:dPt>
            <c:idx val="1"/>
            <c:invertIfNegative val="0"/>
            <c:bubble3D val="0"/>
            <c:spPr>
              <a:pattFill prst="pct80">
                <a:fgClr>
                  <a:srgbClr val="C00000"/>
                </a:fgClr>
                <a:bgClr>
                  <a:schemeClr val="bg1"/>
                </a:bgClr>
              </a:pattFill>
              <a:ln>
                <a:solidFill>
                  <a:schemeClr val="tx1"/>
                </a:solidFill>
              </a:ln>
              <a:effectLst/>
            </c:spPr>
          </c:dPt>
          <c:cat>
            <c:strRef>
              <c:f>Hoja1!$L$2:$L$8</c:f>
              <c:strCache>
                <c:ptCount val="7"/>
                <c:pt idx="0">
                  <c:v>APA</c:v>
                </c:pt>
                <c:pt idx="1">
                  <c:v>COU(V)</c:v>
                </c:pt>
                <c:pt idx="2">
                  <c:v>PUT</c:v>
                </c:pt>
                <c:pt idx="3">
                  <c:v>R4</c:v>
                </c:pt>
                <c:pt idx="4">
                  <c:v>SAN</c:v>
                </c:pt>
                <c:pt idx="5">
                  <c:v>SUD</c:v>
                </c:pt>
                <c:pt idx="6">
                  <c:v>CGA</c:v>
                </c:pt>
              </c:strCache>
            </c:strRef>
          </c:cat>
          <c:val>
            <c:numRef>
              <c:f>Hoja1!$O$2:$O$8</c:f>
              <c:numCache>
                <c:formatCode>0.00</c:formatCode>
                <c:ptCount val="7"/>
                <c:pt idx="0">
                  <c:v>1.23</c:v>
                </c:pt>
                <c:pt idx="1">
                  <c:v>18.170000000000002</c:v>
                </c:pt>
                <c:pt idx="2">
                  <c:v>5.0599999999999996</c:v>
                </c:pt>
                <c:pt idx="3">
                  <c:v>0</c:v>
                </c:pt>
                <c:pt idx="4">
                  <c:v>0.98</c:v>
                </c:pt>
                <c:pt idx="5">
                  <c:v>3.15</c:v>
                </c:pt>
                <c:pt idx="6">
                  <c:v>2.2000000000000002</c:v>
                </c:pt>
              </c:numCache>
            </c:numRef>
          </c:val>
        </c:ser>
        <c:dLbls>
          <c:showLegendKey val="0"/>
          <c:showVal val="0"/>
          <c:showCatName val="0"/>
          <c:showSerName val="0"/>
          <c:showPercent val="0"/>
          <c:showBubbleSize val="0"/>
        </c:dLbls>
        <c:gapWidth val="219"/>
        <c:overlap val="-27"/>
        <c:axId val="170739976"/>
        <c:axId val="170735272"/>
      </c:barChart>
      <c:catAx>
        <c:axId val="17073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0735272"/>
        <c:crosses val="autoZero"/>
        <c:auto val="1"/>
        <c:lblAlgn val="ctr"/>
        <c:lblOffset val="100"/>
        <c:noMultiLvlLbl val="0"/>
      </c:catAx>
      <c:valAx>
        <c:axId val="170735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Percentages</a:t>
                </a:r>
                <a:r>
                  <a:rPr lang="es-ES" baseline="0"/>
                  <a:t> (%)</a:t>
                </a:r>
                <a:endParaRPr lang="es-E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0739976"/>
        <c:crosses val="autoZero"/>
        <c:crossBetween val="between"/>
      </c:valAx>
      <c:spPr>
        <a:noFill/>
        <a:ln>
          <a:noFill/>
        </a:ln>
        <a:effectLst/>
      </c:spPr>
    </c:plotArea>
    <c:legend>
      <c:legendPos val="b"/>
      <c:layout>
        <c:manualLayout>
          <c:xMode val="edge"/>
          <c:yMode val="edge"/>
          <c:x val="0.28011154855643045"/>
          <c:y val="0.89409667541557303"/>
          <c:w val="0.43699912510936134"/>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Interlaminar cations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Hoja1!$Q$1</c:f>
              <c:strCache>
                <c:ptCount val="1"/>
                <c:pt idx="0">
                  <c:v>CaO</c:v>
                </c:pt>
              </c:strCache>
            </c:strRef>
          </c:tx>
          <c:spPr>
            <a:solidFill>
              <a:schemeClr val="tx1">
                <a:lumMod val="50000"/>
                <a:lumOff val="50000"/>
              </a:schemeClr>
            </a:solidFill>
            <a:ln>
              <a:solidFill>
                <a:schemeClr val="tx1"/>
              </a:solidFill>
            </a:ln>
            <a:effectLst/>
          </c:spPr>
          <c:invertIfNegative val="0"/>
          <c:cat>
            <c:strRef>
              <c:f>Hoja1!$P$2:$P$8</c:f>
              <c:strCache>
                <c:ptCount val="7"/>
                <c:pt idx="0">
                  <c:v>APA</c:v>
                </c:pt>
                <c:pt idx="1">
                  <c:v>COU(V)</c:v>
                </c:pt>
                <c:pt idx="2">
                  <c:v>PUT</c:v>
                </c:pt>
                <c:pt idx="3">
                  <c:v>R4</c:v>
                </c:pt>
                <c:pt idx="4">
                  <c:v>SAN</c:v>
                </c:pt>
                <c:pt idx="5">
                  <c:v>SUD</c:v>
                </c:pt>
                <c:pt idx="6">
                  <c:v>CGA</c:v>
                </c:pt>
              </c:strCache>
            </c:strRef>
          </c:cat>
          <c:val>
            <c:numRef>
              <c:f>Hoja1!$Q$2:$Q$8</c:f>
              <c:numCache>
                <c:formatCode>0.00</c:formatCode>
                <c:ptCount val="7"/>
                <c:pt idx="0">
                  <c:v>2.48</c:v>
                </c:pt>
                <c:pt idx="1">
                  <c:v>1.61</c:v>
                </c:pt>
                <c:pt idx="2">
                  <c:v>1.17</c:v>
                </c:pt>
                <c:pt idx="3">
                  <c:v>0.46</c:v>
                </c:pt>
                <c:pt idx="4">
                  <c:v>2.57</c:v>
                </c:pt>
                <c:pt idx="5">
                  <c:v>1.26</c:v>
                </c:pt>
                <c:pt idx="6">
                  <c:v>1.38</c:v>
                </c:pt>
              </c:numCache>
            </c:numRef>
          </c:val>
        </c:ser>
        <c:ser>
          <c:idx val="1"/>
          <c:order val="1"/>
          <c:tx>
            <c:strRef>
              <c:f>Hoja1!$R$1</c:f>
              <c:strCache>
                <c:ptCount val="1"/>
                <c:pt idx="0">
                  <c:v>Na2O</c:v>
                </c:pt>
              </c:strCache>
            </c:strRef>
          </c:tx>
          <c:spPr>
            <a:solidFill>
              <a:schemeClr val="accent4">
                <a:lumMod val="60000"/>
                <a:lumOff val="40000"/>
              </a:schemeClr>
            </a:solidFill>
            <a:ln>
              <a:solidFill>
                <a:schemeClr val="tx1"/>
              </a:solidFill>
            </a:ln>
            <a:effectLst/>
          </c:spPr>
          <c:invertIfNegative val="0"/>
          <c:cat>
            <c:strRef>
              <c:f>Hoja1!$P$2:$P$8</c:f>
              <c:strCache>
                <c:ptCount val="7"/>
                <c:pt idx="0">
                  <c:v>APA</c:v>
                </c:pt>
                <c:pt idx="1">
                  <c:v>COU(V)</c:v>
                </c:pt>
                <c:pt idx="2">
                  <c:v>PUT</c:v>
                </c:pt>
                <c:pt idx="3">
                  <c:v>R4</c:v>
                </c:pt>
                <c:pt idx="4">
                  <c:v>SAN</c:v>
                </c:pt>
                <c:pt idx="5">
                  <c:v>SUD</c:v>
                </c:pt>
                <c:pt idx="6">
                  <c:v>CGA</c:v>
                </c:pt>
              </c:strCache>
            </c:strRef>
          </c:cat>
          <c:val>
            <c:numRef>
              <c:f>Hoja1!$R$2:$R$8</c:f>
              <c:numCache>
                <c:formatCode>0.00</c:formatCode>
                <c:ptCount val="7"/>
                <c:pt idx="0">
                  <c:v>0.08</c:v>
                </c:pt>
                <c:pt idx="1">
                  <c:v>0.02</c:v>
                </c:pt>
                <c:pt idx="2">
                  <c:v>0.5</c:v>
                </c:pt>
                <c:pt idx="3">
                  <c:v>0.03</c:v>
                </c:pt>
                <c:pt idx="4">
                  <c:v>0.16</c:v>
                </c:pt>
                <c:pt idx="5">
                  <c:v>1.05</c:v>
                </c:pt>
                <c:pt idx="6">
                  <c:v>0.99</c:v>
                </c:pt>
              </c:numCache>
            </c:numRef>
          </c:val>
        </c:ser>
        <c:ser>
          <c:idx val="2"/>
          <c:order val="2"/>
          <c:tx>
            <c:strRef>
              <c:f>Hoja1!$S$1</c:f>
              <c:strCache>
                <c:ptCount val="1"/>
                <c:pt idx="0">
                  <c:v>K2O</c:v>
                </c:pt>
              </c:strCache>
            </c:strRef>
          </c:tx>
          <c:spPr>
            <a:solidFill>
              <a:schemeClr val="accent1">
                <a:lumMod val="60000"/>
                <a:lumOff val="40000"/>
              </a:schemeClr>
            </a:solidFill>
            <a:ln>
              <a:solidFill>
                <a:schemeClr val="tx1"/>
              </a:solidFill>
            </a:ln>
            <a:effectLst/>
          </c:spPr>
          <c:invertIfNegative val="0"/>
          <c:cat>
            <c:strRef>
              <c:f>Hoja1!$P$2:$P$8</c:f>
              <c:strCache>
                <c:ptCount val="7"/>
                <c:pt idx="0">
                  <c:v>APA</c:v>
                </c:pt>
                <c:pt idx="1">
                  <c:v>COU(V)</c:v>
                </c:pt>
                <c:pt idx="2">
                  <c:v>PUT</c:v>
                </c:pt>
                <c:pt idx="3">
                  <c:v>R4</c:v>
                </c:pt>
                <c:pt idx="4">
                  <c:v>SAN</c:v>
                </c:pt>
                <c:pt idx="5">
                  <c:v>SUD</c:v>
                </c:pt>
                <c:pt idx="6">
                  <c:v>CGA</c:v>
                </c:pt>
              </c:strCache>
            </c:strRef>
          </c:cat>
          <c:val>
            <c:numRef>
              <c:f>Hoja1!$S$2:$S$8</c:f>
              <c:numCache>
                <c:formatCode>0.00</c:formatCode>
                <c:ptCount val="7"/>
                <c:pt idx="0">
                  <c:v>0.17</c:v>
                </c:pt>
                <c:pt idx="1">
                  <c:v>0.02</c:v>
                </c:pt>
                <c:pt idx="2">
                  <c:v>0.18</c:v>
                </c:pt>
                <c:pt idx="3">
                  <c:v>0.32</c:v>
                </c:pt>
                <c:pt idx="4">
                  <c:v>0.17</c:v>
                </c:pt>
                <c:pt idx="5">
                  <c:v>0.56000000000000005</c:v>
                </c:pt>
                <c:pt idx="6">
                  <c:v>0.34</c:v>
                </c:pt>
              </c:numCache>
            </c:numRef>
          </c:val>
        </c:ser>
        <c:dLbls>
          <c:showLegendKey val="0"/>
          <c:showVal val="0"/>
          <c:showCatName val="0"/>
          <c:showSerName val="0"/>
          <c:showPercent val="0"/>
          <c:showBubbleSize val="0"/>
        </c:dLbls>
        <c:gapWidth val="219"/>
        <c:overlap val="-27"/>
        <c:axId val="170737624"/>
        <c:axId val="170734880"/>
      </c:barChart>
      <c:catAx>
        <c:axId val="17073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0734880"/>
        <c:crosses val="autoZero"/>
        <c:auto val="1"/>
        <c:lblAlgn val="ctr"/>
        <c:lblOffset val="100"/>
        <c:noMultiLvlLbl val="0"/>
      </c:catAx>
      <c:valAx>
        <c:axId val="170734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Percentages</a:t>
                </a:r>
                <a:r>
                  <a:rPr lang="es-ES" baseline="0"/>
                  <a:t> (%)</a:t>
                </a:r>
                <a:endParaRPr lang="es-E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0737624"/>
        <c:crosses val="autoZero"/>
        <c:crossBetween val="between"/>
      </c:valAx>
      <c:spPr>
        <a:noFill/>
        <a:ln>
          <a:noFill/>
        </a:ln>
        <a:effectLst/>
      </c:spPr>
    </c:plotArea>
    <c:legend>
      <c:legendPos val="b"/>
      <c:layout>
        <c:manualLayout>
          <c:xMode val="edge"/>
          <c:yMode val="edge"/>
          <c:x val="0.29905883639545056"/>
          <c:y val="0.89409667541557303"/>
          <c:w val="0.41021544181977249"/>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10/31/2020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758" y="2987886"/>
            <a:ext cx="8759042" cy="2739211"/>
          </a:xfrm>
          <a:prstGeom prst="rect">
            <a:avLst/>
          </a:prstGeom>
          <a:noFill/>
        </p:spPr>
        <p:txBody>
          <a:bodyPr wrap="square" rtlCol="0">
            <a:spAutoFit/>
          </a:bodyPr>
          <a:lstStyle/>
          <a:p>
            <a:r>
              <a:rPr lang="en-GB" sz="2400" b="1" dirty="0">
                <a:latin typeface="Palatino Linotype" panose="02040502050505030304" pitchFamily="18" charset="0"/>
              </a:rPr>
              <a:t>Spectral response (VNIR-SWIR) associated to isomorphic substitutions in the octahedral sheet of the smectites</a:t>
            </a:r>
            <a:r>
              <a:rPr lang="en-GB" sz="2400" b="1" dirty="0" smtClean="0">
                <a:latin typeface="Palatino Linotype" panose="02040502050505030304" pitchFamily="18" charset="0"/>
              </a:rPr>
              <a:t>.</a:t>
            </a:r>
          </a:p>
          <a:p>
            <a:endParaRPr lang="es-ES" sz="1200" dirty="0">
              <a:latin typeface="Palatino Linotype" panose="02040502050505030304" pitchFamily="18" charset="0"/>
            </a:endParaRPr>
          </a:p>
          <a:p>
            <a:r>
              <a:rPr lang="es-ES" sz="1600" b="1" dirty="0">
                <a:latin typeface="Palatino Linotype" panose="02040502050505030304" pitchFamily="18" charset="0"/>
              </a:rPr>
              <a:t>Adrián Lorenzo </a:t>
            </a:r>
            <a:r>
              <a:rPr lang="es-ES" sz="1600" b="1" baseline="30000" dirty="0">
                <a:latin typeface="Palatino Linotype" panose="02040502050505030304" pitchFamily="18" charset="0"/>
              </a:rPr>
              <a:t>1</a:t>
            </a:r>
            <a:r>
              <a:rPr lang="es-ES" sz="1600" b="1" dirty="0" smtClean="0">
                <a:latin typeface="Palatino Linotype" panose="02040502050505030304" pitchFamily="18" charset="0"/>
              </a:rPr>
              <a:t>*, </a:t>
            </a:r>
            <a:r>
              <a:rPr lang="es-ES" sz="1600" b="1" dirty="0">
                <a:latin typeface="Palatino Linotype" panose="02040502050505030304" pitchFamily="18" charset="0"/>
              </a:rPr>
              <a:t>Andrea García </a:t>
            </a:r>
            <a:r>
              <a:rPr lang="es-ES" sz="1600" b="1" baseline="30000" dirty="0" smtClean="0">
                <a:latin typeface="Palatino Linotype" panose="02040502050505030304" pitchFamily="18" charset="0"/>
              </a:rPr>
              <a:t>1</a:t>
            </a:r>
            <a:r>
              <a:rPr lang="es-ES" sz="1600" b="1" dirty="0" smtClean="0">
                <a:latin typeface="Palatino Linotype" panose="02040502050505030304" pitchFamily="18" charset="0"/>
              </a:rPr>
              <a:t>, </a:t>
            </a:r>
            <a:r>
              <a:rPr lang="es-ES" sz="1600" b="1" dirty="0">
                <a:latin typeface="Palatino Linotype" panose="02040502050505030304" pitchFamily="18" charset="0"/>
              </a:rPr>
              <a:t>Juan Morales </a:t>
            </a:r>
            <a:r>
              <a:rPr lang="es-ES" sz="1600" b="1" baseline="30000" dirty="0" smtClean="0">
                <a:latin typeface="Palatino Linotype" panose="02040502050505030304" pitchFamily="18" charset="0"/>
              </a:rPr>
              <a:t>1</a:t>
            </a:r>
            <a:r>
              <a:rPr lang="es-ES" sz="1600" b="1" dirty="0" smtClean="0">
                <a:latin typeface="Palatino Linotype" panose="02040502050505030304" pitchFamily="18" charset="0"/>
              </a:rPr>
              <a:t>, </a:t>
            </a:r>
            <a:r>
              <a:rPr lang="es-ES" sz="1600" b="1" dirty="0">
                <a:latin typeface="Palatino Linotype" panose="02040502050505030304" pitchFamily="18" charset="0"/>
              </a:rPr>
              <a:t>Emilia García </a:t>
            </a:r>
            <a:r>
              <a:rPr lang="es-ES" sz="1600" b="1" baseline="30000" dirty="0" smtClean="0">
                <a:latin typeface="Palatino Linotype" panose="02040502050505030304" pitchFamily="18" charset="0"/>
              </a:rPr>
              <a:t>2-3</a:t>
            </a:r>
            <a:r>
              <a:rPr lang="es-ES" sz="1600" b="1" dirty="0" smtClean="0">
                <a:latin typeface="Palatino Linotype" panose="02040502050505030304" pitchFamily="18" charset="0"/>
              </a:rPr>
              <a:t>, </a:t>
            </a:r>
            <a:r>
              <a:rPr lang="es-ES" sz="1600" b="1" dirty="0">
                <a:latin typeface="Palatino Linotype" panose="02040502050505030304" pitchFamily="18" charset="0"/>
              </a:rPr>
              <a:t>and Mercedes Suárez </a:t>
            </a:r>
            <a:r>
              <a:rPr lang="es-ES" sz="1600" b="1" baseline="30000" dirty="0">
                <a:latin typeface="Palatino Linotype" panose="02040502050505030304" pitchFamily="18" charset="0"/>
              </a:rPr>
              <a:t>1</a:t>
            </a:r>
            <a:r>
              <a:rPr lang="es-ES" sz="1600" b="1" dirty="0" smtClean="0">
                <a:latin typeface="Palatino Linotype" panose="02040502050505030304" pitchFamily="18" charset="0"/>
              </a:rPr>
              <a:t>.</a:t>
            </a:r>
          </a:p>
          <a:p>
            <a:endParaRPr lang="es-ES" sz="800" dirty="0">
              <a:latin typeface="Palatino Linotype" panose="02040502050505030304" pitchFamily="18" charset="0"/>
            </a:endParaRPr>
          </a:p>
          <a:p>
            <a:r>
              <a:rPr lang="es-ES" sz="1600" baseline="30000" dirty="0" smtClean="0">
                <a:latin typeface="Palatino Linotype" panose="02040502050505030304" pitchFamily="18" charset="0"/>
              </a:rPr>
              <a:t>1 </a:t>
            </a:r>
            <a:r>
              <a:rPr lang="es-ES" sz="1400" dirty="0" smtClean="0">
                <a:latin typeface="Palatino Linotype" panose="02040502050505030304" pitchFamily="18" charset="0"/>
              </a:rPr>
              <a:t>Departamento </a:t>
            </a:r>
            <a:r>
              <a:rPr lang="es-ES" sz="1400" dirty="0">
                <a:latin typeface="Palatino Linotype" panose="02040502050505030304" pitchFamily="18" charset="0"/>
              </a:rPr>
              <a:t>de </a:t>
            </a:r>
            <a:r>
              <a:rPr lang="es-ES" sz="1400" dirty="0" smtClean="0">
                <a:latin typeface="Palatino Linotype" panose="02040502050505030304" pitchFamily="18" charset="0"/>
              </a:rPr>
              <a:t>Geología, </a:t>
            </a:r>
            <a:r>
              <a:rPr lang="es-ES" sz="1400" dirty="0">
                <a:latin typeface="Palatino Linotype" panose="02040502050505030304" pitchFamily="18" charset="0"/>
              </a:rPr>
              <a:t>Universidad de Salamanca. Plaza de la </a:t>
            </a:r>
            <a:r>
              <a:rPr lang="es-ES" sz="1400" dirty="0" smtClean="0">
                <a:latin typeface="Palatino Linotype" panose="02040502050505030304" pitchFamily="18" charset="0"/>
              </a:rPr>
              <a:t>Merced, S/N, </a:t>
            </a:r>
            <a:r>
              <a:rPr lang="es-ES" sz="1400" dirty="0">
                <a:latin typeface="Palatino Linotype" panose="02040502050505030304" pitchFamily="18" charset="0"/>
              </a:rPr>
              <a:t>37008 Salamanca</a:t>
            </a:r>
          </a:p>
          <a:p>
            <a:r>
              <a:rPr lang="es-ES" sz="1400" baseline="30000" dirty="0" smtClean="0">
                <a:latin typeface="Palatino Linotype" panose="02040502050505030304" pitchFamily="18" charset="0"/>
              </a:rPr>
              <a:t>2  </a:t>
            </a:r>
            <a:r>
              <a:rPr lang="es-ES" sz="1400" dirty="0" smtClean="0">
                <a:latin typeface="Palatino Linotype" panose="02040502050505030304" pitchFamily="18" charset="0"/>
              </a:rPr>
              <a:t>Departamento </a:t>
            </a:r>
            <a:r>
              <a:rPr lang="es-ES" sz="1400" dirty="0">
                <a:latin typeface="Palatino Linotype" panose="02040502050505030304" pitchFamily="18" charset="0"/>
              </a:rPr>
              <a:t>de Mineralogía y Petrología. Universidad Complutense de Madrid. C/. José Antonio Novais. </a:t>
            </a:r>
            <a:r>
              <a:rPr lang="es-ES" sz="1400" dirty="0" smtClean="0">
                <a:latin typeface="Palatino Linotype" panose="02040502050505030304" pitchFamily="18" charset="0"/>
              </a:rPr>
              <a:t>      28014 </a:t>
            </a:r>
            <a:r>
              <a:rPr lang="es-ES" sz="1400" dirty="0">
                <a:latin typeface="Palatino Linotype" panose="02040502050505030304" pitchFamily="18" charset="0"/>
              </a:rPr>
              <a:t>Madrid.</a:t>
            </a:r>
          </a:p>
          <a:p>
            <a:r>
              <a:rPr lang="es-ES" sz="1400" baseline="30000" dirty="0" smtClean="0">
                <a:latin typeface="Palatino Linotype" panose="02040502050505030304" pitchFamily="18" charset="0"/>
              </a:rPr>
              <a:t>3 </a:t>
            </a:r>
            <a:r>
              <a:rPr lang="es-ES" sz="1400" dirty="0" smtClean="0">
                <a:latin typeface="Palatino Linotype" panose="02040502050505030304" pitchFamily="18" charset="0"/>
              </a:rPr>
              <a:t>Instituto </a:t>
            </a:r>
            <a:r>
              <a:rPr lang="es-ES" sz="1400" dirty="0">
                <a:latin typeface="Palatino Linotype" panose="02040502050505030304" pitchFamily="18" charset="0"/>
              </a:rPr>
              <a:t>de Geociencias (UCM-CSIC</a:t>
            </a:r>
            <a:r>
              <a:rPr lang="es-ES" sz="1400" dirty="0" smtClean="0">
                <a:latin typeface="Palatino Linotype" panose="02040502050505030304" pitchFamily="18" charset="0"/>
              </a:rPr>
              <a:t>), </a:t>
            </a:r>
            <a:r>
              <a:rPr lang="es-ES" sz="1400" dirty="0">
                <a:latin typeface="Palatino Linotype" panose="02040502050505030304" pitchFamily="18" charset="0"/>
              </a:rPr>
              <a:t>28040 Madrid.</a:t>
            </a:r>
          </a:p>
          <a:p>
            <a:r>
              <a:rPr lang="en-US" sz="1400" b="1" dirty="0" smtClean="0">
                <a:latin typeface="Palatino Linotype" panose="02040502050505030304" pitchFamily="18" charset="0"/>
              </a:rPr>
              <a:t>*</a:t>
            </a:r>
            <a:r>
              <a:rPr lang="en-US" sz="1400" dirty="0">
                <a:latin typeface="Palatino Linotype" panose="02040502050505030304" pitchFamily="18" charset="0"/>
              </a:rPr>
              <a:t> </a:t>
            </a:r>
            <a:r>
              <a:rPr lang="en-US" sz="1400" dirty="0" smtClean="0">
                <a:latin typeface="Palatino Linotype" panose="02040502050505030304" pitchFamily="18" charset="0"/>
              </a:rPr>
              <a:t>Correspondence</a:t>
            </a:r>
            <a:r>
              <a:rPr lang="en-US" sz="1400" dirty="0">
                <a:latin typeface="Palatino Linotype" panose="02040502050505030304" pitchFamily="18" charset="0"/>
              </a:rPr>
              <a:t>: adrianlorenzo@usal.es</a:t>
            </a:r>
            <a:endParaRPr lang="es-ES" sz="1400" dirty="0">
              <a:latin typeface="Palatino Linotype" panose="02040502050505030304" pitchFamily="18" charset="0"/>
            </a:endParaRPr>
          </a:p>
          <a:p>
            <a:pPr algn="ctr"/>
            <a:endParaRPr lang="fr-FR"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dirty="0">
              <a:latin typeface="Palatino Linotype" panose="02040502050505030304" pitchFamily="18" charset="0"/>
            </a:endParaRPr>
          </a:p>
        </p:txBody>
      </p:sp>
      <p:pic>
        <p:nvPicPr>
          <p:cNvPr id="3" name="Picture 2">
            <a:extLst>
              <a:ext uri="{FF2B5EF4-FFF2-40B4-BE49-F238E27FC236}">
                <a16:creationId xmlns="" xmlns:a16="http://schemas.microsoft.com/office/drawing/2014/main" id="{05540014-F19C-4CA9-83A9-C0C429829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2967135"/>
          </a:xfrm>
          <a:prstGeom prst="rect">
            <a:avLst/>
          </a:prstGeom>
        </p:spPr>
      </p:pic>
      <p:pic>
        <p:nvPicPr>
          <p:cNvPr id="1026" name="Picture 2" descr="Identidad gráfica | Grupo de investigación BISITE | University of Salaman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2484" y="5449100"/>
            <a:ext cx="3692391" cy="12160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en-GB" sz="2400" b="1" dirty="0" smtClean="0">
                <a:latin typeface="Palatino Linotype" panose="02040502050505030304" pitchFamily="18" charset="0"/>
              </a:rPr>
              <a:t>Acknowledgments</a:t>
            </a: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7" name="Picture 2" descr="Identidad gráfica | Grupo de investigación BISITE | University of Salaman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001" y="3118735"/>
            <a:ext cx="3524533" cy="116074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 xmlns:a16="http://schemas.microsoft.com/office/drawing/2014/main" id="{A662370E-3DE6-47FC-87D8-35E792B35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000" y="5778000"/>
            <a:ext cx="1080000" cy="1080000"/>
          </a:xfrm>
          <a:prstGeom prst="rect">
            <a:avLst/>
          </a:prstGeom>
        </p:spPr>
      </p:pic>
      <p:pic>
        <p:nvPicPr>
          <p:cNvPr id="1026" name="Picture 2" descr="Archivo:Logotipo del Ministerio de Ciencia e Innovación.svg - Wikipedia, la  enciclopedia lib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118735"/>
            <a:ext cx="3882469" cy="119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8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8657" y="632915"/>
            <a:ext cx="7924800" cy="4801314"/>
          </a:xfrm>
          <a:prstGeom prst="rect">
            <a:avLst/>
          </a:prstGeom>
          <a:noFill/>
        </p:spPr>
        <p:txBody>
          <a:bodyPr wrap="square" rtlCol="0">
            <a:spAutoFit/>
          </a:bodyPr>
          <a:lstStyle/>
          <a:p>
            <a:r>
              <a:rPr lang="fr-FR" b="1" dirty="0" smtClean="0">
                <a:latin typeface="Palatino Linotype" panose="02040502050505030304" pitchFamily="18" charset="0"/>
              </a:rPr>
              <a:t>Abstract: </a:t>
            </a:r>
          </a:p>
          <a:p>
            <a:pPr algn="just"/>
            <a:r>
              <a:rPr lang="en-US" dirty="0">
                <a:latin typeface="Palatino Linotype" panose="02040502050505030304" pitchFamily="18" charset="0"/>
              </a:rPr>
              <a:t>A mineralogical characterization of a group of bentonites samples was done by X-ray diffraction (XRD), chemical analysis by inductively coupled plasma mass spectroscopy (ICP-MS) and visible-near infrared and short-wave infrared spectroscopy (VNIR-SWIR). As tested by XRD, all samples are very pure, composed mainly by smectites with very small amounts of impurities like quartz and feldspar. The results of the chemical analysis show high contents of Al</a:t>
            </a:r>
            <a:r>
              <a:rPr lang="en-US" baseline="-25000" dirty="0">
                <a:latin typeface="Palatino Linotype" panose="02040502050505030304" pitchFamily="18" charset="0"/>
              </a:rPr>
              <a:t>2</a:t>
            </a:r>
            <a:r>
              <a:rPr lang="en-US" dirty="0">
                <a:latin typeface="Palatino Linotype" panose="02040502050505030304" pitchFamily="18" charset="0"/>
              </a:rPr>
              <a:t>O</a:t>
            </a:r>
            <a:r>
              <a:rPr lang="en-US" baseline="-25000" dirty="0">
                <a:latin typeface="Palatino Linotype" panose="02040502050505030304" pitchFamily="18" charset="0"/>
              </a:rPr>
              <a:t>3</a:t>
            </a:r>
            <a:r>
              <a:rPr lang="en-US" dirty="0">
                <a:latin typeface="Palatino Linotype" panose="02040502050505030304" pitchFamily="18" charset="0"/>
              </a:rPr>
              <a:t> in all the samples except COU(V), which has high contents of Fe</a:t>
            </a:r>
            <a:r>
              <a:rPr lang="en-US" baseline="-25000" dirty="0">
                <a:latin typeface="Palatino Linotype" panose="02040502050505030304" pitchFamily="18" charset="0"/>
              </a:rPr>
              <a:t>2</a:t>
            </a:r>
            <a:r>
              <a:rPr lang="en-US" dirty="0">
                <a:latin typeface="Palatino Linotype" panose="02040502050505030304" pitchFamily="18" charset="0"/>
              </a:rPr>
              <a:t>O</a:t>
            </a:r>
            <a:r>
              <a:rPr lang="en-US" baseline="-25000" dirty="0">
                <a:latin typeface="Palatino Linotype" panose="02040502050505030304" pitchFamily="18" charset="0"/>
              </a:rPr>
              <a:t>3</a:t>
            </a:r>
            <a:r>
              <a:rPr lang="en-US" dirty="0">
                <a:latin typeface="Palatino Linotype" panose="02040502050505030304" pitchFamily="18" charset="0"/>
              </a:rPr>
              <a:t>, and R4 which is a trioctahedral </a:t>
            </a:r>
            <a:r>
              <a:rPr lang="en-US" dirty="0" err="1">
                <a:latin typeface="Palatino Linotype" panose="02040502050505030304" pitchFamily="18" charset="0"/>
              </a:rPr>
              <a:t>smectite</a:t>
            </a:r>
            <a:r>
              <a:rPr lang="en-US" dirty="0">
                <a:latin typeface="Palatino Linotype" panose="02040502050505030304" pitchFamily="18" charset="0"/>
              </a:rPr>
              <a:t>. Within VNIR-SWIR spectra, absorption features characteristics of the smectites due to the presence of Fe are observed at lowest wavenumber, while at the SWIR region the absorptions are related to the M-OH bonds, and there are differences among the samples according to their octahedral content. </a:t>
            </a:r>
            <a:endParaRPr lang="en-US" dirty="0" smtClean="0">
              <a:latin typeface="Palatino Linotype" panose="02040502050505030304" pitchFamily="18" charset="0"/>
            </a:endParaRPr>
          </a:p>
          <a:p>
            <a:pPr algn="just"/>
            <a:endParaRPr lang="en-US" dirty="0">
              <a:latin typeface="Palatino Linotype" panose="02040502050505030304" pitchFamily="18" charset="0"/>
            </a:endParaRPr>
          </a:p>
          <a:p>
            <a:r>
              <a:rPr lang="fr-FR" b="1" dirty="0">
                <a:latin typeface="Palatino Linotype" panose="02040502050505030304" pitchFamily="18" charset="0"/>
              </a:rPr>
              <a:t>Keywords</a:t>
            </a:r>
            <a:r>
              <a:rPr lang="fr-FR" b="1" dirty="0" smtClean="0">
                <a:latin typeface="Palatino Linotype" panose="02040502050505030304" pitchFamily="18" charset="0"/>
              </a:rPr>
              <a:t>:</a:t>
            </a:r>
            <a:r>
              <a:rPr lang="fr-FR" dirty="0" smtClean="0">
                <a:latin typeface="Palatino Linotype" panose="02040502050505030304" pitchFamily="18" charset="0"/>
              </a:rPr>
              <a:t> </a:t>
            </a:r>
          </a:p>
          <a:p>
            <a:r>
              <a:rPr lang="en-US" dirty="0">
                <a:latin typeface="Palatino Linotype" panose="02040502050505030304" pitchFamily="18" charset="0"/>
              </a:rPr>
              <a:t>dioctahedral smectites; trioctahedral smectites; Fe-rich </a:t>
            </a:r>
            <a:r>
              <a:rPr lang="en-US" dirty="0" err="1">
                <a:latin typeface="Palatino Linotype" panose="02040502050505030304" pitchFamily="18" charset="0"/>
              </a:rPr>
              <a:t>smectite</a:t>
            </a:r>
            <a:r>
              <a:rPr lang="en-US" dirty="0">
                <a:latin typeface="Palatino Linotype" panose="02040502050505030304" pitchFamily="18" charset="0"/>
              </a:rPr>
              <a:t>; XRD; VNIR-SWIR spectroscopy.</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dirty="0">
              <a:latin typeface="Palatino Linotype" panose="02040502050505030304" pitchFamily="18" charset="0"/>
            </a:endParaRPr>
          </a:p>
        </p:txBody>
      </p:sp>
      <p:pic>
        <p:nvPicPr>
          <p:cNvPr id="6" name="Picture 5">
            <a:extLst>
              <a:ext uri="{FF2B5EF4-FFF2-40B4-BE49-F238E27FC236}">
                <a16:creationId xmlns="" xmlns:a16="http://schemas.microsoft.com/office/drawing/2014/main" id="{A662370E-3DE6-47FC-87D8-35E792B35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000" y="5778000"/>
            <a:ext cx="1080000" cy="1080000"/>
          </a:xfrm>
          <a:prstGeom prst="rect">
            <a:avLst/>
          </a:prstGeom>
        </p:spPr>
      </p:pic>
    </p:spTree>
    <p:extLst>
      <p:ext uri="{BB962C8B-B14F-4D97-AF65-F5344CB8AC3E}">
        <p14:creationId xmlns:p14="http://schemas.microsoft.com/office/powerpoint/2010/main" val="209952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151419"/>
            <a:ext cx="8153400" cy="461665"/>
          </a:xfrm>
          <a:prstGeom prst="rect">
            <a:avLst/>
          </a:prstGeom>
          <a:noFill/>
        </p:spPr>
        <p:txBody>
          <a:bodyPr wrap="square" rtlCol="0">
            <a:spAutoFit/>
          </a:bodyPr>
          <a:lstStyle/>
          <a:p>
            <a:r>
              <a:rPr lang="en-GB" sz="2400" b="1" dirty="0" smtClean="0">
                <a:latin typeface="Palatino Linotype" panose="02040502050505030304" pitchFamily="18" charset="0"/>
              </a:rPr>
              <a:t>Materials</a:t>
            </a:r>
            <a:r>
              <a:rPr lang="fr-FR" sz="2400" b="1" dirty="0" smtClean="0">
                <a:latin typeface="Palatino Linotype" panose="02040502050505030304" pitchFamily="18" charset="0"/>
              </a:rPr>
              <a:t> and Methods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dirty="0">
              <a:latin typeface="Palatino Linotype" panose="02040502050505030304" pitchFamily="18" charset="0"/>
            </a:endParaRPr>
          </a:p>
        </p:txBody>
      </p:sp>
      <p:sp>
        <p:nvSpPr>
          <p:cNvPr id="27" name="TextBox 3"/>
          <p:cNvSpPr txBox="1"/>
          <p:nvPr/>
        </p:nvSpPr>
        <p:spPr>
          <a:xfrm>
            <a:off x="558800" y="690033"/>
            <a:ext cx="8153400" cy="400110"/>
          </a:xfrm>
          <a:prstGeom prst="rect">
            <a:avLst/>
          </a:prstGeom>
          <a:noFill/>
        </p:spPr>
        <p:txBody>
          <a:bodyPr wrap="square" rtlCol="0">
            <a:spAutoFit/>
          </a:bodyPr>
          <a:lstStyle/>
          <a:p>
            <a:r>
              <a:rPr lang="en-GB" sz="2000" u="sng" dirty="0" smtClean="0">
                <a:latin typeface="Palatino Linotype" panose="02040502050505030304" pitchFamily="18" charset="0"/>
              </a:rPr>
              <a:t>Materials</a:t>
            </a:r>
            <a:endParaRPr lang="en-GB" sz="2000" u="sng" dirty="0">
              <a:latin typeface="Palatino Linotype" panose="02040502050505030304" pitchFamily="18" charset="0"/>
            </a:endParaRPr>
          </a:p>
        </p:txBody>
      </p:sp>
      <p:sp>
        <p:nvSpPr>
          <p:cNvPr id="7" name="TextBox 3"/>
          <p:cNvSpPr txBox="1"/>
          <p:nvPr/>
        </p:nvSpPr>
        <p:spPr>
          <a:xfrm>
            <a:off x="558800" y="3470687"/>
            <a:ext cx="8153400" cy="400110"/>
          </a:xfrm>
          <a:prstGeom prst="rect">
            <a:avLst/>
          </a:prstGeom>
          <a:noFill/>
        </p:spPr>
        <p:txBody>
          <a:bodyPr wrap="square" rtlCol="0">
            <a:spAutoFit/>
          </a:bodyPr>
          <a:lstStyle/>
          <a:p>
            <a:r>
              <a:rPr lang="en-GB" sz="2000" u="sng" dirty="0" smtClean="0">
                <a:latin typeface="Palatino Linotype" panose="02040502050505030304" pitchFamily="18" charset="0"/>
              </a:rPr>
              <a:t>Methods</a:t>
            </a:r>
            <a:endParaRPr lang="en-GB" sz="2000" u="sng" dirty="0">
              <a:latin typeface="Palatino Linotype" panose="0204050205050503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874227720"/>
              </p:ext>
            </p:extLst>
          </p:nvPr>
        </p:nvGraphicFramePr>
        <p:xfrm>
          <a:off x="1906655" y="1085204"/>
          <a:ext cx="5889625" cy="2211102"/>
        </p:xfrm>
        <a:graphic>
          <a:graphicData uri="http://schemas.openxmlformats.org/drawingml/2006/table">
            <a:tbl>
              <a:tblPr firstRow="1" firstCol="1" bandRow="1">
                <a:tableStyleId>{5C22544A-7EE6-4342-B048-85BDC9FD1C3A}</a:tableStyleId>
              </a:tblPr>
              <a:tblGrid>
                <a:gridCol w="1550291"/>
                <a:gridCol w="4339334"/>
              </a:tblGrid>
              <a:tr h="293653">
                <a:tc>
                  <a:txBody>
                    <a:bodyPr/>
                    <a:lstStyle/>
                    <a:p>
                      <a:pPr algn="ctr">
                        <a:lnSpc>
                          <a:spcPts val="2000"/>
                        </a:lnSpc>
                        <a:spcAft>
                          <a:spcPts val="0"/>
                        </a:spcAft>
                      </a:pPr>
                      <a:r>
                        <a:rPr lang="en-US" sz="1600" b="1" dirty="0">
                          <a:solidFill>
                            <a:srgbClr val="000000"/>
                          </a:solidFill>
                          <a:effectLst/>
                          <a:latin typeface="Palatino Linotype" panose="02040502050505030304" pitchFamily="18" charset="0"/>
                        </a:rPr>
                        <a:t>Samples</a:t>
                      </a:r>
                      <a:endParaRPr lang="es-E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72000" marB="36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2000"/>
                        </a:lnSpc>
                        <a:spcAft>
                          <a:spcPts val="0"/>
                        </a:spcAft>
                      </a:pPr>
                      <a:r>
                        <a:rPr lang="en-US" sz="1600" b="1" dirty="0">
                          <a:solidFill>
                            <a:srgbClr val="000000"/>
                          </a:solidFill>
                          <a:effectLst/>
                          <a:latin typeface="Palatino Linotype" panose="02040502050505030304" pitchFamily="18" charset="0"/>
                        </a:rPr>
                        <a:t>Localization</a:t>
                      </a:r>
                      <a:endParaRPr lang="es-E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72000" marB="3600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65500">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APA</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Arizona, USA (Clay Repository)</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tr>
              <a:tr h="265500">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COU(V)</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Washington, USA (Clay Repository)</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tr>
              <a:tr h="265500">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PUT</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Putifigari, Italy</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tr>
              <a:tr h="265500">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R4</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Esquivias, Spain</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tr>
              <a:tr h="265500">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SAN</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Arizona, USA (Clay Repository)</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tr>
              <a:tr h="265500">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SUD</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Cabo de Gata, Spain</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noFill/>
                  </a:tcPr>
                </a:tc>
              </a:tr>
              <a:tr h="265500">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CGA</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Bef>
                          <a:spcPts val="1200"/>
                        </a:spcBef>
                        <a:spcAft>
                          <a:spcPts val="0"/>
                        </a:spcAft>
                      </a:pPr>
                      <a:r>
                        <a:rPr lang="en-US" sz="1600" b="0" dirty="0">
                          <a:solidFill>
                            <a:srgbClr val="000000"/>
                          </a:solidFill>
                          <a:effectLst/>
                          <a:latin typeface="Palatino Linotype" panose="02040502050505030304" pitchFamily="18" charset="0"/>
                        </a:rPr>
                        <a:t>Cabo de Gata, Spain</a:t>
                      </a:r>
                      <a:endParaRPr lang="es-E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231392479"/>
              </p:ext>
            </p:extLst>
          </p:nvPr>
        </p:nvGraphicFramePr>
        <p:xfrm>
          <a:off x="3593659" y="-4403632"/>
          <a:ext cx="8661400" cy="1467170"/>
        </p:xfrm>
        <a:graphic>
          <a:graphicData uri="http://schemas.openxmlformats.org/drawingml/2006/table">
            <a:tbl>
              <a:tblPr firstRow="1" bandRow="1">
                <a:tableStyleId>{5C22544A-7EE6-4342-B048-85BDC9FD1C3A}</a:tableStyleId>
              </a:tblPr>
              <a:tblGrid>
                <a:gridCol w="2165350"/>
                <a:gridCol w="3134702"/>
                <a:gridCol w="3361348"/>
              </a:tblGrid>
              <a:tr h="370840">
                <a:tc gridSpan="2">
                  <a:txBody>
                    <a:bodyPr/>
                    <a:lstStyle/>
                    <a:p>
                      <a:pPr algn="ctr"/>
                      <a:r>
                        <a:rPr lang="es-ES" b="0" dirty="0" err="1" smtClean="0">
                          <a:solidFill>
                            <a:srgbClr val="000000"/>
                          </a:solidFill>
                          <a:latin typeface="Palatino Linotype" panose="02040502050505030304" pitchFamily="18" charset="0"/>
                        </a:rPr>
                        <a:t>Mineralogical</a:t>
                      </a:r>
                      <a:r>
                        <a:rPr lang="es-ES" b="0" baseline="0" dirty="0" smtClean="0">
                          <a:solidFill>
                            <a:srgbClr val="000000"/>
                          </a:solidFill>
                          <a:latin typeface="Palatino Linotype" panose="02040502050505030304" pitchFamily="18" charset="0"/>
                        </a:rPr>
                        <a:t> </a:t>
                      </a:r>
                      <a:r>
                        <a:rPr lang="en-GB" b="0" baseline="0" noProof="0" dirty="0" smtClean="0">
                          <a:solidFill>
                            <a:srgbClr val="000000"/>
                          </a:solidFill>
                          <a:latin typeface="Palatino Linotype" panose="02040502050505030304" pitchFamily="18" charset="0"/>
                        </a:rPr>
                        <a:t>characterization</a:t>
                      </a:r>
                      <a:endParaRPr lang="en-GB" b="0" noProof="0" dirty="0">
                        <a:solidFill>
                          <a:srgbClr val="000000"/>
                        </a:solidFill>
                        <a:latin typeface="Palatino Linotype" panose="020405020505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b="0" dirty="0" err="1" smtClean="0">
                          <a:solidFill>
                            <a:srgbClr val="000000"/>
                          </a:solidFill>
                          <a:latin typeface="Palatino Linotype" panose="02040502050505030304" pitchFamily="18" charset="0"/>
                        </a:rPr>
                        <a:t>Chemical</a:t>
                      </a:r>
                      <a:r>
                        <a:rPr lang="es-ES" b="0" baseline="0" dirty="0" smtClean="0">
                          <a:solidFill>
                            <a:srgbClr val="000000"/>
                          </a:solidFill>
                          <a:latin typeface="Palatino Linotype" panose="02040502050505030304" pitchFamily="18" charset="0"/>
                        </a:rPr>
                        <a:t> </a:t>
                      </a:r>
                      <a:r>
                        <a:rPr lang="es-ES" b="0" baseline="0" dirty="0" err="1" smtClean="0">
                          <a:solidFill>
                            <a:srgbClr val="000000"/>
                          </a:solidFill>
                          <a:latin typeface="Palatino Linotype" panose="02040502050505030304" pitchFamily="18" charset="0"/>
                        </a:rPr>
                        <a:t>characterization</a:t>
                      </a:r>
                      <a:endParaRPr lang="es-ES" b="0" dirty="0">
                        <a:solidFill>
                          <a:srgbClr val="000000"/>
                        </a:solidFill>
                        <a:latin typeface="Palatino Linotype" panose="020405020505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6250">
                <a:tc>
                  <a:txBody>
                    <a:bodyPr/>
                    <a:lstStyle/>
                    <a:p>
                      <a:pPr algn="ctr"/>
                      <a:r>
                        <a:rPr lang="es-ES" dirty="0" smtClean="0">
                          <a:latin typeface="Palatino Linotype" panose="02040502050505030304" pitchFamily="18" charset="0"/>
                        </a:rPr>
                        <a:t>X-</a:t>
                      </a:r>
                      <a:r>
                        <a:rPr lang="es-ES" dirty="0" err="1" smtClean="0">
                          <a:latin typeface="Palatino Linotype" panose="02040502050505030304" pitchFamily="18" charset="0"/>
                        </a:rPr>
                        <a:t>Ray</a:t>
                      </a:r>
                      <a:r>
                        <a:rPr lang="es-ES" dirty="0" smtClean="0">
                          <a:latin typeface="Palatino Linotype" panose="02040502050505030304" pitchFamily="18" charset="0"/>
                        </a:rPr>
                        <a:t> </a:t>
                      </a:r>
                      <a:r>
                        <a:rPr lang="es-ES" dirty="0" err="1" smtClean="0">
                          <a:latin typeface="Palatino Linotype" panose="02040502050505030304" pitchFamily="18" charset="0"/>
                        </a:rPr>
                        <a:t>diffraction</a:t>
                      </a:r>
                      <a:endParaRPr lang="es-ES" dirty="0">
                        <a:latin typeface="Palatino Linotype" panose="020405020505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dirty="0" smtClean="0">
                          <a:latin typeface="Palatino Linotype" panose="02040502050505030304" pitchFamily="18" charset="0"/>
                        </a:rPr>
                        <a:t>VNIR-SWIR </a:t>
                      </a:r>
                      <a:r>
                        <a:rPr lang="es-ES" dirty="0" err="1" smtClean="0">
                          <a:latin typeface="Palatino Linotype" panose="02040502050505030304" pitchFamily="18" charset="0"/>
                        </a:rPr>
                        <a:t>spectroscopy</a:t>
                      </a:r>
                      <a:endParaRPr lang="es-ES" dirty="0">
                        <a:latin typeface="Palatino Linotype" panose="020405020505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err="1" smtClean="0">
                          <a:latin typeface="Palatino Linotype" panose="02040502050505030304" pitchFamily="18" charset="0"/>
                        </a:rPr>
                        <a:t>Chemical</a:t>
                      </a:r>
                      <a:r>
                        <a:rPr lang="es-ES" dirty="0" smtClean="0">
                          <a:latin typeface="Palatino Linotype" panose="02040502050505030304" pitchFamily="18" charset="0"/>
                        </a:rPr>
                        <a:t> </a:t>
                      </a:r>
                      <a:r>
                        <a:rPr lang="es-ES" dirty="0" err="1" smtClean="0">
                          <a:latin typeface="Palatino Linotype" panose="02040502050505030304" pitchFamily="18" charset="0"/>
                        </a:rPr>
                        <a:t>analysis</a:t>
                      </a:r>
                      <a:r>
                        <a:rPr lang="es-ES" dirty="0" smtClean="0">
                          <a:latin typeface="Palatino Linotype" panose="02040502050505030304" pitchFamily="18" charset="0"/>
                        </a:rPr>
                        <a:t> </a:t>
                      </a:r>
                      <a:r>
                        <a:rPr lang="es-ES" dirty="0" err="1" smtClean="0">
                          <a:latin typeface="Palatino Linotype" panose="02040502050505030304" pitchFamily="18" charset="0"/>
                        </a:rPr>
                        <a:t>by</a:t>
                      </a:r>
                      <a:r>
                        <a:rPr lang="es-ES" dirty="0" smtClean="0">
                          <a:latin typeface="Palatino Linotype" panose="02040502050505030304" pitchFamily="18" charset="0"/>
                        </a:rPr>
                        <a:t> FUS-ICP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6250">
                <a:tc>
                  <a:txBody>
                    <a:bodyPr/>
                    <a:lstStyle/>
                    <a:p>
                      <a:pPr algn="ctr"/>
                      <a:r>
                        <a:rPr lang="es-ES" dirty="0" err="1" smtClean="0">
                          <a:latin typeface="Palatino Linotype" panose="02040502050505030304" pitchFamily="18" charset="0"/>
                        </a:rPr>
                        <a:t>Bruker</a:t>
                      </a:r>
                      <a:r>
                        <a:rPr lang="es-ES" dirty="0" smtClean="0">
                          <a:latin typeface="Palatino Linotype" panose="02040502050505030304" pitchFamily="18" charset="0"/>
                        </a:rPr>
                        <a:t> D8 </a:t>
                      </a:r>
                      <a:r>
                        <a:rPr lang="es-ES" dirty="0" err="1" smtClean="0">
                          <a:latin typeface="Palatino Linotype" panose="02040502050505030304" pitchFamily="18" charset="0"/>
                        </a:rPr>
                        <a:t>Advance</a:t>
                      </a:r>
                      <a:r>
                        <a:rPr lang="es-ES" dirty="0" smtClean="0">
                          <a:latin typeface="Palatino Linotype" panose="02040502050505030304" pitchFamily="18" charset="0"/>
                        </a:rPr>
                        <a:t> ECO </a:t>
                      </a:r>
                      <a:endParaRPr lang="es-ES" dirty="0">
                        <a:latin typeface="Palatino Linotype" panose="020405020505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dirty="0" smtClean="0">
                          <a:latin typeface="Palatino Linotype" panose="02040502050505030304" pitchFamily="18" charset="0"/>
                        </a:rPr>
                        <a:t>ASD </a:t>
                      </a:r>
                      <a:r>
                        <a:rPr lang="es-ES" dirty="0" err="1" smtClean="0">
                          <a:latin typeface="Palatino Linotype" panose="02040502050505030304" pitchFamily="18" charset="0"/>
                        </a:rPr>
                        <a:t>FieldSpec</a:t>
                      </a:r>
                      <a:r>
                        <a:rPr lang="es-ES" dirty="0" smtClean="0">
                          <a:latin typeface="Palatino Linotype" panose="02040502050505030304" pitchFamily="18" charset="0"/>
                        </a:rPr>
                        <a:t> 4 Standard-Res</a:t>
                      </a:r>
                      <a:endParaRPr lang="es-ES" dirty="0">
                        <a:latin typeface="Palatino Linotype" panose="020405020505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dirty="0" smtClean="0">
                        <a:latin typeface="Palatino Linotype" panose="020405020505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9" name="CuadroTexto 8"/>
          <p:cNvSpPr txBox="1"/>
          <p:nvPr/>
        </p:nvSpPr>
        <p:spPr>
          <a:xfrm>
            <a:off x="887913" y="4055463"/>
            <a:ext cx="3241963" cy="369332"/>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lIns="36000" rIns="36000" rtlCol="0">
            <a:spAutoFit/>
          </a:bodyPr>
          <a:lstStyle/>
          <a:p>
            <a:r>
              <a:rPr lang="es-ES" dirty="0" err="1" smtClean="0">
                <a:latin typeface="Palatino Linotype" panose="02040502050505030304" pitchFamily="18" charset="0"/>
              </a:rPr>
              <a:t>Mineralogical</a:t>
            </a:r>
            <a:r>
              <a:rPr lang="es-ES" dirty="0" smtClean="0">
                <a:latin typeface="Palatino Linotype" panose="02040502050505030304" pitchFamily="18" charset="0"/>
              </a:rPr>
              <a:t> </a:t>
            </a:r>
            <a:r>
              <a:rPr lang="es-ES" dirty="0" err="1" smtClean="0">
                <a:latin typeface="Palatino Linotype" panose="02040502050505030304" pitchFamily="18" charset="0"/>
              </a:rPr>
              <a:t>characterization</a:t>
            </a:r>
            <a:endParaRPr lang="es-ES" dirty="0">
              <a:latin typeface="Palatino Linotype" panose="02040502050505030304" pitchFamily="18" charset="0"/>
            </a:endParaRPr>
          </a:p>
        </p:txBody>
      </p:sp>
      <p:sp>
        <p:nvSpPr>
          <p:cNvPr id="13" name="CuadroTexto 12"/>
          <p:cNvSpPr txBox="1"/>
          <p:nvPr/>
        </p:nvSpPr>
        <p:spPr>
          <a:xfrm>
            <a:off x="5969712" y="4042792"/>
            <a:ext cx="2790700" cy="369332"/>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lIns="36000" rIns="36000" rtlCol="0">
            <a:spAutoFit/>
          </a:bodyPr>
          <a:lstStyle/>
          <a:p>
            <a:r>
              <a:rPr lang="es-ES" dirty="0" err="1">
                <a:solidFill>
                  <a:srgbClr val="000000"/>
                </a:solidFill>
                <a:latin typeface="Palatino Linotype" panose="02040502050505030304" pitchFamily="18" charset="0"/>
              </a:rPr>
              <a:t>Chemical</a:t>
            </a:r>
            <a:r>
              <a:rPr lang="es-ES" dirty="0">
                <a:solidFill>
                  <a:srgbClr val="000000"/>
                </a:solidFill>
                <a:latin typeface="Palatino Linotype" panose="02040502050505030304" pitchFamily="18" charset="0"/>
              </a:rPr>
              <a:t> </a:t>
            </a:r>
            <a:r>
              <a:rPr lang="es-ES" dirty="0" err="1">
                <a:solidFill>
                  <a:srgbClr val="000000"/>
                </a:solidFill>
                <a:latin typeface="Palatino Linotype" panose="02040502050505030304" pitchFamily="18" charset="0"/>
              </a:rPr>
              <a:t>characterization</a:t>
            </a:r>
            <a:endParaRPr lang="es-ES" dirty="0">
              <a:solidFill>
                <a:srgbClr val="000000"/>
              </a:solidFill>
              <a:latin typeface="Palatino Linotype" panose="02040502050505030304" pitchFamily="18" charset="0"/>
            </a:endParaRPr>
          </a:p>
        </p:txBody>
      </p:sp>
      <p:cxnSp>
        <p:nvCxnSpPr>
          <p:cNvPr id="29" name="Conector recto de flecha 28"/>
          <p:cNvCxnSpPr>
            <a:stCxn id="13" idx="2"/>
            <a:endCxn id="36" idx="0"/>
          </p:cNvCxnSpPr>
          <p:nvPr/>
        </p:nvCxnSpPr>
        <p:spPr>
          <a:xfrm>
            <a:off x="7365062" y="4412124"/>
            <a:ext cx="0" cy="336573"/>
          </a:xfrm>
          <a:prstGeom prst="straightConnector1">
            <a:avLst/>
          </a:prstGeom>
          <a:ln w="19050">
            <a:solidFill>
              <a:schemeClr val="tx1">
                <a:lumMod val="95000"/>
                <a:lumOff val="5000"/>
              </a:schemeClr>
            </a:solidFill>
            <a:tailEnd type="arrow" w="med" len="lg"/>
          </a:ln>
        </p:spPr>
        <p:style>
          <a:lnRef idx="1">
            <a:schemeClr val="accent1"/>
          </a:lnRef>
          <a:fillRef idx="0">
            <a:schemeClr val="accent1"/>
          </a:fillRef>
          <a:effectRef idx="0">
            <a:schemeClr val="accent1"/>
          </a:effectRef>
          <a:fontRef idx="minor">
            <a:schemeClr val="tx1"/>
          </a:fontRef>
        </p:style>
      </p:cxnSp>
      <p:sp>
        <p:nvSpPr>
          <p:cNvPr id="32" name="CuadroTexto 31"/>
          <p:cNvSpPr txBox="1"/>
          <p:nvPr/>
        </p:nvSpPr>
        <p:spPr>
          <a:xfrm>
            <a:off x="94097" y="4748697"/>
            <a:ext cx="1878013" cy="369332"/>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lIns="36000" rIns="36000" rtlCol="0">
            <a:spAutoFit/>
          </a:bodyPr>
          <a:lstStyle/>
          <a:p>
            <a:r>
              <a:rPr lang="es-ES" dirty="0" smtClean="0">
                <a:latin typeface="Palatino Linotype" panose="02040502050505030304" pitchFamily="18" charset="0"/>
              </a:rPr>
              <a:t>X-</a:t>
            </a:r>
            <a:r>
              <a:rPr lang="es-ES" dirty="0" err="1" smtClean="0">
                <a:latin typeface="Palatino Linotype" panose="02040502050505030304" pitchFamily="18" charset="0"/>
              </a:rPr>
              <a:t>Ray</a:t>
            </a:r>
            <a:r>
              <a:rPr lang="es-ES" dirty="0" smtClean="0">
                <a:latin typeface="Palatino Linotype" panose="02040502050505030304" pitchFamily="18" charset="0"/>
              </a:rPr>
              <a:t> </a:t>
            </a:r>
            <a:r>
              <a:rPr lang="es-ES" dirty="0" err="1" smtClean="0">
                <a:latin typeface="Palatino Linotype" panose="02040502050505030304" pitchFamily="18" charset="0"/>
              </a:rPr>
              <a:t>diffraction</a:t>
            </a:r>
            <a:r>
              <a:rPr lang="es-ES" dirty="0" smtClean="0">
                <a:latin typeface="Palatino Linotype" panose="02040502050505030304" pitchFamily="18" charset="0"/>
              </a:rPr>
              <a:t> </a:t>
            </a:r>
            <a:endParaRPr lang="es-ES" dirty="0">
              <a:latin typeface="Palatino Linotype" panose="02040502050505030304" pitchFamily="18" charset="0"/>
            </a:endParaRPr>
          </a:p>
        </p:txBody>
      </p:sp>
      <p:sp>
        <p:nvSpPr>
          <p:cNvPr id="33" name="CuadroTexto 32"/>
          <p:cNvSpPr txBox="1"/>
          <p:nvPr/>
        </p:nvSpPr>
        <p:spPr>
          <a:xfrm>
            <a:off x="2508895" y="4754939"/>
            <a:ext cx="2698400" cy="369332"/>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lIns="36000" rIns="36000" rtlCol="0">
            <a:spAutoFit/>
          </a:bodyPr>
          <a:lstStyle/>
          <a:p>
            <a:r>
              <a:rPr lang="es-ES" dirty="0" smtClean="0">
                <a:latin typeface="Palatino Linotype" panose="02040502050505030304" pitchFamily="18" charset="0"/>
              </a:rPr>
              <a:t>VNIR-SWIR </a:t>
            </a:r>
            <a:r>
              <a:rPr lang="es-ES" dirty="0" err="1" smtClean="0">
                <a:latin typeface="Palatino Linotype" panose="02040502050505030304" pitchFamily="18" charset="0"/>
              </a:rPr>
              <a:t>spectroscopy</a:t>
            </a:r>
            <a:endParaRPr lang="es-ES" dirty="0">
              <a:latin typeface="Palatino Linotype" panose="02040502050505030304" pitchFamily="18" charset="0"/>
            </a:endParaRPr>
          </a:p>
        </p:txBody>
      </p:sp>
      <p:sp>
        <p:nvSpPr>
          <p:cNvPr id="36" name="CuadroTexto 35"/>
          <p:cNvSpPr txBox="1"/>
          <p:nvPr/>
        </p:nvSpPr>
        <p:spPr>
          <a:xfrm>
            <a:off x="5744080" y="4748697"/>
            <a:ext cx="3241963" cy="369332"/>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lIns="36000" rIns="36000" rtlCol="0">
            <a:spAutoFit/>
          </a:bodyPr>
          <a:lstStyle/>
          <a:p>
            <a:r>
              <a:rPr lang="es-ES" dirty="0" err="1" smtClean="0">
                <a:latin typeface="Palatino Linotype" panose="02040502050505030304" pitchFamily="18" charset="0"/>
              </a:rPr>
              <a:t>Chemical</a:t>
            </a:r>
            <a:r>
              <a:rPr lang="es-ES" dirty="0" smtClean="0">
                <a:latin typeface="Palatino Linotype" panose="02040502050505030304" pitchFamily="18" charset="0"/>
              </a:rPr>
              <a:t> </a:t>
            </a:r>
            <a:r>
              <a:rPr lang="es-ES" dirty="0" err="1" smtClean="0">
                <a:latin typeface="Palatino Linotype" panose="02040502050505030304" pitchFamily="18" charset="0"/>
              </a:rPr>
              <a:t>analysis</a:t>
            </a:r>
            <a:r>
              <a:rPr lang="es-ES" dirty="0" smtClean="0">
                <a:latin typeface="Palatino Linotype" panose="02040502050505030304" pitchFamily="18" charset="0"/>
              </a:rPr>
              <a:t> </a:t>
            </a:r>
            <a:r>
              <a:rPr lang="es-ES" dirty="0" err="1" smtClean="0">
                <a:latin typeface="Palatino Linotype" panose="02040502050505030304" pitchFamily="18" charset="0"/>
              </a:rPr>
              <a:t>by</a:t>
            </a:r>
            <a:r>
              <a:rPr lang="es-ES" dirty="0" smtClean="0">
                <a:latin typeface="Palatino Linotype" panose="02040502050505030304" pitchFamily="18" charset="0"/>
              </a:rPr>
              <a:t> FUS-ICP</a:t>
            </a:r>
            <a:endParaRPr lang="es-ES" dirty="0">
              <a:latin typeface="Palatino Linotype" panose="02040502050505030304" pitchFamily="18" charset="0"/>
            </a:endParaRPr>
          </a:p>
        </p:txBody>
      </p:sp>
      <p:cxnSp>
        <p:nvCxnSpPr>
          <p:cNvPr id="50" name="Conector recto de flecha 49"/>
          <p:cNvCxnSpPr>
            <a:stCxn id="32" idx="2"/>
          </p:cNvCxnSpPr>
          <p:nvPr/>
        </p:nvCxnSpPr>
        <p:spPr>
          <a:xfrm flipH="1">
            <a:off x="1033103" y="5118029"/>
            <a:ext cx="1" cy="342815"/>
          </a:xfrm>
          <a:prstGeom prst="straightConnector1">
            <a:avLst/>
          </a:prstGeom>
          <a:ln w="19050">
            <a:solidFill>
              <a:schemeClr val="tx1">
                <a:lumMod val="95000"/>
                <a:lumOff val="5000"/>
              </a:schemeClr>
            </a:solidFill>
            <a:tailEnd type="arrow" w="med" len="lg"/>
          </a:ln>
        </p:spPr>
        <p:style>
          <a:lnRef idx="1">
            <a:schemeClr val="accent1"/>
          </a:lnRef>
          <a:fillRef idx="0">
            <a:schemeClr val="accent1"/>
          </a:fillRef>
          <a:effectRef idx="0">
            <a:schemeClr val="accent1"/>
          </a:effectRef>
          <a:fontRef idx="minor">
            <a:schemeClr val="tx1"/>
          </a:fontRef>
        </p:style>
      </p:cxnSp>
      <p:sp>
        <p:nvSpPr>
          <p:cNvPr id="52" name="CuadroTexto 51"/>
          <p:cNvSpPr txBox="1"/>
          <p:nvPr/>
        </p:nvSpPr>
        <p:spPr>
          <a:xfrm>
            <a:off x="264130" y="5479786"/>
            <a:ext cx="1564671" cy="646331"/>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lIns="36000" rIns="36000" rtlCol="0">
            <a:spAutoFit/>
          </a:bodyPr>
          <a:lstStyle/>
          <a:p>
            <a:r>
              <a:rPr lang="es-ES" dirty="0" err="1" smtClean="0">
                <a:latin typeface="Palatino Linotype" panose="02040502050505030304" pitchFamily="18" charset="0"/>
              </a:rPr>
              <a:t>Bruker</a:t>
            </a:r>
            <a:r>
              <a:rPr lang="es-ES" dirty="0" smtClean="0">
                <a:latin typeface="Palatino Linotype" panose="02040502050505030304" pitchFamily="18" charset="0"/>
              </a:rPr>
              <a:t> D8 </a:t>
            </a:r>
            <a:r>
              <a:rPr lang="es-ES" dirty="0" err="1" smtClean="0">
                <a:latin typeface="Palatino Linotype" panose="02040502050505030304" pitchFamily="18" charset="0"/>
              </a:rPr>
              <a:t>Advance</a:t>
            </a:r>
            <a:r>
              <a:rPr lang="es-ES" dirty="0" smtClean="0">
                <a:latin typeface="Palatino Linotype" panose="02040502050505030304" pitchFamily="18" charset="0"/>
              </a:rPr>
              <a:t> ECO</a:t>
            </a:r>
            <a:endParaRPr lang="es-ES" dirty="0">
              <a:latin typeface="Palatino Linotype" panose="02040502050505030304" pitchFamily="18" charset="0"/>
            </a:endParaRPr>
          </a:p>
        </p:txBody>
      </p:sp>
      <p:cxnSp>
        <p:nvCxnSpPr>
          <p:cNvPr id="66" name="Conector recto de flecha 65"/>
          <p:cNvCxnSpPr/>
          <p:nvPr/>
        </p:nvCxnSpPr>
        <p:spPr>
          <a:xfrm flipH="1">
            <a:off x="3858094" y="5118029"/>
            <a:ext cx="1" cy="342815"/>
          </a:xfrm>
          <a:prstGeom prst="straightConnector1">
            <a:avLst/>
          </a:prstGeom>
          <a:ln w="19050">
            <a:solidFill>
              <a:schemeClr val="tx1">
                <a:lumMod val="95000"/>
                <a:lumOff val="5000"/>
              </a:schemeClr>
            </a:solidFill>
            <a:tailEnd type="arrow" w="med" len="lg"/>
          </a:ln>
        </p:spPr>
        <p:style>
          <a:lnRef idx="1">
            <a:schemeClr val="accent1"/>
          </a:lnRef>
          <a:fillRef idx="0">
            <a:schemeClr val="accent1"/>
          </a:fillRef>
          <a:effectRef idx="0">
            <a:schemeClr val="accent1"/>
          </a:effectRef>
          <a:fontRef idx="minor">
            <a:schemeClr val="tx1"/>
          </a:fontRef>
        </p:style>
      </p:cxnSp>
      <p:sp>
        <p:nvSpPr>
          <p:cNvPr id="67" name="CuadroTexto 66"/>
          <p:cNvSpPr txBox="1"/>
          <p:nvPr/>
        </p:nvSpPr>
        <p:spPr>
          <a:xfrm>
            <a:off x="2826220" y="5460844"/>
            <a:ext cx="2063750" cy="646331"/>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lIns="36000" rIns="36000" rtlCol="0">
            <a:spAutoFit/>
          </a:bodyPr>
          <a:lstStyle/>
          <a:p>
            <a:pPr algn="ctr"/>
            <a:r>
              <a:rPr lang="es-ES" dirty="0">
                <a:latin typeface="Palatino Linotype" panose="02040502050505030304" pitchFamily="18" charset="0"/>
              </a:rPr>
              <a:t>ASD </a:t>
            </a:r>
            <a:r>
              <a:rPr lang="es-ES" dirty="0" err="1">
                <a:latin typeface="Palatino Linotype" panose="02040502050505030304" pitchFamily="18" charset="0"/>
              </a:rPr>
              <a:t>FieldSpec</a:t>
            </a:r>
            <a:r>
              <a:rPr lang="es-ES" dirty="0">
                <a:latin typeface="Palatino Linotype" panose="02040502050505030304" pitchFamily="18" charset="0"/>
              </a:rPr>
              <a:t> 4 Standard-Res</a:t>
            </a:r>
          </a:p>
        </p:txBody>
      </p:sp>
      <p:cxnSp>
        <p:nvCxnSpPr>
          <p:cNvPr id="12" name="Conector recto de flecha 11"/>
          <p:cNvCxnSpPr>
            <a:stCxn id="9" idx="2"/>
            <a:endCxn id="32" idx="0"/>
          </p:cNvCxnSpPr>
          <p:nvPr/>
        </p:nvCxnSpPr>
        <p:spPr>
          <a:xfrm flipH="1">
            <a:off x="1033104" y="4424795"/>
            <a:ext cx="1475791" cy="323902"/>
          </a:xfrm>
          <a:prstGeom prst="straightConnector1">
            <a:avLst/>
          </a:prstGeom>
          <a:ln w="19050">
            <a:solidFill>
              <a:schemeClr val="tx1">
                <a:lumMod val="95000"/>
                <a:lumOff val="5000"/>
              </a:schemeClr>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9" idx="2"/>
            <a:endCxn id="33" idx="0"/>
          </p:cNvCxnSpPr>
          <p:nvPr/>
        </p:nvCxnSpPr>
        <p:spPr>
          <a:xfrm>
            <a:off x="2508895" y="4424795"/>
            <a:ext cx="1349200" cy="330144"/>
          </a:xfrm>
          <a:prstGeom prst="straightConnector1">
            <a:avLst/>
          </a:prstGeom>
          <a:ln w="19050">
            <a:solidFill>
              <a:schemeClr val="tx1">
                <a:lumMod val="95000"/>
                <a:lumOff val="5000"/>
              </a:schemeClr>
            </a:solidFill>
            <a:tailEnd type="arrow" w="med" len="lg"/>
          </a:ln>
        </p:spPr>
        <p:style>
          <a:lnRef idx="1">
            <a:schemeClr val="accent1"/>
          </a:lnRef>
          <a:fillRef idx="0">
            <a:schemeClr val="accent1"/>
          </a:fillRef>
          <a:effectRef idx="0">
            <a:schemeClr val="accent1"/>
          </a:effectRef>
          <a:fontRef idx="minor">
            <a:schemeClr val="tx1"/>
          </a:fontRef>
        </p:style>
      </p:cxnSp>
      <p:pic>
        <p:nvPicPr>
          <p:cNvPr id="21" name="Picture 5">
            <a:extLst>
              <a:ext uri="{FF2B5EF4-FFF2-40B4-BE49-F238E27FC236}">
                <a16:creationId xmlns="" xmlns:a16="http://schemas.microsoft.com/office/drawing/2014/main" id="{A662370E-3DE6-47FC-87D8-35E792B35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000" y="5778000"/>
            <a:ext cx="1080000" cy="1080000"/>
          </a:xfrm>
          <a:prstGeom prst="rect">
            <a:avLst/>
          </a:prstGeom>
        </p:spPr>
      </p:pic>
    </p:spTree>
    <p:extLst>
      <p:ext uri="{BB962C8B-B14F-4D97-AF65-F5344CB8AC3E}">
        <p14:creationId xmlns:p14="http://schemas.microsoft.com/office/powerpoint/2010/main" val="759349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151419"/>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sp>
        <p:nvSpPr>
          <p:cNvPr id="27" name="TextBox 3"/>
          <p:cNvSpPr txBox="1"/>
          <p:nvPr/>
        </p:nvSpPr>
        <p:spPr>
          <a:xfrm>
            <a:off x="1168400" y="690033"/>
            <a:ext cx="8153400" cy="461665"/>
          </a:xfrm>
          <a:prstGeom prst="rect">
            <a:avLst/>
          </a:prstGeom>
          <a:noFill/>
        </p:spPr>
        <p:txBody>
          <a:bodyPr wrap="square" rtlCol="0">
            <a:spAutoFit/>
          </a:bodyPr>
          <a:lstStyle/>
          <a:p>
            <a:r>
              <a:rPr lang="fr-FR" sz="2400" dirty="0" smtClean="0">
                <a:latin typeface="Palatino Linotype" panose="02040502050505030304" pitchFamily="18" charset="0"/>
              </a:rPr>
              <a:t>X-Ray diffraction</a:t>
            </a:r>
            <a:endParaRPr lang="fr-FR" sz="2400" dirty="0">
              <a:latin typeface="Palatino Linotype" panose="02040502050505030304" pitchFamily="18" charset="0"/>
            </a:endParaRPr>
          </a:p>
        </p:txBody>
      </p:sp>
      <p:pic>
        <p:nvPicPr>
          <p:cNvPr id="7" name="Picture 5">
            <a:extLst>
              <a:ext uri="{FF2B5EF4-FFF2-40B4-BE49-F238E27FC236}">
                <a16:creationId xmlns="" xmlns:a16="http://schemas.microsoft.com/office/drawing/2014/main" id="{A662370E-3DE6-47FC-87D8-35E792B35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000" y="5778000"/>
            <a:ext cx="1080000" cy="1080000"/>
          </a:xfrm>
          <a:prstGeom prst="rect">
            <a:avLst/>
          </a:prstGeom>
        </p:spPr>
      </p:pic>
      <p:grpSp>
        <p:nvGrpSpPr>
          <p:cNvPr id="73" name="Grupo 72"/>
          <p:cNvGrpSpPr/>
          <p:nvPr/>
        </p:nvGrpSpPr>
        <p:grpSpPr>
          <a:xfrm>
            <a:off x="-1" y="1517469"/>
            <a:ext cx="9233387" cy="4089297"/>
            <a:chOff x="-1" y="1301569"/>
            <a:chExt cx="9233387" cy="4089297"/>
          </a:xfrm>
        </p:grpSpPr>
        <p:pic>
          <p:nvPicPr>
            <p:cNvPr id="2" name="Imagen 1"/>
            <p:cNvPicPr>
              <a:picLocks noChangeAspect="1"/>
            </p:cNvPicPr>
            <p:nvPr/>
          </p:nvPicPr>
          <p:blipFill rotWithShape="1">
            <a:blip r:embed="rId3"/>
            <a:srcRect r="18750" b="18326"/>
            <a:stretch/>
          </p:blipFill>
          <p:spPr>
            <a:xfrm>
              <a:off x="-1" y="1524445"/>
              <a:ext cx="9233387" cy="3866421"/>
            </a:xfrm>
            <a:prstGeom prst="rect">
              <a:avLst/>
            </a:prstGeom>
          </p:spPr>
        </p:pic>
        <p:sp>
          <p:nvSpPr>
            <p:cNvPr id="9" name="CuadroTexto 8"/>
            <p:cNvSpPr txBox="1"/>
            <p:nvPr/>
          </p:nvSpPr>
          <p:spPr>
            <a:xfrm>
              <a:off x="4336055" y="1301569"/>
              <a:ext cx="456926" cy="276999"/>
            </a:xfrm>
            <a:prstGeom prst="rect">
              <a:avLst/>
            </a:prstGeom>
            <a:solidFill>
              <a:schemeClr val="bg1">
                <a:lumMod val="95000"/>
              </a:schemeClr>
            </a:solidFill>
            <a:ln>
              <a:solidFill>
                <a:schemeClr val="tx1">
                  <a:lumMod val="95000"/>
                  <a:lumOff val="5000"/>
                </a:schemeClr>
              </a:solidFill>
            </a:ln>
            <a:effectLst>
              <a:outerShdw blurRad="63500" sx="102000" sy="102000" algn="ctr" rotWithShape="0">
                <a:prstClr val="black">
                  <a:alpha val="40000"/>
                </a:prstClr>
              </a:outerShdw>
            </a:effectLst>
          </p:spPr>
          <p:txBody>
            <a:bodyPr wrap="square" rIns="36000" rtlCol="0">
              <a:spAutoFit/>
            </a:bodyPr>
            <a:lstStyle/>
            <a:p>
              <a:r>
                <a:rPr lang="es-ES" sz="1200" dirty="0" smtClean="0">
                  <a:latin typeface="Palatino Linotype" panose="02040502050505030304" pitchFamily="18" charset="0"/>
                </a:rPr>
                <a:t>Smc</a:t>
              </a:r>
              <a:endParaRPr lang="es-ES" sz="1200" dirty="0">
                <a:latin typeface="Palatino Linotype" panose="02040502050505030304" pitchFamily="18" charset="0"/>
              </a:endParaRPr>
            </a:p>
          </p:txBody>
        </p:sp>
        <p:cxnSp>
          <p:nvCxnSpPr>
            <p:cNvPr id="23" name="Conector recto de flecha 22"/>
            <p:cNvCxnSpPr>
              <a:stCxn id="9" idx="2"/>
            </p:cNvCxnSpPr>
            <p:nvPr/>
          </p:nvCxnSpPr>
          <p:spPr>
            <a:xfrm flipH="1">
              <a:off x="1168402" y="1578568"/>
              <a:ext cx="3396116" cy="149871"/>
            </a:xfrm>
            <a:prstGeom prst="straightConnector1">
              <a:avLst/>
            </a:prstGeom>
            <a:ln>
              <a:solidFill>
                <a:schemeClr val="tx1"/>
              </a:solidFill>
              <a:prstDash val="sysDash"/>
              <a:tailEnd type="arrow" w="sm" len="lg"/>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9" idx="2"/>
            </p:cNvCxnSpPr>
            <p:nvPr/>
          </p:nvCxnSpPr>
          <p:spPr>
            <a:xfrm>
              <a:off x="4564518" y="1578568"/>
              <a:ext cx="440870" cy="974926"/>
            </a:xfrm>
            <a:prstGeom prst="straightConnector1">
              <a:avLst/>
            </a:prstGeom>
            <a:ln>
              <a:solidFill>
                <a:schemeClr val="tx1"/>
              </a:solidFill>
              <a:prstDash val="sysDash"/>
              <a:tailEnd type="arrow" w="sm" len="lg"/>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9" idx="2"/>
            </p:cNvCxnSpPr>
            <p:nvPr/>
          </p:nvCxnSpPr>
          <p:spPr>
            <a:xfrm>
              <a:off x="4564518" y="1578568"/>
              <a:ext cx="2969757" cy="1058109"/>
            </a:xfrm>
            <a:prstGeom prst="straightConnector1">
              <a:avLst/>
            </a:prstGeom>
            <a:ln>
              <a:solidFill>
                <a:schemeClr val="tx1"/>
              </a:solidFill>
              <a:prstDash val="sysDash"/>
              <a:tailEnd type="arrow" w="sm" len="lg"/>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a:stCxn id="9" idx="2"/>
            </p:cNvCxnSpPr>
            <p:nvPr/>
          </p:nvCxnSpPr>
          <p:spPr>
            <a:xfrm>
              <a:off x="4564518" y="1578568"/>
              <a:ext cx="4058782" cy="1003986"/>
            </a:xfrm>
            <a:prstGeom prst="straightConnector1">
              <a:avLst/>
            </a:prstGeom>
            <a:ln>
              <a:solidFill>
                <a:schemeClr val="tx1"/>
              </a:solidFill>
              <a:prstDash val="sysDash"/>
              <a:tailEnd type="arrow" w="sm" len="lg"/>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a:stCxn id="9" idx="2"/>
            </p:cNvCxnSpPr>
            <p:nvPr/>
          </p:nvCxnSpPr>
          <p:spPr>
            <a:xfrm flipH="1">
              <a:off x="2986090" y="1578568"/>
              <a:ext cx="1578428" cy="888407"/>
            </a:xfrm>
            <a:prstGeom prst="straightConnector1">
              <a:avLst/>
            </a:prstGeom>
            <a:ln>
              <a:solidFill>
                <a:schemeClr val="tx1"/>
              </a:solidFill>
              <a:prstDash val="sysDash"/>
              <a:tailEnd type="arrow" w="sm" len="lg"/>
            </a:ln>
          </p:spPr>
          <p:style>
            <a:lnRef idx="1">
              <a:schemeClr val="accent1"/>
            </a:lnRef>
            <a:fillRef idx="0">
              <a:schemeClr val="accent1"/>
            </a:fillRef>
            <a:effectRef idx="0">
              <a:schemeClr val="accent1"/>
            </a:effectRef>
            <a:fontRef idx="minor">
              <a:schemeClr val="tx1"/>
            </a:fontRef>
          </p:style>
        </p:cxnSp>
        <p:sp>
          <p:nvSpPr>
            <p:cNvPr id="48" name="CuadroTexto 47"/>
            <p:cNvSpPr txBox="1"/>
            <p:nvPr/>
          </p:nvSpPr>
          <p:spPr>
            <a:xfrm>
              <a:off x="3274085" y="3055620"/>
              <a:ext cx="292075" cy="261610"/>
            </a:xfrm>
            <a:prstGeom prst="rect">
              <a:avLst/>
            </a:prstGeom>
            <a:solidFill>
              <a:schemeClr val="bg1">
                <a:lumMod val="95000"/>
              </a:schemeClr>
            </a:solidFill>
            <a:ln>
              <a:solidFill>
                <a:schemeClr val="tx1">
                  <a:lumMod val="95000"/>
                  <a:lumOff val="5000"/>
                </a:schemeClr>
              </a:solidFill>
            </a:ln>
            <a:effectLst>
              <a:outerShdw blurRad="63500" sx="102000" sy="102000" algn="ctr" rotWithShape="0">
                <a:prstClr val="black">
                  <a:alpha val="40000"/>
                </a:prstClr>
              </a:outerShdw>
            </a:effectLst>
          </p:spPr>
          <p:txBody>
            <a:bodyPr wrap="square" rtlCol="0">
              <a:spAutoFit/>
            </a:bodyPr>
            <a:lstStyle/>
            <a:p>
              <a:r>
                <a:rPr lang="es-ES" sz="1050" dirty="0" smtClean="0">
                  <a:latin typeface="Palatino Linotype" panose="02040502050505030304" pitchFamily="18" charset="0"/>
                </a:rPr>
                <a:t>Q</a:t>
              </a:r>
              <a:endParaRPr lang="es-ES" sz="1050" dirty="0">
                <a:latin typeface="Palatino Linotype" panose="02040502050505030304" pitchFamily="18" charset="0"/>
              </a:endParaRPr>
            </a:p>
          </p:txBody>
        </p:sp>
        <p:cxnSp>
          <p:nvCxnSpPr>
            <p:cNvPr id="49" name="Conector recto de flecha 48"/>
            <p:cNvCxnSpPr>
              <a:stCxn id="48" idx="3"/>
            </p:cNvCxnSpPr>
            <p:nvPr/>
          </p:nvCxnSpPr>
          <p:spPr>
            <a:xfrm>
              <a:off x="3566160" y="3186425"/>
              <a:ext cx="286703" cy="173519"/>
            </a:xfrm>
            <a:prstGeom prst="straightConnector1">
              <a:avLst/>
            </a:prstGeom>
            <a:ln>
              <a:solidFill>
                <a:schemeClr val="tx1"/>
              </a:solidFill>
              <a:prstDash val="sysDash"/>
              <a:tailEnd type="arrow" w="sm" len="med"/>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a:stCxn id="48" idx="3"/>
            </p:cNvCxnSpPr>
            <p:nvPr/>
          </p:nvCxnSpPr>
          <p:spPr>
            <a:xfrm flipV="1">
              <a:off x="3566160" y="2689851"/>
              <a:ext cx="286703" cy="496574"/>
            </a:xfrm>
            <a:prstGeom prst="straightConnector1">
              <a:avLst/>
            </a:prstGeom>
            <a:ln>
              <a:solidFill>
                <a:schemeClr val="tx1"/>
              </a:solidFill>
              <a:prstDash val="sysDash"/>
              <a:tailEnd type="arrow" w="sm" len="med"/>
            </a:ln>
          </p:spPr>
          <p:style>
            <a:lnRef idx="1">
              <a:schemeClr val="accent1"/>
            </a:lnRef>
            <a:fillRef idx="0">
              <a:schemeClr val="accent1"/>
            </a:fillRef>
            <a:effectRef idx="0">
              <a:schemeClr val="accent1"/>
            </a:effectRef>
            <a:fontRef idx="minor">
              <a:schemeClr val="tx1"/>
            </a:fontRef>
          </p:style>
        </p:cxnSp>
        <p:sp>
          <p:nvSpPr>
            <p:cNvPr id="57" name="CuadroTexto 56"/>
            <p:cNvSpPr txBox="1"/>
            <p:nvPr/>
          </p:nvSpPr>
          <p:spPr>
            <a:xfrm>
              <a:off x="4559960" y="4183380"/>
              <a:ext cx="370180" cy="253916"/>
            </a:xfrm>
            <a:prstGeom prst="rect">
              <a:avLst/>
            </a:prstGeom>
            <a:solidFill>
              <a:schemeClr val="bg1">
                <a:lumMod val="95000"/>
              </a:schemeClr>
            </a:solidFill>
            <a:ln>
              <a:solidFill>
                <a:schemeClr val="tx1">
                  <a:lumMod val="95000"/>
                  <a:lumOff val="5000"/>
                </a:schemeClr>
              </a:solidFill>
            </a:ln>
            <a:effectLst>
              <a:outerShdw blurRad="63500" sx="102000" sy="102000" algn="ctr" rotWithShape="0">
                <a:prstClr val="black">
                  <a:alpha val="40000"/>
                </a:prstClr>
              </a:outerShdw>
            </a:effectLst>
          </p:spPr>
          <p:txBody>
            <a:bodyPr wrap="square" rIns="36000" rtlCol="0">
              <a:spAutoFit/>
            </a:bodyPr>
            <a:lstStyle/>
            <a:p>
              <a:r>
                <a:rPr lang="es-ES" sz="1050" dirty="0" smtClean="0">
                  <a:latin typeface="Palatino Linotype" panose="02040502050505030304" pitchFamily="18" charset="0"/>
                </a:rPr>
                <a:t>Plg</a:t>
              </a:r>
              <a:endParaRPr lang="es-ES" sz="1050" dirty="0">
                <a:latin typeface="Palatino Linotype" panose="02040502050505030304" pitchFamily="18" charset="0"/>
              </a:endParaRPr>
            </a:p>
          </p:txBody>
        </p:sp>
        <p:cxnSp>
          <p:nvCxnSpPr>
            <p:cNvPr id="63" name="Conector recto de flecha 62"/>
            <p:cNvCxnSpPr/>
            <p:nvPr/>
          </p:nvCxnSpPr>
          <p:spPr>
            <a:xfrm flipH="1" flipV="1">
              <a:off x="4062413" y="3802857"/>
              <a:ext cx="497547" cy="507481"/>
            </a:xfrm>
            <a:prstGeom prst="straightConnector1">
              <a:avLst/>
            </a:prstGeom>
            <a:ln>
              <a:solidFill>
                <a:schemeClr val="tx1"/>
              </a:solidFill>
              <a:prstDash val="sysDash"/>
              <a:tailEnd type="arrow" w="sm" len="med"/>
            </a:ln>
          </p:spPr>
          <p:style>
            <a:lnRef idx="1">
              <a:schemeClr val="accent1"/>
            </a:lnRef>
            <a:fillRef idx="0">
              <a:schemeClr val="accent1"/>
            </a:fillRef>
            <a:effectRef idx="0">
              <a:schemeClr val="accent1"/>
            </a:effectRef>
            <a:fontRef idx="minor">
              <a:schemeClr val="tx1"/>
            </a:fontRef>
          </p:style>
        </p:cxnSp>
        <p:cxnSp>
          <p:nvCxnSpPr>
            <p:cNvPr id="66" name="Conector recto de flecha 65"/>
            <p:cNvCxnSpPr>
              <a:stCxn id="57" idx="1"/>
            </p:cNvCxnSpPr>
            <p:nvPr/>
          </p:nvCxnSpPr>
          <p:spPr>
            <a:xfrm flipH="1">
              <a:off x="4062413" y="4310338"/>
              <a:ext cx="497547" cy="172762"/>
            </a:xfrm>
            <a:prstGeom prst="straightConnector1">
              <a:avLst/>
            </a:prstGeom>
            <a:ln>
              <a:solidFill>
                <a:schemeClr val="tx1"/>
              </a:solidFill>
              <a:prstDash val="sysDash"/>
              <a:tailEnd type="arrow" w="sm" len="med"/>
            </a:ln>
          </p:spPr>
          <p:style>
            <a:lnRef idx="1">
              <a:schemeClr val="accent1"/>
            </a:lnRef>
            <a:fillRef idx="0">
              <a:schemeClr val="accent1"/>
            </a:fillRef>
            <a:effectRef idx="0">
              <a:schemeClr val="accent1"/>
            </a:effectRef>
            <a:fontRef idx="minor">
              <a:schemeClr val="tx1"/>
            </a:fontRef>
          </p:style>
        </p:cxnSp>
        <p:cxnSp>
          <p:nvCxnSpPr>
            <p:cNvPr id="69" name="Conector recto de flecha 68"/>
            <p:cNvCxnSpPr>
              <a:stCxn id="57" idx="1"/>
            </p:cNvCxnSpPr>
            <p:nvPr/>
          </p:nvCxnSpPr>
          <p:spPr>
            <a:xfrm flipH="1">
              <a:off x="4062412" y="4310338"/>
              <a:ext cx="497548" cy="426762"/>
            </a:xfrm>
            <a:prstGeom prst="straightConnector1">
              <a:avLst/>
            </a:prstGeom>
            <a:ln>
              <a:solidFill>
                <a:schemeClr val="tx1"/>
              </a:solidFill>
              <a:prstDash val="sysDash"/>
              <a:tailEnd type="arrow" w="sm"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6080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151419"/>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sp>
        <p:nvSpPr>
          <p:cNvPr id="27" name="TextBox 3"/>
          <p:cNvSpPr txBox="1"/>
          <p:nvPr/>
        </p:nvSpPr>
        <p:spPr>
          <a:xfrm>
            <a:off x="1168400" y="690033"/>
            <a:ext cx="8153400" cy="461665"/>
          </a:xfrm>
          <a:prstGeom prst="rect">
            <a:avLst/>
          </a:prstGeom>
          <a:noFill/>
        </p:spPr>
        <p:txBody>
          <a:bodyPr wrap="square" rtlCol="0">
            <a:spAutoFit/>
          </a:bodyPr>
          <a:lstStyle/>
          <a:p>
            <a:r>
              <a:rPr lang="fr-FR" sz="2400" dirty="0" smtClean="0">
                <a:latin typeface="Palatino Linotype" panose="02040502050505030304" pitchFamily="18" charset="0"/>
              </a:rPr>
              <a:t>Chemical </a:t>
            </a:r>
            <a:r>
              <a:rPr lang="fr-FR" sz="2400" dirty="0" err="1" smtClean="0">
                <a:latin typeface="Palatino Linotype" panose="02040502050505030304" pitchFamily="18" charset="0"/>
              </a:rPr>
              <a:t>analysis</a:t>
            </a:r>
            <a:endParaRPr lang="fr-FR" sz="2400" dirty="0">
              <a:latin typeface="Palatino Linotype" panose="0204050205050503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773997057"/>
              </p:ext>
            </p:extLst>
          </p:nvPr>
        </p:nvGraphicFramePr>
        <p:xfrm>
          <a:off x="1253016" y="1238782"/>
          <a:ext cx="6933040" cy="2007392"/>
        </p:xfrm>
        <a:graphic>
          <a:graphicData uri="http://schemas.openxmlformats.org/drawingml/2006/table">
            <a:tbl>
              <a:tblPr/>
              <a:tblGrid>
                <a:gridCol w="693304"/>
                <a:gridCol w="693304"/>
                <a:gridCol w="693304"/>
                <a:gridCol w="693304"/>
                <a:gridCol w="693304"/>
                <a:gridCol w="693304"/>
                <a:gridCol w="693304"/>
                <a:gridCol w="693304"/>
                <a:gridCol w="693304"/>
                <a:gridCol w="693304"/>
              </a:tblGrid>
              <a:tr h="250924">
                <a:tc>
                  <a:txBody>
                    <a:bodyPr/>
                    <a:lstStyle/>
                    <a:p>
                      <a:pPr algn="l" fontAlgn="b"/>
                      <a:r>
                        <a:rPr lang="es-ES" sz="1400" b="0" i="0" u="none" strike="noStrike" dirty="0">
                          <a:solidFill>
                            <a:srgbClr val="000000"/>
                          </a:solidFill>
                          <a:effectLst/>
                          <a:latin typeface="Palatino Linotype" panose="02040502050505030304" pitchFamily="18" charset="0"/>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400" b="1" i="0" u="none" strike="noStrike" dirty="0">
                          <a:solidFill>
                            <a:srgbClr val="000000"/>
                          </a:solidFill>
                          <a:effectLst/>
                          <a:latin typeface="Palatino Linotype" panose="02040502050505030304" pitchFamily="18" charset="0"/>
                        </a:rPr>
                        <a:t>SiO</a:t>
                      </a:r>
                      <a:r>
                        <a:rPr lang="es-ES" sz="1400" b="1" i="0" u="none" strike="noStrike" baseline="-25000" dirty="0">
                          <a:solidFill>
                            <a:srgbClr val="000000"/>
                          </a:solidFill>
                          <a:effectLst/>
                          <a:latin typeface="Palatino Linotype" panose="02040502050505030304" pitchFamily="18" charset="0"/>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i="0" u="none" strike="noStrike" dirty="0">
                          <a:solidFill>
                            <a:srgbClr val="000000"/>
                          </a:solidFill>
                          <a:effectLst/>
                          <a:latin typeface="Palatino Linotype" panose="02040502050505030304" pitchFamily="18" charset="0"/>
                        </a:rPr>
                        <a:t>Al</a:t>
                      </a:r>
                      <a:r>
                        <a:rPr lang="es-ES" sz="1400" b="1" i="0" u="none" strike="noStrike" baseline="-25000" dirty="0">
                          <a:solidFill>
                            <a:srgbClr val="000000"/>
                          </a:solidFill>
                          <a:effectLst/>
                          <a:latin typeface="Palatino Linotype" panose="02040502050505030304" pitchFamily="18" charset="0"/>
                        </a:rPr>
                        <a:t>2</a:t>
                      </a:r>
                      <a:r>
                        <a:rPr lang="es-ES" sz="1400" b="1" i="0" u="none" strike="noStrike" dirty="0">
                          <a:solidFill>
                            <a:srgbClr val="000000"/>
                          </a:solidFill>
                          <a:effectLst/>
                          <a:latin typeface="Palatino Linotype" panose="02040502050505030304" pitchFamily="18" charset="0"/>
                        </a:rPr>
                        <a:t>O</a:t>
                      </a:r>
                      <a:r>
                        <a:rPr lang="es-ES" sz="1400" b="1" i="0" u="none" strike="noStrike" baseline="-25000" dirty="0">
                          <a:solidFill>
                            <a:srgbClr val="000000"/>
                          </a:solidFill>
                          <a:effectLst/>
                          <a:latin typeface="Palatino Linotype" panose="02040502050505030304" pitchFamily="18" charset="0"/>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i="0" u="none" strike="noStrike" dirty="0">
                          <a:solidFill>
                            <a:srgbClr val="000000"/>
                          </a:solidFill>
                          <a:effectLst/>
                          <a:latin typeface="Palatino Linotype" panose="02040502050505030304" pitchFamily="18" charset="0"/>
                        </a:rPr>
                        <a:t>MnO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i="0" u="none" strike="noStrike" dirty="0">
                          <a:solidFill>
                            <a:srgbClr val="000000"/>
                          </a:solidFill>
                          <a:effectLst/>
                          <a:latin typeface="Palatino Linotype" panose="02040502050505030304" pitchFamily="18" charset="0"/>
                        </a:rPr>
                        <a:t>MgO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i="0" u="none" strike="noStrike" dirty="0">
                          <a:solidFill>
                            <a:srgbClr val="000000"/>
                          </a:solidFill>
                          <a:effectLst/>
                          <a:latin typeface="Palatino Linotype" panose="02040502050505030304" pitchFamily="18" charset="0"/>
                        </a:rPr>
                        <a:t>CaO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i="0" u="none" strike="noStrike" dirty="0">
                          <a:solidFill>
                            <a:srgbClr val="000000"/>
                          </a:solidFill>
                          <a:effectLst/>
                          <a:latin typeface="Palatino Linotype" panose="02040502050505030304" pitchFamily="18" charset="0"/>
                        </a:rPr>
                        <a:t>Na</a:t>
                      </a:r>
                      <a:r>
                        <a:rPr lang="es-ES" sz="1400" b="1" i="0" u="none" strike="noStrike" baseline="-25000" dirty="0">
                          <a:solidFill>
                            <a:srgbClr val="000000"/>
                          </a:solidFill>
                          <a:effectLst/>
                          <a:latin typeface="Palatino Linotype" panose="02040502050505030304" pitchFamily="18" charset="0"/>
                        </a:rPr>
                        <a:t>2</a:t>
                      </a:r>
                      <a:r>
                        <a:rPr lang="es-ES" sz="1400" b="1" i="0" u="none" strike="noStrike" dirty="0">
                          <a:solidFill>
                            <a:srgbClr val="000000"/>
                          </a:solidFill>
                          <a:effectLst/>
                          <a:latin typeface="Palatino Linotype" panose="02040502050505030304" pitchFamily="18" charset="0"/>
                        </a:rPr>
                        <a:t>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i="0" u="none" strike="noStrike" dirty="0">
                          <a:solidFill>
                            <a:srgbClr val="000000"/>
                          </a:solidFill>
                          <a:effectLst/>
                          <a:latin typeface="Palatino Linotype" panose="02040502050505030304" pitchFamily="18" charset="0"/>
                        </a:rPr>
                        <a:t>K</a:t>
                      </a:r>
                      <a:r>
                        <a:rPr lang="es-ES" sz="1400" b="1" i="0" u="none" strike="noStrike" baseline="-25000" dirty="0">
                          <a:solidFill>
                            <a:srgbClr val="000000"/>
                          </a:solidFill>
                          <a:effectLst/>
                          <a:latin typeface="Palatino Linotype" panose="02040502050505030304" pitchFamily="18" charset="0"/>
                        </a:rPr>
                        <a:t>2</a:t>
                      </a:r>
                      <a:r>
                        <a:rPr lang="es-ES" sz="1400" b="1" i="0" u="none" strike="noStrike" dirty="0">
                          <a:solidFill>
                            <a:srgbClr val="000000"/>
                          </a:solidFill>
                          <a:effectLst/>
                          <a:latin typeface="Palatino Linotype" panose="02040502050505030304" pitchFamily="18" charset="0"/>
                        </a:rPr>
                        <a:t>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i="0" u="none" strike="noStrike" dirty="0">
                          <a:solidFill>
                            <a:srgbClr val="000000"/>
                          </a:solidFill>
                          <a:effectLst/>
                          <a:latin typeface="Palatino Linotype" panose="02040502050505030304" pitchFamily="18" charset="0"/>
                        </a:rPr>
                        <a:t>FeO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1" i="0" u="none" strike="noStrike" dirty="0">
                          <a:solidFill>
                            <a:srgbClr val="000000"/>
                          </a:solidFill>
                          <a:effectLst/>
                          <a:latin typeface="Palatino Linotype" panose="02040502050505030304" pitchFamily="18" charset="0"/>
                        </a:rPr>
                        <a:t>Fe</a:t>
                      </a:r>
                      <a:r>
                        <a:rPr lang="es-ES" sz="1400" b="1" i="0" u="none" strike="noStrike" baseline="-25000" dirty="0">
                          <a:solidFill>
                            <a:srgbClr val="000000"/>
                          </a:solidFill>
                          <a:effectLst/>
                          <a:latin typeface="Palatino Linotype" panose="02040502050505030304" pitchFamily="18" charset="0"/>
                        </a:rPr>
                        <a:t>2</a:t>
                      </a:r>
                      <a:r>
                        <a:rPr lang="es-ES" sz="1400" b="1" i="0" u="none" strike="noStrike" dirty="0">
                          <a:solidFill>
                            <a:srgbClr val="000000"/>
                          </a:solidFill>
                          <a:effectLst/>
                          <a:latin typeface="Palatino Linotype" panose="02040502050505030304" pitchFamily="18" charset="0"/>
                        </a:rPr>
                        <a:t>O</a:t>
                      </a:r>
                      <a:r>
                        <a:rPr lang="es-ES" sz="1400" b="1" i="0" u="none" strike="noStrike" baseline="-25000" dirty="0">
                          <a:solidFill>
                            <a:srgbClr val="000000"/>
                          </a:solidFill>
                          <a:effectLst/>
                          <a:latin typeface="Palatino Linotype" panose="02040502050505030304" pitchFamily="18" charset="0"/>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0924">
                <a:tc>
                  <a:txBody>
                    <a:bodyPr/>
                    <a:lstStyle/>
                    <a:p>
                      <a:pPr algn="l" fontAlgn="b"/>
                      <a:r>
                        <a:rPr lang="es-ES" sz="1400" b="0" i="0" u="none" strike="noStrike" dirty="0">
                          <a:solidFill>
                            <a:srgbClr val="000000"/>
                          </a:solidFill>
                          <a:effectLst/>
                          <a:latin typeface="Palatino Linotype" panose="02040502050505030304" pitchFamily="18" charset="0"/>
                        </a:rPr>
                        <a:t>APA</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51.95</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14.18</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0,08</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5.04</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2.48</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0.08</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0.17</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1.23</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924">
                <a:tc>
                  <a:txBody>
                    <a:bodyPr/>
                    <a:lstStyle/>
                    <a:p>
                      <a:pPr algn="l" fontAlgn="b"/>
                      <a:r>
                        <a:rPr lang="es-ES" sz="1400" b="0" i="0" u="none" strike="noStrike" dirty="0">
                          <a:solidFill>
                            <a:srgbClr val="000000"/>
                          </a:solidFill>
                          <a:effectLst/>
                          <a:latin typeface="Palatino Linotype" panose="02040502050505030304" pitchFamily="18" charset="0"/>
                        </a:rPr>
                        <a:t>COU(V)</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49.90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7.41</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0.02</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1.41</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1.61</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0.02</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0.02</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0.50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18.17</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924">
                <a:tc>
                  <a:txBody>
                    <a:bodyPr/>
                    <a:lstStyle/>
                    <a:p>
                      <a:pPr algn="l" fontAlgn="b"/>
                      <a:r>
                        <a:rPr lang="es-ES" sz="1400" b="0" i="0" u="none" strike="noStrike" dirty="0">
                          <a:solidFill>
                            <a:srgbClr val="000000"/>
                          </a:solidFill>
                          <a:effectLst/>
                          <a:latin typeface="Palatino Linotype" panose="02040502050505030304" pitchFamily="18" charset="0"/>
                        </a:rPr>
                        <a:t>PUT</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50.52</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14.02</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0.07</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4.11</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1.17</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0.50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0.18</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5.06</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924">
                <a:tc>
                  <a:txBody>
                    <a:bodyPr/>
                    <a:lstStyle/>
                    <a:p>
                      <a:pPr algn="l" fontAlgn="b"/>
                      <a:r>
                        <a:rPr lang="es-ES" sz="1400" b="0" i="0" u="none" strike="noStrike" dirty="0">
                          <a:solidFill>
                            <a:srgbClr val="000000"/>
                          </a:solidFill>
                          <a:effectLst/>
                          <a:latin typeface="Palatino Linotype" panose="02040502050505030304" pitchFamily="18" charset="0"/>
                        </a:rPr>
                        <a:t>R4</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52.91</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1.83</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0.01</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25.81</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0.46</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0.03</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0.32</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1.00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924">
                <a:tc>
                  <a:txBody>
                    <a:bodyPr/>
                    <a:lstStyle/>
                    <a:p>
                      <a:pPr algn="l" fontAlgn="b"/>
                      <a:r>
                        <a:rPr lang="es-ES" sz="1400" b="0" i="0" u="none" strike="noStrike" dirty="0">
                          <a:solidFill>
                            <a:srgbClr val="000000"/>
                          </a:solidFill>
                          <a:effectLst/>
                          <a:latin typeface="Palatino Linotype" panose="02040502050505030304" pitchFamily="18" charset="0"/>
                        </a:rPr>
                        <a:t>SAN</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53.71</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14.52</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0.09</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5.16</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2.57</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0.16</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0.17</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0.40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0.98</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924">
                <a:tc>
                  <a:txBody>
                    <a:bodyPr/>
                    <a:lstStyle/>
                    <a:p>
                      <a:pPr algn="l" fontAlgn="b"/>
                      <a:r>
                        <a:rPr lang="es-ES" sz="1400" b="0" i="0" u="none" strike="noStrike" dirty="0">
                          <a:solidFill>
                            <a:srgbClr val="000000"/>
                          </a:solidFill>
                          <a:effectLst/>
                          <a:latin typeface="Palatino Linotype" panose="02040502050505030304" pitchFamily="18" charset="0"/>
                        </a:rPr>
                        <a:t>SUD</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53.82</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16.60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0.02</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4.27</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1.26</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1.05</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0.56</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0.40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3.15</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0924">
                <a:tc>
                  <a:txBody>
                    <a:bodyPr/>
                    <a:lstStyle/>
                    <a:p>
                      <a:pPr algn="l" fontAlgn="b"/>
                      <a:r>
                        <a:rPr lang="es-ES" sz="1400" b="0" i="0" u="none" strike="noStrike" dirty="0">
                          <a:solidFill>
                            <a:srgbClr val="000000"/>
                          </a:solidFill>
                          <a:effectLst/>
                          <a:latin typeface="Palatino Linotype" panose="02040502050505030304" pitchFamily="18" charset="0"/>
                        </a:rPr>
                        <a:t>CGA</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53.03</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16.82</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0.06</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5.10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1.38</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0.99</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0.34</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0.20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400" b="0" i="0" u="none" strike="noStrike" dirty="0" smtClean="0">
                          <a:solidFill>
                            <a:srgbClr val="000000"/>
                          </a:solidFill>
                          <a:effectLst/>
                          <a:latin typeface="Palatino Linotype" panose="02040502050505030304" pitchFamily="18" charset="0"/>
                        </a:rPr>
                        <a:t>2.20</a:t>
                      </a:r>
                      <a:endParaRPr lang="es-ES" sz="1400" b="0" i="0" u="none" strike="noStrike" dirty="0">
                        <a:solidFill>
                          <a:srgbClr val="000000"/>
                        </a:solidFill>
                        <a:effectLst/>
                        <a:latin typeface="Palatino Linotype" panose="0204050205050503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 name="Grupo 7"/>
          <p:cNvGrpSpPr/>
          <p:nvPr/>
        </p:nvGrpSpPr>
        <p:grpSpPr>
          <a:xfrm>
            <a:off x="63500" y="3713973"/>
            <a:ext cx="4572000" cy="2743200"/>
            <a:chOff x="1797300" y="3613150"/>
            <a:chExt cx="4572000" cy="2743200"/>
          </a:xfrm>
        </p:grpSpPr>
        <p:graphicFrame>
          <p:nvGraphicFramePr>
            <p:cNvPr id="15" name="Gráfico 14"/>
            <p:cNvGraphicFramePr>
              <a:graphicFrameLocks/>
            </p:cNvGraphicFramePr>
            <p:nvPr>
              <p:extLst>
                <p:ext uri="{D42A27DB-BD31-4B8C-83A1-F6EECF244321}">
                  <p14:modId xmlns:p14="http://schemas.microsoft.com/office/powerpoint/2010/main" val="164650825"/>
                </p:ext>
              </p:extLst>
            </p:nvPr>
          </p:nvGraphicFramePr>
          <p:xfrm>
            <a:off x="1797300" y="361315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CuadroTexto 2"/>
            <p:cNvSpPr txBox="1"/>
            <p:nvPr/>
          </p:nvSpPr>
          <p:spPr>
            <a:xfrm>
              <a:off x="3421148" y="6078333"/>
              <a:ext cx="342900" cy="2190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100" b="0" i="0" u="none" strike="noStrike">
                  <a:solidFill>
                    <a:schemeClr val="tx1">
                      <a:lumMod val="65000"/>
                      <a:lumOff val="35000"/>
                    </a:schemeClr>
                  </a:solidFill>
                  <a:effectLst/>
                  <a:latin typeface="+mn-lt"/>
                  <a:ea typeface="+mn-ea"/>
                  <a:cs typeface="+mn-cs"/>
                </a:rPr>
                <a:t>Al</a:t>
              </a:r>
              <a:r>
                <a:rPr lang="es-ES" sz="1100" b="0" i="0" u="none" strike="noStrike" baseline="-25000">
                  <a:solidFill>
                    <a:schemeClr val="tx1">
                      <a:lumMod val="65000"/>
                      <a:lumOff val="35000"/>
                    </a:schemeClr>
                  </a:solidFill>
                  <a:effectLst/>
                  <a:latin typeface="+mn-lt"/>
                  <a:ea typeface="+mn-ea"/>
                  <a:cs typeface="+mn-cs"/>
                </a:rPr>
                <a:t>2</a:t>
              </a:r>
              <a:r>
                <a:rPr lang="es-ES" sz="1100" b="0" i="0" u="none" strike="noStrike">
                  <a:solidFill>
                    <a:schemeClr val="tx1">
                      <a:lumMod val="65000"/>
                      <a:lumOff val="35000"/>
                    </a:schemeClr>
                  </a:solidFill>
                  <a:effectLst/>
                  <a:latin typeface="+mn-lt"/>
                  <a:ea typeface="+mn-ea"/>
                  <a:cs typeface="+mn-cs"/>
                </a:rPr>
                <a:t>O</a:t>
              </a:r>
              <a:r>
                <a:rPr lang="es-ES" sz="1100" b="0" i="0" u="none" strike="noStrike" baseline="-25000">
                  <a:solidFill>
                    <a:schemeClr val="tx1">
                      <a:lumMod val="65000"/>
                      <a:lumOff val="35000"/>
                    </a:schemeClr>
                  </a:solidFill>
                  <a:effectLst/>
                  <a:latin typeface="+mn-lt"/>
                  <a:ea typeface="+mn-ea"/>
                  <a:cs typeface="+mn-cs"/>
                </a:rPr>
                <a:t>3</a:t>
              </a:r>
              <a:r>
                <a:rPr lang="es-ES"/>
                <a:t> </a:t>
              </a:r>
              <a:endParaRPr lang="es-ES" sz="1100"/>
            </a:p>
          </p:txBody>
        </p:sp>
        <p:sp>
          <p:nvSpPr>
            <p:cNvPr id="17" name="CuadroTexto 4"/>
            <p:cNvSpPr txBox="1"/>
            <p:nvPr/>
          </p:nvSpPr>
          <p:spPr>
            <a:xfrm>
              <a:off x="4024712" y="6075124"/>
              <a:ext cx="313933" cy="2190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100" b="0" i="0" u="none" strike="noStrike">
                  <a:solidFill>
                    <a:schemeClr val="tx1">
                      <a:lumMod val="65000"/>
                      <a:lumOff val="35000"/>
                    </a:schemeClr>
                  </a:solidFill>
                  <a:effectLst/>
                  <a:latin typeface="+mn-lt"/>
                  <a:ea typeface="+mn-ea"/>
                  <a:cs typeface="+mn-cs"/>
                </a:rPr>
                <a:t>MgO</a:t>
              </a:r>
              <a:r>
                <a:rPr lang="es-ES"/>
                <a:t> </a:t>
              </a:r>
              <a:endParaRPr lang="es-ES" sz="1100"/>
            </a:p>
          </p:txBody>
        </p:sp>
        <p:sp>
          <p:nvSpPr>
            <p:cNvPr id="18" name="CuadroTexto 13"/>
            <p:cNvSpPr txBox="1"/>
            <p:nvPr/>
          </p:nvSpPr>
          <p:spPr>
            <a:xfrm>
              <a:off x="4588858" y="6082323"/>
              <a:ext cx="342900" cy="2190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100" b="0" i="0" u="none" strike="noStrike" baseline="0">
                  <a:solidFill>
                    <a:schemeClr val="tx1">
                      <a:lumMod val="65000"/>
                      <a:lumOff val="35000"/>
                    </a:schemeClr>
                  </a:solidFill>
                  <a:effectLst/>
                  <a:latin typeface="+mn-lt"/>
                  <a:ea typeface="+mn-ea"/>
                  <a:cs typeface="+mn-cs"/>
                </a:rPr>
                <a:t>Fe</a:t>
              </a:r>
              <a:r>
                <a:rPr lang="es-ES" sz="1100" b="0" i="0" u="none" strike="noStrike" baseline="-25000">
                  <a:solidFill>
                    <a:schemeClr val="tx1">
                      <a:lumMod val="65000"/>
                      <a:lumOff val="35000"/>
                    </a:schemeClr>
                  </a:solidFill>
                  <a:effectLst/>
                  <a:latin typeface="+mn-lt"/>
                  <a:ea typeface="+mn-ea"/>
                  <a:cs typeface="+mn-cs"/>
                </a:rPr>
                <a:t>2</a:t>
              </a:r>
              <a:r>
                <a:rPr lang="es-ES" sz="1100" b="0" i="0" u="none" strike="noStrike">
                  <a:solidFill>
                    <a:schemeClr val="tx1">
                      <a:lumMod val="65000"/>
                      <a:lumOff val="35000"/>
                    </a:schemeClr>
                  </a:solidFill>
                  <a:effectLst/>
                  <a:latin typeface="+mn-lt"/>
                  <a:ea typeface="+mn-ea"/>
                  <a:cs typeface="+mn-cs"/>
                </a:rPr>
                <a:t>O</a:t>
              </a:r>
              <a:r>
                <a:rPr lang="es-ES" sz="1100" b="0" i="0" u="none" strike="noStrike" baseline="-25000">
                  <a:solidFill>
                    <a:schemeClr val="tx1">
                      <a:lumMod val="65000"/>
                      <a:lumOff val="35000"/>
                    </a:schemeClr>
                  </a:solidFill>
                  <a:effectLst/>
                  <a:latin typeface="+mn-lt"/>
                  <a:ea typeface="+mn-ea"/>
                  <a:cs typeface="+mn-cs"/>
                </a:rPr>
                <a:t>3</a:t>
              </a:r>
              <a:r>
                <a:rPr lang="es-ES"/>
                <a:t> </a:t>
              </a:r>
              <a:endParaRPr lang="es-ES" sz="1100"/>
            </a:p>
          </p:txBody>
        </p:sp>
      </p:grpSp>
      <p:grpSp>
        <p:nvGrpSpPr>
          <p:cNvPr id="20" name="Grupo 19"/>
          <p:cNvGrpSpPr/>
          <p:nvPr/>
        </p:nvGrpSpPr>
        <p:grpSpPr>
          <a:xfrm>
            <a:off x="4494564" y="3713973"/>
            <a:ext cx="4572000" cy="2743200"/>
            <a:chOff x="0" y="0"/>
            <a:chExt cx="4572000" cy="2743200"/>
          </a:xfrm>
        </p:grpSpPr>
        <p:graphicFrame>
          <p:nvGraphicFramePr>
            <p:cNvPr id="21" name="Gráfico 20"/>
            <p:cNvGraphicFramePr/>
            <p:nvPr>
              <p:extLst>
                <p:ext uri="{D42A27DB-BD31-4B8C-83A1-F6EECF244321}">
                  <p14:modId xmlns:p14="http://schemas.microsoft.com/office/powerpoint/2010/main" val="2943429530"/>
                </p:ext>
              </p:extLst>
            </p:nvPr>
          </p:nvGraphicFramePr>
          <p:xfrm>
            <a:off x="0" y="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2" name="CuadroTexto 9"/>
            <p:cNvSpPr txBox="1"/>
            <p:nvPr/>
          </p:nvSpPr>
          <p:spPr>
            <a:xfrm>
              <a:off x="2246683" y="2459053"/>
              <a:ext cx="342900" cy="2190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100" b="0" i="0" u="none" strike="noStrike">
                  <a:solidFill>
                    <a:schemeClr val="tx1">
                      <a:lumMod val="65000"/>
                      <a:lumOff val="35000"/>
                    </a:schemeClr>
                  </a:solidFill>
                  <a:effectLst/>
                  <a:latin typeface="+mn-lt"/>
                  <a:ea typeface="+mn-ea"/>
                  <a:cs typeface="+mn-cs"/>
                </a:rPr>
                <a:t>Na</a:t>
              </a:r>
              <a:r>
                <a:rPr lang="es-ES" sz="1100" b="0" i="0" u="none" strike="noStrike" baseline="-25000">
                  <a:solidFill>
                    <a:schemeClr val="tx1">
                      <a:lumMod val="65000"/>
                      <a:lumOff val="35000"/>
                    </a:schemeClr>
                  </a:solidFill>
                  <a:effectLst/>
                  <a:latin typeface="+mn-lt"/>
                  <a:ea typeface="+mn-ea"/>
                  <a:cs typeface="+mn-cs"/>
                </a:rPr>
                <a:t>2</a:t>
              </a:r>
              <a:r>
                <a:rPr lang="es-ES" sz="1100" b="0" i="0" u="none" strike="noStrike">
                  <a:solidFill>
                    <a:schemeClr val="tx1">
                      <a:lumMod val="65000"/>
                      <a:lumOff val="35000"/>
                    </a:schemeClr>
                  </a:solidFill>
                  <a:effectLst/>
                  <a:latin typeface="+mn-lt"/>
                  <a:ea typeface="+mn-ea"/>
                  <a:cs typeface="+mn-cs"/>
                </a:rPr>
                <a:t>O</a:t>
              </a:r>
              <a:r>
                <a:rPr lang="es-ES"/>
                <a:t> </a:t>
              </a:r>
              <a:endParaRPr lang="es-ES" sz="1100"/>
            </a:p>
          </p:txBody>
        </p:sp>
        <p:sp>
          <p:nvSpPr>
            <p:cNvPr id="23" name="CuadroTexto 10"/>
            <p:cNvSpPr txBox="1"/>
            <p:nvPr/>
          </p:nvSpPr>
          <p:spPr>
            <a:xfrm>
              <a:off x="2845773" y="2460366"/>
              <a:ext cx="342900" cy="2190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100" b="0" i="0" u="none" strike="noStrike" baseline="0">
                  <a:solidFill>
                    <a:schemeClr val="tx1">
                      <a:lumMod val="65000"/>
                      <a:lumOff val="35000"/>
                    </a:schemeClr>
                  </a:solidFill>
                  <a:effectLst/>
                  <a:latin typeface="+mn-lt"/>
                  <a:ea typeface="+mn-ea"/>
                  <a:cs typeface="+mn-cs"/>
                </a:rPr>
                <a:t>K</a:t>
              </a:r>
              <a:r>
                <a:rPr lang="es-ES" sz="1100" b="0" i="0" u="none" strike="noStrike" baseline="-25000">
                  <a:solidFill>
                    <a:schemeClr val="tx1">
                      <a:lumMod val="65000"/>
                      <a:lumOff val="35000"/>
                    </a:schemeClr>
                  </a:solidFill>
                  <a:effectLst/>
                  <a:latin typeface="+mn-lt"/>
                  <a:ea typeface="+mn-ea"/>
                  <a:cs typeface="+mn-cs"/>
                </a:rPr>
                <a:t>2</a:t>
              </a:r>
              <a:r>
                <a:rPr lang="es-ES" sz="1100" b="0" i="0" u="none" strike="noStrike">
                  <a:solidFill>
                    <a:schemeClr val="tx1">
                      <a:lumMod val="65000"/>
                      <a:lumOff val="35000"/>
                    </a:schemeClr>
                  </a:solidFill>
                  <a:effectLst/>
                  <a:latin typeface="+mn-lt"/>
                  <a:ea typeface="+mn-ea"/>
                  <a:cs typeface="+mn-cs"/>
                </a:rPr>
                <a:t>O</a:t>
              </a:r>
              <a:r>
                <a:rPr lang="es-ES"/>
                <a:t> </a:t>
              </a:r>
              <a:endParaRPr lang="es-ES" sz="1100"/>
            </a:p>
          </p:txBody>
        </p:sp>
        <p:sp>
          <p:nvSpPr>
            <p:cNvPr id="24" name="CuadroTexto 11"/>
            <p:cNvSpPr txBox="1"/>
            <p:nvPr/>
          </p:nvSpPr>
          <p:spPr>
            <a:xfrm>
              <a:off x="1715911" y="2460366"/>
              <a:ext cx="342900" cy="2190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100" b="0" i="0" u="none" strike="noStrike">
                  <a:solidFill>
                    <a:schemeClr val="tx1">
                      <a:lumMod val="65000"/>
                      <a:lumOff val="35000"/>
                    </a:schemeClr>
                  </a:solidFill>
                  <a:effectLst/>
                  <a:latin typeface="+mn-lt"/>
                  <a:ea typeface="+mn-ea"/>
                  <a:cs typeface="+mn-cs"/>
                </a:rPr>
                <a:t>CaO</a:t>
              </a:r>
              <a:r>
                <a:rPr lang="es-ES"/>
                <a:t> </a:t>
              </a:r>
              <a:endParaRPr lang="es-ES" sz="1100"/>
            </a:p>
          </p:txBody>
        </p:sp>
      </p:grpSp>
    </p:spTree>
    <p:extLst>
      <p:ext uri="{BB962C8B-B14F-4D97-AF65-F5344CB8AC3E}">
        <p14:creationId xmlns:p14="http://schemas.microsoft.com/office/powerpoint/2010/main" val="1031945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151419"/>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sp>
        <p:nvSpPr>
          <p:cNvPr id="27" name="TextBox 3"/>
          <p:cNvSpPr txBox="1"/>
          <p:nvPr/>
        </p:nvSpPr>
        <p:spPr>
          <a:xfrm>
            <a:off x="1168400" y="690033"/>
            <a:ext cx="8153400" cy="461665"/>
          </a:xfrm>
          <a:prstGeom prst="rect">
            <a:avLst/>
          </a:prstGeom>
          <a:noFill/>
        </p:spPr>
        <p:txBody>
          <a:bodyPr wrap="square" rtlCol="0">
            <a:spAutoFit/>
          </a:bodyPr>
          <a:lstStyle/>
          <a:p>
            <a:r>
              <a:rPr lang="fr-FR" sz="2400" dirty="0" smtClean="0">
                <a:latin typeface="Palatino Linotype" panose="02040502050505030304" pitchFamily="18" charset="0"/>
              </a:rPr>
              <a:t>VNIR-SWIR spectroscopy</a:t>
            </a:r>
            <a:endParaRPr lang="fr-FR" sz="2400" dirty="0">
              <a:latin typeface="Palatino Linotype" panose="02040502050505030304" pitchFamily="18" charset="0"/>
            </a:endParaRPr>
          </a:p>
        </p:txBody>
      </p:sp>
      <p:grpSp>
        <p:nvGrpSpPr>
          <p:cNvPr id="14" name="Grupo 13"/>
          <p:cNvGrpSpPr/>
          <p:nvPr/>
        </p:nvGrpSpPr>
        <p:grpSpPr>
          <a:xfrm>
            <a:off x="1407885" y="1200255"/>
            <a:ext cx="5734050" cy="5225895"/>
            <a:chOff x="1219200" y="841530"/>
            <a:chExt cx="5734050" cy="5225895"/>
          </a:xfrm>
        </p:grpSpPr>
        <p:grpSp>
          <p:nvGrpSpPr>
            <p:cNvPr id="15" name="Grupo 14"/>
            <p:cNvGrpSpPr/>
            <p:nvPr/>
          </p:nvGrpSpPr>
          <p:grpSpPr>
            <a:xfrm>
              <a:off x="1219200" y="1258642"/>
              <a:ext cx="5734050" cy="4808783"/>
              <a:chOff x="1219200" y="1258642"/>
              <a:chExt cx="5734050" cy="4808783"/>
            </a:xfrm>
            <a:effectLst>
              <a:outerShdw blurRad="63500" sx="102000" sy="102000" algn="ctr" rotWithShape="0">
                <a:prstClr val="black">
                  <a:alpha val="40000"/>
                </a:prstClr>
              </a:outerShdw>
            </a:effectLst>
          </p:grpSpPr>
          <p:pic>
            <p:nvPicPr>
              <p:cNvPr id="18" name="Imagen 17"/>
              <p:cNvPicPr>
                <a:picLocks noChangeAspect="1"/>
              </p:cNvPicPr>
              <p:nvPr/>
            </p:nvPicPr>
            <p:blipFill rotWithShape="1">
              <a:blip r:embed="rId2"/>
              <a:srcRect l="1666" t="26100" r="52500" b="5534"/>
              <a:stretch/>
            </p:blipFill>
            <p:spPr>
              <a:xfrm>
                <a:off x="1219200" y="1258642"/>
                <a:ext cx="5734050" cy="4808783"/>
              </a:xfrm>
              <a:prstGeom prst="rect">
                <a:avLst/>
              </a:prstGeom>
              <a:ln>
                <a:noFill/>
              </a:ln>
            </p:spPr>
          </p:pic>
          <p:sp>
            <p:nvSpPr>
              <p:cNvPr id="19" name="CuadroTexto 18"/>
              <p:cNvSpPr txBox="1"/>
              <p:nvPr/>
            </p:nvSpPr>
            <p:spPr>
              <a:xfrm>
                <a:off x="3512458" y="4657074"/>
                <a:ext cx="2151956" cy="738664"/>
              </a:xfrm>
              <a:prstGeom prst="rect">
                <a:avLst/>
              </a:prstGeom>
              <a:noFill/>
              <a:ln>
                <a:solidFill>
                  <a:srgbClr val="000000"/>
                </a:solidFill>
              </a:ln>
              <a:effectLst>
                <a:outerShdw blurRad="63500" sx="102000" sy="102000" algn="ctr" rotWithShape="0">
                  <a:prstClr val="black">
                    <a:alpha val="40000"/>
                  </a:prstClr>
                </a:outerShdw>
              </a:effectLst>
            </p:spPr>
            <p:txBody>
              <a:bodyPr wrap="square" rtlCol="0">
                <a:spAutoFit/>
              </a:bodyPr>
              <a:lstStyle/>
              <a:p>
                <a:pPr algn="ctr"/>
                <a:r>
                  <a:rPr lang="es-ES" sz="1400" dirty="0" err="1" smtClean="0"/>
                  <a:t>Features</a:t>
                </a:r>
                <a:r>
                  <a:rPr lang="es-ES" sz="1400" dirty="0" smtClean="0"/>
                  <a:t> at 650 nm and 950 nm </a:t>
                </a:r>
              </a:p>
              <a:p>
                <a:pPr algn="ctr"/>
                <a:r>
                  <a:rPr lang="es-ES" sz="1400" dirty="0" err="1" smtClean="0"/>
                  <a:t>Electronic</a:t>
                </a:r>
                <a:r>
                  <a:rPr lang="es-ES" sz="1400" dirty="0" smtClean="0"/>
                  <a:t> </a:t>
                </a:r>
                <a:r>
                  <a:rPr lang="es-ES" sz="1400" dirty="0" err="1" smtClean="0"/>
                  <a:t>transitions</a:t>
                </a:r>
                <a:r>
                  <a:rPr lang="es-ES" sz="1400" dirty="0" smtClean="0"/>
                  <a:t> of Fe.</a:t>
                </a:r>
                <a:endParaRPr lang="es-ES" sz="1400" dirty="0"/>
              </a:p>
            </p:txBody>
          </p:sp>
          <p:cxnSp>
            <p:nvCxnSpPr>
              <p:cNvPr id="21" name="Conector recto de flecha 20"/>
              <p:cNvCxnSpPr/>
              <p:nvPr/>
            </p:nvCxnSpPr>
            <p:spPr>
              <a:xfrm flipH="1" flipV="1">
                <a:off x="3876677" y="4362450"/>
                <a:ext cx="917039" cy="294624"/>
              </a:xfrm>
              <a:prstGeom prst="straightConnector1">
                <a:avLst/>
              </a:prstGeom>
              <a:ln w="19050">
                <a:solidFill>
                  <a:srgbClr val="000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4793716" y="3886201"/>
                <a:ext cx="1054634" cy="770873"/>
              </a:xfrm>
              <a:prstGeom prst="straightConnector1">
                <a:avLst/>
              </a:prstGeom>
              <a:ln w="19050">
                <a:solidFill>
                  <a:srgbClr val="000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H="1" flipV="1">
                <a:off x="3876675" y="2352675"/>
                <a:ext cx="917041" cy="2304399"/>
              </a:xfrm>
              <a:prstGeom prst="straightConnector1">
                <a:avLst/>
              </a:prstGeom>
              <a:ln w="19050">
                <a:solidFill>
                  <a:srgbClr val="000000"/>
                </a:solidFill>
                <a:tailEnd type="arrow" w="sm" len="lg"/>
              </a:ln>
            </p:spPr>
            <p:style>
              <a:lnRef idx="1">
                <a:schemeClr val="accent1"/>
              </a:lnRef>
              <a:fillRef idx="0">
                <a:schemeClr val="accent1"/>
              </a:fillRef>
              <a:effectRef idx="0">
                <a:schemeClr val="accent1"/>
              </a:effectRef>
              <a:fontRef idx="minor">
                <a:schemeClr val="tx1"/>
              </a:fontRef>
            </p:style>
          </p:cxnSp>
        </p:grpSp>
        <p:sp>
          <p:nvSpPr>
            <p:cNvPr id="16" name="Rectángulo 15"/>
            <p:cNvSpPr/>
            <p:nvPr/>
          </p:nvSpPr>
          <p:spPr>
            <a:xfrm>
              <a:off x="2211641" y="841530"/>
              <a:ext cx="3765198" cy="369332"/>
            </a:xfrm>
            <a:prstGeom prst="rect">
              <a:avLst/>
            </a:prstGeom>
            <a:solidFill>
              <a:schemeClr val="accent1">
                <a:lumMod val="20000"/>
                <a:lumOff val="80000"/>
              </a:schemeClr>
            </a:solidFill>
            <a:ln>
              <a:solidFill>
                <a:schemeClr val="accent1">
                  <a:lumMod val="50000"/>
                </a:schemeClr>
              </a:solidFill>
            </a:ln>
            <a:effectLst>
              <a:outerShdw blurRad="63500" sx="102000" sy="102000" algn="ctr" rotWithShape="0">
                <a:prstClr val="black">
                  <a:alpha val="40000"/>
                </a:prstClr>
              </a:outerShdw>
            </a:effectLst>
          </p:spPr>
          <p:txBody>
            <a:bodyPr wrap="none">
              <a:spAutoFit/>
            </a:bodyPr>
            <a:lstStyle/>
            <a:p>
              <a:r>
                <a:rPr lang="en-US" dirty="0">
                  <a:latin typeface="Palatino Linotype" panose="02040502050505030304" pitchFamily="18" charset="0"/>
                </a:rPr>
                <a:t>V</a:t>
              </a:r>
              <a:r>
                <a:rPr lang="en-US" dirty="0" smtClean="0">
                  <a:latin typeface="Palatino Linotype" panose="02040502050505030304" pitchFamily="18" charset="0"/>
                </a:rPr>
                <a:t>isible and </a:t>
              </a:r>
              <a:r>
                <a:rPr lang="en-US" dirty="0">
                  <a:latin typeface="Palatino Linotype" panose="02040502050505030304" pitchFamily="18" charset="0"/>
                </a:rPr>
                <a:t>near wavelength range </a:t>
              </a:r>
              <a:endParaRPr lang="es-ES" dirty="0">
                <a:latin typeface="Palatino Linotype" panose="02040502050505030304" pitchFamily="18" charset="0"/>
              </a:endParaRPr>
            </a:p>
          </p:txBody>
        </p:sp>
      </p:grpSp>
      <p:pic>
        <p:nvPicPr>
          <p:cNvPr id="17" name="Picture 5">
            <a:extLst>
              <a:ext uri="{FF2B5EF4-FFF2-40B4-BE49-F238E27FC236}">
                <a16:creationId xmlns="" xmlns:a16="http://schemas.microsoft.com/office/drawing/2014/main" id="{A662370E-3DE6-47FC-87D8-35E792B35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000" y="5778000"/>
            <a:ext cx="1080000" cy="1080000"/>
          </a:xfrm>
          <a:prstGeom prst="rect">
            <a:avLst/>
          </a:prstGeom>
        </p:spPr>
      </p:pic>
    </p:spTree>
    <p:extLst>
      <p:ext uri="{BB962C8B-B14F-4D97-AF65-F5344CB8AC3E}">
        <p14:creationId xmlns:p14="http://schemas.microsoft.com/office/powerpoint/2010/main" val="885618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151419"/>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sp>
        <p:nvSpPr>
          <p:cNvPr id="27" name="TextBox 3"/>
          <p:cNvSpPr txBox="1"/>
          <p:nvPr/>
        </p:nvSpPr>
        <p:spPr>
          <a:xfrm>
            <a:off x="1168400" y="690033"/>
            <a:ext cx="8153400" cy="461665"/>
          </a:xfrm>
          <a:prstGeom prst="rect">
            <a:avLst/>
          </a:prstGeom>
          <a:noFill/>
        </p:spPr>
        <p:txBody>
          <a:bodyPr wrap="square" rtlCol="0">
            <a:spAutoFit/>
          </a:bodyPr>
          <a:lstStyle/>
          <a:p>
            <a:r>
              <a:rPr lang="fr-FR" sz="2400" dirty="0" smtClean="0">
                <a:latin typeface="Palatino Linotype" panose="02040502050505030304" pitchFamily="18" charset="0"/>
              </a:rPr>
              <a:t>VNIR-SWIR spectroscopy</a:t>
            </a:r>
            <a:endParaRPr lang="fr-FR" sz="2400" dirty="0">
              <a:latin typeface="Palatino Linotype" panose="02040502050505030304" pitchFamily="18" charset="0"/>
            </a:endParaRPr>
          </a:p>
        </p:txBody>
      </p:sp>
      <p:grpSp>
        <p:nvGrpSpPr>
          <p:cNvPr id="12" name="Grupo 11"/>
          <p:cNvGrpSpPr/>
          <p:nvPr/>
        </p:nvGrpSpPr>
        <p:grpSpPr>
          <a:xfrm>
            <a:off x="931693" y="1362835"/>
            <a:ext cx="6644764" cy="4921850"/>
            <a:chOff x="931693" y="1362835"/>
            <a:chExt cx="6644764" cy="4921850"/>
          </a:xfrm>
        </p:grpSpPr>
        <p:grpSp>
          <p:nvGrpSpPr>
            <p:cNvPr id="13" name="Grupo 12"/>
            <p:cNvGrpSpPr/>
            <p:nvPr/>
          </p:nvGrpSpPr>
          <p:grpSpPr>
            <a:xfrm>
              <a:off x="931693" y="1762402"/>
              <a:ext cx="6644764" cy="4522283"/>
              <a:chOff x="306018" y="1323976"/>
              <a:chExt cx="6161457" cy="4425156"/>
            </a:xfrm>
            <a:effectLst>
              <a:outerShdw blurRad="63500" sx="102000" sy="102000" algn="ctr" rotWithShape="0">
                <a:prstClr val="black">
                  <a:alpha val="40000"/>
                </a:prstClr>
              </a:outerShdw>
            </a:effectLst>
          </p:grpSpPr>
          <p:pic>
            <p:nvPicPr>
              <p:cNvPr id="20" name="Imagen 19"/>
              <p:cNvPicPr>
                <a:picLocks noChangeAspect="1"/>
              </p:cNvPicPr>
              <p:nvPr/>
            </p:nvPicPr>
            <p:blipFill rotWithShape="1">
              <a:blip r:embed="rId2"/>
              <a:srcRect l="1666" t="26655" r="45105" b="5348"/>
              <a:stretch/>
            </p:blipFill>
            <p:spPr>
              <a:xfrm>
                <a:off x="306018" y="1323976"/>
                <a:ext cx="6161457" cy="4425156"/>
              </a:xfrm>
              <a:prstGeom prst="rect">
                <a:avLst/>
              </a:prstGeom>
              <a:ln>
                <a:solidFill>
                  <a:srgbClr val="000000"/>
                </a:solidFill>
              </a:ln>
            </p:spPr>
          </p:pic>
          <p:sp>
            <p:nvSpPr>
              <p:cNvPr id="21" name="Rectángulo 20"/>
              <p:cNvSpPr/>
              <p:nvPr/>
            </p:nvSpPr>
            <p:spPr>
              <a:xfrm>
                <a:off x="2760519" y="4438696"/>
                <a:ext cx="1779931" cy="933615"/>
              </a:xfrm>
              <a:prstGeom prst="rect">
                <a:avLst/>
              </a:prstGeom>
              <a:ln>
                <a:solidFill>
                  <a:srgbClr val="000000"/>
                </a:solidFill>
              </a:ln>
              <a:effectLst>
                <a:outerShdw blurRad="63500" sx="102000" sy="102000" algn="ctr" rotWithShape="0">
                  <a:prstClr val="black">
                    <a:alpha val="40000"/>
                  </a:prstClr>
                </a:outerShdw>
              </a:effectLst>
            </p:spPr>
            <p:txBody>
              <a:bodyPr wrap="square">
                <a:spAutoFit/>
              </a:bodyPr>
              <a:lstStyle/>
              <a:p>
                <a:pPr algn="ctr"/>
                <a:r>
                  <a:rPr lang="en-US" sz="1400" dirty="0"/>
                  <a:t>Features </a:t>
                </a:r>
                <a:r>
                  <a:rPr lang="en-US" sz="1400" dirty="0" smtClean="0"/>
                  <a:t>at 1410 nm and 1910 nm </a:t>
                </a:r>
                <a:r>
                  <a:rPr lang="en-US" sz="1400" dirty="0"/>
                  <a:t>C</a:t>
                </a:r>
                <a:r>
                  <a:rPr lang="en-US" sz="1400" dirty="0" smtClean="0"/>
                  <a:t>ombinations </a:t>
                </a:r>
                <a:r>
                  <a:rPr lang="en-US" sz="1400" dirty="0"/>
                  <a:t>of the vibration modes of H</a:t>
                </a:r>
                <a:r>
                  <a:rPr lang="en-US" sz="1400" baseline="-25000" dirty="0"/>
                  <a:t>2</a:t>
                </a:r>
                <a:r>
                  <a:rPr lang="en-US" sz="1400" dirty="0"/>
                  <a:t>O. </a:t>
                </a:r>
              </a:p>
            </p:txBody>
          </p:sp>
          <p:cxnSp>
            <p:nvCxnSpPr>
              <p:cNvPr id="22" name="Conector recto de flecha 21"/>
              <p:cNvCxnSpPr/>
              <p:nvPr/>
            </p:nvCxnSpPr>
            <p:spPr>
              <a:xfrm flipH="1" flipV="1">
                <a:off x="3000375" y="3762375"/>
                <a:ext cx="295793" cy="676323"/>
              </a:xfrm>
              <a:prstGeom prst="straightConnector1">
                <a:avLst/>
              </a:prstGeom>
              <a:ln w="19050">
                <a:solidFill>
                  <a:srgbClr val="000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21" idx="3"/>
              </p:cNvCxnSpPr>
              <p:nvPr/>
            </p:nvCxnSpPr>
            <p:spPr>
              <a:xfrm flipV="1">
                <a:off x="4540450" y="4514853"/>
                <a:ext cx="850700" cy="390651"/>
              </a:xfrm>
              <a:prstGeom prst="straightConnector1">
                <a:avLst/>
              </a:prstGeom>
              <a:ln w="19050">
                <a:solidFill>
                  <a:srgbClr val="000000"/>
                </a:solidFill>
                <a:tailEnd type="arrow" w="sm" len="lg"/>
              </a:ln>
            </p:spPr>
            <p:style>
              <a:lnRef idx="1">
                <a:schemeClr val="accent1"/>
              </a:lnRef>
              <a:fillRef idx="0">
                <a:schemeClr val="accent1"/>
              </a:fillRef>
              <a:effectRef idx="0">
                <a:schemeClr val="accent1"/>
              </a:effectRef>
              <a:fontRef idx="minor">
                <a:schemeClr val="tx1"/>
              </a:fontRef>
            </p:style>
          </p:cxnSp>
        </p:grpSp>
        <p:sp>
          <p:nvSpPr>
            <p:cNvPr id="17" name="Rectángulo 16"/>
            <p:cNvSpPr/>
            <p:nvPr/>
          </p:nvSpPr>
          <p:spPr>
            <a:xfrm>
              <a:off x="2454051" y="1362835"/>
              <a:ext cx="3595280" cy="369332"/>
            </a:xfrm>
            <a:prstGeom prst="rect">
              <a:avLst/>
            </a:prstGeom>
            <a:solidFill>
              <a:schemeClr val="accent1">
                <a:lumMod val="20000"/>
                <a:lumOff val="80000"/>
              </a:schemeClr>
            </a:solidFill>
            <a:ln>
              <a:solidFill>
                <a:schemeClr val="accent1">
                  <a:lumMod val="50000"/>
                </a:schemeClr>
              </a:solidFill>
            </a:ln>
            <a:effectLst>
              <a:outerShdw blurRad="63500" sx="102000" sy="102000" algn="ctr" rotWithShape="0">
                <a:prstClr val="black">
                  <a:alpha val="40000"/>
                </a:prstClr>
              </a:outerShdw>
            </a:effectLst>
          </p:spPr>
          <p:txBody>
            <a:bodyPr wrap="none">
              <a:spAutoFit/>
            </a:bodyPr>
            <a:lstStyle/>
            <a:p>
              <a:r>
                <a:rPr lang="en-US" dirty="0" smtClean="0">
                  <a:solidFill>
                    <a:srgbClr val="000000"/>
                  </a:solidFill>
                  <a:latin typeface="Palatino Linotype" panose="02040502050505030304" pitchFamily="18" charset="0"/>
                  <a:ea typeface="Times New Roman" panose="02020603050405020304" pitchFamily="18" charset="0"/>
                </a:rPr>
                <a:t>Short-wave </a:t>
              </a:r>
              <a:r>
                <a:rPr lang="en-US" dirty="0">
                  <a:solidFill>
                    <a:srgbClr val="000000"/>
                  </a:solidFill>
                  <a:latin typeface="Palatino Linotype" panose="02040502050505030304" pitchFamily="18" charset="0"/>
                  <a:ea typeface="Times New Roman" panose="02020603050405020304" pitchFamily="18" charset="0"/>
                </a:rPr>
                <a:t>zone of the </a:t>
              </a:r>
              <a:r>
                <a:rPr lang="en-US" dirty="0" smtClean="0">
                  <a:solidFill>
                    <a:srgbClr val="000000"/>
                  </a:solidFill>
                  <a:latin typeface="Palatino Linotype" panose="02040502050505030304" pitchFamily="18" charset="0"/>
                  <a:ea typeface="Times New Roman" panose="02020603050405020304" pitchFamily="18" charset="0"/>
                </a:rPr>
                <a:t>spectra (I)</a:t>
              </a:r>
              <a:endParaRPr lang="es-ES" dirty="0">
                <a:latin typeface="Palatino Linotype" panose="02040502050505030304" pitchFamily="18" charset="0"/>
              </a:endParaRPr>
            </a:p>
          </p:txBody>
        </p:sp>
      </p:grpSp>
      <p:pic>
        <p:nvPicPr>
          <p:cNvPr id="14" name="Picture 5">
            <a:extLst>
              <a:ext uri="{FF2B5EF4-FFF2-40B4-BE49-F238E27FC236}">
                <a16:creationId xmlns="" xmlns:a16="http://schemas.microsoft.com/office/drawing/2014/main" id="{A662370E-3DE6-47FC-87D8-35E792B35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000" y="5778000"/>
            <a:ext cx="1080000" cy="1080000"/>
          </a:xfrm>
          <a:prstGeom prst="rect">
            <a:avLst/>
          </a:prstGeom>
        </p:spPr>
      </p:pic>
    </p:spTree>
    <p:extLst>
      <p:ext uri="{BB962C8B-B14F-4D97-AF65-F5344CB8AC3E}">
        <p14:creationId xmlns:p14="http://schemas.microsoft.com/office/powerpoint/2010/main" val="771501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151419"/>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sp>
        <p:nvSpPr>
          <p:cNvPr id="27" name="TextBox 3"/>
          <p:cNvSpPr txBox="1"/>
          <p:nvPr/>
        </p:nvSpPr>
        <p:spPr>
          <a:xfrm>
            <a:off x="1168400" y="690033"/>
            <a:ext cx="8153400" cy="461665"/>
          </a:xfrm>
          <a:prstGeom prst="rect">
            <a:avLst/>
          </a:prstGeom>
          <a:noFill/>
        </p:spPr>
        <p:txBody>
          <a:bodyPr wrap="square" rtlCol="0">
            <a:spAutoFit/>
          </a:bodyPr>
          <a:lstStyle/>
          <a:p>
            <a:r>
              <a:rPr lang="fr-FR" sz="2400" dirty="0" smtClean="0">
                <a:latin typeface="Palatino Linotype" panose="02040502050505030304" pitchFamily="18" charset="0"/>
              </a:rPr>
              <a:t>VNIR-SWIR spectroscopy</a:t>
            </a:r>
            <a:endParaRPr lang="fr-FR" sz="2400" dirty="0">
              <a:latin typeface="Palatino Linotype" panose="02040502050505030304" pitchFamily="18" charset="0"/>
            </a:endParaRPr>
          </a:p>
        </p:txBody>
      </p:sp>
      <p:grpSp>
        <p:nvGrpSpPr>
          <p:cNvPr id="16" name="Grupo 15"/>
          <p:cNvGrpSpPr/>
          <p:nvPr/>
        </p:nvGrpSpPr>
        <p:grpSpPr>
          <a:xfrm>
            <a:off x="885631" y="1387364"/>
            <a:ext cx="6362700" cy="4968986"/>
            <a:chOff x="925917" y="924254"/>
            <a:chExt cx="6362700" cy="4968986"/>
          </a:xfrm>
        </p:grpSpPr>
        <p:grpSp>
          <p:nvGrpSpPr>
            <p:cNvPr id="18" name="Grupo 17"/>
            <p:cNvGrpSpPr/>
            <p:nvPr/>
          </p:nvGrpSpPr>
          <p:grpSpPr>
            <a:xfrm>
              <a:off x="925917" y="1328964"/>
              <a:ext cx="6362700" cy="4564276"/>
              <a:chOff x="685800" y="1314450"/>
              <a:chExt cx="6362700" cy="4564276"/>
            </a:xfrm>
            <a:effectLst>
              <a:outerShdw blurRad="63500" sx="102000" sy="102000" algn="ctr" rotWithShape="0">
                <a:prstClr val="black">
                  <a:alpha val="40000"/>
                </a:prstClr>
              </a:outerShdw>
            </a:effectLst>
          </p:grpSpPr>
          <p:pic>
            <p:nvPicPr>
              <p:cNvPr id="28" name="Imagen 27"/>
              <p:cNvPicPr>
                <a:picLocks noChangeAspect="1"/>
              </p:cNvPicPr>
              <p:nvPr/>
            </p:nvPicPr>
            <p:blipFill rotWithShape="1">
              <a:blip r:embed="rId2"/>
              <a:srcRect l="1875" t="26470" r="44687" b="5348"/>
              <a:stretch/>
            </p:blipFill>
            <p:spPr>
              <a:xfrm>
                <a:off x="685800" y="1314450"/>
                <a:ext cx="6362700" cy="4564276"/>
              </a:xfrm>
              <a:prstGeom prst="rect">
                <a:avLst/>
              </a:prstGeom>
              <a:ln>
                <a:solidFill>
                  <a:srgbClr val="000000"/>
                </a:solidFill>
              </a:ln>
            </p:spPr>
          </p:pic>
          <p:sp>
            <p:nvSpPr>
              <p:cNvPr id="29" name="CuadroTexto 28"/>
              <p:cNvSpPr txBox="1"/>
              <p:nvPr/>
            </p:nvSpPr>
            <p:spPr>
              <a:xfrm>
                <a:off x="1267602" y="3685191"/>
                <a:ext cx="1671362" cy="738664"/>
              </a:xfrm>
              <a:prstGeom prst="rect">
                <a:avLst/>
              </a:prstGeom>
              <a:noFill/>
              <a:ln>
                <a:solidFill>
                  <a:srgbClr val="000000"/>
                </a:solidFill>
              </a:ln>
              <a:effectLst>
                <a:outerShdw blurRad="63500" sx="102000" sy="102000" algn="ctr" rotWithShape="0">
                  <a:prstClr val="black">
                    <a:alpha val="40000"/>
                  </a:prstClr>
                </a:outerShdw>
              </a:effectLst>
            </p:spPr>
            <p:txBody>
              <a:bodyPr wrap="square" rtlCol="0">
                <a:spAutoFit/>
              </a:bodyPr>
              <a:lstStyle/>
              <a:p>
                <a:pPr algn="ctr"/>
                <a:r>
                  <a:rPr lang="es-ES" sz="1400" dirty="0" err="1" smtClean="0"/>
                  <a:t>Features</a:t>
                </a:r>
                <a:r>
                  <a:rPr lang="es-ES" sz="1400" dirty="0" smtClean="0"/>
                  <a:t> at 2210 nm </a:t>
                </a:r>
                <a:endParaRPr lang="es-ES" sz="1400" dirty="0"/>
              </a:p>
              <a:p>
                <a:pPr algn="ctr"/>
                <a:r>
                  <a:rPr lang="es-ES" sz="1400" dirty="0" err="1" smtClean="0"/>
                  <a:t>Al</a:t>
                </a:r>
                <a:r>
                  <a:rPr lang="es-ES" sz="1400" dirty="0" err="1" smtClean="0">
                    <a:sym typeface="Symbol" panose="05050102010706020507" pitchFamily="18" charset="2"/>
                  </a:rPr>
                  <a:t>A</a:t>
                </a:r>
                <a:r>
                  <a:rPr lang="es-ES" sz="1400" dirty="0" err="1" smtClean="0"/>
                  <a:t>l</a:t>
                </a:r>
                <a:r>
                  <a:rPr lang="es-ES" sz="1400" dirty="0" err="1" smtClean="0">
                    <a:sym typeface="Symbol" panose="05050102010706020507" pitchFamily="18" charset="2"/>
                  </a:rPr>
                  <a:t></a:t>
                </a:r>
                <a:r>
                  <a:rPr lang="es-ES" sz="1400" dirty="0" err="1" smtClean="0"/>
                  <a:t>OH</a:t>
                </a:r>
                <a:r>
                  <a:rPr lang="es-ES" sz="1400" dirty="0" smtClean="0"/>
                  <a:t> </a:t>
                </a:r>
                <a:r>
                  <a:rPr lang="es-ES" sz="1400" dirty="0" err="1" smtClean="0"/>
                  <a:t>bonds</a:t>
                </a:r>
                <a:r>
                  <a:rPr lang="es-ES" sz="1400" dirty="0" smtClean="0"/>
                  <a:t> </a:t>
                </a:r>
                <a:r>
                  <a:rPr lang="es-ES" sz="1400" dirty="0" err="1" smtClean="0"/>
                  <a:t>vibration</a:t>
                </a:r>
                <a:r>
                  <a:rPr lang="es-ES" sz="1400" dirty="0" smtClean="0"/>
                  <a:t>.</a:t>
                </a:r>
                <a:endParaRPr lang="es-ES" sz="1400" dirty="0"/>
              </a:p>
            </p:txBody>
          </p:sp>
          <p:sp>
            <p:nvSpPr>
              <p:cNvPr id="30" name="CuadroTexto 29"/>
              <p:cNvSpPr txBox="1"/>
              <p:nvPr/>
            </p:nvSpPr>
            <p:spPr>
              <a:xfrm>
                <a:off x="4476945" y="4249423"/>
                <a:ext cx="1702818" cy="692497"/>
              </a:xfrm>
              <a:prstGeom prst="rect">
                <a:avLst/>
              </a:prstGeom>
              <a:noFill/>
              <a:ln>
                <a:solidFill>
                  <a:srgbClr val="000000"/>
                </a:solidFill>
              </a:ln>
              <a:effectLst>
                <a:outerShdw blurRad="63500" sx="102000" sy="102000" algn="ctr" rotWithShape="0">
                  <a:prstClr val="black">
                    <a:alpha val="40000"/>
                  </a:prstClr>
                </a:outerShdw>
              </a:effectLst>
            </p:spPr>
            <p:txBody>
              <a:bodyPr wrap="square" bIns="0" rtlCol="0">
                <a:spAutoFit/>
              </a:bodyPr>
              <a:lstStyle/>
              <a:p>
                <a:pPr algn="ctr"/>
                <a:r>
                  <a:rPr lang="es-ES" sz="1400" dirty="0" err="1" smtClean="0"/>
                  <a:t>Features</a:t>
                </a:r>
                <a:r>
                  <a:rPr lang="es-ES" sz="1400" dirty="0" smtClean="0"/>
                  <a:t> at 2290 nm Fe</a:t>
                </a:r>
                <a:r>
                  <a:rPr lang="es-ES" sz="1400" baseline="30000" dirty="0" smtClean="0"/>
                  <a:t>3</a:t>
                </a:r>
                <a:r>
                  <a:rPr lang="es-ES" sz="1400" baseline="30000" dirty="0"/>
                  <a:t>+</a:t>
                </a:r>
                <a:r>
                  <a:rPr lang="es-ES" sz="1400" dirty="0" smtClean="0">
                    <a:sym typeface="Symbol" panose="05050102010706020507" pitchFamily="18" charset="2"/>
                  </a:rPr>
                  <a:t></a:t>
                </a:r>
                <a:r>
                  <a:rPr lang="es-ES" sz="1400" dirty="0" smtClean="0"/>
                  <a:t>Fe</a:t>
                </a:r>
                <a:r>
                  <a:rPr lang="es-ES" sz="1400" baseline="30000" dirty="0" smtClean="0"/>
                  <a:t>3+</a:t>
                </a:r>
                <a:r>
                  <a:rPr lang="es-ES" sz="1400" dirty="0" smtClean="0">
                    <a:sym typeface="Symbol" panose="05050102010706020507" pitchFamily="18" charset="2"/>
                  </a:rPr>
                  <a:t></a:t>
                </a:r>
                <a:r>
                  <a:rPr lang="es-ES" sz="1400" dirty="0" smtClean="0"/>
                  <a:t>OH </a:t>
                </a:r>
                <a:r>
                  <a:rPr lang="es-ES" sz="1400" dirty="0" err="1" smtClean="0"/>
                  <a:t>bonds</a:t>
                </a:r>
                <a:r>
                  <a:rPr lang="es-ES" sz="1400" dirty="0" smtClean="0"/>
                  <a:t> </a:t>
                </a:r>
                <a:r>
                  <a:rPr lang="es-ES" sz="1400" dirty="0" err="1" smtClean="0"/>
                  <a:t>vibration</a:t>
                </a:r>
                <a:r>
                  <a:rPr lang="es-ES" sz="1400" dirty="0" smtClean="0"/>
                  <a:t>.</a:t>
                </a:r>
                <a:endParaRPr lang="es-ES" sz="1400" dirty="0"/>
              </a:p>
            </p:txBody>
          </p:sp>
          <p:sp>
            <p:nvSpPr>
              <p:cNvPr id="31" name="CuadroTexto 30"/>
              <p:cNvSpPr txBox="1"/>
              <p:nvPr/>
            </p:nvSpPr>
            <p:spPr>
              <a:xfrm>
                <a:off x="3348119" y="1452970"/>
                <a:ext cx="2662349" cy="523220"/>
              </a:xfrm>
              <a:prstGeom prst="rect">
                <a:avLst/>
              </a:prstGeom>
              <a:noFill/>
              <a:ln>
                <a:solidFill>
                  <a:srgbClr val="000000"/>
                </a:solidFill>
              </a:ln>
              <a:effectLst>
                <a:outerShdw blurRad="63500" sx="102000" sy="102000" algn="ctr" rotWithShape="0">
                  <a:prstClr val="black">
                    <a:alpha val="40000"/>
                  </a:prstClr>
                </a:outerShdw>
              </a:effectLst>
            </p:spPr>
            <p:txBody>
              <a:bodyPr wrap="square" rtlCol="0">
                <a:spAutoFit/>
              </a:bodyPr>
              <a:lstStyle/>
              <a:p>
                <a:pPr algn="ctr"/>
                <a:r>
                  <a:rPr lang="es-ES" sz="1400" dirty="0" err="1" smtClean="0"/>
                  <a:t>Features</a:t>
                </a:r>
                <a:r>
                  <a:rPr lang="es-ES" sz="1400" dirty="0" smtClean="0"/>
                  <a:t> at 2310 nm and 2390 nm 3Mg</a:t>
                </a:r>
                <a:r>
                  <a:rPr lang="es-ES" sz="1400" dirty="0" smtClean="0">
                    <a:sym typeface="Symbol" panose="05050102010706020507" pitchFamily="18" charset="2"/>
                  </a:rPr>
                  <a:t></a:t>
                </a:r>
                <a:r>
                  <a:rPr lang="es-ES" sz="1400" dirty="0" smtClean="0"/>
                  <a:t>OH </a:t>
                </a:r>
                <a:r>
                  <a:rPr lang="es-ES" sz="1400" dirty="0" err="1" smtClean="0"/>
                  <a:t>bonds</a:t>
                </a:r>
                <a:r>
                  <a:rPr lang="es-ES" sz="1400" dirty="0" smtClean="0"/>
                  <a:t> </a:t>
                </a:r>
                <a:r>
                  <a:rPr lang="es-ES" sz="1400" dirty="0" err="1" smtClean="0"/>
                  <a:t>vibration</a:t>
                </a:r>
                <a:r>
                  <a:rPr lang="es-ES" sz="1400" dirty="0" smtClean="0"/>
                  <a:t>.</a:t>
                </a:r>
                <a:endParaRPr lang="es-ES" sz="1400" dirty="0"/>
              </a:p>
            </p:txBody>
          </p:sp>
          <p:cxnSp>
            <p:nvCxnSpPr>
              <p:cNvPr id="32" name="Conector recto de flecha 31"/>
              <p:cNvCxnSpPr>
                <a:stCxn id="29" idx="0"/>
              </p:cNvCxnSpPr>
              <p:nvPr/>
            </p:nvCxnSpPr>
            <p:spPr>
              <a:xfrm flipV="1">
                <a:off x="2103283" y="3465727"/>
                <a:ext cx="744886" cy="219464"/>
              </a:xfrm>
              <a:prstGeom prst="straightConnector1">
                <a:avLst/>
              </a:prstGeom>
              <a:ln w="19050">
                <a:solidFill>
                  <a:srgbClr val="000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30" idx="0"/>
              </p:cNvCxnSpPr>
              <p:nvPr/>
            </p:nvCxnSpPr>
            <p:spPr>
              <a:xfrm flipH="1" flipV="1">
                <a:off x="3976996" y="3924639"/>
                <a:ext cx="1351358" cy="324784"/>
              </a:xfrm>
              <a:prstGeom prst="straightConnector1">
                <a:avLst/>
              </a:prstGeom>
              <a:ln w="19050">
                <a:solidFill>
                  <a:srgbClr val="000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a:stCxn id="31" idx="2"/>
              </p:cNvCxnSpPr>
              <p:nvPr/>
            </p:nvCxnSpPr>
            <p:spPr>
              <a:xfrm>
                <a:off x="4679294" y="1976190"/>
                <a:ext cx="690619" cy="670386"/>
              </a:xfrm>
              <a:prstGeom prst="straightConnector1">
                <a:avLst/>
              </a:prstGeom>
              <a:ln w="19050">
                <a:solidFill>
                  <a:srgbClr val="000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31" idx="2"/>
              </p:cNvCxnSpPr>
              <p:nvPr/>
            </p:nvCxnSpPr>
            <p:spPr>
              <a:xfrm flipH="1">
                <a:off x="4284063" y="1976190"/>
                <a:ext cx="395231" cy="841836"/>
              </a:xfrm>
              <a:prstGeom prst="straightConnector1">
                <a:avLst/>
              </a:prstGeom>
              <a:ln w="19050">
                <a:solidFill>
                  <a:srgbClr val="000000"/>
                </a:solidFill>
                <a:tailEnd type="arrow" w="sm" len="lg"/>
              </a:ln>
            </p:spPr>
            <p:style>
              <a:lnRef idx="1">
                <a:schemeClr val="accent1"/>
              </a:lnRef>
              <a:fillRef idx="0">
                <a:schemeClr val="accent1"/>
              </a:fillRef>
              <a:effectRef idx="0">
                <a:schemeClr val="accent1"/>
              </a:effectRef>
              <a:fontRef idx="minor">
                <a:schemeClr val="tx1"/>
              </a:fontRef>
            </p:style>
          </p:cxnSp>
        </p:grpSp>
        <p:sp>
          <p:nvSpPr>
            <p:cNvPr id="19" name="Rectángulo 18"/>
            <p:cNvSpPr/>
            <p:nvPr/>
          </p:nvSpPr>
          <p:spPr>
            <a:xfrm>
              <a:off x="2270354" y="924254"/>
              <a:ext cx="3673826" cy="369332"/>
            </a:xfrm>
            <a:prstGeom prst="rect">
              <a:avLst/>
            </a:prstGeom>
            <a:solidFill>
              <a:schemeClr val="accent1">
                <a:lumMod val="20000"/>
                <a:lumOff val="80000"/>
              </a:schemeClr>
            </a:solidFill>
            <a:ln>
              <a:solidFill>
                <a:schemeClr val="accent1">
                  <a:lumMod val="50000"/>
                </a:schemeClr>
              </a:solidFill>
            </a:ln>
            <a:effectLst>
              <a:outerShdw blurRad="63500" sx="102000" sy="102000" algn="ctr" rotWithShape="0">
                <a:prstClr val="black">
                  <a:alpha val="40000"/>
                </a:prstClr>
              </a:outerShdw>
            </a:effectLst>
          </p:spPr>
          <p:txBody>
            <a:bodyPr wrap="none">
              <a:spAutoFit/>
            </a:bodyPr>
            <a:lstStyle/>
            <a:p>
              <a:pPr algn="ctr"/>
              <a:r>
                <a:rPr lang="en-US" dirty="0" smtClean="0">
                  <a:solidFill>
                    <a:srgbClr val="000000"/>
                  </a:solidFill>
                  <a:latin typeface="Palatino Linotype" panose="02040502050505030304" pitchFamily="18" charset="0"/>
                  <a:ea typeface="Times New Roman" panose="02020603050405020304" pitchFamily="18" charset="0"/>
                </a:rPr>
                <a:t>Short-wave </a:t>
              </a:r>
              <a:r>
                <a:rPr lang="en-US" dirty="0">
                  <a:solidFill>
                    <a:srgbClr val="000000"/>
                  </a:solidFill>
                  <a:latin typeface="Palatino Linotype" panose="02040502050505030304" pitchFamily="18" charset="0"/>
                  <a:ea typeface="Times New Roman" panose="02020603050405020304" pitchFamily="18" charset="0"/>
                </a:rPr>
                <a:t>zone of the </a:t>
              </a:r>
              <a:r>
                <a:rPr lang="en-US" dirty="0" smtClean="0">
                  <a:solidFill>
                    <a:srgbClr val="000000"/>
                  </a:solidFill>
                  <a:latin typeface="Palatino Linotype" panose="02040502050505030304" pitchFamily="18" charset="0"/>
                  <a:ea typeface="Times New Roman" panose="02020603050405020304" pitchFamily="18" charset="0"/>
                </a:rPr>
                <a:t>spectra (II)</a:t>
              </a:r>
              <a:endParaRPr lang="es-ES" dirty="0">
                <a:latin typeface="Palatino Linotype" panose="02040502050505030304" pitchFamily="18" charset="0"/>
              </a:endParaRPr>
            </a:p>
          </p:txBody>
        </p:sp>
      </p:grpSp>
      <p:pic>
        <p:nvPicPr>
          <p:cNvPr id="17" name="Picture 5">
            <a:extLst>
              <a:ext uri="{FF2B5EF4-FFF2-40B4-BE49-F238E27FC236}">
                <a16:creationId xmlns="" xmlns:a16="http://schemas.microsoft.com/office/drawing/2014/main" id="{A662370E-3DE6-47FC-87D8-35E792B35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000" y="5778000"/>
            <a:ext cx="1080000" cy="1080000"/>
          </a:xfrm>
          <a:prstGeom prst="rect">
            <a:avLst/>
          </a:prstGeom>
        </p:spPr>
      </p:pic>
      <p:sp>
        <p:nvSpPr>
          <p:cNvPr id="25" name="CuadroTexto 24"/>
          <p:cNvSpPr txBox="1"/>
          <p:nvPr/>
        </p:nvSpPr>
        <p:spPr>
          <a:xfrm>
            <a:off x="2357499" y="5174548"/>
            <a:ext cx="1700151" cy="692497"/>
          </a:xfrm>
          <a:prstGeom prst="rect">
            <a:avLst/>
          </a:prstGeom>
          <a:noFill/>
          <a:ln>
            <a:solidFill>
              <a:srgbClr val="000000"/>
            </a:solidFill>
          </a:ln>
          <a:effectLst>
            <a:outerShdw blurRad="63500" sx="102000" sy="102000" algn="ctr" rotWithShape="0">
              <a:prstClr val="black">
                <a:alpha val="40000"/>
              </a:prstClr>
            </a:outerShdw>
          </a:effectLst>
        </p:spPr>
        <p:txBody>
          <a:bodyPr wrap="square" bIns="0" rtlCol="0">
            <a:spAutoFit/>
          </a:bodyPr>
          <a:lstStyle/>
          <a:p>
            <a:pPr algn="ctr"/>
            <a:r>
              <a:rPr lang="es-ES" sz="1400" dirty="0" err="1" smtClean="0"/>
              <a:t>Features</a:t>
            </a:r>
            <a:r>
              <a:rPr lang="es-ES" sz="1400" dirty="0" smtClean="0"/>
              <a:t> at 2250 nm </a:t>
            </a:r>
          </a:p>
          <a:p>
            <a:pPr algn="ctr"/>
            <a:r>
              <a:rPr lang="es-ES" sz="1400" dirty="0" smtClean="0"/>
              <a:t>Al</a:t>
            </a:r>
            <a:r>
              <a:rPr lang="es-ES" sz="1400" dirty="0" smtClean="0">
                <a:sym typeface="Symbol" panose="05050102010706020507" pitchFamily="18" charset="2"/>
              </a:rPr>
              <a:t></a:t>
            </a:r>
            <a:r>
              <a:rPr lang="es-ES" sz="1400" dirty="0" smtClean="0"/>
              <a:t>Fe</a:t>
            </a:r>
            <a:r>
              <a:rPr lang="es-ES" sz="1400" baseline="30000" dirty="0" smtClean="0"/>
              <a:t>3+</a:t>
            </a:r>
            <a:r>
              <a:rPr lang="es-ES" sz="1400" dirty="0" smtClean="0">
                <a:sym typeface="Symbol" panose="05050102010706020507" pitchFamily="18" charset="2"/>
              </a:rPr>
              <a:t></a:t>
            </a:r>
            <a:r>
              <a:rPr lang="es-ES" sz="1400" dirty="0" smtClean="0"/>
              <a:t>OH </a:t>
            </a:r>
            <a:r>
              <a:rPr lang="es-ES" sz="1400" dirty="0" err="1" smtClean="0"/>
              <a:t>bonds</a:t>
            </a:r>
            <a:r>
              <a:rPr lang="es-ES" sz="1400" dirty="0" smtClean="0"/>
              <a:t> </a:t>
            </a:r>
            <a:r>
              <a:rPr lang="es-ES" sz="1400" dirty="0" err="1" smtClean="0"/>
              <a:t>vibration</a:t>
            </a:r>
            <a:r>
              <a:rPr lang="es-ES" sz="1400" dirty="0" smtClean="0"/>
              <a:t>.</a:t>
            </a:r>
            <a:endParaRPr lang="es-ES" sz="1400" dirty="0"/>
          </a:p>
        </p:txBody>
      </p:sp>
      <p:cxnSp>
        <p:nvCxnSpPr>
          <p:cNvPr id="26" name="Conector recto de flecha 25"/>
          <p:cNvCxnSpPr>
            <a:stCxn id="25" idx="0"/>
          </p:cNvCxnSpPr>
          <p:nvPr/>
        </p:nvCxnSpPr>
        <p:spPr>
          <a:xfrm flipV="1">
            <a:off x="3207575" y="3943350"/>
            <a:ext cx="340376" cy="1231198"/>
          </a:xfrm>
          <a:prstGeom prst="straightConnector1">
            <a:avLst/>
          </a:prstGeom>
          <a:ln w="19050">
            <a:solidFill>
              <a:srgbClr val="000000"/>
            </a:solidFill>
            <a:tailEnd type="arrow" w="sm"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082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sp>
        <p:nvSpPr>
          <p:cNvPr id="7" name="TextBox 6"/>
          <p:cNvSpPr txBox="1"/>
          <p:nvPr/>
        </p:nvSpPr>
        <p:spPr>
          <a:xfrm>
            <a:off x="621475" y="502252"/>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8" name="TextBox 6"/>
          <p:cNvSpPr txBox="1"/>
          <p:nvPr/>
        </p:nvSpPr>
        <p:spPr>
          <a:xfrm>
            <a:off x="621475" y="1224668"/>
            <a:ext cx="7793863" cy="4216539"/>
          </a:xfrm>
          <a:prstGeom prst="rect">
            <a:avLst/>
          </a:prstGeom>
          <a:noFill/>
        </p:spPr>
        <p:txBody>
          <a:bodyPr wrap="square" rtlCol="0">
            <a:spAutoFit/>
          </a:bodyPr>
          <a:lstStyle/>
          <a:p>
            <a:pPr marL="271463" indent="-271463" algn="just">
              <a:buFont typeface="+mj-lt"/>
              <a:buAutoNum type="arabicPeriod"/>
            </a:pPr>
            <a:r>
              <a:rPr lang="en-US" sz="2000" dirty="0" smtClean="0">
                <a:latin typeface="Palatino Linotype" panose="02040502050505030304" pitchFamily="18" charset="0"/>
              </a:rPr>
              <a:t>The </a:t>
            </a:r>
            <a:r>
              <a:rPr lang="en-US" sz="2000" dirty="0">
                <a:latin typeface="Palatino Linotype" panose="02040502050505030304" pitchFamily="18" charset="0"/>
              </a:rPr>
              <a:t>samples present clear and discriminatory absorption bands related to the octahedral content of the </a:t>
            </a:r>
            <a:r>
              <a:rPr lang="en-US" sz="2000" dirty="0" smtClean="0">
                <a:latin typeface="Palatino Linotype" panose="02040502050505030304" pitchFamily="18" charset="0"/>
              </a:rPr>
              <a:t>smectites: </a:t>
            </a:r>
          </a:p>
          <a:p>
            <a:pPr marL="714375" indent="-357188" algn="just">
              <a:buFont typeface="+mj-lt"/>
              <a:buAutoNum type="alphaLcParenR"/>
            </a:pPr>
            <a:r>
              <a:rPr lang="en-US" sz="2000" dirty="0" smtClean="0">
                <a:latin typeface="Palatino Linotype" panose="02040502050505030304" pitchFamily="18" charset="0"/>
              </a:rPr>
              <a:t>Dioctahedral </a:t>
            </a:r>
            <a:r>
              <a:rPr lang="en-US" sz="2000" dirty="0">
                <a:latin typeface="Palatino Linotype" panose="02040502050505030304" pitchFamily="18" charset="0"/>
              </a:rPr>
              <a:t>Al-rich smectites are characterized by the absorption at 2210 </a:t>
            </a:r>
            <a:r>
              <a:rPr lang="en-US" sz="2000" dirty="0" smtClean="0">
                <a:latin typeface="Palatino Linotype" panose="02040502050505030304" pitchFamily="18" charset="0"/>
              </a:rPr>
              <a:t>nm</a:t>
            </a:r>
          </a:p>
          <a:p>
            <a:pPr marL="714375" indent="-357188" algn="just">
              <a:buFont typeface="+mj-lt"/>
              <a:buAutoNum type="alphaLcParenR"/>
            </a:pPr>
            <a:r>
              <a:rPr lang="en-US" sz="2000" dirty="0" smtClean="0">
                <a:latin typeface="Palatino Linotype" panose="02040502050505030304" pitchFamily="18" charset="0"/>
              </a:rPr>
              <a:t>Fe-rich </a:t>
            </a:r>
            <a:r>
              <a:rPr lang="en-US" sz="2000" dirty="0">
                <a:latin typeface="Palatino Linotype" panose="02040502050505030304" pitchFamily="18" charset="0"/>
              </a:rPr>
              <a:t>dioctahedral smectites present the most intense absorption at 2290 nm. </a:t>
            </a:r>
            <a:endParaRPr lang="en-US" sz="2000" dirty="0" smtClean="0">
              <a:latin typeface="Palatino Linotype" panose="02040502050505030304" pitchFamily="18" charset="0"/>
            </a:endParaRPr>
          </a:p>
          <a:p>
            <a:pPr marL="714375" indent="-357188" algn="just">
              <a:buFont typeface="+mj-lt"/>
              <a:buAutoNum type="alphaLcParenR"/>
            </a:pPr>
            <a:r>
              <a:rPr lang="en-US" sz="2000" dirty="0" smtClean="0">
                <a:latin typeface="Palatino Linotype" panose="02040502050505030304" pitchFamily="18" charset="0"/>
              </a:rPr>
              <a:t>The </a:t>
            </a:r>
            <a:r>
              <a:rPr lang="en-US" sz="2000" dirty="0">
                <a:latin typeface="Palatino Linotype" panose="02040502050505030304" pitchFamily="18" charset="0"/>
              </a:rPr>
              <a:t>presence of dioctahedral </a:t>
            </a:r>
            <a:r>
              <a:rPr lang="en-US" sz="2000" dirty="0" smtClean="0">
                <a:latin typeface="Palatino Linotype" panose="02040502050505030304" pitchFamily="18" charset="0"/>
              </a:rPr>
              <a:t>Al-Fe</a:t>
            </a:r>
            <a:r>
              <a:rPr lang="en-US" sz="2000" baseline="30000" dirty="0" smtClean="0">
                <a:latin typeface="Palatino Linotype" panose="02040502050505030304" pitchFamily="18" charset="0"/>
              </a:rPr>
              <a:t>3+</a:t>
            </a:r>
            <a:r>
              <a:rPr lang="en-US" sz="2000" dirty="0" smtClean="0">
                <a:latin typeface="Palatino Linotype" panose="02040502050505030304" pitchFamily="18" charset="0"/>
              </a:rPr>
              <a:t>-OH </a:t>
            </a:r>
            <a:r>
              <a:rPr lang="en-US" sz="2000" dirty="0">
                <a:latin typeface="Palatino Linotype" panose="02040502050505030304" pitchFamily="18" charset="0"/>
              </a:rPr>
              <a:t>bonds causes an adsorption located at 2250 nm. </a:t>
            </a:r>
            <a:endParaRPr lang="en-US" sz="2000" dirty="0" smtClean="0">
              <a:latin typeface="Palatino Linotype" panose="02040502050505030304" pitchFamily="18" charset="0"/>
            </a:endParaRPr>
          </a:p>
          <a:p>
            <a:pPr algn="just"/>
            <a:endParaRPr lang="en-US" sz="1400" dirty="0" smtClean="0">
              <a:latin typeface="Palatino Linotype" panose="02040502050505030304" pitchFamily="18" charset="0"/>
            </a:endParaRPr>
          </a:p>
          <a:p>
            <a:pPr marL="271463" indent="-271463" algn="just">
              <a:buFont typeface="+mj-lt"/>
              <a:buAutoNum type="arabicPeriod" startAt="2"/>
            </a:pPr>
            <a:r>
              <a:rPr lang="en-US" sz="2000" dirty="0" smtClean="0">
                <a:latin typeface="Palatino Linotype" panose="02040502050505030304" pitchFamily="18" charset="0"/>
              </a:rPr>
              <a:t>Trioctahedral </a:t>
            </a:r>
            <a:r>
              <a:rPr lang="en-US" sz="2000" dirty="0">
                <a:latin typeface="Palatino Linotype" panose="02040502050505030304" pitchFamily="18" charset="0"/>
              </a:rPr>
              <a:t>3Mg-OH bonds produce significant absorption bands located at ~ 2310 nm and ~ 2390 nm. </a:t>
            </a:r>
            <a:endParaRPr lang="en-US" sz="2000" dirty="0" smtClean="0">
              <a:latin typeface="Palatino Linotype" panose="02040502050505030304" pitchFamily="18" charset="0"/>
            </a:endParaRPr>
          </a:p>
          <a:p>
            <a:pPr marL="271463" indent="-271463" algn="just">
              <a:buFont typeface="+mj-lt"/>
              <a:buAutoNum type="arabicPeriod" startAt="2"/>
            </a:pPr>
            <a:endParaRPr lang="en-US" sz="1400" dirty="0" smtClean="0">
              <a:latin typeface="Palatino Linotype" panose="02040502050505030304" pitchFamily="18" charset="0"/>
            </a:endParaRPr>
          </a:p>
          <a:p>
            <a:pPr marL="271463" indent="-271463" algn="just">
              <a:buFont typeface="+mj-lt"/>
              <a:buAutoNum type="arabicPeriod" startAt="2"/>
            </a:pPr>
            <a:r>
              <a:rPr lang="en-US" sz="2000" dirty="0" smtClean="0">
                <a:latin typeface="Palatino Linotype" panose="02040502050505030304" pitchFamily="18" charset="0"/>
              </a:rPr>
              <a:t>These </a:t>
            </a:r>
            <a:r>
              <a:rPr lang="en-US" sz="2000" dirty="0">
                <a:latin typeface="Palatino Linotype" panose="02040502050505030304" pitchFamily="18" charset="0"/>
              </a:rPr>
              <a:t>discriminatory absorptions allow to identify the </a:t>
            </a:r>
            <a:r>
              <a:rPr lang="en-US" sz="2000" dirty="0" err="1">
                <a:latin typeface="Palatino Linotype" panose="02040502050505030304" pitchFamily="18" charset="0"/>
              </a:rPr>
              <a:t>smectite</a:t>
            </a:r>
            <a:r>
              <a:rPr lang="en-US" sz="2000" dirty="0">
                <a:latin typeface="Palatino Linotype" panose="02040502050505030304" pitchFamily="18" charset="0"/>
              </a:rPr>
              <a:t> type by means of the field spectroscopy.</a:t>
            </a:r>
            <a:endParaRPr lang="en-US" sz="2000" dirty="0" smtClean="0">
              <a:latin typeface="Palatino Linotype" panose="02040502050505030304" pitchFamily="18" charset="0"/>
            </a:endParaRPr>
          </a:p>
        </p:txBody>
      </p:sp>
      <p:pic>
        <p:nvPicPr>
          <p:cNvPr id="9" name="Picture 5">
            <a:extLst>
              <a:ext uri="{FF2B5EF4-FFF2-40B4-BE49-F238E27FC236}">
                <a16:creationId xmlns="" xmlns:a16="http://schemas.microsoft.com/office/drawing/2014/main" id="{A662370E-3DE6-47FC-87D8-35E792B35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000" y="5778000"/>
            <a:ext cx="1080000" cy="1080000"/>
          </a:xfrm>
          <a:prstGeom prst="rect">
            <a:avLst/>
          </a:prstGeom>
        </p:spPr>
      </p:pic>
    </p:spTree>
    <p:extLst>
      <p:ext uri="{BB962C8B-B14F-4D97-AF65-F5344CB8AC3E}">
        <p14:creationId xmlns:p14="http://schemas.microsoft.com/office/powerpoint/2010/main" val="2550841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1274</TotalTime>
  <Words>670</Words>
  <Application>Microsoft Office PowerPoint</Application>
  <PresentationFormat>Presentación en pantalla (4:3)</PresentationFormat>
  <Paragraphs>181</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Calibri</vt:lpstr>
      <vt:lpstr>Calibri Light</vt:lpstr>
      <vt:lpstr>Palatino Linotype</vt:lpstr>
      <vt:lpstr>Symbol</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Adrián Lorenzo Hernández</cp:lastModifiedBy>
  <cp:revision>82</cp:revision>
  <dcterms:created xsi:type="dcterms:W3CDTF">2017-05-27T02:37:01Z</dcterms:created>
  <dcterms:modified xsi:type="dcterms:W3CDTF">2020-10-31T18:16:01Z</dcterms:modified>
</cp:coreProperties>
</file>