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1" r:id="rId4"/>
    <p:sldId id="262" r:id="rId5"/>
    <p:sldId id="263" r:id="rId6"/>
    <p:sldId id="264" r:id="rId7"/>
    <p:sldId id="26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2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10/28/2020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10/28/2020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10/28/2020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‹Nº›</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987886"/>
            <a:ext cx="8305800" cy="3231654"/>
          </a:xfrm>
          <a:prstGeom prst="rect">
            <a:avLst/>
          </a:prstGeom>
          <a:noFill/>
        </p:spPr>
        <p:txBody>
          <a:bodyPr wrap="square" rtlCol="0">
            <a:spAutoFit/>
          </a:bodyPr>
          <a:lstStyle/>
          <a:p>
            <a:pPr algn="ctr"/>
            <a:r>
              <a:rPr lang="en-US" sz="2400" b="1" dirty="0">
                <a:latin typeface="Palatino Linotype" panose="02040502050505030304" pitchFamily="18" charset="0"/>
              </a:rPr>
              <a:t>Field spectroscopy applied to the kaolinite polytypes identification</a:t>
            </a:r>
          </a:p>
          <a:p>
            <a:pPr algn="ctr"/>
            <a:endParaRPr lang="fr-FR" dirty="0">
              <a:latin typeface="Palatino Linotype" panose="02040502050505030304" pitchFamily="18" charset="0"/>
            </a:endParaRPr>
          </a:p>
          <a:p>
            <a:pPr algn="ctr"/>
            <a:r>
              <a:rPr lang="it-IT" b="1" dirty="0">
                <a:latin typeface="Palatino Linotype" panose="02040502050505030304" pitchFamily="18" charset="0"/>
              </a:rPr>
              <a:t>García-Vicente,A. </a:t>
            </a:r>
            <a:r>
              <a:rPr lang="it-IT" b="1" baseline="30000" dirty="0">
                <a:latin typeface="Palatino Linotype" panose="02040502050505030304" pitchFamily="18" charset="0"/>
              </a:rPr>
              <a:t>1,</a:t>
            </a:r>
            <a:r>
              <a:rPr lang="it-IT" b="1" dirty="0">
                <a:latin typeface="Palatino Linotype" panose="02040502050505030304" pitchFamily="18" charset="0"/>
              </a:rPr>
              <a:t>*, Lorenzo, A. </a:t>
            </a:r>
            <a:r>
              <a:rPr lang="it-IT" b="1" baseline="30000" dirty="0">
                <a:latin typeface="Palatino Linotype" panose="02040502050505030304" pitchFamily="18" charset="0"/>
              </a:rPr>
              <a:t>1</a:t>
            </a:r>
            <a:r>
              <a:rPr lang="it-IT" b="1" dirty="0">
                <a:latin typeface="Palatino Linotype" panose="02040502050505030304" pitchFamily="18" charset="0"/>
              </a:rPr>
              <a:t>, Morales,J. </a:t>
            </a:r>
            <a:r>
              <a:rPr lang="it-IT" b="1" baseline="30000" dirty="0">
                <a:latin typeface="Palatino Linotype" panose="02040502050505030304" pitchFamily="18" charset="0"/>
              </a:rPr>
              <a:t>1</a:t>
            </a:r>
            <a:r>
              <a:rPr lang="it-IT" b="1" dirty="0">
                <a:latin typeface="Palatino Linotype" panose="02040502050505030304" pitchFamily="18" charset="0"/>
              </a:rPr>
              <a:t>, García-Romero,E.</a:t>
            </a:r>
            <a:r>
              <a:rPr lang="it-IT" b="1" baseline="30000" dirty="0">
                <a:latin typeface="Palatino Linotype" panose="02040502050505030304" pitchFamily="18" charset="0"/>
              </a:rPr>
              <a:t> 2-3</a:t>
            </a:r>
            <a:r>
              <a:rPr lang="it-IT" b="1" dirty="0">
                <a:latin typeface="Palatino Linotype" panose="02040502050505030304" pitchFamily="18" charset="0"/>
              </a:rPr>
              <a:t>and Suárez,M.</a:t>
            </a:r>
            <a:r>
              <a:rPr lang="it-IT" b="1" baseline="30000" dirty="0">
                <a:latin typeface="Palatino Linotype" panose="02040502050505030304" pitchFamily="18" charset="0"/>
              </a:rPr>
              <a:t>1</a:t>
            </a:r>
          </a:p>
          <a:p>
            <a:pPr algn="ctr"/>
            <a:endParaRPr lang="fr-FR" dirty="0">
              <a:latin typeface="Palatino Linotype" panose="02040502050505030304" pitchFamily="18" charset="0"/>
            </a:endParaRPr>
          </a:p>
          <a:p>
            <a:r>
              <a:rPr lang="en-US" baseline="30000" dirty="0">
                <a:latin typeface="Palatino Linotype" panose="02040502050505030304" pitchFamily="18" charset="0"/>
              </a:rPr>
              <a:t>1 </a:t>
            </a:r>
            <a:r>
              <a:rPr lang="es-ES" sz="1400" dirty="0">
                <a:latin typeface="Palatino Linotype" panose="02040502050505030304" pitchFamily="18" charset="0"/>
              </a:rPr>
              <a:t>Departamento de Geología, Universidad de Salamanca. Plaza de la Merced,  S/N, 37008 Salamanca. </a:t>
            </a:r>
            <a:endParaRPr lang="en-US" dirty="0">
              <a:latin typeface="Palatino Linotype" panose="02040502050505030304" pitchFamily="18" charset="0"/>
            </a:endParaRPr>
          </a:p>
          <a:p>
            <a:r>
              <a:rPr lang="en-US" sz="1400" baseline="30000" dirty="0">
                <a:latin typeface="Palatino Linotype" panose="02040502050505030304" pitchFamily="18" charset="0"/>
              </a:rPr>
              <a:t>2  </a:t>
            </a:r>
            <a:r>
              <a:rPr lang="es-ES" sz="1400" dirty="0">
                <a:latin typeface="Palatino Linotype" panose="02040502050505030304" pitchFamily="18" charset="0"/>
              </a:rPr>
              <a:t>Departamento de Mineralogía y Petrología. Universidad Complutense de Madrid. Avda. José Antonio </a:t>
            </a:r>
            <a:r>
              <a:rPr lang="es-ES" sz="1400" dirty="0" err="1">
                <a:latin typeface="Palatino Linotype" panose="02040502050505030304" pitchFamily="18" charset="0"/>
              </a:rPr>
              <a:t>Novais</a:t>
            </a:r>
            <a:r>
              <a:rPr lang="es-ES" sz="1400" dirty="0">
                <a:latin typeface="Palatino Linotype" panose="02040502050505030304" pitchFamily="18" charset="0"/>
              </a:rPr>
              <a:t>. 28014 Madrid.</a:t>
            </a:r>
          </a:p>
          <a:p>
            <a:r>
              <a:rPr lang="en-US" sz="1400" baseline="30000" dirty="0">
                <a:latin typeface="Palatino Linotype" panose="02040502050505030304" pitchFamily="18" charset="0"/>
              </a:rPr>
              <a:t>3  </a:t>
            </a:r>
            <a:r>
              <a:rPr lang="es-ES" sz="1400" dirty="0">
                <a:latin typeface="Palatino Linotype" panose="02040502050505030304" pitchFamily="18" charset="0"/>
              </a:rPr>
              <a:t>Instituto de Geociencias (UCM-CSIC), 28040 Madrid</a:t>
            </a:r>
            <a:r>
              <a:rPr lang="es-ES" sz="1400" dirty="0"/>
              <a:t>.</a:t>
            </a:r>
          </a:p>
          <a:p>
            <a:endParaRPr lang="fr-FR" sz="1400"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andrea_gar@usal.es</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05540014-F19C-4CA9-83A9-C0C429829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2967135"/>
          </a:xfrm>
          <a:prstGeom prst="rect">
            <a:avLst/>
          </a:prstGeom>
        </p:spPr>
      </p:pic>
      <p:pic>
        <p:nvPicPr>
          <p:cNvPr id="2" name="Imagen 1">
            <a:extLst>
              <a:ext uri="{FF2B5EF4-FFF2-40B4-BE49-F238E27FC236}">
                <a16:creationId xmlns:a16="http://schemas.microsoft.com/office/drawing/2014/main" id="{5BCCD1D5-81AC-4B01-89DE-4B4A8D4B4AC8}"/>
              </a:ext>
            </a:extLst>
          </p:cNvPr>
          <p:cNvPicPr>
            <a:picLocks noChangeAspect="1"/>
          </p:cNvPicPr>
          <p:nvPr/>
        </p:nvPicPr>
        <p:blipFill>
          <a:blip r:embed="rId3"/>
          <a:stretch>
            <a:fillRect/>
          </a:stretch>
        </p:blipFill>
        <p:spPr>
          <a:xfrm>
            <a:off x="6071417" y="5975317"/>
            <a:ext cx="2310584" cy="762066"/>
          </a:xfrm>
          <a:prstGeom prst="rect">
            <a:avLst/>
          </a:prstGeom>
        </p:spPr>
      </p:pic>
    </p:spTree>
    <p:extLst>
      <p:ext uri="{BB962C8B-B14F-4D97-AF65-F5344CB8AC3E}">
        <p14:creationId xmlns:p14="http://schemas.microsoft.com/office/powerpoint/2010/main" val="200860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7924800" cy="5416868"/>
          </a:xfrm>
          <a:prstGeom prst="rect">
            <a:avLst/>
          </a:prstGeom>
          <a:noFill/>
        </p:spPr>
        <p:txBody>
          <a:bodyPr wrap="square" rtlCol="0">
            <a:spAutoFit/>
          </a:bodyPr>
          <a:lstStyle/>
          <a:p>
            <a:r>
              <a:rPr lang="fr-FR" sz="2400" b="1" dirty="0">
                <a:latin typeface="Palatino Linotype" panose="02040502050505030304" pitchFamily="18" charset="0"/>
              </a:rPr>
              <a:t>Abstract: </a:t>
            </a:r>
          </a:p>
          <a:p>
            <a:endParaRPr lang="fr-FR" sz="1600" b="1" dirty="0">
              <a:latin typeface="Palatino Linotype" panose="02040502050505030304" pitchFamily="18" charset="0"/>
            </a:endParaRPr>
          </a:p>
          <a:p>
            <a:pPr algn="just"/>
            <a:r>
              <a:rPr lang="en-US" dirty="0">
                <a:latin typeface="Palatino Linotype" panose="02040502050505030304" pitchFamily="18" charset="0"/>
              </a:rPr>
              <a:t>A detailed characterization of some minerals of the kaolinite group has been done. The mineralogical and structural characterization has been conducted by X-ray diffraction (XRD) together with the study of the spectroscopy response in the visible-near infrared and short wave (VNIR-SWIR), and the main objective was the determination of Kaolinite polytypes. For this purpose, 13 samples were selected from a wide group of samples. The statistical analysis of the patterns groups the samples according to the kaolinite polytype in 5 kaolinites, 2 dickites and 6 halloysites. Groups of diagnostic peaks for kaolinite, dickite y and halloysite polytypes have been identified in the second derivative of the spectrum, of which position and intensity have been treated statistically with the aim of classifying the spectra according to the polytype. In good agreement to the XRD results, the statistical analysis of the spectroscopic data, both by cluster analysis and by principal components analysis (PCA), allow an unequivocal classification of the samples according to the polytype from their VNIR-SWIR spectra. </a:t>
            </a:r>
          </a:p>
          <a:p>
            <a:endParaRPr lang="en-US" dirty="0">
              <a:latin typeface="Palatino Linotype" panose="02040502050505030304" pitchFamily="18" charset="0"/>
            </a:endParaRPr>
          </a:p>
          <a:p>
            <a:r>
              <a:rPr lang="fr-FR" b="1" dirty="0">
                <a:latin typeface="Palatino Linotype" panose="02040502050505030304" pitchFamily="18" charset="0"/>
              </a:rPr>
              <a:t>Keywords: </a:t>
            </a:r>
            <a:r>
              <a:rPr lang="fr-FR" dirty="0">
                <a:latin typeface="Palatino Linotype" panose="02040502050505030304" pitchFamily="18" charset="0"/>
              </a:rPr>
              <a:t>kaolinite polytypes; kaolinite; </a:t>
            </a:r>
            <a:r>
              <a:rPr lang="fr-FR" dirty="0" err="1">
                <a:latin typeface="Palatino Linotype" panose="02040502050505030304" pitchFamily="18" charset="0"/>
              </a:rPr>
              <a:t>dickite</a:t>
            </a:r>
            <a:r>
              <a:rPr lang="fr-FR" dirty="0">
                <a:latin typeface="Palatino Linotype" panose="02040502050505030304" pitchFamily="18" charset="0"/>
              </a:rPr>
              <a:t>; halloysite; VNIR-SWIR. </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662370E-3DE6-47FC-87D8-35E792B35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5574" y="6179574"/>
            <a:ext cx="678426" cy="678426"/>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Methods</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7953C712-148A-4821-8860-AE4EC31799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6172200"/>
            <a:ext cx="685800" cy="685800"/>
          </a:xfrm>
          <a:prstGeom prst="rect">
            <a:avLst/>
          </a:prstGeom>
        </p:spPr>
      </p:pic>
      <p:sp>
        <p:nvSpPr>
          <p:cNvPr id="2" name="Rectángulo 1">
            <a:extLst>
              <a:ext uri="{FF2B5EF4-FFF2-40B4-BE49-F238E27FC236}">
                <a16:creationId xmlns:a16="http://schemas.microsoft.com/office/drawing/2014/main" id="{ABA55123-32E1-4EBB-AF52-252F773A3C16}"/>
              </a:ext>
            </a:extLst>
          </p:cNvPr>
          <p:cNvSpPr/>
          <p:nvPr/>
        </p:nvSpPr>
        <p:spPr>
          <a:xfrm>
            <a:off x="442452" y="1566774"/>
            <a:ext cx="3618270" cy="1477328"/>
          </a:xfrm>
          <a:prstGeom prst="rect">
            <a:avLst/>
          </a:prstGeom>
        </p:spPr>
        <p:txBody>
          <a:bodyPr wrap="square">
            <a:spAutoFit/>
          </a:bodyPr>
          <a:lstStyle/>
          <a:p>
            <a:pPr algn="just"/>
            <a:r>
              <a:rPr lang="es-ES" dirty="0">
                <a:latin typeface="Palatino Linotype" panose="02040502050505030304" pitchFamily="18" charset="0"/>
                <a:ea typeface="DengXian" panose="02010600030101010101" pitchFamily="2" charset="-122"/>
                <a:cs typeface="Times New Roman" panose="02020603050405020304" pitchFamily="18" charset="0"/>
              </a:rPr>
              <a:t>X-</a:t>
            </a:r>
            <a:r>
              <a:rPr lang="es-ES" dirty="0" err="1">
                <a:latin typeface="Palatino Linotype" panose="02040502050505030304" pitchFamily="18" charset="0"/>
                <a:ea typeface="DengXian" panose="02010600030101010101" pitchFamily="2" charset="-122"/>
                <a:cs typeface="Times New Roman" panose="02020603050405020304" pitchFamily="18" charset="0"/>
              </a:rPr>
              <a:t>ray</a:t>
            </a:r>
            <a:r>
              <a:rPr lang="es-ES" dirty="0">
                <a:latin typeface="Palatino Linotype" panose="02040502050505030304" pitchFamily="18" charset="0"/>
                <a:ea typeface="DengXian" panose="02010600030101010101" pitchFamily="2" charset="-122"/>
                <a:cs typeface="Times New Roman" panose="02020603050405020304" pitchFamily="18" charset="0"/>
              </a:rPr>
              <a:t> </a:t>
            </a:r>
            <a:r>
              <a:rPr lang="es-ES" dirty="0" err="1">
                <a:latin typeface="Palatino Linotype" panose="02040502050505030304" pitchFamily="18" charset="0"/>
                <a:ea typeface="DengXian" panose="02010600030101010101" pitchFamily="2" charset="-122"/>
                <a:cs typeface="Times New Roman" panose="02020603050405020304" pitchFamily="18" charset="0"/>
              </a:rPr>
              <a:t>powder</a:t>
            </a:r>
            <a:r>
              <a:rPr lang="es-ES" dirty="0">
                <a:latin typeface="Palatino Linotype" panose="02040502050505030304" pitchFamily="18" charset="0"/>
                <a:ea typeface="DengXian" panose="02010600030101010101" pitchFamily="2" charset="-122"/>
                <a:cs typeface="Times New Roman" panose="02020603050405020304" pitchFamily="18" charset="0"/>
              </a:rPr>
              <a:t> </a:t>
            </a:r>
            <a:r>
              <a:rPr lang="es-ES" dirty="0" err="1">
                <a:latin typeface="Palatino Linotype" panose="02040502050505030304" pitchFamily="18" charset="0"/>
                <a:ea typeface="DengXian" panose="02010600030101010101" pitchFamily="2" charset="-122"/>
                <a:cs typeface="Times New Roman" panose="02020603050405020304" pitchFamily="18" charset="0"/>
              </a:rPr>
              <a:t>diffraction</a:t>
            </a:r>
            <a:r>
              <a:rPr lang="es-ES" dirty="0">
                <a:latin typeface="Palatino Linotype" panose="02040502050505030304" pitchFamily="18" charset="0"/>
                <a:ea typeface="DengXian" panose="02010600030101010101" pitchFamily="2" charset="-122"/>
                <a:cs typeface="Times New Roman" panose="02020603050405020304" pitchFamily="18" charset="0"/>
              </a:rPr>
              <a:t> (XRD) </a:t>
            </a:r>
            <a:r>
              <a:rPr lang="es-ES" dirty="0" err="1">
                <a:latin typeface="Palatino Linotype" panose="02040502050505030304" pitchFamily="18" charset="0"/>
                <a:ea typeface="DengXian" panose="02010600030101010101" pitchFamily="2" charset="-122"/>
                <a:cs typeface="Times New Roman" panose="02020603050405020304" pitchFamily="18" charset="0"/>
              </a:rPr>
              <a:t>measurements</a:t>
            </a:r>
            <a:r>
              <a:rPr lang="es-ES" dirty="0">
                <a:latin typeface="Palatino Linotype" panose="02040502050505030304" pitchFamily="18" charset="0"/>
                <a:ea typeface="DengXian" panose="02010600030101010101" pitchFamily="2" charset="-122"/>
                <a:cs typeface="Times New Roman" panose="02020603050405020304" pitchFamily="18" charset="0"/>
              </a:rPr>
              <a:t> </a:t>
            </a:r>
            <a:r>
              <a:rPr lang="es-ES" dirty="0" err="1">
                <a:latin typeface="Palatino Linotype" panose="02040502050505030304" pitchFamily="18" charset="0"/>
                <a:ea typeface="DengXian" panose="02010600030101010101" pitchFamily="2" charset="-122"/>
                <a:cs typeface="Times New Roman" panose="02020603050405020304" pitchFamily="18" charset="0"/>
              </a:rPr>
              <a:t>were</a:t>
            </a:r>
            <a:r>
              <a:rPr lang="es-ES" dirty="0">
                <a:latin typeface="Palatino Linotype" panose="02040502050505030304" pitchFamily="18" charset="0"/>
                <a:ea typeface="DengXian" panose="02010600030101010101" pitchFamily="2" charset="-122"/>
                <a:cs typeface="Times New Roman" panose="02020603050405020304" pitchFamily="18" charset="0"/>
              </a:rPr>
              <a:t> </a:t>
            </a:r>
            <a:r>
              <a:rPr lang="es-ES" dirty="0" err="1">
                <a:latin typeface="Palatino Linotype" panose="02040502050505030304" pitchFamily="18" charset="0"/>
                <a:ea typeface="DengXian" panose="02010600030101010101" pitchFamily="2" charset="-122"/>
                <a:cs typeface="Times New Roman" panose="02020603050405020304" pitchFamily="18" charset="0"/>
              </a:rPr>
              <a:t>carried</a:t>
            </a:r>
            <a:r>
              <a:rPr lang="es-ES" dirty="0">
                <a:latin typeface="Palatino Linotype" panose="02040502050505030304" pitchFamily="18" charset="0"/>
                <a:ea typeface="DengXian" panose="02010600030101010101" pitchFamily="2" charset="-122"/>
                <a:cs typeface="Times New Roman" panose="02020603050405020304" pitchFamily="18" charset="0"/>
              </a:rPr>
              <a:t> </a:t>
            </a:r>
            <a:r>
              <a:rPr lang="es-ES" dirty="0" err="1">
                <a:latin typeface="Palatino Linotype" panose="02040502050505030304" pitchFamily="18" charset="0"/>
                <a:ea typeface="DengXian" panose="02010600030101010101" pitchFamily="2" charset="-122"/>
                <a:cs typeface="Times New Roman" panose="02020603050405020304" pitchFamily="18" charset="0"/>
              </a:rPr>
              <a:t>out</a:t>
            </a:r>
            <a:r>
              <a:rPr lang="es-ES" dirty="0">
                <a:latin typeface="Palatino Linotype" panose="02040502050505030304" pitchFamily="18" charset="0"/>
                <a:ea typeface="DengXian" panose="02010600030101010101" pitchFamily="2" charset="-122"/>
                <a:cs typeface="Times New Roman" panose="02020603050405020304" pitchFamily="18" charset="0"/>
              </a:rPr>
              <a:t> on a BRUKER D8 ADVANCE ECO </a:t>
            </a:r>
            <a:r>
              <a:rPr lang="es-ES" dirty="0" err="1">
                <a:latin typeface="Palatino Linotype" panose="02040502050505030304" pitchFamily="18" charset="0"/>
                <a:ea typeface="DengXian" panose="02010600030101010101" pitchFamily="2" charset="-122"/>
                <a:cs typeface="Times New Roman" panose="02020603050405020304" pitchFamily="18" charset="0"/>
              </a:rPr>
              <a:t>diffractometer</a:t>
            </a:r>
            <a:r>
              <a:rPr lang="es-ES" dirty="0">
                <a:latin typeface="Palatino Linotype" panose="02040502050505030304" pitchFamily="18" charset="0"/>
                <a:ea typeface="DengXian" panose="02010600030101010101" pitchFamily="2" charset="-122"/>
                <a:cs typeface="Times New Roman" panose="02020603050405020304" pitchFamily="18" charset="0"/>
              </a:rPr>
              <a:t> </a:t>
            </a:r>
            <a:r>
              <a:rPr lang="es-ES" dirty="0" err="1">
                <a:latin typeface="Palatino Linotype" panose="02040502050505030304" pitchFamily="18" charset="0"/>
                <a:ea typeface="DengXian" panose="02010600030101010101" pitchFamily="2" charset="-122"/>
                <a:cs typeface="Times New Roman" panose="02020603050405020304" pitchFamily="18" charset="0"/>
              </a:rPr>
              <a:t>with</a:t>
            </a:r>
            <a:r>
              <a:rPr lang="es-ES" dirty="0">
                <a:latin typeface="Palatino Linotype" panose="02040502050505030304" pitchFamily="18" charset="0"/>
                <a:ea typeface="DengXian" panose="02010600030101010101" pitchFamily="2" charset="-122"/>
                <a:cs typeface="Times New Roman" panose="02020603050405020304" pitchFamily="18" charset="0"/>
              </a:rPr>
              <a:t> theta-2theta </a:t>
            </a:r>
            <a:r>
              <a:rPr lang="es-ES" dirty="0" err="1">
                <a:latin typeface="Palatino Linotype" panose="02040502050505030304" pitchFamily="18" charset="0"/>
                <a:ea typeface="DengXian" panose="02010600030101010101" pitchFamily="2" charset="-122"/>
                <a:cs typeface="Times New Roman" panose="02020603050405020304" pitchFamily="18" charset="0"/>
              </a:rPr>
              <a:t>configuration</a:t>
            </a:r>
            <a:r>
              <a:rPr lang="es-ES" dirty="0">
                <a:latin typeface="Palatino Linotype" panose="02040502050505030304" pitchFamily="18" charset="0"/>
                <a:ea typeface="DengXian" panose="02010600030101010101" pitchFamily="2" charset="-122"/>
                <a:cs typeface="Times New Roman" panose="02020603050405020304" pitchFamily="18" charset="0"/>
              </a:rPr>
              <a:t>.</a:t>
            </a:r>
            <a:endParaRPr lang="es-ES" dirty="0">
              <a:latin typeface="Palatino Linotype" panose="02040502050505030304" pitchFamily="18" charset="0"/>
            </a:endParaRPr>
          </a:p>
        </p:txBody>
      </p:sp>
      <p:sp>
        <p:nvSpPr>
          <p:cNvPr id="3" name="Flecha: a la derecha 2">
            <a:extLst>
              <a:ext uri="{FF2B5EF4-FFF2-40B4-BE49-F238E27FC236}">
                <a16:creationId xmlns:a16="http://schemas.microsoft.com/office/drawing/2014/main" id="{FDDE6A6E-3DBA-4F75-9F92-B3D8AF3AA0CC}"/>
              </a:ext>
            </a:extLst>
          </p:cNvPr>
          <p:cNvSpPr/>
          <p:nvPr/>
        </p:nvSpPr>
        <p:spPr>
          <a:xfrm>
            <a:off x="4572000" y="2074605"/>
            <a:ext cx="1219200" cy="461665"/>
          </a:xfrm>
          <a:prstGeom prst="right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a:extLst>
              <a:ext uri="{FF2B5EF4-FFF2-40B4-BE49-F238E27FC236}">
                <a16:creationId xmlns:a16="http://schemas.microsoft.com/office/drawing/2014/main" id="{E525214D-B6A6-4F86-BDBC-99CFEF45BF7B}"/>
              </a:ext>
            </a:extLst>
          </p:cNvPr>
          <p:cNvPicPr>
            <a:picLocks noChangeAspect="1"/>
          </p:cNvPicPr>
          <p:nvPr/>
        </p:nvPicPr>
        <p:blipFill>
          <a:blip r:embed="rId3"/>
          <a:stretch>
            <a:fillRect/>
          </a:stretch>
        </p:blipFill>
        <p:spPr>
          <a:xfrm>
            <a:off x="6056671" y="1199474"/>
            <a:ext cx="2644877" cy="2017394"/>
          </a:xfrm>
          <a:prstGeom prst="rect">
            <a:avLst/>
          </a:prstGeom>
        </p:spPr>
      </p:pic>
      <p:sp>
        <p:nvSpPr>
          <p:cNvPr id="10" name="Rectángulo 9">
            <a:extLst>
              <a:ext uri="{FF2B5EF4-FFF2-40B4-BE49-F238E27FC236}">
                <a16:creationId xmlns:a16="http://schemas.microsoft.com/office/drawing/2014/main" id="{8D090C6D-6DD9-4A6E-A4CC-969AFFDDA298}"/>
              </a:ext>
            </a:extLst>
          </p:cNvPr>
          <p:cNvSpPr/>
          <p:nvPr/>
        </p:nvSpPr>
        <p:spPr>
          <a:xfrm>
            <a:off x="442452" y="4321731"/>
            <a:ext cx="3618270" cy="1200329"/>
          </a:xfrm>
          <a:prstGeom prst="rect">
            <a:avLst/>
          </a:prstGeom>
        </p:spPr>
        <p:txBody>
          <a:bodyPr wrap="square">
            <a:spAutoFit/>
          </a:bodyPr>
          <a:lstStyle/>
          <a:p>
            <a:pPr algn="just"/>
            <a:r>
              <a:rPr lang="en-US" dirty="0">
                <a:latin typeface="Palatino Linotype" panose="02040502050505030304" pitchFamily="18" charset="0"/>
              </a:rPr>
              <a:t>Spectroscopy analysis has been carried out in the near infrared and short-wave infrared with an ASD Field Spec 4 Standard Res. </a:t>
            </a:r>
            <a:endParaRPr lang="es-ES" dirty="0">
              <a:latin typeface="Palatino Linotype" panose="02040502050505030304" pitchFamily="18" charset="0"/>
            </a:endParaRPr>
          </a:p>
        </p:txBody>
      </p:sp>
      <p:sp>
        <p:nvSpPr>
          <p:cNvPr id="12" name="Flecha: a la derecha 11">
            <a:extLst>
              <a:ext uri="{FF2B5EF4-FFF2-40B4-BE49-F238E27FC236}">
                <a16:creationId xmlns:a16="http://schemas.microsoft.com/office/drawing/2014/main" id="{F5D9F0FC-DA3E-4446-8190-DEC06872DA88}"/>
              </a:ext>
            </a:extLst>
          </p:cNvPr>
          <p:cNvSpPr/>
          <p:nvPr/>
        </p:nvSpPr>
        <p:spPr>
          <a:xfrm>
            <a:off x="4572000" y="4460230"/>
            <a:ext cx="1219200" cy="461665"/>
          </a:xfrm>
          <a:prstGeom prst="right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a:extLst>
              <a:ext uri="{FF2B5EF4-FFF2-40B4-BE49-F238E27FC236}">
                <a16:creationId xmlns:a16="http://schemas.microsoft.com/office/drawing/2014/main" id="{223FD3DE-9F96-4206-BB47-E83E7637D451}"/>
              </a:ext>
            </a:extLst>
          </p:cNvPr>
          <p:cNvPicPr>
            <a:picLocks noChangeAspect="1"/>
          </p:cNvPicPr>
          <p:nvPr/>
        </p:nvPicPr>
        <p:blipFill>
          <a:blip r:embed="rId4"/>
          <a:stretch>
            <a:fillRect/>
          </a:stretch>
        </p:blipFill>
        <p:spPr>
          <a:xfrm>
            <a:off x="6056671" y="3716245"/>
            <a:ext cx="2644877" cy="1998527"/>
          </a:xfrm>
          <a:prstGeom prst="rect">
            <a:avLst/>
          </a:prstGeom>
        </p:spPr>
      </p:pic>
    </p:spTree>
    <p:extLst>
      <p:ext uri="{BB962C8B-B14F-4D97-AF65-F5344CB8AC3E}">
        <p14:creationId xmlns:p14="http://schemas.microsoft.com/office/powerpoint/2010/main" val="88561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9A427A3-56DD-4E02-BC39-746D3BCC2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0155" y="6204155"/>
            <a:ext cx="653845" cy="653845"/>
          </a:xfrm>
          <a:prstGeom prst="rect">
            <a:avLst/>
          </a:prstGeom>
        </p:spPr>
      </p:pic>
      <p:sp>
        <p:nvSpPr>
          <p:cNvPr id="7" name="TextBox 3">
            <a:extLst>
              <a:ext uri="{FF2B5EF4-FFF2-40B4-BE49-F238E27FC236}">
                <a16:creationId xmlns:a16="http://schemas.microsoft.com/office/drawing/2014/main" id="{48AD6120-F60D-4D05-88AE-578106D68C44}"/>
              </a:ext>
            </a:extLst>
          </p:cNvPr>
          <p:cNvSpPr txBox="1"/>
          <p:nvPr/>
        </p:nvSpPr>
        <p:spPr>
          <a:xfrm>
            <a:off x="550965" y="524534"/>
            <a:ext cx="8153400" cy="461665"/>
          </a:xfrm>
          <a:prstGeom prst="rect">
            <a:avLst/>
          </a:prstGeom>
          <a:noFill/>
        </p:spPr>
        <p:txBody>
          <a:bodyPr wrap="square" rtlCol="0">
            <a:spAutoFit/>
          </a:bodyPr>
          <a:lstStyle/>
          <a:p>
            <a:r>
              <a:rPr lang="fr-FR" sz="2400" b="1" dirty="0" err="1">
                <a:latin typeface="Palatino Linotype" panose="02040502050505030304" pitchFamily="18" charset="0"/>
              </a:rPr>
              <a:t>Results</a:t>
            </a:r>
            <a:r>
              <a:rPr lang="fr-FR" sz="2400" b="1" dirty="0">
                <a:latin typeface="Palatino Linotype" panose="02040502050505030304" pitchFamily="18" charset="0"/>
              </a:rPr>
              <a:t> and discussion (X-ray diffraction)</a:t>
            </a:r>
          </a:p>
        </p:txBody>
      </p:sp>
      <p:pic>
        <p:nvPicPr>
          <p:cNvPr id="2" name="Imagen 1">
            <a:extLst>
              <a:ext uri="{FF2B5EF4-FFF2-40B4-BE49-F238E27FC236}">
                <a16:creationId xmlns:a16="http://schemas.microsoft.com/office/drawing/2014/main" id="{4A365DD4-390F-4026-8500-F6655E55A252}"/>
              </a:ext>
            </a:extLst>
          </p:cNvPr>
          <p:cNvPicPr>
            <a:picLocks noChangeAspect="1"/>
          </p:cNvPicPr>
          <p:nvPr/>
        </p:nvPicPr>
        <p:blipFill>
          <a:blip r:embed="rId3"/>
          <a:stretch>
            <a:fillRect/>
          </a:stretch>
        </p:blipFill>
        <p:spPr>
          <a:xfrm>
            <a:off x="1292809" y="1028911"/>
            <a:ext cx="6108557" cy="2893188"/>
          </a:xfrm>
          <a:prstGeom prst="rect">
            <a:avLst/>
          </a:prstGeom>
        </p:spPr>
      </p:pic>
      <p:pic>
        <p:nvPicPr>
          <p:cNvPr id="3" name="Imagen 2">
            <a:extLst>
              <a:ext uri="{FF2B5EF4-FFF2-40B4-BE49-F238E27FC236}">
                <a16:creationId xmlns:a16="http://schemas.microsoft.com/office/drawing/2014/main" id="{161FF80F-841D-4F3E-81F6-CE6262370C43}"/>
              </a:ext>
            </a:extLst>
          </p:cNvPr>
          <p:cNvPicPr>
            <a:picLocks noChangeAspect="1"/>
          </p:cNvPicPr>
          <p:nvPr/>
        </p:nvPicPr>
        <p:blipFill>
          <a:blip r:embed="rId4"/>
          <a:stretch>
            <a:fillRect/>
          </a:stretch>
        </p:blipFill>
        <p:spPr>
          <a:xfrm>
            <a:off x="1199535" y="3964812"/>
            <a:ext cx="6310515" cy="2893188"/>
          </a:xfrm>
          <a:prstGeom prst="rect">
            <a:avLst/>
          </a:prstGeom>
        </p:spPr>
      </p:pic>
      <p:sp>
        <p:nvSpPr>
          <p:cNvPr id="4" name="Rectángulo 3">
            <a:extLst>
              <a:ext uri="{FF2B5EF4-FFF2-40B4-BE49-F238E27FC236}">
                <a16:creationId xmlns:a16="http://schemas.microsoft.com/office/drawing/2014/main" id="{3ACFB6C4-42F3-4381-B8D0-10B32FBD758A}"/>
              </a:ext>
            </a:extLst>
          </p:cNvPr>
          <p:cNvSpPr/>
          <p:nvPr/>
        </p:nvSpPr>
        <p:spPr>
          <a:xfrm>
            <a:off x="4572000" y="1366684"/>
            <a:ext cx="2753031" cy="1101213"/>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atin typeface="Palatino Linotype" panose="02040502050505030304" pitchFamily="18" charset="0"/>
              </a:rPr>
              <a:t>Kaolinite</a:t>
            </a:r>
          </a:p>
          <a:p>
            <a:pPr algn="ctr"/>
            <a:r>
              <a:rPr lang="es-ES" dirty="0">
                <a:latin typeface="Palatino Linotype" panose="02040502050505030304" pitchFamily="18" charset="0"/>
              </a:rPr>
              <a:t>-001 </a:t>
            </a:r>
            <a:r>
              <a:rPr lang="es-ES" dirty="0" err="1">
                <a:latin typeface="Palatino Linotype" panose="02040502050505030304" pitchFamily="18" charset="0"/>
              </a:rPr>
              <a:t>reflection</a:t>
            </a:r>
            <a:r>
              <a:rPr lang="es-ES" dirty="0">
                <a:latin typeface="Palatino Linotype" panose="02040502050505030304" pitchFamily="18" charset="0"/>
              </a:rPr>
              <a:t> at 7.15Å</a:t>
            </a:r>
          </a:p>
          <a:p>
            <a:pPr algn="ctr"/>
            <a:r>
              <a:rPr lang="es-ES" dirty="0">
                <a:latin typeface="Palatino Linotype" panose="02040502050505030304" pitchFamily="18" charset="0"/>
              </a:rPr>
              <a:t>-</a:t>
            </a:r>
            <a:r>
              <a:rPr lang="es-ES" dirty="0" err="1">
                <a:latin typeface="Palatino Linotype" panose="02040502050505030304" pitchFamily="18" charset="0"/>
              </a:rPr>
              <a:t>Ordered</a:t>
            </a:r>
            <a:r>
              <a:rPr lang="es-ES" dirty="0">
                <a:latin typeface="Palatino Linotype" panose="02040502050505030304" pitchFamily="18" charset="0"/>
              </a:rPr>
              <a:t> kaolinite</a:t>
            </a:r>
          </a:p>
          <a:p>
            <a:pPr algn="ctr"/>
            <a:r>
              <a:rPr lang="es-ES" dirty="0">
                <a:latin typeface="Palatino Linotype" panose="02040502050505030304" pitchFamily="18" charset="0"/>
              </a:rPr>
              <a:t>-14 </a:t>
            </a:r>
            <a:r>
              <a:rPr lang="es-ES" dirty="0" err="1">
                <a:latin typeface="Palatino Linotype" panose="02040502050505030304" pitchFamily="18" charset="0"/>
              </a:rPr>
              <a:t>diagnostic</a:t>
            </a:r>
            <a:r>
              <a:rPr lang="es-ES" dirty="0">
                <a:latin typeface="Palatino Linotype" panose="02040502050505030304" pitchFamily="18" charset="0"/>
              </a:rPr>
              <a:t> </a:t>
            </a:r>
            <a:r>
              <a:rPr lang="es-ES" dirty="0" err="1">
                <a:latin typeface="Palatino Linotype" panose="02040502050505030304" pitchFamily="18" charset="0"/>
              </a:rPr>
              <a:t>reflections</a:t>
            </a:r>
            <a:endParaRPr lang="es-ES" sz="2000" dirty="0">
              <a:latin typeface="Palatino Linotype" panose="02040502050505030304" pitchFamily="18" charset="0"/>
            </a:endParaRPr>
          </a:p>
        </p:txBody>
      </p:sp>
      <p:sp>
        <p:nvSpPr>
          <p:cNvPr id="8" name="Rectángulo 7">
            <a:extLst>
              <a:ext uri="{FF2B5EF4-FFF2-40B4-BE49-F238E27FC236}">
                <a16:creationId xmlns:a16="http://schemas.microsoft.com/office/drawing/2014/main" id="{1C3EC191-28AA-4FF6-8A0D-187E5B4F1267}"/>
              </a:ext>
            </a:extLst>
          </p:cNvPr>
          <p:cNvSpPr/>
          <p:nvPr/>
        </p:nvSpPr>
        <p:spPr>
          <a:xfrm>
            <a:off x="4572000" y="4431731"/>
            <a:ext cx="2753031" cy="855407"/>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err="1">
                <a:latin typeface="Palatino Linotype" panose="02040502050505030304" pitchFamily="18" charset="0"/>
              </a:rPr>
              <a:t>Dickite</a:t>
            </a:r>
            <a:endParaRPr lang="es-ES" b="1" dirty="0">
              <a:latin typeface="Palatino Linotype" panose="02040502050505030304" pitchFamily="18" charset="0"/>
            </a:endParaRPr>
          </a:p>
          <a:p>
            <a:pPr algn="ctr"/>
            <a:r>
              <a:rPr lang="es-ES" dirty="0">
                <a:latin typeface="Palatino Linotype" panose="02040502050505030304" pitchFamily="18" charset="0"/>
              </a:rPr>
              <a:t>-001 </a:t>
            </a:r>
            <a:r>
              <a:rPr lang="es-ES" dirty="0" err="1">
                <a:latin typeface="Palatino Linotype" panose="02040502050505030304" pitchFamily="18" charset="0"/>
              </a:rPr>
              <a:t>reflection</a:t>
            </a:r>
            <a:r>
              <a:rPr lang="es-ES" dirty="0">
                <a:latin typeface="Palatino Linotype" panose="02040502050505030304" pitchFamily="18" charset="0"/>
              </a:rPr>
              <a:t> at 7.16Å</a:t>
            </a:r>
          </a:p>
          <a:p>
            <a:pPr algn="ctr"/>
            <a:r>
              <a:rPr lang="es-ES" dirty="0">
                <a:latin typeface="Palatino Linotype" panose="02040502050505030304" pitchFamily="18" charset="0"/>
              </a:rPr>
              <a:t>-12diagnostic </a:t>
            </a:r>
            <a:r>
              <a:rPr lang="es-ES" dirty="0" err="1">
                <a:latin typeface="Palatino Linotype" panose="02040502050505030304" pitchFamily="18" charset="0"/>
              </a:rPr>
              <a:t>reflections</a:t>
            </a:r>
            <a:endParaRPr lang="es-ES" sz="2000" dirty="0">
              <a:latin typeface="Palatino Linotype" panose="02040502050505030304" pitchFamily="18" charset="0"/>
            </a:endParaRPr>
          </a:p>
        </p:txBody>
      </p:sp>
    </p:spTree>
    <p:extLst>
      <p:ext uri="{BB962C8B-B14F-4D97-AF65-F5344CB8AC3E}">
        <p14:creationId xmlns:p14="http://schemas.microsoft.com/office/powerpoint/2010/main" val="1235145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F754559D-CA4D-48A0-8D87-620931DCD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329" y="6135329"/>
            <a:ext cx="722670" cy="722670"/>
          </a:xfrm>
          <a:prstGeom prst="rect">
            <a:avLst/>
          </a:prstGeom>
        </p:spPr>
      </p:pic>
      <p:sp>
        <p:nvSpPr>
          <p:cNvPr id="7" name="TextBox 3">
            <a:extLst>
              <a:ext uri="{FF2B5EF4-FFF2-40B4-BE49-F238E27FC236}">
                <a16:creationId xmlns:a16="http://schemas.microsoft.com/office/drawing/2014/main" id="{A958375D-18E9-4651-BE0E-8990561F67D3}"/>
              </a:ext>
            </a:extLst>
          </p:cNvPr>
          <p:cNvSpPr txBox="1"/>
          <p:nvPr/>
        </p:nvSpPr>
        <p:spPr>
          <a:xfrm>
            <a:off x="550965" y="524534"/>
            <a:ext cx="8153400" cy="461665"/>
          </a:xfrm>
          <a:prstGeom prst="rect">
            <a:avLst/>
          </a:prstGeom>
          <a:noFill/>
        </p:spPr>
        <p:txBody>
          <a:bodyPr wrap="square" rtlCol="0">
            <a:spAutoFit/>
          </a:bodyPr>
          <a:lstStyle/>
          <a:p>
            <a:r>
              <a:rPr lang="fr-FR" sz="2400" b="1" dirty="0" err="1">
                <a:latin typeface="Palatino Linotype" panose="02040502050505030304" pitchFamily="18" charset="0"/>
              </a:rPr>
              <a:t>Results</a:t>
            </a:r>
            <a:r>
              <a:rPr lang="fr-FR" sz="2400" b="1" dirty="0">
                <a:latin typeface="Palatino Linotype" panose="02040502050505030304" pitchFamily="18" charset="0"/>
              </a:rPr>
              <a:t> and discussion (X-ray diffraction)</a:t>
            </a:r>
          </a:p>
        </p:txBody>
      </p:sp>
      <p:pic>
        <p:nvPicPr>
          <p:cNvPr id="2" name="Imagen 1">
            <a:extLst>
              <a:ext uri="{FF2B5EF4-FFF2-40B4-BE49-F238E27FC236}">
                <a16:creationId xmlns:a16="http://schemas.microsoft.com/office/drawing/2014/main" id="{3919BF0A-62B1-44E7-8727-CDF2A94526A7}"/>
              </a:ext>
            </a:extLst>
          </p:cNvPr>
          <p:cNvPicPr>
            <a:picLocks noChangeAspect="1"/>
          </p:cNvPicPr>
          <p:nvPr/>
        </p:nvPicPr>
        <p:blipFill>
          <a:blip r:embed="rId3"/>
          <a:stretch>
            <a:fillRect/>
          </a:stretch>
        </p:blipFill>
        <p:spPr>
          <a:xfrm>
            <a:off x="836742" y="3011207"/>
            <a:ext cx="7261211" cy="3345143"/>
          </a:xfrm>
          <a:prstGeom prst="rect">
            <a:avLst/>
          </a:prstGeom>
        </p:spPr>
      </p:pic>
      <p:sp>
        <p:nvSpPr>
          <p:cNvPr id="8" name="Rectángulo 7">
            <a:extLst>
              <a:ext uri="{FF2B5EF4-FFF2-40B4-BE49-F238E27FC236}">
                <a16:creationId xmlns:a16="http://schemas.microsoft.com/office/drawing/2014/main" id="{210D4D5C-DB08-44D1-9B56-91A08060546E}"/>
              </a:ext>
            </a:extLst>
          </p:cNvPr>
          <p:cNvSpPr/>
          <p:nvPr/>
        </p:nvSpPr>
        <p:spPr>
          <a:xfrm>
            <a:off x="3274142" y="1762610"/>
            <a:ext cx="4056895" cy="1464907"/>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err="1">
                <a:latin typeface="Palatino Linotype" panose="02040502050505030304" pitchFamily="18" charset="0"/>
              </a:rPr>
              <a:t>Halloysite</a:t>
            </a:r>
            <a:endParaRPr lang="es-ES" b="1" dirty="0">
              <a:latin typeface="Palatino Linotype" panose="02040502050505030304" pitchFamily="18" charset="0"/>
            </a:endParaRPr>
          </a:p>
          <a:p>
            <a:pPr algn="ctr"/>
            <a:r>
              <a:rPr lang="es-ES" dirty="0">
                <a:latin typeface="Palatino Linotype" panose="02040502050505030304" pitchFamily="18" charset="0"/>
              </a:rPr>
              <a:t>-Basal </a:t>
            </a:r>
            <a:r>
              <a:rPr lang="es-ES" dirty="0" err="1">
                <a:latin typeface="Palatino Linotype" panose="02040502050505030304" pitchFamily="18" charset="0"/>
              </a:rPr>
              <a:t>reflection</a:t>
            </a:r>
            <a:r>
              <a:rPr lang="es-ES" dirty="0">
                <a:latin typeface="Palatino Linotype" panose="02040502050505030304" pitchFamily="18" charset="0"/>
              </a:rPr>
              <a:t> 001 </a:t>
            </a:r>
            <a:r>
              <a:rPr lang="es-ES" dirty="0" err="1">
                <a:latin typeface="Palatino Linotype" panose="02040502050505030304" pitchFamily="18" charset="0"/>
              </a:rPr>
              <a:t>located</a:t>
            </a:r>
            <a:r>
              <a:rPr lang="es-ES" dirty="0">
                <a:latin typeface="Palatino Linotype" panose="02040502050505030304" pitchFamily="18" charset="0"/>
              </a:rPr>
              <a:t> </a:t>
            </a:r>
            <a:r>
              <a:rPr lang="es-ES" dirty="0" err="1">
                <a:latin typeface="Palatino Linotype" panose="02040502050505030304" pitchFamily="18" charset="0"/>
              </a:rPr>
              <a:t>between</a:t>
            </a:r>
            <a:r>
              <a:rPr lang="es-ES" dirty="0">
                <a:latin typeface="Palatino Linotype" panose="02040502050505030304" pitchFamily="18" charset="0"/>
              </a:rPr>
              <a:t> 7.2-7.6Å </a:t>
            </a:r>
            <a:r>
              <a:rPr lang="es-ES" dirty="0" err="1">
                <a:latin typeface="Palatino Linotype" panose="02040502050505030304" pitchFamily="18" charset="0"/>
              </a:rPr>
              <a:t>depending</a:t>
            </a:r>
            <a:r>
              <a:rPr lang="es-ES" dirty="0">
                <a:latin typeface="Palatino Linotype" panose="02040502050505030304" pitchFamily="18" charset="0"/>
              </a:rPr>
              <a:t> on </a:t>
            </a:r>
            <a:r>
              <a:rPr lang="es-ES" dirty="0" err="1">
                <a:latin typeface="Palatino Linotype" panose="02040502050505030304" pitchFamily="18" charset="0"/>
              </a:rPr>
              <a:t>whether</a:t>
            </a:r>
            <a:r>
              <a:rPr lang="es-ES" dirty="0">
                <a:latin typeface="Palatino Linotype" panose="02040502050505030304" pitchFamily="18" charset="0"/>
              </a:rPr>
              <a:t> </a:t>
            </a:r>
            <a:r>
              <a:rPr lang="es-ES" dirty="0" err="1">
                <a:latin typeface="Palatino Linotype" panose="02040502050505030304" pitchFamily="18" charset="0"/>
              </a:rPr>
              <a:t>it</a:t>
            </a:r>
            <a:r>
              <a:rPr lang="es-ES" dirty="0">
                <a:latin typeface="Palatino Linotype" panose="02040502050505030304" pitchFamily="18" charset="0"/>
              </a:rPr>
              <a:t> </a:t>
            </a:r>
            <a:r>
              <a:rPr lang="es-ES" dirty="0" err="1">
                <a:latin typeface="Palatino Linotype" panose="02040502050505030304" pitchFamily="18" charset="0"/>
              </a:rPr>
              <a:t>is</a:t>
            </a:r>
            <a:r>
              <a:rPr lang="es-ES" dirty="0">
                <a:latin typeface="Palatino Linotype" panose="02040502050505030304" pitchFamily="18" charset="0"/>
              </a:rPr>
              <a:t> </a:t>
            </a:r>
            <a:r>
              <a:rPr lang="es-ES" dirty="0" err="1">
                <a:latin typeface="Palatino Linotype" panose="02040502050505030304" pitchFamily="18" charset="0"/>
              </a:rPr>
              <a:t>halloysite</a:t>
            </a:r>
            <a:r>
              <a:rPr lang="es-ES" dirty="0">
                <a:latin typeface="Palatino Linotype" panose="02040502050505030304" pitchFamily="18" charset="0"/>
              </a:rPr>
              <a:t> </a:t>
            </a:r>
            <a:r>
              <a:rPr lang="es-ES" dirty="0" err="1">
                <a:latin typeface="Palatino Linotype" panose="02040502050505030304" pitchFamily="18" charset="0"/>
              </a:rPr>
              <a:t>or</a:t>
            </a:r>
            <a:r>
              <a:rPr lang="es-ES" dirty="0">
                <a:latin typeface="Palatino Linotype" panose="02040502050505030304" pitchFamily="18" charset="0"/>
              </a:rPr>
              <a:t> </a:t>
            </a:r>
            <a:r>
              <a:rPr lang="es-ES" dirty="0" err="1">
                <a:latin typeface="Palatino Linotype" panose="02040502050505030304" pitchFamily="18" charset="0"/>
              </a:rPr>
              <a:t>metahalloysite</a:t>
            </a:r>
            <a:endParaRPr lang="es-ES" dirty="0">
              <a:latin typeface="Palatino Linotype" panose="02040502050505030304" pitchFamily="18" charset="0"/>
            </a:endParaRPr>
          </a:p>
          <a:p>
            <a:pPr algn="ctr"/>
            <a:endParaRPr lang="es-ES" dirty="0">
              <a:latin typeface="Palatino Linotype" panose="02040502050505030304" pitchFamily="18" charset="0"/>
            </a:endParaRPr>
          </a:p>
        </p:txBody>
      </p:sp>
    </p:spTree>
    <p:extLst>
      <p:ext uri="{BB962C8B-B14F-4D97-AF65-F5344CB8AC3E}">
        <p14:creationId xmlns:p14="http://schemas.microsoft.com/office/powerpoint/2010/main" val="3592982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0C7C71-98FC-4FFF-85A4-3B62268B0C2C}"/>
              </a:ext>
            </a:extLst>
          </p:cNvPr>
          <p:cNvSpPr txBox="1"/>
          <p:nvPr/>
        </p:nvSpPr>
        <p:spPr>
          <a:xfrm>
            <a:off x="550965" y="524534"/>
            <a:ext cx="8153400" cy="461665"/>
          </a:xfrm>
          <a:prstGeom prst="rect">
            <a:avLst/>
          </a:prstGeom>
          <a:noFill/>
        </p:spPr>
        <p:txBody>
          <a:bodyPr wrap="square" rtlCol="0">
            <a:spAutoFit/>
          </a:bodyPr>
          <a:lstStyle/>
          <a:p>
            <a:r>
              <a:rPr lang="fr-FR" sz="2400" b="1" dirty="0" err="1">
                <a:latin typeface="Palatino Linotype" panose="02040502050505030304" pitchFamily="18" charset="0"/>
              </a:rPr>
              <a:t>Results</a:t>
            </a:r>
            <a:r>
              <a:rPr lang="fr-FR" sz="2400" b="1" dirty="0">
                <a:latin typeface="Palatino Linotype" panose="02040502050505030304" pitchFamily="18" charset="0"/>
              </a:rPr>
              <a:t> and discussion (VNIR-SWIR </a:t>
            </a:r>
            <a:r>
              <a:rPr lang="fr-FR" sz="2400" b="1" dirty="0" err="1">
                <a:latin typeface="Palatino Linotype" panose="02040502050505030304" pitchFamily="18" charset="0"/>
              </a:rPr>
              <a:t>spectroscopy</a:t>
            </a:r>
            <a:r>
              <a:rPr lang="fr-FR" sz="2400" b="1" dirty="0">
                <a:latin typeface="Palatino Linotype" panose="02040502050505030304" pitchFamily="18" charset="0"/>
              </a:rPr>
              <a:t>)</a:t>
            </a:r>
          </a:p>
        </p:txBody>
      </p:sp>
      <p:pic>
        <p:nvPicPr>
          <p:cNvPr id="5" name="Imagen 4">
            <a:extLst>
              <a:ext uri="{FF2B5EF4-FFF2-40B4-BE49-F238E27FC236}">
                <a16:creationId xmlns:a16="http://schemas.microsoft.com/office/drawing/2014/main" id="{BC16AC01-8C1A-4D46-84C5-9533DF98A062}"/>
              </a:ext>
            </a:extLst>
          </p:cNvPr>
          <p:cNvPicPr>
            <a:picLocks noChangeAspect="1"/>
          </p:cNvPicPr>
          <p:nvPr/>
        </p:nvPicPr>
        <p:blipFill>
          <a:blip r:embed="rId2"/>
          <a:stretch>
            <a:fillRect/>
          </a:stretch>
        </p:blipFill>
        <p:spPr>
          <a:xfrm>
            <a:off x="129000" y="3243631"/>
            <a:ext cx="8194007" cy="3402976"/>
          </a:xfrm>
          <a:prstGeom prst="rect">
            <a:avLst/>
          </a:prstGeom>
        </p:spPr>
      </p:pic>
      <p:pic>
        <p:nvPicPr>
          <p:cNvPr id="6" name="Picture 5">
            <a:extLst>
              <a:ext uri="{FF2B5EF4-FFF2-40B4-BE49-F238E27FC236}">
                <a16:creationId xmlns:a16="http://schemas.microsoft.com/office/drawing/2014/main" id="{5070A43A-D434-46E0-B89B-93D50D790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330" y="6125497"/>
            <a:ext cx="722670" cy="732503"/>
          </a:xfrm>
          <a:prstGeom prst="rect">
            <a:avLst/>
          </a:prstGeom>
        </p:spPr>
      </p:pic>
      <p:sp>
        <p:nvSpPr>
          <p:cNvPr id="7" name="Elipse 6">
            <a:extLst>
              <a:ext uri="{FF2B5EF4-FFF2-40B4-BE49-F238E27FC236}">
                <a16:creationId xmlns:a16="http://schemas.microsoft.com/office/drawing/2014/main" id="{65290296-65B8-4849-944B-5DA36E540ED9}"/>
              </a:ext>
            </a:extLst>
          </p:cNvPr>
          <p:cNvSpPr/>
          <p:nvPr/>
        </p:nvSpPr>
        <p:spPr>
          <a:xfrm>
            <a:off x="1252539" y="3114368"/>
            <a:ext cx="1699393" cy="629264"/>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Palatino Linotype" panose="02040502050505030304" pitchFamily="18" charset="0"/>
              </a:rPr>
              <a:t>Kaolinite </a:t>
            </a:r>
            <a:r>
              <a:rPr lang="es-ES" dirty="0" err="1">
                <a:latin typeface="Palatino Linotype" panose="02040502050505030304" pitchFamily="18" charset="0"/>
              </a:rPr>
              <a:t>polytypes</a:t>
            </a:r>
            <a:endParaRPr lang="es-ES" dirty="0">
              <a:latin typeface="Palatino Linotype" panose="02040502050505030304" pitchFamily="18" charset="0"/>
            </a:endParaRPr>
          </a:p>
        </p:txBody>
      </p:sp>
      <p:sp>
        <p:nvSpPr>
          <p:cNvPr id="8" name="CuadroTexto 7">
            <a:extLst>
              <a:ext uri="{FF2B5EF4-FFF2-40B4-BE49-F238E27FC236}">
                <a16:creationId xmlns:a16="http://schemas.microsoft.com/office/drawing/2014/main" id="{135447EB-F5F6-40B2-9B51-89CD34D5A709}"/>
              </a:ext>
            </a:extLst>
          </p:cNvPr>
          <p:cNvSpPr txBox="1"/>
          <p:nvPr/>
        </p:nvSpPr>
        <p:spPr>
          <a:xfrm>
            <a:off x="373626" y="1185979"/>
            <a:ext cx="8153400" cy="646331"/>
          </a:xfrm>
          <a:prstGeom prst="rect">
            <a:avLst/>
          </a:prstGeom>
          <a:noFill/>
        </p:spPr>
        <p:txBody>
          <a:bodyPr wrap="square" rtlCol="0">
            <a:spAutoFit/>
          </a:bodyPr>
          <a:lstStyle/>
          <a:p>
            <a:pPr algn="just"/>
            <a:r>
              <a:rPr lang="es-ES" dirty="0"/>
              <a:t>-</a:t>
            </a:r>
            <a:r>
              <a:rPr lang="es-ES" dirty="0">
                <a:latin typeface="Palatino Linotype" panose="02040502050505030304" pitchFamily="18" charset="0"/>
              </a:rPr>
              <a:t>Kaolinite and </a:t>
            </a:r>
            <a:r>
              <a:rPr lang="es-ES" dirty="0" err="1">
                <a:latin typeface="Palatino Linotype" panose="02040502050505030304" pitchFamily="18" charset="0"/>
              </a:rPr>
              <a:t>its</a:t>
            </a:r>
            <a:r>
              <a:rPr lang="es-ES" dirty="0">
                <a:latin typeface="Palatino Linotype" panose="02040502050505030304" pitchFamily="18" charset="0"/>
              </a:rPr>
              <a:t> </a:t>
            </a:r>
            <a:r>
              <a:rPr lang="es-ES" dirty="0" err="1">
                <a:latin typeface="Palatino Linotype" panose="02040502050505030304" pitchFamily="18" charset="0"/>
              </a:rPr>
              <a:t>polytypes</a:t>
            </a:r>
            <a:r>
              <a:rPr lang="es-ES" dirty="0">
                <a:latin typeface="Palatino Linotype" panose="02040502050505030304" pitchFamily="18" charset="0"/>
              </a:rPr>
              <a:t>, </a:t>
            </a:r>
            <a:r>
              <a:rPr lang="es-ES" dirty="0" err="1">
                <a:latin typeface="Palatino Linotype" panose="02040502050505030304" pitchFamily="18" charset="0"/>
              </a:rPr>
              <a:t>dickite</a:t>
            </a:r>
            <a:r>
              <a:rPr lang="es-ES" dirty="0">
                <a:latin typeface="Palatino Linotype" panose="02040502050505030304" pitchFamily="18" charset="0"/>
              </a:rPr>
              <a:t> and </a:t>
            </a:r>
            <a:r>
              <a:rPr lang="es-ES" dirty="0" err="1">
                <a:latin typeface="Palatino Linotype" panose="02040502050505030304" pitchFamily="18" charset="0"/>
              </a:rPr>
              <a:t>halloysite</a:t>
            </a:r>
            <a:r>
              <a:rPr lang="es-ES" dirty="0">
                <a:latin typeface="Palatino Linotype" panose="02040502050505030304" pitchFamily="18" charset="0"/>
              </a:rPr>
              <a:t>, </a:t>
            </a:r>
            <a:r>
              <a:rPr lang="es-ES" dirty="0" err="1">
                <a:latin typeface="Palatino Linotype" panose="02040502050505030304" pitchFamily="18" charset="0"/>
              </a:rPr>
              <a:t>give</a:t>
            </a:r>
            <a:r>
              <a:rPr lang="es-ES" dirty="0">
                <a:latin typeface="Palatino Linotype" panose="02040502050505030304" pitchFamily="18" charset="0"/>
              </a:rPr>
              <a:t> </a:t>
            </a:r>
            <a:r>
              <a:rPr lang="es-ES" dirty="0" err="1">
                <a:latin typeface="Palatino Linotype" panose="02040502050505030304" pitchFamily="18" charset="0"/>
              </a:rPr>
              <a:t>rise</a:t>
            </a:r>
            <a:r>
              <a:rPr lang="es-ES" dirty="0">
                <a:latin typeface="Palatino Linotype" panose="02040502050505030304" pitchFamily="18" charset="0"/>
              </a:rPr>
              <a:t> </a:t>
            </a:r>
            <a:r>
              <a:rPr lang="es-ES" dirty="0" err="1">
                <a:latin typeface="Palatino Linotype" panose="02040502050505030304" pitchFamily="18" charset="0"/>
              </a:rPr>
              <a:t>to</a:t>
            </a:r>
            <a:r>
              <a:rPr lang="es-ES" dirty="0">
                <a:latin typeface="Palatino Linotype" panose="02040502050505030304" pitchFamily="18" charset="0"/>
              </a:rPr>
              <a:t> </a:t>
            </a:r>
            <a:r>
              <a:rPr lang="es-ES" dirty="0" err="1">
                <a:latin typeface="Palatino Linotype" panose="02040502050505030304" pitchFamily="18" charset="0"/>
              </a:rPr>
              <a:t>common</a:t>
            </a:r>
            <a:r>
              <a:rPr lang="es-ES" dirty="0">
                <a:latin typeface="Palatino Linotype" panose="02040502050505030304" pitchFamily="18" charset="0"/>
              </a:rPr>
              <a:t> </a:t>
            </a:r>
            <a:r>
              <a:rPr lang="es-ES" dirty="0" err="1">
                <a:latin typeface="Palatino Linotype" panose="02040502050505030304" pitchFamily="18" charset="0"/>
              </a:rPr>
              <a:t>absorption</a:t>
            </a:r>
            <a:r>
              <a:rPr lang="es-ES" dirty="0">
                <a:latin typeface="Palatino Linotype" panose="02040502050505030304" pitchFamily="18" charset="0"/>
              </a:rPr>
              <a:t> </a:t>
            </a:r>
            <a:r>
              <a:rPr lang="es-ES" dirty="0" err="1">
                <a:latin typeface="Palatino Linotype" panose="02040502050505030304" pitchFamily="18" charset="0"/>
              </a:rPr>
              <a:t>bands</a:t>
            </a:r>
            <a:r>
              <a:rPr lang="es-ES" dirty="0">
                <a:latin typeface="Palatino Linotype" panose="02040502050505030304" pitchFamily="18" charset="0"/>
              </a:rPr>
              <a:t> </a:t>
            </a:r>
            <a:r>
              <a:rPr lang="es-ES" dirty="0" err="1">
                <a:latin typeface="Palatino Linotype" panose="02040502050505030304" pitchFamily="18" charset="0"/>
              </a:rPr>
              <a:t>located</a:t>
            </a:r>
            <a:r>
              <a:rPr lang="es-ES" dirty="0">
                <a:latin typeface="Palatino Linotype" panose="02040502050505030304" pitchFamily="18" charset="0"/>
              </a:rPr>
              <a:t> in 1414 nm, 2114 nm, 2208 nm and 2383 nm.</a:t>
            </a:r>
          </a:p>
        </p:txBody>
      </p:sp>
      <p:sp>
        <p:nvSpPr>
          <p:cNvPr id="9" name="CuadroTexto 8">
            <a:extLst>
              <a:ext uri="{FF2B5EF4-FFF2-40B4-BE49-F238E27FC236}">
                <a16:creationId xmlns:a16="http://schemas.microsoft.com/office/drawing/2014/main" id="{99FED8C5-A109-41DB-8C6A-CA09BF81A76A}"/>
              </a:ext>
            </a:extLst>
          </p:cNvPr>
          <p:cNvSpPr txBox="1"/>
          <p:nvPr/>
        </p:nvSpPr>
        <p:spPr>
          <a:xfrm>
            <a:off x="373626" y="2080240"/>
            <a:ext cx="8153400" cy="646331"/>
          </a:xfrm>
          <a:prstGeom prst="rect">
            <a:avLst/>
          </a:prstGeom>
          <a:noFill/>
        </p:spPr>
        <p:txBody>
          <a:bodyPr wrap="square" rtlCol="0">
            <a:spAutoFit/>
          </a:bodyPr>
          <a:lstStyle/>
          <a:p>
            <a:pPr algn="just"/>
            <a:r>
              <a:rPr lang="es-ES" dirty="0"/>
              <a:t>-</a:t>
            </a:r>
            <a:r>
              <a:rPr lang="es-ES" dirty="0" err="1">
                <a:latin typeface="Palatino Linotype" panose="02040502050505030304" pitchFamily="18" charset="0"/>
              </a:rPr>
              <a:t>The</a:t>
            </a:r>
            <a:r>
              <a:rPr lang="es-ES" dirty="0">
                <a:latin typeface="Palatino Linotype" panose="02040502050505030304" pitchFamily="18" charset="0"/>
              </a:rPr>
              <a:t> global </a:t>
            </a:r>
            <a:r>
              <a:rPr lang="es-ES" dirty="0" err="1">
                <a:latin typeface="Palatino Linotype" panose="02040502050505030304" pitchFamily="18" charset="0"/>
              </a:rPr>
              <a:t>reflectance</a:t>
            </a:r>
            <a:r>
              <a:rPr lang="es-ES" dirty="0">
                <a:latin typeface="Palatino Linotype" panose="02040502050505030304" pitchFamily="18" charset="0"/>
              </a:rPr>
              <a:t> </a:t>
            </a:r>
            <a:r>
              <a:rPr lang="es-ES" dirty="0" err="1">
                <a:latin typeface="Palatino Linotype" panose="02040502050505030304" pitchFamily="18" charset="0"/>
              </a:rPr>
              <a:t>is</a:t>
            </a:r>
            <a:r>
              <a:rPr lang="es-ES" dirty="0">
                <a:latin typeface="Palatino Linotype" panose="02040502050505030304" pitchFamily="18" charset="0"/>
              </a:rPr>
              <a:t> </a:t>
            </a:r>
            <a:r>
              <a:rPr lang="es-ES" dirty="0" err="1">
                <a:latin typeface="Palatino Linotype" panose="02040502050505030304" pitchFamily="18" charset="0"/>
              </a:rPr>
              <a:t>higher</a:t>
            </a:r>
            <a:r>
              <a:rPr lang="es-ES" dirty="0">
                <a:latin typeface="Palatino Linotype" panose="02040502050505030304" pitchFamily="18" charset="0"/>
              </a:rPr>
              <a:t> in </a:t>
            </a:r>
            <a:r>
              <a:rPr lang="es-ES" dirty="0" err="1">
                <a:latin typeface="Palatino Linotype" panose="02040502050505030304" pitchFamily="18" charset="0"/>
              </a:rPr>
              <a:t>the</a:t>
            </a:r>
            <a:r>
              <a:rPr lang="es-ES" dirty="0">
                <a:latin typeface="Palatino Linotype" panose="02040502050505030304" pitchFamily="18" charset="0"/>
              </a:rPr>
              <a:t> </a:t>
            </a:r>
            <a:r>
              <a:rPr lang="es-ES" dirty="0" err="1">
                <a:latin typeface="Palatino Linotype" panose="02040502050505030304" pitchFamily="18" charset="0"/>
              </a:rPr>
              <a:t>dickite</a:t>
            </a:r>
            <a:r>
              <a:rPr lang="es-ES" dirty="0">
                <a:latin typeface="Palatino Linotype" panose="02040502050505030304" pitchFamily="18" charset="0"/>
              </a:rPr>
              <a:t> and kaolinite </a:t>
            </a:r>
            <a:r>
              <a:rPr lang="es-ES" dirty="0" err="1">
                <a:latin typeface="Palatino Linotype" panose="02040502050505030304" pitchFamily="18" charset="0"/>
              </a:rPr>
              <a:t>spectra</a:t>
            </a:r>
            <a:r>
              <a:rPr lang="es-ES" dirty="0">
                <a:latin typeface="Palatino Linotype" panose="02040502050505030304" pitchFamily="18" charset="0"/>
              </a:rPr>
              <a:t>, </a:t>
            </a:r>
            <a:r>
              <a:rPr lang="es-ES" dirty="0" err="1">
                <a:latin typeface="Palatino Linotype" panose="02040502050505030304" pitchFamily="18" charset="0"/>
              </a:rPr>
              <a:t>thus</a:t>
            </a:r>
            <a:r>
              <a:rPr lang="es-ES" dirty="0">
                <a:latin typeface="Palatino Linotype" panose="02040502050505030304" pitchFamily="18" charset="0"/>
              </a:rPr>
              <a:t> </a:t>
            </a:r>
            <a:r>
              <a:rPr lang="es-ES" dirty="0" err="1">
                <a:latin typeface="Palatino Linotype" panose="02040502050505030304" pitchFamily="18" charset="0"/>
              </a:rPr>
              <a:t>decreasing</a:t>
            </a:r>
            <a:r>
              <a:rPr lang="es-ES" dirty="0">
                <a:latin typeface="Palatino Linotype" panose="02040502050505030304" pitchFamily="18" charset="0"/>
              </a:rPr>
              <a:t> </a:t>
            </a:r>
            <a:r>
              <a:rPr lang="es-ES" dirty="0" err="1">
                <a:latin typeface="Palatino Linotype" panose="02040502050505030304" pitchFamily="18" charset="0"/>
              </a:rPr>
              <a:t>for</a:t>
            </a:r>
            <a:r>
              <a:rPr lang="es-ES" dirty="0">
                <a:latin typeface="Palatino Linotype" panose="02040502050505030304" pitchFamily="18" charset="0"/>
              </a:rPr>
              <a:t> </a:t>
            </a:r>
            <a:r>
              <a:rPr lang="es-ES" dirty="0" err="1">
                <a:latin typeface="Palatino Linotype" panose="02040502050505030304" pitchFamily="18" charset="0"/>
              </a:rPr>
              <a:t>the</a:t>
            </a:r>
            <a:r>
              <a:rPr lang="es-ES" dirty="0">
                <a:latin typeface="Palatino Linotype" panose="02040502050505030304" pitchFamily="18" charset="0"/>
              </a:rPr>
              <a:t> </a:t>
            </a:r>
            <a:r>
              <a:rPr lang="es-ES" dirty="0" err="1">
                <a:latin typeface="Palatino Linotype" panose="02040502050505030304" pitchFamily="18" charset="0"/>
              </a:rPr>
              <a:t>halloysite</a:t>
            </a:r>
            <a:r>
              <a:rPr lang="es-ES" dirty="0">
                <a:latin typeface="Palatino Linotype" panose="02040502050505030304" pitchFamily="18" charset="0"/>
              </a:rPr>
              <a:t> </a:t>
            </a:r>
            <a:r>
              <a:rPr lang="es-ES" dirty="0" err="1">
                <a:latin typeface="Palatino Linotype" panose="02040502050505030304" pitchFamily="18" charset="0"/>
              </a:rPr>
              <a:t>spectra</a:t>
            </a:r>
            <a:r>
              <a:rPr lang="es-ES" dirty="0">
                <a:latin typeface="Palatino Linotype" panose="02040502050505030304" pitchFamily="18" charset="0"/>
              </a:rPr>
              <a:t>. </a:t>
            </a:r>
          </a:p>
        </p:txBody>
      </p:sp>
    </p:spTree>
    <p:extLst>
      <p:ext uri="{BB962C8B-B14F-4D97-AF65-F5344CB8AC3E}">
        <p14:creationId xmlns:p14="http://schemas.microsoft.com/office/powerpoint/2010/main" val="1231683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44B676-DE6A-4DB3-AEDD-07B66DBCD965}"/>
              </a:ext>
            </a:extLst>
          </p:cNvPr>
          <p:cNvSpPr txBox="1"/>
          <p:nvPr/>
        </p:nvSpPr>
        <p:spPr>
          <a:xfrm>
            <a:off x="495300" y="649772"/>
            <a:ext cx="8153400" cy="461665"/>
          </a:xfrm>
          <a:prstGeom prst="rect">
            <a:avLst/>
          </a:prstGeom>
          <a:noFill/>
        </p:spPr>
        <p:txBody>
          <a:bodyPr wrap="square" rtlCol="0">
            <a:spAutoFit/>
          </a:bodyPr>
          <a:lstStyle/>
          <a:p>
            <a:r>
              <a:rPr lang="fr-FR" sz="2400" b="1" dirty="0">
                <a:latin typeface="Palatino Linotype" panose="02040502050505030304" pitchFamily="18" charset="0"/>
              </a:rPr>
              <a:t>Conclusions</a:t>
            </a:r>
          </a:p>
        </p:txBody>
      </p:sp>
      <p:sp>
        <p:nvSpPr>
          <p:cNvPr id="5" name="CuadroTexto 4">
            <a:extLst>
              <a:ext uri="{FF2B5EF4-FFF2-40B4-BE49-F238E27FC236}">
                <a16:creationId xmlns:a16="http://schemas.microsoft.com/office/drawing/2014/main" id="{8924EEFF-7BBC-4463-B4F8-2271843A9CA8}"/>
              </a:ext>
            </a:extLst>
          </p:cNvPr>
          <p:cNvSpPr txBox="1"/>
          <p:nvPr/>
        </p:nvSpPr>
        <p:spPr>
          <a:xfrm>
            <a:off x="344128" y="1838631"/>
            <a:ext cx="8691717" cy="3416320"/>
          </a:xfrm>
          <a:prstGeom prst="rect">
            <a:avLst/>
          </a:prstGeom>
          <a:noFill/>
        </p:spPr>
        <p:txBody>
          <a:bodyPr wrap="square" rtlCol="0">
            <a:spAutoFit/>
          </a:bodyPr>
          <a:lstStyle/>
          <a:p>
            <a:pPr algn="just"/>
            <a:r>
              <a:rPr lang="en-US" dirty="0"/>
              <a:t>-</a:t>
            </a:r>
            <a:r>
              <a:rPr lang="en-US" dirty="0">
                <a:latin typeface="Palatino Linotype" panose="02040502050505030304" pitchFamily="18" charset="0"/>
              </a:rPr>
              <a:t>5 kaolinites, 2 dickites and 6 halloysites have been identified.</a:t>
            </a:r>
          </a:p>
          <a:p>
            <a:pPr algn="just"/>
            <a:endParaRPr lang="en-US" dirty="0">
              <a:latin typeface="Palatino Linotype" panose="02040502050505030304" pitchFamily="18" charset="0"/>
            </a:endParaRPr>
          </a:p>
          <a:p>
            <a:pPr algn="just"/>
            <a:r>
              <a:rPr lang="es-ES" dirty="0">
                <a:latin typeface="Palatino Linotype" panose="02040502050505030304" pitchFamily="18" charset="0"/>
              </a:rPr>
              <a:t>-</a:t>
            </a:r>
            <a:r>
              <a:rPr lang="es-ES" dirty="0" err="1">
                <a:latin typeface="Palatino Linotype" panose="02040502050505030304" pitchFamily="18" charset="0"/>
              </a:rPr>
              <a:t>The</a:t>
            </a:r>
            <a:r>
              <a:rPr lang="es-ES" dirty="0">
                <a:latin typeface="Palatino Linotype" panose="02040502050505030304" pitchFamily="18" charset="0"/>
              </a:rPr>
              <a:t> </a:t>
            </a:r>
            <a:r>
              <a:rPr lang="es-ES" dirty="0" err="1">
                <a:latin typeface="Palatino Linotype" panose="02040502050505030304" pitchFamily="18" charset="0"/>
              </a:rPr>
              <a:t>main</a:t>
            </a:r>
            <a:r>
              <a:rPr lang="es-ES" dirty="0">
                <a:latin typeface="Palatino Linotype" panose="02040502050505030304" pitchFamily="18" charset="0"/>
              </a:rPr>
              <a:t> </a:t>
            </a:r>
            <a:r>
              <a:rPr lang="es-ES" dirty="0" err="1">
                <a:latin typeface="Palatino Linotype" panose="02040502050505030304" pitchFamily="18" charset="0"/>
              </a:rPr>
              <a:t>discriminatory</a:t>
            </a:r>
            <a:r>
              <a:rPr lang="es-ES" dirty="0">
                <a:latin typeface="Palatino Linotype" panose="02040502050505030304" pitchFamily="18" charset="0"/>
              </a:rPr>
              <a:t> </a:t>
            </a:r>
            <a:r>
              <a:rPr lang="es-ES" dirty="0" err="1">
                <a:latin typeface="Palatino Linotype" panose="02040502050505030304" pitchFamily="18" charset="0"/>
              </a:rPr>
              <a:t>absorption</a:t>
            </a:r>
            <a:r>
              <a:rPr lang="es-ES" dirty="0">
                <a:latin typeface="Palatino Linotype" panose="02040502050505030304" pitchFamily="18" charset="0"/>
              </a:rPr>
              <a:t> </a:t>
            </a:r>
            <a:r>
              <a:rPr lang="es-ES" dirty="0" err="1">
                <a:latin typeface="Palatino Linotype" panose="02040502050505030304" pitchFamily="18" charset="0"/>
              </a:rPr>
              <a:t>bands</a:t>
            </a:r>
            <a:r>
              <a:rPr lang="es-ES" dirty="0">
                <a:latin typeface="Palatino Linotype" panose="02040502050505030304" pitchFamily="18" charset="0"/>
              </a:rPr>
              <a:t> </a:t>
            </a:r>
            <a:r>
              <a:rPr lang="es-ES" dirty="0" err="1">
                <a:latin typeface="Palatino Linotype" panose="02040502050505030304" pitchFamily="18" charset="0"/>
              </a:rPr>
              <a:t>of</a:t>
            </a:r>
            <a:r>
              <a:rPr lang="es-ES" dirty="0">
                <a:latin typeface="Palatino Linotype" panose="02040502050505030304" pitchFamily="18" charset="0"/>
              </a:rPr>
              <a:t> </a:t>
            </a:r>
            <a:r>
              <a:rPr lang="es-ES" dirty="0" err="1">
                <a:latin typeface="Palatino Linotype" panose="02040502050505030304" pitchFamily="18" charset="0"/>
              </a:rPr>
              <a:t>the</a:t>
            </a:r>
            <a:r>
              <a:rPr lang="es-ES" dirty="0">
                <a:latin typeface="Palatino Linotype" panose="02040502050505030304" pitchFamily="18" charset="0"/>
              </a:rPr>
              <a:t> </a:t>
            </a:r>
            <a:r>
              <a:rPr lang="es-ES" dirty="0" err="1">
                <a:latin typeface="Palatino Linotype" panose="02040502050505030304" pitchFamily="18" charset="0"/>
              </a:rPr>
              <a:t>different</a:t>
            </a:r>
            <a:r>
              <a:rPr lang="es-ES" dirty="0">
                <a:latin typeface="Palatino Linotype" panose="02040502050505030304" pitchFamily="18" charset="0"/>
              </a:rPr>
              <a:t> </a:t>
            </a:r>
            <a:r>
              <a:rPr lang="es-ES" dirty="0" err="1">
                <a:latin typeface="Palatino Linotype" panose="02040502050505030304" pitchFamily="18" charset="0"/>
              </a:rPr>
              <a:t>polytypes</a:t>
            </a:r>
            <a:r>
              <a:rPr lang="es-ES" dirty="0">
                <a:latin typeface="Palatino Linotype" panose="02040502050505030304" pitchFamily="18" charset="0"/>
              </a:rPr>
              <a:t> are </a:t>
            </a:r>
            <a:r>
              <a:rPr lang="es-ES" dirty="0" err="1">
                <a:latin typeface="Palatino Linotype" panose="02040502050505030304" pitchFamily="18" charset="0"/>
              </a:rPr>
              <a:t>the</a:t>
            </a:r>
            <a:r>
              <a:rPr lang="es-ES" dirty="0">
                <a:latin typeface="Palatino Linotype" panose="02040502050505030304" pitchFamily="18" charset="0"/>
              </a:rPr>
              <a:t> </a:t>
            </a:r>
            <a:r>
              <a:rPr lang="es-ES" dirty="0" err="1">
                <a:latin typeface="Palatino Linotype" panose="02040502050505030304" pitchFamily="18" charset="0"/>
              </a:rPr>
              <a:t>following</a:t>
            </a:r>
            <a:r>
              <a:rPr lang="es-ES" dirty="0">
                <a:latin typeface="Palatino Linotype" panose="02040502050505030304" pitchFamily="18" charset="0"/>
              </a:rPr>
              <a:t>: 1397 nm, 1414 nm and 2208 nm </a:t>
            </a:r>
            <a:r>
              <a:rPr lang="es-ES" dirty="0" err="1">
                <a:latin typeface="Palatino Linotype" panose="02040502050505030304" pitchFamily="18" charset="0"/>
              </a:rPr>
              <a:t>with</a:t>
            </a:r>
            <a:r>
              <a:rPr lang="es-ES" dirty="0">
                <a:latin typeface="Palatino Linotype" panose="02040502050505030304" pitchFamily="18" charset="0"/>
              </a:rPr>
              <a:t> kaolinite, 1381 nm and 2178 nm </a:t>
            </a:r>
            <a:r>
              <a:rPr lang="es-ES" dirty="0" err="1">
                <a:latin typeface="Palatino Linotype" panose="02040502050505030304" pitchFamily="18" charset="0"/>
              </a:rPr>
              <a:t>with</a:t>
            </a:r>
            <a:r>
              <a:rPr lang="es-ES" dirty="0">
                <a:latin typeface="Palatino Linotype" panose="02040502050505030304" pitchFamily="18" charset="0"/>
              </a:rPr>
              <a:t> </a:t>
            </a:r>
            <a:r>
              <a:rPr lang="es-ES" dirty="0" err="1">
                <a:latin typeface="Palatino Linotype" panose="02040502050505030304" pitchFamily="18" charset="0"/>
              </a:rPr>
              <a:t>dickite</a:t>
            </a:r>
            <a:r>
              <a:rPr lang="es-ES" dirty="0">
                <a:latin typeface="Palatino Linotype" panose="02040502050505030304" pitchFamily="18" charset="0"/>
              </a:rPr>
              <a:t> and </a:t>
            </a:r>
            <a:r>
              <a:rPr lang="es-ES" dirty="0" err="1">
                <a:latin typeface="Palatino Linotype" panose="02040502050505030304" pitchFamily="18" charset="0"/>
              </a:rPr>
              <a:t>finally</a:t>
            </a:r>
            <a:r>
              <a:rPr lang="es-ES" dirty="0">
                <a:latin typeface="Palatino Linotype" panose="02040502050505030304" pitchFamily="18" charset="0"/>
              </a:rPr>
              <a:t>, 1913 nm and 2138 nm </a:t>
            </a:r>
            <a:r>
              <a:rPr lang="es-ES" dirty="0" err="1">
                <a:latin typeface="Palatino Linotype" panose="02040502050505030304" pitchFamily="18" charset="0"/>
              </a:rPr>
              <a:t>with</a:t>
            </a:r>
            <a:r>
              <a:rPr lang="es-ES" dirty="0">
                <a:latin typeface="Palatino Linotype" panose="02040502050505030304" pitchFamily="18" charset="0"/>
              </a:rPr>
              <a:t> </a:t>
            </a:r>
            <a:r>
              <a:rPr lang="es-ES" dirty="0" err="1">
                <a:latin typeface="Palatino Linotype" panose="02040502050505030304" pitchFamily="18" charset="0"/>
              </a:rPr>
              <a:t>halloysite</a:t>
            </a:r>
            <a:r>
              <a:rPr lang="es-ES" dirty="0">
                <a:latin typeface="Palatino Linotype" panose="02040502050505030304" pitchFamily="18" charset="0"/>
              </a:rPr>
              <a:t>.</a:t>
            </a:r>
          </a:p>
          <a:p>
            <a:pPr algn="just"/>
            <a:endParaRPr lang="es-ES" dirty="0">
              <a:latin typeface="Palatino Linotype" panose="02040502050505030304" pitchFamily="18" charset="0"/>
            </a:endParaRPr>
          </a:p>
          <a:p>
            <a:pPr algn="just"/>
            <a:r>
              <a:rPr lang="es-ES" b="1" dirty="0">
                <a:latin typeface="Palatino Linotype" panose="02040502050505030304" pitchFamily="18" charset="0"/>
              </a:rPr>
              <a:t>-</a:t>
            </a:r>
            <a:r>
              <a:rPr lang="en-US" dirty="0">
                <a:latin typeface="Palatino Linotype" panose="02040502050505030304" pitchFamily="18" charset="0"/>
              </a:rPr>
              <a:t>Groups of diagnostic peaks for kaolinite, dickite and halloysite polytypes have been identified in the VNIR-SWIR spectrum and in good agreement to XRD mineralogical identification allow an unequivocal classification of kaolinite polytypes.</a:t>
            </a:r>
            <a:endParaRPr lang="es-ES" b="1" dirty="0">
              <a:latin typeface="Palatino Linotype" panose="02040502050505030304" pitchFamily="18" charset="0"/>
            </a:endParaRPr>
          </a:p>
          <a:p>
            <a:pPr algn="just"/>
            <a:endParaRPr lang="es-ES" b="1" dirty="0">
              <a:latin typeface="Palatino Linotype" panose="02040502050505030304" pitchFamily="18" charset="0"/>
            </a:endParaRPr>
          </a:p>
          <a:p>
            <a:endParaRPr lang="es-ES" dirty="0"/>
          </a:p>
        </p:txBody>
      </p:sp>
    </p:spTree>
    <p:extLst>
      <p:ext uri="{BB962C8B-B14F-4D97-AF65-F5344CB8AC3E}">
        <p14:creationId xmlns:p14="http://schemas.microsoft.com/office/powerpoint/2010/main" val="1008549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604</TotalTime>
  <Words>550</Words>
  <Application>Microsoft Office PowerPoint</Application>
  <PresentationFormat>Presentación en pantalla (4:3)</PresentationFormat>
  <Paragraphs>43</Paragraphs>
  <Slides>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Calibri</vt:lpstr>
      <vt:lpstr>Calibri Light</vt:lpstr>
      <vt:lpstr>Palatino Linotype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Andrea Garcia</cp:lastModifiedBy>
  <cp:revision>75</cp:revision>
  <dcterms:created xsi:type="dcterms:W3CDTF">2017-05-27T02:37:01Z</dcterms:created>
  <dcterms:modified xsi:type="dcterms:W3CDTF">2020-10-28T09:01:43Z</dcterms:modified>
</cp:coreProperties>
</file>