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8" r:id="rId3"/>
    <p:sldId id="271" r:id="rId4"/>
    <p:sldId id="273" r:id="rId5"/>
    <p:sldId id="275" r:id="rId6"/>
    <p:sldId id="277" r:id="rId7"/>
    <p:sldId id="261" r:id="rId8"/>
    <p:sldId id="280" r:id="rId9"/>
    <p:sldId id="262" r:id="rId10"/>
    <p:sldId id="282" r:id="rId11"/>
    <p:sldId id="284" r:id="rId12"/>
    <p:sldId id="286" r:id="rId13"/>
    <p:sldId id="288" r:id="rId14"/>
    <p:sldId id="290"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8" d="100"/>
          <a:sy n="68"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595CA-DB54-45E5-8275-47416A6BE6BF}" type="datetimeFigureOut">
              <a:rPr lang="en-US" smtClean="0"/>
              <a:t>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54DE0-0B0F-4449-BFE8-51D22223D8E9}" type="slidenum">
              <a:rPr lang="en-US" smtClean="0"/>
              <a:t>‹#›</a:t>
            </a:fld>
            <a:endParaRPr lang="en-US"/>
          </a:p>
        </p:txBody>
      </p:sp>
    </p:spTree>
    <p:extLst>
      <p:ext uri="{BB962C8B-B14F-4D97-AF65-F5344CB8AC3E}">
        <p14:creationId xmlns:p14="http://schemas.microsoft.com/office/powerpoint/2010/main" val="6597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54DE0-0B0F-4449-BFE8-51D22223D8E9}" type="slidenum">
              <a:rPr lang="en-US" smtClean="0"/>
              <a:t>1</a:t>
            </a:fld>
            <a:endParaRPr lang="en-US"/>
          </a:p>
        </p:txBody>
      </p:sp>
    </p:spTree>
    <p:extLst>
      <p:ext uri="{BB962C8B-B14F-4D97-AF65-F5344CB8AC3E}">
        <p14:creationId xmlns:p14="http://schemas.microsoft.com/office/powerpoint/2010/main" val="381621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940030"/>
            <a:ext cx="8724900" cy="3416320"/>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Silvana Gjyli </a:t>
            </a:r>
            <a:r>
              <a:rPr lang="it-IT" b="1" baseline="30000" dirty="0">
                <a:latin typeface="Palatino Linotype" panose="02040502050505030304" pitchFamily="18" charset="0"/>
              </a:rPr>
              <a:t>1,*</a:t>
            </a:r>
            <a:r>
              <a:rPr lang="it-IT" b="1" dirty="0">
                <a:latin typeface="Palatino Linotype" panose="02040502050505030304" pitchFamily="18" charset="0"/>
              </a:rPr>
              <a:t>, Arjan Korpa </a:t>
            </a:r>
            <a:r>
              <a:rPr lang="it-IT" b="1" baseline="30000" dirty="0">
                <a:latin typeface="Palatino Linotype" panose="02040502050505030304" pitchFamily="18" charset="0"/>
              </a:rPr>
              <a:t>2</a:t>
            </a:r>
            <a:r>
              <a:rPr lang="it-IT" b="1" dirty="0">
                <a:latin typeface="Palatino Linotype" panose="02040502050505030304" pitchFamily="18" charset="0"/>
              </a:rPr>
              <a:t>, Valdet Teneqja </a:t>
            </a:r>
            <a:r>
              <a:rPr lang="it-IT" b="1" baseline="30000" dirty="0">
                <a:latin typeface="Palatino Linotype" panose="02040502050505030304" pitchFamily="18" charset="0"/>
              </a:rPr>
              <a:t>2</a:t>
            </a:r>
            <a:r>
              <a:rPr lang="it-IT" b="1" dirty="0">
                <a:latin typeface="Palatino Linotype" panose="02040502050505030304" pitchFamily="18" charset="0"/>
              </a:rPr>
              <a:t>, Dritan Siliqi </a:t>
            </a:r>
            <a:r>
              <a:rPr lang="it-IT" b="1" baseline="30000" dirty="0">
                <a:latin typeface="Palatino Linotype" panose="02040502050505030304" pitchFamily="18" charset="0"/>
              </a:rPr>
              <a:t>3</a:t>
            </a:r>
            <a:r>
              <a:rPr lang="it-IT" b="1" dirty="0">
                <a:latin typeface="Palatino Linotype" panose="02040502050505030304" pitchFamily="18" charset="0"/>
              </a:rPr>
              <a:t>, Claudia Belviso </a:t>
            </a:r>
            <a:r>
              <a:rPr lang="it-IT" b="1" baseline="30000" dirty="0">
                <a:latin typeface="Palatino Linotype" panose="02040502050505030304" pitchFamily="18" charset="0"/>
              </a:rPr>
              <a:t>4*</a:t>
            </a:r>
          </a:p>
          <a:p>
            <a:pPr algn="ctr"/>
            <a:endParaRPr lang="it-IT" b="1" baseline="30000" dirty="0">
              <a:latin typeface="Palatino Linotype" panose="02040502050505030304" pitchFamily="18" charset="0"/>
            </a:endParaRPr>
          </a:p>
          <a:p>
            <a:pPr marL="168275" indent="-168275" algn="just">
              <a:tabLst>
                <a:tab pos="112713" algn="l"/>
              </a:tabLst>
            </a:pPr>
            <a:r>
              <a:rPr lang="fr-FR" baseline="30000" dirty="0">
                <a:latin typeface="Palatino Linotype" panose="02040502050505030304" pitchFamily="18" charset="0"/>
              </a:rPr>
              <a:t>1</a:t>
            </a:r>
            <a:r>
              <a:rPr lang="fr-FR" dirty="0">
                <a:latin typeface="Palatino Linotype" panose="02040502050505030304" pitchFamily="18" charset="0"/>
              </a:rPr>
              <a:t> Department of Industrial Chemistry, Faculty of Natural Sciences, University of Tirana, 1000 Albania; </a:t>
            </a:r>
          </a:p>
          <a:p>
            <a:pPr marL="168275" indent="-168275" algn="just">
              <a:tabLst>
                <a:tab pos="112713" algn="l"/>
              </a:tabLst>
            </a:pPr>
            <a:r>
              <a:rPr lang="fr-FR" baseline="30000" dirty="0">
                <a:latin typeface="Palatino Linotype" panose="02040502050505030304" pitchFamily="18" charset="0"/>
              </a:rPr>
              <a:t>2</a:t>
            </a:r>
            <a:r>
              <a:rPr lang="fr-FR" dirty="0">
                <a:latin typeface="Palatino Linotype" panose="02040502050505030304" pitchFamily="18" charset="0"/>
              </a:rPr>
              <a:t> Department of Chemistry, Faculty of Natural Sciences, University of Tirana, 1000 Albania; </a:t>
            </a:r>
          </a:p>
          <a:p>
            <a:pPr marL="168275" indent="-168275" algn="just">
              <a:tabLst>
                <a:tab pos="112713" algn="l"/>
              </a:tabLst>
            </a:pPr>
            <a:r>
              <a:rPr lang="fr-FR" baseline="30000" dirty="0">
                <a:latin typeface="Palatino Linotype" panose="02040502050505030304" pitchFamily="18" charset="0"/>
              </a:rPr>
              <a:t>3</a:t>
            </a:r>
            <a:r>
              <a:rPr lang="fr-FR" dirty="0">
                <a:latin typeface="Palatino Linotype" panose="02040502050505030304" pitchFamily="18" charset="0"/>
              </a:rPr>
              <a:t>  Istituto di Cristallografia, Consiglio Nazionale delle Ricerche, 70126 Bari, Italy; </a:t>
            </a:r>
          </a:p>
          <a:p>
            <a:pPr marL="168275" indent="-168275" algn="just">
              <a:tabLst>
                <a:tab pos="112713" algn="l"/>
              </a:tabLst>
            </a:pPr>
            <a:r>
              <a:rPr lang="fr-FR" baseline="30000" dirty="0">
                <a:latin typeface="Palatino Linotype" panose="02040502050505030304" pitchFamily="18" charset="0"/>
              </a:rPr>
              <a:t>4 </a:t>
            </a:r>
            <a:r>
              <a:rPr lang="fr-FR" dirty="0">
                <a:latin typeface="Palatino Linotype" panose="02040502050505030304" pitchFamily="18" charset="0"/>
              </a:rPr>
              <a:t>	Institute of Methodologies for Environmental Analysis - IMAA-CNR, Tito Scalo (PZ), 85050 Italy; </a:t>
            </a: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vanagjyli@yahoo.com (S.Gj); claudia.belviso@imaa.cnr.it (C.B) </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75128E28-B78B-4CB0-BD16-5B07558D5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036"/>
            <a:ext cx="9144000" cy="3717036"/>
          </a:xfrm>
          <a:prstGeom prst="rect">
            <a:avLst/>
          </a:prstGeom>
        </p:spPr>
      </p:pic>
      <p:pic>
        <p:nvPicPr>
          <p:cNvPr id="8" name="Picture 3">
            <a:extLst>
              <a:ext uri="{FF2B5EF4-FFF2-40B4-BE49-F238E27FC236}">
                <a16:creationId xmlns:a16="http://schemas.microsoft.com/office/drawing/2014/main" id="{28F71689-1960-4034-BB20-368FB347E5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417" y="6175717"/>
            <a:ext cx="836134" cy="66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0BC1B2B0-9324-44CB-AAA7-FD9AE64E73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2695" y="6240331"/>
            <a:ext cx="664312" cy="61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a16="http://schemas.microsoft.com/office/drawing/2014/main" id="{0FBC3943-A168-44C1-990C-72597D6868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9768" y="6150279"/>
            <a:ext cx="770519" cy="7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2C360D1D-AF45-4E29-9C5B-C278398EBD9C}"/>
              </a:ext>
            </a:extLst>
          </p:cNvPr>
          <p:cNvSpPr txBox="1"/>
          <p:nvPr/>
        </p:nvSpPr>
        <p:spPr>
          <a:xfrm>
            <a:off x="495300" y="1570482"/>
            <a:ext cx="8153400" cy="830997"/>
          </a:xfrm>
          <a:prstGeom prst="rect">
            <a:avLst/>
          </a:prstGeom>
          <a:gradFill>
            <a:gsLst>
              <a:gs pos="0">
                <a:schemeClr val="accent4">
                  <a:lumMod val="75000"/>
                </a:schemeClr>
              </a:gs>
              <a:gs pos="74000">
                <a:schemeClr val="accent4">
                  <a:lumMod val="40000"/>
                  <a:lumOff val="60000"/>
                </a:schemeClr>
              </a:gs>
              <a:gs pos="83000">
                <a:schemeClr val="accent4">
                  <a:lumMod val="20000"/>
                  <a:lumOff val="80000"/>
                </a:schemeClr>
              </a:gs>
              <a:gs pos="100000">
                <a:schemeClr val="accent4">
                  <a:lumMod val="20000"/>
                  <a:lumOff val="80000"/>
                </a:schemeClr>
              </a:gs>
            </a:gsLst>
            <a:lin ang="5400000" scaled="1"/>
          </a:gradFill>
          <a:ln>
            <a:solidFill>
              <a:schemeClr val="bg1"/>
            </a:solidFill>
          </a:ln>
        </p:spPr>
        <p:txBody>
          <a:bodyPr wrap="square" rtlCol="0">
            <a:spAutoFit/>
          </a:bodyPr>
          <a:lstStyle/>
          <a:p>
            <a:pPr algn="ctr"/>
            <a:r>
              <a:rPr lang="en-US" sz="2400" b="1" dirty="0">
                <a:latin typeface="Palatino Linotype" panose="02040502050505030304" pitchFamily="18" charset="0"/>
              </a:rPr>
              <a:t>Siliceous fly ash utilization conditions for zeolite synthesis</a:t>
            </a:r>
            <a:endParaRPr lang="fr-FR" sz="2400" b="1" dirty="0">
              <a:latin typeface="Palatino Linotype" panose="02040502050505030304" pitchFamily="18" charset="0"/>
            </a:endParaRPr>
          </a:p>
        </p:txBody>
      </p:sp>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3693319"/>
          </a:xfrm>
          <a:prstGeom prst="rect">
            <a:avLst/>
          </a:prstGeom>
          <a:noFill/>
        </p:spPr>
        <p:txBody>
          <a:bodyPr wrap="square" rtlCol="0">
            <a:spAutoFit/>
          </a:bodyPr>
          <a:lstStyle/>
          <a:p>
            <a:pPr algn="just"/>
            <a:r>
              <a:rPr lang="en-US" dirty="0">
                <a:latin typeface="Palatino Linotype" panose="02040502050505030304" pitchFamily="18" charset="0"/>
              </a:rPr>
              <a:t>X-ray diffraction pattern shows that the generated </a:t>
            </a:r>
            <a:r>
              <a:rPr lang="en-US" b="1" dirty="0">
                <a:solidFill>
                  <a:schemeClr val="accent2"/>
                </a:solidFill>
                <a:latin typeface="Palatino Linotype" panose="02040502050505030304" pitchFamily="18" charset="0"/>
              </a:rPr>
              <a:t>X zeolite </a:t>
            </a:r>
            <a:r>
              <a:rPr lang="en-US" dirty="0">
                <a:latin typeface="Palatino Linotype" panose="02040502050505030304" pitchFamily="18" charset="0"/>
              </a:rPr>
              <a:t>has a high crystallinity and is pure phase. The surface area (BET) for this synthetic product was 412 m</a:t>
            </a:r>
            <a:r>
              <a:rPr lang="en-US" baseline="30000" dirty="0">
                <a:latin typeface="Palatino Linotype" panose="02040502050505030304" pitchFamily="18" charset="0"/>
              </a:rPr>
              <a:t>2</a:t>
            </a:r>
            <a:r>
              <a:rPr lang="en-US" dirty="0">
                <a:latin typeface="Palatino Linotype" panose="02040502050505030304" pitchFamily="18" charset="0"/>
              </a:rPr>
              <a:t>/g. The diffraction peaks of the powder pattern are well described by Na</a:t>
            </a:r>
            <a:r>
              <a:rPr lang="en-US" baseline="-25000" dirty="0">
                <a:latin typeface="Palatino Linotype" panose="02040502050505030304" pitchFamily="18" charset="0"/>
              </a:rPr>
              <a:t>71</a:t>
            </a:r>
            <a:r>
              <a:rPr lang="en-US" dirty="0">
                <a:latin typeface="Palatino Linotype" panose="02040502050505030304" pitchFamily="18" charset="0"/>
              </a:rPr>
              <a:t>(Si</a:t>
            </a:r>
            <a:r>
              <a:rPr lang="en-US" baseline="-25000" dirty="0">
                <a:latin typeface="Palatino Linotype" panose="02040502050505030304" pitchFamily="18" charset="0"/>
              </a:rPr>
              <a:t>121</a:t>
            </a:r>
            <a:r>
              <a:rPr lang="en-US" dirty="0">
                <a:latin typeface="Palatino Linotype" panose="02040502050505030304" pitchFamily="18" charset="0"/>
              </a:rPr>
              <a:t>Al</a:t>
            </a:r>
            <a:r>
              <a:rPr lang="en-US" baseline="-25000" dirty="0">
                <a:latin typeface="Palatino Linotype" panose="02040502050505030304" pitchFamily="18" charset="0"/>
              </a:rPr>
              <a:t>71</a:t>
            </a:r>
            <a:r>
              <a:rPr lang="en-US" dirty="0">
                <a:latin typeface="Palatino Linotype" panose="02040502050505030304" pitchFamily="18" charset="0"/>
              </a:rPr>
              <a:t>)O</a:t>
            </a:r>
            <a:r>
              <a:rPr lang="en-US" baseline="-25000" dirty="0">
                <a:latin typeface="Palatino Linotype" panose="02040502050505030304" pitchFamily="18" charset="0"/>
              </a:rPr>
              <a:t>384</a:t>
            </a:r>
            <a:r>
              <a:rPr lang="en-US" dirty="0">
                <a:latin typeface="Palatino Linotype" panose="02040502050505030304" pitchFamily="18" charset="0"/>
              </a:rPr>
              <a:t> crystal structure (Ref. 00-150-7214). </a:t>
            </a:r>
          </a:p>
          <a:p>
            <a:pPr algn="just"/>
            <a:r>
              <a:rPr lang="en-US" b="1" dirty="0">
                <a:solidFill>
                  <a:schemeClr val="accent2"/>
                </a:solidFill>
                <a:latin typeface="Palatino Linotype" panose="02040502050505030304" pitchFamily="18" charset="0"/>
              </a:rPr>
              <a:t>The synthesis of zeolites A is attributed to the modified Si / Al ratio with the addition of NaAlO</a:t>
            </a:r>
            <a:r>
              <a:rPr lang="en-US" b="1" baseline="-25000" dirty="0">
                <a:solidFill>
                  <a:schemeClr val="accent2"/>
                </a:solidFill>
                <a:latin typeface="Palatino Linotype" panose="02040502050505030304" pitchFamily="18" charset="0"/>
              </a:rPr>
              <a:t>2</a:t>
            </a:r>
            <a:r>
              <a:rPr lang="en-US" b="1" dirty="0">
                <a:solidFill>
                  <a:schemeClr val="accent2"/>
                </a:solidFill>
                <a:latin typeface="Palatino Linotype" panose="02040502050505030304" pitchFamily="18" charset="0"/>
              </a:rPr>
              <a:t> which enables the synthesis of zeolites A instead of zeolites X.</a:t>
            </a:r>
            <a:endParaRPr lang="en-US" dirty="0">
              <a:solidFill>
                <a:schemeClr val="accent2"/>
              </a:solidFill>
              <a:latin typeface="Palatino Linotype" panose="02040502050505030304" pitchFamily="18" charset="0"/>
            </a:endParaRPr>
          </a:p>
          <a:p>
            <a:pPr algn="just"/>
            <a:r>
              <a:rPr lang="en-US" dirty="0">
                <a:latin typeface="Palatino Linotype" panose="02040502050505030304" pitchFamily="18" charset="0"/>
              </a:rPr>
              <a:t>XRD model shows that </a:t>
            </a:r>
            <a:r>
              <a:rPr lang="en-US" b="1" dirty="0">
                <a:solidFill>
                  <a:schemeClr val="accent2"/>
                </a:solidFill>
                <a:latin typeface="Palatino Linotype" panose="02040502050505030304" pitchFamily="18" charset="0"/>
              </a:rPr>
              <a:t>zeolite A</a:t>
            </a:r>
            <a:r>
              <a:rPr lang="en-US" dirty="0">
                <a:latin typeface="Palatino Linotype" panose="02040502050505030304" pitchFamily="18" charset="0"/>
              </a:rPr>
              <a:t> is characterized by a very high crystallinity phase (80-97%). However, the results show that the surface area of this zeolite is 30 m</a:t>
            </a:r>
            <a:r>
              <a:rPr lang="en-US" baseline="30000" dirty="0">
                <a:latin typeface="Palatino Linotype" panose="02040502050505030304" pitchFamily="18" charset="0"/>
              </a:rPr>
              <a:t>2</a:t>
            </a:r>
            <a:r>
              <a:rPr lang="en-US" dirty="0">
                <a:latin typeface="Palatino Linotype" panose="02040502050505030304" pitchFamily="18" charset="0"/>
              </a:rPr>
              <a:t>/g (BET) much lower than X-type zeolite. The diffraction peaks of the powder pattern are well described by Na</a:t>
            </a:r>
            <a:r>
              <a:rPr lang="en-US" baseline="-25000" dirty="0">
                <a:latin typeface="Palatino Linotype" panose="02040502050505030304" pitchFamily="18" charset="0"/>
              </a:rPr>
              <a:t>12</a:t>
            </a:r>
            <a:r>
              <a:rPr lang="en-US" dirty="0">
                <a:latin typeface="Palatino Linotype" panose="02040502050505030304" pitchFamily="18" charset="0"/>
              </a:rPr>
              <a:t>(Al</a:t>
            </a:r>
            <a:r>
              <a:rPr lang="en-US" baseline="-25000" dirty="0">
                <a:latin typeface="Palatino Linotype" panose="02040502050505030304" pitchFamily="18" charset="0"/>
              </a:rPr>
              <a:t>12</a:t>
            </a:r>
            <a:r>
              <a:rPr lang="en-US" dirty="0">
                <a:latin typeface="Palatino Linotype" panose="02040502050505030304" pitchFamily="18" charset="0"/>
              </a:rPr>
              <a:t>Si</a:t>
            </a:r>
            <a:r>
              <a:rPr lang="en-US" baseline="-25000" dirty="0">
                <a:latin typeface="Palatino Linotype" panose="02040502050505030304" pitchFamily="18" charset="0"/>
              </a:rPr>
              <a:t>12</a:t>
            </a:r>
            <a:r>
              <a:rPr lang="en-US" dirty="0">
                <a:latin typeface="Palatino Linotype" panose="02040502050505030304" pitchFamily="18" charset="0"/>
              </a:rPr>
              <a:t>O</a:t>
            </a:r>
            <a:r>
              <a:rPr lang="en-US" baseline="-25000" dirty="0">
                <a:latin typeface="Palatino Linotype" panose="02040502050505030304" pitchFamily="18" charset="0"/>
              </a:rPr>
              <a:t>48</a:t>
            </a:r>
            <a:r>
              <a:rPr lang="en-US" dirty="0">
                <a:latin typeface="Palatino Linotype" panose="02040502050505030304" pitchFamily="18" charset="0"/>
              </a:rPr>
              <a:t>)(H</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27 </a:t>
            </a:r>
            <a:r>
              <a:rPr lang="en-US" dirty="0">
                <a:latin typeface="Palatino Linotype" panose="02040502050505030304" pitchFamily="18" charset="0"/>
              </a:rPr>
              <a:t>crystal structure (Ref. 00-8104-214). </a:t>
            </a:r>
          </a:p>
          <a:p>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956B2551-7022-4F24-98F0-98B63A6B5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4985981"/>
            <a:ext cx="1735494" cy="1735494"/>
          </a:xfrm>
          <a:prstGeom prst="rect">
            <a:avLst/>
          </a:prstGeom>
        </p:spPr>
      </p:pic>
      <p:grpSp>
        <p:nvGrpSpPr>
          <p:cNvPr id="8" name="Group 7">
            <a:extLst>
              <a:ext uri="{FF2B5EF4-FFF2-40B4-BE49-F238E27FC236}">
                <a16:creationId xmlns:a16="http://schemas.microsoft.com/office/drawing/2014/main" id="{8CD46E17-C685-440A-965D-3E061E5E4BF5}"/>
              </a:ext>
            </a:extLst>
          </p:cNvPr>
          <p:cNvGrpSpPr/>
          <p:nvPr/>
        </p:nvGrpSpPr>
        <p:grpSpPr>
          <a:xfrm>
            <a:off x="525290" y="3916680"/>
            <a:ext cx="6408910" cy="2941320"/>
            <a:chOff x="3171" y="-49433"/>
            <a:chExt cx="4864351" cy="4594631"/>
          </a:xfrm>
        </p:grpSpPr>
        <p:grpSp>
          <p:nvGrpSpPr>
            <p:cNvPr id="9" name="Group 8">
              <a:extLst>
                <a:ext uri="{FF2B5EF4-FFF2-40B4-BE49-F238E27FC236}">
                  <a16:creationId xmlns:a16="http://schemas.microsoft.com/office/drawing/2014/main" id="{6E92AB6B-0C2A-4A43-8E58-E843375D661E}"/>
                </a:ext>
              </a:extLst>
            </p:cNvPr>
            <p:cNvGrpSpPr/>
            <p:nvPr/>
          </p:nvGrpSpPr>
          <p:grpSpPr>
            <a:xfrm>
              <a:off x="147995" y="0"/>
              <a:ext cx="4719527" cy="4235855"/>
              <a:chOff x="148001" y="0"/>
              <a:chExt cx="8137526" cy="6679735"/>
            </a:xfrm>
          </p:grpSpPr>
          <p:grpSp>
            <p:nvGrpSpPr>
              <p:cNvPr id="14" name="Group 13">
                <a:extLst>
                  <a:ext uri="{FF2B5EF4-FFF2-40B4-BE49-F238E27FC236}">
                    <a16:creationId xmlns:a16="http://schemas.microsoft.com/office/drawing/2014/main" id="{2F8B0A25-9084-4428-8F37-B0048EA446CA}"/>
                  </a:ext>
                </a:extLst>
              </p:cNvPr>
              <p:cNvGrpSpPr>
                <a:grpSpLocks/>
              </p:cNvGrpSpPr>
              <p:nvPr/>
            </p:nvGrpSpPr>
            <p:grpSpPr bwMode="auto">
              <a:xfrm>
                <a:off x="148001" y="2769717"/>
                <a:ext cx="8137526" cy="3910018"/>
                <a:chOff x="147986" y="2883851"/>
                <a:chExt cx="5126" cy="2463"/>
              </a:xfrm>
            </p:grpSpPr>
            <p:sp>
              <p:nvSpPr>
                <p:cNvPr id="18" name="Rectangle 17">
                  <a:extLst>
                    <a:ext uri="{FF2B5EF4-FFF2-40B4-BE49-F238E27FC236}">
                      <a16:creationId xmlns:a16="http://schemas.microsoft.com/office/drawing/2014/main" id="{BA555E62-5110-41DF-A4AB-5C1EE4581A0A}"/>
                    </a:ext>
                  </a:extLst>
                </p:cNvPr>
                <p:cNvSpPr>
                  <a:spLocks noChangeArrowheads="1"/>
                </p:cNvSpPr>
                <p:nvPr/>
              </p:nvSpPr>
              <p:spPr bwMode="auto">
                <a:xfrm>
                  <a:off x="148113" y="2883931"/>
                  <a:ext cx="4980" cy="19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9" name="Line 7">
                  <a:extLst>
                    <a:ext uri="{FF2B5EF4-FFF2-40B4-BE49-F238E27FC236}">
                      <a16:creationId xmlns:a16="http://schemas.microsoft.com/office/drawing/2014/main" id="{666BDA2F-4F86-424F-BD80-53F438C0B72A}"/>
                    </a:ext>
                  </a:extLst>
                </p:cNvPr>
                <p:cNvCxnSpPr/>
                <p:nvPr/>
              </p:nvCxnSpPr>
              <p:spPr bwMode="auto">
                <a:xfrm>
                  <a:off x="148176"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 name="Line 8">
                  <a:extLst>
                    <a:ext uri="{FF2B5EF4-FFF2-40B4-BE49-F238E27FC236}">
                      <a16:creationId xmlns:a16="http://schemas.microsoft.com/office/drawing/2014/main" id="{D377DCFA-4D87-4731-BF7B-C4B584DF4741}"/>
                    </a:ext>
                  </a:extLst>
                </p:cNvPr>
                <p:cNvCxnSpPr/>
                <p:nvPr/>
              </p:nvCxnSpPr>
              <p:spPr bwMode="auto">
                <a:xfrm>
                  <a:off x="14824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 name="Line 9">
                  <a:extLst>
                    <a:ext uri="{FF2B5EF4-FFF2-40B4-BE49-F238E27FC236}">
                      <a16:creationId xmlns:a16="http://schemas.microsoft.com/office/drawing/2014/main" id="{8D692F34-3000-48CC-BC47-660F9DD5CED9}"/>
                    </a:ext>
                  </a:extLst>
                </p:cNvPr>
                <p:cNvCxnSpPr/>
                <p:nvPr/>
              </p:nvCxnSpPr>
              <p:spPr bwMode="auto">
                <a:xfrm>
                  <a:off x="148311"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 name="Line 10">
                  <a:extLst>
                    <a:ext uri="{FF2B5EF4-FFF2-40B4-BE49-F238E27FC236}">
                      <a16:creationId xmlns:a16="http://schemas.microsoft.com/office/drawing/2014/main" id="{7999AC7B-9B02-4E09-BF20-1E6A95F57977}"/>
                    </a:ext>
                  </a:extLst>
                </p:cNvPr>
                <p:cNvCxnSpPr/>
                <p:nvPr/>
              </p:nvCxnSpPr>
              <p:spPr bwMode="auto">
                <a:xfrm>
                  <a:off x="148378"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 name="Line 11">
                  <a:extLst>
                    <a:ext uri="{FF2B5EF4-FFF2-40B4-BE49-F238E27FC236}">
                      <a16:creationId xmlns:a16="http://schemas.microsoft.com/office/drawing/2014/main" id="{BABD9C40-E95C-44F9-A3FB-50C16C5FF9D4}"/>
                    </a:ext>
                  </a:extLst>
                </p:cNvPr>
                <p:cNvCxnSpPr/>
                <p:nvPr/>
              </p:nvCxnSpPr>
              <p:spPr bwMode="auto">
                <a:xfrm>
                  <a:off x="14844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 name="Line 12">
                  <a:extLst>
                    <a:ext uri="{FF2B5EF4-FFF2-40B4-BE49-F238E27FC236}">
                      <a16:creationId xmlns:a16="http://schemas.microsoft.com/office/drawing/2014/main" id="{A46EED35-7F37-4CD8-837D-155F62D268DD}"/>
                    </a:ext>
                  </a:extLst>
                </p:cNvPr>
                <p:cNvCxnSpPr/>
                <p:nvPr/>
              </p:nvCxnSpPr>
              <p:spPr bwMode="auto">
                <a:xfrm>
                  <a:off x="148442" y="2885904"/>
                  <a:ext cx="0" cy="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57A2328A-10D2-45BA-9D89-64E828AFF44D}"/>
                    </a:ext>
                  </a:extLst>
                </p:cNvPr>
                <p:cNvSpPr>
                  <a:spLocks noChangeArrowheads="1"/>
                </p:cNvSpPr>
                <p:nvPr/>
              </p:nvSpPr>
              <p:spPr bwMode="auto">
                <a:xfrm>
                  <a:off x="148404" y="2885954"/>
                  <a:ext cx="24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26" name="Line 14">
                  <a:extLst>
                    <a:ext uri="{FF2B5EF4-FFF2-40B4-BE49-F238E27FC236}">
                      <a16:creationId xmlns:a16="http://schemas.microsoft.com/office/drawing/2014/main" id="{622538C0-0F4D-4509-99E1-F54C7A11FD8F}"/>
                    </a:ext>
                  </a:extLst>
                </p:cNvPr>
                <p:cNvCxnSpPr/>
                <p:nvPr/>
              </p:nvCxnSpPr>
              <p:spPr bwMode="auto">
                <a:xfrm>
                  <a:off x="148509"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7" name="Line 15">
                  <a:extLst>
                    <a:ext uri="{FF2B5EF4-FFF2-40B4-BE49-F238E27FC236}">
                      <a16:creationId xmlns:a16="http://schemas.microsoft.com/office/drawing/2014/main" id="{D528414B-AF0E-497B-810A-4A9C13DA29DD}"/>
                    </a:ext>
                  </a:extLst>
                </p:cNvPr>
                <p:cNvCxnSpPr/>
                <p:nvPr/>
              </p:nvCxnSpPr>
              <p:spPr bwMode="auto">
                <a:xfrm>
                  <a:off x="148576"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8" name="Line 16">
                  <a:extLst>
                    <a:ext uri="{FF2B5EF4-FFF2-40B4-BE49-F238E27FC236}">
                      <a16:creationId xmlns:a16="http://schemas.microsoft.com/office/drawing/2014/main" id="{5B078DF2-E8E2-470C-9359-731387D8CD16}"/>
                    </a:ext>
                  </a:extLst>
                </p:cNvPr>
                <p:cNvCxnSpPr/>
                <p:nvPr/>
              </p:nvCxnSpPr>
              <p:spPr bwMode="auto">
                <a:xfrm>
                  <a:off x="14864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9" name="Line 17">
                  <a:extLst>
                    <a:ext uri="{FF2B5EF4-FFF2-40B4-BE49-F238E27FC236}">
                      <a16:creationId xmlns:a16="http://schemas.microsoft.com/office/drawing/2014/main" id="{E3ECF73D-E04D-48DF-96C4-DEDFEC822743}"/>
                    </a:ext>
                  </a:extLst>
                </p:cNvPr>
                <p:cNvCxnSpPr/>
                <p:nvPr/>
              </p:nvCxnSpPr>
              <p:spPr bwMode="auto">
                <a:xfrm>
                  <a:off x="148711"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0" name="Line 18">
                  <a:extLst>
                    <a:ext uri="{FF2B5EF4-FFF2-40B4-BE49-F238E27FC236}">
                      <a16:creationId xmlns:a16="http://schemas.microsoft.com/office/drawing/2014/main" id="{9906172F-6B8F-418B-ACAE-E7A6B88CA0D3}"/>
                    </a:ext>
                  </a:extLst>
                </p:cNvPr>
                <p:cNvCxnSpPr/>
                <p:nvPr/>
              </p:nvCxnSpPr>
              <p:spPr bwMode="auto">
                <a:xfrm>
                  <a:off x="14877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1" name="Line 19">
                  <a:extLst>
                    <a:ext uri="{FF2B5EF4-FFF2-40B4-BE49-F238E27FC236}">
                      <a16:creationId xmlns:a16="http://schemas.microsoft.com/office/drawing/2014/main" id="{EA839401-B679-45C7-AC0D-00B918818B39}"/>
                    </a:ext>
                  </a:extLst>
                </p:cNvPr>
                <p:cNvCxnSpPr/>
                <p:nvPr/>
              </p:nvCxnSpPr>
              <p:spPr bwMode="auto">
                <a:xfrm>
                  <a:off x="14884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2" name="Line 20">
                  <a:extLst>
                    <a:ext uri="{FF2B5EF4-FFF2-40B4-BE49-F238E27FC236}">
                      <a16:creationId xmlns:a16="http://schemas.microsoft.com/office/drawing/2014/main" id="{3B4AEBBE-70EE-4C83-BA1B-475B321E64D2}"/>
                    </a:ext>
                  </a:extLst>
                </p:cNvPr>
                <p:cNvCxnSpPr/>
                <p:nvPr/>
              </p:nvCxnSpPr>
              <p:spPr bwMode="auto">
                <a:xfrm>
                  <a:off x="148909"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3" name="Line 21">
                  <a:extLst>
                    <a:ext uri="{FF2B5EF4-FFF2-40B4-BE49-F238E27FC236}">
                      <a16:creationId xmlns:a16="http://schemas.microsoft.com/office/drawing/2014/main" id="{3AC8225A-380C-44EE-ACEB-2090E6F84797}"/>
                    </a:ext>
                  </a:extLst>
                </p:cNvPr>
                <p:cNvCxnSpPr/>
                <p:nvPr/>
              </p:nvCxnSpPr>
              <p:spPr bwMode="auto">
                <a:xfrm>
                  <a:off x="148977"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4" name="Line 22">
                  <a:extLst>
                    <a:ext uri="{FF2B5EF4-FFF2-40B4-BE49-F238E27FC236}">
                      <a16:creationId xmlns:a16="http://schemas.microsoft.com/office/drawing/2014/main" id="{FCBEAB1C-37C9-4F05-81E7-2D570B8EB00A}"/>
                    </a:ext>
                  </a:extLst>
                </p:cNvPr>
                <p:cNvCxnSpPr/>
                <p:nvPr/>
              </p:nvCxnSpPr>
              <p:spPr bwMode="auto">
                <a:xfrm>
                  <a:off x="149040"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5" name="Line 23">
                  <a:extLst>
                    <a:ext uri="{FF2B5EF4-FFF2-40B4-BE49-F238E27FC236}">
                      <a16:creationId xmlns:a16="http://schemas.microsoft.com/office/drawing/2014/main" id="{A2E662A6-3926-4F97-8327-90C0F55DEFC0}"/>
                    </a:ext>
                  </a:extLst>
                </p:cNvPr>
                <p:cNvCxnSpPr/>
                <p:nvPr/>
              </p:nvCxnSpPr>
              <p:spPr bwMode="auto">
                <a:xfrm>
                  <a:off x="149107"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6" name="Line 24">
                  <a:extLst>
                    <a:ext uri="{FF2B5EF4-FFF2-40B4-BE49-F238E27FC236}">
                      <a16:creationId xmlns:a16="http://schemas.microsoft.com/office/drawing/2014/main" id="{5562A0B0-A0BC-4931-B60D-9B80E7BC1413}"/>
                    </a:ext>
                  </a:extLst>
                </p:cNvPr>
                <p:cNvCxnSpPr/>
                <p:nvPr/>
              </p:nvCxnSpPr>
              <p:spPr bwMode="auto">
                <a:xfrm>
                  <a:off x="149107" y="2885904"/>
                  <a:ext cx="0" cy="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37" name="Rectangle 36">
                  <a:extLst>
                    <a:ext uri="{FF2B5EF4-FFF2-40B4-BE49-F238E27FC236}">
                      <a16:creationId xmlns:a16="http://schemas.microsoft.com/office/drawing/2014/main" id="{AB310E46-5324-4073-8E3A-5A8923DEEA28}"/>
                    </a:ext>
                  </a:extLst>
                </p:cNvPr>
                <p:cNvSpPr>
                  <a:spLocks noChangeArrowheads="1"/>
                </p:cNvSpPr>
                <p:nvPr/>
              </p:nvSpPr>
              <p:spPr bwMode="auto">
                <a:xfrm>
                  <a:off x="149069" y="2885954"/>
                  <a:ext cx="202"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38" name="Line 26">
                  <a:extLst>
                    <a:ext uri="{FF2B5EF4-FFF2-40B4-BE49-F238E27FC236}">
                      <a16:creationId xmlns:a16="http://schemas.microsoft.com/office/drawing/2014/main" id="{97AF4346-3E07-44DC-B364-E17EDD8D2833}"/>
                    </a:ext>
                  </a:extLst>
                </p:cNvPr>
                <p:cNvCxnSpPr/>
                <p:nvPr/>
              </p:nvCxnSpPr>
              <p:spPr bwMode="auto">
                <a:xfrm>
                  <a:off x="149175"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9" name="Line 27">
                  <a:extLst>
                    <a:ext uri="{FF2B5EF4-FFF2-40B4-BE49-F238E27FC236}">
                      <a16:creationId xmlns:a16="http://schemas.microsoft.com/office/drawing/2014/main" id="{EC748E66-466D-4D69-AC1F-61B2C3B77BB7}"/>
                    </a:ext>
                  </a:extLst>
                </p:cNvPr>
                <p:cNvCxnSpPr/>
                <p:nvPr/>
              </p:nvCxnSpPr>
              <p:spPr bwMode="auto">
                <a:xfrm>
                  <a:off x="14924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0" name="Line 28">
                  <a:extLst>
                    <a:ext uri="{FF2B5EF4-FFF2-40B4-BE49-F238E27FC236}">
                      <a16:creationId xmlns:a16="http://schemas.microsoft.com/office/drawing/2014/main" id="{8EE13AE5-375A-4882-9179-4F288750A50A}"/>
                    </a:ext>
                  </a:extLst>
                </p:cNvPr>
                <p:cNvCxnSpPr/>
                <p:nvPr/>
              </p:nvCxnSpPr>
              <p:spPr bwMode="auto">
                <a:xfrm>
                  <a:off x="149305"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1" name="Line 29">
                  <a:extLst>
                    <a:ext uri="{FF2B5EF4-FFF2-40B4-BE49-F238E27FC236}">
                      <a16:creationId xmlns:a16="http://schemas.microsoft.com/office/drawing/2014/main" id="{15ED119D-0C48-4EAB-9456-28823922B4D5}"/>
                    </a:ext>
                  </a:extLst>
                </p:cNvPr>
                <p:cNvCxnSpPr/>
                <p:nvPr/>
              </p:nvCxnSpPr>
              <p:spPr bwMode="auto">
                <a:xfrm>
                  <a:off x="149373"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2" name="Line 30">
                  <a:extLst>
                    <a:ext uri="{FF2B5EF4-FFF2-40B4-BE49-F238E27FC236}">
                      <a16:creationId xmlns:a16="http://schemas.microsoft.com/office/drawing/2014/main" id="{95E7695A-119E-412E-9637-73FFCA3B1DA2}"/>
                    </a:ext>
                  </a:extLst>
                </p:cNvPr>
                <p:cNvCxnSpPr/>
                <p:nvPr/>
              </p:nvCxnSpPr>
              <p:spPr bwMode="auto">
                <a:xfrm>
                  <a:off x="149440"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3" name="Line 31">
                  <a:extLst>
                    <a:ext uri="{FF2B5EF4-FFF2-40B4-BE49-F238E27FC236}">
                      <a16:creationId xmlns:a16="http://schemas.microsoft.com/office/drawing/2014/main" id="{EBEAA3AB-B685-4FBF-A565-01B16307289B}"/>
                    </a:ext>
                  </a:extLst>
                </p:cNvPr>
                <p:cNvCxnSpPr/>
                <p:nvPr/>
              </p:nvCxnSpPr>
              <p:spPr bwMode="auto">
                <a:xfrm>
                  <a:off x="149508"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4" name="Line 32">
                  <a:extLst>
                    <a:ext uri="{FF2B5EF4-FFF2-40B4-BE49-F238E27FC236}">
                      <a16:creationId xmlns:a16="http://schemas.microsoft.com/office/drawing/2014/main" id="{CD8F2828-5F48-4D73-9CEA-89DC3B65C5FD}"/>
                    </a:ext>
                  </a:extLst>
                </p:cNvPr>
                <p:cNvCxnSpPr/>
                <p:nvPr/>
              </p:nvCxnSpPr>
              <p:spPr bwMode="auto">
                <a:xfrm>
                  <a:off x="149575"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5" name="Line 33">
                  <a:extLst>
                    <a:ext uri="{FF2B5EF4-FFF2-40B4-BE49-F238E27FC236}">
                      <a16:creationId xmlns:a16="http://schemas.microsoft.com/office/drawing/2014/main" id="{F6CBE48B-178D-4BB7-BD40-CEC4C1ECF916}"/>
                    </a:ext>
                  </a:extLst>
                </p:cNvPr>
                <p:cNvCxnSpPr/>
                <p:nvPr/>
              </p:nvCxnSpPr>
              <p:spPr bwMode="auto">
                <a:xfrm>
                  <a:off x="149638"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6" name="Line 34">
                  <a:extLst>
                    <a:ext uri="{FF2B5EF4-FFF2-40B4-BE49-F238E27FC236}">
                      <a16:creationId xmlns:a16="http://schemas.microsoft.com/office/drawing/2014/main" id="{CEA88C0C-FCE7-428A-B8DB-72C63B39836B}"/>
                    </a:ext>
                  </a:extLst>
                </p:cNvPr>
                <p:cNvCxnSpPr/>
                <p:nvPr/>
              </p:nvCxnSpPr>
              <p:spPr bwMode="auto">
                <a:xfrm>
                  <a:off x="149706"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7" name="Line 35">
                  <a:extLst>
                    <a:ext uri="{FF2B5EF4-FFF2-40B4-BE49-F238E27FC236}">
                      <a16:creationId xmlns:a16="http://schemas.microsoft.com/office/drawing/2014/main" id="{54110969-778F-43DA-A589-AB3FA9E601A3}"/>
                    </a:ext>
                  </a:extLst>
                </p:cNvPr>
                <p:cNvCxnSpPr/>
                <p:nvPr/>
              </p:nvCxnSpPr>
              <p:spPr bwMode="auto">
                <a:xfrm>
                  <a:off x="149773"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8" name="Line 36">
                  <a:extLst>
                    <a:ext uri="{FF2B5EF4-FFF2-40B4-BE49-F238E27FC236}">
                      <a16:creationId xmlns:a16="http://schemas.microsoft.com/office/drawing/2014/main" id="{E3917D94-01E9-4FB2-8E38-26DE1B22FD0C}"/>
                    </a:ext>
                  </a:extLst>
                </p:cNvPr>
                <p:cNvCxnSpPr/>
                <p:nvPr/>
              </p:nvCxnSpPr>
              <p:spPr bwMode="auto">
                <a:xfrm>
                  <a:off x="149773" y="2885904"/>
                  <a:ext cx="0" cy="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49" name="Rectangle 48">
                  <a:extLst>
                    <a:ext uri="{FF2B5EF4-FFF2-40B4-BE49-F238E27FC236}">
                      <a16:creationId xmlns:a16="http://schemas.microsoft.com/office/drawing/2014/main" id="{FE9E82B4-1E5A-4085-84ED-F49F336CBDE9}"/>
                    </a:ext>
                  </a:extLst>
                </p:cNvPr>
                <p:cNvSpPr>
                  <a:spLocks noChangeArrowheads="1"/>
                </p:cNvSpPr>
                <p:nvPr/>
              </p:nvSpPr>
              <p:spPr bwMode="auto">
                <a:xfrm>
                  <a:off x="149735" y="2885954"/>
                  <a:ext cx="23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50" name="Line 38">
                  <a:extLst>
                    <a:ext uri="{FF2B5EF4-FFF2-40B4-BE49-F238E27FC236}">
                      <a16:creationId xmlns:a16="http://schemas.microsoft.com/office/drawing/2014/main" id="{60014107-32BD-45CE-BC5A-94577B52113C}"/>
                    </a:ext>
                  </a:extLst>
                </p:cNvPr>
                <p:cNvCxnSpPr/>
                <p:nvPr/>
              </p:nvCxnSpPr>
              <p:spPr bwMode="auto">
                <a:xfrm>
                  <a:off x="149840"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1" name="Line 39">
                  <a:extLst>
                    <a:ext uri="{FF2B5EF4-FFF2-40B4-BE49-F238E27FC236}">
                      <a16:creationId xmlns:a16="http://schemas.microsoft.com/office/drawing/2014/main" id="{79DB529A-2884-4873-AFA1-48587E3749DE}"/>
                    </a:ext>
                  </a:extLst>
                </p:cNvPr>
                <p:cNvCxnSpPr/>
                <p:nvPr/>
              </p:nvCxnSpPr>
              <p:spPr bwMode="auto">
                <a:xfrm>
                  <a:off x="14990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2" name="Line 40">
                  <a:extLst>
                    <a:ext uri="{FF2B5EF4-FFF2-40B4-BE49-F238E27FC236}">
                      <a16:creationId xmlns:a16="http://schemas.microsoft.com/office/drawing/2014/main" id="{FCDE23B8-8B74-4E91-A04D-26375F85F3A2}"/>
                    </a:ext>
                  </a:extLst>
                </p:cNvPr>
                <p:cNvCxnSpPr/>
                <p:nvPr/>
              </p:nvCxnSpPr>
              <p:spPr bwMode="auto">
                <a:xfrm>
                  <a:off x="149971"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3" name="Line 41">
                  <a:extLst>
                    <a:ext uri="{FF2B5EF4-FFF2-40B4-BE49-F238E27FC236}">
                      <a16:creationId xmlns:a16="http://schemas.microsoft.com/office/drawing/2014/main" id="{93C068A8-4BF5-45F3-A4E7-0119E93BBFC9}"/>
                    </a:ext>
                  </a:extLst>
                </p:cNvPr>
                <p:cNvCxnSpPr/>
                <p:nvPr/>
              </p:nvCxnSpPr>
              <p:spPr bwMode="auto">
                <a:xfrm>
                  <a:off x="150039"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4" name="Line 42">
                  <a:extLst>
                    <a:ext uri="{FF2B5EF4-FFF2-40B4-BE49-F238E27FC236}">
                      <a16:creationId xmlns:a16="http://schemas.microsoft.com/office/drawing/2014/main" id="{9F42C176-BDA6-47A7-91B1-5FD6335C3030}"/>
                    </a:ext>
                  </a:extLst>
                </p:cNvPr>
                <p:cNvCxnSpPr/>
                <p:nvPr/>
              </p:nvCxnSpPr>
              <p:spPr bwMode="auto">
                <a:xfrm>
                  <a:off x="150106"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5" name="Line 43">
                  <a:extLst>
                    <a:ext uri="{FF2B5EF4-FFF2-40B4-BE49-F238E27FC236}">
                      <a16:creationId xmlns:a16="http://schemas.microsoft.com/office/drawing/2014/main" id="{9D110F61-89A1-4F37-9525-E62B4BC03DC6}"/>
                    </a:ext>
                  </a:extLst>
                </p:cNvPr>
                <p:cNvCxnSpPr/>
                <p:nvPr/>
              </p:nvCxnSpPr>
              <p:spPr bwMode="auto">
                <a:xfrm>
                  <a:off x="150173"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6" name="Line 44">
                  <a:extLst>
                    <a:ext uri="{FF2B5EF4-FFF2-40B4-BE49-F238E27FC236}">
                      <a16:creationId xmlns:a16="http://schemas.microsoft.com/office/drawing/2014/main" id="{AC593FFA-6B79-4F55-B62E-73420A31FEA1}"/>
                    </a:ext>
                  </a:extLst>
                </p:cNvPr>
                <p:cNvCxnSpPr/>
                <p:nvPr/>
              </p:nvCxnSpPr>
              <p:spPr bwMode="auto">
                <a:xfrm>
                  <a:off x="150237"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7" name="Line 45">
                  <a:extLst>
                    <a:ext uri="{FF2B5EF4-FFF2-40B4-BE49-F238E27FC236}">
                      <a16:creationId xmlns:a16="http://schemas.microsoft.com/office/drawing/2014/main" id="{E84E9278-2646-4A7E-A1C9-E903B56D0BC7}"/>
                    </a:ext>
                  </a:extLst>
                </p:cNvPr>
                <p:cNvCxnSpPr/>
                <p:nvPr/>
              </p:nvCxnSpPr>
              <p:spPr bwMode="auto">
                <a:xfrm>
                  <a:off x="15030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8" name="Line 46">
                  <a:extLst>
                    <a:ext uri="{FF2B5EF4-FFF2-40B4-BE49-F238E27FC236}">
                      <a16:creationId xmlns:a16="http://schemas.microsoft.com/office/drawing/2014/main" id="{D323F212-427C-413A-8292-4AF5A39B9B71}"/>
                    </a:ext>
                  </a:extLst>
                </p:cNvPr>
                <p:cNvCxnSpPr/>
                <p:nvPr/>
              </p:nvCxnSpPr>
              <p:spPr bwMode="auto">
                <a:xfrm>
                  <a:off x="150371"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9" name="Line 47">
                  <a:extLst>
                    <a:ext uri="{FF2B5EF4-FFF2-40B4-BE49-F238E27FC236}">
                      <a16:creationId xmlns:a16="http://schemas.microsoft.com/office/drawing/2014/main" id="{76FEBA70-B512-4424-9A8F-A5E4E30F8276}"/>
                    </a:ext>
                  </a:extLst>
                </p:cNvPr>
                <p:cNvCxnSpPr/>
                <p:nvPr/>
              </p:nvCxnSpPr>
              <p:spPr bwMode="auto">
                <a:xfrm>
                  <a:off x="150439"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0" name="Line 48">
                  <a:extLst>
                    <a:ext uri="{FF2B5EF4-FFF2-40B4-BE49-F238E27FC236}">
                      <a16:creationId xmlns:a16="http://schemas.microsoft.com/office/drawing/2014/main" id="{30F7D449-604C-4371-8741-88698058FC3A}"/>
                    </a:ext>
                  </a:extLst>
                </p:cNvPr>
                <p:cNvCxnSpPr/>
                <p:nvPr/>
              </p:nvCxnSpPr>
              <p:spPr bwMode="auto">
                <a:xfrm>
                  <a:off x="150439" y="2885904"/>
                  <a:ext cx="0" cy="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61" name="Rectangle 60">
                  <a:extLst>
                    <a:ext uri="{FF2B5EF4-FFF2-40B4-BE49-F238E27FC236}">
                      <a16:creationId xmlns:a16="http://schemas.microsoft.com/office/drawing/2014/main" id="{F5E69FD6-A435-47B6-B888-F9101346854D}"/>
                    </a:ext>
                  </a:extLst>
                </p:cNvPr>
                <p:cNvSpPr>
                  <a:spLocks noChangeArrowheads="1"/>
                </p:cNvSpPr>
                <p:nvPr/>
              </p:nvSpPr>
              <p:spPr bwMode="auto">
                <a:xfrm>
                  <a:off x="150401" y="2885954"/>
                  <a:ext cx="20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62" name="Line 50">
                  <a:extLst>
                    <a:ext uri="{FF2B5EF4-FFF2-40B4-BE49-F238E27FC236}">
                      <a16:creationId xmlns:a16="http://schemas.microsoft.com/office/drawing/2014/main" id="{071AA2FC-4B40-4057-9965-6F8C86D3C2BB}"/>
                    </a:ext>
                  </a:extLst>
                </p:cNvPr>
                <p:cNvCxnSpPr/>
                <p:nvPr/>
              </p:nvCxnSpPr>
              <p:spPr bwMode="auto">
                <a:xfrm>
                  <a:off x="15050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3" name="Line 51">
                  <a:extLst>
                    <a:ext uri="{FF2B5EF4-FFF2-40B4-BE49-F238E27FC236}">
                      <a16:creationId xmlns:a16="http://schemas.microsoft.com/office/drawing/2014/main" id="{930EDADE-0C1E-44E3-8211-2EE2EB630603}"/>
                    </a:ext>
                  </a:extLst>
                </p:cNvPr>
                <p:cNvCxnSpPr/>
                <p:nvPr/>
              </p:nvCxnSpPr>
              <p:spPr bwMode="auto">
                <a:xfrm>
                  <a:off x="150569"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4" name="Line 52">
                  <a:extLst>
                    <a:ext uri="{FF2B5EF4-FFF2-40B4-BE49-F238E27FC236}">
                      <a16:creationId xmlns:a16="http://schemas.microsoft.com/office/drawing/2014/main" id="{D1248520-0A00-401D-87C6-E0F835FCC7C7}"/>
                    </a:ext>
                  </a:extLst>
                </p:cNvPr>
                <p:cNvCxnSpPr/>
                <p:nvPr/>
              </p:nvCxnSpPr>
              <p:spPr bwMode="auto">
                <a:xfrm>
                  <a:off x="150637"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5" name="Line 53">
                  <a:extLst>
                    <a:ext uri="{FF2B5EF4-FFF2-40B4-BE49-F238E27FC236}">
                      <a16:creationId xmlns:a16="http://schemas.microsoft.com/office/drawing/2014/main" id="{5BE1AE5E-DD63-4ECE-BB26-F596A827EBAC}"/>
                    </a:ext>
                  </a:extLst>
                </p:cNvPr>
                <p:cNvCxnSpPr/>
                <p:nvPr/>
              </p:nvCxnSpPr>
              <p:spPr bwMode="auto">
                <a:xfrm>
                  <a:off x="15070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6" name="Line 54">
                  <a:extLst>
                    <a:ext uri="{FF2B5EF4-FFF2-40B4-BE49-F238E27FC236}">
                      <a16:creationId xmlns:a16="http://schemas.microsoft.com/office/drawing/2014/main" id="{4F0839E2-4721-45A5-88A6-AC67107533EA}"/>
                    </a:ext>
                  </a:extLst>
                </p:cNvPr>
                <p:cNvCxnSpPr/>
                <p:nvPr/>
              </p:nvCxnSpPr>
              <p:spPr bwMode="auto">
                <a:xfrm>
                  <a:off x="15077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7" name="Line 55">
                  <a:extLst>
                    <a:ext uri="{FF2B5EF4-FFF2-40B4-BE49-F238E27FC236}">
                      <a16:creationId xmlns:a16="http://schemas.microsoft.com/office/drawing/2014/main" id="{44FEEE12-DD88-42CC-9784-DEAB27EA62A1}"/>
                    </a:ext>
                  </a:extLst>
                </p:cNvPr>
                <p:cNvCxnSpPr/>
                <p:nvPr/>
              </p:nvCxnSpPr>
              <p:spPr bwMode="auto">
                <a:xfrm>
                  <a:off x="150835"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8" name="Line 56">
                  <a:extLst>
                    <a:ext uri="{FF2B5EF4-FFF2-40B4-BE49-F238E27FC236}">
                      <a16:creationId xmlns:a16="http://schemas.microsoft.com/office/drawing/2014/main" id="{91E6B457-7B57-4380-ADF2-E4AEECF07C84}"/>
                    </a:ext>
                  </a:extLst>
                </p:cNvPr>
                <p:cNvCxnSpPr/>
                <p:nvPr/>
              </p:nvCxnSpPr>
              <p:spPr bwMode="auto">
                <a:xfrm>
                  <a:off x="15090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9" name="Line 57">
                  <a:extLst>
                    <a:ext uri="{FF2B5EF4-FFF2-40B4-BE49-F238E27FC236}">
                      <a16:creationId xmlns:a16="http://schemas.microsoft.com/office/drawing/2014/main" id="{28556766-EB9D-42D7-A1E0-DBCD44527AC8}"/>
                    </a:ext>
                  </a:extLst>
                </p:cNvPr>
                <p:cNvCxnSpPr/>
                <p:nvPr/>
              </p:nvCxnSpPr>
              <p:spPr bwMode="auto">
                <a:xfrm>
                  <a:off x="150970"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0" name="Line 58">
                  <a:extLst>
                    <a:ext uri="{FF2B5EF4-FFF2-40B4-BE49-F238E27FC236}">
                      <a16:creationId xmlns:a16="http://schemas.microsoft.com/office/drawing/2014/main" id="{25D7509A-92C2-41CE-9A76-B650FC899164}"/>
                    </a:ext>
                  </a:extLst>
                </p:cNvPr>
                <p:cNvCxnSpPr/>
                <p:nvPr/>
              </p:nvCxnSpPr>
              <p:spPr bwMode="auto">
                <a:xfrm>
                  <a:off x="151037"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1" name="Line 59">
                  <a:extLst>
                    <a:ext uri="{FF2B5EF4-FFF2-40B4-BE49-F238E27FC236}">
                      <a16:creationId xmlns:a16="http://schemas.microsoft.com/office/drawing/2014/main" id="{42962008-4A76-4510-BEE2-DC62A78A8D18}"/>
                    </a:ext>
                  </a:extLst>
                </p:cNvPr>
                <p:cNvCxnSpPr/>
                <p:nvPr/>
              </p:nvCxnSpPr>
              <p:spPr bwMode="auto">
                <a:xfrm>
                  <a:off x="151100"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2" name="Line 60">
                  <a:extLst>
                    <a:ext uri="{FF2B5EF4-FFF2-40B4-BE49-F238E27FC236}">
                      <a16:creationId xmlns:a16="http://schemas.microsoft.com/office/drawing/2014/main" id="{86390F46-9EE2-4CF9-960D-FC696E6A9785}"/>
                    </a:ext>
                  </a:extLst>
                </p:cNvPr>
                <p:cNvCxnSpPr/>
                <p:nvPr/>
              </p:nvCxnSpPr>
              <p:spPr bwMode="auto">
                <a:xfrm>
                  <a:off x="151100" y="2885904"/>
                  <a:ext cx="0" cy="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73" name="Rectangle 72">
                  <a:extLst>
                    <a:ext uri="{FF2B5EF4-FFF2-40B4-BE49-F238E27FC236}">
                      <a16:creationId xmlns:a16="http://schemas.microsoft.com/office/drawing/2014/main" id="{F1529A7B-2179-4E00-8BBB-211C75A4245A}"/>
                    </a:ext>
                  </a:extLst>
                </p:cNvPr>
                <p:cNvSpPr>
                  <a:spLocks noChangeArrowheads="1"/>
                </p:cNvSpPr>
                <p:nvPr/>
              </p:nvSpPr>
              <p:spPr bwMode="auto">
                <a:xfrm>
                  <a:off x="151062" y="2885954"/>
                  <a:ext cx="19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74" name="Line 62">
                  <a:extLst>
                    <a:ext uri="{FF2B5EF4-FFF2-40B4-BE49-F238E27FC236}">
                      <a16:creationId xmlns:a16="http://schemas.microsoft.com/office/drawing/2014/main" id="{765BA019-B967-43E8-96D5-B7E5E2B35AB1}"/>
                    </a:ext>
                  </a:extLst>
                </p:cNvPr>
                <p:cNvCxnSpPr/>
                <p:nvPr/>
              </p:nvCxnSpPr>
              <p:spPr bwMode="auto">
                <a:xfrm>
                  <a:off x="151168"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5" name="Line 63">
                  <a:extLst>
                    <a:ext uri="{FF2B5EF4-FFF2-40B4-BE49-F238E27FC236}">
                      <a16:creationId xmlns:a16="http://schemas.microsoft.com/office/drawing/2014/main" id="{F4F6E118-0808-4861-9A69-B68CDB3E1203}"/>
                    </a:ext>
                  </a:extLst>
                </p:cNvPr>
                <p:cNvCxnSpPr/>
                <p:nvPr/>
              </p:nvCxnSpPr>
              <p:spPr bwMode="auto">
                <a:xfrm>
                  <a:off x="151235"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6" name="Line 64">
                  <a:extLst>
                    <a:ext uri="{FF2B5EF4-FFF2-40B4-BE49-F238E27FC236}">
                      <a16:creationId xmlns:a16="http://schemas.microsoft.com/office/drawing/2014/main" id="{9CB30093-1E1D-49B8-9A35-C30D6F14FB70}"/>
                    </a:ext>
                  </a:extLst>
                </p:cNvPr>
                <p:cNvCxnSpPr/>
                <p:nvPr/>
              </p:nvCxnSpPr>
              <p:spPr bwMode="auto">
                <a:xfrm>
                  <a:off x="151303"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7" name="Line 65">
                  <a:extLst>
                    <a:ext uri="{FF2B5EF4-FFF2-40B4-BE49-F238E27FC236}">
                      <a16:creationId xmlns:a16="http://schemas.microsoft.com/office/drawing/2014/main" id="{665E2A12-80D7-41D9-A020-3F34A9BC9338}"/>
                    </a:ext>
                  </a:extLst>
                </p:cNvPr>
                <p:cNvCxnSpPr/>
                <p:nvPr/>
              </p:nvCxnSpPr>
              <p:spPr bwMode="auto">
                <a:xfrm>
                  <a:off x="151366"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8" name="Line 66">
                  <a:extLst>
                    <a:ext uri="{FF2B5EF4-FFF2-40B4-BE49-F238E27FC236}">
                      <a16:creationId xmlns:a16="http://schemas.microsoft.com/office/drawing/2014/main" id="{42B1C221-27D6-4018-B939-689FA24D5861}"/>
                    </a:ext>
                  </a:extLst>
                </p:cNvPr>
                <p:cNvCxnSpPr/>
                <p:nvPr/>
              </p:nvCxnSpPr>
              <p:spPr bwMode="auto">
                <a:xfrm>
                  <a:off x="151433"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9" name="Line 67">
                  <a:extLst>
                    <a:ext uri="{FF2B5EF4-FFF2-40B4-BE49-F238E27FC236}">
                      <a16:creationId xmlns:a16="http://schemas.microsoft.com/office/drawing/2014/main" id="{D08EBB55-A905-4950-B8DE-0ABEA30E1667}"/>
                    </a:ext>
                  </a:extLst>
                </p:cNvPr>
                <p:cNvCxnSpPr/>
                <p:nvPr/>
              </p:nvCxnSpPr>
              <p:spPr bwMode="auto">
                <a:xfrm>
                  <a:off x="151501"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0" name="Line 68">
                  <a:extLst>
                    <a:ext uri="{FF2B5EF4-FFF2-40B4-BE49-F238E27FC236}">
                      <a16:creationId xmlns:a16="http://schemas.microsoft.com/office/drawing/2014/main" id="{3D252DDC-7AF8-4E8F-9C6F-132A4A2D65C6}"/>
                    </a:ext>
                  </a:extLst>
                </p:cNvPr>
                <p:cNvCxnSpPr/>
                <p:nvPr/>
              </p:nvCxnSpPr>
              <p:spPr bwMode="auto">
                <a:xfrm>
                  <a:off x="151568"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1" name="Line 69">
                  <a:extLst>
                    <a:ext uri="{FF2B5EF4-FFF2-40B4-BE49-F238E27FC236}">
                      <a16:creationId xmlns:a16="http://schemas.microsoft.com/office/drawing/2014/main" id="{BA42653C-A511-41E7-8BD9-76BBB3C9F0F3}"/>
                    </a:ext>
                  </a:extLst>
                </p:cNvPr>
                <p:cNvCxnSpPr/>
                <p:nvPr/>
              </p:nvCxnSpPr>
              <p:spPr bwMode="auto">
                <a:xfrm>
                  <a:off x="151635"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2" name="Line 70">
                  <a:extLst>
                    <a:ext uri="{FF2B5EF4-FFF2-40B4-BE49-F238E27FC236}">
                      <a16:creationId xmlns:a16="http://schemas.microsoft.com/office/drawing/2014/main" id="{FAE5564C-C8E3-4DA8-A45C-11966A5B38EE}"/>
                    </a:ext>
                  </a:extLst>
                </p:cNvPr>
                <p:cNvCxnSpPr/>
                <p:nvPr/>
              </p:nvCxnSpPr>
              <p:spPr bwMode="auto">
                <a:xfrm>
                  <a:off x="151699"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3" name="Line 71">
                  <a:extLst>
                    <a:ext uri="{FF2B5EF4-FFF2-40B4-BE49-F238E27FC236}">
                      <a16:creationId xmlns:a16="http://schemas.microsoft.com/office/drawing/2014/main" id="{6A252543-350C-4C21-9905-91791423EEAB}"/>
                    </a:ext>
                  </a:extLst>
                </p:cNvPr>
                <p:cNvCxnSpPr/>
                <p:nvPr/>
              </p:nvCxnSpPr>
              <p:spPr bwMode="auto">
                <a:xfrm>
                  <a:off x="151766"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4" name="Line 72">
                  <a:extLst>
                    <a:ext uri="{FF2B5EF4-FFF2-40B4-BE49-F238E27FC236}">
                      <a16:creationId xmlns:a16="http://schemas.microsoft.com/office/drawing/2014/main" id="{4F463003-D6A1-47F5-8809-2135578DAF83}"/>
                    </a:ext>
                  </a:extLst>
                </p:cNvPr>
                <p:cNvCxnSpPr/>
                <p:nvPr/>
              </p:nvCxnSpPr>
              <p:spPr bwMode="auto">
                <a:xfrm>
                  <a:off x="151766" y="2885904"/>
                  <a:ext cx="0" cy="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85" name="Rectangle 84">
                  <a:extLst>
                    <a:ext uri="{FF2B5EF4-FFF2-40B4-BE49-F238E27FC236}">
                      <a16:creationId xmlns:a16="http://schemas.microsoft.com/office/drawing/2014/main" id="{3543472B-A3AA-4438-AA74-393CD0BE1E1D}"/>
                    </a:ext>
                  </a:extLst>
                </p:cNvPr>
                <p:cNvSpPr>
                  <a:spLocks noChangeArrowheads="1"/>
                </p:cNvSpPr>
                <p:nvPr/>
              </p:nvSpPr>
              <p:spPr bwMode="auto">
                <a:xfrm>
                  <a:off x="151728" y="2885954"/>
                  <a:ext cx="17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86" name="Line 74">
                  <a:extLst>
                    <a:ext uri="{FF2B5EF4-FFF2-40B4-BE49-F238E27FC236}">
                      <a16:creationId xmlns:a16="http://schemas.microsoft.com/office/drawing/2014/main" id="{C4170F38-5B98-4783-B86F-59A48B81BE80}"/>
                    </a:ext>
                  </a:extLst>
                </p:cNvPr>
                <p:cNvCxnSpPr/>
                <p:nvPr/>
              </p:nvCxnSpPr>
              <p:spPr bwMode="auto">
                <a:xfrm>
                  <a:off x="15183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7" name="Line 75">
                  <a:extLst>
                    <a:ext uri="{FF2B5EF4-FFF2-40B4-BE49-F238E27FC236}">
                      <a16:creationId xmlns:a16="http://schemas.microsoft.com/office/drawing/2014/main" id="{B6442010-123F-4F49-9AFB-AABC38031D94}"/>
                    </a:ext>
                  </a:extLst>
                </p:cNvPr>
                <p:cNvCxnSpPr/>
                <p:nvPr/>
              </p:nvCxnSpPr>
              <p:spPr bwMode="auto">
                <a:xfrm>
                  <a:off x="151901"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8" name="Line 76">
                  <a:extLst>
                    <a:ext uri="{FF2B5EF4-FFF2-40B4-BE49-F238E27FC236}">
                      <a16:creationId xmlns:a16="http://schemas.microsoft.com/office/drawing/2014/main" id="{C26D5E19-D34B-430B-92E5-1FB16C7C6227}"/>
                    </a:ext>
                  </a:extLst>
                </p:cNvPr>
                <p:cNvCxnSpPr/>
                <p:nvPr/>
              </p:nvCxnSpPr>
              <p:spPr bwMode="auto">
                <a:xfrm>
                  <a:off x="15196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9" name="Line 77">
                  <a:extLst>
                    <a:ext uri="{FF2B5EF4-FFF2-40B4-BE49-F238E27FC236}">
                      <a16:creationId xmlns:a16="http://schemas.microsoft.com/office/drawing/2014/main" id="{D321CCDE-7A06-4B0F-8983-0D16973DCFDD}"/>
                    </a:ext>
                  </a:extLst>
                </p:cNvPr>
                <p:cNvCxnSpPr/>
                <p:nvPr/>
              </p:nvCxnSpPr>
              <p:spPr bwMode="auto">
                <a:xfrm>
                  <a:off x="15203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0" name="Line 78">
                  <a:extLst>
                    <a:ext uri="{FF2B5EF4-FFF2-40B4-BE49-F238E27FC236}">
                      <a16:creationId xmlns:a16="http://schemas.microsoft.com/office/drawing/2014/main" id="{E71040C0-9B0D-4124-A57A-FD077CC3329D}"/>
                    </a:ext>
                  </a:extLst>
                </p:cNvPr>
                <p:cNvCxnSpPr/>
                <p:nvPr/>
              </p:nvCxnSpPr>
              <p:spPr bwMode="auto">
                <a:xfrm>
                  <a:off x="152099"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1" name="Line 79">
                  <a:extLst>
                    <a:ext uri="{FF2B5EF4-FFF2-40B4-BE49-F238E27FC236}">
                      <a16:creationId xmlns:a16="http://schemas.microsoft.com/office/drawing/2014/main" id="{D965A5AC-7D43-4137-99E4-6842A27CF3AA}"/>
                    </a:ext>
                  </a:extLst>
                </p:cNvPr>
                <p:cNvCxnSpPr/>
                <p:nvPr/>
              </p:nvCxnSpPr>
              <p:spPr bwMode="auto">
                <a:xfrm>
                  <a:off x="152166"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2" name="Line 80">
                  <a:extLst>
                    <a:ext uri="{FF2B5EF4-FFF2-40B4-BE49-F238E27FC236}">
                      <a16:creationId xmlns:a16="http://schemas.microsoft.com/office/drawing/2014/main" id="{AF8AF01D-C676-4A16-AA2D-4D0B21611572}"/>
                    </a:ext>
                  </a:extLst>
                </p:cNvPr>
                <p:cNvCxnSpPr/>
                <p:nvPr/>
              </p:nvCxnSpPr>
              <p:spPr bwMode="auto">
                <a:xfrm>
                  <a:off x="15223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3" name="Line 81">
                  <a:extLst>
                    <a:ext uri="{FF2B5EF4-FFF2-40B4-BE49-F238E27FC236}">
                      <a16:creationId xmlns:a16="http://schemas.microsoft.com/office/drawing/2014/main" id="{C432F87E-CD64-4BA5-87DA-827541E043DC}"/>
                    </a:ext>
                  </a:extLst>
                </p:cNvPr>
                <p:cNvCxnSpPr/>
                <p:nvPr/>
              </p:nvCxnSpPr>
              <p:spPr bwMode="auto">
                <a:xfrm>
                  <a:off x="152297"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4" name="Line 82">
                  <a:extLst>
                    <a:ext uri="{FF2B5EF4-FFF2-40B4-BE49-F238E27FC236}">
                      <a16:creationId xmlns:a16="http://schemas.microsoft.com/office/drawing/2014/main" id="{589E1841-A96B-4BB6-98AB-107A2D2461D8}"/>
                    </a:ext>
                  </a:extLst>
                </p:cNvPr>
                <p:cNvCxnSpPr/>
                <p:nvPr/>
              </p:nvCxnSpPr>
              <p:spPr bwMode="auto">
                <a:xfrm>
                  <a:off x="152364"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5" name="Line 83">
                  <a:extLst>
                    <a:ext uri="{FF2B5EF4-FFF2-40B4-BE49-F238E27FC236}">
                      <a16:creationId xmlns:a16="http://schemas.microsoft.com/office/drawing/2014/main" id="{BBB0D006-7B49-44E6-934A-3FD2835FA653}"/>
                    </a:ext>
                  </a:extLst>
                </p:cNvPr>
                <p:cNvCxnSpPr/>
                <p:nvPr/>
              </p:nvCxnSpPr>
              <p:spPr bwMode="auto">
                <a:xfrm>
                  <a:off x="15243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6" name="Line 84">
                  <a:extLst>
                    <a:ext uri="{FF2B5EF4-FFF2-40B4-BE49-F238E27FC236}">
                      <a16:creationId xmlns:a16="http://schemas.microsoft.com/office/drawing/2014/main" id="{6A24A486-8750-4FB5-92A5-5672728C9589}"/>
                    </a:ext>
                  </a:extLst>
                </p:cNvPr>
                <p:cNvCxnSpPr/>
                <p:nvPr/>
              </p:nvCxnSpPr>
              <p:spPr bwMode="auto">
                <a:xfrm>
                  <a:off x="152432" y="2885904"/>
                  <a:ext cx="0" cy="5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97" name="Rectangle 96">
                  <a:extLst>
                    <a:ext uri="{FF2B5EF4-FFF2-40B4-BE49-F238E27FC236}">
                      <a16:creationId xmlns:a16="http://schemas.microsoft.com/office/drawing/2014/main" id="{08D865D8-A562-4895-84D1-863C9335FB0F}"/>
                    </a:ext>
                  </a:extLst>
                </p:cNvPr>
                <p:cNvSpPr>
                  <a:spLocks noChangeArrowheads="1"/>
                </p:cNvSpPr>
                <p:nvPr/>
              </p:nvSpPr>
              <p:spPr bwMode="auto">
                <a:xfrm>
                  <a:off x="152393" y="2885954"/>
                  <a:ext cx="18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98" name="Line 86">
                  <a:extLst>
                    <a:ext uri="{FF2B5EF4-FFF2-40B4-BE49-F238E27FC236}">
                      <a16:creationId xmlns:a16="http://schemas.microsoft.com/office/drawing/2014/main" id="{BD797CD4-74A0-414A-9E91-9964F0C6AF9B}"/>
                    </a:ext>
                  </a:extLst>
                </p:cNvPr>
                <p:cNvCxnSpPr/>
                <p:nvPr/>
              </p:nvCxnSpPr>
              <p:spPr bwMode="auto">
                <a:xfrm>
                  <a:off x="152499"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9" name="Line 87">
                  <a:extLst>
                    <a:ext uri="{FF2B5EF4-FFF2-40B4-BE49-F238E27FC236}">
                      <a16:creationId xmlns:a16="http://schemas.microsoft.com/office/drawing/2014/main" id="{B9481A29-C004-48B2-9F8A-B9FE8D320DE3}"/>
                    </a:ext>
                  </a:extLst>
                </p:cNvPr>
                <p:cNvCxnSpPr/>
                <p:nvPr/>
              </p:nvCxnSpPr>
              <p:spPr bwMode="auto">
                <a:xfrm>
                  <a:off x="15256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0" name="Line 88">
                  <a:extLst>
                    <a:ext uri="{FF2B5EF4-FFF2-40B4-BE49-F238E27FC236}">
                      <a16:creationId xmlns:a16="http://schemas.microsoft.com/office/drawing/2014/main" id="{26B05EFB-336C-4B39-BFD2-1FBC8DDF6653}"/>
                    </a:ext>
                  </a:extLst>
                </p:cNvPr>
                <p:cNvCxnSpPr/>
                <p:nvPr/>
              </p:nvCxnSpPr>
              <p:spPr bwMode="auto">
                <a:xfrm>
                  <a:off x="152630"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1" name="Line 89">
                  <a:extLst>
                    <a:ext uri="{FF2B5EF4-FFF2-40B4-BE49-F238E27FC236}">
                      <a16:creationId xmlns:a16="http://schemas.microsoft.com/office/drawing/2014/main" id="{C48DACFF-3C88-46CC-B88A-5EC9DFB84349}"/>
                    </a:ext>
                  </a:extLst>
                </p:cNvPr>
                <p:cNvCxnSpPr/>
                <p:nvPr/>
              </p:nvCxnSpPr>
              <p:spPr bwMode="auto">
                <a:xfrm>
                  <a:off x="152697"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2" name="Line 90">
                  <a:extLst>
                    <a:ext uri="{FF2B5EF4-FFF2-40B4-BE49-F238E27FC236}">
                      <a16:creationId xmlns:a16="http://schemas.microsoft.com/office/drawing/2014/main" id="{B0BE24E1-AEFC-4349-8B53-F6F21A6806D3}"/>
                    </a:ext>
                  </a:extLst>
                </p:cNvPr>
                <p:cNvCxnSpPr/>
                <p:nvPr/>
              </p:nvCxnSpPr>
              <p:spPr bwMode="auto">
                <a:xfrm>
                  <a:off x="152765"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3" name="Line 91">
                  <a:extLst>
                    <a:ext uri="{FF2B5EF4-FFF2-40B4-BE49-F238E27FC236}">
                      <a16:creationId xmlns:a16="http://schemas.microsoft.com/office/drawing/2014/main" id="{F4A5C104-33F4-4569-9A31-B538487FCA19}"/>
                    </a:ext>
                  </a:extLst>
                </p:cNvPr>
                <p:cNvCxnSpPr/>
                <p:nvPr/>
              </p:nvCxnSpPr>
              <p:spPr bwMode="auto">
                <a:xfrm>
                  <a:off x="152832"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4" name="Line 92">
                  <a:extLst>
                    <a:ext uri="{FF2B5EF4-FFF2-40B4-BE49-F238E27FC236}">
                      <a16:creationId xmlns:a16="http://schemas.microsoft.com/office/drawing/2014/main" id="{7C6E7005-9E60-433A-A01B-6E1C716DF015}"/>
                    </a:ext>
                  </a:extLst>
                </p:cNvPr>
                <p:cNvCxnSpPr/>
                <p:nvPr/>
              </p:nvCxnSpPr>
              <p:spPr bwMode="auto">
                <a:xfrm>
                  <a:off x="152895"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5" name="Line 93">
                  <a:extLst>
                    <a:ext uri="{FF2B5EF4-FFF2-40B4-BE49-F238E27FC236}">
                      <a16:creationId xmlns:a16="http://schemas.microsoft.com/office/drawing/2014/main" id="{D5F3177A-AC0E-474D-A71A-AC60E30ACCFE}"/>
                    </a:ext>
                  </a:extLst>
                </p:cNvPr>
                <p:cNvCxnSpPr/>
                <p:nvPr/>
              </p:nvCxnSpPr>
              <p:spPr bwMode="auto">
                <a:xfrm>
                  <a:off x="152963"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6" name="Line 94">
                  <a:extLst>
                    <a:ext uri="{FF2B5EF4-FFF2-40B4-BE49-F238E27FC236}">
                      <a16:creationId xmlns:a16="http://schemas.microsoft.com/office/drawing/2014/main" id="{C39A5030-07E8-4C30-9EAE-2948FCB02162}"/>
                    </a:ext>
                  </a:extLst>
                </p:cNvPr>
                <p:cNvCxnSpPr/>
                <p:nvPr/>
              </p:nvCxnSpPr>
              <p:spPr bwMode="auto">
                <a:xfrm>
                  <a:off x="153030" y="2885904"/>
                  <a:ext cx="0" cy="2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7" name="Line 96">
                  <a:extLst>
                    <a:ext uri="{FF2B5EF4-FFF2-40B4-BE49-F238E27FC236}">
                      <a16:creationId xmlns:a16="http://schemas.microsoft.com/office/drawing/2014/main" id="{C274CC39-85B3-4B22-83BB-2899C7E7C199}"/>
                    </a:ext>
                  </a:extLst>
                </p:cNvPr>
                <p:cNvCxnSpPr/>
                <p:nvPr/>
              </p:nvCxnSpPr>
              <p:spPr bwMode="auto">
                <a:xfrm>
                  <a:off x="148054" y="2885895"/>
                  <a:ext cx="59"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108" name="Rectangle 107">
                  <a:extLst>
                    <a:ext uri="{FF2B5EF4-FFF2-40B4-BE49-F238E27FC236}">
                      <a16:creationId xmlns:a16="http://schemas.microsoft.com/office/drawing/2014/main" id="{D06722EE-B5DF-470C-8831-180332838768}"/>
                    </a:ext>
                  </a:extLst>
                </p:cNvPr>
                <p:cNvSpPr>
                  <a:spLocks noChangeArrowheads="1"/>
                </p:cNvSpPr>
                <p:nvPr/>
              </p:nvSpPr>
              <p:spPr bwMode="auto">
                <a:xfrm>
                  <a:off x="147986" y="2885857"/>
                  <a:ext cx="97"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109" name="Line 98">
                  <a:extLst>
                    <a:ext uri="{FF2B5EF4-FFF2-40B4-BE49-F238E27FC236}">
                      <a16:creationId xmlns:a16="http://schemas.microsoft.com/office/drawing/2014/main" id="{C19C0012-125A-4A98-93EE-C7194833AF3F}"/>
                    </a:ext>
                  </a:extLst>
                </p:cNvPr>
                <p:cNvCxnSpPr/>
                <p:nvPr/>
              </p:nvCxnSpPr>
              <p:spPr bwMode="auto">
                <a:xfrm>
                  <a:off x="148054" y="2885214"/>
                  <a:ext cx="59"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0" name="Line 100">
                  <a:extLst>
                    <a:ext uri="{FF2B5EF4-FFF2-40B4-BE49-F238E27FC236}">
                      <a16:creationId xmlns:a16="http://schemas.microsoft.com/office/drawing/2014/main" id="{0C91427D-FC12-47E6-8813-F712CA99B0E4}"/>
                    </a:ext>
                  </a:extLst>
                </p:cNvPr>
                <p:cNvCxnSpPr/>
                <p:nvPr/>
              </p:nvCxnSpPr>
              <p:spPr bwMode="auto">
                <a:xfrm>
                  <a:off x="148054" y="2884537"/>
                  <a:ext cx="59"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111" name="Freeform 102">
                  <a:extLst>
                    <a:ext uri="{FF2B5EF4-FFF2-40B4-BE49-F238E27FC236}">
                      <a16:creationId xmlns:a16="http://schemas.microsoft.com/office/drawing/2014/main" id="{71D50209-0967-4654-844D-D7F8B95FBFA7}"/>
                    </a:ext>
                  </a:extLst>
                </p:cNvPr>
                <p:cNvSpPr>
                  <a:spLocks/>
                </p:cNvSpPr>
                <p:nvPr/>
              </p:nvSpPr>
              <p:spPr bwMode="auto">
                <a:xfrm>
                  <a:off x="148132" y="2883851"/>
                  <a:ext cx="4980" cy="1876"/>
                </a:xfrm>
                <a:custGeom>
                  <a:avLst/>
                  <a:gdLst>
                    <a:gd name="T0" fmla="*/ 17 w 1182"/>
                    <a:gd name="T1" fmla="*/ 385 h 446"/>
                    <a:gd name="T2" fmla="*/ 35 w 1182"/>
                    <a:gd name="T3" fmla="*/ 294 h 446"/>
                    <a:gd name="T4" fmla="*/ 55 w 1182"/>
                    <a:gd name="T5" fmla="*/ 404 h 446"/>
                    <a:gd name="T6" fmla="*/ 75 w 1182"/>
                    <a:gd name="T7" fmla="*/ 392 h 446"/>
                    <a:gd name="T8" fmla="*/ 92 w 1182"/>
                    <a:gd name="T9" fmla="*/ 413 h 446"/>
                    <a:gd name="T10" fmla="*/ 111 w 1182"/>
                    <a:gd name="T11" fmla="*/ 406 h 446"/>
                    <a:gd name="T12" fmla="*/ 129 w 1182"/>
                    <a:gd name="T13" fmla="*/ 417 h 446"/>
                    <a:gd name="T14" fmla="*/ 149 w 1182"/>
                    <a:gd name="T15" fmla="*/ 419 h 446"/>
                    <a:gd name="T16" fmla="*/ 169 w 1182"/>
                    <a:gd name="T17" fmla="*/ 419 h 446"/>
                    <a:gd name="T18" fmla="*/ 186 w 1182"/>
                    <a:gd name="T19" fmla="*/ 422 h 446"/>
                    <a:gd name="T20" fmla="*/ 204 w 1182"/>
                    <a:gd name="T21" fmla="*/ 420 h 446"/>
                    <a:gd name="T22" fmla="*/ 224 w 1182"/>
                    <a:gd name="T23" fmla="*/ 425 h 446"/>
                    <a:gd name="T24" fmla="*/ 244 w 1182"/>
                    <a:gd name="T25" fmla="*/ 391 h 446"/>
                    <a:gd name="T26" fmla="*/ 263 w 1182"/>
                    <a:gd name="T27" fmla="*/ 158 h 446"/>
                    <a:gd name="T28" fmla="*/ 280 w 1182"/>
                    <a:gd name="T29" fmla="*/ 416 h 446"/>
                    <a:gd name="T30" fmla="*/ 298 w 1182"/>
                    <a:gd name="T31" fmla="*/ 210 h 446"/>
                    <a:gd name="T32" fmla="*/ 318 w 1182"/>
                    <a:gd name="T33" fmla="*/ 416 h 446"/>
                    <a:gd name="T34" fmla="*/ 336 w 1182"/>
                    <a:gd name="T35" fmla="*/ 415 h 446"/>
                    <a:gd name="T36" fmla="*/ 353 w 1182"/>
                    <a:gd name="T37" fmla="*/ 412 h 446"/>
                    <a:gd name="T38" fmla="*/ 371 w 1182"/>
                    <a:gd name="T39" fmla="*/ 405 h 446"/>
                    <a:gd name="T40" fmla="*/ 390 w 1182"/>
                    <a:gd name="T41" fmla="*/ 380 h 446"/>
                    <a:gd name="T42" fmla="*/ 406 w 1182"/>
                    <a:gd name="T43" fmla="*/ 383 h 446"/>
                    <a:gd name="T44" fmla="*/ 426 w 1182"/>
                    <a:gd name="T45" fmla="*/ 421 h 446"/>
                    <a:gd name="T46" fmla="*/ 443 w 1182"/>
                    <a:gd name="T47" fmla="*/ 419 h 446"/>
                    <a:gd name="T48" fmla="*/ 461 w 1182"/>
                    <a:gd name="T49" fmla="*/ 193 h 446"/>
                    <a:gd name="T50" fmla="*/ 481 w 1182"/>
                    <a:gd name="T51" fmla="*/ 422 h 446"/>
                    <a:gd name="T52" fmla="*/ 498 w 1182"/>
                    <a:gd name="T53" fmla="*/ 412 h 446"/>
                    <a:gd name="T54" fmla="*/ 517 w 1182"/>
                    <a:gd name="T55" fmla="*/ 428 h 446"/>
                    <a:gd name="T56" fmla="*/ 537 w 1182"/>
                    <a:gd name="T57" fmla="*/ 430 h 446"/>
                    <a:gd name="T58" fmla="*/ 558 w 1182"/>
                    <a:gd name="T59" fmla="*/ 429 h 446"/>
                    <a:gd name="T60" fmla="*/ 577 w 1182"/>
                    <a:gd name="T61" fmla="*/ 406 h 446"/>
                    <a:gd name="T62" fmla="*/ 595 w 1182"/>
                    <a:gd name="T63" fmla="*/ 420 h 446"/>
                    <a:gd name="T64" fmla="*/ 612 w 1182"/>
                    <a:gd name="T65" fmla="*/ 429 h 446"/>
                    <a:gd name="T66" fmla="*/ 630 w 1182"/>
                    <a:gd name="T67" fmla="*/ 431 h 446"/>
                    <a:gd name="T68" fmla="*/ 651 w 1182"/>
                    <a:gd name="T69" fmla="*/ 434 h 446"/>
                    <a:gd name="T70" fmla="*/ 670 w 1182"/>
                    <a:gd name="T71" fmla="*/ 417 h 446"/>
                    <a:gd name="T72" fmla="*/ 688 w 1182"/>
                    <a:gd name="T73" fmla="*/ 433 h 446"/>
                    <a:gd name="T74" fmla="*/ 706 w 1182"/>
                    <a:gd name="T75" fmla="*/ 421 h 446"/>
                    <a:gd name="T76" fmla="*/ 726 w 1182"/>
                    <a:gd name="T77" fmla="*/ 436 h 446"/>
                    <a:gd name="T78" fmla="*/ 746 w 1182"/>
                    <a:gd name="T79" fmla="*/ 431 h 446"/>
                    <a:gd name="T80" fmla="*/ 764 w 1182"/>
                    <a:gd name="T81" fmla="*/ 437 h 446"/>
                    <a:gd name="T82" fmla="*/ 782 w 1182"/>
                    <a:gd name="T83" fmla="*/ 433 h 446"/>
                    <a:gd name="T84" fmla="*/ 801 w 1182"/>
                    <a:gd name="T85" fmla="*/ 438 h 446"/>
                    <a:gd name="T86" fmla="*/ 820 w 1182"/>
                    <a:gd name="T87" fmla="*/ 436 h 446"/>
                    <a:gd name="T88" fmla="*/ 839 w 1182"/>
                    <a:gd name="T89" fmla="*/ 436 h 446"/>
                    <a:gd name="T90" fmla="*/ 857 w 1182"/>
                    <a:gd name="T91" fmla="*/ 437 h 446"/>
                    <a:gd name="T92" fmla="*/ 875 w 1182"/>
                    <a:gd name="T93" fmla="*/ 433 h 446"/>
                    <a:gd name="T94" fmla="*/ 893 w 1182"/>
                    <a:gd name="T95" fmla="*/ 439 h 446"/>
                    <a:gd name="T96" fmla="*/ 911 w 1182"/>
                    <a:gd name="T97" fmla="*/ 427 h 446"/>
                    <a:gd name="T98" fmla="*/ 931 w 1182"/>
                    <a:gd name="T99" fmla="*/ 440 h 446"/>
                    <a:gd name="T100" fmla="*/ 950 w 1182"/>
                    <a:gd name="T101" fmla="*/ 418 h 446"/>
                    <a:gd name="T102" fmla="*/ 968 w 1182"/>
                    <a:gd name="T103" fmla="*/ 437 h 446"/>
                    <a:gd name="T104" fmla="*/ 987 w 1182"/>
                    <a:gd name="T105" fmla="*/ 438 h 446"/>
                    <a:gd name="T106" fmla="*/ 1007 w 1182"/>
                    <a:gd name="T107" fmla="*/ 429 h 446"/>
                    <a:gd name="T108" fmla="*/ 1025 w 1182"/>
                    <a:gd name="T109" fmla="*/ 440 h 446"/>
                    <a:gd name="T110" fmla="*/ 1043 w 1182"/>
                    <a:gd name="T111" fmla="*/ 434 h 446"/>
                    <a:gd name="T112" fmla="*/ 1063 w 1182"/>
                    <a:gd name="T113" fmla="*/ 435 h 446"/>
                    <a:gd name="T114" fmla="*/ 1080 w 1182"/>
                    <a:gd name="T115" fmla="*/ 439 h 446"/>
                    <a:gd name="T116" fmla="*/ 1100 w 1182"/>
                    <a:gd name="T117" fmla="*/ 442 h 446"/>
                    <a:gd name="T118" fmla="*/ 1121 w 1182"/>
                    <a:gd name="T119" fmla="*/ 436 h 446"/>
                    <a:gd name="T120" fmla="*/ 1141 w 1182"/>
                    <a:gd name="T121" fmla="*/ 439 h 446"/>
                    <a:gd name="T122" fmla="*/ 1161 w 1182"/>
                    <a:gd name="T123" fmla="*/ 442 h 446"/>
                    <a:gd name="T124" fmla="*/ 1179 w 1182"/>
                    <a:gd name="T125" fmla="*/ 44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446">
                      <a:moveTo>
                        <a:pt x="0" y="372"/>
                      </a:moveTo>
                      <a:lnTo>
                        <a:pt x="1" y="372"/>
                      </a:lnTo>
                      <a:lnTo>
                        <a:pt x="2" y="377"/>
                      </a:lnTo>
                      <a:lnTo>
                        <a:pt x="3" y="376"/>
                      </a:lnTo>
                      <a:lnTo>
                        <a:pt x="4" y="376"/>
                      </a:lnTo>
                      <a:lnTo>
                        <a:pt x="5" y="376"/>
                      </a:lnTo>
                      <a:lnTo>
                        <a:pt x="6" y="377"/>
                      </a:lnTo>
                      <a:lnTo>
                        <a:pt x="7" y="376"/>
                      </a:lnTo>
                      <a:lnTo>
                        <a:pt x="8" y="377"/>
                      </a:lnTo>
                      <a:lnTo>
                        <a:pt x="9" y="379"/>
                      </a:lnTo>
                      <a:lnTo>
                        <a:pt x="9" y="382"/>
                      </a:lnTo>
                      <a:lnTo>
                        <a:pt x="10" y="380"/>
                      </a:lnTo>
                      <a:lnTo>
                        <a:pt x="11" y="383"/>
                      </a:lnTo>
                      <a:lnTo>
                        <a:pt x="12" y="382"/>
                      </a:lnTo>
                      <a:lnTo>
                        <a:pt x="13" y="383"/>
                      </a:lnTo>
                      <a:lnTo>
                        <a:pt x="13" y="381"/>
                      </a:lnTo>
                      <a:lnTo>
                        <a:pt x="14" y="385"/>
                      </a:lnTo>
                      <a:lnTo>
                        <a:pt x="15" y="382"/>
                      </a:lnTo>
                      <a:lnTo>
                        <a:pt x="16" y="383"/>
                      </a:lnTo>
                      <a:lnTo>
                        <a:pt x="17" y="383"/>
                      </a:lnTo>
                      <a:lnTo>
                        <a:pt x="17" y="385"/>
                      </a:lnTo>
                      <a:lnTo>
                        <a:pt x="18" y="389"/>
                      </a:lnTo>
                      <a:lnTo>
                        <a:pt x="19" y="384"/>
                      </a:lnTo>
                      <a:lnTo>
                        <a:pt x="20" y="385"/>
                      </a:lnTo>
                      <a:lnTo>
                        <a:pt x="21" y="385"/>
                      </a:lnTo>
                      <a:lnTo>
                        <a:pt x="22" y="382"/>
                      </a:lnTo>
                      <a:lnTo>
                        <a:pt x="23" y="377"/>
                      </a:lnTo>
                      <a:lnTo>
                        <a:pt x="24" y="377"/>
                      </a:lnTo>
                      <a:lnTo>
                        <a:pt x="25" y="376"/>
                      </a:lnTo>
                      <a:lnTo>
                        <a:pt x="26" y="375"/>
                      </a:lnTo>
                      <a:lnTo>
                        <a:pt x="27" y="371"/>
                      </a:lnTo>
                      <a:lnTo>
                        <a:pt x="28" y="361"/>
                      </a:lnTo>
                      <a:lnTo>
                        <a:pt x="28" y="350"/>
                      </a:lnTo>
                      <a:lnTo>
                        <a:pt x="29" y="341"/>
                      </a:lnTo>
                      <a:lnTo>
                        <a:pt x="30" y="327"/>
                      </a:lnTo>
                      <a:lnTo>
                        <a:pt x="31" y="305"/>
                      </a:lnTo>
                      <a:lnTo>
                        <a:pt x="32" y="277"/>
                      </a:lnTo>
                      <a:lnTo>
                        <a:pt x="32" y="233"/>
                      </a:lnTo>
                      <a:lnTo>
                        <a:pt x="33" y="158"/>
                      </a:lnTo>
                      <a:lnTo>
                        <a:pt x="34" y="17"/>
                      </a:lnTo>
                      <a:lnTo>
                        <a:pt x="35" y="0"/>
                      </a:lnTo>
                      <a:lnTo>
                        <a:pt x="35" y="294"/>
                      </a:lnTo>
                      <a:lnTo>
                        <a:pt x="36" y="377"/>
                      </a:lnTo>
                      <a:lnTo>
                        <a:pt x="37" y="386"/>
                      </a:lnTo>
                      <a:lnTo>
                        <a:pt x="38" y="390"/>
                      </a:lnTo>
                      <a:lnTo>
                        <a:pt x="39" y="396"/>
                      </a:lnTo>
                      <a:lnTo>
                        <a:pt x="40" y="397"/>
                      </a:lnTo>
                      <a:lnTo>
                        <a:pt x="41" y="396"/>
                      </a:lnTo>
                      <a:lnTo>
                        <a:pt x="42" y="398"/>
                      </a:lnTo>
                      <a:lnTo>
                        <a:pt x="43" y="398"/>
                      </a:lnTo>
                      <a:lnTo>
                        <a:pt x="44" y="401"/>
                      </a:lnTo>
                      <a:lnTo>
                        <a:pt x="45" y="401"/>
                      </a:lnTo>
                      <a:lnTo>
                        <a:pt x="46" y="401"/>
                      </a:lnTo>
                      <a:lnTo>
                        <a:pt x="47" y="402"/>
                      </a:lnTo>
                      <a:lnTo>
                        <a:pt x="48" y="402"/>
                      </a:lnTo>
                      <a:lnTo>
                        <a:pt x="49" y="402"/>
                      </a:lnTo>
                      <a:lnTo>
                        <a:pt x="50" y="400"/>
                      </a:lnTo>
                      <a:lnTo>
                        <a:pt x="51" y="405"/>
                      </a:lnTo>
                      <a:lnTo>
                        <a:pt x="52" y="405"/>
                      </a:lnTo>
                      <a:lnTo>
                        <a:pt x="53" y="402"/>
                      </a:lnTo>
                      <a:lnTo>
                        <a:pt x="54" y="402"/>
                      </a:lnTo>
                      <a:lnTo>
                        <a:pt x="54" y="406"/>
                      </a:lnTo>
                      <a:lnTo>
                        <a:pt x="55" y="404"/>
                      </a:lnTo>
                      <a:lnTo>
                        <a:pt x="56" y="405"/>
                      </a:lnTo>
                      <a:lnTo>
                        <a:pt x="57" y="407"/>
                      </a:lnTo>
                      <a:lnTo>
                        <a:pt x="58" y="403"/>
                      </a:lnTo>
                      <a:lnTo>
                        <a:pt x="59" y="406"/>
                      </a:lnTo>
                      <a:lnTo>
                        <a:pt x="60" y="408"/>
                      </a:lnTo>
                      <a:lnTo>
                        <a:pt x="61" y="408"/>
                      </a:lnTo>
                      <a:lnTo>
                        <a:pt x="62" y="409"/>
                      </a:lnTo>
                      <a:lnTo>
                        <a:pt x="63" y="407"/>
                      </a:lnTo>
                      <a:lnTo>
                        <a:pt x="64" y="407"/>
                      </a:lnTo>
                      <a:lnTo>
                        <a:pt x="65" y="408"/>
                      </a:lnTo>
                      <a:lnTo>
                        <a:pt x="66" y="408"/>
                      </a:lnTo>
                      <a:lnTo>
                        <a:pt x="67" y="408"/>
                      </a:lnTo>
                      <a:lnTo>
                        <a:pt x="68" y="408"/>
                      </a:lnTo>
                      <a:lnTo>
                        <a:pt x="69" y="408"/>
                      </a:lnTo>
                      <a:lnTo>
                        <a:pt x="70" y="407"/>
                      </a:lnTo>
                      <a:lnTo>
                        <a:pt x="71" y="406"/>
                      </a:lnTo>
                      <a:lnTo>
                        <a:pt x="72" y="406"/>
                      </a:lnTo>
                      <a:lnTo>
                        <a:pt x="73" y="405"/>
                      </a:lnTo>
                      <a:lnTo>
                        <a:pt x="73" y="401"/>
                      </a:lnTo>
                      <a:lnTo>
                        <a:pt x="74" y="397"/>
                      </a:lnTo>
                      <a:lnTo>
                        <a:pt x="75" y="392"/>
                      </a:lnTo>
                      <a:lnTo>
                        <a:pt x="76" y="385"/>
                      </a:lnTo>
                      <a:lnTo>
                        <a:pt x="76" y="377"/>
                      </a:lnTo>
                      <a:lnTo>
                        <a:pt x="77" y="363"/>
                      </a:lnTo>
                      <a:lnTo>
                        <a:pt x="78" y="344"/>
                      </a:lnTo>
                      <a:lnTo>
                        <a:pt x="79" y="319"/>
                      </a:lnTo>
                      <a:lnTo>
                        <a:pt x="80" y="273"/>
                      </a:lnTo>
                      <a:lnTo>
                        <a:pt x="80" y="181"/>
                      </a:lnTo>
                      <a:lnTo>
                        <a:pt x="81" y="69"/>
                      </a:lnTo>
                      <a:lnTo>
                        <a:pt x="82" y="188"/>
                      </a:lnTo>
                      <a:lnTo>
                        <a:pt x="83" y="349"/>
                      </a:lnTo>
                      <a:lnTo>
                        <a:pt x="84" y="400"/>
                      </a:lnTo>
                      <a:lnTo>
                        <a:pt x="84" y="406"/>
                      </a:lnTo>
                      <a:lnTo>
                        <a:pt x="85" y="409"/>
                      </a:lnTo>
                      <a:lnTo>
                        <a:pt x="86" y="410"/>
                      </a:lnTo>
                      <a:lnTo>
                        <a:pt x="87" y="411"/>
                      </a:lnTo>
                      <a:lnTo>
                        <a:pt x="88" y="411"/>
                      </a:lnTo>
                      <a:lnTo>
                        <a:pt x="88" y="414"/>
                      </a:lnTo>
                      <a:lnTo>
                        <a:pt x="89" y="414"/>
                      </a:lnTo>
                      <a:lnTo>
                        <a:pt x="90" y="414"/>
                      </a:lnTo>
                      <a:lnTo>
                        <a:pt x="91" y="413"/>
                      </a:lnTo>
                      <a:lnTo>
                        <a:pt x="92" y="413"/>
                      </a:lnTo>
                      <a:lnTo>
                        <a:pt x="93" y="413"/>
                      </a:lnTo>
                      <a:lnTo>
                        <a:pt x="94" y="412"/>
                      </a:lnTo>
                      <a:lnTo>
                        <a:pt x="95" y="414"/>
                      </a:lnTo>
                      <a:lnTo>
                        <a:pt x="96" y="415"/>
                      </a:lnTo>
                      <a:lnTo>
                        <a:pt x="97" y="416"/>
                      </a:lnTo>
                      <a:lnTo>
                        <a:pt x="98" y="415"/>
                      </a:lnTo>
                      <a:lnTo>
                        <a:pt x="99" y="415"/>
                      </a:lnTo>
                      <a:lnTo>
                        <a:pt x="100" y="416"/>
                      </a:lnTo>
                      <a:lnTo>
                        <a:pt x="101" y="417"/>
                      </a:lnTo>
                      <a:lnTo>
                        <a:pt x="102" y="415"/>
                      </a:lnTo>
                      <a:lnTo>
                        <a:pt x="102" y="412"/>
                      </a:lnTo>
                      <a:lnTo>
                        <a:pt x="103" y="412"/>
                      </a:lnTo>
                      <a:lnTo>
                        <a:pt x="104" y="415"/>
                      </a:lnTo>
                      <a:lnTo>
                        <a:pt x="105" y="414"/>
                      </a:lnTo>
                      <a:lnTo>
                        <a:pt x="106" y="415"/>
                      </a:lnTo>
                      <a:lnTo>
                        <a:pt x="107" y="414"/>
                      </a:lnTo>
                      <a:lnTo>
                        <a:pt x="108" y="413"/>
                      </a:lnTo>
                      <a:lnTo>
                        <a:pt x="109" y="411"/>
                      </a:lnTo>
                      <a:lnTo>
                        <a:pt x="110" y="410"/>
                      </a:lnTo>
                      <a:lnTo>
                        <a:pt x="110" y="406"/>
                      </a:lnTo>
                      <a:lnTo>
                        <a:pt x="111" y="406"/>
                      </a:lnTo>
                      <a:lnTo>
                        <a:pt x="112" y="399"/>
                      </a:lnTo>
                      <a:lnTo>
                        <a:pt x="113" y="391"/>
                      </a:lnTo>
                      <a:lnTo>
                        <a:pt x="114" y="385"/>
                      </a:lnTo>
                      <a:lnTo>
                        <a:pt x="114" y="371"/>
                      </a:lnTo>
                      <a:lnTo>
                        <a:pt x="115" y="348"/>
                      </a:lnTo>
                      <a:lnTo>
                        <a:pt x="116" y="310"/>
                      </a:lnTo>
                      <a:lnTo>
                        <a:pt x="117" y="249"/>
                      </a:lnTo>
                      <a:lnTo>
                        <a:pt x="117" y="211"/>
                      </a:lnTo>
                      <a:lnTo>
                        <a:pt x="118" y="288"/>
                      </a:lnTo>
                      <a:lnTo>
                        <a:pt x="119" y="377"/>
                      </a:lnTo>
                      <a:lnTo>
                        <a:pt x="120" y="405"/>
                      </a:lnTo>
                      <a:lnTo>
                        <a:pt x="121" y="410"/>
                      </a:lnTo>
                      <a:lnTo>
                        <a:pt x="121" y="413"/>
                      </a:lnTo>
                      <a:lnTo>
                        <a:pt x="122" y="415"/>
                      </a:lnTo>
                      <a:lnTo>
                        <a:pt x="123" y="415"/>
                      </a:lnTo>
                      <a:lnTo>
                        <a:pt x="124" y="415"/>
                      </a:lnTo>
                      <a:lnTo>
                        <a:pt x="125" y="417"/>
                      </a:lnTo>
                      <a:lnTo>
                        <a:pt x="126" y="415"/>
                      </a:lnTo>
                      <a:lnTo>
                        <a:pt x="127" y="416"/>
                      </a:lnTo>
                      <a:lnTo>
                        <a:pt x="128" y="418"/>
                      </a:lnTo>
                      <a:lnTo>
                        <a:pt x="129" y="417"/>
                      </a:lnTo>
                      <a:lnTo>
                        <a:pt x="130" y="417"/>
                      </a:lnTo>
                      <a:lnTo>
                        <a:pt x="131" y="415"/>
                      </a:lnTo>
                      <a:lnTo>
                        <a:pt x="132" y="415"/>
                      </a:lnTo>
                      <a:lnTo>
                        <a:pt x="133" y="414"/>
                      </a:lnTo>
                      <a:lnTo>
                        <a:pt x="134" y="415"/>
                      </a:lnTo>
                      <a:lnTo>
                        <a:pt x="135" y="414"/>
                      </a:lnTo>
                      <a:lnTo>
                        <a:pt x="136" y="415"/>
                      </a:lnTo>
                      <a:lnTo>
                        <a:pt x="137" y="416"/>
                      </a:lnTo>
                      <a:lnTo>
                        <a:pt x="138" y="417"/>
                      </a:lnTo>
                      <a:lnTo>
                        <a:pt x="139" y="416"/>
                      </a:lnTo>
                      <a:lnTo>
                        <a:pt x="140" y="414"/>
                      </a:lnTo>
                      <a:lnTo>
                        <a:pt x="141" y="414"/>
                      </a:lnTo>
                      <a:lnTo>
                        <a:pt x="142" y="414"/>
                      </a:lnTo>
                      <a:lnTo>
                        <a:pt x="143" y="415"/>
                      </a:lnTo>
                      <a:lnTo>
                        <a:pt x="144" y="416"/>
                      </a:lnTo>
                      <a:lnTo>
                        <a:pt x="144" y="418"/>
                      </a:lnTo>
                      <a:lnTo>
                        <a:pt x="145" y="418"/>
                      </a:lnTo>
                      <a:lnTo>
                        <a:pt x="146" y="417"/>
                      </a:lnTo>
                      <a:lnTo>
                        <a:pt x="147" y="416"/>
                      </a:lnTo>
                      <a:lnTo>
                        <a:pt x="148" y="416"/>
                      </a:lnTo>
                      <a:lnTo>
                        <a:pt x="149" y="419"/>
                      </a:lnTo>
                      <a:lnTo>
                        <a:pt x="150" y="421"/>
                      </a:lnTo>
                      <a:lnTo>
                        <a:pt x="151" y="420"/>
                      </a:lnTo>
                      <a:lnTo>
                        <a:pt x="151" y="418"/>
                      </a:lnTo>
                      <a:lnTo>
                        <a:pt x="152" y="420"/>
                      </a:lnTo>
                      <a:lnTo>
                        <a:pt x="153" y="420"/>
                      </a:lnTo>
                      <a:lnTo>
                        <a:pt x="154" y="419"/>
                      </a:lnTo>
                      <a:lnTo>
                        <a:pt x="155" y="420"/>
                      </a:lnTo>
                      <a:lnTo>
                        <a:pt x="156" y="419"/>
                      </a:lnTo>
                      <a:lnTo>
                        <a:pt x="157" y="420"/>
                      </a:lnTo>
                      <a:lnTo>
                        <a:pt x="158" y="421"/>
                      </a:lnTo>
                      <a:lnTo>
                        <a:pt x="159" y="420"/>
                      </a:lnTo>
                      <a:lnTo>
                        <a:pt x="160" y="420"/>
                      </a:lnTo>
                      <a:lnTo>
                        <a:pt x="161" y="420"/>
                      </a:lnTo>
                      <a:lnTo>
                        <a:pt x="162" y="423"/>
                      </a:lnTo>
                      <a:lnTo>
                        <a:pt x="163" y="422"/>
                      </a:lnTo>
                      <a:lnTo>
                        <a:pt x="164" y="421"/>
                      </a:lnTo>
                      <a:lnTo>
                        <a:pt x="165" y="421"/>
                      </a:lnTo>
                      <a:lnTo>
                        <a:pt x="166" y="422"/>
                      </a:lnTo>
                      <a:lnTo>
                        <a:pt x="167" y="420"/>
                      </a:lnTo>
                      <a:lnTo>
                        <a:pt x="168" y="418"/>
                      </a:lnTo>
                      <a:lnTo>
                        <a:pt x="169" y="419"/>
                      </a:lnTo>
                      <a:lnTo>
                        <a:pt x="170" y="417"/>
                      </a:lnTo>
                      <a:lnTo>
                        <a:pt x="170" y="411"/>
                      </a:lnTo>
                      <a:lnTo>
                        <a:pt x="171" y="406"/>
                      </a:lnTo>
                      <a:lnTo>
                        <a:pt x="172" y="397"/>
                      </a:lnTo>
                      <a:lnTo>
                        <a:pt x="173" y="381"/>
                      </a:lnTo>
                      <a:lnTo>
                        <a:pt x="173" y="354"/>
                      </a:lnTo>
                      <a:lnTo>
                        <a:pt x="174" y="307"/>
                      </a:lnTo>
                      <a:lnTo>
                        <a:pt x="175" y="277"/>
                      </a:lnTo>
                      <a:lnTo>
                        <a:pt x="176" y="327"/>
                      </a:lnTo>
                      <a:lnTo>
                        <a:pt x="177" y="396"/>
                      </a:lnTo>
                      <a:lnTo>
                        <a:pt x="177" y="414"/>
                      </a:lnTo>
                      <a:lnTo>
                        <a:pt x="178" y="417"/>
                      </a:lnTo>
                      <a:lnTo>
                        <a:pt x="179" y="421"/>
                      </a:lnTo>
                      <a:lnTo>
                        <a:pt x="180" y="421"/>
                      </a:lnTo>
                      <a:lnTo>
                        <a:pt x="181" y="421"/>
                      </a:lnTo>
                      <a:lnTo>
                        <a:pt x="182" y="420"/>
                      </a:lnTo>
                      <a:lnTo>
                        <a:pt x="183" y="421"/>
                      </a:lnTo>
                      <a:lnTo>
                        <a:pt x="184" y="421"/>
                      </a:lnTo>
                      <a:lnTo>
                        <a:pt x="185" y="421"/>
                      </a:lnTo>
                      <a:lnTo>
                        <a:pt x="185" y="423"/>
                      </a:lnTo>
                      <a:lnTo>
                        <a:pt x="186" y="422"/>
                      </a:lnTo>
                      <a:lnTo>
                        <a:pt x="187" y="423"/>
                      </a:lnTo>
                      <a:lnTo>
                        <a:pt x="188" y="423"/>
                      </a:lnTo>
                      <a:lnTo>
                        <a:pt x="188" y="425"/>
                      </a:lnTo>
                      <a:lnTo>
                        <a:pt x="189" y="423"/>
                      </a:lnTo>
                      <a:lnTo>
                        <a:pt x="190" y="423"/>
                      </a:lnTo>
                      <a:lnTo>
                        <a:pt x="191" y="422"/>
                      </a:lnTo>
                      <a:lnTo>
                        <a:pt x="192" y="423"/>
                      </a:lnTo>
                      <a:lnTo>
                        <a:pt x="193" y="422"/>
                      </a:lnTo>
                      <a:lnTo>
                        <a:pt x="194" y="423"/>
                      </a:lnTo>
                      <a:lnTo>
                        <a:pt x="195" y="424"/>
                      </a:lnTo>
                      <a:lnTo>
                        <a:pt x="196" y="423"/>
                      </a:lnTo>
                      <a:lnTo>
                        <a:pt x="197" y="421"/>
                      </a:lnTo>
                      <a:lnTo>
                        <a:pt x="198" y="420"/>
                      </a:lnTo>
                      <a:lnTo>
                        <a:pt x="199" y="418"/>
                      </a:lnTo>
                      <a:lnTo>
                        <a:pt x="200" y="415"/>
                      </a:lnTo>
                      <a:lnTo>
                        <a:pt x="200" y="417"/>
                      </a:lnTo>
                      <a:lnTo>
                        <a:pt x="201" y="421"/>
                      </a:lnTo>
                      <a:lnTo>
                        <a:pt x="202" y="422"/>
                      </a:lnTo>
                      <a:lnTo>
                        <a:pt x="203" y="422"/>
                      </a:lnTo>
                      <a:lnTo>
                        <a:pt x="203" y="419"/>
                      </a:lnTo>
                      <a:lnTo>
                        <a:pt x="204" y="420"/>
                      </a:lnTo>
                      <a:lnTo>
                        <a:pt x="205" y="420"/>
                      </a:lnTo>
                      <a:lnTo>
                        <a:pt x="206" y="419"/>
                      </a:lnTo>
                      <a:lnTo>
                        <a:pt x="207" y="419"/>
                      </a:lnTo>
                      <a:lnTo>
                        <a:pt x="208" y="420"/>
                      </a:lnTo>
                      <a:lnTo>
                        <a:pt x="209" y="422"/>
                      </a:lnTo>
                      <a:lnTo>
                        <a:pt x="210" y="421"/>
                      </a:lnTo>
                      <a:lnTo>
                        <a:pt x="211" y="422"/>
                      </a:lnTo>
                      <a:lnTo>
                        <a:pt x="212" y="423"/>
                      </a:lnTo>
                      <a:lnTo>
                        <a:pt x="213" y="422"/>
                      </a:lnTo>
                      <a:lnTo>
                        <a:pt x="214" y="424"/>
                      </a:lnTo>
                      <a:lnTo>
                        <a:pt x="214" y="422"/>
                      </a:lnTo>
                      <a:lnTo>
                        <a:pt x="215" y="423"/>
                      </a:lnTo>
                      <a:lnTo>
                        <a:pt x="216" y="424"/>
                      </a:lnTo>
                      <a:lnTo>
                        <a:pt x="217" y="422"/>
                      </a:lnTo>
                      <a:lnTo>
                        <a:pt x="218" y="424"/>
                      </a:lnTo>
                      <a:lnTo>
                        <a:pt x="219" y="425"/>
                      </a:lnTo>
                      <a:lnTo>
                        <a:pt x="220" y="426"/>
                      </a:lnTo>
                      <a:lnTo>
                        <a:pt x="221" y="426"/>
                      </a:lnTo>
                      <a:lnTo>
                        <a:pt x="222" y="423"/>
                      </a:lnTo>
                      <a:lnTo>
                        <a:pt x="223" y="425"/>
                      </a:lnTo>
                      <a:lnTo>
                        <a:pt x="224" y="425"/>
                      </a:lnTo>
                      <a:lnTo>
                        <a:pt x="225" y="423"/>
                      </a:lnTo>
                      <a:lnTo>
                        <a:pt x="226" y="424"/>
                      </a:lnTo>
                      <a:lnTo>
                        <a:pt x="227" y="425"/>
                      </a:lnTo>
                      <a:lnTo>
                        <a:pt x="228" y="426"/>
                      </a:lnTo>
                      <a:lnTo>
                        <a:pt x="229" y="424"/>
                      </a:lnTo>
                      <a:lnTo>
                        <a:pt x="230" y="425"/>
                      </a:lnTo>
                      <a:lnTo>
                        <a:pt x="231" y="424"/>
                      </a:lnTo>
                      <a:lnTo>
                        <a:pt x="232" y="426"/>
                      </a:lnTo>
                      <a:lnTo>
                        <a:pt x="233" y="425"/>
                      </a:lnTo>
                      <a:lnTo>
                        <a:pt x="234" y="425"/>
                      </a:lnTo>
                      <a:lnTo>
                        <a:pt x="235" y="425"/>
                      </a:lnTo>
                      <a:lnTo>
                        <a:pt x="236" y="425"/>
                      </a:lnTo>
                      <a:lnTo>
                        <a:pt x="237" y="424"/>
                      </a:lnTo>
                      <a:lnTo>
                        <a:pt x="238" y="423"/>
                      </a:lnTo>
                      <a:lnTo>
                        <a:pt x="239" y="422"/>
                      </a:lnTo>
                      <a:lnTo>
                        <a:pt x="240" y="418"/>
                      </a:lnTo>
                      <a:lnTo>
                        <a:pt x="241" y="415"/>
                      </a:lnTo>
                      <a:lnTo>
                        <a:pt x="241" y="408"/>
                      </a:lnTo>
                      <a:lnTo>
                        <a:pt x="242" y="395"/>
                      </a:lnTo>
                      <a:lnTo>
                        <a:pt x="243" y="382"/>
                      </a:lnTo>
                      <a:lnTo>
                        <a:pt x="244" y="391"/>
                      </a:lnTo>
                      <a:lnTo>
                        <a:pt x="244" y="413"/>
                      </a:lnTo>
                      <a:lnTo>
                        <a:pt x="245" y="422"/>
                      </a:lnTo>
                      <a:lnTo>
                        <a:pt x="246" y="424"/>
                      </a:lnTo>
                      <a:lnTo>
                        <a:pt x="247" y="423"/>
                      </a:lnTo>
                      <a:lnTo>
                        <a:pt x="248" y="423"/>
                      </a:lnTo>
                      <a:lnTo>
                        <a:pt x="248" y="425"/>
                      </a:lnTo>
                      <a:lnTo>
                        <a:pt x="249" y="424"/>
                      </a:lnTo>
                      <a:lnTo>
                        <a:pt x="250" y="422"/>
                      </a:lnTo>
                      <a:lnTo>
                        <a:pt x="251" y="423"/>
                      </a:lnTo>
                      <a:lnTo>
                        <a:pt x="252" y="423"/>
                      </a:lnTo>
                      <a:lnTo>
                        <a:pt x="253" y="422"/>
                      </a:lnTo>
                      <a:lnTo>
                        <a:pt x="254" y="419"/>
                      </a:lnTo>
                      <a:lnTo>
                        <a:pt x="255" y="420"/>
                      </a:lnTo>
                      <a:lnTo>
                        <a:pt x="256" y="414"/>
                      </a:lnTo>
                      <a:lnTo>
                        <a:pt x="257" y="405"/>
                      </a:lnTo>
                      <a:lnTo>
                        <a:pt x="258" y="392"/>
                      </a:lnTo>
                      <a:lnTo>
                        <a:pt x="259" y="390"/>
                      </a:lnTo>
                      <a:lnTo>
                        <a:pt x="260" y="368"/>
                      </a:lnTo>
                      <a:lnTo>
                        <a:pt x="261" y="323"/>
                      </a:lnTo>
                      <a:lnTo>
                        <a:pt x="262" y="252"/>
                      </a:lnTo>
                      <a:lnTo>
                        <a:pt x="263" y="158"/>
                      </a:lnTo>
                      <a:lnTo>
                        <a:pt x="263" y="208"/>
                      </a:lnTo>
                      <a:lnTo>
                        <a:pt x="264" y="333"/>
                      </a:lnTo>
                      <a:lnTo>
                        <a:pt x="265" y="405"/>
                      </a:lnTo>
                      <a:lnTo>
                        <a:pt x="266" y="414"/>
                      </a:lnTo>
                      <a:lnTo>
                        <a:pt x="267" y="418"/>
                      </a:lnTo>
                      <a:lnTo>
                        <a:pt x="267" y="420"/>
                      </a:lnTo>
                      <a:lnTo>
                        <a:pt x="268" y="419"/>
                      </a:lnTo>
                      <a:lnTo>
                        <a:pt x="269" y="420"/>
                      </a:lnTo>
                      <a:lnTo>
                        <a:pt x="270" y="421"/>
                      </a:lnTo>
                      <a:lnTo>
                        <a:pt x="270" y="423"/>
                      </a:lnTo>
                      <a:lnTo>
                        <a:pt x="271" y="423"/>
                      </a:lnTo>
                      <a:lnTo>
                        <a:pt x="272" y="423"/>
                      </a:lnTo>
                      <a:lnTo>
                        <a:pt x="273" y="422"/>
                      </a:lnTo>
                      <a:lnTo>
                        <a:pt x="274" y="420"/>
                      </a:lnTo>
                      <a:lnTo>
                        <a:pt x="274" y="422"/>
                      </a:lnTo>
                      <a:lnTo>
                        <a:pt x="275" y="423"/>
                      </a:lnTo>
                      <a:lnTo>
                        <a:pt x="276" y="423"/>
                      </a:lnTo>
                      <a:lnTo>
                        <a:pt x="277" y="422"/>
                      </a:lnTo>
                      <a:lnTo>
                        <a:pt x="278" y="422"/>
                      </a:lnTo>
                      <a:lnTo>
                        <a:pt x="279" y="422"/>
                      </a:lnTo>
                      <a:lnTo>
                        <a:pt x="280" y="416"/>
                      </a:lnTo>
                      <a:lnTo>
                        <a:pt x="281" y="412"/>
                      </a:lnTo>
                      <a:lnTo>
                        <a:pt x="282" y="411"/>
                      </a:lnTo>
                      <a:lnTo>
                        <a:pt x="282" y="414"/>
                      </a:lnTo>
                      <a:lnTo>
                        <a:pt x="283" y="419"/>
                      </a:lnTo>
                      <a:lnTo>
                        <a:pt x="284" y="419"/>
                      </a:lnTo>
                      <a:lnTo>
                        <a:pt x="285" y="422"/>
                      </a:lnTo>
                      <a:lnTo>
                        <a:pt x="286" y="422"/>
                      </a:lnTo>
                      <a:lnTo>
                        <a:pt x="287" y="423"/>
                      </a:lnTo>
                      <a:lnTo>
                        <a:pt x="288" y="422"/>
                      </a:lnTo>
                      <a:lnTo>
                        <a:pt x="289" y="419"/>
                      </a:lnTo>
                      <a:lnTo>
                        <a:pt x="290" y="422"/>
                      </a:lnTo>
                      <a:lnTo>
                        <a:pt x="291" y="424"/>
                      </a:lnTo>
                      <a:lnTo>
                        <a:pt x="292" y="420"/>
                      </a:lnTo>
                      <a:lnTo>
                        <a:pt x="293" y="421"/>
                      </a:lnTo>
                      <a:lnTo>
                        <a:pt x="293" y="417"/>
                      </a:lnTo>
                      <a:lnTo>
                        <a:pt x="294" y="415"/>
                      </a:lnTo>
                      <a:lnTo>
                        <a:pt x="295" y="405"/>
                      </a:lnTo>
                      <a:lnTo>
                        <a:pt x="296" y="387"/>
                      </a:lnTo>
                      <a:lnTo>
                        <a:pt x="297" y="360"/>
                      </a:lnTo>
                      <a:lnTo>
                        <a:pt x="297" y="304"/>
                      </a:lnTo>
                      <a:lnTo>
                        <a:pt x="298" y="210"/>
                      </a:lnTo>
                      <a:lnTo>
                        <a:pt x="299" y="57"/>
                      </a:lnTo>
                      <a:lnTo>
                        <a:pt x="300" y="14"/>
                      </a:lnTo>
                      <a:lnTo>
                        <a:pt x="300" y="205"/>
                      </a:lnTo>
                      <a:lnTo>
                        <a:pt x="301" y="357"/>
                      </a:lnTo>
                      <a:lnTo>
                        <a:pt x="302" y="400"/>
                      </a:lnTo>
                      <a:lnTo>
                        <a:pt x="303" y="406"/>
                      </a:lnTo>
                      <a:lnTo>
                        <a:pt x="304" y="412"/>
                      </a:lnTo>
                      <a:lnTo>
                        <a:pt x="305" y="415"/>
                      </a:lnTo>
                      <a:lnTo>
                        <a:pt x="306" y="417"/>
                      </a:lnTo>
                      <a:lnTo>
                        <a:pt x="307" y="417"/>
                      </a:lnTo>
                      <a:lnTo>
                        <a:pt x="308" y="418"/>
                      </a:lnTo>
                      <a:lnTo>
                        <a:pt x="309" y="420"/>
                      </a:lnTo>
                      <a:lnTo>
                        <a:pt x="310" y="418"/>
                      </a:lnTo>
                      <a:lnTo>
                        <a:pt x="311" y="420"/>
                      </a:lnTo>
                      <a:lnTo>
                        <a:pt x="312" y="419"/>
                      </a:lnTo>
                      <a:lnTo>
                        <a:pt x="313" y="418"/>
                      </a:lnTo>
                      <a:lnTo>
                        <a:pt x="314" y="419"/>
                      </a:lnTo>
                      <a:lnTo>
                        <a:pt x="315" y="416"/>
                      </a:lnTo>
                      <a:lnTo>
                        <a:pt x="316" y="413"/>
                      </a:lnTo>
                      <a:lnTo>
                        <a:pt x="317" y="413"/>
                      </a:lnTo>
                      <a:lnTo>
                        <a:pt x="318" y="416"/>
                      </a:lnTo>
                      <a:lnTo>
                        <a:pt x="319" y="419"/>
                      </a:lnTo>
                      <a:lnTo>
                        <a:pt x="319" y="422"/>
                      </a:lnTo>
                      <a:lnTo>
                        <a:pt x="320" y="422"/>
                      </a:lnTo>
                      <a:lnTo>
                        <a:pt x="321" y="419"/>
                      </a:lnTo>
                      <a:lnTo>
                        <a:pt x="322" y="421"/>
                      </a:lnTo>
                      <a:lnTo>
                        <a:pt x="323" y="422"/>
                      </a:lnTo>
                      <a:lnTo>
                        <a:pt x="324" y="421"/>
                      </a:lnTo>
                      <a:lnTo>
                        <a:pt x="325" y="419"/>
                      </a:lnTo>
                      <a:lnTo>
                        <a:pt x="326" y="419"/>
                      </a:lnTo>
                      <a:lnTo>
                        <a:pt x="327" y="417"/>
                      </a:lnTo>
                      <a:lnTo>
                        <a:pt x="328" y="417"/>
                      </a:lnTo>
                      <a:lnTo>
                        <a:pt x="329" y="413"/>
                      </a:lnTo>
                      <a:lnTo>
                        <a:pt x="330" y="409"/>
                      </a:lnTo>
                      <a:lnTo>
                        <a:pt x="330" y="397"/>
                      </a:lnTo>
                      <a:lnTo>
                        <a:pt x="331" y="377"/>
                      </a:lnTo>
                      <a:lnTo>
                        <a:pt x="332" y="350"/>
                      </a:lnTo>
                      <a:lnTo>
                        <a:pt x="333" y="315"/>
                      </a:lnTo>
                      <a:lnTo>
                        <a:pt x="334" y="341"/>
                      </a:lnTo>
                      <a:lnTo>
                        <a:pt x="334" y="379"/>
                      </a:lnTo>
                      <a:lnTo>
                        <a:pt x="335" y="406"/>
                      </a:lnTo>
                      <a:lnTo>
                        <a:pt x="336" y="415"/>
                      </a:lnTo>
                      <a:lnTo>
                        <a:pt x="337" y="415"/>
                      </a:lnTo>
                      <a:lnTo>
                        <a:pt x="338" y="417"/>
                      </a:lnTo>
                      <a:lnTo>
                        <a:pt x="339" y="414"/>
                      </a:lnTo>
                      <a:lnTo>
                        <a:pt x="340" y="416"/>
                      </a:lnTo>
                      <a:lnTo>
                        <a:pt x="341" y="417"/>
                      </a:lnTo>
                      <a:lnTo>
                        <a:pt x="341" y="414"/>
                      </a:lnTo>
                      <a:lnTo>
                        <a:pt x="342" y="414"/>
                      </a:lnTo>
                      <a:lnTo>
                        <a:pt x="343" y="413"/>
                      </a:lnTo>
                      <a:lnTo>
                        <a:pt x="344" y="407"/>
                      </a:lnTo>
                      <a:lnTo>
                        <a:pt x="345" y="398"/>
                      </a:lnTo>
                      <a:lnTo>
                        <a:pt x="345" y="380"/>
                      </a:lnTo>
                      <a:lnTo>
                        <a:pt x="346" y="346"/>
                      </a:lnTo>
                      <a:lnTo>
                        <a:pt x="347" y="289"/>
                      </a:lnTo>
                      <a:lnTo>
                        <a:pt x="348" y="184"/>
                      </a:lnTo>
                      <a:lnTo>
                        <a:pt x="349" y="69"/>
                      </a:lnTo>
                      <a:lnTo>
                        <a:pt x="349" y="148"/>
                      </a:lnTo>
                      <a:lnTo>
                        <a:pt x="350" y="272"/>
                      </a:lnTo>
                      <a:lnTo>
                        <a:pt x="351" y="370"/>
                      </a:lnTo>
                      <a:lnTo>
                        <a:pt x="352" y="405"/>
                      </a:lnTo>
                      <a:lnTo>
                        <a:pt x="353" y="409"/>
                      </a:lnTo>
                      <a:lnTo>
                        <a:pt x="353" y="412"/>
                      </a:lnTo>
                      <a:lnTo>
                        <a:pt x="354" y="413"/>
                      </a:lnTo>
                      <a:lnTo>
                        <a:pt x="355" y="415"/>
                      </a:lnTo>
                      <a:lnTo>
                        <a:pt x="356" y="415"/>
                      </a:lnTo>
                      <a:lnTo>
                        <a:pt x="356" y="413"/>
                      </a:lnTo>
                      <a:lnTo>
                        <a:pt x="357" y="415"/>
                      </a:lnTo>
                      <a:lnTo>
                        <a:pt x="358" y="415"/>
                      </a:lnTo>
                      <a:lnTo>
                        <a:pt x="359" y="414"/>
                      </a:lnTo>
                      <a:lnTo>
                        <a:pt x="360" y="413"/>
                      </a:lnTo>
                      <a:lnTo>
                        <a:pt x="360" y="411"/>
                      </a:lnTo>
                      <a:lnTo>
                        <a:pt x="361" y="410"/>
                      </a:lnTo>
                      <a:lnTo>
                        <a:pt x="362" y="409"/>
                      </a:lnTo>
                      <a:lnTo>
                        <a:pt x="363" y="406"/>
                      </a:lnTo>
                      <a:lnTo>
                        <a:pt x="364" y="404"/>
                      </a:lnTo>
                      <a:lnTo>
                        <a:pt x="364" y="402"/>
                      </a:lnTo>
                      <a:lnTo>
                        <a:pt x="365" y="398"/>
                      </a:lnTo>
                      <a:lnTo>
                        <a:pt x="366" y="395"/>
                      </a:lnTo>
                      <a:lnTo>
                        <a:pt x="367" y="395"/>
                      </a:lnTo>
                      <a:lnTo>
                        <a:pt x="368" y="396"/>
                      </a:lnTo>
                      <a:lnTo>
                        <a:pt x="369" y="398"/>
                      </a:lnTo>
                      <a:lnTo>
                        <a:pt x="370" y="403"/>
                      </a:lnTo>
                      <a:lnTo>
                        <a:pt x="371" y="405"/>
                      </a:lnTo>
                      <a:lnTo>
                        <a:pt x="371" y="409"/>
                      </a:lnTo>
                      <a:lnTo>
                        <a:pt x="372" y="408"/>
                      </a:lnTo>
                      <a:lnTo>
                        <a:pt x="373" y="409"/>
                      </a:lnTo>
                      <a:lnTo>
                        <a:pt x="374" y="411"/>
                      </a:lnTo>
                      <a:lnTo>
                        <a:pt x="375" y="415"/>
                      </a:lnTo>
                      <a:lnTo>
                        <a:pt x="376" y="412"/>
                      </a:lnTo>
                      <a:lnTo>
                        <a:pt x="377" y="411"/>
                      </a:lnTo>
                      <a:lnTo>
                        <a:pt x="378" y="412"/>
                      </a:lnTo>
                      <a:lnTo>
                        <a:pt x="379" y="409"/>
                      </a:lnTo>
                      <a:lnTo>
                        <a:pt x="380" y="410"/>
                      </a:lnTo>
                      <a:lnTo>
                        <a:pt x="381" y="412"/>
                      </a:lnTo>
                      <a:lnTo>
                        <a:pt x="382" y="414"/>
                      </a:lnTo>
                      <a:lnTo>
                        <a:pt x="383" y="414"/>
                      </a:lnTo>
                      <a:lnTo>
                        <a:pt x="384" y="412"/>
                      </a:lnTo>
                      <a:lnTo>
                        <a:pt x="385" y="412"/>
                      </a:lnTo>
                      <a:lnTo>
                        <a:pt x="386" y="411"/>
                      </a:lnTo>
                      <a:lnTo>
                        <a:pt x="386" y="408"/>
                      </a:lnTo>
                      <a:lnTo>
                        <a:pt x="387" y="405"/>
                      </a:lnTo>
                      <a:lnTo>
                        <a:pt x="388" y="401"/>
                      </a:lnTo>
                      <a:lnTo>
                        <a:pt x="389" y="395"/>
                      </a:lnTo>
                      <a:lnTo>
                        <a:pt x="390" y="380"/>
                      </a:lnTo>
                      <a:lnTo>
                        <a:pt x="390" y="354"/>
                      </a:lnTo>
                      <a:lnTo>
                        <a:pt x="391" y="304"/>
                      </a:lnTo>
                      <a:lnTo>
                        <a:pt x="392" y="206"/>
                      </a:lnTo>
                      <a:lnTo>
                        <a:pt x="393" y="65"/>
                      </a:lnTo>
                      <a:lnTo>
                        <a:pt x="394" y="34"/>
                      </a:lnTo>
                      <a:lnTo>
                        <a:pt x="394" y="147"/>
                      </a:lnTo>
                      <a:lnTo>
                        <a:pt x="395" y="292"/>
                      </a:lnTo>
                      <a:lnTo>
                        <a:pt x="396" y="375"/>
                      </a:lnTo>
                      <a:lnTo>
                        <a:pt x="397" y="402"/>
                      </a:lnTo>
                      <a:lnTo>
                        <a:pt x="397" y="408"/>
                      </a:lnTo>
                      <a:lnTo>
                        <a:pt x="398" y="413"/>
                      </a:lnTo>
                      <a:lnTo>
                        <a:pt x="399" y="414"/>
                      </a:lnTo>
                      <a:lnTo>
                        <a:pt x="400" y="413"/>
                      </a:lnTo>
                      <a:lnTo>
                        <a:pt x="401" y="415"/>
                      </a:lnTo>
                      <a:lnTo>
                        <a:pt x="401" y="417"/>
                      </a:lnTo>
                      <a:lnTo>
                        <a:pt x="402" y="416"/>
                      </a:lnTo>
                      <a:lnTo>
                        <a:pt x="403" y="415"/>
                      </a:lnTo>
                      <a:lnTo>
                        <a:pt x="404" y="411"/>
                      </a:lnTo>
                      <a:lnTo>
                        <a:pt x="405" y="405"/>
                      </a:lnTo>
                      <a:lnTo>
                        <a:pt x="405" y="398"/>
                      </a:lnTo>
                      <a:lnTo>
                        <a:pt x="406" y="383"/>
                      </a:lnTo>
                      <a:lnTo>
                        <a:pt x="407" y="364"/>
                      </a:lnTo>
                      <a:lnTo>
                        <a:pt x="408" y="365"/>
                      </a:lnTo>
                      <a:lnTo>
                        <a:pt x="409" y="381"/>
                      </a:lnTo>
                      <a:lnTo>
                        <a:pt x="409" y="399"/>
                      </a:lnTo>
                      <a:lnTo>
                        <a:pt x="410" y="409"/>
                      </a:lnTo>
                      <a:lnTo>
                        <a:pt x="411" y="411"/>
                      </a:lnTo>
                      <a:lnTo>
                        <a:pt x="412" y="413"/>
                      </a:lnTo>
                      <a:lnTo>
                        <a:pt x="413" y="413"/>
                      </a:lnTo>
                      <a:lnTo>
                        <a:pt x="414" y="414"/>
                      </a:lnTo>
                      <a:lnTo>
                        <a:pt x="415" y="416"/>
                      </a:lnTo>
                      <a:lnTo>
                        <a:pt x="416" y="418"/>
                      </a:lnTo>
                      <a:lnTo>
                        <a:pt x="417" y="420"/>
                      </a:lnTo>
                      <a:lnTo>
                        <a:pt x="418" y="420"/>
                      </a:lnTo>
                      <a:lnTo>
                        <a:pt x="419" y="420"/>
                      </a:lnTo>
                      <a:lnTo>
                        <a:pt x="420" y="418"/>
                      </a:lnTo>
                      <a:lnTo>
                        <a:pt x="421" y="419"/>
                      </a:lnTo>
                      <a:lnTo>
                        <a:pt x="422" y="420"/>
                      </a:lnTo>
                      <a:lnTo>
                        <a:pt x="423" y="420"/>
                      </a:lnTo>
                      <a:lnTo>
                        <a:pt x="424" y="421"/>
                      </a:lnTo>
                      <a:lnTo>
                        <a:pt x="425" y="420"/>
                      </a:lnTo>
                      <a:lnTo>
                        <a:pt x="426" y="421"/>
                      </a:lnTo>
                      <a:lnTo>
                        <a:pt x="427" y="421"/>
                      </a:lnTo>
                      <a:lnTo>
                        <a:pt x="428" y="421"/>
                      </a:lnTo>
                      <a:lnTo>
                        <a:pt x="429" y="419"/>
                      </a:lnTo>
                      <a:lnTo>
                        <a:pt x="430" y="417"/>
                      </a:lnTo>
                      <a:lnTo>
                        <a:pt x="431" y="417"/>
                      </a:lnTo>
                      <a:lnTo>
                        <a:pt x="431" y="410"/>
                      </a:lnTo>
                      <a:lnTo>
                        <a:pt x="432" y="399"/>
                      </a:lnTo>
                      <a:lnTo>
                        <a:pt x="433" y="381"/>
                      </a:lnTo>
                      <a:lnTo>
                        <a:pt x="434" y="355"/>
                      </a:lnTo>
                      <a:lnTo>
                        <a:pt x="435" y="346"/>
                      </a:lnTo>
                      <a:lnTo>
                        <a:pt x="435" y="365"/>
                      </a:lnTo>
                      <a:lnTo>
                        <a:pt x="436" y="392"/>
                      </a:lnTo>
                      <a:lnTo>
                        <a:pt x="437" y="411"/>
                      </a:lnTo>
                      <a:lnTo>
                        <a:pt x="438" y="418"/>
                      </a:lnTo>
                      <a:lnTo>
                        <a:pt x="438" y="420"/>
                      </a:lnTo>
                      <a:lnTo>
                        <a:pt x="439" y="421"/>
                      </a:lnTo>
                      <a:lnTo>
                        <a:pt x="440" y="421"/>
                      </a:lnTo>
                      <a:lnTo>
                        <a:pt x="441" y="421"/>
                      </a:lnTo>
                      <a:lnTo>
                        <a:pt x="442" y="422"/>
                      </a:lnTo>
                      <a:lnTo>
                        <a:pt x="442" y="420"/>
                      </a:lnTo>
                      <a:lnTo>
                        <a:pt x="443" y="419"/>
                      </a:lnTo>
                      <a:lnTo>
                        <a:pt x="444" y="418"/>
                      </a:lnTo>
                      <a:lnTo>
                        <a:pt x="445" y="415"/>
                      </a:lnTo>
                      <a:lnTo>
                        <a:pt x="446" y="411"/>
                      </a:lnTo>
                      <a:lnTo>
                        <a:pt x="446" y="404"/>
                      </a:lnTo>
                      <a:lnTo>
                        <a:pt x="447" y="397"/>
                      </a:lnTo>
                      <a:lnTo>
                        <a:pt x="448" y="400"/>
                      </a:lnTo>
                      <a:lnTo>
                        <a:pt x="449" y="408"/>
                      </a:lnTo>
                      <a:lnTo>
                        <a:pt x="450" y="415"/>
                      </a:lnTo>
                      <a:lnTo>
                        <a:pt x="450" y="420"/>
                      </a:lnTo>
                      <a:lnTo>
                        <a:pt x="451" y="421"/>
                      </a:lnTo>
                      <a:lnTo>
                        <a:pt x="452" y="420"/>
                      </a:lnTo>
                      <a:lnTo>
                        <a:pt x="453" y="420"/>
                      </a:lnTo>
                      <a:lnTo>
                        <a:pt x="454" y="420"/>
                      </a:lnTo>
                      <a:lnTo>
                        <a:pt x="455" y="418"/>
                      </a:lnTo>
                      <a:lnTo>
                        <a:pt x="456" y="412"/>
                      </a:lnTo>
                      <a:lnTo>
                        <a:pt x="457" y="399"/>
                      </a:lnTo>
                      <a:lnTo>
                        <a:pt x="457" y="378"/>
                      </a:lnTo>
                      <a:lnTo>
                        <a:pt x="458" y="340"/>
                      </a:lnTo>
                      <a:lnTo>
                        <a:pt x="459" y="274"/>
                      </a:lnTo>
                      <a:lnTo>
                        <a:pt x="460" y="190"/>
                      </a:lnTo>
                      <a:lnTo>
                        <a:pt x="461" y="193"/>
                      </a:lnTo>
                      <a:lnTo>
                        <a:pt x="461" y="274"/>
                      </a:lnTo>
                      <a:lnTo>
                        <a:pt x="462" y="341"/>
                      </a:lnTo>
                      <a:lnTo>
                        <a:pt x="463" y="396"/>
                      </a:lnTo>
                      <a:lnTo>
                        <a:pt x="464" y="412"/>
                      </a:lnTo>
                      <a:lnTo>
                        <a:pt x="465" y="417"/>
                      </a:lnTo>
                      <a:lnTo>
                        <a:pt x="466" y="418"/>
                      </a:lnTo>
                      <a:lnTo>
                        <a:pt x="467" y="420"/>
                      </a:lnTo>
                      <a:lnTo>
                        <a:pt x="468" y="421"/>
                      </a:lnTo>
                      <a:lnTo>
                        <a:pt x="469" y="422"/>
                      </a:lnTo>
                      <a:lnTo>
                        <a:pt x="470" y="422"/>
                      </a:lnTo>
                      <a:lnTo>
                        <a:pt x="471" y="421"/>
                      </a:lnTo>
                      <a:lnTo>
                        <a:pt x="472" y="423"/>
                      </a:lnTo>
                      <a:lnTo>
                        <a:pt x="473" y="422"/>
                      </a:lnTo>
                      <a:lnTo>
                        <a:pt x="474" y="423"/>
                      </a:lnTo>
                      <a:lnTo>
                        <a:pt x="475" y="424"/>
                      </a:lnTo>
                      <a:lnTo>
                        <a:pt x="476" y="423"/>
                      </a:lnTo>
                      <a:lnTo>
                        <a:pt x="477" y="425"/>
                      </a:lnTo>
                      <a:lnTo>
                        <a:pt x="478" y="425"/>
                      </a:lnTo>
                      <a:lnTo>
                        <a:pt x="479" y="423"/>
                      </a:lnTo>
                      <a:lnTo>
                        <a:pt x="480" y="423"/>
                      </a:lnTo>
                      <a:lnTo>
                        <a:pt x="481" y="422"/>
                      </a:lnTo>
                      <a:lnTo>
                        <a:pt x="482" y="420"/>
                      </a:lnTo>
                      <a:lnTo>
                        <a:pt x="483" y="415"/>
                      </a:lnTo>
                      <a:lnTo>
                        <a:pt x="483" y="408"/>
                      </a:lnTo>
                      <a:lnTo>
                        <a:pt x="484" y="398"/>
                      </a:lnTo>
                      <a:lnTo>
                        <a:pt x="485" y="393"/>
                      </a:lnTo>
                      <a:lnTo>
                        <a:pt x="486" y="401"/>
                      </a:lnTo>
                      <a:lnTo>
                        <a:pt x="487" y="413"/>
                      </a:lnTo>
                      <a:lnTo>
                        <a:pt x="487" y="421"/>
                      </a:lnTo>
                      <a:lnTo>
                        <a:pt x="488" y="426"/>
                      </a:lnTo>
                      <a:lnTo>
                        <a:pt x="489" y="426"/>
                      </a:lnTo>
                      <a:lnTo>
                        <a:pt x="490" y="426"/>
                      </a:lnTo>
                      <a:lnTo>
                        <a:pt x="491" y="425"/>
                      </a:lnTo>
                      <a:lnTo>
                        <a:pt x="492" y="426"/>
                      </a:lnTo>
                      <a:lnTo>
                        <a:pt x="493" y="423"/>
                      </a:lnTo>
                      <a:lnTo>
                        <a:pt x="494" y="422"/>
                      </a:lnTo>
                      <a:lnTo>
                        <a:pt x="494" y="419"/>
                      </a:lnTo>
                      <a:lnTo>
                        <a:pt x="495" y="415"/>
                      </a:lnTo>
                      <a:lnTo>
                        <a:pt x="496" y="406"/>
                      </a:lnTo>
                      <a:lnTo>
                        <a:pt x="497" y="400"/>
                      </a:lnTo>
                      <a:lnTo>
                        <a:pt x="498" y="402"/>
                      </a:lnTo>
                      <a:lnTo>
                        <a:pt x="498" y="412"/>
                      </a:lnTo>
                      <a:lnTo>
                        <a:pt x="499" y="420"/>
                      </a:lnTo>
                      <a:lnTo>
                        <a:pt x="500" y="425"/>
                      </a:lnTo>
                      <a:lnTo>
                        <a:pt x="501" y="426"/>
                      </a:lnTo>
                      <a:lnTo>
                        <a:pt x="502" y="426"/>
                      </a:lnTo>
                      <a:lnTo>
                        <a:pt x="503" y="426"/>
                      </a:lnTo>
                      <a:lnTo>
                        <a:pt x="504" y="427"/>
                      </a:lnTo>
                      <a:lnTo>
                        <a:pt x="505" y="427"/>
                      </a:lnTo>
                      <a:lnTo>
                        <a:pt x="506" y="428"/>
                      </a:lnTo>
                      <a:lnTo>
                        <a:pt x="507" y="427"/>
                      </a:lnTo>
                      <a:lnTo>
                        <a:pt x="508" y="425"/>
                      </a:lnTo>
                      <a:lnTo>
                        <a:pt x="509" y="424"/>
                      </a:lnTo>
                      <a:lnTo>
                        <a:pt x="509" y="426"/>
                      </a:lnTo>
                      <a:lnTo>
                        <a:pt x="510" y="426"/>
                      </a:lnTo>
                      <a:lnTo>
                        <a:pt x="511" y="425"/>
                      </a:lnTo>
                      <a:lnTo>
                        <a:pt x="512" y="426"/>
                      </a:lnTo>
                      <a:lnTo>
                        <a:pt x="513" y="428"/>
                      </a:lnTo>
                      <a:lnTo>
                        <a:pt x="513" y="430"/>
                      </a:lnTo>
                      <a:lnTo>
                        <a:pt x="514" y="430"/>
                      </a:lnTo>
                      <a:lnTo>
                        <a:pt x="515" y="429"/>
                      </a:lnTo>
                      <a:lnTo>
                        <a:pt x="516" y="430"/>
                      </a:lnTo>
                      <a:lnTo>
                        <a:pt x="517" y="428"/>
                      </a:lnTo>
                      <a:lnTo>
                        <a:pt x="518" y="424"/>
                      </a:lnTo>
                      <a:lnTo>
                        <a:pt x="519" y="419"/>
                      </a:lnTo>
                      <a:lnTo>
                        <a:pt x="520" y="412"/>
                      </a:lnTo>
                      <a:lnTo>
                        <a:pt x="521" y="409"/>
                      </a:lnTo>
                      <a:lnTo>
                        <a:pt x="521" y="416"/>
                      </a:lnTo>
                      <a:lnTo>
                        <a:pt x="522" y="420"/>
                      </a:lnTo>
                      <a:lnTo>
                        <a:pt x="523" y="425"/>
                      </a:lnTo>
                      <a:lnTo>
                        <a:pt x="524" y="429"/>
                      </a:lnTo>
                      <a:lnTo>
                        <a:pt x="525" y="429"/>
                      </a:lnTo>
                      <a:lnTo>
                        <a:pt x="526" y="429"/>
                      </a:lnTo>
                      <a:lnTo>
                        <a:pt x="527" y="429"/>
                      </a:lnTo>
                      <a:lnTo>
                        <a:pt x="528" y="432"/>
                      </a:lnTo>
                      <a:lnTo>
                        <a:pt x="529" y="430"/>
                      </a:lnTo>
                      <a:lnTo>
                        <a:pt x="530" y="431"/>
                      </a:lnTo>
                      <a:lnTo>
                        <a:pt x="531" y="430"/>
                      </a:lnTo>
                      <a:lnTo>
                        <a:pt x="532" y="430"/>
                      </a:lnTo>
                      <a:lnTo>
                        <a:pt x="533" y="431"/>
                      </a:lnTo>
                      <a:lnTo>
                        <a:pt x="534" y="430"/>
                      </a:lnTo>
                      <a:lnTo>
                        <a:pt x="535" y="431"/>
                      </a:lnTo>
                      <a:lnTo>
                        <a:pt x="536" y="430"/>
                      </a:lnTo>
                      <a:lnTo>
                        <a:pt x="537" y="430"/>
                      </a:lnTo>
                      <a:lnTo>
                        <a:pt x="538" y="432"/>
                      </a:lnTo>
                      <a:lnTo>
                        <a:pt x="539" y="430"/>
                      </a:lnTo>
                      <a:lnTo>
                        <a:pt x="540" y="430"/>
                      </a:lnTo>
                      <a:lnTo>
                        <a:pt x="541" y="428"/>
                      </a:lnTo>
                      <a:lnTo>
                        <a:pt x="542" y="428"/>
                      </a:lnTo>
                      <a:lnTo>
                        <a:pt x="543" y="426"/>
                      </a:lnTo>
                      <a:lnTo>
                        <a:pt x="544" y="429"/>
                      </a:lnTo>
                      <a:lnTo>
                        <a:pt x="545" y="430"/>
                      </a:lnTo>
                      <a:lnTo>
                        <a:pt x="546" y="430"/>
                      </a:lnTo>
                      <a:lnTo>
                        <a:pt x="547" y="431"/>
                      </a:lnTo>
                      <a:lnTo>
                        <a:pt x="548" y="429"/>
                      </a:lnTo>
                      <a:lnTo>
                        <a:pt x="549" y="428"/>
                      </a:lnTo>
                      <a:lnTo>
                        <a:pt x="550" y="429"/>
                      </a:lnTo>
                      <a:lnTo>
                        <a:pt x="551" y="428"/>
                      </a:lnTo>
                      <a:lnTo>
                        <a:pt x="552" y="427"/>
                      </a:lnTo>
                      <a:lnTo>
                        <a:pt x="553" y="422"/>
                      </a:lnTo>
                      <a:lnTo>
                        <a:pt x="554" y="414"/>
                      </a:lnTo>
                      <a:lnTo>
                        <a:pt x="555" y="421"/>
                      </a:lnTo>
                      <a:lnTo>
                        <a:pt x="556" y="423"/>
                      </a:lnTo>
                      <a:lnTo>
                        <a:pt x="557" y="427"/>
                      </a:lnTo>
                      <a:lnTo>
                        <a:pt x="558" y="429"/>
                      </a:lnTo>
                      <a:lnTo>
                        <a:pt x="559" y="430"/>
                      </a:lnTo>
                      <a:lnTo>
                        <a:pt x="560" y="429"/>
                      </a:lnTo>
                      <a:lnTo>
                        <a:pt x="561" y="431"/>
                      </a:lnTo>
                      <a:lnTo>
                        <a:pt x="562" y="431"/>
                      </a:lnTo>
                      <a:lnTo>
                        <a:pt x="563" y="430"/>
                      </a:lnTo>
                      <a:lnTo>
                        <a:pt x="564" y="432"/>
                      </a:lnTo>
                      <a:lnTo>
                        <a:pt x="565" y="431"/>
                      </a:lnTo>
                      <a:lnTo>
                        <a:pt x="566" y="431"/>
                      </a:lnTo>
                      <a:lnTo>
                        <a:pt x="567" y="431"/>
                      </a:lnTo>
                      <a:lnTo>
                        <a:pt x="568" y="429"/>
                      </a:lnTo>
                      <a:lnTo>
                        <a:pt x="569" y="429"/>
                      </a:lnTo>
                      <a:lnTo>
                        <a:pt x="570" y="430"/>
                      </a:lnTo>
                      <a:lnTo>
                        <a:pt x="571" y="429"/>
                      </a:lnTo>
                      <a:lnTo>
                        <a:pt x="572" y="426"/>
                      </a:lnTo>
                      <a:lnTo>
                        <a:pt x="573" y="425"/>
                      </a:lnTo>
                      <a:lnTo>
                        <a:pt x="573" y="420"/>
                      </a:lnTo>
                      <a:lnTo>
                        <a:pt x="574" y="412"/>
                      </a:lnTo>
                      <a:lnTo>
                        <a:pt x="575" y="400"/>
                      </a:lnTo>
                      <a:lnTo>
                        <a:pt x="576" y="381"/>
                      </a:lnTo>
                      <a:lnTo>
                        <a:pt x="577" y="391"/>
                      </a:lnTo>
                      <a:lnTo>
                        <a:pt x="577" y="406"/>
                      </a:lnTo>
                      <a:lnTo>
                        <a:pt x="578" y="415"/>
                      </a:lnTo>
                      <a:lnTo>
                        <a:pt x="579" y="426"/>
                      </a:lnTo>
                      <a:lnTo>
                        <a:pt x="580" y="429"/>
                      </a:lnTo>
                      <a:lnTo>
                        <a:pt x="581" y="429"/>
                      </a:lnTo>
                      <a:lnTo>
                        <a:pt x="582" y="430"/>
                      </a:lnTo>
                      <a:lnTo>
                        <a:pt x="583" y="427"/>
                      </a:lnTo>
                      <a:lnTo>
                        <a:pt x="584" y="425"/>
                      </a:lnTo>
                      <a:lnTo>
                        <a:pt x="584" y="421"/>
                      </a:lnTo>
                      <a:lnTo>
                        <a:pt x="585" y="414"/>
                      </a:lnTo>
                      <a:lnTo>
                        <a:pt x="586" y="400"/>
                      </a:lnTo>
                      <a:lnTo>
                        <a:pt x="587" y="399"/>
                      </a:lnTo>
                      <a:lnTo>
                        <a:pt x="588" y="413"/>
                      </a:lnTo>
                      <a:lnTo>
                        <a:pt x="589" y="423"/>
                      </a:lnTo>
                      <a:lnTo>
                        <a:pt x="590" y="427"/>
                      </a:lnTo>
                      <a:lnTo>
                        <a:pt x="591" y="431"/>
                      </a:lnTo>
                      <a:lnTo>
                        <a:pt x="591" y="426"/>
                      </a:lnTo>
                      <a:lnTo>
                        <a:pt x="592" y="429"/>
                      </a:lnTo>
                      <a:lnTo>
                        <a:pt x="593" y="427"/>
                      </a:lnTo>
                      <a:lnTo>
                        <a:pt x="594" y="428"/>
                      </a:lnTo>
                      <a:lnTo>
                        <a:pt x="595" y="424"/>
                      </a:lnTo>
                      <a:lnTo>
                        <a:pt x="595" y="420"/>
                      </a:lnTo>
                      <a:lnTo>
                        <a:pt x="596" y="414"/>
                      </a:lnTo>
                      <a:lnTo>
                        <a:pt x="597" y="407"/>
                      </a:lnTo>
                      <a:lnTo>
                        <a:pt x="598" y="417"/>
                      </a:lnTo>
                      <a:lnTo>
                        <a:pt x="599" y="418"/>
                      </a:lnTo>
                      <a:lnTo>
                        <a:pt x="599" y="426"/>
                      </a:lnTo>
                      <a:lnTo>
                        <a:pt x="600" y="428"/>
                      </a:lnTo>
                      <a:lnTo>
                        <a:pt x="601" y="430"/>
                      </a:lnTo>
                      <a:lnTo>
                        <a:pt x="602" y="430"/>
                      </a:lnTo>
                      <a:lnTo>
                        <a:pt x="603" y="430"/>
                      </a:lnTo>
                      <a:lnTo>
                        <a:pt x="603" y="428"/>
                      </a:lnTo>
                      <a:lnTo>
                        <a:pt x="604" y="429"/>
                      </a:lnTo>
                      <a:lnTo>
                        <a:pt x="605" y="427"/>
                      </a:lnTo>
                      <a:lnTo>
                        <a:pt x="606" y="424"/>
                      </a:lnTo>
                      <a:lnTo>
                        <a:pt x="606" y="415"/>
                      </a:lnTo>
                      <a:lnTo>
                        <a:pt x="607" y="407"/>
                      </a:lnTo>
                      <a:lnTo>
                        <a:pt x="608" y="417"/>
                      </a:lnTo>
                      <a:lnTo>
                        <a:pt x="609" y="420"/>
                      </a:lnTo>
                      <a:lnTo>
                        <a:pt x="610" y="423"/>
                      </a:lnTo>
                      <a:lnTo>
                        <a:pt x="610" y="429"/>
                      </a:lnTo>
                      <a:lnTo>
                        <a:pt x="611" y="431"/>
                      </a:lnTo>
                      <a:lnTo>
                        <a:pt x="612" y="429"/>
                      </a:lnTo>
                      <a:lnTo>
                        <a:pt x="613" y="430"/>
                      </a:lnTo>
                      <a:lnTo>
                        <a:pt x="614" y="426"/>
                      </a:lnTo>
                      <a:lnTo>
                        <a:pt x="615" y="420"/>
                      </a:lnTo>
                      <a:lnTo>
                        <a:pt x="616" y="410"/>
                      </a:lnTo>
                      <a:lnTo>
                        <a:pt x="617" y="391"/>
                      </a:lnTo>
                      <a:lnTo>
                        <a:pt x="618" y="374"/>
                      </a:lnTo>
                      <a:lnTo>
                        <a:pt x="618" y="387"/>
                      </a:lnTo>
                      <a:lnTo>
                        <a:pt x="619" y="400"/>
                      </a:lnTo>
                      <a:lnTo>
                        <a:pt x="620" y="411"/>
                      </a:lnTo>
                      <a:lnTo>
                        <a:pt x="621" y="425"/>
                      </a:lnTo>
                      <a:lnTo>
                        <a:pt x="621" y="429"/>
                      </a:lnTo>
                      <a:lnTo>
                        <a:pt x="622" y="431"/>
                      </a:lnTo>
                      <a:lnTo>
                        <a:pt x="623" y="432"/>
                      </a:lnTo>
                      <a:lnTo>
                        <a:pt x="624" y="431"/>
                      </a:lnTo>
                      <a:lnTo>
                        <a:pt x="625" y="430"/>
                      </a:lnTo>
                      <a:lnTo>
                        <a:pt x="626" y="431"/>
                      </a:lnTo>
                      <a:lnTo>
                        <a:pt x="627" y="427"/>
                      </a:lnTo>
                      <a:lnTo>
                        <a:pt x="628" y="426"/>
                      </a:lnTo>
                      <a:lnTo>
                        <a:pt x="629" y="429"/>
                      </a:lnTo>
                      <a:lnTo>
                        <a:pt x="629" y="431"/>
                      </a:lnTo>
                      <a:lnTo>
                        <a:pt x="630" y="431"/>
                      </a:lnTo>
                      <a:lnTo>
                        <a:pt x="631" y="432"/>
                      </a:lnTo>
                      <a:lnTo>
                        <a:pt x="632" y="433"/>
                      </a:lnTo>
                      <a:lnTo>
                        <a:pt x="633" y="433"/>
                      </a:lnTo>
                      <a:lnTo>
                        <a:pt x="634" y="432"/>
                      </a:lnTo>
                      <a:lnTo>
                        <a:pt x="635" y="433"/>
                      </a:lnTo>
                      <a:lnTo>
                        <a:pt x="636" y="433"/>
                      </a:lnTo>
                      <a:lnTo>
                        <a:pt x="637" y="431"/>
                      </a:lnTo>
                      <a:lnTo>
                        <a:pt x="638" y="433"/>
                      </a:lnTo>
                      <a:lnTo>
                        <a:pt x="639" y="431"/>
                      </a:lnTo>
                      <a:lnTo>
                        <a:pt x="640" y="433"/>
                      </a:lnTo>
                      <a:lnTo>
                        <a:pt x="641" y="435"/>
                      </a:lnTo>
                      <a:lnTo>
                        <a:pt x="642" y="433"/>
                      </a:lnTo>
                      <a:lnTo>
                        <a:pt x="643" y="433"/>
                      </a:lnTo>
                      <a:lnTo>
                        <a:pt x="644" y="434"/>
                      </a:lnTo>
                      <a:lnTo>
                        <a:pt x="645" y="434"/>
                      </a:lnTo>
                      <a:lnTo>
                        <a:pt x="646" y="434"/>
                      </a:lnTo>
                      <a:lnTo>
                        <a:pt x="647" y="432"/>
                      </a:lnTo>
                      <a:lnTo>
                        <a:pt x="648" y="434"/>
                      </a:lnTo>
                      <a:lnTo>
                        <a:pt x="649" y="434"/>
                      </a:lnTo>
                      <a:lnTo>
                        <a:pt x="650" y="434"/>
                      </a:lnTo>
                      <a:lnTo>
                        <a:pt x="651" y="434"/>
                      </a:lnTo>
                      <a:lnTo>
                        <a:pt x="652" y="434"/>
                      </a:lnTo>
                      <a:lnTo>
                        <a:pt x="653" y="434"/>
                      </a:lnTo>
                      <a:lnTo>
                        <a:pt x="654" y="433"/>
                      </a:lnTo>
                      <a:lnTo>
                        <a:pt x="655" y="435"/>
                      </a:lnTo>
                      <a:lnTo>
                        <a:pt x="655" y="432"/>
                      </a:lnTo>
                      <a:lnTo>
                        <a:pt x="656" y="432"/>
                      </a:lnTo>
                      <a:lnTo>
                        <a:pt x="657" y="432"/>
                      </a:lnTo>
                      <a:lnTo>
                        <a:pt x="658" y="434"/>
                      </a:lnTo>
                      <a:lnTo>
                        <a:pt x="659" y="434"/>
                      </a:lnTo>
                      <a:lnTo>
                        <a:pt x="660" y="433"/>
                      </a:lnTo>
                      <a:lnTo>
                        <a:pt x="661" y="434"/>
                      </a:lnTo>
                      <a:lnTo>
                        <a:pt x="662" y="433"/>
                      </a:lnTo>
                      <a:lnTo>
                        <a:pt x="663" y="430"/>
                      </a:lnTo>
                      <a:lnTo>
                        <a:pt x="664" y="428"/>
                      </a:lnTo>
                      <a:lnTo>
                        <a:pt x="665" y="425"/>
                      </a:lnTo>
                      <a:lnTo>
                        <a:pt x="666" y="415"/>
                      </a:lnTo>
                      <a:lnTo>
                        <a:pt x="666" y="401"/>
                      </a:lnTo>
                      <a:lnTo>
                        <a:pt x="667" y="395"/>
                      </a:lnTo>
                      <a:lnTo>
                        <a:pt x="668" y="405"/>
                      </a:lnTo>
                      <a:lnTo>
                        <a:pt x="669" y="410"/>
                      </a:lnTo>
                      <a:lnTo>
                        <a:pt x="670" y="417"/>
                      </a:lnTo>
                      <a:lnTo>
                        <a:pt x="670" y="426"/>
                      </a:lnTo>
                      <a:lnTo>
                        <a:pt x="671" y="430"/>
                      </a:lnTo>
                      <a:lnTo>
                        <a:pt x="672" y="431"/>
                      </a:lnTo>
                      <a:lnTo>
                        <a:pt x="673" y="430"/>
                      </a:lnTo>
                      <a:lnTo>
                        <a:pt x="674" y="431"/>
                      </a:lnTo>
                      <a:lnTo>
                        <a:pt x="674" y="428"/>
                      </a:lnTo>
                      <a:lnTo>
                        <a:pt x="675" y="422"/>
                      </a:lnTo>
                      <a:lnTo>
                        <a:pt x="676" y="415"/>
                      </a:lnTo>
                      <a:lnTo>
                        <a:pt x="677" y="410"/>
                      </a:lnTo>
                      <a:lnTo>
                        <a:pt x="677" y="412"/>
                      </a:lnTo>
                      <a:lnTo>
                        <a:pt x="678" y="416"/>
                      </a:lnTo>
                      <a:lnTo>
                        <a:pt x="679" y="420"/>
                      </a:lnTo>
                      <a:lnTo>
                        <a:pt x="680" y="425"/>
                      </a:lnTo>
                      <a:lnTo>
                        <a:pt x="681" y="430"/>
                      </a:lnTo>
                      <a:lnTo>
                        <a:pt x="682" y="432"/>
                      </a:lnTo>
                      <a:lnTo>
                        <a:pt x="683" y="433"/>
                      </a:lnTo>
                      <a:lnTo>
                        <a:pt x="684" y="433"/>
                      </a:lnTo>
                      <a:lnTo>
                        <a:pt x="685" y="432"/>
                      </a:lnTo>
                      <a:lnTo>
                        <a:pt x="686" y="433"/>
                      </a:lnTo>
                      <a:lnTo>
                        <a:pt x="687" y="433"/>
                      </a:lnTo>
                      <a:lnTo>
                        <a:pt x="688" y="433"/>
                      </a:lnTo>
                      <a:lnTo>
                        <a:pt x="689" y="433"/>
                      </a:lnTo>
                      <a:lnTo>
                        <a:pt x="690" y="434"/>
                      </a:lnTo>
                      <a:lnTo>
                        <a:pt x="691" y="433"/>
                      </a:lnTo>
                      <a:lnTo>
                        <a:pt x="692" y="433"/>
                      </a:lnTo>
                      <a:lnTo>
                        <a:pt x="693" y="433"/>
                      </a:lnTo>
                      <a:lnTo>
                        <a:pt x="694" y="433"/>
                      </a:lnTo>
                      <a:lnTo>
                        <a:pt x="695" y="431"/>
                      </a:lnTo>
                      <a:lnTo>
                        <a:pt x="696" y="428"/>
                      </a:lnTo>
                      <a:lnTo>
                        <a:pt x="696" y="430"/>
                      </a:lnTo>
                      <a:lnTo>
                        <a:pt x="697" y="431"/>
                      </a:lnTo>
                      <a:lnTo>
                        <a:pt x="698" y="431"/>
                      </a:lnTo>
                      <a:lnTo>
                        <a:pt x="699" y="434"/>
                      </a:lnTo>
                      <a:lnTo>
                        <a:pt x="700" y="436"/>
                      </a:lnTo>
                      <a:lnTo>
                        <a:pt x="700" y="434"/>
                      </a:lnTo>
                      <a:lnTo>
                        <a:pt x="701" y="433"/>
                      </a:lnTo>
                      <a:lnTo>
                        <a:pt x="702" y="431"/>
                      </a:lnTo>
                      <a:lnTo>
                        <a:pt x="703" y="430"/>
                      </a:lnTo>
                      <a:lnTo>
                        <a:pt x="703" y="428"/>
                      </a:lnTo>
                      <a:lnTo>
                        <a:pt x="704" y="421"/>
                      </a:lnTo>
                      <a:lnTo>
                        <a:pt x="705" y="418"/>
                      </a:lnTo>
                      <a:lnTo>
                        <a:pt x="706" y="421"/>
                      </a:lnTo>
                      <a:lnTo>
                        <a:pt x="707" y="425"/>
                      </a:lnTo>
                      <a:lnTo>
                        <a:pt x="707" y="428"/>
                      </a:lnTo>
                      <a:lnTo>
                        <a:pt x="708" y="433"/>
                      </a:lnTo>
                      <a:lnTo>
                        <a:pt x="709" y="435"/>
                      </a:lnTo>
                      <a:lnTo>
                        <a:pt x="710" y="436"/>
                      </a:lnTo>
                      <a:lnTo>
                        <a:pt x="711" y="437"/>
                      </a:lnTo>
                      <a:lnTo>
                        <a:pt x="712" y="435"/>
                      </a:lnTo>
                      <a:lnTo>
                        <a:pt x="713" y="436"/>
                      </a:lnTo>
                      <a:lnTo>
                        <a:pt x="714" y="435"/>
                      </a:lnTo>
                      <a:lnTo>
                        <a:pt x="715" y="435"/>
                      </a:lnTo>
                      <a:lnTo>
                        <a:pt x="716" y="435"/>
                      </a:lnTo>
                      <a:lnTo>
                        <a:pt x="717" y="435"/>
                      </a:lnTo>
                      <a:lnTo>
                        <a:pt x="718" y="436"/>
                      </a:lnTo>
                      <a:lnTo>
                        <a:pt x="719" y="437"/>
                      </a:lnTo>
                      <a:lnTo>
                        <a:pt x="720" y="437"/>
                      </a:lnTo>
                      <a:lnTo>
                        <a:pt x="721" y="435"/>
                      </a:lnTo>
                      <a:lnTo>
                        <a:pt x="722" y="436"/>
                      </a:lnTo>
                      <a:lnTo>
                        <a:pt x="723" y="435"/>
                      </a:lnTo>
                      <a:lnTo>
                        <a:pt x="724" y="435"/>
                      </a:lnTo>
                      <a:lnTo>
                        <a:pt x="725" y="435"/>
                      </a:lnTo>
                      <a:lnTo>
                        <a:pt x="726" y="436"/>
                      </a:lnTo>
                      <a:lnTo>
                        <a:pt x="727" y="436"/>
                      </a:lnTo>
                      <a:lnTo>
                        <a:pt x="728" y="435"/>
                      </a:lnTo>
                      <a:lnTo>
                        <a:pt x="729" y="434"/>
                      </a:lnTo>
                      <a:lnTo>
                        <a:pt x="730" y="434"/>
                      </a:lnTo>
                      <a:lnTo>
                        <a:pt x="731" y="433"/>
                      </a:lnTo>
                      <a:lnTo>
                        <a:pt x="732" y="434"/>
                      </a:lnTo>
                      <a:lnTo>
                        <a:pt x="733" y="434"/>
                      </a:lnTo>
                      <a:lnTo>
                        <a:pt x="734" y="433"/>
                      </a:lnTo>
                      <a:lnTo>
                        <a:pt x="735" y="434"/>
                      </a:lnTo>
                      <a:lnTo>
                        <a:pt x="736" y="435"/>
                      </a:lnTo>
                      <a:lnTo>
                        <a:pt x="737" y="435"/>
                      </a:lnTo>
                      <a:lnTo>
                        <a:pt x="738" y="434"/>
                      </a:lnTo>
                      <a:lnTo>
                        <a:pt x="739" y="434"/>
                      </a:lnTo>
                      <a:lnTo>
                        <a:pt x="740" y="434"/>
                      </a:lnTo>
                      <a:lnTo>
                        <a:pt x="741" y="430"/>
                      </a:lnTo>
                      <a:lnTo>
                        <a:pt x="741" y="426"/>
                      </a:lnTo>
                      <a:lnTo>
                        <a:pt x="742" y="426"/>
                      </a:lnTo>
                      <a:lnTo>
                        <a:pt x="743" y="428"/>
                      </a:lnTo>
                      <a:lnTo>
                        <a:pt x="744" y="430"/>
                      </a:lnTo>
                      <a:lnTo>
                        <a:pt x="745" y="432"/>
                      </a:lnTo>
                      <a:lnTo>
                        <a:pt x="746" y="431"/>
                      </a:lnTo>
                      <a:lnTo>
                        <a:pt x="747" y="428"/>
                      </a:lnTo>
                      <a:lnTo>
                        <a:pt x="748" y="420"/>
                      </a:lnTo>
                      <a:lnTo>
                        <a:pt x="748" y="409"/>
                      </a:lnTo>
                      <a:lnTo>
                        <a:pt x="749" y="392"/>
                      </a:lnTo>
                      <a:lnTo>
                        <a:pt x="750" y="369"/>
                      </a:lnTo>
                      <a:lnTo>
                        <a:pt x="751" y="361"/>
                      </a:lnTo>
                      <a:lnTo>
                        <a:pt x="752" y="379"/>
                      </a:lnTo>
                      <a:lnTo>
                        <a:pt x="752" y="394"/>
                      </a:lnTo>
                      <a:lnTo>
                        <a:pt x="753" y="403"/>
                      </a:lnTo>
                      <a:lnTo>
                        <a:pt x="754" y="419"/>
                      </a:lnTo>
                      <a:lnTo>
                        <a:pt x="755" y="428"/>
                      </a:lnTo>
                      <a:lnTo>
                        <a:pt x="756" y="430"/>
                      </a:lnTo>
                      <a:lnTo>
                        <a:pt x="756" y="432"/>
                      </a:lnTo>
                      <a:lnTo>
                        <a:pt x="757" y="433"/>
                      </a:lnTo>
                      <a:lnTo>
                        <a:pt x="758" y="430"/>
                      </a:lnTo>
                      <a:lnTo>
                        <a:pt x="759" y="427"/>
                      </a:lnTo>
                      <a:lnTo>
                        <a:pt x="760" y="428"/>
                      </a:lnTo>
                      <a:lnTo>
                        <a:pt x="761" y="429"/>
                      </a:lnTo>
                      <a:lnTo>
                        <a:pt x="762" y="431"/>
                      </a:lnTo>
                      <a:lnTo>
                        <a:pt x="763" y="434"/>
                      </a:lnTo>
                      <a:lnTo>
                        <a:pt x="764" y="437"/>
                      </a:lnTo>
                      <a:lnTo>
                        <a:pt x="765" y="436"/>
                      </a:lnTo>
                      <a:lnTo>
                        <a:pt x="766" y="436"/>
                      </a:lnTo>
                      <a:lnTo>
                        <a:pt x="767" y="437"/>
                      </a:lnTo>
                      <a:lnTo>
                        <a:pt x="767" y="435"/>
                      </a:lnTo>
                      <a:lnTo>
                        <a:pt x="768" y="433"/>
                      </a:lnTo>
                      <a:lnTo>
                        <a:pt x="769" y="434"/>
                      </a:lnTo>
                      <a:lnTo>
                        <a:pt x="770" y="435"/>
                      </a:lnTo>
                      <a:lnTo>
                        <a:pt x="771" y="435"/>
                      </a:lnTo>
                      <a:lnTo>
                        <a:pt x="772" y="435"/>
                      </a:lnTo>
                      <a:lnTo>
                        <a:pt x="773" y="433"/>
                      </a:lnTo>
                      <a:lnTo>
                        <a:pt x="774" y="430"/>
                      </a:lnTo>
                      <a:lnTo>
                        <a:pt x="774" y="425"/>
                      </a:lnTo>
                      <a:lnTo>
                        <a:pt x="775" y="419"/>
                      </a:lnTo>
                      <a:lnTo>
                        <a:pt x="776" y="410"/>
                      </a:lnTo>
                      <a:lnTo>
                        <a:pt x="777" y="400"/>
                      </a:lnTo>
                      <a:lnTo>
                        <a:pt x="778" y="401"/>
                      </a:lnTo>
                      <a:lnTo>
                        <a:pt x="778" y="412"/>
                      </a:lnTo>
                      <a:lnTo>
                        <a:pt x="779" y="417"/>
                      </a:lnTo>
                      <a:lnTo>
                        <a:pt x="780" y="421"/>
                      </a:lnTo>
                      <a:lnTo>
                        <a:pt x="781" y="429"/>
                      </a:lnTo>
                      <a:lnTo>
                        <a:pt x="782" y="433"/>
                      </a:lnTo>
                      <a:lnTo>
                        <a:pt x="782" y="435"/>
                      </a:lnTo>
                      <a:lnTo>
                        <a:pt x="783" y="435"/>
                      </a:lnTo>
                      <a:lnTo>
                        <a:pt x="784" y="433"/>
                      </a:lnTo>
                      <a:lnTo>
                        <a:pt x="785" y="431"/>
                      </a:lnTo>
                      <a:lnTo>
                        <a:pt x="786" y="428"/>
                      </a:lnTo>
                      <a:lnTo>
                        <a:pt x="787" y="431"/>
                      </a:lnTo>
                      <a:lnTo>
                        <a:pt x="788" y="434"/>
                      </a:lnTo>
                      <a:lnTo>
                        <a:pt x="789" y="435"/>
                      </a:lnTo>
                      <a:lnTo>
                        <a:pt x="789" y="438"/>
                      </a:lnTo>
                      <a:lnTo>
                        <a:pt x="790" y="436"/>
                      </a:lnTo>
                      <a:lnTo>
                        <a:pt x="791" y="438"/>
                      </a:lnTo>
                      <a:lnTo>
                        <a:pt x="792" y="439"/>
                      </a:lnTo>
                      <a:lnTo>
                        <a:pt x="793" y="438"/>
                      </a:lnTo>
                      <a:lnTo>
                        <a:pt x="794" y="438"/>
                      </a:lnTo>
                      <a:lnTo>
                        <a:pt x="795" y="438"/>
                      </a:lnTo>
                      <a:lnTo>
                        <a:pt x="796" y="439"/>
                      </a:lnTo>
                      <a:lnTo>
                        <a:pt x="797" y="439"/>
                      </a:lnTo>
                      <a:lnTo>
                        <a:pt x="798" y="438"/>
                      </a:lnTo>
                      <a:lnTo>
                        <a:pt x="799" y="438"/>
                      </a:lnTo>
                      <a:lnTo>
                        <a:pt x="800" y="438"/>
                      </a:lnTo>
                      <a:lnTo>
                        <a:pt x="801" y="438"/>
                      </a:lnTo>
                      <a:lnTo>
                        <a:pt x="802" y="438"/>
                      </a:lnTo>
                      <a:lnTo>
                        <a:pt x="803" y="437"/>
                      </a:lnTo>
                      <a:lnTo>
                        <a:pt x="804" y="437"/>
                      </a:lnTo>
                      <a:lnTo>
                        <a:pt x="805" y="437"/>
                      </a:lnTo>
                      <a:lnTo>
                        <a:pt x="806" y="436"/>
                      </a:lnTo>
                      <a:lnTo>
                        <a:pt x="807" y="437"/>
                      </a:lnTo>
                      <a:lnTo>
                        <a:pt x="808" y="435"/>
                      </a:lnTo>
                      <a:lnTo>
                        <a:pt x="809" y="431"/>
                      </a:lnTo>
                      <a:lnTo>
                        <a:pt x="810" y="427"/>
                      </a:lnTo>
                      <a:lnTo>
                        <a:pt x="811" y="423"/>
                      </a:lnTo>
                      <a:lnTo>
                        <a:pt x="812" y="418"/>
                      </a:lnTo>
                      <a:lnTo>
                        <a:pt x="812" y="422"/>
                      </a:lnTo>
                      <a:lnTo>
                        <a:pt x="813" y="427"/>
                      </a:lnTo>
                      <a:lnTo>
                        <a:pt x="814" y="427"/>
                      </a:lnTo>
                      <a:lnTo>
                        <a:pt x="815" y="429"/>
                      </a:lnTo>
                      <a:lnTo>
                        <a:pt x="815" y="433"/>
                      </a:lnTo>
                      <a:lnTo>
                        <a:pt x="816" y="437"/>
                      </a:lnTo>
                      <a:lnTo>
                        <a:pt x="817" y="438"/>
                      </a:lnTo>
                      <a:lnTo>
                        <a:pt x="818" y="437"/>
                      </a:lnTo>
                      <a:lnTo>
                        <a:pt x="819" y="436"/>
                      </a:lnTo>
                      <a:lnTo>
                        <a:pt x="820" y="436"/>
                      </a:lnTo>
                      <a:lnTo>
                        <a:pt x="821" y="436"/>
                      </a:lnTo>
                      <a:lnTo>
                        <a:pt x="822" y="437"/>
                      </a:lnTo>
                      <a:lnTo>
                        <a:pt x="823" y="434"/>
                      </a:lnTo>
                      <a:lnTo>
                        <a:pt x="824" y="434"/>
                      </a:lnTo>
                      <a:lnTo>
                        <a:pt x="825" y="435"/>
                      </a:lnTo>
                      <a:lnTo>
                        <a:pt x="826" y="432"/>
                      </a:lnTo>
                      <a:lnTo>
                        <a:pt x="827" y="427"/>
                      </a:lnTo>
                      <a:lnTo>
                        <a:pt x="827" y="418"/>
                      </a:lnTo>
                      <a:lnTo>
                        <a:pt x="828" y="407"/>
                      </a:lnTo>
                      <a:lnTo>
                        <a:pt x="829" y="406"/>
                      </a:lnTo>
                      <a:lnTo>
                        <a:pt x="830" y="416"/>
                      </a:lnTo>
                      <a:lnTo>
                        <a:pt x="830" y="419"/>
                      </a:lnTo>
                      <a:lnTo>
                        <a:pt x="831" y="424"/>
                      </a:lnTo>
                      <a:lnTo>
                        <a:pt x="832" y="431"/>
                      </a:lnTo>
                      <a:lnTo>
                        <a:pt x="833" y="435"/>
                      </a:lnTo>
                      <a:lnTo>
                        <a:pt x="834" y="438"/>
                      </a:lnTo>
                      <a:lnTo>
                        <a:pt x="835" y="439"/>
                      </a:lnTo>
                      <a:lnTo>
                        <a:pt x="836" y="439"/>
                      </a:lnTo>
                      <a:lnTo>
                        <a:pt x="837" y="439"/>
                      </a:lnTo>
                      <a:lnTo>
                        <a:pt x="838" y="440"/>
                      </a:lnTo>
                      <a:lnTo>
                        <a:pt x="839" y="436"/>
                      </a:lnTo>
                      <a:lnTo>
                        <a:pt x="840" y="439"/>
                      </a:lnTo>
                      <a:lnTo>
                        <a:pt x="841" y="437"/>
                      </a:lnTo>
                      <a:lnTo>
                        <a:pt x="842" y="435"/>
                      </a:lnTo>
                      <a:lnTo>
                        <a:pt x="842" y="432"/>
                      </a:lnTo>
                      <a:lnTo>
                        <a:pt x="843" y="426"/>
                      </a:lnTo>
                      <a:lnTo>
                        <a:pt x="844" y="421"/>
                      </a:lnTo>
                      <a:lnTo>
                        <a:pt x="845" y="413"/>
                      </a:lnTo>
                      <a:lnTo>
                        <a:pt x="845" y="407"/>
                      </a:lnTo>
                      <a:lnTo>
                        <a:pt x="846" y="416"/>
                      </a:lnTo>
                      <a:lnTo>
                        <a:pt x="847" y="422"/>
                      </a:lnTo>
                      <a:lnTo>
                        <a:pt x="848" y="424"/>
                      </a:lnTo>
                      <a:lnTo>
                        <a:pt x="849" y="430"/>
                      </a:lnTo>
                      <a:lnTo>
                        <a:pt x="849" y="436"/>
                      </a:lnTo>
                      <a:lnTo>
                        <a:pt x="850" y="436"/>
                      </a:lnTo>
                      <a:lnTo>
                        <a:pt x="851" y="438"/>
                      </a:lnTo>
                      <a:lnTo>
                        <a:pt x="852" y="437"/>
                      </a:lnTo>
                      <a:lnTo>
                        <a:pt x="853" y="437"/>
                      </a:lnTo>
                      <a:lnTo>
                        <a:pt x="854" y="438"/>
                      </a:lnTo>
                      <a:lnTo>
                        <a:pt x="855" y="439"/>
                      </a:lnTo>
                      <a:lnTo>
                        <a:pt x="856" y="437"/>
                      </a:lnTo>
                      <a:lnTo>
                        <a:pt x="857" y="437"/>
                      </a:lnTo>
                      <a:lnTo>
                        <a:pt x="858" y="436"/>
                      </a:lnTo>
                      <a:lnTo>
                        <a:pt x="859" y="437"/>
                      </a:lnTo>
                      <a:lnTo>
                        <a:pt x="860" y="438"/>
                      </a:lnTo>
                      <a:lnTo>
                        <a:pt x="861" y="438"/>
                      </a:lnTo>
                      <a:lnTo>
                        <a:pt x="862" y="439"/>
                      </a:lnTo>
                      <a:lnTo>
                        <a:pt x="863" y="438"/>
                      </a:lnTo>
                      <a:lnTo>
                        <a:pt x="864" y="439"/>
                      </a:lnTo>
                      <a:lnTo>
                        <a:pt x="865" y="438"/>
                      </a:lnTo>
                      <a:lnTo>
                        <a:pt x="866" y="438"/>
                      </a:lnTo>
                      <a:lnTo>
                        <a:pt x="867" y="438"/>
                      </a:lnTo>
                      <a:lnTo>
                        <a:pt x="868" y="437"/>
                      </a:lnTo>
                      <a:lnTo>
                        <a:pt x="868" y="435"/>
                      </a:lnTo>
                      <a:lnTo>
                        <a:pt x="869" y="433"/>
                      </a:lnTo>
                      <a:lnTo>
                        <a:pt x="870" y="430"/>
                      </a:lnTo>
                      <a:lnTo>
                        <a:pt x="871" y="430"/>
                      </a:lnTo>
                      <a:lnTo>
                        <a:pt x="871" y="433"/>
                      </a:lnTo>
                      <a:lnTo>
                        <a:pt x="872" y="434"/>
                      </a:lnTo>
                      <a:lnTo>
                        <a:pt x="873" y="434"/>
                      </a:lnTo>
                      <a:lnTo>
                        <a:pt x="874" y="435"/>
                      </a:lnTo>
                      <a:lnTo>
                        <a:pt x="875" y="435"/>
                      </a:lnTo>
                      <a:lnTo>
                        <a:pt x="875" y="433"/>
                      </a:lnTo>
                      <a:lnTo>
                        <a:pt x="876" y="433"/>
                      </a:lnTo>
                      <a:lnTo>
                        <a:pt x="877" y="431"/>
                      </a:lnTo>
                      <a:lnTo>
                        <a:pt x="878" y="427"/>
                      </a:lnTo>
                      <a:lnTo>
                        <a:pt x="879" y="428"/>
                      </a:lnTo>
                      <a:lnTo>
                        <a:pt x="879" y="432"/>
                      </a:lnTo>
                      <a:lnTo>
                        <a:pt x="880" y="434"/>
                      </a:lnTo>
                      <a:lnTo>
                        <a:pt x="881" y="434"/>
                      </a:lnTo>
                      <a:lnTo>
                        <a:pt x="882" y="435"/>
                      </a:lnTo>
                      <a:lnTo>
                        <a:pt x="883" y="437"/>
                      </a:lnTo>
                      <a:lnTo>
                        <a:pt x="884" y="437"/>
                      </a:lnTo>
                      <a:lnTo>
                        <a:pt x="885" y="437"/>
                      </a:lnTo>
                      <a:lnTo>
                        <a:pt x="886" y="431"/>
                      </a:lnTo>
                      <a:lnTo>
                        <a:pt x="886" y="433"/>
                      </a:lnTo>
                      <a:lnTo>
                        <a:pt x="887" y="434"/>
                      </a:lnTo>
                      <a:lnTo>
                        <a:pt x="888" y="438"/>
                      </a:lnTo>
                      <a:lnTo>
                        <a:pt x="889" y="437"/>
                      </a:lnTo>
                      <a:lnTo>
                        <a:pt x="890" y="437"/>
                      </a:lnTo>
                      <a:lnTo>
                        <a:pt x="890" y="439"/>
                      </a:lnTo>
                      <a:lnTo>
                        <a:pt x="891" y="438"/>
                      </a:lnTo>
                      <a:lnTo>
                        <a:pt x="892" y="438"/>
                      </a:lnTo>
                      <a:lnTo>
                        <a:pt x="893" y="439"/>
                      </a:lnTo>
                      <a:lnTo>
                        <a:pt x="894" y="439"/>
                      </a:lnTo>
                      <a:lnTo>
                        <a:pt x="895" y="440"/>
                      </a:lnTo>
                      <a:lnTo>
                        <a:pt x="896" y="437"/>
                      </a:lnTo>
                      <a:lnTo>
                        <a:pt x="897" y="440"/>
                      </a:lnTo>
                      <a:lnTo>
                        <a:pt x="898" y="439"/>
                      </a:lnTo>
                      <a:lnTo>
                        <a:pt x="898" y="437"/>
                      </a:lnTo>
                      <a:lnTo>
                        <a:pt x="899" y="438"/>
                      </a:lnTo>
                      <a:lnTo>
                        <a:pt x="900" y="437"/>
                      </a:lnTo>
                      <a:lnTo>
                        <a:pt x="901" y="437"/>
                      </a:lnTo>
                      <a:lnTo>
                        <a:pt x="901" y="434"/>
                      </a:lnTo>
                      <a:lnTo>
                        <a:pt x="902" y="431"/>
                      </a:lnTo>
                      <a:lnTo>
                        <a:pt x="903" y="431"/>
                      </a:lnTo>
                      <a:lnTo>
                        <a:pt x="904" y="434"/>
                      </a:lnTo>
                      <a:lnTo>
                        <a:pt x="905" y="436"/>
                      </a:lnTo>
                      <a:lnTo>
                        <a:pt x="906" y="436"/>
                      </a:lnTo>
                      <a:lnTo>
                        <a:pt x="907" y="437"/>
                      </a:lnTo>
                      <a:lnTo>
                        <a:pt x="908" y="435"/>
                      </a:lnTo>
                      <a:lnTo>
                        <a:pt x="909" y="434"/>
                      </a:lnTo>
                      <a:lnTo>
                        <a:pt x="909" y="431"/>
                      </a:lnTo>
                      <a:lnTo>
                        <a:pt x="910" y="426"/>
                      </a:lnTo>
                      <a:lnTo>
                        <a:pt x="911" y="427"/>
                      </a:lnTo>
                      <a:lnTo>
                        <a:pt x="912" y="431"/>
                      </a:lnTo>
                      <a:lnTo>
                        <a:pt x="913" y="432"/>
                      </a:lnTo>
                      <a:lnTo>
                        <a:pt x="914" y="436"/>
                      </a:lnTo>
                      <a:lnTo>
                        <a:pt x="915" y="436"/>
                      </a:lnTo>
                      <a:lnTo>
                        <a:pt x="916" y="439"/>
                      </a:lnTo>
                      <a:lnTo>
                        <a:pt x="916" y="436"/>
                      </a:lnTo>
                      <a:lnTo>
                        <a:pt x="917" y="435"/>
                      </a:lnTo>
                      <a:lnTo>
                        <a:pt x="918" y="430"/>
                      </a:lnTo>
                      <a:lnTo>
                        <a:pt x="919" y="432"/>
                      </a:lnTo>
                      <a:lnTo>
                        <a:pt x="920" y="435"/>
                      </a:lnTo>
                      <a:lnTo>
                        <a:pt x="921" y="438"/>
                      </a:lnTo>
                      <a:lnTo>
                        <a:pt x="922" y="437"/>
                      </a:lnTo>
                      <a:lnTo>
                        <a:pt x="923" y="438"/>
                      </a:lnTo>
                      <a:lnTo>
                        <a:pt x="924" y="439"/>
                      </a:lnTo>
                      <a:lnTo>
                        <a:pt x="925" y="440"/>
                      </a:lnTo>
                      <a:lnTo>
                        <a:pt x="926" y="440"/>
                      </a:lnTo>
                      <a:lnTo>
                        <a:pt x="927" y="440"/>
                      </a:lnTo>
                      <a:lnTo>
                        <a:pt x="928" y="440"/>
                      </a:lnTo>
                      <a:lnTo>
                        <a:pt x="929" y="439"/>
                      </a:lnTo>
                      <a:lnTo>
                        <a:pt x="930" y="438"/>
                      </a:lnTo>
                      <a:lnTo>
                        <a:pt x="931" y="440"/>
                      </a:lnTo>
                      <a:lnTo>
                        <a:pt x="931" y="438"/>
                      </a:lnTo>
                      <a:lnTo>
                        <a:pt x="932" y="437"/>
                      </a:lnTo>
                      <a:lnTo>
                        <a:pt x="933" y="434"/>
                      </a:lnTo>
                      <a:lnTo>
                        <a:pt x="934" y="430"/>
                      </a:lnTo>
                      <a:lnTo>
                        <a:pt x="935" y="432"/>
                      </a:lnTo>
                      <a:lnTo>
                        <a:pt x="935" y="436"/>
                      </a:lnTo>
                      <a:lnTo>
                        <a:pt x="936" y="436"/>
                      </a:lnTo>
                      <a:lnTo>
                        <a:pt x="937" y="436"/>
                      </a:lnTo>
                      <a:lnTo>
                        <a:pt x="938" y="437"/>
                      </a:lnTo>
                      <a:lnTo>
                        <a:pt x="939" y="437"/>
                      </a:lnTo>
                      <a:lnTo>
                        <a:pt x="940" y="435"/>
                      </a:lnTo>
                      <a:lnTo>
                        <a:pt x="941" y="435"/>
                      </a:lnTo>
                      <a:lnTo>
                        <a:pt x="942" y="431"/>
                      </a:lnTo>
                      <a:lnTo>
                        <a:pt x="943" y="434"/>
                      </a:lnTo>
                      <a:lnTo>
                        <a:pt x="944" y="432"/>
                      </a:lnTo>
                      <a:lnTo>
                        <a:pt x="945" y="431"/>
                      </a:lnTo>
                      <a:lnTo>
                        <a:pt x="946" y="434"/>
                      </a:lnTo>
                      <a:lnTo>
                        <a:pt x="947" y="432"/>
                      </a:lnTo>
                      <a:lnTo>
                        <a:pt x="948" y="429"/>
                      </a:lnTo>
                      <a:lnTo>
                        <a:pt x="949" y="424"/>
                      </a:lnTo>
                      <a:lnTo>
                        <a:pt x="950" y="418"/>
                      </a:lnTo>
                      <a:lnTo>
                        <a:pt x="950" y="421"/>
                      </a:lnTo>
                      <a:lnTo>
                        <a:pt x="951" y="427"/>
                      </a:lnTo>
                      <a:lnTo>
                        <a:pt x="952" y="431"/>
                      </a:lnTo>
                      <a:lnTo>
                        <a:pt x="953" y="429"/>
                      </a:lnTo>
                      <a:lnTo>
                        <a:pt x="954" y="433"/>
                      </a:lnTo>
                      <a:lnTo>
                        <a:pt x="955" y="434"/>
                      </a:lnTo>
                      <a:lnTo>
                        <a:pt x="956" y="432"/>
                      </a:lnTo>
                      <a:lnTo>
                        <a:pt x="957" y="430"/>
                      </a:lnTo>
                      <a:lnTo>
                        <a:pt x="957" y="425"/>
                      </a:lnTo>
                      <a:lnTo>
                        <a:pt x="958" y="427"/>
                      </a:lnTo>
                      <a:lnTo>
                        <a:pt x="959" y="433"/>
                      </a:lnTo>
                      <a:lnTo>
                        <a:pt x="960" y="434"/>
                      </a:lnTo>
                      <a:lnTo>
                        <a:pt x="961" y="434"/>
                      </a:lnTo>
                      <a:lnTo>
                        <a:pt x="961" y="436"/>
                      </a:lnTo>
                      <a:lnTo>
                        <a:pt x="962" y="436"/>
                      </a:lnTo>
                      <a:lnTo>
                        <a:pt x="963" y="439"/>
                      </a:lnTo>
                      <a:lnTo>
                        <a:pt x="964" y="438"/>
                      </a:lnTo>
                      <a:lnTo>
                        <a:pt x="965" y="438"/>
                      </a:lnTo>
                      <a:lnTo>
                        <a:pt x="966" y="438"/>
                      </a:lnTo>
                      <a:lnTo>
                        <a:pt x="967" y="438"/>
                      </a:lnTo>
                      <a:lnTo>
                        <a:pt x="968" y="437"/>
                      </a:lnTo>
                      <a:lnTo>
                        <a:pt x="969" y="437"/>
                      </a:lnTo>
                      <a:lnTo>
                        <a:pt x="970" y="435"/>
                      </a:lnTo>
                      <a:lnTo>
                        <a:pt x="971" y="431"/>
                      </a:lnTo>
                      <a:lnTo>
                        <a:pt x="972" y="424"/>
                      </a:lnTo>
                      <a:lnTo>
                        <a:pt x="972" y="414"/>
                      </a:lnTo>
                      <a:lnTo>
                        <a:pt x="973" y="409"/>
                      </a:lnTo>
                      <a:lnTo>
                        <a:pt x="974" y="416"/>
                      </a:lnTo>
                      <a:lnTo>
                        <a:pt x="975" y="424"/>
                      </a:lnTo>
                      <a:lnTo>
                        <a:pt x="976" y="425"/>
                      </a:lnTo>
                      <a:lnTo>
                        <a:pt x="977" y="432"/>
                      </a:lnTo>
                      <a:lnTo>
                        <a:pt x="978" y="437"/>
                      </a:lnTo>
                      <a:lnTo>
                        <a:pt x="979" y="440"/>
                      </a:lnTo>
                      <a:lnTo>
                        <a:pt x="980" y="440"/>
                      </a:lnTo>
                      <a:lnTo>
                        <a:pt x="981" y="440"/>
                      </a:lnTo>
                      <a:lnTo>
                        <a:pt x="982" y="440"/>
                      </a:lnTo>
                      <a:lnTo>
                        <a:pt x="983" y="441"/>
                      </a:lnTo>
                      <a:lnTo>
                        <a:pt x="984" y="439"/>
                      </a:lnTo>
                      <a:lnTo>
                        <a:pt x="985" y="440"/>
                      </a:lnTo>
                      <a:lnTo>
                        <a:pt x="986" y="440"/>
                      </a:lnTo>
                      <a:lnTo>
                        <a:pt x="987" y="440"/>
                      </a:lnTo>
                      <a:lnTo>
                        <a:pt x="987" y="438"/>
                      </a:lnTo>
                      <a:lnTo>
                        <a:pt x="988" y="440"/>
                      </a:lnTo>
                      <a:lnTo>
                        <a:pt x="989" y="441"/>
                      </a:lnTo>
                      <a:lnTo>
                        <a:pt x="990" y="442"/>
                      </a:lnTo>
                      <a:lnTo>
                        <a:pt x="991" y="442"/>
                      </a:lnTo>
                      <a:lnTo>
                        <a:pt x="992" y="440"/>
                      </a:lnTo>
                      <a:lnTo>
                        <a:pt x="993" y="439"/>
                      </a:lnTo>
                      <a:lnTo>
                        <a:pt x="994" y="442"/>
                      </a:lnTo>
                      <a:lnTo>
                        <a:pt x="995" y="441"/>
                      </a:lnTo>
                      <a:lnTo>
                        <a:pt x="996" y="440"/>
                      </a:lnTo>
                      <a:lnTo>
                        <a:pt x="997" y="441"/>
                      </a:lnTo>
                      <a:lnTo>
                        <a:pt x="998" y="440"/>
                      </a:lnTo>
                      <a:lnTo>
                        <a:pt x="999" y="439"/>
                      </a:lnTo>
                      <a:lnTo>
                        <a:pt x="1000" y="439"/>
                      </a:lnTo>
                      <a:lnTo>
                        <a:pt x="1001" y="438"/>
                      </a:lnTo>
                      <a:lnTo>
                        <a:pt x="1002" y="435"/>
                      </a:lnTo>
                      <a:lnTo>
                        <a:pt x="1002" y="432"/>
                      </a:lnTo>
                      <a:lnTo>
                        <a:pt x="1003" y="428"/>
                      </a:lnTo>
                      <a:lnTo>
                        <a:pt x="1004" y="428"/>
                      </a:lnTo>
                      <a:lnTo>
                        <a:pt x="1005" y="430"/>
                      </a:lnTo>
                      <a:lnTo>
                        <a:pt x="1006" y="429"/>
                      </a:lnTo>
                      <a:lnTo>
                        <a:pt x="1007" y="429"/>
                      </a:lnTo>
                      <a:lnTo>
                        <a:pt x="1008" y="429"/>
                      </a:lnTo>
                      <a:lnTo>
                        <a:pt x="1009" y="426"/>
                      </a:lnTo>
                      <a:lnTo>
                        <a:pt x="1010" y="418"/>
                      </a:lnTo>
                      <a:lnTo>
                        <a:pt x="1010" y="407"/>
                      </a:lnTo>
                      <a:lnTo>
                        <a:pt x="1011" y="394"/>
                      </a:lnTo>
                      <a:lnTo>
                        <a:pt x="1012" y="396"/>
                      </a:lnTo>
                      <a:lnTo>
                        <a:pt x="1013" y="412"/>
                      </a:lnTo>
                      <a:lnTo>
                        <a:pt x="1013" y="418"/>
                      </a:lnTo>
                      <a:lnTo>
                        <a:pt x="1014" y="415"/>
                      </a:lnTo>
                      <a:lnTo>
                        <a:pt x="1015" y="419"/>
                      </a:lnTo>
                      <a:lnTo>
                        <a:pt x="1016" y="429"/>
                      </a:lnTo>
                      <a:lnTo>
                        <a:pt x="1017" y="435"/>
                      </a:lnTo>
                      <a:lnTo>
                        <a:pt x="1017" y="437"/>
                      </a:lnTo>
                      <a:lnTo>
                        <a:pt x="1018" y="439"/>
                      </a:lnTo>
                      <a:lnTo>
                        <a:pt x="1019" y="439"/>
                      </a:lnTo>
                      <a:lnTo>
                        <a:pt x="1020" y="439"/>
                      </a:lnTo>
                      <a:lnTo>
                        <a:pt x="1021" y="440"/>
                      </a:lnTo>
                      <a:lnTo>
                        <a:pt x="1022" y="441"/>
                      </a:lnTo>
                      <a:lnTo>
                        <a:pt x="1023" y="441"/>
                      </a:lnTo>
                      <a:lnTo>
                        <a:pt x="1024" y="441"/>
                      </a:lnTo>
                      <a:lnTo>
                        <a:pt x="1025" y="440"/>
                      </a:lnTo>
                      <a:lnTo>
                        <a:pt x="1026" y="441"/>
                      </a:lnTo>
                      <a:lnTo>
                        <a:pt x="1027" y="440"/>
                      </a:lnTo>
                      <a:lnTo>
                        <a:pt x="1028" y="439"/>
                      </a:lnTo>
                      <a:lnTo>
                        <a:pt x="1029" y="441"/>
                      </a:lnTo>
                      <a:lnTo>
                        <a:pt x="1030" y="441"/>
                      </a:lnTo>
                      <a:lnTo>
                        <a:pt x="1031" y="440"/>
                      </a:lnTo>
                      <a:lnTo>
                        <a:pt x="1032" y="440"/>
                      </a:lnTo>
                      <a:lnTo>
                        <a:pt x="1033" y="438"/>
                      </a:lnTo>
                      <a:lnTo>
                        <a:pt x="1034" y="436"/>
                      </a:lnTo>
                      <a:lnTo>
                        <a:pt x="1035" y="436"/>
                      </a:lnTo>
                      <a:lnTo>
                        <a:pt x="1036" y="437"/>
                      </a:lnTo>
                      <a:lnTo>
                        <a:pt x="1036" y="439"/>
                      </a:lnTo>
                      <a:lnTo>
                        <a:pt x="1037" y="437"/>
                      </a:lnTo>
                      <a:lnTo>
                        <a:pt x="1038" y="437"/>
                      </a:lnTo>
                      <a:lnTo>
                        <a:pt x="1039" y="437"/>
                      </a:lnTo>
                      <a:lnTo>
                        <a:pt x="1039" y="434"/>
                      </a:lnTo>
                      <a:lnTo>
                        <a:pt x="1040" y="430"/>
                      </a:lnTo>
                      <a:lnTo>
                        <a:pt x="1041" y="425"/>
                      </a:lnTo>
                      <a:lnTo>
                        <a:pt x="1042" y="423"/>
                      </a:lnTo>
                      <a:lnTo>
                        <a:pt x="1043" y="429"/>
                      </a:lnTo>
                      <a:lnTo>
                        <a:pt x="1043" y="434"/>
                      </a:lnTo>
                      <a:lnTo>
                        <a:pt x="1044" y="433"/>
                      </a:lnTo>
                      <a:lnTo>
                        <a:pt x="1045" y="433"/>
                      </a:lnTo>
                      <a:lnTo>
                        <a:pt x="1046" y="435"/>
                      </a:lnTo>
                      <a:lnTo>
                        <a:pt x="1047" y="438"/>
                      </a:lnTo>
                      <a:lnTo>
                        <a:pt x="1047" y="440"/>
                      </a:lnTo>
                      <a:lnTo>
                        <a:pt x="1048" y="441"/>
                      </a:lnTo>
                      <a:lnTo>
                        <a:pt x="1049" y="441"/>
                      </a:lnTo>
                      <a:lnTo>
                        <a:pt x="1050" y="442"/>
                      </a:lnTo>
                      <a:lnTo>
                        <a:pt x="1051" y="443"/>
                      </a:lnTo>
                      <a:lnTo>
                        <a:pt x="1052" y="442"/>
                      </a:lnTo>
                      <a:lnTo>
                        <a:pt x="1053" y="441"/>
                      </a:lnTo>
                      <a:lnTo>
                        <a:pt x="1054" y="441"/>
                      </a:lnTo>
                      <a:lnTo>
                        <a:pt x="1055" y="441"/>
                      </a:lnTo>
                      <a:lnTo>
                        <a:pt x="1056" y="441"/>
                      </a:lnTo>
                      <a:lnTo>
                        <a:pt x="1057" y="442"/>
                      </a:lnTo>
                      <a:lnTo>
                        <a:pt x="1058" y="442"/>
                      </a:lnTo>
                      <a:lnTo>
                        <a:pt x="1059" y="440"/>
                      </a:lnTo>
                      <a:lnTo>
                        <a:pt x="1060" y="440"/>
                      </a:lnTo>
                      <a:lnTo>
                        <a:pt x="1061" y="438"/>
                      </a:lnTo>
                      <a:lnTo>
                        <a:pt x="1062" y="437"/>
                      </a:lnTo>
                      <a:lnTo>
                        <a:pt x="1063" y="435"/>
                      </a:lnTo>
                      <a:lnTo>
                        <a:pt x="1064" y="431"/>
                      </a:lnTo>
                      <a:lnTo>
                        <a:pt x="1065" y="430"/>
                      </a:lnTo>
                      <a:lnTo>
                        <a:pt x="1066" y="434"/>
                      </a:lnTo>
                      <a:lnTo>
                        <a:pt x="1066" y="436"/>
                      </a:lnTo>
                      <a:lnTo>
                        <a:pt x="1067" y="435"/>
                      </a:lnTo>
                      <a:lnTo>
                        <a:pt x="1068" y="433"/>
                      </a:lnTo>
                      <a:lnTo>
                        <a:pt x="1069" y="433"/>
                      </a:lnTo>
                      <a:lnTo>
                        <a:pt x="1069" y="429"/>
                      </a:lnTo>
                      <a:lnTo>
                        <a:pt x="1070" y="427"/>
                      </a:lnTo>
                      <a:lnTo>
                        <a:pt x="1071" y="422"/>
                      </a:lnTo>
                      <a:lnTo>
                        <a:pt x="1072" y="419"/>
                      </a:lnTo>
                      <a:lnTo>
                        <a:pt x="1073" y="426"/>
                      </a:lnTo>
                      <a:lnTo>
                        <a:pt x="1073" y="430"/>
                      </a:lnTo>
                      <a:lnTo>
                        <a:pt x="1074" y="432"/>
                      </a:lnTo>
                      <a:lnTo>
                        <a:pt x="1075" y="432"/>
                      </a:lnTo>
                      <a:lnTo>
                        <a:pt x="1076" y="434"/>
                      </a:lnTo>
                      <a:lnTo>
                        <a:pt x="1077" y="439"/>
                      </a:lnTo>
                      <a:lnTo>
                        <a:pt x="1077" y="441"/>
                      </a:lnTo>
                      <a:lnTo>
                        <a:pt x="1078" y="440"/>
                      </a:lnTo>
                      <a:lnTo>
                        <a:pt x="1079" y="438"/>
                      </a:lnTo>
                      <a:lnTo>
                        <a:pt x="1080" y="439"/>
                      </a:lnTo>
                      <a:lnTo>
                        <a:pt x="1081" y="439"/>
                      </a:lnTo>
                      <a:lnTo>
                        <a:pt x="1082" y="439"/>
                      </a:lnTo>
                      <a:lnTo>
                        <a:pt x="1083" y="441"/>
                      </a:lnTo>
                      <a:lnTo>
                        <a:pt x="1084" y="442"/>
                      </a:lnTo>
                      <a:lnTo>
                        <a:pt x="1085" y="443"/>
                      </a:lnTo>
                      <a:lnTo>
                        <a:pt x="1086" y="443"/>
                      </a:lnTo>
                      <a:lnTo>
                        <a:pt x="1087" y="443"/>
                      </a:lnTo>
                      <a:lnTo>
                        <a:pt x="1088" y="443"/>
                      </a:lnTo>
                      <a:lnTo>
                        <a:pt x="1089" y="444"/>
                      </a:lnTo>
                      <a:lnTo>
                        <a:pt x="1090" y="445"/>
                      </a:lnTo>
                      <a:lnTo>
                        <a:pt x="1091" y="443"/>
                      </a:lnTo>
                      <a:lnTo>
                        <a:pt x="1092" y="442"/>
                      </a:lnTo>
                      <a:lnTo>
                        <a:pt x="1093" y="442"/>
                      </a:lnTo>
                      <a:lnTo>
                        <a:pt x="1094" y="442"/>
                      </a:lnTo>
                      <a:lnTo>
                        <a:pt x="1095" y="443"/>
                      </a:lnTo>
                      <a:lnTo>
                        <a:pt x="1096" y="443"/>
                      </a:lnTo>
                      <a:lnTo>
                        <a:pt x="1097" y="442"/>
                      </a:lnTo>
                      <a:lnTo>
                        <a:pt x="1098" y="441"/>
                      </a:lnTo>
                      <a:lnTo>
                        <a:pt x="1099" y="443"/>
                      </a:lnTo>
                      <a:lnTo>
                        <a:pt x="1099" y="441"/>
                      </a:lnTo>
                      <a:lnTo>
                        <a:pt x="1100" y="442"/>
                      </a:lnTo>
                      <a:lnTo>
                        <a:pt x="1101" y="442"/>
                      </a:lnTo>
                      <a:lnTo>
                        <a:pt x="1102" y="441"/>
                      </a:lnTo>
                      <a:lnTo>
                        <a:pt x="1103" y="442"/>
                      </a:lnTo>
                      <a:lnTo>
                        <a:pt x="1104" y="442"/>
                      </a:lnTo>
                      <a:lnTo>
                        <a:pt x="1105" y="443"/>
                      </a:lnTo>
                      <a:lnTo>
                        <a:pt x="1106" y="443"/>
                      </a:lnTo>
                      <a:lnTo>
                        <a:pt x="1107" y="442"/>
                      </a:lnTo>
                      <a:lnTo>
                        <a:pt x="1108" y="443"/>
                      </a:lnTo>
                      <a:lnTo>
                        <a:pt x="1109" y="442"/>
                      </a:lnTo>
                      <a:lnTo>
                        <a:pt x="1110" y="442"/>
                      </a:lnTo>
                      <a:lnTo>
                        <a:pt x="1111" y="443"/>
                      </a:lnTo>
                      <a:lnTo>
                        <a:pt x="1112" y="442"/>
                      </a:lnTo>
                      <a:lnTo>
                        <a:pt x="1113" y="441"/>
                      </a:lnTo>
                      <a:lnTo>
                        <a:pt x="1114" y="440"/>
                      </a:lnTo>
                      <a:lnTo>
                        <a:pt x="1115" y="436"/>
                      </a:lnTo>
                      <a:lnTo>
                        <a:pt x="1116" y="433"/>
                      </a:lnTo>
                      <a:lnTo>
                        <a:pt x="1117" y="435"/>
                      </a:lnTo>
                      <a:lnTo>
                        <a:pt x="1118" y="437"/>
                      </a:lnTo>
                      <a:lnTo>
                        <a:pt x="1119" y="437"/>
                      </a:lnTo>
                      <a:lnTo>
                        <a:pt x="1120" y="437"/>
                      </a:lnTo>
                      <a:lnTo>
                        <a:pt x="1121" y="436"/>
                      </a:lnTo>
                      <a:lnTo>
                        <a:pt x="1122" y="435"/>
                      </a:lnTo>
                      <a:lnTo>
                        <a:pt x="1123" y="434"/>
                      </a:lnTo>
                      <a:lnTo>
                        <a:pt x="1124" y="435"/>
                      </a:lnTo>
                      <a:lnTo>
                        <a:pt x="1125" y="437"/>
                      </a:lnTo>
                      <a:lnTo>
                        <a:pt x="1126" y="438"/>
                      </a:lnTo>
                      <a:lnTo>
                        <a:pt x="1127" y="438"/>
                      </a:lnTo>
                      <a:lnTo>
                        <a:pt x="1128" y="442"/>
                      </a:lnTo>
                      <a:lnTo>
                        <a:pt x="1129" y="442"/>
                      </a:lnTo>
                      <a:lnTo>
                        <a:pt x="1129" y="440"/>
                      </a:lnTo>
                      <a:lnTo>
                        <a:pt x="1130" y="438"/>
                      </a:lnTo>
                      <a:lnTo>
                        <a:pt x="1131" y="439"/>
                      </a:lnTo>
                      <a:lnTo>
                        <a:pt x="1132" y="442"/>
                      </a:lnTo>
                      <a:lnTo>
                        <a:pt x="1133" y="442"/>
                      </a:lnTo>
                      <a:lnTo>
                        <a:pt x="1134" y="441"/>
                      </a:lnTo>
                      <a:lnTo>
                        <a:pt x="1135" y="440"/>
                      </a:lnTo>
                      <a:lnTo>
                        <a:pt x="1136" y="438"/>
                      </a:lnTo>
                      <a:lnTo>
                        <a:pt x="1137" y="438"/>
                      </a:lnTo>
                      <a:lnTo>
                        <a:pt x="1138" y="436"/>
                      </a:lnTo>
                      <a:lnTo>
                        <a:pt x="1139" y="439"/>
                      </a:lnTo>
                      <a:lnTo>
                        <a:pt x="1140" y="440"/>
                      </a:lnTo>
                      <a:lnTo>
                        <a:pt x="1141" y="439"/>
                      </a:lnTo>
                      <a:lnTo>
                        <a:pt x="1142" y="439"/>
                      </a:lnTo>
                      <a:lnTo>
                        <a:pt x="1143" y="439"/>
                      </a:lnTo>
                      <a:lnTo>
                        <a:pt x="1144" y="438"/>
                      </a:lnTo>
                      <a:lnTo>
                        <a:pt x="1145" y="437"/>
                      </a:lnTo>
                      <a:lnTo>
                        <a:pt x="1146" y="438"/>
                      </a:lnTo>
                      <a:lnTo>
                        <a:pt x="1147" y="441"/>
                      </a:lnTo>
                      <a:lnTo>
                        <a:pt x="1148" y="439"/>
                      </a:lnTo>
                      <a:lnTo>
                        <a:pt x="1149" y="437"/>
                      </a:lnTo>
                      <a:lnTo>
                        <a:pt x="1150" y="437"/>
                      </a:lnTo>
                      <a:lnTo>
                        <a:pt x="1151" y="434"/>
                      </a:lnTo>
                      <a:lnTo>
                        <a:pt x="1151" y="431"/>
                      </a:lnTo>
                      <a:lnTo>
                        <a:pt x="1152" y="429"/>
                      </a:lnTo>
                      <a:lnTo>
                        <a:pt x="1153" y="432"/>
                      </a:lnTo>
                      <a:lnTo>
                        <a:pt x="1154" y="437"/>
                      </a:lnTo>
                      <a:lnTo>
                        <a:pt x="1155" y="438"/>
                      </a:lnTo>
                      <a:lnTo>
                        <a:pt x="1156" y="436"/>
                      </a:lnTo>
                      <a:lnTo>
                        <a:pt x="1157" y="440"/>
                      </a:lnTo>
                      <a:lnTo>
                        <a:pt x="1158" y="439"/>
                      </a:lnTo>
                      <a:lnTo>
                        <a:pt x="1159" y="439"/>
                      </a:lnTo>
                      <a:lnTo>
                        <a:pt x="1160" y="440"/>
                      </a:lnTo>
                      <a:lnTo>
                        <a:pt x="1161" y="442"/>
                      </a:lnTo>
                      <a:lnTo>
                        <a:pt x="1162" y="443"/>
                      </a:lnTo>
                      <a:lnTo>
                        <a:pt x="1163" y="442"/>
                      </a:lnTo>
                      <a:lnTo>
                        <a:pt x="1164" y="444"/>
                      </a:lnTo>
                      <a:lnTo>
                        <a:pt x="1165" y="444"/>
                      </a:lnTo>
                      <a:lnTo>
                        <a:pt x="1166" y="444"/>
                      </a:lnTo>
                      <a:lnTo>
                        <a:pt x="1166" y="446"/>
                      </a:lnTo>
                      <a:lnTo>
                        <a:pt x="1167" y="444"/>
                      </a:lnTo>
                      <a:lnTo>
                        <a:pt x="1168" y="445"/>
                      </a:lnTo>
                      <a:lnTo>
                        <a:pt x="1169" y="444"/>
                      </a:lnTo>
                      <a:lnTo>
                        <a:pt x="1170" y="444"/>
                      </a:lnTo>
                      <a:lnTo>
                        <a:pt x="1170" y="446"/>
                      </a:lnTo>
                      <a:lnTo>
                        <a:pt x="1171" y="444"/>
                      </a:lnTo>
                      <a:lnTo>
                        <a:pt x="1172" y="444"/>
                      </a:lnTo>
                      <a:lnTo>
                        <a:pt x="1173" y="444"/>
                      </a:lnTo>
                      <a:lnTo>
                        <a:pt x="1174" y="442"/>
                      </a:lnTo>
                      <a:lnTo>
                        <a:pt x="1174" y="444"/>
                      </a:lnTo>
                      <a:lnTo>
                        <a:pt x="1175" y="445"/>
                      </a:lnTo>
                      <a:lnTo>
                        <a:pt x="1176" y="445"/>
                      </a:lnTo>
                      <a:lnTo>
                        <a:pt x="1177" y="445"/>
                      </a:lnTo>
                      <a:lnTo>
                        <a:pt x="1178" y="444"/>
                      </a:lnTo>
                      <a:lnTo>
                        <a:pt x="1179" y="445"/>
                      </a:lnTo>
                      <a:lnTo>
                        <a:pt x="1180" y="443"/>
                      </a:lnTo>
                      <a:lnTo>
                        <a:pt x="1181" y="443"/>
                      </a:lnTo>
                      <a:lnTo>
                        <a:pt x="1182" y="444"/>
                      </a:lnTo>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11">
                  <a:extLst>
                    <a:ext uri="{FF2B5EF4-FFF2-40B4-BE49-F238E27FC236}">
                      <a16:creationId xmlns:a16="http://schemas.microsoft.com/office/drawing/2014/main" id="{4720E708-D993-4166-97B8-6D4AACF15C12}"/>
                    </a:ext>
                  </a:extLst>
                </p:cNvPr>
                <p:cNvSpPr>
                  <a:spLocks noChangeArrowheads="1"/>
                </p:cNvSpPr>
                <p:nvPr/>
              </p:nvSpPr>
              <p:spPr bwMode="auto">
                <a:xfrm>
                  <a:off x="148113" y="2883931"/>
                  <a:ext cx="4980" cy="1973"/>
                </a:xfrm>
                <a:prstGeom prst="rect">
                  <a:avLst/>
                </a:prstGeom>
                <a:noFill/>
                <a:ln w="1270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TextBox 210">
                <a:extLst>
                  <a:ext uri="{FF2B5EF4-FFF2-40B4-BE49-F238E27FC236}">
                    <a16:creationId xmlns:a16="http://schemas.microsoft.com/office/drawing/2014/main" id="{93545853-49FB-4D35-A2E9-962B966BBDE7}"/>
                  </a:ext>
                </a:extLst>
              </p:cNvPr>
              <p:cNvSpPr txBox="1"/>
              <p:nvPr/>
            </p:nvSpPr>
            <p:spPr>
              <a:xfrm>
                <a:off x="5902965" y="3984084"/>
                <a:ext cx="2076774" cy="727234"/>
              </a:xfrm>
              <a:prstGeom prst="rect">
                <a:avLst/>
              </a:prstGeom>
              <a:noFill/>
            </p:spPr>
            <p:txBody>
              <a:bodyPr wrap="square" rtlCol="0">
                <a:noAutofit/>
              </a:bodyPr>
              <a:lstStyle/>
              <a:p>
                <a:pPr marL="0" marR="0" algn="just">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A – type Zeolite</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cxnSp>
            <p:nvCxnSpPr>
              <p:cNvPr id="16" name="Straight Connector 15">
                <a:extLst>
                  <a:ext uri="{FF2B5EF4-FFF2-40B4-BE49-F238E27FC236}">
                    <a16:creationId xmlns:a16="http://schemas.microsoft.com/office/drawing/2014/main" id="{4F036AD7-A23B-45D5-A074-77808BC15D77}"/>
                  </a:ext>
                </a:extLst>
              </p:cNvPr>
              <p:cNvCxnSpPr>
                <a:cxnSpLocks/>
              </p:cNvCxnSpPr>
              <p:nvPr/>
            </p:nvCxnSpPr>
            <p:spPr>
              <a:xfrm>
                <a:off x="349598" y="0"/>
                <a:ext cx="2" cy="60081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2CE038-C5AB-4963-A3E2-B87D42B33082}"/>
                  </a:ext>
                </a:extLst>
              </p:cNvPr>
              <p:cNvCxnSpPr>
                <a:cxnSpLocks/>
              </p:cNvCxnSpPr>
              <p:nvPr/>
            </p:nvCxnSpPr>
            <p:spPr>
              <a:xfrm>
                <a:off x="349599" y="6008128"/>
                <a:ext cx="7905750" cy="142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Freeform 106">
              <a:extLst>
                <a:ext uri="{FF2B5EF4-FFF2-40B4-BE49-F238E27FC236}">
                  <a16:creationId xmlns:a16="http://schemas.microsoft.com/office/drawing/2014/main" id="{0AC39CB5-A668-42EA-B2BD-255227D288F9}"/>
                </a:ext>
              </a:extLst>
            </p:cNvPr>
            <p:cNvSpPr>
              <a:spLocks/>
            </p:cNvSpPr>
            <p:nvPr/>
          </p:nvSpPr>
          <p:spPr bwMode="auto">
            <a:xfrm>
              <a:off x="264918" y="-49433"/>
              <a:ext cx="4585101" cy="1838657"/>
            </a:xfrm>
            <a:custGeom>
              <a:avLst/>
              <a:gdLst>
                <a:gd name="T0" fmla="*/ 17 w 1182"/>
                <a:gd name="T1" fmla="*/ 0 h 439"/>
                <a:gd name="T2" fmla="*/ 35 w 1182"/>
                <a:gd name="T3" fmla="*/ 390 h 439"/>
                <a:gd name="T4" fmla="*/ 54 w 1182"/>
                <a:gd name="T5" fmla="*/ 396 h 439"/>
                <a:gd name="T6" fmla="*/ 73 w 1182"/>
                <a:gd name="T7" fmla="*/ 395 h 439"/>
                <a:gd name="T8" fmla="*/ 93 w 1182"/>
                <a:gd name="T9" fmla="*/ 407 h 439"/>
                <a:gd name="T10" fmla="*/ 111 w 1182"/>
                <a:gd name="T11" fmla="*/ 408 h 439"/>
                <a:gd name="T12" fmla="*/ 132 w 1182"/>
                <a:gd name="T13" fmla="*/ 412 h 439"/>
                <a:gd name="T14" fmla="*/ 154 w 1182"/>
                <a:gd name="T15" fmla="*/ 406 h 439"/>
                <a:gd name="T16" fmla="*/ 174 w 1182"/>
                <a:gd name="T17" fmla="*/ 407 h 439"/>
                <a:gd name="T18" fmla="*/ 194 w 1182"/>
                <a:gd name="T19" fmla="*/ 410 h 439"/>
                <a:gd name="T20" fmla="*/ 214 w 1182"/>
                <a:gd name="T21" fmla="*/ 400 h 439"/>
                <a:gd name="T22" fmla="*/ 233 w 1182"/>
                <a:gd name="T23" fmla="*/ 405 h 439"/>
                <a:gd name="T24" fmla="*/ 251 w 1182"/>
                <a:gd name="T25" fmla="*/ 402 h 439"/>
                <a:gd name="T26" fmla="*/ 269 w 1182"/>
                <a:gd name="T27" fmla="*/ 410 h 439"/>
                <a:gd name="T28" fmla="*/ 286 w 1182"/>
                <a:gd name="T29" fmla="*/ 376 h 439"/>
                <a:gd name="T30" fmla="*/ 304 w 1182"/>
                <a:gd name="T31" fmla="*/ 410 h 439"/>
                <a:gd name="T32" fmla="*/ 324 w 1182"/>
                <a:gd name="T33" fmla="*/ 405 h 439"/>
                <a:gd name="T34" fmla="*/ 342 w 1182"/>
                <a:gd name="T35" fmla="*/ 167 h 439"/>
                <a:gd name="T36" fmla="*/ 360 w 1182"/>
                <a:gd name="T37" fmla="*/ 408 h 439"/>
                <a:gd name="T38" fmla="*/ 380 w 1182"/>
                <a:gd name="T39" fmla="*/ 400 h 439"/>
                <a:gd name="T40" fmla="*/ 400 w 1182"/>
                <a:gd name="T41" fmla="*/ 307 h 439"/>
                <a:gd name="T42" fmla="*/ 418 w 1182"/>
                <a:gd name="T43" fmla="*/ 404 h 439"/>
                <a:gd name="T44" fmla="*/ 435 w 1182"/>
                <a:gd name="T45" fmla="*/ 396 h 439"/>
                <a:gd name="T46" fmla="*/ 453 w 1182"/>
                <a:gd name="T47" fmla="*/ 353 h 439"/>
                <a:gd name="T48" fmla="*/ 472 w 1182"/>
                <a:gd name="T49" fmla="*/ 415 h 439"/>
                <a:gd name="T50" fmla="*/ 491 w 1182"/>
                <a:gd name="T51" fmla="*/ 418 h 439"/>
                <a:gd name="T52" fmla="*/ 510 w 1182"/>
                <a:gd name="T53" fmla="*/ 389 h 439"/>
                <a:gd name="T54" fmla="*/ 531 w 1182"/>
                <a:gd name="T55" fmla="*/ 421 h 439"/>
                <a:gd name="T56" fmla="*/ 550 w 1182"/>
                <a:gd name="T57" fmla="*/ 422 h 439"/>
                <a:gd name="T58" fmla="*/ 567 w 1182"/>
                <a:gd name="T59" fmla="*/ 396 h 439"/>
                <a:gd name="T60" fmla="*/ 584 w 1182"/>
                <a:gd name="T61" fmla="*/ 423 h 439"/>
                <a:gd name="T62" fmla="*/ 603 w 1182"/>
                <a:gd name="T63" fmla="*/ 422 h 439"/>
                <a:gd name="T64" fmla="*/ 623 w 1182"/>
                <a:gd name="T65" fmla="*/ 424 h 439"/>
                <a:gd name="T66" fmla="*/ 642 w 1182"/>
                <a:gd name="T67" fmla="*/ 426 h 439"/>
                <a:gd name="T68" fmla="*/ 661 w 1182"/>
                <a:gd name="T69" fmla="*/ 428 h 439"/>
                <a:gd name="T70" fmla="*/ 681 w 1182"/>
                <a:gd name="T71" fmla="*/ 425 h 439"/>
                <a:gd name="T72" fmla="*/ 701 w 1182"/>
                <a:gd name="T73" fmla="*/ 427 h 439"/>
                <a:gd name="T74" fmla="*/ 721 w 1182"/>
                <a:gd name="T75" fmla="*/ 425 h 439"/>
                <a:gd name="T76" fmla="*/ 740 w 1182"/>
                <a:gd name="T77" fmla="*/ 414 h 439"/>
                <a:gd name="T78" fmla="*/ 759 w 1182"/>
                <a:gd name="T79" fmla="*/ 419 h 439"/>
                <a:gd name="T80" fmla="*/ 780 w 1182"/>
                <a:gd name="T81" fmla="*/ 428 h 439"/>
                <a:gd name="T82" fmla="*/ 801 w 1182"/>
                <a:gd name="T83" fmla="*/ 431 h 439"/>
                <a:gd name="T84" fmla="*/ 820 w 1182"/>
                <a:gd name="T85" fmla="*/ 431 h 439"/>
                <a:gd name="T86" fmla="*/ 838 w 1182"/>
                <a:gd name="T87" fmla="*/ 430 h 439"/>
                <a:gd name="T88" fmla="*/ 857 w 1182"/>
                <a:gd name="T89" fmla="*/ 425 h 439"/>
                <a:gd name="T90" fmla="*/ 875 w 1182"/>
                <a:gd name="T91" fmla="*/ 424 h 439"/>
                <a:gd name="T92" fmla="*/ 894 w 1182"/>
                <a:gd name="T93" fmla="*/ 425 h 439"/>
                <a:gd name="T94" fmla="*/ 912 w 1182"/>
                <a:gd name="T95" fmla="*/ 430 h 439"/>
                <a:gd name="T96" fmla="*/ 931 w 1182"/>
                <a:gd name="T97" fmla="*/ 428 h 439"/>
                <a:gd name="T98" fmla="*/ 950 w 1182"/>
                <a:gd name="T99" fmla="*/ 434 h 439"/>
                <a:gd name="T100" fmla="*/ 972 w 1182"/>
                <a:gd name="T101" fmla="*/ 435 h 439"/>
                <a:gd name="T102" fmla="*/ 991 w 1182"/>
                <a:gd name="T103" fmla="*/ 426 h 439"/>
                <a:gd name="T104" fmla="*/ 1012 w 1182"/>
                <a:gd name="T105" fmla="*/ 427 h 439"/>
                <a:gd name="T106" fmla="*/ 1032 w 1182"/>
                <a:gd name="T107" fmla="*/ 432 h 439"/>
                <a:gd name="T108" fmla="*/ 1052 w 1182"/>
                <a:gd name="T109" fmla="*/ 426 h 439"/>
                <a:gd name="T110" fmla="*/ 1071 w 1182"/>
                <a:gd name="T111" fmla="*/ 435 h 439"/>
                <a:gd name="T112" fmla="*/ 1092 w 1182"/>
                <a:gd name="T113" fmla="*/ 432 h 439"/>
                <a:gd name="T114" fmla="*/ 1111 w 1182"/>
                <a:gd name="T115" fmla="*/ 433 h 439"/>
                <a:gd name="T116" fmla="*/ 1132 w 1182"/>
                <a:gd name="T117" fmla="*/ 435 h 439"/>
                <a:gd name="T118" fmla="*/ 1151 w 1182"/>
                <a:gd name="T119" fmla="*/ 436 h 439"/>
                <a:gd name="T120" fmla="*/ 1171 w 1182"/>
                <a:gd name="T121" fmla="*/ 43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2" h="439">
                  <a:moveTo>
                    <a:pt x="0" y="364"/>
                  </a:moveTo>
                  <a:lnTo>
                    <a:pt x="1" y="365"/>
                  </a:lnTo>
                  <a:lnTo>
                    <a:pt x="2" y="363"/>
                  </a:lnTo>
                  <a:lnTo>
                    <a:pt x="2" y="368"/>
                  </a:lnTo>
                  <a:lnTo>
                    <a:pt x="3" y="366"/>
                  </a:lnTo>
                  <a:lnTo>
                    <a:pt x="4" y="359"/>
                  </a:lnTo>
                  <a:lnTo>
                    <a:pt x="5" y="363"/>
                  </a:lnTo>
                  <a:lnTo>
                    <a:pt x="5" y="361"/>
                  </a:lnTo>
                  <a:lnTo>
                    <a:pt x="6" y="359"/>
                  </a:lnTo>
                  <a:lnTo>
                    <a:pt x="7" y="361"/>
                  </a:lnTo>
                  <a:lnTo>
                    <a:pt x="8" y="351"/>
                  </a:lnTo>
                  <a:lnTo>
                    <a:pt x="9" y="344"/>
                  </a:lnTo>
                  <a:lnTo>
                    <a:pt x="10" y="335"/>
                  </a:lnTo>
                  <a:lnTo>
                    <a:pt x="11" y="331"/>
                  </a:lnTo>
                  <a:lnTo>
                    <a:pt x="12" y="318"/>
                  </a:lnTo>
                  <a:lnTo>
                    <a:pt x="13" y="308"/>
                  </a:lnTo>
                  <a:lnTo>
                    <a:pt x="13" y="289"/>
                  </a:lnTo>
                  <a:lnTo>
                    <a:pt x="14" y="267"/>
                  </a:lnTo>
                  <a:lnTo>
                    <a:pt x="15" y="245"/>
                  </a:lnTo>
                  <a:lnTo>
                    <a:pt x="16" y="206"/>
                  </a:lnTo>
                  <a:lnTo>
                    <a:pt x="17" y="133"/>
                  </a:lnTo>
                  <a:lnTo>
                    <a:pt x="17" y="0"/>
                  </a:lnTo>
                  <a:lnTo>
                    <a:pt x="18" y="98"/>
                  </a:lnTo>
                  <a:lnTo>
                    <a:pt x="19" y="306"/>
                  </a:lnTo>
                  <a:lnTo>
                    <a:pt x="20" y="348"/>
                  </a:lnTo>
                  <a:lnTo>
                    <a:pt x="20" y="362"/>
                  </a:lnTo>
                  <a:lnTo>
                    <a:pt x="21" y="365"/>
                  </a:lnTo>
                  <a:lnTo>
                    <a:pt x="22" y="370"/>
                  </a:lnTo>
                  <a:lnTo>
                    <a:pt x="23" y="374"/>
                  </a:lnTo>
                  <a:lnTo>
                    <a:pt x="24" y="370"/>
                  </a:lnTo>
                  <a:lnTo>
                    <a:pt x="24" y="378"/>
                  </a:lnTo>
                  <a:lnTo>
                    <a:pt x="25" y="377"/>
                  </a:lnTo>
                  <a:lnTo>
                    <a:pt x="26" y="380"/>
                  </a:lnTo>
                  <a:lnTo>
                    <a:pt x="27" y="378"/>
                  </a:lnTo>
                  <a:lnTo>
                    <a:pt x="28" y="380"/>
                  </a:lnTo>
                  <a:lnTo>
                    <a:pt x="29" y="380"/>
                  </a:lnTo>
                  <a:lnTo>
                    <a:pt x="30" y="380"/>
                  </a:lnTo>
                  <a:lnTo>
                    <a:pt x="31" y="383"/>
                  </a:lnTo>
                  <a:lnTo>
                    <a:pt x="32" y="384"/>
                  </a:lnTo>
                  <a:lnTo>
                    <a:pt x="32" y="382"/>
                  </a:lnTo>
                  <a:lnTo>
                    <a:pt x="33" y="385"/>
                  </a:lnTo>
                  <a:lnTo>
                    <a:pt x="34" y="385"/>
                  </a:lnTo>
                  <a:lnTo>
                    <a:pt x="35" y="384"/>
                  </a:lnTo>
                  <a:lnTo>
                    <a:pt x="35" y="390"/>
                  </a:lnTo>
                  <a:lnTo>
                    <a:pt x="36" y="389"/>
                  </a:lnTo>
                  <a:lnTo>
                    <a:pt x="37" y="387"/>
                  </a:lnTo>
                  <a:lnTo>
                    <a:pt x="38" y="390"/>
                  </a:lnTo>
                  <a:lnTo>
                    <a:pt x="39" y="389"/>
                  </a:lnTo>
                  <a:lnTo>
                    <a:pt x="40" y="391"/>
                  </a:lnTo>
                  <a:lnTo>
                    <a:pt x="41" y="391"/>
                  </a:lnTo>
                  <a:lnTo>
                    <a:pt x="42" y="394"/>
                  </a:lnTo>
                  <a:lnTo>
                    <a:pt x="43" y="391"/>
                  </a:lnTo>
                  <a:lnTo>
                    <a:pt x="44" y="392"/>
                  </a:lnTo>
                  <a:lnTo>
                    <a:pt x="45" y="394"/>
                  </a:lnTo>
                  <a:lnTo>
                    <a:pt x="46" y="396"/>
                  </a:lnTo>
                  <a:lnTo>
                    <a:pt x="46" y="393"/>
                  </a:lnTo>
                  <a:lnTo>
                    <a:pt x="47" y="396"/>
                  </a:lnTo>
                  <a:lnTo>
                    <a:pt x="48" y="398"/>
                  </a:lnTo>
                  <a:lnTo>
                    <a:pt x="49" y="396"/>
                  </a:lnTo>
                  <a:lnTo>
                    <a:pt x="50" y="399"/>
                  </a:lnTo>
                  <a:lnTo>
                    <a:pt x="50" y="395"/>
                  </a:lnTo>
                  <a:lnTo>
                    <a:pt x="51" y="397"/>
                  </a:lnTo>
                  <a:lnTo>
                    <a:pt x="52" y="396"/>
                  </a:lnTo>
                  <a:lnTo>
                    <a:pt x="53" y="398"/>
                  </a:lnTo>
                  <a:lnTo>
                    <a:pt x="54" y="400"/>
                  </a:lnTo>
                  <a:lnTo>
                    <a:pt x="54" y="396"/>
                  </a:lnTo>
                  <a:lnTo>
                    <a:pt x="55" y="397"/>
                  </a:lnTo>
                  <a:lnTo>
                    <a:pt x="56" y="397"/>
                  </a:lnTo>
                  <a:lnTo>
                    <a:pt x="57" y="400"/>
                  </a:lnTo>
                  <a:lnTo>
                    <a:pt x="58" y="401"/>
                  </a:lnTo>
                  <a:lnTo>
                    <a:pt x="59" y="400"/>
                  </a:lnTo>
                  <a:lnTo>
                    <a:pt x="60" y="401"/>
                  </a:lnTo>
                  <a:lnTo>
                    <a:pt x="61" y="397"/>
                  </a:lnTo>
                  <a:lnTo>
                    <a:pt x="62" y="398"/>
                  </a:lnTo>
                  <a:lnTo>
                    <a:pt x="63" y="399"/>
                  </a:lnTo>
                  <a:lnTo>
                    <a:pt x="64" y="398"/>
                  </a:lnTo>
                  <a:lnTo>
                    <a:pt x="65" y="400"/>
                  </a:lnTo>
                  <a:lnTo>
                    <a:pt x="65" y="396"/>
                  </a:lnTo>
                  <a:lnTo>
                    <a:pt x="66" y="393"/>
                  </a:lnTo>
                  <a:lnTo>
                    <a:pt x="67" y="394"/>
                  </a:lnTo>
                  <a:lnTo>
                    <a:pt x="68" y="392"/>
                  </a:lnTo>
                  <a:lnTo>
                    <a:pt x="69" y="391"/>
                  </a:lnTo>
                  <a:lnTo>
                    <a:pt x="69" y="393"/>
                  </a:lnTo>
                  <a:lnTo>
                    <a:pt x="70" y="399"/>
                  </a:lnTo>
                  <a:lnTo>
                    <a:pt x="71" y="401"/>
                  </a:lnTo>
                  <a:lnTo>
                    <a:pt x="72" y="400"/>
                  </a:lnTo>
                  <a:lnTo>
                    <a:pt x="73" y="399"/>
                  </a:lnTo>
                  <a:lnTo>
                    <a:pt x="73" y="395"/>
                  </a:lnTo>
                  <a:lnTo>
                    <a:pt x="74" y="389"/>
                  </a:lnTo>
                  <a:lnTo>
                    <a:pt x="75" y="384"/>
                  </a:lnTo>
                  <a:lnTo>
                    <a:pt x="76" y="378"/>
                  </a:lnTo>
                  <a:lnTo>
                    <a:pt x="76" y="370"/>
                  </a:lnTo>
                  <a:lnTo>
                    <a:pt x="77" y="353"/>
                  </a:lnTo>
                  <a:lnTo>
                    <a:pt x="78" y="321"/>
                  </a:lnTo>
                  <a:lnTo>
                    <a:pt x="79" y="292"/>
                  </a:lnTo>
                  <a:lnTo>
                    <a:pt x="80" y="337"/>
                  </a:lnTo>
                  <a:lnTo>
                    <a:pt x="80" y="383"/>
                  </a:lnTo>
                  <a:lnTo>
                    <a:pt x="81" y="394"/>
                  </a:lnTo>
                  <a:lnTo>
                    <a:pt x="82" y="397"/>
                  </a:lnTo>
                  <a:lnTo>
                    <a:pt x="83" y="399"/>
                  </a:lnTo>
                  <a:lnTo>
                    <a:pt x="84" y="399"/>
                  </a:lnTo>
                  <a:lnTo>
                    <a:pt x="85" y="402"/>
                  </a:lnTo>
                  <a:lnTo>
                    <a:pt x="86" y="402"/>
                  </a:lnTo>
                  <a:lnTo>
                    <a:pt x="87" y="403"/>
                  </a:lnTo>
                  <a:lnTo>
                    <a:pt x="88" y="403"/>
                  </a:lnTo>
                  <a:lnTo>
                    <a:pt x="89" y="405"/>
                  </a:lnTo>
                  <a:lnTo>
                    <a:pt x="90" y="403"/>
                  </a:lnTo>
                  <a:lnTo>
                    <a:pt x="91" y="405"/>
                  </a:lnTo>
                  <a:lnTo>
                    <a:pt x="92" y="407"/>
                  </a:lnTo>
                  <a:lnTo>
                    <a:pt x="93" y="407"/>
                  </a:lnTo>
                  <a:lnTo>
                    <a:pt x="94" y="408"/>
                  </a:lnTo>
                  <a:lnTo>
                    <a:pt x="95" y="405"/>
                  </a:lnTo>
                  <a:lnTo>
                    <a:pt x="95" y="403"/>
                  </a:lnTo>
                  <a:lnTo>
                    <a:pt x="96" y="408"/>
                  </a:lnTo>
                  <a:lnTo>
                    <a:pt x="97" y="408"/>
                  </a:lnTo>
                  <a:lnTo>
                    <a:pt x="98" y="406"/>
                  </a:lnTo>
                  <a:lnTo>
                    <a:pt x="99" y="406"/>
                  </a:lnTo>
                  <a:lnTo>
                    <a:pt x="99" y="402"/>
                  </a:lnTo>
                  <a:lnTo>
                    <a:pt x="100" y="402"/>
                  </a:lnTo>
                  <a:lnTo>
                    <a:pt x="101" y="401"/>
                  </a:lnTo>
                  <a:lnTo>
                    <a:pt x="102" y="397"/>
                  </a:lnTo>
                  <a:lnTo>
                    <a:pt x="102" y="392"/>
                  </a:lnTo>
                  <a:lnTo>
                    <a:pt x="103" y="387"/>
                  </a:lnTo>
                  <a:lnTo>
                    <a:pt x="104" y="377"/>
                  </a:lnTo>
                  <a:lnTo>
                    <a:pt x="105" y="360"/>
                  </a:lnTo>
                  <a:lnTo>
                    <a:pt x="106" y="325"/>
                  </a:lnTo>
                  <a:lnTo>
                    <a:pt x="106" y="318"/>
                  </a:lnTo>
                  <a:lnTo>
                    <a:pt x="107" y="363"/>
                  </a:lnTo>
                  <a:lnTo>
                    <a:pt x="108" y="395"/>
                  </a:lnTo>
                  <a:lnTo>
                    <a:pt x="109" y="405"/>
                  </a:lnTo>
                  <a:lnTo>
                    <a:pt x="110" y="406"/>
                  </a:lnTo>
                  <a:lnTo>
                    <a:pt x="111" y="408"/>
                  </a:lnTo>
                  <a:lnTo>
                    <a:pt x="112" y="406"/>
                  </a:lnTo>
                  <a:lnTo>
                    <a:pt x="113" y="405"/>
                  </a:lnTo>
                  <a:lnTo>
                    <a:pt x="114" y="406"/>
                  </a:lnTo>
                  <a:lnTo>
                    <a:pt x="115" y="407"/>
                  </a:lnTo>
                  <a:lnTo>
                    <a:pt x="116" y="407"/>
                  </a:lnTo>
                  <a:lnTo>
                    <a:pt x="117" y="406"/>
                  </a:lnTo>
                  <a:lnTo>
                    <a:pt x="118" y="408"/>
                  </a:lnTo>
                  <a:lnTo>
                    <a:pt x="119" y="408"/>
                  </a:lnTo>
                  <a:lnTo>
                    <a:pt x="120" y="409"/>
                  </a:lnTo>
                  <a:lnTo>
                    <a:pt x="121" y="409"/>
                  </a:lnTo>
                  <a:lnTo>
                    <a:pt x="122" y="410"/>
                  </a:lnTo>
                  <a:lnTo>
                    <a:pt x="123" y="410"/>
                  </a:lnTo>
                  <a:lnTo>
                    <a:pt x="124" y="410"/>
                  </a:lnTo>
                  <a:lnTo>
                    <a:pt x="125" y="410"/>
                  </a:lnTo>
                  <a:lnTo>
                    <a:pt x="126" y="409"/>
                  </a:lnTo>
                  <a:lnTo>
                    <a:pt x="127" y="407"/>
                  </a:lnTo>
                  <a:lnTo>
                    <a:pt x="128" y="407"/>
                  </a:lnTo>
                  <a:lnTo>
                    <a:pt x="129" y="407"/>
                  </a:lnTo>
                  <a:lnTo>
                    <a:pt x="130" y="410"/>
                  </a:lnTo>
                  <a:lnTo>
                    <a:pt x="131" y="411"/>
                  </a:lnTo>
                  <a:lnTo>
                    <a:pt x="132" y="410"/>
                  </a:lnTo>
                  <a:lnTo>
                    <a:pt x="132" y="412"/>
                  </a:lnTo>
                  <a:lnTo>
                    <a:pt x="133" y="411"/>
                  </a:lnTo>
                  <a:lnTo>
                    <a:pt x="134" y="407"/>
                  </a:lnTo>
                  <a:lnTo>
                    <a:pt x="135" y="409"/>
                  </a:lnTo>
                  <a:lnTo>
                    <a:pt x="136" y="410"/>
                  </a:lnTo>
                  <a:lnTo>
                    <a:pt x="137" y="411"/>
                  </a:lnTo>
                  <a:lnTo>
                    <a:pt x="138" y="411"/>
                  </a:lnTo>
                  <a:lnTo>
                    <a:pt x="139" y="411"/>
                  </a:lnTo>
                  <a:lnTo>
                    <a:pt x="140" y="409"/>
                  </a:lnTo>
                  <a:lnTo>
                    <a:pt x="141" y="410"/>
                  </a:lnTo>
                  <a:lnTo>
                    <a:pt x="142" y="408"/>
                  </a:lnTo>
                  <a:lnTo>
                    <a:pt x="143" y="408"/>
                  </a:lnTo>
                  <a:lnTo>
                    <a:pt x="144" y="408"/>
                  </a:lnTo>
                  <a:lnTo>
                    <a:pt x="145" y="409"/>
                  </a:lnTo>
                  <a:lnTo>
                    <a:pt x="146" y="409"/>
                  </a:lnTo>
                  <a:lnTo>
                    <a:pt x="147" y="411"/>
                  </a:lnTo>
                  <a:lnTo>
                    <a:pt x="148" y="411"/>
                  </a:lnTo>
                  <a:lnTo>
                    <a:pt x="149" y="411"/>
                  </a:lnTo>
                  <a:lnTo>
                    <a:pt x="150" y="409"/>
                  </a:lnTo>
                  <a:lnTo>
                    <a:pt x="151" y="409"/>
                  </a:lnTo>
                  <a:lnTo>
                    <a:pt x="152" y="408"/>
                  </a:lnTo>
                  <a:lnTo>
                    <a:pt x="153" y="407"/>
                  </a:lnTo>
                  <a:lnTo>
                    <a:pt x="154" y="406"/>
                  </a:lnTo>
                  <a:lnTo>
                    <a:pt x="155" y="407"/>
                  </a:lnTo>
                  <a:lnTo>
                    <a:pt x="156" y="409"/>
                  </a:lnTo>
                  <a:lnTo>
                    <a:pt x="157" y="406"/>
                  </a:lnTo>
                  <a:lnTo>
                    <a:pt x="158" y="403"/>
                  </a:lnTo>
                  <a:lnTo>
                    <a:pt x="159" y="401"/>
                  </a:lnTo>
                  <a:lnTo>
                    <a:pt x="160" y="397"/>
                  </a:lnTo>
                  <a:lnTo>
                    <a:pt x="161" y="391"/>
                  </a:lnTo>
                  <a:lnTo>
                    <a:pt x="162" y="376"/>
                  </a:lnTo>
                  <a:lnTo>
                    <a:pt x="162" y="356"/>
                  </a:lnTo>
                  <a:lnTo>
                    <a:pt x="163" y="326"/>
                  </a:lnTo>
                  <a:lnTo>
                    <a:pt x="164" y="272"/>
                  </a:lnTo>
                  <a:lnTo>
                    <a:pt x="165" y="237"/>
                  </a:lnTo>
                  <a:lnTo>
                    <a:pt x="166" y="286"/>
                  </a:lnTo>
                  <a:lnTo>
                    <a:pt x="166" y="366"/>
                  </a:lnTo>
                  <a:lnTo>
                    <a:pt x="167" y="396"/>
                  </a:lnTo>
                  <a:lnTo>
                    <a:pt x="168" y="400"/>
                  </a:lnTo>
                  <a:lnTo>
                    <a:pt x="169" y="402"/>
                  </a:lnTo>
                  <a:lnTo>
                    <a:pt x="170" y="404"/>
                  </a:lnTo>
                  <a:lnTo>
                    <a:pt x="171" y="407"/>
                  </a:lnTo>
                  <a:lnTo>
                    <a:pt x="172" y="410"/>
                  </a:lnTo>
                  <a:lnTo>
                    <a:pt x="173" y="410"/>
                  </a:lnTo>
                  <a:lnTo>
                    <a:pt x="174" y="407"/>
                  </a:lnTo>
                  <a:lnTo>
                    <a:pt x="175" y="405"/>
                  </a:lnTo>
                  <a:lnTo>
                    <a:pt x="176" y="402"/>
                  </a:lnTo>
                  <a:lnTo>
                    <a:pt x="177" y="405"/>
                  </a:lnTo>
                  <a:lnTo>
                    <a:pt x="177" y="408"/>
                  </a:lnTo>
                  <a:lnTo>
                    <a:pt x="178" y="410"/>
                  </a:lnTo>
                  <a:lnTo>
                    <a:pt x="179" y="410"/>
                  </a:lnTo>
                  <a:lnTo>
                    <a:pt x="180" y="409"/>
                  </a:lnTo>
                  <a:lnTo>
                    <a:pt x="181" y="409"/>
                  </a:lnTo>
                  <a:lnTo>
                    <a:pt x="182" y="411"/>
                  </a:lnTo>
                  <a:lnTo>
                    <a:pt x="183" y="413"/>
                  </a:lnTo>
                  <a:lnTo>
                    <a:pt x="184" y="411"/>
                  </a:lnTo>
                  <a:lnTo>
                    <a:pt x="185" y="409"/>
                  </a:lnTo>
                  <a:lnTo>
                    <a:pt x="186" y="409"/>
                  </a:lnTo>
                  <a:lnTo>
                    <a:pt x="187" y="408"/>
                  </a:lnTo>
                  <a:lnTo>
                    <a:pt x="188" y="410"/>
                  </a:lnTo>
                  <a:lnTo>
                    <a:pt x="189" y="411"/>
                  </a:lnTo>
                  <a:lnTo>
                    <a:pt x="190" y="412"/>
                  </a:lnTo>
                  <a:lnTo>
                    <a:pt x="191" y="413"/>
                  </a:lnTo>
                  <a:lnTo>
                    <a:pt x="192" y="413"/>
                  </a:lnTo>
                  <a:lnTo>
                    <a:pt x="192" y="416"/>
                  </a:lnTo>
                  <a:lnTo>
                    <a:pt x="193" y="413"/>
                  </a:lnTo>
                  <a:lnTo>
                    <a:pt x="194" y="410"/>
                  </a:lnTo>
                  <a:lnTo>
                    <a:pt x="195" y="409"/>
                  </a:lnTo>
                  <a:lnTo>
                    <a:pt x="196" y="410"/>
                  </a:lnTo>
                  <a:lnTo>
                    <a:pt x="197" y="413"/>
                  </a:lnTo>
                  <a:lnTo>
                    <a:pt x="198" y="411"/>
                  </a:lnTo>
                  <a:lnTo>
                    <a:pt x="199" y="410"/>
                  </a:lnTo>
                  <a:lnTo>
                    <a:pt x="200" y="410"/>
                  </a:lnTo>
                  <a:lnTo>
                    <a:pt x="201" y="410"/>
                  </a:lnTo>
                  <a:lnTo>
                    <a:pt x="202" y="411"/>
                  </a:lnTo>
                  <a:lnTo>
                    <a:pt x="203" y="412"/>
                  </a:lnTo>
                  <a:lnTo>
                    <a:pt x="204" y="410"/>
                  </a:lnTo>
                  <a:lnTo>
                    <a:pt x="205" y="409"/>
                  </a:lnTo>
                  <a:lnTo>
                    <a:pt x="206" y="411"/>
                  </a:lnTo>
                  <a:lnTo>
                    <a:pt x="207" y="412"/>
                  </a:lnTo>
                  <a:lnTo>
                    <a:pt x="207" y="409"/>
                  </a:lnTo>
                  <a:lnTo>
                    <a:pt x="208" y="404"/>
                  </a:lnTo>
                  <a:lnTo>
                    <a:pt x="209" y="402"/>
                  </a:lnTo>
                  <a:lnTo>
                    <a:pt x="210" y="398"/>
                  </a:lnTo>
                  <a:lnTo>
                    <a:pt x="211" y="386"/>
                  </a:lnTo>
                  <a:lnTo>
                    <a:pt x="211" y="373"/>
                  </a:lnTo>
                  <a:lnTo>
                    <a:pt x="212" y="364"/>
                  </a:lnTo>
                  <a:lnTo>
                    <a:pt x="213" y="380"/>
                  </a:lnTo>
                  <a:lnTo>
                    <a:pt x="214" y="400"/>
                  </a:lnTo>
                  <a:lnTo>
                    <a:pt x="214" y="409"/>
                  </a:lnTo>
                  <a:lnTo>
                    <a:pt x="215" y="409"/>
                  </a:lnTo>
                  <a:lnTo>
                    <a:pt x="216" y="409"/>
                  </a:lnTo>
                  <a:lnTo>
                    <a:pt x="217" y="410"/>
                  </a:lnTo>
                  <a:lnTo>
                    <a:pt x="218" y="409"/>
                  </a:lnTo>
                  <a:lnTo>
                    <a:pt x="219" y="415"/>
                  </a:lnTo>
                  <a:lnTo>
                    <a:pt x="220" y="412"/>
                  </a:lnTo>
                  <a:lnTo>
                    <a:pt x="221" y="411"/>
                  </a:lnTo>
                  <a:lnTo>
                    <a:pt x="222" y="411"/>
                  </a:lnTo>
                  <a:lnTo>
                    <a:pt x="223" y="410"/>
                  </a:lnTo>
                  <a:lnTo>
                    <a:pt x="224" y="409"/>
                  </a:lnTo>
                  <a:lnTo>
                    <a:pt x="225" y="410"/>
                  </a:lnTo>
                  <a:lnTo>
                    <a:pt x="226" y="411"/>
                  </a:lnTo>
                  <a:lnTo>
                    <a:pt x="226" y="408"/>
                  </a:lnTo>
                  <a:lnTo>
                    <a:pt x="227" y="409"/>
                  </a:lnTo>
                  <a:lnTo>
                    <a:pt x="228" y="411"/>
                  </a:lnTo>
                  <a:lnTo>
                    <a:pt x="229" y="409"/>
                  </a:lnTo>
                  <a:lnTo>
                    <a:pt x="229" y="411"/>
                  </a:lnTo>
                  <a:lnTo>
                    <a:pt x="230" y="410"/>
                  </a:lnTo>
                  <a:lnTo>
                    <a:pt x="231" y="408"/>
                  </a:lnTo>
                  <a:lnTo>
                    <a:pt x="232" y="406"/>
                  </a:lnTo>
                  <a:lnTo>
                    <a:pt x="233" y="405"/>
                  </a:lnTo>
                  <a:lnTo>
                    <a:pt x="234" y="402"/>
                  </a:lnTo>
                  <a:lnTo>
                    <a:pt x="235" y="398"/>
                  </a:lnTo>
                  <a:lnTo>
                    <a:pt x="236" y="386"/>
                  </a:lnTo>
                  <a:lnTo>
                    <a:pt x="237" y="370"/>
                  </a:lnTo>
                  <a:lnTo>
                    <a:pt x="237" y="341"/>
                  </a:lnTo>
                  <a:lnTo>
                    <a:pt x="238" y="320"/>
                  </a:lnTo>
                  <a:lnTo>
                    <a:pt x="239" y="344"/>
                  </a:lnTo>
                  <a:lnTo>
                    <a:pt x="240" y="388"/>
                  </a:lnTo>
                  <a:lnTo>
                    <a:pt x="241" y="405"/>
                  </a:lnTo>
                  <a:lnTo>
                    <a:pt x="241" y="407"/>
                  </a:lnTo>
                  <a:lnTo>
                    <a:pt x="242" y="406"/>
                  </a:lnTo>
                  <a:lnTo>
                    <a:pt x="243" y="409"/>
                  </a:lnTo>
                  <a:lnTo>
                    <a:pt x="244" y="410"/>
                  </a:lnTo>
                  <a:lnTo>
                    <a:pt x="244" y="412"/>
                  </a:lnTo>
                  <a:lnTo>
                    <a:pt x="245" y="411"/>
                  </a:lnTo>
                  <a:lnTo>
                    <a:pt x="246" y="410"/>
                  </a:lnTo>
                  <a:lnTo>
                    <a:pt x="247" y="408"/>
                  </a:lnTo>
                  <a:lnTo>
                    <a:pt x="248" y="408"/>
                  </a:lnTo>
                  <a:lnTo>
                    <a:pt x="248" y="406"/>
                  </a:lnTo>
                  <a:lnTo>
                    <a:pt x="249" y="401"/>
                  </a:lnTo>
                  <a:lnTo>
                    <a:pt x="250" y="401"/>
                  </a:lnTo>
                  <a:lnTo>
                    <a:pt x="251" y="402"/>
                  </a:lnTo>
                  <a:lnTo>
                    <a:pt x="252" y="398"/>
                  </a:lnTo>
                  <a:lnTo>
                    <a:pt x="252" y="396"/>
                  </a:lnTo>
                  <a:lnTo>
                    <a:pt x="253" y="396"/>
                  </a:lnTo>
                  <a:lnTo>
                    <a:pt x="254" y="403"/>
                  </a:lnTo>
                  <a:lnTo>
                    <a:pt x="255" y="407"/>
                  </a:lnTo>
                  <a:lnTo>
                    <a:pt x="255" y="410"/>
                  </a:lnTo>
                  <a:lnTo>
                    <a:pt x="256" y="407"/>
                  </a:lnTo>
                  <a:lnTo>
                    <a:pt x="257" y="409"/>
                  </a:lnTo>
                  <a:lnTo>
                    <a:pt x="258" y="410"/>
                  </a:lnTo>
                  <a:lnTo>
                    <a:pt x="259" y="411"/>
                  </a:lnTo>
                  <a:lnTo>
                    <a:pt x="259" y="409"/>
                  </a:lnTo>
                  <a:lnTo>
                    <a:pt x="260" y="411"/>
                  </a:lnTo>
                  <a:lnTo>
                    <a:pt x="261" y="412"/>
                  </a:lnTo>
                  <a:lnTo>
                    <a:pt x="262" y="412"/>
                  </a:lnTo>
                  <a:lnTo>
                    <a:pt x="263" y="414"/>
                  </a:lnTo>
                  <a:lnTo>
                    <a:pt x="263" y="412"/>
                  </a:lnTo>
                  <a:lnTo>
                    <a:pt x="264" y="410"/>
                  </a:lnTo>
                  <a:lnTo>
                    <a:pt x="265" y="411"/>
                  </a:lnTo>
                  <a:lnTo>
                    <a:pt x="266" y="413"/>
                  </a:lnTo>
                  <a:lnTo>
                    <a:pt x="267" y="410"/>
                  </a:lnTo>
                  <a:lnTo>
                    <a:pt x="268" y="408"/>
                  </a:lnTo>
                  <a:lnTo>
                    <a:pt x="269" y="410"/>
                  </a:lnTo>
                  <a:lnTo>
                    <a:pt x="270" y="411"/>
                  </a:lnTo>
                  <a:lnTo>
                    <a:pt x="270" y="413"/>
                  </a:lnTo>
                  <a:lnTo>
                    <a:pt x="271" y="408"/>
                  </a:lnTo>
                  <a:lnTo>
                    <a:pt x="272" y="405"/>
                  </a:lnTo>
                  <a:lnTo>
                    <a:pt x="273" y="403"/>
                  </a:lnTo>
                  <a:lnTo>
                    <a:pt x="274" y="403"/>
                  </a:lnTo>
                  <a:lnTo>
                    <a:pt x="274" y="394"/>
                  </a:lnTo>
                  <a:lnTo>
                    <a:pt x="275" y="386"/>
                  </a:lnTo>
                  <a:lnTo>
                    <a:pt x="276" y="368"/>
                  </a:lnTo>
                  <a:lnTo>
                    <a:pt x="277" y="377"/>
                  </a:lnTo>
                  <a:lnTo>
                    <a:pt x="278" y="394"/>
                  </a:lnTo>
                  <a:lnTo>
                    <a:pt x="278" y="401"/>
                  </a:lnTo>
                  <a:lnTo>
                    <a:pt x="279" y="406"/>
                  </a:lnTo>
                  <a:lnTo>
                    <a:pt x="280" y="402"/>
                  </a:lnTo>
                  <a:lnTo>
                    <a:pt x="281" y="404"/>
                  </a:lnTo>
                  <a:lnTo>
                    <a:pt x="282" y="407"/>
                  </a:lnTo>
                  <a:lnTo>
                    <a:pt x="282" y="404"/>
                  </a:lnTo>
                  <a:lnTo>
                    <a:pt x="283" y="406"/>
                  </a:lnTo>
                  <a:lnTo>
                    <a:pt x="284" y="393"/>
                  </a:lnTo>
                  <a:lnTo>
                    <a:pt x="285" y="396"/>
                  </a:lnTo>
                  <a:lnTo>
                    <a:pt x="285" y="390"/>
                  </a:lnTo>
                  <a:lnTo>
                    <a:pt x="286" y="376"/>
                  </a:lnTo>
                  <a:lnTo>
                    <a:pt x="287" y="347"/>
                  </a:lnTo>
                  <a:lnTo>
                    <a:pt x="288" y="299"/>
                  </a:lnTo>
                  <a:lnTo>
                    <a:pt x="289" y="203"/>
                  </a:lnTo>
                  <a:lnTo>
                    <a:pt x="289" y="128"/>
                  </a:lnTo>
                  <a:lnTo>
                    <a:pt x="290" y="229"/>
                  </a:lnTo>
                  <a:lnTo>
                    <a:pt x="291" y="330"/>
                  </a:lnTo>
                  <a:lnTo>
                    <a:pt x="292" y="373"/>
                  </a:lnTo>
                  <a:lnTo>
                    <a:pt x="293" y="373"/>
                  </a:lnTo>
                  <a:lnTo>
                    <a:pt x="293" y="360"/>
                  </a:lnTo>
                  <a:lnTo>
                    <a:pt x="294" y="356"/>
                  </a:lnTo>
                  <a:lnTo>
                    <a:pt x="295" y="388"/>
                  </a:lnTo>
                  <a:lnTo>
                    <a:pt x="296" y="399"/>
                  </a:lnTo>
                  <a:lnTo>
                    <a:pt x="297" y="405"/>
                  </a:lnTo>
                  <a:lnTo>
                    <a:pt x="297" y="407"/>
                  </a:lnTo>
                  <a:lnTo>
                    <a:pt x="298" y="408"/>
                  </a:lnTo>
                  <a:lnTo>
                    <a:pt x="299" y="407"/>
                  </a:lnTo>
                  <a:lnTo>
                    <a:pt x="300" y="404"/>
                  </a:lnTo>
                  <a:lnTo>
                    <a:pt x="300" y="406"/>
                  </a:lnTo>
                  <a:lnTo>
                    <a:pt x="301" y="409"/>
                  </a:lnTo>
                  <a:lnTo>
                    <a:pt x="302" y="411"/>
                  </a:lnTo>
                  <a:lnTo>
                    <a:pt x="303" y="410"/>
                  </a:lnTo>
                  <a:lnTo>
                    <a:pt x="304" y="410"/>
                  </a:lnTo>
                  <a:lnTo>
                    <a:pt x="305" y="410"/>
                  </a:lnTo>
                  <a:lnTo>
                    <a:pt x="306" y="408"/>
                  </a:lnTo>
                  <a:lnTo>
                    <a:pt x="307" y="409"/>
                  </a:lnTo>
                  <a:lnTo>
                    <a:pt x="308" y="410"/>
                  </a:lnTo>
                  <a:lnTo>
                    <a:pt x="308" y="406"/>
                  </a:lnTo>
                  <a:lnTo>
                    <a:pt x="309" y="410"/>
                  </a:lnTo>
                  <a:lnTo>
                    <a:pt x="310" y="401"/>
                  </a:lnTo>
                  <a:lnTo>
                    <a:pt x="311" y="406"/>
                  </a:lnTo>
                  <a:lnTo>
                    <a:pt x="312" y="408"/>
                  </a:lnTo>
                  <a:lnTo>
                    <a:pt x="313" y="411"/>
                  </a:lnTo>
                  <a:lnTo>
                    <a:pt x="314" y="410"/>
                  </a:lnTo>
                  <a:lnTo>
                    <a:pt x="315" y="413"/>
                  </a:lnTo>
                  <a:lnTo>
                    <a:pt x="316" y="414"/>
                  </a:lnTo>
                  <a:lnTo>
                    <a:pt x="317" y="408"/>
                  </a:lnTo>
                  <a:lnTo>
                    <a:pt x="318" y="408"/>
                  </a:lnTo>
                  <a:lnTo>
                    <a:pt x="319" y="407"/>
                  </a:lnTo>
                  <a:lnTo>
                    <a:pt x="319" y="409"/>
                  </a:lnTo>
                  <a:lnTo>
                    <a:pt x="320" y="407"/>
                  </a:lnTo>
                  <a:lnTo>
                    <a:pt x="321" y="404"/>
                  </a:lnTo>
                  <a:lnTo>
                    <a:pt x="322" y="402"/>
                  </a:lnTo>
                  <a:lnTo>
                    <a:pt x="323" y="398"/>
                  </a:lnTo>
                  <a:lnTo>
                    <a:pt x="324" y="405"/>
                  </a:lnTo>
                  <a:lnTo>
                    <a:pt x="325" y="410"/>
                  </a:lnTo>
                  <a:lnTo>
                    <a:pt x="326" y="406"/>
                  </a:lnTo>
                  <a:lnTo>
                    <a:pt x="326" y="409"/>
                  </a:lnTo>
                  <a:lnTo>
                    <a:pt x="327" y="408"/>
                  </a:lnTo>
                  <a:lnTo>
                    <a:pt x="328" y="409"/>
                  </a:lnTo>
                  <a:lnTo>
                    <a:pt x="329" y="406"/>
                  </a:lnTo>
                  <a:lnTo>
                    <a:pt x="330" y="404"/>
                  </a:lnTo>
                  <a:lnTo>
                    <a:pt x="330" y="408"/>
                  </a:lnTo>
                  <a:lnTo>
                    <a:pt x="331" y="408"/>
                  </a:lnTo>
                  <a:lnTo>
                    <a:pt x="332" y="407"/>
                  </a:lnTo>
                  <a:lnTo>
                    <a:pt x="333" y="406"/>
                  </a:lnTo>
                  <a:lnTo>
                    <a:pt x="334" y="403"/>
                  </a:lnTo>
                  <a:lnTo>
                    <a:pt x="335" y="403"/>
                  </a:lnTo>
                  <a:lnTo>
                    <a:pt x="336" y="406"/>
                  </a:lnTo>
                  <a:lnTo>
                    <a:pt x="337" y="405"/>
                  </a:lnTo>
                  <a:lnTo>
                    <a:pt x="338" y="402"/>
                  </a:lnTo>
                  <a:lnTo>
                    <a:pt x="338" y="397"/>
                  </a:lnTo>
                  <a:lnTo>
                    <a:pt x="339" y="379"/>
                  </a:lnTo>
                  <a:lnTo>
                    <a:pt x="340" y="364"/>
                  </a:lnTo>
                  <a:lnTo>
                    <a:pt x="341" y="317"/>
                  </a:lnTo>
                  <a:lnTo>
                    <a:pt x="341" y="237"/>
                  </a:lnTo>
                  <a:lnTo>
                    <a:pt x="342" y="167"/>
                  </a:lnTo>
                  <a:lnTo>
                    <a:pt x="343" y="233"/>
                  </a:lnTo>
                  <a:lnTo>
                    <a:pt x="344" y="319"/>
                  </a:lnTo>
                  <a:lnTo>
                    <a:pt x="345" y="376"/>
                  </a:lnTo>
                  <a:lnTo>
                    <a:pt x="345" y="393"/>
                  </a:lnTo>
                  <a:lnTo>
                    <a:pt x="346" y="401"/>
                  </a:lnTo>
                  <a:lnTo>
                    <a:pt x="347" y="400"/>
                  </a:lnTo>
                  <a:lnTo>
                    <a:pt x="348" y="402"/>
                  </a:lnTo>
                  <a:lnTo>
                    <a:pt x="349" y="406"/>
                  </a:lnTo>
                  <a:lnTo>
                    <a:pt x="350" y="408"/>
                  </a:lnTo>
                  <a:lnTo>
                    <a:pt x="351" y="406"/>
                  </a:lnTo>
                  <a:lnTo>
                    <a:pt x="352" y="405"/>
                  </a:lnTo>
                  <a:lnTo>
                    <a:pt x="353" y="398"/>
                  </a:lnTo>
                  <a:lnTo>
                    <a:pt x="353" y="393"/>
                  </a:lnTo>
                  <a:lnTo>
                    <a:pt x="354" y="396"/>
                  </a:lnTo>
                  <a:lnTo>
                    <a:pt x="355" y="397"/>
                  </a:lnTo>
                  <a:lnTo>
                    <a:pt x="356" y="403"/>
                  </a:lnTo>
                  <a:lnTo>
                    <a:pt x="356" y="410"/>
                  </a:lnTo>
                  <a:lnTo>
                    <a:pt x="357" y="409"/>
                  </a:lnTo>
                  <a:lnTo>
                    <a:pt x="358" y="408"/>
                  </a:lnTo>
                  <a:lnTo>
                    <a:pt x="359" y="409"/>
                  </a:lnTo>
                  <a:lnTo>
                    <a:pt x="360" y="411"/>
                  </a:lnTo>
                  <a:lnTo>
                    <a:pt x="360" y="408"/>
                  </a:lnTo>
                  <a:lnTo>
                    <a:pt x="361" y="408"/>
                  </a:lnTo>
                  <a:lnTo>
                    <a:pt x="362" y="408"/>
                  </a:lnTo>
                  <a:lnTo>
                    <a:pt x="363" y="409"/>
                  </a:lnTo>
                  <a:lnTo>
                    <a:pt x="364" y="409"/>
                  </a:lnTo>
                  <a:lnTo>
                    <a:pt x="365" y="411"/>
                  </a:lnTo>
                  <a:lnTo>
                    <a:pt x="366" y="409"/>
                  </a:lnTo>
                  <a:lnTo>
                    <a:pt x="367" y="406"/>
                  </a:lnTo>
                  <a:lnTo>
                    <a:pt x="367" y="410"/>
                  </a:lnTo>
                  <a:lnTo>
                    <a:pt x="368" y="409"/>
                  </a:lnTo>
                  <a:lnTo>
                    <a:pt x="369" y="408"/>
                  </a:lnTo>
                  <a:lnTo>
                    <a:pt x="370" y="410"/>
                  </a:lnTo>
                  <a:lnTo>
                    <a:pt x="371" y="408"/>
                  </a:lnTo>
                  <a:lnTo>
                    <a:pt x="372" y="409"/>
                  </a:lnTo>
                  <a:lnTo>
                    <a:pt x="373" y="408"/>
                  </a:lnTo>
                  <a:lnTo>
                    <a:pt x="374" y="409"/>
                  </a:lnTo>
                  <a:lnTo>
                    <a:pt x="375" y="408"/>
                  </a:lnTo>
                  <a:lnTo>
                    <a:pt x="376" y="409"/>
                  </a:lnTo>
                  <a:lnTo>
                    <a:pt x="377" y="409"/>
                  </a:lnTo>
                  <a:lnTo>
                    <a:pt x="378" y="408"/>
                  </a:lnTo>
                  <a:lnTo>
                    <a:pt x="379" y="406"/>
                  </a:lnTo>
                  <a:lnTo>
                    <a:pt x="379" y="403"/>
                  </a:lnTo>
                  <a:lnTo>
                    <a:pt x="380" y="400"/>
                  </a:lnTo>
                  <a:lnTo>
                    <a:pt x="381" y="394"/>
                  </a:lnTo>
                  <a:lnTo>
                    <a:pt x="382" y="377"/>
                  </a:lnTo>
                  <a:lnTo>
                    <a:pt x="382" y="357"/>
                  </a:lnTo>
                  <a:lnTo>
                    <a:pt x="383" y="364"/>
                  </a:lnTo>
                  <a:lnTo>
                    <a:pt x="384" y="381"/>
                  </a:lnTo>
                  <a:lnTo>
                    <a:pt x="385" y="396"/>
                  </a:lnTo>
                  <a:lnTo>
                    <a:pt x="386" y="403"/>
                  </a:lnTo>
                  <a:lnTo>
                    <a:pt x="387" y="403"/>
                  </a:lnTo>
                  <a:lnTo>
                    <a:pt x="388" y="405"/>
                  </a:lnTo>
                  <a:lnTo>
                    <a:pt x="389" y="406"/>
                  </a:lnTo>
                  <a:lnTo>
                    <a:pt x="390" y="408"/>
                  </a:lnTo>
                  <a:lnTo>
                    <a:pt x="391" y="407"/>
                  </a:lnTo>
                  <a:lnTo>
                    <a:pt x="392" y="406"/>
                  </a:lnTo>
                  <a:lnTo>
                    <a:pt x="393" y="406"/>
                  </a:lnTo>
                  <a:lnTo>
                    <a:pt x="394" y="404"/>
                  </a:lnTo>
                  <a:lnTo>
                    <a:pt x="395" y="402"/>
                  </a:lnTo>
                  <a:lnTo>
                    <a:pt x="396" y="400"/>
                  </a:lnTo>
                  <a:lnTo>
                    <a:pt x="397" y="397"/>
                  </a:lnTo>
                  <a:lnTo>
                    <a:pt x="397" y="389"/>
                  </a:lnTo>
                  <a:lnTo>
                    <a:pt x="398" y="375"/>
                  </a:lnTo>
                  <a:lnTo>
                    <a:pt x="399" y="343"/>
                  </a:lnTo>
                  <a:lnTo>
                    <a:pt x="400" y="307"/>
                  </a:lnTo>
                  <a:lnTo>
                    <a:pt x="401" y="323"/>
                  </a:lnTo>
                  <a:lnTo>
                    <a:pt x="401" y="355"/>
                  </a:lnTo>
                  <a:lnTo>
                    <a:pt x="402" y="382"/>
                  </a:lnTo>
                  <a:lnTo>
                    <a:pt x="403" y="397"/>
                  </a:lnTo>
                  <a:lnTo>
                    <a:pt x="404" y="401"/>
                  </a:lnTo>
                  <a:lnTo>
                    <a:pt x="405" y="400"/>
                  </a:lnTo>
                  <a:lnTo>
                    <a:pt x="405" y="398"/>
                  </a:lnTo>
                  <a:lnTo>
                    <a:pt x="406" y="394"/>
                  </a:lnTo>
                  <a:lnTo>
                    <a:pt x="407" y="382"/>
                  </a:lnTo>
                  <a:lnTo>
                    <a:pt x="408" y="357"/>
                  </a:lnTo>
                  <a:lnTo>
                    <a:pt x="409" y="315"/>
                  </a:lnTo>
                  <a:lnTo>
                    <a:pt x="409" y="236"/>
                  </a:lnTo>
                  <a:lnTo>
                    <a:pt x="410" y="163"/>
                  </a:lnTo>
                  <a:lnTo>
                    <a:pt x="411" y="201"/>
                  </a:lnTo>
                  <a:lnTo>
                    <a:pt x="412" y="288"/>
                  </a:lnTo>
                  <a:lnTo>
                    <a:pt x="412" y="353"/>
                  </a:lnTo>
                  <a:lnTo>
                    <a:pt x="413" y="382"/>
                  </a:lnTo>
                  <a:lnTo>
                    <a:pt x="414" y="392"/>
                  </a:lnTo>
                  <a:lnTo>
                    <a:pt x="415" y="399"/>
                  </a:lnTo>
                  <a:lnTo>
                    <a:pt x="416" y="400"/>
                  </a:lnTo>
                  <a:lnTo>
                    <a:pt x="417" y="404"/>
                  </a:lnTo>
                  <a:lnTo>
                    <a:pt x="418" y="404"/>
                  </a:lnTo>
                  <a:lnTo>
                    <a:pt x="419" y="405"/>
                  </a:lnTo>
                  <a:lnTo>
                    <a:pt x="420" y="407"/>
                  </a:lnTo>
                  <a:lnTo>
                    <a:pt x="420" y="405"/>
                  </a:lnTo>
                  <a:lnTo>
                    <a:pt x="421" y="403"/>
                  </a:lnTo>
                  <a:lnTo>
                    <a:pt x="422" y="403"/>
                  </a:lnTo>
                  <a:lnTo>
                    <a:pt x="423" y="404"/>
                  </a:lnTo>
                  <a:lnTo>
                    <a:pt x="423" y="399"/>
                  </a:lnTo>
                  <a:lnTo>
                    <a:pt x="424" y="388"/>
                  </a:lnTo>
                  <a:lnTo>
                    <a:pt x="425" y="367"/>
                  </a:lnTo>
                  <a:lnTo>
                    <a:pt x="426" y="329"/>
                  </a:lnTo>
                  <a:lnTo>
                    <a:pt x="427" y="305"/>
                  </a:lnTo>
                  <a:lnTo>
                    <a:pt x="427" y="324"/>
                  </a:lnTo>
                  <a:lnTo>
                    <a:pt x="428" y="361"/>
                  </a:lnTo>
                  <a:lnTo>
                    <a:pt x="429" y="390"/>
                  </a:lnTo>
                  <a:lnTo>
                    <a:pt x="430" y="404"/>
                  </a:lnTo>
                  <a:lnTo>
                    <a:pt x="431" y="408"/>
                  </a:lnTo>
                  <a:lnTo>
                    <a:pt x="431" y="410"/>
                  </a:lnTo>
                  <a:lnTo>
                    <a:pt x="432" y="409"/>
                  </a:lnTo>
                  <a:lnTo>
                    <a:pt x="433" y="409"/>
                  </a:lnTo>
                  <a:lnTo>
                    <a:pt x="434" y="408"/>
                  </a:lnTo>
                  <a:lnTo>
                    <a:pt x="435" y="405"/>
                  </a:lnTo>
                  <a:lnTo>
                    <a:pt x="435" y="396"/>
                  </a:lnTo>
                  <a:lnTo>
                    <a:pt x="436" y="389"/>
                  </a:lnTo>
                  <a:lnTo>
                    <a:pt x="437" y="392"/>
                  </a:lnTo>
                  <a:lnTo>
                    <a:pt x="438" y="397"/>
                  </a:lnTo>
                  <a:lnTo>
                    <a:pt x="438" y="399"/>
                  </a:lnTo>
                  <a:lnTo>
                    <a:pt x="439" y="401"/>
                  </a:lnTo>
                  <a:lnTo>
                    <a:pt x="440" y="403"/>
                  </a:lnTo>
                  <a:lnTo>
                    <a:pt x="441" y="403"/>
                  </a:lnTo>
                  <a:lnTo>
                    <a:pt x="442" y="406"/>
                  </a:lnTo>
                  <a:lnTo>
                    <a:pt x="442" y="408"/>
                  </a:lnTo>
                  <a:lnTo>
                    <a:pt x="443" y="408"/>
                  </a:lnTo>
                  <a:lnTo>
                    <a:pt x="444" y="406"/>
                  </a:lnTo>
                  <a:lnTo>
                    <a:pt x="445" y="406"/>
                  </a:lnTo>
                  <a:lnTo>
                    <a:pt x="446" y="408"/>
                  </a:lnTo>
                  <a:lnTo>
                    <a:pt x="447" y="409"/>
                  </a:lnTo>
                  <a:lnTo>
                    <a:pt x="448" y="409"/>
                  </a:lnTo>
                  <a:lnTo>
                    <a:pt x="449" y="402"/>
                  </a:lnTo>
                  <a:lnTo>
                    <a:pt x="450" y="394"/>
                  </a:lnTo>
                  <a:lnTo>
                    <a:pt x="450" y="379"/>
                  </a:lnTo>
                  <a:lnTo>
                    <a:pt x="451" y="347"/>
                  </a:lnTo>
                  <a:lnTo>
                    <a:pt x="452" y="316"/>
                  </a:lnTo>
                  <a:lnTo>
                    <a:pt x="453" y="321"/>
                  </a:lnTo>
                  <a:lnTo>
                    <a:pt x="453" y="353"/>
                  </a:lnTo>
                  <a:lnTo>
                    <a:pt x="454" y="382"/>
                  </a:lnTo>
                  <a:lnTo>
                    <a:pt x="455" y="401"/>
                  </a:lnTo>
                  <a:lnTo>
                    <a:pt x="456" y="407"/>
                  </a:lnTo>
                  <a:lnTo>
                    <a:pt x="457" y="408"/>
                  </a:lnTo>
                  <a:lnTo>
                    <a:pt x="458" y="405"/>
                  </a:lnTo>
                  <a:lnTo>
                    <a:pt x="459" y="403"/>
                  </a:lnTo>
                  <a:lnTo>
                    <a:pt x="460" y="396"/>
                  </a:lnTo>
                  <a:lnTo>
                    <a:pt x="461" y="384"/>
                  </a:lnTo>
                  <a:lnTo>
                    <a:pt x="461" y="376"/>
                  </a:lnTo>
                  <a:lnTo>
                    <a:pt x="462" y="383"/>
                  </a:lnTo>
                  <a:lnTo>
                    <a:pt x="463" y="394"/>
                  </a:lnTo>
                  <a:lnTo>
                    <a:pt x="464" y="403"/>
                  </a:lnTo>
                  <a:lnTo>
                    <a:pt x="465" y="408"/>
                  </a:lnTo>
                  <a:lnTo>
                    <a:pt x="465" y="410"/>
                  </a:lnTo>
                  <a:lnTo>
                    <a:pt x="466" y="413"/>
                  </a:lnTo>
                  <a:lnTo>
                    <a:pt x="467" y="413"/>
                  </a:lnTo>
                  <a:lnTo>
                    <a:pt x="468" y="414"/>
                  </a:lnTo>
                  <a:lnTo>
                    <a:pt x="468" y="416"/>
                  </a:lnTo>
                  <a:lnTo>
                    <a:pt x="469" y="416"/>
                  </a:lnTo>
                  <a:lnTo>
                    <a:pt x="470" y="414"/>
                  </a:lnTo>
                  <a:lnTo>
                    <a:pt x="471" y="415"/>
                  </a:lnTo>
                  <a:lnTo>
                    <a:pt x="472" y="415"/>
                  </a:lnTo>
                  <a:lnTo>
                    <a:pt x="473" y="413"/>
                  </a:lnTo>
                  <a:lnTo>
                    <a:pt x="474" y="412"/>
                  </a:lnTo>
                  <a:lnTo>
                    <a:pt x="475" y="408"/>
                  </a:lnTo>
                  <a:lnTo>
                    <a:pt x="476" y="402"/>
                  </a:lnTo>
                  <a:lnTo>
                    <a:pt x="476" y="399"/>
                  </a:lnTo>
                  <a:lnTo>
                    <a:pt x="477" y="401"/>
                  </a:lnTo>
                  <a:lnTo>
                    <a:pt x="478" y="406"/>
                  </a:lnTo>
                  <a:lnTo>
                    <a:pt x="479" y="412"/>
                  </a:lnTo>
                  <a:lnTo>
                    <a:pt x="479" y="414"/>
                  </a:lnTo>
                  <a:lnTo>
                    <a:pt x="480" y="414"/>
                  </a:lnTo>
                  <a:lnTo>
                    <a:pt x="481" y="416"/>
                  </a:lnTo>
                  <a:lnTo>
                    <a:pt x="482" y="416"/>
                  </a:lnTo>
                  <a:lnTo>
                    <a:pt x="483" y="416"/>
                  </a:lnTo>
                  <a:lnTo>
                    <a:pt x="484" y="417"/>
                  </a:lnTo>
                  <a:lnTo>
                    <a:pt x="485" y="415"/>
                  </a:lnTo>
                  <a:lnTo>
                    <a:pt x="486" y="414"/>
                  </a:lnTo>
                  <a:lnTo>
                    <a:pt x="487" y="415"/>
                  </a:lnTo>
                  <a:lnTo>
                    <a:pt x="487" y="417"/>
                  </a:lnTo>
                  <a:lnTo>
                    <a:pt x="488" y="417"/>
                  </a:lnTo>
                  <a:lnTo>
                    <a:pt x="489" y="417"/>
                  </a:lnTo>
                  <a:lnTo>
                    <a:pt x="490" y="418"/>
                  </a:lnTo>
                  <a:lnTo>
                    <a:pt x="491" y="418"/>
                  </a:lnTo>
                  <a:lnTo>
                    <a:pt x="491" y="421"/>
                  </a:lnTo>
                  <a:lnTo>
                    <a:pt x="492" y="421"/>
                  </a:lnTo>
                  <a:lnTo>
                    <a:pt x="493" y="420"/>
                  </a:lnTo>
                  <a:lnTo>
                    <a:pt x="494" y="418"/>
                  </a:lnTo>
                  <a:lnTo>
                    <a:pt x="495" y="419"/>
                  </a:lnTo>
                  <a:lnTo>
                    <a:pt x="496" y="418"/>
                  </a:lnTo>
                  <a:lnTo>
                    <a:pt x="497" y="417"/>
                  </a:lnTo>
                  <a:lnTo>
                    <a:pt x="498" y="416"/>
                  </a:lnTo>
                  <a:lnTo>
                    <a:pt x="499" y="414"/>
                  </a:lnTo>
                  <a:lnTo>
                    <a:pt x="500" y="414"/>
                  </a:lnTo>
                  <a:lnTo>
                    <a:pt x="501" y="415"/>
                  </a:lnTo>
                  <a:lnTo>
                    <a:pt x="502" y="416"/>
                  </a:lnTo>
                  <a:lnTo>
                    <a:pt x="502" y="418"/>
                  </a:lnTo>
                  <a:lnTo>
                    <a:pt x="503" y="418"/>
                  </a:lnTo>
                  <a:lnTo>
                    <a:pt x="504" y="418"/>
                  </a:lnTo>
                  <a:lnTo>
                    <a:pt x="505" y="417"/>
                  </a:lnTo>
                  <a:lnTo>
                    <a:pt x="506" y="417"/>
                  </a:lnTo>
                  <a:lnTo>
                    <a:pt x="507" y="415"/>
                  </a:lnTo>
                  <a:lnTo>
                    <a:pt x="508" y="414"/>
                  </a:lnTo>
                  <a:lnTo>
                    <a:pt x="509" y="407"/>
                  </a:lnTo>
                  <a:lnTo>
                    <a:pt x="509" y="402"/>
                  </a:lnTo>
                  <a:lnTo>
                    <a:pt x="510" y="389"/>
                  </a:lnTo>
                  <a:lnTo>
                    <a:pt x="511" y="370"/>
                  </a:lnTo>
                  <a:lnTo>
                    <a:pt x="512" y="369"/>
                  </a:lnTo>
                  <a:lnTo>
                    <a:pt x="513" y="386"/>
                  </a:lnTo>
                  <a:lnTo>
                    <a:pt x="513" y="397"/>
                  </a:lnTo>
                  <a:lnTo>
                    <a:pt x="514" y="412"/>
                  </a:lnTo>
                  <a:lnTo>
                    <a:pt x="515" y="415"/>
                  </a:lnTo>
                  <a:lnTo>
                    <a:pt x="516" y="419"/>
                  </a:lnTo>
                  <a:lnTo>
                    <a:pt x="517" y="420"/>
                  </a:lnTo>
                  <a:lnTo>
                    <a:pt x="518" y="421"/>
                  </a:lnTo>
                  <a:lnTo>
                    <a:pt x="519" y="421"/>
                  </a:lnTo>
                  <a:lnTo>
                    <a:pt x="520" y="422"/>
                  </a:lnTo>
                  <a:lnTo>
                    <a:pt x="521" y="422"/>
                  </a:lnTo>
                  <a:lnTo>
                    <a:pt x="522" y="423"/>
                  </a:lnTo>
                  <a:lnTo>
                    <a:pt x="523" y="421"/>
                  </a:lnTo>
                  <a:lnTo>
                    <a:pt x="524" y="421"/>
                  </a:lnTo>
                  <a:lnTo>
                    <a:pt x="525" y="421"/>
                  </a:lnTo>
                  <a:lnTo>
                    <a:pt x="526" y="419"/>
                  </a:lnTo>
                  <a:lnTo>
                    <a:pt x="527" y="422"/>
                  </a:lnTo>
                  <a:lnTo>
                    <a:pt x="528" y="422"/>
                  </a:lnTo>
                  <a:lnTo>
                    <a:pt x="529" y="420"/>
                  </a:lnTo>
                  <a:lnTo>
                    <a:pt x="530" y="420"/>
                  </a:lnTo>
                  <a:lnTo>
                    <a:pt x="531" y="421"/>
                  </a:lnTo>
                  <a:lnTo>
                    <a:pt x="532" y="417"/>
                  </a:lnTo>
                  <a:lnTo>
                    <a:pt x="532" y="421"/>
                  </a:lnTo>
                  <a:lnTo>
                    <a:pt x="533" y="418"/>
                  </a:lnTo>
                  <a:lnTo>
                    <a:pt x="534" y="418"/>
                  </a:lnTo>
                  <a:lnTo>
                    <a:pt x="535" y="421"/>
                  </a:lnTo>
                  <a:lnTo>
                    <a:pt x="535" y="419"/>
                  </a:lnTo>
                  <a:lnTo>
                    <a:pt x="536" y="421"/>
                  </a:lnTo>
                  <a:lnTo>
                    <a:pt x="537" y="423"/>
                  </a:lnTo>
                  <a:lnTo>
                    <a:pt x="538" y="422"/>
                  </a:lnTo>
                  <a:lnTo>
                    <a:pt x="539" y="421"/>
                  </a:lnTo>
                  <a:lnTo>
                    <a:pt x="540" y="421"/>
                  </a:lnTo>
                  <a:lnTo>
                    <a:pt x="541" y="423"/>
                  </a:lnTo>
                  <a:lnTo>
                    <a:pt x="542" y="425"/>
                  </a:lnTo>
                  <a:lnTo>
                    <a:pt x="543" y="422"/>
                  </a:lnTo>
                  <a:lnTo>
                    <a:pt x="543" y="420"/>
                  </a:lnTo>
                  <a:lnTo>
                    <a:pt x="544" y="419"/>
                  </a:lnTo>
                  <a:lnTo>
                    <a:pt x="545" y="422"/>
                  </a:lnTo>
                  <a:lnTo>
                    <a:pt x="546" y="425"/>
                  </a:lnTo>
                  <a:lnTo>
                    <a:pt x="547" y="423"/>
                  </a:lnTo>
                  <a:lnTo>
                    <a:pt x="548" y="420"/>
                  </a:lnTo>
                  <a:lnTo>
                    <a:pt x="549" y="423"/>
                  </a:lnTo>
                  <a:lnTo>
                    <a:pt x="550" y="422"/>
                  </a:lnTo>
                  <a:lnTo>
                    <a:pt x="550" y="420"/>
                  </a:lnTo>
                  <a:lnTo>
                    <a:pt x="551" y="417"/>
                  </a:lnTo>
                  <a:lnTo>
                    <a:pt x="552" y="411"/>
                  </a:lnTo>
                  <a:lnTo>
                    <a:pt x="553" y="412"/>
                  </a:lnTo>
                  <a:lnTo>
                    <a:pt x="554" y="414"/>
                  </a:lnTo>
                  <a:lnTo>
                    <a:pt x="554" y="416"/>
                  </a:lnTo>
                  <a:lnTo>
                    <a:pt x="555" y="417"/>
                  </a:lnTo>
                  <a:lnTo>
                    <a:pt x="556" y="421"/>
                  </a:lnTo>
                  <a:lnTo>
                    <a:pt x="557" y="423"/>
                  </a:lnTo>
                  <a:lnTo>
                    <a:pt x="558" y="423"/>
                  </a:lnTo>
                  <a:lnTo>
                    <a:pt x="558" y="421"/>
                  </a:lnTo>
                  <a:lnTo>
                    <a:pt x="559" y="420"/>
                  </a:lnTo>
                  <a:lnTo>
                    <a:pt x="560" y="421"/>
                  </a:lnTo>
                  <a:lnTo>
                    <a:pt x="561" y="420"/>
                  </a:lnTo>
                  <a:lnTo>
                    <a:pt x="562" y="420"/>
                  </a:lnTo>
                  <a:lnTo>
                    <a:pt x="562" y="418"/>
                  </a:lnTo>
                  <a:lnTo>
                    <a:pt x="563" y="418"/>
                  </a:lnTo>
                  <a:lnTo>
                    <a:pt x="564" y="411"/>
                  </a:lnTo>
                  <a:lnTo>
                    <a:pt x="565" y="403"/>
                  </a:lnTo>
                  <a:lnTo>
                    <a:pt x="565" y="388"/>
                  </a:lnTo>
                  <a:lnTo>
                    <a:pt x="566" y="381"/>
                  </a:lnTo>
                  <a:lnTo>
                    <a:pt x="567" y="396"/>
                  </a:lnTo>
                  <a:lnTo>
                    <a:pt x="568" y="403"/>
                  </a:lnTo>
                  <a:lnTo>
                    <a:pt x="569" y="410"/>
                  </a:lnTo>
                  <a:lnTo>
                    <a:pt x="569" y="417"/>
                  </a:lnTo>
                  <a:lnTo>
                    <a:pt x="570" y="418"/>
                  </a:lnTo>
                  <a:lnTo>
                    <a:pt x="571" y="418"/>
                  </a:lnTo>
                  <a:lnTo>
                    <a:pt x="572" y="413"/>
                  </a:lnTo>
                  <a:lnTo>
                    <a:pt x="573" y="407"/>
                  </a:lnTo>
                  <a:lnTo>
                    <a:pt x="573" y="396"/>
                  </a:lnTo>
                  <a:lnTo>
                    <a:pt x="574" y="392"/>
                  </a:lnTo>
                  <a:lnTo>
                    <a:pt x="575" y="402"/>
                  </a:lnTo>
                  <a:lnTo>
                    <a:pt x="576" y="406"/>
                  </a:lnTo>
                  <a:lnTo>
                    <a:pt x="577" y="416"/>
                  </a:lnTo>
                  <a:lnTo>
                    <a:pt x="577" y="418"/>
                  </a:lnTo>
                  <a:lnTo>
                    <a:pt x="578" y="417"/>
                  </a:lnTo>
                  <a:lnTo>
                    <a:pt x="579" y="421"/>
                  </a:lnTo>
                  <a:lnTo>
                    <a:pt x="580" y="420"/>
                  </a:lnTo>
                  <a:lnTo>
                    <a:pt x="580" y="422"/>
                  </a:lnTo>
                  <a:lnTo>
                    <a:pt x="581" y="419"/>
                  </a:lnTo>
                  <a:lnTo>
                    <a:pt x="582" y="424"/>
                  </a:lnTo>
                  <a:lnTo>
                    <a:pt x="583" y="422"/>
                  </a:lnTo>
                  <a:lnTo>
                    <a:pt x="584" y="421"/>
                  </a:lnTo>
                  <a:lnTo>
                    <a:pt x="584" y="423"/>
                  </a:lnTo>
                  <a:lnTo>
                    <a:pt x="585" y="422"/>
                  </a:lnTo>
                  <a:lnTo>
                    <a:pt x="586" y="423"/>
                  </a:lnTo>
                  <a:lnTo>
                    <a:pt x="587" y="420"/>
                  </a:lnTo>
                  <a:lnTo>
                    <a:pt x="588" y="418"/>
                  </a:lnTo>
                  <a:lnTo>
                    <a:pt x="588" y="422"/>
                  </a:lnTo>
                  <a:lnTo>
                    <a:pt x="589" y="420"/>
                  </a:lnTo>
                  <a:lnTo>
                    <a:pt x="590" y="422"/>
                  </a:lnTo>
                  <a:lnTo>
                    <a:pt x="591" y="422"/>
                  </a:lnTo>
                  <a:lnTo>
                    <a:pt x="592" y="416"/>
                  </a:lnTo>
                  <a:lnTo>
                    <a:pt x="593" y="411"/>
                  </a:lnTo>
                  <a:lnTo>
                    <a:pt x="594" y="400"/>
                  </a:lnTo>
                  <a:lnTo>
                    <a:pt x="595" y="392"/>
                  </a:lnTo>
                  <a:lnTo>
                    <a:pt x="595" y="404"/>
                  </a:lnTo>
                  <a:lnTo>
                    <a:pt x="596" y="404"/>
                  </a:lnTo>
                  <a:lnTo>
                    <a:pt x="597" y="413"/>
                  </a:lnTo>
                  <a:lnTo>
                    <a:pt x="598" y="420"/>
                  </a:lnTo>
                  <a:lnTo>
                    <a:pt x="599" y="422"/>
                  </a:lnTo>
                  <a:lnTo>
                    <a:pt x="600" y="421"/>
                  </a:lnTo>
                  <a:lnTo>
                    <a:pt x="601" y="425"/>
                  </a:lnTo>
                  <a:lnTo>
                    <a:pt x="602" y="424"/>
                  </a:lnTo>
                  <a:lnTo>
                    <a:pt x="603" y="426"/>
                  </a:lnTo>
                  <a:lnTo>
                    <a:pt x="603" y="422"/>
                  </a:lnTo>
                  <a:lnTo>
                    <a:pt x="604" y="423"/>
                  </a:lnTo>
                  <a:lnTo>
                    <a:pt x="605" y="424"/>
                  </a:lnTo>
                  <a:lnTo>
                    <a:pt x="606" y="419"/>
                  </a:lnTo>
                  <a:lnTo>
                    <a:pt x="606" y="415"/>
                  </a:lnTo>
                  <a:lnTo>
                    <a:pt x="607" y="411"/>
                  </a:lnTo>
                  <a:lnTo>
                    <a:pt x="608" y="417"/>
                  </a:lnTo>
                  <a:lnTo>
                    <a:pt x="609" y="417"/>
                  </a:lnTo>
                  <a:lnTo>
                    <a:pt x="610" y="420"/>
                  </a:lnTo>
                  <a:lnTo>
                    <a:pt x="611" y="426"/>
                  </a:lnTo>
                  <a:lnTo>
                    <a:pt x="612" y="422"/>
                  </a:lnTo>
                  <a:lnTo>
                    <a:pt x="613" y="423"/>
                  </a:lnTo>
                  <a:lnTo>
                    <a:pt x="614" y="425"/>
                  </a:lnTo>
                  <a:lnTo>
                    <a:pt x="614" y="421"/>
                  </a:lnTo>
                  <a:lnTo>
                    <a:pt x="615" y="420"/>
                  </a:lnTo>
                  <a:lnTo>
                    <a:pt x="616" y="426"/>
                  </a:lnTo>
                  <a:lnTo>
                    <a:pt x="617" y="424"/>
                  </a:lnTo>
                  <a:lnTo>
                    <a:pt x="618" y="426"/>
                  </a:lnTo>
                  <a:lnTo>
                    <a:pt x="619" y="427"/>
                  </a:lnTo>
                  <a:lnTo>
                    <a:pt x="620" y="427"/>
                  </a:lnTo>
                  <a:lnTo>
                    <a:pt x="621" y="427"/>
                  </a:lnTo>
                  <a:lnTo>
                    <a:pt x="622" y="426"/>
                  </a:lnTo>
                  <a:lnTo>
                    <a:pt x="623" y="424"/>
                  </a:lnTo>
                  <a:lnTo>
                    <a:pt x="624" y="423"/>
                  </a:lnTo>
                  <a:lnTo>
                    <a:pt x="625" y="427"/>
                  </a:lnTo>
                  <a:lnTo>
                    <a:pt x="625" y="424"/>
                  </a:lnTo>
                  <a:lnTo>
                    <a:pt x="626" y="425"/>
                  </a:lnTo>
                  <a:lnTo>
                    <a:pt x="627" y="428"/>
                  </a:lnTo>
                  <a:lnTo>
                    <a:pt x="628" y="424"/>
                  </a:lnTo>
                  <a:lnTo>
                    <a:pt x="629" y="426"/>
                  </a:lnTo>
                  <a:lnTo>
                    <a:pt x="630" y="426"/>
                  </a:lnTo>
                  <a:lnTo>
                    <a:pt x="631" y="426"/>
                  </a:lnTo>
                  <a:lnTo>
                    <a:pt x="632" y="428"/>
                  </a:lnTo>
                  <a:lnTo>
                    <a:pt x="633" y="423"/>
                  </a:lnTo>
                  <a:lnTo>
                    <a:pt x="634" y="425"/>
                  </a:lnTo>
                  <a:lnTo>
                    <a:pt x="635" y="425"/>
                  </a:lnTo>
                  <a:lnTo>
                    <a:pt x="636" y="423"/>
                  </a:lnTo>
                  <a:lnTo>
                    <a:pt x="636" y="427"/>
                  </a:lnTo>
                  <a:lnTo>
                    <a:pt x="637" y="427"/>
                  </a:lnTo>
                  <a:lnTo>
                    <a:pt x="638" y="426"/>
                  </a:lnTo>
                  <a:lnTo>
                    <a:pt x="639" y="426"/>
                  </a:lnTo>
                  <a:lnTo>
                    <a:pt x="640" y="425"/>
                  </a:lnTo>
                  <a:lnTo>
                    <a:pt x="640" y="427"/>
                  </a:lnTo>
                  <a:lnTo>
                    <a:pt x="641" y="426"/>
                  </a:lnTo>
                  <a:lnTo>
                    <a:pt x="642" y="426"/>
                  </a:lnTo>
                  <a:lnTo>
                    <a:pt x="643" y="428"/>
                  </a:lnTo>
                  <a:lnTo>
                    <a:pt x="644" y="429"/>
                  </a:lnTo>
                  <a:lnTo>
                    <a:pt x="644" y="426"/>
                  </a:lnTo>
                  <a:lnTo>
                    <a:pt x="645" y="427"/>
                  </a:lnTo>
                  <a:lnTo>
                    <a:pt x="646" y="426"/>
                  </a:lnTo>
                  <a:lnTo>
                    <a:pt x="647" y="427"/>
                  </a:lnTo>
                  <a:lnTo>
                    <a:pt x="648" y="428"/>
                  </a:lnTo>
                  <a:lnTo>
                    <a:pt x="649" y="427"/>
                  </a:lnTo>
                  <a:lnTo>
                    <a:pt x="650" y="426"/>
                  </a:lnTo>
                  <a:lnTo>
                    <a:pt x="651" y="426"/>
                  </a:lnTo>
                  <a:lnTo>
                    <a:pt x="652" y="424"/>
                  </a:lnTo>
                  <a:lnTo>
                    <a:pt x="653" y="423"/>
                  </a:lnTo>
                  <a:lnTo>
                    <a:pt x="654" y="420"/>
                  </a:lnTo>
                  <a:lnTo>
                    <a:pt x="655" y="417"/>
                  </a:lnTo>
                  <a:lnTo>
                    <a:pt x="655" y="412"/>
                  </a:lnTo>
                  <a:lnTo>
                    <a:pt x="656" y="411"/>
                  </a:lnTo>
                  <a:lnTo>
                    <a:pt x="657" y="419"/>
                  </a:lnTo>
                  <a:lnTo>
                    <a:pt x="658" y="421"/>
                  </a:lnTo>
                  <a:lnTo>
                    <a:pt x="659" y="423"/>
                  </a:lnTo>
                  <a:lnTo>
                    <a:pt x="659" y="425"/>
                  </a:lnTo>
                  <a:lnTo>
                    <a:pt x="660" y="426"/>
                  </a:lnTo>
                  <a:lnTo>
                    <a:pt x="661" y="428"/>
                  </a:lnTo>
                  <a:lnTo>
                    <a:pt x="662" y="425"/>
                  </a:lnTo>
                  <a:lnTo>
                    <a:pt x="663" y="422"/>
                  </a:lnTo>
                  <a:lnTo>
                    <a:pt x="664" y="417"/>
                  </a:lnTo>
                  <a:lnTo>
                    <a:pt x="665" y="411"/>
                  </a:lnTo>
                  <a:lnTo>
                    <a:pt x="666" y="412"/>
                  </a:lnTo>
                  <a:lnTo>
                    <a:pt x="666" y="414"/>
                  </a:lnTo>
                  <a:lnTo>
                    <a:pt x="667" y="416"/>
                  </a:lnTo>
                  <a:lnTo>
                    <a:pt x="668" y="420"/>
                  </a:lnTo>
                  <a:lnTo>
                    <a:pt x="669" y="424"/>
                  </a:lnTo>
                  <a:lnTo>
                    <a:pt x="670" y="425"/>
                  </a:lnTo>
                  <a:lnTo>
                    <a:pt x="671" y="425"/>
                  </a:lnTo>
                  <a:lnTo>
                    <a:pt x="672" y="422"/>
                  </a:lnTo>
                  <a:lnTo>
                    <a:pt x="673" y="424"/>
                  </a:lnTo>
                  <a:lnTo>
                    <a:pt x="674" y="424"/>
                  </a:lnTo>
                  <a:lnTo>
                    <a:pt x="675" y="425"/>
                  </a:lnTo>
                  <a:lnTo>
                    <a:pt x="676" y="427"/>
                  </a:lnTo>
                  <a:lnTo>
                    <a:pt x="677" y="426"/>
                  </a:lnTo>
                  <a:lnTo>
                    <a:pt x="678" y="427"/>
                  </a:lnTo>
                  <a:lnTo>
                    <a:pt x="679" y="428"/>
                  </a:lnTo>
                  <a:lnTo>
                    <a:pt x="680" y="427"/>
                  </a:lnTo>
                  <a:lnTo>
                    <a:pt x="681" y="427"/>
                  </a:lnTo>
                  <a:lnTo>
                    <a:pt x="681" y="425"/>
                  </a:lnTo>
                  <a:lnTo>
                    <a:pt x="682" y="423"/>
                  </a:lnTo>
                  <a:lnTo>
                    <a:pt x="683" y="422"/>
                  </a:lnTo>
                  <a:lnTo>
                    <a:pt x="684" y="421"/>
                  </a:lnTo>
                  <a:lnTo>
                    <a:pt x="685" y="422"/>
                  </a:lnTo>
                  <a:lnTo>
                    <a:pt x="685" y="425"/>
                  </a:lnTo>
                  <a:lnTo>
                    <a:pt x="686" y="424"/>
                  </a:lnTo>
                  <a:lnTo>
                    <a:pt x="687" y="426"/>
                  </a:lnTo>
                  <a:lnTo>
                    <a:pt x="688" y="426"/>
                  </a:lnTo>
                  <a:lnTo>
                    <a:pt x="689" y="424"/>
                  </a:lnTo>
                  <a:lnTo>
                    <a:pt x="690" y="421"/>
                  </a:lnTo>
                  <a:lnTo>
                    <a:pt x="691" y="420"/>
                  </a:lnTo>
                  <a:lnTo>
                    <a:pt x="692" y="421"/>
                  </a:lnTo>
                  <a:lnTo>
                    <a:pt x="692" y="423"/>
                  </a:lnTo>
                  <a:lnTo>
                    <a:pt x="693" y="427"/>
                  </a:lnTo>
                  <a:lnTo>
                    <a:pt x="694" y="428"/>
                  </a:lnTo>
                  <a:lnTo>
                    <a:pt x="695" y="428"/>
                  </a:lnTo>
                  <a:lnTo>
                    <a:pt x="696" y="429"/>
                  </a:lnTo>
                  <a:lnTo>
                    <a:pt x="697" y="428"/>
                  </a:lnTo>
                  <a:lnTo>
                    <a:pt x="698" y="428"/>
                  </a:lnTo>
                  <a:lnTo>
                    <a:pt x="699" y="429"/>
                  </a:lnTo>
                  <a:lnTo>
                    <a:pt x="700" y="428"/>
                  </a:lnTo>
                  <a:lnTo>
                    <a:pt x="701" y="427"/>
                  </a:lnTo>
                  <a:lnTo>
                    <a:pt x="702" y="426"/>
                  </a:lnTo>
                  <a:lnTo>
                    <a:pt x="703" y="427"/>
                  </a:lnTo>
                  <a:lnTo>
                    <a:pt x="704" y="428"/>
                  </a:lnTo>
                  <a:lnTo>
                    <a:pt x="705" y="430"/>
                  </a:lnTo>
                  <a:lnTo>
                    <a:pt x="706" y="431"/>
                  </a:lnTo>
                  <a:lnTo>
                    <a:pt x="707" y="427"/>
                  </a:lnTo>
                  <a:lnTo>
                    <a:pt x="707" y="424"/>
                  </a:lnTo>
                  <a:lnTo>
                    <a:pt x="708" y="419"/>
                  </a:lnTo>
                  <a:lnTo>
                    <a:pt x="709" y="417"/>
                  </a:lnTo>
                  <a:lnTo>
                    <a:pt x="710" y="419"/>
                  </a:lnTo>
                  <a:lnTo>
                    <a:pt x="711" y="421"/>
                  </a:lnTo>
                  <a:lnTo>
                    <a:pt x="711" y="423"/>
                  </a:lnTo>
                  <a:lnTo>
                    <a:pt x="712" y="425"/>
                  </a:lnTo>
                  <a:lnTo>
                    <a:pt x="713" y="428"/>
                  </a:lnTo>
                  <a:lnTo>
                    <a:pt x="714" y="429"/>
                  </a:lnTo>
                  <a:lnTo>
                    <a:pt x="715" y="428"/>
                  </a:lnTo>
                  <a:lnTo>
                    <a:pt x="716" y="430"/>
                  </a:lnTo>
                  <a:lnTo>
                    <a:pt x="717" y="430"/>
                  </a:lnTo>
                  <a:lnTo>
                    <a:pt x="718" y="429"/>
                  </a:lnTo>
                  <a:lnTo>
                    <a:pt x="719" y="424"/>
                  </a:lnTo>
                  <a:lnTo>
                    <a:pt x="720" y="423"/>
                  </a:lnTo>
                  <a:lnTo>
                    <a:pt x="721" y="425"/>
                  </a:lnTo>
                  <a:lnTo>
                    <a:pt x="722" y="427"/>
                  </a:lnTo>
                  <a:lnTo>
                    <a:pt x="723" y="425"/>
                  </a:lnTo>
                  <a:lnTo>
                    <a:pt x="724" y="427"/>
                  </a:lnTo>
                  <a:lnTo>
                    <a:pt x="725" y="424"/>
                  </a:lnTo>
                  <a:lnTo>
                    <a:pt x="726" y="417"/>
                  </a:lnTo>
                  <a:lnTo>
                    <a:pt x="726" y="411"/>
                  </a:lnTo>
                  <a:lnTo>
                    <a:pt x="727" y="413"/>
                  </a:lnTo>
                  <a:lnTo>
                    <a:pt x="728" y="417"/>
                  </a:lnTo>
                  <a:lnTo>
                    <a:pt x="729" y="418"/>
                  </a:lnTo>
                  <a:lnTo>
                    <a:pt x="730" y="421"/>
                  </a:lnTo>
                  <a:lnTo>
                    <a:pt x="730" y="427"/>
                  </a:lnTo>
                  <a:lnTo>
                    <a:pt x="731" y="428"/>
                  </a:lnTo>
                  <a:lnTo>
                    <a:pt x="732" y="426"/>
                  </a:lnTo>
                  <a:lnTo>
                    <a:pt x="733" y="428"/>
                  </a:lnTo>
                  <a:lnTo>
                    <a:pt x="734" y="426"/>
                  </a:lnTo>
                  <a:lnTo>
                    <a:pt x="735" y="425"/>
                  </a:lnTo>
                  <a:lnTo>
                    <a:pt x="736" y="422"/>
                  </a:lnTo>
                  <a:lnTo>
                    <a:pt x="737" y="414"/>
                  </a:lnTo>
                  <a:lnTo>
                    <a:pt x="737" y="402"/>
                  </a:lnTo>
                  <a:lnTo>
                    <a:pt x="738" y="400"/>
                  </a:lnTo>
                  <a:lnTo>
                    <a:pt x="739" y="410"/>
                  </a:lnTo>
                  <a:lnTo>
                    <a:pt x="740" y="414"/>
                  </a:lnTo>
                  <a:lnTo>
                    <a:pt x="741" y="417"/>
                  </a:lnTo>
                  <a:lnTo>
                    <a:pt x="741" y="423"/>
                  </a:lnTo>
                  <a:lnTo>
                    <a:pt x="742" y="427"/>
                  </a:lnTo>
                  <a:lnTo>
                    <a:pt x="743" y="428"/>
                  </a:lnTo>
                  <a:lnTo>
                    <a:pt x="744" y="427"/>
                  </a:lnTo>
                  <a:lnTo>
                    <a:pt x="745" y="428"/>
                  </a:lnTo>
                  <a:lnTo>
                    <a:pt x="746" y="428"/>
                  </a:lnTo>
                  <a:lnTo>
                    <a:pt x="747" y="427"/>
                  </a:lnTo>
                  <a:lnTo>
                    <a:pt x="748" y="428"/>
                  </a:lnTo>
                  <a:lnTo>
                    <a:pt x="749" y="428"/>
                  </a:lnTo>
                  <a:lnTo>
                    <a:pt x="750" y="428"/>
                  </a:lnTo>
                  <a:lnTo>
                    <a:pt x="751" y="430"/>
                  </a:lnTo>
                  <a:lnTo>
                    <a:pt x="752" y="429"/>
                  </a:lnTo>
                  <a:lnTo>
                    <a:pt x="753" y="430"/>
                  </a:lnTo>
                  <a:lnTo>
                    <a:pt x="754" y="429"/>
                  </a:lnTo>
                  <a:lnTo>
                    <a:pt x="755" y="426"/>
                  </a:lnTo>
                  <a:lnTo>
                    <a:pt x="756" y="426"/>
                  </a:lnTo>
                  <a:lnTo>
                    <a:pt x="756" y="428"/>
                  </a:lnTo>
                  <a:lnTo>
                    <a:pt x="757" y="428"/>
                  </a:lnTo>
                  <a:lnTo>
                    <a:pt x="758" y="426"/>
                  </a:lnTo>
                  <a:lnTo>
                    <a:pt x="759" y="423"/>
                  </a:lnTo>
                  <a:lnTo>
                    <a:pt x="759" y="419"/>
                  </a:lnTo>
                  <a:lnTo>
                    <a:pt x="760" y="409"/>
                  </a:lnTo>
                  <a:lnTo>
                    <a:pt x="761" y="399"/>
                  </a:lnTo>
                  <a:lnTo>
                    <a:pt x="762" y="394"/>
                  </a:lnTo>
                  <a:lnTo>
                    <a:pt x="763" y="400"/>
                  </a:lnTo>
                  <a:lnTo>
                    <a:pt x="763" y="407"/>
                  </a:lnTo>
                  <a:lnTo>
                    <a:pt x="764" y="408"/>
                  </a:lnTo>
                  <a:lnTo>
                    <a:pt x="765" y="417"/>
                  </a:lnTo>
                  <a:lnTo>
                    <a:pt x="766" y="423"/>
                  </a:lnTo>
                  <a:lnTo>
                    <a:pt x="767" y="427"/>
                  </a:lnTo>
                  <a:lnTo>
                    <a:pt x="768" y="427"/>
                  </a:lnTo>
                  <a:lnTo>
                    <a:pt x="769" y="427"/>
                  </a:lnTo>
                  <a:lnTo>
                    <a:pt x="770" y="427"/>
                  </a:lnTo>
                  <a:lnTo>
                    <a:pt x="771" y="426"/>
                  </a:lnTo>
                  <a:lnTo>
                    <a:pt x="772" y="425"/>
                  </a:lnTo>
                  <a:lnTo>
                    <a:pt x="773" y="426"/>
                  </a:lnTo>
                  <a:lnTo>
                    <a:pt x="774" y="428"/>
                  </a:lnTo>
                  <a:lnTo>
                    <a:pt x="775" y="430"/>
                  </a:lnTo>
                  <a:lnTo>
                    <a:pt x="776" y="429"/>
                  </a:lnTo>
                  <a:lnTo>
                    <a:pt x="777" y="429"/>
                  </a:lnTo>
                  <a:lnTo>
                    <a:pt x="778" y="430"/>
                  </a:lnTo>
                  <a:lnTo>
                    <a:pt x="779" y="429"/>
                  </a:lnTo>
                  <a:lnTo>
                    <a:pt x="780" y="428"/>
                  </a:lnTo>
                  <a:lnTo>
                    <a:pt x="781" y="429"/>
                  </a:lnTo>
                  <a:lnTo>
                    <a:pt x="782" y="430"/>
                  </a:lnTo>
                  <a:lnTo>
                    <a:pt x="783" y="432"/>
                  </a:lnTo>
                  <a:lnTo>
                    <a:pt x="784" y="432"/>
                  </a:lnTo>
                  <a:lnTo>
                    <a:pt x="785" y="431"/>
                  </a:lnTo>
                  <a:lnTo>
                    <a:pt x="786" y="430"/>
                  </a:lnTo>
                  <a:lnTo>
                    <a:pt x="787" y="429"/>
                  </a:lnTo>
                  <a:lnTo>
                    <a:pt x="788" y="430"/>
                  </a:lnTo>
                  <a:lnTo>
                    <a:pt x="789" y="429"/>
                  </a:lnTo>
                  <a:lnTo>
                    <a:pt x="790" y="430"/>
                  </a:lnTo>
                  <a:lnTo>
                    <a:pt x="791" y="429"/>
                  </a:lnTo>
                  <a:lnTo>
                    <a:pt x="792" y="428"/>
                  </a:lnTo>
                  <a:lnTo>
                    <a:pt x="793" y="429"/>
                  </a:lnTo>
                  <a:lnTo>
                    <a:pt x="794" y="431"/>
                  </a:lnTo>
                  <a:lnTo>
                    <a:pt x="795" y="427"/>
                  </a:lnTo>
                  <a:lnTo>
                    <a:pt x="796" y="427"/>
                  </a:lnTo>
                  <a:lnTo>
                    <a:pt x="797" y="430"/>
                  </a:lnTo>
                  <a:lnTo>
                    <a:pt x="797" y="428"/>
                  </a:lnTo>
                  <a:lnTo>
                    <a:pt x="798" y="430"/>
                  </a:lnTo>
                  <a:lnTo>
                    <a:pt x="799" y="432"/>
                  </a:lnTo>
                  <a:lnTo>
                    <a:pt x="800" y="432"/>
                  </a:lnTo>
                  <a:lnTo>
                    <a:pt x="801" y="431"/>
                  </a:lnTo>
                  <a:lnTo>
                    <a:pt x="802" y="432"/>
                  </a:lnTo>
                  <a:lnTo>
                    <a:pt x="803" y="432"/>
                  </a:lnTo>
                  <a:lnTo>
                    <a:pt x="804" y="431"/>
                  </a:lnTo>
                  <a:lnTo>
                    <a:pt x="805" y="432"/>
                  </a:lnTo>
                  <a:lnTo>
                    <a:pt x="806" y="430"/>
                  </a:lnTo>
                  <a:lnTo>
                    <a:pt x="807" y="433"/>
                  </a:lnTo>
                  <a:lnTo>
                    <a:pt x="808" y="431"/>
                  </a:lnTo>
                  <a:lnTo>
                    <a:pt x="809" y="433"/>
                  </a:lnTo>
                  <a:lnTo>
                    <a:pt x="810" y="430"/>
                  </a:lnTo>
                  <a:lnTo>
                    <a:pt x="811" y="430"/>
                  </a:lnTo>
                  <a:lnTo>
                    <a:pt x="812" y="427"/>
                  </a:lnTo>
                  <a:lnTo>
                    <a:pt x="812" y="425"/>
                  </a:lnTo>
                  <a:lnTo>
                    <a:pt x="813" y="426"/>
                  </a:lnTo>
                  <a:lnTo>
                    <a:pt x="814" y="424"/>
                  </a:lnTo>
                  <a:lnTo>
                    <a:pt x="815" y="421"/>
                  </a:lnTo>
                  <a:lnTo>
                    <a:pt x="815" y="424"/>
                  </a:lnTo>
                  <a:lnTo>
                    <a:pt x="816" y="426"/>
                  </a:lnTo>
                  <a:lnTo>
                    <a:pt x="817" y="424"/>
                  </a:lnTo>
                  <a:lnTo>
                    <a:pt x="818" y="427"/>
                  </a:lnTo>
                  <a:lnTo>
                    <a:pt x="819" y="430"/>
                  </a:lnTo>
                  <a:lnTo>
                    <a:pt x="819" y="432"/>
                  </a:lnTo>
                  <a:lnTo>
                    <a:pt x="820" y="431"/>
                  </a:lnTo>
                  <a:lnTo>
                    <a:pt x="821" y="430"/>
                  </a:lnTo>
                  <a:lnTo>
                    <a:pt x="822" y="431"/>
                  </a:lnTo>
                  <a:lnTo>
                    <a:pt x="823" y="431"/>
                  </a:lnTo>
                  <a:lnTo>
                    <a:pt x="823" y="429"/>
                  </a:lnTo>
                  <a:lnTo>
                    <a:pt x="824" y="430"/>
                  </a:lnTo>
                  <a:lnTo>
                    <a:pt x="825" y="427"/>
                  </a:lnTo>
                  <a:lnTo>
                    <a:pt x="826" y="426"/>
                  </a:lnTo>
                  <a:lnTo>
                    <a:pt x="827" y="421"/>
                  </a:lnTo>
                  <a:lnTo>
                    <a:pt x="827" y="411"/>
                  </a:lnTo>
                  <a:lnTo>
                    <a:pt x="828" y="398"/>
                  </a:lnTo>
                  <a:lnTo>
                    <a:pt x="829" y="392"/>
                  </a:lnTo>
                  <a:lnTo>
                    <a:pt x="830" y="404"/>
                  </a:lnTo>
                  <a:lnTo>
                    <a:pt x="830" y="406"/>
                  </a:lnTo>
                  <a:lnTo>
                    <a:pt x="831" y="407"/>
                  </a:lnTo>
                  <a:lnTo>
                    <a:pt x="832" y="418"/>
                  </a:lnTo>
                  <a:lnTo>
                    <a:pt x="833" y="427"/>
                  </a:lnTo>
                  <a:lnTo>
                    <a:pt x="834" y="428"/>
                  </a:lnTo>
                  <a:lnTo>
                    <a:pt x="834" y="430"/>
                  </a:lnTo>
                  <a:lnTo>
                    <a:pt x="835" y="429"/>
                  </a:lnTo>
                  <a:lnTo>
                    <a:pt x="836" y="431"/>
                  </a:lnTo>
                  <a:lnTo>
                    <a:pt x="837" y="431"/>
                  </a:lnTo>
                  <a:lnTo>
                    <a:pt x="838" y="430"/>
                  </a:lnTo>
                  <a:lnTo>
                    <a:pt x="838" y="425"/>
                  </a:lnTo>
                  <a:lnTo>
                    <a:pt x="839" y="426"/>
                  </a:lnTo>
                  <a:lnTo>
                    <a:pt x="840" y="427"/>
                  </a:lnTo>
                  <a:lnTo>
                    <a:pt x="841" y="427"/>
                  </a:lnTo>
                  <a:lnTo>
                    <a:pt x="842" y="427"/>
                  </a:lnTo>
                  <a:lnTo>
                    <a:pt x="843" y="426"/>
                  </a:lnTo>
                  <a:lnTo>
                    <a:pt x="844" y="425"/>
                  </a:lnTo>
                  <a:lnTo>
                    <a:pt x="845" y="420"/>
                  </a:lnTo>
                  <a:lnTo>
                    <a:pt x="846" y="426"/>
                  </a:lnTo>
                  <a:lnTo>
                    <a:pt x="847" y="426"/>
                  </a:lnTo>
                  <a:lnTo>
                    <a:pt x="848" y="427"/>
                  </a:lnTo>
                  <a:lnTo>
                    <a:pt x="849" y="427"/>
                  </a:lnTo>
                  <a:lnTo>
                    <a:pt x="849" y="431"/>
                  </a:lnTo>
                  <a:lnTo>
                    <a:pt x="850" y="433"/>
                  </a:lnTo>
                  <a:lnTo>
                    <a:pt x="851" y="431"/>
                  </a:lnTo>
                  <a:lnTo>
                    <a:pt x="852" y="432"/>
                  </a:lnTo>
                  <a:lnTo>
                    <a:pt x="853" y="429"/>
                  </a:lnTo>
                  <a:lnTo>
                    <a:pt x="854" y="428"/>
                  </a:lnTo>
                  <a:lnTo>
                    <a:pt x="855" y="425"/>
                  </a:lnTo>
                  <a:lnTo>
                    <a:pt x="856" y="429"/>
                  </a:lnTo>
                  <a:lnTo>
                    <a:pt x="856" y="426"/>
                  </a:lnTo>
                  <a:lnTo>
                    <a:pt x="857" y="425"/>
                  </a:lnTo>
                  <a:lnTo>
                    <a:pt x="858" y="426"/>
                  </a:lnTo>
                  <a:lnTo>
                    <a:pt x="859" y="426"/>
                  </a:lnTo>
                  <a:lnTo>
                    <a:pt x="860" y="426"/>
                  </a:lnTo>
                  <a:lnTo>
                    <a:pt x="860" y="423"/>
                  </a:lnTo>
                  <a:lnTo>
                    <a:pt x="861" y="425"/>
                  </a:lnTo>
                  <a:lnTo>
                    <a:pt x="862" y="423"/>
                  </a:lnTo>
                  <a:lnTo>
                    <a:pt x="863" y="427"/>
                  </a:lnTo>
                  <a:lnTo>
                    <a:pt x="864" y="426"/>
                  </a:lnTo>
                  <a:lnTo>
                    <a:pt x="864" y="429"/>
                  </a:lnTo>
                  <a:lnTo>
                    <a:pt x="865" y="430"/>
                  </a:lnTo>
                  <a:lnTo>
                    <a:pt x="866" y="430"/>
                  </a:lnTo>
                  <a:lnTo>
                    <a:pt x="867" y="427"/>
                  </a:lnTo>
                  <a:lnTo>
                    <a:pt x="868" y="430"/>
                  </a:lnTo>
                  <a:lnTo>
                    <a:pt x="869" y="427"/>
                  </a:lnTo>
                  <a:lnTo>
                    <a:pt x="870" y="424"/>
                  </a:lnTo>
                  <a:lnTo>
                    <a:pt x="871" y="426"/>
                  </a:lnTo>
                  <a:lnTo>
                    <a:pt x="871" y="424"/>
                  </a:lnTo>
                  <a:lnTo>
                    <a:pt x="872" y="425"/>
                  </a:lnTo>
                  <a:lnTo>
                    <a:pt x="873" y="428"/>
                  </a:lnTo>
                  <a:lnTo>
                    <a:pt x="874" y="425"/>
                  </a:lnTo>
                  <a:lnTo>
                    <a:pt x="875" y="426"/>
                  </a:lnTo>
                  <a:lnTo>
                    <a:pt x="875" y="424"/>
                  </a:lnTo>
                  <a:lnTo>
                    <a:pt x="876" y="416"/>
                  </a:lnTo>
                  <a:lnTo>
                    <a:pt x="877" y="414"/>
                  </a:lnTo>
                  <a:lnTo>
                    <a:pt x="878" y="421"/>
                  </a:lnTo>
                  <a:lnTo>
                    <a:pt x="879" y="420"/>
                  </a:lnTo>
                  <a:lnTo>
                    <a:pt x="880" y="425"/>
                  </a:lnTo>
                  <a:lnTo>
                    <a:pt x="881" y="427"/>
                  </a:lnTo>
                  <a:lnTo>
                    <a:pt x="882" y="431"/>
                  </a:lnTo>
                  <a:lnTo>
                    <a:pt x="883" y="429"/>
                  </a:lnTo>
                  <a:lnTo>
                    <a:pt x="883" y="432"/>
                  </a:lnTo>
                  <a:lnTo>
                    <a:pt x="884" y="428"/>
                  </a:lnTo>
                  <a:lnTo>
                    <a:pt x="885" y="428"/>
                  </a:lnTo>
                  <a:lnTo>
                    <a:pt x="886" y="419"/>
                  </a:lnTo>
                  <a:lnTo>
                    <a:pt x="886" y="413"/>
                  </a:lnTo>
                  <a:lnTo>
                    <a:pt x="887" y="415"/>
                  </a:lnTo>
                  <a:lnTo>
                    <a:pt x="888" y="422"/>
                  </a:lnTo>
                  <a:lnTo>
                    <a:pt x="889" y="422"/>
                  </a:lnTo>
                  <a:lnTo>
                    <a:pt x="890" y="421"/>
                  </a:lnTo>
                  <a:lnTo>
                    <a:pt x="890" y="425"/>
                  </a:lnTo>
                  <a:lnTo>
                    <a:pt x="891" y="424"/>
                  </a:lnTo>
                  <a:lnTo>
                    <a:pt x="892" y="425"/>
                  </a:lnTo>
                  <a:lnTo>
                    <a:pt x="893" y="424"/>
                  </a:lnTo>
                  <a:lnTo>
                    <a:pt x="894" y="425"/>
                  </a:lnTo>
                  <a:lnTo>
                    <a:pt x="895" y="428"/>
                  </a:lnTo>
                  <a:lnTo>
                    <a:pt x="896" y="428"/>
                  </a:lnTo>
                  <a:lnTo>
                    <a:pt x="897" y="429"/>
                  </a:lnTo>
                  <a:lnTo>
                    <a:pt x="898" y="430"/>
                  </a:lnTo>
                  <a:lnTo>
                    <a:pt x="898" y="427"/>
                  </a:lnTo>
                  <a:lnTo>
                    <a:pt x="899" y="430"/>
                  </a:lnTo>
                  <a:lnTo>
                    <a:pt x="900" y="428"/>
                  </a:lnTo>
                  <a:lnTo>
                    <a:pt x="901" y="429"/>
                  </a:lnTo>
                  <a:lnTo>
                    <a:pt x="901" y="425"/>
                  </a:lnTo>
                  <a:lnTo>
                    <a:pt x="902" y="421"/>
                  </a:lnTo>
                  <a:lnTo>
                    <a:pt x="903" y="421"/>
                  </a:lnTo>
                  <a:lnTo>
                    <a:pt x="904" y="426"/>
                  </a:lnTo>
                  <a:lnTo>
                    <a:pt x="905" y="425"/>
                  </a:lnTo>
                  <a:lnTo>
                    <a:pt x="906" y="429"/>
                  </a:lnTo>
                  <a:lnTo>
                    <a:pt x="907" y="428"/>
                  </a:lnTo>
                  <a:lnTo>
                    <a:pt x="908" y="428"/>
                  </a:lnTo>
                  <a:lnTo>
                    <a:pt x="909" y="428"/>
                  </a:lnTo>
                  <a:lnTo>
                    <a:pt x="909" y="425"/>
                  </a:lnTo>
                  <a:lnTo>
                    <a:pt x="910" y="429"/>
                  </a:lnTo>
                  <a:lnTo>
                    <a:pt x="911" y="429"/>
                  </a:lnTo>
                  <a:lnTo>
                    <a:pt x="912" y="428"/>
                  </a:lnTo>
                  <a:lnTo>
                    <a:pt x="912" y="430"/>
                  </a:lnTo>
                  <a:lnTo>
                    <a:pt x="913" y="432"/>
                  </a:lnTo>
                  <a:lnTo>
                    <a:pt x="914" y="430"/>
                  </a:lnTo>
                  <a:lnTo>
                    <a:pt x="915" y="431"/>
                  </a:lnTo>
                  <a:lnTo>
                    <a:pt x="916" y="426"/>
                  </a:lnTo>
                  <a:lnTo>
                    <a:pt x="916" y="421"/>
                  </a:lnTo>
                  <a:lnTo>
                    <a:pt x="917" y="412"/>
                  </a:lnTo>
                  <a:lnTo>
                    <a:pt x="918" y="407"/>
                  </a:lnTo>
                  <a:lnTo>
                    <a:pt x="919" y="415"/>
                  </a:lnTo>
                  <a:lnTo>
                    <a:pt x="920" y="420"/>
                  </a:lnTo>
                  <a:lnTo>
                    <a:pt x="921" y="419"/>
                  </a:lnTo>
                  <a:lnTo>
                    <a:pt x="922" y="426"/>
                  </a:lnTo>
                  <a:lnTo>
                    <a:pt x="923" y="429"/>
                  </a:lnTo>
                  <a:lnTo>
                    <a:pt x="924" y="424"/>
                  </a:lnTo>
                  <a:lnTo>
                    <a:pt x="924" y="426"/>
                  </a:lnTo>
                  <a:lnTo>
                    <a:pt x="925" y="426"/>
                  </a:lnTo>
                  <a:lnTo>
                    <a:pt x="926" y="430"/>
                  </a:lnTo>
                  <a:lnTo>
                    <a:pt x="927" y="429"/>
                  </a:lnTo>
                  <a:lnTo>
                    <a:pt x="928" y="430"/>
                  </a:lnTo>
                  <a:lnTo>
                    <a:pt x="929" y="431"/>
                  </a:lnTo>
                  <a:lnTo>
                    <a:pt x="930" y="431"/>
                  </a:lnTo>
                  <a:lnTo>
                    <a:pt x="931" y="431"/>
                  </a:lnTo>
                  <a:lnTo>
                    <a:pt x="931" y="428"/>
                  </a:lnTo>
                  <a:lnTo>
                    <a:pt x="932" y="425"/>
                  </a:lnTo>
                  <a:lnTo>
                    <a:pt x="933" y="416"/>
                  </a:lnTo>
                  <a:lnTo>
                    <a:pt x="934" y="418"/>
                  </a:lnTo>
                  <a:lnTo>
                    <a:pt x="935" y="422"/>
                  </a:lnTo>
                  <a:lnTo>
                    <a:pt x="935" y="425"/>
                  </a:lnTo>
                  <a:lnTo>
                    <a:pt x="936" y="425"/>
                  </a:lnTo>
                  <a:lnTo>
                    <a:pt x="937" y="426"/>
                  </a:lnTo>
                  <a:lnTo>
                    <a:pt x="938" y="430"/>
                  </a:lnTo>
                  <a:lnTo>
                    <a:pt x="939" y="432"/>
                  </a:lnTo>
                  <a:lnTo>
                    <a:pt x="939" y="430"/>
                  </a:lnTo>
                  <a:lnTo>
                    <a:pt x="940" y="432"/>
                  </a:lnTo>
                  <a:lnTo>
                    <a:pt x="941" y="432"/>
                  </a:lnTo>
                  <a:lnTo>
                    <a:pt x="942" y="434"/>
                  </a:lnTo>
                  <a:lnTo>
                    <a:pt x="943" y="432"/>
                  </a:lnTo>
                  <a:lnTo>
                    <a:pt x="944" y="431"/>
                  </a:lnTo>
                  <a:lnTo>
                    <a:pt x="945" y="431"/>
                  </a:lnTo>
                  <a:lnTo>
                    <a:pt x="946" y="429"/>
                  </a:lnTo>
                  <a:lnTo>
                    <a:pt x="946" y="432"/>
                  </a:lnTo>
                  <a:lnTo>
                    <a:pt x="947" y="433"/>
                  </a:lnTo>
                  <a:lnTo>
                    <a:pt x="948" y="432"/>
                  </a:lnTo>
                  <a:lnTo>
                    <a:pt x="949" y="432"/>
                  </a:lnTo>
                  <a:lnTo>
                    <a:pt x="950" y="434"/>
                  </a:lnTo>
                  <a:lnTo>
                    <a:pt x="951" y="431"/>
                  </a:lnTo>
                  <a:lnTo>
                    <a:pt x="952" y="431"/>
                  </a:lnTo>
                  <a:lnTo>
                    <a:pt x="953" y="433"/>
                  </a:lnTo>
                  <a:lnTo>
                    <a:pt x="954" y="432"/>
                  </a:lnTo>
                  <a:lnTo>
                    <a:pt x="955" y="435"/>
                  </a:lnTo>
                  <a:lnTo>
                    <a:pt x="956" y="434"/>
                  </a:lnTo>
                  <a:lnTo>
                    <a:pt x="957" y="433"/>
                  </a:lnTo>
                  <a:lnTo>
                    <a:pt x="958" y="435"/>
                  </a:lnTo>
                  <a:lnTo>
                    <a:pt x="959" y="436"/>
                  </a:lnTo>
                  <a:lnTo>
                    <a:pt x="960" y="435"/>
                  </a:lnTo>
                  <a:lnTo>
                    <a:pt x="961" y="434"/>
                  </a:lnTo>
                  <a:lnTo>
                    <a:pt x="962" y="432"/>
                  </a:lnTo>
                  <a:lnTo>
                    <a:pt x="963" y="434"/>
                  </a:lnTo>
                  <a:lnTo>
                    <a:pt x="964" y="432"/>
                  </a:lnTo>
                  <a:lnTo>
                    <a:pt x="965" y="434"/>
                  </a:lnTo>
                  <a:lnTo>
                    <a:pt x="966" y="435"/>
                  </a:lnTo>
                  <a:lnTo>
                    <a:pt x="967" y="434"/>
                  </a:lnTo>
                  <a:lnTo>
                    <a:pt x="968" y="433"/>
                  </a:lnTo>
                  <a:lnTo>
                    <a:pt x="969" y="433"/>
                  </a:lnTo>
                  <a:lnTo>
                    <a:pt x="970" y="433"/>
                  </a:lnTo>
                  <a:lnTo>
                    <a:pt x="971" y="432"/>
                  </a:lnTo>
                  <a:lnTo>
                    <a:pt x="972" y="435"/>
                  </a:lnTo>
                  <a:lnTo>
                    <a:pt x="972" y="433"/>
                  </a:lnTo>
                  <a:lnTo>
                    <a:pt x="973" y="433"/>
                  </a:lnTo>
                  <a:lnTo>
                    <a:pt x="974" y="433"/>
                  </a:lnTo>
                  <a:lnTo>
                    <a:pt x="975" y="434"/>
                  </a:lnTo>
                  <a:lnTo>
                    <a:pt x="976" y="435"/>
                  </a:lnTo>
                  <a:lnTo>
                    <a:pt x="977" y="433"/>
                  </a:lnTo>
                  <a:lnTo>
                    <a:pt x="978" y="434"/>
                  </a:lnTo>
                  <a:lnTo>
                    <a:pt x="979" y="434"/>
                  </a:lnTo>
                  <a:lnTo>
                    <a:pt x="980" y="433"/>
                  </a:lnTo>
                  <a:lnTo>
                    <a:pt x="980" y="436"/>
                  </a:lnTo>
                  <a:lnTo>
                    <a:pt x="981" y="435"/>
                  </a:lnTo>
                  <a:lnTo>
                    <a:pt x="982" y="432"/>
                  </a:lnTo>
                  <a:lnTo>
                    <a:pt x="983" y="434"/>
                  </a:lnTo>
                  <a:lnTo>
                    <a:pt x="984" y="432"/>
                  </a:lnTo>
                  <a:lnTo>
                    <a:pt x="985" y="432"/>
                  </a:lnTo>
                  <a:lnTo>
                    <a:pt x="986" y="430"/>
                  </a:lnTo>
                  <a:lnTo>
                    <a:pt x="987" y="430"/>
                  </a:lnTo>
                  <a:lnTo>
                    <a:pt x="988" y="430"/>
                  </a:lnTo>
                  <a:lnTo>
                    <a:pt x="989" y="428"/>
                  </a:lnTo>
                  <a:lnTo>
                    <a:pt x="990" y="429"/>
                  </a:lnTo>
                  <a:lnTo>
                    <a:pt x="991" y="429"/>
                  </a:lnTo>
                  <a:lnTo>
                    <a:pt x="991" y="426"/>
                  </a:lnTo>
                  <a:lnTo>
                    <a:pt x="992" y="424"/>
                  </a:lnTo>
                  <a:lnTo>
                    <a:pt x="993" y="414"/>
                  </a:lnTo>
                  <a:lnTo>
                    <a:pt x="994" y="407"/>
                  </a:lnTo>
                  <a:lnTo>
                    <a:pt x="995" y="411"/>
                  </a:lnTo>
                  <a:lnTo>
                    <a:pt x="995" y="418"/>
                  </a:lnTo>
                  <a:lnTo>
                    <a:pt x="996" y="419"/>
                  </a:lnTo>
                  <a:lnTo>
                    <a:pt x="997" y="419"/>
                  </a:lnTo>
                  <a:lnTo>
                    <a:pt x="998" y="422"/>
                  </a:lnTo>
                  <a:lnTo>
                    <a:pt x="999" y="424"/>
                  </a:lnTo>
                  <a:lnTo>
                    <a:pt x="1000" y="426"/>
                  </a:lnTo>
                  <a:lnTo>
                    <a:pt x="1001" y="429"/>
                  </a:lnTo>
                  <a:lnTo>
                    <a:pt x="1002" y="432"/>
                  </a:lnTo>
                  <a:lnTo>
                    <a:pt x="1003" y="431"/>
                  </a:lnTo>
                  <a:lnTo>
                    <a:pt x="1004" y="432"/>
                  </a:lnTo>
                  <a:lnTo>
                    <a:pt x="1005" y="433"/>
                  </a:lnTo>
                  <a:lnTo>
                    <a:pt x="1006" y="432"/>
                  </a:lnTo>
                  <a:lnTo>
                    <a:pt x="1007" y="430"/>
                  </a:lnTo>
                  <a:lnTo>
                    <a:pt x="1008" y="428"/>
                  </a:lnTo>
                  <a:lnTo>
                    <a:pt x="1009" y="430"/>
                  </a:lnTo>
                  <a:lnTo>
                    <a:pt x="1010" y="432"/>
                  </a:lnTo>
                  <a:lnTo>
                    <a:pt x="1011" y="428"/>
                  </a:lnTo>
                  <a:lnTo>
                    <a:pt x="1012" y="427"/>
                  </a:lnTo>
                  <a:lnTo>
                    <a:pt x="1013" y="427"/>
                  </a:lnTo>
                  <a:lnTo>
                    <a:pt x="1013" y="424"/>
                  </a:lnTo>
                  <a:lnTo>
                    <a:pt x="1014" y="423"/>
                  </a:lnTo>
                  <a:lnTo>
                    <a:pt x="1015" y="426"/>
                  </a:lnTo>
                  <a:lnTo>
                    <a:pt x="1016" y="426"/>
                  </a:lnTo>
                  <a:lnTo>
                    <a:pt x="1017" y="426"/>
                  </a:lnTo>
                  <a:lnTo>
                    <a:pt x="1018" y="428"/>
                  </a:lnTo>
                  <a:lnTo>
                    <a:pt x="1019" y="432"/>
                  </a:lnTo>
                  <a:lnTo>
                    <a:pt x="1020" y="432"/>
                  </a:lnTo>
                  <a:lnTo>
                    <a:pt x="1021" y="432"/>
                  </a:lnTo>
                  <a:lnTo>
                    <a:pt x="1022" y="428"/>
                  </a:lnTo>
                  <a:lnTo>
                    <a:pt x="1023" y="427"/>
                  </a:lnTo>
                  <a:lnTo>
                    <a:pt x="1024" y="427"/>
                  </a:lnTo>
                  <a:lnTo>
                    <a:pt x="1024" y="429"/>
                  </a:lnTo>
                  <a:lnTo>
                    <a:pt x="1025" y="430"/>
                  </a:lnTo>
                  <a:lnTo>
                    <a:pt x="1026" y="429"/>
                  </a:lnTo>
                  <a:lnTo>
                    <a:pt x="1027" y="429"/>
                  </a:lnTo>
                  <a:lnTo>
                    <a:pt x="1028" y="428"/>
                  </a:lnTo>
                  <a:lnTo>
                    <a:pt x="1029" y="430"/>
                  </a:lnTo>
                  <a:lnTo>
                    <a:pt x="1030" y="432"/>
                  </a:lnTo>
                  <a:lnTo>
                    <a:pt x="1031" y="432"/>
                  </a:lnTo>
                  <a:lnTo>
                    <a:pt x="1032" y="432"/>
                  </a:lnTo>
                  <a:lnTo>
                    <a:pt x="1033" y="434"/>
                  </a:lnTo>
                  <a:lnTo>
                    <a:pt x="1034" y="435"/>
                  </a:lnTo>
                  <a:lnTo>
                    <a:pt x="1035" y="434"/>
                  </a:lnTo>
                  <a:lnTo>
                    <a:pt x="1036" y="433"/>
                  </a:lnTo>
                  <a:lnTo>
                    <a:pt x="1036" y="435"/>
                  </a:lnTo>
                  <a:lnTo>
                    <a:pt x="1037" y="436"/>
                  </a:lnTo>
                  <a:lnTo>
                    <a:pt x="1038" y="435"/>
                  </a:lnTo>
                  <a:lnTo>
                    <a:pt x="1039" y="433"/>
                  </a:lnTo>
                  <a:lnTo>
                    <a:pt x="1040" y="434"/>
                  </a:lnTo>
                  <a:lnTo>
                    <a:pt x="1041" y="433"/>
                  </a:lnTo>
                  <a:lnTo>
                    <a:pt x="1042" y="433"/>
                  </a:lnTo>
                  <a:lnTo>
                    <a:pt x="1043" y="430"/>
                  </a:lnTo>
                  <a:lnTo>
                    <a:pt x="1044" y="430"/>
                  </a:lnTo>
                  <a:lnTo>
                    <a:pt x="1045" y="430"/>
                  </a:lnTo>
                  <a:lnTo>
                    <a:pt x="1046" y="430"/>
                  </a:lnTo>
                  <a:lnTo>
                    <a:pt x="1047" y="431"/>
                  </a:lnTo>
                  <a:lnTo>
                    <a:pt x="1048" y="432"/>
                  </a:lnTo>
                  <a:lnTo>
                    <a:pt x="1049" y="433"/>
                  </a:lnTo>
                  <a:lnTo>
                    <a:pt x="1050" y="433"/>
                  </a:lnTo>
                  <a:lnTo>
                    <a:pt x="1051" y="432"/>
                  </a:lnTo>
                  <a:lnTo>
                    <a:pt x="1051" y="429"/>
                  </a:lnTo>
                  <a:lnTo>
                    <a:pt x="1052" y="426"/>
                  </a:lnTo>
                  <a:lnTo>
                    <a:pt x="1053" y="427"/>
                  </a:lnTo>
                  <a:lnTo>
                    <a:pt x="1054" y="428"/>
                  </a:lnTo>
                  <a:lnTo>
                    <a:pt x="1055" y="426"/>
                  </a:lnTo>
                  <a:lnTo>
                    <a:pt x="1056" y="426"/>
                  </a:lnTo>
                  <a:lnTo>
                    <a:pt x="1057" y="422"/>
                  </a:lnTo>
                  <a:lnTo>
                    <a:pt x="1058" y="418"/>
                  </a:lnTo>
                  <a:lnTo>
                    <a:pt x="1058" y="420"/>
                  </a:lnTo>
                  <a:lnTo>
                    <a:pt x="1059" y="423"/>
                  </a:lnTo>
                  <a:lnTo>
                    <a:pt x="1060" y="425"/>
                  </a:lnTo>
                  <a:lnTo>
                    <a:pt x="1061" y="426"/>
                  </a:lnTo>
                  <a:lnTo>
                    <a:pt x="1062" y="428"/>
                  </a:lnTo>
                  <a:lnTo>
                    <a:pt x="1062" y="430"/>
                  </a:lnTo>
                  <a:lnTo>
                    <a:pt x="1063" y="432"/>
                  </a:lnTo>
                  <a:lnTo>
                    <a:pt x="1064" y="434"/>
                  </a:lnTo>
                  <a:lnTo>
                    <a:pt x="1065" y="435"/>
                  </a:lnTo>
                  <a:lnTo>
                    <a:pt x="1066" y="435"/>
                  </a:lnTo>
                  <a:lnTo>
                    <a:pt x="1066" y="437"/>
                  </a:lnTo>
                  <a:lnTo>
                    <a:pt x="1067" y="436"/>
                  </a:lnTo>
                  <a:lnTo>
                    <a:pt x="1068" y="436"/>
                  </a:lnTo>
                  <a:lnTo>
                    <a:pt x="1069" y="436"/>
                  </a:lnTo>
                  <a:lnTo>
                    <a:pt x="1070" y="435"/>
                  </a:lnTo>
                  <a:lnTo>
                    <a:pt x="1071" y="435"/>
                  </a:lnTo>
                  <a:lnTo>
                    <a:pt x="1072" y="433"/>
                  </a:lnTo>
                  <a:lnTo>
                    <a:pt x="1073" y="432"/>
                  </a:lnTo>
                  <a:lnTo>
                    <a:pt x="1074" y="433"/>
                  </a:lnTo>
                  <a:lnTo>
                    <a:pt x="1075" y="433"/>
                  </a:lnTo>
                  <a:lnTo>
                    <a:pt x="1076" y="432"/>
                  </a:lnTo>
                  <a:lnTo>
                    <a:pt x="1077" y="433"/>
                  </a:lnTo>
                  <a:lnTo>
                    <a:pt x="1078" y="435"/>
                  </a:lnTo>
                  <a:lnTo>
                    <a:pt x="1079" y="434"/>
                  </a:lnTo>
                  <a:lnTo>
                    <a:pt x="1080" y="435"/>
                  </a:lnTo>
                  <a:lnTo>
                    <a:pt x="1081" y="433"/>
                  </a:lnTo>
                  <a:lnTo>
                    <a:pt x="1082" y="431"/>
                  </a:lnTo>
                  <a:lnTo>
                    <a:pt x="1083" y="433"/>
                  </a:lnTo>
                  <a:lnTo>
                    <a:pt x="1084" y="432"/>
                  </a:lnTo>
                  <a:lnTo>
                    <a:pt x="1085" y="431"/>
                  </a:lnTo>
                  <a:lnTo>
                    <a:pt x="1086" y="427"/>
                  </a:lnTo>
                  <a:lnTo>
                    <a:pt x="1087" y="425"/>
                  </a:lnTo>
                  <a:lnTo>
                    <a:pt x="1088" y="428"/>
                  </a:lnTo>
                  <a:lnTo>
                    <a:pt x="1088" y="430"/>
                  </a:lnTo>
                  <a:lnTo>
                    <a:pt x="1089" y="431"/>
                  </a:lnTo>
                  <a:lnTo>
                    <a:pt x="1090" y="429"/>
                  </a:lnTo>
                  <a:lnTo>
                    <a:pt x="1091" y="429"/>
                  </a:lnTo>
                  <a:lnTo>
                    <a:pt x="1092" y="432"/>
                  </a:lnTo>
                  <a:lnTo>
                    <a:pt x="1092" y="434"/>
                  </a:lnTo>
                  <a:lnTo>
                    <a:pt x="1093" y="434"/>
                  </a:lnTo>
                  <a:lnTo>
                    <a:pt x="1094" y="434"/>
                  </a:lnTo>
                  <a:lnTo>
                    <a:pt x="1095" y="432"/>
                  </a:lnTo>
                  <a:lnTo>
                    <a:pt x="1096" y="430"/>
                  </a:lnTo>
                  <a:lnTo>
                    <a:pt x="1097" y="432"/>
                  </a:lnTo>
                  <a:lnTo>
                    <a:pt x="1098" y="435"/>
                  </a:lnTo>
                  <a:lnTo>
                    <a:pt x="1099" y="434"/>
                  </a:lnTo>
                  <a:lnTo>
                    <a:pt x="1099" y="432"/>
                  </a:lnTo>
                  <a:lnTo>
                    <a:pt x="1100" y="433"/>
                  </a:lnTo>
                  <a:lnTo>
                    <a:pt x="1101" y="434"/>
                  </a:lnTo>
                  <a:lnTo>
                    <a:pt x="1102" y="434"/>
                  </a:lnTo>
                  <a:lnTo>
                    <a:pt x="1103" y="435"/>
                  </a:lnTo>
                  <a:lnTo>
                    <a:pt x="1104" y="434"/>
                  </a:lnTo>
                  <a:lnTo>
                    <a:pt x="1105" y="434"/>
                  </a:lnTo>
                  <a:lnTo>
                    <a:pt x="1106" y="435"/>
                  </a:lnTo>
                  <a:lnTo>
                    <a:pt x="1107" y="436"/>
                  </a:lnTo>
                  <a:lnTo>
                    <a:pt x="1108" y="435"/>
                  </a:lnTo>
                  <a:lnTo>
                    <a:pt x="1109" y="433"/>
                  </a:lnTo>
                  <a:lnTo>
                    <a:pt x="1110" y="430"/>
                  </a:lnTo>
                  <a:lnTo>
                    <a:pt x="1110" y="434"/>
                  </a:lnTo>
                  <a:lnTo>
                    <a:pt x="1111" y="433"/>
                  </a:lnTo>
                  <a:lnTo>
                    <a:pt x="1112" y="433"/>
                  </a:lnTo>
                  <a:lnTo>
                    <a:pt x="1113" y="434"/>
                  </a:lnTo>
                  <a:lnTo>
                    <a:pt x="1114" y="430"/>
                  </a:lnTo>
                  <a:lnTo>
                    <a:pt x="1114" y="428"/>
                  </a:lnTo>
                  <a:lnTo>
                    <a:pt x="1115" y="425"/>
                  </a:lnTo>
                  <a:lnTo>
                    <a:pt x="1116" y="428"/>
                  </a:lnTo>
                  <a:lnTo>
                    <a:pt x="1117" y="429"/>
                  </a:lnTo>
                  <a:lnTo>
                    <a:pt x="1118" y="430"/>
                  </a:lnTo>
                  <a:lnTo>
                    <a:pt x="1119" y="431"/>
                  </a:lnTo>
                  <a:lnTo>
                    <a:pt x="1120" y="432"/>
                  </a:lnTo>
                  <a:lnTo>
                    <a:pt x="1121" y="435"/>
                  </a:lnTo>
                  <a:lnTo>
                    <a:pt x="1122" y="437"/>
                  </a:lnTo>
                  <a:lnTo>
                    <a:pt x="1123" y="436"/>
                  </a:lnTo>
                  <a:lnTo>
                    <a:pt x="1124" y="434"/>
                  </a:lnTo>
                  <a:lnTo>
                    <a:pt x="1125" y="437"/>
                  </a:lnTo>
                  <a:lnTo>
                    <a:pt x="1126" y="435"/>
                  </a:lnTo>
                  <a:lnTo>
                    <a:pt x="1127" y="438"/>
                  </a:lnTo>
                  <a:lnTo>
                    <a:pt x="1128" y="437"/>
                  </a:lnTo>
                  <a:lnTo>
                    <a:pt x="1129" y="435"/>
                  </a:lnTo>
                  <a:lnTo>
                    <a:pt x="1130" y="434"/>
                  </a:lnTo>
                  <a:lnTo>
                    <a:pt x="1131" y="436"/>
                  </a:lnTo>
                  <a:lnTo>
                    <a:pt x="1132" y="435"/>
                  </a:lnTo>
                  <a:lnTo>
                    <a:pt x="1133" y="435"/>
                  </a:lnTo>
                  <a:lnTo>
                    <a:pt x="1134" y="436"/>
                  </a:lnTo>
                  <a:lnTo>
                    <a:pt x="1135" y="438"/>
                  </a:lnTo>
                  <a:lnTo>
                    <a:pt x="1136" y="437"/>
                  </a:lnTo>
                  <a:lnTo>
                    <a:pt x="1136" y="434"/>
                  </a:lnTo>
                  <a:lnTo>
                    <a:pt x="1137" y="435"/>
                  </a:lnTo>
                  <a:lnTo>
                    <a:pt x="1138" y="435"/>
                  </a:lnTo>
                  <a:lnTo>
                    <a:pt x="1139" y="435"/>
                  </a:lnTo>
                  <a:lnTo>
                    <a:pt x="1140" y="436"/>
                  </a:lnTo>
                  <a:lnTo>
                    <a:pt x="1141" y="434"/>
                  </a:lnTo>
                  <a:lnTo>
                    <a:pt x="1142" y="434"/>
                  </a:lnTo>
                  <a:lnTo>
                    <a:pt x="1143" y="435"/>
                  </a:lnTo>
                  <a:lnTo>
                    <a:pt x="1144" y="432"/>
                  </a:lnTo>
                  <a:lnTo>
                    <a:pt x="1145" y="435"/>
                  </a:lnTo>
                  <a:lnTo>
                    <a:pt x="1146" y="435"/>
                  </a:lnTo>
                  <a:lnTo>
                    <a:pt x="1147" y="435"/>
                  </a:lnTo>
                  <a:lnTo>
                    <a:pt x="1148" y="437"/>
                  </a:lnTo>
                  <a:lnTo>
                    <a:pt x="1148" y="435"/>
                  </a:lnTo>
                  <a:lnTo>
                    <a:pt x="1149" y="435"/>
                  </a:lnTo>
                  <a:lnTo>
                    <a:pt x="1150" y="438"/>
                  </a:lnTo>
                  <a:lnTo>
                    <a:pt x="1151" y="439"/>
                  </a:lnTo>
                  <a:lnTo>
                    <a:pt x="1151" y="436"/>
                  </a:lnTo>
                  <a:lnTo>
                    <a:pt x="1152" y="434"/>
                  </a:lnTo>
                  <a:lnTo>
                    <a:pt x="1153" y="435"/>
                  </a:lnTo>
                  <a:lnTo>
                    <a:pt x="1154" y="436"/>
                  </a:lnTo>
                  <a:lnTo>
                    <a:pt x="1155" y="435"/>
                  </a:lnTo>
                  <a:lnTo>
                    <a:pt x="1156" y="433"/>
                  </a:lnTo>
                  <a:lnTo>
                    <a:pt x="1157" y="432"/>
                  </a:lnTo>
                  <a:lnTo>
                    <a:pt x="1158" y="429"/>
                  </a:lnTo>
                  <a:lnTo>
                    <a:pt x="1159" y="429"/>
                  </a:lnTo>
                  <a:lnTo>
                    <a:pt x="1159" y="433"/>
                  </a:lnTo>
                  <a:lnTo>
                    <a:pt x="1160" y="434"/>
                  </a:lnTo>
                  <a:lnTo>
                    <a:pt x="1161" y="435"/>
                  </a:lnTo>
                  <a:lnTo>
                    <a:pt x="1162" y="436"/>
                  </a:lnTo>
                  <a:lnTo>
                    <a:pt x="1163" y="435"/>
                  </a:lnTo>
                  <a:lnTo>
                    <a:pt x="1164" y="436"/>
                  </a:lnTo>
                  <a:lnTo>
                    <a:pt x="1165" y="435"/>
                  </a:lnTo>
                  <a:lnTo>
                    <a:pt x="1166" y="437"/>
                  </a:lnTo>
                  <a:lnTo>
                    <a:pt x="1167" y="438"/>
                  </a:lnTo>
                  <a:lnTo>
                    <a:pt x="1168" y="437"/>
                  </a:lnTo>
                  <a:lnTo>
                    <a:pt x="1169" y="435"/>
                  </a:lnTo>
                  <a:lnTo>
                    <a:pt x="1170" y="437"/>
                  </a:lnTo>
                  <a:lnTo>
                    <a:pt x="1170" y="435"/>
                  </a:lnTo>
                  <a:lnTo>
                    <a:pt x="1171" y="435"/>
                  </a:lnTo>
                  <a:lnTo>
                    <a:pt x="1172" y="432"/>
                  </a:lnTo>
                  <a:lnTo>
                    <a:pt x="1173" y="433"/>
                  </a:lnTo>
                  <a:lnTo>
                    <a:pt x="1174" y="433"/>
                  </a:lnTo>
                  <a:lnTo>
                    <a:pt x="1175" y="433"/>
                  </a:lnTo>
                  <a:lnTo>
                    <a:pt x="1176" y="436"/>
                  </a:lnTo>
                  <a:lnTo>
                    <a:pt x="1177" y="435"/>
                  </a:lnTo>
                  <a:lnTo>
                    <a:pt x="1178" y="432"/>
                  </a:lnTo>
                  <a:lnTo>
                    <a:pt x="1178" y="436"/>
                  </a:lnTo>
                  <a:lnTo>
                    <a:pt x="1179" y="432"/>
                  </a:lnTo>
                  <a:lnTo>
                    <a:pt x="1180" y="435"/>
                  </a:lnTo>
                  <a:lnTo>
                    <a:pt x="1181" y="434"/>
                  </a:lnTo>
                  <a:lnTo>
                    <a:pt x="1182" y="435"/>
                  </a:lnTo>
                </a:path>
              </a:pathLst>
            </a:custGeom>
            <a:noFill/>
            <a:ln w="12700">
              <a:solidFill>
                <a:schemeClr val="accent5">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BF407648-C116-4E49-8EFD-BDAC915DCD07}"/>
                </a:ext>
              </a:extLst>
            </p:cNvPr>
            <p:cNvSpPr>
              <a:spLocks noChangeArrowheads="1"/>
            </p:cNvSpPr>
            <p:nvPr/>
          </p:nvSpPr>
          <p:spPr bwMode="auto">
            <a:xfrm>
              <a:off x="1454785" y="4172348"/>
              <a:ext cx="2185532" cy="3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rPr>
                <a:t>Position [°2Theta] (Copper (Cu))</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3E24858D-D8FA-424A-8242-057F88790BEA}"/>
                </a:ext>
              </a:extLst>
            </p:cNvPr>
            <p:cNvSpPr>
              <a:spLocks noChangeArrowheads="1"/>
            </p:cNvSpPr>
            <p:nvPr/>
          </p:nvSpPr>
          <p:spPr bwMode="auto">
            <a:xfrm>
              <a:off x="3171" y="1509712"/>
              <a:ext cx="316991" cy="132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rPr>
                <a:t>Intensity</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13" name="TextBox 1">
              <a:extLst>
                <a:ext uri="{FF2B5EF4-FFF2-40B4-BE49-F238E27FC236}">
                  <a16:creationId xmlns:a16="http://schemas.microsoft.com/office/drawing/2014/main" id="{16E40D51-A8F1-4D39-8C3D-CD966689E572}"/>
                </a:ext>
              </a:extLst>
            </p:cNvPr>
            <p:cNvSpPr txBox="1"/>
            <p:nvPr/>
          </p:nvSpPr>
          <p:spPr>
            <a:xfrm>
              <a:off x="3445956" y="1066717"/>
              <a:ext cx="1221773" cy="524620"/>
            </a:xfrm>
            <a:prstGeom prst="rect">
              <a:avLst/>
            </a:prstGeom>
            <a:noFill/>
          </p:spPr>
          <p:txBody>
            <a:bodyPr wrap="square" rtlCol="0">
              <a:noAutofit/>
            </a:bodyPr>
            <a:lstStyle/>
            <a:p>
              <a:pPr marL="0" marR="0" algn="just">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X – type Zeolite </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42879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 y="295096"/>
            <a:ext cx="8382000" cy="1200329"/>
          </a:xfrm>
          <a:prstGeom prst="rect">
            <a:avLst/>
          </a:prstGeom>
          <a:noFill/>
        </p:spPr>
        <p:txBody>
          <a:bodyPr wrap="square" rtlCol="0">
            <a:spAutoFit/>
          </a:bodyPr>
          <a:lstStyle/>
          <a:p>
            <a:pPr algn="just"/>
            <a:r>
              <a:rPr lang="en-US" dirty="0">
                <a:latin typeface="Palatino Linotype" panose="02040502050505030304" pitchFamily="18" charset="0"/>
              </a:rPr>
              <a:t>Both </a:t>
            </a:r>
            <a:r>
              <a:rPr lang="en-US" b="1" dirty="0">
                <a:solidFill>
                  <a:schemeClr val="accent2"/>
                </a:solidFill>
                <a:latin typeface="Palatino Linotype" panose="02040502050505030304" pitchFamily="18" charset="0"/>
              </a:rPr>
              <a:t>zeolite X and zeolite A </a:t>
            </a:r>
            <a:r>
              <a:rPr lang="en-US" dirty="0">
                <a:latin typeface="Palatino Linotype" panose="02040502050505030304" pitchFamily="18" charset="0"/>
              </a:rPr>
              <a:t>belong to the cubic system. Synthesis conditions strongly influenced the morphology of the synthesis products.</a:t>
            </a:r>
          </a:p>
          <a:p>
            <a:pPr algn="just"/>
            <a:r>
              <a:rPr lang="en-US" dirty="0">
                <a:latin typeface="Palatino Linotype" panose="02040502050505030304" pitchFamily="18" charset="0"/>
              </a:rPr>
              <a:t> SEM micrograph shows the typical octahedral crystals of zeolites X (Figure a) and cubic shape of zeolite A (Figure b). </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956B2551-7022-4F24-98F0-98B63A6B5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4985981"/>
            <a:ext cx="1735494" cy="1735494"/>
          </a:xfrm>
          <a:prstGeom prst="rect">
            <a:avLst/>
          </a:prstGeom>
        </p:spPr>
      </p:pic>
      <p:sp>
        <p:nvSpPr>
          <p:cNvPr id="6" name="TextBox 5">
            <a:extLst>
              <a:ext uri="{FF2B5EF4-FFF2-40B4-BE49-F238E27FC236}">
                <a16:creationId xmlns:a16="http://schemas.microsoft.com/office/drawing/2014/main" id="{8D2AD223-8C39-4266-9094-A0E114841E12}"/>
              </a:ext>
            </a:extLst>
          </p:cNvPr>
          <p:cNvSpPr txBox="1"/>
          <p:nvPr/>
        </p:nvSpPr>
        <p:spPr>
          <a:xfrm>
            <a:off x="266700" y="4222011"/>
            <a:ext cx="7033260" cy="2585323"/>
          </a:xfrm>
          <a:prstGeom prst="rect">
            <a:avLst/>
          </a:prstGeom>
          <a:noFill/>
        </p:spPr>
        <p:txBody>
          <a:bodyPr wrap="square" rtlCol="0">
            <a:spAutoFit/>
          </a:bodyPr>
          <a:lstStyle/>
          <a:p>
            <a:pPr algn="just"/>
            <a:r>
              <a:rPr lang="en-US" dirty="0">
                <a:latin typeface="Palatino Linotype" panose="02040502050505030304" pitchFamily="18" charset="0"/>
              </a:rPr>
              <a:t>It is worth mentioning here that the synthesis of type A zeolite requires much shorter crystallization time (starting from 4 hours compared to the synthesis of type X zeolites which requires 72 hours. </a:t>
            </a:r>
          </a:p>
          <a:p>
            <a:pPr algn="just"/>
            <a:r>
              <a:rPr lang="en-US" dirty="0">
                <a:latin typeface="Palatino Linotype" panose="02040502050505030304" pitchFamily="18" charset="0"/>
              </a:rPr>
              <a:t>Zeolite have been successfully synthesized from fused fly ash by using seawater as a crystallization medium. Using distilled water zeolite X with a specific surface area 412 m</a:t>
            </a:r>
            <a:r>
              <a:rPr lang="en-US" baseline="30000" dirty="0">
                <a:latin typeface="Palatino Linotype" panose="02040502050505030304" pitchFamily="18" charset="0"/>
              </a:rPr>
              <a:t>2</a:t>
            </a:r>
            <a:r>
              <a:rPr lang="en-US" dirty="0">
                <a:latin typeface="Palatino Linotype" panose="02040502050505030304" pitchFamily="18" charset="0"/>
              </a:rPr>
              <a:t>/g was formed, meanwhile when sea water was used was synthesized zeolites type X a lower specific surface area 362 m</a:t>
            </a:r>
            <a:r>
              <a:rPr lang="en-US" baseline="30000" dirty="0">
                <a:latin typeface="Palatino Linotype" panose="02040502050505030304" pitchFamily="18" charset="0"/>
              </a:rPr>
              <a:t>2</a:t>
            </a:r>
            <a:r>
              <a:rPr lang="en-US" dirty="0">
                <a:latin typeface="Palatino Linotype" panose="02040502050505030304" pitchFamily="18" charset="0"/>
              </a:rPr>
              <a:t>/g.</a:t>
            </a:r>
            <a:r>
              <a:rPr lang="fr-FR" dirty="0">
                <a:latin typeface="Palatino Linotype" panose="02040502050505030304" pitchFamily="18" charset="0"/>
              </a:rPr>
              <a:t> </a:t>
            </a:r>
          </a:p>
        </p:txBody>
      </p:sp>
      <p:pic>
        <p:nvPicPr>
          <p:cNvPr id="3" name="Picture 2">
            <a:extLst>
              <a:ext uri="{FF2B5EF4-FFF2-40B4-BE49-F238E27FC236}">
                <a16:creationId xmlns:a16="http://schemas.microsoft.com/office/drawing/2014/main" id="{9572D238-2EE5-456D-9C4F-BA951DA252E6}"/>
              </a:ext>
            </a:extLst>
          </p:cNvPr>
          <p:cNvPicPr>
            <a:picLocks noChangeAspect="1"/>
          </p:cNvPicPr>
          <p:nvPr/>
        </p:nvPicPr>
        <p:blipFill>
          <a:blip r:embed="rId3"/>
          <a:stretch>
            <a:fillRect/>
          </a:stretch>
        </p:blipFill>
        <p:spPr>
          <a:xfrm>
            <a:off x="495300" y="1320400"/>
            <a:ext cx="8153400" cy="2706265"/>
          </a:xfrm>
          <a:prstGeom prst="rect">
            <a:avLst/>
          </a:prstGeom>
        </p:spPr>
      </p:pic>
    </p:spTree>
    <p:extLst>
      <p:ext uri="{BB962C8B-B14F-4D97-AF65-F5344CB8AC3E}">
        <p14:creationId xmlns:p14="http://schemas.microsoft.com/office/powerpoint/2010/main" val="134167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979" y="609600"/>
            <a:ext cx="7906042" cy="3693319"/>
          </a:xfrm>
          <a:prstGeom prst="rect">
            <a:avLst/>
          </a:prstGeom>
          <a:noFill/>
        </p:spPr>
        <p:txBody>
          <a:bodyPr wrap="square" rtlCol="0">
            <a:spAutoFit/>
          </a:bodyPr>
          <a:lstStyle/>
          <a:p>
            <a:pPr algn="just"/>
            <a:r>
              <a:rPr lang="en-US" dirty="0">
                <a:latin typeface="Palatino Linotype" panose="02040502050505030304" pitchFamily="18" charset="0"/>
              </a:rPr>
              <a:t>The surface area of type X zeolite increased from 44 to 412 m</a:t>
            </a:r>
            <a:r>
              <a:rPr lang="en-US" baseline="30000" dirty="0">
                <a:latin typeface="Palatino Linotype" panose="02040502050505030304" pitchFamily="18" charset="0"/>
              </a:rPr>
              <a:t>2</a:t>
            </a:r>
            <a:r>
              <a:rPr lang="en-US" dirty="0">
                <a:latin typeface="Palatino Linotype" panose="02040502050505030304" pitchFamily="18" charset="0"/>
              </a:rPr>
              <a:t>/g when increasing the crystallization temperature from 40 to 60°C, and then dropped to 318 m</a:t>
            </a:r>
            <a:r>
              <a:rPr lang="en-US" baseline="30000" dirty="0">
                <a:latin typeface="Palatino Linotype" panose="02040502050505030304" pitchFamily="18" charset="0"/>
              </a:rPr>
              <a:t>2</a:t>
            </a:r>
            <a:r>
              <a:rPr lang="en-US" dirty="0">
                <a:latin typeface="Palatino Linotype" panose="02040502050505030304" pitchFamily="18" charset="0"/>
              </a:rPr>
              <a:t>/g at 90°C.</a:t>
            </a:r>
          </a:p>
          <a:p>
            <a:endParaRPr lang="en-US" dirty="0">
              <a:latin typeface="Palatino Linotype" panose="02040502050505030304" pitchFamily="18" charset="0"/>
            </a:endParaRPr>
          </a:p>
          <a:p>
            <a:pPr algn="just"/>
            <a:r>
              <a:rPr lang="en-US" dirty="0">
                <a:latin typeface="Palatino Linotype" panose="02040502050505030304" pitchFamily="18" charset="0"/>
              </a:rPr>
              <a:t>In short time of crystallization 24h, low temperature 60 °C and low ratio of NaOH/FA 0.75, the use of sea water was favorable compared to distilled water in the synthesis of zeolite type X. </a:t>
            </a:r>
          </a:p>
          <a:p>
            <a:pPr algn="just"/>
            <a:r>
              <a:rPr lang="en-US" dirty="0">
                <a:latin typeface="Palatino Linotype" panose="02040502050505030304" pitchFamily="18" charset="0"/>
              </a:rPr>
              <a:t>However, it was confirmed from XRD profile, when it was used sea water, time of crystallization 72 h, crystallization temperature 90 °C and ratio of NaOH/FA 1.25, sodalite was generated together with, an undesired secondary. </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956B2551-7022-4F24-98F0-98B63A6B5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4985981"/>
            <a:ext cx="1735494" cy="1735494"/>
          </a:xfrm>
          <a:prstGeom prst="rect">
            <a:avLst/>
          </a:prstGeom>
        </p:spPr>
      </p:pic>
      <p:sp>
        <p:nvSpPr>
          <p:cNvPr id="6" name="TextBox 5">
            <a:extLst>
              <a:ext uri="{FF2B5EF4-FFF2-40B4-BE49-F238E27FC236}">
                <a16:creationId xmlns:a16="http://schemas.microsoft.com/office/drawing/2014/main" id="{8D2AD223-8C39-4266-9094-A0E114841E12}"/>
              </a:ext>
            </a:extLst>
          </p:cNvPr>
          <p:cNvSpPr txBox="1"/>
          <p:nvPr/>
        </p:nvSpPr>
        <p:spPr>
          <a:xfrm>
            <a:off x="618979" y="3721119"/>
            <a:ext cx="7906042" cy="1477328"/>
          </a:xfrm>
          <a:prstGeom prst="rect">
            <a:avLst/>
          </a:prstGeom>
          <a:noFill/>
        </p:spPr>
        <p:txBody>
          <a:bodyPr wrap="square" rtlCol="0">
            <a:spAutoFit/>
          </a:bodyPr>
          <a:lstStyle/>
          <a:p>
            <a:pPr algn="just"/>
            <a:r>
              <a:rPr lang="en-US" dirty="0">
                <a:latin typeface="Palatino Linotype" panose="02040502050505030304" pitchFamily="18" charset="0"/>
              </a:rPr>
              <a:t>Synthetic zeolites were tested as heterogeneous basic catalyst in the gas-phase alkylation of phenol with diethyl carbonate. It was obtained phenol conversions up to 95% with a selectivity to phenetole higher than 85% thus demonstrating that the catalytic activity of the zeolites synthesized from fly ash i very high.</a:t>
            </a:r>
          </a:p>
        </p:txBody>
      </p:sp>
      <p:sp>
        <p:nvSpPr>
          <p:cNvPr id="8" name="TextBox 7">
            <a:extLst>
              <a:ext uri="{FF2B5EF4-FFF2-40B4-BE49-F238E27FC236}">
                <a16:creationId xmlns:a16="http://schemas.microsoft.com/office/drawing/2014/main" id="{AA56B360-9047-44DC-A1DC-0282F87259F1}"/>
              </a:ext>
            </a:extLst>
          </p:cNvPr>
          <p:cNvSpPr txBox="1"/>
          <p:nvPr/>
        </p:nvSpPr>
        <p:spPr>
          <a:xfrm>
            <a:off x="618979" y="5348000"/>
            <a:ext cx="6315221" cy="646331"/>
          </a:xfrm>
          <a:prstGeom prst="rect">
            <a:avLst/>
          </a:prstGeom>
          <a:noFill/>
        </p:spPr>
        <p:txBody>
          <a:bodyPr wrap="square" rtlCol="0">
            <a:spAutoFit/>
          </a:bodyPr>
          <a:lstStyle/>
          <a:p>
            <a:pPr algn="just"/>
            <a:r>
              <a:rPr lang="en-US" dirty="0">
                <a:latin typeface="Palatino Linotype" panose="02040502050505030304" pitchFamily="18" charset="0"/>
              </a:rPr>
              <a:t>Results obtained show that the method described is clean, cost-effective, and environmentally friendly. </a:t>
            </a:r>
          </a:p>
        </p:txBody>
      </p:sp>
    </p:spTree>
    <p:extLst>
      <p:ext uri="{BB962C8B-B14F-4D97-AF65-F5344CB8AC3E}">
        <p14:creationId xmlns:p14="http://schemas.microsoft.com/office/powerpoint/2010/main" val="142629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630" y="640184"/>
            <a:ext cx="7156210" cy="461665"/>
          </a:xfrm>
          <a:prstGeom prst="rect">
            <a:avLst/>
          </a:prstGeom>
          <a:noFill/>
        </p:spPr>
        <p:txBody>
          <a:bodyPr wrap="square" rtlCol="0">
            <a:spAutoFit/>
          </a:bodyPr>
          <a:lstStyle/>
          <a:p>
            <a:r>
              <a:rPr lang="en-US" sz="2400" b="1" dirty="0">
                <a:latin typeface="Palatino Linotype" panose="02040502050505030304" pitchFamily="18" charset="0"/>
              </a:rPr>
              <a:t>Conclusions</a:t>
            </a:r>
            <a:r>
              <a:rPr lang="en-US" sz="2000" b="1" dirty="0">
                <a:latin typeface="Palatino Linotype" panose="02040502050505030304" pitchFamily="18" charset="0"/>
              </a:rPr>
              <a:t>:</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135" name="TextBox 134">
            <a:extLst>
              <a:ext uri="{FF2B5EF4-FFF2-40B4-BE49-F238E27FC236}">
                <a16:creationId xmlns:a16="http://schemas.microsoft.com/office/drawing/2014/main" id="{C965AA71-982B-4D15-B6DB-966CD4EBB3BD}"/>
              </a:ext>
            </a:extLst>
          </p:cNvPr>
          <p:cNvSpPr txBox="1"/>
          <p:nvPr/>
        </p:nvSpPr>
        <p:spPr>
          <a:xfrm>
            <a:off x="1537674" y="1386480"/>
            <a:ext cx="6935766" cy="923330"/>
          </a:xfrm>
          <a:prstGeom prst="rect">
            <a:avLst/>
          </a:prstGeom>
          <a:noFill/>
        </p:spPr>
        <p:txBody>
          <a:bodyPr wrap="square" rtlCol="0">
            <a:spAutoFit/>
          </a:bodyPr>
          <a:lstStyle/>
          <a:p>
            <a:pPr algn="just"/>
            <a:r>
              <a:rPr lang="en-US" dirty="0">
                <a:latin typeface="Palatino Linotype" panose="02040502050505030304" pitchFamily="18" charset="0"/>
              </a:rPr>
              <a:t>The zeolites were synthesized from waste coal fly ash through dissolution of alkali-fused aluminosilicates, followed by hydrothermal treatment.</a:t>
            </a:r>
          </a:p>
        </p:txBody>
      </p:sp>
      <p:pic>
        <p:nvPicPr>
          <p:cNvPr id="136" name="Picture 135">
            <a:extLst>
              <a:ext uri="{FF2B5EF4-FFF2-40B4-BE49-F238E27FC236}">
                <a16:creationId xmlns:a16="http://schemas.microsoft.com/office/drawing/2014/main" id="{15CCF38B-5DF6-4991-B98F-7B5F66316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294" y="1492027"/>
            <a:ext cx="263813" cy="263813"/>
          </a:xfrm>
          <a:prstGeom prst="rect">
            <a:avLst/>
          </a:prstGeom>
        </p:spPr>
      </p:pic>
      <p:pic>
        <p:nvPicPr>
          <p:cNvPr id="138" name="Picture 137">
            <a:extLst>
              <a:ext uri="{FF2B5EF4-FFF2-40B4-BE49-F238E27FC236}">
                <a16:creationId xmlns:a16="http://schemas.microsoft.com/office/drawing/2014/main" id="{E2E4D431-EE0F-4E6C-ABE6-7EAE4FEE3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293" y="2595013"/>
            <a:ext cx="263813" cy="263813"/>
          </a:xfrm>
          <a:prstGeom prst="rect">
            <a:avLst/>
          </a:prstGeom>
        </p:spPr>
      </p:pic>
      <p:pic>
        <p:nvPicPr>
          <p:cNvPr id="140" name="Picture 139">
            <a:extLst>
              <a:ext uri="{FF2B5EF4-FFF2-40B4-BE49-F238E27FC236}">
                <a16:creationId xmlns:a16="http://schemas.microsoft.com/office/drawing/2014/main" id="{49426E6B-7DE3-4E06-8728-413629584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47" y="3700853"/>
            <a:ext cx="263813" cy="263813"/>
          </a:xfrm>
          <a:prstGeom prst="rect">
            <a:avLst/>
          </a:prstGeom>
        </p:spPr>
      </p:pic>
      <p:pic>
        <p:nvPicPr>
          <p:cNvPr id="142" name="Picture 141">
            <a:extLst>
              <a:ext uri="{FF2B5EF4-FFF2-40B4-BE49-F238E27FC236}">
                <a16:creationId xmlns:a16="http://schemas.microsoft.com/office/drawing/2014/main" id="{516198CB-BE7E-4318-B7D6-DCFE7F30E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47" y="4803839"/>
            <a:ext cx="263813" cy="263813"/>
          </a:xfrm>
          <a:prstGeom prst="rect">
            <a:avLst/>
          </a:prstGeom>
        </p:spPr>
      </p:pic>
      <p:pic>
        <p:nvPicPr>
          <p:cNvPr id="144" name="Picture 143">
            <a:extLst>
              <a:ext uri="{FF2B5EF4-FFF2-40B4-BE49-F238E27FC236}">
                <a16:creationId xmlns:a16="http://schemas.microsoft.com/office/drawing/2014/main" id="{971BE673-5879-43E1-BB0A-F55420EDC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317" y="5906825"/>
            <a:ext cx="263813" cy="263813"/>
          </a:xfrm>
          <a:prstGeom prst="rect">
            <a:avLst/>
          </a:prstGeom>
        </p:spPr>
      </p:pic>
      <p:sp>
        <p:nvSpPr>
          <p:cNvPr id="146" name="TextBox 145">
            <a:extLst>
              <a:ext uri="{FF2B5EF4-FFF2-40B4-BE49-F238E27FC236}">
                <a16:creationId xmlns:a16="http://schemas.microsoft.com/office/drawing/2014/main" id="{F6120EDD-1AB7-43B2-8827-EA367CAA8456}"/>
              </a:ext>
            </a:extLst>
          </p:cNvPr>
          <p:cNvSpPr txBox="1"/>
          <p:nvPr/>
        </p:nvSpPr>
        <p:spPr>
          <a:xfrm>
            <a:off x="1515555" y="2430533"/>
            <a:ext cx="6957885" cy="923330"/>
          </a:xfrm>
          <a:prstGeom prst="rect">
            <a:avLst/>
          </a:prstGeom>
          <a:noFill/>
        </p:spPr>
        <p:txBody>
          <a:bodyPr wrap="square" rtlCol="0">
            <a:spAutoFit/>
          </a:bodyPr>
          <a:lstStyle/>
          <a:p>
            <a:pPr algn="just"/>
            <a:r>
              <a:rPr lang="en-US" dirty="0">
                <a:latin typeface="Palatino Linotype" panose="02040502050505030304" pitchFamily="18" charset="0"/>
              </a:rPr>
              <a:t>Acid-washing pre-treatment and synthesis conditions have a significant effect on the type and properties of the synthesized zeolite product.</a:t>
            </a:r>
          </a:p>
        </p:txBody>
      </p:sp>
      <p:sp>
        <p:nvSpPr>
          <p:cNvPr id="150" name="TextBox 149">
            <a:extLst>
              <a:ext uri="{FF2B5EF4-FFF2-40B4-BE49-F238E27FC236}">
                <a16:creationId xmlns:a16="http://schemas.microsoft.com/office/drawing/2014/main" id="{F6FA4603-0F21-4E21-9DFD-6B2BFD6411AA}"/>
              </a:ext>
            </a:extLst>
          </p:cNvPr>
          <p:cNvSpPr txBox="1"/>
          <p:nvPr/>
        </p:nvSpPr>
        <p:spPr>
          <a:xfrm>
            <a:off x="1515554" y="3638494"/>
            <a:ext cx="6957885" cy="646331"/>
          </a:xfrm>
          <a:prstGeom prst="rect">
            <a:avLst/>
          </a:prstGeom>
          <a:noFill/>
        </p:spPr>
        <p:txBody>
          <a:bodyPr wrap="square" rtlCol="0">
            <a:spAutoFit/>
          </a:bodyPr>
          <a:lstStyle/>
          <a:p>
            <a:pPr algn="just"/>
            <a:r>
              <a:rPr lang="en-US" dirty="0">
                <a:latin typeface="Palatino Linotype" panose="02040502050505030304" pitchFamily="18" charset="0"/>
              </a:rPr>
              <a:t>Without addition of NaAlO</a:t>
            </a:r>
            <a:r>
              <a:rPr lang="en-US" baseline="-25000" dirty="0">
                <a:latin typeface="Palatino Linotype" panose="02040502050505030304" pitchFamily="18" charset="0"/>
              </a:rPr>
              <a:t>2</a:t>
            </a:r>
            <a:r>
              <a:rPr lang="en-US" dirty="0">
                <a:latin typeface="Palatino Linotype" panose="02040502050505030304" pitchFamily="18" charset="0"/>
              </a:rPr>
              <a:t> the zeolite A could not be synthesized.</a:t>
            </a:r>
          </a:p>
        </p:txBody>
      </p:sp>
      <p:sp>
        <p:nvSpPr>
          <p:cNvPr id="151" name="TextBox 150">
            <a:extLst>
              <a:ext uri="{FF2B5EF4-FFF2-40B4-BE49-F238E27FC236}">
                <a16:creationId xmlns:a16="http://schemas.microsoft.com/office/drawing/2014/main" id="{63385FD5-9390-42F2-BA66-3A3C094364D2}"/>
              </a:ext>
            </a:extLst>
          </p:cNvPr>
          <p:cNvSpPr txBox="1"/>
          <p:nvPr/>
        </p:nvSpPr>
        <p:spPr>
          <a:xfrm>
            <a:off x="1515554" y="4686414"/>
            <a:ext cx="6957884" cy="646331"/>
          </a:xfrm>
          <a:prstGeom prst="rect">
            <a:avLst/>
          </a:prstGeom>
          <a:noFill/>
        </p:spPr>
        <p:txBody>
          <a:bodyPr wrap="square" rtlCol="0">
            <a:spAutoFit/>
          </a:bodyPr>
          <a:lstStyle/>
          <a:p>
            <a:pPr algn="just"/>
            <a:r>
              <a:rPr lang="en-US" dirty="0">
                <a:latin typeface="Palatino Linotype" panose="02040502050505030304" pitchFamily="18" charset="0"/>
              </a:rPr>
              <a:t>When sea water is used instead of distilled water the zeolite type X has lower purity and specific surface area.</a:t>
            </a:r>
          </a:p>
        </p:txBody>
      </p:sp>
      <p:sp>
        <p:nvSpPr>
          <p:cNvPr id="52" name="TextBox 51">
            <a:extLst>
              <a:ext uri="{FF2B5EF4-FFF2-40B4-BE49-F238E27FC236}">
                <a16:creationId xmlns:a16="http://schemas.microsoft.com/office/drawing/2014/main" id="{04677B93-1E07-460A-AB4A-7739CAF6A429}"/>
              </a:ext>
            </a:extLst>
          </p:cNvPr>
          <p:cNvSpPr txBox="1"/>
          <p:nvPr/>
        </p:nvSpPr>
        <p:spPr>
          <a:xfrm>
            <a:off x="1515554" y="5801191"/>
            <a:ext cx="5829842" cy="646331"/>
          </a:xfrm>
          <a:prstGeom prst="rect">
            <a:avLst/>
          </a:prstGeom>
          <a:noFill/>
        </p:spPr>
        <p:txBody>
          <a:bodyPr wrap="square" rtlCol="0">
            <a:spAutoFit/>
          </a:bodyPr>
          <a:lstStyle/>
          <a:p>
            <a:pPr algn="just"/>
            <a:r>
              <a:rPr lang="en-US" dirty="0">
                <a:latin typeface="Palatino Linotype" panose="02040502050505030304" pitchFamily="18" charset="0"/>
              </a:rPr>
              <a:t>The NaOH/FA ratio of 1.25 seems to be advantageous for type X zeolites than the NaOH/FA ratio of 0.75.</a:t>
            </a:r>
          </a:p>
        </p:txBody>
      </p:sp>
    </p:spTree>
    <p:extLst>
      <p:ext uri="{BB962C8B-B14F-4D97-AF65-F5344CB8AC3E}">
        <p14:creationId xmlns:p14="http://schemas.microsoft.com/office/powerpoint/2010/main" val="373667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135" name="TextBox 134">
            <a:extLst>
              <a:ext uri="{FF2B5EF4-FFF2-40B4-BE49-F238E27FC236}">
                <a16:creationId xmlns:a16="http://schemas.microsoft.com/office/drawing/2014/main" id="{C965AA71-982B-4D15-B6DB-966CD4EBB3BD}"/>
              </a:ext>
            </a:extLst>
          </p:cNvPr>
          <p:cNvSpPr txBox="1"/>
          <p:nvPr/>
        </p:nvSpPr>
        <p:spPr>
          <a:xfrm>
            <a:off x="1443028" y="452148"/>
            <a:ext cx="7156210" cy="923330"/>
          </a:xfrm>
          <a:prstGeom prst="rect">
            <a:avLst/>
          </a:prstGeom>
          <a:noFill/>
        </p:spPr>
        <p:txBody>
          <a:bodyPr wrap="square" rtlCol="0">
            <a:spAutoFit/>
          </a:bodyPr>
          <a:lstStyle/>
          <a:p>
            <a:pPr algn="just"/>
            <a:r>
              <a:rPr lang="en-US" dirty="0">
                <a:latin typeface="Palatino Linotype" panose="02040502050505030304" pitchFamily="18" charset="0"/>
              </a:rPr>
              <a:t>The optimal synthesis conditions for zeolite X were fly ash pre-treatment, NaOH/FA ratio of 1.25, fusion at 550°C for 1h, crystallization 60°C for 72 hours and employment of distilled water.</a:t>
            </a:r>
          </a:p>
        </p:txBody>
      </p:sp>
      <p:pic>
        <p:nvPicPr>
          <p:cNvPr id="136" name="Picture 135">
            <a:extLst>
              <a:ext uri="{FF2B5EF4-FFF2-40B4-BE49-F238E27FC236}">
                <a16:creationId xmlns:a16="http://schemas.microsoft.com/office/drawing/2014/main" id="{15CCF38B-5DF6-4991-B98F-7B5F66316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292" y="650000"/>
            <a:ext cx="263813" cy="263813"/>
          </a:xfrm>
          <a:prstGeom prst="rect">
            <a:avLst/>
          </a:prstGeom>
        </p:spPr>
      </p:pic>
      <p:pic>
        <p:nvPicPr>
          <p:cNvPr id="138" name="Picture 137">
            <a:extLst>
              <a:ext uri="{FF2B5EF4-FFF2-40B4-BE49-F238E27FC236}">
                <a16:creationId xmlns:a16="http://schemas.microsoft.com/office/drawing/2014/main" id="{E2E4D431-EE0F-4E6C-ABE6-7EAE4FEE3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641" y="1857580"/>
            <a:ext cx="263813" cy="263813"/>
          </a:xfrm>
          <a:prstGeom prst="rect">
            <a:avLst/>
          </a:prstGeom>
        </p:spPr>
      </p:pic>
      <p:pic>
        <p:nvPicPr>
          <p:cNvPr id="140" name="Picture 139">
            <a:extLst>
              <a:ext uri="{FF2B5EF4-FFF2-40B4-BE49-F238E27FC236}">
                <a16:creationId xmlns:a16="http://schemas.microsoft.com/office/drawing/2014/main" id="{49426E6B-7DE3-4E06-8728-413629584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46" y="3066896"/>
            <a:ext cx="263813" cy="263813"/>
          </a:xfrm>
          <a:prstGeom prst="rect">
            <a:avLst/>
          </a:prstGeom>
        </p:spPr>
      </p:pic>
      <p:pic>
        <p:nvPicPr>
          <p:cNvPr id="142" name="Picture 141">
            <a:extLst>
              <a:ext uri="{FF2B5EF4-FFF2-40B4-BE49-F238E27FC236}">
                <a16:creationId xmlns:a16="http://schemas.microsoft.com/office/drawing/2014/main" id="{516198CB-BE7E-4318-B7D6-DCFE7F30E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222" y="4276212"/>
            <a:ext cx="263813" cy="263813"/>
          </a:xfrm>
          <a:prstGeom prst="rect">
            <a:avLst/>
          </a:prstGeom>
        </p:spPr>
      </p:pic>
      <p:sp>
        <p:nvSpPr>
          <p:cNvPr id="150" name="TextBox 149">
            <a:extLst>
              <a:ext uri="{FF2B5EF4-FFF2-40B4-BE49-F238E27FC236}">
                <a16:creationId xmlns:a16="http://schemas.microsoft.com/office/drawing/2014/main" id="{F6FA4603-0F21-4E21-9DFD-6B2BFD6411AA}"/>
              </a:ext>
            </a:extLst>
          </p:cNvPr>
          <p:cNvSpPr txBox="1"/>
          <p:nvPr/>
        </p:nvSpPr>
        <p:spPr>
          <a:xfrm>
            <a:off x="1431968" y="1645636"/>
            <a:ext cx="7178329" cy="1200329"/>
          </a:xfrm>
          <a:prstGeom prst="rect">
            <a:avLst/>
          </a:prstGeom>
          <a:noFill/>
        </p:spPr>
        <p:txBody>
          <a:bodyPr wrap="square" rtlCol="0">
            <a:spAutoFit/>
          </a:bodyPr>
          <a:lstStyle/>
          <a:p>
            <a:pPr algn="just"/>
            <a:r>
              <a:rPr lang="en-US" dirty="0">
                <a:latin typeface="Palatino Linotype" panose="02040502050505030304" pitchFamily="18" charset="0"/>
              </a:rPr>
              <a:t>The optimal synthesis condition for zeolite A were fly ash pre-treatment, NaOH/FA ratio of 1.25, fusion at 550°C for 1h, NaAlO</a:t>
            </a:r>
            <a:r>
              <a:rPr lang="en-US" baseline="-25000" dirty="0">
                <a:latin typeface="Palatino Linotype" panose="02040502050505030304" pitchFamily="18" charset="0"/>
              </a:rPr>
              <a:t>2</a:t>
            </a:r>
            <a:r>
              <a:rPr lang="en-US" dirty="0">
                <a:latin typeface="Palatino Linotype" panose="02040502050505030304" pitchFamily="18" charset="0"/>
              </a:rPr>
              <a:t>/FA ratio of 0.5, crystallization 90°C for 72 hours and employment of sea water.</a:t>
            </a:r>
          </a:p>
        </p:txBody>
      </p:sp>
      <p:sp>
        <p:nvSpPr>
          <p:cNvPr id="151" name="TextBox 150">
            <a:extLst>
              <a:ext uri="{FF2B5EF4-FFF2-40B4-BE49-F238E27FC236}">
                <a16:creationId xmlns:a16="http://schemas.microsoft.com/office/drawing/2014/main" id="{63385FD5-9390-42F2-BA66-3A3C094364D2}"/>
              </a:ext>
            </a:extLst>
          </p:cNvPr>
          <p:cNvSpPr txBox="1"/>
          <p:nvPr/>
        </p:nvSpPr>
        <p:spPr>
          <a:xfrm>
            <a:off x="1431968" y="3007543"/>
            <a:ext cx="7234902" cy="646331"/>
          </a:xfrm>
          <a:prstGeom prst="rect">
            <a:avLst/>
          </a:prstGeom>
          <a:noFill/>
        </p:spPr>
        <p:txBody>
          <a:bodyPr wrap="square" rtlCol="0">
            <a:spAutoFit/>
          </a:bodyPr>
          <a:lstStyle/>
          <a:p>
            <a:pPr algn="just"/>
            <a:r>
              <a:rPr lang="en-US" dirty="0">
                <a:latin typeface="Palatino Linotype" panose="02040502050505030304" pitchFamily="18" charset="0"/>
              </a:rPr>
              <a:t>The methods described are clean, cost-effective, and environmentally friendly.</a:t>
            </a:r>
          </a:p>
        </p:txBody>
      </p:sp>
      <p:sp>
        <p:nvSpPr>
          <p:cNvPr id="52" name="TextBox 51">
            <a:extLst>
              <a:ext uri="{FF2B5EF4-FFF2-40B4-BE49-F238E27FC236}">
                <a16:creationId xmlns:a16="http://schemas.microsoft.com/office/drawing/2014/main" id="{04677B93-1E07-460A-AB4A-7739CAF6A429}"/>
              </a:ext>
            </a:extLst>
          </p:cNvPr>
          <p:cNvSpPr txBox="1"/>
          <p:nvPr/>
        </p:nvSpPr>
        <p:spPr>
          <a:xfrm>
            <a:off x="1443028" y="4014495"/>
            <a:ext cx="7156210" cy="1200329"/>
          </a:xfrm>
          <a:prstGeom prst="rect">
            <a:avLst/>
          </a:prstGeom>
          <a:noFill/>
        </p:spPr>
        <p:txBody>
          <a:bodyPr wrap="square" rtlCol="0">
            <a:spAutoFit/>
          </a:bodyPr>
          <a:lstStyle/>
          <a:p>
            <a:pPr algn="just"/>
            <a:r>
              <a:rPr lang="en-US" dirty="0">
                <a:latin typeface="Palatino Linotype" panose="02040502050505030304" pitchFamily="18" charset="0"/>
              </a:rPr>
              <a:t>The applicability of our innovative synthetic zeolites for catalytic application as heterogeneous basic systems makes zeolite synthesis from FA an alternative for the common commercial catalysts used in industries. </a:t>
            </a:r>
          </a:p>
        </p:txBody>
      </p:sp>
    </p:spTree>
    <p:extLst>
      <p:ext uri="{BB962C8B-B14F-4D97-AF65-F5344CB8AC3E}">
        <p14:creationId xmlns:p14="http://schemas.microsoft.com/office/powerpoint/2010/main" val="372487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213" y="609600"/>
            <a:ext cx="7895574" cy="3877985"/>
          </a:xfrm>
          <a:prstGeom prst="rect">
            <a:avLst/>
          </a:prstGeom>
          <a:noFill/>
        </p:spPr>
        <p:txBody>
          <a:bodyPr wrap="square" rtlCol="0">
            <a:spAutoFit/>
          </a:bodyPr>
          <a:lstStyle/>
          <a:p>
            <a:r>
              <a:rPr lang="fr-FR" sz="2400" b="1" dirty="0">
                <a:latin typeface="Palatino Linotype" panose="02040502050505030304" pitchFamily="18" charset="0"/>
              </a:rPr>
              <a:t>Acknowledgments</a:t>
            </a:r>
          </a:p>
          <a:p>
            <a:endParaRPr lang="fr-FR" sz="2400" b="1" dirty="0">
              <a:latin typeface="Palatino Linotype" panose="02040502050505030304" pitchFamily="18" charset="0"/>
            </a:endParaRPr>
          </a:p>
          <a:p>
            <a:pPr algn="just"/>
            <a:r>
              <a:rPr lang="en-US" dirty="0">
                <a:latin typeface="Palatino Linotype" panose="02040502050505030304" pitchFamily="18" charset="0"/>
              </a:rPr>
              <a:t>This research was funded by Erasmus Mundus SUNBEAM Scholarship Programme, grant number </a:t>
            </a:r>
            <a:r>
              <a:rPr lang="en-US" b="1" dirty="0">
                <a:latin typeface="Palatino Linotype" panose="02040502050505030304" pitchFamily="18" charset="0"/>
              </a:rPr>
              <a:t>SUNB1500545</a:t>
            </a:r>
            <a:r>
              <a:rPr lang="en-US" dirty="0">
                <a:latin typeface="Palatino Linotype" panose="02040502050505030304" pitchFamily="18" charset="0"/>
              </a:rPr>
              <a:t>.</a:t>
            </a:r>
          </a:p>
          <a:p>
            <a:pPr algn="just"/>
            <a:endParaRPr lang="en-US" dirty="0">
              <a:latin typeface="Palatino Linotype" panose="02040502050505030304" pitchFamily="18" charset="0"/>
            </a:endParaRPr>
          </a:p>
          <a:p>
            <a:pPr algn="just"/>
            <a:r>
              <a:rPr lang="en-US" dirty="0">
                <a:latin typeface="Palatino Linotype" panose="02040502050505030304" pitchFamily="18" charset="0"/>
              </a:rPr>
              <a:t>We thank the support offered by Prof. Dr. Cavani F. and Dr. Tabanelli T. from the “Department of Industrial Chemistry "Toso Montanari" Alma Mater Studiourum University of Bologna” Italy on different techniques of characterization of zeolites. We also thank the company Bau Mineral GmbH for the cooperation for collecting fly ash for this research.</a:t>
            </a:r>
            <a:r>
              <a:rPr lang="fr-FR" dirty="0">
                <a:latin typeface="Palatino Linotype" panose="02040502050505030304" pitchFamily="18" charset="0"/>
              </a:rPr>
              <a:t> </a:t>
            </a:r>
          </a:p>
          <a:p>
            <a:endParaRPr lang="fr-FR" dirty="0">
              <a:latin typeface="Palatino Linotype" panose="02040502050505030304" pitchFamily="18" charset="0"/>
            </a:endParaRPr>
          </a:p>
          <a:p>
            <a:endParaRPr lang="fr-FR" dirty="0">
              <a:latin typeface="Palatino Linotype" panose="02040502050505030304" pitchFamily="18" charset="0"/>
            </a:endParaRPr>
          </a:p>
          <a:p>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8DC3834D-02BE-48F7-B3C2-5B5062D87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894" y="4935894"/>
            <a:ext cx="1922106" cy="1922106"/>
          </a:xfrm>
          <a:prstGeom prst="rect">
            <a:avLst/>
          </a:prstGeom>
        </p:spPr>
      </p:pic>
      <p:pic>
        <p:nvPicPr>
          <p:cNvPr id="6" name="Picture 4">
            <a:extLst>
              <a:ext uri="{FF2B5EF4-FFF2-40B4-BE49-F238E27FC236}">
                <a16:creationId xmlns:a16="http://schemas.microsoft.com/office/drawing/2014/main" id="{CE39BA7B-215E-41CB-8F00-1FF2F98922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13" y="4263731"/>
            <a:ext cx="1128387" cy="112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SUNBEAM Scholarships. Call open">
            <a:extLst>
              <a:ext uri="{FF2B5EF4-FFF2-40B4-BE49-F238E27FC236}">
                <a16:creationId xmlns:a16="http://schemas.microsoft.com/office/drawing/2014/main" id="{7E1EE2EB-E27B-47FF-BAAC-03860E115D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427"/>
          <a:stretch/>
        </p:blipFill>
        <p:spPr bwMode="auto">
          <a:xfrm>
            <a:off x="2099354" y="3998822"/>
            <a:ext cx="1290960" cy="165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678" y="117693"/>
            <a:ext cx="7924800" cy="6740307"/>
          </a:xfrm>
          <a:prstGeom prst="rect">
            <a:avLst/>
          </a:prstGeom>
          <a:noFill/>
        </p:spPr>
        <p:txBody>
          <a:bodyPr wrap="square" rtlCol="0">
            <a:spAutoFit/>
          </a:bodyPr>
          <a:lstStyle/>
          <a:p>
            <a:r>
              <a:rPr lang="fr-FR" b="1" dirty="0">
                <a:latin typeface="Palatino Linotype" panose="02040502050505030304" pitchFamily="18" charset="0"/>
              </a:rPr>
              <a:t>Abstract:</a:t>
            </a:r>
          </a:p>
          <a:p>
            <a:endParaRPr lang="fr-FR" dirty="0">
              <a:latin typeface="Palatino Linotype" panose="02040502050505030304" pitchFamily="18" charset="0"/>
            </a:endParaRPr>
          </a:p>
          <a:p>
            <a:pPr algn="just"/>
            <a:r>
              <a:rPr lang="en-US" dirty="0">
                <a:latin typeface="Palatino Linotype" panose="02040502050505030304" pitchFamily="18" charset="0"/>
              </a:rPr>
              <a:t>Fly Ash is a coal combustion product partly disposed of in landfills since it finds no other application. Recycling this solid is of great benefit in terms of quality, cost effectiveness and environment. The chemical and mineralogical composition of siliceous fly ash makes it an attractive and economic raw material for the synthesis of zeolites. Zeolites are microporous, aluminosilicate minerals characterized by a three-dimensional network of tetrahedral units produced industrially on a large scale. In this work synthetic X and A-type zeolite with high crystallinity and high value of surface area were synthesized by pre-fusion method followed by hydrothermal treatment at various conditions. The data indicate that zeolitic products were obtained using NaOH while no zeolitic material was crystallized using KOH and LiOH. Pre-treatment of fly ash with acid before being used in the synthesis of artificial zeolites is considered an important parameter for the purity phase of zeolites. Without sodium aluminate additions, synthetic zeolite A was not formed. The results confirm that temperature, crystallization time, SiO</a:t>
            </a:r>
            <a:r>
              <a:rPr lang="en-US" baseline="-25000" dirty="0">
                <a:latin typeface="Palatino Linotype" panose="02040502050505030304" pitchFamily="18" charset="0"/>
              </a:rPr>
              <a:t>2</a:t>
            </a:r>
            <a:r>
              <a:rPr lang="en-US" dirty="0">
                <a:latin typeface="Palatino Linotype" panose="02040502050505030304" pitchFamily="18" charset="0"/>
              </a:rPr>
              <a:t>/Al</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ratio, type of water (distilled water and seawater), are also important parameters influencing type of zeolite synthesized. Zeolite X was used as novel catalyst for alkylation of phenol using diethyl carbonate.</a:t>
            </a:r>
            <a:endParaRPr lang="fr-FR" dirty="0">
              <a:latin typeface="Palatino Linotype" panose="02040502050505030304" pitchFamily="18" charset="0"/>
            </a:endParaRPr>
          </a:p>
          <a:p>
            <a:endParaRPr lang="en-US"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dirty="0">
                <a:latin typeface="Palatino Linotype" panose="02040502050505030304" pitchFamily="18" charset="0"/>
              </a:rPr>
              <a:t>fly ash; synthesis; zeolite structure; crystallinity</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008" y="5630008"/>
            <a:ext cx="1227992" cy="1227992"/>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126" y="576966"/>
            <a:ext cx="7924800" cy="2585323"/>
          </a:xfrm>
          <a:prstGeom prst="rect">
            <a:avLst/>
          </a:prstGeom>
          <a:noFill/>
        </p:spPr>
        <p:txBody>
          <a:bodyPr wrap="square" rtlCol="0">
            <a:spAutoFit/>
          </a:bodyPr>
          <a:lstStyle/>
          <a:p>
            <a:pPr algn="just"/>
            <a:r>
              <a:rPr lang="en-US" b="1" dirty="0">
                <a:solidFill>
                  <a:schemeClr val="accent2"/>
                </a:solidFill>
                <a:latin typeface="Palatino Linotype" panose="02040502050505030304" pitchFamily="18" charset="0"/>
              </a:rPr>
              <a:t>Zeolites</a:t>
            </a:r>
            <a:r>
              <a:rPr lang="en-US" b="1" dirty="0">
                <a:latin typeface="Palatino Linotype" panose="02040502050505030304" pitchFamily="18" charset="0"/>
              </a:rPr>
              <a:t> are hydrated aluminosilicate minerals with a three-dimensional open structure. </a:t>
            </a:r>
          </a:p>
          <a:p>
            <a:endParaRPr lang="en-US" b="1" dirty="0">
              <a:latin typeface="Palatino Linotype" panose="02040502050505030304" pitchFamily="18" charset="0"/>
            </a:endParaRPr>
          </a:p>
          <a:p>
            <a:endParaRPr lang="en-US" b="1" dirty="0">
              <a:latin typeface="Palatino Linotype" panose="02040502050505030304" pitchFamily="18" charset="0"/>
            </a:endParaRPr>
          </a:p>
          <a:p>
            <a:pPr algn="just"/>
            <a:endParaRPr lang="en-US" b="1" dirty="0">
              <a:latin typeface="Palatino Linotype" panose="02040502050505030304" pitchFamily="18" charset="0"/>
            </a:endParaRPr>
          </a:p>
          <a:p>
            <a:pPr algn="just"/>
            <a:r>
              <a:rPr lang="en-US" b="1" dirty="0">
                <a:latin typeface="Palatino Linotype" panose="02040502050505030304" pitchFamily="18" charset="0"/>
              </a:rPr>
              <a:t>They consist of SiO</a:t>
            </a:r>
            <a:r>
              <a:rPr lang="en-US" b="1" baseline="-25000" dirty="0">
                <a:latin typeface="Palatino Linotype" panose="02040502050505030304" pitchFamily="18" charset="0"/>
              </a:rPr>
              <a:t>4</a:t>
            </a:r>
            <a:r>
              <a:rPr lang="en-US" b="1" dirty="0">
                <a:latin typeface="Palatino Linotype" panose="02040502050505030304" pitchFamily="18" charset="0"/>
              </a:rPr>
              <a:t> and AlO</a:t>
            </a:r>
            <a:r>
              <a:rPr lang="en-US" b="1" baseline="-25000" dirty="0">
                <a:latin typeface="Palatino Linotype" panose="02040502050505030304" pitchFamily="18" charset="0"/>
              </a:rPr>
              <a:t>4</a:t>
            </a:r>
            <a:r>
              <a:rPr lang="en-US" b="1" dirty="0">
                <a:latin typeface="Palatino Linotype" panose="02040502050505030304" pitchFamily="18" charset="0"/>
              </a:rPr>
              <a:t> tetrahedra which gives it an anionic framework with the negative charge of Al being compensated by extra framework cations (positively charged ions), some being Na+, K+, Ca</a:t>
            </a:r>
            <a:r>
              <a:rPr lang="en-US" b="1" baseline="30000" dirty="0">
                <a:latin typeface="Palatino Linotype" panose="02040502050505030304" pitchFamily="18" charset="0"/>
              </a:rPr>
              <a:t>2+ </a:t>
            </a:r>
            <a:r>
              <a:rPr lang="en-US" b="1" dirty="0">
                <a:latin typeface="Palatino Linotype" panose="02040502050505030304" pitchFamily="18" charset="0"/>
              </a:rPr>
              <a:t>Mg</a:t>
            </a:r>
            <a:r>
              <a:rPr lang="en-US" b="1" baseline="30000" dirty="0">
                <a:latin typeface="Palatino Linotype" panose="02040502050505030304" pitchFamily="18" charset="0"/>
              </a:rPr>
              <a:t>2+ </a:t>
            </a:r>
            <a:r>
              <a:rPr lang="en-US" b="1" dirty="0">
                <a:latin typeface="Palatino Linotype" panose="02040502050505030304" pitchFamily="18" charset="0"/>
              </a:rPr>
              <a:t>and water molecules.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7" name="TextBox 6">
            <a:extLst>
              <a:ext uri="{FF2B5EF4-FFF2-40B4-BE49-F238E27FC236}">
                <a16:creationId xmlns:a16="http://schemas.microsoft.com/office/drawing/2014/main" id="{19DBA8A5-43C8-4C58-AEC8-C3FA4E0357F3}"/>
              </a:ext>
            </a:extLst>
          </p:cNvPr>
          <p:cNvSpPr txBox="1"/>
          <p:nvPr/>
        </p:nvSpPr>
        <p:spPr>
          <a:xfrm>
            <a:off x="3547778" y="3933242"/>
            <a:ext cx="5158841" cy="1200329"/>
          </a:xfrm>
          <a:prstGeom prst="rect">
            <a:avLst/>
          </a:prstGeom>
          <a:noFill/>
        </p:spPr>
        <p:txBody>
          <a:bodyPr wrap="square" rtlCol="0">
            <a:spAutoFit/>
          </a:bodyPr>
          <a:lstStyle/>
          <a:p>
            <a:pPr algn="just"/>
            <a:r>
              <a:rPr lang="en-US" sz="2400" dirty="0">
                <a:latin typeface="Palatino Linotype" panose="02040502050505030304" pitchFamily="18" charset="0"/>
              </a:rPr>
              <a:t>Zeolites are used in several applications because of their special structure and properties. </a:t>
            </a:r>
          </a:p>
        </p:txBody>
      </p:sp>
      <p:cxnSp>
        <p:nvCxnSpPr>
          <p:cNvPr id="11" name="Straight Arrow Connector 10">
            <a:extLst>
              <a:ext uri="{FF2B5EF4-FFF2-40B4-BE49-F238E27FC236}">
                <a16:creationId xmlns:a16="http://schemas.microsoft.com/office/drawing/2014/main" id="{BCF9017C-1E27-4828-8ED2-88D0E96D79BA}"/>
              </a:ext>
            </a:extLst>
          </p:cNvPr>
          <p:cNvCxnSpPr>
            <a:cxnSpLocks/>
          </p:cNvCxnSpPr>
          <p:nvPr/>
        </p:nvCxnSpPr>
        <p:spPr>
          <a:xfrm flipH="1" flipV="1">
            <a:off x="2560206" y="3933242"/>
            <a:ext cx="722728" cy="3451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7F0FFAA-4427-4CEE-9F19-EB954EEF47D5}"/>
              </a:ext>
            </a:extLst>
          </p:cNvPr>
          <p:cNvCxnSpPr>
            <a:cxnSpLocks/>
          </p:cNvCxnSpPr>
          <p:nvPr/>
        </p:nvCxnSpPr>
        <p:spPr>
          <a:xfrm flipH="1">
            <a:off x="2560206" y="4398504"/>
            <a:ext cx="72272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AD97C1A-8ECA-463A-B410-C9E4CB0BDB9C}"/>
              </a:ext>
            </a:extLst>
          </p:cNvPr>
          <p:cNvCxnSpPr>
            <a:cxnSpLocks/>
          </p:cNvCxnSpPr>
          <p:nvPr/>
        </p:nvCxnSpPr>
        <p:spPr>
          <a:xfrm flipH="1">
            <a:off x="2653890" y="4553431"/>
            <a:ext cx="627852" cy="29981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FD3292-7B76-4B00-96CA-31F6F53FADAD}"/>
              </a:ext>
            </a:extLst>
          </p:cNvPr>
          <p:cNvCxnSpPr>
            <a:cxnSpLocks/>
          </p:cNvCxnSpPr>
          <p:nvPr/>
        </p:nvCxnSpPr>
        <p:spPr>
          <a:xfrm flipH="1">
            <a:off x="2587165" y="4705314"/>
            <a:ext cx="694577" cy="6880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CA81A3-AD44-4556-9443-11921B9245D6}"/>
              </a:ext>
            </a:extLst>
          </p:cNvPr>
          <p:cNvSpPr txBox="1"/>
          <p:nvPr/>
        </p:nvSpPr>
        <p:spPr>
          <a:xfrm>
            <a:off x="1371052" y="3625465"/>
            <a:ext cx="1212313" cy="307777"/>
          </a:xfrm>
          <a:prstGeom prst="rect">
            <a:avLst/>
          </a:prstGeom>
          <a:noFill/>
        </p:spPr>
        <p:txBody>
          <a:bodyPr wrap="square" rtlCol="0">
            <a:spAutoFit/>
          </a:bodyPr>
          <a:lstStyle/>
          <a:p>
            <a:r>
              <a:rPr lang="fr-FR" sz="1400" dirty="0">
                <a:solidFill>
                  <a:schemeClr val="accent6">
                    <a:lumMod val="50000"/>
                  </a:schemeClr>
                </a:solidFill>
                <a:latin typeface="Palatino Linotype" panose="02040502050505030304" pitchFamily="18" charset="0"/>
              </a:rPr>
              <a:t>Cement</a:t>
            </a:r>
          </a:p>
        </p:txBody>
      </p:sp>
      <p:sp>
        <p:nvSpPr>
          <p:cNvPr id="23" name="Rectangle 22">
            <a:extLst>
              <a:ext uri="{FF2B5EF4-FFF2-40B4-BE49-F238E27FC236}">
                <a16:creationId xmlns:a16="http://schemas.microsoft.com/office/drawing/2014/main" id="{8D6CEF78-DB9A-4A4D-B3BA-8DD03B23C491}"/>
              </a:ext>
            </a:extLst>
          </p:cNvPr>
          <p:cNvSpPr/>
          <p:nvPr/>
        </p:nvSpPr>
        <p:spPr>
          <a:xfrm>
            <a:off x="1161024" y="5148320"/>
            <a:ext cx="1267806" cy="4542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5CC597B-226B-4C63-BD2B-58298405DE46}"/>
              </a:ext>
            </a:extLst>
          </p:cNvPr>
          <p:cNvSpPr/>
          <p:nvPr/>
        </p:nvSpPr>
        <p:spPr>
          <a:xfrm>
            <a:off x="937212" y="4100304"/>
            <a:ext cx="1491563" cy="4531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A9E408-E066-42E4-AC43-485EEACA57B3}"/>
              </a:ext>
            </a:extLst>
          </p:cNvPr>
          <p:cNvSpPr/>
          <p:nvPr/>
        </p:nvSpPr>
        <p:spPr>
          <a:xfrm>
            <a:off x="1161024" y="4643410"/>
            <a:ext cx="1265547" cy="3975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D1EA9B-1E83-4750-A2ED-893C1AB7D100}"/>
              </a:ext>
            </a:extLst>
          </p:cNvPr>
          <p:cNvSpPr/>
          <p:nvPr/>
        </p:nvSpPr>
        <p:spPr>
          <a:xfrm>
            <a:off x="1374577" y="3585662"/>
            <a:ext cx="1054198" cy="415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EB6883-E5AC-4884-99F0-2C545CD70DD3}"/>
              </a:ext>
            </a:extLst>
          </p:cNvPr>
          <p:cNvSpPr txBox="1"/>
          <p:nvPr/>
        </p:nvSpPr>
        <p:spPr>
          <a:xfrm>
            <a:off x="944587" y="4088579"/>
            <a:ext cx="2072216" cy="523220"/>
          </a:xfrm>
          <a:prstGeom prst="rect">
            <a:avLst/>
          </a:prstGeom>
          <a:noFill/>
        </p:spPr>
        <p:txBody>
          <a:bodyPr wrap="square" rtlCol="0">
            <a:spAutoFit/>
          </a:bodyPr>
          <a:lstStyle/>
          <a:p>
            <a:r>
              <a:rPr lang="fr-FR" sz="1400" dirty="0">
                <a:solidFill>
                  <a:schemeClr val="accent6">
                    <a:lumMod val="50000"/>
                  </a:schemeClr>
                </a:solidFill>
                <a:latin typeface="Palatino Linotype" panose="02040502050505030304" pitchFamily="18" charset="0"/>
              </a:rPr>
              <a:t>Environmental </a:t>
            </a:r>
          </a:p>
          <a:p>
            <a:r>
              <a:rPr lang="fr-FR" sz="1400" dirty="0">
                <a:solidFill>
                  <a:schemeClr val="accent6">
                    <a:lumMod val="50000"/>
                  </a:schemeClr>
                </a:solidFill>
                <a:latin typeface="Palatino Linotype" panose="02040502050505030304" pitchFamily="18" charset="0"/>
              </a:rPr>
              <a:t>pollution</a:t>
            </a:r>
          </a:p>
        </p:txBody>
      </p:sp>
      <p:sp>
        <p:nvSpPr>
          <p:cNvPr id="28" name="TextBox 27">
            <a:extLst>
              <a:ext uri="{FF2B5EF4-FFF2-40B4-BE49-F238E27FC236}">
                <a16:creationId xmlns:a16="http://schemas.microsoft.com/office/drawing/2014/main" id="{E06BC69D-5B13-4DE0-8453-84BF5DA781EA}"/>
              </a:ext>
            </a:extLst>
          </p:cNvPr>
          <p:cNvSpPr txBox="1"/>
          <p:nvPr/>
        </p:nvSpPr>
        <p:spPr>
          <a:xfrm>
            <a:off x="1161024" y="5124903"/>
            <a:ext cx="1698821" cy="523220"/>
          </a:xfrm>
          <a:prstGeom prst="rect">
            <a:avLst/>
          </a:prstGeom>
          <a:noFill/>
        </p:spPr>
        <p:txBody>
          <a:bodyPr wrap="square" rtlCol="0">
            <a:spAutoFit/>
          </a:bodyPr>
          <a:lstStyle/>
          <a:p>
            <a:r>
              <a:rPr lang="fr-FR" sz="1400" dirty="0">
                <a:solidFill>
                  <a:schemeClr val="accent6">
                    <a:lumMod val="50000"/>
                  </a:schemeClr>
                </a:solidFill>
                <a:latin typeface="Palatino Linotype" panose="02040502050505030304" pitchFamily="18" charset="0"/>
              </a:rPr>
              <a:t>Emerging applications</a:t>
            </a:r>
          </a:p>
        </p:txBody>
      </p:sp>
      <p:sp>
        <p:nvSpPr>
          <p:cNvPr id="29" name="TextBox 28">
            <a:extLst>
              <a:ext uri="{FF2B5EF4-FFF2-40B4-BE49-F238E27FC236}">
                <a16:creationId xmlns:a16="http://schemas.microsoft.com/office/drawing/2014/main" id="{C908A991-09CF-45C4-A38D-890B6BAA81A7}"/>
              </a:ext>
            </a:extLst>
          </p:cNvPr>
          <p:cNvSpPr txBox="1"/>
          <p:nvPr/>
        </p:nvSpPr>
        <p:spPr>
          <a:xfrm>
            <a:off x="1097382" y="4664555"/>
            <a:ext cx="1210994" cy="338554"/>
          </a:xfrm>
          <a:prstGeom prst="rect">
            <a:avLst/>
          </a:prstGeom>
          <a:noFill/>
        </p:spPr>
        <p:txBody>
          <a:bodyPr wrap="square" rtlCol="0">
            <a:spAutoFit/>
          </a:bodyPr>
          <a:lstStyle/>
          <a:p>
            <a:r>
              <a:rPr lang="fr-FR" sz="1600" b="1" dirty="0">
                <a:solidFill>
                  <a:schemeClr val="accent2"/>
                </a:solidFill>
                <a:latin typeface="Palatino Linotype" panose="02040502050505030304" pitchFamily="18" charset="0"/>
              </a:rPr>
              <a:t>Catalysis</a:t>
            </a:r>
          </a:p>
        </p:txBody>
      </p:sp>
    </p:spTree>
    <p:extLst>
      <p:ext uri="{BB962C8B-B14F-4D97-AF65-F5344CB8AC3E}">
        <p14:creationId xmlns:p14="http://schemas.microsoft.com/office/powerpoint/2010/main" val="102589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630" y="640184"/>
            <a:ext cx="7156210" cy="400110"/>
          </a:xfrm>
          <a:prstGeom prst="rect">
            <a:avLst/>
          </a:prstGeom>
          <a:noFill/>
        </p:spPr>
        <p:txBody>
          <a:bodyPr wrap="square" rtlCol="0">
            <a:spAutoFit/>
          </a:bodyPr>
          <a:lstStyle/>
          <a:p>
            <a:pPr algn="just"/>
            <a:r>
              <a:rPr lang="en-US" sz="2000" b="1" dirty="0">
                <a:solidFill>
                  <a:schemeClr val="accent2"/>
                </a:solidFill>
                <a:latin typeface="Palatino Linotype" panose="02040502050505030304" pitchFamily="18" charset="0"/>
              </a:rPr>
              <a:t>Waste fly ash </a:t>
            </a:r>
            <a:r>
              <a:rPr lang="en-US" sz="2000" dirty="0">
                <a:latin typeface="Palatino Linotype" panose="02040502050505030304" pitchFamily="18" charset="0"/>
              </a:rPr>
              <a:t>can be employed for the synthesis of zeolites;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18" name="TextBox 17">
            <a:extLst>
              <a:ext uri="{FF2B5EF4-FFF2-40B4-BE49-F238E27FC236}">
                <a16:creationId xmlns:a16="http://schemas.microsoft.com/office/drawing/2014/main" id="{9BE73829-9C8F-4D7F-AD5F-E22608FB8023}"/>
              </a:ext>
            </a:extLst>
          </p:cNvPr>
          <p:cNvSpPr txBox="1"/>
          <p:nvPr/>
        </p:nvSpPr>
        <p:spPr>
          <a:xfrm>
            <a:off x="846452" y="1366663"/>
            <a:ext cx="7849099" cy="2431435"/>
          </a:xfrm>
          <a:prstGeom prst="rect">
            <a:avLst/>
          </a:prstGeom>
          <a:noFill/>
        </p:spPr>
        <p:txBody>
          <a:bodyPr wrap="square" rtlCol="0">
            <a:spAutoFit/>
          </a:bodyPr>
          <a:lstStyle/>
          <a:p>
            <a:pPr algn="just"/>
            <a:endParaRPr lang="en-US" dirty="0">
              <a:latin typeface="Palatino Linotype" panose="02040502050505030304" pitchFamily="18" charset="0"/>
            </a:endParaRPr>
          </a:p>
          <a:p>
            <a:pPr marL="688975" indent="-225425" algn="just">
              <a:buFontTx/>
              <a:buChar char="-"/>
            </a:pPr>
            <a:r>
              <a:rPr lang="en-US" dirty="0">
                <a:latin typeface="Palatino Linotype" panose="02040502050505030304" pitchFamily="18" charset="0"/>
              </a:rPr>
              <a:t>amorphous materials, ranging from 34% to 80 %, and </a:t>
            </a:r>
          </a:p>
          <a:p>
            <a:pPr marL="688975" indent="-225425" algn="just">
              <a:buFontTx/>
              <a:buChar char="-"/>
            </a:pPr>
            <a:r>
              <a:rPr lang="en-US" dirty="0">
                <a:latin typeface="Palatino Linotype" panose="02040502050505030304" pitchFamily="18" charset="0"/>
              </a:rPr>
              <a:t>crystalline phases (e.g., quartz, mullite, hematite, etc.</a:t>
            </a:r>
          </a:p>
          <a:p>
            <a:pPr marL="285750" indent="-285750" algn="just">
              <a:buFontTx/>
              <a:buChar char="-"/>
            </a:pPr>
            <a:endParaRPr lang="en-US" dirty="0">
              <a:latin typeface="Palatino Linotype" panose="02040502050505030304" pitchFamily="18" charset="0"/>
            </a:endParaRPr>
          </a:p>
          <a:p>
            <a:pPr algn="just"/>
            <a:r>
              <a:rPr lang="en-US" sz="1600" dirty="0">
                <a:latin typeface="Palatino Linotype" panose="02040502050505030304" pitchFamily="18" charset="0"/>
              </a:rPr>
              <a:t>The main crystalline phase consists mainly of quartz (SiO</a:t>
            </a:r>
            <a:r>
              <a:rPr lang="en-US" sz="1600" baseline="-25000" dirty="0">
                <a:latin typeface="Palatino Linotype" panose="02040502050505030304" pitchFamily="18" charset="0"/>
              </a:rPr>
              <a:t>2</a:t>
            </a:r>
            <a:r>
              <a:rPr lang="en-US" sz="1600" dirty="0">
                <a:latin typeface="Palatino Linotype" panose="02040502050505030304" pitchFamily="18" charset="0"/>
              </a:rPr>
              <a:t>) (Ref. 01-089-8936) and mullite (Al</a:t>
            </a:r>
            <a:r>
              <a:rPr lang="en-US" sz="1600" baseline="-25000" dirty="0">
                <a:latin typeface="Palatino Linotype" panose="02040502050505030304" pitchFamily="18" charset="0"/>
              </a:rPr>
              <a:t>6</a:t>
            </a:r>
            <a:r>
              <a:rPr lang="en-US" sz="1600" dirty="0">
                <a:latin typeface="Palatino Linotype" panose="02040502050505030304" pitchFamily="18" charset="0"/>
              </a:rPr>
              <a:t>Si</a:t>
            </a:r>
            <a:r>
              <a:rPr lang="en-US" sz="1600" baseline="-25000" dirty="0">
                <a:latin typeface="Palatino Linotype" panose="02040502050505030304" pitchFamily="18" charset="0"/>
              </a:rPr>
              <a:t>2</a:t>
            </a:r>
            <a:r>
              <a:rPr lang="en-US" sz="1600" dirty="0">
                <a:latin typeface="Palatino Linotype" panose="02040502050505030304" pitchFamily="18" charset="0"/>
              </a:rPr>
              <a:t>O</a:t>
            </a:r>
            <a:r>
              <a:rPr lang="en-US" sz="1600" baseline="-25000" dirty="0">
                <a:latin typeface="Palatino Linotype" panose="02040502050505030304" pitchFamily="18" charset="0"/>
              </a:rPr>
              <a:t>13</a:t>
            </a:r>
            <a:r>
              <a:rPr lang="en-US" sz="1600" dirty="0">
                <a:latin typeface="Palatino Linotype" panose="02040502050505030304" pitchFamily="18" charset="0"/>
              </a:rPr>
              <a:t>) (Ref. 00-015-0776) where sharp points are observed.</a:t>
            </a:r>
          </a:p>
          <a:p>
            <a:pPr algn="just"/>
            <a:endParaRPr lang="en-US" sz="1600" dirty="0">
              <a:latin typeface="Palatino Linotype" panose="02040502050505030304" pitchFamily="18" charset="0"/>
            </a:endParaRPr>
          </a:p>
          <a:p>
            <a:pPr algn="just"/>
            <a:r>
              <a:rPr lang="en-US" sz="1600" dirty="0">
                <a:latin typeface="Palatino Linotype" panose="02040502050505030304" pitchFamily="18" charset="0"/>
              </a:rPr>
              <a:t>The SEM image shows the typical fly ash morphology characterized by most spherical particles which consist of cenospheres and plerospheres. </a:t>
            </a:r>
          </a:p>
        </p:txBody>
      </p:sp>
      <p:grpSp>
        <p:nvGrpSpPr>
          <p:cNvPr id="20" name="Group 146">
            <a:extLst>
              <a:ext uri="{FF2B5EF4-FFF2-40B4-BE49-F238E27FC236}">
                <a16:creationId xmlns:a16="http://schemas.microsoft.com/office/drawing/2014/main" id="{621B91C3-706A-4C90-839F-311C4144CAC1}"/>
              </a:ext>
            </a:extLst>
          </p:cNvPr>
          <p:cNvGrpSpPr>
            <a:grpSpLocks/>
          </p:cNvGrpSpPr>
          <p:nvPr/>
        </p:nvGrpSpPr>
        <p:grpSpPr bwMode="auto">
          <a:xfrm>
            <a:off x="411850" y="3551883"/>
            <a:ext cx="4843225" cy="3276600"/>
            <a:chOff x="3536" y="2158"/>
            <a:chExt cx="1754" cy="1067"/>
          </a:xfrm>
        </p:grpSpPr>
        <p:grpSp>
          <p:nvGrpSpPr>
            <p:cNvPr id="21" name="Group 141">
              <a:extLst>
                <a:ext uri="{FF2B5EF4-FFF2-40B4-BE49-F238E27FC236}">
                  <a16:creationId xmlns:a16="http://schemas.microsoft.com/office/drawing/2014/main" id="{8EBD0169-11A6-41D3-A068-68F73D10CD89}"/>
                </a:ext>
              </a:extLst>
            </p:cNvPr>
            <p:cNvGrpSpPr>
              <a:grpSpLocks/>
            </p:cNvGrpSpPr>
            <p:nvPr/>
          </p:nvGrpSpPr>
          <p:grpSpPr bwMode="auto">
            <a:xfrm>
              <a:off x="3536" y="2158"/>
              <a:ext cx="1754" cy="1067"/>
              <a:chOff x="6036" y="2403"/>
              <a:chExt cx="1941" cy="1206"/>
            </a:xfrm>
          </p:grpSpPr>
          <p:sp>
            <p:nvSpPr>
              <p:cNvPr id="33" name="Rectangle 7">
                <a:extLst>
                  <a:ext uri="{FF2B5EF4-FFF2-40B4-BE49-F238E27FC236}">
                    <a16:creationId xmlns:a16="http://schemas.microsoft.com/office/drawing/2014/main" id="{B6E058AD-BB75-48F6-A699-F868182E3F34}"/>
                  </a:ext>
                </a:extLst>
              </p:cNvPr>
              <p:cNvSpPr>
                <a:spLocks noChangeArrowheads="1"/>
              </p:cNvSpPr>
              <p:nvPr/>
            </p:nvSpPr>
            <p:spPr bwMode="auto">
              <a:xfrm>
                <a:off x="7872" y="3521"/>
                <a:ext cx="10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Times New Roman" pitchFamily="18" charset="0"/>
                  </a:rPr>
                  <a:t>°2</a:t>
                </a:r>
                <a:r>
                  <a:rPr lang="el-GR" sz="800">
                    <a:solidFill>
                      <a:srgbClr val="000000"/>
                    </a:solidFill>
                    <a:latin typeface="Times New Roman" pitchFamily="18" charset="0"/>
                    <a:cs typeface="Times New Roman" pitchFamily="18" charset="0"/>
                  </a:rPr>
                  <a:t>θ</a:t>
                </a:r>
              </a:p>
            </p:txBody>
          </p:sp>
          <p:sp>
            <p:nvSpPr>
              <p:cNvPr id="34" name="Line 8">
                <a:extLst>
                  <a:ext uri="{FF2B5EF4-FFF2-40B4-BE49-F238E27FC236}">
                    <a16:creationId xmlns:a16="http://schemas.microsoft.com/office/drawing/2014/main" id="{A685B8AA-C8A2-43B9-A1D3-F0E59B8DB2D9}"/>
                  </a:ext>
                </a:extLst>
              </p:cNvPr>
              <p:cNvSpPr>
                <a:spLocks noChangeShapeType="1"/>
              </p:cNvSpPr>
              <p:nvPr/>
            </p:nvSpPr>
            <p:spPr bwMode="auto">
              <a:xfrm>
                <a:off x="606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9">
                <a:extLst>
                  <a:ext uri="{FF2B5EF4-FFF2-40B4-BE49-F238E27FC236}">
                    <a16:creationId xmlns:a16="http://schemas.microsoft.com/office/drawing/2014/main" id="{F4102A8E-FCCC-42CB-8779-7EC090B949AB}"/>
                  </a:ext>
                </a:extLst>
              </p:cNvPr>
              <p:cNvSpPr>
                <a:spLocks noChangeShapeType="1"/>
              </p:cNvSpPr>
              <p:nvPr/>
            </p:nvSpPr>
            <p:spPr bwMode="auto">
              <a:xfrm>
                <a:off x="6092"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0">
                <a:extLst>
                  <a:ext uri="{FF2B5EF4-FFF2-40B4-BE49-F238E27FC236}">
                    <a16:creationId xmlns:a16="http://schemas.microsoft.com/office/drawing/2014/main" id="{931DAF0D-B891-4093-9FCF-478E6A66C6F5}"/>
                  </a:ext>
                </a:extLst>
              </p:cNvPr>
              <p:cNvSpPr>
                <a:spLocks noChangeShapeType="1"/>
              </p:cNvSpPr>
              <p:nvPr/>
            </p:nvSpPr>
            <p:spPr bwMode="auto">
              <a:xfrm>
                <a:off x="612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1">
                <a:extLst>
                  <a:ext uri="{FF2B5EF4-FFF2-40B4-BE49-F238E27FC236}">
                    <a16:creationId xmlns:a16="http://schemas.microsoft.com/office/drawing/2014/main" id="{5F6D28E4-6193-42D6-AF3A-162623A9C75E}"/>
                  </a:ext>
                </a:extLst>
              </p:cNvPr>
              <p:cNvSpPr>
                <a:spLocks noChangeShapeType="1"/>
              </p:cNvSpPr>
              <p:nvPr/>
            </p:nvSpPr>
            <p:spPr bwMode="auto">
              <a:xfrm>
                <a:off x="615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2">
                <a:extLst>
                  <a:ext uri="{FF2B5EF4-FFF2-40B4-BE49-F238E27FC236}">
                    <a16:creationId xmlns:a16="http://schemas.microsoft.com/office/drawing/2014/main" id="{A10BAC72-0284-4A37-93A9-6410AF37D672}"/>
                  </a:ext>
                </a:extLst>
              </p:cNvPr>
              <p:cNvSpPr>
                <a:spLocks noChangeShapeType="1"/>
              </p:cNvSpPr>
              <p:nvPr/>
            </p:nvSpPr>
            <p:spPr bwMode="auto">
              <a:xfrm>
                <a:off x="617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3">
                <a:extLst>
                  <a:ext uri="{FF2B5EF4-FFF2-40B4-BE49-F238E27FC236}">
                    <a16:creationId xmlns:a16="http://schemas.microsoft.com/office/drawing/2014/main" id="{E64571E3-3D79-4A7D-A4BF-021151CA186F}"/>
                  </a:ext>
                </a:extLst>
              </p:cNvPr>
              <p:cNvSpPr>
                <a:spLocks noChangeShapeType="1"/>
              </p:cNvSpPr>
              <p:nvPr/>
            </p:nvSpPr>
            <p:spPr bwMode="auto">
              <a:xfrm>
                <a:off x="6175" y="3513"/>
                <a:ext cx="0" cy="2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Rectangle 14">
                <a:extLst>
                  <a:ext uri="{FF2B5EF4-FFF2-40B4-BE49-F238E27FC236}">
                    <a16:creationId xmlns:a16="http://schemas.microsoft.com/office/drawing/2014/main" id="{980221AC-4DB9-4C43-93EA-0876028EC953}"/>
                  </a:ext>
                </a:extLst>
              </p:cNvPr>
              <p:cNvSpPr>
                <a:spLocks noChangeArrowheads="1"/>
              </p:cNvSpPr>
              <p:nvPr/>
            </p:nvSpPr>
            <p:spPr bwMode="auto">
              <a:xfrm>
                <a:off x="6137" y="3527"/>
                <a:ext cx="7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700">
                    <a:solidFill>
                      <a:srgbClr val="000000"/>
                    </a:solidFill>
                  </a:rPr>
                  <a:t>10</a:t>
                </a:r>
              </a:p>
            </p:txBody>
          </p:sp>
          <p:sp>
            <p:nvSpPr>
              <p:cNvPr id="41" name="Line 15">
                <a:extLst>
                  <a:ext uri="{FF2B5EF4-FFF2-40B4-BE49-F238E27FC236}">
                    <a16:creationId xmlns:a16="http://schemas.microsoft.com/office/drawing/2014/main" id="{09A5C34C-5645-446F-8F43-1351CB6BAE43}"/>
                  </a:ext>
                </a:extLst>
              </p:cNvPr>
              <p:cNvSpPr>
                <a:spLocks noChangeShapeType="1"/>
              </p:cNvSpPr>
              <p:nvPr/>
            </p:nvSpPr>
            <p:spPr bwMode="auto">
              <a:xfrm>
                <a:off x="620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6">
                <a:extLst>
                  <a:ext uri="{FF2B5EF4-FFF2-40B4-BE49-F238E27FC236}">
                    <a16:creationId xmlns:a16="http://schemas.microsoft.com/office/drawing/2014/main" id="{3AD9647B-8D07-40A0-A1A1-7C5CA5AB1459}"/>
                  </a:ext>
                </a:extLst>
              </p:cNvPr>
              <p:cNvSpPr>
                <a:spLocks noChangeShapeType="1"/>
              </p:cNvSpPr>
              <p:nvPr/>
            </p:nvSpPr>
            <p:spPr bwMode="auto">
              <a:xfrm>
                <a:off x="6227"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7">
                <a:extLst>
                  <a:ext uri="{FF2B5EF4-FFF2-40B4-BE49-F238E27FC236}">
                    <a16:creationId xmlns:a16="http://schemas.microsoft.com/office/drawing/2014/main" id="{9C89E2F5-E471-4C82-8C5F-DFF13A064780}"/>
                  </a:ext>
                </a:extLst>
              </p:cNvPr>
              <p:cNvSpPr>
                <a:spLocks noChangeShapeType="1"/>
              </p:cNvSpPr>
              <p:nvPr/>
            </p:nvSpPr>
            <p:spPr bwMode="auto">
              <a:xfrm>
                <a:off x="625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8">
                <a:extLst>
                  <a:ext uri="{FF2B5EF4-FFF2-40B4-BE49-F238E27FC236}">
                    <a16:creationId xmlns:a16="http://schemas.microsoft.com/office/drawing/2014/main" id="{1B884523-FAE4-4D7B-A4CD-A98216E8D2AD}"/>
                  </a:ext>
                </a:extLst>
              </p:cNvPr>
              <p:cNvSpPr>
                <a:spLocks noChangeShapeType="1"/>
              </p:cNvSpPr>
              <p:nvPr/>
            </p:nvSpPr>
            <p:spPr bwMode="auto">
              <a:xfrm>
                <a:off x="6279"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9">
                <a:extLst>
                  <a:ext uri="{FF2B5EF4-FFF2-40B4-BE49-F238E27FC236}">
                    <a16:creationId xmlns:a16="http://schemas.microsoft.com/office/drawing/2014/main" id="{173D5B98-9ACE-4744-AB2E-1186850EE544}"/>
                  </a:ext>
                </a:extLst>
              </p:cNvPr>
              <p:cNvSpPr>
                <a:spLocks noChangeShapeType="1"/>
              </p:cNvSpPr>
              <p:nvPr/>
            </p:nvSpPr>
            <p:spPr bwMode="auto">
              <a:xfrm>
                <a:off x="630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0">
                <a:extLst>
                  <a:ext uri="{FF2B5EF4-FFF2-40B4-BE49-F238E27FC236}">
                    <a16:creationId xmlns:a16="http://schemas.microsoft.com/office/drawing/2014/main" id="{87DEC961-4312-4C49-9694-3B999B273B47}"/>
                  </a:ext>
                </a:extLst>
              </p:cNvPr>
              <p:cNvSpPr>
                <a:spLocks noChangeShapeType="1"/>
              </p:cNvSpPr>
              <p:nvPr/>
            </p:nvSpPr>
            <p:spPr bwMode="auto">
              <a:xfrm>
                <a:off x="6329"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21">
                <a:extLst>
                  <a:ext uri="{FF2B5EF4-FFF2-40B4-BE49-F238E27FC236}">
                    <a16:creationId xmlns:a16="http://schemas.microsoft.com/office/drawing/2014/main" id="{09CF50E9-A648-4FD4-BC4D-DD14BA48CB2F}"/>
                  </a:ext>
                </a:extLst>
              </p:cNvPr>
              <p:cNvSpPr>
                <a:spLocks noChangeShapeType="1"/>
              </p:cNvSpPr>
              <p:nvPr/>
            </p:nvSpPr>
            <p:spPr bwMode="auto">
              <a:xfrm>
                <a:off x="635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22">
                <a:extLst>
                  <a:ext uri="{FF2B5EF4-FFF2-40B4-BE49-F238E27FC236}">
                    <a16:creationId xmlns:a16="http://schemas.microsoft.com/office/drawing/2014/main" id="{61C5B180-7C09-44EA-B06A-4B640396F51B}"/>
                  </a:ext>
                </a:extLst>
              </p:cNvPr>
              <p:cNvSpPr>
                <a:spLocks noChangeShapeType="1"/>
              </p:cNvSpPr>
              <p:nvPr/>
            </p:nvSpPr>
            <p:spPr bwMode="auto">
              <a:xfrm>
                <a:off x="638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23">
                <a:extLst>
                  <a:ext uri="{FF2B5EF4-FFF2-40B4-BE49-F238E27FC236}">
                    <a16:creationId xmlns:a16="http://schemas.microsoft.com/office/drawing/2014/main" id="{79C354AB-9443-4A20-8FD3-F8729C1C6183}"/>
                  </a:ext>
                </a:extLst>
              </p:cNvPr>
              <p:cNvSpPr>
                <a:spLocks noChangeShapeType="1"/>
              </p:cNvSpPr>
              <p:nvPr/>
            </p:nvSpPr>
            <p:spPr bwMode="auto">
              <a:xfrm>
                <a:off x="640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4">
                <a:extLst>
                  <a:ext uri="{FF2B5EF4-FFF2-40B4-BE49-F238E27FC236}">
                    <a16:creationId xmlns:a16="http://schemas.microsoft.com/office/drawing/2014/main" id="{FC4100C4-88AD-432D-A606-F4E329DF9DC2}"/>
                  </a:ext>
                </a:extLst>
              </p:cNvPr>
              <p:cNvSpPr>
                <a:spLocks noChangeShapeType="1"/>
              </p:cNvSpPr>
              <p:nvPr/>
            </p:nvSpPr>
            <p:spPr bwMode="auto">
              <a:xfrm>
                <a:off x="643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25">
                <a:extLst>
                  <a:ext uri="{FF2B5EF4-FFF2-40B4-BE49-F238E27FC236}">
                    <a16:creationId xmlns:a16="http://schemas.microsoft.com/office/drawing/2014/main" id="{FFE87AB3-52C0-4AB6-81DF-89A9E011C1D8}"/>
                  </a:ext>
                </a:extLst>
              </p:cNvPr>
              <p:cNvSpPr>
                <a:spLocks noChangeShapeType="1"/>
              </p:cNvSpPr>
              <p:nvPr/>
            </p:nvSpPr>
            <p:spPr bwMode="auto">
              <a:xfrm>
                <a:off x="6431" y="3513"/>
                <a:ext cx="0" cy="2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Rectangle 26">
                <a:extLst>
                  <a:ext uri="{FF2B5EF4-FFF2-40B4-BE49-F238E27FC236}">
                    <a16:creationId xmlns:a16="http://schemas.microsoft.com/office/drawing/2014/main" id="{FFC379F4-7043-4961-8F2E-2142B55C18B5}"/>
                  </a:ext>
                </a:extLst>
              </p:cNvPr>
              <p:cNvSpPr>
                <a:spLocks noChangeArrowheads="1"/>
              </p:cNvSpPr>
              <p:nvPr/>
            </p:nvSpPr>
            <p:spPr bwMode="auto">
              <a:xfrm>
                <a:off x="6392" y="3527"/>
                <a:ext cx="7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700">
                    <a:solidFill>
                      <a:srgbClr val="000000"/>
                    </a:solidFill>
                  </a:rPr>
                  <a:t>20</a:t>
                </a:r>
              </a:p>
            </p:txBody>
          </p:sp>
          <p:sp>
            <p:nvSpPr>
              <p:cNvPr id="53" name="Line 27">
                <a:extLst>
                  <a:ext uri="{FF2B5EF4-FFF2-40B4-BE49-F238E27FC236}">
                    <a16:creationId xmlns:a16="http://schemas.microsoft.com/office/drawing/2014/main" id="{E2200185-AD9F-4541-955F-7A46DB2A84B7}"/>
                  </a:ext>
                </a:extLst>
              </p:cNvPr>
              <p:cNvSpPr>
                <a:spLocks noChangeShapeType="1"/>
              </p:cNvSpPr>
              <p:nvPr/>
            </p:nvSpPr>
            <p:spPr bwMode="auto">
              <a:xfrm>
                <a:off x="6457"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8">
                <a:extLst>
                  <a:ext uri="{FF2B5EF4-FFF2-40B4-BE49-F238E27FC236}">
                    <a16:creationId xmlns:a16="http://schemas.microsoft.com/office/drawing/2014/main" id="{D16D19CE-237F-4E5C-8F22-E30B4894D846}"/>
                  </a:ext>
                </a:extLst>
              </p:cNvPr>
              <p:cNvSpPr>
                <a:spLocks noChangeShapeType="1"/>
              </p:cNvSpPr>
              <p:nvPr/>
            </p:nvSpPr>
            <p:spPr bwMode="auto">
              <a:xfrm>
                <a:off x="648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9">
                <a:extLst>
                  <a:ext uri="{FF2B5EF4-FFF2-40B4-BE49-F238E27FC236}">
                    <a16:creationId xmlns:a16="http://schemas.microsoft.com/office/drawing/2014/main" id="{FDD159EE-EB2C-49C1-9F11-25D4EEB12E6F}"/>
                  </a:ext>
                </a:extLst>
              </p:cNvPr>
              <p:cNvSpPr>
                <a:spLocks noChangeShapeType="1"/>
              </p:cNvSpPr>
              <p:nvPr/>
            </p:nvSpPr>
            <p:spPr bwMode="auto">
              <a:xfrm>
                <a:off x="6507"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30">
                <a:extLst>
                  <a:ext uri="{FF2B5EF4-FFF2-40B4-BE49-F238E27FC236}">
                    <a16:creationId xmlns:a16="http://schemas.microsoft.com/office/drawing/2014/main" id="{A25FFE3F-2150-4D14-BB74-ACC420510763}"/>
                  </a:ext>
                </a:extLst>
              </p:cNvPr>
              <p:cNvSpPr>
                <a:spLocks noChangeShapeType="1"/>
              </p:cNvSpPr>
              <p:nvPr/>
            </p:nvSpPr>
            <p:spPr bwMode="auto">
              <a:xfrm>
                <a:off x="653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31">
                <a:extLst>
                  <a:ext uri="{FF2B5EF4-FFF2-40B4-BE49-F238E27FC236}">
                    <a16:creationId xmlns:a16="http://schemas.microsoft.com/office/drawing/2014/main" id="{4D1F8D36-14AB-4DBC-A55A-DF6A87AF5E53}"/>
                  </a:ext>
                </a:extLst>
              </p:cNvPr>
              <p:cNvSpPr>
                <a:spLocks noChangeShapeType="1"/>
              </p:cNvSpPr>
              <p:nvPr/>
            </p:nvSpPr>
            <p:spPr bwMode="auto">
              <a:xfrm>
                <a:off x="6558"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32">
                <a:extLst>
                  <a:ext uri="{FF2B5EF4-FFF2-40B4-BE49-F238E27FC236}">
                    <a16:creationId xmlns:a16="http://schemas.microsoft.com/office/drawing/2014/main" id="{FDD23D28-5DCA-4A1A-818C-7091F0EB4FA1}"/>
                  </a:ext>
                </a:extLst>
              </p:cNvPr>
              <p:cNvSpPr>
                <a:spLocks noChangeShapeType="1"/>
              </p:cNvSpPr>
              <p:nvPr/>
            </p:nvSpPr>
            <p:spPr bwMode="auto">
              <a:xfrm>
                <a:off x="658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3">
                <a:extLst>
                  <a:ext uri="{FF2B5EF4-FFF2-40B4-BE49-F238E27FC236}">
                    <a16:creationId xmlns:a16="http://schemas.microsoft.com/office/drawing/2014/main" id="{DF7D5ACC-D59F-48D8-9756-17D3CB64EAA9}"/>
                  </a:ext>
                </a:extLst>
              </p:cNvPr>
              <p:cNvSpPr>
                <a:spLocks noChangeShapeType="1"/>
              </p:cNvSpPr>
              <p:nvPr/>
            </p:nvSpPr>
            <p:spPr bwMode="auto">
              <a:xfrm>
                <a:off x="6610"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34">
                <a:extLst>
                  <a:ext uri="{FF2B5EF4-FFF2-40B4-BE49-F238E27FC236}">
                    <a16:creationId xmlns:a16="http://schemas.microsoft.com/office/drawing/2014/main" id="{EDE55B2C-3A97-4FEF-AEFD-3FDE2600E9F1}"/>
                  </a:ext>
                </a:extLst>
              </p:cNvPr>
              <p:cNvSpPr>
                <a:spLocks noChangeShapeType="1"/>
              </p:cNvSpPr>
              <p:nvPr/>
            </p:nvSpPr>
            <p:spPr bwMode="auto">
              <a:xfrm>
                <a:off x="6634"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35">
                <a:extLst>
                  <a:ext uri="{FF2B5EF4-FFF2-40B4-BE49-F238E27FC236}">
                    <a16:creationId xmlns:a16="http://schemas.microsoft.com/office/drawing/2014/main" id="{78CCF194-F54D-4AAC-BE31-32A4056BC706}"/>
                  </a:ext>
                </a:extLst>
              </p:cNvPr>
              <p:cNvSpPr>
                <a:spLocks noChangeShapeType="1"/>
              </p:cNvSpPr>
              <p:nvPr/>
            </p:nvSpPr>
            <p:spPr bwMode="auto">
              <a:xfrm>
                <a:off x="6660"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36">
                <a:extLst>
                  <a:ext uri="{FF2B5EF4-FFF2-40B4-BE49-F238E27FC236}">
                    <a16:creationId xmlns:a16="http://schemas.microsoft.com/office/drawing/2014/main" id="{2F3A23E6-56AF-46A6-A9CF-AF36E4C5C8CF}"/>
                  </a:ext>
                </a:extLst>
              </p:cNvPr>
              <p:cNvSpPr>
                <a:spLocks noChangeShapeType="1"/>
              </p:cNvSpPr>
              <p:nvPr/>
            </p:nvSpPr>
            <p:spPr bwMode="auto">
              <a:xfrm>
                <a:off x="6686"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37">
                <a:extLst>
                  <a:ext uri="{FF2B5EF4-FFF2-40B4-BE49-F238E27FC236}">
                    <a16:creationId xmlns:a16="http://schemas.microsoft.com/office/drawing/2014/main" id="{48D1F24E-3F15-4ACB-8D2E-3BC48B3EA5B9}"/>
                  </a:ext>
                </a:extLst>
              </p:cNvPr>
              <p:cNvSpPr>
                <a:spLocks noChangeShapeType="1"/>
              </p:cNvSpPr>
              <p:nvPr/>
            </p:nvSpPr>
            <p:spPr bwMode="auto">
              <a:xfrm>
                <a:off x="6686" y="3513"/>
                <a:ext cx="0" cy="2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Rectangle 38">
                <a:extLst>
                  <a:ext uri="{FF2B5EF4-FFF2-40B4-BE49-F238E27FC236}">
                    <a16:creationId xmlns:a16="http://schemas.microsoft.com/office/drawing/2014/main" id="{C8240B05-F87D-4321-BFD1-F0105F9F0BDE}"/>
                  </a:ext>
                </a:extLst>
              </p:cNvPr>
              <p:cNvSpPr>
                <a:spLocks noChangeArrowheads="1"/>
              </p:cNvSpPr>
              <p:nvPr/>
            </p:nvSpPr>
            <p:spPr bwMode="auto">
              <a:xfrm>
                <a:off x="6648" y="3527"/>
                <a:ext cx="7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700">
                    <a:solidFill>
                      <a:srgbClr val="000000"/>
                    </a:solidFill>
                  </a:rPr>
                  <a:t>30</a:t>
                </a:r>
              </a:p>
            </p:txBody>
          </p:sp>
          <p:sp>
            <p:nvSpPr>
              <p:cNvPr id="65" name="Line 39">
                <a:extLst>
                  <a:ext uri="{FF2B5EF4-FFF2-40B4-BE49-F238E27FC236}">
                    <a16:creationId xmlns:a16="http://schemas.microsoft.com/office/drawing/2014/main" id="{0BE1CE08-60A4-4744-B879-B343F42FC967}"/>
                  </a:ext>
                </a:extLst>
              </p:cNvPr>
              <p:cNvSpPr>
                <a:spLocks noChangeShapeType="1"/>
              </p:cNvSpPr>
              <p:nvPr/>
            </p:nvSpPr>
            <p:spPr bwMode="auto">
              <a:xfrm>
                <a:off x="6712"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40">
                <a:extLst>
                  <a:ext uri="{FF2B5EF4-FFF2-40B4-BE49-F238E27FC236}">
                    <a16:creationId xmlns:a16="http://schemas.microsoft.com/office/drawing/2014/main" id="{06191A1B-8FE0-446E-93C5-32344DC3E2DE}"/>
                  </a:ext>
                </a:extLst>
              </p:cNvPr>
              <p:cNvSpPr>
                <a:spLocks noChangeShapeType="1"/>
              </p:cNvSpPr>
              <p:nvPr/>
            </p:nvSpPr>
            <p:spPr bwMode="auto">
              <a:xfrm>
                <a:off x="6736"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41">
                <a:extLst>
                  <a:ext uri="{FF2B5EF4-FFF2-40B4-BE49-F238E27FC236}">
                    <a16:creationId xmlns:a16="http://schemas.microsoft.com/office/drawing/2014/main" id="{E6A95166-A9B0-4356-9DEE-4A6CB15F1E65}"/>
                  </a:ext>
                </a:extLst>
              </p:cNvPr>
              <p:cNvSpPr>
                <a:spLocks noChangeShapeType="1"/>
              </p:cNvSpPr>
              <p:nvPr/>
            </p:nvSpPr>
            <p:spPr bwMode="auto">
              <a:xfrm>
                <a:off x="6762"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42">
                <a:extLst>
                  <a:ext uri="{FF2B5EF4-FFF2-40B4-BE49-F238E27FC236}">
                    <a16:creationId xmlns:a16="http://schemas.microsoft.com/office/drawing/2014/main" id="{9E350BC2-B823-4A2F-AAB9-5977F8E13DC1}"/>
                  </a:ext>
                </a:extLst>
              </p:cNvPr>
              <p:cNvSpPr>
                <a:spLocks noChangeShapeType="1"/>
              </p:cNvSpPr>
              <p:nvPr/>
            </p:nvSpPr>
            <p:spPr bwMode="auto">
              <a:xfrm>
                <a:off x="6788"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43">
                <a:extLst>
                  <a:ext uri="{FF2B5EF4-FFF2-40B4-BE49-F238E27FC236}">
                    <a16:creationId xmlns:a16="http://schemas.microsoft.com/office/drawing/2014/main" id="{910B6741-5227-4FAF-98B4-5CA07CFCFBF8}"/>
                  </a:ext>
                </a:extLst>
              </p:cNvPr>
              <p:cNvSpPr>
                <a:spLocks noChangeShapeType="1"/>
              </p:cNvSpPr>
              <p:nvPr/>
            </p:nvSpPr>
            <p:spPr bwMode="auto">
              <a:xfrm>
                <a:off x="6814"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44">
                <a:extLst>
                  <a:ext uri="{FF2B5EF4-FFF2-40B4-BE49-F238E27FC236}">
                    <a16:creationId xmlns:a16="http://schemas.microsoft.com/office/drawing/2014/main" id="{888D66A4-2BA5-4CD2-88F0-0EC27C90ABEE}"/>
                  </a:ext>
                </a:extLst>
              </p:cNvPr>
              <p:cNvSpPr>
                <a:spLocks noChangeShapeType="1"/>
              </p:cNvSpPr>
              <p:nvPr/>
            </p:nvSpPr>
            <p:spPr bwMode="auto">
              <a:xfrm>
                <a:off x="6840"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45">
                <a:extLst>
                  <a:ext uri="{FF2B5EF4-FFF2-40B4-BE49-F238E27FC236}">
                    <a16:creationId xmlns:a16="http://schemas.microsoft.com/office/drawing/2014/main" id="{21A4EE80-7AA6-4F68-B76D-FADF46EBF774}"/>
                  </a:ext>
                </a:extLst>
              </p:cNvPr>
              <p:cNvSpPr>
                <a:spLocks noChangeShapeType="1"/>
              </p:cNvSpPr>
              <p:nvPr/>
            </p:nvSpPr>
            <p:spPr bwMode="auto">
              <a:xfrm>
                <a:off x="6864"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46">
                <a:extLst>
                  <a:ext uri="{FF2B5EF4-FFF2-40B4-BE49-F238E27FC236}">
                    <a16:creationId xmlns:a16="http://schemas.microsoft.com/office/drawing/2014/main" id="{FE2E5446-D255-453F-A74A-D4310B0A7577}"/>
                  </a:ext>
                </a:extLst>
              </p:cNvPr>
              <p:cNvSpPr>
                <a:spLocks noChangeShapeType="1"/>
              </p:cNvSpPr>
              <p:nvPr/>
            </p:nvSpPr>
            <p:spPr bwMode="auto">
              <a:xfrm>
                <a:off x="6890"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47">
                <a:extLst>
                  <a:ext uri="{FF2B5EF4-FFF2-40B4-BE49-F238E27FC236}">
                    <a16:creationId xmlns:a16="http://schemas.microsoft.com/office/drawing/2014/main" id="{ED7025E6-D73D-41E6-B228-B086278B245D}"/>
                  </a:ext>
                </a:extLst>
              </p:cNvPr>
              <p:cNvSpPr>
                <a:spLocks noChangeShapeType="1"/>
              </p:cNvSpPr>
              <p:nvPr/>
            </p:nvSpPr>
            <p:spPr bwMode="auto">
              <a:xfrm>
                <a:off x="6916"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48">
                <a:extLst>
                  <a:ext uri="{FF2B5EF4-FFF2-40B4-BE49-F238E27FC236}">
                    <a16:creationId xmlns:a16="http://schemas.microsoft.com/office/drawing/2014/main" id="{DD52ED02-203D-4EB7-981B-E5730F119552}"/>
                  </a:ext>
                </a:extLst>
              </p:cNvPr>
              <p:cNvSpPr>
                <a:spLocks noChangeShapeType="1"/>
              </p:cNvSpPr>
              <p:nvPr/>
            </p:nvSpPr>
            <p:spPr bwMode="auto">
              <a:xfrm>
                <a:off x="6942"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49">
                <a:extLst>
                  <a:ext uri="{FF2B5EF4-FFF2-40B4-BE49-F238E27FC236}">
                    <a16:creationId xmlns:a16="http://schemas.microsoft.com/office/drawing/2014/main" id="{D2F824B6-E78D-40DC-809B-5B65052F7886}"/>
                  </a:ext>
                </a:extLst>
              </p:cNvPr>
              <p:cNvSpPr>
                <a:spLocks noChangeShapeType="1"/>
              </p:cNvSpPr>
              <p:nvPr/>
            </p:nvSpPr>
            <p:spPr bwMode="auto">
              <a:xfrm>
                <a:off x="6942" y="3513"/>
                <a:ext cx="0" cy="2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Rectangle 50">
                <a:extLst>
                  <a:ext uri="{FF2B5EF4-FFF2-40B4-BE49-F238E27FC236}">
                    <a16:creationId xmlns:a16="http://schemas.microsoft.com/office/drawing/2014/main" id="{CEC6D2C4-E826-48BB-B9C0-CF1A9BA3BE3C}"/>
                  </a:ext>
                </a:extLst>
              </p:cNvPr>
              <p:cNvSpPr>
                <a:spLocks noChangeArrowheads="1"/>
              </p:cNvSpPr>
              <p:nvPr/>
            </p:nvSpPr>
            <p:spPr bwMode="auto">
              <a:xfrm>
                <a:off x="6903" y="3527"/>
                <a:ext cx="7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700">
                    <a:solidFill>
                      <a:srgbClr val="000000"/>
                    </a:solidFill>
                  </a:rPr>
                  <a:t>40</a:t>
                </a:r>
              </a:p>
            </p:txBody>
          </p:sp>
          <p:sp>
            <p:nvSpPr>
              <p:cNvPr id="77" name="Line 51">
                <a:extLst>
                  <a:ext uri="{FF2B5EF4-FFF2-40B4-BE49-F238E27FC236}">
                    <a16:creationId xmlns:a16="http://schemas.microsoft.com/office/drawing/2014/main" id="{922FC8BB-28E2-4AF5-BA5B-D022E8114864}"/>
                  </a:ext>
                </a:extLst>
              </p:cNvPr>
              <p:cNvSpPr>
                <a:spLocks noChangeShapeType="1"/>
              </p:cNvSpPr>
              <p:nvPr/>
            </p:nvSpPr>
            <p:spPr bwMode="auto">
              <a:xfrm>
                <a:off x="6966"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52">
                <a:extLst>
                  <a:ext uri="{FF2B5EF4-FFF2-40B4-BE49-F238E27FC236}">
                    <a16:creationId xmlns:a16="http://schemas.microsoft.com/office/drawing/2014/main" id="{388C1C95-2742-49BC-8CE1-F58CD6E1871B}"/>
                  </a:ext>
                </a:extLst>
              </p:cNvPr>
              <p:cNvSpPr>
                <a:spLocks noChangeShapeType="1"/>
              </p:cNvSpPr>
              <p:nvPr/>
            </p:nvSpPr>
            <p:spPr bwMode="auto">
              <a:xfrm>
                <a:off x="6992"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53">
                <a:extLst>
                  <a:ext uri="{FF2B5EF4-FFF2-40B4-BE49-F238E27FC236}">
                    <a16:creationId xmlns:a16="http://schemas.microsoft.com/office/drawing/2014/main" id="{480B06E0-D1D6-44E9-9B24-63CD497E29B7}"/>
                  </a:ext>
                </a:extLst>
              </p:cNvPr>
              <p:cNvSpPr>
                <a:spLocks noChangeShapeType="1"/>
              </p:cNvSpPr>
              <p:nvPr/>
            </p:nvSpPr>
            <p:spPr bwMode="auto">
              <a:xfrm>
                <a:off x="7018"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54">
                <a:extLst>
                  <a:ext uri="{FF2B5EF4-FFF2-40B4-BE49-F238E27FC236}">
                    <a16:creationId xmlns:a16="http://schemas.microsoft.com/office/drawing/2014/main" id="{7D56AECA-8133-41A6-B7BE-2E79BBB606CC}"/>
                  </a:ext>
                </a:extLst>
              </p:cNvPr>
              <p:cNvSpPr>
                <a:spLocks noChangeShapeType="1"/>
              </p:cNvSpPr>
              <p:nvPr/>
            </p:nvSpPr>
            <p:spPr bwMode="auto">
              <a:xfrm>
                <a:off x="7044"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55">
                <a:extLst>
                  <a:ext uri="{FF2B5EF4-FFF2-40B4-BE49-F238E27FC236}">
                    <a16:creationId xmlns:a16="http://schemas.microsoft.com/office/drawing/2014/main" id="{E25669A4-D2B5-43B5-9445-C5BCAE32A200}"/>
                  </a:ext>
                </a:extLst>
              </p:cNvPr>
              <p:cNvSpPr>
                <a:spLocks noChangeShapeType="1"/>
              </p:cNvSpPr>
              <p:nvPr/>
            </p:nvSpPr>
            <p:spPr bwMode="auto">
              <a:xfrm>
                <a:off x="7069"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56">
                <a:extLst>
                  <a:ext uri="{FF2B5EF4-FFF2-40B4-BE49-F238E27FC236}">
                    <a16:creationId xmlns:a16="http://schemas.microsoft.com/office/drawing/2014/main" id="{784B475C-1313-45C2-90BE-68E22C6C458A}"/>
                  </a:ext>
                </a:extLst>
              </p:cNvPr>
              <p:cNvSpPr>
                <a:spLocks noChangeShapeType="1"/>
              </p:cNvSpPr>
              <p:nvPr/>
            </p:nvSpPr>
            <p:spPr bwMode="auto">
              <a:xfrm>
                <a:off x="7094"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57">
                <a:extLst>
                  <a:ext uri="{FF2B5EF4-FFF2-40B4-BE49-F238E27FC236}">
                    <a16:creationId xmlns:a16="http://schemas.microsoft.com/office/drawing/2014/main" id="{6A727402-8711-4BF1-B11F-59908A680992}"/>
                  </a:ext>
                </a:extLst>
              </p:cNvPr>
              <p:cNvSpPr>
                <a:spLocks noChangeShapeType="1"/>
              </p:cNvSpPr>
              <p:nvPr/>
            </p:nvSpPr>
            <p:spPr bwMode="auto">
              <a:xfrm>
                <a:off x="7120"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58">
                <a:extLst>
                  <a:ext uri="{FF2B5EF4-FFF2-40B4-BE49-F238E27FC236}">
                    <a16:creationId xmlns:a16="http://schemas.microsoft.com/office/drawing/2014/main" id="{A2CDE0B4-52D1-40B0-80D4-D34CE0C2FFBF}"/>
                  </a:ext>
                </a:extLst>
              </p:cNvPr>
              <p:cNvSpPr>
                <a:spLocks noChangeShapeType="1"/>
              </p:cNvSpPr>
              <p:nvPr/>
            </p:nvSpPr>
            <p:spPr bwMode="auto">
              <a:xfrm>
                <a:off x="7146"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59">
                <a:extLst>
                  <a:ext uri="{FF2B5EF4-FFF2-40B4-BE49-F238E27FC236}">
                    <a16:creationId xmlns:a16="http://schemas.microsoft.com/office/drawing/2014/main" id="{68B13DA4-1682-4E4D-8E60-6E4147602017}"/>
                  </a:ext>
                </a:extLst>
              </p:cNvPr>
              <p:cNvSpPr>
                <a:spLocks noChangeShapeType="1"/>
              </p:cNvSpPr>
              <p:nvPr/>
            </p:nvSpPr>
            <p:spPr bwMode="auto">
              <a:xfrm>
                <a:off x="717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60">
                <a:extLst>
                  <a:ext uri="{FF2B5EF4-FFF2-40B4-BE49-F238E27FC236}">
                    <a16:creationId xmlns:a16="http://schemas.microsoft.com/office/drawing/2014/main" id="{1EA623CE-2A3B-4EEE-AB43-4BB9D214371D}"/>
                  </a:ext>
                </a:extLst>
              </p:cNvPr>
              <p:cNvSpPr>
                <a:spLocks noChangeShapeType="1"/>
              </p:cNvSpPr>
              <p:nvPr/>
            </p:nvSpPr>
            <p:spPr bwMode="auto">
              <a:xfrm>
                <a:off x="719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61">
                <a:extLst>
                  <a:ext uri="{FF2B5EF4-FFF2-40B4-BE49-F238E27FC236}">
                    <a16:creationId xmlns:a16="http://schemas.microsoft.com/office/drawing/2014/main" id="{2E3538BF-8FE5-4B75-BBE5-1987D2BA132E}"/>
                  </a:ext>
                </a:extLst>
              </p:cNvPr>
              <p:cNvSpPr>
                <a:spLocks noChangeShapeType="1"/>
              </p:cNvSpPr>
              <p:nvPr/>
            </p:nvSpPr>
            <p:spPr bwMode="auto">
              <a:xfrm>
                <a:off x="7195" y="3513"/>
                <a:ext cx="0" cy="2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Rectangle 62">
                <a:extLst>
                  <a:ext uri="{FF2B5EF4-FFF2-40B4-BE49-F238E27FC236}">
                    <a16:creationId xmlns:a16="http://schemas.microsoft.com/office/drawing/2014/main" id="{99A8C146-8DC2-4703-A5A5-64609DB0AD3E}"/>
                  </a:ext>
                </a:extLst>
              </p:cNvPr>
              <p:cNvSpPr>
                <a:spLocks noChangeArrowheads="1"/>
              </p:cNvSpPr>
              <p:nvPr/>
            </p:nvSpPr>
            <p:spPr bwMode="auto">
              <a:xfrm>
                <a:off x="7157" y="3527"/>
                <a:ext cx="7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700">
                    <a:solidFill>
                      <a:srgbClr val="000000"/>
                    </a:solidFill>
                  </a:rPr>
                  <a:t>50</a:t>
                </a:r>
              </a:p>
            </p:txBody>
          </p:sp>
          <p:sp>
            <p:nvSpPr>
              <p:cNvPr id="89" name="Line 63">
                <a:extLst>
                  <a:ext uri="{FF2B5EF4-FFF2-40B4-BE49-F238E27FC236}">
                    <a16:creationId xmlns:a16="http://schemas.microsoft.com/office/drawing/2014/main" id="{85A00447-48A6-4B27-A4D6-E4B0FA86313D}"/>
                  </a:ext>
                </a:extLst>
              </p:cNvPr>
              <p:cNvSpPr>
                <a:spLocks noChangeShapeType="1"/>
              </p:cNvSpPr>
              <p:nvPr/>
            </p:nvSpPr>
            <p:spPr bwMode="auto">
              <a:xfrm>
                <a:off x="7222"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64">
                <a:extLst>
                  <a:ext uri="{FF2B5EF4-FFF2-40B4-BE49-F238E27FC236}">
                    <a16:creationId xmlns:a16="http://schemas.microsoft.com/office/drawing/2014/main" id="{E69DDD06-F5EF-4B62-B539-1B2E88EE6D46}"/>
                  </a:ext>
                </a:extLst>
              </p:cNvPr>
              <p:cNvSpPr>
                <a:spLocks noChangeShapeType="1"/>
              </p:cNvSpPr>
              <p:nvPr/>
            </p:nvSpPr>
            <p:spPr bwMode="auto">
              <a:xfrm>
                <a:off x="7248"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65">
                <a:extLst>
                  <a:ext uri="{FF2B5EF4-FFF2-40B4-BE49-F238E27FC236}">
                    <a16:creationId xmlns:a16="http://schemas.microsoft.com/office/drawing/2014/main" id="{ED652328-9050-4B59-BF09-9F7DD8F9F2FB}"/>
                  </a:ext>
                </a:extLst>
              </p:cNvPr>
              <p:cNvSpPr>
                <a:spLocks noChangeShapeType="1"/>
              </p:cNvSpPr>
              <p:nvPr/>
            </p:nvSpPr>
            <p:spPr bwMode="auto">
              <a:xfrm>
                <a:off x="727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66">
                <a:extLst>
                  <a:ext uri="{FF2B5EF4-FFF2-40B4-BE49-F238E27FC236}">
                    <a16:creationId xmlns:a16="http://schemas.microsoft.com/office/drawing/2014/main" id="{2379B1CB-966A-45A2-A4F3-6165B4083D19}"/>
                  </a:ext>
                </a:extLst>
              </p:cNvPr>
              <p:cNvSpPr>
                <a:spLocks noChangeShapeType="1"/>
              </p:cNvSpPr>
              <p:nvPr/>
            </p:nvSpPr>
            <p:spPr bwMode="auto">
              <a:xfrm>
                <a:off x="7297"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67">
                <a:extLst>
                  <a:ext uri="{FF2B5EF4-FFF2-40B4-BE49-F238E27FC236}">
                    <a16:creationId xmlns:a16="http://schemas.microsoft.com/office/drawing/2014/main" id="{ED3705FE-CE75-46F0-81F5-8F31404A4E8B}"/>
                  </a:ext>
                </a:extLst>
              </p:cNvPr>
              <p:cNvSpPr>
                <a:spLocks noChangeShapeType="1"/>
              </p:cNvSpPr>
              <p:nvPr/>
            </p:nvSpPr>
            <p:spPr bwMode="auto">
              <a:xfrm>
                <a:off x="732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68">
                <a:extLst>
                  <a:ext uri="{FF2B5EF4-FFF2-40B4-BE49-F238E27FC236}">
                    <a16:creationId xmlns:a16="http://schemas.microsoft.com/office/drawing/2014/main" id="{88FA9CFD-7CAD-465E-837C-5CA687661DFC}"/>
                  </a:ext>
                </a:extLst>
              </p:cNvPr>
              <p:cNvSpPr>
                <a:spLocks noChangeShapeType="1"/>
              </p:cNvSpPr>
              <p:nvPr/>
            </p:nvSpPr>
            <p:spPr bwMode="auto">
              <a:xfrm>
                <a:off x="7350"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69">
                <a:extLst>
                  <a:ext uri="{FF2B5EF4-FFF2-40B4-BE49-F238E27FC236}">
                    <a16:creationId xmlns:a16="http://schemas.microsoft.com/office/drawing/2014/main" id="{53BD18B0-F7B1-4439-A54B-41322465EC89}"/>
                  </a:ext>
                </a:extLst>
              </p:cNvPr>
              <p:cNvSpPr>
                <a:spLocks noChangeShapeType="1"/>
              </p:cNvSpPr>
              <p:nvPr/>
            </p:nvSpPr>
            <p:spPr bwMode="auto">
              <a:xfrm>
                <a:off x="737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70">
                <a:extLst>
                  <a:ext uri="{FF2B5EF4-FFF2-40B4-BE49-F238E27FC236}">
                    <a16:creationId xmlns:a16="http://schemas.microsoft.com/office/drawing/2014/main" id="{A38DF41C-0D91-49A8-B30F-7D8C08AB8A55}"/>
                  </a:ext>
                </a:extLst>
              </p:cNvPr>
              <p:cNvSpPr>
                <a:spLocks noChangeShapeType="1"/>
              </p:cNvSpPr>
              <p:nvPr/>
            </p:nvSpPr>
            <p:spPr bwMode="auto">
              <a:xfrm>
                <a:off x="740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71">
                <a:extLst>
                  <a:ext uri="{FF2B5EF4-FFF2-40B4-BE49-F238E27FC236}">
                    <a16:creationId xmlns:a16="http://schemas.microsoft.com/office/drawing/2014/main" id="{8A4A40C8-2701-463B-8565-5B418ABFA5D1}"/>
                  </a:ext>
                </a:extLst>
              </p:cNvPr>
              <p:cNvSpPr>
                <a:spLocks noChangeShapeType="1"/>
              </p:cNvSpPr>
              <p:nvPr/>
            </p:nvSpPr>
            <p:spPr bwMode="auto">
              <a:xfrm>
                <a:off x="742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72">
                <a:extLst>
                  <a:ext uri="{FF2B5EF4-FFF2-40B4-BE49-F238E27FC236}">
                    <a16:creationId xmlns:a16="http://schemas.microsoft.com/office/drawing/2014/main" id="{12BD6C3C-FD0C-428D-A4BC-2545B2E3B241}"/>
                  </a:ext>
                </a:extLst>
              </p:cNvPr>
              <p:cNvSpPr>
                <a:spLocks noChangeShapeType="1"/>
              </p:cNvSpPr>
              <p:nvPr/>
            </p:nvSpPr>
            <p:spPr bwMode="auto">
              <a:xfrm>
                <a:off x="745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73">
                <a:extLst>
                  <a:ext uri="{FF2B5EF4-FFF2-40B4-BE49-F238E27FC236}">
                    <a16:creationId xmlns:a16="http://schemas.microsoft.com/office/drawing/2014/main" id="{0B49B983-AA33-400F-B276-A2480FB19320}"/>
                  </a:ext>
                </a:extLst>
              </p:cNvPr>
              <p:cNvSpPr>
                <a:spLocks noChangeShapeType="1"/>
              </p:cNvSpPr>
              <p:nvPr/>
            </p:nvSpPr>
            <p:spPr bwMode="auto">
              <a:xfrm>
                <a:off x="7451" y="3513"/>
                <a:ext cx="0" cy="2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Rectangle 74">
                <a:extLst>
                  <a:ext uri="{FF2B5EF4-FFF2-40B4-BE49-F238E27FC236}">
                    <a16:creationId xmlns:a16="http://schemas.microsoft.com/office/drawing/2014/main" id="{D1BE13C5-BAF0-4FD6-9E1B-A6D175723ADA}"/>
                  </a:ext>
                </a:extLst>
              </p:cNvPr>
              <p:cNvSpPr>
                <a:spLocks noChangeArrowheads="1"/>
              </p:cNvSpPr>
              <p:nvPr/>
            </p:nvSpPr>
            <p:spPr bwMode="auto">
              <a:xfrm>
                <a:off x="7413" y="3527"/>
                <a:ext cx="7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700">
                    <a:solidFill>
                      <a:srgbClr val="000000"/>
                    </a:solidFill>
                  </a:rPr>
                  <a:t>60</a:t>
                </a:r>
              </a:p>
            </p:txBody>
          </p:sp>
          <p:sp>
            <p:nvSpPr>
              <p:cNvPr id="101" name="Line 75">
                <a:extLst>
                  <a:ext uri="{FF2B5EF4-FFF2-40B4-BE49-F238E27FC236}">
                    <a16:creationId xmlns:a16="http://schemas.microsoft.com/office/drawing/2014/main" id="{8D4C3CF2-D7A3-435E-9BC2-95BEECB04E51}"/>
                  </a:ext>
                </a:extLst>
              </p:cNvPr>
              <p:cNvSpPr>
                <a:spLocks noChangeShapeType="1"/>
              </p:cNvSpPr>
              <p:nvPr/>
            </p:nvSpPr>
            <p:spPr bwMode="auto">
              <a:xfrm>
                <a:off x="7477"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76">
                <a:extLst>
                  <a:ext uri="{FF2B5EF4-FFF2-40B4-BE49-F238E27FC236}">
                    <a16:creationId xmlns:a16="http://schemas.microsoft.com/office/drawing/2014/main" id="{6FC725F5-9387-46F9-BD77-7E3B35E192E1}"/>
                  </a:ext>
                </a:extLst>
              </p:cNvPr>
              <p:cNvSpPr>
                <a:spLocks noChangeShapeType="1"/>
              </p:cNvSpPr>
              <p:nvPr/>
            </p:nvSpPr>
            <p:spPr bwMode="auto">
              <a:xfrm>
                <a:off x="750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77">
                <a:extLst>
                  <a:ext uri="{FF2B5EF4-FFF2-40B4-BE49-F238E27FC236}">
                    <a16:creationId xmlns:a16="http://schemas.microsoft.com/office/drawing/2014/main" id="{028F818D-C010-4BA2-AC59-66F79194B6A4}"/>
                  </a:ext>
                </a:extLst>
              </p:cNvPr>
              <p:cNvSpPr>
                <a:spLocks noChangeShapeType="1"/>
              </p:cNvSpPr>
              <p:nvPr/>
            </p:nvSpPr>
            <p:spPr bwMode="auto">
              <a:xfrm>
                <a:off x="7527"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78">
                <a:extLst>
                  <a:ext uri="{FF2B5EF4-FFF2-40B4-BE49-F238E27FC236}">
                    <a16:creationId xmlns:a16="http://schemas.microsoft.com/office/drawing/2014/main" id="{BCD87F9A-7D83-4F0B-B6BC-5142EFBE3D36}"/>
                  </a:ext>
                </a:extLst>
              </p:cNvPr>
              <p:cNvSpPr>
                <a:spLocks noChangeShapeType="1"/>
              </p:cNvSpPr>
              <p:nvPr/>
            </p:nvSpPr>
            <p:spPr bwMode="auto">
              <a:xfrm>
                <a:off x="755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79">
                <a:extLst>
                  <a:ext uri="{FF2B5EF4-FFF2-40B4-BE49-F238E27FC236}">
                    <a16:creationId xmlns:a16="http://schemas.microsoft.com/office/drawing/2014/main" id="{FDA63D4D-A19D-45CE-B776-542C8B4FD808}"/>
                  </a:ext>
                </a:extLst>
              </p:cNvPr>
              <p:cNvSpPr>
                <a:spLocks noChangeShapeType="1"/>
              </p:cNvSpPr>
              <p:nvPr/>
            </p:nvSpPr>
            <p:spPr bwMode="auto">
              <a:xfrm>
                <a:off x="7579"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80">
                <a:extLst>
                  <a:ext uri="{FF2B5EF4-FFF2-40B4-BE49-F238E27FC236}">
                    <a16:creationId xmlns:a16="http://schemas.microsoft.com/office/drawing/2014/main" id="{AA5EBCDA-3652-4BA6-B893-269BBBC4914B}"/>
                  </a:ext>
                </a:extLst>
              </p:cNvPr>
              <p:cNvSpPr>
                <a:spLocks noChangeShapeType="1"/>
              </p:cNvSpPr>
              <p:nvPr/>
            </p:nvSpPr>
            <p:spPr bwMode="auto">
              <a:xfrm>
                <a:off x="760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81">
                <a:extLst>
                  <a:ext uri="{FF2B5EF4-FFF2-40B4-BE49-F238E27FC236}">
                    <a16:creationId xmlns:a16="http://schemas.microsoft.com/office/drawing/2014/main" id="{40B3E26B-7C74-45DB-B751-ED54ABE3F895}"/>
                  </a:ext>
                </a:extLst>
              </p:cNvPr>
              <p:cNvSpPr>
                <a:spLocks noChangeShapeType="1"/>
              </p:cNvSpPr>
              <p:nvPr/>
            </p:nvSpPr>
            <p:spPr bwMode="auto">
              <a:xfrm>
                <a:off x="763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82">
                <a:extLst>
                  <a:ext uri="{FF2B5EF4-FFF2-40B4-BE49-F238E27FC236}">
                    <a16:creationId xmlns:a16="http://schemas.microsoft.com/office/drawing/2014/main" id="{06D55085-DA62-420B-A01C-0D0E7B0C8910}"/>
                  </a:ext>
                </a:extLst>
              </p:cNvPr>
              <p:cNvSpPr>
                <a:spLocks noChangeShapeType="1"/>
              </p:cNvSpPr>
              <p:nvPr/>
            </p:nvSpPr>
            <p:spPr bwMode="auto">
              <a:xfrm>
                <a:off x="765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83">
                <a:extLst>
                  <a:ext uri="{FF2B5EF4-FFF2-40B4-BE49-F238E27FC236}">
                    <a16:creationId xmlns:a16="http://schemas.microsoft.com/office/drawing/2014/main" id="{261CCF7C-EE83-4AE9-8DD4-820FC6F35510}"/>
                  </a:ext>
                </a:extLst>
              </p:cNvPr>
              <p:cNvSpPr>
                <a:spLocks noChangeShapeType="1"/>
              </p:cNvSpPr>
              <p:nvPr/>
            </p:nvSpPr>
            <p:spPr bwMode="auto">
              <a:xfrm>
                <a:off x="768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84">
                <a:extLst>
                  <a:ext uri="{FF2B5EF4-FFF2-40B4-BE49-F238E27FC236}">
                    <a16:creationId xmlns:a16="http://schemas.microsoft.com/office/drawing/2014/main" id="{4BFD8A29-D344-4ED9-B879-4075D6F80757}"/>
                  </a:ext>
                </a:extLst>
              </p:cNvPr>
              <p:cNvSpPr>
                <a:spLocks noChangeShapeType="1"/>
              </p:cNvSpPr>
              <p:nvPr/>
            </p:nvSpPr>
            <p:spPr bwMode="auto">
              <a:xfrm>
                <a:off x="7706"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85">
                <a:extLst>
                  <a:ext uri="{FF2B5EF4-FFF2-40B4-BE49-F238E27FC236}">
                    <a16:creationId xmlns:a16="http://schemas.microsoft.com/office/drawing/2014/main" id="{741F1A9B-43B1-4986-87F6-E66DD33A764E}"/>
                  </a:ext>
                </a:extLst>
              </p:cNvPr>
              <p:cNvSpPr>
                <a:spLocks noChangeShapeType="1"/>
              </p:cNvSpPr>
              <p:nvPr/>
            </p:nvSpPr>
            <p:spPr bwMode="auto">
              <a:xfrm>
                <a:off x="7706" y="3513"/>
                <a:ext cx="0" cy="25"/>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Rectangle 86">
                <a:extLst>
                  <a:ext uri="{FF2B5EF4-FFF2-40B4-BE49-F238E27FC236}">
                    <a16:creationId xmlns:a16="http://schemas.microsoft.com/office/drawing/2014/main" id="{01A61362-F805-4B1C-9D7E-6CE600F5D784}"/>
                  </a:ext>
                </a:extLst>
              </p:cNvPr>
              <p:cNvSpPr>
                <a:spLocks noChangeArrowheads="1"/>
              </p:cNvSpPr>
              <p:nvPr/>
            </p:nvSpPr>
            <p:spPr bwMode="auto">
              <a:xfrm>
                <a:off x="7668" y="3527"/>
                <a:ext cx="7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700">
                    <a:solidFill>
                      <a:srgbClr val="000000"/>
                    </a:solidFill>
                  </a:rPr>
                  <a:t>70</a:t>
                </a:r>
              </a:p>
            </p:txBody>
          </p:sp>
          <p:sp>
            <p:nvSpPr>
              <p:cNvPr id="113" name="Line 87">
                <a:extLst>
                  <a:ext uri="{FF2B5EF4-FFF2-40B4-BE49-F238E27FC236}">
                    <a16:creationId xmlns:a16="http://schemas.microsoft.com/office/drawing/2014/main" id="{522847B3-CD5D-4E53-8DD2-E9AA60372C51}"/>
                  </a:ext>
                </a:extLst>
              </p:cNvPr>
              <p:cNvSpPr>
                <a:spLocks noChangeShapeType="1"/>
              </p:cNvSpPr>
              <p:nvPr/>
            </p:nvSpPr>
            <p:spPr bwMode="auto">
              <a:xfrm>
                <a:off x="773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88">
                <a:extLst>
                  <a:ext uri="{FF2B5EF4-FFF2-40B4-BE49-F238E27FC236}">
                    <a16:creationId xmlns:a16="http://schemas.microsoft.com/office/drawing/2014/main" id="{C40FAE23-CD69-4ECF-A228-C68DE1D2D93A}"/>
                  </a:ext>
                </a:extLst>
              </p:cNvPr>
              <p:cNvSpPr>
                <a:spLocks noChangeShapeType="1"/>
              </p:cNvSpPr>
              <p:nvPr/>
            </p:nvSpPr>
            <p:spPr bwMode="auto">
              <a:xfrm>
                <a:off x="7757"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89">
                <a:extLst>
                  <a:ext uri="{FF2B5EF4-FFF2-40B4-BE49-F238E27FC236}">
                    <a16:creationId xmlns:a16="http://schemas.microsoft.com/office/drawing/2014/main" id="{53742FCC-8D28-4AB3-A0E6-0BE3E34538D9}"/>
                  </a:ext>
                </a:extLst>
              </p:cNvPr>
              <p:cNvSpPr>
                <a:spLocks noChangeShapeType="1"/>
              </p:cNvSpPr>
              <p:nvPr/>
            </p:nvSpPr>
            <p:spPr bwMode="auto">
              <a:xfrm>
                <a:off x="7783"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90">
                <a:extLst>
                  <a:ext uri="{FF2B5EF4-FFF2-40B4-BE49-F238E27FC236}">
                    <a16:creationId xmlns:a16="http://schemas.microsoft.com/office/drawing/2014/main" id="{505EA1F1-ACDA-450C-BB95-3A14E1BA836D}"/>
                  </a:ext>
                </a:extLst>
              </p:cNvPr>
              <p:cNvSpPr>
                <a:spLocks noChangeShapeType="1"/>
              </p:cNvSpPr>
              <p:nvPr/>
            </p:nvSpPr>
            <p:spPr bwMode="auto">
              <a:xfrm>
                <a:off x="7808"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91">
                <a:extLst>
                  <a:ext uri="{FF2B5EF4-FFF2-40B4-BE49-F238E27FC236}">
                    <a16:creationId xmlns:a16="http://schemas.microsoft.com/office/drawing/2014/main" id="{3F2A4E86-65D4-4A1F-B55A-F330E241DCA2}"/>
                  </a:ext>
                </a:extLst>
              </p:cNvPr>
              <p:cNvSpPr>
                <a:spLocks noChangeShapeType="1"/>
              </p:cNvSpPr>
              <p:nvPr/>
            </p:nvSpPr>
            <p:spPr bwMode="auto">
              <a:xfrm>
                <a:off x="7834"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92">
                <a:extLst>
                  <a:ext uri="{FF2B5EF4-FFF2-40B4-BE49-F238E27FC236}">
                    <a16:creationId xmlns:a16="http://schemas.microsoft.com/office/drawing/2014/main" id="{A832126C-EFE3-4EEE-ADBB-DF092EAA3674}"/>
                  </a:ext>
                </a:extLst>
              </p:cNvPr>
              <p:cNvSpPr>
                <a:spLocks noChangeShapeType="1"/>
              </p:cNvSpPr>
              <p:nvPr/>
            </p:nvSpPr>
            <p:spPr bwMode="auto">
              <a:xfrm>
                <a:off x="7861"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93">
                <a:extLst>
                  <a:ext uri="{FF2B5EF4-FFF2-40B4-BE49-F238E27FC236}">
                    <a16:creationId xmlns:a16="http://schemas.microsoft.com/office/drawing/2014/main" id="{5ABED023-2861-4377-A112-785E940C5CBB}"/>
                  </a:ext>
                </a:extLst>
              </p:cNvPr>
              <p:cNvSpPr>
                <a:spLocks noChangeShapeType="1"/>
              </p:cNvSpPr>
              <p:nvPr/>
            </p:nvSpPr>
            <p:spPr bwMode="auto">
              <a:xfrm>
                <a:off x="7885"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94">
                <a:extLst>
                  <a:ext uri="{FF2B5EF4-FFF2-40B4-BE49-F238E27FC236}">
                    <a16:creationId xmlns:a16="http://schemas.microsoft.com/office/drawing/2014/main" id="{E78A09B1-31EC-4E28-A66D-56C7F7846E01}"/>
                  </a:ext>
                </a:extLst>
              </p:cNvPr>
              <p:cNvSpPr>
                <a:spLocks noChangeShapeType="1"/>
              </p:cNvSpPr>
              <p:nvPr/>
            </p:nvSpPr>
            <p:spPr bwMode="auto">
              <a:xfrm>
                <a:off x="7910"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95">
                <a:extLst>
                  <a:ext uri="{FF2B5EF4-FFF2-40B4-BE49-F238E27FC236}">
                    <a16:creationId xmlns:a16="http://schemas.microsoft.com/office/drawing/2014/main" id="{7D60BBFE-A79F-450B-9E13-91394FBFEED9}"/>
                  </a:ext>
                </a:extLst>
              </p:cNvPr>
              <p:cNvSpPr>
                <a:spLocks noChangeShapeType="1"/>
              </p:cNvSpPr>
              <p:nvPr/>
            </p:nvSpPr>
            <p:spPr bwMode="auto">
              <a:xfrm>
                <a:off x="7936" y="3513"/>
                <a:ext cx="0" cy="10"/>
              </a:xfrm>
              <a:prstGeom prst="line">
                <a:avLst/>
              </a:prstGeom>
              <a:noFill/>
              <a:ln w="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Rectangle 96">
                <a:extLst>
                  <a:ext uri="{FF2B5EF4-FFF2-40B4-BE49-F238E27FC236}">
                    <a16:creationId xmlns:a16="http://schemas.microsoft.com/office/drawing/2014/main" id="{407C335A-0942-4B27-9895-197958516823}"/>
                  </a:ext>
                </a:extLst>
              </p:cNvPr>
              <p:cNvSpPr>
                <a:spLocks noChangeArrowheads="1"/>
              </p:cNvSpPr>
              <p:nvPr/>
            </p:nvSpPr>
            <p:spPr bwMode="auto">
              <a:xfrm rot="-5400000">
                <a:off x="6227" y="2887"/>
                <a:ext cx="21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Times New Roman" pitchFamily="18" charset="0"/>
                  </a:rPr>
                  <a:t>Mullite</a:t>
                </a:r>
              </a:p>
            </p:txBody>
          </p:sp>
          <p:sp>
            <p:nvSpPr>
              <p:cNvPr id="123" name="Freeform 105">
                <a:extLst>
                  <a:ext uri="{FF2B5EF4-FFF2-40B4-BE49-F238E27FC236}">
                    <a16:creationId xmlns:a16="http://schemas.microsoft.com/office/drawing/2014/main" id="{705392D2-E885-498D-97B5-1699BF52DAA9}"/>
                  </a:ext>
                </a:extLst>
              </p:cNvPr>
              <p:cNvSpPr>
                <a:spLocks/>
              </p:cNvSpPr>
              <p:nvPr/>
            </p:nvSpPr>
            <p:spPr bwMode="auto">
              <a:xfrm>
                <a:off x="6049" y="2628"/>
                <a:ext cx="1912" cy="769"/>
              </a:xfrm>
              <a:custGeom>
                <a:avLst/>
                <a:gdLst>
                  <a:gd name="T0" fmla="*/ 2147483646 w 1182"/>
                  <a:gd name="T1" fmla="*/ 2147483646 h 391"/>
                  <a:gd name="T2" fmla="*/ 2147483646 w 1182"/>
                  <a:gd name="T3" fmla="*/ 2147483646 h 391"/>
                  <a:gd name="T4" fmla="*/ 2147483646 w 1182"/>
                  <a:gd name="T5" fmla="*/ 2147483646 h 391"/>
                  <a:gd name="T6" fmla="*/ 2147483646 w 1182"/>
                  <a:gd name="T7" fmla="*/ 2147483646 h 391"/>
                  <a:gd name="T8" fmla="*/ 2147483646 w 1182"/>
                  <a:gd name="T9" fmla="*/ 2147483646 h 391"/>
                  <a:gd name="T10" fmla="*/ 2147483646 w 1182"/>
                  <a:gd name="T11" fmla="*/ 2147483646 h 391"/>
                  <a:gd name="T12" fmla="*/ 2147483646 w 1182"/>
                  <a:gd name="T13" fmla="*/ 2147483646 h 391"/>
                  <a:gd name="T14" fmla="*/ 2147483646 w 1182"/>
                  <a:gd name="T15" fmla="*/ 2147483646 h 391"/>
                  <a:gd name="T16" fmla="*/ 2147483646 w 1182"/>
                  <a:gd name="T17" fmla="*/ 2147483646 h 391"/>
                  <a:gd name="T18" fmla="*/ 2147483646 w 1182"/>
                  <a:gd name="T19" fmla="*/ 2147483646 h 391"/>
                  <a:gd name="T20" fmla="*/ 2147483646 w 1182"/>
                  <a:gd name="T21" fmla="*/ 2147483646 h 391"/>
                  <a:gd name="T22" fmla="*/ 2147483646 w 1182"/>
                  <a:gd name="T23" fmla="*/ 2147483646 h 391"/>
                  <a:gd name="T24" fmla="*/ 2147483646 w 1182"/>
                  <a:gd name="T25" fmla="*/ 2147483646 h 391"/>
                  <a:gd name="T26" fmla="*/ 2147483646 w 1182"/>
                  <a:gd name="T27" fmla="*/ 2147483646 h 391"/>
                  <a:gd name="T28" fmla="*/ 2147483646 w 1182"/>
                  <a:gd name="T29" fmla="*/ 2147483646 h 391"/>
                  <a:gd name="T30" fmla="*/ 2147483646 w 1182"/>
                  <a:gd name="T31" fmla="*/ 2147483646 h 391"/>
                  <a:gd name="T32" fmla="*/ 2147483646 w 1182"/>
                  <a:gd name="T33" fmla="*/ 2147483646 h 391"/>
                  <a:gd name="T34" fmla="*/ 2147483646 w 1182"/>
                  <a:gd name="T35" fmla="*/ 2147483646 h 391"/>
                  <a:gd name="T36" fmla="*/ 2147483646 w 1182"/>
                  <a:gd name="T37" fmla="*/ 2147483646 h 391"/>
                  <a:gd name="T38" fmla="*/ 2147483646 w 1182"/>
                  <a:gd name="T39" fmla="*/ 2147483646 h 391"/>
                  <a:gd name="T40" fmla="*/ 2147483646 w 1182"/>
                  <a:gd name="T41" fmla="*/ 2147483646 h 391"/>
                  <a:gd name="T42" fmla="*/ 2147483646 w 1182"/>
                  <a:gd name="T43" fmla="*/ 2147483646 h 391"/>
                  <a:gd name="T44" fmla="*/ 2147483646 w 1182"/>
                  <a:gd name="T45" fmla="*/ 2147483646 h 391"/>
                  <a:gd name="T46" fmla="*/ 2147483646 w 1182"/>
                  <a:gd name="T47" fmla="*/ 2147483646 h 391"/>
                  <a:gd name="T48" fmla="*/ 2147483646 w 1182"/>
                  <a:gd name="T49" fmla="*/ 2147483646 h 391"/>
                  <a:gd name="T50" fmla="*/ 2147483646 w 1182"/>
                  <a:gd name="T51" fmla="*/ 2147483646 h 391"/>
                  <a:gd name="T52" fmla="*/ 2147483646 w 1182"/>
                  <a:gd name="T53" fmla="*/ 2147483646 h 391"/>
                  <a:gd name="T54" fmla="*/ 2147483646 w 1182"/>
                  <a:gd name="T55" fmla="*/ 2147483646 h 391"/>
                  <a:gd name="T56" fmla="*/ 2147483646 w 1182"/>
                  <a:gd name="T57" fmla="*/ 2147483646 h 391"/>
                  <a:gd name="T58" fmla="*/ 2147483646 w 1182"/>
                  <a:gd name="T59" fmla="*/ 2147483646 h 391"/>
                  <a:gd name="T60" fmla="*/ 2147483646 w 1182"/>
                  <a:gd name="T61" fmla="*/ 2147483646 h 391"/>
                  <a:gd name="T62" fmla="*/ 2147483646 w 1182"/>
                  <a:gd name="T63" fmla="*/ 2147483646 h 391"/>
                  <a:gd name="T64" fmla="*/ 2147483646 w 1182"/>
                  <a:gd name="T65" fmla="*/ 2147483646 h 391"/>
                  <a:gd name="T66" fmla="*/ 2147483646 w 1182"/>
                  <a:gd name="T67" fmla="*/ 2147483646 h 391"/>
                  <a:gd name="T68" fmla="*/ 2147483646 w 1182"/>
                  <a:gd name="T69" fmla="*/ 2147483646 h 391"/>
                  <a:gd name="T70" fmla="*/ 2147483646 w 1182"/>
                  <a:gd name="T71" fmla="*/ 2147483646 h 391"/>
                  <a:gd name="T72" fmla="*/ 2147483646 w 1182"/>
                  <a:gd name="T73" fmla="*/ 2147483646 h 391"/>
                  <a:gd name="T74" fmla="*/ 2147483646 w 1182"/>
                  <a:gd name="T75" fmla="*/ 2147483646 h 391"/>
                  <a:gd name="T76" fmla="*/ 2147483646 w 1182"/>
                  <a:gd name="T77" fmla="*/ 2147483646 h 391"/>
                  <a:gd name="T78" fmla="*/ 2147483646 w 1182"/>
                  <a:gd name="T79" fmla="*/ 2147483646 h 391"/>
                  <a:gd name="T80" fmla="*/ 2147483646 w 1182"/>
                  <a:gd name="T81" fmla="*/ 2147483646 h 391"/>
                  <a:gd name="T82" fmla="*/ 2147483646 w 1182"/>
                  <a:gd name="T83" fmla="*/ 2147483646 h 391"/>
                  <a:gd name="T84" fmla="*/ 2147483646 w 1182"/>
                  <a:gd name="T85" fmla="*/ 2147483646 h 391"/>
                  <a:gd name="T86" fmla="*/ 2147483646 w 1182"/>
                  <a:gd name="T87" fmla="*/ 2147483646 h 391"/>
                  <a:gd name="T88" fmla="*/ 2147483646 w 1182"/>
                  <a:gd name="T89" fmla="*/ 2147483646 h 391"/>
                  <a:gd name="T90" fmla="*/ 2147483646 w 1182"/>
                  <a:gd name="T91" fmla="*/ 2147483646 h 391"/>
                  <a:gd name="T92" fmla="*/ 2147483646 w 1182"/>
                  <a:gd name="T93" fmla="*/ 2147483646 h 391"/>
                  <a:gd name="T94" fmla="*/ 2147483646 w 1182"/>
                  <a:gd name="T95" fmla="*/ 2147483646 h 391"/>
                  <a:gd name="T96" fmla="*/ 2147483646 w 1182"/>
                  <a:gd name="T97" fmla="*/ 2147483646 h 391"/>
                  <a:gd name="T98" fmla="*/ 2147483646 w 1182"/>
                  <a:gd name="T99" fmla="*/ 2147483646 h 391"/>
                  <a:gd name="T100" fmla="*/ 2147483646 w 1182"/>
                  <a:gd name="T101" fmla="*/ 2147483646 h 391"/>
                  <a:gd name="T102" fmla="*/ 2147483646 w 1182"/>
                  <a:gd name="T103" fmla="*/ 2147483646 h 391"/>
                  <a:gd name="T104" fmla="*/ 2147483646 w 1182"/>
                  <a:gd name="T105" fmla="*/ 2147483646 h 391"/>
                  <a:gd name="T106" fmla="*/ 2147483646 w 1182"/>
                  <a:gd name="T107" fmla="*/ 2147483646 h 391"/>
                  <a:gd name="T108" fmla="*/ 2147483646 w 1182"/>
                  <a:gd name="T109" fmla="*/ 2147483646 h 391"/>
                  <a:gd name="T110" fmla="*/ 2147483646 w 1182"/>
                  <a:gd name="T111" fmla="*/ 2147483646 h 391"/>
                  <a:gd name="T112" fmla="*/ 2147483646 w 1182"/>
                  <a:gd name="T113" fmla="*/ 2147483646 h 391"/>
                  <a:gd name="T114" fmla="*/ 2147483646 w 1182"/>
                  <a:gd name="T115" fmla="*/ 2147483646 h 391"/>
                  <a:gd name="T116" fmla="*/ 2147483646 w 1182"/>
                  <a:gd name="T117" fmla="*/ 2147483646 h 391"/>
                  <a:gd name="T118" fmla="*/ 2147483646 w 1182"/>
                  <a:gd name="T119" fmla="*/ 2147483646 h 391"/>
                  <a:gd name="T120" fmla="*/ 2147483646 w 1182"/>
                  <a:gd name="T121" fmla="*/ 2147483646 h 391"/>
                  <a:gd name="T122" fmla="*/ 2147483646 w 1182"/>
                  <a:gd name="T123" fmla="*/ 2147483646 h 3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2"/>
                  <a:gd name="T187" fmla="*/ 0 h 391"/>
                  <a:gd name="T188" fmla="*/ 1182 w 1182"/>
                  <a:gd name="T189" fmla="*/ 391 h 3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2" h="391">
                    <a:moveTo>
                      <a:pt x="0" y="188"/>
                    </a:moveTo>
                    <a:lnTo>
                      <a:pt x="1" y="181"/>
                    </a:lnTo>
                    <a:lnTo>
                      <a:pt x="2" y="195"/>
                    </a:lnTo>
                    <a:lnTo>
                      <a:pt x="2" y="210"/>
                    </a:lnTo>
                    <a:lnTo>
                      <a:pt x="3" y="211"/>
                    </a:lnTo>
                    <a:lnTo>
                      <a:pt x="4" y="198"/>
                    </a:lnTo>
                    <a:lnTo>
                      <a:pt x="5" y="217"/>
                    </a:lnTo>
                    <a:lnTo>
                      <a:pt x="5" y="214"/>
                    </a:lnTo>
                    <a:lnTo>
                      <a:pt x="6" y="215"/>
                    </a:lnTo>
                    <a:lnTo>
                      <a:pt x="7" y="215"/>
                    </a:lnTo>
                    <a:lnTo>
                      <a:pt x="8" y="220"/>
                    </a:lnTo>
                    <a:lnTo>
                      <a:pt x="9" y="223"/>
                    </a:lnTo>
                    <a:lnTo>
                      <a:pt x="9" y="233"/>
                    </a:lnTo>
                    <a:lnTo>
                      <a:pt x="10" y="214"/>
                    </a:lnTo>
                    <a:lnTo>
                      <a:pt x="11" y="215"/>
                    </a:lnTo>
                    <a:lnTo>
                      <a:pt x="12" y="224"/>
                    </a:lnTo>
                    <a:lnTo>
                      <a:pt x="13" y="239"/>
                    </a:lnTo>
                    <a:lnTo>
                      <a:pt x="13" y="223"/>
                    </a:lnTo>
                    <a:lnTo>
                      <a:pt x="14" y="237"/>
                    </a:lnTo>
                    <a:lnTo>
                      <a:pt x="15" y="239"/>
                    </a:lnTo>
                    <a:lnTo>
                      <a:pt x="16" y="233"/>
                    </a:lnTo>
                    <a:lnTo>
                      <a:pt x="17" y="235"/>
                    </a:lnTo>
                    <a:lnTo>
                      <a:pt x="17" y="242"/>
                    </a:lnTo>
                    <a:lnTo>
                      <a:pt x="18" y="242"/>
                    </a:lnTo>
                    <a:lnTo>
                      <a:pt x="19" y="241"/>
                    </a:lnTo>
                    <a:lnTo>
                      <a:pt x="20" y="250"/>
                    </a:lnTo>
                    <a:lnTo>
                      <a:pt x="20" y="241"/>
                    </a:lnTo>
                    <a:lnTo>
                      <a:pt x="21" y="246"/>
                    </a:lnTo>
                    <a:lnTo>
                      <a:pt x="22" y="241"/>
                    </a:lnTo>
                    <a:lnTo>
                      <a:pt x="23" y="244"/>
                    </a:lnTo>
                    <a:lnTo>
                      <a:pt x="24" y="244"/>
                    </a:lnTo>
                    <a:lnTo>
                      <a:pt x="24" y="249"/>
                    </a:lnTo>
                    <a:lnTo>
                      <a:pt x="25" y="235"/>
                    </a:lnTo>
                    <a:lnTo>
                      <a:pt x="26" y="239"/>
                    </a:lnTo>
                    <a:lnTo>
                      <a:pt x="27" y="249"/>
                    </a:lnTo>
                    <a:lnTo>
                      <a:pt x="28" y="252"/>
                    </a:lnTo>
                    <a:lnTo>
                      <a:pt x="28" y="249"/>
                    </a:lnTo>
                    <a:lnTo>
                      <a:pt x="29" y="254"/>
                    </a:lnTo>
                    <a:lnTo>
                      <a:pt x="30" y="258"/>
                    </a:lnTo>
                    <a:lnTo>
                      <a:pt x="31" y="257"/>
                    </a:lnTo>
                    <a:lnTo>
                      <a:pt x="32" y="254"/>
                    </a:lnTo>
                    <a:lnTo>
                      <a:pt x="33" y="247"/>
                    </a:lnTo>
                    <a:lnTo>
                      <a:pt x="34" y="254"/>
                    </a:lnTo>
                    <a:lnTo>
                      <a:pt x="35" y="260"/>
                    </a:lnTo>
                    <a:lnTo>
                      <a:pt x="35" y="251"/>
                    </a:lnTo>
                    <a:lnTo>
                      <a:pt x="36" y="255"/>
                    </a:lnTo>
                    <a:lnTo>
                      <a:pt x="37" y="260"/>
                    </a:lnTo>
                    <a:lnTo>
                      <a:pt x="38" y="263"/>
                    </a:lnTo>
                    <a:lnTo>
                      <a:pt x="39" y="264"/>
                    </a:lnTo>
                    <a:lnTo>
                      <a:pt x="40" y="260"/>
                    </a:lnTo>
                    <a:lnTo>
                      <a:pt x="41" y="268"/>
                    </a:lnTo>
                    <a:lnTo>
                      <a:pt x="42" y="277"/>
                    </a:lnTo>
                    <a:lnTo>
                      <a:pt x="43" y="273"/>
                    </a:lnTo>
                    <a:lnTo>
                      <a:pt x="44" y="281"/>
                    </a:lnTo>
                    <a:lnTo>
                      <a:pt x="45" y="269"/>
                    </a:lnTo>
                    <a:lnTo>
                      <a:pt x="46" y="273"/>
                    </a:lnTo>
                    <a:lnTo>
                      <a:pt x="46" y="268"/>
                    </a:lnTo>
                    <a:lnTo>
                      <a:pt x="47" y="272"/>
                    </a:lnTo>
                    <a:lnTo>
                      <a:pt x="48" y="275"/>
                    </a:lnTo>
                    <a:lnTo>
                      <a:pt x="49" y="283"/>
                    </a:lnTo>
                    <a:lnTo>
                      <a:pt x="50" y="275"/>
                    </a:lnTo>
                    <a:lnTo>
                      <a:pt x="50" y="270"/>
                    </a:lnTo>
                    <a:lnTo>
                      <a:pt x="51" y="279"/>
                    </a:lnTo>
                    <a:lnTo>
                      <a:pt x="52" y="281"/>
                    </a:lnTo>
                    <a:lnTo>
                      <a:pt x="53" y="281"/>
                    </a:lnTo>
                    <a:lnTo>
                      <a:pt x="54" y="287"/>
                    </a:lnTo>
                    <a:lnTo>
                      <a:pt x="55" y="288"/>
                    </a:lnTo>
                    <a:lnTo>
                      <a:pt x="56" y="281"/>
                    </a:lnTo>
                    <a:lnTo>
                      <a:pt x="57" y="295"/>
                    </a:lnTo>
                    <a:lnTo>
                      <a:pt x="58" y="282"/>
                    </a:lnTo>
                    <a:lnTo>
                      <a:pt x="58" y="288"/>
                    </a:lnTo>
                    <a:lnTo>
                      <a:pt x="59" y="283"/>
                    </a:lnTo>
                    <a:lnTo>
                      <a:pt x="60" y="282"/>
                    </a:lnTo>
                    <a:lnTo>
                      <a:pt x="61" y="301"/>
                    </a:lnTo>
                    <a:lnTo>
                      <a:pt x="61" y="291"/>
                    </a:lnTo>
                    <a:lnTo>
                      <a:pt x="62" y="277"/>
                    </a:lnTo>
                    <a:lnTo>
                      <a:pt x="63" y="280"/>
                    </a:lnTo>
                    <a:lnTo>
                      <a:pt x="64" y="286"/>
                    </a:lnTo>
                    <a:lnTo>
                      <a:pt x="65" y="289"/>
                    </a:lnTo>
                    <a:lnTo>
                      <a:pt x="65" y="295"/>
                    </a:lnTo>
                    <a:lnTo>
                      <a:pt x="66" y="291"/>
                    </a:lnTo>
                    <a:lnTo>
                      <a:pt x="67" y="287"/>
                    </a:lnTo>
                    <a:lnTo>
                      <a:pt x="68" y="291"/>
                    </a:lnTo>
                    <a:lnTo>
                      <a:pt x="69" y="293"/>
                    </a:lnTo>
                    <a:lnTo>
                      <a:pt x="70" y="292"/>
                    </a:lnTo>
                    <a:lnTo>
                      <a:pt x="71" y="297"/>
                    </a:lnTo>
                    <a:lnTo>
                      <a:pt x="72" y="299"/>
                    </a:lnTo>
                    <a:lnTo>
                      <a:pt x="73" y="301"/>
                    </a:lnTo>
                    <a:lnTo>
                      <a:pt x="73" y="297"/>
                    </a:lnTo>
                    <a:lnTo>
                      <a:pt x="74" y="289"/>
                    </a:lnTo>
                    <a:lnTo>
                      <a:pt x="75" y="301"/>
                    </a:lnTo>
                    <a:lnTo>
                      <a:pt x="76" y="291"/>
                    </a:lnTo>
                    <a:lnTo>
                      <a:pt x="77" y="290"/>
                    </a:lnTo>
                    <a:lnTo>
                      <a:pt x="78" y="293"/>
                    </a:lnTo>
                    <a:lnTo>
                      <a:pt x="79" y="298"/>
                    </a:lnTo>
                    <a:lnTo>
                      <a:pt x="80" y="293"/>
                    </a:lnTo>
                    <a:lnTo>
                      <a:pt x="80" y="297"/>
                    </a:lnTo>
                    <a:lnTo>
                      <a:pt x="81" y="299"/>
                    </a:lnTo>
                    <a:lnTo>
                      <a:pt x="82" y="302"/>
                    </a:lnTo>
                    <a:lnTo>
                      <a:pt x="83" y="291"/>
                    </a:lnTo>
                    <a:lnTo>
                      <a:pt x="84" y="293"/>
                    </a:lnTo>
                    <a:lnTo>
                      <a:pt x="84" y="300"/>
                    </a:lnTo>
                    <a:lnTo>
                      <a:pt x="85" y="302"/>
                    </a:lnTo>
                    <a:lnTo>
                      <a:pt x="86" y="302"/>
                    </a:lnTo>
                    <a:lnTo>
                      <a:pt x="87" y="291"/>
                    </a:lnTo>
                    <a:lnTo>
                      <a:pt x="88" y="297"/>
                    </a:lnTo>
                    <a:lnTo>
                      <a:pt x="88" y="299"/>
                    </a:lnTo>
                    <a:lnTo>
                      <a:pt x="89" y="293"/>
                    </a:lnTo>
                    <a:lnTo>
                      <a:pt x="90" y="297"/>
                    </a:lnTo>
                    <a:lnTo>
                      <a:pt x="91" y="310"/>
                    </a:lnTo>
                    <a:lnTo>
                      <a:pt x="91" y="302"/>
                    </a:lnTo>
                    <a:lnTo>
                      <a:pt x="92" y="307"/>
                    </a:lnTo>
                    <a:lnTo>
                      <a:pt x="93" y="312"/>
                    </a:lnTo>
                    <a:lnTo>
                      <a:pt x="94" y="307"/>
                    </a:lnTo>
                    <a:lnTo>
                      <a:pt x="95" y="299"/>
                    </a:lnTo>
                    <a:lnTo>
                      <a:pt x="96" y="307"/>
                    </a:lnTo>
                    <a:lnTo>
                      <a:pt x="97" y="305"/>
                    </a:lnTo>
                    <a:lnTo>
                      <a:pt x="98" y="301"/>
                    </a:lnTo>
                    <a:lnTo>
                      <a:pt x="99" y="299"/>
                    </a:lnTo>
                    <a:lnTo>
                      <a:pt x="99" y="302"/>
                    </a:lnTo>
                    <a:lnTo>
                      <a:pt x="100" y="307"/>
                    </a:lnTo>
                    <a:lnTo>
                      <a:pt x="101" y="311"/>
                    </a:lnTo>
                    <a:lnTo>
                      <a:pt x="102" y="313"/>
                    </a:lnTo>
                    <a:lnTo>
                      <a:pt x="102" y="310"/>
                    </a:lnTo>
                    <a:lnTo>
                      <a:pt x="103" y="309"/>
                    </a:lnTo>
                    <a:lnTo>
                      <a:pt x="104" y="306"/>
                    </a:lnTo>
                    <a:lnTo>
                      <a:pt x="105" y="302"/>
                    </a:lnTo>
                    <a:lnTo>
                      <a:pt x="106" y="301"/>
                    </a:lnTo>
                    <a:lnTo>
                      <a:pt x="106" y="303"/>
                    </a:lnTo>
                    <a:lnTo>
                      <a:pt x="107" y="306"/>
                    </a:lnTo>
                    <a:lnTo>
                      <a:pt x="108" y="300"/>
                    </a:lnTo>
                    <a:lnTo>
                      <a:pt x="109" y="306"/>
                    </a:lnTo>
                    <a:lnTo>
                      <a:pt x="110" y="308"/>
                    </a:lnTo>
                    <a:lnTo>
                      <a:pt x="110" y="302"/>
                    </a:lnTo>
                    <a:lnTo>
                      <a:pt x="111" y="298"/>
                    </a:lnTo>
                    <a:lnTo>
                      <a:pt x="112" y="303"/>
                    </a:lnTo>
                    <a:lnTo>
                      <a:pt x="113" y="303"/>
                    </a:lnTo>
                    <a:lnTo>
                      <a:pt x="114" y="299"/>
                    </a:lnTo>
                    <a:lnTo>
                      <a:pt x="114" y="308"/>
                    </a:lnTo>
                    <a:lnTo>
                      <a:pt x="115" y="305"/>
                    </a:lnTo>
                    <a:lnTo>
                      <a:pt x="116" y="302"/>
                    </a:lnTo>
                    <a:lnTo>
                      <a:pt x="117" y="305"/>
                    </a:lnTo>
                    <a:lnTo>
                      <a:pt x="117" y="307"/>
                    </a:lnTo>
                    <a:lnTo>
                      <a:pt x="118" y="312"/>
                    </a:lnTo>
                    <a:lnTo>
                      <a:pt x="119" y="312"/>
                    </a:lnTo>
                    <a:lnTo>
                      <a:pt x="120" y="308"/>
                    </a:lnTo>
                    <a:lnTo>
                      <a:pt x="121" y="303"/>
                    </a:lnTo>
                    <a:lnTo>
                      <a:pt x="121" y="301"/>
                    </a:lnTo>
                    <a:lnTo>
                      <a:pt x="122" y="306"/>
                    </a:lnTo>
                    <a:lnTo>
                      <a:pt x="123" y="306"/>
                    </a:lnTo>
                    <a:lnTo>
                      <a:pt x="124" y="306"/>
                    </a:lnTo>
                    <a:lnTo>
                      <a:pt x="125" y="301"/>
                    </a:lnTo>
                    <a:lnTo>
                      <a:pt x="126" y="307"/>
                    </a:lnTo>
                    <a:lnTo>
                      <a:pt x="127" y="306"/>
                    </a:lnTo>
                    <a:lnTo>
                      <a:pt x="128" y="302"/>
                    </a:lnTo>
                    <a:lnTo>
                      <a:pt x="129" y="306"/>
                    </a:lnTo>
                    <a:lnTo>
                      <a:pt x="129" y="310"/>
                    </a:lnTo>
                    <a:lnTo>
                      <a:pt x="130" y="309"/>
                    </a:lnTo>
                    <a:lnTo>
                      <a:pt x="131" y="312"/>
                    </a:lnTo>
                    <a:lnTo>
                      <a:pt x="132" y="307"/>
                    </a:lnTo>
                    <a:lnTo>
                      <a:pt x="132" y="300"/>
                    </a:lnTo>
                    <a:lnTo>
                      <a:pt x="133" y="306"/>
                    </a:lnTo>
                    <a:lnTo>
                      <a:pt x="134" y="309"/>
                    </a:lnTo>
                    <a:lnTo>
                      <a:pt x="135" y="305"/>
                    </a:lnTo>
                    <a:lnTo>
                      <a:pt x="136" y="303"/>
                    </a:lnTo>
                    <a:lnTo>
                      <a:pt x="136" y="309"/>
                    </a:lnTo>
                    <a:lnTo>
                      <a:pt x="137" y="313"/>
                    </a:lnTo>
                    <a:lnTo>
                      <a:pt x="138" y="310"/>
                    </a:lnTo>
                    <a:lnTo>
                      <a:pt x="139" y="300"/>
                    </a:lnTo>
                    <a:lnTo>
                      <a:pt x="140" y="300"/>
                    </a:lnTo>
                    <a:lnTo>
                      <a:pt x="140" y="309"/>
                    </a:lnTo>
                    <a:lnTo>
                      <a:pt x="141" y="308"/>
                    </a:lnTo>
                    <a:lnTo>
                      <a:pt x="142" y="303"/>
                    </a:lnTo>
                    <a:lnTo>
                      <a:pt x="143" y="302"/>
                    </a:lnTo>
                    <a:lnTo>
                      <a:pt x="144" y="307"/>
                    </a:lnTo>
                    <a:lnTo>
                      <a:pt x="144" y="310"/>
                    </a:lnTo>
                    <a:lnTo>
                      <a:pt x="145" y="305"/>
                    </a:lnTo>
                    <a:lnTo>
                      <a:pt x="146" y="299"/>
                    </a:lnTo>
                    <a:lnTo>
                      <a:pt x="147" y="301"/>
                    </a:lnTo>
                    <a:lnTo>
                      <a:pt x="147" y="306"/>
                    </a:lnTo>
                    <a:lnTo>
                      <a:pt x="148" y="307"/>
                    </a:lnTo>
                    <a:lnTo>
                      <a:pt x="149" y="305"/>
                    </a:lnTo>
                    <a:lnTo>
                      <a:pt x="150" y="302"/>
                    </a:lnTo>
                    <a:lnTo>
                      <a:pt x="151" y="300"/>
                    </a:lnTo>
                    <a:lnTo>
                      <a:pt x="151" y="298"/>
                    </a:lnTo>
                    <a:lnTo>
                      <a:pt x="152" y="296"/>
                    </a:lnTo>
                    <a:lnTo>
                      <a:pt x="153" y="292"/>
                    </a:lnTo>
                    <a:lnTo>
                      <a:pt x="154" y="292"/>
                    </a:lnTo>
                    <a:lnTo>
                      <a:pt x="155" y="298"/>
                    </a:lnTo>
                    <a:lnTo>
                      <a:pt x="155" y="305"/>
                    </a:lnTo>
                    <a:lnTo>
                      <a:pt x="156" y="307"/>
                    </a:lnTo>
                    <a:lnTo>
                      <a:pt x="157" y="303"/>
                    </a:lnTo>
                    <a:lnTo>
                      <a:pt x="158" y="297"/>
                    </a:lnTo>
                    <a:lnTo>
                      <a:pt x="158" y="300"/>
                    </a:lnTo>
                    <a:lnTo>
                      <a:pt x="159" y="301"/>
                    </a:lnTo>
                    <a:lnTo>
                      <a:pt x="160" y="301"/>
                    </a:lnTo>
                    <a:lnTo>
                      <a:pt x="161" y="302"/>
                    </a:lnTo>
                    <a:lnTo>
                      <a:pt x="162" y="299"/>
                    </a:lnTo>
                    <a:lnTo>
                      <a:pt x="163" y="302"/>
                    </a:lnTo>
                    <a:lnTo>
                      <a:pt x="164" y="302"/>
                    </a:lnTo>
                    <a:lnTo>
                      <a:pt x="165" y="298"/>
                    </a:lnTo>
                    <a:lnTo>
                      <a:pt x="166" y="295"/>
                    </a:lnTo>
                    <a:lnTo>
                      <a:pt x="166" y="303"/>
                    </a:lnTo>
                    <a:lnTo>
                      <a:pt x="167" y="309"/>
                    </a:lnTo>
                    <a:lnTo>
                      <a:pt x="168" y="305"/>
                    </a:lnTo>
                    <a:lnTo>
                      <a:pt x="169" y="295"/>
                    </a:lnTo>
                    <a:lnTo>
                      <a:pt x="170" y="290"/>
                    </a:lnTo>
                    <a:lnTo>
                      <a:pt x="170" y="292"/>
                    </a:lnTo>
                    <a:lnTo>
                      <a:pt x="171" y="291"/>
                    </a:lnTo>
                    <a:lnTo>
                      <a:pt x="172" y="292"/>
                    </a:lnTo>
                    <a:lnTo>
                      <a:pt x="173" y="293"/>
                    </a:lnTo>
                    <a:lnTo>
                      <a:pt x="174" y="290"/>
                    </a:lnTo>
                    <a:lnTo>
                      <a:pt x="175" y="286"/>
                    </a:lnTo>
                    <a:lnTo>
                      <a:pt x="176" y="282"/>
                    </a:lnTo>
                    <a:lnTo>
                      <a:pt x="177" y="276"/>
                    </a:lnTo>
                    <a:lnTo>
                      <a:pt x="177" y="262"/>
                    </a:lnTo>
                    <a:lnTo>
                      <a:pt x="178" y="250"/>
                    </a:lnTo>
                    <a:lnTo>
                      <a:pt x="179" y="228"/>
                    </a:lnTo>
                    <a:lnTo>
                      <a:pt x="180" y="236"/>
                    </a:lnTo>
                    <a:lnTo>
                      <a:pt x="181" y="257"/>
                    </a:lnTo>
                    <a:lnTo>
                      <a:pt x="181" y="275"/>
                    </a:lnTo>
                    <a:lnTo>
                      <a:pt x="182" y="290"/>
                    </a:lnTo>
                    <a:lnTo>
                      <a:pt x="183" y="291"/>
                    </a:lnTo>
                    <a:lnTo>
                      <a:pt x="184" y="297"/>
                    </a:lnTo>
                    <a:lnTo>
                      <a:pt x="185" y="298"/>
                    </a:lnTo>
                    <a:lnTo>
                      <a:pt x="185" y="295"/>
                    </a:lnTo>
                    <a:lnTo>
                      <a:pt x="186" y="290"/>
                    </a:lnTo>
                    <a:lnTo>
                      <a:pt x="187" y="291"/>
                    </a:lnTo>
                    <a:lnTo>
                      <a:pt x="188" y="297"/>
                    </a:lnTo>
                    <a:lnTo>
                      <a:pt x="188" y="291"/>
                    </a:lnTo>
                    <a:lnTo>
                      <a:pt x="189" y="289"/>
                    </a:lnTo>
                    <a:lnTo>
                      <a:pt x="190" y="286"/>
                    </a:lnTo>
                    <a:lnTo>
                      <a:pt x="191" y="288"/>
                    </a:lnTo>
                    <a:lnTo>
                      <a:pt x="192" y="287"/>
                    </a:lnTo>
                    <a:lnTo>
                      <a:pt x="193" y="281"/>
                    </a:lnTo>
                    <a:lnTo>
                      <a:pt x="194" y="289"/>
                    </a:lnTo>
                    <a:lnTo>
                      <a:pt x="195" y="291"/>
                    </a:lnTo>
                    <a:lnTo>
                      <a:pt x="196" y="297"/>
                    </a:lnTo>
                    <a:lnTo>
                      <a:pt x="196" y="284"/>
                    </a:lnTo>
                    <a:lnTo>
                      <a:pt x="197" y="291"/>
                    </a:lnTo>
                    <a:lnTo>
                      <a:pt x="198" y="293"/>
                    </a:lnTo>
                    <a:lnTo>
                      <a:pt x="199" y="284"/>
                    </a:lnTo>
                    <a:lnTo>
                      <a:pt x="200" y="281"/>
                    </a:lnTo>
                    <a:lnTo>
                      <a:pt x="200" y="293"/>
                    </a:lnTo>
                    <a:lnTo>
                      <a:pt x="201" y="287"/>
                    </a:lnTo>
                    <a:lnTo>
                      <a:pt x="202" y="277"/>
                    </a:lnTo>
                    <a:lnTo>
                      <a:pt x="203" y="280"/>
                    </a:lnTo>
                    <a:lnTo>
                      <a:pt x="203" y="284"/>
                    </a:lnTo>
                    <a:lnTo>
                      <a:pt x="204" y="288"/>
                    </a:lnTo>
                    <a:lnTo>
                      <a:pt x="205" y="288"/>
                    </a:lnTo>
                    <a:lnTo>
                      <a:pt x="206" y="281"/>
                    </a:lnTo>
                    <a:lnTo>
                      <a:pt x="207" y="281"/>
                    </a:lnTo>
                    <a:lnTo>
                      <a:pt x="207" y="296"/>
                    </a:lnTo>
                    <a:lnTo>
                      <a:pt x="208" y="295"/>
                    </a:lnTo>
                    <a:lnTo>
                      <a:pt x="209" y="289"/>
                    </a:lnTo>
                    <a:lnTo>
                      <a:pt x="210" y="276"/>
                    </a:lnTo>
                    <a:lnTo>
                      <a:pt x="211" y="275"/>
                    </a:lnTo>
                    <a:lnTo>
                      <a:pt x="212" y="275"/>
                    </a:lnTo>
                    <a:lnTo>
                      <a:pt x="213" y="273"/>
                    </a:lnTo>
                    <a:lnTo>
                      <a:pt x="214" y="290"/>
                    </a:lnTo>
                    <a:lnTo>
                      <a:pt x="214" y="286"/>
                    </a:lnTo>
                    <a:lnTo>
                      <a:pt x="215" y="275"/>
                    </a:lnTo>
                    <a:lnTo>
                      <a:pt x="216" y="275"/>
                    </a:lnTo>
                    <a:lnTo>
                      <a:pt x="217" y="283"/>
                    </a:lnTo>
                    <a:lnTo>
                      <a:pt x="218" y="283"/>
                    </a:lnTo>
                    <a:lnTo>
                      <a:pt x="218" y="286"/>
                    </a:lnTo>
                    <a:lnTo>
                      <a:pt x="219" y="288"/>
                    </a:lnTo>
                    <a:lnTo>
                      <a:pt x="220" y="280"/>
                    </a:lnTo>
                    <a:lnTo>
                      <a:pt x="221" y="266"/>
                    </a:lnTo>
                    <a:lnTo>
                      <a:pt x="222" y="273"/>
                    </a:lnTo>
                    <a:lnTo>
                      <a:pt x="222" y="282"/>
                    </a:lnTo>
                    <a:lnTo>
                      <a:pt x="223" y="273"/>
                    </a:lnTo>
                    <a:lnTo>
                      <a:pt x="224" y="274"/>
                    </a:lnTo>
                    <a:lnTo>
                      <a:pt x="225" y="276"/>
                    </a:lnTo>
                    <a:lnTo>
                      <a:pt x="226" y="277"/>
                    </a:lnTo>
                    <a:lnTo>
                      <a:pt x="226" y="272"/>
                    </a:lnTo>
                    <a:lnTo>
                      <a:pt x="227" y="269"/>
                    </a:lnTo>
                    <a:lnTo>
                      <a:pt x="228" y="274"/>
                    </a:lnTo>
                    <a:lnTo>
                      <a:pt x="229" y="274"/>
                    </a:lnTo>
                    <a:lnTo>
                      <a:pt x="230" y="266"/>
                    </a:lnTo>
                    <a:lnTo>
                      <a:pt x="231" y="269"/>
                    </a:lnTo>
                    <a:lnTo>
                      <a:pt x="232" y="268"/>
                    </a:lnTo>
                    <a:lnTo>
                      <a:pt x="233" y="269"/>
                    </a:lnTo>
                    <a:lnTo>
                      <a:pt x="233" y="272"/>
                    </a:lnTo>
                    <a:lnTo>
                      <a:pt x="234" y="276"/>
                    </a:lnTo>
                    <a:lnTo>
                      <a:pt x="235" y="267"/>
                    </a:lnTo>
                    <a:lnTo>
                      <a:pt x="236" y="267"/>
                    </a:lnTo>
                    <a:lnTo>
                      <a:pt x="237" y="263"/>
                    </a:lnTo>
                    <a:lnTo>
                      <a:pt x="237" y="273"/>
                    </a:lnTo>
                    <a:lnTo>
                      <a:pt x="238" y="274"/>
                    </a:lnTo>
                    <a:lnTo>
                      <a:pt x="239" y="256"/>
                    </a:lnTo>
                    <a:lnTo>
                      <a:pt x="240" y="262"/>
                    </a:lnTo>
                    <a:lnTo>
                      <a:pt x="241" y="258"/>
                    </a:lnTo>
                    <a:lnTo>
                      <a:pt x="241" y="254"/>
                    </a:lnTo>
                    <a:lnTo>
                      <a:pt x="242" y="260"/>
                    </a:lnTo>
                    <a:lnTo>
                      <a:pt x="243" y="267"/>
                    </a:lnTo>
                    <a:lnTo>
                      <a:pt x="244" y="264"/>
                    </a:lnTo>
                    <a:lnTo>
                      <a:pt x="244" y="261"/>
                    </a:lnTo>
                    <a:lnTo>
                      <a:pt x="245" y="249"/>
                    </a:lnTo>
                    <a:lnTo>
                      <a:pt x="246" y="239"/>
                    </a:lnTo>
                    <a:lnTo>
                      <a:pt x="247" y="235"/>
                    </a:lnTo>
                    <a:lnTo>
                      <a:pt x="248" y="211"/>
                    </a:lnTo>
                    <a:lnTo>
                      <a:pt x="248" y="206"/>
                    </a:lnTo>
                    <a:lnTo>
                      <a:pt x="249" y="222"/>
                    </a:lnTo>
                    <a:lnTo>
                      <a:pt x="250" y="244"/>
                    </a:lnTo>
                    <a:lnTo>
                      <a:pt x="251" y="255"/>
                    </a:lnTo>
                    <a:lnTo>
                      <a:pt x="252" y="250"/>
                    </a:lnTo>
                    <a:lnTo>
                      <a:pt x="252" y="255"/>
                    </a:lnTo>
                    <a:lnTo>
                      <a:pt x="253" y="268"/>
                    </a:lnTo>
                    <a:lnTo>
                      <a:pt x="254" y="256"/>
                    </a:lnTo>
                    <a:lnTo>
                      <a:pt x="255" y="242"/>
                    </a:lnTo>
                    <a:lnTo>
                      <a:pt x="255" y="264"/>
                    </a:lnTo>
                    <a:lnTo>
                      <a:pt x="256" y="246"/>
                    </a:lnTo>
                    <a:lnTo>
                      <a:pt x="257" y="257"/>
                    </a:lnTo>
                    <a:lnTo>
                      <a:pt x="258" y="239"/>
                    </a:lnTo>
                    <a:lnTo>
                      <a:pt x="259" y="267"/>
                    </a:lnTo>
                    <a:lnTo>
                      <a:pt x="259" y="257"/>
                    </a:lnTo>
                    <a:lnTo>
                      <a:pt x="260" y="256"/>
                    </a:lnTo>
                    <a:lnTo>
                      <a:pt x="261" y="255"/>
                    </a:lnTo>
                    <a:lnTo>
                      <a:pt x="262" y="240"/>
                    </a:lnTo>
                    <a:lnTo>
                      <a:pt x="263" y="247"/>
                    </a:lnTo>
                    <a:lnTo>
                      <a:pt x="263" y="251"/>
                    </a:lnTo>
                    <a:lnTo>
                      <a:pt x="264" y="254"/>
                    </a:lnTo>
                    <a:lnTo>
                      <a:pt x="265" y="246"/>
                    </a:lnTo>
                    <a:lnTo>
                      <a:pt x="266" y="246"/>
                    </a:lnTo>
                    <a:lnTo>
                      <a:pt x="267" y="247"/>
                    </a:lnTo>
                    <a:lnTo>
                      <a:pt x="267" y="258"/>
                    </a:lnTo>
                    <a:lnTo>
                      <a:pt x="268" y="250"/>
                    </a:lnTo>
                    <a:lnTo>
                      <a:pt x="269" y="247"/>
                    </a:lnTo>
                    <a:lnTo>
                      <a:pt x="270" y="249"/>
                    </a:lnTo>
                    <a:lnTo>
                      <a:pt x="270" y="241"/>
                    </a:lnTo>
                    <a:lnTo>
                      <a:pt x="271" y="237"/>
                    </a:lnTo>
                    <a:lnTo>
                      <a:pt x="272" y="242"/>
                    </a:lnTo>
                    <a:lnTo>
                      <a:pt x="273" y="246"/>
                    </a:lnTo>
                    <a:lnTo>
                      <a:pt x="274" y="252"/>
                    </a:lnTo>
                    <a:lnTo>
                      <a:pt x="274" y="237"/>
                    </a:lnTo>
                    <a:lnTo>
                      <a:pt x="275" y="244"/>
                    </a:lnTo>
                    <a:lnTo>
                      <a:pt x="276" y="247"/>
                    </a:lnTo>
                    <a:lnTo>
                      <a:pt x="277" y="244"/>
                    </a:lnTo>
                    <a:lnTo>
                      <a:pt x="278" y="242"/>
                    </a:lnTo>
                    <a:lnTo>
                      <a:pt x="278" y="249"/>
                    </a:lnTo>
                    <a:lnTo>
                      <a:pt x="279" y="247"/>
                    </a:lnTo>
                    <a:lnTo>
                      <a:pt x="280" y="250"/>
                    </a:lnTo>
                    <a:lnTo>
                      <a:pt x="281" y="236"/>
                    </a:lnTo>
                    <a:lnTo>
                      <a:pt x="282" y="250"/>
                    </a:lnTo>
                    <a:lnTo>
                      <a:pt x="282" y="235"/>
                    </a:lnTo>
                    <a:lnTo>
                      <a:pt x="283" y="241"/>
                    </a:lnTo>
                    <a:lnTo>
                      <a:pt x="284" y="240"/>
                    </a:lnTo>
                    <a:lnTo>
                      <a:pt x="285" y="252"/>
                    </a:lnTo>
                    <a:lnTo>
                      <a:pt x="285" y="240"/>
                    </a:lnTo>
                    <a:lnTo>
                      <a:pt x="286" y="241"/>
                    </a:lnTo>
                    <a:lnTo>
                      <a:pt x="287" y="246"/>
                    </a:lnTo>
                    <a:lnTo>
                      <a:pt x="288" y="246"/>
                    </a:lnTo>
                    <a:lnTo>
                      <a:pt x="289" y="245"/>
                    </a:lnTo>
                    <a:lnTo>
                      <a:pt x="289" y="236"/>
                    </a:lnTo>
                    <a:lnTo>
                      <a:pt x="290" y="245"/>
                    </a:lnTo>
                    <a:lnTo>
                      <a:pt x="291" y="237"/>
                    </a:lnTo>
                    <a:lnTo>
                      <a:pt x="292" y="247"/>
                    </a:lnTo>
                    <a:lnTo>
                      <a:pt x="293" y="231"/>
                    </a:lnTo>
                    <a:lnTo>
                      <a:pt x="293" y="242"/>
                    </a:lnTo>
                    <a:lnTo>
                      <a:pt x="294" y="245"/>
                    </a:lnTo>
                    <a:lnTo>
                      <a:pt x="295" y="252"/>
                    </a:lnTo>
                    <a:lnTo>
                      <a:pt x="296" y="244"/>
                    </a:lnTo>
                    <a:lnTo>
                      <a:pt x="297" y="245"/>
                    </a:lnTo>
                    <a:lnTo>
                      <a:pt x="297" y="254"/>
                    </a:lnTo>
                    <a:lnTo>
                      <a:pt x="298" y="242"/>
                    </a:lnTo>
                    <a:lnTo>
                      <a:pt x="299" y="237"/>
                    </a:lnTo>
                    <a:lnTo>
                      <a:pt x="300" y="249"/>
                    </a:lnTo>
                    <a:lnTo>
                      <a:pt x="300" y="247"/>
                    </a:lnTo>
                    <a:lnTo>
                      <a:pt x="301" y="245"/>
                    </a:lnTo>
                    <a:lnTo>
                      <a:pt x="302" y="235"/>
                    </a:lnTo>
                    <a:lnTo>
                      <a:pt x="303" y="255"/>
                    </a:lnTo>
                    <a:lnTo>
                      <a:pt x="304" y="245"/>
                    </a:lnTo>
                    <a:lnTo>
                      <a:pt x="304" y="254"/>
                    </a:lnTo>
                    <a:lnTo>
                      <a:pt x="305" y="244"/>
                    </a:lnTo>
                    <a:lnTo>
                      <a:pt x="306" y="255"/>
                    </a:lnTo>
                    <a:lnTo>
                      <a:pt x="307" y="250"/>
                    </a:lnTo>
                    <a:lnTo>
                      <a:pt x="308" y="246"/>
                    </a:lnTo>
                    <a:lnTo>
                      <a:pt x="308" y="254"/>
                    </a:lnTo>
                    <a:lnTo>
                      <a:pt x="309" y="247"/>
                    </a:lnTo>
                    <a:lnTo>
                      <a:pt x="310" y="250"/>
                    </a:lnTo>
                    <a:lnTo>
                      <a:pt x="311" y="237"/>
                    </a:lnTo>
                    <a:lnTo>
                      <a:pt x="311" y="260"/>
                    </a:lnTo>
                    <a:lnTo>
                      <a:pt x="312" y="241"/>
                    </a:lnTo>
                    <a:lnTo>
                      <a:pt x="313" y="241"/>
                    </a:lnTo>
                    <a:lnTo>
                      <a:pt x="314" y="255"/>
                    </a:lnTo>
                    <a:lnTo>
                      <a:pt x="315" y="251"/>
                    </a:lnTo>
                    <a:lnTo>
                      <a:pt x="315" y="247"/>
                    </a:lnTo>
                    <a:lnTo>
                      <a:pt x="316" y="247"/>
                    </a:lnTo>
                    <a:lnTo>
                      <a:pt x="317" y="257"/>
                    </a:lnTo>
                    <a:lnTo>
                      <a:pt x="318" y="251"/>
                    </a:lnTo>
                    <a:lnTo>
                      <a:pt x="319" y="237"/>
                    </a:lnTo>
                    <a:lnTo>
                      <a:pt x="319" y="247"/>
                    </a:lnTo>
                    <a:lnTo>
                      <a:pt x="320" y="240"/>
                    </a:lnTo>
                    <a:lnTo>
                      <a:pt x="321" y="241"/>
                    </a:lnTo>
                    <a:lnTo>
                      <a:pt x="322" y="233"/>
                    </a:lnTo>
                    <a:lnTo>
                      <a:pt x="323" y="224"/>
                    </a:lnTo>
                    <a:lnTo>
                      <a:pt x="323" y="241"/>
                    </a:lnTo>
                    <a:lnTo>
                      <a:pt x="324" y="239"/>
                    </a:lnTo>
                    <a:lnTo>
                      <a:pt x="325" y="240"/>
                    </a:lnTo>
                    <a:lnTo>
                      <a:pt x="326" y="236"/>
                    </a:lnTo>
                    <a:lnTo>
                      <a:pt x="326" y="233"/>
                    </a:lnTo>
                    <a:lnTo>
                      <a:pt x="327" y="241"/>
                    </a:lnTo>
                    <a:lnTo>
                      <a:pt x="328" y="215"/>
                    </a:lnTo>
                    <a:lnTo>
                      <a:pt x="329" y="182"/>
                    </a:lnTo>
                    <a:lnTo>
                      <a:pt x="330" y="161"/>
                    </a:lnTo>
                    <a:lnTo>
                      <a:pt x="331" y="178"/>
                    </a:lnTo>
                    <a:lnTo>
                      <a:pt x="332" y="174"/>
                    </a:lnTo>
                    <a:lnTo>
                      <a:pt x="333" y="164"/>
                    </a:lnTo>
                    <a:lnTo>
                      <a:pt x="334" y="116"/>
                    </a:lnTo>
                    <a:lnTo>
                      <a:pt x="334" y="107"/>
                    </a:lnTo>
                    <a:lnTo>
                      <a:pt x="335" y="151"/>
                    </a:lnTo>
                    <a:lnTo>
                      <a:pt x="336" y="168"/>
                    </a:lnTo>
                    <a:lnTo>
                      <a:pt x="337" y="188"/>
                    </a:lnTo>
                    <a:lnTo>
                      <a:pt x="338" y="142"/>
                    </a:lnTo>
                    <a:lnTo>
                      <a:pt x="338" y="76"/>
                    </a:lnTo>
                    <a:lnTo>
                      <a:pt x="339" y="28"/>
                    </a:lnTo>
                    <a:lnTo>
                      <a:pt x="340" y="0"/>
                    </a:lnTo>
                    <a:lnTo>
                      <a:pt x="341" y="85"/>
                    </a:lnTo>
                    <a:lnTo>
                      <a:pt x="341" y="161"/>
                    </a:lnTo>
                    <a:lnTo>
                      <a:pt x="342" y="214"/>
                    </a:lnTo>
                    <a:lnTo>
                      <a:pt x="343" y="239"/>
                    </a:lnTo>
                    <a:lnTo>
                      <a:pt x="344" y="247"/>
                    </a:lnTo>
                    <a:lnTo>
                      <a:pt x="345" y="260"/>
                    </a:lnTo>
                    <a:lnTo>
                      <a:pt x="346" y="261"/>
                    </a:lnTo>
                    <a:lnTo>
                      <a:pt x="347" y="264"/>
                    </a:lnTo>
                    <a:lnTo>
                      <a:pt x="348" y="257"/>
                    </a:lnTo>
                    <a:lnTo>
                      <a:pt x="349" y="264"/>
                    </a:lnTo>
                    <a:lnTo>
                      <a:pt x="349" y="273"/>
                    </a:lnTo>
                    <a:lnTo>
                      <a:pt x="350" y="266"/>
                    </a:lnTo>
                    <a:lnTo>
                      <a:pt x="351" y="272"/>
                    </a:lnTo>
                    <a:lnTo>
                      <a:pt x="352" y="269"/>
                    </a:lnTo>
                    <a:lnTo>
                      <a:pt x="353" y="274"/>
                    </a:lnTo>
                    <a:lnTo>
                      <a:pt x="353" y="268"/>
                    </a:lnTo>
                    <a:lnTo>
                      <a:pt x="354" y="277"/>
                    </a:lnTo>
                    <a:lnTo>
                      <a:pt x="355" y="272"/>
                    </a:lnTo>
                    <a:lnTo>
                      <a:pt x="356" y="275"/>
                    </a:lnTo>
                    <a:lnTo>
                      <a:pt x="356" y="277"/>
                    </a:lnTo>
                    <a:lnTo>
                      <a:pt x="357" y="270"/>
                    </a:lnTo>
                    <a:lnTo>
                      <a:pt x="358" y="273"/>
                    </a:lnTo>
                    <a:lnTo>
                      <a:pt x="359" y="274"/>
                    </a:lnTo>
                    <a:lnTo>
                      <a:pt x="360" y="279"/>
                    </a:lnTo>
                    <a:lnTo>
                      <a:pt x="360" y="273"/>
                    </a:lnTo>
                    <a:lnTo>
                      <a:pt x="361" y="268"/>
                    </a:lnTo>
                    <a:lnTo>
                      <a:pt x="362" y="266"/>
                    </a:lnTo>
                    <a:lnTo>
                      <a:pt x="363" y="269"/>
                    </a:lnTo>
                    <a:lnTo>
                      <a:pt x="364" y="279"/>
                    </a:lnTo>
                    <a:lnTo>
                      <a:pt x="364" y="277"/>
                    </a:lnTo>
                    <a:lnTo>
                      <a:pt x="365" y="282"/>
                    </a:lnTo>
                    <a:lnTo>
                      <a:pt x="366" y="276"/>
                    </a:lnTo>
                    <a:lnTo>
                      <a:pt x="367" y="276"/>
                    </a:lnTo>
                    <a:lnTo>
                      <a:pt x="367" y="281"/>
                    </a:lnTo>
                    <a:lnTo>
                      <a:pt x="368" y="286"/>
                    </a:lnTo>
                    <a:lnTo>
                      <a:pt x="369" y="279"/>
                    </a:lnTo>
                    <a:lnTo>
                      <a:pt x="370" y="281"/>
                    </a:lnTo>
                    <a:lnTo>
                      <a:pt x="371" y="279"/>
                    </a:lnTo>
                    <a:lnTo>
                      <a:pt x="372" y="283"/>
                    </a:lnTo>
                    <a:lnTo>
                      <a:pt x="373" y="289"/>
                    </a:lnTo>
                    <a:lnTo>
                      <a:pt x="374" y="287"/>
                    </a:lnTo>
                    <a:lnTo>
                      <a:pt x="375" y="289"/>
                    </a:lnTo>
                    <a:lnTo>
                      <a:pt x="375" y="282"/>
                    </a:lnTo>
                    <a:lnTo>
                      <a:pt x="376" y="279"/>
                    </a:lnTo>
                    <a:lnTo>
                      <a:pt x="377" y="284"/>
                    </a:lnTo>
                    <a:lnTo>
                      <a:pt x="378" y="287"/>
                    </a:lnTo>
                    <a:lnTo>
                      <a:pt x="379" y="280"/>
                    </a:lnTo>
                    <a:lnTo>
                      <a:pt x="379" y="284"/>
                    </a:lnTo>
                    <a:lnTo>
                      <a:pt x="380" y="287"/>
                    </a:lnTo>
                    <a:lnTo>
                      <a:pt x="381" y="289"/>
                    </a:lnTo>
                    <a:lnTo>
                      <a:pt x="382" y="290"/>
                    </a:lnTo>
                    <a:lnTo>
                      <a:pt x="383" y="287"/>
                    </a:lnTo>
                    <a:lnTo>
                      <a:pt x="384" y="276"/>
                    </a:lnTo>
                    <a:lnTo>
                      <a:pt x="385" y="275"/>
                    </a:lnTo>
                    <a:lnTo>
                      <a:pt x="386" y="286"/>
                    </a:lnTo>
                    <a:lnTo>
                      <a:pt x="386" y="282"/>
                    </a:lnTo>
                    <a:lnTo>
                      <a:pt x="387" y="280"/>
                    </a:lnTo>
                    <a:lnTo>
                      <a:pt x="388" y="286"/>
                    </a:lnTo>
                    <a:lnTo>
                      <a:pt x="389" y="287"/>
                    </a:lnTo>
                    <a:lnTo>
                      <a:pt x="390" y="283"/>
                    </a:lnTo>
                    <a:lnTo>
                      <a:pt x="390" y="279"/>
                    </a:lnTo>
                    <a:lnTo>
                      <a:pt x="391" y="290"/>
                    </a:lnTo>
                    <a:lnTo>
                      <a:pt x="392" y="289"/>
                    </a:lnTo>
                    <a:lnTo>
                      <a:pt x="393" y="295"/>
                    </a:lnTo>
                    <a:lnTo>
                      <a:pt x="394" y="298"/>
                    </a:lnTo>
                    <a:lnTo>
                      <a:pt x="394" y="288"/>
                    </a:lnTo>
                    <a:lnTo>
                      <a:pt x="395" y="292"/>
                    </a:lnTo>
                    <a:lnTo>
                      <a:pt x="396" y="297"/>
                    </a:lnTo>
                    <a:lnTo>
                      <a:pt x="397" y="297"/>
                    </a:lnTo>
                    <a:lnTo>
                      <a:pt x="397" y="295"/>
                    </a:lnTo>
                    <a:lnTo>
                      <a:pt x="398" y="288"/>
                    </a:lnTo>
                    <a:lnTo>
                      <a:pt x="399" y="283"/>
                    </a:lnTo>
                    <a:lnTo>
                      <a:pt x="400" y="287"/>
                    </a:lnTo>
                    <a:lnTo>
                      <a:pt x="401" y="298"/>
                    </a:lnTo>
                    <a:lnTo>
                      <a:pt x="402" y="296"/>
                    </a:lnTo>
                    <a:lnTo>
                      <a:pt x="403" y="293"/>
                    </a:lnTo>
                    <a:lnTo>
                      <a:pt x="404" y="290"/>
                    </a:lnTo>
                    <a:lnTo>
                      <a:pt x="405" y="292"/>
                    </a:lnTo>
                    <a:lnTo>
                      <a:pt x="406" y="287"/>
                    </a:lnTo>
                    <a:lnTo>
                      <a:pt x="407" y="284"/>
                    </a:lnTo>
                    <a:lnTo>
                      <a:pt x="408" y="275"/>
                    </a:lnTo>
                    <a:lnTo>
                      <a:pt x="409" y="269"/>
                    </a:lnTo>
                    <a:lnTo>
                      <a:pt x="409" y="280"/>
                    </a:lnTo>
                    <a:lnTo>
                      <a:pt x="410" y="286"/>
                    </a:lnTo>
                    <a:lnTo>
                      <a:pt x="411" y="291"/>
                    </a:lnTo>
                    <a:lnTo>
                      <a:pt x="412" y="303"/>
                    </a:lnTo>
                    <a:lnTo>
                      <a:pt x="413" y="296"/>
                    </a:lnTo>
                    <a:lnTo>
                      <a:pt x="414" y="299"/>
                    </a:lnTo>
                    <a:lnTo>
                      <a:pt x="415" y="296"/>
                    </a:lnTo>
                    <a:lnTo>
                      <a:pt x="416" y="296"/>
                    </a:lnTo>
                    <a:lnTo>
                      <a:pt x="416" y="298"/>
                    </a:lnTo>
                    <a:lnTo>
                      <a:pt x="417" y="305"/>
                    </a:lnTo>
                    <a:lnTo>
                      <a:pt x="418" y="302"/>
                    </a:lnTo>
                    <a:lnTo>
                      <a:pt x="419" y="297"/>
                    </a:lnTo>
                    <a:lnTo>
                      <a:pt x="420" y="295"/>
                    </a:lnTo>
                    <a:lnTo>
                      <a:pt x="421" y="295"/>
                    </a:lnTo>
                    <a:lnTo>
                      <a:pt x="422" y="295"/>
                    </a:lnTo>
                    <a:lnTo>
                      <a:pt x="423" y="293"/>
                    </a:lnTo>
                    <a:lnTo>
                      <a:pt x="423" y="295"/>
                    </a:lnTo>
                    <a:lnTo>
                      <a:pt x="424" y="300"/>
                    </a:lnTo>
                    <a:lnTo>
                      <a:pt x="425" y="302"/>
                    </a:lnTo>
                    <a:lnTo>
                      <a:pt x="426" y="303"/>
                    </a:lnTo>
                    <a:lnTo>
                      <a:pt x="427" y="303"/>
                    </a:lnTo>
                    <a:lnTo>
                      <a:pt x="427" y="310"/>
                    </a:lnTo>
                    <a:lnTo>
                      <a:pt x="428" y="310"/>
                    </a:lnTo>
                    <a:lnTo>
                      <a:pt x="429" y="306"/>
                    </a:lnTo>
                    <a:lnTo>
                      <a:pt x="430" y="300"/>
                    </a:lnTo>
                    <a:lnTo>
                      <a:pt x="431" y="306"/>
                    </a:lnTo>
                    <a:lnTo>
                      <a:pt x="431" y="309"/>
                    </a:lnTo>
                    <a:lnTo>
                      <a:pt x="432" y="297"/>
                    </a:lnTo>
                    <a:lnTo>
                      <a:pt x="433" y="299"/>
                    </a:lnTo>
                    <a:lnTo>
                      <a:pt x="434" y="308"/>
                    </a:lnTo>
                    <a:lnTo>
                      <a:pt x="435" y="309"/>
                    </a:lnTo>
                    <a:lnTo>
                      <a:pt x="435" y="306"/>
                    </a:lnTo>
                    <a:lnTo>
                      <a:pt x="436" y="308"/>
                    </a:lnTo>
                    <a:lnTo>
                      <a:pt x="437" y="313"/>
                    </a:lnTo>
                    <a:lnTo>
                      <a:pt x="438" y="310"/>
                    </a:lnTo>
                    <a:lnTo>
                      <a:pt x="438" y="307"/>
                    </a:lnTo>
                    <a:lnTo>
                      <a:pt x="439" y="305"/>
                    </a:lnTo>
                    <a:lnTo>
                      <a:pt x="440" y="301"/>
                    </a:lnTo>
                    <a:lnTo>
                      <a:pt x="441" y="295"/>
                    </a:lnTo>
                    <a:lnTo>
                      <a:pt x="442" y="282"/>
                    </a:lnTo>
                    <a:lnTo>
                      <a:pt x="442" y="276"/>
                    </a:lnTo>
                    <a:lnTo>
                      <a:pt x="443" y="262"/>
                    </a:lnTo>
                    <a:lnTo>
                      <a:pt x="444" y="249"/>
                    </a:lnTo>
                    <a:lnTo>
                      <a:pt x="445" y="260"/>
                    </a:lnTo>
                    <a:lnTo>
                      <a:pt x="446" y="282"/>
                    </a:lnTo>
                    <a:lnTo>
                      <a:pt x="446" y="298"/>
                    </a:lnTo>
                    <a:lnTo>
                      <a:pt x="447" y="303"/>
                    </a:lnTo>
                    <a:lnTo>
                      <a:pt x="448" y="308"/>
                    </a:lnTo>
                    <a:lnTo>
                      <a:pt x="449" y="312"/>
                    </a:lnTo>
                    <a:lnTo>
                      <a:pt x="450" y="319"/>
                    </a:lnTo>
                    <a:lnTo>
                      <a:pt x="450" y="325"/>
                    </a:lnTo>
                    <a:lnTo>
                      <a:pt x="451" y="319"/>
                    </a:lnTo>
                    <a:lnTo>
                      <a:pt x="452" y="315"/>
                    </a:lnTo>
                    <a:lnTo>
                      <a:pt x="453" y="318"/>
                    </a:lnTo>
                    <a:lnTo>
                      <a:pt x="453" y="323"/>
                    </a:lnTo>
                    <a:lnTo>
                      <a:pt x="454" y="324"/>
                    </a:lnTo>
                    <a:lnTo>
                      <a:pt x="455" y="322"/>
                    </a:lnTo>
                    <a:lnTo>
                      <a:pt x="456" y="318"/>
                    </a:lnTo>
                    <a:lnTo>
                      <a:pt x="457" y="323"/>
                    </a:lnTo>
                    <a:lnTo>
                      <a:pt x="457" y="325"/>
                    </a:lnTo>
                    <a:lnTo>
                      <a:pt x="458" y="322"/>
                    </a:lnTo>
                    <a:lnTo>
                      <a:pt x="459" y="318"/>
                    </a:lnTo>
                    <a:lnTo>
                      <a:pt x="460" y="317"/>
                    </a:lnTo>
                    <a:lnTo>
                      <a:pt x="461" y="322"/>
                    </a:lnTo>
                    <a:lnTo>
                      <a:pt x="461" y="326"/>
                    </a:lnTo>
                    <a:lnTo>
                      <a:pt x="462" y="326"/>
                    </a:lnTo>
                    <a:lnTo>
                      <a:pt x="463" y="323"/>
                    </a:lnTo>
                    <a:lnTo>
                      <a:pt x="464" y="324"/>
                    </a:lnTo>
                    <a:lnTo>
                      <a:pt x="465" y="319"/>
                    </a:lnTo>
                    <a:lnTo>
                      <a:pt x="465" y="327"/>
                    </a:lnTo>
                    <a:lnTo>
                      <a:pt x="466" y="332"/>
                    </a:lnTo>
                    <a:lnTo>
                      <a:pt x="467" y="330"/>
                    </a:lnTo>
                    <a:lnTo>
                      <a:pt x="468" y="327"/>
                    </a:lnTo>
                    <a:lnTo>
                      <a:pt x="469" y="329"/>
                    </a:lnTo>
                    <a:lnTo>
                      <a:pt x="470" y="318"/>
                    </a:lnTo>
                    <a:lnTo>
                      <a:pt x="471" y="317"/>
                    </a:lnTo>
                    <a:lnTo>
                      <a:pt x="472" y="324"/>
                    </a:lnTo>
                    <a:lnTo>
                      <a:pt x="472" y="322"/>
                    </a:lnTo>
                    <a:lnTo>
                      <a:pt x="473" y="321"/>
                    </a:lnTo>
                    <a:lnTo>
                      <a:pt x="474" y="307"/>
                    </a:lnTo>
                    <a:lnTo>
                      <a:pt x="475" y="282"/>
                    </a:lnTo>
                    <a:lnTo>
                      <a:pt x="476" y="261"/>
                    </a:lnTo>
                    <a:lnTo>
                      <a:pt x="476" y="258"/>
                    </a:lnTo>
                    <a:lnTo>
                      <a:pt x="477" y="273"/>
                    </a:lnTo>
                    <a:lnTo>
                      <a:pt x="478" y="287"/>
                    </a:lnTo>
                    <a:lnTo>
                      <a:pt x="479" y="305"/>
                    </a:lnTo>
                    <a:lnTo>
                      <a:pt x="479" y="314"/>
                    </a:lnTo>
                    <a:lnTo>
                      <a:pt x="480" y="312"/>
                    </a:lnTo>
                    <a:lnTo>
                      <a:pt x="481" y="303"/>
                    </a:lnTo>
                    <a:lnTo>
                      <a:pt x="482" y="300"/>
                    </a:lnTo>
                    <a:lnTo>
                      <a:pt x="483" y="305"/>
                    </a:lnTo>
                    <a:lnTo>
                      <a:pt x="483" y="308"/>
                    </a:lnTo>
                    <a:lnTo>
                      <a:pt x="484" y="317"/>
                    </a:lnTo>
                    <a:lnTo>
                      <a:pt x="485" y="315"/>
                    </a:lnTo>
                    <a:lnTo>
                      <a:pt x="486" y="313"/>
                    </a:lnTo>
                    <a:lnTo>
                      <a:pt x="487" y="322"/>
                    </a:lnTo>
                    <a:lnTo>
                      <a:pt x="488" y="323"/>
                    </a:lnTo>
                    <a:lnTo>
                      <a:pt x="489" y="325"/>
                    </a:lnTo>
                    <a:lnTo>
                      <a:pt x="490" y="326"/>
                    </a:lnTo>
                    <a:lnTo>
                      <a:pt x="491" y="327"/>
                    </a:lnTo>
                    <a:lnTo>
                      <a:pt x="491" y="329"/>
                    </a:lnTo>
                    <a:lnTo>
                      <a:pt x="492" y="332"/>
                    </a:lnTo>
                    <a:lnTo>
                      <a:pt x="493" y="329"/>
                    </a:lnTo>
                    <a:lnTo>
                      <a:pt x="494" y="329"/>
                    </a:lnTo>
                    <a:lnTo>
                      <a:pt x="494" y="318"/>
                    </a:lnTo>
                    <a:lnTo>
                      <a:pt x="495" y="316"/>
                    </a:lnTo>
                    <a:lnTo>
                      <a:pt x="496" y="319"/>
                    </a:lnTo>
                    <a:lnTo>
                      <a:pt x="497" y="328"/>
                    </a:lnTo>
                    <a:lnTo>
                      <a:pt x="498" y="330"/>
                    </a:lnTo>
                    <a:lnTo>
                      <a:pt x="498" y="325"/>
                    </a:lnTo>
                    <a:lnTo>
                      <a:pt x="499" y="329"/>
                    </a:lnTo>
                    <a:lnTo>
                      <a:pt x="500" y="331"/>
                    </a:lnTo>
                    <a:lnTo>
                      <a:pt x="501" y="334"/>
                    </a:lnTo>
                    <a:lnTo>
                      <a:pt x="502" y="329"/>
                    </a:lnTo>
                    <a:lnTo>
                      <a:pt x="502" y="327"/>
                    </a:lnTo>
                    <a:lnTo>
                      <a:pt x="503" y="328"/>
                    </a:lnTo>
                    <a:lnTo>
                      <a:pt x="504" y="322"/>
                    </a:lnTo>
                    <a:lnTo>
                      <a:pt x="505" y="326"/>
                    </a:lnTo>
                    <a:lnTo>
                      <a:pt x="506" y="327"/>
                    </a:lnTo>
                    <a:lnTo>
                      <a:pt x="506" y="330"/>
                    </a:lnTo>
                    <a:lnTo>
                      <a:pt x="507" y="335"/>
                    </a:lnTo>
                    <a:lnTo>
                      <a:pt x="508" y="327"/>
                    </a:lnTo>
                    <a:lnTo>
                      <a:pt x="509" y="329"/>
                    </a:lnTo>
                    <a:lnTo>
                      <a:pt x="510" y="333"/>
                    </a:lnTo>
                    <a:lnTo>
                      <a:pt x="511" y="334"/>
                    </a:lnTo>
                    <a:lnTo>
                      <a:pt x="512" y="330"/>
                    </a:lnTo>
                    <a:lnTo>
                      <a:pt x="513" y="342"/>
                    </a:lnTo>
                    <a:lnTo>
                      <a:pt x="513" y="340"/>
                    </a:lnTo>
                    <a:lnTo>
                      <a:pt x="514" y="341"/>
                    </a:lnTo>
                    <a:lnTo>
                      <a:pt x="515" y="337"/>
                    </a:lnTo>
                    <a:lnTo>
                      <a:pt x="516" y="343"/>
                    </a:lnTo>
                    <a:lnTo>
                      <a:pt x="517" y="340"/>
                    </a:lnTo>
                    <a:lnTo>
                      <a:pt x="517" y="344"/>
                    </a:lnTo>
                    <a:lnTo>
                      <a:pt x="518" y="341"/>
                    </a:lnTo>
                    <a:lnTo>
                      <a:pt x="519" y="339"/>
                    </a:lnTo>
                    <a:lnTo>
                      <a:pt x="520" y="345"/>
                    </a:lnTo>
                    <a:lnTo>
                      <a:pt x="521" y="343"/>
                    </a:lnTo>
                    <a:lnTo>
                      <a:pt x="522" y="347"/>
                    </a:lnTo>
                    <a:lnTo>
                      <a:pt x="523" y="347"/>
                    </a:lnTo>
                    <a:lnTo>
                      <a:pt x="524" y="347"/>
                    </a:lnTo>
                    <a:lnTo>
                      <a:pt x="525" y="345"/>
                    </a:lnTo>
                    <a:lnTo>
                      <a:pt x="526" y="347"/>
                    </a:lnTo>
                    <a:lnTo>
                      <a:pt x="527" y="343"/>
                    </a:lnTo>
                    <a:lnTo>
                      <a:pt x="528" y="345"/>
                    </a:lnTo>
                    <a:lnTo>
                      <a:pt x="528" y="343"/>
                    </a:lnTo>
                    <a:lnTo>
                      <a:pt x="529" y="343"/>
                    </a:lnTo>
                    <a:lnTo>
                      <a:pt x="530" y="341"/>
                    </a:lnTo>
                    <a:lnTo>
                      <a:pt x="531" y="347"/>
                    </a:lnTo>
                    <a:lnTo>
                      <a:pt x="532" y="344"/>
                    </a:lnTo>
                    <a:lnTo>
                      <a:pt x="532" y="336"/>
                    </a:lnTo>
                    <a:lnTo>
                      <a:pt x="533" y="347"/>
                    </a:lnTo>
                    <a:lnTo>
                      <a:pt x="534" y="353"/>
                    </a:lnTo>
                    <a:lnTo>
                      <a:pt x="535" y="341"/>
                    </a:lnTo>
                    <a:lnTo>
                      <a:pt x="535" y="334"/>
                    </a:lnTo>
                    <a:lnTo>
                      <a:pt x="536" y="337"/>
                    </a:lnTo>
                    <a:lnTo>
                      <a:pt x="537" y="342"/>
                    </a:lnTo>
                    <a:lnTo>
                      <a:pt x="538" y="326"/>
                    </a:lnTo>
                    <a:lnTo>
                      <a:pt x="539" y="322"/>
                    </a:lnTo>
                    <a:lnTo>
                      <a:pt x="540" y="326"/>
                    </a:lnTo>
                    <a:lnTo>
                      <a:pt x="541" y="323"/>
                    </a:lnTo>
                    <a:lnTo>
                      <a:pt x="542" y="327"/>
                    </a:lnTo>
                    <a:lnTo>
                      <a:pt x="543" y="333"/>
                    </a:lnTo>
                    <a:lnTo>
                      <a:pt x="543" y="338"/>
                    </a:lnTo>
                    <a:lnTo>
                      <a:pt x="544" y="342"/>
                    </a:lnTo>
                    <a:lnTo>
                      <a:pt x="545" y="342"/>
                    </a:lnTo>
                    <a:lnTo>
                      <a:pt x="546" y="344"/>
                    </a:lnTo>
                    <a:lnTo>
                      <a:pt x="547" y="348"/>
                    </a:lnTo>
                    <a:lnTo>
                      <a:pt x="547" y="342"/>
                    </a:lnTo>
                    <a:lnTo>
                      <a:pt x="548" y="345"/>
                    </a:lnTo>
                    <a:lnTo>
                      <a:pt x="549" y="346"/>
                    </a:lnTo>
                    <a:lnTo>
                      <a:pt x="550" y="348"/>
                    </a:lnTo>
                    <a:lnTo>
                      <a:pt x="550" y="351"/>
                    </a:lnTo>
                    <a:lnTo>
                      <a:pt x="551" y="337"/>
                    </a:lnTo>
                    <a:lnTo>
                      <a:pt x="552" y="338"/>
                    </a:lnTo>
                    <a:lnTo>
                      <a:pt x="553" y="350"/>
                    </a:lnTo>
                    <a:lnTo>
                      <a:pt x="554" y="332"/>
                    </a:lnTo>
                    <a:lnTo>
                      <a:pt x="554" y="341"/>
                    </a:lnTo>
                    <a:lnTo>
                      <a:pt x="555" y="341"/>
                    </a:lnTo>
                    <a:lnTo>
                      <a:pt x="556" y="345"/>
                    </a:lnTo>
                    <a:lnTo>
                      <a:pt x="557" y="347"/>
                    </a:lnTo>
                    <a:lnTo>
                      <a:pt x="558" y="342"/>
                    </a:lnTo>
                    <a:lnTo>
                      <a:pt x="558" y="344"/>
                    </a:lnTo>
                    <a:lnTo>
                      <a:pt x="559" y="350"/>
                    </a:lnTo>
                    <a:lnTo>
                      <a:pt x="560" y="342"/>
                    </a:lnTo>
                    <a:lnTo>
                      <a:pt x="561" y="334"/>
                    </a:lnTo>
                    <a:lnTo>
                      <a:pt x="562" y="329"/>
                    </a:lnTo>
                    <a:lnTo>
                      <a:pt x="562" y="319"/>
                    </a:lnTo>
                    <a:lnTo>
                      <a:pt x="563" y="290"/>
                    </a:lnTo>
                    <a:lnTo>
                      <a:pt x="564" y="263"/>
                    </a:lnTo>
                    <a:lnTo>
                      <a:pt x="565" y="263"/>
                    </a:lnTo>
                    <a:lnTo>
                      <a:pt x="565" y="283"/>
                    </a:lnTo>
                    <a:lnTo>
                      <a:pt x="566" y="300"/>
                    </a:lnTo>
                    <a:lnTo>
                      <a:pt x="567" y="327"/>
                    </a:lnTo>
                    <a:lnTo>
                      <a:pt x="568" y="343"/>
                    </a:lnTo>
                    <a:lnTo>
                      <a:pt x="569" y="349"/>
                    </a:lnTo>
                    <a:lnTo>
                      <a:pt x="569" y="347"/>
                    </a:lnTo>
                    <a:lnTo>
                      <a:pt x="570" y="347"/>
                    </a:lnTo>
                    <a:lnTo>
                      <a:pt x="571" y="334"/>
                    </a:lnTo>
                    <a:lnTo>
                      <a:pt x="572" y="341"/>
                    </a:lnTo>
                    <a:lnTo>
                      <a:pt x="573" y="340"/>
                    </a:lnTo>
                    <a:lnTo>
                      <a:pt x="573" y="345"/>
                    </a:lnTo>
                    <a:lnTo>
                      <a:pt x="574" y="349"/>
                    </a:lnTo>
                    <a:lnTo>
                      <a:pt x="575" y="340"/>
                    </a:lnTo>
                    <a:lnTo>
                      <a:pt x="576" y="347"/>
                    </a:lnTo>
                    <a:lnTo>
                      <a:pt x="577" y="347"/>
                    </a:lnTo>
                    <a:lnTo>
                      <a:pt x="577" y="357"/>
                    </a:lnTo>
                    <a:lnTo>
                      <a:pt x="578" y="348"/>
                    </a:lnTo>
                    <a:lnTo>
                      <a:pt x="579" y="353"/>
                    </a:lnTo>
                    <a:lnTo>
                      <a:pt x="580" y="355"/>
                    </a:lnTo>
                    <a:lnTo>
                      <a:pt x="580" y="346"/>
                    </a:lnTo>
                    <a:lnTo>
                      <a:pt x="581" y="340"/>
                    </a:lnTo>
                    <a:lnTo>
                      <a:pt x="582" y="347"/>
                    </a:lnTo>
                    <a:lnTo>
                      <a:pt x="583" y="355"/>
                    </a:lnTo>
                    <a:lnTo>
                      <a:pt x="584" y="346"/>
                    </a:lnTo>
                    <a:lnTo>
                      <a:pt x="584" y="342"/>
                    </a:lnTo>
                    <a:lnTo>
                      <a:pt x="585" y="341"/>
                    </a:lnTo>
                    <a:lnTo>
                      <a:pt x="586" y="337"/>
                    </a:lnTo>
                    <a:lnTo>
                      <a:pt x="587" y="338"/>
                    </a:lnTo>
                    <a:lnTo>
                      <a:pt x="588" y="339"/>
                    </a:lnTo>
                    <a:lnTo>
                      <a:pt x="588" y="344"/>
                    </a:lnTo>
                    <a:lnTo>
                      <a:pt x="589" y="334"/>
                    </a:lnTo>
                    <a:lnTo>
                      <a:pt x="590" y="332"/>
                    </a:lnTo>
                    <a:lnTo>
                      <a:pt x="591" y="319"/>
                    </a:lnTo>
                    <a:lnTo>
                      <a:pt x="591" y="326"/>
                    </a:lnTo>
                    <a:lnTo>
                      <a:pt x="592" y="328"/>
                    </a:lnTo>
                    <a:lnTo>
                      <a:pt x="593" y="323"/>
                    </a:lnTo>
                    <a:lnTo>
                      <a:pt x="594" y="338"/>
                    </a:lnTo>
                    <a:lnTo>
                      <a:pt x="595" y="346"/>
                    </a:lnTo>
                    <a:lnTo>
                      <a:pt x="596" y="339"/>
                    </a:lnTo>
                    <a:lnTo>
                      <a:pt x="597" y="334"/>
                    </a:lnTo>
                    <a:lnTo>
                      <a:pt x="598" y="336"/>
                    </a:lnTo>
                    <a:lnTo>
                      <a:pt x="599" y="344"/>
                    </a:lnTo>
                    <a:lnTo>
                      <a:pt x="599" y="341"/>
                    </a:lnTo>
                    <a:lnTo>
                      <a:pt x="600" y="342"/>
                    </a:lnTo>
                    <a:lnTo>
                      <a:pt x="601" y="347"/>
                    </a:lnTo>
                    <a:lnTo>
                      <a:pt x="602" y="353"/>
                    </a:lnTo>
                    <a:lnTo>
                      <a:pt x="603" y="345"/>
                    </a:lnTo>
                    <a:lnTo>
                      <a:pt x="603" y="347"/>
                    </a:lnTo>
                    <a:lnTo>
                      <a:pt x="604" y="347"/>
                    </a:lnTo>
                    <a:lnTo>
                      <a:pt x="605" y="347"/>
                    </a:lnTo>
                    <a:lnTo>
                      <a:pt x="606" y="346"/>
                    </a:lnTo>
                    <a:lnTo>
                      <a:pt x="606" y="348"/>
                    </a:lnTo>
                    <a:lnTo>
                      <a:pt x="607" y="347"/>
                    </a:lnTo>
                    <a:lnTo>
                      <a:pt x="608" y="345"/>
                    </a:lnTo>
                    <a:lnTo>
                      <a:pt x="609" y="342"/>
                    </a:lnTo>
                    <a:lnTo>
                      <a:pt x="610" y="356"/>
                    </a:lnTo>
                    <a:lnTo>
                      <a:pt x="610" y="353"/>
                    </a:lnTo>
                    <a:lnTo>
                      <a:pt x="611" y="346"/>
                    </a:lnTo>
                    <a:lnTo>
                      <a:pt x="612" y="353"/>
                    </a:lnTo>
                    <a:lnTo>
                      <a:pt x="613" y="354"/>
                    </a:lnTo>
                    <a:lnTo>
                      <a:pt x="614" y="353"/>
                    </a:lnTo>
                    <a:lnTo>
                      <a:pt x="615" y="349"/>
                    </a:lnTo>
                    <a:lnTo>
                      <a:pt x="616" y="351"/>
                    </a:lnTo>
                    <a:lnTo>
                      <a:pt x="617" y="356"/>
                    </a:lnTo>
                    <a:lnTo>
                      <a:pt x="618" y="351"/>
                    </a:lnTo>
                    <a:lnTo>
                      <a:pt x="619" y="355"/>
                    </a:lnTo>
                    <a:lnTo>
                      <a:pt x="620" y="361"/>
                    </a:lnTo>
                    <a:lnTo>
                      <a:pt x="621" y="347"/>
                    </a:lnTo>
                    <a:lnTo>
                      <a:pt x="621" y="361"/>
                    </a:lnTo>
                    <a:lnTo>
                      <a:pt x="622" y="355"/>
                    </a:lnTo>
                    <a:lnTo>
                      <a:pt x="623" y="347"/>
                    </a:lnTo>
                    <a:lnTo>
                      <a:pt x="624" y="351"/>
                    </a:lnTo>
                    <a:lnTo>
                      <a:pt x="625" y="344"/>
                    </a:lnTo>
                    <a:lnTo>
                      <a:pt x="625" y="346"/>
                    </a:lnTo>
                    <a:lnTo>
                      <a:pt x="626" y="364"/>
                    </a:lnTo>
                    <a:lnTo>
                      <a:pt x="627" y="354"/>
                    </a:lnTo>
                    <a:lnTo>
                      <a:pt x="628" y="361"/>
                    </a:lnTo>
                    <a:lnTo>
                      <a:pt x="629" y="364"/>
                    </a:lnTo>
                    <a:lnTo>
                      <a:pt x="629" y="361"/>
                    </a:lnTo>
                    <a:lnTo>
                      <a:pt x="630" y="356"/>
                    </a:lnTo>
                    <a:lnTo>
                      <a:pt x="631" y="352"/>
                    </a:lnTo>
                    <a:lnTo>
                      <a:pt x="632" y="355"/>
                    </a:lnTo>
                    <a:lnTo>
                      <a:pt x="633" y="356"/>
                    </a:lnTo>
                    <a:lnTo>
                      <a:pt x="633" y="352"/>
                    </a:lnTo>
                    <a:lnTo>
                      <a:pt x="634" y="353"/>
                    </a:lnTo>
                    <a:lnTo>
                      <a:pt x="635" y="350"/>
                    </a:lnTo>
                    <a:lnTo>
                      <a:pt x="636" y="351"/>
                    </a:lnTo>
                    <a:lnTo>
                      <a:pt x="636" y="349"/>
                    </a:lnTo>
                    <a:lnTo>
                      <a:pt x="637" y="347"/>
                    </a:lnTo>
                    <a:lnTo>
                      <a:pt x="638" y="349"/>
                    </a:lnTo>
                    <a:lnTo>
                      <a:pt x="639" y="347"/>
                    </a:lnTo>
                    <a:lnTo>
                      <a:pt x="640" y="347"/>
                    </a:lnTo>
                    <a:lnTo>
                      <a:pt x="640" y="337"/>
                    </a:lnTo>
                    <a:lnTo>
                      <a:pt x="641" y="345"/>
                    </a:lnTo>
                    <a:lnTo>
                      <a:pt x="642" y="351"/>
                    </a:lnTo>
                    <a:lnTo>
                      <a:pt x="643" y="348"/>
                    </a:lnTo>
                    <a:lnTo>
                      <a:pt x="644" y="343"/>
                    </a:lnTo>
                    <a:lnTo>
                      <a:pt x="644" y="353"/>
                    </a:lnTo>
                    <a:lnTo>
                      <a:pt x="645" y="353"/>
                    </a:lnTo>
                    <a:lnTo>
                      <a:pt x="646" y="355"/>
                    </a:lnTo>
                    <a:lnTo>
                      <a:pt x="647" y="351"/>
                    </a:lnTo>
                    <a:lnTo>
                      <a:pt x="647" y="346"/>
                    </a:lnTo>
                    <a:lnTo>
                      <a:pt x="648" y="355"/>
                    </a:lnTo>
                    <a:lnTo>
                      <a:pt x="649" y="349"/>
                    </a:lnTo>
                    <a:lnTo>
                      <a:pt x="650" y="361"/>
                    </a:lnTo>
                    <a:lnTo>
                      <a:pt x="651" y="361"/>
                    </a:lnTo>
                    <a:lnTo>
                      <a:pt x="652" y="362"/>
                    </a:lnTo>
                    <a:lnTo>
                      <a:pt x="653" y="363"/>
                    </a:lnTo>
                    <a:lnTo>
                      <a:pt x="654" y="358"/>
                    </a:lnTo>
                    <a:lnTo>
                      <a:pt x="655" y="355"/>
                    </a:lnTo>
                    <a:lnTo>
                      <a:pt x="656" y="353"/>
                    </a:lnTo>
                    <a:lnTo>
                      <a:pt x="657" y="356"/>
                    </a:lnTo>
                    <a:lnTo>
                      <a:pt x="658" y="360"/>
                    </a:lnTo>
                    <a:lnTo>
                      <a:pt x="659" y="348"/>
                    </a:lnTo>
                    <a:lnTo>
                      <a:pt x="659" y="344"/>
                    </a:lnTo>
                    <a:lnTo>
                      <a:pt x="660" y="352"/>
                    </a:lnTo>
                    <a:lnTo>
                      <a:pt x="661" y="342"/>
                    </a:lnTo>
                    <a:lnTo>
                      <a:pt x="662" y="347"/>
                    </a:lnTo>
                    <a:lnTo>
                      <a:pt x="662" y="355"/>
                    </a:lnTo>
                    <a:lnTo>
                      <a:pt x="663" y="352"/>
                    </a:lnTo>
                    <a:lnTo>
                      <a:pt x="664" y="355"/>
                    </a:lnTo>
                    <a:lnTo>
                      <a:pt x="665" y="359"/>
                    </a:lnTo>
                    <a:lnTo>
                      <a:pt x="666" y="359"/>
                    </a:lnTo>
                    <a:lnTo>
                      <a:pt x="666" y="348"/>
                    </a:lnTo>
                    <a:lnTo>
                      <a:pt x="667" y="350"/>
                    </a:lnTo>
                    <a:lnTo>
                      <a:pt x="668" y="359"/>
                    </a:lnTo>
                    <a:lnTo>
                      <a:pt x="669" y="352"/>
                    </a:lnTo>
                    <a:lnTo>
                      <a:pt x="670" y="356"/>
                    </a:lnTo>
                    <a:lnTo>
                      <a:pt x="670" y="354"/>
                    </a:lnTo>
                    <a:lnTo>
                      <a:pt x="671" y="355"/>
                    </a:lnTo>
                    <a:lnTo>
                      <a:pt x="672" y="361"/>
                    </a:lnTo>
                    <a:lnTo>
                      <a:pt x="673" y="356"/>
                    </a:lnTo>
                    <a:lnTo>
                      <a:pt x="674" y="362"/>
                    </a:lnTo>
                    <a:lnTo>
                      <a:pt x="674" y="360"/>
                    </a:lnTo>
                    <a:lnTo>
                      <a:pt x="675" y="356"/>
                    </a:lnTo>
                    <a:lnTo>
                      <a:pt x="676" y="351"/>
                    </a:lnTo>
                    <a:lnTo>
                      <a:pt x="677" y="348"/>
                    </a:lnTo>
                    <a:lnTo>
                      <a:pt x="677" y="350"/>
                    </a:lnTo>
                    <a:lnTo>
                      <a:pt x="678" y="351"/>
                    </a:lnTo>
                    <a:lnTo>
                      <a:pt x="679" y="354"/>
                    </a:lnTo>
                    <a:lnTo>
                      <a:pt x="680" y="347"/>
                    </a:lnTo>
                    <a:lnTo>
                      <a:pt x="681" y="347"/>
                    </a:lnTo>
                    <a:lnTo>
                      <a:pt x="681" y="352"/>
                    </a:lnTo>
                    <a:lnTo>
                      <a:pt x="682" y="350"/>
                    </a:lnTo>
                    <a:lnTo>
                      <a:pt x="683" y="357"/>
                    </a:lnTo>
                    <a:lnTo>
                      <a:pt x="684" y="361"/>
                    </a:lnTo>
                    <a:lnTo>
                      <a:pt x="685" y="362"/>
                    </a:lnTo>
                    <a:lnTo>
                      <a:pt x="685" y="358"/>
                    </a:lnTo>
                    <a:lnTo>
                      <a:pt x="686" y="354"/>
                    </a:lnTo>
                    <a:lnTo>
                      <a:pt x="687" y="353"/>
                    </a:lnTo>
                    <a:lnTo>
                      <a:pt x="688" y="356"/>
                    </a:lnTo>
                    <a:lnTo>
                      <a:pt x="689" y="358"/>
                    </a:lnTo>
                    <a:lnTo>
                      <a:pt x="690" y="355"/>
                    </a:lnTo>
                    <a:lnTo>
                      <a:pt x="691" y="361"/>
                    </a:lnTo>
                    <a:lnTo>
                      <a:pt x="692" y="357"/>
                    </a:lnTo>
                    <a:lnTo>
                      <a:pt x="692" y="361"/>
                    </a:lnTo>
                    <a:lnTo>
                      <a:pt x="693" y="361"/>
                    </a:lnTo>
                    <a:lnTo>
                      <a:pt x="694" y="351"/>
                    </a:lnTo>
                    <a:lnTo>
                      <a:pt x="695" y="351"/>
                    </a:lnTo>
                    <a:lnTo>
                      <a:pt x="696" y="361"/>
                    </a:lnTo>
                    <a:lnTo>
                      <a:pt x="696" y="359"/>
                    </a:lnTo>
                    <a:lnTo>
                      <a:pt x="697" y="350"/>
                    </a:lnTo>
                    <a:lnTo>
                      <a:pt x="698" y="344"/>
                    </a:lnTo>
                    <a:lnTo>
                      <a:pt x="699" y="342"/>
                    </a:lnTo>
                    <a:lnTo>
                      <a:pt x="700" y="343"/>
                    </a:lnTo>
                    <a:lnTo>
                      <a:pt x="700" y="347"/>
                    </a:lnTo>
                    <a:lnTo>
                      <a:pt x="701" y="346"/>
                    </a:lnTo>
                    <a:lnTo>
                      <a:pt x="702" y="346"/>
                    </a:lnTo>
                    <a:lnTo>
                      <a:pt x="703" y="351"/>
                    </a:lnTo>
                    <a:lnTo>
                      <a:pt x="703" y="356"/>
                    </a:lnTo>
                    <a:lnTo>
                      <a:pt x="704" y="357"/>
                    </a:lnTo>
                    <a:lnTo>
                      <a:pt x="705" y="351"/>
                    </a:lnTo>
                    <a:lnTo>
                      <a:pt x="706" y="346"/>
                    </a:lnTo>
                    <a:lnTo>
                      <a:pt x="707" y="350"/>
                    </a:lnTo>
                    <a:lnTo>
                      <a:pt x="707" y="347"/>
                    </a:lnTo>
                    <a:lnTo>
                      <a:pt x="708" y="345"/>
                    </a:lnTo>
                    <a:lnTo>
                      <a:pt x="709" y="341"/>
                    </a:lnTo>
                    <a:lnTo>
                      <a:pt x="710" y="335"/>
                    </a:lnTo>
                    <a:lnTo>
                      <a:pt x="711" y="335"/>
                    </a:lnTo>
                    <a:lnTo>
                      <a:pt x="711" y="345"/>
                    </a:lnTo>
                    <a:lnTo>
                      <a:pt x="712" y="349"/>
                    </a:lnTo>
                    <a:lnTo>
                      <a:pt x="713" y="351"/>
                    </a:lnTo>
                    <a:lnTo>
                      <a:pt x="714" y="353"/>
                    </a:lnTo>
                    <a:lnTo>
                      <a:pt x="715" y="358"/>
                    </a:lnTo>
                    <a:lnTo>
                      <a:pt x="715" y="364"/>
                    </a:lnTo>
                    <a:lnTo>
                      <a:pt x="716" y="360"/>
                    </a:lnTo>
                    <a:lnTo>
                      <a:pt x="717" y="357"/>
                    </a:lnTo>
                    <a:lnTo>
                      <a:pt x="718" y="361"/>
                    </a:lnTo>
                    <a:lnTo>
                      <a:pt x="718" y="359"/>
                    </a:lnTo>
                    <a:lnTo>
                      <a:pt x="719" y="357"/>
                    </a:lnTo>
                    <a:lnTo>
                      <a:pt x="720" y="356"/>
                    </a:lnTo>
                    <a:lnTo>
                      <a:pt x="721" y="358"/>
                    </a:lnTo>
                    <a:lnTo>
                      <a:pt x="722" y="360"/>
                    </a:lnTo>
                    <a:lnTo>
                      <a:pt x="723" y="361"/>
                    </a:lnTo>
                    <a:lnTo>
                      <a:pt x="724" y="363"/>
                    </a:lnTo>
                    <a:lnTo>
                      <a:pt x="725" y="362"/>
                    </a:lnTo>
                    <a:lnTo>
                      <a:pt x="726" y="362"/>
                    </a:lnTo>
                    <a:lnTo>
                      <a:pt x="726" y="359"/>
                    </a:lnTo>
                    <a:lnTo>
                      <a:pt x="727" y="356"/>
                    </a:lnTo>
                    <a:lnTo>
                      <a:pt x="728" y="358"/>
                    </a:lnTo>
                    <a:lnTo>
                      <a:pt x="729" y="361"/>
                    </a:lnTo>
                    <a:lnTo>
                      <a:pt x="730" y="361"/>
                    </a:lnTo>
                    <a:lnTo>
                      <a:pt x="731" y="361"/>
                    </a:lnTo>
                    <a:lnTo>
                      <a:pt x="732" y="361"/>
                    </a:lnTo>
                    <a:lnTo>
                      <a:pt x="733" y="360"/>
                    </a:lnTo>
                    <a:lnTo>
                      <a:pt x="733" y="364"/>
                    </a:lnTo>
                    <a:lnTo>
                      <a:pt x="734" y="362"/>
                    </a:lnTo>
                    <a:lnTo>
                      <a:pt x="735" y="359"/>
                    </a:lnTo>
                    <a:lnTo>
                      <a:pt x="736" y="362"/>
                    </a:lnTo>
                    <a:lnTo>
                      <a:pt x="737" y="363"/>
                    </a:lnTo>
                    <a:lnTo>
                      <a:pt x="738" y="356"/>
                    </a:lnTo>
                    <a:lnTo>
                      <a:pt x="739" y="357"/>
                    </a:lnTo>
                    <a:lnTo>
                      <a:pt x="740" y="359"/>
                    </a:lnTo>
                    <a:lnTo>
                      <a:pt x="741" y="362"/>
                    </a:lnTo>
                    <a:lnTo>
                      <a:pt x="741" y="364"/>
                    </a:lnTo>
                    <a:lnTo>
                      <a:pt x="742" y="358"/>
                    </a:lnTo>
                    <a:lnTo>
                      <a:pt x="743" y="361"/>
                    </a:lnTo>
                    <a:lnTo>
                      <a:pt x="744" y="369"/>
                    </a:lnTo>
                    <a:lnTo>
                      <a:pt x="744" y="365"/>
                    </a:lnTo>
                    <a:lnTo>
                      <a:pt x="745" y="361"/>
                    </a:lnTo>
                    <a:lnTo>
                      <a:pt x="746" y="364"/>
                    </a:lnTo>
                    <a:lnTo>
                      <a:pt x="747" y="362"/>
                    </a:lnTo>
                    <a:lnTo>
                      <a:pt x="748" y="362"/>
                    </a:lnTo>
                    <a:lnTo>
                      <a:pt x="749" y="361"/>
                    </a:lnTo>
                    <a:lnTo>
                      <a:pt x="750" y="365"/>
                    </a:lnTo>
                    <a:lnTo>
                      <a:pt x="751" y="364"/>
                    </a:lnTo>
                    <a:lnTo>
                      <a:pt x="752" y="361"/>
                    </a:lnTo>
                    <a:lnTo>
                      <a:pt x="753" y="363"/>
                    </a:lnTo>
                    <a:lnTo>
                      <a:pt x="754" y="359"/>
                    </a:lnTo>
                    <a:lnTo>
                      <a:pt x="755" y="358"/>
                    </a:lnTo>
                    <a:lnTo>
                      <a:pt x="756" y="361"/>
                    </a:lnTo>
                    <a:lnTo>
                      <a:pt x="756" y="355"/>
                    </a:lnTo>
                    <a:lnTo>
                      <a:pt x="757" y="356"/>
                    </a:lnTo>
                    <a:lnTo>
                      <a:pt x="758" y="357"/>
                    </a:lnTo>
                    <a:lnTo>
                      <a:pt x="759" y="359"/>
                    </a:lnTo>
                    <a:lnTo>
                      <a:pt x="759" y="362"/>
                    </a:lnTo>
                    <a:lnTo>
                      <a:pt x="760" y="360"/>
                    </a:lnTo>
                    <a:lnTo>
                      <a:pt x="761" y="357"/>
                    </a:lnTo>
                    <a:lnTo>
                      <a:pt x="762" y="352"/>
                    </a:lnTo>
                    <a:lnTo>
                      <a:pt x="763" y="347"/>
                    </a:lnTo>
                    <a:lnTo>
                      <a:pt x="763" y="352"/>
                    </a:lnTo>
                    <a:lnTo>
                      <a:pt x="764" y="355"/>
                    </a:lnTo>
                    <a:lnTo>
                      <a:pt x="765" y="354"/>
                    </a:lnTo>
                    <a:lnTo>
                      <a:pt x="766" y="353"/>
                    </a:lnTo>
                    <a:lnTo>
                      <a:pt x="767" y="357"/>
                    </a:lnTo>
                    <a:lnTo>
                      <a:pt x="767" y="353"/>
                    </a:lnTo>
                    <a:lnTo>
                      <a:pt x="768" y="344"/>
                    </a:lnTo>
                    <a:lnTo>
                      <a:pt x="769" y="341"/>
                    </a:lnTo>
                    <a:lnTo>
                      <a:pt x="770" y="340"/>
                    </a:lnTo>
                    <a:lnTo>
                      <a:pt x="771" y="344"/>
                    </a:lnTo>
                    <a:lnTo>
                      <a:pt x="771" y="338"/>
                    </a:lnTo>
                    <a:lnTo>
                      <a:pt x="772" y="338"/>
                    </a:lnTo>
                    <a:lnTo>
                      <a:pt x="773" y="337"/>
                    </a:lnTo>
                    <a:lnTo>
                      <a:pt x="774" y="345"/>
                    </a:lnTo>
                    <a:lnTo>
                      <a:pt x="774" y="348"/>
                    </a:lnTo>
                    <a:lnTo>
                      <a:pt x="775" y="356"/>
                    </a:lnTo>
                    <a:lnTo>
                      <a:pt x="776" y="357"/>
                    </a:lnTo>
                    <a:lnTo>
                      <a:pt x="777" y="356"/>
                    </a:lnTo>
                    <a:lnTo>
                      <a:pt x="778" y="354"/>
                    </a:lnTo>
                    <a:lnTo>
                      <a:pt x="778" y="356"/>
                    </a:lnTo>
                    <a:lnTo>
                      <a:pt x="779" y="360"/>
                    </a:lnTo>
                    <a:lnTo>
                      <a:pt x="780" y="361"/>
                    </a:lnTo>
                    <a:lnTo>
                      <a:pt x="781" y="357"/>
                    </a:lnTo>
                    <a:lnTo>
                      <a:pt x="782" y="359"/>
                    </a:lnTo>
                    <a:lnTo>
                      <a:pt x="782" y="363"/>
                    </a:lnTo>
                    <a:lnTo>
                      <a:pt x="783" y="363"/>
                    </a:lnTo>
                    <a:lnTo>
                      <a:pt x="784" y="364"/>
                    </a:lnTo>
                    <a:lnTo>
                      <a:pt x="785" y="362"/>
                    </a:lnTo>
                    <a:lnTo>
                      <a:pt x="786" y="354"/>
                    </a:lnTo>
                    <a:lnTo>
                      <a:pt x="786" y="364"/>
                    </a:lnTo>
                    <a:lnTo>
                      <a:pt x="787" y="363"/>
                    </a:lnTo>
                    <a:lnTo>
                      <a:pt x="788" y="364"/>
                    </a:lnTo>
                    <a:lnTo>
                      <a:pt x="789" y="358"/>
                    </a:lnTo>
                    <a:lnTo>
                      <a:pt x="789" y="361"/>
                    </a:lnTo>
                    <a:lnTo>
                      <a:pt x="790" y="362"/>
                    </a:lnTo>
                    <a:lnTo>
                      <a:pt x="791" y="361"/>
                    </a:lnTo>
                    <a:lnTo>
                      <a:pt x="792" y="361"/>
                    </a:lnTo>
                    <a:lnTo>
                      <a:pt x="793" y="361"/>
                    </a:lnTo>
                    <a:lnTo>
                      <a:pt x="793" y="357"/>
                    </a:lnTo>
                    <a:lnTo>
                      <a:pt x="794" y="357"/>
                    </a:lnTo>
                    <a:lnTo>
                      <a:pt x="795" y="356"/>
                    </a:lnTo>
                    <a:lnTo>
                      <a:pt x="796" y="360"/>
                    </a:lnTo>
                    <a:lnTo>
                      <a:pt x="797" y="365"/>
                    </a:lnTo>
                    <a:lnTo>
                      <a:pt x="797" y="369"/>
                    </a:lnTo>
                    <a:lnTo>
                      <a:pt x="798" y="362"/>
                    </a:lnTo>
                    <a:lnTo>
                      <a:pt x="799" y="362"/>
                    </a:lnTo>
                    <a:lnTo>
                      <a:pt x="800" y="363"/>
                    </a:lnTo>
                    <a:lnTo>
                      <a:pt x="800" y="365"/>
                    </a:lnTo>
                    <a:lnTo>
                      <a:pt x="801" y="364"/>
                    </a:lnTo>
                    <a:lnTo>
                      <a:pt x="802" y="369"/>
                    </a:lnTo>
                    <a:lnTo>
                      <a:pt x="803" y="366"/>
                    </a:lnTo>
                    <a:lnTo>
                      <a:pt x="804" y="359"/>
                    </a:lnTo>
                    <a:lnTo>
                      <a:pt x="804" y="364"/>
                    </a:lnTo>
                    <a:lnTo>
                      <a:pt x="805" y="361"/>
                    </a:lnTo>
                    <a:lnTo>
                      <a:pt x="806" y="370"/>
                    </a:lnTo>
                    <a:lnTo>
                      <a:pt x="807" y="365"/>
                    </a:lnTo>
                    <a:lnTo>
                      <a:pt x="808" y="362"/>
                    </a:lnTo>
                    <a:lnTo>
                      <a:pt x="808" y="360"/>
                    </a:lnTo>
                    <a:lnTo>
                      <a:pt x="809" y="363"/>
                    </a:lnTo>
                    <a:lnTo>
                      <a:pt x="810" y="364"/>
                    </a:lnTo>
                    <a:lnTo>
                      <a:pt x="811" y="364"/>
                    </a:lnTo>
                    <a:lnTo>
                      <a:pt x="812" y="363"/>
                    </a:lnTo>
                    <a:lnTo>
                      <a:pt x="812" y="359"/>
                    </a:lnTo>
                    <a:lnTo>
                      <a:pt x="813" y="351"/>
                    </a:lnTo>
                    <a:lnTo>
                      <a:pt x="814" y="362"/>
                    </a:lnTo>
                    <a:lnTo>
                      <a:pt x="815" y="361"/>
                    </a:lnTo>
                    <a:lnTo>
                      <a:pt x="815" y="357"/>
                    </a:lnTo>
                    <a:lnTo>
                      <a:pt x="816" y="360"/>
                    </a:lnTo>
                    <a:lnTo>
                      <a:pt x="817" y="359"/>
                    </a:lnTo>
                    <a:lnTo>
                      <a:pt x="818" y="365"/>
                    </a:lnTo>
                    <a:lnTo>
                      <a:pt x="819" y="355"/>
                    </a:lnTo>
                    <a:lnTo>
                      <a:pt x="819" y="361"/>
                    </a:lnTo>
                    <a:lnTo>
                      <a:pt x="820" y="364"/>
                    </a:lnTo>
                    <a:lnTo>
                      <a:pt x="821" y="356"/>
                    </a:lnTo>
                    <a:lnTo>
                      <a:pt x="822" y="358"/>
                    </a:lnTo>
                    <a:lnTo>
                      <a:pt x="823" y="352"/>
                    </a:lnTo>
                    <a:lnTo>
                      <a:pt x="823" y="357"/>
                    </a:lnTo>
                    <a:lnTo>
                      <a:pt x="824" y="361"/>
                    </a:lnTo>
                    <a:lnTo>
                      <a:pt x="825" y="361"/>
                    </a:lnTo>
                    <a:lnTo>
                      <a:pt x="826" y="348"/>
                    </a:lnTo>
                    <a:lnTo>
                      <a:pt x="827" y="346"/>
                    </a:lnTo>
                    <a:lnTo>
                      <a:pt x="827" y="343"/>
                    </a:lnTo>
                    <a:lnTo>
                      <a:pt x="828" y="332"/>
                    </a:lnTo>
                    <a:lnTo>
                      <a:pt x="829" y="338"/>
                    </a:lnTo>
                    <a:lnTo>
                      <a:pt x="830" y="343"/>
                    </a:lnTo>
                    <a:lnTo>
                      <a:pt x="830" y="350"/>
                    </a:lnTo>
                    <a:lnTo>
                      <a:pt x="831" y="356"/>
                    </a:lnTo>
                    <a:lnTo>
                      <a:pt x="832" y="353"/>
                    </a:lnTo>
                    <a:lnTo>
                      <a:pt x="833" y="362"/>
                    </a:lnTo>
                    <a:lnTo>
                      <a:pt x="834" y="360"/>
                    </a:lnTo>
                    <a:lnTo>
                      <a:pt x="835" y="368"/>
                    </a:lnTo>
                    <a:lnTo>
                      <a:pt x="836" y="368"/>
                    </a:lnTo>
                    <a:lnTo>
                      <a:pt x="837" y="359"/>
                    </a:lnTo>
                    <a:lnTo>
                      <a:pt x="838" y="366"/>
                    </a:lnTo>
                    <a:lnTo>
                      <a:pt x="838" y="358"/>
                    </a:lnTo>
                    <a:lnTo>
                      <a:pt x="839" y="360"/>
                    </a:lnTo>
                    <a:lnTo>
                      <a:pt x="840" y="355"/>
                    </a:lnTo>
                    <a:lnTo>
                      <a:pt x="841" y="362"/>
                    </a:lnTo>
                    <a:lnTo>
                      <a:pt x="842" y="360"/>
                    </a:lnTo>
                    <a:lnTo>
                      <a:pt x="842" y="363"/>
                    </a:lnTo>
                    <a:lnTo>
                      <a:pt x="843" y="361"/>
                    </a:lnTo>
                    <a:lnTo>
                      <a:pt x="844" y="361"/>
                    </a:lnTo>
                    <a:lnTo>
                      <a:pt x="845" y="361"/>
                    </a:lnTo>
                    <a:lnTo>
                      <a:pt x="846" y="357"/>
                    </a:lnTo>
                    <a:lnTo>
                      <a:pt x="847" y="364"/>
                    </a:lnTo>
                    <a:lnTo>
                      <a:pt x="848" y="367"/>
                    </a:lnTo>
                    <a:lnTo>
                      <a:pt x="849" y="357"/>
                    </a:lnTo>
                    <a:lnTo>
                      <a:pt x="849" y="364"/>
                    </a:lnTo>
                    <a:lnTo>
                      <a:pt x="850" y="361"/>
                    </a:lnTo>
                    <a:lnTo>
                      <a:pt x="851" y="360"/>
                    </a:lnTo>
                    <a:lnTo>
                      <a:pt x="852" y="359"/>
                    </a:lnTo>
                    <a:lnTo>
                      <a:pt x="853" y="363"/>
                    </a:lnTo>
                    <a:lnTo>
                      <a:pt x="854" y="361"/>
                    </a:lnTo>
                    <a:lnTo>
                      <a:pt x="855" y="367"/>
                    </a:lnTo>
                    <a:lnTo>
                      <a:pt x="856" y="365"/>
                    </a:lnTo>
                    <a:lnTo>
                      <a:pt x="857" y="363"/>
                    </a:lnTo>
                    <a:lnTo>
                      <a:pt x="858" y="360"/>
                    </a:lnTo>
                    <a:lnTo>
                      <a:pt x="859" y="356"/>
                    </a:lnTo>
                    <a:lnTo>
                      <a:pt x="860" y="354"/>
                    </a:lnTo>
                    <a:lnTo>
                      <a:pt x="860" y="356"/>
                    </a:lnTo>
                    <a:lnTo>
                      <a:pt x="861" y="356"/>
                    </a:lnTo>
                    <a:lnTo>
                      <a:pt x="862" y="350"/>
                    </a:lnTo>
                    <a:lnTo>
                      <a:pt x="863" y="352"/>
                    </a:lnTo>
                    <a:lnTo>
                      <a:pt x="864" y="355"/>
                    </a:lnTo>
                    <a:lnTo>
                      <a:pt x="864" y="347"/>
                    </a:lnTo>
                    <a:lnTo>
                      <a:pt x="865" y="349"/>
                    </a:lnTo>
                    <a:lnTo>
                      <a:pt x="866" y="346"/>
                    </a:lnTo>
                    <a:lnTo>
                      <a:pt x="867" y="349"/>
                    </a:lnTo>
                    <a:lnTo>
                      <a:pt x="868" y="363"/>
                    </a:lnTo>
                    <a:lnTo>
                      <a:pt x="868" y="356"/>
                    </a:lnTo>
                    <a:lnTo>
                      <a:pt x="869" y="350"/>
                    </a:lnTo>
                    <a:lnTo>
                      <a:pt x="870" y="362"/>
                    </a:lnTo>
                    <a:lnTo>
                      <a:pt x="871" y="363"/>
                    </a:lnTo>
                    <a:lnTo>
                      <a:pt x="871" y="352"/>
                    </a:lnTo>
                    <a:lnTo>
                      <a:pt x="872" y="362"/>
                    </a:lnTo>
                    <a:lnTo>
                      <a:pt x="873" y="358"/>
                    </a:lnTo>
                    <a:lnTo>
                      <a:pt x="874" y="351"/>
                    </a:lnTo>
                    <a:lnTo>
                      <a:pt x="875" y="346"/>
                    </a:lnTo>
                    <a:lnTo>
                      <a:pt x="875" y="327"/>
                    </a:lnTo>
                    <a:lnTo>
                      <a:pt x="876" y="323"/>
                    </a:lnTo>
                    <a:lnTo>
                      <a:pt x="877" y="318"/>
                    </a:lnTo>
                    <a:lnTo>
                      <a:pt x="878" y="339"/>
                    </a:lnTo>
                    <a:lnTo>
                      <a:pt x="879" y="328"/>
                    </a:lnTo>
                    <a:lnTo>
                      <a:pt x="879" y="342"/>
                    </a:lnTo>
                    <a:lnTo>
                      <a:pt x="880" y="347"/>
                    </a:lnTo>
                    <a:lnTo>
                      <a:pt x="881" y="361"/>
                    </a:lnTo>
                    <a:lnTo>
                      <a:pt x="882" y="358"/>
                    </a:lnTo>
                    <a:lnTo>
                      <a:pt x="883" y="358"/>
                    </a:lnTo>
                    <a:lnTo>
                      <a:pt x="883" y="360"/>
                    </a:lnTo>
                    <a:lnTo>
                      <a:pt x="884" y="364"/>
                    </a:lnTo>
                    <a:lnTo>
                      <a:pt x="885" y="361"/>
                    </a:lnTo>
                    <a:lnTo>
                      <a:pt x="886" y="357"/>
                    </a:lnTo>
                    <a:lnTo>
                      <a:pt x="886" y="359"/>
                    </a:lnTo>
                    <a:lnTo>
                      <a:pt x="887" y="361"/>
                    </a:lnTo>
                    <a:lnTo>
                      <a:pt x="888" y="356"/>
                    </a:lnTo>
                    <a:lnTo>
                      <a:pt x="889" y="357"/>
                    </a:lnTo>
                    <a:lnTo>
                      <a:pt x="890" y="365"/>
                    </a:lnTo>
                    <a:lnTo>
                      <a:pt x="890" y="355"/>
                    </a:lnTo>
                    <a:lnTo>
                      <a:pt x="891" y="353"/>
                    </a:lnTo>
                    <a:lnTo>
                      <a:pt x="892" y="370"/>
                    </a:lnTo>
                    <a:lnTo>
                      <a:pt x="893" y="367"/>
                    </a:lnTo>
                    <a:lnTo>
                      <a:pt x="894" y="368"/>
                    </a:lnTo>
                    <a:lnTo>
                      <a:pt x="894" y="354"/>
                    </a:lnTo>
                    <a:lnTo>
                      <a:pt x="895" y="368"/>
                    </a:lnTo>
                    <a:lnTo>
                      <a:pt x="896" y="366"/>
                    </a:lnTo>
                    <a:lnTo>
                      <a:pt x="897" y="374"/>
                    </a:lnTo>
                    <a:lnTo>
                      <a:pt x="898" y="366"/>
                    </a:lnTo>
                    <a:lnTo>
                      <a:pt x="898" y="363"/>
                    </a:lnTo>
                    <a:lnTo>
                      <a:pt x="899" y="366"/>
                    </a:lnTo>
                    <a:lnTo>
                      <a:pt x="900" y="361"/>
                    </a:lnTo>
                    <a:lnTo>
                      <a:pt x="901" y="367"/>
                    </a:lnTo>
                    <a:lnTo>
                      <a:pt x="901" y="359"/>
                    </a:lnTo>
                    <a:lnTo>
                      <a:pt x="902" y="361"/>
                    </a:lnTo>
                    <a:lnTo>
                      <a:pt x="903" y="363"/>
                    </a:lnTo>
                    <a:lnTo>
                      <a:pt x="904" y="358"/>
                    </a:lnTo>
                    <a:lnTo>
                      <a:pt x="905" y="357"/>
                    </a:lnTo>
                    <a:lnTo>
                      <a:pt x="905" y="350"/>
                    </a:lnTo>
                    <a:lnTo>
                      <a:pt x="906" y="349"/>
                    </a:lnTo>
                    <a:lnTo>
                      <a:pt x="907" y="361"/>
                    </a:lnTo>
                    <a:lnTo>
                      <a:pt x="908" y="361"/>
                    </a:lnTo>
                    <a:lnTo>
                      <a:pt x="909" y="354"/>
                    </a:lnTo>
                    <a:lnTo>
                      <a:pt x="909" y="350"/>
                    </a:lnTo>
                    <a:lnTo>
                      <a:pt x="910" y="357"/>
                    </a:lnTo>
                    <a:lnTo>
                      <a:pt x="911" y="352"/>
                    </a:lnTo>
                    <a:lnTo>
                      <a:pt x="912" y="348"/>
                    </a:lnTo>
                    <a:lnTo>
                      <a:pt x="912" y="355"/>
                    </a:lnTo>
                    <a:lnTo>
                      <a:pt x="913" y="355"/>
                    </a:lnTo>
                    <a:lnTo>
                      <a:pt x="914" y="353"/>
                    </a:lnTo>
                    <a:lnTo>
                      <a:pt x="915" y="362"/>
                    </a:lnTo>
                    <a:lnTo>
                      <a:pt x="916" y="356"/>
                    </a:lnTo>
                    <a:lnTo>
                      <a:pt x="916" y="361"/>
                    </a:lnTo>
                    <a:lnTo>
                      <a:pt x="917" y="363"/>
                    </a:lnTo>
                    <a:lnTo>
                      <a:pt x="918" y="361"/>
                    </a:lnTo>
                    <a:lnTo>
                      <a:pt x="919" y="356"/>
                    </a:lnTo>
                    <a:lnTo>
                      <a:pt x="920" y="359"/>
                    </a:lnTo>
                    <a:lnTo>
                      <a:pt x="920" y="364"/>
                    </a:lnTo>
                    <a:lnTo>
                      <a:pt x="921" y="361"/>
                    </a:lnTo>
                    <a:lnTo>
                      <a:pt x="922" y="357"/>
                    </a:lnTo>
                    <a:lnTo>
                      <a:pt x="923" y="350"/>
                    </a:lnTo>
                    <a:lnTo>
                      <a:pt x="924" y="358"/>
                    </a:lnTo>
                    <a:lnTo>
                      <a:pt x="924" y="353"/>
                    </a:lnTo>
                    <a:lnTo>
                      <a:pt x="925" y="351"/>
                    </a:lnTo>
                    <a:lnTo>
                      <a:pt x="926" y="356"/>
                    </a:lnTo>
                    <a:lnTo>
                      <a:pt x="927" y="352"/>
                    </a:lnTo>
                    <a:lnTo>
                      <a:pt x="927" y="357"/>
                    </a:lnTo>
                    <a:lnTo>
                      <a:pt x="928" y="361"/>
                    </a:lnTo>
                    <a:lnTo>
                      <a:pt x="929" y="357"/>
                    </a:lnTo>
                    <a:lnTo>
                      <a:pt x="930" y="363"/>
                    </a:lnTo>
                    <a:lnTo>
                      <a:pt x="931" y="362"/>
                    </a:lnTo>
                    <a:lnTo>
                      <a:pt x="931" y="359"/>
                    </a:lnTo>
                    <a:lnTo>
                      <a:pt x="932" y="362"/>
                    </a:lnTo>
                    <a:lnTo>
                      <a:pt x="933" y="357"/>
                    </a:lnTo>
                    <a:lnTo>
                      <a:pt x="934" y="360"/>
                    </a:lnTo>
                    <a:lnTo>
                      <a:pt x="935" y="350"/>
                    </a:lnTo>
                    <a:lnTo>
                      <a:pt x="936" y="355"/>
                    </a:lnTo>
                    <a:lnTo>
                      <a:pt x="937" y="339"/>
                    </a:lnTo>
                    <a:lnTo>
                      <a:pt x="938" y="343"/>
                    </a:lnTo>
                    <a:lnTo>
                      <a:pt x="939" y="343"/>
                    </a:lnTo>
                    <a:lnTo>
                      <a:pt x="939" y="341"/>
                    </a:lnTo>
                    <a:lnTo>
                      <a:pt x="940" y="347"/>
                    </a:lnTo>
                    <a:lnTo>
                      <a:pt x="941" y="365"/>
                    </a:lnTo>
                    <a:lnTo>
                      <a:pt x="942" y="365"/>
                    </a:lnTo>
                    <a:lnTo>
                      <a:pt x="942" y="368"/>
                    </a:lnTo>
                    <a:lnTo>
                      <a:pt x="943" y="355"/>
                    </a:lnTo>
                    <a:lnTo>
                      <a:pt x="944" y="347"/>
                    </a:lnTo>
                    <a:lnTo>
                      <a:pt x="945" y="357"/>
                    </a:lnTo>
                    <a:lnTo>
                      <a:pt x="946" y="356"/>
                    </a:lnTo>
                    <a:lnTo>
                      <a:pt x="947" y="352"/>
                    </a:lnTo>
                    <a:lnTo>
                      <a:pt x="948" y="355"/>
                    </a:lnTo>
                    <a:lnTo>
                      <a:pt x="949" y="362"/>
                    </a:lnTo>
                    <a:lnTo>
                      <a:pt x="950" y="369"/>
                    </a:lnTo>
                    <a:lnTo>
                      <a:pt x="950" y="364"/>
                    </a:lnTo>
                    <a:lnTo>
                      <a:pt x="951" y="355"/>
                    </a:lnTo>
                    <a:lnTo>
                      <a:pt x="952" y="361"/>
                    </a:lnTo>
                    <a:lnTo>
                      <a:pt x="953" y="361"/>
                    </a:lnTo>
                    <a:lnTo>
                      <a:pt x="954" y="362"/>
                    </a:lnTo>
                    <a:lnTo>
                      <a:pt x="955" y="361"/>
                    </a:lnTo>
                    <a:lnTo>
                      <a:pt x="956" y="361"/>
                    </a:lnTo>
                    <a:lnTo>
                      <a:pt x="957" y="361"/>
                    </a:lnTo>
                    <a:lnTo>
                      <a:pt x="957" y="366"/>
                    </a:lnTo>
                    <a:lnTo>
                      <a:pt x="958" y="367"/>
                    </a:lnTo>
                    <a:lnTo>
                      <a:pt x="959" y="366"/>
                    </a:lnTo>
                    <a:lnTo>
                      <a:pt x="960" y="368"/>
                    </a:lnTo>
                    <a:lnTo>
                      <a:pt x="961" y="365"/>
                    </a:lnTo>
                    <a:lnTo>
                      <a:pt x="962" y="365"/>
                    </a:lnTo>
                    <a:lnTo>
                      <a:pt x="963" y="371"/>
                    </a:lnTo>
                    <a:lnTo>
                      <a:pt x="964" y="362"/>
                    </a:lnTo>
                    <a:lnTo>
                      <a:pt x="965" y="361"/>
                    </a:lnTo>
                    <a:lnTo>
                      <a:pt x="966" y="361"/>
                    </a:lnTo>
                    <a:lnTo>
                      <a:pt x="967" y="361"/>
                    </a:lnTo>
                    <a:lnTo>
                      <a:pt x="968" y="359"/>
                    </a:lnTo>
                    <a:lnTo>
                      <a:pt x="968" y="361"/>
                    </a:lnTo>
                    <a:lnTo>
                      <a:pt x="969" y="364"/>
                    </a:lnTo>
                    <a:lnTo>
                      <a:pt x="970" y="367"/>
                    </a:lnTo>
                    <a:lnTo>
                      <a:pt x="971" y="359"/>
                    </a:lnTo>
                    <a:lnTo>
                      <a:pt x="972" y="348"/>
                    </a:lnTo>
                    <a:lnTo>
                      <a:pt x="972" y="357"/>
                    </a:lnTo>
                    <a:lnTo>
                      <a:pt x="973" y="364"/>
                    </a:lnTo>
                    <a:lnTo>
                      <a:pt x="974" y="367"/>
                    </a:lnTo>
                    <a:lnTo>
                      <a:pt x="975" y="363"/>
                    </a:lnTo>
                    <a:lnTo>
                      <a:pt x="976" y="369"/>
                    </a:lnTo>
                    <a:lnTo>
                      <a:pt x="976" y="362"/>
                    </a:lnTo>
                    <a:lnTo>
                      <a:pt x="977" y="363"/>
                    </a:lnTo>
                    <a:lnTo>
                      <a:pt x="978" y="362"/>
                    </a:lnTo>
                    <a:lnTo>
                      <a:pt x="979" y="367"/>
                    </a:lnTo>
                    <a:lnTo>
                      <a:pt x="980" y="361"/>
                    </a:lnTo>
                    <a:lnTo>
                      <a:pt x="980" y="363"/>
                    </a:lnTo>
                    <a:lnTo>
                      <a:pt x="981" y="363"/>
                    </a:lnTo>
                    <a:lnTo>
                      <a:pt x="982" y="364"/>
                    </a:lnTo>
                    <a:lnTo>
                      <a:pt x="983" y="363"/>
                    </a:lnTo>
                    <a:lnTo>
                      <a:pt x="983" y="358"/>
                    </a:lnTo>
                    <a:lnTo>
                      <a:pt x="984" y="358"/>
                    </a:lnTo>
                    <a:lnTo>
                      <a:pt x="985" y="359"/>
                    </a:lnTo>
                    <a:lnTo>
                      <a:pt x="986" y="360"/>
                    </a:lnTo>
                    <a:lnTo>
                      <a:pt x="987" y="359"/>
                    </a:lnTo>
                    <a:lnTo>
                      <a:pt x="988" y="361"/>
                    </a:lnTo>
                    <a:lnTo>
                      <a:pt x="989" y="353"/>
                    </a:lnTo>
                    <a:lnTo>
                      <a:pt x="990" y="351"/>
                    </a:lnTo>
                    <a:lnTo>
                      <a:pt x="991" y="354"/>
                    </a:lnTo>
                    <a:lnTo>
                      <a:pt x="991" y="360"/>
                    </a:lnTo>
                    <a:lnTo>
                      <a:pt x="992" y="356"/>
                    </a:lnTo>
                    <a:lnTo>
                      <a:pt x="993" y="358"/>
                    </a:lnTo>
                    <a:lnTo>
                      <a:pt x="994" y="355"/>
                    </a:lnTo>
                    <a:lnTo>
                      <a:pt x="995" y="351"/>
                    </a:lnTo>
                    <a:lnTo>
                      <a:pt x="995" y="357"/>
                    </a:lnTo>
                    <a:lnTo>
                      <a:pt x="996" y="356"/>
                    </a:lnTo>
                    <a:lnTo>
                      <a:pt x="997" y="357"/>
                    </a:lnTo>
                    <a:lnTo>
                      <a:pt x="998" y="361"/>
                    </a:lnTo>
                    <a:lnTo>
                      <a:pt x="998" y="366"/>
                    </a:lnTo>
                    <a:lnTo>
                      <a:pt x="999" y="363"/>
                    </a:lnTo>
                    <a:lnTo>
                      <a:pt x="1000" y="370"/>
                    </a:lnTo>
                    <a:lnTo>
                      <a:pt x="1001" y="370"/>
                    </a:lnTo>
                    <a:lnTo>
                      <a:pt x="1002" y="363"/>
                    </a:lnTo>
                    <a:lnTo>
                      <a:pt x="1002" y="366"/>
                    </a:lnTo>
                    <a:lnTo>
                      <a:pt x="1003" y="367"/>
                    </a:lnTo>
                    <a:lnTo>
                      <a:pt x="1004" y="366"/>
                    </a:lnTo>
                    <a:lnTo>
                      <a:pt x="1005" y="365"/>
                    </a:lnTo>
                    <a:lnTo>
                      <a:pt x="1006" y="365"/>
                    </a:lnTo>
                    <a:lnTo>
                      <a:pt x="1006" y="374"/>
                    </a:lnTo>
                    <a:lnTo>
                      <a:pt x="1007" y="374"/>
                    </a:lnTo>
                    <a:lnTo>
                      <a:pt x="1008" y="369"/>
                    </a:lnTo>
                    <a:lnTo>
                      <a:pt x="1009" y="370"/>
                    </a:lnTo>
                    <a:lnTo>
                      <a:pt x="1010" y="369"/>
                    </a:lnTo>
                    <a:lnTo>
                      <a:pt x="1011" y="371"/>
                    </a:lnTo>
                    <a:lnTo>
                      <a:pt x="1012" y="371"/>
                    </a:lnTo>
                    <a:lnTo>
                      <a:pt x="1013" y="370"/>
                    </a:lnTo>
                    <a:lnTo>
                      <a:pt x="1014" y="366"/>
                    </a:lnTo>
                    <a:lnTo>
                      <a:pt x="1015" y="362"/>
                    </a:lnTo>
                    <a:lnTo>
                      <a:pt x="1016" y="363"/>
                    </a:lnTo>
                    <a:lnTo>
                      <a:pt x="1017" y="368"/>
                    </a:lnTo>
                    <a:lnTo>
                      <a:pt x="1017" y="361"/>
                    </a:lnTo>
                    <a:lnTo>
                      <a:pt x="1018" y="361"/>
                    </a:lnTo>
                    <a:lnTo>
                      <a:pt x="1019" y="365"/>
                    </a:lnTo>
                    <a:lnTo>
                      <a:pt x="1020" y="364"/>
                    </a:lnTo>
                    <a:lnTo>
                      <a:pt x="1021" y="367"/>
                    </a:lnTo>
                    <a:lnTo>
                      <a:pt x="1021" y="365"/>
                    </a:lnTo>
                    <a:lnTo>
                      <a:pt x="1022" y="365"/>
                    </a:lnTo>
                    <a:lnTo>
                      <a:pt x="1023" y="370"/>
                    </a:lnTo>
                    <a:lnTo>
                      <a:pt x="1024" y="371"/>
                    </a:lnTo>
                    <a:lnTo>
                      <a:pt x="1024" y="368"/>
                    </a:lnTo>
                    <a:lnTo>
                      <a:pt x="1025" y="366"/>
                    </a:lnTo>
                    <a:lnTo>
                      <a:pt x="1026" y="366"/>
                    </a:lnTo>
                    <a:lnTo>
                      <a:pt x="1027" y="363"/>
                    </a:lnTo>
                    <a:lnTo>
                      <a:pt x="1028" y="364"/>
                    </a:lnTo>
                    <a:lnTo>
                      <a:pt x="1029" y="364"/>
                    </a:lnTo>
                    <a:lnTo>
                      <a:pt x="1030" y="360"/>
                    </a:lnTo>
                    <a:lnTo>
                      <a:pt x="1031" y="359"/>
                    </a:lnTo>
                    <a:lnTo>
                      <a:pt x="1032" y="363"/>
                    </a:lnTo>
                    <a:lnTo>
                      <a:pt x="1032" y="360"/>
                    </a:lnTo>
                    <a:lnTo>
                      <a:pt x="1033" y="358"/>
                    </a:lnTo>
                    <a:lnTo>
                      <a:pt x="1034" y="364"/>
                    </a:lnTo>
                    <a:lnTo>
                      <a:pt x="1035" y="368"/>
                    </a:lnTo>
                    <a:lnTo>
                      <a:pt x="1036" y="367"/>
                    </a:lnTo>
                    <a:lnTo>
                      <a:pt x="1036" y="364"/>
                    </a:lnTo>
                    <a:lnTo>
                      <a:pt x="1037" y="361"/>
                    </a:lnTo>
                    <a:lnTo>
                      <a:pt x="1038" y="362"/>
                    </a:lnTo>
                    <a:lnTo>
                      <a:pt x="1039" y="364"/>
                    </a:lnTo>
                    <a:lnTo>
                      <a:pt x="1039" y="369"/>
                    </a:lnTo>
                    <a:lnTo>
                      <a:pt x="1040" y="369"/>
                    </a:lnTo>
                    <a:lnTo>
                      <a:pt x="1041" y="367"/>
                    </a:lnTo>
                    <a:lnTo>
                      <a:pt x="1042" y="367"/>
                    </a:lnTo>
                    <a:lnTo>
                      <a:pt x="1043" y="369"/>
                    </a:lnTo>
                    <a:lnTo>
                      <a:pt x="1044" y="366"/>
                    </a:lnTo>
                    <a:lnTo>
                      <a:pt x="1045" y="366"/>
                    </a:lnTo>
                    <a:lnTo>
                      <a:pt x="1046" y="363"/>
                    </a:lnTo>
                    <a:lnTo>
                      <a:pt x="1047" y="363"/>
                    </a:lnTo>
                    <a:lnTo>
                      <a:pt x="1047" y="369"/>
                    </a:lnTo>
                    <a:lnTo>
                      <a:pt x="1048" y="368"/>
                    </a:lnTo>
                    <a:lnTo>
                      <a:pt x="1049" y="367"/>
                    </a:lnTo>
                    <a:lnTo>
                      <a:pt x="1050" y="374"/>
                    </a:lnTo>
                    <a:lnTo>
                      <a:pt x="1051" y="378"/>
                    </a:lnTo>
                    <a:lnTo>
                      <a:pt x="1051" y="371"/>
                    </a:lnTo>
                    <a:lnTo>
                      <a:pt x="1052" y="366"/>
                    </a:lnTo>
                    <a:lnTo>
                      <a:pt x="1053" y="366"/>
                    </a:lnTo>
                    <a:lnTo>
                      <a:pt x="1054" y="367"/>
                    </a:lnTo>
                    <a:lnTo>
                      <a:pt x="1054" y="363"/>
                    </a:lnTo>
                    <a:lnTo>
                      <a:pt x="1055" y="362"/>
                    </a:lnTo>
                    <a:lnTo>
                      <a:pt x="1056" y="367"/>
                    </a:lnTo>
                    <a:lnTo>
                      <a:pt x="1057" y="376"/>
                    </a:lnTo>
                    <a:lnTo>
                      <a:pt x="1058" y="375"/>
                    </a:lnTo>
                    <a:lnTo>
                      <a:pt x="1058" y="373"/>
                    </a:lnTo>
                    <a:lnTo>
                      <a:pt x="1059" y="373"/>
                    </a:lnTo>
                    <a:lnTo>
                      <a:pt x="1060" y="371"/>
                    </a:lnTo>
                    <a:lnTo>
                      <a:pt x="1061" y="373"/>
                    </a:lnTo>
                    <a:lnTo>
                      <a:pt x="1062" y="376"/>
                    </a:lnTo>
                    <a:lnTo>
                      <a:pt x="1063" y="365"/>
                    </a:lnTo>
                    <a:lnTo>
                      <a:pt x="1064" y="364"/>
                    </a:lnTo>
                    <a:lnTo>
                      <a:pt x="1065" y="372"/>
                    </a:lnTo>
                    <a:lnTo>
                      <a:pt x="1066" y="369"/>
                    </a:lnTo>
                    <a:lnTo>
                      <a:pt x="1067" y="371"/>
                    </a:lnTo>
                    <a:lnTo>
                      <a:pt x="1068" y="367"/>
                    </a:lnTo>
                    <a:lnTo>
                      <a:pt x="1069" y="369"/>
                    </a:lnTo>
                    <a:lnTo>
                      <a:pt x="1069" y="375"/>
                    </a:lnTo>
                    <a:lnTo>
                      <a:pt x="1070" y="373"/>
                    </a:lnTo>
                    <a:lnTo>
                      <a:pt x="1071" y="372"/>
                    </a:lnTo>
                    <a:lnTo>
                      <a:pt x="1072" y="372"/>
                    </a:lnTo>
                    <a:lnTo>
                      <a:pt x="1073" y="370"/>
                    </a:lnTo>
                    <a:lnTo>
                      <a:pt x="1073" y="365"/>
                    </a:lnTo>
                    <a:lnTo>
                      <a:pt x="1074" y="361"/>
                    </a:lnTo>
                    <a:lnTo>
                      <a:pt x="1075" y="366"/>
                    </a:lnTo>
                    <a:lnTo>
                      <a:pt x="1076" y="373"/>
                    </a:lnTo>
                    <a:lnTo>
                      <a:pt x="1077" y="369"/>
                    </a:lnTo>
                    <a:lnTo>
                      <a:pt x="1078" y="369"/>
                    </a:lnTo>
                    <a:lnTo>
                      <a:pt x="1079" y="364"/>
                    </a:lnTo>
                    <a:lnTo>
                      <a:pt x="1080" y="372"/>
                    </a:lnTo>
                    <a:lnTo>
                      <a:pt x="1080" y="370"/>
                    </a:lnTo>
                    <a:lnTo>
                      <a:pt x="1081" y="372"/>
                    </a:lnTo>
                    <a:lnTo>
                      <a:pt x="1082" y="368"/>
                    </a:lnTo>
                    <a:lnTo>
                      <a:pt x="1083" y="371"/>
                    </a:lnTo>
                    <a:lnTo>
                      <a:pt x="1084" y="371"/>
                    </a:lnTo>
                    <a:lnTo>
                      <a:pt x="1084" y="368"/>
                    </a:lnTo>
                    <a:lnTo>
                      <a:pt x="1085" y="369"/>
                    </a:lnTo>
                    <a:lnTo>
                      <a:pt x="1086" y="370"/>
                    </a:lnTo>
                    <a:lnTo>
                      <a:pt x="1087" y="368"/>
                    </a:lnTo>
                    <a:lnTo>
                      <a:pt x="1088" y="367"/>
                    </a:lnTo>
                    <a:lnTo>
                      <a:pt x="1088" y="357"/>
                    </a:lnTo>
                    <a:lnTo>
                      <a:pt x="1089" y="361"/>
                    </a:lnTo>
                    <a:lnTo>
                      <a:pt x="1090" y="362"/>
                    </a:lnTo>
                    <a:lnTo>
                      <a:pt x="1091" y="361"/>
                    </a:lnTo>
                    <a:lnTo>
                      <a:pt x="1092" y="366"/>
                    </a:lnTo>
                    <a:lnTo>
                      <a:pt x="1093" y="366"/>
                    </a:lnTo>
                    <a:lnTo>
                      <a:pt x="1094" y="367"/>
                    </a:lnTo>
                    <a:lnTo>
                      <a:pt x="1095" y="368"/>
                    </a:lnTo>
                    <a:lnTo>
                      <a:pt x="1095" y="365"/>
                    </a:lnTo>
                    <a:lnTo>
                      <a:pt x="1096" y="370"/>
                    </a:lnTo>
                    <a:lnTo>
                      <a:pt x="1097" y="365"/>
                    </a:lnTo>
                    <a:lnTo>
                      <a:pt x="1098" y="369"/>
                    </a:lnTo>
                    <a:lnTo>
                      <a:pt x="1099" y="370"/>
                    </a:lnTo>
                    <a:lnTo>
                      <a:pt x="1100" y="366"/>
                    </a:lnTo>
                    <a:lnTo>
                      <a:pt x="1101" y="368"/>
                    </a:lnTo>
                    <a:lnTo>
                      <a:pt x="1102" y="369"/>
                    </a:lnTo>
                    <a:lnTo>
                      <a:pt x="1103" y="364"/>
                    </a:lnTo>
                    <a:lnTo>
                      <a:pt x="1103" y="371"/>
                    </a:lnTo>
                    <a:lnTo>
                      <a:pt x="1104" y="367"/>
                    </a:lnTo>
                    <a:lnTo>
                      <a:pt x="1105" y="362"/>
                    </a:lnTo>
                    <a:lnTo>
                      <a:pt x="1106" y="361"/>
                    </a:lnTo>
                    <a:lnTo>
                      <a:pt x="1107" y="369"/>
                    </a:lnTo>
                    <a:lnTo>
                      <a:pt x="1107" y="367"/>
                    </a:lnTo>
                    <a:lnTo>
                      <a:pt x="1108" y="367"/>
                    </a:lnTo>
                    <a:lnTo>
                      <a:pt x="1109" y="357"/>
                    </a:lnTo>
                    <a:lnTo>
                      <a:pt x="1110" y="370"/>
                    </a:lnTo>
                    <a:lnTo>
                      <a:pt x="1110" y="367"/>
                    </a:lnTo>
                    <a:lnTo>
                      <a:pt x="1111" y="367"/>
                    </a:lnTo>
                    <a:lnTo>
                      <a:pt x="1112" y="373"/>
                    </a:lnTo>
                    <a:lnTo>
                      <a:pt x="1113" y="371"/>
                    </a:lnTo>
                    <a:lnTo>
                      <a:pt x="1114" y="369"/>
                    </a:lnTo>
                    <a:lnTo>
                      <a:pt x="1114" y="374"/>
                    </a:lnTo>
                    <a:lnTo>
                      <a:pt x="1115" y="370"/>
                    </a:lnTo>
                    <a:lnTo>
                      <a:pt x="1116" y="372"/>
                    </a:lnTo>
                    <a:lnTo>
                      <a:pt x="1117" y="376"/>
                    </a:lnTo>
                    <a:lnTo>
                      <a:pt x="1118" y="373"/>
                    </a:lnTo>
                    <a:lnTo>
                      <a:pt x="1119" y="375"/>
                    </a:lnTo>
                    <a:lnTo>
                      <a:pt x="1120" y="376"/>
                    </a:lnTo>
                    <a:lnTo>
                      <a:pt x="1121" y="373"/>
                    </a:lnTo>
                    <a:lnTo>
                      <a:pt x="1122" y="376"/>
                    </a:lnTo>
                    <a:lnTo>
                      <a:pt x="1122" y="374"/>
                    </a:lnTo>
                    <a:lnTo>
                      <a:pt x="1123" y="373"/>
                    </a:lnTo>
                    <a:lnTo>
                      <a:pt x="1124" y="373"/>
                    </a:lnTo>
                    <a:lnTo>
                      <a:pt x="1125" y="372"/>
                    </a:lnTo>
                    <a:lnTo>
                      <a:pt x="1126" y="372"/>
                    </a:lnTo>
                    <a:lnTo>
                      <a:pt x="1127" y="372"/>
                    </a:lnTo>
                    <a:lnTo>
                      <a:pt x="1128" y="375"/>
                    </a:lnTo>
                    <a:lnTo>
                      <a:pt x="1129" y="383"/>
                    </a:lnTo>
                    <a:lnTo>
                      <a:pt x="1129" y="369"/>
                    </a:lnTo>
                    <a:lnTo>
                      <a:pt x="1130" y="367"/>
                    </a:lnTo>
                    <a:lnTo>
                      <a:pt x="1131" y="372"/>
                    </a:lnTo>
                    <a:lnTo>
                      <a:pt x="1132" y="372"/>
                    </a:lnTo>
                    <a:lnTo>
                      <a:pt x="1133" y="375"/>
                    </a:lnTo>
                    <a:lnTo>
                      <a:pt x="1133" y="371"/>
                    </a:lnTo>
                    <a:lnTo>
                      <a:pt x="1134" y="363"/>
                    </a:lnTo>
                    <a:lnTo>
                      <a:pt x="1135" y="370"/>
                    </a:lnTo>
                    <a:lnTo>
                      <a:pt x="1136" y="368"/>
                    </a:lnTo>
                    <a:lnTo>
                      <a:pt x="1136" y="379"/>
                    </a:lnTo>
                    <a:lnTo>
                      <a:pt x="1137" y="378"/>
                    </a:lnTo>
                    <a:lnTo>
                      <a:pt x="1138" y="374"/>
                    </a:lnTo>
                    <a:lnTo>
                      <a:pt x="1139" y="376"/>
                    </a:lnTo>
                    <a:lnTo>
                      <a:pt x="1140" y="372"/>
                    </a:lnTo>
                    <a:lnTo>
                      <a:pt x="1141" y="376"/>
                    </a:lnTo>
                    <a:lnTo>
                      <a:pt x="1142" y="370"/>
                    </a:lnTo>
                    <a:lnTo>
                      <a:pt x="1143" y="378"/>
                    </a:lnTo>
                    <a:lnTo>
                      <a:pt x="1144" y="377"/>
                    </a:lnTo>
                    <a:lnTo>
                      <a:pt x="1144" y="381"/>
                    </a:lnTo>
                    <a:lnTo>
                      <a:pt x="1145" y="385"/>
                    </a:lnTo>
                    <a:lnTo>
                      <a:pt x="1146" y="376"/>
                    </a:lnTo>
                    <a:lnTo>
                      <a:pt x="1147" y="378"/>
                    </a:lnTo>
                    <a:lnTo>
                      <a:pt x="1148" y="379"/>
                    </a:lnTo>
                    <a:lnTo>
                      <a:pt x="1149" y="379"/>
                    </a:lnTo>
                    <a:lnTo>
                      <a:pt x="1150" y="369"/>
                    </a:lnTo>
                    <a:lnTo>
                      <a:pt x="1151" y="372"/>
                    </a:lnTo>
                    <a:lnTo>
                      <a:pt x="1151" y="366"/>
                    </a:lnTo>
                    <a:lnTo>
                      <a:pt x="1152" y="376"/>
                    </a:lnTo>
                    <a:lnTo>
                      <a:pt x="1153" y="376"/>
                    </a:lnTo>
                    <a:lnTo>
                      <a:pt x="1154" y="371"/>
                    </a:lnTo>
                    <a:lnTo>
                      <a:pt x="1155" y="364"/>
                    </a:lnTo>
                    <a:lnTo>
                      <a:pt x="1156" y="380"/>
                    </a:lnTo>
                    <a:lnTo>
                      <a:pt x="1157" y="372"/>
                    </a:lnTo>
                    <a:lnTo>
                      <a:pt x="1158" y="377"/>
                    </a:lnTo>
                    <a:lnTo>
                      <a:pt x="1159" y="369"/>
                    </a:lnTo>
                    <a:lnTo>
                      <a:pt x="1159" y="377"/>
                    </a:lnTo>
                    <a:lnTo>
                      <a:pt x="1160" y="375"/>
                    </a:lnTo>
                    <a:lnTo>
                      <a:pt x="1161" y="376"/>
                    </a:lnTo>
                    <a:lnTo>
                      <a:pt x="1162" y="380"/>
                    </a:lnTo>
                    <a:lnTo>
                      <a:pt x="1163" y="376"/>
                    </a:lnTo>
                    <a:lnTo>
                      <a:pt x="1163" y="381"/>
                    </a:lnTo>
                    <a:lnTo>
                      <a:pt x="1164" y="378"/>
                    </a:lnTo>
                    <a:lnTo>
                      <a:pt x="1165" y="371"/>
                    </a:lnTo>
                    <a:lnTo>
                      <a:pt x="1166" y="375"/>
                    </a:lnTo>
                    <a:lnTo>
                      <a:pt x="1166" y="378"/>
                    </a:lnTo>
                    <a:lnTo>
                      <a:pt x="1167" y="391"/>
                    </a:lnTo>
                    <a:lnTo>
                      <a:pt x="1168" y="378"/>
                    </a:lnTo>
                    <a:lnTo>
                      <a:pt x="1169" y="385"/>
                    </a:lnTo>
                    <a:lnTo>
                      <a:pt x="1170" y="378"/>
                    </a:lnTo>
                    <a:lnTo>
                      <a:pt x="1170" y="371"/>
                    </a:lnTo>
                    <a:lnTo>
                      <a:pt x="1171" y="371"/>
                    </a:lnTo>
                    <a:lnTo>
                      <a:pt x="1172" y="373"/>
                    </a:lnTo>
                    <a:lnTo>
                      <a:pt x="1173" y="374"/>
                    </a:lnTo>
                    <a:lnTo>
                      <a:pt x="1174" y="381"/>
                    </a:lnTo>
                    <a:lnTo>
                      <a:pt x="1174" y="374"/>
                    </a:lnTo>
                    <a:lnTo>
                      <a:pt x="1175" y="374"/>
                    </a:lnTo>
                    <a:lnTo>
                      <a:pt x="1176" y="364"/>
                    </a:lnTo>
                    <a:lnTo>
                      <a:pt x="1177" y="374"/>
                    </a:lnTo>
                    <a:lnTo>
                      <a:pt x="1178" y="376"/>
                    </a:lnTo>
                    <a:lnTo>
                      <a:pt x="1178" y="380"/>
                    </a:lnTo>
                    <a:lnTo>
                      <a:pt x="1179" y="369"/>
                    </a:lnTo>
                    <a:lnTo>
                      <a:pt x="1180" y="361"/>
                    </a:lnTo>
                    <a:lnTo>
                      <a:pt x="1181" y="377"/>
                    </a:lnTo>
                    <a:lnTo>
                      <a:pt x="1181" y="379"/>
                    </a:lnTo>
                    <a:lnTo>
                      <a:pt x="1182" y="373"/>
                    </a:lnTo>
                  </a:path>
                </a:pathLst>
              </a:custGeom>
              <a:noFill/>
              <a:ln w="12700" cmpd="sng">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4" name="Line 130">
                <a:extLst>
                  <a:ext uri="{FF2B5EF4-FFF2-40B4-BE49-F238E27FC236}">
                    <a16:creationId xmlns:a16="http://schemas.microsoft.com/office/drawing/2014/main" id="{88FBBE63-9328-4EDD-85BD-6F0A1AD50BA9}"/>
                  </a:ext>
                </a:extLst>
              </p:cNvPr>
              <p:cNvSpPr>
                <a:spLocks noChangeShapeType="1"/>
              </p:cNvSpPr>
              <p:nvPr/>
            </p:nvSpPr>
            <p:spPr bwMode="auto">
              <a:xfrm>
                <a:off x="6040" y="2448"/>
                <a:ext cx="0" cy="10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31">
                <a:extLst>
                  <a:ext uri="{FF2B5EF4-FFF2-40B4-BE49-F238E27FC236}">
                    <a16:creationId xmlns:a16="http://schemas.microsoft.com/office/drawing/2014/main" id="{C8036F60-9EC8-4DB1-B7C0-7860F2ED6B09}"/>
                  </a:ext>
                </a:extLst>
              </p:cNvPr>
              <p:cNvSpPr>
                <a:spLocks noChangeShapeType="1"/>
              </p:cNvSpPr>
              <p:nvPr/>
            </p:nvSpPr>
            <p:spPr bwMode="auto">
              <a:xfrm>
                <a:off x="6036" y="3512"/>
                <a:ext cx="19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Rectangle 96">
                <a:extLst>
                  <a:ext uri="{FF2B5EF4-FFF2-40B4-BE49-F238E27FC236}">
                    <a16:creationId xmlns:a16="http://schemas.microsoft.com/office/drawing/2014/main" id="{9F92BDEA-8ADB-44F7-8955-6183BFA3F583}"/>
                  </a:ext>
                </a:extLst>
              </p:cNvPr>
              <p:cNvSpPr>
                <a:spLocks noChangeArrowheads="1"/>
              </p:cNvSpPr>
              <p:nvPr/>
            </p:nvSpPr>
            <p:spPr bwMode="auto">
              <a:xfrm rot="-5400000">
                <a:off x="6450" y="2687"/>
                <a:ext cx="21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Times New Roman" pitchFamily="18" charset="0"/>
                  </a:rPr>
                  <a:t>Mullite</a:t>
                </a:r>
              </a:p>
            </p:txBody>
          </p:sp>
          <p:sp>
            <p:nvSpPr>
              <p:cNvPr id="127" name="Rectangle 96">
                <a:extLst>
                  <a:ext uri="{FF2B5EF4-FFF2-40B4-BE49-F238E27FC236}">
                    <a16:creationId xmlns:a16="http://schemas.microsoft.com/office/drawing/2014/main" id="{DDF6030C-5F2D-4624-A581-26B59353D294}"/>
                  </a:ext>
                </a:extLst>
              </p:cNvPr>
              <p:cNvSpPr>
                <a:spLocks noChangeArrowheads="1"/>
              </p:cNvSpPr>
              <p:nvPr/>
            </p:nvSpPr>
            <p:spPr bwMode="auto">
              <a:xfrm rot="-5400000">
                <a:off x="6651" y="2942"/>
                <a:ext cx="21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dirty="0">
                    <a:solidFill>
                      <a:srgbClr val="000000"/>
                    </a:solidFill>
                    <a:latin typeface="Times New Roman" pitchFamily="18" charset="0"/>
                  </a:rPr>
                  <a:t>Mullite</a:t>
                </a:r>
              </a:p>
            </p:txBody>
          </p:sp>
          <p:sp>
            <p:nvSpPr>
              <p:cNvPr id="128" name="Rectangle 96">
                <a:extLst>
                  <a:ext uri="{FF2B5EF4-FFF2-40B4-BE49-F238E27FC236}">
                    <a16:creationId xmlns:a16="http://schemas.microsoft.com/office/drawing/2014/main" id="{4E1D22EC-B902-4D3B-BB30-48C3E4F560BD}"/>
                  </a:ext>
                </a:extLst>
              </p:cNvPr>
              <p:cNvSpPr>
                <a:spLocks noChangeArrowheads="1"/>
              </p:cNvSpPr>
              <p:nvPr/>
            </p:nvSpPr>
            <p:spPr bwMode="auto">
              <a:xfrm rot="-5400000">
                <a:off x="6712" y="2966"/>
                <a:ext cx="21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Times New Roman" pitchFamily="18" charset="0"/>
                  </a:rPr>
                  <a:t>Mullite</a:t>
                </a:r>
              </a:p>
            </p:txBody>
          </p:sp>
          <p:sp>
            <p:nvSpPr>
              <p:cNvPr id="129" name="Rectangle 96">
                <a:extLst>
                  <a:ext uri="{FF2B5EF4-FFF2-40B4-BE49-F238E27FC236}">
                    <a16:creationId xmlns:a16="http://schemas.microsoft.com/office/drawing/2014/main" id="{3D4C7172-9F75-40D6-8AB7-3A224042A171}"/>
                  </a:ext>
                </a:extLst>
              </p:cNvPr>
              <p:cNvSpPr>
                <a:spLocks noChangeArrowheads="1"/>
              </p:cNvSpPr>
              <p:nvPr/>
            </p:nvSpPr>
            <p:spPr bwMode="auto">
              <a:xfrm rot="-5400000">
                <a:off x="7265" y="3109"/>
                <a:ext cx="21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Times New Roman" pitchFamily="18" charset="0"/>
                  </a:rPr>
                  <a:t>Mullite</a:t>
                </a:r>
              </a:p>
            </p:txBody>
          </p:sp>
          <p:sp>
            <p:nvSpPr>
              <p:cNvPr id="130" name="Rectangle 96">
                <a:extLst>
                  <a:ext uri="{FF2B5EF4-FFF2-40B4-BE49-F238E27FC236}">
                    <a16:creationId xmlns:a16="http://schemas.microsoft.com/office/drawing/2014/main" id="{A9AB32ED-6816-4E9C-A90F-62AE8AF7E212}"/>
                  </a:ext>
                </a:extLst>
              </p:cNvPr>
              <p:cNvSpPr>
                <a:spLocks noChangeArrowheads="1"/>
              </p:cNvSpPr>
              <p:nvPr/>
            </p:nvSpPr>
            <p:spPr bwMode="auto">
              <a:xfrm rot="-5400000">
                <a:off x="7345" y="3073"/>
                <a:ext cx="21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Times New Roman" pitchFamily="18" charset="0"/>
                  </a:rPr>
                  <a:t>Mullite</a:t>
                </a:r>
              </a:p>
            </p:txBody>
          </p:sp>
          <p:sp>
            <p:nvSpPr>
              <p:cNvPr id="131" name="Rectangle 96">
                <a:extLst>
                  <a:ext uri="{FF2B5EF4-FFF2-40B4-BE49-F238E27FC236}">
                    <a16:creationId xmlns:a16="http://schemas.microsoft.com/office/drawing/2014/main" id="{C16062C4-20F8-49A4-9616-17FE5E43DBF3}"/>
                  </a:ext>
                </a:extLst>
              </p:cNvPr>
              <p:cNvSpPr>
                <a:spLocks noChangeArrowheads="1"/>
              </p:cNvSpPr>
              <p:nvPr/>
            </p:nvSpPr>
            <p:spPr bwMode="auto">
              <a:xfrm rot="-5400000">
                <a:off x="6350" y="2868"/>
                <a:ext cx="19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dirty="0">
                    <a:solidFill>
                      <a:srgbClr val="000000"/>
                    </a:solidFill>
                    <a:latin typeface="Times New Roman" pitchFamily="18" charset="0"/>
                  </a:rPr>
                  <a:t>Quartz</a:t>
                </a:r>
              </a:p>
            </p:txBody>
          </p:sp>
          <p:sp>
            <p:nvSpPr>
              <p:cNvPr id="132" name="Rectangle 96">
                <a:extLst>
                  <a:ext uri="{FF2B5EF4-FFF2-40B4-BE49-F238E27FC236}">
                    <a16:creationId xmlns:a16="http://schemas.microsoft.com/office/drawing/2014/main" id="{963C8D8A-EE9F-4B53-9275-A4731FEE352E}"/>
                  </a:ext>
                </a:extLst>
              </p:cNvPr>
              <p:cNvSpPr>
                <a:spLocks noChangeArrowheads="1"/>
              </p:cNvSpPr>
              <p:nvPr/>
            </p:nvSpPr>
            <p:spPr bwMode="auto">
              <a:xfrm rot="-5400000">
                <a:off x="6485" y="2457"/>
                <a:ext cx="19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dirty="0">
                    <a:solidFill>
                      <a:srgbClr val="000000"/>
                    </a:solidFill>
                    <a:latin typeface="Times New Roman" pitchFamily="18" charset="0"/>
                  </a:rPr>
                  <a:t>Quartz</a:t>
                </a:r>
              </a:p>
            </p:txBody>
          </p:sp>
          <p:sp>
            <p:nvSpPr>
              <p:cNvPr id="133" name="Rectangle 96">
                <a:extLst>
                  <a:ext uri="{FF2B5EF4-FFF2-40B4-BE49-F238E27FC236}">
                    <a16:creationId xmlns:a16="http://schemas.microsoft.com/office/drawing/2014/main" id="{FC80BBC3-0FF6-42BB-8B07-B1F87BF5C83A}"/>
                  </a:ext>
                </a:extLst>
              </p:cNvPr>
              <p:cNvSpPr>
                <a:spLocks noChangeArrowheads="1"/>
              </p:cNvSpPr>
              <p:nvPr/>
            </p:nvSpPr>
            <p:spPr bwMode="auto">
              <a:xfrm rot="-5400000">
                <a:off x="6860" y="2974"/>
                <a:ext cx="19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Times New Roman" pitchFamily="18" charset="0"/>
                  </a:rPr>
                  <a:t>Quartz</a:t>
                </a:r>
              </a:p>
            </p:txBody>
          </p:sp>
        </p:grpSp>
        <p:sp>
          <p:nvSpPr>
            <p:cNvPr id="22" name="Line 142">
              <a:extLst>
                <a:ext uri="{FF2B5EF4-FFF2-40B4-BE49-F238E27FC236}">
                  <a16:creationId xmlns:a16="http://schemas.microsoft.com/office/drawing/2014/main" id="{41A193A1-CA40-461F-9B02-E3F9A4B1F380}"/>
                </a:ext>
              </a:extLst>
            </p:cNvPr>
            <p:cNvSpPr>
              <a:spLocks noChangeShapeType="1"/>
            </p:cNvSpPr>
            <p:nvPr/>
          </p:nvSpPr>
          <p:spPr bwMode="auto">
            <a:xfrm>
              <a:off x="3648" y="2892"/>
              <a:ext cx="76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143">
              <a:extLst>
                <a:ext uri="{FF2B5EF4-FFF2-40B4-BE49-F238E27FC236}">
                  <a16:creationId xmlns:a16="http://schemas.microsoft.com/office/drawing/2014/main" id="{F9C2833B-845E-4C87-B621-347E996A2768}"/>
                </a:ext>
              </a:extLst>
            </p:cNvPr>
            <p:cNvSpPr txBox="1">
              <a:spLocks noChangeArrowheads="1"/>
            </p:cNvSpPr>
            <p:nvPr/>
          </p:nvSpPr>
          <p:spPr bwMode="auto">
            <a:xfrm rot="333126">
              <a:off x="3689" y="2943"/>
              <a:ext cx="70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it-IT" sz="700" b="1">
                  <a:latin typeface="Arial" pitchFamily="34" charset="0"/>
                </a:rPr>
                <a:t>Amorphous material</a:t>
              </a:r>
            </a:p>
          </p:txBody>
        </p:sp>
        <p:sp>
          <p:nvSpPr>
            <p:cNvPr id="31" name="Line 144">
              <a:extLst>
                <a:ext uri="{FF2B5EF4-FFF2-40B4-BE49-F238E27FC236}">
                  <a16:creationId xmlns:a16="http://schemas.microsoft.com/office/drawing/2014/main" id="{EEE3EC38-9DA7-4471-B10B-22169E890334}"/>
                </a:ext>
              </a:extLst>
            </p:cNvPr>
            <p:cNvSpPr>
              <a:spLocks noChangeShapeType="1"/>
            </p:cNvSpPr>
            <p:nvPr/>
          </p:nvSpPr>
          <p:spPr bwMode="auto">
            <a:xfrm flipV="1">
              <a:off x="3984" y="2852"/>
              <a:ext cx="0" cy="1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Freeform 145">
              <a:extLst>
                <a:ext uri="{FF2B5EF4-FFF2-40B4-BE49-F238E27FC236}">
                  <a16:creationId xmlns:a16="http://schemas.microsoft.com/office/drawing/2014/main" id="{7A5D9D1D-BA13-4631-AED2-C146756C99B3}"/>
                </a:ext>
              </a:extLst>
            </p:cNvPr>
            <p:cNvSpPr>
              <a:spLocks/>
            </p:cNvSpPr>
            <p:nvPr/>
          </p:nvSpPr>
          <p:spPr bwMode="auto">
            <a:xfrm>
              <a:off x="3792" y="2808"/>
              <a:ext cx="576" cy="168"/>
            </a:xfrm>
            <a:custGeom>
              <a:avLst/>
              <a:gdLst>
                <a:gd name="T0" fmla="*/ 0 w 672"/>
                <a:gd name="T1" fmla="*/ 39 h 208"/>
                <a:gd name="T2" fmla="*/ 111 w 672"/>
                <a:gd name="T3" fmla="*/ 6 h 208"/>
                <a:gd name="T4" fmla="*/ 311 w 672"/>
                <a:gd name="T5" fmla="*/ 72 h 208"/>
                <a:gd name="T6" fmla="*/ 0 60000 65536"/>
                <a:gd name="T7" fmla="*/ 0 60000 65536"/>
                <a:gd name="T8" fmla="*/ 0 60000 65536"/>
                <a:gd name="T9" fmla="*/ 0 w 672"/>
                <a:gd name="T10" fmla="*/ 0 h 208"/>
                <a:gd name="T11" fmla="*/ 672 w 672"/>
                <a:gd name="T12" fmla="*/ 208 h 208"/>
              </a:gdLst>
              <a:ahLst/>
              <a:cxnLst>
                <a:cxn ang="T6">
                  <a:pos x="T0" y="T1"/>
                </a:cxn>
                <a:cxn ang="T7">
                  <a:pos x="T2" y="T3"/>
                </a:cxn>
                <a:cxn ang="T8">
                  <a:pos x="T4" y="T5"/>
                </a:cxn>
              </a:cxnLst>
              <a:rect l="T9" t="T10" r="T11" b="T12"/>
              <a:pathLst>
                <a:path w="672" h="208">
                  <a:moveTo>
                    <a:pt x="0" y="112"/>
                  </a:moveTo>
                  <a:cubicBezTo>
                    <a:pt x="64" y="56"/>
                    <a:pt x="128" y="0"/>
                    <a:pt x="240" y="16"/>
                  </a:cubicBezTo>
                  <a:cubicBezTo>
                    <a:pt x="352" y="32"/>
                    <a:pt x="600" y="176"/>
                    <a:pt x="672" y="208"/>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34" name="Picture 14">
            <a:extLst>
              <a:ext uri="{FF2B5EF4-FFF2-40B4-BE49-F238E27FC236}">
                <a16:creationId xmlns:a16="http://schemas.microsoft.com/office/drawing/2014/main" id="{9CC2CC03-675B-4966-AB1B-59D351969D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925" y="4216243"/>
            <a:ext cx="2387275" cy="1790457"/>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135" name="TextBox 134">
            <a:extLst>
              <a:ext uri="{FF2B5EF4-FFF2-40B4-BE49-F238E27FC236}">
                <a16:creationId xmlns:a16="http://schemas.microsoft.com/office/drawing/2014/main" id="{C965AA71-982B-4D15-B6DB-966CD4EBB3BD}"/>
              </a:ext>
            </a:extLst>
          </p:cNvPr>
          <p:cNvSpPr txBox="1"/>
          <p:nvPr/>
        </p:nvSpPr>
        <p:spPr>
          <a:xfrm>
            <a:off x="919105" y="1051163"/>
            <a:ext cx="7648119" cy="646331"/>
          </a:xfrm>
          <a:prstGeom prst="rect">
            <a:avLst/>
          </a:prstGeom>
          <a:noFill/>
        </p:spPr>
        <p:txBody>
          <a:bodyPr wrap="square" rtlCol="0">
            <a:spAutoFit/>
          </a:bodyPr>
          <a:lstStyle/>
          <a:p>
            <a:pPr algn="just"/>
            <a:r>
              <a:rPr lang="en-US" dirty="0">
                <a:latin typeface="Palatino Linotype" panose="02040502050505030304" pitchFamily="18" charset="0"/>
              </a:rPr>
              <a:t>Fly ash contains abundant aluminosilicate and silicate phases; it is typically composed of: </a:t>
            </a:r>
          </a:p>
        </p:txBody>
      </p:sp>
    </p:spTree>
    <p:extLst>
      <p:ext uri="{BB962C8B-B14F-4D97-AF65-F5344CB8AC3E}">
        <p14:creationId xmlns:p14="http://schemas.microsoft.com/office/powerpoint/2010/main" val="85455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66" descr="images (9)">
            <a:extLst>
              <a:ext uri="{FF2B5EF4-FFF2-40B4-BE49-F238E27FC236}">
                <a16:creationId xmlns:a16="http://schemas.microsoft.com/office/drawing/2014/main" id="{F25F882F-572F-4A07-8A8D-ECF70049A9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5717" y="4776770"/>
            <a:ext cx="9398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7630" y="640184"/>
            <a:ext cx="7156210" cy="400110"/>
          </a:xfrm>
          <a:prstGeom prst="rect">
            <a:avLst/>
          </a:prstGeom>
          <a:noFill/>
        </p:spPr>
        <p:txBody>
          <a:bodyPr wrap="square" rtlCol="0">
            <a:spAutoFit/>
          </a:bodyPr>
          <a:lstStyle/>
          <a:p>
            <a:r>
              <a:rPr lang="en-US" sz="2000" b="1" dirty="0">
                <a:solidFill>
                  <a:schemeClr val="accent2"/>
                </a:solidFill>
                <a:latin typeface="Palatino Linotype" panose="02040502050505030304" pitchFamily="18" charset="0"/>
              </a:rPr>
              <a:t>The experiments </a:t>
            </a:r>
            <a:r>
              <a:rPr lang="en-US" sz="2000" b="1" dirty="0">
                <a:latin typeface="Palatino Linotype" panose="02040502050505030304" pitchFamily="18" charset="0"/>
              </a:rPr>
              <a:t>were carried with:</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135" name="TextBox 134">
            <a:extLst>
              <a:ext uri="{FF2B5EF4-FFF2-40B4-BE49-F238E27FC236}">
                <a16:creationId xmlns:a16="http://schemas.microsoft.com/office/drawing/2014/main" id="{C965AA71-982B-4D15-B6DB-966CD4EBB3BD}"/>
              </a:ext>
            </a:extLst>
          </p:cNvPr>
          <p:cNvSpPr txBox="1"/>
          <p:nvPr/>
        </p:nvSpPr>
        <p:spPr>
          <a:xfrm>
            <a:off x="1538333" y="1386508"/>
            <a:ext cx="2371476" cy="369332"/>
          </a:xfrm>
          <a:prstGeom prst="rect">
            <a:avLst/>
          </a:prstGeom>
          <a:noFill/>
        </p:spPr>
        <p:txBody>
          <a:bodyPr wrap="square" rtlCol="0">
            <a:spAutoFit/>
          </a:bodyPr>
          <a:lstStyle/>
          <a:p>
            <a:r>
              <a:rPr lang="en-US" dirty="0">
                <a:latin typeface="Palatino Linotype" panose="02040502050505030304" pitchFamily="18" charset="0"/>
              </a:rPr>
              <a:t>Silicious fly ash (FA</a:t>
            </a:r>
          </a:p>
        </p:txBody>
      </p:sp>
      <p:pic>
        <p:nvPicPr>
          <p:cNvPr id="136" name="Picture 135">
            <a:extLst>
              <a:ext uri="{FF2B5EF4-FFF2-40B4-BE49-F238E27FC236}">
                <a16:creationId xmlns:a16="http://schemas.microsoft.com/office/drawing/2014/main" id="{15CCF38B-5DF6-4991-B98F-7B5F66316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294" y="1492027"/>
            <a:ext cx="263813" cy="263813"/>
          </a:xfrm>
          <a:prstGeom prst="rect">
            <a:avLst/>
          </a:prstGeom>
        </p:spPr>
      </p:pic>
      <p:pic>
        <p:nvPicPr>
          <p:cNvPr id="137" name="Picture 136">
            <a:extLst>
              <a:ext uri="{FF2B5EF4-FFF2-40B4-BE49-F238E27FC236}">
                <a16:creationId xmlns:a16="http://schemas.microsoft.com/office/drawing/2014/main" id="{6C01D266-5D65-49D7-8E16-49966A295C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70" y="2026625"/>
            <a:ext cx="263813" cy="263813"/>
          </a:xfrm>
          <a:prstGeom prst="rect">
            <a:avLst/>
          </a:prstGeom>
        </p:spPr>
      </p:pic>
      <p:pic>
        <p:nvPicPr>
          <p:cNvPr id="138" name="Picture 137">
            <a:extLst>
              <a:ext uri="{FF2B5EF4-FFF2-40B4-BE49-F238E27FC236}">
                <a16:creationId xmlns:a16="http://schemas.microsoft.com/office/drawing/2014/main" id="{E2E4D431-EE0F-4E6C-ABE6-7EAE4FEE3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477" y="2577321"/>
            <a:ext cx="263813" cy="263813"/>
          </a:xfrm>
          <a:prstGeom prst="rect">
            <a:avLst/>
          </a:prstGeom>
        </p:spPr>
      </p:pic>
      <p:pic>
        <p:nvPicPr>
          <p:cNvPr id="139" name="Picture 138">
            <a:extLst>
              <a:ext uri="{FF2B5EF4-FFF2-40B4-BE49-F238E27FC236}">
                <a16:creationId xmlns:a16="http://schemas.microsoft.com/office/drawing/2014/main" id="{150C238C-80F0-4F81-B3B9-4CDE73ED9C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69" y="3116642"/>
            <a:ext cx="263813" cy="263813"/>
          </a:xfrm>
          <a:prstGeom prst="rect">
            <a:avLst/>
          </a:prstGeom>
        </p:spPr>
      </p:pic>
      <p:pic>
        <p:nvPicPr>
          <p:cNvPr id="140" name="Picture 139">
            <a:extLst>
              <a:ext uri="{FF2B5EF4-FFF2-40B4-BE49-F238E27FC236}">
                <a16:creationId xmlns:a16="http://schemas.microsoft.com/office/drawing/2014/main" id="{49426E6B-7DE3-4E06-8728-413629584D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69" y="3674505"/>
            <a:ext cx="263813" cy="263813"/>
          </a:xfrm>
          <a:prstGeom prst="rect">
            <a:avLst/>
          </a:prstGeom>
        </p:spPr>
      </p:pic>
      <p:pic>
        <p:nvPicPr>
          <p:cNvPr id="141" name="Picture 140">
            <a:extLst>
              <a:ext uri="{FF2B5EF4-FFF2-40B4-BE49-F238E27FC236}">
                <a16:creationId xmlns:a16="http://schemas.microsoft.com/office/drawing/2014/main" id="{5273A872-7965-4E4F-A29F-C94EA8A5D9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68" y="4232368"/>
            <a:ext cx="263813" cy="263813"/>
          </a:xfrm>
          <a:prstGeom prst="rect">
            <a:avLst/>
          </a:prstGeom>
        </p:spPr>
      </p:pic>
      <p:pic>
        <p:nvPicPr>
          <p:cNvPr id="142" name="Picture 141">
            <a:extLst>
              <a:ext uri="{FF2B5EF4-FFF2-40B4-BE49-F238E27FC236}">
                <a16:creationId xmlns:a16="http://schemas.microsoft.com/office/drawing/2014/main" id="{516198CB-BE7E-4318-B7D6-DCFE7F30E8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67" y="4771689"/>
            <a:ext cx="263813" cy="263813"/>
          </a:xfrm>
          <a:prstGeom prst="rect">
            <a:avLst/>
          </a:prstGeom>
        </p:spPr>
      </p:pic>
      <p:pic>
        <p:nvPicPr>
          <p:cNvPr id="144" name="Picture 143">
            <a:extLst>
              <a:ext uri="{FF2B5EF4-FFF2-40B4-BE49-F238E27FC236}">
                <a16:creationId xmlns:a16="http://schemas.microsoft.com/office/drawing/2014/main" id="{971BE673-5879-43E1-BB0A-F55420EDC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27" y="5329552"/>
            <a:ext cx="263813" cy="263813"/>
          </a:xfrm>
          <a:prstGeom prst="rect">
            <a:avLst/>
          </a:prstGeom>
        </p:spPr>
      </p:pic>
      <p:pic>
        <p:nvPicPr>
          <p:cNvPr id="145" name="Picture 4" descr="E:\Silvana_SEM-EDS\20161013\EFA_Fuller_2738-14_s4_06.tif">
            <a:extLst>
              <a:ext uri="{FF2B5EF4-FFF2-40B4-BE49-F238E27FC236}">
                <a16:creationId xmlns:a16="http://schemas.microsoft.com/office/drawing/2014/main" id="{15D40A5C-A9AC-40FD-AC88-5402E80447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0921" y="1174612"/>
            <a:ext cx="775623" cy="63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TextBox 145">
            <a:extLst>
              <a:ext uri="{FF2B5EF4-FFF2-40B4-BE49-F238E27FC236}">
                <a16:creationId xmlns:a16="http://schemas.microsoft.com/office/drawing/2014/main" id="{F6120EDD-1AB7-43B2-8827-EA367CAA8456}"/>
              </a:ext>
            </a:extLst>
          </p:cNvPr>
          <p:cNvSpPr txBox="1"/>
          <p:nvPr/>
        </p:nvSpPr>
        <p:spPr>
          <a:xfrm>
            <a:off x="1538333" y="2508060"/>
            <a:ext cx="4252200" cy="369332"/>
          </a:xfrm>
          <a:prstGeom prst="rect">
            <a:avLst/>
          </a:prstGeom>
          <a:noFill/>
        </p:spPr>
        <p:txBody>
          <a:bodyPr wrap="square" rtlCol="0">
            <a:spAutoFit/>
          </a:bodyPr>
          <a:lstStyle/>
          <a:p>
            <a:r>
              <a:rPr lang="en-US" dirty="0">
                <a:latin typeface="Palatino Linotype" panose="02040502050505030304" pitchFamily="18" charset="0"/>
              </a:rPr>
              <a:t>With and without fly ash HCl treatment</a:t>
            </a:r>
          </a:p>
        </p:txBody>
      </p:sp>
      <p:sp>
        <p:nvSpPr>
          <p:cNvPr id="147" name="TextBox 146">
            <a:extLst>
              <a:ext uri="{FF2B5EF4-FFF2-40B4-BE49-F238E27FC236}">
                <a16:creationId xmlns:a16="http://schemas.microsoft.com/office/drawing/2014/main" id="{134077BF-FFAC-48B2-9860-B3FDE5552514}"/>
              </a:ext>
            </a:extLst>
          </p:cNvPr>
          <p:cNvSpPr txBox="1"/>
          <p:nvPr/>
        </p:nvSpPr>
        <p:spPr>
          <a:xfrm>
            <a:off x="1515555" y="1990689"/>
            <a:ext cx="4982848" cy="369332"/>
          </a:xfrm>
          <a:prstGeom prst="rect">
            <a:avLst/>
          </a:prstGeom>
          <a:noFill/>
        </p:spPr>
        <p:txBody>
          <a:bodyPr wrap="square" rtlCol="0">
            <a:spAutoFit/>
          </a:bodyPr>
          <a:lstStyle/>
          <a:p>
            <a:r>
              <a:rPr lang="en-US" dirty="0">
                <a:latin typeface="Palatino Linotype" panose="02040502050505030304" pitchFamily="18" charset="0"/>
              </a:rPr>
              <a:t>Alkaline pre-fusion hydrothermal process</a:t>
            </a:r>
          </a:p>
        </p:txBody>
      </p:sp>
      <p:sp>
        <p:nvSpPr>
          <p:cNvPr id="148" name="TextBox 147">
            <a:extLst>
              <a:ext uri="{FF2B5EF4-FFF2-40B4-BE49-F238E27FC236}">
                <a16:creationId xmlns:a16="http://schemas.microsoft.com/office/drawing/2014/main" id="{1280D500-8D49-4F78-80AF-8DE4C50DF8BA}"/>
              </a:ext>
            </a:extLst>
          </p:cNvPr>
          <p:cNvSpPr txBox="1"/>
          <p:nvPr/>
        </p:nvSpPr>
        <p:spPr>
          <a:xfrm>
            <a:off x="1538334" y="3048146"/>
            <a:ext cx="4252199" cy="369332"/>
          </a:xfrm>
          <a:prstGeom prst="rect">
            <a:avLst/>
          </a:prstGeom>
          <a:noFill/>
        </p:spPr>
        <p:txBody>
          <a:bodyPr wrap="square" rtlCol="0">
            <a:spAutoFit/>
          </a:bodyPr>
          <a:lstStyle/>
          <a:p>
            <a:r>
              <a:rPr lang="en-US" dirty="0">
                <a:latin typeface="Palatino Linotype" panose="02040502050505030304" pitchFamily="18" charset="0"/>
              </a:rPr>
              <a:t>NaOH/fly ash with different ratio</a:t>
            </a:r>
          </a:p>
        </p:txBody>
      </p:sp>
      <p:sp>
        <p:nvSpPr>
          <p:cNvPr id="149" name="TextBox 148">
            <a:extLst>
              <a:ext uri="{FF2B5EF4-FFF2-40B4-BE49-F238E27FC236}">
                <a16:creationId xmlns:a16="http://schemas.microsoft.com/office/drawing/2014/main" id="{9540B900-88F4-4BCA-91CD-24F11AB17483}"/>
              </a:ext>
            </a:extLst>
          </p:cNvPr>
          <p:cNvSpPr txBox="1"/>
          <p:nvPr/>
        </p:nvSpPr>
        <p:spPr>
          <a:xfrm>
            <a:off x="1515555" y="4179608"/>
            <a:ext cx="4912213" cy="369332"/>
          </a:xfrm>
          <a:prstGeom prst="rect">
            <a:avLst/>
          </a:prstGeom>
          <a:noFill/>
        </p:spPr>
        <p:txBody>
          <a:bodyPr wrap="square" rtlCol="0">
            <a:spAutoFit/>
          </a:bodyPr>
          <a:lstStyle/>
          <a:p>
            <a:r>
              <a:rPr lang="en-US" dirty="0">
                <a:latin typeface="Palatino Linotype" panose="02040502050505030304" pitchFamily="18" charset="0"/>
              </a:rPr>
              <a:t>Incubation time ranging from 1h to 72h</a:t>
            </a:r>
          </a:p>
        </p:txBody>
      </p:sp>
      <p:sp>
        <p:nvSpPr>
          <p:cNvPr id="150" name="TextBox 149">
            <a:extLst>
              <a:ext uri="{FF2B5EF4-FFF2-40B4-BE49-F238E27FC236}">
                <a16:creationId xmlns:a16="http://schemas.microsoft.com/office/drawing/2014/main" id="{F6FA4603-0F21-4E21-9DFD-6B2BFD6411AA}"/>
              </a:ext>
            </a:extLst>
          </p:cNvPr>
          <p:cNvSpPr txBox="1"/>
          <p:nvPr/>
        </p:nvSpPr>
        <p:spPr>
          <a:xfrm>
            <a:off x="1515555" y="3597238"/>
            <a:ext cx="5418645" cy="369332"/>
          </a:xfrm>
          <a:prstGeom prst="rect">
            <a:avLst/>
          </a:prstGeom>
          <a:noFill/>
        </p:spPr>
        <p:txBody>
          <a:bodyPr wrap="square" rtlCol="0">
            <a:spAutoFit/>
          </a:bodyPr>
          <a:lstStyle/>
          <a:p>
            <a:r>
              <a:rPr lang="en-US" dirty="0">
                <a:latin typeface="Palatino Linotype" panose="02040502050505030304" pitchFamily="18" charset="0"/>
              </a:rPr>
              <a:t>Crystallization temperature from 40°C to 90°C</a:t>
            </a:r>
          </a:p>
        </p:txBody>
      </p:sp>
      <p:sp>
        <p:nvSpPr>
          <p:cNvPr id="151" name="TextBox 150">
            <a:extLst>
              <a:ext uri="{FF2B5EF4-FFF2-40B4-BE49-F238E27FC236}">
                <a16:creationId xmlns:a16="http://schemas.microsoft.com/office/drawing/2014/main" id="{63385FD5-9390-42F2-BA66-3A3C094364D2}"/>
              </a:ext>
            </a:extLst>
          </p:cNvPr>
          <p:cNvSpPr txBox="1"/>
          <p:nvPr/>
        </p:nvSpPr>
        <p:spPr>
          <a:xfrm>
            <a:off x="1537674" y="4712133"/>
            <a:ext cx="5293208" cy="369332"/>
          </a:xfrm>
          <a:prstGeom prst="rect">
            <a:avLst/>
          </a:prstGeom>
          <a:noFill/>
        </p:spPr>
        <p:txBody>
          <a:bodyPr wrap="square" rtlCol="0">
            <a:spAutoFit/>
          </a:bodyPr>
          <a:lstStyle/>
          <a:p>
            <a:r>
              <a:rPr lang="en-US" dirty="0">
                <a:latin typeface="Palatino Linotype" panose="02040502050505030304" pitchFamily="18" charset="0"/>
              </a:rPr>
              <a:t>Distilled water or seawater as incubation solution</a:t>
            </a:r>
          </a:p>
        </p:txBody>
      </p:sp>
      <p:sp>
        <p:nvSpPr>
          <p:cNvPr id="152" name="TextBox 151">
            <a:extLst>
              <a:ext uri="{FF2B5EF4-FFF2-40B4-BE49-F238E27FC236}">
                <a16:creationId xmlns:a16="http://schemas.microsoft.com/office/drawing/2014/main" id="{4C955EE8-C4AB-402F-B6AA-CE0B735845A5}"/>
              </a:ext>
            </a:extLst>
          </p:cNvPr>
          <p:cNvSpPr txBox="1"/>
          <p:nvPr/>
        </p:nvSpPr>
        <p:spPr>
          <a:xfrm>
            <a:off x="1515555" y="5314056"/>
            <a:ext cx="4041183" cy="369332"/>
          </a:xfrm>
          <a:prstGeom prst="rect">
            <a:avLst/>
          </a:prstGeom>
          <a:noFill/>
        </p:spPr>
        <p:txBody>
          <a:bodyPr wrap="square" rtlCol="0">
            <a:spAutoFit/>
          </a:bodyPr>
          <a:lstStyle/>
          <a:p>
            <a:r>
              <a:rPr lang="en-US" dirty="0">
                <a:latin typeface="Palatino Linotype" panose="02040502050505030304" pitchFamily="18" charset="0"/>
              </a:rPr>
              <a:t>With and without NaAlO</a:t>
            </a:r>
            <a:r>
              <a:rPr lang="en-US" baseline="-25000" dirty="0">
                <a:latin typeface="Palatino Linotype" panose="02040502050505030304" pitchFamily="18" charset="0"/>
              </a:rPr>
              <a:t>2</a:t>
            </a:r>
            <a:r>
              <a:rPr lang="en-US" dirty="0">
                <a:latin typeface="Palatino Linotype" panose="02040502050505030304" pitchFamily="18" charset="0"/>
              </a:rPr>
              <a:t> addition </a:t>
            </a:r>
          </a:p>
        </p:txBody>
      </p:sp>
      <p:grpSp>
        <p:nvGrpSpPr>
          <p:cNvPr id="153" name="Group 55">
            <a:extLst>
              <a:ext uri="{FF2B5EF4-FFF2-40B4-BE49-F238E27FC236}">
                <a16:creationId xmlns:a16="http://schemas.microsoft.com/office/drawing/2014/main" id="{B5459EE6-EC18-4DE5-88DF-6EC2F0A2E801}"/>
              </a:ext>
            </a:extLst>
          </p:cNvPr>
          <p:cNvGrpSpPr>
            <a:grpSpLocks/>
          </p:cNvGrpSpPr>
          <p:nvPr/>
        </p:nvGrpSpPr>
        <p:grpSpPr bwMode="auto">
          <a:xfrm>
            <a:off x="5972045" y="1034026"/>
            <a:ext cx="3003550" cy="1810440"/>
            <a:chOff x="3600" y="1776"/>
            <a:chExt cx="1892" cy="610"/>
          </a:xfrm>
        </p:grpSpPr>
        <p:sp>
          <p:nvSpPr>
            <p:cNvPr id="154" name="Rectangle 15">
              <a:extLst>
                <a:ext uri="{FF2B5EF4-FFF2-40B4-BE49-F238E27FC236}">
                  <a16:creationId xmlns:a16="http://schemas.microsoft.com/office/drawing/2014/main" id="{44EBBDE9-EB2A-439C-B7FF-D4B4094F45AB}"/>
                </a:ext>
              </a:extLst>
            </p:cNvPr>
            <p:cNvSpPr>
              <a:spLocks noChangeArrowheads="1"/>
            </p:cNvSpPr>
            <p:nvPr/>
          </p:nvSpPr>
          <p:spPr bwMode="auto">
            <a:xfrm>
              <a:off x="4087" y="1776"/>
              <a:ext cx="29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1000" b="1">
                  <a:solidFill>
                    <a:srgbClr val="333300"/>
                  </a:solidFill>
                  <a:latin typeface="Comic Sans MS" pitchFamily="66" charset="0"/>
                </a:rPr>
                <a:t>Fly Ash</a:t>
              </a:r>
            </a:p>
          </p:txBody>
        </p:sp>
        <p:sp>
          <p:nvSpPr>
            <p:cNvPr id="156" name="Rectangle 17">
              <a:extLst>
                <a:ext uri="{FF2B5EF4-FFF2-40B4-BE49-F238E27FC236}">
                  <a16:creationId xmlns:a16="http://schemas.microsoft.com/office/drawing/2014/main" id="{DC32DDDD-03B4-4FBF-8E79-0E101AC0EF7E}"/>
                </a:ext>
              </a:extLst>
            </p:cNvPr>
            <p:cNvSpPr>
              <a:spLocks noChangeArrowheads="1"/>
            </p:cNvSpPr>
            <p:nvPr/>
          </p:nvSpPr>
          <p:spPr bwMode="auto">
            <a:xfrm>
              <a:off x="3664" y="2024"/>
              <a:ext cx="26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500">
                  <a:solidFill>
                    <a:srgbClr val="24211D"/>
                  </a:solidFill>
                  <a:latin typeface="Comic Sans MS" pitchFamily="66" charset="0"/>
                </a:rPr>
                <a:t>Hydrothermal</a:t>
              </a:r>
              <a:endParaRPr lang="it-IT" sz="500">
                <a:latin typeface="Comic Sans MS" pitchFamily="66" charset="0"/>
              </a:endParaRPr>
            </a:p>
          </p:txBody>
        </p:sp>
        <p:sp>
          <p:nvSpPr>
            <p:cNvPr id="157" name="Rectangle 18">
              <a:extLst>
                <a:ext uri="{FF2B5EF4-FFF2-40B4-BE49-F238E27FC236}">
                  <a16:creationId xmlns:a16="http://schemas.microsoft.com/office/drawing/2014/main" id="{4F645EA2-A7B6-455A-B48F-29B7E08229AB}"/>
                </a:ext>
              </a:extLst>
            </p:cNvPr>
            <p:cNvSpPr>
              <a:spLocks noChangeArrowheads="1"/>
            </p:cNvSpPr>
            <p:nvPr/>
          </p:nvSpPr>
          <p:spPr bwMode="auto">
            <a:xfrm>
              <a:off x="3719" y="2058"/>
              <a:ext cx="14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500">
                  <a:solidFill>
                    <a:srgbClr val="24211D"/>
                  </a:solidFill>
                  <a:latin typeface="Comic Sans MS" pitchFamily="66" charset="0"/>
                </a:rPr>
                <a:t>Process</a:t>
              </a:r>
              <a:endParaRPr lang="it-IT" sz="500">
                <a:latin typeface="Comic Sans MS" pitchFamily="66" charset="0"/>
              </a:endParaRPr>
            </a:p>
          </p:txBody>
        </p:sp>
        <p:sp>
          <p:nvSpPr>
            <p:cNvPr id="158" name="Rectangle 21">
              <a:extLst>
                <a:ext uri="{FF2B5EF4-FFF2-40B4-BE49-F238E27FC236}">
                  <a16:creationId xmlns:a16="http://schemas.microsoft.com/office/drawing/2014/main" id="{DCC0EDC8-FD57-495A-947D-FD38B639097C}"/>
                </a:ext>
              </a:extLst>
            </p:cNvPr>
            <p:cNvSpPr>
              <a:spLocks noChangeArrowheads="1"/>
            </p:cNvSpPr>
            <p:nvPr/>
          </p:nvSpPr>
          <p:spPr bwMode="auto">
            <a:xfrm>
              <a:off x="4814" y="2109"/>
              <a:ext cx="33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500">
                  <a:solidFill>
                    <a:srgbClr val="24211D"/>
                  </a:solidFill>
                </a:rPr>
                <a:t>Microwave </a:t>
              </a:r>
              <a:r>
                <a:rPr lang="it-IT" sz="500">
                  <a:solidFill>
                    <a:srgbClr val="24211D"/>
                  </a:solidFill>
                  <a:latin typeface="Comic Sans MS" pitchFamily="66" charset="0"/>
                </a:rPr>
                <a:t>heating</a:t>
              </a:r>
              <a:endParaRPr lang="it-IT" sz="500">
                <a:latin typeface="Comic Sans MS" pitchFamily="66" charset="0"/>
              </a:endParaRPr>
            </a:p>
          </p:txBody>
        </p:sp>
        <p:sp>
          <p:nvSpPr>
            <p:cNvPr id="159" name="Rectangle 22">
              <a:extLst>
                <a:ext uri="{FF2B5EF4-FFF2-40B4-BE49-F238E27FC236}">
                  <a16:creationId xmlns:a16="http://schemas.microsoft.com/office/drawing/2014/main" id="{B7227B34-4B38-472C-AEC5-31E99F0A4E77}"/>
                </a:ext>
              </a:extLst>
            </p:cNvPr>
            <p:cNvSpPr>
              <a:spLocks noChangeArrowheads="1"/>
            </p:cNvSpPr>
            <p:nvPr/>
          </p:nvSpPr>
          <p:spPr bwMode="auto">
            <a:xfrm>
              <a:off x="4440" y="2109"/>
              <a:ext cx="194"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500">
                  <a:solidFill>
                    <a:srgbClr val="24211D"/>
                  </a:solidFill>
                  <a:latin typeface="Comic Sans MS" pitchFamily="66" charset="0"/>
                </a:rPr>
                <a:t>Sonication</a:t>
              </a:r>
              <a:endParaRPr lang="it-IT" sz="500">
                <a:latin typeface="Comic Sans MS" pitchFamily="66" charset="0"/>
              </a:endParaRPr>
            </a:p>
          </p:txBody>
        </p:sp>
        <p:sp>
          <p:nvSpPr>
            <p:cNvPr id="160" name="Rectangle 23">
              <a:extLst>
                <a:ext uri="{FF2B5EF4-FFF2-40B4-BE49-F238E27FC236}">
                  <a16:creationId xmlns:a16="http://schemas.microsoft.com/office/drawing/2014/main" id="{A89BB668-5819-4A61-8189-00771C586AE5}"/>
                </a:ext>
              </a:extLst>
            </p:cNvPr>
            <p:cNvSpPr>
              <a:spLocks noChangeArrowheads="1"/>
            </p:cNvSpPr>
            <p:nvPr/>
          </p:nvSpPr>
          <p:spPr bwMode="auto">
            <a:xfrm>
              <a:off x="4462" y="2145"/>
              <a:ext cx="241"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it-IT" sz="500">
                  <a:solidFill>
                    <a:srgbClr val="24211D"/>
                  </a:solidFill>
                  <a:latin typeface="Comic Sans MS" pitchFamily="66" charset="0"/>
                </a:rPr>
                <a:t>approach</a:t>
              </a:r>
              <a:endParaRPr lang="it-IT" sz="500">
                <a:latin typeface="Comic Sans MS" pitchFamily="66" charset="0"/>
              </a:endParaRPr>
            </a:p>
          </p:txBody>
        </p:sp>
        <p:sp>
          <p:nvSpPr>
            <p:cNvPr id="161" name="Freeform 24">
              <a:extLst>
                <a:ext uri="{FF2B5EF4-FFF2-40B4-BE49-F238E27FC236}">
                  <a16:creationId xmlns:a16="http://schemas.microsoft.com/office/drawing/2014/main" id="{4F5992BD-D765-40B0-9743-A098E84F5073}"/>
                </a:ext>
              </a:extLst>
            </p:cNvPr>
            <p:cNvSpPr>
              <a:spLocks noEditPoints="1"/>
            </p:cNvSpPr>
            <p:nvPr/>
          </p:nvSpPr>
          <p:spPr bwMode="auto">
            <a:xfrm>
              <a:off x="4337" y="2083"/>
              <a:ext cx="413" cy="132"/>
            </a:xfrm>
            <a:custGeom>
              <a:avLst/>
              <a:gdLst>
                <a:gd name="T0" fmla="*/ 2979 w 212"/>
                <a:gd name="T1" fmla="*/ 0 h 87"/>
                <a:gd name="T2" fmla="*/ 2979 w 212"/>
                <a:gd name="T3" fmla="*/ 27 h 87"/>
                <a:gd name="T4" fmla="*/ 2979 w 212"/>
                <a:gd name="T5" fmla="*/ 0 h 87"/>
                <a:gd name="T6" fmla="*/ 5028 w 212"/>
                <a:gd name="T7" fmla="*/ 121 h 87"/>
                <a:gd name="T8" fmla="*/ 2979 w 212"/>
                <a:gd name="T9" fmla="*/ 0 h 87"/>
                <a:gd name="T10" fmla="*/ 5951 w 212"/>
                <a:gd name="T11" fmla="*/ 357 h 87"/>
                <a:gd name="T12" fmla="*/ 5028 w 212"/>
                <a:gd name="T13" fmla="*/ 121 h 87"/>
                <a:gd name="T14" fmla="*/ 5951 w 212"/>
                <a:gd name="T15" fmla="*/ 357 h 87"/>
                <a:gd name="T16" fmla="*/ 5864 w 212"/>
                <a:gd name="T17" fmla="*/ 357 h 87"/>
                <a:gd name="T18" fmla="*/ 5951 w 212"/>
                <a:gd name="T19" fmla="*/ 357 h 87"/>
                <a:gd name="T20" fmla="*/ 5951 w 212"/>
                <a:gd name="T21" fmla="*/ 357 h 87"/>
                <a:gd name="T22" fmla="*/ 5864 w 212"/>
                <a:gd name="T23" fmla="*/ 357 h 87"/>
                <a:gd name="T24" fmla="*/ 5951 w 212"/>
                <a:gd name="T25" fmla="*/ 357 h 87"/>
                <a:gd name="T26" fmla="*/ 5028 w 212"/>
                <a:gd name="T27" fmla="*/ 587 h 87"/>
                <a:gd name="T28" fmla="*/ 5951 w 212"/>
                <a:gd name="T29" fmla="*/ 357 h 87"/>
                <a:gd name="T30" fmla="*/ 2979 w 212"/>
                <a:gd name="T31" fmla="*/ 698 h 87"/>
                <a:gd name="T32" fmla="*/ 5028 w 212"/>
                <a:gd name="T33" fmla="*/ 587 h 87"/>
                <a:gd name="T34" fmla="*/ 2979 w 212"/>
                <a:gd name="T35" fmla="*/ 698 h 87"/>
                <a:gd name="T36" fmla="*/ 2979 w 212"/>
                <a:gd name="T37" fmla="*/ 684 h 87"/>
                <a:gd name="T38" fmla="*/ 2979 w 212"/>
                <a:gd name="T39" fmla="*/ 698 h 87"/>
                <a:gd name="T40" fmla="*/ 2979 w 212"/>
                <a:gd name="T41" fmla="*/ 698 h 87"/>
                <a:gd name="T42" fmla="*/ 2979 w 212"/>
                <a:gd name="T43" fmla="*/ 684 h 87"/>
                <a:gd name="T44" fmla="*/ 2979 w 212"/>
                <a:gd name="T45" fmla="*/ 698 h 87"/>
                <a:gd name="T46" fmla="*/ 896 w 212"/>
                <a:gd name="T47" fmla="*/ 587 h 87"/>
                <a:gd name="T48" fmla="*/ 2979 w 212"/>
                <a:gd name="T49" fmla="*/ 698 h 87"/>
                <a:gd name="T50" fmla="*/ 0 w 212"/>
                <a:gd name="T51" fmla="*/ 357 h 87"/>
                <a:gd name="T52" fmla="*/ 896 w 212"/>
                <a:gd name="T53" fmla="*/ 587 h 87"/>
                <a:gd name="T54" fmla="*/ 0 w 212"/>
                <a:gd name="T55" fmla="*/ 357 h 87"/>
                <a:gd name="T56" fmla="*/ 88 w 212"/>
                <a:gd name="T57" fmla="*/ 357 h 87"/>
                <a:gd name="T58" fmla="*/ 0 w 212"/>
                <a:gd name="T59" fmla="*/ 357 h 87"/>
                <a:gd name="T60" fmla="*/ 0 w 212"/>
                <a:gd name="T61" fmla="*/ 357 h 87"/>
                <a:gd name="T62" fmla="*/ 88 w 212"/>
                <a:gd name="T63" fmla="*/ 357 h 87"/>
                <a:gd name="T64" fmla="*/ 0 w 212"/>
                <a:gd name="T65" fmla="*/ 357 h 87"/>
                <a:gd name="T66" fmla="*/ 896 w 212"/>
                <a:gd name="T67" fmla="*/ 121 h 87"/>
                <a:gd name="T68" fmla="*/ 0 w 212"/>
                <a:gd name="T69" fmla="*/ 357 h 87"/>
                <a:gd name="T70" fmla="*/ 2979 w 212"/>
                <a:gd name="T71" fmla="*/ 0 h 87"/>
                <a:gd name="T72" fmla="*/ 896 w 212"/>
                <a:gd name="T73" fmla="*/ 121 h 87"/>
                <a:gd name="T74" fmla="*/ 2979 w 212"/>
                <a:gd name="T75" fmla="*/ 0 h 87"/>
                <a:gd name="T76" fmla="*/ 2979 w 212"/>
                <a:gd name="T77" fmla="*/ 27 h 87"/>
                <a:gd name="T78" fmla="*/ 2979 w 212"/>
                <a:gd name="T79" fmla="*/ 0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2"/>
                <a:gd name="T121" fmla="*/ 0 h 87"/>
                <a:gd name="T122" fmla="*/ 212 w 212"/>
                <a:gd name="T123" fmla="*/ 87 h 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2" h="87">
                  <a:moveTo>
                    <a:pt x="106" y="0"/>
                  </a:moveTo>
                  <a:lnTo>
                    <a:pt x="106" y="0"/>
                  </a:lnTo>
                  <a:lnTo>
                    <a:pt x="106" y="3"/>
                  </a:lnTo>
                  <a:lnTo>
                    <a:pt x="106" y="0"/>
                  </a:lnTo>
                  <a:close/>
                  <a:moveTo>
                    <a:pt x="106" y="0"/>
                  </a:moveTo>
                  <a:cubicBezTo>
                    <a:pt x="135" y="0"/>
                    <a:pt x="161" y="5"/>
                    <a:pt x="180" y="13"/>
                  </a:cubicBezTo>
                  <a:lnTo>
                    <a:pt x="179" y="15"/>
                  </a:lnTo>
                  <a:cubicBezTo>
                    <a:pt x="161" y="7"/>
                    <a:pt x="135" y="3"/>
                    <a:pt x="106" y="3"/>
                  </a:cubicBezTo>
                  <a:lnTo>
                    <a:pt x="106" y="0"/>
                  </a:lnTo>
                  <a:close/>
                  <a:moveTo>
                    <a:pt x="180" y="13"/>
                  </a:moveTo>
                  <a:cubicBezTo>
                    <a:pt x="200" y="21"/>
                    <a:pt x="212" y="31"/>
                    <a:pt x="212" y="44"/>
                  </a:cubicBezTo>
                  <a:lnTo>
                    <a:pt x="209" y="44"/>
                  </a:lnTo>
                  <a:cubicBezTo>
                    <a:pt x="209" y="33"/>
                    <a:pt x="198" y="22"/>
                    <a:pt x="179" y="15"/>
                  </a:cubicBezTo>
                  <a:lnTo>
                    <a:pt x="180" y="13"/>
                  </a:lnTo>
                  <a:close/>
                  <a:moveTo>
                    <a:pt x="212" y="44"/>
                  </a:moveTo>
                  <a:lnTo>
                    <a:pt x="212" y="44"/>
                  </a:lnTo>
                  <a:lnTo>
                    <a:pt x="209" y="44"/>
                  </a:lnTo>
                  <a:lnTo>
                    <a:pt x="212" y="44"/>
                  </a:lnTo>
                  <a:close/>
                  <a:moveTo>
                    <a:pt x="212" y="44"/>
                  </a:moveTo>
                  <a:lnTo>
                    <a:pt x="212" y="44"/>
                  </a:lnTo>
                  <a:lnTo>
                    <a:pt x="209" y="44"/>
                  </a:lnTo>
                  <a:lnTo>
                    <a:pt x="212" y="44"/>
                  </a:lnTo>
                  <a:close/>
                  <a:moveTo>
                    <a:pt x="212" y="44"/>
                  </a:moveTo>
                  <a:cubicBezTo>
                    <a:pt x="212" y="56"/>
                    <a:pt x="200" y="67"/>
                    <a:pt x="180" y="75"/>
                  </a:cubicBezTo>
                  <a:lnTo>
                    <a:pt x="179" y="73"/>
                  </a:lnTo>
                  <a:cubicBezTo>
                    <a:pt x="198" y="65"/>
                    <a:pt x="209" y="55"/>
                    <a:pt x="209" y="44"/>
                  </a:cubicBezTo>
                  <a:lnTo>
                    <a:pt x="212" y="44"/>
                  </a:lnTo>
                  <a:close/>
                  <a:moveTo>
                    <a:pt x="180" y="75"/>
                  </a:moveTo>
                  <a:cubicBezTo>
                    <a:pt x="161" y="82"/>
                    <a:pt x="135" y="87"/>
                    <a:pt x="106" y="87"/>
                  </a:cubicBezTo>
                  <a:lnTo>
                    <a:pt x="106" y="85"/>
                  </a:lnTo>
                  <a:cubicBezTo>
                    <a:pt x="135" y="85"/>
                    <a:pt x="161" y="80"/>
                    <a:pt x="179" y="73"/>
                  </a:cubicBezTo>
                  <a:lnTo>
                    <a:pt x="180" y="75"/>
                  </a:lnTo>
                  <a:close/>
                  <a:moveTo>
                    <a:pt x="106" y="87"/>
                  </a:moveTo>
                  <a:lnTo>
                    <a:pt x="106" y="87"/>
                  </a:lnTo>
                  <a:lnTo>
                    <a:pt x="106" y="85"/>
                  </a:lnTo>
                  <a:lnTo>
                    <a:pt x="106" y="87"/>
                  </a:lnTo>
                  <a:close/>
                  <a:moveTo>
                    <a:pt x="106" y="87"/>
                  </a:moveTo>
                  <a:lnTo>
                    <a:pt x="106" y="87"/>
                  </a:lnTo>
                  <a:lnTo>
                    <a:pt x="106" y="85"/>
                  </a:lnTo>
                  <a:lnTo>
                    <a:pt x="106" y="87"/>
                  </a:lnTo>
                  <a:close/>
                  <a:moveTo>
                    <a:pt x="106" y="87"/>
                  </a:moveTo>
                  <a:cubicBezTo>
                    <a:pt x="77" y="87"/>
                    <a:pt x="51" y="82"/>
                    <a:pt x="32" y="75"/>
                  </a:cubicBezTo>
                  <a:lnTo>
                    <a:pt x="32" y="73"/>
                  </a:lnTo>
                  <a:cubicBezTo>
                    <a:pt x="51" y="80"/>
                    <a:pt x="77" y="85"/>
                    <a:pt x="106" y="85"/>
                  </a:cubicBezTo>
                  <a:lnTo>
                    <a:pt x="106" y="87"/>
                  </a:lnTo>
                  <a:close/>
                  <a:moveTo>
                    <a:pt x="32" y="75"/>
                  </a:moveTo>
                  <a:cubicBezTo>
                    <a:pt x="12" y="67"/>
                    <a:pt x="0" y="56"/>
                    <a:pt x="0" y="44"/>
                  </a:cubicBezTo>
                  <a:lnTo>
                    <a:pt x="3" y="44"/>
                  </a:lnTo>
                  <a:cubicBezTo>
                    <a:pt x="3" y="55"/>
                    <a:pt x="14" y="65"/>
                    <a:pt x="32" y="73"/>
                  </a:cubicBezTo>
                  <a:lnTo>
                    <a:pt x="32" y="75"/>
                  </a:lnTo>
                  <a:close/>
                  <a:moveTo>
                    <a:pt x="0" y="44"/>
                  </a:moveTo>
                  <a:lnTo>
                    <a:pt x="0" y="44"/>
                  </a:lnTo>
                  <a:lnTo>
                    <a:pt x="3" y="44"/>
                  </a:lnTo>
                  <a:lnTo>
                    <a:pt x="0" y="44"/>
                  </a:lnTo>
                  <a:close/>
                  <a:moveTo>
                    <a:pt x="0" y="44"/>
                  </a:moveTo>
                  <a:lnTo>
                    <a:pt x="0" y="44"/>
                  </a:lnTo>
                  <a:lnTo>
                    <a:pt x="3" y="44"/>
                  </a:lnTo>
                  <a:lnTo>
                    <a:pt x="0" y="44"/>
                  </a:lnTo>
                  <a:close/>
                  <a:moveTo>
                    <a:pt x="0" y="44"/>
                  </a:moveTo>
                  <a:cubicBezTo>
                    <a:pt x="0" y="31"/>
                    <a:pt x="12" y="21"/>
                    <a:pt x="32" y="13"/>
                  </a:cubicBezTo>
                  <a:lnTo>
                    <a:pt x="32" y="15"/>
                  </a:lnTo>
                  <a:cubicBezTo>
                    <a:pt x="14" y="22"/>
                    <a:pt x="3" y="33"/>
                    <a:pt x="3" y="44"/>
                  </a:cubicBezTo>
                  <a:lnTo>
                    <a:pt x="0" y="44"/>
                  </a:lnTo>
                  <a:close/>
                  <a:moveTo>
                    <a:pt x="32" y="13"/>
                  </a:moveTo>
                  <a:cubicBezTo>
                    <a:pt x="51" y="5"/>
                    <a:pt x="77" y="0"/>
                    <a:pt x="106" y="0"/>
                  </a:cubicBezTo>
                  <a:lnTo>
                    <a:pt x="106" y="3"/>
                  </a:lnTo>
                  <a:cubicBezTo>
                    <a:pt x="77" y="3"/>
                    <a:pt x="51" y="7"/>
                    <a:pt x="32" y="15"/>
                  </a:cubicBezTo>
                  <a:lnTo>
                    <a:pt x="32" y="13"/>
                  </a:lnTo>
                  <a:close/>
                  <a:moveTo>
                    <a:pt x="106" y="0"/>
                  </a:moveTo>
                  <a:lnTo>
                    <a:pt x="106" y="0"/>
                  </a:lnTo>
                  <a:lnTo>
                    <a:pt x="106" y="3"/>
                  </a:lnTo>
                  <a:lnTo>
                    <a:pt x="106" y="0"/>
                  </a:lnTo>
                  <a:close/>
                </a:path>
              </a:pathLst>
            </a:custGeom>
            <a:solidFill>
              <a:srgbClr val="24211D"/>
            </a:solidFill>
            <a:ln w="9525">
              <a:solidFill>
                <a:srgbClr val="336600"/>
              </a:solidFill>
              <a:round/>
              <a:headEnd/>
              <a:tailEnd/>
            </a:ln>
          </p:spPr>
          <p:txBody>
            <a:bodyPr/>
            <a:lstStyle/>
            <a:p>
              <a:endParaRPr lang="en-US"/>
            </a:p>
          </p:txBody>
        </p:sp>
        <p:sp>
          <p:nvSpPr>
            <p:cNvPr id="162" name="Freeform 26">
              <a:extLst>
                <a:ext uri="{FF2B5EF4-FFF2-40B4-BE49-F238E27FC236}">
                  <a16:creationId xmlns:a16="http://schemas.microsoft.com/office/drawing/2014/main" id="{8B34BDFA-39E6-4B86-AFCD-CE9FC399205E}"/>
                </a:ext>
              </a:extLst>
            </p:cNvPr>
            <p:cNvSpPr>
              <a:spLocks noEditPoints="1"/>
            </p:cNvSpPr>
            <p:nvPr/>
          </p:nvSpPr>
          <p:spPr bwMode="auto">
            <a:xfrm>
              <a:off x="4787" y="2072"/>
              <a:ext cx="411" cy="133"/>
            </a:xfrm>
            <a:custGeom>
              <a:avLst/>
              <a:gdLst>
                <a:gd name="T0" fmla="*/ 2947 w 211"/>
                <a:gd name="T1" fmla="*/ 0 h 87"/>
                <a:gd name="T2" fmla="*/ 2947 w 211"/>
                <a:gd name="T3" fmla="*/ 18 h 87"/>
                <a:gd name="T4" fmla="*/ 2947 w 211"/>
                <a:gd name="T5" fmla="*/ 0 h 87"/>
                <a:gd name="T6" fmla="*/ 5027 w 211"/>
                <a:gd name="T7" fmla="*/ 127 h 87"/>
                <a:gd name="T8" fmla="*/ 2947 w 211"/>
                <a:gd name="T9" fmla="*/ 0 h 87"/>
                <a:gd name="T10" fmla="*/ 5920 w 211"/>
                <a:gd name="T11" fmla="*/ 364 h 87"/>
                <a:gd name="T12" fmla="*/ 5027 w 211"/>
                <a:gd name="T13" fmla="*/ 127 h 87"/>
                <a:gd name="T14" fmla="*/ 5920 w 211"/>
                <a:gd name="T15" fmla="*/ 364 h 87"/>
                <a:gd name="T16" fmla="*/ 5861 w 211"/>
                <a:gd name="T17" fmla="*/ 364 h 87"/>
                <a:gd name="T18" fmla="*/ 5920 w 211"/>
                <a:gd name="T19" fmla="*/ 364 h 87"/>
                <a:gd name="T20" fmla="*/ 5920 w 211"/>
                <a:gd name="T21" fmla="*/ 364 h 87"/>
                <a:gd name="T22" fmla="*/ 5861 w 211"/>
                <a:gd name="T23" fmla="*/ 364 h 87"/>
                <a:gd name="T24" fmla="*/ 5920 w 211"/>
                <a:gd name="T25" fmla="*/ 364 h 87"/>
                <a:gd name="T26" fmla="*/ 5027 w 211"/>
                <a:gd name="T27" fmla="*/ 601 h 87"/>
                <a:gd name="T28" fmla="*/ 5920 w 211"/>
                <a:gd name="T29" fmla="*/ 364 h 87"/>
                <a:gd name="T30" fmla="*/ 2947 w 211"/>
                <a:gd name="T31" fmla="*/ 725 h 87"/>
                <a:gd name="T32" fmla="*/ 5027 w 211"/>
                <a:gd name="T33" fmla="*/ 601 h 87"/>
                <a:gd name="T34" fmla="*/ 2947 w 211"/>
                <a:gd name="T35" fmla="*/ 725 h 87"/>
                <a:gd name="T36" fmla="*/ 2947 w 211"/>
                <a:gd name="T37" fmla="*/ 711 h 87"/>
                <a:gd name="T38" fmla="*/ 2947 w 211"/>
                <a:gd name="T39" fmla="*/ 725 h 87"/>
                <a:gd name="T40" fmla="*/ 2947 w 211"/>
                <a:gd name="T41" fmla="*/ 725 h 87"/>
                <a:gd name="T42" fmla="*/ 2947 w 211"/>
                <a:gd name="T43" fmla="*/ 711 h 87"/>
                <a:gd name="T44" fmla="*/ 2947 w 211"/>
                <a:gd name="T45" fmla="*/ 725 h 87"/>
                <a:gd name="T46" fmla="*/ 896 w 211"/>
                <a:gd name="T47" fmla="*/ 601 h 87"/>
                <a:gd name="T48" fmla="*/ 2947 w 211"/>
                <a:gd name="T49" fmla="*/ 725 h 87"/>
                <a:gd name="T50" fmla="*/ 0 w 211"/>
                <a:gd name="T51" fmla="*/ 364 h 87"/>
                <a:gd name="T52" fmla="*/ 896 w 211"/>
                <a:gd name="T53" fmla="*/ 601 h 87"/>
                <a:gd name="T54" fmla="*/ 0 w 211"/>
                <a:gd name="T55" fmla="*/ 364 h 87"/>
                <a:gd name="T56" fmla="*/ 60 w 211"/>
                <a:gd name="T57" fmla="*/ 364 h 87"/>
                <a:gd name="T58" fmla="*/ 0 w 211"/>
                <a:gd name="T59" fmla="*/ 364 h 87"/>
                <a:gd name="T60" fmla="*/ 0 w 211"/>
                <a:gd name="T61" fmla="*/ 364 h 87"/>
                <a:gd name="T62" fmla="*/ 60 w 211"/>
                <a:gd name="T63" fmla="*/ 364 h 87"/>
                <a:gd name="T64" fmla="*/ 0 w 211"/>
                <a:gd name="T65" fmla="*/ 364 h 87"/>
                <a:gd name="T66" fmla="*/ 896 w 211"/>
                <a:gd name="T67" fmla="*/ 127 h 87"/>
                <a:gd name="T68" fmla="*/ 0 w 211"/>
                <a:gd name="T69" fmla="*/ 364 h 87"/>
                <a:gd name="T70" fmla="*/ 2947 w 211"/>
                <a:gd name="T71" fmla="*/ 0 h 87"/>
                <a:gd name="T72" fmla="*/ 896 w 211"/>
                <a:gd name="T73" fmla="*/ 127 h 87"/>
                <a:gd name="T74" fmla="*/ 2947 w 211"/>
                <a:gd name="T75" fmla="*/ 0 h 87"/>
                <a:gd name="T76" fmla="*/ 2947 w 211"/>
                <a:gd name="T77" fmla="*/ 18 h 87"/>
                <a:gd name="T78" fmla="*/ 2947 w 211"/>
                <a:gd name="T79" fmla="*/ 0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
                <a:gd name="T121" fmla="*/ 0 h 87"/>
                <a:gd name="T122" fmla="*/ 211 w 211"/>
                <a:gd name="T123" fmla="*/ 87 h 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 h="87">
                  <a:moveTo>
                    <a:pt x="105" y="0"/>
                  </a:moveTo>
                  <a:lnTo>
                    <a:pt x="105" y="0"/>
                  </a:lnTo>
                  <a:lnTo>
                    <a:pt x="105" y="2"/>
                  </a:lnTo>
                  <a:lnTo>
                    <a:pt x="105" y="0"/>
                  </a:lnTo>
                  <a:close/>
                  <a:moveTo>
                    <a:pt x="105" y="0"/>
                  </a:moveTo>
                  <a:cubicBezTo>
                    <a:pt x="134" y="0"/>
                    <a:pt x="161" y="5"/>
                    <a:pt x="180" y="13"/>
                  </a:cubicBezTo>
                  <a:lnTo>
                    <a:pt x="179" y="15"/>
                  </a:lnTo>
                  <a:cubicBezTo>
                    <a:pt x="160" y="7"/>
                    <a:pt x="134" y="2"/>
                    <a:pt x="105" y="2"/>
                  </a:cubicBezTo>
                  <a:lnTo>
                    <a:pt x="105" y="0"/>
                  </a:lnTo>
                  <a:close/>
                  <a:moveTo>
                    <a:pt x="180" y="13"/>
                  </a:moveTo>
                  <a:cubicBezTo>
                    <a:pt x="199" y="20"/>
                    <a:pt x="211" y="31"/>
                    <a:pt x="211" y="44"/>
                  </a:cubicBezTo>
                  <a:lnTo>
                    <a:pt x="209" y="44"/>
                  </a:lnTo>
                  <a:cubicBezTo>
                    <a:pt x="209" y="32"/>
                    <a:pt x="197" y="22"/>
                    <a:pt x="179" y="15"/>
                  </a:cubicBezTo>
                  <a:lnTo>
                    <a:pt x="180" y="13"/>
                  </a:lnTo>
                  <a:close/>
                  <a:moveTo>
                    <a:pt x="211" y="44"/>
                  </a:moveTo>
                  <a:lnTo>
                    <a:pt x="211" y="44"/>
                  </a:lnTo>
                  <a:lnTo>
                    <a:pt x="209" y="44"/>
                  </a:lnTo>
                  <a:lnTo>
                    <a:pt x="211" y="44"/>
                  </a:lnTo>
                  <a:close/>
                  <a:moveTo>
                    <a:pt x="211" y="44"/>
                  </a:moveTo>
                  <a:lnTo>
                    <a:pt x="211" y="44"/>
                  </a:lnTo>
                  <a:lnTo>
                    <a:pt x="209" y="44"/>
                  </a:lnTo>
                  <a:lnTo>
                    <a:pt x="211" y="44"/>
                  </a:lnTo>
                  <a:close/>
                  <a:moveTo>
                    <a:pt x="211" y="44"/>
                  </a:moveTo>
                  <a:cubicBezTo>
                    <a:pt x="211" y="56"/>
                    <a:pt x="199" y="67"/>
                    <a:pt x="180" y="75"/>
                  </a:cubicBezTo>
                  <a:lnTo>
                    <a:pt x="179" y="72"/>
                  </a:lnTo>
                  <a:cubicBezTo>
                    <a:pt x="197" y="65"/>
                    <a:pt x="209" y="55"/>
                    <a:pt x="209" y="44"/>
                  </a:cubicBezTo>
                  <a:lnTo>
                    <a:pt x="211" y="44"/>
                  </a:lnTo>
                  <a:close/>
                  <a:moveTo>
                    <a:pt x="180" y="75"/>
                  </a:moveTo>
                  <a:cubicBezTo>
                    <a:pt x="161" y="82"/>
                    <a:pt x="134" y="87"/>
                    <a:pt x="105" y="87"/>
                  </a:cubicBezTo>
                  <a:lnTo>
                    <a:pt x="105" y="85"/>
                  </a:lnTo>
                  <a:cubicBezTo>
                    <a:pt x="134" y="85"/>
                    <a:pt x="160" y="80"/>
                    <a:pt x="179" y="72"/>
                  </a:cubicBezTo>
                  <a:lnTo>
                    <a:pt x="180" y="75"/>
                  </a:lnTo>
                  <a:close/>
                  <a:moveTo>
                    <a:pt x="105" y="87"/>
                  </a:moveTo>
                  <a:lnTo>
                    <a:pt x="105" y="87"/>
                  </a:lnTo>
                  <a:lnTo>
                    <a:pt x="105" y="85"/>
                  </a:lnTo>
                  <a:lnTo>
                    <a:pt x="105" y="87"/>
                  </a:lnTo>
                  <a:close/>
                  <a:moveTo>
                    <a:pt x="105" y="87"/>
                  </a:moveTo>
                  <a:lnTo>
                    <a:pt x="105" y="87"/>
                  </a:lnTo>
                  <a:lnTo>
                    <a:pt x="105" y="85"/>
                  </a:lnTo>
                  <a:lnTo>
                    <a:pt x="105" y="87"/>
                  </a:lnTo>
                  <a:close/>
                  <a:moveTo>
                    <a:pt x="105" y="87"/>
                  </a:moveTo>
                  <a:cubicBezTo>
                    <a:pt x="76" y="87"/>
                    <a:pt x="50" y="82"/>
                    <a:pt x="31" y="75"/>
                  </a:cubicBezTo>
                  <a:lnTo>
                    <a:pt x="32" y="72"/>
                  </a:lnTo>
                  <a:cubicBezTo>
                    <a:pt x="51" y="80"/>
                    <a:pt x="77" y="85"/>
                    <a:pt x="105" y="85"/>
                  </a:cubicBezTo>
                  <a:lnTo>
                    <a:pt x="105" y="87"/>
                  </a:lnTo>
                  <a:close/>
                  <a:moveTo>
                    <a:pt x="31" y="75"/>
                  </a:moveTo>
                  <a:cubicBezTo>
                    <a:pt x="12" y="67"/>
                    <a:pt x="0" y="56"/>
                    <a:pt x="0" y="44"/>
                  </a:cubicBezTo>
                  <a:lnTo>
                    <a:pt x="2" y="44"/>
                  </a:lnTo>
                  <a:cubicBezTo>
                    <a:pt x="2" y="55"/>
                    <a:pt x="14" y="65"/>
                    <a:pt x="32" y="72"/>
                  </a:cubicBezTo>
                  <a:lnTo>
                    <a:pt x="31" y="75"/>
                  </a:lnTo>
                  <a:close/>
                  <a:moveTo>
                    <a:pt x="0" y="44"/>
                  </a:moveTo>
                  <a:lnTo>
                    <a:pt x="0" y="44"/>
                  </a:lnTo>
                  <a:lnTo>
                    <a:pt x="2" y="44"/>
                  </a:lnTo>
                  <a:lnTo>
                    <a:pt x="0" y="44"/>
                  </a:lnTo>
                  <a:close/>
                  <a:moveTo>
                    <a:pt x="0" y="44"/>
                  </a:moveTo>
                  <a:lnTo>
                    <a:pt x="0" y="44"/>
                  </a:lnTo>
                  <a:lnTo>
                    <a:pt x="2" y="44"/>
                  </a:lnTo>
                  <a:lnTo>
                    <a:pt x="0" y="44"/>
                  </a:lnTo>
                  <a:close/>
                  <a:moveTo>
                    <a:pt x="0" y="44"/>
                  </a:moveTo>
                  <a:cubicBezTo>
                    <a:pt x="0" y="31"/>
                    <a:pt x="12" y="20"/>
                    <a:pt x="31" y="13"/>
                  </a:cubicBezTo>
                  <a:lnTo>
                    <a:pt x="32" y="15"/>
                  </a:lnTo>
                  <a:cubicBezTo>
                    <a:pt x="14" y="22"/>
                    <a:pt x="2" y="32"/>
                    <a:pt x="2" y="44"/>
                  </a:cubicBezTo>
                  <a:lnTo>
                    <a:pt x="0" y="44"/>
                  </a:lnTo>
                  <a:close/>
                  <a:moveTo>
                    <a:pt x="31" y="13"/>
                  </a:moveTo>
                  <a:cubicBezTo>
                    <a:pt x="50" y="5"/>
                    <a:pt x="76" y="0"/>
                    <a:pt x="105" y="0"/>
                  </a:cubicBezTo>
                  <a:lnTo>
                    <a:pt x="105" y="2"/>
                  </a:lnTo>
                  <a:cubicBezTo>
                    <a:pt x="77" y="2"/>
                    <a:pt x="51" y="7"/>
                    <a:pt x="32" y="15"/>
                  </a:cubicBezTo>
                  <a:lnTo>
                    <a:pt x="31" y="13"/>
                  </a:lnTo>
                  <a:close/>
                  <a:moveTo>
                    <a:pt x="105" y="0"/>
                  </a:moveTo>
                  <a:lnTo>
                    <a:pt x="105" y="0"/>
                  </a:lnTo>
                  <a:lnTo>
                    <a:pt x="105" y="2"/>
                  </a:lnTo>
                  <a:lnTo>
                    <a:pt x="105" y="0"/>
                  </a:lnTo>
                  <a:close/>
                </a:path>
              </a:pathLst>
            </a:custGeom>
            <a:solidFill>
              <a:srgbClr val="24211D"/>
            </a:solidFill>
            <a:ln w="9525">
              <a:solidFill>
                <a:srgbClr val="336600"/>
              </a:solidFill>
              <a:round/>
              <a:headEnd/>
              <a:tailEnd/>
            </a:ln>
          </p:spPr>
          <p:txBody>
            <a:bodyPr/>
            <a:lstStyle/>
            <a:p>
              <a:endParaRPr lang="en-US"/>
            </a:p>
          </p:txBody>
        </p:sp>
        <p:sp>
          <p:nvSpPr>
            <p:cNvPr id="163" name="Freeform 27">
              <a:extLst>
                <a:ext uri="{FF2B5EF4-FFF2-40B4-BE49-F238E27FC236}">
                  <a16:creationId xmlns:a16="http://schemas.microsoft.com/office/drawing/2014/main" id="{712559DC-61EE-4A65-974D-8970FB0EB40D}"/>
                </a:ext>
              </a:extLst>
            </p:cNvPr>
            <p:cNvSpPr>
              <a:spLocks noEditPoints="1"/>
            </p:cNvSpPr>
            <p:nvPr/>
          </p:nvSpPr>
          <p:spPr bwMode="auto">
            <a:xfrm>
              <a:off x="3600" y="1984"/>
              <a:ext cx="414" cy="133"/>
            </a:xfrm>
            <a:custGeom>
              <a:avLst/>
              <a:gdLst>
                <a:gd name="T0" fmla="*/ 3009 w 212"/>
                <a:gd name="T1" fmla="*/ 0 h 87"/>
                <a:gd name="T2" fmla="*/ 3009 w 212"/>
                <a:gd name="T3" fmla="*/ 28 h 87"/>
                <a:gd name="T4" fmla="*/ 3009 w 212"/>
                <a:gd name="T5" fmla="*/ 0 h 87"/>
                <a:gd name="T6" fmla="*/ 5087 w 212"/>
                <a:gd name="T7" fmla="*/ 127 h 87"/>
                <a:gd name="T8" fmla="*/ 3009 w 212"/>
                <a:gd name="T9" fmla="*/ 0 h 87"/>
                <a:gd name="T10" fmla="*/ 6019 w 212"/>
                <a:gd name="T11" fmla="*/ 364 h 87"/>
                <a:gd name="T12" fmla="*/ 5087 w 212"/>
                <a:gd name="T13" fmla="*/ 127 h 87"/>
                <a:gd name="T14" fmla="*/ 6019 w 212"/>
                <a:gd name="T15" fmla="*/ 364 h 87"/>
                <a:gd name="T16" fmla="*/ 5935 w 212"/>
                <a:gd name="T17" fmla="*/ 364 h 87"/>
                <a:gd name="T18" fmla="*/ 6019 w 212"/>
                <a:gd name="T19" fmla="*/ 364 h 87"/>
                <a:gd name="T20" fmla="*/ 6019 w 212"/>
                <a:gd name="T21" fmla="*/ 364 h 87"/>
                <a:gd name="T22" fmla="*/ 5935 w 212"/>
                <a:gd name="T23" fmla="*/ 364 h 87"/>
                <a:gd name="T24" fmla="*/ 6019 w 212"/>
                <a:gd name="T25" fmla="*/ 364 h 87"/>
                <a:gd name="T26" fmla="*/ 5087 w 212"/>
                <a:gd name="T27" fmla="*/ 601 h 87"/>
                <a:gd name="T28" fmla="*/ 6019 w 212"/>
                <a:gd name="T29" fmla="*/ 364 h 87"/>
                <a:gd name="T30" fmla="*/ 3009 w 212"/>
                <a:gd name="T31" fmla="*/ 725 h 87"/>
                <a:gd name="T32" fmla="*/ 5087 w 212"/>
                <a:gd name="T33" fmla="*/ 601 h 87"/>
                <a:gd name="T34" fmla="*/ 3009 w 212"/>
                <a:gd name="T35" fmla="*/ 725 h 87"/>
                <a:gd name="T36" fmla="*/ 3009 w 212"/>
                <a:gd name="T37" fmla="*/ 711 h 87"/>
                <a:gd name="T38" fmla="*/ 3009 w 212"/>
                <a:gd name="T39" fmla="*/ 725 h 87"/>
                <a:gd name="T40" fmla="*/ 3009 w 212"/>
                <a:gd name="T41" fmla="*/ 725 h 87"/>
                <a:gd name="T42" fmla="*/ 3009 w 212"/>
                <a:gd name="T43" fmla="*/ 711 h 87"/>
                <a:gd name="T44" fmla="*/ 3009 w 212"/>
                <a:gd name="T45" fmla="*/ 725 h 87"/>
                <a:gd name="T46" fmla="*/ 930 w 212"/>
                <a:gd name="T47" fmla="*/ 601 h 87"/>
                <a:gd name="T48" fmla="*/ 3009 w 212"/>
                <a:gd name="T49" fmla="*/ 725 h 87"/>
                <a:gd name="T50" fmla="*/ 0 w 212"/>
                <a:gd name="T51" fmla="*/ 364 h 87"/>
                <a:gd name="T52" fmla="*/ 930 w 212"/>
                <a:gd name="T53" fmla="*/ 601 h 87"/>
                <a:gd name="T54" fmla="*/ 0 w 212"/>
                <a:gd name="T55" fmla="*/ 364 h 87"/>
                <a:gd name="T56" fmla="*/ 88 w 212"/>
                <a:gd name="T57" fmla="*/ 364 h 87"/>
                <a:gd name="T58" fmla="*/ 0 w 212"/>
                <a:gd name="T59" fmla="*/ 364 h 87"/>
                <a:gd name="T60" fmla="*/ 0 w 212"/>
                <a:gd name="T61" fmla="*/ 364 h 87"/>
                <a:gd name="T62" fmla="*/ 88 w 212"/>
                <a:gd name="T63" fmla="*/ 364 h 87"/>
                <a:gd name="T64" fmla="*/ 0 w 212"/>
                <a:gd name="T65" fmla="*/ 364 h 87"/>
                <a:gd name="T66" fmla="*/ 930 w 212"/>
                <a:gd name="T67" fmla="*/ 127 h 87"/>
                <a:gd name="T68" fmla="*/ 0 w 212"/>
                <a:gd name="T69" fmla="*/ 364 h 87"/>
                <a:gd name="T70" fmla="*/ 3009 w 212"/>
                <a:gd name="T71" fmla="*/ 0 h 87"/>
                <a:gd name="T72" fmla="*/ 930 w 212"/>
                <a:gd name="T73" fmla="*/ 127 h 87"/>
                <a:gd name="T74" fmla="*/ 3009 w 212"/>
                <a:gd name="T75" fmla="*/ 0 h 87"/>
                <a:gd name="T76" fmla="*/ 3009 w 212"/>
                <a:gd name="T77" fmla="*/ 28 h 87"/>
                <a:gd name="T78" fmla="*/ 3009 w 212"/>
                <a:gd name="T79" fmla="*/ 0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2"/>
                <a:gd name="T121" fmla="*/ 0 h 87"/>
                <a:gd name="T122" fmla="*/ 212 w 212"/>
                <a:gd name="T123" fmla="*/ 87 h 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2" h="87">
                  <a:moveTo>
                    <a:pt x="106" y="0"/>
                  </a:moveTo>
                  <a:lnTo>
                    <a:pt x="106" y="0"/>
                  </a:lnTo>
                  <a:lnTo>
                    <a:pt x="106" y="3"/>
                  </a:lnTo>
                  <a:lnTo>
                    <a:pt x="106" y="0"/>
                  </a:lnTo>
                  <a:close/>
                  <a:moveTo>
                    <a:pt x="106" y="0"/>
                  </a:moveTo>
                  <a:cubicBezTo>
                    <a:pt x="135" y="0"/>
                    <a:pt x="161" y="5"/>
                    <a:pt x="180" y="13"/>
                  </a:cubicBezTo>
                  <a:lnTo>
                    <a:pt x="179" y="15"/>
                  </a:lnTo>
                  <a:cubicBezTo>
                    <a:pt x="161" y="7"/>
                    <a:pt x="135" y="3"/>
                    <a:pt x="106" y="3"/>
                  </a:cubicBezTo>
                  <a:lnTo>
                    <a:pt x="106" y="0"/>
                  </a:lnTo>
                  <a:close/>
                  <a:moveTo>
                    <a:pt x="180" y="13"/>
                  </a:moveTo>
                  <a:cubicBezTo>
                    <a:pt x="200" y="20"/>
                    <a:pt x="212" y="31"/>
                    <a:pt x="212" y="44"/>
                  </a:cubicBezTo>
                  <a:lnTo>
                    <a:pt x="209" y="44"/>
                  </a:lnTo>
                  <a:cubicBezTo>
                    <a:pt x="209" y="33"/>
                    <a:pt x="198" y="22"/>
                    <a:pt x="179" y="15"/>
                  </a:cubicBezTo>
                  <a:lnTo>
                    <a:pt x="180" y="13"/>
                  </a:lnTo>
                  <a:close/>
                  <a:moveTo>
                    <a:pt x="212" y="44"/>
                  </a:moveTo>
                  <a:lnTo>
                    <a:pt x="212" y="44"/>
                  </a:lnTo>
                  <a:lnTo>
                    <a:pt x="209" y="44"/>
                  </a:lnTo>
                  <a:lnTo>
                    <a:pt x="212" y="44"/>
                  </a:lnTo>
                  <a:close/>
                  <a:moveTo>
                    <a:pt x="212" y="44"/>
                  </a:moveTo>
                  <a:lnTo>
                    <a:pt x="212" y="44"/>
                  </a:lnTo>
                  <a:lnTo>
                    <a:pt x="209" y="44"/>
                  </a:lnTo>
                  <a:lnTo>
                    <a:pt x="212" y="44"/>
                  </a:lnTo>
                  <a:close/>
                  <a:moveTo>
                    <a:pt x="212" y="44"/>
                  </a:moveTo>
                  <a:cubicBezTo>
                    <a:pt x="212" y="56"/>
                    <a:pt x="200" y="67"/>
                    <a:pt x="180" y="75"/>
                  </a:cubicBezTo>
                  <a:lnTo>
                    <a:pt x="179" y="72"/>
                  </a:lnTo>
                  <a:cubicBezTo>
                    <a:pt x="198" y="65"/>
                    <a:pt x="209" y="55"/>
                    <a:pt x="209" y="44"/>
                  </a:cubicBezTo>
                  <a:lnTo>
                    <a:pt x="212" y="44"/>
                  </a:lnTo>
                  <a:close/>
                  <a:moveTo>
                    <a:pt x="180" y="75"/>
                  </a:moveTo>
                  <a:cubicBezTo>
                    <a:pt x="161" y="82"/>
                    <a:pt x="135" y="87"/>
                    <a:pt x="106" y="87"/>
                  </a:cubicBezTo>
                  <a:lnTo>
                    <a:pt x="106" y="85"/>
                  </a:lnTo>
                  <a:cubicBezTo>
                    <a:pt x="135" y="85"/>
                    <a:pt x="161" y="80"/>
                    <a:pt x="179" y="72"/>
                  </a:cubicBezTo>
                  <a:lnTo>
                    <a:pt x="180" y="75"/>
                  </a:lnTo>
                  <a:close/>
                  <a:moveTo>
                    <a:pt x="106" y="87"/>
                  </a:moveTo>
                  <a:lnTo>
                    <a:pt x="106" y="87"/>
                  </a:lnTo>
                  <a:lnTo>
                    <a:pt x="106" y="85"/>
                  </a:lnTo>
                  <a:lnTo>
                    <a:pt x="106" y="87"/>
                  </a:lnTo>
                  <a:close/>
                  <a:moveTo>
                    <a:pt x="106" y="87"/>
                  </a:moveTo>
                  <a:lnTo>
                    <a:pt x="106" y="87"/>
                  </a:lnTo>
                  <a:lnTo>
                    <a:pt x="106" y="85"/>
                  </a:lnTo>
                  <a:lnTo>
                    <a:pt x="106" y="87"/>
                  </a:lnTo>
                  <a:close/>
                  <a:moveTo>
                    <a:pt x="106" y="87"/>
                  </a:moveTo>
                  <a:cubicBezTo>
                    <a:pt x="77" y="87"/>
                    <a:pt x="51" y="82"/>
                    <a:pt x="32" y="75"/>
                  </a:cubicBezTo>
                  <a:lnTo>
                    <a:pt x="33" y="72"/>
                  </a:lnTo>
                  <a:cubicBezTo>
                    <a:pt x="51" y="80"/>
                    <a:pt x="77" y="85"/>
                    <a:pt x="106" y="85"/>
                  </a:cubicBezTo>
                  <a:lnTo>
                    <a:pt x="106" y="87"/>
                  </a:lnTo>
                  <a:close/>
                  <a:moveTo>
                    <a:pt x="32" y="75"/>
                  </a:moveTo>
                  <a:cubicBezTo>
                    <a:pt x="12" y="67"/>
                    <a:pt x="0" y="56"/>
                    <a:pt x="0" y="44"/>
                  </a:cubicBezTo>
                  <a:lnTo>
                    <a:pt x="3" y="44"/>
                  </a:lnTo>
                  <a:cubicBezTo>
                    <a:pt x="3" y="55"/>
                    <a:pt x="14" y="65"/>
                    <a:pt x="33" y="72"/>
                  </a:cubicBezTo>
                  <a:lnTo>
                    <a:pt x="32" y="75"/>
                  </a:lnTo>
                  <a:close/>
                  <a:moveTo>
                    <a:pt x="0" y="44"/>
                  </a:moveTo>
                  <a:lnTo>
                    <a:pt x="0" y="44"/>
                  </a:lnTo>
                  <a:lnTo>
                    <a:pt x="3" y="44"/>
                  </a:lnTo>
                  <a:lnTo>
                    <a:pt x="0" y="44"/>
                  </a:lnTo>
                  <a:close/>
                  <a:moveTo>
                    <a:pt x="0" y="44"/>
                  </a:moveTo>
                  <a:lnTo>
                    <a:pt x="0" y="44"/>
                  </a:lnTo>
                  <a:lnTo>
                    <a:pt x="3" y="44"/>
                  </a:lnTo>
                  <a:lnTo>
                    <a:pt x="0" y="44"/>
                  </a:lnTo>
                  <a:close/>
                  <a:moveTo>
                    <a:pt x="0" y="44"/>
                  </a:moveTo>
                  <a:cubicBezTo>
                    <a:pt x="0" y="31"/>
                    <a:pt x="12" y="20"/>
                    <a:pt x="32" y="13"/>
                  </a:cubicBezTo>
                  <a:lnTo>
                    <a:pt x="33" y="15"/>
                  </a:lnTo>
                  <a:cubicBezTo>
                    <a:pt x="14" y="22"/>
                    <a:pt x="3" y="33"/>
                    <a:pt x="3" y="44"/>
                  </a:cubicBezTo>
                  <a:lnTo>
                    <a:pt x="0" y="44"/>
                  </a:lnTo>
                  <a:close/>
                  <a:moveTo>
                    <a:pt x="32" y="13"/>
                  </a:moveTo>
                  <a:cubicBezTo>
                    <a:pt x="51" y="5"/>
                    <a:pt x="77" y="0"/>
                    <a:pt x="106" y="0"/>
                  </a:cubicBezTo>
                  <a:lnTo>
                    <a:pt x="106" y="3"/>
                  </a:lnTo>
                  <a:cubicBezTo>
                    <a:pt x="77" y="3"/>
                    <a:pt x="51" y="7"/>
                    <a:pt x="33" y="15"/>
                  </a:cubicBezTo>
                  <a:lnTo>
                    <a:pt x="32" y="13"/>
                  </a:lnTo>
                  <a:close/>
                  <a:moveTo>
                    <a:pt x="106" y="0"/>
                  </a:moveTo>
                  <a:lnTo>
                    <a:pt x="106" y="0"/>
                  </a:lnTo>
                  <a:lnTo>
                    <a:pt x="106" y="3"/>
                  </a:lnTo>
                  <a:lnTo>
                    <a:pt x="106" y="0"/>
                  </a:lnTo>
                  <a:close/>
                </a:path>
              </a:pathLst>
            </a:custGeom>
            <a:solidFill>
              <a:srgbClr val="336600"/>
            </a:solidFill>
            <a:ln w="9525">
              <a:solidFill>
                <a:srgbClr val="336600"/>
              </a:solidFill>
              <a:round/>
              <a:headEnd/>
              <a:tailEnd/>
            </a:ln>
          </p:spPr>
          <p:txBody>
            <a:bodyPr/>
            <a:lstStyle/>
            <a:p>
              <a:endParaRPr lang="en-US"/>
            </a:p>
          </p:txBody>
        </p:sp>
        <p:sp>
          <p:nvSpPr>
            <p:cNvPr id="164" name="Rectangle 28">
              <a:extLst>
                <a:ext uri="{FF2B5EF4-FFF2-40B4-BE49-F238E27FC236}">
                  <a16:creationId xmlns:a16="http://schemas.microsoft.com/office/drawing/2014/main" id="{632D0CBE-1150-45C6-A570-3FE3CE962E03}"/>
                </a:ext>
              </a:extLst>
            </p:cNvPr>
            <p:cNvSpPr>
              <a:spLocks noChangeArrowheads="1"/>
            </p:cNvSpPr>
            <p:nvPr/>
          </p:nvSpPr>
          <p:spPr bwMode="auto">
            <a:xfrm>
              <a:off x="5189" y="1993"/>
              <a:ext cx="195"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500">
                  <a:solidFill>
                    <a:srgbClr val="24211D"/>
                  </a:solidFill>
                  <a:latin typeface="Comic Sans MS" pitchFamily="66" charset="0"/>
                </a:rPr>
                <a:t>Multi-step</a:t>
              </a:r>
              <a:endParaRPr lang="it-IT" sz="500">
                <a:latin typeface="Comic Sans MS" pitchFamily="66" charset="0"/>
              </a:endParaRPr>
            </a:p>
          </p:txBody>
        </p:sp>
        <p:sp>
          <p:nvSpPr>
            <p:cNvPr id="165" name="Rectangle 29">
              <a:extLst>
                <a:ext uri="{FF2B5EF4-FFF2-40B4-BE49-F238E27FC236}">
                  <a16:creationId xmlns:a16="http://schemas.microsoft.com/office/drawing/2014/main" id="{8EB2AFCE-D054-4D7C-A8C4-BBA1ADFD4D94}"/>
                </a:ext>
              </a:extLst>
            </p:cNvPr>
            <p:cNvSpPr>
              <a:spLocks noChangeArrowheads="1"/>
            </p:cNvSpPr>
            <p:nvPr/>
          </p:nvSpPr>
          <p:spPr bwMode="auto">
            <a:xfrm>
              <a:off x="5192" y="2028"/>
              <a:ext cx="19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500">
                  <a:solidFill>
                    <a:srgbClr val="24211D"/>
                  </a:solidFill>
                  <a:latin typeface="Comic Sans MS" pitchFamily="66" charset="0"/>
                </a:rPr>
                <a:t>treatment</a:t>
              </a:r>
              <a:endParaRPr lang="it-IT" sz="500">
                <a:latin typeface="Comic Sans MS" pitchFamily="66" charset="0"/>
              </a:endParaRPr>
            </a:p>
          </p:txBody>
        </p:sp>
        <p:sp>
          <p:nvSpPr>
            <p:cNvPr id="166" name="Freeform 30">
              <a:extLst>
                <a:ext uri="{FF2B5EF4-FFF2-40B4-BE49-F238E27FC236}">
                  <a16:creationId xmlns:a16="http://schemas.microsoft.com/office/drawing/2014/main" id="{32722A41-558E-4843-8AB1-F8C546AFC0E0}"/>
                </a:ext>
              </a:extLst>
            </p:cNvPr>
            <p:cNvSpPr>
              <a:spLocks noEditPoints="1"/>
            </p:cNvSpPr>
            <p:nvPr/>
          </p:nvSpPr>
          <p:spPr bwMode="auto">
            <a:xfrm>
              <a:off x="5078" y="1966"/>
              <a:ext cx="414" cy="132"/>
            </a:xfrm>
            <a:custGeom>
              <a:avLst/>
              <a:gdLst>
                <a:gd name="T0" fmla="*/ 3009 w 212"/>
                <a:gd name="T1" fmla="*/ 0 h 87"/>
                <a:gd name="T2" fmla="*/ 3009 w 212"/>
                <a:gd name="T3" fmla="*/ 27 h 87"/>
                <a:gd name="T4" fmla="*/ 3009 w 212"/>
                <a:gd name="T5" fmla="*/ 0 h 87"/>
                <a:gd name="T6" fmla="*/ 5087 w 212"/>
                <a:gd name="T7" fmla="*/ 121 h 87"/>
                <a:gd name="T8" fmla="*/ 3009 w 212"/>
                <a:gd name="T9" fmla="*/ 0 h 87"/>
                <a:gd name="T10" fmla="*/ 6019 w 212"/>
                <a:gd name="T11" fmla="*/ 357 h 87"/>
                <a:gd name="T12" fmla="*/ 5087 w 212"/>
                <a:gd name="T13" fmla="*/ 121 h 87"/>
                <a:gd name="T14" fmla="*/ 6019 w 212"/>
                <a:gd name="T15" fmla="*/ 357 h 87"/>
                <a:gd name="T16" fmla="*/ 5935 w 212"/>
                <a:gd name="T17" fmla="*/ 357 h 87"/>
                <a:gd name="T18" fmla="*/ 6019 w 212"/>
                <a:gd name="T19" fmla="*/ 357 h 87"/>
                <a:gd name="T20" fmla="*/ 6019 w 212"/>
                <a:gd name="T21" fmla="*/ 357 h 87"/>
                <a:gd name="T22" fmla="*/ 5935 w 212"/>
                <a:gd name="T23" fmla="*/ 357 h 87"/>
                <a:gd name="T24" fmla="*/ 6019 w 212"/>
                <a:gd name="T25" fmla="*/ 357 h 87"/>
                <a:gd name="T26" fmla="*/ 5087 w 212"/>
                <a:gd name="T27" fmla="*/ 587 h 87"/>
                <a:gd name="T28" fmla="*/ 6019 w 212"/>
                <a:gd name="T29" fmla="*/ 357 h 87"/>
                <a:gd name="T30" fmla="*/ 3009 w 212"/>
                <a:gd name="T31" fmla="*/ 698 h 87"/>
                <a:gd name="T32" fmla="*/ 5087 w 212"/>
                <a:gd name="T33" fmla="*/ 587 h 87"/>
                <a:gd name="T34" fmla="*/ 3009 w 212"/>
                <a:gd name="T35" fmla="*/ 698 h 87"/>
                <a:gd name="T36" fmla="*/ 3009 w 212"/>
                <a:gd name="T37" fmla="*/ 684 h 87"/>
                <a:gd name="T38" fmla="*/ 3009 w 212"/>
                <a:gd name="T39" fmla="*/ 698 h 87"/>
                <a:gd name="T40" fmla="*/ 3009 w 212"/>
                <a:gd name="T41" fmla="*/ 698 h 87"/>
                <a:gd name="T42" fmla="*/ 3009 w 212"/>
                <a:gd name="T43" fmla="*/ 684 h 87"/>
                <a:gd name="T44" fmla="*/ 3009 w 212"/>
                <a:gd name="T45" fmla="*/ 698 h 87"/>
                <a:gd name="T46" fmla="*/ 930 w 212"/>
                <a:gd name="T47" fmla="*/ 587 h 87"/>
                <a:gd name="T48" fmla="*/ 3009 w 212"/>
                <a:gd name="T49" fmla="*/ 698 h 87"/>
                <a:gd name="T50" fmla="*/ 0 w 212"/>
                <a:gd name="T51" fmla="*/ 357 h 87"/>
                <a:gd name="T52" fmla="*/ 930 w 212"/>
                <a:gd name="T53" fmla="*/ 587 h 87"/>
                <a:gd name="T54" fmla="*/ 0 w 212"/>
                <a:gd name="T55" fmla="*/ 357 h 87"/>
                <a:gd name="T56" fmla="*/ 88 w 212"/>
                <a:gd name="T57" fmla="*/ 357 h 87"/>
                <a:gd name="T58" fmla="*/ 0 w 212"/>
                <a:gd name="T59" fmla="*/ 357 h 87"/>
                <a:gd name="T60" fmla="*/ 0 w 212"/>
                <a:gd name="T61" fmla="*/ 357 h 87"/>
                <a:gd name="T62" fmla="*/ 88 w 212"/>
                <a:gd name="T63" fmla="*/ 357 h 87"/>
                <a:gd name="T64" fmla="*/ 0 w 212"/>
                <a:gd name="T65" fmla="*/ 357 h 87"/>
                <a:gd name="T66" fmla="*/ 930 w 212"/>
                <a:gd name="T67" fmla="*/ 121 h 87"/>
                <a:gd name="T68" fmla="*/ 0 w 212"/>
                <a:gd name="T69" fmla="*/ 357 h 87"/>
                <a:gd name="T70" fmla="*/ 3009 w 212"/>
                <a:gd name="T71" fmla="*/ 0 h 87"/>
                <a:gd name="T72" fmla="*/ 930 w 212"/>
                <a:gd name="T73" fmla="*/ 121 h 87"/>
                <a:gd name="T74" fmla="*/ 3009 w 212"/>
                <a:gd name="T75" fmla="*/ 0 h 87"/>
                <a:gd name="T76" fmla="*/ 3009 w 212"/>
                <a:gd name="T77" fmla="*/ 27 h 87"/>
                <a:gd name="T78" fmla="*/ 3009 w 212"/>
                <a:gd name="T79" fmla="*/ 0 h 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2"/>
                <a:gd name="T121" fmla="*/ 0 h 87"/>
                <a:gd name="T122" fmla="*/ 212 w 212"/>
                <a:gd name="T123" fmla="*/ 87 h 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2" h="87">
                  <a:moveTo>
                    <a:pt x="106" y="0"/>
                  </a:moveTo>
                  <a:lnTo>
                    <a:pt x="106" y="0"/>
                  </a:lnTo>
                  <a:lnTo>
                    <a:pt x="106" y="3"/>
                  </a:lnTo>
                  <a:lnTo>
                    <a:pt x="106" y="0"/>
                  </a:lnTo>
                  <a:close/>
                  <a:moveTo>
                    <a:pt x="106" y="0"/>
                  </a:moveTo>
                  <a:cubicBezTo>
                    <a:pt x="135" y="0"/>
                    <a:pt x="161" y="5"/>
                    <a:pt x="180" y="13"/>
                  </a:cubicBezTo>
                  <a:lnTo>
                    <a:pt x="179" y="15"/>
                  </a:lnTo>
                  <a:cubicBezTo>
                    <a:pt x="161" y="8"/>
                    <a:pt x="135" y="3"/>
                    <a:pt x="106" y="3"/>
                  </a:cubicBezTo>
                  <a:lnTo>
                    <a:pt x="106" y="0"/>
                  </a:lnTo>
                  <a:close/>
                  <a:moveTo>
                    <a:pt x="180" y="13"/>
                  </a:moveTo>
                  <a:cubicBezTo>
                    <a:pt x="200" y="21"/>
                    <a:pt x="212" y="32"/>
                    <a:pt x="212" y="44"/>
                  </a:cubicBezTo>
                  <a:lnTo>
                    <a:pt x="209" y="44"/>
                  </a:lnTo>
                  <a:cubicBezTo>
                    <a:pt x="209" y="33"/>
                    <a:pt x="198" y="23"/>
                    <a:pt x="179" y="15"/>
                  </a:cubicBezTo>
                  <a:lnTo>
                    <a:pt x="180" y="13"/>
                  </a:lnTo>
                  <a:close/>
                  <a:moveTo>
                    <a:pt x="212" y="44"/>
                  </a:moveTo>
                  <a:lnTo>
                    <a:pt x="212" y="44"/>
                  </a:lnTo>
                  <a:lnTo>
                    <a:pt x="209" y="44"/>
                  </a:lnTo>
                  <a:lnTo>
                    <a:pt x="212" y="44"/>
                  </a:lnTo>
                  <a:close/>
                  <a:moveTo>
                    <a:pt x="212" y="44"/>
                  </a:moveTo>
                  <a:lnTo>
                    <a:pt x="212" y="44"/>
                  </a:lnTo>
                  <a:lnTo>
                    <a:pt x="209" y="44"/>
                  </a:lnTo>
                  <a:lnTo>
                    <a:pt x="212" y="44"/>
                  </a:lnTo>
                  <a:close/>
                  <a:moveTo>
                    <a:pt x="212" y="44"/>
                  </a:moveTo>
                  <a:cubicBezTo>
                    <a:pt x="212" y="56"/>
                    <a:pt x="200" y="67"/>
                    <a:pt x="180" y="75"/>
                  </a:cubicBezTo>
                  <a:lnTo>
                    <a:pt x="179" y="73"/>
                  </a:lnTo>
                  <a:cubicBezTo>
                    <a:pt x="198" y="65"/>
                    <a:pt x="209" y="55"/>
                    <a:pt x="209" y="44"/>
                  </a:cubicBezTo>
                  <a:lnTo>
                    <a:pt x="212" y="44"/>
                  </a:lnTo>
                  <a:close/>
                  <a:moveTo>
                    <a:pt x="180" y="75"/>
                  </a:moveTo>
                  <a:cubicBezTo>
                    <a:pt x="161" y="83"/>
                    <a:pt x="135" y="87"/>
                    <a:pt x="106" y="87"/>
                  </a:cubicBezTo>
                  <a:lnTo>
                    <a:pt x="106" y="85"/>
                  </a:lnTo>
                  <a:cubicBezTo>
                    <a:pt x="135" y="85"/>
                    <a:pt x="161" y="80"/>
                    <a:pt x="179" y="73"/>
                  </a:cubicBezTo>
                  <a:lnTo>
                    <a:pt x="180" y="75"/>
                  </a:lnTo>
                  <a:close/>
                  <a:moveTo>
                    <a:pt x="106" y="87"/>
                  </a:moveTo>
                  <a:lnTo>
                    <a:pt x="106" y="87"/>
                  </a:lnTo>
                  <a:lnTo>
                    <a:pt x="106" y="85"/>
                  </a:lnTo>
                  <a:lnTo>
                    <a:pt x="106" y="87"/>
                  </a:lnTo>
                  <a:close/>
                  <a:moveTo>
                    <a:pt x="106" y="87"/>
                  </a:moveTo>
                  <a:lnTo>
                    <a:pt x="106" y="87"/>
                  </a:lnTo>
                  <a:lnTo>
                    <a:pt x="106" y="85"/>
                  </a:lnTo>
                  <a:lnTo>
                    <a:pt x="106" y="87"/>
                  </a:lnTo>
                  <a:close/>
                  <a:moveTo>
                    <a:pt x="106" y="87"/>
                  </a:moveTo>
                  <a:cubicBezTo>
                    <a:pt x="77" y="87"/>
                    <a:pt x="51" y="83"/>
                    <a:pt x="32" y="75"/>
                  </a:cubicBezTo>
                  <a:lnTo>
                    <a:pt x="33" y="73"/>
                  </a:lnTo>
                  <a:cubicBezTo>
                    <a:pt x="51" y="80"/>
                    <a:pt x="77" y="85"/>
                    <a:pt x="106" y="85"/>
                  </a:cubicBezTo>
                  <a:lnTo>
                    <a:pt x="106" y="87"/>
                  </a:lnTo>
                  <a:close/>
                  <a:moveTo>
                    <a:pt x="32" y="75"/>
                  </a:moveTo>
                  <a:cubicBezTo>
                    <a:pt x="12" y="67"/>
                    <a:pt x="0" y="56"/>
                    <a:pt x="0" y="44"/>
                  </a:cubicBezTo>
                  <a:lnTo>
                    <a:pt x="3" y="44"/>
                  </a:lnTo>
                  <a:cubicBezTo>
                    <a:pt x="3" y="55"/>
                    <a:pt x="14" y="65"/>
                    <a:pt x="33" y="73"/>
                  </a:cubicBezTo>
                  <a:lnTo>
                    <a:pt x="32" y="75"/>
                  </a:lnTo>
                  <a:close/>
                  <a:moveTo>
                    <a:pt x="0" y="44"/>
                  </a:moveTo>
                  <a:lnTo>
                    <a:pt x="0" y="44"/>
                  </a:lnTo>
                  <a:lnTo>
                    <a:pt x="3" y="44"/>
                  </a:lnTo>
                  <a:lnTo>
                    <a:pt x="0" y="44"/>
                  </a:lnTo>
                  <a:close/>
                  <a:moveTo>
                    <a:pt x="0" y="44"/>
                  </a:moveTo>
                  <a:lnTo>
                    <a:pt x="0" y="44"/>
                  </a:lnTo>
                  <a:lnTo>
                    <a:pt x="3" y="44"/>
                  </a:lnTo>
                  <a:lnTo>
                    <a:pt x="0" y="44"/>
                  </a:lnTo>
                  <a:close/>
                  <a:moveTo>
                    <a:pt x="0" y="44"/>
                  </a:moveTo>
                  <a:cubicBezTo>
                    <a:pt x="0" y="32"/>
                    <a:pt x="12" y="21"/>
                    <a:pt x="32" y="13"/>
                  </a:cubicBezTo>
                  <a:lnTo>
                    <a:pt x="33" y="15"/>
                  </a:lnTo>
                  <a:cubicBezTo>
                    <a:pt x="14" y="23"/>
                    <a:pt x="3" y="33"/>
                    <a:pt x="3" y="44"/>
                  </a:cubicBezTo>
                  <a:lnTo>
                    <a:pt x="0" y="44"/>
                  </a:lnTo>
                  <a:close/>
                  <a:moveTo>
                    <a:pt x="32" y="13"/>
                  </a:moveTo>
                  <a:cubicBezTo>
                    <a:pt x="51" y="5"/>
                    <a:pt x="77" y="0"/>
                    <a:pt x="106" y="0"/>
                  </a:cubicBezTo>
                  <a:lnTo>
                    <a:pt x="106" y="3"/>
                  </a:lnTo>
                  <a:cubicBezTo>
                    <a:pt x="77" y="3"/>
                    <a:pt x="51" y="8"/>
                    <a:pt x="33" y="15"/>
                  </a:cubicBezTo>
                  <a:lnTo>
                    <a:pt x="32" y="13"/>
                  </a:lnTo>
                  <a:close/>
                  <a:moveTo>
                    <a:pt x="106" y="0"/>
                  </a:moveTo>
                  <a:lnTo>
                    <a:pt x="106" y="0"/>
                  </a:lnTo>
                  <a:lnTo>
                    <a:pt x="106" y="3"/>
                  </a:lnTo>
                  <a:lnTo>
                    <a:pt x="106" y="0"/>
                  </a:lnTo>
                  <a:close/>
                </a:path>
              </a:pathLst>
            </a:custGeom>
            <a:solidFill>
              <a:srgbClr val="24211D"/>
            </a:solidFill>
            <a:ln w="9525">
              <a:solidFill>
                <a:srgbClr val="336600"/>
              </a:solidFill>
              <a:round/>
              <a:headEnd/>
              <a:tailEnd/>
            </a:ln>
          </p:spPr>
          <p:txBody>
            <a:bodyPr/>
            <a:lstStyle/>
            <a:p>
              <a:endParaRPr lang="en-US"/>
            </a:p>
          </p:txBody>
        </p:sp>
        <p:sp>
          <p:nvSpPr>
            <p:cNvPr id="167" name="Freeform 31">
              <a:extLst>
                <a:ext uri="{FF2B5EF4-FFF2-40B4-BE49-F238E27FC236}">
                  <a16:creationId xmlns:a16="http://schemas.microsoft.com/office/drawing/2014/main" id="{DA74F028-EB4D-403C-949B-579539366021}"/>
                </a:ext>
              </a:extLst>
            </p:cNvPr>
            <p:cNvSpPr>
              <a:spLocks/>
            </p:cNvSpPr>
            <p:nvPr/>
          </p:nvSpPr>
          <p:spPr bwMode="auto">
            <a:xfrm>
              <a:off x="4114" y="1886"/>
              <a:ext cx="54" cy="195"/>
            </a:xfrm>
            <a:custGeom>
              <a:avLst/>
              <a:gdLst>
                <a:gd name="T0" fmla="*/ 748 w 28"/>
                <a:gd name="T1" fmla="*/ 0 h 128"/>
                <a:gd name="T2" fmla="*/ 56 w 28"/>
                <a:gd name="T3" fmla="*/ 1050 h 128"/>
                <a:gd name="T4" fmla="*/ 0 w 28"/>
                <a:gd name="T5" fmla="*/ 1041 h 128"/>
                <a:gd name="T6" fmla="*/ 689 w 28"/>
                <a:gd name="T7" fmla="*/ 0 h 128"/>
                <a:gd name="T8" fmla="*/ 748 w 28"/>
                <a:gd name="T9" fmla="*/ 0 h 128"/>
                <a:gd name="T10" fmla="*/ 0 60000 65536"/>
                <a:gd name="T11" fmla="*/ 0 60000 65536"/>
                <a:gd name="T12" fmla="*/ 0 60000 65536"/>
                <a:gd name="T13" fmla="*/ 0 60000 65536"/>
                <a:gd name="T14" fmla="*/ 0 60000 65536"/>
                <a:gd name="T15" fmla="*/ 0 w 28"/>
                <a:gd name="T16" fmla="*/ 0 h 128"/>
                <a:gd name="T17" fmla="*/ 28 w 28"/>
                <a:gd name="T18" fmla="*/ 128 h 128"/>
              </a:gdLst>
              <a:ahLst/>
              <a:cxnLst>
                <a:cxn ang="T10">
                  <a:pos x="T0" y="T1"/>
                </a:cxn>
                <a:cxn ang="T11">
                  <a:pos x="T2" y="T3"/>
                </a:cxn>
                <a:cxn ang="T12">
                  <a:pos x="T4" y="T5"/>
                </a:cxn>
                <a:cxn ang="T13">
                  <a:pos x="T6" y="T7"/>
                </a:cxn>
                <a:cxn ang="T14">
                  <a:pos x="T8" y="T9"/>
                </a:cxn>
              </a:cxnLst>
              <a:rect l="T15" t="T16" r="T17" b="T18"/>
              <a:pathLst>
                <a:path w="28" h="128">
                  <a:moveTo>
                    <a:pt x="28" y="0"/>
                  </a:moveTo>
                  <a:lnTo>
                    <a:pt x="2" y="128"/>
                  </a:lnTo>
                  <a:lnTo>
                    <a:pt x="0" y="127"/>
                  </a:lnTo>
                  <a:lnTo>
                    <a:pt x="26" y="0"/>
                  </a:lnTo>
                  <a:lnTo>
                    <a:pt x="28" y="0"/>
                  </a:lnTo>
                  <a:close/>
                </a:path>
              </a:pathLst>
            </a:custGeom>
            <a:solidFill>
              <a:srgbClr val="24211D"/>
            </a:solidFill>
            <a:ln w="28575" cmpd="sng">
              <a:solidFill>
                <a:srgbClr val="FF9933"/>
              </a:solidFill>
              <a:round/>
              <a:headEnd/>
              <a:tailEnd/>
            </a:ln>
          </p:spPr>
          <p:txBody>
            <a:bodyPr/>
            <a:lstStyle/>
            <a:p>
              <a:endParaRPr lang="en-US"/>
            </a:p>
          </p:txBody>
        </p:sp>
        <p:sp>
          <p:nvSpPr>
            <p:cNvPr id="168" name="Freeform 32">
              <a:extLst>
                <a:ext uri="{FF2B5EF4-FFF2-40B4-BE49-F238E27FC236}">
                  <a16:creationId xmlns:a16="http://schemas.microsoft.com/office/drawing/2014/main" id="{D596374F-E001-479F-8B29-F56CA69A80D6}"/>
                </a:ext>
              </a:extLst>
            </p:cNvPr>
            <p:cNvSpPr>
              <a:spLocks/>
            </p:cNvSpPr>
            <p:nvPr/>
          </p:nvSpPr>
          <p:spPr bwMode="auto">
            <a:xfrm rot="1282948">
              <a:off x="3913" y="1862"/>
              <a:ext cx="136" cy="147"/>
            </a:xfrm>
            <a:custGeom>
              <a:avLst/>
              <a:gdLst>
                <a:gd name="T0" fmla="*/ 1937 w 70"/>
                <a:gd name="T1" fmla="*/ 12 h 97"/>
                <a:gd name="T2" fmla="*/ 60 w 70"/>
                <a:gd name="T3" fmla="*/ 776 h 97"/>
                <a:gd name="T4" fmla="*/ 0 w 70"/>
                <a:gd name="T5" fmla="*/ 758 h 97"/>
                <a:gd name="T6" fmla="*/ 1906 w 70"/>
                <a:gd name="T7" fmla="*/ 0 h 97"/>
                <a:gd name="T8" fmla="*/ 1937 w 70"/>
                <a:gd name="T9" fmla="*/ 12 h 97"/>
                <a:gd name="T10" fmla="*/ 0 60000 65536"/>
                <a:gd name="T11" fmla="*/ 0 60000 65536"/>
                <a:gd name="T12" fmla="*/ 0 60000 65536"/>
                <a:gd name="T13" fmla="*/ 0 60000 65536"/>
                <a:gd name="T14" fmla="*/ 0 60000 65536"/>
                <a:gd name="T15" fmla="*/ 0 w 70"/>
                <a:gd name="T16" fmla="*/ 0 h 97"/>
                <a:gd name="T17" fmla="*/ 70 w 70"/>
                <a:gd name="T18" fmla="*/ 97 h 97"/>
              </a:gdLst>
              <a:ahLst/>
              <a:cxnLst>
                <a:cxn ang="T10">
                  <a:pos x="T0" y="T1"/>
                </a:cxn>
                <a:cxn ang="T11">
                  <a:pos x="T2" y="T3"/>
                </a:cxn>
                <a:cxn ang="T12">
                  <a:pos x="T4" y="T5"/>
                </a:cxn>
                <a:cxn ang="T13">
                  <a:pos x="T6" y="T7"/>
                </a:cxn>
                <a:cxn ang="T14">
                  <a:pos x="T8" y="T9"/>
                </a:cxn>
              </a:cxnLst>
              <a:rect l="T15" t="T16" r="T17" b="T18"/>
              <a:pathLst>
                <a:path w="70" h="97">
                  <a:moveTo>
                    <a:pt x="70" y="1"/>
                  </a:moveTo>
                  <a:lnTo>
                    <a:pt x="2" y="97"/>
                  </a:lnTo>
                  <a:lnTo>
                    <a:pt x="0" y="95"/>
                  </a:lnTo>
                  <a:lnTo>
                    <a:pt x="69" y="0"/>
                  </a:lnTo>
                  <a:lnTo>
                    <a:pt x="70" y="1"/>
                  </a:lnTo>
                  <a:close/>
                </a:path>
              </a:pathLst>
            </a:custGeom>
            <a:solidFill>
              <a:srgbClr val="24211D"/>
            </a:solidFill>
            <a:ln w="28575" cmpd="sng">
              <a:solidFill>
                <a:srgbClr val="FF9933"/>
              </a:solidFill>
              <a:round/>
              <a:headEnd/>
              <a:tailEnd/>
            </a:ln>
          </p:spPr>
          <p:txBody>
            <a:bodyPr/>
            <a:lstStyle/>
            <a:p>
              <a:endParaRPr lang="en-US"/>
            </a:p>
          </p:txBody>
        </p:sp>
        <p:sp>
          <p:nvSpPr>
            <p:cNvPr id="169" name="Freeform 33">
              <a:extLst>
                <a:ext uri="{FF2B5EF4-FFF2-40B4-BE49-F238E27FC236}">
                  <a16:creationId xmlns:a16="http://schemas.microsoft.com/office/drawing/2014/main" id="{3A0E77B8-529F-4528-A1BE-484D12357FC4}"/>
                </a:ext>
              </a:extLst>
            </p:cNvPr>
            <p:cNvSpPr>
              <a:spLocks/>
            </p:cNvSpPr>
            <p:nvPr/>
          </p:nvSpPr>
          <p:spPr bwMode="auto">
            <a:xfrm>
              <a:off x="4514" y="1882"/>
              <a:ext cx="602" cy="116"/>
            </a:xfrm>
            <a:custGeom>
              <a:avLst/>
              <a:gdLst>
                <a:gd name="T0" fmla="*/ 0 w 403"/>
                <a:gd name="T1" fmla="*/ 0 h 98"/>
                <a:gd name="T2" fmla="*/ 2997 w 403"/>
                <a:gd name="T3" fmla="*/ 220 h 98"/>
                <a:gd name="T4" fmla="*/ 2992 w 403"/>
                <a:gd name="T5" fmla="*/ 227 h 98"/>
                <a:gd name="T6" fmla="*/ 0 w 403"/>
                <a:gd name="T7" fmla="*/ 8 h 98"/>
                <a:gd name="T8" fmla="*/ 0 w 403"/>
                <a:gd name="T9" fmla="*/ 0 h 98"/>
                <a:gd name="T10" fmla="*/ 0 60000 65536"/>
                <a:gd name="T11" fmla="*/ 0 60000 65536"/>
                <a:gd name="T12" fmla="*/ 0 60000 65536"/>
                <a:gd name="T13" fmla="*/ 0 60000 65536"/>
                <a:gd name="T14" fmla="*/ 0 60000 65536"/>
                <a:gd name="T15" fmla="*/ 0 w 403"/>
                <a:gd name="T16" fmla="*/ 0 h 98"/>
                <a:gd name="T17" fmla="*/ 403 w 403"/>
                <a:gd name="T18" fmla="*/ 98 h 98"/>
              </a:gdLst>
              <a:ahLst/>
              <a:cxnLst>
                <a:cxn ang="T10">
                  <a:pos x="T0" y="T1"/>
                </a:cxn>
                <a:cxn ang="T11">
                  <a:pos x="T2" y="T3"/>
                </a:cxn>
                <a:cxn ang="T12">
                  <a:pos x="T4" y="T5"/>
                </a:cxn>
                <a:cxn ang="T13">
                  <a:pos x="T6" y="T7"/>
                </a:cxn>
                <a:cxn ang="T14">
                  <a:pos x="T8" y="T9"/>
                </a:cxn>
              </a:cxnLst>
              <a:rect l="T15" t="T16" r="T17" b="T18"/>
              <a:pathLst>
                <a:path w="403" h="98">
                  <a:moveTo>
                    <a:pt x="0" y="0"/>
                  </a:moveTo>
                  <a:lnTo>
                    <a:pt x="403" y="95"/>
                  </a:lnTo>
                  <a:lnTo>
                    <a:pt x="402" y="98"/>
                  </a:lnTo>
                  <a:lnTo>
                    <a:pt x="0" y="3"/>
                  </a:lnTo>
                  <a:lnTo>
                    <a:pt x="0" y="0"/>
                  </a:lnTo>
                  <a:close/>
                </a:path>
              </a:pathLst>
            </a:custGeom>
            <a:solidFill>
              <a:srgbClr val="24211D"/>
            </a:solidFill>
            <a:ln w="28575" cmpd="sng">
              <a:solidFill>
                <a:srgbClr val="FF9933"/>
              </a:solidFill>
              <a:round/>
              <a:headEnd/>
              <a:tailEnd/>
            </a:ln>
          </p:spPr>
          <p:txBody>
            <a:bodyPr/>
            <a:lstStyle/>
            <a:p>
              <a:endParaRPr lang="en-US"/>
            </a:p>
          </p:txBody>
        </p:sp>
        <p:sp>
          <p:nvSpPr>
            <p:cNvPr id="170" name="Freeform 34">
              <a:extLst>
                <a:ext uri="{FF2B5EF4-FFF2-40B4-BE49-F238E27FC236}">
                  <a16:creationId xmlns:a16="http://schemas.microsoft.com/office/drawing/2014/main" id="{260EE08F-0AC7-4E52-ADC3-261C24B32FCD}"/>
                </a:ext>
              </a:extLst>
            </p:cNvPr>
            <p:cNvSpPr>
              <a:spLocks/>
            </p:cNvSpPr>
            <p:nvPr/>
          </p:nvSpPr>
          <p:spPr bwMode="auto">
            <a:xfrm>
              <a:off x="4370" y="1882"/>
              <a:ext cx="555" cy="190"/>
            </a:xfrm>
            <a:custGeom>
              <a:avLst/>
              <a:gdLst>
                <a:gd name="T0" fmla="*/ 31 w 285"/>
                <a:gd name="T1" fmla="*/ 0 h 125"/>
                <a:gd name="T2" fmla="*/ 7982 w 285"/>
                <a:gd name="T3" fmla="*/ 986 h 125"/>
                <a:gd name="T4" fmla="*/ 7953 w 285"/>
                <a:gd name="T5" fmla="*/ 1014 h 125"/>
                <a:gd name="T6" fmla="*/ 0 w 285"/>
                <a:gd name="T7" fmla="*/ 18 h 125"/>
                <a:gd name="T8" fmla="*/ 31 w 285"/>
                <a:gd name="T9" fmla="*/ 0 h 125"/>
                <a:gd name="T10" fmla="*/ 0 60000 65536"/>
                <a:gd name="T11" fmla="*/ 0 60000 65536"/>
                <a:gd name="T12" fmla="*/ 0 60000 65536"/>
                <a:gd name="T13" fmla="*/ 0 60000 65536"/>
                <a:gd name="T14" fmla="*/ 0 60000 65536"/>
                <a:gd name="T15" fmla="*/ 0 w 285"/>
                <a:gd name="T16" fmla="*/ 0 h 125"/>
                <a:gd name="T17" fmla="*/ 285 w 285"/>
                <a:gd name="T18" fmla="*/ 125 h 125"/>
              </a:gdLst>
              <a:ahLst/>
              <a:cxnLst>
                <a:cxn ang="T10">
                  <a:pos x="T0" y="T1"/>
                </a:cxn>
                <a:cxn ang="T11">
                  <a:pos x="T2" y="T3"/>
                </a:cxn>
                <a:cxn ang="T12">
                  <a:pos x="T4" y="T5"/>
                </a:cxn>
                <a:cxn ang="T13">
                  <a:pos x="T6" y="T7"/>
                </a:cxn>
                <a:cxn ang="T14">
                  <a:pos x="T8" y="T9"/>
                </a:cxn>
              </a:cxnLst>
              <a:rect l="T15" t="T16" r="T17" b="T18"/>
              <a:pathLst>
                <a:path w="285" h="125">
                  <a:moveTo>
                    <a:pt x="1" y="0"/>
                  </a:moveTo>
                  <a:lnTo>
                    <a:pt x="285" y="122"/>
                  </a:lnTo>
                  <a:lnTo>
                    <a:pt x="284" y="125"/>
                  </a:lnTo>
                  <a:lnTo>
                    <a:pt x="0" y="2"/>
                  </a:lnTo>
                  <a:lnTo>
                    <a:pt x="1" y="0"/>
                  </a:lnTo>
                  <a:close/>
                </a:path>
              </a:pathLst>
            </a:custGeom>
            <a:solidFill>
              <a:srgbClr val="24211D"/>
            </a:solidFill>
            <a:ln w="28575" cmpd="sng">
              <a:solidFill>
                <a:srgbClr val="FF9933"/>
              </a:solidFill>
              <a:round/>
              <a:headEnd/>
              <a:tailEnd/>
            </a:ln>
          </p:spPr>
          <p:txBody>
            <a:bodyPr/>
            <a:lstStyle/>
            <a:p>
              <a:endParaRPr lang="en-US"/>
            </a:p>
          </p:txBody>
        </p:sp>
        <p:sp>
          <p:nvSpPr>
            <p:cNvPr id="171" name="Freeform 35">
              <a:extLst>
                <a:ext uri="{FF2B5EF4-FFF2-40B4-BE49-F238E27FC236}">
                  <a16:creationId xmlns:a16="http://schemas.microsoft.com/office/drawing/2014/main" id="{B61DBE8B-630F-4B3C-B010-3DA8C06FD6B0}"/>
                </a:ext>
              </a:extLst>
            </p:cNvPr>
            <p:cNvSpPr>
              <a:spLocks/>
            </p:cNvSpPr>
            <p:nvPr/>
          </p:nvSpPr>
          <p:spPr bwMode="auto">
            <a:xfrm>
              <a:off x="4268" y="1885"/>
              <a:ext cx="246" cy="193"/>
            </a:xfrm>
            <a:custGeom>
              <a:avLst/>
              <a:gdLst>
                <a:gd name="T0" fmla="*/ 61 w 126"/>
                <a:gd name="T1" fmla="*/ 0 h 127"/>
                <a:gd name="T2" fmla="*/ 3571 w 126"/>
                <a:gd name="T3" fmla="*/ 1014 h 127"/>
                <a:gd name="T4" fmla="*/ 3542 w 126"/>
                <a:gd name="T5" fmla="*/ 1027 h 127"/>
                <a:gd name="T6" fmla="*/ 0 w 126"/>
                <a:gd name="T7" fmla="*/ 12 h 127"/>
                <a:gd name="T8" fmla="*/ 61 w 126"/>
                <a:gd name="T9" fmla="*/ 0 h 127"/>
                <a:gd name="T10" fmla="*/ 0 60000 65536"/>
                <a:gd name="T11" fmla="*/ 0 60000 65536"/>
                <a:gd name="T12" fmla="*/ 0 60000 65536"/>
                <a:gd name="T13" fmla="*/ 0 60000 65536"/>
                <a:gd name="T14" fmla="*/ 0 60000 65536"/>
                <a:gd name="T15" fmla="*/ 0 w 126"/>
                <a:gd name="T16" fmla="*/ 0 h 127"/>
                <a:gd name="T17" fmla="*/ 126 w 126"/>
                <a:gd name="T18" fmla="*/ 127 h 127"/>
              </a:gdLst>
              <a:ahLst/>
              <a:cxnLst>
                <a:cxn ang="T10">
                  <a:pos x="T0" y="T1"/>
                </a:cxn>
                <a:cxn ang="T11">
                  <a:pos x="T2" y="T3"/>
                </a:cxn>
                <a:cxn ang="T12">
                  <a:pos x="T4" y="T5"/>
                </a:cxn>
                <a:cxn ang="T13">
                  <a:pos x="T6" y="T7"/>
                </a:cxn>
                <a:cxn ang="T14">
                  <a:pos x="T8" y="T9"/>
                </a:cxn>
              </a:cxnLst>
              <a:rect l="T15" t="T16" r="T17" b="T18"/>
              <a:pathLst>
                <a:path w="126" h="127">
                  <a:moveTo>
                    <a:pt x="2" y="0"/>
                  </a:moveTo>
                  <a:lnTo>
                    <a:pt x="126" y="125"/>
                  </a:lnTo>
                  <a:lnTo>
                    <a:pt x="125" y="127"/>
                  </a:lnTo>
                  <a:lnTo>
                    <a:pt x="0" y="1"/>
                  </a:lnTo>
                  <a:lnTo>
                    <a:pt x="2" y="0"/>
                  </a:lnTo>
                  <a:close/>
                </a:path>
              </a:pathLst>
            </a:custGeom>
            <a:solidFill>
              <a:srgbClr val="24211D"/>
            </a:solidFill>
            <a:ln w="28575" cmpd="sng">
              <a:solidFill>
                <a:srgbClr val="FF9933"/>
              </a:solidFill>
              <a:round/>
              <a:headEnd/>
              <a:tailEnd/>
            </a:ln>
          </p:spPr>
          <p:txBody>
            <a:bodyPr/>
            <a:lstStyle/>
            <a:p>
              <a:endParaRPr lang="en-US"/>
            </a:p>
          </p:txBody>
        </p:sp>
        <p:pic>
          <p:nvPicPr>
            <p:cNvPr id="172" name="Picture 36" descr="images a">
              <a:extLst>
                <a:ext uri="{FF2B5EF4-FFF2-40B4-BE49-F238E27FC236}">
                  <a16:creationId xmlns:a16="http://schemas.microsoft.com/office/drawing/2014/main" id="{3DC611B2-3250-4E01-AD82-F659958CD1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400554">
              <a:off x="4341" y="2222"/>
              <a:ext cx="14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3" name="Group 53">
              <a:extLst>
                <a:ext uri="{FF2B5EF4-FFF2-40B4-BE49-F238E27FC236}">
                  <a16:creationId xmlns:a16="http://schemas.microsoft.com/office/drawing/2014/main" id="{5E6A013A-F920-4AC3-BF8C-AAD6FC1BFA07}"/>
                </a:ext>
              </a:extLst>
            </p:cNvPr>
            <p:cNvGrpSpPr>
              <a:grpSpLocks/>
            </p:cNvGrpSpPr>
            <p:nvPr/>
          </p:nvGrpSpPr>
          <p:grpSpPr bwMode="auto">
            <a:xfrm>
              <a:off x="3936" y="2108"/>
              <a:ext cx="336" cy="144"/>
              <a:chOff x="3936" y="2304"/>
              <a:chExt cx="336" cy="144"/>
            </a:xfrm>
          </p:grpSpPr>
          <p:sp>
            <p:nvSpPr>
              <p:cNvPr id="175" name="Oval 52">
                <a:extLst>
                  <a:ext uri="{FF2B5EF4-FFF2-40B4-BE49-F238E27FC236}">
                    <a16:creationId xmlns:a16="http://schemas.microsoft.com/office/drawing/2014/main" id="{1A0C5AD0-E650-4653-9628-0E3E2B81F080}"/>
                  </a:ext>
                </a:extLst>
              </p:cNvPr>
              <p:cNvSpPr>
                <a:spLocks noChangeArrowheads="1"/>
              </p:cNvSpPr>
              <p:nvPr/>
            </p:nvSpPr>
            <p:spPr bwMode="auto">
              <a:xfrm>
                <a:off x="3936" y="2304"/>
                <a:ext cx="336" cy="144"/>
              </a:xfrm>
              <a:prstGeom prst="ellipse">
                <a:avLst/>
              </a:prstGeom>
              <a:solidFill>
                <a:srgbClr val="336600"/>
              </a:solidFill>
              <a:ln w="9525">
                <a:solidFill>
                  <a:schemeClr val="tx1"/>
                </a:solidFill>
                <a:round/>
                <a:headEnd/>
                <a:tailEnd/>
              </a:ln>
            </p:spPr>
            <p:txBody>
              <a:bodyPr wrap="none" anchor="ctr"/>
              <a:lstStyle/>
              <a:p>
                <a:pPr eaLnBrk="1" hangingPunct="1"/>
                <a:endParaRPr lang="it-IT"/>
              </a:p>
            </p:txBody>
          </p:sp>
          <p:sp>
            <p:nvSpPr>
              <p:cNvPr id="176" name="Rectangle 19">
                <a:extLst>
                  <a:ext uri="{FF2B5EF4-FFF2-40B4-BE49-F238E27FC236}">
                    <a16:creationId xmlns:a16="http://schemas.microsoft.com/office/drawing/2014/main" id="{CEFB5F14-6D5F-40FC-8B1F-2B83EF175474}"/>
                  </a:ext>
                </a:extLst>
              </p:cNvPr>
              <p:cNvSpPr>
                <a:spLocks noChangeArrowheads="1"/>
              </p:cNvSpPr>
              <p:nvPr/>
            </p:nvSpPr>
            <p:spPr bwMode="auto">
              <a:xfrm>
                <a:off x="3976" y="2340"/>
                <a:ext cx="27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500">
                    <a:solidFill>
                      <a:schemeClr val="bg1"/>
                    </a:solidFill>
                    <a:latin typeface="Comic Sans MS" pitchFamily="66" charset="0"/>
                  </a:rPr>
                  <a:t>Alkaline fusion</a:t>
                </a:r>
              </a:p>
            </p:txBody>
          </p:sp>
          <p:sp>
            <p:nvSpPr>
              <p:cNvPr id="177" name="Rectangle 20">
                <a:extLst>
                  <a:ext uri="{FF2B5EF4-FFF2-40B4-BE49-F238E27FC236}">
                    <a16:creationId xmlns:a16="http://schemas.microsoft.com/office/drawing/2014/main" id="{75CBC077-6A92-4F8A-B093-645A93952E20}"/>
                  </a:ext>
                </a:extLst>
              </p:cNvPr>
              <p:cNvSpPr>
                <a:spLocks noChangeArrowheads="1"/>
              </p:cNvSpPr>
              <p:nvPr/>
            </p:nvSpPr>
            <p:spPr bwMode="auto">
              <a:xfrm>
                <a:off x="4045" y="2383"/>
                <a:ext cx="142"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it-IT" sz="500">
                    <a:solidFill>
                      <a:schemeClr val="bg1"/>
                    </a:solidFill>
                    <a:latin typeface="Comic Sans MS" pitchFamily="66" charset="0"/>
                  </a:rPr>
                  <a:t>Process</a:t>
                </a:r>
              </a:p>
            </p:txBody>
          </p:sp>
        </p:grpSp>
        <p:sp>
          <p:nvSpPr>
            <p:cNvPr id="174" name="Oval 54">
              <a:extLst>
                <a:ext uri="{FF2B5EF4-FFF2-40B4-BE49-F238E27FC236}">
                  <a16:creationId xmlns:a16="http://schemas.microsoft.com/office/drawing/2014/main" id="{A540A280-58EE-4917-9537-15FAD90BA3C6}"/>
                </a:ext>
              </a:extLst>
            </p:cNvPr>
            <p:cNvSpPr>
              <a:spLocks noChangeArrowheads="1"/>
            </p:cNvSpPr>
            <p:nvPr/>
          </p:nvSpPr>
          <p:spPr bwMode="auto">
            <a:xfrm>
              <a:off x="3633" y="1992"/>
              <a:ext cx="384" cy="120"/>
            </a:xfrm>
            <a:prstGeom prst="ellipse">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it-IT" dirty="0"/>
            </a:p>
          </p:txBody>
        </p:sp>
      </p:grpSp>
      <p:pic>
        <p:nvPicPr>
          <p:cNvPr id="178" name="Picture 62" descr="images (3)">
            <a:extLst>
              <a:ext uri="{FF2B5EF4-FFF2-40B4-BE49-F238E27FC236}">
                <a16:creationId xmlns:a16="http://schemas.microsoft.com/office/drawing/2014/main" id="{F6CD01BE-30A1-41E6-A47E-136662E359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6690" y="3124042"/>
            <a:ext cx="96252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TextBox 178">
            <a:extLst>
              <a:ext uri="{FF2B5EF4-FFF2-40B4-BE49-F238E27FC236}">
                <a16:creationId xmlns:a16="http://schemas.microsoft.com/office/drawing/2014/main" id="{C524ADB7-9F66-44EF-B276-E02C41A5253F}"/>
              </a:ext>
            </a:extLst>
          </p:cNvPr>
          <p:cNvSpPr txBox="1"/>
          <p:nvPr/>
        </p:nvSpPr>
        <p:spPr>
          <a:xfrm>
            <a:off x="7108321" y="2816265"/>
            <a:ext cx="1210049" cy="307777"/>
          </a:xfrm>
          <a:prstGeom prst="rect">
            <a:avLst/>
          </a:prstGeom>
          <a:noFill/>
        </p:spPr>
        <p:txBody>
          <a:bodyPr wrap="square" rtlCol="0">
            <a:spAutoFit/>
          </a:bodyPr>
          <a:lstStyle/>
          <a:p>
            <a:r>
              <a:rPr lang="en-US" sz="1400" b="1" dirty="0">
                <a:solidFill>
                  <a:schemeClr val="accent2"/>
                </a:solidFill>
                <a:latin typeface="Palatino Linotype" panose="02040502050505030304" pitchFamily="18" charset="0"/>
              </a:rPr>
              <a:t>Zeolite</a:t>
            </a:r>
          </a:p>
        </p:txBody>
      </p:sp>
      <p:pic>
        <p:nvPicPr>
          <p:cNvPr id="180" name="Picture 63" descr="images (6)">
            <a:extLst>
              <a:ext uri="{FF2B5EF4-FFF2-40B4-BE49-F238E27FC236}">
                <a16:creationId xmlns:a16="http://schemas.microsoft.com/office/drawing/2014/main" id="{47E1F7E7-E3AD-4249-AABE-04D46E10A0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4816" y="3983569"/>
            <a:ext cx="96252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64" descr="download (2)">
            <a:extLst>
              <a:ext uri="{FF2B5EF4-FFF2-40B4-BE49-F238E27FC236}">
                <a16:creationId xmlns:a16="http://schemas.microsoft.com/office/drawing/2014/main" id="{B2AB12A4-EF66-4716-A045-2E9509F05D5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1741" y="5329552"/>
            <a:ext cx="9461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12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461" y="610708"/>
            <a:ext cx="7156210" cy="400110"/>
          </a:xfrm>
          <a:prstGeom prst="rect">
            <a:avLst/>
          </a:prstGeom>
          <a:noFill/>
        </p:spPr>
        <p:txBody>
          <a:bodyPr wrap="square" rtlCol="0">
            <a:spAutoFit/>
          </a:bodyPr>
          <a:lstStyle/>
          <a:p>
            <a:r>
              <a:rPr lang="en-US" sz="2000" b="1" dirty="0">
                <a:solidFill>
                  <a:schemeClr val="accent2"/>
                </a:solidFill>
                <a:latin typeface="Palatino Linotype" panose="02040502050505030304" pitchFamily="18" charset="0"/>
              </a:rPr>
              <a:t>Main parameters </a:t>
            </a:r>
            <a:r>
              <a:rPr lang="en-US" sz="2000" b="1" dirty="0">
                <a:latin typeface="Palatino Linotype" panose="02040502050505030304" pitchFamily="18" charset="0"/>
              </a:rPr>
              <a:t>studied:</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135" name="TextBox 134">
            <a:extLst>
              <a:ext uri="{FF2B5EF4-FFF2-40B4-BE49-F238E27FC236}">
                <a16:creationId xmlns:a16="http://schemas.microsoft.com/office/drawing/2014/main" id="{C965AA71-982B-4D15-B6DB-966CD4EBB3BD}"/>
              </a:ext>
            </a:extLst>
          </p:cNvPr>
          <p:cNvSpPr txBox="1"/>
          <p:nvPr/>
        </p:nvSpPr>
        <p:spPr>
          <a:xfrm>
            <a:off x="1538333" y="1386508"/>
            <a:ext cx="6259338" cy="646331"/>
          </a:xfrm>
          <a:prstGeom prst="rect">
            <a:avLst/>
          </a:prstGeom>
          <a:noFill/>
        </p:spPr>
        <p:txBody>
          <a:bodyPr wrap="square" rtlCol="0">
            <a:spAutoFit/>
          </a:bodyPr>
          <a:lstStyle/>
          <a:p>
            <a:r>
              <a:rPr lang="en-US" dirty="0">
                <a:latin typeface="Palatino Linotype" panose="02040502050505030304" pitchFamily="18" charset="0"/>
              </a:rPr>
              <a:t>Acid pre-treatment of fly ash before the fusion and hydrothermal process</a:t>
            </a:r>
          </a:p>
        </p:txBody>
      </p:sp>
      <p:pic>
        <p:nvPicPr>
          <p:cNvPr id="136" name="Picture 135">
            <a:extLst>
              <a:ext uri="{FF2B5EF4-FFF2-40B4-BE49-F238E27FC236}">
                <a16:creationId xmlns:a16="http://schemas.microsoft.com/office/drawing/2014/main" id="{15CCF38B-5DF6-4991-B98F-7B5F663168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294" y="1492027"/>
            <a:ext cx="263813" cy="263813"/>
          </a:xfrm>
          <a:prstGeom prst="rect">
            <a:avLst/>
          </a:prstGeom>
        </p:spPr>
      </p:pic>
      <p:pic>
        <p:nvPicPr>
          <p:cNvPr id="138" name="Picture 137">
            <a:extLst>
              <a:ext uri="{FF2B5EF4-FFF2-40B4-BE49-F238E27FC236}">
                <a16:creationId xmlns:a16="http://schemas.microsoft.com/office/drawing/2014/main" id="{E2E4D431-EE0F-4E6C-ABE6-7EAE4FEE3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477" y="2577321"/>
            <a:ext cx="263813" cy="263813"/>
          </a:xfrm>
          <a:prstGeom prst="rect">
            <a:avLst/>
          </a:prstGeom>
        </p:spPr>
      </p:pic>
      <p:pic>
        <p:nvPicPr>
          <p:cNvPr id="140" name="Picture 139">
            <a:extLst>
              <a:ext uri="{FF2B5EF4-FFF2-40B4-BE49-F238E27FC236}">
                <a16:creationId xmlns:a16="http://schemas.microsoft.com/office/drawing/2014/main" id="{49426E6B-7DE3-4E06-8728-413629584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69" y="3674505"/>
            <a:ext cx="263813" cy="263813"/>
          </a:xfrm>
          <a:prstGeom prst="rect">
            <a:avLst/>
          </a:prstGeom>
        </p:spPr>
      </p:pic>
      <p:pic>
        <p:nvPicPr>
          <p:cNvPr id="142" name="Picture 141">
            <a:extLst>
              <a:ext uri="{FF2B5EF4-FFF2-40B4-BE49-F238E27FC236}">
                <a16:creationId xmlns:a16="http://schemas.microsoft.com/office/drawing/2014/main" id="{516198CB-BE7E-4318-B7D6-DCFE7F30E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476" y="4686428"/>
            <a:ext cx="263813" cy="263813"/>
          </a:xfrm>
          <a:prstGeom prst="rect">
            <a:avLst/>
          </a:prstGeom>
        </p:spPr>
      </p:pic>
      <p:pic>
        <p:nvPicPr>
          <p:cNvPr id="144" name="Picture 143">
            <a:extLst>
              <a:ext uri="{FF2B5EF4-FFF2-40B4-BE49-F238E27FC236}">
                <a16:creationId xmlns:a16="http://schemas.microsoft.com/office/drawing/2014/main" id="{971BE673-5879-43E1-BB0A-F55420EDC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72" y="5697511"/>
            <a:ext cx="263813" cy="263813"/>
          </a:xfrm>
          <a:prstGeom prst="rect">
            <a:avLst/>
          </a:prstGeom>
        </p:spPr>
      </p:pic>
      <p:sp>
        <p:nvSpPr>
          <p:cNvPr id="146" name="TextBox 145">
            <a:extLst>
              <a:ext uri="{FF2B5EF4-FFF2-40B4-BE49-F238E27FC236}">
                <a16:creationId xmlns:a16="http://schemas.microsoft.com/office/drawing/2014/main" id="{F6120EDD-1AB7-43B2-8827-EA367CAA8456}"/>
              </a:ext>
            </a:extLst>
          </p:cNvPr>
          <p:cNvSpPr txBox="1"/>
          <p:nvPr/>
        </p:nvSpPr>
        <p:spPr>
          <a:xfrm>
            <a:off x="1537674" y="4532036"/>
            <a:ext cx="6367710" cy="646331"/>
          </a:xfrm>
          <a:prstGeom prst="rect">
            <a:avLst/>
          </a:prstGeom>
          <a:noFill/>
        </p:spPr>
        <p:txBody>
          <a:bodyPr wrap="square" rtlCol="0">
            <a:spAutoFit/>
          </a:bodyPr>
          <a:lstStyle/>
          <a:p>
            <a:r>
              <a:rPr lang="en-US" dirty="0">
                <a:latin typeface="Palatino Linotype" panose="02040502050505030304" pitchFamily="18" charset="0"/>
              </a:rPr>
              <a:t>Study of the effect of seawater vs. distilled water on the type and purity of zeolite</a:t>
            </a:r>
          </a:p>
        </p:txBody>
      </p:sp>
      <p:sp>
        <p:nvSpPr>
          <p:cNvPr id="147" name="TextBox 146">
            <a:extLst>
              <a:ext uri="{FF2B5EF4-FFF2-40B4-BE49-F238E27FC236}">
                <a16:creationId xmlns:a16="http://schemas.microsoft.com/office/drawing/2014/main" id="{134077BF-FFAC-48B2-9860-B3FDE5552514}"/>
              </a:ext>
            </a:extLst>
          </p:cNvPr>
          <p:cNvSpPr txBox="1"/>
          <p:nvPr/>
        </p:nvSpPr>
        <p:spPr>
          <a:xfrm>
            <a:off x="1537674" y="2543643"/>
            <a:ext cx="5608714" cy="369332"/>
          </a:xfrm>
          <a:prstGeom prst="rect">
            <a:avLst/>
          </a:prstGeom>
          <a:noFill/>
        </p:spPr>
        <p:txBody>
          <a:bodyPr wrap="square" rtlCol="0">
            <a:spAutoFit/>
          </a:bodyPr>
          <a:lstStyle/>
          <a:p>
            <a:r>
              <a:rPr lang="en-US" dirty="0">
                <a:latin typeface="Palatino Linotype" panose="02040502050505030304" pitchFamily="18" charset="0"/>
              </a:rPr>
              <a:t>NaOH, KOH, LiOH pre-fusion hydrothermal process</a:t>
            </a:r>
          </a:p>
        </p:txBody>
      </p:sp>
      <p:sp>
        <p:nvSpPr>
          <p:cNvPr id="150" name="TextBox 149">
            <a:extLst>
              <a:ext uri="{FF2B5EF4-FFF2-40B4-BE49-F238E27FC236}">
                <a16:creationId xmlns:a16="http://schemas.microsoft.com/office/drawing/2014/main" id="{F6FA4603-0F21-4E21-9DFD-6B2BFD6411AA}"/>
              </a:ext>
            </a:extLst>
          </p:cNvPr>
          <p:cNvSpPr txBox="1"/>
          <p:nvPr/>
        </p:nvSpPr>
        <p:spPr>
          <a:xfrm>
            <a:off x="1515555" y="3597238"/>
            <a:ext cx="5418645" cy="369332"/>
          </a:xfrm>
          <a:prstGeom prst="rect">
            <a:avLst/>
          </a:prstGeom>
          <a:noFill/>
        </p:spPr>
        <p:txBody>
          <a:bodyPr wrap="square" rtlCol="0">
            <a:spAutoFit/>
          </a:bodyPr>
          <a:lstStyle/>
          <a:p>
            <a:r>
              <a:rPr lang="it-IT" dirty="0">
                <a:latin typeface="Palatino Linotype" panose="02040502050505030304" pitchFamily="18" charset="0"/>
              </a:rPr>
              <a:t>NaOH/FA and Si/Al ratio</a:t>
            </a:r>
          </a:p>
        </p:txBody>
      </p:sp>
      <p:sp>
        <p:nvSpPr>
          <p:cNvPr id="152" name="TextBox 151">
            <a:extLst>
              <a:ext uri="{FF2B5EF4-FFF2-40B4-BE49-F238E27FC236}">
                <a16:creationId xmlns:a16="http://schemas.microsoft.com/office/drawing/2014/main" id="{4C955EE8-C4AB-402F-B6AA-CE0B735845A5}"/>
              </a:ext>
            </a:extLst>
          </p:cNvPr>
          <p:cNvSpPr txBox="1"/>
          <p:nvPr/>
        </p:nvSpPr>
        <p:spPr>
          <a:xfrm>
            <a:off x="1537674" y="5624014"/>
            <a:ext cx="4041183" cy="369332"/>
          </a:xfrm>
          <a:prstGeom prst="rect">
            <a:avLst/>
          </a:prstGeom>
          <a:noFill/>
        </p:spPr>
        <p:txBody>
          <a:bodyPr wrap="square" rtlCol="0">
            <a:spAutoFit/>
          </a:bodyPr>
          <a:lstStyle/>
          <a:p>
            <a:r>
              <a:rPr lang="en-US" dirty="0">
                <a:latin typeface="Palatino Linotype" panose="02040502050505030304" pitchFamily="18" charset="0"/>
              </a:rPr>
              <a:t>With and without NaAlO</a:t>
            </a:r>
            <a:r>
              <a:rPr lang="en-US" baseline="-25000" dirty="0">
                <a:latin typeface="Palatino Linotype" panose="02040502050505030304" pitchFamily="18" charset="0"/>
              </a:rPr>
              <a:t>2</a:t>
            </a:r>
            <a:r>
              <a:rPr lang="en-US" dirty="0">
                <a:latin typeface="Palatino Linotype" panose="02040502050505030304" pitchFamily="18" charset="0"/>
              </a:rPr>
              <a:t> addition </a:t>
            </a:r>
          </a:p>
        </p:txBody>
      </p:sp>
    </p:spTree>
    <p:extLst>
      <p:ext uri="{BB962C8B-B14F-4D97-AF65-F5344CB8AC3E}">
        <p14:creationId xmlns:p14="http://schemas.microsoft.com/office/powerpoint/2010/main" val="362576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2769989"/>
          </a:xfrm>
          <a:prstGeom prst="rect">
            <a:avLst/>
          </a:prstGeom>
          <a:noFill/>
        </p:spPr>
        <p:txBody>
          <a:bodyPr wrap="square" rtlCol="0">
            <a:spAutoFit/>
          </a:bodyPr>
          <a:lstStyle/>
          <a:p>
            <a:r>
              <a:rPr lang="fr-FR" sz="2400" b="1" dirty="0">
                <a:latin typeface="Palatino Linotype" panose="02040502050505030304" pitchFamily="18" charset="0"/>
              </a:rPr>
              <a:t>Results and Discussion</a:t>
            </a:r>
          </a:p>
          <a:p>
            <a:endParaRPr lang="fr-FR" sz="2400" b="1" dirty="0">
              <a:latin typeface="Palatino Linotype" panose="02040502050505030304" pitchFamily="18" charset="0"/>
            </a:endParaRPr>
          </a:p>
          <a:p>
            <a:pPr algn="just"/>
            <a:r>
              <a:rPr lang="en-US" dirty="0">
                <a:latin typeface="Palatino Linotype" panose="02040502050505030304" pitchFamily="18" charset="0"/>
              </a:rPr>
              <a:t>The chemical composition of fly ash determined by means of XRF, contains mainly 78 % SiO</a:t>
            </a:r>
            <a:r>
              <a:rPr lang="en-US" baseline="-25000" dirty="0">
                <a:latin typeface="Palatino Linotype" panose="02040502050505030304" pitchFamily="18" charset="0"/>
              </a:rPr>
              <a:t>2</a:t>
            </a:r>
            <a:r>
              <a:rPr lang="en-US" dirty="0">
                <a:latin typeface="Palatino Linotype" panose="02040502050505030304" pitchFamily="18" charset="0"/>
              </a:rPr>
              <a:t> + Al</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whereas the impurities consist of metallic oxides such as Fe</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and CaO defined as class F coal fly ash corresponding with ASTM C618. Fly ash was treated with acid-washing XRF data (Table 1) indicate that most of the impurities (Fe</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CaO, were removed, thus increasing the mass ratio of SiO</a:t>
            </a:r>
            <a:r>
              <a:rPr lang="en-US" baseline="-25000" dirty="0">
                <a:latin typeface="Palatino Linotype" panose="02040502050505030304" pitchFamily="18" charset="0"/>
              </a:rPr>
              <a:t>2</a:t>
            </a:r>
            <a:r>
              <a:rPr lang="en-US" dirty="0">
                <a:latin typeface="Palatino Linotype" panose="02040502050505030304" pitchFamily="18" charset="0"/>
              </a:rPr>
              <a:t>/Al</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which was 1.8% before acid treatment and became 2.25% after treatment.   </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9B3A007-50F1-42BA-B6B7-D8FAD12F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graphicFrame>
        <p:nvGraphicFramePr>
          <p:cNvPr id="121" name="Table 120">
            <a:extLst>
              <a:ext uri="{FF2B5EF4-FFF2-40B4-BE49-F238E27FC236}">
                <a16:creationId xmlns:a16="http://schemas.microsoft.com/office/drawing/2014/main" id="{2768353F-2DB6-40DD-B744-B3EA8ACE4EFB}"/>
              </a:ext>
            </a:extLst>
          </p:cNvPr>
          <p:cNvGraphicFramePr>
            <a:graphicFrameLocks noGrp="1"/>
          </p:cNvGraphicFramePr>
          <p:nvPr>
            <p:extLst>
              <p:ext uri="{D42A27DB-BD31-4B8C-83A1-F6EECF244321}">
                <p14:modId xmlns:p14="http://schemas.microsoft.com/office/powerpoint/2010/main" val="2108375153"/>
              </p:ext>
            </p:extLst>
          </p:nvPr>
        </p:nvGraphicFramePr>
        <p:xfrm>
          <a:off x="868921" y="4084721"/>
          <a:ext cx="5828126" cy="2515111"/>
        </p:xfrm>
        <a:graphic>
          <a:graphicData uri="http://schemas.openxmlformats.org/drawingml/2006/table">
            <a:tbl>
              <a:tblPr firstRow="1" firstCol="1" bandRow="1"/>
              <a:tblGrid>
                <a:gridCol w="2794143">
                  <a:extLst>
                    <a:ext uri="{9D8B030D-6E8A-4147-A177-3AD203B41FA5}">
                      <a16:colId xmlns:a16="http://schemas.microsoft.com/office/drawing/2014/main" val="1213686835"/>
                    </a:ext>
                  </a:extLst>
                </a:gridCol>
                <a:gridCol w="1197604">
                  <a:extLst>
                    <a:ext uri="{9D8B030D-6E8A-4147-A177-3AD203B41FA5}">
                      <a16:colId xmlns:a16="http://schemas.microsoft.com/office/drawing/2014/main" val="2198229812"/>
                    </a:ext>
                  </a:extLst>
                </a:gridCol>
                <a:gridCol w="1836379">
                  <a:extLst>
                    <a:ext uri="{9D8B030D-6E8A-4147-A177-3AD203B41FA5}">
                      <a16:colId xmlns:a16="http://schemas.microsoft.com/office/drawing/2014/main" val="1185164117"/>
                    </a:ext>
                  </a:extLst>
                </a:gridCol>
              </a:tblGrid>
              <a:tr h="381155">
                <a:tc>
                  <a:txBody>
                    <a:bodyPr/>
                    <a:lstStyle/>
                    <a:p>
                      <a:pPr marL="0" marR="0" algn="ctr">
                        <a:lnSpc>
                          <a:spcPts val="1300"/>
                        </a:lnSpc>
                        <a:spcBef>
                          <a:spcPts val="0"/>
                        </a:spcBef>
                        <a:spcAft>
                          <a:spcPts val="0"/>
                        </a:spcAft>
                      </a:pPr>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Chemical composition (wt. %)</a:t>
                      </a:r>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Fly ash raw</a:t>
                      </a:r>
                      <a:endPar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Fly Ash acid treatment</a:t>
                      </a:r>
                      <a:endPar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014289"/>
                  </a:ext>
                </a:extLst>
              </a:tr>
              <a:tr h="193996">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SiO</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50.96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61.66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19479686"/>
                  </a:ext>
                </a:extLst>
              </a:tr>
              <a:tr h="193996">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27.45</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24.20</a:t>
                      </a:r>
                    </a:p>
                  </a:txBody>
                  <a:tcPr marL="68580" marR="68580" marT="0" marB="0">
                    <a:lnL>
                      <a:noFill/>
                    </a:lnL>
                    <a:lnR>
                      <a:noFill/>
                    </a:lnR>
                    <a:lnT>
                      <a:noFill/>
                    </a:lnT>
                    <a:lnB>
                      <a:noFill/>
                    </a:lnB>
                  </a:tcPr>
                </a:tc>
                <a:extLst>
                  <a:ext uri="{0D108BD9-81ED-4DB2-BD59-A6C34878D82A}">
                    <a16:rowId xmlns:a16="http://schemas.microsoft.com/office/drawing/2014/main" val="1410232582"/>
                  </a:ext>
                </a:extLst>
              </a:tr>
              <a:tr h="193996">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Fe</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endPar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7.02</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5.47</a:t>
                      </a:r>
                    </a:p>
                  </a:txBody>
                  <a:tcPr marL="68580" marR="68580" marT="0" marB="0">
                    <a:lnL>
                      <a:noFill/>
                    </a:lnL>
                    <a:lnR>
                      <a:noFill/>
                    </a:lnR>
                    <a:lnT>
                      <a:noFill/>
                    </a:lnT>
                    <a:lnB>
                      <a:noFill/>
                    </a:lnB>
                  </a:tcPr>
                </a:tc>
                <a:extLst>
                  <a:ext uri="{0D108BD9-81ED-4DB2-BD59-A6C34878D82A}">
                    <a16:rowId xmlns:a16="http://schemas.microsoft.com/office/drawing/2014/main" val="3101161188"/>
                  </a:ext>
                </a:extLst>
              </a:tr>
              <a:tr h="193996">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CaO</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4.22</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1.07</a:t>
                      </a:r>
                    </a:p>
                  </a:txBody>
                  <a:tcPr marL="68580" marR="68580" marT="0" marB="0">
                    <a:lnL>
                      <a:noFill/>
                    </a:lnL>
                    <a:lnR>
                      <a:noFill/>
                    </a:lnR>
                    <a:lnT>
                      <a:noFill/>
                    </a:lnT>
                    <a:lnB>
                      <a:noFill/>
                    </a:lnB>
                  </a:tcPr>
                </a:tc>
                <a:extLst>
                  <a:ext uri="{0D108BD9-81ED-4DB2-BD59-A6C34878D82A}">
                    <a16:rowId xmlns:a16="http://schemas.microsoft.com/office/drawing/2014/main" val="1103557562"/>
                  </a:ext>
                </a:extLst>
              </a:tr>
              <a:tr h="193996">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3.34</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3.21</a:t>
                      </a:r>
                    </a:p>
                  </a:txBody>
                  <a:tcPr marL="68580" marR="68580" marT="0" marB="0">
                    <a:lnL>
                      <a:noFill/>
                    </a:lnL>
                    <a:lnR>
                      <a:noFill/>
                    </a:lnR>
                    <a:lnT>
                      <a:noFill/>
                    </a:lnT>
                    <a:lnB>
                      <a:noFill/>
                    </a:lnB>
                  </a:tcPr>
                </a:tc>
                <a:extLst>
                  <a:ext uri="{0D108BD9-81ED-4DB2-BD59-A6C34878D82A}">
                    <a16:rowId xmlns:a16="http://schemas.microsoft.com/office/drawing/2014/main" val="3067812237"/>
                  </a:ext>
                </a:extLst>
              </a:tr>
              <a:tr h="193996">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TiO</a:t>
                      </a:r>
                      <a:r>
                        <a:rPr lang="en-US" sz="1400" baseline="-25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endPar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1.74</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1.92</a:t>
                      </a:r>
                    </a:p>
                  </a:txBody>
                  <a:tcPr marL="68580" marR="68580" marT="0" marB="0">
                    <a:lnL>
                      <a:noFill/>
                    </a:lnL>
                    <a:lnR>
                      <a:noFill/>
                    </a:lnR>
                    <a:lnT>
                      <a:noFill/>
                    </a:lnT>
                    <a:lnB>
                      <a:noFill/>
                    </a:lnB>
                  </a:tcPr>
                </a:tc>
                <a:extLst>
                  <a:ext uri="{0D108BD9-81ED-4DB2-BD59-A6C34878D82A}">
                    <a16:rowId xmlns:a16="http://schemas.microsoft.com/office/drawing/2014/main" val="4253909305"/>
                  </a:ext>
                </a:extLst>
              </a:tr>
              <a:tr h="193996">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a:t>
                      </a:r>
                      <a:r>
                        <a:rPr lang="en-US" sz="1400" baseline="-25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endPar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1.52</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0.18</a:t>
                      </a:r>
                    </a:p>
                  </a:txBody>
                  <a:tcPr marL="68580" marR="68580" marT="0" marB="0">
                    <a:lnL>
                      <a:noFill/>
                    </a:lnL>
                    <a:lnR>
                      <a:noFill/>
                    </a:lnR>
                    <a:lnT>
                      <a:noFill/>
                    </a:lnT>
                    <a:lnB>
                      <a:noFill/>
                    </a:lnB>
                  </a:tcPr>
                </a:tc>
                <a:extLst>
                  <a:ext uri="{0D108BD9-81ED-4DB2-BD59-A6C34878D82A}">
                    <a16:rowId xmlns:a16="http://schemas.microsoft.com/office/drawing/2014/main" val="730670707"/>
                  </a:ext>
                </a:extLst>
              </a:tr>
              <a:tr h="193996">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MgO</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1.28</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0.75</a:t>
                      </a:r>
                    </a:p>
                  </a:txBody>
                  <a:tcPr marL="68580" marR="68580" marT="0" marB="0">
                    <a:lnL>
                      <a:noFill/>
                    </a:lnL>
                    <a:lnR>
                      <a:noFill/>
                    </a:lnR>
                    <a:lnT>
                      <a:noFill/>
                    </a:lnT>
                    <a:lnB>
                      <a:noFill/>
                    </a:lnB>
                  </a:tcPr>
                </a:tc>
                <a:extLst>
                  <a:ext uri="{0D108BD9-81ED-4DB2-BD59-A6C34878D82A}">
                    <a16:rowId xmlns:a16="http://schemas.microsoft.com/office/drawing/2014/main" val="2800152811"/>
                  </a:ext>
                </a:extLst>
              </a:tr>
              <a:tr h="193996">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a:t>
                      </a:r>
                      <a:r>
                        <a:rPr lang="en-US" sz="1400" baseline="-25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0.92</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0.68</a:t>
                      </a:r>
                    </a:p>
                  </a:txBody>
                  <a:tcPr marL="68580" marR="68580" marT="0" marB="0">
                    <a:lnL>
                      <a:noFill/>
                    </a:lnL>
                    <a:lnR>
                      <a:noFill/>
                    </a:lnR>
                    <a:lnT>
                      <a:noFill/>
                    </a:lnT>
                    <a:lnB>
                      <a:noFill/>
                    </a:lnB>
                  </a:tcPr>
                </a:tc>
                <a:extLst>
                  <a:ext uri="{0D108BD9-81ED-4DB2-BD59-A6C34878D82A}">
                    <a16:rowId xmlns:a16="http://schemas.microsoft.com/office/drawing/2014/main" val="336674529"/>
                  </a:ext>
                </a:extLst>
              </a:tr>
              <a:tr h="193996">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
                      </a:r>
                      <a:r>
                        <a:rPr lang="en-US" sz="1400" baseline="-25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400" baseline="-25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endPar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0.77</a:t>
                      </a:r>
                    </a:p>
                  </a:txBody>
                  <a:tcPr marL="68580" marR="68580" marT="0" marB="0">
                    <a:lnL>
                      <a:noFill/>
                    </a:lnL>
                    <a:lnR>
                      <a:noFill/>
                    </a:lnR>
                    <a:lnT>
                      <a:noFill/>
                    </a:lnT>
                    <a:lnB>
                      <a:noFill/>
                    </a:lnB>
                  </a:tcPr>
                </a:tc>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0.23</a:t>
                      </a:r>
                    </a:p>
                  </a:txBody>
                  <a:tcPr marL="68580" marR="68580" marT="0" marB="0">
                    <a:lnL>
                      <a:noFill/>
                    </a:lnL>
                    <a:lnR>
                      <a:noFill/>
                    </a:lnR>
                    <a:lnT>
                      <a:noFill/>
                    </a:lnT>
                    <a:lnB>
                      <a:noFill/>
                    </a:lnB>
                  </a:tcPr>
                </a:tc>
                <a:extLst>
                  <a:ext uri="{0D108BD9-81ED-4DB2-BD59-A6C34878D82A}">
                    <a16:rowId xmlns:a16="http://schemas.microsoft.com/office/drawing/2014/main" val="851540885"/>
                  </a:ext>
                </a:extLst>
              </a:tr>
              <a:tr h="193996">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SiO</a:t>
                      </a:r>
                      <a:r>
                        <a:rPr lang="en-US" sz="1400" baseline="-25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/Al</a:t>
                      </a:r>
                      <a:r>
                        <a:rPr lang="en-US" sz="1400" baseline="-25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a:t>
                      </a:r>
                      <a:r>
                        <a:rPr lang="en-US" sz="1400" baseline="-25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endPar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368773"/>
                  </a:ext>
                </a:extLst>
              </a:tr>
            </a:tbl>
          </a:graphicData>
        </a:graphic>
      </p:graphicFrame>
      <p:sp>
        <p:nvSpPr>
          <p:cNvPr id="122" name="TextBox 121">
            <a:extLst>
              <a:ext uri="{FF2B5EF4-FFF2-40B4-BE49-F238E27FC236}">
                <a16:creationId xmlns:a16="http://schemas.microsoft.com/office/drawing/2014/main" id="{E19E4D8F-01EA-42AE-9B8F-FAAB77AB2FD1}"/>
              </a:ext>
            </a:extLst>
          </p:cNvPr>
          <p:cNvSpPr txBox="1"/>
          <p:nvPr/>
        </p:nvSpPr>
        <p:spPr>
          <a:xfrm>
            <a:off x="453390" y="3585589"/>
            <a:ext cx="8465820" cy="369332"/>
          </a:xfrm>
          <a:prstGeom prst="rect">
            <a:avLst/>
          </a:prstGeom>
          <a:noFill/>
        </p:spPr>
        <p:txBody>
          <a:bodyPr wrap="square" rtlCol="0">
            <a:spAutoFit/>
          </a:bodyPr>
          <a:lstStyle/>
          <a:p>
            <a:r>
              <a:rPr lang="en-US" sz="1400" b="1" dirty="0">
                <a:latin typeface="Palatino Linotype" panose="02040502050505030304" pitchFamily="18" charset="0"/>
              </a:rPr>
              <a:t>Table 1</a:t>
            </a:r>
            <a:r>
              <a:rPr lang="en-US" sz="1400" dirty="0">
                <a:latin typeface="Palatino Linotype" panose="02040502050505030304" pitchFamily="18" charset="0"/>
              </a:rPr>
              <a:t>. Chemical composition of raw and acid-treated fly ash analyzed by XRF</a:t>
            </a:r>
            <a:r>
              <a:rPr lang="en-US" dirty="0">
                <a:latin typeface="Palatino Linotype" panose="02040502050505030304" pitchFamily="18" charset="0"/>
              </a:rPr>
              <a:t>.</a:t>
            </a:r>
          </a:p>
        </p:txBody>
      </p:sp>
    </p:spTree>
    <p:extLst>
      <p:ext uri="{BB962C8B-B14F-4D97-AF65-F5344CB8AC3E}">
        <p14:creationId xmlns:p14="http://schemas.microsoft.com/office/powerpoint/2010/main" val="88561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135" name="TextBox 134">
            <a:extLst>
              <a:ext uri="{FF2B5EF4-FFF2-40B4-BE49-F238E27FC236}">
                <a16:creationId xmlns:a16="http://schemas.microsoft.com/office/drawing/2014/main" id="{C965AA71-982B-4D15-B6DB-966CD4EBB3BD}"/>
              </a:ext>
            </a:extLst>
          </p:cNvPr>
          <p:cNvSpPr txBox="1"/>
          <p:nvPr/>
        </p:nvSpPr>
        <p:spPr>
          <a:xfrm>
            <a:off x="746759" y="520698"/>
            <a:ext cx="7750125" cy="2585323"/>
          </a:xfrm>
          <a:prstGeom prst="rect">
            <a:avLst/>
          </a:prstGeom>
          <a:noFill/>
        </p:spPr>
        <p:txBody>
          <a:bodyPr wrap="square" rtlCol="0">
            <a:spAutoFit/>
          </a:bodyPr>
          <a:lstStyle/>
          <a:p>
            <a:pPr algn="just"/>
            <a:r>
              <a:rPr lang="en-US" b="1" dirty="0">
                <a:solidFill>
                  <a:schemeClr val="accent2"/>
                </a:solidFill>
                <a:latin typeface="Palatino Linotype" panose="02040502050505030304" pitchFamily="18" charset="0"/>
              </a:rPr>
              <a:t>XRD</a:t>
            </a:r>
            <a:r>
              <a:rPr lang="en-US" dirty="0">
                <a:latin typeface="Palatino Linotype" panose="02040502050505030304" pitchFamily="18" charset="0"/>
              </a:rPr>
              <a:t> data indicate that the mineral composition of fly ash does not change with the acid treatment. The untreated carbon fly ash had a purity of 79% (Na</a:t>
            </a:r>
            <a:r>
              <a:rPr lang="en-US" baseline="-25000" dirty="0">
                <a:latin typeface="Palatino Linotype" panose="02040502050505030304" pitchFamily="18" charset="0"/>
              </a:rPr>
              <a:t>2</a:t>
            </a:r>
            <a:r>
              <a:rPr lang="en-US" dirty="0">
                <a:latin typeface="Palatino Linotype" panose="02040502050505030304" pitchFamily="18" charset="0"/>
              </a:rPr>
              <a:t>O, SiO</a:t>
            </a:r>
            <a:r>
              <a:rPr lang="en-US" baseline="-25000" dirty="0">
                <a:latin typeface="Palatino Linotype" panose="02040502050505030304" pitchFamily="18" charset="0"/>
              </a:rPr>
              <a:t>2</a:t>
            </a:r>
            <a:r>
              <a:rPr lang="en-US" dirty="0">
                <a:latin typeface="Palatino Linotype" panose="02040502050505030304" pitchFamily="18" charset="0"/>
              </a:rPr>
              <a:t> and Al</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while the HCl treatment provided a purity of the material of up to 87% (Na</a:t>
            </a:r>
            <a:r>
              <a:rPr lang="en-US" baseline="-25000" dirty="0">
                <a:latin typeface="Palatino Linotype" panose="02040502050505030304" pitchFamily="18" charset="0"/>
              </a:rPr>
              <a:t>2</a:t>
            </a:r>
            <a:r>
              <a:rPr lang="en-US" dirty="0">
                <a:latin typeface="Palatino Linotype" panose="02040502050505030304" pitchFamily="18" charset="0"/>
              </a:rPr>
              <a:t>O, SiO</a:t>
            </a:r>
            <a:r>
              <a:rPr lang="en-US" baseline="-25000" dirty="0">
                <a:latin typeface="Palatino Linotype" panose="02040502050505030304" pitchFamily="18" charset="0"/>
              </a:rPr>
              <a:t>2</a:t>
            </a:r>
            <a:r>
              <a:rPr lang="en-US" dirty="0">
                <a:latin typeface="Palatino Linotype" panose="02040502050505030304" pitchFamily="18" charset="0"/>
              </a:rPr>
              <a:t> and Al</a:t>
            </a:r>
            <a:r>
              <a:rPr lang="en-US" baseline="-25000" dirty="0">
                <a:latin typeface="Palatino Linotype" panose="02040502050505030304" pitchFamily="18" charset="0"/>
              </a:rPr>
              <a:t>2</a:t>
            </a:r>
            <a:r>
              <a:rPr lang="en-US" dirty="0">
                <a:latin typeface="Palatino Linotype" panose="02040502050505030304" pitchFamily="18" charset="0"/>
              </a:rPr>
              <a:t>O</a:t>
            </a:r>
            <a:r>
              <a:rPr lang="en-US" baseline="-25000" dirty="0">
                <a:latin typeface="Palatino Linotype" panose="02040502050505030304" pitchFamily="18" charset="0"/>
              </a:rPr>
              <a:t>3</a:t>
            </a:r>
            <a:r>
              <a:rPr lang="en-US" dirty="0">
                <a:latin typeface="Palatino Linotype" panose="02040502050505030304" pitchFamily="18" charset="0"/>
              </a:rPr>
              <a:t>). The specific surface, instead, slightly increases after the treatment with acid, from 1.5 m</a:t>
            </a:r>
            <a:r>
              <a:rPr lang="en-US" baseline="30000" dirty="0">
                <a:latin typeface="Palatino Linotype" panose="02040502050505030304" pitchFamily="18" charset="0"/>
              </a:rPr>
              <a:t>2</a:t>
            </a:r>
            <a:r>
              <a:rPr lang="en-US" dirty="0">
                <a:latin typeface="Palatino Linotype" panose="02040502050505030304" pitchFamily="18" charset="0"/>
              </a:rPr>
              <a:t>/g to 2.9 m</a:t>
            </a:r>
            <a:r>
              <a:rPr lang="en-US" baseline="30000" dirty="0">
                <a:latin typeface="Palatino Linotype" panose="02040502050505030304" pitchFamily="18" charset="0"/>
              </a:rPr>
              <a:t>2</a:t>
            </a:r>
            <a:r>
              <a:rPr lang="en-US" dirty="0">
                <a:latin typeface="Palatino Linotype" panose="02040502050505030304" pitchFamily="18" charset="0"/>
              </a:rPr>
              <a:t>/g. </a:t>
            </a:r>
          </a:p>
          <a:p>
            <a:pPr algn="just"/>
            <a:endParaRPr lang="en-US" dirty="0">
              <a:latin typeface="Palatino Linotype" panose="02040502050505030304" pitchFamily="18" charset="0"/>
            </a:endParaRPr>
          </a:p>
          <a:p>
            <a:pPr algn="just"/>
            <a:r>
              <a:rPr lang="en-US" dirty="0">
                <a:latin typeface="Palatino Linotype" panose="02040502050505030304" pitchFamily="18" charset="0"/>
              </a:rPr>
              <a:t>XRD patter displays also FA after fusion at 550 °C for 1 hour with NaOH. The profile indicates the formation of sodium silicate (Na</a:t>
            </a:r>
            <a:r>
              <a:rPr lang="en-US" baseline="-25000" dirty="0">
                <a:latin typeface="Palatino Linotype" panose="02040502050505030304" pitchFamily="18" charset="0"/>
              </a:rPr>
              <a:t>2</a:t>
            </a:r>
            <a:r>
              <a:rPr lang="en-US" dirty="0">
                <a:latin typeface="Palatino Linotype" panose="02040502050505030304" pitchFamily="18" charset="0"/>
              </a:rPr>
              <a:t>SiO</a:t>
            </a:r>
            <a:r>
              <a:rPr lang="en-US" baseline="-25000" dirty="0">
                <a:latin typeface="Palatino Linotype" panose="02040502050505030304" pitchFamily="18" charset="0"/>
              </a:rPr>
              <a:t>3</a:t>
            </a:r>
            <a:r>
              <a:rPr lang="en-US" dirty="0">
                <a:latin typeface="Palatino Linotype" panose="02040502050505030304" pitchFamily="18" charset="0"/>
              </a:rPr>
              <a:t>) (Ref. 00-016-0818) and silicon oxide dealuminate (Al</a:t>
            </a:r>
            <a:r>
              <a:rPr lang="en-US" baseline="-25000" dirty="0">
                <a:latin typeface="Palatino Linotype" panose="02040502050505030304" pitchFamily="18" charset="0"/>
              </a:rPr>
              <a:t>2</a:t>
            </a:r>
            <a:r>
              <a:rPr lang="en-US" dirty="0">
                <a:latin typeface="Palatino Linotype" panose="02040502050505030304" pitchFamily="18" charset="0"/>
              </a:rPr>
              <a:t>SiO</a:t>
            </a:r>
            <a:r>
              <a:rPr lang="en-US" baseline="-25000" dirty="0">
                <a:latin typeface="Palatino Linotype" panose="02040502050505030304" pitchFamily="18" charset="0"/>
              </a:rPr>
              <a:t>5</a:t>
            </a:r>
            <a:r>
              <a:rPr lang="en-US" dirty="0">
                <a:latin typeface="Palatino Linotype" panose="02040502050505030304" pitchFamily="18" charset="0"/>
              </a:rPr>
              <a:t>) (Ref. 01-088-0890).</a:t>
            </a:r>
          </a:p>
        </p:txBody>
      </p:sp>
      <p:grpSp>
        <p:nvGrpSpPr>
          <p:cNvPr id="15" name="Group 14">
            <a:extLst>
              <a:ext uri="{FF2B5EF4-FFF2-40B4-BE49-F238E27FC236}">
                <a16:creationId xmlns:a16="http://schemas.microsoft.com/office/drawing/2014/main" id="{6D707184-32E1-4407-8E6C-D90CCDD9EAC1}"/>
              </a:ext>
            </a:extLst>
          </p:cNvPr>
          <p:cNvGrpSpPr/>
          <p:nvPr/>
        </p:nvGrpSpPr>
        <p:grpSpPr>
          <a:xfrm>
            <a:off x="342797" y="3278523"/>
            <a:ext cx="6727060" cy="3442952"/>
            <a:chOff x="60329" y="-86406"/>
            <a:chExt cx="5520753" cy="6094036"/>
          </a:xfrm>
        </p:grpSpPr>
        <p:grpSp>
          <p:nvGrpSpPr>
            <p:cNvPr id="16" name="Group 15">
              <a:extLst>
                <a:ext uri="{FF2B5EF4-FFF2-40B4-BE49-F238E27FC236}">
                  <a16:creationId xmlns:a16="http://schemas.microsoft.com/office/drawing/2014/main" id="{3BD7986E-F3A5-4670-9235-22E785D4765C}"/>
                </a:ext>
              </a:extLst>
            </p:cNvPr>
            <p:cNvGrpSpPr/>
            <p:nvPr/>
          </p:nvGrpSpPr>
          <p:grpSpPr>
            <a:xfrm>
              <a:off x="161182" y="-86406"/>
              <a:ext cx="5419900" cy="5786277"/>
              <a:chOff x="158246" y="-167271"/>
              <a:chExt cx="5812646" cy="6791206"/>
            </a:xfrm>
          </p:grpSpPr>
          <p:grpSp>
            <p:nvGrpSpPr>
              <p:cNvPr id="19" name="Group 18">
                <a:extLst>
                  <a:ext uri="{FF2B5EF4-FFF2-40B4-BE49-F238E27FC236}">
                    <a16:creationId xmlns:a16="http://schemas.microsoft.com/office/drawing/2014/main" id="{3531F44C-9C68-4BFF-B0E1-B6FC803D51BA}"/>
                  </a:ext>
                </a:extLst>
              </p:cNvPr>
              <p:cNvGrpSpPr/>
              <p:nvPr/>
            </p:nvGrpSpPr>
            <p:grpSpPr>
              <a:xfrm>
                <a:off x="158246" y="-167271"/>
                <a:ext cx="5812646" cy="6791206"/>
                <a:chOff x="137601" y="-474416"/>
                <a:chExt cx="8573966" cy="7604572"/>
              </a:xfrm>
            </p:grpSpPr>
            <p:grpSp>
              <p:nvGrpSpPr>
                <p:cNvPr id="22" name="Group 21">
                  <a:extLst>
                    <a:ext uri="{FF2B5EF4-FFF2-40B4-BE49-F238E27FC236}">
                      <a16:creationId xmlns:a16="http://schemas.microsoft.com/office/drawing/2014/main" id="{ED632724-913A-44F3-970E-349FE642F216}"/>
                    </a:ext>
                  </a:extLst>
                </p:cNvPr>
                <p:cNvGrpSpPr/>
                <p:nvPr/>
              </p:nvGrpSpPr>
              <p:grpSpPr>
                <a:xfrm>
                  <a:off x="137601" y="-474416"/>
                  <a:ext cx="8171468" cy="7604572"/>
                  <a:chOff x="137601" y="-1077463"/>
                  <a:chExt cx="8171468" cy="9201534"/>
                </a:xfrm>
              </p:grpSpPr>
              <p:sp>
                <p:nvSpPr>
                  <p:cNvPr id="25" name="Rectangle 24">
                    <a:extLst>
                      <a:ext uri="{FF2B5EF4-FFF2-40B4-BE49-F238E27FC236}">
                        <a16:creationId xmlns:a16="http://schemas.microsoft.com/office/drawing/2014/main" id="{203D7BB8-6D50-46A5-8A14-84B04E82944D}"/>
                      </a:ext>
                    </a:extLst>
                  </p:cNvPr>
                  <p:cNvSpPr>
                    <a:spLocks noChangeArrowheads="1"/>
                  </p:cNvSpPr>
                  <p:nvPr/>
                </p:nvSpPr>
                <p:spPr bwMode="auto">
                  <a:xfrm>
                    <a:off x="292279" y="2735258"/>
                    <a:ext cx="7905751" cy="5276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6" name="Line 6">
                    <a:extLst>
                      <a:ext uri="{FF2B5EF4-FFF2-40B4-BE49-F238E27FC236}">
                        <a16:creationId xmlns:a16="http://schemas.microsoft.com/office/drawing/2014/main" id="{71C00B59-7AAD-4DBB-BFCF-C1119C01F56C}"/>
                      </a:ext>
                    </a:extLst>
                  </p:cNvPr>
                  <p:cNvCxnSpPr/>
                  <p:nvPr/>
                </p:nvCxnSpPr>
                <p:spPr bwMode="auto">
                  <a:xfrm flipH="1">
                    <a:off x="309655" y="7378052"/>
                    <a:ext cx="936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7" name="Line 7">
                    <a:extLst>
                      <a:ext uri="{FF2B5EF4-FFF2-40B4-BE49-F238E27FC236}">
                        <a16:creationId xmlns:a16="http://schemas.microsoft.com/office/drawing/2014/main" id="{3ED19B85-375A-4F62-955C-B64E20E016D8}"/>
                      </a:ext>
                    </a:extLst>
                  </p:cNvPr>
                  <p:cNvCxnSpPr/>
                  <p:nvPr/>
                </p:nvCxnSpPr>
                <p:spPr bwMode="auto">
                  <a:xfrm>
                    <a:off x="403317" y="7378052"/>
                    <a:ext cx="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28" name="Rectangle 27">
                    <a:extLst>
                      <a:ext uri="{FF2B5EF4-FFF2-40B4-BE49-F238E27FC236}">
                        <a16:creationId xmlns:a16="http://schemas.microsoft.com/office/drawing/2014/main" id="{D4514DBB-2335-49F2-A52A-9498BEB252E7}"/>
                      </a:ext>
                    </a:extLst>
                  </p:cNvPr>
                  <p:cNvSpPr>
                    <a:spLocks noChangeArrowheads="1"/>
                  </p:cNvSpPr>
                  <p:nvPr/>
                </p:nvSpPr>
                <p:spPr bwMode="auto">
                  <a:xfrm>
                    <a:off x="137601" y="7317418"/>
                    <a:ext cx="213317" cy="5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29" name="Line 9">
                    <a:extLst>
                      <a:ext uri="{FF2B5EF4-FFF2-40B4-BE49-F238E27FC236}">
                        <a16:creationId xmlns:a16="http://schemas.microsoft.com/office/drawing/2014/main" id="{3D52DECF-AD7D-4778-B45D-D5E6CAC618CE}"/>
                      </a:ext>
                    </a:extLst>
                  </p:cNvPr>
                  <p:cNvCxnSpPr/>
                  <p:nvPr/>
                </p:nvCxnSpPr>
                <p:spPr bwMode="auto">
                  <a:xfrm flipH="1">
                    <a:off x="309655" y="6242990"/>
                    <a:ext cx="936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0" name="Line 10">
                    <a:extLst>
                      <a:ext uri="{FF2B5EF4-FFF2-40B4-BE49-F238E27FC236}">
                        <a16:creationId xmlns:a16="http://schemas.microsoft.com/office/drawing/2014/main" id="{17FE2488-0603-4A0C-ACAC-73F347C4C36D}"/>
                      </a:ext>
                    </a:extLst>
                  </p:cNvPr>
                  <p:cNvCxnSpPr/>
                  <p:nvPr/>
                </p:nvCxnSpPr>
                <p:spPr bwMode="auto">
                  <a:xfrm>
                    <a:off x="403317" y="6242990"/>
                    <a:ext cx="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1" name="Line 12">
                    <a:extLst>
                      <a:ext uri="{FF2B5EF4-FFF2-40B4-BE49-F238E27FC236}">
                        <a16:creationId xmlns:a16="http://schemas.microsoft.com/office/drawing/2014/main" id="{BC586EA5-01A2-4D0A-93EC-E8981B16021C}"/>
                      </a:ext>
                    </a:extLst>
                  </p:cNvPr>
                  <p:cNvCxnSpPr/>
                  <p:nvPr/>
                </p:nvCxnSpPr>
                <p:spPr bwMode="auto">
                  <a:xfrm flipH="1">
                    <a:off x="309655" y="5115865"/>
                    <a:ext cx="936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2" name="Line 13">
                    <a:extLst>
                      <a:ext uri="{FF2B5EF4-FFF2-40B4-BE49-F238E27FC236}">
                        <a16:creationId xmlns:a16="http://schemas.microsoft.com/office/drawing/2014/main" id="{D207C6EF-A500-407E-9917-AF3B1EE6AEDF}"/>
                      </a:ext>
                    </a:extLst>
                  </p:cNvPr>
                  <p:cNvCxnSpPr/>
                  <p:nvPr/>
                </p:nvCxnSpPr>
                <p:spPr bwMode="auto">
                  <a:xfrm>
                    <a:off x="403317" y="5115865"/>
                    <a:ext cx="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3" name="Line 17">
                    <a:extLst>
                      <a:ext uri="{FF2B5EF4-FFF2-40B4-BE49-F238E27FC236}">
                        <a16:creationId xmlns:a16="http://schemas.microsoft.com/office/drawing/2014/main" id="{4870CF8A-5D1A-49AF-9DF6-32CBBB05A261}"/>
                      </a:ext>
                    </a:extLst>
                  </p:cNvPr>
                  <p:cNvCxnSpPr/>
                  <p:nvPr/>
                </p:nvCxnSpPr>
                <p:spPr bwMode="auto">
                  <a:xfrm>
                    <a:off x="5033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4" name="Line 18">
                    <a:extLst>
                      <a:ext uri="{FF2B5EF4-FFF2-40B4-BE49-F238E27FC236}">
                        <a16:creationId xmlns:a16="http://schemas.microsoft.com/office/drawing/2014/main" id="{C02710D7-61B5-41D5-ADCA-FC9CD253BEE0}"/>
                      </a:ext>
                    </a:extLst>
                  </p:cNvPr>
                  <p:cNvCxnSpPr/>
                  <p:nvPr/>
                </p:nvCxnSpPr>
                <p:spPr bwMode="auto">
                  <a:xfrm>
                    <a:off x="61128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5" name="Line 19">
                    <a:extLst>
                      <a:ext uri="{FF2B5EF4-FFF2-40B4-BE49-F238E27FC236}">
                        <a16:creationId xmlns:a16="http://schemas.microsoft.com/office/drawing/2014/main" id="{6A6716E0-14BF-4BC9-B08A-A41D9B34FBEA}"/>
                      </a:ext>
                    </a:extLst>
                  </p:cNvPr>
                  <p:cNvCxnSpPr/>
                  <p:nvPr/>
                </p:nvCxnSpPr>
                <p:spPr bwMode="auto">
                  <a:xfrm>
                    <a:off x="71764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6" name="Line 20">
                    <a:extLst>
                      <a:ext uri="{FF2B5EF4-FFF2-40B4-BE49-F238E27FC236}">
                        <a16:creationId xmlns:a16="http://schemas.microsoft.com/office/drawing/2014/main" id="{20BD03DE-BD10-45E5-B71F-6E72EE2D0B80}"/>
                      </a:ext>
                    </a:extLst>
                  </p:cNvPr>
                  <p:cNvCxnSpPr/>
                  <p:nvPr/>
                </p:nvCxnSpPr>
                <p:spPr bwMode="auto">
                  <a:xfrm>
                    <a:off x="8240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7" name="Line 21">
                    <a:extLst>
                      <a:ext uri="{FF2B5EF4-FFF2-40B4-BE49-F238E27FC236}">
                        <a16:creationId xmlns:a16="http://schemas.microsoft.com/office/drawing/2014/main" id="{B986BCC5-DB29-4479-9AD9-39BBD92E065F}"/>
                      </a:ext>
                    </a:extLst>
                  </p:cNvPr>
                  <p:cNvCxnSpPr/>
                  <p:nvPr/>
                </p:nvCxnSpPr>
                <p:spPr bwMode="auto">
                  <a:xfrm>
                    <a:off x="9256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8" name="Line 22">
                    <a:extLst>
                      <a:ext uri="{FF2B5EF4-FFF2-40B4-BE49-F238E27FC236}">
                        <a16:creationId xmlns:a16="http://schemas.microsoft.com/office/drawing/2014/main" id="{ECE4BC7A-9539-4A56-848B-3034A7D90CC6}"/>
                      </a:ext>
                    </a:extLst>
                  </p:cNvPr>
                  <p:cNvCxnSpPr/>
                  <p:nvPr/>
                </p:nvCxnSpPr>
                <p:spPr bwMode="auto">
                  <a:xfrm>
                    <a:off x="925605" y="7392340"/>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39" name="Rectangle 38">
                    <a:extLst>
                      <a:ext uri="{FF2B5EF4-FFF2-40B4-BE49-F238E27FC236}">
                        <a16:creationId xmlns:a16="http://schemas.microsoft.com/office/drawing/2014/main" id="{07BF6FA0-DD83-4FAA-93D9-333E2228FAD2}"/>
                      </a:ext>
                    </a:extLst>
                  </p:cNvPr>
                  <p:cNvSpPr>
                    <a:spLocks noChangeArrowheads="1"/>
                  </p:cNvSpPr>
                  <p:nvPr/>
                </p:nvSpPr>
                <p:spPr bwMode="auto">
                  <a:xfrm>
                    <a:off x="865167" y="7471401"/>
                    <a:ext cx="203811" cy="58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40" name="Line 24">
                    <a:extLst>
                      <a:ext uri="{FF2B5EF4-FFF2-40B4-BE49-F238E27FC236}">
                        <a16:creationId xmlns:a16="http://schemas.microsoft.com/office/drawing/2014/main" id="{DAC41C19-FAD9-41A6-B898-5F2E1ABD97AB}"/>
                      </a:ext>
                    </a:extLst>
                  </p:cNvPr>
                  <p:cNvCxnSpPr/>
                  <p:nvPr/>
                </p:nvCxnSpPr>
                <p:spPr bwMode="auto">
                  <a:xfrm>
                    <a:off x="10319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1" name="Line 25">
                    <a:extLst>
                      <a:ext uri="{FF2B5EF4-FFF2-40B4-BE49-F238E27FC236}">
                        <a16:creationId xmlns:a16="http://schemas.microsoft.com/office/drawing/2014/main" id="{84822EB9-9F5D-4887-830D-4D526BEF781C}"/>
                      </a:ext>
                    </a:extLst>
                  </p:cNvPr>
                  <p:cNvCxnSpPr/>
                  <p:nvPr/>
                </p:nvCxnSpPr>
                <p:spPr bwMode="auto">
                  <a:xfrm>
                    <a:off x="11383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2" name="Line 26">
                    <a:extLst>
                      <a:ext uri="{FF2B5EF4-FFF2-40B4-BE49-F238E27FC236}">
                        <a16:creationId xmlns:a16="http://schemas.microsoft.com/office/drawing/2014/main" id="{968F2AB8-ACB3-4390-83FD-1034E35D7DAA}"/>
                      </a:ext>
                    </a:extLst>
                  </p:cNvPr>
                  <p:cNvCxnSpPr/>
                  <p:nvPr/>
                </p:nvCxnSpPr>
                <p:spPr bwMode="auto">
                  <a:xfrm>
                    <a:off x="124628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3" name="Line 27">
                    <a:extLst>
                      <a:ext uri="{FF2B5EF4-FFF2-40B4-BE49-F238E27FC236}">
                        <a16:creationId xmlns:a16="http://schemas.microsoft.com/office/drawing/2014/main" id="{8A46C4DC-B7D4-4FAA-9A90-9B95A9BB314F}"/>
                      </a:ext>
                    </a:extLst>
                  </p:cNvPr>
                  <p:cNvCxnSpPr/>
                  <p:nvPr/>
                </p:nvCxnSpPr>
                <p:spPr bwMode="auto">
                  <a:xfrm>
                    <a:off x="135264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4" name="Line 28">
                    <a:extLst>
                      <a:ext uri="{FF2B5EF4-FFF2-40B4-BE49-F238E27FC236}">
                        <a16:creationId xmlns:a16="http://schemas.microsoft.com/office/drawing/2014/main" id="{C4F22159-B0DD-46EC-93EE-D829408031D4}"/>
                      </a:ext>
                    </a:extLst>
                  </p:cNvPr>
                  <p:cNvCxnSpPr/>
                  <p:nvPr/>
                </p:nvCxnSpPr>
                <p:spPr bwMode="auto">
                  <a:xfrm>
                    <a:off x="145265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5" name="Line 29">
                    <a:extLst>
                      <a:ext uri="{FF2B5EF4-FFF2-40B4-BE49-F238E27FC236}">
                        <a16:creationId xmlns:a16="http://schemas.microsoft.com/office/drawing/2014/main" id="{19F93BF6-8A66-42E5-918F-2D3052E21B62}"/>
                      </a:ext>
                    </a:extLst>
                  </p:cNvPr>
                  <p:cNvCxnSpPr/>
                  <p:nvPr/>
                </p:nvCxnSpPr>
                <p:spPr bwMode="auto">
                  <a:xfrm>
                    <a:off x="15606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6" name="Line 30">
                    <a:extLst>
                      <a:ext uri="{FF2B5EF4-FFF2-40B4-BE49-F238E27FC236}">
                        <a16:creationId xmlns:a16="http://schemas.microsoft.com/office/drawing/2014/main" id="{D008736E-99A5-4AEB-8368-6B555CDA5AC2}"/>
                      </a:ext>
                    </a:extLst>
                  </p:cNvPr>
                  <p:cNvCxnSpPr/>
                  <p:nvPr/>
                </p:nvCxnSpPr>
                <p:spPr bwMode="auto">
                  <a:xfrm>
                    <a:off x="16669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7" name="Line 31">
                    <a:extLst>
                      <a:ext uri="{FF2B5EF4-FFF2-40B4-BE49-F238E27FC236}">
                        <a16:creationId xmlns:a16="http://schemas.microsoft.com/office/drawing/2014/main" id="{95E1133C-E988-4442-9F66-D76E6819AAB3}"/>
                      </a:ext>
                    </a:extLst>
                  </p:cNvPr>
                  <p:cNvCxnSpPr/>
                  <p:nvPr/>
                </p:nvCxnSpPr>
                <p:spPr bwMode="auto">
                  <a:xfrm>
                    <a:off x="177491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8" name="Line 32">
                    <a:extLst>
                      <a:ext uri="{FF2B5EF4-FFF2-40B4-BE49-F238E27FC236}">
                        <a16:creationId xmlns:a16="http://schemas.microsoft.com/office/drawing/2014/main" id="{E88482A7-F9E0-4644-8934-EAE5F03B3FA7}"/>
                      </a:ext>
                    </a:extLst>
                  </p:cNvPr>
                  <p:cNvCxnSpPr/>
                  <p:nvPr/>
                </p:nvCxnSpPr>
                <p:spPr bwMode="auto">
                  <a:xfrm>
                    <a:off x="18749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9" name="Line 33">
                    <a:extLst>
                      <a:ext uri="{FF2B5EF4-FFF2-40B4-BE49-F238E27FC236}">
                        <a16:creationId xmlns:a16="http://schemas.microsoft.com/office/drawing/2014/main" id="{51D6E3E4-CBFF-434F-AF36-827189628986}"/>
                      </a:ext>
                    </a:extLst>
                  </p:cNvPr>
                  <p:cNvCxnSpPr/>
                  <p:nvPr/>
                </p:nvCxnSpPr>
                <p:spPr bwMode="auto">
                  <a:xfrm>
                    <a:off x="19812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0" name="Line 34">
                    <a:extLst>
                      <a:ext uri="{FF2B5EF4-FFF2-40B4-BE49-F238E27FC236}">
                        <a16:creationId xmlns:a16="http://schemas.microsoft.com/office/drawing/2014/main" id="{B06D3BA7-4F62-48F9-81C4-E366E75D1CEE}"/>
                      </a:ext>
                    </a:extLst>
                  </p:cNvPr>
                  <p:cNvCxnSpPr/>
                  <p:nvPr/>
                </p:nvCxnSpPr>
                <p:spPr bwMode="auto">
                  <a:xfrm>
                    <a:off x="1981292" y="7392340"/>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51" name="Rectangle 50">
                    <a:extLst>
                      <a:ext uri="{FF2B5EF4-FFF2-40B4-BE49-F238E27FC236}">
                        <a16:creationId xmlns:a16="http://schemas.microsoft.com/office/drawing/2014/main" id="{F2C0DA7E-D369-4D45-91D8-6C10B353C104}"/>
                      </a:ext>
                    </a:extLst>
                  </p:cNvPr>
                  <p:cNvSpPr>
                    <a:spLocks noChangeArrowheads="1"/>
                  </p:cNvSpPr>
                  <p:nvPr/>
                </p:nvSpPr>
                <p:spPr bwMode="auto">
                  <a:xfrm>
                    <a:off x="1920731" y="7471401"/>
                    <a:ext cx="212676" cy="65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52" name="Line 36">
                    <a:extLst>
                      <a:ext uri="{FF2B5EF4-FFF2-40B4-BE49-F238E27FC236}">
                        <a16:creationId xmlns:a16="http://schemas.microsoft.com/office/drawing/2014/main" id="{96FCF717-4B3F-415E-AC5B-0814B1D4EE74}"/>
                      </a:ext>
                    </a:extLst>
                  </p:cNvPr>
                  <p:cNvCxnSpPr/>
                  <p:nvPr/>
                </p:nvCxnSpPr>
                <p:spPr bwMode="auto">
                  <a:xfrm>
                    <a:off x="208924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3" name="Line 37">
                    <a:extLst>
                      <a:ext uri="{FF2B5EF4-FFF2-40B4-BE49-F238E27FC236}">
                        <a16:creationId xmlns:a16="http://schemas.microsoft.com/office/drawing/2014/main" id="{8EA5E1E6-96C1-4F97-83E1-3062E80B7883}"/>
                      </a:ext>
                    </a:extLst>
                  </p:cNvPr>
                  <p:cNvCxnSpPr/>
                  <p:nvPr/>
                </p:nvCxnSpPr>
                <p:spPr bwMode="auto">
                  <a:xfrm>
                    <a:off x="21956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4" name="Line 38">
                    <a:extLst>
                      <a:ext uri="{FF2B5EF4-FFF2-40B4-BE49-F238E27FC236}">
                        <a16:creationId xmlns:a16="http://schemas.microsoft.com/office/drawing/2014/main" id="{63B5F3DA-B471-41FA-897B-901CE1BFAAC2}"/>
                      </a:ext>
                    </a:extLst>
                  </p:cNvPr>
                  <p:cNvCxnSpPr/>
                  <p:nvPr/>
                </p:nvCxnSpPr>
                <p:spPr bwMode="auto">
                  <a:xfrm>
                    <a:off x="229561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5" name="Line 39">
                    <a:extLst>
                      <a:ext uri="{FF2B5EF4-FFF2-40B4-BE49-F238E27FC236}">
                        <a16:creationId xmlns:a16="http://schemas.microsoft.com/office/drawing/2014/main" id="{0E35A9EF-CDC5-4C34-9977-9F52D2BB9F14}"/>
                      </a:ext>
                    </a:extLst>
                  </p:cNvPr>
                  <p:cNvCxnSpPr/>
                  <p:nvPr/>
                </p:nvCxnSpPr>
                <p:spPr bwMode="auto">
                  <a:xfrm>
                    <a:off x="24035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6" name="Line 40">
                    <a:extLst>
                      <a:ext uri="{FF2B5EF4-FFF2-40B4-BE49-F238E27FC236}">
                        <a16:creationId xmlns:a16="http://schemas.microsoft.com/office/drawing/2014/main" id="{FFFD4923-B5F9-456F-BE73-60F1A5F6D72A}"/>
                      </a:ext>
                    </a:extLst>
                  </p:cNvPr>
                  <p:cNvCxnSpPr/>
                  <p:nvPr/>
                </p:nvCxnSpPr>
                <p:spPr bwMode="auto">
                  <a:xfrm>
                    <a:off x="25099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7" name="Line 41">
                    <a:extLst>
                      <a:ext uri="{FF2B5EF4-FFF2-40B4-BE49-F238E27FC236}">
                        <a16:creationId xmlns:a16="http://schemas.microsoft.com/office/drawing/2014/main" id="{AA61CEF7-AD33-457D-900E-6AAB69089441}"/>
                      </a:ext>
                    </a:extLst>
                  </p:cNvPr>
                  <p:cNvCxnSpPr/>
                  <p:nvPr/>
                </p:nvCxnSpPr>
                <p:spPr bwMode="auto">
                  <a:xfrm>
                    <a:off x="261788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8" name="Line 42">
                    <a:extLst>
                      <a:ext uri="{FF2B5EF4-FFF2-40B4-BE49-F238E27FC236}">
                        <a16:creationId xmlns:a16="http://schemas.microsoft.com/office/drawing/2014/main" id="{81051187-8010-496C-8AA0-B59741F189AC}"/>
                      </a:ext>
                    </a:extLst>
                  </p:cNvPr>
                  <p:cNvCxnSpPr/>
                  <p:nvPr/>
                </p:nvCxnSpPr>
                <p:spPr bwMode="auto">
                  <a:xfrm>
                    <a:off x="272424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9" name="Line 43">
                    <a:extLst>
                      <a:ext uri="{FF2B5EF4-FFF2-40B4-BE49-F238E27FC236}">
                        <a16:creationId xmlns:a16="http://schemas.microsoft.com/office/drawing/2014/main" id="{47043EBD-8D70-4317-B9E4-FF4C14A0BE6A}"/>
                      </a:ext>
                    </a:extLst>
                  </p:cNvPr>
                  <p:cNvCxnSpPr/>
                  <p:nvPr/>
                </p:nvCxnSpPr>
                <p:spPr bwMode="auto">
                  <a:xfrm>
                    <a:off x="282425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0" name="Line 44">
                    <a:extLst>
                      <a:ext uri="{FF2B5EF4-FFF2-40B4-BE49-F238E27FC236}">
                        <a16:creationId xmlns:a16="http://schemas.microsoft.com/office/drawing/2014/main" id="{16376781-3EAA-4DD5-B94F-ECC9AC07E0A6}"/>
                      </a:ext>
                    </a:extLst>
                  </p:cNvPr>
                  <p:cNvCxnSpPr/>
                  <p:nvPr/>
                </p:nvCxnSpPr>
                <p:spPr bwMode="auto">
                  <a:xfrm>
                    <a:off x="29322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1" name="Line 45">
                    <a:extLst>
                      <a:ext uri="{FF2B5EF4-FFF2-40B4-BE49-F238E27FC236}">
                        <a16:creationId xmlns:a16="http://schemas.microsoft.com/office/drawing/2014/main" id="{58E81F66-411E-40B3-BA7D-D3B5337D37DB}"/>
                      </a:ext>
                    </a:extLst>
                  </p:cNvPr>
                  <p:cNvCxnSpPr/>
                  <p:nvPr/>
                </p:nvCxnSpPr>
                <p:spPr bwMode="auto">
                  <a:xfrm>
                    <a:off x="30385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2" name="Line 46">
                    <a:extLst>
                      <a:ext uri="{FF2B5EF4-FFF2-40B4-BE49-F238E27FC236}">
                        <a16:creationId xmlns:a16="http://schemas.microsoft.com/office/drawing/2014/main" id="{4BF52AFD-CE51-4B14-BBFF-3E34BAFBAE23}"/>
                      </a:ext>
                    </a:extLst>
                  </p:cNvPr>
                  <p:cNvCxnSpPr/>
                  <p:nvPr/>
                </p:nvCxnSpPr>
                <p:spPr bwMode="auto">
                  <a:xfrm>
                    <a:off x="3038567" y="7392340"/>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63" name="Rectangle 62">
                    <a:extLst>
                      <a:ext uri="{FF2B5EF4-FFF2-40B4-BE49-F238E27FC236}">
                        <a16:creationId xmlns:a16="http://schemas.microsoft.com/office/drawing/2014/main" id="{8740DCE4-46CA-4013-B216-D17D57647544}"/>
                      </a:ext>
                    </a:extLst>
                  </p:cNvPr>
                  <p:cNvSpPr>
                    <a:spLocks noChangeArrowheads="1"/>
                  </p:cNvSpPr>
                  <p:nvPr/>
                </p:nvSpPr>
                <p:spPr bwMode="auto">
                  <a:xfrm>
                    <a:off x="2977884" y="7471399"/>
                    <a:ext cx="249520" cy="58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64" name="Line 48">
                    <a:extLst>
                      <a:ext uri="{FF2B5EF4-FFF2-40B4-BE49-F238E27FC236}">
                        <a16:creationId xmlns:a16="http://schemas.microsoft.com/office/drawing/2014/main" id="{FA4D2EC8-EE08-4C3C-8F90-B5DF78206921}"/>
                      </a:ext>
                    </a:extLst>
                  </p:cNvPr>
                  <p:cNvCxnSpPr/>
                  <p:nvPr/>
                </p:nvCxnSpPr>
                <p:spPr bwMode="auto">
                  <a:xfrm>
                    <a:off x="31449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5" name="Line 49">
                    <a:extLst>
                      <a:ext uri="{FF2B5EF4-FFF2-40B4-BE49-F238E27FC236}">
                        <a16:creationId xmlns:a16="http://schemas.microsoft.com/office/drawing/2014/main" id="{2DE647FE-2ACE-4286-8CB7-5F777B31B0E5}"/>
                      </a:ext>
                    </a:extLst>
                  </p:cNvPr>
                  <p:cNvCxnSpPr/>
                  <p:nvPr/>
                </p:nvCxnSpPr>
                <p:spPr bwMode="auto">
                  <a:xfrm>
                    <a:off x="32465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6" name="Line 50">
                    <a:extLst>
                      <a:ext uri="{FF2B5EF4-FFF2-40B4-BE49-F238E27FC236}">
                        <a16:creationId xmlns:a16="http://schemas.microsoft.com/office/drawing/2014/main" id="{E3F915F6-98B8-4129-B470-E9EEB67FD46E}"/>
                      </a:ext>
                    </a:extLst>
                  </p:cNvPr>
                  <p:cNvCxnSpPr/>
                  <p:nvPr/>
                </p:nvCxnSpPr>
                <p:spPr bwMode="auto">
                  <a:xfrm>
                    <a:off x="33528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7" name="Line 51">
                    <a:extLst>
                      <a:ext uri="{FF2B5EF4-FFF2-40B4-BE49-F238E27FC236}">
                        <a16:creationId xmlns:a16="http://schemas.microsoft.com/office/drawing/2014/main" id="{440B25FA-4FC1-4A17-B5CB-A87C69CBCB00}"/>
                      </a:ext>
                    </a:extLst>
                  </p:cNvPr>
                  <p:cNvCxnSpPr/>
                  <p:nvPr/>
                </p:nvCxnSpPr>
                <p:spPr bwMode="auto">
                  <a:xfrm>
                    <a:off x="346084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8" name="Line 52">
                    <a:extLst>
                      <a:ext uri="{FF2B5EF4-FFF2-40B4-BE49-F238E27FC236}">
                        <a16:creationId xmlns:a16="http://schemas.microsoft.com/office/drawing/2014/main" id="{95C1F8C4-46A7-4241-8746-812A412BEA80}"/>
                      </a:ext>
                    </a:extLst>
                  </p:cNvPr>
                  <p:cNvCxnSpPr/>
                  <p:nvPr/>
                </p:nvCxnSpPr>
                <p:spPr bwMode="auto">
                  <a:xfrm>
                    <a:off x="35672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9" name="Line 53">
                    <a:extLst>
                      <a:ext uri="{FF2B5EF4-FFF2-40B4-BE49-F238E27FC236}">
                        <a16:creationId xmlns:a16="http://schemas.microsoft.com/office/drawing/2014/main" id="{6A86C3AB-FF6C-4E98-8137-6BCB7A6F073C}"/>
                      </a:ext>
                    </a:extLst>
                  </p:cNvPr>
                  <p:cNvCxnSpPr/>
                  <p:nvPr/>
                </p:nvCxnSpPr>
                <p:spPr bwMode="auto">
                  <a:xfrm>
                    <a:off x="36735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0" name="Line 54">
                    <a:extLst>
                      <a:ext uri="{FF2B5EF4-FFF2-40B4-BE49-F238E27FC236}">
                        <a16:creationId xmlns:a16="http://schemas.microsoft.com/office/drawing/2014/main" id="{2F9B4F92-5A99-41DC-BCCC-8A26B91710DB}"/>
                      </a:ext>
                    </a:extLst>
                  </p:cNvPr>
                  <p:cNvCxnSpPr/>
                  <p:nvPr/>
                </p:nvCxnSpPr>
                <p:spPr bwMode="auto">
                  <a:xfrm>
                    <a:off x="37751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1" name="Line 55">
                    <a:extLst>
                      <a:ext uri="{FF2B5EF4-FFF2-40B4-BE49-F238E27FC236}">
                        <a16:creationId xmlns:a16="http://schemas.microsoft.com/office/drawing/2014/main" id="{4603D39D-C07A-461B-B5DE-5AC564054BD7}"/>
                      </a:ext>
                    </a:extLst>
                  </p:cNvPr>
                  <p:cNvCxnSpPr/>
                  <p:nvPr/>
                </p:nvCxnSpPr>
                <p:spPr bwMode="auto">
                  <a:xfrm>
                    <a:off x="38815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2" name="Line 56">
                    <a:extLst>
                      <a:ext uri="{FF2B5EF4-FFF2-40B4-BE49-F238E27FC236}">
                        <a16:creationId xmlns:a16="http://schemas.microsoft.com/office/drawing/2014/main" id="{0B1D54E9-D237-4962-BA15-8F2B96F630BD}"/>
                      </a:ext>
                    </a:extLst>
                  </p:cNvPr>
                  <p:cNvCxnSpPr/>
                  <p:nvPr/>
                </p:nvCxnSpPr>
                <p:spPr bwMode="auto">
                  <a:xfrm>
                    <a:off x="39878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3" name="Line 57">
                    <a:extLst>
                      <a:ext uri="{FF2B5EF4-FFF2-40B4-BE49-F238E27FC236}">
                        <a16:creationId xmlns:a16="http://schemas.microsoft.com/office/drawing/2014/main" id="{AD88F0D3-DA09-4E97-B4A4-D2B15C17ACDF}"/>
                      </a:ext>
                    </a:extLst>
                  </p:cNvPr>
                  <p:cNvCxnSpPr/>
                  <p:nvPr/>
                </p:nvCxnSpPr>
                <p:spPr bwMode="auto">
                  <a:xfrm>
                    <a:off x="409584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4" name="Line 58">
                    <a:extLst>
                      <a:ext uri="{FF2B5EF4-FFF2-40B4-BE49-F238E27FC236}">
                        <a16:creationId xmlns:a16="http://schemas.microsoft.com/office/drawing/2014/main" id="{DE5DB08E-DB92-4E32-808B-00540607538B}"/>
                      </a:ext>
                    </a:extLst>
                  </p:cNvPr>
                  <p:cNvCxnSpPr/>
                  <p:nvPr/>
                </p:nvCxnSpPr>
                <p:spPr bwMode="auto">
                  <a:xfrm>
                    <a:off x="4095842" y="7392340"/>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75" name="Rectangle 74">
                    <a:extLst>
                      <a:ext uri="{FF2B5EF4-FFF2-40B4-BE49-F238E27FC236}">
                        <a16:creationId xmlns:a16="http://schemas.microsoft.com/office/drawing/2014/main" id="{47BA0BA8-885B-4FCA-B889-B75E0181A62D}"/>
                      </a:ext>
                    </a:extLst>
                  </p:cNvPr>
                  <p:cNvSpPr>
                    <a:spLocks noChangeArrowheads="1"/>
                  </p:cNvSpPr>
                  <p:nvPr/>
                </p:nvSpPr>
                <p:spPr bwMode="auto">
                  <a:xfrm>
                    <a:off x="4035037" y="7471397"/>
                    <a:ext cx="286364" cy="54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76" name="Line 60">
                    <a:extLst>
                      <a:ext uri="{FF2B5EF4-FFF2-40B4-BE49-F238E27FC236}">
                        <a16:creationId xmlns:a16="http://schemas.microsoft.com/office/drawing/2014/main" id="{B74A0D4F-3F98-4754-A2EB-BEE528C35208}"/>
                      </a:ext>
                    </a:extLst>
                  </p:cNvPr>
                  <p:cNvCxnSpPr/>
                  <p:nvPr/>
                </p:nvCxnSpPr>
                <p:spPr bwMode="auto">
                  <a:xfrm>
                    <a:off x="419585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7" name="Line 61">
                    <a:extLst>
                      <a:ext uri="{FF2B5EF4-FFF2-40B4-BE49-F238E27FC236}">
                        <a16:creationId xmlns:a16="http://schemas.microsoft.com/office/drawing/2014/main" id="{C83218F7-4D15-4EA3-A93F-24C3208B59E4}"/>
                      </a:ext>
                    </a:extLst>
                  </p:cNvPr>
                  <p:cNvCxnSpPr/>
                  <p:nvPr/>
                </p:nvCxnSpPr>
                <p:spPr bwMode="auto">
                  <a:xfrm>
                    <a:off x="430221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8" name="Line 62">
                    <a:extLst>
                      <a:ext uri="{FF2B5EF4-FFF2-40B4-BE49-F238E27FC236}">
                        <a16:creationId xmlns:a16="http://schemas.microsoft.com/office/drawing/2014/main" id="{9E1824B9-B4A5-4B3E-A79D-2103E543F1E1}"/>
                      </a:ext>
                    </a:extLst>
                  </p:cNvPr>
                  <p:cNvCxnSpPr/>
                  <p:nvPr/>
                </p:nvCxnSpPr>
                <p:spPr bwMode="auto">
                  <a:xfrm>
                    <a:off x="44101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9" name="Line 63">
                    <a:extLst>
                      <a:ext uri="{FF2B5EF4-FFF2-40B4-BE49-F238E27FC236}">
                        <a16:creationId xmlns:a16="http://schemas.microsoft.com/office/drawing/2014/main" id="{737ED286-7D56-49CD-BA27-1C10FFB408F2}"/>
                      </a:ext>
                    </a:extLst>
                  </p:cNvPr>
                  <p:cNvCxnSpPr/>
                  <p:nvPr/>
                </p:nvCxnSpPr>
                <p:spPr bwMode="auto">
                  <a:xfrm>
                    <a:off x="45165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0" name="Line 64">
                    <a:extLst>
                      <a:ext uri="{FF2B5EF4-FFF2-40B4-BE49-F238E27FC236}">
                        <a16:creationId xmlns:a16="http://schemas.microsoft.com/office/drawing/2014/main" id="{46BFF7EE-6E54-48BE-93DB-20889F89E83F}"/>
                      </a:ext>
                    </a:extLst>
                  </p:cNvPr>
                  <p:cNvCxnSpPr/>
                  <p:nvPr/>
                </p:nvCxnSpPr>
                <p:spPr bwMode="auto">
                  <a:xfrm>
                    <a:off x="462448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1" name="Line 65">
                    <a:extLst>
                      <a:ext uri="{FF2B5EF4-FFF2-40B4-BE49-F238E27FC236}">
                        <a16:creationId xmlns:a16="http://schemas.microsoft.com/office/drawing/2014/main" id="{245A1627-9E6F-47E0-9A54-83FB853BD618}"/>
                      </a:ext>
                    </a:extLst>
                  </p:cNvPr>
                  <p:cNvCxnSpPr/>
                  <p:nvPr/>
                </p:nvCxnSpPr>
                <p:spPr bwMode="auto">
                  <a:xfrm>
                    <a:off x="47244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2" name="Line 66">
                    <a:extLst>
                      <a:ext uri="{FF2B5EF4-FFF2-40B4-BE49-F238E27FC236}">
                        <a16:creationId xmlns:a16="http://schemas.microsoft.com/office/drawing/2014/main" id="{CD5E6273-B8F9-4DCF-9C23-72ABC12E3A2C}"/>
                      </a:ext>
                    </a:extLst>
                  </p:cNvPr>
                  <p:cNvCxnSpPr/>
                  <p:nvPr/>
                </p:nvCxnSpPr>
                <p:spPr bwMode="auto">
                  <a:xfrm>
                    <a:off x="483085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3" name="Line 67">
                    <a:extLst>
                      <a:ext uri="{FF2B5EF4-FFF2-40B4-BE49-F238E27FC236}">
                        <a16:creationId xmlns:a16="http://schemas.microsoft.com/office/drawing/2014/main" id="{F1993E99-1822-4970-994D-47D7D2E80722}"/>
                      </a:ext>
                    </a:extLst>
                  </p:cNvPr>
                  <p:cNvCxnSpPr/>
                  <p:nvPr/>
                </p:nvCxnSpPr>
                <p:spPr bwMode="auto">
                  <a:xfrm>
                    <a:off x="49388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4" name="Line 68">
                    <a:extLst>
                      <a:ext uri="{FF2B5EF4-FFF2-40B4-BE49-F238E27FC236}">
                        <a16:creationId xmlns:a16="http://schemas.microsoft.com/office/drawing/2014/main" id="{D7050FF0-EB42-4362-AA13-39067B8D79C6}"/>
                      </a:ext>
                    </a:extLst>
                  </p:cNvPr>
                  <p:cNvCxnSpPr/>
                  <p:nvPr/>
                </p:nvCxnSpPr>
                <p:spPr bwMode="auto">
                  <a:xfrm>
                    <a:off x="50451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5" name="Line 69">
                    <a:extLst>
                      <a:ext uri="{FF2B5EF4-FFF2-40B4-BE49-F238E27FC236}">
                        <a16:creationId xmlns:a16="http://schemas.microsoft.com/office/drawing/2014/main" id="{130D8D3A-36DE-4B3D-A32A-3B9DDA16DB57}"/>
                      </a:ext>
                    </a:extLst>
                  </p:cNvPr>
                  <p:cNvCxnSpPr/>
                  <p:nvPr/>
                </p:nvCxnSpPr>
                <p:spPr bwMode="auto">
                  <a:xfrm>
                    <a:off x="514518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6" name="Line 70">
                    <a:extLst>
                      <a:ext uri="{FF2B5EF4-FFF2-40B4-BE49-F238E27FC236}">
                        <a16:creationId xmlns:a16="http://schemas.microsoft.com/office/drawing/2014/main" id="{7897AA1A-FD2D-47AD-A782-D2A11B4CD2C9}"/>
                      </a:ext>
                    </a:extLst>
                  </p:cNvPr>
                  <p:cNvCxnSpPr/>
                  <p:nvPr/>
                </p:nvCxnSpPr>
                <p:spPr bwMode="auto">
                  <a:xfrm>
                    <a:off x="5145180" y="7392340"/>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87" name="Rectangle 86">
                    <a:extLst>
                      <a:ext uri="{FF2B5EF4-FFF2-40B4-BE49-F238E27FC236}">
                        <a16:creationId xmlns:a16="http://schemas.microsoft.com/office/drawing/2014/main" id="{98E9DEB8-DF3A-44FA-A884-74B766D40AAA}"/>
                      </a:ext>
                    </a:extLst>
                  </p:cNvPr>
                  <p:cNvSpPr>
                    <a:spLocks noChangeArrowheads="1"/>
                  </p:cNvSpPr>
                  <p:nvPr/>
                </p:nvSpPr>
                <p:spPr bwMode="auto">
                  <a:xfrm>
                    <a:off x="5084255" y="7471397"/>
                    <a:ext cx="275237" cy="65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88" name="Line 72">
                    <a:extLst>
                      <a:ext uri="{FF2B5EF4-FFF2-40B4-BE49-F238E27FC236}">
                        <a16:creationId xmlns:a16="http://schemas.microsoft.com/office/drawing/2014/main" id="{E52885B7-A39F-4D55-B26C-5F0217A8D236}"/>
                      </a:ext>
                    </a:extLst>
                  </p:cNvPr>
                  <p:cNvCxnSpPr/>
                  <p:nvPr/>
                </p:nvCxnSpPr>
                <p:spPr bwMode="auto">
                  <a:xfrm>
                    <a:off x="52531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9" name="Line 73">
                    <a:extLst>
                      <a:ext uri="{FF2B5EF4-FFF2-40B4-BE49-F238E27FC236}">
                        <a16:creationId xmlns:a16="http://schemas.microsoft.com/office/drawing/2014/main" id="{AEAD50BB-3B7C-422F-ABEF-BE5B189D5F36}"/>
                      </a:ext>
                    </a:extLst>
                  </p:cNvPr>
                  <p:cNvCxnSpPr/>
                  <p:nvPr/>
                </p:nvCxnSpPr>
                <p:spPr bwMode="auto">
                  <a:xfrm>
                    <a:off x="53594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0" name="Line 74">
                    <a:extLst>
                      <a:ext uri="{FF2B5EF4-FFF2-40B4-BE49-F238E27FC236}">
                        <a16:creationId xmlns:a16="http://schemas.microsoft.com/office/drawing/2014/main" id="{053A27FE-0FA0-42AA-BF73-17A3ACBCD75A}"/>
                      </a:ext>
                    </a:extLst>
                  </p:cNvPr>
                  <p:cNvCxnSpPr/>
                  <p:nvPr/>
                </p:nvCxnSpPr>
                <p:spPr bwMode="auto">
                  <a:xfrm>
                    <a:off x="546744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1" name="Line 75">
                    <a:extLst>
                      <a:ext uri="{FF2B5EF4-FFF2-40B4-BE49-F238E27FC236}">
                        <a16:creationId xmlns:a16="http://schemas.microsoft.com/office/drawing/2014/main" id="{7E8339AB-4B9D-4D98-9F96-3A5887B43509}"/>
                      </a:ext>
                    </a:extLst>
                  </p:cNvPr>
                  <p:cNvCxnSpPr/>
                  <p:nvPr/>
                </p:nvCxnSpPr>
                <p:spPr bwMode="auto">
                  <a:xfrm>
                    <a:off x="556745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2" name="Line 76">
                    <a:extLst>
                      <a:ext uri="{FF2B5EF4-FFF2-40B4-BE49-F238E27FC236}">
                        <a16:creationId xmlns:a16="http://schemas.microsoft.com/office/drawing/2014/main" id="{B83931AA-FB3F-445C-B4F9-5E9374C12C16}"/>
                      </a:ext>
                    </a:extLst>
                  </p:cNvPr>
                  <p:cNvCxnSpPr/>
                  <p:nvPr/>
                </p:nvCxnSpPr>
                <p:spPr bwMode="auto">
                  <a:xfrm>
                    <a:off x="567381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3" name="Line 77">
                    <a:extLst>
                      <a:ext uri="{FF2B5EF4-FFF2-40B4-BE49-F238E27FC236}">
                        <a16:creationId xmlns:a16="http://schemas.microsoft.com/office/drawing/2014/main" id="{3FD5B3FB-87A8-494E-9E45-62507137AA09}"/>
                      </a:ext>
                    </a:extLst>
                  </p:cNvPr>
                  <p:cNvCxnSpPr/>
                  <p:nvPr/>
                </p:nvCxnSpPr>
                <p:spPr bwMode="auto">
                  <a:xfrm>
                    <a:off x="57817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4" name="Line 78">
                    <a:extLst>
                      <a:ext uri="{FF2B5EF4-FFF2-40B4-BE49-F238E27FC236}">
                        <a16:creationId xmlns:a16="http://schemas.microsoft.com/office/drawing/2014/main" id="{3715BD74-1D24-4CEA-B4BB-4A2C73E6EAA7}"/>
                      </a:ext>
                    </a:extLst>
                  </p:cNvPr>
                  <p:cNvCxnSpPr/>
                  <p:nvPr/>
                </p:nvCxnSpPr>
                <p:spPr bwMode="auto">
                  <a:xfrm>
                    <a:off x="58881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5" name="Line 79">
                    <a:extLst>
                      <a:ext uri="{FF2B5EF4-FFF2-40B4-BE49-F238E27FC236}">
                        <a16:creationId xmlns:a16="http://schemas.microsoft.com/office/drawing/2014/main" id="{D41D8B5E-9F0D-4DEE-AF36-4C117E96196B}"/>
                      </a:ext>
                    </a:extLst>
                  </p:cNvPr>
                  <p:cNvCxnSpPr/>
                  <p:nvPr/>
                </p:nvCxnSpPr>
                <p:spPr bwMode="auto">
                  <a:xfrm>
                    <a:off x="59944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6" name="Line 80">
                    <a:extLst>
                      <a:ext uri="{FF2B5EF4-FFF2-40B4-BE49-F238E27FC236}">
                        <a16:creationId xmlns:a16="http://schemas.microsoft.com/office/drawing/2014/main" id="{E6E7E4B7-BB17-4605-8C5A-AB28EA7CADCF}"/>
                      </a:ext>
                    </a:extLst>
                  </p:cNvPr>
                  <p:cNvCxnSpPr/>
                  <p:nvPr/>
                </p:nvCxnSpPr>
                <p:spPr bwMode="auto">
                  <a:xfrm>
                    <a:off x="60960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7" name="Line 81">
                    <a:extLst>
                      <a:ext uri="{FF2B5EF4-FFF2-40B4-BE49-F238E27FC236}">
                        <a16:creationId xmlns:a16="http://schemas.microsoft.com/office/drawing/2014/main" id="{F0959EEB-BF40-44E4-A762-B60E1794CB51}"/>
                      </a:ext>
                    </a:extLst>
                  </p:cNvPr>
                  <p:cNvCxnSpPr/>
                  <p:nvPr/>
                </p:nvCxnSpPr>
                <p:spPr bwMode="auto">
                  <a:xfrm>
                    <a:off x="620245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8" name="Line 82">
                    <a:extLst>
                      <a:ext uri="{FF2B5EF4-FFF2-40B4-BE49-F238E27FC236}">
                        <a16:creationId xmlns:a16="http://schemas.microsoft.com/office/drawing/2014/main" id="{E43E4BA2-35FD-4705-A815-CA6BDFE81D4A}"/>
                      </a:ext>
                    </a:extLst>
                  </p:cNvPr>
                  <p:cNvCxnSpPr/>
                  <p:nvPr/>
                </p:nvCxnSpPr>
                <p:spPr bwMode="auto">
                  <a:xfrm>
                    <a:off x="6202455" y="7392340"/>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99" name="Rectangle 98">
                    <a:extLst>
                      <a:ext uri="{FF2B5EF4-FFF2-40B4-BE49-F238E27FC236}">
                        <a16:creationId xmlns:a16="http://schemas.microsoft.com/office/drawing/2014/main" id="{304C16BD-4FE9-4D38-89FE-28C8702108D9}"/>
                      </a:ext>
                    </a:extLst>
                  </p:cNvPr>
                  <p:cNvSpPr>
                    <a:spLocks noChangeArrowheads="1"/>
                  </p:cNvSpPr>
                  <p:nvPr/>
                </p:nvSpPr>
                <p:spPr bwMode="auto">
                  <a:xfrm>
                    <a:off x="6141406" y="7471400"/>
                    <a:ext cx="275361" cy="58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100" name="Line 84">
                    <a:extLst>
                      <a:ext uri="{FF2B5EF4-FFF2-40B4-BE49-F238E27FC236}">
                        <a16:creationId xmlns:a16="http://schemas.microsoft.com/office/drawing/2014/main" id="{E29DB653-99EF-4D2D-A57B-BE02D76EA71D}"/>
                      </a:ext>
                    </a:extLst>
                  </p:cNvPr>
                  <p:cNvCxnSpPr/>
                  <p:nvPr/>
                </p:nvCxnSpPr>
                <p:spPr bwMode="auto">
                  <a:xfrm>
                    <a:off x="63104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1" name="Line 85">
                    <a:extLst>
                      <a:ext uri="{FF2B5EF4-FFF2-40B4-BE49-F238E27FC236}">
                        <a16:creationId xmlns:a16="http://schemas.microsoft.com/office/drawing/2014/main" id="{1AB33ACE-0A1C-4B6B-8F8E-7DD6A46443F3}"/>
                      </a:ext>
                    </a:extLst>
                  </p:cNvPr>
                  <p:cNvCxnSpPr/>
                  <p:nvPr/>
                </p:nvCxnSpPr>
                <p:spPr bwMode="auto">
                  <a:xfrm>
                    <a:off x="64167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2" name="Line 86">
                    <a:extLst>
                      <a:ext uri="{FF2B5EF4-FFF2-40B4-BE49-F238E27FC236}">
                        <a16:creationId xmlns:a16="http://schemas.microsoft.com/office/drawing/2014/main" id="{B2E6687D-93BD-4D57-B625-CA6F10AC4900}"/>
                      </a:ext>
                    </a:extLst>
                  </p:cNvPr>
                  <p:cNvCxnSpPr/>
                  <p:nvPr/>
                </p:nvCxnSpPr>
                <p:spPr bwMode="auto">
                  <a:xfrm>
                    <a:off x="651678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3" name="Line 87">
                    <a:extLst>
                      <a:ext uri="{FF2B5EF4-FFF2-40B4-BE49-F238E27FC236}">
                        <a16:creationId xmlns:a16="http://schemas.microsoft.com/office/drawing/2014/main" id="{F95D22BA-379B-4765-8ABC-66862A74230E}"/>
                      </a:ext>
                    </a:extLst>
                  </p:cNvPr>
                  <p:cNvCxnSpPr/>
                  <p:nvPr/>
                </p:nvCxnSpPr>
                <p:spPr bwMode="auto">
                  <a:xfrm>
                    <a:off x="66247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4" name="Line 88">
                    <a:extLst>
                      <a:ext uri="{FF2B5EF4-FFF2-40B4-BE49-F238E27FC236}">
                        <a16:creationId xmlns:a16="http://schemas.microsoft.com/office/drawing/2014/main" id="{D5412D15-E685-4CCC-9A1F-5A4BE227B2DA}"/>
                      </a:ext>
                    </a:extLst>
                  </p:cNvPr>
                  <p:cNvCxnSpPr/>
                  <p:nvPr/>
                </p:nvCxnSpPr>
                <p:spPr bwMode="auto">
                  <a:xfrm>
                    <a:off x="67310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5" name="Line 89">
                    <a:extLst>
                      <a:ext uri="{FF2B5EF4-FFF2-40B4-BE49-F238E27FC236}">
                        <a16:creationId xmlns:a16="http://schemas.microsoft.com/office/drawing/2014/main" id="{8F396B35-9814-4E69-BEAD-C4913BE17608}"/>
                      </a:ext>
                    </a:extLst>
                  </p:cNvPr>
                  <p:cNvCxnSpPr/>
                  <p:nvPr/>
                </p:nvCxnSpPr>
                <p:spPr bwMode="auto">
                  <a:xfrm>
                    <a:off x="683745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6" name="Line 90">
                    <a:extLst>
                      <a:ext uri="{FF2B5EF4-FFF2-40B4-BE49-F238E27FC236}">
                        <a16:creationId xmlns:a16="http://schemas.microsoft.com/office/drawing/2014/main" id="{B20F7C1C-20BD-41AE-BED5-D8DF42E53CE5}"/>
                      </a:ext>
                    </a:extLst>
                  </p:cNvPr>
                  <p:cNvCxnSpPr/>
                  <p:nvPr/>
                </p:nvCxnSpPr>
                <p:spPr bwMode="auto">
                  <a:xfrm>
                    <a:off x="69454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7" name="Line 91">
                    <a:extLst>
                      <a:ext uri="{FF2B5EF4-FFF2-40B4-BE49-F238E27FC236}">
                        <a16:creationId xmlns:a16="http://schemas.microsoft.com/office/drawing/2014/main" id="{2C5EABCA-8F98-41B4-B10D-36179F536902}"/>
                      </a:ext>
                    </a:extLst>
                  </p:cNvPr>
                  <p:cNvCxnSpPr/>
                  <p:nvPr/>
                </p:nvCxnSpPr>
                <p:spPr bwMode="auto">
                  <a:xfrm>
                    <a:off x="704541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8" name="Line 92">
                    <a:extLst>
                      <a:ext uri="{FF2B5EF4-FFF2-40B4-BE49-F238E27FC236}">
                        <a16:creationId xmlns:a16="http://schemas.microsoft.com/office/drawing/2014/main" id="{54EEB933-5A94-419B-940C-A7485E8416D7}"/>
                      </a:ext>
                    </a:extLst>
                  </p:cNvPr>
                  <p:cNvCxnSpPr/>
                  <p:nvPr/>
                </p:nvCxnSpPr>
                <p:spPr bwMode="auto">
                  <a:xfrm>
                    <a:off x="715178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9" name="Line 93">
                    <a:extLst>
                      <a:ext uri="{FF2B5EF4-FFF2-40B4-BE49-F238E27FC236}">
                        <a16:creationId xmlns:a16="http://schemas.microsoft.com/office/drawing/2014/main" id="{FF13A8E9-86E8-4D97-BFFF-A83183E167A4}"/>
                      </a:ext>
                    </a:extLst>
                  </p:cNvPr>
                  <p:cNvCxnSpPr/>
                  <p:nvPr/>
                </p:nvCxnSpPr>
                <p:spPr bwMode="auto">
                  <a:xfrm>
                    <a:off x="72597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0" name="Line 94">
                    <a:extLst>
                      <a:ext uri="{FF2B5EF4-FFF2-40B4-BE49-F238E27FC236}">
                        <a16:creationId xmlns:a16="http://schemas.microsoft.com/office/drawing/2014/main" id="{0FDB6FA7-08F5-48BA-82A3-5E8BB0EAD505}"/>
                      </a:ext>
                    </a:extLst>
                  </p:cNvPr>
                  <p:cNvCxnSpPr/>
                  <p:nvPr/>
                </p:nvCxnSpPr>
                <p:spPr bwMode="auto">
                  <a:xfrm>
                    <a:off x="7259730" y="7392340"/>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111" name="Rectangle 110">
                    <a:extLst>
                      <a:ext uri="{FF2B5EF4-FFF2-40B4-BE49-F238E27FC236}">
                        <a16:creationId xmlns:a16="http://schemas.microsoft.com/office/drawing/2014/main" id="{3B3387E2-96CD-4CFB-9B8C-9DE41BC6CB34}"/>
                      </a:ext>
                    </a:extLst>
                  </p:cNvPr>
                  <p:cNvSpPr>
                    <a:spLocks noChangeArrowheads="1"/>
                  </p:cNvSpPr>
                  <p:nvPr/>
                </p:nvSpPr>
                <p:spPr bwMode="auto">
                  <a:xfrm>
                    <a:off x="7198556" y="7471397"/>
                    <a:ext cx="227431" cy="54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112" name="Line 96">
                    <a:extLst>
                      <a:ext uri="{FF2B5EF4-FFF2-40B4-BE49-F238E27FC236}">
                        <a16:creationId xmlns:a16="http://schemas.microsoft.com/office/drawing/2014/main" id="{F81875A6-8084-42F0-9633-17B71DFF37A1}"/>
                      </a:ext>
                    </a:extLst>
                  </p:cNvPr>
                  <p:cNvCxnSpPr/>
                  <p:nvPr/>
                </p:nvCxnSpPr>
                <p:spPr bwMode="auto">
                  <a:xfrm>
                    <a:off x="73660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3" name="Line 97">
                    <a:extLst>
                      <a:ext uri="{FF2B5EF4-FFF2-40B4-BE49-F238E27FC236}">
                        <a16:creationId xmlns:a16="http://schemas.microsoft.com/office/drawing/2014/main" id="{C7C5512B-DC62-4D14-BF0A-93B961162F15}"/>
                      </a:ext>
                    </a:extLst>
                  </p:cNvPr>
                  <p:cNvCxnSpPr/>
                  <p:nvPr/>
                </p:nvCxnSpPr>
                <p:spPr bwMode="auto">
                  <a:xfrm>
                    <a:off x="746610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4" name="Line 98">
                    <a:extLst>
                      <a:ext uri="{FF2B5EF4-FFF2-40B4-BE49-F238E27FC236}">
                        <a16:creationId xmlns:a16="http://schemas.microsoft.com/office/drawing/2014/main" id="{2E906E06-70F0-41E7-AF08-4B3EFCFB16A6}"/>
                      </a:ext>
                    </a:extLst>
                  </p:cNvPr>
                  <p:cNvCxnSpPr/>
                  <p:nvPr/>
                </p:nvCxnSpPr>
                <p:spPr bwMode="auto">
                  <a:xfrm>
                    <a:off x="757405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5" name="Line 99">
                    <a:extLst>
                      <a:ext uri="{FF2B5EF4-FFF2-40B4-BE49-F238E27FC236}">
                        <a16:creationId xmlns:a16="http://schemas.microsoft.com/office/drawing/2014/main" id="{8C10D0F4-641D-48FE-BB46-F3A711A3B6FA}"/>
                      </a:ext>
                    </a:extLst>
                  </p:cNvPr>
                  <p:cNvCxnSpPr/>
                  <p:nvPr/>
                </p:nvCxnSpPr>
                <p:spPr bwMode="auto">
                  <a:xfrm>
                    <a:off x="768041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6" name="Line 100">
                    <a:extLst>
                      <a:ext uri="{FF2B5EF4-FFF2-40B4-BE49-F238E27FC236}">
                        <a16:creationId xmlns:a16="http://schemas.microsoft.com/office/drawing/2014/main" id="{BE3A213B-0A82-4F5C-9F59-52E28F6C6CF1}"/>
                      </a:ext>
                    </a:extLst>
                  </p:cNvPr>
                  <p:cNvCxnSpPr/>
                  <p:nvPr/>
                </p:nvCxnSpPr>
                <p:spPr bwMode="auto">
                  <a:xfrm>
                    <a:off x="7788367"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7" name="Line 101">
                    <a:extLst>
                      <a:ext uri="{FF2B5EF4-FFF2-40B4-BE49-F238E27FC236}">
                        <a16:creationId xmlns:a16="http://schemas.microsoft.com/office/drawing/2014/main" id="{B6C5CE7C-A1B7-474A-A2B1-C5E8DAF3829C}"/>
                      </a:ext>
                    </a:extLst>
                  </p:cNvPr>
                  <p:cNvCxnSpPr/>
                  <p:nvPr/>
                </p:nvCxnSpPr>
                <p:spPr bwMode="auto">
                  <a:xfrm>
                    <a:off x="7894730"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8" name="Line 102">
                    <a:extLst>
                      <a:ext uri="{FF2B5EF4-FFF2-40B4-BE49-F238E27FC236}">
                        <a16:creationId xmlns:a16="http://schemas.microsoft.com/office/drawing/2014/main" id="{F4555F47-A5C7-4575-858E-BD27A94E19A4}"/>
                      </a:ext>
                    </a:extLst>
                  </p:cNvPr>
                  <p:cNvCxnSpPr/>
                  <p:nvPr/>
                </p:nvCxnSpPr>
                <p:spPr bwMode="auto">
                  <a:xfrm>
                    <a:off x="799474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9" name="Line 103">
                    <a:extLst>
                      <a:ext uri="{FF2B5EF4-FFF2-40B4-BE49-F238E27FC236}">
                        <a16:creationId xmlns:a16="http://schemas.microsoft.com/office/drawing/2014/main" id="{5FC8B91C-325F-447B-A11C-003FDE78378F}"/>
                      </a:ext>
                    </a:extLst>
                  </p:cNvPr>
                  <p:cNvCxnSpPr/>
                  <p:nvPr/>
                </p:nvCxnSpPr>
                <p:spPr bwMode="auto">
                  <a:xfrm>
                    <a:off x="8102692"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0" name="Line 104">
                    <a:extLst>
                      <a:ext uri="{FF2B5EF4-FFF2-40B4-BE49-F238E27FC236}">
                        <a16:creationId xmlns:a16="http://schemas.microsoft.com/office/drawing/2014/main" id="{8F9620A5-EA8F-4C29-8F77-D1B1358E80EF}"/>
                      </a:ext>
                    </a:extLst>
                  </p:cNvPr>
                  <p:cNvCxnSpPr/>
                  <p:nvPr/>
                </p:nvCxnSpPr>
                <p:spPr bwMode="auto">
                  <a:xfrm>
                    <a:off x="8209055" y="7392340"/>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121" name="Freeform 105">
                    <a:extLst>
                      <a:ext uri="{FF2B5EF4-FFF2-40B4-BE49-F238E27FC236}">
                        <a16:creationId xmlns:a16="http://schemas.microsoft.com/office/drawing/2014/main" id="{423C076D-49F4-48E0-AD56-A0BF6B76A363}"/>
                      </a:ext>
                    </a:extLst>
                  </p:cNvPr>
                  <p:cNvSpPr>
                    <a:spLocks/>
                  </p:cNvSpPr>
                  <p:nvPr/>
                </p:nvSpPr>
                <p:spPr bwMode="auto">
                  <a:xfrm>
                    <a:off x="403316" y="4181104"/>
                    <a:ext cx="7905751" cy="2878137"/>
                  </a:xfrm>
                  <a:custGeom>
                    <a:avLst/>
                    <a:gdLst>
                      <a:gd name="T0" fmla="*/ 72 w 4980"/>
                      <a:gd name="T1" fmla="*/ 1447 h 1813"/>
                      <a:gd name="T2" fmla="*/ 147 w 4980"/>
                      <a:gd name="T3" fmla="*/ 1493 h 1813"/>
                      <a:gd name="T4" fmla="*/ 219 w 4980"/>
                      <a:gd name="T5" fmla="*/ 1535 h 1813"/>
                      <a:gd name="T6" fmla="*/ 303 w 4980"/>
                      <a:gd name="T7" fmla="*/ 1556 h 1813"/>
                      <a:gd name="T8" fmla="*/ 383 w 4980"/>
                      <a:gd name="T9" fmla="*/ 1586 h 1813"/>
                      <a:gd name="T10" fmla="*/ 463 w 4980"/>
                      <a:gd name="T11" fmla="*/ 1615 h 1813"/>
                      <a:gd name="T12" fmla="*/ 539 w 4980"/>
                      <a:gd name="T13" fmla="*/ 1611 h 1813"/>
                      <a:gd name="T14" fmla="*/ 624 w 4980"/>
                      <a:gd name="T15" fmla="*/ 1615 h 1813"/>
                      <a:gd name="T16" fmla="*/ 704 w 4980"/>
                      <a:gd name="T17" fmla="*/ 1636 h 1813"/>
                      <a:gd name="T18" fmla="*/ 784 w 4980"/>
                      <a:gd name="T19" fmla="*/ 1401 h 1813"/>
                      <a:gd name="T20" fmla="*/ 855 w 4980"/>
                      <a:gd name="T21" fmla="*/ 1619 h 1813"/>
                      <a:gd name="T22" fmla="*/ 927 w 4980"/>
                      <a:gd name="T23" fmla="*/ 1586 h 1813"/>
                      <a:gd name="T24" fmla="*/ 1007 w 4980"/>
                      <a:gd name="T25" fmla="*/ 1611 h 1813"/>
                      <a:gd name="T26" fmla="*/ 1083 w 4980"/>
                      <a:gd name="T27" fmla="*/ 1628 h 1813"/>
                      <a:gd name="T28" fmla="*/ 1163 w 4980"/>
                      <a:gd name="T29" fmla="*/ 1678 h 1813"/>
                      <a:gd name="T30" fmla="*/ 1243 w 4980"/>
                      <a:gd name="T31" fmla="*/ 1670 h 1813"/>
                      <a:gd name="T32" fmla="*/ 1327 w 4980"/>
                      <a:gd name="T33" fmla="*/ 1497 h 1813"/>
                      <a:gd name="T34" fmla="*/ 1403 w 4980"/>
                      <a:gd name="T35" fmla="*/ 1661 h 1813"/>
                      <a:gd name="T36" fmla="*/ 1479 w 4980"/>
                      <a:gd name="T37" fmla="*/ 1682 h 1813"/>
                      <a:gd name="T38" fmla="*/ 1559 w 4980"/>
                      <a:gd name="T39" fmla="*/ 1674 h 1813"/>
                      <a:gd name="T40" fmla="*/ 1626 w 4980"/>
                      <a:gd name="T41" fmla="*/ 1144 h 1813"/>
                      <a:gd name="T42" fmla="*/ 1702 w 4980"/>
                      <a:gd name="T43" fmla="*/ 1649 h 1813"/>
                      <a:gd name="T44" fmla="*/ 1774 w 4980"/>
                      <a:gd name="T45" fmla="*/ 1653 h 1813"/>
                      <a:gd name="T46" fmla="*/ 1854 w 4980"/>
                      <a:gd name="T47" fmla="*/ 1623 h 1813"/>
                      <a:gd name="T48" fmla="*/ 1930 w 4980"/>
                      <a:gd name="T49" fmla="*/ 1417 h 1813"/>
                      <a:gd name="T50" fmla="*/ 2006 w 4980"/>
                      <a:gd name="T51" fmla="*/ 1354 h 1813"/>
                      <a:gd name="T52" fmla="*/ 2073 w 4980"/>
                      <a:gd name="T53" fmla="*/ 1535 h 1813"/>
                      <a:gd name="T54" fmla="*/ 2153 w 4980"/>
                      <a:gd name="T55" fmla="*/ 1535 h 1813"/>
                      <a:gd name="T56" fmla="*/ 2225 w 4980"/>
                      <a:gd name="T57" fmla="*/ 1649 h 1813"/>
                      <a:gd name="T58" fmla="*/ 2305 w 4980"/>
                      <a:gd name="T59" fmla="*/ 1623 h 1813"/>
                      <a:gd name="T60" fmla="*/ 2381 w 4980"/>
                      <a:gd name="T61" fmla="*/ 1649 h 1813"/>
                      <a:gd name="T62" fmla="*/ 2461 w 4980"/>
                      <a:gd name="T63" fmla="*/ 1720 h 1813"/>
                      <a:gd name="T64" fmla="*/ 2536 w 4980"/>
                      <a:gd name="T65" fmla="*/ 1741 h 1813"/>
                      <a:gd name="T66" fmla="*/ 2617 w 4980"/>
                      <a:gd name="T67" fmla="*/ 1720 h 1813"/>
                      <a:gd name="T68" fmla="*/ 2701 w 4980"/>
                      <a:gd name="T69" fmla="*/ 1716 h 1813"/>
                      <a:gd name="T70" fmla="*/ 2777 w 4980"/>
                      <a:gd name="T71" fmla="*/ 1552 h 1813"/>
                      <a:gd name="T72" fmla="*/ 2848 w 4980"/>
                      <a:gd name="T73" fmla="*/ 1497 h 1813"/>
                      <a:gd name="T74" fmla="*/ 2924 w 4980"/>
                      <a:gd name="T75" fmla="*/ 1712 h 1813"/>
                      <a:gd name="T76" fmla="*/ 3008 w 4980"/>
                      <a:gd name="T77" fmla="*/ 1733 h 1813"/>
                      <a:gd name="T78" fmla="*/ 3093 w 4980"/>
                      <a:gd name="T79" fmla="*/ 1674 h 1813"/>
                      <a:gd name="T80" fmla="*/ 3173 w 4980"/>
                      <a:gd name="T81" fmla="*/ 1729 h 1813"/>
                      <a:gd name="T82" fmla="*/ 3261 w 4980"/>
                      <a:gd name="T83" fmla="*/ 1720 h 1813"/>
                      <a:gd name="T84" fmla="*/ 3333 w 4980"/>
                      <a:gd name="T85" fmla="*/ 1716 h 1813"/>
                      <a:gd name="T86" fmla="*/ 3421 w 4980"/>
                      <a:gd name="T87" fmla="*/ 1737 h 1813"/>
                      <a:gd name="T88" fmla="*/ 3501 w 4980"/>
                      <a:gd name="T89" fmla="*/ 1708 h 1813"/>
                      <a:gd name="T90" fmla="*/ 3581 w 4980"/>
                      <a:gd name="T91" fmla="*/ 1762 h 1813"/>
                      <a:gd name="T92" fmla="*/ 3657 w 4980"/>
                      <a:gd name="T93" fmla="*/ 1737 h 1813"/>
                      <a:gd name="T94" fmla="*/ 3737 w 4980"/>
                      <a:gd name="T95" fmla="*/ 1750 h 1813"/>
                      <a:gd name="T96" fmla="*/ 3813 w 4980"/>
                      <a:gd name="T97" fmla="*/ 1762 h 1813"/>
                      <a:gd name="T98" fmla="*/ 3893 w 4980"/>
                      <a:gd name="T99" fmla="*/ 1708 h 1813"/>
                      <a:gd name="T100" fmla="*/ 3973 w 4980"/>
                      <a:gd name="T101" fmla="*/ 1611 h 1813"/>
                      <a:gd name="T102" fmla="*/ 4049 w 4980"/>
                      <a:gd name="T103" fmla="*/ 1716 h 1813"/>
                      <a:gd name="T104" fmla="*/ 4129 w 4980"/>
                      <a:gd name="T105" fmla="*/ 1674 h 1813"/>
                      <a:gd name="T106" fmla="*/ 4218 w 4980"/>
                      <a:gd name="T107" fmla="*/ 1758 h 1813"/>
                      <a:gd name="T108" fmla="*/ 4302 w 4980"/>
                      <a:gd name="T109" fmla="*/ 1796 h 1813"/>
                      <a:gd name="T110" fmla="*/ 4390 w 4980"/>
                      <a:gd name="T111" fmla="*/ 1796 h 1813"/>
                      <a:gd name="T112" fmla="*/ 4475 w 4980"/>
                      <a:gd name="T113" fmla="*/ 1787 h 1813"/>
                      <a:gd name="T114" fmla="*/ 4559 w 4980"/>
                      <a:gd name="T115" fmla="*/ 1758 h 1813"/>
                      <a:gd name="T116" fmla="*/ 4643 w 4980"/>
                      <a:gd name="T117" fmla="*/ 1787 h 1813"/>
                      <a:gd name="T118" fmla="*/ 4728 w 4980"/>
                      <a:gd name="T119" fmla="*/ 1771 h 1813"/>
                      <a:gd name="T120" fmla="*/ 4812 w 4980"/>
                      <a:gd name="T121" fmla="*/ 1813 h 1813"/>
                      <a:gd name="T122" fmla="*/ 4892 w 4980"/>
                      <a:gd name="T123" fmla="*/ 1787 h 1813"/>
                      <a:gd name="T124" fmla="*/ 4972 w 4980"/>
                      <a:gd name="T125" fmla="*/ 180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0" h="1813">
                        <a:moveTo>
                          <a:pt x="0" y="1333"/>
                        </a:moveTo>
                        <a:lnTo>
                          <a:pt x="4" y="1337"/>
                        </a:lnTo>
                        <a:lnTo>
                          <a:pt x="8" y="1363"/>
                        </a:lnTo>
                        <a:lnTo>
                          <a:pt x="8" y="1346"/>
                        </a:lnTo>
                        <a:lnTo>
                          <a:pt x="13" y="1396"/>
                        </a:lnTo>
                        <a:lnTo>
                          <a:pt x="17" y="1388"/>
                        </a:lnTo>
                        <a:lnTo>
                          <a:pt x="21" y="1375"/>
                        </a:lnTo>
                        <a:lnTo>
                          <a:pt x="25" y="1405"/>
                        </a:lnTo>
                        <a:lnTo>
                          <a:pt x="25" y="1388"/>
                        </a:lnTo>
                        <a:lnTo>
                          <a:pt x="29" y="1392"/>
                        </a:lnTo>
                        <a:lnTo>
                          <a:pt x="34" y="1388"/>
                        </a:lnTo>
                        <a:lnTo>
                          <a:pt x="38" y="1409"/>
                        </a:lnTo>
                        <a:lnTo>
                          <a:pt x="42" y="1392"/>
                        </a:lnTo>
                        <a:lnTo>
                          <a:pt x="46" y="1405"/>
                        </a:lnTo>
                        <a:lnTo>
                          <a:pt x="50" y="1409"/>
                        </a:lnTo>
                        <a:lnTo>
                          <a:pt x="55" y="1451"/>
                        </a:lnTo>
                        <a:lnTo>
                          <a:pt x="55" y="1430"/>
                        </a:lnTo>
                        <a:lnTo>
                          <a:pt x="59" y="1417"/>
                        </a:lnTo>
                        <a:lnTo>
                          <a:pt x="63" y="1426"/>
                        </a:lnTo>
                        <a:lnTo>
                          <a:pt x="67" y="1455"/>
                        </a:lnTo>
                        <a:lnTo>
                          <a:pt x="72" y="1447"/>
                        </a:lnTo>
                        <a:lnTo>
                          <a:pt x="72" y="1434"/>
                        </a:lnTo>
                        <a:lnTo>
                          <a:pt x="76" y="1468"/>
                        </a:lnTo>
                        <a:lnTo>
                          <a:pt x="80" y="1476"/>
                        </a:lnTo>
                        <a:lnTo>
                          <a:pt x="84" y="1459"/>
                        </a:lnTo>
                        <a:lnTo>
                          <a:pt x="88" y="1447"/>
                        </a:lnTo>
                        <a:lnTo>
                          <a:pt x="93" y="1459"/>
                        </a:lnTo>
                        <a:lnTo>
                          <a:pt x="97" y="1464"/>
                        </a:lnTo>
                        <a:lnTo>
                          <a:pt x="101" y="1464"/>
                        </a:lnTo>
                        <a:lnTo>
                          <a:pt x="101" y="1510"/>
                        </a:lnTo>
                        <a:lnTo>
                          <a:pt x="105" y="1476"/>
                        </a:lnTo>
                        <a:lnTo>
                          <a:pt x="109" y="1514"/>
                        </a:lnTo>
                        <a:lnTo>
                          <a:pt x="114" y="1480"/>
                        </a:lnTo>
                        <a:lnTo>
                          <a:pt x="118" y="1459"/>
                        </a:lnTo>
                        <a:lnTo>
                          <a:pt x="118" y="1497"/>
                        </a:lnTo>
                        <a:lnTo>
                          <a:pt x="122" y="1480"/>
                        </a:lnTo>
                        <a:lnTo>
                          <a:pt x="126" y="1501"/>
                        </a:lnTo>
                        <a:lnTo>
                          <a:pt x="131" y="1497"/>
                        </a:lnTo>
                        <a:lnTo>
                          <a:pt x="135" y="1489"/>
                        </a:lnTo>
                        <a:lnTo>
                          <a:pt x="139" y="1493"/>
                        </a:lnTo>
                        <a:lnTo>
                          <a:pt x="143" y="1523"/>
                        </a:lnTo>
                        <a:lnTo>
                          <a:pt x="147" y="1493"/>
                        </a:lnTo>
                        <a:lnTo>
                          <a:pt x="147" y="1510"/>
                        </a:lnTo>
                        <a:lnTo>
                          <a:pt x="152" y="1514"/>
                        </a:lnTo>
                        <a:lnTo>
                          <a:pt x="156" y="1527"/>
                        </a:lnTo>
                        <a:lnTo>
                          <a:pt x="160" y="1527"/>
                        </a:lnTo>
                        <a:lnTo>
                          <a:pt x="164" y="1535"/>
                        </a:lnTo>
                        <a:lnTo>
                          <a:pt x="164" y="1514"/>
                        </a:lnTo>
                        <a:lnTo>
                          <a:pt x="168" y="1510"/>
                        </a:lnTo>
                        <a:lnTo>
                          <a:pt x="173" y="1531"/>
                        </a:lnTo>
                        <a:lnTo>
                          <a:pt x="177" y="1539"/>
                        </a:lnTo>
                        <a:lnTo>
                          <a:pt x="181" y="1518"/>
                        </a:lnTo>
                        <a:lnTo>
                          <a:pt x="185" y="1544"/>
                        </a:lnTo>
                        <a:lnTo>
                          <a:pt x="190" y="1527"/>
                        </a:lnTo>
                        <a:lnTo>
                          <a:pt x="194" y="1531"/>
                        </a:lnTo>
                        <a:lnTo>
                          <a:pt x="198" y="1531"/>
                        </a:lnTo>
                        <a:lnTo>
                          <a:pt x="198" y="1552"/>
                        </a:lnTo>
                        <a:lnTo>
                          <a:pt x="202" y="1548"/>
                        </a:lnTo>
                        <a:lnTo>
                          <a:pt x="206" y="1556"/>
                        </a:lnTo>
                        <a:lnTo>
                          <a:pt x="211" y="1552"/>
                        </a:lnTo>
                        <a:lnTo>
                          <a:pt x="211" y="1535"/>
                        </a:lnTo>
                        <a:lnTo>
                          <a:pt x="215" y="1527"/>
                        </a:lnTo>
                        <a:lnTo>
                          <a:pt x="219" y="1535"/>
                        </a:lnTo>
                        <a:lnTo>
                          <a:pt x="223" y="1548"/>
                        </a:lnTo>
                        <a:lnTo>
                          <a:pt x="227" y="1552"/>
                        </a:lnTo>
                        <a:lnTo>
                          <a:pt x="232" y="1544"/>
                        </a:lnTo>
                        <a:lnTo>
                          <a:pt x="236" y="1556"/>
                        </a:lnTo>
                        <a:lnTo>
                          <a:pt x="240" y="1565"/>
                        </a:lnTo>
                        <a:lnTo>
                          <a:pt x="244" y="1565"/>
                        </a:lnTo>
                        <a:lnTo>
                          <a:pt x="244" y="1539"/>
                        </a:lnTo>
                        <a:lnTo>
                          <a:pt x="248" y="1552"/>
                        </a:lnTo>
                        <a:lnTo>
                          <a:pt x="253" y="1565"/>
                        </a:lnTo>
                        <a:lnTo>
                          <a:pt x="257" y="1577"/>
                        </a:lnTo>
                        <a:lnTo>
                          <a:pt x="261" y="1548"/>
                        </a:lnTo>
                        <a:lnTo>
                          <a:pt x="265" y="1556"/>
                        </a:lnTo>
                        <a:lnTo>
                          <a:pt x="270" y="1577"/>
                        </a:lnTo>
                        <a:lnTo>
                          <a:pt x="274" y="1573"/>
                        </a:lnTo>
                        <a:lnTo>
                          <a:pt x="278" y="1556"/>
                        </a:lnTo>
                        <a:lnTo>
                          <a:pt x="282" y="1573"/>
                        </a:lnTo>
                        <a:lnTo>
                          <a:pt x="286" y="1556"/>
                        </a:lnTo>
                        <a:lnTo>
                          <a:pt x="291" y="1560"/>
                        </a:lnTo>
                        <a:lnTo>
                          <a:pt x="295" y="1573"/>
                        </a:lnTo>
                        <a:lnTo>
                          <a:pt x="299" y="1577"/>
                        </a:lnTo>
                        <a:lnTo>
                          <a:pt x="303" y="1556"/>
                        </a:lnTo>
                        <a:lnTo>
                          <a:pt x="307" y="1552"/>
                        </a:lnTo>
                        <a:lnTo>
                          <a:pt x="307" y="1569"/>
                        </a:lnTo>
                        <a:lnTo>
                          <a:pt x="312" y="1552"/>
                        </a:lnTo>
                        <a:lnTo>
                          <a:pt x="316" y="1544"/>
                        </a:lnTo>
                        <a:lnTo>
                          <a:pt x="320" y="1548"/>
                        </a:lnTo>
                        <a:lnTo>
                          <a:pt x="324" y="1531"/>
                        </a:lnTo>
                        <a:lnTo>
                          <a:pt x="329" y="1510"/>
                        </a:lnTo>
                        <a:lnTo>
                          <a:pt x="333" y="1464"/>
                        </a:lnTo>
                        <a:lnTo>
                          <a:pt x="337" y="1468"/>
                        </a:lnTo>
                        <a:lnTo>
                          <a:pt x="337" y="1501"/>
                        </a:lnTo>
                        <a:lnTo>
                          <a:pt x="341" y="1552"/>
                        </a:lnTo>
                        <a:lnTo>
                          <a:pt x="345" y="1573"/>
                        </a:lnTo>
                        <a:lnTo>
                          <a:pt x="350" y="1560"/>
                        </a:lnTo>
                        <a:lnTo>
                          <a:pt x="354" y="1573"/>
                        </a:lnTo>
                        <a:lnTo>
                          <a:pt x="358" y="1590"/>
                        </a:lnTo>
                        <a:lnTo>
                          <a:pt x="362" y="1594"/>
                        </a:lnTo>
                        <a:lnTo>
                          <a:pt x="366" y="1586"/>
                        </a:lnTo>
                        <a:lnTo>
                          <a:pt x="371" y="1586"/>
                        </a:lnTo>
                        <a:lnTo>
                          <a:pt x="375" y="1598"/>
                        </a:lnTo>
                        <a:lnTo>
                          <a:pt x="379" y="1590"/>
                        </a:lnTo>
                        <a:lnTo>
                          <a:pt x="383" y="1586"/>
                        </a:lnTo>
                        <a:lnTo>
                          <a:pt x="388" y="1581"/>
                        </a:lnTo>
                        <a:lnTo>
                          <a:pt x="392" y="1581"/>
                        </a:lnTo>
                        <a:lnTo>
                          <a:pt x="396" y="1573"/>
                        </a:lnTo>
                        <a:lnTo>
                          <a:pt x="400" y="1577"/>
                        </a:lnTo>
                        <a:lnTo>
                          <a:pt x="404" y="1590"/>
                        </a:lnTo>
                        <a:lnTo>
                          <a:pt x="409" y="1577"/>
                        </a:lnTo>
                        <a:lnTo>
                          <a:pt x="413" y="1586"/>
                        </a:lnTo>
                        <a:lnTo>
                          <a:pt x="417" y="1590"/>
                        </a:lnTo>
                        <a:lnTo>
                          <a:pt x="417" y="1560"/>
                        </a:lnTo>
                        <a:lnTo>
                          <a:pt x="421" y="1569"/>
                        </a:lnTo>
                        <a:lnTo>
                          <a:pt x="425" y="1577"/>
                        </a:lnTo>
                        <a:lnTo>
                          <a:pt x="430" y="1577"/>
                        </a:lnTo>
                        <a:lnTo>
                          <a:pt x="434" y="1590"/>
                        </a:lnTo>
                        <a:lnTo>
                          <a:pt x="434" y="1577"/>
                        </a:lnTo>
                        <a:lnTo>
                          <a:pt x="438" y="1577"/>
                        </a:lnTo>
                        <a:lnTo>
                          <a:pt x="442" y="1598"/>
                        </a:lnTo>
                        <a:lnTo>
                          <a:pt x="447" y="1590"/>
                        </a:lnTo>
                        <a:lnTo>
                          <a:pt x="451" y="1594"/>
                        </a:lnTo>
                        <a:lnTo>
                          <a:pt x="455" y="1598"/>
                        </a:lnTo>
                        <a:lnTo>
                          <a:pt x="459" y="1615"/>
                        </a:lnTo>
                        <a:lnTo>
                          <a:pt x="463" y="1615"/>
                        </a:lnTo>
                        <a:lnTo>
                          <a:pt x="468" y="1586"/>
                        </a:lnTo>
                        <a:lnTo>
                          <a:pt x="472" y="1581"/>
                        </a:lnTo>
                        <a:lnTo>
                          <a:pt x="476" y="1598"/>
                        </a:lnTo>
                        <a:lnTo>
                          <a:pt x="480" y="1598"/>
                        </a:lnTo>
                        <a:lnTo>
                          <a:pt x="484" y="1602"/>
                        </a:lnTo>
                        <a:lnTo>
                          <a:pt x="489" y="1577"/>
                        </a:lnTo>
                        <a:lnTo>
                          <a:pt x="493" y="1598"/>
                        </a:lnTo>
                        <a:lnTo>
                          <a:pt x="497" y="1611"/>
                        </a:lnTo>
                        <a:lnTo>
                          <a:pt x="497" y="1586"/>
                        </a:lnTo>
                        <a:lnTo>
                          <a:pt x="501" y="1586"/>
                        </a:lnTo>
                        <a:lnTo>
                          <a:pt x="506" y="1594"/>
                        </a:lnTo>
                        <a:lnTo>
                          <a:pt x="510" y="1594"/>
                        </a:lnTo>
                        <a:lnTo>
                          <a:pt x="510" y="1581"/>
                        </a:lnTo>
                        <a:lnTo>
                          <a:pt x="514" y="1586"/>
                        </a:lnTo>
                        <a:lnTo>
                          <a:pt x="518" y="1590"/>
                        </a:lnTo>
                        <a:lnTo>
                          <a:pt x="522" y="1607"/>
                        </a:lnTo>
                        <a:lnTo>
                          <a:pt x="527" y="1611"/>
                        </a:lnTo>
                        <a:lnTo>
                          <a:pt x="527" y="1590"/>
                        </a:lnTo>
                        <a:lnTo>
                          <a:pt x="531" y="1598"/>
                        </a:lnTo>
                        <a:lnTo>
                          <a:pt x="535" y="1607"/>
                        </a:lnTo>
                        <a:lnTo>
                          <a:pt x="539" y="1611"/>
                        </a:lnTo>
                        <a:lnTo>
                          <a:pt x="543" y="1607"/>
                        </a:lnTo>
                        <a:lnTo>
                          <a:pt x="543" y="1586"/>
                        </a:lnTo>
                        <a:lnTo>
                          <a:pt x="548" y="1590"/>
                        </a:lnTo>
                        <a:lnTo>
                          <a:pt x="552" y="1607"/>
                        </a:lnTo>
                        <a:lnTo>
                          <a:pt x="556" y="1611"/>
                        </a:lnTo>
                        <a:lnTo>
                          <a:pt x="560" y="1607"/>
                        </a:lnTo>
                        <a:lnTo>
                          <a:pt x="565" y="1611"/>
                        </a:lnTo>
                        <a:lnTo>
                          <a:pt x="569" y="1590"/>
                        </a:lnTo>
                        <a:lnTo>
                          <a:pt x="573" y="1598"/>
                        </a:lnTo>
                        <a:lnTo>
                          <a:pt x="577" y="1602"/>
                        </a:lnTo>
                        <a:lnTo>
                          <a:pt x="581" y="1607"/>
                        </a:lnTo>
                        <a:lnTo>
                          <a:pt x="586" y="1607"/>
                        </a:lnTo>
                        <a:lnTo>
                          <a:pt x="590" y="1598"/>
                        </a:lnTo>
                        <a:lnTo>
                          <a:pt x="594" y="1611"/>
                        </a:lnTo>
                        <a:lnTo>
                          <a:pt x="598" y="1602"/>
                        </a:lnTo>
                        <a:lnTo>
                          <a:pt x="602" y="1598"/>
                        </a:lnTo>
                        <a:lnTo>
                          <a:pt x="607" y="1602"/>
                        </a:lnTo>
                        <a:lnTo>
                          <a:pt x="611" y="1602"/>
                        </a:lnTo>
                        <a:lnTo>
                          <a:pt x="615" y="1611"/>
                        </a:lnTo>
                        <a:lnTo>
                          <a:pt x="619" y="1602"/>
                        </a:lnTo>
                        <a:lnTo>
                          <a:pt x="624" y="1615"/>
                        </a:lnTo>
                        <a:lnTo>
                          <a:pt x="628" y="1602"/>
                        </a:lnTo>
                        <a:lnTo>
                          <a:pt x="632" y="1602"/>
                        </a:lnTo>
                        <a:lnTo>
                          <a:pt x="636" y="1607"/>
                        </a:lnTo>
                        <a:lnTo>
                          <a:pt x="640" y="1611"/>
                        </a:lnTo>
                        <a:lnTo>
                          <a:pt x="645" y="1607"/>
                        </a:lnTo>
                        <a:lnTo>
                          <a:pt x="649" y="1607"/>
                        </a:lnTo>
                        <a:lnTo>
                          <a:pt x="653" y="1607"/>
                        </a:lnTo>
                        <a:lnTo>
                          <a:pt x="657" y="1611"/>
                        </a:lnTo>
                        <a:lnTo>
                          <a:pt x="661" y="1615"/>
                        </a:lnTo>
                        <a:lnTo>
                          <a:pt x="666" y="1615"/>
                        </a:lnTo>
                        <a:lnTo>
                          <a:pt x="670" y="1619"/>
                        </a:lnTo>
                        <a:lnTo>
                          <a:pt x="670" y="1607"/>
                        </a:lnTo>
                        <a:lnTo>
                          <a:pt x="674" y="1598"/>
                        </a:lnTo>
                        <a:lnTo>
                          <a:pt x="678" y="1607"/>
                        </a:lnTo>
                        <a:lnTo>
                          <a:pt x="682" y="1607"/>
                        </a:lnTo>
                        <a:lnTo>
                          <a:pt x="687" y="1611"/>
                        </a:lnTo>
                        <a:lnTo>
                          <a:pt x="691" y="1619"/>
                        </a:lnTo>
                        <a:lnTo>
                          <a:pt x="695" y="1611"/>
                        </a:lnTo>
                        <a:lnTo>
                          <a:pt x="699" y="1611"/>
                        </a:lnTo>
                        <a:lnTo>
                          <a:pt x="699" y="1632"/>
                        </a:lnTo>
                        <a:lnTo>
                          <a:pt x="704" y="1636"/>
                        </a:lnTo>
                        <a:lnTo>
                          <a:pt x="708" y="1615"/>
                        </a:lnTo>
                        <a:lnTo>
                          <a:pt x="712" y="1615"/>
                        </a:lnTo>
                        <a:lnTo>
                          <a:pt x="716" y="1615"/>
                        </a:lnTo>
                        <a:lnTo>
                          <a:pt x="720" y="1607"/>
                        </a:lnTo>
                        <a:lnTo>
                          <a:pt x="725" y="1615"/>
                        </a:lnTo>
                        <a:lnTo>
                          <a:pt x="729" y="1623"/>
                        </a:lnTo>
                        <a:lnTo>
                          <a:pt x="733" y="1615"/>
                        </a:lnTo>
                        <a:lnTo>
                          <a:pt x="737" y="1607"/>
                        </a:lnTo>
                        <a:lnTo>
                          <a:pt x="741" y="1607"/>
                        </a:lnTo>
                        <a:lnTo>
                          <a:pt x="746" y="1598"/>
                        </a:lnTo>
                        <a:lnTo>
                          <a:pt x="746" y="1586"/>
                        </a:lnTo>
                        <a:lnTo>
                          <a:pt x="750" y="1577"/>
                        </a:lnTo>
                        <a:lnTo>
                          <a:pt x="754" y="1581"/>
                        </a:lnTo>
                        <a:lnTo>
                          <a:pt x="758" y="1590"/>
                        </a:lnTo>
                        <a:lnTo>
                          <a:pt x="763" y="1577"/>
                        </a:lnTo>
                        <a:lnTo>
                          <a:pt x="767" y="1594"/>
                        </a:lnTo>
                        <a:lnTo>
                          <a:pt x="771" y="1586"/>
                        </a:lnTo>
                        <a:lnTo>
                          <a:pt x="775" y="1548"/>
                        </a:lnTo>
                        <a:lnTo>
                          <a:pt x="779" y="1514"/>
                        </a:lnTo>
                        <a:lnTo>
                          <a:pt x="779" y="1451"/>
                        </a:lnTo>
                        <a:lnTo>
                          <a:pt x="784" y="1401"/>
                        </a:lnTo>
                        <a:lnTo>
                          <a:pt x="788" y="1392"/>
                        </a:lnTo>
                        <a:lnTo>
                          <a:pt x="792" y="1438"/>
                        </a:lnTo>
                        <a:lnTo>
                          <a:pt x="796" y="1523"/>
                        </a:lnTo>
                        <a:lnTo>
                          <a:pt x="796" y="1569"/>
                        </a:lnTo>
                        <a:lnTo>
                          <a:pt x="800" y="1586"/>
                        </a:lnTo>
                        <a:lnTo>
                          <a:pt x="805" y="1594"/>
                        </a:lnTo>
                        <a:lnTo>
                          <a:pt x="809" y="1590"/>
                        </a:lnTo>
                        <a:lnTo>
                          <a:pt x="809" y="1607"/>
                        </a:lnTo>
                        <a:lnTo>
                          <a:pt x="813" y="1598"/>
                        </a:lnTo>
                        <a:lnTo>
                          <a:pt x="817" y="1607"/>
                        </a:lnTo>
                        <a:lnTo>
                          <a:pt x="822" y="1623"/>
                        </a:lnTo>
                        <a:lnTo>
                          <a:pt x="826" y="1623"/>
                        </a:lnTo>
                        <a:lnTo>
                          <a:pt x="826" y="1640"/>
                        </a:lnTo>
                        <a:lnTo>
                          <a:pt x="830" y="1632"/>
                        </a:lnTo>
                        <a:lnTo>
                          <a:pt x="834" y="1623"/>
                        </a:lnTo>
                        <a:lnTo>
                          <a:pt x="838" y="1623"/>
                        </a:lnTo>
                        <a:lnTo>
                          <a:pt x="843" y="1636"/>
                        </a:lnTo>
                        <a:lnTo>
                          <a:pt x="847" y="1649"/>
                        </a:lnTo>
                        <a:lnTo>
                          <a:pt x="851" y="1632"/>
                        </a:lnTo>
                        <a:lnTo>
                          <a:pt x="855" y="1640"/>
                        </a:lnTo>
                        <a:lnTo>
                          <a:pt x="855" y="1619"/>
                        </a:lnTo>
                        <a:lnTo>
                          <a:pt x="859" y="1615"/>
                        </a:lnTo>
                        <a:lnTo>
                          <a:pt x="864" y="1632"/>
                        </a:lnTo>
                        <a:lnTo>
                          <a:pt x="868" y="1615"/>
                        </a:lnTo>
                        <a:lnTo>
                          <a:pt x="872" y="1586"/>
                        </a:lnTo>
                        <a:lnTo>
                          <a:pt x="872" y="1539"/>
                        </a:lnTo>
                        <a:lnTo>
                          <a:pt x="876" y="1493"/>
                        </a:lnTo>
                        <a:lnTo>
                          <a:pt x="881" y="1464"/>
                        </a:lnTo>
                        <a:lnTo>
                          <a:pt x="885" y="1384"/>
                        </a:lnTo>
                        <a:lnTo>
                          <a:pt x="889" y="1279"/>
                        </a:lnTo>
                        <a:lnTo>
                          <a:pt x="889" y="1102"/>
                        </a:lnTo>
                        <a:lnTo>
                          <a:pt x="893" y="959"/>
                        </a:lnTo>
                        <a:lnTo>
                          <a:pt x="897" y="1035"/>
                        </a:lnTo>
                        <a:lnTo>
                          <a:pt x="902" y="1249"/>
                        </a:lnTo>
                        <a:lnTo>
                          <a:pt x="906" y="1447"/>
                        </a:lnTo>
                        <a:lnTo>
                          <a:pt x="906" y="1493"/>
                        </a:lnTo>
                        <a:lnTo>
                          <a:pt x="910" y="1485"/>
                        </a:lnTo>
                        <a:lnTo>
                          <a:pt x="914" y="1510"/>
                        </a:lnTo>
                        <a:lnTo>
                          <a:pt x="918" y="1548"/>
                        </a:lnTo>
                        <a:lnTo>
                          <a:pt x="918" y="1573"/>
                        </a:lnTo>
                        <a:lnTo>
                          <a:pt x="923" y="1565"/>
                        </a:lnTo>
                        <a:lnTo>
                          <a:pt x="927" y="1586"/>
                        </a:lnTo>
                        <a:lnTo>
                          <a:pt x="931" y="1607"/>
                        </a:lnTo>
                        <a:lnTo>
                          <a:pt x="935" y="1615"/>
                        </a:lnTo>
                        <a:lnTo>
                          <a:pt x="935" y="1632"/>
                        </a:lnTo>
                        <a:lnTo>
                          <a:pt x="940" y="1636"/>
                        </a:lnTo>
                        <a:lnTo>
                          <a:pt x="944" y="1644"/>
                        </a:lnTo>
                        <a:lnTo>
                          <a:pt x="948" y="1649"/>
                        </a:lnTo>
                        <a:lnTo>
                          <a:pt x="952" y="1657"/>
                        </a:lnTo>
                        <a:lnTo>
                          <a:pt x="956" y="1640"/>
                        </a:lnTo>
                        <a:lnTo>
                          <a:pt x="961" y="1640"/>
                        </a:lnTo>
                        <a:lnTo>
                          <a:pt x="965" y="1657"/>
                        </a:lnTo>
                        <a:lnTo>
                          <a:pt x="969" y="1657"/>
                        </a:lnTo>
                        <a:lnTo>
                          <a:pt x="973" y="1644"/>
                        </a:lnTo>
                        <a:lnTo>
                          <a:pt x="977" y="1670"/>
                        </a:lnTo>
                        <a:lnTo>
                          <a:pt x="982" y="1661"/>
                        </a:lnTo>
                        <a:lnTo>
                          <a:pt x="982" y="1632"/>
                        </a:lnTo>
                        <a:lnTo>
                          <a:pt x="986" y="1640"/>
                        </a:lnTo>
                        <a:lnTo>
                          <a:pt x="990" y="1657"/>
                        </a:lnTo>
                        <a:lnTo>
                          <a:pt x="994" y="1644"/>
                        </a:lnTo>
                        <a:lnTo>
                          <a:pt x="999" y="1628"/>
                        </a:lnTo>
                        <a:lnTo>
                          <a:pt x="1003" y="1619"/>
                        </a:lnTo>
                        <a:lnTo>
                          <a:pt x="1007" y="1611"/>
                        </a:lnTo>
                        <a:lnTo>
                          <a:pt x="1011" y="1611"/>
                        </a:lnTo>
                        <a:lnTo>
                          <a:pt x="1015" y="1628"/>
                        </a:lnTo>
                        <a:lnTo>
                          <a:pt x="1015" y="1649"/>
                        </a:lnTo>
                        <a:lnTo>
                          <a:pt x="1020" y="1644"/>
                        </a:lnTo>
                        <a:lnTo>
                          <a:pt x="1024" y="1636"/>
                        </a:lnTo>
                        <a:lnTo>
                          <a:pt x="1028" y="1666"/>
                        </a:lnTo>
                        <a:lnTo>
                          <a:pt x="1032" y="1623"/>
                        </a:lnTo>
                        <a:lnTo>
                          <a:pt x="1032" y="1590"/>
                        </a:lnTo>
                        <a:lnTo>
                          <a:pt x="1036" y="1607"/>
                        </a:lnTo>
                        <a:lnTo>
                          <a:pt x="1041" y="1615"/>
                        </a:lnTo>
                        <a:lnTo>
                          <a:pt x="1045" y="1594"/>
                        </a:lnTo>
                        <a:lnTo>
                          <a:pt x="1049" y="1565"/>
                        </a:lnTo>
                        <a:lnTo>
                          <a:pt x="1053" y="1565"/>
                        </a:lnTo>
                        <a:lnTo>
                          <a:pt x="1058" y="1598"/>
                        </a:lnTo>
                        <a:lnTo>
                          <a:pt x="1062" y="1619"/>
                        </a:lnTo>
                        <a:lnTo>
                          <a:pt x="1066" y="1653"/>
                        </a:lnTo>
                        <a:lnTo>
                          <a:pt x="1070" y="1649"/>
                        </a:lnTo>
                        <a:lnTo>
                          <a:pt x="1074" y="1670"/>
                        </a:lnTo>
                        <a:lnTo>
                          <a:pt x="1079" y="1649"/>
                        </a:lnTo>
                        <a:lnTo>
                          <a:pt x="1079" y="1670"/>
                        </a:lnTo>
                        <a:lnTo>
                          <a:pt x="1083" y="1628"/>
                        </a:lnTo>
                        <a:lnTo>
                          <a:pt x="1087" y="1628"/>
                        </a:lnTo>
                        <a:lnTo>
                          <a:pt x="1091" y="1619"/>
                        </a:lnTo>
                        <a:lnTo>
                          <a:pt x="1095" y="1644"/>
                        </a:lnTo>
                        <a:lnTo>
                          <a:pt x="1100" y="1661"/>
                        </a:lnTo>
                        <a:lnTo>
                          <a:pt x="1104" y="1657"/>
                        </a:lnTo>
                        <a:lnTo>
                          <a:pt x="1108" y="1674"/>
                        </a:lnTo>
                        <a:lnTo>
                          <a:pt x="1112" y="1666"/>
                        </a:lnTo>
                        <a:lnTo>
                          <a:pt x="1117" y="1636"/>
                        </a:lnTo>
                        <a:lnTo>
                          <a:pt x="1121" y="1657"/>
                        </a:lnTo>
                        <a:lnTo>
                          <a:pt x="1125" y="1670"/>
                        </a:lnTo>
                        <a:lnTo>
                          <a:pt x="1129" y="1644"/>
                        </a:lnTo>
                        <a:lnTo>
                          <a:pt x="1133" y="1678"/>
                        </a:lnTo>
                        <a:lnTo>
                          <a:pt x="1138" y="1670"/>
                        </a:lnTo>
                        <a:lnTo>
                          <a:pt x="1142" y="1687"/>
                        </a:lnTo>
                        <a:lnTo>
                          <a:pt x="1142" y="1674"/>
                        </a:lnTo>
                        <a:lnTo>
                          <a:pt x="1146" y="1691"/>
                        </a:lnTo>
                        <a:lnTo>
                          <a:pt x="1150" y="1674"/>
                        </a:lnTo>
                        <a:lnTo>
                          <a:pt x="1154" y="1703"/>
                        </a:lnTo>
                        <a:lnTo>
                          <a:pt x="1154" y="1678"/>
                        </a:lnTo>
                        <a:lnTo>
                          <a:pt x="1159" y="1670"/>
                        </a:lnTo>
                        <a:lnTo>
                          <a:pt x="1163" y="1678"/>
                        </a:lnTo>
                        <a:lnTo>
                          <a:pt x="1167" y="1661"/>
                        </a:lnTo>
                        <a:lnTo>
                          <a:pt x="1171" y="1678"/>
                        </a:lnTo>
                        <a:lnTo>
                          <a:pt x="1175" y="1666"/>
                        </a:lnTo>
                        <a:lnTo>
                          <a:pt x="1180" y="1666"/>
                        </a:lnTo>
                        <a:lnTo>
                          <a:pt x="1184" y="1661"/>
                        </a:lnTo>
                        <a:lnTo>
                          <a:pt x="1188" y="1628"/>
                        </a:lnTo>
                        <a:lnTo>
                          <a:pt x="1192" y="1611"/>
                        </a:lnTo>
                        <a:lnTo>
                          <a:pt x="1197" y="1560"/>
                        </a:lnTo>
                        <a:lnTo>
                          <a:pt x="1201" y="1506"/>
                        </a:lnTo>
                        <a:lnTo>
                          <a:pt x="1205" y="1380"/>
                        </a:lnTo>
                        <a:lnTo>
                          <a:pt x="1205" y="1194"/>
                        </a:lnTo>
                        <a:lnTo>
                          <a:pt x="1209" y="1152"/>
                        </a:lnTo>
                        <a:lnTo>
                          <a:pt x="1213" y="1253"/>
                        </a:lnTo>
                        <a:lnTo>
                          <a:pt x="1218" y="1455"/>
                        </a:lnTo>
                        <a:lnTo>
                          <a:pt x="1218" y="1573"/>
                        </a:lnTo>
                        <a:lnTo>
                          <a:pt x="1222" y="1628"/>
                        </a:lnTo>
                        <a:lnTo>
                          <a:pt x="1226" y="1640"/>
                        </a:lnTo>
                        <a:lnTo>
                          <a:pt x="1230" y="1619"/>
                        </a:lnTo>
                        <a:lnTo>
                          <a:pt x="1234" y="1623"/>
                        </a:lnTo>
                        <a:lnTo>
                          <a:pt x="1239" y="1653"/>
                        </a:lnTo>
                        <a:lnTo>
                          <a:pt x="1243" y="1670"/>
                        </a:lnTo>
                        <a:lnTo>
                          <a:pt x="1247" y="1678"/>
                        </a:lnTo>
                        <a:lnTo>
                          <a:pt x="1251" y="1640"/>
                        </a:lnTo>
                        <a:lnTo>
                          <a:pt x="1256" y="1611"/>
                        </a:lnTo>
                        <a:lnTo>
                          <a:pt x="1260" y="1577"/>
                        </a:lnTo>
                        <a:lnTo>
                          <a:pt x="1264" y="1569"/>
                        </a:lnTo>
                        <a:lnTo>
                          <a:pt x="1268" y="1581"/>
                        </a:lnTo>
                        <a:lnTo>
                          <a:pt x="1272" y="1590"/>
                        </a:lnTo>
                        <a:lnTo>
                          <a:pt x="1277" y="1632"/>
                        </a:lnTo>
                        <a:lnTo>
                          <a:pt x="1281" y="1619"/>
                        </a:lnTo>
                        <a:lnTo>
                          <a:pt x="1285" y="1623"/>
                        </a:lnTo>
                        <a:lnTo>
                          <a:pt x="1289" y="1649"/>
                        </a:lnTo>
                        <a:lnTo>
                          <a:pt x="1293" y="1628"/>
                        </a:lnTo>
                        <a:lnTo>
                          <a:pt x="1298" y="1657"/>
                        </a:lnTo>
                        <a:lnTo>
                          <a:pt x="1302" y="1670"/>
                        </a:lnTo>
                        <a:lnTo>
                          <a:pt x="1306" y="1661"/>
                        </a:lnTo>
                        <a:lnTo>
                          <a:pt x="1310" y="1657"/>
                        </a:lnTo>
                        <a:lnTo>
                          <a:pt x="1315" y="1653"/>
                        </a:lnTo>
                        <a:lnTo>
                          <a:pt x="1315" y="1607"/>
                        </a:lnTo>
                        <a:lnTo>
                          <a:pt x="1319" y="1590"/>
                        </a:lnTo>
                        <a:lnTo>
                          <a:pt x="1323" y="1548"/>
                        </a:lnTo>
                        <a:lnTo>
                          <a:pt x="1327" y="1497"/>
                        </a:lnTo>
                        <a:lnTo>
                          <a:pt x="1327" y="1455"/>
                        </a:lnTo>
                        <a:lnTo>
                          <a:pt x="1331" y="1510"/>
                        </a:lnTo>
                        <a:lnTo>
                          <a:pt x="1336" y="1590"/>
                        </a:lnTo>
                        <a:lnTo>
                          <a:pt x="1340" y="1615"/>
                        </a:lnTo>
                        <a:lnTo>
                          <a:pt x="1344" y="1636"/>
                        </a:lnTo>
                        <a:lnTo>
                          <a:pt x="1344" y="1653"/>
                        </a:lnTo>
                        <a:lnTo>
                          <a:pt x="1348" y="1653"/>
                        </a:lnTo>
                        <a:lnTo>
                          <a:pt x="1352" y="1615"/>
                        </a:lnTo>
                        <a:lnTo>
                          <a:pt x="1357" y="1611"/>
                        </a:lnTo>
                        <a:lnTo>
                          <a:pt x="1361" y="1556"/>
                        </a:lnTo>
                        <a:lnTo>
                          <a:pt x="1361" y="1523"/>
                        </a:lnTo>
                        <a:lnTo>
                          <a:pt x="1365" y="1510"/>
                        </a:lnTo>
                        <a:lnTo>
                          <a:pt x="1369" y="1548"/>
                        </a:lnTo>
                        <a:lnTo>
                          <a:pt x="1374" y="1602"/>
                        </a:lnTo>
                        <a:lnTo>
                          <a:pt x="1378" y="1636"/>
                        </a:lnTo>
                        <a:lnTo>
                          <a:pt x="1382" y="1636"/>
                        </a:lnTo>
                        <a:lnTo>
                          <a:pt x="1386" y="1666"/>
                        </a:lnTo>
                        <a:lnTo>
                          <a:pt x="1390" y="1666"/>
                        </a:lnTo>
                        <a:lnTo>
                          <a:pt x="1395" y="1670"/>
                        </a:lnTo>
                        <a:lnTo>
                          <a:pt x="1399" y="1674"/>
                        </a:lnTo>
                        <a:lnTo>
                          <a:pt x="1403" y="1661"/>
                        </a:lnTo>
                        <a:lnTo>
                          <a:pt x="1407" y="1666"/>
                        </a:lnTo>
                        <a:lnTo>
                          <a:pt x="1411" y="1674"/>
                        </a:lnTo>
                        <a:lnTo>
                          <a:pt x="1416" y="1674"/>
                        </a:lnTo>
                        <a:lnTo>
                          <a:pt x="1420" y="1678"/>
                        </a:lnTo>
                        <a:lnTo>
                          <a:pt x="1424" y="1687"/>
                        </a:lnTo>
                        <a:lnTo>
                          <a:pt x="1424" y="1657"/>
                        </a:lnTo>
                        <a:lnTo>
                          <a:pt x="1428" y="1636"/>
                        </a:lnTo>
                        <a:lnTo>
                          <a:pt x="1433" y="1615"/>
                        </a:lnTo>
                        <a:lnTo>
                          <a:pt x="1437" y="1586"/>
                        </a:lnTo>
                        <a:lnTo>
                          <a:pt x="1441" y="1598"/>
                        </a:lnTo>
                        <a:lnTo>
                          <a:pt x="1441" y="1619"/>
                        </a:lnTo>
                        <a:lnTo>
                          <a:pt x="1445" y="1666"/>
                        </a:lnTo>
                        <a:lnTo>
                          <a:pt x="1449" y="1674"/>
                        </a:lnTo>
                        <a:lnTo>
                          <a:pt x="1454" y="1670"/>
                        </a:lnTo>
                        <a:lnTo>
                          <a:pt x="1454" y="1682"/>
                        </a:lnTo>
                        <a:lnTo>
                          <a:pt x="1458" y="1687"/>
                        </a:lnTo>
                        <a:lnTo>
                          <a:pt x="1462" y="1682"/>
                        </a:lnTo>
                        <a:lnTo>
                          <a:pt x="1466" y="1678"/>
                        </a:lnTo>
                        <a:lnTo>
                          <a:pt x="1470" y="1682"/>
                        </a:lnTo>
                        <a:lnTo>
                          <a:pt x="1475" y="1670"/>
                        </a:lnTo>
                        <a:lnTo>
                          <a:pt x="1479" y="1682"/>
                        </a:lnTo>
                        <a:lnTo>
                          <a:pt x="1483" y="1678"/>
                        </a:lnTo>
                        <a:lnTo>
                          <a:pt x="1487" y="1682"/>
                        </a:lnTo>
                        <a:lnTo>
                          <a:pt x="1492" y="1695"/>
                        </a:lnTo>
                        <a:lnTo>
                          <a:pt x="1496" y="1695"/>
                        </a:lnTo>
                        <a:lnTo>
                          <a:pt x="1500" y="1691"/>
                        </a:lnTo>
                        <a:lnTo>
                          <a:pt x="1504" y="1687"/>
                        </a:lnTo>
                        <a:lnTo>
                          <a:pt x="1508" y="1691"/>
                        </a:lnTo>
                        <a:lnTo>
                          <a:pt x="1513" y="1682"/>
                        </a:lnTo>
                        <a:lnTo>
                          <a:pt x="1517" y="1691"/>
                        </a:lnTo>
                        <a:lnTo>
                          <a:pt x="1521" y="1691"/>
                        </a:lnTo>
                        <a:lnTo>
                          <a:pt x="1525" y="1682"/>
                        </a:lnTo>
                        <a:lnTo>
                          <a:pt x="1529" y="1687"/>
                        </a:lnTo>
                        <a:lnTo>
                          <a:pt x="1534" y="1682"/>
                        </a:lnTo>
                        <a:lnTo>
                          <a:pt x="1534" y="1695"/>
                        </a:lnTo>
                        <a:lnTo>
                          <a:pt x="1538" y="1678"/>
                        </a:lnTo>
                        <a:lnTo>
                          <a:pt x="1542" y="1661"/>
                        </a:lnTo>
                        <a:lnTo>
                          <a:pt x="1546" y="1649"/>
                        </a:lnTo>
                        <a:lnTo>
                          <a:pt x="1551" y="1653"/>
                        </a:lnTo>
                        <a:lnTo>
                          <a:pt x="1551" y="1636"/>
                        </a:lnTo>
                        <a:lnTo>
                          <a:pt x="1555" y="1657"/>
                        </a:lnTo>
                        <a:lnTo>
                          <a:pt x="1559" y="1674"/>
                        </a:lnTo>
                        <a:lnTo>
                          <a:pt x="1563" y="1695"/>
                        </a:lnTo>
                        <a:lnTo>
                          <a:pt x="1563" y="1670"/>
                        </a:lnTo>
                        <a:lnTo>
                          <a:pt x="1567" y="1657"/>
                        </a:lnTo>
                        <a:lnTo>
                          <a:pt x="1572" y="1666"/>
                        </a:lnTo>
                        <a:lnTo>
                          <a:pt x="1576" y="1666"/>
                        </a:lnTo>
                        <a:lnTo>
                          <a:pt x="1580" y="1653"/>
                        </a:lnTo>
                        <a:lnTo>
                          <a:pt x="1580" y="1623"/>
                        </a:lnTo>
                        <a:lnTo>
                          <a:pt x="1584" y="1640"/>
                        </a:lnTo>
                        <a:lnTo>
                          <a:pt x="1588" y="1661"/>
                        </a:lnTo>
                        <a:lnTo>
                          <a:pt x="1593" y="1632"/>
                        </a:lnTo>
                        <a:lnTo>
                          <a:pt x="1597" y="1628"/>
                        </a:lnTo>
                        <a:lnTo>
                          <a:pt x="1597" y="1598"/>
                        </a:lnTo>
                        <a:lnTo>
                          <a:pt x="1601" y="1539"/>
                        </a:lnTo>
                        <a:lnTo>
                          <a:pt x="1605" y="1497"/>
                        </a:lnTo>
                        <a:lnTo>
                          <a:pt x="1609" y="1434"/>
                        </a:lnTo>
                        <a:lnTo>
                          <a:pt x="1614" y="1270"/>
                        </a:lnTo>
                        <a:lnTo>
                          <a:pt x="1614" y="1089"/>
                        </a:lnTo>
                        <a:lnTo>
                          <a:pt x="1618" y="955"/>
                        </a:lnTo>
                        <a:lnTo>
                          <a:pt x="1622" y="963"/>
                        </a:lnTo>
                        <a:lnTo>
                          <a:pt x="1626" y="1056"/>
                        </a:lnTo>
                        <a:lnTo>
                          <a:pt x="1626" y="1144"/>
                        </a:lnTo>
                        <a:lnTo>
                          <a:pt x="1631" y="1169"/>
                        </a:lnTo>
                        <a:lnTo>
                          <a:pt x="1635" y="1047"/>
                        </a:lnTo>
                        <a:lnTo>
                          <a:pt x="1639" y="681"/>
                        </a:lnTo>
                        <a:lnTo>
                          <a:pt x="1643" y="265"/>
                        </a:lnTo>
                        <a:lnTo>
                          <a:pt x="1643" y="21"/>
                        </a:lnTo>
                        <a:lnTo>
                          <a:pt x="1647" y="168"/>
                        </a:lnTo>
                        <a:lnTo>
                          <a:pt x="1652" y="572"/>
                        </a:lnTo>
                        <a:lnTo>
                          <a:pt x="1656" y="951"/>
                        </a:lnTo>
                        <a:lnTo>
                          <a:pt x="1660" y="1211"/>
                        </a:lnTo>
                        <a:lnTo>
                          <a:pt x="1660" y="1371"/>
                        </a:lnTo>
                        <a:lnTo>
                          <a:pt x="1664" y="1451"/>
                        </a:lnTo>
                        <a:lnTo>
                          <a:pt x="1668" y="1497"/>
                        </a:lnTo>
                        <a:lnTo>
                          <a:pt x="1673" y="1535"/>
                        </a:lnTo>
                        <a:lnTo>
                          <a:pt x="1677" y="1565"/>
                        </a:lnTo>
                        <a:lnTo>
                          <a:pt x="1677" y="1598"/>
                        </a:lnTo>
                        <a:lnTo>
                          <a:pt x="1681" y="1636"/>
                        </a:lnTo>
                        <a:lnTo>
                          <a:pt x="1685" y="1640"/>
                        </a:lnTo>
                        <a:lnTo>
                          <a:pt x="1690" y="1653"/>
                        </a:lnTo>
                        <a:lnTo>
                          <a:pt x="1694" y="1653"/>
                        </a:lnTo>
                        <a:lnTo>
                          <a:pt x="1698" y="1666"/>
                        </a:lnTo>
                        <a:lnTo>
                          <a:pt x="1702" y="1649"/>
                        </a:lnTo>
                        <a:lnTo>
                          <a:pt x="1706" y="1632"/>
                        </a:lnTo>
                        <a:lnTo>
                          <a:pt x="1711" y="1611"/>
                        </a:lnTo>
                        <a:lnTo>
                          <a:pt x="1715" y="1602"/>
                        </a:lnTo>
                        <a:lnTo>
                          <a:pt x="1719" y="1590"/>
                        </a:lnTo>
                        <a:lnTo>
                          <a:pt x="1723" y="1569"/>
                        </a:lnTo>
                        <a:lnTo>
                          <a:pt x="1723" y="1514"/>
                        </a:lnTo>
                        <a:lnTo>
                          <a:pt x="1727" y="1430"/>
                        </a:lnTo>
                        <a:lnTo>
                          <a:pt x="1732" y="1295"/>
                        </a:lnTo>
                        <a:lnTo>
                          <a:pt x="1736" y="1119"/>
                        </a:lnTo>
                        <a:lnTo>
                          <a:pt x="1736" y="921"/>
                        </a:lnTo>
                        <a:lnTo>
                          <a:pt x="1740" y="841"/>
                        </a:lnTo>
                        <a:lnTo>
                          <a:pt x="1744" y="904"/>
                        </a:lnTo>
                        <a:lnTo>
                          <a:pt x="1749" y="1052"/>
                        </a:lnTo>
                        <a:lnTo>
                          <a:pt x="1753" y="1203"/>
                        </a:lnTo>
                        <a:lnTo>
                          <a:pt x="1753" y="1346"/>
                        </a:lnTo>
                        <a:lnTo>
                          <a:pt x="1757" y="1464"/>
                        </a:lnTo>
                        <a:lnTo>
                          <a:pt x="1761" y="1548"/>
                        </a:lnTo>
                        <a:lnTo>
                          <a:pt x="1765" y="1594"/>
                        </a:lnTo>
                        <a:lnTo>
                          <a:pt x="1770" y="1623"/>
                        </a:lnTo>
                        <a:lnTo>
                          <a:pt x="1770" y="1644"/>
                        </a:lnTo>
                        <a:lnTo>
                          <a:pt x="1774" y="1653"/>
                        </a:lnTo>
                        <a:lnTo>
                          <a:pt x="1778" y="1666"/>
                        </a:lnTo>
                        <a:lnTo>
                          <a:pt x="1782" y="1678"/>
                        </a:lnTo>
                        <a:lnTo>
                          <a:pt x="1786" y="1678"/>
                        </a:lnTo>
                        <a:lnTo>
                          <a:pt x="1786" y="1666"/>
                        </a:lnTo>
                        <a:lnTo>
                          <a:pt x="1791" y="1657"/>
                        </a:lnTo>
                        <a:lnTo>
                          <a:pt x="1795" y="1653"/>
                        </a:lnTo>
                        <a:lnTo>
                          <a:pt x="1799" y="1644"/>
                        </a:lnTo>
                        <a:lnTo>
                          <a:pt x="1799" y="1632"/>
                        </a:lnTo>
                        <a:lnTo>
                          <a:pt x="1803" y="1640"/>
                        </a:lnTo>
                        <a:lnTo>
                          <a:pt x="1808" y="1657"/>
                        </a:lnTo>
                        <a:lnTo>
                          <a:pt x="1812" y="1674"/>
                        </a:lnTo>
                        <a:lnTo>
                          <a:pt x="1816" y="1674"/>
                        </a:lnTo>
                        <a:lnTo>
                          <a:pt x="1820" y="1687"/>
                        </a:lnTo>
                        <a:lnTo>
                          <a:pt x="1824" y="1695"/>
                        </a:lnTo>
                        <a:lnTo>
                          <a:pt x="1829" y="1687"/>
                        </a:lnTo>
                        <a:lnTo>
                          <a:pt x="1833" y="1666"/>
                        </a:lnTo>
                        <a:lnTo>
                          <a:pt x="1837" y="1661"/>
                        </a:lnTo>
                        <a:lnTo>
                          <a:pt x="1841" y="1670"/>
                        </a:lnTo>
                        <a:lnTo>
                          <a:pt x="1845" y="1657"/>
                        </a:lnTo>
                        <a:lnTo>
                          <a:pt x="1850" y="1636"/>
                        </a:lnTo>
                        <a:lnTo>
                          <a:pt x="1854" y="1623"/>
                        </a:lnTo>
                        <a:lnTo>
                          <a:pt x="1858" y="1619"/>
                        </a:lnTo>
                        <a:lnTo>
                          <a:pt x="1862" y="1607"/>
                        </a:lnTo>
                        <a:lnTo>
                          <a:pt x="1867" y="1611"/>
                        </a:lnTo>
                        <a:lnTo>
                          <a:pt x="1871" y="1607"/>
                        </a:lnTo>
                        <a:lnTo>
                          <a:pt x="1875" y="1598"/>
                        </a:lnTo>
                        <a:lnTo>
                          <a:pt x="1879" y="1598"/>
                        </a:lnTo>
                        <a:lnTo>
                          <a:pt x="1883" y="1577"/>
                        </a:lnTo>
                        <a:lnTo>
                          <a:pt x="1888" y="1556"/>
                        </a:lnTo>
                        <a:lnTo>
                          <a:pt x="1892" y="1535"/>
                        </a:lnTo>
                        <a:lnTo>
                          <a:pt x="1896" y="1523"/>
                        </a:lnTo>
                        <a:lnTo>
                          <a:pt x="1896" y="1544"/>
                        </a:lnTo>
                        <a:lnTo>
                          <a:pt x="1900" y="1573"/>
                        </a:lnTo>
                        <a:lnTo>
                          <a:pt x="1904" y="1590"/>
                        </a:lnTo>
                        <a:lnTo>
                          <a:pt x="1909" y="1577"/>
                        </a:lnTo>
                        <a:lnTo>
                          <a:pt x="1913" y="1556"/>
                        </a:lnTo>
                        <a:lnTo>
                          <a:pt x="1913" y="1535"/>
                        </a:lnTo>
                        <a:lnTo>
                          <a:pt x="1917" y="1527"/>
                        </a:lnTo>
                        <a:lnTo>
                          <a:pt x="1921" y="1527"/>
                        </a:lnTo>
                        <a:lnTo>
                          <a:pt x="1926" y="1489"/>
                        </a:lnTo>
                        <a:lnTo>
                          <a:pt x="1926" y="1451"/>
                        </a:lnTo>
                        <a:lnTo>
                          <a:pt x="1930" y="1417"/>
                        </a:lnTo>
                        <a:lnTo>
                          <a:pt x="1934" y="1367"/>
                        </a:lnTo>
                        <a:lnTo>
                          <a:pt x="1938" y="1346"/>
                        </a:lnTo>
                        <a:lnTo>
                          <a:pt x="1942" y="1363"/>
                        </a:lnTo>
                        <a:lnTo>
                          <a:pt x="1947" y="1388"/>
                        </a:lnTo>
                        <a:lnTo>
                          <a:pt x="1951" y="1409"/>
                        </a:lnTo>
                        <a:lnTo>
                          <a:pt x="1955" y="1380"/>
                        </a:lnTo>
                        <a:lnTo>
                          <a:pt x="1959" y="1346"/>
                        </a:lnTo>
                        <a:lnTo>
                          <a:pt x="1959" y="1287"/>
                        </a:lnTo>
                        <a:lnTo>
                          <a:pt x="1963" y="1148"/>
                        </a:lnTo>
                        <a:lnTo>
                          <a:pt x="1968" y="913"/>
                        </a:lnTo>
                        <a:lnTo>
                          <a:pt x="1972" y="564"/>
                        </a:lnTo>
                        <a:lnTo>
                          <a:pt x="1972" y="194"/>
                        </a:lnTo>
                        <a:lnTo>
                          <a:pt x="1976" y="0"/>
                        </a:lnTo>
                        <a:lnTo>
                          <a:pt x="1980" y="72"/>
                        </a:lnTo>
                        <a:lnTo>
                          <a:pt x="1985" y="370"/>
                        </a:lnTo>
                        <a:lnTo>
                          <a:pt x="1989" y="690"/>
                        </a:lnTo>
                        <a:lnTo>
                          <a:pt x="1989" y="955"/>
                        </a:lnTo>
                        <a:lnTo>
                          <a:pt x="1993" y="1157"/>
                        </a:lnTo>
                        <a:lnTo>
                          <a:pt x="1997" y="1283"/>
                        </a:lnTo>
                        <a:lnTo>
                          <a:pt x="2001" y="1346"/>
                        </a:lnTo>
                        <a:lnTo>
                          <a:pt x="2006" y="1354"/>
                        </a:lnTo>
                        <a:lnTo>
                          <a:pt x="2006" y="1329"/>
                        </a:lnTo>
                        <a:lnTo>
                          <a:pt x="2010" y="1274"/>
                        </a:lnTo>
                        <a:lnTo>
                          <a:pt x="2014" y="1123"/>
                        </a:lnTo>
                        <a:lnTo>
                          <a:pt x="2018" y="871"/>
                        </a:lnTo>
                        <a:lnTo>
                          <a:pt x="2022" y="538"/>
                        </a:lnTo>
                        <a:lnTo>
                          <a:pt x="2022" y="223"/>
                        </a:lnTo>
                        <a:lnTo>
                          <a:pt x="2027" y="181"/>
                        </a:lnTo>
                        <a:lnTo>
                          <a:pt x="2031" y="480"/>
                        </a:lnTo>
                        <a:lnTo>
                          <a:pt x="2035" y="862"/>
                        </a:lnTo>
                        <a:lnTo>
                          <a:pt x="2035" y="1178"/>
                        </a:lnTo>
                        <a:lnTo>
                          <a:pt x="2039" y="1371"/>
                        </a:lnTo>
                        <a:lnTo>
                          <a:pt x="2043" y="1480"/>
                        </a:lnTo>
                        <a:lnTo>
                          <a:pt x="2048" y="1506"/>
                        </a:lnTo>
                        <a:lnTo>
                          <a:pt x="2052" y="1501"/>
                        </a:lnTo>
                        <a:lnTo>
                          <a:pt x="2052" y="1468"/>
                        </a:lnTo>
                        <a:lnTo>
                          <a:pt x="2056" y="1422"/>
                        </a:lnTo>
                        <a:lnTo>
                          <a:pt x="2060" y="1396"/>
                        </a:lnTo>
                        <a:lnTo>
                          <a:pt x="2065" y="1417"/>
                        </a:lnTo>
                        <a:lnTo>
                          <a:pt x="2069" y="1438"/>
                        </a:lnTo>
                        <a:lnTo>
                          <a:pt x="2069" y="1501"/>
                        </a:lnTo>
                        <a:lnTo>
                          <a:pt x="2073" y="1535"/>
                        </a:lnTo>
                        <a:lnTo>
                          <a:pt x="2077" y="1586"/>
                        </a:lnTo>
                        <a:lnTo>
                          <a:pt x="2081" y="1611"/>
                        </a:lnTo>
                        <a:lnTo>
                          <a:pt x="2086" y="1611"/>
                        </a:lnTo>
                        <a:lnTo>
                          <a:pt x="2090" y="1615"/>
                        </a:lnTo>
                        <a:lnTo>
                          <a:pt x="2094" y="1619"/>
                        </a:lnTo>
                        <a:lnTo>
                          <a:pt x="2098" y="1632"/>
                        </a:lnTo>
                        <a:lnTo>
                          <a:pt x="2102" y="1644"/>
                        </a:lnTo>
                        <a:lnTo>
                          <a:pt x="2107" y="1636"/>
                        </a:lnTo>
                        <a:lnTo>
                          <a:pt x="2111" y="1649"/>
                        </a:lnTo>
                        <a:lnTo>
                          <a:pt x="2115" y="1640"/>
                        </a:lnTo>
                        <a:lnTo>
                          <a:pt x="2119" y="1619"/>
                        </a:lnTo>
                        <a:lnTo>
                          <a:pt x="2124" y="1573"/>
                        </a:lnTo>
                        <a:lnTo>
                          <a:pt x="2128" y="1527"/>
                        </a:lnTo>
                        <a:lnTo>
                          <a:pt x="2132" y="1472"/>
                        </a:lnTo>
                        <a:lnTo>
                          <a:pt x="2132" y="1405"/>
                        </a:lnTo>
                        <a:lnTo>
                          <a:pt x="2136" y="1346"/>
                        </a:lnTo>
                        <a:lnTo>
                          <a:pt x="2140" y="1342"/>
                        </a:lnTo>
                        <a:lnTo>
                          <a:pt x="2145" y="1401"/>
                        </a:lnTo>
                        <a:lnTo>
                          <a:pt x="2149" y="1480"/>
                        </a:lnTo>
                        <a:lnTo>
                          <a:pt x="2149" y="1510"/>
                        </a:lnTo>
                        <a:lnTo>
                          <a:pt x="2153" y="1535"/>
                        </a:lnTo>
                        <a:lnTo>
                          <a:pt x="2157" y="1556"/>
                        </a:lnTo>
                        <a:lnTo>
                          <a:pt x="2161" y="1577"/>
                        </a:lnTo>
                        <a:lnTo>
                          <a:pt x="2161" y="1598"/>
                        </a:lnTo>
                        <a:lnTo>
                          <a:pt x="2166" y="1586"/>
                        </a:lnTo>
                        <a:lnTo>
                          <a:pt x="2170" y="1577"/>
                        </a:lnTo>
                        <a:lnTo>
                          <a:pt x="2174" y="1560"/>
                        </a:lnTo>
                        <a:lnTo>
                          <a:pt x="2178" y="1586"/>
                        </a:lnTo>
                        <a:lnTo>
                          <a:pt x="2183" y="1594"/>
                        </a:lnTo>
                        <a:lnTo>
                          <a:pt x="2187" y="1590"/>
                        </a:lnTo>
                        <a:lnTo>
                          <a:pt x="2191" y="1569"/>
                        </a:lnTo>
                        <a:lnTo>
                          <a:pt x="2195" y="1544"/>
                        </a:lnTo>
                        <a:lnTo>
                          <a:pt x="2195" y="1527"/>
                        </a:lnTo>
                        <a:lnTo>
                          <a:pt x="2199" y="1531"/>
                        </a:lnTo>
                        <a:lnTo>
                          <a:pt x="2204" y="1523"/>
                        </a:lnTo>
                        <a:lnTo>
                          <a:pt x="2208" y="1560"/>
                        </a:lnTo>
                        <a:lnTo>
                          <a:pt x="2208" y="1590"/>
                        </a:lnTo>
                        <a:lnTo>
                          <a:pt x="2212" y="1628"/>
                        </a:lnTo>
                        <a:lnTo>
                          <a:pt x="2216" y="1653"/>
                        </a:lnTo>
                        <a:lnTo>
                          <a:pt x="2220" y="1661"/>
                        </a:lnTo>
                        <a:lnTo>
                          <a:pt x="2225" y="1661"/>
                        </a:lnTo>
                        <a:lnTo>
                          <a:pt x="2225" y="1649"/>
                        </a:lnTo>
                        <a:lnTo>
                          <a:pt x="2229" y="1653"/>
                        </a:lnTo>
                        <a:lnTo>
                          <a:pt x="2233" y="1623"/>
                        </a:lnTo>
                        <a:lnTo>
                          <a:pt x="2237" y="1619"/>
                        </a:lnTo>
                        <a:lnTo>
                          <a:pt x="2242" y="1607"/>
                        </a:lnTo>
                        <a:lnTo>
                          <a:pt x="2246" y="1615"/>
                        </a:lnTo>
                        <a:lnTo>
                          <a:pt x="2250" y="1640"/>
                        </a:lnTo>
                        <a:lnTo>
                          <a:pt x="2254" y="1657"/>
                        </a:lnTo>
                        <a:lnTo>
                          <a:pt x="2258" y="1666"/>
                        </a:lnTo>
                        <a:lnTo>
                          <a:pt x="2263" y="1657"/>
                        </a:lnTo>
                        <a:lnTo>
                          <a:pt x="2267" y="1657"/>
                        </a:lnTo>
                        <a:lnTo>
                          <a:pt x="2271" y="1649"/>
                        </a:lnTo>
                        <a:lnTo>
                          <a:pt x="2271" y="1632"/>
                        </a:lnTo>
                        <a:lnTo>
                          <a:pt x="2275" y="1615"/>
                        </a:lnTo>
                        <a:lnTo>
                          <a:pt x="2279" y="1602"/>
                        </a:lnTo>
                        <a:lnTo>
                          <a:pt x="2284" y="1602"/>
                        </a:lnTo>
                        <a:lnTo>
                          <a:pt x="2288" y="1594"/>
                        </a:lnTo>
                        <a:lnTo>
                          <a:pt x="2288" y="1577"/>
                        </a:lnTo>
                        <a:lnTo>
                          <a:pt x="2292" y="1577"/>
                        </a:lnTo>
                        <a:lnTo>
                          <a:pt x="2296" y="1590"/>
                        </a:lnTo>
                        <a:lnTo>
                          <a:pt x="2301" y="1615"/>
                        </a:lnTo>
                        <a:lnTo>
                          <a:pt x="2305" y="1623"/>
                        </a:lnTo>
                        <a:lnTo>
                          <a:pt x="2305" y="1640"/>
                        </a:lnTo>
                        <a:lnTo>
                          <a:pt x="2309" y="1644"/>
                        </a:lnTo>
                        <a:lnTo>
                          <a:pt x="2313" y="1615"/>
                        </a:lnTo>
                        <a:lnTo>
                          <a:pt x="2317" y="1594"/>
                        </a:lnTo>
                        <a:lnTo>
                          <a:pt x="2322" y="1573"/>
                        </a:lnTo>
                        <a:lnTo>
                          <a:pt x="2326" y="1594"/>
                        </a:lnTo>
                        <a:lnTo>
                          <a:pt x="2330" y="1619"/>
                        </a:lnTo>
                        <a:lnTo>
                          <a:pt x="2334" y="1657"/>
                        </a:lnTo>
                        <a:lnTo>
                          <a:pt x="2334" y="1670"/>
                        </a:lnTo>
                        <a:lnTo>
                          <a:pt x="2338" y="1657"/>
                        </a:lnTo>
                        <a:lnTo>
                          <a:pt x="2343" y="1661"/>
                        </a:lnTo>
                        <a:lnTo>
                          <a:pt x="2347" y="1657"/>
                        </a:lnTo>
                        <a:lnTo>
                          <a:pt x="2351" y="1661"/>
                        </a:lnTo>
                        <a:lnTo>
                          <a:pt x="2351" y="1674"/>
                        </a:lnTo>
                        <a:lnTo>
                          <a:pt x="2355" y="1691"/>
                        </a:lnTo>
                        <a:lnTo>
                          <a:pt x="2360" y="1687"/>
                        </a:lnTo>
                        <a:lnTo>
                          <a:pt x="2364" y="1695"/>
                        </a:lnTo>
                        <a:lnTo>
                          <a:pt x="2368" y="1678"/>
                        </a:lnTo>
                        <a:lnTo>
                          <a:pt x="2372" y="1674"/>
                        </a:lnTo>
                        <a:lnTo>
                          <a:pt x="2376" y="1666"/>
                        </a:lnTo>
                        <a:lnTo>
                          <a:pt x="2381" y="1649"/>
                        </a:lnTo>
                        <a:lnTo>
                          <a:pt x="2385" y="1607"/>
                        </a:lnTo>
                        <a:lnTo>
                          <a:pt x="2389" y="1594"/>
                        </a:lnTo>
                        <a:lnTo>
                          <a:pt x="2393" y="1607"/>
                        </a:lnTo>
                        <a:lnTo>
                          <a:pt x="2397" y="1590"/>
                        </a:lnTo>
                        <a:lnTo>
                          <a:pt x="2402" y="1594"/>
                        </a:lnTo>
                        <a:lnTo>
                          <a:pt x="2406" y="1607"/>
                        </a:lnTo>
                        <a:lnTo>
                          <a:pt x="2410" y="1590"/>
                        </a:lnTo>
                        <a:lnTo>
                          <a:pt x="2414" y="1565"/>
                        </a:lnTo>
                        <a:lnTo>
                          <a:pt x="2419" y="1556"/>
                        </a:lnTo>
                        <a:lnTo>
                          <a:pt x="2423" y="1552"/>
                        </a:lnTo>
                        <a:lnTo>
                          <a:pt x="2427" y="1535"/>
                        </a:lnTo>
                        <a:lnTo>
                          <a:pt x="2431" y="1548"/>
                        </a:lnTo>
                        <a:lnTo>
                          <a:pt x="2431" y="1590"/>
                        </a:lnTo>
                        <a:lnTo>
                          <a:pt x="2435" y="1632"/>
                        </a:lnTo>
                        <a:lnTo>
                          <a:pt x="2440" y="1682"/>
                        </a:lnTo>
                        <a:lnTo>
                          <a:pt x="2444" y="1687"/>
                        </a:lnTo>
                        <a:lnTo>
                          <a:pt x="2444" y="1703"/>
                        </a:lnTo>
                        <a:lnTo>
                          <a:pt x="2448" y="1712"/>
                        </a:lnTo>
                        <a:lnTo>
                          <a:pt x="2452" y="1703"/>
                        </a:lnTo>
                        <a:lnTo>
                          <a:pt x="2456" y="1720"/>
                        </a:lnTo>
                        <a:lnTo>
                          <a:pt x="2461" y="1720"/>
                        </a:lnTo>
                        <a:lnTo>
                          <a:pt x="2461" y="1708"/>
                        </a:lnTo>
                        <a:lnTo>
                          <a:pt x="2465" y="1724"/>
                        </a:lnTo>
                        <a:lnTo>
                          <a:pt x="2469" y="1703"/>
                        </a:lnTo>
                        <a:lnTo>
                          <a:pt x="2473" y="1733"/>
                        </a:lnTo>
                        <a:lnTo>
                          <a:pt x="2477" y="1724"/>
                        </a:lnTo>
                        <a:lnTo>
                          <a:pt x="2482" y="1699"/>
                        </a:lnTo>
                        <a:lnTo>
                          <a:pt x="2486" y="1712"/>
                        </a:lnTo>
                        <a:lnTo>
                          <a:pt x="2490" y="1678"/>
                        </a:lnTo>
                        <a:lnTo>
                          <a:pt x="2494" y="1674"/>
                        </a:lnTo>
                        <a:lnTo>
                          <a:pt x="2494" y="1653"/>
                        </a:lnTo>
                        <a:lnTo>
                          <a:pt x="2499" y="1666"/>
                        </a:lnTo>
                        <a:lnTo>
                          <a:pt x="2503" y="1674"/>
                        </a:lnTo>
                        <a:lnTo>
                          <a:pt x="2507" y="1699"/>
                        </a:lnTo>
                        <a:lnTo>
                          <a:pt x="2507" y="1729"/>
                        </a:lnTo>
                        <a:lnTo>
                          <a:pt x="2511" y="1724"/>
                        </a:lnTo>
                        <a:lnTo>
                          <a:pt x="2515" y="1724"/>
                        </a:lnTo>
                        <a:lnTo>
                          <a:pt x="2520" y="1733"/>
                        </a:lnTo>
                        <a:lnTo>
                          <a:pt x="2524" y="1737"/>
                        </a:lnTo>
                        <a:lnTo>
                          <a:pt x="2528" y="1750"/>
                        </a:lnTo>
                        <a:lnTo>
                          <a:pt x="2532" y="1741"/>
                        </a:lnTo>
                        <a:lnTo>
                          <a:pt x="2536" y="1741"/>
                        </a:lnTo>
                        <a:lnTo>
                          <a:pt x="2541" y="1741"/>
                        </a:lnTo>
                        <a:lnTo>
                          <a:pt x="2541" y="1762"/>
                        </a:lnTo>
                        <a:lnTo>
                          <a:pt x="2545" y="1754"/>
                        </a:lnTo>
                        <a:lnTo>
                          <a:pt x="2549" y="1758"/>
                        </a:lnTo>
                        <a:lnTo>
                          <a:pt x="2553" y="1733"/>
                        </a:lnTo>
                        <a:lnTo>
                          <a:pt x="2558" y="1737"/>
                        </a:lnTo>
                        <a:lnTo>
                          <a:pt x="2562" y="1733"/>
                        </a:lnTo>
                        <a:lnTo>
                          <a:pt x="2566" y="1733"/>
                        </a:lnTo>
                        <a:lnTo>
                          <a:pt x="2570" y="1720"/>
                        </a:lnTo>
                        <a:lnTo>
                          <a:pt x="2574" y="1733"/>
                        </a:lnTo>
                        <a:lnTo>
                          <a:pt x="2579" y="1724"/>
                        </a:lnTo>
                        <a:lnTo>
                          <a:pt x="2583" y="1724"/>
                        </a:lnTo>
                        <a:lnTo>
                          <a:pt x="2587" y="1708"/>
                        </a:lnTo>
                        <a:lnTo>
                          <a:pt x="2587" y="1691"/>
                        </a:lnTo>
                        <a:lnTo>
                          <a:pt x="2591" y="1674"/>
                        </a:lnTo>
                        <a:lnTo>
                          <a:pt x="2595" y="1657"/>
                        </a:lnTo>
                        <a:lnTo>
                          <a:pt x="2600" y="1661"/>
                        </a:lnTo>
                        <a:lnTo>
                          <a:pt x="2604" y="1699"/>
                        </a:lnTo>
                        <a:lnTo>
                          <a:pt x="2608" y="1699"/>
                        </a:lnTo>
                        <a:lnTo>
                          <a:pt x="2612" y="1720"/>
                        </a:lnTo>
                        <a:lnTo>
                          <a:pt x="2617" y="1720"/>
                        </a:lnTo>
                        <a:lnTo>
                          <a:pt x="2621" y="1720"/>
                        </a:lnTo>
                        <a:lnTo>
                          <a:pt x="2625" y="1741"/>
                        </a:lnTo>
                        <a:lnTo>
                          <a:pt x="2629" y="1758"/>
                        </a:lnTo>
                        <a:lnTo>
                          <a:pt x="2633" y="1754"/>
                        </a:lnTo>
                        <a:lnTo>
                          <a:pt x="2638" y="1754"/>
                        </a:lnTo>
                        <a:lnTo>
                          <a:pt x="2642" y="1745"/>
                        </a:lnTo>
                        <a:lnTo>
                          <a:pt x="2646" y="1750"/>
                        </a:lnTo>
                        <a:lnTo>
                          <a:pt x="2650" y="1741"/>
                        </a:lnTo>
                        <a:lnTo>
                          <a:pt x="2654" y="1733"/>
                        </a:lnTo>
                        <a:lnTo>
                          <a:pt x="2659" y="1737"/>
                        </a:lnTo>
                        <a:lnTo>
                          <a:pt x="2663" y="1750"/>
                        </a:lnTo>
                        <a:lnTo>
                          <a:pt x="2667" y="1762"/>
                        </a:lnTo>
                        <a:lnTo>
                          <a:pt x="2667" y="1745"/>
                        </a:lnTo>
                        <a:lnTo>
                          <a:pt x="2671" y="1733"/>
                        </a:lnTo>
                        <a:lnTo>
                          <a:pt x="2676" y="1745"/>
                        </a:lnTo>
                        <a:lnTo>
                          <a:pt x="2680" y="1745"/>
                        </a:lnTo>
                        <a:lnTo>
                          <a:pt x="2684" y="1724"/>
                        </a:lnTo>
                        <a:lnTo>
                          <a:pt x="2688" y="1716"/>
                        </a:lnTo>
                        <a:lnTo>
                          <a:pt x="2692" y="1729"/>
                        </a:lnTo>
                        <a:lnTo>
                          <a:pt x="2697" y="1733"/>
                        </a:lnTo>
                        <a:lnTo>
                          <a:pt x="2701" y="1716"/>
                        </a:lnTo>
                        <a:lnTo>
                          <a:pt x="2705" y="1716"/>
                        </a:lnTo>
                        <a:lnTo>
                          <a:pt x="2709" y="1733"/>
                        </a:lnTo>
                        <a:lnTo>
                          <a:pt x="2713" y="1720"/>
                        </a:lnTo>
                        <a:lnTo>
                          <a:pt x="2718" y="1733"/>
                        </a:lnTo>
                        <a:lnTo>
                          <a:pt x="2722" y="1750"/>
                        </a:lnTo>
                        <a:lnTo>
                          <a:pt x="2726" y="1729"/>
                        </a:lnTo>
                        <a:lnTo>
                          <a:pt x="2730" y="1745"/>
                        </a:lnTo>
                        <a:lnTo>
                          <a:pt x="2730" y="1729"/>
                        </a:lnTo>
                        <a:lnTo>
                          <a:pt x="2735" y="1720"/>
                        </a:lnTo>
                        <a:lnTo>
                          <a:pt x="2739" y="1708"/>
                        </a:lnTo>
                        <a:lnTo>
                          <a:pt x="2743" y="1699"/>
                        </a:lnTo>
                        <a:lnTo>
                          <a:pt x="2747" y="1674"/>
                        </a:lnTo>
                        <a:lnTo>
                          <a:pt x="2751" y="1661"/>
                        </a:lnTo>
                        <a:lnTo>
                          <a:pt x="2756" y="1649"/>
                        </a:lnTo>
                        <a:lnTo>
                          <a:pt x="2760" y="1661"/>
                        </a:lnTo>
                        <a:lnTo>
                          <a:pt x="2760" y="1678"/>
                        </a:lnTo>
                        <a:lnTo>
                          <a:pt x="2764" y="1670"/>
                        </a:lnTo>
                        <a:lnTo>
                          <a:pt x="2768" y="1657"/>
                        </a:lnTo>
                        <a:lnTo>
                          <a:pt x="2772" y="1623"/>
                        </a:lnTo>
                        <a:lnTo>
                          <a:pt x="2777" y="1615"/>
                        </a:lnTo>
                        <a:lnTo>
                          <a:pt x="2777" y="1552"/>
                        </a:lnTo>
                        <a:lnTo>
                          <a:pt x="2781" y="1472"/>
                        </a:lnTo>
                        <a:lnTo>
                          <a:pt x="2785" y="1371"/>
                        </a:lnTo>
                        <a:lnTo>
                          <a:pt x="2789" y="1342"/>
                        </a:lnTo>
                        <a:lnTo>
                          <a:pt x="2794" y="1363"/>
                        </a:lnTo>
                        <a:lnTo>
                          <a:pt x="2794" y="1417"/>
                        </a:lnTo>
                        <a:lnTo>
                          <a:pt x="2798" y="1489"/>
                        </a:lnTo>
                        <a:lnTo>
                          <a:pt x="2802" y="1565"/>
                        </a:lnTo>
                        <a:lnTo>
                          <a:pt x="2806" y="1619"/>
                        </a:lnTo>
                        <a:lnTo>
                          <a:pt x="2806" y="1674"/>
                        </a:lnTo>
                        <a:lnTo>
                          <a:pt x="2810" y="1691"/>
                        </a:lnTo>
                        <a:lnTo>
                          <a:pt x="2815" y="1682"/>
                        </a:lnTo>
                        <a:lnTo>
                          <a:pt x="2819" y="1687"/>
                        </a:lnTo>
                        <a:lnTo>
                          <a:pt x="2823" y="1674"/>
                        </a:lnTo>
                        <a:lnTo>
                          <a:pt x="2823" y="1691"/>
                        </a:lnTo>
                        <a:lnTo>
                          <a:pt x="2827" y="1691"/>
                        </a:lnTo>
                        <a:lnTo>
                          <a:pt x="2831" y="1695"/>
                        </a:lnTo>
                        <a:lnTo>
                          <a:pt x="2836" y="1653"/>
                        </a:lnTo>
                        <a:lnTo>
                          <a:pt x="2840" y="1632"/>
                        </a:lnTo>
                        <a:lnTo>
                          <a:pt x="2840" y="1598"/>
                        </a:lnTo>
                        <a:lnTo>
                          <a:pt x="2844" y="1565"/>
                        </a:lnTo>
                        <a:lnTo>
                          <a:pt x="2848" y="1497"/>
                        </a:lnTo>
                        <a:lnTo>
                          <a:pt x="2853" y="1451"/>
                        </a:lnTo>
                        <a:lnTo>
                          <a:pt x="2857" y="1422"/>
                        </a:lnTo>
                        <a:lnTo>
                          <a:pt x="2857" y="1409"/>
                        </a:lnTo>
                        <a:lnTo>
                          <a:pt x="2861" y="1384"/>
                        </a:lnTo>
                        <a:lnTo>
                          <a:pt x="2865" y="1447"/>
                        </a:lnTo>
                        <a:lnTo>
                          <a:pt x="2869" y="1497"/>
                        </a:lnTo>
                        <a:lnTo>
                          <a:pt x="2869" y="1523"/>
                        </a:lnTo>
                        <a:lnTo>
                          <a:pt x="2874" y="1565"/>
                        </a:lnTo>
                        <a:lnTo>
                          <a:pt x="2878" y="1628"/>
                        </a:lnTo>
                        <a:lnTo>
                          <a:pt x="2882" y="1657"/>
                        </a:lnTo>
                        <a:lnTo>
                          <a:pt x="2886" y="1670"/>
                        </a:lnTo>
                        <a:lnTo>
                          <a:pt x="2886" y="1695"/>
                        </a:lnTo>
                        <a:lnTo>
                          <a:pt x="2890" y="1703"/>
                        </a:lnTo>
                        <a:lnTo>
                          <a:pt x="2895" y="1695"/>
                        </a:lnTo>
                        <a:lnTo>
                          <a:pt x="2899" y="1695"/>
                        </a:lnTo>
                        <a:lnTo>
                          <a:pt x="2903" y="1691"/>
                        </a:lnTo>
                        <a:lnTo>
                          <a:pt x="2907" y="1682"/>
                        </a:lnTo>
                        <a:lnTo>
                          <a:pt x="2911" y="1699"/>
                        </a:lnTo>
                        <a:lnTo>
                          <a:pt x="2916" y="1695"/>
                        </a:lnTo>
                        <a:lnTo>
                          <a:pt x="2920" y="1712"/>
                        </a:lnTo>
                        <a:lnTo>
                          <a:pt x="2924" y="1712"/>
                        </a:lnTo>
                        <a:lnTo>
                          <a:pt x="2928" y="1712"/>
                        </a:lnTo>
                        <a:lnTo>
                          <a:pt x="2933" y="1708"/>
                        </a:lnTo>
                        <a:lnTo>
                          <a:pt x="2937" y="1729"/>
                        </a:lnTo>
                        <a:lnTo>
                          <a:pt x="2941" y="1733"/>
                        </a:lnTo>
                        <a:lnTo>
                          <a:pt x="2945" y="1720"/>
                        </a:lnTo>
                        <a:lnTo>
                          <a:pt x="2949" y="1716"/>
                        </a:lnTo>
                        <a:lnTo>
                          <a:pt x="2954" y="1699"/>
                        </a:lnTo>
                        <a:lnTo>
                          <a:pt x="2958" y="1708"/>
                        </a:lnTo>
                        <a:lnTo>
                          <a:pt x="2962" y="1712"/>
                        </a:lnTo>
                        <a:lnTo>
                          <a:pt x="2966" y="1712"/>
                        </a:lnTo>
                        <a:lnTo>
                          <a:pt x="2966" y="1699"/>
                        </a:lnTo>
                        <a:lnTo>
                          <a:pt x="2970" y="1712"/>
                        </a:lnTo>
                        <a:lnTo>
                          <a:pt x="2975" y="1724"/>
                        </a:lnTo>
                        <a:lnTo>
                          <a:pt x="2979" y="1733"/>
                        </a:lnTo>
                        <a:lnTo>
                          <a:pt x="2983" y="1733"/>
                        </a:lnTo>
                        <a:lnTo>
                          <a:pt x="2987" y="1729"/>
                        </a:lnTo>
                        <a:lnTo>
                          <a:pt x="2992" y="1741"/>
                        </a:lnTo>
                        <a:lnTo>
                          <a:pt x="2996" y="1720"/>
                        </a:lnTo>
                        <a:lnTo>
                          <a:pt x="3000" y="1741"/>
                        </a:lnTo>
                        <a:lnTo>
                          <a:pt x="3004" y="1733"/>
                        </a:lnTo>
                        <a:lnTo>
                          <a:pt x="3008" y="1733"/>
                        </a:lnTo>
                        <a:lnTo>
                          <a:pt x="3013" y="1729"/>
                        </a:lnTo>
                        <a:lnTo>
                          <a:pt x="3017" y="1724"/>
                        </a:lnTo>
                        <a:lnTo>
                          <a:pt x="3021" y="1724"/>
                        </a:lnTo>
                        <a:lnTo>
                          <a:pt x="3025" y="1720"/>
                        </a:lnTo>
                        <a:lnTo>
                          <a:pt x="3029" y="1716"/>
                        </a:lnTo>
                        <a:lnTo>
                          <a:pt x="3034" y="1716"/>
                        </a:lnTo>
                        <a:lnTo>
                          <a:pt x="3038" y="1729"/>
                        </a:lnTo>
                        <a:lnTo>
                          <a:pt x="3042" y="1745"/>
                        </a:lnTo>
                        <a:lnTo>
                          <a:pt x="3046" y="1745"/>
                        </a:lnTo>
                        <a:lnTo>
                          <a:pt x="3051" y="1750"/>
                        </a:lnTo>
                        <a:lnTo>
                          <a:pt x="3055" y="1754"/>
                        </a:lnTo>
                        <a:lnTo>
                          <a:pt x="3059" y="1741"/>
                        </a:lnTo>
                        <a:lnTo>
                          <a:pt x="3063" y="1733"/>
                        </a:lnTo>
                        <a:lnTo>
                          <a:pt x="3067" y="1720"/>
                        </a:lnTo>
                        <a:lnTo>
                          <a:pt x="3072" y="1712"/>
                        </a:lnTo>
                        <a:lnTo>
                          <a:pt x="3076" y="1703"/>
                        </a:lnTo>
                        <a:lnTo>
                          <a:pt x="3076" y="1687"/>
                        </a:lnTo>
                        <a:lnTo>
                          <a:pt x="3080" y="1678"/>
                        </a:lnTo>
                        <a:lnTo>
                          <a:pt x="3084" y="1682"/>
                        </a:lnTo>
                        <a:lnTo>
                          <a:pt x="3088" y="1682"/>
                        </a:lnTo>
                        <a:lnTo>
                          <a:pt x="3093" y="1674"/>
                        </a:lnTo>
                        <a:lnTo>
                          <a:pt x="3097" y="1640"/>
                        </a:lnTo>
                        <a:lnTo>
                          <a:pt x="3101" y="1628"/>
                        </a:lnTo>
                        <a:lnTo>
                          <a:pt x="3105" y="1598"/>
                        </a:lnTo>
                        <a:lnTo>
                          <a:pt x="3105" y="1548"/>
                        </a:lnTo>
                        <a:lnTo>
                          <a:pt x="3110" y="1518"/>
                        </a:lnTo>
                        <a:lnTo>
                          <a:pt x="3114" y="1472"/>
                        </a:lnTo>
                        <a:lnTo>
                          <a:pt x="3118" y="1451"/>
                        </a:lnTo>
                        <a:lnTo>
                          <a:pt x="3122" y="1443"/>
                        </a:lnTo>
                        <a:lnTo>
                          <a:pt x="3126" y="1451"/>
                        </a:lnTo>
                        <a:lnTo>
                          <a:pt x="3131" y="1476"/>
                        </a:lnTo>
                        <a:lnTo>
                          <a:pt x="3135" y="1531"/>
                        </a:lnTo>
                        <a:lnTo>
                          <a:pt x="3139" y="1565"/>
                        </a:lnTo>
                        <a:lnTo>
                          <a:pt x="3139" y="1594"/>
                        </a:lnTo>
                        <a:lnTo>
                          <a:pt x="3143" y="1636"/>
                        </a:lnTo>
                        <a:lnTo>
                          <a:pt x="3147" y="1674"/>
                        </a:lnTo>
                        <a:lnTo>
                          <a:pt x="3152" y="1670"/>
                        </a:lnTo>
                        <a:lnTo>
                          <a:pt x="3156" y="1687"/>
                        </a:lnTo>
                        <a:lnTo>
                          <a:pt x="3160" y="1699"/>
                        </a:lnTo>
                        <a:lnTo>
                          <a:pt x="3164" y="1703"/>
                        </a:lnTo>
                        <a:lnTo>
                          <a:pt x="3169" y="1703"/>
                        </a:lnTo>
                        <a:lnTo>
                          <a:pt x="3173" y="1729"/>
                        </a:lnTo>
                        <a:lnTo>
                          <a:pt x="3177" y="1741"/>
                        </a:lnTo>
                        <a:lnTo>
                          <a:pt x="3181" y="1733"/>
                        </a:lnTo>
                        <a:lnTo>
                          <a:pt x="3185" y="1733"/>
                        </a:lnTo>
                        <a:lnTo>
                          <a:pt x="3190" y="1733"/>
                        </a:lnTo>
                        <a:lnTo>
                          <a:pt x="3194" y="1741"/>
                        </a:lnTo>
                        <a:lnTo>
                          <a:pt x="3198" y="1737"/>
                        </a:lnTo>
                        <a:lnTo>
                          <a:pt x="3202" y="1737"/>
                        </a:lnTo>
                        <a:lnTo>
                          <a:pt x="3206" y="1762"/>
                        </a:lnTo>
                        <a:lnTo>
                          <a:pt x="3211" y="1762"/>
                        </a:lnTo>
                        <a:lnTo>
                          <a:pt x="3215" y="1758"/>
                        </a:lnTo>
                        <a:lnTo>
                          <a:pt x="3219" y="1737"/>
                        </a:lnTo>
                        <a:lnTo>
                          <a:pt x="3223" y="1741"/>
                        </a:lnTo>
                        <a:lnTo>
                          <a:pt x="3228" y="1754"/>
                        </a:lnTo>
                        <a:lnTo>
                          <a:pt x="3232" y="1750"/>
                        </a:lnTo>
                        <a:lnTo>
                          <a:pt x="3236" y="1745"/>
                        </a:lnTo>
                        <a:lnTo>
                          <a:pt x="3240" y="1724"/>
                        </a:lnTo>
                        <a:lnTo>
                          <a:pt x="3244" y="1712"/>
                        </a:lnTo>
                        <a:lnTo>
                          <a:pt x="3249" y="1712"/>
                        </a:lnTo>
                        <a:lnTo>
                          <a:pt x="3253" y="1724"/>
                        </a:lnTo>
                        <a:lnTo>
                          <a:pt x="3257" y="1720"/>
                        </a:lnTo>
                        <a:lnTo>
                          <a:pt x="3261" y="1720"/>
                        </a:lnTo>
                        <a:lnTo>
                          <a:pt x="3265" y="1712"/>
                        </a:lnTo>
                        <a:lnTo>
                          <a:pt x="3270" y="1708"/>
                        </a:lnTo>
                        <a:lnTo>
                          <a:pt x="3274" y="1712"/>
                        </a:lnTo>
                        <a:lnTo>
                          <a:pt x="3278" y="1695"/>
                        </a:lnTo>
                        <a:lnTo>
                          <a:pt x="3278" y="1682"/>
                        </a:lnTo>
                        <a:lnTo>
                          <a:pt x="3282" y="1619"/>
                        </a:lnTo>
                        <a:lnTo>
                          <a:pt x="3287" y="1548"/>
                        </a:lnTo>
                        <a:lnTo>
                          <a:pt x="3291" y="1493"/>
                        </a:lnTo>
                        <a:lnTo>
                          <a:pt x="3295" y="1430"/>
                        </a:lnTo>
                        <a:lnTo>
                          <a:pt x="3295" y="1401"/>
                        </a:lnTo>
                        <a:lnTo>
                          <a:pt x="3299" y="1401"/>
                        </a:lnTo>
                        <a:lnTo>
                          <a:pt x="3303" y="1409"/>
                        </a:lnTo>
                        <a:lnTo>
                          <a:pt x="3308" y="1455"/>
                        </a:lnTo>
                        <a:lnTo>
                          <a:pt x="3312" y="1497"/>
                        </a:lnTo>
                        <a:lnTo>
                          <a:pt x="3312" y="1548"/>
                        </a:lnTo>
                        <a:lnTo>
                          <a:pt x="3316" y="1607"/>
                        </a:lnTo>
                        <a:lnTo>
                          <a:pt x="3320" y="1644"/>
                        </a:lnTo>
                        <a:lnTo>
                          <a:pt x="3324" y="1674"/>
                        </a:lnTo>
                        <a:lnTo>
                          <a:pt x="3329" y="1691"/>
                        </a:lnTo>
                        <a:lnTo>
                          <a:pt x="3329" y="1708"/>
                        </a:lnTo>
                        <a:lnTo>
                          <a:pt x="3333" y="1716"/>
                        </a:lnTo>
                        <a:lnTo>
                          <a:pt x="3337" y="1720"/>
                        </a:lnTo>
                        <a:lnTo>
                          <a:pt x="3341" y="1737"/>
                        </a:lnTo>
                        <a:lnTo>
                          <a:pt x="3345" y="1741"/>
                        </a:lnTo>
                        <a:lnTo>
                          <a:pt x="3350" y="1737"/>
                        </a:lnTo>
                        <a:lnTo>
                          <a:pt x="3354" y="1741"/>
                        </a:lnTo>
                        <a:lnTo>
                          <a:pt x="3358" y="1750"/>
                        </a:lnTo>
                        <a:lnTo>
                          <a:pt x="3362" y="1758"/>
                        </a:lnTo>
                        <a:lnTo>
                          <a:pt x="3367" y="1779"/>
                        </a:lnTo>
                        <a:lnTo>
                          <a:pt x="3371" y="1762"/>
                        </a:lnTo>
                        <a:lnTo>
                          <a:pt x="3375" y="1758"/>
                        </a:lnTo>
                        <a:lnTo>
                          <a:pt x="3379" y="1762"/>
                        </a:lnTo>
                        <a:lnTo>
                          <a:pt x="3383" y="1766"/>
                        </a:lnTo>
                        <a:lnTo>
                          <a:pt x="3388" y="1766"/>
                        </a:lnTo>
                        <a:lnTo>
                          <a:pt x="3392" y="1758"/>
                        </a:lnTo>
                        <a:lnTo>
                          <a:pt x="3396" y="1758"/>
                        </a:lnTo>
                        <a:lnTo>
                          <a:pt x="3400" y="1750"/>
                        </a:lnTo>
                        <a:lnTo>
                          <a:pt x="3404" y="1750"/>
                        </a:lnTo>
                        <a:lnTo>
                          <a:pt x="3409" y="1729"/>
                        </a:lnTo>
                        <a:lnTo>
                          <a:pt x="3413" y="1729"/>
                        </a:lnTo>
                        <a:lnTo>
                          <a:pt x="3417" y="1737"/>
                        </a:lnTo>
                        <a:lnTo>
                          <a:pt x="3421" y="1737"/>
                        </a:lnTo>
                        <a:lnTo>
                          <a:pt x="3426" y="1729"/>
                        </a:lnTo>
                        <a:lnTo>
                          <a:pt x="3430" y="1745"/>
                        </a:lnTo>
                        <a:lnTo>
                          <a:pt x="3434" y="1741"/>
                        </a:lnTo>
                        <a:lnTo>
                          <a:pt x="3438" y="1737"/>
                        </a:lnTo>
                        <a:lnTo>
                          <a:pt x="3442" y="1754"/>
                        </a:lnTo>
                        <a:lnTo>
                          <a:pt x="3447" y="1745"/>
                        </a:lnTo>
                        <a:lnTo>
                          <a:pt x="3451" y="1733"/>
                        </a:lnTo>
                        <a:lnTo>
                          <a:pt x="3451" y="1754"/>
                        </a:lnTo>
                        <a:lnTo>
                          <a:pt x="3455" y="1754"/>
                        </a:lnTo>
                        <a:lnTo>
                          <a:pt x="3459" y="1766"/>
                        </a:lnTo>
                        <a:lnTo>
                          <a:pt x="3463" y="1762"/>
                        </a:lnTo>
                        <a:lnTo>
                          <a:pt x="3468" y="1762"/>
                        </a:lnTo>
                        <a:lnTo>
                          <a:pt x="3472" y="1754"/>
                        </a:lnTo>
                        <a:lnTo>
                          <a:pt x="3476" y="1754"/>
                        </a:lnTo>
                        <a:lnTo>
                          <a:pt x="3480" y="1758"/>
                        </a:lnTo>
                        <a:lnTo>
                          <a:pt x="3485" y="1758"/>
                        </a:lnTo>
                        <a:lnTo>
                          <a:pt x="3489" y="1745"/>
                        </a:lnTo>
                        <a:lnTo>
                          <a:pt x="3493" y="1737"/>
                        </a:lnTo>
                        <a:lnTo>
                          <a:pt x="3497" y="1724"/>
                        </a:lnTo>
                        <a:lnTo>
                          <a:pt x="3501" y="1720"/>
                        </a:lnTo>
                        <a:lnTo>
                          <a:pt x="3501" y="1708"/>
                        </a:lnTo>
                        <a:lnTo>
                          <a:pt x="3506" y="1699"/>
                        </a:lnTo>
                        <a:lnTo>
                          <a:pt x="3510" y="1695"/>
                        </a:lnTo>
                        <a:lnTo>
                          <a:pt x="3514" y="1703"/>
                        </a:lnTo>
                        <a:lnTo>
                          <a:pt x="3518" y="1708"/>
                        </a:lnTo>
                        <a:lnTo>
                          <a:pt x="3522" y="1716"/>
                        </a:lnTo>
                        <a:lnTo>
                          <a:pt x="3527" y="1708"/>
                        </a:lnTo>
                        <a:lnTo>
                          <a:pt x="3531" y="1724"/>
                        </a:lnTo>
                        <a:lnTo>
                          <a:pt x="3535" y="1729"/>
                        </a:lnTo>
                        <a:lnTo>
                          <a:pt x="3539" y="1745"/>
                        </a:lnTo>
                        <a:lnTo>
                          <a:pt x="3544" y="1737"/>
                        </a:lnTo>
                        <a:lnTo>
                          <a:pt x="3548" y="1737"/>
                        </a:lnTo>
                        <a:lnTo>
                          <a:pt x="3548" y="1750"/>
                        </a:lnTo>
                        <a:lnTo>
                          <a:pt x="3552" y="1750"/>
                        </a:lnTo>
                        <a:lnTo>
                          <a:pt x="3556" y="1766"/>
                        </a:lnTo>
                        <a:lnTo>
                          <a:pt x="3560" y="1750"/>
                        </a:lnTo>
                        <a:lnTo>
                          <a:pt x="3565" y="1758"/>
                        </a:lnTo>
                        <a:lnTo>
                          <a:pt x="3569" y="1771"/>
                        </a:lnTo>
                        <a:lnTo>
                          <a:pt x="3573" y="1762"/>
                        </a:lnTo>
                        <a:lnTo>
                          <a:pt x="3577" y="1758"/>
                        </a:lnTo>
                        <a:lnTo>
                          <a:pt x="3577" y="1779"/>
                        </a:lnTo>
                        <a:lnTo>
                          <a:pt x="3581" y="1762"/>
                        </a:lnTo>
                        <a:lnTo>
                          <a:pt x="3586" y="1771"/>
                        </a:lnTo>
                        <a:lnTo>
                          <a:pt x="3590" y="1762"/>
                        </a:lnTo>
                        <a:lnTo>
                          <a:pt x="3594" y="1754"/>
                        </a:lnTo>
                        <a:lnTo>
                          <a:pt x="3598" y="1775"/>
                        </a:lnTo>
                        <a:lnTo>
                          <a:pt x="3603" y="1762"/>
                        </a:lnTo>
                        <a:lnTo>
                          <a:pt x="3607" y="1787"/>
                        </a:lnTo>
                        <a:lnTo>
                          <a:pt x="3611" y="1771"/>
                        </a:lnTo>
                        <a:lnTo>
                          <a:pt x="3611" y="1758"/>
                        </a:lnTo>
                        <a:lnTo>
                          <a:pt x="3615" y="1762"/>
                        </a:lnTo>
                        <a:lnTo>
                          <a:pt x="3619" y="1745"/>
                        </a:lnTo>
                        <a:lnTo>
                          <a:pt x="3624" y="1737"/>
                        </a:lnTo>
                        <a:lnTo>
                          <a:pt x="3624" y="1750"/>
                        </a:lnTo>
                        <a:lnTo>
                          <a:pt x="3628" y="1737"/>
                        </a:lnTo>
                        <a:lnTo>
                          <a:pt x="3632" y="1729"/>
                        </a:lnTo>
                        <a:lnTo>
                          <a:pt x="3636" y="1750"/>
                        </a:lnTo>
                        <a:lnTo>
                          <a:pt x="3640" y="1750"/>
                        </a:lnTo>
                        <a:lnTo>
                          <a:pt x="3645" y="1733"/>
                        </a:lnTo>
                        <a:lnTo>
                          <a:pt x="3649" y="1745"/>
                        </a:lnTo>
                        <a:lnTo>
                          <a:pt x="3653" y="1762"/>
                        </a:lnTo>
                        <a:lnTo>
                          <a:pt x="3657" y="1724"/>
                        </a:lnTo>
                        <a:lnTo>
                          <a:pt x="3657" y="1737"/>
                        </a:lnTo>
                        <a:lnTo>
                          <a:pt x="3662" y="1729"/>
                        </a:lnTo>
                        <a:lnTo>
                          <a:pt x="3666" y="1758"/>
                        </a:lnTo>
                        <a:lnTo>
                          <a:pt x="3670" y="1754"/>
                        </a:lnTo>
                        <a:lnTo>
                          <a:pt x="3674" y="1745"/>
                        </a:lnTo>
                        <a:lnTo>
                          <a:pt x="3678" y="1741"/>
                        </a:lnTo>
                        <a:lnTo>
                          <a:pt x="3683" y="1762"/>
                        </a:lnTo>
                        <a:lnTo>
                          <a:pt x="3687" y="1737"/>
                        </a:lnTo>
                        <a:lnTo>
                          <a:pt x="3691" y="1741"/>
                        </a:lnTo>
                        <a:lnTo>
                          <a:pt x="3695" y="1733"/>
                        </a:lnTo>
                        <a:lnTo>
                          <a:pt x="3699" y="1750"/>
                        </a:lnTo>
                        <a:lnTo>
                          <a:pt x="3704" y="1758"/>
                        </a:lnTo>
                        <a:lnTo>
                          <a:pt x="3708" y="1724"/>
                        </a:lnTo>
                        <a:lnTo>
                          <a:pt x="3712" y="1754"/>
                        </a:lnTo>
                        <a:lnTo>
                          <a:pt x="3716" y="1750"/>
                        </a:lnTo>
                        <a:lnTo>
                          <a:pt x="3721" y="1750"/>
                        </a:lnTo>
                        <a:lnTo>
                          <a:pt x="3721" y="1762"/>
                        </a:lnTo>
                        <a:lnTo>
                          <a:pt x="3725" y="1741"/>
                        </a:lnTo>
                        <a:lnTo>
                          <a:pt x="3729" y="1762"/>
                        </a:lnTo>
                        <a:lnTo>
                          <a:pt x="3733" y="1758"/>
                        </a:lnTo>
                        <a:lnTo>
                          <a:pt x="3737" y="1737"/>
                        </a:lnTo>
                        <a:lnTo>
                          <a:pt x="3737" y="1750"/>
                        </a:lnTo>
                        <a:lnTo>
                          <a:pt x="3742" y="1754"/>
                        </a:lnTo>
                        <a:lnTo>
                          <a:pt x="3746" y="1758"/>
                        </a:lnTo>
                        <a:lnTo>
                          <a:pt x="3750" y="1754"/>
                        </a:lnTo>
                        <a:lnTo>
                          <a:pt x="3754" y="1737"/>
                        </a:lnTo>
                        <a:lnTo>
                          <a:pt x="3758" y="1745"/>
                        </a:lnTo>
                        <a:lnTo>
                          <a:pt x="3763" y="1712"/>
                        </a:lnTo>
                        <a:lnTo>
                          <a:pt x="3767" y="1716"/>
                        </a:lnTo>
                        <a:lnTo>
                          <a:pt x="3767" y="1691"/>
                        </a:lnTo>
                        <a:lnTo>
                          <a:pt x="3771" y="1695"/>
                        </a:lnTo>
                        <a:lnTo>
                          <a:pt x="3775" y="1687"/>
                        </a:lnTo>
                        <a:lnTo>
                          <a:pt x="3779" y="1687"/>
                        </a:lnTo>
                        <a:lnTo>
                          <a:pt x="3784" y="1699"/>
                        </a:lnTo>
                        <a:lnTo>
                          <a:pt x="3784" y="1712"/>
                        </a:lnTo>
                        <a:lnTo>
                          <a:pt x="3788" y="1720"/>
                        </a:lnTo>
                        <a:lnTo>
                          <a:pt x="3792" y="1712"/>
                        </a:lnTo>
                        <a:lnTo>
                          <a:pt x="3796" y="1733"/>
                        </a:lnTo>
                        <a:lnTo>
                          <a:pt x="3801" y="1737"/>
                        </a:lnTo>
                        <a:lnTo>
                          <a:pt x="3805" y="1741"/>
                        </a:lnTo>
                        <a:lnTo>
                          <a:pt x="3809" y="1758"/>
                        </a:lnTo>
                        <a:lnTo>
                          <a:pt x="3813" y="1775"/>
                        </a:lnTo>
                        <a:lnTo>
                          <a:pt x="3813" y="1762"/>
                        </a:lnTo>
                        <a:lnTo>
                          <a:pt x="3817" y="1762"/>
                        </a:lnTo>
                        <a:lnTo>
                          <a:pt x="3822" y="1750"/>
                        </a:lnTo>
                        <a:lnTo>
                          <a:pt x="3826" y="1766"/>
                        </a:lnTo>
                        <a:lnTo>
                          <a:pt x="3830" y="1750"/>
                        </a:lnTo>
                        <a:lnTo>
                          <a:pt x="3830" y="1766"/>
                        </a:lnTo>
                        <a:lnTo>
                          <a:pt x="3834" y="1741"/>
                        </a:lnTo>
                        <a:lnTo>
                          <a:pt x="3838" y="1758"/>
                        </a:lnTo>
                        <a:lnTo>
                          <a:pt x="3843" y="1750"/>
                        </a:lnTo>
                        <a:lnTo>
                          <a:pt x="3847" y="1737"/>
                        </a:lnTo>
                        <a:lnTo>
                          <a:pt x="3851" y="1699"/>
                        </a:lnTo>
                        <a:lnTo>
                          <a:pt x="3855" y="1691"/>
                        </a:lnTo>
                        <a:lnTo>
                          <a:pt x="3860" y="1657"/>
                        </a:lnTo>
                        <a:lnTo>
                          <a:pt x="3860" y="1628"/>
                        </a:lnTo>
                        <a:lnTo>
                          <a:pt x="3864" y="1586"/>
                        </a:lnTo>
                        <a:lnTo>
                          <a:pt x="3868" y="1560"/>
                        </a:lnTo>
                        <a:lnTo>
                          <a:pt x="3872" y="1573"/>
                        </a:lnTo>
                        <a:lnTo>
                          <a:pt x="3876" y="1586"/>
                        </a:lnTo>
                        <a:lnTo>
                          <a:pt x="3881" y="1611"/>
                        </a:lnTo>
                        <a:lnTo>
                          <a:pt x="3885" y="1678"/>
                        </a:lnTo>
                        <a:lnTo>
                          <a:pt x="3889" y="1678"/>
                        </a:lnTo>
                        <a:lnTo>
                          <a:pt x="3893" y="1708"/>
                        </a:lnTo>
                        <a:lnTo>
                          <a:pt x="3897" y="1720"/>
                        </a:lnTo>
                        <a:lnTo>
                          <a:pt x="3902" y="1724"/>
                        </a:lnTo>
                        <a:lnTo>
                          <a:pt x="3906" y="1733"/>
                        </a:lnTo>
                        <a:lnTo>
                          <a:pt x="3910" y="1716"/>
                        </a:lnTo>
                        <a:lnTo>
                          <a:pt x="3914" y="1687"/>
                        </a:lnTo>
                        <a:lnTo>
                          <a:pt x="3919" y="1691"/>
                        </a:lnTo>
                        <a:lnTo>
                          <a:pt x="3923" y="1666"/>
                        </a:lnTo>
                        <a:lnTo>
                          <a:pt x="3927" y="1644"/>
                        </a:lnTo>
                        <a:lnTo>
                          <a:pt x="3931" y="1619"/>
                        </a:lnTo>
                        <a:lnTo>
                          <a:pt x="3935" y="1602"/>
                        </a:lnTo>
                        <a:lnTo>
                          <a:pt x="3940" y="1577"/>
                        </a:lnTo>
                        <a:lnTo>
                          <a:pt x="3940" y="1552"/>
                        </a:lnTo>
                        <a:lnTo>
                          <a:pt x="3944" y="1544"/>
                        </a:lnTo>
                        <a:lnTo>
                          <a:pt x="3948" y="1548"/>
                        </a:lnTo>
                        <a:lnTo>
                          <a:pt x="3952" y="1552"/>
                        </a:lnTo>
                        <a:lnTo>
                          <a:pt x="3956" y="1552"/>
                        </a:lnTo>
                        <a:lnTo>
                          <a:pt x="3956" y="1577"/>
                        </a:lnTo>
                        <a:lnTo>
                          <a:pt x="3961" y="1581"/>
                        </a:lnTo>
                        <a:lnTo>
                          <a:pt x="3965" y="1594"/>
                        </a:lnTo>
                        <a:lnTo>
                          <a:pt x="3969" y="1569"/>
                        </a:lnTo>
                        <a:lnTo>
                          <a:pt x="3973" y="1611"/>
                        </a:lnTo>
                        <a:lnTo>
                          <a:pt x="3978" y="1632"/>
                        </a:lnTo>
                        <a:lnTo>
                          <a:pt x="3982" y="1649"/>
                        </a:lnTo>
                        <a:lnTo>
                          <a:pt x="3986" y="1674"/>
                        </a:lnTo>
                        <a:lnTo>
                          <a:pt x="3986" y="1699"/>
                        </a:lnTo>
                        <a:lnTo>
                          <a:pt x="3990" y="1699"/>
                        </a:lnTo>
                        <a:lnTo>
                          <a:pt x="3994" y="1720"/>
                        </a:lnTo>
                        <a:lnTo>
                          <a:pt x="3999" y="1724"/>
                        </a:lnTo>
                        <a:lnTo>
                          <a:pt x="4003" y="1733"/>
                        </a:lnTo>
                        <a:lnTo>
                          <a:pt x="4007" y="1724"/>
                        </a:lnTo>
                        <a:lnTo>
                          <a:pt x="4011" y="1699"/>
                        </a:lnTo>
                        <a:lnTo>
                          <a:pt x="4015" y="1691"/>
                        </a:lnTo>
                        <a:lnTo>
                          <a:pt x="4020" y="1678"/>
                        </a:lnTo>
                        <a:lnTo>
                          <a:pt x="4024" y="1657"/>
                        </a:lnTo>
                        <a:lnTo>
                          <a:pt x="4028" y="1632"/>
                        </a:lnTo>
                        <a:lnTo>
                          <a:pt x="4032" y="1607"/>
                        </a:lnTo>
                        <a:lnTo>
                          <a:pt x="4032" y="1619"/>
                        </a:lnTo>
                        <a:lnTo>
                          <a:pt x="4037" y="1640"/>
                        </a:lnTo>
                        <a:lnTo>
                          <a:pt x="4041" y="1649"/>
                        </a:lnTo>
                        <a:lnTo>
                          <a:pt x="4045" y="1661"/>
                        </a:lnTo>
                        <a:lnTo>
                          <a:pt x="4049" y="1682"/>
                        </a:lnTo>
                        <a:lnTo>
                          <a:pt x="4049" y="1716"/>
                        </a:lnTo>
                        <a:lnTo>
                          <a:pt x="4053" y="1737"/>
                        </a:lnTo>
                        <a:lnTo>
                          <a:pt x="4058" y="1750"/>
                        </a:lnTo>
                        <a:lnTo>
                          <a:pt x="4062" y="1733"/>
                        </a:lnTo>
                        <a:lnTo>
                          <a:pt x="4066" y="1750"/>
                        </a:lnTo>
                        <a:lnTo>
                          <a:pt x="4070" y="1758"/>
                        </a:lnTo>
                        <a:lnTo>
                          <a:pt x="4074" y="1754"/>
                        </a:lnTo>
                        <a:lnTo>
                          <a:pt x="4079" y="1745"/>
                        </a:lnTo>
                        <a:lnTo>
                          <a:pt x="4083" y="1741"/>
                        </a:lnTo>
                        <a:lnTo>
                          <a:pt x="4087" y="1733"/>
                        </a:lnTo>
                        <a:lnTo>
                          <a:pt x="4091" y="1708"/>
                        </a:lnTo>
                        <a:lnTo>
                          <a:pt x="4096" y="1691"/>
                        </a:lnTo>
                        <a:lnTo>
                          <a:pt x="4096" y="1640"/>
                        </a:lnTo>
                        <a:lnTo>
                          <a:pt x="4100" y="1615"/>
                        </a:lnTo>
                        <a:lnTo>
                          <a:pt x="4104" y="1569"/>
                        </a:lnTo>
                        <a:lnTo>
                          <a:pt x="4108" y="1556"/>
                        </a:lnTo>
                        <a:lnTo>
                          <a:pt x="4112" y="1556"/>
                        </a:lnTo>
                        <a:lnTo>
                          <a:pt x="4117" y="1573"/>
                        </a:lnTo>
                        <a:lnTo>
                          <a:pt x="4121" y="1607"/>
                        </a:lnTo>
                        <a:lnTo>
                          <a:pt x="4125" y="1628"/>
                        </a:lnTo>
                        <a:lnTo>
                          <a:pt x="4129" y="1636"/>
                        </a:lnTo>
                        <a:lnTo>
                          <a:pt x="4129" y="1674"/>
                        </a:lnTo>
                        <a:lnTo>
                          <a:pt x="4133" y="1687"/>
                        </a:lnTo>
                        <a:lnTo>
                          <a:pt x="4138" y="1695"/>
                        </a:lnTo>
                        <a:lnTo>
                          <a:pt x="4142" y="1712"/>
                        </a:lnTo>
                        <a:lnTo>
                          <a:pt x="4146" y="1733"/>
                        </a:lnTo>
                        <a:lnTo>
                          <a:pt x="4150" y="1737"/>
                        </a:lnTo>
                        <a:lnTo>
                          <a:pt x="4155" y="1741"/>
                        </a:lnTo>
                        <a:lnTo>
                          <a:pt x="4159" y="1745"/>
                        </a:lnTo>
                        <a:lnTo>
                          <a:pt x="4163" y="1741"/>
                        </a:lnTo>
                        <a:lnTo>
                          <a:pt x="4167" y="1733"/>
                        </a:lnTo>
                        <a:lnTo>
                          <a:pt x="4171" y="1729"/>
                        </a:lnTo>
                        <a:lnTo>
                          <a:pt x="4176" y="1720"/>
                        </a:lnTo>
                        <a:lnTo>
                          <a:pt x="4180" y="1716"/>
                        </a:lnTo>
                        <a:lnTo>
                          <a:pt x="4184" y="1716"/>
                        </a:lnTo>
                        <a:lnTo>
                          <a:pt x="4188" y="1712"/>
                        </a:lnTo>
                        <a:lnTo>
                          <a:pt x="4192" y="1708"/>
                        </a:lnTo>
                        <a:lnTo>
                          <a:pt x="4197" y="1720"/>
                        </a:lnTo>
                        <a:lnTo>
                          <a:pt x="4201" y="1716"/>
                        </a:lnTo>
                        <a:lnTo>
                          <a:pt x="4205" y="1720"/>
                        </a:lnTo>
                        <a:lnTo>
                          <a:pt x="4209" y="1750"/>
                        </a:lnTo>
                        <a:lnTo>
                          <a:pt x="4213" y="1754"/>
                        </a:lnTo>
                        <a:lnTo>
                          <a:pt x="4218" y="1758"/>
                        </a:lnTo>
                        <a:lnTo>
                          <a:pt x="4222" y="1762"/>
                        </a:lnTo>
                        <a:lnTo>
                          <a:pt x="4222" y="1779"/>
                        </a:lnTo>
                        <a:lnTo>
                          <a:pt x="4226" y="1779"/>
                        </a:lnTo>
                        <a:lnTo>
                          <a:pt x="4230" y="1775"/>
                        </a:lnTo>
                        <a:lnTo>
                          <a:pt x="4235" y="1779"/>
                        </a:lnTo>
                        <a:lnTo>
                          <a:pt x="4239" y="1779"/>
                        </a:lnTo>
                        <a:lnTo>
                          <a:pt x="4243" y="1779"/>
                        </a:lnTo>
                        <a:lnTo>
                          <a:pt x="4247" y="1775"/>
                        </a:lnTo>
                        <a:lnTo>
                          <a:pt x="4251" y="1775"/>
                        </a:lnTo>
                        <a:lnTo>
                          <a:pt x="4256" y="1775"/>
                        </a:lnTo>
                        <a:lnTo>
                          <a:pt x="4260" y="1775"/>
                        </a:lnTo>
                        <a:lnTo>
                          <a:pt x="4264" y="1783"/>
                        </a:lnTo>
                        <a:lnTo>
                          <a:pt x="4268" y="1783"/>
                        </a:lnTo>
                        <a:lnTo>
                          <a:pt x="4272" y="1775"/>
                        </a:lnTo>
                        <a:lnTo>
                          <a:pt x="4277" y="1792"/>
                        </a:lnTo>
                        <a:lnTo>
                          <a:pt x="4281" y="1792"/>
                        </a:lnTo>
                        <a:lnTo>
                          <a:pt x="4285" y="1783"/>
                        </a:lnTo>
                        <a:lnTo>
                          <a:pt x="4289" y="1792"/>
                        </a:lnTo>
                        <a:lnTo>
                          <a:pt x="4294" y="1787"/>
                        </a:lnTo>
                        <a:lnTo>
                          <a:pt x="4298" y="1796"/>
                        </a:lnTo>
                        <a:lnTo>
                          <a:pt x="4302" y="1796"/>
                        </a:lnTo>
                        <a:lnTo>
                          <a:pt x="4306" y="1779"/>
                        </a:lnTo>
                        <a:lnTo>
                          <a:pt x="4310" y="1783"/>
                        </a:lnTo>
                        <a:lnTo>
                          <a:pt x="4315" y="1792"/>
                        </a:lnTo>
                        <a:lnTo>
                          <a:pt x="4319" y="1792"/>
                        </a:lnTo>
                        <a:lnTo>
                          <a:pt x="4323" y="1796"/>
                        </a:lnTo>
                        <a:lnTo>
                          <a:pt x="4327" y="1800"/>
                        </a:lnTo>
                        <a:lnTo>
                          <a:pt x="4331" y="1800"/>
                        </a:lnTo>
                        <a:lnTo>
                          <a:pt x="4336" y="1800"/>
                        </a:lnTo>
                        <a:lnTo>
                          <a:pt x="4340" y="1796"/>
                        </a:lnTo>
                        <a:lnTo>
                          <a:pt x="4344" y="1796"/>
                        </a:lnTo>
                        <a:lnTo>
                          <a:pt x="4348" y="1800"/>
                        </a:lnTo>
                        <a:lnTo>
                          <a:pt x="4353" y="1804"/>
                        </a:lnTo>
                        <a:lnTo>
                          <a:pt x="4357" y="1808"/>
                        </a:lnTo>
                        <a:lnTo>
                          <a:pt x="4361" y="1796"/>
                        </a:lnTo>
                        <a:lnTo>
                          <a:pt x="4365" y="1796"/>
                        </a:lnTo>
                        <a:lnTo>
                          <a:pt x="4369" y="1796"/>
                        </a:lnTo>
                        <a:lnTo>
                          <a:pt x="4374" y="1792"/>
                        </a:lnTo>
                        <a:lnTo>
                          <a:pt x="4378" y="1792"/>
                        </a:lnTo>
                        <a:lnTo>
                          <a:pt x="4382" y="1804"/>
                        </a:lnTo>
                        <a:lnTo>
                          <a:pt x="4386" y="1796"/>
                        </a:lnTo>
                        <a:lnTo>
                          <a:pt x="4390" y="1796"/>
                        </a:lnTo>
                        <a:lnTo>
                          <a:pt x="4395" y="1792"/>
                        </a:lnTo>
                        <a:lnTo>
                          <a:pt x="4399" y="1800"/>
                        </a:lnTo>
                        <a:lnTo>
                          <a:pt x="4403" y="1787"/>
                        </a:lnTo>
                        <a:lnTo>
                          <a:pt x="4407" y="1783"/>
                        </a:lnTo>
                        <a:lnTo>
                          <a:pt x="4412" y="1792"/>
                        </a:lnTo>
                        <a:lnTo>
                          <a:pt x="4416" y="1792"/>
                        </a:lnTo>
                        <a:lnTo>
                          <a:pt x="4420" y="1779"/>
                        </a:lnTo>
                        <a:lnTo>
                          <a:pt x="4424" y="1783"/>
                        </a:lnTo>
                        <a:lnTo>
                          <a:pt x="4428" y="1787"/>
                        </a:lnTo>
                        <a:lnTo>
                          <a:pt x="4433" y="1779"/>
                        </a:lnTo>
                        <a:lnTo>
                          <a:pt x="4437" y="1771"/>
                        </a:lnTo>
                        <a:lnTo>
                          <a:pt x="4441" y="1771"/>
                        </a:lnTo>
                        <a:lnTo>
                          <a:pt x="4445" y="1775"/>
                        </a:lnTo>
                        <a:lnTo>
                          <a:pt x="4449" y="1783"/>
                        </a:lnTo>
                        <a:lnTo>
                          <a:pt x="4454" y="1787"/>
                        </a:lnTo>
                        <a:lnTo>
                          <a:pt x="4458" y="1787"/>
                        </a:lnTo>
                        <a:lnTo>
                          <a:pt x="4458" y="1775"/>
                        </a:lnTo>
                        <a:lnTo>
                          <a:pt x="4462" y="1775"/>
                        </a:lnTo>
                        <a:lnTo>
                          <a:pt x="4466" y="1787"/>
                        </a:lnTo>
                        <a:lnTo>
                          <a:pt x="4471" y="1787"/>
                        </a:lnTo>
                        <a:lnTo>
                          <a:pt x="4475" y="1787"/>
                        </a:lnTo>
                        <a:lnTo>
                          <a:pt x="4479" y="1783"/>
                        </a:lnTo>
                        <a:lnTo>
                          <a:pt x="4483" y="1787"/>
                        </a:lnTo>
                        <a:lnTo>
                          <a:pt x="4487" y="1787"/>
                        </a:lnTo>
                        <a:lnTo>
                          <a:pt x="4492" y="1783"/>
                        </a:lnTo>
                        <a:lnTo>
                          <a:pt x="4496" y="1792"/>
                        </a:lnTo>
                        <a:lnTo>
                          <a:pt x="4500" y="1783"/>
                        </a:lnTo>
                        <a:lnTo>
                          <a:pt x="4504" y="1787"/>
                        </a:lnTo>
                        <a:lnTo>
                          <a:pt x="4508" y="1787"/>
                        </a:lnTo>
                        <a:lnTo>
                          <a:pt x="4513" y="1783"/>
                        </a:lnTo>
                        <a:lnTo>
                          <a:pt x="4517" y="1792"/>
                        </a:lnTo>
                        <a:lnTo>
                          <a:pt x="4521" y="1779"/>
                        </a:lnTo>
                        <a:lnTo>
                          <a:pt x="4525" y="1783"/>
                        </a:lnTo>
                        <a:lnTo>
                          <a:pt x="4530" y="1771"/>
                        </a:lnTo>
                        <a:lnTo>
                          <a:pt x="4534" y="1766"/>
                        </a:lnTo>
                        <a:lnTo>
                          <a:pt x="4538" y="1758"/>
                        </a:lnTo>
                        <a:lnTo>
                          <a:pt x="4538" y="1745"/>
                        </a:lnTo>
                        <a:lnTo>
                          <a:pt x="4542" y="1737"/>
                        </a:lnTo>
                        <a:lnTo>
                          <a:pt x="4546" y="1737"/>
                        </a:lnTo>
                        <a:lnTo>
                          <a:pt x="4551" y="1745"/>
                        </a:lnTo>
                        <a:lnTo>
                          <a:pt x="4555" y="1750"/>
                        </a:lnTo>
                        <a:lnTo>
                          <a:pt x="4559" y="1758"/>
                        </a:lnTo>
                        <a:lnTo>
                          <a:pt x="4563" y="1762"/>
                        </a:lnTo>
                        <a:lnTo>
                          <a:pt x="4567" y="1771"/>
                        </a:lnTo>
                        <a:lnTo>
                          <a:pt x="4572" y="1787"/>
                        </a:lnTo>
                        <a:lnTo>
                          <a:pt x="4576" y="1779"/>
                        </a:lnTo>
                        <a:lnTo>
                          <a:pt x="4580" y="1787"/>
                        </a:lnTo>
                        <a:lnTo>
                          <a:pt x="4584" y="1800"/>
                        </a:lnTo>
                        <a:lnTo>
                          <a:pt x="4589" y="1787"/>
                        </a:lnTo>
                        <a:lnTo>
                          <a:pt x="4593" y="1796"/>
                        </a:lnTo>
                        <a:lnTo>
                          <a:pt x="4597" y="1800"/>
                        </a:lnTo>
                        <a:lnTo>
                          <a:pt x="4601" y="1796"/>
                        </a:lnTo>
                        <a:lnTo>
                          <a:pt x="4601" y="1808"/>
                        </a:lnTo>
                        <a:lnTo>
                          <a:pt x="4605" y="1804"/>
                        </a:lnTo>
                        <a:lnTo>
                          <a:pt x="4610" y="1800"/>
                        </a:lnTo>
                        <a:lnTo>
                          <a:pt x="4614" y="1779"/>
                        </a:lnTo>
                        <a:lnTo>
                          <a:pt x="4618" y="1800"/>
                        </a:lnTo>
                        <a:lnTo>
                          <a:pt x="4622" y="1792"/>
                        </a:lnTo>
                        <a:lnTo>
                          <a:pt x="4626" y="1796"/>
                        </a:lnTo>
                        <a:lnTo>
                          <a:pt x="4631" y="1787"/>
                        </a:lnTo>
                        <a:lnTo>
                          <a:pt x="4635" y="1796"/>
                        </a:lnTo>
                        <a:lnTo>
                          <a:pt x="4639" y="1796"/>
                        </a:lnTo>
                        <a:lnTo>
                          <a:pt x="4643" y="1787"/>
                        </a:lnTo>
                        <a:lnTo>
                          <a:pt x="4648" y="1779"/>
                        </a:lnTo>
                        <a:lnTo>
                          <a:pt x="4652" y="1783"/>
                        </a:lnTo>
                        <a:lnTo>
                          <a:pt x="4656" y="1783"/>
                        </a:lnTo>
                        <a:lnTo>
                          <a:pt x="4660" y="1766"/>
                        </a:lnTo>
                        <a:lnTo>
                          <a:pt x="4664" y="1779"/>
                        </a:lnTo>
                        <a:lnTo>
                          <a:pt x="4669" y="1766"/>
                        </a:lnTo>
                        <a:lnTo>
                          <a:pt x="4673" y="1766"/>
                        </a:lnTo>
                        <a:lnTo>
                          <a:pt x="4677" y="1779"/>
                        </a:lnTo>
                        <a:lnTo>
                          <a:pt x="4681" y="1787"/>
                        </a:lnTo>
                        <a:lnTo>
                          <a:pt x="4685" y="1783"/>
                        </a:lnTo>
                        <a:lnTo>
                          <a:pt x="4690" y="1796"/>
                        </a:lnTo>
                        <a:lnTo>
                          <a:pt x="4694" y="1796"/>
                        </a:lnTo>
                        <a:lnTo>
                          <a:pt x="4698" y="1783"/>
                        </a:lnTo>
                        <a:lnTo>
                          <a:pt x="4702" y="1787"/>
                        </a:lnTo>
                        <a:lnTo>
                          <a:pt x="4706" y="1787"/>
                        </a:lnTo>
                        <a:lnTo>
                          <a:pt x="4711" y="1783"/>
                        </a:lnTo>
                        <a:lnTo>
                          <a:pt x="4711" y="1762"/>
                        </a:lnTo>
                        <a:lnTo>
                          <a:pt x="4715" y="1783"/>
                        </a:lnTo>
                        <a:lnTo>
                          <a:pt x="4719" y="1779"/>
                        </a:lnTo>
                        <a:lnTo>
                          <a:pt x="4723" y="1771"/>
                        </a:lnTo>
                        <a:lnTo>
                          <a:pt x="4728" y="1771"/>
                        </a:lnTo>
                        <a:lnTo>
                          <a:pt x="4732" y="1771"/>
                        </a:lnTo>
                        <a:lnTo>
                          <a:pt x="4736" y="1762"/>
                        </a:lnTo>
                        <a:lnTo>
                          <a:pt x="4740" y="1787"/>
                        </a:lnTo>
                        <a:lnTo>
                          <a:pt x="4744" y="1783"/>
                        </a:lnTo>
                        <a:lnTo>
                          <a:pt x="4749" y="1779"/>
                        </a:lnTo>
                        <a:lnTo>
                          <a:pt x="4753" y="1783"/>
                        </a:lnTo>
                        <a:lnTo>
                          <a:pt x="4757" y="1792"/>
                        </a:lnTo>
                        <a:lnTo>
                          <a:pt x="4761" y="1787"/>
                        </a:lnTo>
                        <a:lnTo>
                          <a:pt x="4765" y="1787"/>
                        </a:lnTo>
                        <a:lnTo>
                          <a:pt x="4770" y="1792"/>
                        </a:lnTo>
                        <a:lnTo>
                          <a:pt x="4774" y="1792"/>
                        </a:lnTo>
                        <a:lnTo>
                          <a:pt x="4778" y="1800"/>
                        </a:lnTo>
                        <a:lnTo>
                          <a:pt x="4782" y="1792"/>
                        </a:lnTo>
                        <a:lnTo>
                          <a:pt x="4787" y="1792"/>
                        </a:lnTo>
                        <a:lnTo>
                          <a:pt x="4791" y="1796"/>
                        </a:lnTo>
                        <a:lnTo>
                          <a:pt x="4791" y="1808"/>
                        </a:lnTo>
                        <a:lnTo>
                          <a:pt x="4795" y="1808"/>
                        </a:lnTo>
                        <a:lnTo>
                          <a:pt x="4799" y="1804"/>
                        </a:lnTo>
                        <a:lnTo>
                          <a:pt x="4803" y="1804"/>
                        </a:lnTo>
                        <a:lnTo>
                          <a:pt x="4808" y="1808"/>
                        </a:lnTo>
                        <a:lnTo>
                          <a:pt x="4812" y="1813"/>
                        </a:lnTo>
                        <a:lnTo>
                          <a:pt x="4816" y="1808"/>
                        </a:lnTo>
                        <a:lnTo>
                          <a:pt x="4820" y="1800"/>
                        </a:lnTo>
                        <a:lnTo>
                          <a:pt x="4824" y="1804"/>
                        </a:lnTo>
                        <a:lnTo>
                          <a:pt x="4829" y="1804"/>
                        </a:lnTo>
                        <a:lnTo>
                          <a:pt x="4833" y="1808"/>
                        </a:lnTo>
                        <a:lnTo>
                          <a:pt x="4837" y="1804"/>
                        </a:lnTo>
                        <a:lnTo>
                          <a:pt x="4841" y="1808"/>
                        </a:lnTo>
                        <a:lnTo>
                          <a:pt x="4846" y="1796"/>
                        </a:lnTo>
                        <a:lnTo>
                          <a:pt x="4850" y="1813"/>
                        </a:lnTo>
                        <a:lnTo>
                          <a:pt x="4854" y="1796"/>
                        </a:lnTo>
                        <a:lnTo>
                          <a:pt x="4854" y="1783"/>
                        </a:lnTo>
                        <a:lnTo>
                          <a:pt x="4858" y="1800"/>
                        </a:lnTo>
                        <a:lnTo>
                          <a:pt x="4862" y="1783"/>
                        </a:lnTo>
                        <a:lnTo>
                          <a:pt x="4867" y="1804"/>
                        </a:lnTo>
                        <a:lnTo>
                          <a:pt x="4871" y="1808"/>
                        </a:lnTo>
                        <a:lnTo>
                          <a:pt x="4875" y="1808"/>
                        </a:lnTo>
                        <a:lnTo>
                          <a:pt x="4879" y="1796"/>
                        </a:lnTo>
                        <a:lnTo>
                          <a:pt x="4883" y="1804"/>
                        </a:lnTo>
                        <a:lnTo>
                          <a:pt x="4883" y="1792"/>
                        </a:lnTo>
                        <a:lnTo>
                          <a:pt x="4888" y="1808"/>
                        </a:lnTo>
                        <a:lnTo>
                          <a:pt x="4892" y="1787"/>
                        </a:lnTo>
                        <a:lnTo>
                          <a:pt x="4896" y="1800"/>
                        </a:lnTo>
                        <a:lnTo>
                          <a:pt x="4900" y="1804"/>
                        </a:lnTo>
                        <a:lnTo>
                          <a:pt x="4900" y="1775"/>
                        </a:lnTo>
                        <a:lnTo>
                          <a:pt x="4905" y="1787"/>
                        </a:lnTo>
                        <a:lnTo>
                          <a:pt x="4909" y="1792"/>
                        </a:lnTo>
                        <a:lnTo>
                          <a:pt x="4913" y="1796"/>
                        </a:lnTo>
                        <a:lnTo>
                          <a:pt x="4917" y="1804"/>
                        </a:lnTo>
                        <a:lnTo>
                          <a:pt x="4921" y="1800"/>
                        </a:lnTo>
                        <a:lnTo>
                          <a:pt x="4926" y="1792"/>
                        </a:lnTo>
                        <a:lnTo>
                          <a:pt x="4930" y="1792"/>
                        </a:lnTo>
                        <a:lnTo>
                          <a:pt x="4934" y="1796"/>
                        </a:lnTo>
                        <a:lnTo>
                          <a:pt x="4938" y="1787"/>
                        </a:lnTo>
                        <a:lnTo>
                          <a:pt x="4942" y="1796"/>
                        </a:lnTo>
                        <a:lnTo>
                          <a:pt x="4947" y="1804"/>
                        </a:lnTo>
                        <a:lnTo>
                          <a:pt x="4951" y="1804"/>
                        </a:lnTo>
                        <a:lnTo>
                          <a:pt x="4955" y="1804"/>
                        </a:lnTo>
                        <a:lnTo>
                          <a:pt x="4959" y="1813"/>
                        </a:lnTo>
                        <a:lnTo>
                          <a:pt x="4964" y="1808"/>
                        </a:lnTo>
                        <a:lnTo>
                          <a:pt x="4964" y="1792"/>
                        </a:lnTo>
                        <a:lnTo>
                          <a:pt x="4968" y="1787"/>
                        </a:lnTo>
                        <a:lnTo>
                          <a:pt x="4972" y="1804"/>
                        </a:lnTo>
                        <a:lnTo>
                          <a:pt x="4976" y="1813"/>
                        </a:lnTo>
                        <a:lnTo>
                          <a:pt x="4980" y="1808"/>
                        </a:lnTo>
                      </a:path>
                    </a:pathLst>
                  </a:custGeom>
                  <a:noFill/>
                  <a:ln w="12700">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6">
                    <a:extLst>
                      <a:ext uri="{FF2B5EF4-FFF2-40B4-BE49-F238E27FC236}">
                        <a16:creationId xmlns:a16="http://schemas.microsoft.com/office/drawing/2014/main" id="{8A9A937A-2B7C-4492-9ED4-2C1CB4F6DFBB}"/>
                      </a:ext>
                    </a:extLst>
                  </p:cNvPr>
                  <p:cNvSpPr>
                    <a:spLocks/>
                  </p:cNvSpPr>
                  <p:nvPr/>
                </p:nvSpPr>
                <p:spPr bwMode="auto">
                  <a:xfrm>
                    <a:off x="403317" y="-1077463"/>
                    <a:ext cx="7905752" cy="5276518"/>
                  </a:xfrm>
                  <a:custGeom>
                    <a:avLst/>
                    <a:gdLst>
                      <a:gd name="T0" fmla="*/ 72 w 4980"/>
                      <a:gd name="T1" fmla="*/ 790 h 1135"/>
                      <a:gd name="T2" fmla="*/ 147 w 4980"/>
                      <a:gd name="T3" fmla="*/ 870 h 1135"/>
                      <a:gd name="T4" fmla="*/ 223 w 4980"/>
                      <a:gd name="T5" fmla="*/ 874 h 1135"/>
                      <a:gd name="T6" fmla="*/ 307 w 4980"/>
                      <a:gd name="T7" fmla="*/ 900 h 1135"/>
                      <a:gd name="T8" fmla="*/ 383 w 4980"/>
                      <a:gd name="T9" fmla="*/ 921 h 1135"/>
                      <a:gd name="T10" fmla="*/ 468 w 4980"/>
                      <a:gd name="T11" fmla="*/ 921 h 1135"/>
                      <a:gd name="T12" fmla="*/ 548 w 4980"/>
                      <a:gd name="T13" fmla="*/ 942 h 1135"/>
                      <a:gd name="T14" fmla="*/ 628 w 4980"/>
                      <a:gd name="T15" fmla="*/ 900 h 1135"/>
                      <a:gd name="T16" fmla="*/ 716 w 4980"/>
                      <a:gd name="T17" fmla="*/ 933 h 1135"/>
                      <a:gd name="T18" fmla="*/ 792 w 4980"/>
                      <a:gd name="T19" fmla="*/ 891 h 1135"/>
                      <a:gd name="T20" fmla="*/ 872 w 4980"/>
                      <a:gd name="T21" fmla="*/ 849 h 1135"/>
                      <a:gd name="T22" fmla="*/ 956 w 4980"/>
                      <a:gd name="T23" fmla="*/ 836 h 1135"/>
                      <a:gd name="T24" fmla="*/ 1032 w 4980"/>
                      <a:gd name="T25" fmla="*/ 786 h 1135"/>
                      <a:gd name="T26" fmla="*/ 1104 w 4980"/>
                      <a:gd name="T27" fmla="*/ 740 h 1135"/>
                      <a:gd name="T28" fmla="*/ 1175 w 4980"/>
                      <a:gd name="T29" fmla="*/ 731 h 1135"/>
                      <a:gd name="T30" fmla="*/ 1251 w 4980"/>
                      <a:gd name="T31" fmla="*/ 731 h 1135"/>
                      <a:gd name="T32" fmla="*/ 1327 w 4980"/>
                      <a:gd name="T33" fmla="*/ 761 h 1135"/>
                      <a:gd name="T34" fmla="*/ 1395 w 4980"/>
                      <a:gd name="T35" fmla="*/ 487 h 1135"/>
                      <a:gd name="T36" fmla="*/ 1466 w 4980"/>
                      <a:gd name="T37" fmla="*/ 811 h 1135"/>
                      <a:gd name="T38" fmla="*/ 1538 w 4980"/>
                      <a:gd name="T39" fmla="*/ 841 h 1135"/>
                      <a:gd name="T40" fmla="*/ 1618 w 4980"/>
                      <a:gd name="T41" fmla="*/ 908 h 1135"/>
                      <a:gd name="T42" fmla="*/ 1694 w 4980"/>
                      <a:gd name="T43" fmla="*/ 912 h 1135"/>
                      <a:gd name="T44" fmla="*/ 1774 w 4980"/>
                      <a:gd name="T45" fmla="*/ 954 h 1135"/>
                      <a:gd name="T46" fmla="*/ 1862 w 4980"/>
                      <a:gd name="T47" fmla="*/ 946 h 1135"/>
                      <a:gd name="T48" fmla="*/ 1942 w 4980"/>
                      <a:gd name="T49" fmla="*/ 1009 h 1135"/>
                      <a:gd name="T50" fmla="*/ 2022 w 4980"/>
                      <a:gd name="T51" fmla="*/ 933 h 1135"/>
                      <a:gd name="T52" fmla="*/ 2102 w 4980"/>
                      <a:gd name="T53" fmla="*/ 996 h 1135"/>
                      <a:gd name="T54" fmla="*/ 2178 w 4980"/>
                      <a:gd name="T55" fmla="*/ 1030 h 1135"/>
                      <a:gd name="T56" fmla="*/ 2254 w 4980"/>
                      <a:gd name="T57" fmla="*/ 1038 h 1135"/>
                      <a:gd name="T58" fmla="*/ 2326 w 4980"/>
                      <a:gd name="T59" fmla="*/ 1043 h 1135"/>
                      <a:gd name="T60" fmla="*/ 2406 w 4980"/>
                      <a:gd name="T61" fmla="*/ 1043 h 1135"/>
                      <a:gd name="T62" fmla="*/ 2477 w 4980"/>
                      <a:gd name="T63" fmla="*/ 1030 h 1135"/>
                      <a:gd name="T64" fmla="*/ 2558 w 4980"/>
                      <a:gd name="T65" fmla="*/ 1051 h 1135"/>
                      <a:gd name="T66" fmla="*/ 2638 w 4980"/>
                      <a:gd name="T67" fmla="*/ 1068 h 1135"/>
                      <a:gd name="T68" fmla="*/ 2722 w 4980"/>
                      <a:gd name="T69" fmla="*/ 1047 h 1135"/>
                      <a:gd name="T70" fmla="*/ 2806 w 4980"/>
                      <a:gd name="T71" fmla="*/ 1080 h 1135"/>
                      <a:gd name="T72" fmla="*/ 2886 w 4980"/>
                      <a:gd name="T73" fmla="*/ 1076 h 1135"/>
                      <a:gd name="T74" fmla="*/ 2975 w 4980"/>
                      <a:gd name="T75" fmla="*/ 1068 h 1135"/>
                      <a:gd name="T76" fmla="*/ 3059 w 4980"/>
                      <a:gd name="T77" fmla="*/ 1072 h 1135"/>
                      <a:gd name="T78" fmla="*/ 3143 w 4980"/>
                      <a:gd name="T79" fmla="*/ 1097 h 1135"/>
                      <a:gd name="T80" fmla="*/ 3223 w 4980"/>
                      <a:gd name="T81" fmla="*/ 1064 h 1135"/>
                      <a:gd name="T82" fmla="*/ 3312 w 4980"/>
                      <a:gd name="T83" fmla="*/ 1064 h 1135"/>
                      <a:gd name="T84" fmla="*/ 3396 w 4980"/>
                      <a:gd name="T85" fmla="*/ 1085 h 1135"/>
                      <a:gd name="T86" fmla="*/ 3472 w 4980"/>
                      <a:gd name="T87" fmla="*/ 1089 h 1135"/>
                      <a:gd name="T88" fmla="*/ 3552 w 4980"/>
                      <a:gd name="T89" fmla="*/ 1059 h 1135"/>
                      <a:gd name="T90" fmla="*/ 3628 w 4980"/>
                      <a:gd name="T91" fmla="*/ 1080 h 1135"/>
                      <a:gd name="T92" fmla="*/ 3704 w 4980"/>
                      <a:gd name="T93" fmla="*/ 979 h 1135"/>
                      <a:gd name="T94" fmla="*/ 3784 w 4980"/>
                      <a:gd name="T95" fmla="*/ 1101 h 1135"/>
                      <a:gd name="T96" fmla="*/ 3855 w 4980"/>
                      <a:gd name="T97" fmla="*/ 1097 h 1135"/>
                      <a:gd name="T98" fmla="*/ 3931 w 4980"/>
                      <a:gd name="T99" fmla="*/ 1064 h 1135"/>
                      <a:gd name="T100" fmla="*/ 4007 w 4980"/>
                      <a:gd name="T101" fmla="*/ 1080 h 1135"/>
                      <a:gd name="T102" fmla="*/ 4087 w 4980"/>
                      <a:gd name="T103" fmla="*/ 1093 h 1135"/>
                      <a:gd name="T104" fmla="*/ 4171 w 4980"/>
                      <a:gd name="T105" fmla="*/ 1068 h 1135"/>
                      <a:gd name="T106" fmla="*/ 4256 w 4980"/>
                      <a:gd name="T107" fmla="*/ 1110 h 1135"/>
                      <a:gd name="T108" fmla="*/ 4336 w 4980"/>
                      <a:gd name="T109" fmla="*/ 1097 h 1135"/>
                      <a:gd name="T110" fmla="*/ 4416 w 4980"/>
                      <a:gd name="T111" fmla="*/ 1093 h 1135"/>
                      <a:gd name="T112" fmla="*/ 4500 w 4980"/>
                      <a:gd name="T113" fmla="*/ 1101 h 1135"/>
                      <a:gd name="T114" fmla="*/ 4584 w 4980"/>
                      <a:gd name="T115" fmla="*/ 1097 h 1135"/>
                      <a:gd name="T116" fmla="*/ 4664 w 4980"/>
                      <a:gd name="T117" fmla="*/ 1072 h 1135"/>
                      <a:gd name="T118" fmla="*/ 4740 w 4980"/>
                      <a:gd name="T119" fmla="*/ 1110 h 1135"/>
                      <a:gd name="T120" fmla="*/ 4812 w 4980"/>
                      <a:gd name="T121" fmla="*/ 1114 h 1135"/>
                      <a:gd name="T122" fmla="*/ 4896 w 4980"/>
                      <a:gd name="T123" fmla="*/ 1118 h 1135"/>
                      <a:gd name="T124" fmla="*/ 4976 w 4980"/>
                      <a:gd name="T125" fmla="*/ 1118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0" h="1135">
                        <a:moveTo>
                          <a:pt x="0" y="706"/>
                        </a:moveTo>
                        <a:lnTo>
                          <a:pt x="4" y="731"/>
                        </a:lnTo>
                        <a:lnTo>
                          <a:pt x="8" y="731"/>
                        </a:lnTo>
                        <a:lnTo>
                          <a:pt x="8" y="719"/>
                        </a:lnTo>
                        <a:lnTo>
                          <a:pt x="13" y="727"/>
                        </a:lnTo>
                        <a:lnTo>
                          <a:pt x="17" y="731"/>
                        </a:lnTo>
                        <a:lnTo>
                          <a:pt x="21" y="757"/>
                        </a:lnTo>
                        <a:lnTo>
                          <a:pt x="25" y="769"/>
                        </a:lnTo>
                        <a:lnTo>
                          <a:pt x="25" y="740"/>
                        </a:lnTo>
                        <a:lnTo>
                          <a:pt x="29" y="765"/>
                        </a:lnTo>
                        <a:lnTo>
                          <a:pt x="34" y="790"/>
                        </a:lnTo>
                        <a:lnTo>
                          <a:pt x="38" y="761"/>
                        </a:lnTo>
                        <a:lnTo>
                          <a:pt x="38" y="748"/>
                        </a:lnTo>
                        <a:lnTo>
                          <a:pt x="42" y="773"/>
                        </a:lnTo>
                        <a:lnTo>
                          <a:pt x="46" y="782"/>
                        </a:lnTo>
                        <a:lnTo>
                          <a:pt x="50" y="769"/>
                        </a:lnTo>
                        <a:lnTo>
                          <a:pt x="55" y="765"/>
                        </a:lnTo>
                        <a:lnTo>
                          <a:pt x="59" y="782"/>
                        </a:lnTo>
                        <a:lnTo>
                          <a:pt x="63" y="799"/>
                        </a:lnTo>
                        <a:lnTo>
                          <a:pt x="67" y="778"/>
                        </a:lnTo>
                        <a:lnTo>
                          <a:pt x="72" y="790"/>
                        </a:lnTo>
                        <a:lnTo>
                          <a:pt x="76" y="803"/>
                        </a:lnTo>
                        <a:lnTo>
                          <a:pt x="80" y="803"/>
                        </a:lnTo>
                        <a:lnTo>
                          <a:pt x="84" y="794"/>
                        </a:lnTo>
                        <a:lnTo>
                          <a:pt x="88" y="815"/>
                        </a:lnTo>
                        <a:lnTo>
                          <a:pt x="88" y="799"/>
                        </a:lnTo>
                        <a:lnTo>
                          <a:pt x="93" y="803"/>
                        </a:lnTo>
                        <a:lnTo>
                          <a:pt x="97" y="803"/>
                        </a:lnTo>
                        <a:lnTo>
                          <a:pt x="101" y="815"/>
                        </a:lnTo>
                        <a:lnTo>
                          <a:pt x="101" y="836"/>
                        </a:lnTo>
                        <a:lnTo>
                          <a:pt x="105" y="832"/>
                        </a:lnTo>
                        <a:lnTo>
                          <a:pt x="109" y="849"/>
                        </a:lnTo>
                        <a:lnTo>
                          <a:pt x="114" y="845"/>
                        </a:lnTo>
                        <a:lnTo>
                          <a:pt x="118" y="836"/>
                        </a:lnTo>
                        <a:lnTo>
                          <a:pt x="122" y="841"/>
                        </a:lnTo>
                        <a:lnTo>
                          <a:pt x="126" y="845"/>
                        </a:lnTo>
                        <a:lnTo>
                          <a:pt x="131" y="849"/>
                        </a:lnTo>
                        <a:lnTo>
                          <a:pt x="135" y="832"/>
                        </a:lnTo>
                        <a:lnTo>
                          <a:pt x="135" y="845"/>
                        </a:lnTo>
                        <a:lnTo>
                          <a:pt x="139" y="824"/>
                        </a:lnTo>
                        <a:lnTo>
                          <a:pt x="143" y="832"/>
                        </a:lnTo>
                        <a:lnTo>
                          <a:pt x="147" y="870"/>
                        </a:lnTo>
                        <a:lnTo>
                          <a:pt x="147" y="845"/>
                        </a:lnTo>
                        <a:lnTo>
                          <a:pt x="152" y="845"/>
                        </a:lnTo>
                        <a:lnTo>
                          <a:pt x="156" y="866"/>
                        </a:lnTo>
                        <a:lnTo>
                          <a:pt x="160" y="874"/>
                        </a:lnTo>
                        <a:lnTo>
                          <a:pt x="164" y="845"/>
                        </a:lnTo>
                        <a:lnTo>
                          <a:pt x="164" y="862"/>
                        </a:lnTo>
                        <a:lnTo>
                          <a:pt x="168" y="849"/>
                        </a:lnTo>
                        <a:lnTo>
                          <a:pt x="173" y="866"/>
                        </a:lnTo>
                        <a:lnTo>
                          <a:pt x="177" y="866"/>
                        </a:lnTo>
                        <a:lnTo>
                          <a:pt x="181" y="857"/>
                        </a:lnTo>
                        <a:lnTo>
                          <a:pt x="181" y="874"/>
                        </a:lnTo>
                        <a:lnTo>
                          <a:pt x="185" y="870"/>
                        </a:lnTo>
                        <a:lnTo>
                          <a:pt x="190" y="866"/>
                        </a:lnTo>
                        <a:lnTo>
                          <a:pt x="194" y="878"/>
                        </a:lnTo>
                        <a:lnTo>
                          <a:pt x="198" y="883"/>
                        </a:lnTo>
                        <a:lnTo>
                          <a:pt x="202" y="870"/>
                        </a:lnTo>
                        <a:lnTo>
                          <a:pt x="206" y="870"/>
                        </a:lnTo>
                        <a:lnTo>
                          <a:pt x="211" y="866"/>
                        </a:lnTo>
                        <a:lnTo>
                          <a:pt x="215" y="883"/>
                        </a:lnTo>
                        <a:lnTo>
                          <a:pt x="219" y="874"/>
                        </a:lnTo>
                        <a:lnTo>
                          <a:pt x="223" y="874"/>
                        </a:lnTo>
                        <a:lnTo>
                          <a:pt x="227" y="866"/>
                        </a:lnTo>
                        <a:lnTo>
                          <a:pt x="232" y="895"/>
                        </a:lnTo>
                        <a:lnTo>
                          <a:pt x="236" y="870"/>
                        </a:lnTo>
                        <a:lnTo>
                          <a:pt x="240" y="883"/>
                        </a:lnTo>
                        <a:lnTo>
                          <a:pt x="244" y="878"/>
                        </a:lnTo>
                        <a:lnTo>
                          <a:pt x="248" y="904"/>
                        </a:lnTo>
                        <a:lnTo>
                          <a:pt x="253" y="866"/>
                        </a:lnTo>
                        <a:lnTo>
                          <a:pt x="257" y="874"/>
                        </a:lnTo>
                        <a:lnTo>
                          <a:pt x="261" y="887"/>
                        </a:lnTo>
                        <a:lnTo>
                          <a:pt x="265" y="900"/>
                        </a:lnTo>
                        <a:lnTo>
                          <a:pt x="270" y="887"/>
                        </a:lnTo>
                        <a:lnTo>
                          <a:pt x="274" y="891"/>
                        </a:lnTo>
                        <a:lnTo>
                          <a:pt x="274" y="912"/>
                        </a:lnTo>
                        <a:lnTo>
                          <a:pt x="278" y="891"/>
                        </a:lnTo>
                        <a:lnTo>
                          <a:pt x="282" y="904"/>
                        </a:lnTo>
                        <a:lnTo>
                          <a:pt x="286" y="900"/>
                        </a:lnTo>
                        <a:lnTo>
                          <a:pt x="291" y="895"/>
                        </a:lnTo>
                        <a:lnTo>
                          <a:pt x="295" y="895"/>
                        </a:lnTo>
                        <a:lnTo>
                          <a:pt x="299" y="900"/>
                        </a:lnTo>
                        <a:lnTo>
                          <a:pt x="303" y="908"/>
                        </a:lnTo>
                        <a:lnTo>
                          <a:pt x="307" y="900"/>
                        </a:lnTo>
                        <a:lnTo>
                          <a:pt x="312" y="895"/>
                        </a:lnTo>
                        <a:lnTo>
                          <a:pt x="316" y="895"/>
                        </a:lnTo>
                        <a:lnTo>
                          <a:pt x="320" y="908"/>
                        </a:lnTo>
                        <a:lnTo>
                          <a:pt x="324" y="921"/>
                        </a:lnTo>
                        <a:lnTo>
                          <a:pt x="329" y="921"/>
                        </a:lnTo>
                        <a:lnTo>
                          <a:pt x="333" y="900"/>
                        </a:lnTo>
                        <a:lnTo>
                          <a:pt x="337" y="895"/>
                        </a:lnTo>
                        <a:lnTo>
                          <a:pt x="337" y="912"/>
                        </a:lnTo>
                        <a:lnTo>
                          <a:pt x="341" y="912"/>
                        </a:lnTo>
                        <a:lnTo>
                          <a:pt x="345" y="883"/>
                        </a:lnTo>
                        <a:lnTo>
                          <a:pt x="350" y="891"/>
                        </a:lnTo>
                        <a:lnTo>
                          <a:pt x="354" y="908"/>
                        </a:lnTo>
                        <a:lnTo>
                          <a:pt x="354" y="925"/>
                        </a:lnTo>
                        <a:lnTo>
                          <a:pt x="358" y="916"/>
                        </a:lnTo>
                        <a:lnTo>
                          <a:pt x="362" y="916"/>
                        </a:lnTo>
                        <a:lnTo>
                          <a:pt x="366" y="929"/>
                        </a:lnTo>
                        <a:lnTo>
                          <a:pt x="371" y="933"/>
                        </a:lnTo>
                        <a:lnTo>
                          <a:pt x="375" y="912"/>
                        </a:lnTo>
                        <a:lnTo>
                          <a:pt x="379" y="895"/>
                        </a:lnTo>
                        <a:lnTo>
                          <a:pt x="383" y="900"/>
                        </a:lnTo>
                        <a:lnTo>
                          <a:pt x="383" y="921"/>
                        </a:lnTo>
                        <a:lnTo>
                          <a:pt x="388" y="908"/>
                        </a:lnTo>
                        <a:lnTo>
                          <a:pt x="392" y="895"/>
                        </a:lnTo>
                        <a:lnTo>
                          <a:pt x="396" y="895"/>
                        </a:lnTo>
                        <a:lnTo>
                          <a:pt x="400" y="904"/>
                        </a:lnTo>
                        <a:lnTo>
                          <a:pt x="404" y="908"/>
                        </a:lnTo>
                        <a:lnTo>
                          <a:pt x="409" y="921"/>
                        </a:lnTo>
                        <a:lnTo>
                          <a:pt x="413" y="916"/>
                        </a:lnTo>
                        <a:lnTo>
                          <a:pt x="417" y="912"/>
                        </a:lnTo>
                        <a:lnTo>
                          <a:pt x="417" y="929"/>
                        </a:lnTo>
                        <a:lnTo>
                          <a:pt x="421" y="937"/>
                        </a:lnTo>
                        <a:lnTo>
                          <a:pt x="425" y="933"/>
                        </a:lnTo>
                        <a:lnTo>
                          <a:pt x="430" y="942"/>
                        </a:lnTo>
                        <a:lnTo>
                          <a:pt x="434" y="925"/>
                        </a:lnTo>
                        <a:lnTo>
                          <a:pt x="438" y="916"/>
                        </a:lnTo>
                        <a:lnTo>
                          <a:pt x="442" y="929"/>
                        </a:lnTo>
                        <a:lnTo>
                          <a:pt x="447" y="937"/>
                        </a:lnTo>
                        <a:lnTo>
                          <a:pt x="451" y="937"/>
                        </a:lnTo>
                        <a:lnTo>
                          <a:pt x="455" y="942"/>
                        </a:lnTo>
                        <a:lnTo>
                          <a:pt x="459" y="933"/>
                        </a:lnTo>
                        <a:lnTo>
                          <a:pt x="463" y="921"/>
                        </a:lnTo>
                        <a:lnTo>
                          <a:pt x="468" y="921"/>
                        </a:lnTo>
                        <a:lnTo>
                          <a:pt x="472" y="925"/>
                        </a:lnTo>
                        <a:lnTo>
                          <a:pt x="476" y="937"/>
                        </a:lnTo>
                        <a:lnTo>
                          <a:pt x="480" y="933"/>
                        </a:lnTo>
                        <a:lnTo>
                          <a:pt x="480" y="921"/>
                        </a:lnTo>
                        <a:lnTo>
                          <a:pt x="484" y="929"/>
                        </a:lnTo>
                        <a:lnTo>
                          <a:pt x="489" y="933"/>
                        </a:lnTo>
                        <a:lnTo>
                          <a:pt x="493" y="912"/>
                        </a:lnTo>
                        <a:lnTo>
                          <a:pt x="497" y="925"/>
                        </a:lnTo>
                        <a:lnTo>
                          <a:pt x="501" y="912"/>
                        </a:lnTo>
                        <a:lnTo>
                          <a:pt x="506" y="916"/>
                        </a:lnTo>
                        <a:lnTo>
                          <a:pt x="510" y="925"/>
                        </a:lnTo>
                        <a:lnTo>
                          <a:pt x="514" y="921"/>
                        </a:lnTo>
                        <a:lnTo>
                          <a:pt x="518" y="937"/>
                        </a:lnTo>
                        <a:lnTo>
                          <a:pt x="522" y="929"/>
                        </a:lnTo>
                        <a:lnTo>
                          <a:pt x="527" y="921"/>
                        </a:lnTo>
                        <a:lnTo>
                          <a:pt x="527" y="933"/>
                        </a:lnTo>
                        <a:lnTo>
                          <a:pt x="531" y="929"/>
                        </a:lnTo>
                        <a:lnTo>
                          <a:pt x="535" y="929"/>
                        </a:lnTo>
                        <a:lnTo>
                          <a:pt x="539" y="933"/>
                        </a:lnTo>
                        <a:lnTo>
                          <a:pt x="543" y="929"/>
                        </a:lnTo>
                        <a:lnTo>
                          <a:pt x="548" y="942"/>
                        </a:lnTo>
                        <a:lnTo>
                          <a:pt x="552" y="925"/>
                        </a:lnTo>
                        <a:lnTo>
                          <a:pt x="556" y="904"/>
                        </a:lnTo>
                        <a:lnTo>
                          <a:pt x="560" y="921"/>
                        </a:lnTo>
                        <a:lnTo>
                          <a:pt x="560" y="933"/>
                        </a:lnTo>
                        <a:lnTo>
                          <a:pt x="565" y="937"/>
                        </a:lnTo>
                        <a:lnTo>
                          <a:pt x="569" y="925"/>
                        </a:lnTo>
                        <a:lnTo>
                          <a:pt x="573" y="921"/>
                        </a:lnTo>
                        <a:lnTo>
                          <a:pt x="577" y="925"/>
                        </a:lnTo>
                        <a:lnTo>
                          <a:pt x="581" y="912"/>
                        </a:lnTo>
                        <a:lnTo>
                          <a:pt x="586" y="916"/>
                        </a:lnTo>
                        <a:lnTo>
                          <a:pt x="590" y="921"/>
                        </a:lnTo>
                        <a:lnTo>
                          <a:pt x="594" y="921"/>
                        </a:lnTo>
                        <a:lnTo>
                          <a:pt x="598" y="921"/>
                        </a:lnTo>
                        <a:lnTo>
                          <a:pt x="602" y="921"/>
                        </a:lnTo>
                        <a:lnTo>
                          <a:pt x="607" y="925"/>
                        </a:lnTo>
                        <a:lnTo>
                          <a:pt x="607" y="912"/>
                        </a:lnTo>
                        <a:lnTo>
                          <a:pt x="611" y="916"/>
                        </a:lnTo>
                        <a:lnTo>
                          <a:pt x="615" y="929"/>
                        </a:lnTo>
                        <a:lnTo>
                          <a:pt x="619" y="933"/>
                        </a:lnTo>
                        <a:lnTo>
                          <a:pt x="624" y="908"/>
                        </a:lnTo>
                        <a:lnTo>
                          <a:pt x="628" y="900"/>
                        </a:lnTo>
                        <a:lnTo>
                          <a:pt x="632" y="908"/>
                        </a:lnTo>
                        <a:lnTo>
                          <a:pt x="636" y="921"/>
                        </a:lnTo>
                        <a:lnTo>
                          <a:pt x="640" y="916"/>
                        </a:lnTo>
                        <a:lnTo>
                          <a:pt x="645" y="916"/>
                        </a:lnTo>
                        <a:lnTo>
                          <a:pt x="649" y="925"/>
                        </a:lnTo>
                        <a:lnTo>
                          <a:pt x="653" y="925"/>
                        </a:lnTo>
                        <a:lnTo>
                          <a:pt x="657" y="925"/>
                        </a:lnTo>
                        <a:lnTo>
                          <a:pt x="661" y="908"/>
                        </a:lnTo>
                        <a:lnTo>
                          <a:pt x="666" y="921"/>
                        </a:lnTo>
                        <a:lnTo>
                          <a:pt x="670" y="937"/>
                        </a:lnTo>
                        <a:lnTo>
                          <a:pt x="674" y="916"/>
                        </a:lnTo>
                        <a:lnTo>
                          <a:pt x="678" y="912"/>
                        </a:lnTo>
                        <a:lnTo>
                          <a:pt x="682" y="912"/>
                        </a:lnTo>
                        <a:lnTo>
                          <a:pt x="687" y="908"/>
                        </a:lnTo>
                        <a:lnTo>
                          <a:pt x="691" y="908"/>
                        </a:lnTo>
                        <a:lnTo>
                          <a:pt x="695" y="916"/>
                        </a:lnTo>
                        <a:lnTo>
                          <a:pt x="699" y="921"/>
                        </a:lnTo>
                        <a:lnTo>
                          <a:pt x="704" y="921"/>
                        </a:lnTo>
                        <a:lnTo>
                          <a:pt x="708" y="929"/>
                        </a:lnTo>
                        <a:lnTo>
                          <a:pt x="712" y="937"/>
                        </a:lnTo>
                        <a:lnTo>
                          <a:pt x="716" y="933"/>
                        </a:lnTo>
                        <a:lnTo>
                          <a:pt x="720" y="921"/>
                        </a:lnTo>
                        <a:lnTo>
                          <a:pt x="725" y="895"/>
                        </a:lnTo>
                        <a:lnTo>
                          <a:pt x="729" y="891"/>
                        </a:lnTo>
                        <a:lnTo>
                          <a:pt x="733" y="908"/>
                        </a:lnTo>
                        <a:lnTo>
                          <a:pt x="737" y="916"/>
                        </a:lnTo>
                        <a:lnTo>
                          <a:pt x="741" y="891"/>
                        </a:lnTo>
                        <a:lnTo>
                          <a:pt x="746" y="878"/>
                        </a:lnTo>
                        <a:lnTo>
                          <a:pt x="746" y="866"/>
                        </a:lnTo>
                        <a:lnTo>
                          <a:pt x="750" y="841"/>
                        </a:lnTo>
                        <a:lnTo>
                          <a:pt x="754" y="794"/>
                        </a:lnTo>
                        <a:lnTo>
                          <a:pt x="758" y="740"/>
                        </a:lnTo>
                        <a:lnTo>
                          <a:pt x="763" y="689"/>
                        </a:lnTo>
                        <a:lnTo>
                          <a:pt x="763" y="710"/>
                        </a:lnTo>
                        <a:lnTo>
                          <a:pt x="767" y="794"/>
                        </a:lnTo>
                        <a:lnTo>
                          <a:pt x="771" y="866"/>
                        </a:lnTo>
                        <a:lnTo>
                          <a:pt x="775" y="883"/>
                        </a:lnTo>
                        <a:lnTo>
                          <a:pt x="779" y="862"/>
                        </a:lnTo>
                        <a:lnTo>
                          <a:pt x="779" y="887"/>
                        </a:lnTo>
                        <a:lnTo>
                          <a:pt x="784" y="904"/>
                        </a:lnTo>
                        <a:lnTo>
                          <a:pt x="788" y="895"/>
                        </a:lnTo>
                        <a:lnTo>
                          <a:pt x="792" y="891"/>
                        </a:lnTo>
                        <a:lnTo>
                          <a:pt x="796" y="883"/>
                        </a:lnTo>
                        <a:lnTo>
                          <a:pt x="796" y="895"/>
                        </a:lnTo>
                        <a:lnTo>
                          <a:pt x="800" y="895"/>
                        </a:lnTo>
                        <a:lnTo>
                          <a:pt x="805" y="891"/>
                        </a:lnTo>
                        <a:lnTo>
                          <a:pt x="809" y="883"/>
                        </a:lnTo>
                        <a:lnTo>
                          <a:pt x="813" y="883"/>
                        </a:lnTo>
                        <a:lnTo>
                          <a:pt x="817" y="887"/>
                        </a:lnTo>
                        <a:lnTo>
                          <a:pt x="822" y="887"/>
                        </a:lnTo>
                        <a:lnTo>
                          <a:pt x="826" y="883"/>
                        </a:lnTo>
                        <a:lnTo>
                          <a:pt x="830" y="874"/>
                        </a:lnTo>
                        <a:lnTo>
                          <a:pt x="834" y="883"/>
                        </a:lnTo>
                        <a:lnTo>
                          <a:pt x="838" y="887"/>
                        </a:lnTo>
                        <a:lnTo>
                          <a:pt x="843" y="887"/>
                        </a:lnTo>
                        <a:lnTo>
                          <a:pt x="847" y="883"/>
                        </a:lnTo>
                        <a:lnTo>
                          <a:pt x="851" y="874"/>
                        </a:lnTo>
                        <a:lnTo>
                          <a:pt x="855" y="878"/>
                        </a:lnTo>
                        <a:lnTo>
                          <a:pt x="855" y="866"/>
                        </a:lnTo>
                        <a:lnTo>
                          <a:pt x="859" y="862"/>
                        </a:lnTo>
                        <a:lnTo>
                          <a:pt x="864" y="866"/>
                        </a:lnTo>
                        <a:lnTo>
                          <a:pt x="868" y="874"/>
                        </a:lnTo>
                        <a:lnTo>
                          <a:pt x="872" y="849"/>
                        </a:lnTo>
                        <a:lnTo>
                          <a:pt x="872" y="870"/>
                        </a:lnTo>
                        <a:lnTo>
                          <a:pt x="876" y="862"/>
                        </a:lnTo>
                        <a:lnTo>
                          <a:pt x="881" y="849"/>
                        </a:lnTo>
                        <a:lnTo>
                          <a:pt x="885" y="862"/>
                        </a:lnTo>
                        <a:lnTo>
                          <a:pt x="889" y="857"/>
                        </a:lnTo>
                        <a:lnTo>
                          <a:pt x="893" y="862"/>
                        </a:lnTo>
                        <a:lnTo>
                          <a:pt x="897" y="870"/>
                        </a:lnTo>
                        <a:lnTo>
                          <a:pt x="902" y="849"/>
                        </a:lnTo>
                        <a:lnTo>
                          <a:pt x="906" y="866"/>
                        </a:lnTo>
                        <a:lnTo>
                          <a:pt x="910" y="866"/>
                        </a:lnTo>
                        <a:lnTo>
                          <a:pt x="914" y="845"/>
                        </a:lnTo>
                        <a:lnTo>
                          <a:pt x="918" y="866"/>
                        </a:lnTo>
                        <a:lnTo>
                          <a:pt x="923" y="862"/>
                        </a:lnTo>
                        <a:lnTo>
                          <a:pt x="927" y="832"/>
                        </a:lnTo>
                        <a:lnTo>
                          <a:pt x="931" y="836"/>
                        </a:lnTo>
                        <a:lnTo>
                          <a:pt x="935" y="836"/>
                        </a:lnTo>
                        <a:lnTo>
                          <a:pt x="940" y="820"/>
                        </a:lnTo>
                        <a:lnTo>
                          <a:pt x="944" y="845"/>
                        </a:lnTo>
                        <a:lnTo>
                          <a:pt x="948" y="845"/>
                        </a:lnTo>
                        <a:lnTo>
                          <a:pt x="952" y="811"/>
                        </a:lnTo>
                        <a:lnTo>
                          <a:pt x="956" y="836"/>
                        </a:lnTo>
                        <a:lnTo>
                          <a:pt x="961" y="841"/>
                        </a:lnTo>
                        <a:lnTo>
                          <a:pt x="965" y="811"/>
                        </a:lnTo>
                        <a:lnTo>
                          <a:pt x="969" y="820"/>
                        </a:lnTo>
                        <a:lnTo>
                          <a:pt x="969" y="807"/>
                        </a:lnTo>
                        <a:lnTo>
                          <a:pt x="973" y="845"/>
                        </a:lnTo>
                        <a:lnTo>
                          <a:pt x="977" y="853"/>
                        </a:lnTo>
                        <a:lnTo>
                          <a:pt x="982" y="832"/>
                        </a:lnTo>
                        <a:lnTo>
                          <a:pt x="986" y="815"/>
                        </a:lnTo>
                        <a:lnTo>
                          <a:pt x="990" y="799"/>
                        </a:lnTo>
                        <a:lnTo>
                          <a:pt x="994" y="811"/>
                        </a:lnTo>
                        <a:lnTo>
                          <a:pt x="999" y="820"/>
                        </a:lnTo>
                        <a:lnTo>
                          <a:pt x="999" y="807"/>
                        </a:lnTo>
                        <a:lnTo>
                          <a:pt x="1003" y="803"/>
                        </a:lnTo>
                        <a:lnTo>
                          <a:pt x="1007" y="799"/>
                        </a:lnTo>
                        <a:lnTo>
                          <a:pt x="1011" y="790"/>
                        </a:lnTo>
                        <a:lnTo>
                          <a:pt x="1015" y="811"/>
                        </a:lnTo>
                        <a:lnTo>
                          <a:pt x="1015" y="778"/>
                        </a:lnTo>
                        <a:lnTo>
                          <a:pt x="1020" y="794"/>
                        </a:lnTo>
                        <a:lnTo>
                          <a:pt x="1024" y="799"/>
                        </a:lnTo>
                        <a:lnTo>
                          <a:pt x="1028" y="778"/>
                        </a:lnTo>
                        <a:lnTo>
                          <a:pt x="1032" y="786"/>
                        </a:lnTo>
                        <a:lnTo>
                          <a:pt x="1036" y="752"/>
                        </a:lnTo>
                        <a:lnTo>
                          <a:pt x="1041" y="748"/>
                        </a:lnTo>
                        <a:lnTo>
                          <a:pt x="1045" y="731"/>
                        </a:lnTo>
                        <a:lnTo>
                          <a:pt x="1045" y="677"/>
                        </a:lnTo>
                        <a:lnTo>
                          <a:pt x="1049" y="622"/>
                        </a:lnTo>
                        <a:lnTo>
                          <a:pt x="1053" y="588"/>
                        </a:lnTo>
                        <a:lnTo>
                          <a:pt x="1058" y="622"/>
                        </a:lnTo>
                        <a:lnTo>
                          <a:pt x="1062" y="689"/>
                        </a:lnTo>
                        <a:lnTo>
                          <a:pt x="1062" y="769"/>
                        </a:lnTo>
                        <a:lnTo>
                          <a:pt x="1066" y="786"/>
                        </a:lnTo>
                        <a:lnTo>
                          <a:pt x="1070" y="761"/>
                        </a:lnTo>
                        <a:lnTo>
                          <a:pt x="1074" y="761"/>
                        </a:lnTo>
                        <a:lnTo>
                          <a:pt x="1079" y="757"/>
                        </a:lnTo>
                        <a:lnTo>
                          <a:pt x="1079" y="769"/>
                        </a:lnTo>
                        <a:lnTo>
                          <a:pt x="1083" y="773"/>
                        </a:lnTo>
                        <a:lnTo>
                          <a:pt x="1087" y="773"/>
                        </a:lnTo>
                        <a:lnTo>
                          <a:pt x="1091" y="769"/>
                        </a:lnTo>
                        <a:lnTo>
                          <a:pt x="1091" y="748"/>
                        </a:lnTo>
                        <a:lnTo>
                          <a:pt x="1095" y="757"/>
                        </a:lnTo>
                        <a:lnTo>
                          <a:pt x="1100" y="757"/>
                        </a:lnTo>
                        <a:lnTo>
                          <a:pt x="1104" y="740"/>
                        </a:lnTo>
                        <a:lnTo>
                          <a:pt x="1108" y="740"/>
                        </a:lnTo>
                        <a:lnTo>
                          <a:pt x="1108" y="769"/>
                        </a:lnTo>
                        <a:lnTo>
                          <a:pt x="1112" y="769"/>
                        </a:lnTo>
                        <a:lnTo>
                          <a:pt x="1117" y="752"/>
                        </a:lnTo>
                        <a:lnTo>
                          <a:pt x="1121" y="761"/>
                        </a:lnTo>
                        <a:lnTo>
                          <a:pt x="1125" y="778"/>
                        </a:lnTo>
                        <a:lnTo>
                          <a:pt x="1125" y="744"/>
                        </a:lnTo>
                        <a:lnTo>
                          <a:pt x="1129" y="761"/>
                        </a:lnTo>
                        <a:lnTo>
                          <a:pt x="1133" y="765"/>
                        </a:lnTo>
                        <a:lnTo>
                          <a:pt x="1138" y="773"/>
                        </a:lnTo>
                        <a:lnTo>
                          <a:pt x="1142" y="761"/>
                        </a:lnTo>
                        <a:lnTo>
                          <a:pt x="1146" y="757"/>
                        </a:lnTo>
                        <a:lnTo>
                          <a:pt x="1150" y="757"/>
                        </a:lnTo>
                        <a:lnTo>
                          <a:pt x="1154" y="765"/>
                        </a:lnTo>
                        <a:lnTo>
                          <a:pt x="1154" y="731"/>
                        </a:lnTo>
                        <a:lnTo>
                          <a:pt x="1159" y="736"/>
                        </a:lnTo>
                        <a:lnTo>
                          <a:pt x="1163" y="769"/>
                        </a:lnTo>
                        <a:lnTo>
                          <a:pt x="1167" y="744"/>
                        </a:lnTo>
                        <a:lnTo>
                          <a:pt x="1171" y="723"/>
                        </a:lnTo>
                        <a:lnTo>
                          <a:pt x="1171" y="740"/>
                        </a:lnTo>
                        <a:lnTo>
                          <a:pt x="1175" y="731"/>
                        </a:lnTo>
                        <a:lnTo>
                          <a:pt x="1180" y="744"/>
                        </a:lnTo>
                        <a:lnTo>
                          <a:pt x="1184" y="740"/>
                        </a:lnTo>
                        <a:lnTo>
                          <a:pt x="1188" y="761"/>
                        </a:lnTo>
                        <a:lnTo>
                          <a:pt x="1188" y="773"/>
                        </a:lnTo>
                        <a:lnTo>
                          <a:pt x="1192" y="794"/>
                        </a:lnTo>
                        <a:lnTo>
                          <a:pt x="1197" y="748"/>
                        </a:lnTo>
                        <a:lnTo>
                          <a:pt x="1201" y="744"/>
                        </a:lnTo>
                        <a:lnTo>
                          <a:pt x="1205" y="714"/>
                        </a:lnTo>
                        <a:lnTo>
                          <a:pt x="1205" y="727"/>
                        </a:lnTo>
                        <a:lnTo>
                          <a:pt x="1209" y="744"/>
                        </a:lnTo>
                        <a:lnTo>
                          <a:pt x="1213" y="752"/>
                        </a:lnTo>
                        <a:lnTo>
                          <a:pt x="1218" y="752"/>
                        </a:lnTo>
                        <a:lnTo>
                          <a:pt x="1222" y="769"/>
                        </a:lnTo>
                        <a:lnTo>
                          <a:pt x="1226" y="727"/>
                        </a:lnTo>
                        <a:lnTo>
                          <a:pt x="1230" y="740"/>
                        </a:lnTo>
                        <a:lnTo>
                          <a:pt x="1234" y="723"/>
                        </a:lnTo>
                        <a:lnTo>
                          <a:pt x="1234" y="736"/>
                        </a:lnTo>
                        <a:lnTo>
                          <a:pt x="1239" y="740"/>
                        </a:lnTo>
                        <a:lnTo>
                          <a:pt x="1243" y="757"/>
                        </a:lnTo>
                        <a:lnTo>
                          <a:pt x="1247" y="752"/>
                        </a:lnTo>
                        <a:lnTo>
                          <a:pt x="1251" y="731"/>
                        </a:lnTo>
                        <a:lnTo>
                          <a:pt x="1251" y="752"/>
                        </a:lnTo>
                        <a:lnTo>
                          <a:pt x="1256" y="731"/>
                        </a:lnTo>
                        <a:lnTo>
                          <a:pt x="1260" y="765"/>
                        </a:lnTo>
                        <a:lnTo>
                          <a:pt x="1264" y="744"/>
                        </a:lnTo>
                        <a:lnTo>
                          <a:pt x="1268" y="744"/>
                        </a:lnTo>
                        <a:lnTo>
                          <a:pt x="1272" y="765"/>
                        </a:lnTo>
                        <a:lnTo>
                          <a:pt x="1277" y="752"/>
                        </a:lnTo>
                        <a:lnTo>
                          <a:pt x="1281" y="740"/>
                        </a:lnTo>
                        <a:lnTo>
                          <a:pt x="1281" y="765"/>
                        </a:lnTo>
                        <a:lnTo>
                          <a:pt x="1285" y="752"/>
                        </a:lnTo>
                        <a:lnTo>
                          <a:pt x="1289" y="748"/>
                        </a:lnTo>
                        <a:lnTo>
                          <a:pt x="1293" y="773"/>
                        </a:lnTo>
                        <a:lnTo>
                          <a:pt x="1298" y="761"/>
                        </a:lnTo>
                        <a:lnTo>
                          <a:pt x="1302" y="744"/>
                        </a:lnTo>
                        <a:lnTo>
                          <a:pt x="1306" y="757"/>
                        </a:lnTo>
                        <a:lnTo>
                          <a:pt x="1310" y="740"/>
                        </a:lnTo>
                        <a:lnTo>
                          <a:pt x="1315" y="757"/>
                        </a:lnTo>
                        <a:lnTo>
                          <a:pt x="1315" y="773"/>
                        </a:lnTo>
                        <a:lnTo>
                          <a:pt x="1319" y="748"/>
                        </a:lnTo>
                        <a:lnTo>
                          <a:pt x="1323" y="765"/>
                        </a:lnTo>
                        <a:lnTo>
                          <a:pt x="1327" y="761"/>
                        </a:lnTo>
                        <a:lnTo>
                          <a:pt x="1327" y="736"/>
                        </a:lnTo>
                        <a:lnTo>
                          <a:pt x="1331" y="757"/>
                        </a:lnTo>
                        <a:lnTo>
                          <a:pt x="1336" y="778"/>
                        </a:lnTo>
                        <a:lnTo>
                          <a:pt x="1340" y="778"/>
                        </a:lnTo>
                        <a:lnTo>
                          <a:pt x="1344" y="778"/>
                        </a:lnTo>
                        <a:lnTo>
                          <a:pt x="1344" y="765"/>
                        </a:lnTo>
                        <a:lnTo>
                          <a:pt x="1348" y="773"/>
                        </a:lnTo>
                        <a:lnTo>
                          <a:pt x="1352" y="761"/>
                        </a:lnTo>
                        <a:lnTo>
                          <a:pt x="1357" y="748"/>
                        </a:lnTo>
                        <a:lnTo>
                          <a:pt x="1361" y="778"/>
                        </a:lnTo>
                        <a:lnTo>
                          <a:pt x="1361" y="748"/>
                        </a:lnTo>
                        <a:lnTo>
                          <a:pt x="1365" y="778"/>
                        </a:lnTo>
                        <a:lnTo>
                          <a:pt x="1369" y="744"/>
                        </a:lnTo>
                        <a:lnTo>
                          <a:pt x="1374" y="773"/>
                        </a:lnTo>
                        <a:lnTo>
                          <a:pt x="1378" y="740"/>
                        </a:lnTo>
                        <a:lnTo>
                          <a:pt x="1378" y="723"/>
                        </a:lnTo>
                        <a:lnTo>
                          <a:pt x="1382" y="744"/>
                        </a:lnTo>
                        <a:lnTo>
                          <a:pt x="1386" y="723"/>
                        </a:lnTo>
                        <a:lnTo>
                          <a:pt x="1390" y="656"/>
                        </a:lnTo>
                        <a:lnTo>
                          <a:pt x="1390" y="542"/>
                        </a:lnTo>
                        <a:lnTo>
                          <a:pt x="1395" y="487"/>
                        </a:lnTo>
                        <a:lnTo>
                          <a:pt x="1399" y="508"/>
                        </a:lnTo>
                        <a:lnTo>
                          <a:pt x="1403" y="555"/>
                        </a:lnTo>
                        <a:lnTo>
                          <a:pt x="1407" y="529"/>
                        </a:lnTo>
                        <a:lnTo>
                          <a:pt x="1407" y="487"/>
                        </a:lnTo>
                        <a:lnTo>
                          <a:pt x="1411" y="378"/>
                        </a:lnTo>
                        <a:lnTo>
                          <a:pt x="1416" y="378"/>
                        </a:lnTo>
                        <a:lnTo>
                          <a:pt x="1420" y="462"/>
                        </a:lnTo>
                        <a:lnTo>
                          <a:pt x="1424" y="521"/>
                        </a:lnTo>
                        <a:lnTo>
                          <a:pt x="1424" y="500"/>
                        </a:lnTo>
                        <a:lnTo>
                          <a:pt x="1428" y="365"/>
                        </a:lnTo>
                        <a:lnTo>
                          <a:pt x="1433" y="155"/>
                        </a:lnTo>
                        <a:lnTo>
                          <a:pt x="1437" y="29"/>
                        </a:lnTo>
                        <a:lnTo>
                          <a:pt x="1441" y="0"/>
                        </a:lnTo>
                        <a:lnTo>
                          <a:pt x="1441" y="210"/>
                        </a:lnTo>
                        <a:lnTo>
                          <a:pt x="1445" y="487"/>
                        </a:lnTo>
                        <a:lnTo>
                          <a:pt x="1449" y="693"/>
                        </a:lnTo>
                        <a:lnTo>
                          <a:pt x="1454" y="761"/>
                        </a:lnTo>
                        <a:lnTo>
                          <a:pt x="1454" y="786"/>
                        </a:lnTo>
                        <a:lnTo>
                          <a:pt x="1458" y="815"/>
                        </a:lnTo>
                        <a:lnTo>
                          <a:pt x="1462" y="786"/>
                        </a:lnTo>
                        <a:lnTo>
                          <a:pt x="1466" y="811"/>
                        </a:lnTo>
                        <a:lnTo>
                          <a:pt x="1470" y="811"/>
                        </a:lnTo>
                        <a:lnTo>
                          <a:pt x="1475" y="815"/>
                        </a:lnTo>
                        <a:lnTo>
                          <a:pt x="1479" y="836"/>
                        </a:lnTo>
                        <a:lnTo>
                          <a:pt x="1483" y="832"/>
                        </a:lnTo>
                        <a:lnTo>
                          <a:pt x="1487" y="832"/>
                        </a:lnTo>
                        <a:lnTo>
                          <a:pt x="1487" y="845"/>
                        </a:lnTo>
                        <a:lnTo>
                          <a:pt x="1492" y="836"/>
                        </a:lnTo>
                        <a:lnTo>
                          <a:pt x="1496" y="820"/>
                        </a:lnTo>
                        <a:lnTo>
                          <a:pt x="1500" y="828"/>
                        </a:lnTo>
                        <a:lnTo>
                          <a:pt x="1500" y="845"/>
                        </a:lnTo>
                        <a:lnTo>
                          <a:pt x="1504" y="832"/>
                        </a:lnTo>
                        <a:lnTo>
                          <a:pt x="1508" y="841"/>
                        </a:lnTo>
                        <a:lnTo>
                          <a:pt x="1513" y="845"/>
                        </a:lnTo>
                        <a:lnTo>
                          <a:pt x="1517" y="836"/>
                        </a:lnTo>
                        <a:lnTo>
                          <a:pt x="1517" y="853"/>
                        </a:lnTo>
                        <a:lnTo>
                          <a:pt x="1521" y="841"/>
                        </a:lnTo>
                        <a:lnTo>
                          <a:pt x="1525" y="836"/>
                        </a:lnTo>
                        <a:lnTo>
                          <a:pt x="1529" y="853"/>
                        </a:lnTo>
                        <a:lnTo>
                          <a:pt x="1534" y="853"/>
                        </a:lnTo>
                        <a:lnTo>
                          <a:pt x="1534" y="841"/>
                        </a:lnTo>
                        <a:lnTo>
                          <a:pt x="1538" y="841"/>
                        </a:lnTo>
                        <a:lnTo>
                          <a:pt x="1542" y="853"/>
                        </a:lnTo>
                        <a:lnTo>
                          <a:pt x="1546" y="887"/>
                        </a:lnTo>
                        <a:lnTo>
                          <a:pt x="1551" y="874"/>
                        </a:lnTo>
                        <a:lnTo>
                          <a:pt x="1551" y="853"/>
                        </a:lnTo>
                        <a:lnTo>
                          <a:pt x="1555" y="862"/>
                        </a:lnTo>
                        <a:lnTo>
                          <a:pt x="1559" y="862"/>
                        </a:lnTo>
                        <a:lnTo>
                          <a:pt x="1563" y="862"/>
                        </a:lnTo>
                        <a:lnTo>
                          <a:pt x="1567" y="870"/>
                        </a:lnTo>
                        <a:lnTo>
                          <a:pt x="1572" y="904"/>
                        </a:lnTo>
                        <a:lnTo>
                          <a:pt x="1576" y="887"/>
                        </a:lnTo>
                        <a:lnTo>
                          <a:pt x="1580" y="891"/>
                        </a:lnTo>
                        <a:lnTo>
                          <a:pt x="1584" y="883"/>
                        </a:lnTo>
                        <a:lnTo>
                          <a:pt x="1588" y="874"/>
                        </a:lnTo>
                        <a:lnTo>
                          <a:pt x="1593" y="891"/>
                        </a:lnTo>
                        <a:lnTo>
                          <a:pt x="1597" y="878"/>
                        </a:lnTo>
                        <a:lnTo>
                          <a:pt x="1597" y="900"/>
                        </a:lnTo>
                        <a:lnTo>
                          <a:pt x="1601" y="904"/>
                        </a:lnTo>
                        <a:lnTo>
                          <a:pt x="1605" y="895"/>
                        </a:lnTo>
                        <a:lnTo>
                          <a:pt x="1609" y="891"/>
                        </a:lnTo>
                        <a:lnTo>
                          <a:pt x="1614" y="908"/>
                        </a:lnTo>
                        <a:lnTo>
                          <a:pt x="1618" y="908"/>
                        </a:lnTo>
                        <a:lnTo>
                          <a:pt x="1622" y="904"/>
                        </a:lnTo>
                        <a:lnTo>
                          <a:pt x="1626" y="878"/>
                        </a:lnTo>
                        <a:lnTo>
                          <a:pt x="1631" y="916"/>
                        </a:lnTo>
                        <a:lnTo>
                          <a:pt x="1635" y="929"/>
                        </a:lnTo>
                        <a:lnTo>
                          <a:pt x="1639" y="933"/>
                        </a:lnTo>
                        <a:lnTo>
                          <a:pt x="1643" y="925"/>
                        </a:lnTo>
                        <a:lnTo>
                          <a:pt x="1647" y="908"/>
                        </a:lnTo>
                        <a:lnTo>
                          <a:pt x="1652" y="908"/>
                        </a:lnTo>
                        <a:lnTo>
                          <a:pt x="1656" y="908"/>
                        </a:lnTo>
                        <a:lnTo>
                          <a:pt x="1660" y="900"/>
                        </a:lnTo>
                        <a:lnTo>
                          <a:pt x="1660" y="916"/>
                        </a:lnTo>
                        <a:lnTo>
                          <a:pt x="1664" y="916"/>
                        </a:lnTo>
                        <a:lnTo>
                          <a:pt x="1668" y="904"/>
                        </a:lnTo>
                        <a:lnTo>
                          <a:pt x="1673" y="912"/>
                        </a:lnTo>
                        <a:lnTo>
                          <a:pt x="1677" y="925"/>
                        </a:lnTo>
                        <a:lnTo>
                          <a:pt x="1677" y="908"/>
                        </a:lnTo>
                        <a:lnTo>
                          <a:pt x="1681" y="895"/>
                        </a:lnTo>
                        <a:lnTo>
                          <a:pt x="1685" y="908"/>
                        </a:lnTo>
                        <a:lnTo>
                          <a:pt x="1690" y="904"/>
                        </a:lnTo>
                        <a:lnTo>
                          <a:pt x="1690" y="921"/>
                        </a:lnTo>
                        <a:lnTo>
                          <a:pt x="1694" y="912"/>
                        </a:lnTo>
                        <a:lnTo>
                          <a:pt x="1698" y="921"/>
                        </a:lnTo>
                        <a:lnTo>
                          <a:pt x="1702" y="937"/>
                        </a:lnTo>
                        <a:lnTo>
                          <a:pt x="1706" y="929"/>
                        </a:lnTo>
                        <a:lnTo>
                          <a:pt x="1711" y="925"/>
                        </a:lnTo>
                        <a:lnTo>
                          <a:pt x="1715" y="921"/>
                        </a:lnTo>
                        <a:lnTo>
                          <a:pt x="1719" y="921"/>
                        </a:lnTo>
                        <a:lnTo>
                          <a:pt x="1723" y="891"/>
                        </a:lnTo>
                        <a:lnTo>
                          <a:pt x="1723" y="849"/>
                        </a:lnTo>
                        <a:lnTo>
                          <a:pt x="1727" y="832"/>
                        </a:lnTo>
                        <a:lnTo>
                          <a:pt x="1732" y="866"/>
                        </a:lnTo>
                        <a:lnTo>
                          <a:pt x="1736" y="891"/>
                        </a:lnTo>
                        <a:lnTo>
                          <a:pt x="1736" y="921"/>
                        </a:lnTo>
                        <a:lnTo>
                          <a:pt x="1740" y="937"/>
                        </a:lnTo>
                        <a:lnTo>
                          <a:pt x="1744" y="942"/>
                        </a:lnTo>
                        <a:lnTo>
                          <a:pt x="1749" y="954"/>
                        </a:lnTo>
                        <a:lnTo>
                          <a:pt x="1753" y="950"/>
                        </a:lnTo>
                        <a:lnTo>
                          <a:pt x="1757" y="950"/>
                        </a:lnTo>
                        <a:lnTo>
                          <a:pt x="1761" y="942"/>
                        </a:lnTo>
                        <a:lnTo>
                          <a:pt x="1765" y="937"/>
                        </a:lnTo>
                        <a:lnTo>
                          <a:pt x="1770" y="946"/>
                        </a:lnTo>
                        <a:lnTo>
                          <a:pt x="1774" y="954"/>
                        </a:lnTo>
                        <a:lnTo>
                          <a:pt x="1778" y="967"/>
                        </a:lnTo>
                        <a:lnTo>
                          <a:pt x="1782" y="954"/>
                        </a:lnTo>
                        <a:lnTo>
                          <a:pt x="1786" y="958"/>
                        </a:lnTo>
                        <a:lnTo>
                          <a:pt x="1791" y="954"/>
                        </a:lnTo>
                        <a:lnTo>
                          <a:pt x="1795" y="958"/>
                        </a:lnTo>
                        <a:lnTo>
                          <a:pt x="1799" y="963"/>
                        </a:lnTo>
                        <a:lnTo>
                          <a:pt x="1803" y="942"/>
                        </a:lnTo>
                        <a:lnTo>
                          <a:pt x="1808" y="946"/>
                        </a:lnTo>
                        <a:lnTo>
                          <a:pt x="1812" y="954"/>
                        </a:lnTo>
                        <a:lnTo>
                          <a:pt x="1816" y="971"/>
                        </a:lnTo>
                        <a:lnTo>
                          <a:pt x="1820" y="950"/>
                        </a:lnTo>
                        <a:lnTo>
                          <a:pt x="1824" y="950"/>
                        </a:lnTo>
                        <a:lnTo>
                          <a:pt x="1829" y="954"/>
                        </a:lnTo>
                        <a:lnTo>
                          <a:pt x="1833" y="954"/>
                        </a:lnTo>
                        <a:lnTo>
                          <a:pt x="1837" y="984"/>
                        </a:lnTo>
                        <a:lnTo>
                          <a:pt x="1841" y="971"/>
                        </a:lnTo>
                        <a:lnTo>
                          <a:pt x="1845" y="958"/>
                        </a:lnTo>
                        <a:lnTo>
                          <a:pt x="1850" y="963"/>
                        </a:lnTo>
                        <a:lnTo>
                          <a:pt x="1854" y="950"/>
                        </a:lnTo>
                        <a:lnTo>
                          <a:pt x="1858" y="950"/>
                        </a:lnTo>
                        <a:lnTo>
                          <a:pt x="1862" y="946"/>
                        </a:lnTo>
                        <a:lnTo>
                          <a:pt x="1867" y="912"/>
                        </a:lnTo>
                        <a:lnTo>
                          <a:pt x="1871" y="857"/>
                        </a:lnTo>
                        <a:lnTo>
                          <a:pt x="1875" y="807"/>
                        </a:lnTo>
                        <a:lnTo>
                          <a:pt x="1879" y="807"/>
                        </a:lnTo>
                        <a:lnTo>
                          <a:pt x="1879" y="832"/>
                        </a:lnTo>
                        <a:lnTo>
                          <a:pt x="1883" y="878"/>
                        </a:lnTo>
                        <a:lnTo>
                          <a:pt x="1888" y="937"/>
                        </a:lnTo>
                        <a:lnTo>
                          <a:pt x="1892" y="971"/>
                        </a:lnTo>
                        <a:lnTo>
                          <a:pt x="1896" y="984"/>
                        </a:lnTo>
                        <a:lnTo>
                          <a:pt x="1896" y="963"/>
                        </a:lnTo>
                        <a:lnTo>
                          <a:pt x="1900" y="958"/>
                        </a:lnTo>
                        <a:lnTo>
                          <a:pt x="1904" y="971"/>
                        </a:lnTo>
                        <a:lnTo>
                          <a:pt x="1909" y="984"/>
                        </a:lnTo>
                        <a:lnTo>
                          <a:pt x="1913" y="988"/>
                        </a:lnTo>
                        <a:lnTo>
                          <a:pt x="1917" y="1000"/>
                        </a:lnTo>
                        <a:lnTo>
                          <a:pt x="1921" y="992"/>
                        </a:lnTo>
                        <a:lnTo>
                          <a:pt x="1926" y="979"/>
                        </a:lnTo>
                        <a:lnTo>
                          <a:pt x="1930" y="988"/>
                        </a:lnTo>
                        <a:lnTo>
                          <a:pt x="1934" y="984"/>
                        </a:lnTo>
                        <a:lnTo>
                          <a:pt x="1938" y="996"/>
                        </a:lnTo>
                        <a:lnTo>
                          <a:pt x="1942" y="1009"/>
                        </a:lnTo>
                        <a:lnTo>
                          <a:pt x="1942" y="992"/>
                        </a:lnTo>
                        <a:lnTo>
                          <a:pt x="1947" y="988"/>
                        </a:lnTo>
                        <a:lnTo>
                          <a:pt x="1951" y="996"/>
                        </a:lnTo>
                        <a:lnTo>
                          <a:pt x="1955" y="996"/>
                        </a:lnTo>
                        <a:lnTo>
                          <a:pt x="1959" y="984"/>
                        </a:lnTo>
                        <a:lnTo>
                          <a:pt x="1963" y="988"/>
                        </a:lnTo>
                        <a:lnTo>
                          <a:pt x="1968" y="1000"/>
                        </a:lnTo>
                        <a:lnTo>
                          <a:pt x="1972" y="996"/>
                        </a:lnTo>
                        <a:lnTo>
                          <a:pt x="1976" y="996"/>
                        </a:lnTo>
                        <a:lnTo>
                          <a:pt x="1980" y="1000"/>
                        </a:lnTo>
                        <a:lnTo>
                          <a:pt x="1985" y="992"/>
                        </a:lnTo>
                        <a:lnTo>
                          <a:pt x="1989" y="996"/>
                        </a:lnTo>
                        <a:lnTo>
                          <a:pt x="1993" y="979"/>
                        </a:lnTo>
                        <a:lnTo>
                          <a:pt x="1997" y="979"/>
                        </a:lnTo>
                        <a:lnTo>
                          <a:pt x="2001" y="954"/>
                        </a:lnTo>
                        <a:lnTo>
                          <a:pt x="2006" y="916"/>
                        </a:lnTo>
                        <a:lnTo>
                          <a:pt x="2006" y="849"/>
                        </a:lnTo>
                        <a:lnTo>
                          <a:pt x="2010" y="790"/>
                        </a:lnTo>
                        <a:lnTo>
                          <a:pt x="2014" y="811"/>
                        </a:lnTo>
                        <a:lnTo>
                          <a:pt x="2018" y="870"/>
                        </a:lnTo>
                        <a:lnTo>
                          <a:pt x="2022" y="933"/>
                        </a:lnTo>
                        <a:lnTo>
                          <a:pt x="2022" y="963"/>
                        </a:lnTo>
                        <a:lnTo>
                          <a:pt x="2027" y="975"/>
                        </a:lnTo>
                        <a:lnTo>
                          <a:pt x="2031" y="984"/>
                        </a:lnTo>
                        <a:lnTo>
                          <a:pt x="2035" y="992"/>
                        </a:lnTo>
                        <a:lnTo>
                          <a:pt x="2039" y="1000"/>
                        </a:lnTo>
                        <a:lnTo>
                          <a:pt x="2043" y="984"/>
                        </a:lnTo>
                        <a:lnTo>
                          <a:pt x="2048" y="988"/>
                        </a:lnTo>
                        <a:lnTo>
                          <a:pt x="2052" y="1000"/>
                        </a:lnTo>
                        <a:lnTo>
                          <a:pt x="2056" y="988"/>
                        </a:lnTo>
                        <a:lnTo>
                          <a:pt x="2060" y="984"/>
                        </a:lnTo>
                        <a:lnTo>
                          <a:pt x="2065" y="996"/>
                        </a:lnTo>
                        <a:lnTo>
                          <a:pt x="2069" y="1009"/>
                        </a:lnTo>
                        <a:lnTo>
                          <a:pt x="2073" y="996"/>
                        </a:lnTo>
                        <a:lnTo>
                          <a:pt x="2077" y="992"/>
                        </a:lnTo>
                        <a:lnTo>
                          <a:pt x="2081" y="975"/>
                        </a:lnTo>
                        <a:lnTo>
                          <a:pt x="2086" y="975"/>
                        </a:lnTo>
                        <a:lnTo>
                          <a:pt x="2090" y="963"/>
                        </a:lnTo>
                        <a:lnTo>
                          <a:pt x="2094" y="946"/>
                        </a:lnTo>
                        <a:lnTo>
                          <a:pt x="2098" y="967"/>
                        </a:lnTo>
                        <a:lnTo>
                          <a:pt x="2098" y="996"/>
                        </a:lnTo>
                        <a:lnTo>
                          <a:pt x="2102" y="996"/>
                        </a:lnTo>
                        <a:lnTo>
                          <a:pt x="2107" y="1000"/>
                        </a:lnTo>
                        <a:lnTo>
                          <a:pt x="2111" y="996"/>
                        </a:lnTo>
                        <a:lnTo>
                          <a:pt x="2115" y="996"/>
                        </a:lnTo>
                        <a:lnTo>
                          <a:pt x="2119" y="988"/>
                        </a:lnTo>
                        <a:lnTo>
                          <a:pt x="2124" y="988"/>
                        </a:lnTo>
                        <a:lnTo>
                          <a:pt x="2128" y="979"/>
                        </a:lnTo>
                        <a:lnTo>
                          <a:pt x="2132" y="967"/>
                        </a:lnTo>
                        <a:lnTo>
                          <a:pt x="2132" y="984"/>
                        </a:lnTo>
                        <a:lnTo>
                          <a:pt x="2136" y="992"/>
                        </a:lnTo>
                        <a:lnTo>
                          <a:pt x="2140" y="1017"/>
                        </a:lnTo>
                        <a:lnTo>
                          <a:pt x="2145" y="1009"/>
                        </a:lnTo>
                        <a:lnTo>
                          <a:pt x="2149" y="1017"/>
                        </a:lnTo>
                        <a:lnTo>
                          <a:pt x="2149" y="1034"/>
                        </a:lnTo>
                        <a:lnTo>
                          <a:pt x="2153" y="1021"/>
                        </a:lnTo>
                        <a:lnTo>
                          <a:pt x="2157" y="1030"/>
                        </a:lnTo>
                        <a:lnTo>
                          <a:pt x="2161" y="1034"/>
                        </a:lnTo>
                        <a:lnTo>
                          <a:pt x="2161" y="1017"/>
                        </a:lnTo>
                        <a:lnTo>
                          <a:pt x="2166" y="1021"/>
                        </a:lnTo>
                        <a:lnTo>
                          <a:pt x="2170" y="1030"/>
                        </a:lnTo>
                        <a:lnTo>
                          <a:pt x="2174" y="1043"/>
                        </a:lnTo>
                        <a:lnTo>
                          <a:pt x="2178" y="1030"/>
                        </a:lnTo>
                        <a:lnTo>
                          <a:pt x="2178" y="1043"/>
                        </a:lnTo>
                        <a:lnTo>
                          <a:pt x="2183" y="1034"/>
                        </a:lnTo>
                        <a:lnTo>
                          <a:pt x="2187" y="1030"/>
                        </a:lnTo>
                        <a:lnTo>
                          <a:pt x="2191" y="1034"/>
                        </a:lnTo>
                        <a:lnTo>
                          <a:pt x="2195" y="1038"/>
                        </a:lnTo>
                        <a:lnTo>
                          <a:pt x="2199" y="1043"/>
                        </a:lnTo>
                        <a:lnTo>
                          <a:pt x="2204" y="1021"/>
                        </a:lnTo>
                        <a:lnTo>
                          <a:pt x="2208" y="1038"/>
                        </a:lnTo>
                        <a:lnTo>
                          <a:pt x="2208" y="1051"/>
                        </a:lnTo>
                        <a:lnTo>
                          <a:pt x="2212" y="1043"/>
                        </a:lnTo>
                        <a:lnTo>
                          <a:pt x="2216" y="1047"/>
                        </a:lnTo>
                        <a:lnTo>
                          <a:pt x="2220" y="1047"/>
                        </a:lnTo>
                        <a:lnTo>
                          <a:pt x="2225" y="1034"/>
                        </a:lnTo>
                        <a:lnTo>
                          <a:pt x="2229" y="1038"/>
                        </a:lnTo>
                        <a:lnTo>
                          <a:pt x="2233" y="1051"/>
                        </a:lnTo>
                        <a:lnTo>
                          <a:pt x="2237" y="1051"/>
                        </a:lnTo>
                        <a:lnTo>
                          <a:pt x="2242" y="1038"/>
                        </a:lnTo>
                        <a:lnTo>
                          <a:pt x="2242" y="1051"/>
                        </a:lnTo>
                        <a:lnTo>
                          <a:pt x="2246" y="1034"/>
                        </a:lnTo>
                        <a:lnTo>
                          <a:pt x="2250" y="1034"/>
                        </a:lnTo>
                        <a:lnTo>
                          <a:pt x="2254" y="1038"/>
                        </a:lnTo>
                        <a:lnTo>
                          <a:pt x="2258" y="1051"/>
                        </a:lnTo>
                        <a:lnTo>
                          <a:pt x="2258" y="1034"/>
                        </a:lnTo>
                        <a:lnTo>
                          <a:pt x="2263" y="1026"/>
                        </a:lnTo>
                        <a:lnTo>
                          <a:pt x="2267" y="1030"/>
                        </a:lnTo>
                        <a:lnTo>
                          <a:pt x="2271" y="1000"/>
                        </a:lnTo>
                        <a:lnTo>
                          <a:pt x="2271" y="967"/>
                        </a:lnTo>
                        <a:lnTo>
                          <a:pt x="2275" y="958"/>
                        </a:lnTo>
                        <a:lnTo>
                          <a:pt x="2279" y="946"/>
                        </a:lnTo>
                        <a:lnTo>
                          <a:pt x="2284" y="967"/>
                        </a:lnTo>
                        <a:lnTo>
                          <a:pt x="2288" y="971"/>
                        </a:lnTo>
                        <a:lnTo>
                          <a:pt x="2288" y="1000"/>
                        </a:lnTo>
                        <a:lnTo>
                          <a:pt x="2292" y="1000"/>
                        </a:lnTo>
                        <a:lnTo>
                          <a:pt x="2296" y="1021"/>
                        </a:lnTo>
                        <a:lnTo>
                          <a:pt x="2301" y="1043"/>
                        </a:lnTo>
                        <a:lnTo>
                          <a:pt x="2305" y="1038"/>
                        </a:lnTo>
                        <a:lnTo>
                          <a:pt x="2305" y="1059"/>
                        </a:lnTo>
                        <a:lnTo>
                          <a:pt x="2309" y="1047"/>
                        </a:lnTo>
                        <a:lnTo>
                          <a:pt x="2313" y="1055"/>
                        </a:lnTo>
                        <a:lnTo>
                          <a:pt x="2317" y="1043"/>
                        </a:lnTo>
                        <a:lnTo>
                          <a:pt x="2322" y="1030"/>
                        </a:lnTo>
                        <a:lnTo>
                          <a:pt x="2326" y="1043"/>
                        </a:lnTo>
                        <a:lnTo>
                          <a:pt x="2330" y="1030"/>
                        </a:lnTo>
                        <a:lnTo>
                          <a:pt x="2334" y="1026"/>
                        </a:lnTo>
                        <a:lnTo>
                          <a:pt x="2338" y="1026"/>
                        </a:lnTo>
                        <a:lnTo>
                          <a:pt x="2343" y="1047"/>
                        </a:lnTo>
                        <a:lnTo>
                          <a:pt x="2347" y="1059"/>
                        </a:lnTo>
                        <a:lnTo>
                          <a:pt x="2351" y="1043"/>
                        </a:lnTo>
                        <a:lnTo>
                          <a:pt x="2355" y="1043"/>
                        </a:lnTo>
                        <a:lnTo>
                          <a:pt x="2360" y="1055"/>
                        </a:lnTo>
                        <a:lnTo>
                          <a:pt x="2364" y="1030"/>
                        </a:lnTo>
                        <a:lnTo>
                          <a:pt x="2368" y="1021"/>
                        </a:lnTo>
                        <a:lnTo>
                          <a:pt x="2368" y="1009"/>
                        </a:lnTo>
                        <a:lnTo>
                          <a:pt x="2372" y="967"/>
                        </a:lnTo>
                        <a:lnTo>
                          <a:pt x="2376" y="933"/>
                        </a:lnTo>
                        <a:lnTo>
                          <a:pt x="2381" y="866"/>
                        </a:lnTo>
                        <a:lnTo>
                          <a:pt x="2385" y="803"/>
                        </a:lnTo>
                        <a:lnTo>
                          <a:pt x="2389" y="878"/>
                        </a:lnTo>
                        <a:lnTo>
                          <a:pt x="2393" y="929"/>
                        </a:lnTo>
                        <a:lnTo>
                          <a:pt x="2397" y="992"/>
                        </a:lnTo>
                        <a:lnTo>
                          <a:pt x="2397" y="1017"/>
                        </a:lnTo>
                        <a:lnTo>
                          <a:pt x="2402" y="1038"/>
                        </a:lnTo>
                        <a:lnTo>
                          <a:pt x="2406" y="1043"/>
                        </a:lnTo>
                        <a:lnTo>
                          <a:pt x="2410" y="1026"/>
                        </a:lnTo>
                        <a:lnTo>
                          <a:pt x="2414" y="1055"/>
                        </a:lnTo>
                        <a:lnTo>
                          <a:pt x="2414" y="1068"/>
                        </a:lnTo>
                        <a:lnTo>
                          <a:pt x="2419" y="1038"/>
                        </a:lnTo>
                        <a:lnTo>
                          <a:pt x="2423" y="1030"/>
                        </a:lnTo>
                        <a:lnTo>
                          <a:pt x="2427" y="1043"/>
                        </a:lnTo>
                        <a:lnTo>
                          <a:pt x="2431" y="1059"/>
                        </a:lnTo>
                        <a:lnTo>
                          <a:pt x="2435" y="1055"/>
                        </a:lnTo>
                        <a:lnTo>
                          <a:pt x="2440" y="1076"/>
                        </a:lnTo>
                        <a:lnTo>
                          <a:pt x="2444" y="1064"/>
                        </a:lnTo>
                        <a:lnTo>
                          <a:pt x="2444" y="1038"/>
                        </a:lnTo>
                        <a:lnTo>
                          <a:pt x="2448" y="1059"/>
                        </a:lnTo>
                        <a:lnTo>
                          <a:pt x="2452" y="1043"/>
                        </a:lnTo>
                        <a:lnTo>
                          <a:pt x="2456" y="1064"/>
                        </a:lnTo>
                        <a:lnTo>
                          <a:pt x="2461" y="1055"/>
                        </a:lnTo>
                        <a:lnTo>
                          <a:pt x="2461" y="1026"/>
                        </a:lnTo>
                        <a:lnTo>
                          <a:pt x="2465" y="1051"/>
                        </a:lnTo>
                        <a:lnTo>
                          <a:pt x="2469" y="1047"/>
                        </a:lnTo>
                        <a:lnTo>
                          <a:pt x="2473" y="1017"/>
                        </a:lnTo>
                        <a:lnTo>
                          <a:pt x="2477" y="1005"/>
                        </a:lnTo>
                        <a:lnTo>
                          <a:pt x="2477" y="1030"/>
                        </a:lnTo>
                        <a:lnTo>
                          <a:pt x="2482" y="996"/>
                        </a:lnTo>
                        <a:lnTo>
                          <a:pt x="2486" y="996"/>
                        </a:lnTo>
                        <a:lnTo>
                          <a:pt x="2490" y="1017"/>
                        </a:lnTo>
                        <a:lnTo>
                          <a:pt x="2494" y="971"/>
                        </a:lnTo>
                        <a:lnTo>
                          <a:pt x="2499" y="933"/>
                        </a:lnTo>
                        <a:lnTo>
                          <a:pt x="2503" y="958"/>
                        </a:lnTo>
                        <a:lnTo>
                          <a:pt x="2507" y="988"/>
                        </a:lnTo>
                        <a:lnTo>
                          <a:pt x="2507" y="1017"/>
                        </a:lnTo>
                        <a:lnTo>
                          <a:pt x="2511" y="1030"/>
                        </a:lnTo>
                        <a:lnTo>
                          <a:pt x="2515" y="1034"/>
                        </a:lnTo>
                        <a:lnTo>
                          <a:pt x="2520" y="1038"/>
                        </a:lnTo>
                        <a:lnTo>
                          <a:pt x="2524" y="1038"/>
                        </a:lnTo>
                        <a:lnTo>
                          <a:pt x="2528" y="1051"/>
                        </a:lnTo>
                        <a:lnTo>
                          <a:pt x="2532" y="1068"/>
                        </a:lnTo>
                        <a:lnTo>
                          <a:pt x="2536" y="1055"/>
                        </a:lnTo>
                        <a:lnTo>
                          <a:pt x="2541" y="1072"/>
                        </a:lnTo>
                        <a:lnTo>
                          <a:pt x="2541" y="1055"/>
                        </a:lnTo>
                        <a:lnTo>
                          <a:pt x="2545" y="1043"/>
                        </a:lnTo>
                        <a:lnTo>
                          <a:pt x="2549" y="1034"/>
                        </a:lnTo>
                        <a:lnTo>
                          <a:pt x="2553" y="1047"/>
                        </a:lnTo>
                        <a:lnTo>
                          <a:pt x="2558" y="1051"/>
                        </a:lnTo>
                        <a:lnTo>
                          <a:pt x="2562" y="1059"/>
                        </a:lnTo>
                        <a:lnTo>
                          <a:pt x="2566" y="1055"/>
                        </a:lnTo>
                        <a:lnTo>
                          <a:pt x="2570" y="1043"/>
                        </a:lnTo>
                        <a:lnTo>
                          <a:pt x="2574" y="1051"/>
                        </a:lnTo>
                        <a:lnTo>
                          <a:pt x="2579" y="1043"/>
                        </a:lnTo>
                        <a:lnTo>
                          <a:pt x="2583" y="1059"/>
                        </a:lnTo>
                        <a:lnTo>
                          <a:pt x="2587" y="1051"/>
                        </a:lnTo>
                        <a:lnTo>
                          <a:pt x="2591" y="1055"/>
                        </a:lnTo>
                        <a:lnTo>
                          <a:pt x="2595" y="1064"/>
                        </a:lnTo>
                        <a:lnTo>
                          <a:pt x="2600" y="1038"/>
                        </a:lnTo>
                        <a:lnTo>
                          <a:pt x="2604" y="1064"/>
                        </a:lnTo>
                        <a:lnTo>
                          <a:pt x="2604" y="1051"/>
                        </a:lnTo>
                        <a:lnTo>
                          <a:pt x="2608" y="1059"/>
                        </a:lnTo>
                        <a:lnTo>
                          <a:pt x="2612" y="1059"/>
                        </a:lnTo>
                        <a:lnTo>
                          <a:pt x="2617" y="1059"/>
                        </a:lnTo>
                        <a:lnTo>
                          <a:pt x="2621" y="1064"/>
                        </a:lnTo>
                        <a:lnTo>
                          <a:pt x="2625" y="1059"/>
                        </a:lnTo>
                        <a:lnTo>
                          <a:pt x="2629" y="1051"/>
                        </a:lnTo>
                        <a:lnTo>
                          <a:pt x="2633" y="1059"/>
                        </a:lnTo>
                        <a:lnTo>
                          <a:pt x="2633" y="1076"/>
                        </a:lnTo>
                        <a:lnTo>
                          <a:pt x="2638" y="1068"/>
                        </a:lnTo>
                        <a:lnTo>
                          <a:pt x="2642" y="1068"/>
                        </a:lnTo>
                        <a:lnTo>
                          <a:pt x="2646" y="1055"/>
                        </a:lnTo>
                        <a:lnTo>
                          <a:pt x="2650" y="1064"/>
                        </a:lnTo>
                        <a:lnTo>
                          <a:pt x="2654" y="1072"/>
                        </a:lnTo>
                        <a:lnTo>
                          <a:pt x="2659" y="1068"/>
                        </a:lnTo>
                        <a:lnTo>
                          <a:pt x="2663" y="1072"/>
                        </a:lnTo>
                        <a:lnTo>
                          <a:pt x="2667" y="1059"/>
                        </a:lnTo>
                        <a:lnTo>
                          <a:pt x="2671" y="1064"/>
                        </a:lnTo>
                        <a:lnTo>
                          <a:pt x="2676" y="1064"/>
                        </a:lnTo>
                        <a:lnTo>
                          <a:pt x="2680" y="1051"/>
                        </a:lnTo>
                        <a:lnTo>
                          <a:pt x="2684" y="1034"/>
                        </a:lnTo>
                        <a:lnTo>
                          <a:pt x="2688" y="1059"/>
                        </a:lnTo>
                        <a:lnTo>
                          <a:pt x="2692" y="1064"/>
                        </a:lnTo>
                        <a:lnTo>
                          <a:pt x="2697" y="1064"/>
                        </a:lnTo>
                        <a:lnTo>
                          <a:pt x="2697" y="1051"/>
                        </a:lnTo>
                        <a:lnTo>
                          <a:pt x="2701" y="1059"/>
                        </a:lnTo>
                        <a:lnTo>
                          <a:pt x="2705" y="1051"/>
                        </a:lnTo>
                        <a:lnTo>
                          <a:pt x="2709" y="1043"/>
                        </a:lnTo>
                        <a:lnTo>
                          <a:pt x="2713" y="1043"/>
                        </a:lnTo>
                        <a:lnTo>
                          <a:pt x="2718" y="1064"/>
                        </a:lnTo>
                        <a:lnTo>
                          <a:pt x="2722" y="1047"/>
                        </a:lnTo>
                        <a:lnTo>
                          <a:pt x="2726" y="1064"/>
                        </a:lnTo>
                        <a:lnTo>
                          <a:pt x="2730" y="1076"/>
                        </a:lnTo>
                        <a:lnTo>
                          <a:pt x="2730" y="1064"/>
                        </a:lnTo>
                        <a:lnTo>
                          <a:pt x="2735" y="1080"/>
                        </a:lnTo>
                        <a:lnTo>
                          <a:pt x="2739" y="1076"/>
                        </a:lnTo>
                        <a:lnTo>
                          <a:pt x="2743" y="1064"/>
                        </a:lnTo>
                        <a:lnTo>
                          <a:pt x="2747" y="1072"/>
                        </a:lnTo>
                        <a:lnTo>
                          <a:pt x="2751" y="1059"/>
                        </a:lnTo>
                        <a:lnTo>
                          <a:pt x="2756" y="1072"/>
                        </a:lnTo>
                        <a:lnTo>
                          <a:pt x="2760" y="1085"/>
                        </a:lnTo>
                        <a:lnTo>
                          <a:pt x="2764" y="1068"/>
                        </a:lnTo>
                        <a:lnTo>
                          <a:pt x="2768" y="1068"/>
                        </a:lnTo>
                        <a:lnTo>
                          <a:pt x="2772" y="1064"/>
                        </a:lnTo>
                        <a:lnTo>
                          <a:pt x="2777" y="1072"/>
                        </a:lnTo>
                        <a:lnTo>
                          <a:pt x="2781" y="1076"/>
                        </a:lnTo>
                        <a:lnTo>
                          <a:pt x="2785" y="1064"/>
                        </a:lnTo>
                        <a:lnTo>
                          <a:pt x="2789" y="1076"/>
                        </a:lnTo>
                        <a:lnTo>
                          <a:pt x="2794" y="1072"/>
                        </a:lnTo>
                        <a:lnTo>
                          <a:pt x="2798" y="1085"/>
                        </a:lnTo>
                        <a:lnTo>
                          <a:pt x="2802" y="1085"/>
                        </a:lnTo>
                        <a:lnTo>
                          <a:pt x="2806" y="1080"/>
                        </a:lnTo>
                        <a:lnTo>
                          <a:pt x="2810" y="1080"/>
                        </a:lnTo>
                        <a:lnTo>
                          <a:pt x="2815" y="1072"/>
                        </a:lnTo>
                        <a:lnTo>
                          <a:pt x="2819" y="1076"/>
                        </a:lnTo>
                        <a:lnTo>
                          <a:pt x="2823" y="1072"/>
                        </a:lnTo>
                        <a:lnTo>
                          <a:pt x="2827" y="1072"/>
                        </a:lnTo>
                        <a:lnTo>
                          <a:pt x="2831" y="1072"/>
                        </a:lnTo>
                        <a:lnTo>
                          <a:pt x="2836" y="1080"/>
                        </a:lnTo>
                        <a:lnTo>
                          <a:pt x="2840" y="1093"/>
                        </a:lnTo>
                        <a:lnTo>
                          <a:pt x="2840" y="1080"/>
                        </a:lnTo>
                        <a:lnTo>
                          <a:pt x="2844" y="1072"/>
                        </a:lnTo>
                        <a:lnTo>
                          <a:pt x="2848" y="1076"/>
                        </a:lnTo>
                        <a:lnTo>
                          <a:pt x="2853" y="1085"/>
                        </a:lnTo>
                        <a:lnTo>
                          <a:pt x="2857" y="1059"/>
                        </a:lnTo>
                        <a:lnTo>
                          <a:pt x="2861" y="1072"/>
                        </a:lnTo>
                        <a:lnTo>
                          <a:pt x="2865" y="1051"/>
                        </a:lnTo>
                        <a:lnTo>
                          <a:pt x="2869" y="1051"/>
                        </a:lnTo>
                        <a:lnTo>
                          <a:pt x="2869" y="1064"/>
                        </a:lnTo>
                        <a:lnTo>
                          <a:pt x="2874" y="1072"/>
                        </a:lnTo>
                        <a:lnTo>
                          <a:pt x="2878" y="1059"/>
                        </a:lnTo>
                        <a:lnTo>
                          <a:pt x="2882" y="1068"/>
                        </a:lnTo>
                        <a:lnTo>
                          <a:pt x="2886" y="1076"/>
                        </a:lnTo>
                        <a:lnTo>
                          <a:pt x="2890" y="1076"/>
                        </a:lnTo>
                        <a:lnTo>
                          <a:pt x="2895" y="1072"/>
                        </a:lnTo>
                        <a:lnTo>
                          <a:pt x="2899" y="1076"/>
                        </a:lnTo>
                        <a:lnTo>
                          <a:pt x="2903" y="1089"/>
                        </a:lnTo>
                        <a:lnTo>
                          <a:pt x="2907" y="1076"/>
                        </a:lnTo>
                        <a:lnTo>
                          <a:pt x="2911" y="1080"/>
                        </a:lnTo>
                        <a:lnTo>
                          <a:pt x="2916" y="1072"/>
                        </a:lnTo>
                        <a:lnTo>
                          <a:pt x="2920" y="1089"/>
                        </a:lnTo>
                        <a:lnTo>
                          <a:pt x="2924" y="1072"/>
                        </a:lnTo>
                        <a:lnTo>
                          <a:pt x="2928" y="1072"/>
                        </a:lnTo>
                        <a:lnTo>
                          <a:pt x="2933" y="1068"/>
                        </a:lnTo>
                        <a:lnTo>
                          <a:pt x="2937" y="1072"/>
                        </a:lnTo>
                        <a:lnTo>
                          <a:pt x="2941" y="1059"/>
                        </a:lnTo>
                        <a:lnTo>
                          <a:pt x="2945" y="1034"/>
                        </a:lnTo>
                        <a:lnTo>
                          <a:pt x="2949" y="1051"/>
                        </a:lnTo>
                        <a:lnTo>
                          <a:pt x="2954" y="1047"/>
                        </a:lnTo>
                        <a:lnTo>
                          <a:pt x="2958" y="1043"/>
                        </a:lnTo>
                        <a:lnTo>
                          <a:pt x="2962" y="1051"/>
                        </a:lnTo>
                        <a:lnTo>
                          <a:pt x="2966" y="1055"/>
                        </a:lnTo>
                        <a:lnTo>
                          <a:pt x="2970" y="1059"/>
                        </a:lnTo>
                        <a:lnTo>
                          <a:pt x="2975" y="1068"/>
                        </a:lnTo>
                        <a:lnTo>
                          <a:pt x="2979" y="1059"/>
                        </a:lnTo>
                        <a:lnTo>
                          <a:pt x="2983" y="1043"/>
                        </a:lnTo>
                        <a:lnTo>
                          <a:pt x="2987" y="1026"/>
                        </a:lnTo>
                        <a:lnTo>
                          <a:pt x="2992" y="1021"/>
                        </a:lnTo>
                        <a:lnTo>
                          <a:pt x="2996" y="1017"/>
                        </a:lnTo>
                        <a:lnTo>
                          <a:pt x="3000" y="1017"/>
                        </a:lnTo>
                        <a:lnTo>
                          <a:pt x="3004" y="1030"/>
                        </a:lnTo>
                        <a:lnTo>
                          <a:pt x="3008" y="1043"/>
                        </a:lnTo>
                        <a:lnTo>
                          <a:pt x="3013" y="1055"/>
                        </a:lnTo>
                        <a:lnTo>
                          <a:pt x="3013" y="1068"/>
                        </a:lnTo>
                        <a:lnTo>
                          <a:pt x="3017" y="1076"/>
                        </a:lnTo>
                        <a:lnTo>
                          <a:pt x="3021" y="1085"/>
                        </a:lnTo>
                        <a:lnTo>
                          <a:pt x="3025" y="1080"/>
                        </a:lnTo>
                        <a:lnTo>
                          <a:pt x="3029" y="1080"/>
                        </a:lnTo>
                        <a:lnTo>
                          <a:pt x="3034" y="1076"/>
                        </a:lnTo>
                        <a:lnTo>
                          <a:pt x="3038" y="1068"/>
                        </a:lnTo>
                        <a:lnTo>
                          <a:pt x="3042" y="1072"/>
                        </a:lnTo>
                        <a:lnTo>
                          <a:pt x="3046" y="1072"/>
                        </a:lnTo>
                        <a:lnTo>
                          <a:pt x="3051" y="1080"/>
                        </a:lnTo>
                        <a:lnTo>
                          <a:pt x="3055" y="1076"/>
                        </a:lnTo>
                        <a:lnTo>
                          <a:pt x="3059" y="1072"/>
                        </a:lnTo>
                        <a:lnTo>
                          <a:pt x="3063" y="1080"/>
                        </a:lnTo>
                        <a:lnTo>
                          <a:pt x="3067" y="1085"/>
                        </a:lnTo>
                        <a:lnTo>
                          <a:pt x="3072" y="1085"/>
                        </a:lnTo>
                        <a:lnTo>
                          <a:pt x="3076" y="1093"/>
                        </a:lnTo>
                        <a:lnTo>
                          <a:pt x="3080" y="1080"/>
                        </a:lnTo>
                        <a:lnTo>
                          <a:pt x="3084" y="1080"/>
                        </a:lnTo>
                        <a:lnTo>
                          <a:pt x="3088" y="1080"/>
                        </a:lnTo>
                        <a:lnTo>
                          <a:pt x="3093" y="1076"/>
                        </a:lnTo>
                        <a:lnTo>
                          <a:pt x="3097" y="1093"/>
                        </a:lnTo>
                        <a:lnTo>
                          <a:pt x="3101" y="1085"/>
                        </a:lnTo>
                        <a:lnTo>
                          <a:pt x="3105" y="1085"/>
                        </a:lnTo>
                        <a:lnTo>
                          <a:pt x="3105" y="1097"/>
                        </a:lnTo>
                        <a:lnTo>
                          <a:pt x="3110" y="1089"/>
                        </a:lnTo>
                        <a:lnTo>
                          <a:pt x="3114" y="1089"/>
                        </a:lnTo>
                        <a:lnTo>
                          <a:pt x="3118" y="1101"/>
                        </a:lnTo>
                        <a:lnTo>
                          <a:pt x="3122" y="1097"/>
                        </a:lnTo>
                        <a:lnTo>
                          <a:pt x="3126" y="1089"/>
                        </a:lnTo>
                        <a:lnTo>
                          <a:pt x="3131" y="1097"/>
                        </a:lnTo>
                        <a:lnTo>
                          <a:pt x="3135" y="1089"/>
                        </a:lnTo>
                        <a:lnTo>
                          <a:pt x="3139" y="1089"/>
                        </a:lnTo>
                        <a:lnTo>
                          <a:pt x="3143" y="1097"/>
                        </a:lnTo>
                        <a:lnTo>
                          <a:pt x="3147" y="1101"/>
                        </a:lnTo>
                        <a:lnTo>
                          <a:pt x="3152" y="1097"/>
                        </a:lnTo>
                        <a:lnTo>
                          <a:pt x="3156" y="1080"/>
                        </a:lnTo>
                        <a:lnTo>
                          <a:pt x="3160" y="1089"/>
                        </a:lnTo>
                        <a:lnTo>
                          <a:pt x="3164" y="1093"/>
                        </a:lnTo>
                        <a:lnTo>
                          <a:pt x="3169" y="1089"/>
                        </a:lnTo>
                        <a:lnTo>
                          <a:pt x="3169" y="1101"/>
                        </a:lnTo>
                        <a:lnTo>
                          <a:pt x="3173" y="1093"/>
                        </a:lnTo>
                        <a:lnTo>
                          <a:pt x="3177" y="1089"/>
                        </a:lnTo>
                        <a:lnTo>
                          <a:pt x="3181" y="1101"/>
                        </a:lnTo>
                        <a:lnTo>
                          <a:pt x="3185" y="1093"/>
                        </a:lnTo>
                        <a:lnTo>
                          <a:pt x="3190" y="1093"/>
                        </a:lnTo>
                        <a:lnTo>
                          <a:pt x="3194" y="1080"/>
                        </a:lnTo>
                        <a:lnTo>
                          <a:pt x="3198" y="1080"/>
                        </a:lnTo>
                        <a:lnTo>
                          <a:pt x="3202" y="1080"/>
                        </a:lnTo>
                        <a:lnTo>
                          <a:pt x="3206" y="1080"/>
                        </a:lnTo>
                        <a:lnTo>
                          <a:pt x="3211" y="1085"/>
                        </a:lnTo>
                        <a:lnTo>
                          <a:pt x="3215" y="1080"/>
                        </a:lnTo>
                        <a:lnTo>
                          <a:pt x="3215" y="1068"/>
                        </a:lnTo>
                        <a:lnTo>
                          <a:pt x="3219" y="1059"/>
                        </a:lnTo>
                        <a:lnTo>
                          <a:pt x="3223" y="1064"/>
                        </a:lnTo>
                        <a:lnTo>
                          <a:pt x="3228" y="1059"/>
                        </a:lnTo>
                        <a:lnTo>
                          <a:pt x="3232" y="1059"/>
                        </a:lnTo>
                        <a:lnTo>
                          <a:pt x="3236" y="1064"/>
                        </a:lnTo>
                        <a:lnTo>
                          <a:pt x="3240" y="1055"/>
                        </a:lnTo>
                        <a:lnTo>
                          <a:pt x="3244" y="1043"/>
                        </a:lnTo>
                        <a:lnTo>
                          <a:pt x="3249" y="1043"/>
                        </a:lnTo>
                        <a:lnTo>
                          <a:pt x="3253" y="1043"/>
                        </a:lnTo>
                        <a:lnTo>
                          <a:pt x="3257" y="1038"/>
                        </a:lnTo>
                        <a:lnTo>
                          <a:pt x="3261" y="1047"/>
                        </a:lnTo>
                        <a:lnTo>
                          <a:pt x="3265" y="1055"/>
                        </a:lnTo>
                        <a:lnTo>
                          <a:pt x="3270" y="1059"/>
                        </a:lnTo>
                        <a:lnTo>
                          <a:pt x="3274" y="1072"/>
                        </a:lnTo>
                        <a:lnTo>
                          <a:pt x="3278" y="1072"/>
                        </a:lnTo>
                        <a:lnTo>
                          <a:pt x="3282" y="1085"/>
                        </a:lnTo>
                        <a:lnTo>
                          <a:pt x="3287" y="1072"/>
                        </a:lnTo>
                        <a:lnTo>
                          <a:pt x="3291" y="1072"/>
                        </a:lnTo>
                        <a:lnTo>
                          <a:pt x="3295" y="1076"/>
                        </a:lnTo>
                        <a:lnTo>
                          <a:pt x="3299" y="1089"/>
                        </a:lnTo>
                        <a:lnTo>
                          <a:pt x="3303" y="1072"/>
                        </a:lnTo>
                        <a:lnTo>
                          <a:pt x="3308" y="1059"/>
                        </a:lnTo>
                        <a:lnTo>
                          <a:pt x="3312" y="1064"/>
                        </a:lnTo>
                        <a:lnTo>
                          <a:pt x="3316" y="1076"/>
                        </a:lnTo>
                        <a:lnTo>
                          <a:pt x="3320" y="1068"/>
                        </a:lnTo>
                        <a:lnTo>
                          <a:pt x="3324" y="1059"/>
                        </a:lnTo>
                        <a:lnTo>
                          <a:pt x="3329" y="1072"/>
                        </a:lnTo>
                        <a:lnTo>
                          <a:pt x="3333" y="1068"/>
                        </a:lnTo>
                        <a:lnTo>
                          <a:pt x="3337" y="1080"/>
                        </a:lnTo>
                        <a:lnTo>
                          <a:pt x="3341" y="1089"/>
                        </a:lnTo>
                        <a:lnTo>
                          <a:pt x="3341" y="1076"/>
                        </a:lnTo>
                        <a:lnTo>
                          <a:pt x="3345" y="1085"/>
                        </a:lnTo>
                        <a:lnTo>
                          <a:pt x="3350" y="1076"/>
                        </a:lnTo>
                        <a:lnTo>
                          <a:pt x="3354" y="1080"/>
                        </a:lnTo>
                        <a:lnTo>
                          <a:pt x="3358" y="1093"/>
                        </a:lnTo>
                        <a:lnTo>
                          <a:pt x="3362" y="1097"/>
                        </a:lnTo>
                        <a:lnTo>
                          <a:pt x="3367" y="1097"/>
                        </a:lnTo>
                        <a:lnTo>
                          <a:pt x="3371" y="1093"/>
                        </a:lnTo>
                        <a:lnTo>
                          <a:pt x="3375" y="1089"/>
                        </a:lnTo>
                        <a:lnTo>
                          <a:pt x="3379" y="1076"/>
                        </a:lnTo>
                        <a:lnTo>
                          <a:pt x="3383" y="1080"/>
                        </a:lnTo>
                        <a:lnTo>
                          <a:pt x="3388" y="1085"/>
                        </a:lnTo>
                        <a:lnTo>
                          <a:pt x="3392" y="1085"/>
                        </a:lnTo>
                        <a:lnTo>
                          <a:pt x="3396" y="1085"/>
                        </a:lnTo>
                        <a:lnTo>
                          <a:pt x="3400" y="1093"/>
                        </a:lnTo>
                        <a:lnTo>
                          <a:pt x="3404" y="1093"/>
                        </a:lnTo>
                        <a:lnTo>
                          <a:pt x="3404" y="1076"/>
                        </a:lnTo>
                        <a:lnTo>
                          <a:pt x="3409" y="1080"/>
                        </a:lnTo>
                        <a:lnTo>
                          <a:pt x="3413" y="1093"/>
                        </a:lnTo>
                        <a:lnTo>
                          <a:pt x="3417" y="1089"/>
                        </a:lnTo>
                        <a:lnTo>
                          <a:pt x="3421" y="1080"/>
                        </a:lnTo>
                        <a:lnTo>
                          <a:pt x="3421" y="1097"/>
                        </a:lnTo>
                        <a:lnTo>
                          <a:pt x="3426" y="1093"/>
                        </a:lnTo>
                        <a:lnTo>
                          <a:pt x="3430" y="1089"/>
                        </a:lnTo>
                        <a:lnTo>
                          <a:pt x="3434" y="1080"/>
                        </a:lnTo>
                        <a:lnTo>
                          <a:pt x="3438" y="1089"/>
                        </a:lnTo>
                        <a:lnTo>
                          <a:pt x="3442" y="1093"/>
                        </a:lnTo>
                        <a:lnTo>
                          <a:pt x="3447" y="1080"/>
                        </a:lnTo>
                        <a:lnTo>
                          <a:pt x="3451" y="1089"/>
                        </a:lnTo>
                        <a:lnTo>
                          <a:pt x="3451" y="1106"/>
                        </a:lnTo>
                        <a:lnTo>
                          <a:pt x="3455" y="1093"/>
                        </a:lnTo>
                        <a:lnTo>
                          <a:pt x="3459" y="1076"/>
                        </a:lnTo>
                        <a:lnTo>
                          <a:pt x="3463" y="1080"/>
                        </a:lnTo>
                        <a:lnTo>
                          <a:pt x="3468" y="1076"/>
                        </a:lnTo>
                        <a:lnTo>
                          <a:pt x="3472" y="1089"/>
                        </a:lnTo>
                        <a:lnTo>
                          <a:pt x="3476" y="1072"/>
                        </a:lnTo>
                        <a:lnTo>
                          <a:pt x="3480" y="1059"/>
                        </a:lnTo>
                        <a:lnTo>
                          <a:pt x="3485" y="1064"/>
                        </a:lnTo>
                        <a:lnTo>
                          <a:pt x="3485" y="1047"/>
                        </a:lnTo>
                        <a:lnTo>
                          <a:pt x="3489" y="1047"/>
                        </a:lnTo>
                        <a:lnTo>
                          <a:pt x="3493" y="1030"/>
                        </a:lnTo>
                        <a:lnTo>
                          <a:pt x="3497" y="1034"/>
                        </a:lnTo>
                        <a:lnTo>
                          <a:pt x="3501" y="1047"/>
                        </a:lnTo>
                        <a:lnTo>
                          <a:pt x="3506" y="1047"/>
                        </a:lnTo>
                        <a:lnTo>
                          <a:pt x="3510" y="1080"/>
                        </a:lnTo>
                        <a:lnTo>
                          <a:pt x="3514" y="1085"/>
                        </a:lnTo>
                        <a:lnTo>
                          <a:pt x="3518" y="1093"/>
                        </a:lnTo>
                        <a:lnTo>
                          <a:pt x="3522" y="1097"/>
                        </a:lnTo>
                        <a:lnTo>
                          <a:pt x="3527" y="1097"/>
                        </a:lnTo>
                        <a:lnTo>
                          <a:pt x="3531" y="1072"/>
                        </a:lnTo>
                        <a:lnTo>
                          <a:pt x="3535" y="1085"/>
                        </a:lnTo>
                        <a:lnTo>
                          <a:pt x="3539" y="1076"/>
                        </a:lnTo>
                        <a:lnTo>
                          <a:pt x="3544" y="1072"/>
                        </a:lnTo>
                        <a:lnTo>
                          <a:pt x="3548" y="1080"/>
                        </a:lnTo>
                        <a:lnTo>
                          <a:pt x="3548" y="1068"/>
                        </a:lnTo>
                        <a:lnTo>
                          <a:pt x="3552" y="1059"/>
                        </a:lnTo>
                        <a:lnTo>
                          <a:pt x="3556" y="1076"/>
                        </a:lnTo>
                        <a:lnTo>
                          <a:pt x="3560" y="1101"/>
                        </a:lnTo>
                        <a:lnTo>
                          <a:pt x="3560" y="1068"/>
                        </a:lnTo>
                        <a:lnTo>
                          <a:pt x="3565" y="1093"/>
                        </a:lnTo>
                        <a:lnTo>
                          <a:pt x="3569" y="1093"/>
                        </a:lnTo>
                        <a:lnTo>
                          <a:pt x="3573" y="1085"/>
                        </a:lnTo>
                        <a:lnTo>
                          <a:pt x="3577" y="1068"/>
                        </a:lnTo>
                        <a:lnTo>
                          <a:pt x="3577" y="1080"/>
                        </a:lnTo>
                        <a:lnTo>
                          <a:pt x="3581" y="1089"/>
                        </a:lnTo>
                        <a:lnTo>
                          <a:pt x="3586" y="1085"/>
                        </a:lnTo>
                        <a:lnTo>
                          <a:pt x="3590" y="1089"/>
                        </a:lnTo>
                        <a:lnTo>
                          <a:pt x="3594" y="1085"/>
                        </a:lnTo>
                        <a:lnTo>
                          <a:pt x="3598" y="1093"/>
                        </a:lnTo>
                        <a:lnTo>
                          <a:pt x="3603" y="1101"/>
                        </a:lnTo>
                        <a:lnTo>
                          <a:pt x="3607" y="1093"/>
                        </a:lnTo>
                        <a:lnTo>
                          <a:pt x="3611" y="1101"/>
                        </a:lnTo>
                        <a:lnTo>
                          <a:pt x="3615" y="1085"/>
                        </a:lnTo>
                        <a:lnTo>
                          <a:pt x="3619" y="1080"/>
                        </a:lnTo>
                        <a:lnTo>
                          <a:pt x="3624" y="1076"/>
                        </a:lnTo>
                        <a:lnTo>
                          <a:pt x="3624" y="1064"/>
                        </a:lnTo>
                        <a:lnTo>
                          <a:pt x="3628" y="1080"/>
                        </a:lnTo>
                        <a:lnTo>
                          <a:pt x="3632" y="1055"/>
                        </a:lnTo>
                        <a:lnTo>
                          <a:pt x="3636" y="1051"/>
                        </a:lnTo>
                        <a:lnTo>
                          <a:pt x="3640" y="1038"/>
                        </a:lnTo>
                        <a:lnTo>
                          <a:pt x="3640" y="1068"/>
                        </a:lnTo>
                        <a:lnTo>
                          <a:pt x="3645" y="1043"/>
                        </a:lnTo>
                        <a:lnTo>
                          <a:pt x="3649" y="1055"/>
                        </a:lnTo>
                        <a:lnTo>
                          <a:pt x="3653" y="1055"/>
                        </a:lnTo>
                        <a:lnTo>
                          <a:pt x="3657" y="1068"/>
                        </a:lnTo>
                        <a:lnTo>
                          <a:pt x="3662" y="1064"/>
                        </a:lnTo>
                        <a:lnTo>
                          <a:pt x="3666" y="1076"/>
                        </a:lnTo>
                        <a:lnTo>
                          <a:pt x="3670" y="1097"/>
                        </a:lnTo>
                        <a:lnTo>
                          <a:pt x="3674" y="1068"/>
                        </a:lnTo>
                        <a:lnTo>
                          <a:pt x="3674" y="1097"/>
                        </a:lnTo>
                        <a:lnTo>
                          <a:pt x="3678" y="1085"/>
                        </a:lnTo>
                        <a:lnTo>
                          <a:pt x="3683" y="1059"/>
                        </a:lnTo>
                        <a:lnTo>
                          <a:pt x="3687" y="1059"/>
                        </a:lnTo>
                        <a:lnTo>
                          <a:pt x="3687" y="1026"/>
                        </a:lnTo>
                        <a:lnTo>
                          <a:pt x="3691" y="1009"/>
                        </a:lnTo>
                        <a:lnTo>
                          <a:pt x="3695" y="975"/>
                        </a:lnTo>
                        <a:lnTo>
                          <a:pt x="3699" y="958"/>
                        </a:lnTo>
                        <a:lnTo>
                          <a:pt x="3704" y="979"/>
                        </a:lnTo>
                        <a:lnTo>
                          <a:pt x="3704" y="1000"/>
                        </a:lnTo>
                        <a:lnTo>
                          <a:pt x="3708" y="1000"/>
                        </a:lnTo>
                        <a:lnTo>
                          <a:pt x="3712" y="1009"/>
                        </a:lnTo>
                        <a:lnTo>
                          <a:pt x="3716" y="1047"/>
                        </a:lnTo>
                        <a:lnTo>
                          <a:pt x="3721" y="1072"/>
                        </a:lnTo>
                        <a:lnTo>
                          <a:pt x="3725" y="1097"/>
                        </a:lnTo>
                        <a:lnTo>
                          <a:pt x="3729" y="1085"/>
                        </a:lnTo>
                        <a:lnTo>
                          <a:pt x="3733" y="1093"/>
                        </a:lnTo>
                        <a:lnTo>
                          <a:pt x="3737" y="1080"/>
                        </a:lnTo>
                        <a:lnTo>
                          <a:pt x="3742" y="1097"/>
                        </a:lnTo>
                        <a:lnTo>
                          <a:pt x="3746" y="1089"/>
                        </a:lnTo>
                        <a:lnTo>
                          <a:pt x="3750" y="1085"/>
                        </a:lnTo>
                        <a:lnTo>
                          <a:pt x="3754" y="1101"/>
                        </a:lnTo>
                        <a:lnTo>
                          <a:pt x="3758" y="1097"/>
                        </a:lnTo>
                        <a:lnTo>
                          <a:pt x="3763" y="1080"/>
                        </a:lnTo>
                        <a:lnTo>
                          <a:pt x="3767" y="1089"/>
                        </a:lnTo>
                        <a:lnTo>
                          <a:pt x="3767" y="1110"/>
                        </a:lnTo>
                        <a:lnTo>
                          <a:pt x="3771" y="1089"/>
                        </a:lnTo>
                        <a:lnTo>
                          <a:pt x="3775" y="1097"/>
                        </a:lnTo>
                        <a:lnTo>
                          <a:pt x="3779" y="1101"/>
                        </a:lnTo>
                        <a:lnTo>
                          <a:pt x="3784" y="1101"/>
                        </a:lnTo>
                        <a:lnTo>
                          <a:pt x="3784" y="1089"/>
                        </a:lnTo>
                        <a:lnTo>
                          <a:pt x="3788" y="1080"/>
                        </a:lnTo>
                        <a:lnTo>
                          <a:pt x="3792" y="1085"/>
                        </a:lnTo>
                        <a:lnTo>
                          <a:pt x="3796" y="1072"/>
                        </a:lnTo>
                        <a:lnTo>
                          <a:pt x="3796" y="1093"/>
                        </a:lnTo>
                        <a:lnTo>
                          <a:pt x="3801" y="1093"/>
                        </a:lnTo>
                        <a:lnTo>
                          <a:pt x="3805" y="1097"/>
                        </a:lnTo>
                        <a:lnTo>
                          <a:pt x="3809" y="1101"/>
                        </a:lnTo>
                        <a:lnTo>
                          <a:pt x="3813" y="1110"/>
                        </a:lnTo>
                        <a:lnTo>
                          <a:pt x="3813" y="1089"/>
                        </a:lnTo>
                        <a:lnTo>
                          <a:pt x="3817" y="1080"/>
                        </a:lnTo>
                        <a:lnTo>
                          <a:pt x="3822" y="1097"/>
                        </a:lnTo>
                        <a:lnTo>
                          <a:pt x="3826" y="1089"/>
                        </a:lnTo>
                        <a:lnTo>
                          <a:pt x="3830" y="1089"/>
                        </a:lnTo>
                        <a:lnTo>
                          <a:pt x="3830" y="1101"/>
                        </a:lnTo>
                        <a:lnTo>
                          <a:pt x="3834" y="1106"/>
                        </a:lnTo>
                        <a:lnTo>
                          <a:pt x="3838" y="1106"/>
                        </a:lnTo>
                        <a:lnTo>
                          <a:pt x="3843" y="1080"/>
                        </a:lnTo>
                        <a:lnTo>
                          <a:pt x="3847" y="1089"/>
                        </a:lnTo>
                        <a:lnTo>
                          <a:pt x="3851" y="1089"/>
                        </a:lnTo>
                        <a:lnTo>
                          <a:pt x="3855" y="1097"/>
                        </a:lnTo>
                        <a:lnTo>
                          <a:pt x="3860" y="1080"/>
                        </a:lnTo>
                        <a:lnTo>
                          <a:pt x="3860" y="1093"/>
                        </a:lnTo>
                        <a:lnTo>
                          <a:pt x="3864" y="1080"/>
                        </a:lnTo>
                        <a:lnTo>
                          <a:pt x="3868" y="1093"/>
                        </a:lnTo>
                        <a:lnTo>
                          <a:pt x="3872" y="1080"/>
                        </a:lnTo>
                        <a:lnTo>
                          <a:pt x="3876" y="1068"/>
                        </a:lnTo>
                        <a:lnTo>
                          <a:pt x="3876" y="1097"/>
                        </a:lnTo>
                        <a:lnTo>
                          <a:pt x="3881" y="1076"/>
                        </a:lnTo>
                        <a:lnTo>
                          <a:pt x="3885" y="1080"/>
                        </a:lnTo>
                        <a:lnTo>
                          <a:pt x="3889" y="1072"/>
                        </a:lnTo>
                        <a:lnTo>
                          <a:pt x="3893" y="1072"/>
                        </a:lnTo>
                        <a:lnTo>
                          <a:pt x="3893" y="1059"/>
                        </a:lnTo>
                        <a:lnTo>
                          <a:pt x="3897" y="1072"/>
                        </a:lnTo>
                        <a:lnTo>
                          <a:pt x="3902" y="1064"/>
                        </a:lnTo>
                        <a:lnTo>
                          <a:pt x="3906" y="1089"/>
                        </a:lnTo>
                        <a:lnTo>
                          <a:pt x="3910" y="1080"/>
                        </a:lnTo>
                        <a:lnTo>
                          <a:pt x="3914" y="1064"/>
                        </a:lnTo>
                        <a:lnTo>
                          <a:pt x="3919" y="1076"/>
                        </a:lnTo>
                        <a:lnTo>
                          <a:pt x="3923" y="1085"/>
                        </a:lnTo>
                        <a:lnTo>
                          <a:pt x="3927" y="1085"/>
                        </a:lnTo>
                        <a:lnTo>
                          <a:pt x="3931" y="1064"/>
                        </a:lnTo>
                        <a:lnTo>
                          <a:pt x="3935" y="1064"/>
                        </a:lnTo>
                        <a:lnTo>
                          <a:pt x="3940" y="1068"/>
                        </a:lnTo>
                        <a:lnTo>
                          <a:pt x="3944" y="1068"/>
                        </a:lnTo>
                        <a:lnTo>
                          <a:pt x="3948" y="1055"/>
                        </a:lnTo>
                        <a:lnTo>
                          <a:pt x="3952" y="1043"/>
                        </a:lnTo>
                        <a:lnTo>
                          <a:pt x="3956" y="1021"/>
                        </a:lnTo>
                        <a:lnTo>
                          <a:pt x="3961" y="1047"/>
                        </a:lnTo>
                        <a:lnTo>
                          <a:pt x="3965" y="1047"/>
                        </a:lnTo>
                        <a:lnTo>
                          <a:pt x="3969" y="1051"/>
                        </a:lnTo>
                        <a:lnTo>
                          <a:pt x="3973" y="1047"/>
                        </a:lnTo>
                        <a:lnTo>
                          <a:pt x="3973" y="1068"/>
                        </a:lnTo>
                        <a:lnTo>
                          <a:pt x="3978" y="1080"/>
                        </a:lnTo>
                        <a:lnTo>
                          <a:pt x="3982" y="1085"/>
                        </a:lnTo>
                        <a:lnTo>
                          <a:pt x="3986" y="1093"/>
                        </a:lnTo>
                        <a:lnTo>
                          <a:pt x="3986" y="1072"/>
                        </a:lnTo>
                        <a:lnTo>
                          <a:pt x="3990" y="1080"/>
                        </a:lnTo>
                        <a:lnTo>
                          <a:pt x="3994" y="1101"/>
                        </a:lnTo>
                        <a:lnTo>
                          <a:pt x="3999" y="1093"/>
                        </a:lnTo>
                        <a:lnTo>
                          <a:pt x="4003" y="1093"/>
                        </a:lnTo>
                        <a:lnTo>
                          <a:pt x="4003" y="1080"/>
                        </a:lnTo>
                        <a:lnTo>
                          <a:pt x="4007" y="1080"/>
                        </a:lnTo>
                        <a:lnTo>
                          <a:pt x="4011" y="1076"/>
                        </a:lnTo>
                        <a:lnTo>
                          <a:pt x="4015" y="1076"/>
                        </a:lnTo>
                        <a:lnTo>
                          <a:pt x="4020" y="1085"/>
                        </a:lnTo>
                        <a:lnTo>
                          <a:pt x="4020" y="1097"/>
                        </a:lnTo>
                        <a:lnTo>
                          <a:pt x="4024" y="1080"/>
                        </a:lnTo>
                        <a:lnTo>
                          <a:pt x="4028" y="1072"/>
                        </a:lnTo>
                        <a:lnTo>
                          <a:pt x="4032" y="1101"/>
                        </a:lnTo>
                        <a:lnTo>
                          <a:pt x="4037" y="1089"/>
                        </a:lnTo>
                        <a:lnTo>
                          <a:pt x="4041" y="1089"/>
                        </a:lnTo>
                        <a:lnTo>
                          <a:pt x="4045" y="1093"/>
                        </a:lnTo>
                        <a:lnTo>
                          <a:pt x="4049" y="1097"/>
                        </a:lnTo>
                        <a:lnTo>
                          <a:pt x="4053" y="1089"/>
                        </a:lnTo>
                        <a:lnTo>
                          <a:pt x="4058" y="1093"/>
                        </a:lnTo>
                        <a:lnTo>
                          <a:pt x="4062" y="1093"/>
                        </a:lnTo>
                        <a:lnTo>
                          <a:pt x="4066" y="1097"/>
                        </a:lnTo>
                        <a:lnTo>
                          <a:pt x="4066" y="1076"/>
                        </a:lnTo>
                        <a:lnTo>
                          <a:pt x="4070" y="1089"/>
                        </a:lnTo>
                        <a:lnTo>
                          <a:pt x="4074" y="1085"/>
                        </a:lnTo>
                        <a:lnTo>
                          <a:pt x="4079" y="1085"/>
                        </a:lnTo>
                        <a:lnTo>
                          <a:pt x="4083" y="1080"/>
                        </a:lnTo>
                        <a:lnTo>
                          <a:pt x="4087" y="1093"/>
                        </a:lnTo>
                        <a:lnTo>
                          <a:pt x="4091" y="1101"/>
                        </a:lnTo>
                        <a:lnTo>
                          <a:pt x="4096" y="1097"/>
                        </a:lnTo>
                        <a:lnTo>
                          <a:pt x="4100" y="1093"/>
                        </a:lnTo>
                        <a:lnTo>
                          <a:pt x="4104" y="1089"/>
                        </a:lnTo>
                        <a:lnTo>
                          <a:pt x="4108" y="1101"/>
                        </a:lnTo>
                        <a:lnTo>
                          <a:pt x="4112" y="1106"/>
                        </a:lnTo>
                        <a:lnTo>
                          <a:pt x="4117" y="1097"/>
                        </a:lnTo>
                        <a:lnTo>
                          <a:pt x="4121" y="1085"/>
                        </a:lnTo>
                        <a:lnTo>
                          <a:pt x="4125" y="1085"/>
                        </a:lnTo>
                        <a:lnTo>
                          <a:pt x="4129" y="1093"/>
                        </a:lnTo>
                        <a:lnTo>
                          <a:pt x="4129" y="1076"/>
                        </a:lnTo>
                        <a:lnTo>
                          <a:pt x="4133" y="1080"/>
                        </a:lnTo>
                        <a:lnTo>
                          <a:pt x="4138" y="1093"/>
                        </a:lnTo>
                        <a:lnTo>
                          <a:pt x="4142" y="1093"/>
                        </a:lnTo>
                        <a:lnTo>
                          <a:pt x="4146" y="1085"/>
                        </a:lnTo>
                        <a:lnTo>
                          <a:pt x="4150" y="1089"/>
                        </a:lnTo>
                        <a:lnTo>
                          <a:pt x="4155" y="1093"/>
                        </a:lnTo>
                        <a:lnTo>
                          <a:pt x="4159" y="1076"/>
                        </a:lnTo>
                        <a:lnTo>
                          <a:pt x="4163" y="1080"/>
                        </a:lnTo>
                        <a:lnTo>
                          <a:pt x="4167" y="1068"/>
                        </a:lnTo>
                        <a:lnTo>
                          <a:pt x="4171" y="1068"/>
                        </a:lnTo>
                        <a:lnTo>
                          <a:pt x="4176" y="1055"/>
                        </a:lnTo>
                        <a:lnTo>
                          <a:pt x="4176" y="1072"/>
                        </a:lnTo>
                        <a:lnTo>
                          <a:pt x="4180" y="1080"/>
                        </a:lnTo>
                        <a:lnTo>
                          <a:pt x="4184" y="1055"/>
                        </a:lnTo>
                        <a:lnTo>
                          <a:pt x="4188" y="1043"/>
                        </a:lnTo>
                        <a:lnTo>
                          <a:pt x="4192" y="1055"/>
                        </a:lnTo>
                        <a:lnTo>
                          <a:pt x="4197" y="1043"/>
                        </a:lnTo>
                        <a:lnTo>
                          <a:pt x="4201" y="1051"/>
                        </a:lnTo>
                        <a:lnTo>
                          <a:pt x="4205" y="1072"/>
                        </a:lnTo>
                        <a:lnTo>
                          <a:pt x="4209" y="1072"/>
                        </a:lnTo>
                        <a:lnTo>
                          <a:pt x="4213" y="1089"/>
                        </a:lnTo>
                        <a:lnTo>
                          <a:pt x="4218" y="1089"/>
                        </a:lnTo>
                        <a:lnTo>
                          <a:pt x="4222" y="1093"/>
                        </a:lnTo>
                        <a:lnTo>
                          <a:pt x="4226" y="1089"/>
                        </a:lnTo>
                        <a:lnTo>
                          <a:pt x="4230" y="1093"/>
                        </a:lnTo>
                        <a:lnTo>
                          <a:pt x="4235" y="1093"/>
                        </a:lnTo>
                        <a:lnTo>
                          <a:pt x="4239" y="1097"/>
                        </a:lnTo>
                        <a:lnTo>
                          <a:pt x="4243" y="1101"/>
                        </a:lnTo>
                        <a:lnTo>
                          <a:pt x="4247" y="1106"/>
                        </a:lnTo>
                        <a:lnTo>
                          <a:pt x="4251" y="1118"/>
                        </a:lnTo>
                        <a:lnTo>
                          <a:pt x="4256" y="1110"/>
                        </a:lnTo>
                        <a:lnTo>
                          <a:pt x="4256" y="1093"/>
                        </a:lnTo>
                        <a:lnTo>
                          <a:pt x="4260" y="1093"/>
                        </a:lnTo>
                        <a:lnTo>
                          <a:pt x="4264" y="1101"/>
                        </a:lnTo>
                        <a:lnTo>
                          <a:pt x="4268" y="1110"/>
                        </a:lnTo>
                        <a:lnTo>
                          <a:pt x="4272" y="1110"/>
                        </a:lnTo>
                        <a:lnTo>
                          <a:pt x="4277" y="1101"/>
                        </a:lnTo>
                        <a:lnTo>
                          <a:pt x="4281" y="1101"/>
                        </a:lnTo>
                        <a:lnTo>
                          <a:pt x="4285" y="1101"/>
                        </a:lnTo>
                        <a:lnTo>
                          <a:pt x="4285" y="1089"/>
                        </a:lnTo>
                        <a:lnTo>
                          <a:pt x="4289" y="1080"/>
                        </a:lnTo>
                        <a:lnTo>
                          <a:pt x="4294" y="1085"/>
                        </a:lnTo>
                        <a:lnTo>
                          <a:pt x="4298" y="1089"/>
                        </a:lnTo>
                        <a:lnTo>
                          <a:pt x="4302" y="1089"/>
                        </a:lnTo>
                        <a:lnTo>
                          <a:pt x="4306" y="1097"/>
                        </a:lnTo>
                        <a:lnTo>
                          <a:pt x="4310" y="1093"/>
                        </a:lnTo>
                        <a:lnTo>
                          <a:pt x="4315" y="1101"/>
                        </a:lnTo>
                        <a:lnTo>
                          <a:pt x="4319" y="1106"/>
                        </a:lnTo>
                        <a:lnTo>
                          <a:pt x="4323" y="1101"/>
                        </a:lnTo>
                        <a:lnTo>
                          <a:pt x="4327" y="1097"/>
                        </a:lnTo>
                        <a:lnTo>
                          <a:pt x="4331" y="1093"/>
                        </a:lnTo>
                        <a:lnTo>
                          <a:pt x="4336" y="1097"/>
                        </a:lnTo>
                        <a:lnTo>
                          <a:pt x="4340" y="1097"/>
                        </a:lnTo>
                        <a:lnTo>
                          <a:pt x="4344" y="1072"/>
                        </a:lnTo>
                        <a:lnTo>
                          <a:pt x="4348" y="1059"/>
                        </a:lnTo>
                        <a:lnTo>
                          <a:pt x="4348" y="1076"/>
                        </a:lnTo>
                        <a:lnTo>
                          <a:pt x="4353" y="1085"/>
                        </a:lnTo>
                        <a:lnTo>
                          <a:pt x="4357" y="1080"/>
                        </a:lnTo>
                        <a:lnTo>
                          <a:pt x="4361" y="1080"/>
                        </a:lnTo>
                        <a:lnTo>
                          <a:pt x="4365" y="1076"/>
                        </a:lnTo>
                        <a:lnTo>
                          <a:pt x="4369" y="1076"/>
                        </a:lnTo>
                        <a:lnTo>
                          <a:pt x="4374" y="1080"/>
                        </a:lnTo>
                        <a:lnTo>
                          <a:pt x="4378" y="1068"/>
                        </a:lnTo>
                        <a:lnTo>
                          <a:pt x="4382" y="1068"/>
                        </a:lnTo>
                        <a:lnTo>
                          <a:pt x="4382" y="1089"/>
                        </a:lnTo>
                        <a:lnTo>
                          <a:pt x="4386" y="1093"/>
                        </a:lnTo>
                        <a:lnTo>
                          <a:pt x="4390" y="1097"/>
                        </a:lnTo>
                        <a:lnTo>
                          <a:pt x="4395" y="1093"/>
                        </a:lnTo>
                        <a:lnTo>
                          <a:pt x="4399" y="1110"/>
                        </a:lnTo>
                        <a:lnTo>
                          <a:pt x="4403" y="1110"/>
                        </a:lnTo>
                        <a:lnTo>
                          <a:pt x="4407" y="1101"/>
                        </a:lnTo>
                        <a:lnTo>
                          <a:pt x="4412" y="1106"/>
                        </a:lnTo>
                        <a:lnTo>
                          <a:pt x="4416" y="1093"/>
                        </a:lnTo>
                        <a:lnTo>
                          <a:pt x="4420" y="1101"/>
                        </a:lnTo>
                        <a:lnTo>
                          <a:pt x="4424" y="1106"/>
                        </a:lnTo>
                        <a:lnTo>
                          <a:pt x="4428" y="1110"/>
                        </a:lnTo>
                        <a:lnTo>
                          <a:pt x="4433" y="1110"/>
                        </a:lnTo>
                        <a:lnTo>
                          <a:pt x="4437" y="1114"/>
                        </a:lnTo>
                        <a:lnTo>
                          <a:pt x="4441" y="1106"/>
                        </a:lnTo>
                        <a:lnTo>
                          <a:pt x="4445" y="1101"/>
                        </a:lnTo>
                        <a:lnTo>
                          <a:pt x="4449" y="1097"/>
                        </a:lnTo>
                        <a:lnTo>
                          <a:pt x="4454" y="1093"/>
                        </a:lnTo>
                        <a:lnTo>
                          <a:pt x="4458" y="1106"/>
                        </a:lnTo>
                        <a:lnTo>
                          <a:pt x="4462" y="1097"/>
                        </a:lnTo>
                        <a:lnTo>
                          <a:pt x="4466" y="1101"/>
                        </a:lnTo>
                        <a:lnTo>
                          <a:pt x="4471" y="1101"/>
                        </a:lnTo>
                        <a:lnTo>
                          <a:pt x="4475" y="1093"/>
                        </a:lnTo>
                        <a:lnTo>
                          <a:pt x="4475" y="1110"/>
                        </a:lnTo>
                        <a:lnTo>
                          <a:pt x="4479" y="1114"/>
                        </a:lnTo>
                        <a:lnTo>
                          <a:pt x="4483" y="1114"/>
                        </a:lnTo>
                        <a:lnTo>
                          <a:pt x="4487" y="1110"/>
                        </a:lnTo>
                        <a:lnTo>
                          <a:pt x="4492" y="1114"/>
                        </a:lnTo>
                        <a:lnTo>
                          <a:pt x="4496" y="1101"/>
                        </a:lnTo>
                        <a:lnTo>
                          <a:pt x="4500" y="1101"/>
                        </a:lnTo>
                        <a:lnTo>
                          <a:pt x="4504" y="1106"/>
                        </a:lnTo>
                        <a:lnTo>
                          <a:pt x="4508" y="1106"/>
                        </a:lnTo>
                        <a:lnTo>
                          <a:pt x="4513" y="1110"/>
                        </a:lnTo>
                        <a:lnTo>
                          <a:pt x="4517" y="1106"/>
                        </a:lnTo>
                        <a:lnTo>
                          <a:pt x="4521" y="1110"/>
                        </a:lnTo>
                        <a:lnTo>
                          <a:pt x="4525" y="1106"/>
                        </a:lnTo>
                        <a:lnTo>
                          <a:pt x="4530" y="1118"/>
                        </a:lnTo>
                        <a:lnTo>
                          <a:pt x="4534" y="1122"/>
                        </a:lnTo>
                        <a:lnTo>
                          <a:pt x="4538" y="1114"/>
                        </a:lnTo>
                        <a:lnTo>
                          <a:pt x="4538" y="1101"/>
                        </a:lnTo>
                        <a:lnTo>
                          <a:pt x="4542" y="1106"/>
                        </a:lnTo>
                        <a:lnTo>
                          <a:pt x="4546" y="1106"/>
                        </a:lnTo>
                        <a:lnTo>
                          <a:pt x="4551" y="1106"/>
                        </a:lnTo>
                        <a:lnTo>
                          <a:pt x="4555" y="1110"/>
                        </a:lnTo>
                        <a:lnTo>
                          <a:pt x="4559" y="1118"/>
                        </a:lnTo>
                        <a:lnTo>
                          <a:pt x="4563" y="1110"/>
                        </a:lnTo>
                        <a:lnTo>
                          <a:pt x="4567" y="1106"/>
                        </a:lnTo>
                        <a:lnTo>
                          <a:pt x="4572" y="1106"/>
                        </a:lnTo>
                        <a:lnTo>
                          <a:pt x="4576" y="1114"/>
                        </a:lnTo>
                        <a:lnTo>
                          <a:pt x="4580" y="1106"/>
                        </a:lnTo>
                        <a:lnTo>
                          <a:pt x="4584" y="1097"/>
                        </a:lnTo>
                        <a:lnTo>
                          <a:pt x="4589" y="1093"/>
                        </a:lnTo>
                        <a:lnTo>
                          <a:pt x="4593" y="1072"/>
                        </a:lnTo>
                        <a:lnTo>
                          <a:pt x="4597" y="1064"/>
                        </a:lnTo>
                        <a:lnTo>
                          <a:pt x="4601" y="1085"/>
                        </a:lnTo>
                        <a:lnTo>
                          <a:pt x="4605" y="1101"/>
                        </a:lnTo>
                        <a:lnTo>
                          <a:pt x="4610" y="1072"/>
                        </a:lnTo>
                        <a:lnTo>
                          <a:pt x="4614" y="1085"/>
                        </a:lnTo>
                        <a:lnTo>
                          <a:pt x="4618" y="1080"/>
                        </a:lnTo>
                        <a:lnTo>
                          <a:pt x="4622" y="1097"/>
                        </a:lnTo>
                        <a:lnTo>
                          <a:pt x="4626" y="1093"/>
                        </a:lnTo>
                        <a:lnTo>
                          <a:pt x="4631" y="1093"/>
                        </a:lnTo>
                        <a:lnTo>
                          <a:pt x="4631" y="1106"/>
                        </a:lnTo>
                        <a:lnTo>
                          <a:pt x="4635" y="1110"/>
                        </a:lnTo>
                        <a:lnTo>
                          <a:pt x="4639" y="1089"/>
                        </a:lnTo>
                        <a:lnTo>
                          <a:pt x="4643" y="1089"/>
                        </a:lnTo>
                        <a:lnTo>
                          <a:pt x="4648" y="1101"/>
                        </a:lnTo>
                        <a:lnTo>
                          <a:pt x="4648" y="1076"/>
                        </a:lnTo>
                        <a:lnTo>
                          <a:pt x="4652" y="1085"/>
                        </a:lnTo>
                        <a:lnTo>
                          <a:pt x="4656" y="1076"/>
                        </a:lnTo>
                        <a:lnTo>
                          <a:pt x="4660" y="1072"/>
                        </a:lnTo>
                        <a:lnTo>
                          <a:pt x="4664" y="1072"/>
                        </a:lnTo>
                        <a:lnTo>
                          <a:pt x="4669" y="1085"/>
                        </a:lnTo>
                        <a:lnTo>
                          <a:pt x="4673" y="1093"/>
                        </a:lnTo>
                        <a:lnTo>
                          <a:pt x="4677" y="1093"/>
                        </a:lnTo>
                        <a:lnTo>
                          <a:pt x="4681" y="1093"/>
                        </a:lnTo>
                        <a:lnTo>
                          <a:pt x="4681" y="1106"/>
                        </a:lnTo>
                        <a:lnTo>
                          <a:pt x="4685" y="1085"/>
                        </a:lnTo>
                        <a:lnTo>
                          <a:pt x="4690" y="1093"/>
                        </a:lnTo>
                        <a:lnTo>
                          <a:pt x="4694" y="1101"/>
                        </a:lnTo>
                        <a:lnTo>
                          <a:pt x="4698" y="1097"/>
                        </a:lnTo>
                        <a:lnTo>
                          <a:pt x="4702" y="1093"/>
                        </a:lnTo>
                        <a:lnTo>
                          <a:pt x="4706" y="1106"/>
                        </a:lnTo>
                        <a:lnTo>
                          <a:pt x="4711" y="1101"/>
                        </a:lnTo>
                        <a:lnTo>
                          <a:pt x="4711" y="1114"/>
                        </a:lnTo>
                        <a:lnTo>
                          <a:pt x="4715" y="1110"/>
                        </a:lnTo>
                        <a:lnTo>
                          <a:pt x="4719" y="1122"/>
                        </a:lnTo>
                        <a:lnTo>
                          <a:pt x="4723" y="1110"/>
                        </a:lnTo>
                        <a:lnTo>
                          <a:pt x="4728" y="1131"/>
                        </a:lnTo>
                        <a:lnTo>
                          <a:pt x="4728" y="1097"/>
                        </a:lnTo>
                        <a:lnTo>
                          <a:pt x="4732" y="1110"/>
                        </a:lnTo>
                        <a:lnTo>
                          <a:pt x="4736" y="1122"/>
                        </a:lnTo>
                        <a:lnTo>
                          <a:pt x="4740" y="1110"/>
                        </a:lnTo>
                        <a:lnTo>
                          <a:pt x="4740" y="1122"/>
                        </a:lnTo>
                        <a:lnTo>
                          <a:pt x="4744" y="1118"/>
                        </a:lnTo>
                        <a:lnTo>
                          <a:pt x="4749" y="1110"/>
                        </a:lnTo>
                        <a:lnTo>
                          <a:pt x="4753" y="1097"/>
                        </a:lnTo>
                        <a:lnTo>
                          <a:pt x="4757" y="1085"/>
                        </a:lnTo>
                        <a:lnTo>
                          <a:pt x="4757" y="1101"/>
                        </a:lnTo>
                        <a:lnTo>
                          <a:pt x="4761" y="1114"/>
                        </a:lnTo>
                        <a:lnTo>
                          <a:pt x="4765" y="1110"/>
                        </a:lnTo>
                        <a:lnTo>
                          <a:pt x="4770" y="1089"/>
                        </a:lnTo>
                        <a:lnTo>
                          <a:pt x="4774" y="1101"/>
                        </a:lnTo>
                        <a:lnTo>
                          <a:pt x="4778" y="1114"/>
                        </a:lnTo>
                        <a:lnTo>
                          <a:pt x="4782" y="1085"/>
                        </a:lnTo>
                        <a:lnTo>
                          <a:pt x="4787" y="1114"/>
                        </a:lnTo>
                        <a:lnTo>
                          <a:pt x="4791" y="1122"/>
                        </a:lnTo>
                        <a:lnTo>
                          <a:pt x="4791" y="1106"/>
                        </a:lnTo>
                        <a:lnTo>
                          <a:pt x="4795" y="1114"/>
                        </a:lnTo>
                        <a:lnTo>
                          <a:pt x="4799" y="1122"/>
                        </a:lnTo>
                        <a:lnTo>
                          <a:pt x="4803" y="1118"/>
                        </a:lnTo>
                        <a:lnTo>
                          <a:pt x="4803" y="1106"/>
                        </a:lnTo>
                        <a:lnTo>
                          <a:pt x="4808" y="1122"/>
                        </a:lnTo>
                        <a:lnTo>
                          <a:pt x="4812" y="1114"/>
                        </a:lnTo>
                        <a:lnTo>
                          <a:pt x="4816" y="1122"/>
                        </a:lnTo>
                        <a:lnTo>
                          <a:pt x="4820" y="1118"/>
                        </a:lnTo>
                        <a:lnTo>
                          <a:pt x="4824" y="1122"/>
                        </a:lnTo>
                        <a:lnTo>
                          <a:pt x="4829" y="1110"/>
                        </a:lnTo>
                        <a:lnTo>
                          <a:pt x="4833" y="1106"/>
                        </a:lnTo>
                        <a:lnTo>
                          <a:pt x="4837" y="1122"/>
                        </a:lnTo>
                        <a:lnTo>
                          <a:pt x="4841" y="1127"/>
                        </a:lnTo>
                        <a:lnTo>
                          <a:pt x="4846" y="1127"/>
                        </a:lnTo>
                        <a:lnTo>
                          <a:pt x="4850" y="1101"/>
                        </a:lnTo>
                        <a:lnTo>
                          <a:pt x="4854" y="1106"/>
                        </a:lnTo>
                        <a:lnTo>
                          <a:pt x="4854" y="1122"/>
                        </a:lnTo>
                        <a:lnTo>
                          <a:pt x="4858" y="1114"/>
                        </a:lnTo>
                        <a:lnTo>
                          <a:pt x="4862" y="1114"/>
                        </a:lnTo>
                        <a:lnTo>
                          <a:pt x="4867" y="1118"/>
                        </a:lnTo>
                        <a:lnTo>
                          <a:pt x="4871" y="1110"/>
                        </a:lnTo>
                        <a:lnTo>
                          <a:pt x="4875" y="1114"/>
                        </a:lnTo>
                        <a:lnTo>
                          <a:pt x="4879" y="1110"/>
                        </a:lnTo>
                        <a:lnTo>
                          <a:pt x="4883" y="1114"/>
                        </a:lnTo>
                        <a:lnTo>
                          <a:pt x="4888" y="1106"/>
                        </a:lnTo>
                        <a:lnTo>
                          <a:pt x="4892" y="1110"/>
                        </a:lnTo>
                        <a:lnTo>
                          <a:pt x="4896" y="1118"/>
                        </a:lnTo>
                        <a:lnTo>
                          <a:pt x="4900" y="1127"/>
                        </a:lnTo>
                        <a:lnTo>
                          <a:pt x="4905" y="1127"/>
                        </a:lnTo>
                        <a:lnTo>
                          <a:pt x="4909" y="1106"/>
                        </a:lnTo>
                        <a:lnTo>
                          <a:pt x="4913" y="1122"/>
                        </a:lnTo>
                        <a:lnTo>
                          <a:pt x="4917" y="1110"/>
                        </a:lnTo>
                        <a:lnTo>
                          <a:pt x="4921" y="1131"/>
                        </a:lnTo>
                        <a:lnTo>
                          <a:pt x="4926" y="1127"/>
                        </a:lnTo>
                        <a:lnTo>
                          <a:pt x="4930" y="1093"/>
                        </a:lnTo>
                        <a:lnTo>
                          <a:pt x="4930" y="1131"/>
                        </a:lnTo>
                        <a:lnTo>
                          <a:pt x="4934" y="1118"/>
                        </a:lnTo>
                        <a:lnTo>
                          <a:pt x="4938" y="1135"/>
                        </a:lnTo>
                        <a:lnTo>
                          <a:pt x="4942" y="1122"/>
                        </a:lnTo>
                        <a:lnTo>
                          <a:pt x="4947" y="1127"/>
                        </a:lnTo>
                        <a:lnTo>
                          <a:pt x="4951" y="1106"/>
                        </a:lnTo>
                        <a:lnTo>
                          <a:pt x="4955" y="1122"/>
                        </a:lnTo>
                        <a:lnTo>
                          <a:pt x="4959" y="1118"/>
                        </a:lnTo>
                        <a:lnTo>
                          <a:pt x="4964" y="1122"/>
                        </a:lnTo>
                        <a:lnTo>
                          <a:pt x="4964" y="1097"/>
                        </a:lnTo>
                        <a:lnTo>
                          <a:pt x="4968" y="1114"/>
                        </a:lnTo>
                        <a:lnTo>
                          <a:pt x="4972" y="1114"/>
                        </a:lnTo>
                        <a:lnTo>
                          <a:pt x="4976" y="1118"/>
                        </a:lnTo>
                        <a:lnTo>
                          <a:pt x="4980" y="1127"/>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22">
                    <a:extLst>
                      <a:ext uri="{FF2B5EF4-FFF2-40B4-BE49-F238E27FC236}">
                        <a16:creationId xmlns:a16="http://schemas.microsoft.com/office/drawing/2014/main" id="{351E5E04-7285-458A-9AEC-57F8A53DE184}"/>
                      </a:ext>
                    </a:extLst>
                  </p:cNvPr>
                  <p:cNvSpPr>
                    <a:spLocks noChangeArrowheads="1"/>
                  </p:cNvSpPr>
                  <p:nvPr/>
                </p:nvSpPr>
                <p:spPr bwMode="auto">
                  <a:xfrm>
                    <a:off x="403317" y="3593457"/>
                    <a:ext cx="7905750" cy="3798883"/>
                  </a:xfrm>
                  <a:prstGeom prst="rect">
                    <a:avLst/>
                  </a:prstGeom>
                  <a:noFill/>
                  <a:ln w="1270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 name="TextBox 115">
                  <a:extLst>
                    <a:ext uri="{FF2B5EF4-FFF2-40B4-BE49-F238E27FC236}">
                      <a16:creationId xmlns:a16="http://schemas.microsoft.com/office/drawing/2014/main" id="{63B24271-EF24-450E-A2C0-0040665BE40D}"/>
                    </a:ext>
                  </a:extLst>
                </p:cNvPr>
                <p:cNvSpPr txBox="1"/>
                <p:nvPr/>
              </p:nvSpPr>
              <p:spPr>
                <a:xfrm>
                  <a:off x="6266759" y="2847731"/>
                  <a:ext cx="2444807" cy="498401"/>
                </a:xfrm>
                <a:prstGeom prst="rect">
                  <a:avLst/>
                </a:prstGeom>
                <a:noFill/>
              </p:spPr>
              <p:txBody>
                <a:bodyPr wrap="square" rtlCol="0">
                  <a:noAutofit/>
                </a:bodyPr>
                <a:lstStyle/>
                <a:p>
                  <a:pPr marL="0" marR="0" algn="l">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 after acid treatment</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sp>
              <p:nvSpPr>
                <p:cNvPr id="24" name="TextBox 116">
                  <a:extLst>
                    <a:ext uri="{FF2B5EF4-FFF2-40B4-BE49-F238E27FC236}">
                      <a16:creationId xmlns:a16="http://schemas.microsoft.com/office/drawing/2014/main" id="{8588933C-792E-419F-B614-EB0A2E694970}"/>
                    </a:ext>
                  </a:extLst>
                </p:cNvPr>
                <p:cNvSpPr txBox="1"/>
                <p:nvPr/>
              </p:nvSpPr>
              <p:spPr>
                <a:xfrm>
                  <a:off x="4195856" y="4711899"/>
                  <a:ext cx="4515711" cy="863644"/>
                </a:xfrm>
                <a:prstGeom prst="rect">
                  <a:avLst/>
                </a:prstGeom>
                <a:noFill/>
              </p:spPr>
              <p:txBody>
                <a:bodyPr wrap="square" rtlCol="0">
                  <a:noAutofit/>
                </a:bodyPr>
                <a:lstStyle/>
                <a:p>
                  <a:pPr marL="0" marR="0" algn="just">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 pretreated with acid and fused with NaOH</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grpSp>
          <p:cxnSp>
            <p:nvCxnSpPr>
              <p:cNvPr id="20" name="Straight Connector 19">
                <a:extLst>
                  <a:ext uri="{FF2B5EF4-FFF2-40B4-BE49-F238E27FC236}">
                    <a16:creationId xmlns:a16="http://schemas.microsoft.com/office/drawing/2014/main" id="{F5E5403A-5466-4E75-8332-DB39FF391656}"/>
                  </a:ext>
                </a:extLst>
              </p:cNvPr>
              <p:cNvCxnSpPr>
                <a:cxnSpLocks/>
              </p:cNvCxnSpPr>
              <p:nvPr/>
            </p:nvCxnSpPr>
            <p:spPr>
              <a:xfrm>
                <a:off x="338385" y="6073334"/>
                <a:ext cx="5359043" cy="5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4F0850-0364-4E1A-A74F-4FE83FC0EF89}"/>
                  </a:ext>
                </a:extLst>
              </p:cNvPr>
              <p:cNvCxnSpPr>
                <a:cxnSpLocks/>
              </p:cNvCxnSpPr>
              <p:nvPr/>
            </p:nvCxnSpPr>
            <p:spPr>
              <a:xfrm>
                <a:off x="338385" y="-156726"/>
                <a:ext cx="0" cy="6230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7D61EC0-3E5E-42D5-AD96-260C72DF521D}"/>
                </a:ext>
              </a:extLst>
            </p:cNvPr>
            <p:cNvSpPr>
              <a:spLocks noChangeArrowheads="1"/>
            </p:cNvSpPr>
            <p:nvPr/>
          </p:nvSpPr>
          <p:spPr bwMode="auto">
            <a:xfrm>
              <a:off x="1709623" y="5584986"/>
              <a:ext cx="1920309" cy="42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Position [°2Theta] (Copper (Cu))</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55131F39-C183-43E6-AEEF-3C63B5B6936F}"/>
                </a:ext>
              </a:extLst>
            </p:cNvPr>
            <p:cNvSpPr>
              <a:spLocks noChangeArrowheads="1"/>
            </p:cNvSpPr>
            <p:nvPr/>
          </p:nvSpPr>
          <p:spPr bwMode="auto">
            <a:xfrm>
              <a:off x="60329" y="2339460"/>
              <a:ext cx="209614" cy="111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Intensity</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64476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956B2551-7022-4F24-98F0-98B63A6B5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4985981"/>
            <a:ext cx="1735494" cy="1735494"/>
          </a:xfrm>
          <a:prstGeom prst="rect">
            <a:avLst/>
          </a:prstGeom>
        </p:spPr>
      </p:pic>
      <p:sp>
        <p:nvSpPr>
          <p:cNvPr id="6" name="TextBox 5">
            <a:extLst>
              <a:ext uri="{FF2B5EF4-FFF2-40B4-BE49-F238E27FC236}">
                <a16:creationId xmlns:a16="http://schemas.microsoft.com/office/drawing/2014/main" id="{8D2AD223-8C39-4266-9094-A0E114841E12}"/>
              </a:ext>
            </a:extLst>
          </p:cNvPr>
          <p:cNvSpPr txBox="1"/>
          <p:nvPr/>
        </p:nvSpPr>
        <p:spPr>
          <a:xfrm>
            <a:off x="459180" y="382753"/>
            <a:ext cx="8153400" cy="2862322"/>
          </a:xfrm>
          <a:prstGeom prst="rect">
            <a:avLst/>
          </a:prstGeom>
          <a:noFill/>
        </p:spPr>
        <p:txBody>
          <a:bodyPr wrap="square" rtlCol="0">
            <a:spAutoFit/>
          </a:bodyPr>
          <a:lstStyle/>
          <a:p>
            <a:pPr algn="just"/>
            <a:r>
              <a:rPr lang="en-US" dirty="0">
                <a:latin typeface="Palatino Linotype" panose="02040502050505030304" pitchFamily="18" charset="0"/>
              </a:rPr>
              <a:t>Conversion of FA to zeolite materials using an alkaline fusion, followed by hydrothermal treatment revealed that KOH and LiOH showed a poor efficiency to activate FA, compared to the case where NaOH was used as activator. XRD data show the presence of amorphous/geopolymer phase in the sample treated with KOH as activator and lithium silicate (Li</a:t>
            </a:r>
            <a:r>
              <a:rPr lang="en-US" baseline="-25000" dirty="0">
                <a:latin typeface="Palatino Linotype" panose="02040502050505030304" pitchFamily="18" charset="0"/>
              </a:rPr>
              <a:t>2</a:t>
            </a:r>
            <a:r>
              <a:rPr lang="en-US" dirty="0">
                <a:latin typeface="Palatino Linotype" panose="02040502050505030304" pitchFamily="18" charset="0"/>
              </a:rPr>
              <a:t>SiO</a:t>
            </a:r>
            <a:r>
              <a:rPr lang="en-US" baseline="-25000" dirty="0">
                <a:latin typeface="Palatino Linotype" panose="02040502050505030304" pitchFamily="18" charset="0"/>
              </a:rPr>
              <a:t>3</a:t>
            </a:r>
            <a:r>
              <a:rPr lang="en-US" dirty="0">
                <a:latin typeface="Palatino Linotype" panose="02040502050505030304" pitchFamily="18" charset="0"/>
              </a:rPr>
              <a:t>) when LiOH was used. </a:t>
            </a:r>
          </a:p>
          <a:p>
            <a:pPr algn="just"/>
            <a:endParaRPr lang="en-US" dirty="0">
              <a:latin typeface="Palatino Linotype" panose="02040502050505030304" pitchFamily="18" charset="0"/>
            </a:endParaRPr>
          </a:p>
          <a:p>
            <a:pPr algn="just"/>
            <a:r>
              <a:rPr lang="en-US" b="1" dirty="0">
                <a:latin typeface="Palatino Linotype" panose="02040502050505030304" pitchFamily="18" charset="0"/>
              </a:rPr>
              <a:t>All zeolite products were obtained when NaOH was used as an activator. A and X-type zeolites after NaOH pre-fusion treatment followed by hydrothermal process. </a:t>
            </a:r>
            <a:endParaRPr lang="fr-FR" b="1" dirty="0">
              <a:latin typeface="Palatino Linotype" panose="02040502050505030304" pitchFamily="18" charset="0"/>
            </a:endParaRPr>
          </a:p>
        </p:txBody>
      </p:sp>
      <p:grpSp>
        <p:nvGrpSpPr>
          <p:cNvPr id="9" name="Group 8">
            <a:extLst>
              <a:ext uri="{FF2B5EF4-FFF2-40B4-BE49-F238E27FC236}">
                <a16:creationId xmlns:a16="http://schemas.microsoft.com/office/drawing/2014/main" id="{E7C77CD6-F6BD-4EB6-9124-6CC78EDEF237}"/>
              </a:ext>
            </a:extLst>
          </p:cNvPr>
          <p:cNvGrpSpPr/>
          <p:nvPr/>
        </p:nvGrpSpPr>
        <p:grpSpPr>
          <a:xfrm>
            <a:off x="254087" y="3292158"/>
            <a:ext cx="6917266" cy="3565842"/>
            <a:chOff x="91650" y="-517690"/>
            <a:chExt cx="8953554" cy="5840533"/>
          </a:xfrm>
        </p:grpSpPr>
        <p:grpSp>
          <p:nvGrpSpPr>
            <p:cNvPr id="10" name="Group 9">
              <a:extLst>
                <a:ext uri="{FF2B5EF4-FFF2-40B4-BE49-F238E27FC236}">
                  <a16:creationId xmlns:a16="http://schemas.microsoft.com/office/drawing/2014/main" id="{F9BA7C80-0B85-4FD5-B88F-5B20E8B88769}"/>
                </a:ext>
              </a:extLst>
            </p:cNvPr>
            <p:cNvGrpSpPr/>
            <p:nvPr/>
          </p:nvGrpSpPr>
          <p:grpSpPr>
            <a:xfrm>
              <a:off x="91650" y="-517690"/>
              <a:ext cx="8370797" cy="5840533"/>
              <a:chOff x="91650" y="-517690"/>
              <a:chExt cx="8370797" cy="5840533"/>
            </a:xfrm>
          </p:grpSpPr>
          <p:sp>
            <p:nvSpPr>
              <p:cNvPr id="16" name="Rectangle 15">
                <a:extLst>
                  <a:ext uri="{FF2B5EF4-FFF2-40B4-BE49-F238E27FC236}">
                    <a16:creationId xmlns:a16="http://schemas.microsoft.com/office/drawing/2014/main" id="{757E7AFD-CEB1-4E1D-A5C9-4CC43B58980D}"/>
                  </a:ext>
                </a:extLst>
              </p:cNvPr>
              <p:cNvSpPr>
                <a:spLocks noChangeArrowheads="1"/>
              </p:cNvSpPr>
              <p:nvPr/>
            </p:nvSpPr>
            <p:spPr bwMode="auto">
              <a:xfrm>
                <a:off x="522292" y="1216024"/>
                <a:ext cx="7905750" cy="313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7" name="Line 6">
                <a:extLst>
                  <a:ext uri="{FF2B5EF4-FFF2-40B4-BE49-F238E27FC236}">
                    <a16:creationId xmlns:a16="http://schemas.microsoft.com/office/drawing/2014/main" id="{A17720EE-A8D0-466B-9034-0A05C6BC3031}"/>
                  </a:ext>
                </a:extLst>
              </p:cNvPr>
              <p:cNvCxnSpPr/>
              <p:nvPr/>
            </p:nvCxnSpPr>
            <p:spPr bwMode="auto">
              <a:xfrm flipH="1">
                <a:off x="428630" y="4333874"/>
                <a:ext cx="936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 name="Line 7">
                <a:extLst>
                  <a:ext uri="{FF2B5EF4-FFF2-40B4-BE49-F238E27FC236}">
                    <a16:creationId xmlns:a16="http://schemas.microsoft.com/office/drawing/2014/main" id="{DDDC08C5-2CB0-4755-8FA8-87DFF7304D5C}"/>
                  </a:ext>
                </a:extLst>
              </p:cNvPr>
              <p:cNvCxnSpPr/>
              <p:nvPr/>
            </p:nvCxnSpPr>
            <p:spPr bwMode="auto">
              <a:xfrm>
                <a:off x="522292" y="4333874"/>
                <a:ext cx="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F063A4BB-8500-42E3-B73C-C6A260E560CF}"/>
                  </a:ext>
                </a:extLst>
              </p:cNvPr>
              <p:cNvSpPr>
                <a:spLocks noChangeArrowheads="1"/>
              </p:cNvSpPr>
              <p:nvPr/>
            </p:nvSpPr>
            <p:spPr bwMode="auto">
              <a:xfrm>
                <a:off x="320651" y="4273337"/>
                <a:ext cx="163691" cy="45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20" name="Line 9">
                <a:extLst>
                  <a:ext uri="{FF2B5EF4-FFF2-40B4-BE49-F238E27FC236}">
                    <a16:creationId xmlns:a16="http://schemas.microsoft.com/office/drawing/2014/main" id="{E27968EC-B5A9-4DBF-80A4-6A4CFF85560B}"/>
                  </a:ext>
                </a:extLst>
              </p:cNvPr>
              <p:cNvCxnSpPr/>
              <p:nvPr/>
            </p:nvCxnSpPr>
            <p:spPr bwMode="auto">
              <a:xfrm flipH="1">
                <a:off x="428630" y="3573462"/>
                <a:ext cx="936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 name="Line 10">
                <a:extLst>
                  <a:ext uri="{FF2B5EF4-FFF2-40B4-BE49-F238E27FC236}">
                    <a16:creationId xmlns:a16="http://schemas.microsoft.com/office/drawing/2014/main" id="{F7D95FE9-ED1E-420C-A032-1ECEED49BD5A}"/>
                  </a:ext>
                </a:extLst>
              </p:cNvPr>
              <p:cNvCxnSpPr/>
              <p:nvPr/>
            </p:nvCxnSpPr>
            <p:spPr bwMode="auto">
              <a:xfrm>
                <a:off x="522292" y="3573462"/>
                <a:ext cx="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 name="Line 12">
                <a:extLst>
                  <a:ext uri="{FF2B5EF4-FFF2-40B4-BE49-F238E27FC236}">
                    <a16:creationId xmlns:a16="http://schemas.microsoft.com/office/drawing/2014/main" id="{16667577-78FD-4306-B856-E8CFF235CFDD}"/>
                  </a:ext>
                </a:extLst>
              </p:cNvPr>
              <p:cNvCxnSpPr/>
              <p:nvPr/>
            </p:nvCxnSpPr>
            <p:spPr bwMode="auto">
              <a:xfrm flipH="1">
                <a:off x="428630" y="2811462"/>
                <a:ext cx="936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 name="Line 13">
                <a:extLst>
                  <a:ext uri="{FF2B5EF4-FFF2-40B4-BE49-F238E27FC236}">
                    <a16:creationId xmlns:a16="http://schemas.microsoft.com/office/drawing/2014/main" id="{1022D530-2878-42A8-A1FF-492211CA7F26}"/>
                  </a:ext>
                </a:extLst>
              </p:cNvPr>
              <p:cNvCxnSpPr/>
              <p:nvPr/>
            </p:nvCxnSpPr>
            <p:spPr bwMode="auto">
              <a:xfrm>
                <a:off x="522292" y="2811462"/>
                <a:ext cx="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 name="Line 15">
                <a:extLst>
                  <a:ext uri="{FF2B5EF4-FFF2-40B4-BE49-F238E27FC236}">
                    <a16:creationId xmlns:a16="http://schemas.microsoft.com/office/drawing/2014/main" id="{D0D57798-343A-405B-955C-655BAB6FD80D}"/>
                  </a:ext>
                </a:extLst>
              </p:cNvPr>
              <p:cNvCxnSpPr/>
              <p:nvPr/>
            </p:nvCxnSpPr>
            <p:spPr bwMode="auto">
              <a:xfrm flipH="1">
                <a:off x="428630" y="2057399"/>
                <a:ext cx="936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 name="Line 16">
                <a:extLst>
                  <a:ext uri="{FF2B5EF4-FFF2-40B4-BE49-F238E27FC236}">
                    <a16:creationId xmlns:a16="http://schemas.microsoft.com/office/drawing/2014/main" id="{A2D1AFD0-5F3E-40E1-8BDC-32BBC93E71AF}"/>
                  </a:ext>
                </a:extLst>
              </p:cNvPr>
              <p:cNvCxnSpPr/>
              <p:nvPr/>
            </p:nvCxnSpPr>
            <p:spPr bwMode="auto">
              <a:xfrm>
                <a:off x="522292" y="2057399"/>
                <a:ext cx="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6" name="Line 18">
                <a:extLst>
                  <a:ext uri="{FF2B5EF4-FFF2-40B4-BE49-F238E27FC236}">
                    <a16:creationId xmlns:a16="http://schemas.microsoft.com/office/drawing/2014/main" id="{4012D86F-62E5-4A48-82C3-C9FCCB284645}"/>
                  </a:ext>
                </a:extLst>
              </p:cNvPr>
              <p:cNvCxnSpPr/>
              <p:nvPr/>
            </p:nvCxnSpPr>
            <p:spPr bwMode="auto">
              <a:xfrm flipH="1">
                <a:off x="428630" y="1296987"/>
                <a:ext cx="9366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7" name="Line 19">
                <a:extLst>
                  <a:ext uri="{FF2B5EF4-FFF2-40B4-BE49-F238E27FC236}">
                    <a16:creationId xmlns:a16="http://schemas.microsoft.com/office/drawing/2014/main" id="{7F63C8F4-E2F8-4333-B684-F98E08BA5F7A}"/>
                  </a:ext>
                </a:extLst>
              </p:cNvPr>
              <p:cNvCxnSpPr/>
              <p:nvPr/>
            </p:nvCxnSpPr>
            <p:spPr bwMode="auto">
              <a:xfrm>
                <a:off x="522292" y="1296987"/>
                <a:ext cx="0"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28" name="Rectangle 27">
                <a:extLst>
                  <a:ext uri="{FF2B5EF4-FFF2-40B4-BE49-F238E27FC236}">
                    <a16:creationId xmlns:a16="http://schemas.microsoft.com/office/drawing/2014/main" id="{C0076A8C-F6AA-4C78-8A16-FB8B7330268E}"/>
                  </a:ext>
                </a:extLst>
              </p:cNvPr>
              <p:cNvSpPr>
                <a:spLocks noChangeArrowheads="1"/>
              </p:cNvSpPr>
              <p:nvPr/>
            </p:nvSpPr>
            <p:spPr bwMode="auto">
              <a:xfrm flipH="1">
                <a:off x="91650" y="1497606"/>
                <a:ext cx="389841" cy="144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noAutofit/>
              </a:bodyPr>
              <a:lstStyle/>
              <a:p>
                <a:pPr marL="0" marR="0" algn="just">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Intensity</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id="{A883DA0C-54B7-4093-A69F-EC1ABE8903AA}"/>
                  </a:ext>
                </a:extLst>
              </p:cNvPr>
              <p:cNvSpPr>
                <a:spLocks noChangeArrowheads="1"/>
              </p:cNvSpPr>
              <p:nvPr/>
            </p:nvSpPr>
            <p:spPr bwMode="auto">
              <a:xfrm>
                <a:off x="2993190" y="4778852"/>
                <a:ext cx="3750503" cy="54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Position [°2Theta] (Copper (Cu))</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cxnSp>
            <p:nvCxnSpPr>
              <p:cNvPr id="30" name="Line 23">
                <a:extLst>
                  <a:ext uri="{FF2B5EF4-FFF2-40B4-BE49-F238E27FC236}">
                    <a16:creationId xmlns:a16="http://schemas.microsoft.com/office/drawing/2014/main" id="{89FDD590-FB0F-4559-ACB8-721809A55757}"/>
                  </a:ext>
                </a:extLst>
              </p:cNvPr>
              <p:cNvCxnSpPr/>
              <p:nvPr/>
            </p:nvCxnSpPr>
            <p:spPr bwMode="auto">
              <a:xfrm>
                <a:off x="6223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1" name="Line 24">
                <a:extLst>
                  <a:ext uri="{FF2B5EF4-FFF2-40B4-BE49-F238E27FC236}">
                    <a16:creationId xmlns:a16="http://schemas.microsoft.com/office/drawing/2014/main" id="{BC9FD471-ACB3-4283-B918-FF47C099DAB1}"/>
                  </a:ext>
                </a:extLst>
              </p:cNvPr>
              <p:cNvCxnSpPr/>
              <p:nvPr/>
            </p:nvCxnSpPr>
            <p:spPr bwMode="auto">
              <a:xfrm>
                <a:off x="73025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2" name="Line 25">
                <a:extLst>
                  <a:ext uri="{FF2B5EF4-FFF2-40B4-BE49-F238E27FC236}">
                    <a16:creationId xmlns:a16="http://schemas.microsoft.com/office/drawing/2014/main" id="{9C5064F1-D1F3-4223-87A3-366EFA5DBA82}"/>
                  </a:ext>
                </a:extLst>
              </p:cNvPr>
              <p:cNvCxnSpPr/>
              <p:nvPr/>
            </p:nvCxnSpPr>
            <p:spPr bwMode="auto">
              <a:xfrm>
                <a:off x="83661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3" name="Line 26">
                <a:extLst>
                  <a:ext uri="{FF2B5EF4-FFF2-40B4-BE49-F238E27FC236}">
                    <a16:creationId xmlns:a16="http://schemas.microsoft.com/office/drawing/2014/main" id="{0F21D86F-231A-404E-A6E6-2BFCBD44181D}"/>
                  </a:ext>
                </a:extLst>
              </p:cNvPr>
              <p:cNvCxnSpPr/>
              <p:nvPr/>
            </p:nvCxnSpPr>
            <p:spPr bwMode="auto">
              <a:xfrm>
                <a:off x="9429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4" name="Line 27">
                <a:extLst>
                  <a:ext uri="{FF2B5EF4-FFF2-40B4-BE49-F238E27FC236}">
                    <a16:creationId xmlns:a16="http://schemas.microsoft.com/office/drawing/2014/main" id="{D74D5BE4-F66A-4835-8C7C-950FC31E8189}"/>
                  </a:ext>
                </a:extLst>
              </p:cNvPr>
              <p:cNvCxnSpPr/>
              <p:nvPr/>
            </p:nvCxnSpPr>
            <p:spPr bwMode="auto">
              <a:xfrm>
                <a:off x="10445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5" name="Line 28">
                <a:extLst>
                  <a:ext uri="{FF2B5EF4-FFF2-40B4-BE49-F238E27FC236}">
                    <a16:creationId xmlns:a16="http://schemas.microsoft.com/office/drawing/2014/main" id="{C44A2B72-F0B9-4B34-BB81-17385F7DD2CD}"/>
                  </a:ext>
                </a:extLst>
              </p:cNvPr>
              <p:cNvCxnSpPr/>
              <p:nvPr/>
            </p:nvCxnSpPr>
            <p:spPr bwMode="auto">
              <a:xfrm>
                <a:off x="1044580" y="4348162"/>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36" name="Rectangle 35">
                <a:extLst>
                  <a:ext uri="{FF2B5EF4-FFF2-40B4-BE49-F238E27FC236}">
                    <a16:creationId xmlns:a16="http://schemas.microsoft.com/office/drawing/2014/main" id="{E13C7A52-73A4-4D42-A552-FDB3DF0FD13C}"/>
                  </a:ext>
                </a:extLst>
              </p:cNvPr>
              <p:cNvSpPr>
                <a:spLocks noChangeArrowheads="1"/>
              </p:cNvSpPr>
              <p:nvPr/>
            </p:nvSpPr>
            <p:spPr bwMode="auto">
              <a:xfrm>
                <a:off x="984168" y="4427231"/>
                <a:ext cx="381087" cy="46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37" name="Line 30">
                <a:extLst>
                  <a:ext uri="{FF2B5EF4-FFF2-40B4-BE49-F238E27FC236}">
                    <a16:creationId xmlns:a16="http://schemas.microsoft.com/office/drawing/2014/main" id="{5BC91CA9-2BF0-4B65-A43B-0A7BA585637B}"/>
                  </a:ext>
                </a:extLst>
              </p:cNvPr>
              <p:cNvCxnSpPr/>
              <p:nvPr/>
            </p:nvCxnSpPr>
            <p:spPr bwMode="auto">
              <a:xfrm>
                <a:off x="11509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8" name="Line 31">
                <a:extLst>
                  <a:ext uri="{FF2B5EF4-FFF2-40B4-BE49-F238E27FC236}">
                    <a16:creationId xmlns:a16="http://schemas.microsoft.com/office/drawing/2014/main" id="{38438B27-34D5-497D-A56D-A529FE9069DC}"/>
                  </a:ext>
                </a:extLst>
              </p:cNvPr>
              <p:cNvCxnSpPr/>
              <p:nvPr/>
            </p:nvCxnSpPr>
            <p:spPr bwMode="auto">
              <a:xfrm>
                <a:off x="12573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39" name="Line 32">
                <a:extLst>
                  <a:ext uri="{FF2B5EF4-FFF2-40B4-BE49-F238E27FC236}">
                    <a16:creationId xmlns:a16="http://schemas.microsoft.com/office/drawing/2014/main" id="{C336CC2F-C7C2-48AE-ABC1-2FA057619964}"/>
                  </a:ext>
                </a:extLst>
              </p:cNvPr>
              <p:cNvCxnSpPr/>
              <p:nvPr/>
            </p:nvCxnSpPr>
            <p:spPr bwMode="auto">
              <a:xfrm>
                <a:off x="136525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0" name="Line 33">
                <a:extLst>
                  <a:ext uri="{FF2B5EF4-FFF2-40B4-BE49-F238E27FC236}">
                    <a16:creationId xmlns:a16="http://schemas.microsoft.com/office/drawing/2014/main" id="{9AE156FB-3535-459E-BBEB-614A43E6E76C}"/>
                  </a:ext>
                </a:extLst>
              </p:cNvPr>
              <p:cNvCxnSpPr/>
              <p:nvPr/>
            </p:nvCxnSpPr>
            <p:spPr bwMode="auto">
              <a:xfrm>
                <a:off x="147161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1" name="Line 34">
                <a:extLst>
                  <a:ext uri="{FF2B5EF4-FFF2-40B4-BE49-F238E27FC236}">
                    <a16:creationId xmlns:a16="http://schemas.microsoft.com/office/drawing/2014/main" id="{5126AAB4-AC7D-4939-85C8-D9EF47DC351F}"/>
                  </a:ext>
                </a:extLst>
              </p:cNvPr>
              <p:cNvCxnSpPr/>
              <p:nvPr/>
            </p:nvCxnSpPr>
            <p:spPr bwMode="auto">
              <a:xfrm>
                <a:off x="157163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2" name="Line 35">
                <a:extLst>
                  <a:ext uri="{FF2B5EF4-FFF2-40B4-BE49-F238E27FC236}">
                    <a16:creationId xmlns:a16="http://schemas.microsoft.com/office/drawing/2014/main" id="{1101271E-1DAB-488E-920F-CF01E635B92B}"/>
                  </a:ext>
                </a:extLst>
              </p:cNvPr>
              <p:cNvCxnSpPr/>
              <p:nvPr/>
            </p:nvCxnSpPr>
            <p:spPr bwMode="auto">
              <a:xfrm>
                <a:off x="16795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3" name="Line 36">
                <a:extLst>
                  <a:ext uri="{FF2B5EF4-FFF2-40B4-BE49-F238E27FC236}">
                    <a16:creationId xmlns:a16="http://schemas.microsoft.com/office/drawing/2014/main" id="{67BC2A29-58A5-41BE-8CD3-1791AABCECDB}"/>
                  </a:ext>
                </a:extLst>
              </p:cNvPr>
              <p:cNvCxnSpPr/>
              <p:nvPr/>
            </p:nvCxnSpPr>
            <p:spPr bwMode="auto">
              <a:xfrm>
                <a:off x="17859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4" name="Line 37">
                <a:extLst>
                  <a:ext uri="{FF2B5EF4-FFF2-40B4-BE49-F238E27FC236}">
                    <a16:creationId xmlns:a16="http://schemas.microsoft.com/office/drawing/2014/main" id="{D23209FF-3BA7-448A-A88A-C1B4BA09AB71}"/>
                  </a:ext>
                </a:extLst>
              </p:cNvPr>
              <p:cNvCxnSpPr/>
              <p:nvPr/>
            </p:nvCxnSpPr>
            <p:spPr bwMode="auto">
              <a:xfrm>
                <a:off x="189389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5" name="Line 38">
                <a:extLst>
                  <a:ext uri="{FF2B5EF4-FFF2-40B4-BE49-F238E27FC236}">
                    <a16:creationId xmlns:a16="http://schemas.microsoft.com/office/drawing/2014/main" id="{C167D080-B71A-4D27-AB3D-FA355B979F38}"/>
                  </a:ext>
                </a:extLst>
              </p:cNvPr>
              <p:cNvCxnSpPr/>
              <p:nvPr/>
            </p:nvCxnSpPr>
            <p:spPr bwMode="auto">
              <a:xfrm>
                <a:off x="19939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6" name="Line 39">
                <a:extLst>
                  <a:ext uri="{FF2B5EF4-FFF2-40B4-BE49-F238E27FC236}">
                    <a16:creationId xmlns:a16="http://schemas.microsoft.com/office/drawing/2014/main" id="{2525B0C2-47D5-40C8-8CFE-4ABCE15DC4BA}"/>
                  </a:ext>
                </a:extLst>
              </p:cNvPr>
              <p:cNvCxnSpPr/>
              <p:nvPr/>
            </p:nvCxnSpPr>
            <p:spPr bwMode="auto">
              <a:xfrm>
                <a:off x="21002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7" name="Line 40">
                <a:extLst>
                  <a:ext uri="{FF2B5EF4-FFF2-40B4-BE49-F238E27FC236}">
                    <a16:creationId xmlns:a16="http://schemas.microsoft.com/office/drawing/2014/main" id="{08FA3A96-FBAF-4AB7-ADE7-15A26A5B154F}"/>
                  </a:ext>
                </a:extLst>
              </p:cNvPr>
              <p:cNvCxnSpPr/>
              <p:nvPr/>
            </p:nvCxnSpPr>
            <p:spPr bwMode="auto">
              <a:xfrm>
                <a:off x="2100267" y="4348162"/>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48" name="Rectangle 47">
                <a:extLst>
                  <a:ext uri="{FF2B5EF4-FFF2-40B4-BE49-F238E27FC236}">
                    <a16:creationId xmlns:a16="http://schemas.microsoft.com/office/drawing/2014/main" id="{B86633DC-67F8-4C7C-96A9-851433E7EC62}"/>
                  </a:ext>
                </a:extLst>
              </p:cNvPr>
              <p:cNvSpPr>
                <a:spLocks noChangeArrowheads="1"/>
              </p:cNvSpPr>
              <p:nvPr/>
            </p:nvSpPr>
            <p:spPr bwMode="auto">
              <a:xfrm>
                <a:off x="2039625" y="4427228"/>
                <a:ext cx="315919" cy="53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49" name="Line 42">
                <a:extLst>
                  <a:ext uri="{FF2B5EF4-FFF2-40B4-BE49-F238E27FC236}">
                    <a16:creationId xmlns:a16="http://schemas.microsoft.com/office/drawing/2014/main" id="{C7D867D3-3580-4F54-A66D-0AF9270917C8}"/>
                  </a:ext>
                </a:extLst>
              </p:cNvPr>
              <p:cNvCxnSpPr/>
              <p:nvPr/>
            </p:nvCxnSpPr>
            <p:spPr bwMode="auto">
              <a:xfrm>
                <a:off x="220821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0" name="Line 43">
                <a:extLst>
                  <a:ext uri="{FF2B5EF4-FFF2-40B4-BE49-F238E27FC236}">
                    <a16:creationId xmlns:a16="http://schemas.microsoft.com/office/drawing/2014/main" id="{BF7AF017-0165-4423-AB25-F60B0AA75F05}"/>
                  </a:ext>
                </a:extLst>
              </p:cNvPr>
              <p:cNvCxnSpPr/>
              <p:nvPr/>
            </p:nvCxnSpPr>
            <p:spPr bwMode="auto">
              <a:xfrm>
                <a:off x="23145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1" name="Line 44">
                <a:extLst>
                  <a:ext uri="{FF2B5EF4-FFF2-40B4-BE49-F238E27FC236}">
                    <a16:creationId xmlns:a16="http://schemas.microsoft.com/office/drawing/2014/main" id="{7F2D4F77-DD01-4CBF-A00A-58BF366CE25B}"/>
                  </a:ext>
                </a:extLst>
              </p:cNvPr>
              <p:cNvCxnSpPr/>
              <p:nvPr/>
            </p:nvCxnSpPr>
            <p:spPr bwMode="auto">
              <a:xfrm>
                <a:off x="241459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2" name="Line 45">
                <a:extLst>
                  <a:ext uri="{FF2B5EF4-FFF2-40B4-BE49-F238E27FC236}">
                    <a16:creationId xmlns:a16="http://schemas.microsoft.com/office/drawing/2014/main" id="{037BD59A-419A-469C-A4E7-F6CBA75E32FD}"/>
                  </a:ext>
                </a:extLst>
              </p:cNvPr>
              <p:cNvCxnSpPr/>
              <p:nvPr/>
            </p:nvCxnSpPr>
            <p:spPr bwMode="auto">
              <a:xfrm>
                <a:off x="25225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3" name="Line 46">
                <a:extLst>
                  <a:ext uri="{FF2B5EF4-FFF2-40B4-BE49-F238E27FC236}">
                    <a16:creationId xmlns:a16="http://schemas.microsoft.com/office/drawing/2014/main" id="{F3E1C8FE-4742-4A8B-ABBF-48F520BEE023}"/>
                  </a:ext>
                </a:extLst>
              </p:cNvPr>
              <p:cNvCxnSpPr/>
              <p:nvPr/>
            </p:nvCxnSpPr>
            <p:spPr bwMode="auto">
              <a:xfrm>
                <a:off x="26289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4" name="Line 47">
                <a:extLst>
                  <a:ext uri="{FF2B5EF4-FFF2-40B4-BE49-F238E27FC236}">
                    <a16:creationId xmlns:a16="http://schemas.microsoft.com/office/drawing/2014/main" id="{750B6D27-EF9D-4FE7-86D7-CC20F94FC64E}"/>
                  </a:ext>
                </a:extLst>
              </p:cNvPr>
              <p:cNvCxnSpPr/>
              <p:nvPr/>
            </p:nvCxnSpPr>
            <p:spPr bwMode="auto">
              <a:xfrm>
                <a:off x="273685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5" name="Line 48">
                <a:extLst>
                  <a:ext uri="{FF2B5EF4-FFF2-40B4-BE49-F238E27FC236}">
                    <a16:creationId xmlns:a16="http://schemas.microsoft.com/office/drawing/2014/main" id="{5A6C3AE2-F0A5-45FC-AA0E-EFEBE3A5B955}"/>
                  </a:ext>
                </a:extLst>
              </p:cNvPr>
              <p:cNvCxnSpPr/>
              <p:nvPr/>
            </p:nvCxnSpPr>
            <p:spPr bwMode="auto">
              <a:xfrm>
                <a:off x="284321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6" name="Line 49">
                <a:extLst>
                  <a:ext uri="{FF2B5EF4-FFF2-40B4-BE49-F238E27FC236}">
                    <a16:creationId xmlns:a16="http://schemas.microsoft.com/office/drawing/2014/main" id="{9ED3516C-10D7-4001-A178-2974789B8614}"/>
                  </a:ext>
                </a:extLst>
              </p:cNvPr>
              <p:cNvCxnSpPr/>
              <p:nvPr/>
            </p:nvCxnSpPr>
            <p:spPr bwMode="auto">
              <a:xfrm>
                <a:off x="294323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7" name="Line 50">
                <a:extLst>
                  <a:ext uri="{FF2B5EF4-FFF2-40B4-BE49-F238E27FC236}">
                    <a16:creationId xmlns:a16="http://schemas.microsoft.com/office/drawing/2014/main" id="{728BDD41-D2B3-4417-A127-06433E9CA885}"/>
                  </a:ext>
                </a:extLst>
              </p:cNvPr>
              <p:cNvCxnSpPr/>
              <p:nvPr/>
            </p:nvCxnSpPr>
            <p:spPr bwMode="auto">
              <a:xfrm>
                <a:off x="30511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8" name="Line 51">
                <a:extLst>
                  <a:ext uri="{FF2B5EF4-FFF2-40B4-BE49-F238E27FC236}">
                    <a16:creationId xmlns:a16="http://schemas.microsoft.com/office/drawing/2014/main" id="{DFB209DE-1F68-414F-A2B8-BB922D88383C}"/>
                  </a:ext>
                </a:extLst>
              </p:cNvPr>
              <p:cNvCxnSpPr/>
              <p:nvPr/>
            </p:nvCxnSpPr>
            <p:spPr bwMode="auto">
              <a:xfrm>
                <a:off x="31575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9" name="Line 52">
                <a:extLst>
                  <a:ext uri="{FF2B5EF4-FFF2-40B4-BE49-F238E27FC236}">
                    <a16:creationId xmlns:a16="http://schemas.microsoft.com/office/drawing/2014/main" id="{9A13D4E3-361F-4A97-A065-4B6C7D8D5C47}"/>
                  </a:ext>
                </a:extLst>
              </p:cNvPr>
              <p:cNvCxnSpPr/>
              <p:nvPr/>
            </p:nvCxnSpPr>
            <p:spPr bwMode="auto">
              <a:xfrm>
                <a:off x="3157542" y="4348162"/>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60" name="Rectangle 59">
                <a:extLst>
                  <a:ext uri="{FF2B5EF4-FFF2-40B4-BE49-F238E27FC236}">
                    <a16:creationId xmlns:a16="http://schemas.microsoft.com/office/drawing/2014/main" id="{A3C45A4C-5522-43CC-B66C-DF3F712D4C24}"/>
                  </a:ext>
                </a:extLst>
              </p:cNvPr>
              <p:cNvSpPr>
                <a:spLocks noChangeArrowheads="1"/>
              </p:cNvSpPr>
              <p:nvPr/>
            </p:nvSpPr>
            <p:spPr bwMode="auto">
              <a:xfrm>
                <a:off x="3096948" y="4427231"/>
                <a:ext cx="319347" cy="51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61" name="Line 54">
                <a:extLst>
                  <a:ext uri="{FF2B5EF4-FFF2-40B4-BE49-F238E27FC236}">
                    <a16:creationId xmlns:a16="http://schemas.microsoft.com/office/drawing/2014/main" id="{03C243F5-A2D5-40C9-A2B4-553CF8655197}"/>
                  </a:ext>
                </a:extLst>
              </p:cNvPr>
              <p:cNvCxnSpPr/>
              <p:nvPr/>
            </p:nvCxnSpPr>
            <p:spPr bwMode="auto">
              <a:xfrm>
                <a:off x="32639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2" name="Line 55">
                <a:extLst>
                  <a:ext uri="{FF2B5EF4-FFF2-40B4-BE49-F238E27FC236}">
                    <a16:creationId xmlns:a16="http://schemas.microsoft.com/office/drawing/2014/main" id="{54BC4E7C-3F42-4445-9DBD-0E0A6E1A6749}"/>
                  </a:ext>
                </a:extLst>
              </p:cNvPr>
              <p:cNvCxnSpPr/>
              <p:nvPr/>
            </p:nvCxnSpPr>
            <p:spPr bwMode="auto">
              <a:xfrm>
                <a:off x="33655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3" name="Line 56">
                <a:extLst>
                  <a:ext uri="{FF2B5EF4-FFF2-40B4-BE49-F238E27FC236}">
                    <a16:creationId xmlns:a16="http://schemas.microsoft.com/office/drawing/2014/main" id="{9177ED0A-B58D-4102-94E5-E4D66E2AA4EC}"/>
                  </a:ext>
                </a:extLst>
              </p:cNvPr>
              <p:cNvCxnSpPr/>
              <p:nvPr/>
            </p:nvCxnSpPr>
            <p:spPr bwMode="auto">
              <a:xfrm>
                <a:off x="34718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4" name="Line 57">
                <a:extLst>
                  <a:ext uri="{FF2B5EF4-FFF2-40B4-BE49-F238E27FC236}">
                    <a16:creationId xmlns:a16="http://schemas.microsoft.com/office/drawing/2014/main" id="{B8662DFD-3CF5-40CA-AF83-F9126219A133}"/>
                  </a:ext>
                </a:extLst>
              </p:cNvPr>
              <p:cNvCxnSpPr/>
              <p:nvPr/>
            </p:nvCxnSpPr>
            <p:spPr bwMode="auto">
              <a:xfrm>
                <a:off x="357981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5" name="Line 58">
                <a:extLst>
                  <a:ext uri="{FF2B5EF4-FFF2-40B4-BE49-F238E27FC236}">
                    <a16:creationId xmlns:a16="http://schemas.microsoft.com/office/drawing/2014/main" id="{43FCD77D-EE0A-4416-91A3-C223E7082B9B}"/>
                  </a:ext>
                </a:extLst>
              </p:cNvPr>
              <p:cNvCxnSpPr/>
              <p:nvPr/>
            </p:nvCxnSpPr>
            <p:spPr bwMode="auto">
              <a:xfrm>
                <a:off x="36861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6" name="Line 59">
                <a:extLst>
                  <a:ext uri="{FF2B5EF4-FFF2-40B4-BE49-F238E27FC236}">
                    <a16:creationId xmlns:a16="http://schemas.microsoft.com/office/drawing/2014/main" id="{EBAF5989-B680-4B63-885B-A366C1D6C323}"/>
                  </a:ext>
                </a:extLst>
              </p:cNvPr>
              <p:cNvCxnSpPr/>
              <p:nvPr/>
            </p:nvCxnSpPr>
            <p:spPr bwMode="auto">
              <a:xfrm>
                <a:off x="37925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7" name="Line 60">
                <a:extLst>
                  <a:ext uri="{FF2B5EF4-FFF2-40B4-BE49-F238E27FC236}">
                    <a16:creationId xmlns:a16="http://schemas.microsoft.com/office/drawing/2014/main" id="{41D4532D-38C6-4AEB-900F-0E577E08D474}"/>
                  </a:ext>
                </a:extLst>
              </p:cNvPr>
              <p:cNvCxnSpPr/>
              <p:nvPr/>
            </p:nvCxnSpPr>
            <p:spPr bwMode="auto">
              <a:xfrm>
                <a:off x="38941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8" name="Line 61">
                <a:extLst>
                  <a:ext uri="{FF2B5EF4-FFF2-40B4-BE49-F238E27FC236}">
                    <a16:creationId xmlns:a16="http://schemas.microsoft.com/office/drawing/2014/main" id="{E5563760-865B-4C32-A4C7-BC121EFBEBFA}"/>
                  </a:ext>
                </a:extLst>
              </p:cNvPr>
              <p:cNvCxnSpPr/>
              <p:nvPr/>
            </p:nvCxnSpPr>
            <p:spPr bwMode="auto">
              <a:xfrm>
                <a:off x="40005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9" name="Line 62">
                <a:extLst>
                  <a:ext uri="{FF2B5EF4-FFF2-40B4-BE49-F238E27FC236}">
                    <a16:creationId xmlns:a16="http://schemas.microsoft.com/office/drawing/2014/main" id="{6F1C7934-F62D-4C20-B4CE-1FFB6F3DFA09}"/>
                  </a:ext>
                </a:extLst>
              </p:cNvPr>
              <p:cNvCxnSpPr/>
              <p:nvPr/>
            </p:nvCxnSpPr>
            <p:spPr bwMode="auto">
              <a:xfrm>
                <a:off x="41068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0" name="Line 63">
                <a:extLst>
                  <a:ext uri="{FF2B5EF4-FFF2-40B4-BE49-F238E27FC236}">
                    <a16:creationId xmlns:a16="http://schemas.microsoft.com/office/drawing/2014/main" id="{E4EE6719-B1B7-4F92-81FA-F09BAD3D70F6}"/>
                  </a:ext>
                </a:extLst>
              </p:cNvPr>
              <p:cNvCxnSpPr/>
              <p:nvPr/>
            </p:nvCxnSpPr>
            <p:spPr bwMode="auto">
              <a:xfrm>
                <a:off x="421481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1" name="Line 64">
                <a:extLst>
                  <a:ext uri="{FF2B5EF4-FFF2-40B4-BE49-F238E27FC236}">
                    <a16:creationId xmlns:a16="http://schemas.microsoft.com/office/drawing/2014/main" id="{5504AD74-49A7-4CFF-9D3E-8D05F98BC1FC}"/>
                  </a:ext>
                </a:extLst>
              </p:cNvPr>
              <p:cNvCxnSpPr/>
              <p:nvPr/>
            </p:nvCxnSpPr>
            <p:spPr bwMode="auto">
              <a:xfrm>
                <a:off x="4214817" y="4348162"/>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72" name="Rectangle 71">
                <a:extLst>
                  <a:ext uri="{FF2B5EF4-FFF2-40B4-BE49-F238E27FC236}">
                    <a16:creationId xmlns:a16="http://schemas.microsoft.com/office/drawing/2014/main" id="{A046D8C9-3C6F-4E77-84AB-EF558DC64312}"/>
                  </a:ext>
                </a:extLst>
              </p:cNvPr>
              <p:cNvSpPr>
                <a:spLocks noChangeArrowheads="1"/>
              </p:cNvSpPr>
              <p:nvPr/>
            </p:nvSpPr>
            <p:spPr bwMode="auto">
              <a:xfrm>
                <a:off x="4154133" y="4427231"/>
                <a:ext cx="285864" cy="46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73" name="Line 66">
                <a:extLst>
                  <a:ext uri="{FF2B5EF4-FFF2-40B4-BE49-F238E27FC236}">
                    <a16:creationId xmlns:a16="http://schemas.microsoft.com/office/drawing/2014/main" id="{D32C5061-D1B4-4B1A-A8A9-3DDF8BCE090E}"/>
                  </a:ext>
                </a:extLst>
              </p:cNvPr>
              <p:cNvCxnSpPr/>
              <p:nvPr/>
            </p:nvCxnSpPr>
            <p:spPr bwMode="auto">
              <a:xfrm>
                <a:off x="431483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4" name="Line 67">
                <a:extLst>
                  <a:ext uri="{FF2B5EF4-FFF2-40B4-BE49-F238E27FC236}">
                    <a16:creationId xmlns:a16="http://schemas.microsoft.com/office/drawing/2014/main" id="{C5CA025B-0443-4DA4-90C7-D48D42103043}"/>
                  </a:ext>
                </a:extLst>
              </p:cNvPr>
              <p:cNvCxnSpPr/>
              <p:nvPr/>
            </p:nvCxnSpPr>
            <p:spPr bwMode="auto">
              <a:xfrm>
                <a:off x="442119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5" name="Line 68">
                <a:extLst>
                  <a:ext uri="{FF2B5EF4-FFF2-40B4-BE49-F238E27FC236}">
                    <a16:creationId xmlns:a16="http://schemas.microsoft.com/office/drawing/2014/main" id="{8709579E-AAFE-465B-B47D-CDD936249BE7}"/>
                  </a:ext>
                </a:extLst>
              </p:cNvPr>
              <p:cNvCxnSpPr/>
              <p:nvPr/>
            </p:nvCxnSpPr>
            <p:spPr bwMode="auto">
              <a:xfrm>
                <a:off x="45291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6" name="Line 69">
                <a:extLst>
                  <a:ext uri="{FF2B5EF4-FFF2-40B4-BE49-F238E27FC236}">
                    <a16:creationId xmlns:a16="http://schemas.microsoft.com/office/drawing/2014/main" id="{0740C50C-F500-4FFB-A9DF-D182F245FEF0}"/>
                  </a:ext>
                </a:extLst>
              </p:cNvPr>
              <p:cNvCxnSpPr/>
              <p:nvPr/>
            </p:nvCxnSpPr>
            <p:spPr bwMode="auto">
              <a:xfrm>
                <a:off x="46355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7" name="Line 70">
                <a:extLst>
                  <a:ext uri="{FF2B5EF4-FFF2-40B4-BE49-F238E27FC236}">
                    <a16:creationId xmlns:a16="http://schemas.microsoft.com/office/drawing/2014/main" id="{B93912CB-274D-4843-9B10-762C904D9ECF}"/>
                  </a:ext>
                </a:extLst>
              </p:cNvPr>
              <p:cNvCxnSpPr/>
              <p:nvPr/>
            </p:nvCxnSpPr>
            <p:spPr bwMode="auto">
              <a:xfrm>
                <a:off x="474345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8" name="Line 71">
                <a:extLst>
                  <a:ext uri="{FF2B5EF4-FFF2-40B4-BE49-F238E27FC236}">
                    <a16:creationId xmlns:a16="http://schemas.microsoft.com/office/drawing/2014/main" id="{AFE0A96A-92AF-4EC9-8816-70CE8CB11D4C}"/>
                  </a:ext>
                </a:extLst>
              </p:cNvPr>
              <p:cNvCxnSpPr/>
              <p:nvPr/>
            </p:nvCxnSpPr>
            <p:spPr bwMode="auto">
              <a:xfrm>
                <a:off x="48434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9" name="Line 72">
                <a:extLst>
                  <a:ext uri="{FF2B5EF4-FFF2-40B4-BE49-F238E27FC236}">
                    <a16:creationId xmlns:a16="http://schemas.microsoft.com/office/drawing/2014/main" id="{5FD218CA-8B63-4C1B-BAFB-6CFEC2B99BD7}"/>
                  </a:ext>
                </a:extLst>
              </p:cNvPr>
              <p:cNvCxnSpPr/>
              <p:nvPr/>
            </p:nvCxnSpPr>
            <p:spPr bwMode="auto">
              <a:xfrm>
                <a:off x="494983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0" name="Line 73">
                <a:extLst>
                  <a:ext uri="{FF2B5EF4-FFF2-40B4-BE49-F238E27FC236}">
                    <a16:creationId xmlns:a16="http://schemas.microsoft.com/office/drawing/2014/main" id="{9CD9199C-DF15-40FC-A589-ADCA7992F093}"/>
                  </a:ext>
                </a:extLst>
              </p:cNvPr>
              <p:cNvCxnSpPr/>
              <p:nvPr/>
            </p:nvCxnSpPr>
            <p:spPr bwMode="auto">
              <a:xfrm>
                <a:off x="50577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1" name="Line 74">
                <a:extLst>
                  <a:ext uri="{FF2B5EF4-FFF2-40B4-BE49-F238E27FC236}">
                    <a16:creationId xmlns:a16="http://schemas.microsoft.com/office/drawing/2014/main" id="{998C525D-64A7-4700-A0CA-5C51D34DC4D0}"/>
                  </a:ext>
                </a:extLst>
              </p:cNvPr>
              <p:cNvCxnSpPr/>
              <p:nvPr/>
            </p:nvCxnSpPr>
            <p:spPr bwMode="auto">
              <a:xfrm>
                <a:off x="51641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2" name="Line 75">
                <a:extLst>
                  <a:ext uri="{FF2B5EF4-FFF2-40B4-BE49-F238E27FC236}">
                    <a16:creationId xmlns:a16="http://schemas.microsoft.com/office/drawing/2014/main" id="{1CE22B61-41DD-408B-9DFF-9107FDC4F291}"/>
                  </a:ext>
                </a:extLst>
              </p:cNvPr>
              <p:cNvCxnSpPr/>
              <p:nvPr/>
            </p:nvCxnSpPr>
            <p:spPr bwMode="auto">
              <a:xfrm>
                <a:off x="526415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3" name="Line 76">
                <a:extLst>
                  <a:ext uri="{FF2B5EF4-FFF2-40B4-BE49-F238E27FC236}">
                    <a16:creationId xmlns:a16="http://schemas.microsoft.com/office/drawing/2014/main" id="{632CAF72-534C-4606-AABC-B6BFCDE8935E}"/>
                  </a:ext>
                </a:extLst>
              </p:cNvPr>
              <p:cNvCxnSpPr/>
              <p:nvPr/>
            </p:nvCxnSpPr>
            <p:spPr bwMode="auto">
              <a:xfrm>
                <a:off x="5264155" y="4348162"/>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84" name="Rectangle 83">
                <a:extLst>
                  <a:ext uri="{FF2B5EF4-FFF2-40B4-BE49-F238E27FC236}">
                    <a16:creationId xmlns:a16="http://schemas.microsoft.com/office/drawing/2014/main" id="{41FD2DA6-2E69-4A04-9752-70B02DF3DDAE}"/>
                  </a:ext>
                </a:extLst>
              </p:cNvPr>
              <p:cNvSpPr>
                <a:spLocks noChangeArrowheads="1"/>
              </p:cNvSpPr>
              <p:nvPr/>
            </p:nvSpPr>
            <p:spPr bwMode="auto">
              <a:xfrm>
                <a:off x="5203380" y="4427231"/>
                <a:ext cx="275086" cy="46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85" name="Line 78">
                <a:extLst>
                  <a:ext uri="{FF2B5EF4-FFF2-40B4-BE49-F238E27FC236}">
                    <a16:creationId xmlns:a16="http://schemas.microsoft.com/office/drawing/2014/main" id="{89F01E3D-F063-4BD5-BAA8-240CDDCAE728}"/>
                  </a:ext>
                </a:extLst>
              </p:cNvPr>
              <p:cNvCxnSpPr/>
              <p:nvPr/>
            </p:nvCxnSpPr>
            <p:spPr bwMode="auto">
              <a:xfrm>
                <a:off x="53721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6" name="Line 79">
                <a:extLst>
                  <a:ext uri="{FF2B5EF4-FFF2-40B4-BE49-F238E27FC236}">
                    <a16:creationId xmlns:a16="http://schemas.microsoft.com/office/drawing/2014/main" id="{56E19988-39C1-445C-9B5D-DAACBD7D6B13}"/>
                  </a:ext>
                </a:extLst>
              </p:cNvPr>
              <p:cNvCxnSpPr/>
              <p:nvPr/>
            </p:nvCxnSpPr>
            <p:spPr bwMode="auto">
              <a:xfrm>
                <a:off x="54784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7" name="Line 80">
                <a:extLst>
                  <a:ext uri="{FF2B5EF4-FFF2-40B4-BE49-F238E27FC236}">
                    <a16:creationId xmlns:a16="http://schemas.microsoft.com/office/drawing/2014/main" id="{5B666618-9461-444D-A6A9-AFF88671D207}"/>
                  </a:ext>
                </a:extLst>
              </p:cNvPr>
              <p:cNvCxnSpPr/>
              <p:nvPr/>
            </p:nvCxnSpPr>
            <p:spPr bwMode="auto">
              <a:xfrm>
                <a:off x="558641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8" name="Line 81">
                <a:extLst>
                  <a:ext uri="{FF2B5EF4-FFF2-40B4-BE49-F238E27FC236}">
                    <a16:creationId xmlns:a16="http://schemas.microsoft.com/office/drawing/2014/main" id="{F39860ED-BE55-47DF-A82F-BB26AEAC46DE}"/>
                  </a:ext>
                </a:extLst>
              </p:cNvPr>
              <p:cNvCxnSpPr/>
              <p:nvPr/>
            </p:nvCxnSpPr>
            <p:spPr bwMode="auto">
              <a:xfrm>
                <a:off x="568643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9" name="Line 82">
                <a:extLst>
                  <a:ext uri="{FF2B5EF4-FFF2-40B4-BE49-F238E27FC236}">
                    <a16:creationId xmlns:a16="http://schemas.microsoft.com/office/drawing/2014/main" id="{A154C0D6-0A2D-4DBA-B18E-433794F444E6}"/>
                  </a:ext>
                </a:extLst>
              </p:cNvPr>
              <p:cNvCxnSpPr/>
              <p:nvPr/>
            </p:nvCxnSpPr>
            <p:spPr bwMode="auto">
              <a:xfrm>
                <a:off x="579279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0" name="Line 83">
                <a:extLst>
                  <a:ext uri="{FF2B5EF4-FFF2-40B4-BE49-F238E27FC236}">
                    <a16:creationId xmlns:a16="http://schemas.microsoft.com/office/drawing/2014/main" id="{12882D33-E91A-44E7-AB73-178B41E65873}"/>
                  </a:ext>
                </a:extLst>
              </p:cNvPr>
              <p:cNvCxnSpPr/>
              <p:nvPr/>
            </p:nvCxnSpPr>
            <p:spPr bwMode="auto">
              <a:xfrm>
                <a:off x="59007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1" name="Line 84">
                <a:extLst>
                  <a:ext uri="{FF2B5EF4-FFF2-40B4-BE49-F238E27FC236}">
                    <a16:creationId xmlns:a16="http://schemas.microsoft.com/office/drawing/2014/main" id="{B1538F2B-4CBB-4A45-AA88-288D46D020D0}"/>
                  </a:ext>
                </a:extLst>
              </p:cNvPr>
              <p:cNvCxnSpPr/>
              <p:nvPr/>
            </p:nvCxnSpPr>
            <p:spPr bwMode="auto">
              <a:xfrm>
                <a:off x="60071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2" name="Line 85">
                <a:extLst>
                  <a:ext uri="{FF2B5EF4-FFF2-40B4-BE49-F238E27FC236}">
                    <a16:creationId xmlns:a16="http://schemas.microsoft.com/office/drawing/2014/main" id="{10D92F54-0A90-443B-956D-EB4D7C8BFD4B}"/>
                  </a:ext>
                </a:extLst>
              </p:cNvPr>
              <p:cNvCxnSpPr/>
              <p:nvPr/>
            </p:nvCxnSpPr>
            <p:spPr bwMode="auto">
              <a:xfrm>
                <a:off x="61134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3" name="Line 86">
                <a:extLst>
                  <a:ext uri="{FF2B5EF4-FFF2-40B4-BE49-F238E27FC236}">
                    <a16:creationId xmlns:a16="http://schemas.microsoft.com/office/drawing/2014/main" id="{72F4DF60-8BE3-431C-9B43-626B5D7159E6}"/>
                  </a:ext>
                </a:extLst>
              </p:cNvPr>
              <p:cNvCxnSpPr/>
              <p:nvPr/>
            </p:nvCxnSpPr>
            <p:spPr bwMode="auto">
              <a:xfrm>
                <a:off x="62150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4" name="Line 87">
                <a:extLst>
                  <a:ext uri="{FF2B5EF4-FFF2-40B4-BE49-F238E27FC236}">
                    <a16:creationId xmlns:a16="http://schemas.microsoft.com/office/drawing/2014/main" id="{D0EAD089-7BDC-490F-B519-230E93143279}"/>
                  </a:ext>
                </a:extLst>
              </p:cNvPr>
              <p:cNvCxnSpPr/>
              <p:nvPr/>
            </p:nvCxnSpPr>
            <p:spPr bwMode="auto">
              <a:xfrm>
                <a:off x="632143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5" name="Line 88">
                <a:extLst>
                  <a:ext uri="{FF2B5EF4-FFF2-40B4-BE49-F238E27FC236}">
                    <a16:creationId xmlns:a16="http://schemas.microsoft.com/office/drawing/2014/main" id="{FD564F3D-BCA1-46EB-B3E0-29F4FAD5EDE5}"/>
                  </a:ext>
                </a:extLst>
              </p:cNvPr>
              <p:cNvCxnSpPr/>
              <p:nvPr/>
            </p:nvCxnSpPr>
            <p:spPr bwMode="auto">
              <a:xfrm>
                <a:off x="6321430" y="4348162"/>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96" name="Rectangle 95">
                <a:extLst>
                  <a:ext uri="{FF2B5EF4-FFF2-40B4-BE49-F238E27FC236}">
                    <a16:creationId xmlns:a16="http://schemas.microsoft.com/office/drawing/2014/main" id="{5EE5900A-3882-49DC-AE18-3941629E246E}"/>
                  </a:ext>
                </a:extLst>
              </p:cNvPr>
              <p:cNvSpPr>
                <a:spLocks noChangeArrowheads="1"/>
              </p:cNvSpPr>
              <p:nvPr/>
            </p:nvSpPr>
            <p:spPr bwMode="auto">
              <a:xfrm>
                <a:off x="6260566" y="4427229"/>
                <a:ext cx="310334" cy="3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97" name="Line 90">
                <a:extLst>
                  <a:ext uri="{FF2B5EF4-FFF2-40B4-BE49-F238E27FC236}">
                    <a16:creationId xmlns:a16="http://schemas.microsoft.com/office/drawing/2014/main" id="{CD7BA80C-706C-46C8-A8DE-A57B1C65EF37}"/>
                  </a:ext>
                </a:extLst>
              </p:cNvPr>
              <p:cNvCxnSpPr/>
              <p:nvPr/>
            </p:nvCxnSpPr>
            <p:spPr bwMode="auto">
              <a:xfrm>
                <a:off x="64293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8" name="Line 91">
                <a:extLst>
                  <a:ext uri="{FF2B5EF4-FFF2-40B4-BE49-F238E27FC236}">
                    <a16:creationId xmlns:a16="http://schemas.microsoft.com/office/drawing/2014/main" id="{B7B69C90-C9C5-49F1-A53F-1FA79A256489}"/>
                  </a:ext>
                </a:extLst>
              </p:cNvPr>
              <p:cNvCxnSpPr/>
              <p:nvPr/>
            </p:nvCxnSpPr>
            <p:spPr bwMode="auto">
              <a:xfrm>
                <a:off x="65357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9" name="Line 92">
                <a:extLst>
                  <a:ext uri="{FF2B5EF4-FFF2-40B4-BE49-F238E27FC236}">
                    <a16:creationId xmlns:a16="http://schemas.microsoft.com/office/drawing/2014/main" id="{5FACE50A-374D-4C82-A1CF-1F9499DB39F0}"/>
                  </a:ext>
                </a:extLst>
              </p:cNvPr>
              <p:cNvCxnSpPr/>
              <p:nvPr/>
            </p:nvCxnSpPr>
            <p:spPr bwMode="auto">
              <a:xfrm>
                <a:off x="663575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0" name="Line 93">
                <a:extLst>
                  <a:ext uri="{FF2B5EF4-FFF2-40B4-BE49-F238E27FC236}">
                    <a16:creationId xmlns:a16="http://schemas.microsoft.com/office/drawing/2014/main" id="{BDA04469-6BEC-4077-B865-635FFE4F6EE8}"/>
                  </a:ext>
                </a:extLst>
              </p:cNvPr>
              <p:cNvCxnSpPr/>
              <p:nvPr/>
            </p:nvCxnSpPr>
            <p:spPr bwMode="auto">
              <a:xfrm>
                <a:off x="67437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1" name="Line 94">
                <a:extLst>
                  <a:ext uri="{FF2B5EF4-FFF2-40B4-BE49-F238E27FC236}">
                    <a16:creationId xmlns:a16="http://schemas.microsoft.com/office/drawing/2014/main" id="{26588035-A4CE-44E1-A22B-56CC22290BC3}"/>
                  </a:ext>
                </a:extLst>
              </p:cNvPr>
              <p:cNvCxnSpPr/>
              <p:nvPr/>
            </p:nvCxnSpPr>
            <p:spPr bwMode="auto">
              <a:xfrm>
                <a:off x="68500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2" name="Line 95">
                <a:extLst>
                  <a:ext uri="{FF2B5EF4-FFF2-40B4-BE49-F238E27FC236}">
                    <a16:creationId xmlns:a16="http://schemas.microsoft.com/office/drawing/2014/main" id="{05451467-53E4-4282-86EE-18746FD50017}"/>
                  </a:ext>
                </a:extLst>
              </p:cNvPr>
              <p:cNvCxnSpPr/>
              <p:nvPr/>
            </p:nvCxnSpPr>
            <p:spPr bwMode="auto">
              <a:xfrm>
                <a:off x="695643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3" name="Line 96">
                <a:extLst>
                  <a:ext uri="{FF2B5EF4-FFF2-40B4-BE49-F238E27FC236}">
                    <a16:creationId xmlns:a16="http://schemas.microsoft.com/office/drawing/2014/main" id="{8D46BAAD-61D2-434C-93BD-035CA73841D5}"/>
                  </a:ext>
                </a:extLst>
              </p:cNvPr>
              <p:cNvCxnSpPr/>
              <p:nvPr/>
            </p:nvCxnSpPr>
            <p:spPr bwMode="auto">
              <a:xfrm>
                <a:off x="70643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4" name="Line 97">
                <a:extLst>
                  <a:ext uri="{FF2B5EF4-FFF2-40B4-BE49-F238E27FC236}">
                    <a16:creationId xmlns:a16="http://schemas.microsoft.com/office/drawing/2014/main" id="{995E1983-531B-4178-8766-FF318CFB220E}"/>
                  </a:ext>
                </a:extLst>
              </p:cNvPr>
              <p:cNvCxnSpPr/>
              <p:nvPr/>
            </p:nvCxnSpPr>
            <p:spPr bwMode="auto">
              <a:xfrm>
                <a:off x="716439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5" name="Line 98">
                <a:extLst>
                  <a:ext uri="{FF2B5EF4-FFF2-40B4-BE49-F238E27FC236}">
                    <a16:creationId xmlns:a16="http://schemas.microsoft.com/office/drawing/2014/main" id="{39DE02A6-CB03-496E-808C-E5528C5D1C1F}"/>
                  </a:ext>
                </a:extLst>
              </p:cNvPr>
              <p:cNvCxnSpPr/>
              <p:nvPr/>
            </p:nvCxnSpPr>
            <p:spPr bwMode="auto">
              <a:xfrm>
                <a:off x="727075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6" name="Line 99">
                <a:extLst>
                  <a:ext uri="{FF2B5EF4-FFF2-40B4-BE49-F238E27FC236}">
                    <a16:creationId xmlns:a16="http://schemas.microsoft.com/office/drawing/2014/main" id="{87698A1D-7FB6-4E27-992E-A984775CF867}"/>
                  </a:ext>
                </a:extLst>
              </p:cNvPr>
              <p:cNvCxnSpPr/>
              <p:nvPr/>
            </p:nvCxnSpPr>
            <p:spPr bwMode="auto">
              <a:xfrm>
                <a:off x="73787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7" name="Line 100">
                <a:extLst>
                  <a:ext uri="{FF2B5EF4-FFF2-40B4-BE49-F238E27FC236}">
                    <a16:creationId xmlns:a16="http://schemas.microsoft.com/office/drawing/2014/main" id="{81F57993-E8AE-4957-BEA1-606AAC8636A5}"/>
                  </a:ext>
                </a:extLst>
              </p:cNvPr>
              <p:cNvCxnSpPr/>
              <p:nvPr/>
            </p:nvCxnSpPr>
            <p:spPr bwMode="auto">
              <a:xfrm>
                <a:off x="7378705" y="4348162"/>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108" name="Rectangle 107">
                <a:extLst>
                  <a:ext uri="{FF2B5EF4-FFF2-40B4-BE49-F238E27FC236}">
                    <a16:creationId xmlns:a16="http://schemas.microsoft.com/office/drawing/2014/main" id="{357BFBCD-5011-476F-B083-04E86288FB98}"/>
                  </a:ext>
                </a:extLst>
              </p:cNvPr>
              <p:cNvSpPr>
                <a:spLocks noChangeArrowheads="1"/>
              </p:cNvSpPr>
              <p:nvPr/>
            </p:nvSpPr>
            <p:spPr bwMode="auto">
              <a:xfrm>
                <a:off x="7317243" y="4427231"/>
                <a:ext cx="303294" cy="3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marL="0" marR="0" algn="just" eaLnBrk="0" fontAlgn="base" hangingPunct="0">
                  <a:spcBef>
                    <a:spcPts val="0"/>
                  </a:spcBef>
                  <a:spcAft>
                    <a:spcPts val="0"/>
                  </a:spcAft>
                </a:pPr>
                <a:r>
                  <a:rPr lang="en-US" sz="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n-US" sz="1200">
                  <a:solidFill>
                    <a:srgbClr val="000000"/>
                  </a:solidFill>
                  <a:effectLst/>
                  <a:latin typeface="Times New Roman" panose="02020603050405020304" pitchFamily="18" charset="0"/>
                  <a:ea typeface="Times New Roman" panose="02020603050405020304" pitchFamily="18" charset="0"/>
                </a:endParaRPr>
              </a:p>
            </p:txBody>
          </p:sp>
          <p:cxnSp>
            <p:nvCxnSpPr>
              <p:cNvPr id="109" name="Line 102">
                <a:extLst>
                  <a:ext uri="{FF2B5EF4-FFF2-40B4-BE49-F238E27FC236}">
                    <a16:creationId xmlns:a16="http://schemas.microsoft.com/office/drawing/2014/main" id="{77C9D0E4-28CC-45C9-84ED-FE42FB503874}"/>
                  </a:ext>
                </a:extLst>
              </p:cNvPr>
              <p:cNvCxnSpPr/>
              <p:nvPr/>
            </p:nvCxnSpPr>
            <p:spPr bwMode="auto">
              <a:xfrm>
                <a:off x="74850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0" name="Line 103">
                <a:extLst>
                  <a:ext uri="{FF2B5EF4-FFF2-40B4-BE49-F238E27FC236}">
                    <a16:creationId xmlns:a16="http://schemas.microsoft.com/office/drawing/2014/main" id="{3757BC45-3B4C-4E53-99FC-A8083B07682B}"/>
                  </a:ext>
                </a:extLst>
              </p:cNvPr>
              <p:cNvCxnSpPr/>
              <p:nvPr/>
            </p:nvCxnSpPr>
            <p:spPr bwMode="auto">
              <a:xfrm>
                <a:off x="758508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1" name="Line 104">
                <a:extLst>
                  <a:ext uri="{FF2B5EF4-FFF2-40B4-BE49-F238E27FC236}">
                    <a16:creationId xmlns:a16="http://schemas.microsoft.com/office/drawing/2014/main" id="{7A7C24A4-9DCF-47EA-AC22-5E68CB1C30B8}"/>
                  </a:ext>
                </a:extLst>
              </p:cNvPr>
              <p:cNvCxnSpPr/>
              <p:nvPr/>
            </p:nvCxnSpPr>
            <p:spPr bwMode="auto">
              <a:xfrm>
                <a:off x="769303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2" name="Line 105">
                <a:extLst>
                  <a:ext uri="{FF2B5EF4-FFF2-40B4-BE49-F238E27FC236}">
                    <a16:creationId xmlns:a16="http://schemas.microsoft.com/office/drawing/2014/main" id="{0786D935-0B25-4EAD-91E3-B727998C66E0}"/>
                  </a:ext>
                </a:extLst>
              </p:cNvPr>
              <p:cNvCxnSpPr/>
              <p:nvPr/>
            </p:nvCxnSpPr>
            <p:spPr bwMode="auto">
              <a:xfrm>
                <a:off x="779939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3" name="Line 106">
                <a:extLst>
                  <a:ext uri="{FF2B5EF4-FFF2-40B4-BE49-F238E27FC236}">
                    <a16:creationId xmlns:a16="http://schemas.microsoft.com/office/drawing/2014/main" id="{A82BA049-1487-48FE-8A01-BFFEA3E80A2F}"/>
                  </a:ext>
                </a:extLst>
              </p:cNvPr>
              <p:cNvCxnSpPr/>
              <p:nvPr/>
            </p:nvCxnSpPr>
            <p:spPr bwMode="auto">
              <a:xfrm>
                <a:off x="7907342"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4" name="Line 107">
                <a:extLst>
                  <a:ext uri="{FF2B5EF4-FFF2-40B4-BE49-F238E27FC236}">
                    <a16:creationId xmlns:a16="http://schemas.microsoft.com/office/drawing/2014/main" id="{2A9DC960-3735-41B3-B1C7-F50737AF3295}"/>
                  </a:ext>
                </a:extLst>
              </p:cNvPr>
              <p:cNvCxnSpPr/>
              <p:nvPr/>
            </p:nvCxnSpPr>
            <p:spPr bwMode="auto">
              <a:xfrm>
                <a:off x="8013705"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5" name="Line 108">
                <a:extLst>
                  <a:ext uri="{FF2B5EF4-FFF2-40B4-BE49-F238E27FC236}">
                    <a16:creationId xmlns:a16="http://schemas.microsoft.com/office/drawing/2014/main" id="{B5CEFE63-C293-4B01-B35B-F8244397AB30}"/>
                  </a:ext>
                </a:extLst>
              </p:cNvPr>
              <p:cNvCxnSpPr/>
              <p:nvPr/>
            </p:nvCxnSpPr>
            <p:spPr bwMode="auto">
              <a:xfrm>
                <a:off x="811371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6" name="Line 109">
                <a:extLst>
                  <a:ext uri="{FF2B5EF4-FFF2-40B4-BE49-F238E27FC236}">
                    <a16:creationId xmlns:a16="http://schemas.microsoft.com/office/drawing/2014/main" id="{00022029-1F76-4D6F-8F7E-B5324D5EBA58}"/>
                  </a:ext>
                </a:extLst>
              </p:cNvPr>
              <p:cNvCxnSpPr/>
              <p:nvPr/>
            </p:nvCxnSpPr>
            <p:spPr bwMode="auto">
              <a:xfrm>
                <a:off x="8221667"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7" name="Line 110">
                <a:extLst>
                  <a:ext uri="{FF2B5EF4-FFF2-40B4-BE49-F238E27FC236}">
                    <a16:creationId xmlns:a16="http://schemas.microsoft.com/office/drawing/2014/main" id="{3804AA90-918B-4513-B523-94B49A280E5B}"/>
                  </a:ext>
                </a:extLst>
              </p:cNvPr>
              <p:cNvCxnSpPr/>
              <p:nvPr/>
            </p:nvCxnSpPr>
            <p:spPr bwMode="auto">
              <a:xfrm>
                <a:off x="8328030" y="4348162"/>
                <a:ext cx="0" cy="3333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cxnSp>
          <p:sp>
            <p:nvSpPr>
              <p:cNvPr id="118" name="Freeform 111">
                <a:extLst>
                  <a:ext uri="{FF2B5EF4-FFF2-40B4-BE49-F238E27FC236}">
                    <a16:creationId xmlns:a16="http://schemas.microsoft.com/office/drawing/2014/main" id="{7CF6D731-BC43-4F4C-B700-6008C47B663A}"/>
                  </a:ext>
                </a:extLst>
              </p:cNvPr>
              <p:cNvSpPr>
                <a:spLocks/>
              </p:cNvSpPr>
              <p:nvPr/>
            </p:nvSpPr>
            <p:spPr bwMode="auto">
              <a:xfrm>
                <a:off x="539458" y="-517690"/>
                <a:ext cx="7905750" cy="2501909"/>
              </a:xfrm>
              <a:custGeom>
                <a:avLst/>
                <a:gdLst>
                  <a:gd name="T0" fmla="*/ 72 w 4980"/>
                  <a:gd name="T1" fmla="*/ 416 h 900"/>
                  <a:gd name="T2" fmla="*/ 147 w 4980"/>
                  <a:gd name="T3" fmla="*/ 652 h 900"/>
                  <a:gd name="T4" fmla="*/ 223 w 4980"/>
                  <a:gd name="T5" fmla="*/ 723 h 900"/>
                  <a:gd name="T6" fmla="*/ 295 w 4980"/>
                  <a:gd name="T7" fmla="*/ 744 h 900"/>
                  <a:gd name="T8" fmla="*/ 371 w 4980"/>
                  <a:gd name="T9" fmla="*/ 749 h 900"/>
                  <a:gd name="T10" fmla="*/ 455 w 4980"/>
                  <a:gd name="T11" fmla="*/ 627 h 900"/>
                  <a:gd name="T12" fmla="*/ 535 w 4980"/>
                  <a:gd name="T13" fmla="*/ 774 h 900"/>
                  <a:gd name="T14" fmla="*/ 611 w 4980"/>
                  <a:gd name="T15" fmla="*/ 513 h 900"/>
                  <a:gd name="T16" fmla="*/ 687 w 4980"/>
                  <a:gd name="T17" fmla="*/ 698 h 900"/>
                  <a:gd name="T18" fmla="*/ 763 w 4980"/>
                  <a:gd name="T19" fmla="*/ 765 h 900"/>
                  <a:gd name="T20" fmla="*/ 843 w 4980"/>
                  <a:gd name="T21" fmla="*/ 761 h 900"/>
                  <a:gd name="T22" fmla="*/ 918 w 4980"/>
                  <a:gd name="T23" fmla="*/ 770 h 900"/>
                  <a:gd name="T24" fmla="*/ 994 w 4980"/>
                  <a:gd name="T25" fmla="*/ 728 h 900"/>
                  <a:gd name="T26" fmla="*/ 1070 w 4980"/>
                  <a:gd name="T27" fmla="*/ 770 h 900"/>
                  <a:gd name="T28" fmla="*/ 1154 w 4980"/>
                  <a:gd name="T29" fmla="*/ 765 h 900"/>
                  <a:gd name="T30" fmla="*/ 1222 w 4980"/>
                  <a:gd name="T31" fmla="*/ 294 h 900"/>
                  <a:gd name="T32" fmla="*/ 1293 w 4980"/>
                  <a:gd name="T33" fmla="*/ 332 h 900"/>
                  <a:gd name="T34" fmla="*/ 1365 w 4980"/>
                  <a:gd name="T35" fmla="*/ 715 h 900"/>
                  <a:gd name="T36" fmla="*/ 1445 w 4980"/>
                  <a:gd name="T37" fmla="*/ 294 h 900"/>
                  <a:gd name="T38" fmla="*/ 1517 w 4980"/>
                  <a:gd name="T39" fmla="*/ 761 h 900"/>
                  <a:gd name="T40" fmla="*/ 1601 w 4980"/>
                  <a:gd name="T41" fmla="*/ 757 h 900"/>
                  <a:gd name="T42" fmla="*/ 1673 w 4980"/>
                  <a:gd name="T43" fmla="*/ 761 h 900"/>
                  <a:gd name="T44" fmla="*/ 1749 w 4980"/>
                  <a:gd name="T45" fmla="*/ 681 h 900"/>
                  <a:gd name="T46" fmla="*/ 1820 w 4980"/>
                  <a:gd name="T47" fmla="*/ 753 h 900"/>
                  <a:gd name="T48" fmla="*/ 1896 w 4980"/>
                  <a:gd name="T49" fmla="*/ 732 h 900"/>
                  <a:gd name="T50" fmla="*/ 1972 w 4980"/>
                  <a:gd name="T51" fmla="*/ 706 h 900"/>
                  <a:gd name="T52" fmla="*/ 2043 w 4980"/>
                  <a:gd name="T53" fmla="*/ 770 h 900"/>
                  <a:gd name="T54" fmla="*/ 2128 w 4980"/>
                  <a:gd name="T55" fmla="*/ 782 h 900"/>
                  <a:gd name="T56" fmla="*/ 2199 w 4980"/>
                  <a:gd name="T57" fmla="*/ 757 h 900"/>
                  <a:gd name="T58" fmla="*/ 2271 w 4980"/>
                  <a:gd name="T59" fmla="*/ 828 h 900"/>
                  <a:gd name="T60" fmla="*/ 2355 w 4980"/>
                  <a:gd name="T61" fmla="*/ 828 h 900"/>
                  <a:gd name="T62" fmla="*/ 2427 w 4980"/>
                  <a:gd name="T63" fmla="*/ 765 h 900"/>
                  <a:gd name="T64" fmla="*/ 2507 w 4980"/>
                  <a:gd name="T65" fmla="*/ 736 h 900"/>
                  <a:gd name="T66" fmla="*/ 2579 w 4980"/>
                  <a:gd name="T67" fmla="*/ 799 h 900"/>
                  <a:gd name="T68" fmla="*/ 2659 w 4980"/>
                  <a:gd name="T69" fmla="*/ 849 h 900"/>
                  <a:gd name="T70" fmla="*/ 2735 w 4980"/>
                  <a:gd name="T71" fmla="*/ 845 h 900"/>
                  <a:gd name="T72" fmla="*/ 2815 w 4980"/>
                  <a:gd name="T73" fmla="*/ 837 h 900"/>
                  <a:gd name="T74" fmla="*/ 2899 w 4980"/>
                  <a:gd name="T75" fmla="*/ 845 h 900"/>
                  <a:gd name="T76" fmla="*/ 2983 w 4980"/>
                  <a:gd name="T77" fmla="*/ 845 h 900"/>
                  <a:gd name="T78" fmla="*/ 3063 w 4980"/>
                  <a:gd name="T79" fmla="*/ 824 h 900"/>
                  <a:gd name="T80" fmla="*/ 3143 w 4980"/>
                  <a:gd name="T81" fmla="*/ 820 h 900"/>
                  <a:gd name="T82" fmla="*/ 3228 w 4980"/>
                  <a:gd name="T83" fmla="*/ 841 h 900"/>
                  <a:gd name="T84" fmla="*/ 3312 w 4980"/>
                  <a:gd name="T85" fmla="*/ 866 h 900"/>
                  <a:gd name="T86" fmla="*/ 3396 w 4980"/>
                  <a:gd name="T87" fmla="*/ 870 h 900"/>
                  <a:gd name="T88" fmla="*/ 3472 w 4980"/>
                  <a:gd name="T89" fmla="*/ 870 h 900"/>
                  <a:gd name="T90" fmla="*/ 3548 w 4980"/>
                  <a:gd name="T91" fmla="*/ 816 h 900"/>
                  <a:gd name="T92" fmla="*/ 3628 w 4980"/>
                  <a:gd name="T93" fmla="*/ 845 h 900"/>
                  <a:gd name="T94" fmla="*/ 3704 w 4980"/>
                  <a:gd name="T95" fmla="*/ 799 h 900"/>
                  <a:gd name="T96" fmla="*/ 3784 w 4980"/>
                  <a:gd name="T97" fmla="*/ 862 h 900"/>
                  <a:gd name="T98" fmla="*/ 3868 w 4980"/>
                  <a:gd name="T99" fmla="*/ 833 h 900"/>
                  <a:gd name="T100" fmla="*/ 3952 w 4980"/>
                  <a:gd name="T101" fmla="*/ 837 h 900"/>
                  <a:gd name="T102" fmla="*/ 4028 w 4980"/>
                  <a:gd name="T103" fmla="*/ 883 h 900"/>
                  <a:gd name="T104" fmla="*/ 4112 w 4980"/>
                  <a:gd name="T105" fmla="*/ 883 h 900"/>
                  <a:gd name="T106" fmla="*/ 4197 w 4980"/>
                  <a:gd name="T107" fmla="*/ 845 h 900"/>
                  <a:gd name="T108" fmla="*/ 4281 w 4980"/>
                  <a:gd name="T109" fmla="*/ 862 h 900"/>
                  <a:gd name="T110" fmla="*/ 4365 w 4980"/>
                  <a:gd name="T111" fmla="*/ 866 h 900"/>
                  <a:gd name="T112" fmla="*/ 4445 w 4980"/>
                  <a:gd name="T113" fmla="*/ 870 h 900"/>
                  <a:gd name="T114" fmla="*/ 4530 w 4980"/>
                  <a:gd name="T115" fmla="*/ 879 h 900"/>
                  <a:gd name="T116" fmla="*/ 4614 w 4980"/>
                  <a:gd name="T117" fmla="*/ 883 h 900"/>
                  <a:gd name="T118" fmla="*/ 4694 w 4980"/>
                  <a:gd name="T119" fmla="*/ 883 h 900"/>
                  <a:gd name="T120" fmla="*/ 4778 w 4980"/>
                  <a:gd name="T121" fmla="*/ 887 h 900"/>
                  <a:gd name="T122" fmla="*/ 4858 w 4980"/>
                  <a:gd name="T123" fmla="*/ 883 h 900"/>
                  <a:gd name="T124" fmla="*/ 4938 w 4980"/>
                  <a:gd name="T125" fmla="*/ 866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0" h="900">
                    <a:moveTo>
                      <a:pt x="0" y="568"/>
                    </a:moveTo>
                    <a:lnTo>
                      <a:pt x="4" y="585"/>
                    </a:lnTo>
                    <a:lnTo>
                      <a:pt x="8" y="593"/>
                    </a:lnTo>
                    <a:lnTo>
                      <a:pt x="13" y="580"/>
                    </a:lnTo>
                    <a:lnTo>
                      <a:pt x="17" y="601"/>
                    </a:lnTo>
                    <a:lnTo>
                      <a:pt x="21" y="585"/>
                    </a:lnTo>
                    <a:lnTo>
                      <a:pt x="25" y="585"/>
                    </a:lnTo>
                    <a:lnTo>
                      <a:pt x="25" y="597"/>
                    </a:lnTo>
                    <a:lnTo>
                      <a:pt x="29" y="597"/>
                    </a:lnTo>
                    <a:lnTo>
                      <a:pt x="34" y="585"/>
                    </a:lnTo>
                    <a:lnTo>
                      <a:pt x="38" y="589"/>
                    </a:lnTo>
                    <a:lnTo>
                      <a:pt x="42" y="572"/>
                    </a:lnTo>
                    <a:lnTo>
                      <a:pt x="46" y="547"/>
                    </a:lnTo>
                    <a:lnTo>
                      <a:pt x="50" y="555"/>
                    </a:lnTo>
                    <a:lnTo>
                      <a:pt x="55" y="555"/>
                    </a:lnTo>
                    <a:lnTo>
                      <a:pt x="55" y="538"/>
                    </a:lnTo>
                    <a:lnTo>
                      <a:pt x="59" y="521"/>
                    </a:lnTo>
                    <a:lnTo>
                      <a:pt x="63" y="492"/>
                    </a:lnTo>
                    <a:lnTo>
                      <a:pt x="67" y="471"/>
                    </a:lnTo>
                    <a:lnTo>
                      <a:pt x="72" y="416"/>
                    </a:lnTo>
                    <a:lnTo>
                      <a:pt x="72" y="366"/>
                    </a:lnTo>
                    <a:lnTo>
                      <a:pt x="76" y="311"/>
                    </a:lnTo>
                    <a:lnTo>
                      <a:pt x="80" y="189"/>
                    </a:lnTo>
                    <a:lnTo>
                      <a:pt x="84" y="25"/>
                    </a:lnTo>
                    <a:lnTo>
                      <a:pt x="88" y="172"/>
                    </a:lnTo>
                    <a:lnTo>
                      <a:pt x="88" y="496"/>
                    </a:lnTo>
                    <a:lnTo>
                      <a:pt x="93" y="551"/>
                    </a:lnTo>
                    <a:lnTo>
                      <a:pt x="97" y="610"/>
                    </a:lnTo>
                    <a:lnTo>
                      <a:pt x="101" y="639"/>
                    </a:lnTo>
                    <a:lnTo>
                      <a:pt x="105" y="627"/>
                    </a:lnTo>
                    <a:lnTo>
                      <a:pt x="109" y="627"/>
                    </a:lnTo>
                    <a:lnTo>
                      <a:pt x="114" y="635"/>
                    </a:lnTo>
                    <a:lnTo>
                      <a:pt x="118" y="622"/>
                    </a:lnTo>
                    <a:lnTo>
                      <a:pt x="122" y="656"/>
                    </a:lnTo>
                    <a:lnTo>
                      <a:pt x="126" y="643"/>
                    </a:lnTo>
                    <a:lnTo>
                      <a:pt x="131" y="652"/>
                    </a:lnTo>
                    <a:lnTo>
                      <a:pt x="135" y="648"/>
                    </a:lnTo>
                    <a:lnTo>
                      <a:pt x="139" y="660"/>
                    </a:lnTo>
                    <a:lnTo>
                      <a:pt x="143" y="664"/>
                    </a:lnTo>
                    <a:lnTo>
                      <a:pt x="147" y="652"/>
                    </a:lnTo>
                    <a:lnTo>
                      <a:pt x="147" y="681"/>
                    </a:lnTo>
                    <a:lnTo>
                      <a:pt x="152" y="656"/>
                    </a:lnTo>
                    <a:lnTo>
                      <a:pt x="156" y="669"/>
                    </a:lnTo>
                    <a:lnTo>
                      <a:pt x="160" y="673"/>
                    </a:lnTo>
                    <a:lnTo>
                      <a:pt x="164" y="677"/>
                    </a:lnTo>
                    <a:lnTo>
                      <a:pt x="168" y="681"/>
                    </a:lnTo>
                    <a:lnTo>
                      <a:pt x="173" y="694"/>
                    </a:lnTo>
                    <a:lnTo>
                      <a:pt x="177" y="681"/>
                    </a:lnTo>
                    <a:lnTo>
                      <a:pt x="181" y="694"/>
                    </a:lnTo>
                    <a:lnTo>
                      <a:pt x="181" y="681"/>
                    </a:lnTo>
                    <a:lnTo>
                      <a:pt x="185" y="677"/>
                    </a:lnTo>
                    <a:lnTo>
                      <a:pt x="190" y="685"/>
                    </a:lnTo>
                    <a:lnTo>
                      <a:pt x="194" y="690"/>
                    </a:lnTo>
                    <a:lnTo>
                      <a:pt x="198" y="685"/>
                    </a:lnTo>
                    <a:lnTo>
                      <a:pt x="202" y="694"/>
                    </a:lnTo>
                    <a:lnTo>
                      <a:pt x="206" y="706"/>
                    </a:lnTo>
                    <a:lnTo>
                      <a:pt x="211" y="715"/>
                    </a:lnTo>
                    <a:lnTo>
                      <a:pt x="215" y="723"/>
                    </a:lnTo>
                    <a:lnTo>
                      <a:pt x="219" y="719"/>
                    </a:lnTo>
                    <a:lnTo>
                      <a:pt x="223" y="723"/>
                    </a:lnTo>
                    <a:lnTo>
                      <a:pt x="227" y="711"/>
                    </a:lnTo>
                    <a:lnTo>
                      <a:pt x="227" y="694"/>
                    </a:lnTo>
                    <a:lnTo>
                      <a:pt x="232" y="711"/>
                    </a:lnTo>
                    <a:lnTo>
                      <a:pt x="236" y="728"/>
                    </a:lnTo>
                    <a:lnTo>
                      <a:pt x="240" y="715"/>
                    </a:lnTo>
                    <a:lnTo>
                      <a:pt x="244" y="702"/>
                    </a:lnTo>
                    <a:lnTo>
                      <a:pt x="248" y="711"/>
                    </a:lnTo>
                    <a:lnTo>
                      <a:pt x="253" y="715"/>
                    </a:lnTo>
                    <a:lnTo>
                      <a:pt x="257" y="728"/>
                    </a:lnTo>
                    <a:lnTo>
                      <a:pt x="261" y="723"/>
                    </a:lnTo>
                    <a:lnTo>
                      <a:pt x="261" y="736"/>
                    </a:lnTo>
                    <a:lnTo>
                      <a:pt x="265" y="728"/>
                    </a:lnTo>
                    <a:lnTo>
                      <a:pt x="270" y="723"/>
                    </a:lnTo>
                    <a:lnTo>
                      <a:pt x="274" y="723"/>
                    </a:lnTo>
                    <a:lnTo>
                      <a:pt x="274" y="744"/>
                    </a:lnTo>
                    <a:lnTo>
                      <a:pt x="278" y="740"/>
                    </a:lnTo>
                    <a:lnTo>
                      <a:pt x="282" y="740"/>
                    </a:lnTo>
                    <a:lnTo>
                      <a:pt x="286" y="736"/>
                    </a:lnTo>
                    <a:lnTo>
                      <a:pt x="291" y="740"/>
                    </a:lnTo>
                    <a:lnTo>
                      <a:pt x="295" y="744"/>
                    </a:lnTo>
                    <a:lnTo>
                      <a:pt x="299" y="749"/>
                    </a:lnTo>
                    <a:lnTo>
                      <a:pt x="303" y="740"/>
                    </a:lnTo>
                    <a:lnTo>
                      <a:pt x="307" y="732"/>
                    </a:lnTo>
                    <a:lnTo>
                      <a:pt x="312" y="732"/>
                    </a:lnTo>
                    <a:lnTo>
                      <a:pt x="316" y="736"/>
                    </a:lnTo>
                    <a:lnTo>
                      <a:pt x="320" y="740"/>
                    </a:lnTo>
                    <a:lnTo>
                      <a:pt x="324" y="740"/>
                    </a:lnTo>
                    <a:lnTo>
                      <a:pt x="324" y="728"/>
                    </a:lnTo>
                    <a:lnTo>
                      <a:pt x="329" y="706"/>
                    </a:lnTo>
                    <a:lnTo>
                      <a:pt x="333" y="677"/>
                    </a:lnTo>
                    <a:lnTo>
                      <a:pt x="337" y="664"/>
                    </a:lnTo>
                    <a:lnTo>
                      <a:pt x="337" y="606"/>
                    </a:lnTo>
                    <a:lnTo>
                      <a:pt x="341" y="580"/>
                    </a:lnTo>
                    <a:lnTo>
                      <a:pt x="345" y="652"/>
                    </a:lnTo>
                    <a:lnTo>
                      <a:pt x="350" y="728"/>
                    </a:lnTo>
                    <a:lnTo>
                      <a:pt x="354" y="740"/>
                    </a:lnTo>
                    <a:lnTo>
                      <a:pt x="358" y="749"/>
                    </a:lnTo>
                    <a:lnTo>
                      <a:pt x="362" y="744"/>
                    </a:lnTo>
                    <a:lnTo>
                      <a:pt x="366" y="744"/>
                    </a:lnTo>
                    <a:lnTo>
                      <a:pt x="371" y="749"/>
                    </a:lnTo>
                    <a:lnTo>
                      <a:pt x="375" y="749"/>
                    </a:lnTo>
                    <a:lnTo>
                      <a:pt x="379" y="761"/>
                    </a:lnTo>
                    <a:lnTo>
                      <a:pt x="383" y="761"/>
                    </a:lnTo>
                    <a:lnTo>
                      <a:pt x="388" y="749"/>
                    </a:lnTo>
                    <a:lnTo>
                      <a:pt x="392" y="744"/>
                    </a:lnTo>
                    <a:lnTo>
                      <a:pt x="396" y="761"/>
                    </a:lnTo>
                    <a:lnTo>
                      <a:pt x="400" y="770"/>
                    </a:lnTo>
                    <a:lnTo>
                      <a:pt x="404" y="761"/>
                    </a:lnTo>
                    <a:lnTo>
                      <a:pt x="409" y="761"/>
                    </a:lnTo>
                    <a:lnTo>
                      <a:pt x="413" y="770"/>
                    </a:lnTo>
                    <a:lnTo>
                      <a:pt x="417" y="757"/>
                    </a:lnTo>
                    <a:lnTo>
                      <a:pt x="421" y="761"/>
                    </a:lnTo>
                    <a:lnTo>
                      <a:pt x="425" y="765"/>
                    </a:lnTo>
                    <a:lnTo>
                      <a:pt x="430" y="757"/>
                    </a:lnTo>
                    <a:lnTo>
                      <a:pt x="434" y="753"/>
                    </a:lnTo>
                    <a:lnTo>
                      <a:pt x="438" y="740"/>
                    </a:lnTo>
                    <a:lnTo>
                      <a:pt x="442" y="732"/>
                    </a:lnTo>
                    <a:lnTo>
                      <a:pt x="447" y="719"/>
                    </a:lnTo>
                    <a:lnTo>
                      <a:pt x="451" y="673"/>
                    </a:lnTo>
                    <a:lnTo>
                      <a:pt x="455" y="627"/>
                    </a:lnTo>
                    <a:lnTo>
                      <a:pt x="459" y="643"/>
                    </a:lnTo>
                    <a:lnTo>
                      <a:pt x="463" y="702"/>
                    </a:lnTo>
                    <a:lnTo>
                      <a:pt x="463" y="744"/>
                    </a:lnTo>
                    <a:lnTo>
                      <a:pt x="468" y="761"/>
                    </a:lnTo>
                    <a:lnTo>
                      <a:pt x="472" y="757"/>
                    </a:lnTo>
                    <a:lnTo>
                      <a:pt x="476" y="765"/>
                    </a:lnTo>
                    <a:lnTo>
                      <a:pt x="480" y="770"/>
                    </a:lnTo>
                    <a:lnTo>
                      <a:pt x="484" y="757"/>
                    </a:lnTo>
                    <a:lnTo>
                      <a:pt x="489" y="749"/>
                    </a:lnTo>
                    <a:lnTo>
                      <a:pt x="493" y="740"/>
                    </a:lnTo>
                    <a:lnTo>
                      <a:pt x="497" y="753"/>
                    </a:lnTo>
                    <a:lnTo>
                      <a:pt x="501" y="736"/>
                    </a:lnTo>
                    <a:lnTo>
                      <a:pt x="506" y="744"/>
                    </a:lnTo>
                    <a:lnTo>
                      <a:pt x="510" y="770"/>
                    </a:lnTo>
                    <a:lnTo>
                      <a:pt x="514" y="761"/>
                    </a:lnTo>
                    <a:lnTo>
                      <a:pt x="518" y="765"/>
                    </a:lnTo>
                    <a:lnTo>
                      <a:pt x="522" y="761"/>
                    </a:lnTo>
                    <a:lnTo>
                      <a:pt x="527" y="757"/>
                    </a:lnTo>
                    <a:lnTo>
                      <a:pt x="531" y="761"/>
                    </a:lnTo>
                    <a:lnTo>
                      <a:pt x="535" y="774"/>
                    </a:lnTo>
                    <a:lnTo>
                      <a:pt x="539" y="761"/>
                    </a:lnTo>
                    <a:lnTo>
                      <a:pt x="543" y="753"/>
                    </a:lnTo>
                    <a:lnTo>
                      <a:pt x="548" y="749"/>
                    </a:lnTo>
                    <a:lnTo>
                      <a:pt x="552" y="761"/>
                    </a:lnTo>
                    <a:lnTo>
                      <a:pt x="556" y="765"/>
                    </a:lnTo>
                    <a:lnTo>
                      <a:pt x="560" y="761"/>
                    </a:lnTo>
                    <a:lnTo>
                      <a:pt x="565" y="749"/>
                    </a:lnTo>
                    <a:lnTo>
                      <a:pt x="569" y="740"/>
                    </a:lnTo>
                    <a:lnTo>
                      <a:pt x="573" y="740"/>
                    </a:lnTo>
                    <a:lnTo>
                      <a:pt x="577" y="728"/>
                    </a:lnTo>
                    <a:lnTo>
                      <a:pt x="581" y="719"/>
                    </a:lnTo>
                    <a:lnTo>
                      <a:pt x="586" y="706"/>
                    </a:lnTo>
                    <a:lnTo>
                      <a:pt x="590" y="685"/>
                    </a:lnTo>
                    <a:lnTo>
                      <a:pt x="590" y="673"/>
                    </a:lnTo>
                    <a:lnTo>
                      <a:pt x="594" y="643"/>
                    </a:lnTo>
                    <a:lnTo>
                      <a:pt x="598" y="606"/>
                    </a:lnTo>
                    <a:lnTo>
                      <a:pt x="602" y="572"/>
                    </a:lnTo>
                    <a:lnTo>
                      <a:pt x="607" y="530"/>
                    </a:lnTo>
                    <a:lnTo>
                      <a:pt x="607" y="496"/>
                    </a:lnTo>
                    <a:lnTo>
                      <a:pt x="611" y="513"/>
                    </a:lnTo>
                    <a:lnTo>
                      <a:pt x="615" y="580"/>
                    </a:lnTo>
                    <a:lnTo>
                      <a:pt x="619" y="639"/>
                    </a:lnTo>
                    <a:lnTo>
                      <a:pt x="619" y="656"/>
                    </a:lnTo>
                    <a:lnTo>
                      <a:pt x="624" y="685"/>
                    </a:lnTo>
                    <a:lnTo>
                      <a:pt x="628" y="711"/>
                    </a:lnTo>
                    <a:lnTo>
                      <a:pt x="632" y="711"/>
                    </a:lnTo>
                    <a:lnTo>
                      <a:pt x="636" y="728"/>
                    </a:lnTo>
                    <a:lnTo>
                      <a:pt x="636" y="744"/>
                    </a:lnTo>
                    <a:lnTo>
                      <a:pt x="640" y="740"/>
                    </a:lnTo>
                    <a:lnTo>
                      <a:pt x="645" y="732"/>
                    </a:lnTo>
                    <a:lnTo>
                      <a:pt x="649" y="740"/>
                    </a:lnTo>
                    <a:lnTo>
                      <a:pt x="653" y="749"/>
                    </a:lnTo>
                    <a:lnTo>
                      <a:pt x="657" y="753"/>
                    </a:lnTo>
                    <a:lnTo>
                      <a:pt x="661" y="740"/>
                    </a:lnTo>
                    <a:lnTo>
                      <a:pt x="666" y="744"/>
                    </a:lnTo>
                    <a:lnTo>
                      <a:pt x="670" y="765"/>
                    </a:lnTo>
                    <a:lnTo>
                      <a:pt x="674" y="744"/>
                    </a:lnTo>
                    <a:lnTo>
                      <a:pt x="678" y="736"/>
                    </a:lnTo>
                    <a:lnTo>
                      <a:pt x="682" y="728"/>
                    </a:lnTo>
                    <a:lnTo>
                      <a:pt x="687" y="698"/>
                    </a:lnTo>
                    <a:lnTo>
                      <a:pt x="691" y="656"/>
                    </a:lnTo>
                    <a:lnTo>
                      <a:pt x="695" y="606"/>
                    </a:lnTo>
                    <a:lnTo>
                      <a:pt x="699" y="547"/>
                    </a:lnTo>
                    <a:lnTo>
                      <a:pt x="699" y="429"/>
                    </a:lnTo>
                    <a:lnTo>
                      <a:pt x="704" y="395"/>
                    </a:lnTo>
                    <a:lnTo>
                      <a:pt x="708" y="542"/>
                    </a:lnTo>
                    <a:lnTo>
                      <a:pt x="712" y="669"/>
                    </a:lnTo>
                    <a:lnTo>
                      <a:pt x="716" y="723"/>
                    </a:lnTo>
                    <a:lnTo>
                      <a:pt x="716" y="749"/>
                    </a:lnTo>
                    <a:lnTo>
                      <a:pt x="720" y="761"/>
                    </a:lnTo>
                    <a:lnTo>
                      <a:pt x="725" y="761"/>
                    </a:lnTo>
                    <a:lnTo>
                      <a:pt x="729" y="761"/>
                    </a:lnTo>
                    <a:lnTo>
                      <a:pt x="733" y="765"/>
                    </a:lnTo>
                    <a:lnTo>
                      <a:pt x="737" y="770"/>
                    </a:lnTo>
                    <a:lnTo>
                      <a:pt x="741" y="778"/>
                    </a:lnTo>
                    <a:lnTo>
                      <a:pt x="746" y="774"/>
                    </a:lnTo>
                    <a:lnTo>
                      <a:pt x="750" y="770"/>
                    </a:lnTo>
                    <a:lnTo>
                      <a:pt x="754" y="761"/>
                    </a:lnTo>
                    <a:lnTo>
                      <a:pt x="758" y="765"/>
                    </a:lnTo>
                    <a:lnTo>
                      <a:pt x="763" y="765"/>
                    </a:lnTo>
                    <a:lnTo>
                      <a:pt x="767" y="765"/>
                    </a:lnTo>
                    <a:lnTo>
                      <a:pt x="771" y="778"/>
                    </a:lnTo>
                    <a:lnTo>
                      <a:pt x="775" y="778"/>
                    </a:lnTo>
                    <a:lnTo>
                      <a:pt x="779" y="778"/>
                    </a:lnTo>
                    <a:lnTo>
                      <a:pt x="784" y="774"/>
                    </a:lnTo>
                    <a:lnTo>
                      <a:pt x="788" y="774"/>
                    </a:lnTo>
                    <a:lnTo>
                      <a:pt x="792" y="770"/>
                    </a:lnTo>
                    <a:lnTo>
                      <a:pt x="796" y="778"/>
                    </a:lnTo>
                    <a:lnTo>
                      <a:pt x="800" y="782"/>
                    </a:lnTo>
                    <a:lnTo>
                      <a:pt x="805" y="774"/>
                    </a:lnTo>
                    <a:lnTo>
                      <a:pt x="809" y="782"/>
                    </a:lnTo>
                    <a:lnTo>
                      <a:pt x="813" y="778"/>
                    </a:lnTo>
                    <a:lnTo>
                      <a:pt x="817" y="782"/>
                    </a:lnTo>
                    <a:lnTo>
                      <a:pt x="822" y="778"/>
                    </a:lnTo>
                    <a:lnTo>
                      <a:pt x="826" y="782"/>
                    </a:lnTo>
                    <a:lnTo>
                      <a:pt x="826" y="765"/>
                    </a:lnTo>
                    <a:lnTo>
                      <a:pt x="830" y="757"/>
                    </a:lnTo>
                    <a:lnTo>
                      <a:pt x="834" y="761"/>
                    </a:lnTo>
                    <a:lnTo>
                      <a:pt x="838" y="761"/>
                    </a:lnTo>
                    <a:lnTo>
                      <a:pt x="843" y="761"/>
                    </a:lnTo>
                    <a:lnTo>
                      <a:pt x="847" y="778"/>
                    </a:lnTo>
                    <a:lnTo>
                      <a:pt x="851" y="778"/>
                    </a:lnTo>
                    <a:lnTo>
                      <a:pt x="855" y="757"/>
                    </a:lnTo>
                    <a:lnTo>
                      <a:pt x="859" y="786"/>
                    </a:lnTo>
                    <a:lnTo>
                      <a:pt x="864" y="782"/>
                    </a:lnTo>
                    <a:lnTo>
                      <a:pt x="868" y="774"/>
                    </a:lnTo>
                    <a:lnTo>
                      <a:pt x="872" y="778"/>
                    </a:lnTo>
                    <a:lnTo>
                      <a:pt x="876" y="778"/>
                    </a:lnTo>
                    <a:lnTo>
                      <a:pt x="881" y="782"/>
                    </a:lnTo>
                    <a:lnTo>
                      <a:pt x="885" y="778"/>
                    </a:lnTo>
                    <a:lnTo>
                      <a:pt x="889" y="765"/>
                    </a:lnTo>
                    <a:lnTo>
                      <a:pt x="889" y="744"/>
                    </a:lnTo>
                    <a:lnTo>
                      <a:pt x="893" y="728"/>
                    </a:lnTo>
                    <a:lnTo>
                      <a:pt x="897" y="702"/>
                    </a:lnTo>
                    <a:lnTo>
                      <a:pt x="902" y="660"/>
                    </a:lnTo>
                    <a:lnTo>
                      <a:pt x="906" y="656"/>
                    </a:lnTo>
                    <a:lnTo>
                      <a:pt x="906" y="698"/>
                    </a:lnTo>
                    <a:lnTo>
                      <a:pt x="910" y="749"/>
                    </a:lnTo>
                    <a:lnTo>
                      <a:pt x="914" y="765"/>
                    </a:lnTo>
                    <a:lnTo>
                      <a:pt x="918" y="770"/>
                    </a:lnTo>
                    <a:lnTo>
                      <a:pt x="923" y="765"/>
                    </a:lnTo>
                    <a:lnTo>
                      <a:pt x="927" y="774"/>
                    </a:lnTo>
                    <a:lnTo>
                      <a:pt x="931" y="765"/>
                    </a:lnTo>
                    <a:lnTo>
                      <a:pt x="935" y="761"/>
                    </a:lnTo>
                    <a:lnTo>
                      <a:pt x="940" y="770"/>
                    </a:lnTo>
                    <a:lnTo>
                      <a:pt x="944" y="778"/>
                    </a:lnTo>
                    <a:lnTo>
                      <a:pt x="948" y="765"/>
                    </a:lnTo>
                    <a:lnTo>
                      <a:pt x="952" y="778"/>
                    </a:lnTo>
                    <a:lnTo>
                      <a:pt x="956" y="770"/>
                    </a:lnTo>
                    <a:lnTo>
                      <a:pt x="961" y="770"/>
                    </a:lnTo>
                    <a:lnTo>
                      <a:pt x="965" y="774"/>
                    </a:lnTo>
                    <a:lnTo>
                      <a:pt x="969" y="782"/>
                    </a:lnTo>
                    <a:lnTo>
                      <a:pt x="969" y="770"/>
                    </a:lnTo>
                    <a:lnTo>
                      <a:pt x="973" y="753"/>
                    </a:lnTo>
                    <a:lnTo>
                      <a:pt x="977" y="761"/>
                    </a:lnTo>
                    <a:lnTo>
                      <a:pt x="982" y="757"/>
                    </a:lnTo>
                    <a:lnTo>
                      <a:pt x="982" y="744"/>
                    </a:lnTo>
                    <a:lnTo>
                      <a:pt x="986" y="744"/>
                    </a:lnTo>
                    <a:lnTo>
                      <a:pt x="990" y="732"/>
                    </a:lnTo>
                    <a:lnTo>
                      <a:pt x="994" y="728"/>
                    </a:lnTo>
                    <a:lnTo>
                      <a:pt x="999" y="715"/>
                    </a:lnTo>
                    <a:lnTo>
                      <a:pt x="999" y="681"/>
                    </a:lnTo>
                    <a:lnTo>
                      <a:pt x="1003" y="656"/>
                    </a:lnTo>
                    <a:lnTo>
                      <a:pt x="1007" y="610"/>
                    </a:lnTo>
                    <a:lnTo>
                      <a:pt x="1011" y="555"/>
                    </a:lnTo>
                    <a:lnTo>
                      <a:pt x="1015" y="538"/>
                    </a:lnTo>
                    <a:lnTo>
                      <a:pt x="1015" y="627"/>
                    </a:lnTo>
                    <a:lnTo>
                      <a:pt x="1020" y="702"/>
                    </a:lnTo>
                    <a:lnTo>
                      <a:pt x="1024" y="732"/>
                    </a:lnTo>
                    <a:lnTo>
                      <a:pt x="1028" y="753"/>
                    </a:lnTo>
                    <a:lnTo>
                      <a:pt x="1032" y="761"/>
                    </a:lnTo>
                    <a:lnTo>
                      <a:pt x="1036" y="765"/>
                    </a:lnTo>
                    <a:lnTo>
                      <a:pt x="1041" y="765"/>
                    </a:lnTo>
                    <a:lnTo>
                      <a:pt x="1045" y="765"/>
                    </a:lnTo>
                    <a:lnTo>
                      <a:pt x="1049" y="761"/>
                    </a:lnTo>
                    <a:lnTo>
                      <a:pt x="1053" y="749"/>
                    </a:lnTo>
                    <a:lnTo>
                      <a:pt x="1058" y="765"/>
                    </a:lnTo>
                    <a:lnTo>
                      <a:pt x="1062" y="770"/>
                    </a:lnTo>
                    <a:lnTo>
                      <a:pt x="1066" y="757"/>
                    </a:lnTo>
                    <a:lnTo>
                      <a:pt x="1070" y="770"/>
                    </a:lnTo>
                    <a:lnTo>
                      <a:pt x="1074" y="757"/>
                    </a:lnTo>
                    <a:lnTo>
                      <a:pt x="1079" y="753"/>
                    </a:lnTo>
                    <a:lnTo>
                      <a:pt x="1083" y="765"/>
                    </a:lnTo>
                    <a:lnTo>
                      <a:pt x="1087" y="753"/>
                    </a:lnTo>
                    <a:lnTo>
                      <a:pt x="1091" y="770"/>
                    </a:lnTo>
                    <a:lnTo>
                      <a:pt x="1095" y="774"/>
                    </a:lnTo>
                    <a:lnTo>
                      <a:pt x="1100" y="765"/>
                    </a:lnTo>
                    <a:lnTo>
                      <a:pt x="1104" y="778"/>
                    </a:lnTo>
                    <a:lnTo>
                      <a:pt x="1108" y="765"/>
                    </a:lnTo>
                    <a:lnTo>
                      <a:pt x="1112" y="761"/>
                    </a:lnTo>
                    <a:lnTo>
                      <a:pt x="1117" y="753"/>
                    </a:lnTo>
                    <a:lnTo>
                      <a:pt x="1121" y="757"/>
                    </a:lnTo>
                    <a:lnTo>
                      <a:pt x="1125" y="774"/>
                    </a:lnTo>
                    <a:lnTo>
                      <a:pt x="1129" y="770"/>
                    </a:lnTo>
                    <a:lnTo>
                      <a:pt x="1133" y="761"/>
                    </a:lnTo>
                    <a:lnTo>
                      <a:pt x="1138" y="770"/>
                    </a:lnTo>
                    <a:lnTo>
                      <a:pt x="1142" y="778"/>
                    </a:lnTo>
                    <a:lnTo>
                      <a:pt x="1146" y="757"/>
                    </a:lnTo>
                    <a:lnTo>
                      <a:pt x="1150" y="765"/>
                    </a:lnTo>
                    <a:lnTo>
                      <a:pt x="1154" y="765"/>
                    </a:lnTo>
                    <a:lnTo>
                      <a:pt x="1154" y="778"/>
                    </a:lnTo>
                    <a:lnTo>
                      <a:pt x="1159" y="740"/>
                    </a:lnTo>
                    <a:lnTo>
                      <a:pt x="1163" y="749"/>
                    </a:lnTo>
                    <a:lnTo>
                      <a:pt x="1167" y="706"/>
                    </a:lnTo>
                    <a:lnTo>
                      <a:pt x="1171" y="685"/>
                    </a:lnTo>
                    <a:lnTo>
                      <a:pt x="1171" y="664"/>
                    </a:lnTo>
                    <a:lnTo>
                      <a:pt x="1175" y="715"/>
                    </a:lnTo>
                    <a:lnTo>
                      <a:pt x="1180" y="736"/>
                    </a:lnTo>
                    <a:lnTo>
                      <a:pt x="1184" y="728"/>
                    </a:lnTo>
                    <a:lnTo>
                      <a:pt x="1188" y="728"/>
                    </a:lnTo>
                    <a:lnTo>
                      <a:pt x="1188" y="744"/>
                    </a:lnTo>
                    <a:lnTo>
                      <a:pt x="1192" y="732"/>
                    </a:lnTo>
                    <a:lnTo>
                      <a:pt x="1197" y="719"/>
                    </a:lnTo>
                    <a:lnTo>
                      <a:pt x="1201" y="728"/>
                    </a:lnTo>
                    <a:lnTo>
                      <a:pt x="1205" y="719"/>
                    </a:lnTo>
                    <a:lnTo>
                      <a:pt x="1209" y="685"/>
                    </a:lnTo>
                    <a:lnTo>
                      <a:pt x="1213" y="643"/>
                    </a:lnTo>
                    <a:lnTo>
                      <a:pt x="1218" y="580"/>
                    </a:lnTo>
                    <a:lnTo>
                      <a:pt x="1218" y="479"/>
                    </a:lnTo>
                    <a:lnTo>
                      <a:pt x="1222" y="294"/>
                    </a:lnTo>
                    <a:lnTo>
                      <a:pt x="1226" y="17"/>
                    </a:lnTo>
                    <a:lnTo>
                      <a:pt x="1230" y="0"/>
                    </a:lnTo>
                    <a:lnTo>
                      <a:pt x="1234" y="336"/>
                    </a:lnTo>
                    <a:lnTo>
                      <a:pt x="1234" y="559"/>
                    </a:lnTo>
                    <a:lnTo>
                      <a:pt x="1239" y="597"/>
                    </a:lnTo>
                    <a:lnTo>
                      <a:pt x="1243" y="551"/>
                    </a:lnTo>
                    <a:lnTo>
                      <a:pt x="1247" y="488"/>
                    </a:lnTo>
                    <a:lnTo>
                      <a:pt x="1251" y="572"/>
                    </a:lnTo>
                    <a:lnTo>
                      <a:pt x="1251" y="627"/>
                    </a:lnTo>
                    <a:lnTo>
                      <a:pt x="1256" y="669"/>
                    </a:lnTo>
                    <a:lnTo>
                      <a:pt x="1260" y="664"/>
                    </a:lnTo>
                    <a:lnTo>
                      <a:pt x="1264" y="673"/>
                    </a:lnTo>
                    <a:lnTo>
                      <a:pt x="1268" y="635"/>
                    </a:lnTo>
                    <a:lnTo>
                      <a:pt x="1272" y="614"/>
                    </a:lnTo>
                    <a:lnTo>
                      <a:pt x="1277" y="614"/>
                    </a:lnTo>
                    <a:lnTo>
                      <a:pt x="1281" y="580"/>
                    </a:lnTo>
                    <a:lnTo>
                      <a:pt x="1281" y="530"/>
                    </a:lnTo>
                    <a:lnTo>
                      <a:pt x="1285" y="492"/>
                    </a:lnTo>
                    <a:lnTo>
                      <a:pt x="1289" y="429"/>
                    </a:lnTo>
                    <a:lnTo>
                      <a:pt x="1293" y="332"/>
                    </a:lnTo>
                    <a:lnTo>
                      <a:pt x="1298" y="227"/>
                    </a:lnTo>
                    <a:lnTo>
                      <a:pt x="1298" y="177"/>
                    </a:lnTo>
                    <a:lnTo>
                      <a:pt x="1302" y="189"/>
                    </a:lnTo>
                    <a:lnTo>
                      <a:pt x="1306" y="198"/>
                    </a:lnTo>
                    <a:lnTo>
                      <a:pt x="1310" y="252"/>
                    </a:lnTo>
                    <a:lnTo>
                      <a:pt x="1315" y="332"/>
                    </a:lnTo>
                    <a:lnTo>
                      <a:pt x="1315" y="391"/>
                    </a:lnTo>
                    <a:lnTo>
                      <a:pt x="1319" y="475"/>
                    </a:lnTo>
                    <a:lnTo>
                      <a:pt x="1323" y="542"/>
                    </a:lnTo>
                    <a:lnTo>
                      <a:pt x="1327" y="580"/>
                    </a:lnTo>
                    <a:lnTo>
                      <a:pt x="1327" y="610"/>
                    </a:lnTo>
                    <a:lnTo>
                      <a:pt x="1331" y="643"/>
                    </a:lnTo>
                    <a:lnTo>
                      <a:pt x="1336" y="643"/>
                    </a:lnTo>
                    <a:lnTo>
                      <a:pt x="1340" y="669"/>
                    </a:lnTo>
                    <a:lnTo>
                      <a:pt x="1344" y="685"/>
                    </a:lnTo>
                    <a:lnTo>
                      <a:pt x="1348" y="694"/>
                    </a:lnTo>
                    <a:lnTo>
                      <a:pt x="1352" y="702"/>
                    </a:lnTo>
                    <a:lnTo>
                      <a:pt x="1357" y="711"/>
                    </a:lnTo>
                    <a:lnTo>
                      <a:pt x="1361" y="698"/>
                    </a:lnTo>
                    <a:lnTo>
                      <a:pt x="1365" y="715"/>
                    </a:lnTo>
                    <a:lnTo>
                      <a:pt x="1369" y="702"/>
                    </a:lnTo>
                    <a:lnTo>
                      <a:pt x="1374" y="702"/>
                    </a:lnTo>
                    <a:lnTo>
                      <a:pt x="1378" y="723"/>
                    </a:lnTo>
                    <a:lnTo>
                      <a:pt x="1382" y="744"/>
                    </a:lnTo>
                    <a:lnTo>
                      <a:pt x="1386" y="728"/>
                    </a:lnTo>
                    <a:lnTo>
                      <a:pt x="1390" y="740"/>
                    </a:lnTo>
                    <a:lnTo>
                      <a:pt x="1395" y="732"/>
                    </a:lnTo>
                    <a:lnTo>
                      <a:pt x="1399" y="728"/>
                    </a:lnTo>
                    <a:lnTo>
                      <a:pt x="1403" y="719"/>
                    </a:lnTo>
                    <a:lnTo>
                      <a:pt x="1407" y="715"/>
                    </a:lnTo>
                    <a:lnTo>
                      <a:pt x="1411" y="723"/>
                    </a:lnTo>
                    <a:lnTo>
                      <a:pt x="1416" y="728"/>
                    </a:lnTo>
                    <a:lnTo>
                      <a:pt x="1420" y="719"/>
                    </a:lnTo>
                    <a:lnTo>
                      <a:pt x="1424" y="723"/>
                    </a:lnTo>
                    <a:lnTo>
                      <a:pt x="1428" y="711"/>
                    </a:lnTo>
                    <a:lnTo>
                      <a:pt x="1433" y="702"/>
                    </a:lnTo>
                    <a:lnTo>
                      <a:pt x="1437" y="681"/>
                    </a:lnTo>
                    <a:lnTo>
                      <a:pt x="1441" y="555"/>
                    </a:lnTo>
                    <a:lnTo>
                      <a:pt x="1441" y="416"/>
                    </a:lnTo>
                    <a:lnTo>
                      <a:pt x="1445" y="294"/>
                    </a:lnTo>
                    <a:lnTo>
                      <a:pt x="1449" y="156"/>
                    </a:lnTo>
                    <a:lnTo>
                      <a:pt x="1454" y="185"/>
                    </a:lnTo>
                    <a:lnTo>
                      <a:pt x="1454" y="395"/>
                    </a:lnTo>
                    <a:lnTo>
                      <a:pt x="1458" y="610"/>
                    </a:lnTo>
                    <a:lnTo>
                      <a:pt x="1462" y="694"/>
                    </a:lnTo>
                    <a:lnTo>
                      <a:pt x="1466" y="715"/>
                    </a:lnTo>
                    <a:lnTo>
                      <a:pt x="1470" y="736"/>
                    </a:lnTo>
                    <a:lnTo>
                      <a:pt x="1475" y="749"/>
                    </a:lnTo>
                    <a:lnTo>
                      <a:pt x="1479" y="761"/>
                    </a:lnTo>
                    <a:lnTo>
                      <a:pt x="1483" y="757"/>
                    </a:lnTo>
                    <a:lnTo>
                      <a:pt x="1487" y="753"/>
                    </a:lnTo>
                    <a:lnTo>
                      <a:pt x="1487" y="740"/>
                    </a:lnTo>
                    <a:lnTo>
                      <a:pt x="1492" y="753"/>
                    </a:lnTo>
                    <a:lnTo>
                      <a:pt x="1496" y="749"/>
                    </a:lnTo>
                    <a:lnTo>
                      <a:pt x="1500" y="749"/>
                    </a:lnTo>
                    <a:lnTo>
                      <a:pt x="1504" y="761"/>
                    </a:lnTo>
                    <a:lnTo>
                      <a:pt x="1508" y="749"/>
                    </a:lnTo>
                    <a:lnTo>
                      <a:pt x="1513" y="740"/>
                    </a:lnTo>
                    <a:lnTo>
                      <a:pt x="1517" y="749"/>
                    </a:lnTo>
                    <a:lnTo>
                      <a:pt x="1517" y="761"/>
                    </a:lnTo>
                    <a:lnTo>
                      <a:pt x="1521" y="749"/>
                    </a:lnTo>
                    <a:lnTo>
                      <a:pt x="1525" y="757"/>
                    </a:lnTo>
                    <a:lnTo>
                      <a:pt x="1529" y="765"/>
                    </a:lnTo>
                    <a:lnTo>
                      <a:pt x="1534" y="749"/>
                    </a:lnTo>
                    <a:lnTo>
                      <a:pt x="1538" y="744"/>
                    </a:lnTo>
                    <a:lnTo>
                      <a:pt x="1542" y="732"/>
                    </a:lnTo>
                    <a:lnTo>
                      <a:pt x="1546" y="732"/>
                    </a:lnTo>
                    <a:lnTo>
                      <a:pt x="1551" y="749"/>
                    </a:lnTo>
                    <a:lnTo>
                      <a:pt x="1555" y="744"/>
                    </a:lnTo>
                    <a:lnTo>
                      <a:pt x="1559" y="749"/>
                    </a:lnTo>
                    <a:lnTo>
                      <a:pt x="1563" y="744"/>
                    </a:lnTo>
                    <a:lnTo>
                      <a:pt x="1567" y="757"/>
                    </a:lnTo>
                    <a:lnTo>
                      <a:pt x="1572" y="761"/>
                    </a:lnTo>
                    <a:lnTo>
                      <a:pt x="1576" y="761"/>
                    </a:lnTo>
                    <a:lnTo>
                      <a:pt x="1580" y="757"/>
                    </a:lnTo>
                    <a:lnTo>
                      <a:pt x="1584" y="761"/>
                    </a:lnTo>
                    <a:lnTo>
                      <a:pt x="1588" y="761"/>
                    </a:lnTo>
                    <a:lnTo>
                      <a:pt x="1593" y="765"/>
                    </a:lnTo>
                    <a:lnTo>
                      <a:pt x="1597" y="761"/>
                    </a:lnTo>
                    <a:lnTo>
                      <a:pt x="1601" y="757"/>
                    </a:lnTo>
                    <a:lnTo>
                      <a:pt x="1605" y="749"/>
                    </a:lnTo>
                    <a:lnTo>
                      <a:pt x="1609" y="732"/>
                    </a:lnTo>
                    <a:lnTo>
                      <a:pt x="1614" y="715"/>
                    </a:lnTo>
                    <a:lnTo>
                      <a:pt x="1614" y="694"/>
                    </a:lnTo>
                    <a:lnTo>
                      <a:pt x="1618" y="656"/>
                    </a:lnTo>
                    <a:lnTo>
                      <a:pt x="1622" y="652"/>
                    </a:lnTo>
                    <a:lnTo>
                      <a:pt x="1626" y="681"/>
                    </a:lnTo>
                    <a:lnTo>
                      <a:pt x="1626" y="702"/>
                    </a:lnTo>
                    <a:lnTo>
                      <a:pt x="1631" y="719"/>
                    </a:lnTo>
                    <a:lnTo>
                      <a:pt x="1635" y="723"/>
                    </a:lnTo>
                    <a:lnTo>
                      <a:pt x="1639" y="732"/>
                    </a:lnTo>
                    <a:lnTo>
                      <a:pt x="1643" y="753"/>
                    </a:lnTo>
                    <a:lnTo>
                      <a:pt x="1643" y="765"/>
                    </a:lnTo>
                    <a:lnTo>
                      <a:pt x="1647" y="770"/>
                    </a:lnTo>
                    <a:lnTo>
                      <a:pt x="1652" y="761"/>
                    </a:lnTo>
                    <a:lnTo>
                      <a:pt x="1656" y="774"/>
                    </a:lnTo>
                    <a:lnTo>
                      <a:pt x="1660" y="770"/>
                    </a:lnTo>
                    <a:lnTo>
                      <a:pt x="1664" y="765"/>
                    </a:lnTo>
                    <a:lnTo>
                      <a:pt x="1668" y="770"/>
                    </a:lnTo>
                    <a:lnTo>
                      <a:pt x="1673" y="761"/>
                    </a:lnTo>
                    <a:lnTo>
                      <a:pt x="1677" y="761"/>
                    </a:lnTo>
                    <a:lnTo>
                      <a:pt x="1681" y="740"/>
                    </a:lnTo>
                    <a:lnTo>
                      <a:pt x="1685" y="723"/>
                    </a:lnTo>
                    <a:lnTo>
                      <a:pt x="1690" y="685"/>
                    </a:lnTo>
                    <a:lnTo>
                      <a:pt x="1690" y="618"/>
                    </a:lnTo>
                    <a:lnTo>
                      <a:pt x="1694" y="618"/>
                    </a:lnTo>
                    <a:lnTo>
                      <a:pt x="1698" y="660"/>
                    </a:lnTo>
                    <a:lnTo>
                      <a:pt x="1702" y="715"/>
                    </a:lnTo>
                    <a:lnTo>
                      <a:pt x="1706" y="736"/>
                    </a:lnTo>
                    <a:lnTo>
                      <a:pt x="1711" y="740"/>
                    </a:lnTo>
                    <a:lnTo>
                      <a:pt x="1715" y="736"/>
                    </a:lnTo>
                    <a:lnTo>
                      <a:pt x="1719" y="719"/>
                    </a:lnTo>
                    <a:lnTo>
                      <a:pt x="1723" y="706"/>
                    </a:lnTo>
                    <a:lnTo>
                      <a:pt x="1723" y="664"/>
                    </a:lnTo>
                    <a:lnTo>
                      <a:pt x="1727" y="572"/>
                    </a:lnTo>
                    <a:lnTo>
                      <a:pt x="1732" y="442"/>
                    </a:lnTo>
                    <a:lnTo>
                      <a:pt x="1736" y="286"/>
                    </a:lnTo>
                    <a:lnTo>
                      <a:pt x="1740" y="425"/>
                    </a:lnTo>
                    <a:lnTo>
                      <a:pt x="1744" y="593"/>
                    </a:lnTo>
                    <a:lnTo>
                      <a:pt x="1749" y="681"/>
                    </a:lnTo>
                    <a:lnTo>
                      <a:pt x="1753" y="706"/>
                    </a:lnTo>
                    <a:lnTo>
                      <a:pt x="1753" y="719"/>
                    </a:lnTo>
                    <a:lnTo>
                      <a:pt x="1757" y="732"/>
                    </a:lnTo>
                    <a:lnTo>
                      <a:pt x="1761" y="740"/>
                    </a:lnTo>
                    <a:lnTo>
                      <a:pt x="1765" y="744"/>
                    </a:lnTo>
                    <a:lnTo>
                      <a:pt x="1770" y="736"/>
                    </a:lnTo>
                    <a:lnTo>
                      <a:pt x="1774" y="719"/>
                    </a:lnTo>
                    <a:lnTo>
                      <a:pt x="1778" y="706"/>
                    </a:lnTo>
                    <a:lnTo>
                      <a:pt x="1782" y="694"/>
                    </a:lnTo>
                    <a:lnTo>
                      <a:pt x="1786" y="690"/>
                    </a:lnTo>
                    <a:lnTo>
                      <a:pt x="1791" y="673"/>
                    </a:lnTo>
                    <a:lnTo>
                      <a:pt x="1795" y="669"/>
                    </a:lnTo>
                    <a:lnTo>
                      <a:pt x="1799" y="648"/>
                    </a:lnTo>
                    <a:lnTo>
                      <a:pt x="1799" y="601"/>
                    </a:lnTo>
                    <a:lnTo>
                      <a:pt x="1803" y="563"/>
                    </a:lnTo>
                    <a:lnTo>
                      <a:pt x="1808" y="593"/>
                    </a:lnTo>
                    <a:lnTo>
                      <a:pt x="1812" y="648"/>
                    </a:lnTo>
                    <a:lnTo>
                      <a:pt x="1816" y="706"/>
                    </a:lnTo>
                    <a:lnTo>
                      <a:pt x="1816" y="740"/>
                    </a:lnTo>
                    <a:lnTo>
                      <a:pt x="1820" y="753"/>
                    </a:lnTo>
                    <a:lnTo>
                      <a:pt x="1824" y="761"/>
                    </a:lnTo>
                    <a:lnTo>
                      <a:pt x="1829" y="761"/>
                    </a:lnTo>
                    <a:lnTo>
                      <a:pt x="1833" y="761"/>
                    </a:lnTo>
                    <a:lnTo>
                      <a:pt x="1837" y="757"/>
                    </a:lnTo>
                    <a:lnTo>
                      <a:pt x="1841" y="732"/>
                    </a:lnTo>
                    <a:lnTo>
                      <a:pt x="1845" y="706"/>
                    </a:lnTo>
                    <a:lnTo>
                      <a:pt x="1850" y="702"/>
                    </a:lnTo>
                    <a:lnTo>
                      <a:pt x="1850" y="723"/>
                    </a:lnTo>
                    <a:lnTo>
                      <a:pt x="1854" y="749"/>
                    </a:lnTo>
                    <a:lnTo>
                      <a:pt x="1858" y="749"/>
                    </a:lnTo>
                    <a:lnTo>
                      <a:pt x="1862" y="736"/>
                    </a:lnTo>
                    <a:lnTo>
                      <a:pt x="1867" y="757"/>
                    </a:lnTo>
                    <a:lnTo>
                      <a:pt x="1871" y="765"/>
                    </a:lnTo>
                    <a:lnTo>
                      <a:pt x="1875" y="753"/>
                    </a:lnTo>
                    <a:lnTo>
                      <a:pt x="1879" y="761"/>
                    </a:lnTo>
                    <a:lnTo>
                      <a:pt x="1883" y="749"/>
                    </a:lnTo>
                    <a:lnTo>
                      <a:pt x="1888" y="753"/>
                    </a:lnTo>
                    <a:lnTo>
                      <a:pt x="1892" y="753"/>
                    </a:lnTo>
                    <a:lnTo>
                      <a:pt x="1896" y="744"/>
                    </a:lnTo>
                    <a:lnTo>
                      <a:pt x="1896" y="732"/>
                    </a:lnTo>
                    <a:lnTo>
                      <a:pt x="1900" y="719"/>
                    </a:lnTo>
                    <a:lnTo>
                      <a:pt x="1904" y="702"/>
                    </a:lnTo>
                    <a:lnTo>
                      <a:pt x="1909" y="660"/>
                    </a:lnTo>
                    <a:lnTo>
                      <a:pt x="1913" y="610"/>
                    </a:lnTo>
                    <a:lnTo>
                      <a:pt x="1917" y="648"/>
                    </a:lnTo>
                    <a:lnTo>
                      <a:pt x="1921" y="685"/>
                    </a:lnTo>
                    <a:lnTo>
                      <a:pt x="1926" y="728"/>
                    </a:lnTo>
                    <a:lnTo>
                      <a:pt x="1926" y="744"/>
                    </a:lnTo>
                    <a:lnTo>
                      <a:pt x="1930" y="736"/>
                    </a:lnTo>
                    <a:lnTo>
                      <a:pt x="1934" y="744"/>
                    </a:lnTo>
                    <a:lnTo>
                      <a:pt x="1938" y="740"/>
                    </a:lnTo>
                    <a:lnTo>
                      <a:pt x="1942" y="736"/>
                    </a:lnTo>
                    <a:lnTo>
                      <a:pt x="1942" y="723"/>
                    </a:lnTo>
                    <a:lnTo>
                      <a:pt x="1947" y="706"/>
                    </a:lnTo>
                    <a:lnTo>
                      <a:pt x="1951" y="694"/>
                    </a:lnTo>
                    <a:lnTo>
                      <a:pt x="1955" y="702"/>
                    </a:lnTo>
                    <a:lnTo>
                      <a:pt x="1959" y="715"/>
                    </a:lnTo>
                    <a:lnTo>
                      <a:pt x="1963" y="711"/>
                    </a:lnTo>
                    <a:lnTo>
                      <a:pt x="1968" y="711"/>
                    </a:lnTo>
                    <a:lnTo>
                      <a:pt x="1972" y="706"/>
                    </a:lnTo>
                    <a:lnTo>
                      <a:pt x="1976" y="694"/>
                    </a:lnTo>
                    <a:lnTo>
                      <a:pt x="1980" y="690"/>
                    </a:lnTo>
                    <a:lnTo>
                      <a:pt x="1985" y="669"/>
                    </a:lnTo>
                    <a:lnTo>
                      <a:pt x="1989" y="652"/>
                    </a:lnTo>
                    <a:lnTo>
                      <a:pt x="1989" y="639"/>
                    </a:lnTo>
                    <a:lnTo>
                      <a:pt x="1993" y="635"/>
                    </a:lnTo>
                    <a:lnTo>
                      <a:pt x="1997" y="643"/>
                    </a:lnTo>
                    <a:lnTo>
                      <a:pt x="2001" y="639"/>
                    </a:lnTo>
                    <a:lnTo>
                      <a:pt x="2006" y="648"/>
                    </a:lnTo>
                    <a:lnTo>
                      <a:pt x="2006" y="660"/>
                    </a:lnTo>
                    <a:lnTo>
                      <a:pt x="2010" y="669"/>
                    </a:lnTo>
                    <a:lnTo>
                      <a:pt x="2014" y="664"/>
                    </a:lnTo>
                    <a:lnTo>
                      <a:pt x="2018" y="681"/>
                    </a:lnTo>
                    <a:lnTo>
                      <a:pt x="2022" y="702"/>
                    </a:lnTo>
                    <a:lnTo>
                      <a:pt x="2022" y="728"/>
                    </a:lnTo>
                    <a:lnTo>
                      <a:pt x="2027" y="744"/>
                    </a:lnTo>
                    <a:lnTo>
                      <a:pt x="2031" y="749"/>
                    </a:lnTo>
                    <a:lnTo>
                      <a:pt x="2035" y="765"/>
                    </a:lnTo>
                    <a:lnTo>
                      <a:pt x="2039" y="765"/>
                    </a:lnTo>
                    <a:lnTo>
                      <a:pt x="2043" y="770"/>
                    </a:lnTo>
                    <a:lnTo>
                      <a:pt x="2048" y="774"/>
                    </a:lnTo>
                    <a:lnTo>
                      <a:pt x="2052" y="774"/>
                    </a:lnTo>
                    <a:lnTo>
                      <a:pt x="2056" y="786"/>
                    </a:lnTo>
                    <a:lnTo>
                      <a:pt x="2060" y="795"/>
                    </a:lnTo>
                    <a:lnTo>
                      <a:pt x="2065" y="791"/>
                    </a:lnTo>
                    <a:lnTo>
                      <a:pt x="2069" y="791"/>
                    </a:lnTo>
                    <a:lnTo>
                      <a:pt x="2073" y="791"/>
                    </a:lnTo>
                    <a:lnTo>
                      <a:pt x="2077" y="786"/>
                    </a:lnTo>
                    <a:lnTo>
                      <a:pt x="2081" y="795"/>
                    </a:lnTo>
                    <a:lnTo>
                      <a:pt x="2086" y="799"/>
                    </a:lnTo>
                    <a:lnTo>
                      <a:pt x="2090" y="803"/>
                    </a:lnTo>
                    <a:lnTo>
                      <a:pt x="2094" y="803"/>
                    </a:lnTo>
                    <a:lnTo>
                      <a:pt x="2098" y="795"/>
                    </a:lnTo>
                    <a:lnTo>
                      <a:pt x="2102" y="795"/>
                    </a:lnTo>
                    <a:lnTo>
                      <a:pt x="2107" y="786"/>
                    </a:lnTo>
                    <a:lnTo>
                      <a:pt x="2111" y="778"/>
                    </a:lnTo>
                    <a:lnTo>
                      <a:pt x="2115" y="770"/>
                    </a:lnTo>
                    <a:lnTo>
                      <a:pt x="2119" y="782"/>
                    </a:lnTo>
                    <a:lnTo>
                      <a:pt x="2124" y="786"/>
                    </a:lnTo>
                    <a:lnTo>
                      <a:pt x="2128" y="782"/>
                    </a:lnTo>
                    <a:lnTo>
                      <a:pt x="2132" y="791"/>
                    </a:lnTo>
                    <a:lnTo>
                      <a:pt x="2136" y="795"/>
                    </a:lnTo>
                    <a:lnTo>
                      <a:pt x="2140" y="786"/>
                    </a:lnTo>
                    <a:lnTo>
                      <a:pt x="2145" y="774"/>
                    </a:lnTo>
                    <a:lnTo>
                      <a:pt x="2149" y="770"/>
                    </a:lnTo>
                    <a:lnTo>
                      <a:pt x="2149" y="749"/>
                    </a:lnTo>
                    <a:lnTo>
                      <a:pt x="2153" y="744"/>
                    </a:lnTo>
                    <a:lnTo>
                      <a:pt x="2157" y="736"/>
                    </a:lnTo>
                    <a:lnTo>
                      <a:pt x="2161" y="711"/>
                    </a:lnTo>
                    <a:lnTo>
                      <a:pt x="2161" y="690"/>
                    </a:lnTo>
                    <a:lnTo>
                      <a:pt x="2166" y="723"/>
                    </a:lnTo>
                    <a:lnTo>
                      <a:pt x="2170" y="736"/>
                    </a:lnTo>
                    <a:lnTo>
                      <a:pt x="2174" y="749"/>
                    </a:lnTo>
                    <a:lnTo>
                      <a:pt x="2178" y="749"/>
                    </a:lnTo>
                    <a:lnTo>
                      <a:pt x="2183" y="744"/>
                    </a:lnTo>
                    <a:lnTo>
                      <a:pt x="2187" y="736"/>
                    </a:lnTo>
                    <a:lnTo>
                      <a:pt x="2191" y="736"/>
                    </a:lnTo>
                    <a:lnTo>
                      <a:pt x="2195" y="740"/>
                    </a:lnTo>
                    <a:lnTo>
                      <a:pt x="2195" y="757"/>
                    </a:lnTo>
                    <a:lnTo>
                      <a:pt x="2199" y="757"/>
                    </a:lnTo>
                    <a:lnTo>
                      <a:pt x="2204" y="770"/>
                    </a:lnTo>
                    <a:lnTo>
                      <a:pt x="2208" y="799"/>
                    </a:lnTo>
                    <a:lnTo>
                      <a:pt x="2208" y="786"/>
                    </a:lnTo>
                    <a:lnTo>
                      <a:pt x="2212" y="782"/>
                    </a:lnTo>
                    <a:lnTo>
                      <a:pt x="2216" y="807"/>
                    </a:lnTo>
                    <a:lnTo>
                      <a:pt x="2220" y="807"/>
                    </a:lnTo>
                    <a:lnTo>
                      <a:pt x="2225" y="807"/>
                    </a:lnTo>
                    <a:lnTo>
                      <a:pt x="2225" y="824"/>
                    </a:lnTo>
                    <a:lnTo>
                      <a:pt x="2229" y="820"/>
                    </a:lnTo>
                    <a:lnTo>
                      <a:pt x="2233" y="807"/>
                    </a:lnTo>
                    <a:lnTo>
                      <a:pt x="2237" y="812"/>
                    </a:lnTo>
                    <a:lnTo>
                      <a:pt x="2242" y="816"/>
                    </a:lnTo>
                    <a:lnTo>
                      <a:pt x="2242" y="828"/>
                    </a:lnTo>
                    <a:lnTo>
                      <a:pt x="2246" y="837"/>
                    </a:lnTo>
                    <a:lnTo>
                      <a:pt x="2250" y="816"/>
                    </a:lnTo>
                    <a:lnTo>
                      <a:pt x="2254" y="807"/>
                    </a:lnTo>
                    <a:lnTo>
                      <a:pt x="2258" y="820"/>
                    </a:lnTo>
                    <a:lnTo>
                      <a:pt x="2263" y="824"/>
                    </a:lnTo>
                    <a:lnTo>
                      <a:pt x="2267" y="824"/>
                    </a:lnTo>
                    <a:lnTo>
                      <a:pt x="2271" y="828"/>
                    </a:lnTo>
                    <a:lnTo>
                      <a:pt x="2275" y="824"/>
                    </a:lnTo>
                    <a:lnTo>
                      <a:pt x="2279" y="828"/>
                    </a:lnTo>
                    <a:lnTo>
                      <a:pt x="2284" y="828"/>
                    </a:lnTo>
                    <a:lnTo>
                      <a:pt x="2288" y="816"/>
                    </a:lnTo>
                    <a:lnTo>
                      <a:pt x="2292" y="820"/>
                    </a:lnTo>
                    <a:lnTo>
                      <a:pt x="2296" y="824"/>
                    </a:lnTo>
                    <a:lnTo>
                      <a:pt x="2301" y="820"/>
                    </a:lnTo>
                    <a:lnTo>
                      <a:pt x="2305" y="816"/>
                    </a:lnTo>
                    <a:lnTo>
                      <a:pt x="2309" y="824"/>
                    </a:lnTo>
                    <a:lnTo>
                      <a:pt x="2313" y="820"/>
                    </a:lnTo>
                    <a:lnTo>
                      <a:pt x="2317" y="833"/>
                    </a:lnTo>
                    <a:lnTo>
                      <a:pt x="2322" y="824"/>
                    </a:lnTo>
                    <a:lnTo>
                      <a:pt x="2326" y="824"/>
                    </a:lnTo>
                    <a:lnTo>
                      <a:pt x="2330" y="807"/>
                    </a:lnTo>
                    <a:lnTo>
                      <a:pt x="2334" y="795"/>
                    </a:lnTo>
                    <a:lnTo>
                      <a:pt x="2338" y="803"/>
                    </a:lnTo>
                    <a:lnTo>
                      <a:pt x="2343" y="812"/>
                    </a:lnTo>
                    <a:lnTo>
                      <a:pt x="2347" y="816"/>
                    </a:lnTo>
                    <a:lnTo>
                      <a:pt x="2351" y="812"/>
                    </a:lnTo>
                    <a:lnTo>
                      <a:pt x="2355" y="828"/>
                    </a:lnTo>
                    <a:lnTo>
                      <a:pt x="2360" y="828"/>
                    </a:lnTo>
                    <a:lnTo>
                      <a:pt x="2364" y="828"/>
                    </a:lnTo>
                    <a:lnTo>
                      <a:pt x="2368" y="816"/>
                    </a:lnTo>
                    <a:lnTo>
                      <a:pt x="2372" y="816"/>
                    </a:lnTo>
                    <a:lnTo>
                      <a:pt x="2376" y="828"/>
                    </a:lnTo>
                    <a:lnTo>
                      <a:pt x="2381" y="812"/>
                    </a:lnTo>
                    <a:lnTo>
                      <a:pt x="2385" y="799"/>
                    </a:lnTo>
                    <a:lnTo>
                      <a:pt x="2385" y="753"/>
                    </a:lnTo>
                    <a:lnTo>
                      <a:pt x="2389" y="719"/>
                    </a:lnTo>
                    <a:lnTo>
                      <a:pt x="2393" y="698"/>
                    </a:lnTo>
                    <a:lnTo>
                      <a:pt x="2397" y="740"/>
                    </a:lnTo>
                    <a:lnTo>
                      <a:pt x="2397" y="761"/>
                    </a:lnTo>
                    <a:lnTo>
                      <a:pt x="2402" y="786"/>
                    </a:lnTo>
                    <a:lnTo>
                      <a:pt x="2406" y="812"/>
                    </a:lnTo>
                    <a:lnTo>
                      <a:pt x="2410" y="807"/>
                    </a:lnTo>
                    <a:lnTo>
                      <a:pt x="2414" y="816"/>
                    </a:lnTo>
                    <a:lnTo>
                      <a:pt x="2414" y="799"/>
                    </a:lnTo>
                    <a:lnTo>
                      <a:pt x="2419" y="799"/>
                    </a:lnTo>
                    <a:lnTo>
                      <a:pt x="2423" y="757"/>
                    </a:lnTo>
                    <a:lnTo>
                      <a:pt x="2427" y="765"/>
                    </a:lnTo>
                    <a:lnTo>
                      <a:pt x="2431" y="770"/>
                    </a:lnTo>
                    <a:lnTo>
                      <a:pt x="2431" y="782"/>
                    </a:lnTo>
                    <a:lnTo>
                      <a:pt x="2435" y="791"/>
                    </a:lnTo>
                    <a:lnTo>
                      <a:pt x="2440" y="816"/>
                    </a:lnTo>
                    <a:lnTo>
                      <a:pt x="2444" y="820"/>
                    </a:lnTo>
                    <a:lnTo>
                      <a:pt x="2448" y="828"/>
                    </a:lnTo>
                    <a:lnTo>
                      <a:pt x="2452" y="824"/>
                    </a:lnTo>
                    <a:lnTo>
                      <a:pt x="2456" y="833"/>
                    </a:lnTo>
                    <a:lnTo>
                      <a:pt x="2461" y="816"/>
                    </a:lnTo>
                    <a:lnTo>
                      <a:pt x="2465" y="816"/>
                    </a:lnTo>
                    <a:lnTo>
                      <a:pt x="2469" y="816"/>
                    </a:lnTo>
                    <a:lnTo>
                      <a:pt x="2473" y="820"/>
                    </a:lnTo>
                    <a:lnTo>
                      <a:pt x="2477" y="820"/>
                    </a:lnTo>
                    <a:lnTo>
                      <a:pt x="2482" y="795"/>
                    </a:lnTo>
                    <a:lnTo>
                      <a:pt x="2486" y="803"/>
                    </a:lnTo>
                    <a:lnTo>
                      <a:pt x="2490" y="816"/>
                    </a:lnTo>
                    <a:lnTo>
                      <a:pt x="2494" y="799"/>
                    </a:lnTo>
                    <a:lnTo>
                      <a:pt x="2499" y="782"/>
                    </a:lnTo>
                    <a:lnTo>
                      <a:pt x="2503" y="761"/>
                    </a:lnTo>
                    <a:lnTo>
                      <a:pt x="2507" y="736"/>
                    </a:lnTo>
                    <a:lnTo>
                      <a:pt x="2507" y="690"/>
                    </a:lnTo>
                    <a:lnTo>
                      <a:pt x="2511" y="664"/>
                    </a:lnTo>
                    <a:lnTo>
                      <a:pt x="2515" y="677"/>
                    </a:lnTo>
                    <a:lnTo>
                      <a:pt x="2520" y="669"/>
                    </a:lnTo>
                    <a:lnTo>
                      <a:pt x="2524" y="723"/>
                    </a:lnTo>
                    <a:lnTo>
                      <a:pt x="2524" y="711"/>
                    </a:lnTo>
                    <a:lnTo>
                      <a:pt x="2528" y="702"/>
                    </a:lnTo>
                    <a:lnTo>
                      <a:pt x="2532" y="694"/>
                    </a:lnTo>
                    <a:lnTo>
                      <a:pt x="2536" y="673"/>
                    </a:lnTo>
                    <a:lnTo>
                      <a:pt x="2541" y="681"/>
                    </a:lnTo>
                    <a:lnTo>
                      <a:pt x="2545" y="702"/>
                    </a:lnTo>
                    <a:lnTo>
                      <a:pt x="2549" y="702"/>
                    </a:lnTo>
                    <a:lnTo>
                      <a:pt x="2553" y="715"/>
                    </a:lnTo>
                    <a:lnTo>
                      <a:pt x="2558" y="732"/>
                    </a:lnTo>
                    <a:lnTo>
                      <a:pt x="2562" y="744"/>
                    </a:lnTo>
                    <a:lnTo>
                      <a:pt x="2566" y="736"/>
                    </a:lnTo>
                    <a:lnTo>
                      <a:pt x="2570" y="757"/>
                    </a:lnTo>
                    <a:lnTo>
                      <a:pt x="2570" y="782"/>
                    </a:lnTo>
                    <a:lnTo>
                      <a:pt x="2574" y="799"/>
                    </a:lnTo>
                    <a:lnTo>
                      <a:pt x="2579" y="799"/>
                    </a:lnTo>
                    <a:lnTo>
                      <a:pt x="2583" y="820"/>
                    </a:lnTo>
                    <a:lnTo>
                      <a:pt x="2587" y="824"/>
                    </a:lnTo>
                    <a:lnTo>
                      <a:pt x="2591" y="824"/>
                    </a:lnTo>
                    <a:lnTo>
                      <a:pt x="2595" y="812"/>
                    </a:lnTo>
                    <a:lnTo>
                      <a:pt x="2600" y="816"/>
                    </a:lnTo>
                    <a:lnTo>
                      <a:pt x="2604" y="812"/>
                    </a:lnTo>
                    <a:lnTo>
                      <a:pt x="2604" y="841"/>
                    </a:lnTo>
                    <a:lnTo>
                      <a:pt x="2608" y="828"/>
                    </a:lnTo>
                    <a:lnTo>
                      <a:pt x="2612" y="824"/>
                    </a:lnTo>
                    <a:lnTo>
                      <a:pt x="2617" y="833"/>
                    </a:lnTo>
                    <a:lnTo>
                      <a:pt x="2621" y="841"/>
                    </a:lnTo>
                    <a:lnTo>
                      <a:pt x="2625" y="845"/>
                    </a:lnTo>
                    <a:lnTo>
                      <a:pt x="2629" y="845"/>
                    </a:lnTo>
                    <a:lnTo>
                      <a:pt x="2633" y="837"/>
                    </a:lnTo>
                    <a:lnTo>
                      <a:pt x="2638" y="841"/>
                    </a:lnTo>
                    <a:lnTo>
                      <a:pt x="2642" y="837"/>
                    </a:lnTo>
                    <a:lnTo>
                      <a:pt x="2646" y="858"/>
                    </a:lnTo>
                    <a:lnTo>
                      <a:pt x="2650" y="845"/>
                    </a:lnTo>
                    <a:lnTo>
                      <a:pt x="2654" y="849"/>
                    </a:lnTo>
                    <a:lnTo>
                      <a:pt x="2659" y="849"/>
                    </a:lnTo>
                    <a:lnTo>
                      <a:pt x="2663" y="837"/>
                    </a:lnTo>
                    <a:lnTo>
                      <a:pt x="2667" y="841"/>
                    </a:lnTo>
                    <a:lnTo>
                      <a:pt x="2667" y="854"/>
                    </a:lnTo>
                    <a:lnTo>
                      <a:pt x="2671" y="837"/>
                    </a:lnTo>
                    <a:lnTo>
                      <a:pt x="2676" y="824"/>
                    </a:lnTo>
                    <a:lnTo>
                      <a:pt x="2680" y="841"/>
                    </a:lnTo>
                    <a:lnTo>
                      <a:pt x="2684" y="837"/>
                    </a:lnTo>
                    <a:lnTo>
                      <a:pt x="2688" y="841"/>
                    </a:lnTo>
                    <a:lnTo>
                      <a:pt x="2692" y="841"/>
                    </a:lnTo>
                    <a:lnTo>
                      <a:pt x="2697" y="849"/>
                    </a:lnTo>
                    <a:lnTo>
                      <a:pt x="2697" y="824"/>
                    </a:lnTo>
                    <a:lnTo>
                      <a:pt x="2701" y="833"/>
                    </a:lnTo>
                    <a:lnTo>
                      <a:pt x="2705" y="833"/>
                    </a:lnTo>
                    <a:lnTo>
                      <a:pt x="2709" y="828"/>
                    </a:lnTo>
                    <a:lnTo>
                      <a:pt x="2713" y="845"/>
                    </a:lnTo>
                    <a:lnTo>
                      <a:pt x="2718" y="841"/>
                    </a:lnTo>
                    <a:lnTo>
                      <a:pt x="2722" y="841"/>
                    </a:lnTo>
                    <a:lnTo>
                      <a:pt x="2726" y="845"/>
                    </a:lnTo>
                    <a:lnTo>
                      <a:pt x="2730" y="841"/>
                    </a:lnTo>
                    <a:lnTo>
                      <a:pt x="2735" y="845"/>
                    </a:lnTo>
                    <a:lnTo>
                      <a:pt x="2739" y="845"/>
                    </a:lnTo>
                    <a:lnTo>
                      <a:pt x="2743" y="849"/>
                    </a:lnTo>
                    <a:lnTo>
                      <a:pt x="2747" y="837"/>
                    </a:lnTo>
                    <a:lnTo>
                      <a:pt x="2751" y="849"/>
                    </a:lnTo>
                    <a:lnTo>
                      <a:pt x="2756" y="841"/>
                    </a:lnTo>
                    <a:lnTo>
                      <a:pt x="2760" y="824"/>
                    </a:lnTo>
                    <a:lnTo>
                      <a:pt x="2764" y="807"/>
                    </a:lnTo>
                    <a:lnTo>
                      <a:pt x="2768" y="803"/>
                    </a:lnTo>
                    <a:lnTo>
                      <a:pt x="2772" y="816"/>
                    </a:lnTo>
                    <a:lnTo>
                      <a:pt x="2777" y="812"/>
                    </a:lnTo>
                    <a:lnTo>
                      <a:pt x="2777" y="837"/>
                    </a:lnTo>
                    <a:lnTo>
                      <a:pt x="2781" y="841"/>
                    </a:lnTo>
                    <a:lnTo>
                      <a:pt x="2785" y="854"/>
                    </a:lnTo>
                    <a:lnTo>
                      <a:pt x="2789" y="858"/>
                    </a:lnTo>
                    <a:lnTo>
                      <a:pt x="2794" y="845"/>
                    </a:lnTo>
                    <a:lnTo>
                      <a:pt x="2798" y="858"/>
                    </a:lnTo>
                    <a:lnTo>
                      <a:pt x="2802" y="841"/>
                    </a:lnTo>
                    <a:lnTo>
                      <a:pt x="2806" y="824"/>
                    </a:lnTo>
                    <a:lnTo>
                      <a:pt x="2810" y="820"/>
                    </a:lnTo>
                    <a:lnTo>
                      <a:pt x="2815" y="837"/>
                    </a:lnTo>
                    <a:lnTo>
                      <a:pt x="2819" y="845"/>
                    </a:lnTo>
                    <a:lnTo>
                      <a:pt x="2823" y="854"/>
                    </a:lnTo>
                    <a:lnTo>
                      <a:pt x="2827" y="854"/>
                    </a:lnTo>
                    <a:lnTo>
                      <a:pt x="2831" y="849"/>
                    </a:lnTo>
                    <a:lnTo>
                      <a:pt x="2836" y="849"/>
                    </a:lnTo>
                    <a:lnTo>
                      <a:pt x="2840" y="845"/>
                    </a:lnTo>
                    <a:lnTo>
                      <a:pt x="2844" y="849"/>
                    </a:lnTo>
                    <a:lnTo>
                      <a:pt x="2848" y="845"/>
                    </a:lnTo>
                    <a:lnTo>
                      <a:pt x="2853" y="845"/>
                    </a:lnTo>
                    <a:lnTo>
                      <a:pt x="2857" y="841"/>
                    </a:lnTo>
                    <a:lnTo>
                      <a:pt x="2861" y="828"/>
                    </a:lnTo>
                    <a:lnTo>
                      <a:pt x="2865" y="833"/>
                    </a:lnTo>
                    <a:lnTo>
                      <a:pt x="2869" y="841"/>
                    </a:lnTo>
                    <a:lnTo>
                      <a:pt x="2874" y="845"/>
                    </a:lnTo>
                    <a:lnTo>
                      <a:pt x="2878" y="841"/>
                    </a:lnTo>
                    <a:lnTo>
                      <a:pt x="2882" y="841"/>
                    </a:lnTo>
                    <a:lnTo>
                      <a:pt x="2886" y="841"/>
                    </a:lnTo>
                    <a:lnTo>
                      <a:pt x="2890" y="854"/>
                    </a:lnTo>
                    <a:lnTo>
                      <a:pt x="2895" y="854"/>
                    </a:lnTo>
                    <a:lnTo>
                      <a:pt x="2899" y="845"/>
                    </a:lnTo>
                    <a:lnTo>
                      <a:pt x="2903" y="845"/>
                    </a:lnTo>
                    <a:lnTo>
                      <a:pt x="2907" y="845"/>
                    </a:lnTo>
                    <a:lnTo>
                      <a:pt x="2911" y="841"/>
                    </a:lnTo>
                    <a:lnTo>
                      <a:pt x="2916" y="841"/>
                    </a:lnTo>
                    <a:lnTo>
                      <a:pt x="2920" y="849"/>
                    </a:lnTo>
                    <a:lnTo>
                      <a:pt x="2924" y="854"/>
                    </a:lnTo>
                    <a:lnTo>
                      <a:pt x="2928" y="849"/>
                    </a:lnTo>
                    <a:lnTo>
                      <a:pt x="2933" y="858"/>
                    </a:lnTo>
                    <a:lnTo>
                      <a:pt x="2937" y="858"/>
                    </a:lnTo>
                    <a:lnTo>
                      <a:pt x="2941" y="854"/>
                    </a:lnTo>
                    <a:lnTo>
                      <a:pt x="2945" y="854"/>
                    </a:lnTo>
                    <a:lnTo>
                      <a:pt x="2949" y="858"/>
                    </a:lnTo>
                    <a:lnTo>
                      <a:pt x="2954" y="858"/>
                    </a:lnTo>
                    <a:lnTo>
                      <a:pt x="2958" y="862"/>
                    </a:lnTo>
                    <a:lnTo>
                      <a:pt x="2962" y="854"/>
                    </a:lnTo>
                    <a:lnTo>
                      <a:pt x="2966" y="858"/>
                    </a:lnTo>
                    <a:lnTo>
                      <a:pt x="2970" y="841"/>
                    </a:lnTo>
                    <a:lnTo>
                      <a:pt x="2975" y="845"/>
                    </a:lnTo>
                    <a:lnTo>
                      <a:pt x="2979" y="849"/>
                    </a:lnTo>
                    <a:lnTo>
                      <a:pt x="2983" y="845"/>
                    </a:lnTo>
                    <a:lnTo>
                      <a:pt x="2987" y="833"/>
                    </a:lnTo>
                    <a:lnTo>
                      <a:pt x="2992" y="828"/>
                    </a:lnTo>
                    <a:lnTo>
                      <a:pt x="2996" y="828"/>
                    </a:lnTo>
                    <a:lnTo>
                      <a:pt x="2996" y="841"/>
                    </a:lnTo>
                    <a:lnTo>
                      <a:pt x="3000" y="816"/>
                    </a:lnTo>
                    <a:lnTo>
                      <a:pt x="3004" y="765"/>
                    </a:lnTo>
                    <a:lnTo>
                      <a:pt x="3008" y="791"/>
                    </a:lnTo>
                    <a:lnTo>
                      <a:pt x="3013" y="816"/>
                    </a:lnTo>
                    <a:lnTo>
                      <a:pt x="3017" y="828"/>
                    </a:lnTo>
                    <a:lnTo>
                      <a:pt x="3021" y="845"/>
                    </a:lnTo>
                    <a:lnTo>
                      <a:pt x="3025" y="854"/>
                    </a:lnTo>
                    <a:lnTo>
                      <a:pt x="3029" y="841"/>
                    </a:lnTo>
                    <a:lnTo>
                      <a:pt x="3034" y="841"/>
                    </a:lnTo>
                    <a:lnTo>
                      <a:pt x="3038" y="849"/>
                    </a:lnTo>
                    <a:lnTo>
                      <a:pt x="3042" y="849"/>
                    </a:lnTo>
                    <a:lnTo>
                      <a:pt x="3046" y="849"/>
                    </a:lnTo>
                    <a:lnTo>
                      <a:pt x="3051" y="849"/>
                    </a:lnTo>
                    <a:lnTo>
                      <a:pt x="3055" y="849"/>
                    </a:lnTo>
                    <a:lnTo>
                      <a:pt x="3059" y="841"/>
                    </a:lnTo>
                    <a:lnTo>
                      <a:pt x="3063" y="824"/>
                    </a:lnTo>
                    <a:lnTo>
                      <a:pt x="3067" y="812"/>
                    </a:lnTo>
                    <a:lnTo>
                      <a:pt x="3072" y="812"/>
                    </a:lnTo>
                    <a:lnTo>
                      <a:pt x="3076" y="820"/>
                    </a:lnTo>
                    <a:lnTo>
                      <a:pt x="3076" y="837"/>
                    </a:lnTo>
                    <a:lnTo>
                      <a:pt x="3080" y="841"/>
                    </a:lnTo>
                    <a:lnTo>
                      <a:pt x="3084" y="841"/>
                    </a:lnTo>
                    <a:lnTo>
                      <a:pt x="3088" y="854"/>
                    </a:lnTo>
                    <a:lnTo>
                      <a:pt x="3093" y="854"/>
                    </a:lnTo>
                    <a:lnTo>
                      <a:pt x="3097" y="841"/>
                    </a:lnTo>
                    <a:lnTo>
                      <a:pt x="3101" y="837"/>
                    </a:lnTo>
                    <a:lnTo>
                      <a:pt x="3105" y="833"/>
                    </a:lnTo>
                    <a:lnTo>
                      <a:pt x="3110" y="812"/>
                    </a:lnTo>
                    <a:lnTo>
                      <a:pt x="3114" y="786"/>
                    </a:lnTo>
                    <a:lnTo>
                      <a:pt x="3118" y="795"/>
                    </a:lnTo>
                    <a:lnTo>
                      <a:pt x="3122" y="812"/>
                    </a:lnTo>
                    <a:lnTo>
                      <a:pt x="3126" y="828"/>
                    </a:lnTo>
                    <a:lnTo>
                      <a:pt x="3131" y="833"/>
                    </a:lnTo>
                    <a:lnTo>
                      <a:pt x="3135" y="833"/>
                    </a:lnTo>
                    <a:lnTo>
                      <a:pt x="3139" y="837"/>
                    </a:lnTo>
                    <a:lnTo>
                      <a:pt x="3143" y="820"/>
                    </a:lnTo>
                    <a:lnTo>
                      <a:pt x="3147" y="820"/>
                    </a:lnTo>
                    <a:lnTo>
                      <a:pt x="3152" y="828"/>
                    </a:lnTo>
                    <a:lnTo>
                      <a:pt x="3156" y="828"/>
                    </a:lnTo>
                    <a:lnTo>
                      <a:pt x="3160" y="828"/>
                    </a:lnTo>
                    <a:lnTo>
                      <a:pt x="3164" y="833"/>
                    </a:lnTo>
                    <a:lnTo>
                      <a:pt x="3169" y="833"/>
                    </a:lnTo>
                    <a:lnTo>
                      <a:pt x="3173" y="845"/>
                    </a:lnTo>
                    <a:lnTo>
                      <a:pt x="3177" y="845"/>
                    </a:lnTo>
                    <a:lnTo>
                      <a:pt x="3181" y="858"/>
                    </a:lnTo>
                    <a:lnTo>
                      <a:pt x="3185" y="854"/>
                    </a:lnTo>
                    <a:lnTo>
                      <a:pt x="3190" y="854"/>
                    </a:lnTo>
                    <a:lnTo>
                      <a:pt x="3194" y="845"/>
                    </a:lnTo>
                    <a:lnTo>
                      <a:pt x="3198" y="841"/>
                    </a:lnTo>
                    <a:lnTo>
                      <a:pt x="3202" y="849"/>
                    </a:lnTo>
                    <a:lnTo>
                      <a:pt x="3206" y="824"/>
                    </a:lnTo>
                    <a:lnTo>
                      <a:pt x="3211" y="807"/>
                    </a:lnTo>
                    <a:lnTo>
                      <a:pt x="3215" y="795"/>
                    </a:lnTo>
                    <a:lnTo>
                      <a:pt x="3219" y="803"/>
                    </a:lnTo>
                    <a:lnTo>
                      <a:pt x="3223" y="816"/>
                    </a:lnTo>
                    <a:lnTo>
                      <a:pt x="3228" y="841"/>
                    </a:lnTo>
                    <a:lnTo>
                      <a:pt x="3232" y="858"/>
                    </a:lnTo>
                    <a:lnTo>
                      <a:pt x="3236" y="866"/>
                    </a:lnTo>
                    <a:lnTo>
                      <a:pt x="3240" y="862"/>
                    </a:lnTo>
                    <a:lnTo>
                      <a:pt x="3244" y="862"/>
                    </a:lnTo>
                    <a:lnTo>
                      <a:pt x="3249" y="862"/>
                    </a:lnTo>
                    <a:lnTo>
                      <a:pt x="3253" y="866"/>
                    </a:lnTo>
                    <a:lnTo>
                      <a:pt x="3257" y="862"/>
                    </a:lnTo>
                    <a:lnTo>
                      <a:pt x="3261" y="858"/>
                    </a:lnTo>
                    <a:lnTo>
                      <a:pt x="3265" y="862"/>
                    </a:lnTo>
                    <a:lnTo>
                      <a:pt x="3270" y="858"/>
                    </a:lnTo>
                    <a:lnTo>
                      <a:pt x="3274" y="854"/>
                    </a:lnTo>
                    <a:lnTo>
                      <a:pt x="3278" y="870"/>
                    </a:lnTo>
                    <a:lnTo>
                      <a:pt x="3282" y="875"/>
                    </a:lnTo>
                    <a:lnTo>
                      <a:pt x="3287" y="870"/>
                    </a:lnTo>
                    <a:lnTo>
                      <a:pt x="3291" y="870"/>
                    </a:lnTo>
                    <a:lnTo>
                      <a:pt x="3295" y="875"/>
                    </a:lnTo>
                    <a:lnTo>
                      <a:pt x="3299" y="879"/>
                    </a:lnTo>
                    <a:lnTo>
                      <a:pt x="3303" y="870"/>
                    </a:lnTo>
                    <a:lnTo>
                      <a:pt x="3308" y="875"/>
                    </a:lnTo>
                    <a:lnTo>
                      <a:pt x="3312" y="866"/>
                    </a:lnTo>
                    <a:lnTo>
                      <a:pt x="3316" y="866"/>
                    </a:lnTo>
                    <a:lnTo>
                      <a:pt x="3320" y="875"/>
                    </a:lnTo>
                    <a:lnTo>
                      <a:pt x="3324" y="870"/>
                    </a:lnTo>
                    <a:lnTo>
                      <a:pt x="3329" y="858"/>
                    </a:lnTo>
                    <a:lnTo>
                      <a:pt x="3333" y="854"/>
                    </a:lnTo>
                    <a:lnTo>
                      <a:pt x="3337" y="858"/>
                    </a:lnTo>
                    <a:lnTo>
                      <a:pt x="3341" y="858"/>
                    </a:lnTo>
                    <a:lnTo>
                      <a:pt x="3345" y="866"/>
                    </a:lnTo>
                    <a:lnTo>
                      <a:pt x="3350" y="866"/>
                    </a:lnTo>
                    <a:lnTo>
                      <a:pt x="3354" y="866"/>
                    </a:lnTo>
                    <a:lnTo>
                      <a:pt x="3358" y="862"/>
                    </a:lnTo>
                    <a:lnTo>
                      <a:pt x="3362" y="866"/>
                    </a:lnTo>
                    <a:lnTo>
                      <a:pt x="3367" y="870"/>
                    </a:lnTo>
                    <a:lnTo>
                      <a:pt x="3371" y="870"/>
                    </a:lnTo>
                    <a:lnTo>
                      <a:pt x="3375" y="870"/>
                    </a:lnTo>
                    <a:lnTo>
                      <a:pt x="3379" y="879"/>
                    </a:lnTo>
                    <a:lnTo>
                      <a:pt x="3383" y="883"/>
                    </a:lnTo>
                    <a:lnTo>
                      <a:pt x="3388" y="875"/>
                    </a:lnTo>
                    <a:lnTo>
                      <a:pt x="3392" y="879"/>
                    </a:lnTo>
                    <a:lnTo>
                      <a:pt x="3396" y="870"/>
                    </a:lnTo>
                    <a:lnTo>
                      <a:pt x="3400" y="866"/>
                    </a:lnTo>
                    <a:lnTo>
                      <a:pt x="3404" y="870"/>
                    </a:lnTo>
                    <a:lnTo>
                      <a:pt x="3409" y="862"/>
                    </a:lnTo>
                    <a:lnTo>
                      <a:pt x="3413" y="870"/>
                    </a:lnTo>
                    <a:lnTo>
                      <a:pt x="3417" y="870"/>
                    </a:lnTo>
                    <a:lnTo>
                      <a:pt x="3421" y="870"/>
                    </a:lnTo>
                    <a:lnTo>
                      <a:pt x="3421" y="858"/>
                    </a:lnTo>
                    <a:lnTo>
                      <a:pt x="3426" y="866"/>
                    </a:lnTo>
                    <a:lnTo>
                      <a:pt x="3430" y="849"/>
                    </a:lnTo>
                    <a:lnTo>
                      <a:pt x="3434" y="841"/>
                    </a:lnTo>
                    <a:lnTo>
                      <a:pt x="3438" y="845"/>
                    </a:lnTo>
                    <a:lnTo>
                      <a:pt x="3442" y="849"/>
                    </a:lnTo>
                    <a:lnTo>
                      <a:pt x="3447" y="849"/>
                    </a:lnTo>
                    <a:lnTo>
                      <a:pt x="3451" y="858"/>
                    </a:lnTo>
                    <a:lnTo>
                      <a:pt x="3455" y="858"/>
                    </a:lnTo>
                    <a:lnTo>
                      <a:pt x="3459" y="862"/>
                    </a:lnTo>
                    <a:lnTo>
                      <a:pt x="3463" y="866"/>
                    </a:lnTo>
                    <a:lnTo>
                      <a:pt x="3468" y="854"/>
                    </a:lnTo>
                    <a:lnTo>
                      <a:pt x="3468" y="866"/>
                    </a:lnTo>
                    <a:lnTo>
                      <a:pt x="3472" y="870"/>
                    </a:lnTo>
                    <a:lnTo>
                      <a:pt x="3476" y="866"/>
                    </a:lnTo>
                    <a:lnTo>
                      <a:pt x="3480" y="858"/>
                    </a:lnTo>
                    <a:lnTo>
                      <a:pt x="3485" y="841"/>
                    </a:lnTo>
                    <a:lnTo>
                      <a:pt x="3489" y="820"/>
                    </a:lnTo>
                    <a:lnTo>
                      <a:pt x="3493" y="799"/>
                    </a:lnTo>
                    <a:lnTo>
                      <a:pt x="3497" y="791"/>
                    </a:lnTo>
                    <a:lnTo>
                      <a:pt x="3501" y="795"/>
                    </a:lnTo>
                    <a:lnTo>
                      <a:pt x="3506" y="807"/>
                    </a:lnTo>
                    <a:lnTo>
                      <a:pt x="3510" y="824"/>
                    </a:lnTo>
                    <a:lnTo>
                      <a:pt x="3514" y="854"/>
                    </a:lnTo>
                    <a:lnTo>
                      <a:pt x="3518" y="858"/>
                    </a:lnTo>
                    <a:lnTo>
                      <a:pt x="3522" y="845"/>
                    </a:lnTo>
                    <a:lnTo>
                      <a:pt x="3527" y="854"/>
                    </a:lnTo>
                    <a:lnTo>
                      <a:pt x="3531" y="858"/>
                    </a:lnTo>
                    <a:lnTo>
                      <a:pt x="3531" y="841"/>
                    </a:lnTo>
                    <a:lnTo>
                      <a:pt x="3535" y="833"/>
                    </a:lnTo>
                    <a:lnTo>
                      <a:pt x="3539" y="833"/>
                    </a:lnTo>
                    <a:lnTo>
                      <a:pt x="3544" y="837"/>
                    </a:lnTo>
                    <a:lnTo>
                      <a:pt x="3548" y="837"/>
                    </a:lnTo>
                    <a:lnTo>
                      <a:pt x="3548" y="816"/>
                    </a:lnTo>
                    <a:lnTo>
                      <a:pt x="3552" y="820"/>
                    </a:lnTo>
                    <a:lnTo>
                      <a:pt x="3556" y="820"/>
                    </a:lnTo>
                    <a:lnTo>
                      <a:pt x="3560" y="812"/>
                    </a:lnTo>
                    <a:lnTo>
                      <a:pt x="3565" y="803"/>
                    </a:lnTo>
                    <a:lnTo>
                      <a:pt x="3569" y="799"/>
                    </a:lnTo>
                    <a:lnTo>
                      <a:pt x="3573" y="791"/>
                    </a:lnTo>
                    <a:lnTo>
                      <a:pt x="3577" y="803"/>
                    </a:lnTo>
                    <a:lnTo>
                      <a:pt x="3581" y="816"/>
                    </a:lnTo>
                    <a:lnTo>
                      <a:pt x="3586" y="824"/>
                    </a:lnTo>
                    <a:lnTo>
                      <a:pt x="3590" y="816"/>
                    </a:lnTo>
                    <a:lnTo>
                      <a:pt x="3594" y="824"/>
                    </a:lnTo>
                    <a:lnTo>
                      <a:pt x="3598" y="841"/>
                    </a:lnTo>
                    <a:lnTo>
                      <a:pt x="3603" y="837"/>
                    </a:lnTo>
                    <a:lnTo>
                      <a:pt x="3607" y="820"/>
                    </a:lnTo>
                    <a:lnTo>
                      <a:pt x="3611" y="824"/>
                    </a:lnTo>
                    <a:lnTo>
                      <a:pt x="3611" y="837"/>
                    </a:lnTo>
                    <a:lnTo>
                      <a:pt x="3615" y="828"/>
                    </a:lnTo>
                    <a:lnTo>
                      <a:pt x="3619" y="841"/>
                    </a:lnTo>
                    <a:lnTo>
                      <a:pt x="3624" y="841"/>
                    </a:lnTo>
                    <a:lnTo>
                      <a:pt x="3628" y="845"/>
                    </a:lnTo>
                    <a:lnTo>
                      <a:pt x="3632" y="828"/>
                    </a:lnTo>
                    <a:lnTo>
                      <a:pt x="3636" y="828"/>
                    </a:lnTo>
                    <a:lnTo>
                      <a:pt x="3640" y="845"/>
                    </a:lnTo>
                    <a:lnTo>
                      <a:pt x="3640" y="862"/>
                    </a:lnTo>
                    <a:lnTo>
                      <a:pt x="3645" y="837"/>
                    </a:lnTo>
                    <a:lnTo>
                      <a:pt x="3649" y="849"/>
                    </a:lnTo>
                    <a:lnTo>
                      <a:pt x="3653" y="854"/>
                    </a:lnTo>
                    <a:lnTo>
                      <a:pt x="3657" y="841"/>
                    </a:lnTo>
                    <a:lnTo>
                      <a:pt x="3657" y="862"/>
                    </a:lnTo>
                    <a:lnTo>
                      <a:pt x="3662" y="837"/>
                    </a:lnTo>
                    <a:lnTo>
                      <a:pt x="3666" y="845"/>
                    </a:lnTo>
                    <a:lnTo>
                      <a:pt x="3670" y="841"/>
                    </a:lnTo>
                    <a:lnTo>
                      <a:pt x="3674" y="841"/>
                    </a:lnTo>
                    <a:lnTo>
                      <a:pt x="3678" y="841"/>
                    </a:lnTo>
                    <a:lnTo>
                      <a:pt x="3683" y="828"/>
                    </a:lnTo>
                    <a:lnTo>
                      <a:pt x="3687" y="833"/>
                    </a:lnTo>
                    <a:lnTo>
                      <a:pt x="3691" y="820"/>
                    </a:lnTo>
                    <a:lnTo>
                      <a:pt x="3695" y="824"/>
                    </a:lnTo>
                    <a:lnTo>
                      <a:pt x="3699" y="791"/>
                    </a:lnTo>
                    <a:lnTo>
                      <a:pt x="3704" y="799"/>
                    </a:lnTo>
                    <a:lnTo>
                      <a:pt x="3708" y="807"/>
                    </a:lnTo>
                    <a:lnTo>
                      <a:pt x="3712" y="820"/>
                    </a:lnTo>
                    <a:lnTo>
                      <a:pt x="3716" y="833"/>
                    </a:lnTo>
                    <a:lnTo>
                      <a:pt x="3721" y="845"/>
                    </a:lnTo>
                    <a:lnTo>
                      <a:pt x="3725" y="841"/>
                    </a:lnTo>
                    <a:lnTo>
                      <a:pt x="3729" y="849"/>
                    </a:lnTo>
                    <a:lnTo>
                      <a:pt x="3733" y="849"/>
                    </a:lnTo>
                    <a:lnTo>
                      <a:pt x="3737" y="833"/>
                    </a:lnTo>
                    <a:lnTo>
                      <a:pt x="3737" y="820"/>
                    </a:lnTo>
                    <a:lnTo>
                      <a:pt x="3742" y="816"/>
                    </a:lnTo>
                    <a:lnTo>
                      <a:pt x="3746" y="824"/>
                    </a:lnTo>
                    <a:lnTo>
                      <a:pt x="3750" y="845"/>
                    </a:lnTo>
                    <a:lnTo>
                      <a:pt x="3754" y="841"/>
                    </a:lnTo>
                    <a:lnTo>
                      <a:pt x="3758" y="845"/>
                    </a:lnTo>
                    <a:lnTo>
                      <a:pt x="3763" y="849"/>
                    </a:lnTo>
                    <a:lnTo>
                      <a:pt x="3767" y="837"/>
                    </a:lnTo>
                    <a:lnTo>
                      <a:pt x="3771" y="841"/>
                    </a:lnTo>
                    <a:lnTo>
                      <a:pt x="3775" y="854"/>
                    </a:lnTo>
                    <a:lnTo>
                      <a:pt x="3779" y="858"/>
                    </a:lnTo>
                    <a:lnTo>
                      <a:pt x="3784" y="862"/>
                    </a:lnTo>
                    <a:lnTo>
                      <a:pt x="3788" y="870"/>
                    </a:lnTo>
                    <a:lnTo>
                      <a:pt x="3792" y="862"/>
                    </a:lnTo>
                    <a:lnTo>
                      <a:pt x="3796" y="849"/>
                    </a:lnTo>
                    <a:lnTo>
                      <a:pt x="3801" y="841"/>
                    </a:lnTo>
                    <a:lnTo>
                      <a:pt x="3805" y="828"/>
                    </a:lnTo>
                    <a:lnTo>
                      <a:pt x="3809" y="833"/>
                    </a:lnTo>
                    <a:lnTo>
                      <a:pt x="3813" y="824"/>
                    </a:lnTo>
                    <a:lnTo>
                      <a:pt x="3817" y="820"/>
                    </a:lnTo>
                    <a:lnTo>
                      <a:pt x="3822" y="833"/>
                    </a:lnTo>
                    <a:lnTo>
                      <a:pt x="3826" y="841"/>
                    </a:lnTo>
                    <a:lnTo>
                      <a:pt x="3830" y="828"/>
                    </a:lnTo>
                    <a:lnTo>
                      <a:pt x="3834" y="828"/>
                    </a:lnTo>
                    <a:lnTo>
                      <a:pt x="3838" y="820"/>
                    </a:lnTo>
                    <a:lnTo>
                      <a:pt x="3843" y="833"/>
                    </a:lnTo>
                    <a:lnTo>
                      <a:pt x="3847" y="828"/>
                    </a:lnTo>
                    <a:lnTo>
                      <a:pt x="3851" y="837"/>
                    </a:lnTo>
                    <a:lnTo>
                      <a:pt x="3855" y="841"/>
                    </a:lnTo>
                    <a:lnTo>
                      <a:pt x="3860" y="849"/>
                    </a:lnTo>
                    <a:lnTo>
                      <a:pt x="3864" y="849"/>
                    </a:lnTo>
                    <a:lnTo>
                      <a:pt x="3868" y="833"/>
                    </a:lnTo>
                    <a:lnTo>
                      <a:pt x="3872" y="816"/>
                    </a:lnTo>
                    <a:lnTo>
                      <a:pt x="3876" y="820"/>
                    </a:lnTo>
                    <a:lnTo>
                      <a:pt x="3881" y="833"/>
                    </a:lnTo>
                    <a:lnTo>
                      <a:pt x="3885" y="837"/>
                    </a:lnTo>
                    <a:lnTo>
                      <a:pt x="3889" y="849"/>
                    </a:lnTo>
                    <a:lnTo>
                      <a:pt x="3893" y="849"/>
                    </a:lnTo>
                    <a:lnTo>
                      <a:pt x="3897" y="849"/>
                    </a:lnTo>
                    <a:lnTo>
                      <a:pt x="3902" y="849"/>
                    </a:lnTo>
                    <a:lnTo>
                      <a:pt x="3906" y="862"/>
                    </a:lnTo>
                    <a:lnTo>
                      <a:pt x="3910" y="858"/>
                    </a:lnTo>
                    <a:lnTo>
                      <a:pt x="3914" y="870"/>
                    </a:lnTo>
                    <a:lnTo>
                      <a:pt x="3919" y="862"/>
                    </a:lnTo>
                    <a:lnTo>
                      <a:pt x="3923" y="849"/>
                    </a:lnTo>
                    <a:lnTo>
                      <a:pt x="3927" y="841"/>
                    </a:lnTo>
                    <a:lnTo>
                      <a:pt x="3931" y="837"/>
                    </a:lnTo>
                    <a:lnTo>
                      <a:pt x="3935" y="820"/>
                    </a:lnTo>
                    <a:lnTo>
                      <a:pt x="3940" y="803"/>
                    </a:lnTo>
                    <a:lnTo>
                      <a:pt x="3944" y="824"/>
                    </a:lnTo>
                    <a:lnTo>
                      <a:pt x="3948" y="837"/>
                    </a:lnTo>
                    <a:lnTo>
                      <a:pt x="3952" y="837"/>
                    </a:lnTo>
                    <a:lnTo>
                      <a:pt x="3956" y="824"/>
                    </a:lnTo>
                    <a:lnTo>
                      <a:pt x="3956" y="841"/>
                    </a:lnTo>
                    <a:lnTo>
                      <a:pt x="3961" y="837"/>
                    </a:lnTo>
                    <a:lnTo>
                      <a:pt x="3965" y="841"/>
                    </a:lnTo>
                    <a:lnTo>
                      <a:pt x="3969" y="833"/>
                    </a:lnTo>
                    <a:lnTo>
                      <a:pt x="3973" y="841"/>
                    </a:lnTo>
                    <a:lnTo>
                      <a:pt x="3978" y="841"/>
                    </a:lnTo>
                    <a:lnTo>
                      <a:pt x="3982" y="845"/>
                    </a:lnTo>
                    <a:lnTo>
                      <a:pt x="3986" y="845"/>
                    </a:lnTo>
                    <a:lnTo>
                      <a:pt x="3990" y="862"/>
                    </a:lnTo>
                    <a:lnTo>
                      <a:pt x="3994" y="862"/>
                    </a:lnTo>
                    <a:lnTo>
                      <a:pt x="3999" y="870"/>
                    </a:lnTo>
                    <a:lnTo>
                      <a:pt x="4003" y="866"/>
                    </a:lnTo>
                    <a:lnTo>
                      <a:pt x="4003" y="883"/>
                    </a:lnTo>
                    <a:lnTo>
                      <a:pt x="4007" y="879"/>
                    </a:lnTo>
                    <a:lnTo>
                      <a:pt x="4011" y="870"/>
                    </a:lnTo>
                    <a:lnTo>
                      <a:pt x="4015" y="870"/>
                    </a:lnTo>
                    <a:lnTo>
                      <a:pt x="4020" y="870"/>
                    </a:lnTo>
                    <a:lnTo>
                      <a:pt x="4024" y="892"/>
                    </a:lnTo>
                    <a:lnTo>
                      <a:pt x="4028" y="883"/>
                    </a:lnTo>
                    <a:lnTo>
                      <a:pt x="4032" y="883"/>
                    </a:lnTo>
                    <a:lnTo>
                      <a:pt x="4037" y="870"/>
                    </a:lnTo>
                    <a:lnTo>
                      <a:pt x="4041" y="887"/>
                    </a:lnTo>
                    <a:lnTo>
                      <a:pt x="4045" y="883"/>
                    </a:lnTo>
                    <a:lnTo>
                      <a:pt x="4049" y="883"/>
                    </a:lnTo>
                    <a:lnTo>
                      <a:pt x="4053" y="879"/>
                    </a:lnTo>
                    <a:lnTo>
                      <a:pt x="4058" y="892"/>
                    </a:lnTo>
                    <a:lnTo>
                      <a:pt x="4062" y="887"/>
                    </a:lnTo>
                    <a:lnTo>
                      <a:pt x="4066" y="887"/>
                    </a:lnTo>
                    <a:lnTo>
                      <a:pt x="4070" y="875"/>
                    </a:lnTo>
                    <a:lnTo>
                      <a:pt x="4074" y="887"/>
                    </a:lnTo>
                    <a:lnTo>
                      <a:pt x="4079" y="879"/>
                    </a:lnTo>
                    <a:lnTo>
                      <a:pt x="4083" y="875"/>
                    </a:lnTo>
                    <a:lnTo>
                      <a:pt x="4087" y="879"/>
                    </a:lnTo>
                    <a:lnTo>
                      <a:pt x="4091" y="875"/>
                    </a:lnTo>
                    <a:lnTo>
                      <a:pt x="4096" y="883"/>
                    </a:lnTo>
                    <a:lnTo>
                      <a:pt x="4100" y="887"/>
                    </a:lnTo>
                    <a:lnTo>
                      <a:pt x="4104" y="887"/>
                    </a:lnTo>
                    <a:lnTo>
                      <a:pt x="4108" y="887"/>
                    </a:lnTo>
                    <a:lnTo>
                      <a:pt x="4112" y="883"/>
                    </a:lnTo>
                    <a:lnTo>
                      <a:pt x="4117" y="879"/>
                    </a:lnTo>
                    <a:lnTo>
                      <a:pt x="4121" y="887"/>
                    </a:lnTo>
                    <a:lnTo>
                      <a:pt x="4125" y="892"/>
                    </a:lnTo>
                    <a:lnTo>
                      <a:pt x="4129" y="883"/>
                    </a:lnTo>
                    <a:lnTo>
                      <a:pt x="4133" y="887"/>
                    </a:lnTo>
                    <a:lnTo>
                      <a:pt x="4138" y="887"/>
                    </a:lnTo>
                    <a:lnTo>
                      <a:pt x="4142" y="879"/>
                    </a:lnTo>
                    <a:lnTo>
                      <a:pt x="4146" y="887"/>
                    </a:lnTo>
                    <a:lnTo>
                      <a:pt x="4150" y="875"/>
                    </a:lnTo>
                    <a:lnTo>
                      <a:pt x="4155" y="866"/>
                    </a:lnTo>
                    <a:lnTo>
                      <a:pt x="4159" y="866"/>
                    </a:lnTo>
                    <a:lnTo>
                      <a:pt x="4163" y="862"/>
                    </a:lnTo>
                    <a:lnTo>
                      <a:pt x="4167" y="870"/>
                    </a:lnTo>
                    <a:lnTo>
                      <a:pt x="4171" y="875"/>
                    </a:lnTo>
                    <a:lnTo>
                      <a:pt x="4176" y="875"/>
                    </a:lnTo>
                    <a:lnTo>
                      <a:pt x="4180" y="862"/>
                    </a:lnTo>
                    <a:lnTo>
                      <a:pt x="4184" y="866"/>
                    </a:lnTo>
                    <a:lnTo>
                      <a:pt x="4188" y="858"/>
                    </a:lnTo>
                    <a:lnTo>
                      <a:pt x="4192" y="837"/>
                    </a:lnTo>
                    <a:lnTo>
                      <a:pt x="4197" y="845"/>
                    </a:lnTo>
                    <a:lnTo>
                      <a:pt x="4201" y="841"/>
                    </a:lnTo>
                    <a:lnTo>
                      <a:pt x="4205" y="845"/>
                    </a:lnTo>
                    <a:lnTo>
                      <a:pt x="4209" y="841"/>
                    </a:lnTo>
                    <a:lnTo>
                      <a:pt x="4213" y="845"/>
                    </a:lnTo>
                    <a:lnTo>
                      <a:pt x="4218" y="849"/>
                    </a:lnTo>
                    <a:lnTo>
                      <a:pt x="4222" y="858"/>
                    </a:lnTo>
                    <a:lnTo>
                      <a:pt x="4226" y="862"/>
                    </a:lnTo>
                    <a:lnTo>
                      <a:pt x="4230" y="862"/>
                    </a:lnTo>
                    <a:lnTo>
                      <a:pt x="4235" y="866"/>
                    </a:lnTo>
                    <a:lnTo>
                      <a:pt x="4239" y="875"/>
                    </a:lnTo>
                    <a:lnTo>
                      <a:pt x="4243" y="870"/>
                    </a:lnTo>
                    <a:lnTo>
                      <a:pt x="4247" y="870"/>
                    </a:lnTo>
                    <a:lnTo>
                      <a:pt x="4251" y="866"/>
                    </a:lnTo>
                    <a:lnTo>
                      <a:pt x="4256" y="875"/>
                    </a:lnTo>
                    <a:lnTo>
                      <a:pt x="4260" y="866"/>
                    </a:lnTo>
                    <a:lnTo>
                      <a:pt x="4264" y="866"/>
                    </a:lnTo>
                    <a:lnTo>
                      <a:pt x="4268" y="866"/>
                    </a:lnTo>
                    <a:lnTo>
                      <a:pt x="4272" y="854"/>
                    </a:lnTo>
                    <a:lnTo>
                      <a:pt x="4277" y="858"/>
                    </a:lnTo>
                    <a:lnTo>
                      <a:pt x="4281" y="862"/>
                    </a:lnTo>
                    <a:lnTo>
                      <a:pt x="4285" y="858"/>
                    </a:lnTo>
                    <a:lnTo>
                      <a:pt x="4289" y="866"/>
                    </a:lnTo>
                    <a:lnTo>
                      <a:pt x="4294" y="870"/>
                    </a:lnTo>
                    <a:lnTo>
                      <a:pt x="4298" y="866"/>
                    </a:lnTo>
                    <a:lnTo>
                      <a:pt x="4302" y="862"/>
                    </a:lnTo>
                    <a:lnTo>
                      <a:pt x="4306" y="858"/>
                    </a:lnTo>
                    <a:lnTo>
                      <a:pt x="4310" y="854"/>
                    </a:lnTo>
                    <a:lnTo>
                      <a:pt x="4315" y="854"/>
                    </a:lnTo>
                    <a:lnTo>
                      <a:pt x="4319" y="858"/>
                    </a:lnTo>
                    <a:lnTo>
                      <a:pt x="4323" y="845"/>
                    </a:lnTo>
                    <a:lnTo>
                      <a:pt x="4327" y="845"/>
                    </a:lnTo>
                    <a:lnTo>
                      <a:pt x="4331" y="854"/>
                    </a:lnTo>
                    <a:lnTo>
                      <a:pt x="4336" y="845"/>
                    </a:lnTo>
                    <a:lnTo>
                      <a:pt x="4340" y="845"/>
                    </a:lnTo>
                    <a:lnTo>
                      <a:pt x="4344" y="858"/>
                    </a:lnTo>
                    <a:lnTo>
                      <a:pt x="4348" y="862"/>
                    </a:lnTo>
                    <a:lnTo>
                      <a:pt x="4353" y="862"/>
                    </a:lnTo>
                    <a:lnTo>
                      <a:pt x="4357" y="866"/>
                    </a:lnTo>
                    <a:lnTo>
                      <a:pt x="4361" y="866"/>
                    </a:lnTo>
                    <a:lnTo>
                      <a:pt x="4365" y="866"/>
                    </a:lnTo>
                    <a:lnTo>
                      <a:pt x="4369" y="870"/>
                    </a:lnTo>
                    <a:lnTo>
                      <a:pt x="4374" y="879"/>
                    </a:lnTo>
                    <a:lnTo>
                      <a:pt x="4378" y="875"/>
                    </a:lnTo>
                    <a:lnTo>
                      <a:pt x="4382" y="870"/>
                    </a:lnTo>
                    <a:lnTo>
                      <a:pt x="4386" y="875"/>
                    </a:lnTo>
                    <a:lnTo>
                      <a:pt x="4390" y="870"/>
                    </a:lnTo>
                    <a:lnTo>
                      <a:pt x="4395" y="862"/>
                    </a:lnTo>
                    <a:lnTo>
                      <a:pt x="4395" y="849"/>
                    </a:lnTo>
                    <a:lnTo>
                      <a:pt x="4399" y="849"/>
                    </a:lnTo>
                    <a:lnTo>
                      <a:pt x="4403" y="858"/>
                    </a:lnTo>
                    <a:lnTo>
                      <a:pt x="4407" y="870"/>
                    </a:lnTo>
                    <a:lnTo>
                      <a:pt x="4412" y="879"/>
                    </a:lnTo>
                    <a:lnTo>
                      <a:pt x="4416" y="862"/>
                    </a:lnTo>
                    <a:lnTo>
                      <a:pt x="4420" y="862"/>
                    </a:lnTo>
                    <a:lnTo>
                      <a:pt x="4424" y="870"/>
                    </a:lnTo>
                    <a:lnTo>
                      <a:pt x="4428" y="875"/>
                    </a:lnTo>
                    <a:lnTo>
                      <a:pt x="4433" y="866"/>
                    </a:lnTo>
                    <a:lnTo>
                      <a:pt x="4437" y="870"/>
                    </a:lnTo>
                    <a:lnTo>
                      <a:pt x="4441" y="870"/>
                    </a:lnTo>
                    <a:lnTo>
                      <a:pt x="4445" y="870"/>
                    </a:lnTo>
                    <a:lnTo>
                      <a:pt x="4449" y="849"/>
                    </a:lnTo>
                    <a:lnTo>
                      <a:pt x="4454" y="841"/>
                    </a:lnTo>
                    <a:lnTo>
                      <a:pt x="4458" y="849"/>
                    </a:lnTo>
                    <a:lnTo>
                      <a:pt x="4462" y="841"/>
                    </a:lnTo>
                    <a:lnTo>
                      <a:pt x="4466" y="854"/>
                    </a:lnTo>
                    <a:lnTo>
                      <a:pt x="4471" y="862"/>
                    </a:lnTo>
                    <a:lnTo>
                      <a:pt x="4475" y="862"/>
                    </a:lnTo>
                    <a:lnTo>
                      <a:pt x="4479" y="870"/>
                    </a:lnTo>
                    <a:lnTo>
                      <a:pt x="4483" y="879"/>
                    </a:lnTo>
                    <a:lnTo>
                      <a:pt x="4487" y="883"/>
                    </a:lnTo>
                    <a:lnTo>
                      <a:pt x="4492" y="883"/>
                    </a:lnTo>
                    <a:lnTo>
                      <a:pt x="4496" y="883"/>
                    </a:lnTo>
                    <a:lnTo>
                      <a:pt x="4500" y="879"/>
                    </a:lnTo>
                    <a:lnTo>
                      <a:pt x="4504" y="875"/>
                    </a:lnTo>
                    <a:lnTo>
                      <a:pt x="4508" y="883"/>
                    </a:lnTo>
                    <a:lnTo>
                      <a:pt x="4513" y="887"/>
                    </a:lnTo>
                    <a:lnTo>
                      <a:pt x="4517" y="879"/>
                    </a:lnTo>
                    <a:lnTo>
                      <a:pt x="4521" y="875"/>
                    </a:lnTo>
                    <a:lnTo>
                      <a:pt x="4525" y="883"/>
                    </a:lnTo>
                    <a:lnTo>
                      <a:pt x="4530" y="879"/>
                    </a:lnTo>
                    <a:lnTo>
                      <a:pt x="4534" y="875"/>
                    </a:lnTo>
                    <a:lnTo>
                      <a:pt x="4538" y="879"/>
                    </a:lnTo>
                    <a:lnTo>
                      <a:pt x="4542" y="883"/>
                    </a:lnTo>
                    <a:lnTo>
                      <a:pt x="4546" y="883"/>
                    </a:lnTo>
                    <a:lnTo>
                      <a:pt x="4551" y="879"/>
                    </a:lnTo>
                    <a:lnTo>
                      <a:pt x="4555" y="870"/>
                    </a:lnTo>
                    <a:lnTo>
                      <a:pt x="4559" y="870"/>
                    </a:lnTo>
                    <a:lnTo>
                      <a:pt x="4563" y="870"/>
                    </a:lnTo>
                    <a:lnTo>
                      <a:pt x="4567" y="870"/>
                    </a:lnTo>
                    <a:lnTo>
                      <a:pt x="4572" y="862"/>
                    </a:lnTo>
                    <a:lnTo>
                      <a:pt x="4576" y="866"/>
                    </a:lnTo>
                    <a:lnTo>
                      <a:pt x="4580" y="858"/>
                    </a:lnTo>
                    <a:lnTo>
                      <a:pt x="4584" y="858"/>
                    </a:lnTo>
                    <a:lnTo>
                      <a:pt x="4589" y="870"/>
                    </a:lnTo>
                    <a:lnTo>
                      <a:pt x="4593" y="866"/>
                    </a:lnTo>
                    <a:lnTo>
                      <a:pt x="4597" y="866"/>
                    </a:lnTo>
                    <a:lnTo>
                      <a:pt x="4601" y="870"/>
                    </a:lnTo>
                    <a:lnTo>
                      <a:pt x="4605" y="875"/>
                    </a:lnTo>
                    <a:lnTo>
                      <a:pt x="4610" y="879"/>
                    </a:lnTo>
                    <a:lnTo>
                      <a:pt x="4614" y="883"/>
                    </a:lnTo>
                    <a:lnTo>
                      <a:pt x="4618" y="875"/>
                    </a:lnTo>
                    <a:lnTo>
                      <a:pt x="4618" y="862"/>
                    </a:lnTo>
                    <a:lnTo>
                      <a:pt x="4622" y="879"/>
                    </a:lnTo>
                    <a:lnTo>
                      <a:pt x="4626" y="883"/>
                    </a:lnTo>
                    <a:lnTo>
                      <a:pt x="4631" y="883"/>
                    </a:lnTo>
                    <a:lnTo>
                      <a:pt x="4635" y="887"/>
                    </a:lnTo>
                    <a:lnTo>
                      <a:pt x="4639" y="896"/>
                    </a:lnTo>
                    <a:lnTo>
                      <a:pt x="4643" y="892"/>
                    </a:lnTo>
                    <a:lnTo>
                      <a:pt x="4648" y="887"/>
                    </a:lnTo>
                    <a:lnTo>
                      <a:pt x="4652" y="883"/>
                    </a:lnTo>
                    <a:lnTo>
                      <a:pt x="4656" y="887"/>
                    </a:lnTo>
                    <a:lnTo>
                      <a:pt x="4660" y="896"/>
                    </a:lnTo>
                    <a:lnTo>
                      <a:pt x="4664" y="887"/>
                    </a:lnTo>
                    <a:lnTo>
                      <a:pt x="4669" y="887"/>
                    </a:lnTo>
                    <a:lnTo>
                      <a:pt x="4673" y="887"/>
                    </a:lnTo>
                    <a:lnTo>
                      <a:pt x="4677" y="887"/>
                    </a:lnTo>
                    <a:lnTo>
                      <a:pt x="4681" y="879"/>
                    </a:lnTo>
                    <a:lnTo>
                      <a:pt x="4685" y="883"/>
                    </a:lnTo>
                    <a:lnTo>
                      <a:pt x="4690" y="883"/>
                    </a:lnTo>
                    <a:lnTo>
                      <a:pt x="4694" y="883"/>
                    </a:lnTo>
                    <a:lnTo>
                      <a:pt x="4698" y="879"/>
                    </a:lnTo>
                    <a:lnTo>
                      <a:pt x="4702" y="875"/>
                    </a:lnTo>
                    <a:lnTo>
                      <a:pt x="4706" y="879"/>
                    </a:lnTo>
                    <a:lnTo>
                      <a:pt x="4711" y="879"/>
                    </a:lnTo>
                    <a:lnTo>
                      <a:pt x="4715" y="879"/>
                    </a:lnTo>
                    <a:lnTo>
                      <a:pt x="4719" y="887"/>
                    </a:lnTo>
                    <a:lnTo>
                      <a:pt x="4723" y="887"/>
                    </a:lnTo>
                    <a:lnTo>
                      <a:pt x="4728" y="887"/>
                    </a:lnTo>
                    <a:lnTo>
                      <a:pt x="4732" y="892"/>
                    </a:lnTo>
                    <a:lnTo>
                      <a:pt x="4736" y="896"/>
                    </a:lnTo>
                    <a:lnTo>
                      <a:pt x="4740" y="892"/>
                    </a:lnTo>
                    <a:lnTo>
                      <a:pt x="4744" y="896"/>
                    </a:lnTo>
                    <a:lnTo>
                      <a:pt x="4749" y="896"/>
                    </a:lnTo>
                    <a:lnTo>
                      <a:pt x="4753" y="896"/>
                    </a:lnTo>
                    <a:lnTo>
                      <a:pt x="4757" y="892"/>
                    </a:lnTo>
                    <a:lnTo>
                      <a:pt x="4761" y="896"/>
                    </a:lnTo>
                    <a:lnTo>
                      <a:pt x="4765" y="896"/>
                    </a:lnTo>
                    <a:lnTo>
                      <a:pt x="4770" y="900"/>
                    </a:lnTo>
                    <a:lnTo>
                      <a:pt x="4774" y="892"/>
                    </a:lnTo>
                    <a:lnTo>
                      <a:pt x="4778" y="887"/>
                    </a:lnTo>
                    <a:lnTo>
                      <a:pt x="4782" y="896"/>
                    </a:lnTo>
                    <a:lnTo>
                      <a:pt x="4787" y="887"/>
                    </a:lnTo>
                    <a:lnTo>
                      <a:pt x="4791" y="887"/>
                    </a:lnTo>
                    <a:lnTo>
                      <a:pt x="4795" y="900"/>
                    </a:lnTo>
                    <a:lnTo>
                      <a:pt x="4799" y="887"/>
                    </a:lnTo>
                    <a:lnTo>
                      <a:pt x="4803" y="887"/>
                    </a:lnTo>
                    <a:lnTo>
                      <a:pt x="4808" y="896"/>
                    </a:lnTo>
                    <a:lnTo>
                      <a:pt x="4812" y="892"/>
                    </a:lnTo>
                    <a:lnTo>
                      <a:pt x="4816" y="892"/>
                    </a:lnTo>
                    <a:lnTo>
                      <a:pt x="4820" y="887"/>
                    </a:lnTo>
                    <a:lnTo>
                      <a:pt x="4820" y="875"/>
                    </a:lnTo>
                    <a:lnTo>
                      <a:pt x="4824" y="883"/>
                    </a:lnTo>
                    <a:lnTo>
                      <a:pt x="4829" y="887"/>
                    </a:lnTo>
                    <a:lnTo>
                      <a:pt x="4833" y="896"/>
                    </a:lnTo>
                    <a:lnTo>
                      <a:pt x="4837" y="892"/>
                    </a:lnTo>
                    <a:lnTo>
                      <a:pt x="4841" y="892"/>
                    </a:lnTo>
                    <a:lnTo>
                      <a:pt x="4846" y="892"/>
                    </a:lnTo>
                    <a:lnTo>
                      <a:pt x="4850" y="887"/>
                    </a:lnTo>
                    <a:lnTo>
                      <a:pt x="4854" y="892"/>
                    </a:lnTo>
                    <a:lnTo>
                      <a:pt x="4858" y="883"/>
                    </a:lnTo>
                    <a:lnTo>
                      <a:pt x="4862" y="879"/>
                    </a:lnTo>
                    <a:lnTo>
                      <a:pt x="4867" y="883"/>
                    </a:lnTo>
                    <a:lnTo>
                      <a:pt x="4871" y="887"/>
                    </a:lnTo>
                    <a:lnTo>
                      <a:pt x="4875" y="887"/>
                    </a:lnTo>
                    <a:lnTo>
                      <a:pt x="4879" y="875"/>
                    </a:lnTo>
                    <a:lnTo>
                      <a:pt x="4883" y="870"/>
                    </a:lnTo>
                    <a:lnTo>
                      <a:pt x="4888" y="870"/>
                    </a:lnTo>
                    <a:lnTo>
                      <a:pt x="4892" y="879"/>
                    </a:lnTo>
                    <a:lnTo>
                      <a:pt x="4896" y="870"/>
                    </a:lnTo>
                    <a:lnTo>
                      <a:pt x="4900" y="870"/>
                    </a:lnTo>
                    <a:lnTo>
                      <a:pt x="4905" y="866"/>
                    </a:lnTo>
                    <a:lnTo>
                      <a:pt x="4909" y="879"/>
                    </a:lnTo>
                    <a:lnTo>
                      <a:pt x="4913" y="875"/>
                    </a:lnTo>
                    <a:lnTo>
                      <a:pt x="4917" y="862"/>
                    </a:lnTo>
                    <a:lnTo>
                      <a:pt x="4917" y="883"/>
                    </a:lnTo>
                    <a:lnTo>
                      <a:pt x="4921" y="862"/>
                    </a:lnTo>
                    <a:lnTo>
                      <a:pt x="4926" y="875"/>
                    </a:lnTo>
                    <a:lnTo>
                      <a:pt x="4930" y="862"/>
                    </a:lnTo>
                    <a:lnTo>
                      <a:pt x="4934" y="862"/>
                    </a:lnTo>
                    <a:lnTo>
                      <a:pt x="4938" y="866"/>
                    </a:lnTo>
                    <a:lnTo>
                      <a:pt x="4942" y="866"/>
                    </a:lnTo>
                    <a:lnTo>
                      <a:pt x="4947" y="858"/>
                    </a:lnTo>
                    <a:lnTo>
                      <a:pt x="4951" y="866"/>
                    </a:lnTo>
                    <a:lnTo>
                      <a:pt x="4955" y="866"/>
                    </a:lnTo>
                    <a:lnTo>
                      <a:pt x="4959" y="866"/>
                    </a:lnTo>
                    <a:lnTo>
                      <a:pt x="4964" y="875"/>
                    </a:lnTo>
                    <a:lnTo>
                      <a:pt x="4968" y="879"/>
                    </a:lnTo>
                    <a:lnTo>
                      <a:pt x="4972" y="875"/>
                    </a:lnTo>
                    <a:lnTo>
                      <a:pt x="4976" y="900"/>
                    </a:lnTo>
                    <a:lnTo>
                      <a:pt x="4976" y="879"/>
                    </a:lnTo>
                    <a:lnTo>
                      <a:pt x="4980" y="892"/>
                    </a:lnTo>
                  </a:path>
                </a:pathLst>
              </a:custGeom>
              <a:noFill/>
              <a:ln w="9525">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2">
                <a:extLst>
                  <a:ext uri="{FF2B5EF4-FFF2-40B4-BE49-F238E27FC236}">
                    <a16:creationId xmlns:a16="http://schemas.microsoft.com/office/drawing/2014/main" id="{29A6DC80-AD77-49D4-B924-C2C371699609}"/>
                  </a:ext>
                </a:extLst>
              </p:cNvPr>
              <p:cNvSpPr>
                <a:spLocks/>
              </p:cNvSpPr>
              <p:nvPr/>
            </p:nvSpPr>
            <p:spPr bwMode="auto">
              <a:xfrm>
                <a:off x="539494" y="1497606"/>
                <a:ext cx="7905750" cy="1717842"/>
              </a:xfrm>
              <a:custGeom>
                <a:avLst/>
                <a:gdLst>
                  <a:gd name="T0" fmla="*/ 76 w 4980"/>
                  <a:gd name="T1" fmla="*/ 1472 h 1779"/>
                  <a:gd name="T2" fmla="*/ 152 w 4980"/>
                  <a:gd name="T3" fmla="*/ 1506 h 1779"/>
                  <a:gd name="T4" fmla="*/ 232 w 4980"/>
                  <a:gd name="T5" fmla="*/ 1569 h 1779"/>
                  <a:gd name="T6" fmla="*/ 320 w 4980"/>
                  <a:gd name="T7" fmla="*/ 1598 h 1779"/>
                  <a:gd name="T8" fmla="*/ 400 w 4980"/>
                  <a:gd name="T9" fmla="*/ 1611 h 1779"/>
                  <a:gd name="T10" fmla="*/ 476 w 4980"/>
                  <a:gd name="T11" fmla="*/ 1619 h 1779"/>
                  <a:gd name="T12" fmla="*/ 560 w 4980"/>
                  <a:gd name="T13" fmla="*/ 1623 h 1779"/>
                  <a:gd name="T14" fmla="*/ 649 w 4980"/>
                  <a:gd name="T15" fmla="*/ 1628 h 1779"/>
                  <a:gd name="T16" fmla="*/ 737 w 4980"/>
                  <a:gd name="T17" fmla="*/ 1628 h 1779"/>
                  <a:gd name="T18" fmla="*/ 826 w 4980"/>
                  <a:gd name="T19" fmla="*/ 1607 h 1779"/>
                  <a:gd name="T20" fmla="*/ 906 w 4980"/>
                  <a:gd name="T21" fmla="*/ 1535 h 1779"/>
                  <a:gd name="T22" fmla="*/ 973 w 4980"/>
                  <a:gd name="T23" fmla="*/ 1518 h 1779"/>
                  <a:gd name="T24" fmla="*/ 1053 w 4980"/>
                  <a:gd name="T25" fmla="*/ 1581 h 1779"/>
                  <a:gd name="T26" fmla="*/ 1133 w 4980"/>
                  <a:gd name="T27" fmla="*/ 1438 h 1779"/>
                  <a:gd name="T28" fmla="*/ 1205 w 4980"/>
                  <a:gd name="T29" fmla="*/ 1459 h 1779"/>
                  <a:gd name="T30" fmla="*/ 1281 w 4980"/>
                  <a:gd name="T31" fmla="*/ 1573 h 1779"/>
                  <a:gd name="T32" fmla="*/ 1361 w 4980"/>
                  <a:gd name="T33" fmla="*/ 1611 h 1779"/>
                  <a:gd name="T34" fmla="*/ 1433 w 4980"/>
                  <a:gd name="T35" fmla="*/ 1367 h 1779"/>
                  <a:gd name="T36" fmla="*/ 1500 w 4980"/>
                  <a:gd name="T37" fmla="*/ 1556 h 1779"/>
                  <a:gd name="T38" fmla="*/ 1580 w 4980"/>
                  <a:gd name="T39" fmla="*/ 1607 h 1779"/>
                  <a:gd name="T40" fmla="*/ 1660 w 4980"/>
                  <a:gd name="T41" fmla="*/ 1615 h 1779"/>
                  <a:gd name="T42" fmla="*/ 1744 w 4980"/>
                  <a:gd name="T43" fmla="*/ 1653 h 1779"/>
                  <a:gd name="T44" fmla="*/ 1820 w 4980"/>
                  <a:gd name="T45" fmla="*/ 1607 h 1779"/>
                  <a:gd name="T46" fmla="*/ 1892 w 4980"/>
                  <a:gd name="T47" fmla="*/ 547 h 1779"/>
                  <a:gd name="T48" fmla="*/ 1959 w 4980"/>
                  <a:gd name="T49" fmla="*/ 1514 h 1779"/>
                  <a:gd name="T50" fmla="*/ 2035 w 4980"/>
                  <a:gd name="T51" fmla="*/ 1644 h 1779"/>
                  <a:gd name="T52" fmla="*/ 2115 w 4980"/>
                  <a:gd name="T53" fmla="*/ 1623 h 1779"/>
                  <a:gd name="T54" fmla="*/ 2191 w 4980"/>
                  <a:gd name="T55" fmla="*/ 1359 h 1779"/>
                  <a:gd name="T56" fmla="*/ 2267 w 4980"/>
                  <a:gd name="T57" fmla="*/ 1607 h 1779"/>
                  <a:gd name="T58" fmla="*/ 2343 w 4980"/>
                  <a:gd name="T59" fmla="*/ 1699 h 1779"/>
                  <a:gd name="T60" fmla="*/ 2423 w 4980"/>
                  <a:gd name="T61" fmla="*/ 1691 h 1779"/>
                  <a:gd name="T62" fmla="*/ 2499 w 4980"/>
                  <a:gd name="T63" fmla="*/ 1699 h 1779"/>
                  <a:gd name="T64" fmla="*/ 2570 w 4980"/>
                  <a:gd name="T65" fmla="*/ 1464 h 1779"/>
                  <a:gd name="T66" fmla="*/ 2650 w 4980"/>
                  <a:gd name="T67" fmla="*/ 1741 h 1779"/>
                  <a:gd name="T68" fmla="*/ 2730 w 4980"/>
                  <a:gd name="T69" fmla="*/ 1741 h 1779"/>
                  <a:gd name="T70" fmla="*/ 2810 w 4980"/>
                  <a:gd name="T71" fmla="*/ 1737 h 1779"/>
                  <a:gd name="T72" fmla="*/ 2895 w 4980"/>
                  <a:gd name="T73" fmla="*/ 1741 h 1779"/>
                  <a:gd name="T74" fmla="*/ 2979 w 4980"/>
                  <a:gd name="T75" fmla="*/ 1712 h 1779"/>
                  <a:gd name="T76" fmla="*/ 3063 w 4980"/>
                  <a:gd name="T77" fmla="*/ 1687 h 1779"/>
                  <a:gd name="T78" fmla="*/ 3143 w 4980"/>
                  <a:gd name="T79" fmla="*/ 1724 h 1779"/>
                  <a:gd name="T80" fmla="*/ 3232 w 4980"/>
                  <a:gd name="T81" fmla="*/ 1754 h 1779"/>
                  <a:gd name="T82" fmla="*/ 3320 w 4980"/>
                  <a:gd name="T83" fmla="*/ 1720 h 1779"/>
                  <a:gd name="T84" fmla="*/ 3404 w 4980"/>
                  <a:gd name="T85" fmla="*/ 1708 h 1779"/>
                  <a:gd name="T86" fmla="*/ 3489 w 4980"/>
                  <a:gd name="T87" fmla="*/ 1745 h 1779"/>
                  <a:gd name="T88" fmla="*/ 3573 w 4980"/>
                  <a:gd name="T89" fmla="*/ 1674 h 1779"/>
                  <a:gd name="T90" fmla="*/ 3645 w 4980"/>
                  <a:gd name="T91" fmla="*/ 1632 h 1779"/>
                  <a:gd name="T92" fmla="*/ 3725 w 4980"/>
                  <a:gd name="T93" fmla="*/ 1703 h 1779"/>
                  <a:gd name="T94" fmla="*/ 3801 w 4980"/>
                  <a:gd name="T95" fmla="*/ 1695 h 1779"/>
                  <a:gd name="T96" fmla="*/ 3876 w 4980"/>
                  <a:gd name="T97" fmla="*/ 1632 h 1779"/>
                  <a:gd name="T98" fmla="*/ 3965 w 4980"/>
                  <a:gd name="T99" fmla="*/ 1750 h 1779"/>
                  <a:gd name="T100" fmla="*/ 4045 w 4980"/>
                  <a:gd name="T101" fmla="*/ 1741 h 1779"/>
                  <a:gd name="T102" fmla="*/ 4133 w 4980"/>
                  <a:gd name="T103" fmla="*/ 1737 h 1779"/>
                  <a:gd name="T104" fmla="*/ 4222 w 4980"/>
                  <a:gd name="T105" fmla="*/ 1729 h 1779"/>
                  <a:gd name="T106" fmla="*/ 4310 w 4980"/>
                  <a:gd name="T107" fmla="*/ 1682 h 1779"/>
                  <a:gd name="T108" fmla="*/ 4386 w 4980"/>
                  <a:gd name="T109" fmla="*/ 1745 h 1779"/>
                  <a:gd name="T110" fmla="*/ 4475 w 4980"/>
                  <a:gd name="T111" fmla="*/ 1670 h 1779"/>
                  <a:gd name="T112" fmla="*/ 4546 w 4980"/>
                  <a:gd name="T113" fmla="*/ 1695 h 1779"/>
                  <a:gd name="T114" fmla="*/ 4626 w 4980"/>
                  <a:gd name="T115" fmla="*/ 1750 h 1779"/>
                  <a:gd name="T116" fmla="*/ 4711 w 4980"/>
                  <a:gd name="T117" fmla="*/ 1703 h 1779"/>
                  <a:gd name="T118" fmla="*/ 4795 w 4980"/>
                  <a:gd name="T119" fmla="*/ 1758 h 1779"/>
                  <a:gd name="T120" fmla="*/ 4883 w 4980"/>
                  <a:gd name="T121" fmla="*/ 1754 h 1779"/>
                  <a:gd name="T122" fmla="*/ 4964 w 4980"/>
                  <a:gd name="T123" fmla="*/ 1762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80" h="1779">
                    <a:moveTo>
                      <a:pt x="0" y="1367"/>
                    </a:moveTo>
                    <a:lnTo>
                      <a:pt x="4" y="1375"/>
                    </a:lnTo>
                    <a:lnTo>
                      <a:pt x="8" y="1388"/>
                    </a:lnTo>
                    <a:lnTo>
                      <a:pt x="13" y="1409"/>
                    </a:lnTo>
                    <a:lnTo>
                      <a:pt x="17" y="1392"/>
                    </a:lnTo>
                    <a:lnTo>
                      <a:pt x="21" y="1396"/>
                    </a:lnTo>
                    <a:lnTo>
                      <a:pt x="25" y="1426"/>
                    </a:lnTo>
                    <a:lnTo>
                      <a:pt x="29" y="1422"/>
                    </a:lnTo>
                    <a:lnTo>
                      <a:pt x="34" y="1430"/>
                    </a:lnTo>
                    <a:lnTo>
                      <a:pt x="38" y="1430"/>
                    </a:lnTo>
                    <a:lnTo>
                      <a:pt x="38" y="1417"/>
                    </a:lnTo>
                    <a:lnTo>
                      <a:pt x="42" y="1430"/>
                    </a:lnTo>
                    <a:lnTo>
                      <a:pt x="46" y="1426"/>
                    </a:lnTo>
                    <a:lnTo>
                      <a:pt x="50" y="1426"/>
                    </a:lnTo>
                    <a:lnTo>
                      <a:pt x="55" y="1443"/>
                    </a:lnTo>
                    <a:lnTo>
                      <a:pt x="55" y="1464"/>
                    </a:lnTo>
                    <a:lnTo>
                      <a:pt x="59" y="1455"/>
                    </a:lnTo>
                    <a:lnTo>
                      <a:pt x="63" y="1443"/>
                    </a:lnTo>
                    <a:lnTo>
                      <a:pt x="67" y="1459"/>
                    </a:lnTo>
                    <a:lnTo>
                      <a:pt x="72" y="1476"/>
                    </a:lnTo>
                    <a:lnTo>
                      <a:pt x="76" y="1472"/>
                    </a:lnTo>
                    <a:lnTo>
                      <a:pt x="80" y="1464"/>
                    </a:lnTo>
                    <a:lnTo>
                      <a:pt x="84" y="1485"/>
                    </a:lnTo>
                    <a:lnTo>
                      <a:pt x="88" y="1493"/>
                    </a:lnTo>
                    <a:lnTo>
                      <a:pt x="88" y="1472"/>
                    </a:lnTo>
                    <a:lnTo>
                      <a:pt x="93" y="1493"/>
                    </a:lnTo>
                    <a:lnTo>
                      <a:pt x="97" y="1493"/>
                    </a:lnTo>
                    <a:lnTo>
                      <a:pt x="101" y="1497"/>
                    </a:lnTo>
                    <a:lnTo>
                      <a:pt x="101" y="1485"/>
                    </a:lnTo>
                    <a:lnTo>
                      <a:pt x="105" y="1497"/>
                    </a:lnTo>
                    <a:lnTo>
                      <a:pt x="109" y="1485"/>
                    </a:lnTo>
                    <a:lnTo>
                      <a:pt x="114" y="1480"/>
                    </a:lnTo>
                    <a:lnTo>
                      <a:pt x="118" y="1501"/>
                    </a:lnTo>
                    <a:lnTo>
                      <a:pt x="118" y="1518"/>
                    </a:lnTo>
                    <a:lnTo>
                      <a:pt x="122" y="1514"/>
                    </a:lnTo>
                    <a:lnTo>
                      <a:pt x="126" y="1506"/>
                    </a:lnTo>
                    <a:lnTo>
                      <a:pt x="131" y="1523"/>
                    </a:lnTo>
                    <a:lnTo>
                      <a:pt x="135" y="1510"/>
                    </a:lnTo>
                    <a:lnTo>
                      <a:pt x="139" y="1514"/>
                    </a:lnTo>
                    <a:lnTo>
                      <a:pt x="143" y="1489"/>
                    </a:lnTo>
                    <a:lnTo>
                      <a:pt x="147" y="1501"/>
                    </a:lnTo>
                    <a:lnTo>
                      <a:pt x="152" y="1506"/>
                    </a:lnTo>
                    <a:lnTo>
                      <a:pt x="156" y="1501"/>
                    </a:lnTo>
                    <a:lnTo>
                      <a:pt x="160" y="1510"/>
                    </a:lnTo>
                    <a:lnTo>
                      <a:pt x="164" y="1497"/>
                    </a:lnTo>
                    <a:lnTo>
                      <a:pt x="164" y="1518"/>
                    </a:lnTo>
                    <a:lnTo>
                      <a:pt x="168" y="1523"/>
                    </a:lnTo>
                    <a:lnTo>
                      <a:pt x="173" y="1514"/>
                    </a:lnTo>
                    <a:lnTo>
                      <a:pt x="177" y="1514"/>
                    </a:lnTo>
                    <a:lnTo>
                      <a:pt x="181" y="1514"/>
                    </a:lnTo>
                    <a:lnTo>
                      <a:pt x="181" y="1527"/>
                    </a:lnTo>
                    <a:lnTo>
                      <a:pt x="185" y="1527"/>
                    </a:lnTo>
                    <a:lnTo>
                      <a:pt x="190" y="1531"/>
                    </a:lnTo>
                    <a:lnTo>
                      <a:pt x="194" y="1539"/>
                    </a:lnTo>
                    <a:lnTo>
                      <a:pt x="198" y="1544"/>
                    </a:lnTo>
                    <a:lnTo>
                      <a:pt x="202" y="1544"/>
                    </a:lnTo>
                    <a:lnTo>
                      <a:pt x="206" y="1544"/>
                    </a:lnTo>
                    <a:lnTo>
                      <a:pt x="211" y="1552"/>
                    </a:lnTo>
                    <a:lnTo>
                      <a:pt x="215" y="1548"/>
                    </a:lnTo>
                    <a:lnTo>
                      <a:pt x="219" y="1552"/>
                    </a:lnTo>
                    <a:lnTo>
                      <a:pt x="223" y="1556"/>
                    </a:lnTo>
                    <a:lnTo>
                      <a:pt x="227" y="1556"/>
                    </a:lnTo>
                    <a:lnTo>
                      <a:pt x="232" y="1569"/>
                    </a:lnTo>
                    <a:lnTo>
                      <a:pt x="236" y="1577"/>
                    </a:lnTo>
                    <a:lnTo>
                      <a:pt x="240" y="1565"/>
                    </a:lnTo>
                    <a:lnTo>
                      <a:pt x="244" y="1577"/>
                    </a:lnTo>
                    <a:lnTo>
                      <a:pt x="248" y="1560"/>
                    </a:lnTo>
                    <a:lnTo>
                      <a:pt x="253" y="1565"/>
                    </a:lnTo>
                    <a:lnTo>
                      <a:pt x="257" y="1560"/>
                    </a:lnTo>
                    <a:lnTo>
                      <a:pt x="261" y="1598"/>
                    </a:lnTo>
                    <a:lnTo>
                      <a:pt x="265" y="1586"/>
                    </a:lnTo>
                    <a:lnTo>
                      <a:pt x="270" y="1594"/>
                    </a:lnTo>
                    <a:lnTo>
                      <a:pt x="274" y="1594"/>
                    </a:lnTo>
                    <a:lnTo>
                      <a:pt x="278" y="1581"/>
                    </a:lnTo>
                    <a:lnTo>
                      <a:pt x="282" y="1590"/>
                    </a:lnTo>
                    <a:lnTo>
                      <a:pt x="286" y="1594"/>
                    </a:lnTo>
                    <a:lnTo>
                      <a:pt x="291" y="1586"/>
                    </a:lnTo>
                    <a:lnTo>
                      <a:pt x="295" y="1598"/>
                    </a:lnTo>
                    <a:lnTo>
                      <a:pt x="299" y="1594"/>
                    </a:lnTo>
                    <a:lnTo>
                      <a:pt x="303" y="1594"/>
                    </a:lnTo>
                    <a:lnTo>
                      <a:pt x="307" y="1598"/>
                    </a:lnTo>
                    <a:lnTo>
                      <a:pt x="312" y="1581"/>
                    </a:lnTo>
                    <a:lnTo>
                      <a:pt x="316" y="1590"/>
                    </a:lnTo>
                    <a:lnTo>
                      <a:pt x="320" y="1598"/>
                    </a:lnTo>
                    <a:lnTo>
                      <a:pt x="324" y="1598"/>
                    </a:lnTo>
                    <a:lnTo>
                      <a:pt x="329" y="1598"/>
                    </a:lnTo>
                    <a:lnTo>
                      <a:pt x="333" y="1607"/>
                    </a:lnTo>
                    <a:lnTo>
                      <a:pt x="337" y="1598"/>
                    </a:lnTo>
                    <a:lnTo>
                      <a:pt x="337" y="1586"/>
                    </a:lnTo>
                    <a:lnTo>
                      <a:pt x="341" y="1594"/>
                    </a:lnTo>
                    <a:lnTo>
                      <a:pt x="345" y="1607"/>
                    </a:lnTo>
                    <a:lnTo>
                      <a:pt x="350" y="1615"/>
                    </a:lnTo>
                    <a:lnTo>
                      <a:pt x="354" y="1602"/>
                    </a:lnTo>
                    <a:lnTo>
                      <a:pt x="354" y="1615"/>
                    </a:lnTo>
                    <a:lnTo>
                      <a:pt x="358" y="1615"/>
                    </a:lnTo>
                    <a:lnTo>
                      <a:pt x="362" y="1602"/>
                    </a:lnTo>
                    <a:lnTo>
                      <a:pt x="366" y="1607"/>
                    </a:lnTo>
                    <a:lnTo>
                      <a:pt x="371" y="1611"/>
                    </a:lnTo>
                    <a:lnTo>
                      <a:pt x="375" y="1615"/>
                    </a:lnTo>
                    <a:lnTo>
                      <a:pt x="379" y="1619"/>
                    </a:lnTo>
                    <a:lnTo>
                      <a:pt x="383" y="1611"/>
                    </a:lnTo>
                    <a:lnTo>
                      <a:pt x="388" y="1619"/>
                    </a:lnTo>
                    <a:lnTo>
                      <a:pt x="392" y="1615"/>
                    </a:lnTo>
                    <a:lnTo>
                      <a:pt x="396" y="1615"/>
                    </a:lnTo>
                    <a:lnTo>
                      <a:pt x="400" y="1611"/>
                    </a:lnTo>
                    <a:lnTo>
                      <a:pt x="400" y="1590"/>
                    </a:lnTo>
                    <a:lnTo>
                      <a:pt x="404" y="1590"/>
                    </a:lnTo>
                    <a:lnTo>
                      <a:pt x="409" y="1594"/>
                    </a:lnTo>
                    <a:lnTo>
                      <a:pt x="413" y="1581"/>
                    </a:lnTo>
                    <a:lnTo>
                      <a:pt x="417" y="1565"/>
                    </a:lnTo>
                    <a:lnTo>
                      <a:pt x="421" y="1552"/>
                    </a:lnTo>
                    <a:lnTo>
                      <a:pt x="425" y="1535"/>
                    </a:lnTo>
                    <a:lnTo>
                      <a:pt x="430" y="1480"/>
                    </a:lnTo>
                    <a:lnTo>
                      <a:pt x="434" y="1426"/>
                    </a:lnTo>
                    <a:lnTo>
                      <a:pt x="434" y="1409"/>
                    </a:lnTo>
                    <a:lnTo>
                      <a:pt x="438" y="1451"/>
                    </a:lnTo>
                    <a:lnTo>
                      <a:pt x="442" y="1510"/>
                    </a:lnTo>
                    <a:lnTo>
                      <a:pt x="447" y="1573"/>
                    </a:lnTo>
                    <a:lnTo>
                      <a:pt x="447" y="1594"/>
                    </a:lnTo>
                    <a:lnTo>
                      <a:pt x="451" y="1598"/>
                    </a:lnTo>
                    <a:lnTo>
                      <a:pt x="455" y="1611"/>
                    </a:lnTo>
                    <a:lnTo>
                      <a:pt x="459" y="1619"/>
                    </a:lnTo>
                    <a:lnTo>
                      <a:pt x="463" y="1619"/>
                    </a:lnTo>
                    <a:lnTo>
                      <a:pt x="468" y="1632"/>
                    </a:lnTo>
                    <a:lnTo>
                      <a:pt x="472" y="1628"/>
                    </a:lnTo>
                    <a:lnTo>
                      <a:pt x="476" y="1619"/>
                    </a:lnTo>
                    <a:lnTo>
                      <a:pt x="480" y="1602"/>
                    </a:lnTo>
                    <a:lnTo>
                      <a:pt x="484" y="1611"/>
                    </a:lnTo>
                    <a:lnTo>
                      <a:pt x="489" y="1615"/>
                    </a:lnTo>
                    <a:lnTo>
                      <a:pt x="493" y="1611"/>
                    </a:lnTo>
                    <a:lnTo>
                      <a:pt x="497" y="1611"/>
                    </a:lnTo>
                    <a:lnTo>
                      <a:pt x="497" y="1623"/>
                    </a:lnTo>
                    <a:lnTo>
                      <a:pt x="501" y="1623"/>
                    </a:lnTo>
                    <a:lnTo>
                      <a:pt x="506" y="1623"/>
                    </a:lnTo>
                    <a:lnTo>
                      <a:pt x="510" y="1619"/>
                    </a:lnTo>
                    <a:lnTo>
                      <a:pt x="514" y="1632"/>
                    </a:lnTo>
                    <a:lnTo>
                      <a:pt x="518" y="1632"/>
                    </a:lnTo>
                    <a:lnTo>
                      <a:pt x="522" y="1623"/>
                    </a:lnTo>
                    <a:lnTo>
                      <a:pt x="527" y="1615"/>
                    </a:lnTo>
                    <a:lnTo>
                      <a:pt x="531" y="1615"/>
                    </a:lnTo>
                    <a:lnTo>
                      <a:pt x="535" y="1623"/>
                    </a:lnTo>
                    <a:lnTo>
                      <a:pt x="539" y="1628"/>
                    </a:lnTo>
                    <a:lnTo>
                      <a:pt x="543" y="1623"/>
                    </a:lnTo>
                    <a:lnTo>
                      <a:pt x="548" y="1611"/>
                    </a:lnTo>
                    <a:lnTo>
                      <a:pt x="552" y="1619"/>
                    </a:lnTo>
                    <a:lnTo>
                      <a:pt x="556" y="1628"/>
                    </a:lnTo>
                    <a:lnTo>
                      <a:pt x="560" y="1623"/>
                    </a:lnTo>
                    <a:lnTo>
                      <a:pt x="565" y="1628"/>
                    </a:lnTo>
                    <a:lnTo>
                      <a:pt x="569" y="1628"/>
                    </a:lnTo>
                    <a:lnTo>
                      <a:pt x="573" y="1628"/>
                    </a:lnTo>
                    <a:lnTo>
                      <a:pt x="577" y="1632"/>
                    </a:lnTo>
                    <a:lnTo>
                      <a:pt x="581" y="1628"/>
                    </a:lnTo>
                    <a:lnTo>
                      <a:pt x="586" y="1628"/>
                    </a:lnTo>
                    <a:lnTo>
                      <a:pt x="590" y="1619"/>
                    </a:lnTo>
                    <a:lnTo>
                      <a:pt x="594" y="1623"/>
                    </a:lnTo>
                    <a:lnTo>
                      <a:pt x="598" y="1632"/>
                    </a:lnTo>
                    <a:lnTo>
                      <a:pt x="602" y="1640"/>
                    </a:lnTo>
                    <a:lnTo>
                      <a:pt x="607" y="1632"/>
                    </a:lnTo>
                    <a:lnTo>
                      <a:pt x="611" y="1619"/>
                    </a:lnTo>
                    <a:lnTo>
                      <a:pt x="615" y="1628"/>
                    </a:lnTo>
                    <a:lnTo>
                      <a:pt x="619" y="1628"/>
                    </a:lnTo>
                    <a:lnTo>
                      <a:pt x="624" y="1628"/>
                    </a:lnTo>
                    <a:lnTo>
                      <a:pt x="628" y="1623"/>
                    </a:lnTo>
                    <a:lnTo>
                      <a:pt x="632" y="1628"/>
                    </a:lnTo>
                    <a:lnTo>
                      <a:pt x="636" y="1615"/>
                    </a:lnTo>
                    <a:lnTo>
                      <a:pt x="640" y="1636"/>
                    </a:lnTo>
                    <a:lnTo>
                      <a:pt x="645" y="1632"/>
                    </a:lnTo>
                    <a:lnTo>
                      <a:pt x="649" y="1628"/>
                    </a:lnTo>
                    <a:lnTo>
                      <a:pt x="653" y="1628"/>
                    </a:lnTo>
                    <a:lnTo>
                      <a:pt x="657" y="1632"/>
                    </a:lnTo>
                    <a:lnTo>
                      <a:pt x="661" y="1632"/>
                    </a:lnTo>
                    <a:lnTo>
                      <a:pt x="666" y="1636"/>
                    </a:lnTo>
                    <a:lnTo>
                      <a:pt x="670" y="1632"/>
                    </a:lnTo>
                    <a:lnTo>
                      <a:pt x="674" y="1623"/>
                    </a:lnTo>
                    <a:lnTo>
                      <a:pt x="678" y="1628"/>
                    </a:lnTo>
                    <a:lnTo>
                      <a:pt x="682" y="1628"/>
                    </a:lnTo>
                    <a:lnTo>
                      <a:pt x="687" y="1636"/>
                    </a:lnTo>
                    <a:lnTo>
                      <a:pt x="691" y="1636"/>
                    </a:lnTo>
                    <a:lnTo>
                      <a:pt x="695" y="1636"/>
                    </a:lnTo>
                    <a:lnTo>
                      <a:pt x="699" y="1640"/>
                    </a:lnTo>
                    <a:lnTo>
                      <a:pt x="704" y="1623"/>
                    </a:lnTo>
                    <a:lnTo>
                      <a:pt x="708" y="1623"/>
                    </a:lnTo>
                    <a:lnTo>
                      <a:pt x="712" y="1628"/>
                    </a:lnTo>
                    <a:lnTo>
                      <a:pt x="716" y="1628"/>
                    </a:lnTo>
                    <a:lnTo>
                      <a:pt x="720" y="1632"/>
                    </a:lnTo>
                    <a:lnTo>
                      <a:pt x="725" y="1640"/>
                    </a:lnTo>
                    <a:lnTo>
                      <a:pt x="729" y="1632"/>
                    </a:lnTo>
                    <a:lnTo>
                      <a:pt x="733" y="1632"/>
                    </a:lnTo>
                    <a:lnTo>
                      <a:pt x="737" y="1628"/>
                    </a:lnTo>
                    <a:lnTo>
                      <a:pt x="741" y="1628"/>
                    </a:lnTo>
                    <a:lnTo>
                      <a:pt x="746" y="1623"/>
                    </a:lnTo>
                    <a:lnTo>
                      <a:pt x="750" y="1607"/>
                    </a:lnTo>
                    <a:lnTo>
                      <a:pt x="754" y="1607"/>
                    </a:lnTo>
                    <a:lnTo>
                      <a:pt x="758" y="1619"/>
                    </a:lnTo>
                    <a:lnTo>
                      <a:pt x="763" y="1619"/>
                    </a:lnTo>
                    <a:lnTo>
                      <a:pt x="767" y="1619"/>
                    </a:lnTo>
                    <a:lnTo>
                      <a:pt x="771" y="1611"/>
                    </a:lnTo>
                    <a:lnTo>
                      <a:pt x="775" y="1615"/>
                    </a:lnTo>
                    <a:lnTo>
                      <a:pt x="779" y="1628"/>
                    </a:lnTo>
                    <a:lnTo>
                      <a:pt x="784" y="1619"/>
                    </a:lnTo>
                    <a:lnTo>
                      <a:pt x="788" y="1623"/>
                    </a:lnTo>
                    <a:lnTo>
                      <a:pt x="792" y="1623"/>
                    </a:lnTo>
                    <a:lnTo>
                      <a:pt x="796" y="1611"/>
                    </a:lnTo>
                    <a:lnTo>
                      <a:pt x="800" y="1615"/>
                    </a:lnTo>
                    <a:lnTo>
                      <a:pt x="805" y="1615"/>
                    </a:lnTo>
                    <a:lnTo>
                      <a:pt x="809" y="1628"/>
                    </a:lnTo>
                    <a:lnTo>
                      <a:pt x="813" y="1623"/>
                    </a:lnTo>
                    <a:lnTo>
                      <a:pt x="817" y="1623"/>
                    </a:lnTo>
                    <a:lnTo>
                      <a:pt x="822" y="1615"/>
                    </a:lnTo>
                    <a:lnTo>
                      <a:pt x="826" y="1607"/>
                    </a:lnTo>
                    <a:lnTo>
                      <a:pt x="830" y="1619"/>
                    </a:lnTo>
                    <a:lnTo>
                      <a:pt x="834" y="1615"/>
                    </a:lnTo>
                    <a:lnTo>
                      <a:pt x="838" y="1619"/>
                    </a:lnTo>
                    <a:lnTo>
                      <a:pt x="843" y="1611"/>
                    </a:lnTo>
                    <a:lnTo>
                      <a:pt x="847" y="1628"/>
                    </a:lnTo>
                    <a:lnTo>
                      <a:pt x="851" y="1619"/>
                    </a:lnTo>
                    <a:lnTo>
                      <a:pt x="855" y="1615"/>
                    </a:lnTo>
                    <a:lnTo>
                      <a:pt x="855" y="1594"/>
                    </a:lnTo>
                    <a:lnTo>
                      <a:pt x="859" y="1598"/>
                    </a:lnTo>
                    <a:lnTo>
                      <a:pt x="864" y="1611"/>
                    </a:lnTo>
                    <a:lnTo>
                      <a:pt x="868" y="1615"/>
                    </a:lnTo>
                    <a:lnTo>
                      <a:pt x="872" y="1619"/>
                    </a:lnTo>
                    <a:lnTo>
                      <a:pt x="872" y="1602"/>
                    </a:lnTo>
                    <a:lnTo>
                      <a:pt x="876" y="1602"/>
                    </a:lnTo>
                    <a:lnTo>
                      <a:pt x="881" y="1607"/>
                    </a:lnTo>
                    <a:lnTo>
                      <a:pt x="885" y="1590"/>
                    </a:lnTo>
                    <a:lnTo>
                      <a:pt x="889" y="1577"/>
                    </a:lnTo>
                    <a:lnTo>
                      <a:pt x="893" y="1569"/>
                    </a:lnTo>
                    <a:lnTo>
                      <a:pt x="897" y="1539"/>
                    </a:lnTo>
                    <a:lnTo>
                      <a:pt x="902" y="1552"/>
                    </a:lnTo>
                    <a:lnTo>
                      <a:pt x="906" y="1535"/>
                    </a:lnTo>
                    <a:lnTo>
                      <a:pt x="906" y="1497"/>
                    </a:lnTo>
                    <a:lnTo>
                      <a:pt x="910" y="1459"/>
                    </a:lnTo>
                    <a:lnTo>
                      <a:pt x="914" y="1405"/>
                    </a:lnTo>
                    <a:lnTo>
                      <a:pt x="918" y="1329"/>
                    </a:lnTo>
                    <a:lnTo>
                      <a:pt x="918" y="1220"/>
                    </a:lnTo>
                    <a:lnTo>
                      <a:pt x="923" y="1060"/>
                    </a:lnTo>
                    <a:lnTo>
                      <a:pt x="927" y="837"/>
                    </a:lnTo>
                    <a:lnTo>
                      <a:pt x="931" y="530"/>
                    </a:lnTo>
                    <a:lnTo>
                      <a:pt x="935" y="311"/>
                    </a:lnTo>
                    <a:lnTo>
                      <a:pt x="935" y="295"/>
                    </a:lnTo>
                    <a:lnTo>
                      <a:pt x="940" y="543"/>
                    </a:lnTo>
                    <a:lnTo>
                      <a:pt x="944" y="888"/>
                    </a:lnTo>
                    <a:lnTo>
                      <a:pt x="948" y="1119"/>
                    </a:lnTo>
                    <a:lnTo>
                      <a:pt x="952" y="1279"/>
                    </a:lnTo>
                    <a:lnTo>
                      <a:pt x="952" y="1363"/>
                    </a:lnTo>
                    <a:lnTo>
                      <a:pt x="956" y="1409"/>
                    </a:lnTo>
                    <a:lnTo>
                      <a:pt x="961" y="1455"/>
                    </a:lnTo>
                    <a:lnTo>
                      <a:pt x="965" y="1485"/>
                    </a:lnTo>
                    <a:lnTo>
                      <a:pt x="969" y="1493"/>
                    </a:lnTo>
                    <a:lnTo>
                      <a:pt x="969" y="1510"/>
                    </a:lnTo>
                    <a:lnTo>
                      <a:pt x="973" y="1518"/>
                    </a:lnTo>
                    <a:lnTo>
                      <a:pt x="977" y="1544"/>
                    </a:lnTo>
                    <a:lnTo>
                      <a:pt x="982" y="1556"/>
                    </a:lnTo>
                    <a:lnTo>
                      <a:pt x="986" y="1586"/>
                    </a:lnTo>
                    <a:lnTo>
                      <a:pt x="990" y="1573"/>
                    </a:lnTo>
                    <a:lnTo>
                      <a:pt x="994" y="1590"/>
                    </a:lnTo>
                    <a:lnTo>
                      <a:pt x="999" y="1577"/>
                    </a:lnTo>
                    <a:lnTo>
                      <a:pt x="1003" y="1581"/>
                    </a:lnTo>
                    <a:lnTo>
                      <a:pt x="1007" y="1581"/>
                    </a:lnTo>
                    <a:lnTo>
                      <a:pt x="1011" y="1581"/>
                    </a:lnTo>
                    <a:lnTo>
                      <a:pt x="1015" y="1577"/>
                    </a:lnTo>
                    <a:lnTo>
                      <a:pt x="1020" y="1581"/>
                    </a:lnTo>
                    <a:lnTo>
                      <a:pt x="1024" y="1598"/>
                    </a:lnTo>
                    <a:lnTo>
                      <a:pt x="1028" y="1602"/>
                    </a:lnTo>
                    <a:lnTo>
                      <a:pt x="1032" y="1598"/>
                    </a:lnTo>
                    <a:lnTo>
                      <a:pt x="1032" y="1586"/>
                    </a:lnTo>
                    <a:lnTo>
                      <a:pt x="1036" y="1586"/>
                    </a:lnTo>
                    <a:lnTo>
                      <a:pt x="1041" y="1590"/>
                    </a:lnTo>
                    <a:lnTo>
                      <a:pt x="1045" y="1594"/>
                    </a:lnTo>
                    <a:lnTo>
                      <a:pt x="1045" y="1581"/>
                    </a:lnTo>
                    <a:lnTo>
                      <a:pt x="1049" y="1590"/>
                    </a:lnTo>
                    <a:lnTo>
                      <a:pt x="1053" y="1581"/>
                    </a:lnTo>
                    <a:lnTo>
                      <a:pt x="1058" y="1560"/>
                    </a:lnTo>
                    <a:lnTo>
                      <a:pt x="1062" y="1560"/>
                    </a:lnTo>
                    <a:lnTo>
                      <a:pt x="1066" y="1565"/>
                    </a:lnTo>
                    <a:lnTo>
                      <a:pt x="1070" y="1590"/>
                    </a:lnTo>
                    <a:lnTo>
                      <a:pt x="1074" y="1594"/>
                    </a:lnTo>
                    <a:lnTo>
                      <a:pt x="1079" y="1598"/>
                    </a:lnTo>
                    <a:lnTo>
                      <a:pt x="1083" y="1577"/>
                    </a:lnTo>
                    <a:lnTo>
                      <a:pt x="1087" y="1565"/>
                    </a:lnTo>
                    <a:lnTo>
                      <a:pt x="1091" y="1560"/>
                    </a:lnTo>
                    <a:lnTo>
                      <a:pt x="1091" y="1539"/>
                    </a:lnTo>
                    <a:lnTo>
                      <a:pt x="1095" y="1573"/>
                    </a:lnTo>
                    <a:lnTo>
                      <a:pt x="1100" y="1581"/>
                    </a:lnTo>
                    <a:lnTo>
                      <a:pt x="1104" y="1594"/>
                    </a:lnTo>
                    <a:lnTo>
                      <a:pt x="1108" y="1594"/>
                    </a:lnTo>
                    <a:lnTo>
                      <a:pt x="1108" y="1581"/>
                    </a:lnTo>
                    <a:lnTo>
                      <a:pt x="1112" y="1577"/>
                    </a:lnTo>
                    <a:lnTo>
                      <a:pt x="1117" y="1577"/>
                    </a:lnTo>
                    <a:lnTo>
                      <a:pt x="1121" y="1565"/>
                    </a:lnTo>
                    <a:lnTo>
                      <a:pt x="1125" y="1544"/>
                    </a:lnTo>
                    <a:lnTo>
                      <a:pt x="1129" y="1510"/>
                    </a:lnTo>
                    <a:lnTo>
                      <a:pt x="1133" y="1438"/>
                    </a:lnTo>
                    <a:lnTo>
                      <a:pt x="1138" y="1409"/>
                    </a:lnTo>
                    <a:lnTo>
                      <a:pt x="1142" y="1396"/>
                    </a:lnTo>
                    <a:lnTo>
                      <a:pt x="1142" y="1371"/>
                    </a:lnTo>
                    <a:lnTo>
                      <a:pt x="1146" y="1312"/>
                    </a:lnTo>
                    <a:lnTo>
                      <a:pt x="1150" y="1274"/>
                    </a:lnTo>
                    <a:lnTo>
                      <a:pt x="1154" y="1249"/>
                    </a:lnTo>
                    <a:lnTo>
                      <a:pt x="1154" y="1216"/>
                    </a:lnTo>
                    <a:lnTo>
                      <a:pt x="1159" y="1279"/>
                    </a:lnTo>
                    <a:lnTo>
                      <a:pt x="1163" y="1316"/>
                    </a:lnTo>
                    <a:lnTo>
                      <a:pt x="1167" y="1367"/>
                    </a:lnTo>
                    <a:lnTo>
                      <a:pt x="1171" y="1434"/>
                    </a:lnTo>
                    <a:lnTo>
                      <a:pt x="1171" y="1480"/>
                    </a:lnTo>
                    <a:lnTo>
                      <a:pt x="1175" y="1489"/>
                    </a:lnTo>
                    <a:lnTo>
                      <a:pt x="1180" y="1514"/>
                    </a:lnTo>
                    <a:lnTo>
                      <a:pt x="1184" y="1523"/>
                    </a:lnTo>
                    <a:lnTo>
                      <a:pt x="1188" y="1560"/>
                    </a:lnTo>
                    <a:lnTo>
                      <a:pt x="1188" y="1527"/>
                    </a:lnTo>
                    <a:lnTo>
                      <a:pt x="1192" y="1518"/>
                    </a:lnTo>
                    <a:lnTo>
                      <a:pt x="1197" y="1489"/>
                    </a:lnTo>
                    <a:lnTo>
                      <a:pt x="1201" y="1464"/>
                    </a:lnTo>
                    <a:lnTo>
                      <a:pt x="1205" y="1459"/>
                    </a:lnTo>
                    <a:lnTo>
                      <a:pt x="1205" y="1485"/>
                    </a:lnTo>
                    <a:lnTo>
                      <a:pt x="1209" y="1535"/>
                    </a:lnTo>
                    <a:lnTo>
                      <a:pt x="1213" y="1552"/>
                    </a:lnTo>
                    <a:lnTo>
                      <a:pt x="1218" y="1556"/>
                    </a:lnTo>
                    <a:lnTo>
                      <a:pt x="1218" y="1590"/>
                    </a:lnTo>
                    <a:lnTo>
                      <a:pt x="1222" y="1590"/>
                    </a:lnTo>
                    <a:lnTo>
                      <a:pt x="1226" y="1590"/>
                    </a:lnTo>
                    <a:lnTo>
                      <a:pt x="1230" y="1590"/>
                    </a:lnTo>
                    <a:lnTo>
                      <a:pt x="1234" y="1607"/>
                    </a:lnTo>
                    <a:lnTo>
                      <a:pt x="1239" y="1615"/>
                    </a:lnTo>
                    <a:lnTo>
                      <a:pt x="1243" y="1619"/>
                    </a:lnTo>
                    <a:lnTo>
                      <a:pt x="1247" y="1628"/>
                    </a:lnTo>
                    <a:lnTo>
                      <a:pt x="1251" y="1611"/>
                    </a:lnTo>
                    <a:lnTo>
                      <a:pt x="1256" y="1619"/>
                    </a:lnTo>
                    <a:lnTo>
                      <a:pt x="1260" y="1623"/>
                    </a:lnTo>
                    <a:lnTo>
                      <a:pt x="1264" y="1623"/>
                    </a:lnTo>
                    <a:lnTo>
                      <a:pt x="1264" y="1611"/>
                    </a:lnTo>
                    <a:lnTo>
                      <a:pt x="1268" y="1607"/>
                    </a:lnTo>
                    <a:lnTo>
                      <a:pt x="1272" y="1607"/>
                    </a:lnTo>
                    <a:lnTo>
                      <a:pt x="1277" y="1598"/>
                    </a:lnTo>
                    <a:lnTo>
                      <a:pt x="1281" y="1573"/>
                    </a:lnTo>
                    <a:lnTo>
                      <a:pt x="1281" y="1594"/>
                    </a:lnTo>
                    <a:lnTo>
                      <a:pt x="1285" y="1569"/>
                    </a:lnTo>
                    <a:lnTo>
                      <a:pt x="1289" y="1573"/>
                    </a:lnTo>
                    <a:lnTo>
                      <a:pt x="1293" y="1569"/>
                    </a:lnTo>
                    <a:lnTo>
                      <a:pt x="1298" y="1565"/>
                    </a:lnTo>
                    <a:lnTo>
                      <a:pt x="1298" y="1581"/>
                    </a:lnTo>
                    <a:lnTo>
                      <a:pt x="1302" y="1602"/>
                    </a:lnTo>
                    <a:lnTo>
                      <a:pt x="1306" y="1586"/>
                    </a:lnTo>
                    <a:lnTo>
                      <a:pt x="1310" y="1607"/>
                    </a:lnTo>
                    <a:lnTo>
                      <a:pt x="1315" y="1607"/>
                    </a:lnTo>
                    <a:lnTo>
                      <a:pt x="1319" y="1619"/>
                    </a:lnTo>
                    <a:lnTo>
                      <a:pt x="1323" y="1602"/>
                    </a:lnTo>
                    <a:lnTo>
                      <a:pt x="1327" y="1619"/>
                    </a:lnTo>
                    <a:lnTo>
                      <a:pt x="1331" y="1607"/>
                    </a:lnTo>
                    <a:lnTo>
                      <a:pt x="1336" y="1598"/>
                    </a:lnTo>
                    <a:lnTo>
                      <a:pt x="1340" y="1611"/>
                    </a:lnTo>
                    <a:lnTo>
                      <a:pt x="1344" y="1602"/>
                    </a:lnTo>
                    <a:lnTo>
                      <a:pt x="1348" y="1623"/>
                    </a:lnTo>
                    <a:lnTo>
                      <a:pt x="1352" y="1623"/>
                    </a:lnTo>
                    <a:lnTo>
                      <a:pt x="1357" y="1615"/>
                    </a:lnTo>
                    <a:lnTo>
                      <a:pt x="1361" y="1611"/>
                    </a:lnTo>
                    <a:lnTo>
                      <a:pt x="1365" y="1615"/>
                    </a:lnTo>
                    <a:lnTo>
                      <a:pt x="1369" y="1611"/>
                    </a:lnTo>
                    <a:lnTo>
                      <a:pt x="1374" y="1602"/>
                    </a:lnTo>
                    <a:lnTo>
                      <a:pt x="1378" y="1619"/>
                    </a:lnTo>
                    <a:lnTo>
                      <a:pt x="1378" y="1607"/>
                    </a:lnTo>
                    <a:lnTo>
                      <a:pt x="1382" y="1602"/>
                    </a:lnTo>
                    <a:lnTo>
                      <a:pt x="1386" y="1577"/>
                    </a:lnTo>
                    <a:lnTo>
                      <a:pt x="1390" y="1594"/>
                    </a:lnTo>
                    <a:lnTo>
                      <a:pt x="1390" y="1577"/>
                    </a:lnTo>
                    <a:lnTo>
                      <a:pt x="1395" y="1565"/>
                    </a:lnTo>
                    <a:lnTo>
                      <a:pt x="1399" y="1556"/>
                    </a:lnTo>
                    <a:lnTo>
                      <a:pt x="1403" y="1560"/>
                    </a:lnTo>
                    <a:lnTo>
                      <a:pt x="1407" y="1560"/>
                    </a:lnTo>
                    <a:lnTo>
                      <a:pt x="1407" y="1535"/>
                    </a:lnTo>
                    <a:lnTo>
                      <a:pt x="1411" y="1544"/>
                    </a:lnTo>
                    <a:lnTo>
                      <a:pt x="1416" y="1514"/>
                    </a:lnTo>
                    <a:lnTo>
                      <a:pt x="1420" y="1501"/>
                    </a:lnTo>
                    <a:lnTo>
                      <a:pt x="1424" y="1493"/>
                    </a:lnTo>
                    <a:lnTo>
                      <a:pt x="1424" y="1472"/>
                    </a:lnTo>
                    <a:lnTo>
                      <a:pt x="1428" y="1438"/>
                    </a:lnTo>
                    <a:lnTo>
                      <a:pt x="1433" y="1367"/>
                    </a:lnTo>
                    <a:lnTo>
                      <a:pt x="1437" y="1300"/>
                    </a:lnTo>
                    <a:lnTo>
                      <a:pt x="1441" y="1253"/>
                    </a:lnTo>
                    <a:lnTo>
                      <a:pt x="1441" y="1173"/>
                    </a:lnTo>
                    <a:lnTo>
                      <a:pt x="1445" y="1060"/>
                    </a:lnTo>
                    <a:lnTo>
                      <a:pt x="1449" y="988"/>
                    </a:lnTo>
                    <a:lnTo>
                      <a:pt x="1454" y="875"/>
                    </a:lnTo>
                    <a:lnTo>
                      <a:pt x="1454" y="799"/>
                    </a:lnTo>
                    <a:lnTo>
                      <a:pt x="1458" y="749"/>
                    </a:lnTo>
                    <a:lnTo>
                      <a:pt x="1462" y="757"/>
                    </a:lnTo>
                    <a:lnTo>
                      <a:pt x="1466" y="812"/>
                    </a:lnTo>
                    <a:lnTo>
                      <a:pt x="1470" y="955"/>
                    </a:lnTo>
                    <a:lnTo>
                      <a:pt x="1470" y="1085"/>
                    </a:lnTo>
                    <a:lnTo>
                      <a:pt x="1475" y="1203"/>
                    </a:lnTo>
                    <a:lnTo>
                      <a:pt x="1479" y="1308"/>
                    </a:lnTo>
                    <a:lnTo>
                      <a:pt x="1483" y="1384"/>
                    </a:lnTo>
                    <a:lnTo>
                      <a:pt x="1487" y="1417"/>
                    </a:lnTo>
                    <a:lnTo>
                      <a:pt x="1487" y="1472"/>
                    </a:lnTo>
                    <a:lnTo>
                      <a:pt x="1492" y="1501"/>
                    </a:lnTo>
                    <a:lnTo>
                      <a:pt x="1496" y="1514"/>
                    </a:lnTo>
                    <a:lnTo>
                      <a:pt x="1500" y="1527"/>
                    </a:lnTo>
                    <a:lnTo>
                      <a:pt x="1500" y="1556"/>
                    </a:lnTo>
                    <a:lnTo>
                      <a:pt x="1504" y="1544"/>
                    </a:lnTo>
                    <a:lnTo>
                      <a:pt x="1508" y="1565"/>
                    </a:lnTo>
                    <a:lnTo>
                      <a:pt x="1513" y="1590"/>
                    </a:lnTo>
                    <a:lnTo>
                      <a:pt x="1517" y="1581"/>
                    </a:lnTo>
                    <a:lnTo>
                      <a:pt x="1521" y="1594"/>
                    </a:lnTo>
                    <a:lnTo>
                      <a:pt x="1525" y="1581"/>
                    </a:lnTo>
                    <a:lnTo>
                      <a:pt x="1529" y="1581"/>
                    </a:lnTo>
                    <a:lnTo>
                      <a:pt x="1534" y="1569"/>
                    </a:lnTo>
                    <a:lnTo>
                      <a:pt x="1538" y="1565"/>
                    </a:lnTo>
                    <a:lnTo>
                      <a:pt x="1542" y="1552"/>
                    </a:lnTo>
                    <a:lnTo>
                      <a:pt x="1546" y="1535"/>
                    </a:lnTo>
                    <a:lnTo>
                      <a:pt x="1551" y="1531"/>
                    </a:lnTo>
                    <a:lnTo>
                      <a:pt x="1551" y="1514"/>
                    </a:lnTo>
                    <a:lnTo>
                      <a:pt x="1555" y="1518"/>
                    </a:lnTo>
                    <a:lnTo>
                      <a:pt x="1559" y="1552"/>
                    </a:lnTo>
                    <a:lnTo>
                      <a:pt x="1563" y="1565"/>
                    </a:lnTo>
                    <a:lnTo>
                      <a:pt x="1567" y="1569"/>
                    </a:lnTo>
                    <a:lnTo>
                      <a:pt x="1572" y="1586"/>
                    </a:lnTo>
                    <a:lnTo>
                      <a:pt x="1576" y="1590"/>
                    </a:lnTo>
                    <a:lnTo>
                      <a:pt x="1580" y="1594"/>
                    </a:lnTo>
                    <a:lnTo>
                      <a:pt x="1580" y="1607"/>
                    </a:lnTo>
                    <a:lnTo>
                      <a:pt x="1584" y="1607"/>
                    </a:lnTo>
                    <a:lnTo>
                      <a:pt x="1588" y="1586"/>
                    </a:lnTo>
                    <a:lnTo>
                      <a:pt x="1593" y="1577"/>
                    </a:lnTo>
                    <a:lnTo>
                      <a:pt x="1597" y="1565"/>
                    </a:lnTo>
                    <a:lnTo>
                      <a:pt x="1597" y="1581"/>
                    </a:lnTo>
                    <a:lnTo>
                      <a:pt x="1601" y="1590"/>
                    </a:lnTo>
                    <a:lnTo>
                      <a:pt x="1605" y="1586"/>
                    </a:lnTo>
                    <a:lnTo>
                      <a:pt x="1609" y="1615"/>
                    </a:lnTo>
                    <a:lnTo>
                      <a:pt x="1614" y="1628"/>
                    </a:lnTo>
                    <a:lnTo>
                      <a:pt x="1618" y="1628"/>
                    </a:lnTo>
                    <a:lnTo>
                      <a:pt x="1622" y="1640"/>
                    </a:lnTo>
                    <a:lnTo>
                      <a:pt x="1626" y="1636"/>
                    </a:lnTo>
                    <a:lnTo>
                      <a:pt x="1631" y="1632"/>
                    </a:lnTo>
                    <a:lnTo>
                      <a:pt x="1635" y="1636"/>
                    </a:lnTo>
                    <a:lnTo>
                      <a:pt x="1639" y="1632"/>
                    </a:lnTo>
                    <a:lnTo>
                      <a:pt x="1643" y="1640"/>
                    </a:lnTo>
                    <a:lnTo>
                      <a:pt x="1643" y="1653"/>
                    </a:lnTo>
                    <a:lnTo>
                      <a:pt x="1647" y="1649"/>
                    </a:lnTo>
                    <a:lnTo>
                      <a:pt x="1652" y="1644"/>
                    </a:lnTo>
                    <a:lnTo>
                      <a:pt x="1656" y="1623"/>
                    </a:lnTo>
                    <a:lnTo>
                      <a:pt x="1660" y="1615"/>
                    </a:lnTo>
                    <a:lnTo>
                      <a:pt x="1660" y="1602"/>
                    </a:lnTo>
                    <a:lnTo>
                      <a:pt x="1664" y="1619"/>
                    </a:lnTo>
                    <a:lnTo>
                      <a:pt x="1668" y="1628"/>
                    </a:lnTo>
                    <a:lnTo>
                      <a:pt x="1673" y="1636"/>
                    </a:lnTo>
                    <a:lnTo>
                      <a:pt x="1677" y="1628"/>
                    </a:lnTo>
                    <a:lnTo>
                      <a:pt x="1681" y="1636"/>
                    </a:lnTo>
                    <a:lnTo>
                      <a:pt x="1685" y="1644"/>
                    </a:lnTo>
                    <a:lnTo>
                      <a:pt x="1690" y="1653"/>
                    </a:lnTo>
                    <a:lnTo>
                      <a:pt x="1694" y="1628"/>
                    </a:lnTo>
                    <a:lnTo>
                      <a:pt x="1698" y="1615"/>
                    </a:lnTo>
                    <a:lnTo>
                      <a:pt x="1702" y="1611"/>
                    </a:lnTo>
                    <a:lnTo>
                      <a:pt x="1706" y="1602"/>
                    </a:lnTo>
                    <a:lnTo>
                      <a:pt x="1711" y="1598"/>
                    </a:lnTo>
                    <a:lnTo>
                      <a:pt x="1715" y="1615"/>
                    </a:lnTo>
                    <a:lnTo>
                      <a:pt x="1719" y="1649"/>
                    </a:lnTo>
                    <a:lnTo>
                      <a:pt x="1723" y="1649"/>
                    </a:lnTo>
                    <a:lnTo>
                      <a:pt x="1727" y="1640"/>
                    </a:lnTo>
                    <a:lnTo>
                      <a:pt x="1732" y="1649"/>
                    </a:lnTo>
                    <a:lnTo>
                      <a:pt x="1736" y="1653"/>
                    </a:lnTo>
                    <a:lnTo>
                      <a:pt x="1740" y="1661"/>
                    </a:lnTo>
                    <a:lnTo>
                      <a:pt x="1744" y="1653"/>
                    </a:lnTo>
                    <a:lnTo>
                      <a:pt x="1749" y="1649"/>
                    </a:lnTo>
                    <a:lnTo>
                      <a:pt x="1753" y="1653"/>
                    </a:lnTo>
                    <a:lnTo>
                      <a:pt x="1757" y="1653"/>
                    </a:lnTo>
                    <a:lnTo>
                      <a:pt x="1761" y="1653"/>
                    </a:lnTo>
                    <a:lnTo>
                      <a:pt x="1765" y="1657"/>
                    </a:lnTo>
                    <a:lnTo>
                      <a:pt x="1770" y="1644"/>
                    </a:lnTo>
                    <a:lnTo>
                      <a:pt x="1770" y="1628"/>
                    </a:lnTo>
                    <a:lnTo>
                      <a:pt x="1774" y="1623"/>
                    </a:lnTo>
                    <a:lnTo>
                      <a:pt x="1778" y="1611"/>
                    </a:lnTo>
                    <a:lnTo>
                      <a:pt x="1782" y="1598"/>
                    </a:lnTo>
                    <a:lnTo>
                      <a:pt x="1786" y="1569"/>
                    </a:lnTo>
                    <a:lnTo>
                      <a:pt x="1786" y="1556"/>
                    </a:lnTo>
                    <a:lnTo>
                      <a:pt x="1791" y="1556"/>
                    </a:lnTo>
                    <a:lnTo>
                      <a:pt x="1795" y="1581"/>
                    </a:lnTo>
                    <a:lnTo>
                      <a:pt x="1799" y="1598"/>
                    </a:lnTo>
                    <a:lnTo>
                      <a:pt x="1803" y="1623"/>
                    </a:lnTo>
                    <a:lnTo>
                      <a:pt x="1808" y="1632"/>
                    </a:lnTo>
                    <a:lnTo>
                      <a:pt x="1812" y="1636"/>
                    </a:lnTo>
                    <a:lnTo>
                      <a:pt x="1816" y="1632"/>
                    </a:lnTo>
                    <a:lnTo>
                      <a:pt x="1816" y="1615"/>
                    </a:lnTo>
                    <a:lnTo>
                      <a:pt x="1820" y="1607"/>
                    </a:lnTo>
                    <a:lnTo>
                      <a:pt x="1824" y="1619"/>
                    </a:lnTo>
                    <a:lnTo>
                      <a:pt x="1829" y="1623"/>
                    </a:lnTo>
                    <a:lnTo>
                      <a:pt x="1833" y="1611"/>
                    </a:lnTo>
                    <a:lnTo>
                      <a:pt x="1833" y="1594"/>
                    </a:lnTo>
                    <a:lnTo>
                      <a:pt x="1837" y="1598"/>
                    </a:lnTo>
                    <a:lnTo>
                      <a:pt x="1841" y="1594"/>
                    </a:lnTo>
                    <a:lnTo>
                      <a:pt x="1845" y="1573"/>
                    </a:lnTo>
                    <a:lnTo>
                      <a:pt x="1850" y="1552"/>
                    </a:lnTo>
                    <a:lnTo>
                      <a:pt x="1850" y="1535"/>
                    </a:lnTo>
                    <a:lnTo>
                      <a:pt x="1854" y="1501"/>
                    </a:lnTo>
                    <a:lnTo>
                      <a:pt x="1858" y="1443"/>
                    </a:lnTo>
                    <a:lnTo>
                      <a:pt x="1862" y="1367"/>
                    </a:lnTo>
                    <a:lnTo>
                      <a:pt x="1862" y="1253"/>
                    </a:lnTo>
                    <a:lnTo>
                      <a:pt x="1867" y="1077"/>
                    </a:lnTo>
                    <a:lnTo>
                      <a:pt x="1871" y="808"/>
                    </a:lnTo>
                    <a:lnTo>
                      <a:pt x="1875" y="463"/>
                    </a:lnTo>
                    <a:lnTo>
                      <a:pt x="1879" y="147"/>
                    </a:lnTo>
                    <a:lnTo>
                      <a:pt x="1879" y="0"/>
                    </a:lnTo>
                    <a:lnTo>
                      <a:pt x="1883" y="80"/>
                    </a:lnTo>
                    <a:lnTo>
                      <a:pt x="1888" y="286"/>
                    </a:lnTo>
                    <a:lnTo>
                      <a:pt x="1892" y="547"/>
                    </a:lnTo>
                    <a:lnTo>
                      <a:pt x="1896" y="770"/>
                    </a:lnTo>
                    <a:lnTo>
                      <a:pt x="1896" y="951"/>
                    </a:lnTo>
                    <a:lnTo>
                      <a:pt x="1900" y="1094"/>
                    </a:lnTo>
                    <a:lnTo>
                      <a:pt x="1904" y="1182"/>
                    </a:lnTo>
                    <a:lnTo>
                      <a:pt x="1909" y="1270"/>
                    </a:lnTo>
                    <a:lnTo>
                      <a:pt x="1913" y="1350"/>
                    </a:lnTo>
                    <a:lnTo>
                      <a:pt x="1913" y="1417"/>
                    </a:lnTo>
                    <a:lnTo>
                      <a:pt x="1917" y="1468"/>
                    </a:lnTo>
                    <a:lnTo>
                      <a:pt x="1921" y="1493"/>
                    </a:lnTo>
                    <a:lnTo>
                      <a:pt x="1926" y="1514"/>
                    </a:lnTo>
                    <a:lnTo>
                      <a:pt x="1926" y="1531"/>
                    </a:lnTo>
                    <a:lnTo>
                      <a:pt x="1930" y="1531"/>
                    </a:lnTo>
                    <a:lnTo>
                      <a:pt x="1934" y="1523"/>
                    </a:lnTo>
                    <a:lnTo>
                      <a:pt x="1938" y="1531"/>
                    </a:lnTo>
                    <a:lnTo>
                      <a:pt x="1942" y="1548"/>
                    </a:lnTo>
                    <a:lnTo>
                      <a:pt x="1942" y="1565"/>
                    </a:lnTo>
                    <a:lnTo>
                      <a:pt x="1947" y="1560"/>
                    </a:lnTo>
                    <a:lnTo>
                      <a:pt x="1951" y="1560"/>
                    </a:lnTo>
                    <a:lnTo>
                      <a:pt x="1955" y="1552"/>
                    </a:lnTo>
                    <a:lnTo>
                      <a:pt x="1959" y="1535"/>
                    </a:lnTo>
                    <a:lnTo>
                      <a:pt x="1959" y="1514"/>
                    </a:lnTo>
                    <a:lnTo>
                      <a:pt x="1963" y="1476"/>
                    </a:lnTo>
                    <a:lnTo>
                      <a:pt x="1968" y="1417"/>
                    </a:lnTo>
                    <a:lnTo>
                      <a:pt x="1972" y="1363"/>
                    </a:lnTo>
                    <a:lnTo>
                      <a:pt x="1972" y="1337"/>
                    </a:lnTo>
                    <a:lnTo>
                      <a:pt x="1976" y="1287"/>
                    </a:lnTo>
                    <a:lnTo>
                      <a:pt x="1980" y="1258"/>
                    </a:lnTo>
                    <a:lnTo>
                      <a:pt x="1985" y="1283"/>
                    </a:lnTo>
                    <a:lnTo>
                      <a:pt x="1989" y="1350"/>
                    </a:lnTo>
                    <a:lnTo>
                      <a:pt x="1989" y="1405"/>
                    </a:lnTo>
                    <a:lnTo>
                      <a:pt x="1993" y="1476"/>
                    </a:lnTo>
                    <a:lnTo>
                      <a:pt x="1997" y="1544"/>
                    </a:lnTo>
                    <a:lnTo>
                      <a:pt x="2001" y="1577"/>
                    </a:lnTo>
                    <a:lnTo>
                      <a:pt x="2006" y="1586"/>
                    </a:lnTo>
                    <a:lnTo>
                      <a:pt x="2006" y="1611"/>
                    </a:lnTo>
                    <a:lnTo>
                      <a:pt x="2010" y="1623"/>
                    </a:lnTo>
                    <a:lnTo>
                      <a:pt x="2014" y="1632"/>
                    </a:lnTo>
                    <a:lnTo>
                      <a:pt x="2018" y="1649"/>
                    </a:lnTo>
                    <a:lnTo>
                      <a:pt x="2022" y="1649"/>
                    </a:lnTo>
                    <a:lnTo>
                      <a:pt x="2027" y="1670"/>
                    </a:lnTo>
                    <a:lnTo>
                      <a:pt x="2031" y="1657"/>
                    </a:lnTo>
                    <a:lnTo>
                      <a:pt x="2035" y="1644"/>
                    </a:lnTo>
                    <a:lnTo>
                      <a:pt x="2035" y="1657"/>
                    </a:lnTo>
                    <a:lnTo>
                      <a:pt x="2039" y="1661"/>
                    </a:lnTo>
                    <a:lnTo>
                      <a:pt x="2043" y="1661"/>
                    </a:lnTo>
                    <a:lnTo>
                      <a:pt x="2048" y="1649"/>
                    </a:lnTo>
                    <a:lnTo>
                      <a:pt x="2052" y="1649"/>
                    </a:lnTo>
                    <a:lnTo>
                      <a:pt x="2052" y="1661"/>
                    </a:lnTo>
                    <a:lnTo>
                      <a:pt x="2056" y="1657"/>
                    </a:lnTo>
                    <a:lnTo>
                      <a:pt x="2060" y="1657"/>
                    </a:lnTo>
                    <a:lnTo>
                      <a:pt x="2065" y="1661"/>
                    </a:lnTo>
                    <a:lnTo>
                      <a:pt x="2069" y="1653"/>
                    </a:lnTo>
                    <a:lnTo>
                      <a:pt x="2073" y="1657"/>
                    </a:lnTo>
                    <a:lnTo>
                      <a:pt x="2077" y="1653"/>
                    </a:lnTo>
                    <a:lnTo>
                      <a:pt x="2081" y="1666"/>
                    </a:lnTo>
                    <a:lnTo>
                      <a:pt x="2086" y="1670"/>
                    </a:lnTo>
                    <a:lnTo>
                      <a:pt x="2090" y="1661"/>
                    </a:lnTo>
                    <a:lnTo>
                      <a:pt x="2094" y="1661"/>
                    </a:lnTo>
                    <a:lnTo>
                      <a:pt x="2098" y="1649"/>
                    </a:lnTo>
                    <a:lnTo>
                      <a:pt x="2102" y="1640"/>
                    </a:lnTo>
                    <a:lnTo>
                      <a:pt x="2107" y="1619"/>
                    </a:lnTo>
                    <a:lnTo>
                      <a:pt x="2111" y="1602"/>
                    </a:lnTo>
                    <a:lnTo>
                      <a:pt x="2115" y="1623"/>
                    </a:lnTo>
                    <a:lnTo>
                      <a:pt x="2119" y="1632"/>
                    </a:lnTo>
                    <a:lnTo>
                      <a:pt x="2124" y="1640"/>
                    </a:lnTo>
                    <a:lnTo>
                      <a:pt x="2128" y="1632"/>
                    </a:lnTo>
                    <a:lnTo>
                      <a:pt x="2132" y="1619"/>
                    </a:lnTo>
                    <a:lnTo>
                      <a:pt x="2136" y="1636"/>
                    </a:lnTo>
                    <a:lnTo>
                      <a:pt x="2140" y="1640"/>
                    </a:lnTo>
                    <a:lnTo>
                      <a:pt x="2145" y="1636"/>
                    </a:lnTo>
                    <a:lnTo>
                      <a:pt x="2149" y="1628"/>
                    </a:lnTo>
                    <a:lnTo>
                      <a:pt x="2149" y="1615"/>
                    </a:lnTo>
                    <a:lnTo>
                      <a:pt x="2153" y="1602"/>
                    </a:lnTo>
                    <a:lnTo>
                      <a:pt x="2157" y="1590"/>
                    </a:lnTo>
                    <a:lnTo>
                      <a:pt x="2161" y="1573"/>
                    </a:lnTo>
                    <a:lnTo>
                      <a:pt x="2161" y="1552"/>
                    </a:lnTo>
                    <a:lnTo>
                      <a:pt x="2166" y="1544"/>
                    </a:lnTo>
                    <a:lnTo>
                      <a:pt x="2170" y="1518"/>
                    </a:lnTo>
                    <a:lnTo>
                      <a:pt x="2174" y="1501"/>
                    </a:lnTo>
                    <a:lnTo>
                      <a:pt x="2178" y="1476"/>
                    </a:lnTo>
                    <a:lnTo>
                      <a:pt x="2178" y="1455"/>
                    </a:lnTo>
                    <a:lnTo>
                      <a:pt x="2183" y="1417"/>
                    </a:lnTo>
                    <a:lnTo>
                      <a:pt x="2187" y="1384"/>
                    </a:lnTo>
                    <a:lnTo>
                      <a:pt x="2191" y="1359"/>
                    </a:lnTo>
                    <a:lnTo>
                      <a:pt x="2195" y="1308"/>
                    </a:lnTo>
                    <a:lnTo>
                      <a:pt x="2195" y="1270"/>
                    </a:lnTo>
                    <a:lnTo>
                      <a:pt x="2199" y="1237"/>
                    </a:lnTo>
                    <a:lnTo>
                      <a:pt x="2204" y="1228"/>
                    </a:lnTo>
                    <a:lnTo>
                      <a:pt x="2208" y="1270"/>
                    </a:lnTo>
                    <a:lnTo>
                      <a:pt x="2212" y="1279"/>
                    </a:lnTo>
                    <a:lnTo>
                      <a:pt x="2216" y="1291"/>
                    </a:lnTo>
                    <a:lnTo>
                      <a:pt x="2220" y="1295"/>
                    </a:lnTo>
                    <a:lnTo>
                      <a:pt x="2225" y="1329"/>
                    </a:lnTo>
                    <a:lnTo>
                      <a:pt x="2229" y="1380"/>
                    </a:lnTo>
                    <a:lnTo>
                      <a:pt x="2233" y="1422"/>
                    </a:lnTo>
                    <a:lnTo>
                      <a:pt x="2237" y="1468"/>
                    </a:lnTo>
                    <a:lnTo>
                      <a:pt x="2242" y="1497"/>
                    </a:lnTo>
                    <a:lnTo>
                      <a:pt x="2242" y="1527"/>
                    </a:lnTo>
                    <a:lnTo>
                      <a:pt x="2246" y="1556"/>
                    </a:lnTo>
                    <a:lnTo>
                      <a:pt x="2250" y="1560"/>
                    </a:lnTo>
                    <a:lnTo>
                      <a:pt x="2254" y="1602"/>
                    </a:lnTo>
                    <a:lnTo>
                      <a:pt x="2258" y="1594"/>
                    </a:lnTo>
                    <a:lnTo>
                      <a:pt x="2258" y="1611"/>
                    </a:lnTo>
                    <a:lnTo>
                      <a:pt x="2263" y="1615"/>
                    </a:lnTo>
                    <a:lnTo>
                      <a:pt x="2267" y="1607"/>
                    </a:lnTo>
                    <a:lnTo>
                      <a:pt x="2271" y="1611"/>
                    </a:lnTo>
                    <a:lnTo>
                      <a:pt x="2275" y="1607"/>
                    </a:lnTo>
                    <a:lnTo>
                      <a:pt x="2279" y="1607"/>
                    </a:lnTo>
                    <a:lnTo>
                      <a:pt x="2284" y="1607"/>
                    </a:lnTo>
                    <a:lnTo>
                      <a:pt x="2288" y="1619"/>
                    </a:lnTo>
                    <a:lnTo>
                      <a:pt x="2288" y="1649"/>
                    </a:lnTo>
                    <a:lnTo>
                      <a:pt x="2292" y="1649"/>
                    </a:lnTo>
                    <a:lnTo>
                      <a:pt x="2296" y="1661"/>
                    </a:lnTo>
                    <a:lnTo>
                      <a:pt x="2301" y="1657"/>
                    </a:lnTo>
                    <a:lnTo>
                      <a:pt x="2305" y="1653"/>
                    </a:lnTo>
                    <a:lnTo>
                      <a:pt x="2309" y="1653"/>
                    </a:lnTo>
                    <a:lnTo>
                      <a:pt x="2313" y="1674"/>
                    </a:lnTo>
                    <a:lnTo>
                      <a:pt x="2317" y="1674"/>
                    </a:lnTo>
                    <a:lnTo>
                      <a:pt x="2322" y="1678"/>
                    </a:lnTo>
                    <a:lnTo>
                      <a:pt x="2322" y="1691"/>
                    </a:lnTo>
                    <a:lnTo>
                      <a:pt x="2326" y="1682"/>
                    </a:lnTo>
                    <a:lnTo>
                      <a:pt x="2330" y="1666"/>
                    </a:lnTo>
                    <a:lnTo>
                      <a:pt x="2334" y="1674"/>
                    </a:lnTo>
                    <a:lnTo>
                      <a:pt x="2334" y="1699"/>
                    </a:lnTo>
                    <a:lnTo>
                      <a:pt x="2338" y="1708"/>
                    </a:lnTo>
                    <a:lnTo>
                      <a:pt x="2343" y="1699"/>
                    </a:lnTo>
                    <a:lnTo>
                      <a:pt x="2347" y="1716"/>
                    </a:lnTo>
                    <a:lnTo>
                      <a:pt x="2351" y="1703"/>
                    </a:lnTo>
                    <a:lnTo>
                      <a:pt x="2355" y="1712"/>
                    </a:lnTo>
                    <a:lnTo>
                      <a:pt x="2360" y="1716"/>
                    </a:lnTo>
                    <a:lnTo>
                      <a:pt x="2364" y="1716"/>
                    </a:lnTo>
                    <a:lnTo>
                      <a:pt x="2368" y="1716"/>
                    </a:lnTo>
                    <a:lnTo>
                      <a:pt x="2372" y="1708"/>
                    </a:lnTo>
                    <a:lnTo>
                      <a:pt x="2376" y="1716"/>
                    </a:lnTo>
                    <a:lnTo>
                      <a:pt x="2381" y="1720"/>
                    </a:lnTo>
                    <a:lnTo>
                      <a:pt x="2385" y="1712"/>
                    </a:lnTo>
                    <a:lnTo>
                      <a:pt x="2389" y="1703"/>
                    </a:lnTo>
                    <a:lnTo>
                      <a:pt x="2393" y="1699"/>
                    </a:lnTo>
                    <a:lnTo>
                      <a:pt x="2397" y="1708"/>
                    </a:lnTo>
                    <a:lnTo>
                      <a:pt x="2397" y="1720"/>
                    </a:lnTo>
                    <a:lnTo>
                      <a:pt x="2402" y="1716"/>
                    </a:lnTo>
                    <a:lnTo>
                      <a:pt x="2406" y="1716"/>
                    </a:lnTo>
                    <a:lnTo>
                      <a:pt x="2410" y="1712"/>
                    </a:lnTo>
                    <a:lnTo>
                      <a:pt x="2414" y="1724"/>
                    </a:lnTo>
                    <a:lnTo>
                      <a:pt x="2414" y="1712"/>
                    </a:lnTo>
                    <a:lnTo>
                      <a:pt x="2419" y="1708"/>
                    </a:lnTo>
                    <a:lnTo>
                      <a:pt x="2423" y="1691"/>
                    </a:lnTo>
                    <a:lnTo>
                      <a:pt x="2427" y="1695"/>
                    </a:lnTo>
                    <a:lnTo>
                      <a:pt x="2431" y="1716"/>
                    </a:lnTo>
                    <a:lnTo>
                      <a:pt x="2431" y="1670"/>
                    </a:lnTo>
                    <a:lnTo>
                      <a:pt x="2435" y="1691"/>
                    </a:lnTo>
                    <a:lnTo>
                      <a:pt x="2440" y="1691"/>
                    </a:lnTo>
                    <a:lnTo>
                      <a:pt x="2444" y="1699"/>
                    </a:lnTo>
                    <a:lnTo>
                      <a:pt x="2448" y="1691"/>
                    </a:lnTo>
                    <a:lnTo>
                      <a:pt x="2452" y="1720"/>
                    </a:lnTo>
                    <a:lnTo>
                      <a:pt x="2456" y="1708"/>
                    </a:lnTo>
                    <a:lnTo>
                      <a:pt x="2461" y="1716"/>
                    </a:lnTo>
                    <a:lnTo>
                      <a:pt x="2461" y="1695"/>
                    </a:lnTo>
                    <a:lnTo>
                      <a:pt x="2465" y="1691"/>
                    </a:lnTo>
                    <a:lnTo>
                      <a:pt x="2469" y="1695"/>
                    </a:lnTo>
                    <a:lnTo>
                      <a:pt x="2473" y="1716"/>
                    </a:lnTo>
                    <a:lnTo>
                      <a:pt x="2477" y="1720"/>
                    </a:lnTo>
                    <a:lnTo>
                      <a:pt x="2482" y="1712"/>
                    </a:lnTo>
                    <a:lnTo>
                      <a:pt x="2486" y="1712"/>
                    </a:lnTo>
                    <a:lnTo>
                      <a:pt x="2490" y="1712"/>
                    </a:lnTo>
                    <a:lnTo>
                      <a:pt x="2494" y="1712"/>
                    </a:lnTo>
                    <a:lnTo>
                      <a:pt x="2494" y="1695"/>
                    </a:lnTo>
                    <a:lnTo>
                      <a:pt x="2499" y="1699"/>
                    </a:lnTo>
                    <a:lnTo>
                      <a:pt x="2503" y="1687"/>
                    </a:lnTo>
                    <a:lnTo>
                      <a:pt x="2507" y="1699"/>
                    </a:lnTo>
                    <a:lnTo>
                      <a:pt x="2511" y="1691"/>
                    </a:lnTo>
                    <a:lnTo>
                      <a:pt x="2515" y="1661"/>
                    </a:lnTo>
                    <a:lnTo>
                      <a:pt x="2520" y="1674"/>
                    </a:lnTo>
                    <a:lnTo>
                      <a:pt x="2524" y="1674"/>
                    </a:lnTo>
                    <a:lnTo>
                      <a:pt x="2524" y="1661"/>
                    </a:lnTo>
                    <a:lnTo>
                      <a:pt x="2528" y="1674"/>
                    </a:lnTo>
                    <a:lnTo>
                      <a:pt x="2532" y="1657"/>
                    </a:lnTo>
                    <a:lnTo>
                      <a:pt x="2536" y="1640"/>
                    </a:lnTo>
                    <a:lnTo>
                      <a:pt x="2541" y="1653"/>
                    </a:lnTo>
                    <a:lnTo>
                      <a:pt x="2541" y="1632"/>
                    </a:lnTo>
                    <a:lnTo>
                      <a:pt x="2545" y="1615"/>
                    </a:lnTo>
                    <a:lnTo>
                      <a:pt x="2549" y="1590"/>
                    </a:lnTo>
                    <a:lnTo>
                      <a:pt x="2553" y="1565"/>
                    </a:lnTo>
                    <a:lnTo>
                      <a:pt x="2558" y="1565"/>
                    </a:lnTo>
                    <a:lnTo>
                      <a:pt x="2558" y="1501"/>
                    </a:lnTo>
                    <a:lnTo>
                      <a:pt x="2562" y="1480"/>
                    </a:lnTo>
                    <a:lnTo>
                      <a:pt x="2566" y="1447"/>
                    </a:lnTo>
                    <a:lnTo>
                      <a:pt x="2570" y="1438"/>
                    </a:lnTo>
                    <a:lnTo>
                      <a:pt x="2570" y="1464"/>
                    </a:lnTo>
                    <a:lnTo>
                      <a:pt x="2574" y="1510"/>
                    </a:lnTo>
                    <a:lnTo>
                      <a:pt x="2579" y="1565"/>
                    </a:lnTo>
                    <a:lnTo>
                      <a:pt x="2583" y="1611"/>
                    </a:lnTo>
                    <a:lnTo>
                      <a:pt x="2587" y="1653"/>
                    </a:lnTo>
                    <a:lnTo>
                      <a:pt x="2591" y="1695"/>
                    </a:lnTo>
                    <a:lnTo>
                      <a:pt x="2595" y="1712"/>
                    </a:lnTo>
                    <a:lnTo>
                      <a:pt x="2600" y="1716"/>
                    </a:lnTo>
                    <a:lnTo>
                      <a:pt x="2604" y="1720"/>
                    </a:lnTo>
                    <a:lnTo>
                      <a:pt x="2608" y="1724"/>
                    </a:lnTo>
                    <a:lnTo>
                      <a:pt x="2612" y="1720"/>
                    </a:lnTo>
                    <a:lnTo>
                      <a:pt x="2617" y="1724"/>
                    </a:lnTo>
                    <a:lnTo>
                      <a:pt x="2621" y="1729"/>
                    </a:lnTo>
                    <a:lnTo>
                      <a:pt x="2625" y="1737"/>
                    </a:lnTo>
                    <a:lnTo>
                      <a:pt x="2629" y="1729"/>
                    </a:lnTo>
                    <a:lnTo>
                      <a:pt x="2633" y="1720"/>
                    </a:lnTo>
                    <a:lnTo>
                      <a:pt x="2633" y="1733"/>
                    </a:lnTo>
                    <a:lnTo>
                      <a:pt x="2638" y="1729"/>
                    </a:lnTo>
                    <a:lnTo>
                      <a:pt x="2642" y="1720"/>
                    </a:lnTo>
                    <a:lnTo>
                      <a:pt x="2646" y="1729"/>
                    </a:lnTo>
                    <a:lnTo>
                      <a:pt x="2650" y="1729"/>
                    </a:lnTo>
                    <a:lnTo>
                      <a:pt x="2650" y="1741"/>
                    </a:lnTo>
                    <a:lnTo>
                      <a:pt x="2654" y="1745"/>
                    </a:lnTo>
                    <a:lnTo>
                      <a:pt x="2659" y="1737"/>
                    </a:lnTo>
                    <a:lnTo>
                      <a:pt x="2663" y="1716"/>
                    </a:lnTo>
                    <a:lnTo>
                      <a:pt x="2667" y="1720"/>
                    </a:lnTo>
                    <a:lnTo>
                      <a:pt x="2671" y="1724"/>
                    </a:lnTo>
                    <a:lnTo>
                      <a:pt x="2676" y="1733"/>
                    </a:lnTo>
                    <a:lnTo>
                      <a:pt x="2680" y="1737"/>
                    </a:lnTo>
                    <a:lnTo>
                      <a:pt x="2680" y="1720"/>
                    </a:lnTo>
                    <a:lnTo>
                      <a:pt x="2684" y="1716"/>
                    </a:lnTo>
                    <a:lnTo>
                      <a:pt x="2688" y="1729"/>
                    </a:lnTo>
                    <a:lnTo>
                      <a:pt x="2692" y="1745"/>
                    </a:lnTo>
                    <a:lnTo>
                      <a:pt x="2697" y="1733"/>
                    </a:lnTo>
                    <a:lnTo>
                      <a:pt x="2701" y="1724"/>
                    </a:lnTo>
                    <a:lnTo>
                      <a:pt x="2705" y="1737"/>
                    </a:lnTo>
                    <a:lnTo>
                      <a:pt x="2709" y="1737"/>
                    </a:lnTo>
                    <a:lnTo>
                      <a:pt x="2713" y="1737"/>
                    </a:lnTo>
                    <a:lnTo>
                      <a:pt x="2718" y="1733"/>
                    </a:lnTo>
                    <a:lnTo>
                      <a:pt x="2722" y="1737"/>
                    </a:lnTo>
                    <a:lnTo>
                      <a:pt x="2726" y="1737"/>
                    </a:lnTo>
                    <a:lnTo>
                      <a:pt x="2730" y="1729"/>
                    </a:lnTo>
                    <a:lnTo>
                      <a:pt x="2730" y="1741"/>
                    </a:lnTo>
                    <a:lnTo>
                      <a:pt x="2735" y="1737"/>
                    </a:lnTo>
                    <a:lnTo>
                      <a:pt x="2739" y="1741"/>
                    </a:lnTo>
                    <a:lnTo>
                      <a:pt x="2743" y="1745"/>
                    </a:lnTo>
                    <a:lnTo>
                      <a:pt x="2743" y="1733"/>
                    </a:lnTo>
                    <a:lnTo>
                      <a:pt x="2747" y="1724"/>
                    </a:lnTo>
                    <a:lnTo>
                      <a:pt x="2751" y="1737"/>
                    </a:lnTo>
                    <a:lnTo>
                      <a:pt x="2756" y="1724"/>
                    </a:lnTo>
                    <a:lnTo>
                      <a:pt x="2760" y="1716"/>
                    </a:lnTo>
                    <a:lnTo>
                      <a:pt x="2764" y="1712"/>
                    </a:lnTo>
                    <a:lnTo>
                      <a:pt x="2768" y="1720"/>
                    </a:lnTo>
                    <a:lnTo>
                      <a:pt x="2772" y="1724"/>
                    </a:lnTo>
                    <a:lnTo>
                      <a:pt x="2777" y="1729"/>
                    </a:lnTo>
                    <a:lnTo>
                      <a:pt x="2781" y="1745"/>
                    </a:lnTo>
                    <a:lnTo>
                      <a:pt x="2785" y="1741"/>
                    </a:lnTo>
                    <a:lnTo>
                      <a:pt x="2789" y="1737"/>
                    </a:lnTo>
                    <a:lnTo>
                      <a:pt x="2794" y="1741"/>
                    </a:lnTo>
                    <a:lnTo>
                      <a:pt x="2794" y="1754"/>
                    </a:lnTo>
                    <a:lnTo>
                      <a:pt x="2798" y="1733"/>
                    </a:lnTo>
                    <a:lnTo>
                      <a:pt x="2802" y="1745"/>
                    </a:lnTo>
                    <a:lnTo>
                      <a:pt x="2806" y="1745"/>
                    </a:lnTo>
                    <a:lnTo>
                      <a:pt x="2810" y="1737"/>
                    </a:lnTo>
                    <a:lnTo>
                      <a:pt x="2815" y="1737"/>
                    </a:lnTo>
                    <a:lnTo>
                      <a:pt x="2819" y="1737"/>
                    </a:lnTo>
                    <a:lnTo>
                      <a:pt x="2823" y="1745"/>
                    </a:lnTo>
                    <a:lnTo>
                      <a:pt x="2827" y="1745"/>
                    </a:lnTo>
                    <a:lnTo>
                      <a:pt x="2831" y="1754"/>
                    </a:lnTo>
                    <a:lnTo>
                      <a:pt x="2836" y="1762"/>
                    </a:lnTo>
                    <a:lnTo>
                      <a:pt x="2840" y="1758"/>
                    </a:lnTo>
                    <a:lnTo>
                      <a:pt x="2840" y="1745"/>
                    </a:lnTo>
                    <a:lnTo>
                      <a:pt x="2844" y="1758"/>
                    </a:lnTo>
                    <a:lnTo>
                      <a:pt x="2848" y="1754"/>
                    </a:lnTo>
                    <a:lnTo>
                      <a:pt x="2853" y="1741"/>
                    </a:lnTo>
                    <a:lnTo>
                      <a:pt x="2857" y="1750"/>
                    </a:lnTo>
                    <a:lnTo>
                      <a:pt x="2861" y="1750"/>
                    </a:lnTo>
                    <a:lnTo>
                      <a:pt x="2865" y="1750"/>
                    </a:lnTo>
                    <a:lnTo>
                      <a:pt x="2869" y="1745"/>
                    </a:lnTo>
                    <a:lnTo>
                      <a:pt x="2874" y="1750"/>
                    </a:lnTo>
                    <a:lnTo>
                      <a:pt x="2878" y="1745"/>
                    </a:lnTo>
                    <a:lnTo>
                      <a:pt x="2882" y="1750"/>
                    </a:lnTo>
                    <a:lnTo>
                      <a:pt x="2886" y="1758"/>
                    </a:lnTo>
                    <a:lnTo>
                      <a:pt x="2890" y="1745"/>
                    </a:lnTo>
                    <a:lnTo>
                      <a:pt x="2895" y="1741"/>
                    </a:lnTo>
                    <a:lnTo>
                      <a:pt x="2899" y="1733"/>
                    </a:lnTo>
                    <a:lnTo>
                      <a:pt x="2903" y="1720"/>
                    </a:lnTo>
                    <a:lnTo>
                      <a:pt x="2907" y="1716"/>
                    </a:lnTo>
                    <a:lnTo>
                      <a:pt x="2911" y="1708"/>
                    </a:lnTo>
                    <a:lnTo>
                      <a:pt x="2916" y="1703"/>
                    </a:lnTo>
                    <a:lnTo>
                      <a:pt x="2920" y="1687"/>
                    </a:lnTo>
                    <a:lnTo>
                      <a:pt x="2924" y="1682"/>
                    </a:lnTo>
                    <a:lnTo>
                      <a:pt x="2928" y="1678"/>
                    </a:lnTo>
                    <a:lnTo>
                      <a:pt x="2933" y="1682"/>
                    </a:lnTo>
                    <a:lnTo>
                      <a:pt x="2933" y="1695"/>
                    </a:lnTo>
                    <a:lnTo>
                      <a:pt x="2937" y="1682"/>
                    </a:lnTo>
                    <a:lnTo>
                      <a:pt x="2941" y="1699"/>
                    </a:lnTo>
                    <a:lnTo>
                      <a:pt x="2945" y="1703"/>
                    </a:lnTo>
                    <a:lnTo>
                      <a:pt x="2949" y="1708"/>
                    </a:lnTo>
                    <a:lnTo>
                      <a:pt x="2954" y="1712"/>
                    </a:lnTo>
                    <a:lnTo>
                      <a:pt x="2958" y="1708"/>
                    </a:lnTo>
                    <a:lnTo>
                      <a:pt x="2962" y="1716"/>
                    </a:lnTo>
                    <a:lnTo>
                      <a:pt x="2966" y="1712"/>
                    </a:lnTo>
                    <a:lnTo>
                      <a:pt x="2970" y="1720"/>
                    </a:lnTo>
                    <a:lnTo>
                      <a:pt x="2975" y="1720"/>
                    </a:lnTo>
                    <a:lnTo>
                      <a:pt x="2979" y="1712"/>
                    </a:lnTo>
                    <a:lnTo>
                      <a:pt x="2983" y="1708"/>
                    </a:lnTo>
                    <a:lnTo>
                      <a:pt x="2987" y="1691"/>
                    </a:lnTo>
                    <a:lnTo>
                      <a:pt x="2992" y="1695"/>
                    </a:lnTo>
                    <a:lnTo>
                      <a:pt x="2996" y="1699"/>
                    </a:lnTo>
                    <a:lnTo>
                      <a:pt x="3000" y="1682"/>
                    </a:lnTo>
                    <a:lnTo>
                      <a:pt x="3004" y="1682"/>
                    </a:lnTo>
                    <a:lnTo>
                      <a:pt x="3008" y="1678"/>
                    </a:lnTo>
                    <a:lnTo>
                      <a:pt x="3013" y="1682"/>
                    </a:lnTo>
                    <a:lnTo>
                      <a:pt x="3017" y="1687"/>
                    </a:lnTo>
                    <a:lnTo>
                      <a:pt x="3021" y="1691"/>
                    </a:lnTo>
                    <a:lnTo>
                      <a:pt x="3025" y="1699"/>
                    </a:lnTo>
                    <a:lnTo>
                      <a:pt x="3029" y="1712"/>
                    </a:lnTo>
                    <a:lnTo>
                      <a:pt x="3034" y="1708"/>
                    </a:lnTo>
                    <a:lnTo>
                      <a:pt x="3038" y="1712"/>
                    </a:lnTo>
                    <a:lnTo>
                      <a:pt x="3042" y="1708"/>
                    </a:lnTo>
                    <a:lnTo>
                      <a:pt x="3046" y="1703"/>
                    </a:lnTo>
                    <a:lnTo>
                      <a:pt x="3051" y="1708"/>
                    </a:lnTo>
                    <a:lnTo>
                      <a:pt x="3055" y="1703"/>
                    </a:lnTo>
                    <a:lnTo>
                      <a:pt x="3059" y="1695"/>
                    </a:lnTo>
                    <a:lnTo>
                      <a:pt x="3059" y="1682"/>
                    </a:lnTo>
                    <a:lnTo>
                      <a:pt x="3063" y="1687"/>
                    </a:lnTo>
                    <a:lnTo>
                      <a:pt x="3067" y="1674"/>
                    </a:lnTo>
                    <a:lnTo>
                      <a:pt x="3072" y="1640"/>
                    </a:lnTo>
                    <a:lnTo>
                      <a:pt x="3076" y="1628"/>
                    </a:lnTo>
                    <a:lnTo>
                      <a:pt x="3076" y="1615"/>
                    </a:lnTo>
                    <a:lnTo>
                      <a:pt x="3080" y="1594"/>
                    </a:lnTo>
                    <a:lnTo>
                      <a:pt x="3084" y="1569"/>
                    </a:lnTo>
                    <a:lnTo>
                      <a:pt x="3088" y="1552"/>
                    </a:lnTo>
                    <a:lnTo>
                      <a:pt x="3093" y="1552"/>
                    </a:lnTo>
                    <a:lnTo>
                      <a:pt x="3097" y="1569"/>
                    </a:lnTo>
                    <a:lnTo>
                      <a:pt x="3101" y="1573"/>
                    </a:lnTo>
                    <a:lnTo>
                      <a:pt x="3105" y="1581"/>
                    </a:lnTo>
                    <a:lnTo>
                      <a:pt x="3110" y="1594"/>
                    </a:lnTo>
                    <a:lnTo>
                      <a:pt x="3114" y="1619"/>
                    </a:lnTo>
                    <a:lnTo>
                      <a:pt x="3118" y="1632"/>
                    </a:lnTo>
                    <a:lnTo>
                      <a:pt x="3122" y="1644"/>
                    </a:lnTo>
                    <a:lnTo>
                      <a:pt x="3122" y="1670"/>
                    </a:lnTo>
                    <a:lnTo>
                      <a:pt x="3126" y="1682"/>
                    </a:lnTo>
                    <a:lnTo>
                      <a:pt x="3131" y="1703"/>
                    </a:lnTo>
                    <a:lnTo>
                      <a:pt x="3135" y="1716"/>
                    </a:lnTo>
                    <a:lnTo>
                      <a:pt x="3139" y="1712"/>
                    </a:lnTo>
                    <a:lnTo>
                      <a:pt x="3143" y="1724"/>
                    </a:lnTo>
                    <a:lnTo>
                      <a:pt x="3147" y="1724"/>
                    </a:lnTo>
                    <a:lnTo>
                      <a:pt x="3152" y="1724"/>
                    </a:lnTo>
                    <a:lnTo>
                      <a:pt x="3156" y="1737"/>
                    </a:lnTo>
                    <a:lnTo>
                      <a:pt x="3160" y="1741"/>
                    </a:lnTo>
                    <a:lnTo>
                      <a:pt x="3164" y="1733"/>
                    </a:lnTo>
                    <a:lnTo>
                      <a:pt x="3169" y="1737"/>
                    </a:lnTo>
                    <a:lnTo>
                      <a:pt x="3173" y="1729"/>
                    </a:lnTo>
                    <a:lnTo>
                      <a:pt x="3177" y="1737"/>
                    </a:lnTo>
                    <a:lnTo>
                      <a:pt x="3181" y="1745"/>
                    </a:lnTo>
                    <a:lnTo>
                      <a:pt x="3185" y="1741"/>
                    </a:lnTo>
                    <a:lnTo>
                      <a:pt x="3190" y="1750"/>
                    </a:lnTo>
                    <a:lnTo>
                      <a:pt x="3194" y="1745"/>
                    </a:lnTo>
                    <a:lnTo>
                      <a:pt x="3198" y="1737"/>
                    </a:lnTo>
                    <a:lnTo>
                      <a:pt x="3202" y="1741"/>
                    </a:lnTo>
                    <a:lnTo>
                      <a:pt x="3206" y="1745"/>
                    </a:lnTo>
                    <a:lnTo>
                      <a:pt x="3211" y="1745"/>
                    </a:lnTo>
                    <a:lnTo>
                      <a:pt x="3215" y="1745"/>
                    </a:lnTo>
                    <a:lnTo>
                      <a:pt x="3219" y="1741"/>
                    </a:lnTo>
                    <a:lnTo>
                      <a:pt x="3223" y="1745"/>
                    </a:lnTo>
                    <a:lnTo>
                      <a:pt x="3228" y="1750"/>
                    </a:lnTo>
                    <a:lnTo>
                      <a:pt x="3232" y="1754"/>
                    </a:lnTo>
                    <a:lnTo>
                      <a:pt x="3236" y="1737"/>
                    </a:lnTo>
                    <a:lnTo>
                      <a:pt x="3240" y="1737"/>
                    </a:lnTo>
                    <a:lnTo>
                      <a:pt x="3244" y="1741"/>
                    </a:lnTo>
                    <a:lnTo>
                      <a:pt x="3249" y="1741"/>
                    </a:lnTo>
                    <a:lnTo>
                      <a:pt x="3253" y="1745"/>
                    </a:lnTo>
                    <a:lnTo>
                      <a:pt x="3257" y="1745"/>
                    </a:lnTo>
                    <a:lnTo>
                      <a:pt x="3261" y="1741"/>
                    </a:lnTo>
                    <a:lnTo>
                      <a:pt x="3265" y="1745"/>
                    </a:lnTo>
                    <a:lnTo>
                      <a:pt x="3270" y="1750"/>
                    </a:lnTo>
                    <a:lnTo>
                      <a:pt x="3274" y="1750"/>
                    </a:lnTo>
                    <a:lnTo>
                      <a:pt x="3278" y="1741"/>
                    </a:lnTo>
                    <a:lnTo>
                      <a:pt x="3282" y="1741"/>
                    </a:lnTo>
                    <a:lnTo>
                      <a:pt x="3287" y="1737"/>
                    </a:lnTo>
                    <a:lnTo>
                      <a:pt x="3291" y="1741"/>
                    </a:lnTo>
                    <a:lnTo>
                      <a:pt x="3295" y="1741"/>
                    </a:lnTo>
                    <a:lnTo>
                      <a:pt x="3299" y="1729"/>
                    </a:lnTo>
                    <a:lnTo>
                      <a:pt x="3303" y="1729"/>
                    </a:lnTo>
                    <a:lnTo>
                      <a:pt x="3308" y="1733"/>
                    </a:lnTo>
                    <a:lnTo>
                      <a:pt x="3312" y="1733"/>
                    </a:lnTo>
                    <a:lnTo>
                      <a:pt x="3316" y="1724"/>
                    </a:lnTo>
                    <a:lnTo>
                      <a:pt x="3320" y="1720"/>
                    </a:lnTo>
                    <a:lnTo>
                      <a:pt x="3324" y="1716"/>
                    </a:lnTo>
                    <a:lnTo>
                      <a:pt x="3329" y="1716"/>
                    </a:lnTo>
                    <a:lnTo>
                      <a:pt x="3333" y="1724"/>
                    </a:lnTo>
                    <a:lnTo>
                      <a:pt x="3337" y="1712"/>
                    </a:lnTo>
                    <a:lnTo>
                      <a:pt x="3341" y="1699"/>
                    </a:lnTo>
                    <a:lnTo>
                      <a:pt x="3345" y="1695"/>
                    </a:lnTo>
                    <a:lnTo>
                      <a:pt x="3350" y="1678"/>
                    </a:lnTo>
                    <a:lnTo>
                      <a:pt x="3354" y="1666"/>
                    </a:lnTo>
                    <a:lnTo>
                      <a:pt x="3358" y="1649"/>
                    </a:lnTo>
                    <a:lnTo>
                      <a:pt x="3358" y="1632"/>
                    </a:lnTo>
                    <a:lnTo>
                      <a:pt x="3362" y="1623"/>
                    </a:lnTo>
                    <a:lnTo>
                      <a:pt x="3367" y="1619"/>
                    </a:lnTo>
                    <a:lnTo>
                      <a:pt x="3371" y="1632"/>
                    </a:lnTo>
                    <a:lnTo>
                      <a:pt x="3375" y="1628"/>
                    </a:lnTo>
                    <a:lnTo>
                      <a:pt x="3379" y="1661"/>
                    </a:lnTo>
                    <a:lnTo>
                      <a:pt x="3383" y="1687"/>
                    </a:lnTo>
                    <a:lnTo>
                      <a:pt x="3388" y="1695"/>
                    </a:lnTo>
                    <a:lnTo>
                      <a:pt x="3392" y="1691"/>
                    </a:lnTo>
                    <a:lnTo>
                      <a:pt x="3396" y="1695"/>
                    </a:lnTo>
                    <a:lnTo>
                      <a:pt x="3400" y="1703"/>
                    </a:lnTo>
                    <a:lnTo>
                      <a:pt x="3404" y="1708"/>
                    </a:lnTo>
                    <a:lnTo>
                      <a:pt x="3409" y="1712"/>
                    </a:lnTo>
                    <a:lnTo>
                      <a:pt x="3413" y="1691"/>
                    </a:lnTo>
                    <a:lnTo>
                      <a:pt x="3417" y="1703"/>
                    </a:lnTo>
                    <a:lnTo>
                      <a:pt x="3421" y="1703"/>
                    </a:lnTo>
                    <a:lnTo>
                      <a:pt x="3426" y="1720"/>
                    </a:lnTo>
                    <a:lnTo>
                      <a:pt x="3430" y="1720"/>
                    </a:lnTo>
                    <a:lnTo>
                      <a:pt x="3434" y="1716"/>
                    </a:lnTo>
                    <a:lnTo>
                      <a:pt x="3438" y="1716"/>
                    </a:lnTo>
                    <a:lnTo>
                      <a:pt x="3438" y="1729"/>
                    </a:lnTo>
                    <a:lnTo>
                      <a:pt x="3442" y="1729"/>
                    </a:lnTo>
                    <a:lnTo>
                      <a:pt x="3447" y="1729"/>
                    </a:lnTo>
                    <a:lnTo>
                      <a:pt x="3451" y="1724"/>
                    </a:lnTo>
                    <a:lnTo>
                      <a:pt x="3455" y="1733"/>
                    </a:lnTo>
                    <a:lnTo>
                      <a:pt x="3459" y="1741"/>
                    </a:lnTo>
                    <a:lnTo>
                      <a:pt x="3463" y="1741"/>
                    </a:lnTo>
                    <a:lnTo>
                      <a:pt x="3468" y="1741"/>
                    </a:lnTo>
                    <a:lnTo>
                      <a:pt x="3472" y="1733"/>
                    </a:lnTo>
                    <a:lnTo>
                      <a:pt x="3476" y="1745"/>
                    </a:lnTo>
                    <a:lnTo>
                      <a:pt x="3480" y="1733"/>
                    </a:lnTo>
                    <a:lnTo>
                      <a:pt x="3485" y="1733"/>
                    </a:lnTo>
                    <a:lnTo>
                      <a:pt x="3489" y="1745"/>
                    </a:lnTo>
                    <a:lnTo>
                      <a:pt x="3493" y="1737"/>
                    </a:lnTo>
                    <a:lnTo>
                      <a:pt x="3497" y="1741"/>
                    </a:lnTo>
                    <a:lnTo>
                      <a:pt x="3501" y="1729"/>
                    </a:lnTo>
                    <a:lnTo>
                      <a:pt x="3506" y="1716"/>
                    </a:lnTo>
                    <a:lnTo>
                      <a:pt x="3510" y="1729"/>
                    </a:lnTo>
                    <a:lnTo>
                      <a:pt x="3514" y="1724"/>
                    </a:lnTo>
                    <a:lnTo>
                      <a:pt x="3518" y="1712"/>
                    </a:lnTo>
                    <a:lnTo>
                      <a:pt x="3522" y="1712"/>
                    </a:lnTo>
                    <a:lnTo>
                      <a:pt x="3527" y="1720"/>
                    </a:lnTo>
                    <a:lnTo>
                      <a:pt x="3531" y="1716"/>
                    </a:lnTo>
                    <a:lnTo>
                      <a:pt x="3535" y="1708"/>
                    </a:lnTo>
                    <a:lnTo>
                      <a:pt x="3539" y="1703"/>
                    </a:lnTo>
                    <a:lnTo>
                      <a:pt x="3544" y="1703"/>
                    </a:lnTo>
                    <a:lnTo>
                      <a:pt x="3548" y="1708"/>
                    </a:lnTo>
                    <a:lnTo>
                      <a:pt x="3548" y="1695"/>
                    </a:lnTo>
                    <a:lnTo>
                      <a:pt x="3552" y="1691"/>
                    </a:lnTo>
                    <a:lnTo>
                      <a:pt x="3556" y="1695"/>
                    </a:lnTo>
                    <a:lnTo>
                      <a:pt x="3560" y="1691"/>
                    </a:lnTo>
                    <a:lnTo>
                      <a:pt x="3565" y="1682"/>
                    </a:lnTo>
                    <a:lnTo>
                      <a:pt x="3569" y="1666"/>
                    </a:lnTo>
                    <a:lnTo>
                      <a:pt x="3573" y="1674"/>
                    </a:lnTo>
                    <a:lnTo>
                      <a:pt x="3577" y="1666"/>
                    </a:lnTo>
                    <a:lnTo>
                      <a:pt x="3581" y="1653"/>
                    </a:lnTo>
                    <a:lnTo>
                      <a:pt x="3586" y="1640"/>
                    </a:lnTo>
                    <a:lnTo>
                      <a:pt x="3590" y="1615"/>
                    </a:lnTo>
                    <a:lnTo>
                      <a:pt x="3594" y="1598"/>
                    </a:lnTo>
                    <a:lnTo>
                      <a:pt x="3594" y="1573"/>
                    </a:lnTo>
                    <a:lnTo>
                      <a:pt x="3598" y="1544"/>
                    </a:lnTo>
                    <a:lnTo>
                      <a:pt x="3603" y="1514"/>
                    </a:lnTo>
                    <a:lnTo>
                      <a:pt x="3607" y="1459"/>
                    </a:lnTo>
                    <a:lnTo>
                      <a:pt x="3611" y="1422"/>
                    </a:lnTo>
                    <a:lnTo>
                      <a:pt x="3611" y="1367"/>
                    </a:lnTo>
                    <a:lnTo>
                      <a:pt x="3615" y="1342"/>
                    </a:lnTo>
                    <a:lnTo>
                      <a:pt x="3619" y="1363"/>
                    </a:lnTo>
                    <a:lnTo>
                      <a:pt x="3624" y="1388"/>
                    </a:lnTo>
                    <a:lnTo>
                      <a:pt x="3624" y="1401"/>
                    </a:lnTo>
                    <a:lnTo>
                      <a:pt x="3628" y="1468"/>
                    </a:lnTo>
                    <a:lnTo>
                      <a:pt x="3632" y="1497"/>
                    </a:lnTo>
                    <a:lnTo>
                      <a:pt x="3636" y="1565"/>
                    </a:lnTo>
                    <a:lnTo>
                      <a:pt x="3640" y="1577"/>
                    </a:lnTo>
                    <a:lnTo>
                      <a:pt x="3640" y="1611"/>
                    </a:lnTo>
                    <a:lnTo>
                      <a:pt x="3645" y="1632"/>
                    </a:lnTo>
                    <a:lnTo>
                      <a:pt x="3649" y="1640"/>
                    </a:lnTo>
                    <a:lnTo>
                      <a:pt x="3653" y="1657"/>
                    </a:lnTo>
                    <a:lnTo>
                      <a:pt x="3657" y="1682"/>
                    </a:lnTo>
                    <a:lnTo>
                      <a:pt x="3657" y="1670"/>
                    </a:lnTo>
                    <a:lnTo>
                      <a:pt x="3662" y="1682"/>
                    </a:lnTo>
                    <a:lnTo>
                      <a:pt x="3666" y="1708"/>
                    </a:lnTo>
                    <a:lnTo>
                      <a:pt x="3670" y="1703"/>
                    </a:lnTo>
                    <a:lnTo>
                      <a:pt x="3674" y="1703"/>
                    </a:lnTo>
                    <a:lnTo>
                      <a:pt x="3674" y="1691"/>
                    </a:lnTo>
                    <a:lnTo>
                      <a:pt x="3678" y="1703"/>
                    </a:lnTo>
                    <a:lnTo>
                      <a:pt x="3683" y="1716"/>
                    </a:lnTo>
                    <a:lnTo>
                      <a:pt x="3687" y="1712"/>
                    </a:lnTo>
                    <a:lnTo>
                      <a:pt x="3691" y="1691"/>
                    </a:lnTo>
                    <a:lnTo>
                      <a:pt x="3695" y="1708"/>
                    </a:lnTo>
                    <a:lnTo>
                      <a:pt x="3699" y="1695"/>
                    </a:lnTo>
                    <a:lnTo>
                      <a:pt x="3704" y="1695"/>
                    </a:lnTo>
                    <a:lnTo>
                      <a:pt x="3708" y="1687"/>
                    </a:lnTo>
                    <a:lnTo>
                      <a:pt x="3712" y="1712"/>
                    </a:lnTo>
                    <a:lnTo>
                      <a:pt x="3716" y="1699"/>
                    </a:lnTo>
                    <a:lnTo>
                      <a:pt x="3721" y="1699"/>
                    </a:lnTo>
                    <a:lnTo>
                      <a:pt x="3725" y="1703"/>
                    </a:lnTo>
                    <a:lnTo>
                      <a:pt x="3729" y="1720"/>
                    </a:lnTo>
                    <a:lnTo>
                      <a:pt x="3733" y="1666"/>
                    </a:lnTo>
                    <a:lnTo>
                      <a:pt x="3737" y="1657"/>
                    </a:lnTo>
                    <a:lnTo>
                      <a:pt x="3737" y="1644"/>
                    </a:lnTo>
                    <a:lnTo>
                      <a:pt x="3742" y="1636"/>
                    </a:lnTo>
                    <a:lnTo>
                      <a:pt x="3746" y="1611"/>
                    </a:lnTo>
                    <a:lnTo>
                      <a:pt x="3750" y="1598"/>
                    </a:lnTo>
                    <a:lnTo>
                      <a:pt x="3750" y="1623"/>
                    </a:lnTo>
                    <a:lnTo>
                      <a:pt x="3754" y="1607"/>
                    </a:lnTo>
                    <a:lnTo>
                      <a:pt x="3758" y="1628"/>
                    </a:lnTo>
                    <a:lnTo>
                      <a:pt x="3763" y="1644"/>
                    </a:lnTo>
                    <a:lnTo>
                      <a:pt x="3767" y="1628"/>
                    </a:lnTo>
                    <a:lnTo>
                      <a:pt x="3767" y="1657"/>
                    </a:lnTo>
                    <a:lnTo>
                      <a:pt x="3771" y="1670"/>
                    </a:lnTo>
                    <a:lnTo>
                      <a:pt x="3775" y="1687"/>
                    </a:lnTo>
                    <a:lnTo>
                      <a:pt x="3779" y="1682"/>
                    </a:lnTo>
                    <a:lnTo>
                      <a:pt x="3784" y="1691"/>
                    </a:lnTo>
                    <a:lnTo>
                      <a:pt x="3788" y="1674"/>
                    </a:lnTo>
                    <a:lnTo>
                      <a:pt x="3792" y="1687"/>
                    </a:lnTo>
                    <a:lnTo>
                      <a:pt x="3796" y="1695"/>
                    </a:lnTo>
                    <a:lnTo>
                      <a:pt x="3801" y="1695"/>
                    </a:lnTo>
                    <a:lnTo>
                      <a:pt x="3805" y="1708"/>
                    </a:lnTo>
                    <a:lnTo>
                      <a:pt x="3809" y="1716"/>
                    </a:lnTo>
                    <a:lnTo>
                      <a:pt x="3813" y="1720"/>
                    </a:lnTo>
                    <a:lnTo>
                      <a:pt x="3813" y="1708"/>
                    </a:lnTo>
                    <a:lnTo>
                      <a:pt x="3817" y="1695"/>
                    </a:lnTo>
                    <a:lnTo>
                      <a:pt x="3822" y="1712"/>
                    </a:lnTo>
                    <a:lnTo>
                      <a:pt x="3826" y="1708"/>
                    </a:lnTo>
                    <a:lnTo>
                      <a:pt x="3830" y="1712"/>
                    </a:lnTo>
                    <a:lnTo>
                      <a:pt x="3834" y="1720"/>
                    </a:lnTo>
                    <a:lnTo>
                      <a:pt x="3838" y="1733"/>
                    </a:lnTo>
                    <a:lnTo>
                      <a:pt x="3843" y="1703"/>
                    </a:lnTo>
                    <a:lnTo>
                      <a:pt x="3847" y="1716"/>
                    </a:lnTo>
                    <a:lnTo>
                      <a:pt x="3851" y="1708"/>
                    </a:lnTo>
                    <a:lnTo>
                      <a:pt x="3855" y="1699"/>
                    </a:lnTo>
                    <a:lnTo>
                      <a:pt x="3860" y="1703"/>
                    </a:lnTo>
                    <a:lnTo>
                      <a:pt x="3860" y="1682"/>
                    </a:lnTo>
                    <a:lnTo>
                      <a:pt x="3864" y="1678"/>
                    </a:lnTo>
                    <a:lnTo>
                      <a:pt x="3868" y="1666"/>
                    </a:lnTo>
                    <a:lnTo>
                      <a:pt x="3872" y="1653"/>
                    </a:lnTo>
                    <a:lnTo>
                      <a:pt x="3876" y="1615"/>
                    </a:lnTo>
                    <a:lnTo>
                      <a:pt x="3876" y="1632"/>
                    </a:lnTo>
                    <a:lnTo>
                      <a:pt x="3881" y="1615"/>
                    </a:lnTo>
                    <a:lnTo>
                      <a:pt x="3885" y="1640"/>
                    </a:lnTo>
                    <a:lnTo>
                      <a:pt x="3889" y="1666"/>
                    </a:lnTo>
                    <a:lnTo>
                      <a:pt x="3893" y="1670"/>
                    </a:lnTo>
                    <a:lnTo>
                      <a:pt x="3897" y="1699"/>
                    </a:lnTo>
                    <a:lnTo>
                      <a:pt x="3902" y="1716"/>
                    </a:lnTo>
                    <a:lnTo>
                      <a:pt x="3906" y="1708"/>
                    </a:lnTo>
                    <a:lnTo>
                      <a:pt x="3910" y="1741"/>
                    </a:lnTo>
                    <a:lnTo>
                      <a:pt x="3914" y="1737"/>
                    </a:lnTo>
                    <a:lnTo>
                      <a:pt x="3919" y="1737"/>
                    </a:lnTo>
                    <a:lnTo>
                      <a:pt x="3923" y="1745"/>
                    </a:lnTo>
                    <a:lnTo>
                      <a:pt x="3927" y="1737"/>
                    </a:lnTo>
                    <a:lnTo>
                      <a:pt x="3931" y="1741"/>
                    </a:lnTo>
                    <a:lnTo>
                      <a:pt x="3935" y="1741"/>
                    </a:lnTo>
                    <a:lnTo>
                      <a:pt x="3940" y="1745"/>
                    </a:lnTo>
                    <a:lnTo>
                      <a:pt x="3944" y="1750"/>
                    </a:lnTo>
                    <a:lnTo>
                      <a:pt x="3948" y="1758"/>
                    </a:lnTo>
                    <a:lnTo>
                      <a:pt x="3952" y="1745"/>
                    </a:lnTo>
                    <a:lnTo>
                      <a:pt x="3956" y="1750"/>
                    </a:lnTo>
                    <a:lnTo>
                      <a:pt x="3961" y="1754"/>
                    </a:lnTo>
                    <a:lnTo>
                      <a:pt x="3965" y="1750"/>
                    </a:lnTo>
                    <a:lnTo>
                      <a:pt x="3969" y="1737"/>
                    </a:lnTo>
                    <a:lnTo>
                      <a:pt x="3973" y="1741"/>
                    </a:lnTo>
                    <a:lnTo>
                      <a:pt x="3973" y="1754"/>
                    </a:lnTo>
                    <a:lnTo>
                      <a:pt x="3978" y="1750"/>
                    </a:lnTo>
                    <a:lnTo>
                      <a:pt x="3982" y="1750"/>
                    </a:lnTo>
                    <a:lnTo>
                      <a:pt x="3986" y="1754"/>
                    </a:lnTo>
                    <a:lnTo>
                      <a:pt x="3990" y="1745"/>
                    </a:lnTo>
                    <a:lnTo>
                      <a:pt x="3994" y="1745"/>
                    </a:lnTo>
                    <a:lnTo>
                      <a:pt x="3999" y="1754"/>
                    </a:lnTo>
                    <a:lnTo>
                      <a:pt x="4003" y="1741"/>
                    </a:lnTo>
                    <a:lnTo>
                      <a:pt x="4003" y="1762"/>
                    </a:lnTo>
                    <a:lnTo>
                      <a:pt x="4007" y="1766"/>
                    </a:lnTo>
                    <a:lnTo>
                      <a:pt x="4011" y="1750"/>
                    </a:lnTo>
                    <a:lnTo>
                      <a:pt x="4015" y="1754"/>
                    </a:lnTo>
                    <a:lnTo>
                      <a:pt x="4020" y="1745"/>
                    </a:lnTo>
                    <a:lnTo>
                      <a:pt x="4024" y="1750"/>
                    </a:lnTo>
                    <a:lnTo>
                      <a:pt x="4028" y="1741"/>
                    </a:lnTo>
                    <a:lnTo>
                      <a:pt x="4032" y="1733"/>
                    </a:lnTo>
                    <a:lnTo>
                      <a:pt x="4037" y="1741"/>
                    </a:lnTo>
                    <a:lnTo>
                      <a:pt x="4041" y="1741"/>
                    </a:lnTo>
                    <a:lnTo>
                      <a:pt x="4045" y="1741"/>
                    </a:lnTo>
                    <a:lnTo>
                      <a:pt x="4049" y="1737"/>
                    </a:lnTo>
                    <a:lnTo>
                      <a:pt x="4053" y="1733"/>
                    </a:lnTo>
                    <a:lnTo>
                      <a:pt x="4058" y="1729"/>
                    </a:lnTo>
                    <a:lnTo>
                      <a:pt x="4062" y="1716"/>
                    </a:lnTo>
                    <a:lnTo>
                      <a:pt x="4066" y="1724"/>
                    </a:lnTo>
                    <a:lnTo>
                      <a:pt x="4070" y="1741"/>
                    </a:lnTo>
                    <a:lnTo>
                      <a:pt x="4074" y="1741"/>
                    </a:lnTo>
                    <a:lnTo>
                      <a:pt x="4079" y="1737"/>
                    </a:lnTo>
                    <a:lnTo>
                      <a:pt x="4083" y="1741"/>
                    </a:lnTo>
                    <a:lnTo>
                      <a:pt x="4087" y="1741"/>
                    </a:lnTo>
                    <a:lnTo>
                      <a:pt x="4091" y="1750"/>
                    </a:lnTo>
                    <a:lnTo>
                      <a:pt x="4096" y="1737"/>
                    </a:lnTo>
                    <a:lnTo>
                      <a:pt x="4100" y="1729"/>
                    </a:lnTo>
                    <a:lnTo>
                      <a:pt x="4104" y="1729"/>
                    </a:lnTo>
                    <a:lnTo>
                      <a:pt x="4108" y="1737"/>
                    </a:lnTo>
                    <a:lnTo>
                      <a:pt x="4112" y="1737"/>
                    </a:lnTo>
                    <a:lnTo>
                      <a:pt x="4117" y="1737"/>
                    </a:lnTo>
                    <a:lnTo>
                      <a:pt x="4121" y="1729"/>
                    </a:lnTo>
                    <a:lnTo>
                      <a:pt x="4125" y="1720"/>
                    </a:lnTo>
                    <a:lnTo>
                      <a:pt x="4129" y="1729"/>
                    </a:lnTo>
                    <a:lnTo>
                      <a:pt x="4133" y="1737"/>
                    </a:lnTo>
                    <a:lnTo>
                      <a:pt x="4138" y="1737"/>
                    </a:lnTo>
                    <a:lnTo>
                      <a:pt x="4142" y="1750"/>
                    </a:lnTo>
                    <a:lnTo>
                      <a:pt x="4146" y="1745"/>
                    </a:lnTo>
                    <a:lnTo>
                      <a:pt x="4150" y="1745"/>
                    </a:lnTo>
                    <a:lnTo>
                      <a:pt x="4155" y="1737"/>
                    </a:lnTo>
                    <a:lnTo>
                      <a:pt x="4159" y="1737"/>
                    </a:lnTo>
                    <a:lnTo>
                      <a:pt x="4163" y="1741"/>
                    </a:lnTo>
                    <a:lnTo>
                      <a:pt x="4167" y="1741"/>
                    </a:lnTo>
                    <a:lnTo>
                      <a:pt x="4171" y="1737"/>
                    </a:lnTo>
                    <a:lnTo>
                      <a:pt x="4176" y="1741"/>
                    </a:lnTo>
                    <a:lnTo>
                      <a:pt x="4180" y="1724"/>
                    </a:lnTo>
                    <a:lnTo>
                      <a:pt x="4184" y="1729"/>
                    </a:lnTo>
                    <a:lnTo>
                      <a:pt x="4188" y="1729"/>
                    </a:lnTo>
                    <a:lnTo>
                      <a:pt x="4192" y="1724"/>
                    </a:lnTo>
                    <a:lnTo>
                      <a:pt x="4197" y="1729"/>
                    </a:lnTo>
                    <a:lnTo>
                      <a:pt x="4201" y="1729"/>
                    </a:lnTo>
                    <a:lnTo>
                      <a:pt x="4205" y="1733"/>
                    </a:lnTo>
                    <a:lnTo>
                      <a:pt x="4209" y="1733"/>
                    </a:lnTo>
                    <a:lnTo>
                      <a:pt x="4213" y="1729"/>
                    </a:lnTo>
                    <a:lnTo>
                      <a:pt x="4218" y="1729"/>
                    </a:lnTo>
                    <a:lnTo>
                      <a:pt x="4222" y="1729"/>
                    </a:lnTo>
                    <a:lnTo>
                      <a:pt x="4226" y="1724"/>
                    </a:lnTo>
                    <a:lnTo>
                      <a:pt x="4230" y="1733"/>
                    </a:lnTo>
                    <a:lnTo>
                      <a:pt x="4235" y="1716"/>
                    </a:lnTo>
                    <a:lnTo>
                      <a:pt x="4239" y="1716"/>
                    </a:lnTo>
                    <a:lnTo>
                      <a:pt x="4243" y="1716"/>
                    </a:lnTo>
                    <a:lnTo>
                      <a:pt x="4247" y="1699"/>
                    </a:lnTo>
                    <a:lnTo>
                      <a:pt x="4251" y="1699"/>
                    </a:lnTo>
                    <a:lnTo>
                      <a:pt x="4256" y="1708"/>
                    </a:lnTo>
                    <a:lnTo>
                      <a:pt x="4260" y="1712"/>
                    </a:lnTo>
                    <a:lnTo>
                      <a:pt x="4264" y="1708"/>
                    </a:lnTo>
                    <a:lnTo>
                      <a:pt x="4268" y="1703"/>
                    </a:lnTo>
                    <a:lnTo>
                      <a:pt x="4272" y="1708"/>
                    </a:lnTo>
                    <a:lnTo>
                      <a:pt x="4277" y="1703"/>
                    </a:lnTo>
                    <a:lnTo>
                      <a:pt x="4281" y="1703"/>
                    </a:lnTo>
                    <a:lnTo>
                      <a:pt x="4285" y="1708"/>
                    </a:lnTo>
                    <a:lnTo>
                      <a:pt x="4289" y="1699"/>
                    </a:lnTo>
                    <a:lnTo>
                      <a:pt x="4294" y="1695"/>
                    </a:lnTo>
                    <a:lnTo>
                      <a:pt x="4298" y="1687"/>
                    </a:lnTo>
                    <a:lnTo>
                      <a:pt x="4302" y="1687"/>
                    </a:lnTo>
                    <a:lnTo>
                      <a:pt x="4306" y="1687"/>
                    </a:lnTo>
                    <a:lnTo>
                      <a:pt x="4310" y="1682"/>
                    </a:lnTo>
                    <a:lnTo>
                      <a:pt x="4315" y="1682"/>
                    </a:lnTo>
                    <a:lnTo>
                      <a:pt x="4319" y="1691"/>
                    </a:lnTo>
                    <a:lnTo>
                      <a:pt x="4323" y="1699"/>
                    </a:lnTo>
                    <a:lnTo>
                      <a:pt x="4327" y="1695"/>
                    </a:lnTo>
                    <a:lnTo>
                      <a:pt x="4331" y="1695"/>
                    </a:lnTo>
                    <a:lnTo>
                      <a:pt x="4336" y="1699"/>
                    </a:lnTo>
                    <a:lnTo>
                      <a:pt x="4340" y="1699"/>
                    </a:lnTo>
                    <a:lnTo>
                      <a:pt x="4344" y="1699"/>
                    </a:lnTo>
                    <a:lnTo>
                      <a:pt x="4348" y="1712"/>
                    </a:lnTo>
                    <a:lnTo>
                      <a:pt x="4348" y="1724"/>
                    </a:lnTo>
                    <a:lnTo>
                      <a:pt x="4353" y="1729"/>
                    </a:lnTo>
                    <a:lnTo>
                      <a:pt x="4357" y="1729"/>
                    </a:lnTo>
                    <a:lnTo>
                      <a:pt x="4361" y="1720"/>
                    </a:lnTo>
                    <a:lnTo>
                      <a:pt x="4365" y="1720"/>
                    </a:lnTo>
                    <a:lnTo>
                      <a:pt x="4365" y="1733"/>
                    </a:lnTo>
                    <a:lnTo>
                      <a:pt x="4369" y="1741"/>
                    </a:lnTo>
                    <a:lnTo>
                      <a:pt x="4374" y="1741"/>
                    </a:lnTo>
                    <a:lnTo>
                      <a:pt x="4378" y="1729"/>
                    </a:lnTo>
                    <a:lnTo>
                      <a:pt x="4382" y="1733"/>
                    </a:lnTo>
                    <a:lnTo>
                      <a:pt x="4382" y="1745"/>
                    </a:lnTo>
                    <a:lnTo>
                      <a:pt x="4386" y="1745"/>
                    </a:lnTo>
                    <a:lnTo>
                      <a:pt x="4390" y="1745"/>
                    </a:lnTo>
                    <a:lnTo>
                      <a:pt x="4395" y="1741"/>
                    </a:lnTo>
                    <a:lnTo>
                      <a:pt x="4399" y="1745"/>
                    </a:lnTo>
                    <a:lnTo>
                      <a:pt x="4403" y="1741"/>
                    </a:lnTo>
                    <a:lnTo>
                      <a:pt x="4407" y="1733"/>
                    </a:lnTo>
                    <a:lnTo>
                      <a:pt x="4412" y="1737"/>
                    </a:lnTo>
                    <a:lnTo>
                      <a:pt x="4416" y="1729"/>
                    </a:lnTo>
                    <a:lnTo>
                      <a:pt x="4420" y="1733"/>
                    </a:lnTo>
                    <a:lnTo>
                      <a:pt x="4424" y="1733"/>
                    </a:lnTo>
                    <a:lnTo>
                      <a:pt x="4428" y="1729"/>
                    </a:lnTo>
                    <a:lnTo>
                      <a:pt x="4433" y="1720"/>
                    </a:lnTo>
                    <a:lnTo>
                      <a:pt x="4437" y="1716"/>
                    </a:lnTo>
                    <a:lnTo>
                      <a:pt x="4441" y="1729"/>
                    </a:lnTo>
                    <a:lnTo>
                      <a:pt x="4445" y="1729"/>
                    </a:lnTo>
                    <a:lnTo>
                      <a:pt x="4449" y="1724"/>
                    </a:lnTo>
                    <a:lnTo>
                      <a:pt x="4454" y="1716"/>
                    </a:lnTo>
                    <a:lnTo>
                      <a:pt x="4458" y="1708"/>
                    </a:lnTo>
                    <a:lnTo>
                      <a:pt x="4462" y="1691"/>
                    </a:lnTo>
                    <a:lnTo>
                      <a:pt x="4466" y="1682"/>
                    </a:lnTo>
                    <a:lnTo>
                      <a:pt x="4471" y="1678"/>
                    </a:lnTo>
                    <a:lnTo>
                      <a:pt x="4475" y="1670"/>
                    </a:lnTo>
                    <a:lnTo>
                      <a:pt x="4475" y="1657"/>
                    </a:lnTo>
                    <a:lnTo>
                      <a:pt x="4479" y="1632"/>
                    </a:lnTo>
                    <a:lnTo>
                      <a:pt x="4483" y="1619"/>
                    </a:lnTo>
                    <a:lnTo>
                      <a:pt x="4487" y="1607"/>
                    </a:lnTo>
                    <a:lnTo>
                      <a:pt x="4492" y="1594"/>
                    </a:lnTo>
                    <a:lnTo>
                      <a:pt x="4492" y="1573"/>
                    </a:lnTo>
                    <a:lnTo>
                      <a:pt x="4496" y="1552"/>
                    </a:lnTo>
                    <a:lnTo>
                      <a:pt x="4500" y="1539"/>
                    </a:lnTo>
                    <a:lnTo>
                      <a:pt x="4504" y="1531"/>
                    </a:lnTo>
                    <a:lnTo>
                      <a:pt x="4508" y="1535"/>
                    </a:lnTo>
                    <a:lnTo>
                      <a:pt x="4513" y="1535"/>
                    </a:lnTo>
                    <a:lnTo>
                      <a:pt x="4517" y="1544"/>
                    </a:lnTo>
                    <a:lnTo>
                      <a:pt x="4521" y="1569"/>
                    </a:lnTo>
                    <a:lnTo>
                      <a:pt x="4521" y="1581"/>
                    </a:lnTo>
                    <a:lnTo>
                      <a:pt x="4525" y="1590"/>
                    </a:lnTo>
                    <a:lnTo>
                      <a:pt x="4530" y="1611"/>
                    </a:lnTo>
                    <a:lnTo>
                      <a:pt x="4534" y="1636"/>
                    </a:lnTo>
                    <a:lnTo>
                      <a:pt x="4538" y="1644"/>
                    </a:lnTo>
                    <a:lnTo>
                      <a:pt x="4538" y="1661"/>
                    </a:lnTo>
                    <a:lnTo>
                      <a:pt x="4542" y="1682"/>
                    </a:lnTo>
                    <a:lnTo>
                      <a:pt x="4546" y="1695"/>
                    </a:lnTo>
                    <a:lnTo>
                      <a:pt x="4551" y="1687"/>
                    </a:lnTo>
                    <a:lnTo>
                      <a:pt x="4555" y="1695"/>
                    </a:lnTo>
                    <a:lnTo>
                      <a:pt x="4559" y="1703"/>
                    </a:lnTo>
                    <a:lnTo>
                      <a:pt x="4563" y="1716"/>
                    </a:lnTo>
                    <a:lnTo>
                      <a:pt x="4567" y="1708"/>
                    </a:lnTo>
                    <a:lnTo>
                      <a:pt x="4567" y="1729"/>
                    </a:lnTo>
                    <a:lnTo>
                      <a:pt x="4572" y="1729"/>
                    </a:lnTo>
                    <a:lnTo>
                      <a:pt x="4576" y="1724"/>
                    </a:lnTo>
                    <a:lnTo>
                      <a:pt x="4580" y="1720"/>
                    </a:lnTo>
                    <a:lnTo>
                      <a:pt x="4584" y="1724"/>
                    </a:lnTo>
                    <a:lnTo>
                      <a:pt x="4584" y="1737"/>
                    </a:lnTo>
                    <a:lnTo>
                      <a:pt x="4589" y="1733"/>
                    </a:lnTo>
                    <a:lnTo>
                      <a:pt x="4593" y="1737"/>
                    </a:lnTo>
                    <a:lnTo>
                      <a:pt x="4597" y="1741"/>
                    </a:lnTo>
                    <a:lnTo>
                      <a:pt x="4601" y="1745"/>
                    </a:lnTo>
                    <a:lnTo>
                      <a:pt x="4605" y="1750"/>
                    </a:lnTo>
                    <a:lnTo>
                      <a:pt x="4610" y="1745"/>
                    </a:lnTo>
                    <a:lnTo>
                      <a:pt x="4614" y="1745"/>
                    </a:lnTo>
                    <a:lnTo>
                      <a:pt x="4618" y="1737"/>
                    </a:lnTo>
                    <a:lnTo>
                      <a:pt x="4622" y="1754"/>
                    </a:lnTo>
                    <a:lnTo>
                      <a:pt x="4626" y="1750"/>
                    </a:lnTo>
                    <a:lnTo>
                      <a:pt x="4631" y="1745"/>
                    </a:lnTo>
                    <a:lnTo>
                      <a:pt x="4635" y="1729"/>
                    </a:lnTo>
                    <a:lnTo>
                      <a:pt x="4639" y="1733"/>
                    </a:lnTo>
                    <a:lnTo>
                      <a:pt x="4643" y="1737"/>
                    </a:lnTo>
                    <a:lnTo>
                      <a:pt x="4648" y="1745"/>
                    </a:lnTo>
                    <a:lnTo>
                      <a:pt x="4652" y="1745"/>
                    </a:lnTo>
                    <a:lnTo>
                      <a:pt x="4656" y="1758"/>
                    </a:lnTo>
                    <a:lnTo>
                      <a:pt x="4660" y="1758"/>
                    </a:lnTo>
                    <a:lnTo>
                      <a:pt x="4664" y="1754"/>
                    </a:lnTo>
                    <a:lnTo>
                      <a:pt x="4669" y="1741"/>
                    </a:lnTo>
                    <a:lnTo>
                      <a:pt x="4673" y="1741"/>
                    </a:lnTo>
                    <a:lnTo>
                      <a:pt x="4677" y="1750"/>
                    </a:lnTo>
                    <a:lnTo>
                      <a:pt x="4681" y="1750"/>
                    </a:lnTo>
                    <a:lnTo>
                      <a:pt x="4685" y="1745"/>
                    </a:lnTo>
                    <a:lnTo>
                      <a:pt x="4690" y="1745"/>
                    </a:lnTo>
                    <a:lnTo>
                      <a:pt x="4694" y="1745"/>
                    </a:lnTo>
                    <a:lnTo>
                      <a:pt x="4698" y="1737"/>
                    </a:lnTo>
                    <a:lnTo>
                      <a:pt x="4702" y="1729"/>
                    </a:lnTo>
                    <a:lnTo>
                      <a:pt x="4706" y="1737"/>
                    </a:lnTo>
                    <a:lnTo>
                      <a:pt x="4711" y="1716"/>
                    </a:lnTo>
                    <a:lnTo>
                      <a:pt x="4711" y="1703"/>
                    </a:lnTo>
                    <a:lnTo>
                      <a:pt x="4715" y="1703"/>
                    </a:lnTo>
                    <a:lnTo>
                      <a:pt x="4719" y="1708"/>
                    </a:lnTo>
                    <a:lnTo>
                      <a:pt x="4723" y="1687"/>
                    </a:lnTo>
                    <a:lnTo>
                      <a:pt x="4728" y="1695"/>
                    </a:lnTo>
                    <a:lnTo>
                      <a:pt x="4732" y="1699"/>
                    </a:lnTo>
                    <a:lnTo>
                      <a:pt x="4736" y="1695"/>
                    </a:lnTo>
                    <a:lnTo>
                      <a:pt x="4740" y="1703"/>
                    </a:lnTo>
                    <a:lnTo>
                      <a:pt x="4744" y="1712"/>
                    </a:lnTo>
                    <a:lnTo>
                      <a:pt x="4749" y="1716"/>
                    </a:lnTo>
                    <a:lnTo>
                      <a:pt x="4753" y="1737"/>
                    </a:lnTo>
                    <a:lnTo>
                      <a:pt x="4757" y="1724"/>
                    </a:lnTo>
                    <a:lnTo>
                      <a:pt x="4757" y="1745"/>
                    </a:lnTo>
                    <a:lnTo>
                      <a:pt x="4761" y="1745"/>
                    </a:lnTo>
                    <a:lnTo>
                      <a:pt x="4765" y="1745"/>
                    </a:lnTo>
                    <a:lnTo>
                      <a:pt x="4770" y="1758"/>
                    </a:lnTo>
                    <a:lnTo>
                      <a:pt x="4774" y="1758"/>
                    </a:lnTo>
                    <a:lnTo>
                      <a:pt x="4778" y="1762"/>
                    </a:lnTo>
                    <a:lnTo>
                      <a:pt x="4782" y="1758"/>
                    </a:lnTo>
                    <a:lnTo>
                      <a:pt x="4787" y="1779"/>
                    </a:lnTo>
                    <a:lnTo>
                      <a:pt x="4791" y="1771"/>
                    </a:lnTo>
                    <a:lnTo>
                      <a:pt x="4795" y="1758"/>
                    </a:lnTo>
                    <a:lnTo>
                      <a:pt x="4799" y="1771"/>
                    </a:lnTo>
                    <a:lnTo>
                      <a:pt x="4803" y="1766"/>
                    </a:lnTo>
                    <a:lnTo>
                      <a:pt x="4808" y="1758"/>
                    </a:lnTo>
                    <a:lnTo>
                      <a:pt x="4812" y="1758"/>
                    </a:lnTo>
                    <a:lnTo>
                      <a:pt x="4816" y="1766"/>
                    </a:lnTo>
                    <a:lnTo>
                      <a:pt x="4820" y="1762"/>
                    </a:lnTo>
                    <a:lnTo>
                      <a:pt x="4824" y="1750"/>
                    </a:lnTo>
                    <a:lnTo>
                      <a:pt x="4829" y="1766"/>
                    </a:lnTo>
                    <a:lnTo>
                      <a:pt x="4833" y="1754"/>
                    </a:lnTo>
                    <a:lnTo>
                      <a:pt x="4837" y="1754"/>
                    </a:lnTo>
                    <a:lnTo>
                      <a:pt x="4841" y="1766"/>
                    </a:lnTo>
                    <a:lnTo>
                      <a:pt x="4846" y="1754"/>
                    </a:lnTo>
                    <a:lnTo>
                      <a:pt x="4850" y="1762"/>
                    </a:lnTo>
                    <a:lnTo>
                      <a:pt x="4854" y="1750"/>
                    </a:lnTo>
                    <a:lnTo>
                      <a:pt x="4858" y="1762"/>
                    </a:lnTo>
                    <a:lnTo>
                      <a:pt x="4862" y="1741"/>
                    </a:lnTo>
                    <a:lnTo>
                      <a:pt x="4867" y="1750"/>
                    </a:lnTo>
                    <a:lnTo>
                      <a:pt x="4871" y="1745"/>
                    </a:lnTo>
                    <a:lnTo>
                      <a:pt x="4875" y="1758"/>
                    </a:lnTo>
                    <a:lnTo>
                      <a:pt x="4879" y="1745"/>
                    </a:lnTo>
                    <a:lnTo>
                      <a:pt x="4883" y="1754"/>
                    </a:lnTo>
                    <a:lnTo>
                      <a:pt x="4883" y="1741"/>
                    </a:lnTo>
                    <a:lnTo>
                      <a:pt x="4888" y="1762"/>
                    </a:lnTo>
                    <a:lnTo>
                      <a:pt x="4892" y="1741"/>
                    </a:lnTo>
                    <a:lnTo>
                      <a:pt x="4896" y="1745"/>
                    </a:lnTo>
                    <a:lnTo>
                      <a:pt x="4900" y="1754"/>
                    </a:lnTo>
                    <a:lnTo>
                      <a:pt x="4905" y="1754"/>
                    </a:lnTo>
                    <a:lnTo>
                      <a:pt x="4909" y="1758"/>
                    </a:lnTo>
                    <a:lnTo>
                      <a:pt x="4913" y="1766"/>
                    </a:lnTo>
                    <a:lnTo>
                      <a:pt x="4917" y="1766"/>
                    </a:lnTo>
                    <a:lnTo>
                      <a:pt x="4921" y="1758"/>
                    </a:lnTo>
                    <a:lnTo>
                      <a:pt x="4926" y="1762"/>
                    </a:lnTo>
                    <a:lnTo>
                      <a:pt x="4930" y="1758"/>
                    </a:lnTo>
                    <a:lnTo>
                      <a:pt x="4930" y="1775"/>
                    </a:lnTo>
                    <a:lnTo>
                      <a:pt x="4934" y="1775"/>
                    </a:lnTo>
                    <a:lnTo>
                      <a:pt x="4938" y="1762"/>
                    </a:lnTo>
                    <a:lnTo>
                      <a:pt x="4942" y="1775"/>
                    </a:lnTo>
                    <a:lnTo>
                      <a:pt x="4947" y="1766"/>
                    </a:lnTo>
                    <a:lnTo>
                      <a:pt x="4951" y="1762"/>
                    </a:lnTo>
                    <a:lnTo>
                      <a:pt x="4955" y="1766"/>
                    </a:lnTo>
                    <a:lnTo>
                      <a:pt x="4959" y="1766"/>
                    </a:lnTo>
                    <a:lnTo>
                      <a:pt x="4964" y="1762"/>
                    </a:lnTo>
                    <a:lnTo>
                      <a:pt x="4968" y="1754"/>
                    </a:lnTo>
                    <a:lnTo>
                      <a:pt x="4972" y="1750"/>
                    </a:lnTo>
                    <a:lnTo>
                      <a:pt x="4976" y="1754"/>
                    </a:lnTo>
                    <a:lnTo>
                      <a:pt x="4976" y="1741"/>
                    </a:lnTo>
                    <a:lnTo>
                      <a:pt x="4980" y="1741"/>
                    </a:lnTo>
                  </a:path>
                </a:pathLst>
              </a:custGeom>
              <a:noFill/>
              <a:ln w="9525">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3">
                <a:extLst>
                  <a:ext uri="{FF2B5EF4-FFF2-40B4-BE49-F238E27FC236}">
                    <a16:creationId xmlns:a16="http://schemas.microsoft.com/office/drawing/2014/main" id="{C57641D9-869A-40AE-90F7-F8AC7B7F9BB4}"/>
                  </a:ext>
                </a:extLst>
              </p:cNvPr>
              <p:cNvSpPr>
                <a:spLocks/>
              </p:cNvSpPr>
              <p:nvPr/>
            </p:nvSpPr>
            <p:spPr bwMode="auto">
              <a:xfrm>
                <a:off x="556697" y="3252787"/>
                <a:ext cx="7905750" cy="854075"/>
              </a:xfrm>
              <a:custGeom>
                <a:avLst/>
                <a:gdLst>
                  <a:gd name="T0" fmla="*/ 72 w 4980"/>
                  <a:gd name="T1" fmla="*/ 130 h 538"/>
                  <a:gd name="T2" fmla="*/ 147 w 4980"/>
                  <a:gd name="T3" fmla="*/ 198 h 538"/>
                  <a:gd name="T4" fmla="*/ 227 w 4980"/>
                  <a:gd name="T5" fmla="*/ 257 h 538"/>
                  <a:gd name="T6" fmla="*/ 303 w 4980"/>
                  <a:gd name="T7" fmla="*/ 278 h 538"/>
                  <a:gd name="T8" fmla="*/ 383 w 4980"/>
                  <a:gd name="T9" fmla="*/ 315 h 538"/>
                  <a:gd name="T10" fmla="*/ 459 w 4980"/>
                  <a:gd name="T11" fmla="*/ 320 h 538"/>
                  <a:gd name="T12" fmla="*/ 539 w 4980"/>
                  <a:gd name="T13" fmla="*/ 332 h 538"/>
                  <a:gd name="T14" fmla="*/ 624 w 4980"/>
                  <a:gd name="T15" fmla="*/ 349 h 538"/>
                  <a:gd name="T16" fmla="*/ 704 w 4980"/>
                  <a:gd name="T17" fmla="*/ 353 h 538"/>
                  <a:gd name="T18" fmla="*/ 784 w 4980"/>
                  <a:gd name="T19" fmla="*/ 383 h 538"/>
                  <a:gd name="T20" fmla="*/ 868 w 4980"/>
                  <a:gd name="T21" fmla="*/ 379 h 538"/>
                  <a:gd name="T22" fmla="*/ 948 w 4980"/>
                  <a:gd name="T23" fmla="*/ 370 h 538"/>
                  <a:gd name="T24" fmla="*/ 1024 w 4980"/>
                  <a:gd name="T25" fmla="*/ 379 h 538"/>
                  <a:gd name="T26" fmla="*/ 1100 w 4980"/>
                  <a:gd name="T27" fmla="*/ 353 h 538"/>
                  <a:gd name="T28" fmla="*/ 1180 w 4980"/>
                  <a:gd name="T29" fmla="*/ 357 h 538"/>
                  <a:gd name="T30" fmla="*/ 1251 w 4980"/>
                  <a:gd name="T31" fmla="*/ 324 h 538"/>
                  <a:gd name="T32" fmla="*/ 1327 w 4980"/>
                  <a:gd name="T33" fmla="*/ 299 h 538"/>
                  <a:gd name="T34" fmla="*/ 1403 w 4980"/>
                  <a:gd name="T35" fmla="*/ 269 h 538"/>
                  <a:gd name="T36" fmla="*/ 1475 w 4980"/>
                  <a:gd name="T37" fmla="*/ 223 h 538"/>
                  <a:gd name="T38" fmla="*/ 1551 w 4980"/>
                  <a:gd name="T39" fmla="*/ 193 h 538"/>
                  <a:gd name="T40" fmla="*/ 1626 w 4980"/>
                  <a:gd name="T41" fmla="*/ 185 h 538"/>
                  <a:gd name="T42" fmla="*/ 1702 w 4980"/>
                  <a:gd name="T43" fmla="*/ 231 h 538"/>
                  <a:gd name="T44" fmla="*/ 1778 w 4980"/>
                  <a:gd name="T45" fmla="*/ 290 h 538"/>
                  <a:gd name="T46" fmla="*/ 1862 w 4980"/>
                  <a:gd name="T47" fmla="*/ 315 h 538"/>
                  <a:gd name="T48" fmla="*/ 1942 w 4980"/>
                  <a:gd name="T49" fmla="*/ 345 h 538"/>
                  <a:gd name="T50" fmla="*/ 2022 w 4980"/>
                  <a:gd name="T51" fmla="*/ 379 h 538"/>
                  <a:gd name="T52" fmla="*/ 2102 w 4980"/>
                  <a:gd name="T53" fmla="*/ 425 h 538"/>
                  <a:gd name="T54" fmla="*/ 2183 w 4980"/>
                  <a:gd name="T55" fmla="*/ 425 h 538"/>
                  <a:gd name="T56" fmla="*/ 2258 w 4980"/>
                  <a:gd name="T57" fmla="*/ 437 h 538"/>
                  <a:gd name="T58" fmla="*/ 2334 w 4980"/>
                  <a:gd name="T59" fmla="*/ 437 h 538"/>
                  <a:gd name="T60" fmla="*/ 2414 w 4980"/>
                  <a:gd name="T61" fmla="*/ 450 h 538"/>
                  <a:gd name="T62" fmla="*/ 2494 w 4980"/>
                  <a:gd name="T63" fmla="*/ 446 h 538"/>
                  <a:gd name="T64" fmla="*/ 2574 w 4980"/>
                  <a:gd name="T65" fmla="*/ 454 h 538"/>
                  <a:gd name="T66" fmla="*/ 2659 w 4980"/>
                  <a:gd name="T67" fmla="*/ 479 h 538"/>
                  <a:gd name="T68" fmla="*/ 2743 w 4980"/>
                  <a:gd name="T69" fmla="*/ 467 h 538"/>
                  <a:gd name="T70" fmla="*/ 2823 w 4980"/>
                  <a:gd name="T71" fmla="*/ 467 h 538"/>
                  <a:gd name="T72" fmla="*/ 2903 w 4980"/>
                  <a:gd name="T73" fmla="*/ 484 h 538"/>
                  <a:gd name="T74" fmla="*/ 2987 w 4980"/>
                  <a:gd name="T75" fmla="*/ 484 h 538"/>
                  <a:gd name="T76" fmla="*/ 3072 w 4980"/>
                  <a:gd name="T77" fmla="*/ 475 h 538"/>
                  <a:gd name="T78" fmla="*/ 3156 w 4980"/>
                  <a:gd name="T79" fmla="*/ 479 h 538"/>
                  <a:gd name="T80" fmla="*/ 3240 w 4980"/>
                  <a:gd name="T81" fmla="*/ 471 h 538"/>
                  <a:gd name="T82" fmla="*/ 3324 w 4980"/>
                  <a:gd name="T83" fmla="*/ 479 h 538"/>
                  <a:gd name="T84" fmla="*/ 3409 w 4980"/>
                  <a:gd name="T85" fmla="*/ 492 h 538"/>
                  <a:gd name="T86" fmla="*/ 3493 w 4980"/>
                  <a:gd name="T87" fmla="*/ 475 h 538"/>
                  <a:gd name="T88" fmla="*/ 3573 w 4980"/>
                  <a:gd name="T89" fmla="*/ 484 h 538"/>
                  <a:gd name="T90" fmla="*/ 3653 w 4980"/>
                  <a:gd name="T91" fmla="*/ 479 h 538"/>
                  <a:gd name="T92" fmla="*/ 3733 w 4980"/>
                  <a:gd name="T93" fmla="*/ 500 h 538"/>
                  <a:gd name="T94" fmla="*/ 3817 w 4980"/>
                  <a:gd name="T95" fmla="*/ 500 h 538"/>
                  <a:gd name="T96" fmla="*/ 3902 w 4980"/>
                  <a:gd name="T97" fmla="*/ 505 h 538"/>
                  <a:gd name="T98" fmla="*/ 3982 w 4980"/>
                  <a:gd name="T99" fmla="*/ 496 h 538"/>
                  <a:gd name="T100" fmla="*/ 4066 w 4980"/>
                  <a:gd name="T101" fmla="*/ 496 h 538"/>
                  <a:gd name="T102" fmla="*/ 4142 w 4980"/>
                  <a:gd name="T103" fmla="*/ 513 h 538"/>
                  <a:gd name="T104" fmla="*/ 4222 w 4980"/>
                  <a:gd name="T105" fmla="*/ 513 h 538"/>
                  <a:gd name="T106" fmla="*/ 4306 w 4980"/>
                  <a:gd name="T107" fmla="*/ 505 h 538"/>
                  <a:gd name="T108" fmla="*/ 4390 w 4980"/>
                  <a:gd name="T109" fmla="*/ 521 h 538"/>
                  <a:gd name="T110" fmla="*/ 4475 w 4980"/>
                  <a:gd name="T111" fmla="*/ 509 h 538"/>
                  <a:gd name="T112" fmla="*/ 4559 w 4980"/>
                  <a:gd name="T113" fmla="*/ 513 h 538"/>
                  <a:gd name="T114" fmla="*/ 4643 w 4980"/>
                  <a:gd name="T115" fmla="*/ 517 h 538"/>
                  <a:gd name="T116" fmla="*/ 4719 w 4980"/>
                  <a:gd name="T117" fmla="*/ 517 h 538"/>
                  <a:gd name="T118" fmla="*/ 4799 w 4980"/>
                  <a:gd name="T119" fmla="*/ 517 h 538"/>
                  <a:gd name="T120" fmla="*/ 4883 w 4980"/>
                  <a:gd name="T121" fmla="*/ 530 h 538"/>
                  <a:gd name="T122" fmla="*/ 4964 w 4980"/>
                  <a:gd name="T123" fmla="*/ 52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80" h="538">
                    <a:moveTo>
                      <a:pt x="0" y="13"/>
                    </a:moveTo>
                    <a:lnTo>
                      <a:pt x="4" y="8"/>
                    </a:lnTo>
                    <a:lnTo>
                      <a:pt x="8" y="0"/>
                    </a:lnTo>
                    <a:lnTo>
                      <a:pt x="8" y="21"/>
                    </a:lnTo>
                    <a:lnTo>
                      <a:pt x="13" y="46"/>
                    </a:lnTo>
                    <a:lnTo>
                      <a:pt x="17" y="34"/>
                    </a:lnTo>
                    <a:lnTo>
                      <a:pt x="21" y="38"/>
                    </a:lnTo>
                    <a:lnTo>
                      <a:pt x="25" y="63"/>
                    </a:lnTo>
                    <a:lnTo>
                      <a:pt x="29" y="38"/>
                    </a:lnTo>
                    <a:lnTo>
                      <a:pt x="34" y="59"/>
                    </a:lnTo>
                    <a:lnTo>
                      <a:pt x="38" y="76"/>
                    </a:lnTo>
                    <a:lnTo>
                      <a:pt x="42" y="55"/>
                    </a:lnTo>
                    <a:lnTo>
                      <a:pt x="46" y="93"/>
                    </a:lnTo>
                    <a:lnTo>
                      <a:pt x="50" y="84"/>
                    </a:lnTo>
                    <a:lnTo>
                      <a:pt x="55" y="88"/>
                    </a:lnTo>
                    <a:lnTo>
                      <a:pt x="55" y="101"/>
                    </a:lnTo>
                    <a:lnTo>
                      <a:pt x="59" y="97"/>
                    </a:lnTo>
                    <a:lnTo>
                      <a:pt x="63" y="109"/>
                    </a:lnTo>
                    <a:lnTo>
                      <a:pt x="67" y="93"/>
                    </a:lnTo>
                    <a:lnTo>
                      <a:pt x="72" y="130"/>
                    </a:lnTo>
                    <a:lnTo>
                      <a:pt x="76" y="139"/>
                    </a:lnTo>
                    <a:lnTo>
                      <a:pt x="80" y="139"/>
                    </a:lnTo>
                    <a:lnTo>
                      <a:pt x="84" y="122"/>
                    </a:lnTo>
                    <a:lnTo>
                      <a:pt x="88" y="147"/>
                    </a:lnTo>
                    <a:lnTo>
                      <a:pt x="93" y="130"/>
                    </a:lnTo>
                    <a:lnTo>
                      <a:pt x="97" y="135"/>
                    </a:lnTo>
                    <a:lnTo>
                      <a:pt x="101" y="164"/>
                    </a:lnTo>
                    <a:lnTo>
                      <a:pt x="101" y="151"/>
                    </a:lnTo>
                    <a:lnTo>
                      <a:pt x="105" y="147"/>
                    </a:lnTo>
                    <a:lnTo>
                      <a:pt x="109" y="156"/>
                    </a:lnTo>
                    <a:lnTo>
                      <a:pt x="114" y="164"/>
                    </a:lnTo>
                    <a:lnTo>
                      <a:pt x="118" y="160"/>
                    </a:lnTo>
                    <a:lnTo>
                      <a:pt x="122" y="177"/>
                    </a:lnTo>
                    <a:lnTo>
                      <a:pt x="126" y="164"/>
                    </a:lnTo>
                    <a:lnTo>
                      <a:pt x="131" y="164"/>
                    </a:lnTo>
                    <a:lnTo>
                      <a:pt x="135" y="177"/>
                    </a:lnTo>
                    <a:lnTo>
                      <a:pt x="135" y="206"/>
                    </a:lnTo>
                    <a:lnTo>
                      <a:pt x="139" y="185"/>
                    </a:lnTo>
                    <a:lnTo>
                      <a:pt x="143" y="189"/>
                    </a:lnTo>
                    <a:lnTo>
                      <a:pt x="147" y="198"/>
                    </a:lnTo>
                    <a:lnTo>
                      <a:pt x="147" y="181"/>
                    </a:lnTo>
                    <a:lnTo>
                      <a:pt x="152" y="206"/>
                    </a:lnTo>
                    <a:lnTo>
                      <a:pt x="156" y="189"/>
                    </a:lnTo>
                    <a:lnTo>
                      <a:pt x="160" y="193"/>
                    </a:lnTo>
                    <a:lnTo>
                      <a:pt x="164" y="202"/>
                    </a:lnTo>
                    <a:lnTo>
                      <a:pt x="168" y="206"/>
                    </a:lnTo>
                    <a:lnTo>
                      <a:pt x="173" y="214"/>
                    </a:lnTo>
                    <a:lnTo>
                      <a:pt x="177" y="214"/>
                    </a:lnTo>
                    <a:lnTo>
                      <a:pt x="181" y="214"/>
                    </a:lnTo>
                    <a:lnTo>
                      <a:pt x="185" y="223"/>
                    </a:lnTo>
                    <a:lnTo>
                      <a:pt x="190" y="214"/>
                    </a:lnTo>
                    <a:lnTo>
                      <a:pt x="194" y="219"/>
                    </a:lnTo>
                    <a:lnTo>
                      <a:pt x="198" y="219"/>
                    </a:lnTo>
                    <a:lnTo>
                      <a:pt x="202" y="223"/>
                    </a:lnTo>
                    <a:lnTo>
                      <a:pt x="206" y="240"/>
                    </a:lnTo>
                    <a:lnTo>
                      <a:pt x="211" y="223"/>
                    </a:lnTo>
                    <a:lnTo>
                      <a:pt x="215" y="236"/>
                    </a:lnTo>
                    <a:lnTo>
                      <a:pt x="219" y="248"/>
                    </a:lnTo>
                    <a:lnTo>
                      <a:pt x="223" y="236"/>
                    </a:lnTo>
                    <a:lnTo>
                      <a:pt x="227" y="257"/>
                    </a:lnTo>
                    <a:lnTo>
                      <a:pt x="232" y="244"/>
                    </a:lnTo>
                    <a:lnTo>
                      <a:pt x="236" y="248"/>
                    </a:lnTo>
                    <a:lnTo>
                      <a:pt x="240" y="244"/>
                    </a:lnTo>
                    <a:lnTo>
                      <a:pt x="244" y="265"/>
                    </a:lnTo>
                    <a:lnTo>
                      <a:pt x="248" y="252"/>
                    </a:lnTo>
                    <a:lnTo>
                      <a:pt x="253" y="269"/>
                    </a:lnTo>
                    <a:lnTo>
                      <a:pt x="257" y="261"/>
                    </a:lnTo>
                    <a:lnTo>
                      <a:pt x="261" y="244"/>
                    </a:lnTo>
                    <a:lnTo>
                      <a:pt x="261" y="265"/>
                    </a:lnTo>
                    <a:lnTo>
                      <a:pt x="265" y="273"/>
                    </a:lnTo>
                    <a:lnTo>
                      <a:pt x="270" y="265"/>
                    </a:lnTo>
                    <a:lnTo>
                      <a:pt x="274" y="261"/>
                    </a:lnTo>
                    <a:lnTo>
                      <a:pt x="278" y="265"/>
                    </a:lnTo>
                    <a:lnTo>
                      <a:pt x="282" y="269"/>
                    </a:lnTo>
                    <a:lnTo>
                      <a:pt x="286" y="265"/>
                    </a:lnTo>
                    <a:lnTo>
                      <a:pt x="291" y="265"/>
                    </a:lnTo>
                    <a:lnTo>
                      <a:pt x="291" y="286"/>
                    </a:lnTo>
                    <a:lnTo>
                      <a:pt x="295" y="290"/>
                    </a:lnTo>
                    <a:lnTo>
                      <a:pt x="299" y="290"/>
                    </a:lnTo>
                    <a:lnTo>
                      <a:pt x="303" y="278"/>
                    </a:lnTo>
                    <a:lnTo>
                      <a:pt x="307" y="290"/>
                    </a:lnTo>
                    <a:lnTo>
                      <a:pt x="312" y="273"/>
                    </a:lnTo>
                    <a:lnTo>
                      <a:pt x="316" y="269"/>
                    </a:lnTo>
                    <a:lnTo>
                      <a:pt x="320" y="282"/>
                    </a:lnTo>
                    <a:lnTo>
                      <a:pt x="324" y="278"/>
                    </a:lnTo>
                    <a:lnTo>
                      <a:pt x="329" y="273"/>
                    </a:lnTo>
                    <a:lnTo>
                      <a:pt x="333" y="290"/>
                    </a:lnTo>
                    <a:lnTo>
                      <a:pt x="337" y="299"/>
                    </a:lnTo>
                    <a:lnTo>
                      <a:pt x="337" y="282"/>
                    </a:lnTo>
                    <a:lnTo>
                      <a:pt x="341" y="282"/>
                    </a:lnTo>
                    <a:lnTo>
                      <a:pt x="345" y="286"/>
                    </a:lnTo>
                    <a:lnTo>
                      <a:pt x="350" y="294"/>
                    </a:lnTo>
                    <a:lnTo>
                      <a:pt x="354" y="299"/>
                    </a:lnTo>
                    <a:lnTo>
                      <a:pt x="358" y="294"/>
                    </a:lnTo>
                    <a:lnTo>
                      <a:pt x="362" y="290"/>
                    </a:lnTo>
                    <a:lnTo>
                      <a:pt x="366" y="307"/>
                    </a:lnTo>
                    <a:lnTo>
                      <a:pt x="371" y="303"/>
                    </a:lnTo>
                    <a:lnTo>
                      <a:pt x="375" y="307"/>
                    </a:lnTo>
                    <a:lnTo>
                      <a:pt x="379" y="307"/>
                    </a:lnTo>
                    <a:lnTo>
                      <a:pt x="383" y="315"/>
                    </a:lnTo>
                    <a:lnTo>
                      <a:pt x="383" y="303"/>
                    </a:lnTo>
                    <a:lnTo>
                      <a:pt x="388" y="307"/>
                    </a:lnTo>
                    <a:lnTo>
                      <a:pt x="392" y="303"/>
                    </a:lnTo>
                    <a:lnTo>
                      <a:pt x="396" y="303"/>
                    </a:lnTo>
                    <a:lnTo>
                      <a:pt x="400" y="307"/>
                    </a:lnTo>
                    <a:lnTo>
                      <a:pt x="404" y="294"/>
                    </a:lnTo>
                    <a:lnTo>
                      <a:pt x="409" y="303"/>
                    </a:lnTo>
                    <a:lnTo>
                      <a:pt x="413" y="294"/>
                    </a:lnTo>
                    <a:lnTo>
                      <a:pt x="417" y="294"/>
                    </a:lnTo>
                    <a:lnTo>
                      <a:pt x="417" y="315"/>
                    </a:lnTo>
                    <a:lnTo>
                      <a:pt x="421" y="311"/>
                    </a:lnTo>
                    <a:lnTo>
                      <a:pt x="425" y="311"/>
                    </a:lnTo>
                    <a:lnTo>
                      <a:pt x="430" y="311"/>
                    </a:lnTo>
                    <a:lnTo>
                      <a:pt x="434" y="307"/>
                    </a:lnTo>
                    <a:lnTo>
                      <a:pt x="438" y="315"/>
                    </a:lnTo>
                    <a:lnTo>
                      <a:pt x="442" y="303"/>
                    </a:lnTo>
                    <a:lnTo>
                      <a:pt x="447" y="311"/>
                    </a:lnTo>
                    <a:lnTo>
                      <a:pt x="451" y="320"/>
                    </a:lnTo>
                    <a:lnTo>
                      <a:pt x="455" y="328"/>
                    </a:lnTo>
                    <a:lnTo>
                      <a:pt x="459" y="320"/>
                    </a:lnTo>
                    <a:lnTo>
                      <a:pt x="463" y="315"/>
                    </a:lnTo>
                    <a:lnTo>
                      <a:pt x="468" y="311"/>
                    </a:lnTo>
                    <a:lnTo>
                      <a:pt x="472" y="311"/>
                    </a:lnTo>
                    <a:lnTo>
                      <a:pt x="476" y="311"/>
                    </a:lnTo>
                    <a:lnTo>
                      <a:pt x="480" y="320"/>
                    </a:lnTo>
                    <a:lnTo>
                      <a:pt x="484" y="320"/>
                    </a:lnTo>
                    <a:lnTo>
                      <a:pt x="489" y="324"/>
                    </a:lnTo>
                    <a:lnTo>
                      <a:pt x="493" y="320"/>
                    </a:lnTo>
                    <a:lnTo>
                      <a:pt x="497" y="320"/>
                    </a:lnTo>
                    <a:lnTo>
                      <a:pt x="501" y="324"/>
                    </a:lnTo>
                    <a:lnTo>
                      <a:pt x="506" y="320"/>
                    </a:lnTo>
                    <a:lnTo>
                      <a:pt x="510" y="320"/>
                    </a:lnTo>
                    <a:lnTo>
                      <a:pt x="514" y="328"/>
                    </a:lnTo>
                    <a:lnTo>
                      <a:pt x="518" y="320"/>
                    </a:lnTo>
                    <a:lnTo>
                      <a:pt x="522" y="324"/>
                    </a:lnTo>
                    <a:lnTo>
                      <a:pt x="527" y="328"/>
                    </a:lnTo>
                    <a:lnTo>
                      <a:pt x="527" y="315"/>
                    </a:lnTo>
                    <a:lnTo>
                      <a:pt x="531" y="324"/>
                    </a:lnTo>
                    <a:lnTo>
                      <a:pt x="535" y="332"/>
                    </a:lnTo>
                    <a:lnTo>
                      <a:pt x="539" y="332"/>
                    </a:lnTo>
                    <a:lnTo>
                      <a:pt x="543" y="336"/>
                    </a:lnTo>
                    <a:lnTo>
                      <a:pt x="548" y="336"/>
                    </a:lnTo>
                    <a:lnTo>
                      <a:pt x="552" y="324"/>
                    </a:lnTo>
                    <a:lnTo>
                      <a:pt x="556" y="320"/>
                    </a:lnTo>
                    <a:lnTo>
                      <a:pt x="560" y="328"/>
                    </a:lnTo>
                    <a:lnTo>
                      <a:pt x="565" y="324"/>
                    </a:lnTo>
                    <a:lnTo>
                      <a:pt x="569" y="332"/>
                    </a:lnTo>
                    <a:lnTo>
                      <a:pt x="573" y="341"/>
                    </a:lnTo>
                    <a:lnTo>
                      <a:pt x="577" y="324"/>
                    </a:lnTo>
                    <a:lnTo>
                      <a:pt x="581" y="336"/>
                    </a:lnTo>
                    <a:lnTo>
                      <a:pt x="586" y="349"/>
                    </a:lnTo>
                    <a:lnTo>
                      <a:pt x="590" y="345"/>
                    </a:lnTo>
                    <a:lnTo>
                      <a:pt x="594" y="349"/>
                    </a:lnTo>
                    <a:lnTo>
                      <a:pt x="598" y="336"/>
                    </a:lnTo>
                    <a:lnTo>
                      <a:pt x="602" y="332"/>
                    </a:lnTo>
                    <a:lnTo>
                      <a:pt x="607" y="336"/>
                    </a:lnTo>
                    <a:lnTo>
                      <a:pt x="611" y="345"/>
                    </a:lnTo>
                    <a:lnTo>
                      <a:pt x="615" y="349"/>
                    </a:lnTo>
                    <a:lnTo>
                      <a:pt x="619" y="345"/>
                    </a:lnTo>
                    <a:lnTo>
                      <a:pt x="624" y="349"/>
                    </a:lnTo>
                    <a:lnTo>
                      <a:pt x="628" y="353"/>
                    </a:lnTo>
                    <a:lnTo>
                      <a:pt x="632" y="353"/>
                    </a:lnTo>
                    <a:lnTo>
                      <a:pt x="636" y="345"/>
                    </a:lnTo>
                    <a:lnTo>
                      <a:pt x="640" y="357"/>
                    </a:lnTo>
                    <a:lnTo>
                      <a:pt x="645" y="353"/>
                    </a:lnTo>
                    <a:lnTo>
                      <a:pt x="649" y="357"/>
                    </a:lnTo>
                    <a:lnTo>
                      <a:pt x="653" y="349"/>
                    </a:lnTo>
                    <a:lnTo>
                      <a:pt x="657" y="353"/>
                    </a:lnTo>
                    <a:lnTo>
                      <a:pt x="661" y="345"/>
                    </a:lnTo>
                    <a:lnTo>
                      <a:pt x="666" y="341"/>
                    </a:lnTo>
                    <a:lnTo>
                      <a:pt x="670" y="345"/>
                    </a:lnTo>
                    <a:lnTo>
                      <a:pt x="674" y="362"/>
                    </a:lnTo>
                    <a:lnTo>
                      <a:pt x="678" y="345"/>
                    </a:lnTo>
                    <a:lnTo>
                      <a:pt x="682" y="345"/>
                    </a:lnTo>
                    <a:lnTo>
                      <a:pt x="682" y="362"/>
                    </a:lnTo>
                    <a:lnTo>
                      <a:pt x="687" y="370"/>
                    </a:lnTo>
                    <a:lnTo>
                      <a:pt x="691" y="362"/>
                    </a:lnTo>
                    <a:lnTo>
                      <a:pt x="695" y="353"/>
                    </a:lnTo>
                    <a:lnTo>
                      <a:pt x="699" y="353"/>
                    </a:lnTo>
                    <a:lnTo>
                      <a:pt x="704" y="353"/>
                    </a:lnTo>
                    <a:lnTo>
                      <a:pt x="708" y="353"/>
                    </a:lnTo>
                    <a:lnTo>
                      <a:pt x="712" y="353"/>
                    </a:lnTo>
                    <a:lnTo>
                      <a:pt x="716" y="362"/>
                    </a:lnTo>
                    <a:lnTo>
                      <a:pt x="720" y="362"/>
                    </a:lnTo>
                    <a:lnTo>
                      <a:pt x="725" y="357"/>
                    </a:lnTo>
                    <a:lnTo>
                      <a:pt x="729" y="357"/>
                    </a:lnTo>
                    <a:lnTo>
                      <a:pt x="733" y="353"/>
                    </a:lnTo>
                    <a:lnTo>
                      <a:pt x="737" y="370"/>
                    </a:lnTo>
                    <a:lnTo>
                      <a:pt x="741" y="370"/>
                    </a:lnTo>
                    <a:lnTo>
                      <a:pt x="746" y="366"/>
                    </a:lnTo>
                    <a:lnTo>
                      <a:pt x="750" y="362"/>
                    </a:lnTo>
                    <a:lnTo>
                      <a:pt x="754" y="362"/>
                    </a:lnTo>
                    <a:lnTo>
                      <a:pt x="758" y="366"/>
                    </a:lnTo>
                    <a:lnTo>
                      <a:pt x="763" y="366"/>
                    </a:lnTo>
                    <a:lnTo>
                      <a:pt x="767" y="370"/>
                    </a:lnTo>
                    <a:lnTo>
                      <a:pt x="771" y="362"/>
                    </a:lnTo>
                    <a:lnTo>
                      <a:pt x="775" y="362"/>
                    </a:lnTo>
                    <a:lnTo>
                      <a:pt x="779" y="357"/>
                    </a:lnTo>
                    <a:lnTo>
                      <a:pt x="779" y="379"/>
                    </a:lnTo>
                    <a:lnTo>
                      <a:pt x="784" y="383"/>
                    </a:lnTo>
                    <a:lnTo>
                      <a:pt x="788" y="387"/>
                    </a:lnTo>
                    <a:lnTo>
                      <a:pt x="792" y="379"/>
                    </a:lnTo>
                    <a:lnTo>
                      <a:pt x="796" y="370"/>
                    </a:lnTo>
                    <a:lnTo>
                      <a:pt x="800" y="370"/>
                    </a:lnTo>
                    <a:lnTo>
                      <a:pt x="805" y="362"/>
                    </a:lnTo>
                    <a:lnTo>
                      <a:pt x="809" y="374"/>
                    </a:lnTo>
                    <a:lnTo>
                      <a:pt x="813" y="379"/>
                    </a:lnTo>
                    <a:lnTo>
                      <a:pt x="817" y="383"/>
                    </a:lnTo>
                    <a:lnTo>
                      <a:pt x="822" y="366"/>
                    </a:lnTo>
                    <a:lnTo>
                      <a:pt x="826" y="379"/>
                    </a:lnTo>
                    <a:lnTo>
                      <a:pt x="830" y="370"/>
                    </a:lnTo>
                    <a:lnTo>
                      <a:pt x="834" y="370"/>
                    </a:lnTo>
                    <a:lnTo>
                      <a:pt x="838" y="383"/>
                    </a:lnTo>
                    <a:lnTo>
                      <a:pt x="843" y="379"/>
                    </a:lnTo>
                    <a:lnTo>
                      <a:pt x="847" y="383"/>
                    </a:lnTo>
                    <a:lnTo>
                      <a:pt x="851" y="374"/>
                    </a:lnTo>
                    <a:lnTo>
                      <a:pt x="855" y="370"/>
                    </a:lnTo>
                    <a:lnTo>
                      <a:pt x="859" y="383"/>
                    </a:lnTo>
                    <a:lnTo>
                      <a:pt x="864" y="387"/>
                    </a:lnTo>
                    <a:lnTo>
                      <a:pt x="868" y="379"/>
                    </a:lnTo>
                    <a:lnTo>
                      <a:pt x="872" y="374"/>
                    </a:lnTo>
                    <a:lnTo>
                      <a:pt x="876" y="379"/>
                    </a:lnTo>
                    <a:lnTo>
                      <a:pt x="881" y="374"/>
                    </a:lnTo>
                    <a:lnTo>
                      <a:pt x="885" y="383"/>
                    </a:lnTo>
                    <a:lnTo>
                      <a:pt x="889" y="379"/>
                    </a:lnTo>
                    <a:lnTo>
                      <a:pt x="893" y="387"/>
                    </a:lnTo>
                    <a:lnTo>
                      <a:pt x="897" y="374"/>
                    </a:lnTo>
                    <a:lnTo>
                      <a:pt x="902" y="370"/>
                    </a:lnTo>
                    <a:lnTo>
                      <a:pt x="906" y="379"/>
                    </a:lnTo>
                    <a:lnTo>
                      <a:pt x="910" y="379"/>
                    </a:lnTo>
                    <a:lnTo>
                      <a:pt x="914" y="374"/>
                    </a:lnTo>
                    <a:lnTo>
                      <a:pt x="918" y="366"/>
                    </a:lnTo>
                    <a:lnTo>
                      <a:pt x="918" y="383"/>
                    </a:lnTo>
                    <a:lnTo>
                      <a:pt x="923" y="387"/>
                    </a:lnTo>
                    <a:lnTo>
                      <a:pt x="927" y="383"/>
                    </a:lnTo>
                    <a:lnTo>
                      <a:pt x="931" y="362"/>
                    </a:lnTo>
                    <a:lnTo>
                      <a:pt x="935" y="374"/>
                    </a:lnTo>
                    <a:lnTo>
                      <a:pt x="940" y="370"/>
                    </a:lnTo>
                    <a:lnTo>
                      <a:pt x="944" y="370"/>
                    </a:lnTo>
                    <a:lnTo>
                      <a:pt x="948" y="370"/>
                    </a:lnTo>
                    <a:lnTo>
                      <a:pt x="952" y="366"/>
                    </a:lnTo>
                    <a:lnTo>
                      <a:pt x="952" y="391"/>
                    </a:lnTo>
                    <a:lnTo>
                      <a:pt x="956" y="387"/>
                    </a:lnTo>
                    <a:lnTo>
                      <a:pt x="961" y="366"/>
                    </a:lnTo>
                    <a:lnTo>
                      <a:pt x="965" y="387"/>
                    </a:lnTo>
                    <a:lnTo>
                      <a:pt x="969" y="387"/>
                    </a:lnTo>
                    <a:lnTo>
                      <a:pt x="973" y="387"/>
                    </a:lnTo>
                    <a:lnTo>
                      <a:pt x="977" y="383"/>
                    </a:lnTo>
                    <a:lnTo>
                      <a:pt x="982" y="374"/>
                    </a:lnTo>
                    <a:lnTo>
                      <a:pt x="986" y="374"/>
                    </a:lnTo>
                    <a:lnTo>
                      <a:pt x="990" y="366"/>
                    </a:lnTo>
                    <a:lnTo>
                      <a:pt x="994" y="370"/>
                    </a:lnTo>
                    <a:lnTo>
                      <a:pt x="999" y="370"/>
                    </a:lnTo>
                    <a:lnTo>
                      <a:pt x="999" y="357"/>
                    </a:lnTo>
                    <a:lnTo>
                      <a:pt x="1003" y="362"/>
                    </a:lnTo>
                    <a:lnTo>
                      <a:pt x="1007" y="362"/>
                    </a:lnTo>
                    <a:lnTo>
                      <a:pt x="1011" y="379"/>
                    </a:lnTo>
                    <a:lnTo>
                      <a:pt x="1015" y="370"/>
                    </a:lnTo>
                    <a:lnTo>
                      <a:pt x="1020" y="379"/>
                    </a:lnTo>
                    <a:lnTo>
                      <a:pt x="1024" y="379"/>
                    </a:lnTo>
                    <a:lnTo>
                      <a:pt x="1028" y="374"/>
                    </a:lnTo>
                    <a:lnTo>
                      <a:pt x="1032" y="370"/>
                    </a:lnTo>
                    <a:lnTo>
                      <a:pt x="1032" y="357"/>
                    </a:lnTo>
                    <a:lnTo>
                      <a:pt x="1036" y="362"/>
                    </a:lnTo>
                    <a:lnTo>
                      <a:pt x="1041" y="370"/>
                    </a:lnTo>
                    <a:lnTo>
                      <a:pt x="1045" y="366"/>
                    </a:lnTo>
                    <a:lnTo>
                      <a:pt x="1049" y="366"/>
                    </a:lnTo>
                    <a:lnTo>
                      <a:pt x="1053" y="357"/>
                    </a:lnTo>
                    <a:lnTo>
                      <a:pt x="1058" y="357"/>
                    </a:lnTo>
                    <a:lnTo>
                      <a:pt x="1062" y="357"/>
                    </a:lnTo>
                    <a:lnTo>
                      <a:pt x="1066" y="383"/>
                    </a:lnTo>
                    <a:lnTo>
                      <a:pt x="1070" y="374"/>
                    </a:lnTo>
                    <a:lnTo>
                      <a:pt x="1074" y="362"/>
                    </a:lnTo>
                    <a:lnTo>
                      <a:pt x="1079" y="366"/>
                    </a:lnTo>
                    <a:lnTo>
                      <a:pt x="1079" y="379"/>
                    </a:lnTo>
                    <a:lnTo>
                      <a:pt x="1083" y="366"/>
                    </a:lnTo>
                    <a:lnTo>
                      <a:pt x="1087" y="379"/>
                    </a:lnTo>
                    <a:lnTo>
                      <a:pt x="1091" y="374"/>
                    </a:lnTo>
                    <a:lnTo>
                      <a:pt x="1095" y="374"/>
                    </a:lnTo>
                    <a:lnTo>
                      <a:pt x="1100" y="353"/>
                    </a:lnTo>
                    <a:lnTo>
                      <a:pt x="1104" y="366"/>
                    </a:lnTo>
                    <a:lnTo>
                      <a:pt x="1108" y="349"/>
                    </a:lnTo>
                    <a:lnTo>
                      <a:pt x="1112" y="370"/>
                    </a:lnTo>
                    <a:lnTo>
                      <a:pt x="1117" y="353"/>
                    </a:lnTo>
                    <a:lnTo>
                      <a:pt x="1121" y="357"/>
                    </a:lnTo>
                    <a:lnTo>
                      <a:pt x="1125" y="353"/>
                    </a:lnTo>
                    <a:lnTo>
                      <a:pt x="1129" y="362"/>
                    </a:lnTo>
                    <a:lnTo>
                      <a:pt x="1133" y="362"/>
                    </a:lnTo>
                    <a:lnTo>
                      <a:pt x="1138" y="341"/>
                    </a:lnTo>
                    <a:lnTo>
                      <a:pt x="1142" y="357"/>
                    </a:lnTo>
                    <a:lnTo>
                      <a:pt x="1146" y="366"/>
                    </a:lnTo>
                    <a:lnTo>
                      <a:pt x="1150" y="366"/>
                    </a:lnTo>
                    <a:lnTo>
                      <a:pt x="1154" y="370"/>
                    </a:lnTo>
                    <a:lnTo>
                      <a:pt x="1154" y="353"/>
                    </a:lnTo>
                    <a:lnTo>
                      <a:pt x="1159" y="362"/>
                    </a:lnTo>
                    <a:lnTo>
                      <a:pt x="1163" y="370"/>
                    </a:lnTo>
                    <a:lnTo>
                      <a:pt x="1167" y="366"/>
                    </a:lnTo>
                    <a:lnTo>
                      <a:pt x="1171" y="349"/>
                    </a:lnTo>
                    <a:lnTo>
                      <a:pt x="1175" y="349"/>
                    </a:lnTo>
                    <a:lnTo>
                      <a:pt x="1180" y="357"/>
                    </a:lnTo>
                    <a:lnTo>
                      <a:pt x="1184" y="353"/>
                    </a:lnTo>
                    <a:lnTo>
                      <a:pt x="1188" y="345"/>
                    </a:lnTo>
                    <a:lnTo>
                      <a:pt x="1188" y="357"/>
                    </a:lnTo>
                    <a:lnTo>
                      <a:pt x="1192" y="366"/>
                    </a:lnTo>
                    <a:lnTo>
                      <a:pt x="1197" y="345"/>
                    </a:lnTo>
                    <a:lnTo>
                      <a:pt x="1201" y="341"/>
                    </a:lnTo>
                    <a:lnTo>
                      <a:pt x="1205" y="332"/>
                    </a:lnTo>
                    <a:lnTo>
                      <a:pt x="1205" y="349"/>
                    </a:lnTo>
                    <a:lnTo>
                      <a:pt x="1209" y="357"/>
                    </a:lnTo>
                    <a:lnTo>
                      <a:pt x="1213" y="362"/>
                    </a:lnTo>
                    <a:lnTo>
                      <a:pt x="1218" y="353"/>
                    </a:lnTo>
                    <a:lnTo>
                      <a:pt x="1218" y="320"/>
                    </a:lnTo>
                    <a:lnTo>
                      <a:pt x="1222" y="336"/>
                    </a:lnTo>
                    <a:lnTo>
                      <a:pt x="1226" y="332"/>
                    </a:lnTo>
                    <a:lnTo>
                      <a:pt x="1230" y="315"/>
                    </a:lnTo>
                    <a:lnTo>
                      <a:pt x="1234" y="332"/>
                    </a:lnTo>
                    <a:lnTo>
                      <a:pt x="1239" y="324"/>
                    </a:lnTo>
                    <a:lnTo>
                      <a:pt x="1243" y="336"/>
                    </a:lnTo>
                    <a:lnTo>
                      <a:pt x="1247" y="332"/>
                    </a:lnTo>
                    <a:lnTo>
                      <a:pt x="1251" y="324"/>
                    </a:lnTo>
                    <a:lnTo>
                      <a:pt x="1256" y="328"/>
                    </a:lnTo>
                    <a:lnTo>
                      <a:pt x="1260" y="336"/>
                    </a:lnTo>
                    <a:lnTo>
                      <a:pt x="1264" y="332"/>
                    </a:lnTo>
                    <a:lnTo>
                      <a:pt x="1268" y="315"/>
                    </a:lnTo>
                    <a:lnTo>
                      <a:pt x="1272" y="324"/>
                    </a:lnTo>
                    <a:lnTo>
                      <a:pt x="1277" y="324"/>
                    </a:lnTo>
                    <a:lnTo>
                      <a:pt x="1281" y="315"/>
                    </a:lnTo>
                    <a:lnTo>
                      <a:pt x="1281" y="336"/>
                    </a:lnTo>
                    <a:lnTo>
                      <a:pt x="1285" y="336"/>
                    </a:lnTo>
                    <a:lnTo>
                      <a:pt x="1289" y="328"/>
                    </a:lnTo>
                    <a:lnTo>
                      <a:pt x="1293" y="324"/>
                    </a:lnTo>
                    <a:lnTo>
                      <a:pt x="1298" y="332"/>
                    </a:lnTo>
                    <a:lnTo>
                      <a:pt x="1298" y="320"/>
                    </a:lnTo>
                    <a:lnTo>
                      <a:pt x="1302" y="303"/>
                    </a:lnTo>
                    <a:lnTo>
                      <a:pt x="1306" y="311"/>
                    </a:lnTo>
                    <a:lnTo>
                      <a:pt x="1310" y="290"/>
                    </a:lnTo>
                    <a:lnTo>
                      <a:pt x="1315" y="307"/>
                    </a:lnTo>
                    <a:lnTo>
                      <a:pt x="1319" y="315"/>
                    </a:lnTo>
                    <a:lnTo>
                      <a:pt x="1323" y="290"/>
                    </a:lnTo>
                    <a:lnTo>
                      <a:pt x="1327" y="299"/>
                    </a:lnTo>
                    <a:lnTo>
                      <a:pt x="1331" y="307"/>
                    </a:lnTo>
                    <a:lnTo>
                      <a:pt x="1336" y="290"/>
                    </a:lnTo>
                    <a:lnTo>
                      <a:pt x="1340" y="299"/>
                    </a:lnTo>
                    <a:lnTo>
                      <a:pt x="1344" y="290"/>
                    </a:lnTo>
                    <a:lnTo>
                      <a:pt x="1348" y="286"/>
                    </a:lnTo>
                    <a:lnTo>
                      <a:pt x="1352" y="311"/>
                    </a:lnTo>
                    <a:lnTo>
                      <a:pt x="1357" y="278"/>
                    </a:lnTo>
                    <a:lnTo>
                      <a:pt x="1361" y="282"/>
                    </a:lnTo>
                    <a:lnTo>
                      <a:pt x="1361" y="261"/>
                    </a:lnTo>
                    <a:lnTo>
                      <a:pt x="1365" y="286"/>
                    </a:lnTo>
                    <a:lnTo>
                      <a:pt x="1369" y="269"/>
                    </a:lnTo>
                    <a:lnTo>
                      <a:pt x="1374" y="261"/>
                    </a:lnTo>
                    <a:lnTo>
                      <a:pt x="1378" y="273"/>
                    </a:lnTo>
                    <a:lnTo>
                      <a:pt x="1382" y="278"/>
                    </a:lnTo>
                    <a:lnTo>
                      <a:pt x="1386" y="273"/>
                    </a:lnTo>
                    <a:lnTo>
                      <a:pt x="1390" y="273"/>
                    </a:lnTo>
                    <a:lnTo>
                      <a:pt x="1390" y="261"/>
                    </a:lnTo>
                    <a:lnTo>
                      <a:pt x="1395" y="257"/>
                    </a:lnTo>
                    <a:lnTo>
                      <a:pt x="1399" y="278"/>
                    </a:lnTo>
                    <a:lnTo>
                      <a:pt x="1403" y="269"/>
                    </a:lnTo>
                    <a:lnTo>
                      <a:pt x="1407" y="261"/>
                    </a:lnTo>
                    <a:lnTo>
                      <a:pt x="1411" y="257"/>
                    </a:lnTo>
                    <a:lnTo>
                      <a:pt x="1416" y="240"/>
                    </a:lnTo>
                    <a:lnTo>
                      <a:pt x="1420" y="236"/>
                    </a:lnTo>
                    <a:lnTo>
                      <a:pt x="1424" y="265"/>
                    </a:lnTo>
                    <a:lnTo>
                      <a:pt x="1424" y="236"/>
                    </a:lnTo>
                    <a:lnTo>
                      <a:pt x="1428" y="227"/>
                    </a:lnTo>
                    <a:lnTo>
                      <a:pt x="1433" y="248"/>
                    </a:lnTo>
                    <a:lnTo>
                      <a:pt x="1437" y="240"/>
                    </a:lnTo>
                    <a:lnTo>
                      <a:pt x="1441" y="257"/>
                    </a:lnTo>
                    <a:lnTo>
                      <a:pt x="1441" y="240"/>
                    </a:lnTo>
                    <a:lnTo>
                      <a:pt x="1445" y="231"/>
                    </a:lnTo>
                    <a:lnTo>
                      <a:pt x="1449" y="210"/>
                    </a:lnTo>
                    <a:lnTo>
                      <a:pt x="1454" y="223"/>
                    </a:lnTo>
                    <a:lnTo>
                      <a:pt x="1458" y="223"/>
                    </a:lnTo>
                    <a:lnTo>
                      <a:pt x="1462" y="231"/>
                    </a:lnTo>
                    <a:lnTo>
                      <a:pt x="1466" y="236"/>
                    </a:lnTo>
                    <a:lnTo>
                      <a:pt x="1470" y="236"/>
                    </a:lnTo>
                    <a:lnTo>
                      <a:pt x="1470" y="223"/>
                    </a:lnTo>
                    <a:lnTo>
                      <a:pt x="1475" y="223"/>
                    </a:lnTo>
                    <a:lnTo>
                      <a:pt x="1479" y="227"/>
                    </a:lnTo>
                    <a:lnTo>
                      <a:pt x="1483" y="231"/>
                    </a:lnTo>
                    <a:lnTo>
                      <a:pt x="1487" y="231"/>
                    </a:lnTo>
                    <a:lnTo>
                      <a:pt x="1487" y="214"/>
                    </a:lnTo>
                    <a:lnTo>
                      <a:pt x="1492" y="219"/>
                    </a:lnTo>
                    <a:lnTo>
                      <a:pt x="1496" y="223"/>
                    </a:lnTo>
                    <a:lnTo>
                      <a:pt x="1500" y="210"/>
                    </a:lnTo>
                    <a:lnTo>
                      <a:pt x="1500" y="223"/>
                    </a:lnTo>
                    <a:lnTo>
                      <a:pt x="1504" y="206"/>
                    </a:lnTo>
                    <a:lnTo>
                      <a:pt x="1508" y="193"/>
                    </a:lnTo>
                    <a:lnTo>
                      <a:pt x="1513" y="210"/>
                    </a:lnTo>
                    <a:lnTo>
                      <a:pt x="1517" y="202"/>
                    </a:lnTo>
                    <a:lnTo>
                      <a:pt x="1521" y="231"/>
                    </a:lnTo>
                    <a:lnTo>
                      <a:pt x="1525" y="214"/>
                    </a:lnTo>
                    <a:lnTo>
                      <a:pt x="1529" y="181"/>
                    </a:lnTo>
                    <a:lnTo>
                      <a:pt x="1534" y="185"/>
                    </a:lnTo>
                    <a:lnTo>
                      <a:pt x="1538" y="198"/>
                    </a:lnTo>
                    <a:lnTo>
                      <a:pt x="1542" y="214"/>
                    </a:lnTo>
                    <a:lnTo>
                      <a:pt x="1546" y="198"/>
                    </a:lnTo>
                    <a:lnTo>
                      <a:pt x="1551" y="193"/>
                    </a:lnTo>
                    <a:lnTo>
                      <a:pt x="1555" y="189"/>
                    </a:lnTo>
                    <a:lnTo>
                      <a:pt x="1559" y="185"/>
                    </a:lnTo>
                    <a:lnTo>
                      <a:pt x="1563" y="206"/>
                    </a:lnTo>
                    <a:lnTo>
                      <a:pt x="1563" y="177"/>
                    </a:lnTo>
                    <a:lnTo>
                      <a:pt x="1567" y="177"/>
                    </a:lnTo>
                    <a:lnTo>
                      <a:pt x="1572" y="156"/>
                    </a:lnTo>
                    <a:lnTo>
                      <a:pt x="1576" y="156"/>
                    </a:lnTo>
                    <a:lnTo>
                      <a:pt x="1580" y="147"/>
                    </a:lnTo>
                    <a:lnTo>
                      <a:pt x="1584" y="135"/>
                    </a:lnTo>
                    <a:lnTo>
                      <a:pt x="1588" y="156"/>
                    </a:lnTo>
                    <a:lnTo>
                      <a:pt x="1593" y="160"/>
                    </a:lnTo>
                    <a:lnTo>
                      <a:pt x="1597" y="168"/>
                    </a:lnTo>
                    <a:lnTo>
                      <a:pt x="1597" y="181"/>
                    </a:lnTo>
                    <a:lnTo>
                      <a:pt x="1601" y="181"/>
                    </a:lnTo>
                    <a:lnTo>
                      <a:pt x="1605" y="177"/>
                    </a:lnTo>
                    <a:lnTo>
                      <a:pt x="1609" y="177"/>
                    </a:lnTo>
                    <a:lnTo>
                      <a:pt x="1614" y="193"/>
                    </a:lnTo>
                    <a:lnTo>
                      <a:pt x="1618" y="181"/>
                    </a:lnTo>
                    <a:lnTo>
                      <a:pt x="1622" y="177"/>
                    </a:lnTo>
                    <a:lnTo>
                      <a:pt x="1626" y="185"/>
                    </a:lnTo>
                    <a:lnTo>
                      <a:pt x="1626" y="198"/>
                    </a:lnTo>
                    <a:lnTo>
                      <a:pt x="1631" y="189"/>
                    </a:lnTo>
                    <a:lnTo>
                      <a:pt x="1635" y="193"/>
                    </a:lnTo>
                    <a:lnTo>
                      <a:pt x="1639" y="198"/>
                    </a:lnTo>
                    <a:lnTo>
                      <a:pt x="1643" y="202"/>
                    </a:lnTo>
                    <a:lnTo>
                      <a:pt x="1647" y="206"/>
                    </a:lnTo>
                    <a:lnTo>
                      <a:pt x="1652" y="214"/>
                    </a:lnTo>
                    <a:lnTo>
                      <a:pt x="1656" y="206"/>
                    </a:lnTo>
                    <a:lnTo>
                      <a:pt x="1660" y="198"/>
                    </a:lnTo>
                    <a:lnTo>
                      <a:pt x="1664" y="202"/>
                    </a:lnTo>
                    <a:lnTo>
                      <a:pt x="1668" y="202"/>
                    </a:lnTo>
                    <a:lnTo>
                      <a:pt x="1673" y="210"/>
                    </a:lnTo>
                    <a:lnTo>
                      <a:pt x="1677" y="206"/>
                    </a:lnTo>
                    <a:lnTo>
                      <a:pt x="1681" y="210"/>
                    </a:lnTo>
                    <a:lnTo>
                      <a:pt x="1685" y="236"/>
                    </a:lnTo>
                    <a:lnTo>
                      <a:pt x="1690" y="231"/>
                    </a:lnTo>
                    <a:lnTo>
                      <a:pt x="1690" y="219"/>
                    </a:lnTo>
                    <a:lnTo>
                      <a:pt x="1694" y="227"/>
                    </a:lnTo>
                    <a:lnTo>
                      <a:pt x="1698" y="236"/>
                    </a:lnTo>
                    <a:lnTo>
                      <a:pt x="1702" y="231"/>
                    </a:lnTo>
                    <a:lnTo>
                      <a:pt x="1706" y="240"/>
                    </a:lnTo>
                    <a:lnTo>
                      <a:pt x="1706" y="252"/>
                    </a:lnTo>
                    <a:lnTo>
                      <a:pt x="1711" y="227"/>
                    </a:lnTo>
                    <a:lnTo>
                      <a:pt x="1715" y="223"/>
                    </a:lnTo>
                    <a:lnTo>
                      <a:pt x="1719" y="231"/>
                    </a:lnTo>
                    <a:lnTo>
                      <a:pt x="1723" y="248"/>
                    </a:lnTo>
                    <a:lnTo>
                      <a:pt x="1727" y="252"/>
                    </a:lnTo>
                    <a:lnTo>
                      <a:pt x="1732" y="273"/>
                    </a:lnTo>
                    <a:lnTo>
                      <a:pt x="1736" y="248"/>
                    </a:lnTo>
                    <a:lnTo>
                      <a:pt x="1740" y="252"/>
                    </a:lnTo>
                    <a:lnTo>
                      <a:pt x="1744" y="257"/>
                    </a:lnTo>
                    <a:lnTo>
                      <a:pt x="1749" y="261"/>
                    </a:lnTo>
                    <a:lnTo>
                      <a:pt x="1753" y="265"/>
                    </a:lnTo>
                    <a:lnTo>
                      <a:pt x="1753" y="252"/>
                    </a:lnTo>
                    <a:lnTo>
                      <a:pt x="1757" y="257"/>
                    </a:lnTo>
                    <a:lnTo>
                      <a:pt x="1761" y="261"/>
                    </a:lnTo>
                    <a:lnTo>
                      <a:pt x="1765" y="261"/>
                    </a:lnTo>
                    <a:lnTo>
                      <a:pt x="1770" y="269"/>
                    </a:lnTo>
                    <a:lnTo>
                      <a:pt x="1774" y="273"/>
                    </a:lnTo>
                    <a:lnTo>
                      <a:pt x="1778" y="290"/>
                    </a:lnTo>
                    <a:lnTo>
                      <a:pt x="1782" y="294"/>
                    </a:lnTo>
                    <a:lnTo>
                      <a:pt x="1786" y="290"/>
                    </a:lnTo>
                    <a:lnTo>
                      <a:pt x="1791" y="278"/>
                    </a:lnTo>
                    <a:lnTo>
                      <a:pt x="1795" y="278"/>
                    </a:lnTo>
                    <a:lnTo>
                      <a:pt x="1799" y="282"/>
                    </a:lnTo>
                    <a:lnTo>
                      <a:pt x="1803" y="294"/>
                    </a:lnTo>
                    <a:lnTo>
                      <a:pt x="1808" y="299"/>
                    </a:lnTo>
                    <a:lnTo>
                      <a:pt x="1812" y="307"/>
                    </a:lnTo>
                    <a:lnTo>
                      <a:pt x="1816" y="278"/>
                    </a:lnTo>
                    <a:lnTo>
                      <a:pt x="1820" y="303"/>
                    </a:lnTo>
                    <a:lnTo>
                      <a:pt x="1824" y="315"/>
                    </a:lnTo>
                    <a:lnTo>
                      <a:pt x="1829" y="311"/>
                    </a:lnTo>
                    <a:lnTo>
                      <a:pt x="1833" y="303"/>
                    </a:lnTo>
                    <a:lnTo>
                      <a:pt x="1837" y="320"/>
                    </a:lnTo>
                    <a:lnTo>
                      <a:pt x="1841" y="315"/>
                    </a:lnTo>
                    <a:lnTo>
                      <a:pt x="1845" y="299"/>
                    </a:lnTo>
                    <a:lnTo>
                      <a:pt x="1850" y="307"/>
                    </a:lnTo>
                    <a:lnTo>
                      <a:pt x="1854" y="315"/>
                    </a:lnTo>
                    <a:lnTo>
                      <a:pt x="1858" y="324"/>
                    </a:lnTo>
                    <a:lnTo>
                      <a:pt x="1862" y="315"/>
                    </a:lnTo>
                    <a:lnTo>
                      <a:pt x="1867" y="315"/>
                    </a:lnTo>
                    <a:lnTo>
                      <a:pt x="1871" y="315"/>
                    </a:lnTo>
                    <a:lnTo>
                      <a:pt x="1875" y="303"/>
                    </a:lnTo>
                    <a:lnTo>
                      <a:pt x="1879" y="311"/>
                    </a:lnTo>
                    <a:lnTo>
                      <a:pt x="1879" y="324"/>
                    </a:lnTo>
                    <a:lnTo>
                      <a:pt x="1883" y="332"/>
                    </a:lnTo>
                    <a:lnTo>
                      <a:pt x="1888" y="328"/>
                    </a:lnTo>
                    <a:lnTo>
                      <a:pt x="1892" y="328"/>
                    </a:lnTo>
                    <a:lnTo>
                      <a:pt x="1896" y="332"/>
                    </a:lnTo>
                    <a:lnTo>
                      <a:pt x="1900" y="332"/>
                    </a:lnTo>
                    <a:lnTo>
                      <a:pt x="1904" y="336"/>
                    </a:lnTo>
                    <a:lnTo>
                      <a:pt x="1909" y="328"/>
                    </a:lnTo>
                    <a:lnTo>
                      <a:pt x="1913" y="336"/>
                    </a:lnTo>
                    <a:lnTo>
                      <a:pt x="1917" y="341"/>
                    </a:lnTo>
                    <a:lnTo>
                      <a:pt x="1921" y="349"/>
                    </a:lnTo>
                    <a:lnTo>
                      <a:pt x="1926" y="353"/>
                    </a:lnTo>
                    <a:lnTo>
                      <a:pt x="1930" y="341"/>
                    </a:lnTo>
                    <a:lnTo>
                      <a:pt x="1934" y="341"/>
                    </a:lnTo>
                    <a:lnTo>
                      <a:pt x="1938" y="341"/>
                    </a:lnTo>
                    <a:lnTo>
                      <a:pt x="1942" y="345"/>
                    </a:lnTo>
                    <a:lnTo>
                      <a:pt x="1947" y="345"/>
                    </a:lnTo>
                    <a:lnTo>
                      <a:pt x="1951" y="349"/>
                    </a:lnTo>
                    <a:lnTo>
                      <a:pt x="1955" y="349"/>
                    </a:lnTo>
                    <a:lnTo>
                      <a:pt x="1959" y="341"/>
                    </a:lnTo>
                    <a:lnTo>
                      <a:pt x="1963" y="349"/>
                    </a:lnTo>
                    <a:lnTo>
                      <a:pt x="1968" y="349"/>
                    </a:lnTo>
                    <a:lnTo>
                      <a:pt x="1972" y="362"/>
                    </a:lnTo>
                    <a:lnTo>
                      <a:pt x="1972" y="374"/>
                    </a:lnTo>
                    <a:lnTo>
                      <a:pt x="1976" y="366"/>
                    </a:lnTo>
                    <a:lnTo>
                      <a:pt x="1980" y="366"/>
                    </a:lnTo>
                    <a:lnTo>
                      <a:pt x="1985" y="357"/>
                    </a:lnTo>
                    <a:lnTo>
                      <a:pt x="1989" y="357"/>
                    </a:lnTo>
                    <a:lnTo>
                      <a:pt x="1993" y="374"/>
                    </a:lnTo>
                    <a:lnTo>
                      <a:pt x="1997" y="374"/>
                    </a:lnTo>
                    <a:lnTo>
                      <a:pt x="2001" y="366"/>
                    </a:lnTo>
                    <a:lnTo>
                      <a:pt x="2006" y="370"/>
                    </a:lnTo>
                    <a:lnTo>
                      <a:pt x="2010" y="383"/>
                    </a:lnTo>
                    <a:lnTo>
                      <a:pt x="2014" y="383"/>
                    </a:lnTo>
                    <a:lnTo>
                      <a:pt x="2018" y="387"/>
                    </a:lnTo>
                    <a:lnTo>
                      <a:pt x="2022" y="379"/>
                    </a:lnTo>
                    <a:lnTo>
                      <a:pt x="2027" y="387"/>
                    </a:lnTo>
                    <a:lnTo>
                      <a:pt x="2031" y="404"/>
                    </a:lnTo>
                    <a:lnTo>
                      <a:pt x="2035" y="404"/>
                    </a:lnTo>
                    <a:lnTo>
                      <a:pt x="2039" y="391"/>
                    </a:lnTo>
                    <a:lnTo>
                      <a:pt x="2043" y="391"/>
                    </a:lnTo>
                    <a:lnTo>
                      <a:pt x="2048" y="391"/>
                    </a:lnTo>
                    <a:lnTo>
                      <a:pt x="2052" y="391"/>
                    </a:lnTo>
                    <a:lnTo>
                      <a:pt x="2056" y="400"/>
                    </a:lnTo>
                    <a:lnTo>
                      <a:pt x="2060" y="400"/>
                    </a:lnTo>
                    <a:lnTo>
                      <a:pt x="2065" y="395"/>
                    </a:lnTo>
                    <a:lnTo>
                      <a:pt x="2069" y="395"/>
                    </a:lnTo>
                    <a:lnTo>
                      <a:pt x="2069" y="408"/>
                    </a:lnTo>
                    <a:lnTo>
                      <a:pt x="2073" y="408"/>
                    </a:lnTo>
                    <a:lnTo>
                      <a:pt x="2077" y="400"/>
                    </a:lnTo>
                    <a:lnTo>
                      <a:pt x="2081" y="387"/>
                    </a:lnTo>
                    <a:lnTo>
                      <a:pt x="2086" y="408"/>
                    </a:lnTo>
                    <a:lnTo>
                      <a:pt x="2090" y="408"/>
                    </a:lnTo>
                    <a:lnTo>
                      <a:pt x="2094" y="404"/>
                    </a:lnTo>
                    <a:lnTo>
                      <a:pt x="2098" y="404"/>
                    </a:lnTo>
                    <a:lnTo>
                      <a:pt x="2102" y="425"/>
                    </a:lnTo>
                    <a:lnTo>
                      <a:pt x="2107" y="404"/>
                    </a:lnTo>
                    <a:lnTo>
                      <a:pt x="2111" y="416"/>
                    </a:lnTo>
                    <a:lnTo>
                      <a:pt x="2115" y="416"/>
                    </a:lnTo>
                    <a:lnTo>
                      <a:pt x="2119" y="412"/>
                    </a:lnTo>
                    <a:lnTo>
                      <a:pt x="2124" y="412"/>
                    </a:lnTo>
                    <a:lnTo>
                      <a:pt x="2128" y="412"/>
                    </a:lnTo>
                    <a:lnTo>
                      <a:pt x="2132" y="416"/>
                    </a:lnTo>
                    <a:lnTo>
                      <a:pt x="2136" y="412"/>
                    </a:lnTo>
                    <a:lnTo>
                      <a:pt x="2140" y="425"/>
                    </a:lnTo>
                    <a:lnTo>
                      <a:pt x="2145" y="425"/>
                    </a:lnTo>
                    <a:lnTo>
                      <a:pt x="2149" y="421"/>
                    </a:lnTo>
                    <a:lnTo>
                      <a:pt x="2153" y="429"/>
                    </a:lnTo>
                    <a:lnTo>
                      <a:pt x="2157" y="416"/>
                    </a:lnTo>
                    <a:lnTo>
                      <a:pt x="2161" y="416"/>
                    </a:lnTo>
                    <a:lnTo>
                      <a:pt x="2161" y="429"/>
                    </a:lnTo>
                    <a:lnTo>
                      <a:pt x="2166" y="433"/>
                    </a:lnTo>
                    <a:lnTo>
                      <a:pt x="2170" y="421"/>
                    </a:lnTo>
                    <a:lnTo>
                      <a:pt x="2174" y="425"/>
                    </a:lnTo>
                    <a:lnTo>
                      <a:pt x="2178" y="433"/>
                    </a:lnTo>
                    <a:lnTo>
                      <a:pt x="2183" y="425"/>
                    </a:lnTo>
                    <a:lnTo>
                      <a:pt x="2187" y="429"/>
                    </a:lnTo>
                    <a:lnTo>
                      <a:pt x="2191" y="425"/>
                    </a:lnTo>
                    <a:lnTo>
                      <a:pt x="2195" y="437"/>
                    </a:lnTo>
                    <a:lnTo>
                      <a:pt x="2195" y="425"/>
                    </a:lnTo>
                    <a:lnTo>
                      <a:pt x="2199" y="421"/>
                    </a:lnTo>
                    <a:lnTo>
                      <a:pt x="2204" y="433"/>
                    </a:lnTo>
                    <a:lnTo>
                      <a:pt x="2208" y="437"/>
                    </a:lnTo>
                    <a:lnTo>
                      <a:pt x="2212" y="429"/>
                    </a:lnTo>
                    <a:lnTo>
                      <a:pt x="2216" y="433"/>
                    </a:lnTo>
                    <a:lnTo>
                      <a:pt x="2220" y="429"/>
                    </a:lnTo>
                    <a:lnTo>
                      <a:pt x="2225" y="421"/>
                    </a:lnTo>
                    <a:lnTo>
                      <a:pt x="2229" y="433"/>
                    </a:lnTo>
                    <a:lnTo>
                      <a:pt x="2233" y="437"/>
                    </a:lnTo>
                    <a:lnTo>
                      <a:pt x="2237" y="429"/>
                    </a:lnTo>
                    <a:lnTo>
                      <a:pt x="2242" y="433"/>
                    </a:lnTo>
                    <a:lnTo>
                      <a:pt x="2246" y="454"/>
                    </a:lnTo>
                    <a:lnTo>
                      <a:pt x="2250" y="446"/>
                    </a:lnTo>
                    <a:lnTo>
                      <a:pt x="2254" y="433"/>
                    </a:lnTo>
                    <a:lnTo>
                      <a:pt x="2258" y="412"/>
                    </a:lnTo>
                    <a:lnTo>
                      <a:pt x="2258" y="437"/>
                    </a:lnTo>
                    <a:lnTo>
                      <a:pt x="2263" y="433"/>
                    </a:lnTo>
                    <a:lnTo>
                      <a:pt x="2267" y="433"/>
                    </a:lnTo>
                    <a:lnTo>
                      <a:pt x="2271" y="421"/>
                    </a:lnTo>
                    <a:lnTo>
                      <a:pt x="2271" y="433"/>
                    </a:lnTo>
                    <a:lnTo>
                      <a:pt x="2275" y="433"/>
                    </a:lnTo>
                    <a:lnTo>
                      <a:pt x="2279" y="429"/>
                    </a:lnTo>
                    <a:lnTo>
                      <a:pt x="2284" y="429"/>
                    </a:lnTo>
                    <a:lnTo>
                      <a:pt x="2288" y="433"/>
                    </a:lnTo>
                    <a:lnTo>
                      <a:pt x="2292" y="429"/>
                    </a:lnTo>
                    <a:lnTo>
                      <a:pt x="2296" y="433"/>
                    </a:lnTo>
                    <a:lnTo>
                      <a:pt x="2301" y="425"/>
                    </a:lnTo>
                    <a:lnTo>
                      <a:pt x="2305" y="433"/>
                    </a:lnTo>
                    <a:lnTo>
                      <a:pt x="2309" y="425"/>
                    </a:lnTo>
                    <a:lnTo>
                      <a:pt x="2313" y="429"/>
                    </a:lnTo>
                    <a:lnTo>
                      <a:pt x="2317" y="437"/>
                    </a:lnTo>
                    <a:lnTo>
                      <a:pt x="2322" y="442"/>
                    </a:lnTo>
                    <a:lnTo>
                      <a:pt x="2322" y="421"/>
                    </a:lnTo>
                    <a:lnTo>
                      <a:pt x="2326" y="442"/>
                    </a:lnTo>
                    <a:lnTo>
                      <a:pt x="2330" y="442"/>
                    </a:lnTo>
                    <a:lnTo>
                      <a:pt x="2334" y="437"/>
                    </a:lnTo>
                    <a:lnTo>
                      <a:pt x="2338" y="429"/>
                    </a:lnTo>
                    <a:lnTo>
                      <a:pt x="2343" y="442"/>
                    </a:lnTo>
                    <a:lnTo>
                      <a:pt x="2347" y="437"/>
                    </a:lnTo>
                    <a:lnTo>
                      <a:pt x="2351" y="433"/>
                    </a:lnTo>
                    <a:lnTo>
                      <a:pt x="2355" y="437"/>
                    </a:lnTo>
                    <a:lnTo>
                      <a:pt x="2360" y="437"/>
                    </a:lnTo>
                    <a:lnTo>
                      <a:pt x="2364" y="442"/>
                    </a:lnTo>
                    <a:lnTo>
                      <a:pt x="2368" y="429"/>
                    </a:lnTo>
                    <a:lnTo>
                      <a:pt x="2372" y="446"/>
                    </a:lnTo>
                    <a:lnTo>
                      <a:pt x="2376" y="437"/>
                    </a:lnTo>
                    <a:lnTo>
                      <a:pt x="2381" y="450"/>
                    </a:lnTo>
                    <a:lnTo>
                      <a:pt x="2385" y="433"/>
                    </a:lnTo>
                    <a:lnTo>
                      <a:pt x="2385" y="446"/>
                    </a:lnTo>
                    <a:lnTo>
                      <a:pt x="2389" y="433"/>
                    </a:lnTo>
                    <a:lnTo>
                      <a:pt x="2393" y="437"/>
                    </a:lnTo>
                    <a:lnTo>
                      <a:pt x="2397" y="429"/>
                    </a:lnTo>
                    <a:lnTo>
                      <a:pt x="2402" y="450"/>
                    </a:lnTo>
                    <a:lnTo>
                      <a:pt x="2406" y="433"/>
                    </a:lnTo>
                    <a:lnTo>
                      <a:pt x="2410" y="450"/>
                    </a:lnTo>
                    <a:lnTo>
                      <a:pt x="2414" y="450"/>
                    </a:lnTo>
                    <a:lnTo>
                      <a:pt x="2419" y="446"/>
                    </a:lnTo>
                    <a:lnTo>
                      <a:pt x="2423" y="454"/>
                    </a:lnTo>
                    <a:lnTo>
                      <a:pt x="2427" y="446"/>
                    </a:lnTo>
                    <a:lnTo>
                      <a:pt x="2431" y="446"/>
                    </a:lnTo>
                    <a:lnTo>
                      <a:pt x="2431" y="429"/>
                    </a:lnTo>
                    <a:lnTo>
                      <a:pt x="2435" y="450"/>
                    </a:lnTo>
                    <a:lnTo>
                      <a:pt x="2440" y="442"/>
                    </a:lnTo>
                    <a:lnTo>
                      <a:pt x="2444" y="442"/>
                    </a:lnTo>
                    <a:lnTo>
                      <a:pt x="2448" y="450"/>
                    </a:lnTo>
                    <a:lnTo>
                      <a:pt x="2452" y="454"/>
                    </a:lnTo>
                    <a:lnTo>
                      <a:pt x="2456" y="446"/>
                    </a:lnTo>
                    <a:lnTo>
                      <a:pt x="2461" y="442"/>
                    </a:lnTo>
                    <a:lnTo>
                      <a:pt x="2465" y="442"/>
                    </a:lnTo>
                    <a:lnTo>
                      <a:pt x="2469" y="463"/>
                    </a:lnTo>
                    <a:lnTo>
                      <a:pt x="2473" y="463"/>
                    </a:lnTo>
                    <a:lnTo>
                      <a:pt x="2477" y="458"/>
                    </a:lnTo>
                    <a:lnTo>
                      <a:pt x="2482" y="450"/>
                    </a:lnTo>
                    <a:lnTo>
                      <a:pt x="2486" y="446"/>
                    </a:lnTo>
                    <a:lnTo>
                      <a:pt x="2490" y="429"/>
                    </a:lnTo>
                    <a:lnTo>
                      <a:pt x="2494" y="446"/>
                    </a:lnTo>
                    <a:lnTo>
                      <a:pt x="2499" y="454"/>
                    </a:lnTo>
                    <a:lnTo>
                      <a:pt x="2503" y="446"/>
                    </a:lnTo>
                    <a:lnTo>
                      <a:pt x="2507" y="437"/>
                    </a:lnTo>
                    <a:lnTo>
                      <a:pt x="2507" y="450"/>
                    </a:lnTo>
                    <a:lnTo>
                      <a:pt x="2511" y="446"/>
                    </a:lnTo>
                    <a:lnTo>
                      <a:pt x="2515" y="454"/>
                    </a:lnTo>
                    <a:lnTo>
                      <a:pt x="2520" y="446"/>
                    </a:lnTo>
                    <a:lnTo>
                      <a:pt x="2524" y="458"/>
                    </a:lnTo>
                    <a:lnTo>
                      <a:pt x="2528" y="458"/>
                    </a:lnTo>
                    <a:lnTo>
                      <a:pt x="2532" y="450"/>
                    </a:lnTo>
                    <a:lnTo>
                      <a:pt x="2536" y="458"/>
                    </a:lnTo>
                    <a:lnTo>
                      <a:pt x="2541" y="446"/>
                    </a:lnTo>
                    <a:lnTo>
                      <a:pt x="2545" y="454"/>
                    </a:lnTo>
                    <a:lnTo>
                      <a:pt x="2549" y="454"/>
                    </a:lnTo>
                    <a:lnTo>
                      <a:pt x="2553" y="442"/>
                    </a:lnTo>
                    <a:lnTo>
                      <a:pt x="2558" y="458"/>
                    </a:lnTo>
                    <a:lnTo>
                      <a:pt x="2562" y="458"/>
                    </a:lnTo>
                    <a:lnTo>
                      <a:pt x="2566" y="450"/>
                    </a:lnTo>
                    <a:lnTo>
                      <a:pt x="2570" y="458"/>
                    </a:lnTo>
                    <a:lnTo>
                      <a:pt x="2574" y="454"/>
                    </a:lnTo>
                    <a:lnTo>
                      <a:pt x="2579" y="458"/>
                    </a:lnTo>
                    <a:lnTo>
                      <a:pt x="2583" y="454"/>
                    </a:lnTo>
                    <a:lnTo>
                      <a:pt x="2587" y="454"/>
                    </a:lnTo>
                    <a:lnTo>
                      <a:pt x="2591" y="458"/>
                    </a:lnTo>
                    <a:lnTo>
                      <a:pt x="2595" y="454"/>
                    </a:lnTo>
                    <a:lnTo>
                      <a:pt x="2600" y="463"/>
                    </a:lnTo>
                    <a:lnTo>
                      <a:pt x="2604" y="454"/>
                    </a:lnTo>
                    <a:lnTo>
                      <a:pt x="2608" y="467"/>
                    </a:lnTo>
                    <a:lnTo>
                      <a:pt x="2612" y="458"/>
                    </a:lnTo>
                    <a:lnTo>
                      <a:pt x="2617" y="454"/>
                    </a:lnTo>
                    <a:lnTo>
                      <a:pt x="2621" y="454"/>
                    </a:lnTo>
                    <a:lnTo>
                      <a:pt x="2625" y="458"/>
                    </a:lnTo>
                    <a:lnTo>
                      <a:pt x="2629" y="454"/>
                    </a:lnTo>
                    <a:lnTo>
                      <a:pt x="2633" y="467"/>
                    </a:lnTo>
                    <a:lnTo>
                      <a:pt x="2638" y="463"/>
                    </a:lnTo>
                    <a:lnTo>
                      <a:pt x="2642" y="458"/>
                    </a:lnTo>
                    <a:lnTo>
                      <a:pt x="2646" y="463"/>
                    </a:lnTo>
                    <a:lnTo>
                      <a:pt x="2650" y="463"/>
                    </a:lnTo>
                    <a:lnTo>
                      <a:pt x="2654" y="471"/>
                    </a:lnTo>
                    <a:lnTo>
                      <a:pt x="2659" y="479"/>
                    </a:lnTo>
                    <a:lnTo>
                      <a:pt x="2663" y="467"/>
                    </a:lnTo>
                    <a:lnTo>
                      <a:pt x="2667" y="458"/>
                    </a:lnTo>
                    <a:lnTo>
                      <a:pt x="2671" y="458"/>
                    </a:lnTo>
                    <a:lnTo>
                      <a:pt x="2676" y="475"/>
                    </a:lnTo>
                    <a:lnTo>
                      <a:pt x="2680" y="475"/>
                    </a:lnTo>
                    <a:lnTo>
                      <a:pt x="2684" y="471"/>
                    </a:lnTo>
                    <a:lnTo>
                      <a:pt x="2688" y="479"/>
                    </a:lnTo>
                    <a:lnTo>
                      <a:pt x="2692" y="488"/>
                    </a:lnTo>
                    <a:lnTo>
                      <a:pt x="2697" y="467"/>
                    </a:lnTo>
                    <a:lnTo>
                      <a:pt x="2701" y="471"/>
                    </a:lnTo>
                    <a:lnTo>
                      <a:pt x="2705" y="475"/>
                    </a:lnTo>
                    <a:lnTo>
                      <a:pt x="2709" y="467"/>
                    </a:lnTo>
                    <a:lnTo>
                      <a:pt x="2713" y="467"/>
                    </a:lnTo>
                    <a:lnTo>
                      <a:pt x="2718" y="475"/>
                    </a:lnTo>
                    <a:lnTo>
                      <a:pt x="2722" y="479"/>
                    </a:lnTo>
                    <a:lnTo>
                      <a:pt x="2726" y="471"/>
                    </a:lnTo>
                    <a:lnTo>
                      <a:pt x="2730" y="471"/>
                    </a:lnTo>
                    <a:lnTo>
                      <a:pt x="2735" y="479"/>
                    </a:lnTo>
                    <a:lnTo>
                      <a:pt x="2739" y="467"/>
                    </a:lnTo>
                    <a:lnTo>
                      <a:pt x="2743" y="467"/>
                    </a:lnTo>
                    <a:lnTo>
                      <a:pt x="2747" y="467"/>
                    </a:lnTo>
                    <a:lnTo>
                      <a:pt x="2751" y="479"/>
                    </a:lnTo>
                    <a:lnTo>
                      <a:pt x="2756" y="467"/>
                    </a:lnTo>
                    <a:lnTo>
                      <a:pt x="2760" y="479"/>
                    </a:lnTo>
                    <a:lnTo>
                      <a:pt x="2764" y="475"/>
                    </a:lnTo>
                    <a:lnTo>
                      <a:pt x="2768" y="479"/>
                    </a:lnTo>
                    <a:lnTo>
                      <a:pt x="2772" y="475"/>
                    </a:lnTo>
                    <a:lnTo>
                      <a:pt x="2777" y="488"/>
                    </a:lnTo>
                    <a:lnTo>
                      <a:pt x="2781" y="479"/>
                    </a:lnTo>
                    <a:lnTo>
                      <a:pt x="2785" y="484"/>
                    </a:lnTo>
                    <a:lnTo>
                      <a:pt x="2789" y="496"/>
                    </a:lnTo>
                    <a:lnTo>
                      <a:pt x="2794" y="496"/>
                    </a:lnTo>
                    <a:lnTo>
                      <a:pt x="2794" y="479"/>
                    </a:lnTo>
                    <a:lnTo>
                      <a:pt x="2798" y="475"/>
                    </a:lnTo>
                    <a:lnTo>
                      <a:pt x="2802" y="484"/>
                    </a:lnTo>
                    <a:lnTo>
                      <a:pt x="2806" y="479"/>
                    </a:lnTo>
                    <a:lnTo>
                      <a:pt x="2810" y="471"/>
                    </a:lnTo>
                    <a:lnTo>
                      <a:pt x="2815" y="467"/>
                    </a:lnTo>
                    <a:lnTo>
                      <a:pt x="2819" y="471"/>
                    </a:lnTo>
                    <a:lnTo>
                      <a:pt x="2823" y="467"/>
                    </a:lnTo>
                    <a:lnTo>
                      <a:pt x="2823" y="484"/>
                    </a:lnTo>
                    <a:lnTo>
                      <a:pt x="2827" y="488"/>
                    </a:lnTo>
                    <a:lnTo>
                      <a:pt x="2831" y="484"/>
                    </a:lnTo>
                    <a:lnTo>
                      <a:pt x="2836" y="475"/>
                    </a:lnTo>
                    <a:lnTo>
                      <a:pt x="2840" y="479"/>
                    </a:lnTo>
                    <a:lnTo>
                      <a:pt x="2844" y="479"/>
                    </a:lnTo>
                    <a:lnTo>
                      <a:pt x="2848" y="484"/>
                    </a:lnTo>
                    <a:lnTo>
                      <a:pt x="2853" y="492"/>
                    </a:lnTo>
                    <a:lnTo>
                      <a:pt x="2857" y="479"/>
                    </a:lnTo>
                    <a:lnTo>
                      <a:pt x="2861" y="484"/>
                    </a:lnTo>
                    <a:lnTo>
                      <a:pt x="2865" y="492"/>
                    </a:lnTo>
                    <a:lnTo>
                      <a:pt x="2869" y="488"/>
                    </a:lnTo>
                    <a:lnTo>
                      <a:pt x="2874" y="484"/>
                    </a:lnTo>
                    <a:lnTo>
                      <a:pt x="2878" y="471"/>
                    </a:lnTo>
                    <a:lnTo>
                      <a:pt x="2882" y="467"/>
                    </a:lnTo>
                    <a:lnTo>
                      <a:pt x="2886" y="467"/>
                    </a:lnTo>
                    <a:lnTo>
                      <a:pt x="2890" y="484"/>
                    </a:lnTo>
                    <a:lnTo>
                      <a:pt x="2895" y="479"/>
                    </a:lnTo>
                    <a:lnTo>
                      <a:pt x="2899" y="479"/>
                    </a:lnTo>
                    <a:lnTo>
                      <a:pt x="2903" y="484"/>
                    </a:lnTo>
                    <a:lnTo>
                      <a:pt x="2907" y="484"/>
                    </a:lnTo>
                    <a:lnTo>
                      <a:pt x="2911" y="479"/>
                    </a:lnTo>
                    <a:lnTo>
                      <a:pt x="2916" y="479"/>
                    </a:lnTo>
                    <a:lnTo>
                      <a:pt x="2920" y="471"/>
                    </a:lnTo>
                    <a:lnTo>
                      <a:pt x="2924" y="471"/>
                    </a:lnTo>
                    <a:lnTo>
                      <a:pt x="2928" y="475"/>
                    </a:lnTo>
                    <a:lnTo>
                      <a:pt x="2933" y="467"/>
                    </a:lnTo>
                    <a:lnTo>
                      <a:pt x="2937" y="475"/>
                    </a:lnTo>
                    <a:lnTo>
                      <a:pt x="2941" y="475"/>
                    </a:lnTo>
                    <a:lnTo>
                      <a:pt x="2945" y="484"/>
                    </a:lnTo>
                    <a:lnTo>
                      <a:pt x="2949" y="471"/>
                    </a:lnTo>
                    <a:lnTo>
                      <a:pt x="2954" y="479"/>
                    </a:lnTo>
                    <a:lnTo>
                      <a:pt x="2958" y="484"/>
                    </a:lnTo>
                    <a:lnTo>
                      <a:pt x="2962" y="479"/>
                    </a:lnTo>
                    <a:lnTo>
                      <a:pt x="2966" y="475"/>
                    </a:lnTo>
                    <a:lnTo>
                      <a:pt x="2970" y="479"/>
                    </a:lnTo>
                    <a:lnTo>
                      <a:pt x="2975" y="471"/>
                    </a:lnTo>
                    <a:lnTo>
                      <a:pt x="2979" y="475"/>
                    </a:lnTo>
                    <a:lnTo>
                      <a:pt x="2983" y="471"/>
                    </a:lnTo>
                    <a:lnTo>
                      <a:pt x="2987" y="484"/>
                    </a:lnTo>
                    <a:lnTo>
                      <a:pt x="2992" y="484"/>
                    </a:lnTo>
                    <a:lnTo>
                      <a:pt x="2996" y="479"/>
                    </a:lnTo>
                    <a:lnTo>
                      <a:pt x="3000" y="475"/>
                    </a:lnTo>
                    <a:lnTo>
                      <a:pt x="3004" y="479"/>
                    </a:lnTo>
                    <a:lnTo>
                      <a:pt x="3008" y="475"/>
                    </a:lnTo>
                    <a:lnTo>
                      <a:pt x="3013" y="484"/>
                    </a:lnTo>
                    <a:lnTo>
                      <a:pt x="3017" y="488"/>
                    </a:lnTo>
                    <a:lnTo>
                      <a:pt x="3021" y="488"/>
                    </a:lnTo>
                    <a:lnTo>
                      <a:pt x="3025" y="484"/>
                    </a:lnTo>
                    <a:lnTo>
                      <a:pt x="3029" y="479"/>
                    </a:lnTo>
                    <a:lnTo>
                      <a:pt x="3034" y="484"/>
                    </a:lnTo>
                    <a:lnTo>
                      <a:pt x="3038" y="484"/>
                    </a:lnTo>
                    <a:lnTo>
                      <a:pt x="3042" y="488"/>
                    </a:lnTo>
                    <a:lnTo>
                      <a:pt x="3046" y="475"/>
                    </a:lnTo>
                    <a:lnTo>
                      <a:pt x="3051" y="475"/>
                    </a:lnTo>
                    <a:lnTo>
                      <a:pt x="3055" y="479"/>
                    </a:lnTo>
                    <a:lnTo>
                      <a:pt x="3059" y="479"/>
                    </a:lnTo>
                    <a:lnTo>
                      <a:pt x="3063" y="488"/>
                    </a:lnTo>
                    <a:lnTo>
                      <a:pt x="3067" y="488"/>
                    </a:lnTo>
                    <a:lnTo>
                      <a:pt x="3072" y="475"/>
                    </a:lnTo>
                    <a:lnTo>
                      <a:pt x="3076" y="479"/>
                    </a:lnTo>
                    <a:lnTo>
                      <a:pt x="3080" y="471"/>
                    </a:lnTo>
                    <a:lnTo>
                      <a:pt x="3084" y="475"/>
                    </a:lnTo>
                    <a:lnTo>
                      <a:pt x="3088" y="479"/>
                    </a:lnTo>
                    <a:lnTo>
                      <a:pt x="3093" y="479"/>
                    </a:lnTo>
                    <a:lnTo>
                      <a:pt x="3097" y="471"/>
                    </a:lnTo>
                    <a:lnTo>
                      <a:pt x="3101" y="475"/>
                    </a:lnTo>
                    <a:lnTo>
                      <a:pt x="3105" y="475"/>
                    </a:lnTo>
                    <a:lnTo>
                      <a:pt x="3110" y="475"/>
                    </a:lnTo>
                    <a:lnTo>
                      <a:pt x="3114" y="484"/>
                    </a:lnTo>
                    <a:lnTo>
                      <a:pt x="3118" y="484"/>
                    </a:lnTo>
                    <a:lnTo>
                      <a:pt x="3122" y="488"/>
                    </a:lnTo>
                    <a:lnTo>
                      <a:pt x="3126" y="488"/>
                    </a:lnTo>
                    <a:lnTo>
                      <a:pt x="3131" y="484"/>
                    </a:lnTo>
                    <a:lnTo>
                      <a:pt x="3135" y="475"/>
                    </a:lnTo>
                    <a:lnTo>
                      <a:pt x="3139" y="475"/>
                    </a:lnTo>
                    <a:lnTo>
                      <a:pt x="3143" y="475"/>
                    </a:lnTo>
                    <a:lnTo>
                      <a:pt x="3147" y="475"/>
                    </a:lnTo>
                    <a:lnTo>
                      <a:pt x="3152" y="484"/>
                    </a:lnTo>
                    <a:lnTo>
                      <a:pt x="3156" y="479"/>
                    </a:lnTo>
                    <a:lnTo>
                      <a:pt x="3160" y="479"/>
                    </a:lnTo>
                    <a:lnTo>
                      <a:pt x="3164" y="479"/>
                    </a:lnTo>
                    <a:lnTo>
                      <a:pt x="3169" y="479"/>
                    </a:lnTo>
                    <a:lnTo>
                      <a:pt x="3173" y="492"/>
                    </a:lnTo>
                    <a:lnTo>
                      <a:pt x="3177" y="479"/>
                    </a:lnTo>
                    <a:lnTo>
                      <a:pt x="3181" y="475"/>
                    </a:lnTo>
                    <a:lnTo>
                      <a:pt x="3185" y="479"/>
                    </a:lnTo>
                    <a:lnTo>
                      <a:pt x="3190" y="479"/>
                    </a:lnTo>
                    <a:lnTo>
                      <a:pt x="3194" y="475"/>
                    </a:lnTo>
                    <a:lnTo>
                      <a:pt x="3198" y="471"/>
                    </a:lnTo>
                    <a:lnTo>
                      <a:pt x="3202" y="484"/>
                    </a:lnTo>
                    <a:lnTo>
                      <a:pt x="3206" y="484"/>
                    </a:lnTo>
                    <a:lnTo>
                      <a:pt x="3211" y="484"/>
                    </a:lnTo>
                    <a:lnTo>
                      <a:pt x="3215" y="475"/>
                    </a:lnTo>
                    <a:lnTo>
                      <a:pt x="3219" y="475"/>
                    </a:lnTo>
                    <a:lnTo>
                      <a:pt x="3223" y="475"/>
                    </a:lnTo>
                    <a:lnTo>
                      <a:pt x="3228" y="475"/>
                    </a:lnTo>
                    <a:lnTo>
                      <a:pt x="3232" y="475"/>
                    </a:lnTo>
                    <a:lnTo>
                      <a:pt x="3236" y="484"/>
                    </a:lnTo>
                    <a:lnTo>
                      <a:pt x="3240" y="471"/>
                    </a:lnTo>
                    <a:lnTo>
                      <a:pt x="3244" y="475"/>
                    </a:lnTo>
                    <a:lnTo>
                      <a:pt x="3249" y="479"/>
                    </a:lnTo>
                    <a:lnTo>
                      <a:pt x="3253" y="488"/>
                    </a:lnTo>
                    <a:lnTo>
                      <a:pt x="3257" y="488"/>
                    </a:lnTo>
                    <a:lnTo>
                      <a:pt x="3261" y="484"/>
                    </a:lnTo>
                    <a:lnTo>
                      <a:pt x="3265" y="479"/>
                    </a:lnTo>
                    <a:lnTo>
                      <a:pt x="3270" y="488"/>
                    </a:lnTo>
                    <a:lnTo>
                      <a:pt x="3274" y="484"/>
                    </a:lnTo>
                    <a:lnTo>
                      <a:pt x="3278" y="479"/>
                    </a:lnTo>
                    <a:lnTo>
                      <a:pt x="3282" y="475"/>
                    </a:lnTo>
                    <a:lnTo>
                      <a:pt x="3287" y="463"/>
                    </a:lnTo>
                    <a:lnTo>
                      <a:pt x="3291" y="471"/>
                    </a:lnTo>
                    <a:lnTo>
                      <a:pt x="3295" y="479"/>
                    </a:lnTo>
                    <a:lnTo>
                      <a:pt x="3299" y="471"/>
                    </a:lnTo>
                    <a:lnTo>
                      <a:pt x="3303" y="467"/>
                    </a:lnTo>
                    <a:lnTo>
                      <a:pt x="3308" y="475"/>
                    </a:lnTo>
                    <a:lnTo>
                      <a:pt x="3312" y="479"/>
                    </a:lnTo>
                    <a:lnTo>
                      <a:pt x="3316" y="475"/>
                    </a:lnTo>
                    <a:lnTo>
                      <a:pt x="3320" y="479"/>
                    </a:lnTo>
                    <a:lnTo>
                      <a:pt x="3324" y="479"/>
                    </a:lnTo>
                    <a:lnTo>
                      <a:pt x="3329" y="484"/>
                    </a:lnTo>
                    <a:lnTo>
                      <a:pt x="3333" y="467"/>
                    </a:lnTo>
                    <a:lnTo>
                      <a:pt x="3337" y="479"/>
                    </a:lnTo>
                    <a:lnTo>
                      <a:pt x="3341" y="475"/>
                    </a:lnTo>
                    <a:lnTo>
                      <a:pt x="3345" y="488"/>
                    </a:lnTo>
                    <a:lnTo>
                      <a:pt x="3350" y="479"/>
                    </a:lnTo>
                    <a:lnTo>
                      <a:pt x="3354" y="479"/>
                    </a:lnTo>
                    <a:lnTo>
                      <a:pt x="3358" y="475"/>
                    </a:lnTo>
                    <a:lnTo>
                      <a:pt x="3362" y="484"/>
                    </a:lnTo>
                    <a:lnTo>
                      <a:pt x="3367" y="488"/>
                    </a:lnTo>
                    <a:lnTo>
                      <a:pt x="3371" y="475"/>
                    </a:lnTo>
                    <a:lnTo>
                      <a:pt x="3375" y="484"/>
                    </a:lnTo>
                    <a:lnTo>
                      <a:pt x="3379" y="496"/>
                    </a:lnTo>
                    <a:lnTo>
                      <a:pt x="3383" y="484"/>
                    </a:lnTo>
                    <a:lnTo>
                      <a:pt x="3388" y="479"/>
                    </a:lnTo>
                    <a:lnTo>
                      <a:pt x="3392" y="475"/>
                    </a:lnTo>
                    <a:lnTo>
                      <a:pt x="3396" y="484"/>
                    </a:lnTo>
                    <a:lnTo>
                      <a:pt x="3400" y="488"/>
                    </a:lnTo>
                    <a:lnTo>
                      <a:pt x="3404" y="479"/>
                    </a:lnTo>
                    <a:lnTo>
                      <a:pt x="3409" y="492"/>
                    </a:lnTo>
                    <a:lnTo>
                      <a:pt x="3413" y="492"/>
                    </a:lnTo>
                    <a:lnTo>
                      <a:pt x="3417" y="488"/>
                    </a:lnTo>
                    <a:lnTo>
                      <a:pt x="3421" y="496"/>
                    </a:lnTo>
                    <a:lnTo>
                      <a:pt x="3426" y="484"/>
                    </a:lnTo>
                    <a:lnTo>
                      <a:pt x="3430" y="484"/>
                    </a:lnTo>
                    <a:lnTo>
                      <a:pt x="3434" y="479"/>
                    </a:lnTo>
                    <a:lnTo>
                      <a:pt x="3438" y="484"/>
                    </a:lnTo>
                    <a:lnTo>
                      <a:pt x="3442" y="484"/>
                    </a:lnTo>
                    <a:lnTo>
                      <a:pt x="3447" y="488"/>
                    </a:lnTo>
                    <a:lnTo>
                      <a:pt x="3451" y="488"/>
                    </a:lnTo>
                    <a:lnTo>
                      <a:pt x="3455" y="479"/>
                    </a:lnTo>
                    <a:lnTo>
                      <a:pt x="3459" y="479"/>
                    </a:lnTo>
                    <a:lnTo>
                      <a:pt x="3463" y="475"/>
                    </a:lnTo>
                    <a:lnTo>
                      <a:pt x="3468" y="479"/>
                    </a:lnTo>
                    <a:lnTo>
                      <a:pt x="3472" y="475"/>
                    </a:lnTo>
                    <a:lnTo>
                      <a:pt x="3476" y="475"/>
                    </a:lnTo>
                    <a:lnTo>
                      <a:pt x="3480" y="475"/>
                    </a:lnTo>
                    <a:lnTo>
                      <a:pt x="3485" y="479"/>
                    </a:lnTo>
                    <a:lnTo>
                      <a:pt x="3489" y="484"/>
                    </a:lnTo>
                    <a:lnTo>
                      <a:pt x="3493" y="475"/>
                    </a:lnTo>
                    <a:lnTo>
                      <a:pt x="3497" y="471"/>
                    </a:lnTo>
                    <a:lnTo>
                      <a:pt x="3501" y="484"/>
                    </a:lnTo>
                    <a:lnTo>
                      <a:pt x="3506" y="479"/>
                    </a:lnTo>
                    <a:lnTo>
                      <a:pt x="3510" y="479"/>
                    </a:lnTo>
                    <a:lnTo>
                      <a:pt x="3514" y="475"/>
                    </a:lnTo>
                    <a:lnTo>
                      <a:pt x="3518" y="484"/>
                    </a:lnTo>
                    <a:lnTo>
                      <a:pt x="3522" y="484"/>
                    </a:lnTo>
                    <a:lnTo>
                      <a:pt x="3527" y="479"/>
                    </a:lnTo>
                    <a:lnTo>
                      <a:pt x="3531" y="463"/>
                    </a:lnTo>
                    <a:lnTo>
                      <a:pt x="3531" y="488"/>
                    </a:lnTo>
                    <a:lnTo>
                      <a:pt x="3535" y="492"/>
                    </a:lnTo>
                    <a:lnTo>
                      <a:pt x="3539" y="492"/>
                    </a:lnTo>
                    <a:lnTo>
                      <a:pt x="3544" y="479"/>
                    </a:lnTo>
                    <a:lnTo>
                      <a:pt x="3548" y="488"/>
                    </a:lnTo>
                    <a:lnTo>
                      <a:pt x="3552" y="488"/>
                    </a:lnTo>
                    <a:lnTo>
                      <a:pt x="3556" y="484"/>
                    </a:lnTo>
                    <a:lnTo>
                      <a:pt x="3560" y="488"/>
                    </a:lnTo>
                    <a:lnTo>
                      <a:pt x="3565" y="484"/>
                    </a:lnTo>
                    <a:lnTo>
                      <a:pt x="3569" y="479"/>
                    </a:lnTo>
                    <a:lnTo>
                      <a:pt x="3573" y="484"/>
                    </a:lnTo>
                    <a:lnTo>
                      <a:pt x="3577" y="488"/>
                    </a:lnTo>
                    <a:lnTo>
                      <a:pt x="3581" y="479"/>
                    </a:lnTo>
                    <a:lnTo>
                      <a:pt x="3586" y="484"/>
                    </a:lnTo>
                    <a:lnTo>
                      <a:pt x="3590" y="475"/>
                    </a:lnTo>
                    <a:lnTo>
                      <a:pt x="3594" y="488"/>
                    </a:lnTo>
                    <a:lnTo>
                      <a:pt x="3598" y="471"/>
                    </a:lnTo>
                    <a:lnTo>
                      <a:pt x="3603" y="484"/>
                    </a:lnTo>
                    <a:lnTo>
                      <a:pt x="3607" y="484"/>
                    </a:lnTo>
                    <a:lnTo>
                      <a:pt x="3611" y="484"/>
                    </a:lnTo>
                    <a:lnTo>
                      <a:pt x="3615" y="475"/>
                    </a:lnTo>
                    <a:lnTo>
                      <a:pt x="3619" y="479"/>
                    </a:lnTo>
                    <a:lnTo>
                      <a:pt x="3624" y="479"/>
                    </a:lnTo>
                    <a:lnTo>
                      <a:pt x="3628" y="479"/>
                    </a:lnTo>
                    <a:lnTo>
                      <a:pt x="3632" y="475"/>
                    </a:lnTo>
                    <a:lnTo>
                      <a:pt x="3636" y="475"/>
                    </a:lnTo>
                    <a:lnTo>
                      <a:pt x="3640" y="467"/>
                    </a:lnTo>
                    <a:lnTo>
                      <a:pt x="3640" y="479"/>
                    </a:lnTo>
                    <a:lnTo>
                      <a:pt x="3645" y="475"/>
                    </a:lnTo>
                    <a:lnTo>
                      <a:pt x="3649" y="484"/>
                    </a:lnTo>
                    <a:lnTo>
                      <a:pt x="3653" y="479"/>
                    </a:lnTo>
                    <a:lnTo>
                      <a:pt x="3657" y="475"/>
                    </a:lnTo>
                    <a:lnTo>
                      <a:pt x="3662" y="471"/>
                    </a:lnTo>
                    <a:lnTo>
                      <a:pt x="3666" y="471"/>
                    </a:lnTo>
                    <a:lnTo>
                      <a:pt x="3670" y="484"/>
                    </a:lnTo>
                    <a:lnTo>
                      <a:pt x="3674" y="479"/>
                    </a:lnTo>
                    <a:lnTo>
                      <a:pt x="3678" y="488"/>
                    </a:lnTo>
                    <a:lnTo>
                      <a:pt x="3683" y="488"/>
                    </a:lnTo>
                    <a:lnTo>
                      <a:pt x="3687" y="500"/>
                    </a:lnTo>
                    <a:lnTo>
                      <a:pt x="3687" y="488"/>
                    </a:lnTo>
                    <a:lnTo>
                      <a:pt x="3691" y="484"/>
                    </a:lnTo>
                    <a:lnTo>
                      <a:pt x="3695" y="484"/>
                    </a:lnTo>
                    <a:lnTo>
                      <a:pt x="3699" y="484"/>
                    </a:lnTo>
                    <a:lnTo>
                      <a:pt x="3704" y="488"/>
                    </a:lnTo>
                    <a:lnTo>
                      <a:pt x="3708" y="496"/>
                    </a:lnTo>
                    <a:lnTo>
                      <a:pt x="3712" y="479"/>
                    </a:lnTo>
                    <a:lnTo>
                      <a:pt x="3716" y="488"/>
                    </a:lnTo>
                    <a:lnTo>
                      <a:pt x="3721" y="488"/>
                    </a:lnTo>
                    <a:lnTo>
                      <a:pt x="3725" y="484"/>
                    </a:lnTo>
                    <a:lnTo>
                      <a:pt x="3729" y="496"/>
                    </a:lnTo>
                    <a:lnTo>
                      <a:pt x="3733" y="500"/>
                    </a:lnTo>
                    <a:lnTo>
                      <a:pt x="3737" y="496"/>
                    </a:lnTo>
                    <a:lnTo>
                      <a:pt x="3742" y="492"/>
                    </a:lnTo>
                    <a:lnTo>
                      <a:pt x="3746" y="496"/>
                    </a:lnTo>
                    <a:lnTo>
                      <a:pt x="3750" y="492"/>
                    </a:lnTo>
                    <a:lnTo>
                      <a:pt x="3754" y="492"/>
                    </a:lnTo>
                    <a:lnTo>
                      <a:pt x="3758" y="488"/>
                    </a:lnTo>
                    <a:lnTo>
                      <a:pt x="3763" y="492"/>
                    </a:lnTo>
                    <a:lnTo>
                      <a:pt x="3767" y="509"/>
                    </a:lnTo>
                    <a:lnTo>
                      <a:pt x="3771" y="488"/>
                    </a:lnTo>
                    <a:lnTo>
                      <a:pt x="3775" y="500"/>
                    </a:lnTo>
                    <a:lnTo>
                      <a:pt x="3779" y="500"/>
                    </a:lnTo>
                    <a:lnTo>
                      <a:pt x="3784" y="492"/>
                    </a:lnTo>
                    <a:lnTo>
                      <a:pt x="3788" y="496"/>
                    </a:lnTo>
                    <a:lnTo>
                      <a:pt x="3792" y="496"/>
                    </a:lnTo>
                    <a:lnTo>
                      <a:pt x="3796" y="500"/>
                    </a:lnTo>
                    <a:lnTo>
                      <a:pt x="3801" y="496"/>
                    </a:lnTo>
                    <a:lnTo>
                      <a:pt x="3805" y="492"/>
                    </a:lnTo>
                    <a:lnTo>
                      <a:pt x="3809" y="500"/>
                    </a:lnTo>
                    <a:lnTo>
                      <a:pt x="3813" y="500"/>
                    </a:lnTo>
                    <a:lnTo>
                      <a:pt x="3817" y="500"/>
                    </a:lnTo>
                    <a:lnTo>
                      <a:pt x="3822" y="505"/>
                    </a:lnTo>
                    <a:lnTo>
                      <a:pt x="3826" y="496"/>
                    </a:lnTo>
                    <a:lnTo>
                      <a:pt x="3830" y="492"/>
                    </a:lnTo>
                    <a:lnTo>
                      <a:pt x="3834" y="500"/>
                    </a:lnTo>
                    <a:lnTo>
                      <a:pt x="3838" y="484"/>
                    </a:lnTo>
                    <a:lnTo>
                      <a:pt x="3843" y="505"/>
                    </a:lnTo>
                    <a:lnTo>
                      <a:pt x="3847" y="484"/>
                    </a:lnTo>
                    <a:lnTo>
                      <a:pt x="3851" y="492"/>
                    </a:lnTo>
                    <a:lnTo>
                      <a:pt x="3855" y="505"/>
                    </a:lnTo>
                    <a:lnTo>
                      <a:pt x="3860" y="492"/>
                    </a:lnTo>
                    <a:lnTo>
                      <a:pt x="3864" y="492"/>
                    </a:lnTo>
                    <a:lnTo>
                      <a:pt x="3868" y="488"/>
                    </a:lnTo>
                    <a:lnTo>
                      <a:pt x="3872" y="492"/>
                    </a:lnTo>
                    <a:lnTo>
                      <a:pt x="3876" y="496"/>
                    </a:lnTo>
                    <a:lnTo>
                      <a:pt x="3881" y="496"/>
                    </a:lnTo>
                    <a:lnTo>
                      <a:pt x="3885" y="496"/>
                    </a:lnTo>
                    <a:lnTo>
                      <a:pt x="3889" y="496"/>
                    </a:lnTo>
                    <a:lnTo>
                      <a:pt x="3893" y="509"/>
                    </a:lnTo>
                    <a:lnTo>
                      <a:pt x="3897" y="513"/>
                    </a:lnTo>
                    <a:lnTo>
                      <a:pt x="3902" y="505"/>
                    </a:lnTo>
                    <a:lnTo>
                      <a:pt x="3906" y="500"/>
                    </a:lnTo>
                    <a:lnTo>
                      <a:pt x="3910" y="509"/>
                    </a:lnTo>
                    <a:lnTo>
                      <a:pt x="3914" y="505"/>
                    </a:lnTo>
                    <a:lnTo>
                      <a:pt x="3919" y="509"/>
                    </a:lnTo>
                    <a:lnTo>
                      <a:pt x="3923" y="509"/>
                    </a:lnTo>
                    <a:lnTo>
                      <a:pt x="3923" y="496"/>
                    </a:lnTo>
                    <a:lnTo>
                      <a:pt x="3927" y="496"/>
                    </a:lnTo>
                    <a:lnTo>
                      <a:pt x="3931" y="488"/>
                    </a:lnTo>
                    <a:lnTo>
                      <a:pt x="3935" y="492"/>
                    </a:lnTo>
                    <a:lnTo>
                      <a:pt x="3940" y="500"/>
                    </a:lnTo>
                    <a:lnTo>
                      <a:pt x="3944" y="505"/>
                    </a:lnTo>
                    <a:lnTo>
                      <a:pt x="3948" y="505"/>
                    </a:lnTo>
                    <a:lnTo>
                      <a:pt x="3952" y="505"/>
                    </a:lnTo>
                    <a:lnTo>
                      <a:pt x="3956" y="505"/>
                    </a:lnTo>
                    <a:lnTo>
                      <a:pt x="3961" y="505"/>
                    </a:lnTo>
                    <a:lnTo>
                      <a:pt x="3965" y="505"/>
                    </a:lnTo>
                    <a:lnTo>
                      <a:pt x="3969" y="500"/>
                    </a:lnTo>
                    <a:lnTo>
                      <a:pt x="3973" y="505"/>
                    </a:lnTo>
                    <a:lnTo>
                      <a:pt x="3978" y="500"/>
                    </a:lnTo>
                    <a:lnTo>
                      <a:pt x="3982" y="496"/>
                    </a:lnTo>
                    <a:lnTo>
                      <a:pt x="3986" y="500"/>
                    </a:lnTo>
                    <a:lnTo>
                      <a:pt x="3990" y="496"/>
                    </a:lnTo>
                    <a:lnTo>
                      <a:pt x="3994" y="505"/>
                    </a:lnTo>
                    <a:lnTo>
                      <a:pt x="3999" y="500"/>
                    </a:lnTo>
                    <a:lnTo>
                      <a:pt x="4003" y="505"/>
                    </a:lnTo>
                    <a:lnTo>
                      <a:pt x="4007" y="500"/>
                    </a:lnTo>
                    <a:lnTo>
                      <a:pt x="4011" y="500"/>
                    </a:lnTo>
                    <a:lnTo>
                      <a:pt x="4015" y="500"/>
                    </a:lnTo>
                    <a:lnTo>
                      <a:pt x="4020" y="500"/>
                    </a:lnTo>
                    <a:lnTo>
                      <a:pt x="4024" y="509"/>
                    </a:lnTo>
                    <a:lnTo>
                      <a:pt x="4028" y="505"/>
                    </a:lnTo>
                    <a:lnTo>
                      <a:pt x="4032" y="505"/>
                    </a:lnTo>
                    <a:lnTo>
                      <a:pt x="4037" y="513"/>
                    </a:lnTo>
                    <a:lnTo>
                      <a:pt x="4041" y="513"/>
                    </a:lnTo>
                    <a:lnTo>
                      <a:pt x="4045" y="505"/>
                    </a:lnTo>
                    <a:lnTo>
                      <a:pt x="4049" y="513"/>
                    </a:lnTo>
                    <a:lnTo>
                      <a:pt x="4053" y="505"/>
                    </a:lnTo>
                    <a:lnTo>
                      <a:pt x="4058" y="505"/>
                    </a:lnTo>
                    <a:lnTo>
                      <a:pt x="4062" y="496"/>
                    </a:lnTo>
                    <a:lnTo>
                      <a:pt x="4066" y="496"/>
                    </a:lnTo>
                    <a:lnTo>
                      <a:pt x="4070" y="496"/>
                    </a:lnTo>
                    <a:lnTo>
                      <a:pt x="4074" y="500"/>
                    </a:lnTo>
                    <a:lnTo>
                      <a:pt x="4079" y="500"/>
                    </a:lnTo>
                    <a:lnTo>
                      <a:pt x="4083" y="513"/>
                    </a:lnTo>
                    <a:lnTo>
                      <a:pt x="4087" y="505"/>
                    </a:lnTo>
                    <a:lnTo>
                      <a:pt x="4091" y="513"/>
                    </a:lnTo>
                    <a:lnTo>
                      <a:pt x="4096" y="517"/>
                    </a:lnTo>
                    <a:lnTo>
                      <a:pt x="4096" y="500"/>
                    </a:lnTo>
                    <a:lnTo>
                      <a:pt x="4100" y="517"/>
                    </a:lnTo>
                    <a:lnTo>
                      <a:pt x="4104" y="521"/>
                    </a:lnTo>
                    <a:lnTo>
                      <a:pt x="4108" y="517"/>
                    </a:lnTo>
                    <a:lnTo>
                      <a:pt x="4112" y="517"/>
                    </a:lnTo>
                    <a:lnTo>
                      <a:pt x="4112" y="505"/>
                    </a:lnTo>
                    <a:lnTo>
                      <a:pt x="4117" y="505"/>
                    </a:lnTo>
                    <a:lnTo>
                      <a:pt x="4121" y="513"/>
                    </a:lnTo>
                    <a:lnTo>
                      <a:pt x="4125" y="513"/>
                    </a:lnTo>
                    <a:lnTo>
                      <a:pt x="4129" y="505"/>
                    </a:lnTo>
                    <a:lnTo>
                      <a:pt x="4133" y="513"/>
                    </a:lnTo>
                    <a:lnTo>
                      <a:pt x="4138" y="509"/>
                    </a:lnTo>
                    <a:lnTo>
                      <a:pt x="4142" y="513"/>
                    </a:lnTo>
                    <a:lnTo>
                      <a:pt x="4146" y="517"/>
                    </a:lnTo>
                    <a:lnTo>
                      <a:pt x="4150" y="513"/>
                    </a:lnTo>
                    <a:lnTo>
                      <a:pt x="4155" y="517"/>
                    </a:lnTo>
                    <a:lnTo>
                      <a:pt x="4159" y="513"/>
                    </a:lnTo>
                    <a:lnTo>
                      <a:pt x="4163" y="505"/>
                    </a:lnTo>
                    <a:lnTo>
                      <a:pt x="4167" y="509"/>
                    </a:lnTo>
                    <a:lnTo>
                      <a:pt x="4171" y="509"/>
                    </a:lnTo>
                    <a:lnTo>
                      <a:pt x="4176" y="505"/>
                    </a:lnTo>
                    <a:lnTo>
                      <a:pt x="4176" y="517"/>
                    </a:lnTo>
                    <a:lnTo>
                      <a:pt x="4180" y="517"/>
                    </a:lnTo>
                    <a:lnTo>
                      <a:pt x="4184" y="513"/>
                    </a:lnTo>
                    <a:lnTo>
                      <a:pt x="4188" y="509"/>
                    </a:lnTo>
                    <a:lnTo>
                      <a:pt x="4192" y="509"/>
                    </a:lnTo>
                    <a:lnTo>
                      <a:pt x="4197" y="517"/>
                    </a:lnTo>
                    <a:lnTo>
                      <a:pt x="4201" y="509"/>
                    </a:lnTo>
                    <a:lnTo>
                      <a:pt x="4205" y="509"/>
                    </a:lnTo>
                    <a:lnTo>
                      <a:pt x="4209" y="505"/>
                    </a:lnTo>
                    <a:lnTo>
                      <a:pt x="4213" y="509"/>
                    </a:lnTo>
                    <a:lnTo>
                      <a:pt x="4218" y="509"/>
                    </a:lnTo>
                    <a:lnTo>
                      <a:pt x="4222" y="513"/>
                    </a:lnTo>
                    <a:lnTo>
                      <a:pt x="4226" y="509"/>
                    </a:lnTo>
                    <a:lnTo>
                      <a:pt x="4230" y="505"/>
                    </a:lnTo>
                    <a:lnTo>
                      <a:pt x="4235" y="513"/>
                    </a:lnTo>
                    <a:lnTo>
                      <a:pt x="4239" y="517"/>
                    </a:lnTo>
                    <a:lnTo>
                      <a:pt x="4243" y="509"/>
                    </a:lnTo>
                    <a:lnTo>
                      <a:pt x="4247" y="509"/>
                    </a:lnTo>
                    <a:lnTo>
                      <a:pt x="4251" y="509"/>
                    </a:lnTo>
                    <a:lnTo>
                      <a:pt x="4256" y="505"/>
                    </a:lnTo>
                    <a:lnTo>
                      <a:pt x="4260" y="505"/>
                    </a:lnTo>
                    <a:lnTo>
                      <a:pt x="4264" y="505"/>
                    </a:lnTo>
                    <a:lnTo>
                      <a:pt x="4268" y="513"/>
                    </a:lnTo>
                    <a:lnTo>
                      <a:pt x="4272" y="513"/>
                    </a:lnTo>
                    <a:lnTo>
                      <a:pt x="4277" y="513"/>
                    </a:lnTo>
                    <a:lnTo>
                      <a:pt x="4281" y="513"/>
                    </a:lnTo>
                    <a:lnTo>
                      <a:pt x="4285" y="513"/>
                    </a:lnTo>
                    <a:lnTo>
                      <a:pt x="4289" y="513"/>
                    </a:lnTo>
                    <a:lnTo>
                      <a:pt x="4294" y="505"/>
                    </a:lnTo>
                    <a:lnTo>
                      <a:pt x="4298" y="513"/>
                    </a:lnTo>
                    <a:lnTo>
                      <a:pt x="4302" y="521"/>
                    </a:lnTo>
                    <a:lnTo>
                      <a:pt x="4306" y="505"/>
                    </a:lnTo>
                    <a:lnTo>
                      <a:pt x="4310" y="509"/>
                    </a:lnTo>
                    <a:lnTo>
                      <a:pt x="4315" y="513"/>
                    </a:lnTo>
                    <a:lnTo>
                      <a:pt x="4319" y="509"/>
                    </a:lnTo>
                    <a:lnTo>
                      <a:pt x="4323" y="513"/>
                    </a:lnTo>
                    <a:lnTo>
                      <a:pt x="4327" y="517"/>
                    </a:lnTo>
                    <a:lnTo>
                      <a:pt x="4331" y="509"/>
                    </a:lnTo>
                    <a:lnTo>
                      <a:pt x="4336" y="517"/>
                    </a:lnTo>
                    <a:lnTo>
                      <a:pt x="4340" y="509"/>
                    </a:lnTo>
                    <a:lnTo>
                      <a:pt x="4344" y="509"/>
                    </a:lnTo>
                    <a:lnTo>
                      <a:pt x="4348" y="509"/>
                    </a:lnTo>
                    <a:lnTo>
                      <a:pt x="4353" y="513"/>
                    </a:lnTo>
                    <a:lnTo>
                      <a:pt x="4357" y="521"/>
                    </a:lnTo>
                    <a:lnTo>
                      <a:pt x="4361" y="513"/>
                    </a:lnTo>
                    <a:lnTo>
                      <a:pt x="4365" y="505"/>
                    </a:lnTo>
                    <a:lnTo>
                      <a:pt x="4369" y="509"/>
                    </a:lnTo>
                    <a:lnTo>
                      <a:pt x="4374" y="513"/>
                    </a:lnTo>
                    <a:lnTo>
                      <a:pt x="4378" y="513"/>
                    </a:lnTo>
                    <a:lnTo>
                      <a:pt x="4382" y="517"/>
                    </a:lnTo>
                    <a:lnTo>
                      <a:pt x="4386" y="513"/>
                    </a:lnTo>
                    <a:lnTo>
                      <a:pt x="4390" y="521"/>
                    </a:lnTo>
                    <a:lnTo>
                      <a:pt x="4395" y="517"/>
                    </a:lnTo>
                    <a:lnTo>
                      <a:pt x="4399" y="509"/>
                    </a:lnTo>
                    <a:lnTo>
                      <a:pt x="4403" y="509"/>
                    </a:lnTo>
                    <a:lnTo>
                      <a:pt x="4407" y="517"/>
                    </a:lnTo>
                    <a:lnTo>
                      <a:pt x="4412" y="517"/>
                    </a:lnTo>
                    <a:lnTo>
                      <a:pt x="4416" y="517"/>
                    </a:lnTo>
                    <a:lnTo>
                      <a:pt x="4420" y="513"/>
                    </a:lnTo>
                    <a:lnTo>
                      <a:pt x="4424" y="509"/>
                    </a:lnTo>
                    <a:lnTo>
                      <a:pt x="4428" y="505"/>
                    </a:lnTo>
                    <a:lnTo>
                      <a:pt x="4433" y="505"/>
                    </a:lnTo>
                    <a:lnTo>
                      <a:pt x="4437" y="509"/>
                    </a:lnTo>
                    <a:lnTo>
                      <a:pt x="4441" y="517"/>
                    </a:lnTo>
                    <a:lnTo>
                      <a:pt x="4445" y="526"/>
                    </a:lnTo>
                    <a:lnTo>
                      <a:pt x="4449" y="496"/>
                    </a:lnTo>
                    <a:lnTo>
                      <a:pt x="4454" y="505"/>
                    </a:lnTo>
                    <a:lnTo>
                      <a:pt x="4458" y="517"/>
                    </a:lnTo>
                    <a:lnTo>
                      <a:pt x="4462" y="513"/>
                    </a:lnTo>
                    <a:lnTo>
                      <a:pt x="4466" y="509"/>
                    </a:lnTo>
                    <a:lnTo>
                      <a:pt x="4471" y="513"/>
                    </a:lnTo>
                    <a:lnTo>
                      <a:pt x="4475" y="509"/>
                    </a:lnTo>
                    <a:lnTo>
                      <a:pt x="4479" y="505"/>
                    </a:lnTo>
                    <a:lnTo>
                      <a:pt x="4483" y="513"/>
                    </a:lnTo>
                    <a:lnTo>
                      <a:pt x="4487" y="517"/>
                    </a:lnTo>
                    <a:lnTo>
                      <a:pt x="4492" y="513"/>
                    </a:lnTo>
                    <a:lnTo>
                      <a:pt x="4496" y="521"/>
                    </a:lnTo>
                    <a:lnTo>
                      <a:pt x="4500" y="513"/>
                    </a:lnTo>
                    <a:lnTo>
                      <a:pt x="4504" y="509"/>
                    </a:lnTo>
                    <a:lnTo>
                      <a:pt x="4508" y="509"/>
                    </a:lnTo>
                    <a:lnTo>
                      <a:pt x="4513" y="517"/>
                    </a:lnTo>
                    <a:lnTo>
                      <a:pt x="4517" y="513"/>
                    </a:lnTo>
                    <a:lnTo>
                      <a:pt x="4521" y="513"/>
                    </a:lnTo>
                    <a:lnTo>
                      <a:pt x="4525" y="513"/>
                    </a:lnTo>
                    <a:lnTo>
                      <a:pt x="4530" y="517"/>
                    </a:lnTo>
                    <a:lnTo>
                      <a:pt x="4534" y="521"/>
                    </a:lnTo>
                    <a:lnTo>
                      <a:pt x="4538" y="517"/>
                    </a:lnTo>
                    <a:lnTo>
                      <a:pt x="4542" y="517"/>
                    </a:lnTo>
                    <a:lnTo>
                      <a:pt x="4546" y="509"/>
                    </a:lnTo>
                    <a:lnTo>
                      <a:pt x="4551" y="509"/>
                    </a:lnTo>
                    <a:lnTo>
                      <a:pt x="4555" y="509"/>
                    </a:lnTo>
                    <a:lnTo>
                      <a:pt x="4559" y="513"/>
                    </a:lnTo>
                    <a:lnTo>
                      <a:pt x="4563" y="517"/>
                    </a:lnTo>
                    <a:lnTo>
                      <a:pt x="4567" y="517"/>
                    </a:lnTo>
                    <a:lnTo>
                      <a:pt x="4572" y="509"/>
                    </a:lnTo>
                    <a:lnTo>
                      <a:pt x="4576" y="513"/>
                    </a:lnTo>
                    <a:lnTo>
                      <a:pt x="4580" y="521"/>
                    </a:lnTo>
                    <a:lnTo>
                      <a:pt x="4584" y="517"/>
                    </a:lnTo>
                    <a:lnTo>
                      <a:pt x="4589" y="509"/>
                    </a:lnTo>
                    <a:lnTo>
                      <a:pt x="4593" y="513"/>
                    </a:lnTo>
                    <a:lnTo>
                      <a:pt x="4597" y="517"/>
                    </a:lnTo>
                    <a:lnTo>
                      <a:pt x="4601" y="509"/>
                    </a:lnTo>
                    <a:lnTo>
                      <a:pt x="4605" y="513"/>
                    </a:lnTo>
                    <a:lnTo>
                      <a:pt x="4610" y="513"/>
                    </a:lnTo>
                    <a:lnTo>
                      <a:pt x="4614" y="509"/>
                    </a:lnTo>
                    <a:lnTo>
                      <a:pt x="4618" y="513"/>
                    </a:lnTo>
                    <a:lnTo>
                      <a:pt x="4622" y="513"/>
                    </a:lnTo>
                    <a:lnTo>
                      <a:pt x="4626" y="517"/>
                    </a:lnTo>
                    <a:lnTo>
                      <a:pt x="4631" y="517"/>
                    </a:lnTo>
                    <a:lnTo>
                      <a:pt x="4635" y="526"/>
                    </a:lnTo>
                    <a:lnTo>
                      <a:pt x="4639" y="526"/>
                    </a:lnTo>
                    <a:lnTo>
                      <a:pt x="4643" y="517"/>
                    </a:lnTo>
                    <a:lnTo>
                      <a:pt x="4648" y="509"/>
                    </a:lnTo>
                    <a:lnTo>
                      <a:pt x="4648" y="530"/>
                    </a:lnTo>
                    <a:lnTo>
                      <a:pt x="4652" y="526"/>
                    </a:lnTo>
                    <a:lnTo>
                      <a:pt x="4656" y="517"/>
                    </a:lnTo>
                    <a:lnTo>
                      <a:pt x="4660" y="509"/>
                    </a:lnTo>
                    <a:lnTo>
                      <a:pt x="4664" y="513"/>
                    </a:lnTo>
                    <a:lnTo>
                      <a:pt x="4669" y="526"/>
                    </a:lnTo>
                    <a:lnTo>
                      <a:pt x="4673" y="517"/>
                    </a:lnTo>
                    <a:lnTo>
                      <a:pt x="4677" y="517"/>
                    </a:lnTo>
                    <a:lnTo>
                      <a:pt x="4681" y="517"/>
                    </a:lnTo>
                    <a:lnTo>
                      <a:pt x="4685" y="517"/>
                    </a:lnTo>
                    <a:lnTo>
                      <a:pt x="4690" y="526"/>
                    </a:lnTo>
                    <a:lnTo>
                      <a:pt x="4694" y="513"/>
                    </a:lnTo>
                    <a:lnTo>
                      <a:pt x="4698" y="509"/>
                    </a:lnTo>
                    <a:lnTo>
                      <a:pt x="4702" y="513"/>
                    </a:lnTo>
                    <a:lnTo>
                      <a:pt x="4706" y="521"/>
                    </a:lnTo>
                    <a:lnTo>
                      <a:pt x="4711" y="509"/>
                    </a:lnTo>
                    <a:lnTo>
                      <a:pt x="4711" y="526"/>
                    </a:lnTo>
                    <a:lnTo>
                      <a:pt x="4715" y="517"/>
                    </a:lnTo>
                    <a:lnTo>
                      <a:pt x="4719" y="517"/>
                    </a:lnTo>
                    <a:lnTo>
                      <a:pt x="4723" y="517"/>
                    </a:lnTo>
                    <a:lnTo>
                      <a:pt x="4728" y="517"/>
                    </a:lnTo>
                    <a:lnTo>
                      <a:pt x="4732" y="517"/>
                    </a:lnTo>
                    <a:lnTo>
                      <a:pt x="4736" y="513"/>
                    </a:lnTo>
                    <a:lnTo>
                      <a:pt x="4740" y="513"/>
                    </a:lnTo>
                    <a:lnTo>
                      <a:pt x="4740" y="526"/>
                    </a:lnTo>
                    <a:lnTo>
                      <a:pt x="4744" y="526"/>
                    </a:lnTo>
                    <a:lnTo>
                      <a:pt x="4749" y="526"/>
                    </a:lnTo>
                    <a:lnTo>
                      <a:pt x="4753" y="521"/>
                    </a:lnTo>
                    <a:lnTo>
                      <a:pt x="4757" y="517"/>
                    </a:lnTo>
                    <a:lnTo>
                      <a:pt x="4761" y="517"/>
                    </a:lnTo>
                    <a:lnTo>
                      <a:pt x="4765" y="521"/>
                    </a:lnTo>
                    <a:lnTo>
                      <a:pt x="4770" y="513"/>
                    </a:lnTo>
                    <a:lnTo>
                      <a:pt x="4774" y="530"/>
                    </a:lnTo>
                    <a:lnTo>
                      <a:pt x="4778" y="526"/>
                    </a:lnTo>
                    <a:lnTo>
                      <a:pt x="4782" y="513"/>
                    </a:lnTo>
                    <a:lnTo>
                      <a:pt x="4787" y="500"/>
                    </a:lnTo>
                    <a:lnTo>
                      <a:pt x="4791" y="521"/>
                    </a:lnTo>
                    <a:lnTo>
                      <a:pt x="4795" y="526"/>
                    </a:lnTo>
                    <a:lnTo>
                      <a:pt x="4799" y="517"/>
                    </a:lnTo>
                    <a:lnTo>
                      <a:pt x="4803" y="521"/>
                    </a:lnTo>
                    <a:lnTo>
                      <a:pt x="4808" y="521"/>
                    </a:lnTo>
                    <a:lnTo>
                      <a:pt x="4812" y="517"/>
                    </a:lnTo>
                    <a:lnTo>
                      <a:pt x="4816" y="534"/>
                    </a:lnTo>
                    <a:lnTo>
                      <a:pt x="4820" y="517"/>
                    </a:lnTo>
                    <a:lnTo>
                      <a:pt x="4824" y="517"/>
                    </a:lnTo>
                    <a:lnTo>
                      <a:pt x="4829" y="517"/>
                    </a:lnTo>
                    <a:lnTo>
                      <a:pt x="4833" y="526"/>
                    </a:lnTo>
                    <a:lnTo>
                      <a:pt x="4837" y="534"/>
                    </a:lnTo>
                    <a:lnTo>
                      <a:pt x="4841" y="526"/>
                    </a:lnTo>
                    <a:lnTo>
                      <a:pt x="4846" y="513"/>
                    </a:lnTo>
                    <a:lnTo>
                      <a:pt x="4850" y="517"/>
                    </a:lnTo>
                    <a:lnTo>
                      <a:pt x="4854" y="513"/>
                    </a:lnTo>
                    <a:lnTo>
                      <a:pt x="4858" y="513"/>
                    </a:lnTo>
                    <a:lnTo>
                      <a:pt x="4862" y="521"/>
                    </a:lnTo>
                    <a:lnTo>
                      <a:pt x="4867" y="526"/>
                    </a:lnTo>
                    <a:lnTo>
                      <a:pt x="4871" y="521"/>
                    </a:lnTo>
                    <a:lnTo>
                      <a:pt x="4875" y="513"/>
                    </a:lnTo>
                    <a:lnTo>
                      <a:pt x="4879" y="538"/>
                    </a:lnTo>
                    <a:lnTo>
                      <a:pt x="4883" y="530"/>
                    </a:lnTo>
                    <a:lnTo>
                      <a:pt x="4888" y="526"/>
                    </a:lnTo>
                    <a:lnTo>
                      <a:pt x="4892" y="517"/>
                    </a:lnTo>
                    <a:lnTo>
                      <a:pt x="4896" y="517"/>
                    </a:lnTo>
                    <a:lnTo>
                      <a:pt x="4900" y="530"/>
                    </a:lnTo>
                    <a:lnTo>
                      <a:pt x="4905" y="513"/>
                    </a:lnTo>
                    <a:lnTo>
                      <a:pt x="4909" y="521"/>
                    </a:lnTo>
                    <a:lnTo>
                      <a:pt x="4913" y="513"/>
                    </a:lnTo>
                    <a:lnTo>
                      <a:pt x="4917" y="534"/>
                    </a:lnTo>
                    <a:lnTo>
                      <a:pt x="4921" y="534"/>
                    </a:lnTo>
                    <a:lnTo>
                      <a:pt x="4926" y="530"/>
                    </a:lnTo>
                    <a:lnTo>
                      <a:pt x="4930" y="521"/>
                    </a:lnTo>
                    <a:lnTo>
                      <a:pt x="4930" y="538"/>
                    </a:lnTo>
                    <a:lnTo>
                      <a:pt x="4934" y="526"/>
                    </a:lnTo>
                    <a:lnTo>
                      <a:pt x="4938" y="530"/>
                    </a:lnTo>
                    <a:lnTo>
                      <a:pt x="4942" y="530"/>
                    </a:lnTo>
                    <a:lnTo>
                      <a:pt x="4947" y="526"/>
                    </a:lnTo>
                    <a:lnTo>
                      <a:pt x="4951" y="530"/>
                    </a:lnTo>
                    <a:lnTo>
                      <a:pt x="4955" y="530"/>
                    </a:lnTo>
                    <a:lnTo>
                      <a:pt x="4959" y="526"/>
                    </a:lnTo>
                    <a:lnTo>
                      <a:pt x="4964" y="526"/>
                    </a:lnTo>
                    <a:lnTo>
                      <a:pt x="4968" y="526"/>
                    </a:lnTo>
                    <a:lnTo>
                      <a:pt x="4972" y="530"/>
                    </a:lnTo>
                    <a:lnTo>
                      <a:pt x="4976" y="521"/>
                    </a:lnTo>
                    <a:lnTo>
                      <a:pt x="4980" y="521"/>
                    </a:lnTo>
                  </a:path>
                </a:pathLst>
              </a:custGeom>
              <a:noFill/>
              <a:ln w="9525">
                <a:solidFill>
                  <a:schemeClr val="tx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20">
                <a:extLst>
                  <a:ext uri="{FF2B5EF4-FFF2-40B4-BE49-F238E27FC236}">
                    <a16:creationId xmlns:a16="http://schemas.microsoft.com/office/drawing/2014/main" id="{11E0AC75-53DA-4768-A2DA-FE9982005A81}"/>
                  </a:ext>
                </a:extLst>
              </p:cNvPr>
              <p:cNvSpPr>
                <a:spLocks noChangeArrowheads="1"/>
              </p:cNvSpPr>
              <p:nvPr/>
            </p:nvSpPr>
            <p:spPr bwMode="auto">
              <a:xfrm>
                <a:off x="522292" y="0"/>
                <a:ext cx="7905750" cy="4348162"/>
              </a:xfrm>
              <a:prstGeom prst="rect">
                <a:avLst/>
              </a:prstGeom>
              <a:noFill/>
              <a:ln w="1270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24">
              <a:extLst>
                <a:ext uri="{FF2B5EF4-FFF2-40B4-BE49-F238E27FC236}">
                  <a16:creationId xmlns:a16="http://schemas.microsoft.com/office/drawing/2014/main" id="{5A985C91-CA30-44A0-A006-D35FE5159574}"/>
                </a:ext>
              </a:extLst>
            </p:cNvPr>
            <p:cNvSpPr txBox="1"/>
            <p:nvPr/>
          </p:nvSpPr>
          <p:spPr>
            <a:xfrm>
              <a:off x="7405287" y="3277847"/>
              <a:ext cx="1057160" cy="698332"/>
            </a:xfrm>
            <a:prstGeom prst="rect">
              <a:avLst/>
            </a:prstGeom>
            <a:noFill/>
          </p:spPr>
          <p:txBody>
            <a:bodyPr wrap="square" rtlCol="0">
              <a:noAutofit/>
            </a:bodyPr>
            <a:lstStyle/>
            <a:p>
              <a:pPr marL="0" marR="0" algn="just">
                <a:spcBef>
                  <a:spcPts val="0"/>
                </a:spcBef>
                <a:spcAft>
                  <a:spcPts val="0"/>
                </a:spcAft>
              </a:pP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LiOH</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sp>
          <p:nvSpPr>
            <p:cNvPr id="12" name="TextBox 126">
              <a:extLst>
                <a:ext uri="{FF2B5EF4-FFF2-40B4-BE49-F238E27FC236}">
                  <a16:creationId xmlns:a16="http://schemas.microsoft.com/office/drawing/2014/main" id="{02DB64CA-2941-4C17-B25A-C12CAB497C51}"/>
                </a:ext>
              </a:extLst>
            </p:cNvPr>
            <p:cNvSpPr txBox="1"/>
            <p:nvPr/>
          </p:nvSpPr>
          <p:spPr>
            <a:xfrm>
              <a:off x="7411656" y="2084758"/>
              <a:ext cx="949376" cy="728281"/>
            </a:xfrm>
            <a:prstGeom prst="rect">
              <a:avLst/>
            </a:prstGeom>
            <a:noFill/>
          </p:spPr>
          <p:txBody>
            <a:bodyPr wrap="square" rtlCol="0">
              <a:noAutofit/>
            </a:bodyPr>
            <a:lstStyle/>
            <a:p>
              <a:pPr marL="0" marR="0" algn="just">
                <a:spcBef>
                  <a:spcPts val="0"/>
                </a:spcBef>
                <a:spcAft>
                  <a:spcPts val="0"/>
                </a:spcAft>
              </a:pP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KOH</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sp>
          <p:nvSpPr>
            <p:cNvPr id="13" name="TextBox 127">
              <a:extLst>
                <a:ext uri="{FF2B5EF4-FFF2-40B4-BE49-F238E27FC236}">
                  <a16:creationId xmlns:a16="http://schemas.microsoft.com/office/drawing/2014/main" id="{4683B05C-3812-4587-A501-ACCB0BB8E04C}"/>
                </a:ext>
              </a:extLst>
            </p:cNvPr>
            <p:cNvSpPr txBox="1"/>
            <p:nvPr/>
          </p:nvSpPr>
          <p:spPr>
            <a:xfrm>
              <a:off x="7418679" y="1066043"/>
              <a:ext cx="1626525" cy="700672"/>
            </a:xfrm>
            <a:prstGeom prst="rect">
              <a:avLst/>
            </a:prstGeom>
            <a:noFill/>
          </p:spPr>
          <p:txBody>
            <a:bodyPr wrap="square" rtlCol="0">
              <a:noAutofit/>
            </a:bodyPr>
            <a:lstStyle/>
            <a:p>
              <a:pPr marL="0" marR="0" algn="just">
                <a:spcBef>
                  <a:spcPts val="0"/>
                </a:spcBef>
                <a:spcAft>
                  <a:spcPts val="0"/>
                </a:spcAft>
              </a:pPr>
              <a:r>
                <a:rPr lang="en-US"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NaOH</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cxnSp>
          <p:nvCxnSpPr>
            <p:cNvPr id="14" name="Straight Connector 13">
              <a:extLst>
                <a:ext uri="{FF2B5EF4-FFF2-40B4-BE49-F238E27FC236}">
                  <a16:creationId xmlns:a16="http://schemas.microsoft.com/office/drawing/2014/main" id="{48DF949C-479C-4949-94FE-A4D9AC75641A}"/>
                </a:ext>
              </a:extLst>
            </p:cNvPr>
            <p:cNvCxnSpPr>
              <a:cxnSpLocks/>
            </p:cNvCxnSpPr>
            <p:nvPr/>
          </p:nvCxnSpPr>
          <p:spPr>
            <a:xfrm>
              <a:off x="553448" y="4348559"/>
              <a:ext cx="7937798" cy="162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D48E16-6659-4918-970B-C7B4DDEE1675}"/>
                </a:ext>
              </a:extLst>
            </p:cNvPr>
            <p:cNvCxnSpPr/>
            <p:nvPr/>
          </p:nvCxnSpPr>
          <p:spPr>
            <a:xfrm flipH="1">
              <a:off x="522204" y="-517690"/>
              <a:ext cx="31244" cy="48814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5145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11601</TotalTime>
  <Words>1958</Words>
  <Application>Microsoft Office PowerPoint</Application>
  <PresentationFormat>On-screen Show (4:3)</PresentationFormat>
  <Paragraphs>208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Comic Sans MS</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1</cp:lastModifiedBy>
  <cp:revision>96</cp:revision>
  <dcterms:created xsi:type="dcterms:W3CDTF">2017-05-27T02:37:01Z</dcterms:created>
  <dcterms:modified xsi:type="dcterms:W3CDTF">2021-02-05T13:25:45Z</dcterms:modified>
</cp:coreProperties>
</file>