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4" r:id="rId1"/>
  </p:sldMasterIdLst>
  <p:sldIdLst>
    <p:sldId id="256" r:id="rId2"/>
    <p:sldId id="258" r:id="rId3"/>
    <p:sldId id="261" r:id="rId4"/>
    <p:sldId id="265" r:id="rId5"/>
    <p:sldId id="264" r:id="rId6"/>
    <p:sldId id="266" r:id="rId7"/>
    <p:sldId id="267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7B7C"/>
    <a:srgbClr val="EAEAEA"/>
    <a:srgbClr val="FCFBF2"/>
    <a:srgbClr val="000000"/>
    <a:srgbClr val="EBE4AF"/>
    <a:srgbClr val="EBFFFF"/>
    <a:srgbClr val="073759"/>
    <a:srgbClr val="CCFF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44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../embeddings/oleObject7.bin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../embeddings/oleObject8.bin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9.bin"/><Relationship Id="rId1" Type="http://schemas.openxmlformats.org/officeDocument/2006/relationships/themeOverride" Target="../theme/themeOverride12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2.bin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3.bin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4.bin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../embeddings/oleObject5.bin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../embeddings/oleObject6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Au</a:t>
            </a:r>
          </a:p>
        </c:rich>
      </c:tx>
      <c:layout>
        <c:manualLayout>
          <c:xMode val="edge"/>
          <c:yMode val="edge"/>
          <c:x val="0.87738984355203531"/>
          <c:y val="5.03989920201596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4829007347970007E-2"/>
          <c:y val="4.7040376323010585E-2"/>
          <c:w val="0.82166123024318505"/>
          <c:h val="0.82115520546211618"/>
        </c:manualLayout>
      </c:layout>
      <c:bar3DChart>
        <c:barDir val="bar"/>
        <c:grouping val="stacked"/>
        <c:varyColors val="0"/>
        <c:ser>
          <c:idx val="0"/>
          <c:order val="0"/>
          <c:tx>
            <c:v>водор</c:v>
          </c:tx>
          <c:spPr>
            <a:solidFill>
              <a:srgbClr val="00B0F0"/>
            </a:solidFill>
            <a:ln>
              <a:solidFill>
                <a:sysClr val="windowText" lastClr="000000"/>
              </a:solidFill>
            </a:ln>
            <a:effectLst/>
            <a:sp3d>
              <a:contourClr>
                <a:sysClr val="windowText" lastClr="000000"/>
              </a:contourClr>
            </a:sp3d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7C9-4E02-8935-CC6F073960C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7C9-4E02-8935-CC6F073960CC}"/>
              </c:ext>
            </c:extLst>
          </c:dPt>
          <c:cat>
            <c:strLit>
              <c:ptCount val="3"/>
              <c:pt idx="0">
                <c:v>С</c:v>
              </c:pt>
              <c:pt idx="1">
                <c:v>Bf</c:v>
              </c:pt>
              <c:pt idx="2">
                <c:v>E</c:v>
              </c:pt>
            </c:strLit>
          </c:cat>
          <c:val>
            <c:numRef>
              <c:f>Диссер!$A$70:$A$72</c:f>
              <c:numCache>
                <c:formatCode>General</c:formatCode>
                <c:ptCount val="3"/>
                <c:pt idx="0">
                  <c:v>12.243874231561172</c:v>
                </c:pt>
                <c:pt idx="1">
                  <c:v>10.919114450644841</c:v>
                </c:pt>
                <c:pt idx="2">
                  <c:v>37.813583147617983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C9-4E02-8935-CC6F073960CC}"/>
            </c:ext>
          </c:extLst>
        </c:ser>
        <c:ser>
          <c:idx val="1"/>
          <c:order val="1"/>
          <c:tx>
            <c:v>сорб</c:v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cat>
            <c:strLit>
              <c:ptCount val="3"/>
              <c:pt idx="0">
                <c:v>С</c:v>
              </c:pt>
              <c:pt idx="1">
                <c:v>Bf</c:v>
              </c:pt>
              <c:pt idx="2">
                <c:v>E</c:v>
              </c:pt>
            </c:strLit>
          </c:cat>
          <c:val>
            <c:numRef>
              <c:f>Диссер!$B$70:$B$72</c:f>
              <c:numCache>
                <c:formatCode>General</c:formatCode>
                <c:ptCount val="3"/>
                <c:pt idx="0">
                  <c:v>3.7757381926595106</c:v>
                </c:pt>
                <c:pt idx="1">
                  <c:v>5.4067471296895002</c:v>
                </c:pt>
                <c:pt idx="2">
                  <c:v>1.7921877975820959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7C9-4E02-8935-CC6F073960CC}"/>
            </c:ext>
          </c:extLst>
        </c:ser>
        <c:ser>
          <c:idx val="2"/>
          <c:order val="2"/>
          <c:tx>
            <c:v>с.сорб</c:v>
          </c:tx>
          <c:spPr>
            <a:solidFill>
              <a:srgbClr val="FFC000">
                <a:lumMod val="60000"/>
                <a:lumOff val="40000"/>
              </a:srgbClr>
            </a:solidFill>
            <a:ln>
              <a:noFill/>
            </a:ln>
            <a:effectLst/>
            <a:sp3d/>
          </c:spPr>
          <c:invertIfNegative val="0"/>
          <c:cat>
            <c:strLit>
              <c:ptCount val="3"/>
              <c:pt idx="0">
                <c:v>С</c:v>
              </c:pt>
              <c:pt idx="1">
                <c:v>Bf</c:v>
              </c:pt>
              <c:pt idx="2">
                <c:v>E</c:v>
              </c:pt>
            </c:strLit>
          </c:cat>
          <c:val>
            <c:numRef>
              <c:f>Диссер!$C$70:$C$72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7C9-4E02-8935-CC6F073960CC}"/>
            </c:ext>
          </c:extLst>
        </c:ser>
        <c:ser>
          <c:idx val="3"/>
          <c:order val="3"/>
          <c:tx>
            <c:v>орг</c:v>
          </c:tx>
          <c:spPr>
            <a:solidFill>
              <a:srgbClr val="CCC1DA"/>
            </a:solidFill>
            <a:ln>
              <a:solidFill>
                <a:sysClr val="windowText" lastClr="000000"/>
              </a:solidFill>
            </a:ln>
            <a:effectLst/>
            <a:sp3d>
              <a:contourClr>
                <a:sysClr val="windowText" lastClr="000000"/>
              </a:contourClr>
            </a:sp3d>
          </c:spPr>
          <c:invertIfNegative val="0"/>
          <c:cat>
            <c:strLit>
              <c:ptCount val="3"/>
              <c:pt idx="0">
                <c:v>С</c:v>
              </c:pt>
              <c:pt idx="1">
                <c:v>Bf</c:v>
              </c:pt>
              <c:pt idx="2">
                <c:v>E</c:v>
              </c:pt>
            </c:strLit>
          </c:cat>
          <c:val>
            <c:numRef>
              <c:f>Диссер!$D$70:$D$72</c:f>
              <c:numCache>
                <c:formatCode>General</c:formatCode>
                <c:ptCount val="3"/>
                <c:pt idx="0">
                  <c:v>39.226984756015675</c:v>
                </c:pt>
                <c:pt idx="1">
                  <c:v>22.20839982448204</c:v>
                </c:pt>
                <c:pt idx="2">
                  <c:v>19.451070390559856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7C9-4E02-8935-CC6F073960CC}"/>
            </c:ext>
          </c:extLst>
        </c:ser>
        <c:ser>
          <c:idx val="4"/>
          <c:order val="4"/>
          <c:tx>
            <c:v>карб</c:v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cat>
            <c:strLit>
              <c:ptCount val="3"/>
              <c:pt idx="0">
                <c:v>С</c:v>
              </c:pt>
              <c:pt idx="1">
                <c:v>Bf</c:v>
              </c:pt>
              <c:pt idx="2">
                <c:v>E</c:v>
              </c:pt>
            </c:strLit>
          </c:cat>
          <c:val>
            <c:numRef>
              <c:f>Диссер!$E$70:$E$72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7C9-4E02-8935-CC6F073960CC}"/>
            </c:ext>
          </c:extLst>
        </c:ser>
        <c:ser>
          <c:idx val="5"/>
          <c:order val="5"/>
          <c:tx>
            <c:v>железо</c:v>
          </c:tx>
          <c:spPr>
            <a:solidFill>
              <a:srgbClr val="ED7D31">
                <a:lumMod val="60000"/>
                <a:lumOff val="40000"/>
              </a:srgbClr>
            </a:solidFill>
            <a:ln>
              <a:noFill/>
            </a:ln>
            <a:effectLst/>
            <a:sp3d/>
          </c:spPr>
          <c:invertIfNegative val="0"/>
          <c:cat>
            <c:strLit>
              <c:ptCount val="3"/>
              <c:pt idx="0">
                <c:v>С</c:v>
              </c:pt>
              <c:pt idx="1">
                <c:v>Bf</c:v>
              </c:pt>
              <c:pt idx="2">
                <c:v>E</c:v>
              </c:pt>
            </c:strLit>
          </c:cat>
          <c:val>
            <c:numRef>
              <c:f>Диссер!$F$70:$F$72</c:f>
              <c:numCache>
                <c:formatCode>General</c:formatCode>
                <c:ptCount val="3"/>
                <c:pt idx="0">
                  <c:v>9.4372528416051384</c:v>
                </c:pt>
                <c:pt idx="1">
                  <c:v>14.949696682613672</c:v>
                </c:pt>
                <c:pt idx="2">
                  <c:v>2.4106417278070538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7C9-4E02-8935-CC6F073960CC}"/>
            </c:ext>
          </c:extLst>
        </c:ser>
        <c:ser>
          <c:idx val="6"/>
          <c:order val="6"/>
          <c:tx>
            <c:v>остат</c:v>
          </c:tx>
          <c:spPr>
            <a:solidFill>
              <a:srgbClr val="FFC000">
                <a:lumMod val="75000"/>
              </a:srgbClr>
            </a:solidFill>
            <a:ln>
              <a:solidFill>
                <a:sysClr val="windowText" lastClr="000000"/>
              </a:solidFill>
            </a:ln>
            <a:effectLst/>
            <a:sp3d>
              <a:contourClr>
                <a:sysClr val="windowText" lastClr="000000"/>
              </a:contourClr>
            </a:sp3d>
          </c:spPr>
          <c:invertIfNegative val="0"/>
          <c:cat>
            <c:strLit>
              <c:ptCount val="3"/>
              <c:pt idx="0">
                <c:v>С</c:v>
              </c:pt>
              <c:pt idx="1">
                <c:v>Bf</c:v>
              </c:pt>
              <c:pt idx="2">
                <c:v>E</c:v>
              </c:pt>
            </c:strLit>
          </c:cat>
          <c:val>
            <c:numRef>
              <c:f>Диссер!$G$70:$G$72</c:f>
              <c:numCache>
                <c:formatCode>General</c:formatCode>
                <c:ptCount val="3"/>
                <c:pt idx="0">
                  <c:v>35.416834903766073</c:v>
                </c:pt>
                <c:pt idx="1">
                  <c:v>46.592962856137682</c:v>
                </c:pt>
                <c:pt idx="2">
                  <c:v>38.63547568268438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7C9-4E02-8935-CC6F073960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204703616"/>
        <c:axId val="204705152"/>
        <c:axId val="0"/>
      </c:bar3DChart>
      <c:catAx>
        <c:axId val="2047036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04705152"/>
        <c:crosses val="autoZero"/>
        <c:auto val="1"/>
        <c:lblAlgn val="ctr"/>
        <c:lblOffset val="100"/>
        <c:noMultiLvlLbl val="0"/>
      </c:catAx>
      <c:valAx>
        <c:axId val="204705152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0.89659866969698632"/>
              <c:y val="0.6949715566228467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04703616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>
          <a:latin typeface="Palatino Linotype" panose="0204050205050503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714972114018564"/>
          <c:y val="7.0063694267515922E-2"/>
          <c:w val="0.72992626098166802"/>
          <c:h val="0.69131501078288782"/>
        </c:manualLayout>
      </c:layout>
      <c:bar3DChart>
        <c:barDir val="bar"/>
        <c:grouping val="clustered"/>
        <c:varyColors val="0"/>
        <c:ser>
          <c:idx val="0"/>
          <c:order val="0"/>
          <c:tx>
            <c:v> С</c:v>
          </c:tx>
          <c:spPr>
            <a:pattFill prst="pct10">
              <a:fgClr>
                <a:srgbClr val="CCCC00"/>
              </a:fgClr>
              <a:bgClr>
                <a:sysClr val="window" lastClr="FFFFFF"/>
              </a:bgClr>
            </a:pattFill>
            <a:ln>
              <a:solidFill>
                <a:sysClr val="windowText" lastClr="000000"/>
              </a:solidFill>
            </a:ln>
            <a:effectLst/>
            <a:sp3d>
              <a:contourClr>
                <a:sysClr val="windowText" lastClr="000000"/>
              </a:contourClr>
            </a:sp3d>
          </c:spPr>
          <c:invertIfNegative val="0"/>
          <c:dLbls>
            <c:dLbl>
              <c:idx val="2"/>
              <c:layout>
                <c:manualLayout>
                  <c:x val="-3.0555555555555454E-2"/>
                  <c:y val="0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38,9</a:t>
                    </a:r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0-47BF-43F3-B098-C279511EB8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3"/>
              <c:pt idx="0">
                <c:v>3</c:v>
              </c:pt>
              <c:pt idx="1">
                <c:v>2</c:v>
              </c:pt>
              <c:pt idx="2">
                <c:v>1</c:v>
              </c:pt>
            </c:numLit>
          </c:cat>
          <c:val>
            <c:numRef>
              <c:f>(Н.Пески!$J$40,Н.Пески!$J$37,Н.Пески!$J$34)</c:f>
              <c:numCache>
                <c:formatCode>0.000</c:formatCode>
                <c:ptCount val="3"/>
                <c:pt idx="0">
                  <c:v>0.18287364501410303</c:v>
                </c:pt>
                <c:pt idx="1">
                  <c:v>0.47373417544010998</c:v>
                </c:pt>
                <c:pt idx="2">
                  <c:v>38.941704735381194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BF-43F3-B098-C279511EB8DC}"/>
            </c:ext>
          </c:extLst>
        </c:ser>
        <c:ser>
          <c:idx val="1"/>
          <c:order val="1"/>
          <c:tx>
            <c:v>Bf</c:v>
          </c:tx>
          <c:spPr>
            <a:pattFill prst="pct70">
              <a:fgClr>
                <a:srgbClr val="CCCC00"/>
              </a:fgClr>
              <a:bgClr>
                <a:sysClr val="window" lastClr="FFFFFF"/>
              </a:bgClr>
            </a:pattFill>
            <a:ln>
              <a:solidFill>
                <a:sysClr val="windowText" lastClr="000000"/>
              </a:solidFill>
            </a:ln>
            <a:effectLst/>
            <a:sp3d>
              <a:contourClr>
                <a:sysClr val="windowText" lastClr="000000"/>
              </a:contourClr>
            </a:sp3d>
          </c:spPr>
          <c:invertIfNegative val="0"/>
          <c:cat>
            <c:numLit>
              <c:formatCode>General</c:formatCode>
              <c:ptCount val="3"/>
              <c:pt idx="0">
                <c:v>3</c:v>
              </c:pt>
              <c:pt idx="1">
                <c:v>2</c:v>
              </c:pt>
              <c:pt idx="2">
                <c:v>1</c:v>
              </c:pt>
            </c:numLit>
          </c:cat>
          <c:val>
            <c:numRef>
              <c:f>(Н.Пески!$J$39,Н.Пески!$J$36,Н.Пески!$J$33)</c:f>
              <c:numCache>
                <c:formatCode>0.000</c:formatCode>
                <c:ptCount val="3"/>
                <c:pt idx="0">
                  <c:v>1.2747158505912701</c:v>
                </c:pt>
                <c:pt idx="1">
                  <c:v>0.46155737843253997</c:v>
                </c:pt>
                <c:pt idx="2">
                  <c:v>8.5777390020376174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BF-43F3-B098-C279511EB8DC}"/>
            </c:ext>
          </c:extLst>
        </c:ser>
        <c:ser>
          <c:idx val="2"/>
          <c:order val="2"/>
          <c:tx>
            <c:v>E</c:v>
          </c:tx>
          <c:spPr>
            <a:pattFill prst="pct30">
              <a:fgClr>
                <a:srgbClr val="CCCC00"/>
              </a:fgClr>
              <a:bgClr>
                <a:sysClr val="window" lastClr="FFFFFF"/>
              </a:bgClr>
            </a:pattFill>
            <a:ln>
              <a:solidFill>
                <a:sysClr val="windowText" lastClr="000000"/>
              </a:solidFill>
            </a:ln>
            <a:effectLst/>
            <a:sp3d>
              <a:contourClr>
                <a:sysClr val="windowText" lastClr="000000"/>
              </a:contourClr>
            </a:sp3d>
          </c:spPr>
          <c:invertIfNegative val="0"/>
          <c:cat>
            <c:numLit>
              <c:formatCode>General</c:formatCode>
              <c:ptCount val="3"/>
              <c:pt idx="0">
                <c:v>3</c:v>
              </c:pt>
              <c:pt idx="1">
                <c:v>2</c:v>
              </c:pt>
              <c:pt idx="2">
                <c:v>1</c:v>
              </c:pt>
            </c:numLit>
          </c:cat>
          <c:val>
            <c:numRef>
              <c:f>(Н.Пески!$J$38,Н.Пески!$J$35,Н.Пески!$J$32)</c:f>
              <c:numCache>
                <c:formatCode>0.000</c:formatCode>
                <c:ptCount val="3"/>
                <c:pt idx="0">
                  <c:v>0.14098528844688668</c:v>
                </c:pt>
                <c:pt idx="1">
                  <c:v>0.27669962257087899</c:v>
                </c:pt>
                <c:pt idx="2">
                  <c:v>0.62184342342536658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7BF-43F3-B098-C279511EB8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33808864"/>
        <c:axId val="834053248"/>
        <c:axId val="0"/>
      </c:bar3DChart>
      <c:catAx>
        <c:axId val="83380886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pPr>
                <a:r>
                  <a:rPr lang="en-US">
                    <a:solidFill>
                      <a:sysClr val="windowText" lastClr="000000"/>
                    </a:solidFill>
                    <a:latin typeface="Palatino Linotype" panose="02040502050505030304" pitchFamily="18" charset="0"/>
                  </a:rPr>
                  <a:t>Profile</a:t>
                </a:r>
                <a:endParaRPr lang="ru-RU">
                  <a:solidFill>
                    <a:sysClr val="windowText" lastClr="000000"/>
                  </a:solidFill>
                  <a:latin typeface="Palatino Linotype" panose="02040502050505030304" pitchFamily="18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Palatino Linotype" panose="02040502050505030304" pitchFamily="18" charset="0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endParaRPr lang="ru-RU"/>
          </a:p>
        </c:txPr>
        <c:crossAx val="834053248"/>
        <c:crosses val="autoZero"/>
        <c:auto val="1"/>
        <c:lblAlgn val="ctr"/>
        <c:lblOffset val="100"/>
        <c:noMultiLvlLbl val="0"/>
      </c:catAx>
      <c:valAx>
        <c:axId val="834053248"/>
        <c:scaling>
          <c:orientation val="minMax"/>
          <c:max val="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pPr>
                <a:r>
                  <a:rPr lang="en-US">
                    <a:solidFill>
                      <a:sysClr val="windowText" lastClr="000000"/>
                    </a:solidFill>
                    <a:latin typeface="Palatino Linotype" panose="02040502050505030304" pitchFamily="18" charset="0"/>
                  </a:rPr>
                  <a:t>ppm</a:t>
                </a:r>
                <a:endParaRPr lang="ru-RU">
                  <a:solidFill>
                    <a:sysClr val="windowText" lastClr="000000"/>
                  </a:solidFill>
                  <a:latin typeface="Palatino Linotype" panose="02040502050505030304" pitchFamily="18" charset="0"/>
                </a:endParaRPr>
              </a:p>
            </c:rich>
          </c:tx>
          <c:layout>
            <c:manualLayout>
              <c:xMode val="edge"/>
              <c:yMode val="edge"/>
              <c:x val="0.87367678193366272"/>
              <c:y val="0.665824765534881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Palatino Linotype" panose="02040502050505030304" pitchFamily="18" charset="0"/>
                  <a:ea typeface="+mn-ea"/>
                  <a:cs typeface="+mn-cs"/>
                </a:defRPr>
              </a:pPr>
              <a:endParaRPr lang="ru-RU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endParaRPr lang="ru-RU"/>
          </a:p>
        </c:txPr>
        <c:crossAx val="833808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297632608909069"/>
          <c:y val="0.86609258237624753"/>
          <c:w val="0.31286607875497568"/>
          <c:h val="0.114799137368975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Palatino Linotype" panose="0204050205050503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Palatino Linotype" panose="0204050205050503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dirty="0"/>
              <a:t>As</a:t>
            </a:r>
          </a:p>
        </c:rich>
      </c:tx>
      <c:layout>
        <c:manualLayout>
          <c:xMode val="edge"/>
          <c:yMode val="edge"/>
          <c:x val="0.92390706736812234"/>
          <c:y val="2.07522697795071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Palatino Linotype" panose="0204050205050503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74838145231846"/>
          <c:y val="4.8750000000000009E-2"/>
          <c:w val="0.763109142607174"/>
          <c:h val="0.84385061242344694"/>
        </c:manualLayout>
      </c:layout>
      <c:line3DChart>
        <c:grouping val="standard"/>
        <c:varyColors val="0"/>
        <c:ser>
          <c:idx val="0"/>
          <c:order val="0"/>
          <c:spPr>
            <a:gradFill flip="none" rotWithShape="1">
              <a:gsLst>
                <a:gs pos="0">
                  <a:schemeClr val="accent1">
                    <a:lumMod val="5000"/>
                    <a:lumOff val="95000"/>
                    <a:alpha val="9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700000" scaled="1"/>
              <a:tileRect/>
            </a:gra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dLbls>
            <c:dLbl>
              <c:idx val="0"/>
              <c:layout>
                <c:manualLayout>
                  <c:x val="-2.1488174457602757E-2"/>
                  <c:y val="-0.1018518518518519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</a:t>
                    </a:r>
                  </a:p>
                  <a:p>
                    <a:r>
                      <a:rPr lang="en-US" b="1"/>
                      <a:t>15.3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01EA-40FF-A65A-0714DA83F8A3}"/>
                </c:ext>
              </c:extLst>
            </c:dLbl>
            <c:dLbl>
              <c:idx val="1"/>
              <c:layout>
                <c:manualLayout>
                  <c:x val="-2.0945172265267657E-2"/>
                  <c:y val="-0.11342592592592601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10</a:t>
                    </a:r>
                  </a:p>
                  <a:p>
                    <a:r>
                      <a:rPr lang="en-US" b="1"/>
                      <a:t>8.8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823417816473003E-2"/>
                      <c:h val="0.14315434529017207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01EA-40FF-A65A-0714DA83F8A3}"/>
                </c:ext>
              </c:extLst>
            </c:dLbl>
            <c:dLbl>
              <c:idx val="2"/>
              <c:layout>
                <c:manualLayout>
                  <c:x val="-2.3084465394499321E-2"/>
                  <c:y val="-7.87037037037037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25</a:t>
                    </a:r>
                  </a:p>
                  <a:p>
                    <a:r>
                      <a:rPr lang="en-US" b="1"/>
                      <a:t>10.0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01EA-40FF-A65A-0714DA83F8A3}"/>
                </c:ext>
              </c:extLst>
            </c:dLbl>
            <c:dLbl>
              <c:idx val="3"/>
              <c:layout>
                <c:manualLayout>
                  <c:x val="-3.2918515794007709E-2"/>
                  <c:y val="-0.1111111111111111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40</a:t>
                    </a:r>
                  </a:p>
                  <a:p>
                    <a:r>
                      <a:rPr lang="en-US" b="1"/>
                      <a:t>7.7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7740443016227152E-2"/>
                      <c:h val="0.1477839749198016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01EA-40FF-A65A-0714DA83F8A3}"/>
                </c:ext>
              </c:extLst>
            </c:dLbl>
            <c:dLbl>
              <c:idx val="4"/>
              <c:layout>
                <c:manualLayout>
                  <c:x val="-1.9444444444444545E-2"/>
                  <c:y val="-6.481481481481481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50</a:t>
                    </a:r>
                  </a:p>
                  <a:p>
                    <a:r>
                      <a:rPr lang="en-US" b="1"/>
                      <a:t>15.2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01EA-40FF-A65A-0714DA83F8A3}"/>
                </c:ext>
              </c:extLst>
            </c:dLbl>
            <c:dLbl>
              <c:idx val="5"/>
              <c:layout>
                <c:manualLayout>
                  <c:x val="-3.8569610267677822E-2"/>
                  <c:y val="-9.722222222222226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75</a:t>
                    </a:r>
                  </a:p>
                  <a:p>
                    <a:r>
                      <a:rPr lang="en-US" b="1"/>
                      <a:t>12.1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994937787048287E-2"/>
                      <c:h val="0.15704323417906096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01EA-40FF-A65A-0714DA83F8A3}"/>
                </c:ext>
              </c:extLst>
            </c:dLbl>
            <c:dLbl>
              <c:idx val="6"/>
              <c:layout>
                <c:manualLayout>
                  <c:x val="-5.5555555555556572E-3"/>
                  <c:y val="-4.166666666666666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100</a:t>
                    </a:r>
                  </a:p>
                  <a:p>
                    <a:r>
                      <a:rPr lang="en-US" b="1"/>
                      <a:t>13.9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01EA-40FF-A65A-0714DA83F8A3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Palatino Linotype" panose="0204050205050503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Лист1!$U$3:$U$11</c:f>
              <c:numCache>
                <c:formatCode>0.000</c:formatCode>
                <c:ptCount val="9"/>
                <c:pt idx="0">
                  <c:v>5.5333333333333339E-2</c:v>
                </c:pt>
                <c:pt idx="1">
                  <c:v>0.12400000000000001</c:v>
                </c:pt>
                <c:pt idx="2">
                  <c:v>0.3</c:v>
                </c:pt>
                <c:pt idx="3">
                  <c:v>0.43066666666666664</c:v>
                </c:pt>
                <c:pt idx="4">
                  <c:v>0.56533333333333335</c:v>
                </c:pt>
                <c:pt idx="5">
                  <c:v>0.87866666666666671</c:v>
                </c:pt>
                <c:pt idx="6">
                  <c:v>1.1479999999999999</c:v>
                </c:pt>
              </c:numCache>
            </c:numRef>
          </c:cat>
          <c:val>
            <c:numRef>
              <c:f>Лист1!$V$3:$V$11</c:f>
              <c:numCache>
                <c:formatCode>0.0000</c:formatCode>
                <c:ptCount val="9"/>
                <c:pt idx="0">
                  <c:v>5.0000000000000001E-3</c:v>
                </c:pt>
                <c:pt idx="1">
                  <c:v>5.9999999999999906E-3</c:v>
                </c:pt>
                <c:pt idx="2" formatCode="0.000">
                  <c:v>1.6666666666666666E-2</c:v>
                </c:pt>
                <c:pt idx="3" formatCode="0.000">
                  <c:v>1.8000000000000019E-2</c:v>
                </c:pt>
                <c:pt idx="4" formatCode="0.000">
                  <c:v>5.0666666666666672E-2</c:v>
                </c:pt>
                <c:pt idx="5" formatCode="0.000">
                  <c:v>6.0666666666666626E-2</c:v>
                </c:pt>
                <c:pt idx="6" formatCode="0.000">
                  <c:v>9.2666666666666689E-2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01EA-40FF-A65A-0714DA83F8A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2047163824"/>
        <c:axId val="1931743200"/>
        <c:axId val="1997016592"/>
      </c:line3DChart>
      <c:catAx>
        <c:axId val="20471638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Palatino Linotype" panose="0204050205050503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Equilibrium concentration of ions, mmol/dm3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0.43178430907568638"/>
              <c:y val="0.81831219014289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 rtl="0">
                <a:defRPr sz="900" b="1" i="0" u="none" strike="noStrike" kern="1200" baseline="0">
                  <a:solidFill>
                    <a:sysClr val="windowText" lastClr="000000"/>
                  </a:solidFill>
                  <a:latin typeface="Palatino Linotype" panose="0204050205050503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0.000" sourceLinked="1"/>
        <c:majorTickMark val="out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6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Palatino Linotype" panose="0204050205050503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31743200"/>
        <c:crosses val="autoZero"/>
        <c:auto val="1"/>
        <c:lblAlgn val="ctr"/>
        <c:lblOffset val="100"/>
        <c:tickMarkSkip val="1"/>
        <c:noMultiLvlLbl val="0"/>
      </c:catAx>
      <c:valAx>
        <c:axId val="1931743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Palatino Linotype" panose="0204050205050503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Quantity of sorbed ions per unit mass of HA, mmol/g</a:t>
                </a:r>
                <a:endParaRPr lang="ru-R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sz="900" b="1" i="0" u="none" strike="noStrike" kern="1200" baseline="0">
                  <a:solidFill>
                    <a:sysClr val="windowText" lastClr="000000"/>
                  </a:solidFill>
                  <a:latin typeface="Palatino Linotype" panose="0204050205050503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0.00" sourceLinked="0"/>
        <c:majorTickMark val="none"/>
        <c:minorTickMark val="none"/>
        <c:tickLblPos val="nextTo"/>
        <c:spPr>
          <a:noFill/>
          <a:ln>
            <a:solidFill>
              <a:sysClr val="window" lastClr="FFFFFF">
                <a:lumMod val="65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Palatino Linotype" panose="0204050205050503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47163824"/>
        <c:crosses val="autoZero"/>
        <c:crossBetween val="between"/>
      </c:valAx>
      <c:serAx>
        <c:axId val="1997016592"/>
        <c:scaling>
          <c:orientation val="minMax"/>
        </c:scaling>
        <c:delete val="1"/>
        <c:axPos val="b"/>
        <c:majorTickMark val="out"/>
        <c:minorTickMark val="none"/>
        <c:tickLblPos val="nextTo"/>
        <c:crossAx val="1931743200"/>
        <c:crosses val="autoZero"/>
      </c:ser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Palatino Linotype" panose="0204050205050503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en-US" sz="1600" dirty="0"/>
              <a:t>Au</a:t>
            </a:r>
          </a:p>
        </c:rich>
      </c:tx>
      <c:layout>
        <c:manualLayout>
          <c:xMode val="edge"/>
          <c:yMode val="edge"/>
          <c:x val="0.90696101881053448"/>
          <c:y val="3.6316472114137487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339767263605324"/>
          <c:y val="4.8750000000000009E-2"/>
          <c:w val="0.81606024357574769"/>
          <c:h val="0.84385061242344694"/>
        </c:manualLayout>
      </c:layout>
      <c:line3DChart>
        <c:grouping val="standar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3175">
              <a:solidFill>
                <a:schemeClr val="tx1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contourW="3175" prstMaterial="softEdge">
              <a:contourClr>
                <a:schemeClr val="tx1"/>
              </a:contourClr>
            </a:sp3d>
          </c:spPr>
          <c:dLbls>
            <c:dLbl>
              <c:idx val="0"/>
              <c:layout>
                <c:manualLayout>
                  <c:x val="-6.2155947320744198E-2"/>
                  <c:y val="-9.722222222222226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</a:t>
                    </a:r>
                  </a:p>
                  <a:p>
                    <a:r>
                      <a:rPr lang="en-US" b="1"/>
                      <a:t>99.9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AB3-4BA6-A575-2279A913DB0A}"/>
                </c:ext>
              </c:extLst>
            </c:dLbl>
            <c:dLbl>
              <c:idx val="1"/>
              <c:layout>
                <c:manualLayout>
                  <c:x val="-5.6804016754542851E-2"/>
                  <c:y val="-9.722222222222222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10</a:t>
                    </a:r>
                  </a:p>
                  <a:p>
                    <a:r>
                      <a:rPr lang="en-US" b="1"/>
                      <a:t>98.3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AB3-4BA6-A575-2279A913DB0A}"/>
                </c:ext>
              </c:extLst>
            </c:dLbl>
            <c:dLbl>
              <c:idx val="2"/>
              <c:layout>
                <c:manualLayout>
                  <c:x val="-4.9164208456244753E-3"/>
                  <c:y val="-8.796296296296296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25</a:t>
                    </a:r>
                  </a:p>
                  <a:p>
                    <a:r>
                      <a:rPr lang="en-US" b="1"/>
                      <a:t>38.4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AAB3-4BA6-A575-2279A913DB0A}"/>
                </c:ext>
              </c:extLst>
            </c:dLbl>
            <c:dLbl>
              <c:idx val="3"/>
              <c:layout>
                <c:manualLayout>
                  <c:x val="6.5604299687059543E-17"/>
                  <c:y val="-8.333333333333332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40</a:t>
                    </a:r>
                  </a:p>
                  <a:p>
                    <a:r>
                      <a:rPr lang="en-US" b="1"/>
                      <a:t>21.3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AAB3-4BA6-A575-2279A913DB0A}"/>
                </c:ext>
              </c:extLst>
            </c:dLbl>
            <c:dLbl>
              <c:idx val="4"/>
              <c:layout>
                <c:manualLayout>
                  <c:x val="1.7892288423689391E-3"/>
                  <c:y val="-7.870370370370370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50</a:t>
                    </a:r>
                  </a:p>
                  <a:p>
                    <a:r>
                      <a:rPr lang="en-US" b="1"/>
                      <a:t>13.0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AAB3-4BA6-A575-2279A913DB0A}"/>
                </c:ext>
              </c:extLst>
            </c:dLbl>
            <c:dLbl>
              <c:idx val="5"/>
              <c:layout>
                <c:manualLayout>
                  <c:x val="5.3676865271068174E-3"/>
                  <c:y val="-8.333333333333332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76</a:t>
                    </a:r>
                  </a:p>
                  <a:p>
                    <a:r>
                      <a:rPr lang="en-US" b="1"/>
                      <a:t>0.1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AAB3-4BA6-A575-2279A913DB0A}"/>
                </c:ext>
              </c:extLst>
            </c:dLbl>
            <c:dLbl>
              <c:idx val="6"/>
              <c:layout>
                <c:manualLayout>
                  <c:x val="-1.7892288423689391E-3"/>
                  <c:y val="-6.481481481481472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104</a:t>
                    </a:r>
                  </a:p>
                  <a:p>
                    <a:r>
                      <a:rPr lang="en-US" b="1"/>
                      <a:t>0.1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AAB3-4BA6-A575-2279A913DB0A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numRef>
              <c:f>Лист1!$V$3:$V$9</c:f>
              <c:numCache>
                <c:formatCode>0.00000</c:formatCode>
                <c:ptCount val="7"/>
                <c:pt idx="0">
                  <c:v>2.5380710659898476E-5</c:v>
                </c:pt>
                <c:pt idx="1">
                  <c:v>8.5279187817258889E-4</c:v>
                </c:pt>
                <c:pt idx="2">
                  <c:v>7.8162436548223344E-2</c:v>
                </c:pt>
                <c:pt idx="3">
                  <c:v>0.15988832487309645</c:v>
                </c:pt>
                <c:pt idx="4">
                  <c:v>0.22080203045685279</c:v>
                </c:pt>
                <c:pt idx="5">
                  <c:v>0.38729949238578681</c:v>
                </c:pt>
                <c:pt idx="6">
                  <c:v>0.52587817258883252</c:v>
                </c:pt>
              </c:numCache>
            </c:numRef>
          </c:cat>
          <c:val>
            <c:numRef>
              <c:f>Лист1!$Y$3:$Y$9</c:f>
              <c:numCache>
                <c:formatCode>0.0000</c:formatCode>
                <c:ptCount val="7"/>
                <c:pt idx="0">
                  <c:v>1.267766497461929E-2</c:v>
                </c:pt>
                <c:pt idx="1">
                  <c:v>2.4954314720812183E-2</c:v>
                </c:pt>
                <c:pt idx="2">
                  <c:v>2.4370558375634517E-2</c:v>
                </c:pt>
                <c:pt idx="3">
                  <c:v>2.157868020304568E-2</c:v>
                </c:pt>
                <c:pt idx="4">
                  <c:v>1.6502538071065994E-2</c:v>
                </c:pt>
                <c:pt idx="5">
                  <c:v>2.588832487309743E-4</c:v>
                </c:pt>
                <c:pt idx="6">
                  <c:v>2.588832487309743E-4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AAB3-4BA6-A575-2279A913DB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Depth val="114"/>
        <c:axId val="362545152"/>
        <c:axId val="362547072"/>
        <c:axId val="362146880"/>
      </c:line3DChart>
      <c:catAx>
        <c:axId val="3625451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Equilibrium concentration of ions, mmol/dm3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0.468571876524284"/>
              <c:y val="0.8414373724117818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0000" sourceLinked="1"/>
        <c:majorTickMark val="out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65000"/>
              </a:sys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362547072"/>
        <c:crosses val="autoZero"/>
        <c:auto val="1"/>
        <c:lblAlgn val="ctr"/>
        <c:lblOffset val="100"/>
        <c:noMultiLvlLbl val="1"/>
      </c:catAx>
      <c:valAx>
        <c:axId val="362547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" sourceLinked="0"/>
        <c:majorTickMark val="out"/>
        <c:minorTickMark val="none"/>
        <c:tickLblPos val="nextTo"/>
        <c:spPr>
          <a:noFill/>
          <a:ln>
            <a:solidFill>
              <a:sysClr val="window" lastClr="FFFFFF">
                <a:lumMod val="65000"/>
              </a:sysClr>
            </a:solidFill>
          </a:ln>
          <a:effectLst>
            <a:softEdge rad="266700"/>
          </a:effectLst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362545152"/>
        <c:crossesAt val="0"/>
        <c:crossBetween val="between"/>
      </c:valAx>
      <c:serAx>
        <c:axId val="362146880"/>
        <c:scaling>
          <c:orientation val="minMax"/>
        </c:scaling>
        <c:delete val="1"/>
        <c:axPos val="b"/>
        <c:majorTickMark val="out"/>
        <c:minorTickMark val="none"/>
        <c:tickLblPos val="nextTo"/>
        <c:crossAx val="362547072"/>
        <c:crosses val="autoZero"/>
      </c:ser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>
          <a:solidFill>
            <a:sysClr val="windowText" lastClr="000000"/>
          </a:solidFill>
          <a:latin typeface="Palatino Linotype" panose="02040502050505030304" pitchFamily="18" charset="0"/>
        </a:defRPr>
      </a:pPr>
      <a:endParaRPr lang="ru-RU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As</a:t>
            </a:r>
          </a:p>
        </c:rich>
      </c:tx>
      <c:layout>
        <c:manualLayout>
          <c:xMode val="edge"/>
          <c:yMode val="edge"/>
          <c:x val="0.89762803487466336"/>
          <c:y val="1.6799664006719867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612248033130355E-2"/>
          <c:y val="6.6686874810548649E-2"/>
          <c:w val="0.83019549393187619"/>
          <c:h val="0.80411243683960543"/>
        </c:manualLayout>
      </c:layout>
      <c:bar3DChart>
        <c:barDir val="bar"/>
        <c:grouping val="stacked"/>
        <c:varyColors val="0"/>
        <c:ser>
          <c:idx val="0"/>
          <c:order val="0"/>
          <c:tx>
            <c:v>water</c:v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cat>
            <c:strLit>
              <c:ptCount val="3"/>
              <c:pt idx="0">
                <c:v>C</c:v>
              </c:pt>
              <c:pt idx="1">
                <c:v>Bf</c:v>
              </c:pt>
              <c:pt idx="2">
                <c:v>E</c:v>
              </c:pt>
            </c:strLit>
          </c:cat>
          <c:val>
            <c:numRef>
              <c:f>Диссер!$I$71:$I$73</c:f>
              <c:numCache>
                <c:formatCode>0.0</c:formatCode>
                <c:ptCount val="3"/>
                <c:pt idx="0">
                  <c:v>0.53138024386619687</c:v>
                </c:pt>
                <c:pt idx="1">
                  <c:v>0.11288036195806413</c:v>
                </c:pt>
                <c:pt idx="2">
                  <c:v>0.64219427816349273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85-4D7F-8BD2-A9E036CA7C69}"/>
            </c:ext>
          </c:extLst>
        </c:ser>
        <c:ser>
          <c:idx val="1"/>
          <c:order val="1"/>
          <c:tx>
            <c:v>s/sorb</c:v>
          </c:tx>
          <c:spPr>
            <a:solidFill>
              <a:srgbClr val="FFC000">
                <a:lumMod val="60000"/>
                <a:lumOff val="40000"/>
              </a:srgbClr>
            </a:solidFill>
            <a:ln>
              <a:solidFill>
                <a:sysClr val="windowText" lastClr="000000"/>
              </a:solidFill>
            </a:ln>
            <a:effectLst/>
            <a:sp3d>
              <a:contourClr>
                <a:sysClr val="windowText" lastClr="000000"/>
              </a:contourClr>
            </a:sp3d>
          </c:spPr>
          <c:invertIfNegative val="0"/>
          <c:cat>
            <c:strLit>
              <c:ptCount val="3"/>
              <c:pt idx="0">
                <c:v>C</c:v>
              </c:pt>
              <c:pt idx="1">
                <c:v>Bf</c:v>
              </c:pt>
              <c:pt idx="2">
                <c:v>E</c:v>
              </c:pt>
            </c:strLit>
          </c:cat>
          <c:val>
            <c:numRef>
              <c:f>Диссер!$K$71:$K$73</c:f>
              <c:numCache>
                <c:formatCode>0.0</c:formatCode>
                <c:ptCount val="3"/>
                <c:pt idx="0">
                  <c:v>11.05783143458496</c:v>
                </c:pt>
                <c:pt idx="1">
                  <c:v>18.269631232130937</c:v>
                </c:pt>
                <c:pt idx="2">
                  <c:v>0.11232182862559616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85-4D7F-8BD2-A9E036CA7C69}"/>
            </c:ext>
          </c:extLst>
        </c:ser>
        <c:ser>
          <c:idx val="2"/>
          <c:order val="2"/>
          <c:tx>
            <c:v>org</c:v>
          </c:tx>
          <c:spPr>
            <a:solidFill>
              <a:srgbClr val="D4B9E9"/>
            </a:solidFill>
            <a:ln>
              <a:solidFill>
                <a:sysClr val="windowText" lastClr="000000"/>
              </a:solidFill>
            </a:ln>
            <a:effectLst/>
            <a:sp3d>
              <a:contourClr>
                <a:sysClr val="windowText" lastClr="000000"/>
              </a:contourClr>
            </a:sp3d>
          </c:spPr>
          <c:invertIfNegative val="0"/>
          <c:cat>
            <c:strLit>
              <c:ptCount val="3"/>
              <c:pt idx="0">
                <c:v>C</c:v>
              </c:pt>
              <c:pt idx="1">
                <c:v>Bf</c:v>
              </c:pt>
              <c:pt idx="2">
                <c:v>E</c:v>
              </c:pt>
            </c:strLit>
          </c:cat>
          <c:val>
            <c:numRef>
              <c:f>Диссер!$L$71:$L$73</c:f>
              <c:numCache>
                <c:formatCode>0.0</c:formatCode>
                <c:ptCount val="3"/>
                <c:pt idx="0">
                  <c:v>5.933960686137385</c:v>
                </c:pt>
                <c:pt idx="1">
                  <c:v>52.251854249336589</c:v>
                </c:pt>
                <c:pt idx="2">
                  <c:v>59.844441831930716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85-4D7F-8BD2-A9E036CA7C69}"/>
            </c:ext>
          </c:extLst>
        </c:ser>
        <c:ser>
          <c:idx val="3"/>
          <c:order val="3"/>
          <c:tx>
            <c:v>carb</c:v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cat>
            <c:strLit>
              <c:ptCount val="3"/>
              <c:pt idx="0">
                <c:v>C</c:v>
              </c:pt>
              <c:pt idx="1">
                <c:v>Bf</c:v>
              </c:pt>
              <c:pt idx="2">
                <c:v>E</c:v>
              </c:pt>
            </c:strLit>
          </c:cat>
          <c:val>
            <c:numRef>
              <c:f>Диссер!$M$71:$M$73</c:f>
              <c:numCache>
                <c:formatCode>0.0</c:formatCode>
                <c:ptCount val="3"/>
                <c:pt idx="0">
                  <c:v>3.7681060195895184</c:v>
                </c:pt>
                <c:pt idx="1">
                  <c:v>1.7905844843832892</c:v>
                </c:pt>
                <c:pt idx="2">
                  <c:v>4.6591757601145956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385-4D7F-8BD2-A9E036CA7C69}"/>
            </c:ext>
          </c:extLst>
        </c:ser>
        <c:ser>
          <c:idx val="4"/>
          <c:order val="4"/>
          <c:tx>
            <c:v>Fe</c:v>
          </c:tx>
          <c:spPr>
            <a:solidFill>
              <a:srgbClr val="ED7D31">
                <a:lumMod val="60000"/>
                <a:lumOff val="40000"/>
              </a:srgbClr>
            </a:solidFill>
            <a:ln>
              <a:solidFill>
                <a:sysClr val="windowText" lastClr="000000"/>
              </a:solidFill>
            </a:ln>
            <a:effectLst/>
            <a:sp3d>
              <a:contourClr>
                <a:sysClr val="windowText" lastClr="000000"/>
              </a:contourClr>
            </a:sp3d>
          </c:spPr>
          <c:invertIfNegative val="0"/>
          <c:cat>
            <c:strLit>
              <c:ptCount val="3"/>
              <c:pt idx="0">
                <c:v>C</c:v>
              </c:pt>
              <c:pt idx="1">
                <c:v>Bf</c:v>
              </c:pt>
              <c:pt idx="2">
                <c:v>E</c:v>
              </c:pt>
            </c:strLit>
          </c:cat>
          <c:val>
            <c:numRef>
              <c:f>Диссер!$N$71:$N$73</c:f>
              <c:numCache>
                <c:formatCode>0.0</c:formatCode>
                <c:ptCount val="3"/>
                <c:pt idx="0">
                  <c:v>50.274348530075109</c:v>
                </c:pt>
                <c:pt idx="1">
                  <c:v>21.740253711988753</c:v>
                </c:pt>
                <c:pt idx="2">
                  <c:v>17.266726774785223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85-4D7F-8BD2-A9E036CA7C69}"/>
            </c:ext>
          </c:extLst>
        </c:ser>
        <c:ser>
          <c:idx val="5"/>
          <c:order val="5"/>
          <c:tx>
            <c:v>resid</c:v>
          </c:tx>
          <c:spPr>
            <a:solidFill>
              <a:srgbClr val="FFC000">
                <a:lumMod val="75000"/>
              </a:srgbClr>
            </a:solidFill>
            <a:ln>
              <a:solidFill>
                <a:sysClr val="windowText" lastClr="000000"/>
              </a:solidFill>
            </a:ln>
            <a:effectLst/>
            <a:sp3d>
              <a:contourClr>
                <a:sysClr val="windowText" lastClr="000000"/>
              </a:contourClr>
            </a:sp3d>
          </c:spPr>
          <c:invertIfNegative val="0"/>
          <c:cat>
            <c:strLit>
              <c:ptCount val="3"/>
              <c:pt idx="0">
                <c:v>C</c:v>
              </c:pt>
              <c:pt idx="1">
                <c:v>Bf</c:v>
              </c:pt>
              <c:pt idx="2">
                <c:v>E</c:v>
              </c:pt>
            </c:strLit>
          </c:cat>
          <c:val>
            <c:numRef>
              <c:f>Диссер!$O$71:$O$73</c:f>
              <c:numCache>
                <c:formatCode>0.0</c:formatCode>
                <c:ptCount val="3"/>
                <c:pt idx="0">
                  <c:v>28.228550219375894</c:v>
                </c:pt>
                <c:pt idx="1">
                  <c:v>5.7717044373207997</c:v>
                </c:pt>
                <c:pt idx="2">
                  <c:v>17.237946933505288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385-4D7F-8BD2-A9E036CA7C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208972800"/>
        <c:axId val="208990976"/>
        <c:axId val="0"/>
      </c:bar3DChart>
      <c:catAx>
        <c:axId val="208972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08990976"/>
        <c:crosses val="autoZero"/>
        <c:auto val="1"/>
        <c:lblAlgn val="ctr"/>
        <c:lblOffset val="100"/>
        <c:noMultiLvlLbl val="0"/>
      </c:catAx>
      <c:valAx>
        <c:axId val="2089909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/>
                  <a:t>%</a:t>
                </a:r>
              </a:p>
            </c:rich>
          </c:tx>
          <c:layout>
            <c:manualLayout>
              <c:xMode val="edge"/>
              <c:yMode val="edge"/>
              <c:x val="0.91632951236014548"/>
              <c:y val="0.6900945884340995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08972800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>
          <a:latin typeface="Palatino Linotype" panose="0204050205050503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en-US" sz="1200" dirty="0"/>
              <a:t>Au</a:t>
            </a:r>
          </a:p>
        </c:rich>
      </c:tx>
      <c:layout>
        <c:manualLayout>
          <c:xMode val="edge"/>
          <c:yMode val="edge"/>
          <c:x val="0.8561118990560963"/>
          <c:y val="1.3836042891732965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263106180726677"/>
          <c:y val="2.4787363304981783E-2"/>
          <c:w val="0.74940901533381243"/>
          <c:h val="0.72339415045780275"/>
        </c:manualLayout>
      </c:layout>
      <c:bar3DChart>
        <c:barDir val="bar"/>
        <c:grouping val="clustered"/>
        <c:varyColors val="0"/>
        <c:ser>
          <c:idx val="0"/>
          <c:order val="0"/>
          <c:tx>
            <c:v>C</c:v>
          </c:tx>
          <c:spPr>
            <a:solidFill>
              <a:srgbClr val="CCC1DA"/>
            </a:soli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cat>
            <c:numLit>
              <c:formatCode>General</c:formatCode>
              <c:ptCount val="3"/>
              <c:pt idx="0">
                <c:v>3</c:v>
              </c:pt>
              <c:pt idx="1">
                <c:v>2</c:v>
              </c:pt>
              <c:pt idx="2">
                <c:v>1</c:v>
              </c:pt>
            </c:numLit>
          </c:cat>
          <c:val>
            <c:numRef>
              <c:f>(Лист1!$AJ$12,Лист1!$AJ$9,Лист1!$AJ$6)</c:f>
              <c:numCache>
                <c:formatCode>General</c:formatCode>
                <c:ptCount val="3"/>
                <c:pt idx="0">
                  <c:v>4.0275295619903867E-3</c:v>
                </c:pt>
                <c:pt idx="1">
                  <c:v>3.6673393667637968E-3</c:v>
                </c:pt>
                <c:pt idx="2">
                  <c:v>1.656745126178127E-3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46-4938-8D10-DEEF4DE996EF}"/>
            </c:ext>
          </c:extLst>
        </c:ser>
        <c:ser>
          <c:idx val="1"/>
          <c:order val="1"/>
          <c:tx>
            <c:v>Bf</c:v>
          </c:tx>
          <c:spPr>
            <a:pattFill prst="pct90">
              <a:fgClr>
                <a:srgbClr val="8064A2"/>
              </a:fgClr>
              <a:bgClr>
                <a:sysClr val="window" lastClr="FFFFFF"/>
              </a:bgClr>
            </a:patt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cat>
            <c:numLit>
              <c:formatCode>General</c:formatCode>
              <c:ptCount val="3"/>
              <c:pt idx="0">
                <c:v>3</c:v>
              </c:pt>
              <c:pt idx="1">
                <c:v>2</c:v>
              </c:pt>
              <c:pt idx="2">
                <c:v>1</c:v>
              </c:pt>
            </c:numLit>
          </c:cat>
          <c:val>
            <c:numRef>
              <c:f>(Лист1!$AJ$11,Лист1!$AJ$8,Лист1!$AJ$5)</c:f>
              <c:numCache>
                <c:formatCode>General</c:formatCode>
                <c:ptCount val="3"/>
                <c:pt idx="0">
                  <c:v>2.6795616849182081E-3</c:v>
                </c:pt>
                <c:pt idx="1">
                  <c:v>1.6639877324385818E-3</c:v>
                </c:pt>
                <c:pt idx="2">
                  <c:v>6.6144786441088739E-4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46-4938-8D10-DEEF4DE996EF}"/>
            </c:ext>
          </c:extLst>
        </c:ser>
        <c:ser>
          <c:idx val="2"/>
          <c:order val="2"/>
          <c:tx>
            <c:v>E</c:v>
          </c:tx>
          <c:spPr>
            <a:pattFill prst="pct40">
              <a:fgClr>
                <a:srgbClr val="E6E0EC"/>
              </a:fgClr>
              <a:bgClr>
                <a:sysClr val="window" lastClr="FFFFFF"/>
              </a:bgClr>
            </a:patt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cat>
            <c:numLit>
              <c:formatCode>General</c:formatCode>
              <c:ptCount val="3"/>
              <c:pt idx="0">
                <c:v>3</c:v>
              </c:pt>
              <c:pt idx="1">
                <c:v>2</c:v>
              </c:pt>
              <c:pt idx="2">
                <c:v>1</c:v>
              </c:pt>
            </c:numLit>
          </c:cat>
          <c:val>
            <c:numRef>
              <c:f>(Лист1!$AJ$10,Лист1!$AJ$7,Лист1!$AJ$4)</c:f>
              <c:numCache>
                <c:formatCode>General</c:formatCode>
                <c:ptCount val="3"/>
                <c:pt idx="0">
                  <c:v>6.6869264301875101E-4</c:v>
                </c:pt>
                <c:pt idx="1">
                  <c:v>1.9920413069086412E-3</c:v>
                </c:pt>
                <c:pt idx="2">
                  <c:v>6.5999890868931473E-4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46-4938-8D10-DEEF4DE996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8426496"/>
        <c:axId val="208428032"/>
        <c:axId val="0"/>
      </c:bar3DChart>
      <c:catAx>
        <c:axId val="20842649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Profile</a:t>
                </a:r>
              </a:p>
            </c:rich>
          </c:tx>
          <c:layout>
            <c:manualLayout>
              <c:xMode val="edge"/>
              <c:yMode val="edge"/>
              <c:x val="1.5089134166523762E-3"/>
              <c:y val="0.2827431152324233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08428032"/>
        <c:crosses val="autoZero"/>
        <c:auto val="1"/>
        <c:lblAlgn val="ctr"/>
        <c:lblOffset val="100"/>
        <c:noMultiLvlLbl val="0"/>
      </c:catAx>
      <c:valAx>
        <c:axId val="208428032"/>
        <c:scaling>
          <c:orientation val="minMax"/>
          <c:max val="6.0000000000000019E-3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en-US" b="0"/>
                  <a:t>ppm</a:t>
                </a:r>
                <a:endParaRPr lang="ru-RU" b="0"/>
              </a:p>
            </c:rich>
          </c:tx>
          <c:layout>
            <c:manualLayout>
              <c:xMode val="edge"/>
              <c:yMode val="edge"/>
              <c:x val="0.80215726458850178"/>
              <c:y val="0.6314371274672075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00" sourceLinked="0"/>
        <c:majorTickMark val="out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08426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1310276750898042"/>
          <c:y val="0.87036174548655298"/>
          <c:w val="0.33820482900409554"/>
          <c:h val="0.11468317371628668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Palatino Linotype" panose="0204050205050503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en-US" sz="1200" dirty="0"/>
              <a:t>As</a:t>
            </a:r>
          </a:p>
        </c:rich>
      </c:tx>
      <c:layout>
        <c:manualLayout>
          <c:xMode val="edge"/>
          <c:yMode val="edge"/>
          <c:x val="0.89473175447075881"/>
          <c:y val="1.3836042891732965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2274869996267E-2"/>
          <c:y val="6.4686856806821527E-2"/>
          <c:w val="0.84936790839403065"/>
          <c:h val="0.68268744343919763"/>
        </c:manualLayout>
      </c:layout>
      <c:bar3DChart>
        <c:barDir val="bar"/>
        <c:grouping val="clustered"/>
        <c:varyColors val="0"/>
        <c:ser>
          <c:idx val="0"/>
          <c:order val="0"/>
          <c:tx>
            <c:v>C</c:v>
          </c:tx>
          <c:spPr>
            <a:solidFill>
              <a:srgbClr val="CCC1DA"/>
            </a:soli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cat>
            <c:numLit>
              <c:formatCode>General</c:formatCode>
              <c:ptCount val="3"/>
              <c:pt idx="0">
                <c:v>3</c:v>
              </c:pt>
              <c:pt idx="1">
                <c:v>2</c:v>
              </c:pt>
              <c:pt idx="2">
                <c:v>1</c:v>
              </c:pt>
            </c:numLit>
          </c:cat>
          <c:val>
            <c:numRef>
              <c:f>(Лист1!$AJ$29,Лист1!$AJ$26,Лист1!$AJ$23)</c:f>
              <c:numCache>
                <c:formatCode>0.000</c:formatCode>
                <c:ptCount val="3"/>
                <c:pt idx="0">
                  <c:v>0</c:v>
                </c:pt>
                <c:pt idx="1">
                  <c:v>0.18755708518228742</c:v>
                </c:pt>
                <c:pt idx="2">
                  <c:v>9.9661612534405553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1B-4566-9636-C11532DCE49B}"/>
            </c:ext>
          </c:extLst>
        </c:ser>
        <c:ser>
          <c:idx val="1"/>
          <c:order val="1"/>
          <c:tx>
            <c:v>Bf</c:v>
          </c:tx>
          <c:spPr>
            <a:pattFill prst="pct90">
              <a:fgClr>
                <a:srgbClr val="8064A2"/>
              </a:fgClr>
              <a:bgClr>
                <a:sysClr val="window" lastClr="FFFFFF"/>
              </a:bgClr>
            </a:patt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cat>
            <c:numLit>
              <c:formatCode>General</c:formatCode>
              <c:ptCount val="3"/>
              <c:pt idx="0">
                <c:v>3</c:v>
              </c:pt>
              <c:pt idx="1">
                <c:v>2</c:v>
              </c:pt>
              <c:pt idx="2">
                <c:v>1</c:v>
              </c:pt>
            </c:numLit>
          </c:cat>
          <c:val>
            <c:numRef>
              <c:f>(Лист1!$AJ$28,Лист1!$AJ$25,Лист1!$AJ$22)</c:f>
              <c:numCache>
                <c:formatCode>0.000</c:formatCode>
                <c:ptCount val="3"/>
                <c:pt idx="0">
                  <c:v>3.3732115509544753</c:v>
                </c:pt>
                <c:pt idx="1">
                  <c:v>3.3436698900724462</c:v>
                </c:pt>
                <c:pt idx="2">
                  <c:v>8.3982359219696541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1B-4566-9636-C11532DCE49B}"/>
            </c:ext>
          </c:extLst>
        </c:ser>
        <c:ser>
          <c:idx val="2"/>
          <c:order val="2"/>
          <c:tx>
            <c:v>E</c:v>
          </c:tx>
          <c:spPr>
            <a:pattFill prst="pct90">
              <a:fgClr>
                <a:srgbClr val="E6E0EC"/>
              </a:fgClr>
              <a:bgClr>
                <a:sysClr val="window" lastClr="FFFFFF"/>
              </a:bgClr>
            </a:patt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cat>
            <c:numLit>
              <c:formatCode>General</c:formatCode>
              <c:ptCount val="3"/>
              <c:pt idx="0">
                <c:v>3</c:v>
              </c:pt>
              <c:pt idx="1">
                <c:v>2</c:v>
              </c:pt>
              <c:pt idx="2">
                <c:v>1</c:v>
              </c:pt>
            </c:numLit>
          </c:cat>
          <c:val>
            <c:numRef>
              <c:f>(Лист1!$AJ$27,Лист1!$AJ$24,Лист1!$AJ$21)</c:f>
              <c:numCache>
                <c:formatCode>0.000</c:formatCode>
                <c:ptCount val="3"/>
                <c:pt idx="0">
                  <c:v>1.5517476303898294</c:v>
                </c:pt>
                <c:pt idx="1">
                  <c:v>1.6672750143397028</c:v>
                </c:pt>
                <c:pt idx="2">
                  <c:v>1.8876438713382475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1B-4566-9636-C11532DCE4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9366400"/>
        <c:axId val="209368192"/>
        <c:axId val="0"/>
      </c:bar3DChart>
      <c:catAx>
        <c:axId val="2093664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09368192"/>
        <c:crosses val="autoZero"/>
        <c:auto val="1"/>
        <c:lblAlgn val="ctr"/>
        <c:lblOffset val="100"/>
        <c:noMultiLvlLbl val="0"/>
      </c:catAx>
      <c:valAx>
        <c:axId val="2093681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en-US" b="0"/>
                  <a:t>ppm</a:t>
                </a:r>
                <a:endParaRPr lang="ru-RU" b="0"/>
              </a:p>
            </c:rich>
          </c:tx>
          <c:layout>
            <c:manualLayout>
              <c:xMode val="edge"/>
              <c:yMode val="edge"/>
              <c:x val="0.87367678193366272"/>
              <c:y val="0.6448069349497501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0936640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vert="horz"/>
          <a:lstStyle/>
          <a:p>
            <a:pPr>
              <a:defRPr sz="1100"/>
            </a:pPr>
            <a:endParaRPr lang="ru-RU"/>
          </a:p>
        </c:txPr>
      </c:legendEntry>
      <c:legendEntry>
        <c:idx val="1"/>
        <c:txPr>
          <a:bodyPr rot="0" vert="horz"/>
          <a:lstStyle/>
          <a:p>
            <a:pPr>
              <a:defRPr sz="1100"/>
            </a:pPr>
            <a:endParaRPr lang="ru-RU"/>
          </a:p>
        </c:txPr>
      </c:legendEntry>
      <c:layout>
        <c:manualLayout>
          <c:xMode val="edge"/>
          <c:yMode val="edge"/>
          <c:x val="0.31094045495548062"/>
          <c:y val="0.84064683466629542"/>
          <c:w val="0.34518566266019851"/>
          <c:h val="0.15935316533370461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100"/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Palatino Linotype" panose="0204050205050503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Au</a:t>
            </a:r>
          </a:p>
        </c:rich>
      </c:tx>
      <c:layout>
        <c:manualLayout>
          <c:xMode val="edge"/>
          <c:yMode val="edge"/>
          <c:x val="0.88893210860992411"/>
          <c:y val="3.18471337579617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830637348877615"/>
          <c:y val="2.5477707006369428E-2"/>
          <c:w val="0.74102545579826518"/>
          <c:h val="0.73838607753648622"/>
        </c:manualLayout>
      </c:layout>
      <c:bar3DChart>
        <c:barDir val="bar"/>
        <c:grouping val="clustered"/>
        <c:varyColors val="0"/>
        <c:ser>
          <c:idx val="0"/>
          <c:order val="0"/>
          <c:tx>
            <c:v>C</c:v>
          </c:tx>
          <c:spPr>
            <a:pattFill prst="dkUpDiag">
              <a:fgClr>
                <a:srgbClr val="ED7D31">
                  <a:lumMod val="60000"/>
                  <a:lumOff val="40000"/>
                </a:srgbClr>
              </a:fgClr>
              <a:bgClr>
                <a:sysClr val="window" lastClr="FFFFFF"/>
              </a:bgClr>
            </a:patt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cat>
            <c:numLit>
              <c:formatCode>General</c:formatCode>
              <c:ptCount val="3"/>
              <c:pt idx="0">
                <c:v>3</c:v>
              </c:pt>
              <c:pt idx="1">
                <c:v>2</c:v>
              </c:pt>
              <c:pt idx="2">
                <c:v>1</c:v>
              </c:pt>
            </c:numLit>
          </c:cat>
          <c:val>
            <c:numRef>
              <c:f>(Лист1!$BD$12,Лист1!$BD$9,Лист1!$BD$6)</c:f>
              <c:numCache>
                <c:formatCode>0.0000</c:formatCode>
                <c:ptCount val="3"/>
                <c:pt idx="0">
                  <c:v>7.4285015200459823E-4</c:v>
                </c:pt>
                <c:pt idx="1">
                  <c:v>1.8392326439880832E-3</c:v>
                </c:pt>
                <c:pt idx="2">
                  <c:v>1.0000000000000001E-5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31-4C04-BBA8-3991E4C026E5}"/>
            </c:ext>
          </c:extLst>
        </c:ser>
        <c:ser>
          <c:idx val="1"/>
          <c:order val="1"/>
          <c:tx>
            <c:v>Bf</c:v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cat>
            <c:numLit>
              <c:formatCode>General</c:formatCode>
              <c:ptCount val="3"/>
              <c:pt idx="0">
                <c:v>3</c:v>
              </c:pt>
              <c:pt idx="1">
                <c:v>2</c:v>
              </c:pt>
              <c:pt idx="2">
                <c:v>1</c:v>
              </c:pt>
            </c:numLit>
          </c:cat>
          <c:val>
            <c:numRef>
              <c:f>(Лист1!$BD$11,Лист1!$BD$8,Лист1!$BD$5)</c:f>
              <c:numCache>
                <c:formatCode>0.0000</c:formatCode>
                <c:ptCount val="3"/>
                <c:pt idx="0">
                  <c:v>3.7008511774439001E-4</c:v>
                </c:pt>
                <c:pt idx="1">
                  <c:v>1.0992950239359343E-3</c:v>
                </c:pt>
                <c:pt idx="2">
                  <c:v>1.0872233279187403E-3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31-4C04-BBA8-3991E4C026E5}"/>
            </c:ext>
          </c:extLst>
        </c:ser>
        <c:ser>
          <c:idx val="2"/>
          <c:order val="2"/>
          <c:tx>
            <c:v>E</c:v>
          </c:tx>
          <c:spPr>
            <a:pattFill prst="pct80">
              <a:fgClr>
                <a:schemeClr val="accent2">
                  <a:lumMod val="20000"/>
                  <a:lumOff val="8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cat>
            <c:numLit>
              <c:formatCode>General</c:formatCode>
              <c:ptCount val="3"/>
              <c:pt idx="0">
                <c:v>3</c:v>
              </c:pt>
              <c:pt idx="1">
                <c:v>2</c:v>
              </c:pt>
              <c:pt idx="2">
                <c:v>1</c:v>
              </c:pt>
            </c:numLit>
          </c:cat>
          <c:val>
            <c:numRef>
              <c:f>(Лист1!$BD$10,Лист1!$BD$7,Лист1!$BD$4)</c:f>
              <c:numCache>
                <c:formatCode>0.0000</c:formatCode>
                <c:ptCount val="3"/>
                <c:pt idx="0">
                  <c:v>1.0000000000000001E-5</c:v>
                </c:pt>
                <c:pt idx="1">
                  <c:v>3.6472528471275602E-4</c:v>
                </c:pt>
                <c:pt idx="2">
                  <c:v>1.0000000000000001E-5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31-4C04-BBA8-3991E4C026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37233775"/>
        <c:axId val="1137231279"/>
        <c:axId val="0"/>
      </c:bar3DChart>
      <c:catAx>
        <c:axId val="1137233775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pPr>
                <a:r>
                  <a:rPr lang="en-US">
                    <a:solidFill>
                      <a:sysClr val="windowText" lastClr="000000"/>
                    </a:solidFill>
                    <a:latin typeface="Palatino Linotype" panose="02040502050505030304" pitchFamily="18" charset="0"/>
                  </a:rPr>
                  <a:t>Profile</a:t>
                </a:r>
              </a:p>
            </c:rich>
          </c:tx>
          <c:layout>
            <c:manualLayout>
              <c:xMode val="edge"/>
              <c:yMode val="edge"/>
              <c:x val="2.5718080229385581E-2"/>
              <c:y val="0.282624003209789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Palatino Linotype" panose="02040502050505030304" pitchFamily="18" charset="0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37231279"/>
        <c:crosses val="autoZero"/>
        <c:auto val="1"/>
        <c:lblAlgn val="ctr"/>
        <c:lblOffset val="100"/>
        <c:noMultiLvlLbl val="0"/>
      </c:catAx>
      <c:valAx>
        <c:axId val="113723127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pPr>
                <a:r>
                  <a:rPr lang="en-US">
                    <a:solidFill>
                      <a:sysClr val="windowText" lastClr="000000"/>
                    </a:solidFill>
                    <a:latin typeface="Palatino Linotype" panose="02040502050505030304" pitchFamily="18" charset="0"/>
                  </a:rPr>
                  <a:t>ppm</a:t>
                </a:r>
              </a:p>
            </c:rich>
          </c:tx>
          <c:layout>
            <c:manualLayout>
              <c:xMode val="edge"/>
              <c:yMode val="edge"/>
              <c:x val="0.87265099272612112"/>
              <c:y val="0.6516289683534780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Palatino Linotype" panose="02040502050505030304" pitchFamily="18" charset="0"/>
                  <a:ea typeface="+mn-ea"/>
                  <a:cs typeface="+mn-cs"/>
                </a:defRPr>
              </a:pPr>
              <a:endParaRPr lang="ru-RU"/>
            </a:p>
          </c:txPr>
        </c:title>
        <c:numFmt formatCode="0.000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endParaRPr lang="ru-RU"/>
          </a:p>
        </c:txPr>
        <c:crossAx val="11372337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599944061332486"/>
          <c:y val="0.86820652991624458"/>
          <c:w val="0.36681984970650716"/>
          <c:h val="0.131793470083755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Palatino Linotype" panose="0204050205050503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2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As</a:t>
            </a:r>
          </a:p>
        </c:rich>
      </c:tx>
      <c:layout>
        <c:manualLayout>
          <c:xMode val="edge"/>
          <c:yMode val="edge"/>
          <c:x val="0.8889435927072275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Palatino Linotype" panose="0204050205050503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212051497972899"/>
          <c:y val="4.7044986768597474E-2"/>
          <c:w val="0.82952226341056867"/>
          <c:h val="0.74824079068916738"/>
        </c:manualLayout>
      </c:layout>
      <c:bar3DChart>
        <c:barDir val="bar"/>
        <c:grouping val="clustered"/>
        <c:varyColors val="0"/>
        <c:ser>
          <c:idx val="0"/>
          <c:order val="0"/>
          <c:tx>
            <c:v>C</c:v>
          </c:tx>
          <c:spPr>
            <a:pattFill prst="dkUpDiag">
              <a:fgClr>
                <a:srgbClr val="ED7D31">
                  <a:lumMod val="60000"/>
                  <a:lumOff val="40000"/>
                </a:srgbClr>
              </a:fgClr>
              <a:bgClr>
                <a:sysClr val="window" lastClr="FFFFFF"/>
              </a:bgClr>
            </a:pattFill>
            <a:ln>
              <a:solidFill>
                <a:sysClr val="windowText" lastClr="000000"/>
              </a:solidFill>
            </a:ln>
            <a:effectLst/>
            <a:sp3d>
              <a:contourClr>
                <a:sysClr val="windowText" lastClr="000000"/>
              </a:contourClr>
            </a:sp3d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7D9-4C8A-9D3F-391DD2474ED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7D9-4C8A-9D3F-391DD2474ED2}"/>
                </c:ext>
              </c:extLst>
            </c:dLbl>
            <c:dLbl>
              <c:idx val="2"/>
              <c:layout>
                <c:manualLayout>
                  <c:x val="-1.1025358324145697E-2"/>
                  <c:y val="-5.8806233460746843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61 ppm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772131019454985"/>
                      <c:h val="0.1070444774232682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E7D9-4C8A-9D3F-391DD2474ED2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Lit>
              <c:formatCode>General</c:formatCode>
              <c:ptCount val="3"/>
              <c:pt idx="0">
                <c:v>3</c:v>
              </c:pt>
              <c:pt idx="1">
                <c:v>2</c:v>
              </c:pt>
              <c:pt idx="2">
                <c:v>1</c:v>
              </c:pt>
            </c:numLit>
          </c:cat>
          <c:val>
            <c:numRef>
              <c:f>(Лист1!$BD$29,Лист1!$BD$26,Лист1!$BD$23)</c:f>
              <c:numCache>
                <c:formatCode>0.000</c:formatCode>
                <c:ptCount val="3"/>
                <c:pt idx="0">
                  <c:v>0.57180781654766388</c:v>
                </c:pt>
                <c:pt idx="1">
                  <c:v>0.8382599887342318</c:v>
                </c:pt>
                <c:pt idx="2">
                  <c:v>60.782810811130496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7D9-4C8A-9D3F-391DD2474ED2}"/>
            </c:ext>
          </c:extLst>
        </c:ser>
        <c:ser>
          <c:idx val="1"/>
          <c:order val="1"/>
          <c:tx>
            <c:v>Bf</c:v>
          </c:tx>
          <c:spPr>
            <a:solidFill>
              <a:srgbClr val="ED7D31">
                <a:lumMod val="60000"/>
                <a:lumOff val="40000"/>
              </a:srgbClr>
            </a:solidFill>
            <a:ln>
              <a:solidFill>
                <a:sysClr val="windowText" lastClr="000000"/>
              </a:solidFill>
            </a:ln>
            <a:effectLst/>
            <a:sp3d>
              <a:contourClr>
                <a:sysClr val="windowText" lastClr="000000"/>
              </a:contourClr>
            </a:sp3d>
          </c:spPr>
          <c:invertIfNegative val="0"/>
          <c:cat>
            <c:numLit>
              <c:formatCode>General</c:formatCode>
              <c:ptCount val="3"/>
              <c:pt idx="0">
                <c:v>3</c:v>
              </c:pt>
              <c:pt idx="1">
                <c:v>2</c:v>
              </c:pt>
              <c:pt idx="2">
                <c:v>1</c:v>
              </c:pt>
            </c:numLit>
          </c:cat>
          <c:val>
            <c:numRef>
              <c:f>(Лист1!$BD$28,Лист1!$BD$25,Лист1!$BD$22)</c:f>
              <c:numCache>
                <c:formatCode>0.000</c:formatCode>
                <c:ptCount val="3"/>
                <c:pt idx="0">
                  <c:v>1.3763367312189794</c:v>
                </c:pt>
                <c:pt idx="1">
                  <c:v>0.88632246861836683</c:v>
                </c:pt>
                <c:pt idx="2">
                  <c:v>5.553840365862297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7D9-4C8A-9D3F-391DD2474ED2}"/>
            </c:ext>
          </c:extLst>
        </c:ser>
        <c:ser>
          <c:idx val="2"/>
          <c:order val="2"/>
          <c:tx>
            <c:v>E</c:v>
          </c:tx>
          <c:spPr>
            <a:pattFill prst="pct90">
              <a:fgClr>
                <a:srgbClr val="ED7D31">
                  <a:lumMod val="20000"/>
                  <a:lumOff val="80000"/>
                </a:srgbClr>
              </a:fgClr>
              <a:bgClr>
                <a:sysClr val="window" lastClr="FFFFFF"/>
              </a:bgClr>
            </a:pattFill>
            <a:ln>
              <a:solidFill>
                <a:sysClr val="windowText" lastClr="000000"/>
              </a:solidFill>
            </a:ln>
            <a:effectLst/>
            <a:sp3d>
              <a:contourClr>
                <a:sysClr val="windowText" lastClr="000000"/>
              </a:contourClr>
            </a:sp3d>
          </c:spPr>
          <c:invertIfNegative val="0"/>
          <c:cat>
            <c:numLit>
              <c:formatCode>General</c:formatCode>
              <c:ptCount val="3"/>
              <c:pt idx="0">
                <c:v>3</c:v>
              </c:pt>
              <c:pt idx="1">
                <c:v>2</c:v>
              </c:pt>
              <c:pt idx="2">
                <c:v>1</c:v>
              </c:pt>
            </c:numLit>
          </c:cat>
          <c:val>
            <c:numRef>
              <c:f>(Лист1!$BD$27,Лист1!$BD$24,Лист1!$BD$21)</c:f>
              <c:numCache>
                <c:formatCode>0.000</c:formatCode>
                <c:ptCount val="3"/>
                <c:pt idx="0">
                  <c:v>0.21646548650723293</c:v>
                </c:pt>
                <c:pt idx="1">
                  <c:v>0.53751752851093071</c:v>
                </c:pt>
                <c:pt idx="2">
                  <c:v>0.85201612769234591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7D9-4C8A-9D3F-391DD2474E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13097039"/>
        <c:axId val="413087055"/>
        <c:axId val="0"/>
      </c:bar3DChart>
      <c:catAx>
        <c:axId val="4130970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Palatino Linotype" panose="0204050205050503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13087055"/>
        <c:crosses val="autoZero"/>
        <c:auto val="1"/>
        <c:lblAlgn val="ctr"/>
        <c:lblOffset val="100"/>
        <c:noMultiLvlLbl val="0"/>
      </c:catAx>
      <c:valAx>
        <c:axId val="413087055"/>
        <c:scaling>
          <c:orientation val="minMax"/>
          <c:max val="1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Palatino Linotype" panose="0204050205050503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>
                    <a:solidFill>
                      <a:sysClr val="windowText" lastClr="000000"/>
                    </a:solidFill>
                    <a:latin typeface="Palatino Linotype" panose="02040502050505030304" pitchFamily="18" charset="0"/>
                  </a:rPr>
                  <a:t>ppm</a:t>
                </a:r>
              </a:p>
            </c:rich>
          </c:tx>
          <c:layout>
            <c:manualLayout>
              <c:xMode val="edge"/>
              <c:yMode val="edge"/>
              <c:x val="0.8689720065866855"/>
              <c:y val="0.6824735443101459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Palatino Linotype" panose="0204050205050503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Palatino Linotype" panose="0204050205050503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130970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895742919220488"/>
          <c:y val="0.88759366066502843"/>
          <c:w val="0.30663379315733275"/>
          <c:h val="9.32981730709124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Palatino Linotype" panose="0204050205050503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ysClr val="windowText" lastClr="000000"/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r>
              <a:rPr lang="en-US" sz="1200" b="1" dirty="0"/>
              <a:t>Au</a:t>
            </a:r>
          </a:p>
        </c:rich>
      </c:tx>
      <c:layout>
        <c:manualLayout>
          <c:xMode val="edge"/>
          <c:yMode val="edge"/>
          <c:x val="0.86075098777134385"/>
          <c:y val="4.15081286751988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ysClr val="windowText" lastClr="000000"/>
              </a:solidFill>
              <a:latin typeface="Palatino Linotype" panose="02040502050505030304" pitchFamily="18" charset="0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99184814318817"/>
          <c:y val="3.1360250882007057E-2"/>
          <c:w val="0.77014023564626755"/>
          <c:h val="0.72797681824232308"/>
        </c:manualLayout>
      </c:layout>
      <c:bar3DChart>
        <c:barDir val="bar"/>
        <c:grouping val="clustered"/>
        <c:varyColors val="0"/>
        <c:ser>
          <c:idx val="0"/>
          <c:order val="0"/>
          <c:tx>
            <c:v>C</c:v>
          </c:tx>
          <c:spPr>
            <a:pattFill prst="wdDnDiag">
              <a:fgClr>
                <a:srgbClr val="00B0F0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cat>
            <c:numLit>
              <c:formatCode>General</c:formatCode>
              <c:ptCount val="3"/>
              <c:pt idx="0">
                <c:v>3</c:v>
              </c:pt>
              <c:pt idx="1">
                <c:v>2</c:v>
              </c:pt>
              <c:pt idx="2">
                <c:v>1</c:v>
              </c:pt>
            </c:numLit>
          </c:cat>
          <c:val>
            <c:numRef>
              <c:f>(Лист1!$E$12,Лист1!$E$9,Лист1!$E$6)</c:f>
              <c:numCache>
                <c:formatCode>0.0000</c:formatCode>
                <c:ptCount val="3"/>
                <c:pt idx="0">
                  <c:v>1.0000000000000001E-5</c:v>
                </c:pt>
                <c:pt idx="1">
                  <c:v>0</c:v>
                </c:pt>
                <c:pt idx="2">
                  <c:v>2.1225288274402156E-3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C4-4416-A8B8-F547F104E6EF}"/>
            </c:ext>
          </c:extLst>
        </c:ser>
        <c:ser>
          <c:idx val="1"/>
          <c:order val="1"/>
          <c:tx>
            <c:v>Bf</c:v>
          </c:tx>
          <c:spPr>
            <a:pattFill prst="pct5">
              <a:fgClr>
                <a:srgbClr val="00B0F0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cat>
            <c:numLit>
              <c:formatCode>General</c:formatCode>
              <c:ptCount val="3"/>
              <c:pt idx="0">
                <c:v>3</c:v>
              </c:pt>
              <c:pt idx="1">
                <c:v>2</c:v>
              </c:pt>
              <c:pt idx="2">
                <c:v>1</c:v>
              </c:pt>
            </c:numLit>
          </c:cat>
          <c:val>
            <c:numRef>
              <c:f>(Лист1!$E$11,Лист1!$E$8,Лист1!$E$5)</c:f>
              <c:numCache>
                <c:formatCode>0.0000</c:formatCode>
                <c:ptCount val="3"/>
                <c:pt idx="0">
                  <c:v>3.2136451025833812E-3</c:v>
                </c:pt>
                <c:pt idx="1">
                  <c:v>0</c:v>
                </c:pt>
                <c:pt idx="2">
                  <c:v>1.0000000000000001E-5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C4-4416-A8B8-F547F104E6EF}"/>
            </c:ext>
          </c:extLst>
        </c:ser>
        <c:ser>
          <c:idx val="2"/>
          <c:order val="2"/>
          <c:tx>
            <c:v>E</c:v>
          </c:tx>
          <c:spPr>
            <a:pattFill prst="pct30">
              <a:fgClr>
                <a:srgbClr val="00B0F0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cat>
            <c:numLit>
              <c:formatCode>General</c:formatCode>
              <c:ptCount val="3"/>
              <c:pt idx="0">
                <c:v>3</c:v>
              </c:pt>
              <c:pt idx="1">
                <c:v>2</c:v>
              </c:pt>
              <c:pt idx="2">
                <c:v>1</c:v>
              </c:pt>
            </c:numLit>
          </c:cat>
          <c:val>
            <c:numRef>
              <c:f>(Лист1!$E$10,Лист1!$E$7,Лист1!$E$4)</c:f>
              <c:numCache>
                <c:formatCode>0.0000</c:formatCode>
                <c:ptCount val="3"/>
                <c:pt idx="0">
                  <c:v>2.138449820199177E-3</c:v>
                </c:pt>
                <c:pt idx="1">
                  <c:v>1.0632545378149831E-3</c:v>
                </c:pt>
                <c:pt idx="2">
                  <c:v>4.2291366621214797E-3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C4-4416-A8B8-F547F104E6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27991599"/>
        <c:axId val="1827880943"/>
        <c:axId val="0"/>
      </c:bar3DChart>
      <c:catAx>
        <c:axId val="1827991599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pPr>
                <a:r>
                  <a:rPr lang="en-US"/>
                  <a:t>Profile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Palatino Linotype" panose="02040502050505030304" pitchFamily="18" charset="0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endParaRPr lang="ru-RU"/>
          </a:p>
        </c:txPr>
        <c:crossAx val="1827880943"/>
        <c:crosses val="autoZero"/>
        <c:auto val="1"/>
        <c:lblAlgn val="ctr"/>
        <c:lblOffset val="100"/>
        <c:noMultiLvlLbl val="0"/>
      </c:catAx>
      <c:valAx>
        <c:axId val="182788094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pPr>
                <a:r>
                  <a:rPr lang="en-US"/>
                  <a:t>ppm</a:t>
                </a:r>
              </a:p>
            </c:rich>
          </c:tx>
          <c:layout>
            <c:manualLayout>
              <c:xMode val="edge"/>
              <c:yMode val="edge"/>
              <c:x val="0.87214124698773976"/>
              <c:y val="0.689948086788241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Palatino Linotype" panose="02040502050505030304" pitchFamily="18" charset="0"/>
                  <a:ea typeface="+mn-ea"/>
                  <a:cs typeface="+mn-cs"/>
                </a:defRPr>
              </a:pPr>
              <a:endParaRPr lang="ru-RU"/>
            </a:p>
          </c:txPr>
        </c:title>
        <c:numFmt formatCode="0.00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endParaRPr lang="ru-RU"/>
          </a:p>
        </c:txPr>
        <c:crossAx val="18279915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403254815448699"/>
          <c:y val="0.88281232401216425"/>
          <c:w val="0.35020087908912584"/>
          <c:h val="0.117187675987835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ysClr val="windowText" lastClr="000000"/>
              </a:solidFill>
              <a:latin typeface="Palatino Linotype" panose="0204050205050503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>
          <a:solidFill>
            <a:sysClr val="windowText" lastClr="000000"/>
          </a:solidFill>
          <a:latin typeface="Palatino Linotype" panose="02040502050505030304" pitchFamily="18" charset="0"/>
        </a:defRPr>
      </a:pPr>
      <a:endParaRPr lang="ru-RU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a</a:t>
            </a:r>
          </a:p>
        </c:rich>
      </c:tx>
      <c:layout>
        <c:manualLayout>
          <c:xMode val="edge"/>
          <c:yMode val="edge"/>
          <c:x val="0.91637243298010473"/>
          <c:y val="3.82165605095541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Palatino Linotype" panose="02040502050505030304" pitchFamily="18" charset="0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714972114018564"/>
          <c:y val="7.0063694267515922E-2"/>
          <c:w val="0.70346208488229722"/>
          <c:h val="0.71357640804453593"/>
        </c:manualLayout>
      </c:layout>
      <c:bar3DChart>
        <c:barDir val="bar"/>
        <c:grouping val="clustered"/>
        <c:varyColors val="0"/>
        <c:ser>
          <c:idx val="0"/>
          <c:order val="0"/>
          <c:tx>
            <c:v>C</c:v>
          </c:tx>
          <c:spPr>
            <a:pattFill prst="dkUpDiag">
              <a:fgClr>
                <a:srgbClr val="FFCC66"/>
              </a:fgClr>
              <a:bgClr>
                <a:sysClr val="window" lastClr="FFFFFF"/>
              </a:bgClr>
            </a:pattFill>
            <a:ln>
              <a:solidFill>
                <a:sysClr val="windowText" lastClr="000000"/>
              </a:solidFill>
            </a:ln>
            <a:effectLst/>
            <a:sp3d>
              <a:contourClr>
                <a:sysClr val="windowText" lastClr="000000"/>
              </a:contourClr>
            </a:sp3d>
          </c:spPr>
          <c:invertIfNegative val="0"/>
          <c:cat>
            <c:numLit>
              <c:formatCode>General</c:formatCode>
              <c:ptCount val="3"/>
              <c:pt idx="0">
                <c:v>3</c:v>
              </c:pt>
              <c:pt idx="1">
                <c:v>2</c:v>
              </c:pt>
              <c:pt idx="2">
                <c:v>1</c:v>
              </c:pt>
            </c:numLit>
          </c:cat>
          <c:val>
            <c:numRef>
              <c:f>(Н.Пески!$E$10,Н.Пески!$E$7,Н.Пески!$E$4)</c:f>
              <c:numCache>
                <c:formatCode>0.0000</c:formatCode>
                <c:ptCount val="3"/>
                <c:pt idx="0">
                  <c:v>8.8781191585577453E-4</c:v>
                </c:pt>
                <c:pt idx="1">
                  <c:v>1.0000000000000001E-5</c:v>
                </c:pt>
                <c:pt idx="2" formatCode="0.00000">
                  <c:v>4.7963995953399729E-5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1C-4D45-9461-9A96FFDF0B95}"/>
            </c:ext>
          </c:extLst>
        </c:ser>
        <c:ser>
          <c:idx val="1"/>
          <c:order val="1"/>
          <c:tx>
            <c:v>Bf</c:v>
          </c:tx>
          <c:spPr>
            <a:pattFill prst="pct25">
              <a:fgClr>
                <a:srgbClr val="FFCC66"/>
              </a:fgClr>
              <a:bgClr>
                <a:sysClr val="window" lastClr="FFFFFF"/>
              </a:bgClr>
            </a:pattFill>
            <a:ln>
              <a:solidFill>
                <a:sysClr val="windowText" lastClr="000000"/>
              </a:solidFill>
            </a:ln>
            <a:effectLst/>
            <a:sp3d>
              <a:contourClr>
                <a:sysClr val="windowText" lastClr="000000"/>
              </a:contourClr>
            </a:sp3d>
          </c:spPr>
          <c:invertIfNegative val="0"/>
          <c:cat>
            <c:numLit>
              <c:formatCode>General</c:formatCode>
              <c:ptCount val="3"/>
              <c:pt idx="0">
                <c:v>3</c:v>
              </c:pt>
              <c:pt idx="1">
                <c:v>2</c:v>
              </c:pt>
              <c:pt idx="2">
                <c:v>1</c:v>
              </c:pt>
            </c:numLit>
          </c:cat>
          <c:val>
            <c:numRef>
              <c:f>(Н.Пески!$E$9,Н.Пески!$E$6,Н.Пески!$E$3)</c:f>
              <c:numCache>
                <c:formatCode>0.0000</c:formatCode>
                <c:ptCount val="3"/>
                <c:pt idx="0">
                  <c:v>1.0000000000000001E-5</c:v>
                </c:pt>
                <c:pt idx="1">
                  <c:v>7.7964152548418326E-4</c:v>
                </c:pt>
                <c:pt idx="2">
                  <c:v>5.5187833592190332E-3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1C-4D45-9461-9A96FFDF0B95}"/>
            </c:ext>
          </c:extLst>
        </c:ser>
        <c:ser>
          <c:idx val="2"/>
          <c:order val="2"/>
          <c:tx>
            <c:v>E</c:v>
          </c:tx>
          <c:spPr>
            <a:pattFill prst="pct80">
              <a:fgClr>
                <a:srgbClr val="FFCC66"/>
              </a:fgClr>
              <a:bgClr>
                <a:sysClr val="window" lastClr="FFFFFF"/>
              </a:bgClr>
            </a:pattFill>
            <a:ln>
              <a:solidFill>
                <a:sysClr val="windowText" lastClr="000000"/>
              </a:solidFill>
            </a:ln>
            <a:effectLst/>
            <a:sp3d>
              <a:contourClr>
                <a:sysClr val="windowText" lastClr="000000"/>
              </a:contourClr>
            </a:sp3d>
          </c:spPr>
          <c:invertIfNegative val="0"/>
          <c:cat>
            <c:numLit>
              <c:formatCode>General</c:formatCode>
              <c:ptCount val="3"/>
              <c:pt idx="0">
                <c:v>3</c:v>
              </c:pt>
              <c:pt idx="1">
                <c:v>2</c:v>
              </c:pt>
              <c:pt idx="2">
                <c:v>1</c:v>
              </c:pt>
            </c:numLit>
          </c:cat>
          <c:val>
            <c:numRef>
              <c:f>(Н.Пески!$E$8,Н.Пески!$E$5,Н.Пески!$E$2)</c:f>
              <c:numCache>
                <c:formatCode>0.0000</c:formatCode>
                <c:ptCount val="3"/>
                <c:pt idx="0">
                  <c:v>8.9961979975594999E-4</c:v>
                </c:pt>
                <c:pt idx="1">
                  <c:v>2.6274968927964167E-3</c:v>
                </c:pt>
                <c:pt idx="2">
                  <c:v>2.9972842839710856E-4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A1C-4D45-9461-9A96FFDF0B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26041136"/>
        <c:axId val="826041968"/>
        <c:axId val="0"/>
      </c:bar3DChart>
      <c:catAx>
        <c:axId val="82604113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pPr>
                <a:r>
                  <a:rPr lang="en-US">
                    <a:solidFill>
                      <a:sysClr val="windowText" lastClr="000000"/>
                    </a:solidFill>
                    <a:latin typeface="Palatino Linotype" panose="02040502050505030304" pitchFamily="18" charset="0"/>
                  </a:rPr>
                  <a:t>Profile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Palatino Linotype" panose="02040502050505030304" pitchFamily="18" charset="0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26041968"/>
        <c:crosses val="autoZero"/>
        <c:auto val="1"/>
        <c:lblAlgn val="ctr"/>
        <c:lblOffset val="100"/>
        <c:noMultiLvlLbl val="0"/>
      </c:catAx>
      <c:valAx>
        <c:axId val="8260419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ysClr val="windowText" lastClr="000000"/>
                    </a:solidFill>
                    <a:latin typeface="Palatino Linotype" panose="02040502050505030304" pitchFamily="18" charset="0"/>
                  </a:rPr>
                  <a:t>ppm</a:t>
                </a:r>
              </a:p>
            </c:rich>
          </c:tx>
          <c:layout>
            <c:manualLayout>
              <c:xMode val="edge"/>
              <c:yMode val="edge"/>
              <c:x val="0.87306553159330735"/>
              <c:y val="0.6813150107828878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00" sourceLinked="0"/>
        <c:majorTickMark val="none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endParaRPr lang="ru-RU"/>
          </a:p>
        </c:txPr>
        <c:crossAx val="826041136"/>
        <c:crosses val="autoZero"/>
        <c:crossBetween val="between"/>
        <c:majorUnit val="2.0000000000000005E-3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99182221135555"/>
          <c:y val="0.87246200912783989"/>
          <c:w val="0.30016318531813729"/>
          <c:h val="0.114799137368975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Palatino Linotype" panose="0204050205050503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b</a:t>
            </a:r>
          </a:p>
        </c:rich>
      </c:tx>
      <c:layout>
        <c:manualLayout>
          <c:xMode val="edge"/>
          <c:yMode val="edge"/>
          <c:x val="0.91272641731357329"/>
          <c:y val="3.82165605095541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Palatino Linotype" panose="02040502050505030304" pitchFamily="18" charset="0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9388193977517095E-2"/>
          <c:y val="7.0063694267515922E-2"/>
          <c:w val="0.80122361204496584"/>
          <c:h val="0.69446812778975875"/>
        </c:manualLayout>
      </c:layout>
      <c:bar3DChart>
        <c:barDir val="bar"/>
        <c:grouping val="clustered"/>
        <c:varyColors val="0"/>
        <c:ser>
          <c:idx val="0"/>
          <c:order val="0"/>
          <c:tx>
            <c:v>C</c:v>
          </c:tx>
          <c:spPr>
            <a:pattFill prst="pct10">
              <a:fgClr>
                <a:srgbClr val="CCCC00"/>
              </a:fgClr>
              <a:bgClr>
                <a:sysClr val="window" lastClr="FFFFFF"/>
              </a:bgClr>
            </a:pattFill>
            <a:ln>
              <a:solidFill>
                <a:sysClr val="windowText" lastClr="000000"/>
              </a:solidFill>
            </a:ln>
            <a:effectLst/>
            <a:sp3d>
              <a:contourClr>
                <a:sysClr val="windowText" lastClr="000000"/>
              </a:contourClr>
            </a:sp3d>
          </c:spPr>
          <c:invertIfNegative val="0"/>
          <c:cat>
            <c:numLit>
              <c:formatCode>General</c:formatCode>
              <c:ptCount val="3"/>
              <c:pt idx="0">
                <c:v>3</c:v>
              </c:pt>
              <c:pt idx="1">
                <c:v>2</c:v>
              </c:pt>
              <c:pt idx="2">
                <c:v>1</c:v>
              </c:pt>
            </c:numLit>
          </c:cat>
          <c:val>
            <c:numRef>
              <c:f>(Н.Пески!$D$10,Н.Пески!$D$7,Н.Пески!$D$4)</c:f>
              <c:numCache>
                <c:formatCode>0.0000</c:formatCode>
                <c:ptCount val="3"/>
                <c:pt idx="0">
                  <c:v>1.0000000000000001E-5</c:v>
                </c:pt>
                <c:pt idx="1">
                  <c:v>6.957653621351E-4</c:v>
                </c:pt>
                <c:pt idx="2">
                  <c:v>8.3973929126121994E-4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8B-432B-A251-31DF7966CDC4}"/>
            </c:ext>
          </c:extLst>
        </c:ser>
        <c:ser>
          <c:idx val="1"/>
          <c:order val="1"/>
          <c:tx>
            <c:v>Bf</c:v>
          </c:tx>
          <c:spPr>
            <a:pattFill prst="pct50">
              <a:fgClr>
                <a:srgbClr val="CCCC00"/>
              </a:fgClr>
              <a:bgClr>
                <a:sysClr val="window" lastClr="FFFFFF"/>
              </a:bgClr>
            </a:pattFill>
            <a:ln>
              <a:solidFill>
                <a:sysClr val="windowText" lastClr="000000"/>
              </a:solidFill>
            </a:ln>
            <a:effectLst/>
            <a:sp3d>
              <a:contourClr>
                <a:sysClr val="windowText" lastClr="000000"/>
              </a:contourClr>
            </a:sp3d>
          </c:spPr>
          <c:invertIfNegative val="0"/>
          <c:cat>
            <c:numLit>
              <c:formatCode>General</c:formatCode>
              <c:ptCount val="3"/>
              <c:pt idx="0">
                <c:v>3</c:v>
              </c:pt>
              <c:pt idx="1">
                <c:v>2</c:v>
              </c:pt>
              <c:pt idx="2">
                <c:v>1</c:v>
              </c:pt>
            </c:numLit>
          </c:cat>
          <c:val>
            <c:numRef>
              <c:f>(Н.Пески!$D$9,Н.Пески!$D$6,Н.Пески!$D$3)</c:f>
              <c:numCache>
                <c:formatCode>0.0000</c:formatCode>
                <c:ptCount val="3"/>
                <c:pt idx="0">
                  <c:v>2.1595003082506832E-3</c:v>
                </c:pt>
                <c:pt idx="1">
                  <c:v>1.0000000000000001E-5</c:v>
                </c:pt>
                <c:pt idx="2">
                  <c:v>1.1996741140765336E-3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8B-432B-A251-31DF7966CDC4}"/>
            </c:ext>
          </c:extLst>
        </c:ser>
        <c:ser>
          <c:idx val="2"/>
          <c:order val="2"/>
          <c:tx>
            <c:v>E</c:v>
          </c:tx>
          <c:spPr>
            <a:pattFill prst="pct30">
              <a:fgClr>
                <a:srgbClr val="CCCC00"/>
              </a:fgClr>
              <a:bgClr>
                <a:sysClr val="window" lastClr="FFFFFF"/>
              </a:bgClr>
            </a:pattFill>
            <a:ln>
              <a:solidFill>
                <a:sysClr val="windowText" lastClr="000000"/>
              </a:solidFill>
            </a:ln>
            <a:effectLst/>
            <a:sp3d>
              <a:contourClr>
                <a:sysClr val="windowText" lastClr="000000"/>
              </a:contourClr>
            </a:sp3d>
          </c:spPr>
          <c:invertIfNegative val="0"/>
          <c:cat>
            <c:numLit>
              <c:formatCode>General</c:formatCode>
              <c:ptCount val="3"/>
              <c:pt idx="0">
                <c:v>3</c:v>
              </c:pt>
              <c:pt idx="1">
                <c:v>2</c:v>
              </c:pt>
              <c:pt idx="2">
                <c:v>1</c:v>
              </c:pt>
            </c:numLit>
          </c:cat>
          <c:val>
            <c:numRef>
              <c:f>(Н.Пески!$D$8,Н.Пески!$D$5,Н.Пески!$D$2)</c:f>
              <c:numCache>
                <c:formatCode>0.0000</c:formatCode>
                <c:ptCount val="3"/>
                <c:pt idx="0">
                  <c:v>2.3984791990238003E-4</c:v>
                </c:pt>
                <c:pt idx="1">
                  <c:v>1.19869645630611E-4</c:v>
                </c:pt>
                <c:pt idx="2">
                  <c:v>3.5982619417414838E-4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8B-432B-A251-31DF7966CD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65276960"/>
        <c:axId val="1165286528"/>
        <c:axId val="0"/>
      </c:bar3DChart>
      <c:catAx>
        <c:axId val="11652769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endParaRPr lang="ru-RU"/>
          </a:p>
        </c:txPr>
        <c:crossAx val="1165286528"/>
        <c:crosses val="autoZero"/>
        <c:auto val="1"/>
        <c:lblAlgn val="ctr"/>
        <c:lblOffset val="100"/>
        <c:noMultiLvlLbl val="0"/>
      </c:catAx>
      <c:valAx>
        <c:axId val="1165286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ysClr val="windowText" lastClr="000000"/>
                    </a:solidFill>
                    <a:latin typeface="Palatino Linotype" panose="02040502050505030304" pitchFamily="18" charset="0"/>
                  </a:rPr>
                  <a:t>ppm</a:t>
                </a:r>
              </a:p>
            </c:rich>
          </c:tx>
          <c:layout>
            <c:manualLayout>
              <c:xMode val="edge"/>
              <c:yMode val="edge"/>
              <c:x val="0.87163779898013805"/>
              <c:y val="0.682486584081448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00" sourceLinked="0"/>
        <c:majorTickMark val="none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endParaRPr lang="ru-RU"/>
          </a:p>
        </c:txPr>
        <c:crossAx val="1165276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99182221135555"/>
          <c:y val="0.85972315562465518"/>
          <c:w val="0.30016318531813729"/>
          <c:h val="0.114799137368975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Palatino Linotype" panose="0204050205050503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08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0.00737</cdr:x>
      <cdr:y>0.125</cdr:y>
    </cdr:from>
    <cdr:to>
      <cdr:x>0.08997</cdr:x>
      <cdr:y>0.86111</cdr:y>
    </cdr:to>
    <cdr:sp macro="" textlink="">
      <cdr:nvSpPr>
        <cdr:cNvPr id="7" name="Text Box 6"/>
        <cdr:cNvSpPr txBox="1"/>
      </cdr:nvSpPr>
      <cdr:spPr>
        <a:xfrm xmlns:a="http://schemas.openxmlformats.org/drawingml/2006/main" rot="16200000">
          <a:off x="-758190" y="1139190"/>
          <a:ext cx="2019300" cy="4267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 rtl="0">
            <a:defRPr sz="900" b="1" i="0" u="none" strike="noStrike" kern="1200" baseline="0">
              <a:solidFill>
                <a:srgbClr val="44546A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r>
            <a:rPr lang="en-US"/>
            <a:t>Quantity of sorbed ions per unit mass of</a:t>
          </a:r>
        </a:p>
        <a:p xmlns:a="http://schemas.openxmlformats.org/drawingml/2006/main">
          <a:pPr algn="ctr" rtl="0">
            <a:defRPr sz="900" b="1" i="0" u="none" strike="noStrike" kern="1200" baseline="0">
              <a:solidFill>
                <a:srgbClr val="44546A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r>
            <a:rPr lang="en-US"/>
            <a:t> HA, mmol/g</a:t>
          </a:r>
          <a:endParaRPr lang="ru-RU"/>
        </a:p>
        <a:p xmlns:a="http://schemas.openxmlformats.org/drawingml/2006/main">
          <a:endParaRPr lang="ru-RU" sz="110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829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57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42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48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898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8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39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77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77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17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05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9AEB6-5A5C-4DB2-9D46-98EABA38A501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E8413-8B64-46A0-A043-DA7FCA8C4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264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chart" Target="../charts/chart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9100" y="2987886"/>
            <a:ext cx="8305800" cy="3690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Palatino Linotype" panose="02040502050505030304" pitchFamily="18" charset="0"/>
              </a:rPr>
              <a:t>Title of the Presentation</a:t>
            </a:r>
          </a:p>
          <a:p>
            <a:pPr algn="ctr"/>
            <a:endParaRPr lang="fr-FR" dirty="0">
              <a:latin typeface="Palatino Linotype" panose="02040502050505030304" pitchFamily="18" charset="0"/>
            </a:endParaRPr>
          </a:p>
          <a:p>
            <a:pPr>
              <a:lnSpc>
                <a:spcPts val="1300"/>
              </a:lnSpc>
              <a:spcAft>
                <a:spcPts val="60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Vera Korshunova </a:t>
            </a:r>
            <a:r>
              <a:rPr lang="en-US" sz="1800" b="1" baseline="30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*, Marina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Charykova</a:t>
            </a:r>
            <a:r>
              <a:rPr lang="en-US" sz="18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baseline="30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b="1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>
              <a:latin typeface="Palatino Linotype" panose="02040502050505030304" pitchFamily="18" charset="0"/>
            </a:endParaRPr>
          </a:p>
          <a:p>
            <a:r>
              <a:rPr lang="en-US" baseline="30000" dirty="0">
                <a:latin typeface="Palatino Linotype" panose="02040502050505030304" pitchFamily="18" charset="0"/>
              </a:rPr>
              <a:t>1</a:t>
            </a:r>
            <a:r>
              <a:rPr lang="en-US" dirty="0">
                <a:latin typeface="Palatino Linotype" panose="02040502050505030304" pitchFamily="18" charset="0"/>
              </a:rPr>
              <a:t> Institute of Earth Sciences, Geochemistry Department, St.-Petersburg State University, 7-9 University Embankment, 199034 Saint-Petersburg, Russia; vera_korshunova@mail.ru</a:t>
            </a:r>
          </a:p>
          <a:p>
            <a:endParaRPr lang="fr-FR" dirty="0">
              <a:latin typeface="Palatino Linotype" panose="02040502050505030304" pitchFamily="18" charset="0"/>
            </a:endParaRPr>
          </a:p>
          <a:p>
            <a:r>
              <a:rPr lang="en-US" baseline="30000" dirty="0">
                <a:latin typeface="Palatino Linotype" panose="02040502050505030304" pitchFamily="18" charset="0"/>
              </a:rPr>
              <a:t>2</a:t>
            </a:r>
            <a:r>
              <a:rPr lang="en-US" dirty="0">
                <a:latin typeface="Palatino Linotype" panose="02040502050505030304" pitchFamily="18" charset="0"/>
              </a:rPr>
              <a:t> Institute of Earth Sciences, Geochemistry Department, St.-Petersburg State University, 7-9 University Embankment, 199034 Saint-Petersburg, Russia; m.charykova@spbu.ru</a:t>
            </a:r>
          </a:p>
          <a:p>
            <a:endParaRPr lang="fr-FR" dirty="0">
              <a:latin typeface="Palatino Linotype" panose="02040502050505030304" pitchFamily="18" charset="0"/>
            </a:endParaRPr>
          </a:p>
          <a:p>
            <a:r>
              <a:rPr lang="en-US" sz="1400" b="1" dirty="0">
                <a:latin typeface="Palatino Linotype" panose="02040502050505030304" pitchFamily="18" charset="0"/>
              </a:rPr>
              <a:t>*</a:t>
            </a:r>
            <a:r>
              <a:rPr lang="en-US" sz="1400" dirty="0">
                <a:latin typeface="Palatino Linotype" panose="02040502050505030304" pitchFamily="18" charset="0"/>
              </a:rPr>
              <a:t> Corresponding author: vera_korshunova@mail.ru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1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128E28-B78B-4CB0-BD16-5B07558D5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9812"/>
            <a:ext cx="9144000" cy="371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605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09600"/>
            <a:ext cx="7924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Palatino Linotype" panose="02040502050505030304" pitchFamily="18" charset="0"/>
              </a:rPr>
              <a:t>Abstract: </a:t>
            </a:r>
            <a:r>
              <a:rPr lang="en-US" dirty="0">
                <a:latin typeface="Palatino Linotype" panose="02040502050505030304" pitchFamily="18" charset="0"/>
              </a:rPr>
              <a:t>Forms of gold and arsenic, as one of the main pathfinders, were researched in eluvial, illuvial and parent material horizons of podzol soil at the </a:t>
            </a:r>
            <a:r>
              <a:rPr lang="en-US" dirty="0" err="1">
                <a:latin typeface="Palatino Linotype" panose="02040502050505030304" pitchFamily="18" charset="0"/>
              </a:rPr>
              <a:t>Novye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Peski</a:t>
            </a:r>
            <a:r>
              <a:rPr lang="en-US" dirty="0">
                <a:latin typeface="Palatino Linotype" panose="02040502050505030304" pitchFamily="18" charset="0"/>
              </a:rPr>
              <a:t> gold deposit. Forms of gold and arsenic were studied with sequential extraction method. Results of this study showed that main forms of gold are water-soluble, bound to organic matter and “insoluble”, for arsenic: bound to Fe and Mn-(oxy)hydroxides and bound to organic matter. The form bound to organic matter was considered in detail and gold and arsenic were analyzed in </a:t>
            </a:r>
            <a:r>
              <a:rPr lang="en-US" dirty="0" err="1">
                <a:latin typeface="Palatino Linotype" panose="02040502050505030304" pitchFamily="18" charset="0"/>
              </a:rPr>
              <a:t>humic</a:t>
            </a:r>
            <a:r>
              <a:rPr lang="en-US" dirty="0">
                <a:latin typeface="Palatino Linotype" panose="02040502050505030304" pitchFamily="18" charset="0"/>
              </a:rPr>
              <a:t> and fulvic acids solutions extracted from podzolic soil. It was determined that gold is mainly bound to </a:t>
            </a:r>
            <a:r>
              <a:rPr lang="en-US" dirty="0" err="1">
                <a:latin typeface="Palatino Linotype" panose="02040502050505030304" pitchFamily="18" charset="0"/>
              </a:rPr>
              <a:t>humic</a:t>
            </a:r>
            <a:r>
              <a:rPr lang="en-US" dirty="0">
                <a:latin typeface="Palatino Linotype" panose="02040502050505030304" pitchFamily="18" charset="0"/>
              </a:rPr>
              <a:t> acid (HA), arsenic – to fulvic acid. Due to the prevalence of form of gold bound to </a:t>
            </a:r>
            <a:r>
              <a:rPr lang="en-US" dirty="0" err="1">
                <a:latin typeface="Palatino Linotype" panose="02040502050505030304" pitchFamily="18" charset="0"/>
              </a:rPr>
              <a:t>humic</a:t>
            </a:r>
            <a:r>
              <a:rPr lang="en-US" dirty="0">
                <a:latin typeface="Palatino Linotype" panose="02040502050505030304" pitchFamily="18" charset="0"/>
              </a:rPr>
              <a:t> acid, the modelling process of different gold and arsenic (III) contents sorption on solid </a:t>
            </a:r>
            <a:r>
              <a:rPr lang="en-US" dirty="0" err="1">
                <a:latin typeface="Palatino Linotype" panose="02040502050505030304" pitchFamily="18" charset="0"/>
              </a:rPr>
              <a:t>humic</a:t>
            </a:r>
            <a:r>
              <a:rPr lang="en-US" dirty="0">
                <a:latin typeface="Palatino Linotype" panose="02040502050505030304" pitchFamily="18" charset="0"/>
              </a:rPr>
              <a:t> acid were observed and data on quantity of adsorbed ions per unit mass of HA and recovery ratio were obtained. More than 90 % gold recovery rate was observed for concentrations less 10 µg/cm3 and for arsenic it was in a range 8 – 15 %.</a:t>
            </a:r>
            <a:endParaRPr lang="fr-FR" dirty="0">
              <a:latin typeface="Palatino Linotype" panose="02040502050505030304" pitchFamily="18" charset="0"/>
            </a:endParaRPr>
          </a:p>
          <a:p>
            <a:endParaRPr lang="en-US" dirty="0">
              <a:latin typeface="Palatino Linotype" panose="02040502050505030304" pitchFamily="18" charset="0"/>
            </a:endParaRPr>
          </a:p>
          <a:p>
            <a:endParaRPr lang="en-US" dirty="0">
              <a:latin typeface="Palatino Linotype" panose="02040502050505030304" pitchFamily="18" charset="0"/>
            </a:endParaRPr>
          </a:p>
          <a:p>
            <a:r>
              <a:rPr lang="fr-FR" b="1" dirty="0">
                <a:latin typeface="Palatino Linotype" panose="02040502050505030304" pitchFamily="18" charset="0"/>
              </a:rPr>
              <a:t>Keywords: </a:t>
            </a:r>
            <a:r>
              <a:rPr lang="en-US" dirty="0">
                <a:latin typeface="Palatino Linotype" panose="02040502050505030304" pitchFamily="18" charset="0"/>
              </a:rPr>
              <a:t>gold; arsenic; </a:t>
            </a:r>
            <a:r>
              <a:rPr lang="en-US" dirty="0" err="1">
                <a:latin typeface="Palatino Linotype" panose="02040502050505030304" pitchFamily="18" charset="0"/>
              </a:rPr>
              <a:t>humic</a:t>
            </a:r>
            <a:r>
              <a:rPr lang="en-US" dirty="0">
                <a:latin typeface="Palatino Linotype" panose="02040502050505030304" pitchFamily="18" charset="0"/>
              </a:rPr>
              <a:t> acid; soil</a:t>
            </a:r>
            <a:endParaRPr lang="fr-FR" b="1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2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17581E-09AE-4C7C-AA17-208368D87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820" y="5187820"/>
            <a:ext cx="1632080" cy="163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26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2148" y="19164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Palatino Linotype" panose="02040502050505030304" pitchFamily="18" charset="0"/>
              </a:rPr>
              <a:t>Results and Discussion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3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B3A007-50F1-42BA-B6B7-D8FAD12FE3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506" y="5122506"/>
            <a:ext cx="1735494" cy="1735494"/>
          </a:xfrm>
          <a:prstGeom prst="rect">
            <a:avLst/>
          </a:prstGeom>
        </p:spPr>
      </p:pic>
      <p:graphicFrame>
        <p:nvGraphicFramePr>
          <p:cNvPr id="20" name="Диаграмма 54">
            <a:extLst>
              <a:ext uri="{FF2B5EF4-FFF2-40B4-BE49-F238E27FC236}">
                <a16:creationId xmlns:a16="http://schemas.microsoft.com/office/drawing/2014/main" id="{975C7A4A-BF85-4696-BD04-7F3A4923C1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6896648"/>
              </p:ext>
            </p:extLst>
          </p:nvPr>
        </p:nvGraphicFramePr>
        <p:xfrm>
          <a:off x="1208950" y="2773686"/>
          <a:ext cx="2663825" cy="1511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Диаграмма 62">
            <a:extLst>
              <a:ext uri="{FF2B5EF4-FFF2-40B4-BE49-F238E27FC236}">
                <a16:creationId xmlns:a16="http://schemas.microsoft.com/office/drawing/2014/main" id="{8EBB1521-18CB-422C-B23E-EE02AB82CA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3036280"/>
              </p:ext>
            </p:extLst>
          </p:nvPr>
        </p:nvGraphicFramePr>
        <p:xfrm>
          <a:off x="4744681" y="2801266"/>
          <a:ext cx="2663825" cy="1511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3" name="Рисунок 713">
            <a:extLst>
              <a:ext uri="{FF2B5EF4-FFF2-40B4-BE49-F238E27FC236}">
                <a16:creationId xmlns:a16="http://schemas.microsoft.com/office/drawing/2014/main" id="{63835AD3-209F-4AE7-86DA-D4B60B17A5A8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018" y="4409583"/>
            <a:ext cx="2834640" cy="1905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" name="Table 18">
            <a:extLst>
              <a:ext uri="{FF2B5EF4-FFF2-40B4-BE49-F238E27FC236}">
                <a16:creationId xmlns:a16="http://schemas.microsoft.com/office/drawing/2014/main" id="{553EC51E-D69B-402A-89F8-DA6307F945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418425"/>
              </p:ext>
            </p:extLst>
          </p:nvPr>
        </p:nvGraphicFramePr>
        <p:xfrm>
          <a:off x="1368749" y="4696465"/>
          <a:ext cx="5957178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57178">
                  <a:extLst>
                    <a:ext uri="{9D8B030D-6E8A-4147-A177-3AD203B41FA5}">
                      <a16:colId xmlns:a16="http://schemas.microsoft.com/office/drawing/2014/main" val="24278652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– water-soluble; 2 –loosely adsorbed; 3 – strongly adsorbed; 4 – bound to organic matter; 5 – bound to carbonates; 6 – bound to Fe-Mn (</a:t>
                      </a:r>
                      <a:r>
                        <a:rPr lang="en-US" sz="1200" dirty="0" err="1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</a:t>
                      </a:r>
                      <a:r>
                        <a:rPr lang="en-US" sz="12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-)oxides; 7 – residue (“insoluble”).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0202849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6354750A-830E-4F5F-A743-A8B8BCDE66E9}"/>
              </a:ext>
            </a:extLst>
          </p:cNvPr>
          <p:cNvSpPr txBox="1"/>
          <p:nvPr/>
        </p:nvSpPr>
        <p:spPr>
          <a:xfrm>
            <a:off x="2459353" y="1716511"/>
            <a:ext cx="37759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Forms of gold and arsenic in loose sediment (mean percentage)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85618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898213-7120-4EEA-BC5D-78C8AFF612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506" y="5122506"/>
            <a:ext cx="1735494" cy="1735494"/>
          </a:xfrm>
          <a:prstGeom prst="rect">
            <a:avLst/>
          </a:prstGeom>
        </p:spPr>
      </p:pic>
      <p:graphicFrame>
        <p:nvGraphicFramePr>
          <p:cNvPr id="5" name="Диаграмма 49">
            <a:extLst>
              <a:ext uri="{FF2B5EF4-FFF2-40B4-BE49-F238E27FC236}">
                <a16:creationId xmlns:a16="http://schemas.microsoft.com/office/drawing/2014/main" id="{4B629CBF-3C2E-4D46-AFB7-9AFD917B84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321131"/>
              </p:ext>
            </p:extLst>
          </p:nvPr>
        </p:nvGraphicFramePr>
        <p:xfrm>
          <a:off x="293410" y="2511107"/>
          <a:ext cx="2555875" cy="1835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732">
            <a:extLst>
              <a:ext uri="{FF2B5EF4-FFF2-40B4-BE49-F238E27FC236}">
                <a16:creationId xmlns:a16="http://schemas.microsoft.com/office/drawing/2014/main" id="{EB10049B-02F9-4D45-94AF-0D407E8C29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4104858"/>
              </p:ext>
            </p:extLst>
          </p:nvPr>
        </p:nvGraphicFramePr>
        <p:xfrm>
          <a:off x="3595537" y="2511107"/>
          <a:ext cx="2627630" cy="1835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59EFBCB-2383-4B27-A100-7561DD7FDC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6080650"/>
              </p:ext>
            </p:extLst>
          </p:nvPr>
        </p:nvGraphicFramePr>
        <p:xfrm>
          <a:off x="149900" y="4580446"/>
          <a:ext cx="2699385" cy="1993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842791C-2410-4203-85EB-94A7577AEA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8056218"/>
              </p:ext>
            </p:extLst>
          </p:nvPr>
        </p:nvGraphicFramePr>
        <p:xfrm>
          <a:off x="3453127" y="4651468"/>
          <a:ext cx="2699385" cy="1993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6BA4D41-68A8-4121-81C2-CF161C948A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0208022"/>
              </p:ext>
            </p:extLst>
          </p:nvPr>
        </p:nvGraphicFramePr>
        <p:xfrm>
          <a:off x="293410" y="441768"/>
          <a:ext cx="2663825" cy="1835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96205D6-ADC2-4E71-BFE7-7C7ECFADDDF6}"/>
              </a:ext>
            </a:extLst>
          </p:cNvPr>
          <p:cNvSpPr txBox="1"/>
          <p:nvPr/>
        </p:nvSpPr>
        <p:spPr>
          <a:xfrm>
            <a:off x="2884876" y="870011"/>
            <a:ext cx="12908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alatino Linotype" panose="02040502050505030304" pitchFamily="18" charset="0"/>
              </a:rPr>
              <a:t>Water-soluble</a:t>
            </a:r>
            <a:endParaRPr lang="ru-RU" sz="1400" dirty="0">
              <a:ln w="0">
                <a:solidFill>
                  <a:schemeClr val="accent1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6731E4-7EFA-4B13-B4CB-461535F6251A}"/>
              </a:ext>
            </a:extLst>
          </p:cNvPr>
          <p:cNvSpPr txBox="1"/>
          <p:nvPr/>
        </p:nvSpPr>
        <p:spPr>
          <a:xfrm>
            <a:off x="4999241" y="1989487"/>
            <a:ext cx="21242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n w="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alatino Linotype" panose="02040502050505030304" pitchFamily="18" charset="0"/>
              </a:rPr>
              <a:t>Bound to organic matter</a:t>
            </a:r>
            <a:endParaRPr lang="ru-RU" sz="1400" dirty="0">
              <a:ln w="0">
                <a:solidFill>
                  <a:srgbClr val="7030A0"/>
                </a:solidFill>
              </a:ln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F4DC85-4169-41DB-AA07-4E12BD2F001A}"/>
              </a:ext>
            </a:extLst>
          </p:cNvPr>
          <p:cNvSpPr txBox="1"/>
          <p:nvPr/>
        </p:nvSpPr>
        <p:spPr>
          <a:xfrm>
            <a:off x="5844699" y="4282136"/>
            <a:ext cx="26003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n w="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alatino Linotype" panose="02040502050505030304" pitchFamily="18" charset="0"/>
              </a:rPr>
              <a:t>Bound to Fe-Mn (</a:t>
            </a:r>
            <a:r>
              <a:rPr lang="en-US" sz="1400" dirty="0" err="1">
                <a:ln w="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alatino Linotype" panose="02040502050505030304" pitchFamily="18" charset="0"/>
              </a:rPr>
              <a:t>hydr</a:t>
            </a:r>
            <a:r>
              <a:rPr lang="en-US" sz="1400" dirty="0">
                <a:ln w="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alatino Linotype" panose="02040502050505030304" pitchFamily="18" charset="0"/>
              </a:rPr>
              <a:t>-)oxides</a:t>
            </a:r>
            <a:endParaRPr lang="ru-RU" sz="1400" dirty="0">
              <a:ln w="0"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1CA9FB-791B-402A-95A3-A805F04587D6}"/>
              </a:ext>
            </a:extLst>
          </p:cNvPr>
          <p:cNvSpPr txBox="1"/>
          <p:nvPr/>
        </p:nvSpPr>
        <p:spPr>
          <a:xfrm>
            <a:off x="4701757" y="180643"/>
            <a:ext cx="44422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Palatino Linotype" panose="02040502050505030304" pitchFamily="18" charset="0"/>
              </a:rPr>
              <a:t>Distribution pattern of gold and arsenic </a:t>
            </a:r>
          </a:p>
          <a:p>
            <a:pPr algn="ctr"/>
            <a:r>
              <a:rPr lang="en-US" b="1" dirty="0">
                <a:latin typeface="Palatino Linotype" panose="02040502050505030304" pitchFamily="18" charset="0"/>
              </a:rPr>
              <a:t>in different forms </a:t>
            </a:r>
          </a:p>
          <a:p>
            <a:pPr algn="ctr"/>
            <a:r>
              <a:rPr lang="en-US" b="1" dirty="0">
                <a:latin typeface="Palatino Linotype" panose="02040502050505030304" pitchFamily="18" charset="0"/>
              </a:rPr>
              <a:t>within the soil profiles</a:t>
            </a:r>
            <a:endParaRPr lang="ru-RU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533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898213-7120-4EEA-BC5D-78C8AFF612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506" y="5122506"/>
            <a:ext cx="1735494" cy="1735494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516BA3B-A913-4925-9874-FF7AAA827B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5890597"/>
              </p:ext>
            </p:extLst>
          </p:nvPr>
        </p:nvGraphicFramePr>
        <p:xfrm>
          <a:off x="263214" y="1577431"/>
          <a:ext cx="2699385" cy="1993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2B00ACB-111B-4251-9E5C-FAD7C4138E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3772626"/>
              </p:ext>
            </p:extLst>
          </p:nvPr>
        </p:nvGraphicFramePr>
        <p:xfrm>
          <a:off x="3222307" y="1577431"/>
          <a:ext cx="2699385" cy="1993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78E79A1-91EF-4647-AC56-F0B0EC807D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260898"/>
              </p:ext>
            </p:extLst>
          </p:nvPr>
        </p:nvGraphicFramePr>
        <p:xfrm>
          <a:off x="360235" y="4354635"/>
          <a:ext cx="2699385" cy="1993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E004ADCE-01BA-44FA-92DA-9273491E1857}"/>
              </a:ext>
            </a:extLst>
          </p:cNvPr>
          <p:cNvSpPr txBox="1"/>
          <p:nvPr/>
        </p:nvSpPr>
        <p:spPr>
          <a:xfrm>
            <a:off x="676599" y="1117384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Distribution of gold bound to </a:t>
            </a:r>
            <a:r>
              <a:rPr lang="en-US" sz="1200" dirty="0" err="1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humic</a:t>
            </a:r>
            <a:r>
              <a:rPr lang="en-US" sz="12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acid (a) and fulvic acid (b) in soil horizons</a:t>
            </a:r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7920DB-1564-4046-AB1F-C34BF6B78153}"/>
              </a:ext>
            </a:extLst>
          </p:cNvPr>
          <p:cNvSpPr txBox="1"/>
          <p:nvPr/>
        </p:nvSpPr>
        <p:spPr>
          <a:xfrm>
            <a:off x="676599" y="4029761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Distribution of arsenic bound to fulvic acid in soil horizons</a:t>
            </a:r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9EA07C-F5F5-4D14-BD1F-43249284BE6A}"/>
              </a:ext>
            </a:extLst>
          </p:cNvPr>
          <p:cNvSpPr txBox="1"/>
          <p:nvPr/>
        </p:nvSpPr>
        <p:spPr>
          <a:xfrm>
            <a:off x="4747363" y="147897"/>
            <a:ext cx="44422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Palatino Linotype" panose="02040502050505030304" pitchFamily="18" charset="0"/>
              </a:rPr>
              <a:t>Distribution pattern of gold and arsenic </a:t>
            </a:r>
          </a:p>
          <a:p>
            <a:pPr algn="ctr"/>
            <a:r>
              <a:rPr lang="en-US" b="1" dirty="0">
                <a:latin typeface="Palatino Linotype" panose="02040502050505030304" pitchFamily="18" charset="0"/>
              </a:rPr>
              <a:t>bound to </a:t>
            </a:r>
            <a:r>
              <a:rPr lang="en-US" b="1" dirty="0" err="1">
                <a:latin typeface="Palatino Linotype" panose="02040502050505030304" pitchFamily="18" charset="0"/>
              </a:rPr>
              <a:t>humic</a:t>
            </a:r>
            <a:r>
              <a:rPr lang="en-US" b="1" dirty="0">
                <a:latin typeface="Palatino Linotype" panose="02040502050505030304" pitchFamily="18" charset="0"/>
              </a:rPr>
              <a:t> and fulvic acids</a:t>
            </a:r>
          </a:p>
          <a:p>
            <a:pPr algn="ctr"/>
            <a:r>
              <a:rPr lang="en-US" b="1" dirty="0">
                <a:latin typeface="Palatino Linotype" panose="02040502050505030304" pitchFamily="18" charset="0"/>
              </a:rPr>
              <a:t>within the soil profiles</a:t>
            </a:r>
            <a:endParaRPr lang="ru-RU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033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898213-7120-4EEA-BC5D-78C8AFF612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506" y="5122506"/>
            <a:ext cx="1735494" cy="1735494"/>
          </a:xfrm>
          <a:prstGeom prst="rect">
            <a:avLst/>
          </a:prstGeom>
        </p:spPr>
      </p:pic>
      <p:graphicFrame>
        <p:nvGraphicFramePr>
          <p:cNvPr id="8" name="Диаграмма 653">
            <a:extLst>
              <a:ext uri="{FF2B5EF4-FFF2-40B4-BE49-F238E27FC236}">
                <a16:creationId xmlns:a16="http://schemas.microsoft.com/office/drawing/2014/main" id="{BDE00471-D4AE-4F54-8D4C-1AA56E607F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6729763"/>
              </p:ext>
            </p:extLst>
          </p:nvPr>
        </p:nvGraphicFramePr>
        <p:xfrm>
          <a:off x="214325" y="981075"/>
          <a:ext cx="5039995" cy="244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17">
            <a:extLst>
              <a:ext uri="{FF2B5EF4-FFF2-40B4-BE49-F238E27FC236}">
                <a16:creationId xmlns:a16="http://schemas.microsoft.com/office/drawing/2014/main" id="{E18E1D9E-7E00-492E-B402-7FDFB0719E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195481"/>
              </p:ext>
            </p:extLst>
          </p:nvPr>
        </p:nvGraphicFramePr>
        <p:xfrm>
          <a:off x="409633" y="3660975"/>
          <a:ext cx="5039995" cy="244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75729B7-02B8-4ACE-A147-0AFB5DB11D95}"/>
              </a:ext>
            </a:extLst>
          </p:cNvPr>
          <p:cNvSpPr txBox="1"/>
          <p:nvPr/>
        </p:nvSpPr>
        <p:spPr>
          <a:xfrm>
            <a:off x="4230211" y="10276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latin typeface="Palatino Linotype" panose="02040502050505030304" pitchFamily="18" charset="0"/>
                <a:ea typeface="Calibri" panose="020F0502020204030204" pitchFamily="34" charset="0"/>
              </a:rPr>
              <a:t>G</a:t>
            </a:r>
            <a:r>
              <a:rPr lang="en-US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old and arsenic sorption by the solid </a:t>
            </a:r>
            <a:r>
              <a:rPr lang="en-US" b="1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humic</a:t>
            </a:r>
            <a:r>
              <a:rPr lang="en-US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acid </a:t>
            </a:r>
            <a:endParaRPr lang="ru-RU" dirty="0">
              <a:latin typeface="Palatino Linotype" panose="0204050205050503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BBDA05-13DE-41E0-B7DA-5505C061894A}"/>
              </a:ext>
            </a:extLst>
          </p:cNvPr>
          <p:cNvSpPr txBox="1"/>
          <p:nvPr/>
        </p:nvSpPr>
        <p:spPr>
          <a:xfrm>
            <a:off x="341789" y="657909"/>
            <a:ext cx="32891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Palatino Linotype" panose="02040502050505030304" pitchFamily="18" charset="0"/>
              </a:rPr>
              <a:t>Isotherms of arsenic and gold ions sorption on </a:t>
            </a:r>
            <a:r>
              <a:rPr lang="en-US" sz="1400" dirty="0" err="1">
                <a:latin typeface="Palatino Linotype" panose="02040502050505030304" pitchFamily="18" charset="0"/>
              </a:rPr>
              <a:t>humic</a:t>
            </a:r>
            <a:r>
              <a:rPr lang="en-US" sz="1400" dirty="0">
                <a:latin typeface="Palatino Linotype" panose="02040502050505030304" pitchFamily="18" charset="0"/>
              </a:rPr>
              <a:t> acid.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03C45C-2044-4372-A78E-7AF6AD1A673A}"/>
              </a:ext>
            </a:extLst>
          </p:cNvPr>
          <p:cNvSpPr txBox="1"/>
          <p:nvPr/>
        </p:nvSpPr>
        <p:spPr>
          <a:xfrm>
            <a:off x="2410287" y="6221073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Palatino Linotype" panose="02040502050505030304" pitchFamily="18" charset="0"/>
              </a:rPr>
              <a:t>The footnotes indicate the initial concentrations of the element in solutions and recovery rate (in bold type).</a:t>
            </a:r>
            <a:endParaRPr lang="ru-RU" sz="12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857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898213-7120-4EEA-BC5D-78C8AFF612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506" y="5122506"/>
            <a:ext cx="1735494" cy="17354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7487B8-A16E-4133-B0B9-87E6D2719780}"/>
              </a:ext>
            </a:extLst>
          </p:cNvPr>
          <p:cNvSpPr txBox="1"/>
          <p:nvPr/>
        </p:nvSpPr>
        <p:spPr>
          <a:xfrm>
            <a:off x="122853" y="319508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Palatino Linotype" panose="02040502050505030304" pitchFamily="18" charset="0"/>
              </a:rPr>
              <a:t>Conclusions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F7F224-D734-4CB4-BCEC-79609F65FBF3}"/>
              </a:ext>
            </a:extLst>
          </p:cNvPr>
          <p:cNvSpPr txBox="1"/>
          <p:nvPr/>
        </p:nvSpPr>
        <p:spPr>
          <a:xfrm>
            <a:off x="417249" y="908156"/>
            <a:ext cx="8043169" cy="3840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AutoNum type="arabicPeriod"/>
            </a:pPr>
            <a:r>
              <a:rPr lang="en-US" sz="1600" b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main forms of arsenic in the loose sediments in 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Novye</a:t>
            </a:r>
            <a:r>
              <a:rPr lang="en-US" sz="1600" b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Peski</a:t>
            </a:r>
            <a:r>
              <a:rPr lang="en-US" sz="1600" b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area are bound to oxides and hydroxides of iron and manganese and bound to organic matter. For gold, it is water-soluble, bound to organic matter and “insoluble”</a:t>
            </a: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AutoNum type="arabicPeriod"/>
            </a:pPr>
            <a:r>
              <a:rPr lang="en-US" sz="1600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1600" b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ater-soluble gold and bound to HA can point the mineralized zone at 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Novye</a:t>
            </a:r>
            <a:r>
              <a:rPr lang="en-US" sz="1600" b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Peski</a:t>
            </a:r>
            <a:r>
              <a:rPr lang="en-US" sz="1600" b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while for arsenic those forms are bound to organic matter, to Fe-Mn (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hydr</a:t>
            </a:r>
            <a:r>
              <a:rPr lang="en-US" sz="1600" b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-)oxides and to FA, thus these two elements have different concentration media. </a:t>
            </a: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AutoNum type="arabicPeriod"/>
            </a:pPr>
            <a:r>
              <a:rPr lang="en-US" sz="1600" b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Solid 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humic</a:t>
            </a:r>
            <a:r>
              <a:rPr lang="en-US" sz="1600" b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acid is quite active concentrator of low gold concentrations in hydrochloric solutions and recovery degree can exceed 90%, which is opposite to arsenic, for which recovery degree does not exceed 15%. </a:t>
            </a:r>
            <a:endParaRPr lang="ru-RU" sz="1600" b="1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030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09600"/>
            <a:ext cx="815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latin typeface="Palatino Linotype" panose="02040502050505030304" pitchFamily="18" charset="0"/>
              </a:rPr>
              <a:t>Supplementary</a:t>
            </a:r>
            <a:r>
              <a:rPr lang="fr-FR" sz="2400" b="1" dirty="0">
                <a:latin typeface="Palatino Linotype" panose="02040502050505030304" pitchFamily="18" charset="0"/>
              </a:rPr>
              <a:t> </a:t>
            </a:r>
            <a:r>
              <a:rPr lang="fr-FR" sz="2400" b="1" dirty="0" err="1">
                <a:latin typeface="Palatino Linotype" panose="02040502050505030304" pitchFamily="18" charset="0"/>
              </a:rPr>
              <a:t>Materials</a:t>
            </a:r>
            <a:endParaRPr lang="fr-FR" sz="2400" b="1" dirty="0">
              <a:latin typeface="Palatino Linotype" panose="02040502050505030304" pitchFamily="18" charset="0"/>
            </a:endParaRPr>
          </a:p>
          <a:p>
            <a:endParaRPr lang="fr-FR" sz="2400" b="1" dirty="0" err="1">
              <a:latin typeface="Palatino Linotype" panose="02040502050505030304" pitchFamily="18" charset="0"/>
            </a:endParaRPr>
          </a:p>
          <a:p>
            <a:r>
              <a:rPr lang="fr-FR" dirty="0">
                <a:latin typeface="Palatino Linotype" panose="02040502050505030304" pitchFamily="18" charset="0"/>
              </a:rPr>
              <a:t>Links: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8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6B2551-7022-4F24-98F0-98B63A6B5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506" y="5122506"/>
            <a:ext cx="1735494" cy="173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145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5300" y="1444101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>
                <a:latin typeface="Bodoni MT Black" panose="02070A03080606020203" pitchFamily="18" charset="0"/>
              </a:rPr>
              <a:t>Thanks</a:t>
            </a:r>
            <a:r>
              <a:rPr lang="fr-FR" b="1" dirty="0">
                <a:latin typeface="Bodoni MT Black" panose="02070A03080606020203" pitchFamily="18" charset="0"/>
              </a:rPr>
              <a:t> for </a:t>
            </a:r>
            <a:r>
              <a:rPr lang="fr-FR" b="1" dirty="0" err="1">
                <a:latin typeface="Bodoni MT Black" panose="02070A03080606020203" pitchFamily="18" charset="0"/>
              </a:rPr>
              <a:t>your</a:t>
            </a:r>
            <a:r>
              <a:rPr lang="fr-FR" b="1" dirty="0">
                <a:latin typeface="Bodoni MT Black" panose="02070A03080606020203" pitchFamily="18" charset="0"/>
              </a:rPr>
              <a:t> attention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9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C3834D-02BE-48F7-B3C2-5B5062D87A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894" y="4935894"/>
            <a:ext cx="1922106" cy="192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982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467</TotalTime>
  <Words>711</Words>
  <Application>Microsoft Office PowerPoint</Application>
  <PresentationFormat>On-screen Show (4:3)</PresentationFormat>
  <Paragraphs>104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Bodoni MT Black</vt:lpstr>
      <vt:lpstr>Calibri</vt:lpstr>
      <vt:lpstr>Calibri Light</vt:lpstr>
      <vt:lpstr>Palatino Linotype</vt:lpstr>
      <vt:lpstr>Times New Roman</vt:lpstr>
      <vt:lpstr>Office Theme</vt:lpstr>
      <vt:lpstr>Microsoft Excel 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MDPI</dc:creator>
  <cp:lastModifiedBy>Vera Korshunova</cp:lastModifiedBy>
  <cp:revision>43</cp:revision>
  <dcterms:created xsi:type="dcterms:W3CDTF">2017-05-27T02:37:01Z</dcterms:created>
  <dcterms:modified xsi:type="dcterms:W3CDTF">2021-02-14T18:40:06Z</dcterms:modified>
</cp:coreProperties>
</file>