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3" r:id="rId2"/>
    <p:sldId id="270" r:id="rId3"/>
    <p:sldId id="272" r:id="rId4"/>
    <p:sldId id="271" r:id="rId5"/>
    <p:sldId id="276" r:id="rId6"/>
    <p:sldId id="277" r:id="rId7"/>
    <p:sldId id="280" r:id="rId8"/>
    <p:sldId id="281" r:id="rId9"/>
    <p:sldId id="282" r:id="rId10"/>
    <p:sldId id="279" r:id="rId11"/>
    <p:sldId id="259" r:id="rId12"/>
    <p:sldId id="261" r:id="rId13"/>
    <p:sldId id="283" r:id="rId14"/>
    <p:sldId id="284" r:id="rId15"/>
    <p:sldId id="285" r:id="rId16"/>
    <p:sldId id="286" r:id="rId17"/>
    <p:sldId id="260" r:id="rId18"/>
    <p:sldId id="287" r:id="rId19"/>
    <p:sldId id="262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150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3D270-24D2-4E69-A3E1-28CE629A4EE8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2895BC-4A27-485A-8B55-117D2E72C8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538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8BB37-207A-4FBB-816C-13D97CE059F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545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8BB37-207A-4FBB-816C-13D97CE059F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013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FBA67-CDF0-4590-B04E-367BAA937DBC}" type="datetime1">
              <a:rPr lang="ru-RU" smtClean="0"/>
              <a:t>07.02.2021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C722-5524-472D-8DBE-F3DFC3B7A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625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A0FC8-F144-46A4-BBCC-35852F08C7F5}" type="datetime1">
              <a:rPr lang="ru-RU" smtClean="0"/>
              <a:t>07.02.2021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C722-5524-472D-8DBE-F3DFC3B7A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704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FAC52-5E3C-47F0-BB91-FB3B5FF3F4B4}" type="datetime1">
              <a:rPr lang="ru-RU" smtClean="0"/>
              <a:t>07.02.2021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C722-5524-472D-8DBE-F3DFC3B7A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009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E0BAC-086E-4B00-A923-F1A54620C325}" type="datetime1">
              <a:rPr lang="ru-RU" smtClean="0"/>
              <a:t>07.02.2021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C722-5524-472D-8DBE-F3DFC3B7A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368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724EF-BFE6-43AD-8B0A-08F1D9847E63}" type="datetime1">
              <a:rPr lang="ru-RU" smtClean="0"/>
              <a:t>07.02.2021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C722-5524-472D-8DBE-F3DFC3B7A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870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0CD9A-AECE-4586-9CDA-191953CF8D36}" type="datetime1">
              <a:rPr lang="ru-RU" smtClean="0"/>
              <a:t>07.02.2021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C722-5524-472D-8DBE-F3DFC3B7A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415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87367-5E3B-4AE6-BCB5-4F803E125545}" type="datetime1">
              <a:rPr lang="ru-RU" smtClean="0"/>
              <a:t>07.02.2021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C722-5524-472D-8DBE-F3DFC3B7A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571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EE056-F393-48C9-8CC1-808F19274475}" type="datetime1">
              <a:rPr lang="ru-RU" smtClean="0"/>
              <a:t>07.02.2021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C722-5524-472D-8DBE-F3DFC3B7A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831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94A69-D428-4C2C-9A12-91DCBE7769C9}" type="datetime1">
              <a:rPr lang="ru-RU" smtClean="0"/>
              <a:t>07.02.2021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C722-5524-472D-8DBE-F3DFC3B7A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078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14129-7BE9-4301-914E-A5CB3DF80B00}" type="datetime1">
              <a:rPr lang="ru-RU" smtClean="0"/>
              <a:t>07.02.2021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C722-5524-472D-8DBE-F3DFC3B7A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739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8C69A-B46F-4251-9A41-2865FA96E16C}" type="datetime1">
              <a:rPr lang="ru-RU" smtClean="0"/>
              <a:t>07.02.2021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C722-5524-472D-8DBE-F3DFC3B7A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578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C54C4-D01C-4E82-8DE7-B30DEBDA9AF5}" type="datetime1">
              <a:rPr lang="ru-RU" smtClean="0"/>
              <a:t>07.02.2021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0C722-5524-472D-8DBE-F3DFC3B7A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693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anc@kist.re.kr" TargetMode="External"/><Relationship Id="rId2" Type="http://schemas.openxmlformats.org/officeDocument/2006/relationships/hyperlink" Target="mailto:noel.gahamanyi@kist.re.kr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/>
          </p:cNvPr>
          <p:cNvSpPr>
            <a:spLocks noGrp="1"/>
          </p:cNvSpPr>
          <p:nvPr>
            <p:ph type="subTitle" idx="1"/>
          </p:nvPr>
        </p:nvSpPr>
        <p:spPr>
          <a:xfrm>
            <a:off x="294775" y="2759678"/>
            <a:ext cx="11093116" cy="939082"/>
          </a:xfrm>
        </p:spPr>
        <p:txBody>
          <a:bodyPr rtlCol="0">
            <a:normAutofit fontScale="25000" lnSpcReduction="20000"/>
          </a:bodyPr>
          <a:lstStyle/>
          <a:p>
            <a:pPr algn="just"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                        </a:t>
            </a:r>
            <a:endParaRPr lang="en-US" sz="37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7200" b="1" u="sng" dirty="0"/>
              <a:t>Noel Gahamanyi </a:t>
            </a:r>
            <a:r>
              <a:rPr lang="en-US" sz="7200" b="1" baseline="30000" dirty="0"/>
              <a:t>1,2,*</a:t>
            </a:r>
            <a:r>
              <a:rPr lang="en-US" sz="7200" b="1" dirty="0"/>
              <a:t>, Dae-Geun Song </a:t>
            </a:r>
            <a:r>
              <a:rPr lang="en-US" sz="7200" b="1" baseline="30000" dirty="0"/>
              <a:t>1</a:t>
            </a:r>
            <a:r>
              <a:rPr lang="en-US" sz="7200" b="1" dirty="0"/>
              <a:t>, Kwang Hyun Cha </a:t>
            </a:r>
            <a:r>
              <a:rPr lang="en-US" sz="7200" b="1" baseline="30000" dirty="0"/>
              <a:t>1</a:t>
            </a:r>
            <a:r>
              <a:rPr lang="en-US" sz="7200" b="1" dirty="0"/>
              <a:t>, Kye-Yoon Yoon </a:t>
            </a:r>
            <a:r>
              <a:rPr lang="en-US" sz="7200" b="1" baseline="30000" dirty="0"/>
              <a:t>1</a:t>
            </a:r>
            <a:r>
              <a:rPr lang="en-US" sz="7200" b="1" dirty="0"/>
              <a:t>, </a:t>
            </a:r>
            <a:r>
              <a:rPr lang="en-US" sz="7200" b="1" dirty="0" smtClean="0"/>
              <a:t>Leonard </a:t>
            </a:r>
            <a:r>
              <a:rPr lang="en-US" sz="7200" b="1" dirty="0"/>
              <a:t>E.G. Mboera </a:t>
            </a:r>
            <a:r>
              <a:rPr lang="en-US" sz="7200" b="1" baseline="30000" dirty="0"/>
              <a:t>2</a:t>
            </a:r>
            <a:r>
              <a:rPr lang="en-US" sz="7200" b="1" dirty="0"/>
              <a:t>, </a:t>
            </a:r>
            <a:r>
              <a:rPr lang="en-US" sz="7200" b="1" dirty="0" smtClean="0"/>
              <a:t>Mecky </a:t>
            </a:r>
            <a:r>
              <a:rPr lang="en-US" sz="7200" b="1" dirty="0"/>
              <a:t>I. Matee </a:t>
            </a:r>
            <a:r>
              <a:rPr lang="en-US" sz="7200" b="1" baseline="30000" dirty="0"/>
              <a:t>3</a:t>
            </a:r>
            <a:r>
              <a:rPr lang="en-US" sz="7200" b="1" dirty="0"/>
              <a:t>, </a:t>
            </a:r>
            <a:r>
              <a:rPr lang="en-US" sz="7200" b="1" dirty="0" smtClean="0"/>
              <a:t>Dieudonné </a:t>
            </a:r>
            <a:r>
              <a:rPr lang="en-US" sz="7200" b="1" dirty="0"/>
              <a:t>Mutangana </a:t>
            </a:r>
            <a:r>
              <a:rPr lang="en-US" sz="7200" b="1" baseline="30000" dirty="0"/>
              <a:t>4</a:t>
            </a:r>
            <a:r>
              <a:rPr lang="en-US" sz="7200" b="1" dirty="0"/>
              <a:t>, </a:t>
            </a:r>
            <a:r>
              <a:rPr lang="en-US" sz="7200" b="1" dirty="0" smtClean="0"/>
              <a:t>Raghavendra </a:t>
            </a:r>
            <a:r>
              <a:rPr lang="en-US" sz="7200" b="1" dirty="0"/>
              <a:t>G. Amachawadi </a:t>
            </a:r>
            <a:r>
              <a:rPr lang="en-US" sz="7200" b="1" baseline="30000" dirty="0" smtClean="0"/>
              <a:t>5</a:t>
            </a:r>
            <a:r>
              <a:rPr lang="en-US" sz="7200" b="1" dirty="0" smtClean="0"/>
              <a:t>, Erick </a:t>
            </a:r>
            <a:r>
              <a:rPr lang="en-US" sz="7200" b="1" dirty="0"/>
              <a:t>V.G. Komba </a:t>
            </a:r>
            <a:r>
              <a:rPr lang="en-US" sz="7200" b="1" baseline="30000" dirty="0"/>
              <a:t>2</a:t>
            </a:r>
            <a:r>
              <a:rPr lang="en-US" sz="7200" b="1" dirty="0"/>
              <a:t> and Cheol-Ho Pan </a:t>
            </a:r>
            <a:r>
              <a:rPr lang="en-US" sz="7200" b="1" baseline="30000" dirty="0"/>
              <a:t>1, 6,*</a:t>
            </a:r>
            <a:endParaRPr lang="ru-RU" sz="7200" b="1" dirty="0"/>
          </a:p>
          <a:p>
            <a:pPr algn="l">
              <a:defRPr/>
            </a:pPr>
            <a:endParaRPr lang="en-US" sz="7200" b="1" dirty="0" smtClean="0">
              <a:cs typeface="Arial" pitchFamily="34" charset="0"/>
            </a:endParaRPr>
          </a:p>
          <a:p>
            <a:pPr algn="l">
              <a:defRPr/>
            </a:pPr>
            <a:endParaRPr lang="en-US" sz="4800" b="1" dirty="0" smtClean="0"/>
          </a:p>
          <a:p>
            <a:pPr>
              <a:defRPr/>
            </a:pPr>
            <a:r>
              <a:rPr lang="en-US" sz="4800" b="1" dirty="0" smtClean="0">
                <a:cs typeface="Arial" pitchFamily="34" charset="0"/>
              </a:rPr>
              <a:t> </a:t>
            </a:r>
            <a:endParaRPr lang="en-US" sz="4800" b="1" dirty="0">
              <a:cs typeface="Arial" pitchFamily="34" charset="0"/>
            </a:endParaRPr>
          </a:p>
          <a:p>
            <a:pPr>
              <a:defRPr/>
            </a:pPr>
            <a:endParaRPr lang="ru-RU" sz="4050" dirty="0"/>
          </a:p>
          <a:p>
            <a:pPr>
              <a:defRPr/>
            </a:pPr>
            <a:endParaRPr lang="en-US" sz="37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sz="4650" b="1" dirty="0">
              <a:cs typeface="Arial" pitchFamily="34" charset="0"/>
            </a:endParaRPr>
          </a:p>
          <a:p>
            <a:pPr>
              <a:defRPr/>
            </a:pPr>
            <a:endParaRPr lang="en-US" sz="46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sz="46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46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defRPr/>
            </a:pPr>
            <a:endParaRPr lang="en-US" sz="4650" b="1" dirty="0">
              <a:latin typeface="+mj-lt"/>
              <a:cs typeface="Arial" pitchFamily="34" charset="0"/>
            </a:endParaRPr>
          </a:p>
          <a:p>
            <a:pPr algn="just">
              <a:defRPr/>
            </a:pPr>
            <a:r>
              <a:rPr lang="en-US" sz="4650" b="1" dirty="0">
                <a:latin typeface="+mj-lt"/>
                <a:cs typeface="Arial" pitchFamily="34" charset="0"/>
              </a:rPr>
              <a:t>                        </a:t>
            </a:r>
            <a:endParaRPr lang="en-US" sz="4650" b="1" dirty="0"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AE46-572B-48D8-9CA7-F3AF174F8546}" type="slidenum">
              <a:rPr lang="ru-RU" smtClean="0"/>
              <a:t>1</a:t>
            </a:fld>
            <a:endParaRPr lang="ru-RU"/>
          </a:p>
        </p:txBody>
      </p:sp>
      <p:sp>
        <p:nvSpPr>
          <p:cNvPr id="5" name="Rectangle 4"/>
          <p:cNvSpPr/>
          <p:nvPr/>
        </p:nvSpPr>
        <p:spPr>
          <a:xfrm>
            <a:off x="138363" y="2283891"/>
            <a:ext cx="11508205" cy="6219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300" b="1" dirty="0"/>
              <a:t>Susceptibility of </a:t>
            </a:r>
            <a:r>
              <a:rPr lang="en-US" sz="2300" b="1" i="1" dirty="0"/>
              <a:t>Campylobacter</a:t>
            </a:r>
            <a:r>
              <a:rPr lang="en-US" sz="2300" b="1" dirty="0"/>
              <a:t> Strains to Selected Natural Products and Frontline Antibiotics</a:t>
            </a:r>
            <a:endParaRPr lang="ru-RU" sz="23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94775" y="3525904"/>
            <a:ext cx="116465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 smtClean="0"/>
              <a:t>1</a:t>
            </a:r>
            <a:r>
              <a:rPr lang="en-US" dirty="0" smtClean="0"/>
              <a:t> Natural </a:t>
            </a:r>
            <a:r>
              <a:rPr lang="en-US" dirty="0"/>
              <a:t>Product Informatics Research Center, KIST </a:t>
            </a:r>
            <a:r>
              <a:rPr lang="en-US" dirty="0" err="1"/>
              <a:t>Gangneung</a:t>
            </a:r>
            <a:r>
              <a:rPr lang="en-US" dirty="0"/>
              <a:t> Institute of Natural Products, </a:t>
            </a:r>
            <a:r>
              <a:rPr lang="en-US" dirty="0" err="1"/>
              <a:t>Gangneung</a:t>
            </a:r>
            <a:r>
              <a:rPr lang="en-US" dirty="0"/>
              <a:t> 25451, Korea; </a:t>
            </a:r>
            <a:endParaRPr lang="ru-RU" dirty="0"/>
          </a:p>
          <a:p>
            <a:r>
              <a:rPr lang="en-US" baseline="30000" dirty="0" smtClean="0"/>
              <a:t>2</a:t>
            </a:r>
            <a:r>
              <a:rPr lang="en-US" dirty="0"/>
              <a:t> </a:t>
            </a:r>
            <a:r>
              <a:rPr lang="en-US" dirty="0" smtClean="0"/>
              <a:t>SACIDS </a:t>
            </a:r>
            <a:r>
              <a:rPr lang="en-US" dirty="0"/>
              <a:t>Foundation for One Health, College of Veterinary Medicine and Biomedical Sciences, </a:t>
            </a:r>
            <a:r>
              <a:rPr lang="en-US" dirty="0" err="1"/>
              <a:t>Sokoine</a:t>
            </a:r>
            <a:r>
              <a:rPr lang="en-US" dirty="0"/>
              <a:t> University of Agriculture, P.O. Box 3015, Chuo </a:t>
            </a:r>
            <a:r>
              <a:rPr lang="en-US" dirty="0" err="1"/>
              <a:t>Kikuu</a:t>
            </a:r>
            <a:r>
              <a:rPr lang="en-US" dirty="0"/>
              <a:t>, </a:t>
            </a:r>
            <a:r>
              <a:rPr lang="en-US" dirty="0" err="1"/>
              <a:t>Morogoro</a:t>
            </a:r>
            <a:r>
              <a:rPr lang="en-US" dirty="0"/>
              <a:t>, Tanzania; </a:t>
            </a:r>
            <a:endParaRPr lang="ru-RU" dirty="0"/>
          </a:p>
          <a:p>
            <a:r>
              <a:rPr lang="en-US" baseline="30000" dirty="0" smtClean="0"/>
              <a:t>3</a:t>
            </a:r>
            <a:r>
              <a:rPr lang="en-US" dirty="0"/>
              <a:t> </a:t>
            </a:r>
            <a:r>
              <a:rPr lang="en-US" dirty="0" smtClean="0"/>
              <a:t>School </a:t>
            </a:r>
            <a:r>
              <a:rPr lang="en-US" dirty="0"/>
              <a:t>of Medicine, </a:t>
            </a:r>
            <a:r>
              <a:rPr lang="en-US" dirty="0" err="1"/>
              <a:t>Muhimbili</a:t>
            </a:r>
            <a:r>
              <a:rPr lang="en-US" dirty="0"/>
              <a:t> University of Health and Allied Sciences, P.O. Box 65001, Dar </a:t>
            </a:r>
            <a:r>
              <a:rPr lang="en-US" dirty="0" err="1"/>
              <a:t>es</a:t>
            </a:r>
            <a:r>
              <a:rPr lang="en-US" dirty="0"/>
              <a:t> Salaam, Tanzania; </a:t>
            </a:r>
            <a:endParaRPr lang="en-US" dirty="0" smtClean="0"/>
          </a:p>
          <a:p>
            <a:r>
              <a:rPr lang="en-US" baseline="30000" dirty="0" smtClean="0"/>
              <a:t>4</a:t>
            </a:r>
            <a:r>
              <a:rPr lang="en-US" dirty="0"/>
              <a:t> </a:t>
            </a:r>
            <a:r>
              <a:rPr lang="en-US" dirty="0" smtClean="0"/>
              <a:t>College </a:t>
            </a:r>
            <a:r>
              <a:rPr lang="en-US" dirty="0"/>
              <a:t>of Science and Technology, University of Rwanda, P.O. Box 3900, Kigali, Rwanda; </a:t>
            </a:r>
            <a:endParaRPr lang="en-US" dirty="0" smtClean="0"/>
          </a:p>
          <a:p>
            <a:r>
              <a:rPr lang="en-US" baseline="30000" dirty="0" smtClean="0"/>
              <a:t>5</a:t>
            </a:r>
            <a:r>
              <a:rPr lang="en-US" dirty="0"/>
              <a:t> </a:t>
            </a:r>
            <a:r>
              <a:rPr lang="en-US" dirty="0" smtClean="0"/>
              <a:t>Department </a:t>
            </a:r>
            <a:r>
              <a:rPr lang="en-US" dirty="0"/>
              <a:t>of Clinical Sciences, College of Veterinary Medicine, Kansas State University, Manhattan, KS 66506-5606, USA; </a:t>
            </a:r>
            <a:endParaRPr lang="en-US" dirty="0" smtClean="0"/>
          </a:p>
          <a:p>
            <a:r>
              <a:rPr lang="en-US" baseline="30000" dirty="0" smtClean="0"/>
              <a:t>6</a:t>
            </a:r>
            <a:r>
              <a:rPr lang="en-US" dirty="0"/>
              <a:t> </a:t>
            </a:r>
            <a:r>
              <a:rPr lang="en-US" dirty="0" smtClean="0"/>
              <a:t>Division </a:t>
            </a:r>
            <a:r>
              <a:rPr lang="en-US" dirty="0"/>
              <a:t>of Bio-Medical Science and Technology, KIST School, Korea University of Science and Technology, Seoul 02792, Korea</a:t>
            </a:r>
            <a:endParaRPr lang="ru-RU" dirty="0"/>
          </a:p>
          <a:p>
            <a:r>
              <a:rPr lang="en-US" b="1" dirty="0" smtClean="0"/>
              <a:t>* </a:t>
            </a:r>
            <a:r>
              <a:rPr lang="en-US" dirty="0" smtClean="0"/>
              <a:t>Correspondence</a:t>
            </a:r>
            <a:r>
              <a:rPr lang="en-US" dirty="0"/>
              <a:t>: </a:t>
            </a:r>
            <a:r>
              <a:rPr lang="en-US" u="sng" dirty="0">
                <a:hlinkClick r:id="rId2"/>
              </a:rPr>
              <a:t>noel.gahamanyi@kist.re.kr</a:t>
            </a:r>
            <a:r>
              <a:rPr lang="en-US" dirty="0"/>
              <a:t> </a:t>
            </a:r>
            <a:r>
              <a:rPr lang="en-US" u="sng" dirty="0"/>
              <a:t>; </a:t>
            </a:r>
            <a:r>
              <a:rPr lang="en-US" u="sng" dirty="0">
                <a:hlinkClick r:id="rId3"/>
              </a:rPr>
              <a:t>panc@kist.re.kr</a:t>
            </a:r>
            <a:r>
              <a:rPr lang="en-US" dirty="0"/>
              <a:t> </a:t>
            </a:r>
            <a:endParaRPr lang="ru-RU" dirty="0"/>
          </a:p>
          <a:p>
            <a:endParaRPr lang="ru-RU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3493" y="113350"/>
            <a:ext cx="7718259" cy="2125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22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11582400" cy="58975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DNA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Extraction and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Sequencing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Data Analysis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7913" t="32643" r="8995" b="22843"/>
          <a:stretch/>
        </p:blipFill>
        <p:spPr>
          <a:xfrm>
            <a:off x="192105" y="1399988"/>
            <a:ext cx="2133600" cy="114300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177800" y="714753"/>
            <a:ext cx="2336800" cy="4189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DNA extraction</a:t>
            </a:r>
            <a:endParaRPr lang="ru-RU" dirty="0"/>
          </a:p>
        </p:txBody>
      </p:sp>
      <p:sp>
        <p:nvSpPr>
          <p:cNvPr id="8" name="Right Arrow 7"/>
          <p:cNvSpPr/>
          <p:nvPr/>
        </p:nvSpPr>
        <p:spPr>
          <a:xfrm>
            <a:off x="2641600" y="714752"/>
            <a:ext cx="1727200" cy="4189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PCR</a:t>
            </a:r>
            <a:endParaRPr lang="ru-RU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8134" y="1399988"/>
            <a:ext cx="1397996" cy="1397997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4470400" y="533400"/>
            <a:ext cx="2438400" cy="838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Gel Electrophoresis</a:t>
            </a:r>
            <a:endParaRPr lang="ru-RU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3281" y="1399989"/>
            <a:ext cx="2336800" cy="1400441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7052772" y="555355"/>
            <a:ext cx="2438400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Recording image</a:t>
            </a:r>
            <a:endParaRPr lang="ru-RU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1913" y="1404472"/>
            <a:ext cx="1636353" cy="1411217"/>
          </a:xfrm>
          <a:prstGeom prst="rect">
            <a:avLst/>
          </a:prstGeom>
        </p:spPr>
      </p:pic>
      <p:sp>
        <p:nvSpPr>
          <p:cNvPr id="14" name="Right Arrow 13"/>
          <p:cNvSpPr/>
          <p:nvPr/>
        </p:nvSpPr>
        <p:spPr>
          <a:xfrm>
            <a:off x="9618173" y="803100"/>
            <a:ext cx="1905191" cy="4189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Sequencing</a:t>
            </a:r>
            <a:endParaRPr lang="ru-RU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44573" y="1399988"/>
            <a:ext cx="2542569" cy="119081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77800" y="2863941"/>
            <a:ext cx="111209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PCR was done for species identification and antimicrobial resistance genes confirmation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544B8-0E8F-464B-9808-F2FF93778EBA}" type="slidenum">
              <a:rPr lang="en-US" smtClean="0"/>
              <a:t>10</a:t>
            </a:fld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280030" y="4116256"/>
            <a:ext cx="2698750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Chromatogram analysis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6705" y="5032217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Editing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Aligning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Analyzing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7"/>
          <a:srcRect l="433" t="2330" r="-433" b="49009"/>
          <a:stretch/>
        </p:blipFill>
        <p:spPr>
          <a:xfrm>
            <a:off x="1605162" y="4880494"/>
            <a:ext cx="2003284" cy="1075053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588382" y="6107265"/>
            <a:ext cx="2390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BioEdit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version 7.2.6.1 </a:t>
            </a:r>
            <a:endParaRPr lang="ru-RU" dirty="0"/>
          </a:p>
        </p:txBody>
      </p:sp>
      <p:sp>
        <p:nvSpPr>
          <p:cNvPr id="24" name="Right Arrow 23"/>
          <p:cNvSpPr/>
          <p:nvPr/>
        </p:nvSpPr>
        <p:spPr>
          <a:xfrm>
            <a:off x="3216481" y="3939158"/>
            <a:ext cx="2133600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BLAST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637431" y="4817855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Compare our sequence to those from database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78662" y="6018184"/>
            <a:ext cx="980275" cy="733336"/>
          </a:xfrm>
          <a:prstGeom prst="rect">
            <a:avLst/>
          </a:prstGeom>
        </p:spPr>
      </p:pic>
      <p:sp>
        <p:nvSpPr>
          <p:cNvPr id="27" name="Right Arrow 26"/>
          <p:cNvSpPr/>
          <p:nvPr/>
        </p:nvSpPr>
        <p:spPr>
          <a:xfrm>
            <a:off x="5350081" y="3647289"/>
            <a:ext cx="2133600" cy="14981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Multiple sequence alignment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324" y="5558767"/>
            <a:ext cx="1651665" cy="392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Right Arrow 27"/>
          <p:cNvSpPr/>
          <p:nvPr/>
        </p:nvSpPr>
        <p:spPr>
          <a:xfrm>
            <a:off x="9556018" y="3915438"/>
            <a:ext cx="2133600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Submission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313468" y="4907524"/>
            <a:ext cx="2514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Sequences were submitted to: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GenBank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to get accession numbers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ight Arrow 29"/>
          <p:cNvSpPr/>
          <p:nvPr/>
        </p:nvSpPr>
        <p:spPr>
          <a:xfrm>
            <a:off x="7498587" y="3994580"/>
            <a:ext cx="1814881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Translation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230304" y="5385915"/>
            <a:ext cx="2260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ExPASyTranslate</a:t>
            </a:r>
            <a:r>
              <a:rPr lang="en-US" dirty="0"/>
              <a:t> tool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586" y="5860472"/>
            <a:ext cx="2057431" cy="561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944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874" y="154630"/>
            <a:ext cx="10515600" cy="633496"/>
          </a:xfrm>
        </p:spPr>
        <p:txBody>
          <a:bodyPr>
            <a:no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837" y="685800"/>
            <a:ext cx="11345779" cy="5491163"/>
          </a:xfrm>
        </p:spPr>
        <p:txBody>
          <a:bodyPr/>
          <a:lstStyle/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1808" t="9470" r="1854" b="6250"/>
          <a:stretch/>
        </p:blipFill>
        <p:spPr bwMode="auto">
          <a:xfrm>
            <a:off x="318837" y="1335213"/>
            <a:ext cx="5329989" cy="10299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1961003"/>
              </p:ext>
            </p:extLst>
          </p:nvPr>
        </p:nvGraphicFramePr>
        <p:xfrm>
          <a:off x="248652" y="3695542"/>
          <a:ext cx="4698369" cy="14846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6090">
                  <a:extLst>
                    <a:ext uri="{9D8B030D-6E8A-4147-A177-3AD203B41FA5}">
                      <a16:colId xmlns:a16="http://schemas.microsoft.com/office/drawing/2014/main" val="1265658281"/>
                    </a:ext>
                  </a:extLst>
                </a:gridCol>
                <a:gridCol w="354932">
                  <a:extLst>
                    <a:ext uri="{9D8B030D-6E8A-4147-A177-3AD203B41FA5}">
                      <a16:colId xmlns:a16="http://schemas.microsoft.com/office/drawing/2014/main" val="1058236890"/>
                    </a:ext>
                  </a:extLst>
                </a:gridCol>
                <a:gridCol w="463215">
                  <a:extLst>
                    <a:ext uri="{9D8B030D-6E8A-4147-A177-3AD203B41FA5}">
                      <a16:colId xmlns:a16="http://schemas.microsoft.com/office/drawing/2014/main" val="1155839591"/>
                    </a:ext>
                  </a:extLst>
                </a:gridCol>
                <a:gridCol w="473927">
                  <a:extLst>
                    <a:ext uri="{9D8B030D-6E8A-4147-A177-3AD203B41FA5}">
                      <a16:colId xmlns:a16="http://schemas.microsoft.com/office/drawing/2014/main" val="2354582035"/>
                    </a:ext>
                  </a:extLst>
                </a:gridCol>
                <a:gridCol w="522041">
                  <a:extLst>
                    <a:ext uri="{9D8B030D-6E8A-4147-A177-3AD203B41FA5}">
                      <a16:colId xmlns:a16="http://schemas.microsoft.com/office/drawing/2014/main" val="1495276651"/>
                    </a:ext>
                  </a:extLst>
                </a:gridCol>
                <a:gridCol w="522041">
                  <a:extLst>
                    <a:ext uri="{9D8B030D-6E8A-4147-A177-3AD203B41FA5}">
                      <a16:colId xmlns:a16="http://schemas.microsoft.com/office/drawing/2014/main" val="2785448441"/>
                    </a:ext>
                  </a:extLst>
                </a:gridCol>
                <a:gridCol w="522041">
                  <a:extLst>
                    <a:ext uri="{9D8B030D-6E8A-4147-A177-3AD203B41FA5}">
                      <a16:colId xmlns:a16="http://schemas.microsoft.com/office/drawing/2014/main" val="1873816252"/>
                    </a:ext>
                  </a:extLst>
                </a:gridCol>
                <a:gridCol w="522041">
                  <a:extLst>
                    <a:ext uri="{9D8B030D-6E8A-4147-A177-3AD203B41FA5}">
                      <a16:colId xmlns:a16="http://schemas.microsoft.com/office/drawing/2014/main" val="1820302499"/>
                    </a:ext>
                  </a:extLst>
                </a:gridCol>
                <a:gridCol w="522041">
                  <a:extLst>
                    <a:ext uri="{9D8B030D-6E8A-4147-A177-3AD203B41FA5}">
                      <a16:colId xmlns:a16="http://schemas.microsoft.com/office/drawing/2014/main" val="1449718120"/>
                    </a:ext>
                  </a:extLst>
                </a:gridCol>
              </a:tblGrid>
              <a:tr h="192405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NP/antibiotic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CJ–ATCC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CC–ATCC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CJ–Chicken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CC–chicken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0017331"/>
                  </a:ext>
                </a:extLst>
              </a:tr>
              <a:tr h="192405"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MIC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MBC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MIC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MBC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MIC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MBC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MIC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MBC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4501626"/>
                  </a:ext>
                </a:extLst>
              </a:tr>
              <a:tr h="192405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M. </a:t>
                      </a:r>
                      <a:r>
                        <a:rPr lang="en-US" sz="900" dirty="0" err="1">
                          <a:effectLst/>
                        </a:rPr>
                        <a:t>urticifolia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400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800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400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800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400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800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400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800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54152386"/>
                  </a:ext>
                </a:extLst>
              </a:tr>
              <a:tr h="192405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S. </a:t>
                      </a:r>
                      <a:r>
                        <a:rPr lang="en-US" sz="900" dirty="0" err="1">
                          <a:effectLst/>
                        </a:rPr>
                        <a:t>baicalensis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400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800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400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800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400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800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400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800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31815401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M. canadensis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400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800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400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800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800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1600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400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800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45786885"/>
                  </a:ext>
                </a:extLst>
              </a:tr>
              <a:tr h="192405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S. plebeia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400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800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400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800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800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1600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400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800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8680562"/>
                  </a:ext>
                </a:extLst>
              </a:tr>
              <a:tr h="192405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C. cassia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200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400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200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400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200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400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200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400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07405342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18837" y="5253633"/>
            <a:ext cx="48908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MIC: minimal inhibitory concentration (µg/mL)</a:t>
            </a:r>
          </a:p>
          <a:p>
            <a:r>
              <a:rPr lang="en-US" dirty="0" smtClean="0"/>
              <a:t>MBC: minimal bactericidal concentration</a:t>
            </a:r>
          </a:p>
          <a:p>
            <a:r>
              <a:rPr lang="en-US" dirty="0" smtClean="0"/>
              <a:t>CJ: </a:t>
            </a:r>
            <a:r>
              <a:rPr lang="en-US" i="1" dirty="0" smtClean="0"/>
              <a:t>C. </a:t>
            </a:r>
            <a:r>
              <a:rPr lang="en-US" i="1" dirty="0" err="1" smtClean="0"/>
              <a:t>jejuni</a:t>
            </a:r>
            <a:r>
              <a:rPr lang="en-US" dirty="0" smtClean="0"/>
              <a:t>; CC: </a:t>
            </a:r>
            <a:r>
              <a:rPr lang="en-US" i="1" dirty="0" smtClean="0"/>
              <a:t>C. coli</a:t>
            </a:r>
            <a:endParaRPr lang="ru-RU" i="1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4283477"/>
              </p:ext>
            </p:extLst>
          </p:nvPr>
        </p:nvGraphicFramePr>
        <p:xfrm>
          <a:off x="5793206" y="1642306"/>
          <a:ext cx="4896890" cy="5226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0562">
                  <a:extLst>
                    <a:ext uri="{9D8B030D-6E8A-4147-A177-3AD203B41FA5}">
                      <a16:colId xmlns:a16="http://schemas.microsoft.com/office/drawing/2014/main" val="119879300"/>
                    </a:ext>
                  </a:extLst>
                </a:gridCol>
                <a:gridCol w="522041">
                  <a:extLst>
                    <a:ext uri="{9D8B030D-6E8A-4147-A177-3AD203B41FA5}">
                      <a16:colId xmlns:a16="http://schemas.microsoft.com/office/drawing/2014/main" val="1900249751"/>
                    </a:ext>
                  </a:extLst>
                </a:gridCol>
                <a:gridCol w="522041">
                  <a:extLst>
                    <a:ext uri="{9D8B030D-6E8A-4147-A177-3AD203B41FA5}">
                      <a16:colId xmlns:a16="http://schemas.microsoft.com/office/drawing/2014/main" val="2984346267"/>
                    </a:ext>
                  </a:extLst>
                </a:gridCol>
                <a:gridCol w="522041">
                  <a:extLst>
                    <a:ext uri="{9D8B030D-6E8A-4147-A177-3AD203B41FA5}">
                      <a16:colId xmlns:a16="http://schemas.microsoft.com/office/drawing/2014/main" val="2555720100"/>
                    </a:ext>
                  </a:extLst>
                </a:gridCol>
                <a:gridCol w="522041">
                  <a:extLst>
                    <a:ext uri="{9D8B030D-6E8A-4147-A177-3AD203B41FA5}">
                      <a16:colId xmlns:a16="http://schemas.microsoft.com/office/drawing/2014/main" val="3801489998"/>
                    </a:ext>
                  </a:extLst>
                </a:gridCol>
                <a:gridCol w="522041">
                  <a:extLst>
                    <a:ext uri="{9D8B030D-6E8A-4147-A177-3AD203B41FA5}">
                      <a16:colId xmlns:a16="http://schemas.microsoft.com/office/drawing/2014/main" val="1940876168"/>
                    </a:ext>
                  </a:extLst>
                </a:gridCol>
                <a:gridCol w="522041">
                  <a:extLst>
                    <a:ext uri="{9D8B030D-6E8A-4147-A177-3AD203B41FA5}">
                      <a16:colId xmlns:a16="http://schemas.microsoft.com/office/drawing/2014/main" val="4111487639"/>
                    </a:ext>
                  </a:extLst>
                </a:gridCol>
                <a:gridCol w="522041">
                  <a:extLst>
                    <a:ext uri="{9D8B030D-6E8A-4147-A177-3AD203B41FA5}">
                      <a16:colId xmlns:a16="http://schemas.microsoft.com/office/drawing/2014/main" val="2258978816"/>
                    </a:ext>
                  </a:extLst>
                </a:gridCol>
                <a:gridCol w="522041">
                  <a:extLst>
                    <a:ext uri="{9D8B030D-6E8A-4147-A177-3AD203B41FA5}">
                      <a16:colId xmlns:a16="http://schemas.microsoft.com/office/drawing/2014/main" val="2903515595"/>
                    </a:ext>
                  </a:extLst>
                </a:gridCol>
              </a:tblGrid>
              <a:tr h="192405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NP/antibiotic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CJ–RS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CC–RS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CJ–CI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CC–CI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8753857"/>
                  </a:ext>
                </a:extLst>
              </a:tr>
              <a:tr h="192405"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MIC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MBC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MIC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MBC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MIC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MBC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MIC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MBC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26554791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285403"/>
              </p:ext>
            </p:extLst>
          </p:nvPr>
        </p:nvGraphicFramePr>
        <p:xfrm>
          <a:off x="5787190" y="2153989"/>
          <a:ext cx="4902906" cy="43720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6578">
                  <a:extLst>
                    <a:ext uri="{9D8B030D-6E8A-4147-A177-3AD203B41FA5}">
                      <a16:colId xmlns:a16="http://schemas.microsoft.com/office/drawing/2014/main" val="2796353921"/>
                    </a:ext>
                  </a:extLst>
                </a:gridCol>
                <a:gridCol w="522041">
                  <a:extLst>
                    <a:ext uri="{9D8B030D-6E8A-4147-A177-3AD203B41FA5}">
                      <a16:colId xmlns:a16="http://schemas.microsoft.com/office/drawing/2014/main" val="2869176129"/>
                    </a:ext>
                  </a:extLst>
                </a:gridCol>
                <a:gridCol w="522041">
                  <a:extLst>
                    <a:ext uri="{9D8B030D-6E8A-4147-A177-3AD203B41FA5}">
                      <a16:colId xmlns:a16="http://schemas.microsoft.com/office/drawing/2014/main" val="2514531323"/>
                    </a:ext>
                  </a:extLst>
                </a:gridCol>
                <a:gridCol w="522041">
                  <a:extLst>
                    <a:ext uri="{9D8B030D-6E8A-4147-A177-3AD203B41FA5}">
                      <a16:colId xmlns:a16="http://schemas.microsoft.com/office/drawing/2014/main" val="833753496"/>
                    </a:ext>
                  </a:extLst>
                </a:gridCol>
                <a:gridCol w="522041">
                  <a:extLst>
                    <a:ext uri="{9D8B030D-6E8A-4147-A177-3AD203B41FA5}">
                      <a16:colId xmlns:a16="http://schemas.microsoft.com/office/drawing/2014/main" val="1351205092"/>
                    </a:ext>
                  </a:extLst>
                </a:gridCol>
                <a:gridCol w="522041">
                  <a:extLst>
                    <a:ext uri="{9D8B030D-6E8A-4147-A177-3AD203B41FA5}">
                      <a16:colId xmlns:a16="http://schemas.microsoft.com/office/drawing/2014/main" val="3682662371"/>
                    </a:ext>
                  </a:extLst>
                </a:gridCol>
                <a:gridCol w="522041">
                  <a:extLst>
                    <a:ext uri="{9D8B030D-6E8A-4147-A177-3AD203B41FA5}">
                      <a16:colId xmlns:a16="http://schemas.microsoft.com/office/drawing/2014/main" val="3071577464"/>
                    </a:ext>
                  </a:extLst>
                </a:gridCol>
                <a:gridCol w="522041">
                  <a:extLst>
                    <a:ext uri="{9D8B030D-6E8A-4147-A177-3AD203B41FA5}">
                      <a16:colId xmlns:a16="http://schemas.microsoft.com/office/drawing/2014/main" val="1266915480"/>
                    </a:ext>
                  </a:extLst>
                </a:gridCol>
                <a:gridCol w="522041">
                  <a:extLst>
                    <a:ext uri="{9D8B030D-6E8A-4147-A177-3AD203B41FA5}">
                      <a16:colId xmlns:a16="http://schemas.microsoft.com/office/drawing/2014/main" val="1393987423"/>
                    </a:ext>
                  </a:extLst>
                </a:gridCol>
              </a:tblGrid>
              <a:tr h="321579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Clove oil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6944" marR="6694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6944" marR="6694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6944" marR="6694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6944" marR="6694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400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6944" marR="6694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6944" marR="6694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6944" marR="6694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200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6944" marR="6694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400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6944" marR="66944" marT="0" marB="0" anchor="ctr"/>
                </a:tc>
                <a:extLst>
                  <a:ext uri="{0D108BD9-81ED-4DB2-BD59-A6C34878D82A}">
                    <a16:rowId xmlns:a16="http://schemas.microsoft.com/office/drawing/2014/main" val="1937286519"/>
                  </a:ext>
                </a:extLst>
              </a:tr>
              <a:tr h="482369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Cinnamon oil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6944" marR="6694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25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6944" marR="66944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25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6944" marR="6694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6944" marR="6694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6944" marR="6694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25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6944" marR="66944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6944" marR="6694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6944" marR="6694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6944" marR="66944" marT="0" marB="0" anchor="ctr"/>
                </a:tc>
                <a:extLst>
                  <a:ext uri="{0D108BD9-81ED-4DB2-BD59-A6C34878D82A}">
                    <a16:rowId xmlns:a16="http://schemas.microsoft.com/office/drawing/2014/main" val="1223087000"/>
                  </a:ext>
                </a:extLst>
              </a:tr>
              <a:tr h="321579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Eugenol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6944" marR="6694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6944" marR="6694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6944" marR="6694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6944" marR="6694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200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6944" marR="6694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50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6944" marR="6694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6944" marR="6694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6944" marR="6694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200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6944" marR="66944" marT="0" marB="0" anchor="ctr"/>
                </a:tc>
                <a:extLst>
                  <a:ext uri="{0D108BD9-81ED-4DB2-BD59-A6C34878D82A}">
                    <a16:rowId xmlns:a16="http://schemas.microsoft.com/office/drawing/2014/main" val="1316433637"/>
                  </a:ext>
                </a:extLst>
              </a:tr>
              <a:tr h="647982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(E)-Cinnamaldehyde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6944" marR="6694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25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6944" marR="66944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25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6944" marR="6694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6944" marR="6694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6944" marR="6694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25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6944" marR="66944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50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6944" marR="6694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6944" marR="6694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6944" marR="66944" marT="0" marB="0" anchor="ctr"/>
                </a:tc>
                <a:extLst>
                  <a:ext uri="{0D108BD9-81ED-4DB2-BD59-A6C34878D82A}">
                    <a16:rowId xmlns:a16="http://schemas.microsoft.com/office/drawing/2014/main" val="1828100274"/>
                  </a:ext>
                </a:extLst>
              </a:tr>
              <a:tr h="321579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Baicalein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6944" marR="6694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32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6944" marR="66944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64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6944" marR="6694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64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6944" marR="6694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64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6944" marR="6694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32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6944" marR="66944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64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6944" marR="6694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64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6944" marR="6694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64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6944" marR="66944" marT="0" marB="0" anchor="ctr"/>
                </a:tc>
                <a:extLst>
                  <a:ext uri="{0D108BD9-81ED-4DB2-BD59-A6C34878D82A}">
                    <a16:rowId xmlns:a16="http://schemas.microsoft.com/office/drawing/2014/main" val="766761246"/>
                  </a:ext>
                </a:extLst>
              </a:tr>
              <a:tr h="321579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Kuraridin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6944" marR="6694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48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6944" marR="6694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ND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6944" marR="6694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48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6944" marR="6694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ND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6944" marR="6694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48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6944" marR="6694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ND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6944" marR="6694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48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6944" marR="6694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ND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6944" marR="66944" marT="0" marB="0" anchor="ctr"/>
                </a:tc>
                <a:extLst>
                  <a:ext uri="{0D108BD9-81ED-4DB2-BD59-A6C34878D82A}">
                    <a16:rowId xmlns:a16="http://schemas.microsoft.com/office/drawing/2014/main" val="4184573728"/>
                  </a:ext>
                </a:extLst>
              </a:tr>
              <a:tr h="321579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Emodin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6944" marR="6694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6944" marR="6694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ND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6944" marR="6694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200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6944" marR="6694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ND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6944" marR="6694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6944" marR="6694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ND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6944" marR="6694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200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6944" marR="6694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ND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6944" marR="66944" marT="0" marB="0" anchor="ctr"/>
                </a:tc>
                <a:extLst>
                  <a:ext uri="{0D108BD9-81ED-4DB2-BD59-A6C34878D82A}">
                    <a16:rowId xmlns:a16="http://schemas.microsoft.com/office/drawing/2014/main" val="2645323499"/>
                  </a:ext>
                </a:extLst>
              </a:tr>
              <a:tr h="321579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Ciprofloxacin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6944" marR="6694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0.125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6944" marR="6694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6944" marR="6694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0.5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6944" marR="6694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6944" marR="6694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32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6944" marR="6694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64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6944" marR="6694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64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6944" marR="6694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128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6944" marR="66944" marT="0" marB="0" anchor="ctr"/>
                </a:tc>
                <a:extLst>
                  <a:ext uri="{0D108BD9-81ED-4DB2-BD59-A6C34878D82A}">
                    <a16:rowId xmlns:a16="http://schemas.microsoft.com/office/drawing/2014/main" val="971534008"/>
                  </a:ext>
                </a:extLst>
              </a:tr>
              <a:tr h="321579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Erythromycin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6944" marR="6694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0.5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6944" marR="6694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6944" marR="6694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6944" marR="6694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6944" marR="6694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0.5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6944" marR="6694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6944" marR="6694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6944" marR="6694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6944" marR="66944" marT="0" marB="0" anchor="ctr"/>
                </a:tc>
                <a:extLst>
                  <a:ext uri="{0D108BD9-81ED-4DB2-BD59-A6C34878D82A}">
                    <a16:rowId xmlns:a16="http://schemas.microsoft.com/office/drawing/2014/main" val="1302759708"/>
                  </a:ext>
                </a:extLst>
              </a:tr>
              <a:tr h="321579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Gentamicin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6944" marR="6694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6944" marR="6694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6944" marR="6694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6944" marR="6694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6944" marR="6694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6944" marR="6694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6944" marR="6694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6944" marR="6694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6944" marR="66944" marT="0" marB="0" anchor="ctr"/>
                </a:tc>
                <a:extLst>
                  <a:ext uri="{0D108BD9-81ED-4DB2-BD59-A6C34878D82A}">
                    <a16:rowId xmlns:a16="http://schemas.microsoft.com/office/drawing/2014/main" val="1290736939"/>
                  </a:ext>
                </a:extLst>
              </a:tr>
              <a:tr h="321579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Tetracycline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6944" marR="6694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6944" marR="6694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6944" marR="6694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6944" marR="6694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6944" marR="6694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256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6944" marR="66944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512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6944" marR="6694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64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6944" marR="66944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128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6944" marR="66944" marT="0" marB="0" anchor="ctr"/>
                </a:tc>
                <a:extLst>
                  <a:ext uri="{0D108BD9-81ED-4DB2-BD59-A6C34878D82A}">
                    <a16:rowId xmlns:a16="http://schemas.microsoft.com/office/drawing/2014/main" val="1925014696"/>
                  </a:ext>
                </a:extLst>
              </a:tr>
              <a:tr h="321579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Nalidixic acid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6944" marR="6694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16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6944" marR="6694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32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6944" marR="6694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6944" marR="6694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32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6944" marR="6694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128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6944" marR="66944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256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6944" marR="6694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64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6944" marR="66944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128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6944" marR="66944" marT="0" marB="0" anchor="ctr"/>
                </a:tc>
                <a:extLst>
                  <a:ext uri="{0D108BD9-81ED-4DB2-BD59-A6C34878D82A}">
                    <a16:rowId xmlns:a16="http://schemas.microsoft.com/office/drawing/2014/main" val="28259655"/>
                  </a:ext>
                </a:extLst>
              </a:tr>
            </a:tbl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C722-5524-472D-8DBE-F3DFC3B7AD7F}" type="slidenum">
              <a:rPr lang="ru-RU" smtClean="0"/>
              <a:t>11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61210" y="2416738"/>
            <a:ext cx="50312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</a:t>
            </a:r>
            <a:r>
              <a:rPr lang="en-US" sz="1400" dirty="0" smtClean="0"/>
              <a:t>ands </a:t>
            </a:r>
            <a:r>
              <a:rPr lang="en-US" sz="1400" dirty="0"/>
              <a:t>of </a:t>
            </a:r>
            <a:r>
              <a:rPr lang="en-US" sz="1400" i="1" dirty="0"/>
              <a:t>C. </a:t>
            </a:r>
            <a:r>
              <a:rPr lang="en-US" sz="1400" i="1" dirty="0" err="1"/>
              <a:t>jejuni</a:t>
            </a:r>
            <a:r>
              <a:rPr lang="en-US" sz="1400" dirty="0"/>
              <a:t>, </a:t>
            </a:r>
            <a:r>
              <a:rPr lang="en-US" sz="1400" i="1" dirty="0"/>
              <a:t>C. coli</a:t>
            </a:r>
            <a:r>
              <a:rPr lang="en-US" sz="1400" dirty="0"/>
              <a:t>, </a:t>
            </a:r>
            <a:r>
              <a:rPr lang="en-US" sz="1400" i="1" dirty="0" err="1"/>
              <a:t>tet</a:t>
            </a:r>
            <a:r>
              <a:rPr lang="en-US" sz="1400" dirty="0"/>
              <a:t>(O), and </a:t>
            </a:r>
            <a:r>
              <a:rPr lang="en-US" sz="1400" i="1" dirty="0" err="1" smtClean="0"/>
              <a:t>gyr</a:t>
            </a:r>
            <a:r>
              <a:rPr lang="en-US" sz="1400" dirty="0" err="1" smtClean="0"/>
              <a:t>A</a:t>
            </a:r>
            <a:r>
              <a:rPr lang="en-US" sz="1400" dirty="0" smtClean="0"/>
              <a:t>. 1</a:t>
            </a:r>
            <a:r>
              <a:rPr lang="en-US" sz="1400" dirty="0"/>
              <a:t>: marker; 2: CJ-RS; </a:t>
            </a:r>
            <a:r>
              <a:rPr lang="en-US" sz="1400" dirty="0" smtClean="0"/>
              <a:t>               3</a:t>
            </a:r>
            <a:r>
              <a:rPr lang="en-US" sz="1400" dirty="0"/>
              <a:t>: CJ-CI; 4: CC-RS; 5: CC-CI; </a:t>
            </a:r>
            <a:r>
              <a:rPr lang="en-US" sz="1400" dirty="0" smtClean="0"/>
              <a:t>6–7</a:t>
            </a:r>
            <a:r>
              <a:rPr lang="en-US" sz="1400" dirty="0"/>
              <a:t>: </a:t>
            </a:r>
            <a:r>
              <a:rPr lang="en-US" sz="1400" i="1" dirty="0" err="1"/>
              <a:t>tet</a:t>
            </a:r>
            <a:r>
              <a:rPr lang="en-US" sz="1400" dirty="0"/>
              <a:t>(O) gene (559 </a:t>
            </a:r>
            <a:r>
              <a:rPr lang="en-US" sz="1400" dirty="0" err="1"/>
              <a:t>bp</a:t>
            </a:r>
            <a:r>
              <a:rPr lang="en-US" sz="1400" dirty="0"/>
              <a:t>), and </a:t>
            </a:r>
            <a:r>
              <a:rPr lang="en-US" sz="1400" dirty="0" smtClean="0"/>
              <a:t>                  8–9</a:t>
            </a:r>
            <a:r>
              <a:rPr lang="en-US" sz="1400" dirty="0"/>
              <a:t>: </a:t>
            </a:r>
            <a:r>
              <a:rPr lang="en-US" sz="1400" i="1" dirty="0" err="1"/>
              <a:t>gyr</a:t>
            </a:r>
            <a:r>
              <a:rPr lang="en-US" sz="1400" dirty="0" err="1"/>
              <a:t>A</a:t>
            </a:r>
            <a:r>
              <a:rPr lang="en-US" sz="1400" dirty="0"/>
              <a:t> gene (454 </a:t>
            </a:r>
            <a:r>
              <a:rPr lang="en-US" sz="1400" dirty="0" err="1"/>
              <a:t>bp</a:t>
            </a:r>
            <a:r>
              <a:rPr lang="en-US" sz="1400" dirty="0"/>
              <a:t>) from antibiotic-resistant </a:t>
            </a:r>
            <a:r>
              <a:rPr lang="en-US" sz="1400" dirty="0" smtClean="0"/>
              <a:t>strains.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318837" y="3207004"/>
            <a:ext cx="3567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MIC &amp; MBC for plant extracts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71674" y="1253442"/>
            <a:ext cx="5590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MIC &amp; MBC for essential oils &amp; phytochemicals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90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97042"/>
            <a:ext cx="10515600" cy="5779921"/>
          </a:xfrm>
        </p:spPr>
        <p:txBody>
          <a:bodyPr/>
          <a:lstStyle/>
          <a:p>
            <a:r>
              <a:rPr lang="en-US" b="1" dirty="0"/>
              <a:t>Mutations in </a:t>
            </a:r>
            <a:r>
              <a:rPr lang="en-US" b="1" i="1" dirty="0" err="1"/>
              <a:t>gyr</a:t>
            </a:r>
            <a:r>
              <a:rPr lang="en-US" b="1" dirty="0" err="1"/>
              <a:t>A</a:t>
            </a:r>
            <a:r>
              <a:rPr lang="en-US" b="1" dirty="0"/>
              <a:t> sequences of </a:t>
            </a:r>
            <a:r>
              <a:rPr lang="en-US" b="1" i="1" dirty="0"/>
              <a:t>C. </a:t>
            </a:r>
            <a:r>
              <a:rPr lang="en-US" b="1" i="1" dirty="0" err="1"/>
              <a:t>jejuni</a:t>
            </a:r>
            <a:r>
              <a:rPr lang="en-US" b="1" dirty="0"/>
              <a:t> (A) and </a:t>
            </a:r>
            <a:r>
              <a:rPr lang="en-US" b="1" i="1" dirty="0"/>
              <a:t>C. coli</a:t>
            </a:r>
            <a:r>
              <a:rPr lang="en-US" b="1" dirty="0"/>
              <a:t> (B). </a:t>
            </a:r>
            <a:endParaRPr lang="ru-RU" b="1" dirty="0"/>
          </a:p>
        </p:txBody>
      </p:sp>
      <p:pic>
        <p:nvPicPr>
          <p:cNvPr id="4" name="Picture 3" descr="C:\Users\Nataliia\Desktop\Noel\KIST docs\natural products papers and Campylobacter\Submitted documents\gyrA mutations 1.tif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" t="2660" r="25612" b="2947"/>
          <a:stretch/>
        </p:blipFill>
        <p:spPr bwMode="auto">
          <a:xfrm>
            <a:off x="432400" y="1006375"/>
            <a:ext cx="5198379" cy="374008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30779" y="770021"/>
            <a:ext cx="632860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utation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(Thr86Ile) is caused by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change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from ACA to ATA (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jejuni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&amp; ACT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ATT (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C. coli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Silent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mutations in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gyr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are also depicted. Mutations are bolded and underlined.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L04566.1 &amp;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U63413.1 are standard strains (without mutation), while KX982339.1 &amp;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MT176401.1 are resistant strains.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MT947448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and MT947449 are chicken isolates of this study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C722-5524-472D-8DBE-F3DFC3B7AD7F}" type="slidenum">
              <a:rPr lang="ru-RU" smtClean="0"/>
              <a:t>12</a:t>
            </a:fld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32400" y="5032911"/>
            <a:ext cx="27258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Tet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(O) genes of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jejuni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(MT967269)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. coli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(MT967270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3204" y="5434268"/>
            <a:ext cx="59062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(O)-resistance genes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sequences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Genbank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3218446" y="5166199"/>
            <a:ext cx="2370221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100% similarity </a:t>
            </a:r>
          </a:p>
        </p:txBody>
      </p:sp>
    </p:spTree>
    <p:extLst>
      <p:ext uri="{BB962C8B-B14F-4D97-AF65-F5344CB8AC3E}">
        <p14:creationId xmlns:p14="http://schemas.microsoft.com/office/powerpoint/2010/main" val="134246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868" y="222584"/>
            <a:ext cx="11022932" cy="637673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. Discussion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objective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this study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was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evaluate the susceptibility of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Campylobacter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strains to various NPs and frontline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antibiotics.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Cinnamon extract, oil,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&amp; (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E)-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Cinnamaldehyde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had the lowest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MIC values (25-200 µg/mL),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which concurs with previous results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(46.8–600 µg/mL)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Hossan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et al., 2018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Exception: MIC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cinnamon oil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&lt;1000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µg/mL reported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 Egypt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(Hassan et al., 2019).</a:t>
            </a:r>
            <a:endParaRPr 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Clove oil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&amp; eugenol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had MICs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(50–100 µg/mL) &gt; 20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µg/mL for clove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oil (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Kovács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et al., 2016) but &lt;500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µg/mL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previously reported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eugenol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(Hassan et al., 2019)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Essential oils are given to broilers to control 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Campylobacter.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11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Why differences in MIC values?</a:t>
            </a:r>
            <a:endParaRPr lang="en-US" sz="1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method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used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(agar-based vs broth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microdilution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location and extraction procedures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presence of biofilm, virulence, and antibiotic-resistance genes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C722-5524-472D-8DBE-F3DFC3B7AD7F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28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868" y="222584"/>
            <a:ext cx="11022932" cy="637673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300" b="1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n-US" sz="4300" b="1" dirty="0" smtClean="0">
                <a:latin typeface="Arial" pitchFamily="34" charset="0"/>
                <a:cs typeface="Arial" pitchFamily="34" charset="0"/>
              </a:rPr>
              <a:t>. Discussion                                    Cont’d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Except for cinnamon, other extracts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had MIC values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of 400-800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µg/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mL.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US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susceptibility of screened extracts was found to be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moderate to weak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according to the classification of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Kuete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(2010):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ignificant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(MIC &lt;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100),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moderate (100 &lt; MIC &lt;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625), &amp;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weak (MIC &gt; 625μg/mL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There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lack of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information on the biological activity of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M. 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urticifolia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but it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expected to have antimicrobial activities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(phenolic compounds &amp;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phenylpropanoids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Scutellaria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baicalensis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used in the treatment of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H. pylori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S. aureus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infections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it is advocated to be a source of new drugs against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H. 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pylori.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MIC for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Baicalein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from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S. 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baicalensis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was 32–64 µg/mL which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concurs with the previous report on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S. 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aureus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(Chan et al.,2011). 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Mentha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canadensis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L.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antidiarrheic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anti-dysentery plant) has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been reported to inhibit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H. pylori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jejuni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Thawkar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et al., 2016).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antimicrobial activities of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S.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plebeia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 different pathogens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have been extensively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reported (Liang et al., 2020).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C722-5524-472D-8DBE-F3DFC3B7AD7F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75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568" y="294774"/>
            <a:ext cx="11022932" cy="6244138"/>
          </a:xfrm>
        </p:spPr>
        <p:txBody>
          <a:bodyPr>
            <a:normAutofit fontScale="40000" lnSpcReduction="20000"/>
          </a:bodyPr>
          <a:lstStyle/>
          <a:p>
            <a:pPr marL="0" indent="0" algn="just">
              <a:buNone/>
            </a:pPr>
            <a:r>
              <a:rPr lang="en-US" sz="9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9000" b="1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n-US" sz="9000" b="1" dirty="0" smtClean="0">
                <a:latin typeface="Arial" pitchFamily="34" charset="0"/>
                <a:cs typeface="Arial" pitchFamily="34" charset="0"/>
              </a:rPr>
              <a:t>. Discussion                                    Cont’d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The MIC of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Kuradin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against all isolates was 48 µg/mL which is more or less similar to the value of 50 µg/mL reported for </a:t>
            </a:r>
            <a:r>
              <a:rPr lang="en-US" sz="2900" i="1" dirty="0">
                <a:latin typeface="Arial" panose="020B0604020202020204" pitchFamily="34" charset="0"/>
                <a:cs typeface="Arial" panose="020B0604020202020204" pitchFamily="34" charset="0"/>
              </a:rPr>
              <a:t>S. aureus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but &gt;20 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µg/mL previously </a:t>
            </a: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reported.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1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Kuraridin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, from </a:t>
            </a:r>
            <a:r>
              <a:rPr lang="en-US" sz="2900" i="1" dirty="0" err="1">
                <a:latin typeface="Arial" panose="020B0604020202020204" pitchFamily="34" charset="0"/>
                <a:cs typeface="Arial" panose="020B0604020202020204" pitchFamily="34" charset="0"/>
              </a:rPr>
              <a:t>Sophora</a:t>
            </a:r>
            <a:r>
              <a:rPr lang="en-US" sz="29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i="1" dirty="0" err="1">
                <a:latin typeface="Arial" panose="020B0604020202020204" pitchFamily="34" charset="0"/>
                <a:cs typeface="Arial" panose="020B0604020202020204" pitchFamily="34" charset="0"/>
              </a:rPr>
              <a:t>flavescens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, has been </a:t>
            </a: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reported 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as a potential antimicrobial </a:t>
            </a: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compound.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he 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MIC of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emodin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was 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50 </a:t>
            </a: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µg/mL &lt;70–90 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µg/mL </a:t>
            </a: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reported 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2900" i="1" dirty="0">
                <a:latin typeface="Arial" panose="020B0604020202020204" pitchFamily="34" charset="0"/>
                <a:cs typeface="Arial" panose="020B0604020202020204" pitchFamily="34" charset="0"/>
              </a:rPr>
              <a:t>P. aeruginosa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US" sz="29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9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9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aureus</a:t>
            </a: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literature on both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kuraridin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emodin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is scanty, and there are no previous findings against </a:t>
            </a:r>
            <a:r>
              <a:rPr lang="en-US" sz="2900" i="1" dirty="0">
                <a:latin typeface="Arial" panose="020B0604020202020204" pitchFamily="34" charset="0"/>
                <a:cs typeface="Arial" panose="020B0604020202020204" pitchFamily="34" charset="0"/>
              </a:rPr>
              <a:t>Campylobacter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species. Further studies on </a:t>
            </a:r>
            <a:r>
              <a:rPr lang="en-US" sz="2900" i="1" dirty="0">
                <a:latin typeface="Arial" panose="020B0604020202020204" pitchFamily="34" charset="0"/>
                <a:cs typeface="Arial" panose="020B0604020202020204" pitchFamily="34" charset="0"/>
              </a:rPr>
              <a:t>Campylobacter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strains from different sources are needed to confirm the effectiveness of both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kuraridin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emodin</a:t>
            </a: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sz="2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Thr86Ile 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substitution 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was found in </a:t>
            </a:r>
            <a:r>
              <a:rPr lang="en-US" sz="3500" i="1" dirty="0">
                <a:latin typeface="Arial" panose="020B0604020202020204" pitchFamily="34" charset="0"/>
                <a:cs typeface="Arial" panose="020B0604020202020204" pitchFamily="34" charset="0"/>
              </a:rPr>
              <a:t>Campylobacter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species isolated from chicken (this study), which is in agreement with the broth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microdilution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and PCR results. </a:t>
            </a:r>
            <a:endParaRPr lang="en-US" sz="3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C722-5524-472D-8DBE-F3DFC3B7AD7F}" type="slidenum">
              <a:rPr lang="ru-RU" smtClean="0"/>
              <a:t>15</a:t>
            </a:fld>
            <a:endParaRPr lang="ru-RU"/>
          </a:p>
        </p:txBody>
      </p:sp>
      <p:sp>
        <p:nvSpPr>
          <p:cNvPr id="2" name="Rounded Rectangle 1"/>
          <p:cNvSpPr/>
          <p:nvPr/>
        </p:nvSpPr>
        <p:spPr>
          <a:xfrm>
            <a:off x="124579" y="3318710"/>
            <a:ext cx="1247022" cy="7700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Chicken isolates </a:t>
            </a:r>
            <a:endParaRPr lang="ru-RU" dirty="0"/>
          </a:p>
        </p:txBody>
      </p:sp>
      <p:sp>
        <p:nvSpPr>
          <p:cNvPr id="5" name="Rounded Rectangle 4"/>
          <p:cNvSpPr/>
          <p:nvPr/>
        </p:nvSpPr>
        <p:spPr>
          <a:xfrm>
            <a:off x="3360699" y="3206416"/>
            <a:ext cx="2133600" cy="8823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Quinolones (CIP &amp; NAL) </a:t>
            </a:r>
          </a:p>
        </p:txBody>
      </p:sp>
      <p:sp>
        <p:nvSpPr>
          <p:cNvPr id="6" name="Right Arrow 5"/>
          <p:cNvSpPr/>
          <p:nvPr/>
        </p:nvSpPr>
        <p:spPr>
          <a:xfrm>
            <a:off x="1391781" y="3350543"/>
            <a:ext cx="1925051" cy="6737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High resistance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09931" y="2586830"/>
            <a:ext cx="2624887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Irrational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use of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antibiotics like quinolones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 animal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husbandry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mutation in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gyr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(Thr86Ile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Ciprofloxacin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is used in treating diarrhea cases of unknown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etiology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esistance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fluoroquinolones can be maintained in populations even after being banned in animal production 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831184" y="3318709"/>
            <a:ext cx="2207795" cy="7700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i="1" dirty="0" err="1"/>
              <a:t>tet</a:t>
            </a:r>
            <a:r>
              <a:rPr lang="en-US" dirty="0"/>
              <a:t>(O) </a:t>
            </a:r>
            <a:r>
              <a:rPr lang="en-US" dirty="0" smtClean="0"/>
              <a:t>genes: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dirty="0" smtClean="0"/>
              <a:t>MT967269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dirty="0" smtClean="0"/>
              <a:t>MT967270 </a:t>
            </a:r>
            <a:endParaRPr lang="ru-RU" dirty="0"/>
          </a:p>
        </p:txBody>
      </p:sp>
      <p:sp>
        <p:nvSpPr>
          <p:cNvPr id="9" name="Right Arrow 8"/>
          <p:cNvSpPr/>
          <p:nvPr/>
        </p:nvSpPr>
        <p:spPr>
          <a:xfrm>
            <a:off x="8038979" y="3414963"/>
            <a:ext cx="1925051" cy="6737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High similarity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9982199" y="2936731"/>
            <a:ext cx="2136735" cy="14016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Genbank</a:t>
            </a:r>
            <a:r>
              <a:rPr lang="en-US" dirty="0" smtClean="0"/>
              <a:t> strains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81-176,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NG_048260.1,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CP044175.1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914774" y="4338408"/>
            <a:ext cx="2508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Tet (O) gene is found: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Either on plasmid or bacterial chromosome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60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868" y="222584"/>
            <a:ext cx="11022932" cy="6376737"/>
          </a:xfrm>
        </p:spPr>
        <p:txBody>
          <a:bodyPr>
            <a:normAutofit/>
          </a:bodyPr>
          <a:lstStyle/>
          <a:p>
            <a:pPr algn="just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3.4. Discussion                                               Cont’d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screened NPs may be candidates for in-vivo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studies.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jejuni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isolated from chicken (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MT947450)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showed 100% similarity with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jejuni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(CP047481.1) isolated from patients with gastroenteritis in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Chile suggesting possible transmission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Campylobacter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poultry to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humans and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several reports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confirmed this association.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ontrol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adherence to hygienic practices are required to reduce the transmission of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Campylobacter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from animals to humans.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also recommend studies on the synergistic activities of both NPs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existing antibiotics aimed at reducing the MIC values of drugs of choice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&amp;,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thus,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slow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down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AMR and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extend the effectiveness of existing antibiotics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C722-5524-472D-8DBE-F3DFC3B7AD7F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34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19" y="184652"/>
            <a:ext cx="10920663" cy="699670"/>
          </a:xfrm>
        </p:spPr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. Conclusion 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1" y="944479"/>
            <a:ext cx="11010900" cy="5594685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isolates from chicken were sensitive to erythromycin and gentamicin, but they were resistant to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quinolones (ciprofloxacin &amp;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nalidixic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acid)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 tetracycline.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mutations in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gyr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tet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(O) were confirmed by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PCR &amp; sequencing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tested NPs were active against both antibiotic-sensitive and antibiotic-resistant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Campylobacter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strains.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Effective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NPs can be exploited by the food processing industry and poultry farms to control foodborne pathogens.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also recommend studies on the synergistic activities of both NPs and existing antibiotics aimed at reducing the MIC values of drugs of choice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&amp;,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thus,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slow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down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AMR &amp;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extend the effectiveness of existing antibiotics.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C722-5524-472D-8DBE-F3DFC3B7AD7F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65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042" y="185739"/>
            <a:ext cx="10956758" cy="63240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411" y="727912"/>
            <a:ext cx="11197389" cy="5841330"/>
          </a:xfrm>
        </p:spPr>
        <p:txBody>
          <a:bodyPr>
            <a:normAutofit fontScale="55000" lnSpcReduction="2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Chan, B. C.,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M., Lau, C. B.,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Lui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S. L.,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Jolivalt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C.,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Ganem-Elbaz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C., ... &amp; Fung, K. P. (2011). Synergistic effects of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baicalein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with ciprofloxacin against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NorA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over-expressed methicillin-resistant Staphylococcus aureus (MRSA) and inhibition of MRSA pyruvate kinase. 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Journal of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ethnopharmacology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137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(1), 767-773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Hassan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W. H., Abdel-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Ghany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A. E.,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Afifi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S. I., &amp;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Sedik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S. H. (2019). Genotypic characterization of Campylobacter species isolated from livestock and poultry and evaluation of some herbal oil antimicrobial effect against selected Campylobacter species. 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Adv. Anim. Vet.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Sci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(12), 1083-1092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Hossan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M. S., Jindal, H.,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Maisha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S.,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Samudi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Raju, C., Devi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Sekaran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S.,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Nissapatorn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V., ... &amp; Wiart, C. (2018). Antibacterial effects of 18 medicinal plants used by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Khyang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tribe in Bangladesh. 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Pharmaceutical biology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56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(1), 201-208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Kovács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J. K.,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Felső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P.,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Makszin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L.,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Pápai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Z.,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Horváth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G.,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Ábrahám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H., ... &amp; Schneider, G. (2016). Antimicrobial and virulence-modulating effects of clove essential oil on the foodborne pathogen Campylobacter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jejuni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Applied and environmental microbiology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82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(20), 6158-6166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Kuete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V. (2010). Potential of Cameroonian plants and derived products against microbial infections: a review. 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Planta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medica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76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(14), 1479-1491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Liang, Y. Y., Wan, X. H.,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Niu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F. J.,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Xie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S. M.,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Guo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H., Yang, Y. Y., ... &amp; Zhou, C. Z. (2020). Salvia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plebeia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R. Br.: an overview about its traditional uses, chemical constituents, pharmacology and modern applications. 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Biomedicine &amp; Pharmacotherapy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121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109589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Thawkar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B. S. (2016). Phytochemical and pharmacological review of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Mentha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arvensis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International Journal of Green Pharmacy (IJGP)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(2).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C722-5524-472D-8DBE-F3DFC3B7AD7F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14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54932"/>
            <a:ext cx="11125200" cy="5822031"/>
          </a:xfrm>
        </p:spPr>
        <p:txBody>
          <a:bodyPr>
            <a:normAutofit lnSpcReduction="10000"/>
          </a:bodyPr>
          <a:lstStyle/>
          <a:p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Acknowledgements</a:t>
            </a: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Supervisory team</a:t>
            </a:r>
          </a:p>
          <a:p>
            <a:pPr marL="514350" indent="-514350">
              <a:buAutoNum type="arabicPeriod"/>
            </a:pPr>
            <a:endParaRPr lang="en-US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world bank</a:t>
            </a:r>
          </a:p>
          <a:p>
            <a:pPr marL="0" indent="0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3. PASET-RSIF/ICIPE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4. KIST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5. SUA &amp; SACIDS Foundation for One Health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6. Government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Rwanda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1D5E-99C6-4049-8894-710C964AAEB7}" type="slidenum">
              <a:rPr lang="ru-RU" smtClean="0"/>
              <a:t>19</a:t>
            </a:fld>
            <a:endParaRPr lang="ru-RU"/>
          </a:p>
        </p:txBody>
      </p:sp>
      <p:sp>
        <p:nvSpPr>
          <p:cNvPr id="5" name="AutoShape 2" descr="Fanaka Arts. - ASANTENI sana for your Continued support.... | Facebook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424" y="4368044"/>
            <a:ext cx="1448771" cy="952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694" y="4368044"/>
            <a:ext cx="1182999" cy="9592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800" y="2603811"/>
            <a:ext cx="7353031" cy="542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4" t="26996" r="54149" b="16350"/>
          <a:stretch>
            <a:fillRect/>
          </a:stretch>
        </p:blipFill>
        <p:spPr bwMode="auto">
          <a:xfrm>
            <a:off x="3549315" y="1472466"/>
            <a:ext cx="1635577" cy="951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KIST 한국과학기술연구원 &gt; About KIST &gt; Research Strategy &gt; KIST CI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4" t="28927" r="20435" b="30919"/>
          <a:stretch/>
        </p:blipFill>
        <p:spPr bwMode="auto">
          <a:xfrm>
            <a:off x="1679575" y="3265947"/>
            <a:ext cx="2027322" cy="98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568" y="5163705"/>
            <a:ext cx="1403785" cy="1013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347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880" y="230301"/>
            <a:ext cx="10548968" cy="705222"/>
          </a:xfrm>
        </p:spPr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. Introduction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1D5E-99C6-4049-8894-710C964AAEB7}" type="slidenum">
              <a:rPr lang="ru-RU" smtClean="0"/>
              <a:t>2</a:t>
            </a:fld>
            <a:endParaRPr lang="ru-RU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69227" y="977462"/>
            <a:ext cx="8612166" cy="506475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q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Why testing </a:t>
            </a: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Campylobacter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species against frontline antibiotics?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Campylobacter species causes diarrhea,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different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sequelae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(GBS, RA, IBD), &amp; have developed resistance to existing antibiotics.</a:t>
            </a:r>
            <a:endParaRPr lang="en-US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en-US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resistance to drugs of choice (Quinolones &amp; Macrolides) and alternative drugs is of concern.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over/misuse of antibiotics in human and veterinary medicine contribute to increasing resistance to antibiotics.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Mutations in specific genes &amp; acquiring efflux pumps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lowchart: Manual Operation 6"/>
          <p:cNvSpPr/>
          <p:nvPr/>
        </p:nvSpPr>
        <p:spPr>
          <a:xfrm>
            <a:off x="8781392" y="725628"/>
            <a:ext cx="3231315" cy="1970276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itchFamily="2" charset="2"/>
              <a:buChar char="Ø"/>
            </a:pPr>
            <a:r>
              <a:rPr lang="en-US" dirty="0" err="1" smtClean="0"/>
              <a:t>Gastoenteritis</a:t>
            </a:r>
            <a:endParaRPr lang="en-US" dirty="0" smtClean="0"/>
          </a:p>
          <a:p>
            <a:pPr marL="285750" indent="-285750" algn="ctr">
              <a:buFont typeface="Wingdings" pitchFamily="2" charset="2"/>
              <a:buChar char="Ø"/>
            </a:pPr>
            <a:r>
              <a:rPr lang="en-US" dirty="0" err="1" smtClean="0"/>
              <a:t>Sequelae</a:t>
            </a:r>
            <a:r>
              <a:rPr lang="en-US" dirty="0" smtClean="0"/>
              <a:t>:</a:t>
            </a:r>
          </a:p>
          <a:p>
            <a:pPr algn="ctr"/>
            <a:r>
              <a:rPr lang="en-US" dirty="0" smtClean="0"/>
              <a:t>GBS: </a:t>
            </a:r>
            <a:r>
              <a:rPr lang="en-US" dirty="0" err="1" smtClean="0"/>
              <a:t>Guillin</a:t>
            </a:r>
            <a:r>
              <a:rPr lang="en-US" dirty="0" smtClean="0"/>
              <a:t>- </a:t>
            </a:r>
            <a:r>
              <a:rPr lang="en-US" dirty="0" err="1" smtClean="0"/>
              <a:t>Barré</a:t>
            </a:r>
            <a:r>
              <a:rPr lang="en-US" dirty="0" smtClean="0"/>
              <a:t> Syndrome</a:t>
            </a:r>
          </a:p>
          <a:p>
            <a:pPr algn="ctr"/>
            <a:r>
              <a:rPr lang="en-US" dirty="0" smtClean="0"/>
              <a:t>RA: </a:t>
            </a:r>
            <a:r>
              <a:rPr lang="en-US" dirty="0" err="1" smtClean="0"/>
              <a:t>Reactis</a:t>
            </a:r>
            <a:r>
              <a:rPr lang="en-US" dirty="0" smtClean="0"/>
              <a:t> Arthritis</a:t>
            </a:r>
          </a:p>
          <a:p>
            <a:pPr algn="ctr"/>
            <a:r>
              <a:rPr lang="en-US" dirty="0" smtClean="0"/>
              <a:t>IBD: Inflammatory Bowel  Disease</a:t>
            </a:r>
          </a:p>
          <a:p>
            <a:pPr algn="ctr"/>
            <a:endParaRPr lang="ru-RU" dirty="0"/>
          </a:p>
        </p:txBody>
      </p:sp>
      <p:sp>
        <p:nvSpPr>
          <p:cNvPr id="8" name="Flowchart: Manual Operation 7"/>
          <p:cNvSpPr/>
          <p:nvPr/>
        </p:nvSpPr>
        <p:spPr>
          <a:xfrm>
            <a:off x="8879025" y="2790498"/>
            <a:ext cx="3036048" cy="1542960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itchFamily="2" charset="2"/>
              <a:buChar char="Ø"/>
            </a:pPr>
            <a:r>
              <a:rPr lang="en-US" i="1" dirty="0" smtClean="0"/>
              <a:t>Quinolones: </a:t>
            </a:r>
          </a:p>
          <a:p>
            <a:pPr marL="285750" indent="-285750" algn="ctr">
              <a:buFont typeface="Wingdings" pitchFamily="2" charset="2"/>
              <a:buChar char="§"/>
            </a:pPr>
            <a:r>
              <a:rPr lang="en-US" i="1" dirty="0" smtClean="0">
                <a:solidFill>
                  <a:srgbClr val="002060"/>
                </a:solidFill>
              </a:rPr>
              <a:t>Ciprofloxacin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en-US" i="1" dirty="0" err="1" smtClean="0"/>
              <a:t>Nalidixic</a:t>
            </a:r>
            <a:r>
              <a:rPr lang="en-US" i="1" dirty="0" smtClean="0"/>
              <a:t> acid</a:t>
            </a:r>
          </a:p>
          <a:p>
            <a:pPr marL="285750" indent="-285750" algn="ctr">
              <a:buFont typeface="Wingdings" pitchFamily="2" charset="2"/>
              <a:buChar char="Ø"/>
            </a:pPr>
            <a:r>
              <a:rPr lang="en-US" i="1" dirty="0" smtClean="0"/>
              <a:t>Macrolides:</a:t>
            </a:r>
          </a:p>
          <a:p>
            <a:pPr marL="285750" indent="-285750" algn="ctr">
              <a:buFont typeface="Wingdings" pitchFamily="2" charset="2"/>
              <a:buChar char="§"/>
            </a:pPr>
            <a:r>
              <a:rPr lang="en-US" i="1" dirty="0" smtClean="0">
                <a:solidFill>
                  <a:srgbClr val="002060"/>
                </a:solidFill>
              </a:rPr>
              <a:t>Erythromycin</a:t>
            </a:r>
          </a:p>
          <a:p>
            <a:pPr marL="285750" indent="-285750" algn="ctr">
              <a:buFont typeface="Wingdings" pitchFamily="2" charset="2"/>
              <a:buChar char="§"/>
            </a:pPr>
            <a:r>
              <a:rPr lang="en-US" i="1" dirty="0" smtClean="0"/>
              <a:t>Azithromycin</a:t>
            </a:r>
            <a:endParaRPr lang="en-US" i="1" dirty="0"/>
          </a:p>
        </p:txBody>
      </p:sp>
      <p:sp>
        <p:nvSpPr>
          <p:cNvPr id="9" name="Left Arrow 8"/>
          <p:cNvSpPr/>
          <p:nvPr/>
        </p:nvSpPr>
        <p:spPr>
          <a:xfrm rot="525058">
            <a:off x="8533901" y="4332091"/>
            <a:ext cx="2896596" cy="93830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Growth promotion, prophylaxis, therapy</a:t>
            </a:r>
            <a:endParaRPr lang="ru-RU" dirty="0"/>
          </a:p>
        </p:txBody>
      </p:sp>
      <p:sp>
        <p:nvSpPr>
          <p:cNvPr id="10" name="Left Arrow 9"/>
          <p:cNvSpPr/>
          <p:nvPr/>
        </p:nvSpPr>
        <p:spPr>
          <a:xfrm>
            <a:off x="7430726" y="5358113"/>
            <a:ext cx="3226763" cy="93830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err="1" smtClean="0"/>
              <a:t>gyr</a:t>
            </a:r>
            <a:r>
              <a:rPr lang="en-US" dirty="0" err="1" smtClean="0"/>
              <a:t>A</a:t>
            </a:r>
            <a:r>
              <a:rPr lang="en-US" dirty="0" smtClean="0"/>
              <a:t>, </a:t>
            </a:r>
            <a:r>
              <a:rPr lang="en-US" i="1" dirty="0" err="1" smtClean="0"/>
              <a:t>tet</a:t>
            </a:r>
            <a:r>
              <a:rPr lang="en-US" dirty="0" smtClean="0"/>
              <a:t>(O), </a:t>
            </a:r>
            <a:r>
              <a:rPr lang="en-US" i="1" dirty="0" err="1" smtClean="0"/>
              <a:t>cme</a:t>
            </a:r>
            <a:r>
              <a:rPr lang="en-US" dirty="0" err="1" smtClean="0"/>
              <a:t>ABC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577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C722-5524-472D-8DBE-F3DFC3B7AD7F}" type="slidenum">
              <a:rPr lang="ru-RU" smtClean="0"/>
              <a:t>3</a:t>
            </a:fld>
            <a:endParaRPr lang="ru-RU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7856" t="16383" r="52943" b="654"/>
          <a:stretch/>
        </p:blipFill>
        <p:spPr>
          <a:xfrm>
            <a:off x="331077" y="455796"/>
            <a:ext cx="7977770" cy="58227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98041" y="2890122"/>
            <a:ext cx="34418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Mechanisms of resistance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19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880" y="230301"/>
            <a:ext cx="10548968" cy="705222"/>
          </a:xfrm>
        </p:spPr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. Introduction        cont’d…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1D5E-99C6-4049-8894-710C964AAEB7}" type="slidenum">
              <a:rPr lang="ru-RU" smtClean="0"/>
              <a:t>4</a:t>
            </a:fld>
            <a:endParaRPr lang="ru-RU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12821" y="977462"/>
            <a:ext cx="8468572" cy="506475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q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Why testing </a:t>
            </a:r>
            <a:r>
              <a:rPr lang="en-US" sz="29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Campylobacter </a:t>
            </a:r>
            <a:r>
              <a:rPr lang="en-US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species from chicken against natural products?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sz="2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Fluoroquinolone-resistant </a:t>
            </a:r>
            <a:r>
              <a:rPr lang="en-US" sz="29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Campylobacter</a:t>
            </a: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 species in on WHO list of pathogens requiring urgent alternative treatment.</a:t>
            </a:r>
            <a:endParaRPr lang="en-US" sz="29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en-US" sz="29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900" dirty="0" smtClean="0">
                <a:latin typeface="Arial" pitchFamily="34" charset="0"/>
                <a:cs typeface="Arial" pitchFamily="34" charset="0"/>
              </a:rPr>
              <a:t>By 2050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, if no adequate actions are taken, the annual death rate due to AMR would reach 10 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M 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people worldwide and 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cost 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USD 100 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trillion. 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29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900" dirty="0" smtClean="0">
                <a:latin typeface="Arial" pitchFamily="34" charset="0"/>
                <a:cs typeface="Arial" pitchFamily="34" charset="0"/>
              </a:rPr>
              <a:t> Poultry is at the top of major reservoirs of fluoroquinolone-resistant </a:t>
            </a:r>
            <a:r>
              <a:rPr lang="en-US" sz="29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Campylobacte</a:t>
            </a: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r strains.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2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End of antibiotic era.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2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900" dirty="0">
                <a:latin typeface="Arial" pitchFamily="34" charset="0"/>
                <a:cs typeface="Arial" pitchFamily="34" charset="0"/>
              </a:rPr>
              <a:t>Herbal 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medicines are safe, cheap, and 87% of citizens of LMICs rely on medicinal plants for primary healthcare.</a:t>
            </a:r>
            <a:endParaRPr lang="ru-RU" sz="2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lowchart: Manual Operation 6"/>
          <p:cNvSpPr/>
          <p:nvPr/>
        </p:nvSpPr>
        <p:spPr>
          <a:xfrm>
            <a:off x="8655270" y="725628"/>
            <a:ext cx="3357438" cy="1970276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itchFamily="2" charset="2"/>
              <a:buChar char="Ø"/>
            </a:pPr>
            <a:r>
              <a:rPr lang="en-US" dirty="0" smtClean="0"/>
              <a:t>natural products: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Plant extracts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Essential oils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Phytochemicals</a:t>
            </a:r>
          </a:p>
          <a:p>
            <a:pPr algn="ctr"/>
            <a:endParaRPr lang="ru-RU" dirty="0"/>
          </a:p>
        </p:txBody>
      </p:sp>
      <p:sp>
        <p:nvSpPr>
          <p:cNvPr id="8" name="Flowchart: Manual Operation 7"/>
          <p:cNvSpPr/>
          <p:nvPr/>
        </p:nvSpPr>
        <p:spPr>
          <a:xfrm>
            <a:off x="8879025" y="2790498"/>
            <a:ext cx="3036048" cy="1542960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itchFamily="2" charset="2"/>
              <a:buChar char="Ø"/>
            </a:pPr>
            <a:r>
              <a:rPr lang="en-US" i="1" dirty="0" smtClean="0"/>
              <a:t>WHO: World Health Organization</a:t>
            </a:r>
          </a:p>
          <a:p>
            <a:pPr marL="285750" indent="-285750" algn="ctr">
              <a:buFont typeface="Wingdings" pitchFamily="2" charset="2"/>
              <a:buChar char="Ø"/>
            </a:pPr>
            <a:r>
              <a:rPr lang="en-US" i="1" dirty="0" smtClean="0"/>
              <a:t>AMR: Antimicrobial resistance</a:t>
            </a:r>
            <a:endParaRPr lang="en-US" i="1" dirty="0"/>
          </a:p>
        </p:txBody>
      </p:sp>
      <p:pic>
        <p:nvPicPr>
          <p:cNvPr id="2050" name="Picture 2" descr="Inappropriate prescription&#10;• CDC estimates more than two million people are&#10;infected with antibiotic-resistant organisms,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1393" y="4338553"/>
            <a:ext cx="2823066" cy="2119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46747" y="6136806"/>
            <a:ext cx="64308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LIMCs: Low and middle income countries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19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92162"/>
          </a:xfrm>
        </p:spPr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. Materials &amp; methods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294839" y="1185041"/>
            <a:ext cx="2946400" cy="1143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Sample collection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7105" y="2498126"/>
            <a:ext cx="30818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Two poultry farms in Korea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3419182" y="1355126"/>
            <a:ext cx="3011055" cy="1143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Swabs put on ice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40449" y="3256350"/>
            <a:ext cx="26331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Transported to the laboratory within 1hr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17756" t="21963" r="7479" b="16356"/>
          <a:stretch/>
        </p:blipFill>
        <p:spPr>
          <a:xfrm>
            <a:off x="447354" y="3525880"/>
            <a:ext cx="1625600" cy="20116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8972" y="3246180"/>
            <a:ext cx="3231477" cy="2870559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544B8-0E8F-464B-9808-F2FF93778EBA}" type="slidenum">
              <a:rPr lang="en-US" smtClean="0"/>
              <a:t>5</a:t>
            </a:fld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8519183" y="1185041"/>
            <a:ext cx="2946400" cy="1143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ATCC cultures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995" y="2652848"/>
            <a:ext cx="3086353" cy="873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2156" y="3879177"/>
            <a:ext cx="2941701" cy="802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820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10972800" cy="6172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Isolation &amp; antimicrobial susceptibility testing (AST)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Isolation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Species confirmation: PCR &amp; sequencing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3200" y="1143001"/>
            <a:ext cx="436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Inoculation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elective media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mCCDA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+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SR155E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53898" y="1016684"/>
            <a:ext cx="345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Incubation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37°C for 48 </a:t>
            </a:r>
            <a:r>
              <a:rPr lang="en-US" sz="2400" dirty="0" smtClean="0"/>
              <a:t>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err="1"/>
              <a:t>M</a:t>
            </a:r>
            <a:r>
              <a:rPr lang="en-US" sz="2400" dirty="0" err="1" smtClean="0"/>
              <a:t>icroaerophilic</a:t>
            </a:r>
            <a:r>
              <a:rPr lang="en-US" sz="2400" dirty="0" smtClean="0"/>
              <a:t> </a:t>
            </a:r>
            <a:r>
              <a:rPr lang="en-US" sz="2400" dirty="0"/>
              <a:t>conditions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54371" y="1219201"/>
            <a:ext cx="40159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Subculture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Mueller Hinton Agar (MHA) + 5% Horse Blood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4833" y="2447238"/>
            <a:ext cx="1514767" cy="111312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4234" y="4369217"/>
            <a:ext cx="1076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Antibiotics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Quinolones (</a:t>
            </a:r>
            <a:r>
              <a:rPr lang="en-US" sz="2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ciprofloxacin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nalidixic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acid)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Macrolide (</a:t>
            </a:r>
            <a:r>
              <a:rPr lang="en-US" sz="2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erythromycin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Tetracyclines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(tetracycline)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Aminoglycosides (gentamicin)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9585" t="12488" r="12015" b="13743"/>
          <a:stretch/>
        </p:blipFill>
        <p:spPr>
          <a:xfrm>
            <a:off x="1684125" y="2343330"/>
            <a:ext cx="1643920" cy="11680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6260068"/>
            <a:ext cx="1127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mCCDA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modified charcoal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cefoperazone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deoxycholate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agar</a:t>
            </a:r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544B8-0E8F-464B-9808-F2FF93778EBA}" type="slidenum">
              <a:rPr lang="en-US" smtClean="0"/>
              <a:t>6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37057" y="3886201"/>
            <a:ext cx="5581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Antimicrobial susceptibility testing</a:t>
            </a:r>
            <a:endParaRPr lang="ru-RU" sz="2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0602" y="2296723"/>
            <a:ext cx="1850239" cy="109417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0841" y="2313405"/>
            <a:ext cx="750896" cy="113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0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5764629"/>
              </p:ext>
            </p:extLst>
          </p:nvPr>
        </p:nvGraphicFramePr>
        <p:xfrm>
          <a:off x="504474" y="299545"/>
          <a:ext cx="7441324" cy="6425899"/>
        </p:xfrm>
        <a:graphic>
          <a:graphicData uri="http://schemas.openxmlformats.org/drawingml/2006/table">
            <a:tbl>
              <a:tblPr firstRow="1" firstCol="1" bandRow="1"/>
              <a:tblGrid>
                <a:gridCol w="12172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72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59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51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58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9448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Palatino Linotype"/>
                          <a:ea typeface="Malgun Gothic"/>
                          <a:cs typeface="Times New Roman"/>
                        </a:rPr>
                        <a:t>Target gene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Palatino Linotype"/>
                        <a:ea typeface="Malgun Gothic"/>
                        <a:cs typeface="Times New Roman"/>
                      </a:endParaRPr>
                    </a:p>
                  </a:txBody>
                  <a:tcPr marL="54772" marR="5477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Palatino Linotype"/>
                          <a:ea typeface="Malgun Gothic"/>
                          <a:cs typeface="Times New Roman"/>
                        </a:rPr>
                        <a:t>Primer name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/>
                        <a:ea typeface="Malgun Gothic"/>
                        <a:cs typeface="Times New Roman"/>
                      </a:endParaRPr>
                    </a:p>
                  </a:txBody>
                  <a:tcPr marL="54772" marR="5477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Palatino Linotype"/>
                          <a:ea typeface="Malgun Gothic"/>
                          <a:cs typeface="Times New Roman"/>
                        </a:rPr>
                        <a:t>Sequence (5' -3')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/>
                        <a:ea typeface="Malgun Gothic"/>
                        <a:cs typeface="Times New Roman"/>
                      </a:endParaRPr>
                    </a:p>
                  </a:txBody>
                  <a:tcPr marL="54772" marR="5477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Palatino Linotype"/>
                          <a:ea typeface="Malgun Gothic"/>
                          <a:cs typeface="Times New Roman"/>
                        </a:rPr>
                        <a:t>Amplicon size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/>
                        <a:ea typeface="Malgun Gothic"/>
                        <a:cs typeface="Times New Roman"/>
                      </a:endParaRPr>
                    </a:p>
                  </a:txBody>
                  <a:tcPr marL="54772" marR="5477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Palatino Linotype"/>
                          <a:ea typeface="Malgun Gothic"/>
                          <a:cs typeface="Times New Roman"/>
                        </a:rPr>
                        <a:t>Annealing T</a:t>
                      </a:r>
                      <a:r>
                        <a:rPr lang="en-US" sz="1400" b="1" baseline="30000">
                          <a:solidFill>
                            <a:srgbClr val="000000"/>
                          </a:solidFill>
                          <a:effectLst/>
                          <a:latin typeface="Palatino Linotype"/>
                          <a:ea typeface="Malgun Gothic"/>
                          <a:cs typeface="Times New Roman"/>
                        </a:rPr>
                        <a:t>o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/>
                        <a:ea typeface="Malgun Gothic"/>
                        <a:cs typeface="Times New Roman"/>
                      </a:endParaRPr>
                    </a:p>
                  </a:txBody>
                  <a:tcPr marL="54772" marR="5477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448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Palatino Linotype"/>
                          <a:ea typeface="Malgun Gothic"/>
                          <a:cs typeface="Times New Roman"/>
                        </a:rPr>
                        <a:t>16S rRNA</a:t>
                      </a:r>
                    </a:p>
                  </a:txBody>
                  <a:tcPr marL="54772" marR="547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Palatino Linotype"/>
                          <a:ea typeface="Malgun Gothic"/>
                          <a:cs typeface="Times New Roman"/>
                        </a:rPr>
                        <a:t>C412F</a:t>
                      </a:r>
                    </a:p>
                  </a:txBody>
                  <a:tcPr marL="54772" marR="547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Palatino Linotype"/>
                          <a:ea typeface="Malgun Gothic"/>
                          <a:cs typeface="Times New Roman"/>
                        </a:rPr>
                        <a:t>GGATGACACTTTTCGGAGC</a:t>
                      </a:r>
                    </a:p>
                  </a:txBody>
                  <a:tcPr marL="54772" marR="547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Palatino Linotype"/>
                          <a:ea typeface="Malgun Gothic"/>
                          <a:cs typeface="Times New Roman"/>
                        </a:rPr>
                        <a:t>816</a:t>
                      </a:r>
                    </a:p>
                  </a:txBody>
                  <a:tcPr marL="54772" marR="547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12"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Palatino Linotype"/>
                          <a:ea typeface="Malgun Gothic"/>
                          <a:cs typeface="Times New Roman"/>
                        </a:rPr>
                        <a:t>55</a:t>
                      </a:r>
                    </a:p>
                  </a:txBody>
                  <a:tcPr marL="54772" marR="547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4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Palatino Linotype"/>
                          <a:ea typeface="Malgun Gothic"/>
                          <a:cs typeface="Times New Roman"/>
                        </a:rPr>
                        <a:t>C1228R</a:t>
                      </a:r>
                    </a:p>
                  </a:txBody>
                  <a:tcPr marL="54772" marR="547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Palatino Linotype"/>
                          <a:ea typeface="Malgun Gothic"/>
                          <a:cs typeface="Times New Roman"/>
                        </a:rPr>
                        <a:t>CATTGTAGCACGTGTGTC</a:t>
                      </a:r>
                    </a:p>
                  </a:txBody>
                  <a:tcPr marL="54772" marR="547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4173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effectLst/>
                          <a:latin typeface="Palatino Linotype"/>
                          <a:ea typeface="Malgun Gothic"/>
                          <a:cs typeface="Times New Roman"/>
                        </a:rPr>
                        <a:t>cj0414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/>
                        <a:ea typeface="Malgun Gothic"/>
                        <a:cs typeface="Times New Roman"/>
                      </a:endParaRPr>
                    </a:p>
                  </a:txBody>
                  <a:tcPr marL="54772" marR="547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Palatino Linotype"/>
                          <a:ea typeface="Malgun Gothic"/>
                          <a:cs typeface="Times New Roman"/>
                        </a:rPr>
                        <a:t>C1F</a:t>
                      </a:r>
                    </a:p>
                  </a:txBody>
                  <a:tcPr marL="54772" marR="547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Palatino Linotype"/>
                          <a:ea typeface="Malgun Gothic"/>
                          <a:cs typeface="Times New Roman"/>
                        </a:rPr>
                        <a:t>CAAATAAAGTTAGAGGTAGAATGT</a:t>
                      </a:r>
                    </a:p>
                  </a:txBody>
                  <a:tcPr marL="54772" marR="547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Palatino Linotype"/>
                          <a:ea typeface="Malgun Gothic"/>
                          <a:cs typeface="Times New Roman"/>
                        </a:rPr>
                        <a:t>161</a:t>
                      </a:r>
                    </a:p>
                  </a:txBody>
                  <a:tcPr marL="54772" marR="547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4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Palatino Linotype"/>
                          <a:ea typeface="Malgun Gothic"/>
                          <a:cs typeface="Times New Roman"/>
                        </a:rPr>
                        <a:t>C3R</a:t>
                      </a:r>
                    </a:p>
                  </a:txBody>
                  <a:tcPr marL="54772" marR="547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Palatino Linotype"/>
                          <a:ea typeface="Malgun Gothic"/>
                          <a:cs typeface="Times New Roman"/>
                        </a:rPr>
                        <a:t>CCATAAGCACTAGCTAGCTGAT</a:t>
                      </a:r>
                    </a:p>
                  </a:txBody>
                  <a:tcPr marL="54772" marR="547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4173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effectLst/>
                          <a:latin typeface="Palatino Linotype"/>
                          <a:ea typeface="Malgun Gothic"/>
                          <a:cs typeface="Times New Roman"/>
                        </a:rPr>
                        <a:t>ask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/>
                        <a:ea typeface="Malgun Gothic"/>
                        <a:cs typeface="Times New Roman"/>
                      </a:endParaRPr>
                    </a:p>
                  </a:txBody>
                  <a:tcPr marL="54772" marR="547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Palatino Linotype"/>
                          <a:ea typeface="Malgun Gothic"/>
                          <a:cs typeface="Times New Roman"/>
                        </a:rPr>
                        <a:t>CC18F</a:t>
                      </a:r>
                    </a:p>
                  </a:txBody>
                  <a:tcPr marL="54772" marR="547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Palatino Linotype"/>
                          <a:ea typeface="Malgun Gothic"/>
                          <a:cs typeface="Times New Roman"/>
                        </a:rPr>
                        <a:t>GGTATGATTTCTACAAAGCGAG</a:t>
                      </a:r>
                    </a:p>
                  </a:txBody>
                  <a:tcPr marL="54772" marR="547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Palatino Linotype"/>
                          <a:ea typeface="Malgun Gothic"/>
                          <a:cs typeface="Times New Roman"/>
                        </a:rPr>
                        <a:t>502</a:t>
                      </a:r>
                    </a:p>
                  </a:txBody>
                  <a:tcPr marL="54772" marR="547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4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Palatino Linotype"/>
                          <a:ea typeface="Malgun Gothic"/>
                          <a:cs typeface="Times New Roman"/>
                        </a:rPr>
                        <a:t>CC519R</a:t>
                      </a:r>
                    </a:p>
                  </a:txBody>
                  <a:tcPr marL="54772" marR="547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Palatino Linotype"/>
                          <a:ea typeface="Malgun Gothic"/>
                          <a:cs typeface="Times New Roman"/>
                        </a:rPr>
                        <a:t>ATAAAAGACTATCGTCGCGTG</a:t>
                      </a:r>
                    </a:p>
                  </a:txBody>
                  <a:tcPr marL="54772" marR="547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9448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effectLst/>
                          <a:latin typeface="Palatino Linotype"/>
                          <a:ea typeface="Malgun Gothic"/>
                          <a:cs typeface="Times New Roman"/>
                        </a:rPr>
                        <a:t>tet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Palatino Linotype"/>
                          <a:ea typeface="Malgun Gothic"/>
                          <a:cs typeface="Times New Roman"/>
                        </a:rPr>
                        <a:t>(O)</a:t>
                      </a:r>
                    </a:p>
                  </a:txBody>
                  <a:tcPr marL="54772" marR="547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effectLst/>
                          <a:latin typeface="Palatino Linotype"/>
                          <a:ea typeface="Malgun Gothic"/>
                          <a:cs typeface="Times New Roman"/>
                        </a:rPr>
                        <a:t>tet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Palatino Linotype"/>
                          <a:ea typeface="Malgun Gothic"/>
                          <a:cs typeface="Times New Roman"/>
                        </a:rPr>
                        <a:t>(O)F</a:t>
                      </a:r>
                    </a:p>
                  </a:txBody>
                  <a:tcPr marL="54772" marR="547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Palatino Linotype"/>
                          <a:ea typeface="Malgun Gothic"/>
                          <a:cs typeface="Times New Roman"/>
                        </a:rPr>
                        <a:t>GCGTTTTGTTTATGTGCG</a:t>
                      </a:r>
                    </a:p>
                  </a:txBody>
                  <a:tcPr marL="54772" marR="547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Palatino Linotype"/>
                          <a:ea typeface="Malgun Gothic"/>
                          <a:cs typeface="Times New Roman"/>
                        </a:rPr>
                        <a:t>559</a:t>
                      </a:r>
                    </a:p>
                  </a:txBody>
                  <a:tcPr marL="54772" marR="547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4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effectLst/>
                          <a:latin typeface="Palatino Linotype"/>
                          <a:ea typeface="Malgun Gothic"/>
                          <a:cs typeface="Times New Roman"/>
                        </a:rPr>
                        <a:t>tet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Palatino Linotype"/>
                          <a:ea typeface="Malgun Gothic"/>
                          <a:cs typeface="Times New Roman"/>
                        </a:rPr>
                        <a:t>(O)R</a:t>
                      </a:r>
                    </a:p>
                  </a:txBody>
                  <a:tcPr marL="54772" marR="547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Palatino Linotype"/>
                          <a:ea typeface="Malgun Gothic"/>
                          <a:cs typeface="Times New Roman"/>
                        </a:rPr>
                        <a:t>ATGGACAACCCGACAGAAG</a:t>
                      </a:r>
                    </a:p>
                  </a:txBody>
                  <a:tcPr marL="54772" marR="547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84173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effectLst/>
                          <a:latin typeface="Palatino Linotype"/>
                          <a:ea typeface="Malgun Gothic"/>
                          <a:cs typeface="Times New Roman"/>
                        </a:rPr>
                        <a:t>cjgyr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Palatino Linotype"/>
                          <a:ea typeface="Malgun Gothic"/>
                          <a:cs typeface="Times New Roman"/>
                        </a:rPr>
                        <a:t>A</a:t>
                      </a:r>
                    </a:p>
                  </a:txBody>
                  <a:tcPr marL="54772" marR="547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Palatino Linotype"/>
                          <a:ea typeface="Malgun Gothic"/>
                          <a:cs typeface="Times New Roman"/>
                        </a:rPr>
                        <a:t>QRDRF</a:t>
                      </a:r>
                    </a:p>
                  </a:txBody>
                  <a:tcPr marL="54772" marR="547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Palatino Linotype"/>
                          <a:ea typeface="Malgun Gothic"/>
                          <a:cs typeface="Times New Roman"/>
                        </a:rPr>
                        <a:t>GCCTGACGCAAGAGATGGTTTA </a:t>
                      </a:r>
                    </a:p>
                  </a:txBody>
                  <a:tcPr marL="54772" marR="547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Palatino Linotype"/>
                          <a:ea typeface="Malgun Gothic"/>
                          <a:cs typeface="Times New Roman"/>
                        </a:rPr>
                        <a:t>454</a:t>
                      </a:r>
                    </a:p>
                  </a:txBody>
                  <a:tcPr marL="54772" marR="547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84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Palatino Linotype"/>
                          <a:ea typeface="Malgun Gothic"/>
                          <a:cs typeface="Times New Roman"/>
                        </a:rPr>
                        <a:t>QRDRR</a:t>
                      </a:r>
                    </a:p>
                  </a:txBody>
                  <a:tcPr marL="54772" marR="547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Palatino Linotype"/>
                          <a:ea typeface="Malgun Gothic"/>
                          <a:cs typeface="Times New Roman"/>
                        </a:rPr>
                        <a:t>TATGAGGCGGGATGTTTGTCG</a:t>
                      </a:r>
                    </a:p>
                  </a:txBody>
                  <a:tcPr marL="54772" marR="547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9448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effectLst/>
                          <a:latin typeface="Palatino Linotype"/>
                          <a:ea typeface="Malgun Gothic"/>
                          <a:cs typeface="Times New Roman"/>
                        </a:rPr>
                        <a:t>cme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Palatino Linotype"/>
                          <a:ea typeface="Malgun Gothic"/>
                          <a:cs typeface="Times New Roman"/>
                        </a:rPr>
                        <a:t>B</a:t>
                      </a:r>
                    </a:p>
                  </a:txBody>
                  <a:tcPr marL="54772" marR="547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effectLst/>
                          <a:latin typeface="Palatino Linotype"/>
                          <a:ea typeface="Malgun Gothic"/>
                          <a:cs typeface="Times New Roman"/>
                        </a:rPr>
                        <a:t>cme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Palatino Linotype"/>
                          <a:ea typeface="Malgun Gothic"/>
                          <a:cs typeface="Times New Roman"/>
                        </a:rPr>
                        <a:t>BF</a:t>
                      </a:r>
                    </a:p>
                  </a:txBody>
                  <a:tcPr marL="54772" marR="547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Palatino Linotype"/>
                          <a:ea typeface="Malgun Gothic"/>
                          <a:cs typeface="Times New Roman"/>
                        </a:rPr>
                        <a:t>TCCTAGCAGCACAATATG</a:t>
                      </a:r>
                    </a:p>
                  </a:txBody>
                  <a:tcPr marL="54772" marR="547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Palatino Linotype"/>
                          <a:ea typeface="Malgun Gothic"/>
                          <a:cs typeface="Times New Roman"/>
                        </a:rPr>
                        <a:t>241</a:t>
                      </a:r>
                    </a:p>
                  </a:txBody>
                  <a:tcPr marL="54772" marR="547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94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effectLst/>
                          <a:latin typeface="Palatino Linotype"/>
                          <a:ea typeface="Malgun Gothic"/>
                          <a:cs typeface="Times New Roman"/>
                        </a:rPr>
                        <a:t>cme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Palatino Linotype"/>
                          <a:ea typeface="Malgun Gothic"/>
                          <a:cs typeface="Times New Roman"/>
                        </a:rPr>
                        <a:t>BR</a:t>
                      </a:r>
                    </a:p>
                  </a:txBody>
                  <a:tcPr marL="54772" marR="547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Palatino Linotype"/>
                          <a:ea typeface="Malgun Gothic"/>
                          <a:cs typeface="Times New Roman"/>
                        </a:rPr>
                        <a:t>AGCTTCGATAGCTGCATC</a:t>
                      </a:r>
                    </a:p>
                  </a:txBody>
                  <a:tcPr marL="54772" marR="547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C722-5524-472D-8DBE-F3DFC3B7AD7F}" type="slidenum">
              <a:rPr lang="ru-RU" smtClean="0"/>
              <a:t>7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044489" y="1387365"/>
            <a:ext cx="465352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Target genes, primer sequences,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amplification conditions</a:t>
            </a:r>
          </a:p>
          <a:p>
            <a:pPr algn="just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2008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026" y="146270"/>
            <a:ext cx="10919004" cy="595949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Information on used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Natural products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7143898"/>
              </p:ext>
            </p:extLst>
          </p:nvPr>
        </p:nvGraphicFramePr>
        <p:xfrm>
          <a:off x="391026" y="1162499"/>
          <a:ext cx="11083158" cy="33297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6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46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64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12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39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12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6248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6619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09903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Library code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algun Gothic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itchFamily="34" charset="0"/>
                          <a:cs typeface="Arial" pitchFamily="34" charset="0"/>
                        </a:rPr>
                        <a:t>Family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algun Gothic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itchFamily="34" charset="0"/>
                          <a:cs typeface="Arial" pitchFamily="34" charset="0"/>
                        </a:rPr>
                        <a:t>Scientific name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algun Gothic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itchFamily="34" charset="0"/>
                          <a:cs typeface="Arial" pitchFamily="34" charset="0"/>
                        </a:rPr>
                        <a:t>Common name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algun Gothic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itchFamily="34" charset="0"/>
                          <a:cs typeface="Arial" pitchFamily="34" charset="0"/>
                        </a:rPr>
                        <a:t>Collection site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algun Gothic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itchFamily="34" charset="0"/>
                          <a:cs typeface="Arial" pitchFamily="34" charset="0"/>
                        </a:rPr>
                        <a:t>Collection date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algun Gothic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itchFamily="34" charset="0"/>
                          <a:cs typeface="Arial" pitchFamily="34" charset="0"/>
                        </a:rPr>
                        <a:t>Part of plant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algun Gothic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itchFamily="34" charset="0"/>
                          <a:cs typeface="Arial" pitchFamily="34" charset="0"/>
                        </a:rPr>
                        <a:t>Extraction solvent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algun Gothic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6375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itchFamily="34" charset="0"/>
                          <a:cs typeface="Arial" pitchFamily="34" charset="0"/>
                        </a:rPr>
                        <a:t>BE0005B1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algun Gothic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itchFamily="34" charset="0"/>
                          <a:cs typeface="Arial" pitchFamily="34" charset="0"/>
                        </a:rPr>
                        <a:t>Lamiaceae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algun Gothic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Meehania</a:t>
                      </a:r>
                      <a:r>
                        <a:rPr lang="en-US" sz="1400" i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i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urticifolia</a:t>
                      </a:r>
                      <a:r>
                        <a:rPr lang="en-US" sz="1400" i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US" sz="14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Miq</a:t>
                      </a: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.) Makino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algun Gothic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itchFamily="34" charset="0"/>
                          <a:cs typeface="Arial" pitchFamily="34" charset="0"/>
                        </a:rPr>
                        <a:t>Nettle-leaf mint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algun Gothic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itchFamily="34" charset="0"/>
                          <a:cs typeface="Arial" pitchFamily="34" charset="0"/>
                        </a:rPr>
                        <a:t>Gangneung, Gangwon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algun Gothic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itchFamily="34" charset="0"/>
                          <a:cs typeface="Arial" pitchFamily="34" charset="0"/>
                        </a:rPr>
                        <a:t>2016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algun Gothic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itchFamily="34" charset="0"/>
                          <a:cs typeface="Arial" pitchFamily="34" charset="0"/>
                        </a:rPr>
                        <a:t>Aerial part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algun Gothic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itchFamily="34" charset="0"/>
                          <a:cs typeface="Arial" pitchFamily="34" charset="0"/>
                        </a:rPr>
                        <a:t>Ethanol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algun Gothic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8374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itchFamily="34" charset="0"/>
                          <a:cs typeface="Arial" pitchFamily="34" charset="0"/>
                        </a:rPr>
                        <a:t>BE0165A1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algun Gothic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itchFamily="34" charset="0"/>
                          <a:cs typeface="Arial" pitchFamily="34" charset="0"/>
                        </a:rPr>
                        <a:t>Lamiaceae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algun Gothic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Scutellaria</a:t>
                      </a:r>
                      <a:r>
                        <a:rPr lang="en-US" sz="1400" i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i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baicalensis</a:t>
                      </a:r>
                      <a:r>
                        <a:rPr lang="en-US" sz="1400" i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Georgi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algun Gothic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itchFamily="34" charset="0"/>
                          <a:cs typeface="Arial" pitchFamily="34" charset="0"/>
                        </a:rPr>
                        <a:t>Skullcap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algun Gothic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itchFamily="34" charset="0"/>
                          <a:cs typeface="Arial" pitchFamily="34" charset="0"/>
                        </a:rPr>
                        <a:t>Yeosu, Jeonnam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algun Gothic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itchFamily="34" charset="0"/>
                          <a:cs typeface="Arial" pitchFamily="34" charset="0"/>
                        </a:rPr>
                        <a:t>2017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algun Gothic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itchFamily="34" charset="0"/>
                          <a:cs typeface="Arial" pitchFamily="34" charset="0"/>
                        </a:rPr>
                        <a:t>Root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algun Gothic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itchFamily="34" charset="0"/>
                          <a:cs typeface="Arial" pitchFamily="34" charset="0"/>
                        </a:rPr>
                        <a:t>Ethanol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algun Gothic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6375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itchFamily="34" charset="0"/>
                          <a:cs typeface="Arial" pitchFamily="34" charset="0"/>
                        </a:rPr>
                        <a:t>BE0167A1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algun Gothic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itchFamily="34" charset="0"/>
                          <a:cs typeface="Arial" pitchFamily="34" charset="0"/>
                        </a:rPr>
                        <a:t>Lamiaceae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algun Gothic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Mentha</a:t>
                      </a:r>
                      <a:r>
                        <a:rPr lang="en-US" sz="1400" i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i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canadensis</a:t>
                      </a: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L.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algun Gothic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itchFamily="34" charset="0"/>
                          <a:cs typeface="Arial" pitchFamily="34" charset="0"/>
                        </a:rPr>
                        <a:t>Wild mintt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algun Gothic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itchFamily="34" charset="0"/>
                          <a:cs typeface="Arial" pitchFamily="34" charset="0"/>
                        </a:rPr>
                        <a:t>Andong, Gyeongbuk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algun Gothic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itchFamily="34" charset="0"/>
                          <a:cs typeface="Arial" pitchFamily="34" charset="0"/>
                        </a:rPr>
                        <a:t>2017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algun Gothic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itchFamily="34" charset="0"/>
                          <a:cs typeface="Arial" pitchFamily="34" charset="0"/>
                        </a:rPr>
                        <a:t>Aerial part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algun Gothic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itchFamily="34" charset="0"/>
                          <a:cs typeface="Arial" pitchFamily="34" charset="0"/>
                        </a:rPr>
                        <a:t>Ethanol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algun Gothic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2378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itchFamily="34" charset="0"/>
                          <a:cs typeface="Arial" pitchFamily="34" charset="0"/>
                        </a:rPr>
                        <a:t>BE1192A1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algun Gothic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itchFamily="34" charset="0"/>
                          <a:cs typeface="Arial" pitchFamily="34" charset="0"/>
                        </a:rPr>
                        <a:t>Lamiaceae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algun Gothic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Salvia </a:t>
                      </a:r>
                      <a:r>
                        <a:rPr lang="en-US" sz="1400" i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plebeia</a:t>
                      </a:r>
                      <a:r>
                        <a:rPr lang="en-US" sz="1400" i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R.Br</a:t>
                      </a: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algun Gothic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itchFamily="34" charset="0"/>
                          <a:cs typeface="Arial" pitchFamily="34" charset="0"/>
                        </a:rPr>
                        <a:t>Common sage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algun Gothic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itchFamily="34" charset="0"/>
                          <a:cs typeface="Arial" pitchFamily="34" charset="0"/>
                        </a:rPr>
                        <a:t>Paju,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algun Gothic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itchFamily="34" charset="0"/>
                          <a:cs typeface="Arial" pitchFamily="34" charset="0"/>
                        </a:rPr>
                        <a:t>2015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algun Gothic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itchFamily="34" charset="0"/>
                          <a:cs typeface="Arial" pitchFamily="34" charset="0"/>
                        </a:rPr>
                        <a:t>Whole plant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algun Gothic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itchFamily="34" charset="0"/>
                          <a:cs typeface="Arial" pitchFamily="34" charset="0"/>
                        </a:rPr>
                        <a:t>Ethanol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algun Gothic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19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itchFamily="34" charset="0"/>
                          <a:cs typeface="Arial" pitchFamily="34" charset="0"/>
                        </a:rPr>
                        <a:t>Gyeonggi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algun Gothic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4377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itchFamily="34" charset="0"/>
                          <a:cs typeface="Arial" pitchFamily="34" charset="0"/>
                        </a:rPr>
                        <a:t>BEA585A1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algun Gothic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Lauraceae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algun Gothic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Cinnamomum</a:t>
                      </a:r>
                      <a:r>
                        <a:rPr lang="en-US" sz="1400" i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cassia </a:t>
                      </a: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(L.) </a:t>
                      </a:r>
                      <a:r>
                        <a:rPr lang="en-US" sz="14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J.Presl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algun Gothic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itchFamily="34" charset="0"/>
                          <a:cs typeface="Arial" pitchFamily="34" charset="0"/>
                        </a:rPr>
                        <a:t>Cinnamon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algun Gothic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itchFamily="34" charset="0"/>
                          <a:cs typeface="Arial" pitchFamily="34" charset="0"/>
                        </a:rPr>
                        <a:t>Gyeongdong</a:t>
                      </a:r>
                    </a:p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itchFamily="34" charset="0"/>
                          <a:cs typeface="Arial" pitchFamily="34" charset="0"/>
                        </a:rPr>
                        <a:t>Seoul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algun Gothic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itchFamily="34" charset="0"/>
                          <a:cs typeface="Arial" pitchFamily="34" charset="0"/>
                        </a:rPr>
                        <a:t>2015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algun Gothic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itchFamily="34" charset="0"/>
                          <a:cs typeface="Arial" pitchFamily="34" charset="0"/>
                        </a:rPr>
                        <a:t>Bark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algun Gothic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Ethyl acetate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algun Gothic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C722-5524-472D-8DBE-F3DFC3B7AD7F}" type="slidenum">
              <a:rPr lang="ru-RU" smtClean="0"/>
              <a:t>8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91026" y="637673"/>
            <a:ext cx="4517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Plant extracts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925387"/>
              </p:ext>
            </p:extLst>
          </p:nvPr>
        </p:nvGraphicFramePr>
        <p:xfrm>
          <a:off x="300772" y="5463232"/>
          <a:ext cx="4698365" cy="3848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98365">
                  <a:extLst>
                    <a:ext uri="{9D8B030D-6E8A-4147-A177-3AD203B41FA5}">
                      <a16:colId xmlns:a16="http://schemas.microsoft.com/office/drawing/2014/main" val="773718631"/>
                    </a:ext>
                  </a:extLst>
                </a:gridCol>
              </a:tblGrid>
              <a:tr h="192405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Clove oil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49121042"/>
                  </a:ext>
                </a:extLst>
              </a:tr>
              <a:tr h="192405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Cinnamon oil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94674118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00772" y="4746923"/>
            <a:ext cx="4517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Essential oils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84658" y="4731817"/>
            <a:ext cx="4517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Phytochemicals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4278214"/>
              </p:ext>
            </p:extLst>
          </p:nvPr>
        </p:nvGraphicFramePr>
        <p:xfrm>
          <a:off x="5713980" y="5280468"/>
          <a:ext cx="4698365" cy="9721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98365">
                  <a:extLst>
                    <a:ext uri="{9D8B030D-6E8A-4147-A177-3AD203B41FA5}">
                      <a16:colId xmlns:a16="http://schemas.microsoft.com/office/drawing/2014/main" val="1232029137"/>
                    </a:ext>
                  </a:extLst>
                </a:gridCol>
              </a:tblGrid>
              <a:tr h="202565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Eugenol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89957307"/>
                  </a:ext>
                </a:extLst>
              </a:tr>
              <a:tr h="192405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(E)-</a:t>
                      </a:r>
                      <a:r>
                        <a:rPr lang="en-US" sz="1600" dirty="0" err="1" smtClean="0">
                          <a:effectLst/>
                        </a:rPr>
                        <a:t>Cinnamaldehyde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88682273"/>
                  </a:ext>
                </a:extLst>
              </a:tr>
              <a:tr h="192405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Baicalein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03246582"/>
                  </a:ext>
                </a:extLst>
              </a:tr>
              <a:tr h="192405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Kuraridin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43698001"/>
                  </a:ext>
                </a:extLst>
              </a:tr>
              <a:tr h="192405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Emodin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68845971"/>
                  </a:ext>
                </a:extLst>
              </a:tr>
            </a:tbl>
          </a:graphicData>
        </a:graphic>
      </p:graphicFrame>
      <p:cxnSp>
        <p:nvCxnSpPr>
          <p:cNvPr id="12" name="Straight Arrow Connector 11"/>
          <p:cNvCxnSpPr/>
          <p:nvPr/>
        </p:nvCxnSpPr>
        <p:spPr>
          <a:xfrm flipV="1">
            <a:off x="4999137" y="5433019"/>
            <a:ext cx="709847" cy="1075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4999136" y="5655637"/>
            <a:ext cx="661722" cy="1109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44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158" y="110115"/>
            <a:ext cx="4257010" cy="4777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5381" y="2186450"/>
            <a:ext cx="1894974" cy="13621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0" y="3978218"/>
            <a:ext cx="2243890" cy="1682918"/>
          </a:xfrm>
          <a:prstGeom prst="rect">
            <a:avLst/>
          </a:prstGeom>
        </p:spPr>
      </p:pic>
      <p:sp>
        <p:nvSpPr>
          <p:cNvPr id="2" name="Left Arrow 1"/>
          <p:cNvSpPr/>
          <p:nvPr/>
        </p:nvSpPr>
        <p:spPr>
          <a:xfrm rot="20209457">
            <a:off x="4237984" y="4360373"/>
            <a:ext cx="1506511" cy="26035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Left Arrow 6"/>
          <p:cNvSpPr/>
          <p:nvPr/>
        </p:nvSpPr>
        <p:spPr>
          <a:xfrm rot="2056335">
            <a:off x="3981833" y="3373088"/>
            <a:ext cx="1419690" cy="11688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162004" y="3567926"/>
            <a:ext cx="1588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OD at 600nm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905000" y="5661137"/>
            <a:ext cx="2581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Iodo</a:t>
            </a:r>
            <a:r>
              <a:rPr lang="en-US" dirty="0"/>
              <a:t> nitro tetrazolium chloride (INT addition)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544B8-0E8F-464B-9808-F2FF93778EBA}" type="slidenum">
              <a:rPr lang="en-US" smtClean="0"/>
              <a:t>9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21106" y="286470"/>
            <a:ext cx="51414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MIC: minimal inhibitory concentration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MBC: minimal bactericidal concentration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EUCAST cut-off values</a:t>
            </a:r>
            <a:endParaRPr lang="ru-RU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9608" y="5063604"/>
            <a:ext cx="1724025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20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888</TotalTime>
  <Words>2459</Words>
  <Application>Microsoft Office PowerPoint</Application>
  <PresentationFormat>Widescreen</PresentationFormat>
  <Paragraphs>583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맑은 고딕</vt:lpstr>
      <vt:lpstr>맑은 고딕</vt:lpstr>
      <vt:lpstr>Arial</vt:lpstr>
      <vt:lpstr>Calibri</vt:lpstr>
      <vt:lpstr>Calibri Light</vt:lpstr>
      <vt:lpstr>Palatino Linotype</vt:lpstr>
      <vt:lpstr>Times New Roman</vt:lpstr>
      <vt:lpstr>Wingdings</vt:lpstr>
      <vt:lpstr>Office Theme</vt:lpstr>
      <vt:lpstr>PowerPoint Presentation</vt:lpstr>
      <vt:lpstr>1. Introduction</vt:lpstr>
      <vt:lpstr>PowerPoint Presentation</vt:lpstr>
      <vt:lpstr>1. Introduction        cont’d…</vt:lpstr>
      <vt:lpstr>2. Materials &amp; methods</vt:lpstr>
      <vt:lpstr>PowerPoint Presentation</vt:lpstr>
      <vt:lpstr>PowerPoint Presentation</vt:lpstr>
      <vt:lpstr>Information on used Natural products</vt:lpstr>
      <vt:lpstr>PowerPoint Presentation</vt:lpstr>
      <vt:lpstr>PowerPoint Presentation</vt:lpstr>
      <vt:lpstr>3. Results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5. Conclusion </vt:lpstr>
      <vt:lpstr>References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사용자</dc:creator>
  <cp:lastModifiedBy>Windows 사용자</cp:lastModifiedBy>
  <cp:revision>62</cp:revision>
  <dcterms:created xsi:type="dcterms:W3CDTF">2020-11-07T07:31:23Z</dcterms:created>
  <dcterms:modified xsi:type="dcterms:W3CDTF">2021-02-07T11:03:10Z</dcterms:modified>
</cp:coreProperties>
</file>