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4" r:id="rId5"/>
    <p:sldId id="266" r:id="rId6"/>
    <p:sldId id="265" r:id="rId7"/>
    <p:sldId id="267" r:id="rId8"/>
    <p:sldId id="268"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24-Feb-21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24-Feb-21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24-Feb-21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24-Feb-21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24-Feb-21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24-Feb-21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24-Feb-21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24-Feb-21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24-Feb-21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24-Feb-21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24-Feb-21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24-Feb-21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tiff"/></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87886"/>
            <a:ext cx="8305800" cy="2062103"/>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Mahmut Camalan </a:t>
            </a:r>
            <a:r>
              <a:rPr lang="it-IT" b="1" baseline="30000" dirty="0">
                <a:latin typeface="Palatino Linotype" panose="02040502050505030304" pitchFamily="18" charset="0"/>
              </a:rPr>
              <a:t>1,</a:t>
            </a:r>
            <a:r>
              <a:rPr lang="it-IT" b="1" dirty="0">
                <a:latin typeface="Palatino Linotype" panose="02040502050505030304" pitchFamily="18" charset="0"/>
              </a:rPr>
              <a:t>*</a:t>
            </a:r>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Mining Engineering Department, Middle East Technical University, Turkey </a:t>
            </a:r>
            <a:endParaRPr lang="fr-FR" dirty="0">
              <a:latin typeface="Palatino Linotype" panose="02040502050505030304" pitchFamily="18" charset="0"/>
            </a:endParaRP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camalanmahmut@gmail.com</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75128E28-B78B-4CB0-BD16-5B07558D5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036"/>
            <a:ext cx="9144000" cy="3717036"/>
          </a:xfrm>
          <a:prstGeom prst="rect">
            <a:avLst/>
          </a:prstGeom>
        </p:spPr>
      </p:pic>
      <p:pic>
        <p:nvPicPr>
          <p:cNvPr id="8" name="Picture 4">
            <a:extLst>
              <a:ext uri="{FF2B5EF4-FFF2-40B4-BE49-F238E27FC236}">
                <a16:creationId xmlns:a16="http://schemas.microsoft.com/office/drawing/2014/main" id="{9EB94E83-ABA7-44E2-B6BE-DC68DE0529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49989"/>
            <a:ext cx="9144000" cy="1808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616" y="210105"/>
            <a:ext cx="7924800" cy="5909310"/>
          </a:xfrm>
          <a:prstGeom prst="rect">
            <a:avLst/>
          </a:prstGeom>
          <a:noFill/>
        </p:spPr>
        <p:txBody>
          <a:bodyPr wrap="square" rtlCol="0">
            <a:spAutoFit/>
          </a:bodyPr>
          <a:lstStyle/>
          <a:p>
            <a:r>
              <a:rPr lang="fr-FR" b="1" dirty="0">
                <a:latin typeface="Palatino Linotype" panose="02040502050505030304" pitchFamily="18" charset="0"/>
              </a:rPr>
              <a:t>Abstract: </a:t>
            </a:r>
            <a:r>
              <a:rPr lang="en-US" dirty="0">
                <a:latin typeface="Palatino Linotype" panose="02040502050505030304" pitchFamily="18" charset="0"/>
              </a:rPr>
              <a:t>The kinetic population balance model (PBM) is widely used to predict the particle size distributions of grinding products. However, the model may not be solved if the rate of particle accelerates or decelerates in the mill hold-up, i.e., non-first-order breakage. This study presents a computational algorithm coupled with a pseudo-matrix model to simulate the product size distributions (PSDs) of successive breakage events at grinding. The algorithm’s applicability and accuracy were validated against PSDs taken from different grinding equipment.  The advantages of the algorithm are as follows: (i) Time can be implicitly or explicitly added to the algorithm. (ii) The parameters required to run the algorithm is quite few. (iii) The proposed algorithm can predict PSDs in the normal or abnormal breakage region. Even a short-time grinding test will be sufficient to estimate the parameters if abnormal breakage effects are reduced or eliminated. (iv) The algorithm can work with arbitrary sets of parameters that are irrelevant to the mill feed and mill type. Also, the algorithm’s framework shows that grinding is not a chaotic process; yet it may be due to the surface/gravitational attraction forces between particles and grinding media.</a:t>
            </a:r>
            <a:endParaRPr lang="fr-FR" dirty="0">
              <a:latin typeface="Palatino Linotype" panose="02040502050505030304" pitchFamily="18" charset="0"/>
            </a:endParaRPr>
          </a:p>
          <a:p>
            <a:endParaRPr lang="fr-FR" dirty="0">
              <a:latin typeface="Palatino Linotype" panose="02040502050505030304" pitchFamily="18" charset="0"/>
            </a:endParaRPr>
          </a:p>
          <a:p>
            <a:r>
              <a:rPr lang="fr-FR" b="1" dirty="0">
                <a:latin typeface="Palatino Linotype" panose="02040502050505030304" pitchFamily="18" charset="0"/>
              </a:rPr>
              <a:t>Keywords: </a:t>
            </a:r>
            <a:r>
              <a:rPr lang="en-US" dirty="0">
                <a:latin typeface="Palatino Linotype" panose="02040502050505030304" pitchFamily="18" charset="0"/>
              </a:rPr>
              <a:t>Matrix Model; Grinding Simulation; Breakage Function; Selection Weights; Attraction Forces</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217581E-09AE-4C7C-AA17-208368D8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3820" y="5187820"/>
            <a:ext cx="1632080" cy="163208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136525"/>
            <a:ext cx="8153400" cy="461665"/>
          </a:xfrm>
          <a:prstGeom prst="rect">
            <a:avLst/>
          </a:prstGeom>
          <a:noFill/>
        </p:spPr>
        <p:txBody>
          <a:bodyPr wrap="square" rtlCol="0">
            <a:spAutoFit/>
          </a:bodyPr>
          <a:lstStyle/>
          <a:p>
            <a:r>
              <a:rPr lang="fr-FR" sz="2400" b="1" dirty="0">
                <a:latin typeface="Palatino Linotype" panose="02040502050505030304" pitchFamily="18" charset="0"/>
              </a:rPr>
              <a:t>Introduction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9B3A007-50F1-42BA-B6B7-D8FAD12FE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5122506"/>
            <a:ext cx="1735494" cy="173549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65B08EC-D39B-4847-A7E1-7A3120945493}"/>
                  </a:ext>
                </a:extLst>
              </p:cNvPr>
              <p:cNvSpPr txBox="1"/>
              <p:nvPr/>
            </p:nvSpPr>
            <p:spPr>
              <a:xfrm>
                <a:off x="495300" y="775743"/>
                <a:ext cx="8870227" cy="5043688"/>
              </a:xfrm>
              <a:prstGeom prst="rect">
                <a:avLst/>
              </a:prstGeom>
              <a:noFill/>
            </p:spPr>
            <p:txBody>
              <a:bodyPr wrap="square" rtlCol="0">
                <a:spAutoFit/>
              </a:bodyPr>
              <a:lstStyle/>
              <a:p>
                <a:r>
                  <a:rPr lang="fr-FR" sz="2400" b="1" dirty="0">
                    <a:latin typeface="Palatino Linotype" panose="02040502050505030304" pitchFamily="18" charset="0"/>
                  </a:rPr>
                  <a:t>Population Balance Model: To </a:t>
                </a:r>
                <a:r>
                  <a:rPr lang="fr-FR" sz="2400" b="1" dirty="0" err="1">
                    <a:latin typeface="Palatino Linotype" panose="02040502050505030304" pitchFamily="18" charset="0"/>
                  </a:rPr>
                  <a:t>predict</a:t>
                </a:r>
                <a:r>
                  <a:rPr lang="fr-FR" sz="2400" b="1" dirty="0">
                    <a:latin typeface="Palatino Linotype" panose="02040502050505030304" pitchFamily="18" charset="0"/>
                  </a:rPr>
                  <a:t> </a:t>
                </a:r>
                <a:r>
                  <a:rPr lang="fr-FR" sz="2400" b="1" dirty="0" err="1">
                    <a:latin typeface="Palatino Linotype" panose="02040502050505030304" pitchFamily="18" charset="0"/>
                  </a:rPr>
                  <a:t>product</a:t>
                </a:r>
                <a:r>
                  <a:rPr lang="fr-FR" sz="2400" b="1" dirty="0">
                    <a:latin typeface="Palatino Linotype" panose="02040502050505030304" pitchFamily="18" charset="0"/>
                  </a:rPr>
                  <a:t> size distributions in a size-</a:t>
                </a:r>
                <a:r>
                  <a:rPr lang="fr-FR" sz="2400" b="1" dirty="0" err="1">
                    <a:latin typeface="Palatino Linotype" panose="02040502050505030304" pitchFamily="18" charset="0"/>
                  </a:rPr>
                  <a:t>reduction</a:t>
                </a:r>
                <a:r>
                  <a:rPr lang="fr-FR" sz="2400" b="1" dirty="0">
                    <a:latin typeface="Palatino Linotype" panose="02040502050505030304" pitchFamily="18" charset="0"/>
                  </a:rPr>
                  <a:t> </a:t>
                </a:r>
                <a:r>
                  <a:rPr lang="fr-FR" sz="2400" b="1" dirty="0" err="1">
                    <a:latin typeface="Palatino Linotype" panose="02040502050505030304" pitchFamily="18" charset="0"/>
                  </a:rPr>
                  <a:t>equipment</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r>
                  <a:rPr lang="fr-FR" sz="2400" b="1" dirty="0" err="1">
                    <a:latin typeface="Palatino Linotype" panose="02040502050505030304" pitchFamily="18" charset="0"/>
                  </a:rPr>
                  <a:t>Kinetic</a:t>
                </a:r>
                <a:r>
                  <a:rPr lang="fr-FR" sz="2400" b="1" dirty="0">
                    <a:latin typeface="Palatino Linotype" panose="02040502050505030304" pitchFamily="18" charset="0"/>
                  </a:rPr>
                  <a:t> Model:</a:t>
                </a:r>
              </a:p>
              <a:p>
                <a:endParaRPr lang="fr-FR" sz="2400" b="1" dirty="0">
                  <a:latin typeface="Palatino Linotype" panose="0204050205050503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m:t>
                        </m:r>
                        <m:sSub>
                          <m:sSubPr>
                            <m:ctrlPr>
                              <a:rPr lang="en-US" sz="2400" i="1">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𝑑𝑡</m:t>
                        </m:r>
                      </m:den>
                    </m:f>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d>
                      <m:dPr>
                        <m:ctrlPr>
                          <a:rPr lang="en-US" sz="2400" i="1">
                            <a:effectLst/>
                            <a:latin typeface="Cambria Math" panose="02040503050406030204" pitchFamily="18" charset="0"/>
                          </a:rPr>
                        </m:ctrlPr>
                      </m:d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e>
                    </m:d>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2400" i="1">
                            <a:effectLst/>
                            <a:latin typeface="Cambria Math" panose="02040503050406030204" pitchFamily="18" charset="0"/>
                          </a:rPr>
                        </m:ctrlPr>
                      </m:naryPr>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up>
                      <m:e>
                        <m:sSub>
                          <m:sSubPr>
                            <m:ctrlPr>
                              <a:rPr lang="en-US" sz="2400" i="1">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Sub>
                        <m:d>
                          <m:dPr>
                            <m:ctrlPr>
                              <a:rPr lang="en-US" sz="2400" i="1">
                                <a:effectLst/>
                                <a:latin typeface="Cambria Math" panose="02040503050406030204" pitchFamily="18" charset="0"/>
                              </a:rPr>
                            </m:ctrlPr>
                          </m:d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𝑡</m:t>
                            </m:r>
                          </m:e>
                        </m:d>
                      </m:e>
                    </m:nary>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𝑤h𝑒𝑟𝑒</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 </m:t>
                    </m:r>
                    <m:sSub>
                      <m:sSubPr>
                        <m:ctrlPr>
                          <a:rPr lang="en-US" sz="2400" i="1">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𝑖𝑖</m:t>
                        </m:r>
                      </m:sub>
                    </m:s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fr-FR" sz="2400" b="1" dirty="0">
                  <a:latin typeface="Palatino Linotype" panose="02040502050505030304" pitchFamily="18" charset="0"/>
                </a:endParaRPr>
              </a:p>
              <a:p>
                <a:r>
                  <a:rPr lang="fr-FR" sz="2400" b="1" dirty="0">
                    <a:latin typeface="Palatino Linotype" panose="02040502050505030304" pitchFamily="18" charset="0"/>
                  </a:rPr>
                  <a:t>* For </a:t>
                </a:r>
                <a:r>
                  <a:rPr lang="fr-FR" sz="2400" b="1" dirty="0" err="1">
                    <a:latin typeface="Palatino Linotype" panose="02040502050505030304" pitchFamily="18" charset="0"/>
                  </a:rPr>
                  <a:t>grinding</a:t>
                </a:r>
                <a:r>
                  <a:rPr lang="fr-FR" sz="2400" b="1" dirty="0">
                    <a:latin typeface="Palatino Linotype" panose="02040502050505030304" pitchFamily="18" charset="0"/>
                  </a:rPr>
                  <a:t>, May not </a:t>
                </a:r>
                <a:r>
                  <a:rPr lang="fr-FR" sz="2400" b="1" dirty="0" err="1">
                    <a:latin typeface="Palatino Linotype" panose="02040502050505030304" pitchFamily="18" charset="0"/>
                  </a:rPr>
                  <a:t>be</a:t>
                </a:r>
                <a:r>
                  <a:rPr lang="fr-FR" sz="2400" b="1" dirty="0">
                    <a:latin typeface="Palatino Linotype" panose="02040502050505030304" pitchFamily="18" charset="0"/>
                  </a:rPr>
                  <a:t> </a:t>
                </a:r>
                <a:r>
                  <a:rPr lang="fr-FR" sz="2400" b="1" dirty="0" err="1">
                    <a:latin typeface="Palatino Linotype" panose="02040502050505030304" pitchFamily="18" charset="0"/>
                  </a:rPr>
                  <a:t>solved</a:t>
                </a:r>
                <a:r>
                  <a:rPr lang="fr-FR" sz="2400" b="1" dirty="0">
                    <a:latin typeface="Palatino Linotype" panose="02040502050505030304" pitchFamily="18" charset="0"/>
                  </a:rPr>
                  <a:t> due to </a:t>
                </a:r>
                <a:r>
                  <a:rPr lang="fr-FR" sz="2400" b="1" dirty="0" err="1">
                    <a:latin typeface="Palatino Linotype" panose="02040502050505030304" pitchFamily="18" charset="0"/>
                  </a:rPr>
                  <a:t>uncertainties</a:t>
                </a:r>
                <a:r>
                  <a:rPr lang="fr-FR" sz="2400" b="1" dirty="0">
                    <a:latin typeface="Palatino Linotype" panose="02040502050505030304" pitchFamily="18" charset="0"/>
                  </a:rPr>
                  <a:t> in S</a:t>
                </a:r>
                <a:r>
                  <a:rPr lang="fr-FR" sz="2400" b="1" baseline="-25000" dirty="0">
                    <a:latin typeface="Palatino Linotype" panose="02040502050505030304" pitchFamily="18" charset="0"/>
                  </a:rPr>
                  <a:t>i</a:t>
                </a:r>
              </a:p>
              <a:p>
                <a:endParaRPr lang="fr-FR" sz="2400" b="1" dirty="0">
                  <a:latin typeface="Palatino Linotype" panose="02040502050505030304" pitchFamily="18" charset="0"/>
                </a:endParaRPr>
              </a:p>
              <a:p>
                <a:r>
                  <a:rPr lang="fr-FR" sz="2400" b="1" dirty="0">
                    <a:latin typeface="Palatino Linotype" panose="02040502050505030304" pitchFamily="18" charset="0"/>
                  </a:rPr>
                  <a:t>Matrix Model:</a:t>
                </a:r>
              </a:p>
              <a:p>
                <a:pPr/>
                <a14:m>
                  <m:oMathPara xmlns:m="http://schemas.openxmlformats.org/officeDocument/2006/math">
                    <m:oMathParaPr>
                      <m:jc m:val="centerGroup"/>
                    </m:oMathParaPr>
                    <m:oMath xmlns:m="http://schemas.openxmlformats.org/officeDocument/2006/math">
                      <m:sSub>
                        <m:sSubPr>
                          <m:ctrlPr>
                            <a:rPr lang="en-US" sz="2400" i="1" smtClean="0">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400" i="1">
                              <a:effectLst/>
                              <a:latin typeface="Cambria Math" panose="02040503050406030204" pitchFamily="18" charset="0"/>
                            </a:rPr>
                          </m:ctrlPr>
                        </m:dPr>
                        <m:e>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𝑤h𝑒𝑟𝑒</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18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400" i="1">
                              <a:effectLst/>
                              <a:latin typeface="Cambria Math" panose="02040503050406030204" pitchFamily="18" charset="0"/>
                            </a:rPr>
                          </m:ctrlPr>
                        </m:sSubPr>
                        <m:e>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𝑖𝑖</m:t>
                          </m:r>
                        </m:sub>
                      </m:sSub>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r>
                  <a:rPr lang="fr-FR" sz="2400" b="1" dirty="0">
                    <a:latin typeface="Palatino Linotype" panose="02040502050505030304" pitchFamily="18" charset="0"/>
                  </a:rPr>
                  <a:t>* For short-time </a:t>
                </a:r>
                <a:r>
                  <a:rPr lang="fr-FR" sz="2400" b="1" dirty="0" err="1">
                    <a:latin typeface="Palatino Linotype" panose="02040502050505030304" pitchFamily="18" charset="0"/>
                  </a:rPr>
                  <a:t>events</a:t>
                </a:r>
                <a:r>
                  <a:rPr lang="fr-FR" sz="2400" b="1" dirty="0">
                    <a:latin typeface="Palatino Linotype" panose="02040502050505030304" pitchFamily="18" charset="0"/>
                  </a:rPr>
                  <a:t>, e.g. </a:t>
                </a:r>
                <a:r>
                  <a:rPr lang="fr-FR" sz="2400" b="1" dirty="0" err="1">
                    <a:latin typeface="Palatino Linotype" panose="02040502050505030304" pitchFamily="18" charset="0"/>
                  </a:rPr>
                  <a:t>crushers</a:t>
                </a:r>
                <a:endParaRPr lang="fr-FR" sz="2400" b="1" dirty="0">
                  <a:latin typeface="Palatino Linotype" panose="02040502050505030304" pitchFamily="18" charset="0"/>
                </a:endParaRPr>
              </a:p>
            </p:txBody>
          </p:sp>
        </mc:Choice>
        <mc:Fallback xmlns="">
          <p:sp>
            <p:nvSpPr>
              <p:cNvPr id="6" name="TextBox 5">
                <a:extLst>
                  <a:ext uri="{FF2B5EF4-FFF2-40B4-BE49-F238E27FC236}">
                    <a16:creationId xmlns:a16="http://schemas.microsoft.com/office/drawing/2014/main" id="{765B08EC-D39B-4847-A7E1-7A3120945493}"/>
                  </a:ext>
                </a:extLst>
              </p:cNvPr>
              <p:cNvSpPr txBox="1">
                <a:spLocks noRot="1" noChangeAspect="1" noMove="1" noResize="1" noEditPoints="1" noAdjustHandles="1" noChangeArrowheads="1" noChangeShapeType="1" noTextEdit="1"/>
              </p:cNvSpPr>
              <p:nvPr/>
            </p:nvSpPr>
            <p:spPr>
              <a:xfrm>
                <a:off x="495300" y="775743"/>
                <a:ext cx="8870227" cy="5043688"/>
              </a:xfrm>
              <a:prstGeom prst="rect">
                <a:avLst/>
              </a:prstGeom>
              <a:blipFill>
                <a:blip r:embed="rId3"/>
                <a:stretch>
                  <a:fillRect l="-1031" t="-966" b="-1691"/>
                </a:stretch>
              </a:blipFill>
            </p:spPr>
            <p:txBody>
              <a:bodyPr/>
              <a:lstStyle/>
              <a:p>
                <a:r>
                  <a:rPr lang="en-US">
                    <a:noFill/>
                  </a:rPr>
                  <a:t> </a:t>
                </a:r>
              </a:p>
            </p:txBody>
          </p:sp>
        </mc:Fallback>
      </mc:AlternateContent>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5006" y="136525"/>
            <a:ext cx="8487792" cy="2585323"/>
          </a:xfrm>
          <a:prstGeom prst="rect">
            <a:avLst/>
          </a:prstGeom>
          <a:noFill/>
        </p:spPr>
        <p:txBody>
          <a:bodyPr wrap="square" rtlCol="0">
            <a:spAutoFit/>
          </a:bodyPr>
          <a:lstStyle/>
          <a:p>
            <a:r>
              <a:rPr lang="fr-FR" b="1" dirty="0">
                <a:latin typeface="Palatino Linotype" panose="02040502050505030304" pitchFamily="18" charset="0"/>
              </a:rPr>
              <a:t>Motivation: Use of Matrix PBM for </a:t>
            </a:r>
            <a:r>
              <a:rPr lang="fr-FR" b="1" dirty="0" err="1">
                <a:latin typeface="Palatino Linotype" panose="02040502050505030304" pitchFamily="18" charset="0"/>
              </a:rPr>
              <a:t>Grinding</a:t>
            </a:r>
            <a:r>
              <a:rPr lang="fr-FR" b="1" dirty="0">
                <a:latin typeface="Palatino Linotype" panose="02040502050505030304" pitchFamily="18" charset="0"/>
              </a:rPr>
              <a:t> ?</a:t>
            </a:r>
          </a:p>
          <a:p>
            <a:pPr algn="just"/>
            <a:r>
              <a:rPr lang="fr-FR" b="1" dirty="0">
                <a:latin typeface="Palatino Linotype" panose="02040502050505030304" pitchFamily="18" charset="0"/>
              </a:rPr>
              <a:t>	</a:t>
            </a:r>
          </a:p>
          <a:p>
            <a:pPr algn="just"/>
            <a:r>
              <a:rPr lang="fr-FR" b="1" dirty="0">
                <a:latin typeface="Palatino Linotype" panose="02040502050505030304" pitchFamily="18" charset="0"/>
              </a:rPr>
              <a:t>	</a:t>
            </a:r>
            <a:r>
              <a:rPr lang="fr-FR" b="1" u="sng" dirty="0">
                <a:latin typeface="Palatino Linotype" panose="02040502050505030304" pitchFamily="18" charset="0"/>
              </a:rPr>
              <a:t>Objective</a:t>
            </a:r>
          </a:p>
          <a:p>
            <a:pPr marL="1257300" lvl="2" indent="-342900">
              <a:buFont typeface="Courier New" panose="02070309020205020404" pitchFamily="49" charset="0"/>
              <a:buChar char="o"/>
            </a:pPr>
            <a:r>
              <a:rPr lang="fr-FR" b="1" dirty="0">
                <a:latin typeface="Palatino Linotype" panose="02040502050505030304" pitchFamily="18" charset="0"/>
              </a:rPr>
              <a:t>A pseudo-matrix model </a:t>
            </a:r>
            <a:r>
              <a:rPr lang="fr-FR" b="1" dirty="0" err="1">
                <a:latin typeface="Palatino Linotype" panose="02040502050505030304" pitchFamily="18" charset="0"/>
              </a:rPr>
              <a:t>restricted</a:t>
            </a:r>
            <a:r>
              <a:rPr lang="fr-FR" b="1" dirty="0">
                <a:latin typeface="Palatino Linotype" panose="02040502050505030304" pitchFamily="18" charset="0"/>
              </a:rPr>
              <a:t> to a single </a:t>
            </a:r>
            <a:r>
              <a:rPr lang="fr-FR" b="1" dirty="0" err="1">
                <a:latin typeface="Palatino Linotype" panose="02040502050505030304" pitchFamily="18" charset="0"/>
              </a:rPr>
              <a:t>breakage</a:t>
            </a:r>
            <a:r>
              <a:rPr lang="fr-FR" b="1" dirty="0">
                <a:latin typeface="Palatino Linotype" panose="02040502050505030304" pitchFamily="18" charset="0"/>
              </a:rPr>
              <a:t> </a:t>
            </a:r>
            <a:r>
              <a:rPr lang="fr-FR" b="1" dirty="0" err="1">
                <a:latin typeface="Palatino Linotype" panose="02040502050505030304" pitchFamily="18" charset="0"/>
              </a:rPr>
              <a:t>event</a:t>
            </a:r>
            <a:endParaRPr lang="fr-FR" b="1" dirty="0">
              <a:latin typeface="Palatino Linotype" panose="02040502050505030304" pitchFamily="18" charset="0"/>
            </a:endParaRPr>
          </a:p>
          <a:p>
            <a:pPr lvl="3"/>
            <a:r>
              <a:rPr lang="fr-FR" b="1" dirty="0">
                <a:latin typeface="Palatino Linotype" panose="02040502050505030304" pitchFamily="18" charset="0"/>
              </a:rPr>
              <a:t>+</a:t>
            </a:r>
          </a:p>
          <a:p>
            <a:pPr marL="1257300" lvl="2" indent="-342900">
              <a:buFont typeface="Courier New" panose="02070309020205020404" pitchFamily="49" charset="0"/>
              <a:buChar char="o"/>
            </a:pPr>
            <a:r>
              <a:rPr lang="fr-FR" b="1" dirty="0" err="1">
                <a:latin typeface="Palatino Linotype" panose="02040502050505030304" pitchFamily="18" charset="0"/>
              </a:rPr>
              <a:t>Iteration</a:t>
            </a:r>
            <a:r>
              <a:rPr lang="fr-FR" b="1" dirty="0">
                <a:latin typeface="Palatino Linotype" panose="02040502050505030304" pitchFamily="18" charset="0"/>
              </a:rPr>
              <a:t> of successive </a:t>
            </a:r>
            <a:r>
              <a:rPr lang="fr-FR" b="1" dirty="0" err="1">
                <a:latin typeface="Palatino Linotype" panose="02040502050505030304" pitchFamily="18" charset="0"/>
              </a:rPr>
              <a:t>breakage</a:t>
            </a:r>
            <a:r>
              <a:rPr lang="fr-FR" b="1" dirty="0">
                <a:latin typeface="Palatino Linotype" panose="02040502050505030304" pitchFamily="18" charset="0"/>
              </a:rPr>
              <a:t> </a:t>
            </a:r>
            <a:r>
              <a:rPr lang="fr-FR" b="1" dirty="0" err="1">
                <a:latin typeface="Palatino Linotype" panose="02040502050505030304" pitchFamily="18" charset="0"/>
              </a:rPr>
              <a:t>events</a:t>
            </a:r>
            <a:r>
              <a:rPr lang="fr-FR" b="1" dirty="0">
                <a:latin typeface="Palatino Linotype" panose="02040502050505030304" pitchFamily="18" charset="0"/>
              </a:rPr>
              <a:t>.</a:t>
            </a:r>
          </a:p>
          <a:p>
            <a:pPr marL="1257300" lvl="2" indent="-342900">
              <a:buFont typeface="Courier New" panose="02070309020205020404" pitchFamily="49" charset="0"/>
              <a:buChar char="o"/>
            </a:pPr>
            <a:endParaRPr lang="fr-FR" b="1" dirty="0">
              <a:latin typeface="Palatino Linotype" panose="02040502050505030304" pitchFamily="18" charset="0"/>
            </a:endParaRPr>
          </a:p>
          <a:p>
            <a:pPr lvl="2"/>
            <a:r>
              <a:rPr lang="fr-FR" b="1" dirty="0">
                <a:latin typeface="Palatino Linotype" panose="02040502050505030304" pitchFamily="18" charset="0"/>
              </a:rPr>
              <a:t>= A </a:t>
            </a:r>
            <a:r>
              <a:rPr lang="fr-FR" b="1" dirty="0" err="1">
                <a:latin typeface="Palatino Linotype" panose="02040502050505030304" pitchFamily="18" charset="0"/>
              </a:rPr>
              <a:t>computational</a:t>
            </a:r>
            <a:r>
              <a:rPr lang="fr-FR" b="1" dirty="0">
                <a:latin typeface="Palatino Linotype" panose="02040502050505030304" pitchFamily="18" charset="0"/>
              </a:rPr>
              <a:t> </a:t>
            </a:r>
            <a:r>
              <a:rPr lang="fr-FR" b="1" dirty="0" err="1">
                <a:latin typeface="Palatino Linotype" panose="02040502050505030304" pitchFamily="18" charset="0"/>
              </a:rPr>
              <a:t>algorithm</a:t>
            </a:r>
            <a:r>
              <a:rPr lang="fr-FR" b="1" dirty="0">
                <a:latin typeface="Palatino Linotype" panose="02040502050505030304" pitchFamily="18" charset="0"/>
              </a:rPr>
              <a:t> to </a:t>
            </a:r>
            <a:r>
              <a:rPr lang="fr-FR" b="1" dirty="0" err="1">
                <a:latin typeface="Palatino Linotype" panose="02040502050505030304" pitchFamily="18" charset="0"/>
              </a:rPr>
              <a:t>simulate</a:t>
            </a:r>
            <a:r>
              <a:rPr lang="fr-FR" b="1" dirty="0">
                <a:latin typeface="Palatino Linotype" panose="02040502050505030304" pitchFamily="18" charset="0"/>
              </a:rPr>
              <a:t> successive </a:t>
            </a:r>
            <a:r>
              <a:rPr lang="fr-FR" b="1" dirty="0" err="1">
                <a:latin typeface="Palatino Linotype" panose="02040502050505030304" pitchFamily="18" charset="0"/>
              </a:rPr>
              <a:t>breakage</a:t>
            </a:r>
            <a:r>
              <a:rPr lang="fr-FR" b="1" dirty="0">
                <a:latin typeface="Palatino Linotype" panose="02040502050505030304" pitchFamily="18" charset="0"/>
              </a:rPr>
              <a:t> </a:t>
            </a:r>
            <a:r>
              <a:rPr lang="fr-FR" b="1" dirty="0" err="1">
                <a:latin typeface="Palatino Linotype" panose="02040502050505030304" pitchFamily="18" charset="0"/>
              </a:rPr>
              <a:t>events</a:t>
            </a:r>
            <a:r>
              <a:rPr lang="fr-FR" b="1" dirty="0">
                <a:latin typeface="Palatino Linotype" panose="02040502050505030304" pitchFamily="18" charset="0"/>
              </a:rPr>
              <a:t> in </a:t>
            </a:r>
            <a:r>
              <a:rPr lang="fr-FR" b="1" dirty="0" err="1">
                <a:latin typeface="Palatino Linotype" panose="02040502050505030304" pitchFamily="18" charset="0"/>
              </a:rPr>
              <a:t>grinding</a:t>
            </a:r>
            <a:r>
              <a:rPr lang="fr-FR" b="1" dirty="0">
                <a:latin typeface="Palatino Linotype" panose="02040502050505030304" pitchFamily="18" charset="0"/>
              </a:rPr>
              <a:t>.</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9B3A007-50F1-42BA-B6B7-D8FAD12FE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5122506"/>
            <a:ext cx="1735494" cy="1735494"/>
          </a:xfrm>
          <a:prstGeom prst="rect">
            <a:avLst/>
          </a:prstGeom>
        </p:spPr>
      </p:pic>
      <p:grpSp>
        <p:nvGrpSpPr>
          <p:cNvPr id="8" name="Group 7">
            <a:extLst>
              <a:ext uri="{FF2B5EF4-FFF2-40B4-BE49-F238E27FC236}">
                <a16:creationId xmlns:a16="http://schemas.microsoft.com/office/drawing/2014/main" id="{A733B306-C43A-4806-9AEA-4A63F72A10E9}"/>
              </a:ext>
            </a:extLst>
          </p:cNvPr>
          <p:cNvGrpSpPr/>
          <p:nvPr/>
        </p:nvGrpSpPr>
        <p:grpSpPr>
          <a:xfrm>
            <a:off x="310718" y="3010258"/>
            <a:ext cx="8612080" cy="2698811"/>
            <a:chOff x="0" y="2838043"/>
            <a:chExt cx="9144000" cy="2698811"/>
          </a:xfrm>
        </p:grpSpPr>
        <p:pic>
          <p:nvPicPr>
            <p:cNvPr id="6" name="Picture 5">
              <a:extLst>
                <a:ext uri="{FF2B5EF4-FFF2-40B4-BE49-F238E27FC236}">
                  <a16:creationId xmlns:a16="http://schemas.microsoft.com/office/drawing/2014/main" id="{A54CC1D4-C827-40CF-B754-8C3C3A120CEF}"/>
                </a:ext>
              </a:extLst>
            </p:cNvPr>
            <p:cNvPicPr/>
            <p:nvPr/>
          </p:nvPicPr>
          <p:blipFill rotWithShape="1">
            <a:blip r:embed="rId3">
              <a:extLst>
                <a:ext uri="{28A0092B-C50C-407E-A947-70E740481C1C}">
                  <a14:useLocalDpi xmlns:a14="http://schemas.microsoft.com/office/drawing/2010/main" val="0"/>
                </a:ext>
              </a:extLst>
            </a:blip>
            <a:srcRect b="83703"/>
            <a:stretch/>
          </p:blipFill>
          <p:spPr bwMode="auto">
            <a:xfrm>
              <a:off x="0" y="2838043"/>
              <a:ext cx="9144000" cy="2698811"/>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25224B81-6461-45F0-9530-C25C04194D02}"/>
                </a:ext>
              </a:extLst>
            </p:cNvPr>
            <p:cNvSpPr txBox="1"/>
            <p:nvPr/>
          </p:nvSpPr>
          <p:spPr>
            <a:xfrm>
              <a:off x="177553" y="3530185"/>
              <a:ext cx="2192785" cy="400110"/>
            </a:xfrm>
            <a:prstGeom prst="rect">
              <a:avLst/>
            </a:prstGeom>
            <a:noFill/>
          </p:spPr>
          <p:txBody>
            <a:bodyPr wrap="square" rtlCol="0">
              <a:spAutoFit/>
            </a:bodyPr>
            <a:lstStyle/>
            <a:p>
              <a:r>
                <a:rPr lang="en-US" sz="2000" b="1" dirty="0">
                  <a:latin typeface="Palatino Linotype" panose="02040502050505030304" pitchFamily="18" charset="0"/>
                </a:rPr>
                <a:t>FLOWSHEET</a:t>
              </a:r>
            </a:p>
          </p:txBody>
        </p:sp>
      </p:grpSp>
    </p:spTree>
    <p:extLst>
      <p:ext uri="{BB962C8B-B14F-4D97-AF65-F5344CB8AC3E}">
        <p14:creationId xmlns:p14="http://schemas.microsoft.com/office/powerpoint/2010/main" val="210546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538" y="3287450"/>
            <a:ext cx="8153400" cy="2062103"/>
          </a:xfrm>
          <a:prstGeom prst="rect">
            <a:avLst/>
          </a:prstGeom>
          <a:noFill/>
        </p:spPr>
        <p:txBody>
          <a:bodyPr wrap="square" rtlCol="0">
            <a:spAutoFit/>
          </a:bodyPr>
          <a:lstStyle/>
          <a:p>
            <a:r>
              <a:rPr lang="fr-FR" sz="2000" b="1" dirty="0" err="1">
                <a:latin typeface="Palatino Linotype" panose="02040502050505030304" pitchFamily="18" charset="0"/>
              </a:rPr>
              <a:t>Experimental</a:t>
            </a:r>
            <a:r>
              <a:rPr lang="fr-FR" sz="2000" b="1" dirty="0">
                <a:latin typeface="Palatino Linotype" panose="02040502050505030304" pitchFamily="18" charset="0"/>
              </a:rPr>
              <a:t> Conditions:</a:t>
            </a:r>
          </a:p>
          <a:p>
            <a:pPr marL="342900" indent="-342900">
              <a:buFont typeface="Arial" panose="020B0604020202020204" pitchFamily="34" charset="0"/>
              <a:buChar char="•"/>
            </a:pPr>
            <a:r>
              <a:rPr lang="fr-FR" sz="2000" b="1" dirty="0">
                <a:latin typeface="Palatino Linotype" panose="02040502050505030304" pitchFamily="18" charset="0"/>
              </a:rPr>
              <a:t>Monosize and </a:t>
            </a:r>
            <a:r>
              <a:rPr lang="fr-FR" sz="2000" b="1" dirty="0" err="1">
                <a:latin typeface="Palatino Linotype" panose="02040502050505030304" pitchFamily="18" charset="0"/>
              </a:rPr>
              <a:t>artificial</a:t>
            </a:r>
            <a:r>
              <a:rPr lang="fr-FR" sz="2000" b="1" dirty="0">
                <a:latin typeface="Palatino Linotype" panose="02040502050505030304" pitchFamily="18" charset="0"/>
              </a:rPr>
              <a:t> (-3.35) clinker </a:t>
            </a:r>
            <a:r>
              <a:rPr lang="fr-FR" sz="2000" b="1" dirty="0" err="1">
                <a:latin typeface="Palatino Linotype" panose="02040502050505030304" pitchFamily="18" charset="0"/>
              </a:rPr>
              <a:t>samples</a:t>
            </a:r>
            <a:endParaRPr lang="fr-FR" sz="2000" b="1" dirty="0">
              <a:latin typeface="Palatino Linotype" panose="02040502050505030304" pitchFamily="18" charset="0"/>
            </a:endParaRPr>
          </a:p>
          <a:p>
            <a:pPr marL="342900" indent="-342900">
              <a:buFont typeface="Arial" panose="020B0604020202020204" pitchFamily="34" charset="0"/>
              <a:buChar char="•"/>
            </a:pPr>
            <a:r>
              <a:rPr lang="fr-FR" sz="2000" b="1" dirty="0">
                <a:latin typeface="Palatino Linotype" panose="02040502050505030304" pitchFamily="18" charset="0"/>
              </a:rPr>
              <a:t>Monosize </a:t>
            </a:r>
            <a:r>
              <a:rPr lang="fr-FR" sz="2000" b="1" dirty="0" err="1">
                <a:latin typeface="Palatino Linotype" panose="02040502050505030304" pitchFamily="18" charset="0"/>
              </a:rPr>
              <a:t>feldspar</a:t>
            </a:r>
            <a:r>
              <a:rPr lang="fr-FR" sz="2000" b="1" dirty="0">
                <a:latin typeface="Palatino Linotype" panose="02040502050505030304" pitchFamily="18" charset="0"/>
              </a:rPr>
              <a:t> </a:t>
            </a:r>
            <a:r>
              <a:rPr lang="fr-FR" sz="2000" b="1" dirty="0" err="1">
                <a:latin typeface="Palatino Linotype" panose="02040502050505030304" pitchFamily="18" charset="0"/>
              </a:rPr>
              <a:t>sample</a:t>
            </a:r>
            <a:endParaRPr lang="fr-FR" sz="2000" b="1" dirty="0">
              <a:latin typeface="Palatino Linotype" panose="02040502050505030304" pitchFamily="18" charset="0"/>
            </a:endParaRPr>
          </a:p>
          <a:p>
            <a:r>
              <a:rPr lang="fr-FR" sz="2000" b="1" dirty="0" err="1">
                <a:latin typeface="Palatino Linotype" panose="02040502050505030304" pitchFamily="18" charset="0"/>
              </a:rPr>
              <a:t>Experimental</a:t>
            </a:r>
            <a:r>
              <a:rPr lang="fr-FR" sz="2000" b="1" dirty="0">
                <a:latin typeface="Palatino Linotype" panose="02040502050505030304" pitchFamily="18" charset="0"/>
              </a:rPr>
              <a:t> Tests: Ball </a:t>
            </a:r>
            <a:r>
              <a:rPr lang="fr-FR" sz="2000" b="1" dirty="0" err="1">
                <a:latin typeface="Palatino Linotype" panose="02040502050505030304" pitchFamily="18" charset="0"/>
              </a:rPr>
              <a:t>Milling</a:t>
            </a:r>
            <a:r>
              <a:rPr lang="fr-FR" sz="2000" b="1" dirty="0">
                <a:latin typeface="Palatino Linotype" panose="02040502050505030304" pitchFamily="18" charset="0"/>
              </a:rPr>
              <a:t>, </a:t>
            </a:r>
            <a:r>
              <a:rPr lang="fr-FR" sz="2000" b="1" dirty="0" err="1">
                <a:latin typeface="Palatino Linotype" panose="02040502050505030304" pitchFamily="18" charset="0"/>
              </a:rPr>
              <a:t>Planetary</a:t>
            </a:r>
            <a:r>
              <a:rPr lang="fr-FR" sz="2000" b="1" dirty="0">
                <a:latin typeface="Palatino Linotype" panose="02040502050505030304" pitchFamily="18" charset="0"/>
              </a:rPr>
              <a:t> Ball </a:t>
            </a:r>
            <a:r>
              <a:rPr lang="fr-FR" sz="2000" b="1" dirty="0" err="1">
                <a:latin typeface="Palatino Linotype" panose="02040502050505030304" pitchFamily="18" charset="0"/>
              </a:rPr>
              <a:t>Milling</a:t>
            </a:r>
            <a:endParaRPr lang="fr-FR" sz="2000" b="1" dirty="0">
              <a:latin typeface="Palatino Linotype" panose="02040502050505030304" pitchFamily="18" charset="0"/>
            </a:endParaRPr>
          </a:p>
          <a:p>
            <a:endParaRPr lang="fr-FR" sz="2400" b="1" dirty="0">
              <a:latin typeface="Palatino Linotype" panose="02040502050505030304" pitchFamily="18" charset="0"/>
            </a:endParaRPr>
          </a:p>
          <a:p>
            <a:r>
              <a:rPr lang="fr-FR" sz="2400" b="1" dirty="0">
                <a:latin typeface="Palatino Linotype" panose="02040502050505030304" pitchFamily="18" charset="0"/>
              </a:rPr>
              <a:t>* EXPERIMENTAL </a:t>
            </a:r>
            <a:r>
              <a:rPr lang="fr-FR" sz="2400" b="1" dirty="0" err="1">
                <a:latin typeface="Palatino Linotype" panose="02040502050505030304" pitchFamily="18" charset="0"/>
              </a:rPr>
              <a:t>PSDs</a:t>
            </a:r>
            <a:r>
              <a:rPr lang="fr-FR" sz="2400" b="1" dirty="0">
                <a:latin typeface="Palatino Linotype" panose="02040502050505030304" pitchFamily="18" charset="0"/>
              </a:rPr>
              <a:t> vs. SIMULATED </a:t>
            </a:r>
            <a:r>
              <a:rPr lang="fr-FR" sz="2400" b="1" dirty="0" err="1">
                <a:latin typeface="Palatino Linotype" panose="02040502050505030304" pitchFamily="18" charset="0"/>
              </a:rPr>
              <a:t>PSDs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9B3A007-50F1-42BA-B6B7-D8FAD12FE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5122506"/>
            <a:ext cx="1735494" cy="1735494"/>
          </a:xfrm>
          <a:prstGeom prst="rect">
            <a:avLst/>
          </a:prstGeom>
        </p:spPr>
      </p:pic>
      <p:sp>
        <p:nvSpPr>
          <p:cNvPr id="8" name="TextBox 7">
            <a:extLst>
              <a:ext uri="{FF2B5EF4-FFF2-40B4-BE49-F238E27FC236}">
                <a16:creationId xmlns:a16="http://schemas.microsoft.com/office/drawing/2014/main" id="{018F63CE-8AF8-4DCB-8122-09B8F929371F}"/>
              </a:ext>
            </a:extLst>
          </p:cNvPr>
          <p:cNvSpPr txBox="1"/>
          <p:nvPr/>
        </p:nvSpPr>
        <p:spPr>
          <a:xfrm>
            <a:off x="118761" y="184320"/>
            <a:ext cx="8906477" cy="400110"/>
          </a:xfrm>
          <a:prstGeom prst="rect">
            <a:avLst/>
          </a:prstGeom>
          <a:noFill/>
        </p:spPr>
        <p:txBody>
          <a:bodyPr wrap="square">
            <a:spAutoFit/>
          </a:bodyPr>
          <a:lstStyle/>
          <a:p>
            <a:pPr marL="285750" indent="-285750">
              <a:buFont typeface="Arial" panose="020B0604020202020204" pitchFamily="34" charset="0"/>
              <a:buChar char="•"/>
            </a:pPr>
            <a:r>
              <a:rPr lang="fr-FR" sz="2000" b="1" dirty="0">
                <a:latin typeface="Palatino Linotype" panose="02040502050505030304" pitchFamily="18" charset="0"/>
              </a:rPr>
              <a:t>PARTICLE SELECTION (PSEUDORANDOM NUMBER GENERATOR)</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5445BE97-1F1E-432E-B793-FE879A657EDA}"/>
                  </a:ext>
                </a:extLst>
              </p:cNvPr>
              <p:cNvGraphicFramePr>
                <a:graphicFrameLocks noGrp="1"/>
              </p:cNvGraphicFramePr>
              <p:nvPr>
                <p:extLst>
                  <p:ext uri="{D42A27DB-BD31-4B8C-83A1-F6EECF244321}">
                    <p14:modId xmlns:p14="http://schemas.microsoft.com/office/powerpoint/2010/main" val="912604959"/>
                  </p:ext>
                </p:extLst>
              </p:nvPr>
            </p:nvGraphicFramePr>
            <p:xfrm>
              <a:off x="313538" y="705727"/>
              <a:ext cx="7886700" cy="2378931"/>
            </p:xfrm>
            <a:graphic>
              <a:graphicData uri="http://schemas.openxmlformats.org/drawingml/2006/table">
                <a:tbl>
                  <a:tblPr firstRow="1" firstCol="1" bandRow="1">
                    <a:tableStyleId>{5C22544A-7EE6-4342-B048-85BDC9FD1C3A}</a:tableStyleId>
                  </a:tblPr>
                  <a:tblGrid>
                    <a:gridCol w="2627848">
                      <a:extLst>
                        <a:ext uri="{9D8B030D-6E8A-4147-A177-3AD203B41FA5}">
                          <a16:colId xmlns:a16="http://schemas.microsoft.com/office/drawing/2014/main" val="259331452"/>
                        </a:ext>
                      </a:extLst>
                    </a:gridCol>
                    <a:gridCol w="2629426">
                      <a:extLst>
                        <a:ext uri="{9D8B030D-6E8A-4147-A177-3AD203B41FA5}">
                          <a16:colId xmlns:a16="http://schemas.microsoft.com/office/drawing/2014/main" val="4181011443"/>
                        </a:ext>
                      </a:extLst>
                    </a:gridCol>
                    <a:gridCol w="2629426">
                      <a:extLst>
                        <a:ext uri="{9D8B030D-6E8A-4147-A177-3AD203B41FA5}">
                          <a16:colId xmlns:a16="http://schemas.microsoft.com/office/drawing/2014/main" val="3312001607"/>
                        </a:ext>
                      </a:extLst>
                    </a:gridCol>
                  </a:tblGrid>
                  <a:tr h="384308">
                    <a:tc>
                      <a:txBody>
                        <a:bodyPr/>
                        <a:lstStyle/>
                        <a:p>
                          <a:pPr marL="0" indent="0" algn="ctr" defTabSz="914400" rtl="0" eaLnBrk="1" latinLnBrk="0" hangingPunct="1">
                            <a:lnSpc>
                              <a:spcPts val="1300"/>
                            </a:lnSpc>
                            <a:buFont typeface="Arial" panose="020B0604020202020204" pitchFamily="34" charset="0"/>
                            <a:buNone/>
                          </a:pPr>
                          <a:endParaRPr lang="en-US" sz="1400" b="1" kern="1200" dirty="0">
                            <a:solidFill>
                              <a:schemeClr val="tx1"/>
                            </a:solidFill>
                            <a:latin typeface="Palatino Linotype" panose="02040502050505030304" pitchFamily="18" charset="0"/>
                            <a:ea typeface="+mn-ea"/>
                            <a:cs typeface="+mn-cs"/>
                          </a:endParaRPr>
                        </a:p>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Probability vector</a:t>
                          </a:r>
                        </a:p>
                      </a:txBody>
                      <a:tcPr marL="68580" marR="68580" marT="0" marB="0" anchor="ctr"/>
                    </a:tc>
                    <a:tc>
                      <a:txBody>
                        <a:bodyPr/>
                        <a:lstStyle/>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Formulation</a:t>
                          </a:r>
                        </a:p>
                      </a:txBody>
                      <a:tcPr marL="68580" marR="68580" marT="0" marB="0" anchor="ctr"/>
                    </a:tc>
                    <a:tc>
                      <a:txBody>
                        <a:bodyPr/>
                        <a:lstStyle/>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Description of the terms</a:t>
                          </a:r>
                        </a:p>
                      </a:txBody>
                      <a:tcPr marL="68580" marR="68580" marT="0" marB="0" anchor="ctr"/>
                    </a:tc>
                    <a:extLst>
                      <a:ext uri="{0D108BD9-81ED-4DB2-BD59-A6C34878D82A}">
                        <a16:rowId xmlns:a16="http://schemas.microsoft.com/office/drawing/2014/main" val="2500089046"/>
                      </a:ext>
                    </a:extLst>
                  </a:tr>
                  <a:tr h="384308">
                    <a:tc>
                      <a:txBody>
                        <a:bodyPr/>
                        <a:lstStyle/>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Mass</a:t>
                          </a:r>
                        </a:p>
                      </a:txBody>
                      <a:tcPr marL="68580" marR="68580" marT="0" marB="0" anchor="ctr"/>
                    </a:tc>
                    <a:tc>
                      <a:txBody>
                        <a:bodyPr/>
                        <a:lstStyle/>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 </a:t>
                          </a:r>
                          <a14:m>
                            <m:oMath xmlns:m="http://schemas.openxmlformats.org/officeDocument/2006/math">
                              <m:sSub>
                                <m:sSubPr>
                                  <m:ctrlPr>
                                    <a:rPr lang="en-US" sz="1400" b="1" i="1" kern="1200">
                                      <a:solidFill>
                                        <a:schemeClr val="tx1"/>
                                      </a:solidFill>
                                      <a:latin typeface="Cambria Math" panose="02040503050406030204" pitchFamily="18" charset="0"/>
                                      <a:ea typeface="+mn-ea"/>
                                      <a:cs typeface="+mn-cs"/>
                                    </a:rPr>
                                  </m:ctrlPr>
                                </m:sSubPr>
                                <m:e>
                                  <m:r>
                                    <a:rPr lang="en-US" sz="1400" b="1" kern="1200">
                                      <a:solidFill>
                                        <a:schemeClr val="tx1"/>
                                      </a:solidFill>
                                      <a:latin typeface="Cambria Math" panose="02040503050406030204" pitchFamily="18" charset="0"/>
                                      <a:ea typeface="+mn-ea"/>
                                      <a:cs typeface="+mn-cs"/>
                                    </a:rPr>
                                    <m:t>𝑦</m:t>
                                  </m:r>
                                </m:e>
                                <m:sub>
                                  <m:r>
                                    <a:rPr lang="en-US" sz="1400" b="1" kern="1200">
                                      <a:solidFill>
                                        <a:schemeClr val="tx1"/>
                                      </a:solidFill>
                                      <a:latin typeface="Cambria Math" panose="02040503050406030204" pitchFamily="18" charset="0"/>
                                      <a:ea typeface="+mn-ea"/>
                                      <a:cs typeface="+mn-cs"/>
                                    </a:rPr>
                                    <m:t>𝑖</m:t>
                                  </m:r>
                                </m:sub>
                              </m:sSub>
                              <m:r>
                                <a:rPr lang="en-US" sz="1400" b="1" kern="1200">
                                  <a:solidFill>
                                    <a:schemeClr val="tx1"/>
                                  </a:solidFill>
                                  <a:latin typeface="Cambria Math" panose="02040503050406030204" pitchFamily="18" charset="0"/>
                                  <a:ea typeface="+mn-ea"/>
                                  <a:cs typeface="+mn-cs"/>
                                </a:rPr>
                                <m:t>/</m:t>
                              </m:r>
                              <m:nary>
                                <m:naryPr>
                                  <m:chr m:val="∑"/>
                                  <m:limLoc m:val="undOvr"/>
                                  <m:supHide m:val="on"/>
                                  <m:ctrlPr>
                                    <a:rPr lang="en-US" sz="1400" b="1" i="1" kern="1200">
                                      <a:solidFill>
                                        <a:schemeClr val="tx1"/>
                                      </a:solidFill>
                                      <a:latin typeface="Cambria Math" panose="02040503050406030204" pitchFamily="18" charset="0"/>
                                      <a:ea typeface="+mn-ea"/>
                                      <a:cs typeface="+mn-cs"/>
                                    </a:rPr>
                                  </m:ctrlPr>
                                </m:naryPr>
                                <m:sub>
                                  <m:r>
                                    <a:rPr lang="en-US" sz="1400" b="1" kern="1200">
                                      <a:solidFill>
                                        <a:schemeClr val="tx1"/>
                                      </a:solidFill>
                                      <a:latin typeface="Cambria Math" panose="02040503050406030204" pitchFamily="18" charset="0"/>
                                      <a:ea typeface="+mn-ea"/>
                                      <a:cs typeface="+mn-cs"/>
                                    </a:rPr>
                                    <m:t>𝑖</m:t>
                                  </m:r>
                                </m:sub>
                                <m:sup/>
                                <m:e>
                                  <m:sSub>
                                    <m:sSubPr>
                                      <m:ctrlPr>
                                        <a:rPr lang="en-US" sz="1400" b="1" i="1" kern="1200">
                                          <a:solidFill>
                                            <a:schemeClr val="tx1"/>
                                          </a:solidFill>
                                          <a:latin typeface="Cambria Math" panose="02040503050406030204" pitchFamily="18" charset="0"/>
                                          <a:ea typeface="+mn-ea"/>
                                          <a:cs typeface="+mn-cs"/>
                                        </a:rPr>
                                      </m:ctrlPr>
                                    </m:sSubPr>
                                    <m:e>
                                      <m:r>
                                        <a:rPr lang="en-US" sz="1400" b="1" kern="1200">
                                          <a:solidFill>
                                            <a:schemeClr val="tx1"/>
                                          </a:solidFill>
                                          <a:latin typeface="Cambria Math" panose="02040503050406030204" pitchFamily="18" charset="0"/>
                                          <a:ea typeface="+mn-ea"/>
                                          <a:cs typeface="+mn-cs"/>
                                        </a:rPr>
                                        <m:t>𝑦</m:t>
                                      </m:r>
                                    </m:e>
                                    <m:sub>
                                      <m:r>
                                        <a:rPr lang="en-US" sz="1400" b="1" kern="1200">
                                          <a:solidFill>
                                            <a:schemeClr val="tx1"/>
                                          </a:solidFill>
                                          <a:latin typeface="Cambria Math" panose="02040503050406030204" pitchFamily="18" charset="0"/>
                                          <a:ea typeface="+mn-ea"/>
                                          <a:cs typeface="+mn-cs"/>
                                        </a:rPr>
                                        <m:t>𝑖</m:t>
                                      </m:r>
                                    </m:sub>
                                  </m:sSub>
                                </m:e>
                              </m:nary>
                            </m:oMath>
                          </a14:m>
                          <a:endParaRPr lang="en-US" sz="1400" b="1" kern="1200" dirty="0">
                            <a:solidFill>
                              <a:schemeClr val="tx1"/>
                            </a:solidFill>
                            <a:latin typeface="Palatino Linotype" panose="02040502050505030304" pitchFamily="18" charset="0"/>
                            <a:ea typeface="+mn-ea"/>
                            <a:cs typeface="+mn-cs"/>
                          </a:endParaRPr>
                        </a:p>
                      </a:txBody>
                      <a:tcPr marL="68580" marR="68580" marT="0" marB="0" anchor="ctr"/>
                    </a:tc>
                    <a:tc rowSpan="3">
                      <a:txBody>
                        <a:bodyPr/>
                        <a:lstStyle/>
                        <a:p>
                          <a:pPr marL="0" indent="0" algn="ctr" defTabSz="914400" rtl="0" eaLnBrk="1" latinLnBrk="0" hangingPunct="1">
                            <a:lnSpc>
                              <a:spcPts val="1300"/>
                            </a:lnSpc>
                            <a:buFont typeface="Arial" panose="020B0604020202020204" pitchFamily="34" charset="0"/>
                            <a:buNone/>
                          </a:pPr>
                          <a14:m>
                            <m:oMath xmlns:m="http://schemas.openxmlformats.org/officeDocument/2006/math">
                              <m:sSub>
                                <m:sSubPr>
                                  <m:ctrlPr>
                                    <a:rPr lang="en-US" sz="1400" b="1" i="1" kern="1200">
                                      <a:solidFill>
                                        <a:schemeClr val="tx1"/>
                                      </a:solidFill>
                                      <a:latin typeface="Cambria Math" panose="02040503050406030204" pitchFamily="18" charset="0"/>
                                      <a:ea typeface="+mn-ea"/>
                                      <a:cs typeface="+mn-cs"/>
                                    </a:rPr>
                                  </m:ctrlPr>
                                </m:sSubPr>
                                <m:e>
                                  <m:r>
                                    <a:rPr lang="en-US" sz="1400" b="1" kern="1200">
                                      <a:solidFill>
                                        <a:schemeClr val="tx1"/>
                                      </a:solidFill>
                                      <a:latin typeface="Cambria Math" panose="02040503050406030204" pitchFamily="18" charset="0"/>
                                      <a:ea typeface="+mn-ea"/>
                                      <a:cs typeface="+mn-cs"/>
                                    </a:rPr>
                                    <m:t>𝑦</m:t>
                                  </m:r>
                                </m:e>
                                <m:sub>
                                  <m:r>
                                    <a:rPr lang="en-US" sz="1400" b="1" kern="1200">
                                      <a:solidFill>
                                        <a:schemeClr val="tx1"/>
                                      </a:solidFill>
                                      <a:latin typeface="Cambria Math" panose="02040503050406030204" pitchFamily="18" charset="0"/>
                                      <a:ea typeface="+mn-ea"/>
                                      <a:cs typeface="+mn-cs"/>
                                    </a:rPr>
                                    <m:t>𝑖</m:t>
                                  </m:r>
                                </m:sub>
                              </m:sSub>
                            </m:oMath>
                          </a14:m>
                          <a:r>
                            <a:rPr lang="en-US" sz="1400" b="1" kern="1200" dirty="0">
                              <a:solidFill>
                                <a:schemeClr val="tx1"/>
                              </a:solidFill>
                              <a:latin typeface="Palatino Linotype" panose="02040502050505030304" pitchFamily="18" charset="0"/>
                              <a:ea typeface="+mn-ea"/>
                              <a:cs typeface="+mn-cs"/>
                            </a:rPr>
                            <a:t> : the weight % of the size class i in the mill feed (or new feed) before an iteration.</a:t>
                          </a:r>
                        </a:p>
                        <a:p>
                          <a:pPr marL="0" indent="0" algn="ctr" defTabSz="914400" rtl="0" eaLnBrk="1" latinLnBrk="0" hangingPunct="1">
                            <a:lnSpc>
                              <a:spcPts val="1300"/>
                            </a:lnSpc>
                            <a:buFont typeface="Arial" panose="020B0604020202020204" pitchFamily="34" charset="0"/>
                            <a:buNone/>
                          </a:pPr>
                          <a:endParaRPr lang="en-US" sz="1400" b="1" kern="1200" dirty="0">
                            <a:solidFill>
                              <a:schemeClr val="tx1"/>
                            </a:solidFill>
                            <a:latin typeface="Palatino Linotype" panose="02040502050505030304" pitchFamily="18" charset="0"/>
                            <a:ea typeface="+mn-ea"/>
                            <a:cs typeface="+mn-cs"/>
                          </a:endParaRPr>
                        </a:p>
                        <a:p>
                          <a:pPr marL="0" indent="0" algn="ctr" defTabSz="914400" rtl="0" eaLnBrk="1" latinLnBrk="0" hangingPunct="1">
                            <a:lnSpc>
                              <a:spcPts val="1300"/>
                            </a:lnSpc>
                            <a:buFont typeface="Arial" panose="020B0604020202020204" pitchFamily="34" charset="0"/>
                            <a:buNone/>
                          </a:pPr>
                          <a14:m>
                            <m:oMath xmlns:m="http://schemas.openxmlformats.org/officeDocument/2006/math">
                              <m:sSub>
                                <m:sSubPr>
                                  <m:ctrlPr>
                                    <a:rPr lang="en-US" sz="1400" b="1" i="1" kern="1200">
                                      <a:solidFill>
                                        <a:schemeClr val="tx1"/>
                                      </a:solidFill>
                                      <a:latin typeface="Cambria Math" panose="02040503050406030204" pitchFamily="18" charset="0"/>
                                      <a:ea typeface="+mn-ea"/>
                                      <a:cs typeface="+mn-cs"/>
                                    </a:rPr>
                                  </m:ctrlPr>
                                </m:sSubPr>
                                <m:e>
                                  <m:r>
                                    <a:rPr lang="en-US" sz="1400" b="1" kern="1200">
                                      <a:solidFill>
                                        <a:schemeClr val="tx1"/>
                                      </a:solidFill>
                                      <a:latin typeface="Cambria Math" panose="02040503050406030204" pitchFamily="18" charset="0"/>
                                      <a:ea typeface="+mn-ea"/>
                                      <a:cs typeface="+mn-cs"/>
                                    </a:rPr>
                                    <m:t>𝑑</m:t>
                                  </m:r>
                                </m:e>
                                <m:sub>
                                  <m:r>
                                    <a:rPr lang="en-US" sz="1400" b="1" kern="1200">
                                      <a:solidFill>
                                        <a:schemeClr val="tx1"/>
                                      </a:solidFill>
                                      <a:latin typeface="Cambria Math" panose="02040503050406030204" pitchFamily="18" charset="0"/>
                                      <a:ea typeface="+mn-ea"/>
                                      <a:cs typeface="+mn-cs"/>
                                    </a:rPr>
                                    <m:t>𝑖</m:t>
                                  </m:r>
                                </m:sub>
                              </m:sSub>
                            </m:oMath>
                          </a14:m>
                          <a:r>
                            <a:rPr lang="en-US" sz="1400" b="1" kern="1200" dirty="0">
                              <a:solidFill>
                                <a:schemeClr val="tx1"/>
                              </a:solidFill>
                              <a:latin typeface="Palatino Linotype" panose="02040502050505030304" pitchFamily="18" charset="0"/>
                              <a:ea typeface="+mn-ea"/>
                              <a:cs typeface="+mn-cs"/>
                            </a:rPr>
                            <a:t> : the geometric mean size of the monosize class I</a:t>
                          </a:r>
                        </a:p>
                        <a:p>
                          <a:pPr marL="0" indent="0" algn="ctr" defTabSz="914400" rtl="0" eaLnBrk="1" latinLnBrk="0" hangingPunct="1">
                            <a:lnSpc>
                              <a:spcPts val="1300"/>
                            </a:lnSpc>
                            <a:buFont typeface="Arial" panose="020B0604020202020204" pitchFamily="34" charset="0"/>
                            <a:buNone/>
                          </a:pPr>
                          <a:endParaRPr lang="en-US" sz="1400" b="1" kern="1200" dirty="0">
                            <a:solidFill>
                              <a:schemeClr val="tx1"/>
                            </a:solidFill>
                            <a:latin typeface="Palatino Linotype" panose="02040502050505030304" pitchFamily="18" charset="0"/>
                            <a:ea typeface="+mn-ea"/>
                            <a:cs typeface="+mn-cs"/>
                          </a:endParaRPr>
                        </a:p>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n : an empirical constant</a:t>
                          </a:r>
                        </a:p>
                      </a:txBody>
                      <a:tcPr marL="68580" marR="68580" marT="0" marB="0" anchor="ctr"/>
                    </a:tc>
                    <a:extLst>
                      <a:ext uri="{0D108BD9-81ED-4DB2-BD59-A6C34878D82A}">
                        <a16:rowId xmlns:a16="http://schemas.microsoft.com/office/drawing/2014/main" val="1255439034"/>
                      </a:ext>
                    </a:extLst>
                  </a:tr>
                  <a:tr h="384308">
                    <a:tc>
                      <a:txBody>
                        <a:bodyPr/>
                        <a:lstStyle/>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Power (P)</a:t>
                          </a:r>
                        </a:p>
                      </a:txBody>
                      <a:tcPr marL="68580" marR="68580" marT="0" marB="0" anchor="ctr"/>
                    </a:tc>
                    <a:tc>
                      <a:txBody>
                        <a:bodyPr/>
                        <a:lstStyle/>
                        <a:p>
                          <a:pPr marL="0" indent="0" algn="ctr" defTabSz="914400" rtl="0" eaLnBrk="1" latinLnBrk="0" hangingPunct="1">
                            <a:lnSpc>
                              <a:spcPts val="1300"/>
                            </a:lnSpc>
                            <a:buFont typeface="Arial" panose="020B0604020202020204" pitchFamily="34" charset="0"/>
                            <a:buNone/>
                          </a:pPr>
                          <a14:m>
                            <m:oMath xmlns:m="http://schemas.openxmlformats.org/officeDocument/2006/math">
                              <m:sSubSup>
                                <m:sSubSupPr>
                                  <m:ctrlPr>
                                    <a:rPr lang="en-US" sz="1400" b="1" i="1" kern="1200">
                                      <a:solidFill>
                                        <a:schemeClr val="tx1"/>
                                      </a:solidFill>
                                      <a:latin typeface="Cambria Math" panose="02040503050406030204" pitchFamily="18" charset="0"/>
                                      <a:ea typeface="+mn-ea"/>
                                      <a:cs typeface="+mn-cs"/>
                                    </a:rPr>
                                  </m:ctrlPr>
                                </m:sSubSupPr>
                                <m:e>
                                  <m:r>
                                    <a:rPr lang="en-US" sz="1400" b="1" kern="1200">
                                      <a:solidFill>
                                        <a:schemeClr val="tx1"/>
                                      </a:solidFill>
                                      <a:latin typeface="Cambria Math" panose="02040503050406030204" pitchFamily="18" charset="0"/>
                                      <a:ea typeface="+mn-ea"/>
                                      <a:cs typeface="+mn-cs"/>
                                    </a:rPr>
                                    <m:t>𝑑</m:t>
                                  </m:r>
                                </m:e>
                                <m:sub>
                                  <m:r>
                                    <a:rPr lang="en-US" sz="1400" b="1" kern="1200">
                                      <a:solidFill>
                                        <a:schemeClr val="tx1"/>
                                      </a:solidFill>
                                      <a:latin typeface="Cambria Math" panose="02040503050406030204" pitchFamily="18" charset="0"/>
                                      <a:ea typeface="+mn-ea"/>
                                      <a:cs typeface="+mn-cs"/>
                                    </a:rPr>
                                    <m:t>𝑖</m:t>
                                  </m:r>
                                </m:sub>
                                <m:sup>
                                  <m:r>
                                    <a:rPr lang="en-US" sz="1400" b="1" kern="1200">
                                      <a:solidFill>
                                        <a:schemeClr val="tx1"/>
                                      </a:solidFill>
                                      <a:latin typeface="Cambria Math" panose="02040503050406030204" pitchFamily="18" charset="0"/>
                                      <a:ea typeface="+mn-ea"/>
                                      <a:cs typeface="+mn-cs"/>
                                    </a:rPr>
                                    <m:t>𝑛</m:t>
                                  </m:r>
                                </m:sup>
                              </m:sSubSup>
                              <m:r>
                                <a:rPr lang="en-US" sz="1400" b="1" kern="1200">
                                  <a:solidFill>
                                    <a:schemeClr val="tx1"/>
                                  </a:solidFill>
                                  <a:latin typeface="Cambria Math" panose="02040503050406030204" pitchFamily="18" charset="0"/>
                                  <a:ea typeface="+mn-ea"/>
                                  <a:cs typeface="+mn-cs"/>
                                </a:rPr>
                                <m:t>/</m:t>
                              </m:r>
                              <m:nary>
                                <m:naryPr>
                                  <m:chr m:val="∑"/>
                                  <m:limLoc m:val="undOvr"/>
                                  <m:supHide m:val="on"/>
                                  <m:ctrlPr>
                                    <a:rPr lang="en-US" sz="1400" b="1" i="1" kern="1200">
                                      <a:solidFill>
                                        <a:schemeClr val="tx1"/>
                                      </a:solidFill>
                                      <a:latin typeface="Cambria Math" panose="02040503050406030204" pitchFamily="18" charset="0"/>
                                      <a:ea typeface="+mn-ea"/>
                                      <a:cs typeface="+mn-cs"/>
                                    </a:rPr>
                                  </m:ctrlPr>
                                </m:naryPr>
                                <m:sub>
                                  <m:r>
                                    <a:rPr lang="en-US" sz="1400" b="1" kern="1200">
                                      <a:solidFill>
                                        <a:schemeClr val="tx1"/>
                                      </a:solidFill>
                                      <a:latin typeface="Cambria Math" panose="02040503050406030204" pitchFamily="18" charset="0"/>
                                      <a:ea typeface="+mn-ea"/>
                                      <a:cs typeface="+mn-cs"/>
                                    </a:rPr>
                                    <m:t>𝑖</m:t>
                                  </m:r>
                                </m:sub>
                                <m:sup/>
                                <m:e>
                                  <m:sSubSup>
                                    <m:sSubSupPr>
                                      <m:ctrlPr>
                                        <a:rPr lang="en-US" sz="1400" b="1" i="1" kern="1200">
                                          <a:solidFill>
                                            <a:schemeClr val="tx1"/>
                                          </a:solidFill>
                                          <a:latin typeface="Cambria Math" panose="02040503050406030204" pitchFamily="18" charset="0"/>
                                          <a:ea typeface="+mn-ea"/>
                                          <a:cs typeface="+mn-cs"/>
                                        </a:rPr>
                                      </m:ctrlPr>
                                    </m:sSubSupPr>
                                    <m:e>
                                      <m:r>
                                        <a:rPr lang="en-US" sz="1400" b="1" kern="1200">
                                          <a:solidFill>
                                            <a:schemeClr val="tx1"/>
                                          </a:solidFill>
                                          <a:latin typeface="Cambria Math" panose="02040503050406030204" pitchFamily="18" charset="0"/>
                                          <a:ea typeface="+mn-ea"/>
                                          <a:cs typeface="+mn-cs"/>
                                        </a:rPr>
                                        <m:t>𝑑</m:t>
                                      </m:r>
                                    </m:e>
                                    <m:sub>
                                      <m:r>
                                        <a:rPr lang="en-US" sz="1400" b="1" kern="1200">
                                          <a:solidFill>
                                            <a:schemeClr val="tx1"/>
                                          </a:solidFill>
                                          <a:latin typeface="Cambria Math" panose="02040503050406030204" pitchFamily="18" charset="0"/>
                                          <a:ea typeface="+mn-ea"/>
                                          <a:cs typeface="+mn-cs"/>
                                        </a:rPr>
                                        <m:t>𝑖</m:t>
                                      </m:r>
                                    </m:sub>
                                    <m:sup>
                                      <m:r>
                                        <a:rPr lang="en-US" sz="1400" b="1" kern="1200">
                                          <a:solidFill>
                                            <a:schemeClr val="tx1"/>
                                          </a:solidFill>
                                          <a:latin typeface="Cambria Math" panose="02040503050406030204" pitchFamily="18" charset="0"/>
                                          <a:ea typeface="+mn-ea"/>
                                          <a:cs typeface="+mn-cs"/>
                                        </a:rPr>
                                        <m:t>𝑛</m:t>
                                      </m:r>
                                    </m:sup>
                                  </m:sSubSup>
                                </m:e>
                              </m:nary>
                              <m:r>
                                <a:rPr lang="en-US" sz="1400" b="1" kern="1200">
                                  <a:solidFill>
                                    <a:schemeClr val="tx1"/>
                                  </a:solidFill>
                                  <a:latin typeface="Cambria Math" panose="02040503050406030204" pitchFamily="18" charset="0"/>
                                  <a:ea typeface="+mn-ea"/>
                                  <a:cs typeface="+mn-cs"/>
                                </a:rPr>
                                <m:t> </m:t>
                              </m:r>
                            </m:oMath>
                          </a14:m>
                          <a:r>
                            <a:rPr lang="en-US" sz="1400" b="1" kern="1200" dirty="0">
                              <a:solidFill>
                                <a:schemeClr val="tx1"/>
                              </a:solidFill>
                              <a:latin typeface="Palatino Linotype" panose="02040502050505030304" pitchFamily="18" charset="0"/>
                              <a:ea typeface="+mn-ea"/>
                              <a:cs typeface="+mn-cs"/>
                            </a:rPr>
                            <a:t> </a:t>
                          </a:r>
                        </a:p>
                      </a:txBody>
                      <a:tcPr marL="68580" marR="68580" marT="0" marB="0" anchor="ctr"/>
                    </a:tc>
                    <a:tc vMerge="1">
                      <a:txBody>
                        <a:bodyPr/>
                        <a:lstStyle/>
                        <a:p>
                          <a:endParaRPr lang="en-US"/>
                        </a:p>
                      </a:txBody>
                      <a:tcPr/>
                    </a:tc>
                    <a:extLst>
                      <a:ext uri="{0D108BD9-81ED-4DB2-BD59-A6C34878D82A}">
                        <a16:rowId xmlns:a16="http://schemas.microsoft.com/office/drawing/2014/main" val="3385440037"/>
                      </a:ext>
                    </a:extLst>
                  </a:tr>
                  <a:tr h="1226007">
                    <a:tc>
                      <a:txBody>
                        <a:bodyPr/>
                        <a:lstStyle/>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Mass &amp; Power (MP)</a:t>
                          </a:r>
                        </a:p>
                      </a:txBody>
                      <a:tcPr marL="68580" marR="68580" marT="0" marB="0" anchor="ctr"/>
                    </a:tc>
                    <a:tc>
                      <a:txBody>
                        <a:bodyPr/>
                        <a:lstStyle/>
                        <a:p>
                          <a:pPr marL="0" indent="0" algn="ctr" defTabSz="914400" rtl="0" eaLnBrk="1" latinLnBrk="0" hangingPunct="1">
                            <a:lnSpc>
                              <a:spcPts val="1300"/>
                            </a:lnSpc>
                            <a:buFont typeface="Arial" panose="020B0604020202020204" pitchFamily="34" charset="0"/>
                            <a:buNone/>
                          </a:pPr>
                          <a14:m>
                            <m:oMath xmlns:m="http://schemas.openxmlformats.org/officeDocument/2006/math">
                              <m:r>
                                <a:rPr lang="en-US" sz="1400" b="1" kern="1200">
                                  <a:solidFill>
                                    <a:schemeClr val="tx1"/>
                                  </a:solidFill>
                                  <a:latin typeface="Cambria Math" panose="02040503050406030204" pitchFamily="18" charset="0"/>
                                  <a:ea typeface="+mn-ea"/>
                                  <a:cs typeface="+mn-cs"/>
                                </a:rPr>
                                <m:t> </m:t>
                              </m:r>
                              <m:sSub>
                                <m:sSubPr>
                                  <m:ctrlPr>
                                    <a:rPr lang="en-US" sz="1400" b="1" i="1" kern="1200">
                                      <a:solidFill>
                                        <a:schemeClr val="tx1"/>
                                      </a:solidFill>
                                      <a:latin typeface="Cambria Math" panose="02040503050406030204" pitchFamily="18" charset="0"/>
                                      <a:ea typeface="+mn-ea"/>
                                      <a:cs typeface="+mn-cs"/>
                                    </a:rPr>
                                  </m:ctrlPr>
                                </m:sSubPr>
                                <m:e>
                                  <m:r>
                                    <a:rPr lang="en-US" sz="1400" b="1" kern="1200">
                                      <a:solidFill>
                                        <a:schemeClr val="tx1"/>
                                      </a:solidFill>
                                      <a:latin typeface="Cambria Math" panose="02040503050406030204" pitchFamily="18" charset="0"/>
                                      <a:ea typeface="+mn-ea"/>
                                      <a:cs typeface="+mn-cs"/>
                                    </a:rPr>
                                    <m:t>(</m:t>
                                  </m:r>
                                  <m:r>
                                    <a:rPr lang="en-US" sz="1400" b="1" kern="1200">
                                      <a:solidFill>
                                        <a:schemeClr val="tx1"/>
                                      </a:solidFill>
                                      <a:latin typeface="Cambria Math" panose="02040503050406030204" pitchFamily="18" charset="0"/>
                                      <a:ea typeface="+mn-ea"/>
                                      <a:cs typeface="+mn-cs"/>
                                    </a:rPr>
                                    <m:t>𝑦</m:t>
                                  </m:r>
                                </m:e>
                                <m:sub>
                                  <m:r>
                                    <a:rPr lang="en-US" sz="1400" b="1" kern="1200">
                                      <a:solidFill>
                                        <a:schemeClr val="tx1"/>
                                      </a:solidFill>
                                      <a:latin typeface="Cambria Math" panose="02040503050406030204" pitchFamily="18" charset="0"/>
                                      <a:ea typeface="+mn-ea"/>
                                      <a:cs typeface="+mn-cs"/>
                                    </a:rPr>
                                    <m:t>𝑖</m:t>
                                  </m:r>
                                </m:sub>
                              </m:sSub>
                              <m:r>
                                <a:rPr lang="en-US" sz="1400" b="1" kern="1200">
                                  <a:solidFill>
                                    <a:schemeClr val="tx1"/>
                                  </a:solidFill>
                                  <a:latin typeface="Cambria Math" panose="02040503050406030204" pitchFamily="18" charset="0"/>
                                  <a:ea typeface="+mn-ea"/>
                                  <a:cs typeface="+mn-cs"/>
                                </a:rPr>
                                <m:t>∗ </m:t>
                              </m:r>
                              <m:sSubSup>
                                <m:sSubSupPr>
                                  <m:ctrlPr>
                                    <a:rPr lang="en-US" sz="1400" b="1" i="1" kern="1200">
                                      <a:solidFill>
                                        <a:schemeClr val="tx1"/>
                                      </a:solidFill>
                                      <a:latin typeface="Cambria Math" panose="02040503050406030204" pitchFamily="18" charset="0"/>
                                      <a:ea typeface="+mn-ea"/>
                                      <a:cs typeface="+mn-cs"/>
                                    </a:rPr>
                                  </m:ctrlPr>
                                </m:sSubSupPr>
                                <m:e>
                                  <m:r>
                                    <a:rPr lang="en-US" sz="1400" b="1" kern="1200">
                                      <a:solidFill>
                                        <a:schemeClr val="tx1"/>
                                      </a:solidFill>
                                      <a:latin typeface="Cambria Math" panose="02040503050406030204" pitchFamily="18" charset="0"/>
                                      <a:ea typeface="+mn-ea"/>
                                      <a:cs typeface="+mn-cs"/>
                                    </a:rPr>
                                    <m:t>𝑑</m:t>
                                  </m:r>
                                </m:e>
                                <m:sub>
                                  <m:r>
                                    <a:rPr lang="en-US" sz="1400" b="1" kern="1200">
                                      <a:solidFill>
                                        <a:schemeClr val="tx1"/>
                                      </a:solidFill>
                                      <a:latin typeface="Cambria Math" panose="02040503050406030204" pitchFamily="18" charset="0"/>
                                      <a:ea typeface="+mn-ea"/>
                                      <a:cs typeface="+mn-cs"/>
                                    </a:rPr>
                                    <m:t>𝑖</m:t>
                                  </m:r>
                                </m:sub>
                                <m:sup>
                                  <m:r>
                                    <a:rPr lang="en-US" sz="1400" b="1" kern="1200">
                                      <a:solidFill>
                                        <a:schemeClr val="tx1"/>
                                      </a:solidFill>
                                      <a:latin typeface="Cambria Math" panose="02040503050406030204" pitchFamily="18" charset="0"/>
                                      <a:ea typeface="+mn-ea"/>
                                      <a:cs typeface="+mn-cs"/>
                                    </a:rPr>
                                    <m:t>𝑛</m:t>
                                  </m:r>
                                </m:sup>
                              </m:sSubSup>
                              <m:r>
                                <a:rPr lang="en-US" sz="1400" b="1" kern="1200">
                                  <a:solidFill>
                                    <a:schemeClr val="tx1"/>
                                  </a:solidFill>
                                  <a:latin typeface="Cambria Math" panose="02040503050406030204" pitchFamily="18" charset="0"/>
                                  <a:ea typeface="+mn-ea"/>
                                  <a:cs typeface="+mn-cs"/>
                                </a:rPr>
                                <m:t>)/</m:t>
                              </m:r>
                              <m:nary>
                                <m:naryPr>
                                  <m:chr m:val="∑"/>
                                  <m:limLoc m:val="undOvr"/>
                                  <m:supHide m:val="on"/>
                                  <m:ctrlPr>
                                    <a:rPr lang="en-US" sz="1400" b="1" i="1" kern="1200">
                                      <a:solidFill>
                                        <a:schemeClr val="tx1"/>
                                      </a:solidFill>
                                      <a:latin typeface="Cambria Math" panose="02040503050406030204" pitchFamily="18" charset="0"/>
                                      <a:ea typeface="+mn-ea"/>
                                      <a:cs typeface="+mn-cs"/>
                                    </a:rPr>
                                  </m:ctrlPr>
                                </m:naryPr>
                                <m:sub>
                                  <m:r>
                                    <a:rPr lang="en-US" sz="1400" b="1" kern="1200">
                                      <a:solidFill>
                                        <a:schemeClr val="tx1"/>
                                      </a:solidFill>
                                      <a:latin typeface="Cambria Math" panose="02040503050406030204" pitchFamily="18" charset="0"/>
                                      <a:ea typeface="+mn-ea"/>
                                      <a:cs typeface="+mn-cs"/>
                                    </a:rPr>
                                    <m:t>𝑖</m:t>
                                  </m:r>
                                </m:sub>
                                <m:sup/>
                                <m:e>
                                  <m:r>
                                    <a:rPr lang="en-US" sz="1400" b="1" kern="1200">
                                      <a:solidFill>
                                        <a:schemeClr val="tx1"/>
                                      </a:solidFill>
                                      <a:latin typeface="Cambria Math" panose="02040503050406030204" pitchFamily="18" charset="0"/>
                                      <a:ea typeface="+mn-ea"/>
                                      <a:cs typeface="+mn-cs"/>
                                    </a:rPr>
                                    <m:t> </m:t>
                                  </m:r>
                                  <m:sSub>
                                    <m:sSubPr>
                                      <m:ctrlPr>
                                        <a:rPr lang="en-US" sz="1400" b="1" i="1" kern="1200">
                                          <a:solidFill>
                                            <a:schemeClr val="tx1"/>
                                          </a:solidFill>
                                          <a:latin typeface="Cambria Math" panose="02040503050406030204" pitchFamily="18" charset="0"/>
                                          <a:ea typeface="+mn-ea"/>
                                          <a:cs typeface="+mn-cs"/>
                                        </a:rPr>
                                      </m:ctrlPr>
                                    </m:sSubPr>
                                    <m:e>
                                      <m:r>
                                        <a:rPr lang="en-US" sz="1400" b="1" kern="1200">
                                          <a:solidFill>
                                            <a:schemeClr val="tx1"/>
                                          </a:solidFill>
                                          <a:latin typeface="Cambria Math" panose="02040503050406030204" pitchFamily="18" charset="0"/>
                                          <a:ea typeface="+mn-ea"/>
                                          <a:cs typeface="+mn-cs"/>
                                        </a:rPr>
                                        <m:t>(</m:t>
                                      </m:r>
                                      <m:r>
                                        <a:rPr lang="en-US" sz="1400" b="1" kern="1200">
                                          <a:solidFill>
                                            <a:schemeClr val="tx1"/>
                                          </a:solidFill>
                                          <a:latin typeface="Cambria Math" panose="02040503050406030204" pitchFamily="18" charset="0"/>
                                          <a:ea typeface="+mn-ea"/>
                                          <a:cs typeface="+mn-cs"/>
                                        </a:rPr>
                                        <m:t>𝑦</m:t>
                                      </m:r>
                                    </m:e>
                                    <m:sub>
                                      <m:r>
                                        <a:rPr lang="en-US" sz="1400" b="1" kern="1200">
                                          <a:solidFill>
                                            <a:schemeClr val="tx1"/>
                                          </a:solidFill>
                                          <a:latin typeface="Cambria Math" panose="02040503050406030204" pitchFamily="18" charset="0"/>
                                          <a:ea typeface="+mn-ea"/>
                                          <a:cs typeface="+mn-cs"/>
                                        </a:rPr>
                                        <m:t>𝑖</m:t>
                                      </m:r>
                                    </m:sub>
                                  </m:sSub>
                                  <m:r>
                                    <a:rPr lang="en-US" sz="1400" b="1" kern="1200">
                                      <a:solidFill>
                                        <a:schemeClr val="tx1"/>
                                      </a:solidFill>
                                      <a:latin typeface="Cambria Math" panose="02040503050406030204" pitchFamily="18" charset="0"/>
                                      <a:ea typeface="+mn-ea"/>
                                      <a:cs typeface="+mn-cs"/>
                                    </a:rPr>
                                    <m:t>∗ </m:t>
                                  </m:r>
                                  <m:sSubSup>
                                    <m:sSubSupPr>
                                      <m:ctrlPr>
                                        <a:rPr lang="en-US" sz="1400" b="1" i="1" kern="1200">
                                          <a:solidFill>
                                            <a:schemeClr val="tx1"/>
                                          </a:solidFill>
                                          <a:latin typeface="Cambria Math" panose="02040503050406030204" pitchFamily="18" charset="0"/>
                                          <a:ea typeface="+mn-ea"/>
                                          <a:cs typeface="+mn-cs"/>
                                        </a:rPr>
                                      </m:ctrlPr>
                                    </m:sSubSupPr>
                                    <m:e>
                                      <m:r>
                                        <a:rPr lang="en-US" sz="1400" b="1" kern="1200">
                                          <a:solidFill>
                                            <a:schemeClr val="tx1"/>
                                          </a:solidFill>
                                          <a:latin typeface="Cambria Math" panose="02040503050406030204" pitchFamily="18" charset="0"/>
                                          <a:ea typeface="+mn-ea"/>
                                          <a:cs typeface="+mn-cs"/>
                                        </a:rPr>
                                        <m:t>𝑑</m:t>
                                      </m:r>
                                    </m:e>
                                    <m:sub>
                                      <m:r>
                                        <a:rPr lang="en-US" sz="1400" b="1" kern="1200">
                                          <a:solidFill>
                                            <a:schemeClr val="tx1"/>
                                          </a:solidFill>
                                          <a:latin typeface="Cambria Math" panose="02040503050406030204" pitchFamily="18" charset="0"/>
                                          <a:ea typeface="+mn-ea"/>
                                          <a:cs typeface="+mn-cs"/>
                                        </a:rPr>
                                        <m:t>𝑖</m:t>
                                      </m:r>
                                    </m:sub>
                                    <m:sup>
                                      <m:r>
                                        <a:rPr lang="en-US" sz="1400" b="1" kern="1200">
                                          <a:solidFill>
                                            <a:schemeClr val="tx1"/>
                                          </a:solidFill>
                                          <a:latin typeface="Cambria Math" panose="02040503050406030204" pitchFamily="18" charset="0"/>
                                          <a:ea typeface="+mn-ea"/>
                                          <a:cs typeface="+mn-cs"/>
                                        </a:rPr>
                                        <m:t>𝑛</m:t>
                                      </m:r>
                                    </m:sup>
                                  </m:sSubSup>
                                  <m:r>
                                    <a:rPr lang="en-US" sz="1400" b="1" kern="1200">
                                      <a:solidFill>
                                        <a:schemeClr val="tx1"/>
                                      </a:solidFill>
                                      <a:latin typeface="Cambria Math" panose="02040503050406030204" pitchFamily="18" charset="0"/>
                                      <a:ea typeface="+mn-ea"/>
                                      <a:cs typeface="+mn-cs"/>
                                    </a:rPr>
                                    <m:t>)</m:t>
                                  </m:r>
                                </m:e>
                              </m:nary>
                              <m:r>
                                <a:rPr lang="en-US" sz="1400" b="1" kern="1200">
                                  <a:solidFill>
                                    <a:schemeClr val="tx1"/>
                                  </a:solidFill>
                                  <a:latin typeface="Cambria Math" panose="02040503050406030204" pitchFamily="18" charset="0"/>
                                  <a:ea typeface="+mn-ea"/>
                                  <a:cs typeface="+mn-cs"/>
                                </a:rPr>
                                <m:t> </m:t>
                              </m:r>
                            </m:oMath>
                          </a14:m>
                          <a:r>
                            <a:rPr lang="en-US" sz="1400" b="1" kern="1200" dirty="0">
                              <a:solidFill>
                                <a:schemeClr val="tx1"/>
                              </a:solidFill>
                              <a:latin typeface="Palatino Linotype" panose="02040502050505030304" pitchFamily="18" charset="0"/>
                              <a:ea typeface="+mn-ea"/>
                              <a:cs typeface="+mn-cs"/>
                            </a:rPr>
                            <a:t> </a:t>
                          </a:r>
                        </a:p>
                      </a:txBody>
                      <a:tcPr marL="68580" marR="68580" marT="0" marB="0" anchor="ctr"/>
                    </a:tc>
                    <a:tc vMerge="1">
                      <a:txBody>
                        <a:bodyPr/>
                        <a:lstStyle/>
                        <a:p>
                          <a:endParaRPr lang="en-US"/>
                        </a:p>
                      </a:txBody>
                      <a:tcPr/>
                    </a:tc>
                    <a:extLst>
                      <a:ext uri="{0D108BD9-81ED-4DB2-BD59-A6C34878D82A}">
                        <a16:rowId xmlns:a16="http://schemas.microsoft.com/office/drawing/2014/main" val="2801048103"/>
                      </a:ext>
                    </a:extLst>
                  </a:tr>
                </a:tbl>
              </a:graphicData>
            </a:graphic>
          </p:graphicFrame>
        </mc:Choice>
        <mc:Fallback xmlns="">
          <p:graphicFrame>
            <p:nvGraphicFramePr>
              <p:cNvPr id="6" name="Table 5">
                <a:extLst>
                  <a:ext uri="{FF2B5EF4-FFF2-40B4-BE49-F238E27FC236}">
                    <a16:creationId xmlns:a16="http://schemas.microsoft.com/office/drawing/2014/main" id="{5445BE97-1F1E-432E-B793-FE879A657EDA}"/>
                  </a:ext>
                </a:extLst>
              </p:cNvPr>
              <p:cNvGraphicFramePr>
                <a:graphicFrameLocks noGrp="1"/>
              </p:cNvGraphicFramePr>
              <p:nvPr>
                <p:extLst>
                  <p:ext uri="{D42A27DB-BD31-4B8C-83A1-F6EECF244321}">
                    <p14:modId xmlns:p14="http://schemas.microsoft.com/office/powerpoint/2010/main" val="912604959"/>
                  </p:ext>
                </p:extLst>
              </p:nvPr>
            </p:nvGraphicFramePr>
            <p:xfrm>
              <a:off x="313538" y="705727"/>
              <a:ext cx="7886700" cy="2378931"/>
            </p:xfrm>
            <a:graphic>
              <a:graphicData uri="http://schemas.openxmlformats.org/drawingml/2006/table">
                <a:tbl>
                  <a:tblPr firstRow="1" firstCol="1" bandRow="1">
                    <a:tableStyleId>{5C22544A-7EE6-4342-B048-85BDC9FD1C3A}</a:tableStyleId>
                  </a:tblPr>
                  <a:tblGrid>
                    <a:gridCol w="2627848">
                      <a:extLst>
                        <a:ext uri="{9D8B030D-6E8A-4147-A177-3AD203B41FA5}">
                          <a16:colId xmlns:a16="http://schemas.microsoft.com/office/drawing/2014/main" val="259331452"/>
                        </a:ext>
                      </a:extLst>
                    </a:gridCol>
                    <a:gridCol w="2629426">
                      <a:extLst>
                        <a:ext uri="{9D8B030D-6E8A-4147-A177-3AD203B41FA5}">
                          <a16:colId xmlns:a16="http://schemas.microsoft.com/office/drawing/2014/main" val="4181011443"/>
                        </a:ext>
                      </a:extLst>
                    </a:gridCol>
                    <a:gridCol w="2629426">
                      <a:extLst>
                        <a:ext uri="{9D8B030D-6E8A-4147-A177-3AD203B41FA5}">
                          <a16:colId xmlns:a16="http://schemas.microsoft.com/office/drawing/2014/main" val="3312001607"/>
                        </a:ext>
                      </a:extLst>
                    </a:gridCol>
                  </a:tblGrid>
                  <a:tr h="384308">
                    <a:tc>
                      <a:txBody>
                        <a:bodyPr/>
                        <a:lstStyle/>
                        <a:p>
                          <a:pPr marL="0" indent="0" algn="ctr" defTabSz="914400" rtl="0" eaLnBrk="1" latinLnBrk="0" hangingPunct="1">
                            <a:lnSpc>
                              <a:spcPts val="1300"/>
                            </a:lnSpc>
                            <a:buFont typeface="Arial" panose="020B0604020202020204" pitchFamily="34" charset="0"/>
                            <a:buNone/>
                          </a:pPr>
                          <a:endParaRPr lang="en-US" sz="1400" b="1" kern="1200" dirty="0">
                            <a:solidFill>
                              <a:schemeClr val="tx1"/>
                            </a:solidFill>
                            <a:latin typeface="Palatino Linotype" panose="02040502050505030304" pitchFamily="18" charset="0"/>
                            <a:ea typeface="+mn-ea"/>
                            <a:cs typeface="+mn-cs"/>
                          </a:endParaRPr>
                        </a:p>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Probability vector</a:t>
                          </a:r>
                        </a:p>
                      </a:txBody>
                      <a:tcPr marL="68580" marR="68580" marT="0" marB="0" anchor="ctr"/>
                    </a:tc>
                    <a:tc>
                      <a:txBody>
                        <a:bodyPr/>
                        <a:lstStyle/>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Formulation</a:t>
                          </a:r>
                        </a:p>
                      </a:txBody>
                      <a:tcPr marL="68580" marR="68580" marT="0" marB="0" anchor="ctr"/>
                    </a:tc>
                    <a:tc>
                      <a:txBody>
                        <a:bodyPr/>
                        <a:lstStyle/>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Description of the terms</a:t>
                          </a:r>
                        </a:p>
                      </a:txBody>
                      <a:tcPr marL="68580" marR="68580" marT="0" marB="0" anchor="ctr"/>
                    </a:tc>
                    <a:extLst>
                      <a:ext uri="{0D108BD9-81ED-4DB2-BD59-A6C34878D82A}">
                        <a16:rowId xmlns:a16="http://schemas.microsoft.com/office/drawing/2014/main" val="2500089046"/>
                      </a:ext>
                    </a:extLst>
                  </a:tr>
                  <a:tr h="384308">
                    <a:tc>
                      <a:txBody>
                        <a:bodyPr/>
                        <a:lstStyle/>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Mass</a:t>
                          </a:r>
                        </a:p>
                      </a:txBody>
                      <a:tcPr marL="68580" marR="68580" marT="0" marB="0" anchor="ctr"/>
                    </a:tc>
                    <a:tc>
                      <a:txBody>
                        <a:bodyPr/>
                        <a:lstStyle/>
                        <a:p>
                          <a:endParaRPr lang="en-US"/>
                        </a:p>
                      </a:txBody>
                      <a:tcPr marL="68580" marR="68580" marT="0" marB="0" anchor="ctr">
                        <a:blipFill>
                          <a:blip r:embed="rId3"/>
                          <a:stretch>
                            <a:fillRect l="-100000" t="-100000" r="-100926" b="-417188"/>
                          </a:stretch>
                        </a:blipFill>
                      </a:tcPr>
                    </a:tc>
                    <a:tc rowSpan="3">
                      <a:txBody>
                        <a:bodyPr/>
                        <a:lstStyle/>
                        <a:p>
                          <a:endParaRPr lang="en-US"/>
                        </a:p>
                      </a:txBody>
                      <a:tcPr marL="68580" marR="68580" marT="0" marB="0" anchor="ctr">
                        <a:blipFill>
                          <a:blip r:embed="rId3"/>
                          <a:stretch>
                            <a:fillRect l="-200000" t="-19453" r="-926" b="-608"/>
                          </a:stretch>
                        </a:blipFill>
                      </a:tcPr>
                    </a:tc>
                    <a:extLst>
                      <a:ext uri="{0D108BD9-81ED-4DB2-BD59-A6C34878D82A}">
                        <a16:rowId xmlns:a16="http://schemas.microsoft.com/office/drawing/2014/main" val="1255439034"/>
                      </a:ext>
                    </a:extLst>
                  </a:tr>
                  <a:tr h="384308">
                    <a:tc>
                      <a:txBody>
                        <a:bodyPr/>
                        <a:lstStyle/>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Power (P)</a:t>
                          </a:r>
                        </a:p>
                      </a:txBody>
                      <a:tcPr marL="68580" marR="68580" marT="0" marB="0" anchor="ctr"/>
                    </a:tc>
                    <a:tc>
                      <a:txBody>
                        <a:bodyPr/>
                        <a:lstStyle/>
                        <a:p>
                          <a:endParaRPr lang="en-US"/>
                        </a:p>
                      </a:txBody>
                      <a:tcPr marL="68580" marR="68580" marT="0" marB="0" anchor="ctr">
                        <a:blipFill>
                          <a:blip r:embed="rId3"/>
                          <a:stretch>
                            <a:fillRect l="-100000" t="-203175" r="-100926" b="-323810"/>
                          </a:stretch>
                        </a:blipFill>
                      </a:tcPr>
                    </a:tc>
                    <a:tc vMerge="1">
                      <a:txBody>
                        <a:bodyPr/>
                        <a:lstStyle/>
                        <a:p>
                          <a:endParaRPr lang="en-US"/>
                        </a:p>
                      </a:txBody>
                      <a:tcPr/>
                    </a:tc>
                    <a:extLst>
                      <a:ext uri="{0D108BD9-81ED-4DB2-BD59-A6C34878D82A}">
                        <a16:rowId xmlns:a16="http://schemas.microsoft.com/office/drawing/2014/main" val="3385440037"/>
                      </a:ext>
                    </a:extLst>
                  </a:tr>
                  <a:tr h="1226007">
                    <a:tc>
                      <a:txBody>
                        <a:bodyPr/>
                        <a:lstStyle/>
                        <a:p>
                          <a:pPr marL="0" indent="0" algn="ctr" defTabSz="914400" rtl="0" eaLnBrk="1" latinLnBrk="0" hangingPunct="1">
                            <a:lnSpc>
                              <a:spcPts val="1300"/>
                            </a:lnSpc>
                            <a:buFont typeface="Arial" panose="020B0604020202020204" pitchFamily="34" charset="0"/>
                            <a:buNone/>
                          </a:pPr>
                          <a:r>
                            <a:rPr lang="en-US" sz="1400" b="1" kern="1200" dirty="0">
                              <a:solidFill>
                                <a:schemeClr val="tx1"/>
                              </a:solidFill>
                              <a:latin typeface="Palatino Linotype" panose="02040502050505030304" pitchFamily="18" charset="0"/>
                              <a:ea typeface="+mn-ea"/>
                              <a:cs typeface="+mn-cs"/>
                            </a:rPr>
                            <a:t>Mass &amp; Power (MP)</a:t>
                          </a:r>
                        </a:p>
                      </a:txBody>
                      <a:tcPr marL="68580" marR="68580" marT="0" marB="0" anchor="ctr"/>
                    </a:tc>
                    <a:tc>
                      <a:txBody>
                        <a:bodyPr/>
                        <a:lstStyle/>
                        <a:p>
                          <a:endParaRPr lang="en-US"/>
                        </a:p>
                      </a:txBody>
                      <a:tcPr marL="68580" marR="68580" marT="0" marB="0" anchor="ctr">
                        <a:blipFill>
                          <a:blip r:embed="rId3"/>
                          <a:stretch>
                            <a:fillRect l="-100000" t="-94554" r="-100926" b="-990"/>
                          </a:stretch>
                        </a:blipFill>
                      </a:tcPr>
                    </a:tc>
                    <a:tc vMerge="1">
                      <a:txBody>
                        <a:bodyPr/>
                        <a:lstStyle/>
                        <a:p>
                          <a:endParaRPr lang="en-US"/>
                        </a:p>
                      </a:txBody>
                      <a:tcPr/>
                    </a:tc>
                    <a:extLst>
                      <a:ext uri="{0D108BD9-81ED-4DB2-BD59-A6C34878D82A}">
                        <a16:rowId xmlns:a16="http://schemas.microsoft.com/office/drawing/2014/main" val="2801048103"/>
                      </a:ext>
                    </a:extLst>
                  </a:tr>
                </a:tbl>
              </a:graphicData>
            </a:graphic>
          </p:graphicFrame>
        </mc:Fallback>
      </mc:AlternateContent>
    </p:spTree>
    <p:extLst>
      <p:ext uri="{BB962C8B-B14F-4D97-AF65-F5344CB8AC3E}">
        <p14:creationId xmlns:p14="http://schemas.microsoft.com/office/powerpoint/2010/main" val="95285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28304"/>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9B3A007-50F1-42BA-B6B7-D8FAD12FE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5122506"/>
            <a:ext cx="1735494" cy="1735494"/>
          </a:xfrm>
          <a:prstGeom prst="rect">
            <a:avLst/>
          </a:prstGeom>
        </p:spPr>
      </p:pic>
      <p:grpSp>
        <p:nvGrpSpPr>
          <p:cNvPr id="16" name="Group 15">
            <a:extLst>
              <a:ext uri="{FF2B5EF4-FFF2-40B4-BE49-F238E27FC236}">
                <a16:creationId xmlns:a16="http://schemas.microsoft.com/office/drawing/2014/main" id="{E7269A3D-DD41-4D8F-AD66-99645DC7DE42}"/>
              </a:ext>
            </a:extLst>
          </p:cNvPr>
          <p:cNvGrpSpPr/>
          <p:nvPr/>
        </p:nvGrpSpPr>
        <p:grpSpPr>
          <a:xfrm>
            <a:off x="259802" y="454294"/>
            <a:ext cx="8624396" cy="3574023"/>
            <a:chOff x="259802" y="1096904"/>
            <a:chExt cx="8238578" cy="3475096"/>
          </a:xfrm>
        </p:grpSpPr>
        <p:pic>
          <p:nvPicPr>
            <p:cNvPr id="6" name="Picture 5">
              <a:extLst>
                <a:ext uri="{FF2B5EF4-FFF2-40B4-BE49-F238E27FC236}">
                  <a16:creationId xmlns:a16="http://schemas.microsoft.com/office/drawing/2014/main" id="{D57B2D3B-47DE-42B8-9669-52DC13CC78B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802" y="1147465"/>
              <a:ext cx="3992602" cy="3424535"/>
            </a:xfrm>
            <a:prstGeom prst="rect">
              <a:avLst/>
            </a:prstGeom>
            <a:noFill/>
            <a:ln>
              <a:noFill/>
            </a:ln>
          </p:spPr>
        </p:pic>
        <p:pic>
          <p:nvPicPr>
            <p:cNvPr id="8" name="Picture 7">
              <a:extLst>
                <a:ext uri="{FF2B5EF4-FFF2-40B4-BE49-F238E27FC236}">
                  <a16:creationId xmlns:a16="http://schemas.microsoft.com/office/drawing/2014/main" id="{51EE89EF-A6D5-4F21-869F-F9A69E00346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8880" y="1096904"/>
              <a:ext cx="3619500" cy="3408680"/>
            </a:xfrm>
            <a:prstGeom prst="rect">
              <a:avLst/>
            </a:prstGeom>
            <a:noFill/>
            <a:ln>
              <a:noFill/>
            </a:ln>
          </p:spPr>
        </p:pic>
        <p:sp>
          <p:nvSpPr>
            <p:cNvPr id="2" name="TextBox 1">
              <a:extLst>
                <a:ext uri="{FF2B5EF4-FFF2-40B4-BE49-F238E27FC236}">
                  <a16:creationId xmlns:a16="http://schemas.microsoft.com/office/drawing/2014/main" id="{E0B80089-C233-4124-9686-84606DE6D220}"/>
                </a:ext>
              </a:extLst>
            </p:cNvPr>
            <p:cNvSpPr txBox="1"/>
            <p:nvPr/>
          </p:nvSpPr>
          <p:spPr>
            <a:xfrm>
              <a:off x="958788" y="1660124"/>
              <a:ext cx="674703" cy="36933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F369DC77-9345-4B44-9800-B6EAE341C59F}"/>
                </a:ext>
              </a:extLst>
            </p:cNvPr>
            <p:cNvSpPr txBox="1"/>
            <p:nvPr/>
          </p:nvSpPr>
          <p:spPr>
            <a:xfrm>
              <a:off x="958787" y="3429000"/>
              <a:ext cx="674703"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7BFB2073-0B25-4279-81C7-3CEADBA1C189}"/>
                </a:ext>
              </a:extLst>
            </p:cNvPr>
            <p:cNvSpPr txBox="1"/>
            <p:nvPr/>
          </p:nvSpPr>
          <p:spPr>
            <a:xfrm>
              <a:off x="5656555" y="1615164"/>
              <a:ext cx="674703" cy="369332"/>
            </a:xfrm>
            <a:prstGeom prst="rect">
              <a:avLst/>
            </a:prstGeom>
            <a:noFill/>
          </p:spPr>
          <p:txBody>
            <a:bodyPr wrap="square" rtlCol="0">
              <a:spAutoFit/>
            </a:bodyPr>
            <a:lstStyle/>
            <a:p>
              <a:r>
                <a:rPr lang="en-US" dirty="0"/>
                <a:t>✖</a:t>
              </a:r>
            </a:p>
          </p:txBody>
        </p:sp>
        <p:pic>
          <p:nvPicPr>
            <p:cNvPr id="14" name="Graphic 13" descr="Checkmark with solid fill">
              <a:extLst>
                <a:ext uri="{FF2B5EF4-FFF2-40B4-BE49-F238E27FC236}">
                  <a16:creationId xmlns:a16="http://schemas.microsoft.com/office/drawing/2014/main" id="{1FDD81DC-BFC0-4BB4-8796-39AD192BFB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65419" y="3202621"/>
              <a:ext cx="595712" cy="595712"/>
            </a:xfrm>
            <a:prstGeom prst="rect">
              <a:avLst/>
            </a:prstGeom>
          </p:spPr>
        </p:pic>
      </p:grpSp>
      <p:sp>
        <p:nvSpPr>
          <p:cNvPr id="15" name="TextBox 14">
            <a:extLst>
              <a:ext uri="{FF2B5EF4-FFF2-40B4-BE49-F238E27FC236}">
                <a16:creationId xmlns:a16="http://schemas.microsoft.com/office/drawing/2014/main" id="{95A6D600-0679-4EB9-B76F-D5EA55989662}"/>
              </a:ext>
            </a:extLst>
          </p:cNvPr>
          <p:cNvSpPr txBox="1"/>
          <p:nvPr/>
        </p:nvSpPr>
        <p:spPr>
          <a:xfrm>
            <a:off x="259802" y="4122123"/>
            <a:ext cx="8153400" cy="2585323"/>
          </a:xfrm>
          <a:prstGeom prst="rect">
            <a:avLst/>
          </a:prstGeom>
          <a:noFill/>
        </p:spPr>
        <p:txBody>
          <a:bodyPr wrap="square" rtlCol="0">
            <a:spAutoFit/>
          </a:bodyPr>
          <a:lstStyle/>
          <a:p>
            <a:r>
              <a:rPr lang="fr-FR" b="1" dirty="0" err="1">
                <a:latin typeface="Palatino Linotype" panose="02040502050505030304" pitchFamily="18" charset="0"/>
              </a:rPr>
              <a:t>Breakage</a:t>
            </a:r>
            <a:r>
              <a:rPr lang="fr-FR" b="1" dirty="0">
                <a:latin typeface="Palatino Linotype" panose="02040502050505030304" pitchFamily="18" charset="0"/>
              </a:rPr>
              <a:t> </a:t>
            </a:r>
            <a:r>
              <a:rPr lang="fr-FR" b="1" dirty="0" err="1">
                <a:latin typeface="Palatino Linotype" panose="02040502050505030304" pitchFamily="18" charset="0"/>
              </a:rPr>
              <a:t>events</a:t>
            </a:r>
            <a:r>
              <a:rPr lang="fr-FR" b="1" dirty="0">
                <a:latin typeface="Palatino Linotype" panose="02040502050505030304" pitchFamily="18" charset="0"/>
              </a:rPr>
              <a:t> do not </a:t>
            </a:r>
            <a:r>
              <a:rPr lang="fr-FR" b="1" dirty="0" err="1">
                <a:latin typeface="Palatino Linotype" panose="02040502050505030304" pitchFamily="18" charset="0"/>
              </a:rPr>
              <a:t>occur</a:t>
            </a:r>
            <a:r>
              <a:rPr lang="fr-FR" b="1" dirty="0">
                <a:latin typeface="Palatino Linotype" panose="02040502050505030304" pitchFamily="18" charset="0"/>
              </a:rPr>
              <a:t> !!!</a:t>
            </a:r>
          </a:p>
          <a:p>
            <a:pPr marL="342900" indent="-342900">
              <a:buFont typeface="Arial" panose="020B0604020202020204" pitchFamily="34" charset="0"/>
              <a:buChar char="•"/>
            </a:pPr>
            <a:r>
              <a:rPr lang="fr-FR" b="1" dirty="0" err="1">
                <a:latin typeface="Palatino Linotype" panose="02040502050505030304" pitchFamily="18" charset="0"/>
              </a:rPr>
              <a:t>randomly</a:t>
            </a:r>
            <a:endParaRPr lang="fr-FR" b="1" dirty="0">
              <a:latin typeface="Palatino Linotype" panose="02040502050505030304" pitchFamily="18" charset="0"/>
            </a:endParaRPr>
          </a:p>
          <a:p>
            <a:pPr marL="342900" indent="-342900">
              <a:buFont typeface="Arial" panose="020B0604020202020204" pitchFamily="34" charset="0"/>
              <a:buChar char="•"/>
            </a:pPr>
            <a:r>
              <a:rPr lang="fr-FR" b="1" dirty="0">
                <a:latin typeface="Palatino Linotype" panose="02040502050505030304" pitchFamily="18" charset="0"/>
              </a:rPr>
              <a:t>due to </a:t>
            </a:r>
            <a:r>
              <a:rPr lang="fr-FR" b="1" dirty="0" err="1">
                <a:latin typeface="Palatino Linotype" panose="02040502050505030304" pitchFamily="18" charset="0"/>
              </a:rPr>
              <a:t>abundance</a:t>
            </a:r>
            <a:r>
              <a:rPr lang="fr-FR" b="1" dirty="0">
                <a:latin typeface="Palatino Linotype" panose="02040502050505030304" pitchFamily="18" charset="0"/>
              </a:rPr>
              <a:t> of monosize fractions</a:t>
            </a:r>
          </a:p>
          <a:p>
            <a:pPr marL="342900" indent="-342900">
              <a:buFont typeface="Arial" panose="020B0604020202020204" pitchFamily="34" charset="0"/>
              <a:buChar char="•"/>
            </a:pPr>
            <a:r>
              <a:rPr lang="fr-FR" b="1" dirty="0">
                <a:latin typeface="Palatino Linotype" panose="02040502050505030304" pitchFamily="18" charset="0"/>
              </a:rPr>
              <a:t>due to the sizes of </a:t>
            </a:r>
            <a:r>
              <a:rPr lang="fr-FR" b="1" dirty="0" err="1">
                <a:latin typeface="Palatino Linotype" panose="02040502050505030304" pitchFamily="18" charset="0"/>
              </a:rPr>
              <a:t>particles</a:t>
            </a:r>
            <a:r>
              <a:rPr lang="fr-FR" b="1" dirty="0">
                <a:latin typeface="Palatino Linotype" panose="02040502050505030304" pitchFamily="18" charset="0"/>
              </a:rPr>
              <a:t> (≈ </a:t>
            </a:r>
            <a:r>
              <a:rPr lang="fr-FR" b="1" dirty="0" err="1">
                <a:latin typeface="Palatino Linotype" panose="02040502050505030304" pitchFamily="18" charset="0"/>
              </a:rPr>
              <a:t>their</a:t>
            </a:r>
            <a:r>
              <a:rPr lang="fr-FR" b="1" dirty="0">
                <a:latin typeface="Palatino Linotype" panose="02040502050505030304" pitchFamily="18" charset="0"/>
              </a:rPr>
              <a:t> </a:t>
            </a:r>
            <a:r>
              <a:rPr lang="fr-FR" b="1" dirty="0" err="1">
                <a:latin typeface="Palatino Linotype" panose="02040502050505030304" pitchFamily="18" charset="0"/>
              </a:rPr>
              <a:t>strength</a:t>
            </a:r>
            <a:r>
              <a:rPr lang="fr-FR" b="1" dirty="0">
                <a:latin typeface="Palatino Linotype" panose="02040502050505030304" pitchFamily="18" charset="0"/>
              </a:rPr>
              <a:t>)</a:t>
            </a:r>
          </a:p>
          <a:p>
            <a:endParaRPr lang="fr-FR" b="1" dirty="0">
              <a:latin typeface="Palatino Linotype" panose="02040502050505030304" pitchFamily="18" charset="0"/>
            </a:endParaRPr>
          </a:p>
          <a:p>
            <a:r>
              <a:rPr lang="fr-FR" b="1" dirty="0" err="1">
                <a:latin typeface="Palatino Linotype" panose="02040502050505030304" pitchFamily="18" charset="0"/>
              </a:rPr>
              <a:t>They</a:t>
            </a:r>
            <a:r>
              <a:rPr lang="fr-FR" b="1" dirty="0">
                <a:latin typeface="Palatino Linotype" panose="02040502050505030304" pitchFamily="18" charset="0"/>
              </a:rPr>
              <a:t> </a:t>
            </a:r>
            <a:r>
              <a:rPr lang="fr-FR" b="1" dirty="0" err="1">
                <a:latin typeface="Palatino Linotype" panose="02040502050505030304" pitchFamily="18" charset="0"/>
              </a:rPr>
              <a:t>occur</a:t>
            </a:r>
            <a:r>
              <a:rPr lang="fr-FR" b="1" dirty="0">
                <a:latin typeface="Palatino Linotype" panose="02040502050505030304" pitchFamily="18" charset="0"/>
              </a:rPr>
              <a:t> in a non-</a:t>
            </a:r>
            <a:r>
              <a:rPr lang="fr-FR" b="1" dirty="0" err="1">
                <a:latin typeface="Palatino Linotype" panose="02040502050505030304" pitchFamily="18" charset="0"/>
              </a:rPr>
              <a:t>random</a:t>
            </a:r>
            <a:r>
              <a:rPr lang="fr-FR" b="1" dirty="0">
                <a:latin typeface="Palatino Linotype" panose="02040502050505030304" pitchFamily="18" charset="0"/>
              </a:rPr>
              <a:t> </a:t>
            </a:r>
            <a:r>
              <a:rPr lang="fr-FR" b="1" dirty="0" err="1">
                <a:latin typeface="Palatino Linotype" panose="02040502050505030304" pitchFamily="18" charset="0"/>
              </a:rPr>
              <a:t>order</a:t>
            </a:r>
            <a:r>
              <a:rPr lang="fr-FR" b="1" dirty="0">
                <a:latin typeface="Palatino Linotype" panose="02040502050505030304" pitchFamily="18" charset="0"/>
              </a:rPr>
              <a:t> </a:t>
            </a:r>
          </a:p>
          <a:p>
            <a:pPr marL="342900" indent="-342900">
              <a:buFont typeface="Arial" panose="020B0604020202020204" pitchFamily="34" charset="0"/>
              <a:buChar char="•"/>
            </a:pPr>
            <a:r>
              <a:rPr lang="fr-FR" b="1" dirty="0" err="1">
                <a:latin typeface="Palatino Linotype" panose="02040502050505030304" pitchFamily="18" charset="0"/>
              </a:rPr>
              <a:t>Probability</a:t>
            </a:r>
            <a:r>
              <a:rPr lang="fr-FR" b="1" dirty="0">
                <a:latin typeface="Palatino Linotype" panose="02040502050505030304" pitchFamily="18" charset="0"/>
              </a:rPr>
              <a:t> of a </a:t>
            </a:r>
            <a:r>
              <a:rPr lang="fr-FR" b="1" dirty="0" err="1">
                <a:latin typeface="Palatino Linotype" panose="02040502050505030304" pitchFamily="18" charset="0"/>
              </a:rPr>
              <a:t>particle</a:t>
            </a:r>
            <a:r>
              <a:rPr lang="fr-FR" b="1" dirty="0">
                <a:latin typeface="Palatino Linotype" panose="02040502050505030304" pitchFamily="18" charset="0"/>
              </a:rPr>
              <a:t> to </a:t>
            </a:r>
            <a:r>
              <a:rPr lang="fr-FR" b="1" dirty="0" err="1">
                <a:latin typeface="Palatino Linotype" panose="02040502050505030304" pitchFamily="18" charset="0"/>
              </a:rPr>
              <a:t>be</a:t>
            </a:r>
            <a:r>
              <a:rPr lang="fr-FR" b="1" dirty="0">
                <a:latin typeface="Palatino Linotype" panose="02040502050505030304" pitchFamily="18" charset="0"/>
              </a:rPr>
              <a:t> </a:t>
            </a:r>
            <a:r>
              <a:rPr lang="fr-FR" b="1" dirty="0" err="1">
                <a:latin typeface="Palatino Linotype" panose="02040502050505030304" pitchFamily="18" charset="0"/>
              </a:rPr>
              <a:t>selected</a:t>
            </a:r>
            <a:r>
              <a:rPr lang="fr-FR" b="1" dirty="0">
                <a:latin typeface="Palatino Linotype" panose="02040502050505030304" pitchFamily="18" charset="0"/>
              </a:rPr>
              <a:t> for a </a:t>
            </a:r>
            <a:r>
              <a:rPr lang="fr-FR" b="1" dirty="0" err="1">
                <a:latin typeface="Palatino Linotype" panose="02040502050505030304" pitchFamily="18" charset="0"/>
              </a:rPr>
              <a:t>breakage</a:t>
            </a:r>
            <a:r>
              <a:rPr lang="fr-FR" b="1" dirty="0">
                <a:latin typeface="Palatino Linotype" panose="02040502050505030304" pitchFamily="18" charset="0"/>
              </a:rPr>
              <a:t> </a:t>
            </a:r>
            <a:r>
              <a:rPr lang="fr-FR" b="1" dirty="0" err="1">
                <a:latin typeface="Palatino Linotype" panose="02040502050505030304" pitchFamily="18" charset="0"/>
              </a:rPr>
              <a:t>event</a:t>
            </a:r>
            <a:r>
              <a:rPr lang="fr-FR" b="1" dirty="0">
                <a:latin typeface="Palatino Linotype" panose="02040502050505030304" pitchFamily="18" charset="0"/>
              </a:rPr>
              <a:t>:</a:t>
            </a:r>
          </a:p>
          <a:p>
            <a:pPr marL="800100" lvl="1" indent="-342900">
              <a:buFont typeface="Arial" panose="020B0604020202020204" pitchFamily="34" charset="0"/>
              <a:buChar char="•"/>
            </a:pPr>
            <a:r>
              <a:rPr lang="fr-FR" b="1" dirty="0">
                <a:latin typeface="Palatino Linotype" panose="02040502050505030304" pitchFamily="18" charset="0"/>
              </a:rPr>
              <a:t>(Mass of </a:t>
            </a:r>
            <a:r>
              <a:rPr lang="fr-FR" b="1" dirty="0" err="1">
                <a:latin typeface="Palatino Linotype" panose="02040502050505030304" pitchFamily="18" charset="0"/>
              </a:rPr>
              <a:t>near</a:t>
            </a:r>
            <a:r>
              <a:rPr lang="fr-FR" b="1" dirty="0">
                <a:latin typeface="Palatino Linotype" panose="02040502050505030304" pitchFamily="18" charset="0"/>
              </a:rPr>
              <a:t> size </a:t>
            </a:r>
            <a:r>
              <a:rPr lang="fr-FR" b="1" dirty="0" err="1">
                <a:latin typeface="Palatino Linotype" panose="02040502050505030304" pitchFamily="18" charset="0"/>
              </a:rPr>
              <a:t>particles</a:t>
            </a:r>
            <a:r>
              <a:rPr lang="fr-FR" b="1" dirty="0">
                <a:latin typeface="Palatino Linotype" panose="02040502050505030304" pitchFamily="18" charset="0"/>
              </a:rPr>
              <a:t>)*(Inverse power of </a:t>
            </a:r>
            <a:r>
              <a:rPr lang="fr-FR" b="1" dirty="0" err="1">
                <a:latin typeface="Palatino Linotype" panose="02040502050505030304" pitchFamily="18" charset="0"/>
              </a:rPr>
              <a:t>its</a:t>
            </a:r>
            <a:r>
              <a:rPr lang="fr-FR" b="1" dirty="0">
                <a:latin typeface="Palatino Linotype" panose="02040502050505030304" pitchFamily="18" charset="0"/>
              </a:rPr>
              <a:t> size) </a:t>
            </a:r>
          </a:p>
          <a:p>
            <a:pPr lvl="2"/>
            <a:r>
              <a:rPr lang="fr-FR" b="1" dirty="0">
                <a:latin typeface="Palatino Linotype" panose="02040502050505030304" pitchFamily="18" charset="0"/>
              </a:rPr>
              <a:t>= MP </a:t>
            </a:r>
            <a:r>
              <a:rPr lang="fr-FR" b="1" dirty="0" err="1">
                <a:latin typeface="Palatino Linotype" panose="02040502050505030304" pitchFamily="18" charset="0"/>
              </a:rPr>
              <a:t>probability</a:t>
            </a:r>
            <a:r>
              <a:rPr lang="fr-FR" b="1" dirty="0">
                <a:latin typeface="Palatino Linotype" panose="02040502050505030304" pitchFamily="18" charset="0"/>
              </a:rPr>
              <a:t> </a:t>
            </a:r>
            <a:r>
              <a:rPr lang="fr-FR" b="1" dirty="0" err="1">
                <a:latin typeface="Palatino Linotype" panose="02040502050505030304" pitchFamily="18" charset="0"/>
              </a:rPr>
              <a:t>vector</a:t>
            </a:r>
            <a:endParaRPr lang="fr-FR" b="1" dirty="0">
              <a:latin typeface="Palatino Linotype" panose="02040502050505030304" pitchFamily="18" charset="0"/>
            </a:endParaRPr>
          </a:p>
        </p:txBody>
      </p:sp>
    </p:spTree>
    <p:extLst>
      <p:ext uri="{BB962C8B-B14F-4D97-AF65-F5344CB8AC3E}">
        <p14:creationId xmlns:p14="http://schemas.microsoft.com/office/powerpoint/2010/main" val="327634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9B3A007-50F1-42BA-B6B7-D8FAD12FE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5122506"/>
            <a:ext cx="1735494" cy="1735494"/>
          </a:xfrm>
          <a:prstGeom prst="rect">
            <a:avLst/>
          </a:prstGeom>
        </p:spPr>
      </p:pic>
      <p:graphicFrame>
        <p:nvGraphicFramePr>
          <p:cNvPr id="7" name="Table 6">
            <a:extLst>
              <a:ext uri="{FF2B5EF4-FFF2-40B4-BE49-F238E27FC236}">
                <a16:creationId xmlns:a16="http://schemas.microsoft.com/office/drawing/2014/main" id="{CF446E02-4EA2-4377-A0F9-AAD921D97986}"/>
              </a:ext>
            </a:extLst>
          </p:cNvPr>
          <p:cNvGraphicFramePr>
            <a:graphicFrameLocks noGrp="1"/>
          </p:cNvGraphicFramePr>
          <p:nvPr>
            <p:extLst>
              <p:ext uri="{D42A27DB-BD31-4B8C-83A1-F6EECF244321}">
                <p14:modId xmlns:p14="http://schemas.microsoft.com/office/powerpoint/2010/main" val="952645152"/>
              </p:ext>
            </p:extLst>
          </p:nvPr>
        </p:nvGraphicFramePr>
        <p:xfrm>
          <a:off x="2077375" y="1734463"/>
          <a:ext cx="5494881" cy="2176061"/>
        </p:xfrm>
        <a:graphic>
          <a:graphicData uri="http://schemas.openxmlformats.org/drawingml/2006/table">
            <a:tbl>
              <a:tblPr firstRow="1" firstCol="1" bandRow="1">
                <a:tableStyleId>{5C22544A-7EE6-4342-B048-85BDC9FD1C3A}</a:tableStyleId>
              </a:tblPr>
              <a:tblGrid>
                <a:gridCol w="2377746">
                  <a:extLst>
                    <a:ext uri="{9D8B030D-6E8A-4147-A177-3AD203B41FA5}">
                      <a16:colId xmlns:a16="http://schemas.microsoft.com/office/drawing/2014/main" val="3262739500"/>
                    </a:ext>
                  </a:extLst>
                </a:gridCol>
                <a:gridCol w="3117135">
                  <a:extLst>
                    <a:ext uri="{9D8B030D-6E8A-4147-A177-3AD203B41FA5}">
                      <a16:colId xmlns:a16="http://schemas.microsoft.com/office/drawing/2014/main" val="2462885856"/>
                    </a:ext>
                  </a:extLst>
                </a:gridCol>
              </a:tblGrid>
              <a:tr h="548387">
                <a:tc>
                  <a:txBody>
                    <a:bodyPr/>
                    <a:lstStyle/>
                    <a:p>
                      <a:pPr algn="ctr">
                        <a:lnSpc>
                          <a:spcPts val="1300"/>
                        </a:lnSpc>
                      </a:pPr>
                      <a:r>
                        <a:rPr lang="en-US" sz="1600" b="1" kern="1200" dirty="0">
                          <a:solidFill>
                            <a:schemeClr val="tx1"/>
                          </a:solidFill>
                          <a:latin typeface="Palatino Linotype" panose="02040502050505030304" pitchFamily="18" charset="0"/>
                          <a:ea typeface="+mn-ea"/>
                          <a:cs typeface="+mn-cs"/>
                        </a:rPr>
                        <a:t>Feed Size</a:t>
                      </a:r>
                    </a:p>
                  </a:txBody>
                  <a:tcPr marL="68580" marR="68580" marT="0" marB="0" anchor="ctr"/>
                </a:tc>
                <a:tc>
                  <a:txBody>
                    <a:bodyPr/>
                    <a:lstStyle/>
                    <a:p>
                      <a:pPr algn="ctr">
                        <a:lnSpc>
                          <a:spcPts val="1300"/>
                        </a:lnSpc>
                      </a:pPr>
                      <a:r>
                        <a:rPr lang="en-US" sz="1600" b="1" kern="1200">
                          <a:solidFill>
                            <a:schemeClr val="tx1"/>
                          </a:solidFill>
                          <a:latin typeface="Palatino Linotype" panose="02040502050505030304" pitchFamily="18" charset="0"/>
                          <a:ea typeface="+mn-ea"/>
                          <a:cs typeface="+mn-cs"/>
                        </a:rPr>
                        <a:t>Range of n [minimum, maximum]</a:t>
                      </a:r>
                    </a:p>
                  </a:txBody>
                  <a:tcPr marL="68580" marR="68580" marT="0" marB="0" anchor="ctr"/>
                </a:tc>
                <a:extLst>
                  <a:ext uri="{0D108BD9-81ED-4DB2-BD59-A6C34878D82A}">
                    <a16:rowId xmlns:a16="http://schemas.microsoft.com/office/drawing/2014/main" val="2462654025"/>
                  </a:ext>
                </a:extLst>
              </a:tr>
              <a:tr h="542558">
                <a:tc>
                  <a:txBody>
                    <a:bodyPr/>
                    <a:lstStyle/>
                    <a:p>
                      <a:pPr algn="ctr">
                        <a:lnSpc>
                          <a:spcPts val="1300"/>
                        </a:lnSpc>
                      </a:pPr>
                      <a:r>
                        <a:rPr lang="en-US" sz="1600" b="1" kern="1200" dirty="0">
                          <a:solidFill>
                            <a:schemeClr val="tx1"/>
                          </a:solidFill>
                          <a:latin typeface="Palatino Linotype" panose="02040502050505030304" pitchFamily="18" charset="0"/>
                          <a:ea typeface="+mn-ea"/>
                          <a:cs typeface="+mn-cs"/>
                        </a:rPr>
                        <a:t>-3.35+2.36 mm</a:t>
                      </a:r>
                    </a:p>
                  </a:txBody>
                  <a:tcPr marL="68580" marR="68580" marT="0" marB="0" anchor="ctr"/>
                </a:tc>
                <a:tc>
                  <a:txBody>
                    <a:bodyPr/>
                    <a:lstStyle/>
                    <a:p>
                      <a:pPr algn="ctr">
                        <a:lnSpc>
                          <a:spcPts val="1300"/>
                        </a:lnSpc>
                      </a:pPr>
                      <a:r>
                        <a:rPr lang="en-US" sz="1600" b="1" kern="1200">
                          <a:solidFill>
                            <a:schemeClr val="tx1"/>
                          </a:solidFill>
                          <a:latin typeface="Palatino Linotype" panose="02040502050505030304" pitchFamily="18" charset="0"/>
                          <a:ea typeface="+mn-ea"/>
                          <a:cs typeface="+mn-cs"/>
                        </a:rPr>
                        <a:t>[-4.9,-3.7]</a:t>
                      </a:r>
                    </a:p>
                  </a:txBody>
                  <a:tcPr marL="68580" marR="68580" marT="0" marB="0" anchor="ctr"/>
                </a:tc>
                <a:extLst>
                  <a:ext uri="{0D108BD9-81ED-4DB2-BD59-A6C34878D82A}">
                    <a16:rowId xmlns:a16="http://schemas.microsoft.com/office/drawing/2014/main" val="1800138720"/>
                  </a:ext>
                </a:extLst>
              </a:tr>
              <a:tr h="542558">
                <a:tc>
                  <a:txBody>
                    <a:bodyPr/>
                    <a:lstStyle/>
                    <a:p>
                      <a:pPr algn="ctr">
                        <a:lnSpc>
                          <a:spcPts val="1300"/>
                        </a:lnSpc>
                      </a:pPr>
                      <a:r>
                        <a:rPr lang="en-US" sz="1600" b="1" kern="1200" dirty="0">
                          <a:solidFill>
                            <a:schemeClr val="tx1"/>
                          </a:solidFill>
                          <a:latin typeface="Palatino Linotype" panose="02040502050505030304" pitchFamily="18" charset="0"/>
                          <a:ea typeface="+mn-ea"/>
                          <a:cs typeface="+mn-cs"/>
                        </a:rPr>
                        <a:t>-2.36+1.7 mm</a:t>
                      </a:r>
                    </a:p>
                  </a:txBody>
                  <a:tcPr marL="68580" marR="68580" marT="0" marB="0" anchor="ctr"/>
                </a:tc>
                <a:tc>
                  <a:txBody>
                    <a:bodyPr/>
                    <a:lstStyle/>
                    <a:p>
                      <a:pPr algn="ctr">
                        <a:lnSpc>
                          <a:spcPts val="1300"/>
                        </a:lnSpc>
                      </a:pPr>
                      <a:r>
                        <a:rPr lang="en-US" sz="1600" b="1" kern="1200" dirty="0">
                          <a:solidFill>
                            <a:schemeClr val="tx1"/>
                          </a:solidFill>
                          <a:latin typeface="Palatino Linotype" panose="02040502050505030304" pitchFamily="18" charset="0"/>
                          <a:ea typeface="+mn-ea"/>
                          <a:cs typeface="+mn-cs"/>
                        </a:rPr>
                        <a:t>[-4.3, -4.1]</a:t>
                      </a:r>
                    </a:p>
                  </a:txBody>
                  <a:tcPr marL="68580" marR="68580" marT="0" marB="0" anchor="ctr"/>
                </a:tc>
                <a:extLst>
                  <a:ext uri="{0D108BD9-81ED-4DB2-BD59-A6C34878D82A}">
                    <a16:rowId xmlns:a16="http://schemas.microsoft.com/office/drawing/2014/main" val="4042200524"/>
                  </a:ext>
                </a:extLst>
              </a:tr>
              <a:tr h="542558">
                <a:tc>
                  <a:txBody>
                    <a:bodyPr/>
                    <a:lstStyle/>
                    <a:p>
                      <a:pPr algn="ctr">
                        <a:lnSpc>
                          <a:spcPts val="1300"/>
                        </a:lnSpc>
                      </a:pPr>
                      <a:r>
                        <a:rPr lang="en-US" sz="1600" b="1" kern="1200">
                          <a:solidFill>
                            <a:schemeClr val="tx1"/>
                          </a:solidFill>
                          <a:latin typeface="Palatino Linotype" panose="02040502050505030304" pitchFamily="18" charset="0"/>
                          <a:ea typeface="+mn-ea"/>
                          <a:cs typeface="+mn-cs"/>
                        </a:rPr>
                        <a:t>-1.7+1.18 mm</a:t>
                      </a:r>
                    </a:p>
                  </a:txBody>
                  <a:tcPr marL="68580" marR="68580" marT="0" marB="0" anchor="ctr"/>
                </a:tc>
                <a:tc>
                  <a:txBody>
                    <a:bodyPr/>
                    <a:lstStyle/>
                    <a:p>
                      <a:pPr algn="ctr">
                        <a:lnSpc>
                          <a:spcPts val="1300"/>
                        </a:lnSpc>
                      </a:pPr>
                      <a:r>
                        <a:rPr lang="en-US" sz="1600" b="1" kern="1200" dirty="0">
                          <a:solidFill>
                            <a:schemeClr val="tx1"/>
                          </a:solidFill>
                          <a:latin typeface="Palatino Linotype" panose="02040502050505030304" pitchFamily="18" charset="0"/>
                          <a:ea typeface="+mn-ea"/>
                          <a:cs typeface="+mn-cs"/>
                        </a:rPr>
                        <a:t>[-3.9, -3.8]</a:t>
                      </a:r>
                    </a:p>
                  </a:txBody>
                  <a:tcPr marL="68580" marR="68580" marT="0" marB="0" anchor="ctr"/>
                </a:tc>
                <a:extLst>
                  <a:ext uri="{0D108BD9-81ED-4DB2-BD59-A6C34878D82A}">
                    <a16:rowId xmlns:a16="http://schemas.microsoft.com/office/drawing/2014/main" val="895942092"/>
                  </a:ext>
                </a:extLst>
              </a:tr>
            </a:tbl>
          </a:graphicData>
        </a:graphic>
      </p:graphicFrame>
      <p:grpSp>
        <p:nvGrpSpPr>
          <p:cNvPr id="17" name="Group 16">
            <a:extLst>
              <a:ext uri="{FF2B5EF4-FFF2-40B4-BE49-F238E27FC236}">
                <a16:creationId xmlns:a16="http://schemas.microsoft.com/office/drawing/2014/main" id="{F25B037A-77AA-48B2-9FA9-5CF019D0805E}"/>
              </a:ext>
            </a:extLst>
          </p:cNvPr>
          <p:cNvGrpSpPr/>
          <p:nvPr/>
        </p:nvGrpSpPr>
        <p:grpSpPr>
          <a:xfrm>
            <a:off x="7704064" y="1643744"/>
            <a:ext cx="1311029" cy="2254929"/>
            <a:chOff x="6489577" y="184666"/>
            <a:chExt cx="2274346" cy="2254929"/>
          </a:xfrm>
        </p:grpSpPr>
        <p:cxnSp>
          <p:nvCxnSpPr>
            <p:cNvPr id="12" name="Straight Arrow Connector 11">
              <a:extLst>
                <a:ext uri="{FF2B5EF4-FFF2-40B4-BE49-F238E27FC236}">
                  <a16:creationId xmlns:a16="http://schemas.microsoft.com/office/drawing/2014/main" id="{EB13FB9D-96DD-4F8D-9093-DB8DF32AE21E}"/>
                </a:ext>
              </a:extLst>
            </p:cNvPr>
            <p:cNvCxnSpPr>
              <a:cxnSpLocks/>
            </p:cNvCxnSpPr>
            <p:nvPr/>
          </p:nvCxnSpPr>
          <p:spPr>
            <a:xfrm flipV="1">
              <a:off x="6489577" y="248576"/>
              <a:ext cx="0" cy="21910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CC235F8-33CC-4F81-8F24-FC2F9C697C69}"/>
                </a:ext>
              </a:extLst>
            </p:cNvPr>
            <p:cNvSpPr txBox="1"/>
            <p:nvPr/>
          </p:nvSpPr>
          <p:spPr>
            <a:xfrm>
              <a:off x="6489577" y="184666"/>
              <a:ext cx="2274346" cy="369332"/>
            </a:xfrm>
            <a:prstGeom prst="rect">
              <a:avLst/>
            </a:prstGeom>
            <a:noFill/>
          </p:spPr>
          <p:txBody>
            <a:bodyPr wrap="square" rtlCol="0">
              <a:spAutoFit/>
            </a:bodyPr>
            <a:lstStyle/>
            <a:p>
              <a:r>
                <a:rPr lang="en-US" b="1" dirty="0">
                  <a:latin typeface="Palatino Linotype" panose="02040502050505030304" pitchFamily="18" charset="0"/>
                </a:rPr>
                <a:t>Abnormal Breakage</a:t>
              </a:r>
            </a:p>
          </p:txBody>
        </p:sp>
      </p:grpSp>
      <p:grpSp>
        <p:nvGrpSpPr>
          <p:cNvPr id="33" name="Group 32">
            <a:extLst>
              <a:ext uri="{FF2B5EF4-FFF2-40B4-BE49-F238E27FC236}">
                <a16:creationId xmlns:a16="http://schemas.microsoft.com/office/drawing/2014/main" id="{AB1690EF-E1B6-4032-BFF4-CFA4EF226279}"/>
              </a:ext>
            </a:extLst>
          </p:cNvPr>
          <p:cNvGrpSpPr/>
          <p:nvPr/>
        </p:nvGrpSpPr>
        <p:grpSpPr>
          <a:xfrm>
            <a:off x="140880" y="1734463"/>
            <a:ext cx="1870591" cy="2176061"/>
            <a:chOff x="206848" y="78868"/>
            <a:chExt cx="1567786" cy="2176061"/>
          </a:xfrm>
        </p:grpSpPr>
        <p:cxnSp>
          <p:nvCxnSpPr>
            <p:cNvPr id="26" name="Straight Arrow Connector 25">
              <a:extLst>
                <a:ext uri="{FF2B5EF4-FFF2-40B4-BE49-F238E27FC236}">
                  <a16:creationId xmlns:a16="http://schemas.microsoft.com/office/drawing/2014/main" id="{A18B18C4-9CBF-402A-A39F-CBF08563ACB1}"/>
                </a:ext>
              </a:extLst>
            </p:cNvPr>
            <p:cNvCxnSpPr>
              <a:cxnSpLocks/>
            </p:cNvCxnSpPr>
            <p:nvPr/>
          </p:nvCxnSpPr>
          <p:spPr>
            <a:xfrm>
              <a:off x="1719398" y="78868"/>
              <a:ext cx="0" cy="21760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71FEC6D-AAAB-4C66-93D4-38E6337B107F}"/>
                </a:ext>
              </a:extLst>
            </p:cNvPr>
            <p:cNvSpPr txBox="1"/>
            <p:nvPr/>
          </p:nvSpPr>
          <p:spPr>
            <a:xfrm>
              <a:off x="206848" y="132043"/>
              <a:ext cx="1567786" cy="1754326"/>
            </a:xfrm>
            <a:prstGeom prst="rect">
              <a:avLst/>
            </a:prstGeom>
            <a:noFill/>
          </p:spPr>
          <p:txBody>
            <a:bodyPr wrap="square" rtlCol="0">
              <a:spAutoFit/>
            </a:bodyPr>
            <a:lstStyle/>
            <a:p>
              <a:r>
                <a:rPr lang="en-US" b="1" dirty="0">
                  <a:latin typeface="Palatino Linotype" panose="02040502050505030304" pitchFamily="18" charset="0"/>
                </a:rPr>
                <a:t>A single ‘n’ sufficient for the simulation</a:t>
              </a:r>
            </a:p>
            <a:p>
              <a:r>
                <a:rPr lang="en-US" b="1" dirty="0">
                  <a:latin typeface="Palatino Linotype" panose="02040502050505030304" pitchFamily="18" charset="0"/>
                </a:rPr>
                <a:t>(Time-implicit)</a:t>
              </a:r>
            </a:p>
          </p:txBody>
        </p:sp>
      </p:grpSp>
      <p:sp>
        <p:nvSpPr>
          <p:cNvPr id="37" name="TextBox 36">
            <a:extLst>
              <a:ext uri="{FF2B5EF4-FFF2-40B4-BE49-F238E27FC236}">
                <a16:creationId xmlns:a16="http://schemas.microsoft.com/office/drawing/2014/main" id="{028D5402-947E-4757-8698-20FEFE9643CC}"/>
              </a:ext>
            </a:extLst>
          </p:cNvPr>
          <p:cNvSpPr txBox="1"/>
          <p:nvPr/>
        </p:nvSpPr>
        <p:spPr>
          <a:xfrm>
            <a:off x="199884" y="136525"/>
            <a:ext cx="8867916" cy="830997"/>
          </a:xfrm>
          <a:prstGeom prst="rect">
            <a:avLst/>
          </a:prstGeom>
          <a:noFill/>
        </p:spPr>
        <p:txBody>
          <a:bodyPr wrap="square">
            <a:spAutoFit/>
          </a:bodyPr>
          <a:lstStyle/>
          <a:p>
            <a:r>
              <a:rPr lang="fr-FR" sz="2400" b="1" dirty="0">
                <a:latin typeface="Palatino Linotype" panose="02040502050505030304" pitchFamily="18" charset="0"/>
              </a:rPr>
              <a:t>Formulation of the MP </a:t>
            </a:r>
            <a:r>
              <a:rPr lang="fr-FR" sz="2400" b="1" dirty="0" err="1">
                <a:latin typeface="Palatino Linotype" panose="02040502050505030304" pitchFamily="18" charset="0"/>
              </a:rPr>
              <a:t>Probability</a:t>
            </a:r>
            <a:r>
              <a:rPr lang="fr-FR" sz="2400" b="1" dirty="0">
                <a:latin typeface="Palatino Linotype" panose="02040502050505030304" pitchFamily="18" charset="0"/>
              </a:rPr>
              <a:t> </a:t>
            </a:r>
            <a:r>
              <a:rPr lang="fr-FR" sz="2400" b="1" dirty="0" err="1">
                <a:latin typeface="Palatino Linotype" panose="02040502050505030304" pitchFamily="18" charset="0"/>
              </a:rPr>
              <a:t>Vector</a:t>
            </a:r>
            <a:r>
              <a:rPr lang="fr-FR" sz="2400" b="1" dirty="0">
                <a:latin typeface="Palatino Linotype" panose="02040502050505030304" pitchFamily="18" charset="0"/>
              </a:rPr>
              <a:t> </a:t>
            </a:r>
          </a:p>
          <a:p>
            <a:r>
              <a:rPr lang="fr-FR" sz="2400" b="1" dirty="0">
                <a:latin typeface="Palatino Linotype" panose="02040502050505030304" pitchFamily="18" charset="0"/>
              </a:rPr>
              <a:t>≈ </a:t>
            </a:r>
            <a:r>
              <a:rPr lang="fr-FR" sz="2400" b="1" dirty="0" err="1">
                <a:latin typeface="Palatino Linotype" panose="02040502050505030304" pitchFamily="18" charset="0"/>
              </a:rPr>
              <a:t>Gravitational</a:t>
            </a:r>
            <a:r>
              <a:rPr lang="fr-FR" sz="2400" b="1" dirty="0">
                <a:latin typeface="Palatino Linotype" panose="02040502050505030304" pitchFamily="18" charset="0"/>
              </a:rPr>
              <a:t>/Surface Attraction Forces ?</a:t>
            </a:r>
          </a:p>
        </p:txBody>
      </p:sp>
      <p:sp>
        <p:nvSpPr>
          <p:cNvPr id="40" name="TextBox 39">
            <a:extLst>
              <a:ext uri="{FF2B5EF4-FFF2-40B4-BE49-F238E27FC236}">
                <a16:creationId xmlns:a16="http://schemas.microsoft.com/office/drawing/2014/main" id="{4DC860A2-5A59-43E5-9ED9-B69908C703C3}"/>
              </a:ext>
            </a:extLst>
          </p:cNvPr>
          <p:cNvSpPr txBox="1"/>
          <p:nvPr/>
        </p:nvSpPr>
        <p:spPr>
          <a:xfrm>
            <a:off x="199884" y="4210493"/>
            <a:ext cx="8867916" cy="1477328"/>
          </a:xfrm>
          <a:prstGeom prst="rect">
            <a:avLst/>
          </a:prstGeom>
          <a:noFill/>
        </p:spPr>
        <p:txBody>
          <a:bodyPr wrap="square">
            <a:spAutoFit/>
          </a:bodyPr>
          <a:lstStyle/>
          <a:p>
            <a:pPr marL="285750" indent="-285750">
              <a:buFont typeface="Arial" panose="020B0604020202020204" pitchFamily="34" charset="0"/>
              <a:buChar char="•"/>
            </a:pPr>
            <a:r>
              <a:rPr lang="fr-FR" b="1" dirty="0" err="1">
                <a:latin typeface="Palatino Linotype" panose="02040502050505030304" pitchFamily="18" charset="0"/>
              </a:rPr>
              <a:t>Coarser</a:t>
            </a:r>
            <a:r>
              <a:rPr lang="fr-FR" b="1" dirty="0">
                <a:latin typeface="Palatino Linotype" panose="02040502050505030304" pitchFamily="18" charset="0"/>
              </a:rPr>
              <a:t> </a:t>
            </a:r>
            <a:r>
              <a:rPr lang="fr-FR" b="1" dirty="0" err="1">
                <a:latin typeface="Palatino Linotype" panose="02040502050505030304" pitchFamily="18" charset="0"/>
              </a:rPr>
              <a:t>Feed</a:t>
            </a:r>
            <a:r>
              <a:rPr lang="fr-FR" b="1" dirty="0">
                <a:latin typeface="Palatino Linotype" panose="02040502050505030304" pitchFamily="18" charset="0"/>
              </a:rPr>
              <a:t> &gt; </a:t>
            </a:r>
            <a:r>
              <a:rPr lang="fr-FR" b="1" dirty="0" err="1">
                <a:latin typeface="Palatino Linotype" panose="02040502050505030304" pitchFamily="18" charset="0"/>
              </a:rPr>
              <a:t>Abnormal</a:t>
            </a:r>
            <a:r>
              <a:rPr lang="fr-FR" b="1" dirty="0">
                <a:latin typeface="Palatino Linotype" panose="02040502050505030304" pitchFamily="18" charset="0"/>
              </a:rPr>
              <a:t> </a:t>
            </a:r>
            <a:r>
              <a:rPr lang="fr-FR" b="1" dirty="0" err="1">
                <a:latin typeface="Palatino Linotype" panose="02040502050505030304" pitchFamily="18" charset="0"/>
              </a:rPr>
              <a:t>Breakage</a:t>
            </a:r>
            <a:r>
              <a:rPr lang="fr-FR" b="1" dirty="0">
                <a:latin typeface="Palatino Linotype" panose="02040502050505030304" pitchFamily="18" charset="0"/>
              </a:rPr>
              <a:t> &gt; </a:t>
            </a:r>
            <a:r>
              <a:rPr lang="fr-FR" b="1" dirty="0" err="1">
                <a:latin typeface="Palatino Linotype" panose="02040502050505030304" pitchFamily="18" charset="0"/>
              </a:rPr>
              <a:t>Preferential</a:t>
            </a:r>
            <a:r>
              <a:rPr lang="fr-FR" b="1" dirty="0">
                <a:latin typeface="Palatino Linotype" panose="02040502050505030304" pitchFamily="18" charset="0"/>
              </a:rPr>
              <a:t> </a:t>
            </a:r>
            <a:r>
              <a:rPr lang="fr-FR" b="1" dirty="0" err="1">
                <a:latin typeface="Palatino Linotype" panose="02040502050505030304" pitchFamily="18" charset="0"/>
              </a:rPr>
              <a:t>Breakage</a:t>
            </a:r>
            <a:r>
              <a:rPr lang="fr-FR" b="1" dirty="0">
                <a:latin typeface="Palatino Linotype" panose="02040502050505030304" pitchFamily="18" charset="0"/>
              </a:rPr>
              <a:t> of Fines </a:t>
            </a:r>
          </a:p>
          <a:p>
            <a:r>
              <a:rPr lang="fr-FR" b="1" dirty="0">
                <a:latin typeface="Palatino Linotype" panose="02040502050505030304" pitchFamily="18" charset="0"/>
              </a:rPr>
              <a:t>	&gt; Surface Attraction Forces &gt; </a:t>
            </a:r>
            <a:r>
              <a:rPr lang="fr-FR" b="1" dirty="0" err="1">
                <a:latin typeface="Palatino Linotype" panose="02040502050505030304" pitchFamily="18" charset="0"/>
              </a:rPr>
              <a:t>Higher</a:t>
            </a:r>
            <a:r>
              <a:rPr lang="fr-FR" b="1" dirty="0">
                <a:latin typeface="Palatino Linotype" panose="02040502050505030304" pitchFamily="18" charset="0"/>
              </a:rPr>
              <a:t> ‘n’ values</a:t>
            </a:r>
          </a:p>
          <a:p>
            <a:pPr marL="285750" indent="-285750">
              <a:buFont typeface="Arial" panose="020B0604020202020204" pitchFamily="34" charset="0"/>
              <a:buChar char="•"/>
            </a:pPr>
            <a:endParaRPr lang="fr-FR" b="1" dirty="0">
              <a:latin typeface="Palatino Linotype" panose="02040502050505030304" pitchFamily="18" charset="0"/>
            </a:endParaRPr>
          </a:p>
          <a:p>
            <a:pPr marL="285750" indent="-285750">
              <a:buFont typeface="Arial" panose="020B0604020202020204" pitchFamily="34" charset="0"/>
              <a:buChar char="•"/>
            </a:pPr>
            <a:r>
              <a:rPr lang="fr-FR" b="1" dirty="0" err="1">
                <a:latin typeface="Palatino Linotype" panose="02040502050505030304" pitchFamily="18" charset="0"/>
              </a:rPr>
              <a:t>Finer</a:t>
            </a:r>
            <a:r>
              <a:rPr lang="fr-FR" b="1" dirty="0">
                <a:latin typeface="Palatino Linotype" panose="02040502050505030304" pitchFamily="18" charset="0"/>
              </a:rPr>
              <a:t> </a:t>
            </a:r>
            <a:r>
              <a:rPr lang="fr-FR" b="1" dirty="0" err="1">
                <a:latin typeface="Palatino Linotype" panose="02040502050505030304" pitchFamily="18" charset="0"/>
              </a:rPr>
              <a:t>Feed</a:t>
            </a:r>
            <a:r>
              <a:rPr lang="fr-FR" b="1" dirty="0">
                <a:latin typeface="Palatino Linotype" panose="02040502050505030304" pitchFamily="18" charset="0"/>
              </a:rPr>
              <a:t> &gt; Normal </a:t>
            </a:r>
            <a:r>
              <a:rPr lang="fr-FR" b="1" dirty="0" err="1">
                <a:latin typeface="Palatino Linotype" panose="02040502050505030304" pitchFamily="18" charset="0"/>
              </a:rPr>
              <a:t>Breakage</a:t>
            </a:r>
            <a:r>
              <a:rPr lang="fr-FR" b="1" dirty="0">
                <a:latin typeface="Palatino Linotype" panose="02040502050505030304" pitchFamily="18" charset="0"/>
              </a:rPr>
              <a:t> &gt; No </a:t>
            </a:r>
            <a:r>
              <a:rPr lang="fr-FR" b="1" dirty="0" err="1">
                <a:latin typeface="Palatino Linotype" panose="02040502050505030304" pitchFamily="18" charset="0"/>
              </a:rPr>
              <a:t>preferential</a:t>
            </a:r>
            <a:r>
              <a:rPr lang="fr-FR" b="1" dirty="0">
                <a:latin typeface="Palatino Linotype" panose="02040502050505030304" pitchFamily="18" charset="0"/>
              </a:rPr>
              <a:t> </a:t>
            </a:r>
            <a:r>
              <a:rPr lang="fr-FR" b="1" dirty="0" err="1">
                <a:latin typeface="Palatino Linotype" panose="02040502050505030304" pitchFamily="18" charset="0"/>
              </a:rPr>
              <a:t>breakage</a:t>
            </a:r>
            <a:endParaRPr lang="fr-FR" b="1" dirty="0">
              <a:latin typeface="Palatino Linotype" panose="02040502050505030304" pitchFamily="18" charset="0"/>
            </a:endParaRPr>
          </a:p>
          <a:p>
            <a:r>
              <a:rPr lang="fr-FR" b="1" dirty="0">
                <a:latin typeface="Palatino Linotype" panose="02040502050505030304" pitchFamily="18" charset="0"/>
              </a:rPr>
              <a:t>	&gt; </a:t>
            </a:r>
            <a:r>
              <a:rPr lang="fr-FR" b="1" dirty="0" err="1">
                <a:latin typeface="Palatino Linotype" panose="02040502050505030304" pitchFamily="18" charset="0"/>
              </a:rPr>
              <a:t>Gravitational</a:t>
            </a:r>
            <a:r>
              <a:rPr lang="fr-FR" b="1" dirty="0">
                <a:latin typeface="Palatino Linotype" panose="02040502050505030304" pitchFamily="18" charset="0"/>
              </a:rPr>
              <a:t> Attraction Forces &gt; </a:t>
            </a:r>
            <a:r>
              <a:rPr lang="fr-FR" b="1" dirty="0" err="1">
                <a:latin typeface="Palatino Linotype" panose="02040502050505030304" pitchFamily="18" charset="0"/>
              </a:rPr>
              <a:t>Lower</a:t>
            </a:r>
            <a:r>
              <a:rPr lang="fr-FR" b="1" dirty="0">
                <a:latin typeface="Palatino Linotype" panose="02040502050505030304" pitchFamily="18" charset="0"/>
              </a:rPr>
              <a:t> ‘n’ values</a:t>
            </a:r>
          </a:p>
        </p:txBody>
      </p:sp>
    </p:spTree>
    <p:extLst>
      <p:ext uri="{BB962C8B-B14F-4D97-AF65-F5344CB8AC3E}">
        <p14:creationId xmlns:p14="http://schemas.microsoft.com/office/powerpoint/2010/main" val="3588470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39B3A007-50F1-42BA-B6B7-D8FAD12FE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5122506"/>
            <a:ext cx="1735494" cy="1735494"/>
          </a:xfrm>
          <a:prstGeom prst="rect">
            <a:avLst/>
          </a:prstGeom>
        </p:spPr>
      </p:pic>
      <p:grpSp>
        <p:nvGrpSpPr>
          <p:cNvPr id="24" name="Group 23">
            <a:extLst>
              <a:ext uri="{FF2B5EF4-FFF2-40B4-BE49-F238E27FC236}">
                <a16:creationId xmlns:a16="http://schemas.microsoft.com/office/drawing/2014/main" id="{3EFE894E-4EE2-4A83-91F3-5B2F4038A552}"/>
              </a:ext>
            </a:extLst>
          </p:cNvPr>
          <p:cNvGrpSpPr/>
          <p:nvPr/>
        </p:nvGrpSpPr>
        <p:grpSpPr>
          <a:xfrm>
            <a:off x="308187" y="136525"/>
            <a:ext cx="8527625" cy="2815362"/>
            <a:chOff x="191910" y="1919342"/>
            <a:chExt cx="8527625" cy="2815362"/>
          </a:xfrm>
        </p:grpSpPr>
        <p:grpSp>
          <p:nvGrpSpPr>
            <p:cNvPr id="20" name="Group 19">
              <a:extLst>
                <a:ext uri="{FF2B5EF4-FFF2-40B4-BE49-F238E27FC236}">
                  <a16:creationId xmlns:a16="http://schemas.microsoft.com/office/drawing/2014/main" id="{FBF03ECA-8A00-4B23-BACA-B5DCC95EC6E9}"/>
                </a:ext>
              </a:extLst>
            </p:cNvPr>
            <p:cNvGrpSpPr/>
            <p:nvPr/>
          </p:nvGrpSpPr>
          <p:grpSpPr>
            <a:xfrm>
              <a:off x="191910" y="1919342"/>
              <a:ext cx="4227430" cy="2723679"/>
              <a:chOff x="211399" y="2191356"/>
              <a:chExt cx="4918494" cy="3398618"/>
            </a:xfrm>
          </p:grpSpPr>
          <p:pic>
            <p:nvPicPr>
              <p:cNvPr id="18" name="Picture 17">
                <a:extLst>
                  <a:ext uri="{FF2B5EF4-FFF2-40B4-BE49-F238E27FC236}">
                    <a16:creationId xmlns:a16="http://schemas.microsoft.com/office/drawing/2014/main" id="{C5165EA4-5F9E-475B-A809-D526FCD9C68D}"/>
                  </a:ext>
                </a:extLst>
              </p:cNvPr>
              <p:cNvPicPr/>
              <p:nvPr/>
            </p:nvPicPr>
            <p:blipFill rotWithShape="1">
              <a:blip r:embed="rId3" cstate="print">
                <a:extLst>
                  <a:ext uri="{28A0092B-C50C-407E-A947-70E740481C1C}">
                    <a14:useLocalDpi xmlns:a14="http://schemas.microsoft.com/office/drawing/2010/main" val="0"/>
                  </a:ext>
                </a:extLst>
              </a:blip>
              <a:srcRect l="4995" r="7900"/>
              <a:stretch/>
            </p:blipFill>
            <p:spPr bwMode="auto">
              <a:xfrm>
                <a:off x="211399" y="2191356"/>
                <a:ext cx="4918494" cy="2475288"/>
              </a:xfrm>
              <a:prstGeom prst="rect">
                <a:avLst/>
              </a:prstGeom>
              <a:noFill/>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E8EEF157-9610-476D-8885-F928E9B3A5E3}"/>
                  </a:ext>
                </a:extLst>
              </p:cNvPr>
              <p:cNvSpPr txBox="1"/>
              <p:nvPr/>
            </p:nvSpPr>
            <p:spPr>
              <a:xfrm>
                <a:off x="427461" y="4666644"/>
                <a:ext cx="4579545"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Palatino Linotype" panose="02040502050505030304" pitchFamily="18" charset="0"/>
                  </a:rPr>
                  <a:t>Grinding the mixture of coarse and fine particles: A narrow range of ‘n’ is sufficient</a:t>
                </a:r>
              </a:p>
            </p:txBody>
          </p:sp>
        </p:grpSp>
        <p:grpSp>
          <p:nvGrpSpPr>
            <p:cNvPr id="23" name="Group 22">
              <a:extLst>
                <a:ext uri="{FF2B5EF4-FFF2-40B4-BE49-F238E27FC236}">
                  <a16:creationId xmlns:a16="http://schemas.microsoft.com/office/drawing/2014/main" id="{73F1E725-E580-4A97-9D21-D04F64733C05}"/>
                </a:ext>
              </a:extLst>
            </p:cNvPr>
            <p:cNvGrpSpPr/>
            <p:nvPr/>
          </p:nvGrpSpPr>
          <p:grpSpPr>
            <a:xfrm>
              <a:off x="4572000" y="1919342"/>
              <a:ext cx="4147535" cy="2815362"/>
              <a:chOff x="4572000" y="1919342"/>
              <a:chExt cx="4147535" cy="2815362"/>
            </a:xfrm>
          </p:grpSpPr>
          <p:pic>
            <p:nvPicPr>
              <p:cNvPr id="21" name="Picture 20">
                <a:extLst>
                  <a:ext uri="{FF2B5EF4-FFF2-40B4-BE49-F238E27FC236}">
                    <a16:creationId xmlns:a16="http://schemas.microsoft.com/office/drawing/2014/main" id="{5EEE23CA-C7ED-4D15-9C8F-5486089A0F3B}"/>
                  </a:ext>
                </a:extLst>
              </p:cNvPr>
              <p:cNvPicPr/>
              <p:nvPr/>
            </p:nvPicPr>
            <p:blipFill rotWithShape="1">
              <a:blip r:embed="rId4" cstate="print">
                <a:extLst>
                  <a:ext uri="{28A0092B-C50C-407E-A947-70E740481C1C}">
                    <a14:useLocalDpi xmlns:a14="http://schemas.microsoft.com/office/drawing/2010/main" val="0"/>
                  </a:ext>
                </a:extLst>
              </a:blip>
              <a:srcRect l="6122" r="7907"/>
              <a:stretch/>
            </p:blipFill>
            <p:spPr bwMode="auto">
              <a:xfrm>
                <a:off x="4572000" y="1919342"/>
                <a:ext cx="4088765" cy="1833880"/>
              </a:xfrm>
              <a:prstGeom prst="rect">
                <a:avLst/>
              </a:prstGeom>
              <a:noFill/>
              <a:ln>
                <a:no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8CF5EEB4-9371-4668-907D-96336B5248EB}"/>
                  </a:ext>
                </a:extLst>
              </p:cNvPr>
              <p:cNvSpPr txBox="1"/>
              <p:nvPr/>
            </p:nvSpPr>
            <p:spPr>
              <a:xfrm>
                <a:off x="4783431" y="3811374"/>
                <a:ext cx="3936104"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Palatino Linotype" panose="02040502050505030304" pitchFamily="18" charset="0"/>
                  </a:rPr>
                  <a:t>Planetary Ball Milling of Feldspar: Arbitrary n and Breakage Distribution Functions</a:t>
                </a:r>
              </a:p>
            </p:txBody>
          </p:sp>
        </p:grpSp>
      </p:grpSp>
      <p:pic>
        <p:nvPicPr>
          <p:cNvPr id="25" name="Picture 24">
            <a:extLst>
              <a:ext uri="{FF2B5EF4-FFF2-40B4-BE49-F238E27FC236}">
                <a16:creationId xmlns:a16="http://schemas.microsoft.com/office/drawing/2014/main" id="{8D34470C-6BFF-45BB-99B1-A5E10E1B031C}"/>
              </a:ext>
            </a:extLst>
          </p:cNvPr>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7487" y="3199155"/>
            <a:ext cx="4608830" cy="2252980"/>
          </a:xfrm>
          <a:prstGeom prst="rect">
            <a:avLst/>
          </a:prstGeom>
          <a:noFill/>
        </p:spPr>
      </p:pic>
      <p:sp>
        <p:nvSpPr>
          <p:cNvPr id="27" name="TextBox 26">
            <a:extLst>
              <a:ext uri="{FF2B5EF4-FFF2-40B4-BE49-F238E27FC236}">
                <a16:creationId xmlns:a16="http://schemas.microsoft.com/office/drawing/2014/main" id="{58A725F1-5978-4D20-BF39-75ED147161D7}"/>
              </a:ext>
            </a:extLst>
          </p:cNvPr>
          <p:cNvSpPr txBox="1"/>
          <p:nvPr/>
        </p:nvSpPr>
        <p:spPr>
          <a:xfrm>
            <a:off x="493892" y="5374868"/>
            <a:ext cx="6723654" cy="120032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Palatino Linotype" panose="02040502050505030304" pitchFamily="18" charset="0"/>
              </a:rPr>
              <a:t>A power function between the number of successive breakage events and grinding time</a:t>
            </a:r>
          </a:p>
          <a:p>
            <a:pPr marL="285750" indent="-285750">
              <a:buFont typeface="Arial" panose="020B0604020202020204" pitchFamily="34" charset="0"/>
              <a:buChar char="•"/>
            </a:pPr>
            <a:r>
              <a:rPr lang="en-US" b="1" dirty="0">
                <a:latin typeface="Palatino Linotype" panose="02040502050505030304" pitchFamily="18" charset="0"/>
              </a:rPr>
              <a:t>Time-explicit algorithm : &gt;2 Experimental PSDs must be simulated, because 2 parameters in the function !!!</a:t>
            </a:r>
          </a:p>
        </p:txBody>
      </p:sp>
    </p:spTree>
    <p:extLst>
      <p:ext uri="{BB962C8B-B14F-4D97-AF65-F5344CB8AC3E}">
        <p14:creationId xmlns:p14="http://schemas.microsoft.com/office/powerpoint/2010/main" val="1260457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022" y="136525"/>
            <a:ext cx="8851037" cy="5139869"/>
          </a:xfrm>
          <a:prstGeom prst="rect">
            <a:avLst/>
          </a:prstGeom>
          <a:noFill/>
        </p:spPr>
        <p:txBody>
          <a:bodyPr wrap="square" rtlCol="0">
            <a:spAutoFit/>
          </a:bodyPr>
          <a:lstStyle/>
          <a:p>
            <a:r>
              <a:rPr lang="fr-FR" sz="2400" b="1" dirty="0">
                <a:latin typeface="Palatino Linotype" panose="02040502050505030304" pitchFamily="18" charset="0"/>
              </a:rPr>
              <a:t>Conclusions</a:t>
            </a:r>
          </a:p>
          <a:p>
            <a:endParaRPr lang="fr-FR" sz="2400" b="1" dirty="0">
              <a:latin typeface="Palatino Linotype" panose="02040502050505030304" pitchFamily="18" charset="0"/>
            </a:endParaRPr>
          </a:p>
          <a:p>
            <a:pPr marL="285750" indent="-285750">
              <a:buFont typeface="Arial" panose="020B0604020202020204" pitchFamily="34" charset="0"/>
              <a:buChar char="•"/>
            </a:pPr>
            <a:r>
              <a:rPr lang="en-US" sz="2000" b="1" dirty="0">
                <a:latin typeface="Palatino Linotype" panose="02040502050505030304" pitchFamily="18" charset="0"/>
              </a:rPr>
              <a:t>A computational algorithm coupled with a pseudo-matrix model to accurately simulate the PSDs of different grinding mills. </a:t>
            </a:r>
          </a:p>
          <a:p>
            <a:endParaRPr lang="en-US" sz="2000" b="1" dirty="0">
              <a:latin typeface="Palatino Linotype" panose="02040502050505030304" pitchFamily="18" charset="0"/>
            </a:endParaRPr>
          </a:p>
          <a:p>
            <a:pPr marL="285750" indent="-285750">
              <a:buFont typeface="Arial" panose="020B0604020202020204" pitchFamily="34" charset="0"/>
              <a:buChar char="•"/>
            </a:pPr>
            <a:r>
              <a:rPr lang="en-US" sz="2000" b="1" dirty="0">
                <a:latin typeface="Palatino Linotype" panose="02040502050505030304" pitchFamily="18" charset="0"/>
              </a:rPr>
              <a:t>The evolution of PSDs at grinding may be due to the surface/gravitational attraction forces. </a:t>
            </a:r>
          </a:p>
          <a:p>
            <a:pPr marL="285750" indent="-285750">
              <a:buFont typeface="Arial" panose="020B0604020202020204" pitchFamily="34" charset="0"/>
              <a:buChar char="•"/>
            </a:pPr>
            <a:endParaRPr lang="en-US" sz="2000" b="1" dirty="0">
              <a:latin typeface="Palatino Linotype" panose="02040502050505030304" pitchFamily="18" charset="0"/>
            </a:endParaRPr>
          </a:p>
          <a:p>
            <a:pPr marL="285750" indent="-285750">
              <a:buFont typeface="Arial" panose="020B0604020202020204" pitchFamily="34" charset="0"/>
              <a:buChar char="•"/>
            </a:pPr>
            <a:r>
              <a:rPr lang="en-US" sz="2000" b="1" dirty="0">
                <a:latin typeface="Palatino Linotype" panose="02040502050505030304" pitchFamily="18" charset="0"/>
              </a:rPr>
              <a:t>The algorithm work with few parameters which can be also irrelevant to the mill feed and mill environment. </a:t>
            </a:r>
          </a:p>
          <a:p>
            <a:endParaRPr lang="en-US" sz="2000" b="1" dirty="0">
              <a:latin typeface="Palatino Linotype" panose="02040502050505030304" pitchFamily="18" charset="0"/>
            </a:endParaRPr>
          </a:p>
          <a:p>
            <a:pPr marL="285750" indent="-285750">
              <a:buFont typeface="Arial" panose="020B0604020202020204" pitchFamily="34" charset="0"/>
              <a:buChar char="•"/>
            </a:pPr>
            <a:r>
              <a:rPr lang="en-US" sz="2000" b="1" dirty="0">
                <a:latin typeface="Palatino Linotype" panose="02040502050505030304" pitchFamily="18" charset="0"/>
              </a:rPr>
              <a:t>A short-time grinding test will be sufficient to execute the time-implicit algorithm if abnormal breakage effects are reduced or eliminated.</a:t>
            </a:r>
          </a:p>
          <a:p>
            <a:pPr marL="285750" indent="-285750">
              <a:buFont typeface="Arial" panose="020B0604020202020204" pitchFamily="34" charset="0"/>
              <a:buChar char="•"/>
            </a:pPr>
            <a:endParaRPr lang="en-US" sz="2000" b="1" dirty="0">
              <a:latin typeface="Palatino Linotype" panose="02040502050505030304" pitchFamily="18" charset="0"/>
            </a:endParaRPr>
          </a:p>
          <a:p>
            <a:pPr marL="285750" indent="-285750">
              <a:buFont typeface="Arial" panose="020B0604020202020204" pitchFamily="34" charset="0"/>
              <a:buChar char="•"/>
            </a:pPr>
            <a:r>
              <a:rPr lang="en-US" sz="2000" b="1" dirty="0">
                <a:latin typeface="Palatino Linotype" panose="02040502050505030304" pitchFamily="18" charset="0"/>
              </a:rPr>
              <a:t>Running the time-explicit algorithm requires the simulation and further evaluation of 2 or more experimental PSDs. </a:t>
            </a:r>
            <a:endParaRPr lang="fr-FR" sz="2800" b="1" dirty="0" err="1">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956B2551-7022-4F24-98F0-98B63A6B5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506" y="5122506"/>
            <a:ext cx="1735494" cy="1735494"/>
          </a:xfrm>
          <a:prstGeom prst="rect">
            <a:avLst/>
          </a:prstGeom>
        </p:spPr>
      </p:pic>
    </p:spTree>
    <p:extLst>
      <p:ext uri="{BB962C8B-B14F-4D97-AF65-F5344CB8AC3E}">
        <p14:creationId xmlns:p14="http://schemas.microsoft.com/office/powerpoint/2010/main" val="1235145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TotalTime>
  <Words>841</Words>
  <Application>Microsoft Office PowerPoint</Application>
  <PresentationFormat>On-screen Show (4:3)</PresentationFormat>
  <Paragraphs>109</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Cambria Math</vt:lpstr>
      <vt:lpstr>Courier New</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Mahmut Camalan</cp:lastModifiedBy>
  <cp:revision>48</cp:revision>
  <dcterms:created xsi:type="dcterms:W3CDTF">2017-05-27T02:37:01Z</dcterms:created>
  <dcterms:modified xsi:type="dcterms:W3CDTF">2021-02-24T15:24:45Z</dcterms:modified>
</cp:coreProperties>
</file>