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65" r:id="rId3"/>
    <p:sldId id="258" r:id="rId4"/>
    <p:sldId id="273" r:id="rId5"/>
    <p:sldId id="266" r:id="rId6"/>
    <p:sldId id="267" r:id="rId7"/>
    <p:sldId id="268" r:id="rId8"/>
    <p:sldId id="269" r:id="rId9"/>
    <p:sldId id="270" r:id="rId10"/>
    <p:sldId id="261" r:id="rId11"/>
    <p:sldId id="271" r:id="rId12"/>
    <p:sldId id="274" r:id="rId13"/>
    <p:sldId id="272" r:id="rId14"/>
    <p:sldId id="275" r:id="rId15"/>
    <p:sldId id="262"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94" autoAdjust="0"/>
  </p:normalViewPr>
  <p:slideViewPr>
    <p:cSldViewPr snapToGrid="0">
      <p:cViewPr varScale="1">
        <p:scale>
          <a:sx n="79" d="100"/>
          <a:sy n="79" d="100"/>
        </p:scale>
        <p:origin x="157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477C0-21B5-40B7-931C-9237A88815D9}" type="datetimeFigureOut">
              <a:rPr lang="en-US" smtClean="0"/>
              <a:t>3/9/2021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141BD-5057-418F-9E6D-FA6106A85727}" type="slidenum">
              <a:rPr lang="en-US" smtClean="0"/>
              <a:t>‹#›</a:t>
            </a:fld>
            <a:endParaRPr lang="en-US"/>
          </a:p>
        </p:txBody>
      </p:sp>
    </p:spTree>
    <p:extLst>
      <p:ext uri="{BB962C8B-B14F-4D97-AF65-F5344CB8AC3E}">
        <p14:creationId xmlns:p14="http://schemas.microsoft.com/office/powerpoint/2010/main" val="423463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141BD-5057-418F-9E6D-FA6106A85727}" type="slidenum">
              <a:rPr lang="en-US" smtClean="0"/>
              <a:t>1</a:t>
            </a:fld>
            <a:endParaRPr lang="en-US"/>
          </a:p>
        </p:txBody>
      </p:sp>
    </p:spTree>
    <p:extLst>
      <p:ext uri="{BB962C8B-B14F-4D97-AF65-F5344CB8AC3E}">
        <p14:creationId xmlns:p14="http://schemas.microsoft.com/office/powerpoint/2010/main" val="333493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oscillating grid flotation (OGC) and Reflux flotation cells</a:t>
            </a:r>
          </a:p>
        </p:txBody>
      </p:sp>
      <p:sp>
        <p:nvSpPr>
          <p:cNvPr id="4" name="Slide Number Placeholder 3"/>
          <p:cNvSpPr>
            <a:spLocks noGrp="1"/>
          </p:cNvSpPr>
          <p:nvPr>
            <p:ph type="sldNum" sz="quarter" idx="10"/>
          </p:nvPr>
        </p:nvSpPr>
        <p:spPr/>
        <p:txBody>
          <a:bodyPr/>
          <a:lstStyle/>
          <a:p>
            <a:fld id="{D01141BD-5057-418F-9E6D-FA6106A85727}" type="slidenum">
              <a:rPr lang="en-US" smtClean="0"/>
              <a:t>5</a:t>
            </a:fld>
            <a:endParaRPr lang="en-US"/>
          </a:p>
        </p:txBody>
      </p:sp>
    </p:spTree>
    <p:extLst>
      <p:ext uri="{BB962C8B-B14F-4D97-AF65-F5344CB8AC3E}">
        <p14:creationId xmlns:p14="http://schemas.microsoft.com/office/powerpoint/2010/main" val="3013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pretty sure most of you are </a:t>
            </a:r>
            <a:r>
              <a:rPr lang="en-US" dirty="0" err="1"/>
              <a:t>familari</a:t>
            </a:r>
            <a:r>
              <a:rPr lang="en-US" dirty="0"/>
              <a:t> with</a:t>
            </a:r>
            <a:r>
              <a:rPr lang="en-US" baseline="0" dirty="0"/>
              <a:t> </a:t>
            </a:r>
            <a:r>
              <a:rPr lang="en-US" baseline="0" dirty="0" err="1"/>
              <a:t>mineralogcal</a:t>
            </a:r>
            <a:r>
              <a:rPr lang="en-US" baseline="0" dirty="0"/>
              <a:t> tools such as MLA, </a:t>
            </a:r>
            <a:r>
              <a:rPr lang="en-US" baseline="0" dirty="0" err="1"/>
              <a:t>TSCan</a:t>
            </a:r>
            <a:r>
              <a:rPr lang="en-US" baseline="0" dirty="0"/>
              <a:t>, QEMSCAN….</a:t>
            </a:r>
            <a:endParaRPr lang="en-US" dirty="0"/>
          </a:p>
          <a:p>
            <a:r>
              <a:rPr lang="en-US" dirty="0"/>
              <a:t>Concept</a:t>
            </a:r>
            <a:r>
              <a:rPr lang="en-US" baseline="0" dirty="0"/>
              <a:t> of MLA: EDS+SEM: Energy-dispersive X-ray spectroscopy</a:t>
            </a:r>
          </a:p>
          <a:p>
            <a:r>
              <a:rPr lang="en-US" baseline="0" dirty="0"/>
              <a:t>Sample preparation and how it must be representative …………………………Results in an overestimation of LD</a:t>
            </a:r>
          </a:p>
          <a:p>
            <a:r>
              <a:rPr lang="en-US" baseline="0" dirty="0"/>
              <a:t>Aggregation of fine particles </a:t>
            </a:r>
            <a:endParaRPr lang="en-US" dirty="0"/>
          </a:p>
          <a:p>
            <a:endParaRPr lang="en-US" dirty="0"/>
          </a:p>
        </p:txBody>
      </p:sp>
      <p:sp>
        <p:nvSpPr>
          <p:cNvPr id="4" name="Slide Number Placeholder 3"/>
          <p:cNvSpPr>
            <a:spLocks noGrp="1"/>
          </p:cNvSpPr>
          <p:nvPr>
            <p:ph type="sldNum" sz="quarter" idx="10"/>
          </p:nvPr>
        </p:nvSpPr>
        <p:spPr/>
        <p:txBody>
          <a:bodyPr/>
          <a:lstStyle/>
          <a:p>
            <a:fld id="{D01141BD-5057-418F-9E6D-FA6106A85727}" type="slidenum">
              <a:rPr lang="en-US" smtClean="0"/>
              <a:t>6</a:t>
            </a:fld>
            <a:endParaRPr lang="en-US"/>
          </a:p>
        </p:txBody>
      </p:sp>
    </p:spTree>
    <p:extLst>
      <p:ext uri="{BB962C8B-B14F-4D97-AF65-F5344CB8AC3E}">
        <p14:creationId xmlns:p14="http://schemas.microsoft.com/office/powerpoint/2010/main" val="292625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Replacing the ubiquitous cyclone cluster with </a:t>
            </a:r>
            <a:r>
              <a:rPr lang="en-US" sz="1200" b="0" i="1" u="none" strike="noStrike" kern="1200" dirty="0">
                <a:solidFill>
                  <a:schemeClr val="tx1"/>
                </a:solidFill>
                <a:effectLst/>
                <a:latin typeface="+mn-lt"/>
                <a:ea typeface="+mn-ea"/>
                <a:cs typeface="+mn-cs"/>
              </a:rPr>
              <a:t>Stack </a:t>
            </a:r>
            <a:r>
              <a:rPr lang="en-US" sz="1200" b="0" i="1" u="none" strike="noStrike" kern="1200" dirty="0" err="1">
                <a:solidFill>
                  <a:schemeClr val="tx1"/>
                </a:solidFill>
                <a:effectLst/>
                <a:latin typeface="+mn-lt"/>
                <a:ea typeface="+mn-ea"/>
                <a:cs typeface="+mn-cs"/>
              </a:rPr>
              <a:t>Sizer</a:t>
            </a:r>
            <a:r>
              <a:rPr lang="en-US" sz="1200" b="0" i="0" u="none" strike="noStrike" kern="1200" dirty="0">
                <a:solidFill>
                  <a:schemeClr val="tx1"/>
                </a:solidFill>
                <a:effectLst/>
                <a:latin typeface="+mn-lt"/>
                <a:ea typeface="+mn-ea"/>
                <a:cs typeface="+mn-cs"/>
              </a:rPr>
              <a:t> screens creates additional capacity, improved mineral recovery and a simultaneous reduction in power consumption. He said that payback ranges from two to seven months, based on sixteen case studies where before and after audits were performed, replacing cyclones with Stack </a:t>
            </a:r>
            <a:r>
              <a:rPr lang="en-US" sz="1200" b="0" i="0" u="none" strike="noStrike" kern="1200" dirty="0" err="1">
                <a:solidFill>
                  <a:schemeClr val="tx1"/>
                </a:solidFill>
                <a:effectLst/>
                <a:latin typeface="+mn-lt"/>
                <a:ea typeface="+mn-ea"/>
                <a:cs typeface="+mn-cs"/>
              </a:rPr>
              <a:t>Sizers</a:t>
            </a:r>
            <a:r>
              <a:rPr lang="en-US" sz="1200" b="0" i="0" u="none" strike="noStrike"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D01141BD-5057-418F-9E6D-FA6106A85727}" type="slidenum">
              <a:rPr lang="en-US" smtClean="0"/>
              <a:t>7</a:t>
            </a:fld>
            <a:endParaRPr lang="en-US"/>
          </a:p>
        </p:txBody>
      </p:sp>
    </p:spTree>
    <p:extLst>
      <p:ext uri="{BB962C8B-B14F-4D97-AF65-F5344CB8AC3E}">
        <p14:creationId xmlns:p14="http://schemas.microsoft.com/office/powerpoint/2010/main" val="31128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positive sides of each process: </a:t>
            </a:r>
          </a:p>
          <a:p>
            <a:r>
              <a:rPr lang="en-US" dirty="0"/>
              <a:t>Water consumption, energy, technology availability, sustainability, environmental impacts,</a:t>
            </a:r>
            <a:r>
              <a:rPr lang="en-US" baseline="0" dirty="0"/>
              <a:t> </a:t>
            </a:r>
            <a:r>
              <a:rPr lang="en-US" dirty="0"/>
              <a:t> </a:t>
            </a:r>
          </a:p>
        </p:txBody>
      </p:sp>
      <p:sp>
        <p:nvSpPr>
          <p:cNvPr id="4" name="Slide Number Placeholder 3"/>
          <p:cNvSpPr>
            <a:spLocks noGrp="1"/>
          </p:cNvSpPr>
          <p:nvPr>
            <p:ph type="sldNum" sz="quarter" idx="10"/>
          </p:nvPr>
        </p:nvSpPr>
        <p:spPr/>
        <p:txBody>
          <a:bodyPr/>
          <a:lstStyle/>
          <a:p>
            <a:fld id="{D01141BD-5057-418F-9E6D-FA6106A85727}" type="slidenum">
              <a:rPr lang="en-US" smtClean="0"/>
              <a:t>8</a:t>
            </a:fld>
            <a:endParaRPr lang="en-US"/>
          </a:p>
        </p:txBody>
      </p:sp>
    </p:spTree>
    <p:extLst>
      <p:ext uri="{BB962C8B-B14F-4D97-AF65-F5344CB8AC3E}">
        <p14:creationId xmlns:p14="http://schemas.microsoft.com/office/powerpoint/2010/main" val="112884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of quartz (Geo Discoveries, Australia) </a:t>
            </a:r>
          </a:p>
          <a:p>
            <a:r>
              <a:rPr lang="en-US" dirty="0"/>
              <a:t>different locking textures (simple, A and complex B) </a:t>
            </a:r>
          </a:p>
        </p:txBody>
      </p:sp>
      <p:sp>
        <p:nvSpPr>
          <p:cNvPr id="4" name="Slide Number Placeholder 3"/>
          <p:cNvSpPr>
            <a:spLocks noGrp="1"/>
          </p:cNvSpPr>
          <p:nvPr>
            <p:ph type="sldNum" sz="quarter" idx="10"/>
          </p:nvPr>
        </p:nvSpPr>
        <p:spPr/>
        <p:txBody>
          <a:bodyPr/>
          <a:lstStyle/>
          <a:p>
            <a:fld id="{D01141BD-5057-418F-9E6D-FA6106A85727}" type="slidenum">
              <a:rPr lang="en-US" smtClean="0"/>
              <a:t>11</a:t>
            </a:fld>
            <a:endParaRPr lang="en-US"/>
          </a:p>
        </p:txBody>
      </p:sp>
    </p:spTree>
    <p:extLst>
      <p:ext uri="{BB962C8B-B14F-4D97-AF65-F5344CB8AC3E}">
        <p14:creationId xmlns:p14="http://schemas.microsoft.com/office/powerpoint/2010/main" val="78486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assanzadeh@gmx.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mailto:hassan76@hzdr.de"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de/url?sa=i&amp;rct=j&amp;q=&amp;esrc=s&amp;source=images&amp;cd=&amp;cad=rja&amp;uact=8&amp;ved=0ahUKEwj9z92vm7LZAhVDKFAKHc2ZCK0QjRwIBw&amp;url=https://www.911metallurgist.com/blog/different-types-of-flotation-cells&amp;psig=AOvVaw1TB33xsDSiVZ743Q-M75dx&amp;ust=1519137732972999" TargetMode="External"/><Relationship Id="rId3" Type="http://schemas.openxmlformats.org/officeDocument/2006/relationships/hyperlink" Target="https://www.google.de/url?sa=i&amp;rct=j&amp;q=&amp;esrc=s&amp;source=images&amp;cd=&amp;cad=rja&amp;uact=8&amp;ved=0ahUKEwihvo_kmbLZAhVDJFAKHcXADKIQjRwIBw&amp;url=http://www.wright-brothers.org/History_Wing/History_of_the_Airplane/History_of_the_Airplane_Intro/History_of_the_Airplane_Intro.htm&amp;psig=AOvVaw3_L2ZIZ9Uelh_KDWueFQdV&amp;ust=1519137299400649" TargetMode="External"/><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google.de/url?sa=i&amp;rct=j&amp;q=&amp;esrc=s&amp;source=images&amp;cd=&amp;cad=rja&amp;uact=8&amp;ved=0ahUKEwjPy9_FmrLZAhWJbFAKHfcsAIQQjRwIBw&amp;url=https://www.911metallurgist.com/froth-flotation-principles/&amp;psig=AOvVaw0CoyfKPzrC0vhy7UkFq5Y2&amp;ust=1519137494649711"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g"/><Relationship Id="rId7"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640" y="2987886"/>
            <a:ext cx="8430260" cy="3385542"/>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Ahmad Hassanzadeh</a:t>
            </a:r>
            <a:r>
              <a:rPr lang="it-IT" b="1" baseline="30000" dirty="0">
                <a:latin typeface="Palatino Linotype" panose="02040502050505030304" pitchFamily="18" charset="0"/>
              </a:rPr>
              <a:t>1,</a:t>
            </a:r>
            <a:r>
              <a:rPr lang="it-IT" b="1" dirty="0">
                <a:latin typeface="Palatino Linotype" panose="02040502050505030304" pitchFamily="18" charset="0"/>
              </a:rPr>
              <a:t>*, Mehdi Safari</a:t>
            </a:r>
            <a:r>
              <a:rPr lang="it-IT" b="1" baseline="30000" dirty="0">
                <a:latin typeface="Palatino Linotype" panose="02040502050505030304" pitchFamily="18" charset="0"/>
              </a:rPr>
              <a:t>2</a:t>
            </a:r>
            <a:r>
              <a:rPr lang="it-IT" b="1" dirty="0">
                <a:latin typeface="Palatino Linotype" panose="02040502050505030304" pitchFamily="18" charset="0"/>
              </a:rPr>
              <a:t>, and Duong H</a:t>
            </a:r>
            <a:r>
              <a:rPr lang="en-US" altLang="zh-CN" b="1" dirty="0" err="1">
                <a:latin typeface="Palatino Linotype" panose="02040502050505030304" pitchFamily="18" charset="0"/>
              </a:rPr>
              <a:t>uu</a:t>
            </a:r>
            <a:r>
              <a:rPr lang="it-IT" b="1" dirty="0">
                <a:latin typeface="Palatino Linotype" panose="02040502050505030304" pitchFamily="18" charset="0"/>
              </a:rPr>
              <a:t> Hoang</a:t>
            </a:r>
            <a:r>
              <a:rPr lang="it-IT" b="1" baseline="30000" dirty="0">
                <a:latin typeface="Palatino Linotype" panose="02040502050505030304" pitchFamily="18" charset="0"/>
              </a:rPr>
              <a:t>3</a:t>
            </a: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pPr algn="just"/>
            <a:r>
              <a:rPr lang="en-US" sz="1600" baseline="30000" dirty="0">
                <a:latin typeface="Palatino Linotype" panose="02040502050505030304" pitchFamily="18" charset="0"/>
              </a:rPr>
              <a:t>1</a:t>
            </a:r>
            <a:r>
              <a:rPr lang="en-US" sz="1600" dirty="0">
                <a:latin typeface="Palatino Linotype" panose="02040502050505030304" pitchFamily="18" charset="0"/>
              </a:rPr>
              <a:t> Ahmad </a:t>
            </a:r>
            <a:r>
              <a:rPr lang="en-US" sz="1600" dirty="0" err="1">
                <a:latin typeface="Palatino Linotype" panose="02040502050505030304" pitchFamily="18" charset="0"/>
              </a:rPr>
              <a:t>Hassanzadeh</a:t>
            </a:r>
            <a:r>
              <a:rPr lang="en-US" sz="1600" dirty="0">
                <a:latin typeface="Palatino Linotype" panose="02040502050505030304" pitchFamily="18" charset="0"/>
              </a:rPr>
              <a:t>, Independent  Scholar,  Am  </a:t>
            </a:r>
            <a:r>
              <a:rPr lang="en-US" sz="1600" dirty="0" err="1">
                <a:latin typeface="Palatino Linotype" panose="02040502050505030304" pitchFamily="18" charset="0"/>
              </a:rPr>
              <a:t>Apostelhof</a:t>
            </a:r>
            <a:r>
              <a:rPr lang="en-US" sz="1600" dirty="0">
                <a:latin typeface="Palatino Linotype" panose="02040502050505030304" pitchFamily="18" charset="0"/>
              </a:rPr>
              <a:t>  7A,  50226  </a:t>
            </a:r>
            <a:r>
              <a:rPr lang="en-US" sz="1600" dirty="0" err="1">
                <a:latin typeface="Palatino Linotype" panose="02040502050505030304" pitchFamily="18" charset="0"/>
              </a:rPr>
              <a:t>Frechen</a:t>
            </a:r>
            <a:r>
              <a:rPr lang="en-US" sz="1600" dirty="0">
                <a:latin typeface="Palatino Linotype" panose="02040502050505030304" pitchFamily="18" charset="0"/>
              </a:rPr>
              <a:t>,  North  Rhine-Westphalia,  Germany; </a:t>
            </a:r>
            <a:endParaRPr lang="fr-FR" sz="1600" dirty="0">
              <a:latin typeface="Palatino Linotype" panose="02040502050505030304" pitchFamily="18" charset="0"/>
            </a:endParaRPr>
          </a:p>
          <a:p>
            <a:pPr algn="just"/>
            <a:r>
              <a:rPr lang="en-US" sz="1600" baseline="30000" dirty="0">
                <a:latin typeface="Palatino Linotype" panose="02040502050505030304" pitchFamily="18" charset="0"/>
              </a:rPr>
              <a:t>2</a:t>
            </a:r>
            <a:r>
              <a:rPr lang="en-US" sz="1600" dirty="0">
                <a:latin typeface="Palatino Linotype" panose="02040502050505030304" pitchFamily="18" charset="0"/>
              </a:rPr>
              <a:t> Mehdi Safari, Centre for Minerals Research, Department of Chemical Engineering, University of Cape Town, Private Bag </a:t>
            </a:r>
            <a:r>
              <a:rPr lang="en-US" sz="1600" dirty="0" err="1">
                <a:latin typeface="Palatino Linotype" panose="02040502050505030304" pitchFamily="18" charset="0"/>
              </a:rPr>
              <a:t>Rondebosch</a:t>
            </a:r>
            <a:r>
              <a:rPr lang="en-US" sz="1600" dirty="0">
                <a:latin typeface="Palatino Linotype" panose="02040502050505030304" pitchFamily="18" charset="0"/>
              </a:rPr>
              <a:t>, Cape Town 7700, South Africa. </a:t>
            </a:r>
          </a:p>
          <a:p>
            <a:pPr algn="just"/>
            <a:r>
              <a:rPr lang="en-US" sz="1600" baseline="30000" dirty="0">
                <a:latin typeface="Palatino Linotype" panose="02040502050505030304" pitchFamily="18" charset="0"/>
              </a:rPr>
              <a:t>3</a:t>
            </a:r>
            <a:r>
              <a:rPr lang="en-US" sz="1600" dirty="0">
                <a:latin typeface="Palatino Linotype" panose="02040502050505030304" pitchFamily="18" charset="0"/>
              </a:rPr>
              <a:t> </a:t>
            </a:r>
            <a:r>
              <a:rPr lang="en-US" sz="1600" dirty="0" err="1">
                <a:latin typeface="Palatino Linotype" panose="02040502050505030304" pitchFamily="18" charset="0"/>
              </a:rPr>
              <a:t>Maelgwyn</a:t>
            </a:r>
            <a:r>
              <a:rPr lang="en-US" sz="1600" dirty="0">
                <a:latin typeface="Palatino Linotype" panose="02040502050505030304" pitchFamily="18" charset="0"/>
              </a:rPr>
              <a:t> Mineral Services Ltd,  Ty  </a:t>
            </a:r>
            <a:r>
              <a:rPr lang="en-US" sz="1600" dirty="0" err="1">
                <a:latin typeface="Palatino Linotype" panose="02040502050505030304" pitchFamily="18" charset="0"/>
              </a:rPr>
              <a:t>Maelgwyn</a:t>
            </a:r>
            <a:r>
              <a:rPr lang="en-US" sz="1600" dirty="0">
                <a:latin typeface="Palatino Linotype" panose="02040502050505030304" pitchFamily="18" charset="0"/>
              </a:rPr>
              <a:t>, 1A  Gower  Road, </a:t>
            </a:r>
            <a:r>
              <a:rPr lang="en-US" sz="1600" dirty="0" err="1">
                <a:latin typeface="Palatino Linotype" panose="02040502050505030304" pitchFamily="18" charset="0"/>
              </a:rPr>
              <a:t>Cathays</a:t>
            </a:r>
            <a:r>
              <a:rPr lang="en-US" sz="1600" dirty="0">
                <a:latin typeface="Palatino Linotype" panose="02040502050505030304" pitchFamily="18" charset="0"/>
              </a:rPr>
              <a:t>, Cardiff, CF24  4PA, United Kingdom;</a:t>
            </a:r>
            <a:endParaRPr lang="fr-FR" sz="1600" dirty="0">
              <a:latin typeface="Palatino Linotype" panose="02040502050505030304" pitchFamily="18" charset="0"/>
            </a:endParaRPr>
          </a:p>
          <a:p>
            <a:endParaRPr lang="en-US" sz="1400" b="1"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a:latin typeface="Palatino Linotype" panose="02040502050505030304" pitchFamily="18" charset="0"/>
                <a:hlinkClick r:id="rId3"/>
              </a:rPr>
              <a:t>a.hassanzadeh@gmx.de</a:t>
            </a:r>
            <a:r>
              <a:rPr lang="en-US" sz="1400" dirty="0">
                <a:latin typeface="Palatino Linotype" panose="02040502050505030304" pitchFamily="18" charset="0"/>
              </a:rPr>
              <a:t> </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75128E28-B78B-4CB0-BD16-5B07558D5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1036"/>
            <a:ext cx="9144000" cy="3717036"/>
          </a:xfrm>
          <a:prstGeom prst="rect">
            <a:avLst/>
          </a:prstGeom>
        </p:spPr>
      </p:pic>
      <p:sp>
        <p:nvSpPr>
          <p:cNvPr id="2" name="Rectangle 1"/>
          <p:cNvSpPr/>
          <p:nvPr/>
        </p:nvSpPr>
        <p:spPr>
          <a:xfrm>
            <a:off x="3810" y="2131425"/>
            <a:ext cx="9011920" cy="707886"/>
          </a:xfrm>
          <a:prstGeom prst="rect">
            <a:avLst/>
          </a:prstGeom>
        </p:spPr>
        <p:txBody>
          <a:bodyPr wrap="square">
            <a:spAutoFit/>
          </a:bodyPr>
          <a:lstStyle/>
          <a:p>
            <a:pPr algn="ctr"/>
            <a:r>
              <a:rPr lang="en-US" sz="2000" b="1" dirty="0"/>
              <a:t>Fine,  coarse  and  fine-coarse  particle  flotation  in mineral  processing  with  a  particular  focus  on  the  technological assessments</a:t>
            </a:r>
          </a:p>
        </p:txBody>
      </p:sp>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9B3A007-50F1-42BA-B6B7-D8FAD12F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6288"/>
            <a:ext cx="5699760" cy="38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2"/>
            <a:ext cx="9105900" cy="1046440"/>
          </a:xfrm>
          <a:prstGeom prst="rect">
            <a:avLst/>
          </a:prstGeom>
          <a:noFill/>
        </p:spPr>
        <p:txBody>
          <a:bodyPr wrap="square" rtlCol="0">
            <a:spAutoFit/>
          </a:bodyPr>
          <a:lstStyle/>
          <a:p>
            <a:r>
              <a:rPr lang="en-US" sz="4400" b="1" dirty="0">
                <a:latin typeface="Times New Roman" pitchFamily="18" charset="0"/>
                <a:cs typeface="Times New Roman" pitchFamily="18" charset="0"/>
              </a:rPr>
              <a:t>Advantages of pneumatic cells</a:t>
            </a:r>
          </a:p>
          <a:p>
            <a:endParaRPr lang="en-US" b="1" dirty="0"/>
          </a:p>
        </p:txBody>
      </p:sp>
      <p:sp>
        <p:nvSpPr>
          <p:cNvPr id="2" name="TextBox 1"/>
          <p:cNvSpPr txBox="1"/>
          <p:nvPr/>
        </p:nvSpPr>
        <p:spPr>
          <a:xfrm>
            <a:off x="-74930" y="843196"/>
            <a:ext cx="9418320" cy="1938992"/>
          </a:xfrm>
          <a:prstGeom prst="rect">
            <a:avLst/>
          </a:prstGeom>
          <a:noFill/>
        </p:spPr>
        <p:txBody>
          <a:bodyPr wrap="square" rtlCol="0">
            <a:spAutoFit/>
          </a:bodyPr>
          <a:lstStyle/>
          <a:p>
            <a:pPr marL="285750" indent="-285750">
              <a:buFont typeface="Wingdings" pitchFamily="2" charset="2"/>
              <a:buChar char="q"/>
            </a:pPr>
            <a:r>
              <a:rPr lang="en-US" sz="2400" dirty="0">
                <a:latin typeface="Times New Roman" pitchFamily="18" charset="0"/>
                <a:cs typeface="Times New Roman" pitchFamily="18" charset="0"/>
              </a:rPr>
              <a:t> Very short slurry residence time </a:t>
            </a:r>
          </a:p>
          <a:p>
            <a:pPr marL="285750" indent="-285750">
              <a:buFont typeface="Wingdings" pitchFamily="2" charset="2"/>
              <a:buChar char="q"/>
            </a:pPr>
            <a:r>
              <a:rPr lang="en-US" sz="2400" dirty="0">
                <a:latin typeface="Times New Roman" pitchFamily="18" charset="0"/>
                <a:cs typeface="Times New Roman" pitchFamily="18" charset="0"/>
              </a:rPr>
              <a:t> Relatively small bubble sizes </a:t>
            </a:r>
          </a:p>
          <a:p>
            <a:pPr marL="285750" indent="-285750">
              <a:buFont typeface="Wingdings" pitchFamily="2" charset="2"/>
              <a:buChar char="q"/>
            </a:pPr>
            <a:r>
              <a:rPr lang="en-US" sz="2400" dirty="0">
                <a:latin typeface="Times New Roman" pitchFamily="18" charset="0"/>
                <a:cs typeface="Times New Roman" pitchFamily="18" charset="0"/>
              </a:rPr>
              <a:t> Fast kinetic rate and froth washing ability (low entrainment) </a:t>
            </a:r>
          </a:p>
          <a:p>
            <a:pPr marL="285750" indent="-285750">
              <a:buFont typeface="Wingdings" pitchFamily="2" charset="2"/>
              <a:buChar char="q"/>
            </a:pPr>
            <a:r>
              <a:rPr lang="en-US" sz="2400" dirty="0">
                <a:latin typeface="Times New Roman" pitchFamily="18" charset="0"/>
                <a:cs typeface="Times New Roman" pitchFamily="18" charset="0"/>
              </a:rPr>
              <a:t> No agitation part leading to reduction of energy consumption</a:t>
            </a:r>
          </a:p>
          <a:p>
            <a:pPr marL="285750" indent="-285750">
              <a:buFont typeface="Wingdings" pitchFamily="2" charset="2"/>
              <a:buChar char="q"/>
            </a:pPr>
            <a:r>
              <a:rPr lang="en-US" sz="2400" dirty="0">
                <a:latin typeface="Times New Roman" pitchFamily="18" charset="0"/>
                <a:cs typeface="Times New Roman" pitchFamily="18" charset="0"/>
              </a:rPr>
              <a:t> Simple installation, coupled with high throughputs</a:t>
            </a:r>
          </a:p>
        </p:txBody>
      </p:sp>
    </p:spTree>
    <p:extLst>
      <p:ext uri="{BB962C8B-B14F-4D97-AF65-F5344CB8AC3E}">
        <p14:creationId xmlns:p14="http://schemas.microsoft.com/office/powerpoint/2010/main" val="88561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 y="1442787"/>
            <a:ext cx="3770630" cy="519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2"/>
            <a:ext cx="9105900" cy="1046440"/>
          </a:xfrm>
          <a:prstGeom prst="rect">
            <a:avLst/>
          </a:prstGeom>
          <a:noFill/>
        </p:spPr>
        <p:txBody>
          <a:bodyPr wrap="square" rtlCol="0">
            <a:spAutoFit/>
          </a:bodyPr>
          <a:lstStyle/>
          <a:p>
            <a:r>
              <a:rPr lang="en-US" sz="4400" b="1" dirty="0">
                <a:latin typeface="Times New Roman" pitchFamily="18" charset="0"/>
                <a:cs typeface="Times New Roman" pitchFamily="18" charset="0"/>
              </a:rPr>
              <a:t>Coarse flotation </a:t>
            </a:r>
            <a:r>
              <a:rPr lang="en-US" sz="3600" b="1" dirty="0">
                <a:latin typeface="Times New Roman" pitchFamily="18" charset="0"/>
                <a:cs typeface="Times New Roman" pitchFamily="18" charset="0"/>
              </a:rPr>
              <a:t>(</a:t>
            </a:r>
            <a:r>
              <a:rPr lang="en-US" sz="3600" u="sng" dirty="0" err="1">
                <a:latin typeface="Times New Roman" pitchFamily="18" charset="0"/>
                <a:cs typeface="Times New Roman" pitchFamily="18" charset="0"/>
              </a:rPr>
              <a:t>HydroFloat</a:t>
            </a:r>
            <a:r>
              <a:rPr lang="en-US" sz="3600" u="sng" baseline="30000" dirty="0" err="1">
                <a:latin typeface="Times New Roman" pitchFamily="18" charset="0"/>
                <a:cs typeface="Times New Roman" pitchFamily="18" charset="0"/>
              </a:rPr>
              <a:t>TM</a:t>
            </a:r>
            <a:r>
              <a:rPr lang="en-US" sz="3600" b="1" dirty="0">
                <a:latin typeface="Times New Roman" pitchFamily="18" charset="0"/>
                <a:cs typeface="Times New Roman" pitchFamily="18" charset="0"/>
              </a:rPr>
              <a:t>)</a:t>
            </a:r>
          </a:p>
          <a:p>
            <a:endParaRPr lang="en-US" b="1"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940940"/>
            <a:ext cx="5029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1733" y="1917570"/>
            <a:ext cx="2159739" cy="69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51893" y="4818614"/>
            <a:ext cx="3256084" cy="369332"/>
          </a:xfrm>
          <a:prstGeom prst="rect">
            <a:avLst/>
          </a:prstGeom>
        </p:spPr>
        <p:txBody>
          <a:bodyPr wrap="none">
            <a:spAutoFit/>
          </a:bodyPr>
          <a:lstStyle/>
          <a:p>
            <a:r>
              <a:rPr lang="en-US" dirty="0" err="1">
                <a:latin typeface="Times New Roman" pitchFamily="18" charset="0"/>
                <a:cs typeface="Times New Roman" pitchFamily="18" charset="0"/>
              </a:rPr>
              <a:t>Fosu</a:t>
            </a:r>
            <a:r>
              <a:rPr lang="en-US" dirty="0">
                <a:latin typeface="Times New Roman" pitchFamily="18" charset="0"/>
                <a:cs typeface="Times New Roman" pitchFamily="18" charset="0"/>
              </a:rPr>
              <a:t> et al. 77(2015), Miner. Eng.</a:t>
            </a:r>
          </a:p>
        </p:txBody>
      </p:sp>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6700" y="864897"/>
            <a:ext cx="4752340" cy="400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52800" y="5342140"/>
            <a:ext cx="3881120" cy="1323439"/>
          </a:xfrm>
          <a:prstGeom prst="rect">
            <a:avLst/>
          </a:prstGeom>
        </p:spPr>
        <p:txBody>
          <a:bodyPr wrap="square">
            <a:spAutoFit/>
          </a:bodyPr>
          <a:lstStyle/>
          <a:p>
            <a:pPr marL="285750" indent="-285750">
              <a:buFont typeface="Wingdings" pitchFamily="2" charset="2"/>
              <a:buChar char="q"/>
            </a:pPr>
            <a:r>
              <a:rPr lang="en-US" sz="2000" dirty="0">
                <a:latin typeface="Times" pitchFamily="18" charset="0"/>
                <a:cs typeface="Times" pitchFamily="18" charset="0"/>
              </a:rPr>
              <a:t>Potash  (Canada),  </a:t>
            </a:r>
          </a:p>
          <a:p>
            <a:pPr marL="285750" indent="-285750">
              <a:buFont typeface="Wingdings" pitchFamily="2" charset="2"/>
              <a:buChar char="q"/>
            </a:pPr>
            <a:r>
              <a:rPr lang="en-US" sz="2000" dirty="0">
                <a:latin typeface="Times" pitchFamily="18" charset="0"/>
                <a:cs typeface="Times" pitchFamily="18" charset="0"/>
              </a:rPr>
              <a:t>Coal,  vermiculite  (U.S.A.) </a:t>
            </a:r>
          </a:p>
          <a:p>
            <a:pPr marL="285750" indent="-285750">
              <a:buFont typeface="Wingdings" pitchFamily="2" charset="2"/>
              <a:buChar char="q"/>
            </a:pPr>
            <a:r>
              <a:rPr lang="en-US" sz="2000" dirty="0" err="1">
                <a:latin typeface="Times" pitchFamily="18" charset="0"/>
                <a:cs typeface="Times" pitchFamily="18" charset="0"/>
              </a:rPr>
              <a:t>Spodumene</a:t>
            </a:r>
            <a:r>
              <a:rPr lang="en-US" sz="2000" dirty="0">
                <a:latin typeface="Times" pitchFamily="18" charset="0"/>
                <a:cs typeface="Times" pitchFamily="18" charset="0"/>
              </a:rPr>
              <a:t> (Australia) </a:t>
            </a:r>
          </a:p>
          <a:p>
            <a:pPr marL="285750" indent="-285750">
              <a:buFont typeface="Wingdings" pitchFamily="2" charset="2"/>
              <a:buChar char="q"/>
            </a:pPr>
            <a:r>
              <a:rPr lang="en-US" sz="2000" dirty="0">
                <a:latin typeface="Times" pitchFamily="18" charset="0"/>
                <a:cs typeface="Times" pitchFamily="18" charset="0"/>
              </a:rPr>
              <a:t>Diamonds (Canada)</a:t>
            </a:r>
          </a:p>
        </p:txBody>
      </p:sp>
    </p:spTree>
    <p:extLst>
      <p:ext uri="{BB962C8B-B14F-4D97-AF65-F5344CB8AC3E}">
        <p14:creationId xmlns:p14="http://schemas.microsoft.com/office/powerpoint/2010/main" val="15942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956B2551-7022-4F24-98F0-98B63A6B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931" y="625139"/>
            <a:ext cx="3728067" cy="3347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2"/>
            <a:ext cx="9105900" cy="1046440"/>
          </a:xfrm>
          <a:prstGeom prst="rect">
            <a:avLst/>
          </a:prstGeom>
          <a:noFill/>
        </p:spPr>
        <p:txBody>
          <a:bodyPr wrap="square" rtlCol="0">
            <a:spAutoFit/>
          </a:bodyPr>
          <a:lstStyle/>
          <a:p>
            <a:r>
              <a:rPr lang="en-US" sz="4400" b="1" dirty="0">
                <a:latin typeface="Times New Roman" pitchFamily="18" charset="0"/>
                <a:cs typeface="Times New Roman" pitchFamily="18" charset="0"/>
              </a:rPr>
              <a:t>Coarse flotation </a:t>
            </a:r>
            <a:r>
              <a:rPr lang="en-US" sz="3600" b="1" dirty="0">
                <a:latin typeface="Times New Roman" pitchFamily="18" charset="0"/>
                <a:cs typeface="Times New Roman" pitchFamily="18" charset="0"/>
              </a:rPr>
              <a:t>(</a:t>
            </a:r>
            <a:r>
              <a:rPr lang="en-US" sz="3600" u="sng" dirty="0">
                <a:latin typeface="Times New Roman" pitchFamily="18" charset="0"/>
                <a:cs typeface="Times New Roman" pitchFamily="18" charset="0"/>
              </a:rPr>
              <a:t>Flash: </a:t>
            </a:r>
            <a:r>
              <a:rPr lang="en-US" sz="3600" u="sng" dirty="0" err="1">
                <a:latin typeface="Times New Roman" pitchFamily="18" charset="0"/>
                <a:cs typeface="Times New Roman" pitchFamily="18" charset="0"/>
              </a:rPr>
              <a:t>SkimAir</a:t>
            </a:r>
            <a:r>
              <a:rPr lang="en-US" sz="3600" u="sng" dirty="0">
                <a:latin typeface="Times New Roman" pitchFamily="18" charset="0"/>
                <a:cs typeface="Times New Roman" pitchFamily="18" charset="0"/>
              </a:rPr>
              <a:t>®</a:t>
            </a:r>
            <a:r>
              <a:rPr lang="en-US" sz="3600" b="1" dirty="0">
                <a:latin typeface="Times New Roman" pitchFamily="18" charset="0"/>
                <a:cs typeface="Times New Roman" pitchFamily="18" charset="0"/>
              </a:rPr>
              <a:t>)</a:t>
            </a:r>
          </a:p>
          <a:p>
            <a:endParaRPr lang="en-US" b="1" dirty="0"/>
          </a:p>
        </p:txBody>
      </p:sp>
      <p:sp>
        <p:nvSpPr>
          <p:cNvPr id="2" name="Rectangle 1"/>
          <p:cNvSpPr/>
          <p:nvPr/>
        </p:nvSpPr>
        <p:spPr>
          <a:xfrm>
            <a:off x="5650204" y="4037734"/>
            <a:ext cx="3516604" cy="369332"/>
          </a:xfrm>
          <a:prstGeom prst="rect">
            <a:avLst/>
          </a:prstGeom>
        </p:spPr>
        <p:txBody>
          <a:bodyPr wrap="none">
            <a:spAutoFit/>
          </a:bodyPr>
          <a:lstStyle/>
          <a:p>
            <a:r>
              <a:rPr lang="en-US" dirty="0" err="1">
                <a:latin typeface="Times New Roman" pitchFamily="18" charset="0"/>
                <a:cs typeface="Times New Roman" pitchFamily="18" charset="0"/>
              </a:rPr>
              <a:t>Newcombe</a:t>
            </a:r>
            <a:r>
              <a:rPr lang="en-US" dirty="0">
                <a:latin typeface="Times New Roman" pitchFamily="18" charset="0"/>
                <a:cs typeface="Times New Roman" pitchFamily="18" charset="0"/>
              </a:rPr>
              <a:t> et al., 2012, Miner, Eng.</a:t>
            </a:r>
          </a:p>
        </p:txBody>
      </p:sp>
      <p:sp>
        <p:nvSpPr>
          <p:cNvPr id="4" name="Rectangle 3"/>
          <p:cNvSpPr/>
          <p:nvPr/>
        </p:nvSpPr>
        <p:spPr>
          <a:xfrm>
            <a:off x="101598" y="1083953"/>
            <a:ext cx="5314333" cy="4801314"/>
          </a:xfrm>
          <a:prstGeom prst="rect">
            <a:avLst/>
          </a:prstGeom>
        </p:spPr>
        <p:txBody>
          <a:bodyPr wrap="square">
            <a:spAutoFit/>
          </a:bodyPr>
          <a:lstStyle/>
          <a:p>
            <a:pPr marL="285750" indent="-285750" algn="just">
              <a:buFont typeface="Wingdings" pitchFamily="2" charset="2"/>
              <a:buChar char="q"/>
            </a:pPr>
            <a:r>
              <a:rPr lang="en-US" dirty="0">
                <a:latin typeface="Times" pitchFamily="18" charset="0"/>
                <a:cs typeface="Times" pitchFamily="18" charset="0"/>
              </a:rPr>
              <a:t>Designed to avoid over-grinding of the valuable dense sulfide minerals in circulating load </a:t>
            </a:r>
          </a:p>
          <a:p>
            <a:pPr algn="just"/>
            <a:endParaRPr lang="en-US" dirty="0">
              <a:latin typeface="Times" pitchFamily="18" charset="0"/>
              <a:cs typeface="Times" pitchFamily="18" charset="0"/>
            </a:endParaRPr>
          </a:p>
          <a:p>
            <a:pPr marL="285750" indent="-285750" algn="just">
              <a:buFont typeface="Wingdings" pitchFamily="2" charset="2"/>
              <a:buChar char="q"/>
            </a:pPr>
            <a:r>
              <a:rPr lang="en-US" dirty="0">
                <a:latin typeface="Times" pitchFamily="18" charset="0"/>
                <a:cs typeface="Times" pitchFamily="18" charset="0"/>
              </a:rPr>
              <a:t>Minimizes over-grinding, enhances overall recovery,  increases  mill  throughput  and  improves  dewatering</a:t>
            </a:r>
          </a:p>
          <a:p>
            <a:pPr marL="285750" indent="-285750" algn="just">
              <a:buFont typeface="Wingdings" pitchFamily="2" charset="2"/>
              <a:buChar char="q"/>
            </a:pPr>
            <a:endParaRPr lang="en-US" dirty="0">
              <a:latin typeface="Times" pitchFamily="18" charset="0"/>
              <a:cs typeface="Times" pitchFamily="18" charset="0"/>
            </a:endParaRPr>
          </a:p>
          <a:p>
            <a:pPr marL="285750" indent="-285750" algn="just">
              <a:buFont typeface="Wingdings" pitchFamily="2" charset="2"/>
              <a:buChar char="q"/>
            </a:pPr>
            <a:r>
              <a:rPr lang="en-US" dirty="0">
                <a:latin typeface="Times" pitchFamily="18" charset="0"/>
                <a:cs typeface="Times" pitchFamily="18" charset="0"/>
              </a:rPr>
              <a:t>Processing complex ores containing coarse (-212+38 </a:t>
            </a:r>
            <a:r>
              <a:rPr lang="en-US" dirty="0" err="1">
                <a:latin typeface="Times" pitchFamily="18" charset="0"/>
                <a:cs typeface="Times" pitchFamily="18" charset="0"/>
              </a:rPr>
              <a:t>μm</a:t>
            </a:r>
            <a:r>
              <a:rPr lang="en-US" dirty="0">
                <a:latin typeface="Times" pitchFamily="18" charset="0"/>
                <a:cs typeface="Times" pitchFamily="18" charset="0"/>
              </a:rPr>
              <a:t>) or free gold</a:t>
            </a:r>
          </a:p>
          <a:p>
            <a:pPr marL="285750" indent="-285750" algn="just">
              <a:buFont typeface="Wingdings" pitchFamily="2" charset="2"/>
              <a:buChar char="q"/>
            </a:pPr>
            <a:endParaRPr lang="en-US" dirty="0">
              <a:latin typeface="Times" pitchFamily="18" charset="0"/>
              <a:cs typeface="Times" pitchFamily="18" charset="0"/>
            </a:endParaRPr>
          </a:p>
          <a:p>
            <a:pPr marL="285750" indent="-285750" algn="just">
              <a:buFont typeface="Wingdings" pitchFamily="2" charset="2"/>
              <a:buChar char="q"/>
            </a:pPr>
            <a:r>
              <a:rPr lang="en-US" dirty="0" err="1">
                <a:latin typeface="Times" pitchFamily="18" charset="0"/>
                <a:cs typeface="Times" pitchFamily="18" charset="0"/>
              </a:rPr>
              <a:t>Hydrocyclone</a:t>
            </a:r>
            <a:r>
              <a:rPr lang="en-US" dirty="0">
                <a:latin typeface="Times" pitchFamily="18" charset="0"/>
                <a:cs typeface="Times" pitchFamily="18" charset="0"/>
              </a:rPr>
              <a:t>  underflow with high slurry % solids (up to 70%) is the flash flotation feed and its tailings recirculate into the grinding unit</a:t>
            </a:r>
          </a:p>
          <a:p>
            <a:pPr marL="285750" indent="-285750" algn="just">
              <a:buFont typeface="Wingdings" pitchFamily="2" charset="2"/>
              <a:buChar char="q"/>
            </a:pPr>
            <a:endParaRPr lang="en-US" dirty="0">
              <a:latin typeface="Times" pitchFamily="18" charset="0"/>
              <a:cs typeface="Times" pitchFamily="18" charset="0"/>
            </a:endParaRPr>
          </a:p>
          <a:p>
            <a:pPr marL="285750" indent="-285750" algn="just">
              <a:buFont typeface="Wingdings" pitchFamily="2" charset="2"/>
              <a:buChar char="q"/>
            </a:pPr>
            <a:r>
              <a:rPr lang="en-US" dirty="0">
                <a:latin typeface="Times" pitchFamily="18" charset="0"/>
                <a:cs typeface="Times" pitchFamily="18" charset="0"/>
              </a:rPr>
              <a:t>Minimal contact time of particles with reagents and almost no conditioning stage prior  to  the flotation</a:t>
            </a:r>
          </a:p>
          <a:p>
            <a:pPr marL="285750" indent="-285750" algn="just">
              <a:buFont typeface="Wingdings" pitchFamily="2" charset="2"/>
              <a:buChar char="q"/>
            </a:pPr>
            <a:endParaRPr lang="en-US" dirty="0">
              <a:latin typeface="Times" pitchFamily="18" charset="0"/>
              <a:cs typeface="Times" pitchFamily="18" charset="0"/>
            </a:endParaRPr>
          </a:p>
        </p:txBody>
      </p:sp>
    </p:spTree>
    <p:extLst>
      <p:ext uri="{BB962C8B-B14F-4D97-AF65-F5344CB8AC3E}">
        <p14:creationId xmlns:p14="http://schemas.microsoft.com/office/powerpoint/2010/main" val="181453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35657"/>
            <a:ext cx="6146801" cy="531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2"/>
            <a:ext cx="9105900" cy="1046440"/>
          </a:xfrm>
          <a:prstGeom prst="rect">
            <a:avLst/>
          </a:prstGeom>
          <a:noFill/>
        </p:spPr>
        <p:txBody>
          <a:bodyPr wrap="square" rtlCol="0">
            <a:spAutoFit/>
          </a:bodyPr>
          <a:lstStyle/>
          <a:p>
            <a:r>
              <a:rPr lang="en-US" sz="4400" b="1" dirty="0">
                <a:latin typeface="Times New Roman" pitchFamily="18" charset="0"/>
                <a:cs typeface="Times New Roman" pitchFamily="18" charset="0"/>
              </a:rPr>
              <a:t>Coarse flotation </a:t>
            </a:r>
            <a:r>
              <a:rPr lang="en-US" sz="3600" b="1" dirty="0">
                <a:latin typeface="Times New Roman" pitchFamily="18" charset="0"/>
                <a:cs typeface="Times New Roman" pitchFamily="18" charset="0"/>
              </a:rPr>
              <a:t>(</a:t>
            </a:r>
            <a:r>
              <a:rPr lang="en-US" sz="3600" u="sng" dirty="0">
                <a:latin typeface="Times New Roman" pitchFamily="18" charset="0"/>
                <a:cs typeface="Times New Roman" pitchFamily="18" charset="0"/>
              </a:rPr>
              <a:t>Concorde Cell</a:t>
            </a:r>
            <a:r>
              <a:rPr lang="en-US" sz="3600" b="1" dirty="0">
                <a:latin typeface="Times New Roman" pitchFamily="18" charset="0"/>
                <a:cs typeface="Times New Roman" pitchFamily="18" charset="0"/>
              </a:rPr>
              <a:t>)</a:t>
            </a:r>
          </a:p>
          <a:p>
            <a:endParaRPr lang="en-US" b="1" dirty="0"/>
          </a:p>
        </p:txBody>
      </p:sp>
      <p:sp>
        <p:nvSpPr>
          <p:cNvPr id="2" name="Rectangle 1"/>
          <p:cNvSpPr/>
          <p:nvPr/>
        </p:nvSpPr>
        <p:spPr>
          <a:xfrm>
            <a:off x="6003397" y="4856480"/>
            <a:ext cx="3211200" cy="369332"/>
          </a:xfrm>
          <a:prstGeom prst="rect">
            <a:avLst/>
          </a:prstGeom>
        </p:spPr>
        <p:txBody>
          <a:bodyPr wrap="none">
            <a:spAutoFit/>
          </a:bodyPr>
          <a:lstStyle/>
          <a:p>
            <a:r>
              <a:rPr lang="en-US" dirty="0">
                <a:latin typeface="Times New Roman" pitchFamily="18" charset="0"/>
                <a:cs typeface="Times New Roman" pitchFamily="18" charset="0"/>
              </a:rPr>
              <a:t>Jameson, 23 (2010), Miner. Eng.</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580" y="650417"/>
            <a:ext cx="3078480" cy="420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24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6" name="TextBox 5"/>
          <p:cNvSpPr txBox="1"/>
          <p:nvPr/>
        </p:nvSpPr>
        <p:spPr>
          <a:xfrm>
            <a:off x="0" y="-2"/>
            <a:ext cx="9105900" cy="1046440"/>
          </a:xfrm>
          <a:prstGeom prst="rect">
            <a:avLst/>
          </a:prstGeom>
          <a:noFill/>
        </p:spPr>
        <p:txBody>
          <a:bodyPr wrap="square" rtlCol="0">
            <a:spAutoFit/>
          </a:bodyPr>
          <a:lstStyle/>
          <a:p>
            <a:r>
              <a:rPr lang="en-US" sz="4400" b="1" dirty="0">
                <a:latin typeface="Times New Roman" pitchFamily="18" charset="0"/>
                <a:cs typeface="Times New Roman" pitchFamily="18" charset="0"/>
              </a:rPr>
              <a:t>Fine and Coarse flotation (</a:t>
            </a:r>
            <a:r>
              <a:rPr lang="en-US" sz="3200" dirty="0">
                <a:latin typeface="Times New Roman" pitchFamily="18" charset="0"/>
                <a:cs typeface="Times New Roman" pitchFamily="18" charset="0"/>
              </a:rPr>
              <a:t>OGC</a:t>
            </a:r>
            <a:r>
              <a:rPr lang="en-US" sz="4400" b="1" dirty="0">
                <a:latin typeface="Times New Roman" pitchFamily="18" charset="0"/>
                <a:cs typeface="Times New Roman" pitchFamily="18" charset="0"/>
              </a:rPr>
              <a:t>)</a:t>
            </a:r>
            <a:endParaRPr lang="en-US" sz="3600" b="1" dirty="0">
              <a:latin typeface="Times New Roman" pitchFamily="18" charset="0"/>
              <a:cs typeface="Times New Roman" pitchFamily="18" charset="0"/>
            </a:endParaRPr>
          </a:p>
          <a:p>
            <a:endParaRPr lang="en-US" b="1" dirty="0"/>
          </a:p>
        </p:txBody>
      </p:sp>
      <p:sp>
        <p:nvSpPr>
          <p:cNvPr id="4" name="TextBox 3"/>
          <p:cNvSpPr txBox="1"/>
          <p:nvPr/>
        </p:nvSpPr>
        <p:spPr>
          <a:xfrm>
            <a:off x="101600" y="1209040"/>
            <a:ext cx="5354320" cy="923330"/>
          </a:xfrm>
          <a:prstGeom prst="rect">
            <a:avLst/>
          </a:prstGeom>
          <a:noFill/>
        </p:spPr>
        <p:txBody>
          <a:bodyPr wrap="square" rtlCol="0">
            <a:spAutoFit/>
          </a:bodyPr>
          <a:lstStyle/>
          <a:p>
            <a:pPr marL="285750" indent="-285750">
              <a:buFont typeface="Wingdings" pitchFamily="2" charset="2"/>
              <a:buChar char="q"/>
            </a:pPr>
            <a:r>
              <a:rPr lang="en-US" dirty="0">
                <a:latin typeface="Times" pitchFamily="18" charset="0"/>
                <a:cs typeface="Times" pitchFamily="18" charset="0"/>
              </a:rPr>
              <a:t>Relatively isotropic and homogeneous turbulence</a:t>
            </a:r>
          </a:p>
          <a:p>
            <a:pPr marL="285750" indent="-285750">
              <a:buFont typeface="Wingdings" pitchFamily="2" charset="2"/>
              <a:buChar char="q"/>
            </a:pPr>
            <a:r>
              <a:rPr lang="en-US" dirty="0">
                <a:latin typeface="Times" pitchFamily="18" charset="0"/>
                <a:cs typeface="Times" pitchFamily="18" charset="0"/>
              </a:rPr>
              <a:t>Variable energy dissipation rate (0.5– 5 kW/m3)</a:t>
            </a:r>
          </a:p>
          <a:p>
            <a:pPr marL="285750" indent="-285750">
              <a:buFont typeface="Wingdings" pitchFamily="2" charset="2"/>
              <a:buChar char="q"/>
            </a:pPr>
            <a:r>
              <a:rPr lang="en-US" dirty="0">
                <a:latin typeface="Times" pitchFamily="18" charset="0"/>
                <a:cs typeface="Times" pitchFamily="18" charset="0"/>
              </a:rPr>
              <a:t>Generate small bubble sizes (0.13- 0.83 mm)</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34407"/>
            <a:ext cx="3924300" cy="393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5574"/>
            <a:ext cx="5087566" cy="341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33855" y="6453808"/>
            <a:ext cx="3268494" cy="369332"/>
          </a:xfrm>
          <a:prstGeom prst="rect">
            <a:avLst/>
          </a:prstGeom>
          <a:noFill/>
        </p:spPr>
        <p:txBody>
          <a:bodyPr wrap="square" rtlCol="0">
            <a:spAutoFit/>
          </a:bodyPr>
          <a:lstStyle/>
          <a:p>
            <a:r>
              <a:rPr lang="en-US" dirty="0">
                <a:latin typeface="Times" pitchFamily="18" charset="0"/>
                <a:cs typeface="Times" pitchFamily="18" charset="0"/>
              </a:rPr>
              <a:t>Safari et al., 150, 2020</a:t>
            </a:r>
          </a:p>
        </p:txBody>
      </p:sp>
    </p:spTree>
    <p:extLst>
      <p:ext uri="{BB962C8B-B14F-4D97-AF65-F5344CB8AC3E}">
        <p14:creationId xmlns:p14="http://schemas.microsoft.com/office/powerpoint/2010/main" val="126857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956B2551-7022-4F24-98F0-98B63A6B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sp>
        <p:nvSpPr>
          <p:cNvPr id="6" name="AutoShape 2"/>
          <p:cNvSpPr>
            <a:spLocks noChangeArrowheads="1"/>
          </p:cNvSpPr>
          <p:nvPr/>
        </p:nvSpPr>
        <p:spPr bwMode="ltGray">
          <a:xfrm rot="5400000">
            <a:off x="-2454459" y="951865"/>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rgbClr val="B0BAD8">
                  <a:gamma/>
                  <a:tint val="45490"/>
                  <a:invGamma/>
                </a:srgbClr>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8" name="AutoShape 3"/>
          <p:cNvSpPr>
            <a:spLocks noChangeArrowheads="1"/>
          </p:cNvSpPr>
          <p:nvPr/>
        </p:nvSpPr>
        <p:spPr bwMode="ltGray">
          <a:xfrm rot="5400000" flipH="1">
            <a:off x="-2026445" y="1387634"/>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 name="AutoShape 4"/>
          <p:cNvSpPr>
            <a:spLocks noChangeArrowheads="1"/>
          </p:cNvSpPr>
          <p:nvPr/>
        </p:nvSpPr>
        <p:spPr bwMode="gray">
          <a:xfrm>
            <a:off x="1949267" y="4576127"/>
            <a:ext cx="7072812"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000" b="1" dirty="0">
                <a:solidFill>
                  <a:srgbClr val="2C05BB"/>
                </a:solidFill>
                <a:latin typeface="Times" pitchFamily="18" charset="0"/>
                <a:cs typeface="Times" pitchFamily="18" charset="0"/>
              </a:rPr>
              <a:t>Lowering the gap between research and industry </a:t>
            </a:r>
          </a:p>
        </p:txBody>
      </p:sp>
      <p:sp>
        <p:nvSpPr>
          <p:cNvPr id="10" name="AutoShape 5"/>
          <p:cNvSpPr>
            <a:spLocks noChangeArrowheads="1"/>
          </p:cNvSpPr>
          <p:nvPr/>
        </p:nvSpPr>
        <p:spPr bwMode="gray">
          <a:xfrm>
            <a:off x="2362016" y="3749040"/>
            <a:ext cx="6568623" cy="4826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000" b="1" dirty="0">
                <a:solidFill>
                  <a:srgbClr val="2C05BB"/>
                </a:solidFill>
                <a:latin typeface="Times" pitchFamily="18" charset="0"/>
                <a:cs typeface="Times" pitchFamily="18" charset="0"/>
              </a:rPr>
              <a:t>Replace pneumatic cells for treating tailing repositories  </a:t>
            </a:r>
          </a:p>
        </p:txBody>
      </p:sp>
      <p:sp>
        <p:nvSpPr>
          <p:cNvPr id="11" name="AutoShape 6"/>
          <p:cNvSpPr>
            <a:spLocks noChangeArrowheads="1"/>
          </p:cNvSpPr>
          <p:nvPr/>
        </p:nvSpPr>
        <p:spPr bwMode="gray">
          <a:xfrm>
            <a:off x="2406466" y="2865120"/>
            <a:ext cx="6615613" cy="57912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000" b="1" dirty="0">
                <a:solidFill>
                  <a:srgbClr val="2C05BB"/>
                </a:solidFill>
                <a:latin typeface="Times" pitchFamily="18" charset="0"/>
                <a:cs typeface="Times" pitchFamily="18" charset="0"/>
              </a:rPr>
              <a:t>Elaboration of milling and classification machineries </a:t>
            </a:r>
          </a:p>
        </p:txBody>
      </p:sp>
      <p:sp>
        <p:nvSpPr>
          <p:cNvPr id="12" name="AutoShape 7"/>
          <p:cNvSpPr>
            <a:spLocks noChangeArrowheads="1"/>
          </p:cNvSpPr>
          <p:nvPr/>
        </p:nvSpPr>
        <p:spPr bwMode="gray">
          <a:xfrm>
            <a:off x="2254066" y="2067877"/>
            <a:ext cx="6851833"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sz="2000" b="1" dirty="0">
                <a:solidFill>
                  <a:srgbClr val="2C05BB"/>
                </a:solidFill>
                <a:latin typeface="Times" pitchFamily="18" charset="0"/>
                <a:cs typeface="Times" pitchFamily="18" charset="0"/>
              </a:rPr>
              <a:t>Development of appropriate particle characterization utilities </a:t>
            </a:r>
          </a:p>
        </p:txBody>
      </p:sp>
      <p:sp>
        <p:nvSpPr>
          <p:cNvPr id="13" name="AutoShape 8"/>
          <p:cNvSpPr>
            <a:spLocks noChangeArrowheads="1"/>
          </p:cNvSpPr>
          <p:nvPr/>
        </p:nvSpPr>
        <p:spPr bwMode="gray">
          <a:xfrm>
            <a:off x="1733366" y="1297940"/>
            <a:ext cx="7288713" cy="4699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l"/>
            <a:r>
              <a:rPr lang="en-US" b="1" dirty="0">
                <a:solidFill>
                  <a:srgbClr val="2C05BB"/>
                </a:solidFill>
                <a:latin typeface="Times" pitchFamily="18" charset="0"/>
                <a:cs typeface="Times" pitchFamily="18" charset="0"/>
              </a:rPr>
              <a:t>Finally deciding with fine, coarse and fine-coarse particle treatments </a:t>
            </a:r>
          </a:p>
        </p:txBody>
      </p:sp>
      <p:grpSp>
        <p:nvGrpSpPr>
          <p:cNvPr id="14" name="Group 9"/>
          <p:cNvGrpSpPr>
            <a:grpSpLocks/>
          </p:cNvGrpSpPr>
          <p:nvPr/>
        </p:nvGrpSpPr>
        <p:grpSpPr bwMode="auto">
          <a:xfrm>
            <a:off x="1415867" y="1386840"/>
            <a:ext cx="381000" cy="381000"/>
            <a:chOff x="2078" y="1680"/>
            <a:chExt cx="1615" cy="1615"/>
          </a:xfrm>
        </p:grpSpPr>
        <p:sp>
          <p:nvSpPr>
            <p:cNvPr id="15"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6"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7"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8"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9"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0"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1" name="Group 16"/>
          <p:cNvGrpSpPr>
            <a:grpSpLocks/>
          </p:cNvGrpSpPr>
          <p:nvPr/>
        </p:nvGrpSpPr>
        <p:grpSpPr bwMode="auto">
          <a:xfrm>
            <a:off x="1949267" y="2174240"/>
            <a:ext cx="381000" cy="381000"/>
            <a:chOff x="2078" y="1680"/>
            <a:chExt cx="1615" cy="1615"/>
          </a:xfrm>
        </p:grpSpPr>
        <p:sp>
          <p:nvSpPr>
            <p:cNvPr id="22"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3"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4"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5"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6"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7"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8" name="Group 23"/>
          <p:cNvGrpSpPr>
            <a:grpSpLocks/>
          </p:cNvGrpSpPr>
          <p:nvPr/>
        </p:nvGrpSpPr>
        <p:grpSpPr bwMode="auto">
          <a:xfrm>
            <a:off x="2101667" y="3012440"/>
            <a:ext cx="381000" cy="381000"/>
            <a:chOff x="2078" y="1680"/>
            <a:chExt cx="1615" cy="1615"/>
          </a:xfrm>
        </p:grpSpPr>
        <p:sp>
          <p:nvSpPr>
            <p:cNvPr id="29"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0"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2"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3"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4"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5" name="Group 30"/>
          <p:cNvGrpSpPr>
            <a:grpSpLocks/>
          </p:cNvGrpSpPr>
          <p:nvPr/>
        </p:nvGrpSpPr>
        <p:grpSpPr bwMode="auto">
          <a:xfrm>
            <a:off x="2025467" y="3850640"/>
            <a:ext cx="381000" cy="381000"/>
            <a:chOff x="2078" y="1680"/>
            <a:chExt cx="1615" cy="1615"/>
          </a:xfrm>
        </p:grpSpPr>
        <p:sp>
          <p:nvSpPr>
            <p:cNvPr id="36"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8"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9"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0"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1"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42" name="Group 37"/>
          <p:cNvGrpSpPr>
            <a:grpSpLocks/>
          </p:cNvGrpSpPr>
          <p:nvPr/>
        </p:nvGrpSpPr>
        <p:grpSpPr bwMode="auto">
          <a:xfrm>
            <a:off x="1650817" y="4625340"/>
            <a:ext cx="355600" cy="381000"/>
            <a:chOff x="2078" y="1680"/>
            <a:chExt cx="1615" cy="1615"/>
          </a:xfrm>
        </p:grpSpPr>
        <p:sp>
          <p:nvSpPr>
            <p:cNvPr id="43"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4"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5"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6"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7"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8" name="Oval 43"/>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9" name="TextBox 48"/>
          <p:cNvSpPr txBox="1"/>
          <p:nvPr/>
        </p:nvSpPr>
        <p:spPr>
          <a:xfrm>
            <a:off x="0" y="-2"/>
            <a:ext cx="9105900" cy="1046440"/>
          </a:xfrm>
          <a:prstGeom prst="rect">
            <a:avLst/>
          </a:prstGeom>
          <a:noFill/>
        </p:spPr>
        <p:txBody>
          <a:bodyPr wrap="square" rtlCol="0">
            <a:spAutoFit/>
          </a:bodyPr>
          <a:lstStyle/>
          <a:p>
            <a:r>
              <a:rPr lang="en-US" sz="4400" b="1" dirty="0">
                <a:latin typeface="Times New Roman" pitchFamily="18" charset="0"/>
                <a:cs typeface="Times New Roman" pitchFamily="18" charset="0"/>
              </a:rPr>
              <a:t>Take away messages…</a:t>
            </a:r>
            <a:endParaRPr lang="en-US" sz="3600" b="1" dirty="0">
              <a:latin typeface="Times New Roman" pitchFamily="18" charset="0"/>
              <a:cs typeface="Times New Roman" pitchFamily="18" charset="0"/>
            </a:endParaRPr>
          </a:p>
          <a:p>
            <a:endParaRPr lang="en-US" b="1" dirty="0"/>
          </a:p>
        </p:txBody>
      </p:sp>
    </p:spTree>
    <p:extLst>
      <p:ext uri="{BB962C8B-B14F-4D97-AF65-F5344CB8AC3E}">
        <p14:creationId xmlns:p14="http://schemas.microsoft.com/office/powerpoint/2010/main" val="123514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16</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8DC3834D-02BE-48F7-B3C2-5B5062D87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894" y="4935894"/>
            <a:ext cx="1922106" cy="1922106"/>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36"/>
            <a:ext cx="9143999" cy="568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AHM\Downloads\ORCI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84" y="5480438"/>
            <a:ext cx="1377562" cy="1377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1651291" y="5669280"/>
            <a:ext cx="350520" cy="350520"/>
          </a:xfrm>
          <a:prstGeom prst="rect">
            <a:avLst/>
          </a:prstGeom>
        </p:spPr>
      </p:pic>
      <p:sp>
        <p:nvSpPr>
          <p:cNvPr id="10" name="Rectangle 9"/>
          <p:cNvSpPr/>
          <p:nvPr/>
        </p:nvSpPr>
        <p:spPr>
          <a:xfrm>
            <a:off x="2001811" y="5703264"/>
            <a:ext cx="2739853" cy="369332"/>
          </a:xfrm>
          <a:prstGeom prst="rect">
            <a:avLst/>
          </a:prstGeom>
        </p:spPr>
        <p:txBody>
          <a:bodyPr wrap="none">
            <a:spAutoFit/>
          </a:bodyPr>
          <a:lstStyle/>
          <a:p>
            <a:r>
              <a:rPr lang="en-US" kern="0" dirty="0">
                <a:solidFill>
                  <a:srgbClr val="2C05BB"/>
                </a:solidFill>
                <a:latin typeface="Arial"/>
                <a:hlinkClick r:id="rId6"/>
              </a:rPr>
              <a:t>a.hassanzadeh@gmx.de</a:t>
            </a:r>
            <a:endParaRPr lang="en-US" dirty="0">
              <a:solidFill>
                <a:srgbClr val="2C05BB"/>
              </a:solidFill>
            </a:endParaRPr>
          </a:p>
        </p:txBody>
      </p:sp>
      <p:pic>
        <p:nvPicPr>
          <p:cNvPr id="11" name="Picture 10"/>
          <p:cNvPicPr>
            <a:picLocks noChangeAspect="1"/>
          </p:cNvPicPr>
          <p:nvPr/>
        </p:nvPicPr>
        <p:blipFill>
          <a:blip r:embed="rId7"/>
          <a:stretch>
            <a:fillRect/>
          </a:stretch>
        </p:blipFill>
        <p:spPr>
          <a:xfrm>
            <a:off x="1663708" y="6255846"/>
            <a:ext cx="326229" cy="326229"/>
          </a:xfrm>
          <a:prstGeom prst="rect">
            <a:avLst/>
          </a:prstGeom>
        </p:spPr>
      </p:pic>
      <p:sp>
        <p:nvSpPr>
          <p:cNvPr id="12" name="Rectangle 11"/>
          <p:cNvSpPr/>
          <p:nvPr/>
        </p:nvSpPr>
        <p:spPr>
          <a:xfrm>
            <a:off x="2102800" y="6212743"/>
            <a:ext cx="1986441" cy="369332"/>
          </a:xfrm>
          <a:prstGeom prst="rect">
            <a:avLst/>
          </a:prstGeom>
        </p:spPr>
        <p:txBody>
          <a:bodyPr wrap="none">
            <a:spAutoFit/>
          </a:bodyPr>
          <a:lstStyle/>
          <a:p>
            <a:pPr lvl="0">
              <a:defRPr/>
            </a:pPr>
            <a:r>
              <a:rPr lang="en-US" kern="0" dirty="0">
                <a:solidFill>
                  <a:srgbClr val="2C05BB"/>
                </a:solidFill>
                <a:latin typeface="Arial"/>
              </a:rPr>
              <a:t>+4917620666711</a:t>
            </a:r>
          </a:p>
        </p:txBody>
      </p:sp>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8" name="TextBox 7"/>
          <p:cNvSpPr txBox="1"/>
          <p:nvPr/>
        </p:nvSpPr>
        <p:spPr>
          <a:xfrm>
            <a:off x="109536" y="89445"/>
            <a:ext cx="4371976" cy="769441"/>
          </a:xfrm>
          <a:prstGeom prst="rect">
            <a:avLst/>
          </a:prstGeom>
          <a:noFill/>
        </p:spPr>
        <p:txBody>
          <a:bodyPr wrap="square" rtlCol="0">
            <a:spAutoFit/>
          </a:bodyPr>
          <a:lstStyle/>
          <a:p>
            <a:r>
              <a:rPr lang="en-US" sz="4400" b="1" dirty="0">
                <a:latin typeface="Times" pitchFamily="18" charset="0"/>
                <a:cs typeface="Times" pitchFamily="18" charset="0"/>
              </a:rPr>
              <a:t>1903-Airplane </a:t>
            </a:r>
            <a:endParaRPr lang="en-US" b="1" dirty="0">
              <a:latin typeface="Times" pitchFamily="18" charset="0"/>
              <a:cs typeface="Times" pitchFamily="18" charset="0"/>
            </a:endParaRPr>
          </a:p>
        </p:txBody>
      </p:sp>
      <p:sp>
        <p:nvSpPr>
          <p:cNvPr id="9" name="TextBox 8"/>
          <p:cNvSpPr txBox="1"/>
          <p:nvPr/>
        </p:nvSpPr>
        <p:spPr>
          <a:xfrm>
            <a:off x="4257611" y="30526"/>
            <a:ext cx="4914899" cy="1077218"/>
          </a:xfrm>
          <a:prstGeom prst="rect">
            <a:avLst/>
          </a:prstGeom>
          <a:noFill/>
        </p:spPr>
        <p:txBody>
          <a:bodyPr wrap="square" rtlCol="0">
            <a:spAutoFit/>
          </a:bodyPr>
          <a:lstStyle/>
          <a:p>
            <a:pPr algn="ctr"/>
            <a:r>
              <a:rPr lang="en-US" sz="3200" b="1" dirty="0">
                <a:latin typeface="Times" pitchFamily="18" charset="0"/>
                <a:cs typeface="Times" pitchFamily="18" charset="0"/>
              </a:rPr>
              <a:t>1905 or even 1885 Flotation machine</a:t>
            </a:r>
            <a:endParaRPr lang="en-US" sz="1200" b="1" dirty="0">
              <a:latin typeface="Times" pitchFamily="18" charset="0"/>
              <a:cs typeface="Times" pitchFamily="18" charset="0"/>
            </a:endParaRPr>
          </a:p>
        </p:txBody>
      </p:sp>
      <p:pic>
        <p:nvPicPr>
          <p:cNvPr id="10" name="Picture 2" descr="Ähnliches Fot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47594"/>
            <a:ext cx="4211666" cy="1847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97866"/>
            <a:ext cx="4238976" cy="264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descr="Ähnliches Fot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7661" y="1136716"/>
            <a:ext cx="2971800" cy="26690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05312" y="3238782"/>
            <a:ext cx="1046133" cy="707886"/>
          </a:xfrm>
          <a:prstGeom prst="rect">
            <a:avLst/>
          </a:prstGeom>
          <a:noFill/>
        </p:spPr>
        <p:txBody>
          <a:bodyPr wrap="square" rtlCol="0">
            <a:spAutoFit/>
          </a:bodyPr>
          <a:lstStyle/>
          <a:p>
            <a:r>
              <a:rPr lang="en-US" sz="4000" b="1" dirty="0">
                <a:latin typeface="Times" pitchFamily="18" charset="0"/>
                <a:cs typeface="Times" pitchFamily="18" charset="0"/>
              </a:rPr>
              <a:t>VS.</a:t>
            </a:r>
          </a:p>
        </p:txBody>
      </p:sp>
      <p:pic>
        <p:nvPicPr>
          <p:cNvPr id="14" name="Picture 11" descr="Bildergebnis für modern flotation cells">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4883" y="3810000"/>
            <a:ext cx="306911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7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pic>
        <p:nvPicPr>
          <p:cNvPr id="4" name="Picture 10"/>
          <p:cNvPicPr>
            <a:picLocks noChangeAspect="1" noChangeArrowheads="1"/>
          </p:cNvPicPr>
          <p:nvPr/>
        </p:nvPicPr>
        <p:blipFill>
          <a:blip r:embed="rId3" cstate="print"/>
          <a:srcRect/>
          <a:stretch>
            <a:fillRect/>
          </a:stretch>
        </p:blipFill>
        <p:spPr bwMode="auto">
          <a:xfrm>
            <a:off x="0" y="2413000"/>
            <a:ext cx="6627812" cy="4406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4910872" y="3351596"/>
            <a:ext cx="76200" cy="282750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flipV="1">
            <a:off x="2485154" y="3199196"/>
            <a:ext cx="0" cy="2979906"/>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8" name="TextBox 7"/>
          <p:cNvSpPr txBox="1"/>
          <p:nvPr/>
        </p:nvSpPr>
        <p:spPr>
          <a:xfrm>
            <a:off x="-81262" y="0"/>
            <a:ext cx="7214131" cy="769441"/>
          </a:xfrm>
          <a:prstGeom prst="rect">
            <a:avLst/>
          </a:prstGeom>
          <a:noFill/>
        </p:spPr>
        <p:txBody>
          <a:bodyPr wrap="square" rtlCol="0">
            <a:spAutoFit/>
          </a:bodyPr>
          <a:lstStyle/>
          <a:p>
            <a:r>
              <a:rPr lang="en-US" sz="4400" b="1" dirty="0">
                <a:latin typeface="Times" pitchFamily="18" charset="0"/>
                <a:cs typeface="Times" pitchFamily="18" charset="0"/>
              </a:rPr>
              <a:t>What is the problem?</a:t>
            </a:r>
            <a:endParaRPr lang="en-US" b="1" dirty="0">
              <a:latin typeface="Times" pitchFamily="18" charset="0"/>
              <a:cs typeface="Times" pitchFamily="18" charset="0"/>
            </a:endParaRPr>
          </a:p>
        </p:txBody>
      </p:sp>
      <p:pic>
        <p:nvPicPr>
          <p:cNvPr id="9" name="Picture 8"/>
          <p:cNvPicPr>
            <a:picLocks noChangeAspect="1"/>
          </p:cNvPicPr>
          <p:nvPr/>
        </p:nvPicPr>
        <p:blipFill>
          <a:blip r:embed="rId4"/>
          <a:stretch>
            <a:fillRect/>
          </a:stretch>
        </p:blipFill>
        <p:spPr>
          <a:xfrm>
            <a:off x="231599" y="1202834"/>
            <a:ext cx="7242221" cy="3799198"/>
          </a:xfrm>
          <a:prstGeom prst="rect">
            <a:avLst/>
          </a:prstGeom>
        </p:spPr>
      </p:pic>
      <p:sp>
        <p:nvSpPr>
          <p:cNvPr id="10" name="Oval 9"/>
          <p:cNvSpPr/>
          <p:nvPr/>
        </p:nvSpPr>
        <p:spPr bwMode="auto">
          <a:xfrm>
            <a:off x="5845000" y="2338679"/>
            <a:ext cx="2020405" cy="2025833"/>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New Roman" pitchFamily="18" charset="0"/>
            </a:endParaRPr>
          </a:p>
        </p:txBody>
      </p:sp>
      <p:sp>
        <p:nvSpPr>
          <p:cNvPr id="11" name="Oval 10"/>
          <p:cNvSpPr/>
          <p:nvPr/>
        </p:nvSpPr>
        <p:spPr bwMode="auto">
          <a:xfrm>
            <a:off x="601527" y="870044"/>
            <a:ext cx="1567109" cy="1455392"/>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209952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168698"/>
            <a:ext cx="8905875" cy="565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391" y="1538779"/>
            <a:ext cx="3440642" cy="6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09536" y="89445"/>
            <a:ext cx="8558214" cy="769441"/>
          </a:xfrm>
          <a:prstGeom prst="rect">
            <a:avLst/>
          </a:prstGeom>
          <a:noFill/>
        </p:spPr>
        <p:txBody>
          <a:bodyPr wrap="square" rtlCol="0">
            <a:spAutoFit/>
          </a:bodyPr>
          <a:lstStyle/>
          <a:p>
            <a:r>
              <a:rPr lang="en-US" sz="4400" b="1" dirty="0">
                <a:latin typeface="Times" pitchFamily="18" charset="0"/>
                <a:cs typeface="Times" pitchFamily="18" charset="0"/>
              </a:rPr>
              <a:t>What was the solution so far?</a:t>
            </a:r>
            <a:endParaRPr lang="en-US" b="1" dirty="0">
              <a:latin typeface="Times" pitchFamily="18" charset="0"/>
              <a:cs typeface="Times" pitchFamily="18" charset="0"/>
            </a:endParaRPr>
          </a:p>
        </p:txBody>
      </p:sp>
      <p:sp>
        <p:nvSpPr>
          <p:cNvPr id="2" name="Rectangle 1"/>
          <p:cNvSpPr/>
          <p:nvPr/>
        </p:nvSpPr>
        <p:spPr>
          <a:xfrm>
            <a:off x="5091112" y="5723944"/>
            <a:ext cx="3499741" cy="369332"/>
          </a:xfrm>
          <a:prstGeom prst="rect">
            <a:avLst/>
          </a:prstGeom>
        </p:spPr>
        <p:txBody>
          <a:bodyPr wrap="none">
            <a:spAutoFit/>
          </a:bodyPr>
          <a:lstStyle/>
          <a:p>
            <a:r>
              <a:rPr lang="pt-BR" dirty="0">
                <a:latin typeface="Times" pitchFamily="18" charset="0"/>
                <a:cs typeface="Times" pitchFamily="18" charset="0"/>
              </a:rPr>
              <a:t>Mesa, D.,  Brito-Parada,  P.R., 2018</a:t>
            </a:r>
            <a:endParaRPr lang="en-US" dirty="0">
              <a:latin typeface="Times" pitchFamily="18" charset="0"/>
              <a:cs typeface="Times" pitchFamily="18"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820" y="355378"/>
            <a:ext cx="1688414" cy="126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20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4" name="TextBox 3"/>
          <p:cNvSpPr txBox="1"/>
          <p:nvPr/>
        </p:nvSpPr>
        <p:spPr>
          <a:xfrm>
            <a:off x="-81262" y="0"/>
            <a:ext cx="9225262" cy="769441"/>
          </a:xfrm>
          <a:prstGeom prst="rect">
            <a:avLst/>
          </a:prstGeom>
          <a:noFill/>
        </p:spPr>
        <p:txBody>
          <a:bodyPr wrap="square" rtlCol="0">
            <a:spAutoFit/>
          </a:bodyPr>
          <a:lstStyle/>
          <a:p>
            <a:r>
              <a:rPr lang="en-US" sz="4400" b="1" dirty="0">
                <a:latin typeface="Times" pitchFamily="18" charset="0"/>
                <a:cs typeface="Times" pitchFamily="18" charset="0"/>
              </a:rPr>
              <a:t>Fine or coarse flotation? </a:t>
            </a:r>
            <a:endParaRPr lang="en-US" b="1" dirty="0">
              <a:latin typeface="Times" pitchFamily="18" charset="0"/>
              <a:cs typeface="Times"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36" y="2796842"/>
            <a:ext cx="8775664" cy="40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8969" y="929640"/>
            <a:ext cx="7924800" cy="400110"/>
          </a:xfrm>
          <a:prstGeom prst="rect">
            <a:avLst/>
          </a:prstGeom>
          <a:noFill/>
        </p:spPr>
        <p:txBody>
          <a:bodyPr wrap="square" rtlCol="0">
            <a:spAutoFit/>
          </a:bodyPr>
          <a:lstStyle/>
          <a:p>
            <a:pPr algn="ctr"/>
            <a:r>
              <a:rPr lang="en-US" sz="2000" dirty="0">
                <a:latin typeface="Times New Roman" pitchFamily="18" charset="0"/>
                <a:cs typeface="Times New Roman" pitchFamily="18" charset="0"/>
              </a:rPr>
              <a:t>Conventional mechanically agitated flotation cell</a:t>
            </a:r>
          </a:p>
        </p:txBody>
      </p:sp>
      <p:sp>
        <p:nvSpPr>
          <p:cNvPr id="6" name="Rectangle 5"/>
          <p:cNvSpPr/>
          <p:nvPr/>
        </p:nvSpPr>
        <p:spPr>
          <a:xfrm>
            <a:off x="423865" y="1464850"/>
            <a:ext cx="3608680" cy="369332"/>
          </a:xfrm>
          <a:prstGeom prst="rect">
            <a:avLst/>
          </a:prstGeom>
        </p:spPr>
        <p:txBody>
          <a:bodyPr wrap="none">
            <a:spAutoFit/>
          </a:bodyPr>
          <a:lstStyle/>
          <a:p>
            <a:r>
              <a:rPr lang="en-US" u="sng" dirty="0">
                <a:latin typeface="Times New Roman" pitchFamily="18" charset="0"/>
                <a:cs typeface="Times New Roman" pitchFamily="18" charset="0"/>
              </a:rPr>
              <a:t>Flash, </a:t>
            </a:r>
            <a:r>
              <a:rPr lang="en-US" u="sng" dirty="0" err="1">
                <a:latin typeface="Times New Roman" pitchFamily="18" charset="0"/>
                <a:cs typeface="Times New Roman" pitchFamily="18" charset="0"/>
              </a:rPr>
              <a:t>Concord</a:t>
            </a:r>
            <a:r>
              <a:rPr lang="en-US" u="sng" baseline="30000" dirty="0" err="1">
                <a:latin typeface="Times New Roman" pitchFamily="18" charset="0"/>
                <a:cs typeface="Times New Roman" pitchFamily="18" charset="0"/>
              </a:rPr>
              <a:t>TM</a:t>
            </a:r>
            <a:r>
              <a:rPr lang="en-US" u="sng" dirty="0">
                <a:latin typeface="Times New Roman" pitchFamily="18" charset="0"/>
                <a:cs typeface="Times New Roman" pitchFamily="18" charset="0"/>
              </a:rPr>
              <a:t> and </a:t>
            </a:r>
            <a:r>
              <a:rPr lang="en-US" u="sng" dirty="0" err="1">
                <a:latin typeface="Times New Roman" pitchFamily="18" charset="0"/>
                <a:cs typeface="Times New Roman" pitchFamily="18" charset="0"/>
              </a:rPr>
              <a:t>HydroFloat</a:t>
            </a:r>
            <a:r>
              <a:rPr lang="en-US" u="sng" baseline="30000" dirty="0" err="1">
                <a:latin typeface="Times New Roman" pitchFamily="18" charset="0"/>
                <a:cs typeface="Times New Roman" pitchFamily="18" charset="0"/>
              </a:rPr>
              <a:t>TM</a:t>
            </a:r>
            <a:r>
              <a:rPr lang="en-US" u="sng" baseline="30000" dirty="0">
                <a:latin typeface="Times New Roman" pitchFamily="18" charset="0"/>
                <a:cs typeface="Times New Roman" pitchFamily="18" charset="0"/>
              </a:rPr>
              <a:t> </a:t>
            </a:r>
            <a:endParaRPr lang="en-US" u="sng" dirty="0">
              <a:latin typeface="Times New Roman" pitchFamily="18" charset="0"/>
              <a:cs typeface="Times New Roman" pitchFamily="18" charset="0"/>
            </a:endParaRPr>
          </a:p>
        </p:txBody>
      </p:sp>
      <p:sp>
        <p:nvSpPr>
          <p:cNvPr id="7" name="Rectangle 6"/>
          <p:cNvSpPr/>
          <p:nvPr/>
        </p:nvSpPr>
        <p:spPr>
          <a:xfrm>
            <a:off x="5442084" y="1464850"/>
            <a:ext cx="3018775" cy="369332"/>
          </a:xfrm>
          <a:prstGeom prst="rect">
            <a:avLst/>
          </a:prstGeom>
        </p:spPr>
        <p:txBody>
          <a:bodyPr wrap="none">
            <a:spAutoFit/>
          </a:bodyPr>
          <a:lstStyle/>
          <a:p>
            <a:r>
              <a:rPr lang="en-US" u="sng" dirty="0">
                <a:latin typeface="Times New Roman" pitchFamily="18" charset="0"/>
                <a:cs typeface="Times New Roman" pitchFamily="18" charset="0"/>
              </a:rPr>
              <a:t>Jameson, RFC and </a:t>
            </a:r>
            <a:r>
              <a:rPr lang="en-US" u="sng" dirty="0" err="1">
                <a:latin typeface="Times New Roman" pitchFamily="18" charset="0"/>
                <a:cs typeface="Times New Roman" pitchFamily="18" charset="0"/>
              </a:rPr>
              <a:t>Imhoflot</a:t>
            </a:r>
            <a:r>
              <a:rPr lang="en-US" u="sng" baseline="30000" dirty="0" err="1">
                <a:latin typeface="Times New Roman" pitchFamily="18" charset="0"/>
                <a:cs typeface="Times New Roman" pitchFamily="18" charset="0"/>
              </a:rPr>
              <a:t>TM</a:t>
            </a:r>
            <a:endParaRPr lang="en-US" u="sng" dirty="0">
              <a:latin typeface="Times New Roman" pitchFamily="18" charset="0"/>
              <a:cs typeface="Times New Roman" pitchFamily="18" charset="0"/>
            </a:endParaRPr>
          </a:p>
        </p:txBody>
      </p:sp>
      <p:sp>
        <p:nvSpPr>
          <p:cNvPr id="8" name="Rectangle 7"/>
          <p:cNvSpPr/>
          <p:nvPr/>
        </p:nvSpPr>
        <p:spPr>
          <a:xfrm>
            <a:off x="5502275" y="1834182"/>
            <a:ext cx="2346960" cy="923330"/>
          </a:xfrm>
          <a:prstGeom prst="rect">
            <a:avLst/>
          </a:prstGeom>
        </p:spPr>
        <p:txBody>
          <a:bodyPr wrap="square">
            <a:spAutoFit/>
          </a:bodyPr>
          <a:lstStyle/>
          <a:p>
            <a:r>
              <a:rPr lang="en-US" dirty="0">
                <a:latin typeface="Times New Roman" pitchFamily="18" charset="0"/>
                <a:cs typeface="Times New Roman" pitchFamily="18" charset="0"/>
              </a:rPr>
              <a:t>Electro-flotation </a:t>
            </a:r>
          </a:p>
          <a:p>
            <a:r>
              <a:rPr lang="en-US" dirty="0">
                <a:latin typeface="Times New Roman" pitchFamily="18" charset="0"/>
                <a:cs typeface="Times New Roman" pitchFamily="18" charset="0"/>
              </a:rPr>
              <a:t>Carrier flotation </a:t>
            </a:r>
          </a:p>
          <a:p>
            <a:r>
              <a:rPr lang="en-US" dirty="0">
                <a:latin typeface="Times New Roman" pitchFamily="18" charset="0"/>
                <a:cs typeface="Times New Roman" pitchFamily="18" charset="0"/>
              </a:rPr>
              <a:t>Reactive oily bubble  </a:t>
            </a:r>
          </a:p>
        </p:txBody>
      </p:sp>
    </p:spTree>
    <p:extLst>
      <p:ext uri="{BB962C8B-B14F-4D97-AF65-F5344CB8AC3E}">
        <p14:creationId xmlns:p14="http://schemas.microsoft.com/office/powerpoint/2010/main" val="159424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4" name="TextBox 3"/>
          <p:cNvSpPr txBox="1"/>
          <p:nvPr/>
        </p:nvSpPr>
        <p:spPr>
          <a:xfrm>
            <a:off x="0" y="-2"/>
            <a:ext cx="9225280" cy="769441"/>
          </a:xfrm>
          <a:prstGeom prst="rect">
            <a:avLst/>
          </a:prstGeom>
          <a:noFill/>
        </p:spPr>
        <p:txBody>
          <a:bodyPr wrap="square" rtlCol="0">
            <a:spAutoFit/>
          </a:bodyPr>
          <a:lstStyle/>
          <a:p>
            <a:r>
              <a:rPr lang="en-US" sz="4400" b="1" dirty="0">
                <a:latin typeface="Times" pitchFamily="18" charset="0"/>
                <a:cs typeface="Times" pitchFamily="18" charset="0"/>
              </a:rPr>
              <a:t>Characterization issues?(</a:t>
            </a:r>
            <a:r>
              <a:rPr lang="en-US" sz="3600" b="1" dirty="0">
                <a:latin typeface="Times" pitchFamily="18" charset="0"/>
                <a:cs typeface="Times" pitchFamily="18" charset="0"/>
              </a:rPr>
              <a:t>MLA vs. XCT</a:t>
            </a:r>
            <a:r>
              <a:rPr lang="en-US" sz="4400" b="1" dirty="0">
                <a:latin typeface="Times" pitchFamily="18" charset="0"/>
                <a:cs typeface="Times" pitchFamily="18" charset="0"/>
              </a:rPr>
              <a:t>) </a:t>
            </a:r>
            <a:endParaRPr lang="en-US" b="1" dirty="0">
              <a:latin typeface="Times" pitchFamily="18" charset="0"/>
              <a:cs typeface="Times" pitchFamily="18" charset="0"/>
            </a:endParaRPr>
          </a:p>
        </p:txBody>
      </p:sp>
      <p:pic>
        <p:nvPicPr>
          <p:cNvPr id="6" name="Picture 5" descr="Image result for computed tom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602" y="665379"/>
            <a:ext cx="3608398" cy="2985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5"/>
          <p:cNvSpPr txBox="1">
            <a:spLocks noChangeArrowheads="1"/>
          </p:cNvSpPr>
          <p:nvPr/>
        </p:nvSpPr>
        <p:spPr bwMode="auto">
          <a:xfrm>
            <a:off x="7747181" y="3704964"/>
            <a:ext cx="1218639" cy="369332"/>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dirty="0">
                <a:solidFill>
                  <a:prstClr val="black"/>
                </a:solidFill>
              </a:rPr>
              <a:t>0-360°</a:t>
            </a:r>
          </a:p>
        </p:txBody>
      </p:sp>
      <p:sp>
        <p:nvSpPr>
          <p:cNvPr id="9" name="Rectangle 8"/>
          <p:cNvSpPr/>
          <p:nvPr/>
        </p:nvSpPr>
        <p:spPr>
          <a:xfrm>
            <a:off x="6733367" y="3459107"/>
            <a:ext cx="1057791" cy="7901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6766164" y="3531017"/>
            <a:ext cx="1024994" cy="646331"/>
          </a:xfrm>
          <a:prstGeom prst="rect">
            <a:avLst/>
          </a:prstGeom>
        </p:spPr>
        <p:txBody>
          <a:bodyPr wrap="square">
            <a:spAutoFit/>
          </a:bodyPr>
          <a:lstStyle/>
          <a:p>
            <a:r>
              <a:rPr lang="en-GB" altLang="en-US" b="1" dirty="0">
                <a:solidFill>
                  <a:prstClr val="white"/>
                </a:solidFill>
              </a:rPr>
              <a:t>Rotating</a:t>
            </a:r>
          </a:p>
          <a:p>
            <a:pPr algn="ctr"/>
            <a:r>
              <a:rPr lang="en-GB" altLang="en-US" b="1" dirty="0">
                <a:solidFill>
                  <a:prstClr val="white"/>
                </a:solidFill>
              </a:rPr>
              <a:t>stage </a:t>
            </a:r>
            <a:endParaRPr lang="en-GB" b="1" dirty="0">
              <a:solidFill>
                <a:prstClr val="white"/>
              </a:solidFill>
            </a:endParaRPr>
          </a:p>
        </p:txBody>
      </p:sp>
      <p:pic>
        <p:nvPicPr>
          <p:cNvPr id="11" name="Grafik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53" y="1047107"/>
            <a:ext cx="2563157" cy="1575594"/>
          </a:xfrm>
          <a:prstGeom prst="rect">
            <a:avLst/>
          </a:prstGeom>
        </p:spPr>
      </p:pic>
      <p:sp>
        <p:nvSpPr>
          <p:cNvPr id="2" name="TextBox 1"/>
          <p:cNvSpPr txBox="1"/>
          <p:nvPr/>
        </p:nvSpPr>
        <p:spPr>
          <a:xfrm>
            <a:off x="0" y="2819748"/>
            <a:ext cx="4818888" cy="2308324"/>
          </a:xfrm>
          <a:prstGeom prst="rect">
            <a:avLst/>
          </a:prstGeom>
          <a:noFill/>
        </p:spPr>
        <p:txBody>
          <a:bodyPr wrap="square" rtlCol="0">
            <a:spAutoFit/>
          </a:bodyPr>
          <a:lstStyle/>
          <a:p>
            <a:pPr marL="285750" indent="-285750" algn="just">
              <a:buFont typeface="Wingdings" pitchFamily="2" charset="2"/>
              <a:buChar char="q"/>
            </a:pPr>
            <a:r>
              <a:rPr lang="en-US" dirty="0" err="1">
                <a:latin typeface="Times New Roman" pitchFamily="18" charset="0"/>
                <a:cs typeface="Times New Roman" pitchFamily="18" charset="0"/>
              </a:rPr>
              <a:t>Representitivity</a:t>
            </a:r>
            <a:r>
              <a:rPr lang="en-US" dirty="0">
                <a:latin typeface="Times New Roman" pitchFamily="18" charset="0"/>
                <a:cs typeface="Times New Roman" pitchFamily="18" charset="0"/>
              </a:rPr>
              <a:t> shortcoming and sample preparation </a:t>
            </a:r>
          </a:p>
          <a:p>
            <a:pPr marL="285750" indent="-285750" algn="just">
              <a:buFont typeface="Wingdings" pitchFamily="2" charset="2"/>
              <a:buChar char="q"/>
            </a:pPr>
            <a:r>
              <a:rPr lang="en-US" dirty="0">
                <a:latin typeface="Times New Roman" pitchFamily="18" charset="0"/>
                <a:cs typeface="Times New Roman" pitchFamily="18" charset="0"/>
              </a:rPr>
              <a:t>Stereological bias (2D) and number of analyzed particles </a:t>
            </a:r>
          </a:p>
          <a:p>
            <a:pPr marL="285750" indent="-285750" algn="just">
              <a:buFont typeface="Wingdings" pitchFamily="2" charset="2"/>
              <a:buChar char="q"/>
            </a:pPr>
            <a:r>
              <a:rPr lang="en-US" dirty="0">
                <a:latin typeface="Times New Roman" pitchFamily="18" charset="0"/>
                <a:cs typeface="Times New Roman" pitchFamily="18" charset="0"/>
              </a:rPr>
              <a:t>Not applicable for coarse particles</a:t>
            </a:r>
          </a:p>
          <a:p>
            <a:pPr marL="285750" indent="-285750" algn="just">
              <a:buFont typeface="Wingdings" pitchFamily="2" charset="2"/>
              <a:buChar char="q"/>
            </a:pPr>
            <a:r>
              <a:rPr lang="en-US" dirty="0">
                <a:latin typeface="Times New Roman" pitchFamily="18" charset="0"/>
                <a:cs typeface="Times New Roman" pitchFamily="18" charset="0"/>
              </a:rPr>
              <a:t>Agglomeration issue for fine particles </a:t>
            </a:r>
          </a:p>
          <a:p>
            <a:endParaRPr lang="en-US" dirty="0"/>
          </a:p>
          <a:p>
            <a:endParaRPr lang="en-US" dirty="0"/>
          </a:p>
        </p:txBody>
      </p:sp>
      <p:sp>
        <p:nvSpPr>
          <p:cNvPr id="12" name="TextBox 11"/>
          <p:cNvSpPr txBox="1"/>
          <p:nvPr/>
        </p:nvSpPr>
        <p:spPr>
          <a:xfrm>
            <a:off x="4439920" y="4265096"/>
            <a:ext cx="4882984" cy="1200329"/>
          </a:xfrm>
          <a:prstGeom prst="rect">
            <a:avLst/>
          </a:prstGeom>
          <a:noFill/>
        </p:spPr>
        <p:txBody>
          <a:bodyPr wrap="square" rtlCol="0">
            <a:spAutoFit/>
          </a:bodyPr>
          <a:lstStyle/>
          <a:p>
            <a:pPr marL="285750" indent="-285750">
              <a:buFont typeface="Wingdings" pitchFamily="2" charset="2"/>
              <a:buChar char="q"/>
            </a:pPr>
            <a:r>
              <a:rPr lang="en-US" dirty="0">
                <a:latin typeface="Times New Roman" pitchFamily="18" charset="0"/>
                <a:cs typeface="Times New Roman" pitchFamily="18" charset="0"/>
              </a:rPr>
              <a:t>Low resolution (tens of microns)</a:t>
            </a:r>
          </a:p>
          <a:p>
            <a:pPr marL="285750" indent="-285750">
              <a:buFont typeface="Wingdings" pitchFamily="2" charset="2"/>
              <a:buChar char="q"/>
            </a:pPr>
            <a:r>
              <a:rPr lang="en-US" dirty="0">
                <a:latin typeface="Times New Roman" pitchFamily="18" charset="0"/>
                <a:cs typeface="Times New Roman" pitchFamily="18" charset="0"/>
              </a:rPr>
              <a:t>Lack of chemical information </a:t>
            </a:r>
          </a:p>
          <a:p>
            <a:pPr marL="285750" indent="-285750">
              <a:buFont typeface="Wingdings" pitchFamily="2" charset="2"/>
              <a:buChar char="q"/>
            </a:pPr>
            <a:r>
              <a:rPr lang="en-US" dirty="0">
                <a:latin typeface="Times New Roman" pitchFamily="18" charset="0"/>
                <a:cs typeface="Times New Roman" pitchFamily="18" charset="0"/>
              </a:rPr>
              <a:t>Requirement for an electron density difference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9424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6" name="TextBox 5"/>
          <p:cNvSpPr txBox="1"/>
          <p:nvPr/>
        </p:nvSpPr>
        <p:spPr>
          <a:xfrm>
            <a:off x="0" y="-2"/>
            <a:ext cx="9144000" cy="769441"/>
          </a:xfrm>
          <a:prstGeom prst="rect">
            <a:avLst/>
          </a:prstGeom>
          <a:noFill/>
        </p:spPr>
        <p:txBody>
          <a:bodyPr wrap="square" rtlCol="0">
            <a:spAutoFit/>
          </a:bodyPr>
          <a:lstStyle/>
          <a:p>
            <a:r>
              <a:rPr lang="en-US" sz="4400" b="1" dirty="0">
                <a:latin typeface="Times" pitchFamily="18" charset="0"/>
                <a:cs typeface="Times" pitchFamily="18" charset="0"/>
              </a:rPr>
              <a:t>Grinding and classification issues?</a:t>
            </a:r>
            <a:endParaRPr lang="en-US" b="1" dirty="0">
              <a:latin typeface="Times" pitchFamily="18" charset="0"/>
              <a:cs typeface="Times" pitchFamily="18"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5" y="3033352"/>
            <a:ext cx="1822160" cy="215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0410" y="3051916"/>
            <a:ext cx="2353310" cy="187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3331" y="3126130"/>
            <a:ext cx="2641600" cy="173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526340"/>
            <a:ext cx="7172540" cy="923330"/>
          </a:xfrm>
          <a:prstGeom prst="rect">
            <a:avLst/>
          </a:prstGeom>
          <a:noFill/>
        </p:spPr>
        <p:txBody>
          <a:bodyPr wrap="square" rtlCol="0">
            <a:spAutoFit/>
          </a:bodyPr>
          <a:lstStyle/>
          <a:p>
            <a:pPr marL="285750" indent="-285750">
              <a:buFont typeface="Wingdings" pitchFamily="2" charset="2"/>
              <a:buChar char="q"/>
            </a:pPr>
            <a:r>
              <a:rPr lang="en-US" dirty="0">
                <a:latin typeface="Times" pitchFamily="18" charset="0"/>
                <a:cs typeface="Times" pitchFamily="18" charset="0"/>
              </a:rPr>
              <a:t>Inefficiency of </a:t>
            </a:r>
            <a:r>
              <a:rPr lang="en-US" dirty="0" err="1">
                <a:latin typeface="Times" pitchFamily="18" charset="0"/>
                <a:cs typeface="Times" pitchFamily="18" charset="0"/>
              </a:rPr>
              <a:t>hydrocyclones</a:t>
            </a:r>
            <a:r>
              <a:rPr lang="en-US" dirty="0">
                <a:latin typeface="Times" pitchFamily="18" charset="0"/>
                <a:cs typeface="Times" pitchFamily="18" charset="0"/>
              </a:rPr>
              <a:t> and overgrinding in a closed circuit</a:t>
            </a:r>
          </a:p>
          <a:p>
            <a:pPr marL="285750" indent="-285750">
              <a:buFont typeface="Wingdings" pitchFamily="2" charset="2"/>
              <a:buChar char="q"/>
            </a:pPr>
            <a:r>
              <a:rPr lang="en-US" dirty="0">
                <a:latin typeface="Times" pitchFamily="18" charset="0"/>
                <a:cs typeface="Times" pitchFamily="18" charset="0"/>
              </a:rPr>
              <a:t>Low performance efficiency of screening and clogging issues  </a:t>
            </a:r>
          </a:p>
          <a:p>
            <a:pPr marL="285750" indent="-285750">
              <a:buFont typeface="Wingdings" pitchFamily="2" charset="2"/>
              <a:buChar char="q"/>
            </a:pPr>
            <a:endParaRPr lang="en-US" dirty="0">
              <a:latin typeface="Times" pitchFamily="18" charset="0"/>
              <a:cs typeface="Times" pitchFamily="18" charset="0"/>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00" y="952319"/>
            <a:ext cx="2905502" cy="139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3416" y="769440"/>
            <a:ext cx="2556444" cy="175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24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
        <p:nvSpPr>
          <p:cNvPr id="4" name="TextBox 3"/>
          <p:cNvSpPr txBox="1"/>
          <p:nvPr/>
        </p:nvSpPr>
        <p:spPr>
          <a:xfrm>
            <a:off x="0" y="-2"/>
            <a:ext cx="9105900" cy="1046440"/>
          </a:xfrm>
          <a:prstGeom prst="rect">
            <a:avLst/>
          </a:prstGeom>
          <a:noFill/>
        </p:spPr>
        <p:txBody>
          <a:bodyPr wrap="square" rtlCol="0">
            <a:spAutoFit/>
          </a:bodyPr>
          <a:lstStyle/>
          <a:p>
            <a:r>
              <a:rPr lang="en-US" sz="4400" b="1" dirty="0">
                <a:latin typeface="Times New Roman" pitchFamily="18" charset="0"/>
                <a:cs typeface="Times New Roman" pitchFamily="18" charset="0"/>
              </a:rPr>
              <a:t>Fine flotation             Coarse flotation</a:t>
            </a:r>
          </a:p>
          <a:p>
            <a:endParaRPr lang="en-US" b="1" dirty="0"/>
          </a:p>
        </p:txBody>
      </p:sp>
      <p:pic>
        <p:nvPicPr>
          <p:cNvPr id="6" name="Picture 5"/>
          <p:cNvPicPr>
            <a:picLocks noChangeAspect="1"/>
          </p:cNvPicPr>
          <p:nvPr/>
        </p:nvPicPr>
        <p:blipFill>
          <a:blip r:embed="rId4"/>
          <a:stretch>
            <a:fillRect/>
          </a:stretch>
        </p:blipFill>
        <p:spPr>
          <a:xfrm>
            <a:off x="1" y="843459"/>
            <a:ext cx="2765063" cy="1882320"/>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9960" y="843459"/>
            <a:ext cx="2818948" cy="18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6188" y="843459"/>
            <a:ext cx="3190170" cy="195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7"/>
          <a:stretch>
            <a:fillRect/>
          </a:stretch>
        </p:blipFill>
        <p:spPr>
          <a:xfrm>
            <a:off x="0" y="3223255"/>
            <a:ext cx="3312849" cy="1806571"/>
          </a:xfrm>
          <a:prstGeom prst="rect">
            <a:avLst/>
          </a:prstGeom>
        </p:spPr>
      </p:pic>
      <p:pic>
        <p:nvPicPr>
          <p:cNvPr id="11" name="Picture 10"/>
          <p:cNvPicPr/>
          <p:nvPr/>
        </p:nvPicPr>
        <p:blipFill rotWithShape="1">
          <a:blip r:embed="rId8">
            <a:extLst>
              <a:ext uri="{28A0092B-C50C-407E-A947-70E740481C1C}">
                <a14:useLocalDpi xmlns:a14="http://schemas.microsoft.com/office/drawing/2010/main" val="0"/>
              </a:ext>
            </a:extLst>
          </a:blip>
          <a:srcRect t="-1496" b="2807"/>
          <a:stretch/>
        </p:blipFill>
        <p:spPr bwMode="auto">
          <a:xfrm>
            <a:off x="6595297" y="3100325"/>
            <a:ext cx="1757045" cy="2193925"/>
          </a:xfrm>
          <a:prstGeom prst="rect">
            <a:avLst/>
          </a:prstGeom>
          <a:noFill/>
          <a:ln>
            <a:noFill/>
          </a:ln>
          <a:effectLst/>
          <a:extLst/>
        </p:spPr>
      </p:pic>
      <p:pic>
        <p:nvPicPr>
          <p:cNvPr id="12" name="Picture 11"/>
          <p:cNvPicPr/>
          <p:nvPr/>
        </p:nvPicPr>
        <p:blipFill rotWithShape="1">
          <a:blip r:embed="rId9">
            <a:extLst>
              <a:ext uri="{28A0092B-C50C-407E-A947-70E740481C1C}">
                <a14:useLocalDpi xmlns:a14="http://schemas.microsoft.com/office/drawing/2010/main" val="0"/>
              </a:ext>
            </a:extLst>
          </a:blip>
          <a:srcRect l="51849" t="34371" r="43411" b="43404"/>
          <a:stretch/>
        </p:blipFill>
        <p:spPr bwMode="auto">
          <a:xfrm>
            <a:off x="8630347" y="3259783"/>
            <a:ext cx="475553" cy="1770043"/>
          </a:xfrm>
          <a:prstGeom prst="rect">
            <a:avLst/>
          </a:prstGeom>
          <a:noFill/>
          <a:ln>
            <a:noFill/>
          </a:ln>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9008" y="3223255"/>
            <a:ext cx="1753082" cy="247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24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7728"/>
            <a:ext cx="4760636" cy="345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2"/>
            <a:ext cx="9105900" cy="1046440"/>
          </a:xfrm>
          <a:prstGeom prst="rect">
            <a:avLst/>
          </a:prstGeom>
          <a:noFill/>
        </p:spPr>
        <p:txBody>
          <a:bodyPr wrap="square" rtlCol="0">
            <a:spAutoFit/>
          </a:bodyPr>
          <a:lstStyle/>
          <a:p>
            <a:r>
              <a:rPr lang="en-US" sz="4400" b="1" dirty="0">
                <a:latin typeface="Times New Roman" pitchFamily="18" charset="0"/>
                <a:cs typeface="Times New Roman" pitchFamily="18" charset="0"/>
              </a:rPr>
              <a:t>Fine flotation (</a:t>
            </a:r>
            <a:r>
              <a:rPr lang="en-US" sz="3600" u="sng" dirty="0">
                <a:latin typeface="Times New Roman" pitchFamily="18" charset="0"/>
                <a:cs typeface="Times New Roman" pitchFamily="18" charset="0"/>
              </a:rPr>
              <a:t>Jameson and </a:t>
            </a:r>
            <a:r>
              <a:rPr lang="en-US" sz="3600" u="sng" dirty="0" err="1">
                <a:latin typeface="Times New Roman" pitchFamily="18" charset="0"/>
                <a:cs typeface="Times New Roman" pitchFamily="18" charset="0"/>
              </a:rPr>
              <a:t>Imhoflot</a:t>
            </a:r>
            <a:r>
              <a:rPr lang="en-US" sz="3600" u="sng" baseline="30000" dirty="0" err="1">
                <a:latin typeface="Times New Roman" pitchFamily="18" charset="0"/>
                <a:cs typeface="Times New Roman" pitchFamily="18" charset="0"/>
              </a:rPr>
              <a:t>TM</a:t>
            </a:r>
            <a:r>
              <a:rPr lang="en-US" sz="4400" b="1" dirty="0">
                <a:latin typeface="Times New Roman" pitchFamily="18" charset="0"/>
                <a:cs typeface="Times New Roman" pitchFamily="18" charset="0"/>
              </a:rPr>
              <a:t>)</a:t>
            </a:r>
          </a:p>
          <a:p>
            <a:endParaRPr lang="en-US" b="1" dirty="0"/>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520" y="1415827"/>
            <a:ext cx="2576700" cy="144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447" y="661670"/>
            <a:ext cx="3536553" cy="44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flipH="1" flipV="1">
            <a:off x="3816220" y="1415828"/>
            <a:ext cx="2777620" cy="412972"/>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738880" y="2052320"/>
            <a:ext cx="2854960" cy="72136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42474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3713</TotalTime>
  <Words>720</Words>
  <Application>Microsoft Office PowerPoint</Application>
  <PresentationFormat>On-screen Show (4:3)</PresentationFormat>
  <Paragraphs>110</Paragraphs>
  <Slides>16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宋体</vt:lpstr>
      <vt:lpstr>Arial</vt:lpstr>
      <vt:lpstr>Calibri</vt:lpstr>
      <vt:lpstr>Calibri Light</vt:lpstr>
      <vt:lpstr>Palatino Linotype</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MDPI</cp:lastModifiedBy>
  <cp:revision>99</cp:revision>
  <cp:lastPrinted>2021-03-09T03:38:42Z</cp:lastPrinted>
  <dcterms:created xsi:type="dcterms:W3CDTF">2017-05-27T02:37:01Z</dcterms:created>
  <dcterms:modified xsi:type="dcterms:W3CDTF">2021-03-09T03:43:18Z</dcterms:modified>
</cp:coreProperties>
</file>