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4" r:id="rId5"/>
    <p:sldId id="262" r:id="rId6"/>
    <p:sldId id="263" r:id="rId7"/>
    <p:sldId id="265" r:id="rId8"/>
    <p:sldId id="266" r:id="rId9"/>
    <p:sldId id="267" r:id="rId10"/>
    <p:sldId id="268" r:id="rId11"/>
    <p:sldId id="269" r:id="rId12"/>
    <p:sldId id="270" r:id="rId13"/>
    <p:sldId id="273" r:id="rId14"/>
    <p:sldId id="274"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16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339510"/>
            <a:ext cx="8679898" cy="724247"/>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6391578" y="95153"/>
            <a:ext cx="459579"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109846" y="448984"/>
            <a:ext cx="612772" cy="393822"/>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3543300" y="1088409"/>
            <a:ext cx="20574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9660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54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416320"/>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Use of Dunaliella salina in environmental applications</a:t>
            </a:r>
          </a:p>
          <a:p>
            <a:pPr algn="ctr"/>
            <a:endParaRPr lang="tr-TR" b="1" dirty="0" smtClean="0">
              <a:latin typeface="Palatino Linotype" panose="02040502050505030304" pitchFamily="18" charset="0"/>
            </a:endParaRPr>
          </a:p>
          <a:p>
            <a:pPr algn="ctr"/>
            <a:r>
              <a:rPr lang="en-US" altLang="ko-KR" b="1" dirty="0">
                <a:solidFill>
                  <a:schemeClr val="tx1">
                    <a:lumMod val="85000"/>
                    <a:lumOff val="15000"/>
                  </a:schemeClr>
                </a:solidFill>
                <a:latin typeface="Palatino Linotype" panose="02040502050505030304" pitchFamily="18" charset="0"/>
                <a:cs typeface="Arial" pitchFamily="34" charset="0"/>
              </a:rPr>
              <a:t>Hakan </a:t>
            </a:r>
            <a:r>
              <a:rPr lang="en-US" altLang="ko-KR" b="1" dirty="0" err="1">
                <a:solidFill>
                  <a:schemeClr val="tx1">
                    <a:lumMod val="85000"/>
                    <a:lumOff val="15000"/>
                  </a:schemeClr>
                </a:solidFill>
                <a:latin typeface="Palatino Linotype" panose="02040502050505030304" pitchFamily="18" charset="0"/>
                <a:cs typeface="Arial" pitchFamily="34" charset="0"/>
              </a:rPr>
              <a:t>Çelebi</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1*</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Tolga</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Bahadır</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2</a:t>
            </a:r>
            <a:r>
              <a:rPr lang="en-US" altLang="ko-KR" b="1" dirty="0">
                <a:solidFill>
                  <a:schemeClr val="tx1">
                    <a:lumMod val="85000"/>
                    <a:lumOff val="15000"/>
                  </a:schemeClr>
                </a:solidFill>
                <a:latin typeface="Palatino Linotype" panose="02040502050505030304" pitchFamily="18" charset="0"/>
                <a:cs typeface="Arial" pitchFamily="34" charset="0"/>
              </a:rPr>
              <a:t>, İsmail </a:t>
            </a:r>
            <a:r>
              <a:rPr lang="en-US" altLang="ko-KR" b="1" dirty="0" err="1">
                <a:solidFill>
                  <a:schemeClr val="tx1">
                    <a:lumMod val="85000"/>
                    <a:lumOff val="15000"/>
                  </a:schemeClr>
                </a:solidFill>
                <a:latin typeface="Palatino Linotype" panose="02040502050505030304" pitchFamily="18" charset="0"/>
                <a:cs typeface="Arial" pitchFamily="34" charset="0"/>
              </a:rPr>
              <a:t>Şimşek</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3 </a:t>
            </a:r>
            <a:r>
              <a:rPr lang="en-US" altLang="ko-KR" b="1" dirty="0">
                <a:solidFill>
                  <a:schemeClr val="tx1">
                    <a:lumMod val="85000"/>
                    <a:lumOff val="15000"/>
                  </a:schemeClr>
                </a:solidFill>
                <a:latin typeface="Palatino Linotype" panose="02040502050505030304" pitchFamily="18" charset="0"/>
                <a:cs typeface="Arial" pitchFamily="34" charset="0"/>
              </a:rPr>
              <a:t>and </a:t>
            </a:r>
            <a:r>
              <a:rPr lang="en-US" altLang="ko-KR" b="1" dirty="0" err="1">
                <a:solidFill>
                  <a:schemeClr val="tx1">
                    <a:lumMod val="85000"/>
                    <a:lumOff val="15000"/>
                  </a:schemeClr>
                </a:solidFill>
                <a:latin typeface="Palatino Linotype" panose="02040502050505030304" pitchFamily="18" charset="0"/>
                <a:cs typeface="Arial" pitchFamily="34" charset="0"/>
              </a:rPr>
              <a:t>Şevket</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Tulun</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dirty="0" smtClean="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r>
              <a:rPr lang="en-US" sz="1400" baseline="30000" dirty="0" smtClean="0">
                <a:latin typeface="Palatino Linotype" panose="02040502050505030304" pitchFamily="18" charset="0"/>
              </a:rPr>
              <a:t>1</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r>
              <a:rPr lang="fr-CH" sz="1400" baseline="30000" dirty="0" smtClean="0">
                <a:latin typeface="Palatino Linotype" panose="02040502050505030304" pitchFamily="18" charset="0"/>
              </a:rPr>
              <a:t>2</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r>
              <a:rPr lang="fr-CH" sz="1400" baseline="30000" dirty="0" smtClean="0">
                <a:latin typeface="Palatino Linotype" panose="02040502050505030304" pitchFamily="18" charset="0"/>
              </a:rPr>
              <a:t>3</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r>
              <a:rPr lang="fr-CH" sz="1400" baseline="30000" dirty="0" smtClean="0">
                <a:latin typeface="Palatino Linotype" panose="02040502050505030304" pitchFamily="18" charset="0"/>
              </a:rPr>
              <a:t>4</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endParaRPr lang="fr-FR" sz="14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smtClean="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4"/>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en-US" sz="2400" b="1" dirty="0">
                <a:latin typeface="Palatino Linotype" panose="02040502050505030304" pitchFamily="18" charset="0"/>
              </a:rPr>
              <a:t>Environmental </a:t>
            </a:r>
            <a:r>
              <a:rPr lang="en-US" sz="2400" b="1" dirty="0" smtClean="0">
                <a:latin typeface="Palatino Linotype" panose="02040502050505030304" pitchFamily="18" charset="0"/>
              </a:rPr>
              <a:t>applications</a:t>
            </a:r>
            <a:r>
              <a:rPr lang="tr-TR" sz="2400" b="1" dirty="0" smtClean="0">
                <a:latin typeface="Palatino Linotype" panose="02040502050505030304" pitchFamily="18" charset="0"/>
              </a:rPr>
              <a:t>: </a:t>
            </a:r>
            <a:r>
              <a:rPr lang="en-US" sz="2400" b="1" dirty="0" smtClean="0">
                <a:latin typeface="Palatino Linotype" panose="02040502050505030304" pitchFamily="18" charset="0"/>
              </a:rPr>
              <a:t>Food </a:t>
            </a:r>
            <a:r>
              <a:rPr lang="en-US" sz="2400" b="1" dirty="0">
                <a:latin typeface="Palatino Linotype" panose="02040502050505030304" pitchFamily="18" charset="0"/>
              </a:rPr>
              <a:t>and Food Supplement</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Dikdörtgen 1"/>
          <p:cNvSpPr/>
          <p:nvPr/>
        </p:nvSpPr>
        <p:spPr>
          <a:xfrm>
            <a:off x="85579" y="672680"/>
            <a:ext cx="8982221" cy="1726050"/>
          </a:xfrm>
          <a:prstGeom prst="rect">
            <a:avLst/>
          </a:prstGeom>
        </p:spPr>
        <p:txBody>
          <a:bodyPr wrap="square">
            <a:spAutoFit/>
          </a:bodyPr>
          <a:lstStyle/>
          <a:p>
            <a:pPr algn="just">
              <a:lnSpc>
                <a:spcPct val="150000"/>
              </a:lnSpc>
            </a:pPr>
            <a:r>
              <a:rPr lang="en-US" sz="1200" dirty="0">
                <a:latin typeface="Palatino Linotype" panose="02040502050505030304" pitchFamily="18" charset="0"/>
              </a:rPr>
              <a:t>Microalgae are used as a nutritional source for both humans and other living groups thanks to carbohydrates, proteins, enzymes, and fibers contained in their chemical structure. In addition to basic nutrients, they also contain vitamins A, C, B1, B2, B6, many vitamins such as niacin, and basic elements such as iron, potassium, calcium, and magnesium [10,40]. D. salina and other species are used as nutritional supplements, especially in athletes' diets. They are also used as feed for aquatic (shrimp, trout, aquarium fishing, etc.) and terrestrial animals (cattle, goats, sheep, etc.). In capsule forms and in the form of solid (food bars, cookies, etc.) and liquid (antioxidant drinks, juices, etc.) nutrients, D. salina tablets are applied as dietary supplements for human health [1,41].</a:t>
            </a:r>
          </a:p>
        </p:txBody>
      </p:sp>
      <p:pic>
        <p:nvPicPr>
          <p:cNvPr id="7" name="Resim 7"/>
          <p:cNvPicPr>
            <a:picLocks noChangeAspect="1" noChangeArrowheads="1"/>
          </p:cNvPicPr>
          <p:nvPr/>
        </p:nvPicPr>
        <p:blipFill rotWithShape="1">
          <a:blip r:embed="rId3">
            <a:extLst>
              <a:ext uri="{28A0092B-C50C-407E-A947-70E740481C1C}">
                <a14:useLocalDpi xmlns:a14="http://schemas.microsoft.com/office/drawing/2010/main" val="0"/>
              </a:ext>
            </a:extLst>
          </a:blip>
          <a:srcRect l="4293" t="2731" r="1940" b="9571"/>
          <a:stretch/>
        </p:blipFill>
        <p:spPr bwMode="auto">
          <a:xfrm>
            <a:off x="262346" y="2489109"/>
            <a:ext cx="6495505" cy="423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l="77769" t="14676" r="2328" b="7434"/>
          <a:stretch/>
        </p:blipFill>
        <p:spPr>
          <a:xfrm>
            <a:off x="7036525" y="2489110"/>
            <a:ext cx="1513709" cy="2646162"/>
          </a:xfrm>
          <a:prstGeom prst="rect">
            <a:avLst/>
          </a:prstGeom>
        </p:spPr>
      </p:pic>
    </p:spTree>
    <p:extLst>
      <p:ext uri="{BB962C8B-B14F-4D97-AF65-F5344CB8AC3E}">
        <p14:creationId xmlns:p14="http://schemas.microsoft.com/office/powerpoint/2010/main" val="72379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8" y="43882"/>
            <a:ext cx="8982221" cy="400110"/>
          </a:xfrm>
          <a:prstGeom prst="rect">
            <a:avLst/>
          </a:prstGeom>
          <a:noFill/>
        </p:spPr>
        <p:txBody>
          <a:bodyPr wrap="square" rtlCol="0">
            <a:spAutoFit/>
          </a:bodyPr>
          <a:lstStyle/>
          <a:p>
            <a:r>
              <a:rPr lang="en-US" sz="2000" b="1" dirty="0">
                <a:latin typeface="Palatino Linotype" panose="02040502050505030304" pitchFamily="18" charset="0"/>
              </a:rPr>
              <a:t>Environmental </a:t>
            </a:r>
            <a:r>
              <a:rPr lang="en-US" sz="2000" b="1" dirty="0" smtClean="0">
                <a:latin typeface="Palatino Linotype" panose="02040502050505030304" pitchFamily="18" charset="0"/>
              </a:rPr>
              <a:t>applications</a:t>
            </a:r>
            <a:r>
              <a:rPr lang="tr-TR" sz="2000" b="1" dirty="0" smtClean="0">
                <a:latin typeface="Palatino Linotype" panose="02040502050505030304" pitchFamily="18" charset="0"/>
              </a:rPr>
              <a:t>: </a:t>
            </a:r>
            <a:r>
              <a:rPr lang="en-US" sz="2000" b="1" dirty="0" smtClean="0">
                <a:latin typeface="Palatino Linotype" panose="02040502050505030304" pitchFamily="18" charset="0"/>
              </a:rPr>
              <a:t>Medical </a:t>
            </a:r>
            <a:r>
              <a:rPr lang="en-US" sz="2000" b="1" dirty="0">
                <a:latin typeface="Palatino Linotype" panose="02040502050505030304" pitchFamily="18" charset="0"/>
              </a:rPr>
              <a:t>and Cosmetic Industry</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474" y="5913120"/>
            <a:ext cx="940526" cy="944880"/>
          </a:xfrm>
          <a:prstGeom prst="rect">
            <a:avLst/>
          </a:prstGeom>
        </p:spPr>
      </p:pic>
      <p:sp>
        <p:nvSpPr>
          <p:cNvPr id="2" name="Dikdörtgen 1"/>
          <p:cNvSpPr/>
          <p:nvPr/>
        </p:nvSpPr>
        <p:spPr>
          <a:xfrm>
            <a:off x="85578" y="386546"/>
            <a:ext cx="8982221" cy="2557047"/>
          </a:xfrm>
          <a:prstGeom prst="rect">
            <a:avLst/>
          </a:prstGeom>
        </p:spPr>
        <p:txBody>
          <a:bodyPr wrap="square">
            <a:spAutoFit/>
          </a:bodyPr>
          <a:lstStyle/>
          <a:p>
            <a:pPr algn="just">
              <a:lnSpc>
                <a:spcPct val="150000"/>
              </a:lnSpc>
            </a:pPr>
            <a:r>
              <a:rPr lang="en-US" sz="1200" dirty="0">
                <a:latin typeface="Palatino Linotype" panose="02040502050505030304" pitchFamily="18" charset="0"/>
              </a:rPr>
              <a:t>Microalgae are constantly exposed to stress conditions due to their cellular structure, and in order to adapt to these conditions, they produce some valuable products (cosmeceuticals) that are important in the cosmetic industry [42,43]. Pigments and other compounds in microalgae are widely used as hydration component and antioxidant in anti-aging and moisturizing skin creams in the cosmetic industry[19]. D. salina is widely used in skin-hair care and sun protection products thanks to the substance of </a:t>
            </a:r>
            <a:r>
              <a:rPr lang="en-US" sz="1200" dirty="0" err="1">
                <a:latin typeface="Palatino Linotype" panose="02040502050505030304" pitchFamily="18" charset="0"/>
              </a:rPr>
              <a:t>sporopollenin</a:t>
            </a:r>
            <a:r>
              <a:rPr lang="en-US" sz="1200" dirty="0">
                <a:latin typeface="Palatino Linotype" panose="02040502050505030304" pitchFamily="18" charset="0"/>
              </a:rPr>
              <a:t>  found in its structure. According to the World Health Organization, microalgae are promising sources of bioactive compounds in terms of their anti-cancer properties [41,44]. D. salina is one of the marine microalgae containing significant amounts of essential carotenoids such as α and β-carotene, </a:t>
            </a:r>
            <a:r>
              <a:rPr lang="en-US" sz="1200" dirty="0" err="1">
                <a:latin typeface="Palatino Linotype" panose="02040502050505030304" pitchFamily="18" charset="0"/>
              </a:rPr>
              <a:t>cryptoxanthin</a:t>
            </a:r>
            <a:r>
              <a:rPr lang="en-US" sz="1200" dirty="0">
                <a:latin typeface="Palatino Linotype" panose="02040502050505030304" pitchFamily="18" charset="0"/>
              </a:rPr>
              <a:t>, </a:t>
            </a:r>
            <a:r>
              <a:rPr lang="en-US" sz="1200" dirty="0" err="1">
                <a:latin typeface="Palatino Linotype" panose="02040502050505030304" pitchFamily="18" charset="0"/>
              </a:rPr>
              <a:t>zeaxanthin</a:t>
            </a:r>
            <a:r>
              <a:rPr lang="en-US" sz="1200" dirty="0">
                <a:latin typeface="Palatino Linotype" panose="02040502050505030304" pitchFamily="18" charset="0"/>
              </a:rPr>
              <a:t> and lutein, and it is a source of antioxidants [1,45,46]. Figure 1 briefly summarizes the use of D. salina in terms of both medicine (anti-cancer, anti-allergy, diabetes, anti-inflammatory, anti-virus, anti-bacteria and anti-arteriosclerosis, etc.) and treatment (Parkinson's disease).</a:t>
            </a:r>
          </a:p>
        </p:txBody>
      </p:sp>
      <p:pic>
        <p:nvPicPr>
          <p:cNvPr id="9"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78" y="3272328"/>
            <a:ext cx="2640205" cy="308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6"/>
          <p:cNvPicPr>
            <a:picLocks noChangeAspect="1" noChangeArrowheads="1"/>
          </p:cNvPicPr>
          <p:nvPr/>
        </p:nvPicPr>
        <p:blipFill>
          <a:blip r:embed="rId4">
            <a:extLst>
              <a:ext uri="{28A0092B-C50C-407E-A947-70E740481C1C}">
                <a14:useLocalDpi xmlns:a14="http://schemas.microsoft.com/office/drawing/2010/main" val="0"/>
              </a:ext>
            </a:extLst>
          </a:blip>
          <a:srcRect l="4298" t="3633" r="6744" b="12248"/>
          <a:stretch>
            <a:fillRect/>
          </a:stretch>
        </p:blipFill>
        <p:spPr bwMode="auto">
          <a:xfrm>
            <a:off x="6723017" y="2943592"/>
            <a:ext cx="2420983" cy="29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o 10"/>
          <p:cNvGraphicFramePr>
            <a:graphicFrameLocks noGrp="1"/>
          </p:cNvGraphicFramePr>
          <p:nvPr>
            <p:extLst>
              <p:ext uri="{D42A27DB-BD31-4B8C-83A1-F6EECF244321}">
                <p14:modId xmlns:p14="http://schemas.microsoft.com/office/powerpoint/2010/main" val="3075454745"/>
              </p:ext>
            </p:extLst>
          </p:nvPr>
        </p:nvGraphicFramePr>
        <p:xfrm>
          <a:off x="2725783" y="3612578"/>
          <a:ext cx="3997234" cy="3200400"/>
        </p:xfrm>
        <a:graphic>
          <a:graphicData uri="http://schemas.openxmlformats.org/drawingml/2006/table">
            <a:tbl>
              <a:tblPr firstRow="1" firstCol="1" bandRow="1">
                <a:tableStyleId>{5C22544A-7EE6-4342-B048-85BDC9FD1C3A}</a:tableStyleId>
              </a:tblPr>
              <a:tblGrid>
                <a:gridCol w="853440">
                  <a:extLst>
                    <a:ext uri="{9D8B030D-6E8A-4147-A177-3AD203B41FA5}">
                      <a16:colId xmlns:a16="http://schemas.microsoft.com/office/drawing/2014/main" val="1953764284"/>
                    </a:ext>
                  </a:extLst>
                </a:gridCol>
                <a:gridCol w="1100927">
                  <a:extLst>
                    <a:ext uri="{9D8B030D-6E8A-4147-A177-3AD203B41FA5}">
                      <a16:colId xmlns:a16="http://schemas.microsoft.com/office/drawing/2014/main" val="4029108487"/>
                    </a:ext>
                  </a:extLst>
                </a:gridCol>
                <a:gridCol w="2042867">
                  <a:extLst>
                    <a:ext uri="{9D8B030D-6E8A-4147-A177-3AD203B41FA5}">
                      <a16:colId xmlns:a16="http://schemas.microsoft.com/office/drawing/2014/main" val="2516850007"/>
                    </a:ext>
                  </a:extLst>
                </a:gridCol>
              </a:tblGrid>
              <a:tr h="0">
                <a:tc rowSpan="2">
                  <a:txBody>
                    <a:bodyPr/>
                    <a:lstStyle/>
                    <a:p>
                      <a:pPr algn="just">
                        <a:lnSpc>
                          <a:spcPct val="150000"/>
                        </a:lnSpc>
                        <a:spcAft>
                          <a:spcPts val="0"/>
                        </a:spcAft>
                      </a:pPr>
                      <a:r>
                        <a:rPr lang="en-US" sz="1000" dirty="0">
                          <a:effectLst/>
                          <a:latin typeface="Palatino Linotype" panose="02040502050505030304" pitchFamily="18" charset="0"/>
                        </a:rPr>
                        <a:t> </a:t>
                      </a:r>
                      <a:endParaRPr lang="tr-TR" sz="1200" dirty="0">
                        <a:effectLst/>
                        <a:latin typeface="Palatino Linotype" panose="02040502050505030304" pitchFamily="18" charset="0"/>
                      </a:endParaRPr>
                    </a:p>
                    <a:p>
                      <a:pPr algn="just">
                        <a:lnSpc>
                          <a:spcPct val="150000"/>
                        </a:lnSpc>
                        <a:spcAft>
                          <a:spcPts val="0"/>
                        </a:spcAft>
                      </a:pPr>
                      <a:r>
                        <a:rPr lang="en-US" sz="1000" dirty="0">
                          <a:effectLst/>
                          <a:latin typeface="Palatino Linotype" panose="02040502050505030304" pitchFamily="18" charset="0"/>
                        </a:rPr>
                        <a:t>Cosmetic</a:t>
                      </a:r>
                      <a:endParaRPr lang="tr-TR" sz="12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tr-TR" sz="1000" b="1" dirty="0" smtClean="0">
                          <a:effectLst/>
                          <a:latin typeface="Palatino Linotype" panose="02040502050505030304" pitchFamily="18" charset="0"/>
                        </a:rPr>
                        <a:t>Compound</a:t>
                      </a:r>
                      <a:endParaRPr lang="tr-TR" sz="1200" b="1"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tr-TR" sz="1000" b="1" dirty="0" smtClean="0">
                          <a:effectLst/>
                          <a:latin typeface="Palatino Linotype" panose="02040502050505030304" pitchFamily="18" charset="0"/>
                        </a:rPr>
                        <a:t>Application</a:t>
                      </a:r>
                      <a:endParaRPr lang="tr-TR" sz="1200" b="1"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07160759"/>
                  </a:ext>
                </a:extLst>
              </a:tr>
              <a:tr h="0">
                <a:tc vMerge="1">
                  <a:txBody>
                    <a:bodyPr/>
                    <a:lstStyle/>
                    <a:p>
                      <a:endParaRPr lang="tr-TR"/>
                    </a:p>
                  </a:txBody>
                  <a:tcPr/>
                </a:tc>
                <a:tc>
                  <a:txBody>
                    <a:bodyPr/>
                    <a:lstStyle/>
                    <a:p>
                      <a:pPr algn="l">
                        <a:lnSpc>
                          <a:spcPct val="150000"/>
                        </a:lnSpc>
                        <a:spcAft>
                          <a:spcPts val="0"/>
                        </a:spcAft>
                      </a:pPr>
                      <a:r>
                        <a:rPr lang="en-US" sz="1000" dirty="0">
                          <a:solidFill>
                            <a:schemeClr val="tx1">
                              <a:lumMod val="65000"/>
                              <a:lumOff val="35000"/>
                            </a:schemeClr>
                          </a:solidFill>
                          <a:effectLst/>
                          <a:latin typeface="Palatino Linotype" panose="02040502050505030304" pitchFamily="18" charset="0"/>
                        </a:rPr>
                        <a:t>Glycerol, Phenols (e.g., </a:t>
                      </a:r>
                      <a:r>
                        <a:rPr lang="en-US" sz="1000" dirty="0" err="1">
                          <a:solidFill>
                            <a:schemeClr val="tx1">
                              <a:lumMod val="65000"/>
                              <a:lumOff val="35000"/>
                            </a:schemeClr>
                          </a:solidFill>
                          <a:effectLst/>
                          <a:latin typeface="Palatino Linotype" panose="02040502050505030304" pitchFamily="18" charset="0"/>
                        </a:rPr>
                        <a:t>gallic</a:t>
                      </a:r>
                      <a:r>
                        <a:rPr lang="en-US" sz="1000" dirty="0">
                          <a:solidFill>
                            <a:schemeClr val="tx1">
                              <a:lumMod val="65000"/>
                              <a:lumOff val="35000"/>
                            </a:schemeClr>
                          </a:solidFill>
                          <a:effectLst/>
                          <a:latin typeface="Palatino Linotype" panose="02040502050505030304" pitchFamily="18" charset="0"/>
                        </a:rPr>
                        <a:t>, </a:t>
                      </a:r>
                      <a:r>
                        <a:rPr lang="en-US" sz="1000" dirty="0" err="1">
                          <a:solidFill>
                            <a:schemeClr val="tx1">
                              <a:lumMod val="65000"/>
                              <a:lumOff val="35000"/>
                            </a:schemeClr>
                          </a:solidFill>
                          <a:effectLst/>
                          <a:latin typeface="Palatino Linotype" panose="02040502050505030304" pitchFamily="18" charset="0"/>
                        </a:rPr>
                        <a:t>caffeic</a:t>
                      </a:r>
                      <a:r>
                        <a:rPr lang="en-US" sz="1000" dirty="0">
                          <a:solidFill>
                            <a:schemeClr val="tx1">
                              <a:lumMod val="65000"/>
                              <a:lumOff val="35000"/>
                            </a:schemeClr>
                          </a:solidFill>
                          <a:effectLst/>
                          <a:latin typeface="Palatino Linotype" panose="02040502050505030304" pitchFamily="18" charset="0"/>
                        </a:rPr>
                        <a:t>,</a:t>
                      </a:r>
                      <a:endParaRPr lang="tr-TR" sz="1200" dirty="0">
                        <a:solidFill>
                          <a:schemeClr val="tx1">
                            <a:lumMod val="65000"/>
                            <a:lumOff val="35000"/>
                          </a:schemeClr>
                        </a:solidFill>
                        <a:effectLst/>
                        <a:latin typeface="Palatino Linotype" panose="02040502050505030304" pitchFamily="18" charset="0"/>
                      </a:endParaRPr>
                    </a:p>
                    <a:p>
                      <a:pPr algn="l">
                        <a:lnSpc>
                          <a:spcPct val="150000"/>
                        </a:lnSpc>
                        <a:spcAft>
                          <a:spcPts val="0"/>
                        </a:spcAft>
                      </a:pPr>
                      <a:r>
                        <a:rPr lang="en-US" sz="1000" dirty="0" err="1">
                          <a:solidFill>
                            <a:schemeClr val="tx1">
                              <a:lumMod val="65000"/>
                              <a:lumOff val="35000"/>
                            </a:schemeClr>
                          </a:solidFill>
                          <a:effectLst/>
                          <a:latin typeface="Palatino Linotype" panose="02040502050505030304" pitchFamily="18" charset="0"/>
                        </a:rPr>
                        <a:t>salycilic</a:t>
                      </a:r>
                      <a:r>
                        <a:rPr lang="en-US" sz="1000" dirty="0">
                          <a:solidFill>
                            <a:schemeClr val="tx1">
                              <a:lumMod val="65000"/>
                              <a:lumOff val="35000"/>
                            </a:schemeClr>
                          </a:solidFill>
                          <a:effectLst/>
                          <a:latin typeface="Palatino Linotype" panose="02040502050505030304" pitchFamily="18" charset="0"/>
                        </a:rPr>
                        <a:t>, p-</a:t>
                      </a:r>
                      <a:r>
                        <a:rPr lang="en-US" sz="1000" dirty="0" err="1">
                          <a:solidFill>
                            <a:schemeClr val="tx1">
                              <a:lumMod val="65000"/>
                              <a:lumOff val="35000"/>
                            </a:schemeClr>
                          </a:solidFill>
                          <a:effectLst/>
                          <a:latin typeface="Palatino Linotype" panose="02040502050505030304" pitchFamily="18" charset="0"/>
                        </a:rPr>
                        <a:t>coumaric</a:t>
                      </a:r>
                      <a:r>
                        <a:rPr lang="en-US" sz="1000" dirty="0">
                          <a:solidFill>
                            <a:schemeClr val="tx1">
                              <a:lumMod val="65000"/>
                              <a:lumOff val="35000"/>
                            </a:schemeClr>
                          </a:solidFill>
                          <a:effectLst/>
                          <a:latin typeface="Palatino Linotype" panose="02040502050505030304" pitchFamily="18" charset="0"/>
                        </a:rPr>
                        <a:t>, and </a:t>
                      </a:r>
                      <a:r>
                        <a:rPr lang="en-US" sz="1000" dirty="0" err="1">
                          <a:solidFill>
                            <a:schemeClr val="tx1">
                              <a:lumMod val="65000"/>
                              <a:lumOff val="35000"/>
                            </a:schemeClr>
                          </a:solidFill>
                          <a:effectLst/>
                          <a:latin typeface="Palatino Linotype" panose="02040502050505030304" pitchFamily="18" charset="0"/>
                        </a:rPr>
                        <a:t>ferulic</a:t>
                      </a:r>
                      <a:r>
                        <a:rPr lang="en-US" sz="1000" dirty="0">
                          <a:solidFill>
                            <a:schemeClr val="tx1">
                              <a:lumMod val="65000"/>
                              <a:lumOff val="35000"/>
                            </a:schemeClr>
                          </a:solidFill>
                          <a:effectLst/>
                          <a:latin typeface="Palatino Linotype" panose="02040502050505030304" pitchFamily="18" charset="0"/>
                        </a:rPr>
                        <a:t> acid)</a:t>
                      </a:r>
                      <a:endParaRPr lang="tr-TR" sz="1200" dirty="0">
                        <a:solidFill>
                          <a:schemeClr val="tx1">
                            <a:lumMod val="65000"/>
                            <a:lumOff val="35000"/>
                          </a:schemeClr>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l">
                        <a:lnSpc>
                          <a:spcPct val="150000"/>
                        </a:lnSpc>
                        <a:spcAft>
                          <a:spcPts val="0"/>
                        </a:spcAft>
                      </a:pPr>
                      <a:r>
                        <a:rPr lang="en-US" sz="1000">
                          <a:solidFill>
                            <a:schemeClr val="tx1">
                              <a:lumMod val="65000"/>
                              <a:lumOff val="35000"/>
                            </a:schemeClr>
                          </a:solidFill>
                          <a:effectLst/>
                          <a:latin typeface="Palatino Linotype" panose="02040502050505030304" pitchFamily="18" charset="0"/>
                        </a:rPr>
                        <a:t>Moisturize and Smoothen skin</a:t>
                      </a:r>
                      <a:endParaRPr lang="tr-TR" sz="1200">
                        <a:solidFill>
                          <a:schemeClr val="tx1">
                            <a:lumMod val="65000"/>
                            <a:lumOff val="35000"/>
                          </a:schemeClr>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38016695"/>
                  </a:ext>
                </a:extLst>
              </a:tr>
              <a:tr h="0">
                <a:tc rowSpan="2">
                  <a:txBody>
                    <a:bodyPr/>
                    <a:lstStyle/>
                    <a:p>
                      <a:pPr algn="just">
                        <a:lnSpc>
                          <a:spcPct val="150000"/>
                        </a:lnSpc>
                        <a:spcAft>
                          <a:spcPts val="0"/>
                        </a:spcAft>
                      </a:pPr>
                      <a:r>
                        <a:rPr lang="en-US" sz="1000" dirty="0">
                          <a:effectLst/>
                          <a:latin typeface="Palatino Linotype" panose="02040502050505030304" pitchFamily="18" charset="0"/>
                        </a:rPr>
                        <a:t> </a:t>
                      </a:r>
                      <a:endParaRPr lang="tr-TR" sz="1200" dirty="0">
                        <a:effectLst/>
                        <a:latin typeface="Palatino Linotype" panose="02040502050505030304" pitchFamily="18" charset="0"/>
                      </a:endParaRPr>
                    </a:p>
                    <a:p>
                      <a:pPr algn="just">
                        <a:lnSpc>
                          <a:spcPct val="150000"/>
                        </a:lnSpc>
                        <a:spcAft>
                          <a:spcPts val="0"/>
                        </a:spcAft>
                      </a:pPr>
                      <a:r>
                        <a:rPr lang="en-US" sz="1000" dirty="0">
                          <a:effectLst/>
                          <a:latin typeface="Palatino Linotype" panose="02040502050505030304" pitchFamily="18" charset="0"/>
                        </a:rPr>
                        <a:t>Medicine</a:t>
                      </a:r>
                      <a:endParaRPr lang="tr-TR" sz="12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l">
                        <a:lnSpc>
                          <a:spcPct val="150000"/>
                        </a:lnSpc>
                        <a:spcAft>
                          <a:spcPts val="0"/>
                        </a:spcAft>
                      </a:pPr>
                      <a:r>
                        <a:rPr lang="en-US" sz="1000" b="1" dirty="0" smtClean="0">
                          <a:solidFill>
                            <a:schemeClr val="tx1">
                              <a:lumMod val="65000"/>
                              <a:lumOff val="35000"/>
                            </a:schemeClr>
                          </a:solidFill>
                          <a:effectLst/>
                          <a:latin typeface="Palatino Linotype" panose="02040502050505030304" pitchFamily="18" charset="0"/>
                        </a:rPr>
                        <a:t>Compound</a:t>
                      </a:r>
                      <a:endParaRPr lang="tr-TR" sz="1200" b="1" dirty="0">
                        <a:solidFill>
                          <a:schemeClr val="tx1">
                            <a:lumMod val="65000"/>
                            <a:lumOff val="35000"/>
                          </a:schemeClr>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l">
                        <a:lnSpc>
                          <a:spcPct val="150000"/>
                        </a:lnSpc>
                        <a:spcAft>
                          <a:spcPts val="0"/>
                        </a:spcAft>
                      </a:pPr>
                      <a:r>
                        <a:rPr lang="en-US" sz="1000" b="1" dirty="0" smtClean="0">
                          <a:solidFill>
                            <a:schemeClr val="tx1">
                              <a:lumMod val="65000"/>
                              <a:lumOff val="35000"/>
                            </a:schemeClr>
                          </a:solidFill>
                          <a:effectLst/>
                          <a:latin typeface="Palatino Linotype" panose="02040502050505030304" pitchFamily="18" charset="0"/>
                        </a:rPr>
                        <a:t>Application</a:t>
                      </a:r>
                      <a:endParaRPr lang="tr-TR" sz="1200" b="1" dirty="0">
                        <a:solidFill>
                          <a:schemeClr val="tx1">
                            <a:lumMod val="65000"/>
                            <a:lumOff val="35000"/>
                          </a:schemeClr>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731315"/>
                  </a:ext>
                </a:extLst>
              </a:tr>
              <a:tr h="0">
                <a:tc vMerge="1">
                  <a:txBody>
                    <a:bodyPr/>
                    <a:lstStyle/>
                    <a:p>
                      <a:endParaRPr lang="tr-TR"/>
                    </a:p>
                  </a:txBody>
                  <a:tcPr/>
                </a:tc>
                <a:tc>
                  <a:txBody>
                    <a:bodyPr/>
                    <a:lstStyle/>
                    <a:p>
                      <a:pPr algn="l">
                        <a:lnSpc>
                          <a:spcPct val="150000"/>
                        </a:lnSpc>
                        <a:spcAft>
                          <a:spcPts val="0"/>
                        </a:spcAft>
                      </a:pPr>
                      <a:r>
                        <a:rPr lang="en-US" sz="1000" dirty="0">
                          <a:solidFill>
                            <a:schemeClr val="tx1">
                              <a:lumMod val="65000"/>
                              <a:lumOff val="35000"/>
                            </a:schemeClr>
                          </a:solidFill>
                          <a:effectLst/>
                          <a:latin typeface="Palatino Linotype" panose="02040502050505030304" pitchFamily="18" charset="0"/>
                        </a:rPr>
                        <a:t>β-carotene, α-carotene, Cryptoxanthin, Zeaxanthin, Lutein,  Glutathione</a:t>
                      </a:r>
                      <a:endParaRPr lang="tr-TR" sz="1200" dirty="0">
                        <a:solidFill>
                          <a:schemeClr val="tx1">
                            <a:lumMod val="65000"/>
                            <a:lumOff val="35000"/>
                          </a:schemeClr>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l">
                        <a:lnSpc>
                          <a:spcPct val="150000"/>
                        </a:lnSpc>
                        <a:spcAft>
                          <a:spcPts val="0"/>
                        </a:spcAft>
                      </a:pPr>
                      <a:r>
                        <a:rPr lang="en-US" sz="1000" dirty="0">
                          <a:solidFill>
                            <a:schemeClr val="tx1">
                              <a:lumMod val="65000"/>
                              <a:lumOff val="35000"/>
                            </a:schemeClr>
                          </a:solidFill>
                          <a:effectLst/>
                          <a:latin typeface="Palatino Linotype" panose="02040502050505030304" pitchFamily="18" charset="0"/>
                        </a:rPr>
                        <a:t>Anticancer activity,  </a:t>
                      </a:r>
                      <a:r>
                        <a:rPr lang="en-US" sz="1000" dirty="0" err="1">
                          <a:solidFill>
                            <a:schemeClr val="tx1">
                              <a:lumMod val="65000"/>
                              <a:lumOff val="35000"/>
                            </a:schemeClr>
                          </a:solidFill>
                          <a:effectLst/>
                          <a:latin typeface="Palatino Linotype" panose="02040502050505030304" pitchFamily="18" charset="0"/>
                        </a:rPr>
                        <a:t>AntiParkinson's</a:t>
                      </a:r>
                      <a:r>
                        <a:rPr lang="en-US" sz="1000" dirty="0">
                          <a:solidFill>
                            <a:schemeClr val="tx1">
                              <a:lumMod val="65000"/>
                              <a:lumOff val="35000"/>
                            </a:schemeClr>
                          </a:solidFill>
                          <a:effectLst/>
                          <a:latin typeface="Palatino Linotype" panose="02040502050505030304" pitchFamily="18" charset="0"/>
                        </a:rPr>
                        <a:t> disease,  Antioxidant activity, Antihypertensive, Analgesic drugs</a:t>
                      </a:r>
                      <a:endParaRPr lang="tr-TR" sz="1200" dirty="0">
                        <a:solidFill>
                          <a:schemeClr val="tx1">
                            <a:lumMod val="65000"/>
                            <a:lumOff val="35000"/>
                          </a:schemeClr>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0339053"/>
                  </a:ext>
                </a:extLst>
              </a:tr>
            </a:tbl>
          </a:graphicData>
        </a:graphic>
      </p:graphicFrame>
      <p:sp>
        <p:nvSpPr>
          <p:cNvPr id="12" name="Rectangle 4"/>
          <p:cNvSpPr>
            <a:spLocks noChangeArrowheads="1"/>
          </p:cNvSpPr>
          <p:nvPr/>
        </p:nvSpPr>
        <p:spPr bwMode="auto">
          <a:xfrm>
            <a:off x="2453979" y="3150913"/>
            <a:ext cx="4480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tr-TR" sz="1200" b="1" i="0" u="none" strike="noStrike" cap="none" normalizeH="0" baseline="0" dirty="0" smtClean="0">
                <a:ln>
                  <a:noFill/>
                </a:ln>
                <a:solidFill>
                  <a:schemeClr val="tx1">
                    <a:lumMod val="65000"/>
                    <a:lumOff val="35000"/>
                  </a:schemeClr>
                </a:solidFill>
                <a:effectLst/>
                <a:latin typeface="Palatino Linotype" panose="02040502050505030304" pitchFamily="18" charset="0"/>
              </a:rPr>
              <a:t>Table 1.</a:t>
            </a:r>
            <a:r>
              <a:rPr kumimoji="0" lang="en-US" altLang="tr-TR" sz="1200" b="0" i="0" u="none" strike="noStrike" cap="none" normalizeH="0" baseline="0" dirty="0" smtClean="0">
                <a:ln>
                  <a:noFill/>
                </a:ln>
                <a:solidFill>
                  <a:schemeClr val="tx1">
                    <a:lumMod val="65000"/>
                    <a:lumOff val="35000"/>
                  </a:schemeClr>
                </a:solidFill>
                <a:effectLst/>
                <a:latin typeface="Palatino Linotype" panose="02040502050505030304" pitchFamily="18" charset="0"/>
              </a:rPr>
              <a:t> Potential cosmetics and medical applications of </a:t>
            </a:r>
            <a:r>
              <a:rPr kumimoji="0" lang="en-US" altLang="tr-TR" sz="1200" b="0" i="1" u="none" strike="noStrike" cap="none" normalizeH="0" baseline="0" dirty="0" smtClean="0">
                <a:ln>
                  <a:noFill/>
                </a:ln>
                <a:solidFill>
                  <a:schemeClr val="tx1">
                    <a:lumMod val="65000"/>
                    <a:lumOff val="35000"/>
                  </a:schemeClr>
                </a:solidFill>
                <a:effectLst/>
                <a:latin typeface="Palatino Linotype" panose="02040502050505030304" pitchFamily="18" charset="0"/>
              </a:rPr>
              <a:t>Dunaiella Salina</a:t>
            </a:r>
            <a:endParaRPr kumimoji="0" lang="tr-TR" altLang="tr-TR" sz="1200" b="0" i="1" u="none" strike="noStrike" cap="none" normalizeH="0" baseline="0" dirty="0" smtClean="0">
              <a:ln>
                <a:noFill/>
              </a:ln>
              <a:solidFill>
                <a:schemeClr val="tx1">
                  <a:lumMod val="65000"/>
                  <a:lumOff val="35000"/>
                </a:schemeClr>
              </a:solidFill>
              <a:effectLst/>
              <a:latin typeface="Palatino Linotype" panose="02040502050505030304" pitchFamily="18" charset="0"/>
            </a:endParaRPr>
          </a:p>
        </p:txBody>
      </p:sp>
    </p:spTree>
    <p:extLst>
      <p:ext uri="{BB962C8B-B14F-4D97-AF65-F5344CB8AC3E}">
        <p14:creationId xmlns:p14="http://schemas.microsoft.com/office/powerpoint/2010/main" val="260195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00110"/>
          </a:xfrm>
          <a:prstGeom prst="rect">
            <a:avLst/>
          </a:prstGeom>
          <a:noFill/>
        </p:spPr>
        <p:txBody>
          <a:bodyPr wrap="square" rtlCol="0">
            <a:spAutoFit/>
          </a:bodyPr>
          <a:lstStyle/>
          <a:p>
            <a:r>
              <a:rPr lang="en-US" sz="2000" b="1" dirty="0">
                <a:latin typeface="Palatino Linotype" panose="02040502050505030304" pitchFamily="18" charset="0"/>
              </a:rPr>
              <a:t>Environmental </a:t>
            </a:r>
            <a:r>
              <a:rPr lang="en-US" sz="2000" b="1" dirty="0" smtClean="0">
                <a:latin typeface="Palatino Linotype" panose="02040502050505030304" pitchFamily="18" charset="0"/>
              </a:rPr>
              <a:t>applications</a:t>
            </a:r>
            <a:r>
              <a:rPr lang="tr-TR" sz="2000" b="1" dirty="0" smtClean="0">
                <a:latin typeface="Palatino Linotype" panose="02040502050505030304" pitchFamily="18" charset="0"/>
              </a:rPr>
              <a:t>: </a:t>
            </a:r>
            <a:r>
              <a:rPr lang="en-US" sz="2000" b="1" dirty="0" smtClean="0">
                <a:latin typeface="Palatino Linotype" panose="02040502050505030304" pitchFamily="18" charset="0"/>
              </a:rPr>
              <a:t>Applications </a:t>
            </a:r>
            <a:r>
              <a:rPr lang="en-US" sz="2000" b="1" dirty="0">
                <a:latin typeface="Palatino Linotype" panose="02040502050505030304" pitchFamily="18" charset="0"/>
              </a:rPr>
              <a:t>in the energy </a:t>
            </a:r>
            <a:r>
              <a:rPr lang="en-US" sz="2000" b="1" dirty="0" smtClean="0">
                <a:latin typeface="Palatino Linotype" panose="02040502050505030304" pitchFamily="18" charset="0"/>
              </a:rPr>
              <a:t>sector</a:t>
            </a:r>
            <a:endParaRPr lang="en-US" sz="20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011" y="5817326"/>
            <a:ext cx="1090752" cy="1040674"/>
          </a:xfrm>
          <a:prstGeom prst="rect">
            <a:avLst/>
          </a:prstGeom>
        </p:spPr>
      </p:pic>
      <p:sp>
        <p:nvSpPr>
          <p:cNvPr id="2" name="Dikdörtgen 1"/>
          <p:cNvSpPr/>
          <p:nvPr/>
        </p:nvSpPr>
        <p:spPr>
          <a:xfrm>
            <a:off x="85579" y="672680"/>
            <a:ext cx="8982221" cy="3111044"/>
          </a:xfrm>
          <a:prstGeom prst="rect">
            <a:avLst/>
          </a:prstGeom>
        </p:spPr>
        <p:txBody>
          <a:bodyPr wrap="square">
            <a:spAutoFit/>
          </a:bodyPr>
          <a:lstStyle/>
          <a:p>
            <a:pPr algn="just">
              <a:lnSpc>
                <a:spcPct val="150000"/>
              </a:lnSpc>
            </a:pPr>
            <a:r>
              <a:rPr lang="en-US" sz="1200" dirty="0">
                <a:latin typeface="Palatino Linotype" panose="02040502050505030304" pitchFamily="18" charset="0"/>
              </a:rPr>
              <a:t>In recent years, as a result of the use of fossil fuels and thereby the negative effects of CO2 and greenhouse gases on the environment, sustainable and environmentally friendly alternative energy sources have been being explored. In this context, microalgae come to the fore. Nowadays, many energy sources such as solar, wind, geothermal, ocean energy, and biofuels have begun to replace fossil fuels [47.48]. Since energy is an important need for people after water, environmentally friendly and sustainable energy resources are constantly being explored. Microalgae, which have largely carbohydrate, fat and protein in their structure and can live in both aquatic and terrestrial ecosystems, have some advantages (capacity to hold solar energy, specific compounds, adaptation to stressful conditions, high growth rate, etc.) as a source of biofuel. Because of these advantages, they are also used as raw material in the energy sector [49,50]. Biofuel production from microalgae consists of four steps: isolation, characterization, biomass production, and harvesting. Today, Dunaliella salina and other microalgae are used as a raw material source for many types of biofuels, such as the production of biogas by anaerobic degradation of biomass, biodiesel production from oil content (D. salina: 116 mg/L oil productivity), and </a:t>
            </a:r>
            <a:r>
              <a:rPr lang="en-US" sz="1200" dirty="0" err="1">
                <a:latin typeface="Palatino Linotype" panose="02040502050505030304" pitchFamily="18" charset="0"/>
              </a:rPr>
              <a:t>biohydrogen</a:t>
            </a:r>
            <a:r>
              <a:rPr lang="en-US" sz="1200" dirty="0">
                <a:latin typeface="Palatino Linotype" panose="02040502050505030304" pitchFamily="18" charset="0"/>
              </a:rPr>
              <a:t> production by photo-biological reactions [51,52].</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65" y="3985891"/>
            <a:ext cx="2915095" cy="2079007"/>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475" y="3860897"/>
            <a:ext cx="2255520" cy="1686917"/>
          </a:xfrm>
          <a:prstGeom prst="rect">
            <a:avLst/>
          </a:prstGeom>
        </p:spPr>
      </p:pic>
      <p:pic>
        <p:nvPicPr>
          <p:cNvPr id="11" name="Picture 6" descr="micro algea energy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743" y="3783724"/>
            <a:ext cx="3414552" cy="300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1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tr-TR" sz="3600" dirty="0">
                <a:latin typeface="Palatino Linotype" panose="02040502050505030304" pitchFamily="18" charset="0"/>
              </a:rPr>
              <a:t>CONCLUSIONS</a:t>
            </a:r>
            <a:endParaRPr lang="en-US" sz="3600" dirty="0">
              <a:latin typeface="Palatino Linotype" panose="02040502050505030304" pitchFamily="18" charset="0"/>
            </a:endParaRPr>
          </a:p>
        </p:txBody>
      </p:sp>
      <p:grpSp>
        <p:nvGrpSpPr>
          <p:cNvPr id="3" name="그룹 15">
            <a:extLst>
              <a:ext uri="{FF2B5EF4-FFF2-40B4-BE49-F238E27FC236}">
                <a16:creationId xmlns:a16="http://schemas.microsoft.com/office/drawing/2014/main" id="{E3F1D856-47CF-4D3C-935E-FB0E4456D858}"/>
              </a:ext>
            </a:extLst>
          </p:cNvPr>
          <p:cNvGrpSpPr/>
          <p:nvPr/>
        </p:nvGrpSpPr>
        <p:grpSpPr>
          <a:xfrm>
            <a:off x="2849175" y="2848668"/>
            <a:ext cx="3379712" cy="2245303"/>
            <a:chOff x="3798899" y="2582799"/>
            <a:chExt cx="4506282" cy="2993737"/>
          </a:xfrm>
        </p:grpSpPr>
        <p:sp>
          <p:nvSpPr>
            <p:cNvPr id="4" name="Rounded Rectangle 12">
              <a:extLst>
                <a:ext uri="{FF2B5EF4-FFF2-40B4-BE49-F238E27FC236}">
                  <a16:creationId xmlns:a16="http://schemas.microsoft.com/office/drawing/2014/main" id="{7EE145C6-B390-4A1D-9F2C-50F9EDADCDC6}"/>
                </a:ext>
              </a:extLst>
            </p:cNvPr>
            <p:cNvSpPr/>
            <p:nvPr/>
          </p:nvSpPr>
          <p:spPr>
            <a:xfrm>
              <a:off x="5932300" y="2701351"/>
              <a:ext cx="327730" cy="2501112"/>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5" name="Group 4">
              <a:extLst>
                <a:ext uri="{FF2B5EF4-FFF2-40B4-BE49-F238E27FC236}">
                  <a16:creationId xmlns:a16="http://schemas.microsoft.com/office/drawing/2014/main" id="{E44ECD48-4990-4617-9CBF-E5DE3D18F3E5}"/>
                </a:ext>
              </a:extLst>
            </p:cNvPr>
            <p:cNvGrpSpPr/>
            <p:nvPr/>
          </p:nvGrpSpPr>
          <p:grpSpPr>
            <a:xfrm>
              <a:off x="4044696" y="3686502"/>
              <a:ext cx="2051469" cy="1474783"/>
              <a:chOff x="2860082" y="2268017"/>
              <a:chExt cx="1711918" cy="1294234"/>
            </a:xfrm>
            <a:effectLst>
              <a:outerShdw blurRad="50800" dist="38100" dir="5400000" algn="t" rotWithShape="0">
                <a:prstClr val="black">
                  <a:alpha val="40000"/>
                </a:prstClr>
              </a:outerShdw>
            </a:effectLst>
          </p:grpSpPr>
          <p:sp>
            <p:nvSpPr>
              <p:cNvPr id="19" name="Freeform 28">
                <a:extLst>
                  <a:ext uri="{FF2B5EF4-FFF2-40B4-BE49-F238E27FC236}">
                    <a16:creationId xmlns:a16="http://schemas.microsoft.com/office/drawing/2014/main" id="{9DD19EAD-73D1-40BB-9A5D-8ACF5583C7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rgbClr val="86BF3E"/>
                  </a:gs>
                  <a:gs pos="100000">
                    <a:srgbClr val="86BF3E">
                      <a:lumMod val="83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20" name="Freeform 16">
                <a:extLst>
                  <a:ext uri="{FF2B5EF4-FFF2-40B4-BE49-F238E27FC236}">
                    <a16:creationId xmlns:a16="http://schemas.microsoft.com/office/drawing/2014/main" id="{DCE1A647-278A-4FF6-9B2E-E672D78BC2AF}"/>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1"/>
                  </a:gs>
                  <a:gs pos="100000">
                    <a:schemeClr val="accent1">
                      <a:lumMod val="46000"/>
                    </a:schemeClr>
                  </a:gs>
                </a:gsLst>
                <a:lin ang="0" scaled="1"/>
              </a:gradFill>
              <a:ln>
                <a:noFill/>
              </a:ln>
              <a:effectLst>
                <a:outerShdw blurRad="50800" dist="50800" dir="5400000" algn="ctr" rotWithShape="0">
                  <a:schemeClr val="accent1"/>
                </a:outerShdw>
              </a:effectLst>
            </p:spPr>
            <p:txBody>
              <a:bodyPr vert="horz" wrap="square" lIns="68580" tIns="34290" rIns="68580" bIns="34290" numCol="1" anchor="t" anchorCtr="0" compatLnSpc="1">
                <a:prstTxWarp prst="textNoShape">
                  <a:avLst/>
                </a:prstTxWarp>
              </a:bodyPr>
              <a:lstStyle/>
              <a:p>
                <a:endParaRPr lang="ko-KR" altLang="en-US" sz="2025"/>
              </a:p>
            </p:txBody>
          </p:sp>
        </p:grpSp>
        <p:sp>
          <p:nvSpPr>
            <p:cNvPr id="6" name="Freeform 16">
              <a:extLst>
                <a:ext uri="{FF2B5EF4-FFF2-40B4-BE49-F238E27FC236}">
                  <a16:creationId xmlns:a16="http://schemas.microsoft.com/office/drawing/2014/main" id="{2D15FA15-6A80-4EA0-A5C7-BE2446B99B82}"/>
                </a:ext>
              </a:extLst>
            </p:cNvPr>
            <p:cNvSpPr>
              <a:spLocks/>
            </p:cNvSpPr>
            <p:nvPr/>
          </p:nvSpPr>
          <p:spPr bwMode="auto">
            <a:xfrm flipH="1">
              <a:off x="6096165" y="4199632"/>
              <a:ext cx="1635489" cy="1376904"/>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6"/>
                </a:gs>
                <a:gs pos="100000">
                  <a:schemeClr val="accent6">
                    <a:lumMod val="70000"/>
                  </a:schemeClr>
                </a:gs>
              </a:gsLst>
              <a:lin ang="0" scaled="1"/>
            </a:gradFill>
            <a:ln>
              <a:noFill/>
            </a:ln>
            <a:effectLst>
              <a:outerShdw blurRad="50800" dist="50800" dir="5400000" algn="ctr" rotWithShape="0">
                <a:schemeClr val="accent6"/>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nvGrpSpPr>
            <p:cNvPr id="7" name="Group 6">
              <a:extLst>
                <a:ext uri="{FF2B5EF4-FFF2-40B4-BE49-F238E27FC236}">
                  <a16:creationId xmlns:a16="http://schemas.microsoft.com/office/drawing/2014/main" id="{22EB32C4-064E-4399-A9B3-7109DD692EE8}"/>
                </a:ext>
              </a:extLst>
            </p:cNvPr>
            <p:cNvGrpSpPr/>
            <p:nvPr/>
          </p:nvGrpSpPr>
          <p:grpSpPr>
            <a:xfrm>
              <a:off x="3798899" y="3318019"/>
              <a:ext cx="2297266" cy="1638647"/>
              <a:chOff x="2860082" y="2268017"/>
              <a:chExt cx="1711918" cy="1294232"/>
            </a:xfrm>
            <a:effectLst>
              <a:outerShdw blurRad="50800" dist="38100" dir="5400000" algn="t" rotWithShape="0">
                <a:prstClr val="black">
                  <a:alpha val="40000"/>
                </a:prstClr>
              </a:outerShdw>
            </a:effectLst>
          </p:grpSpPr>
          <p:sp>
            <p:nvSpPr>
              <p:cNvPr id="17" name="Freeform 22">
                <a:extLst>
                  <a:ext uri="{FF2B5EF4-FFF2-40B4-BE49-F238E27FC236}">
                    <a16:creationId xmlns:a16="http://schemas.microsoft.com/office/drawing/2014/main" id="{2319BC28-B82F-4BBD-8E93-1E584892DD2A}"/>
                  </a:ext>
                </a:extLst>
              </p:cNvPr>
              <p:cNvSpPr>
                <a:spLocks/>
              </p:cNvSpPr>
              <p:nvPr/>
            </p:nvSpPr>
            <p:spPr bwMode="auto">
              <a:xfrm>
                <a:off x="2860082" y="231077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4"/>
                  </a:gs>
                  <a:gs pos="100000">
                    <a:schemeClr val="accent4">
                      <a:lumMod val="58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8" name="Freeform 16">
                <a:extLst>
                  <a:ext uri="{FF2B5EF4-FFF2-40B4-BE49-F238E27FC236}">
                    <a16:creationId xmlns:a16="http://schemas.microsoft.com/office/drawing/2014/main" id="{C6C3CC52-7F19-4E62-8F19-303FA974E013}"/>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4"/>
                  </a:gs>
                  <a:gs pos="100000">
                    <a:schemeClr val="accent4">
                      <a:lumMod val="39000"/>
                    </a:schemeClr>
                  </a:gs>
                </a:gsLst>
                <a:lin ang="0" scaled="1"/>
              </a:gradFill>
              <a:ln>
                <a:noFill/>
              </a:ln>
              <a:effectLst>
                <a:outerShdw blurRad="63500" dist="50800" dir="600000" algn="ctr" rotWithShape="0">
                  <a:schemeClr val="accent4"/>
                </a:outerShdw>
                <a:reflection endPos="0" dir="5400000" sy="-100000" algn="bl" rotWithShape="0"/>
              </a:effectLst>
            </p:spPr>
            <p:txBody>
              <a:bodyPr vert="horz" wrap="square" lIns="68580" tIns="34290" rIns="68580" bIns="34290" numCol="1" anchor="t" anchorCtr="0" compatLnSpc="1">
                <a:prstTxWarp prst="textNoShape">
                  <a:avLst/>
                </a:prstTxWarp>
              </a:bodyPr>
              <a:lstStyle/>
              <a:p>
                <a:endParaRPr lang="ko-KR" altLang="en-US" sz="2025" dirty="0"/>
              </a:p>
            </p:txBody>
          </p:sp>
        </p:grpSp>
        <p:grpSp>
          <p:nvGrpSpPr>
            <p:cNvPr id="8" name="Group 7">
              <a:extLst>
                <a:ext uri="{FF2B5EF4-FFF2-40B4-BE49-F238E27FC236}">
                  <a16:creationId xmlns:a16="http://schemas.microsoft.com/office/drawing/2014/main" id="{EB4A0E0C-80A4-4334-8128-74475BCCC718}"/>
                </a:ext>
              </a:extLst>
            </p:cNvPr>
            <p:cNvGrpSpPr/>
            <p:nvPr/>
          </p:nvGrpSpPr>
          <p:grpSpPr>
            <a:xfrm flipH="1">
              <a:off x="6096165" y="3844562"/>
              <a:ext cx="1884445" cy="1472610"/>
              <a:chOff x="2860082" y="2268017"/>
              <a:chExt cx="1711918" cy="1294234"/>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15" name="Freeform 25">
                <a:extLst>
                  <a:ext uri="{FF2B5EF4-FFF2-40B4-BE49-F238E27FC236}">
                    <a16:creationId xmlns:a16="http://schemas.microsoft.com/office/drawing/2014/main" id="{4A025828-20B3-4350-BED4-F342404FF98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lumMod val="80000"/>
                      <a:lumOff val="20000"/>
                    </a:schemeClr>
                  </a:gs>
                  <a:gs pos="100000">
                    <a:schemeClr val="accent3">
                      <a:lumMod val="80000"/>
                    </a:schemeClr>
                  </a:gs>
                </a:gsLst>
                <a:lin ang="0" scaled="1"/>
              </a:gradFill>
              <a:ln>
                <a:noFill/>
              </a:ln>
            </p:spPr>
            <p:txBody>
              <a:bodyPr vert="horz" wrap="square" lIns="68580" tIns="34290" rIns="68580" bIns="34290" numCol="1" anchor="t" anchorCtr="0" compatLnSpc="1">
                <a:prstTxWarp prst="textNoShape">
                  <a:avLst/>
                </a:prstTxWarp>
              </a:bodyPr>
              <a:lstStyle/>
              <a:p>
                <a:endParaRPr lang="ko-KR" altLang="en-US" sz="2025" dirty="0"/>
              </a:p>
            </p:txBody>
          </p:sp>
          <p:sp>
            <p:nvSpPr>
              <p:cNvPr id="16" name="Freeform 16">
                <a:extLst>
                  <a:ext uri="{FF2B5EF4-FFF2-40B4-BE49-F238E27FC236}">
                    <a16:creationId xmlns:a16="http://schemas.microsoft.com/office/drawing/2014/main" id="{A57BAFBC-1C51-4CD2-A073-679E6C6CB419}"/>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gs>
                  <a:gs pos="100000">
                    <a:schemeClr val="accent3">
                      <a:lumMod val="60000"/>
                    </a:schemeClr>
                  </a:gs>
                </a:gsLst>
                <a:lin ang="0" scaled="1"/>
              </a:gradFill>
              <a:ln>
                <a:noFill/>
              </a:ln>
            </p:spPr>
            <p:txBody>
              <a:bodyPr vert="horz" wrap="square" lIns="68580" tIns="34290" rIns="68580" bIns="34290" numCol="1" anchor="t" anchorCtr="0" compatLnSpc="1">
                <a:prstTxWarp prst="textNoShape">
                  <a:avLst/>
                </a:prstTxWarp>
              </a:bodyPr>
              <a:lstStyle/>
              <a:p>
                <a:endParaRPr lang="ko-KR" altLang="en-US" sz="2025" dirty="0">
                  <a:solidFill>
                    <a:schemeClr val="accent1"/>
                  </a:solidFill>
                </a:endParaRPr>
              </a:p>
            </p:txBody>
          </p:sp>
        </p:grpSp>
        <p:grpSp>
          <p:nvGrpSpPr>
            <p:cNvPr id="9" name="Group 8">
              <a:extLst>
                <a:ext uri="{FF2B5EF4-FFF2-40B4-BE49-F238E27FC236}">
                  <a16:creationId xmlns:a16="http://schemas.microsoft.com/office/drawing/2014/main" id="{4EC64016-D781-47D8-9C77-B2B2C561083A}"/>
                </a:ext>
              </a:extLst>
            </p:cNvPr>
            <p:cNvGrpSpPr/>
            <p:nvPr/>
          </p:nvGrpSpPr>
          <p:grpSpPr>
            <a:xfrm>
              <a:off x="4145146" y="2582799"/>
              <a:ext cx="1947861" cy="1472610"/>
              <a:chOff x="2860082" y="2268017"/>
              <a:chExt cx="1711918" cy="1294234"/>
            </a:xfrm>
            <a:effectLst>
              <a:outerShdw blurRad="50800" dist="38100" dir="5400000" algn="t" rotWithShape="0">
                <a:prstClr val="black">
                  <a:alpha val="40000"/>
                </a:prstClr>
              </a:outerShdw>
            </a:effectLst>
          </p:grpSpPr>
          <p:sp>
            <p:nvSpPr>
              <p:cNvPr id="13" name="Freeform 16">
                <a:extLst>
                  <a:ext uri="{FF2B5EF4-FFF2-40B4-BE49-F238E27FC236}">
                    <a16:creationId xmlns:a16="http://schemas.microsoft.com/office/drawing/2014/main" id="{69BBDE9F-950B-4AF8-BBCC-D3F26AEFE38A}"/>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tx1">
                      <a:lumMod val="65000"/>
                      <a:lumOff val="35000"/>
                    </a:schemeClr>
                  </a:gs>
                  <a:gs pos="100000">
                    <a:schemeClr val="tx1">
                      <a:lumMod val="58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4" name="Freeform 16">
                <a:extLst>
                  <a:ext uri="{FF2B5EF4-FFF2-40B4-BE49-F238E27FC236}">
                    <a16:creationId xmlns:a16="http://schemas.microsoft.com/office/drawing/2014/main" id="{B8B2CD3C-75D5-45E5-AD3F-1995C2A457DC}"/>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77000">
                    <a:schemeClr val="accent5">
                      <a:lumMod val="91000"/>
                    </a:schemeClr>
                  </a:gs>
                  <a:gs pos="100000">
                    <a:schemeClr val="accent5">
                      <a:lumMod val="65000"/>
                    </a:schemeClr>
                  </a:gs>
                </a:gsLst>
                <a:lin ang="0" scaled="1"/>
                <a:tileRect/>
              </a:gradFill>
              <a:ln>
                <a:noFill/>
              </a:ln>
              <a:effectLst>
                <a:outerShdw blurRad="50800" dist="50800" dir="5400000" algn="ctr" rotWithShape="0">
                  <a:schemeClr val="accent5"/>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grpSp>
          <p:nvGrpSpPr>
            <p:cNvPr id="10" name="Group 9">
              <a:extLst>
                <a:ext uri="{FF2B5EF4-FFF2-40B4-BE49-F238E27FC236}">
                  <a16:creationId xmlns:a16="http://schemas.microsoft.com/office/drawing/2014/main" id="{536E3207-7761-4FC4-A714-172FCBF11A2A}"/>
                </a:ext>
              </a:extLst>
            </p:cNvPr>
            <p:cNvGrpSpPr/>
            <p:nvPr/>
          </p:nvGrpSpPr>
          <p:grpSpPr>
            <a:xfrm flipH="1">
              <a:off x="6093006" y="2826423"/>
              <a:ext cx="2212175" cy="1636474"/>
              <a:chOff x="2860082" y="2268017"/>
              <a:chExt cx="1711918" cy="1294233"/>
            </a:xfrm>
            <a:effectLst>
              <a:outerShdw blurRad="50800" dist="38100" dir="5400000" algn="t" rotWithShape="0">
                <a:prstClr val="black">
                  <a:alpha val="40000"/>
                </a:prstClr>
              </a:outerShdw>
            </a:effectLst>
          </p:grpSpPr>
          <p:sp>
            <p:nvSpPr>
              <p:cNvPr id="11" name="Freeform 19">
                <a:extLst>
                  <a:ext uri="{FF2B5EF4-FFF2-40B4-BE49-F238E27FC236}">
                    <a16:creationId xmlns:a16="http://schemas.microsoft.com/office/drawing/2014/main" id="{FA29453C-64B9-4A54-8E23-3E6FA7CEED95}"/>
                  </a:ext>
                </a:extLst>
              </p:cNvPr>
              <p:cNvSpPr>
                <a:spLocks/>
              </p:cNvSpPr>
              <p:nvPr/>
            </p:nvSpPr>
            <p:spPr bwMode="auto">
              <a:xfrm>
                <a:off x="2860082" y="2310779"/>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rgbClr val="5BC5DD"/>
                  </a:gs>
                  <a:gs pos="100000">
                    <a:srgbClr val="5BC5DD">
                      <a:lumMod val="74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2" name="Freeform 16">
                <a:extLst>
                  <a:ext uri="{FF2B5EF4-FFF2-40B4-BE49-F238E27FC236}">
                    <a16:creationId xmlns:a16="http://schemas.microsoft.com/office/drawing/2014/main" id="{BE82E93A-9477-4FE3-BAA0-6308DF2EEE30}"/>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2"/>
                  </a:gs>
                  <a:gs pos="100000">
                    <a:schemeClr val="accent2">
                      <a:lumMod val="60000"/>
                    </a:schemeClr>
                  </a:gs>
                </a:gsLst>
                <a:lin ang="0" scaled="1"/>
              </a:gradFill>
              <a:ln>
                <a:noFill/>
              </a:ln>
              <a:effectLst>
                <a:outerShdw blurRad="50800" dist="50800" dir="5400000" algn="ctr" rotWithShape="0">
                  <a:schemeClr val="accent2"/>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grpSp>
      <p:cxnSp>
        <p:nvCxnSpPr>
          <p:cNvPr id="21" name="Elbow Connector 64">
            <a:extLst>
              <a:ext uri="{FF2B5EF4-FFF2-40B4-BE49-F238E27FC236}">
                <a16:creationId xmlns:a16="http://schemas.microsoft.com/office/drawing/2014/main" id="{8007E60B-6B69-4D34-AF39-0D06B754A8F7}"/>
              </a:ext>
            </a:extLst>
          </p:cNvPr>
          <p:cNvCxnSpPr>
            <a:cxnSpLocks/>
            <a:stCxn id="32" idx="3"/>
          </p:cNvCxnSpPr>
          <p:nvPr/>
        </p:nvCxnSpPr>
        <p:spPr>
          <a:xfrm flipV="1">
            <a:off x="2820034" y="3954907"/>
            <a:ext cx="890615" cy="946310"/>
          </a:xfrm>
          <a:prstGeom prst="bentConnector2">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그룹 7">
            <a:extLst>
              <a:ext uri="{FF2B5EF4-FFF2-40B4-BE49-F238E27FC236}">
                <a16:creationId xmlns:a16="http://schemas.microsoft.com/office/drawing/2014/main" id="{7E2589AD-F088-45A7-A96A-0F547426C635}"/>
              </a:ext>
            </a:extLst>
          </p:cNvPr>
          <p:cNvGrpSpPr/>
          <p:nvPr/>
        </p:nvGrpSpPr>
        <p:grpSpPr>
          <a:xfrm>
            <a:off x="6315937" y="1236835"/>
            <a:ext cx="2350081" cy="1527042"/>
            <a:chOff x="7498059" y="1767048"/>
            <a:chExt cx="3133441" cy="2036057"/>
          </a:xfrm>
        </p:grpSpPr>
        <p:sp>
          <p:nvSpPr>
            <p:cNvPr id="23" name="TextBox 22">
              <a:extLst>
                <a:ext uri="{FF2B5EF4-FFF2-40B4-BE49-F238E27FC236}">
                  <a16:creationId xmlns:a16="http://schemas.microsoft.com/office/drawing/2014/main" id="{9BCF5587-1E8A-4158-A96A-F7C9B4CC5983}"/>
                </a:ext>
              </a:extLst>
            </p:cNvPr>
            <p:cNvSpPr txBox="1"/>
            <p:nvPr/>
          </p:nvSpPr>
          <p:spPr>
            <a:xfrm>
              <a:off x="7498060" y="1767048"/>
              <a:ext cx="2880320" cy="307776"/>
            </a:xfrm>
            <a:prstGeom prst="rect">
              <a:avLst/>
            </a:prstGeom>
            <a:noFill/>
          </p:spPr>
          <p:txBody>
            <a:bodyPr wrap="square" rtlCol="0">
              <a:spAutoFit/>
            </a:bodyPr>
            <a:lstStyle/>
            <a:p>
              <a:pPr algn="just"/>
              <a:r>
                <a:rPr lang="tr-TR" altLang="ko-KR" sz="900" b="1" dirty="0">
                  <a:solidFill>
                    <a:schemeClr val="tx1">
                      <a:lumMod val="65000"/>
                      <a:lumOff val="35000"/>
                    </a:schemeClr>
                  </a:solidFill>
                  <a:latin typeface="Palatino Linotype" panose="02040502050505030304" pitchFamily="18" charset="0"/>
                  <a:cs typeface="Calibri" pitchFamily="34" charset="0"/>
                </a:rPr>
                <a:t>CONCLUSION-2</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sp>
          <p:nvSpPr>
            <p:cNvPr id="24" name="TextBox 23">
              <a:extLst>
                <a:ext uri="{FF2B5EF4-FFF2-40B4-BE49-F238E27FC236}">
                  <a16:creationId xmlns:a16="http://schemas.microsoft.com/office/drawing/2014/main" id="{FA6876DE-EA6A-4B81-9193-07878F29D23B}"/>
                </a:ext>
              </a:extLst>
            </p:cNvPr>
            <p:cNvSpPr txBox="1"/>
            <p:nvPr/>
          </p:nvSpPr>
          <p:spPr>
            <a:xfrm>
              <a:off x="7498059" y="2018001"/>
              <a:ext cx="3133441" cy="1785104"/>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Microalgae, which are used in many areas from the production of biomass for food source (food and animal feed) to ecological applications such as the production of biofuels and bioremediation (wastewater treatment), are seen as a promising natural resource for the production of a wide variety of valuable compounds due to their rich biodiversity.</a:t>
              </a:r>
            </a:p>
          </p:txBody>
        </p:sp>
      </p:grpSp>
      <p:grpSp>
        <p:nvGrpSpPr>
          <p:cNvPr id="25" name="그룹 5">
            <a:extLst>
              <a:ext uri="{FF2B5EF4-FFF2-40B4-BE49-F238E27FC236}">
                <a16:creationId xmlns:a16="http://schemas.microsoft.com/office/drawing/2014/main" id="{04B659DB-6569-4E02-BA84-B431B5FD0351}"/>
              </a:ext>
            </a:extLst>
          </p:cNvPr>
          <p:cNvGrpSpPr/>
          <p:nvPr/>
        </p:nvGrpSpPr>
        <p:grpSpPr>
          <a:xfrm>
            <a:off x="232052" y="1236834"/>
            <a:ext cx="2587983" cy="1111546"/>
            <a:chOff x="1962469" y="1611671"/>
            <a:chExt cx="3072461" cy="1482061"/>
          </a:xfrm>
        </p:grpSpPr>
        <p:sp>
          <p:nvSpPr>
            <p:cNvPr id="26" name="TextBox 25">
              <a:extLst>
                <a:ext uri="{FF2B5EF4-FFF2-40B4-BE49-F238E27FC236}">
                  <a16:creationId xmlns:a16="http://schemas.microsoft.com/office/drawing/2014/main" id="{5713E889-C115-4742-9DFD-30782943C0B4}"/>
                </a:ext>
              </a:extLst>
            </p:cNvPr>
            <p:cNvSpPr txBox="1"/>
            <p:nvPr/>
          </p:nvSpPr>
          <p:spPr>
            <a:xfrm>
              <a:off x="2154609" y="1611671"/>
              <a:ext cx="2880321" cy="307776"/>
            </a:xfrm>
            <a:prstGeom prst="rect">
              <a:avLst/>
            </a:prstGeom>
            <a:noFill/>
          </p:spPr>
          <p:txBody>
            <a:bodyPr wrap="square" rtlCol="0">
              <a:spAutoFit/>
            </a:bodyPr>
            <a:lstStyle/>
            <a:p>
              <a:pPr algn="r"/>
              <a:r>
                <a:rPr lang="tr-TR" altLang="ko-KR" sz="900" b="1" dirty="0">
                  <a:solidFill>
                    <a:schemeClr val="tx1">
                      <a:lumMod val="65000"/>
                      <a:lumOff val="35000"/>
                    </a:schemeClr>
                  </a:solidFill>
                  <a:latin typeface="Palatino Linotype" panose="02040502050505030304" pitchFamily="18" charset="0"/>
                  <a:cs typeface="Calibri" pitchFamily="34" charset="0"/>
                </a:rPr>
                <a:t>CONCLUSION-1</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sp>
          <p:nvSpPr>
            <p:cNvPr id="27" name="TextBox 26">
              <a:extLst>
                <a:ext uri="{FF2B5EF4-FFF2-40B4-BE49-F238E27FC236}">
                  <a16:creationId xmlns:a16="http://schemas.microsoft.com/office/drawing/2014/main" id="{31885831-9441-42DA-B76A-6031BDBA5820}"/>
                </a:ext>
              </a:extLst>
            </p:cNvPr>
            <p:cNvSpPr txBox="1"/>
            <p:nvPr/>
          </p:nvSpPr>
          <p:spPr>
            <a:xfrm>
              <a:off x="1962469" y="1862626"/>
              <a:ext cx="3072461" cy="1231106"/>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Microalgae are photosynthetic organisms that are mostly single-celled and generally survive in aquatic environments. Due to the natural compounds they contain, their use in environmental applications and other areas is increasing day by day.</a:t>
              </a:r>
            </a:p>
          </p:txBody>
        </p:sp>
      </p:grpSp>
      <p:sp>
        <p:nvSpPr>
          <p:cNvPr id="30" name="TextBox 29">
            <a:extLst>
              <a:ext uri="{FF2B5EF4-FFF2-40B4-BE49-F238E27FC236}">
                <a16:creationId xmlns:a16="http://schemas.microsoft.com/office/drawing/2014/main" id="{92175468-1F37-4AE6-B6FD-1249D13D13A0}"/>
              </a:ext>
            </a:extLst>
          </p:cNvPr>
          <p:cNvSpPr txBox="1"/>
          <p:nvPr/>
        </p:nvSpPr>
        <p:spPr>
          <a:xfrm>
            <a:off x="6294764" y="3787354"/>
            <a:ext cx="2514649" cy="1061829"/>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Beta-carotene is a valuable product that is used in different fields such as medicine, paint and feed industry due to its orange pigment and high antioxidant properties. In this regard, D. salina constitutes one of the important sources used for natural beta-carotene production.</a:t>
            </a:r>
          </a:p>
        </p:txBody>
      </p:sp>
      <p:grpSp>
        <p:nvGrpSpPr>
          <p:cNvPr id="31" name="그룹 6">
            <a:extLst>
              <a:ext uri="{FF2B5EF4-FFF2-40B4-BE49-F238E27FC236}">
                <a16:creationId xmlns:a16="http://schemas.microsoft.com/office/drawing/2014/main" id="{02754333-DA28-4E0E-AF29-DF18726FDA87}"/>
              </a:ext>
            </a:extLst>
          </p:cNvPr>
          <p:cNvGrpSpPr/>
          <p:nvPr/>
        </p:nvGrpSpPr>
        <p:grpSpPr>
          <a:xfrm>
            <a:off x="374073" y="3821978"/>
            <a:ext cx="2445962" cy="1111546"/>
            <a:chOff x="1936006" y="5213907"/>
            <a:chExt cx="3261282" cy="1482061"/>
          </a:xfrm>
        </p:grpSpPr>
        <p:sp>
          <p:nvSpPr>
            <p:cNvPr id="32" name="TextBox 31">
              <a:extLst>
                <a:ext uri="{FF2B5EF4-FFF2-40B4-BE49-F238E27FC236}">
                  <a16:creationId xmlns:a16="http://schemas.microsoft.com/office/drawing/2014/main" id="{93D337AC-BACB-40C6-9DDA-8D1C63FDE318}"/>
                </a:ext>
              </a:extLst>
            </p:cNvPr>
            <p:cNvSpPr txBox="1"/>
            <p:nvPr/>
          </p:nvSpPr>
          <p:spPr>
            <a:xfrm>
              <a:off x="2316969" y="5213907"/>
              <a:ext cx="2880319" cy="307776"/>
            </a:xfrm>
            <a:prstGeom prst="rect">
              <a:avLst/>
            </a:prstGeom>
            <a:noFill/>
          </p:spPr>
          <p:txBody>
            <a:bodyPr wrap="square" rtlCol="0">
              <a:spAutoFit/>
            </a:bodyPr>
            <a:lstStyle/>
            <a:p>
              <a:pPr algn="r"/>
              <a:r>
                <a:rPr lang="tr-TR" altLang="ko-KR" sz="900" b="1" dirty="0">
                  <a:solidFill>
                    <a:schemeClr val="tx1">
                      <a:lumMod val="65000"/>
                      <a:lumOff val="35000"/>
                    </a:schemeClr>
                  </a:solidFill>
                  <a:latin typeface="Palatino Linotype" panose="02040502050505030304" pitchFamily="18" charset="0"/>
                  <a:cs typeface="Calibri" pitchFamily="34" charset="0"/>
                </a:rPr>
                <a:t>CONCLUSION-3</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sp>
          <p:nvSpPr>
            <p:cNvPr id="33" name="TextBox 32">
              <a:extLst>
                <a:ext uri="{FF2B5EF4-FFF2-40B4-BE49-F238E27FC236}">
                  <a16:creationId xmlns:a16="http://schemas.microsoft.com/office/drawing/2014/main" id="{B568C76C-C91B-4812-8770-22B7D8946CD1}"/>
                </a:ext>
              </a:extLst>
            </p:cNvPr>
            <p:cNvSpPr txBox="1"/>
            <p:nvPr/>
          </p:nvSpPr>
          <p:spPr>
            <a:xfrm>
              <a:off x="1936006" y="5464862"/>
              <a:ext cx="3183774" cy="1231106"/>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D. salina is a species included in the green algae class that can survive in salt waters. The level of beta-carotene secretion in its structure increases as a result of cellular changes due to stress occurring in ambient conditions. </a:t>
              </a:r>
            </a:p>
          </p:txBody>
        </p:sp>
      </p:grpSp>
      <p:cxnSp>
        <p:nvCxnSpPr>
          <p:cNvPr id="34" name="Elbow Connector 14">
            <a:extLst>
              <a:ext uri="{FF2B5EF4-FFF2-40B4-BE49-F238E27FC236}">
                <a16:creationId xmlns:a16="http://schemas.microsoft.com/office/drawing/2014/main" id="{08C6D4D2-96FA-42FB-9F9F-D80892556D17}"/>
              </a:ext>
            </a:extLst>
          </p:cNvPr>
          <p:cNvCxnSpPr>
            <a:cxnSpLocks/>
          </p:cNvCxnSpPr>
          <p:nvPr/>
        </p:nvCxnSpPr>
        <p:spPr>
          <a:xfrm flipV="1">
            <a:off x="5316180" y="2387293"/>
            <a:ext cx="912707" cy="891889"/>
          </a:xfrm>
          <a:prstGeom prst="bentConnector3">
            <a:avLst>
              <a:gd name="adj1" fmla="val 1594"/>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Elbow Connector 46">
            <a:extLst>
              <a:ext uri="{FF2B5EF4-FFF2-40B4-BE49-F238E27FC236}">
                <a16:creationId xmlns:a16="http://schemas.microsoft.com/office/drawing/2014/main" id="{3946686C-497A-4AB9-8760-EB885D5384C1}"/>
              </a:ext>
            </a:extLst>
          </p:cNvPr>
          <p:cNvCxnSpPr>
            <a:cxnSpLocks/>
          </p:cNvCxnSpPr>
          <p:nvPr/>
        </p:nvCxnSpPr>
        <p:spPr>
          <a:xfrm rot="10800000">
            <a:off x="2915363" y="2362540"/>
            <a:ext cx="1067088" cy="694817"/>
          </a:xfrm>
          <a:prstGeom prst="bentConnector3">
            <a:avLst>
              <a:gd name="adj1" fmla="val -673"/>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Elbow Connector 70">
            <a:extLst>
              <a:ext uri="{FF2B5EF4-FFF2-40B4-BE49-F238E27FC236}">
                <a16:creationId xmlns:a16="http://schemas.microsoft.com/office/drawing/2014/main" id="{5E91DC97-EC2C-4429-ACBB-A02D8EC7EBB0}"/>
              </a:ext>
            </a:extLst>
          </p:cNvPr>
          <p:cNvCxnSpPr>
            <a:cxnSpLocks/>
          </p:cNvCxnSpPr>
          <p:nvPr/>
        </p:nvCxnSpPr>
        <p:spPr>
          <a:xfrm rot="10800000">
            <a:off x="5225796" y="4400392"/>
            <a:ext cx="993254" cy="541244"/>
          </a:xfrm>
          <a:prstGeom prst="bentConnector3">
            <a:avLst>
              <a:gd name="adj1" fmla="val 100457"/>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5C093FF-3C9C-40FC-9DD0-74B6008F240F}"/>
              </a:ext>
            </a:extLst>
          </p:cNvPr>
          <p:cNvSpPr txBox="1"/>
          <p:nvPr/>
        </p:nvSpPr>
        <p:spPr>
          <a:xfrm>
            <a:off x="3612211" y="3094466"/>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8" name="TextBox 37">
            <a:extLst>
              <a:ext uri="{FF2B5EF4-FFF2-40B4-BE49-F238E27FC236}">
                <a16:creationId xmlns:a16="http://schemas.microsoft.com/office/drawing/2014/main" id="{A13CD2E0-4602-4281-B884-A8FBB060AFE4}"/>
              </a:ext>
            </a:extLst>
          </p:cNvPr>
          <p:cNvSpPr txBox="1"/>
          <p:nvPr/>
        </p:nvSpPr>
        <p:spPr>
          <a:xfrm>
            <a:off x="3341596" y="3706517"/>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9" name="TextBox 38">
            <a:extLst>
              <a:ext uri="{FF2B5EF4-FFF2-40B4-BE49-F238E27FC236}">
                <a16:creationId xmlns:a16="http://schemas.microsoft.com/office/drawing/2014/main" id="{EE264B9A-907F-4FFB-B528-CE67ECBA7FA6}"/>
              </a:ext>
            </a:extLst>
          </p:cNvPr>
          <p:cNvSpPr txBox="1"/>
          <p:nvPr/>
        </p:nvSpPr>
        <p:spPr>
          <a:xfrm>
            <a:off x="4695024" y="3335631"/>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0" name="TextBox 39">
            <a:extLst>
              <a:ext uri="{FF2B5EF4-FFF2-40B4-BE49-F238E27FC236}">
                <a16:creationId xmlns:a16="http://schemas.microsoft.com/office/drawing/2014/main" id="{55D1547F-76A3-4505-8087-399602011188}"/>
              </a:ext>
            </a:extLst>
          </p:cNvPr>
          <p:cNvSpPr txBox="1"/>
          <p:nvPr/>
        </p:nvSpPr>
        <p:spPr>
          <a:xfrm>
            <a:off x="4566068" y="4058283"/>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1" name="Rectangle 16">
            <a:extLst>
              <a:ext uri="{FF2B5EF4-FFF2-40B4-BE49-F238E27FC236}">
                <a16:creationId xmlns:a16="http://schemas.microsoft.com/office/drawing/2014/main" id="{B64E2100-F8C9-4388-81DC-6390496F31F9}"/>
              </a:ext>
            </a:extLst>
          </p:cNvPr>
          <p:cNvSpPr/>
          <p:nvPr/>
        </p:nvSpPr>
        <p:spPr>
          <a:xfrm rot="2700000">
            <a:off x="5794028" y="3282270"/>
            <a:ext cx="199440" cy="3575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2" name="Rectangle 9">
            <a:extLst>
              <a:ext uri="{FF2B5EF4-FFF2-40B4-BE49-F238E27FC236}">
                <a16:creationId xmlns:a16="http://schemas.microsoft.com/office/drawing/2014/main" id="{A778D82F-6D7C-41C8-953B-6C36C360E359}"/>
              </a:ext>
            </a:extLst>
          </p:cNvPr>
          <p:cNvSpPr/>
          <p:nvPr/>
        </p:nvSpPr>
        <p:spPr>
          <a:xfrm>
            <a:off x="3307501" y="3089321"/>
            <a:ext cx="247097" cy="23130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3" name="Rectangle 36">
            <a:extLst>
              <a:ext uri="{FF2B5EF4-FFF2-40B4-BE49-F238E27FC236}">
                <a16:creationId xmlns:a16="http://schemas.microsoft.com/office/drawing/2014/main" id="{F738E7DD-CD59-48F3-AB6A-AFECE9556FE1}"/>
              </a:ext>
            </a:extLst>
          </p:cNvPr>
          <p:cNvSpPr/>
          <p:nvPr/>
        </p:nvSpPr>
        <p:spPr>
          <a:xfrm>
            <a:off x="5562398" y="4070503"/>
            <a:ext cx="268844" cy="2247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4" name="Oval 21">
            <a:extLst>
              <a:ext uri="{FF2B5EF4-FFF2-40B4-BE49-F238E27FC236}">
                <a16:creationId xmlns:a16="http://schemas.microsoft.com/office/drawing/2014/main" id="{E644540A-EA5C-40CC-A46C-FD658C041B04}"/>
              </a:ext>
            </a:extLst>
          </p:cNvPr>
          <p:cNvSpPr>
            <a:spLocks noChangeAspect="1"/>
          </p:cNvSpPr>
          <p:nvPr/>
        </p:nvSpPr>
        <p:spPr>
          <a:xfrm>
            <a:off x="3016456" y="3687140"/>
            <a:ext cx="263690" cy="2658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5" name="TextBox 31">
            <a:extLst>
              <a:ext uri="{FF2B5EF4-FFF2-40B4-BE49-F238E27FC236}">
                <a16:creationId xmlns:a16="http://schemas.microsoft.com/office/drawing/2014/main" id="{93D337AC-BACB-40C6-9DDA-8D1C63FDE318}"/>
              </a:ext>
            </a:extLst>
          </p:cNvPr>
          <p:cNvSpPr txBox="1"/>
          <p:nvPr/>
        </p:nvSpPr>
        <p:spPr>
          <a:xfrm>
            <a:off x="6410857" y="3509372"/>
            <a:ext cx="2160240" cy="230832"/>
          </a:xfrm>
          <a:prstGeom prst="rect">
            <a:avLst/>
          </a:prstGeom>
          <a:noFill/>
        </p:spPr>
        <p:txBody>
          <a:bodyPr wrap="square" rtlCol="0">
            <a:spAutoFit/>
          </a:bodyPr>
          <a:lstStyle/>
          <a:p>
            <a:pPr algn="r"/>
            <a:r>
              <a:rPr lang="tr-TR" altLang="ko-KR" sz="900" b="1" dirty="0">
                <a:solidFill>
                  <a:schemeClr val="tx1">
                    <a:lumMod val="65000"/>
                    <a:lumOff val="35000"/>
                  </a:schemeClr>
                </a:solidFill>
                <a:latin typeface="Palatino Linotype" panose="02040502050505030304" pitchFamily="18" charset="0"/>
                <a:cs typeface="Calibri" pitchFamily="34" charset="0"/>
              </a:rPr>
              <a:t>CONCLUSION-4</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pic>
        <p:nvPicPr>
          <p:cNvPr id="46" name="Resim 45"/>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780608" y="1303363"/>
            <a:ext cx="3514155" cy="3790607"/>
          </a:xfrm>
          <a:prstGeom prst="rect">
            <a:avLst/>
          </a:prstGeom>
        </p:spPr>
      </p:pic>
      <p:pic>
        <p:nvPicPr>
          <p:cNvPr id="47" name="Picture 5">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62887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310267"/>
            <a:ext cx="9144000" cy="769441"/>
          </a:xfrm>
          <a:prstGeom prst="rect">
            <a:avLst/>
          </a:prstGeom>
          <a:noFill/>
        </p:spPr>
        <p:txBody>
          <a:bodyPr wrap="square" rtlCol="0" anchor="ctr">
            <a:spAutoFit/>
          </a:bodyPr>
          <a:lstStyle/>
          <a:p>
            <a:pPr algn="ctr"/>
            <a:r>
              <a:rPr lang="en-US" altLang="ko-KR" sz="4400" dirty="0">
                <a:solidFill>
                  <a:schemeClr val="tx1">
                    <a:lumMod val="85000"/>
                    <a:lumOff val="15000"/>
                  </a:schemeClr>
                </a:solidFill>
                <a:cs typeface="Arial" pitchFamily="34" charset="0"/>
              </a:rPr>
              <a:t>Thank You</a:t>
            </a:r>
            <a:endParaRPr lang="ko-KR" altLang="en-US" sz="4400" dirty="0">
              <a:solidFill>
                <a:schemeClr val="tx1">
                  <a:lumMod val="85000"/>
                  <a:lumOff val="15000"/>
                </a:schemeClr>
              </a:solidFill>
              <a:cs typeface="Arial" pitchFamily="34" charset="0"/>
            </a:endParaRPr>
          </a:p>
        </p:txBody>
      </p:sp>
      <p:grpSp>
        <p:nvGrpSpPr>
          <p:cNvPr id="204" name="Group 203">
            <a:extLst>
              <a:ext uri="{FF2B5EF4-FFF2-40B4-BE49-F238E27FC236}">
                <a16:creationId xmlns:a16="http://schemas.microsoft.com/office/drawing/2014/main" id="{3C50DE1D-59C3-42BD-BF63-6510A3BA74F0}"/>
              </a:ext>
            </a:extLst>
          </p:cNvPr>
          <p:cNvGrpSpPr/>
          <p:nvPr/>
        </p:nvGrpSpPr>
        <p:grpSpPr>
          <a:xfrm>
            <a:off x="3000473" y="1789810"/>
            <a:ext cx="3442344" cy="2658204"/>
            <a:chOff x="3964928" y="1238153"/>
            <a:chExt cx="4589792" cy="3544272"/>
          </a:xfrm>
        </p:grpSpPr>
        <p:sp>
          <p:nvSpPr>
            <p:cNvPr id="184" name="Freeform: Shape 183">
              <a:extLst>
                <a:ext uri="{FF2B5EF4-FFF2-40B4-BE49-F238E27FC236}">
                  <a16:creationId xmlns:a16="http://schemas.microsoft.com/office/drawing/2014/main" id="{FFFCAEC4-A2B2-49AC-80E3-89194319A8DC}"/>
                </a:ext>
              </a:extLst>
            </p:cNvPr>
            <p:cNvSpPr>
              <a:spLocks/>
            </p:cNvSpPr>
            <p:nvPr/>
          </p:nvSpPr>
          <p:spPr bwMode="auto">
            <a:xfrm rot="900000">
              <a:off x="4402106" y="1562717"/>
              <a:ext cx="3425888" cy="3124386"/>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85" name="Freeform: Shape 184">
              <a:extLst>
                <a:ext uri="{FF2B5EF4-FFF2-40B4-BE49-F238E27FC236}">
                  <a16:creationId xmlns:a16="http://schemas.microsoft.com/office/drawing/2014/main" id="{7091CD35-1F9C-4D4A-A6DE-FA05B3BBC6FB}"/>
                </a:ext>
              </a:extLst>
            </p:cNvPr>
            <p:cNvSpPr/>
            <p:nvPr/>
          </p:nvSpPr>
          <p:spPr>
            <a:xfrm rot="19755688">
              <a:off x="7546561" y="2173018"/>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5BB1A1A2-BEEA-408E-905B-76E688ECB083}"/>
                </a:ext>
              </a:extLst>
            </p:cNvPr>
            <p:cNvSpPr/>
            <p:nvPr/>
          </p:nvSpPr>
          <p:spPr>
            <a:xfrm>
              <a:off x="4316175" y="1486475"/>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E50435E7-01AD-45A9-BCA5-AC5AA3DA9D19}"/>
                </a:ext>
              </a:extLst>
            </p:cNvPr>
            <p:cNvSpPr/>
            <p:nvPr/>
          </p:nvSpPr>
          <p:spPr>
            <a:xfrm>
              <a:off x="4269662" y="339333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642B625B-B81F-411E-AD4A-0C5E74D6A8AE}"/>
                </a:ext>
              </a:extLst>
            </p:cNvPr>
            <p:cNvSpPr/>
            <p:nvPr/>
          </p:nvSpPr>
          <p:spPr>
            <a:xfrm>
              <a:off x="7512692" y="3600560"/>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532E14CE-698E-4FD0-A5A2-4176ED31EAF9}"/>
                </a:ext>
              </a:extLst>
            </p:cNvPr>
            <p:cNvSpPr/>
            <p:nvPr/>
          </p:nvSpPr>
          <p:spPr>
            <a:xfrm>
              <a:off x="6618181" y="4448958"/>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27838999-59AB-4B6E-B064-15A5D593F02E}"/>
                </a:ext>
              </a:extLst>
            </p:cNvPr>
            <p:cNvSpPr/>
            <p:nvPr/>
          </p:nvSpPr>
          <p:spPr>
            <a:xfrm>
              <a:off x="5798783" y="143634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1CDC7C7E-B1C6-446F-B5DE-4C2E828C81CB}"/>
                </a:ext>
              </a:extLst>
            </p:cNvPr>
            <p:cNvSpPr/>
            <p:nvPr/>
          </p:nvSpPr>
          <p:spPr>
            <a:xfrm>
              <a:off x="8063833" y="3698838"/>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813278CB-FD7E-40C1-9E28-42501A357E00}"/>
                </a:ext>
              </a:extLst>
            </p:cNvPr>
            <p:cNvSpPr/>
            <p:nvPr/>
          </p:nvSpPr>
          <p:spPr>
            <a:xfrm>
              <a:off x="5177865" y="4287830"/>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D61F4ADF-314A-4A4B-8ABF-6F63F8CF1AC1}"/>
                </a:ext>
              </a:extLst>
            </p:cNvPr>
            <p:cNvSpPr/>
            <p:nvPr/>
          </p:nvSpPr>
          <p:spPr>
            <a:xfrm>
              <a:off x="6305577" y="419933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bg1"/>
            </a:solidFill>
            <a:ln w="7692"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6F4359B8-2974-4708-818B-A6BEA4D7CFB5}"/>
                </a:ext>
              </a:extLst>
            </p:cNvPr>
            <p:cNvSpPr/>
            <p:nvPr/>
          </p:nvSpPr>
          <p:spPr>
            <a:xfrm>
              <a:off x="6441262" y="469077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4FCA9D59-35D6-43C9-9D77-49FCA54FD124}"/>
                </a:ext>
              </a:extLst>
            </p:cNvPr>
            <p:cNvSpPr/>
            <p:nvPr/>
          </p:nvSpPr>
          <p:spPr>
            <a:xfrm>
              <a:off x="8299510" y="2703528"/>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620DA132-BFDE-47DA-90AC-2DB9197E8AFC}"/>
                </a:ext>
              </a:extLst>
            </p:cNvPr>
            <p:cNvSpPr/>
            <p:nvPr/>
          </p:nvSpPr>
          <p:spPr>
            <a:xfrm>
              <a:off x="3964928" y="2412651"/>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185ECDF6-62E7-4419-BDE2-952DAE1A03D1}"/>
                </a:ext>
              </a:extLst>
            </p:cNvPr>
            <p:cNvSpPr/>
            <p:nvPr/>
          </p:nvSpPr>
          <p:spPr>
            <a:xfrm>
              <a:off x="4058641" y="2453136"/>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CE6FBB1-4F95-48D5-8D94-B69E7746E899}"/>
                </a:ext>
              </a:extLst>
            </p:cNvPr>
            <p:cNvSpPr/>
            <p:nvPr/>
          </p:nvSpPr>
          <p:spPr>
            <a:xfrm>
              <a:off x="5965135" y="1238153"/>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5D30C98D-0CFC-4328-A1E8-7A3F7E63A389}"/>
                </a:ext>
              </a:extLst>
            </p:cNvPr>
            <p:cNvSpPr/>
            <p:nvPr/>
          </p:nvSpPr>
          <p:spPr>
            <a:xfrm>
              <a:off x="7116801" y="146537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60DF1F23-5741-4962-8B82-1F7518122730}"/>
                </a:ext>
              </a:extLst>
            </p:cNvPr>
            <p:cNvSpPr/>
            <p:nvPr/>
          </p:nvSpPr>
          <p:spPr>
            <a:xfrm>
              <a:off x="7288565" y="187179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1" name="Freeform: Shape 200">
              <a:extLst>
                <a:ext uri="{FF2B5EF4-FFF2-40B4-BE49-F238E27FC236}">
                  <a16:creationId xmlns:a16="http://schemas.microsoft.com/office/drawing/2014/main" id="{87E0F268-6D63-402F-9BEA-F06871772998}"/>
                </a:ext>
              </a:extLst>
            </p:cNvPr>
            <p:cNvSpPr/>
            <p:nvPr/>
          </p:nvSpPr>
          <p:spPr>
            <a:xfrm>
              <a:off x="4605851" y="217787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E9E53785-0C0A-4F71-8C20-ED4B153D682B}"/>
                </a:ext>
              </a:extLst>
            </p:cNvPr>
            <p:cNvSpPr/>
            <p:nvPr/>
          </p:nvSpPr>
          <p:spPr>
            <a:xfrm>
              <a:off x="4850424" y="4349799"/>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9BB6D3DB-023F-4275-8909-27BB60FE2069}"/>
                </a:ext>
              </a:extLst>
            </p:cNvPr>
            <p:cNvSpPr/>
            <p:nvPr/>
          </p:nvSpPr>
          <p:spPr>
            <a:xfrm>
              <a:off x="4821136" y="2984695"/>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chemeClr val="bg1"/>
            </a:solidFill>
            <a:ln w="7692" cap="flat">
              <a:noFill/>
              <a:prstDash val="solid"/>
              <a:miter/>
            </a:ln>
          </p:spPr>
          <p:txBody>
            <a:bodyPr rtlCol="0" anchor="ctr"/>
            <a:lstStyle/>
            <a:p>
              <a:endParaRPr lang="en-US" sz="1350"/>
            </a:p>
          </p:txBody>
        </p:sp>
      </p:grpSp>
      <p:pic>
        <p:nvPicPr>
          <p:cNvPr id="32" name="Resim 3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22777" y="2551308"/>
            <a:ext cx="1533613" cy="1178743"/>
          </a:xfrm>
          <a:prstGeom prst="rect">
            <a:avLst/>
          </a:prstGeom>
        </p:spPr>
      </p:pic>
      <p:pic>
        <p:nvPicPr>
          <p:cNvPr id="25" name="Picture 5">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911534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416320"/>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Use of Dunaliella salina in environmental applications</a:t>
            </a:r>
          </a:p>
          <a:p>
            <a:pPr algn="ctr"/>
            <a:endParaRPr lang="tr-TR" b="1" dirty="0" smtClean="0">
              <a:latin typeface="Palatino Linotype" panose="02040502050505030304" pitchFamily="18" charset="0"/>
            </a:endParaRPr>
          </a:p>
          <a:p>
            <a:pPr algn="ctr"/>
            <a:r>
              <a:rPr lang="en-US" altLang="ko-KR" b="1" dirty="0">
                <a:solidFill>
                  <a:schemeClr val="tx1">
                    <a:lumMod val="85000"/>
                    <a:lumOff val="15000"/>
                  </a:schemeClr>
                </a:solidFill>
                <a:latin typeface="Palatino Linotype" panose="02040502050505030304" pitchFamily="18" charset="0"/>
                <a:cs typeface="Arial" pitchFamily="34" charset="0"/>
              </a:rPr>
              <a:t>Hakan </a:t>
            </a:r>
            <a:r>
              <a:rPr lang="en-US" altLang="ko-KR" b="1" dirty="0" err="1">
                <a:solidFill>
                  <a:schemeClr val="tx1">
                    <a:lumMod val="85000"/>
                    <a:lumOff val="15000"/>
                  </a:schemeClr>
                </a:solidFill>
                <a:latin typeface="Palatino Linotype" panose="02040502050505030304" pitchFamily="18" charset="0"/>
                <a:cs typeface="Arial" pitchFamily="34" charset="0"/>
              </a:rPr>
              <a:t>Çelebi</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1*</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Tolga</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Bahadır</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2</a:t>
            </a:r>
            <a:r>
              <a:rPr lang="en-US" altLang="ko-KR" b="1" dirty="0">
                <a:solidFill>
                  <a:schemeClr val="tx1">
                    <a:lumMod val="85000"/>
                    <a:lumOff val="15000"/>
                  </a:schemeClr>
                </a:solidFill>
                <a:latin typeface="Palatino Linotype" panose="02040502050505030304" pitchFamily="18" charset="0"/>
                <a:cs typeface="Arial" pitchFamily="34" charset="0"/>
              </a:rPr>
              <a:t>, İsmail </a:t>
            </a:r>
            <a:r>
              <a:rPr lang="en-US" altLang="ko-KR" b="1" dirty="0" err="1">
                <a:solidFill>
                  <a:schemeClr val="tx1">
                    <a:lumMod val="85000"/>
                    <a:lumOff val="15000"/>
                  </a:schemeClr>
                </a:solidFill>
                <a:latin typeface="Palatino Linotype" panose="02040502050505030304" pitchFamily="18" charset="0"/>
                <a:cs typeface="Arial" pitchFamily="34" charset="0"/>
              </a:rPr>
              <a:t>Şimşek</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3 </a:t>
            </a:r>
            <a:r>
              <a:rPr lang="en-US" altLang="ko-KR" b="1" dirty="0">
                <a:solidFill>
                  <a:schemeClr val="tx1">
                    <a:lumMod val="85000"/>
                    <a:lumOff val="15000"/>
                  </a:schemeClr>
                </a:solidFill>
                <a:latin typeface="Palatino Linotype" panose="02040502050505030304" pitchFamily="18" charset="0"/>
                <a:cs typeface="Arial" pitchFamily="34" charset="0"/>
              </a:rPr>
              <a:t>and </a:t>
            </a:r>
            <a:r>
              <a:rPr lang="en-US" altLang="ko-KR" b="1" dirty="0" err="1">
                <a:solidFill>
                  <a:schemeClr val="tx1">
                    <a:lumMod val="85000"/>
                    <a:lumOff val="15000"/>
                  </a:schemeClr>
                </a:solidFill>
                <a:latin typeface="Palatino Linotype" panose="02040502050505030304" pitchFamily="18" charset="0"/>
                <a:cs typeface="Arial" pitchFamily="34" charset="0"/>
              </a:rPr>
              <a:t>Şevket</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Tulun</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dirty="0" smtClean="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r>
              <a:rPr lang="en-US" sz="1400" baseline="30000" dirty="0" smtClean="0">
                <a:latin typeface="Palatino Linotype" panose="02040502050505030304" pitchFamily="18" charset="0"/>
              </a:rPr>
              <a:t>1</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r>
              <a:rPr lang="fr-CH" sz="1400" baseline="30000" dirty="0" smtClean="0">
                <a:latin typeface="Palatino Linotype" panose="02040502050505030304" pitchFamily="18" charset="0"/>
              </a:rPr>
              <a:t>2</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r>
              <a:rPr lang="fr-CH" sz="1400" baseline="30000" dirty="0" smtClean="0">
                <a:latin typeface="Palatino Linotype" panose="02040502050505030304" pitchFamily="18" charset="0"/>
              </a:rPr>
              <a:t>3</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r>
              <a:rPr lang="fr-CH" sz="1400" baseline="30000" dirty="0" smtClean="0">
                <a:latin typeface="Palatino Linotype" panose="02040502050505030304" pitchFamily="18" charset="0"/>
              </a:rPr>
              <a:t>4</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endParaRPr lang="fr-FR" sz="14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smtClean="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4"/>
          </a:xfrm>
          <a:prstGeom prst="rect">
            <a:avLst/>
          </a:prstGeom>
        </p:spPr>
      </p:pic>
    </p:spTree>
    <p:extLst>
      <p:ext uri="{BB962C8B-B14F-4D97-AF65-F5344CB8AC3E}">
        <p14:creationId xmlns:p14="http://schemas.microsoft.com/office/powerpoint/2010/main" val="202174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 y="99646"/>
            <a:ext cx="8997462" cy="6124754"/>
          </a:xfrm>
          <a:prstGeom prst="rect">
            <a:avLst/>
          </a:prstGeom>
          <a:noFill/>
        </p:spPr>
        <p:txBody>
          <a:bodyPr wrap="square" rtlCol="0">
            <a:spAutoFit/>
          </a:bodyPr>
          <a:lstStyle/>
          <a:p>
            <a:pPr algn="just"/>
            <a:r>
              <a:rPr lang="fr-FR" b="1" dirty="0" smtClean="0">
                <a:latin typeface="Palatino Linotype" panose="02040502050505030304" pitchFamily="18" charset="0"/>
              </a:rPr>
              <a:t>Abstract: </a:t>
            </a:r>
            <a:r>
              <a:rPr lang="en-US" sz="1600" dirty="0">
                <a:latin typeface="Palatino Linotype" panose="02040502050505030304" pitchFamily="18" charset="0"/>
              </a:rPr>
              <a:t>A macro and microalgae are widely used in environmental and biotechnological applications due to their unique natural properties. Algae groups are aquatic organisms that can be found in many parts of the world and vary in size from 3-10 μ to 70 cm. Algae are divided into two as prokaryotic (microalgae) and eukaryotic (macroalgae) according to their biological formations. "</a:t>
            </a:r>
            <a:r>
              <a:rPr lang="en-US" sz="1600" i="1" dirty="0" err="1">
                <a:latin typeface="Palatino Linotype" panose="02040502050505030304" pitchFamily="18" charset="0"/>
              </a:rPr>
              <a:t>Cyanophyta</a:t>
            </a:r>
            <a:r>
              <a:rPr lang="en-US" sz="1600" dirty="0">
                <a:latin typeface="Palatino Linotype" panose="02040502050505030304" pitchFamily="18" charset="0"/>
              </a:rPr>
              <a:t>" as microalgae and "</a:t>
            </a:r>
            <a:r>
              <a:rPr lang="en-US" sz="1600" i="1" dirty="0">
                <a:latin typeface="Palatino Linotype" panose="02040502050505030304" pitchFamily="18" charset="0"/>
              </a:rPr>
              <a:t>Phaeophyta, Rhodophyta, Chlorophyta, Flagelleta</a:t>
            </a:r>
            <a:r>
              <a:rPr lang="en-US" sz="1600" dirty="0">
                <a:latin typeface="Palatino Linotype" panose="02040502050505030304" pitchFamily="18" charset="0"/>
              </a:rPr>
              <a:t>" as macro algae are known. </a:t>
            </a:r>
            <a:r>
              <a:rPr lang="en-US" sz="1600" i="1" dirty="0">
                <a:latin typeface="Palatino Linotype" panose="02040502050505030304" pitchFamily="18" charset="0"/>
              </a:rPr>
              <a:t>Dunaliella salina</a:t>
            </a:r>
            <a:r>
              <a:rPr lang="en-US" sz="1600" dirty="0">
                <a:latin typeface="Palatino Linotype" panose="02040502050505030304" pitchFamily="18" charset="0"/>
              </a:rPr>
              <a:t> is a living thing that can live in saltwater ecosystems and belong to the microgreen algae group. Since these algae are a natural source of beta-carotene, they are of particular importance in the cosmetics and food industries compared to other green microalgae species. Almost all algae groups are used for different purposes in a wide variety of sectors. </a:t>
            </a:r>
            <a:r>
              <a:rPr lang="en-US" sz="1600" i="1" dirty="0">
                <a:latin typeface="Palatino Linotype" panose="02040502050505030304" pitchFamily="18" charset="0"/>
              </a:rPr>
              <a:t>Dunaliella spp. </a:t>
            </a:r>
            <a:r>
              <a:rPr lang="en-US" sz="1600" dirty="0">
                <a:latin typeface="Palatino Linotype" panose="02040502050505030304" pitchFamily="18" charset="0"/>
              </a:rPr>
              <a:t>types are used extensively in areas such as the energy sector (bio fuel), cosmetics, medical applications, bioplastic production, wastewater treatment, food industry. In addition, the most basic effect parameter of pink color formation in lakes with salt content due to seasonal changes is </a:t>
            </a:r>
            <a:r>
              <a:rPr lang="en-US" sz="1600" i="1" dirty="0">
                <a:latin typeface="Palatino Linotype" panose="02040502050505030304" pitchFamily="18" charset="0"/>
              </a:rPr>
              <a:t>D. salina</a:t>
            </a:r>
            <a:r>
              <a:rPr lang="en-US" sz="1600" dirty="0">
                <a:latin typeface="Palatino Linotype" panose="02040502050505030304" pitchFamily="18" charset="0"/>
              </a:rPr>
              <a:t>, which is not an environmental problem. Increasing environmental pollution, unconscious energy consumption, and climate change have led countries to seek alternative solutions to environmental issues and to develop environmentally friendly-technological methods. For sustainable environmental management and minimization of pollution; The benefits of using algae species have been demonstrated by different applications. In the literature, </a:t>
            </a:r>
            <a:r>
              <a:rPr lang="en-US" sz="1600" i="1" dirty="0">
                <a:latin typeface="Palatino Linotype" panose="02040502050505030304" pitchFamily="18" charset="0"/>
              </a:rPr>
              <a:t>D. salina</a:t>
            </a:r>
            <a:r>
              <a:rPr lang="en-US" sz="1600" dirty="0">
                <a:latin typeface="Palatino Linotype" panose="02040502050505030304" pitchFamily="18" charset="0"/>
              </a:rPr>
              <a:t> has focused on algae production and the use of pigments in the cosmetics and food industry. The aim of this study is to investigate the recent researches on </a:t>
            </a:r>
            <a:r>
              <a:rPr lang="en-US" sz="1600" i="1" dirty="0">
                <a:latin typeface="Palatino Linotype" panose="02040502050505030304" pitchFamily="18" charset="0"/>
              </a:rPr>
              <a:t>D. salina</a:t>
            </a:r>
            <a:r>
              <a:rPr lang="en-US" sz="1600" dirty="0">
                <a:latin typeface="Palatino Linotype" panose="02040502050505030304" pitchFamily="18" charset="0"/>
              </a:rPr>
              <a:t> and reveal the importance of this algae, especially in terms of sustainable environment and energy.</a:t>
            </a:r>
            <a:endParaRPr lang="tr-TR" sz="1600" dirty="0">
              <a:latin typeface="Palatino Linotype" panose="02040502050505030304" pitchFamily="18" charset="0"/>
            </a:endParaRP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sz="1600" b="1" dirty="0">
                <a:latin typeface="Palatino Linotype" panose="02040502050505030304" pitchFamily="18" charset="0"/>
              </a:rPr>
              <a:t>Keywords: </a:t>
            </a:r>
            <a:r>
              <a:rPr lang="fr-FR" sz="1600" dirty="0">
                <a:latin typeface="Palatino Linotype" panose="02040502050505030304" pitchFamily="18" charset="0"/>
              </a:rPr>
              <a:t>Dunaliella salina; </a:t>
            </a:r>
            <a:r>
              <a:rPr lang="fr-FR" sz="1600" dirty="0" err="1">
                <a:latin typeface="Palatino Linotype" panose="02040502050505030304" pitchFamily="18" charset="0"/>
              </a:rPr>
              <a:t>Microalgae</a:t>
            </a:r>
            <a:r>
              <a:rPr lang="fr-FR" sz="1600" dirty="0">
                <a:latin typeface="Palatino Linotype" panose="02040502050505030304" pitchFamily="18" charset="0"/>
              </a:rPr>
              <a:t>; Pink </a:t>
            </a:r>
            <a:r>
              <a:rPr lang="fr-FR" sz="1600" dirty="0" err="1">
                <a:latin typeface="Palatino Linotype" panose="02040502050505030304" pitchFamily="18" charset="0"/>
              </a:rPr>
              <a:t>lake</a:t>
            </a:r>
            <a:r>
              <a:rPr lang="fr-FR" sz="1600" dirty="0">
                <a:latin typeface="Palatino Linotype" panose="02040502050505030304" pitchFamily="18" charset="0"/>
              </a:rPr>
              <a:t>; </a:t>
            </a:r>
            <a:r>
              <a:rPr lang="fr-FR" sz="1600" dirty="0" err="1">
                <a:latin typeface="Palatino Linotype" panose="02040502050505030304" pitchFamily="18" charset="0"/>
              </a:rPr>
              <a:t>Sustainable</a:t>
            </a:r>
            <a:r>
              <a:rPr lang="fr-FR" sz="1600" dirty="0">
                <a:latin typeface="Palatino Linotype" panose="02040502050505030304" pitchFamily="18" charset="0"/>
              </a:rPr>
              <a:t> </a:t>
            </a:r>
            <a:r>
              <a:rPr lang="fr-FR" sz="1600" dirty="0" err="1">
                <a:latin typeface="Palatino Linotype" panose="02040502050505030304" pitchFamily="18" charset="0"/>
              </a:rPr>
              <a:t>environment</a:t>
            </a:r>
            <a:r>
              <a:rPr lang="fr-FR" sz="1600" dirty="0">
                <a:latin typeface="Palatino Linotype" panose="02040502050505030304" pitchFamily="18" charset="0"/>
              </a:rPr>
              <a:t>.</a:t>
            </a:r>
            <a:endParaRPr lang="fr-FR" sz="16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err="1" smtClean="0">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Dikdörtgen 1"/>
          <p:cNvSpPr/>
          <p:nvPr/>
        </p:nvSpPr>
        <p:spPr>
          <a:xfrm>
            <a:off x="85579" y="672680"/>
            <a:ext cx="8982221" cy="2862322"/>
          </a:xfrm>
          <a:prstGeom prst="rect">
            <a:avLst/>
          </a:prstGeom>
        </p:spPr>
        <p:txBody>
          <a:bodyPr wrap="square">
            <a:spAutoFit/>
          </a:bodyPr>
          <a:lstStyle/>
          <a:p>
            <a:pPr algn="just">
              <a:lnSpc>
                <a:spcPct val="150000"/>
              </a:lnSpc>
            </a:pPr>
            <a:r>
              <a:rPr lang="en-US" sz="1200" dirty="0">
                <a:latin typeface="Palatino Linotype" panose="02040502050505030304" pitchFamily="18" charset="0"/>
              </a:rPr>
              <a:t>Algae are the oldest microorganisms that have a simple photosynthetic cell structure and a high content of chlorophyll [1,2]. Macro-and micro-scale algae are quite widely used in environmental and biotechnological applications due to their unique natural properties [3,4]. Algal groups (</a:t>
            </a:r>
            <a:r>
              <a:rPr lang="en-US" sz="1200" dirty="0" err="1">
                <a:latin typeface="Palatino Linotype" panose="02040502050505030304" pitchFamily="18" charset="0"/>
              </a:rPr>
              <a:t>Cholophyceae</a:t>
            </a:r>
            <a:r>
              <a:rPr lang="en-US" sz="1200" dirty="0">
                <a:latin typeface="Palatino Linotype" panose="02040502050505030304" pitchFamily="18" charset="0"/>
              </a:rPr>
              <a:t>, </a:t>
            </a:r>
            <a:r>
              <a:rPr lang="en-US" sz="1200" dirty="0" err="1">
                <a:latin typeface="Palatino Linotype" panose="02040502050505030304" pitchFamily="18" charset="0"/>
              </a:rPr>
              <a:t>Rhodophyceae</a:t>
            </a:r>
            <a:r>
              <a:rPr lang="en-US" sz="1200" dirty="0">
                <a:latin typeface="Palatino Linotype" panose="02040502050505030304" pitchFamily="18" charset="0"/>
              </a:rPr>
              <a:t>, </a:t>
            </a:r>
            <a:r>
              <a:rPr lang="en-US" sz="1200" dirty="0" err="1">
                <a:latin typeface="Palatino Linotype" panose="02040502050505030304" pitchFamily="18" charset="0"/>
              </a:rPr>
              <a:t>Cyanophyceae</a:t>
            </a:r>
            <a:r>
              <a:rPr lang="en-US" sz="1200" dirty="0">
                <a:latin typeface="Palatino Linotype" panose="02040502050505030304" pitchFamily="18" charset="0"/>
              </a:rPr>
              <a:t>, and </a:t>
            </a:r>
            <a:r>
              <a:rPr lang="en-US" sz="1200" dirty="0" err="1">
                <a:latin typeface="Palatino Linotype" panose="02040502050505030304" pitchFamily="18" charset="0"/>
              </a:rPr>
              <a:t>Pheophyceae</a:t>
            </a:r>
            <a:r>
              <a:rPr lang="en-US" sz="1200" dirty="0">
                <a:latin typeface="Palatino Linotype" panose="02040502050505030304" pitchFamily="18" charset="0"/>
              </a:rPr>
              <a:t>) are aquatic creatures that can be found in many parts of the world and vary in size from 3-10 µ to 70 cm [5-7]. In terms of their biological formation, algae are divided into two as prokaryotic (microalgae) and eukaryotic (macroalgae). Microalgae are known as “</a:t>
            </a:r>
            <a:r>
              <a:rPr lang="en-US" sz="1200" dirty="0" err="1">
                <a:latin typeface="Palatino Linotype" panose="02040502050505030304" pitchFamily="18" charset="0"/>
              </a:rPr>
              <a:t>Cyanophyta</a:t>
            </a:r>
            <a:r>
              <a:rPr lang="en-US" sz="1200" dirty="0">
                <a:latin typeface="Palatino Linotype" panose="02040502050505030304" pitchFamily="18" charset="0"/>
              </a:rPr>
              <a:t>”, while macroalgae are known as “Phaeophyta, Rhodophyta, Chlorophyta, and Flagelleta”. The most common chemical formula of microalgae is C</a:t>
            </a:r>
            <a:r>
              <a:rPr lang="en-US" sz="1200" baseline="-25000" dirty="0">
                <a:latin typeface="Palatino Linotype" panose="02040502050505030304" pitchFamily="18" charset="0"/>
              </a:rPr>
              <a:t>106</a:t>
            </a:r>
            <a:r>
              <a:rPr lang="en-US" sz="1200" dirty="0">
                <a:latin typeface="Palatino Linotype" panose="02040502050505030304" pitchFamily="18" charset="0"/>
              </a:rPr>
              <a:t>H</a:t>
            </a:r>
            <a:r>
              <a:rPr lang="en-US" sz="1200" baseline="-25000" dirty="0">
                <a:latin typeface="Palatino Linotype" panose="02040502050505030304" pitchFamily="18" charset="0"/>
              </a:rPr>
              <a:t>181</a:t>
            </a:r>
            <a:r>
              <a:rPr lang="en-US" sz="1200" dirty="0">
                <a:latin typeface="Palatino Linotype" panose="02040502050505030304" pitchFamily="18" charset="0"/>
              </a:rPr>
              <a:t>O</a:t>
            </a:r>
            <a:r>
              <a:rPr lang="en-US" sz="1200" baseline="-25000" dirty="0">
                <a:latin typeface="Palatino Linotype" panose="02040502050505030304" pitchFamily="18" charset="0"/>
              </a:rPr>
              <a:t>45</a:t>
            </a:r>
            <a:r>
              <a:rPr lang="en-US" sz="1200" dirty="0">
                <a:latin typeface="Palatino Linotype" panose="02040502050505030304" pitchFamily="18" charset="0"/>
              </a:rPr>
              <a:t>N</a:t>
            </a:r>
            <a:r>
              <a:rPr lang="en-US" sz="1200" baseline="-25000" dirty="0">
                <a:latin typeface="Palatino Linotype" panose="02040502050505030304" pitchFamily="18" charset="0"/>
              </a:rPr>
              <a:t>16</a:t>
            </a:r>
            <a:r>
              <a:rPr lang="en-US" sz="1200" dirty="0">
                <a:latin typeface="Palatino Linotype" panose="02040502050505030304" pitchFamily="18" charset="0"/>
              </a:rPr>
              <a:t>P, and for their optimal growth, the basic nutrition elements must be present in certain proportions in the environment. In particular, the contents of these elements are of great importance in the production and use of microalgae. Pigments (chlorophyll-a, carotene, </a:t>
            </a:r>
            <a:r>
              <a:rPr lang="en-US" sz="1200" dirty="0" err="1">
                <a:latin typeface="Palatino Linotype" panose="02040502050505030304" pitchFamily="18" charset="0"/>
              </a:rPr>
              <a:t>astaxanthin</a:t>
            </a:r>
            <a:r>
              <a:rPr lang="en-US" sz="1200" dirty="0">
                <a:latin typeface="Palatino Linotype" panose="02040502050505030304" pitchFamily="18" charset="0"/>
              </a:rPr>
              <a:t>, </a:t>
            </a:r>
            <a:r>
              <a:rPr lang="en-US" sz="1200" dirty="0" err="1">
                <a:latin typeface="Palatino Linotype" panose="02040502050505030304" pitchFamily="18" charset="0"/>
              </a:rPr>
              <a:t>phytocyanin</a:t>
            </a:r>
            <a:r>
              <a:rPr lang="en-US" sz="1200" dirty="0">
                <a:latin typeface="Palatino Linotype" panose="02040502050505030304" pitchFamily="18" charset="0"/>
              </a:rPr>
              <a:t>, xanthophyll, </a:t>
            </a:r>
            <a:r>
              <a:rPr lang="en-US" sz="1200" dirty="0" err="1">
                <a:latin typeface="Palatino Linotype" panose="02040502050505030304" pitchFamily="18" charset="0"/>
              </a:rPr>
              <a:t>phytoeritrosin</a:t>
            </a:r>
            <a:r>
              <a:rPr lang="en-US" sz="1200" dirty="0">
                <a:latin typeface="Palatino Linotype" panose="02040502050505030304" pitchFamily="18" charset="0"/>
              </a:rPr>
              <a:t>, etc.) produced by algae are frequently used in the food, pharmaceutical, textile, and personal care sectors [8,9]. </a:t>
            </a:r>
            <a:endParaRPr lang="en-US" altLang="ko-KR" sz="1200" dirty="0">
              <a:latin typeface="Palatino Linotype" panose="02040502050505030304" pitchFamily="18" charset="0"/>
              <a:cs typeface="Arial" pitchFamily="34" charset="0"/>
            </a:endParaRPr>
          </a:p>
        </p:txBody>
      </p:sp>
      <p:pic>
        <p:nvPicPr>
          <p:cNvPr id="8" name="Resim 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63170" y="3673859"/>
            <a:ext cx="1871306" cy="1934461"/>
          </a:xfrm>
          <a:prstGeom prst="rect">
            <a:avLst/>
          </a:prstGeom>
        </p:spPr>
      </p:pic>
      <p:pic>
        <p:nvPicPr>
          <p:cNvPr id="9" name="Picture 2" descr="macro micro algae ile ilgili görsel sonucu"/>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0707" t="2946" r="11056" b="4178"/>
          <a:stretch/>
        </p:blipFill>
        <p:spPr bwMode="auto">
          <a:xfrm>
            <a:off x="2672025" y="4641089"/>
            <a:ext cx="1871307" cy="19344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icro algae ile ilgili görsel sonucu"/>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4385" y="3673859"/>
            <a:ext cx="1871306" cy="193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err="1" smtClean="0">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Dikdörtgen 1"/>
          <p:cNvSpPr/>
          <p:nvPr/>
        </p:nvSpPr>
        <p:spPr>
          <a:xfrm>
            <a:off x="85579" y="672680"/>
            <a:ext cx="8982221" cy="2557047"/>
          </a:xfrm>
          <a:prstGeom prst="rect">
            <a:avLst/>
          </a:prstGeom>
        </p:spPr>
        <p:txBody>
          <a:bodyPr wrap="square">
            <a:spAutoFit/>
          </a:bodyPr>
          <a:lstStyle/>
          <a:p>
            <a:pPr algn="just">
              <a:lnSpc>
                <a:spcPct val="150000"/>
              </a:lnSpc>
            </a:pPr>
            <a:r>
              <a:rPr lang="en-US" sz="1200" dirty="0">
                <a:latin typeface="Palatino Linotype" panose="02040502050505030304" pitchFamily="18" charset="0"/>
              </a:rPr>
              <a:t>Today, environmental pollution comes to the fore as a result of every product produced in the world, from food to clothing and from cars to technological equipment. Global warming and climate change emerging as a result of increasing environmental pollution all over the world have led countries to seek alternative solutions to environmental issues and to develop environmentally-friendly technological methods. For sustainable environmental management and minimizing pollution, the benefits of using algae species have been shown through many applications. In the literature, with regard to </a:t>
            </a:r>
            <a:r>
              <a:rPr lang="en-US" sz="1200" i="1" dirty="0">
                <a:latin typeface="Palatino Linotype" panose="02040502050505030304" pitchFamily="18" charset="0"/>
              </a:rPr>
              <a:t>D. salina</a:t>
            </a:r>
            <a:r>
              <a:rPr lang="en-US" sz="1200" dirty="0">
                <a:latin typeface="Palatino Linotype" panose="02040502050505030304" pitchFamily="18" charset="0"/>
              </a:rPr>
              <a:t>, it has been often focused on the production of algae and the use of pigments in the cosmetic and food sectors. In recent years, microalgae have been constantly being investigated for nutraceuticals, pharmaceuticals, and other bioactive substances which are industrially important due to their complex metabolic capacity. The purpose of this study is to demonstrate the importance of these creatures in terms of sustainable environment and energy by examining the recent research on </a:t>
            </a:r>
            <a:r>
              <a:rPr lang="en-US" sz="1200" i="1" dirty="0">
                <a:latin typeface="Palatino Linotype" panose="02040502050505030304" pitchFamily="18" charset="0"/>
              </a:rPr>
              <a:t>D. salina</a:t>
            </a:r>
            <a:r>
              <a:rPr lang="en-US" sz="1200" dirty="0">
                <a:latin typeface="Palatino Linotype" panose="02040502050505030304" pitchFamily="18" charset="0"/>
              </a:rPr>
              <a:t>.</a:t>
            </a:r>
            <a:endParaRPr lang="en-US" altLang="ko-KR" sz="1200" dirty="0">
              <a:latin typeface="Palatino Linotype" panose="02040502050505030304" pitchFamily="18" charset="0"/>
              <a:cs typeface="Arial" pitchFamily="34" charset="0"/>
            </a:endParaRPr>
          </a:p>
        </p:txBody>
      </p:sp>
      <p:pic>
        <p:nvPicPr>
          <p:cNvPr id="11" name="Resim 10"/>
          <p:cNvPicPr>
            <a:picLocks noChangeAspect="1"/>
          </p:cNvPicPr>
          <p:nvPr/>
        </p:nvPicPr>
        <p:blipFill>
          <a:blip r:embed="rId3"/>
          <a:stretch>
            <a:fillRect/>
          </a:stretch>
        </p:blipFill>
        <p:spPr>
          <a:xfrm>
            <a:off x="218385" y="3396860"/>
            <a:ext cx="6715815" cy="3116876"/>
          </a:xfrm>
          <a:prstGeom prst="rect">
            <a:avLst/>
          </a:prstGeom>
        </p:spPr>
      </p:pic>
    </p:spTree>
    <p:extLst>
      <p:ext uri="{BB962C8B-B14F-4D97-AF65-F5344CB8AC3E}">
        <p14:creationId xmlns:p14="http://schemas.microsoft.com/office/powerpoint/2010/main" val="178938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
            <a:ext cx="8153400" cy="400110"/>
          </a:xfrm>
          <a:prstGeom prst="rect">
            <a:avLst/>
          </a:prstGeom>
          <a:noFill/>
        </p:spPr>
        <p:txBody>
          <a:bodyPr wrap="square" rtlCol="0">
            <a:spAutoFit/>
          </a:bodyPr>
          <a:lstStyle/>
          <a:p>
            <a:r>
              <a:rPr lang="fr-FR" sz="2000" b="1" dirty="0" err="1">
                <a:latin typeface="Palatino Linotype" panose="02040502050505030304" pitchFamily="18" charset="0"/>
              </a:rPr>
              <a:t>Microalgae</a:t>
            </a:r>
            <a:r>
              <a:rPr lang="fr-FR" sz="2000" b="1" dirty="0">
                <a:latin typeface="Palatino Linotype" panose="02040502050505030304" pitchFamily="18" charset="0"/>
              </a:rPr>
              <a:t> Production </a:t>
            </a:r>
            <a:r>
              <a:rPr lang="fr-FR" sz="2000" b="1" dirty="0" err="1" smtClean="0">
                <a:latin typeface="Palatino Linotype" panose="02040502050505030304" pitchFamily="18" charset="0"/>
              </a:rPr>
              <a:t>Systems</a:t>
            </a:r>
            <a:endParaRPr lang="fr-FR" sz="20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Freeform: Shape 83">
            <a:extLst>
              <a:ext uri="{FF2B5EF4-FFF2-40B4-BE49-F238E27FC236}">
                <a16:creationId xmlns:a16="http://schemas.microsoft.com/office/drawing/2014/main" id="{B15AB322-A23F-4990-820E-6C466555C2B4}"/>
              </a:ext>
            </a:extLst>
          </p:cNvPr>
          <p:cNvSpPr/>
          <p:nvPr/>
        </p:nvSpPr>
        <p:spPr>
          <a:xfrm>
            <a:off x="2229609" y="1232108"/>
            <a:ext cx="2644394" cy="2510227"/>
          </a:xfrm>
          <a:custGeom>
            <a:avLst/>
            <a:gdLst>
              <a:gd name="connsiteX0" fmla="*/ 0 w 1679245"/>
              <a:gd name="connsiteY0" fmla="*/ 0 h 1594046"/>
              <a:gd name="connsiteX1" fmla="*/ 109385 w 1679245"/>
              <a:gd name="connsiteY1" fmla="*/ 73656 h 1594046"/>
              <a:gd name="connsiteX2" fmla="*/ 338323 w 1679245"/>
              <a:gd name="connsiteY2" fmla="*/ 171223 h 1594046"/>
              <a:gd name="connsiteX3" fmla="*/ 703579 w 1679245"/>
              <a:gd name="connsiteY3" fmla="*/ 253124 h 1594046"/>
              <a:gd name="connsiteX4" fmla="*/ 981163 w 1679245"/>
              <a:gd name="connsiteY4" fmla="*/ 306167 h 1594046"/>
              <a:gd name="connsiteX5" fmla="*/ 1305469 w 1679245"/>
              <a:gd name="connsiteY5" fmla="*/ 479863 h 1594046"/>
              <a:gd name="connsiteX6" fmla="*/ 1639944 w 1679245"/>
              <a:gd name="connsiteY6" fmla="*/ 1030358 h 1594046"/>
              <a:gd name="connsiteX7" fmla="*/ 1670176 w 1679245"/>
              <a:gd name="connsiteY7" fmla="*/ 1484936 h 1594046"/>
              <a:gd name="connsiteX8" fmla="*/ 1646815 w 1679245"/>
              <a:gd name="connsiteY8" fmla="*/ 1596245 h 1594046"/>
              <a:gd name="connsiteX9" fmla="*/ 1615483 w 1679245"/>
              <a:gd name="connsiteY9" fmla="*/ 1475592 h 1594046"/>
              <a:gd name="connsiteX10" fmla="*/ 1508572 w 1679245"/>
              <a:gd name="connsiteY10" fmla="*/ 1248578 h 1594046"/>
              <a:gd name="connsiteX11" fmla="*/ 1273863 w 1679245"/>
              <a:gd name="connsiteY11" fmla="*/ 1103190 h 1594046"/>
              <a:gd name="connsiteX12" fmla="*/ 1111160 w 1679245"/>
              <a:gd name="connsiteY12" fmla="*/ 1108687 h 1594046"/>
              <a:gd name="connsiteX13" fmla="*/ 891567 w 1679245"/>
              <a:gd name="connsiteY13" fmla="*/ 1131773 h 1594046"/>
              <a:gd name="connsiteX14" fmla="*/ 685165 w 1679245"/>
              <a:gd name="connsiteY14" fmla="*/ 1041627 h 1594046"/>
              <a:gd name="connsiteX15" fmla="*/ 645864 w 1679245"/>
              <a:gd name="connsiteY15" fmla="*/ 910255 h 1594046"/>
              <a:gd name="connsiteX16" fmla="*/ 626900 w 1679245"/>
              <a:gd name="connsiteY16" fmla="*/ 828904 h 1594046"/>
              <a:gd name="connsiteX17" fmla="*/ 563688 w 1679245"/>
              <a:gd name="connsiteY17" fmla="*/ 747828 h 1594046"/>
              <a:gd name="connsiteX18" fmla="*/ 311389 w 1679245"/>
              <a:gd name="connsiteY18" fmla="*/ 483436 h 1594046"/>
              <a:gd name="connsiteX19" fmla="*/ 87398 w 1679245"/>
              <a:gd name="connsiteY19" fmla="*/ 230862 h 1594046"/>
              <a:gd name="connsiteX20" fmla="*/ 2199 w 1679245"/>
              <a:gd name="connsiteY20" fmla="*/ 26934 h 1594046"/>
              <a:gd name="connsiteX21" fmla="*/ 0 w 1679245"/>
              <a:gd name="connsiteY21" fmla="*/ 21987 h 1594046"/>
              <a:gd name="connsiteX22" fmla="*/ 0 w 1679245"/>
              <a:gd name="connsiteY22" fmla="*/ 0 h 159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9245" h="1594046">
                <a:moveTo>
                  <a:pt x="0" y="0"/>
                </a:moveTo>
                <a:cubicBezTo>
                  <a:pt x="36553" y="24460"/>
                  <a:pt x="72557" y="49470"/>
                  <a:pt x="109385" y="73656"/>
                </a:cubicBezTo>
                <a:cubicBezTo>
                  <a:pt x="179742" y="120103"/>
                  <a:pt x="258620" y="146487"/>
                  <a:pt x="338323" y="171223"/>
                </a:cubicBezTo>
                <a:cubicBezTo>
                  <a:pt x="457876" y="208325"/>
                  <a:pt x="580728" y="230587"/>
                  <a:pt x="703579" y="253124"/>
                </a:cubicBezTo>
                <a:cubicBezTo>
                  <a:pt x="796199" y="270163"/>
                  <a:pt x="889093" y="286653"/>
                  <a:pt x="981163" y="306167"/>
                </a:cubicBezTo>
                <a:cubicBezTo>
                  <a:pt x="1105938" y="332276"/>
                  <a:pt x="1211200" y="396588"/>
                  <a:pt x="1305469" y="479863"/>
                </a:cubicBezTo>
                <a:cubicBezTo>
                  <a:pt x="1473943" y="628549"/>
                  <a:pt x="1581404" y="814887"/>
                  <a:pt x="1639944" y="1030358"/>
                </a:cubicBezTo>
                <a:cubicBezTo>
                  <a:pt x="1680619" y="1179594"/>
                  <a:pt x="1691338" y="1331303"/>
                  <a:pt x="1670176" y="1484936"/>
                </a:cubicBezTo>
                <a:cubicBezTo>
                  <a:pt x="1664954" y="1522314"/>
                  <a:pt x="1656709" y="1559417"/>
                  <a:pt x="1646815" y="1596245"/>
                </a:cubicBezTo>
                <a:cubicBezTo>
                  <a:pt x="1636371" y="1556119"/>
                  <a:pt x="1626752" y="1515443"/>
                  <a:pt x="1615483" y="1475592"/>
                </a:cubicBezTo>
                <a:cubicBezTo>
                  <a:pt x="1592397" y="1393966"/>
                  <a:pt x="1561341" y="1315913"/>
                  <a:pt x="1508572" y="1248578"/>
                </a:cubicBezTo>
                <a:cubicBezTo>
                  <a:pt x="1448383" y="1171624"/>
                  <a:pt x="1372254" y="1118856"/>
                  <a:pt x="1273863" y="1103190"/>
                </a:cubicBezTo>
                <a:cubicBezTo>
                  <a:pt x="1219445" y="1094395"/>
                  <a:pt x="1165303" y="1100167"/>
                  <a:pt x="1111160" y="1108687"/>
                </a:cubicBezTo>
                <a:cubicBezTo>
                  <a:pt x="1038329" y="1119955"/>
                  <a:pt x="966047" y="1134521"/>
                  <a:pt x="891567" y="1131773"/>
                </a:cubicBezTo>
                <a:cubicBezTo>
                  <a:pt x="810765" y="1128750"/>
                  <a:pt x="739857" y="1103465"/>
                  <a:pt x="685165" y="1041627"/>
                </a:cubicBezTo>
                <a:cubicBezTo>
                  <a:pt x="651910" y="1003974"/>
                  <a:pt x="634046" y="961100"/>
                  <a:pt x="645864" y="910255"/>
                </a:cubicBezTo>
                <a:cubicBezTo>
                  <a:pt x="652734" y="879749"/>
                  <a:pt x="644764" y="853090"/>
                  <a:pt x="626900" y="828904"/>
                </a:cubicBezTo>
                <a:cubicBezTo>
                  <a:pt x="606562" y="801420"/>
                  <a:pt x="587049" y="772563"/>
                  <a:pt x="563688" y="747828"/>
                </a:cubicBezTo>
                <a:cubicBezTo>
                  <a:pt x="480413" y="659056"/>
                  <a:pt x="395763" y="571383"/>
                  <a:pt x="311389" y="483436"/>
                </a:cubicBezTo>
                <a:cubicBezTo>
                  <a:pt x="233885" y="401810"/>
                  <a:pt x="154732" y="321558"/>
                  <a:pt x="87398" y="230862"/>
                </a:cubicBezTo>
                <a:cubicBezTo>
                  <a:pt x="42050" y="169848"/>
                  <a:pt x="10169" y="103613"/>
                  <a:pt x="2199" y="26934"/>
                </a:cubicBezTo>
                <a:cubicBezTo>
                  <a:pt x="1924" y="25285"/>
                  <a:pt x="825" y="23636"/>
                  <a:pt x="0" y="21987"/>
                </a:cubicBezTo>
                <a:cubicBezTo>
                  <a:pt x="0" y="14566"/>
                  <a:pt x="0" y="7421"/>
                  <a:pt x="0" y="0"/>
                </a:cubicBezTo>
                <a:close/>
              </a:path>
            </a:pathLst>
          </a:custGeom>
          <a:solidFill>
            <a:schemeClr val="accent4"/>
          </a:solidFill>
          <a:ln w="2746" cap="flat">
            <a:noFill/>
            <a:prstDash val="solid"/>
            <a:miter/>
          </a:ln>
        </p:spPr>
        <p:txBody>
          <a:bodyPr rtlCol="0" anchor="ctr"/>
          <a:lstStyle/>
          <a:p>
            <a:endParaRPr lang="en-US"/>
          </a:p>
        </p:txBody>
      </p:sp>
      <p:sp>
        <p:nvSpPr>
          <p:cNvPr id="8" name="Freeform: Shape 84">
            <a:extLst>
              <a:ext uri="{FF2B5EF4-FFF2-40B4-BE49-F238E27FC236}">
                <a16:creationId xmlns:a16="http://schemas.microsoft.com/office/drawing/2014/main" id="{B4A63DEF-32C5-43FD-AB23-80F505EB72F5}"/>
              </a:ext>
            </a:extLst>
          </p:cNvPr>
          <p:cNvSpPr/>
          <p:nvPr/>
        </p:nvSpPr>
        <p:spPr>
          <a:xfrm>
            <a:off x="5114093" y="1232973"/>
            <a:ext cx="2653050" cy="2505899"/>
          </a:xfrm>
          <a:custGeom>
            <a:avLst/>
            <a:gdLst>
              <a:gd name="connsiteX0" fmla="*/ 1686188 w 1684741"/>
              <a:gd name="connsiteY0" fmla="*/ 46172 h 1591297"/>
              <a:gd name="connsiteX1" fmla="*/ 1580376 w 1684741"/>
              <a:gd name="connsiteY1" fmla="*/ 255322 h 1591297"/>
              <a:gd name="connsiteX2" fmla="*/ 1398435 w 1684741"/>
              <a:gd name="connsiteY2" fmla="*/ 453479 h 1591297"/>
              <a:gd name="connsiteX3" fmla="*/ 1118653 w 1684741"/>
              <a:gd name="connsiteY3" fmla="*/ 750026 h 1591297"/>
              <a:gd name="connsiteX4" fmla="*/ 1051318 w 1684741"/>
              <a:gd name="connsiteY4" fmla="*/ 836874 h 1591297"/>
              <a:gd name="connsiteX5" fmla="*/ 1037027 w 1684741"/>
              <a:gd name="connsiteY5" fmla="*/ 886619 h 1591297"/>
              <a:gd name="connsiteX6" fmla="*/ 1015314 w 1684741"/>
              <a:gd name="connsiteY6" fmla="*/ 1018266 h 1591297"/>
              <a:gd name="connsiteX7" fmla="*/ 882844 w 1684741"/>
              <a:gd name="connsiteY7" fmla="*/ 1118031 h 1591297"/>
              <a:gd name="connsiteX8" fmla="*/ 723439 w 1684741"/>
              <a:gd name="connsiteY8" fmla="*/ 1124627 h 1591297"/>
              <a:gd name="connsiteX9" fmla="*/ 542872 w 1684741"/>
              <a:gd name="connsiteY9" fmla="*/ 1098243 h 1591297"/>
              <a:gd name="connsiteX10" fmla="*/ 146284 w 1684741"/>
              <a:gd name="connsiteY10" fmla="*/ 1284032 h 1591297"/>
              <a:gd name="connsiteX11" fmla="*/ 56413 w 1684741"/>
              <a:gd name="connsiteY11" fmla="*/ 1508297 h 1591297"/>
              <a:gd name="connsiteX12" fmla="*/ 37999 w 1684741"/>
              <a:gd name="connsiteY12" fmla="*/ 1592122 h 1591297"/>
              <a:gd name="connsiteX13" fmla="*/ 33602 w 1684741"/>
              <a:gd name="connsiteY13" fmla="*/ 1592672 h 1591297"/>
              <a:gd name="connsiteX14" fmla="*/ 13264 w 1684741"/>
              <a:gd name="connsiteY14" fmla="*/ 1498678 h 1591297"/>
              <a:gd name="connsiteX15" fmla="*/ 339769 w 1684741"/>
              <a:gd name="connsiteY15" fmla="*/ 514492 h 1591297"/>
              <a:gd name="connsiteX16" fmla="*/ 775933 w 1684741"/>
              <a:gd name="connsiteY16" fmla="*/ 290776 h 1591297"/>
              <a:gd name="connsiteX17" fmla="*/ 1322031 w 1684741"/>
              <a:gd name="connsiteY17" fmla="*/ 180842 h 1591297"/>
              <a:gd name="connsiteX18" fmla="*/ 1591919 w 1684741"/>
              <a:gd name="connsiteY18" fmla="*/ 72557 h 1591297"/>
              <a:gd name="connsiteX19" fmla="*/ 1655681 w 1684741"/>
              <a:gd name="connsiteY19" fmla="*/ 22811 h 1591297"/>
              <a:gd name="connsiteX20" fmla="*/ 1680417 w 1684741"/>
              <a:gd name="connsiteY20" fmla="*/ 0 h 1591297"/>
              <a:gd name="connsiteX21" fmla="*/ 1685913 w 1684741"/>
              <a:gd name="connsiteY21" fmla="*/ 13742 h 1591297"/>
              <a:gd name="connsiteX22" fmla="*/ 1686188 w 1684741"/>
              <a:gd name="connsiteY22" fmla="*/ 46172 h 159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4741" h="1591297">
                <a:moveTo>
                  <a:pt x="1686188" y="46172"/>
                </a:moveTo>
                <a:cubicBezTo>
                  <a:pt x="1667224" y="123951"/>
                  <a:pt x="1627648" y="191560"/>
                  <a:pt x="1580376" y="255322"/>
                </a:cubicBezTo>
                <a:cubicBezTo>
                  <a:pt x="1526783" y="327604"/>
                  <a:pt x="1462747" y="390816"/>
                  <a:pt x="1398435" y="453479"/>
                </a:cubicBezTo>
                <a:cubicBezTo>
                  <a:pt x="1301143" y="548297"/>
                  <a:pt x="1203852" y="643665"/>
                  <a:pt x="1118653" y="750026"/>
                </a:cubicBezTo>
                <a:cubicBezTo>
                  <a:pt x="1095841" y="778609"/>
                  <a:pt x="1073580" y="807742"/>
                  <a:pt x="1051318" y="836874"/>
                </a:cubicBezTo>
                <a:cubicBezTo>
                  <a:pt x="1040050" y="851441"/>
                  <a:pt x="1033454" y="867381"/>
                  <a:pt x="1037027" y="886619"/>
                </a:cubicBezTo>
                <a:cubicBezTo>
                  <a:pt x="1045821" y="933067"/>
                  <a:pt x="1043073" y="978140"/>
                  <a:pt x="1015314" y="1018266"/>
                </a:cubicBezTo>
                <a:cubicBezTo>
                  <a:pt x="982334" y="1066087"/>
                  <a:pt x="939185" y="1100716"/>
                  <a:pt x="882844" y="1118031"/>
                </a:cubicBezTo>
                <a:cubicBezTo>
                  <a:pt x="830350" y="1133971"/>
                  <a:pt x="776757" y="1131773"/>
                  <a:pt x="723439" y="1124627"/>
                </a:cubicBezTo>
                <a:cubicBezTo>
                  <a:pt x="663250" y="1116657"/>
                  <a:pt x="603061" y="1106488"/>
                  <a:pt x="542872" y="1098243"/>
                </a:cubicBezTo>
                <a:cubicBezTo>
                  <a:pt x="370825" y="1074607"/>
                  <a:pt x="242202" y="1144965"/>
                  <a:pt x="146284" y="1284032"/>
                </a:cubicBezTo>
                <a:cubicBezTo>
                  <a:pt x="99562" y="1351916"/>
                  <a:pt x="74827" y="1428870"/>
                  <a:pt x="56413" y="1508297"/>
                </a:cubicBezTo>
                <a:cubicBezTo>
                  <a:pt x="49817" y="1536056"/>
                  <a:pt x="44046" y="1564089"/>
                  <a:pt x="37999" y="1592122"/>
                </a:cubicBezTo>
                <a:cubicBezTo>
                  <a:pt x="36625" y="1592397"/>
                  <a:pt x="34976" y="1592397"/>
                  <a:pt x="33602" y="1592672"/>
                </a:cubicBezTo>
                <a:cubicBezTo>
                  <a:pt x="26731" y="1561341"/>
                  <a:pt x="18761" y="1530284"/>
                  <a:pt x="13264" y="1498678"/>
                </a:cubicBezTo>
                <a:cubicBezTo>
                  <a:pt x="-46100" y="1167776"/>
                  <a:pt x="99287" y="751400"/>
                  <a:pt x="339769" y="514492"/>
                </a:cubicBezTo>
                <a:cubicBezTo>
                  <a:pt x="462070" y="394114"/>
                  <a:pt x="606634" y="321008"/>
                  <a:pt x="775933" y="290776"/>
                </a:cubicBezTo>
                <a:cubicBezTo>
                  <a:pt x="958698" y="257796"/>
                  <a:pt x="1140639" y="219868"/>
                  <a:pt x="1322031" y="180842"/>
                </a:cubicBezTo>
                <a:cubicBezTo>
                  <a:pt x="1417674" y="160229"/>
                  <a:pt x="1509469" y="126974"/>
                  <a:pt x="1591919" y="72557"/>
                </a:cubicBezTo>
                <a:cubicBezTo>
                  <a:pt x="1614456" y="57715"/>
                  <a:pt x="1634794" y="39851"/>
                  <a:pt x="1655681" y="22811"/>
                </a:cubicBezTo>
                <a:cubicBezTo>
                  <a:pt x="1664201" y="15940"/>
                  <a:pt x="1671622" y="8245"/>
                  <a:pt x="1680417" y="0"/>
                </a:cubicBezTo>
                <a:cubicBezTo>
                  <a:pt x="1682615" y="5497"/>
                  <a:pt x="1684264" y="9619"/>
                  <a:pt x="1685913" y="13742"/>
                </a:cubicBezTo>
                <a:cubicBezTo>
                  <a:pt x="1686188" y="24186"/>
                  <a:pt x="1686188" y="35179"/>
                  <a:pt x="1686188" y="46172"/>
                </a:cubicBezTo>
                <a:close/>
              </a:path>
            </a:pathLst>
          </a:custGeom>
          <a:solidFill>
            <a:schemeClr val="accent3"/>
          </a:solidFill>
          <a:ln w="2746" cap="flat">
            <a:noFill/>
            <a:prstDash val="solid"/>
            <a:miter/>
          </a:ln>
        </p:spPr>
        <p:txBody>
          <a:bodyPr rtlCol="0" anchor="ctr"/>
          <a:lstStyle/>
          <a:p>
            <a:endParaRPr lang="en-US" dirty="0"/>
          </a:p>
        </p:txBody>
      </p:sp>
      <p:sp>
        <p:nvSpPr>
          <p:cNvPr id="9" name="Freeform: Shape 85">
            <a:extLst>
              <a:ext uri="{FF2B5EF4-FFF2-40B4-BE49-F238E27FC236}">
                <a16:creationId xmlns:a16="http://schemas.microsoft.com/office/drawing/2014/main" id="{63A6A4CE-2C1C-4E38-852A-D7BDE8D94BA8}"/>
              </a:ext>
            </a:extLst>
          </p:cNvPr>
          <p:cNvSpPr/>
          <p:nvPr/>
        </p:nvSpPr>
        <p:spPr>
          <a:xfrm>
            <a:off x="3023200" y="3213027"/>
            <a:ext cx="1833030" cy="1708052"/>
          </a:xfrm>
          <a:custGeom>
            <a:avLst/>
            <a:gdLst>
              <a:gd name="connsiteX0" fmla="*/ 776207 w 967421"/>
              <a:gd name="connsiteY0" fmla="*/ 903405 h 901460"/>
              <a:gd name="connsiteX1" fmla="*/ 757519 w 967421"/>
              <a:gd name="connsiteY1" fmla="*/ 895984 h 901460"/>
              <a:gd name="connsiteX2" fmla="*/ 889165 w 967421"/>
              <a:gd name="connsiteY2" fmla="*/ 789073 h 901460"/>
              <a:gd name="connsiteX3" fmla="*/ 883393 w 967421"/>
              <a:gd name="connsiteY3" fmla="*/ 685735 h 901460"/>
              <a:gd name="connsiteX4" fmla="*/ 583548 w 967421"/>
              <a:gd name="connsiteY4" fmla="*/ 650006 h 901460"/>
              <a:gd name="connsiteX5" fmla="*/ 530230 w 967421"/>
              <a:gd name="connsiteY5" fmla="*/ 505718 h 901460"/>
              <a:gd name="connsiteX6" fmla="*/ 541223 w 967421"/>
              <a:gd name="connsiteY6" fmla="*/ 532377 h 901460"/>
              <a:gd name="connsiteX7" fmla="*/ 623949 w 967421"/>
              <a:gd name="connsiteY7" fmla="*/ 626645 h 901460"/>
              <a:gd name="connsiteX8" fmla="*/ 752572 w 967421"/>
              <a:gd name="connsiteY8" fmla="*/ 582122 h 901460"/>
              <a:gd name="connsiteX9" fmla="*/ 726737 w 967421"/>
              <a:gd name="connsiteY9" fmla="*/ 446353 h 901460"/>
              <a:gd name="connsiteX10" fmla="*/ 557988 w 967421"/>
              <a:gd name="connsiteY10" fmla="*/ 365002 h 901460"/>
              <a:gd name="connsiteX11" fmla="*/ 369451 w 967421"/>
              <a:gd name="connsiteY11" fmla="*/ 374072 h 901460"/>
              <a:gd name="connsiteX12" fmla="*/ 244126 w 967421"/>
              <a:gd name="connsiteY12" fmla="*/ 390562 h 901460"/>
              <a:gd name="connsiteX13" fmla="*/ 75377 w 967421"/>
              <a:gd name="connsiteY13" fmla="*/ 342190 h 901460"/>
              <a:gd name="connsiteX14" fmla="*/ 14363 w 967421"/>
              <a:gd name="connsiteY14" fmla="*/ 236379 h 901460"/>
              <a:gd name="connsiteX15" fmla="*/ 17661 w 967421"/>
              <a:gd name="connsiteY15" fmla="*/ 29703 h 901460"/>
              <a:gd name="connsiteX16" fmla="*/ 24257 w 967421"/>
              <a:gd name="connsiteY16" fmla="*/ 12938 h 901460"/>
              <a:gd name="connsiteX17" fmla="*/ 330149 w 967421"/>
              <a:gd name="connsiteY17" fmla="*/ 39322 h 901460"/>
              <a:gd name="connsiteX18" fmla="*/ 487080 w 967421"/>
              <a:gd name="connsiteY18" fmla="*/ 5517 h 901460"/>
              <a:gd name="connsiteX19" fmla="*/ 758343 w 967421"/>
              <a:gd name="connsiteY19" fmla="*/ 73676 h 901460"/>
              <a:gd name="connsiteX20" fmla="*/ 938910 w 967421"/>
              <a:gd name="connsiteY20" fmla="*/ 348787 h 901460"/>
              <a:gd name="connsiteX21" fmla="*/ 937536 w 967421"/>
              <a:gd name="connsiteY21" fmla="*/ 759116 h 901460"/>
              <a:gd name="connsiteX22" fmla="*/ 904281 w 967421"/>
              <a:gd name="connsiteY22" fmla="*/ 835795 h 901460"/>
              <a:gd name="connsiteX23" fmla="*/ 814959 w 967421"/>
              <a:gd name="connsiteY23" fmla="*/ 899832 h 901460"/>
              <a:gd name="connsiteX24" fmla="*/ 803416 w 967421"/>
              <a:gd name="connsiteY24" fmla="*/ 903405 h 901460"/>
              <a:gd name="connsiteX25" fmla="*/ 776207 w 967421"/>
              <a:gd name="connsiteY25" fmla="*/ 903405 h 90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421" h="901460">
                <a:moveTo>
                  <a:pt x="776207" y="903405"/>
                </a:moveTo>
                <a:cubicBezTo>
                  <a:pt x="769886" y="900931"/>
                  <a:pt x="763840" y="898458"/>
                  <a:pt x="757519" y="895984"/>
                </a:cubicBezTo>
                <a:cubicBezTo>
                  <a:pt x="825953" y="890213"/>
                  <a:pt x="870201" y="855308"/>
                  <a:pt x="889165" y="789073"/>
                </a:cubicBezTo>
                <a:cubicBezTo>
                  <a:pt x="903731" y="738229"/>
                  <a:pt x="902906" y="710470"/>
                  <a:pt x="883393" y="685735"/>
                </a:cubicBezTo>
                <a:cubicBezTo>
                  <a:pt x="774283" y="758566"/>
                  <a:pt x="673419" y="740977"/>
                  <a:pt x="583548" y="650006"/>
                </a:cubicBezTo>
                <a:cubicBezTo>
                  <a:pt x="545071" y="611255"/>
                  <a:pt x="519236" y="564807"/>
                  <a:pt x="530230" y="505718"/>
                </a:cubicBezTo>
                <a:cubicBezTo>
                  <a:pt x="533802" y="514512"/>
                  <a:pt x="537375" y="523582"/>
                  <a:pt x="541223" y="532377"/>
                </a:cubicBezTo>
                <a:cubicBezTo>
                  <a:pt x="558538" y="573052"/>
                  <a:pt x="586296" y="604384"/>
                  <a:pt x="623949" y="626645"/>
                </a:cubicBezTo>
                <a:cubicBezTo>
                  <a:pt x="678916" y="659076"/>
                  <a:pt x="729210" y="641212"/>
                  <a:pt x="752572" y="582122"/>
                </a:cubicBezTo>
                <a:cubicBezTo>
                  <a:pt x="772909" y="531277"/>
                  <a:pt x="763840" y="485655"/>
                  <a:pt x="726737" y="446353"/>
                </a:cubicBezTo>
                <a:cubicBezTo>
                  <a:pt x="681114" y="397982"/>
                  <a:pt x="622299" y="374621"/>
                  <a:pt x="557988" y="365002"/>
                </a:cubicBezTo>
                <a:cubicBezTo>
                  <a:pt x="494776" y="355658"/>
                  <a:pt x="432113" y="364727"/>
                  <a:pt x="369451" y="374072"/>
                </a:cubicBezTo>
                <a:cubicBezTo>
                  <a:pt x="327951" y="380393"/>
                  <a:pt x="286176" y="386714"/>
                  <a:pt x="244126" y="390562"/>
                </a:cubicBezTo>
                <a:cubicBezTo>
                  <a:pt x="182288" y="395783"/>
                  <a:pt x="123198" y="387813"/>
                  <a:pt x="75377" y="342190"/>
                </a:cubicBezTo>
                <a:cubicBezTo>
                  <a:pt x="45145" y="312783"/>
                  <a:pt x="25906" y="276780"/>
                  <a:pt x="14363" y="236379"/>
                </a:cubicBezTo>
                <a:cubicBezTo>
                  <a:pt x="-5700" y="167120"/>
                  <a:pt x="-4875" y="98137"/>
                  <a:pt x="17661" y="29703"/>
                </a:cubicBezTo>
                <a:cubicBezTo>
                  <a:pt x="19585" y="24206"/>
                  <a:pt x="21784" y="18709"/>
                  <a:pt x="24257" y="12938"/>
                </a:cubicBezTo>
                <a:cubicBezTo>
                  <a:pt x="122923" y="67355"/>
                  <a:pt x="226261" y="59934"/>
                  <a:pt x="330149" y="39322"/>
                </a:cubicBezTo>
                <a:cubicBezTo>
                  <a:pt x="382643" y="28878"/>
                  <a:pt x="434312" y="14587"/>
                  <a:pt x="487080" y="5517"/>
                </a:cubicBezTo>
                <a:cubicBezTo>
                  <a:pt x="587121" y="-11798"/>
                  <a:pt x="677816" y="11838"/>
                  <a:pt x="758343" y="73676"/>
                </a:cubicBezTo>
                <a:cubicBezTo>
                  <a:pt x="850413" y="144309"/>
                  <a:pt x="907854" y="238303"/>
                  <a:pt x="938910" y="348787"/>
                </a:cubicBezTo>
                <a:cubicBezTo>
                  <a:pt x="977387" y="485655"/>
                  <a:pt x="978212" y="622798"/>
                  <a:pt x="937536" y="759116"/>
                </a:cubicBezTo>
                <a:cubicBezTo>
                  <a:pt x="929566" y="785500"/>
                  <a:pt x="916923" y="811060"/>
                  <a:pt x="904281" y="835795"/>
                </a:cubicBezTo>
                <a:cubicBezTo>
                  <a:pt x="885867" y="872073"/>
                  <a:pt x="854261" y="891862"/>
                  <a:pt x="814959" y="899832"/>
                </a:cubicBezTo>
                <a:cubicBezTo>
                  <a:pt x="811112" y="900656"/>
                  <a:pt x="807264" y="902031"/>
                  <a:pt x="803416" y="903405"/>
                </a:cubicBezTo>
                <a:cubicBezTo>
                  <a:pt x="794621" y="903405"/>
                  <a:pt x="785277" y="903405"/>
                  <a:pt x="776207" y="903405"/>
                </a:cubicBezTo>
                <a:close/>
              </a:path>
            </a:pathLst>
          </a:custGeom>
          <a:solidFill>
            <a:schemeClr val="accent2"/>
          </a:solidFill>
          <a:ln w="2746" cap="flat">
            <a:noFill/>
            <a:prstDash val="solid"/>
            <a:miter/>
          </a:ln>
        </p:spPr>
        <p:txBody>
          <a:bodyPr rtlCol="0" anchor="ctr"/>
          <a:lstStyle/>
          <a:p>
            <a:endParaRPr lang="en-US"/>
          </a:p>
        </p:txBody>
      </p:sp>
      <p:sp>
        <p:nvSpPr>
          <p:cNvPr id="10" name="Freeform: Shape 86">
            <a:extLst>
              <a:ext uri="{FF2B5EF4-FFF2-40B4-BE49-F238E27FC236}">
                <a16:creationId xmlns:a16="http://schemas.microsoft.com/office/drawing/2014/main" id="{0EE78F31-18DC-4254-BA89-F311710310EC}"/>
              </a:ext>
            </a:extLst>
          </p:cNvPr>
          <p:cNvSpPr/>
          <p:nvPr/>
        </p:nvSpPr>
        <p:spPr>
          <a:xfrm>
            <a:off x="5150939" y="3214188"/>
            <a:ext cx="1822614" cy="1697637"/>
          </a:xfrm>
          <a:custGeom>
            <a:avLst/>
            <a:gdLst>
              <a:gd name="connsiteX0" fmla="*/ 434658 w 961924"/>
              <a:gd name="connsiteY0" fmla="*/ 502907 h 895963"/>
              <a:gd name="connsiteX1" fmla="*/ 429986 w 961924"/>
              <a:gd name="connsiteY1" fmla="*/ 577112 h 895963"/>
              <a:gd name="connsiteX2" fmla="*/ 182084 w 961924"/>
              <a:gd name="connsiteY2" fmla="*/ 726348 h 895963"/>
              <a:gd name="connsiteX3" fmla="*/ 116398 w 961924"/>
              <a:gd name="connsiteY3" fmla="*/ 704361 h 895963"/>
              <a:gd name="connsiteX4" fmla="*/ 79296 w 961924"/>
              <a:gd name="connsiteY4" fmla="*/ 684573 h 895963"/>
              <a:gd name="connsiteX5" fmla="*/ 89190 w 961924"/>
              <a:gd name="connsiteY5" fmla="*/ 822540 h 895963"/>
              <a:gd name="connsiteX6" fmla="*/ 208193 w 961924"/>
              <a:gd name="connsiteY6" fmla="*/ 892623 h 895963"/>
              <a:gd name="connsiteX7" fmla="*/ 43567 w 961924"/>
              <a:gd name="connsiteY7" fmla="*/ 815670 h 895963"/>
              <a:gd name="connsiteX8" fmla="*/ 3716 w 961924"/>
              <a:gd name="connsiteY8" fmla="*/ 642523 h 895963"/>
              <a:gd name="connsiteX9" fmla="*/ 51812 w 961924"/>
              <a:gd name="connsiteY9" fmla="*/ 279740 h 895963"/>
              <a:gd name="connsiteX10" fmla="*/ 232654 w 961924"/>
              <a:gd name="connsiteY10" fmla="*/ 54375 h 895963"/>
              <a:gd name="connsiteX11" fmla="*/ 356879 w 961924"/>
              <a:gd name="connsiteY11" fmla="*/ 9577 h 895963"/>
              <a:gd name="connsiteX12" fmla="*/ 533049 w 961924"/>
              <a:gd name="connsiteY12" fmla="*/ 13974 h 895963"/>
              <a:gd name="connsiteX13" fmla="*/ 694652 w 961924"/>
              <a:gd name="connsiteY13" fmla="*/ 51352 h 895963"/>
              <a:gd name="connsiteX14" fmla="*/ 934034 w 961924"/>
              <a:gd name="connsiteY14" fmla="*/ 15348 h 895963"/>
              <a:gd name="connsiteX15" fmla="*/ 942279 w 961924"/>
              <a:gd name="connsiteY15" fmla="*/ 12050 h 895963"/>
              <a:gd name="connsiteX16" fmla="*/ 956846 w 961924"/>
              <a:gd name="connsiteY16" fmla="*/ 90653 h 895963"/>
              <a:gd name="connsiteX17" fmla="*/ 948051 w 961924"/>
              <a:gd name="connsiteY17" fmla="*/ 244012 h 895963"/>
              <a:gd name="connsiteX18" fmla="*/ 739726 w 961924"/>
              <a:gd name="connsiteY18" fmla="*/ 395996 h 895963"/>
              <a:gd name="connsiteX19" fmla="*/ 564106 w 961924"/>
              <a:gd name="connsiteY19" fmla="*/ 376757 h 895963"/>
              <a:gd name="connsiteX20" fmla="*/ 407174 w 961924"/>
              <a:gd name="connsiteY20" fmla="*/ 364939 h 895963"/>
              <a:gd name="connsiteX21" fmla="*/ 250793 w 961924"/>
              <a:gd name="connsiteY21" fmla="*/ 431999 h 895963"/>
              <a:gd name="connsiteX22" fmla="*/ 220836 w 961924"/>
              <a:gd name="connsiteY22" fmla="*/ 598824 h 895963"/>
              <a:gd name="connsiteX23" fmla="*/ 323075 w 961924"/>
              <a:gd name="connsiteY23" fmla="*/ 634828 h 895963"/>
              <a:gd name="connsiteX24" fmla="*/ 428612 w 961924"/>
              <a:gd name="connsiteY24" fmla="*/ 519397 h 895963"/>
              <a:gd name="connsiteX25" fmla="*/ 434658 w 961924"/>
              <a:gd name="connsiteY25" fmla="*/ 502907 h 8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1924" h="895963">
                <a:moveTo>
                  <a:pt x="434658" y="502907"/>
                </a:moveTo>
                <a:cubicBezTo>
                  <a:pt x="443453" y="530115"/>
                  <a:pt x="439055" y="553751"/>
                  <a:pt x="429986" y="577112"/>
                </a:cubicBezTo>
                <a:cubicBezTo>
                  <a:pt x="393707" y="669457"/>
                  <a:pt x="280475" y="738716"/>
                  <a:pt x="182084" y="726348"/>
                </a:cubicBezTo>
                <a:cubicBezTo>
                  <a:pt x="159548" y="723600"/>
                  <a:pt x="137836" y="712881"/>
                  <a:pt x="116398" y="704361"/>
                </a:cubicBezTo>
                <a:cubicBezTo>
                  <a:pt x="103756" y="699414"/>
                  <a:pt x="92488" y="691719"/>
                  <a:pt x="79296" y="684573"/>
                </a:cubicBezTo>
                <a:cubicBezTo>
                  <a:pt x="56209" y="734043"/>
                  <a:pt x="65279" y="778842"/>
                  <a:pt x="89190" y="822540"/>
                </a:cubicBezTo>
                <a:cubicBezTo>
                  <a:pt x="114200" y="868163"/>
                  <a:pt x="156249" y="886027"/>
                  <a:pt x="208193" y="892623"/>
                </a:cubicBezTo>
                <a:cubicBezTo>
                  <a:pt x="145256" y="913236"/>
                  <a:pt x="68852" y="876408"/>
                  <a:pt x="43567" y="815670"/>
                </a:cubicBezTo>
                <a:cubicBezTo>
                  <a:pt x="20481" y="760153"/>
                  <a:pt x="8938" y="701888"/>
                  <a:pt x="3716" y="642523"/>
                </a:cubicBezTo>
                <a:cubicBezTo>
                  <a:pt x="-7278" y="518023"/>
                  <a:pt x="5365" y="396545"/>
                  <a:pt x="51812" y="279740"/>
                </a:cubicBezTo>
                <a:cubicBezTo>
                  <a:pt x="88915" y="186296"/>
                  <a:pt x="146355" y="109067"/>
                  <a:pt x="232654" y="54375"/>
                </a:cubicBezTo>
                <a:cubicBezTo>
                  <a:pt x="271131" y="30190"/>
                  <a:pt x="313730" y="20570"/>
                  <a:pt x="356879" y="9577"/>
                </a:cubicBezTo>
                <a:cubicBezTo>
                  <a:pt x="416794" y="-5814"/>
                  <a:pt x="474509" y="-1417"/>
                  <a:pt x="533049" y="13974"/>
                </a:cubicBezTo>
                <a:cubicBezTo>
                  <a:pt x="586642" y="27716"/>
                  <a:pt x="640235" y="41733"/>
                  <a:pt x="694652" y="51352"/>
                </a:cubicBezTo>
                <a:cubicBezTo>
                  <a:pt x="777928" y="65918"/>
                  <a:pt x="859004" y="58772"/>
                  <a:pt x="934034" y="15348"/>
                </a:cubicBezTo>
                <a:cubicBezTo>
                  <a:pt x="935958" y="14249"/>
                  <a:pt x="938157" y="13699"/>
                  <a:pt x="942279" y="12050"/>
                </a:cubicBezTo>
                <a:cubicBezTo>
                  <a:pt x="947226" y="38709"/>
                  <a:pt x="952448" y="64819"/>
                  <a:pt x="956846" y="90653"/>
                </a:cubicBezTo>
                <a:cubicBezTo>
                  <a:pt x="965640" y="142322"/>
                  <a:pt x="964541" y="193442"/>
                  <a:pt x="948051" y="244012"/>
                </a:cubicBezTo>
                <a:cubicBezTo>
                  <a:pt x="915345" y="343227"/>
                  <a:pt x="844163" y="398194"/>
                  <a:pt x="739726" y="395996"/>
                </a:cubicBezTo>
                <a:cubicBezTo>
                  <a:pt x="680911" y="394621"/>
                  <a:pt x="622371" y="384727"/>
                  <a:pt x="564106" y="376757"/>
                </a:cubicBezTo>
                <a:cubicBezTo>
                  <a:pt x="511887" y="369611"/>
                  <a:pt x="459943" y="359168"/>
                  <a:pt x="407174" y="364939"/>
                </a:cubicBezTo>
                <a:cubicBezTo>
                  <a:pt x="348634" y="371260"/>
                  <a:pt x="295041" y="391598"/>
                  <a:pt x="250793" y="431999"/>
                </a:cubicBezTo>
                <a:cubicBezTo>
                  <a:pt x="199399" y="478996"/>
                  <a:pt x="188955" y="540009"/>
                  <a:pt x="220836" y="598824"/>
                </a:cubicBezTo>
                <a:cubicBezTo>
                  <a:pt x="243098" y="639775"/>
                  <a:pt x="280200" y="653517"/>
                  <a:pt x="323075" y="634828"/>
                </a:cubicBezTo>
                <a:cubicBezTo>
                  <a:pt x="375019" y="612016"/>
                  <a:pt x="407449" y="570791"/>
                  <a:pt x="428612" y="519397"/>
                </a:cubicBezTo>
                <a:cubicBezTo>
                  <a:pt x="430261" y="514175"/>
                  <a:pt x="431910" y="509503"/>
                  <a:pt x="434658" y="502907"/>
                </a:cubicBezTo>
                <a:close/>
              </a:path>
            </a:pathLst>
          </a:custGeom>
          <a:solidFill>
            <a:schemeClr val="accent1"/>
          </a:solidFill>
          <a:ln w="2746" cap="flat">
            <a:noFill/>
            <a:prstDash val="solid"/>
            <a:miter/>
          </a:ln>
        </p:spPr>
        <p:txBody>
          <a:bodyPr rtlCol="0" anchor="ctr"/>
          <a:lstStyle/>
          <a:p>
            <a:endParaRPr lang="en-US"/>
          </a:p>
        </p:txBody>
      </p:sp>
      <p:grpSp>
        <p:nvGrpSpPr>
          <p:cNvPr id="11" name="Group 124">
            <a:extLst>
              <a:ext uri="{FF2B5EF4-FFF2-40B4-BE49-F238E27FC236}">
                <a16:creationId xmlns:a16="http://schemas.microsoft.com/office/drawing/2014/main" id="{FEA7201E-DFAB-4288-B2F5-98AE78CF016F}"/>
              </a:ext>
            </a:extLst>
          </p:cNvPr>
          <p:cNvGrpSpPr/>
          <p:nvPr/>
        </p:nvGrpSpPr>
        <p:grpSpPr>
          <a:xfrm>
            <a:off x="6137708" y="3834389"/>
            <a:ext cx="2858453" cy="923330"/>
            <a:chOff x="5022053" y="5162692"/>
            <a:chExt cx="6243815" cy="923330"/>
          </a:xfrm>
        </p:grpSpPr>
        <p:sp>
          <p:nvSpPr>
            <p:cNvPr id="12" name="TextBox 96">
              <a:extLst>
                <a:ext uri="{FF2B5EF4-FFF2-40B4-BE49-F238E27FC236}">
                  <a16:creationId xmlns:a16="http://schemas.microsoft.com/office/drawing/2014/main" id="{1D89BCB5-82E4-45BD-B9FB-7BD11483AC53}"/>
                </a:ext>
              </a:extLst>
            </p:cNvPr>
            <p:cNvSpPr txBox="1"/>
            <p:nvPr/>
          </p:nvSpPr>
          <p:spPr>
            <a:xfrm>
              <a:off x="5022053" y="5439691"/>
              <a:ext cx="6243815" cy="646331"/>
            </a:xfrm>
            <a:prstGeom prst="rect">
              <a:avLst/>
            </a:prstGeom>
            <a:noFill/>
          </p:spPr>
          <p:txBody>
            <a:bodyPr wrap="square" rtlCol="0">
              <a:spAutoFit/>
            </a:bodyPr>
            <a:lstStyle/>
            <a:p>
              <a:pPr algn="just"/>
              <a:r>
                <a:rPr lang="en-US" altLang="ko-KR" sz="1200" dirty="0">
                  <a:solidFill>
                    <a:schemeClr val="tx1">
                      <a:lumMod val="65000"/>
                      <a:lumOff val="35000"/>
                    </a:schemeClr>
                  </a:solidFill>
                  <a:latin typeface="Palatino Linotype" panose="02040502050505030304" pitchFamily="18" charset="0"/>
                  <a:cs typeface="Arial" pitchFamily="34" charset="0"/>
                </a:rPr>
                <a:t>The competition environment caused by pathogens such as bacteria, fungi, viruses and other algae species are biotic factors that affect production.</a:t>
              </a:r>
              <a:endParaRPr lang="ko-KR" altLang="en-US" sz="1200" dirty="0">
                <a:solidFill>
                  <a:schemeClr val="tx1">
                    <a:lumMod val="65000"/>
                    <a:lumOff val="35000"/>
                  </a:schemeClr>
                </a:solidFill>
                <a:latin typeface="Palatino Linotype" panose="02040502050505030304" pitchFamily="18" charset="0"/>
                <a:cs typeface="Arial" pitchFamily="34" charset="0"/>
              </a:endParaRPr>
            </a:p>
          </p:txBody>
        </p:sp>
        <p:sp>
          <p:nvSpPr>
            <p:cNvPr id="13" name="TextBox 97">
              <a:extLst>
                <a:ext uri="{FF2B5EF4-FFF2-40B4-BE49-F238E27FC236}">
                  <a16:creationId xmlns:a16="http://schemas.microsoft.com/office/drawing/2014/main" id="{842D339B-AB60-4F47-AD6B-2DA1BCDEFE2B}"/>
                </a:ext>
              </a:extLst>
            </p:cNvPr>
            <p:cNvSpPr txBox="1"/>
            <p:nvPr/>
          </p:nvSpPr>
          <p:spPr>
            <a:xfrm>
              <a:off x="6709066" y="5162692"/>
              <a:ext cx="3856901" cy="276999"/>
            </a:xfrm>
            <a:prstGeom prst="rect">
              <a:avLst/>
            </a:prstGeom>
            <a:noFill/>
          </p:spPr>
          <p:txBody>
            <a:bodyPr wrap="square" rtlCol="0">
              <a:spAutoFit/>
            </a:bodyPr>
            <a:lstStyle/>
            <a:p>
              <a:pPr algn="r"/>
              <a:r>
                <a:rPr lang="tr-TR" altLang="ko-KR" sz="1200" dirty="0" smtClean="0">
                  <a:solidFill>
                    <a:schemeClr val="tx1">
                      <a:lumMod val="75000"/>
                      <a:lumOff val="25000"/>
                    </a:schemeClr>
                  </a:solidFill>
                  <a:cs typeface="Arial" pitchFamily="34" charset="0"/>
                </a:rPr>
                <a:t>Biotic Factors</a:t>
              </a:r>
              <a:endParaRPr lang="ko-KR" altLang="en-US" sz="1200" dirty="0">
                <a:solidFill>
                  <a:schemeClr val="tx1">
                    <a:lumMod val="75000"/>
                    <a:lumOff val="25000"/>
                  </a:schemeClr>
                </a:solidFill>
                <a:cs typeface="Arial" pitchFamily="34" charset="0"/>
              </a:endParaRPr>
            </a:p>
          </p:txBody>
        </p:sp>
        <p:cxnSp>
          <p:nvCxnSpPr>
            <p:cNvPr id="14" name="Straight Connector 98">
              <a:extLst>
                <a:ext uri="{FF2B5EF4-FFF2-40B4-BE49-F238E27FC236}">
                  <a16:creationId xmlns:a16="http://schemas.microsoft.com/office/drawing/2014/main" id="{AAA252A3-A50D-4C04-9298-1C9169D8548F}"/>
                </a:ext>
              </a:extLst>
            </p:cNvPr>
            <p:cNvCxnSpPr>
              <a:cxnSpLocks/>
            </p:cNvCxnSpPr>
            <p:nvPr/>
          </p:nvCxnSpPr>
          <p:spPr>
            <a:xfrm>
              <a:off x="5120925" y="5426215"/>
              <a:ext cx="5577625" cy="3492"/>
            </a:xfrm>
            <a:prstGeom prst="line">
              <a:avLst/>
            </a:prstGeom>
            <a:ln>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5" name="Group 123">
            <a:extLst>
              <a:ext uri="{FF2B5EF4-FFF2-40B4-BE49-F238E27FC236}">
                <a16:creationId xmlns:a16="http://schemas.microsoft.com/office/drawing/2014/main" id="{4E923B08-B761-44A0-A28F-BCC14452D318}"/>
              </a:ext>
            </a:extLst>
          </p:cNvPr>
          <p:cNvGrpSpPr/>
          <p:nvPr/>
        </p:nvGrpSpPr>
        <p:grpSpPr>
          <a:xfrm>
            <a:off x="4589632" y="-19593"/>
            <a:ext cx="4478168" cy="1285128"/>
            <a:chOff x="5479252" y="2893359"/>
            <a:chExt cx="7792360" cy="1778070"/>
          </a:xfrm>
        </p:grpSpPr>
        <p:sp>
          <p:nvSpPr>
            <p:cNvPr id="16" name="TextBox 103">
              <a:extLst>
                <a:ext uri="{FF2B5EF4-FFF2-40B4-BE49-F238E27FC236}">
                  <a16:creationId xmlns:a16="http://schemas.microsoft.com/office/drawing/2014/main" id="{D2B85D0B-BED5-469E-AAAA-76AB43B928F6}"/>
                </a:ext>
              </a:extLst>
            </p:cNvPr>
            <p:cNvSpPr txBox="1"/>
            <p:nvPr/>
          </p:nvSpPr>
          <p:spPr>
            <a:xfrm>
              <a:off x="5479252" y="3286434"/>
              <a:ext cx="7792360" cy="1384995"/>
            </a:xfrm>
            <a:prstGeom prst="rect">
              <a:avLst/>
            </a:prstGeom>
            <a:noFill/>
          </p:spPr>
          <p:txBody>
            <a:bodyPr wrap="square" rtlCol="0">
              <a:spAutoFit/>
            </a:bodyPr>
            <a:lstStyle/>
            <a:p>
              <a:pPr algn="just"/>
              <a:r>
                <a:rPr lang="en-US" altLang="ko-KR" sz="1200" dirty="0">
                  <a:latin typeface="Palatino Linotype" panose="02040502050505030304" pitchFamily="18" charset="0"/>
                  <a:cs typeface="Arial" pitchFamily="34" charset="0"/>
                </a:rPr>
                <a:t>If it is to be produced as a food source, the protein, carbohydrate, fatty acids, vitamin and mineral contents of the microalgae species should be considered. If used in treatment to prevent environmental pollution, species isolated from the contaminated receiving environment should be preferred.</a:t>
              </a:r>
              <a:endParaRPr lang="ko-KR" altLang="en-US" sz="1200" dirty="0">
                <a:latin typeface="Palatino Linotype" panose="02040502050505030304" pitchFamily="18" charset="0"/>
                <a:cs typeface="Arial" pitchFamily="34" charset="0"/>
              </a:endParaRPr>
            </a:p>
          </p:txBody>
        </p:sp>
        <p:sp>
          <p:nvSpPr>
            <p:cNvPr id="17" name="TextBox 104">
              <a:extLst>
                <a:ext uri="{FF2B5EF4-FFF2-40B4-BE49-F238E27FC236}">
                  <a16:creationId xmlns:a16="http://schemas.microsoft.com/office/drawing/2014/main" id="{13CEE617-3CF3-4346-BBC7-A76AB915EC80}"/>
                </a:ext>
              </a:extLst>
            </p:cNvPr>
            <p:cNvSpPr txBox="1"/>
            <p:nvPr/>
          </p:nvSpPr>
          <p:spPr>
            <a:xfrm>
              <a:off x="5479350" y="2893359"/>
              <a:ext cx="5086618" cy="276999"/>
            </a:xfrm>
            <a:prstGeom prst="rect">
              <a:avLst/>
            </a:prstGeom>
            <a:noFill/>
          </p:spPr>
          <p:txBody>
            <a:bodyPr wrap="square" rtlCol="0">
              <a:spAutoFit/>
            </a:bodyPr>
            <a:lstStyle/>
            <a:p>
              <a:pPr algn="r"/>
              <a:r>
                <a:rPr lang="en-US" altLang="ko-KR" sz="1200" dirty="0">
                  <a:cs typeface="Arial" pitchFamily="34" charset="0"/>
                </a:rPr>
                <a:t>Usage areas</a:t>
              </a:r>
              <a:endParaRPr lang="ko-KR" altLang="en-US" sz="1200" dirty="0">
                <a:cs typeface="Arial" pitchFamily="34" charset="0"/>
              </a:endParaRPr>
            </a:p>
          </p:txBody>
        </p:sp>
        <p:cxnSp>
          <p:nvCxnSpPr>
            <p:cNvPr id="18" name="Straight Connector 105">
              <a:extLst>
                <a:ext uri="{FF2B5EF4-FFF2-40B4-BE49-F238E27FC236}">
                  <a16:creationId xmlns:a16="http://schemas.microsoft.com/office/drawing/2014/main" id="{517F8567-04E1-449D-ABDB-79BE30A42C33}"/>
                </a:ext>
              </a:extLst>
            </p:cNvPr>
            <p:cNvCxnSpPr>
              <a:cxnSpLocks/>
            </p:cNvCxnSpPr>
            <p:nvPr/>
          </p:nvCxnSpPr>
          <p:spPr>
            <a:xfrm flipV="1">
              <a:off x="5479252" y="3160373"/>
              <a:ext cx="5219297" cy="9985"/>
            </a:xfrm>
            <a:prstGeom prst="line">
              <a:avLst/>
            </a:pr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9" name="Group 121">
            <a:extLst>
              <a:ext uri="{FF2B5EF4-FFF2-40B4-BE49-F238E27FC236}">
                <a16:creationId xmlns:a16="http://schemas.microsoft.com/office/drawing/2014/main" id="{A33B26CF-CE7B-42B0-8316-E43CED9F4DE8}"/>
              </a:ext>
            </a:extLst>
          </p:cNvPr>
          <p:cNvGrpSpPr/>
          <p:nvPr/>
        </p:nvGrpSpPr>
        <p:grpSpPr>
          <a:xfrm>
            <a:off x="0" y="1211970"/>
            <a:ext cx="2483900" cy="1085253"/>
            <a:chOff x="-1979510" y="1758693"/>
            <a:chExt cx="10885634" cy="684893"/>
          </a:xfrm>
        </p:grpSpPr>
        <p:sp>
          <p:nvSpPr>
            <p:cNvPr id="20" name="TextBox 110">
              <a:extLst>
                <a:ext uri="{FF2B5EF4-FFF2-40B4-BE49-F238E27FC236}">
                  <a16:creationId xmlns:a16="http://schemas.microsoft.com/office/drawing/2014/main" id="{216AFD70-6286-4460-B5FB-5CFEB347AD58}"/>
                </a:ext>
              </a:extLst>
            </p:cNvPr>
            <p:cNvSpPr txBox="1"/>
            <p:nvPr/>
          </p:nvSpPr>
          <p:spPr>
            <a:xfrm flipH="1">
              <a:off x="-1979510" y="2035692"/>
              <a:ext cx="10885634" cy="407894"/>
            </a:xfrm>
            <a:prstGeom prst="rect">
              <a:avLst/>
            </a:prstGeom>
            <a:noFill/>
          </p:spPr>
          <p:txBody>
            <a:bodyPr wrap="square" rtlCol="0">
              <a:spAutoFit/>
            </a:bodyPr>
            <a:lstStyle/>
            <a:p>
              <a:pPr algn="just"/>
              <a:r>
                <a:rPr lang="en-US" altLang="ko-KR" sz="1200" dirty="0">
                  <a:latin typeface="Palatino Linotype" panose="02040502050505030304" pitchFamily="18" charset="0"/>
                  <a:cs typeface="Arial" pitchFamily="34" charset="0"/>
                </a:rPr>
                <a:t>Purposeful selection is important in the production of microalgae species.</a:t>
              </a:r>
              <a:endParaRPr lang="ko-KR" altLang="en-US" sz="1200" dirty="0">
                <a:latin typeface="Palatino Linotype" panose="02040502050505030304" pitchFamily="18" charset="0"/>
                <a:cs typeface="Arial" pitchFamily="34" charset="0"/>
              </a:endParaRPr>
            </a:p>
          </p:txBody>
        </p:sp>
        <p:sp>
          <p:nvSpPr>
            <p:cNvPr id="21" name="TextBox 111">
              <a:extLst>
                <a:ext uri="{FF2B5EF4-FFF2-40B4-BE49-F238E27FC236}">
                  <a16:creationId xmlns:a16="http://schemas.microsoft.com/office/drawing/2014/main" id="{A88DC418-1C22-42B6-B80A-0CA6A71B7AD2}"/>
                </a:ext>
              </a:extLst>
            </p:cNvPr>
            <p:cNvSpPr txBox="1"/>
            <p:nvPr/>
          </p:nvSpPr>
          <p:spPr>
            <a:xfrm flipH="1">
              <a:off x="1626033" y="1758693"/>
              <a:ext cx="6604620" cy="276999"/>
            </a:xfrm>
            <a:prstGeom prst="rect">
              <a:avLst/>
            </a:prstGeom>
            <a:noFill/>
          </p:spPr>
          <p:txBody>
            <a:bodyPr wrap="square" rtlCol="0">
              <a:spAutoFit/>
            </a:bodyPr>
            <a:lstStyle/>
            <a:p>
              <a:r>
                <a:rPr lang="en-US" altLang="ko-KR" sz="1200" dirty="0">
                  <a:cs typeface="Arial" pitchFamily="34" charset="0"/>
                </a:rPr>
                <a:t>Microalgae </a:t>
              </a:r>
              <a:r>
                <a:rPr lang="en-US" altLang="ko-KR" sz="1200" dirty="0" smtClean="0">
                  <a:cs typeface="Arial" pitchFamily="34" charset="0"/>
                </a:rPr>
                <a:t>selection</a:t>
              </a:r>
              <a:endParaRPr lang="en-US" altLang="ko-KR" sz="1200" dirty="0">
                <a:cs typeface="Arial" pitchFamily="34" charset="0"/>
              </a:endParaRPr>
            </a:p>
          </p:txBody>
        </p:sp>
        <p:cxnSp>
          <p:nvCxnSpPr>
            <p:cNvPr id="22" name="Straight Connector 112">
              <a:extLst>
                <a:ext uri="{FF2B5EF4-FFF2-40B4-BE49-F238E27FC236}">
                  <a16:creationId xmlns:a16="http://schemas.microsoft.com/office/drawing/2014/main" id="{A708BAF5-169B-47A7-9F3C-9522F3535E4D}"/>
                </a:ext>
              </a:extLst>
            </p:cNvPr>
            <p:cNvCxnSpPr>
              <a:cxnSpLocks/>
            </p:cNvCxnSpPr>
            <p:nvPr/>
          </p:nvCxnSpPr>
          <p:spPr>
            <a:xfrm flipH="1">
              <a:off x="1493450" y="2025707"/>
              <a:ext cx="6869786"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3" name="Group 122">
            <a:extLst>
              <a:ext uri="{FF2B5EF4-FFF2-40B4-BE49-F238E27FC236}">
                <a16:creationId xmlns:a16="http://schemas.microsoft.com/office/drawing/2014/main" id="{8EC69D4E-76F7-452A-8D31-56BFA3A3C0D8}"/>
              </a:ext>
            </a:extLst>
          </p:cNvPr>
          <p:cNvGrpSpPr/>
          <p:nvPr/>
        </p:nvGrpSpPr>
        <p:grpSpPr>
          <a:xfrm>
            <a:off x="106934" y="3481301"/>
            <a:ext cx="2496930" cy="1465168"/>
            <a:chOff x="-286951" y="4028025"/>
            <a:chExt cx="7321569" cy="1107996"/>
          </a:xfrm>
        </p:grpSpPr>
        <p:sp>
          <p:nvSpPr>
            <p:cNvPr id="24" name="TextBox 117">
              <a:extLst>
                <a:ext uri="{FF2B5EF4-FFF2-40B4-BE49-F238E27FC236}">
                  <a16:creationId xmlns:a16="http://schemas.microsoft.com/office/drawing/2014/main" id="{20755BE1-F577-47F1-9F06-0B3DD0688A7C}"/>
                </a:ext>
              </a:extLst>
            </p:cNvPr>
            <p:cNvSpPr txBox="1"/>
            <p:nvPr/>
          </p:nvSpPr>
          <p:spPr>
            <a:xfrm flipH="1">
              <a:off x="-286951" y="4305024"/>
              <a:ext cx="7321569" cy="830997"/>
            </a:xfrm>
            <a:prstGeom prst="rect">
              <a:avLst/>
            </a:prstGeom>
            <a:noFill/>
          </p:spPr>
          <p:txBody>
            <a:bodyPr wrap="square" rtlCol="0">
              <a:spAutoFit/>
            </a:bodyPr>
            <a:lstStyle/>
            <a:p>
              <a:pPr algn="just"/>
              <a:r>
                <a:rPr lang="tr-TR" altLang="ko-KR" sz="1200" dirty="0">
                  <a:latin typeface="Palatino Linotype" panose="02040502050505030304" pitchFamily="18" charset="0"/>
                  <a:cs typeface="Arial" pitchFamily="34" charset="0"/>
                </a:rPr>
                <a:t>Factors such as light (400-700 nm), temperature (20-30 </a:t>
              </a:r>
              <a:r>
                <a:rPr lang="tr-TR" altLang="ko-KR" sz="1200" baseline="30000" dirty="0">
                  <a:latin typeface="Palatino Linotype" panose="02040502050505030304" pitchFamily="18" charset="0"/>
                  <a:cs typeface="Arial" pitchFamily="34" charset="0"/>
                </a:rPr>
                <a:t>0</a:t>
              </a:r>
              <a:r>
                <a:rPr lang="tr-TR" altLang="ko-KR" sz="1200" dirty="0">
                  <a:latin typeface="Palatino Linotype" panose="02040502050505030304" pitchFamily="18" charset="0"/>
                  <a:cs typeface="Arial" pitchFamily="34" charset="0"/>
                </a:rPr>
                <a:t>C), nutrient (carbon, nitrogen, phosphorus), oxygen, carbon dioxide, pH (7-9), salinity and toxic chemicals.</a:t>
              </a:r>
              <a:endParaRPr lang="ko-KR" altLang="en-US" sz="1200" dirty="0">
                <a:latin typeface="Palatino Linotype" panose="02040502050505030304" pitchFamily="18" charset="0"/>
                <a:cs typeface="Arial" pitchFamily="34" charset="0"/>
              </a:endParaRPr>
            </a:p>
          </p:txBody>
        </p:sp>
        <p:sp>
          <p:nvSpPr>
            <p:cNvPr id="25" name="TextBox 118">
              <a:extLst>
                <a:ext uri="{FF2B5EF4-FFF2-40B4-BE49-F238E27FC236}">
                  <a16:creationId xmlns:a16="http://schemas.microsoft.com/office/drawing/2014/main" id="{506CD6E2-8214-4C97-86C2-7A6049E70878}"/>
                </a:ext>
              </a:extLst>
            </p:cNvPr>
            <p:cNvSpPr txBox="1"/>
            <p:nvPr/>
          </p:nvSpPr>
          <p:spPr>
            <a:xfrm flipH="1">
              <a:off x="1626034" y="4028025"/>
              <a:ext cx="5277613" cy="276999"/>
            </a:xfrm>
            <a:prstGeom prst="rect">
              <a:avLst/>
            </a:prstGeom>
            <a:noFill/>
          </p:spPr>
          <p:txBody>
            <a:bodyPr wrap="square" rtlCol="0">
              <a:spAutoFit/>
            </a:bodyPr>
            <a:lstStyle/>
            <a:p>
              <a:r>
                <a:rPr lang="tr-TR" altLang="ko-KR" sz="1200" dirty="0" smtClean="0">
                  <a:cs typeface="Arial" pitchFamily="34" charset="0"/>
                </a:rPr>
                <a:t>Abiotic Factors</a:t>
              </a:r>
              <a:endParaRPr lang="ko-KR" altLang="en-US" sz="1200" dirty="0">
                <a:cs typeface="Arial" pitchFamily="34" charset="0"/>
              </a:endParaRPr>
            </a:p>
          </p:txBody>
        </p:sp>
        <p:cxnSp>
          <p:nvCxnSpPr>
            <p:cNvPr id="26" name="Straight Connector 119">
              <a:extLst>
                <a:ext uri="{FF2B5EF4-FFF2-40B4-BE49-F238E27FC236}">
                  <a16:creationId xmlns:a16="http://schemas.microsoft.com/office/drawing/2014/main" id="{9600E78C-9983-4D13-845F-A78B303A20C2}"/>
                </a:ext>
              </a:extLst>
            </p:cNvPr>
            <p:cNvCxnSpPr>
              <a:cxnSpLocks/>
            </p:cNvCxnSpPr>
            <p:nvPr/>
          </p:nvCxnSpPr>
          <p:spPr>
            <a:xfrm flipH="1" flipV="1">
              <a:off x="1493450" y="4295039"/>
              <a:ext cx="5324232" cy="16044"/>
            </a:xfrm>
            <a:prstGeom prst="line">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27" name="Freeform: Shape 128">
            <a:extLst>
              <a:ext uri="{FF2B5EF4-FFF2-40B4-BE49-F238E27FC236}">
                <a16:creationId xmlns:a16="http://schemas.microsoft.com/office/drawing/2014/main" id="{882B3631-FDA2-480F-B9B1-D7D8FEF2F281}"/>
              </a:ext>
            </a:extLst>
          </p:cNvPr>
          <p:cNvSpPr/>
          <p:nvPr/>
        </p:nvSpPr>
        <p:spPr>
          <a:xfrm>
            <a:off x="4241943" y="1484078"/>
            <a:ext cx="1512862" cy="2787569"/>
          </a:xfrm>
          <a:custGeom>
            <a:avLst/>
            <a:gdLst>
              <a:gd name="connsiteX0" fmla="*/ 760439 w 1512862"/>
              <a:gd name="connsiteY0" fmla="*/ 1489715 h 2787569"/>
              <a:gd name="connsiteX1" fmla="*/ 775441 w 1512862"/>
              <a:gd name="connsiteY1" fmla="*/ 1513412 h 2787569"/>
              <a:gd name="connsiteX2" fmla="*/ 786606 w 1512862"/>
              <a:gd name="connsiteY2" fmla="*/ 1599971 h 2787569"/>
              <a:gd name="connsiteX3" fmla="*/ 776040 w 1512862"/>
              <a:gd name="connsiteY3" fmla="*/ 1754913 h 2787569"/>
              <a:gd name="connsiteX4" fmla="*/ 771853 w 1512862"/>
              <a:gd name="connsiteY4" fmla="*/ 1781314 h 2787569"/>
              <a:gd name="connsiteX5" fmla="*/ 773846 w 1512862"/>
              <a:gd name="connsiteY5" fmla="*/ 1847963 h 2787569"/>
              <a:gd name="connsiteX6" fmla="*/ 792188 w 1512862"/>
              <a:gd name="connsiteY6" fmla="*/ 2058736 h 2787569"/>
              <a:gd name="connsiteX7" fmla="*/ 783815 w 1512862"/>
              <a:gd name="connsiteY7" fmla="*/ 2399782 h 2787569"/>
              <a:gd name="connsiteX8" fmla="*/ 768663 w 1512862"/>
              <a:gd name="connsiteY8" fmla="*/ 2713562 h 2787569"/>
              <a:gd name="connsiteX9" fmla="*/ 760688 w 1512862"/>
              <a:gd name="connsiteY9" fmla="*/ 2787569 h 2787569"/>
              <a:gd name="connsiteX10" fmla="*/ 756103 w 1512862"/>
              <a:gd name="connsiteY10" fmla="*/ 2785405 h 2787569"/>
              <a:gd name="connsiteX11" fmla="*/ 741949 w 1512862"/>
              <a:gd name="connsiteY11" fmla="*/ 2591512 h 2787569"/>
              <a:gd name="connsiteX12" fmla="*/ 721614 w 1512862"/>
              <a:gd name="connsiteY12" fmla="*/ 2090331 h 2787569"/>
              <a:gd name="connsiteX13" fmla="*/ 734772 w 1512862"/>
              <a:gd name="connsiteY13" fmla="*/ 1876963 h 2787569"/>
              <a:gd name="connsiteX14" fmla="*/ 740154 w 1512862"/>
              <a:gd name="connsiteY14" fmla="*/ 1846666 h 2787569"/>
              <a:gd name="connsiteX15" fmla="*/ 740154 w 1512862"/>
              <a:gd name="connsiteY15" fmla="*/ 1771791 h 2787569"/>
              <a:gd name="connsiteX16" fmla="*/ 727196 w 1512862"/>
              <a:gd name="connsiteY16" fmla="*/ 1572271 h 2787569"/>
              <a:gd name="connsiteX17" fmla="*/ 745138 w 1512862"/>
              <a:gd name="connsiteY17" fmla="*/ 1496532 h 2787569"/>
              <a:gd name="connsiteX18" fmla="*/ 760439 w 1512862"/>
              <a:gd name="connsiteY18" fmla="*/ 1489715 h 2787569"/>
              <a:gd name="connsiteX19" fmla="*/ 753650 w 1512862"/>
              <a:gd name="connsiteY19" fmla="*/ 1360201 h 2787569"/>
              <a:gd name="connsiteX20" fmla="*/ 782251 w 1512862"/>
              <a:gd name="connsiteY20" fmla="*/ 1415167 h 2787569"/>
              <a:gd name="connsiteX21" fmla="*/ 770020 w 1512862"/>
              <a:gd name="connsiteY21" fmla="*/ 1463208 h 2787569"/>
              <a:gd name="connsiteX22" fmla="*/ 757413 w 1512862"/>
              <a:gd name="connsiteY22" fmla="*/ 1467536 h 2787569"/>
              <a:gd name="connsiteX23" fmla="*/ 744807 w 1512862"/>
              <a:gd name="connsiteY23" fmla="*/ 1463642 h 2787569"/>
              <a:gd name="connsiteX24" fmla="*/ 731071 w 1512862"/>
              <a:gd name="connsiteY24" fmla="*/ 1416899 h 2787569"/>
              <a:gd name="connsiteX25" fmla="*/ 747440 w 1512862"/>
              <a:gd name="connsiteY25" fmla="*/ 1363664 h 2787569"/>
              <a:gd name="connsiteX26" fmla="*/ 753650 w 1512862"/>
              <a:gd name="connsiteY26" fmla="*/ 1360201 h 2787569"/>
              <a:gd name="connsiteX27" fmla="*/ 1442051 w 1512862"/>
              <a:gd name="connsiteY27" fmla="*/ 1584 h 2787569"/>
              <a:gd name="connsiteX28" fmla="*/ 1512862 w 1512862"/>
              <a:gd name="connsiteY28" fmla="*/ 27768 h 2787569"/>
              <a:gd name="connsiteX29" fmla="*/ 1190634 w 1512862"/>
              <a:gd name="connsiteY29" fmla="*/ 228475 h 2787569"/>
              <a:gd name="connsiteX30" fmla="*/ 1047110 w 1512862"/>
              <a:gd name="connsiteY30" fmla="*/ 488785 h 2787569"/>
              <a:gd name="connsiteX31" fmla="*/ 843962 w 1512862"/>
              <a:gd name="connsiteY31" fmla="*/ 1118770 h 2787569"/>
              <a:gd name="connsiteX32" fmla="*/ 799863 w 1512862"/>
              <a:gd name="connsiteY32" fmla="*/ 1311207 h 2787569"/>
              <a:gd name="connsiteX33" fmla="*/ 784799 w 1512862"/>
              <a:gd name="connsiteY33" fmla="*/ 1309712 h 2787569"/>
              <a:gd name="connsiteX34" fmla="*/ 787000 w 1512862"/>
              <a:gd name="connsiteY34" fmla="*/ 1295132 h 2787569"/>
              <a:gd name="connsiteX35" fmla="*/ 1036832 w 1512862"/>
              <a:gd name="connsiteY35" fmla="*/ 437113 h 2787569"/>
              <a:gd name="connsiteX36" fmla="*/ 1270940 w 1512862"/>
              <a:gd name="connsiteY36" fmla="*/ 84710 h 2787569"/>
              <a:gd name="connsiteX37" fmla="*/ 1442051 w 1512862"/>
              <a:gd name="connsiteY37" fmla="*/ 1584 h 2787569"/>
              <a:gd name="connsiteX38" fmla="*/ 70811 w 1512862"/>
              <a:gd name="connsiteY38" fmla="*/ 1584 h 2787569"/>
              <a:gd name="connsiteX39" fmla="*/ 241922 w 1512862"/>
              <a:gd name="connsiteY39" fmla="*/ 84710 h 2787569"/>
              <a:gd name="connsiteX40" fmla="*/ 476030 w 1512862"/>
              <a:gd name="connsiteY40" fmla="*/ 437113 h 2787569"/>
              <a:gd name="connsiteX41" fmla="*/ 725862 w 1512862"/>
              <a:gd name="connsiteY41" fmla="*/ 1295132 h 2787569"/>
              <a:gd name="connsiteX42" fmla="*/ 728064 w 1512862"/>
              <a:gd name="connsiteY42" fmla="*/ 1309712 h 2787569"/>
              <a:gd name="connsiteX43" fmla="*/ 712999 w 1512862"/>
              <a:gd name="connsiteY43" fmla="*/ 1311207 h 2787569"/>
              <a:gd name="connsiteX44" fmla="*/ 668900 w 1512862"/>
              <a:gd name="connsiteY44" fmla="*/ 1118770 h 2787569"/>
              <a:gd name="connsiteX45" fmla="*/ 465752 w 1512862"/>
              <a:gd name="connsiteY45" fmla="*/ 488785 h 2787569"/>
              <a:gd name="connsiteX46" fmla="*/ 322228 w 1512862"/>
              <a:gd name="connsiteY46" fmla="*/ 228475 h 2787569"/>
              <a:gd name="connsiteX47" fmla="*/ 0 w 1512862"/>
              <a:gd name="connsiteY47" fmla="*/ 27768 h 2787569"/>
              <a:gd name="connsiteX48" fmla="*/ 70811 w 1512862"/>
              <a:gd name="connsiteY48" fmla="*/ 1584 h 27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2862" h="2787569">
                <a:moveTo>
                  <a:pt x="760439" y="1489715"/>
                </a:moveTo>
                <a:cubicBezTo>
                  <a:pt x="766769" y="1493070"/>
                  <a:pt x="773049" y="1501510"/>
                  <a:pt x="775441" y="1513412"/>
                </a:cubicBezTo>
                <a:cubicBezTo>
                  <a:pt x="780825" y="1540677"/>
                  <a:pt x="785011" y="1570541"/>
                  <a:pt x="786606" y="1599971"/>
                </a:cubicBezTo>
                <a:cubicBezTo>
                  <a:pt x="789397" y="1653204"/>
                  <a:pt x="783615" y="1704708"/>
                  <a:pt x="776040" y="1754913"/>
                </a:cubicBezTo>
                <a:cubicBezTo>
                  <a:pt x="774644" y="1764001"/>
                  <a:pt x="773647" y="1773090"/>
                  <a:pt x="771853" y="1781314"/>
                </a:cubicBezTo>
                <a:cubicBezTo>
                  <a:pt x="766470" y="1804684"/>
                  <a:pt x="768464" y="1825026"/>
                  <a:pt x="773846" y="1847963"/>
                </a:cubicBezTo>
                <a:cubicBezTo>
                  <a:pt x="789198" y="1913750"/>
                  <a:pt x="792786" y="1986460"/>
                  <a:pt x="792188" y="2058736"/>
                </a:cubicBezTo>
                <a:cubicBezTo>
                  <a:pt x="791191" y="2172563"/>
                  <a:pt x="787802" y="2286389"/>
                  <a:pt x="783815" y="2399782"/>
                </a:cubicBezTo>
                <a:cubicBezTo>
                  <a:pt x="780027" y="2504519"/>
                  <a:pt x="774245" y="2609256"/>
                  <a:pt x="768663" y="2713562"/>
                </a:cubicBezTo>
                <a:cubicBezTo>
                  <a:pt x="767268" y="2738663"/>
                  <a:pt x="763480" y="2762900"/>
                  <a:pt x="760688" y="2787569"/>
                </a:cubicBezTo>
                <a:cubicBezTo>
                  <a:pt x="759094" y="2786704"/>
                  <a:pt x="757499" y="2785838"/>
                  <a:pt x="756103" y="2785405"/>
                </a:cubicBezTo>
                <a:cubicBezTo>
                  <a:pt x="751318" y="2720919"/>
                  <a:pt x="746334" y="2655998"/>
                  <a:pt x="741949" y="2591512"/>
                </a:cubicBezTo>
                <a:cubicBezTo>
                  <a:pt x="730385" y="2425317"/>
                  <a:pt x="720616" y="2258689"/>
                  <a:pt x="721614" y="2090331"/>
                </a:cubicBezTo>
                <a:cubicBezTo>
                  <a:pt x="722012" y="2018054"/>
                  <a:pt x="724604" y="1946209"/>
                  <a:pt x="734772" y="1876963"/>
                </a:cubicBezTo>
                <a:cubicBezTo>
                  <a:pt x="736366" y="1866574"/>
                  <a:pt x="737363" y="1855322"/>
                  <a:pt x="740154" y="1846666"/>
                </a:cubicBezTo>
                <a:cubicBezTo>
                  <a:pt x="748727" y="1821131"/>
                  <a:pt x="745935" y="1798625"/>
                  <a:pt x="740154" y="1771791"/>
                </a:cubicBezTo>
                <a:cubicBezTo>
                  <a:pt x="726398" y="1708602"/>
                  <a:pt x="719619" y="1641520"/>
                  <a:pt x="727196" y="1572271"/>
                </a:cubicBezTo>
                <a:cubicBezTo>
                  <a:pt x="730186" y="1545437"/>
                  <a:pt x="737762" y="1520336"/>
                  <a:pt x="745138" y="1496532"/>
                </a:cubicBezTo>
                <a:cubicBezTo>
                  <a:pt x="747730" y="1488092"/>
                  <a:pt x="754110" y="1486361"/>
                  <a:pt x="760439" y="1489715"/>
                </a:cubicBezTo>
                <a:close/>
                <a:moveTo>
                  <a:pt x="753650" y="1360201"/>
                </a:moveTo>
                <a:cubicBezTo>
                  <a:pt x="765880" y="1361932"/>
                  <a:pt x="779052" y="1387468"/>
                  <a:pt x="782251" y="1415167"/>
                </a:cubicBezTo>
                <a:cubicBezTo>
                  <a:pt x="785638" y="1445031"/>
                  <a:pt x="783003" y="1456284"/>
                  <a:pt x="770020" y="1463208"/>
                </a:cubicBezTo>
                <a:cubicBezTo>
                  <a:pt x="765692" y="1465805"/>
                  <a:pt x="761176" y="1466238"/>
                  <a:pt x="757413" y="1467536"/>
                </a:cubicBezTo>
                <a:cubicBezTo>
                  <a:pt x="752709" y="1466238"/>
                  <a:pt x="748758" y="1465372"/>
                  <a:pt x="744807" y="1463642"/>
                </a:cubicBezTo>
                <a:cubicBezTo>
                  <a:pt x="730506" y="1457149"/>
                  <a:pt x="728436" y="1450224"/>
                  <a:pt x="731071" y="1416899"/>
                </a:cubicBezTo>
                <a:cubicBezTo>
                  <a:pt x="732952" y="1393526"/>
                  <a:pt x="738973" y="1376648"/>
                  <a:pt x="747440" y="1363664"/>
                </a:cubicBezTo>
                <a:cubicBezTo>
                  <a:pt x="749134" y="1361067"/>
                  <a:pt x="751580" y="1359768"/>
                  <a:pt x="753650" y="1360201"/>
                </a:cubicBezTo>
                <a:close/>
                <a:moveTo>
                  <a:pt x="1442051" y="1584"/>
                </a:moveTo>
                <a:cubicBezTo>
                  <a:pt x="1469170" y="-1639"/>
                  <a:pt x="1495431" y="-2853"/>
                  <a:pt x="1512862" y="27768"/>
                </a:cubicBezTo>
                <a:cubicBezTo>
                  <a:pt x="1353829" y="56890"/>
                  <a:pt x="1281721" y="96247"/>
                  <a:pt x="1190634" y="228475"/>
                </a:cubicBezTo>
                <a:cubicBezTo>
                  <a:pt x="1134984" y="309724"/>
                  <a:pt x="1081042" y="396813"/>
                  <a:pt x="1047110" y="488785"/>
                </a:cubicBezTo>
                <a:cubicBezTo>
                  <a:pt x="972539" y="696161"/>
                  <a:pt x="909310" y="908191"/>
                  <a:pt x="843962" y="1118770"/>
                </a:cubicBezTo>
                <a:cubicBezTo>
                  <a:pt x="824403" y="1182182"/>
                  <a:pt x="812653" y="1247829"/>
                  <a:pt x="799863" y="1311207"/>
                </a:cubicBezTo>
                <a:lnTo>
                  <a:pt x="784799" y="1309712"/>
                </a:lnTo>
                <a:cubicBezTo>
                  <a:pt x="785805" y="1305211"/>
                  <a:pt x="785399" y="1299743"/>
                  <a:pt x="787000" y="1295132"/>
                </a:cubicBezTo>
                <a:cubicBezTo>
                  <a:pt x="846846" y="1002418"/>
                  <a:pt x="914614" y="712536"/>
                  <a:pt x="1036832" y="437113"/>
                </a:cubicBezTo>
                <a:cubicBezTo>
                  <a:pt x="1094998" y="306728"/>
                  <a:pt x="1164358" y="183491"/>
                  <a:pt x="1270940" y="84710"/>
                </a:cubicBezTo>
                <a:cubicBezTo>
                  <a:pt x="1319244" y="39948"/>
                  <a:pt x="1376728" y="11335"/>
                  <a:pt x="1442051" y="1584"/>
                </a:cubicBezTo>
                <a:close/>
                <a:moveTo>
                  <a:pt x="70811" y="1584"/>
                </a:moveTo>
                <a:cubicBezTo>
                  <a:pt x="136134" y="11335"/>
                  <a:pt x="193618" y="39948"/>
                  <a:pt x="241922" y="84710"/>
                </a:cubicBezTo>
                <a:cubicBezTo>
                  <a:pt x="348504" y="183491"/>
                  <a:pt x="417864" y="306728"/>
                  <a:pt x="476030" y="437113"/>
                </a:cubicBezTo>
                <a:cubicBezTo>
                  <a:pt x="598248" y="712536"/>
                  <a:pt x="666016" y="1002418"/>
                  <a:pt x="725862" y="1295132"/>
                </a:cubicBezTo>
                <a:cubicBezTo>
                  <a:pt x="727464" y="1299743"/>
                  <a:pt x="727057" y="1305211"/>
                  <a:pt x="728064" y="1309712"/>
                </a:cubicBezTo>
                <a:lnTo>
                  <a:pt x="712999" y="1311207"/>
                </a:lnTo>
                <a:cubicBezTo>
                  <a:pt x="700209" y="1247829"/>
                  <a:pt x="688459" y="1182182"/>
                  <a:pt x="668900" y="1118770"/>
                </a:cubicBezTo>
                <a:cubicBezTo>
                  <a:pt x="603552" y="908191"/>
                  <a:pt x="540323" y="696161"/>
                  <a:pt x="465752" y="488785"/>
                </a:cubicBezTo>
                <a:cubicBezTo>
                  <a:pt x="431820" y="396813"/>
                  <a:pt x="377878" y="309724"/>
                  <a:pt x="322228" y="228475"/>
                </a:cubicBezTo>
                <a:cubicBezTo>
                  <a:pt x="231141" y="96247"/>
                  <a:pt x="159033" y="56890"/>
                  <a:pt x="0" y="27768"/>
                </a:cubicBezTo>
                <a:cubicBezTo>
                  <a:pt x="17431" y="-2853"/>
                  <a:pt x="43692" y="-1639"/>
                  <a:pt x="70811" y="1584"/>
                </a:cubicBezTo>
                <a:close/>
              </a:path>
            </a:pathLst>
          </a:custGeom>
          <a:solidFill>
            <a:schemeClr val="accent6"/>
          </a:solidFill>
          <a:ln w="2746" cap="flat">
            <a:noFill/>
            <a:prstDash val="solid"/>
            <a:miter/>
          </a:ln>
        </p:spPr>
        <p:txBody>
          <a:bodyPr rtlCol="0" anchor="ctr"/>
          <a:lstStyle/>
          <a:p>
            <a:endParaRPr lang="en-US"/>
          </a:p>
        </p:txBody>
      </p:sp>
      <p:sp>
        <p:nvSpPr>
          <p:cNvPr id="28" name="Freeform: Shape 83">
            <a:extLst>
              <a:ext uri="{FF2B5EF4-FFF2-40B4-BE49-F238E27FC236}">
                <a16:creationId xmlns:a16="http://schemas.microsoft.com/office/drawing/2014/main" id="{B15AB322-A23F-4990-820E-6C466555C2B4}"/>
              </a:ext>
            </a:extLst>
          </p:cNvPr>
          <p:cNvSpPr/>
          <p:nvPr/>
        </p:nvSpPr>
        <p:spPr>
          <a:xfrm>
            <a:off x="2260405" y="1265535"/>
            <a:ext cx="2644394" cy="2510227"/>
          </a:xfrm>
          <a:custGeom>
            <a:avLst/>
            <a:gdLst>
              <a:gd name="connsiteX0" fmla="*/ 0 w 1679245"/>
              <a:gd name="connsiteY0" fmla="*/ 0 h 1594046"/>
              <a:gd name="connsiteX1" fmla="*/ 109385 w 1679245"/>
              <a:gd name="connsiteY1" fmla="*/ 73656 h 1594046"/>
              <a:gd name="connsiteX2" fmla="*/ 338323 w 1679245"/>
              <a:gd name="connsiteY2" fmla="*/ 171223 h 1594046"/>
              <a:gd name="connsiteX3" fmla="*/ 703579 w 1679245"/>
              <a:gd name="connsiteY3" fmla="*/ 253124 h 1594046"/>
              <a:gd name="connsiteX4" fmla="*/ 981163 w 1679245"/>
              <a:gd name="connsiteY4" fmla="*/ 306167 h 1594046"/>
              <a:gd name="connsiteX5" fmla="*/ 1305469 w 1679245"/>
              <a:gd name="connsiteY5" fmla="*/ 479863 h 1594046"/>
              <a:gd name="connsiteX6" fmla="*/ 1639944 w 1679245"/>
              <a:gd name="connsiteY6" fmla="*/ 1030358 h 1594046"/>
              <a:gd name="connsiteX7" fmla="*/ 1670176 w 1679245"/>
              <a:gd name="connsiteY7" fmla="*/ 1484936 h 1594046"/>
              <a:gd name="connsiteX8" fmla="*/ 1646815 w 1679245"/>
              <a:gd name="connsiteY8" fmla="*/ 1596245 h 1594046"/>
              <a:gd name="connsiteX9" fmla="*/ 1615483 w 1679245"/>
              <a:gd name="connsiteY9" fmla="*/ 1475592 h 1594046"/>
              <a:gd name="connsiteX10" fmla="*/ 1508572 w 1679245"/>
              <a:gd name="connsiteY10" fmla="*/ 1248578 h 1594046"/>
              <a:gd name="connsiteX11" fmla="*/ 1273863 w 1679245"/>
              <a:gd name="connsiteY11" fmla="*/ 1103190 h 1594046"/>
              <a:gd name="connsiteX12" fmla="*/ 1111160 w 1679245"/>
              <a:gd name="connsiteY12" fmla="*/ 1108687 h 1594046"/>
              <a:gd name="connsiteX13" fmla="*/ 891567 w 1679245"/>
              <a:gd name="connsiteY13" fmla="*/ 1131773 h 1594046"/>
              <a:gd name="connsiteX14" fmla="*/ 685165 w 1679245"/>
              <a:gd name="connsiteY14" fmla="*/ 1041627 h 1594046"/>
              <a:gd name="connsiteX15" fmla="*/ 645864 w 1679245"/>
              <a:gd name="connsiteY15" fmla="*/ 910255 h 1594046"/>
              <a:gd name="connsiteX16" fmla="*/ 626900 w 1679245"/>
              <a:gd name="connsiteY16" fmla="*/ 828904 h 1594046"/>
              <a:gd name="connsiteX17" fmla="*/ 563688 w 1679245"/>
              <a:gd name="connsiteY17" fmla="*/ 747828 h 1594046"/>
              <a:gd name="connsiteX18" fmla="*/ 311389 w 1679245"/>
              <a:gd name="connsiteY18" fmla="*/ 483436 h 1594046"/>
              <a:gd name="connsiteX19" fmla="*/ 87398 w 1679245"/>
              <a:gd name="connsiteY19" fmla="*/ 230862 h 1594046"/>
              <a:gd name="connsiteX20" fmla="*/ 2199 w 1679245"/>
              <a:gd name="connsiteY20" fmla="*/ 26934 h 1594046"/>
              <a:gd name="connsiteX21" fmla="*/ 0 w 1679245"/>
              <a:gd name="connsiteY21" fmla="*/ 21987 h 1594046"/>
              <a:gd name="connsiteX22" fmla="*/ 0 w 1679245"/>
              <a:gd name="connsiteY22" fmla="*/ 0 h 159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9245" h="1594046">
                <a:moveTo>
                  <a:pt x="0" y="0"/>
                </a:moveTo>
                <a:cubicBezTo>
                  <a:pt x="36553" y="24460"/>
                  <a:pt x="72557" y="49470"/>
                  <a:pt x="109385" y="73656"/>
                </a:cubicBezTo>
                <a:cubicBezTo>
                  <a:pt x="179742" y="120103"/>
                  <a:pt x="258620" y="146487"/>
                  <a:pt x="338323" y="171223"/>
                </a:cubicBezTo>
                <a:cubicBezTo>
                  <a:pt x="457876" y="208325"/>
                  <a:pt x="580728" y="230587"/>
                  <a:pt x="703579" y="253124"/>
                </a:cubicBezTo>
                <a:cubicBezTo>
                  <a:pt x="796199" y="270163"/>
                  <a:pt x="889093" y="286653"/>
                  <a:pt x="981163" y="306167"/>
                </a:cubicBezTo>
                <a:cubicBezTo>
                  <a:pt x="1105938" y="332276"/>
                  <a:pt x="1211200" y="396588"/>
                  <a:pt x="1305469" y="479863"/>
                </a:cubicBezTo>
                <a:cubicBezTo>
                  <a:pt x="1473943" y="628549"/>
                  <a:pt x="1581404" y="814887"/>
                  <a:pt x="1639944" y="1030358"/>
                </a:cubicBezTo>
                <a:cubicBezTo>
                  <a:pt x="1680619" y="1179594"/>
                  <a:pt x="1691338" y="1331303"/>
                  <a:pt x="1670176" y="1484936"/>
                </a:cubicBezTo>
                <a:cubicBezTo>
                  <a:pt x="1664954" y="1522314"/>
                  <a:pt x="1656709" y="1559417"/>
                  <a:pt x="1646815" y="1596245"/>
                </a:cubicBezTo>
                <a:cubicBezTo>
                  <a:pt x="1636371" y="1556119"/>
                  <a:pt x="1626752" y="1515443"/>
                  <a:pt x="1615483" y="1475592"/>
                </a:cubicBezTo>
                <a:cubicBezTo>
                  <a:pt x="1592397" y="1393966"/>
                  <a:pt x="1561341" y="1315913"/>
                  <a:pt x="1508572" y="1248578"/>
                </a:cubicBezTo>
                <a:cubicBezTo>
                  <a:pt x="1448383" y="1171624"/>
                  <a:pt x="1372254" y="1118856"/>
                  <a:pt x="1273863" y="1103190"/>
                </a:cubicBezTo>
                <a:cubicBezTo>
                  <a:pt x="1219445" y="1094395"/>
                  <a:pt x="1165303" y="1100167"/>
                  <a:pt x="1111160" y="1108687"/>
                </a:cubicBezTo>
                <a:cubicBezTo>
                  <a:pt x="1038329" y="1119955"/>
                  <a:pt x="966047" y="1134521"/>
                  <a:pt x="891567" y="1131773"/>
                </a:cubicBezTo>
                <a:cubicBezTo>
                  <a:pt x="810765" y="1128750"/>
                  <a:pt x="739857" y="1103465"/>
                  <a:pt x="685165" y="1041627"/>
                </a:cubicBezTo>
                <a:cubicBezTo>
                  <a:pt x="651910" y="1003974"/>
                  <a:pt x="634046" y="961100"/>
                  <a:pt x="645864" y="910255"/>
                </a:cubicBezTo>
                <a:cubicBezTo>
                  <a:pt x="652734" y="879749"/>
                  <a:pt x="644764" y="853090"/>
                  <a:pt x="626900" y="828904"/>
                </a:cubicBezTo>
                <a:cubicBezTo>
                  <a:pt x="606562" y="801420"/>
                  <a:pt x="587049" y="772563"/>
                  <a:pt x="563688" y="747828"/>
                </a:cubicBezTo>
                <a:cubicBezTo>
                  <a:pt x="480413" y="659056"/>
                  <a:pt x="395763" y="571383"/>
                  <a:pt x="311389" y="483436"/>
                </a:cubicBezTo>
                <a:cubicBezTo>
                  <a:pt x="233885" y="401810"/>
                  <a:pt x="154732" y="321558"/>
                  <a:pt x="87398" y="230862"/>
                </a:cubicBezTo>
                <a:cubicBezTo>
                  <a:pt x="42050" y="169848"/>
                  <a:pt x="10169" y="103613"/>
                  <a:pt x="2199" y="26934"/>
                </a:cubicBezTo>
                <a:cubicBezTo>
                  <a:pt x="1924" y="25285"/>
                  <a:pt x="825" y="23636"/>
                  <a:pt x="0" y="21987"/>
                </a:cubicBezTo>
                <a:cubicBezTo>
                  <a:pt x="0" y="14566"/>
                  <a:pt x="0" y="7421"/>
                  <a:pt x="0" y="0"/>
                </a:cubicBezTo>
                <a:close/>
              </a:path>
            </a:pathLst>
          </a:custGeom>
          <a:solidFill>
            <a:schemeClr val="accent4"/>
          </a:solidFill>
          <a:ln w="2746" cap="flat">
            <a:noFill/>
            <a:prstDash val="solid"/>
            <a:miter/>
          </a:ln>
        </p:spPr>
        <p:txBody>
          <a:bodyPr rtlCol="0" anchor="ctr"/>
          <a:lstStyle/>
          <a:p>
            <a:endParaRPr lang="en-US"/>
          </a:p>
        </p:txBody>
      </p:sp>
      <p:sp>
        <p:nvSpPr>
          <p:cNvPr id="29" name="Freeform: Shape 84">
            <a:extLst>
              <a:ext uri="{FF2B5EF4-FFF2-40B4-BE49-F238E27FC236}">
                <a16:creationId xmlns:a16="http://schemas.microsoft.com/office/drawing/2014/main" id="{B4A63DEF-32C5-43FD-AB23-80F505EB72F5}"/>
              </a:ext>
            </a:extLst>
          </p:cNvPr>
          <p:cNvSpPr/>
          <p:nvPr/>
        </p:nvSpPr>
        <p:spPr>
          <a:xfrm>
            <a:off x="5144889" y="1266400"/>
            <a:ext cx="2653050" cy="2505899"/>
          </a:xfrm>
          <a:custGeom>
            <a:avLst/>
            <a:gdLst>
              <a:gd name="connsiteX0" fmla="*/ 1686188 w 1684741"/>
              <a:gd name="connsiteY0" fmla="*/ 46172 h 1591297"/>
              <a:gd name="connsiteX1" fmla="*/ 1580376 w 1684741"/>
              <a:gd name="connsiteY1" fmla="*/ 255322 h 1591297"/>
              <a:gd name="connsiteX2" fmla="*/ 1398435 w 1684741"/>
              <a:gd name="connsiteY2" fmla="*/ 453479 h 1591297"/>
              <a:gd name="connsiteX3" fmla="*/ 1118653 w 1684741"/>
              <a:gd name="connsiteY3" fmla="*/ 750026 h 1591297"/>
              <a:gd name="connsiteX4" fmla="*/ 1051318 w 1684741"/>
              <a:gd name="connsiteY4" fmla="*/ 836874 h 1591297"/>
              <a:gd name="connsiteX5" fmla="*/ 1037027 w 1684741"/>
              <a:gd name="connsiteY5" fmla="*/ 886619 h 1591297"/>
              <a:gd name="connsiteX6" fmla="*/ 1015314 w 1684741"/>
              <a:gd name="connsiteY6" fmla="*/ 1018266 h 1591297"/>
              <a:gd name="connsiteX7" fmla="*/ 882844 w 1684741"/>
              <a:gd name="connsiteY7" fmla="*/ 1118031 h 1591297"/>
              <a:gd name="connsiteX8" fmla="*/ 723439 w 1684741"/>
              <a:gd name="connsiteY8" fmla="*/ 1124627 h 1591297"/>
              <a:gd name="connsiteX9" fmla="*/ 542872 w 1684741"/>
              <a:gd name="connsiteY9" fmla="*/ 1098243 h 1591297"/>
              <a:gd name="connsiteX10" fmla="*/ 146284 w 1684741"/>
              <a:gd name="connsiteY10" fmla="*/ 1284032 h 1591297"/>
              <a:gd name="connsiteX11" fmla="*/ 56413 w 1684741"/>
              <a:gd name="connsiteY11" fmla="*/ 1508297 h 1591297"/>
              <a:gd name="connsiteX12" fmla="*/ 37999 w 1684741"/>
              <a:gd name="connsiteY12" fmla="*/ 1592122 h 1591297"/>
              <a:gd name="connsiteX13" fmla="*/ 33602 w 1684741"/>
              <a:gd name="connsiteY13" fmla="*/ 1592672 h 1591297"/>
              <a:gd name="connsiteX14" fmla="*/ 13264 w 1684741"/>
              <a:gd name="connsiteY14" fmla="*/ 1498678 h 1591297"/>
              <a:gd name="connsiteX15" fmla="*/ 339769 w 1684741"/>
              <a:gd name="connsiteY15" fmla="*/ 514492 h 1591297"/>
              <a:gd name="connsiteX16" fmla="*/ 775933 w 1684741"/>
              <a:gd name="connsiteY16" fmla="*/ 290776 h 1591297"/>
              <a:gd name="connsiteX17" fmla="*/ 1322031 w 1684741"/>
              <a:gd name="connsiteY17" fmla="*/ 180842 h 1591297"/>
              <a:gd name="connsiteX18" fmla="*/ 1591919 w 1684741"/>
              <a:gd name="connsiteY18" fmla="*/ 72557 h 1591297"/>
              <a:gd name="connsiteX19" fmla="*/ 1655681 w 1684741"/>
              <a:gd name="connsiteY19" fmla="*/ 22811 h 1591297"/>
              <a:gd name="connsiteX20" fmla="*/ 1680417 w 1684741"/>
              <a:gd name="connsiteY20" fmla="*/ 0 h 1591297"/>
              <a:gd name="connsiteX21" fmla="*/ 1685913 w 1684741"/>
              <a:gd name="connsiteY21" fmla="*/ 13742 h 1591297"/>
              <a:gd name="connsiteX22" fmla="*/ 1686188 w 1684741"/>
              <a:gd name="connsiteY22" fmla="*/ 46172 h 159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4741" h="1591297">
                <a:moveTo>
                  <a:pt x="1686188" y="46172"/>
                </a:moveTo>
                <a:cubicBezTo>
                  <a:pt x="1667224" y="123951"/>
                  <a:pt x="1627648" y="191560"/>
                  <a:pt x="1580376" y="255322"/>
                </a:cubicBezTo>
                <a:cubicBezTo>
                  <a:pt x="1526783" y="327604"/>
                  <a:pt x="1462747" y="390816"/>
                  <a:pt x="1398435" y="453479"/>
                </a:cubicBezTo>
                <a:cubicBezTo>
                  <a:pt x="1301143" y="548297"/>
                  <a:pt x="1203852" y="643665"/>
                  <a:pt x="1118653" y="750026"/>
                </a:cubicBezTo>
                <a:cubicBezTo>
                  <a:pt x="1095841" y="778609"/>
                  <a:pt x="1073580" y="807742"/>
                  <a:pt x="1051318" y="836874"/>
                </a:cubicBezTo>
                <a:cubicBezTo>
                  <a:pt x="1040050" y="851441"/>
                  <a:pt x="1033454" y="867381"/>
                  <a:pt x="1037027" y="886619"/>
                </a:cubicBezTo>
                <a:cubicBezTo>
                  <a:pt x="1045821" y="933067"/>
                  <a:pt x="1043073" y="978140"/>
                  <a:pt x="1015314" y="1018266"/>
                </a:cubicBezTo>
                <a:cubicBezTo>
                  <a:pt x="982334" y="1066087"/>
                  <a:pt x="939185" y="1100716"/>
                  <a:pt x="882844" y="1118031"/>
                </a:cubicBezTo>
                <a:cubicBezTo>
                  <a:pt x="830350" y="1133971"/>
                  <a:pt x="776757" y="1131773"/>
                  <a:pt x="723439" y="1124627"/>
                </a:cubicBezTo>
                <a:cubicBezTo>
                  <a:pt x="663250" y="1116657"/>
                  <a:pt x="603061" y="1106488"/>
                  <a:pt x="542872" y="1098243"/>
                </a:cubicBezTo>
                <a:cubicBezTo>
                  <a:pt x="370825" y="1074607"/>
                  <a:pt x="242202" y="1144965"/>
                  <a:pt x="146284" y="1284032"/>
                </a:cubicBezTo>
                <a:cubicBezTo>
                  <a:pt x="99562" y="1351916"/>
                  <a:pt x="74827" y="1428870"/>
                  <a:pt x="56413" y="1508297"/>
                </a:cubicBezTo>
                <a:cubicBezTo>
                  <a:pt x="49817" y="1536056"/>
                  <a:pt x="44046" y="1564089"/>
                  <a:pt x="37999" y="1592122"/>
                </a:cubicBezTo>
                <a:cubicBezTo>
                  <a:pt x="36625" y="1592397"/>
                  <a:pt x="34976" y="1592397"/>
                  <a:pt x="33602" y="1592672"/>
                </a:cubicBezTo>
                <a:cubicBezTo>
                  <a:pt x="26731" y="1561341"/>
                  <a:pt x="18761" y="1530284"/>
                  <a:pt x="13264" y="1498678"/>
                </a:cubicBezTo>
                <a:cubicBezTo>
                  <a:pt x="-46100" y="1167776"/>
                  <a:pt x="99287" y="751400"/>
                  <a:pt x="339769" y="514492"/>
                </a:cubicBezTo>
                <a:cubicBezTo>
                  <a:pt x="462070" y="394114"/>
                  <a:pt x="606634" y="321008"/>
                  <a:pt x="775933" y="290776"/>
                </a:cubicBezTo>
                <a:cubicBezTo>
                  <a:pt x="958698" y="257796"/>
                  <a:pt x="1140639" y="219868"/>
                  <a:pt x="1322031" y="180842"/>
                </a:cubicBezTo>
                <a:cubicBezTo>
                  <a:pt x="1417674" y="160229"/>
                  <a:pt x="1509469" y="126974"/>
                  <a:pt x="1591919" y="72557"/>
                </a:cubicBezTo>
                <a:cubicBezTo>
                  <a:pt x="1614456" y="57715"/>
                  <a:pt x="1634794" y="39851"/>
                  <a:pt x="1655681" y="22811"/>
                </a:cubicBezTo>
                <a:cubicBezTo>
                  <a:pt x="1664201" y="15940"/>
                  <a:pt x="1671622" y="8245"/>
                  <a:pt x="1680417" y="0"/>
                </a:cubicBezTo>
                <a:cubicBezTo>
                  <a:pt x="1682615" y="5497"/>
                  <a:pt x="1684264" y="9619"/>
                  <a:pt x="1685913" y="13742"/>
                </a:cubicBezTo>
                <a:cubicBezTo>
                  <a:pt x="1686188" y="24186"/>
                  <a:pt x="1686188" y="35179"/>
                  <a:pt x="1686188" y="46172"/>
                </a:cubicBezTo>
                <a:close/>
              </a:path>
            </a:pathLst>
          </a:custGeom>
          <a:solidFill>
            <a:schemeClr val="accent3"/>
          </a:solidFill>
          <a:ln w="2746" cap="flat">
            <a:noFill/>
            <a:prstDash val="solid"/>
            <a:miter/>
          </a:ln>
        </p:spPr>
        <p:txBody>
          <a:bodyPr rtlCol="0" anchor="ctr"/>
          <a:lstStyle/>
          <a:p>
            <a:endParaRPr lang="en-US" dirty="0"/>
          </a:p>
        </p:txBody>
      </p:sp>
      <p:sp>
        <p:nvSpPr>
          <p:cNvPr id="30" name="Freeform: Shape 85">
            <a:extLst>
              <a:ext uri="{FF2B5EF4-FFF2-40B4-BE49-F238E27FC236}">
                <a16:creationId xmlns:a16="http://schemas.microsoft.com/office/drawing/2014/main" id="{63A6A4CE-2C1C-4E38-852A-D7BDE8D94BA8}"/>
              </a:ext>
            </a:extLst>
          </p:cNvPr>
          <p:cNvSpPr/>
          <p:nvPr/>
        </p:nvSpPr>
        <p:spPr>
          <a:xfrm>
            <a:off x="3053996" y="3246454"/>
            <a:ext cx="1833030" cy="1708052"/>
          </a:xfrm>
          <a:custGeom>
            <a:avLst/>
            <a:gdLst>
              <a:gd name="connsiteX0" fmla="*/ 776207 w 967421"/>
              <a:gd name="connsiteY0" fmla="*/ 903405 h 901460"/>
              <a:gd name="connsiteX1" fmla="*/ 757519 w 967421"/>
              <a:gd name="connsiteY1" fmla="*/ 895984 h 901460"/>
              <a:gd name="connsiteX2" fmla="*/ 889165 w 967421"/>
              <a:gd name="connsiteY2" fmla="*/ 789073 h 901460"/>
              <a:gd name="connsiteX3" fmla="*/ 883393 w 967421"/>
              <a:gd name="connsiteY3" fmla="*/ 685735 h 901460"/>
              <a:gd name="connsiteX4" fmla="*/ 583548 w 967421"/>
              <a:gd name="connsiteY4" fmla="*/ 650006 h 901460"/>
              <a:gd name="connsiteX5" fmla="*/ 530230 w 967421"/>
              <a:gd name="connsiteY5" fmla="*/ 505718 h 901460"/>
              <a:gd name="connsiteX6" fmla="*/ 541223 w 967421"/>
              <a:gd name="connsiteY6" fmla="*/ 532377 h 901460"/>
              <a:gd name="connsiteX7" fmla="*/ 623949 w 967421"/>
              <a:gd name="connsiteY7" fmla="*/ 626645 h 901460"/>
              <a:gd name="connsiteX8" fmla="*/ 752572 w 967421"/>
              <a:gd name="connsiteY8" fmla="*/ 582122 h 901460"/>
              <a:gd name="connsiteX9" fmla="*/ 726737 w 967421"/>
              <a:gd name="connsiteY9" fmla="*/ 446353 h 901460"/>
              <a:gd name="connsiteX10" fmla="*/ 557988 w 967421"/>
              <a:gd name="connsiteY10" fmla="*/ 365002 h 901460"/>
              <a:gd name="connsiteX11" fmla="*/ 369451 w 967421"/>
              <a:gd name="connsiteY11" fmla="*/ 374072 h 901460"/>
              <a:gd name="connsiteX12" fmla="*/ 244126 w 967421"/>
              <a:gd name="connsiteY12" fmla="*/ 390562 h 901460"/>
              <a:gd name="connsiteX13" fmla="*/ 75377 w 967421"/>
              <a:gd name="connsiteY13" fmla="*/ 342190 h 901460"/>
              <a:gd name="connsiteX14" fmla="*/ 14363 w 967421"/>
              <a:gd name="connsiteY14" fmla="*/ 236379 h 901460"/>
              <a:gd name="connsiteX15" fmla="*/ 17661 w 967421"/>
              <a:gd name="connsiteY15" fmla="*/ 29703 h 901460"/>
              <a:gd name="connsiteX16" fmla="*/ 24257 w 967421"/>
              <a:gd name="connsiteY16" fmla="*/ 12938 h 901460"/>
              <a:gd name="connsiteX17" fmla="*/ 330149 w 967421"/>
              <a:gd name="connsiteY17" fmla="*/ 39322 h 901460"/>
              <a:gd name="connsiteX18" fmla="*/ 487080 w 967421"/>
              <a:gd name="connsiteY18" fmla="*/ 5517 h 901460"/>
              <a:gd name="connsiteX19" fmla="*/ 758343 w 967421"/>
              <a:gd name="connsiteY19" fmla="*/ 73676 h 901460"/>
              <a:gd name="connsiteX20" fmla="*/ 938910 w 967421"/>
              <a:gd name="connsiteY20" fmla="*/ 348787 h 901460"/>
              <a:gd name="connsiteX21" fmla="*/ 937536 w 967421"/>
              <a:gd name="connsiteY21" fmla="*/ 759116 h 901460"/>
              <a:gd name="connsiteX22" fmla="*/ 904281 w 967421"/>
              <a:gd name="connsiteY22" fmla="*/ 835795 h 901460"/>
              <a:gd name="connsiteX23" fmla="*/ 814959 w 967421"/>
              <a:gd name="connsiteY23" fmla="*/ 899832 h 901460"/>
              <a:gd name="connsiteX24" fmla="*/ 803416 w 967421"/>
              <a:gd name="connsiteY24" fmla="*/ 903405 h 901460"/>
              <a:gd name="connsiteX25" fmla="*/ 776207 w 967421"/>
              <a:gd name="connsiteY25" fmla="*/ 903405 h 90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421" h="901460">
                <a:moveTo>
                  <a:pt x="776207" y="903405"/>
                </a:moveTo>
                <a:cubicBezTo>
                  <a:pt x="769886" y="900931"/>
                  <a:pt x="763840" y="898458"/>
                  <a:pt x="757519" y="895984"/>
                </a:cubicBezTo>
                <a:cubicBezTo>
                  <a:pt x="825953" y="890213"/>
                  <a:pt x="870201" y="855308"/>
                  <a:pt x="889165" y="789073"/>
                </a:cubicBezTo>
                <a:cubicBezTo>
                  <a:pt x="903731" y="738229"/>
                  <a:pt x="902906" y="710470"/>
                  <a:pt x="883393" y="685735"/>
                </a:cubicBezTo>
                <a:cubicBezTo>
                  <a:pt x="774283" y="758566"/>
                  <a:pt x="673419" y="740977"/>
                  <a:pt x="583548" y="650006"/>
                </a:cubicBezTo>
                <a:cubicBezTo>
                  <a:pt x="545071" y="611255"/>
                  <a:pt x="519236" y="564807"/>
                  <a:pt x="530230" y="505718"/>
                </a:cubicBezTo>
                <a:cubicBezTo>
                  <a:pt x="533802" y="514512"/>
                  <a:pt x="537375" y="523582"/>
                  <a:pt x="541223" y="532377"/>
                </a:cubicBezTo>
                <a:cubicBezTo>
                  <a:pt x="558538" y="573052"/>
                  <a:pt x="586296" y="604384"/>
                  <a:pt x="623949" y="626645"/>
                </a:cubicBezTo>
                <a:cubicBezTo>
                  <a:pt x="678916" y="659076"/>
                  <a:pt x="729210" y="641212"/>
                  <a:pt x="752572" y="582122"/>
                </a:cubicBezTo>
                <a:cubicBezTo>
                  <a:pt x="772909" y="531277"/>
                  <a:pt x="763840" y="485655"/>
                  <a:pt x="726737" y="446353"/>
                </a:cubicBezTo>
                <a:cubicBezTo>
                  <a:pt x="681114" y="397982"/>
                  <a:pt x="622299" y="374621"/>
                  <a:pt x="557988" y="365002"/>
                </a:cubicBezTo>
                <a:cubicBezTo>
                  <a:pt x="494776" y="355658"/>
                  <a:pt x="432113" y="364727"/>
                  <a:pt x="369451" y="374072"/>
                </a:cubicBezTo>
                <a:cubicBezTo>
                  <a:pt x="327951" y="380393"/>
                  <a:pt x="286176" y="386714"/>
                  <a:pt x="244126" y="390562"/>
                </a:cubicBezTo>
                <a:cubicBezTo>
                  <a:pt x="182288" y="395783"/>
                  <a:pt x="123198" y="387813"/>
                  <a:pt x="75377" y="342190"/>
                </a:cubicBezTo>
                <a:cubicBezTo>
                  <a:pt x="45145" y="312783"/>
                  <a:pt x="25906" y="276780"/>
                  <a:pt x="14363" y="236379"/>
                </a:cubicBezTo>
                <a:cubicBezTo>
                  <a:pt x="-5700" y="167120"/>
                  <a:pt x="-4875" y="98137"/>
                  <a:pt x="17661" y="29703"/>
                </a:cubicBezTo>
                <a:cubicBezTo>
                  <a:pt x="19585" y="24206"/>
                  <a:pt x="21784" y="18709"/>
                  <a:pt x="24257" y="12938"/>
                </a:cubicBezTo>
                <a:cubicBezTo>
                  <a:pt x="122923" y="67355"/>
                  <a:pt x="226261" y="59934"/>
                  <a:pt x="330149" y="39322"/>
                </a:cubicBezTo>
                <a:cubicBezTo>
                  <a:pt x="382643" y="28878"/>
                  <a:pt x="434312" y="14587"/>
                  <a:pt x="487080" y="5517"/>
                </a:cubicBezTo>
                <a:cubicBezTo>
                  <a:pt x="587121" y="-11798"/>
                  <a:pt x="677816" y="11838"/>
                  <a:pt x="758343" y="73676"/>
                </a:cubicBezTo>
                <a:cubicBezTo>
                  <a:pt x="850413" y="144309"/>
                  <a:pt x="907854" y="238303"/>
                  <a:pt x="938910" y="348787"/>
                </a:cubicBezTo>
                <a:cubicBezTo>
                  <a:pt x="977387" y="485655"/>
                  <a:pt x="978212" y="622798"/>
                  <a:pt x="937536" y="759116"/>
                </a:cubicBezTo>
                <a:cubicBezTo>
                  <a:pt x="929566" y="785500"/>
                  <a:pt x="916923" y="811060"/>
                  <a:pt x="904281" y="835795"/>
                </a:cubicBezTo>
                <a:cubicBezTo>
                  <a:pt x="885867" y="872073"/>
                  <a:pt x="854261" y="891862"/>
                  <a:pt x="814959" y="899832"/>
                </a:cubicBezTo>
                <a:cubicBezTo>
                  <a:pt x="811112" y="900656"/>
                  <a:pt x="807264" y="902031"/>
                  <a:pt x="803416" y="903405"/>
                </a:cubicBezTo>
                <a:cubicBezTo>
                  <a:pt x="794621" y="903405"/>
                  <a:pt x="785277" y="903405"/>
                  <a:pt x="776207" y="903405"/>
                </a:cubicBezTo>
                <a:close/>
              </a:path>
            </a:pathLst>
          </a:custGeom>
          <a:solidFill>
            <a:schemeClr val="accent2"/>
          </a:solidFill>
          <a:ln w="2746" cap="flat">
            <a:noFill/>
            <a:prstDash val="solid"/>
            <a:miter/>
          </a:ln>
        </p:spPr>
        <p:txBody>
          <a:bodyPr rtlCol="0" anchor="ctr"/>
          <a:lstStyle/>
          <a:p>
            <a:endParaRPr lang="en-US"/>
          </a:p>
        </p:txBody>
      </p:sp>
      <p:sp>
        <p:nvSpPr>
          <p:cNvPr id="31" name="Freeform: Shape 86">
            <a:extLst>
              <a:ext uri="{FF2B5EF4-FFF2-40B4-BE49-F238E27FC236}">
                <a16:creationId xmlns:a16="http://schemas.microsoft.com/office/drawing/2014/main" id="{0EE78F31-18DC-4254-BA89-F311710310EC}"/>
              </a:ext>
            </a:extLst>
          </p:cNvPr>
          <p:cNvSpPr/>
          <p:nvPr/>
        </p:nvSpPr>
        <p:spPr>
          <a:xfrm>
            <a:off x="5181735" y="3247615"/>
            <a:ext cx="1822614" cy="1697637"/>
          </a:xfrm>
          <a:custGeom>
            <a:avLst/>
            <a:gdLst>
              <a:gd name="connsiteX0" fmla="*/ 434658 w 961924"/>
              <a:gd name="connsiteY0" fmla="*/ 502907 h 895963"/>
              <a:gd name="connsiteX1" fmla="*/ 429986 w 961924"/>
              <a:gd name="connsiteY1" fmla="*/ 577112 h 895963"/>
              <a:gd name="connsiteX2" fmla="*/ 182084 w 961924"/>
              <a:gd name="connsiteY2" fmla="*/ 726348 h 895963"/>
              <a:gd name="connsiteX3" fmla="*/ 116398 w 961924"/>
              <a:gd name="connsiteY3" fmla="*/ 704361 h 895963"/>
              <a:gd name="connsiteX4" fmla="*/ 79296 w 961924"/>
              <a:gd name="connsiteY4" fmla="*/ 684573 h 895963"/>
              <a:gd name="connsiteX5" fmla="*/ 89190 w 961924"/>
              <a:gd name="connsiteY5" fmla="*/ 822540 h 895963"/>
              <a:gd name="connsiteX6" fmla="*/ 208193 w 961924"/>
              <a:gd name="connsiteY6" fmla="*/ 892623 h 895963"/>
              <a:gd name="connsiteX7" fmla="*/ 43567 w 961924"/>
              <a:gd name="connsiteY7" fmla="*/ 815670 h 895963"/>
              <a:gd name="connsiteX8" fmla="*/ 3716 w 961924"/>
              <a:gd name="connsiteY8" fmla="*/ 642523 h 895963"/>
              <a:gd name="connsiteX9" fmla="*/ 51812 w 961924"/>
              <a:gd name="connsiteY9" fmla="*/ 279740 h 895963"/>
              <a:gd name="connsiteX10" fmla="*/ 232654 w 961924"/>
              <a:gd name="connsiteY10" fmla="*/ 54375 h 895963"/>
              <a:gd name="connsiteX11" fmla="*/ 356879 w 961924"/>
              <a:gd name="connsiteY11" fmla="*/ 9577 h 895963"/>
              <a:gd name="connsiteX12" fmla="*/ 533049 w 961924"/>
              <a:gd name="connsiteY12" fmla="*/ 13974 h 895963"/>
              <a:gd name="connsiteX13" fmla="*/ 694652 w 961924"/>
              <a:gd name="connsiteY13" fmla="*/ 51352 h 895963"/>
              <a:gd name="connsiteX14" fmla="*/ 934034 w 961924"/>
              <a:gd name="connsiteY14" fmla="*/ 15348 h 895963"/>
              <a:gd name="connsiteX15" fmla="*/ 942279 w 961924"/>
              <a:gd name="connsiteY15" fmla="*/ 12050 h 895963"/>
              <a:gd name="connsiteX16" fmla="*/ 956846 w 961924"/>
              <a:gd name="connsiteY16" fmla="*/ 90653 h 895963"/>
              <a:gd name="connsiteX17" fmla="*/ 948051 w 961924"/>
              <a:gd name="connsiteY17" fmla="*/ 244012 h 895963"/>
              <a:gd name="connsiteX18" fmla="*/ 739726 w 961924"/>
              <a:gd name="connsiteY18" fmla="*/ 395996 h 895963"/>
              <a:gd name="connsiteX19" fmla="*/ 564106 w 961924"/>
              <a:gd name="connsiteY19" fmla="*/ 376757 h 895963"/>
              <a:gd name="connsiteX20" fmla="*/ 407174 w 961924"/>
              <a:gd name="connsiteY20" fmla="*/ 364939 h 895963"/>
              <a:gd name="connsiteX21" fmla="*/ 250793 w 961924"/>
              <a:gd name="connsiteY21" fmla="*/ 431999 h 895963"/>
              <a:gd name="connsiteX22" fmla="*/ 220836 w 961924"/>
              <a:gd name="connsiteY22" fmla="*/ 598824 h 895963"/>
              <a:gd name="connsiteX23" fmla="*/ 323075 w 961924"/>
              <a:gd name="connsiteY23" fmla="*/ 634828 h 895963"/>
              <a:gd name="connsiteX24" fmla="*/ 428612 w 961924"/>
              <a:gd name="connsiteY24" fmla="*/ 519397 h 895963"/>
              <a:gd name="connsiteX25" fmla="*/ 434658 w 961924"/>
              <a:gd name="connsiteY25" fmla="*/ 502907 h 8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1924" h="895963">
                <a:moveTo>
                  <a:pt x="434658" y="502907"/>
                </a:moveTo>
                <a:cubicBezTo>
                  <a:pt x="443453" y="530115"/>
                  <a:pt x="439055" y="553751"/>
                  <a:pt x="429986" y="577112"/>
                </a:cubicBezTo>
                <a:cubicBezTo>
                  <a:pt x="393707" y="669457"/>
                  <a:pt x="280475" y="738716"/>
                  <a:pt x="182084" y="726348"/>
                </a:cubicBezTo>
                <a:cubicBezTo>
                  <a:pt x="159548" y="723600"/>
                  <a:pt x="137836" y="712881"/>
                  <a:pt x="116398" y="704361"/>
                </a:cubicBezTo>
                <a:cubicBezTo>
                  <a:pt x="103756" y="699414"/>
                  <a:pt x="92488" y="691719"/>
                  <a:pt x="79296" y="684573"/>
                </a:cubicBezTo>
                <a:cubicBezTo>
                  <a:pt x="56209" y="734043"/>
                  <a:pt x="65279" y="778842"/>
                  <a:pt x="89190" y="822540"/>
                </a:cubicBezTo>
                <a:cubicBezTo>
                  <a:pt x="114200" y="868163"/>
                  <a:pt x="156249" y="886027"/>
                  <a:pt x="208193" y="892623"/>
                </a:cubicBezTo>
                <a:cubicBezTo>
                  <a:pt x="145256" y="913236"/>
                  <a:pt x="68852" y="876408"/>
                  <a:pt x="43567" y="815670"/>
                </a:cubicBezTo>
                <a:cubicBezTo>
                  <a:pt x="20481" y="760153"/>
                  <a:pt x="8938" y="701888"/>
                  <a:pt x="3716" y="642523"/>
                </a:cubicBezTo>
                <a:cubicBezTo>
                  <a:pt x="-7278" y="518023"/>
                  <a:pt x="5365" y="396545"/>
                  <a:pt x="51812" y="279740"/>
                </a:cubicBezTo>
                <a:cubicBezTo>
                  <a:pt x="88915" y="186296"/>
                  <a:pt x="146355" y="109067"/>
                  <a:pt x="232654" y="54375"/>
                </a:cubicBezTo>
                <a:cubicBezTo>
                  <a:pt x="271131" y="30190"/>
                  <a:pt x="313730" y="20570"/>
                  <a:pt x="356879" y="9577"/>
                </a:cubicBezTo>
                <a:cubicBezTo>
                  <a:pt x="416794" y="-5814"/>
                  <a:pt x="474509" y="-1417"/>
                  <a:pt x="533049" y="13974"/>
                </a:cubicBezTo>
                <a:cubicBezTo>
                  <a:pt x="586642" y="27716"/>
                  <a:pt x="640235" y="41733"/>
                  <a:pt x="694652" y="51352"/>
                </a:cubicBezTo>
                <a:cubicBezTo>
                  <a:pt x="777928" y="65918"/>
                  <a:pt x="859004" y="58772"/>
                  <a:pt x="934034" y="15348"/>
                </a:cubicBezTo>
                <a:cubicBezTo>
                  <a:pt x="935958" y="14249"/>
                  <a:pt x="938157" y="13699"/>
                  <a:pt x="942279" y="12050"/>
                </a:cubicBezTo>
                <a:cubicBezTo>
                  <a:pt x="947226" y="38709"/>
                  <a:pt x="952448" y="64819"/>
                  <a:pt x="956846" y="90653"/>
                </a:cubicBezTo>
                <a:cubicBezTo>
                  <a:pt x="965640" y="142322"/>
                  <a:pt x="964541" y="193442"/>
                  <a:pt x="948051" y="244012"/>
                </a:cubicBezTo>
                <a:cubicBezTo>
                  <a:pt x="915345" y="343227"/>
                  <a:pt x="844163" y="398194"/>
                  <a:pt x="739726" y="395996"/>
                </a:cubicBezTo>
                <a:cubicBezTo>
                  <a:pt x="680911" y="394621"/>
                  <a:pt x="622371" y="384727"/>
                  <a:pt x="564106" y="376757"/>
                </a:cubicBezTo>
                <a:cubicBezTo>
                  <a:pt x="511887" y="369611"/>
                  <a:pt x="459943" y="359168"/>
                  <a:pt x="407174" y="364939"/>
                </a:cubicBezTo>
                <a:cubicBezTo>
                  <a:pt x="348634" y="371260"/>
                  <a:pt x="295041" y="391598"/>
                  <a:pt x="250793" y="431999"/>
                </a:cubicBezTo>
                <a:cubicBezTo>
                  <a:pt x="199399" y="478996"/>
                  <a:pt x="188955" y="540009"/>
                  <a:pt x="220836" y="598824"/>
                </a:cubicBezTo>
                <a:cubicBezTo>
                  <a:pt x="243098" y="639775"/>
                  <a:pt x="280200" y="653517"/>
                  <a:pt x="323075" y="634828"/>
                </a:cubicBezTo>
                <a:cubicBezTo>
                  <a:pt x="375019" y="612016"/>
                  <a:pt x="407449" y="570791"/>
                  <a:pt x="428612" y="519397"/>
                </a:cubicBezTo>
                <a:cubicBezTo>
                  <a:pt x="430261" y="514175"/>
                  <a:pt x="431910" y="509503"/>
                  <a:pt x="434658" y="502907"/>
                </a:cubicBezTo>
                <a:close/>
              </a:path>
            </a:pathLst>
          </a:custGeom>
          <a:solidFill>
            <a:schemeClr val="accent1"/>
          </a:solidFill>
          <a:ln w="2746" cap="flat">
            <a:noFill/>
            <a:prstDash val="solid"/>
            <a:miter/>
          </a:ln>
        </p:spPr>
        <p:txBody>
          <a:bodyPr rtlCol="0" anchor="ctr"/>
          <a:lstStyle/>
          <a:p>
            <a:endParaRPr lang="en-US"/>
          </a:p>
        </p:txBody>
      </p:sp>
      <p:pic>
        <p:nvPicPr>
          <p:cNvPr id="32" name="Resim 31"/>
          <p:cNvPicPr>
            <a:picLocks noChangeAspect="1"/>
          </p:cNvPicPr>
          <p:nvPr/>
        </p:nvPicPr>
        <p:blipFill>
          <a:blip r:embed="rId3"/>
          <a:stretch>
            <a:fillRect/>
          </a:stretch>
        </p:blipFill>
        <p:spPr>
          <a:xfrm>
            <a:off x="163856" y="5109997"/>
            <a:ext cx="3424075" cy="1606885"/>
          </a:xfrm>
          <a:prstGeom prst="rect">
            <a:avLst/>
          </a:prstGeom>
        </p:spPr>
      </p:pic>
      <p:pic>
        <p:nvPicPr>
          <p:cNvPr id="33" name="Resim 32"/>
          <p:cNvPicPr preferRelativeResize="0">
            <a:picLocks/>
          </p:cNvPicPr>
          <p:nvPr/>
        </p:nvPicPr>
        <p:blipFill>
          <a:blip r:embed="rId4"/>
          <a:stretch>
            <a:fillRect/>
          </a:stretch>
        </p:blipFill>
        <p:spPr>
          <a:xfrm>
            <a:off x="3834303" y="5175348"/>
            <a:ext cx="3576953" cy="1384333"/>
          </a:xfrm>
          <a:prstGeom prst="rect">
            <a:avLst/>
          </a:prstGeom>
        </p:spPr>
      </p:pic>
    </p:spTree>
    <p:extLst>
      <p:ext uri="{BB962C8B-B14F-4D97-AF65-F5344CB8AC3E}">
        <p14:creationId xmlns:p14="http://schemas.microsoft.com/office/powerpoint/2010/main" val="123514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113211"/>
            <a:ext cx="8597537" cy="1815882"/>
          </a:xfrm>
          <a:prstGeom prst="rect">
            <a:avLst/>
          </a:prstGeom>
          <a:noFill/>
        </p:spPr>
        <p:txBody>
          <a:bodyPr wrap="square" rtlCol="0">
            <a:spAutoFit/>
          </a:bodyPr>
          <a:lstStyle/>
          <a:p>
            <a:pPr algn="just"/>
            <a:r>
              <a:rPr lang="en-US" sz="1400" dirty="0" smtClean="0">
                <a:latin typeface="Palatino Linotype" panose="02040502050505030304" pitchFamily="18" charset="0"/>
              </a:rPr>
              <a:t>Two </a:t>
            </a:r>
            <a:r>
              <a:rPr lang="en-US" sz="1400" dirty="0">
                <a:latin typeface="Palatino Linotype" panose="02040502050505030304" pitchFamily="18" charset="0"/>
              </a:rPr>
              <a:t>types of systems are used in microalgae production: outdoor pools and indoor photo bioreactors (Figure 1). The method of outdoor pools is the simplest and cheapest system used most widely in microalgae production. However, due to the poor system control, problems are experienced frequently in production. It has circular and racetrack-type designs, and Chlorella sp., </a:t>
            </a:r>
            <a:r>
              <a:rPr lang="en-US" sz="1400" dirty="0" err="1">
                <a:latin typeface="Palatino Linotype" panose="02040502050505030304" pitchFamily="18" charset="0"/>
              </a:rPr>
              <a:t>Spiriluna</a:t>
            </a:r>
            <a:r>
              <a:rPr lang="en-US" sz="1400" dirty="0">
                <a:latin typeface="Palatino Linotype" panose="02040502050505030304" pitchFamily="18" charset="0"/>
              </a:rPr>
              <a:t> platensis, </a:t>
            </a:r>
            <a:r>
              <a:rPr lang="en-US" sz="1400" dirty="0" err="1">
                <a:latin typeface="Palatino Linotype" panose="02040502050505030304" pitchFamily="18" charset="0"/>
              </a:rPr>
              <a:t>Haematococcus</a:t>
            </a:r>
            <a:r>
              <a:rPr lang="en-US" sz="1400" dirty="0">
                <a:latin typeface="Palatino Linotype" panose="02040502050505030304" pitchFamily="18" charset="0"/>
              </a:rPr>
              <a:t> sp., and D. salina are the most common species commercially produced in racetrack-type pools. Compared to outdoor pools, indoor photo bioreactors have higher performance in terms of light utilization, high biomass yield, low risk of contamination and water loss (evaporation), and ease of mixing and gas transfer. But the investment cost is higher [7,15,16].</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13" name="Resim 22"/>
          <p:cNvPicPr preferRelativeResize="0">
            <a:picLocks noChangeArrowheads="1"/>
          </p:cNvPicPr>
          <p:nvPr/>
        </p:nvPicPr>
        <p:blipFill>
          <a:blip r:embed="rId3">
            <a:extLst>
              <a:ext uri="{28A0092B-C50C-407E-A947-70E740481C1C}">
                <a14:useLocalDpi xmlns:a14="http://schemas.microsoft.com/office/drawing/2010/main" val="0"/>
              </a:ext>
            </a:extLst>
          </a:blip>
          <a:srcRect l="1955" r="3258" b="2129"/>
          <a:stretch>
            <a:fillRect/>
          </a:stretch>
        </p:blipFill>
        <p:spPr bwMode="auto">
          <a:xfrm>
            <a:off x="4994222" y="2048875"/>
            <a:ext cx="18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descr="Mikroalg üretiminde açık havuzlar ile ilgili görsel sonucu"/>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11" y="2068342"/>
            <a:ext cx="18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preferRelativeResize="0">
            <a:picLocks/>
          </p:cNvPicPr>
          <p:nvPr/>
        </p:nvPicPr>
        <p:blipFill>
          <a:blip r:embed="rId5"/>
          <a:stretch>
            <a:fillRect/>
          </a:stretch>
        </p:blipFill>
        <p:spPr>
          <a:xfrm>
            <a:off x="2101061" y="2068342"/>
            <a:ext cx="1800000" cy="1440000"/>
          </a:xfrm>
          <a:prstGeom prst="rect">
            <a:avLst/>
          </a:prstGeom>
        </p:spPr>
      </p:pic>
      <p:pic>
        <p:nvPicPr>
          <p:cNvPr id="17" name="Picture 25" descr="Mikroalg üretiminde açık havuzlar ile ilgili görsel sonucu"/>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721" t="2569" r="55217" b="3157"/>
          <a:stretch/>
        </p:blipFill>
        <p:spPr bwMode="auto">
          <a:xfrm>
            <a:off x="246211" y="3647443"/>
            <a:ext cx="18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7" descr="Mikroalg üretiminde açık havuzlar ile ilgili görsel sonucu"/>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56055" t="55535" b="-104"/>
          <a:stretch/>
        </p:blipFill>
        <p:spPr bwMode="auto">
          <a:xfrm>
            <a:off x="2108155" y="3692546"/>
            <a:ext cx="18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1" descr="Mikroalg üretiminde kapalı havuzlar ile ilgili görsel sonucu"/>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8166" y="3654073"/>
            <a:ext cx="18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Resim 21"/>
          <p:cNvPicPr>
            <a:picLocks noChangeArrowheads="1"/>
          </p:cNvPicPr>
          <p:nvPr/>
        </p:nvPicPr>
        <p:blipFill>
          <a:blip r:embed="rId9">
            <a:extLst>
              <a:ext uri="{28A0092B-C50C-407E-A947-70E740481C1C}">
                <a14:useLocalDpi xmlns:a14="http://schemas.microsoft.com/office/drawing/2010/main" val="0"/>
              </a:ext>
            </a:extLst>
          </a:blip>
          <a:srcRect l="2341" r="5685" b="4747"/>
          <a:stretch>
            <a:fillRect/>
          </a:stretch>
        </p:blipFill>
        <p:spPr bwMode="auto">
          <a:xfrm>
            <a:off x="6852696" y="2010520"/>
            <a:ext cx="18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3" descr="Mikroalg üretiminde kapalı havuzlar ile ilgili görsel sonucu"/>
          <p:cNvPicPr preferRelativeResize="0">
            <a:picLocks noChangeArrowheads="1"/>
          </p:cNvPicPr>
          <p:nvPr/>
        </p:nvPicPr>
        <p:blipFill rotWithShape="1">
          <a:blip r:embed="rId10">
            <a:extLst>
              <a:ext uri="{28A0092B-C50C-407E-A947-70E740481C1C}">
                <a14:useLocalDpi xmlns:a14="http://schemas.microsoft.com/office/drawing/2010/main" val="0"/>
              </a:ext>
            </a:extLst>
          </a:blip>
          <a:srcRect l="1544" t="3366" r="2286" b="3651"/>
          <a:stretch/>
        </p:blipFill>
        <p:spPr bwMode="auto">
          <a:xfrm>
            <a:off x="5052696" y="3692546"/>
            <a:ext cx="180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a:latin typeface="Palatino Linotype" panose="02040502050505030304" pitchFamily="18" charset="0"/>
              </a:rPr>
              <a:t>Dunaliella Salina</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966" y="6015554"/>
            <a:ext cx="1254034" cy="842445"/>
          </a:xfrm>
          <a:prstGeom prst="rect">
            <a:avLst/>
          </a:prstGeom>
        </p:spPr>
      </p:pic>
      <p:sp>
        <p:nvSpPr>
          <p:cNvPr id="2" name="Dikdörtgen 1"/>
          <p:cNvSpPr/>
          <p:nvPr/>
        </p:nvSpPr>
        <p:spPr>
          <a:xfrm>
            <a:off x="90076" y="346380"/>
            <a:ext cx="8982221" cy="2003049"/>
          </a:xfrm>
          <a:prstGeom prst="rect">
            <a:avLst/>
          </a:prstGeom>
        </p:spPr>
        <p:txBody>
          <a:bodyPr wrap="square">
            <a:spAutoFit/>
          </a:bodyPr>
          <a:lstStyle/>
          <a:p>
            <a:pPr algn="just">
              <a:lnSpc>
                <a:spcPct val="150000"/>
              </a:lnSpc>
            </a:pPr>
            <a:r>
              <a:rPr lang="en-US" sz="1200" i="1" dirty="0" err="1">
                <a:solidFill>
                  <a:schemeClr val="tx1">
                    <a:lumMod val="65000"/>
                    <a:lumOff val="35000"/>
                  </a:schemeClr>
                </a:solidFill>
                <a:latin typeface="Palatino Linotype" panose="02040502050505030304" pitchFamily="18" charset="0"/>
              </a:rPr>
              <a:t>D.salina</a:t>
            </a:r>
            <a:r>
              <a:rPr lang="en-US" sz="1200" dirty="0">
                <a:solidFill>
                  <a:schemeClr val="tx1">
                    <a:lumMod val="65000"/>
                    <a:lumOff val="35000"/>
                  </a:schemeClr>
                </a:solidFill>
                <a:latin typeface="Palatino Linotype" panose="02040502050505030304" pitchFamily="18" charset="0"/>
              </a:rPr>
              <a:t> is a halophilic, green pigmented, and unicellular microalgae species, which usually feeds in saline environments and have different uses in the health, food, and energy sectors [17-19]. The Dunaliella group microalgae consist of the family </a:t>
            </a:r>
            <a:r>
              <a:rPr lang="en-US" sz="1200" dirty="0" err="1">
                <a:solidFill>
                  <a:schemeClr val="tx1">
                    <a:lumMod val="65000"/>
                    <a:lumOff val="35000"/>
                  </a:schemeClr>
                </a:solidFill>
                <a:latin typeface="Palatino Linotype" panose="02040502050505030304" pitchFamily="18" charset="0"/>
              </a:rPr>
              <a:t>Polyblepharidaceae</a:t>
            </a:r>
            <a:r>
              <a:rPr lang="en-US" sz="1200" dirty="0">
                <a:solidFill>
                  <a:schemeClr val="tx1">
                    <a:lumMod val="65000"/>
                    <a:lumOff val="35000"/>
                  </a:schemeClr>
                </a:solidFill>
                <a:latin typeface="Palatino Linotype" panose="02040502050505030304" pitchFamily="18" charset="0"/>
              </a:rPr>
              <a:t> ( Volvo Ales-type), and 28 species of Dunaliella have been identified so far. 5 of them continue their vital activities in freshwater and 23 of them in marine and salty water environments [20]. The best-known Dunaliella species are </a:t>
            </a:r>
            <a:r>
              <a:rPr lang="en-US" sz="1200" i="1" dirty="0">
                <a:solidFill>
                  <a:schemeClr val="tx1">
                    <a:lumMod val="65000"/>
                    <a:lumOff val="35000"/>
                  </a:schemeClr>
                </a:solidFill>
                <a:latin typeface="Palatino Linotype" panose="02040502050505030304" pitchFamily="18" charset="0"/>
              </a:rPr>
              <a:t>D. </a:t>
            </a:r>
            <a:r>
              <a:rPr lang="en-US" sz="1200" i="1" dirty="0" err="1">
                <a:solidFill>
                  <a:schemeClr val="tx1">
                    <a:lumMod val="65000"/>
                    <a:lumOff val="35000"/>
                  </a:schemeClr>
                </a:solidFill>
                <a:latin typeface="Palatino Linotype" panose="02040502050505030304" pitchFamily="18" charset="0"/>
              </a:rPr>
              <a:t>tertiolecta</a:t>
            </a:r>
            <a:r>
              <a:rPr lang="en-US" sz="1200" dirty="0">
                <a:solidFill>
                  <a:schemeClr val="tx1">
                    <a:lumMod val="65000"/>
                    <a:lumOff val="35000"/>
                  </a:schemeClr>
                </a:solidFill>
                <a:latin typeface="Palatino Linotype" panose="02040502050505030304" pitchFamily="18" charset="0"/>
              </a:rPr>
              <a:t>, </a:t>
            </a:r>
            <a:r>
              <a:rPr lang="en-US" sz="1200" i="1" dirty="0">
                <a:solidFill>
                  <a:schemeClr val="tx1">
                    <a:lumMod val="65000"/>
                    <a:lumOff val="35000"/>
                  </a:schemeClr>
                </a:solidFill>
                <a:latin typeface="Palatino Linotype" panose="02040502050505030304" pitchFamily="18" charset="0"/>
              </a:rPr>
              <a:t>D. salina</a:t>
            </a:r>
            <a:r>
              <a:rPr lang="en-US" sz="1200" dirty="0">
                <a:solidFill>
                  <a:schemeClr val="tx1">
                    <a:lumMod val="65000"/>
                    <a:lumOff val="35000"/>
                  </a:schemeClr>
                </a:solidFill>
                <a:latin typeface="Palatino Linotype" panose="02040502050505030304" pitchFamily="18" charset="0"/>
              </a:rPr>
              <a:t>, </a:t>
            </a:r>
            <a:r>
              <a:rPr lang="en-US" sz="1200" i="1" dirty="0">
                <a:solidFill>
                  <a:schemeClr val="tx1">
                    <a:lumMod val="65000"/>
                    <a:lumOff val="35000"/>
                  </a:schemeClr>
                </a:solidFill>
                <a:latin typeface="Palatino Linotype" panose="02040502050505030304" pitchFamily="18" charset="0"/>
              </a:rPr>
              <a:t>D. </a:t>
            </a:r>
            <a:r>
              <a:rPr lang="en-US" sz="1200" i="1" dirty="0" err="1">
                <a:solidFill>
                  <a:schemeClr val="tx1">
                    <a:lumMod val="65000"/>
                    <a:lumOff val="35000"/>
                  </a:schemeClr>
                </a:solidFill>
                <a:latin typeface="Palatino Linotype" panose="02040502050505030304" pitchFamily="18" charset="0"/>
              </a:rPr>
              <a:t>primolecta</a:t>
            </a:r>
            <a:r>
              <a:rPr lang="en-US" sz="1200" dirty="0">
                <a:solidFill>
                  <a:schemeClr val="tx1">
                    <a:lumMod val="65000"/>
                    <a:lumOff val="35000"/>
                  </a:schemeClr>
                </a:solidFill>
                <a:latin typeface="Palatino Linotype" panose="02040502050505030304" pitchFamily="18" charset="0"/>
              </a:rPr>
              <a:t>, </a:t>
            </a:r>
            <a:r>
              <a:rPr lang="en-US" sz="1200" i="1" dirty="0">
                <a:solidFill>
                  <a:schemeClr val="tx1">
                    <a:lumMod val="65000"/>
                    <a:lumOff val="35000"/>
                  </a:schemeClr>
                </a:solidFill>
                <a:latin typeface="Palatino Linotype" panose="02040502050505030304" pitchFamily="18" charset="0"/>
              </a:rPr>
              <a:t>D. </a:t>
            </a:r>
            <a:r>
              <a:rPr lang="en-US" sz="1200" i="1" dirty="0" err="1">
                <a:solidFill>
                  <a:schemeClr val="tx1">
                    <a:lumMod val="65000"/>
                    <a:lumOff val="35000"/>
                  </a:schemeClr>
                </a:solidFill>
                <a:latin typeface="Palatino Linotype" panose="02040502050505030304" pitchFamily="18" charset="0"/>
              </a:rPr>
              <a:t>bioculata</a:t>
            </a:r>
            <a:r>
              <a:rPr lang="en-US" sz="1200" dirty="0">
                <a:solidFill>
                  <a:schemeClr val="tx1">
                    <a:lumMod val="65000"/>
                    <a:lumOff val="35000"/>
                  </a:schemeClr>
                </a:solidFill>
                <a:latin typeface="Palatino Linotype" panose="02040502050505030304" pitchFamily="18" charset="0"/>
              </a:rPr>
              <a:t>, </a:t>
            </a:r>
            <a:r>
              <a:rPr lang="en-US" sz="1200" i="1" dirty="0">
                <a:solidFill>
                  <a:schemeClr val="tx1">
                    <a:lumMod val="65000"/>
                    <a:lumOff val="35000"/>
                  </a:schemeClr>
                </a:solidFill>
                <a:latin typeface="Palatino Linotype" panose="02040502050505030304" pitchFamily="18" charset="0"/>
              </a:rPr>
              <a:t>D. </a:t>
            </a:r>
            <a:r>
              <a:rPr lang="en-US" sz="1200" i="1" dirty="0" err="1">
                <a:solidFill>
                  <a:schemeClr val="tx1">
                    <a:lumMod val="65000"/>
                    <a:lumOff val="35000"/>
                  </a:schemeClr>
                </a:solidFill>
                <a:latin typeface="Palatino Linotype" panose="02040502050505030304" pitchFamily="18" charset="0"/>
              </a:rPr>
              <a:t>viridis</a:t>
            </a:r>
            <a:r>
              <a:rPr lang="en-US" sz="1200" i="1" dirty="0">
                <a:solidFill>
                  <a:schemeClr val="tx1">
                    <a:lumMod val="65000"/>
                    <a:lumOff val="35000"/>
                  </a:schemeClr>
                </a:solidFill>
                <a:latin typeface="Palatino Linotype" panose="02040502050505030304" pitchFamily="18" charset="0"/>
              </a:rPr>
              <a:t>,</a:t>
            </a:r>
            <a:r>
              <a:rPr lang="en-US" sz="1200" dirty="0">
                <a:solidFill>
                  <a:schemeClr val="tx1">
                    <a:lumMod val="65000"/>
                    <a:lumOff val="35000"/>
                  </a:schemeClr>
                </a:solidFill>
                <a:latin typeface="Palatino Linotype" panose="02040502050505030304" pitchFamily="18" charset="0"/>
              </a:rPr>
              <a:t> and </a:t>
            </a:r>
            <a:r>
              <a:rPr lang="en-US" sz="1200" i="1" dirty="0">
                <a:solidFill>
                  <a:schemeClr val="tx1">
                    <a:lumMod val="65000"/>
                    <a:lumOff val="35000"/>
                  </a:schemeClr>
                </a:solidFill>
                <a:latin typeface="Palatino Linotype" panose="02040502050505030304" pitchFamily="18" charset="0"/>
              </a:rPr>
              <a:t>D. </a:t>
            </a:r>
            <a:r>
              <a:rPr lang="en-US" sz="1200" i="1" dirty="0" err="1">
                <a:solidFill>
                  <a:schemeClr val="tx1">
                    <a:lumMod val="65000"/>
                    <a:lumOff val="35000"/>
                  </a:schemeClr>
                </a:solidFill>
                <a:latin typeface="Palatino Linotype" panose="02040502050505030304" pitchFamily="18" charset="0"/>
              </a:rPr>
              <a:t>bandawil</a:t>
            </a:r>
            <a:r>
              <a:rPr lang="en-US" sz="1200" dirty="0">
                <a:solidFill>
                  <a:schemeClr val="tx1">
                    <a:lumMod val="65000"/>
                    <a:lumOff val="35000"/>
                  </a:schemeClr>
                </a:solidFill>
                <a:latin typeface="Palatino Linotype" panose="02040502050505030304" pitchFamily="18" charset="0"/>
              </a:rPr>
              <a:t> [19]. Among the Dunaliella species, </a:t>
            </a:r>
            <a:r>
              <a:rPr lang="en-US" sz="1200" i="1" dirty="0">
                <a:solidFill>
                  <a:schemeClr val="tx1">
                    <a:lumMod val="65000"/>
                    <a:lumOff val="35000"/>
                  </a:schemeClr>
                </a:solidFill>
                <a:latin typeface="Palatino Linotype" panose="02040502050505030304" pitchFamily="18" charset="0"/>
              </a:rPr>
              <a:t>D. salina</a:t>
            </a:r>
            <a:r>
              <a:rPr lang="en-US" sz="1200" dirty="0">
                <a:solidFill>
                  <a:schemeClr val="tx1">
                    <a:lumMod val="65000"/>
                    <a:lumOff val="35000"/>
                  </a:schemeClr>
                </a:solidFill>
                <a:latin typeface="Palatino Linotype" panose="02040502050505030304" pitchFamily="18" charset="0"/>
              </a:rPr>
              <a:t> is the most famous and widely used species. D. salina was first identified by </a:t>
            </a:r>
            <a:r>
              <a:rPr lang="en-US" sz="1200" dirty="0" err="1">
                <a:solidFill>
                  <a:schemeClr val="tx1">
                    <a:lumMod val="65000"/>
                    <a:lumOff val="35000"/>
                  </a:schemeClr>
                </a:solidFill>
                <a:latin typeface="Palatino Linotype" panose="02040502050505030304" pitchFamily="18" charset="0"/>
              </a:rPr>
              <a:t>Teodoresco</a:t>
            </a:r>
            <a:r>
              <a:rPr lang="en-US" sz="1200" dirty="0">
                <a:solidFill>
                  <a:schemeClr val="tx1">
                    <a:lumMod val="65000"/>
                    <a:lumOff val="35000"/>
                  </a:schemeClr>
                </a:solidFill>
                <a:latin typeface="Palatino Linotype" panose="02040502050505030304" pitchFamily="18" charset="0"/>
              </a:rPr>
              <a:t> in 1960. These algae are usually found in natural marine habitats and are generally responsible for turning the color of the water to red [21,22] </a:t>
            </a:r>
            <a:endParaRPr lang="en-US" altLang="ko-KR" sz="1200" dirty="0">
              <a:solidFill>
                <a:schemeClr val="tx1">
                  <a:lumMod val="65000"/>
                  <a:lumOff val="35000"/>
                </a:schemeClr>
              </a:solidFill>
              <a:latin typeface="Palatino Linotype" panose="02040502050505030304" pitchFamily="18" charset="0"/>
              <a:cs typeface="Arial" pitchFamily="34" charset="0"/>
            </a:endParaRPr>
          </a:p>
        </p:txBody>
      </p:sp>
      <p:pic>
        <p:nvPicPr>
          <p:cNvPr id="7" name="Resim 8" descr="G:\2020 Sempozyumlar\ALG\Dalyan lake.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9" y="2341419"/>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12" descr="G:\2020 Sempozyumlar\ALG\Tuz lake.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577" y="2346884"/>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1">
            <a:extLst>
              <a:ext uri="{FF2B5EF4-FFF2-40B4-BE49-F238E27FC236}">
                <a16:creationId xmlns:a16="http://schemas.microsoft.com/office/drawing/2014/main" id="{A88DC418-1C22-42B6-B80A-0CA6A71B7AD2}"/>
              </a:ext>
            </a:extLst>
          </p:cNvPr>
          <p:cNvSpPr txBox="1"/>
          <p:nvPr/>
        </p:nvSpPr>
        <p:spPr>
          <a:xfrm flipH="1">
            <a:off x="485972" y="3848032"/>
            <a:ext cx="1763001" cy="276999"/>
          </a:xfrm>
          <a:prstGeom prst="rect">
            <a:avLst/>
          </a:prstGeom>
          <a:noFill/>
        </p:spPr>
        <p:txBody>
          <a:bodyPr wrap="square" rtlCol="0">
            <a:spAutoFit/>
          </a:bodyPr>
          <a:lstStyle/>
          <a:p>
            <a:pPr algn="ctr"/>
            <a:r>
              <a:rPr lang="tr-TR" altLang="ko-KR" sz="1200" dirty="0" smtClean="0">
                <a:solidFill>
                  <a:schemeClr val="tx1">
                    <a:lumMod val="75000"/>
                    <a:lumOff val="25000"/>
                  </a:schemeClr>
                </a:solidFill>
                <a:cs typeface="Arial" pitchFamily="34" charset="0"/>
              </a:rPr>
              <a:t>Dalyan Lake, Turkey</a:t>
            </a:r>
            <a:endParaRPr lang="ko-KR" altLang="en-US" sz="1200" dirty="0">
              <a:solidFill>
                <a:schemeClr val="tx1">
                  <a:lumMod val="75000"/>
                  <a:lumOff val="25000"/>
                </a:schemeClr>
              </a:solidFill>
              <a:cs typeface="Arial" pitchFamily="34" charset="0"/>
            </a:endParaRPr>
          </a:p>
        </p:txBody>
      </p:sp>
      <p:sp>
        <p:nvSpPr>
          <p:cNvPr id="10" name="TextBox 111">
            <a:extLst>
              <a:ext uri="{FF2B5EF4-FFF2-40B4-BE49-F238E27FC236}">
                <a16:creationId xmlns:a16="http://schemas.microsoft.com/office/drawing/2014/main" id="{A88DC418-1C22-42B6-B80A-0CA6A71B7AD2}"/>
              </a:ext>
            </a:extLst>
          </p:cNvPr>
          <p:cNvSpPr txBox="1"/>
          <p:nvPr/>
        </p:nvSpPr>
        <p:spPr>
          <a:xfrm flipH="1">
            <a:off x="2466881" y="3871109"/>
            <a:ext cx="1763001" cy="276999"/>
          </a:xfrm>
          <a:prstGeom prst="rect">
            <a:avLst/>
          </a:prstGeom>
          <a:noFill/>
        </p:spPr>
        <p:txBody>
          <a:bodyPr wrap="square" rtlCol="0">
            <a:spAutoFit/>
          </a:bodyPr>
          <a:lstStyle/>
          <a:p>
            <a:pPr algn="ctr"/>
            <a:r>
              <a:rPr lang="tr-TR" altLang="ko-KR" sz="1200" dirty="0" smtClean="0">
                <a:solidFill>
                  <a:schemeClr val="tx1">
                    <a:lumMod val="75000"/>
                    <a:lumOff val="25000"/>
                  </a:schemeClr>
                </a:solidFill>
                <a:cs typeface="Arial" pitchFamily="34" charset="0"/>
              </a:rPr>
              <a:t>Tuz Lake, Turkey</a:t>
            </a:r>
            <a:endParaRPr lang="ko-KR" altLang="en-US" sz="1200" dirty="0">
              <a:solidFill>
                <a:schemeClr val="tx1">
                  <a:lumMod val="75000"/>
                  <a:lumOff val="25000"/>
                </a:schemeClr>
              </a:solidFill>
              <a:cs typeface="Arial" pitchFamily="34" charset="0"/>
            </a:endParaRPr>
          </a:p>
        </p:txBody>
      </p:sp>
      <p:pic>
        <p:nvPicPr>
          <p:cNvPr id="12" name="Resim 9" descr="G:\2020 Sempozyumlar\ALG\Dusty rose lake.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290795" y="2368224"/>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1">
            <a:extLst>
              <a:ext uri="{FF2B5EF4-FFF2-40B4-BE49-F238E27FC236}">
                <a16:creationId xmlns:a16="http://schemas.microsoft.com/office/drawing/2014/main" id="{A88DC418-1C22-42B6-B80A-0CA6A71B7AD2}"/>
              </a:ext>
            </a:extLst>
          </p:cNvPr>
          <p:cNvSpPr txBox="1"/>
          <p:nvPr/>
        </p:nvSpPr>
        <p:spPr>
          <a:xfrm flipH="1">
            <a:off x="4519639" y="3882455"/>
            <a:ext cx="208283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Dusty Rose Lake </a:t>
            </a:r>
            <a:r>
              <a:rPr lang="en-US" altLang="ko-KR" sz="1200" dirty="0" smtClean="0">
                <a:solidFill>
                  <a:schemeClr val="tx1">
                    <a:lumMod val="75000"/>
                    <a:lumOff val="25000"/>
                  </a:schemeClr>
                </a:solidFill>
                <a:cs typeface="Arial" pitchFamily="34" charset="0"/>
              </a:rPr>
              <a:t>(Canada</a:t>
            </a:r>
            <a:r>
              <a:rPr lang="en-US" altLang="ko-KR" sz="1200" dirty="0">
                <a:solidFill>
                  <a:schemeClr val="tx1">
                    <a:lumMod val="75000"/>
                    <a:lumOff val="25000"/>
                  </a:schemeClr>
                </a:solidFill>
                <a:cs typeface="Arial" pitchFamily="34" charset="0"/>
              </a:rPr>
              <a:t>) </a:t>
            </a:r>
          </a:p>
        </p:txBody>
      </p:sp>
      <p:pic>
        <p:nvPicPr>
          <p:cNvPr id="14" name="Resim 10" descr="G:\2020 Sempozyumlar\ALG\Hillier lake.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88" y="4298556"/>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11">
            <a:extLst>
              <a:ext uri="{FF2B5EF4-FFF2-40B4-BE49-F238E27FC236}">
                <a16:creationId xmlns:a16="http://schemas.microsoft.com/office/drawing/2014/main" id="{A88DC418-1C22-42B6-B80A-0CA6A71B7AD2}"/>
              </a:ext>
            </a:extLst>
          </p:cNvPr>
          <p:cNvSpPr txBox="1"/>
          <p:nvPr/>
        </p:nvSpPr>
        <p:spPr>
          <a:xfrm flipH="1">
            <a:off x="594472" y="5763661"/>
            <a:ext cx="1763001" cy="276999"/>
          </a:xfrm>
          <a:prstGeom prst="rect">
            <a:avLst/>
          </a:prstGeom>
          <a:noFill/>
        </p:spPr>
        <p:txBody>
          <a:bodyPr wrap="square" rtlCol="0">
            <a:spAutoFit/>
          </a:bodyPr>
          <a:lstStyle/>
          <a:p>
            <a:r>
              <a:rPr lang="tr-TR" altLang="ko-KR" sz="1200" dirty="0">
                <a:solidFill>
                  <a:schemeClr val="tx1">
                    <a:lumMod val="75000"/>
                    <a:lumOff val="25000"/>
                  </a:schemeClr>
                </a:solidFill>
                <a:cs typeface="Arial" pitchFamily="34" charset="0"/>
              </a:rPr>
              <a:t>Hillier Lake (Australia)</a:t>
            </a:r>
            <a:endParaRPr lang="ko-KR" altLang="en-US" sz="1200" dirty="0">
              <a:solidFill>
                <a:schemeClr val="tx1">
                  <a:lumMod val="75000"/>
                  <a:lumOff val="25000"/>
                </a:schemeClr>
              </a:solidFill>
              <a:cs typeface="Arial" pitchFamily="34" charset="0"/>
            </a:endParaRPr>
          </a:p>
        </p:txBody>
      </p:sp>
      <p:pic>
        <p:nvPicPr>
          <p:cNvPr id="16" name="Resim 11" descr="G:\2020 Sempozyumlar\ALG\Hutt lake.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1453" y="4271912"/>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11">
            <a:extLst>
              <a:ext uri="{FF2B5EF4-FFF2-40B4-BE49-F238E27FC236}">
                <a16:creationId xmlns:a16="http://schemas.microsoft.com/office/drawing/2014/main" id="{A88DC418-1C22-42B6-B80A-0CA6A71B7AD2}"/>
              </a:ext>
            </a:extLst>
          </p:cNvPr>
          <p:cNvSpPr txBox="1"/>
          <p:nvPr/>
        </p:nvSpPr>
        <p:spPr>
          <a:xfrm flipH="1">
            <a:off x="2415393" y="5762119"/>
            <a:ext cx="1763001" cy="276999"/>
          </a:xfrm>
          <a:prstGeom prst="rect">
            <a:avLst/>
          </a:prstGeom>
          <a:noFill/>
        </p:spPr>
        <p:txBody>
          <a:bodyPr wrap="square" rtlCol="0">
            <a:spAutoFit/>
          </a:bodyPr>
          <a:lstStyle/>
          <a:p>
            <a:pPr algn="ctr"/>
            <a:r>
              <a:rPr lang="tr-TR" altLang="ko-KR" sz="1200" dirty="0" smtClean="0">
                <a:solidFill>
                  <a:schemeClr val="tx1">
                    <a:lumMod val="75000"/>
                    <a:lumOff val="25000"/>
                  </a:schemeClr>
                </a:solidFill>
                <a:cs typeface="Arial" pitchFamily="34" charset="0"/>
              </a:rPr>
              <a:t>Hutt </a:t>
            </a:r>
            <a:r>
              <a:rPr lang="tr-TR" altLang="ko-KR" sz="1200" dirty="0">
                <a:solidFill>
                  <a:schemeClr val="tx1">
                    <a:lumMod val="75000"/>
                    <a:lumOff val="25000"/>
                  </a:schemeClr>
                </a:solidFill>
                <a:cs typeface="Arial" pitchFamily="34" charset="0"/>
              </a:rPr>
              <a:t>Lake (Australia)</a:t>
            </a:r>
            <a:endParaRPr lang="ko-KR" altLang="en-US" sz="1200" dirty="0">
              <a:solidFill>
                <a:schemeClr val="tx1">
                  <a:lumMod val="75000"/>
                  <a:lumOff val="25000"/>
                </a:schemeClr>
              </a:solidFill>
              <a:cs typeface="Arial" pitchFamily="34" charset="0"/>
            </a:endParaRPr>
          </a:p>
        </p:txBody>
      </p:sp>
      <p:pic>
        <p:nvPicPr>
          <p:cNvPr id="18" name="Resim 14" descr="G:\2020 Sempozyumlar\ALG\Retba lake.jp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5781" y="4254492"/>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11">
            <a:extLst>
              <a:ext uri="{FF2B5EF4-FFF2-40B4-BE49-F238E27FC236}">
                <a16:creationId xmlns:a16="http://schemas.microsoft.com/office/drawing/2014/main" id="{A88DC418-1C22-42B6-B80A-0CA6A71B7AD2}"/>
              </a:ext>
            </a:extLst>
          </p:cNvPr>
          <p:cNvSpPr txBox="1"/>
          <p:nvPr/>
        </p:nvSpPr>
        <p:spPr>
          <a:xfrm flipH="1">
            <a:off x="4379831" y="5738556"/>
            <a:ext cx="1763001" cy="276999"/>
          </a:xfrm>
          <a:prstGeom prst="rect">
            <a:avLst/>
          </a:prstGeom>
          <a:noFill/>
        </p:spPr>
        <p:txBody>
          <a:bodyPr wrap="square" rtlCol="0">
            <a:spAutoFit/>
          </a:bodyPr>
          <a:lstStyle/>
          <a:p>
            <a:pPr algn="ctr"/>
            <a:r>
              <a:rPr lang="tr-TR" altLang="ko-KR" sz="1200" dirty="0">
                <a:solidFill>
                  <a:schemeClr val="tx1">
                    <a:lumMod val="75000"/>
                    <a:lumOff val="25000"/>
                  </a:schemeClr>
                </a:solidFill>
                <a:cs typeface="Arial" pitchFamily="34" charset="0"/>
              </a:rPr>
              <a:t>Retba Lake (Senegal</a:t>
            </a:r>
            <a:r>
              <a:rPr lang="tr-TR"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pic>
        <p:nvPicPr>
          <p:cNvPr id="20" name="Resim 15" descr="G:\2020 Sempozyumlar\ALG\Torrevieja lake.jp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4485" y="2376933"/>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11">
            <a:extLst>
              <a:ext uri="{FF2B5EF4-FFF2-40B4-BE49-F238E27FC236}">
                <a16:creationId xmlns:a16="http://schemas.microsoft.com/office/drawing/2014/main" id="{A88DC418-1C22-42B6-B80A-0CA6A71B7AD2}"/>
              </a:ext>
            </a:extLst>
          </p:cNvPr>
          <p:cNvSpPr txBox="1"/>
          <p:nvPr/>
        </p:nvSpPr>
        <p:spPr>
          <a:xfrm flipH="1">
            <a:off x="6511759" y="3816933"/>
            <a:ext cx="2082836"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Torrevieja Lake (Spain) </a:t>
            </a:r>
          </a:p>
        </p:txBody>
      </p:sp>
      <p:pic>
        <p:nvPicPr>
          <p:cNvPr id="22" name="Resim 13" descr="G:\2020 Sempozyumlar\ALG\Quairading lake.jpg"/>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1366" y="4271407"/>
            <a:ext cx="198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11">
            <a:extLst>
              <a:ext uri="{FF2B5EF4-FFF2-40B4-BE49-F238E27FC236}">
                <a16:creationId xmlns:a16="http://schemas.microsoft.com/office/drawing/2014/main" id="{A88DC418-1C22-42B6-B80A-0CA6A71B7AD2}"/>
              </a:ext>
            </a:extLst>
          </p:cNvPr>
          <p:cNvSpPr txBox="1"/>
          <p:nvPr/>
        </p:nvSpPr>
        <p:spPr>
          <a:xfrm flipH="1">
            <a:off x="6255781" y="5744231"/>
            <a:ext cx="2058378" cy="276999"/>
          </a:xfrm>
          <a:prstGeom prst="rect">
            <a:avLst/>
          </a:prstGeom>
          <a:noFill/>
        </p:spPr>
        <p:txBody>
          <a:bodyPr wrap="square" rtlCol="0">
            <a:spAutoFit/>
          </a:bodyPr>
          <a:lstStyle/>
          <a:p>
            <a:pPr algn="ctr"/>
            <a:r>
              <a:rPr lang="tr-TR" altLang="ko-KR" sz="1200" dirty="0">
                <a:solidFill>
                  <a:schemeClr val="tx1">
                    <a:lumMod val="75000"/>
                    <a:lumOff val="25000"/>
                  </a:schemeClr>
                </a:solidFill>
                <a:cs typeface="Arial" pitchFamily="34" charset="0"/>
              </a:rPr>
              <a:t>Quairading Lake (Australia</a:t>
            </a:r>
            <a:r>
              <a:rPr lang="tr-TR"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18390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634" y="5686696"/>
            <a:ext cx="1224996" cy="1171303"/>
          </a:xfrm>
          <a:prstGeom prst="rect">
            <a:avLst/>
          </a:prstGeom>
        </p:spPr>
      </p:pic>
      <p:sp>
        <p:nvSpPr>
          <p:cNvPr id="2" name="Dikdörtgen 1"/>
          <p:cNvSpPr/>
          <p:nvPr/>
        </p:nvSpPr>
        <p:spPr>
          <a:xfrm>
            <a:off x="1" y="0"/>
            <a:ext cx="4519748" cy="6740307"/>
          </a:xfrm>
          <a:prstGeom prst="rect">
            <a:avLst/>
          </a:prstGeom>
        </p:spPr>
        <p:txBody>
          <a:bodyPr wrap="square">
            <a:spAutoFit/>
          </a:bodyPr>
          <a:lstStyle/>
          <a:p>
            <a:pPr algn="just">
              <a:lnSpc>
                <a:spcPct val="150000"/>
              </a:lnSpc>
            </a:pPr>
            <a:r>
              <a:rPr lang="en-US" sz="1200" dirty="0">
                <a:latin typeface="Palatino Linotype" panose="02040502050505030304" pitchFamily="18" charset="0"/>
              </a:rPr>
              <a:t>They are egg-shaped in terms of cell formation, and depending on growth conditions and light intensity, they vary in length from 5 µm to 25 µm and in width from 3 µm to 13 µm. </a:t>
            </a:r>
            <a:r>
              <a:rPr lang="en-US" sz="1200" i="1" dirty="0">
                <a:latin typeface="Palatino Linotype" panose="02040502050505030304" pitchFamily="18" charset="0"/>
              </a:rPr>
              <a:t>D. salina</a:t>
            </a:r>
            <a:r>
              <a:rPr lang="en-US" sz="1200" dirty="0">
                <a:latin typeface="Palatino Linotype" panose="02040502050505030304" pitchFamily="18" charset="0"/>
              </a:rPr>
              <a:t> cells have organelles such as nucleus, membrane, mitochondria, vacuoles, and </a:t>
            </a:r>
            <a:r>
              <a:rPr lang="en-US" sz="1200" dirty="0" err="1">
                <a:latin typeface="Palatino Linotype" panose="02040502050505030304" pitchFamily="18" charset="0"/>
              </a:rPr>
              <a:t>golgi</a:t>
            </a:r>
            <a:r>
              <a:rPr lang="en-US" sz="1200" dirty="0">
                <a:latin typeface="Palatino Linotype" panose="02040502050505030304" pitchFamily="18" charset="0"/>
              </a:rPr>
              <a:t>. In addition to chlorophyll A and B, carotene A and B, </a:t>
            </a:r>
            <a:r>
              <a:rPr lang="en-US" sz="1200" dirty="0" err="1">
                <a:latin typeface="Palatino Linotype" panose="02040502050505030304" pitchFamily="18" charset="0"/>
              </a:rPr>
              <a:t>neoxanthin</a:t>
            </a:r>
            <a:r>
              <a:rPr lang="en-US" sz="1200" dirty="0">
                <a:latin typeface="Palatino Linotype" panose="02040502050505030304" pitchFamily="18" charset="0"/>
              </a:rPr>
              <a:t>, </a:t>
            </a:r>
            <a:r>
              <a:rPr lang="en-US" sz="1200" dirty="0" err="1">
                <a:latin typeface="Palatino Linotype" panose="02040502050505030304" pitchFamily="18" charset="0"/>
              </a:rPr>
              <a:t>kemanantin</a:t>
            </a:r>
            <a:r>
              <a:rPr lang="en-US" sz="1200" dirty="0">
                <a:latin typeface="Palatino Linotype" panose="02040502050505030304" pitchFamily="18" charset="0"/>
              </a:rPr>
              <a:t>, lutein, and useful carotenoid pigments similar to </a:t>
            </a:r>
            <a:r>
              <a:rPr lang="en-US" sz="1200" dirty="0" err="1">
                <a:latin typeface="Palatino Linotype" panose="02040502050505030304" pitchFamily="18" charset="0"/>
              </a:rPr>
              <a:t>zeaxanthin</a:t>
            </a:r>
            <a:r>
              <a:rPr lang="en-US" sz="1200" dirty="0">
                <a:latin typeface="Palatino Linotype" panose="02040502050505030304" pitchFamily="18" charset="0"/>
              </a:rPr>
              <a:t> are involved among the intracellular compounds of </a:t>
            </a:r>
            <a:r>
              <a:rPr lang="en-US" sz="1200" i="1" dirty="0">
                <a:latin typeface="Palatino Linotype" panose="02040502050505030304" pitchFamily="18" charset="0"/>
              </a:rPr>
              <a:t>D. salina</a:t>
            </a:r>
            <a:r>
              <a:rPr lang="en-US" sz="1200" dirty="0">
                <a:latin typeface="Palatino Linotype" panose="02040502050505030304" pitchFamily="18" charset="0"/>
              </a:rPr>
              <a:t> species [23,24]. </a:t>
            </a:r>
            <a:r>
              <a:rPr lang="en-US" sz="1200" i="1" dirty="0">
                <a:latin typeface="Palatino Linotype" panose="02040502050505030304" pitchFamily="18" charset="0"/>
              </a:rPr>
              <a:t>D. salina</a:t>
            </a:r>
            <a:r>
              <a:rPr lang="en-US" sz="1200" dirty="0">
                <a:latin typeface="Palatino Linotype" panose="02040502050505030304" pitchFamily="18" charset="0"/>
              </a:rPr>
              <a:t> microalgae species are essential as phytoplankton, especially in saltwater, marshes and wetlands. These species can live at a salt concentration of about 35% and are known as salt-tolerant green algae. In addition to the exceptional adaptation of most </a:t>
            </a:r>
            <a:r>
              <a:rPr lang="en-US" sz="1200" i="1" dirty="0">
                <a:latin typeface="Palatino Linotype" panose="02040502050505030304" pitchFamily="18" charset="0"/>
              </a:rPr>
              <a:t>D. salina</a:t>
            </a:r>
            <a:r>
              <a:rPr lang="en-US" sz="1200" dirty="0">
                <a:latin typeface="Palatino Linotype" panose="02040502050505030304" pitchFamily="18" charset="0"/>
              </a:rPr>
              <a:t> species to saline environments, </a:t>
            </a:r>
            <a:r>
              <a:rPr lang="en-US" sz="1200" i="1" dirty="0">
                <a:latin typeface="Palatino Linotype" panose="02040502050505030304" pitchFamily="18" charset="0"/>
              </a:rPr>
              <a:t>D. </a:t>
            </a:r>
            <a:r>
              <a:rPr lang="en-US" sz="1200" i="1" dirty="0" err="1">
                <a:latin typeface="Palatino Linotype" panose="02040502050505030304" pitchFamily="18" charset="0"/>
              </a:rPr>
              <a:t>acidophila</a:t>
            </a:r>
            <a:r>
              <a:rPr lang="en-US" sz="1200" dirty="0">
                <a:latin typeface="Palatino Linotype" panose="02040502050505030304" pitchFamily="18" charset="0"/>
              </a:rPr>
              <a:t> species can grow in a highly acidic environment (pH=0-1) [25,26]. </a:t>
            </a:r>
            <a:r>
              <a:rPr lang="en-US" sz="1200" i="1" dirty="0">
                <a:latin typeface="Palatino Linotype" panose="02040502050505030304" pitchFamily="18" charset="0"/>
              </a:rPr>
              <a:t>D. salina</a:t>
            </a:r>
            <a:r>
              <a:rPr lang="en-US" sz="1200" dirty="0">
                <a:latin typeface="Palatino Linotype" panose="02040502050505030304" pitchFamily="18" charset="0"/>
              </a:rPr>
              <a:t> </a:t>
            </a:r>
            <a:r>
              <a:rPr lang="en-US" sz="1200" dirty="0" err="1">
                <a:latin typeface="Palatino Linotype" panose="02040502050505030304" pitchFamily="18" charset="0"/>
              </a:rPr>
              <a:t>antarctica</a:t>
            </a:r>
            <a:r>
              <a:rPr lang="en-US" sz="1200" dirty="0">
                <a:latin typeface="Palatino Linotype" panose="02040502050505030304" pitchFamily="18" charset="0"/>
              </a:rPr>
              <a:t> species can grow at temperatures below 0°C, and </a:t>
            </a:r>
            <a:r>
              <a:rPr lang="en-US" sz="1200" i="1" dirty="0">
                <a:latin typeface="Palatino Linotype" panose="02040502050505030304" pitchFamily="18" charset="0"/>
              </a:rPr>
              <a:t>D. salina</a:t>
            </a:r>
            <a:r>
              <a:rPr lang="en-US" sz="1200" dirty="0">
                <a:latin typeface="Palatino Linotype" panose="02040502050505030304" pitchFamily="18" charset="0"/>
              </a:rPr>
              <a:t> species can tolerate the exposure to high-intensity light [19]. These species have a higher tolerance to oil-fuel contamination compared to other planktonic algae [27]. Chemical compositions of the </a:t>
            </a:r>
            <a:r>
              <a:rPr lang="en-US" sz="1200" i="1" dirty="0">
                <a:latin typeface="Palatino Linotype" panose="02040502050505030304" pitchFamily="18" charset="0"/>
              </a:rPr>
              <a:t>D. salina</a:t>
            </a:r>
            <a:r>
              <a:rPr lang="en-US" sz="1200" dirty="0">
                <a:latin typeface="Palatino Linotype" panose="02040502050505030304" pitchFamily="18" charset="0"/>
              </a:rPr>
              <a:t> microalgae species in terms of natural and commercial are given in Table 1. As indicated in Table 1, natural </a:t>
            </a:r>
            <a:r>
              <a:rPr lang="en-US" sz="1200" i="1" dirty="0">
                <a:latin typeface="Palatino Linotype" panose="02040502050505030304" pitchFamily="18" charset="0"/>
              </a:rPr>
              <a:t>D. salina</a:t>
            </a:r>
            <a:r>
              <a:rPr lang="en-US" sz="1200" dirty="0">
                <a:latin typeface="Palatino Linotype" panose="02040502050505030304" pitchFamily="18" charset="0"/>
              </a:rPr>
              <a:t> contains 6.63% moisture and 48.74% ash. Carbohydrates are the main component with a ratio of 25.31%, and this is followed by proteins with 10.03%, carotenoids with 3.46%, and lipids with 3.49% [28-30].</a:t>
            </a:r>
            <a:endParaRPr lang="en-US" altLang="ko-KR" sz="1200" dirty="0">
              <a:solidFill>
                <a:schemeClr val="tx1">
                  <a:lumMod val="75000"/>
                  <a:lumOff val="25000"/>
                </a:schemeClr>
              </a:solidFill>
              <a:latin typeface="Palatino Linotype" panose="02040502050505030304" pitchFamily="18" charset="0"/>
              <a:cs typeface="Arial"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864653699"/>
              </p:ext>
            </p:extLst>
          </p:nvPr>
        </p:nvGraphicFramePr>
        <p:xfrm>
          <a:off x="4560379" y="714622"/>
          <a:ext cx="4583621" cy="4398450"/>
        </p:xfrm>
        <a:graphic>
          <a:graphicData uri="http://schemas.openxmlformats.org/drawingml/2006/table">
            <a:tbl>
              <a:tblPr firstRow="1" firstCol="1" bandRow="1">
                <a:tableStyleId>{5C22544A-7EE6-4342-B048-85BDC9FD1C3A}</a:tableStyleId>
              </a:tblPr>
              <a:tblGrid>
                <a:gridCol w="1178924">
                  <a:extLst>
                    <a:ext uri="{9D8B030D-6E8A-4147-A177-3AD203B41FA5}">
                      <a16:colId xmlns:a16="http://schemas.microsoft.com/office/drawing/2014/main" val="532035136"/>
                    </a:ext>
                  </a:extLst>
                </a:gridCol>
                <a:gridCol w="635371">
                  <a:extLst>
                    <a:ext uri="{9D8B030D-6E8A-4147-A177-3AD203B41FA5}">
                      <a16:colId xmlns:a16="http://schemas.microsoft.com/office/drawing/2014/main" val="2476708548"/>
                    </a:ext>
                  </a:extLst>
                </a:gridCol>
                <a:gridCol w="1612828">
                  <a:extLst>
                    <a:ext uri="{9D8B030D-6E8A-4147-A177-3AD203B41FA5}">
                      <a16:colId xmlns:a16="http://schemas.microsoft.com/office/drawing/2014/main" val="3586025083"/>
                    </a:ext>
                  </a:extLst>
                </a:gridCol>
                <a:gridCol w="1156498">
                  <a:extLst>
                    <a:ext uri="{9D8B030D-6E8A-4147-A177-3AD203B41FA5}">
                      <a16:colId xmlns:a16="http://schemas.microsoft.com/office/drawing/2014/main" val="519631886"/>
                    </a:ext>
                  </a:extLst>
                </a:gridCol>
              </a:tblGrid>
              <a:tr h="288697">
                <a:tc gridSpan="2">
                  <a:txBody>
                    <a:bodyPr/>
                    <a:lstStyle/>
                    <a:p>
                      <a:pPr algn="just">
                        <a:lnSpc>
                          <a:spcPct val="150000"/>
                        </a:lnSpc>
                        <a:spcAft>
                          <a:spcPts val="0"/>
                        </a:spcAft>
                      </a:pPr>
                      <a:r>
                        <a:rPr lang="en-US" sz="1050" dirty="0" smtClean="0">
                          <a:effectLst/>
                          <a:latin typeface="Palatino Linotype" panose="02040502050505030304" pitchFamily="18" charset="0"/>
                        </a:rPr>
                        <a:t>Dunaliella salina natural composition</a:t>
                      </a:r>
                      <a:r>
                        <a:rPr lang="tr-TR" sz="1050" dirty="0" smtClean="0">
                          <a:effectLst/>
                          <a:latin typeface="Palatino Linotype" panose="02040502050505030304" pitchFamily="18" charset="0"/>
                        </a:rPr>
                        <a:t> </a:t>
                      </a:r>
                      <a:r>
                        <a:rPr lang="en-US" sz="1050" dirty="0" smtClean="0">
                          <a:effectLst/>
                          <a:latin typeface="Palatino Linotype" panose="02040502050505030304" pitchFamily="18" charset="0"/>
                        </a:rPr>
                        <a:t>(%)</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hMerge="1">
                  <a:txBody>
                    <a:bodyPr/>
                    <a:lstStyle/>
                    <a:p>
                      <a:endParaRPr lang="tr-TR"/>
                    </a:p>
                  </a:txBody>
                  <a:tcPr/>
                </a:tc>
                <a:tc gridSpan="2">
                  <a:txBody>
                    <a:bodyPr/>
                    <a:lstStyle/>
                    <a:p>
                      <a:pPr algn="just">
                        <a:lnSpc>
                          <a:spcPct val="150000"/>
                        </a:lnSpc>
                        <a:spcAft>
                          <a:spcPts val="0"/>
                        </a:spcAft>
                      </a:pPr>
                      <a:r>
                        <a:rPr lang="it-IT" sz="1050" dirty="0" smtClean="0">
                          <a:effectLst/>
                          <a:latin typeface="Palatino Linotype" panose="02040502050505030304" pitchFamily="18" charset="0"/>
                        </a:rPr>
                        <a:t>Dunaliella salina commercial composition </a:t>
                      </a:r>
                      <a:r>
                        <a:rPr lang="it-IT" sz="800" dirty="0" smtClean="0">
                          <a:effectLst/>
                          <a:latin typeface="Palatino Linotype" panose="02040502050505030304" pitchFamily="18" charset="0"/>
                        </a:rPr>
                        <a:t>(powder form) (%)</a:t>
                      </a:r>
                      <a:endParaRPr lang="tr-TR" sz="105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1496222652"/>
                  </a:ext>
                </a:extLst>
              </a:tr>
              <a:tr h="247821">
                <a:tc>
                  <a:txBody>
                    <a:bodyPr/>
                    <a:lstStyle/>
                    <a:p>
                      <a:pPr algn="just">
                        <a:lnSpc>
                          <a:spcPct val="150000"/>
                        </a:lnSpc>
                        <a:spcAft>
                          <a:spcPts val="0"/>
                        </a:spcAft>
                      </a:pPr>
                      <a:r>
                        <a:rPr lang="en-US" sz="1050">
                          <a:effectLst/>
                          <a:latin typeface="Palatino Linotype" panose="02040502050505030304" pitchFamily="18" charset="0"/>
                        </a:rPr>
                        <a:t>Humidity</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6.63</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Proteins</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36.4</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73309798"/>
                  </a:ext>
                </a:extLst>
              </a:tr>
              <a:tr h="247821">
                <a:tc>
                  <a:txBody>
                    <a:bodyPr/>
                    <a:lstStyle/>
                    <a:p>
                      <a:pPr algn="just">
                        <a:lnSpc>
                          <a:spcPct val="150000"/>
                        </a:lnSpc>
                        <a:spcAft>
                          <a:spcPts val="0"/>
                        </a:spcAft>
                      </a:pPr>
                      <a:r>
                        <a:rPr lang="en-US" sz="1050" dirty="0">
                          <a:effectLst/>
                          <a:latin typeface="Palatino Linotype" panose="02040502050505030304" pitchFamily="18" charset="0"/>
                        </a:rPr>
                        <a:t>Ash</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48.74</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Carbohdyrates</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33.0</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0435672"/>
                  </a:ext>
                </a:extLst>
              </a:tr>
              <a:tr h="247821">
                <a:tc>
                  <a:txBody>
                    <a:bodyPr/>
                    <a:lstStyle/>
                    <a:p>
                      <a:pPr algn="just">
                        <a:lnSpc>
                          <a:spcPct val="150000"/>
                        </a:lnSpc>
                        <a:spcAft>
                          <a:spcPts val="0"/>
                        </a:spcAft>
                      </a:pPr>
                      <a:r>
                        <a:rPr lang="en-US" sz="1050">
                          <a:effectLst/>
                          <a:latin typeface="Palatino Linotype" panose="02040502050505030304" pitchFamily="18" charset="0"/>
                        </a:rPr>
                        <a:t>Proteins</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10.03</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Lipids</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7.8</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9770909"/>
                  </a:ext>
                </a:extLst>
              </a:tr>
              <a:tr h="247821">
                <a:tc>
                  <a:txBody>
                    <a:bodyPr/>
                    <a:lstStyle/>
                    <a:p>
                      <a:pPr algn="just">
                        <a:lnSpc>
                          <a:spcPct val="150000"/>
                        </a:lnSpc>
                        <a:spcAft>
                          <a:spcPts val="0"/>
                        </a:spcAft>
                      </a:pPr>
                      <a:r>
                        <a:rPr lang="en-US" sz="1050">
                          <a:effectLst/>
                          <a:latin typeface="Palatino Linotype" panose="02040502050505030304" pitchFamily="18" charset="0"/>
                        </a:rPr>
                        <a:t>Carbohdyrates</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25.31</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err="1">
                          <a:effectLst/>
                          <a:latin typeface="Palatino Linotype" panose="02040502050505030304" pitchFamily="18" charset="0"/>
                        </a:rPr>
                        <a:t>Caroteonids</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4.5</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39219013"/>
                  </a:ext>
                </a:extLst>
              </a:tr>
              <a:tr h="247821">
                <a:tc>
                  <a:txBody>
                    <a:bodyPr/>
                    <a:lstStyle/>
                    <a:p>
                      <a:pPr algn="just">
                        <a:lnSpc>
                          <a:spcPct val="150000"/>
                        </a:lnSpc>
                        <a:spcAft>
                          <a:spcPts val="0"/>
                        </a:spcAft>
                      </a:pPr>
                      <a:r>
                        <a:rPr lang="en-US" sz="1050">
                          <a:effectLst/>
                          <a:latin typeface="Palatino Linotype" panose="02040502050505030304" pitchFamily="18" charset="0"/>
                        </a:rPr>
                        <a:t>Lipids</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3.49</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Nucleic acid</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7.7</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0699526"/>
                  </a:ext>
                </a:extLst>
              </a:tr>
              <a:tr h="247821">
                <a:tc>
                  <a:txBody>
                    <a:bodyPr/>
                    <a:lstStyle/>
                    <a:p>
                      <a:pPr algn="just">
                        <a:lnSpc>
                          <a:spcPct val="150000"/>
                        </a:lnSpc>
                        <a:spcAft>
                          <a:spcPts val="0"/>
                        </a:spcAft>
                      </a:pPr>
                      <a:r>
                        <a:rPr lang="en-US" sz="1050">
                          <a:effectLst/>
                          <a:latin typeface="Palatino Linotype" panose="02040502050505030304" pitchFamily="18" charset="0"/>
                        </a:rPr>
                        <a:t>Caroteonids</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3.46</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err="1">
                          <a:effectLst/>
                          <a:latin typeface="Palatino Linotype" panose="02040502050505030304" pitchFamily="18" charset="0"/>
                        </a:rPr>
                        <a:t>Chlophyll</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5.0</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62628898"/>
                  </a:ext>
                </a:extLst>
              </a:tr>
              <a:tr h="247821">
                <a:tc>
                  <a:txBody>
                    <a:bodyPr/>
                    <a:lstStyle/>
                    <a:p>
                      <a:pPr algn="just">
                        <a:lnSpc>
                          <a:spcPct val="150000"/>
                        </a:lnSpc>
                        <a:spcAft>
                          <a:spcPts val="0"/>
                        </a:spcAft>
                      </a:pPr>
                      <a:r>
                        <a:rPr lang="en-US" sz="1050">
                          <a:effectLst/>
                          <a:latin typeface="Palatino Linotype" panose="02040502050505030304" pitchFamily="18" charset="0"/>
                          <a:sym typeface="Symbol" panose="05050102010706020507" pitchFamily="18" charset="2"/>
                        </a:rPr>
                        <a:t></a:t>
                      </a:r>
                      <a:r>
                        <a:rPr lang="en-US" sz="1050">
                          <a:effectLst/>
                          <a:latin typeface="Palatino Linotype" panose="02040502050505030304" pitchFamily="18" charset="0"/>
                        </a:rPr>
                        <a:t>SFAs (mg/100 g dry)</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1532.68 </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Ascorbic acid (mg/100 g)</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102</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43046641"/>
                  </a:ext>
                </a:extLst>
              </a:tr>
              <a:tr h="247821">
                <a:tc>
                  <a:txBody>
                    <a:bodyPr/>
                    <a:lstStyle/>
                    <a:p>
                      <a:pPr algn="just">
                        <a:lnSpc>
                          <a:spcPct val="150000"/>
                        </a:lnSpc>
                        <a:spcAft>
                          <a:spcPts val="0"/>
                        </a:spcAft>
                      </a:pPr>
                      <a:r>
                        <a:rPr lang="en-US" sz="1050">
                          <a:effectLst/>
                          <a:latin typeface="Palatino Linotype" panose="02040502050505030304" pitchFamily="18" charset="0"/>
                          <a:sym typeface="Symbol" panose="05050102010706020507" pitchFamily="18" charset="2"/>
                        </a:rPr>
                        <a:t></a:t>
                      </a:r>
                      <a:r>
                        <a:rPr lang="en-US" sz="1050">
                          <a:effectLst/>
                          <a:latin typeface="Palatino Linotype" panose="02040502050505030304" pitchFamily="18" charset="0"/>
                        </a:rPr>
                        <a:t>MUFAs (mg/100 g dry)</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567.56</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err="1">
                          <a:effectLst/>
                          <a:latin typeface="Palatino Linotype" panose="02040502050505030304" pitchFamily="18" charset="0"/>
                        </a:rPr>
                        <a:t>Potasium</a:t>
                      </a:r>
                      <a:r>
                        <a:rPr lang="en-US" sz="1050" dirty="0">
                          <a:effectLst/>
                          <a:latin typeface="Palatino Linotype" panose="02040502050505030304" pitchFamily="18" charset="0"/>
                        </a:rPr>
                        <a:t> (mg/100 g)</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432</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0194170"/>
                  </a:ext>
                </a:extLst>
              </a:tr>
              <a:tr h="247821">
                <a:tc>
                  <a:txBody>
                    <a:bodyPr/>
                    <a:lstStyle/>
                    <a:p>
                      <a:pPr algn="just">
                        <a:lnSpc>
                          <a:spcPct val="150000"/>
                        </a:lnSpc>
                        <a:spcAft>
                          <a:spcPts val="0"/>
                        </a:spcAft>
                      </a:pPr>
                      <a:r>
                        <a:rPr lang="en-US" sz="1050">
                          <a:effectLst/>
                          <a:latin typeface="Palatino Linotype" panose="02040502050505030304" pitchFamily="18" charset="0"/>
                          <a:sym typeface="Symbol" panose="05050102010706020507" pitchFamily="18" charset="2"/>
                        </a:rPr>
                        <a:t></a:t>
                      </a:r>
                      <a:r>
                        <a:rPr lang="en-US" sz="1050">
                          <a:effectLst/>
                          <a:latin typeface="Palatino Linotype" panose="02040502050505030304" pitchFamily="18" charset="0"/>
                        </a:rPr>
                        <a:t>PUFAs (mg/100 g dry)</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1055.97</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Sodium (mg/100 g)</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35.4</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9144873"/>
                  </a:ext>
                </a:extLst>
              </a:tr>
              <a:tr h="247821">
                <a:tc>
                  <a:txBody>
                    <a:bodyPr/>
                    <a:lstStyle/>
                    <a:p>
                      <a:pPr algn="just">
                        <a:lnSpc>
                          <a:spcPct val="150000"/>
                        </a:lnSpc>
                        <a:spcAft>
                          <a:spcPts val="0"/>
                        </a:spcAft>
                      </a:pPr>
                      <a:r>
                        <a:rPr lang="en-US" sz="1050">
                          <a:effectLst/>
                          <a:latin typeface="Palatino Linotype" panose="02040502050505030304" pitchFamily="18" charset="0"/>
                        </a:rPr>
                        <a:t>Histidine </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2.6</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Calcium (mg/100 g)</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210</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6373554"/>
                  </a:ext>
                </a:extLst>
              </a:tr>
              <a:tr h="247821">
                <a:tc>
                  <a:txBody>
                    <a:bodyPr/>
                    <a:lstStyle/>
                    <a:p>
                      <a:pPr algn="just">
                        <a:lnSpc>
                          <a:spcPct val="150000"/>
                        </a:lnSpc>
                        <a:spcAft>
                          <a:spcPts val="0"/>
                        </a:spcAft>
                      </a:pPr>
                      <a:r>
                        <a:rPr lang="en-US" sz="1050">
                          <a:effectLst/>
                          <a:latin typeface="Palatino Linotype" panose="02040502050505030304" pitchFamily="18" charset="0"/>
                        </a:rPr>
                        <a:t>Phenylalanine</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11.5</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Magnesium (mg/100 g)</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137</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41414419"/>
                  </a:ext>
                </a:extLst>
              </a:tr>
              <a:tr h="247821">
                <a:tc>
                  <a:txBody>
                    <a:bodyPr/>
                    <a:lstStyle/>
                    <a:p>
                      <a:pPr algn="just">
                        <a:lnSpc>
                          <a:spcPct val="150000"/>
                        </a:lnSpc>
                        <a:spcAft>
                          <a:spcPts val="0"/>
                        </a:spcAft>
                      </a:pPr>
                      <a:r>
                        <a:rPr lang="en-US" sz="1050">
                          <a:effectLst/>
                          <a:latin typeface="Palatino Linotype" panose="02040502050505030304" pitchFamily="18" charset="0"/>
                        </a:rPr>
                        <a:t>Trytophan</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2.6</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Phosphorus (mg/100 g)</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158</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9701756"/>
                  </a:ext>
                </a:extLst>
              </a:tr>
              <a:tr h="247821">
                <a:tc>
                  <a:txBody>
                    <a:bodyPr/>
                    <a:lstStyle/>
                    <a:p>
                      <a:pPr algn="just">
                        <a:lnSpc>
                          <a:spcPct val="150000"/>
                        </a:lnSpc>
                        <a:spcAft>
                          <a:spcPts val="0"/>
                        </a:spcAft>
                      </a:pPr>
                      <a:r>
                        <a:rPr lang="en-US" sz="1050">
                          <a:effectLst/>
                          <a:latin typeface="Palatino Linotype" panose="02040502050505030304" pitchFamily="18" charset="0"/>
                        </a:rPr>
                        <a:t>Leucine</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a:effectLst/>
                          <a:latin typeface="Palatino Linotype" panose="02040502050505030304" pitchFamily="18" charset="0"/>
                        </a:rPr>
                        <a:t>7.3</a:t>
                      </a:r>
                      <a:endParaRPr lang="tr-TR" sz="140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Iron (mg/100 g)</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n-US" sz="1050" dirty="0">
                          <a:effectLst/>
                          <a:latin typeface="Palatino Linotype" panose="02040502050505030304" pitchFamily="18" charset="0"/>
                        </a:rPr>
                        <a:t>4.5</a:t>
                      </a:r>
                      <a:endParaRPr lang="tr-TR" sz="1400" dirty="0">
                        <a:solidFill>
                          <a:srgbClr val="000000"/>
                        </a:solidFill>
                        <a:effectLst/>
                        <a:latin typeface="Palatino Linotype" panose="0204050205050503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4043991"/>
                  </a:ext>
                </a:extLst>
              </a:tr>
            </a:tbl>
          </a:graphicData>
        </a:graphic>
      </p:graphicFrame>
      <p:sp>
        <p:nvSpPr>
          <p:cNvPr id="8" name="Rectangle 5"/>
          <p:cNvSpPr>
            <a:spLocks noChangeArrowheads="1"/>
          </p:cNvSpPr>
          <p:nvPr/>
        </p:nvSpPr>
        <p:spPr bwMode="auto">
          <a:xfrm>
            <a:off x="4737854" y="129847"/>
            <a:ext cx="42668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tr-TR" sz="1600" b="1" i="0" u="none" strike="noStrike" cap="none" normalizeH="0" baseline="0" dirty="0" smtClean="0">
                <a:ln>
                  <a:noFill/>
                </a:ln>
                <a:solidFill>
                  <a:schemeClr val="tx1">
                    <a:lumMod val="65000"/>
                    <a:lumOff val="35000"/>
                  </a:schemeClr>
                </a:solidFill>
                <a:effectLst/>
                <a:latin typeface="Palatino Linotype" panose="02040502050505030304" pitchFamily="18" charset="0"/>
              </a:rPr>
              <a:t>Table 1.</a:t>
            </a:r>
            <a:r>
              <a:rPr kumimoji="0" lang="en-US" altLang="tr-TR" sz="1600" b="0" i="0" u="none" strike="noStrike" cap="none" normalizeH="0" baseline="0" dirty="0" smtClean="0">
                <a:ln>
                  <a:noFill/>
                </a:ln>
                <a:solidFill>
                  <a:schemeClr val="tx1">
                    <a:lumMod val="65000"/>
                    <a:lumOff val="35000"/>
                  </a:schemeClr>
                </a:solidFill>
                <a:effectLst/>
                <a:latin typeface="Palatino Linotype" panose="02040502050505030304" pitchFamily="18" charset="0"/>
              </a:rPr>
              <a:t> </a:t>
            </a:r>
            <a:r>
              <a:rPr lang="en-US" altLang="tr-TR" sz="1600" i="1" dirty="0">
                <a:solidFill>
                  <a:schemeClr val="tx1">
                    <a:lumMod val="65000"/>
                    <a:lumOff val="35000"/>
                  </a:schemeClr>
                </a:solidFill>
                <a:latin typeface="Palatino Linotype" panose="02040502050505030304" pitchFamily="18" charset="0"/>
              </a:rPr>
              <a:t>Natural and commercial chemical properties of Dunaliella salina</a:t>
            </a:r>
            <a:endParaRPr kumimoji="0" lang="tr-TR" altLang="tr-TR" sz="1600" b="0" i="0" u="none" strike="noStrike" cap="none" normalizeH="0" baseline="0" dirty="0" smtClean="0">
              <a:ln>
                <a:noFill/>
              </a:ln>
              <a:solidFill>
                <a:schemeClr val="tx1">
                  <a:lumMod val="65000"/>
                  <a:lumOff val="35000"/>
                </a:schemeClr>
              </a:solidFill>
              <a:effectLst/>
              <a:latin typeface="Palatino Linotype" panose="02040502050505030304" pitchFamily="18" charset="0"/>
            </a:endParaRPr>
          </a:p>
        </p:txBody>
      </p:sp>
      <p:sp>
        <p:nvSpPr>
          <p:cNvPr id="9" name="Dikdörtgen 8"/>
          <p:cNvSpPr/>
          <p:nvPr/>
        </p:nvSpPr>
        <p:spPr>
          <a:xfrm>
            <a:off x="4519749" y="5104865"/>
            <a:ext cx="4624251" cy="369332"/>
          </a:xfrm>
          <a:prstGeom prst="rect">
            <a:avLst/>
          </a:prstGeom>
        </p:spPr>
        <p:txBody>
          <a:bodyPr wrap="square">
            <a:spAutoFit/>
          </a:bodyPr>
          <a:lstStyle/>
          <a:p>
            <a:pPr algn="ctr"/>
            <a:r>
              <a:rPr lang="tr-TR" sz="900" b="1" dirty="0" err="1" smtClean="0">
                <a:solidFill>
                  <a:schemeClr val="tx1">
                    <a:lumMod val="65000"/>
                    <a:lumOff val="35000"/>
                  </a:schemeClr>
                </a:solidFill>
                <a:latin typeface="Palatino Linotype" panose="02040502050505030304" pitchFamily="18" charset="0"/>
              </a:rPr>
              <a:t>SFAs</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saturated</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fatty</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acids</a:t>
            </a:r>
            <a:r>
              <a:rPr lang="tr-TR" sz="900" b="1" dirty="0">
                <a:solidFill>
                  <a:schemeClr val="tx1">
                    <a:lumMod val="65000"/>
                    <a:lumOff val="35000"/>
                  </a:schemeClr>
                </a:solidFill>
                <a:latin typeface="Palatino Linotype" panose="02040502050505030304" pitchFamily="18" charset="0"/>
              </a:rPr>
              <a:t>; </a:t>
            </a:r>
            <a:r>
              <a:rPr lang="tr-TR" sz="900" b="1" dirty="0" err="1" smtClean="0">
                <a:solidFill>
                  <a:schemeClr val="tx1">
                    <a:lumMod val="65000"/>
                    <a:lumOff val="35000"/>
                  </a:schemeClr>
                </a:solidFill>
                <a:latin typeface="Palatino Linotype" panose="02040502050505030304" pitchFamily="18" charset="0"/>
              </a:rPr>
              <a:t>MUFAs</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monosaturated</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fatty</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acids</a:t>
            </a:r>
            <a:r>
              <a:rPr lang="tr-TR" sz="900" b="1" dirty="0">
                <a:solidFill>
                  <a:schemeClr val="tx1">
                    <a:lumMod val="65000"/>
                    <a:lumOff val="35000"/>
                  </a:schemeClr>
                </a:solidFill>
                <a:latin typeface="Palatino Linotype" panose="02040502050505030304" pitchFamily="18" charset="0"/>
              </a:rPr>
              <a:t>; </a:t>
            </a:r>
            <a:r>
              <a:rPr lang="tr-TR" sz="900" b="1" dirty="0" err="1" smtClean="0">
                <a:solidFill>
                  <a:schemeClr val="tx1">
                    <a:lumMod val="65000"/>
                    <a:lumOff val="35000"/>
                  </a:schemeClr>
                </a:solidFill>
                <a:latin typeface="Palatino Linotype" panose="02040502050505030304" pitchFamily="18" charset="0"/>
              </a:rPr>
              <a:t>PUFAs</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polyunsaturated</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fatty</a:t>
            </a:r>
            <a:r>
              <a:rPr lang="tr-TR" sz="900" b="1" dirty="0">
                <a:solidFill>
                  <a:schemeClr val="tx1">
                    <a:lumMod val="65000"/>
                    <a:lumOff val="35000"/>
                  </a:schemeClr>
                </a:solidFill>
                <a:latin typeface="Palatino Linotype" panose="02040502050505030304" pitchFamily="18" charset="0"/>
              </a:rPr>
              <a:t> </a:t>
            </a:r>
            <a:r>
              <a:rPr lang="tr-TR" sz="900" b="1" dirty="0" err="1">
                <a:solidFill>
                  <a:schemeClr val="tx1">
                    <a:lumMod val="65000"/>
                    <a:lumOff val="35000"/>
                  </a:schemeClr>
                </a:solidFill>
                <a:latin typeface="Palatino Linotype" panose="02040502050505030304" pitchFamily="18" charset="0"/>
              </a:rPr>
              <a:t>acids</a:t>
            </a:r>
            <a:endParaRPr lang="tr-TR" sz="900" b="1" dirty="0">
              <a:solidFill>
                <a:schemeClr val="tx1">
                  <a:lumMod val="65000"/>
                  <a:lumOff val="35000"/>
                </a:schemeClr>
              </a:solidFill>
              <a:latin typeface="Palatino Linotype" panose="02040502050505030304" pitchFamily="18" charset="0"/>
            </a:endParaRPr>
          </a:p>
        </p:txBody>
      </p:sp>
      <p:pic>
        <p:nvPicPr>
          <p:cNvPr id="10" name="Resim 9"/>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4799691" y="5603253"/>
            <a:ext cx="1440000" cy="900000"/>
          </a:xfrm>
          <a:prstGeom prst="rect">
            <a:avLst/>
          </a:prstGeom>
        </p:spPr>
      </p:pic>
      <p:pic>
        <p:nvPicPr>
          <p:cNvPr id="12" name="Resim 11"/>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402804" y="5474197"/>
            <a:ext cx="1440000" cy="1158113"/>
          </a:xfrm>
          <a:prstGeom prst="rect">
            <a:avLst/>
          </a:prstGeom>
        </p:spPr>
      </p:pic>
    </p:spTree>
    <p:extLst>
      <p:ext uri="{BB962C8B-B14F-4D97-AF65-F5344CB8AC3E}">
        <p14:creationId xmlns:p14="http://schemas.microsoft.com/office/powerpoint/2010/main" val="239166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8" y="43882"/>
            <a:ext cx="8982221" cy="400110"/>
          </a:xfrm>
          <a:prstGeom prst="rect">
            <a:avLst/>
          </a:prstGeom>
          <a:noFill/>
        </p:spPr>
        <p:txBody>
          <a:bodyPr wrap="square" rtlCol="0">
            <a:spAutoFit/>
          </a:bodyPr>
          <a:lstStyle/>
          <a:p>
            <a:r>
              <a:rPr lang="en-US" sz="2000" b="1" dirty="0">
                <a:latin typeface="Palatino Linotype" panose="02040502050505030304" pitchFamily="18" charset="0"/>
              </a:rPr>
              <a:t>Environmental </a:t>
            </a:r>
            <a:r>
              <a:rPr lang="en-US" sz="2000" b="1" dirty="0" smtClean="0">
                <a:latin typeface="Palatino Linotype" panose="02040502050505030304" pitchFamily="18" charset="0"/>
              </a:rPr>
              <a:t>applications</a:t>
            </a:r>
            <a:r>
              <a:rPr lang="tr-TR" sz="2000" b="1" dirty="0" smtClean="0">
                <a:latin typeface="Palatino Linotype" panose="02040502050505030304" pitchFamily="18" charset="0"/>
              </a:rPr>
              <a:t>: </a:t>
            </a:r>
            <a:r>
              <a:rPr lang="en-US" sz="2000" b="1" dirty="0" smtClean="0">
                <a:latin typeface="Palatino Linotype" panose="02040502050505030304" pitchFamily="18" charset="0"/>
              </a:rPr>
              <a:t>Use </a:t>
            </a:r>
            <a:r>
              <a:rPr lang="en-US" sz="2000" b="1" dirty="0">
                <a:latin typeface="Palatino Linotype" panose="02040502050505030304" pitchFamily="18" charset="0"/>
              </a:rPr>
              <a:t>in Wastewater Treatment</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Dikdörtgen 1"/>
          <p:cNvSpPr/>
          <p:nvPr/>
        </p:nvSpPr>
        <p:spPr>
          <a:xfrm>
            <a:off x="0" y="443992"/>
            <a:ext cx="8982221" cy="5050037"/>
          </a:xfrm>
          <a:prstGeom prst="rect">
            <a:avLst/>
          </a:prstGeom>
        </p:spPr>
        <p:txBody>
          <a:bodyPr wrap="square">
            <a:spAutoFit/>
          </a:bodyPr>
          <a:lstStyle/>
          <a:p>
            <a:pPr algn="just">
              <a:lnSpc>
                <a:spcPct val="150000"/>
              </a:lnSpc>
            </a:pPr>
            <a:r>
              <a:rPr lang="en-US" sz="1200" dirty="0">
                <a:solidFill>
                  <a:schemeClr val="tx1">
                    <a:lumMod val="65000"/>
                    <a:lumOff val="35000"/>
                  </a:schemeClr>
                </a:solidFill>
                <a:latin typeface="Palatino Linotype" panose="02040502050505030304" pitchFamily="18" charset="0"/>
              </a:rPr>
              <a:t>Physical, chemical, and biological processes applied in water and wastewater treatment cover separation of the specific groups of pollutants (heavy metals, dyes, etc.) from wastewater and discharging of them in forms that will cause less damage to the environment [31,32]. There are two important reasons for use of microalgae in wastewater treatment. The first is the oxygenation of the dissolved oxygen-poor wastewater pools thanks to the ability of microalgae to produce oxygen by photosynthesis. The second reason, on the other hand, is that microalgae can be used in the treatment of nitrogen and phosphate contaminated water due to the fact that they can multiply rapidly in waters with high organic content. In particular, they are very successful in biological wastewater treatment and removal of toxic pollutant groups [33,34]. The treatment of wastewater by using microalgae has been practiced for many years, and today bioremediation and phytoremediation studies have gathered speed [35,36]. The low cost of these systems and the inhibition of pathogenic organisms due to the antibacterial properties of some microalgae species provide a great advantage. In addition, they can act as disinfectants at high pH levels in wastewater treatment systems. Compared to other biological processes in wastewater treatment, the use of microalgae stands out with its advantages such as cost, low energy requirement, useful biomass production, low sludge formation, success in removing heavy metals, the ability to re-evaluate the resulting biomass and use it in biodiesel production, and the high purification efficiency. In recent years, microalgae are considered an attractive and innovative </a:t>
            </a:r>
            <a:r>
              <a:rPr lang="en-US" sz="1200" dirty="0" err="1">
                <a:solidFill>
                  <a:schemeClr val="tx1">
                    <a:lumMod val="65000"/>
                    <a:lumOff val="35000"/>
                  </a:schemeClr>
                </a:solidFill>
                <a:latin typeface="Palatino Linotype" panose="02040502050505030304" pitchFamily="18" charset="0"/>
              </a:rPr>
              <a:t>biosorbents</a:t>
            </a:r>
            <a:r>
              <a:rPr lang="en-US" sz="1200" dirty="0">
                <a:solidFill>
                  <a:schemeClr val="tx1">
                    <a:lumMod val="65000"/>
                    <a:lumOff val="35000"/>
                  </a:schemeClr>
                </a:solidFill>
                <a:latin typeface="Palatino Linotype" panose="02040502050505030304" pitchFamily="18" charset="0"/>
              </a:rPr>
              <a:t> for the biosorption process too. In particular, in the removal of heavy metals by biosorption, different types of microalgae, which are economical and environmentally friendly, are used instead of expensive </a:t>
            </a:r>
            <a:r>
              <a:rPr lang="en-US" sz="1200" dirty="0" err="1">
                <a:solidFill>
                  <a:schemeClr val="tx1">
                    <a:lumMod val="65000"/>
                    <a:lumOff val="35000"/>
                  </a:schemeClr>
                </a:solidFill>
                <a:latin typeface="Palatino Linotype" panose="02040502050505030304" pitchFamily="18" charset="0"/>
              </a:rPr>
              <a:t>biosorbents</a:t>
            </a:r>
            <a:r>
              <a:rPr lang="en-US" sz="1200" dirty="0">
                <a:solidFill>
                  <a:schemeClr val="tx1">
                    <a:lumMod val="65000"/>
                    <a:lumOff val="35000"/>
                  </a:schemeClr>
                </a:solidFill>
                <a:latin typeface="Palatino Linotype" panose="02040502050505030304" pitchFamily="18" charset="0"/>
              </a:rPr>
              <a:t> [37,38]. In addition, laboratory-scale studies are also carried out in membrane filtration and advanced oxidation systems [21]. Especially in areas where water is limited and in salty water environments, D. salina is also used in the desalination process [39].</a:t>
            </a:r>
          </a:p>
        </p:txBody>
      </p:sp>
    </p:spTree>
    <p:extLst>
      <p:ext uri="{BB962C8B-B14F-4D97-AF65-F5344CB8AC3E}">
        <p14:creationId xmlns:p14="http://schemas.microsoft.com/office/powerpoint/2010/main" val="27129943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3031</Words>
  <Application>Microsoft Office PowerPoint</Application>
  <PresentationFormat>Ekran Gösterisi (4:3)</PresentationFormat>
  <Paragraphs>160</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맑은 고딕</vt:lpstr>
      <vt:lpstr>Arial</vt:lpstr>
      <vt:lpstr>Calibri</vt:lpstr>
      <vt:lpstr>Calibri Light</vt:lpstr>
      <vt:lpstr>Palatino Linotype</vt:lpstr>
      <vt:lpstr>Symbol</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Hakan</cp:lastModifiedBy>
  <cp:revision>52</cp:revision>
  <dcterms:created xsi:type="dcterms:W3CDTF">2017-05-27T02:37:01Z</dcterms:created>
  <dcterms:modified xsi:type="dcterms:W3CDTF">2021-02-20T06:41:47Z</dcterms:modified>
</cp:coreProperties>
</file>