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8041"/>
    <a:srgbClr val="7FC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434" autoAdjust="0"/>
  </p:normalViewPr>
  <p:slideViewPr>
    <p:cSldViewPr snapToGrid="0">
      <p:cViewPr>
        <p:scale>
          <a:sx n="40" d="100"/>
          <a:sy n="40" d="100"/>
        </p:scale>
        <p:origin x="5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0CFF5-D973-4812-9D2D-549573FA5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997" y="5891626"/>
            <a:ext cx="18899981" cy="125332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CAA63C-21EC-4DA6-AE6E-E629E2395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18622A-73EF-44EA-B97C-AA6EC221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F114E8-08D9-430B-B1B8-57ACCB8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3B4778-97F7-4FBD-897E-23D2F38C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11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1D9CAE-65B3-4E2A-A85C-B05EC22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62EB71-3533-4000-B49A-1AC0D4D78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9385B-FA62-4B19-95DB-CF15282A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FC3357-3723-4EA2-B6EE-A6B1A0EF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89F3DE-325E-47CF-9831-F0054179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14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0749AA9-5061-4572-8CD3-EE4AF5390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053363-860B-4BD8-ABC6-8C2087065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8E4F3D-6C5A-4F65-9C65-C8E5A98F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B65D26-6AAF-4967-AB4C-0AD193B0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0E9CE9-E1C7-4AA3-9CAE-7BC7108D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5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2803C8-CCA6-4F0C-9AF6-900AE802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3F085F-1801-40F9-ABF4-33793B1F6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74114E-D169-4FAC-9D87-87EAC4E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2C87EE-9E0D-46B8-83B6-7AFBE3CB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DE5B81-D4FE-4E67-A473-D6D5A3A6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839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B5DC-24C2-4AC3-98A3-BADD2550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B9C258-D5ED-41CA-AC3E-A3B912695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1B3618-338D-4195-878C-21AEA5D8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6A7C15-8942-4843-955E-97605D3B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6A87F0-04C4-45BF-9B6C-4C268575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73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00BBA0-FA7E-486D-A5DC-34DEE9BF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A79C44-E197-4B00-8374-55CF14E2A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79B080-DB74-48FD-83B7-BF5A0111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FEFC8E-D10D-4A83-82BC-DA47AB97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CF0C2B-833C-43C8-BAD7-83C8EE54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3B5113-9543-42E1-8A52-B300425D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87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AC9ADA-C246-4784-B154-DF512264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FF8C44-EF3C-40C4-9544-4754997B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BD2586-C875-4584-99F7-9F0D9D8EC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6CD9D3-2B60-46C5-B2B5-7FA2B49D4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A8864B-5400-4D15-B459-D3D623A84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F26792E-2222-48C0-A9B7-D053B494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B34C78-AB95-471B-B4D4-B3F12D3A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9F67AE-E65B-4E9A-9E2D-A4F8F3EC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364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7659B-8191-4774-997C-91A38D53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1B6C7C-36ED-4CA7-89B6-2BB5675B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BA22C9-8098-4167-9D0B-DD16390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991A12-FEC1-46CE-B717-6B3E2696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53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6C4558E-BA07-4B84-ADE5-1823BEE0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E86692F-D02F-420F-89C0-9C1DFE31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F57175-4941-41F0-88A8-E06499E2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12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9CAA21-8293-4CFE-83CE-E5E1BF22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A1B8B1-FA1B-4BB7-A9BB-084580A0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9D9414-ED76-4207-80DB-756B698A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939D5A-C70A-4C14-A788-35299E7C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2AD610-A924-4647-8460-5C1D46D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0A05BF-BDF6-466B-B5E5-E6596447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436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4FD1F-134C-4BA0-8E45-F4488216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06F3F4C-F389-41FC-BDBC-D257C4AD4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3D0BD5-A770-4D97-BBF6-08EE4990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0F2873-A4E6-4A0E-BE4A-4C82A19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1FC6DB-9BF7-44F7-89EB-9BA06290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C1372-7C06-49DF-B346-72D1F2F3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600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E640AD-DC64-4A1E-954A-4B6F089E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4CFD98-DF0E-4F1A-AF7D-3EEA5C9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3AD300-42C1-4285-8808-B83CF4C49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8071-BED6-4E16-A0B1-FE7B89AC42B3}" type="datetimeFigureOut">
              <a:rPr lang="en-ZA" smtClean="0"/>
              <a:t>2021-02-28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F45E1-D9B3-409C-870D-9FFC01946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CAFD3C-C8A5-4791-88D7-4AB5D38C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0345-BD1A-4459-B482-DCB0FC992A2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126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4567" b="17348"/>
          <a:stretch/>
        </p:blipFill>
        <p:spPr>
          <a:xfrm>
            <a:off x="6605004" y="9108926"/>
            <a:ext cx="17838157" cy="8266629"/>
          </a:xfrm>
          <a:prstGeom prst="rect">
            <a:avLst/>
          </a:prstGeom>
        </p:spPr>
      </p:pic>
      <p:sp>
        <p:nvSpPr>
          <p:cNvPr id="67" name="Szövegdoboz 66">
            <a:extLst>
              <a:ext uri="{FF2B5EF4-FFF2-40B4-BE49-F238E27FC236}">
                <a16:creationId xmlns="" xmlns:a16="http://schemas.microsoft.com/office/drawing/2014/main" id="{70F9728A-F04D-485C-9DF5-2CA337E4A75D}"/>
              </a:ext>
            </a:extLst>
          </p:cNvPr>
          <p:cNvSpPr txBox="1"/>
          <p:nvPr/>
        </p:nvSpPr>
        <p:spPr>
          <a:xfrm>
            <a:off x="7753564" y="17257516"/>
            <a:ext cx="16202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latin typeface="Arial Nova Cond" panose="020B0506020202020204" pitchFamily="34" charset="0"/>
              </a:rPr>
              <a:t>Figure 2</a:t>
            </a:r>
            <a:r>
              <a:rPr lang="hu-HU" sz="2600" b="1" dirty="0" smtClean="0">
                <a:latin typeface="Arial Nova Cond" panose="020B0506020202020204" pitchFamily="34" charset="0"/>
              </a:rPr>
              <a:t>. </a:t>
            </a:r>
            <a:r>
              <a:rPr lang="en-US" sz="2600" b="1" dirty="0" smtClean="0">
                <a:latin typeface="Arial Nova Cond" panose="020B0506020202020204" pitchFamily="34" charset="0"/>
              </a:rPr>
              <a:t>Earthworm </a:t>
            </a:r>
            <a:r>
              <a:rPr lang="en-US" sz="2600" b="1" dirty="0">
                <a:latin typeface="Arial Nova Cond" panose="020B0506020202020204" pitchFamily="34" charset="0"/>
              </a:rPr>
              <a:t>abundance (individual per m2 in the upper 25 cm, n=5) in the three farming system in May (a) and September (b) (P= permaculture; B= organic; K= conventional)</a:t>
            </a:r>
            <a:r>
              <a:rPr lang="hu-HU" sz="2600" b="1" dirty="0" smtClean="0">
                <a:latin typeface="Arial Nova Cond" panose="020B0506020202020204" pitchFamily="34" charset="0"/>
              </a:rPr>
              <a:t> </a:t>
            </a:r>
            <a:endParaRPr lang="hu-HU" sz="2600" b="1" dirty="0">
              <a:latin typeface="Arial Nova Cond" panose="020B0506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54143" y="9967385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/>
          <p:cNvSpPr/>
          <p:nvPr/>
        </p:nvSpPr>
        <p:spPr>
          <a:xfrm>
            <a:off x="13248949" y="11719680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Rectangle 46"/>
          <p:cNvSpPr/>
          <p:nvPr/>
        </p:nvSpPr>
        <p:spPr>
          <a:xfrm>
            <a:off x="11019373" y="11099446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Rectangle 47"/>
          <p:cNvSpPr/>
          <p:nvPr/>
        </p:nvSpPr>
        <p:spPr>
          <a:xfrm>
            <a:off x="17700803" y="9525015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20181093" y="13483230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Rectangle 50"/>
          <p:cNvSpPr/>
          <p:nvPr/>
        </p:nvSpPr>
        <p:spPr>
          <a:xfrm>
            <a:off x="22723778" y="11210590"/>
            <a:ext cx="671228" cy="48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6">
            <a:extLst>
              <a:ext uri="{FF2B5EF4-FFF2-40B4-BE49-F238E27FC236}">
                <a16:creationId xmlns="" xmlns:a16="http://schemas.microsoft.com/office/drawing/2014/main" id="{FD23F4EF-9318-4865-9DB0-9424935390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5" b="21223"/>
          <a:stretch/>
        </p:blipFill>
        <p:spPr bwMode="auto">
          <a:xfrm>
            <a:off x="13867485" y="2384022"/>
            <a:ext cx="11299304" cy="6832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920177" y="6652560"/>
            <a:ext cx="3838797" cy="262224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21026" r="15538" b="25477"/>
          <a:stretch/>
        </p:blipFill>
        <p:spPr>
          <a:xfrm>
            <a:off x="63221" y="128092"/>
            <a:ext cx="4384295" cy="21282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80A405-DE49-4071-8370-691D5AF7CA9D}"/>
              </a:ext>
            </a:extLst>
          </p:cNvPr>
          <p:cNvSpPr txBox="1"/>
          <p:nvPr/>
        </p:nvSpPr>
        <p:spPr>
          <a:xfrm>
            <a:off x="63222" y="2648177"/>
            <a:ext cx="6150412" cy="53245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 Nova Cond" panose="020B0506020202020204" pitchFamily="34" charset="0"/>
              </a:rPr>
              <a:t>Introduction</a:t>
            </a:r>
            <a:endParaRPr lang="en-ZA" sz="2800" b="1" dirty="0">
              <a:latin typeface="Arial Nova Cond" panose="020B0506020202020204" pitchFamily="34" charset="0"/>
            </a:endParaRPr>
          </a:p>
          <a:p>
            <a:endParaRPr lang="hu-HU" sz="2800" dirty="0">
              <a:latin typeface="Arial Nova" panose="020B0504020202020204" pitchFamily="34" charset="0"/>
            </a:endParaRPr>
          </a:p>
          <a:p>
            <a:pPr algn="just"/>
            <a:r>
              <a:rPr lang="hu-HU" sz="2800" b="1" dirty="0">
                <a:latin typeface="Arial Nova" panose="020B0504020202020204" pitchFamily="34" charset="0"/>
              </a:rPr>
              <a:t>Soil quality </a:t>
            </a:r>
            <a:r>
              <a:rPr lang="hu-H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Arial Nova" panose="020B0504020202020204" pitchFamily="34" charset="0"/>
                <a:sym typeface="Wingdings" panose="05000000000000000000" pitchFamily="2" charset="2"/>
              </a:rPr>
              <a:t> </a:t>
            </a:r>
            <a:r>
              <a:rPr lang="hu-HU" sz="2800" b="1" dirty="0">
                <a:latin typeface="Arial Nova" panose="020B0504020202020204" pitchFamily="34" charset="0"/>
              </a:rPr>
              <a:t>ecosystem services  </a:t>
            </a: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sym typeface="Wingdings" panose="05000000000000000000" pitchFamily="2" charset="2"/>
              </a:rPr>
              <a:t>Earthworms </a:t>
            </a:r>
            <a:r>
              <a:rPr lang="hu-H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 soil </a:t>
            </a:r>
            <a:r>
              <a:rPr lang="hu-HU" sz="2800" b="1" dirty="0" smtClean="0">
                <a:latin typeface="Arial Nova" panose="020B0504020202020204" pitchFamily="34" charset="0"/>
                <a:sym typeface="Wingdings" panose="05000000000000000000" pitchFamily="2" charset="2"/>
              </a:rPr>
              <a:t>ecosystem engineers  soil health indicator</a:t>
            </a: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sym typeface="Wingdings" panose="05000000000000000000" pitchFamily="2" charset="2"/>
              </a:rPr>
              <a:t>Earthworm population  abundance, diversity</a:t>
            </a: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sym typeface="Wingdings" panose="05000000000000000000" pitchFamily="2" charset="2"/>
              </a:rPr>
              <a:t>Farm management  soil biota and functioning  soil quality</a:t>
            </a: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sym typeface="Wingdings" panose="05000000000000000000" pitchFamily="2" charset="2"/>
              </a:rPr>
              <a:t>Objective  comparison of conventional, organic and permaculture farming systems</a:t>
            </a:r>
            <a:endParaRPr lang="hu-HU" sz="2800" b="1" dirty="0"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DFB54D-C2A9-44D8-A3CF-AB506673A627}"/>
              </a:ext>
            </a:extLst>
          </p:cNvPr>
          <p:cNvSpPr txBox="1"/>
          <p:nvPr/>
        </p:nvSpPr>
        <p:spPr>
          <a:xfrm>
            <a:off x="4447517" y="155992"/>
            <a:ext cx="20432890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5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Assessing earthworm populations in some</a:t>
            </a:r>
            <a:r>
              <a:rPr lang="hu-HU" sz="5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Hungarian</a:t>
            </a:r>
            <a:r>
              <a:rPr lang="hu-HU" sz="5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horticultural</a:t>
            </a:r>
            <a:r>
              <a:rPr lang="hu-HU" sz="5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farms: </a:t>
            </a:r>
            <a:r>
              <a:rPr lang="hu-HU" sz="54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comparison</a:t>
            </a:r>
            <a:r>
              <a:rPr lang="hu-HU" sz="5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of conventional, organic and permaculture farming</a:t>
            </a:r>
          </a:p>
          <a:p>
            <a:pPr>
              <a:spcBef>
                <a:spcPts val="1200"/>
              </a:spcBef>
            </a:pPr>
            <a:r>
              <a:rPr lang="hu-HU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28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Alfréd</a:t>
            </a:r>
            <a:r>
              <a:rPr lang="en-US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Szilágyi</a:t>
            </a:r>
            <a:r>
              <a:rPr lang="en-US" sz="2800" b="1" baseline="30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</a:t>
            </a:r>
            <a:r>
              <a:rPr lang="en-US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Evelin Plachi, </a:t>
            </a:r>
            <a:r>
              <a:rPr lang="hu-HU" sz="28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Péter Nagy</a:t>
            </a:r>
            <a:r>
              <a:rPr lang="en-US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Barbara Simon</a:t>
            </a:r>
            <a:r>
              <a:rPr lang="hu-HU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, Csaba Centeri</a:t>
            </a:r>
            <a:endParaRPr lang="en-ZA" sz="40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C0FD6F-3C0A-48A9-96FC-4FB99C35CB24}"/>
              </a:ext>
            </a:extLst>
          </p:cNvPr>
          <p:cNvSpPr txBox="1"/>
          <p:nvPr/>
        </p:nvSpPr>
        <p:spPr>
          <a:xfrm>
            <a:off x="703385" y="34730802"/>
            <a:ext cx="2421949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ZA" sz="3200" dirty="0">
                <a:latin typeface="Arial Nova" panose="020B0504020202020204" pitchFamily="34" charset="0"/>
              </a:rPr>
              <a:t>Environmental Sciences </a:t>
            </a:r>
            <a:r>
              <a:rPr lang="hu-HU" sz="3200" dirty="0" smtClean="0">
                <a:latin typeface="Arial Nova" panose="020B0504020202020204" pitchFamily="34" charset="0"/>
              </a:rPr>
              <a:t>Doctoral</a:t>
            </a:r>
            <a:r>
              <a:rPr lang="en-ZA" sz="3200" dirty="0" smtClean="0">
                <a:latin typeface="Arial Nova" panose="020B0504020202020204" pitchFamily="34" charset="0"/>
              </a:rPr>
              <a:t> School, </a:t>
            </a:r>
            <a:r>
              <a:rPr lang="en-US" sz="3200" dirty="0">
                <a:latin typeface="Arial Nova" panose="020B0504020202020204" pitchFamily="34" charset="0"/>
              </a:rPr>
              <a:t>Hungarian University of Agriculture and Life Sciences</a:t>
            </a:r>
            <a:r>
              <a:rPr lang="en-ZA" sz="3200" dirty="0" smtClean="0">
                <a:latin typeface="Arial Nova" panose="020B0504020202020204" pitchFamily="34" charset="0"/>
              </a:rPr>
              <a:t>, </a:t>
            </a:r>
            <a:r>
              <a:rPr lang="en-ZA" sz="3200" dirty="0">
                <a:latin typeface="Arial Nova" panose="020B0504020202020204" pitchFamily="34" charset="0"/>
              </a:rPr>
              <a:t>Gödöllő, Hungary. For further info email </a:t>
            </a:r>
            <a:r>
              <a:rPr lang="en-ZA" sz="3200" u="sng" dirty="0">
                <a:latin typeface="Arial Nova" panose="020B0504020202020204" pitchFamily="34" charset="0"/>
              </a:rPr>
              <a:t>szilagyialfred@gmail.com</a:t>
            </a:r>
            <a:r>
              <a:rPr lang="en-ZA" sz="32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D770FE-87D5-45CF-9D81-3ACC51FDB8C7}"/>
              </a:ext>
            </a:extLst>
          </p:cNvPr>
          <p:cNvSpPr txBox="1"/>
          <p:nvPr/>
        </p:nvSpPr>
        <p:spPr>
          <a:xfrm>
            <a:off x="14667240" y="31911547"/>
            <a:ext cx="10213167" cy="26776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 err="1">
                <a:latin typeface="Arial Nova" panose="020B0504020202020204" pitchFamily="34" charset="0"/>
              </a:rPr>
              <a:t>Acknowledgement</a:t>
            </a:r>
            <a:endParaRPr lang="hu-HU" sz="2800" b="1" dirty="0">
              <a:latin typeface="Arial Nova" panose="020B0504020202020204" pitchFamily="34" charset="0"/>
            </a:endParaRPr>
          </a:p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We would like to thank for participating farmers for the opportunity to conduct this research in their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farms</a:t>
            </a:r>
            <a:r>
              <a:rPr lang="hu-HU" sz="2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also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Róbert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Kun</a:t>
            </a:r>
            <a:r>
              <a:rPr lang="hu-HU" sz="2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for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his valuable contribution to the statistical analysis. Supported by the ÚNKP-20-1-I New National Excellence Program of the Ministry for Innovation and Technology from the source of the National Research, Development and Innovation Fund. </a:t>
            </a:r>
            <a:endParaRPr lang="hu-HU" sz="2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D44BD8-F499-4AB3-9A08-588EF0B3CDDA}"/>
              </a:ext>
            </a:extLst>
          </p:cNvPr>
          <p:cNvSpPr txBox="1"/>
          <p:nvPr/>
        </p:nvSpPr>
        <p:spPr>
          <a:xfrm>
            <a:off x="6499045" y="2673851"/>
            <a:ext cx="7103624" cy="53245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 Nova Cond" panose="020B0506020202020204" pitchFamily="34" charset="0"/>
              </a:rPr>
              <a:t>Methods</a:t>
            </a:r>
            <a:endParaRPr lang="en-US" sz="2800" b="1" dirty="0">
              <a:latin typeface="Arial Nova Cond" panose="020B0506020202020204" pitchFamily="34" charset="0"/>
            </a:endParaRPr>
          </a:p>
          <a:p>
            <a:pPr algn="just"/>
            <a:endParaRPr lang="hu-HU" sz="2800" b="1" dirty="0">
              <a:latin typeface="Arial Nova" panose="020B0504020202020204" pitchFamily="34" charset="0"/>
            </a:endParaRPr>
          </a:p>
          <a:p>
            <a:pPr algn="just"/>
            <a:r>
              <a:rPr lang="hu-HU" sz="2800" b="1" dirty="0">
                <a:latin typeface="Arial Nova" panose="020B0504020202020204" pitchFamily="34" charset="0"/>
              </a:rPr>
              <a:t>Study area  </a:t>
            </a:r>
            <a:r>
              <a:rPr lang="hu-HU" sz="2800" b="1" dirty="0">
                <a:latin typeface="Arial Nova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hu-HU" sz="2800" b="1" dirty="0">
                <a:latin typeface="Arial Nova" panose="020B0504020202020204" pitchFamily="34" charset="0"/>
              </a:rPr>
              <a:t>5  conventional (K), 5 organic (B) and 5 </a:t>
            </a:r>
            <a:r>
              <a:rPr lang="hu-HU" sz="2800" b="1" dirty="0" smtClean="0">
                <a:latin typeface="Arial Nova" panose="020B0504020202020204" pitchFamily="34" charset="0"/>
              </a:rPr>
              <a:t>permaculture (P) </a:t>
            </a:r>
            <a:r>
              <a:rPr lang="hu-HU" sz="2800" b="1" dirty="0">
                <a:latin typeface="Arial Nova" panose="020B0504020202020204" pitchFamily="34" charset="0"/>
              </a:rPr>
              <a:t>farms   (Fig.1.) (horticulture production, 0.3-3 Ha)</a:t>
            </a:r>
          </a:p>
          <a:p>
            <a:pPr algn="just"/>
            <a:r>
              <a:rPr lang="hu-HU" sz="28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Earthworms </a:t>
            </a:r>
            <a:r>
              <a:rPr lang="hu-HU" sz="28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8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25×25×25 cm soil blocks, hand sorting, 6 points/ site </a:t>
            </a:r>
            <a:r>
              <a:rPr lang="hu-HU" sz="2800" b="1" dirty="0" smtClean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(May</a:t>
            </a:r>
            <a:r>
              <a:rPr lang="en-US" sz="2800" b="1" dirty="0" smtClean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and</a:t>
            </a:r>
            <a:r>
              <a:rPr lang="hu-HU" sz="2800" b="1" dirty="0" smtClean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Arial Nova" panose="020B0504020202020204" pitchFamily="34" charset="0"/>
                <a:ea typeface="Times New Roman" panose="02020603050405020304" pitchFamily="18" charset="0"/>
              </a:rPr>
              <a:t>September 2020</a:t>
            </a:r>
            <a:r>
              <a:rPr lang="hu-HU" sz="2800" b="1" dirty="0">
                <a:latin typeface="Arial Nova" panose="020B0504020202020204" pitchFamily="34" charset="0"/>
                <a:ea typeface="Times New Roman" panose="02020603050405020304" pitchFamily="18" charset="0"/>
              </a:rPr>
              <a:t>) (Fig. </a:t>
            </a:r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</a:rPr>
              <a:t>5. left) </a:t>
            </a: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</a:rPr>
              <a:t>Species indentification </a:t>
            </a:r>
            <a:r>
              <a:rPr lang="hu-HU" sz="2800" b="1" dirty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external and internal </a:t>
            </a:r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characteristics </a:t>
            </a:r>
            <a:r>
              <a:rPr lang="hu-HU" sz="2800" b="1" dirty="0">
                <a:latin typeface="Arial Nova" panose="020B0504020202020204" pitchFamily="34" charset="0"/>
                <a:ea typeface="Times New Roman" panose="02020603050405020304" pitchFamily="18" charset="0"/>
              </a:rPr>
              <a:t>(Fig. 5. </a:t>
            </a:r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</a:rPr>
              <a:t>middle) </a:t>
            </a:r>
            <a:endParaRPr lang="hu-HU" sz="2800" b="1" dirty="0">
              <a:latin typeface="Arial Nova" panose="020B05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</a:rPr>
              <a:t>Soil type </a:t>
            </a:r>
            <a:r>
              <a:rPr lang="hu-HU" sz="2800" b="1" dirty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Pürckhauer </a:t>
            </a:r>
            <a:r>
              <a:rPr lang="hu-HU" sz="2800" b="1" dirty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type core sampler </a:t>
            </a:r>
            <a:r>
              <a:rPr lang="hu-HU" sz="2800" b="1" dirty="0" smtClean="0">
                <a:latin typeface="Arial Nova" panose="020B05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(Fig. 5., right)</a:t>
            </a:r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="" xmlns:a16="http://schemas.microsoft.com/office/drawing/2014/main" id="{FE61A014-542F-4FF7-BF13-42BC6E98E880}"/>
              </a:ext>
            </a:extLst>
          </p:cNvPr>
          <p:cNvCxnSpPr>
            <a:cxnSpLocks/>
          </p:cNvCxnSpPr>
          <p:nvPr/>
        </p:nvCxnSpPr>
        <p:spPr>
          <a:xfrm>
            <a:off x="17235522" y="3847884"/>
            <a:ext cx="1008511" cy="718649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="" xmlns:a16="http://schemas.microsoft.com/office/drawing/2014/main" id="{72201BEB-3A5D-4F73-9452-E37042E01704}"/>
              </a:ext>
            </a:extLst>
          </p:cNvPr>
          <p:cNvCxnSpPr>
            <a:cxnSpLocks/>
          </p:cNvCxnSpPr>
          <p:nvPr/>
        </p:nvCxnSpPr>
        <p:spPr>
          <a:xfrm>
            <a:off x="19862013" y="4300780"/>
            <a:ext cx="4000500" cy="747861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180A405-DE49-4071-8370-691D5AF7CA9D}"/>
              </a:ext>
            </a:extLst>
          </p:cNvPr>
          <p:cNvSpPr txBox="1"/>
          <p:nvPr/>
        </p:nvSpPr>
        <p:spPr>
          <a:xfrm>
            <a:off x="363671" y="29202152"/>
            <a:ext cx="24516736" cy="243143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 Nova Cond" panose="020B0506020202020204" pitchFamily="34" charset="0"/>
              </a:rPr>
              <a:t>Discussion</a:t>
            </a:r>
            <a:endParaRPr lang="hu-HU" sz="3200" b="1" dirty="0">
              <a:latin typeface="Arial Nova Cond" panose="020B0506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dirty="0" smtClean="0">
                <a:latin typeface="Arial Nova Cond" panose="020B0506020202020204" pitchFamily="34" charset="0"/>
              </a:rPr>
              <a:t>Permaculture </a:t>
            </a:r>
            <a:r>
              <a:rPr lang="en-US" sz="3000" b="1" dirty="0">
                <a:latin typeface="Arial Nova Cond" panose="020B0506020202020204" pitchFamily="34" charset="0"/>
              </a:rPr>
              <a:t>farm had the highest abundance of earthworms which was significant in May, but it is important to investigate several environmental </a:t>
            </a:r>
            <a:r>
              <a:rPr lang="en-US" sz="3000" b="1" dirty="0" smtClean="0">
                <a:latin typeface="Arial Nova Cond" panose="020B0506020202020204" pitchFamily="34" charset="0"/>
              </a:rPr>
              <a:t>factors</a:t>
            </a:r>
            <a:r>
              <a:rPr lang="hu-HU" sz="3000" b="1" dirty="0">
                <a:latin typeface="Arial Nova Cond" panose="020B0506020202020204" pitchFamily="34" charset="0"/>
              </a:rPr>
              <a:t> </a:t>
            </a:r>
            <a:r>
              <a:rPr lang="hu-HU" sz="3000" b="1" dirty="0" smtClean="0">
                <a:latin typeface="Arial Nova Cond" panose="020B0506020202020204" pitchFamily="34" charset="0"/>
              </a:rPr>
              <a:t>like soil texture.</a:t>
            </a:r>
            <a:endParaRPr lang="hu-HU" sz="3000" b="1" dirty="0">
              <a:latin typeface="Arial Nova Cond" panose="020B0506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u-HU" sz="3000" b="1" dirty="0" smtClean="0">
                <a:latin typeface="Arial Nova Cond" panose="020B0506020202020204" pitchFamily="34" charset="0"/>
              </a:rPr>
              <a:t>It </a:t>
            </a:r>
            <a:r>
              <a:rPr lang="en-US" sz="3000" b="1" dirty="0" smtClean="0">
                <a:latin typeface="Arial Nova Cond" panose="020B0506020202020204" pitchFamily="34" charset="0"/>
              </a:rPr>
              <a:t>is </a:t>
            </a:r>
            <a:r>
              <a:rPr lang="en-US" sz="3000" b="1" dirty="0">
                <a:latin typeface="Arial Nova Cond" panose="020B0506020202020204" pitchFamily="34" charset="0"/>
              </a:rPr>
              <a:t>of great importance to know as much soil information as possible </a:t>
            </a:r>
            <a:r>
              <a:rPr lang="en-US" sz="3000" b="1" dirty="0" smtClean="0">
                <a:latin typeface="Arial Nova Cond" panose="020B0506020202020204" pitchFamily="34" charset="0"/>
              </a:rPr>
              <a:t>for </a:t>
            </a:r>
            <a:r>
              <a:rPr lang="en-US" sz="3000" b="1" dirty="0">
                <a:latin typeface="Arial Nova Cond" panose="020B0506020202020204" pitchFamily="34" charset="0"/>
              </a:rPr>
              <a:t>considering earthworms data as good indicator for soil quality assessment.</a:t>
            </a:r>
            <a:endParaRPr lang="hu-HU" sz="3000" b="1" dirty="0">
              <a:latin typeface="Arial Nova Cond" panose="020B0506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hu-HU" sz="3000" b="1" dirty="0">
                <a:latin typeface="Arial Nova Cond" panose="020B0506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3000" b="1" dirty="0" err="1" smtClean="0">
                <a:latin typeface="Arial Nova Cond" panose="020B0506020202020204" pitchFamily="34" charset="0"/>
                <a:ea typeface="Times New Roman" panose="02020603050405020304" pitchFamily="18" charset="0"/>
              </a:rPr>
              <a:t>ampling</a:t>
            </a:r>
            <a:r>
              <a:rPr lang="en-US" sz="3000" b="1" dirty="0" smtClean="0">
                <a:latin typeface="Arial Nova Con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latin typeface="Arial Nova Cond" panose="020B0506020202020204" pitchFamily="34" charset="0"/>
                <a:ea typeface="Times New Roman" panose="02020603050405020304" pitchFamily="18" charset="0"/>
              </a:rPr>
              <a:t>method and circumstances of sampling (soil moisture, cultivated crop etc.) </a:t>
            </a:r>
            <a:r>
              <a:rPr lang="en-US" sz="3000" b="1" dirty="0" smtClean="0">
                <a:latin typeface="Arial Nova Cond" panose="020B0506020202020204" pitchFamily="34" charset="0"/>
                <a:ea typeface="Times New Roman" panose="02020603050405020304" pitchFamily="18" charset="0"/>
              </a:rPr>
              <a:t>potentially influence</a:t>
            </a:r>
            <a:r>
              <a:rPr lang="hu-HU" sz="3000" b="1" dirty="0" smtClean="0">
                <a:latin typeface="Arial Nova Cond" panose="020B0506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3000" b="1" dirty="0" smtClean="0">
                <a:latin typeface="Arial Nova Con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latin typeface="Arial Nova Cond" panose="020B0506020202020204" pitchFamily="34" charset="0"/>
                <a:ea typeface="Times New Roman" panose="02020603050405020304" pitchFamily="18" charset="0"/>
              </a:rPr>
              <a:t>the results, moreover low sample size is also an issue for the statistical analysis, with more robust database we could have found more reliable statistical results.</a:t>
            </a:r>
            <a:endParaRPr lang="hu-HU" sz="3000" b="1" dirty="0">
              <a:latin typeface="Arial Nova Cond" panose="020B0506020202020204" pitchFamily="34" charset="0"/>
            </a:endParaRPr>
          </a:p>
        </p:txBody>
      </p:sp>
      <p:sp>
        <p:nvSpPr>
          <p:cNvPr id="65" name="Szövegdoboz 64">
            <a:extLst>
              <a:ext uri="{FF2B5EF4-FFF2-40B4-BE49-F238E27FC236}">
                <a16:creationId xmlns="" xmlns:a16="http://schemas.microsoft.com/office/drawing/2014/main" id="{BB6BD3ED-52D5-4DE3-A40A-CF4C0601575A}"/>
              </a:ext>
            </a:extLst>
          </p:cNvPr>
          <p:cNvSpPr txBox="1"/>
          <p:nvPr/>
        </p:nvSpPr>
        <p:spPr>
          <a:xfrm>
            <a:off x="261258" y="31887158"/>
            <a:ext cx="14140542" cy="24314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Conclusions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latin typeface="Arial Nova Cond" panose="020B0506020202020204" pitchFamily="34" charset="0"/>
                <a:cs typeface="Times New Roman" panose="02020603050405020304" pitchFamily="18" charset="0"/>
              </a:rPr>
              <a:t>Ecosystem 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service </a:t>
            </a:r>
            <a:r>
              <a:rPr lang="hu-HU" sz="3000" b="1" dirty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Arial Nova Cond" panose="020B0506020202020204" pitchFamily="34" charset="0"/>
                <a:cs typeface="Times New Roman" panose="02020603050405020304" pitchFamily="18" charset="0"/>
              </a:rPr>
              <a:t>promot</a:t>
            </a:r>
            <a:r>
              <a:rPr lang="hu-HU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ion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of biodiversity</a:t>
            </a:r>
            <a:r>
              <a:rPr lang="hu-HU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to farmers BUT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environmental factors must be analyzed carefully</a:t>
            </a:r>
            <a:r>
              <a:rPr lang="hu-HU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b="1" dirty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</a:rPr>
              <a:t> impact indicators are not always enough to explain differences </a:t>
            </a:r>
            <a:r>
              <a:rPr lang="en-US" sz="3000" b="1" dirty="0" smtClean="0">
                <a:latin typeface="Arial Nova Cond" panose="020B0506020202020204" pitchFamily="34" charset="0"/>
                <a:cs typeface="Times New Roman" panose="02020603050405020304" pitchFamily="18" charset="0"/>
              </a:rPr>
              <a:t>stand-alone</a:t>
            </a:r>
            <a:endParaRPr lang="hu-HU" sz="3000" b="1" dirty="0" smtClean="0">
              <a:latin typeface="Arial Nova Cond" panose="020B0506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3000" b="1" dirty="0" smtClean="0">
                <a:latin typeface="Arial Nova Cond" panose="020B0506020202020204" pitchFamily="34" charset="0"/>
                <a:cs typeface="Times New Roman" panose="02020603050405020304" pitchFamily="18" charset="0"/>
              </a:rPr>
              <a:t>Future goal </a:t>
            </a:r>
            <a:r>
              <a:rPr lang="hu-HU" sz="3000" b="1" dirty="0" smtClean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analyse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farm management and soil characteristics </a:t>
            </a:r>
            <a:r>
              <a:rPr lang="hu-HU" sz="3000" b="1" dirty="0" smtClean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&amp; </a:t>
            </a:r>
            <a:r>
              <a:rPr lang="en-US" sz="3000" b="1" dirty="0">
                <a:latin typeface="Arial Nova Cond" panose="020B0506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explore connections of soil biota characteristics to ecosystem service delivery</a:t>
            </a:r>
            <a:endParaRPr lang="hu-HU" sz="3000" b="1" dirty="0">
              <a:latin typeface="Arial Nova Cond" panose="020B0506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697E8323-486C-4AC1-9EC9-BAEAB541C6E8}"/>
              </a:ext>
            </a:extLst>
          </p:cNvPr>
          <p:cNvSpPr txBox="1"/>
          <p:nvPr/>
        </p:nvSpPr>
        <p:spPr>
          <a:xfrm>
            <a:off x="-43741" y="17503982"/>
            <a:ext cx="7479258" cy="49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269875">
              <a:spcBef>
                <a:spcPts val="12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Table </a:t>
            </a:r>
            <a:r>
              <a:rPr lang="hu-HU" sz="2600" b="1" dirty="0">
                <a:solidFill>
                  <a:srgbClr val="000000"/>
                </a:solidFill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1</a:t>
            </a:r>
            <a:r>
              <a:rPr lang="hu-HU" sz="2600" b="1" dirty="0" smtClean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</a:t>
            </a:r>
            <a:r>
              <a:rPr lang="hu-HU" sz="2600" b="1" dirty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Soil types and </a:t>
            </a:r>
            <a:r>
              <a:rPr lang="hu-HU" sz="2600" b="1" dirty="0" smtClean="0">
                <a:solidFill>
                  <a:srgbClr val="000000"/>
                </a:solidFill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humus layer</a:t>
            </a:r>
            <a:r>
              <a:rPr lang="hu-HU" sz="2600" b="1" dirty="0" smtClean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hu-HU" sz="2600" b="1" dirty="0">
                <a:solidFill>
                  <a:srgbClr val="000000"/>
                </a:solidFill>
                <a:effectLst/>
                <a:latin typeface="Arial Nova Cond" panose="020B0506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in the studied farms</a:t>
            </a:r>
            <a:endParaRPr lang="hu-HU" sz="2600" b="1" dirty="0">
              <a:solidFill>
                <a:srgbClr val="000000"/>
              </a:solidFill>
              <a:effectLst/>
              <a:latin typeface="Arial Nova Cond" panose="020B0506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6D86D9AD-319F-4267-BDB4-4C6DB239528D}"/>
              </a:ext>
            </a:extLst>
          </p:cNvPr>
          <p:cNvSpPr txBox="1"/>
          <p:nvPr/>
        </p:nvSpPr>
        <p:spPr>
          <a:xfrm>
            <a:off x="648101" y="24952077"/>
            <a:ext cx="113226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latin typeface="Arial Nova Cond" panose="020B0506020202020204" pitchFamily="34" charset="0"/>
              </a:rPr>
              <a:t>Figure </a:t>
            </a:r>
            <a:r>
              <a:rPr lang="hu-HU" sz="2600" b="1" dirty="0" smtClean="0">
                <a:latin typeface="Arial Nova Cond" panose="020B0506020202020204" pitchFamily="34" charset="0"/>
              </a:rPr>
              <a:t>3. </a:t>
            </a:r>
            <a:r>
              <a:rPr lang="en-US" sz="2600" b="1" dirty="0" smtClean="0">
                <a:latin typeface="Arial Nova Cond" panose="020B0506020202020204" pitchFamily="34" charset="0"/>
              </a:rPr>
              <a:t>Earthworm </a:t>
            </a:r>
            <a:r>
              <a:rPr lang="en-US" sz="2600" b="1" dirty="0">
                <a:latin typeface="Arial Nova Cond" panose="020B0506020202020204" pitchFamily="34" charset="0"/>
              </a:rPr>
              <a:t>species number (a) and Shannon diversity (b) in the three studied farming system (n=5) in May (P= permaculture; B= organic; K= conventional).</a:t>
            </a:r>
            <a:endParaRPr lang="hu-HU" sz="2600" b="1" dirty="0">
              <a:latin typeface="Arial Nova Cond" panose="020B0506020202020204" pitchFamily="34" charset="0"/>
            </a:endParaRPr>
          </a:p>
        </p:txBody>
      </p:sp>
      <p:graphicFrame>
        <p:nvGraphicFramePr>
          <p:cNvPr id="68" name="Táblázat 67">
            <a:extLst>
              <a:ext uri="{FF2B5EF4-FFF2-40B4-BE49-F238E27FC236}">
                <a16:creationId xmlns="" xmlns:a16="http://schemas.microsoft.com/office/drawing/2014/main" id="{A00B7ADA-3AE3-4096-A06E-75BADCCCE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64499"/>
              </p:ext>
            </p:extLst>
          </p:nvPr>
        </p:nvGraphicFramePr>
        <p:xfrm>
          <a:off x="188483" y="8213694"/>
          <a:ext cx="6081688" cy="917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314">
                  <a:extLst>
                    <a:ext uri="{9D8B030D-6E8A-4147-A177-3AD203B41FA5}">
                      <a16:colId xmlns="" xmlns:a16="http://schemas.microsoft.com/office/drawing/2014/main" val="356144475"/>
                    </a:ext>
                  </a:extLst>
                </a:gridCol>
                <a:gridCol w="2037883">
                  <a:extLst>
                    <a:ext uri="{9D8B030D-6E8A-4147-A177-3AD203B41FA5}">
                      <a16:colId xmlns="" xmlns:a16="http://schemas.microsoft.com/office/drawing/2014/main" val="1038394204"/>
                    </a:ext>
                  </a:extLst>
                </a:gridCol>
                <a:gridCol w="2886491">
                  <a:extLst>
                    <a:ext uri="{9D8B030D-6E8A-4147-A177-3AD203B41FA5}">
                      <a16:colId xmlns="" xmlns:a16="http://schemas.microsoft.com/office/drawing/2014/main" val="31354470"/>
                    </a:ext>
                  </a:extLst>
                </a:gridCol>
              </a:tblGrid>
              <a:tr h="1194162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US" sz="2800" dirty="0">
                          <a:effectLst/>
                        </a:rPr>
                        <a:t>Farms</a:t>
                      </a:r>
                      <a:endParaRPr lang="hu-H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</a:pPr>
                      <a:r>
                        <a:rPr lang="en-US" sz="2800" dirty="0">
                          <a:effectLst/>
                        </a:rPr>
                        <a:t>Soil type</a:t>
                      </a:r>
                      <a:endParaRPr lang="hu-HU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</a:rPr>
                        <a:t>Thickness of </a:t>
                      </a:r>
                      <a:r>
                        <a:rPr lang="en-US" sz="2800" u="none" dirty="0">
                          <a:effectLst/>
                        </a:rPr>
                        <a:t>all</a:t>
                      </a:r>
                      <a:r>
                        <a:rPr lang="hu-HU" sz="2800" u="none" dirty="0">
                          <a:effectLst/>
                        </a:rPr>
                        <a:t> </a:t>
                      </a:r>
                      <a:r>
                        <a:rPr lang="en-US" sz="2800" u="none" dirty="0" smtClean="0">
                          <a:effectLst/>
                        </a:rPr>
                        <a:t>hum</a:t>
                      </a:r>
                      <a:r>
                        <a:rPr lang="hu-HU" sz="2800" u="none" dirty="0" smtClean="0">
                          <a:effectLst/>
                        </a:rPr>
                        <a:t>us</a:t>
                      </a:r>
                      <a:r>
                        <a:rPr lang="en-US" sz="2800" u="none" dirty="0" smtClean="0">
                          <a:effectLst/>
                        </a:rPr>
                        <a:t> </a:t>
                      </a:r>
                      <a:r>
                        <a:rPr lang="en-US" sz="2800" u="none" dirty="0">
                          <a:effectLst/>
                        </a:rPr>
                        <a:t>layers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5824875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dirty="0">
                          <a:effectLst/>
                        </a:rPr>
                        <a:t>P1</a:t>
                      </a:r>
                      <a:endParaRPr lang="hu-H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Arenosol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0-30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31554714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dirty="0">
                          <a:effectLst/>
                        </a:rPr>
                        <a:t>P2</a:t>
                      </a:r>
                      <a:endParaRPr lang="hu-H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0-30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23109907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dirty="0">
                          <a:effectLst/>
                        </a:rPr>
                        <a:t>P3</a:t>
                      </a:r>
                      <a:endParaRPr lang="hu-H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0-67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5767533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P4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0-23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2931650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dirty="0">
                          <a:effectLst/>
                        </a:rPr>
                        <a:t>P5</a:t>
                      </a:r>
                      <a:endParaRPr lang="hu-H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Fluvisol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0-105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28432281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B1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Chernozem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0-58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755322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B2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Arenosol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0-20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4443934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B3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0-41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9055357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B4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0-20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71004565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B5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0-84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38465410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K1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>
                          <a:effectLst/>
                        </a:rPr>
                        <a:t>Chernozem</a:t>
                      </a:r>
                      <a:endParaRPr lang="hu-HU" sz="2800" b="1" u="non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0-50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59533694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K2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37764784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K3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09785618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>
                          <a:effectLst/>
                        </a:rPr>
                        <a:t>K4</a:t>
                      </a:r>
                      <a:endParaRPr lang="hu-HU" sz="2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Fluvisol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0-70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11179025"/>
                  </a:ext>
                </a:extLst>
              </a:tr>
              <a:tr h="53182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dirty="0">
                          <a:effectLst/>
                        </a:rPr>
                        <a:t>K5</a:t>
                      </a:r>
                      <a:endParaRPr lang="hu-HU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b="1" u="none" dirty="0">
                          <a:effectLst/>
                        </a:rPr>
                        <a:t>Luvisol</a:t>
                      </a:r>
                      <a:endParaRPr lang="hu-HU" sz="2800" b="1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800" u="none" dirty="0">
                          <a:effectLst/>
                        </a:rPr>
                        <a:t>0-100</a:t>
                      </a:r>
                      <a:endParaRPr lang="hu-HU" sz="2800" u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9983490"/>
                  </a:ext>
                </a:extLst>
              </a:tr>
            </a:tbl>
          </a:graphicData>
        </a:graphic>
      </p:graphicFrame>
      <p:pic>
        <p:nvPicPr>
          <p:cNvPr id="36" name="Picture 12">
            <a:extLst>
              <a:ext uri="{FF2B5EF4-FFF2-40B4-BE49-F238E27FC236}">
                <a16:creationId xmlns="" xmlns:a16="http://schemas.microsoft.com/office/drawing/2014/main" id="{357054A4-0C40-4EBF-B41E-6C1D918BAF5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4" b="13010"/>
          <a:stretch/>
        </p:blipFill>
        <p:spPr bwMode="auto">
          <a:xfrm>
            <a:off x="5528555" y="25933301"/>
            <a:ext cx="4612117" cy="3236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133D9449-9D7F-411B-A19F-B09B73E5C1C0}"/>
              </a:ext>
            </a:extLst>
          </p:cNvPr>
          <p:cNvSpPr txBox="1"/>
          <p:nvPr/>
        </p:nvSpPr>
        <p:spPr>
          <a:xfrm>
            <a:off x="274496" y="26657038"/>
            <a:ext cx="4785845" cy="209288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600" b="1" dirty="0">
                <a:latin typeface="Arial Nova Cond" panose="020B0506020202020204" pitchFamily="34" charset="0"/>
              </a:rPr>
              <a:t>Fig. 5</a:t>
            </a:r>
            <a:r>
              <a:rPr lang="hu-HU" sz="2600" b="1" dirty="0" smtClean="0">
                <a:latin typeface="Arial Nova Cond" panose="020B0506020202020204" pitchFamily="34" charset="0"/>
              </a:rPr>
              <a:t>. Soil </a:t>
            </a:r>
            <a:r>
              <a:rPr lang="hu-HU" sz="2600" b="1" dirty="0">
                <a:latin typeface="Arial Nova Cond" panose="020B0506020202020204" pitchFamily="34" charset="0"/>
              </a:rPr>
              <a:t>sampling for the earthworms (left</a:t>
            </a:r>
            <a:r>
              <a:rPr lang="hu-HU" sz="2600" b="1" dirty="0" smtClean="0">
                <a:latin typeface="Arial Nova Cond" panose="020B0506020202020204" pitchFamily="34" charset="0"/>
              </a:rPr>
              <a:t>), identification (middle), soil type assessment (right) (photos by A. Szilágyi, 2020)</a:t>
            </a:r>
            <a:endParaRPr lang="hu-HU" sz="2600" b="1" dirty="0">
              <a:latin typeface="Arial Nova Cond" panose="020B0506020202020204" pitchFamily="34" charset="0"/>
            </a:endParaRPr>
          </a:p>
          <a:p>
            <a:endParaRPr lang="hu-HU" sz="2600" b="1" dirty="0">
              <a:latin typeface="Arial Nova Cond" panose="020B0506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6" y="18251399"/>
            <a:ext cx="12069904" cy="6789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320" y="18115830"/>
            <a:ext cx="12341230" cy="6941942"/>
          </a:xfrm>
          <a:prstGeom prst="rect">
            <a:avLst/>
          </a:prstGeom>
        </p:spPr>
      </p:pic>
      <p:sp>
        <p:nvSpPr>
          <p:cNvPr id="31" name="Folyamatábra: Bekötés 30">
            <a:extLst>
              <a:ext uri="{FF2B5EF4-FFF2-40B4-BE49-F238E27FC236}">
                <a16:creationId xmlns="" xmlns:a16="http://schemas.microsoft.com/office/drawing/2014/main" id="{55323D27-7596-4DF4-B3A3-7613F40B86D2}"/>
              </a:ext>
            </a:extLst>
          </p:cNvPr>
          <p:cNvSpPr/>
          <p:nvPr/>
        </p:nvSpPr>
        <p:spPr>
          <a:xfrm>
            <a:off x="14009931" y="7029682"/>
            <a:ext cx="259080" cy="274320"/>
          </a:xfrm>
          <a:prstGeom prst="flowChartConnector">
            <a:avLst/>
          </a:prstGeom>
          <a:solidFill>
            <a:srgbClr val="1680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Folyamatábra: Bekötés 31">
            <a:extLst>
              <a:ext uri="{FF2B5EF4-FFF2-40B4-BE49-F238E27FC236}">
                <a16:creationId xmlns="" xmlns:a16="http://schemas.microsoft.com/office/drawing/2014/main" id="{20098A19-8D24-41DA-98C6-3B481F6BEED8}"/>
              </a:ext>
            </a:extLst>
          </p:cNvPr>
          <p:cNvSpPr/>
          <p:nvPr/>
        </p:nvSpPr>
        <p:spPr>
          <a:xfrm>
            <a:off x="14009931" y="7713760"/>
            <a:ext cx="259080" cy="291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Bekötés 42">
            <a:extLst>
              <a:ext uri="{FF2B5EF4-FFF2-40B4-BE49-F238E27FC236}">
                <a16:creationId xmlns="" xmlns:a16="http://schemas.microsoft.com/office/drawing/2014/main" id="{27A7259B-DF8A-47E5-A718-6703613BF95B}"/>
              </a:ext>
            </a:extLst>
          </p:cNvPr>
          <p:cNvSpPr/>
          <p:nvPr/>
        </p:nvSpPr>
        <p:spPr>
          <a:xfrm>
            <a:off x="14009931" y="8386929"/>
            <a:ext cx="259080" cy="2743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extBox 8">
            <a:extLst>
              <a:ext uri="{FF2B5EF4-FFF2-40B4-BE49-F238E27FC236}">
                <a16:creationId xmlns="" xmlns:a16="http://schemas.microsoft.com/office/drawing/2014/main" id="{B7B9080E-F172-4B66-97E4-57BE314234EB}"/>
              </a:ext>
            </a:extLst>
          </p:cNvPr>
          <p:cNvSpPr txBox="1"/>
          <p:nvPr/>
        </p:nvSpPr>
        <p:spPr>
          <a:xfrm>
            <a:off x="14520619" y="6921770"/>
            <a:ext cx="2840359" cy="4924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600" b="1" dirty="0">
                <a:latin typeface="Arial Nova Cond" panose="020B0506020202020204" pitchFamily="34" charset="0"/>
              </a:rPr>
              <a:t>Permaculture farm</a:t>
            </a:r>
            <a:endParaRPr lang="hu-HU" sz="2600" b="1" dirty="0">
              <a:latin typeface="Arial Nova" panose="020B0504020202020204" pitchFamily="34" charset="0"/>
            </a:endParaRPr>
          </a:p>
        </p:txBody>
      </p:sp>
      <p:sp>
        <p:nvSpPr>
          <p:cNvPr id="45" name="TextBox 8">
            <a:extLst>
              <a:ext uri="{FF2B5EF4-FFF2-40B4-BE49-F238E27FC236}">
                <a16:creationId xmlns="" xmlns:a16="http://schemas.microsoft.com/office/drawing/2014/main" id="{51540D3A-2CFB-4735-B0AF-7BFA9607D779}"/>
              </a:ext>
            </a:extLst>
          </p:cNvPr>
          <p:cNvSpPr txBox="1"/>
          <p:nvPr/>
        </p:nvSpPr>
        <p:spPr>
          <a:xfrm>
            <a:off x="14527087" y="8351359"/>
            <a:ext cx="2655025" cy="4924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600" b="1" dirty="0">
                <a:latin typeface="Arial Nova Cond" panose="020B0506020202020204" pitchFamily="34" charset="0"/>
              </a:rPr>
              <a:t>Conventional farm</a:t>
            </a:r>
            <a:endParaRPr lang="hu-HU" sz="2600" b="1" dirty="0">
              <a:latin typeface="Arial Nova" panose="020B0504020202020204" pitchFamily="34" charset="0"/>
            </a:endParaRPr>
          </a:p>
        </p:txBody>
      </p:sp>
      <p:sp>
        <p:nvSpPr>
          <p:cNvPr id="46" name="TextBox 8">
            <a:extLst>
              <a:ext uri="{FF2B5EF4-FFF2-40B4-BE49-F238E27FC236}">
                <a16:creationId xmlns="" xmlns:a16="http://schemas.microsoft.com/office/drawing/2014/main" id="{1D80942D-A4AE-4A34-8918-4BF696760164}"/>
              </a:ext>
            </a:extLst>
          </p:cNvPr>
          <p:cNvSpPr txBox="1"/>
          <p:nvPr/>
        </p:nvSpPr>
        <p:spPr>
          <a:xfrm>
            <a:off x="14527087" y="7622021"/>
            <a:ext cx="2655025" cy="49244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600" b="1" dirty="0">
                <a:latin typeface="Arial Nova Cond" panose="020B0506020202020204" pitchFamily="34" charset="0"/>
              </a:rPr>
              <a:t>Organic farm</a:t>
            </a:r>
            <a:endParaRPr lang="hu-HU" sz="2600" b="1" dirty="0">
              <a:latin typeface="Arial Nova" panose="020B0504020202020204" pitchFamily="34" charset="0"/>
            </a:endParaRPr>
          </a:p>
        </p:txBody>
      </p:sp>
      <p:sp>
        <p:nvSpPr>
          <p:cNvPr id="33" name="TextBox 8">
            <a:extLst>
              <a:ext uri="{FF2B5EF4-FFF2-40B4-BE49-F238E27FC236}">
                <a16:creationId xmlns="" xmlns:a16="http://schemas.microsoft.com/office/drawing/2014/main" id="{1293A850-70B7-4024-BBFF-05D226AB6C3B}"/>
              </a:ext>
            </a:extLst>
          </p:cNvPr>
          <p:cNvSpPr txBox="1"/>
          <p:nvPr/>
        </p:nvSpPr>
        <p:spPr>
          <a:xfrm>
            <a:off x="19201679" y="8488856"/>
            <a:ext cx="5710948" cy="57754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hu-HU" sz="2600" b="1" dirty="0">
                <a:latin typeface="Arial Nova Cond" panose="020B0506020202020204" pitchFamily="34" charset="0"/>
              </a:rPr>
              <a:t>Fig. 1. Location of the studied sites, Hungary</a:t>
            </a:r>
            <a:endParaRPr lang="hu-HU" sz="2600" b="1" dirty="0">
              <a:latin typeface="Arial Nova" panose="020B0504020202020204" pitchFamily="34" charset="0"/>
            </a:endParaRPr>
          </a:p>
        </p:txBody>
      </p:sp>
      <p:sp>
        <p:nvSpPr>
          <p:cNvPr id="52" name="Szövegdoboz 21">
            <a:extLst>
              <a:ext uri="{FF2B5EF4-FFF2-40B4-BE49-F238E27FC236}">
                <a16:creationId xmlns="" xmlns:a16="http://schemas.microsoft.com/office/drawing/2014/main" id="{6D86D9AD-319F-4267-BDB4-4C6DB239528D}"/>
              </a:ext>
            </a:extLst>
          </p:cNvPr>
          <p:cNvSpPr txBox="1"/>
          <p:nvPr/>
        </p:nvSpPr>
        <p:spPr>
          <a:xfrm>
            <a:off x="13452295" y="24970421"/>
            <a:ext cx="11191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latin typeface="Arial Nova Cond" panose="020B0506020202020204" pitchFamily="34" charset="0"/>
              </a:rPr>
              <a:t>Figure </a:t>
            </a:r>
            <a:r>
              <a:rPr lang="hu-HU" sz="2600" b="1" dirty="0" smtClean="0">
                <a:latin typeface="Arial Nova Cond" panose="020B0506020202020204" pitchFamily="34" charset="0"/>
              </a:rPr>
              <a:t>4. </a:t>
            </a:r>
            <a:r>
              <a:rPr lang="en-US" sz="2600" b="1" dirty="0" smtClean="0">
                <a:latin typeface="Arial Nova Cond" panose="020B0506020202020204" pitchFamily="34" charset="0"/>
              </a:rPr>
              <a:t>Earthworm </a:t>
            </a:r>
            <a:r>
              <a:rPr lang="en-US" sz="2600" b="1" dirty="0">
                <a:latin typeface="Arial Nova Cond" panose="020B0506020202020204" pitchFamily="34" charset="0"/>
              </a:rPr>
              <a:t>species number (a) and Shannon diversity (b) in the three studied farming system (n=5) in September (P= permaculture; B= organic; K= conventional).</a:t>
            </a:r>
            <a:endParaRPr lang="hu-HU" sz="2600" b="1" dirty="0">
              <a:latin typeface="Arial Nova Cond" panose="020B0506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8"/>
          <a:stretch/>
        </p:blipFill>
        <p:spPr>
          <a:xfrm rot="5400000">
            <a:off x="19378275" y="23666432"/>
            <a:ext cx="3241737" cy="77625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047" y="25933616"/>
            <a:ext cx="7017240" cy="32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8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Arial Nova</vt:lpstr>
      <vt:lpstr>Arial Nova Cond</vt:lpstr>
      <vt:lpstr>Calibri</vt:lpstr>
      <vt:lpstr>Calibri Light</vt:lpstr>
      <vt:lpstr>Palatino Linotype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Lyndre Nel</dc:creator>
  <cp:lastModifiedBy>Szilágyi Alfréd János</cp:lastModifiedBy>
  <cp:revision>217</cp:revision>
  <cp:lastPrinted>2018-11-01T09:42:24Z</cp:lastPrinted>
  <dcterms:created xsi:type="dcterms:W3CDTF">2018-10-26T11:14:56Z</dcterms:created>
  <dcterms:modified xsi:type="dcterms:W3CDTF">2021-02-28T21:27:13Z</dcterms:modified>
</cp:coreProperties>
</file>