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76" r:id="rId4"/>
    <p:sldId id="280" r:id="rId5"/>
    <p:sldId id="278" r:id="rId6"/>
    <p:sldId id="277" r:id="rId7"/>
    <p:sldId id="267" r:id="rId8"/>
    <p:sldId id="274" r:id="rId9"/>
    <p:sldId id="273" r:id="rId10"/>
    <p:sldId id="275" r:id="rId11"/>
    <p:sldId id="261" r:id="rId12"/>
    <p:sldId id="265" r:id="rId13"/>
    <p:sldId id="279" r:id="rId14"/>
    <p:sldId id="264"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stasia Ch" initials="AC" lastIdx="8" clrIdx="0">
    <p:extLst>
      <p:ext uri="{19B8F6BF-5375-455C-9EA6-DF929625EA0E}">
        <p15:presenceInfo xmlns:p15="http://schemas.microsoft.com/office/powerpoint/2012/main" userId="0777ec5162a5c0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865A"/>
    <a:srgbClr val="1A7B7C"/>
    <a:srgbClr val="BA1414"/>
    <a:srgbClr val="FFFFBF"/>
    <a:srgbClr val="95C769"/>
    <a:srgbClr val="369121"/>
    <a:srgbClr val="EAEAEA"/>
    <a:srgbClr val="FCFBF2"/>
    <a:srgbClr val="EBE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5" autoAdjust="0"/>
    <p:restoredTop sz="94660"/>
  </p:normalViewPr>
  <p:slideViewPr>
    <p:cSldViewPr snapToGrid="0">
      <p:cViewPr varScale="1">
        <p:scale>
          <a:sx n="78" d="100"/>
          <a:sy n="78" d="100"/>
        </p:scale>
        <p:origin x="10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C2C91-95C8-4358-8816-EE2C1F8ABB29}" type="datetimeFigureOut">
              <a:rPr lang="el-GR" smtClean="0"/>
              <a:t>28/2/2021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3B39D-F933-43CA-9A99-0C5733155FE7}" type="slidenum">
              <a:rPr lang="el-GR" smtClean="0"/>
              <a:t>‹#›</a:t>
            </a:fld>
            <a:endParaRPr lang="el-GR"/>
          </a:p>
        </p:txBody>
      </p:sp>
    </p:spTree>
    <p:extLst>
      <p:ext uri="{BB962C8B-B14F-4D97-AF65-F5344CB8AC3E}">
        <p14:creationId xmlns:p14="http://schemas.microsoft.com/office/powerpoint/2010/main" val="370320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AC16CE2-E57E-4F86-B381-92579BF03A86}" type="slidenum">
              <a:rPr lang="el-GR" smtClean="0"/>
              <a:t>9</a:t>
            </a:fld>
            <a:endParaRPr lang="el-GR"/>
          </a:p>
        </p:txBody>
      </p:sp>
    </p:spTree>
    <p:extLst>
      <p:ext uri="{BB962C8B-B14F-4D97-AF65-F5344CB8AC3E}">
        <p14:creationId xmlns:p14="http://schemas.microsoft.com/office/powerpoint/2010/main" val="39044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AC16CE2-E57E-4F86-B381-92579BF03A86}" type="slidenum">
              <a:rPr lang="el-GR" smtClean="0"/>
              <a:t>10</a:t>
            </a:fld>
            <a:endParaRPr lang="el-GR"/>
          </a:p>
        </p:txBody>
      </p:sp>
    </p:spTree>
    <p:extLst>
      <p:ext uri="{BB962C8B-B14F-4D97-AF65-F5344CB8AC3E}">
        <p14:creationId xmlns:p14="http://schemas.microsoft.com/office/powerpoint/2010/main" val="264036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28-Feb-21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28-Feb-21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28-Feb-21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28-Feb-21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mailto:valmpani@bio.auth.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31" y="4298139"/>
            <a:ext cx="9219406" cy="538609"/>
          </a:xfrm>
          <a:prstGeom prst="rect">
            <a:avLst/>
          </a:prstGeom>
          <a:noFill/>
        </p:spPr>
        <p:txBody>
          <a:bodyPr wrap="square" rtlCol="0">
            <a:spAutoFit/>
          </a:bodyPr>
          <a:lstStyle/>
          <a:p>
            <a:pPr algn="ctr"/>
            <a:endParaRPr lang="en-US" sz="1200" b="1" dirty="0"/>
          </a:p>
          <a:p>
            <a:pPr algn="ctr"/>
            <a:r>
              <a:rPr lang="en-US" sz="1700" b="1" dirty="0">
                <a:latin typeface="Palatino Linotype" panose="02040502050505030304" pitchFamily="18" charset="0"/>
              </a:rPr>
              <a:t>Vasiliki Almpanidou</a:t>
            </a:r>
            <a:r>
              <a:rPr lang="en-US" sz="1700" b="1" baseline="30000" dirty="0">
                <a:latin typeface="Palatino Linotype" panose="02040502050505030304" pitchFamily="18" charset="0"/>
              </a:rPr>
              <a:t>1,*</a:t>
            </a:r>
            <a:r>
              <a:rPr lang="en-US" sz="1700" b="1" dirty="0">
                <a:latin typeface="Palatino Linotype" panose="02040502050505030304" pitchFamily="18" charset="0"/>
              </a:rPr>
              <a:t>, Anastasia Chatzimentor</a:t>
            </a:r>
            <a:r>
              <a:rPr lang="en-US" sz="1700" b="1" baseline="30000" dirty="0">
                <a:latin typeface="Palatino Linotype" panose="02040502050505030304" pitchFamily="18" charset="0"/>
              </a:rPr>
              <a:t>1</a:t>
            </a:r>
            <a:r>
              <a:rPr lang="en-US" sz="1700" b="1" dirty="0">
                <a:latin typeface="Palatino Linotype" panose="02040502050505030304" pitchFamily="18" charset="0"/>
              </a:rPr>
              <a:t>, Vasiliki Tsapalou</a:t>
            </a:r>
            <a:r>
              <a:rPr lang="en-US" sz="1700" b="1" baseline="30000" dirty="0">
                <a:latin typeface="Palatino Linotype" panose="02040502050505030304" pitchFamily="18" charset="0"/>
              </a:rPr>
              <a:t>1,2</a:t>
            </a:r>
            <a:r>
              <a:rPr lang="en-US" sz="1700" b="1" dirty="0">
                <a:latin typeface="Palatino Linotype" panose="02040502050505030304" pitchFamily="18" charset="0"/>
              </a:rPr>
              <a:t>, </a:t>
            </a:r>
            <a:r>
              <a:rPr lang="en-US" sz="1700" b="1" dirty="0" err="1">
                <a:latin typeface="Palatino Linotype" panose="02040502050505030304" pitchFamily="18" charset="0"/>
              </a:rPr>
              <a:t>Antonios</a:t>
            </a:r>
            <a:r>
              <a:rPr lang="en-US" sz="1700" b="1" dirty="0">
                <a:latin typeface="Palatino Linotype" panose="02040502050505030304" pitchFamily="18" charset="0"/>
              </a:rPr>
              <a:t> D. Mazaris</a:t>
            </a:r>
            <a:r>
              <a:rPr lang="en-US" sz="1700" b="1" baseline="30000" dirty="0">
                <a:latin typeface="Palatino Linotype" panose="02040502050505030304" pitchFamily="18" charset="0"/>
              </a:rPr>
              <a:t>1</a:t>
            </a: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 y="-261943"/>
            <a:ext cx="9143995" cy="3717034"/>
          </a:xfrm>
          <a:prstGeom prst="rect">
            <a:avLst/>
          </a:prstGeom>
        </p:spPr>
      </p:pic>
      <p:pic>
        <p:nvPicPr>
          <p:cNvPr id="1026" name="Picture 2" descr="School of Biology | Aristotle University of Thessalon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35" y="5007962"/>
            <a:ext cx="746126" cy="923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992D17-71C8-4011-8FBF-4B3DC6DAD2E2}"/>
              </a:ext>
            </a:extLst>
          </p:cNvPr>
          <p:cNvSpPr txBox="1"/>
          <p:nvPr/>
        </p:nvSpPr>
        <p:spPr>
          <a:xfrm>
            <a:off x="3264309" y="4845101"/>
            <a:ext cx="6587204" cy="1400383"/>
          </a:xfrm>
          <a:prstGeom prst="rect">
            <a:avLst/>
          </a:prstGeom>
          <a:noFill/>
        </p:spPr>
        <p:txBody>
          <a:bodyPr wrap="square" rtlCol="0">
            <a:spAutoFit/>
          </a:bodyPr>
          <a:lstStyle/>
          <a:p>
            <a:pPr>
              <a:spcAft>
                <a:spcPts val="600"/>
              </a:spcAft>
            </a:pPr>
            <a:r>
              <a:rPr lang="en-US" sz="1500" b="1" baseline="30000" dirty="0">
                <a:latin typeface="Palatino Linotype" panose="02040502050505030304" pitchFamily="18" charset="0"/>
              </a:rPr>
              <a:t>1 </a:t>
            </a:r>
            <a:r>
              <a:rPr lang="en-US" sz="1500" dirty="0">
                <a:latin typeface="Palatino Linotype" panose="02040502050505030304" pitchFamily="18" charset="0"/>
              </a:rPr>
              <a:t>Department of Ecology, School of Biology, Aristotle University of Thessaloniki, 54124 Thessaloniki, Greece</a:t>
            </a:r>
          </a:p>
          <a:p>
            <a:pPr>
              <a:spcAft>
                <a:spcPts val="600"/>
              </a:spcAft>
            </a:pPr>
            <a:r>
              <a:rPr lang="en-US" sz="1500" baseline="30000" dirty="0">
                <a:latin typeface="Palatino Linotype" panose="02040502050505030304" pitchFamily="18" charset="0"/>
              </a:rPr>
              <a:t>2 </a:t>
            </a:r>
            <a:r>
              <a:rPr lang="en-US" sz="1500" dirty="0">
                <a:latin typeface="Palatino Linotype" panose="02040502050505030304" pitchFamily="18" charset="0"/>
              </a:rPr>
              <a:t>Groningen Institute for Evolutionary Life Sciences, University of Groningen, 9712 CP Groningen, The Netherlands</a:t>
            </a:r>
          </a:p>
          <a:p>
            <a:r>
              <a:rPr lang="en-US" sz="1500" b="1" dirty="0">
                <a:latin typeface="Palatino Linotype" panose="02040502050505030304" pitchFamily="18" charset="0"/>
              </a:rPr>
              <a:t>*</a:t>
            </a:r>
            <a:r>
              <a:rPr lang="en-US" sz="1500" dirty="0">
                <a:latin typeface="Palatino Linotype" panose="02040502050505030304" pitchFamily="18" charset="0"/>
              </a:rPr>
              <a:t> Corresponding author: </a:t>
            </a:r>
            <a:r>
              <a:rPr lang="en-US" sz="1500" u="sng" dirty="0">
                <a:latin typeface="Palatino Linotype" panose="02040502050505030304" pitchFamily="18" charset="0"/>
                <a:hlinkClick r:id="rId4"/>
              </a:rPr>
              <a:t>valmpani@bio.auth.gr</a:t>
            </a:r>
            <a:endParaRPr lang="en-US" sz="1500"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E3BB48C6-2598-4988-8421-4552FD692569}"/>
              </a:ext>
            </a:extLst>
          </p:cNvPr>
          <p:cNvCxnSpPr>
            <a:cxnSpLocks/>
          </p:cNvCxnSpPr>
          <p:nvPr/>
        </p:nvCxnSpPr>
        <p:spPr>
          <a:xfrm>
            <a:off x="113122" y="6268828"/>
            <a:ext cx="895467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C34F067-65AF-4D9B-8E4D-C93C240BBFC3}"/>
              </a:ext>
            </a:extLst>
          </p:cNvPr>
          <p:cNvSpPr txBox="1"/>
          <p:nvPr/>
        </p:nvSpPr>
        <p:spPr>
          <a:xfrm>
            <a:off x="-47130" y="3535380"/>
            <a:ext cx="9143992" cy="830997"/>
          </a:xfrm>
          <a:prstGeom prst="rect">
            <a:avLst/>
          </a:prstGeom>
          <a:noFill/>
        </p:spPr>
        <p:txBody>
          <a:bodyPr wrap="square" rtlCol="0">
            <a:spAutoFit/>
          </a:bodyPr>
          <a:lstStyle/>
          <a:p>
            <a:pPr algn="ctr"/>
            <a:r>
              <a:rPr lang="en-U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Investigating the distribution of foraging sites of </a:t>
            </a:r>
          </a:p>
          <a:p>
            <a:pPr algn="ctr"/>
            <a:r>
              <a:rPr lang="en-U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loggerhead sea turtles, </a:t>
            </a:r>
            <a:r>
              <a:rPr lang="en-US" sz="2400" b="1"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Caretta </a:t>
            </a:r>
            <a:r>
              <a:rPr lang="en-US" sz="2400" b="1" i="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caretta</a:t>
            </a:r>
            <a:r>
              <a:rPr lang="en-U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in the Mediterranean Sea</a:t>
            </a:r>
            <a:endParaRPr lang="el-GR"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92FEE7B-DA73-4061-97AC-EA9B82178293}"/>
              </a:ext>
            </a:extLst>
          </p:cNvPr>
          <p:cNvSpPr txBox="1"/>
          <p:nvPr/>
        </p:nvSpPr>
        <p:spPr>
          <a:xfrm>
            <a:off x="113122" y="6270444"/>
            <a:ext cx="8682086" cy="923330"/>
          </a:xfrm>
          <a:prstGeom prst="rect">
            <a:avLst/>
          </a:prstGeom>
          <a:noFill/>
        </p:spPr>
        <p:txBody>
          <a:bodyPr wrap="square" rtlCol="0">
            <a:spAutoFit/>
          </a:bodyPr>
          <a:lstStyle/>
          <a:p>
            <a:pPr algn="just"/>
            <a:r>
              <a:rPr lang="en-US" sz="1200" dirty="0">
                <a:latin typeface="Palatino Linotype" panose="02040502050505030304" pitchFamily="18" charset="0"/>
              </a:rPr>
              <a:t>This  research is co-financed by Greece and the European Union (European Social Fund- ESF) through the Operational </a:t>
            </a:r>
            <a:r>
              <a:rPr lang="en-US" sz="1200" dirty="0" err="1">
                <a:latin typeface="Palatino Linotype" panose="02040502050505030304" pitchFamily="18" charset="0"/>
              </a:rPr>
              <a:t>Programme</a:t>
            </a:r>
            <a:r>
              <a:rPr lang="en-US" sz="1200" dirty="0">
                <a:latin typeface="Palatino Linotype" panose="02040502050505030304" pitchFamily="18" charset="0"/>
              </a:rPr>
              <a:t> «Human Resources Development, Education and Lifelong Learning» in the context of the project “Reinforcement of Postdoctoral Researchers - 2nd Cycle” (MIS-5033021), implemented by the State Scholarships Foundation (ΙΚΥ). </a:t>
            </a:r>
            <a:endParaRPr lang="el-GR" sz="1200" dirty="0">
              <a:latin typeface="Palatino Linotype" panose="02040502050505030304" pitchFamily="18" charset="0"/>
            </a:endParaRPr>
          </a:p>
          <a:p>
            <a:endParaRPr lang="en-US" dirty="0"/>
          </a:p>
        </p:txBody>
      </p:sp>
      <p:pic>
        <p:nvPicPr>
          <p:cNvPr id="11" name="Picture 10" descr="Qr code&#10;&#10;Description automatically generated">
            <a:extLst>
              <a:ext uri="{FF2B5EF4-FFF2-40B4-BE49-F238E27FC236}">
                <a16:creationId xmlns:a16="http://schemas.microsoft.com/office/drawing/2014/main" id="{24003B71-D20F-482F-80DD-F6032C131B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13" y="5082999"/>
            <a:ext cx="1431677" cy="749828"/>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Ορθογώνιο 12"/>
          <p:cNvSpPr/>
          <p:nvPr/>
        </p:nvSpPr>
        <p:spPr>
          <a:xfrm>
            <a:off x="404159" y="737670"/>
            <a:ext cx="8298956" cy="4247317"/>
          </a:xfrm>
          <a:prstGeom prst="rect">
            <a:avLst/>
          </a:prstGeom>
        </p:spPr>
        <p:txBody>
          <a:bodyPr wrap="square">
            <a:spAutoFit/>
          </a:bodyPr>
          <a:lstStyle/>
          <a:p>
            <a:r>
              <a:rPr lang="fr-FR" sz="2200" b="1" u="sng" dirty="0" err="1">
                <a:latin typeface="Palatino Linotype" panose="02040502050505030304" pitchFamily="18" charset="0"/>
              </a:rPr>
              <a:t>Step</a:t>
            </a:r>
            <a:r>
              <a:rPr lang="fr-FR" sz="2200" b="1" u="sng" dirty="0">
                <a:latin typeface="Palatino Linotype" panose="02040502050505030304" pitchFamily="18" charset="0"/>
              </a:rPr>
              <a:t> 4:</a:t>
            </a:r>
          </a:p>
          <a:p>
            <a:endParaRPr lang="fr-FR" sz="2400" b="1" u="sng" dirty="0">
              <a:latin typeface="Palatino Linotype" panose="02040502050505030304" pitchFamily="18" charset="0"/>
            </a:endParaRPr>
          </a:p>
          <a:p>
            <a:pPr marL="342900" indent="-342900">
              <a:buFont typeface="Arial" panose="020B0604020202020204" pitchFamily="34" charset="0"/>
              <a:buChar char="•"/>
            </a:pPr>
            <a:r>
              <a:rPr lang="en-US" sz="2200" dirty="0">
                <a:latin typeface="Palatino Linotype" panose="02040502050505030304" pitchFamily="18" charset="0"/>
              </a:rPr>
              <a:t>Collation of data on fishing effort for four types of fishing gears: </a:t>
            </a:r>
          </a:p>
          <a:p>
            <a:pPr marL="1257300" lvl="2" indent="-342900">
              <a:buFont typeface="Wingdings" panose="05000000000000000000" pitchFamily="2" charset="2"/>
              <a:buChar char="ü"/>
            </a:pPr>
            <a:r>
              <a:rPr lang="en-US" sz="2000" dirty="0">
                <a:latin typeface="Palatino Linotype" panose="02040502050505030304" pitchFamily="18" charset="0"/>
              </a:rPr>
              <a:t>longline </a:t>
            </a:r>
          </a:p>
          <a:p>
            <a:pPr marL="1257300" lvl="2" indent="-342900">
              <a:buFont typeface="Wingdings" panose="05000000000000000000" pitchFamily="2" charset="2"/>
              <a:buChar char="ü"/>
            </a:pPr>
            <a:r>
              <a:rPr lang="en-US" sz="2000" dirty="0">
                <a:latin typeface="Palatino Linotype" panose="02040502050505030304" pitchFamily="18" charset="0"/>
              </a:rPr>
              <a:t>trawling </a:t>
            </a:r>
          </a:p>
          <a:p>
            <a:pPr marL="1257300" lvl="2" indent="-342900">
              <a:buFont typeface="Wingdings" panose="05000000000000000000" pitchFamily="2" charset="2"/>
              <a:buChar char="ü"/>
            </a:pPr>
            <a:r>
              <a:rPr lang="en-US" sz="2000" dirty="0">
                <a:latin typeface="Palatino Linotype" panose="02040502050505030304" pitchFamily="18" charset="0"/>
              </a:rPr>
              <a:t>fixed net</a:t>
            </a:r>
          </a:p>
          <a:p>
            <a:pPr marL="1257300" lvl="2" indent="-342900">
              <a:buFont typeface="Wingdings" panose="05000000000000000000" pitchFamily="2" charset="2"/>
              <a:buChar char="ü"/>
            </a:pPr>
            <a:r>
              <a:rPr lang="en-US" sz="2000" dirty="0">
                <a:latin typeface="Palatino Linotype" panose="02040502050505030304" pitchFamily="18" charset="0"/>
              </a:rPr>
              <a:t>purse seine </a:t>
            </a:r>
          </a:p>
          <a:p>
            <a:pPr lvl="2"/>
            <a:endParaRPr lang="en-US" sz="1200" dirty="0">
              <a:latin typeface="Palatino Linotype" panose="02040502050505030304" pitchFamily="18" charset="0"/>
            </a:endParaRPr>
          </a:p>
          <a:p>
            <a:pPr marL="342900" indent="-342900">
              <a:buFont typeface="Arial" panose="020B0604020202020204" pitchFamily="34" charset="0"/>
              <a:buChar char="•"/>
            </a:pPr>
            <a:r>
              <a:rPr lang="en-US" sz="2200" dirty="0">
                <a:latin typeface="Palatino Linotype" panose="02040502050505030304" pitchFamily="18" charset="0"/>
              </a:rPr>
              <a:t>Estimation of cumulative risk from the different types of fisheries</a:t>
            </a:r>
          </a:p>
          <a:p>
            <a:pPr marL="342900" indent="-342900">
              <a:buFont typeface="Arial" panose="020B0604020202020204" pitchFamily="34" charset="0"/>
              <a:buChar char="•"/>
            </a:pPr>
            <a:r>
              <a:rPr lang="en-US" sz="2200" dirty="0">
                <a:latin typeface="Palatino Linotype" panose="02040502050505030304" pitchFamily="18" charset="0"/>
              </a:rPr>
              <a:t>Ranking risk values within five classes with equal number of features based on their probability distribution. </a:t>
            </a:r>
            <a:endParaRPr lang="fr-FR" sz="2200" b="1" dirty="0">
              <a:latin typeface="Palatino Linotype" panose="02040502050505030304" pitchFamily="18" charset="0"/>
            </a:endParaRPr>
          </a:p>
        </p:txBody>
      </p:sp>
      <p:sp>
        <p:nvSpPr>
          <p:cNvPr id="2" name="Ορθογώνιο 1"/>
          <p:cNvSpPr/>
          <p:nvPr/>
        </p:nvSpPr>
        <p:spPr>
          <a:xfrm>
            <a:off x="163772" y="6176951"/>
            <a:ext cx="1651379" cy="532262"/>
          </a:xfrm>
          <a:prstGeom prst="rect">
            <a:avLst/>
          </a:prstGeom>
          <a:solidFill>
            <a:srgbClr val="3691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Very low</a:t>
            </a:r>
            <a:endParaRPr lang="el-GR" b="1" dirty="0">
              <a:solidFill>
                <a:sysClr val="windowText" lastClr="000000"/>
              </a:solidFill>
            </a:endParaRPr>
          </a:p>
        </p:txBody>
      </p:sp>
      <p:sp>
        <p:nvSpPr>
          <p:cNvPr id="21" name="Ορθογώνιο 20"/>
          <p:cNvSpPr/>
          <p:nvPr/>
        </p:nvSpPr>
        <p:spPr>
          <a:xfrm>
            <a:off x="1972099" y="6176951"/>
            <a:ext cx="1651379" cy="532262"/>
          </a:xfrm>
          <a:prstGeom prst="rect">
            <a:avLst/>
          </a:prstGeom>
          <a:solidFill>
            <a:srgbClr val="95C7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Low</a:t>
            </a:r>
            <a:endParaRPr lang="el-GR" b="1" dirty="0">
              <a:solidFill>
                <a:sysClr val="windowText" lastClr="000000"/>
              </a:solidFill>
            </a:endParaRPr>
          </a:p>
        </p:txBody>
      </p:sp>
      <p:sp>
        <p:nvSpPr>
          <p:cNvPr id="23" name="Ορθογώνιο 22"/>
          <p:cNvSpPr/>
          <p:nvPr/>
        </p:nvSpPr>
        <p:spPr>
          <a:xfrm>
            <a:off x="3780426" y="6176951"/>
            <a:ext cx="1651379" cy="532262"/>
          </a:xfrm>
          <a:prstGeom prst="rect">
            <a:avLst/>
          </a:prstGeom>
          <a:solidFill>
            <a:srgbClr val="FF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Medium</a:t>
            </a:r>
            <a:endParaRPr lang="el-GR" b="1" dirty="0">
              <a:solidFill>
                <a:sysClr val="windowText" lastClr="000000"/>
              </a:solidFill>
            </a:endParaRPr>
          </a:p>
        </p:txBody>
      </p:sp>
      <p:sp>
        <p:nvSpPr>
          <p:cNvPr id="24" name="Ορθογώνιο 23"/>
          <p:cNvSpPr/>
          <p:nvPr/>
        </p:nvSpPr>
        <p:spPr>
          <a:xfrm>
            <a:off x="5588753" y="6176951"/>
            <a:ext cx="1651379" cy="532262"/>
          </a:xfrm>
          <a:prstGeom prst="rect">
            <a:avLst/>
          </a:prstGeom>
          <a:solidFill>
            <a:srgbClr val="E68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High</a:t>
            </a:r>
            <a:endParaRPr lang="el-GR" b="1" dirty="0">
              <a:solidFill>
                <a:sysClr val="windowText" lastClr="000000"/>
              </a:solidFill>
            </a:endParaRPr>
          </a:p>
        </p:txBody>
      </p:sp>
      <p:sp>
        <p:nvSpPr>
          <p:cNvPr id="25" name="Ορθογώνιο 24"/>
          <p:cNvSpPr/>
          <p:nvPr/>
        </p:nvSpPr>
        <p:spPr>
          <a:xfrm>
            <a:off x="7397080" y="6176951"/>
            <a:ext cx="1651379" cy="532262"/>
          </a:xfrm>
          <a:prstGeom prst="rect">
            <a:avLst/>
          </a:prstGeom>
          <a:solidFill>
            <a:srgbClr val="BA14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Very high</a:t>
            </a:r>
            <a:endParaRPr lang="el-GR" b="1" dirty="0">
              <a:solidFill>
                <a:sysClr val="windowText" lastClr="000000"/>
              </a:solidFill>
            </a:endParaRPr>
          </a:p>
        </p:txBody>
      </p:sp>
      <p:sp>
        <p:nvSpPr>
          <p:cNvPr id="3" name="Ορθογώνιο 2"/>
          <p:cNvSpPr/>
          <p:nvPr/>
        </p:nvSpPr>
        <p:spPr>
          <a:xfrm>
            <a:off x="3978393" y="4972430"/>
            <a:ext cx="559559" cy="477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5" name="Ευθύγραμμο βέλος σύνδεσης 34"/>
          <p:cNvCxnSpPr/>
          <p:nvPr/>
        </p:nvCxnSpPr>
        <p:spPr>
          <a:xfrm flipH="1">
            <a:off x="1665027" y="5249913"/>
            <a:ext cx="1692323" cy="72105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H="1">
            <a:off x="3102832" y="5456904"/>
            <a:ext cx="452408" cy="664191"/>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a:off x="4286408" y="5638353"/>
            <a:ext cx="17427" cy="42386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a:off x="4983657" y="5488227"/>
            <a:ext cx="734956" cy="573988"/>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a:off x="5108032" y="5249913"/>
            <a:ext cx="2289048" cy="721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88063" y="5198253"/>
            <a:ext cx="559562" cy="276999"/>
          </a:xfrm>
          <a:prstGeom prst="rect">
            <a:avLst/>
          </a:prstGeom>
          <a:noFill/>
        </p:spPr>
        <p:txBody>
          <a:bodyPr wrap="square" rtlCol="0">
            <a:spAutoFit/>
          </a:bodyPr>
          <a:lstStyle/>
          <a:p>
            <a:r>
              <a:rPr lang="en-US" sz="1200" dirty="0"/>
              <a:t>1 cell</a:t>
            </a:r>
            <a:endParaRPr lang="el-GR" sz="1200" dirty="0"/>
          </a:p>
        </p:txBody>
      </p:sp>
      <p:sp>
        <p:nvSpPr>
          <p:cNvPr id="4" name="TextBox 3"/>
          <p:cNvSpPr txBox="1"/>
          <p:nvPr/>
        </p:nvSpPr>
        <p:spPr>
          <a:xfrm>
            <a:off x="2607941" y="5601638"/>
            <a:ext cx="532263" cy="369332"/>
          </a:xfrm>
          <a:prstGeom prst="rect">
            <a:avLst/>
          </a:prstGeom>
          <a:noFill/>
        </p:spPr>
        <p:txBody>
          <a:bodyPr wrap="square" rtlCol="0">
            <a:spAutoFit/>
          </a:bodyPr>
          <a:lstStyle/>
          <a:p>
            <a:r>
              <a:rPr lang="en-US" dirty="0"/>
              <a:t>or</a:t>
            </a:r>
            <a:endParaRPr lang="el-GR" dirty="0"/>
          </a:p>
        </p:txBody>
      </p:sp>
      <p:sp>
        <p:nvSpPr>
          <p:cNvPr id="19" name="TextBox 18"/>
          <p:cNvSpPr txBox="1"/>
          <p:nvPr/>
        </p:nvSpPr>
        <p:spPr>
          <a:xfrm>
            <a:off x="3566862" y="5745590"/>
            <a:ext cx="487826" cy="369332"/>
          </a:xfrm>
          <a:prstGeom prst="rect">
            <a:avLst/>
          </a:prstGeom>
          <a:noFill/>
        </p:spPr>
        <p:txBody>
          <a:bodyPr wrap="square" rtlCol="0">
            <a:spAutoFit/>
          </a:bodyPr>
          <a:lstStyle/>
          <a:p>
            <a:r>
              <a:rPr lang="en-US" dirty="0"/>
              <a:t>or</a:t>
            </a:r>
            <a:endParaRPr lang="el-GR" dirty="0"/>
          </a:p>
        </p:txBody>
      </p:sp>
      <p:sp>
        <p:nvSpPr>
          <p:cNvPr id="20" name="TextBox 19"/>
          <p:cNvSpPr txBox="1"/>
          <p:nvPr/>
        </p:nvSpPr>
        <p:spPr>
          <a:xfrm>
            <a:off x="4606115" y="5665618"/>
            <a:ext cx="532263" cy="369332"/>
          </a:xfrm>
          <a:prstGeom prst="rect">
            <a:avLst/>
          </a:prstGeom>
          <a:noFill/>
        </p:spPr>
        <p:txBody>
          <a:bodyPr wrap="square" rtlCol="0">
            <a:spAutoFit/>
          </a:bodyPr>
          <a:lstStyle/>
          <a:p>
            <a:r>
              <a:rPr lang="en-US" dirty="0"/>
              <a:t>or</a:t>
            </a:r>
            <a:endParaRPr lang="el-GR" dirty="0"/>
          </a:p>
        </p:txBody>
      </p:sp>
      <p:sp>
        <p:nvSpPr>
          <p:cNvPr id="22" name="TextBox 21"/>
          <p:cNvSpPr txBox="1"/>
          <p:nvPr/>
        </p:nvSpPr>
        <p:spPr>
          <a:xfrm>
            <a:off x="5779008" y="5658602"/>
            <a:ext cx="532263" cy="369332"/>
          </a:xfrm>
          <a:prstGeom prst="rect">
            <a:avLst/>
          </a:prstGeom>
          <a:noFill/>
        </p:spPr>
        <p:txBody>
          <a:bodyPr wrap="square" rtlCol="0">
            <a:spAutoFit/>
          </a:bodyPr>
          <a:lstStyle/>
          <a:p>
            <a:r>
              <a:rPr lang="en-US" dirty="0"/>
              <a:t>or</a:t>
            </a:r>
            <a:endParaRPr lang="el-GR" dirty="0"/>
          </a:p>
        </p:txBody>
      </p:sp>
      <p:sp>
        <p:nvSpPr>
          <p:cNvPr id="26" name="Ορθογώνιο 3">
            <a:extLst>
              <a:ext uri="{FF2B5EF4-FFF2-40B4-BE49-F238E27FC236}">
                <a16:creationId xmlns:a16="http://schemas.microsoft.com/office/drawing/2014/main" id="{CF38B5ED-3712-4BCE-A28C-D05268649950}"/>
              </a:ext>
            </a:extLst>
          </p:cNvPr>
          <p:cNvSpPr/>
          <p:nvPr/>
        </p:nvSpPr>
        <p:spPr>
          <a:xfrm>
            <a:off x="341193" y="176672"/>
            <a:ext cx="1431802" cy="461665"/>
          </a:xfrm>
          <a:prstGeom prst="rect">
            <a:avLst/>
          </a:prstGeom>
        </p:spPr>
        <p:txBody>
          <a:bodyPr wrap="none">
            <a:spAutoFit/>
          </a:bodyPr>
          <a:lstStyle/>
          <a:p>
            <a:r>
              <a:rPr lang="en-US" sz="2400" b="1" dirty="0">
                <a:latin typeface="Palatino Linotype" panose="02040502050505030304" pitchFamily="18" charset="0"/>
              </a:rPr>
              <a:t>Methods</a:t>
            </a:r>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C73CEA7F-9D52-4C3E-912A-CC603CAFC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835" y="1885570"/>
            <a:ext cx="3008671" cy="1396052"/>
          </a:xfrm>
          <a:prstGeom prst="rect">
            <a:avLst/>
          </a:prstGeom>
        </p:spPr>
      </p:pic>
    </p:spTree>
    <p:extLst>
      <p:ext uri="{BB962C8B-B14F-4D97-AF65-F5344CB8AC3E}">
        <p14:creationId xmlns:p14="http://schemas.microsoft.com/office/powerpoint/2010/main" val="425633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815" y="163412"/>
            <a:ext cx="8258033"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endParaRPr lang="el-G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Ορθογώνιο 1"/>
          <p:cNvSpPr/>
          <p:nvPr/>
        </p:nvSpPr>
        <p:spPr>
          <a:xfrm>
            <a:off x="5656082" y="1900288"/>
            <a:ext cx="3189305" cy="2585323"/>
          </a:xfrm>
          <a:prstGeom prst="rect">
            <a:avLst/>
          </a:prstGeom>
        </p:spPr>
        <p:txBody>
          <a:bodyPr wrap="square">
            <a:spAutoFit/>
          </a:bodyPr>
          <a:lstStyle/>
          <a:p>
            <a:pPr marL="1257300" lvl="2" indent="-342900" algn="just">
              <a:buFont typeface="Arial" panose="020B0604020202020204" pitchFamily="34" charset="0"/>
              <a:buChar char="•"/>
            </a:pPr>
            <a:endParaRPr lang="en-US" dirty="0">
              <a:latin typeface="Palatino Linotype" panose="02040502050505030304" pitchFamily="18" charset="0"/>
            </a:endParaRPr>
          </a:p>
          <a:p>
            <a:pPr marL="1257300" lvl="2" indent="-342900">
              <a:buFont typeface="Arial" panose="020B0604020202020204" pitchFamily="34" charset="0"/>
              <a:buChar char="•"/>
            </a:pPr>
            <a:r>
              <a:rPr lang="en-US" i="1" dirty="0">
                <a:latin typeface="Palatino Linotype" panose="02040502050505030304" pitchFamily="18" charset="0"/>
              </a:rPr>
              <a:t>Largest percentage </a:t>
            </a:r>
            <a:r>
              <a:rPr lang="en-US" dirty="0">
                <a:latin typeface="Palatino Linotype" panose="02040502050505030304" pitchFamily="18" charset="0"/>
              </a:rPr>
              <a:t>of foraging grounds was located at the </a:t>
            </a:r>
            <a:r>
              <a:rPr lang="en-US" b="1" dirty="0">
                <a:latin typeface="Palatino Linotype" panose="02040502050505030304" pitchFamily="18" charset="0"/>
              </a:rPr>
              <a:t>Central </a:t>
            </a:r>
            <a:r>
              <a:rPr lang="en-US" dirty="0">
                <a:latin typeface="Palatino Linotype" panose="02040502050505030304" pitchFamily="18" charset="0"/>
              </a:rPr>
              <a:t>and </a:t>
            </a:r>
            <a:r>
              <a:rPr lang="en-US" b="1" dirty="0">
                <a:latin typeface="Palatino Linotype" panose="02040502050505030304" pitchFamily="18" charset="0"/>
              </a:rPr>
              <a:t>Eastern</a:t>
            </a:r>
            <a:r>
              <a:rPr lang="en-US" dirty="0">
                <a:latin typeface="Palatino Linotype" panose="02040502050505030304" pitchFamily="18" charset="0"/>
              </a:rPr>
              <a:t> </a:t>
            </a:r>
            <a:r>
              <a:rPr lang="en-US" b="1" dirty="0">
                <a:latin typeface="Palatino Linotype" panose="02040502050505030304" pitchFamily="18" charset="0"/>
              </a:rPr>
              <a:t>Mediterranean</a:t>
            </a:r>
            <a:endParaRPr lang="el-GR" b="1" dirty="0">
              <a:latin typeface="Palatino Linotype" panose="02040502050505030304" pitchFamily="18" charset="0"/>
            </a:endParaRPr>
          </a:p>
          <a:p>
            <a:pPr marL="1257300" lvl="2" indent="-342900" algn="just">
              <a:buFont typeface="Arial" panose="020B0604020202020204" pitchFamily="34" charset="0"/>
              <a:buChar char="•"/>
            </a:pPr>
            <a:endParaRPr lang="en-US" dirty="0">
              <a:latin typeface="Palatino Linotype" panose="02040502050505030304" pitchFamily="18" charset="0"/>
            </a:endParaRPr>
          </a:p>
        </p:txBody>
      </p:sp>
      <p:sp>
        <p:nvSpPr>
          <p:cNvPr id="7" name="Ορθογώνιο 6"/>
          <p:cNvSpPr/>
          <p:nvPr/>
        </p:nvSpPr>
        <p:spPr>
          <a:xfrm>
            <a:off x="-668594" y="4799797"/>
            <a:ext cx="7989931" cy="1908215"/>
          </a:xfrm>
          <a:prstGeom prst="rect">
            <a:avLst/>
          </a:prstGeom>
        </p:spPr>
        <p:txBody>
          <a:bodyPr wrap="square">
            <a:spAutoFit/>
          </a:bodyPr>
          <a:lstStyle/>
          <a:p>
            <a:pPr lvl="2" algn="just"/>
            <a:endParaRPr lang="el-GR" dirty="0">
              <a:latin typeface="Palatino Linotype" panose="02040502050505030304" pitchFamily="18" charset="0"/>
            </a:endParaRPr>
          </a:p>
          <a:p>
            <a:pPr marL="1257300" lvl="2" indent="-274638" algn="just">
              <a:spcAft>
                <a:spcPts val="1200"/>
              </a:spcAft>
              <a:buFont typeface="Arial" panose="020B0604020202020204" pitchFamily="34" charset="0"/>
              <a:buChar char="•"/>
            </a:pPr>
            <a:r>
              <a:rPr lang="en-US" dirty="0">
                <a:latin typeface="Palatino Linotype" panose="02040502050505030304" pitchFamily="18" charset="0"/>
              </a:rPr>
              <a:t>Known frequented areas such as the </a:t>
            </a:r>
            <a:r>
              <a:rPr lang="en-US" b="1" dirty="0">
                <a:latin typeface="Palatino Linotype" panose="02040502050505030304" pitchFamily="18" charset="0"/>
              </a:rPr>
              <a:t>Levantine Sea </a:t>
            </a:r>
            <a:r>
              <a:rPr lang="en-US" dirty="0">
                <a:latin typeface="Palatino Linotype" panose="02040502050505030304" pitchFamily="18" charset="0"/>
              </a:rPr>
              <a:t>(19.19%) and parts of the </a:t>
            </a:r>
            <a:r>
              <a:rPr lang="en-US" b="1" dirty="0">
                <a:latin typeface="Palatino Linotype" panose="02040502050505030304" pitchFamily="18" charset="0"/>
              </a:rPr>
              <a:t>Aegean Sea </a:t>
            </a:r>
            <a:r>
              <a:rPr lang="en-US" dirty="0">
                <a:latin typeface="Palatino Linotype" panose="02040502050505030304" pitchFamily="18" charset="0"/>
              </a:rPr>
              <a:t>(13.05%)</a:t>
            </a:r>
          </a:p>
          <a:p>
            <a:pPr marL="1257300" lvl="2" indent="-274638" algn="just">
              <a:buFont typeface="Arial" panose="020B0604020202020204" pitchFamily="34" charset="0"/>
              <a:buChar char="•"/>
            </a:pPr>
            <a:r>
              <a:rPr lang="en-US" dirty="0">
                <a:latin typeface="Palatino Linotype" panose="02040502050505030304" pitchFamily="18" charset="0"/>
              </a:rPr>
              <a:t>Limited extent of foraging grounds was found at the </a:t>
            </a:r>
            <a:r>
              <a:rPr lang="en-US" b="1" dirty="0">
                <a:latin typeface="Palatino Linotype" panose="02040502050505030304" pitchFamily="18" charset="0"/>
              </a:rPr>
              <a:t>Western Mediterranean</a:t>
            </a:r>
            <a:r>
              <a:rPr lang="en-US" dirty="0">
                <a:latin typeface="Palatino Linotype" panose="02040502050505030304" pitchFamily="18" charset="0"/>
              </a:rPr>
              <a:t>, at French and Spanish coasts (7.13% of the total foraging area), for which the current knowledge was restricted.</a:t>
            </a:r>
            <a:endParaRPr lang="el-GR" dirty="0">
              <a:latin typeface="Palatino Linotype" panose="02040502050505030304" pitchFamily="18" charset="0"/>
            </a:endParaRPr>
          </a:p>
        </p:txBody>
      </p:sp>
      <p:sp>
        <p:nvSpPr>
          <p:cNvPr id="8" name="Ορθογώνιο 7"/>
          <p:cNvSpPr/>
          <p:nvPr/>
        </p:nvSpPr>
        <p:spPr>
          <a:xfrm>
            <a:off x="447320" y="886310"/>
            <a:ext cx="8258033" cy="646331"/>
          </a:xfrm>
          <a:prstGeom prst="rect">
            <a:avLst/>
          </a:prstGeom>
        </p:spPr>
        <p:txBody>
          <a:bodyPr wrap="square">
            <a:spAutoFit/>
          </a:bodyPr>
          <a:lstStyle/>
          <a:p>
            <a:pPr marL="342900" indent="-342900" algn="just">
              <a:buFont typeface="Arial" panose="020B0604020202020204" pitchFamily="34" charset="0"/>
              <a:buChar char="•"/>
            </a:pPr>
            <a:r>
              <a:rPr lang="en-US" dirty="0">
                <a:solidFill>
                  <a:srgbClr val="000000"/>
                </a:solidFill>
                <a:latin typeface="Palatino Linotype" panose="02040502050505030304" pitchFamily="18" charset="0"/>
              </a:rPr>
              <a:t>Foraging grounds for adult loggerheads covered the 9% of the Mediterranean Sea </a:t>
            </a:r>
          </a:p>
        </p:txBody>
      </p:sp>
      <p:pic>
        <p:nvPicPr>
          <p:cNvPr id="10" name="Picture 9">
            <a:extLst>
              <a:ext uri="{FF2B5EF4-FFF2-40B4-BE49-F238E27FC236}">
                <a16:creationId xmlns:a16="http://schemas.microsoft.com/office/drawing/2014/main" id="{41A97110-3FCB-48C6-9C5E-A4ECD1EFE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12" y="1601694"/>
            <a:ext cx="6184528" cy="2756792"/>
          </a:xfrm>
          <a:prstGeom prst="rect">
            <a:avLst/>
          </a:prstGeom>
        </p:spPr>
      </p:pic>
      <p:sp>
        <p:nvSpPr>
          <p:cNvPr id="12" name="TextBox 11">
            <a:extLst>
              <a:ext uri="{FF2B5EF4-FFF2-40B4-BE49-F238E27FC236}">
                <a16:creationId xmlns:a16="http://schemas.microsoft.com/office/drawing/2014/main" id="{60CE2D41-CDCF-4DD7-9B02-B9DCB60B1AFB}"/>
              </a:ext>
            </a:extLst>
          </p:cNvPr>
          <p:cNvSpPr txBox="1"/>
          <p:nvPr/>
        </p:nvSpPr>
        <p:spPr>
          <a:xfrm>
            <a:off x="298612" y="4422351"/>
            <a:ext cx="914684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alatino Linotype" panose="02040502050505030304" pitchFamily="18" charset="0"/>
              </a:rPr>
              <a:t>Well established areas such as the </a:t>
            </a:r>
            <a:r>
              <a:rPr lang="en-US" b="1" dirty="0">
                <a:latin typeface="Palatino Linotype" panose="02040502050505030304" pitchFamily="18" charset="0"/>
              </a:rPr>
              <a:t>Adriatic</a:t>
            </a:r>
            <a:r>
              <a:rPr lang="en-US" dirty="0">
                <a:latin typeface="Palatino Linotype" panose="02040502050505030304" pitchFamily="18" charset="0"/>
              </a:rPr>
              <a:t> </a:t>
            </a:r>
            <a:r>
              <a:rPr lang="en-US" b="1" dirty="0">
                <a:latin typeface="Palatino Linotype" panose="02040502050505030304" pitchFamily="18" charset="0"/>
              </a:rPr>
              <a:t>sea</a:t>
            </a:r>
            <a:r>
              <a:rPr lang="en-US" dirty="0">
                <a:latin typeface="Palatino Linotype" panose="02040502050505030304" pitchFamily="18" charset="0"/>
              </a:rPr>
              <a:t> (24% of the total foraging area) and the </a:t>
            </a:r>
            <a:r>
              <a:rPr lang="en-US" b="1" dirty="0">
                <a:latin typeface="Palatino Linotype" panose="02040502050505030304" pitchFamily="18" charset="0"/>
              </a:rPr>
              <a:t>Tunisian Plateau </a:t>
            </a:r>
            <a:r>
              <a:rPr lang="en-US" dirty="0">
                <a:latin typeface="Palatino Linotype" panose="02040502050505030304" pitchFamily="18" charset="0"/>
              </a:rPr>
              <a:t>(31.75%)</a:t>
            </a:r>
            <a:endParaRPr lang="el-GR"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9115" y="2028099"/>
            <a:ext cx="2156013" cy="2308324"/>
          </a:xfrm>
          <a:prstGeom prst="rect">
            <a:avLst/>
          </a:prstGeom>
          <a:noFill/>
        </p:spPr>
        <p:txBody>
          <a:bodyPr wrap="square" rtlCol="0">
            <a:spAutoFit/>
          </a:bodyPr>
          <a:lstStyle/>
          <a:p>
            <a:pPr marL="342900" indent="-342900" algn="just">
              <a:buFont typeface="Arial" panose="020B0604020202020204" pitchFamily="34" charset="0"/>
              <a:buChar char="•"/>
            </a:pPr>
            <a:r>
              <a:rPr lang="en-US" b="1" dirty="0">
                <a:latin typeface="Palatino Linotype" panose="02040502050505030304" pitchFamily="18" charset="0"/>
              </a:rPr>
              <a:t>Adriatic sea</a:t>
            </a:r>
            <a:r>
              <a:rPr lang="en-US" dirty="0">
                <a:latin typeface="Palatino Linotype" panose="02040502050505030304" pitchFamily="18" charset="0"/>
              </a:rPr>
              <a:t>: a </a:t>
            </a:r>
            <a:r>
              <a:rPr lang="en-US" i="1" dirty="0">
                <a:latin typeface="Palatino Linotype" panose="02040502050505030304" pitchFamily="18" charset="0"/>
              </a:rPr>
              <a:t>hotspot</a:t>
            </a:r>
            <a:r>
              <a:rPr lang="en-US" dirty="0">
                <a:latin typeface="Palatino Linotype" panose="02040502050505030304" pitchFamily="18" charset="0"/>
              </a:rPr>
              <a:t> of risk of interaction with fisheries (73.47% of its extent subjected to high and very high risk) </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3" name="Εικόνα 2"/>
          <p:cNvPicPr>
            <a:picLocks noChangeAspect="1"/>
          </p:cNvPicPr>
          <p:nvPr/>
        </p:nvPicPr>
        <p:blipFill>
          <a:blip r:embed="rId3"/>
          <a:stretch>
            <a:fillRect/>
          </a:stretch>
        </p:blipFill>
        <p:spPr>
          <a:xfrm>
            <a:off x="213814" y="1674535"/>
            <a:ext cx="6455301" cy="3015452"/>
          </a:xfrm>
          <a:prstGeom prst="rect">
            <a:avLst/>
          </a:prstGeom>
        </p:spPr>
      </p:pic>
      <p:sp>
        <p:nvSpPr>
          <p:cNvPr id="9" name="Ορθογώνιο 8"/>
          <p:cNvSpPr/>
          <p:nvPr/>
        </p:nvSpPr>
        <p:spPr>
          <a:xfrm>
            <a:off x="110964" y="848666"/>
            <a:ext cx="8915052" cy="646331"/>
          </a:xfrm>
          <a:prstGeom prst="rect">
            <a:avLst/>
          </a:prstGeom>
        </p:spPr>
        <p:txBody>
          <a:bodyPr wrap="square">
            <a:spAutoFit/>
          </a:bodyPr>
          <a:lstStyle/>
          <a:p>
            <a:pPr marL="342900" indent="-342900" algn="just">
              <a:buFont typeface="Arial" panose="020B0604020202020204" pitchFamily="34" charset="0"/>
              <a:buChar char="•"/>
            </a:pPr>
            <a:r>
              <a:rPr lang="en-US" dirty="0">
                <a:latin typeface="Palatino Linotype" panose="02040502050505030304" pitchFamily="18" charset="0"/>
              </a:rPr>
              <a:t>More than 40% of the foraging grounds were exposed from medium to very high levels of threat, with variations being detected across the Mediterranean Sea</a:t>
            </a:r>
            <a:endParaRPr lang="en-US" b="1" dirty="0">
              <a:latin typeface="Palatino Linotype" panose="02040502050505030304" pitchFamily="18" charset="0"/>
            </a:endParaRPr>
          </a:p>
        </p:txBody>
      </p:sp>
      <p:sp>
        <p:nvSpPr>
          <p:cNvPr id="10" name="TextBox 9">
            <a:extLst>
              <a:ext uri="{FF2B5EF4-FFF2-40B4-BE49-F238E27FC236}">
                <a16:creationId xmlns:a16="http://schemas.microsoft.com/office/drawing/2014/main" id="{D6149890-2A84-4305-AF12-5CF434E1701F}"/>
              </a:ext>
            </a:extLst>
          </p:cNvPr>
          <p:cNvSpPr txBox="1"/>
          <p:nvPr/>
        </p:nvSpPr>
        <p:spPr>
          <a:xfrm>
            <a:off x="213815" y="163412"/>
            <a:ext cx="8258033"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endParaRPr lang="el-GR" sz="2400" b="1" dirty="0">
              <a:latin typeface="Palatino Linotype" panose="02040502050505030304" pitchFamily="18" charset="0"/>
            </a:endParaRPr>
          </a:p>
        </p:txBody>
      </p:sp>
      <p:sp>
        <p:nvSpPr>
          <p:cNvPr id="13" name="TextBox 12">
            <a:extLst>
              <a:ext uri="{FF2B5EF4-FFF2-40B4-BE49-F238E27FC236}">
                <a16:creationId xmlns:a16="http://schemas.microsoft.com/office/drawing/2014/main" id="{02158FE9-C0E2-4B0C-BB2D-6E7B60DAD7A2}"/>
              </a:ext>
            </a:extLst>
          </p:cNvPr>
          <p:cNvSpPr txBox="1"/>
          <p:nvPr/>
        </p:nvSpPr>
        <p:spPr>
          <a:xfrm>
            <a:off x="110964" y="5086004"/>
            <a:ext cx="6757256" cy="923330"/>
          </a:xfrm>
          <a:prstGeom prst="rect">
            <a:avLst/>
          </a:prstGeom>
          <a:noFill/>
        </p:spPr>
        <p:txBody>
          <a:bodyPr wrap="square" rtlCol="0">
            <a:spAutoFit/>
          </a:bodyPr>
          <a:lstStyle/>
          <a:p>
            <a:pPr marL="342900" indent="-342900" algn="just">
              <a:buFont typeface="Arial" panose="020B0604020202020204" pitchFamily="34" charset="0"/>
              <a:buChar char="•"/>
            </a:pPr>
            <a:r>
              <a:rPr lang="en-US" b="1" dirty="0">
                <a:latin typeface="Palatino Linotype" panose="02040502050505030304" pitchFamily="18" charset="0"/>
              </a:rPr>
              <a:t>Western Mediterranean</a:t>
            </a:r>
            <a:r>
              <a:rPr lang="en-US" dirty="0">
                <a:latin typeface="Palatino Linotype" panose="02040502050505030304" pitchFamily="18" charset="0"/>
              </a:rPr>
              <a:t>: 57.51% of the foraging grounds under </a:t>
            </a:r>
            <a:r>
              <a:rPr lang="en-US" i="1" dirty="0">
                <a:latin typeface="Palatino Linotype" panose="02040502050505030304" pitchFamily="18" charset="0"/>
              </a:rPr>
              <a:t>high</a:t>
            </a:r>
            <a:r>
              <a:rPr lang="en-US" dirty="0">
                <a:latin typeface="Palatino Linotype" panose="02040502050505030304" pitchFamily="18" charset="0"/>
              </a:rPr>
              <a:t> and </a:t>
            </a:r>
            <a:r>
              <a:rPr lang="en-US" i="1" dirty="0">
                <a:latin typeface="Palatino Linotype" panose="02040502050505030304" pitchFamily="18" charset="0"/>
              </a:rPr>
              <a:t>very high </a:t>
            </a:r>
            <a:r>
              <a:rPr lang="en-US" dirty="0">
                <a:latin typeface="Palatino Linotype" panose="02040502050505030304" pitchFamily="18" charset="0"/>
              </a:rPr>
              <a:t>levels of threat, confirmed by large number of capture events in Spanish waters. </a:t>
            </a:r>
            <a:endParaRPr lang="el-GR" dirty="0">
              <a:latin typeface="Palatino Linotype" panose="02040502050505030304" pitchFamily="18" charset="0"/>
            </a:endParaRPr>
          </a:p>
        </p:txBody>
      </p:sp>
      <p:pic>
        <p:nvPicPr>
          <p:cNvPr id="2" name="Picture 1">
            <a:extLst>
              <a:ext uri="{FF2B5EF4-FFF2-40B4-BE49-F238E27FC236}">
                <a16:creationId xmlns:a16="http://schemas.microsoft.com/office/drawing/2014/main" id="{FCFA9824-CCC0-4F01-BFB9-C8C58DF462AF}"/>
              </a:ext>
            </a:extLst>
          </p:cNvPr>
          <p:cNvPicPr>
            <a:picLocks noChangeAspect="1"/>
          </p:cNvPicPr>
          <p:nvPr/>
        </p:nvPicPr>
        <p:blipFill>
          <a:blip r:embed="rId4"/>
          <a:stretch>
            <a:fillRect/>
          </a:stretch>
        </p:blipFill>
        <p:spPr>
          <a:xfrm>
            <a:off x="318872" y="4004016"/>
            <a:ext cx="2877561" cy="707197"/>
          </a:xfrm>
          <a:prstGeom prst="rect">
            <a:avLst/>
          </a:prstGeom>
        </p:spPr>
      </p:pic>
    </p:spTree>
    <p:extLst>
      <p:ext uri="{BB962C8B-B14F-4D97-AF65-F5344CB8AC3E}">
        <p14:creationId xmlns:p14="http://schemas.microsoft.com/office/powerpoint/2010/main" val="375248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1" name="Ορθογώνιο 10"/>
          <p:cNvSpPr/>
          <p:nvPr/>
        </p:nvSpPr>
        <p:spPr>
          <a:xfrm>
            <a:off x="78659" y="4972323"/>
            <a:ext cx="7246374" cy="1477328"/>
          </a:xfrm>
          <a:prstGeom prst="rect">
            <a:avLst/>
          </a:prstGeom>
        </p:spPr>
        <p:txBody>
          <a:bodyPr wrap="square">
            <a:spAutoFit/>
          </a:bodyPr>
          <a:lstStyle/>
          <a:p>
            <a:pPr marL="342900" indent="-342900" algn="just">
              <a:buFont typeface="Arial" panose="020B0604020202020204" pitchFamily="34" charset="0"/>
              <a:buChar char="•"/>
            </a:pPr>
            <a:r>
              <a:rPr lang="en-US" dirty="0">
                <a:latin typeface="Palatino Linotype" panose="02040502050505030304" pitchFamily="18" charset="0"/>
              </a:rPr>
              <a:t>More than half of the foraging area hosted within the </a:t>
            </a:r>
            <a:r>
              <a:rPr lang="en-US" b="1" dirty="0">
                <a:latin typeface="Palatino Linotype" panose="02040502050505030304" pitchFamily="18" charset="0"/>
              </a:rPr>
              <a:t>Aegean</a:t>
            </a:r>
            <a:r>
              <a:rPr lang="en-US" dirty="0">
                <a:latin typeface="Palatino Linotype" panose="02040502050505030304" pitchFamily="18" charset="0"/>
              </a:rPr>
              <a:t> and </a:t>
            </a:r>
            <a:r>
              <a:rPr lang="en-US" b="1" dirty="0">
                <a:latin typeface="Palatino Linotype" panose="02040502050505030304" pitchFamily="18" charset="0"/>
              </a:rPr>
              <a:t>Ionian</a:t>
            </a:r>
            <a:r>
              <a:rPr lang="en-US" dirty="0">
                <a:latin typeface="Palatino Linotype" panose="02040502050505030304" pitchFamily="18" charset="0"/>
              </a:rPr>
              <a:t> </a:t>
            </a:r>
            <a:r>
              <a:rPr lang="en-US" b="1" dirty="0">
                <a:latin typeface="Palatino Linotype" panose="02040502050505030304" pitchFamily="18" charset="0"/>
              </a:rPr>
              <a:t>Sea</a:t>
            </a:r>
            <a:r>
              <a:rPr lang="en-US" dirty="0">
                <a:latin typeface="Palatino Linotype" panose="02040502050505030304" pitchFamily="18" charset="0"/>
              </a:rPr>
              <a:t> exposed from </a:t>
            </a:r>
            <a:r>
              <a:rPr lang="en-US" i="1" dirty="0">
                <a:latin typeface="Palatino Linotype" panose="02040502050505030304" pitchFamily="18" charset="0"/>
              </a:rPr>
              <a:t>medium</a:t>
            </a:r>
            <a:r>
              <a:rPr lang="en-US" dirty="0">
                <a:latin typeface="Palatino Linotype" panose="02040502050505030304" pitchFamily="18" charset="0"/>
              </a:rPr>
              <a:t> to </a:t>
            </a:r>
            <a:r>
              <a:rPr lang="en-US" i="1" dirty="0">
                <a:latin typeface="Palatino Linotype" panose="02040502050505030304" pitchFamily="18" charset="0"/>
              </a:rPr>
              <a:t>very high </a:t>
            </a:r>
            <a:r>
              <a:rPr lang="en-US" dirty="0">
                <a:latin typeface="Palatino Linotype" panose="02040502050505030304" pitchFamily="18" charset="0"/>
              </a:rPr>
              <a:t>levels of risk (54.38% and 51.52% of the foraging area, respectively), with increased frequency of interactions between fishermen and sea turtles to have been observed both in Greece and Turkey </a:t>
            </a:r>
          </a:p>
        </p:txBody>
      </p:sp>
      <p:sp>
        <p:nvSpPr>
          <p:cNvPr id="12" name="Ορθογώνιο 11"/>
          <p:cNvSpPr/>
          <p:nvPr/>
        </p:nvSpPr>
        <p:spPr>
          <a:xfrm>
            <a:off x="6570462" y="1617797"/>
            <a:ext cx="2465385" cy="3139321"/>
          </a:xfrm>
          <a:prstGeom prst="rect">
            <a:avLst/>
          </a:prstGeom>
        </p:spPr>
        <p:txBody>
          <a:bodyPr wrap="square">
            <a:spAutoFit/>
          </a:bodyPr>
          <a:lstStyle/>
          <a:p>
            <a:pPr marL="342900" indent="-342900">
              <a:buFont typeface="Arial" panose="020B0604020202020204" pitchFamily="34" charset="0"/>
              <a:buChar char="•"/>
            </a:pPr>
            <a:r>
              <a:rPr lang="en-US" dirty="0">
                <a:latin typeface="Palatino Linotype" panose="02040502050505030304" pitchFamily="18" charset="0"/>
              </a:rPr>
              <a:t>Lower percentages of risk detected at </a:t>
            </a:r>
            <a:r>
              <a:rPr lang="en-US" b="1" dirty="0">
                <a:latin typeface="Palatino Linotype" panose="02040502050505030304" pitchFamily="18" charset="0"/>
              </a:rPr>
              <a:t>Levantine Sea </a:t>
            </a:r>
            <a:r>
              <a:rPr lang="en-US" dirty="0">
                <a:latin typeface="Palatino Linotype" panose="02040502050505030304" pitchFamily="18" charset="0"/>
              </a:rPr>
              <a:t>and </a:t>
            </a:r>
            <a:r>
              <a:rPr lang="en-US" b="1" dirty="0">
                <a:latin typeface="Palatino Linotype" panose="02040502050505030304" pitchFamily="18" charset="0"/>
              </a:rPr>
              <a:t>Tunisian Plateau/Gulf of Sidra</a:t>
            </a:r>
            <a:r>
              <a:rPr lang="en-US" dirty="0">
                <a:latin typeface="Palatino Linotype" panose="02040502050505030304" pitchFamily="18" charset="0"/>
              </a:rPr>
              <a:t>; however, they should be treated with caution due to poor coverage of fisheries data.</a:t>
            </a:r>
            <a:endParaRPr lang="el-GR" b="1" dirty="0">
              <a:latin typeface="Palatino Linotype" panose="02040502050505030304" pitchFamily="18" charset="0"/>
            </a:endParaRPr>
          </a:p>
        </p:txBody>
      </p:sp>
      <p:sp>
        <p:nvSpPr>
          <p:cNvPr id="10" name="TextBox 9">
            <a:extLst>
              <a:ext uri="{FF2B5EF4-FFF2-40B4-BE49-F238E27FC236}">
                <a16:creationId xmlns:a16="http://schemas.microsoft.com/office/drawing/2014/main" id="{D6149890-2A84-4305-AF12-5CF434E1701F}"/>
              </a:ext>
            </a:extLst>
          </p:cNvPr>
          <p:cNvSpPr txBox="1"/>
          <p:nvPr/>
        </p:nvSpPr>
        <p:spPr>
          <a:xfrm>
            <a:off x="213815" y="163412"/>
            <a:ext cx="8258033"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endParaRPr lang="el-GR" sz="2400" b="1" dirty="0">
              <a:latin typeface="Palatino Linotype" panose="02040502050505030304" pitchFamily="18" charset="0"/>
            </a:endParaRPr>
          </a:p>
        </p:txBody>
      </p:sp>
      <p:pic>
        <p:nvPicPr>
          <p:cNvPr id="13" name="Εικόνα 2">
            <a:extLst>
              <a:ext uri="{FF2B5EF4-FFF2-40B4-BE49-F238E27FC236}">
                <a16:creationId xmlns:a16="http://schemas.microsoft.com/office/drawing/2014/main" id="{411E8E60-3C4C-4B6B-AAAD-BFF748D6AA8F}"/>
              </a:ext>
            </a:extLst>
          </p:cNvPr>
          <p:cNvPicPr>
            <a:picLocks noChangeAspect="1"/>
          </p:cNvPicPr>
          <p:nvPr/>
        </p:nvPicPr>
        <p:blipFill>
          <a:blip r:embed="rId3"/>
          <a:stretch>
            <a:fillRect/>
          </a:stretch>
        </p:blipFill>
        <p:spPr>
          <a:xfrm>
            <a:off x="213814" y="1674535"/>
            <a:ext cx="6455301" cy="3015452"/>
          </a:xfrm>
          <a:prstGeom prst="rect">
            <a:avLst/>
          </a:prstGeom>
        </p:spPr>
      </p:pic>
      <p:pic>
        <p:nvPicPr>
          <p:cNvPr id="18" name="Picture 17">
            <a:extLst>
              <a:ext uri="{FF2B5EF4-FFF2-40B4-BE49-F238E27FC236}">
                <a16:creationId xmlns:a16="http://schemas.microsoft.com/office/drawing/2014/main" id="{874E97F2-D351-4892-9685-AA526A37CA5B}"/>
              </a:ext>
            </a:extLst>
          </p:cNvPr>
          <p:cNvPicPr>
            <a:picLocks noChangeAspect="1"/>
          </p:cNvPicPr>
          <p:nvPr/>
        </p:nvPicPr>
        <p:blipFill>
          <a:blip r:embed="rId4"/>
          <a:stretch>
            <a:fillRect/>
          </a:stretch>
        </p:blipFill>
        <p:spPr>
          <a:xfrm>
            <a:off x="318872" y="4004016"/>
            <a:ext cx="2877561" cy="707197"/>
          </a:xfrm>
          <a:prstGeom prst="rect">
            <a:avLst/>
          </a:prstGeom>
        </p:spPr>
      </p:pic>
    </p:spTree>
    <p:extLst>
      <p:ext uri="{BB962C8B-B14F-4D97-AF65-F5344CB8AC3E}">
        <p14:creationId xmlns:p14="http://schemas.microsoft.com/office/powerpoint/2010/main" val="149203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sp>
        <p:nvSpPr>
          <p:cNvPr id="7" name="TextBox 6"/>
          <p:cNvSpPr txBox="1"/>
          <p:nvPr/>
        </p:nvSpPr>
        <p:spPr>
          <a:xfrm>
            <a:off x="404883" y="1107934"/>
            <a:ext cx="8552304"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Palatino Linotype" panose="02040502050505030304" pitchFamily="18" charset="0"/>
              </a:rPr>
              <a:t>The current study provided a profound knowledge on the distribution of key foraging sites for loggerhead sea turtles across the entire Mediterranean basin. </a:t>
            </a:r>
          </a:p>
          <a:p>
            <a:pPr marL="342900" indent="-342900" algn="just">
              <a:buFont typeface="Wingdings" panose="05000000000000000000" pitchFamily="2" charset="2"/>
              <a:buChar char="Ø"/>
            </a:pPr>
            <a:endParaRPr lang="en-US" sz="2000" dirty="0">
              <a:latin typeface="Palatino Linotype" panose="02040502050505030304" pitchFamily="18" charset="0"/>
            </a:endParaRPr>
          </a:p>
          <a:p>
            <a:pPr marL="342900" indent="-342900" algn="just">
              <a:buFont typeface="Wingdings" panose="05000000000000000000" pitchFamily="2" charset="2"/>
              <a:buChar char="Ø"/>
            </a:pPr>
            <a:r>
              <a:rPr lang="en-US" sz="2000" dirty="0">
                <a:latin typeface="Palatino Linotype" panose="02040502050505030304" pitchFamily="18" charset="0"/>
              </a:rPr>
              <a:t>The assessment of the exposure of the foraging grounds to different types of fisheries allowed us to identify critical regions for which potential interventions should be considered</a:t>
            </a:r>
          </a:p>
          <a:p>
            <a:pPr algn="just"/>
            <a:endParaRPr lang="en-US" sz="2000" dirty="0">
              <a:latin typeface="Palatino Linotype" panose="02040502050505030304" pitchFamily="18" charset="0"/>
            </a:endParaRPr>
          </a:p>
          <a:p>
            <a:pPr marL="342900" indent="-342900" algn="just">
              <a:buFont typeface="Wingdings" panose="05000000000000000000" pitchFamily="2" charset="2"/>
              <a:buChar char="Ø"/>
            </a:pPr>
            <a:r>
              <a:rPr lang="en-US" sz="2000" dirty="0">
                <a:latin typeface="Palatino Linotype" panose="02040502050505030304" pitchFamily="18" charset="0"/>
              </a:rPr>
              <a:t>Additional fine-scale assessments should be conducted to provide specific guidelines for an effective protection and conservation of the habitats of loggerhead sea turtles.   </a:t>
            </a:r>
          </a:p>
          <a:p>
            <a:pPr marL="342900" indent="-342900" algn="just">
              <a:buFont typeface="Wingdings" panose="05000000000000000000" pitchFamily="2" charset="2"/>
              <a:buChar char="Ø"/>
            </a:pPr>
            <a:endParaRPr lang="en-US" sz="2000"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8" name="TextBox 7">
            <a:extLst>
              <a:ext uri="{FF2B5EF4-FFF2-40B4-BE49-F238E27FC236}">
                <a16:creationId xmlns:a16="http://schemas.microsoft.com/office/drawing/2014/main" id="{D39367FA-1FA9-46DC-9C7F-52ACC0955529}"/>
              </a:ext>
            </a:extLst>
          </p:cNvPr>
          <p:cNvSpPr txBox="1"/>
          <p:nvPr/>
        </p:nvSpPr>
        <p:spPr>
          <a:xfrm>
            <a:off x="213815" y="143747"/>
            <a:ext cx="8258033" cy="461665"/>
          </a:xfrm>
          <a:prstGeom prst="rect">
            <a:avLst/>
          </a:prstGeom>
          <a:noFill/>
        </p:spPr>
        <p:txBody>
          <a:bodyPr wrap="square" rtlCol="0">
            <a:spAutoFit/>
          </a:bodyPr>
          <a:lstStyle/>
          <a:p>
            <a:r>
              <a:rPr lang="fr-FR" sz="2400" b="1" dirty="0">
                <a:latin typeface="Palatino Linotype" panose="02040502050505030304" pitchFamily="18" charset="0"/>
              </a:rPr>
              <a:t>Conclusions</a:t>
            </a:r>
            <a:endParaRPr lang="el-GR" sz="2400" b="1" dirty="0">
              <a:latin typeface="Palatino Linotype" panose="02040502050505030304" pitchFamily="18" charset="0"/>
            </a:endParaRPr>
          </a:p>
        </p:txBody>
      </p:sp>
    </p:spTree>
    <p:extLst>
      <p:ext uri="{BB962C8B-B14F-4D97-AF65-F5344CB8AC3E}">
        <p14:creationId xmlns:p14="http://schemas.microsoft.com/office/powerpoint/2010/main" val="365012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585323"/>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r>
              <a:rPr lang="en-US" dirty="0">
                <a:latin typeface="Palatino Linotype" panose="02040502050505030304" pitchFamily="18" charset="0"/>
              </a:rPr>
              <a:t>This  research is co-financed by Greece and the European Union (European Social Fund- ESF) through the Operational </a:t>
            </a:r>
            <a:r>
              <a:rPr lang="en-US" dirty="0" err="1">
                <a:latin typeface="Palatino Linotype" panose="02040502050505030304" pitchFamily="18" charset="0"/>
              </a:rPr>
              <a:t>Programme</a:t>
            </a:r>
            <a:r>
              <a:rPr lang="en-US" dirty="0">
                <a:latin typeface="Palatino Linotype" panose="02040502050505030304" pitchFamily="18" charset="0"/>
              </a:rPr>
              <a:t> «Human Resources Development, Education and Lifelong Learning» in the context of the project “Reinforcement of Postdoctoral Researchers - 2nd Cycle” (MIS-5033021), implemented by the State Scholarships Foundation (ΙΚΥ). </a:t>
            </a:r>
            <a:endParaRPr lang="el-GR"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0076"/>
            <a:ext cx="1586204" cy="1586204"/>
          </a:xfrm>
          <a:prstGeom prst="rect">
            <a:avLst/>
          </a:prstGeom>
        </p:spPr>
      </p:pic>
      <p:pic>
        <p:nvPicPr>
          <p:cNvPr id="7" name="Picture 6">
            <a:extLst>
              <a:ext uri="{FF2B5EF4-FFF2-40B4-BE49-F238E27FC236}">
                <a16:creationId xmlns:a16="http://schemas.microsoft.com/office/drawing/2014/main" id="{ADC66FF4-ECE1-4A96-B604-84EEDF45666D}"/>
              </a:ext>
            </a:extLst>
          </p:cNvPr>
          <p:cNvPicPr>
            <a:picLocks noChangeAspect="1"/>
          </p:cNvPicPr>
          <p:nvPr/>
        </p:nvPicPr>
        <p:blipFill>
          <a:blip r:embed="rId3"/>
          <a:stretch>
            <a:fillRect/>
          </a:stretch>
        </p:blipFill>
        <p:spPr>
          <a:xfrm>
            <a:off x="277304" y="3521737"/>
            <a:ext cx="8586562" cy="1208177"/>
          </a:xfrm>
          <a:prstGeom prst="rect">
            <a:avLst/>
          </a:prstGeom>
        </p:spPr>
      </p:pic>
      <p:cxnSp>
        <p:nvCxnSpPr>
          <p:cNvPr id="8" name="Straight Connector 7">
            <a:extLst>
              <a:ext uri="{FF2B5EF4-FFF2-40B4-BE49-F238E27FC236}">
                <a16:creationId xmlns:a16="http://schemas.microsoft.com/office/drawing/2014/main" id="{90A612D3-3C68-496F-AC71-4D0F69809316}"/>
              </a:ext>
            </a:extLst>
          </p:cNvPr>
          <p:cNvCxnSpPr>
            <a:cxnSpLocks/>
          </p:cNvCxnSpPr>
          <p:nvPr/>
        </p:nvCxnSpPr>
        <p:spPr>
          <a:xfrm>
            <a:off x="113122" y="3280528"/>
            <a:ext cx="895467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4A8248-C248-470D-AD2D-D72BF0D966BE}"/>
              </a:ext>
            </a:extLst>
          </p:cNvPr>
          <p:cNvCxnSpPr>
            <a:cxnSpLocks/>
          </p:cNvCxnSpPr>
          <p:nvPr/>
        </p:nvCxnSpPr>
        <p:spPr>
          <a:xfrm>
            <a:off x="95839" y="5073188"/>
            <a:ext cx="8954678"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8" y="481508"/>
            <a:ext cx="8635804" cy="5601533"/>
          </a:xfrm>
          <a:prstGeom prst="rect">
            <a:avLst/>
          </a:prstGeom>
          <a:noFill/>
        </p:spPr>
        <p:txBody>
          <a:bodyPr wrap="square" rtlCol="0">
            <a:spAutoFit/>
          </a:bodyPr>
          <a:lstStyle/>
          <a:p>
            <a:endParaRPr lang="en-US" dirty="0">
              <a:latin typeface="Palatino Linotype" panose="02040502050505030304" pitchFamily="18" charset="0"/>
            </a:endParaRPr>
          </a:p>
          <a:p>
            <a:pPr marL="285750" indent="-285750" algn="just">
              <a:spcAft>
                <a:spcPts val="1000"/>
              </a:spcAft>
              <a:buFont typeface="Arial" panose="020B0604020202020204" pitchFamily="34" charset="0"/>
              <a:buChar char="•"/>
            </a:pPr>
            <a:r>
              <a:rPr lang="en-US" sz="1600" dirty="0">
                <a:latin typeface="Palatino Linotype" panose="02040502050505030304" pitchFamily="18" charset="0"/>
              </a:rPr>
              <a:t>A better understanding on the distribution of highly migratory marine megafauna and the potential exposure of their habitats to anthropogenic activities is essential for their effective protection. </a:t>
            </a:r>
          </a:p>
          <a:p>
            <a:pPr marL="285750" indent="-285750" algn="just">
              <a:spcAft>
                <a:spcPts val="1000"/>
              </a:spcAft>
              <a:buFont typeface="Arial" panose="020B0604020202020204" pitchFamily="34" charset="0"/>
              <a:buChar char="•"/>
            </a:pPr>
            <a:r>
              <a:rPr lang="en-US" sz="1600" dirty="0">
                <a:latin typeface="Palatino Linotype" panose="02040502050505030304" pitchFamily="18" charset="0"/>
              </a:rPr>
              <a:t>Here, we deliver a comprehensive view on the distribution of foraging grounds for the representatives of marine megafauna, loggerheads, </a:t>
            </a:r>
            <a:r>
              <a:rPr lang="en-US" sz="1600" i="1" dirty="0">
                <a:latin typeface="Palatino Linotype" panose="02040502050505030304" pitchFamily="18" charset="0"/>
              </a:rPr>
              <a:t>Caretta </a:t>
            </a:r>
            <a:r>
              <a:rPr lang="en-US" sz="1600" i="1" dirty="0" err="1">
                <a:latin typeface="Palatino Linotype" panose="02040502050505030304" pitchFamily="18" charset="0"/>
              </a:rPr>
              <a:t>caretta</a:t>
            </a:r>
            <a:r>
              <a:rPr lang="en-US" sz="1600" dirty="0">
                <a:latin typeface="Palatino Linotype" panose="02040502050505030304" pitchFamily="18" charset="0"/>
              </a:rPr>
              <a:t>, in the Mediterranean Sea, along with an assessment on their exposure to fisheries. </a:t>
            </a:r>
          </a:p>
          <a:p>
            <a:pPr marL="285750" indent="-285750" algn="just">
              <a:spcAft>
                <a:spcPts val="1000"/>
              </a:spcAft>
              <a:buFont typeface="Arial" panose="020B0604020202020204" pitchFamily="34" charset="0"/>
              <a:buChar char="•"/>
            </a:pPr>
            <a:r>
              <a:rPr lang="en-US" sz="1600" dirty="0">
                <a:latin typeface="Palatino Linotype" panose="02040502050505030304" pitchFamily="18" charset="0"/>
              </a:rPr>
              <a:t>Using the available published satellite tracking information on the adult Mediterranean foraging loggerheads, we built a series of distribution models to develop a map of the foraging grounds across the basin. We also assessed the exposure of the delineated foraging grounds to the cumulative risk due to different types of fisheries. </a:t>
            </a:r>
          </a:p>
          <a:p>
            <a:pPr marL="285750" indent="-285750" algn="just">
              <a:spcAft>
                <a:spcPts val="1000"/>
              </a:spcAft>
              <a:buFont typeface="Arial" panose="020B0604020202020204" pitchFamily="34" charset="0"/>
              <a:buChar char="•"/>
            </a:pPr>
            <a:r>
              <a:rPr lang="en-US" sz="1600" dirty="0">
                <a:solidFill>
                  <a:srgbClr val="000000"/>
                </a:solidFill>
                <a:latin typeface="Palatino Linotype" panose="02040502050505030304" pitchFamily="18" charset="0"/>
              </a:rPr>
              <a:t>Our findings revealed that the foraging grounds for adult loggerheads extended over the 9% of the Mediterranean Sea. We identified well-established areas in the central Mediterranean Sea but also sites, at the western part, for which the current knowledge was restricted. The exposure of the foraging grounds to fisheries differed across the basin, with the Adriatic Sea being under the highest level of risk. </a:t>
            </a:r>
          </a:p>
          <a:p>
            <a:pPr marL="285750" indent="-285750" algn="just">
              <a:spcAft>
                <a:spcPts val="1000"/>
              </a:spcAft>
              <a:buFont typeface="Arial" panose="020B0604020202020204" pitchFamily="34" charset="0"/>
              <a:buChar char="•"/>
            </a:pPr>
            <a:r>
              <a:rPr lang="en-US" sz="1600" dirty="0">
                <a:latin typeface="Palatino Linotype" panose="02040502050505030304" pitchFamily="18" charset="0"/>
              </a:rPr>
              <a:t>The developed approach, combining modeling techniques and risk assessment, allowed to reveal critical sites for loggerheads on which conservation actions should focus. </a:t>
            </a:r>
            <a:endParaRPr lang="fr-FR" sz="1600"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9" name="Ορθογώνιο 3">
            <a:extLst>
              <a:ext uri="{FF2B5EF4-FFF2-40B4-BE49-F238E27FC236}">
                <a16:creationId xmlns:a16="http://schemas.microsoft.com/office/drawing/2014/main" id="{46CF1D0D-7F4F-4E18-AD40-E07C76CC6540}"/>
              </a:ext>
            </a:extLst>
          </p:cNvPr>
          <p:cNvSpPr/>
          <p:nvPr/>
        </p:nvSpPr>
        <p:spPr>
          <a:xfrm>
            <a:off x="341193" y="195526"/>
            <a:ext cx="1362874" cy="461665"/>
          </a:xfrm>
          <a:prstGeom prst="rect">
            <a:avLst/>
          </a:prstGeom>
        </p:spPr>
        <p:txBody>
          <a:bodyPr wrap="none">
            <a:spAutoFit/>
          </a:bodyPr>
          <a:lstStyle/>
          <a:p>
            <a:r>
              <a:rPr lang="en-US" sz="2400" b="1" dirty="0">
                <a:latin typeface="Palatino Linotype" panose="02040502050505030304" pitchFamily="18" charset="0"/>
              </a:rPr>
              <a:t>Abstract</a:t>
            </a:r>
            <a:endParaRPr lang="fr-FR" sz="2400" b="1" dirty="0">
              <a:latin typeface="Palatino Linotype" panose="02040502050505030304" pitchFamily="18" charset="0"/>
            </a:endParaRPr>
          </a:p>
        </p:txBody>
      </p:sp>
      <p:sp>
        <p:nvSpPr>
          <p:cNvPr id="2" name="TextBox 1">
            <a:extLst>
              <a:ext uri="{FF2B5EF4-FFF2-40B4-BE49-F238E27FC236}">
                <a16:creationId xmlns:a16="http://schemas.microsoft.com/office/drawing/2014/main" id="{736B9DB0-D55E-45BA-87C3-F92F0CE9F1DD}"/>
              </a:ext>
            </a:extLst>
          </p:cNvPr>
          <p:cNvSpPr txBox="1"/>
          <p:nvPr/>
        </p:nvSpPr>
        <p:spPr>
          <a:xfrm>
            <a:off x="341193" y="5798145"/>
            <a:ext cx="7140403" cy="923330"/>
          </a:xfrm>
          <a:prstGeom prst="rect">
            <a:avLst/>
          </a:prstGeom>
          <a:noFill/>
        </p:spPr>
        <p:txBody>
          <a:bodyPr wrap="square" rtlCol="0">
            <a:spAutoFit/>
          </a:bodyPr>
          <a:lstStyle/>
          <a:p>
            <a:r>
              <a:rPr lang="fr-FR" b="1" dirty="0">
                <a:latin typeface="Palatino Linotype" panose="02040502050505030304" pitchFamily="18" charset="0"/>
              </a:rPr>
              <a:t>Keywords: </a:t>
            </a:r>
            <a:r>
              <a:rPr lang="en-US" dirty="0">
                <a:latin typeface="Palatino Linotype" panose="02040502050505030304" pitchFamily="18" charset="0"/>
              </a:rPr>
              <a:t>bycatch; conservation planning; ecological niche models; marine turtles; risk assessment</a:t>
            </a:r>
            <a:endParaRPr lang="fr-FR" b="1"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41193" y="195526"/>
            <a:ext cx="1962397" cy="461665"/>
          </a:xfrm>
          <a:prstGeom prst="rect">
            <a:avLst/>
          </a:prstGeom>
        </p:spPr>
        <p:txBody>
          <a:bodyPr wrap="none">
            <a:spAutoFit/>
          </a:bodyPr>
          <a:lstStyle/>
          <a:p>
            <a:r>
              <a:rPr lang="en-US" sz="2400" b="1" dirty="0">
                <a:latin typeface="Palatino Linotype" panose="02040502050505030304" pitchFamily="18" charset="0"/>
              </a:rPr>
              <a:t>Introduction</a:t>
            </a:r>
            <a:endParaRPr lang="fr-FR" sz="2400" b="1" dirty="0">
              <a:latin typeface="Palatino Linotype" panose="02040502050505030304" pitchFamily="18" charset="0"/>
            </a:endParaRPr>
          </a:p>
        </p:txBody>
      </p:sp>
      <p:sp>
        <p:nvSpPr>
          <p:cNvPr id="7" name="TextBox 6"/>
          <p:cNvSpPr txBox="1"/>
          <p:nvPr/>
        </p:nvSpPr>
        <p:spPr>
          <a:xfrm>
            <a:off x="341193" y="1317724"/>
            <a:ext cx="3288127" cy="430887"/>
          </a:xfrm>
          <a:prstGeom prst="rect">
            <a:avLst/>
          </a:prstGeom>
          <a:noFill/>
        </p:spPr>
        <p:txBody>
          <a:bodyPr wrap="square" rtlCol="0">
            <a:spAutoFit/>
          </a:bodyPr>
          <a:lstStyle/>
          <a:p>
            <a:r>
              <a:rPr lang="en-US" sz="2200" dirty="0">
                <a:latin typeface="Palatino Linotype" panose="02040502050505030304" pitchFamily="18" charset="0"/>
              </a:rPr>
              <a:t>Loggerhead sea turtles</a:t>
            </a:r>
            <a:r>
              <a:rPr lang="en-US" sz="2200" b="1" dirty="0">
                <a:latin typeface="Palatino Linotype" panose="02040502050505030304" pitchFamily="18" charset="0"/>
              </a:rPr>
              <a:t>:</a:t>
            </a:r>
            <a:endParaRPr lang="el-GR" sz="2200" b="1" dirty="0">
              <a:latin typeface="Palatino Linotype" panose="02040502050505030304" pitchFamily="18" charset="0"/>
            </a:endParaRPr>
          </a:p>
        </p:txBody>
      </p:sp>
      <p:sp>
        <p:nvSpPr>
          <p:cNvPr id="9" name="Ορθογώνιο 8"/>
          <p:cNvSpPr/>
          <p:nvPr/>
        </p:nvSpPr>
        <p:spPr>
          <a:xfrm>
            <a:off x="1389303" y="1980833"/>
            <a:ext cx="6345155" cy="1323439"/>
          </a:xfrm>
          <a:prstGeom prst="rect">
            <a:avLst/>
          </a:prstGeom>
        </p:spPr>
        <p:txBody>
          <a:bodyPr wrap="square">
            <a:spAutoFit/>
          </a:bodyPr>
          <a:lstStyle/>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representatives of charismatic marine megafauna</a:t>
            </a:r>
          </a:p>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highly migratory species</a:t>
            </a:r>
          </a:p>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use distinct areas for different life-cycle stages</a:t>
            </a:r>
          </a:p>
        </p:txBody>
      </p:sp>
      <p:pic>
        <p:nvPicPr>
          <p:cNvPr id="11" name="Picture 10">
            <a:extLst>
              <a:ext uri="{FF2B5EF4-FFF2-40B4-BE49-F238E27FC236}">
                <a16:creationId xmlns:a16="http://schemas.microsoft.com/office/drawing/2014/main" id="{F76D0238-1A95-45A0-8A1A-ED95271A2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0076"/>
            <a:ext cx="1586204" cy="1586204"/>
          </a:xfrm>
          <a:prstGeom prst="rect">
            <a:avLst/>
          </a:prstGeom>
        </p:spPr>
      </p:pic>
      <p:pic>
        <p:nvPicPr>
          <p:cNvPr id="20" name="Content Placeholder 4" descr="A picture containing water, reptile, turtle, outdoor&#10;&#10;Description automatically generated">
            <a:extLst>
              <a:ext uri="{FF2B5EF4-FFF2-40B4-BE49-F238E27FC236}">
                <a16:creationId xmlns:a16="http://schemas.microsoft.com/office/drawing/2014/main" id="{CCCE91A9-3D76-4797-8163-55E90D01E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638" y="4164998"/>
            <a:ext cx="3702523" cy="2452320"/>
          </a:xfrm>
          <a:prstGeom prst="rect">
            <a:avLst/>
          </a:prstGeom>
        </p:spPr>
      </p:pic>
    </p:spTree>
    <p:extLst>
      <p:ext uri="{BB962C8B-B14F-4D97-AF65-F5344CB8AC3E}">
        <p14:creationId xmlns:p14="http://schemas.microsoft.com/office/powerpoint/2010/main" val="384398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41193" y="195526"/>
            <a:ext cx="1962397" cy="461665"/>
          </a:xfrm>
          <a:prstGeom prst="rect">
            <a:avLst/>
          </a:prstGeom>
        </p:spPr>
        <p:txBody>
          <a:bodyPr wrap="none">
            <a:spAutoFit/>
          </a:bodyPr>
          <a:lstStyle/>
          <a:p>
            <a:r>
              <a:rPr lang="en-US" sz="2400" b="1" dirty="0">
                <a:latin typeface="Palatino Linotype" panose="02040502050505030304" pitchFamily="18" charset="0"/>
              </a:rPr>
              <a:t>Introduction</a:t>
            </a:r>
            <a:endParaRPr lang="fr-FR" sz="2400" b="1" dirty="0">
              <a:latin typeface="Palatino Linotype" panose="02040502050505030304" pitchFamily="18" charset="0"/>
            </a:endParaRPr>
          </a:p>
        </p:txBody>
      </p:sp>
      <p:sp>
        <p:nvSpPr>
          <p:cNvPr id="7" name="TextBox 6"/>
          <p:cNvSpPr txBox="1"/>
          <p:nvPr/>
        </p:nvSpPr>
        <p:spPr>
          <a:xfrm>
            <a:off x="341193" y="1052253"/>
            <a:ext cx="5184536" cy="430887"/>
          </a:xfrm>
          <a:prstGeom prst="rect">
            <a:avLst/>
          </a:prstGeom>
          <a:noFill/>
        </p:spPr>
        <p:txBody>
          <a:bodyPr wrap="square" rtlCol="0">
            <a:spAutoFit/>
          </a:bodyPr>
          <a:lstStyle/>
          <a:p>
            <a:r>
              <a:rPr lang="en-US" sz="2200" dirty="0">
                <a:latin typeface="Palatino Linotype" panose="02040502050505030304" pitchFamily="18" charset="0"/>
              </a:rPr>
              <a:t>Mediterranean loggerhead sea turtles</a:t>
            </a:r>
            <a:r>
              <a:rPr lang="en-US" sz="2200" b="1" dirty="0">
                <a:latin typeface="Palatino Linotype" panose="02040502050505030304" pitchFamily="18" charset="0"/>
              </a:rPr>
              <a:t>:</a:t>
            </a:r>
            <a:endParaRPr lang="el-GR" sz="2200" b="1" dirty="0">
              <a:latin typeface="Palatino Linotype" panose="02040502050505030304" pitchFamily="18" charset="0"/>
            </a:endParaRPr>
          </a:p>
        </p:txBody>
      </p:sp>
      <p:sp>
        <p:nvSpPr>
          <p:cNvPr id="9" name="Ορθογώνιο 8"/>
          <p:cNvSpPr/>
          <p:nvPr/>
        </p:nvSpPr>
        <p:spPr>
          <a:xfrm>
            <a:off x="1389303" y="1715362"/>
            <a:ext cx="7270982" cy="1477328"/>
          </a:xfrm>
          <a:prstGeom prst="rect">
            <a:avLst/>
          </a:prstGeom>
        </p:spPr>
        <p:txBody>
          <a:bodyPr wrap="square">
            <a:spAutoFit/>
          </a:bodyPr>
          <a:lstStyle/>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represent a distinct population with specific biogeographical, demographic and genetic characteristics </a:t>
            </a:r>
          </a:p>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local studies have been conducted at the basin focusing on foraging period</a:t>
            </a:r>
          </a:p>
        </p:txBody>
      </p:sp>
      <p:sp>
        <p:nvSpPr>
          <p:cNvPr id="10" name="Ορθογώνιο 9"/>
          <p:cNvSpPr/>
          <p:nvPr/>
        </p:nvSpPr>
        <p:spPr>
          <a:xfrm>
            <a:off x="1680495" y="5222916"/>
            <a:ext cx="5752691" cy="707886"/>
          </a:xfrm>
          <a:prstGeom prst="rect">
            <a:avLst/>
          </a:prstGeom>
        </p:spPr>
        <p:txBody>
          <a:bodyPr wrap="square">
            <a:spAutoFit/>
          </a:bodyPr>
          <a:lstStyle/>
          <a:p>
            <a:r>
              <a:rPr lang="en-US" sz="2000" dirty="0">
                <a:latin typeface="Palatino Linotype" panose="02040502050505030304" pitchFamily="18" charset="0"/>
              </a:rPr>
              <a:t>What is the distribution of foraging areas at the basin scale?</a:t>
            </a:r>
            <a:endParaRPr lang="el-GR" sz="2000" dirty="0">
              <a:latin typeface="Palatino Linotype" panose="02040502050505030304" pitchFamily="18" charset="0"/>
            </a:endParaRPr>
          </a:p>
        </p:txBody>
      </p:sp>
      <p:pic>
        <p:nvPicPr>
          <p:cNvPr id="12" name="Γραφικό 27" descr="Βέλος: Περιστροφή δεξιά">
            <a:extLst>
              <a:ext uri="{FF2B5EF4-FFF2-40B4-BE49-F238E27FC236}">
                <a16:creationId xmlns:a16="http://schemas.microsoft.com/office/drawing/2014/main" id="{DEF0FF33-3A46-4629-A13A-4F9CB6572B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260749">
            <a:off x="6952909" y="3737112"/>
            <a:ext cx="862887" cy="862887"/>
          </a:xfrm>
          <a:prstGeom prst="rect">
            <a:avLst/>
          </a:prstGeom>
        </p:spPr>
      </p:pic>
      <p:cxnSp>
        <p:nvCxnSpPr>
          <p:cNvPr id="18" name="Ευθεία γραμμή σύνδεσης 17"/>
          <p:cNvCxnSpPr>
            <a:cxnSpLocks/>
          </p:cNvCxnSpPr>
          <p:nvPr/>
        </p:nvCxnSpPr>
        <p:spPr>
          <a:xfrm>
            <a:off x="3785420" y="3941319"/>
            <a:ext cx="3455969" cy="0"/>
          </a:xfrm>
          <a:prstGeom prst="line">
            <a:avLst/>
          </a:prstGeom>
          <a:ln w="28575">
            <a:solidFill>
              <a:srgbClr val="1A7B7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87799" y="5161360"/>
            <a:ext cx="544242" cy="769441"/>
          </a:xfrm>
          <a:prstGeom prst="rect">
            <a:avLst/>
          </a:prstGeom>
          <a:noFill/>
        </p:spPr>
        <p:txBody>
          <a:bodyPr wrap="square" rtlCol="0">
            <a:spAutoFit/>
          </a:bodyPr>
          <a:lstStyle/>
          <a:p>
            <a:r>
              <a:rPr lang="en-US" sz="4400" b="1" dirty="0">
                <a:ln>
                  <a:solidFill>
                    <a:schemeClr val="tx1"/>
                  </a:solidFill>
                </a:ln>
                <a:solidFill>
                  <a:srgbClr val="FFFF00"/>
                </a:solidFill>
              </a:rPr>
              <a:t>?</a:t>
            </a:r>
            <a:endParaRPr lang="el-GR" sz="4400" b="1" dirty="0">
              <a:ln>
                <a:solidFill>
                  <a:schemeClr val="tx1"/>
                </a:solidFill>
              </a:ln>
              <a:solidFill>
                <a:srgbClr val="FFFF00"/>
              </a:solidFill>
            </a:endParaRPr>
          </a:p>
        </p:txBody>
      </p:sp>
      <p:pic>
        <p:nvPicPr>
          <p:cNvPr id="11" name="Picture 10">
            <a:extLst>
              <a:ext uri="{FF2B5EF4-FFF2-40B4-BE49-F238E27FC236}">
                <a16:creationId xmlns:a16="http://schemas.microsoft.com/office/drawing/2014/main" id="{F76D0238-1A95-45A0-8A1A-ED95271A2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300076"/>
            <a:ext cx="1586204" cy="1586204"/>
          </a:xfrm>
          <a:prstGeom prst="rect">
            <a:avLst/>
          </a:prstGeom>
        </p:spPr>
      </p:pic>
    </p:spTree>
    <p:extLst>
      <p:ext uri="{BB962C8B-B14F-4D97-AF65-F5344CB8AC3E}">
        <p14:creationId xmlns:p14="http://schemas.microsoft.com/office/powerpoint/2010/main" val="47079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13"/>
          <p:cNvSpPr/>
          <p:nvPr/>
        </p:nvSpPr>
        <p:spPr>
          <a:xfrm>
            <a:off x="1538915" y="5235310"/>
            <a:ext cx="6018882" cy="707886"/>
          </a:xfrm>
          <a:prstGeom prst="rect">
            <a:avLst/>
          </a:prstGeom>
        </p:spPr>
        <p:txBody>
          <a:bodyPr wrap="square">
            <a:spAutoFit/>
          </a:bodyPr>
          <a:lstStyle/>
          <a:p>
            <a:r>
              <a:rPr lang="en-US" sz="2000" dirty="0">
                <a:latin typeface="Palatino Linotype" panose="02040502050505030304" pitchFamily="18" charset="0"/>
              </a:rPr>
              <a:t>To what extent are foraging grounds subjected to risk due to fisheries?</a:t>
            </a:r>
            <a:endParaRPr lang="el-GR" sz="2000" dirty="0">
              <a:latin typeface="Palatino Linotype" panose="02040502050505030304" pitchFamily="18" charset="0"/>
            </a:endParaRPr>
          </a:p>
        </p:txBody>
      </p:sp>
      <p:sp>
        <p:nvSpPr>
          <p:cNvPr id="24" name="TextBox 23"/>
          <p:cNvSpPr txBox="1"/>
          <p:nvPr/>
        </p:nvSpPr>
        <p:spPr>
          <a:xfrm>
            <a:off x="1087799" y="5161360"/>
            <a:ext cx="544242" cy="769441"/>
          </a:xfrm>
          <a:prstGeom prst="rect">
            <a:avLst/>
          </a:prstGeom>
          <a:noFill/>
        </p:spPr>
        <p:txBody>
          <a:bodyPr wrap="square" rtlCol="0">
            <a:spAutoFit/>
          </a:bodyPr>
          <a:lstStyle/>
          <a:p>
            <a:r>
              <a:rPr lang="en-US" sz="4400" b="1" dirty="0">
                <a:ln>
                  <a:solidFill>
                    <a:schemeClr val="tx1"/>
                  </a:solidFill>
                </a:ln>
                <a:solidFill>
                  <a:srgbClr val="FFFF00"/>
                </a:solidFill>
              </a:rPr>
              <a:t>?</a:t>
            </a:r>
            <a:endParaRPr lang="el-GR" sz="4400" b="1" dirty="0">
              <a:ln>
                <a:solidFill>
                  <a:schemeClr val="tx1"/>
                </a:solidFill>
              </a:ln>
              <a:solidFill>
                <a:srgbClr val="FFFF00"/>
              </a:solidFill>
            </a:endParaRPr>
          </a:p>
        </p:txBody>
      </p:sp>
      <p:pic>
        <p:nvPicPr>
          <p:cNvPr id="11" name="Picture 10">
            <a:extLst>
              <a:ext uri="{FF2B5EF4-FFF2-40B4-BE49-F238E27FC236}">
                <a16:creationId xmlns:a16="http://schemas.microsoft.com/office/drawing/2014/main" id="{0E7635D4-A927-4A8E-BA17-4F079BBC7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0076"/>
            <a:ext cx="1586204" cy="1586204"/>
          </a:xfrm>
          <a:prstGeom prst="rect">
            <a:avLst/>
          </a:prstGeom>
        </p:spPr>
      </p:pic>
      <p:sp>
        <p:nvSpPr>
          <p:cNvPr id="12" name="Ορθογώνιο 3">
            <a:extLst>
              <a:ext uri="{FF2B5EF4-FFF2-40B4-BE49-F238E27FC236}">
                <a16:creationId xmlns:a16="http://schemas.microsoft.com/office/drawing/2014/main" id="{1CACD49B-95C1-4032-9C22-77B8F97D3D49}"/>
              </a:ext>
            </a:extLst>
          </p:cNvPr>
          <p:cNvSpPr/>
          <p:nvPr/>
        </p:nvSpPr>
        <p:spPr>
          <a:xfrm>
            <a:off x="341193" y="195526"/>
            <a:ext cx="1962397" cy="461665"/>
          </a:xfrm>
          <a:prstGeom prst="rect">
            <a:avLst/>
          </a:prstGeom>
        </p:spPr>
        <p:txBody>
          <a:bodyPr wrap="none">
            <a:spAutoFit/>
          </a:bodyPr>
          <a:lstStyle/>
          <a:p>
            <a:r>
              <a:rPr lang="en-US" sz="2400" b="1" dirty="0">
                <a:latin typeface="Palatino Linotype" panose="02040502050505030304" pitchFamily="18" charset="0"/>
              </a:rPr>
              <a:t>Introduction</a:t>
            </a:r>
            <a:endParaRPr lang="fr-FR" sz="2400" b="1" dirty="0">
              <a:latin typeface="Palatino Linotype" panose="02040502050505030304" pitchFamily="18" charset="0"/>
            </a:endParaRPr>
          </a:p>
        </p:txBody>
      </p:sp>
      <p:pic>
        <p:nvPicPr>
          <p:cNvPr id="13" name="Γραφικό 27" descr="Βέλος: Περιστροφή δεξιά">
            <a:extLst>
              <a:ext uri="{FF2B5EF4-FFF2-40B4-BE49-F238E27FC236}">
                <a16:creationId xmlns:a16="http://schemas.microsoft.com/office/drawing/2014/main" id="{051E1549-AED0-4017-B237-491D3F88FC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260749">
            <a:off x="6952909" y="3737112"/>
            <a:ext cx="862887" cy="862887"/>
          </a:xfrm>
          <a:prstGeom prst="rect">
            <a:avLst/>
          </a:prstGeom>
        </p:spPr>
      </p:pic>
      <p:cxnSp>
        <p:nvCxnSpPr>
          <p:cNvPr id="16" name="Ευθεία γραμμή σύνδεσης 17">
            <a:extLst>
              <a:ext uri="{FF2B5EF4-FFF2-40B4-BE49-F238E27FC236}">
                <a16:creationId xmlns:a16="http://schemas.microsoft.com/office/drawing/2014/main" id="{6C0C425C-0E03-45C1-8A43-619E9EF71CD8}"/>
              </a:ext>
            </a:extLst>
          </p:cNvPr>
          <p:cNvCxnSpPr>
            <a:cxnSpLocks/>
          </p:cNvCxnSpPr>
          <p:nvPr/>
        </p:nvCxnSpPr>
        <p:spPr>
          <a:xfrm>
            <a:off x="3785420" y="3941319"/>
            <a:ext cx="3455969" cy="0"/>
          </a:xfrm>
          <a:prstGeom prst="line">
            <a:avLst/>
          </a:prstGeom>
          <a:ln w="28575">
            <a:solidFill>
              <a:srgbClr val="1A7B7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BEC70F-2607-4722-BDC7-68F0CA3AE455}"/>
              </a:ext>
            </a:extLst>
          </p:cNvPr>
          <p:cNvSpPr txBox="1"/>
          <p:nvPr/>
        </p:nvSpPr>
        <p:spPr>
          <a:xfrm>
            <a:off x="341193" y="1052253"/>
            <a:ext cx="5184536" cy="430887"/>
          </a:xfrm>
          <a:prstGeom prst="rect">
            <a:avLst/>
          </a:prstGeom>
          <a:noFill/>
        </p:spPr>
        <p:txBody>
          <a:bodyPr wrap="square" rtlCol="0">
            <a:spAutoFit/>
          </a:bodyPr>
          <a:lstStyle/>
          <a:p>
            <a:r>
              <a:rPr lang="en-US" sz="2200" dirty="0">
                <a:latin typeface="Palatino Linotype" panose="02040502050505030304" pitchFamily="18" charset="0"/>
              </a:rPr>
              <a:t>Mediterranean loggerhead sea turtles</a:t>
            </a:r>
            <a:r>
              <a:rPr lang="en-US" sz="2200" b="1" dirty="0">
                <a:latin typeface="Palatino Linotype" panose="02040502050505030304" pitchFamily="18" charset="0"/>
              </a:rPr>
              <a:t>:</a:t>
            </a:r>
            <a:endParaRPr lang="el-GR" sz="2200" b="1" dirty="0">
              <a:latin typeface="Palatino Linotype" panose="02040502050505030304" pitchFamily="18" charset="0"/>
            </a:endParaRPr>
          </a:p>
        </p:txBody>
      </p:sp>
      <p:sp>
        <p:nvSpPr>
          <p:cNvPr id="18" name="Ορθογώνιο 8">
            <a:extLst>
              <a:ext uri="{FF2B5EF4-FFF2-40B4-BE49-F238E27FC236}">
                <a16:creationId xmlns:a16="http://schemas.microsoft.com/office/drawing/2014/main" id="{3834C9E5-E502-4221-8461-3487576B91CB}"/>
              </a:ext>
            </a:extLst>
          </p:cNvPr>
          <p:cNvSpPr/>
          <p:nvPr/>
        </p:nvSpPr>
        <p:spPr>
          <a:xfrm>
            <a:off x="1389303" y="1715362"/>
            <a:ext cx="7270982" cy="2092881"/>
          </a:xfrm>
          <a:prstGeom prst="rect">
            <a:avLst/>
          </a:prstGeom>
        </p:spPr>
        <p:txBody>
          <a:bodyPr wrap="square">
            <a:spAutoFit/>
          </a:bodyPr>
          <a:lstStyle/>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fisheries represent a major threat </a:t>
            </a:r>
          </a:p>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over 132000 incidents of bycatch have been recorded on a yearly basis</a:t>
            </a:r>
          </a:p>
          <a:p>
            <a:pPr marL="342900" indent="-342900">
              <a:spcAft>
                <a:spcPts val="1200"/>
              </a:spcAft>
              <a:buFont typeface="Wingdings" panose="05000000000000000000" pitchFamily="2" charset="2"/>
              <a:buChar char="ü"/>
            </a:pPr>
            <a:r>
              <a:rPr lang="en-US" sz="2000" dirty="0">
                <a:latin typeface="Palatino Linotype" panose="02040502050505030304" pitchFamily="18" charset="0"/>
              </a:rPr>
              <a:t>more than 44000 deaths have been estimated per year</a:t>
            </a:r>
          </a:p>
          <a:p>
            <a:pPr marL="342900" indent="-342900">
              <a:spcAft>
                <a:spcPts val="1200"/>
              </a:spcAft>
              <a:buFont typeface="Wingdings" panose="05000000000000000000" pitchFamily="2" charset="2"/>
              <a:buChar char="ü"/>
            </a:pPr>
            <a:endParaRPr lang="en-US" sz="2000" dirty="0">
              <a:latin typeface="Palatino Linotype" panose="02040502050505030304" pitchFamily="18" charset="0"/>
            </a:endParaRPr>
          </a:p>
        </p:txBody>
      </p:sp>
    </p:spTree>
    <p:extLst>
      <p:ext uri="{BB962C8B-B14F-4D97-AF65-F5344CB8AC3E}">
        <p14:creationId xmlns:p14="http://schemas.microsoft.com/office/powerpoint/2010/main" val="392106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403" y="1600926"/>
            <a:ext cx="7756184"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Palatino Linotype" panose="02040502050505030304" pitchFamily="18" charset="0"/>
              </a:rPr>
              <a:t>The delineation of foraging grounds of adult loggerhead sea turtles in the Mediterranean basin</a:t>
            </a:r>
          </a:p>
          <a:p>
            <a:pPr algn="just"/>
            <a:endParaRPr lang="en-US" sz="2400" dirty="0">
              <a:latin typeface="Palatino Linotype" panose="02040502050505030304" pitchFamily="18" charset="0"/>
            </a:endParaRPr>
          </a:p>
          <a:p>
            <a:pPr marL="342900" indent="-342900" algn="just">
              <a:buFont typeface="Wingdings" panose="05000000000000000000" pitchFamily="2" charset="2"/>
              <a:buChar char="Ø"/>
            </a:pPr>
            <a:r>
              <a:rPr lang="en-US" sz="2400" dirty="0">
                <a:latin typeface="Palatino Linotype" panose="02040502050505030304" pitchFamily="18" charset="0"/>
              </a:rPr>
              <a:t>The assessment of the exposure of these habitats to the cumulative risk due to different types of fisheries</a:t>
            </a:r>
          </a:p>
          <a:p>
            <a:pPr marL="342900" indent="-342900">
              <a:buFont typeface="Arial" panose="020B0604020202020204" pitchFamily="34" charset="0"/>
              <a:buChar char="•"/>
            </a:pPr>
            <a:endParaRPr lang="el-GR" sz="24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6" name="Ορθογώνιο 3">
            <a:extLst>
              <a:ext uri="{FF2B5EF4-FFF2-40B4-BE49-F238E27FC236}">
                <a16:creationId xmlns:a16="http://schemas.microsoft.com/office/drawing/2014/main" id="{1922C4E6-0D2F-4AAC-A72B-A274B965B8BF}"/>
              </a:ext>
            </a:extLst>
          </p:cNvPr>
          <p:cNvSpPr/>
          <p:nvPr/>
        </p:nvSpPr>
        <p:spPr>
          <a:xfrm>
            <a:off x="341193" y="195526"/>
            <a:ext cx="800219" cy="461665"/>
          </a:xfrm>
          <a:prstGeom prst="rect">
            <a:avLst/>
          </a:prstGeom>
        </p:spPr>
        <p:txBody>
          <a:bodyPr wrap="none">
            <a:spAutoFit/>
          </a:bodyPr>
          <a:lstStyle/>
          <a:p>
            <a:r>
              <a:rPr lang="en-US" sz="2400" b="1" dirty="0">
                <a:latin typeface="Palatino Linotype" panose="02040502050505030304" pitchFamily="18" charset="0"/>
              </a:rPr>
              <a:t>Aim</a:t>
            </a:r>
            <a:endParaRPr lang="fr-FR" sz="2400" b="1" dirty="0">
              <a:latin typeface="Palatino Linotype" panose="02040502050505030304" pitchFamily="18" charset="0"/>
            </a:endParaRPr>
          </a:p>
        </p:txBody>
      </p:sp>
    </p:spTree>
    <p:extLst>
      <p:ext uri="{BB962C8B-B14F-4D97-AF65-F5344CB8AC3E}">
        <p14:creationId xmlns:p14="http://schemas.microsoft.com/office/powerpoint/2010/main" val="402288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025" y="378870"/>
            <a:ext cx="8375176" cy="4724370"/>
          </a:xfrm>
          <a:prstGeom prst="rect">
            <a:avLst/>
          </a:prstGeom>
          <a:noFill/>
        </p:spPr>
        <p:txBody>
          <a:bodyPr wrap="square" rtlCol="0">
            <a:spAutoFit/>
          </a:bodyPr>
          <a:lstStyle/>
          <a:p>
            <a:endParaRPr lang="fr-FR" sz="2400" b="1" dirty="0">
              <a:latin typeface="Palatino Linotype" panose="02040502050505030304" pitchFamily="18" charset="0"/>
            </a:endParaRPr>
          </a:p>
          <a:p>
            <a:pPr>
              <a:spcAft>
                <a:spcPts val="1200"/>
              </a:spcAft>
            </a:pPr>
            <a:r>
              <a:rPr lang="fr-FR" sz="2200" b="1" u="sng" dirty="0" err="1">
                <a:latin typeface="Palatino Linotype" panose="02040502050505030304" pitchFamily="18" charset="0"/>
              </a:rPr>
              <a:t>Step</a:t>
            </a:r>
            <a:r>
              <a:rPr lang="fr-FR" sz="2200" b="1" u="sng" dirty="0">
                <a:latin typeface="Palatino Linotype" panose="02040502050505030304" pitchFamily="18" charset="0"/>
              </a:rPr>
              <a:t> 1:</a:t>
            </a:r>
            <a:endParaRPr lang="en-US" sz="2200" b="1" dirty="0">
              <a:latin typeface="Palatino Linotype" panose="02040502050505030304" pitchFamily="18" charset="0"/>
            </a:endParaRPr>
          </a:p>
          <a:p>
            <a:pPr marL="342900" indent="-342900">
              <a:spcAft>
                <a:spcPts val="600"/>
              </a:spcAft>
              <a:buFont typeface="Arial" panose="020B0604020202020204" pitchFamily="34" charset="0"/>
              <a:buChar char="•"/>
            </a:pPr>
            <a:r>
              <a:rPr lang="en-US" sz="2200" b="1" dirty="0">
                <a:latin typeface="Palatino Linotype" panose="02040502050505030304" pitchFamily="18" charset="0"/>
              </a:rPr>
              <a:t>Collection</a:t>
            </a:r>
            <a:r>
              <a:rPr lang="en-US" sz="2200" dirty="0">
                <a:latin typeface="Palatino Linotype" panose="02040502050505030304" pitchFamily="18" charset="0"/>
              </a:rPr>
              <a:t> of presence points of foraging sea turtles via literature review</a:t>
            </a:r>
          </a:p>
          <a:p>
            <a:pPr marL="1257300" lvl="2" indent="-342900">
              <a:buFont typeface="Wingdings" panose="05000000000000000000" pitchFamily="2" charset="2"/>
              <a:buChar char="ü"/>
            </a:pPr>
            <a:r>
              <a:rPr lang="en-US" dirty="0">
                <a:latin typeface="Palatino Linotype" panose="02040502050505030304" pitchFamily="18" charset="0"/>
              </a:rPr>
              <a:t>Adult individuals</a:t>
            </a:r>
          </a:p>
          <a:p>
            <a:pPr marL="1257300" lvl="2" indent="-342900">
              <a:buFont typeface="Wingdings" panose="05000000000000000000" pitchFamily="2" charset="2"/>
              <a:buChar char="ü"/>
            </a:pPr>
            <a:r>
              <a:rPr lang="en-US" dirty="0">
                <a:latin typeface="Palatino Linotype" panose="02040502050505030304" pitchFamily="18" charset="0"/>
              </a:rPr>
              <a:t>Spatial data from satellite telemetry</a:t>
            </a:r>
          </a:p>
          <a:p>
            <a:pPr marL="1257300" lvl="2" indent="-342900">
              <a:buFont typeface="Wingdings" panose="05000000000000000000" pitchFamily="2" charset="2"/>
              <a:buChar char="ü"/>
            </a:pPr>
            <a:r>
              <a:rPr lang="en-US" dirty="0">
                <a:latin typeface="Palatino Linotype" panose="02040502050505030304" pitchFamily="18" charset="0"/>
              </a:rPr>
              <a:t>Exclusion of rehabilitated turtles </a:t>
            </a:r>
          </a:p>
          <a:p>
            <a:pPr marL="342900" indent="-342900">
              <a:buFont typeface="Wingdings" panose="05000000000000000000" pitchFamily="2" charset="2"/>
              <a:buChar char="ü"/>
            </a:pPr>
            <a:endParaRPr lang="en-US" dirty="0">
              <a:latin typeface="Palatino Linotype" panose="02040502050505030304" pitchFamily="18" charset="0"/>
            </a:endParaRPr>
          </a:p>
          <a:p>
            <a:pPr marL="342900" indent="-342900">
              <a:buFont typeface="Wingdings" panose="05000000000000000000" pitchFamily="2" charset="2"/>
              <a:buChar char="ü"/>
            </a:pPr>
            <a:endParaRPr lang="en-US" dirty="0">
              <a:latin typeface="Palatino Linotype" panose="02040502050505030304" pitchFamily="18" charset="0"/>
            </a:endParaRPr>
          </a:p>
          <a:p>
            <a:endParaRPr lang="en-US" dirty="0">
              <a:latin typeface="Palatino Linotype" panose="02040502050505030304" pitchFamily="18" charset="0"/>
            </a:endParaRPr>
          </a:p>
          <a:p>
            <a:pPr marL="342900" indent="-342900">
              <a:buFont typeface="Wingdings" panose="05000000000000000000" pitchFamily="2" charset="2"/>
              <a:buChar char="ü"/>
            </a:pPr>
            <a:endParaRPr lang="en-US" dirty="0">
              <a:latin typeface="Palatino Linotype" panose="02040502050505030304" pitchFamily="18" charset="0"/>
            </a:endParaRPr>
          </a:p>
          <a:p>
            <a:pPr marL="342900" indent="-342900">
              <a:buFont typeface="Arial" panose="020B0604020202020204" pitchFamily="34" charset="0"/>
              <a:buChar char="•"/>
            </a:pPr>
            <a:r>
              <a:rPr lang="en-US" sz="2200" b="1" dirty="0" err="1">
                <a:latin typeface="Palatino Linotype" panose="02040502050505030304" pitchFamily="18" charset="0"/>
              </a:rPr>
              <a:t>Georeference</a:t>
            </a:r>
            <a:r>
              <a:rPr lang="en-US" sz="2200" b="1" dirty="0">
                <a:latin typeface="Palatino Linotype" panose="02040502050505030304" pitchFamily="18" charset="0"/>
              </a:rPr>
              <a:t> </a:t>
            </a:r>
            <a:r>
              <a:rPr lang="en-US" sz="2200" dirty="0">
                <a:latin typeface="Palatino Linotype" panose="02040502050505030304" pitchFamily="18" charset="0"/>
              </a:rPr>
              <a:t>and</a:t>
            </a:r>
            <a:r>
              <a:rPr lang="en-US" sz="2200" b="1" dirty="0">
                <a:latin typeface="Palatino Linotype" panose="02040502050505030304" pitchFamily="18" charset="0"/>
              </a:rPr>
              <a:t> digitization </a:t>
            </a:r>
            <a:r>
              <a:rPr lang="en-US" sz="2200" dirty="0">
                <a:latin typeface="Palatino Linotype" panose="02040502050505030304" pitchFamily="18" charset="0"/>
              </a:rPr>
              <a:t>of presence points (n=119)</a:t>
            </a:r>
          </a:p>
          <a:p>
            <a:pPr marL="342900" indent="-342900">
              <a:buFont typeface="Arial" panose="020B0604020202020204" pitchFamily="34" charset="0"/>
              <a:buChar char="•"/>
            </a:pPr>
            <a:endParaRPr lang="en-US" sz="2400" dirty="0">
              <a:latin typeface="Palatino Linotype" panose="02040502050505030304" pitchFamily="18" charset="0"/>
            </a:endParaRPr>
          </a:p>
          <a:p>
            <a:endParaRPr lang="en-US" sz="24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0" name="Εικόνα 9">
            <a:extLst>
              <a:ext uri="{FF2B5EF4-FFF2-40B4-BE49-F238E27FC236}">
                <a16:creationId xmlns:a16="http://schemas.microsoft.com/office/drawing/2014/main" id="{9A0CF033-B6FA-4DBE-8D1A-14DEBE7433F2}"/>
              </a:ext>
            </a:extLst>
          </p:cNvPr>
          <p:cNvPicPr>
            <a:picLocks noChangeAspect="1"/>
          </p:cNvPicPr>
          <p:nvPr/>
        </p:nvPicPr>
        <p:blipFill>
          <a:blip r:embed="rId3"/>
          <a:stretch>
            <a:fillRect/>
          </a:stretch>
        </p:blipFill>
        <p:spPr>
          <a:xfrm>
            <a:off x="6061853" y="1890871"/>
            <a:ext cx="1857928" cy="1458473"/>
          </a:xfrm>
          <a:prstGeom prst="rect">
            <a:avLst/>
          </a:prstGeom>
        </p:spPr>
      </p:pic>
      <p:sp>
        <p:nvSpPr>
          <p:cNvPr id="6" name="Ορθογώνιο 3">
            <a:extLst>
              <a:ext uri="{FF2B5EF4-FFF2-40B4-BE49-F238E27FC236}">
                <a16:creationId xmlns:a16="http://schemas.microsoft.com/office/drawing/2014/main" id="{27566FE2-2001-410D-9C35-3F60119E08A8}"/>
              </a:ext>
            </a:extLst>
          </p:cNvPr>
          <p:cNvSpPr/>
          <p:nvPr/>
        </p:nvSpPr>
        <p:spPr>
          <a:xfrm>
            <a:off x="341193" y="195526"/>
            <a:ext cx="1431802" cy="461665"/>
          </a:xfrm>
          <a:prstGeom prst="rect">
            <a:avLst/>
          </a:prstGeom>
        </p:spPr>
        <p:txBody>
          <a:bodyPr wrap="none">
            <a:spAutoFit/>
          </a:bodyPr>
          <a:lstStyle/>
          <a:p>
            <a:r>
              <a:rPr lang="en-US" sz="2400" b="1" dirty="0">
                <a:latin typeface="Palatino Linotype" panose="02040502050505030304" pitchFamily="18" charset="0"/>
              </a:rPr>
              <a:t>Methods</a:t>
            </a:r>
            <a:endParaRPr lang="fr-FR" sz="2400" b="1" dirty="0">
              <a:latin typeface="Palatino Linotype" panose="02040502050505030304" pitchFamily="18" charset="0"/>
            </a:endParaRPr>
          </a:p>
        </p:txBody>
      </p:sp>
      <p:pic>
        <p:nvPicPr>
          <p:cNvPr id="3" name="Picture 2">
            <a:extLst>
              <a:ext uri="{FF2B5EF4-FFF2-40B4-BE49-F238E27FC236}">
                <a16:creationId xmlns:a16="http://schemas.microsoft.com/office/drawing/2014/main" id="{D8BFB3D9-FDD0-4C04-BD99-466348DD4D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312" y="4636176"/>
            <a:ext cx="4130760" cy="1842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632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182" y="756001"/>
            <a:ext cx="8736818" cy="1815882"/>
          </a:xfrm>
          <a:prstGeom prst="rect">
            <a:avLst/>
          </a:prstGeom>
          <a:noFill/>
        </p:spPr>
        <p:txBody>
          <a:bodyPr wrap="square" rtlCol="0">
            <a:spAutoFit/>
          </a:bodyPr>
          <a:lstStyle/>
          <a:p>
            <a:pPr>
              <a:spcAft>
                <a:spcPts val="1200"/>
              </a:spcAft>
            </a:pPr>
            <a:r>
              <a:rPr lang="fr-FR" sz="2200" b="1" u="sng" dirty="0" err="1">
                <a:latin typeface="Palatino Linotype" panose="02040502050505030304" pitchFamily="18" charset="0"/>
              </a:rPr>
              <a:t>Step</a:t>
            </a:r>
            <a:r>
              <a:rPr lang="fr-FR" sz="2200" b="1" u="sng" dirty="0">
                <a:latin typeface="Palatino Linotype" panose="02040502050505030304" pitchFamily="18" charset="0"/>
              </a:rPr>
              <a:t> 2:</a:t>
            </a:r>
            <a:endParaRPr lang="en-US" sz="2200" b="1" dirty="0">
              <a:latin typeface="Palatino Linotype" panose="02040502050505030304" pitchFamily="18" charset="0"/>
            </a:endParaRPr>
          </a:p>
          <a:p>
            <a:pPr marL="342900" indent="-342900">
              <a:buFont typeface="Arial" panose="020B0604020202020204" pitchFamily="34" charset="0"/>
              <a:buChar char="•"/>
            </a:pPr>
            <a:r>
              <a:rPr lang="en-US" sz="2200" b="1" dirty="0">
                <a:latin typeface="Palatino Linotype" panose="02040502050505030304" pitchFamily="18" charset="0"/>
              </a:rPr>
              <a:t>Determination of current climatic conditions </a:t>
            </a:r>
          </a:p>
          <a:p>
            <a:pPr marL="1257300" lvl="2" indent="-342900">
              <a:buFont typeface="Wingdings" panose="05000000000000000000" pitchFamily="2" charset="2"/>
              <a:buChar char="ü"/>
            </a:pPr>
            <a:r>
              <a:rPr lang="en-US" dirty="0">
                <a:latin typeface="Palatino Linotype" panose="02040502050505030304" pitchFamily="18" charset="0"/>
              </a:rPr>
              <a:t>Sea surface temperature (SST) data for the Mediterranean Sea</a:t>
            </a:r>
          </a:p>
          <a:p>
            <a:pPr marL="1257300" lvl="2" indent="-342900">
              <a:buFont typeface="Wingdings" panose="05000000000000000000" pitchFamily="2" charset="2"/>
              <a:buChar char="ü"/>
            </a:pPr>
            <a:r>
              <a:rPr lang="en-US" dirty="0">
                <a:latin typeface="Palatino Linotype" panose="02040502050505030304" pitchFamily="18" charset="0"/>
              </a:rPr>
              <a:t>0.0625</a:t>
            </a:r>
            <a:r>
              <a:rPr lang="en-US" baseline="30000" dirty="0">
                <a:latin typeface="Palatino Linotype" panose="02040502050505030304" pitchFamily="18" charset="0"/>
              </a:rPr>
              <a:t>o</a:t>
            </a:r>
            <a:r>
              <a:rPr lang="en-US" dirty="0">
                <a:latin typeface="Palatino Linotype" panose="02040502050505030304" pitchFamily="18" charset="0"/>
              </a:rPr>
              <a:t> spatial resolution over the period 1991-2020</a:t>
            </a:r>
          </a:p>
          <a:p>
            <a:endParaRPr lang="en-US" dirty="0"/>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0076"/>
            <a:ext cx="1586204" cy="1586204"/>
          </a:xfrm>
          <a:prstGeom prst="rect">
            <a:avLst/>
          </a:prstGeom>
        </p:spPr>
      </p:pic>
      <p:sp>
        <p:nvSpPr>
          <p:cNvPr id="6" name="Ορθογώνιο 5"/>
          <p:cNvSpPr/>
          <p:nvPr/>
        </p:nvSpPr>
        <p:spPr>
          <a:xfrm>
            <a:off x="5039736" y="2410459"/>
            <a:ext cx="3491524" cy="646331"/>
          </a:xfrm>
          <a:prstGeom prst="rect">
            <a:avLst/>
          </a:prstGeom>
        </p:spPr>
        <p:txBody>
          <a:bodyPr wrap="square">
            <a:spAutoFit/>
          </a:bodyPr>
          <a:lstStyle/>
          <a:p>
            <a:r>
              <a:rPr lang="en-US" dirty="0">
                <a:latin typeface="Palatino Linotype" panose="02040502050505030304" pitchFamily="18" charset="0"/>
              </a:rPr>
              <a:t>the most representative period of foraging activity in the region </a:t>
            </a:r>
          </a:p>
        </p:txBody>
      </p:sp>
      <p:sp>
        <p:nvSpPr>
          <p:cNvPr id="9" name="Ορθογώνιο 8"/>
          <p:cNvSpPr/>
          <p:nvPr/>
        </p:nvSpPr>
        <p:spPr>
          <a:xfrm>
            <a:off x="608841" y="3577690"/>
            <a:ext cx="4968027" cy="430887"/>
          </a:xfrm>
          <a:prstGeom prst="rect">
            <a:avLst/>
          </a:prstGeom>
        </p:spPr>
        <p:txBody>
          <a:bodyPr wrap="none">
            <a:spAutoFit/>
          </a:bodyPr>
          <a:lstStyle/>
          <a:p>
            <a:pPr marL="285750" indent="-285750">
              <a:buFont typeface="Arial" panose="020B0604020202020204" pitchFamily="34" charset="0"/>
              <a:buChar char="•"/>
            </a:pPr>
            <a:r>
              <a:rPr lang="en-US" sz="2200" b="1" dirty="0">
                <a:latin typeface="Palatino Linotype" panose="02040502050505030304" pitchFamily="18" charset="0"/>
              </a:rPr>
              <a:t>Estimation of bioclimatic variables</a:t>
            </a:r>
            <a:endParaRPr lang="el-GR" sz="2200" dirty="0"/>
          </a:p>
        </p:txBody>
      </p:sp>
      <p:pic>
        <p:nvPicPr>
          <p:cNvPr id="12" name="Εικόνα 11">
            <a:extLst>
              <a:ext uri="{FF2B5EF4-FFF2-40B4-BE49-F238E27FC236}">
                <a16:creationId xmlns:a16="http://schemas.microsoft.com/office/drawing/2014/main" id="{6CF7446B-6FC0-4751-B1FF-AD464446B588}"/>
              </a:ext>
            </a:extLst>
          </p:cNvPr>
          <p:cNvPicPr>
            <a:picLocks noChangeAspect="1"/>
          </p:cNvPicPr>
          <p:nvPr/>
        </p:nvPicPr>
        <p:blipFill>
          <a:blip r:embed="rId3"/>
          <a:stretch>
            <a:fillRect/>
          </a:stretch>
        </p:blipFill>
        <p:spPr>
          <a:xfrm>
            <a:off x="401866" y="4496381"/>
            <a:ext cx="2692409" cy="1688838"/>
          </a:xfrm>
          <a:prstGeom prst="rect">
            <a:avLst/>
          </a:prstGeom>
        </p:spPr>
      </p:pic>
      <p:sp>
        <p:nvSpPr>
          <p:cNvPr id="13" name="Ορθογώνιο 12">
            <a:extLst>
              <a:ext uri="{FF2B5EF4-FFF2-40B4-BE49-F238E27FC236}">
                <a16:creationId xmlns:a16="http://schemas.microsoft.com/office/drawing/2014/main" id="{FA269E08-F745-4200-A1DF-728FBD8BBFF1}"/>
              </a:ext>
            </a:extLst>
          </p:cNvPr>
          <p:cNvSpPr/>
          <p:nvPr/>
        </p:nvSpPr>
        <p:spPr>
          <a:xfrm>
            <a:off x="5466881" y="4167622"/>
            <a:ext cx="1897682" cy="523149"/>
          </a:xfrm>
          <a:prstGeom prst="rect">
            <a:avLst/>
          </a:prstGeom>
          <a:gradFill>
            <a:gsLst>
              <a:gs pos="0">
                <a:schemeClr val="accent2">
                  <a:lumMod val="20000"/>
                  <a:lumOff val="80000"/>
                </a:schemeClr>
              </a:gs>
              <a:gs pos="100000">
                <a:schemeClr val="accent2">
                  <a:lumMod val="60000"/>
                  <a:lumOff val="40000"/>
                </a:schemeClr>
              </a:gs>
            </a:gsLst>
            <a:lin ang="5400000" scaled="0"/>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500" dirty="0">
                <a:latin typeface="Palatino Linotype" panose="02040502050505030304" pitchFamily="18" charset="0"/>
              </a:rPr>
              <a:t>Mean diurnal range</a:t>
            </a:r>
            <a:endParaRPr lang="el-GR" sz="1500" dirty="0">
              <a:latin typeface="Palatino Linotype" panose="02040502050505030304" pitchFamily="18" charset="0"/>
            </a:endParaRPr>
          </a:p>
        </p:txBody>
      </p:sp>
      <p:sp>
        <p:nvSpPr>
          <p:cNvPr id="14" name="Ορθογώνιο 13">
            <a:extLst>
              <a:ext uri="{FF2B5EF4-FFF2-40B4-BE49-F238E27FC236}">
                <a16:creationId xmlns:a16="http://schemas.microsoft.com/office/drawing/2014/main" id="{FA269E08-F745-4200-A1DF-728FBD8BBFF1}"/>
              </a:ext>
            </a:extLst>
          </p:cNvPr>
          <p:cNvSpPr/>
          <p:nvPr/>
        </p:nvSpPr>
        <p:spPr>
          <a:xfrm>
            <a:off x="5466881" y="4742107"/>
            <a:ext cx="1897682" cy="523149"/>
          </a:xfrm>
          <a:prstGeom prst="rect">
            <a:avLst/>
          </a:prstGeom>
          <a:gradFill>
            <a:gsLst>
              <a:gs pos="0">
                <a:schemeClr val="accent2">
                  <a:lumMod val="20000"/>
                  <a:lumOff val="80000"/>
                </a:schemeClr>
              </a:gs>
              <a:gs pos="100000">
                <a:schemeClr val="accent2">
                  <a:lumMod val="60000"/>
                  <a:lumOff val="4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500" dirty="0">
                <a:latin typeface="Palatino Linotype" panose="02040502050505030304" pitchFamily="18" charset="0"/>
              </a:rPr>
              <a:t>SST range of the 7month period</a:t>
            </a:r>
            <a:endParaRPr lang="el-GR" sz="1500" dirty="0">
              <a:latin typeface="Palatino Linotype" panose="02040502050505030304" pitchFamily="18" charset="0"/>
            </a:endParaRPr>
          </a:p>
        </p:txBody>
      </p:sp>
      <p:sp>
        <p:nvSpPr>
          <p:cNvPr id="15" name="Ορθογώνιο 14">
            <a:extLst>
              <a:ext uri="{FF2B5EF4-FFF2-40B4-BE49-F238E27FC236}">
                <a16:creationId xmlns:a16="http://schemas.microsoft.com/office/drawing/2014/main" id="{FA269E08-F745-4200-A1DF-728FBD8BBFF1}"/>
              </a:ext>
            </a:extLst>
          </p:cNvPr>
          <p:cNvSpPr/>
          <p:nvPr/>
        </p:nvSpPr>
        <p:spPr>
          <a:xfrm>
            <a:off x="5466881" y="5316592"/>
            <a:ext cx="1897682" cy="523149"/>
          </a:xfrm>
          <a:prstGeom prst="rect">
            <a:avLst/>
          </a:prstGeom>
          <a:gradFill>
            <a:gsLst>
              <a:gs pos="0">
                <a:schemeClr val="accent2">
                  <a:lumMod val="20000"/>
                  <a:lumOff val="80000"/>
                </a:schemeClr>
              </a:gs>
              <a:gs pos="100000">
                <a:schemeClr val="accent2">
                  <a:lumMod val="60000"/>
                  <a:lumOff val="4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500" dirty="0">
                <a:latin typeface="Palatino Linotype" panose="02040502050505030304" pitchFamily="18" charset="0"/>
              </a:rPr>
              <a:t>SST seasonality</a:t>
            </a:r>
            <a:endParaRPr lang="el-GR" sz="1500" dirty="0">
              <a:latin typeface="Palatino Linotype" panose="02040502050505030304" pitchFamily="18" charset="0"/>
            </a:endParaRPr>
          </a:p>
        </p:txBody>
      </p:sp>
      <p:sp>
        <p:nvSpPr>
          <p:cNvPr id="16" name="Ορθογώνιο 15">
            <a:extLst>
              <a:ext uri="{FF2B5EF4-FFF2-40B4-BE49-F238E27FC236}">
                <a16:creationId xmlns:a16="http://schemas.microsoft.com/office/drawing/2014/main" id="{FA269E08-F745-4200-A1DF-728FBD8BBFF1}"/>
              </a:ext>
            </a:extLst>
          </p:cNvPr>
          <p:cNvSpPr/>
          <p:nvPr/>
        </p:nvSpPr>
        <p:spPr>
          <a:xfrm>
            <a:off x="5466881" y="5891077"/>
            <a:ext cx="1897682" cy="523149"/>
          </a:xfrm>
          <a:prstGeom prst="rect">
            <a:avLst/>
          </a:prstGeom>
          <a:gradFill>
            <a:gsLst>
              <a:gs pos="0">
                <a:schemeClr val="accent2">
                  <a:lumMod val="20000"/>
                  <a:lumOff val="80000"/>
                </a:schemeClr>
              </a:gs>
              <a:gs pos="100000">
                <a:schemeClr val="accent2">
                  <a:lumMod val="60000"/>
                  <a:lumOff val="4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Palatino Linotype" panose="02040502050505030304" pitchFamily="18" charset="0"/>
              </a:rPr>
              <a:t>Minimum SST of the coldest month</a:t>
            </a:r>
            <a:endParaRPr lang="el-GR" sz="1400" dirty="0">
              <a:latin typeface="Palatino Linotype" panose="02040502050505030304" pitchFamily="18" charset="0"/>
            </a:endParaRPr>
          </a:p>
        </p:txBody>
      </p:sp>
      <p:sp>
        <p:nvSpPr>
          <p:cNvPr id="18" name="Βέλος: Κάτω 8">
            <a:extLst>
              <a:ext uri="{FF2B5EF4-FFF2-40B4-BE49-F238E27FC236}">
                <a16:creationId xmlns:a16="http://schemas.microsoft.com/office/drawing/2014/main" id="{B23BCB7E-87B0-467B-B5B6-41A5DF246BD6}"/>
              </a:ext>
            </a:extLst>
          </p:cNvPr>
          <p:cNvSpPr/>
          <p:nvPr/>
        </p:nvSpPr>
        <p:spPr>
          <a:xfrm rot="16200000">
            <a:off x="3998489" y="4290718"/>
            <a:ext cx="372294" cy="2094483"/>
          </a:xfrm>
          <a:prstGeom prst="downArrow">
            <a:avLst/>
          </a:prstGeom>
          <a:solidFill>
            <a:srgbClr val="1A7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p:cNvSpPr/>
          <p:nvPr/>
        </p:nvSpPr>
        <p:spPr>
          <a:xfrm>
            <a:off x="3113130" y="4614837"/>
            <a:ext cx="2203590" cy="646331"/>
          </a:xfrm>
          <a:prstGeom prst="rect">
            <a:avLst/>
          </a:prstGeom>
        </p:spPr>
        <p:txBody>
          <a:bodyPr wrap="square">
            <a:spAutoFit/>
          </a:bodyPr>
          <a:lstStyle/>
          <a:p>
            <a:r>
              <a:rPr lang="en-US" i="1" dirty="0"/>
              <a:t>Exclusion of highly correlated variables</a:t>
            </a:r>
          </a:p>
        </p:txBody>
      </p:sp>
      <p:sp>
        <p:nvSpPr>
          <p:cNvPr id="17" name="Ορθογώνιο 3">
            <a:extLst>
              <a:ext uri="{FF2B5EF4-FFF2-40B4-BE49-F238E27FC236}">
                <a16:creationId xmlns:a16="http://schemas.microsoft.com/office/drawing/2014/main" id="{D025CCE3-DA35-4EC9-A937-9398B9703087}"/>
              </a:ext>
            </a:extLst>
          </p:cNvPr>
          <p:cNvSpPr/>
          <p:nvPr/>
        </p:nvSpPr>
        <p:spPr>
          <a:xfrm>
            <a:off x="341193" y="195526"/>
            <a:ext cx="1431802" cy="461665"/>
          </a:xfrm>
          <a:prstGeom prst="rect">
            <a:avLst/>
          </a:prstGeom>
        </p:spPr>
        <p:txBody>
          <a:bodyPr wrap="none">
            <a:spAutoFit/>
          </a:bodyPr>
          <a:lstStyle/>
          <a:p>
            <a:r>
              <a:rPr lang="en-US" sz="2400" b="1" dirty="0">
                <a:latin typeface="Palatino Linotype" panose="02040502050505030304" pitchFamily="18" charset="0"/>
              </a:rPr>
              <a:t>Methods</a:t>
            </a:r>
            <a:endParaRPr lang="fr-FR" sz="2400" b="1" dirty="0">
              <a:latin typeface="Palatino Linotype" panose="02040502050505030304" pitchFamily="18" charset="0"/>
            </a:endParaRPr>
          </a:p>
        </p:txBody>
      </p:sp>
      <p:sp>
        <p:nvSpPr>
          <p:cNvPr id="20" name="Ορθογώνιο 2">
            <a:extLst>
              <a:ext uri="{FF2B5EF4-FFF2-40B4-BE49-F238E27FC236}">
                <a16:creationId xmlns:a16="http://schemas.microsoft.com/office/drawing/2014/main" id="{FA3907BD-9029-4D2F-B71F-49B615F0DC3F}"/>
              </a:ext>
            </a:extLst>
          </p:cNvPr>
          <p:cNvSpPr/>
          <p:nvPr/>
        </p:nvSpPr>
        <p:spPr>
          <a:xfrm>
            <a:off x="520309" y="2502792"/>
            <a:ext cx="3393558" cy="369332"/>
          </a:xfrm>
          <a:prstGeom prst="rect">
            <a:avLst/>
          </a:prstGeom>
        </p:spPr>
        <p:txBody>
          <a:bodyPr wrap="none">
            <a:spAutoFit/>
          </a:bodyPr>
          <a:lstStyle/>
          <a:p>
            <a:r>
              <a:rPr lang="en-US" dirty="0">
                <a:latin typeface="Palatino Linotype" panose="02040502050505030304" pitchFamily="18" charset="0"/>
              </a:rPr>
              <a:t>SSTs from September to March </a:t>
            </a:r>
          </a:p>
        </p:txBody>
      </p:sp>
      <p:sp>
        <p:nvSpPr>
          <p:cNvPr id="21" name="Βέλος: Κάτω 8">
            <a:extLst>
              <a:ext uri="{FF2B5EF4-FFF2-40B4-BE49-F238E27FC236}">
                <a16:creationId xmlns:a16="http://schemas.microsoft.com/office/drawing/2014/main" id="{684EC95D-D330-44F3-8090-28397210C866}"/>
              </a:ext>
            </a:extLst>
          </p:cNvPr>
          <p:cNvSpPr/>
          <p:nvPr/>
        </p:nvSpPr>
        <p:spPr>
          <a:xfrm rot="16200000">
            <a:off x="4276846" y="2351356"/>
            <a:ext cx="256665" cy="671748"/>
          </a:xfrm>
          <a:prstGeom prst="downArrow">
            <a:avLst/>
          </a:prstGeom>
          <a:solidFill>
            <a:srgbClr val="1A7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2263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Ορθογώνιο 12"/>
          <p:cNvSpPr/>
          <p:nvPr/>
        </p:nvSpPr>
        <p:spPr>
          <a:xfrm>
            <a:off x="413586" y="747095"/>
            <a:ext cx="6258445" cy="1138773"/>
          </a:xfrm>
          <a:prstGeom prst="rect">
            <a:avLst/>
          </a:prstGeom>
        </p:spPr>
        <p:txBody>
          <a:bodyPr wrap="none">
            <a:spAutoFit/>
          </a:bodyPr>
          <a:lstStyle/>
          <a:p>
            <a:r>
              <a:rPr lang="fr-FR" sz="2200" b="1" u="sng" dirty="0" err="1">
                <a:latin typeface="Palatino Linotype" panose="02040502050505030304" pitchFamily="18" charset="0"/>
              </a:rPr>
              <a:t>Step</a:t>
            </a:r>
            <a:r>
              <a:rPr lang="fr-FR" sz="2200" b="1" u="sng" dirty="0">
                <a:latin typeface="Palatino Linotype" panose="02040502050505030304" pitchFamily="18" charset="0"/>
              </a:rPr>
              <a:t> 3:</a:t>
            </a:r>
          </a:p>
          <a:p>
            <a:endParaRPr lang="fr-FR" sz="2400" b="1" u="sng" dirty="0">
              <a:latin typeface="Palatino Linotype" panose="02040502050505030304" pitchFamily="18" charset="0"/>
            </a:endParaRPr>
          </a:p>
          <a:p>
            <a:pPr marL="342900" indent="-342900">
              <a:buFont typeface="Arial" panose="020B0604020202020204" pitchFamily="34" charset="0"/>
              <a:buChar char="•"/>
            </a:pPr>
            <a:r>
              <a:rPr lang="fr-FR" sz="2200" b="1" dirty="0" err="1">
                <a:latin typeface="Palatino Linotype" panose="02040502050505030304" pitchFamily="18" charset="0"/>
              </a:rPr>
              <a:t>Development</a:t>
            </a:r>
            <a:r>
              <a:rPr lang="fr-FR" sz="2200" b="1" dirty="0">
                <a:latin typeface="Palatino Linotype" panose="02040502050505030304" pitchFamily="18" charset="0"/>
              </a:rPr>
              <a:t> of </a:t>
            </a:r>
            <a:r>
              <a:rPr lang="fr-FR" sz="2200" b="1" dirty="0" err="1">
                <a:latin typeface="Palatino Linotype" panose="02040502050505030304" pitchFamily="18" charset="0"/>
              </a:rPr>
              <a:t>species</a:t>
            </a:r>
            <a:r>
              <a:rPr lang="fr-FR" sz="2200" b="1" dirty="0">
                <a:latin typeface="Palatino Linotype" panose="02040502050505030304" pitchFamily="18" charset="0"/>
              </a:rPr>
              <a:t> distribution </a:t>
            </a:r>
            <a:r>
              <a:rPr lang="fr-FR" sz="2200" b="1" dirty="0" err="1">
                <a:latin typeface="Palatino Linotype" panose="02040502050505030304" pitchFamily="18" charset="0"/>
              </a:rPr>
              <a:t>models</a:t>
            </a:r>
            <a:endParaRPr lang="fr-FR" sz="2200" b="1" dirty="0">
              <a:latin typeface="Palatino Linotype" panose="02040502050505030304" pitchFamily="18" charset="0"/>
            </a:endParaRPr>
          </a:p>
        </p:txBody>
      </p:sp>
      <p:sp>
        <p:nvSpPr>
          <p:cNvPr id="29" name="TextBox 28">
            <a:extLst>
              <a:ext uri="{FF2B5EF4-FFF2-40B4-BE49-F238E27FC236}">
                <a16:creationId xmlns:a16="http://schemas.microsoft.com/office/drawing/2014/main" id="{C659869A-20FD-4668-9998-9BB664D90808}"/>
              </a:ext>
            </a:extLst>
          </p:cNvPr>
          <p:cNvSpPr txBox="1"/>
          <p:nvPr/>
        </p:nvSpPr>
        <p:spPr>
          <a:xfrm>
            <a:off x="5715540" y="3544478"/>
            <a:ext cx="3287057" cy="553998"/>
          </a:xfrm>
          <a:prstGeom prst="rect">
            <a:avLst/>
          </a:prstGeom>
          <a:noFill/>
        </p:spPr>
        <p:txBody>
          <a:bodyPr wrap="square" rtlCol="0">
            <a:spAutoFit/>
          </a:bodyPr>
          <a:lstStyle/>
          <a:p>
            <a:pPr algn="ctr"/>
            <a:r>
              <a:rPr lang="en-US" sz="1500" dirty="0">
                <a:latin typeface="Palatino Linotype" panose="02040502050505030304" pitchFamily="18" charset="0"/>
                <a:cs typeface="Times New Roman" panose="02020603050405020304" pitchFamily="18" charset="0"/>
              </a:rPr>
              <a:t>Distribution map with continuous probability of occurrence</a:t>
            </a:r>
            <a:endParaRPr lang="el-GR" sz="1500" dirty="0">
              <a:latin typeface="Palatino Linotype" panose="02040502050505030304" pitchFamily="18" charset="0"/>
              <a:cs typeface="Times New Roman" panose="02020603050405020304" pitchFamily="18" charset="0"/>
            </a:endParaRPr>
          </a:p>
        </p:txBody>
      </p:sp>
      <p:cxnSp>
        <p:nvCxnSpPr>
          <p:cNvPr id="10" name="Ευθεία γραμμή σύνδεσης 9">
            <a:extLst>
              <a:ext uri="{FF2B5EF4-FFF2-40B4-BE49-F238E27FC236}">
                <a16:creationId xmlns:a16="http://schemas.microsoft.com/office/drawing/2014/main" id="{603192CD-265C-486B-A537-CD9DDA82FFDB}"/>
              </a:ext>
            </a:extLst>
          </p:cNvPr>
          <p:cNvCxnSpPr/>
          <p:nvPr/>
        </p:nvCxnSpPr>
        <p:spPr>
          <a:xfrm>
            <a:off x="226165" y="2128349"/>
            <a:ext cx="8697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966AF3D5-46A6-49EE-933F-8772716967E7}"/>
              </a:ext>
            </a:extLst>
          </p:cNvPr>
          <p:cNvCxnSpPr/>
          <p:nvPr/>
        </p:nvCxnSpPr>
        <p:spPr>
          <a:xfrm>
            <a:off x="226165" y="4136440"/>
            <a:ext cx="869746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Εικόνα 21">
            <a:extLst>
              <a:ext uri="{FF2B5EF4-FFF2-40B4-BE49-F238E27FC236}">
                <a16:creationId xmlns:a16="http://schemas.microsoft.com/office/drawing/2014/main" id="{D02BEE49-C8E6-430E-AD04-E55DBD3B1ED9}"/>
              </a:ext>
            </a:extLst>
          </p:cNvPr>
          <p:cNvPicPr>
            <a:picLocks noChangeAspect="1"/>
          </p:cNvPicPr>
          <p:nvPr/>
        </p:nvPicPr>
        <p:blipFill>
          <a:blip r:embed="rId3"/>
          <a:stretch>
            <a:fillRect/>
          </a:stretch>
        </p:blipFill>
        <p:spPr>
          <a:xfrm>
            <a:off x="1392874" y="2368304"/>
            <a:ext cx="1165860" cy="655058"/>
          </a:xfrm>
          <a:prstGeom prst="rect">
            <a:avLst/>
          </a:prstGeom>
        </p:spPr>
      </p:pic>
      <p:pic>
        <p:nvPicPr>
          <p:cNvPr id="26" name="Εικόνα 25"/>
          <p:cNvPicPr>
            <a:picLocks noChangeAspect="1"/>
          </p:cNvPicPr>
          <p:nvPr/>
        </p:nvPicPr>
        <p:blipFill>
          <a:blip r:embed="rId4"/>
          <a:stretch>
            <a:fillRect/>
          </a:stretch>
        </p:blipFill>
        <p:spPr>
          <a:xfrm>
            <a:off x="3523676" y="2514404"/>
            <a:ext cx="1883827" cy="1249788"/>
          </a:xfrm>
          <a:prstGeom prst="rect">
            <a:avLst/>
          </a:prstGeom>
        </p:spPr>
      </p:pic>
      <p:sp>
        <p:nvSpPr>
          <p:cNvPr id="27" name="Δεξιό βέλος 26"/>
          <p:cNvSpPr/>
          <p:nvPr/>
        </p:nvSpPr>
        <p:spPr>
          <a:xfrm>
            <a:off x="3007405" y="2970153"/>
            <a:ext cx="368489" cy="154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Δεξιό βέλος 29"/>
          <p:cNvSpPr/>
          <p:nvPr/>
        </p:nvSpPr>
        <p:spPr>
          <a:xfrm>
            <a:off x="5555286" y="2971125"/>
            <a:ext cx="368489" cy="154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p:cNvSpPr/>
          <p:nvPr/>
        </p:nvSpPr>
        <p:spPr>
          <a:xfrm>
            <a:off x="2076734" y="2128349"/>
            <a:ext cx="4235599" cy="369332"/>
          </a:xfrm>
          <a:prstGeom prst="rect">
            <a:avLst/>
          </a:prstGeom>
        </p:spPr>
        <p:txBody>
          <a:bodyPr wrap="square">
            <a:spAutoFit/>
          </a:bodyPr>
          <a:lstStyle/>
          <a:p>
            <a:pPr lvl="2"/>
            <a:r>
              <a:rPr lang="en-US" dirty="0">
                <a:latin typeface="Palatino Linotype" panose="02040502050505030304" pitchFamily="18" charset="0"/>
              </a:rPr>
              <a:t>ensemble modelling approach</a:t>
            </a:r>
          </a:p>
        </p:txBody>
      </p:sp>
      <p:sp>
        <p:nvSpPr>
          <p:cNvPr id="32" name="Ορθογώνιο 31"/>
          <p:cNvSpPr/>
          <p:nvPr/>
        </p:nvSpPr>
        <p:spPr>
          <a:xfrm>
            <a:off x="535205" y="4269658"/>
            <a:ext cx="8079386" cy="2616101"/>
          </a:xfrm>
          <a:prstGeom prst="rect">
            <a:avLst/>
          </a:prstGeom>
        </p:spPr>
        <p:txBody>
          <a:bodyPr wrap="square">
            <a:spAutoFit/>
          </a:bodyPr>
          <a:lstStyle/>
          <a:p>
            <a:pPr marL="342900" indent="-342900">
              <a:buFont typeface="Arial" panose="020B0604020202020204" pitchFamily="34" charset="0"/>
              <a:buChar char="•"/>
            </a:pPr>
            <a:r>
              <a:rPr lang="en-US" sz="2200" b="1" dirty="0">
                <a:latin typeface="Palatino Linotype" panose="02040502050505030304" pitchFamily="18" charset="0"/>
              </a:rPr>
              <a:t>Delineation</a:t>
            </a:r>
            <a:r>
              <a:rPr lang="fr-FR" sz="2200" b="1" dirty="0">
                <a:latin typeface="Palatino Linotype" panose="02040502050505030304" pitchFamily="18" charset="0"/>
              </a:rPr>
              <a:t> of </a:t>
            </a:r>
            <a:r>
              <a:rPr lang="fr-FR" sz="2200" b="1" dirty="0" err="1">
                <a:latin typeface="Palatino Linotype" panose="02040502050505030304" pitchFamily="18" charset="0"/>
              </a:rPr>
              <a:t>foraging</a:t>
            </a:r>
            <a:r>
              <a:rPr lang="fr-FR" sz="2200" b="1" dirty="0">
                <a:latin typeface="Palatino Linotype" panose="02040502050505030304" pitchFamily="18" charset="0"/>
              </a:rPr>
              <a:t> grounds </a:t>
            </a:r>
            <a:r>
              <a:rPr lang="fr-FR" sz="2200" b="1" dirty="0" err="1">
                <a:latin typeface="Palatino Linotype" panose="02040502050505030304" pitchFamily="18" charset="0"/>
              </a:rPr>
              <a:t>across</a:t>
            </a:r>
            <a:r>
              <a:rPr lang="fr-FR" sz="2200" b="1" dirty="0">
                <a:latin typeface="Palatino Linotype" panose="02040502050505030304" pitchFamily="18" charset="0"/>
              </a:rPr>
              <a:t> the </a:t>
            </a:r>
            <a:r>
              <a:rPr lang="fr-FR" sz="2200" b="1" dirty="0" err="1">
                <a:latin typeface="Palatino Linotype" panose="02040502050505030304" pitchFamily="18" charset="0"/>
              </a:rPr>
              <a:t>Mediterranean</a:t>
            </a:r>
            <a:r>
              <a:rPr lang="fr-FR" sz="2200" b="1" dirty="0">
                <a:latin typeface="Palatino Linotype" panose="02040502050505030304" pitchFamily="18" charset="0"/>
              </a:rPr>
              <a:t> </a:t>
            </a:r>
            <a:r>
              <a:rPr lang="fr-FR" sz="2200" b="1" dirty="0" err="1">
                <a:latin typeface="Palatino Linotype" panose="02040502050505030304" pitchFamily="18" charset="0"/>
              </a:rPr>
              <a:t>Sea</a:t>
            </a:r>
            <a:r>
              <a:rPr lang="fr-FR" sz="2200" b="1" dirty="0">
                <a:latin typeface="Palatino Linotype" panose="02040502050505030304" pitchFamily="18" charset="0"/>
              </a:rPr>
              <a:t> </a:t>
            </a:r>
          </a:p>
          <a:p>
            <a:pPr marL="1257300" lvl="2" indent="-342900">
              <a:buFont typeface="Wingdings" panose="05000000000000000000" pitchFamily="2" charset="2"/>
              <a:buChar char="ü"/>
            </a:pPr>
            <a:r>
              <a:rPr lang="fr-FR" sz="2000" dirty="0">
                <a:latin typeface="Palatino Linotype" panose="02040502050505030304" pitchFamily="18" charset="0"/>
              </a:rPr>
              <a:t>Transformation of the </a:t>
            </a:r>
            <a:r>
              <a:rPr lang="fr-FR" sz="2000" dirty="0" err="1">
                <a:latin typeface="Palatino Linotype" panose="02040502050505030304" pitchFamily="18" charset="0"/>
              </a:rPr>
              <a:t>continuous</a:t>
            </a:r>
            <a:r>
              <a:rPr lang="fr-FR" sz="2000" dirty="0">
                <a:latin typeface="Palatino Linotype" panose="02040502050505030304" pitchFamily="18" charset="0"/>
              </a:rPr>
              <a:t> model output </a:t>
            </a:r>
          </a:p>
          <a:p>
            <a:pPr lvl="2"/>
            <a:r>
              <a:rPr lang="fr-FR" sz="2000" dirty="0">
                <a:latin typeface="Palatino Linotype" panose="02040502050505030304" pitchFamily="18" charset="0"/>
              </a:rPr>
              <a:t>to </a:t>
            </a:r>
            <a:r>
              <a:rPr lang="fr-FR" sz="2000" dirty="0" err="1">
                <a:latin typeface="Palatino Linotype" panose="02040502050505030304" pitchFamily="18" charset="0"/>
              </a:rPr>
              <a:t>binary</a:t>
            </a:r>
            <a:r>
              <a:rPr lang="fr-FR" sz="2000" dirty="0">
                <a:latin typeface="Palatino Linotype" panose="02040502050505030304" pitchFamily="18" charset="0"/>
              </a:rPr>
              <a:t> </a:t>
            </a:r>
            <a:r>
              <a:rPr lang="fr-FR" sz="2000" b="1" dirty="0" err="1">
                <a:latin typeface="Palatino Linotype" panose="02040502050505030304" pitchFamily="18" charset="0"/>
              </a:rPr>
              <a:t>presence</a:t>
            </a:r>
            <a:r>
              <a:rPr lang="fr-FR" sz="2000" b="1" dirty="0">
                <a:latin typeface="Palatino Linotype" panose="02040502050505030304" pitchFamily="18" charset="0"/>
              </a:rPr>
              <a:t>/absence </a:t>
            </a:r>
            <a:r>
              <a:rPr lang="fr-FR" sz="2000" dirty="0" err="1">
                <a:latin typeface="Palatino Linotype" panose="02040502050505030304" pitchFamily="18" charset="0"/>
              </a:rPr>
              <a:t>map</a:t>
            </a:r>
            <a:endParaRPr lang="fr-FR" sz="2000" b="1" dirty="0">
              <a:latin typeface="Palatino Linotype" panose="02040502050505030304" pitchFamily="18" charset="0"/>
            </a:endParaRPr>
          </a:p>
          <a:p>
            <a:pPr marL="1257300" lvl="2" indent="-342900">
              <a:buFont typeface="Wingdings" panose="05000000000000000000" pitchFamily="2" charset="2"/>
              <a:buChar char="ü"/>
            </a:pPr>
            <a:r>
              <a:rPr lang="fr-FR" sz="2000" dirty="0">
                <a:latin typeface="Palatino Linotype" panose="02040502050505030304" pitchFamily="18" charset="0"/>
              </a:rPr>
              <a:t>Intersection </a:t>
            </a:r>
            <a:r>
              <a:rPr lang="fr-FR" sz="2000" dirty="0" err="1">
                <a:latin typeface="Palatino Linotype" panose="02040502050505030304" pitchFamily="18" charset="0"/>
              </a:rPr>
              <a:t>with</a:t>
            </a:r>
            <a:r>
              <a:rPr lang="fr-FR" sz="2000" dirty="0">
                <a:latin typeface="Palatino Linotype" panose="02040502050505030304" pitchFamily="18" charset="0"/>
              </a:rPr>
              <a:t> </a:t>
            </a:r>
            <a:r>
              <a:rPr lang="fr-FR" sz="2000" dirty="0" err="1">
                <a:latin typeface="Palatino Linotype" panose="02040502050505030304" pitchFamily="18" charset="0"/>
              </a:rPr>
              <a:t>neritic</a:t>
            </a:r>
            <a:r>
              <a:rPr lang="fr-FR" sz="2000" dirty="0">
                <a:latin typeface="Palatino Linotype" panose="02040502050505030304" pitchFamily="18" charset="0"/>
              </a:rPr>
              <a:t> zone, i.e., </a:t>
            </a:r>
            <a:r>
              <a:rPr lang="fr-FR" sz="2000" b="1" dirty="0" err="1">
                <a:latin typeface="Palatino Linotype" panose="02040502050505030304" pitchFamily="18" charset="0"/>
              </a:rPr>
              <a:t>depth</a:t>
            </a:r>
            <a:r>
              <a:rPr lang="fr-FR" sz="2000" b="1" dirty="0">
                <a:latin typeface="Palatino Linotype" panose="02040502050505030304" pitchFamily="18" charset="0"/>
              </a:rPr>
              <a:t> </a:t>
            </a:r>
            <a:r>
              <a:rPr lang="fr-FR" sz="2000" b="1" dirty="0" err="1">
                <a:latin typeface="Palatino Linotype" panose="02040502050505030304" pitchFamily="18" charset="0"/>
              </a:rPr>
              <a:t>less</a:t>
            </a:r>
            <a:r>
              <a:rPr lang="fr-FR" sz="2000" b="1" dirty="0">
                <a:latin typeface="Palatino Linotype" panose="02040502050505030304" pitchFamily="18" charset="0"/>
              </a:rPr>
              <a:t> </a:t>
            </a:r>
          </a:p>
          <a:p>
            <a:pPr lvl="2"/>
            <a:r>
              <a:rPr lang="fr-FR" sz="2000" b="1" dirty="0" err="1">
                <a:latin typeface="Palatino Linotype" panose="02040502050505030304" pitchFamily="18" charset="0"/>
              </a:rPr>
              <a:t>than</a:t>
            </a:r>
            <a:r>
              <a:rPr lang="fr-FR" sz="2000" b="1" dirty="0">
                <a:latin typeface="Palatino Linotype" panose="02040502050505030304" pitchFamily="18" charset="0"/>
              </a:rPr>
              <a:t> 200m</a:t>
            </a:r>
          </a:p>
          <a:p>
            <a:pPr marL="1257300" lvl="2" indent="-342900">
              <a:buFont typeface="Wingdings" panose="05000000000000000000" pitchFamily="2" charset="2"/>
              <a:buChar char="ü"/>
            </a:pPr>
            <a:r>
              <a:rPr lang="fr-FR" sz="2000" dirty="0">
                <a:latin typeface="Palatino Linotype" panose="02040502050505030304" pitchFamily="18" charset="0"/>
              </a:rPr>
              <a:t>Intersection </a:t>
            </a:r>
            <a:r>
              <a:rPr lang="fr-FR" sz="2000" dirty="0" err="1">
                <a:latin typeface="Palatino Linotype" panose="02040502050505030304" pitchFamily="18" charset="0"/>
              </a:rPr>
              <a:t>with</a:t>
            </a:r>
            <a:r>
              <a:rPr lang="fr-FR" sz="2000" dirty="0">
                <a:latin typeface="Palatino Linotype" panose="02040502050505030304" pitchFamily="18" charset="0"/>
              </a:rPr>
              <a:t> the </a:t>
            </a:r>
            <a:r>
              <a:rPr lang="fr-FR" sz="2000" dirty="0" err="1">
                <a:latin typeface="Palatino Linotype" panose="02040502050505030304" pitchFamily="18" charset="0"/>
              </a:rPr>
              <a:t>seven</a:t>
            </a:r>
            <a:r>
              <a:rPr lang="fr-FR" sz="2000" dirty="0">
                <a:latin typeface="Palatino Linotype" panose="02040502050505030304" pitchFamily="18" charset="0"/>
              </a:rPr>
              <a:t> </a:t>
            </a:r>
            <a:r>
              <a:rPr lang="fr-FR" sz="2000" b="1" dirty="0">
                <a:latin typeface="Palatino Linotype" panose="02040502050505030304" pitchFamily="18" charset="0"/>
              </a:rPr>
              <a:t>marine </a:t>
            </a:r>
            <a:r>
              <a:rPr lang="fr-FR" sz="2000" b="1" dirty="0" err="1">
                <a:latin typeface="Palatino Linotype" panose="02040502050505030304" pitchFamily="18" charset="0"/>
              </a:rPr>
              <a:t>ecoregions</a:t>
            </a:r>
            <a:r>
              <a:rPr lang="fr-FR" sz="2000" b="1" dirty="0">
                <a:latin typeface="Palatino Linotype" panose="02040502050505030304" pitchFamily="18" charset="0"/>
              </a:rPr>
              <a:t> </a:t>
            </a:r>
          </a:p>
          <a:p>
            <a:pPr lvl="2"/>
            <a:r>
              <a:rPr lang="fr-FR" sz="2000" dirty="0">
                <a:latin typeface="Palatino Linotype" panose="02040502050505030304" pitchFamily="18" charset="0"/>
              </a:rPr>
              <a:t>in the basin</a:t>
            </a:r>
          </a:p>
        </p:txBody>
      </p:sp>
      <p:sp>
        <p:nvSpPr>
          <p:cNvPr id="20" name="Ορθογώνιο 3">
            <a:extLst>
              <a:ext uri="{FF2B5EF4-FFF2-40B4-BE49-F238E27FC236}">
                <a16:creationId xmlns:a16="http://schemas.microsoft.com/office/drawing/2014/main" id="{A8FF6A21-078C-4A88-9355-59F3D1BB2DEB}"/>
              </a:ext>
            </a:extLst>
          </p:cNvPr>
          <p:cNvSpPr/>
          <p:nvPr/>
        </p:nvSpPr>
        <p:spPr>
          <a:xfrm>
            <a:off x="341193" y="195526"/>
            <a:ext cx="1431802" cy="461665"/>
          </a:xfrm>
          <a:prstGeom prst="rect">
            <a:avLst/>
          </a:prstGeom>
        </p:spPr>
        <p:txBody>
          <a:bodyPr wrap="none">
            <a:spAutoFit/>
          </a:bodyPr>
          <a:lstStyle/>
          <a:p>
            <a:r>
              <a:rPr lang="en-US" sz="2400" b="1" dirty="0">
                <a:latin typeface="Palatino Linotype" panose="02040502050505030304" pitchFamily="18" charset="0"/>
              </a:rPr>
              <a:t>Methods</a:t>
            </a:r>
            <a:endParaRPr lang="fr-FR" sz="2400" b="1" dirty="0">
              <a:latin typeface="Palatino Linotype" panose="02040502050505030304" pitchFamily="18" charset="0"/>
            </a:endParaRPr>
          </a:p>
        </p:txBody>
      </p:sp>
      <p:pic>
        <p:nvPicPr>
          <p:cNvPr id="3" name="Picture 2">
            <a:extLst>
              <a:ext uri="{FF2B5EF4-FFF2-40B4-BE49-F238E27FC236}">
                <a16:creationId xmlns:a16="http://schemas.microsoft.com/office/drawing/2014/main" id="{8429810C-407D-4DA7-AF2E-30ED9729B8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2599" y="3176599"/>
            <a:ext cx="1174102" cy="523830"/>
          </a:xfrm>
          <a:prstGeom prst="rect">
            <a:avLst/>
          </a:prstGeom>
        </p:spPr>
      </p:pic>
      <p:sp>
        <p:nvSpPr>
          <p:cNvPr id="23" name="TextBox 22">
            <a:extLst>
              <a:ext uri="{FF2B5EF4-FFF2-40B4-BE49-F238E27FC236}">
                <a16:creationId xmlns:a16="http://schemas.microsoft.com/office/drawing/2014/main" id="{0FC01AE7-73B2-4BC0-9479-CC0345AFB33A}"/>
              </a:ext>
            </a:extLst>
          </p:cNvPr>
          <p:cNvSpPr txBox="1"/>
          <p:nvPr/>
        </p:nvSpPr>
        <p:spPr>
          <a:xfrm>
            <a:off x="643125" y="2131044"/>
            <a:ext cx="2080819" cy="307777"/>
          </a:xfrm>
          <a:prstGeom prst="rect">
            <a:avLst/>
          </a:prstGeom>
          <a:noFill/>
        </p:spPr>
        <p:txBody>
          <a:bodyPr wrap="square" rtlCol="0">
            <a:spAutoFit/>
          </a:bodyPr>
          <a:lstStyle/>
          <a:p>
            <a:r>
              <a:rPr lang="en-US" sz="1400" dirty="0">
                <a:latin typeface="Palatino Linotype" panose="02040502050505030304" pitchFamily="18" charset="0"/>
                <a:cs typeface="Times New Roman" panose="02020603050405020304" pitchFamily="18" charset="0"/>
              </a:rPr>
              <a:t>Bioclimatic variables</a:t>
            </a:r>
            <a:endParaRPr lang="el-GR" sz="1400" dirty="0">
              <a:latin typeface="Palatino Linotype" panose="0204050205050503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DA7B64BB-6E14-4187-9590-8894A0719C06}"/>
              </a:ext>
            </a:extLst>
          </p:cNvPr>
          <p:cNvSpPr txBox="1"/>
          <p:nvPr/>
        </p:nvSpPr>
        <p:spPr>
          <a:xfrm>
            <a:off x="748269" y="3751007"/>
            <a:ext cx="1770889" cy="307777"/>
          </a:xfrm>
          <a:prstGeom prst="rect">
            <a:avLst/>
          </a:prstGeom>
          <a:noFill/>
        </p:spPr>
        <p:txBody>
          <a:bodyPr wrap="square" rtlCol="0">
            <a:spAutoFit/>
          </a:bodyPr>
          <a:lstStyle/>
          <a:p>
            <a:r>
              <a:rPr lang="en-US" sz="1400" dirty="0">
                <a:latin typeface="Palatino Linotype" panose="02040502050505030304" pitchFamily="18" charset="0"/>
                <a:cs typeface="Times New Roman" panose="02020603050405020304" pitchFamily="18" charset="0"/>
              </a:rPr>
              <a:t>Presence points</a:t>
            </a:r>
            <a:endParaRPr lang="el-GR" sz="1400" dirty="0">
              <a:latin typeface="Palatino Linotype" panose="0204050205050503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A5ECDCA-9CF4-4485-AD05-C064CED6EA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7235" y="2497681"/>
            <a:ext cx="2366128" cy="1049572"/>
          </a:xfrm>
          <a:prstGeom prst="rect">
            <a:avLst/>
          </a:prstGeom>
          <a:ln w="28575">
            <a:solidFill>
              <a:srgbClr val="000000"/>
            </a:solidFill>
          </a:ln>
        </p:spPr>
      </p:pic>
      <p:pic>
        <p:nvPicPr>
          <p:cNvPr id="17" name="Picture 16">
            <a:extLst>
              <a:ext uri="{FF2B5EF4-FFF2-40B4-BE49-F238E27FC236}">
                <a16:creationId xmlns:a16="http://schemas.microsoft.com/office/drawing/2014/main" id="{9F044CFC-0D98-4962-A9E5-9EC2AF7F5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796" y="5300076"/>
            <a:ext cx="1586204" cy="1586204"/>
          </a:xfrm>
          <a:prstGeom prst="rect">
            <a:avLst/>
          </a:prstGeom>
        </p:spPr>
      </p:pic>
    </p:spTree>
    <p:extLst>
      <p:ext uri="{BB962C8B-B14F-4D97-AF65-F5344CB8AC3E}">
        <p14:creationId xmlns:p14="http://schemas.microsoft.com/office/powerpoint/2010/main" val="3567596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1662</TotalTime>
  <Words>1170</Words>
  <Application>Microsoft Office PowerPoint</Application>
  <PresentationFormat>On-screen Show (4:3)</PresentationFormat>
  <Paragraphs>133</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Vasiliki Almpanidou</cp:lastModifiedBy>
  <cp:revision>160</cp:revision>
  <dcterms:created xsi:type="dcterms:W3CDTF">2017-05-27T02:37:01Z</dcterms:created>
  <dcterms:modified xsi:type="dcterms:W3CDTF">2021-02-28T13:21:36Z</dcterms:modified>
</cp:coreProperties>
</file>