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5" r:id="rId4"/>
    <p:sldId id="266" r:id="rId5"/>
    <p:sldId id="269" r:id="rId6"/>
    <p:sldId id="267" r:id="rId7"/>
    <p:sldId id="261" r:id="rId8"/>
    <p:sldId id="264" r:id="rId9"/>
    <p:sldId id="272" r:id="rId10"/>
    <p:sldId id="270" r:id="rId11"/>
    <p:sldId id="271" r:id="rId12"/>
    <p:sldId id="262"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664" y="-8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abio%20Luiselli\Desktop\Luca%20materials\paper%20drafts\Paper%20drafts%202020\Pelusios%20diets\dataset%20Proceedings%20pap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it-IT"/>
  <c:chart>
    <c:autoTitleDeleted val="1"/>
    <c:plotArea>
      <c:layout/>
      <c:barChart>
        <c:barDir val="col"/>
        <c:grouping val="clustered"/>
        <c:ser>
          <c:idx val="0"/>
          <c:order val="0"/>
          <c:tx>
            <c:strRef>
              <c:f>Foglio1!$B$37</c:f>
              <c:strCache>
                <c:ptCount val="1"/>
                <c:pt idx="0">
                  <c:v>% occurrence</c:v>
                </c:pt>
              </c:strCache>
            </c:strRef>
          </c:tx>
          <c:spPr>
            <a:solidFill>
              <a:schemeClr val="bg1">
                <a:lumMod val="75000"/>
              </a:schemeClr>
            </a:solidFill>
            <a:ln>
              <a:solidFill>
                <a:schemeClr val="tx1"/>
              </a:solidFill>
            </a:ln>
          </c:spPr>
          <c:cat>
            <c:strRef>
              <c:f>Foglio1!$A$38:$A$54</c:f>
              <c:strCache>
                <c:ptCount val="17"/>
                <c:pt idx="0">
                  <c:v>Fruits</c:v>
                </c:pt>
                <c:pt idx="1">
                  <c:v>seeds </c:v>
                </c:pt>
                <c:pt idx="2">
                  <c:v>Aquatic plants</c:v>
                </c:pt>
                <c:pt idx="3">
                  <c:v>Algae</c:v>
                </c:pt>
                <c:pt idx="4">
                  <c:v>Annelida</c:v>
                </c:pt>
                <c:pt idx="5">
                  <c:v>Gastropoda</c:v>
                </c:pt>
                <c:pt idx="6">
                  <c:v>Bivalvia</c:v>
                </c:pt>
                <c:pt idx="7">
                  <c:v>Arachnida</c:v>
                </c:pt>
                <c:pt idx="8">
                  <c:v>Insecta</c:v>
                </c:pt>
                <c:pt idx="9">
                  <c:v>Crustacea</c:v>
                </c:pt>
                <c:pt idx="10">
                  <c:v>Fish</c:v>
                </c:pt>
                <c:pt idx="11">
                  <c:v>Anura adults</c:v>
                </c:pt>
                <c:pt idx="12">
                  <c:v>Anura eggs</c:v>
                </c:pt>
                <c:pt idx="13">
                  <c:v>Anura tadpoles</c:v>
                </c:pt>
                <c:pt idx="14">
                  <c:v>Reptiles</c:v>
                </c:pt>
                <c:pt idx="15">
                  <c:v>birds</c:v>
                </c:pt>
                <c:pt idx="16">
                  <c:v>small mammals</c:v>
                </c:pt>
              </c:strCache>
            </c:strRef>
          </c:cat>
          <c:val>
            <c:numRef>
              <c:f>Foglio1!$B$38:$B$54</c:f>
              <c:numCache>
                <c:formatCode>General</c:formatCode>
                <c:ptCount val="17"/>
                <c:pt idx="0">
                  <c:v>60</c:v>
                </c:pt>
                <c:pt idx="1">
                  <c:v>86.666666666666671</c:v>
                </c:pt>
                <c:pt idx="2">
                  <c:v>100</c:v>
                </c:pt>
                <c:pt idx="3">
                  <c:v>33.333333333333336</c:v>
                </c:pt>
                <c:pt idx="4">
                  <c:v>100</c:v>
                </c:pt>
                <c:pt idx="5">
                  <c:v>93.333333333333258</c:v>
                </c:pt>
                <c:pt idx="6">
                  <c:v>13.333333333333334</c:v>
                </c:pt>
                <c:pt idx="7">
                  <c:v>33.333333333333336</c:v>
                </c:pt>
                <c:pt idx="8">
                  <c:v>86.666666666666671</c:v>
                </c:pt>
                <c:pt idx="9">
                  <c:v>86.666666666666671</c:v>
                </c:pt>
                <c:pt idx="10">
                  <c:v>93.333333333333258</c:v>
                </c:pt>
                <c:pt idx="11">
                  <c:v>93.333333333333258</c:v>
                </c:pt>
                <c:pt idx="12">
                  <c:v>46.666666666666472</c:v>
                </c:pt>
                <c:pt idx="13">
                  <c:v>46.666666666666472</c:v>
                </c:pt>
                <c:pt idx="14">
                  <c:v>20</c:v>
                </c:pt>
                <c:pt idx="15">
                  <c:v>13.333333333333334</c:v>
                </c:pt>
                <c:pt idx="16">
                  <c:v>13.333333333333334</c:v>
                </c:pt>
              </c:numCache>
            </c:numRef>
          </c:val>
          <c:extLst xmlns:c16r2="http://schemas.microsoft.com/office/drawing/2015/06/chart">
            <c:ext xmlns:c16="http://schemas.microsoft.com/office/drawing/2014/chart" uri="{C3380CC4-5D6E-409C-BE32-E72D297353CC}">
              <c16:uniqueId val="{00000000-8565-435F-B7DA-DE4911C129D2}"/>
            </c:ext>
          </c:extLst>
        </c:ser>
        <c:dLbls/>
        <c:axId val="105530880"/>
        <c:axId val="105532800"/>
      </c:barChart>
      <c:catAx>
        <c:axId val="105530880"/>
        <c:scaling>
          <c:orientation val="minMax"/>
        </c:scaling>
        <c:axPos val="b"/>
        <c:title>
          <c:tx>
            <c:rich>
              <a:bodyPr/>
              <a:lstStyle/>
              <a:p>
                <a:pPr>
                  <a:defRPr/>
                </a:pPr>
                <a:r>
                  <a:rPr lang="en-US" sz="1200"/>
                  <a:t>Food type</a:t>
                </a:r>
              </a:p>
            </c:rich>
          </c:tx>
          <c:layout/>
        </c:title>
        <c:numFmt formatCode="General" sourceLinked="0"/>
        <c:tickLblPos val="nextTo"/>
        <c:crossAx val="105532800"/>
        <c:crosses val="autoZero"/>
        <c:auto val="1"/>
        <c:lblAlgn val="ctr"/>
        <c:lblOffset val="100"/>
      </c:catAx>
      <c:valAx>
        <c:axId val="105532800"/>
        <c:scaling>
          <c:orientation val="minMax"/>
        </c:scaling>
        <c:axPos val="l"/>
        <c:title>
          <c:tx>
            <c:rich>
              <a:bodyPr rot="-5400000" vert="horz"/>
              <a:lstStyle/>
              <a:p>
                <a:pPr>
                  <a:defRPr/>
                </a:pPr>
                <a:r>
                  <a:rPr lang="en-US" sz="1200"/>
                  <a:t>% of populations (n = 15)</a:t>
                </a:r>
              </a:p>
            </c:rich>
          </c:tx>
          <c:layout/>
        </c:title>
        <c:numFmt formatCode="General" sourceLinked="1"/>
        <c:tickLblPos val="nextTo"/>
        <c:crossAx val="105530880"/>
        <c:crosses val="autoZero"/>
        <c:crossBetween val="between"/>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0.03506</cdr:x>
      <cdr:y>0.86436</cdr:y>
    </cdr:from>
    <cdr:to>
      <cdr:x>0.27821</cdr:x>
      <cdr:y>0.96314</cdr:y>
    </cdr:to>
    <cdr:sp macro="" textlink="">
      <cdr:nvSpPr>
        <cdr:cNvPr id="2" name="CasellaDiTesto 7"/>
        <cdr:cNvSpPr txBox="1"/>
      </cdr:nvSpPr>
      <cdr:spPr>
        <a:xfrm xmlns:a="http://schemas.openxmlformats.org/drawingml/2006/main">
          <a:off x="148488" y="2693291"/>
          <a:ext cx="102988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r"/>
          <a:r>
            <a:rPr lang="it-IT" sz="1400" b="1" dirty="0" err="1">
              <a:latin typeface="Times New Roman" panose="02020603050405020304" pitchFamily="18" charset="0"/>
              <a:cs typeface="Times New Roman" panose="02020603050405020304" pitchFamily="18" charset="0"/>
            </a:rPr>
            <a:t>Graphic</a:t>
          </a:r>
          <a:r>
            <a:rPr lang="it-IT" sz="1400" b="1" dirty="0">
              <a:latin typeface="Times New Roman" panose="02020603050405020304" pitchFamily="18" charset="0"/>
              <a:cs typeface="Times New Roman" panose="02020603050405020304" pitchFamily="18" charset="0"/>
            </a:rPr>
            <a:t> 3</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pPr/>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pPr/>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pPr/>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pPr/>
              <a:t>3/11/2021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pPr/>
              <a:t>‹N›</a:t>
            </a:fld>
            <a:endParaRPr lang="en-US"/>
          </a:p>
        </p:txBody>
      </p:sp>
    </p:spTree>
    <p:extLst>
      <p:ext uri="{BB962C8B-B14F-4D97-AF65-F5344CB8AC3E}">
        <p14:creationId xmlns:p14="http://schemas.microsoft.com/office/powerpoint/2010/main" xmlns=""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402" y="4413151"/>
            <a:ext cx="8305800" cy="2308324"/>
          </a:xfrm>
          <a:prstGeom prst="rect">
            <a:avLst/>
          </a:prstGeom>
          <a:noFill/>
        </p:spPr>
        <p:txBody>
          <a:bodyPr wrap="square" rtlCol="0">
            <a:spAutoFit/>
          </a:bodyPr>
          <a:lstStyle/>
          <a:p>
            <a:pPr algn="ctr"/>
            <a:r>
              <a:rPr lang="en-US" b="1" dirty="0">
                <a:latin typeface="Times New Roman" pitchFamily="18" charset="0"/>
                <a:cs typeface="Times New Roman" pitchFamily="18" charset="0"/>
              </a:rPr>
              <a:t>Luca Luiselli</a:t>
            </a:r>
            <a:r>
              <a:rPr lang="en-US" b="1" baseline="30000" dirty="0">
                <a:latin typeface="Times New Roman" pitchFamily="18" charset="0"/>
                <a:cs typeface="Times New Roman" pitchFamily="18" charset="0"/>
              </a:rPr>
              <a:t>1,2,3</a:t>
            </a:r>
            <a:r>
              <a:rPr lang="en-US" b="1" dirty="0">
                <a:latin typeface="Times New Roman" pitchFamily="18" charset="0"/>
                <a:cs typeface="Times New Roman" pitchFamily="18" charset="0"/>
              </a:rPr>
              <a:t>*, Gift Simon </a:t>
            </a:r>
            <a:r>
              <a:rPr lang="en-US" b="1" dirty="0" err="1">
                <a:latin typeface="Times New Roman" pitchFamily="18" charset="0"/>
                <a:cs typeface="Times New Roman" pitchFamily="18" charset="0"/>
              </a:rPr>
              <a:t>Demaya</a:t>
            </a:r>
            <a:r>
              <a:rPr lang="en-US" b="1" dirty="0">
                <a:latin typeface="Times New Roman" pitchFamily="18" charset="0"/>
                <a:cs typeface="Times New Roman" pitchFamily="18" charset="0"/>
              </a:rPr>
              <a:t>, John </a:t>
            </a:r>
            <a:r>
              <a:rPr lang="en-US" b="1" dirty="0" err="1">
                <a:latin typeface="Times New Roman" pitchFamily="18" charset="0"/>
                <a:cs typeface="Times New Roman" pitchFamily="18" charset="0"/>
              </a:rPr>
              <a:t>Sebit</a:t>
            </a:r>
            <a:r>
              <a:rPr lang="en-US" b="1" dirty="0">
                <a:latin typeface="Times New Roman" pitchFamily="18" charset="0"/>
                <a:cs typeface="Times New Roman" pitchFamily="18" charset="0"/>
              </a:rPr>
              <a:t> Benansio</a:t>
            </a:r>
            <a:r>
              <a:rPr lang="en-US" b="1" baseline="30000" dirty="0">
                <a:latin typeface="Times New Roman" pitchFamily="18" charset="0"/>
                <a:cs typeface="Times New Roman" pitchFamily="18" charset="0"/>
              </a:rPr>
              <a:t>4</a:t>
            </a:r>
            <a:r>
              <a:rPr lang="en-US" b="1" dirty="0">
                <a:latin typeface="Times New Roman" pitchFamily="18" charset="0"/>
                <a:cs typeface="Times New Roman" pitchFamily="18" charset="0"/>
              </a:rPr>
              <a:t>, Fabio Petrozzi</a:t>
            </a:r>
            <a:r>
              <a:rPr lang="en-US" b="1" baseline="30000" dirty="0">
                <a:latin typeface="Times New Roman" pitchFamily="18" charset="0"/>
                <a:cs typeface="Times New Roman" pitchFamily="18" charset="0"/>
              </a:rPr>
              <a:t>5</a:t>
            </a:r>
            <a:r>
              <a:rPr lang="en-US" b="1" dirty="0">
                <a:latin typeface="Times New Roman" pitchFamily="18" charset="0"/>
                <a:cs typeface="Times New Roman" pitchFamily="18" charset="0"/>
              </a:rPr>
              <a:t>, Godfrey C. Akani</a:t>
            </a:r>
            <a:r>
              <a:rPr lang="en-US" b="1" baseline="30000" dirty="0">
                <a:latin typeface="Times New Roman" pitchFamily="18" charset="0"/>
                <a:cs typeface="Times New Roman" pitchFamily="18" charset="0"/>
              </a:rPr>
              <a:t>2</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Edem</a:t>
            </a:r>
            <a:r>
              <a:rPr lang="en-US" b="1" dirty="0">
                <a:latin typeface="Times New Roman" pitchFamily="18" charset="0"/>
                <a:cs typeface="Times New Roman" pitchFamily="18" charset="0"/>
              </a:rPr>
              <a:t> A. Eniang</a:t>
            </a:r>
            <a:r>
              <a:rPr lang="en-US" b="1" baseline="30000" dirty="0">
                <a:latin typeface="Times New Roman" pitchFamily="18" charset="0"/>
                <a:cs typeface="Times New Roman" pitchFamily="18" charset="0"/>
              </a:rPr>
              <a:t>6</a:t>
            </a:r>
            <a:r>
              <a:rPr lang="en-US" b="1" dirty="0">
                <a:latin typeface="Times New Roman" pitchFamily="18" charset="0"/>
                <a:cs typeface="Times New Roman" pitchFamily="18" charset="0"/>
              </a:rPr>
              <a:t>, Stephanie N. Ajong</a:t>
            </a:r>
            <a:r>
              <a:rPr lang="en-US" b="1" baseline="30000" dirty="0">
                <a:latin typeface="Times New Roman" pitchFamily="18" charset="0"/>
                <a:cs typeface="Times New Roman" pitchFamily="18" charset="0"/>
              </a:rPr>
              <a:t>7</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Massimiliano</a:t>
            </a:r>
            <a:r>
              <a:rPr lang="en-US" b="1" dirty="0">
                <a:latin typeface="Times New Roman" pitchFamily="18" charset="0"/>
                <a:cs typeface="Times New Roman" pitchFamily="18" charset="0"/>
              </a:rPr>
              <a:t> Di Vittorio</a:t>
            </a:r>
            <a:r>
              <a:rPr lang="en-US" b="1" baseline="30000" dirty="0">
                <a:latin typeface="Times New Roman" pitchFamily="18" charset="0"/>
                <a:cs typeface="Times New Roman" pitchFamily="18" charset="0"/>
              </a:rPr>
              <a:t>8</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NioKing</a:t>
            </a:r>
            <a:r>
              <a:rPr lang="en-US" b="1" dirty="0">
                <a:latin typeface="Times New Roman" pitchFamily="18" charset="0"/>
                <a:cs typeface="Times New Roman" pitchFamily="18" charset="0"/>
              </a:rPr>
              <a:t> Amadi</a:t>
            </a:r>
            <a:r>
              <a:rPr lang="en-US" b="1" baseline="30000" dirty="0">
                <a:latin typeface="Times New Roman" pitchFamily="18" charset="0"/>
                <a:cs typeface="Times New Roman" pitchFamily="18" charset="0"/>
              </a:rPr>
              <a:t>2 </a:t>
            </a:r>
            <a:r>
              <a:rPr lang="en-US" b="1" dirty="0">
                <a:latin typeface="Times New Roman" pitchFamily="18" charset="0"/>
                <a:cs typeface="Times New Roman" pitchFamily="18" charset="0"/>
              </a:rPr>
              <a:t>,</a:t>
            </a:r>
            <a:r>
              <a:rPr lang="en-US" b="1" baseline="30000" dirty="0">
                <a:latin typeface="Times New Roman" pitchFamily="18" charset="0"/>
                <a:cs typeface="Times New Roman" pitchFamily="18" charset="0"/>
              </a:rPr>
              <a:t> </a:t>
            </a:r>
            <a:r>
              <a:rPr lang="en-US" b="1" dirty="0">
                <a:latin typeface="Times New Roman" pitchFamily="18" charset="0"/>
                <a:cs typeface="Times New Roman" pitchFamily="18" charset="0"/>
              </a:rPr>
              <a:t>Daniele Dendi</a:t>
            </a:r>
            <a:r>
              <a:rPr lang="en-US" b="1" baseline="30000" dirty="0">
                <a:latin typeface="Times New Roman" pitchFamily="18" charset="0"/>
                <a:cs typeface="Times New Roman" pitchFamily="18" charset="0"/>
              </a:rPr>
              <a:t>1,2,3</a:t>
            </a:r>
            <a:endParaRPr lang="it-IT" b="1" baseline="30000" dirty="0">
              <a:latin typeface="Times New Roman" pitchFamily="18" charset="0"/>
              <a:cs typeface="Times New Roman" pitchFamily="18" charset="0"/>
            </a:endParaRPr>
          </a:p>
          <a:p>
            <a:r>
              <a:rPr lang="it-IT" sz="1100" baseline="30000" dirty="0">
                <a:latin typeface="Times New Roman" pitchFamily="18" charset="0"/>
                <a:cs typeface="Times New Roman" pitchFamily="18" charset="0"/>
              </a:rPr>
              <a:t>1</a:t>
            </a:r>
            <a:r>
              <a:rPr lang="it-IT" sz="1100" dirty="0">
                <a:latin typeface="Times New Roman" pitchFamily="18" charset="0"/>
                <a:cs typeface="Times New Roman" pitchFamily="18" charset="0"/>
              </a:rPr>
              <a:t>Institute </a:t>
            </a:r>
            <a:r>
              <a:rPr lang="it-IT" sz="1100" dirty="0" err="1">
                <a:latin typeface="Times New Roman" pitchFamily="18" charset="0"/>
                <a:cs typeface="Times New Roman" pitchFamily="18" charset="0"/>
              </a:rPr>
              <a:t>for</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Development</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Ecology</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Conservation</a:t>
            </a:r>
            <a:r>
              <a:rPr lang="it-IT" sz="1100" dirty="0">
                <a:latin typeface="Times New Roman" pitchFamily="18" charset="0"/>
                <a:cs typeface="Times New Roman" pitchFamily="18" charset="0"/>
              </a:rPr>
              <a:t> &amp; </a:t>
            </a:r>
            <a:r>
              <a:rPr lang="it-IT" sz="1100" dirty="0" err="1">
                <a:latin typeface="Times New Roman" pitchFamily="18" charset="0"/>
                <a:cs typeface="Times New Roman" pitchFamily="18" charset="0"/>
              </a:rPr>
              <a:t>Cooperation</a:t>
            </a:r>
            <a:r>
              <a:rPr lang="it-IT" sz="1100" dirty="0">
                <a:latin typeface="Times New Roman" pitchFamily="18" charset="0"/>
                <a:cs typeface="Times New Roman" pitchFamily="18" charset="0"/>
              </a:rPr>
              <a:t>, via G. </a:t>
            </a:r>
            <a:r>
              <a:rPr lang="it-IT" sz="1100" dirty="0" err="1">
                <a:latin typeface="Times New Roman" pitchFamily="18" charset="0"/>
                <a:cs typeface="Times New Roman" pitchFamily="18" charset="0"/>
              </a:rPr>
              <a:t>Tomasi</a:t>
            </a:r>
            <a:r>
              <a:rPr lang="it-IT" sz="1100" dirty="0">
                <a:latin typeface="Times New Roman" pitchFamily="18" charset="0"/>
                <a:cs typeface="Times New Roman" pitchFamily="18" charset="0"/>
              </a:rPr>
              <a:t> di Lampedusa 33, I-00144 </a:t>
            </a:r>
            <a:r>
              <a:rPr lang="it-IT" sz="1100" dirty="0" err="1">
                <a:latin typeface="Times New Roman" pitchFamily="18" charset="0"/>
                <a:cs typeface="Times New Roman" pitchFamily="18" charset="0"/>
              </a:rPr>
              <a:t>Rome</a:t>
            </a:r>
            <a:r>
              <a:rPr lang="it-IT" sz="1100" dirty="0">
                <a:latin typeface="Times New Roman" pitchFamily="18" charset="0"/>
                <a:cs typeface="Times New Roman" pitchFamily="18" charset="0"/>
              </a:rPr>
              <a:t>, Italy; </a:t>
            </a:r>
            <a:r>
              <a:rPr lang="it-IT" sz="1100" baseline="30000" dirty="0">
                <a:latin typeface="Times New Roman" pitchFamily="18" charset="0"/>
                <a:cs typeface="Times New Roman" pitchFamily="18" charset="0"/>
              </a:rPr>
              <a:t>2  </a:t>
            </a:r>
            <a:r>
              <a:rPr lang="it-IT" sz="1100" dirty="0" err="1">
                <a:latin typeface="Times New Roman" pitchFamily="18" charset="0"/>
                <a:cs typeface="Times New Roman" pitchFamily="18" charset="0"/>
              </a:rPr>
              <a:t>Department</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of</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Animal</a:t>
            </a:r>
            <a:r>
              <a:rPr lang="it-IT" sz="1100" dirty="0">
                <a:latin typeface="Times New Roman" pitchFamily="18" charset="0"/>
                <a:cs typeface="Times New Roman" pitchFamily="18" charset="0"/>
              </a:rPr>
              <a:t> and </a:t>
            </a:r>
            <a:r>
              <a:rPr lang="it-IT" sz="1100" dirty="0" err="1">
                <a:latin typeface="Times New Roman" pitchFamily="18" charset="0"/>
                <a:cs typeface="Times New Roman" pitchFamily="18" charset="0"/>
              </a:rPr>
              <a:t>Environmental</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Biology</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Rivers</a:t>
            </a:r>
            <a:r>
              <a:rPr lang="it-IT" sz="1100" dirty="0">
                <a:latin typeface="Times New Roman" pitchFamily="18" charset="0"/>
                <a:cs typeface="Times New Roman" pitchFamily="18" charset="0"/>
              </a:rPr>
              <a:t> State </a:t>
            </a:r>
            <a:r>
              <a:rPr lang="it-IT" sz="1100" dirty="0" err="1">
                <a:latin typeface="Times New Roman" pitchFamily="18" charset="0"/>
                <a:cs typeface="Times New Roman" pitchFamily="18" charset="0"/>
              </a:rPr>
              <a:t>University</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of</a:t>
            </a:r>
            <a:r>
              <a:rPr lang="it-IT" sz="1100" dirty="0">
                <a:latin typeface="Times New Roman" pitchFamily="18" charset="0"/>
                <a:cs typeface="Times New Roman" pitchFamily="18" charset="0"/>
              </a:rPr>
              <a:t> Science and </a:t>
            </a:r>
            <a:r>
              <a:rPr lang="it-IT" sz="1100" dirty="0" err="1">
                <a:latin typeface="Times New Roman" pitchFamily="18" charset="0"/>
                <a:cs typeface="Times New Roman" pitchFamily="18" charset="0"/>
              </a:rPr>
              <a:t>Technology</a:t>
            </a:r>
            <a:r>
              <a:rPr lang="it-IT" sz="1100" dirty="0">
                <a:latin typeface="Times New Roman" pitchFamily="18" charset="0"/>
                <a:cs typeface="Times New Roman" pitchFamily="18" charset="0"/>
              </a:rPr>
              <a:t>, PMB 5080, </a:t>
            </a:r>
            <a:r>
              <a:rPr lang="it-IT" sz="1100" dirty="0" err="1">
                <a:latin typeface="Times New Roman" pitchFamily="18" charset="0"/>
                <a:cs typeface="Times New Roman" pitchFamily="18" charset="0"/>
              </a:rPr>
              <a:t>Port</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Harcourt</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Rivers</a:t>
            </a:r>
            <a:r>
              <a:rPr lang="it-IT" sz="1100" dirty="0">
                <a:latin typeface="Times New Roman" pitchFamily="18" charset="0"/>
                <a:cs typeface="Times New Roman" pitchFamily="18" charset="0"/>
              </a:rPr>
              <a:t> State, Nigeria; </a:t>
            </a:r>
            <a:r>
              <a:rPr lang="it-IT" sz="1100" baseline="30000" dirty="0">
                <a:latin typeface="Times New Roman" pitchFamily="18" charset="0"/>
                <a:cs typeface="Times New Roman" pitchFamily="18" charset="0"/>
              </a:rPr>
              <a:t>3</a:t>
            </a:r>
            <a:r>
              <a:rPr lang="it-IT" sz="1100" dirty="0">
                <a:latin typeface="Times New Roman" pitchFamily="18" charset="0"/>
                <a:cs typeface="Times New Roman" pitchFamily="18" charset="0"/>
              </a:rPr>
              <a:t>Department </a:t>
            </a:r>
            <a:r>
              <a:rPr lang="it-IT" sz="1100" dirty="0" err="1">
                <a:latin typeface="Times New Roman" pitchFamily="18" charset="0"/>
                <a:cs typeface="Times New Roman" pitchFamily="18" charset="0"/>
              </a:rPr>
              <a:t>of</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Zoology</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University</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of</a:t>
            </a:r>
            <a:r>
              <a:rPr lang="it-IT" sz="1100" dirty="0">
                <a:latin typeface="Times New Roman" pitchFamily="18" charset="0"/>
                <a:cs typeface="Times New Roman" pitchFamily="18" charset="0"/>
              </a:rPr>
              <a:t> Lomé, </a:t>
            </a:r>
            <a:r>
              <a:rPr lang="it-IT" sz="1100" dirty="0" err="1">
                <a:latin typeface="Times New Roman" pitchFamily="18" charset="0"/>
                <a:cs typeface="Times New Roman" pitchFamily="18" charset="0"/>
              </a:rPr>
              <a:t>Lomé</a:t>
            </a:r>
            <a:r>
              <a:rPr lang="it-IT" sz="1100" dirty="0">
                <a:latin typeface="Times New Roman" pitchFamily="18" charset="0"/>
                <a:cs typeface="Times New Roman" pitchFamily="18" charset="0"/>
              </a:rPr>
              <a:t>, Togo; </a:t>
            </a:r>
            <a:r>
              <a:rPr lang="it-IT" sz="1100" baseline="30000" dirty="0">
                <a:latin typeface="Times New Roman" pitchFamily="18" charset="0"/>
                <a:cs typeface="Times New Roman" pitchFamily="18" charset="0"/>
              </a:rPr>
              <a:t>4</a:t>
            </a:r>
            <a:r>
              <a:rPr lang="it-IT" sz="1100" dirty="0">
                <a:latin typeface="Times New Roman" pitchFamily="18" charset="0"/>
                <a:cs typeface="Times New Roman" pitchFamily="18" charset="0"/>
              </a:rPr>
              <a:t>AERD – </a:t>
            </a:r>
            <a:r>
              <a:rPr lang="it-IT" sz="1100" dirty="0" err="1">
                <a:latin typeface="Times New Roman" pitchFamily="18" charset="0"/>
                <a:cs typeface="Times New Roman" pitchFamily="18" charset="0"/>
              </a:rPr>
              <a:t>Alliance</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for</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Environment</a:t>
            </a:r>
            <a:r>
              <a:rPr lang="it-IT" sz="1100" dirty="0">
                <a:latin typeface="Times New Roman" pitchFamily="18" charset="0"/>
                <a:cs typeface="Times New Roman" pitchFamily="18" charset="0"/>
              </a:rPr>
              <a:t> and </a:t>
            </a:r>
            <a:r>
              <a:rPr lang="it-IT" sz="1100" dirty="0" err="1">
                <a:latin typeface="Times New Roman" pitchFamily="18" charset="0"/>
                <a:cs typeface="Times New Roman" pitchFamily="18" charset="0"/>
              </a:rPr>
              <a:t>Rural</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Development</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El</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Hikma</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Medical</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Centre</a:t>
            </a:r>
            <a:r>
              <a:rPr lang="it-IT" sz="1100" dirty="0">
                <a:latin typeface="Times New Roman" pitchFamily="18" charset="0"/>
                <a:cs typeface="Times New Roman" pitchFamily="18" charset="0"/>
              </a:rPr>
              <a:t> Street, </a:t>
            </a:r>
            <a:r>
              <a:rPr lang="it-IT" sz="1100" dirty="0" err="1">
                <a:latin typeface="Times New Roman" pitchFamily="18" charset="0"/>
                <a:cs typeface="Times New Roman" pitchFamily="18" charset="0"/>
              </a:rPr>
              <a:t>Gudele</a:t>
            </a:r>
            <a:r>
              <a:rPr lang="it-IT" sz="1100" dirty="0">
                <a:latin typeface="Times New Roman" pitchFamily="18" charset="0"/>
                <a:cs typeface="Times New Roman" pitchFamily="18" charset="0"/>
              </a:rPr>
              <a:t> West, Block II.  </a:t>
            </a:r>
            <a:r>
              <a:rPr lang="it-IT" sz="1100" dirty="0" err="1">
                <a:latin typeface="Times New Roman" pitchFamily="18" charset="0"/>
                <a:cs typeface="Times New Roman" pitchFamily="18" charset="0"/>
              </a:rPr>
              <a:t>P.O.Box</a:t>
            </a:r>
            <a:r>
              <a:rPr lang="it-IT" sz="1100" dirty="0">
                <a:latin typeface="Times New Roman" pitchFamily="18" charset="0"/>
                <a:cs typeface="Times New Roman" pitchFamily="18" charset="0"/>
              </a:rPr>
              <a:t> 445, </a:t>
            </a:r>
            <a:r>
              <a:rPr lang="it-IT" sz="1100" dirty="0" err="1">
                <a:latin typeface="Times New Roman" pitchFamily="18" charset="0"/>
                <a:cs typeface="Times New Roman" pitchFamily="18" charset="0"/>
              </a:rPr>
              <a:t>Juba</a:t>
            </a:r>
            <a:r>
              <a:rPr lang="it-IT" sz="1100" dirty="0">
                <a:latin typeface="Times New Roman" pitchFamily="18" charset="0"/>
                <a:cs typeface="Times New Roman" pitchFamily="18" charset="0"/>
              </a:rPr>
              <a:t>, South Sudan; </a:t>
            </a:r>
            <a:r>
              <a:rPr lang="it-IT" sz="1100" baseline="30000" dirty="0">
                <a:latin typeface="Times New Roman" pitchFamily="18" charset="0"/>
                <a:cs typeface="Times New Roman" pitchFamily="18" charset="0"/>
              </a:rPr>
              <a:t>5</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Ecolobby</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Rome</a:t>
            </a:r>
            <a:r>
              <a:rPr lang="it-IT" sz="1100" dirty="0">
                <a:latin typeface="Times New Roman" pitchFamily="18" charset="0"/>
                <a:cs typeface="Times New Roman" pitchFamily="18" charset="0"/>
              </a:rPr>
              <a:t>, Italy; </a:t>
            </a:r>
            <a:r>
              <a:rPr lang="it-IT" sz="1100" baseline="30000" dirty="0">
                <a:latin typeface="Times New Roman" pitchFamily="18" charset="0"/>
                <a:cs typeface="Times New Roman" pitchFamily="18" charset="0"/>
              </a:rPr>
              <a:t>6</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Department</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of</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Forestry</a:t>
            </a:r>
            <a:r>
              <a:rPr lang="it-IT" sz="1100" dirty="0">
                <a:latin typeface="Times New Roman" pitchFamily="18" charset="0"/>
                <a:cs typeface="Times New Roman" pitchFamily="18" charset="0"/>
              </a:rPr>
              <a:t> and </a:t>
            </a:r>
            <a:r>
              <a:rPr lang="it-IT" sz="1100" dirty="0" err="1">
                <a:latin typeface="Times New Roman" pitchFamily="18" charset="0"/>
                <a:cs typeface="Times New Roman" pitchFamily="18" charset="0"/>
              </a:rPr>
              <a:t>Wildlife</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University</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of</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Uyo</a:t>
            </a:r>
            <a:r>
              <a:rPr lang="it-IT" sz="1100" dirty="0">
                <a:latin typeface="Times New Roman" pitchFamily="18" charset="0"/>
                <a:cs typeface="Times New Roman" pitchFamily="18" charset="0"/>
              </a:rPr>
              <a:t>, Nigeria; </a:t>
            </a:r>
            <a:r>
              <a:rPr lang="it-IT" sz="1100" baseline="30000" dirty="0">
                <a:latin typeface="Times New Roman" pitchFamily="18" charset="0"/>
                <a:cs typeface="Times New Roman" pitchFamily="18" charset="0"/>
              </a:rPr>
              <a:t>7 </a:t>
            </a:r>
            <a:r>
              <a:rPr lang="it-IT" sz="1100" dirty="0" err="1">
                <a:latin typeface="Times New Roman" pitchFamily="18" charset="0"/>
                <a:cs typeface="Times New Roman" pitchFamily="18" charset="0"/>
              </a:rPr>
              <a:t>Department</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of</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Fisheries</a:t>
            </a:r>
            <a:r>
              <a:rPr lang="it-IT" sz="1100" dirty="0">
                <a:latin typeface="Times New Roman" pitchFamily="18" charset="0"/>
                <a:cs typeface="Times New Roman" pitchFamily="18" charset="0"/>
              </a:rPr>
              <a:t>, Lagos State </a:t>
            </a:r>
            <a:r>
              <a:rPr lang="it-IT" sz="1100" dirty="0" err="1">
                <a:latin typeface="Times New Roman" pitchFamily="18" charset="0"/>
                <a:cs typeface="Times New Roman" pitchFamily="18" charset="0"/>
              </a:rPr>
              <a:t>University</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Ojo</a:t>
            </a:r>
            <a:r>
              <a:rPr lang="it-IT" sz="1100" dirty="0">
                <a:latin typeface="Times New Roman" pitchFamily="18" charset="0"/>
                <a:cs typeface="Times New Roman" pitchFamily="18" charset="0"/>
              </a:rPr>
              <a:t>, Lagos, Nigeria; </a:t>
            </a:r>
            <a:r>
              <a:rPr lang="it-IT" sz="1100" baseline="30000" dirty="0">
                <a:latin typeface="Times New Roman" pitchFamily="18" charset="0"/>
                <a:cs typeface="Times New Roman" pitchFamily="18" charset="0"/>
              </a:rPr>
              <a:t>8</a:t>
            </a:r>
            <a:r>
              <a:rPr lang="it-IT" sz="1100" dirty="0">
                <a:latin typeface="Times New Roman" pitchFamily="18" charset="0"/>
                <a:cs typeface="Times New Roman" pitchFamily="18" charset="0"/>
              </a:rPr>
              <a:t> Ecologia Applicata Italia s.r.l., Termini </a:t>
            </a:r>
            <a:r>
              <a:rPr lang="it-IT" sz="1100" dirty="0" err="1">
                <a:latin typeface="Times New Roman" pitchFamily="18" charset="0"/>
                <a:cs typeface="Times New Roman" pitchFamily="18" charset="0"/>
              </a:rPr>
              <a:t>Imerese</a:t>
            </a:r>
            <a:r>
              <a:rPr lang="it-IT" sz="1100" dirty="0">
                <a:latin typeface="Times New Roman" pitchFamily="18" charset="0"/>
                <a:cs typeface="Times New Roman" pitchFamily="18" charset="0"/>
              </a:rPr>
              <a:t> (PA), Italy</a:t>
            </a:r>
            <a:endParaRPr lang="en-US" sz="1100" dirty="0">
              <a:latin typeface="Times New Roman" pitchFamily="18" charset="0"/>
              <a:cs typeface="Times New Roman" pitchFamily="18" charset="0"/>
            </a:endParaRPr>
          </a:p>
          <a:p>
            <a:endParaRPr lang="en-US" sz="1200" b="1" dirty="0">
              <a:latin typeface="Times New Roman" pitchFamily="18" charset="0"/>
              <a:cs typeface="Times New Roman" pitchFamily="18" charset="0"/>
            </a:endParaRPr>
          </a:p>
          <a:p>
            <a:r>
              <a:rPr lang="en-US" sz="1200" b="1" dirty="0">
                <a:latin typeface="Times New Roman" pitchFamily="18" charset="0"/>
                <a:cs typeface="Times New Roman" pitchFamily="18" charset="0"/>
              </a:rPr>
              <a:t>*</a:t>
            </a:r>
            <a:r>
              <a:rPr lang="en-US" sz="1200" dirty="0">
                <a:latin typeface="Times New Roman" pitchFamily="18" charset="0"/>
                <a:cs typeface="Times New Roman" pitchFamily="18" charset="0"/>
              </a:rPr>
              <a:t> Corresponding author: l.luiselli@ideccngo.org; lucamaria.luiselli@uniroma3.it.</a:t>
            </a:r>
            <a:endParaRPr lang="fr-FR" sz="1200" dirty="0">
              <a:latin typeface="Times New Roman" pitchFamily="18" charset="0"/>
              <a:cs typeface="Times New Roman"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xmlns="" id="{09E423CA-A2C7-4400-A8F8-E1E5DD85947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 y="-261943"/>
            <a:ext cx="9143995" cy="3717034"/>
          </a:xfrm>
          <a:prstGeom prst="rect">
            <a:avLst/>
          </a:prstGeom>
        </p:spPr>
      </p:pic>
      <p:sp>
        <p:nvSpPr>
          <p:cNvPr id="2" name="TextBox 1">
            <a:extLst>
              <a:ext uri="{FF2B5EF4-FFF2-40B4-BE49-F238E27FC236}">
                <a16:creationId xmlns:a16="http://schemas.microsoft.com/office/drawing/2014/main" xmlns="" id="{D9E6538A-0327-465E-96B1-5141E053CCF9}"/>
              </a:ext>
            </a:extLst>
          </p:cNvPr>
          <p:cNvSpPr txBox="1"/>
          <p:nvPr/>
        </p:nvSpPr>
        <p:spPr>
          <a:xfrm>
            <a:off x="354402" y="3455091"/>
            <a:ext cx="8117456" cy="1107996"/>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A comparative analysis of the diets of </a:t>
            </a:r>
            <a:r>
              <a:rPr lang="en-US" sz="2400" b="1" i="1" dirty="0" err="1">
                <a:latin typeface="Times New Roman" pitchFamily="18" charset="0"/>
                <a:cs typeface="Times New Roman" pitchFamily="18" charset="0"/>
              </a:rPr>
              <a:t>Pelusios</a:t>
            </a:r>
            <a:r>
              <a:rPr lang="en-US" sz="2400" b="1" dirty="0">
                <a:latin typeface="Times New Roman" pitchFamily="18" charset="0"/>
                <a:cs typeface="Times New Roman" pitchFamily="18" charset="0"/>
              </a:rPr>
              <a:t> turtles across Africa</a:t>
            </a:r>
          </a:p>
          <a:p>
            <a:endParaRPr lang="en-GB" dirty="0"/>
          </a:p>
        </p:txBody>
      </p:sp>
    </p:spTree>
    <p:extLst>
      <p:ext uri="{BB962C8B-B14F-4D97-AF65-F5344CB8AC3E}">
        <p14:creationId xmlns:p14="http://schemas.microsoft.com/office/powerpoint/2010/main" xmlns="" val="200860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94089" y="-14225"/>
            <a:ext cx="4630311" cy="258532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287338"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If we consider, as a metric of dietary preference by </a:t>
            </a:r>
            <a:r>
              <a:rPr kumimoji="0" lang="en-US"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Pelusios</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spp., the % frequency of occurrence of a given prey type across populations (calculated based on the number of populations in which at least one individual ate a certain type of food compared to the total number of populations examined (n = 15)), aquatic plants, </a:t>
            </a: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Gastropoda</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fish and frogs represented the main food categories for these turtles (Graphic 3)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5" name="Grafico 4"/>
          <p:cNvGraphicFramePr>
            <a:graphicFrameLocks noChangeAspect="1"/>
          </p:cNvGraphicFramePr>
          <p:nvPr>
            <p:extLst>
              <p:ext uri="{D42A27DB-BD31-4B8C-83A1-F6EECF244321}">
                <p14:modId xmlns:p14="http://schemas.microsoft.com/office/powerpoint/2010/main" xmlns="" val="403723199"/>
              </p:ext>
            </p:extLst>
          </p:nvPr>
        </p:nvGraphicFramePr>
        <p:xfrm>
          <a:off x="4688025" y="-57280"/>
          <a:ext cx="4404219" cy="32400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magine 6" descr="dendrogram comparison.png"/>
          <p:cNvPicPr>
            <a:picLocks noChangeAspect="1"/>
          </p:cNvPicPr>
          <p:nvPr/>
        </p:nvPicPr>
        <p:blipFill>
          <a:blip r:embed="rId3" cstate="print"/>
          <a:stretch>
            <a:fillRect/>
          </a:stretch>
        </p:blipFill>
        <p:spPr>
          <a:xfrm>
            <a:off x="3563830" y="3358360"/>
            <a:ext cx="3275999" cy="3240000"/>
          </a:xfrm>
          <a:prstGeom prst="rect">
            <a:avLst/>
          </a:prstGeom>
        </p:spPr>
      </p:pic>
      <p:pic>
        <p:nvPicPr>
          <p:cNvPr id="8" name="Immagine 7" descr="Dendrogram habitat.png"/>
          <p:cNvPicPr>
            <a:picLocks noChangeAspect="1"/>
          </p:cNvPicPr>
          <p:nvPr/>
        </p:nvPicPr>
        <p:blipFill>
          <a:blip r:embed="rId4" cstate="print"/>
          <a:stretch>
            <a:fillRect/>
          </a:stretch>
        </p:blipFill>
        <p:spPr>
          <a:xfrm>
            <a:off x="6016802" y="3223023"/>
            <a:ext cx="3127198" cy="3240000"/>
          </a:xfrm>
          <a:prstGeom prst="rect">
            <a:avLst/>
          </a:prstGeom>
        </p:spPr>
      </p:pic>
      <p:sp>
        <p:nvSpPr>
          <p:cNvPr id="9" name="CasellaDiTesto 8"/>
          <p:cNvSpPr txBox="1"/>
          <p:nvPr/>
        </p:nvSpPr>
        <p:spPr>
          <a:xfrm>
            <a:off x="3903131" y="6338929"/>
            <a:ext cx="965041" cy="307777"/>
          </a:xfrm>
          <a:prstGeom prst="rect">
            <a:avLst/>
          </a:prstGeom>
          <a:noFill/>
        </p:spPr>
        <p:txBody>
          <a:bodyPr wrap="square" rtlCol="0">
            <a:spAutoFit/>
          </a:bodyPr>
          <a:lstStyle/>
          <a:p>
            <a:pPr algn="r"/>
            <a:r>
              <a:rPr lang="it-IT" sz="1400" b="1" dirty="0" err="1">
                <a:solidFill>
                  <a:sysClr val="windowText" lastClr="000000"/>
                </a:solidFill>
                <a:latin typeface="Times New Roman" panose="02020603050405020304" pitchFamily="18" charset="0"/>
                <a:cs typeface="Times New Roman" panose="02020603050405020304" pitchFamily="18" charset="0"/>
              </a:rPr>
              <a:t>Graphic</a:t>
            </a:r>
            <a:r>
              <a:rPr lang="it-IT" sz="1400" b="1" dirty="0">
                <a:solidFill>
                  <a:sysClr val="windowText" lastClr="000000"/>
                </a:solidFill>
                <a:latin typeface="Times New Roman" panose="02020603050405020304" pitchFamily="18" charset="0"/>
                <a:cs typeface="Times New Roman" panose="02020603050405020304" pitchFamily="18" charset="0"/>
              </a:rPr>
              <a:t> 4</a:t>
            </a:r>
          </a:p>
        </p:txBody>
      </p:sp>
      <p:sp>
        <p:nvSpPr>
          <p:cNvPr id="10" name="CasellaDiTesto 9"/>
          <p:cNvSpPr txBox="1"/>
          <p:nvPr/>
        </p:nvSpPr>
        <p:spPr>
          <a:xfrm>
            <a:off x="6505661" y="6338929"/>
            <a:ext cx="1155614" cy="307777"/>
          </a:xfrm>
          <a:prstGeom prst="rect">
            <a:avLst/>
          </a:prstGeom>
          <a:noFill/>
        </p:spPr>
        <p:txBody>
          <a:bodyPr wrap="square" rtlCol="0">
            <a:spAutoFit/>
          </a:bodyPr>
          <a:lstStyle/>
          <a:p>
            <a:pPr algn="r"/>
            <a:r>
              <a:rPr lang="it-IT" sz="1400" b="1" dirty="0" err="1">
                <a:latin typeface="Times New Roman" panose="02020603050405020304" pitchFamily="18" charset="0"/>
                <a:cs typeface="Times New Roman" panose="02020603050405020304" pitchFamily="18" charset="0"/>
              </a:rPr>
              <a:t>Graphic</a:t>
            </a:r>
            <a:r>
              <a:rPr lang="it-IT" sz="1400" b="1" dirty="0">
                <a:latin typeface="Times New Roman" panose="02020603050405020304" pitchFamily="18" charset="0"/>
                <a:cs typeface="Times New Roman" panose="02020603050405020304" pitchFamily="18" charset="0"/>
              </a:rPr>
              <a:t> 5</a:t>
            </a:r>
          </a:p>
        </p:txBody>
      </p:sp>
      <p:sp>
        <p:nvSpPr>
          <p:cNvPr id="6" name="Rettangolo 5"/>
          <p:cNvSpPr/>
          <p:nvPr/>
        </p:nvSpPr>
        <p:spPr>
          <a:xfrm>
            <a:off x="94089" y="2571098"/>
            <a:ext cx="3618542" cy="4154984"/>
          </a:xfrm>
          <a:prstGeom prst="rect">
            <a:avLst/>
          </a:prstGeom>
        </p:spPr>
        <p:txBody>
          <a:bodyPr wrap="square" lIns="0" tIns="0" rIns="0" bIns="0">
            <a:spAutoFit/>
          </a:bodyPr>
          <a:lstStyle/>
          <a:p>
            <a:pPr algn="just"/>
            <a:r>
              <a:rPr lang="en-US" dirty="0">
                <a:latin typeface="Times New Roman" pitchFamily="18" charset="0"/>
                <a:cs typeface="Times New Roman" pitchFamily="18" charset="0"/>
              </a:rPr>
              <a:t>The various turtle populations did not show any clear species-specific pattern, but most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castaneus</a:t>
            </a:r>
            <a:r>
              <a:rPr lang="en-US" dirty="0">
                <a:latin typeface="Times New Roman" pitchFamily="18" charset="0"/>
                <a:cs typeface="Times New Roman" pitchFamily="18" charset="0"/>
              </a:rPr>
              <a:t> populations clustered together, and two of out of three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adansonii</a:t>
            </a:r>
            <a:r>
              <a:rPr lang="en-US" dirty="0">
                <a:latin typeface="Times New Roman" pitchFamily="18" charset="0"/>
                <a:cs typeface="Times New Roman" pitchFamily="18" charset="0"/>
              </a:rPr>
              <a:t> populations clustered together with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castaneus</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in a UPGMA tree-diagram with Euclidean distances (Graphic 4). A UPGMA tree-diagram with Euclidean distances also showed that forest and forest-derived populations clustered together in terms of taxonomic diet composition, whereas savannah populations formed another well defined group (Graphic 5). </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27000" y="95319"/>
            <a:ext cx="8827219"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Effects of vegetation cover and turtle body size</a:t>
            </a:r>
            <a:endParaRPr kumimoji="0" lang="en-US" altLang="zh-CN" b="0" i="0" u="none" strike="noStrike" cap="none" normalizeH="0" baseline="0" dirty="0">
              <a:ln>
                <a:noFill/>
              </a:ln>
              <a:solidFill>
                <a:srgbClr val="000000"/>
              </a:solidFill>
              <a:effectLst/>
              <a:latin typeface="Times New Roman" pitchFamily="18" charset="0"/>
              <a:ea typeface="SimSun" pitchFamily="2" charset="-122"/>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rgbClr val="000000"/>
                </a:solidFill>
                <a:effectLst/>
                <a:latin typeface="Times New Roman" pitchFamily="18" charset="0"/>
                <a:ea typeface="SimSun" pitchFamily="2" charset="-122"/>
                <a:cs typeface="Times New Roman" pitchFamily="18" charset="0"/>
              </a:rPr>
              <a:t>Our GLM results (Table 2) showed a negative effect of vegetation cover on </a:t>
            </a:r>
            <a:r>
              <a:rPr kumimoji="0" lang="en-US" altLang="zh-CN" b="0" i="0" u="none" strike="noStrike" cap="none" normalizeH="0" baseline="0" dirty="0" err="1">
                <a:ln>
                  <a:noFill/>
                </a:ln>
                <a:solidFill>
                  <a:srgbClr val="000000"/>
                </a:solidFill>
                <a:effectLst/>
                <a:latin typeface="Times New Roman" pitchFamily="18" charset="0"/>
                <a:ea typeface="SimSun" pitchFamily="2" charset="-122"/>
                <a:cs typeface="Times New Roman" pitchFamily="18" charset="0"/>
              </a:rPr>
              <a:t>Anura</a:t>
            </a:r>
            <a:r>
              <a:rPr kumimoji="0" lang="en-US" altLang="zh-CN" b="0" i="0" u="none" strike="noStrike" cap="none" normalizeH="0" baseline="0" dirty="0">
                <a:ln>
                  <a:noFill/>
                </a:ln>
                <a:solidFill>
                  <a:srgbClr val="000000"/>
                </a:solidFill>
                <a:effectLst/>
                <a:latin typeface="Times New Roman" pitchFamily="18" charset="0"/>
                <a:ea typeface="SimSun" pitchFamily="2" charset="-122"/>
                <a:cs typeface="Times New Roman" pitchFamily="18" charset="0"/>
              </a:rPr>
              <a:t> adults consumption by turtles, while showed that the frequencies of </a:t>
            </a:r>
            <a:r>
              <a:rPr kumimoji="0" lang="en-US" altLang="zh-CN" b="0" i="0" u="none" strike="noStrike" cap="none" normalizeH="0" baseline="0" dirty="0" err="1">
                <a:ln>
                  <a:noFill/>
                </a:ln>
                <a:solidFill>
                  <a:srgbClr val="000000"/>
                </a:solidFill>
                <a:effectLst/>
                <a:latin typeface="Times New Roman" pitchFamily="18" charset="0"/>
                <a:ea typeface="SimSun" pitchFamily="2" charset="-122"/>
                <a:cs typeface="Times New Roman" pitchFamily="18" charset="0"/>
              </a:rPr>
              <a:t>Anura</a:t>
            </a:r>
            <a:r>
              <a:rPr kumimoji="0" lang="en-US" altLang="zh-CN" b="0" i="0" u="none" strike="noStrike" cap="none" normalizeH="0" baseline="0" dirty="0">
                <a:ln>
                  <a:noFill/>
                </a:ln>
                <a:solidFill>
                  <a:srgbClr val="000000"/>
                </a:solidFill>
                <a:effectLst/>
                <a:latin typeface="Times New Roman" pitchFamily="18" charset="0"/>
                <a:ea typeface="SimSun" pitchFamily="2" charset="-122"/>
                <a:cs typeface="Times New Roman" pitchFamily="18" charset="0"/>
              </a:rPr>
              <a:t> tadpoles, fish, reptiles and birds on </a:t>
            </a:r>
            <a:r>
              <a:rPr kumimoji="0" lang="en-US" altLang="zh-CN" b="0" i="1" u="none" strike="noStrike" cap="none" normalizeH="0" baseline="0" dirty="0" err="1">
                <a:ln>
                  <a:noFill/>
                </a:ln>
                <a:solidFill>
                  <a:srgbClr val="000000"/>
                </a:solidFill>
                <a:effectLst/>
                <a:latin typeface="Times New Roman" pitchFamily="18" charset="0"/>
                <a:ea typeface="SimSun" pitchFamily="2" charset="-122"/>
                <a:cs typeface="Times New Roman" pitchFamily="18" charset="0"/>
              </a:rPr>
              <a:t>Pelusios</a:t>
            </a:r>
            <a:r>
              <a:rPr kumimoji="0" lang="en-US" altLang="zh-CN" b="0" i="0" u="none" strike="noStrike" cap="none" normalizeH="0" baseline="0" dirty="0">
                <a:ln>
                  <a:noFill/>
                </a:ln>
                <a:solidFill>
                  <a:srgbClr val="000000"/>
                </a:solidFill>
                <a:effectLst/>
                <a:latin typeface="Times New Roman" pitchFamily="18" charset="0"/>
                <a:ea typeface="SimSun" pitchFamily="2" charset="-122"/>
                <a:cs typeface="Times New Roman" pitchFamily="18" charset="0"/>
              </a:rPr>
              <a:t> diets increased with the increase of vegetation cover. The GLM model also showed positive effects of individual body size on algae, </a:t>
            </a:r>
            <a:r>
              <a:rPr kumimoji="0" lang="en-US" altLang="zh-CN" b="0" i="0" u="none" strike="noStrike" cap="none" normalizeH="0" baseline="0" dirty="0" err="1">
                <a:ln>
                  <a:noFill/>
                </a:ln>
                <a:solidFill>
                  <a:srgbClr val="000000"/>
                </a:solidFill>
                <a:effectLst/>
                <a:latin typeface="Times New Roman" pitchFamily="18" charset="0"/>
                <a:ea typeface="SimSun" pitchFamily="2" charset="-122"/>
                <a:cs typeface="Times New Roman" pitchFamily="18" charset="0"/>
              </a:rPr>
              <a:t>Bivalvia</a:t>
            </a:r>
            <a:r>
              <a:rPr kumimoji="0" lang="en-US" altLang="zh-CN" b="0" i="0" u="none" strike="noStrike" cap="none" normalizeH="0" baseline="0" dirty="0">
                <a:ln>
                  <a:noFill/>
                </a:ln>
                <a:solidFill>
                  <a:srgbClr val="000000"/>
                </a:solidFill>
                <a:effectLst/>
                <a:latin typeface="Times New Roman" pitchFamily="18" charset="0"/>
                <a:ea typeface="SimSun" pitchFamily="2" charset="-122"/>
                <a:cs typeface="Times New Roman" pitchFamily="18" charset="0"/>
              </a:rPr>
              <a:t>, reptiles, birds and small mammals consumption by turtles, while underlined that the predation on </a:t>
            </a:r>
            <a:r>
              <a:rPr kumimoji="0" lang="en-US" altLang="zh-CN" b="0" i="0" u="none" strike="noStrike" cap="none" normalizeH="0" baseline="0" dirty="0" err="1">
                <a:ln>
                  <a:noFill/>
                </a:ln>
                <a:solidFill>
                  <a:srgbClr val="000000"/>
                </a:solidFill>
                <a:effectLst/>
                <a:latin typeface="Times New Roman" pitchFamily="18" charset="0"/>
                <a:ea typeface="SimSun" pitchFamily="2" charset="-122"/>
                <a:cs typeface="Times New Roman" pitchFamily="18" charset="0"/>
              </a:rPr>
              <a:t>Arachnida</a:t>
            </a:r>
            <a:r>
              <a:rPr kumimoji="0" lang="en-US" altLang="zh-CN" b="0" i="0" u="none" strike="noStrike" cap="none" normalizeH="0" baseline="0" dirty="0">
                <a:ln>
                  <a:noFill/>
                </a:ln>
                <a:solidFill>
                  <a:srgbClr val="000000"/>
                </a:solidFill>
                <a:effectLst/>
                <a:latin typeface="Times New Roman" pitchFamily="18" charset="0"/>
                <a:ea typeface="SimSun" pitchFamily="2" charset="-122"/>
                <a:cs typeface="Times New Roman" pitchFamily="18" charset="0"/>
              </a:rPr>
              <a:t> decreased with the increased of turtles body size (Table 3).</a:t>
            </a:r>
            <a:r>
              <a:rPr kumimoji="0" lang="it-IT" altLang="zh-CN" b="0" i="0" u="none" strike="noStrike" cap="none" normalizeH="0" baseline="0" dirty="0">
                <a:ln>
                  <a:noFill/>
                </a:ln>
                <a:solidFill>
                  <a:schemeClr val="tx1"/>
                </a:solidFill>
                <a:effectLst/>
                <a:latin typeface="Times New Roman" pitchFamily="18" charset="0"/>
                <a:cs typeface="Times New Roman" pitchFamily="18" charset="0"/>
              </a:rPr>
              <a:t> </a:t>
            </a:r>
          </a:p>
        </p:txBody>
      </p:sp>
      <p:graphicFrame>
        <p:nvGraphicFramePr>
          <p:cNvPr id="5" name="Tabella 4"/>
          <p:cNvGraphicFramePr>
            <a:graphicFrameLocks noGrp="1" noChangeAspect="1"/>
          </p:cNvGraphicFramePr>
          <p:nvPr>
            <p:extLst>
              <p:ext uri="{D42A27DB-BD31-4B8C-83A1-F6EECF244321}">
                <p14:modId xmlns:p14="http://schemas.microsoft.com/office/powerpoint/2010/main" xmlns="" val="1627382484"/>
              </p:ext>
            </p:extLst>
          </p:nvPr>
        </p:nvGraphicFramePr>
        <p:xfrm>
          <a:off x="307754" y="2126644"/>
          <a:ext cx="6643379" cy="2504622"/>
        </p:xfrm>
        <a:graphic>
          <a:graphicData uri="http://schemas.openxmlformats.org/drawingml/2006/table">
            <a:tbl>
              <a:tblPr/>
              <a:tblGrid>
                <a:gridCol w="1915427">
                  <a:extLst>
                    <a:ext uri="{9D8B030D-6E8A-4147-A177-3AD203B41FA5}">
                      <a16:colId xmlns:a16="http://schemas.microsoft.com/office/drawing/2014/main" xmlns="" val="20000"/>
                    </a:ext>
                  </a:extLst>
                </a:gridCol>
                <a:gridCol w="1181988">
                  <a:extLst>
                    <a:ext uri="{9D8B030D-6E8A-4147-A177-3AD203B41FA5}">
                      <a16:colId xmlns:a16="http://schemas.microsoft.com/office/drawing/2014/main" xmlns="" val="20001"/>
                    </a:ext>
                  </a:extLst>
                </a:gridCol>
                <a:gridCol w="1181988">
                  <a:extLst>
                    <a:ext uri="{9D8B030D-6E8A-4147-A177-3AD203B41FA5}">
                      <a16:colId xmlns:a16="http://schemas.microsoft.com/office/drawing/2014/main" xmlns="" val="20002"/>
                    </a:ext>
                  </a:extLst>
                </a:gridCol>
                <a:gridCol w="1181988">
                  <a:extLst>
                    <a:ext uri="{9D8B030D-6E8A-4147-A177-3AD203B41FA5}">
                      <a16:colId xmlns:a16="http://schemas.microsoft.com/office/drawing/2014/main" xmlns="" val="20003"/>
                    </a:ext>
                  </a:extLst>
                </a:gridCol>
                <a:gridCol w="1181988">
                  <a:extLst>
                    <a:ext uri="{9D8B030D-6E8A-4147-A177-3AD203B41FA5}">
                      <a16:colId xmlns:a16="http://schemas.microsoft.com/office/drawing/2014/main" xmlns="" val="20004"/>
                    </a:ext>
                  </a:extLst>
                </a:gridCol>
              </a:tblGrid>
              <a:tr h="410727">
                <a:tc>
                  <a:txBody>
                    <a:bodyPr/>
                    <a:lstStyle/>
                    <a:p>
                      <a:pPr algn="just">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 </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en-US" sz="1600" dirty="0">
                        <a:solidFill>
                          <a:srgbClr val="000000"/>
                        </a:solidFill>
                        <a:latin typeface="Times New Roman" panose="02020603050405020304" pitchFamily="18" charset="0"/>
                        <a:ea typeface="Times New Roman"/>
                        <a:cs typeface="Times New Roman" panose="02020603050405020304" pitchFamily="18" charset="0"/>
                      </a:endParaRPr>
                    </a:p>
                    <a:p>
                      <a:pPr algn="ctr">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Estimate</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en-US" sz="1600" dirty="0">
                        <a:solidFill>
                          <a:srgbClr val="000000"/>
                        </a:solidFill>
                        <a:latin typeface="Times New Roman" panose="02020603050405020304" pitchFamily="18" charset="0"/>
                        <a:ea typeface="Times New Roman"/>
                        <a:cs typeface="Times New Roman" panose="02020603050405020304" pitchFamily="18" charset="0"/>
                      </a:endParaRPr>
                    </a:p>
                    <a:p>
                      <a:pPr algn="ctr">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St. Error</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en-US" sz="1600" dirty="0">
                        <a:solidFill>
                          <a:srgbClr val="000000"/>
                        </a:solidFill>
                        <a:latin typeface="Times New Roman" panose="02020603050405020304" pitchFamily="18" charset="0"/>
                        <a:ea typeface="Times New Roman"/>
                        <a:cs typeface="Times New Roman" panose="02020603050405020304" pitchFamily="18" charset="0"/>
                      </a:endParaRPr>
                    </a:p>
                    <a:p>
                      <a:pPr algn="ctr">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Wald</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en-US" sz="1600" dirty="0">
                        <a:solidFill>
                          <a:srgbClr val="000000"/>
                        </a:solidFill>
                        <a:latin typeface="Times New Roman" panose="02020603050405020304" pitchFamily="18" charset="0"/>
                        <a:ea typeface="Times New Roman"/>
                        <a:cs typeface="Times New Roman" panose="02020603050405020304" pitchFamily="18" charset="0"/>
                      </a:endParaRPr>
                    </a:p>
                    <a:p>
                      <a:pPr algn="ctr">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p</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8779">
                <a:tc>
                  <a:txBody>
                    <a:bodyPr/>
                    <a:lstStyle/>
                    <a:p>
                      <a:pPr algn="just">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Anura tadpoles</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0.035197</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0.009961</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12.48426</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0.000410</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418779">
                <a:tc>
                  <a:txBody>
                    <a:bodyPr/>
                    <a:lstStyle/>
                    <a:p>
                      <a:pPr algn="just">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Anura adults</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-0.13081</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0.019494</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45.02788</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0.000000</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2"/>
                  </a:ext>
                </a:extLst>
              </a:tr>
              <a:tr h="418779">
                <a:tc>
                  <a:txBody>
                    <a:bodyPr/>
                    <a:lstStyle/>
                    <a:p>
                      <a:pPr algn="just">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Fish</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0.009662</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0.002308</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17.52001</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0.000028</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3"/>
                  </a:ext>
                </a:extLst>
              </a:tr>
              <a:tr h="418779">
                <a:tc>
                  <a:txBody>
                    <a:bodyPr/>
                    <a:lstStyle/>
                    <a:p>
                      <a:pPr algn="just">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Reptiles</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0.274646</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0.056558</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23.58069</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0.000001</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18779">
                <a:tc>
                  <a:txBody>
                    <a:bodyPr/>
                    <a:lstStyle/>
                    <a:p>
                      <a:pPr algn="just">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Birds</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0.210985</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0.025179</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70.21284</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0.000000</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xmlns="" val="1766393344"/>
              </p:ext>
            </p:extLst>
          </p:nvPr>
        </p:nvGraphicFramePr>
        <p:xfrm>
          <a:off x="2768601" y="4691775"/>
          <a:ext cx="6006381" cy="2012246"/>
        </p:xfrm>
        <a:graphic>
          <a:graphicData uri="http://schemas.openxmlformats.org/drawingml/2006/table">
            <a:tbl>
              <a:tblPr/>
              <a:tblGrid>
                <a:gridCol w="1750937">
                  <a:extLst>
                    <a:ext uri="{9D8B030D-6E8A-4147-A177-3AD203B41FA5}">
                      <a16:colId xmlns:a16="http://schemas.microsoft.com/office/drawing/2014/main" xmlns="" val="20000"/>
                    </a:ext>
                  </a:extLst>
                </a:gridCol>
                <a:gridCol w="1063861">
                  <a:extLst>
                    <a:ext uri="{9D8B030D-6E8A-4147-A177-3AD203B41FA5}">
                      <a16:colId xmlns:a16="http://schemas.microsoft.com/office/drawing/2014/main" xmlns="" val="20001"/>
                    </a:ext>
                  </a:extLst>
                </a:gridCol>
                <a:gridCol w="1063861">
                  <a:extLst>
                    <a:ext uri="{9D8B030D-6E8A-4147-A177-3AD203B41FA5}">
                      <a16:colId xmlns:a16="http://schemas.microsoft.com/office/drawing/2014/main" xmlns="" val="20002"/>
                    </a:ext>
                  </a:extLst>
                </a:gridCol>
                <a:gridCol w="1063861">
                  <a:extLst>
                    <a:ext uri="{9D8B030D-6E8A-4147-A177-3AD203B41FA5}">
                      <a16:colId xmlns:a16="http://schemas.microsoft.com/office/drawing/2014/main" xmlns="" val="20003"/>
                    </a:ext>
                  </a:extLst>
                </a:gridCol>
                <a:gridCol w="1063861">
                  <a:extLst>
                    <a:ext uri="{9D8B030D-6E8A-4147-A177-3AD203B41FA5}">
                      <a16:colId xmlns:a16="http://schemas.microsoft.com/office/drawing/2014/main" xmlns="" val="20004"/>
                    </a:ext>
                  </a:extLst>
                </a:gridCol>
              </a:tblGrid>
              <a:tr h="280341">
                <a:tc>
                  <a:txBody>
                    <a:bodyPr/>
                    <a:lstStyle/>
                    <a:p>
                      <a:pPr algn="just">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 </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en-US" sz="1600" dirty="0">
                        <a:solidFill>
                          <a:srgbClr val="000000"/>
                        </a:solidFill>
                        <a:latin typeface="Times New Roman" panose="02020603050405020304" pitchFamily="18" charset="0"/>
                        <a:ea typeface="Times New Roman"/>
                        <a:cs typeface="Times New Roman" panose="02020603050405020304" pitchFamily="18" charset="0"/>
                      </a:endParaRPr>
                    </a:p>
                    <a:p>
                      <a:pPr algn="ctr">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Estimate</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en-US" sz="1600" dirty="0">
                        <a:solidFill>
                          <a:srgbClr val="000000"/>
                        </a:solidFill>
                        <a:latin typeface="Times New Roman" panose="02020603050405020304" pitchFamily="18" charset="0"/>
                        <a:ea typeface="Times New Roman"/>
                        <a:cs typeface="Times New Roman" panose="02020603050405020304" pitchFamily="18" charset="0"/>
                      </a:endParaRPr>
                    </a:p>
                    <a:p>
                      <a:pPr algn="ctr">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St. Error</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en-US" sz="1600" dirty="0">
                        <a:solidFill>
                          <a:srgbClr val="000000"/>
                        </a:solidFill>
                        <a:latin typeface="Times New Roman" panose="02020603050405020304" pitchFamily="18" charset="0"/>
                        <a:ea typeface="Times New Roman"/>
                        <a:cs typeface="Times New Roman" panose="02020603050405020304" pitchFamily="18" charset="0"/>
                      </a:endParaRPr>
                    </a:p>
                    <a:p>
                      <a:pPr algn="ctr">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Wald</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p</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0341">
                <a:tc>
                  <a:txBody>
                    <a:bodyPr/>
                    <a:lstStyle/>
                    <a:p>
                      <a:pPr algn="just">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Algae</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0.112020</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0.009507</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138.8375</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0.000000</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80341">
                <a:tc>
                  <a:txBody>
                    <a:bodyPr/>
                    <a:lstStyle/>
                    <a:p>
                      <a:pPr algn="just">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Bivalvia</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1.514130</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0.231157</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42.90536</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0.000000</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2"/>
                  </a:ext>
                </a:extLst>
              </a:tr>
              <a:tr h="280341">
                <a:tc>
                  <a:txBody>
                    <a:bodyPr/>
                    <a:lstStyle/>
                    <a:p>
                      <a:pPr algn="just">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Arachnida</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-0.060554</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0.015102</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16.0784</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0.000061</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3"/>
                  </a:ext>
                </a:extLst>
              </a:tr>
              <a:tr h="280341">
                <a:tc>
                  <a:txBody>
                    <a:bodyPr/>
                    <a:lstStyle/>
                    <a:p>
                      <a:pPr algn="just">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Reptiles</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0.389812</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0.000062</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38937600</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0.000000</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4"/>
                  </a:ext>
                </a:extLst>
              </a:tr>
              <a:tr h="280341">
                <a:tc>
                  <a:txBody>
                    <a:bodyPr/>
                    <a:lstStyle/>
                    <a:p>
                      <a:pPr algn="just">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Birds</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0.098272</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0.032757</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9.00000</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0.002700</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5"/>
                  </a:ext>
                </a:extLst>
              </a:tr>
              <a:tr h="280341">
                <a:tc>
                  <a:txBody>
                    <a:bodyPr/>
                    <a:lstStyle/>
                    <a:p>
                      <a:pPr algn="just">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Small mammals</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0.084896</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0.028299</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a:solidFill>
                            <a:srgbClr val="000000"/>
                          </a:solidFill>
                          <a:latin typeface="Times New Roman" panose="02020603050405020304" pitchFamily="18" charset="0"/>
                          <a:ea typeface="Times New Roman"/>
                          <a:cs typeface="Times New Roman" panose="02020603050405020304" pitchFamily="18" charset="0"/>
                        </a:rPr>
                        <a:t>9.00000</a:t>
                      </a:r>
                      <a:endParaRPr lang="it-IT" sz="160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600" dirty="0">
                          <a:solidFill>
                            <a:srgbClr val="000000"/>
                          </a:solidFill>
                          <a:latin typeface="Times New Roman" panose="02020603050405020304" pitchFamily="18" charset="0"/>
                          <a:ea typeface="Times New Roman"/>
                          <a:cs typeface="Times New Roman" panose="02020603050405020304" pitchFamily="18" charset="0"/>
                        </a:rPr>
                        <a:t>0.002700</a:t>
                      </a:r>
                      <a:endParaRPr lang="it-IT" sz="1600" dirty="0">
                        <a:solidFill>
                          <a:srgbClr val="000000"/>
                        </a:solidFill>
                        <a:latin typeface="Times New Roman" panose="02020603050405020304" pitchFamily="18" charset="0"/>
                        <a:ea typeface="SimSun"/>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5602" name="Rectangle 2"/>
          <p:cNvSpPr>
            <a:spLocks noChangeArrowheads="1"/>
          </p:cNvSpPr>
          <p:nvPr/>
        </p:nvSpPr>
        <p:spPr bwMode="auto">
          <a:xfrm>
            <a:off x="0" y="3732088"/>
            <a:ext cx="2599267"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1400" b="1" i="1" dirty="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i="1" dirty="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i="1" dirty="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Table 3. Output of the GLM model on the relationship between turtle body size and diet in four species of </a:t>
            </a:r>
            <a:r>
              <a:rPr kumimoji="0" lang="en-US" sz="1400" b="1"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Pelusios</a:t>
            </a:r>
            <a:r>
              <a:rPr kumimoji="0" lang="en-US" sz="1400" b="1"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from tropical Africa. Only significant variables are presented in this table.</a:t>
            </a:r>
            <a:endParaRPr kumimoji="0" lang="en-US" sz="1400" b="1" i="1"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03B68C0A-FF95-4723-B03F-87202C78211E}"/>
              </a:ext>
            </a:extLst>
          </p:cNvPr>
          <p:cNvSpPr txBox="1"/>
          <p:nvPr/>
        </p:nvSpPr>
        <p:spPr>
          <a:xfrm>
            <a:off x="7131887" y="2043028"/>
            <a:ext cx="1885113" cy="2462213"/>
          </a:xfrm>
          <a:prstGeom prst="rect">
            <a:avLst/>
          </a:prstGeom>
          <a:noFill/>
        </p:spPr>
        <p:txBody>
          <a:bodyPr wrap="square" rtlCol="0">
            <a:spAutoFit/>
          </a:bodyPr>
          <a:lstStyle/>
          <a:p>
            <a:r>
              <a:rPr kumimoji="0" lang="en-US" sz="1400" b="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Table 2. Output of the GLM model on the relationship between vegetation cover and diet in four species of </a:t>
            </a:r>
            <a:r>
              <a:rPr kumimoji="0" lang="en-US" sz="1400" b="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Pelusios</a:t>
            </a:r>
            <a:r>
              <a:rPr kumimoji="0" lang="en-US" sz="1400" b="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from tropical Africa. Only significant variables are presented in this table.</a:t>
            </a:r>
          </a:p>
          <a:p>
            <a:endParaRPr lang="en-GB"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800" y="146650"/>
            <a:ext cx="1930879" cy="461665"/>
          </a:xfrm>
          <a:prstGeom prst="rect">
            <a:avLst/>
          </a:prstGeom>
          <a:noFill/>
        </p:spPr>
        <p:txBody>
          <a:bodyPr wrap="square" rtlCol="0">
            <a:spAutoFit/>
          </a:bodyPr>
          <a:lstStyle/>
          <a:p>
            <a:r>
              <a:rPr lang="fr-FR" sz="2400" b="1" dirty="0">
                <a:latin typeface="Times New Roman" pitchFamily="18" charset="0"/>
                <a:cs typeface="Times New Roman" pitchFamily="18" charset="0"/>
              </a:rPr>
              <a:t>Conclusions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sp>
        <p:nvSpPr>
          <p:cNvPr id="7" name="CasellaDiTesto 6"/>
          <p:cNvSpPr txBox="1"/>
          <p:nvPr/>
        </p:nvSpPr>
        <p:spPr>
          <a:xfrm>
            <a:off x="120800" y="655647"/>
            <a:ext cx="4330431" cy="6186309"/>
          </a:xfrm>
          <a:prstGeom prst="rect">
            <a:avLst/>
          </a:prstGeom>
          <a:noFill/>
        </p:spPr>
        <p:txBody>
          <a:bodyPr wrap="square" rtlCol="0">
            <a:spAutoFit/>
          </a:bodyPr>
          <a:lstStyle/>
          <a:p>
            <a:pPr algn="just"/>
            <a:r>
              <a:rPr lang="en-US" dirty="0">
                <a:latin typeface="Times New Roman" pitchFamily="18" charset="0"/>
                <a:cs typeface="Times New Roman" pitchFamily="18" charset="0"/>
              </a:rPr>
              <a:t>Overall, our study revealed that all species were substantially generalist in terms of their diet composition, although the effects of season (wet versus dry) were not adequately assessed by our study. In addition, we showed that all species were omnivorous but with a clear preponderance of the prey items being of animal origin (amphibians, fish, arthropods and </a:t>
            </a:r>
            <a:r>
              <a:rPr lang="en-US" dirty="0" err="1">
                <a:latin typeface="Times New Roman" pitchFamily="18" charset="0"/>
                <a:cs typeface="Times New Roman" pitchFamily="18" charset="0"/>
              </a:rPr>
              <a:t>anellids</a:t>
            </a:r>
            <a:r>
              <a:rPr lang="en-US" dirty="0">
                <a:latin typeface="Times New Roman" pitchFamily="18" charset="0"/>
                <a:cs typeface="Times New Roman" pitchFamily="18" charset="0"/>
              </a:rPr>
              <a:t>). The relative head size and shape probably influenced the ingestion performance of the various species: indeed, when considering only the prey items that were found almost intact in the flushed stomachs, the species with the most massive head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niger</a:t>
            </a:r>
            <a:r>
              <a:rPr lang="en-US" dirty="0">
                <a:latin typeface="Times New Roman" pitchFamily="18" charset="0"/>
                <a:cs typeface="Times New Roman" pitchFamily="18" charset="0"/>
              </a:rPr>
              <a:t>) at a given body size was particularly able to ingest very large prey items compared to other species. The ecological consequences (minimization of </a:t>
            </a:r>
            <a:r>
              <a:rPr lang="en-US" dirty="0" err="1">
                <a:latin typeface="Times New Roman" pitchFamily="18" charset="0"/>
                <a:cs typeface="Times New Roman" pitchFamily="18" charset="0"/>
              </a:rPr>
              <a:t>interspecific</a:t>
            </a:r>
            <a:r>
              <a:rPr lang="en-US" dirty="0">
                <a:latin typeface="Times New Roman" pitchFamily="18" charset="0"/>
                <a:cs typeface="Times New Roman" pitchFamily="18" charset="0"/>
              </a:rPr>
              <a:t> competition strength) of these differences in ingestion performance should be further analyzed by ad-hoc studies.</a:t>
            </a:r>
            <a:endParaRPr lang="it-IT" dirty="0">
              <a:latin typeface="Times New Roman" pitchFamily="18" charset="0"/>
              <a:cs typeface="Times New Roman" pitchFamily="18" charset="0"/>
            </a:endParaRPr>
          </a:p>
          <a:p>
            <a:endParaRPr lang="it-IT" dirty="0"/>
          </a:p>
        </p:txBody>
      </p:sp>
      <p:pic>
        <p:nvPicPr>
          <p:cNvPr id="2049" name="Picture 1" descr="C:\Users\Fabio Luiselli\Pictures\Photo NIGERIA 2020\IMG-20200915-WA0048.jpg"/>
          <p:cNvPicPr>
            <a:picLocks noChangeAspect="1" noChangeArrowheads="1"/>
          </p:cNvPicPr>
          <p:nvPr/>
        </p:nvPicPr>
        <p:blipFill>
          <a:blip r:embed="rId2" cstate="print"/>
          <a:srcRect/>
          <a:stretch>
            <a:fillRect/>
          </a:stretch>
        </p:blipFill>
        <p:spPr bwMode="auto">
          <a:xfrm>
            <a:off x="4699005" y="235599"/>
            <a:ext cx="4224000" cy="3168000"/>
          </a:xfrm>
          <a:prstGeom prst="rect">
            <a:avLst/>
          </a:prstGeom>
          <a:noFill/>
          <a:ln w="19050">
            <a:solidFill>
              <a:schemeClr val="tx1"/>
            </a:solidFill>
          </a:ln>
        </p:spPr>
      </p:pic>
      <p:pic>
        <p:nvPicPr>
          <p:cNvPr id="2050" name="Picture 2" descr="C:\Users\Fabio Luiselli\Pictures\PHOTO COTE IVOIRE 2020\IMG-20200915-WA0053.jpg"/>
          <p:cNvPicPr>
            <a:picLocks noChangeAspect="1" noChangeArrowheads="1"/>
          </p:cNvPicPr>
          <p:nvPr/>
        </p:nvPicPr>
        <p:blipFill>
          <a:blip r:embed="rId3" cstate="print"/>
          <a:srcRect/>
          <a:stretch>
            <a:fillRect/>
          </a:stretch>
        </p:blipFill>
        <p:spPr bwMode="auto">
          <a:xfrm>
            <a:off x="4732873" y="3579461"/>
            <a:ext cx="4224000" cy="3168000"/>
          </a:xfrm>
          <a:prstGeom prst="rect">
            <a:avLst/>
          </a:prstGeom>
          <a:noFill/>
          <a:ln w="19050">
            <a:solidFill>
              <a:schemeClr val="tx1"/>
            </a:solidFill>
          </a:ln>
        </p:spPr>
      </p:pic>
    </p:spTree>
    <p:extLst>
      <p:ext uri="{BB962C8B-B14F-4D97-AF65-F5344CB8AC3E}">
        <p14:creationId xmlns:p14="http://schemas.microsoft.com/office/powerpoint/2010/main" xmlns="" val="1235145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266" y="395311"/>
            <a:ext cx="8771467" cy="3600986"/>
          </a:xfrm>
          <a:prstGeom prst="rect">
            <a:avLst/>
          </a:prstGeom>
          <a:noFill/>
        </p:spPr>
        <p:txBody>
          <a:bodyPr wrap="square" rtlCol="0">
            <a:spAutoFit/>
          </a:bodyPr>
          <a:lstStyle/>
          <a:p>
            <a:r>
              <a:rPr lang="fr-FR" sz="2400" b="1" dirty="0" err="1">
                <a:latin typeface="Times New Roman" pitchFamily="18" charset="0"/>
                <a:cs typeface="Times New Roman" pitchFamily="18" charset="0"/>
              </a:rPr>
              <a:t>Acknowledgments</a:t>
            </a:r>
            <a:endParaRPr lang="fr-FR" sz="2400" b="1" dirty="0">
              <a:latin typeface="Times New Roman" pitchFamily="18" charset="0"/>
              <a:cs typeface="Times New Roman" pitchFamily="18" charset="0"/>
            </a:endParaRPr>
          </a:p>
          <a:p>
            <a:endParaRPr lang="fr-FR" sz="2400" b="1" dirty="0">
              <a:latin typeface="Times New Roman" pitchFamily="18" charset="0"/>
              <a:cs typeface="Times New Roman" pitchFamily="18" charset="0"/>
            </a:endParaRPr>
          </a:p>
          <a:p>
            <a:r>
              <a:rPr lang="en-US" dirty="0">
                <a:latin typeface="Times New Roman" pitchFamily="18" charset="0"/>
                <a:cs typeface="Times New Roman" pitchFamily="18" charset="0"/>
              </a:rPr>
              <a:t>We thank Prof J. E. </a:t>
            </a:r>
            <a:r>
              <a:rPr lang="en-US" dirty="0" err="1">
                <a:latin typeface="Times New Roman" pitchFamily="18" charset="0"/>
                <a:cs typeface="Times New Roman" pitchFamily="18" charset="0"/>
              </a:rPr>
              <a:t>Fa</a:t>
            </a:r>
            <a:r>
              <a:rPr lang="en-US" dirty="0">
                <a:latin typeface="Times New Roman" pitchFamily="18" charset="0"/>
                <a:cs typeface="Times New Roman" pitchFamily="18" charset="0"/>
              </a:rPr>
              <a:t>, Dr G. H. </a:t>
            </a:r>
            <a:r>
              <a:rPr lang="en-US" dirty="0" err="1">
                <a:latin typeface="Times New Roman" pitchFamily="18" charset="0"/>
                <a:cs typeface="Times New Roman" pitchFamily="18" charset="0"/>
              </a:rPr>
              <a:t>Segniagbeto</a:t>
            </a:r>
            <a:r>
              <a:rPr lang="en-US" dirty="0">
                <a:latin typeface="Times New Roman" pitchFamily="18" charset="0"/>
                <a:cs typeface="Times New Roman" pitchFamily="18" charset="0"/>
              </a:rPr>
              <a:t>, Dr E, M. </a:t>
            </a:r>
            <a:r>
              <a:rPr lang="en-US" dirty="0" err="1">
                <a:latin typeface="Times New Roman" pitchFamily="18" charset="0"/>
                <a:cs typeface="Times New Roman" pitchFamily="18" charset="0"/>
              </a:rPr>
              <a:t>Hema</a:t>
            </a:r>
            <a:r>
              <a:rPr lang="en-US" dirty="0">
                <a:latin typeface="Times New Roman" pitchFamily="18" charset="0"/>
                <a:cs typeface="Times New Roman" pitchFamily="18" charset="0"/>
              </a:rPr>
              <a:t>, and Dr S. </a:t>
            </a:r>
            <a:r>
              <a:rPr lang="en-US" dirty="0" err="1">
                <a:latin typeface="Times New Roman" pitchFamily="18" charset="0"/>
                <a:cs typeface="Times New Roman" pitchFamily="18" charset="0"/>
              </a:rPr>
              <a:t>Gonedele</a:t>
            </a:r>
            <a:r>
              <a:rPr lang="en-US" dirty="0">
                <a:latin typeface="Times New Roman" pitchFamily="18" charset="0"/>
                <a:cs typeface="Times New Roman" pitchFamily="18" charset="0"/>
              </a:rPr>
              <a:t> Bi, for helpful collaboration during the various research phases of this study. </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Author Contributions:</a:t>
            </a:r>
            <a:r>
              <a:rPr lang="en-US" dirty="0">
                <a:latin typeface="Times New Roman" pitchFamily="18" charset="0"/>
                <a:cs typeface="Times New Roman" pitchFamily="18" charset="0"/>
              </a:rPr>
              <a:t> For research articles with several authors, a short paragraph specifying their individual contributions must be provided. The following statements should be used “Conceptualization, L.L.; methodology, L.L.; formal analysis, L.L., M.D.V.; investigation, all authors; resources, L.L.; data </a:t>
            </a:r>
            <a:r>
              <a:rPr lang="en-US" dirty="0" err="1">
                <a:latin typeface="Times New Roman" pitchFamily="18" charset="0"/>
                <a:cs typeface="Times New Roman" pitchFamily="18" charset="0"/>
              </a:rPr>
              <a:t>curation</a:t>
            </a:r>
            <a:r>
              <a:rPr lang="en-US" dirty="0">
                <a:latin typeface="Times New Roman" pitchFamily="18" charset="0"/>
                <a:cs typeface="Times New Roman" pitchFamily="18" charset="0"/>
              </a:rPr>
              <a:t>, F.P., D.D.; writing—original draft preparation, L.L.; writing—review and editing, all authors; supervision, L.L., G.C.A., E.A.E.; funding acquisition, L.L., F.P.; All authors have read and agreed to the published version of the manuscript.</a:t>
            </a:r>
            <a:r>
              <a:rPr lang="fr-FR" dirty="0">
                <a:latin typeface="Times New Roman" pitchFamily="18" charset="0"/>
                <a:cs typeface="Times New Roman" pitchFamily="18" charset="0"/>
              </a:rPr>
              <a:t>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6EDDC88E-74FE-4B4E-802D-50142AF3023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7796" y="5271796"/>
            <a:ext cx="1586204" cy="1586204"/>
          </a:xfrm>
          <a:prstGeom prst="rect">
            <a:avLst/>
          </a:prstGeom>
        </p:spPr>
      </p:pic>
      <p:pic>
        <p:nvPicPr>
          <p:cNvPr id="1026" name="Picture 2" descr="IDECC"/>
          <p:cNvPicPr>
            <a:picLocks noChangeAspect="1" noChangeArrowheads="1"/>
          </p:cNvPicPr>
          <p:nvPr/>
        </p:nvPicPr>
        <p:blipFill>
          <a:blip r:embed="rId3" cstate="print"/>
          <a:srcRect/>
          <a:stretch>
            <a:fillRect/>
          </a:stretch>
        </p:blipFill>
        <p:spPr bwMode="auto">
          <a:xfrm>
            <a:off x="2473387" y="4236080"/>
            <a:ext cx="4320000" cy="1233000"/>
          </a:xfrm>
          <a:prstGeom prst="rect">
            <a:avLst/>
          </a:prstGeom>
          <a:noFill/>
        </p:spPr>
      </p:pic>
      <p:pic>
        <p:nvPicPr>
          <p:cNvPr id="1028" name="Picture 4" descr="http://files.spazioweb.it/00/8c/008c06c8-d3c7-450f-9ea3-d9c05fc7d978.jpg"/>
          <p:cNvPicPr>
            <a:picLocks noChangeAspect="1" noChangeArrowheads="1"/>
          </p:cNvPicPr>
          <p:nvPr/>
        </p:nvPicPr>
        <p:blipFill>
          <a:blip r:embed="rId4" cstate="print"/>
          <a:srcRect/>
          <a:stretch>
            <a:fillRect/>
          </a:stretch>
        </p:blipFill>
        <p:spPr bwMode="auto">
          <a:xfrm>
            <a:off x="2473388" y="5675191"/>
            <a:ext cx="4320000" cy="1003381"/>
          </a:xfrm>
          <a:prstGeom prst="rect">
            <a:avLst/>
          </a:prstGeom>
          <a:noFill/>
        </p:spPr>
      </p:pic>
      <p:pic>
        <p:nvPicPr>
          <p:cNvPr id="1030" name="Picture 6" descr="http://files.spazioweb.it/1a/54/1a54435a-b8bf-4d01-b5c8-9b76b7384bd7.jpg"/>
          <p:cNvPicPr>
            <a:picLocks noChangeAspect="1" noChangeArrowheads="1"/>
          </p:cNvPicPr>
          <p:nvPr/>
        </p:nvPicPr>
        <p:blipFill>
          <a:blip r:embed="rId5" cstate="print"/>
          <a:srcRect/>
          <a:stretch>
            <a:fillRect/>
          </a:stretch>
        </p:blipFill>
        <p:spPr bwMode="auto">
          <a:xfrm>
            <a:off x="186266" y="4628908"/>
            <a:ext cx="2155705" cy="2092567"/>
          </a:xfrm>
          <a:prstGeom prst="rect">
            <a:avLst/>
          </a:prstGeom>
          <a:noFill/>
        </p:spPr>
      </p:pic>
    </p:spTree>
    <p:extLst>
      <p:ext uri="{BB962C8B-B14F-4D97-AF65-F5344CB8AC3E}">
        <p14:creationId xmlns:p14="http://schemas.microsoft.com/office/powerpoint/2010/main" xmlns="" val="359298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4801314"/>
          </a:xfrm>
          <a:prstGeom prst="rect">
            <a:avLst/>
          </a:prstGeom>
          <a:noFill/>
        </p:spPr>
        <p:txBody>
          <a:bodyPr wrap="square" rtlCol="0">
            <a:spAutoFit/>
          </a:bodyPr>
          <a:lstStyle/>
          <a:p>
            <a:r>
              <a:rPr lang="fr-FR" b="1" dirty="0">
                <a:latin typeface="Times New Roman" pitchFamily="18" charset="0"/>
                <a:cs typeface="Times New Roman" pitchFamily="18" charset="0"/>
              </a:rPr>
              <a:t>Abstract: </a:t>
            </a:r>
            <a:r>
              <a:rPr lang="en-US" i="1" dirty="0" err="1">
                <a:latin typeface="Times New Roman" pitchFamily="18" charset="0"/>
                <a:cs typeface="Times New Roman" pitchFamily="18" charset="0"/>
              </a:rPr>
              <a:t>Pelusios</a:t>
            </a:r>
            <a:r>
              <a:rPr lang="en-US" dirty="0">
                <a:latin typeface="Times New Roman" pitchFamily="18" charset="0"/>
                <a:cs typeface="Times New Roman" pitchFamily="18" charset="0"/>
              </a:rPr>
              <a:t> is an </a:t>
            </a:r>
            <a:r>
              <a:rPr lang="en-US" dirty="0" err="1">
                <a:latin typeface="Times New Roman" pitchFamily="18" charset="0"/>
                <a:cs typeface="Times New Roman" pitchFamily="18" charset="0"/>
              </a:rPr>
              <a:t>Afrotropical</a:t>
            </a:r>
            <a:r>
              <a:rPr lang="en-US" dirty="0">
                <a:latin typeface="Times New Roman" pitchFamily="18" charset="0"/>
                <a:cs typeface="Times New Roman" pitchFamily="18" charset="0"/>
              </a:rPr>
              <a:t> endemic genus of freshwater turtles that have adapted to a variety of habitats, with savannahs and forests being their two main habitat types. Although considered generally carnivorous, these turtles have rarely been subjected to detailed field surveys for determining their quantitative diet. In this paper, by using both literature and original data, we </a:t>
            </a:r>
            <a:r>
              <a:rPr lang="en-US" dirty="0" err="1">
                <a:latin typeface="Times New Roman" pitchFamily="18" charset="0"/>
                <a:cs typeface="Times New Roman" pitchFamily="18" charset="0"/>
              </a:rPr>
              <a:t>analyse</a:t>
            </a:r>
            <a:r>
              <a:rPr lang="en-US" dirty="0">
                <a:latin typeface="Times New Roman" pitchFamily="18" charset="0"/>
                <a:cs typeface="Times New Roman" pitchFamily="18" charset="0"/>
              </a:rPr>
              <a:t> the diet of several </a:t>
            </a:r>
            <a:r>
              <a:rPr lang="en-US" i="1" dirty="0" err="1">
                <a:latin typeface="Times New Roman" pitchFamily="18" charset="0"/>
                <a:cs typeface="Times New Roman" pitchFamily="18" charset="0"/>
              </a:rPr>
              <a:t>Pelusios</a:t>
            </a:r>
            <a:r>
              <a:rPr lang="en-US" dirty="0">
                <a:latin typeface="Times New Roman" pitchFamily="18" charset="0"/>
                <a:cs typeface="Times New Roman" pitchFamily="18" charset="0"/>
              </a:rPr>
              <a:t> populations: three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adansonii</a:t>
            </a:r>
            <a:r>
              <a:rPr lang="en-US" dirty="0">
                <a:latin typeface="Times New Roman" pitchFamily="18" charset="0"/>
                <a:cs typeface="Times New Roman" pitchFamily="18" charset="0"/>
              </a:rPr>
              <a:t> populations from South Sudan, one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nanus</a:t>
            </a:r>
            <a:r>
              <a:rPr lang="en-US" dirty="0">
                <a:latin typeface="Times New Roman" pitchFamily="18" charset="0"/>
                <a:cs typeface="Times New Roman" pitchFamily="18" charset="0"/>
              </a:rPr>
              <a:t> from Zambia, seven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castaneus</a:t>
            </a:r>
            <a:r>
              <a:rPr lang="en-US" dirty="0">
                <a:latin typeface="Times New Roman" pitchFamily="18" charset="0"/>
                <a:cs typeface="Times New Roman" pitchFamily="18" charset="0"/>
              </a:rPr>
              <a:t> from Nigeria, Benin and Togo, and four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niger</a:t>
            </a:r>
            <a:r>
              <a:rPr lang="en-US" dirty="0">
                <a:latin typeface="Times New Roman" pitchFamily="18" charset="0"/>
                <a:cs typeface="Times New Roman" pitchFamily="18" charset="0"/>
              </a:rPr>
              <a:t> from Nigeria. All species were omnivorous but with a clear preponderance of the prey items being of animal origin (amphibians, fish, arthropods and </a:t>
            </a:r>
            <a:r>
              <a:rPr lang="en-US" dirty="0" err="1">
                <a:latin typeface="Times New Roman" pitchFamily="18" charset="0"/>
                <a:cs typeface="Times New Roman" pitchFamily="18" charset="0"/>
              </a:rPr>
              <a:t>anellids</a:t>
            </a:r>
            <a:r>
              <a:rPr lang="en-US" dirty="0">
                <a:latin typeface="Times New Roman" pitchFamily="18" charset="0"/>
                <a:cs typeface="Times New Roman" pitchFamily="18" charset="0"/>
              </a:rPr>
              <a:t>). Saturation curves revealed that the diet composition of all the surveyed populations was adequately assessed, and the diversity profiles indicated that all the populations were relatively similar in terms of overall dietary diversity. All species appeared substantially generalist in terms of their diet composition, although the effects of season (wet versus dry) were not adequately assessed by our study. </a:t>
            </a:r>
          </a:p>
          <a:p>
            <a:endParaRPr lang="fr-FR"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fr-FR" b="1" dirty="0">
                <a:latin typeface="Times New Roman" pitchFamily="18" charset="0"/>
                <a:cs typeface="Times New Roman" pitchFamily="18" charset="0"/>
              </a:rPr>
              <a:t>Keywords: </a:t>
            </a:r>
            <a:r>
              <a:rPr lang="en-US" dirty="0">
                <a:latin typeface="Times New Roman" pitchFamily="18" charset="0"/>
                <a:cs typeface="Times New Roman" pitchFamily="18" charset="0"/>
              </a:rPr>
              <a:t>Chelonians; </a:t>
            </a:r>
            <a:r>
              <a:rPr lang="en-US" dirty="0" err="1">
                <a:latin typeface="Times New Roman" pitchFamily="18" charset="0"/>
                <a:cs typeface="Times New Roman" pitchFamily="18" charset="0"/>
              </a:rPr>
              <a:t>Pelomedusidae</a:t>
            </a:r>
            <a:r>
              <a:rPr lang="en-US" dirty="0">
                <a:latin typeface="Times New Roman" pitchFamily="18" charset="0"/>
                <a:cs typeface="Times New Roman" pitchFamily="18" charset="0"/>
              </a:rPr>
              <a:t>; Foraging ecology</a:t>
            </a:r>
            <a:endParaRPr lang="fr-FR" b="1" dirty="0">
              <a:latin typeface="Times New Roman" pitchFamily="18" charset="0"/>
              <a:cs typeface="Times New Roman"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xmlns="" id="{4990BB06-FDD3-474D-A159-0925F848E07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xmlns="" val="209952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672" y="234006"/>
            <a:ext cx="2133600" cy="461665"/>
          </a:xfrm>
          <a:prstGeom prst="rect">
            <a:avLst/>
          </a:prstGeom>
          <a:noFill/>
        </p:spPr>
        <p:txBody>
          <a:bodyPr wrap="square" rtlCol="0">
            <a:spAutoFit/>
          </a:bodyPr>
          <a:lstStyle/>
          <a:p>
            <a:r>
              <a:rPr lang="fr-FR" sz="2400" b="1" dirty="0">
                <a:latin typeface="Times New Roman" pitchFamily="18" charset="0"/>
                <a:cs typeface="Times New Roman" pitchFamily="18" charset="0"/>
              </a:rPr>
              <a:t>Introduction</a:t>
            </a:r>
          </a:p>
        </p:txBody>
      </p:sp>
      <p:sp>
        <p:nvSpPr>
          <p:cNvPr id="5" name="CasellaDiTesto 4"/>
          <p:cNvSpPr txBox="1"/>
          <p:nvPr/>
        </p:nvSpPr>
        <p:spPr>
          <a:xfrm>
            <a:off x="207052" y="785072"/>
            <a:ext cx="4097546" cy="4247317"/>
          </a:xfrm>
          <a:prstGeom prst="rect">
            <a:avLst/>
          </a:prstGeom>
          <a:noFill/>
        </p:spPr>
        <p:txBody>
          <a:bodyPr wrap="square" rtlCol="0">
            <a:spAutoFit/>
          </a:bodyPr>
          <a:lstStyle/>
          <a:p>
            <a:pPr algn="just"/>
            <a:r>
              <a:rPr lang="en-US" i="1" dirty="0" err="1">
                <a:latin typeface="Times New Roman" pitchFamily="18" charset="0"/>
                <a:cs typeface="Times New Roman" pitchFamily="18" charset="0"/>
              </a:rPr>
              <a:t>Pelusios</a:t>
            </a:r>
            <a:r>
              <a:rPr lang="en-US" dirty="0">
                <a:latin typeface="Times New Roman" pitchFamily="18" charset="0"/>
                <a:cs typeface="Times New Roman" pitchFamily="18" charset="0"/>
              </a:rPr>
              <a:t> is an </a:t>
            </a:r>
            <a:r>
              <a:rPr lang="en-US" dirty="0" err="1">
                <a:latin typeface="Times New Roman" pitchFamily="18" charset="0"/>
                <a:cs typeface="Times New Roman" pitchFamily="18" charset="0"/>
              </a:rPr>
              <a:t>Afrotropical</a:t>
            </a:r>
            <a:r>
              <a:rPr lang="en-US" dirty="0">
                <a:latin typeface="Times New Roman" pitchFamily="18" charset="0"/>
                <a:cs typeface="Times New Roman" pitchFamily="18" charset="0"/>
              </a:rPr>
              <a:t> endemic genus of freshwater turtles that have adapted to a variety of habitats, with savannahs and forests being their two main habitat types. Although considered generally carnivorous, these turtles have rarely been subjected to detailed field surveys for determining their quantitative diet. In this paper, by using both literature and original data, we </a:t>
            </a:r>
            <a:r>
              <a:rPr lang="en-US" dirty="0" err="1">
                <a:latin typeface="Times New Roman" pitchFamily="18" charset="0"/>
                <a:cs typeface="Times New Roman" pitchFamily="18" charset="0"/>
              </a:rPr>
              <a:t>analyse</a:t>
            </a:r>
            <a:r>
              <a:rPr lang="en-US" dirty="0">
                <a:latin typeface="Times New Roman" pitchFamily="18" charset="0"/>
                <a:cs typeface="Times New Roman" pitchFamily="18" charset="0"/>
              </a:rPr>
              <a:t> the diet of several </a:t>
            </a:r>
            <a:r>
              <a:rPr lang="en-US" i="1" dirty="0" err="1">
                <a:latin typeface="Times New Roman" pitchFamily="18" charset="0"/>
                <a:cs typeface="Times New Roman" pitchFamily="18" charset="0"/>
              </a:rPr>
              <a:t>Pelusios</a:t>
            </a:r>
            <a:r>
              <a:rPr lang="en-US" dirty="0">
                <a:latin typeface="Times New Roman" pitchFamily="18" charset="0"/>
                <a:cs typeface="Times New Roman" pitchFamily="18" charset="0"/>
              </a:rPr>
              <a:t> populations: three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adansonii</a:t>
            </a:r>
            <a:r>
              <a:rPr lang="en-US" dirty="0">
                <a:latin typeface="Times New Roman" pitchFamily="18" charset="0"/>
                <a:cs typeface="Times New Roman" pitchFamily="18" charset="0"/>
              </a:rPr>
              <a:t> populations from South Sudan, one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nanus</a:t>
            </a:r>
            <a:r>
              <a:rPr lang="en-US" dirty="0">
                <a:latin typeface="Times New Roman" pitchFamily="18" charset="0"/>
                <a:cs typeface="Times New Roman" pitchFamily="18" charset="0"/>
              </a:rPr>
              <a:t> from Zambia, seven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castaneus</a:t>
            </a:r>
            <a:r>
              <a:rPr lang="en-US" dirty="0">
                <a:latin typeface="Times New Roman" pitchFamily="18" charset="0"/>
                <a:cs typeface="Times New Roman" pitchFamily="18" charset="0"/>
              </a:rPr>
              <a:t> from Nigeria, Benin and Togo, and four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niger</a:t>
            </a:r>
            <a:r>
              <a:rPr lang="en-US" dirty="0">
                <a:latin typeface="Times New Roman" pitchFamily="18" charset="0"/>
                <a:cs typeface="Times New Roman" pitchFamily="18" charset="0"/>
              </a:rPr>
              <a:t> from Nigeria.</a:t>
            </a:r>
            <a:endParaRPr lang="it-IT" dirty="0">
              <a:latin typeface="Times New Roman" pitchFamily="18" charset="0"/>
              <a:cs typeface="Times New Roman" pitchFamily="18" charset="0"/>
            </a:endParaRPr>
          </a:p>
        </p:txBody>
      </p:sp>
      <p:sp>
        <p:nvSpPr>
          <p:cNvPr id="7" name="Rettangolo 6"/>
          <p:cNvSpPr/>
          <p:nvPr/>
        </p:nvSpPr>
        <p:spPr>
          <a:xfrm>
            <a:off x="362300" y="5544566"/>
            <a:ext cx="3933641" cy="954107"/>
          </a:xfrm>
          <a:prstGeom prst="rect">
            <a:avLst/>
          </a:prstGeom>
        </p:spPr>
        <p:txBody>
          <a:bodyPr wrap="square">
            <a:spAutoFit/>
          </a:bodyPr>
          <a:lstStyle/>
          <a:p>
            <a:pPr algn="just"/>
            <a:r>
              <a:rPr lang="en-US" sz="1400" b="1" dirty="0">
                <a:latin typeface="Times New Roman" pitchFamily="18" charset="0"/>
                <a:cs typeface="Times New Roman" pitchFamily="18" charset="0"/>
              </a:rPr>
              <a:t>Dorsal and ventral view of </a:t>
            </a:r>
            <a:r>
              <a:rPr lang="en-US" sz="1400" b="1" i="1" dirty="0" err="1">
                <a:latin typeface="Times New Roman" pitchFamily="18" charset="0"/>
                <a:cs typeface="Times New Roman" pitchFamily="18" charset="0"/>
              </a:rPr>
              <a:t>Pelusios</a:t>
            </a:r>
            <a:r>
              <a:rPr lang="en-US" sz="1400" b="1" i="1" dirty="0">
                <a:latin typeface="Times New Roman" pitchFamily="18" charset="0"/>
                <a:cs typeface="Times New Roman" pitchFamily="18" charset="0"/>
              </a:rPr>
              <a:t> </a:t>
            </a:r>
            <a:r>
              <a:rPr lang="en-US" sz="1400" b="1" i="1" dirty="0" err="1">
                <a:latin typeface="Times New Roman" pitchFamily="18" charset="0"/>
                <a:cs typeface="Times New Roman" pitchFamily="18" charset="0"/>
              </a:rPr>
              <a:t>niger</a:t>
            </a:r>
            <a:r>
              <a:rPr lang="en-US" sz="1400" b="1" i="1" dirty="0">
                <a:latin typeface="Times New Roman" pitchFamily="18" charset="0"/>
                <a:cs typeface="Times New Roman" pitchFamily="18" charset="0"/>
              </a:rPr>
              <a:t> </a:t>
            </a:r>
            <a:r>
              <a:rPr lang="en-US" sz="1400" b="1" dirty="0">
                <a:latin typeface="Times New Roman" pitchFamily="18" charset="0"/>
                <a:cs typeface="Times New Roman" pitchFamily="18" charset="0"/>
              </a:rPr>
              <a:t>from the Niger Delta (southern Nigeria). This species is linked to forest and forest-derived areas, and inhabits permanent </a:t>
            </a:r>
            <a:r>
              <a:rPr lang="en-US" sz="1400" b="1" dirty="0" err="1">
                <a:latin typeface="Times New Roman" pitchFamily="18" charset="0"/>
                <a:cs typeface="Times New Roman" pitchFamily="18" charset="0"/>
              </a:rPr>
              <a:t>waterbodies</a:t>
            </a:r>
            <a:endParaRPr lang="it-IT" sz="1400" b="1" dirty="0">
              <a:latin typeface="Times New Roman" pitchFamily="18" charset="0"/>
              <a:cs typeface="Times New Roman" pitchFamily="18" charset="0"/>
            </a:endParaRPr>
          </a:p>
        </p:txBody>
      </p:sp>
      <p:pic>
        <p:nvPicPr>
          <p:cNvPr id="19458" name="Picture 2" descr="C:\Users\Fabio Luiselli\Pictures\PHOTO NIGERIA 2021\IMG-20210105-WA0026.jpg"/>
          <p:cNvPicPr>
            <a:picLocks noChangeAspect="1" noChangeArrowheads="1"/>
          </p:cNvPicPr>
          <p:nvPr/>
        </p:nvPicPr>
        <p:blipFill>
          <a:blip r:embed="rId2" cstate="print"/>
          <a:srcRect/>
          <a:stretch>
            <a:fillRect/>
          </a:stretch>
        </p:blipFill>
        <p:spPr bwMode="auto">
          <a:xfrm>
            <a:off x="4467045" y="234006"/>
            <a:ext cx="4392283" cy="3294212"/>
          </a:xfrm>
          <a:prstGeom prst="rect">
            <a:avLst/>
          </a:prstGeom>
          <a:noFill/>
          <a:ln w="19050">
            <a:solidFill>
              <a:schemeClr val="tx1"/>
            </a:solidFill>
          </a:ln>
        </p:spPr>
      </p:pic>
      <p:pic>
        <p:nvPicPr>
          <p:cNvPr id="1026" name="Picture 2" descr="C:\Users\Fabio Luiselli\Pictures\Photo NIGERIA 2020\IMG_20200121_1912345.jpg"/>
          <p:cNvPicPr>
            <a:picLocks noChangeAspect="1" noChangeArrowheads="1"/>
          </p:cNvPicPr>
          <p:nvPr/>
        </p:nvPicPr>
        <p:blipFill>
          <a:blip r:embed="rId3" cstate="print"/>
          <a:srcRect/>
          <a:stretch>
            <a:fillRect/>
          </a:stretch>
        </p:blipFill>
        <p:spPr bwMode="auto">
          <a:xfrm>
            <a:off x="4430238" y="3654014"/>
            <a:ext cx="4454970" cy="2969980"/>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531" y="204935"/>
            <a:ext cx="2182487" cy="461665"/>
          </a:xfrm>
          <a:prstGeom prst="rect">
            <a:avLst/>
          </a:prstGeom>
          <a:noFill/>
        </p:spPr>
        <p:txBody>
          <a:bodyPr wrap="square" rtlCol="0">
            <a:spAutoFit/>
          </a:bodyPr>
          <a:lstStyle/>
          <a:p>
            <a:r>
              <a:rPr lang="fr-FR" sz="2400" b="1" dirty="0" err="1">
                <a:latin typeface="Times New Roman" pitchFamily="18" charset="0"/>
                <a:cs typeface="Times New Roman" pitchFamily="18" charset="0"/>
              </a:rPr>
              <a:t>Methodology</a:t>
            </a:r>
            <a:endParaRPr lang="fr-FR" sz="2400" b="1" dirty="0">
              <a:latin typeface="Times New Roman" pitchFamily="18" charset="0"/>
              <a:cs typeface="Times New Roman" pitchFamily="18" charset="0"/>
            </a:endParaRPr>
          </a:p>
        </p:txBody>
      </p:sp>
      <p:sp>
        <p:nvSpPr>
          <p:cNvPr id="5" name="Rettangolo 4"/>
          <p:cNvSpPr/>
          <p:nvPr/>
        </p:nvSpPr>
        <p:spPr>
          <a:xfrm>
            <a:off x="202721" y="666600"/>
            <a:ext cx="8738557" cy="1754326"/>
          </a:xfrm>
          <a:prstGeom prst="rect">
            <a:avLst/>
          </a:prstGeom>
        </p:spPr>
        <p:txBody>
          <a:bodyPr wrap="square">
            <a:spAutoFit/>
          </a:bodyPr>
          <a:lstStyle/>
          <a:p>
            <a:r>
              <a:rPr lang="en-US" u="sng" dirty="0">
                <a:latin typeface="Times New Roman" pitchFamily="18" charset="0"/>
                <a:cs typeface="Times New Roman" pitchFamily="18" charset="0"/>
              </a:rPr>
              <a:t>Literature data </a:t>
            </a:r>
            <a:r>
              <a:rPr lang="en-US" dirty="0">
                <a:latin typeface="Times New Roman" pitchFamily="18" charset="0"/>
                <a:cs typeface="Times New Roman" pitchFamily="18" charset="0"/>
              </a:rPr>
              <a:t>included three populations of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castaneus</a:t>
            </a:r>
            <a:r>
              <a:rPr lang="en-US" dirty="0">
                <a:latin typeface="Times New Roman" pitchFamily="18" charset="0"/>
                <a:cs typeface="Times New Roman" pitchFamily="18" charset="0"/>
              </a:rPr>
              <a:t> and two populations of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niger</a:t>
            </a:r>
            <a:r>
              <a:rPr lang="en-US" dirty="0">
                <a:latin typeface="Times New Roman" pitchFamily="18" charset="0"/>
                <a:cs typeface="Times New Roman" pitchFamily="18" charset="0"/>
              </a:rPr>
              <a:t> studied in the Niger Delta, Nigeria (Luiselli, 1998; Luiselli et al., 2004). </a:t>
            </a:r>
          </a:p>
          <a:p>
            <a:r>
              <a:rPr lang="en-US" u="sng" dirty="0">
                <a:latin typeface="Times New Roman" pitchFamily="18" charset="0"/>
                <a:cs typeface="Times New Roman" pitchFamily="18" charset="0"/>
              </a:rPr>
              <a:t>Original data</a:t>
            </a:r>
            <a:r>
              <a:rPr lang="en-US" dirty="0">
                <a:latin typeface="Times New Roman" pitchFamily="18" charset="0"/>
                <a:cs typeface="Times New Roman" pitchFamily="18" charset="0"/>
              </a:rPr>
              <a:t> came from additional four populations of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castaneus</a:t>
            </a:r>
            <a:r>
              <a:rPr lang="en-US" dirty="0">
                <a:latin typeface="Times New Roman" pitchFamily="18" charset="0"/>
                <a:cs typeface="Times New Roman" pitchFamily="18" charset="0"/>
              </a:rPr>
              <a:t>, two of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niger</a:t>
            </a:r>
            <a:r>
              <a:rPr lang="en-US" dirty="0">
                <a:latin typeface="Times New Roman" pitchFamily="18" charset="0"/>
                <a:cs typeface="Times New Roman" pitchFamily="18" charset="0"/>
              </a:rPr>
              <a:t>, and one of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nanus</a:t>
            </a:r>
            <a:r>
              <a:rPr lang="en-US" dirty="0">
                <a:latin typeface="Times New Roman" pitchFamily="18" charset="0"/>
                <a:cs typeface="Times New Roman" pitchFamily="18" charset="0"/>
              </a:rPr>
              <a:t>. Overall, original field studies were conducted between 1996 and 2020, in some savanna sites as well as in rainforest sites, in both perennial </a:t>
            </a:r>
            <a:r>
              <a:rPr lang="en-US" dirty="0" err="1">
                <a:latin typeface="Times New Roman" pitchFamily="18" charset="0"/>
                <a:cs typeface="Times New Roman" pitchFamily="18" charset="0"/>
              </a:rPr>
              <a:t>waterbodies</a:t>
            </a:r>
            <a:r>
              <a:rPr lang="en-US" dirty="0">
                <a:latin typeface="Times New Roman" pitchFamily="18" charset="0"/>
                <a:cs typeface="Times New Roman" pitchFamily="18" charset="0"/>
              </a:rPr>
              <a:t> (rivers, streams, lakes) and in temporary ponds. </a:t>
            </a:r>
            <a:endParaRPr lang="it-IT" dirty="0">
              <a:latin typeface="Times New Roman" pitchFamily="18" charset="0"/>
              <a:cs typeface="Times New Roman" pitchFamily="18" charset="0"/>
            </a:endParaRPr>
          </a:p>
        </p:txBody>
      </p:sp>
      <p:pic>
        <p:nvPicPr>
          <p:cNvPr id="8" name="Immagine 7" descr="Pelusios_map.jpeg"/>
          <p:cNvPicPr>
            <a:picLocks noChangeAspect="1"/>
          </p:cNvPicPr>
          <p:nvPr/>
        </p:nvPicPr>
        <p:blipFill>
          <a:blip r:embed="rId2" cstate="print"/>
          <a:stretch>
            <a:fillRect/>
          </a:stretch>
        </p:blipFill>
        <p:spPr>
          <a:xfrm>
            <a:off x="1843983" y="2398143"/>
            <a:ext cx="7170615" cy="4392000"/>
          </a:xfrm>
          <a:prstGeom prst="rect">
            <a:avLst/>
          </a:prstGeom>
        </p:spPr>
      </p:pic>
      <p:sp>
        <p:nvSpPr>
          <p:cNvPr id="9" name="Rettangolo 8"/>
          <p:cNvSpPr/>
          <p:nvPr/>
        </p:nvSpPr>
        <p:spPr>
          <a:xfrm>
            <a:off x="241531" y="2865132"/>
            <a:ext cx="1544137" cy="3816429"/>
          </a:xfrm>
          <a:prstGeom prst="rect">
            <a:avLst/>
          </a:prstGeom>
        </p:spPr>
        <p:txBody>
          <a:bodyPr wrap="square">
            <a:spAutoFit/>
          </a:bodyPr>
          <a:lstStyle/>
          <a:p>
            <a:r>
              <a:rPr lang="en-US" sz="1400" b="1" dirty="0">
                <a:latin typeface="Times New Roman" pitchFamily="18" charset="0"/>
                <a:cs typeface="Times New Roman" pitchFamily="18" charset="0"/>
              </a:rPr>
              <a:t>Study areas</a:t>
            </a:r>
          </a:p>
          <a:p>
            <a:endParaRPr lang="en-US" sz="1400" b="1" dirty="0">
              <a:latin typeface="Times New Roman" pitchFamily="18" charset="0"/>
              <a:cs typeface="Times New Roman" pitchFamily="18" charset="0"/>
            </a:endParaRPr>
          </a:p>
          <a:p>
            <a:pPr algn="just"/>
            <a:r>
              <a:rPr lang="en-US" sz="1400" b="1" dirty="0">
                <a:latin typeface="Times New Roman" pitchFamily="18" charset="0"/>
                <a:cs typeface="Times New Roman" pitchFamily="18" charset="0"/>
              </a:rPr>
              <a:t>Map of Africa showing the location of the sites where the diet of </a:t>
            </a:r>
            <a:r>
              <a:rPr lang="en-US" sz="1400" b="1" i="1" dirty="0" err="1">
                <a:latin typeface="Times New Roman" pitchFamily="18" charset="0"/>
                <a:cs typeface="Times New Roman" pitchFamily="18" charset="0"/>
              </a:rPr>
              <a:t>Pelusios</a:t>
            </a:r>
            <a:r>
              <a:rPr lang="en-US" sz="1400" b="1" i="1" dirty="0">
                <a:latin typeface="Times New Roman" pitchFamily="18" charset="0"/>
                <a:cs typeface="Times New Roman" pitchFamily="18" charset="0"/>
              </a:rPr>
              <a:t> </a:t>
            </a:r>
            <a:r>
              <a:rPr lang="en-US" sz="1400" b="1" dirty="0">
                <a:latin typeface="Times New Roman" pitchFamily="18" charset="0"/>
                <a:cs typeface="Times New Roman" pitchFamily="18" charset="0"/>
              </a:rPr>
              <a:t>spp. was studied. Land use categories are also shown in the maps. Localities for both literature and original data are pooled in this map</a:t>
            </a:r>
            <a:r>
              <a:rPr lang="en-US" sz="1400" dirty="0">
                <a:latin typeface="Times New Roman" pitchFamily="18" charset="0"/>
                <a:cs typeface="Times New Roman" pitchFamily="18" charset="0"/>
              </a:rPr>
              <a:t>.</a:t>
            </a:r>
            <a:endParaRPr lang="it-IT"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3695" y="4938995"/>
            <a:ext cx="8566029" cy="1754326"/>
          </a:xfrm>
          <a:prstGeom prst="rect">
            <a:avLst/>
          </a:prstGeom>
        </p:spPr>
        <p:txBody>
          <a:bodyPr wrap="square">
            <a:spAutoFit/>
          </a:bodyPr>
          <a:lstStyle/>
          <a:p>
            <a:pPr algn="just"/>
            <a:r>
              <a:rPr lang="en-US" dirty="0">
                <a:latin typeface="Times New Roman" pitchFamily="18" charset="0"/>
                <a:cs typeface="Times New Roman" pitchFamily="18" charset="0"/>
              </a:rPr>
              <a:t>Diet composition of each population was described as the percentage of stomachs containing a given food item and not on the basis of the total number of items of each food category in stomachs. This was necessary because it is often impossible to count the number of items from feces analysis. We evaluated whether our sampling effort captured the true food items richness and diversity within each study population by building a rarefaction curve for food type discoveries at each site</a:t>
            </a:r>
            <a:endParaRPr lang="it-IT" dirty="0">
              <a:latin typeface="Times New Roman" pitchFamily="18" charset="0"/>
              <a:cs typeface="Times New Roman" pitchFamily="18" charset="0"/>
            </a:endParaRPr>
          </a:p>
        </p:txBody>
      </p:sp>
      <p:sp>
        <p:nvSpPr>
          <p:cNvPr id="5" name="Rettangolo 4"/>
          <p:cNvSpPr/>
          <p:nvPr/>
        </p:nvSpPr>
        <p:spPr>
          <a:xfrm>
            <a:off x="2329135" y="356887"/>
            <a:ext cx="4451230" cy="4524315"/>
          </a:xfrm>
          <a:prstGeom prst="rect">
            <a:avLst/>
          </a:prstGeom>
        </p:spPr>
        <p:txBody>
          <a:bodyPr wrap="square">
            <a:spAutoFit/>
          </a:bodyPr>
          <a:lstStyle/>
          <a:p>
            <a:pPr algn="just"/>
            <a:r>
              <a:rPr lang="en-US" dirty="0">
                <a:latin typeface="Times New Roman" panose="02020603050405020304" pitchFamily="18" charset="0"/>
                <a:cs typeface="Times New Roman" pitchFamily="18" charset="0"/>
              </a:rPr>
              <a:t>All captured turtles were sexed by examining their plastron and caudal shape, measured for curved carapace length, curved carapace width, plastron length and plastron width, and permanently individually marked by unique sequences of notches filed into the marginal </a:t>
            </a:r>
            <a:r>
              <a:rPr lang="en-US" dirty="0" err="1">
                <a:latin typeface="Times New Roman" panose="02020603050405020304" pitchFamily="18" charset="0"/>
                <a:cs typeface="Times New Roman" pitchFamily="18" charset="0"/>
              </a:rPr>
              <a:t>scutes</a:t>
            </a:r>
            <a:r>
              <a:rPr lang="en-US" dirty="0">
                <a:latin typeface="Times New Roman" panose="02020603050405020304" pitchFamily="18" charset="0"/>
                <a:cs typeface="Times New Roman" pitchFamily="18" charset="0"/>
              </a:rPr>
              <a:t>. The dietary study is based on both stomach analysis of a few dead specimens (offered in bush-meat markets), stomach-flushing and fecal pellet analysis of living specimens (specimens were singly kept into plastic boxes until defecation occurred). No specimen was killed or injured by the researchers. Feces were separately placed into alcohol for later dissection and examination under binocular microscope. </a:t>
            </a:r>
            <a:endParaRPr lang="it-IT" dirty="0">
              <a:latin typeface="Times New Roman" panose="02020603050405020304" pitchFamily="18" charset="0"/>
              <a:cs typeface="Times New Roman" pitchFamily="18" charset="0"/>
            </a:endParaRPr>
          </a:p>
        </p:txBody>
      </p:sp>
      <p:pic>
        <p:nvPicPr>
          <p:cNvPr id="3" name="Picture 2">
            <a:extLst>
              <a:ext uri="{FF2B5EF4-FFF2-40B4-BE49-F238E27FC236}">
                <a16:creationId xmlns:a16="http://schemas.microsoft.com/office/drawing/2014/main" xmlns="" id="{53CBEDE3-5DF4-493B-BB5F-703AF3ECC08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08" y="503536"/>
            <a:ext cx="2183082" cy="1440000"/>
          </a:xfrm>
          <a:prstGeom prst="rect">
            <a:avLst/>
          </a:prstGeom>
        </p:spPr>
      </p:pic>
      <p:pic>
        <p:nvPicPr>
          <p:cNvPr id="8" name="Picture 7">
            <a:extLst>
              <a:ext uri="{FF2B5EF4-FFF2-40B4-BE49-F238E27FC236}">
                <a16:creationId xmlns:a16="http://schemas.microsoft.com/office/drawing/2014/main" xmlns="" id="{BEA1EA47-46CE-42C6-B247-D9466C2970B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755" y="2429110"/>
            <a:ext cx="2096083" cy="1440000"/>
          </a:xfrm>
          <a:prstGeom prst="rect">
            <a:avLst/>
          </a:prstGeom>
        </p:spPr>
      </p:pic>
      <p:pic>
        <p:nvPicPr>
          <p:cNvPr id="10" name="Picture 9">
            <a:extLst>
              <a:ext uri="{FF2B5EF4-FFF2-40B4-BE49-F238E27FC236}">
                <a16:creationId xmlns:a16="http://schemas.microsoft.com/office/drawing/2014/main" xmlns="" id="{1FAB2224-B544-42C0-A596-98C2326191A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0747" y="503536"/>
            <a:ext cx="2241875" cy="1440000"/>
          </a:xfrm>
          <a:prstGeom prst="rect">
            <a:avLst/>
          </a:prstGeom>
        </p:spPr>
      </p:pic>
      <p:pic>
        <p:nvPicPr>
          <p:cNvPr id="12" name="Picture 11">
            <a:extLst>
              <a:ext uri="{FF2B5EF4-FFF2-40B4-BE49-F238E27FC236}">
                <a16:creationId xmlns:a16="http://schemas.microsoft.com/office/drawing/2014/main" xmlns="" id="{CE40452B-6E35-4FF6-AB2F-031DDE75D5F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72236" y="2429110"/>
            <a:ext cx="2304000" cy="1440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609600" y="185492"/>
            <a:ext cx="8153400" cy="461665"/>
          </a:xfrm>
          <a:prstGeom prst="rect">
            <a:avLst/>
          </a:prstGeom>
          <a:noFill/>
        </p:spPr>
        <p:txBody>
          <a:bodyPr wrap="square" rtlCol="0">
            <a:spAutoFit/>
          </a:bodyPr>
          <a:lstStyle/>
          <a:p>
            <a:r>
              <a:rPr lang="fr-FR" sz="2400" b="1" dirty="0">
                <a:latin typeface="Times New Roman" pitchFamily="18" charset="0"/>
                <a:cs typeface="Times New Roman" pitchFamily="18" charset="0"/>
              </a:rPr>
              <a:t>The </a:t>
            </a:r>
            <a:r>
              <a:rPr lang="fr-FR" sz="2400" b="1" dirty="0" err="1">
                <a:latin typeface="Times New Roman" pitchFamily="18" charset="0"/>
                <a:cs typeface="Times New Roman" pitchFamily="18" charset="0"/>
              </a:rPr>
              <a:t>study</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species</a:t>
            </a:r>
            <a:endParaRPr lang="fr-FR" sz="2400" b="1" dirty="0">
              <a:latin typeface="Times New Roman" pitchFamily="18" charset="0"/>
              <a:cs typeface="Times New Roman" pitchFamily="18" charset="0"/>
            </a:endParaRPr>
          </a:p>
        </p:txBody>
      </p:sp>
      <p:pic>
        <p:nvPicPr>
          <p:cNvPr id="7" name="Immagine 6" descr="Figure 1.jpg"/>
          <p:cNvPicPr>
            <a:picLocks noChangeAspect="1"/>
          </p:cNvPicPr>
          <p:nvPr/>
        </p:nvPicPr>
        <p:blipFill>
          <a:blip r:embed="rId2" cstate="print"/>
          <a:stretch>
            <a:fillRect/>
          </a:stretch>
        </p:blipFill>
        <p:spPr>
          <a:xfrm>
            <a:off x="612475" y="786270"/>
            <a:ext cx="7599872" cy="59213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2751"/>
            <a:ext cx="3772620" cy="461665"/>
          </a:xfrm>
          <a:prstGeom prst="rect">
            <a:avLst/>
          </a:prstGeom>
          <a:noFill/>
        </p:spPr>
        <p:txBody>
          <a:bodyPr wrap="square" rtlCol="0">
            <a:spAutoFit/>
          </a:bodyPr>
          <a:lstStyle/>
          <a:p>
            <a:r>
              <a:rPr lang="fr-FR" sz="2400" b="1" dirty="0">
                <a:latin typeface="Times New Roman" pitchFamily="18" charset="0"/>
                <a:cs typeface="Times New Roman"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sp>
        <p:nvSpPr>
          <p:cNvPr id="8" name="CasellaDiTesto 7"/>
          <p:cNvSpPr txBox="1"/>
          <p:nvPr/>
        </p:nvSpPr>
        <p:spPr>
          <a:xfrm>
            <a:off x="0" y="759683"/>
            <a:ext cx="9024670" cy="1200329"/>
          </a:xfrm>
          <a:prstGeom prst="rect">
            <a:avLst/>
          </a:prstGeom>
          <a:noFill/>
        </p:spPr>
        <p:txBody>
          <a:bodyPr wrap="square" rtlCol="0">
            <a:spAutoFit/>
          </a:bodyPr>
          <a:lstStyle/>
          <a:p>
            <a:r>
              <a:rPr lang="en-US" dirty="0">
                <a:latin typeface="Times New Roman" pitchFamily="18" charset="0"/>
                <a:cs typeface="Times New Roman" pitchFamily="18" charset="0"/>
              </a:rPr>
              <a:t>Overall, diet data on 1260 </a:t>
            </a:r>
            <a:r>
              <a:rPr lang="en-US" i="1" dirty="0" err="1">
                <a:latin typeface="Times New Roman" pitchFamily="18" charset="0"/>
                <a:cs typeface="Times New Roman" pitchFamily="18" charset="0"/>
              </a:rPr>
              <a:t>Pelusios</a:t>
            </a:r>
            <a:r>
              <a:rPr lang="en-US" i="1" dirty="0">
                <a:latin typeface="Times New Roman" pitchFamily="18" charset="0"/>
                <a:cs typeface="Times New Roman" pitchFamily="18" charset="0"/>
              </a:rPr>
              <a:t> individuals</a:t>
            </a:r>
            <a:r>
              <a:rPr lang="en-US" dirty="0">
                <a:latin typeface="Times New Roman" pitchFamily="18" charset="0"/>
                <a:cs typeface="Times New Roman" pitchFamily="18" charset="0"/>
              </a:rPr>
              <a:t> were collected: 668 were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castaneus</a:t>
            </a:r>
            <a:r>
              <a:rPr lang="en-US" dirty="0">
                <a:latin typeface="Times New Roman" pitchFamily="18" charset="0"/>
                <a:cs typeface="Times New Roman" pitchFamily="18" charset="0"/>
              </a:rPr>
              <a:t>, 310 were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niger</a:t>
            </a:r>
            <a:r>
              <a:rPr lang="en-US" dirty="0">
                <a:latin typeface="Times New Roman" pitchFamily="18" charset="0"/>
                <a:cs typeface="Times New Roman" pitchFamily="18" charset="0"/>
              </a:rPr>
              <a:t>, 213 were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adansonii</a:t>
            </a:r>
            <a:r>
              <a:rPr lang="en-US" dirty="0">
                <a:latin typeface="Times New Roman" pitchFamily="18" charset="0"/>
                <a:cs typeface="Times New Roman" pitchFamily="18" charset="0"/>
              </a:rPr>
              <a:t>, and 69 were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nanus</a:t>
            </a:r>
            <a:r>
              <a:rPr lang="en-US" dirty="0">
                <a:latin typeface="Times New Roman" pitchFamily="18" charset="0"/>
                <a:cs typeface="Times New Roman" pitchFamily="18" charset="0"/>
              </a:rPr>
              <a:t>. 705 turtle individuals were captured in Nigeria, 56 in Benin, 217 in Togo, 213 in South Sudan and 69 in Zambia. The synopsis of the diet composition by species and by country/study area is given in Table 1. </a:t>
            </a:r>
            <a:endParaRPr lang="it-IT" dirty="0">
              <a:latin typeface="Times New Roman" pitchFamily="18" charset="0"/>
              <a:cs typeface="Times New Roman" pitchFamily="18" charset="0"/>
            </a:endParaRPr>
          </a:p>
        </p:txBody>
      </p:sp>
      <p:sp>
        <p:nvSpPr>
          <p:cNvPr id="10" name="CasellaDiTesto 9"/>
          <p:cNvSpPr txBox="1"/>
          <p:nvPr/>
        </p:nvSpPr>
        <p:spPr>
          <a:xfrm>
            <a:off x="76200" y="6085084"/>
            <a:ext cx="5650302" cy="307777"/>
          </a:xfrm>
          <a:prstGeom prst="rect">
            <a:avLst/>
          </a:prstGeom>
          <a:noFill/>
        </p:spPr>
        <p:txBody>
          <a:bodyPr wrap="square" rtlCol="0">
            <a:spAutoFit/>
          </a:bodyPr>
          <a:lstStyle/>
          <a:p>
            <a:r>
              <a:rPr lang="it-IT" sz="1400" b="1" i="1" dirty="0" err="1">
                <a:latin typeface="Times New Roman" pitchFamily="18" charset="0"/>
                <a:cs typeface="Times New Roman" pitchFamily="18" charset="0"/>
              </a:rPr>
              <a:t>Table</a:t>
            </a:r>
            <a:r>
              <a:rPr lang="it-IT" sz="1400" b="1" i="1" dirty="0">
                <a:latin typeface="Times New Roman" pitchFamily="18" charset="0"/>
                <a:cs typeface="Times New Roman" pitchFamily="18" charset="0"/>
              </a:rPr>
              <a:t> 1. </a:t>
            </a:r>
            <a:r>
              <a:rPr lang="it-IT" sz="1400" b="1" i="1" dirty="0" err="1">
                <a:latin typeface="Times New Roman" pitchFamily="18" charset="0"/>
                <a:cs typeface="Times New Roman" pitchFamily="18" charset="0"/>
              </a:rPr>
              <a:t>Synopsis</a:t>
            </a:r>
            <a:r>
              <a:rPr lang="it-IT" sz="1400" b="1" i="1" dirty="0">
                <a:latin typeface="Times New Roman" pitchFamily="18" charset="0"/>
                <a:cs typeface="Times New Roman" pitchFamily="18" charset="0"/>
              </a:rPr>
              <a:t> </a:t>
            </a:r>
            <a:r>
              <a:rPr lang="it-IT" sz="1400" b="1" i="1" dirty="0" err="1">
                <a:latin typeface="Times New Roman" pitchFamily="18" charset="0"/>
                <a:cs typeface="Times New Roman" pitchFamily="18" charset="0"/>
              </a:rPr>
              <a:t>of</a:t>
            </a:r>
            <a:r>
              <a:rPr lang="it-IT" sz="1400" b="1" i="1" dirty="0">
                <a:latin typeface="Times New Roman" pitchFamily="18" charset="0"/>
                <a:cs typeface="Times New Roman" pitchFamily="18" charset="0"/>
              </a:rPr>
              <a:t> the </a:t>
            </a:r>
            <a:r>
              <a:rPr lang="it-IT" sz="1400" b="1" i="1" dirty="0" err="1">
                <a:latin typeface="Times New Roman" pitchFamily="18" charset="0"/>
                <a:cs typeface="Times New Roman" pitchFamily="18" charset="0"/>
              </a:rPr>
              <a:t>diet</a:t>
            </a:r>
            <a:r>
              <a:rPr lang="it-IT" sz="1400" b="1" i="1" dirty="0">
                <a:latin typeface="Times New Roman" pitchFamily="18" charset="0"/>
                <a:cs typeface="Times New Roman" pitchFamily="18" charset="0"/>
              </a:rPr>
              <a:t> </a:t>
            </a:r>
            <a:r>
              <a:rPr lang="it-IT" sz="1400" b="1" i="1" dirty="0" err="1">
                <a:latin typeface="Times New Roman" pitchFamily="18" charset="0"/>
                <a:cs typeface="Times New Roman" pitchFamily="18" charset="0"/>
              </a:rPr>
              <a:t>composition</a:t>
            </a:r>
            <a:r>
              <a:rPr lang="it-IT" sz="1400" b="1" i="1" dirty="0">
                <a:latin typeface="Times New Roman" pitchFamily="18" charset="0"/>
                <a:cs typeface="Times New Roman" pitchFamily="18" charset="0"/>
              </a:rPr>
              <a:t> </a:t>
            </a:r>
            <a:r>
              <a:rPr lang="it-IT" sz="1400" b="1" i="1" dirty="0" err="1">
                <a:latin typeface="Times New Roman" pitchFamily="18" charset="0"/>
                <a:cs typeface="Times New Roman" pitchFamily="18" charset="0"/>
              </a:rPr>
              <a:t>of</a:t>
            </a:r>
            <a:r>
              <a:rPr lang="it-IT" sz="1400" b="1" i="1" dirty="0">
                <a:latin typeface="Times New Roman" pitchFamily="18" charset="0"/>
                <a:cs typeface="Times New Roman" pitchFamily="18" charset="0"/>
              </a:rPr>
              <a:t> </a:t>
            </a:r>
            <a:r>
              <a:rPr lang="it-IT" sz="1400" b="1" i="1" dirty="0" err="1">
                <a:latin typeface="Times New Roman" pitchFamily="18" charset="0"/>
                <a:cs typeface="Times New Roman" pitchFamily="18" charset="0"/>
              </a:rPr>
              <a:t>turtles</a:t>
            </a:r>
            <a:endParaRPr lang="it-IT" sz="1400" b="1"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2120900"/>
            <a:ext cx="9120425" cy="3865563"/>
          </a:xfrm>
          <a:prstGeom prst="rect">
            <a:avLst/>
          </a:prstGeom>
          <a:noFill/>
          <a:ln w="9525">
            <a:noFill/>
            <a:miter lim="800000"/>
            <a:headEnd/>
            <a:tailEnd/>
          </a:ln>
          <a:effectLst/>
        </p:spPr>
      </p:pic>
    </p:spTree>
    <p:extLst>
      <p:ext uri="{BB962C8B-B14F-4D97-AF65-F5344CB8AC3E}">
        <p14:creationId xmlns:p14="http://schemas.microsoft.com/office/powerpoint/2010/main" xmlns="" val="885618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7734" y="470668"/>
            <a:ext cx="3139623" cy="2585323"/>
          </a:xfrm>
          <a:prstGeom prst="rect">
            <a:avLst/>
          </a:prstGeom>
          <a:noFill/>
        </p:spPr>
        <p:txBody>
          <a:bodyPr wrap="square" rtlCol="0">
            <a:spAutoFit/>
          </a:bodyPr>
          <a:lstStyle/>
          <a:p>
            <a:pPr algn="just"/>
            <a:r>
              <a:rPr lang="en-US" dirty="0">
                <a:latin typeface="Times New Roman" pitchFamily="18" charset="0"/>
                <a:cs typeface="Times New Roman" pitchFamily="18" charset="0"/>
              </a:rPr>
              <a:t>Saturation curves revealed that the diet composition of all the surveyed populations was adequately assessed (Graphic 1), and the diversity profiles indicated that all the populations were relatively similar in terms of overall dietary diversity (Graphic 2).</a:t>
            </a:r>
            <a:endParaRPr lang="it-IT" dirty="0">
              <a:latin typeface="Times New Roman" pitchFamily="18" charset="0"/>
              <a:cs typeface="Times New Roman" pitchFamily="18" charset="0"/>
            </a:endParaRPr>
          </a:p>
        </p:txBody>
      </p:sp>
      <p:pic>
        <p:nvPicPr>
          <p:cNvPr id="5" name="Immagine 4" descr="individual rarefaction comparison.png"/>
          <p:cNvPicPr>
            <a:picLocks noChangeAspect="1"/>
          </p:cNvPicPr>
          <p:nvPr/>
        </p:nvPicPr>
        <p:blipFill>
          <a:blip r:embed="rId2" cstate="print"/>
          <a:stretch>
            <a:fillRect/>
          </a:stretch>
        </p:blipFill>
        <p:spPr>
          <a:xfrm>
            <a:off x="3215636" y="-156801"/>
            <a:ext cx="4963405" cy="3240000"/>
          </a:xfrm>
          <a:prstGeom prst="rect">
            <a:avLst/>
          </a:prstGeom>
        </p:spPr>
      </p:pic>
      <p:pic>
        <p:nvPicPr>
          <p:cNvPr id="7" name="Immagine 6" descr="diversity profiles.jpg"/>
          <p:cNvPicPr>
            <a:picLocks noChangeAspect="1"/>
          </p:cNvPicPr>
          <p:nvPr/>
        </p:nvPicPr>
        <p:blipFill>
          <a:blip r:embed="rId3" cstate="print"/>
          <a:stretch>
            <a:fillRect/>
          </a:stretch>
        </p:blipFill>
        <p:spPr>
          <a:xfrm>
            <a:off x="3410560" y="3336235"/>
            <a:ext cx="4573558" cy="2844000"/>
          </a:xfrm>
          <a:prstGeom prst="rect">
            <a:avLst/>
          </a:prstGeom>
        </p:spPr>
      </p:pic>
      <p:sp>
        <p:nvSpPr>
          <p:cNvPr id="9" name="CasellaDiTesto 8"/>
          <p:cNvSpPr txBox="1"/>
          <p:nvPr/>
        </p:nvSpPr>
        <p:spPr>
          <a:xfrm>
            <a:off x="67734" y="3429000"/>
            <a:ext cx="3145514" cy="3139321"/>
          </a:xfrm>
          <a:prstGeom prst="rect">
            <a:avLst/>
          </a:prstGeom>
          <a:noFill/>
        </p:spPr>
        <p:txBody>
          <a:bodyPr wrap="square" rtlCol="0">
            <a:spAutoFit/>
          </a:bodyPr>
          <a:lstStyle/>
          <a:p>
            <a:pPr algn="just"/>
            <a:r>
              <a:rPr lang="en-US" i="1" dirty="0" err="1">
                <a:latin typeface="Times New Roman" pitchFamily="18" charset="0"/>
                <a:cs typeface="Times New Roman" pitchFamily="18" charset="0"/>
              </a:rPr>
              <a:t>Pelusios</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niger</a:t>
            </a:r>
            <a:r>
              <a:rPr lang="en-US" dirty="0">
                <a:latin typeface="Times New Roman" pitchFamily="18" charset="0"/>
                <a:cs typeface="Times New Roman" pitchFamily="18" charset="0"/>
              </a:rPr>
              <a:t> fed on larger sized prey types (including terrestrial vertebrates) than the other species, but this was an effect of its much larger body size. On the other hand,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nanus</a:t>
            </a:r>
            <a:r>
              <a:rPr lang="en-US" dirty="0">
                <a:latin typeface="Times New Roman" pitchFamily="18" charset="0"/>
                <a:cs typeface="Times New Roman" pitchFamily="18" charset="0"/>
              </a:rPr>
              <a:t> (the smallest species in the group) fed mainly upon invertebrates, and was the only species that had no fish remains in stomachs or </a:t>
            </a:r>
            <a:r>
              <a:rPr lang="en-US" dirty="0" err="1">
                <a:latin typeface="Times New Roman" pitchFamily="18" charset="0"/>
                <a:cs typeface="Times New Roman" pitchFamily="18" charset="0"/>
              </a:rPr>
              <a:t>faeces</a:t>
            </a:r>
            <a:endParaRPr lang="it-IT" dirty="0">
              <a:latin typeface="Times New Roman" pitchFamily="18" charset="0"/>
              <a:cs typeface="Times New Roman" pitchFamily="18" charset="0"/>
            </a:endParaRPr>
          </a:p>
        </p:txBody>
      </p:sp>
      <p:sp>
        <p:nvSpPr>
          <p:cNvPr id="10" name="CasellaDiTesto 9"/>
          <p:cNvSpPr txBox="1"/>
          <p:nvPr/>
        </p:nvSpPr>
        <p:spPr>
          <a:xfrm>
            <a:off x="3505200" y="2567226"/>
            <a:ext cx="5571066" cy="861774"/>
          </a:xfrm>
          <a:prstGeom prst="rect">
            <a:avLst/>
          </a:prstGeom>
          <a:noFill/>
        </p:spPr>
        <p:txBody>
          <a:bodyPr wrap="square" lIns="0" tIns="0" rIns="0" bIns="0" rtlCol="0">
            <a:spAutoFit/>
          </a:bodyPr>
          <a:lstStyle/>
          <a:p>
            <a:pPr algn="just"/>
            <a:r>
              <a:rPr lang="en-US" sz="1400" b="1" dirty="0">
                <a:latin typeface="Times New Roman" pitchFamily="18" charset="0"/>
                <a:cs typeface="Times New Roman" pitchFamily="18" charset="0"/>
              </a:rPr>
              <a:t>Graphic 1. Saturation curves for the diet of the various populations of </a:t>
            </a:r>
            <a:r>
              <a:rPr lang="en-US" sz="1400" b="1" i="1" dirty="0" err="1">
                <a:latin typeface="Times New Roman" pitchFamily="18" charset="0"/>
                <a:cs typeface="Times New Roman" pitchFamily="18" charset="0"/>
              </a:rPr>
              <a:t>Pelusios</a:t>
            </a:r>
            <a:r>
              <a:rPr lang="en-US" sz="1400" b="1" dirty="0">
                <a:latin typeface="Times New Roman" pitchFamily="18" charset="0"/>
                <a:cs typeface="Times New Roman" pitchFamily="18" charset="0"/>
              </a:rPr>
              <a:t> spp. analyzed in this paper. NIG = </a:t>
            </a:r>
            <a:r>
              <a:rPr lang="en-US" sz="1400" b="1" i="1" dirty="0">
                <a:latin typeface="Times New Roman" pitchFamily="18" charset="0"/>
                <a:cs typeface="Times New Roman" pitchFamily="18" charset="0"/>
              </a:rPr>
              <a:t>P. </a:t>
            </a:r>
            <a:r>
              <a:rPr lang="en-US" sz="1400" b="1" i="1" dirty="0" err="1">
                <a:latin typeface="Times New Roman" pitchFamily="18" charset="0"/>
                <a:cs typeface="Times New Roman" pitchFamily="18" charset="0"/>
              </a:rPr>
              <a:t>niger</a:t>
            </a:r>
            <a:r>
              <a:rPr lang="en-US" sz="1400" b="1" dirty="0">
                <a:latin typeface="Times New Roman" pitchFamily="18" charset="0"/>
                <a:cs typeface="Times New Roman" pitchFamily="18" charset="0"/>
              </a:rPr>
              <a:t>; CAS = </a:t>
            </a:r>
            <a:r>
              <a:rPr lang="en-US" sz="1400" b="1" i="1" dirty="0">
                <a:latin typeface="Times New Roman" pitchFamily="18" charset="0"/>
                <a:cs typeface="Times New Roman" pitchFamily="18" charset="0"/>
              </a:rPr>
              <a:t>P. </a:t>
            </a:r>
            <a:r>
              <a:rPr lang="en-US" sz="1400" b="1" i="1" dirty="0" err="1">
                <a:latin typeface="Times New Roman" pitchFamily="18" charset="0"/>
                <a:cs typeface="Times New Roman" pitchFamily="18" charset="0"/>
              </a:rPr>
              <a:t>castaneus</a:t>
            </a:r>
            <a:r>
              <a:rPr lang="en-US" sz="1400" b="1" dirty="0">
                <a:latin typeface="Times New Roman" pitchFamily="18" charset="0"/>
                <a:cs typeface="Times New Roman" pitchFamily="18" charset="0"/>
              </a:rPr>
              <a:t>; ADA = </a:t>
            </a:r>
            <a:r>
              <a:rPr lang="en-US" sz="1400" b="1" i="1" dirty="0">
                <a:latin typeface="Times New Roman" pitchFamily="18" charset="0"/>
                <a:cs typeface="Times New Roman" pitchFamily="18" charset="0"/>
              </a:rPr>
              <a:t>P. </a:t>
            </a:r>
            <a:r>
              <a:rPr lang="en-US" sz="1400" b="1" i="1" dirty="0" err="1">
                <a:latin typeface="Times New Roman" pitchFamily="18" charset="0"/>
                <a:cs typeface="Times New Roman" pitchFamily="18" charset="0"/>
              </a:rPr>
              <a:t>adansonii</a:t>
            </a:r>
            <a:r>
              <a:rPr lang="en-US" sz="1400" b="1" dirty="0">
                <a:latin typeface="Times New Roman" pitchFamily="18" charset="0"/>
                <a:cs typeface="Times New Roman" pitchFamily="18" charset="0"/>
              </a:rPr>
              <a:t>; NAN = </a:t>
            </a:r>
            <a:r>
              <a:rPr lang="en-US" sz="1400" b="1" i="1" dirty="0">
                <a:latin typeface="Times New Roman" pitchFamily="18" charset="0"/>
                <a:cs typeface="Times New Roman" pitchFamily="18" charset="0"/>
              </a:rPr>
              <a:t>P. </a:t>
            </a:r>
            <a:r>
              <a:rPr lang="en-US" sz="1400" b="1" i="1" dirty="0" err="1">
                <a:latin typeface="Times New Roman" pitchFamily="18" charset="0"/>
                <a:cs typeface="Times New Roman" pitchFamily="18" charset="0"/>
              </a:rPr>
              <a:t>nanus</a:t>
            </a:r>
            <a:r>
              <a:rPr lang="en-US" sz="1400" b="1" dirty="0">
                <a:latin typeface="Times New Roman" pitchFamily="18" charset="0"/>
                <a:cs typeface="Times New Roman" pitchFamily="18" charset="0"/>
              </a:rPr>
              <a:t>. The numbers represent distinct populations within each species</a:t>
            </a:r>
            <a:endParaRPr lang="it-IT" sz="1400" b="1" dirty="0">
              <a:latin typeface="Times New Roman" pitchFamily="18" charset="0"/>
              <a:cs typeface="Times New Roman" pitchFamily="18" charset="0"/>
            </a:endParaRPr>
          </a:p>
        </p:txBody>
      </p:sp>
      <p:sp>
        <p:nvSpPr>
          <p:cNvPr id="11" name="CasellaDiTesto 10"/>
          <p:cNvSpPr txBox="1"/>
          <p:nvPr/>
        </p:nvSpPr>
        <p:spPr>
          <a:xfrm>
            <a:off x="3505201" y="5977397"/>
            <a:ext cx="5571066" cy="861774"/>
          </a:xfrm>
          <a:prstGeom prst="rect">
            <a:avLst/>
          </a:prstGeom>
          <a:noFill/>
        </p:spPr>
        <p:txBody>
          <a:bodyPr wrap="square" lIns="0" tIns="0" rIns="0" bIns="0" rtlCol="0">
            <a:spAutoFit/>
          </a:bodyPr>
          <a:lstStyle>
            <a:defPPr>
              <a:defRPr lang="en-US"/>
            </a:defPPr>
            <a:lvl1pPr>
              <a:defRPr sz="1400" b="1">
                <a:latin typeface="Times New Roman" pitchFamily="18" charset="0"/>
                <a:cs typeface="Times New Roman" pitchFamily="18" charset="0"/>
              </a:defRPr>
            </a:lvl1pPr>
          </a:lstStyle>
          <a:p>
            <a:pPr algn="just"/>
            <a:r>
              <a:rPr lang="en-US" dirty="0"/>
              <a:t>Graphic 2. Diversity profiles for the diet of the various populations of </a:t>
            </a:r>
            <a:r>
              <a:rPr lang="en-US" dirty="0" err="1"/>
              <a:t>Pelusios</a:t>
            </a:r>
            <a:r>
              <a:rPr lang="en-US" dirty="0"/>
              <a:t> spp. analyzed in this paper. NIG = P. </a:t>
            </a:r>
            <a:r>
              <a:rPr lang="en-US" dirty="0" err="1"/>
              <a:t>niger</a:t>
            </a:r>
            <a:r>
              <a:rPr lang="en-US" dirty="0"/>
              <a:t>; CAS = P. </a:t>
            </a:r>
            <a:r>
              <a:rPr lang="en-US" dirty="0" err="1"/>
              <a:t>castaneus</a:t>
            </a:r>
            <a:r>
              <a:rPr lang="en-US" dirty="0"/>
              <a:t>; ADA = P. </a:t>
            </a:r>
            <a:r>
              <a:rPr lang="en-US" dirty="0" err="1"/>
              <a:t>adansonii</a:t>
            </a:r>
            <a:r>
              <a:rPr lang="en-US" dirty="0"/>
              <a:t>; NAN = P. nanus. The numbers represent distinct populations within each species</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05611" y="335845"/>
            <a:ext cx="2906291" cy="6186309"/>
          </a:xfrm>
          <a:prstGeom prst="rect">
            <a:avLst/>
          </a:prstGeom>
        </p:spPr>
        <p:txBody>
          <a:bodyPr wrap="square" lIns="0" tIns="0" rIns="0" bIns="0">
            <a:spAutoFit/>
          </a:bodyPr>
          <a:lstStyle/>
          <a:p>
            <a:pPr algn="just"/>
            <a:r>
              <a:rPr lang="en-US" dirty="0">
                <a:latin typeface="Times New Roman" pitchFamily="18" charset="0"/>
                <a:cs typeface="Times New Roman" pitchFamily="18" charset="0"/>
              </a:rPr>
              <a:t>More in detail, terrestrial vertebrates were found in three out of four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niger</a:t>
            </a:r>
            <a:r>
              <a:rPr lang="en-US" dirty="0">
                <a:latin typeface="Times New Roman" pitchFamily="18" charset="0"/>
                <a:cs typeface="Times New Roman" pitchFamily="18" charset="0"/>
              </a:rPr>
              <a:t> populations, and in up to 9.9% of the examined individuals within each population, whereas they were never observed in other </a:t>
            </a:r>
            <a:r>
              <a:rPr lang="en-US" i="1" dirty="0" err="1">
                <a:latin typeface="Times New Roman" pitchFamily="18" charset="0"/>
                <a:cs typeface="Times New Roman" pitchFamily="18" charset="0"/>
              </a:rPr>
              <a:t>Pelusios</a:t>
            </a:r>
            <a:r>
              <a:rPr lang="en-US" dirty="0">
                <a:latin typeface="Times New Roman" pitchFamily="18" charset="0"/>
                <a:cs typeface="Times New Roman" pitchFamily="18" charset="0"/>
              </a:rPr>
              <a:t> species apart from one population of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adansonii</a:t>
            </a:r>
            <a:r>
              <a:rPr lang="en-US" dirty="0">
                <a:latin typeface="Times New Roman" pitchFamily="18" charset="0"/>
                <a:cs typeface="Times New Roman" pitchFamily="18" charset="0"/>
              </a:rPr>
              <a:t> (2.6% of the examined individuals). Fish remains, that as reported in the previous slide were never seen in </a:t>
            </a:r>
            <a:r>
              <a:rPr lang="en-US" i="1" dirty="0">
                <a:latin typeface="Times New Roman" pitchFamily="18" charset="0"/>
                <a:cs typeface="Times New Roman" pitchFamily="18" charset="0"/>
              </a:rPr>
              <a:t>P. nanus</a:t>
            </a:r>
            <a:r>
              <a:rPr lang="en-US" dirty="0">
                <a:latin typeface="Times New Roman" pitchFamily="18" charset="0"/>
                <a:cs typeface="Times New Roman" pitchFamily="18" charset="0"/>
              </a:rPr>
              <a:t>, were found in all the other 14 </a:t>
            </a:r>
            <a:r>
              <a:rPr lang="en-US" i="1" dirty="0" err="1">
                <a:latin typeface="Times New Roman" pitchFamily="18" charset="0"/>
                <a:cs typeface="Times New Roman" pitchFamily="18" charset="0"/>
              </a:rPr>
              <a:t>Pelusios</a:t>
            </a:r>
            <a:r>
              <a:rPr lang="en-US" dirty="0">
                <a:latin typeface="Times New Roman" pitchFamily="18" charset="0"/>
                <a:cs typeface="Times New Roman" pitchFamily="18" charset="0"/>
              </a:rPr>
              <a:t> populations, with frequencies of occurrence ranging from 7.4% (in a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castaneus</a:t>
            </a:r>
            <a:r>
              <a:rPr lang="en-US" dirty="0">
                <a:latin typeface="Times New Roman" pitchFamily="18" charset="0"/>
                <a:cs typeface="Times New Roman" pitchFamily="18" charset="0"/>
              </a:rPr>
              <a:t> population from a forest-derived area) to 80.5% (in a </a:t>
            </a:r>
            <a:r>
              <a:rPr lang="en-US" i="1" dirty="0">
                <a:latin typeface="Times New Roman" pitchFamily="18" charset="0"/>
                <a:cs typeface="Times New Roman" pitchFamily="18" charset="0"/>
              </a:rPr>
              <a:t>P. </a:t>
            </a:r>
            <a:r>
              <a:rPr lang="en-US" i="1" dirty="0" err="1">
                <a:latin typeface="Times New Roman" pitchFamily="18" charset="0"/>
                <a:cs typeface="Times New Roman" pitchFamily="18" charset="0"/>
              </a:rPr>
              <a:t>niger</a:t>
            </a:r>
            <a:r>
              <a:rPr lang="en-US" dirty="0">
                <a:latin typeface="Times New Roman" pitchFamily="18" charset="0"/>
                <a:cs typeface="Times New Roman" pitchFamily="18" charset="0"/>
              </a:rPr>
              <a:t> population from a rainforest area in Nigeria).</a:t>
            </a:r>
            <a:endParaRPr lang="it-IT"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31018626-0817-4CD4-A94F-B4E507893332}"/>
              </a:ext>
            </a:extLst>
          </p:cNvPr>
          <p:cNvSpPr txBox="1"/>
          <p:nvPr/>
        </p:nvSpPr>
        <p:spPr>
          <a:xfrm>
            <a:off x="60203" y="4816145"/>
            <a:ext cx="5567978" cy="523220"/>
          </a:xfrm>
          <a:prstGeom prst="rect">
            <a:avLst/>
          </a:prstGeom>
          <a:noFill/>
        </p:spPr>
        <p:txBody>
          <a:bodyPr wrap="square" rtlCol="0">
            <a:spAutoFit/>
          </a:bodyPr>
          <a:lstStyle/>
          <a:p>
            <a:pPr algn="just"/>
            <a:r>
              <a:rPr lang="it-IT" sz="1400" b="1" dirty="0">
                <a:latin typeface="Times New Roman" pitchFamily="18" charset="0"/>
                <a:cs typeface="Times New Roman" pitchFamily="18" charset="0"/>
              </a:rPr>
              <a:t>Habitat features of </a:t>
            </a:r>
            <a:r>
              <a:rPr lang="it-IT" sz="1400" b="1" dirty="0" err="1">
                <a:latin typeface="Times New Roman" pitchFamily="18" charset="0"/>
                <a:cs typeface="Times New Roman" pitchFamily="18" charset="0"/>
              </a:rPr>
              <a:t>Pelusios</a:t>
            </a:r>
            <a:r>
              <a:rPr lang="it-IT" sz="1400" b="1" dirty="0">
                <a:latin typeface="Times New Roman" pitchFamily="18" charset="0"/>
                <a:cs typeface="Times New Roman" pitchFamily="18" charset="0"/>
              </a:rPr>
              <a:t> </a:t>
            </a:r>
            <a:r>
              <a:rPr lang="it-IT" sz="1400" b="1" dirty="0" err="1">
                <a:latin typeface="Times New Roman" pitchFamily="18" charset="0"/>
                <a:cs typeface="Times New Roman" pitchFamily="18" charset="0"/>
              </a:rPr>
              <a:t>species</a:t>
            </a:r>
            <a:r>
              <a:rPr lang="it-IT" sz="1400" b="1" dirty="0">
                <a:latin typeface="Times New Roman" pitchFamily="18" charset="0"/>
                <a:cs typeface="Times New Roman" pitchFamily="18" charset="0"/>
              </a:rPr>
              <a:t> in Africa: (a) (c) P. </a:t>
            </a:r>
            <a:r>
              <a:rPr lang="it-IT" sz="1400" b="1" dirty="0" err="1">
                <a:latin typeface="Times New Roman" pitchFamily="18" charset="0"/>
                <a:cs typeface="Times New Roman" pitchFamily="18" charset="0"/>
              </a:rPr>
              <a:t>adansonii</a:t>
            </a:r>
            <a:r>
              <a:rPr lang="it-IT" sz="1400" b="1" dirty="0">
                <a:latin typeface="Times New Roman" pitchFamily="18" charset="0"/>
                <a:cs typeface="Times New Roman" pitchFamily="18" charset="0"/>
              </a:rPr>
              <a:t> in South Sudan; (b) (d) P. </a:t>
            </a:r>
            <a:r>
              <a:rPr lang="it-IT" sz="1400" b="1" dirty="0" err="1">
                <a:latin typeface="Times New Roman" pitchFamily="18" charset="0"/>
                <a:cs typeface="Times New Roman" pitchFamily="18" charset="0"/>
              </a:rPr>
              <a:t>cupulatta</a:t>
            </a:r>
            <a:r>
              <a:rPr lang="it-IT" sz="1400" b="1" dirty="0">
                <a:latin typeface="Times New Roman" pitchFamily="18" charset="0"/>
                <a:cs typeface="Times New Roman" pitchFamily="18" charset="0"/>
              </a:rPr>
              <a:t> and P. </a:t>
            </a:r>
            <a:r>
              <a:rPr lang="it-IT" sz="1400" b="1" dirty="0" err="1">
                <a:latin typeface="Times New Roman" pitchFamily="18" charset="0"/>
                <a:cs typeface="Times New Roman" pitchFamily="18" charset="0"/>
              </a:rPr>
              <a:t>castaneus</a:t>
            </a:r>
            <a:r>
              <a:rPr lang="it-IT" sz="1400" b="1" dirty="0">
                <a:latin typeface="Times New Roman" pitchFamily="18" charset="0"/>
                <a:cs typeface="Times New Roman" pitchFamily="18" charset="0"/>
              </a:rPr>
              <a:t> in Cote d’</a:t>
            </a:r>
            <a:r>
              <a:rPr lang="it-IT" sz="1400" b="1" dirty="0" err="1">
                <a:latin typeface="Times New Roman" pitchFamily="18" charset="0"/>
                <a:cs typeface="Times New Roman" pitchFamily="18" charset="0"/>
              </a:rPr>
              <a:t>Ivoire</a:t>
            </a:r>
            <a:endParaRPr lang="en-GB" sz="1400" b="1" dirty="0">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xmlns="" id="{B17B0C3F-CCDC-464F-AA1C-2479AFD50326}"/>
              </a:ext>
            </a:extLst>
          </p:cNvPr>
          <p:cNvGrpSpPr>
            <a:grpSpLocks noChangeAspect="1"/>
          </p:cNvGrpSpPr>
          <p:nvPr/>
        </p:nvGrpSpPr>
        <p:grpSpPr>
          <a:xfrm>
            <a:off x="0" y="335845"/>
            <a:ext cx="5991938" cy="4500000"/>
            <a:chOff x="2265956" y="169264"/>
            <a:chExt cx="8676357" cy="6516014"/>
          </a:xfrm>
        </p:grpSpPr>
        <p:pic>
          <p:nvPicPr>
            <p:cNvPr id="7" name="Immagine 4" descr="Figure 3.jpg">
              <a:extLst>
                <a:ext uri="{FF2B5EF4-FFF2-40B4-BE49-F238E27FC236}">
                  <a16:creationId xmlns:a16="http://schemas.microsoft.com/office/drawing/2014/main" xmlns="" id="{628C1C33-3E3C-4166-A65E-4B32B391B7A6}"/>
                </a:ext>
              </a:extLst>
            </p:cNvPr>
            <p:cNvPicPr>
              <a:picLocks noChangeAspect="1"/>
            </p:cNvPicPr>
            <p:nvPr/>
          </p:nvPicPr>
          <p:blipFill>
            <a:blip r:embed="rId2" cstate="print"/>
            <a:stretch>
              <a:fillRect/>
            </a:stretch>
          </p:blipFill>
          <p:spPr>
            <a:xfrm>
              <a:off x="2265956" y="169264"/>
              <a:ext cx="8676357" cy="6516014"/>
            </a:xfrm>
            <a:prstGeom prst="rect">
              <a:avLst/>
            </a:prstGeom>
            <a:noFill/>
            <a:ln cap="flat">
              <a:noFill/>
            </a:ln>
          </p:spPr>
        </p:pic>
        <p:sp>
          <p:nvSpPr>
            <p:cNvPr id="8" name="Rectangle 4">
              <a:extLst>
                <a:ext uri="{FF2B5EF4-FFF2-40B4-BE49-F238E27FC236}">
                  <a16:creationId xmlns:a16="http://schemas.microsoft.com/office/drawing/2014/main" xmlns="" id="{1CBCDEFA-F72D-4908-8FF3-A9D61F0F2C72}"/>
                </a:ext>
              </a:extLst>
            </p:cNvPr>
            <p:cNvSpPr/>
            <p:nvPr/>
          </p:nvSpPr>
          <p:spPr>
            <a:xfrm>
              <a:off x="2353130" y="238308"/>
              <a:ext cx="511973" cy="511973"/>
            </a:xfrm>
            <a:prstGeom prst="rect">
              <a:avLst/>
            </a:prstGeom>
            <a:solidFill>
              <a:srgbClr val="000000"/>
            </a:solidFill>
            <a:ln w="12701" cap="flat">
              <a:solidFill>
                <a:schemeClr val="tx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dirty="0">
                  <a:solidFill>
                    <a:srgbClr val="FFFFFF"/>
                  </a:solidFill>
                  <a:uFillTx/>
                  <a:latin typeface="Times New Roman" pitchFamily="18"/>
                  <a:cs typeface="Times New Roman" pitchFamily="18"/>
                </a:rPr>
                <a:t>a)</a:t>
              </a:r>
              <a:endParaRPr lang="en-GB" sz="1800" b="0" i="0" u="none" strike="noStrike" kern="1200" cap="none" spc="0" baseline="0" dirty="0">
                <a:solidFill>
                  <a:srgbClr val="FFFFFF"/>
                </a:solidFill>
                <a:uFillTx/>
                <a:latin typeface="Times New Roman" pitchFamily="18"/>
                <a:cs typeface="Times New Roman" pitchFamily="18"/>
              </a:endParaRPr>
            </a:p>
          </p:txBody>
        </p:sp>
        <p:sp>
          <p:nvSpPr>
            <p:cNvPr id="9" name="Rectangle 5">
              <a:extLst>
                <a:ext uri="{FF2B5EF4-FFF2-40B4-BE49-F238E27FC236}">
                  <a16:creationId xmlns:a16="http://schemas.microsoft.com/office/drawing/2014/main" xmlns="" id="{A721FC15-9D92-4033-A8D1-716EE4C981A5}"/>
                </a:ext>
              </a:extLst>
            </p:cNvPr>
            <p:cNvSpPr/>
            <p:nvPr/>
          </p:nvSpPr>
          <p:spPr>
            <a:xfrm>
              <a:off x="2362656" y="2208480"/>
              <a:ext cx="511973" cy="511973"/>
            </a:xfrm>
            <a:prstGeom prst="rect">
              <a:avLst/>
            </a:prstGeom>
            <a:solidFill>
              <a:srgbClr val="000000"/>
            </a:solidFill>
            <a:ln w="12701" cap="flat">
              <a:solidFill>
                <a:schemeClr val="tx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dirty="0">
                  <a:solidFill>
                    <a:srgbClr val="FFFFFF"/>
                  </a:solidFill>
                  <a:uFillTx/>
                  <a:latin typeface="Times New Roman" pitchFamily="18"/>
                  <a:cs typeface="Times New Roman" pitchFamily="18"/>
                </a:rPr>
                <a:t>b)</a:t>
              </a:r>
              <a:endParaRPr lang="en-GB" sz="1800" b="0" i="0" u="none" strike="noStrike" kern="1200" cap="none" spc="0" baseline="0" dirty="0">
                <a:solidFill>
                  <a:srgbClr val="FFFFFF"/>
                </a:solidFill>
                <a:uFillTx/>
                <a:latin typeface="Times New Roman" pitchFamily="18"/>
                <a:cs typeface="Times New Roman" pitchFamily="18"/>
              </a:endParaRPr>
            </a:p>
          </p:txBody>
        </p:sp>
        <p:sp>
          <p:nvSpPr>
            <p:cNvPr id="10" name="Rectangle 6">
              <a:extLst>
                <a:ext uri="{FF2B5EF4-FFF2-40B4-BE49-F238E27FC236}">
                  <a16:creationId xmlns:a16="http://schemas.microsoft.com/office/drawing/2014/main" xmlns="" id="{A05C94BF-CACB-49D5-9CAA-F0217AF6C625}"/>
                </a:ext>
              </a:extLst>
            </p:cNvPr>
            <p:cNvSpPr/>
            <p:nvPr/>
          </p:nvSpPr>
          <p:spPr>
            <a:xfrm>
              <a:off x="2372180" y="4773633"/>
              <a:ext cx="511973" cy="511973"/>
            </a:xfrm>
            <a:prstGeom prst="rect">
              <a:avLst/>
            </a:prstGeom>
            <a:solidFill>
              <a:srgbClr val="000000"/>
            </a:solidFill>
            <a:ln w="12701" cap="flat">
              <a:solidFill>
                <a:schemeClr val="tx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FFFFFF"/>
                  </a:solidFill>
                  <a:uFillTx/>
                  <a:latin typeface="Times New Roman" pitchFamily="18"/>
                  <a:cs typeface="Times New Roman" pitchFamily="18"/>
                </a:rPr>
                <a:t>c)</a:t>
              </a:r>
              <a:endParaRPr lang="en-GB" sz="1800" b="0" i="0" u="none" strike="noStrike" kern="1200" cap="none" spc="0" baseline="0">
                <a:solidFill>
                  <a:srgbClr val="FFFFFF"/>
                </a:solidFill>
                <a:uFillTx/>
                <a:latin typeface="Times New Roman" pitchFamily="18"/>
                <a:cs typeface="Times New Roman" pitchFamily="18"/>
              </a:endParaRPr>
            </a:p>
          </p:txBody>
        </p:sp>
        <p:sp>
          <p:nvSpPr>
            <p:cNvPr id="11" name="Rectangle 7">
              <a:extLst>
                <a:ext uri="{FF2B5EF4-FFF2-40B4-BE49-F238E27FC236}">
                  <a16:creationId xmlns:a16="http://schemas.microsoft.com/office/drawing/2014/main" xmlns="" id="{20520841-E04C-4CF7-AC8E-9A304E0DEFFC}"/>
                </a:ext>
              </a:extLst>
            </p:cNvPr>
            <p:cNvSpPr/>
            <p:nvPr/>
          </p:nvSpPr>
          <p:spPr>
            <a:xfrm>
              <a:off x="5900507" y="244657"/>
              <a:ext cx="511973" cy="511973"/>
            </a:xfrm>
            <a:prstGeom prst="rect">
              <a:avLst/>
            </a:prstGeom>
            <a:solidFill>
              <a:srgbClr val="000000"/>
            </a:solidFill>
            <a:ln w="12701" cap="flat">
              <a:solidFill>
                <a:schemeClr val="tx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dirty="0">
                  <a:solidFill>
                    <a:srgbClr val="FFFFFF"/>
                  </a:solidFill>
                  <a:uFillTx/>
                  <a:latin typeface="Times New Roman" pitchFamily="18"/>
                  <a:cs typeface="Times New Roman" pitchFamily="18"/>
                </a:rPr>
                <a:t>d)</a:t>
              </a:r>
              <a:endParaRPr lang="en-GB" sz="1800" b="0" i="0" u="none" strike="noStrike" kern="1200" cap="none" spc="0" baseline="0" dirty="0">
                <a:solidFill>
                  <a:srgbClr val="FFFFFF"/>
                </a:solidFill>
                <a:uFillTx/>
                <a:latin typeface="Times New Roman" pitchFamily="18"/>
                <a:cs typeface="Times New Roman" pitchFamily="18"/>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741</TotalTime>
  <Words>2072</Words>
  <Application>Microsoft Office PowerPoint</Application>
  <PresentationFormat>Presentazione su schermo (4:3)</PresentationFormat>
  <Paragraphs>135</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Fabio Luiselli</cp:lastModifiedBy>
  <cp:revision>111</cp:revision>
  <dcterms:created xsi:type="dcterms:W3CDTF">2017-05-27T02:37:01Z</dcterms:created>
  <dcterms:modified xsi:type="dcterms:W3CDTF">2021-03-11T18:28:32Z</dcterms:modified>
</cp:coreProperties>
</file>