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
  </p:notesMasterIdLst>
  <p:sldIdLst>
    <p:sldId id="256" r:id="rId2"/>
    <p:sldId id="258" r:id="rId3"/>
    <p:sldId id="261" r:id="rId4"/>
    <p:sldId id="265" r:id="rId5"/>
    <p:sldId id="266"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230"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1042;&#1057;&#1045;%20&#1052;&#1054;&#1048;%20&#1057;&#1058;&#1040;&#1058;&#1068;&#1048;\&#1057;&#1090;&#1072;&#1090;&#1100;&#1103;%20Frontiers_2019\&#1048;&#1057;&#1055;&#1056;&#1040;&#1042;&#1051;&#1045;&#1053;&#1048;&#1071;!!!\ROH%20tables\ROH_Resul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ROH_percentage_Summary!$A$13</c:f>
              <c:strCache>
                <c:ptCount val="1"/>
                <c:pt idx="0">
                  <c:v>1-2</c:v>
                </c:pt>
              </c:strCache>
            </c:strRef>
          </c:tx>
          <c:spPr>
            <a:solidFill>
              <a:schemeClr val="accent2"/>
            </a:solidFill>
            <a:ln>
              <a:noFill/>
            </a:ln>
            <a:effectLst/>
            <a:sp3d/>
          </c:spPr>
          <c:invertIfNegative val="0"/>
          <c:cat>
            <c:strRef>
              <c:f>ROH_percentage_Summary!$B$12:$W$12</c:f>
              <c:strCache>
                <c:ptCount val="22"/>
                <c:pt idx="0">
                  <c:v>Altay_Mountain</c:v>
                </c:pt>
                <c:pt idx="1">
                  <c:v>Andean_Black</c:v>
                </c:pt>
                <c:pt idx="2">
                  <c:v>Buubei</c:v>
                </c:pt>
                <c:pt idx="3">
                  <c:v>Dagestan_Mountain</c:v>
                </c:pt>
                <c:pt idx="4">
                  <c:v>Edilbai</c:v>
                </c:pt>
                <c:pt idx="5">
                  <c:v>Groznensk</c:v>
                </c:pt>
                <c:pt idx="6">
                  <c:v>Kalmyk</c:v>
                </c:pt>
                <c:pt idx="7">
                  <c:v>Karachaev</c:v>
                </c:pt>
                <c:pt idx="8">
                  <c:v>Karakul</c:v>
                </c:pt>
                <c:pt idx="9">
                  <c:v>Kuibyshev</c:v>
                </c:pt>
                <c:pt idx="10">
                  <c:v>Kulundin</c:v>
                </c:pt>
                <c:pt idx="11">
                  <c:v>Lezgin</c:v>
                </c:pt>
                <c:pt idx="12">
                  <c:v>Manych_Merino</c:v>
                </c:pt>
                <c:pt idx="13">
                  <c:v>North_Caucasian</c:v>
                </c:pt>
                <c:pt idx="14">
                  <c:v>Russian_Longhaired</c:v>
                </c:pt>
                <c:pt idx="15">
                  <c:v>Salsk</c:v>
                </c:pt>
                <c:pt idx="16">
                  <c:v>Soviet_Merino</c:v>
                </c:pt>
                <c:pt idx="17">
                  <c:v>Stavropol</c:v>
                </c:pt>
                <c:pt idx="18">
                  <c:v>Tsigai</c:v>
                </c:pt>
                <c:pt idx="19">
                  <c:v>Tushin</c:v>
                </c:pt>
                <c:pt idx="20">
                  <c:v>Tuva</c:v>
                </c:pt>
                <c:pt idx="21">
                  <c:v>Volgograd</c:v>
                </c:pt>
              </c:strCache>
            </c:strRef>
          </c:cat>
          <c:val>
            <c:numRef>
              <c:f>ROH_percentage_Summary!$B$13:$W$13</c:f>
              <c:numCache>
                <c:formatCode>0.00</c:formatCode>
                <c:ptCount val="22"/>
                <c:pt idx="0">
                  <c:v>82.5635103926097</c:v>
                </c:pt>
                <c:pt idx="1">
                  <c:v>82.994579945799501</c:v>
                </c:pt>
                <c:pt idx="2">
                  <c:v>89.235825801150398</c:v>
                </c:pt>
                <c:pt idx="3">
                  <c:v>75</c:v>
                </c:pt>
                <c:pt idx="4">
                  <c:v>89.1067538126362</c:v>
                </c:pt>
                <c:pt idx="5">
                  <c:v>84.240687679083109</c:v>
                </c:pt>
                <c:pt idx="6">
                  <c:v>90.819901892081305</c:v>
                </c:pt>
                <c:pt idx="7">
                  <c:v>88.394875659382095</c:v>
                </c:pt>
                <c:pt idx="8">
                  <c:v>85.604508196721298</c:v>
                </c:pt>
                <c:pt idx="9">
                  <c:v>75.371179039301296</c:v>
                </c:pt>
                <c:pt idx="10">
                  <c:v>78.671875</c:v>
                </c:pt>
                <c:pt idx="11">
                  <c:v>93.099547511312196</c:v>
                </c:pt>
                <c:pt idx="12">
                  <c:v>80.7291666666667</c:v>
                </c:pt>
                <c:pt idx="13">
                  <c:v>69.035202086049495</c:v>
                </c:pt>
                <c:pt idx="14">
                  <c:v>63.154450261780106</c:v>
                </c:pt>
                <c:pt idx="15">
                  <c:v>78.105263157894697</c:v>
                </c:pt>
                <c:pt idx="16">
                  <c:v>82.323651452282192</c:v>
                </c:pt>
                <c:pt idx="17">
                  <c:v>77.734375</c:v>
                </c:pt>
                <c:pt idx="18">
                  <c:v>82.389380530973497</c:v>
                </c:pt>
                <c:pt idx="19">
                  <c:v>90.095465393794711</c:v>
                </c:pt>
                <c:pt idx="20">
                  <c:v>90.328820116054203</c:v>
                </c:pt>
                <c:pt idx="21">
                  <c:v>72.823779193205894</c:v>
                </c:pt>
              </c:numCache>
            </c:numRef>
          </c:val>
          <c:extLst>
            <c:ext xmlns:c16="http://schemas.microsoft.com/office/drawing/2014/chart" uri="{C3380CC4-5D6E-409C-BE32-E72D297353CC}">
              <c16:uniqueId val="{00000000-852A-4519-8A62-E63EBBDAED7B}"/>
            </c:ext>
          </c:extLst>
        </c:ser>
        <c:ser>
          <c:idx val="1"/>
          <c:order val="1"/>
          <c:tx>
            <c:strRef>
              <c:f>ROH_percentage_Summary!$A$14</c:f>
              <c:strCache>
                <c:ptCount val="1"/>
                <c:pt idx="0">
                  <c:v>2-4</c:v>
                </c:pt>
              </c:strCache>
            </c:strRef>
          </c:tx>
          <c:spPr>
            <a:solidFill>
              <a:schemeClr val="accent4"/>
            </a:solidFill>
            <a:ln>
              <a:noFill/>
            </a:ln>
            <a:effectLst/>
            <a:sp3d/>
          </c:spPr>
          <c:invertIfNegative val="0"/>
          <c:cat>
            <c:strRef>
              <c:f>ROH_percentage_Summary!$B$12:$W$12</c:f>
              <c:strCache>
                <c:ptCount val="22"/>
                <c:pt idx="0">
                  <c:v>Altay_Mountain</c:v>
                </c:pt>
                <c:pt idx="1">
                  <c:v>Andean_Black</c:v>
                </c:pt>
                <c:pt idx="2">
                  <c:v>Buubei</c:v>
                </c:pt>
                <c:pt idx="3">
                  <c:v>Dagestan_Mountain</c:v>
                </c:pt>
                <c:pt idx="4">
                  <c:v>Edilbai</c:v>
                </c:pt>
                <c:pt idx="5">
                  <c:v>Groznensk</c:v>
                </c:pt>
                <c:pt idx="6">
                  <c:v>Kalmyk</c:v>
                </c:pt>
                <c:pt idx="7">
                  <c:v>Karachaev</c:v>
                </c:pt>
                <c:pt idx="8">
                  <c:v>Karakul</c:v>
                </c:pt>
                <c:pt idx="9">
                  <c:v>Kuibyshev</c:v>
                </c:pt>
                <c:pt idx="10">
                  <c:v>Kulundin</c:v>
                </c:pt>
                <c:pt idx="11">
                  <c:v>Lezgin</c:v>
                </c:pt>
                <c:pt idx="12">
                  <c:v>Manych_Merino</c:v>
                </c:pt>
                <c:pt idx="13">
                  <c:v>North_Caucasian</c:v>
                </c:pt>
                <c:pt idx="14">
                  <c:v>Russian_Longhaired</c:v>
                </c:pt>
                <c:pt idx="15">
                  <c:v>Salsk</c:v>
                </c:pt>
                <c:pt idx="16">
                  <c:v>Soviet_Merino</c:v>
                </c:pt>
                <c:pt idx="17">
                  <c:v>Stavropol</c:v>
                </c:pt>
                <c:pt idx="18">
                  <c:v>Tsigai</c:v>
                </c:pt>
                <c:pt idx="19">
                  <c:v>Tushin</c:v>
                </c:pt>
                <c:pt idx="20">
                  <c:v>Tuva</c:v>
                </c:pt>
                <c:pt idx="21">
                  <c:v>Volgograd</c:v>
                </c:pt>
              </c:strCache>
            </c:strRef>
          </c:cat>
          <c:val>
            <c:numRef>
              <c:f>ROH_percentage_Summary!$B$14:$W$14</c:f>
              <c:numCache>
                <c:formatCode>0.00</c:formatCode>
                <c:ptCount val="22"/>
                <c:pt idx="0">
                  <c:v>10.8545034642032</c:v>
                </c:pt>
                <c:pt idx="1">
                  <c:v>7.7913279132791295</c:v>
                </c:pt>
                <c:pt idx="2">
                  <c:v>6.5735414954806908</c:v>
                </c:pt>
                <c:pt idx="3">
                  <c:v>15.207715133531199</c:v>
                </c:pt>
                <c:pt idx="4">
                  <c:v>8.4967320261437891</c:v>
                </c:pt>
                <c:pt idx="5">
                  <c:v>12.798471824259799</c:v>
                </c:pt>
                <c:pt idx="6">
                  <c:v>6.79747722494744</c:v>
                </c:pt>
                <c:pt idx="7">
                  <c:v>9.2690278824416001</c:v>
                </c:pt>
                <c:pt idx="8">
                  <c:v>12.243852459016399</c:v>
                </c:pt>
                <c:pt idx="9">
                  <c:v>16.681222707423601</c:v>
                </c:pt>
                <c:pt idx="10">
                  <c:v>15.078125</c:v>
                </c:pt>
                <c:pt idx="11">
                  <c:v>6.1085972850678703</c:v>
                </c:pt>
                <c:pt idx="12">
                  <c:v>13.839285714285701</c:v>
                </c:pt>
                <c:pt idx="13">
                  <c:v>20.469361147327302</c:v>
                </c:pt>
                <c:pt idx="14">
                  <c:v>22.709424083769601</c:v>
                </c:pt>
                <c:pt idx="15">
                  <c:v>16.210526315789501</c:v>
                </c:pt>
                <c:pt idx="16">
                  <c:v>13.0290456431535</c:v>
                </c:pt>
                <c:pt idx="17">
                  <c:v>13.984374999999998</c:v>
                </c:pt>
                <c:pt idx="18">
                  <c:v>10.7964601769912</c:v>
                </c:pt>
                <c:pt idx="19">
                  <c:v>6.0859188544152696</c:v>
                </c:pt>
                <c:pt idx="20">
                  <c:v>7.9303675048355906</c:v>
                </c:pt>
                <c:pt idx="21">
                  <c:v>19.391365888181198</c:v>
                </c:pt>
              </c:numCache>
            </c:numRef>
          </c:val>
          <c:extLst>
            <c:ext xmlns:c16="http://schemas.microsoft.com/office/drawing/2014/chart" uri="{C3380CC4-5D6E-409C-BE32-E72D297353CC}">
              <c16:uniqueId val="{00000001-852A-4519-8A62-E63EBBDAED7B}"/>
            </c:ext>
          </c:extLst>
        </c:ser>
        <c:ser>
          <c:idx val="2"/>
          <c:order val="2"/>
          <c:tx>
            <c:strRef>
              <c:f>ROH_percentage_Summary!$A$15</c:f>
              <c:strCache>
                <c:ptCount val="1"/>
                <c:pt idx="0">
                  <c:v>4-8</c:v>
                </c:pt>
              </c:strCache>
            </c:strRef>
          </c:tx>
          <c:spPr>
            <a:solidFill>
              <a:schemeClr val="accent6"/>
            </a:solidFill>
            <a:ln>
              <a:noFill/>
            </a:ln>
            <a:effectLst/>
            <a:sp3d/>
          </c:spPr>
          <c:invertIfNegative val="0"/>
          <c:cat>
            <c:strRef>
              <c:f>ROH_percentage_Summary!$B$12:$W$12</c:f>
              <c:strCache>
                <c:ptCount val="22"/>
                <c:pt idx="0">
                  <c:v>Altay_Mountain</c:v>
                </c:pt>
                <c:pt idx="1">
                  <c:v>Andean_Black</c:v>
                </c:pt>
                <c:pt idx="2">
                  <c:v>Buubei</c:v>
                </c:pt>
                <c:pt idx="3">
                  <c:v>Dagestan_Mountain</c:v>
                </c:pt>
                <c:pt idx="4">
                  <c:v>Edilbai</c:v>
                </c:pt>
                <c:pt idx="5">
                  <c:v>Groznensk</c:v>
                </c:pt>
                <c:pt idx="6">
                  <c:v>Kalmyk</c:v>
                </c:pt>
                <c:pt idx="7">
                  <c:v>Karachaev</c:v>
                </c:pt>
                <c:pt idx="8">
                  <c:v>Karakul</c:v>
                </c:pt>
                <c:pt idx="9">
                  <c:v>Kuibyshev</c:v>
                </c:pt>
                <c:pt idx="10">
                  <c:v>Kulundin</c:v>
                </c:pt>
                <c:pt idx="11">
                  <c:v>Lezgin</c:v>
                </c:pt>
                <c:pt idx="12">
                  <c:v>Manych_Merino</c:v>
                </c:pt>
                <c:pt idx="13">
                  <c:v>North_Caucasian</c:v>
                </c:pt>
                <c:pt idx="14">
                  <c:v>Russian_Longhaired</c:v>
                </c:pt>
                <c:pt idx="15">
                  <c:v>Salsk</c:v>
                </c:pt>
                <c:pt idx="16">
                  <c:v>Soviet_Merino</c:v>
                </c:pt>
                <c:pt idx="17">
                  <c:v>Stavropol</c:v>
                </c:pt>
                <c:pt idx="18">
                  <c:v>Tsigai</c:v>
                </c:pt>
                <c:pt idx="19">
                  <c:v>Tushin</c:v>
                </c:pt>
                <c:pt idx="20">
                  <c:v>Tuva</c:v>
                </c:pt>
                <c:pt idx="21">
                  <c:v>Volgograd</c:v>
                </c:pt>
              </c:strCache>
            </c:strRef>
          </c:cat>
          <c:val>
            <c:numRef>
              <c:f>ROH_percentage_Summary!$B$15:$W$15</c:f>
              <c:numCache>
                <c:formatCode>0.00</c:formatCode>
                <c:ptCount val="22"/>
                <c:pt idx="0">
                  <c:v>4.8498845265588901</c:v>
                </c:pt>
                <c:pt idx="1">
                  <c:v>4.5392953929539299</c:v>
                </c:pt>
                <c:pt idx="2">
                  <c:v>1.56121610517666</c:v>
                </c:pt>
                <c:pt idx="3">
                  <c:v>8.0118694362017795</c:v>
                </c:pt>
                <c:pt idx="4">
                  <c:v>1.7429193899782098</c:v>
                </c:pt>
                <c:pt idx="5">
                  <c:v>2.6743075453677201</c:v>
                </c:pt>
                <c:pt idx="6">
                  <c:v>1.6117729502452698</c:v>
                </c:pt>
                <c:pt idx="7">
                  <c:v>1.2810851544838</c:v>
                </c:pt>
                <c:pt idx="8">
                  <c:v>1.9467213114754098</c:v>
                </c:pt>
                <c:pt idx="9">
                  <c:v>5.1528384279476001</c:v>
                </c:pt>
                <c:pt idx="10">
                  <c:v>4.609375</c:v>
                </c:pt>
                <c:pt idx="11">
                  <c:v>0.565610859728507</c:v>
                </c:pt>
                <c:pt idx="12">
                  <c:v>3.7946428571428603</c:v>
                </c:pt>
                <c:pt idx="13">
                  <c:v>7.1707953063885306</c:v>
                </c:pt>
                <c:pt idx="14">
                  <c:v>10.013089005235599</c:v>
                </c:pt>
                <c:pt idx="15">
                  <c:v>4.4210526315789496</c:v>
                </c:pt>
                <c:pt idx="16">
                  <c:v>3.9834024896265601</c:v>
                </c:pt>
                <c:pt idx="17">
                  <c:v>5.546875</c:v>
                </c:pt>
                <c:pt idx="18">
                  <c:v>4.6902654867256599</c:v>
                </c:pt>
                <c:pt idx="19">
                  <c:v>1.6706443914081099</c:v>
                </c:pt>
                <c:pt idx="20">
                  <c:v>1.5473887814313299</c:v>
                </c:pt>
                <c:pt idx="21">
                  <c:v>6.2986553432413297</c:v>
                </c:pt>
              </c:numCache>
            </c:numRef>
          </c:val>
          <c:extLst>
            <c:ext xmlns:c16="http://schemas.microsoft.com/office/drawing/2014/chart" uri="{C3380CC4-5D6E-409C-BE32-E72D297353CC}">
              <c16:uniqueId val="{00000002-852A-4519-8A62-E63EBBDAED7B}"/>
            </c:ext>
          </c:extLst>
        </c:ser>
        <c:ser>
          <c:idx val="3"/>
          <c:order val="3"/>
          <c:tx>
            <c:strRef>
              <c:f>ROH_percentage_Summary!$A$16</c:f>
              <c:strCache>
                <c:ptCount val="1"/>
                <c:pt idx="0">
                  <c:v>8-16</c:v>
                </c:pt>
              </c:strCache>
            </c:strRef>
          </c:tx>
          <c:spPr>
            <a:solidFill>
              <a:schemeClr val="accent2">
                <a:lumMod val="60000"/>
              </a:schemeClr>
            </a:solidFill>
            <a:ln>
              <a:noFill/>
            </a:ln>
            <a:effectLst/>
            <a:sp3d/>
          </c:spPr>
          <c:invertIfNegative val="0"/>
          <c:cat>
            <c:strRef>
              <c:f>ROH_percentage_Summary!$B$12:$W$12</c:f>
              <c:strCache>
                <c:ptCount val="22"/>
                <c:pt idx="0">
                  <c:v>Altay_Mountain</c:v>
                </c:pt>
                <c:pt idx="1">
                  <c:v>Andean_Black</c:v>
                </c:pt>
                <c:pt idx="2">
                  <c:v>Buubei</c:v>
                </c:pt>
                <c:pt idx="3">
                  <c:v>Dagestan_Mountain</c:v>
                </c:pt>
                <c:pt idx="4">
                  <c:v>Edilbai</c:v>
                </c:pt>
                <c:pt idx="5">
                  <c:v>Groznensk</c:v>
                </c:pt>
                <c:pt idx="6">
                  <c:v>Kalmyk</c:v>
                </c:pt>
                <c:pt idx="7">
                  <c:v>Karachaev</c:v>
                </c:pt>
                <c:pt idx="8">
                  <c:v>Karakul</c:v>
                </c:pt>
                <c:pt idx="9">
                  <c:v>Kuibyshev</c:v>
                </c:pt>
                <c:pt idx="10">
                  <c:v>Kulundin</c:v>
                </c:pt>
                <c:pt idx="11">
                  <c:v>Lezgin</c:v>
                </c:pt>
                <c:pt idx="12">
                  <c:v>Manych_Merino</c:v>
                </c:pt>
                <c:pt idx="13">
                  <c:v>North_Caucasian</c:v>
                </c:pt>
                <c:pt idx="14">
                  <c:v>Russian_Longhaired</c:v>
                </c:pt>
                <c:pt idx="15">
                  <c:v>Salsk</c:v>
                </c:pt>
                <c:pt idx="16">
                  <c:v>Soviet_Merino</c:v>
                </c:pt>
                <c:pt idx="17">
                  <c:v>Stavropol</c:v>
                </c:pt>
                <c:pt idx="18">
                  <c:v>Tsigai</c:v>
                </c:pt>
                <c:pt idx="19">
                  <c:v>Tushin</c:v>
                </c:pt>
                <c:pt idx="20">
                  <c:v>Tuva</c:v>
                </c:pt>
                <c:pt idx="21">
                  <c:v>Volgograd</c:v>
                </c:pt>
              </c:strCache>
            </c:strRef>
          </c:cat>
          <c:val>
            <c:numRef>
              <c:f>ROH_percentage_Summary!$B$16:$W$16</c:f>
              <c:numCache>
                <c:formatCode>0.00</c:formatCode>
                <c:ptCount val="22"/>
                <c:pt idx="0">
                  <c:v>1.38568129330254</c:v>
                </c:pt>
                <c:pt idx="1">
                  <c:v>3.45528455284553</c:v>
                </c:pt>
                <c:pt idx="2">
                  <c:v>1.7255546425636801</c:v>
                </c:pt>
                <c:pt idx="3">
                  <c:v>1.7062314540059302</c:v>
                </c:pt>
                <c:pt idx="4">
                  <c:v>0.58097312999273798</c:v>
                </c:pt>
                <c:pt idx="5">
                  <c:v>0.28653295128939799</c:v>
                </c:pt>
                <c:pt idx="6">
                  <c:v>0.35038542396636296</c:v>
                </c:pt>
                <c:pt idx="7">
                  <c:v>0.90429540316503387</c:v>
                </c:pt>
                <c:pt idx="8">
                  <c:v>0.204918032786885</c:v>
                </c:pt>
                <c:pt idx="9">
                  <c:v>2.1834061135371199</c:v>
                </c:pt>
                <c:pt idx="10">
                  <c:v>1.484375</c:v>
                </c:pt>
                <c:pt idx="11">
                  <c:v>0.22624434389140299</c:v>
                </c:pt>
                <c:pt idx="12">
                  <c:v>1.5625</c:v>
                </c:pt>
                <c:pt idx="13">
                  <c:v>2.6727509778357201</c:v>
                </c:pt>
                <c:pt idx="14">
                  <c:v>3.2722513089005201</c:v>
                </c:pt>
                <c:pt idx="15">
                  <c:v>0.91228070175438603</c:v>
                </c:pt>
                <c:pt idx="16">
                  <c:v>0.58091286307053902</c:v>
                </c:pt>
                <c:pt idx="17">
                  <c:v>1.640625</c:v>
                </c:pt>
                <c:pt idx="18">
                  <c:v>1.6814159292035402</c:v>
                </c:pt>
                <c:pt idx="19">
                  <c:v>1.07398568019093</c:v>
                </c:pt>
                <c:pt idx="20">
                  <c:v>0.19342359767891701</c:v>
                </c:pt>
                <c:pt idx="21">
                  <c:v>1.2031139419674499</c:v>
                </c:pt>
              </c:numCache>
            </c:numRef>
          </c:val>
          <c:extLst>
            <c:ext xmlns:c16="http://schemas.microsoft.com/office/drawing/2014/chart" uri="{C3380CC4-5D6E-409C-BE32-E72D297353CC}">
              <c16:uniqueId val="{00000003-852A-4519-8A62-E63EBBDAED7B}"/>
            </c:ext>
          </c:extLst>
        </c:ser>
        <c:ser>
          <c:idx val="4"/>
          <c:order val="4"/>
          <c:tx>
            <c:strRef>
              <c:f>ROH_percentage_Summary!$A$17</c:f>
              <c:strCache>
                <c:ptCount val="1"/>
                <c:pt idx="0">
                  <c:v>&gt;16</c:v>
                </c:pt>
              </c:strCache>
            </c:strRef>
          </c:tx>
          <c:spPr>
            <a:solidFill>
              <a:schemeClr val="tx1"/>
            </a:solidFill>
            <a:ln>
              <a:noFill/>
            </a:ln>
            <a:effectLst/>
            <a:sp3d/>
          </c:spPr>
          <c:invertIfNegative val="0"/>
          <c:cat>
            <c:strRef>
              <c:f>ROH_percentage_Summary!$B$12:$W$12</c:f>
              <c:strCache>
                <c:ptCount val="22"/>
                <c:pt idx="0">
                  <c:v>Altay_Mountain</c:v>
                </c:pt>
                <c:pt idx="1">
                  <c:v>Andean_Black</c:v>
                </c:pt>
                <c:pt idx="2">
                  <c:v>Buubei</c:v>
                </c:pt>
                <c:pt idx="3">
                  <c:v>Dagestan_Mountain</c:v>
                </c:pt>
                <c:pt idx="4">
                  <c:v>Edilbai</c:v>
                </c:pt>
                <c:pt idx="5">
                  <c:v>Groznensk</c:v>
                </c:pt>
                <c:pt idx="6">
                  <c:v>Kalmyk</c:v>
                </c:pt>
                <c:pt idx="7">
                  <c:v>Karachaev</c:v>
                </c:pt>
                <c:pt idx="8">
                  <c:v>Karakul</c:v>
                </c:pt>
                <c:pt idx="9">
                  <c:v>Kuibyshev</c:v>
                </c:pt>
                <c:pt idx="10">
                  <c:v>Kulundin</c:v>
                </c:pt>
                <c:pt idx="11">
                  <c:v>Lezgin</c:v>
                </c:pt>
                <c:pt idx="12">
                  <c:v>Manych_Merino</c:v>
                </c:pt>
                <c:pt idx="13">
                  <c:v>North_Caucasian</c:v>
                </c:pt>
                <c:pt idx="14">
                  <c:v>Russian_Longhaired</c:v>
                </c:pt>
                <c:pt idx="15">
                  <c:v>Salsk</c:v>
                </c:pt>
                <c:pt idx="16">
                  <c:v>Soviet_Merino</c:v>
                </c:pt>
                <c:pt idx="17">
                  <c:v>Stavropol</c:v>
                </c:pt>
                <c:pt idx="18">
                  <c:v>Tsigai</c:v>
                </c:pt>
                <c:pt idx="19">
                  <c:v>Tushin</c:v>
                </c:pt>
                <c:pt idx="20">
                  <c:v>Tuva</c:v>
                </c:pt>
                <c:pt idx="21">
                  <c:v>Volgograd</c:v>
                </c:pt>
              </c:strCache>
            </c:strRef>
          </c:cat>
          <c:val>
            <c:numRef>
              <c:f>ROH_percentage_Summary!$B$17:$W$17</c:f>
              <c:numCache>
                <c:formatCode>0.00</c:formatCode>
                <c:ptCount val="22"/>
                <c:pt idx="0">
                  <c:v>0.34642032332563499</c:v>
                </c:pt>
                <c:pt idx="1">
                  <c:v>1.2195121951219501</c:v>
                </c:pt>
                <c:pt idx="2">
                  <c:v>0.90386195562859506</c:v>
                </c:pt>
                <c:pt idx="3">
                  <c:v>7.4183976261127604E-2</c:v>
                </c:pt>
                <c:pt idx="4">
                  <c:v>7.2621641249092192E-2</c:v>
                </c:pt>
                <c:pt idx="5">
                  <c:v>0</c:v>
                </c:pt>
                <c:pt idx="6">
                  <c:v>0.42046250875963598</c:v>
                </c:pt>
                <c:pt idx="7">
                  <c:v>0.150715900527506</c:v>
                </c:pt>
                <c:pt idx="8">
                  <c:v>0</c:v>
                </c:pt>
                <c:pt idx="9">
                  <c:v>0.611353711790393</c:v>
                </c:pt>
                <c:pt idx="10">
                  <c:v>0.15625</c:v>
                </c:pt>
                <c:pt idx="11">
                  <c:v>0</c:v>
                </c:pt>
                <c:pt idx="12">
                  <c:v>7.4404761904761904E-2</c:v>
                </c:pt>
                <c:pt idx="13">
                  <c:v>0.65189048239895697</c:v>
                </c:pt>
                <c:pt idx="14">
                  <c:v>0.850785340314136</c:v>
                </c:pt>
                <c:pt idx="15">
                  <c:v>0.35087719298245601</c:v>
                </c:pt>
                <c:pt idx="16">
                  <c:v>8.29875518672199E-2</c:v>
                </c:pt>
                <c:pt idx="17">
                  <c:v>1.09375</c:v>
                </c:pt>
                <c:pt idx="18">
                  <c:v>0.44247787610619504</c:v>
                </c:pt>
                <c:pt idx="19">
                  <c:v>1.07398568019093</c:v>
                </c:pt>
                <c:pt idx="20">
                  <c:v>0</c:v>
                </c:pt>
                <c:pt idx="21">
                  <c:v>0.28308563340410503</c:v>
                </c:pt>
              </c:numCache>
            </c:numRef>
          </c:val>
          <c:extLst>
            <c:ext xmlns:c16="http://schemas.microsoft.com/office/drawing/2014/chart" uri="{C3380CC4-5D6E-409C-BE32-E72D297353CC}">
              <c16:uniqueId val="{00000004-852A-4519-8A62-E63EBBDAED7B}"/>
            </c:ext>
          </c:extLst>
        </c:ser>
        <c:dLbls>
          <c:showLegendKey val="0"/>
          <c:showVal val="0"/>
          <c:showCatName val="0"/>
          <c:showSerName val="0"/>
          <c:showPercent val="0"/>
          <c:showBubbleSize val="0"/>
        </c:dLbls>
        <c:gapWidth val="150"/>
        <c:shape val="box"/>
        <c:axId val="534356144"/>
        <c:axId val="534362704"/>
        <c:axId val="0"/>
      </c:bar3DChart>
      <c:catAx>
        <c:axId val="5343561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Palatino Linotype" panose="02040502050505030304" pitchFamily="18" charset="0"/>
                <a:ea typeface="+mn-ea"/>
                <a:cs typeface="+mn-cs"/>
              </a:defRPr>
            </a:pPr>
            <a:endParaRPr lang="ru-RU"/>
          </a:p>
        </c:txPr>
        <c:crossAx val="534362704"/>
        <c:crosses val="autoZero"/>
        <c:auto val="1"/>
        <c:lblAlgn val="ctr"/>
        <c:lblOffset val="100"/>
        <c:noMultiLvlLbl val="0"/>
      </c:catAx>
      <c:valAx>
        <c:axId val="53436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ru-RU"/>
          </a:p>
        </c:txPr>
        <c:crossAx val="5343561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Palatino Linotype" panose="02040502050505030304" pitchFamily="18" charset="0"/>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'ROH (2)'!$B$32</c:f>
              <c:strCache>
                <c:ptCount val="1"/>
                <c:pt idx="0">
                  <c:v>FROH_Mean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'ROH (2)'!$A$33:$A$54</c:f>
              <c:strCache>
                <c:ptCount val="22"/>
                <c:pt idx="0">
                  <c:v>Altay_Mountain</c:v>
                </c:pt>
                <c:pt idx="1">
                  <c:v>Andean_Black</c:v>
                </c:pt>
                <c:pt idx="2">
                  <c:v>Buubei</c:v>
                </c:pt>
                <c:pt idx="3">
                  <c:v>Dagestan_Mountain</c:v>
                </c:pt>
                <c:pt idx="4">
                  <c:v>Edilbai</c:v>
                </c:pt>
                <c:pt idx="5">
                  <c:v>Groznensk</c:v>
                </c:pt>
                <c:pt idx="6">
                  <c:v>Kalmyk</c:v>
                </c:pt>
                <c:pt idx="7">
                  <c:v>Karachaev</c:v>
                </c:pt>
                <c:pt idx="8">
                  <c:v>Karakul</c:v>
                </c:pt>
                <c:pt idx="9">
                  <c:v>Kuibyshev</c:v>
                </c:pt>
                <c:pt idx="10">
                  <c:v>Kulundin</c:v>
                </c:pt>
                <c:pt idx="11">
                  <c:v>Lezgin</c:v>
                </c:pt>
                <c:pt idx="12">
                  <c:v>Manych_Merino</c:v>
                </c:pt>
                <c:pt idx="13">
                  <c:v>North_Caucasian</c:v>
                </c:pt>
                <c:pt idx="14">
                  <c:v>Russian_Longhaired</c:v>
                </c:pt>
                <c:pt idx="15">
                  <c:v>Salsk</c:v>
                </c:pt>
                <c:pt idx="16">
                  <c:v>Soviet_Merino</c:v>
                </c:pt>
                <c:pt idx="17">
                  <c:v>Stavropol</c:v>
                </c:pt>
                <c:pt idx="18">
                  <c:v>Tsigai</c:v>
                </c:pt>
                <c:pt idx="19">
                  <c:v>Tushin</c:v>
                </c:pt>
                <c:pt idx="20">
                  <c:v>Tuva</c:v>
                </c:pt>
                <c:pt idx="21">
                  <c:v>Volgograd</c:v>
                </c:pt>
              </c:strCache>
            </c:strRef>
          </c:cat>
          <c:val>
            <c:numRef>
              <c:f>'ROH (2)'!$B$33:$B$54</c:f>
              <c:numCache>
                <c:formatCode>General</c:formatCode>
                <c:ptCount val="22"/>
                <c:pt idx="0">
                  <c:v>0.05</c:v>
                </c:pt>
                <c:pt idx="1">
                  <c:v>7.6999999999999999E-2</c:v>
                </c:pt>
                <c:pt idx="2">
                  <c:v>0.05</c:v>
                </c:pt>
                <c:pt idx="3">
                  <c:v>6.4000000000000001E-2</c:v>
                </c:pt>
                <c:pt idx="4">
                  <c:v>4.5999999999999999E-2</c:v>
                </c:pt>
                <c:pt idx="5">
                  <c:v>4.9000000000000002E-2</c:v>
                </c:pt>
                <c:pt idx="6">
                  <c:v>4.7E-2</c:v>
                </c:pt>
                <c:pt idx="7">
                  <c:v>4.9000000000000002E-2</c:v>
                </c:pt>
                <c:pt idx="8">
                  <c:v>5.3999999999999999E-2</c:v>
                </c:pt>
                <c:pt idx="9">
                  <c:v>6.0999999999999999E-2</c:v>
                </c:pt>
                <c:pt idx="10">
                  <c:v>7.0000000000000007E-2</c:v>
                </c:pt>
                <c:pt idx="11">
                  <c:v>3.5000000000000003E-2</c:v>
                </c:pt>
                <c:pt idx="12">
                  <c:v>5.7000000000000002E-2</c:v>
                </c:pt>
                <c:pt idx="13">
                  <c:v>8.2000000000000003E-2</c:v>
                </c:pt>
                <c:pt idx="14">
                  <c:v>0.114</c:v>
                </c:pt>
                <c:pt idx="15">
                  <c:v>6.3E-2</c:v>
                </c:pt>
                <c:pt idx="16">
                  <c:v>5.6000000000000001E-2</c:v>
                </c:pt>
                <c:pt idx="17">
                  <c:v>6.9000000000000006E-2</c:v>
                </c:pt>
                <c:pt idx="18">
                  <c:v>0.05</c:v>
                </c:pt>
                <c:pt idx="19">
                  <c:v>0.05</c:v>
                </c:pt>
                <c:pt idx="20">
                  <c:v>4.2999999999999997E-2</c:v>
                </c:pt>
                <c:pt idx="21">
                  <c:v>7.0999999999999994E-2</c:v>
                </c:pt>
              </c:numCache>
            </c:numRef>
          </c:val>
          <c:smooth val="0"/>
          <c:extLst>
            <c:ext xmlns:c16="http://schemas.microsoft.com/office/drawing/2014/chart" uri="{C3380CC4-5D6E-409C-BE32-E72D297353CC}">
              <c16:uniqueId val="{00000000-153F-47E2-8275-52A6FFF2F9D8}"/>
            </c:ext>
          </c:extLst>
        </c:ser>
        <c:ser>
          <c:idx val="1"/>
          <c:order val="1"/>
          <c:tx>
            <c:strRef>
              <c:f>'ROH (2)'!$C$32</c:f>
              <c:strCache>
                <c:ptCount val="1"/>
                <c:pt idx="0">
                  <c:v>FROH_min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'ROH (2)'!$A$33:$A$54</c:f>
              <c:strCache>
                <c:ptCount val="22"/>
                <c:pt idx="0">
                  <c:v>Altay_Mountain</c:v>
                </c:pt>
                <c:pt idx="1">
                  <c:v>Andean_Black</c:v>
                </c:pt>
                <c:pt idx="2">
                  <c:v>Buubei</c:v>
                </c:pt>
                <c:pt idx="3">
                  <c:v>Dagestan_Mountain</c:v>
                </c:pt>
                <c:pt idx="4">
                  <c:v>Edilbai</c:v>
                </c:pt>
                <c:pt idx="5">
                  <c:v>Groznensk</c:v>
                </c:pt>
                <c:pt idx="6">
                  <c:v>Kalmyk</c:v>
                </c:pt>
                <c:pt idx="7">
                  <c:v>Karachaev</c:v>
                </c:pt>
                <c:pt idx="8">
                  <c:v>Karakul</c:v>
                </c:pt>
                <c:pt idx="9">
                  <c:v>Kuibyshev</c:v>
                </c:pt>
                <c:pt idx="10">
                  <c:v>Kulundin</c:v>
                </c:pt>
                <c:pt idx="11">
                  <c:v>Lezgin</c:v>
                </c:pt>
                <c:pt idx="12">
                  <c:v>Manych_Merino</c:v>
                </c:pt>
                <c:pt idx="13">
                  <c:v>North_Caucasian</c:v>
                </c:pt>
                <c:pt idx="14">
                  <c:v>Russian_Longhaired</c:v>
                </c:pt>
                <c:pt idx="15">
                  <c:v>Salsk</c:v>
                </c:pt>
                <c:pt idx="16">
                  <c:v>Soviet_Merino</c:v>
                </c:pt>
                <c:pt idx="17">
                  <c:v>Stavropol</c:v>
                </c:pt>
                <c:pt idx="18">
                  <c:v>Tsigai</c:v>
                </c:pt>
                <c:pt idx="19">
                  <c:v>Tushin</c:v>
                </c:pt>
                <c:pt idx="20">
                  <c:v>Tuva</c:v>
                </c:pt>
                <c:pt idx="21">
                  <c:v>Volgograd</c:v>
                </c:pt>
              </c:strCache>
            </c:strRef>
          </c:cat>
          <c:val>
            <c:numRef>
              <c:f>'ROH (2)'!$C$33:$C$54</c:f>
              <c:numCache>
                <c:formatCode>General</c:formatCode>
                <c:ptCount val="22"/>
                <c:pt idx="0">
                  <c:v>0.04</c:v>
                </c:pt>
                <c:pt idx="1">
                  <c:v>0.03</c:v>
                </c:pt>
                <c:pt idx="2">
                  <c:v>0.03</c:v>
                </c:pt>
                <c:pt idx="3">
                  <c:v>0.05</c:v>
                </c:pt>
                <c:pt idx="4">
                  <c:v>0.04</c:v>
                </c:pt>
                <c:pt idx="5">
                  <c:v>0.04</c:v>
                </c:pt>
                <c:pt idx="6">
                  <c:v>0.03</c:v>
                </c:pt>
                <c:pt idx="7">
                  <c:v>0.03</c:v>
                </c:pt>
                <c:pt idx="8">
                  <c:v>0.04</c:v>
                </c:pt>
                <c:pt idx="9">
                  <c:v>0.05</c:v>
                </c:pt>
                <c:pt idx="10">
                  <c:v>0.06</c:v>
                </c:pt>
                <c:pt idx="11">
                  <c:v>0.03</c:v>
                </c:pt>
                <c:pt idx="12">
                  <c:v>0.04</c:v>
                </c:pt>
                <c:pt idx="13">
                  <c:v>0.06</c:v>
                </c:pt>
                <c:pt idx="14">
                  <c:v>0.08</c:v>
                </c:pt>
                <c:pt idx="15">
                  <c:v>0.04</c:v>
                </c:pt>
                <c:pt idx="16">
                  <c:v>0.05</c:v>
                </c:pt>
                <c:pt idx="17">
                  <c:v>0.04</c:v>
                </c:pt>
                <c:pt idx="18">
                  <c:v>0.03</c:v>
                </c:pt>
                <c:pt idx="19">
                  <c:v>0.03</c:v>
                </c:pt>
                <c:pt idx="20">
                  <c:v>0.03</c:v>
                </c:pt>
                <c:pt idx="21">
                  <c:v>0.06</c:v>
                </c:pt>
              </c:numCache>
            </c:numRef>
          </c:val>
          <c:smooth val="0"/>
          <c:extLst>
            <c:ext xmlns:c16="http://schemas.microsoft.com/office/drawing/2014/chart" uri="{C3380CC4-5D6E-409C-BE32-E72D297353CC}">
              <c16:uniqueId val="{00000001-153F-47E2-8275-52A6FFF2F9D8}"/>
            </c:ext>
          </c:extLst>
        </c:ser>
        <c:ser>
          <c:idx val="2"/>
          <c:order val="2"/>
          <c:tx>
            <c:strRef>
              <c:f>'ROH (2)'!$D$32</c:f>
              <c:strCache>
                <c:ptCount val="1"/>
                <c:pt idx="0">
                  <c:v>FROH_max</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'ROH (2)'!$A$33:$A$54</c:f>
              <c:strCache>
                <c:ptCount val="22"/>
                <c:pt idx="0">
                  <c:v>Altay_Mountain</c:v>
                </c:pt>
                <c:pt idx="1">
                  <c:v>Andean_Black</c:v>
                </c:pt>
                <c:pt idx="2">
                  <c:v>Buubei</c:v>
                </c:pt>
                <c:pt idx="3">
                  <c:v>Dagestan_Mountain</c:v>
                </c:pt>
                <c:pt idx="4">
                  <c:v>Edilbai</c:v>
                </c:pt>
                <c:pt idx="5">
                  <c:v>Groznensk</c:v>
                </c:pt>
                <c:pt idx="6">
                  <c:v>Kalmyk</c:v>
                </c:pt>
                <c:pt idx="7">
                  <c:v>Karachaev</c:v>
                </c:pt>
                <c:pt idx="8">
                  <c:v>Karakul</c:v>
                </c:pt>
                <c:pt idx="9">
                  <c:v>Kuibyshev</c:v>
                </c:pt>
                <c:pt idx="10">
                  <c:v>Kulundin</c:v>
                </c:pt>
                <c:pt idx="11">
                  <c:v>Lezgin</c:v>
                </c:pt>
                <c:pt idx="12">
                  <c:v>Manych_Merino</c:v>
                </c:pt>
                <c:pt idx="13">
                  <c:v>North_Caucasian</c:v>
                </c:pt>
                <c:pt idx="14">
                  <c:v>Russian_Longhaired</c:v>
                </c:pt>
                <c:pt idx="15">
                  <c:v>Salsk</c:v>
                </c:pt>
                <c:pt idx="16">
                  <c:v>Soviet_Merino</c:v>
                </c:pt>
                <c:pt idx="17">
                  <c:v>Stavropol</c:v>
                </c:pt>
                <c:pt idx="18">
                  <c:v>Tsigai</c:v>
                </c:pt>
                <c:pt idx="19">
                  <c:v>Tushin</c:v>
                </c:pt>
                <c:pt idx="20">
                  <c:v>Tuva</c:v>
                </c:pt>
                <c:pt idx="21">
                  <c:v>Volgograd</c:v>
                </c:pt>
              </c:strCache>
            </c:strRef>
          </c:cat>
          <c:val>
            <c:numRef>
              <c:f>'ROH (2)'!$D$33:$D$54</c:f>
              <c:numCache>
                <c:formatCode>General</c:formatCode>
                <c:ptCount val="22"/>
                <c:pt idx="0">
                  <c:v>7.0000000000000007E-2</c:v>
                </c:pt>
                <c:pt idx="1">
                  <c:v>0.15</c:v>
                </c:pt>
                <c:pt idx="2">
                  <c:v>0.15</c:v>
                </c:pt>
                <c:pt idx="3">
                  <c:v>0.09</c:v>
                </c:pt>
                <c:pt idx="4">
                  <c:v>0.06</c:v>
                </c:pt>
                <c:pt idx="5">
                  <c:v>0.06</c:v>
                </c:pt>
                <c:pt idx="6">
                  <c:v>0.11</c:v>
                </c:pt>
                <c:pt idx="7">
                  <c:v>0.06</c:v>
                </c:pt>
                <c:pt idx="8">
                  <c:v>7.0000000000000007E-2</c:v>
                </c:pt>
                <c:pt idx="9">
                  <c:v>0.1</c:v>
                </c:pt>
                <c:pt idx="10">
                  <c:v>0.09</c:v>
                </c:pt>
                <c:pt idx="11">
                  <c:v>0.05</c:v>
                </c:pt>
                <c:pt idx="12">
                  <c:v>0.08</c:v>
                </c:pt>
                <c:pt idx="13">
                  <c:v>0.11</c:v>
                </c:pt>
                <c:pt idx="14">
                  <c:v>0.18</c:v>
                </c:pt>
                <c:pt idx="15">
                  <c:v>0.09</c:v>
                </c:pt>
                <c:pt idx="16">
                  <c:v>0.06</c:v>
                </c:pt>
                <c:pt idx="17">
                  <c:v>0.16</c:v>
                </c:pt>
                <c:pt idx="18">
                  <c:v>0.09</c:v>
                </c:pt>
                <c:pt idx="19">
                  <c:v>0.08</c:v>
                </c:pt>
                <c:pt idx="20">
                  <c:v>0.06</c:v>
                </c:pt>
                <c:pt idx="21">
                  <c:v>0.08</c:v>
                </c:pt>
              </c:numCache>
            </c:numRef>
          </c:val>
          <c:smooth val="0"/>
          <c:extLst>
            <c:ext xmlns:c16="http://schemas.microsoft.com/office/drawing/2014/chart" uri="{C3380CC4-5D6E-409C-BE32-E72D297353CC}">
              <c16:uniqueId val="{00000002-153F-47E2-8275-52A6FFF2F9D8}"/>
            </c:ext>
          </c:extLst>
        </c:ser>
        <c:dLbls>
          <c:showLegendKey val="0"/>
          <c:showVal val="0"/>
          <c:showCatName val="0"/>
          <c:showSerName val="0"/>
          <c:showPercent val="0"/>
          <c:showBubbleSize val="0"/>
        </c:dLbls>
        <c:marker val="1"/>
        <c:smooth val="0"/>
        <c:axId val="556274392"/>
        <c:axId val="556281280"/>
      </c:lineChart>
      <c:catAx>
        <c:axId val="556274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Palatino Linotype" panose="02040502050505030304" pitchFamily="18" charset="0"/>
                <a:ea typeface="+mn-ea"/>
                <a:cs typeface="+mn-cs"/>
              </a:defRPr>
            </a:pPr>
            <a:endParaRPr lang="ru-RU"/>
          </a:p>
        </c:txPr>
        <c:crossAx val="556281280"/>
        <c:crosses val="autoZero"/>
        <c:auto val="1"/>
        <c:lblAlgn val="ctr"/>
        <c:lblOffset val="100"/>
        <c:noMultiLvlLbl val="0"/>
      </c:catAx>
      <c:valAx>
        <c:axId val="556281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Palatino Linotype" panose="02040502050505030304" pitchFamily="18" charset="0"/>
                <a:ea typeface="+mn-ea"/>
                <a:cs typeface="+mn-cs"/>
              </a:defRPr>
            </a:pPr>
            <a:endParaRPr lang="ru-RU"/>
          </a:p>
        </c:txPr>
        <c:crossAx val="556274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Palatino Linotype" panose="02040502050505030304" pitchFamily="18" charset="0"/>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40E4B7-D027-4A21-A598-8A26081F1757}" type="doc">
      <dgm:prSet loTypeId="urn:microsoft.com/office/officeart/2005/8/layout/pList2" loCatId="picture" qsTypeId="urn:microsoft.com/office/officeart/2005/8/quickstyle/simple1" qsCatId="simple" csTypeId="urn:microsoft.com/office/officeart/2005/8/colors/accent0_2" csCatId="mainScheme" phldr="1"/>
      <dgm:spPr/>
      <dgm:t>
        <a:bodyPr/>
        <a:lstStyle/>
        <a:p>
          <a:endParaRPr lang="ru-RU"/>
        </a:p>
      </dgm:t>
    </dgm:pt>
    <dgm:pt modelId="{83C44066-8934-4958-A407-8037DCD86199}">
      <dgm:prSet phldrT="[Текст]" custT="1"/>
      <dgm:spPr/>
      <dgm:t>
        <a:bodyPr/>
        <a:lstStyle/>
        <a:p>
          <a:pPr algn="ctr">
            <a:buNone/>
          </a:pPr>
          <a:r>
            <a:rPr lang="en-US" sz="1200" b="1" u="sng" dirty="0">
              <a:solidFill>
                <a:schemeClr val="tx1"/>
              </a:solidFill>
              <a:latin typeface="Palatino Linotype" panose="02040502050505030304" pitchFamily="18" charset="0"/>
              <a:cs typeface="Times New Roman" panose="02020603050405020304" pitchFamily="18" charset="0"/>
            </a:rPr>
            <a:t>Russian </a:t>
          </a:r>
        </a:p>
        <a:p>
          <a:pPr algn="just">
            <a:buNone/>
          </a:pPr>
          <a:r>
            <a:rPr lang="en-US" sz="1000" dirty="0">
              <a:solidFill>
                <a:schemeClr val="tx1"/>
              </a:solidFill>
              <a:latin typeface="Palatino Linotype" panose="02040502050505030304" pitchFamily="18" charset="0"/>
              <a:cs typeface="Times New Roman" panose="02020603050405020304" pitchFamily="18" charset="0"/>
            </a:rPr>
            <a:t>Mean ROH length  from 93.7 to 301.7 Mb</a:t>
          </a:r>
          <a:r>
            <a:rPr lang="ru-RU" sz="1000" dirty="0">
              <a:solidFill>
                <a:schemeClr val="tx1"/>
              </a:solidFill>
              <a:latin typeface="Palatino Linotype" panose="02040502050505030304" pitchFamily="18" charset="0"/>
              <a:cs typeface="Times New Roman" panose="02020603050405020304" pitchFamily="18" charset="0"/>
            </a:rPr>
            <a:t>. </a:t>
          </a:r>
          <a:r>
            <a:rPr lang="en-US" sz="1000" dirty="0">
              <a:solidFill>
                <a:schemeClr val="tx1"/>
              </a:solidFill>
              <a:latin typeface="Palatino Linotype" panose="02040502050505030304" pitchFamily="18" charset="0"/>
              <a:cs typeface="Times New Roman" panose="02020603050405020304" pitchFamily="18" charset="0"/>
            </a:rPr>
            <a:t>Max. ind. ROH length</a:t>
          </a:r>
          <a:r>
            <a:rPr lang="ru-RU" sz="1000" dirty="0">
              <a:solidFill>
                <a:schemeClr val="tx1"/>
              </a:solidFill>
              <a:latin typeface="Palatino Linotype" panose="02040502050505030304" pitchFamily="18" charset="0"/>
              <a:cs typeface="Times New Roman" panose="02020603050405020304" pitchFamily="18" charset="0"/>
            </a:rPr>
            <a:t> –</a:t>
          </a:r>
          <a:r>
            <a:rPr lang="en-US" sz="1000" dirty="0">
              <a:solidFill>
                <a:schemeClr val="tx1"/>
              </a:solidFill>
              <a:latin typeface="Palatino Linotype" panose="02040502050505030304" pitchFamily="18" charset="0"/>
              <a:cs typeface="Times New Roman" panose="02020603050405020304" pitchFamily="18" charset="0"/>
            </a:rPr>
            <a:t> </a:t>
          </a:r>
          <a:r>
            <a:rPr lang="ru-RU" sz="1000" dirty="0">
              <a:solidFill>
                <a:schemeClr val="tx1"/>
              </a:solidFill>
              <a:latin typeface="Palatino Linotype" panose="02040502050505030304" pitchFamily="18" charset="0"/>
              <a:cs typeface="Times New Roman" panose="02020603050405020304" pitchFamily="18" charset="0"/>
            </a:rPr>
            <a:t>470 </a:t>
          </a:r>
          <a:r>
            <a:rPr lang="en-US" sz="1000" dirty="0">
              <a:solidFill>
                <a:schemeClr val="tx1"/>
              </a:solidFill>
              <a:latin typeface="Palatino Linotype" panose="02040502050505030304" pitchFamily="18" charset="0"/>
              <a:cs typeface="Times New Roman" panose="02020603050405020304" pitchFamily="18" charset="0"/>
            </a:rPr>
            <a:t>Mb</a:t>
          </a:r>
          <a:r>
            <a:rPr lang="ru-RU" sz="1000" dirty="0">
              <a:solidFill>
                <a:schemeClr val="tx1"/>
              </a:solidFill>
              <a:latin typeface="Palatino Linotype" panose="02040502050505030304" pitchFamily="18" charset="0"/>
              <a:cs typeface="Times New Roman" panose="02020603050405020304" pitchFamily="18" charset="0"/>
            </a:rPr>
            <a:t>. </a:t>
          </a:r>
          <a:endParaRPr lang="en-US" sz="1000" dirty="0">
            <a:solidFill>
              <a:schemeClr val="tx1"/>
            </a:solidFill>
            <a:latin typeface="Palatino Linotype" panose="02040502050505030304" pitchFamily="18" charset="0"/>
            <a:cs typeface="Times New Roman" panose="02020603050405020304" pitchFamily="18" charset="0"/>
          </a:endParaRPr>
        </a:p>
        <a:p>
          <a:pPr algn="just">
            <a:buNone/>
          </a:pPr>
          <a:r>
            <a:rPr lang="en-US" sz="10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F</a:t>
          </a:r>
          <a:r>
            <a:rPr lang="en-US" sz="1000" baseline="-250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ROH </a:t>
          </a:r>
          <a:r>
            <a:rPr lang="en-US" sz="10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from </a:t>
          </a:r>
          <a:r>
            <a:rPr lang="ru-RU" sz="10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от </a:t>
          </a:r>
          <a:r>
            <a:rPr lang="en-US" sz="1000" dirty="0">
              <a:solidFill>
                <a:schemeClr val="tx1"/>
              </a:solidFill>
              <a:latin typeface="Palatino Linotype" panose="02040502050505030304" pitchFamily="18" charset="0"/>
            </a:rPr>
            <a:t>0.035 to 0.114 Mb. </a:t>
          </a:r>
        </a:p>
        <a:p>
          <a:pPr algn="just">
            <a:buNone/>
          </a:pPr>
          <a:r>
            <a:rPr lang="en-US" sz="1000" dirty="0">
              <a:solidFill>
                <a:schemeClr val="tx1"/>
              </a:solidFill>
              <a:latin typeface="Palatino Linotype" panose="02040502050505030304" pitchFamily="18" charset="0"/>
            </a:rPr>
            <a:t>Short ROH segments predominant </a:t>
          </a:r>
          <a:endParaRPr lang="ru-RU" sz="1000" dirty="0">
            <a:solidFill>
              <a:schemeClr val="tx1"/>
            </a:solidFill>
            <a:latin typeface="Palatino Linotype" panose="02040502050505030304" pitchFamily="18" charset="0"/>
          </a:endParaRPr>
        </a:p>
        <a:p>
          <a:pPr algn="just">
            <a:buNone/>
          </a:pPr>
          <a:endParaRPr lang="ru-RU" sz="1000" b="1" u="sng" dirty="0">
            <a:solidFill>
              <a:schemeClr val="tx1"/>
            </a:solidFill>
            <a:latin typeface="Palatino Linotype" panose="02040502050505030304" pitchFamily="18" charset="0"/>
            <a:cs typeface="Times New Roman" panose="02020603050405020304" pitchFamily="18" charset="0"/>
          </a:endParaRPr>
        </a:p>
      </dgm:t>
    </dgm:pt>
    <dgm:pt modelId="{AA0849F1-6AD2-4E47-B461-2665A6515CFD}" type="parTrans" cxnId="{501DE69B-FB55-4E91-A217-400772802BA1}">
      <dgm:prSet/>
      <dgm:spPr/>
      <dgm:t>
        <a:bodyPr/>
        <a:lstStyle/>
        <a:p>
          <a:endParaRPr lang="ru-RU">
            <a:solidFill>
              <a:schemeClr val="tx1"/>
            </a:solidFill>
          </a:endParaRPr>
        </a:p>
      </dgm:t>
    </dgm:pt>
    <dgm:pt modelId="{9E357C27-4855-4E4E-A2CB-3CC8B5F7F040}" type="sibTrans" cxnId="{501DE69B-FB55-4E91-A217-400772802BA1}">
      <dgm:prSet/>
      <dgm:spPr/>
      <dgm:t>
        <a:bodyPr/>
        <a:lstStyle/>
        <a:p>
          <a:endParaRPr lang="ru-RU">
            <a:solidFill>
              <a:schemeClr val="tx1"/>
            </a:solidFill>
          </a:endParaRPr>
        </a:p>
      </dgm:t>
    </dgm:pt>
    <dgm:pt modelId="{38E85728-D81C-4540-B397-914210FDBCA9}">
      <dgm:prSet phldrT="[Текст]" custT="1"/>
      <dgm:spPr/>
      <dgm:t>
        <a:bodyPr/>
        <a:lstStyle/>
        <a:p>
          <a:pPr algn="ctr">
            <a:spcAft>
              <a:spcPct val="35000"/>
            </a:spcAft>
            <a:buNone/>
          </a:pPr>
          <a:r>
            <a:rPr lang="en-US" sz="1200" b="1" i="0" u="sng" dirty="0">
              <a:solidFill>
                <a:schemeClr val="tx1"/>
              </a:solidFill>
              <a:latin typeface="Palatino Linotype" panose="02040502050505030304" pitchFamily="18" charset="0"/>
              <a:cs typeface="Times New Roman" panose="02020603050405020304" pitchFamily="18" charset="0"/>
            </a:rPr>
            <a:t>Italian local</a:t>
          </a:r>
        </a:p>
        <a:p>
          <a:pPr algn="l">
            <a:spcAft>
              <a:spcPct val="35000"/>
            </a:spcAft>
            <a:buNone/>
          </a:pPr>
          <a:r>
            <a:rPr lang="en-US" sz="1000" dirty="0">
              <a:solidFill>
                <a:schemeClr val="tx1"/>
              </a:solidFill>
              <a:latin typeface="Palatino Linotype" panose="02040502050505030304" pitchFamily="18" charset="0"/>
              <a:cs typeface="Times New Roman" panose="02020603050405020304" pitchFamily="18" charset="0"/>
            </a:rPr>
            <a:t>Mean F</a:t>
          </a:r>
          <a:r>
            <a:rPr lang="en-US" sz="1000" baseline="-25000" dirty="0">
              <a:solidFill>
                <a:schemeClr val="tx1"/>
              </a:solidFill>
              <a:latin typeface="Palatino Linotype" panose="02040502050505030304" pitchFamily="18" charset="0"/>
              <a:cs typeface="Times New Roman" panose="02020603050405020304" pitchFamily="18" charset="0"/>
            </a:rPr>
            <a:t>ROH</a:t>
          </a:r>
          <a:r>
            <a:rPr lang="en-US" sz="1000" dirty="0">
              <a:solidFill>
                <a:schemeClr val="tx1"/>
              </a:solidFill>
              <a:latin typeface="Palatino Linotype" panose="02040502050505030304" pitchFamily="18" charset="0"/>
              <a:cs typeface="Times New Roman" panose="02020603050405020304" pitchFamily="18" charset="0"/>
            </a:rPr>
            <a:t> varied from 0.016 to 0.099</a:t>
          </a:r>
          <a:r>
            <a:rPr lang="ru-RU" sz="10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en-US" sz="10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p>
          <a:pPr algn="just">
            <a:spcAft>
              <a:spcPts val="0"/>
            </a:spcAft>
            <a:buNone/>
          </a:pPr>
          <a:r>
            <a:rPr lang="en-US" sz="1000" dirty="0">
              <a:solidFill>
                <a:schemeClr val="tx1"/>
              </a:solidFill>
              <a:latin typeface="Palatino Linotype" panose="02040502050505030304" pitchFamily="18" charset="0"/>
              <a:cs typeface="Times New Roman" panose="02020603050405020304" pitchFamily="18" charset="0"/>
            </a:rPr>
            <a:t>Short ROH segments</a:t>
          </a:r>
          <a:r>
            <a:rPr lang="ru-RU" sz="1000" dirty="0">
              <a:solidFill>
                <a:schemeClr val="tx1"/>
              </a:solidFill>
              <a:latin typeface="Palatino Linotype" panose="02040502050505030304" pitchFamily="18" charset="0"/>
              <a:cs typeface="Times New Roman" panose="02020603050405020304" pitchFamily="18" charset="0"/>
            </a:rPr>
            <a:t> </a:t>
          </a:r>
          <a:r>
            <a:rPr lang="en-US" sz="1000" dirty="0">
              <a:solidFill>
                <a:schemeClr val="tx1"/>
              </a:solidFill>
              <a:latin typeface="Palatino Linotype" panose="02040502050505030304" pitchFamily="18" charset="0"/>
              <a:cs typeface="Times New Roman" panose="02020603050405020304" pitchFamily="18" charset="0"/>
            </a:rPr>
            <a:t>predominant.</a:t>
          </a:r>
          <a:endParaRPr lang="ru-RU" sz="1000" i="0" dirty="0">
            <a:solidFill>
              <a:schemeClr val="tx1"/>
            </a:solidFill>
            <a:latin typeface="Palatino Linotype" panose="02040502050505030304" pitchFamily="18" charset="0"/>
          </a:endParaRPr>
        </a:p>
      </dgm:t>
    </dgm:pt>
    <dgm:pt modelId="{E4B00343-7C5E-4E3E-90AB-872FA7A9D7E7}" type="parTrans" cxnId="{D4064CD8-8406-427A-BC81-DD3ACC3074A3}">
      <dgm:prSet/>
      <dgm:spPr/>
      <dgm:t>
        <a:bodyPr/>
        <a:lstStyle/>
        <a:p>
          <a:endParaRPr lang="ru-RU">
            <a:solidFill>
              <a:schemeClr val="tx1"/>
            </a:solidFill>
          </a:endParaRPr>
        </a:p>
      </dgm:t>
    </dgm:pt>
    <dgm:pt modelId="{C5203576-F189-4150-92C5-A64D6C71AFA7}" type="sibTrans" cxnId="{D4064CD8-8406-427A-BC81-DD3ACC3074A3}">
      <dgm:prSet/>
      <dgm:spPr/>
      <dgm:t>
        <a:bodyPr/>
        <a:lstStyle/>
        <a:p>
          <a:endParaRPr lang="ru-RU">
            <a:solidFill>
              <a:schemeClr val="tx1"/>
            </a:solidFill>
          </a:endParaRPr>
        </a:p>
      </dgm:t>
    </dgm:pt>
    <dgm:pt modelId="{AAFA66C0-F588-4B49-80A1-B8A7F8EA5C90}">
      <dgm:prSet phldrT="[Текст]" custT="1"/>
      <dgm:spPr/>
      <dgm:t>
        <a:bodyPr/>
        <a:lstStyle/>
        <a:p>
          <a:pPr marL="0" algn="ctr">
            <a:spcAft>
              <a:spcPct val="35000"/>
            </a:spcAft>
            <a:buNone/>
          </a:pPr>
          <a:r>
            <a:rPr lang="en-US" sz="1200" b="1" u="sng" dirty="0" err="1">
              <a:solidFill>
                <a:schemeClr val="tx1"/>
              </a:solidFill>
              <a:latin typeface="Palatino Linotype" panose="02040502050505030304" pitchFamily="18" charset="0"/>
            </a:rPr>
            <a:t>Charollais</a:t>
          </a:r>
          <a:r>
            <a:rPr lang="en-US" sz="1200" b="1" u="sng" dirty="0">
              <a:solidFill>
                <a:schemeClr val="tx1"/>
              </a:solidFill>
              <a:latin typeface="Palatino Linotype" panose="02040502050505030304" pitchFamily="18" charset="0"/>
            </a:rPr>
            <a:t>, Suffolk, and Texel</a:t>
          </a:r>
          <a:endParaRPr lang="ru-RU" sz="1200" i="0" u="sng" dirty="0">
            <a:solidFill>
              <a:schemeClr val="tx1"/>
            </a:solidFill>
            <a:latin typeface="Palatino Linotype" panose="02040502050505030304" pitchFamily="18" charset="0"/>
          </a:endParaRPr>
        </a:p>
      </dgm:t>
    </dgm:pt>
    <dgm:pt modelId="{A4B01D64-CF69-4BBD-BC55-38F1283E55CB}" type="parTrans" cxnId="{FB94269D-BDA9-414F-8D4C-E770B17B5518}">
      <dgm:prSet/>
      <dgm:spPr/>
      <dgm:t>
        <a:bodyPr/>
        <a:lstStyle/>
        <a:p>
          <a:endParaRPr lang="ru-RU">
            <a:solidFill>
              <a:schemeClr val="tx1"/>
            </a:solidFill>
          </a:endParaRPr>
        </a:p>
      </dgm:t>
    </dgm:pt>
    <dgm:pt modelId="{11B20B3E-8EDA-44BD-AD49-A66938AF8804}" type="sibTrans" cxnId="{FB94269D-BDA9-414F-8D4C-E770B17B5518}">
      <dgm:prSet/>
      <dgm:spPr/>
      <dgm:t>
        <a:bodyPr/>
        <a:lstStyle/>
        <a:p>
          <a:endParaRPr lang="ru-RU">
            <a:solidFill>
              <a:schemeClr val="tx1"/>
            </a:solidFill>
          </a:endParaRPr>
        </a:p>
      </dgm:t>
    </dgm:pt>
    <dgm:pt modelId="{59375658-791A-4C5E-98EE-4C5DADA2442E}">
      <dgm:prSet phldrT="[Текст]" custT="1"/>
      <dgm:spPr/>
      <dgm:t>
        <a:bodyPr/>
        <a:lstStyle/>
        <a:p>
          <a:pPr marL="0" algn="l">
            <a:spcAft>
              <a:spcPts val="0"/>
            </a:spcAft>
            <a:buNone/>
          </a:pPr>
          <a:r>
            <a:rPr lang="en-US" sz="1000" dirty="0">
              <a:solidFill>
                <a:schemeClr val="tx1"/>
              </a:solidFill>
              <a:latin typeface="Palatino Linotype" panose="02040502050505030304" pitchFamily="18" charset="0"/>
              <a:cs typeface="Times New Roman" panose="02020603050405020304" pitchFamily="18" charset="0"/>
            </a:rPr>
            <a:t>Mean ROH length from 92.61 to  128.31 Mb. </a:t>
          </a:r>
          <a:endParaRPr lang="ru-RU" sz="1000" dirty="0">
            <a:solidFill>
              <a:schemeClr val="tx1"/>
            </a:solidFill>
            <a:latin typeface="Palatino Linotype" panose="02040502050505030304" pitchFamily="18" charset="0"/>
          </a:endParaRPr>
        </a:p>
      </dgm:t>
    </dgm:pt>
    <dgm:pt modelId="{71DBC000-415B-4A84-859D-4BB8B0E32F5D}" type="parTrans" cxnId="{A7AE6A6F-3371-452A-BE18-56FEFCC644C7}">
      <dgm:prSet/>
      <dgm:spPr/>
      <dgm:t>
        <a:bodyPr/>
        <a:lstStyle/>
        <a:p>
          <a:endParaRPr lang="ru-RU">
            <a:solidFill>
              <a:schemeClr val="tx1"/>
            </a:solidFill>
          </a:endParaRPr>
        </a:p>
      </dgm:t>
    </dgm:pt>
    <dgm:pt modelId="{4FC29F7E-0FB8-4347-AB17-FA435DB76C2B}" type="sibTrans" cxnId="{A7AE6A6F-3371-452A-BE18-56FEFCC644C7}">
      <dgm:prSet/>
      <dgm:spPr/>
      <dgm:t>
        <a:bodyPr/>
        <a:lstStyle/>
        <a:p>
          <a:endParaRPr lang="ru-RU">
            <a:solidFill>
              <a:schemeClr val="tx1"/>
            </a:solidFill>
          </a:endParaRPr>
        </a:p>
      </dgm:t>
    </dgm:pt>
    <dgm:pt modelId="{05BB7248-7742-4CDF-8817-AE365943E3F6}">
      <dgm:prSet phldrT="[Текст]" custT="1"/>
      <dgm:spPr/>
      <dgm:t>
        <a:bodyPr/>
        <a:lstStyle/>
        <a:p>
          <a:pPr marL="0" algn="ctr">
            <a:spcAft>
              <a:spcPct val="35000"/>
            </a:spcAft>
            <a:buNone/>
          </a:pPr>
          <a:r>
            <a:rPr lang="en-US" sz="1200" b="1" u="sng" dirty="0">
              <a:solidFill>
                <a:schemeClr val="tx1"/>
              </a:solidFill>
              <a:latin typeface="Palatino Linotype" panose="02040502050505030304" pitchFamily="18" charset="0"/>
              <a:cs typeface="Times New Roman" panose="02020603050405020304" pitchFamily="18" charset="0"/>
            </a:rPr>
            <a:t>Border Leicester, Merino, and Poll Dorset</a:t>
          </a:r>
          <a:endParaRPr lang="ru-RU" sz="1200" b="1" dirty="0">
            <a:solidFill>
              <a:schemeClr val="tx1"/>
            </a:solidFill>
            <a:latin typeface="Palatino Linotype" panose="02040502050505030304" pitchFamily="18" charset="0"/>
            <a:cs typeface="Times New Roman" panose="02020603050405020304" pitchFamily="18" charset="0"/>
          </a:endParaRPr>
        </a:p>
      </dgm:t>
    </dgm:pt>
    <dgm:pt modelId="{FD904614-0E40-4B61-9B68-7F21E522B343}" type="parTrans" cxnId="{BBDD49F3-1C71-474A-A8FC-19347B681597}">
      <dgm:prSet/>
      <dgm:spPr/>
      <dgm:t>
        <a:bodyPr/>
        <a:lstStyle/>
        <a:p>
          <a:endParaRPr lang="ru-RU">
            <a:solidFill>
              <a:schemeClr val="tx1"/>
            </a:solidFill>
          </a:endParaRPr>
        </a:p>
      </dgm:t>
    </dgm:pt>
    <dgm:pt modelId="{9C22376B-B293-48EA-B55E-224FDF79FA49}" type="sibTrans" cxnId="{BBDD49F3-1C71-474A-A8FC-19347B681597}">
      <dgm:prSet/>
      <dgm:spPr/>
      <dgm:t>
        <a:bodyPr/>
        <a:lstStyle/>
        <a:p>
          <a:endParaRPr lang="ru-RU">
            <a:solidFill>
              <a:schemeClr val="tx1"/>
            </a:solidFill>
          </a:endParaRPr>
        </a:p>
      </dgm:t>
    </dgm:pt>
    <dgm:pt modelId="{787035D8-5C3E-4B02-BDDC-6F67C1CE995D}">
      <dgm:prSet phldrT="[Текст]" custT="1"/>
      <dgm:spPr/>
      <dgm:t>
        <a:bodyPr/>
        <a:lstStyle/>
        <a:p>
          <a:pPr marL="0" indent="0" algn="just">
            <a:spcAft>
              <a:spcPts val="0"/>
            </a:spcAft>
            <a:buNone/>
          </a:pPr>
          <a:r>
            <a:rPr lang="en-US" sz="1000" dirty="0">
              <a:solidFill>
                <a:schemeClr val="tx1"/>
              </a:solidFill>
              <a:latin typeface="Palatino Linotype" panose="02040502050505030304" pitchFamily="18" charset="0"/>
              <a:cs typeface="Times New Roman" panose="02020603050405020304" pitchFamily="18" charset="0"/>
            </a:rPr>
            <a:t>Mean ROH length   from 94.9 to 126.1 Mb</a:t>
          </a:r>
          <a:r>
            <a:rPr lang="ru-RU" sz="1000" dirty="0">
              <a:solidFill>
                <a:schemeClr val="tx1"/>
              </a:solidFill>
              <a:latin typeface="Palatino Linotype" panose="02040502050505030304" pitchFamily="18" charset="0"/>
              <a:cs typeface="Times New Roman" panose="02020603050405020304" pitchFamily="18" charset="0"/>
            </a:rPr>
            <a:t>. </a:t>
          </a:r>
          <a:r>
            <a:rPr lang="en-US" sz="1000" dirty="0">
              <a:solidFill>
                <a:schemeClr val="tx1"/>
              </a:solidFill>
              <a:latin typeface="Palatino Linotype" panose="02040502050505030304" pitchFamily="18" charset="0"/>
              <a:cs typeface="Times New Roman" panose="02020603050405020304" pitchFamily="18" charset="0"/>
            </a:rPr>
            <a:t>Max. ind. ROH length - 427, 410 and 396 Mb. </a:t>
          </a:r>
          <a:endParaRPr lang="ru-RU" sz="1000" dirty="0">
            <a:solidFill>
              <a:schemeClr val="tx1"/>
            </a:solidFill>
            <a:latin typeface="Palatino Linotype" panose="02040502050505030304" pitchFamily="18" charset="0"/>
            <a:cs typeface="Times New Roman" panose="02020603050405020304" pitchFamily="18" charset="0"/>
          </a:endParaRPr>
        </a:p>
      </dgm:t>
    </dgm:pt>
    <dgm:pt modelId="{0CF227EB-492C-4696-997D-E32D6B8A9BE4}" type="parTrans" cxnId="{A88ABD0E-4940-48B2-9BD0-2B6878BD0DCA}">
      <dgm:prSet/>
      <dgm:spPr/>
      <dgm:t>
        <a:bodyPr/>
        <a:lstStyle/>
        <a:p>
          <a:endParaRPr lang="ru-RU">
            <a:solidFill>
              <a:schemeClr val="tx1"/>
            </a:solidFill>
          </a:endParaRPr>
        </a:p>
      </dgm:t>
    </dgm:pt>
    <dgm:pt modelId="{83576BC0-99EF-452F-A121-EFD0A085FAE5}" type="sibTrans" cxnId="{A88ABD0E-4940-48B2-9BD0-2B6878BD0DCA}">
      <dgm:prSet/>
      <dgm:spPr/>
      <dgm:t>
        <a:bodyPr/>
        <a:lstStyle/>
        <a:p>
          <a:endParaRPr lang="ru-RU">
            <a:solidFill>
              <a:schemeClr val="tx1"/>
            </a:solidFill>
          </a:endParaRPr>
        </a:p>
      </dgm:t>
    </dgm:pt>
    <dgm:pt modelId="{AA64A6A6-24A6-4283-86C4-9A8B13BED8C8}">
      <dgm:prSet custT="1"/>
      <dgm:spPr/>
      <dgm:t>
        <a:bodyPr/>
        <a:lstStyle/>
        <a:p>
          <a:pPr algn="l"/>
          <a:endParaRPr lang="ru-RU" sz="1400" dirty="0">
            <a:solidFill>
              <a:schemeClr val="tx1"/>
            </a:solidFill>
            <a:latin typeface="Times New Roman" panose="02020603050405020304" pitchFamily="18" charset="0"/>
            <a:cs typeface="Times New Roman" panose="02020603050405020304" pitchFamily="18" charset="0"/>
          </a:endParaRPr>
        </a:p>
      </dgm:t>
    </dgm:pt>
    <dgm:pt modelId="{52165938-C123-4C55-8AC3-C15F6F698652}" type="parTrans" cxnId="{6A09BEA2-6548-40E5-9B6E-A3039C51A388}">
      <dgm:prSet/>
      <dgm:spPr/>
      <dgm:t>
        <a:bodyPr/>
        <a:lstStyle/>
        <a:p>
          <a:endParaRPr lang="ru-RU">
            <a:solidFill>
              <a:schemeClr val="tx1"/>
            </a:solidFill>
          </a:endParaRPr>
        </a:p>
      </dgm:t>
    </dgm:pt>
    <dgm:pt modelId="{BF2CF28F-4170-4185-9937-8BC1AD72B680}" type="sibTrans" cxnId="{6A09BEA2-6548-40E5-9B6E-A3039C51A388}">
      <dgm:prSet/>
      <dgm:spPr/>
      <dgm:t>
        <a:bodyPr/>
        <a:lstStyle/>
        <a:p>
          <a:endParaRPr lang="ru-RU">
            <a:solidFill>
              <a:schemeClr val="tx1"/>
            </a:solidFill>
          </a:endParaRPr>
        </a:p>
      </dgm:t>
    </dgm:pt>
    <dgm:pt modelId="{552C1578-0C4F-4506-9168-DDA03F6DCB23}">
      <dgm:prSet phldrT="[Текст]" custT="1"/>
      <dgm:spPr/>
      <dgm:t>
        <a:bodyPr/>
        <a:lstStyle/>
        <a:p>
          <a:pPr marL="0" algn="ctr">
            <a:buNone/>
          </a:pPr>
          <a:r>
            <a:rPr lang="en-US" sz="1200" b="1" u="sng" dirty="0">
              <a:solidFill>
                <a:schemeClr val="tx1"/>
              </a:solidFill>
              <a:latin typeface="Palatino Linotype" panose="02040502050505030304" pitchFamily="18" charset="0"/>
              <a:cs typeface="Times New Roman" panose="02020603050405020304" pitchFamily="18" charset="0"/>
            </a:rPr>
            <a:t>Swiss local</a:t>
          </a:r>
          <a:endParaRPr lang="ru-RU" sz="1200" b="1" dirty="0">
            <a:solidFill>
              <a:schemeClr val="tx1"/>
            </a:solidFill>
            <a:latin typeface="Palatino Linotype" panose="02040502050505030304" pitchFamily="18" charset="0"/>
            <a:cs typeface="Times New Roman" panose="02020603050405020304" pitchFamily="18" charset="0"/>
          </a:endParaRPr>
        </a:p>
      </dgm:t>
    </dgm:pt>
    <dgm:pt modelId="{1F9EE42D-1C77-4503-AE80-1892E0350611}" type="parTrans" cxnId="{46547DD9-8D9B-4169-945D-98AFFAF870F7}">
      <dgm:prSet/>
      <dgm:spPr/>
      <dgm:t>
        <a:bodyPr/>
        <a:lstStyle/>
        <a:p>
          <a:endParaRPr lang="ru-RU">
            <a:solidFill>
              <a:schemeClr val="tx1"/>
            </a:solidFill>
          </a:endParaRPr>
        </a:p>
      </dgm:t>
    </dgm:pt>
    <dgm:pt modelId="{A294B8E9-8D62-4A4E-88A3-109468C042AC}" type="sibTrans" cxnId="{46547DD9-8D9B-4169-945D-98AFFAF870F7}">
      <dgm:prSet/>
      <dgm:spPr/>
      <dgm:t>
        <a:bodyPr/>
        <a:lstStyle/>
        <a:p>
          <a:endParaRPr lang="ru-RU">
            <a:solidFill>
              <a:schemeClr val="tx1"/>
            </a:solidFill>
          </a:endParaRPr>
        </a:p>
      </dgm:t>
    </dgm:pt>
    <dgm:pt modelId="{553E726B-53ED-4F7C-8077-F86091120378}">
      <dgm:prSet phldrT="[Текст]" custT="1"/>
      <dgm:spPr/>
      <dgm:t>
        <a:bodyPr/>
        <a:lstStyle/>
        <a:p>
          <a:pPr marL="0" indent="0" algn="just">
            <a:buNone/>
          </a:pPr>
          <a:r>
            <a:rPr lang="en-US" sz="1000" dirty="0">
              <a:solidFill>
                <a:schemeClr val="tx1"/>
              </a:solidFill>
              <a:latin typeface="Palatino Linotype" panose="02040502050505030304" pitchFamily="18" charset="0"/>
              <a:cs typeface="Times New Roman" panose="02020603050405020304" pitchFamily="18" charset="0"/>
            </a:rPr>
            <a:t>Mean F</a:t>
          </a:r>
          <a:r>
            <a:rPr lang="en-US" sz="1000" baseline="-25000" dirty="0">
              <a:solidFill>
                <a:schemeClr val="tx1"/>
              </a:solidFill>
              <a:latin typeface="Palatino Linotype" panose="02040502050505030304" pitchFamily="18" charset="0"/>
              <a:cs typeface="Times New Roman" panose="02020603050405020304" pitchFamily="18" charset="0"/>
            </a:rPr>
            <a:t>ROH</a:t>
          </a:r>
          <a:r>
            <a:rPr lang="en-US" sz="1000" dirty="0">
              <a:solidFill>
                <a:schemeClr val="tx1"/>
              </a:solidFill>
              <a:latin typeface="Palatino Linotype" panose="02040502050505030304" pitchFamily="18" charset="0"/>
              <a:cs typeface="Times New Roman" panose="02020603050405020304" pitchFamily="18" charset="0"/>
            </a:rPr>
            <a:t> from 0.022 to 0.153</a:t>
          </a:r>
          <a:r>
            <a:rPr lang="ru-RU" sz="600" dirty="0">
              <a:solidFill>
                <a:schemeClr val="tx1"/>
              </a:solidFill>
              <a:latin typeface="Palatino Linotype" panose="02040502050505030304" pitchFamily="18" charset="0"/>
              <a:cs typeface="Times New Roman" panose="02020603050405020304" pitchFamily="18" charset="0"/>
            </a:rPr>
            <a:t>.</a:t>
          </a:r>
          <a:r>
            <a:rPr lang="en-US" sz="600" dirty="0">
              <a:solidFill>
                <a:schemeClr val="tx1"/>
              </a:solidFill>
              <a:latin typeface="Palatino Linotype" panose="02040502050505030304" pitchFamily="18" charset="0"/>
              <a:cs typeface="Times New Roman" panose="02020603050405020304" pitchFamily="18" charset="0"/>
            </a:rPr>
            <a:t> </a:t>
          </a:r>
          <a:r>
            <a:rPr lang="ru-RU" sz="600" dirty="0">
              <a:solidFill>
                <a:schemeClr val="tx1"/>
              </a:solidFill>
              <a:latin typeface="Palatino Linotype" panose="02040502050505030304" pitchFamily="18" charset="0"/>
              <a:cs typeface="Times New Roman" panose="02020603050405020304" pitchFamily="18" charset="0"/>
            </a:rPr>
            <a:t> </a:t>
          </a:r>
          <a:endParaRPr lang="ru-RU" sz="1000" dirty="0">
            <a:solidFill>
              <a:schemeClr val="tx1"/>
            </a:solidFill>
            <a:latin typeface="Palatino Linotype" panose="02040502050505030304" pitchFamily="18" charset="0"/>
            <a:cs typeface="Times New Roman" panose="02020603050405020304" pitchFamily="18" charset="0"/>
          </a:endParaRPr>
        </a:p>
      </dgm:t>
    </dgm:pt>
    <dgm:pt modelId="{F97999BC-4FA5-460B-8004-25E280161574}" type="parTrans" cxnId="{C73DFEF0-E1FE-468B-97FD-AE12BD2CCB78}">
      <dgm:prSet/>
      <dgm:spPr/>
      <dgm:t>
        <a:bodyPr/>
        <a:lstStyle/>
        <a:p>
          <a:endParaRPr lang="ru-RU">
            <a:solidFill>
              <a:schemeClr val="tx1"/>
            </a:solidFill>
          </a:endParaRPr>
        </a:p>
      </dgm:t>
    </dgm:pt>
    <dgm:pt modelId="{54332ECE-03D3-4FA6-AA42-17CDCD28AFFA}" type="sibTrans" cxnId="{C73DFEF0-E1FE-468B-97FD-AE12BD2CCB78}">
      <dgm:prSet/>
      <dgm:spPr/>
      <dgm:t>
        <a:bodyPr/>
        <a:lstStyle/>
        <a:p>
          <a:endParaRPr lang="ru-RU">
            <a:solidFill>
              <a:schemeClr val="tx1"/>
            </a:solidFill>
          </a:endParaRPr>
        </a:p>
      </dgm:t>
    </dgm:pt>
    <dgm:pt modelId="{0029061A-DB39-4876-8546-A1F4B2F85E7D}">
      <dgm:prSet custT="1"/>
      <dgm:spPr/>
      <dgm:t>
        <a:bodyPr/>
        <a:lstStyle/>
        <a:p>
          <a:pPr marL="57150" algn="l">
            <a:spcAft>
              <a:spcPct val="15000"/>
            </a:spcAft>
          </a:pPr>
          <a:endParaRPr lang="ru-RU" sz="800" dirty="0">
            <a:solidFill>
              <a:schemeClr val="tx1"/>
            </a:solidFill>
            <a:latin typeface="Palatino Linotype" panose="02040502050505030304" pitchFamily="18" charset="0"/>
            <a:cs typeface="Times New Roman" panose="02020603050405020304" pitchFamily="18" charset="0"/>
          </a:endParaRPr>
        </a:p>
      </dgm:t>
    </dgm:pt>
    <dgm:pt modelId="{7961A8C5-86AA-48B5-B699-65057764B839}" type="parTrans" cxnId="{EA21E03E-EA77-4D98-886F-CCEC95D522BB}">
      <dgm:prSet/>
      <dgm:spPr/>
      <dgm:t>
        <a:bodyPr/>
        <a:lstStyle/>
        <a:p>
          <a:endParaRPr lang="ru-RU">
            <a:solidFill>
              <a:schemeClr val="tx1"/>
            </a:solidFill>
          </a:endParaRPr>
        </a:p>
      </dgm:t>
    </dgm:pt>
    <dgm:pt modelId="{F2B33297-4588-487F-8441-8EDCFF536730}" type="sibTrans" cxnId="{EA21E03E-EA77-4D98-886F-CCEC95D522BB}">
      <dgm:prSet/>
      <dgm:spPr/>
      <dgm:t>
        <a:bodyPr/>
        <a:lstStyle/>
        <a:p>
          <a:endParaRPr lang="ru-RU">
            <a:solidFill>
              <a:schemeClr val="tx1"/>
            </a:solidFill>
          </a:endParaRPr>
        </a:p>
      </dgm:t>
    </dgm:pt>
    <dgm:pt modelId="{AD7BC869-C313-4935-9D9D-B4AE1225D575}">
      <dgm:prSet phldrT="[Текст]" custT="1"/>
      <dgm:spPr/>
      <dgm:t>
        <a:bodyPr/>
        <a:lstStyle/>
        <a:p>
          <a:pPr marL="0" algn="l">
            <a:spcAft>
              <a:spcPts val="0"/>
            </a:spcAft>
            <a:buNone/>
          </a:pPr>
          <a:r>
            <a:rPr lang="en-US" sz="1000" dirty="0">
              <a:solidFill>
                <a:schemeClr val="tx1"/>
              </a:solidFill>
              <a:latin typeface="Palatino Linotype" panose="02040502050505030304" pitchFamily="18" charset="0"/>
              <a:cs typeface="Times New Roman" panose="02020603050405020304" pitchFamily="18" charset="0"/>
            </a:rPr>
            <a:t>Short ROH segments</a:t>
          </a:r>
          <a:r>
            <a:rPr lang="ru-RU" sz="1000" dirty="0">
              <a:solidFill>
                <a:schemeClr val="tx1"/>
              </a:solidFill>
              <a:latin typeface="Palatino Linotype" panose="02040502050505030304" pitchFamily="18" charset="0"/>
              <a:cs typeface="Times New Roman" panose="02020603050405020304" pitchFamily="18" charset="0"/>
            </a:rPr>
            <a:t> </a:t>
          </a:r>
          <a:r>
            <a:rPr lang="en-US" sz="1000" dirty="0">
              <a:solidFill>
                <a:schemeClr val="tx1"/>
              </a:solidFill>
              <a:latin typeface="Palatino Linotype" panose="02040502050505030304" pitchFamily="18" charset="0"/>
              <a:cs typeface="Times New Roman" panose="02020603050405020304" pitchFamily="18" charset="0"/>
            </a:rPr>
            <a:t> predominant. </a:t>
          </a:r>
          <a:endParaRPr lang="ru-RU" sz="1000" dirty="0">
            <a:solidFill>
              <a:schemeClr val="tx1"/>
            </a:solidFill>
            <a:latin typeface="Palatino Linotype" panose="02040502050505030304" pitchFamily="18" charset="0"/>
          </a:endParaRPr>
        </a:p>
      </dgm:t>
    </dgm:pt>
    <dgm:pt modelId="{A2B86845-0BF2-4F3B-A7FC-0EF548194719}" type="parTrans" cxnId="{E158C008-F624-46AD-8028-C93758920E2E}">
      <dgm:prSet/>
      <dgm:spPr/>
      <dgm:t>
        <a:bodyPr/>
        <a:lstStyle/>
        <a:p>
          <a:endParaRPr lang="ru-RU"/>
        </a:p>
      </dgm:t>
    </dgm:pt>
    <dgm:pt modelId="{B85C3F83-4D0C-447C-AD9E-5FEE4A1EF41A}" type="sibTrans" cxnId="{E158C008-F624-46AD-8028-C93758920E2E}">
      <dgm:prSet/>
      <dgm:spPr/>
      <dgm:t>
        <a:bodyPr/>
        <a:lstStyle/>
        <a:p>
          <a:endParaRPr lang="ru-RU"/>
        </a:p>
      </dgm:t>
    </dgm:pt>
    <dgm:pt modelId="{16E45129-8905-4F51-B64A-F696B7CC6948}">
      <dgm:prSet phldrT="[Текст]" custT="1"/>
      <dgm:spPr/>
      <dgm:t>
        <a:bodyPr/>
        <a:lstStyle/>
        <a:p>
          <a:pPr marL="0" indent="0" algn="just">
            <a:spcAft>
              <a:spcPts val="0"/>
            </a:spcAft>
            <a:buNone/>
          </a:pPr>
          <a:r>
            <a:rPr lang="en-US" sz="1000" dirty="0">
              <a:solidFill>
                <a:schemeClr val="tx1"/>
              </a:solidFill>
              <a:latin typeface="Palatino Linotype" panose="02040502050505030304" pitchFamily="18" charset="0"/>
              <a:cs typeface="Times New Roman" panose="02020603050405020304" pitchFamily="18" charset="0"/>
            </a:rPr>
            <a:t>Short ROH segments predominant</a:t>
          </a:r>
          <a:endParaRPr lang="ru-RU" sz="1000" dirty="0">
            <a:solidFill>
              <a:schemeClr val="tx1"/>
            </a:solidFill>
            <a:latin typeface="Palatino Linotype" panose="02040502050505030304" pitchFamily="18" charset="0"/>
            <a:cs typeface="Times New Roman" panose="02020603050405020304" pitchFamily="18" charset="0"/>
          </a:endParaRPr>
        </a:p>
      </dgm:t>
    </dgm:pt>
    <dgm:pt modelId="{753F1A29-2026-4E86-9E50-AA1482690A02}" type="parTrans" cxnId="{1BA7C961-BE99-41AD-92F2-B8B70CBAFA52}">
      <dgm:prSet/>
      <dgm:spPr/>
      <dgm:t>
        <a:bodyPr/>
        <a:lstStyle/>
        <a:p>
          <a:endParaRPr lang="ru-RU"/>
        </a:p>
      </dgm:t>
    </dgm:pt>
    <dgm:pt modelId="{58B90011-CDD8-451A-8645-07A4D09DFB66}" type="sibTrans" cxnId="{1BA7C961-BE99-41AD-92F2-B8B70CBAFA52}">
      <dgm:prSet/>
      <dgm:spPr/>
      <dgm:t>
        <a:bodyPr/>
        <a:lstStyle/>
        <a:p>
          <a:endParaRPr lang="ru-RU"/>
        </a:p>
      </dgm:t>
    </dgm:pt>
    <dgm:pt modelId="{E9D5EBFD-CE5A-4561-AB91-1D3569424E42}">
      <dgm:prSet phldrT="[Текст]" custT="1"/>
      <dgm:spPr/>
      <dgm:t>
        <a:bodyPr/>
        <a:lstStyle/>
        <a:p>
          <a:pPr marL="0" indent="0" algn="just">
            <a:buNone/>
          </a:pPr>
          <a:r>
            <a:rPr lang="en-US" sz="1000" dirty="0">
              <a:solidFill>
                <a:schemeClr val="tx1"/>
              </a:solidFill>
              <a:latin typeface="Palatino Linotype" panose="02040502050505030304" pitchFamily="18" charset="0"/>
              <a:cs typeface="Times New Roman" panose="02020603050405020304" pitchFamily="18" charset="0"/>
            </a:rPr>
            <a:t>ROH segments with length classes from 1 to 10 Mb were the most frequent in all breeds using 50k data.</a:t>
          </a:r>
          <a:endParaRPr lang="ru-RU" sz="1000" dirty="0">
            <a:solidFill>
              <a:schemeClr val="tx1"/>
            </a:solidFill>
            <a:latin typeface="Palatino Linotype" panose="02040502050505030304" pitchFamily="18" charset="0"/>
            <a:cs typeface="Times New Roman" panose="02020603050405020304" pitchFamily="18" charset="0"/>
          </a:endParaRPr>
        </a:p>
      </dgm:t>
    </dgm:pt>
    <dgm:pt modelId="{26A1E2D7-7752-4414-94DE-94089BB0E284}" type="parTrans" cxnId="{7E81B81D-3856-47DA-A1C2-7048001410E9}">
      <dgm:prSet/>
      <dgm:spPr/>
      <dgm:t>
        <a:bodyPr/>
        <a:lstStyle/>
        <a:p>
          <a:endParaRPr lang="ru-RU"/>
        </a:p>
      </dgm:t>
    </dgm:pt>
    <dgm:pt modelId="{AA31311B-14F1-4580-9AE0-DD86B5CF7DBC}" type="sibTrans" cxnId="{7E81B81D-3856-47DA-A1C2-7048001410E9}">
      <dgm:prSet/>
      <dgm:spPr/>
      <dgm:t>
        <a:bodyPr/>
        <a:lstStyle/>
        <a:p>
          <a:endParaRPr lang="ru-RU"/>
        </a:p>
      </dgm:t>
    </dgm:pt>
    <dgm:pt modelId="{9920E7FA-0DD0-46FF-AB99-81E322690E11}" type="pres">
      <dgm:prSet presAssocID="{B940E4B7-D027-4A21-A598-8A26081F1757}" presName="Name0" presStyleCnt="0">
        <dgm:presLayoutVars>
          <dgm:dir/>
          <dgm:resizeHandles val="exact"/>
        </dgm:presLayoutVars>
      </dgm:prSet>
      <dgm:spPr/>
    </dgm:pt>
    <dgm:pt modelId="{7BD57FB3-55A8-41E7-B689-9B67063D370C}" type="pres">
      <dgm:prSet presAssocID="{B940E4B7-D027-4A21-A598-8A26081F1757}" presName="bkgdShp" presStyleLbl="alignAccFollowNode1" presStyleIdx="0" presStyleCnt="1"/>
      <dgm:spPr/>
    </dgm:pt>
    <dgm:pt modelId="{557B437A-7B50-4C16-8666-8586E1638AC2}" type="pres">
      <dgm:prSet presAssocID="{B940E4B7-D027-4A21-A598-8A26081F1757}" presName="linComp" presStyleCnt="0"/>
      <dgm:spPr/>
    </dgm:pt>
    <dgm:pt modelId="{4705B62C-5E25-4164-BB5B-8C65D355B8B6}" type="pres">
      <dgm:prSet presAssocID="{83C44066-8934-4958-A407-8037DCD86199}" presName="compNode" presStyleCnt="0"/>
      <dgm:spPr/>
    </dgm:pt>
    <dgm:pt modelId="{65C42F31-B8B1-41FA-B3A1-503697010045}" type="pres">
      <dgm:prSet presAssocID="{83C44066-8934-4958-A407-8037DCD86199}" presName="node" presStyleLbl="node1" presStyleIdx="0" presStyleCnt="5" custScaleX="111331">
        <dgm:presLayoutVars>
          <dgm:bulletEnabled val="1"/>
        </dgm:presLayoutVars>
      </dgm:prSet>
      <dgm:spPr/>
    </dgm:pt>
    <dgm:pt modelId="{97CF9E3D-69CC-4269-B19D-D8E52DA7CBB1}" type="pres">
      <dgm:prSet presAssocID="{83C44066-8934-4958-A407-8037DCD86199}" presName="invisiNode" presStyleLbl="node1" presStyleIdx="0" presStyleCnt="5"/>
      <dgm:spPr/>
    </dgm:pt>
    <dgm:pt modelId="{A5EF6616-5CBE-486B-B940-9ACBFC4A1D3D}" type="pres">
      <dgm:prSet presAssocID="{83C44066-8934-4958-A407-8037DCD86199}" presName="imagNode" presStyleLbl="fgImgPlace1" presStyleIdx="0" presStyleCnt="5"/>
      <dgm:spPr>
        <a:blipFill rotWithShape="1">
          <a:blip xmlns:r="http://schemas.openxmlformats.org/officeDocument/2006/relationships" r:embed="rId1"/>
          <a:srcRect/>
          <a:stretch>
            <a:fillRect l="-3000" r="-3000"/>
          </a:stretch>
        </a:blipFill>
      </dgm:spPr>
    </dgm:pt>
    <dgm:pt modelId="{87CCB3EF-E815-4156-9320-043B6E6A24EB}" type="pres">
      <dgm:prSet presAssocID="{9E357C27-4855-4E4E-A2CB-3CC8B5F7F040}" presName="sibTrans" presStyleLbl="sibTrans2D1" presStyleIdx="0" presStyleCnt="0"/>
      <dgm:spPr/>
    </dgm:pt>
    <dgm:pt modelId="{DBA9F57E-529E-43B1-8234-28CDEC4B680D}" type="pres">
      <dgm:prSet presAssocID="{05BB7248-7742-4CDF-8817-AE365943E3F6}" presName="compNode" presStyleCnt="0"/>
      <dgm:spPr/>
    </dgm:pt>
    <dgm:pt modelId="{2FDFB274-07D5-4EDB-B7B9-91BD91EE1A36}" type="pres">
      <dgm:prSet presAssocID="{05BB7248-7742-4CDF-8817-AE365943E3F6}" presName="node" presStyleLbl="node1" presStyleIdx="1" presStyleCnt="5" custScaleX="110598">
        <dgm:presLayoutVars>
          <dgm:bulletEnabled val="1"/>
        </dgm:presLayoutVars>
      </dgm:prSet>
      <dgm:spPr/>
    </dgm:pt>
    <dgm:pt modelId="{E9936BDF-2FC9-45EF-9E9D-B669199A8D36}" type="pres">
      <dgm:prSet presAssocID="{05BB7248-7742-4CDF-8817-AE365943E3F6}" presName="invisiNode" presStyleLbl="node1" presStyleIdx="1" presStyleCnt="5"/>
      <dgm:spPr/>
    </dgm:pt>
    <dgm:pt modelId="{315BA215-0802-45E8-AD7A-018334EDF5F7}" type="pres">
      <dgm:prSet presAssocID="{05BB7248-7742-4CDF-8817-AE365943E3F6}" presName="imagNode"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dgm:spPr>
    </dgm:pt>
    <dgm:pt modelId="{427EED3D-D008-4701-A654-E90FE8294C60}" type="pres">
      <dgm:prSet presAssocID="{9C22376B-B293-48EA-B55E-224FDF79FA49}" presName="sibTrans" presStyleLbl="sibTrans2D1" presStyleIdx="0" presStyleCnt="0"/>
      <dgm:spPr/>
    </dgm:pt>
    <dgm:pt modelId="{46AA7902-DB74-42FE-8872-B73799D429B5}" type="pres">
      <dgm:prSet presAssocID="{552C1578-0C4F-4506-9168-DDA03F6DCB23}" presName="compNode" presStyleCnt="0"/>
      <dgm:spPr/>
    </dgm:pt>
    <dgm:pt modelId="{1AD3E925-24BA-40FD-90E1-1CB5E98EC3E8}" type="pres">
      <dgm:prSet presAssocID="{552C1578-0C4F-4506-9168-DDA03F6DCB23}" presName="node" presStyleLbl="node1" presStyleIdx="2" presStyleCnt="5" custScaleX="110486">
        <dgm:presLayoutVars>
          <dgm:bulletEnabled val="1"/>
        </dgm:presLayoutVars>
      </dgm:prSet>
      <dgm:spPr/>
    </dgm:pt>
    <dgm:pt modelId="{279C2868-5AF5-42C9-A791-6C30F41AAD94}" type="pres">
      <dgm:prSet presAssocID="{552C1578-0C4F-4506-9168-DDA03F6DCB23}" presName="invisiNode" presStyleLbl="node1" presStyleIdx="2" presStyleCnt="5"/>
      <dgm:spPr/>
    </dgm:pt>
    <dgm:pt modelId="{0ED10EBE-2E65-4769-B574-C865D40A9F13}" type="pres">
      <dgm:prSet presAssocID="{552C1578-0C4F-4506-9168-DDA03F6DCB23}" presName="imagNode"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dgm:spPr>
    </dgm:pt>
    <dgm:pt modelId="{AD33E3C4-DF91-473B-9499-AA771B2F0188}" type="pres">
      <dgm:prSet presAssocID="{A294B8E9-8D62-4A4E-88A3-109468C042AC}" presName="sibTrans" presStyleLbl="sibTrans2D1" presStyleIdx="0" presStyleCnt="0"/>
      <dgm:spPr/>
    </dgm:pt>
    <dgm:pt modelId="{0E789C13-E7E7-458F-8C7A-06EA4C269D65}" type="pres">
      <dgm:prSet presAssocID="{38E85728-D81C-4540-B397-914210FDBCA9}" presName="compNode" presStyleCnt="0"/>
      <dgm:spPr/>
    </dgm:pt>
    <dgm:pt modelId="{8FE3E44D-215F-4C6F-AD1D-F04BC7DBC657}" type="pres">
      <dgm:prSet presAssocID="{38E85728-D81C-4540-B397-914210FDBCA9}" presName="node" presStyleLbl="node1" presStyleIdx="3" presStyleCnt="5" custScaleX="108587">
        <dgm:presLayoutVars>
          <dgm:bulletEnabled val="1"/>
        </dgm:presLayoutVars>
      </dgm:prSet>
      <dgm:spPr/>
    </dgm:pt>
    <dgm:pt modelId="{4A90B282-526D-4D09-8340-500C44430C07}" type="pres">
      <dgm:prSet presAssocID="{38E85728-D81C-4540-B397-914210FDBCA9}" presName="invisiNode" presStyleLbl="node1" presStyleIdx="3" presStyleCnt="5"/>
      <dgm:spPr/>
    </dgm:pt>
    <dgm:pt modelId="{A95BE017-8AAE-4EBB-93B6-7FDDF83F168C}" type="pres">
      <dgm:prSet presAssocID="{38E85728-D81C-4540-B397-914210FDBCA9}"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11000" r="-11000"/>
          </a:stretch>
        </a:blipFill>
      </dgm:spPr>
    </dgm:pt>
    <dgm:pt modelId="{5B656E7F-1E43-41B1-BC05-0E232023C1A7}" type="pres">
      <dgm:prSet presAssocID="{C5203576-F189-4150-92C5-A64D6C71AFA7}" presName="sibTrans" presStyleLbl="sibTrans2D1" presStyleIdx="0" presStyleCnt="0"/>
      <dgm:spPr/>
    </dgm:pt>
    <dgm:pt modelId="{BEBD8895-7002-4159-A13E-86AE99AE95A6}" type="pres">
      <dgm:prSet presAssocID="{AAFA66C0-F588-4B49-80A1-B8A7F8EA5C90}" presName="compNode" presStyleCnt="0"/>
      <dgm:spPr/>
    </dgm:pt>
    <dgm:pt modelId="{F881C857-84D6-45F3-B13A-EE12B15E83A0}" type="pres">
      <dgm:prSet presAssocID="{AAFA66C0-F588-4B49-80A1-B8A7F8EA5C90}" presName="node" presStyleLbl="node1" presStyleIdx="4" presStyleCnt="5" custScaleX="109725">
        <dgm:presLayoutVars>
          <dgm:bulletEnabled val="1"/>
        </dgm:presLayoutVars>
      </dgm:prSet>
      <dgm:spPr/>
    </dgm:pt>
    <dgm:pt modelId="{8EB54798-B4D0-4334-A0A7-92F465760927}" type="pres">
      <dgm:prSet presAssocID="{AAFA66C0-F588-4B49-80A1-B8A7F8EA5C90}" presName="invisiNode" presStyleLbl="node1" presStyleIdx="4" presStyleCnt="5"/>
      <dgm:spPr/>
    </dgm:pt>
    <dgm:pt modelId="{A136DF4D-7774-4322-8720-E832E3F23667}" type="pres">
      <dgm:prSet presAssocID="{AAFA66C0-F588-4B49-80A1-B8A7F8EA5C90}" presName="imagNode"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2000" r="-12000"/>
          </a:stretch>
        </a:blipFill>
      </dgm:spPr>
    </dgm:pt>
  </dgm:ptLst>
  <dgm:cxnLst>
    <dgm:cxn modelId="{E158C008-F624-46AD-8028-C93758920E2E}" srcId="{AAFA66C0-F588-4B49-80A1-B8A7F8EA5C90}" destId="{AD7BC869-C313-4935-9D9D-B4AE1225D575}" srcOrd="1" destOrd="0" parTransId="{A2B86845-0BF2-4F3B-A7FC-0EF548194719}" sibTransId="{B85C3F83-4D0C-447C-AD9E-5FEE4A1EF41A}"/>
    <dgm:cxn modelId="{A88ABD0E-4940-48B2-9BD0-2B6878BD0DCA}" srcId="{05BB7248-7742-4CDF-8817-AE365943E3F6}" destId="{787035D8-5C3E-4B02-BDDC-6F67C1CE995D}" srcOrd="0" destOrd="0" parTransId="{0CF227EB-492C-4696-997D-E32D6B8A9BE4}" sibTransId="{83576BC0-99EF-452F-A121-EFD0A085FAE5}"/>
    <dgm:cxn modelId="{7E81B81D-3856-47DA-A1C2-7048001410E9}" srcId="{552C1578-0C4F-4506-9168-DDA03F6DCB23}" destId="{E9D5EBFD-CE5A-4561-AB91-1D3569424E42}" srcOrd="1" destOrd="0" parTransId="{26A1E2D7-7752-4414-94DE-94089BB0E284}" sibTransId="{AA31311B-14F1-4580-9AE0-DD86B5CF7DBC}"/>
    <dgm:cxn modelId="{E53DE21F-739F-4F2F-B789-2203360B75BB}" type="presOf" srcId="{552C1578-0C4F-4506-9168-DDA03F6DCB23}" destId="{1AD3E925-24BA-40FD-90E1-1CB5E98EC3E8}" srcOrd="0" destOrd="0" presId="urn:microsoft.com/office/officeart/2005/8/layout/pList2"/>
    <dgm:cxn modelId="{EA21E03E-EA77-4D98-886F-CCEC95D522BB}" srcId="{AAFA66C0-F588-4B49-80A1-B8A7F8EA5C90}" destId="{0029061A-DB39-4876-8546-A1F4B2F85E7D}" srcOrd="2" destOrd="0" parTransId="{7961A8C5-86AA-48B5-B699-65057764B839}" sibTransId="{F2B33297-4588-487F-8441-8EDCFF536730}"/>
    <dgm:cxn modelId="{1BA7C961-BE99-41AD-92F2-B8B70CBAFA52}" srcId="{05BB7248-7742-4CDF-8817-AE365943E3F6}" destId="{16E45129-8905-4F51-B64A-F696B7CC6948}" srcOrd="1" destOrd="0" parTransId="{753F1A29-2026-4E86-9E50-AA1482690A02}" sibTransId="{58B90011-CDD8-451A-8645-07A4D09DFB66}"/>
    <dgm:cxn modelId="{AD61CF67-577E-4983-90ED-0E7D4287DF4C}" type="presOf" srcId="{AD7BC869-C313-4935-9D9D-B4AE1225D575}" destId="{F881C857-84D6-45F3-B13A-EE12B15E83A0}" srcOrd="0" destOrd="2" presId="urn:microsoft.com/office/officeart/2005/8/layout/pList2"/>
    <dgm:cxn modelId="{3404DF48-B43F-4D9D-8F78-342546EA3037}" type="presOf" srcId="{59375658-791A-4C5E-98EE-4C5DADA2442E}" destId="{F881C857-84D6-45F3-B13A-EE12B15E83A0}" srcOrd="0" destOrd="1" presId="urn:microsoft.com/office/officeart/2005/8/layout/pList2"/>
    <dgm:cxn modelId="{A7AE6A6F-3371-452A-BE18-56FEFCC644C7}" srcId="{AAFA66C0-F588-4B49-80A1-B8A7F8EA5C90}" destId="{59375658-791A-4C5E-98EE-4C5DADA2442E}" srcOrd="0" destOrd="0" parTransId="{71DBC000-415B-4A84-859D-4BB8B0E32F5D}" sibTransId="{4FC29F7E-0FB8-4347-AB17-FA435DB76C2B}"/>
    <dgm:cxn modelId="{8B467672-69B3-41E8-9461-238FF019C0C1}" type="presOf" srcId="{AAFA66C0-F588-4B49-80A1-B8A7F8EA5C90}" destId="{F881C857-84D6-45F3-B13A-EE12B15E83A0}" srcOrd="0" destOrd="0" presId="urn:microsoft.com/office/officeart/2005/8/layout/pList2"/>
    <dgm:cxn modelId="{349CE173-D1E5-4236-BDFD-A0B5410D3C37}" type="presOf" srcId="{0029061A-DB39-4876-8546-A1F4B2F85E7D}" destId="{F881C857-84D6-45F3-B13A-EE12B15E83A0}" srcOrd="0" destOrd="3" presId="urn:microsoft.com/office/officeart/2005/8/layout/pList2"/>
    <dgm:cxn modelId="{92FD4D57-FA50-4C9A-8A29-F965C7E500DB}" type="presOf" srcId="{B940E4B7-D027-4A21-A598-8A26081F1757}" destId="{9920E7FA-0DD0-46FF-AB99-81E322690E11}" srcOrd="0" destOrd="0" presId="urn:microsoft.com/office/officeart/2005/8/layout/pList2"/>
    <dgm:cxn modelId="{9AAA6B5A-4DDE-4B69-9A30-809733A0CE48}" type="presOf" srcId="{9C22376B-B293-48EA-B55E-224FDF79FA49}" destId="{427EED3D-D008-4701-A654-E90FE8294C60}" srcOrd="0" destOrd="0" presId="urn:microsoft.com/office/officeart/2005/8/layout/pList2"/>
    <dgm:cxn modelId="{F0DA598B-6FDB-4A4F-90D8-9AEFFB8F0229}" type="presOf" srcId="{16E45129-8905-4F51-B64A-F696B7CC6948}" destId="{2FDFB274-07D5-4EDB-B7B9-91BD91EE1A36}" srcOrd="0" destOrd="2" presId="urn:microsoft.com/office/officeart/2005/8/layout/pList2"/>
    <dgm:cxn modelId="{3AEA1D92-70C4-459C-8E34-867D1444F54A}" type="presOf" srcId="{A294B8E9-8D62-4A4E-88A3-109468C042AC}" destId="{AD33E3C4-DF91-473B-9499-AA771B2F0188}" srcOrd="0" destOrd="0" presId="urn:microsoft.com/office/officeart/2005/8/layout/pList2"/>
    <dgm:cxn modelId="{468AEA98-1D11-4428-B14A-1A3444D696BE}" type="presOf" srcId="{83C44066-8934-4958-A407-8037DCD86199}" destId="{65C42F31-B8B1-41FA-B3A1-503697010045}" srcOrd="0" destOrd="0" presId="urn:microsoft.com/office/officeart/2005/8/layout/pList2"/>
    <dgm:cxn modelId="{501DE69B-FB55-4E91-A217-400772802BA1}" srcId="{B940E4B7-D027-4A21-A598-8A26081F1757}" destId="{83C44066-8934-4958-A407-8037DCD86199}" srcOrd="0" destOrd="0" parTransId="{AA0849F1-6AD2-4E47-B461-2665A6515CFD}" sibTransId="{9E357C27-4855-4E4E-A2CB-3CC8B5F7F040}"/>
    <dgm:cxn modelId="{FB94269D-BDA9-414F-8D4C-E770B17B5518}" srcId="{B940E4B7-D027-4A21-A598-8A26081F1757}" destId="{AAFA66C0-F588-4B49-80A1-B8A7F8EA5C90}" srcOrd="4" destOrd="0" parTransId="{A4B01D64-CF69-4BBD-BC55-38F1283E55CB}" sibTransId="{11B20B3E-8EDA-44BD-AD49-A66938AF8804}"/>
    <dgm:cxn modelId="{6A09BEA2-6548-40E5-9B6E-A3039C51A388}" srcId="{83C44066-8934-4958-A407-8037DCD86199}" destId="{AA64A6A6-24A6-4283-86C4-9A8B13BED8C8}" srcOrd="0" destOrd="0" parTransId="{52165938-C123-4C55-8AC3-C15F6F698652}" sibTransId="{BF2CF28F-4170-4185-9937-8BC1AD72B680}"/>
    <dgm:cxn modelId="{3CECFEA6-056C-41D4-BED7-BC5E8D5445D6}" type="presOf" srcId="{38E85728-D81C-4540-B397-914210FDBCA9}" destId="{8FE3E44D-215F-4C6F-AD1D-F04BC7DBC657}" srcOrd="0" destOrd="0" presId="urn:microsoft.com/office/officeart/2005/8/layout/pList2"/>
    <dgm:cxn modelId="{6B2FD1A8-1D58-40E8-8087-66816B65E818}" type="presOf" srcId="{553E726B-53ED-4F7C-8077-F86091120378}" destId="{1AD3E925-24BA-40FD-90E1-1CB5E98EC3E8}" srcOrd="0" destOrd="1" presId="urn:microsoft.com/office/officeart/2005/8/layout/pList2"/>
    <dgm:cxn modelId="{65CD60AB-C7D4-4631-8D99-6CAD5386D448}" type="presOf" srcId="{E9D5EBFD-CE5A-4561-AB91-1D3569424E42}" destId="{1AD3E925-24BA-40FD-90E1-1CB5E98EC3E8}" srcOrd="0" destOrd="2" presId="urn:microsoft.com/office/officeart/2005/8/layout/pList2"/>
    <dgm:cxn modelId="{CB321ABA-490D-445A-87C0-6946A1CAA41D}" type="presOf" srcId="{C5203576-F189-4150-92C5-A64D6C71AFA7}" destId="{5B656E7F-1E43-41B1-BC05-0E232023C1A7}" srcOrd="0" destOrd="0" presId="urn:microsoft.com/office/officeart/2005/8/layout/pList2"/>
    <dgm:cxn modelId="{C997D6CF-1A31-4C19-AA03-B1F63686A68C}" type="presOf" srcId="{AA64A6A6-24A6-4283-86C4-9A8B13BED8C8}" destId="{65C42F31-B8B1-41FA-B3A1-503697010045}" srcOrd="0" destOrd="1" presId="urn:microsoft.com/office/officeart/2005/8/layout/pList2"/>
    <dgm:cxn modelId="{AA04E2D0-A7D6-4104-BAB0-8D4824C7B588}" type="presOf" srcId="{05BB7248-7742-4CDF-8817-AE365943E3F6}" destId="{2FDFB274-07D5-4EDB-B7B9-91BD91EE1A36}" srcOrd="0" destOrd="0" presId="urn:microsoft.com/office/officeart/2005/8/layout/pList2"/>
    <dgm:cxn modelId="{A1A623D7-C43C-4759-B5AB-FDA9F50CBF4B}" type="presOf" srcId="{9E357C27-4855-4E4E-A2CB-3CC8B5F7F040}" destId="{87CCB3EF-E815-4156-9320-043B6E6A24EB}" srcOrd="0" destOrd="0" presId="urn:microsoft.com/office/officeart/2005/8/layout/pList2"/>
    <dgm:cxn modelId="{D4064CD8-8406-427A-BC81-DD3ACC3074A3}" srcId="{B940E4B7-D027-4A21-A598-8A26081F1757}" destId="{38E85728-D81C-4540-B397-914210FDBCA9}" srcOrd="3" destOrd="0" parTransId="{E4B00343-7C5E-4E3E-90AB-872FA7A9D7E7}" sibTransId="{C5203576-F189-4150-92C5-A64D6C71AFA7}"/>
    <dgm:cxn modelId="{46547DD9-8D9B-4169-945D-98AFFAF870F7}" srcId="{B940E4B7-D027-4A21-A598-8A26081F1757}" destId="{552C1578-0C4F-4506-9168-DDA03F6DCB23}" srcOrd="2" destOrd="0" parTransId="{1F9EE42D-1C77-4503-AE80-1892E0350611}" sibTransId="{A294B8E9-8D62-4A4E-88A3-109468C042AC}"/>
    <dgm:cxn modelId="{820D57E0-9A07-44B7-8A82-7DE1D64E26D4}" type="presOf" srcId="{787035D8-5C3E-4B02-BDDC-6F67C1CE995D}" destId="{2FDFB274-07D5-4EDB-B7B9-91BD91EE1A36}" srcOrd="0" destOrd="1" presId="urn:microsoft.com/office/officeart/2005/8/layout/pList2"/>
    <dgm:cxn modelId="{C73DFEF0-E1FE-468B-97FD-AE12BD2CCB78}" srcId="{552C1578-0C4F-4506-9168-DDA03F6DCB23}" destId="{553E726B-53ED-4F7C-8077-F86091120378}" srcOrd="0" destOrd="0" parTransId="{F97999BC-4FA5-460B-8004-25E280161574}" sibTransId="{54332ECE-03D3-4FA6-AA42-17CDCD28AFFA}"/>
    <dgm:cxn modelId="{BBDD49F3-1C71-474A-A8FC-19347B681597}" srcId="{B940E4B7-D027-4A21-A598-8A26081F1757}" destId="{05BB7248-7742-4CDF-8817-AE365943E3F6}" srcOrd="1" destOrd="0" parTransId="{FD904614-0E40-4B61-9B68-7F21E522B343}" sibTransId="{9C22376B-B293-48EA-B55E-224FDF79FA49}"/>
    <dgm:cxn modelId="{87F4ABA8-D043-4BF9-AC35-8012CADBFCFB}" type="presParOf" srcId="{9920E7FA-0DD0-46FF-AB99-81E322690E11}" destId="{7BD57FB3-55A8-41E7-B689-9B67063D370C}" srcOrd="0" destOrd="0" presId="urn:microsoft.com/office/officeart/2005/8/layout/pList2"/>
    <dgm:cxn modelId="{8CA3DB73-1BEE-472E-8FC2-62A11FC62F94}" type="presParOf" srcId="{9920E7FA-0DD0-46FF-AB99-81E322690E11}" destId="{557B437A-7B50-4C16-8666-8586E1638AC2}" srcOrd="1" destOrd="0" presId="urn:microsoft.com/office/officeart/2005/8/layout/pList2"/>
    <dgm:cxn modelId="{52B1D0A6-9FBF-4F41-972F-B1A986494452}" type="presParOf" srcId="{557B437A-7B50-4C16-8666-8586E1638AC2}" destId="{4705B62C-5E25-4164-BB5B-8C65D355B8B6}" srcOrd="0" destOrd="0" presId="urn:microsoft.com/office/officeart/2005/8/layout/pList2"/>
    <dgm:cxn modelId="{30FC435A-0B93-479F-AF30-14BE5AE81043}" type="presParOf" srcId="{4705B62C-5E25-4164-BB5B-8C65D355B8B6}" destId="{65C42F31-B8B1-41FA-B3A1-503697010045}" srcOrd="0" destOrd="0" presId="urn:microsoft.com/office/officeart/2005/8/layout/pList2"/>
    <dgm:cxn modelId="{510DE133-6AAA-4FD2-BFE6-B6EEE8C0BC4B}" type="presParOf" srcId="{4705B62C-5E25-4164-BB5B-8C65D355B8B6}" destId="{97CF9E3D-69CC-4269-B19D-D8E52DA7CBB1}" srcOrd="1" destOrd="0" presId="urn:microsoft.com/office/officeart/2005/8/layout/pList2"/>
    <dgm:cxn modelId="{4E466F17-3898-471A-AED9-B688ED5F3D79}" type="presParOf" srcId="{4705B62C-5E25-4164-BB5B-8C65D355B8B6}" destId="{A5EF6616-5CBE-486B-B940-9ACBFC4A1D3D}" srcOrd="2" destOrd="0" presId="urn:microsoft.com/office/officeart/2005/8/layout/pList2"/>
    <dgm:cxn modelId="{00D20A07-1FCD-434B-88FF-210E02A42D4A}" type="presParOf" srcId="{557B437A-7B50-4C16-8666-8586E1638AC2}" destId="{87CCB3EF-E815-4156-9320-043B6E6A24EB}" srcOrd="1" destOrd="0" presId="urn:microsoft.com/office/officeart/2005/8/layout/pList2"/>
    <dgm:cxn modelId="{633FE054-C7B7-4F86-8A76-0D16B02804A4}" type="presParOf" srcId="{557B437A-7B50-4C16-8666-8586E1638AC2}" destId="{DBA9F57E-529E-43B1-8234-28CDEC4B680D}" srcOrd="2" destOrd="0" presId="urn:microsoft.com/office/officeart/2005/8/layout/pList2"/>
    <dgm:cxn modelId="{1628464F-33EF-4766-A5CD-0E82E60CAD3F}" type="presParOf" srcId="{DBA9F57E-529E-43B1-8234-28CDEC4B680D}" destId="{2FDFB274-07D5-4EDB-B7B9-91BD91EE1A36}" srcOrd="0" destOrd="0" presId="urn:microsoft.com/office/officeart/2005/8/layout/pList2"/>
    <dgm:cxn modelId="{A5501DFA-51EA-4267-B55A-E1628DEF9862}" type="presParOf" srcId="{DBA9F57E-529E-43B1-8234-28CDEC4B680D}" destId="{E9936BDF-2FC9-45EF-9E9D-B669199A8D36}" srcOrd="1" destOrd="0" presId="urn:microsoft.com/office/officeart/2005/8/layout/pList2"/>
    <dgm:cxn modelId="{1FE8C2A0-85C8-463A-A537-25D6F30ACD58}" type="presParOf" srcId="{DBA9F57E-529E-43B1-8234-28CDEC4B680D}" destId="{315BA215-0802-45E8-AD7A-018334EDF5F7}" srcOrd="2" destOrd="0" presId="urn:microsoft.com/office/officeart/2005/8/layout/pList2"/>
    <dgm:cxn modelId="{D650D8F9-7DF5-400D-BA53-D4A569D1BF9E}" type="presParOf" srcId="{557B437A-7B50-4C16-8666-8586E1638AC2}" destId="{427EED3D-D008-4701-A654-E90FE8294C60}" srcOrd="3" destOrd="0" presId="urn:microsoft.com/office/officeart/2005/8/layout/pList2"/>
    <dgm:cxn modelId="{DA96DE6C-6BD2-4238-AE3D-2834CF4C58DE}" type="presParOf" srcId="{557B437A-7B50-4C16-8666-8586E1638AC2}" destId="{46AA7902-DB74-42FE-8872-B73799D429B5}" srcOrd="4" destOrd="0" presId="urn:microsoft.com/office/officeart/2005/8/layout/pList2"/>
    <dgm:cxn modelId="{1393D1C4-93B5-4D19-A0AD-89AB28B379C2}" type="presParOf" srcId="{46AA7902-DB74-42FE-8872-B73799D429B5}" destId="{1AD3E925-24BA-40FD-90E1-1CB5E98EC3E8}" srcOrd="0" destOrd="0" presId="urn:microsoft.com/office/officeart/2005/8/layout/pList2"/>
    <dgm:cxn modelId="{013A7248-DF9A-4A8A-834E-CEBA7D4A0693}" type="presParOf" srcId="{46AA7902-DB74-42FE-8872-B73799D429B5}" destId="{279C2868-5AF5-42C9-A791-6C30F41AAD94}" srcOrd="1" destOrd="0" presId="urn:microsoft.com/office/officeart/2005/8/layout/pList2"/>
    <dgm:cxn modelId="{561B756E-70E6-44C2-B41E-387A53BEA524}" type="presParOf" srcId="{46AA7902-DB74-42FE-8872-B73799D429B5}" destId="{0ED10EBE-2E65-4769-B574-C865D40A9F13}" srcOrd="2" destOrd="0" presId="urn:microsoft.com/office/officeart/2005/8/layout/pList2"/>
    <dgm:cxn modelId="{F5289659-06DE-4DF4-86A4-2AB3F63C6DEC}" type="presParOf" srcId="{557B437A-7B50-4C16-8666-8586E1638AC2}" destId="{AD33E3C4-DF91-473B-9499-AA771B2F0188}" srcOrd="5" destOrd="0" presId="urn:microsoft.com/office/officeart/2005/8/layout/pList2"/>
    <dgm:cxn modelId="{16518EFF-C97F-4657-8347-F248D1282D34}" type="presParOf" srcId="{557B437A-7B50-4C16-8666-8586E1638AC2}" destId="{0E789C13-E7E7-458F-8C7A-06EA4C269D65}" srcOrd="6" destOrd="0" presId="urn:microsoft.com/office/officeart/2005/8/layout/pList2"/>
    <dgm:cxn modelId="{99DC0799-5740-41EA-B7B3-8DD5A4E9AB15}" type="presParOf" srcId="{0E789C13-E7E7-458F-8C7A-06EA4C269D65}" destId="{8FE3E44D-215F-4C6F-AD1D-F04BC7DBC657}" srcOrd="0" destOrd="0" presId="urn:microsoft.com/office/officeart/2005/8/layout/pList2"/>
    <dgm:cxn modelId="{F79A4336-86AB-4037-A751-DD5A7DC3404D}" type="presParOf" srcId="{0E789C13-E7E7-458F-8C7A-06EA4C269D65}" destId="{4A90B282-526D-4D09-8340-500C44430C07}" srcOrd="1" destOrd="0" presId="urn:microsoft.com/office/officeart/2005/8/layout/pList2"/>
    <dgm:cxn modelId="{97C5FBF8-C042-4D34-84BB-AC57C7BC2979}" type="presParOf" srcId="{0E789C13-E7E7-458F-8C7A-06EA4C269D65}" destId="{A95BE017-8AAE-4EBB-93B6-7FDDF83F168C}" srcOrd="2" destOrd="0" presId="urn:microsoft.com/office/officeart/2005/8/layout/pList2"/>
    <dgm:cxn modelId="{AC174BAC-50B6-4542-8EA4-AF7311801107}" type="presParOf" srcId="{557B437A-7B50-4C16-8666-8586E1638AC2}" destId="{5B656E7F-1E43-41B1-BC05-0E232023C1A7}" srcOrd="7" destOrd="0" presId="urn:microsoft.com/office/officeart/2005/8/layout/pList2"/>
    <dgm:cxn modelId="{F7436F54-CF67-4EE2-A1FE-D0F183654497}" type="presParOf" srcId="{557B437A-7B50-4C16-8666-8586E1638AC2}" destId="{BEBD8895-7002-4159-A13E-86AE99AE95A6}" srcOrd="8" destOrd="0" presId="urn:microsoft.com/office/officeart/2005/8/layout/pList2"/>
    <dgm:cxn modelId="{F6290969-522D-437E-97E0-B28AA1299D8D}" type="presParOf" srcId="{BEBD8895-7002-4159-A13E-86AE99AE95A6}" destId="{F881C857-84D6-45F3-B13A-EE12B15E83A0}" srcOrd="0" destOrd="0" presId="urn:microsoft.com/office/officeart/2005/8/layout/pList2"/>
    <dgm:cxn modelId="{6D3451E3-DF41-47BA-BDAD-BDE9BC380B6F}" type="presParOf" srcId="{BEBD8895-7002-4159-A13E-86AE99AE95A6}" destId="{8EB54798-B4D0-4334-A0A7-92F465760927}" srcOrd="1" destOrd="0" presId="urn:microsoft.com/office/officeart/2005/8/layout/pList2"/>
    <dgm:cxn modelId="{96F3BCC2-97CC-4E4B-BB8E-1588A057008A}" type="presParOf" srcId="{BEBD8895-7002-4159-A13E-86AE99AE95A6}" destId="{A136DF4D-7774-4322-8720-E832E3F23667}"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57FB3-55A8-41E7-B689-9B67063D370C}">
      <dsp:nvSpPr>
        <dsp:cNvPr id="0" name=""/>
        <dsp:cNvSpPr/>
      </dsp:nvSpPr>
      <dsp:spPr>
        <a:xfrm>
          <a:off x="0" y="0"/>
          <a:ext cx="8430558" cy="1594596"/>
        </a:xfrm>
        <a:prstGeom prst="roundRect">
          <a:avLst>
            <a:gd name="adj" fmla="val 10000"/>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EF6616-5CBE-486B-B940-9ACBFC4A1D3D}">
      <dsp:nvSpPr>
        <dsp:cNvPr id="0" name=""/>
        <dsp:cNvSpPr/>
      </dsp:nvSpPr>
      <dsp:spPr>
        <a:xfrm>
          <a:off x="331066" y="212612"/>
          <a:ext cx="1340779" cy="1169370"/>
        </a:xfrm>
        <a:prstGeom prst="roundRect">
          <a:avLst>
            <a:gd name="adj" fmla="val 10000"/>
          </a:avLst>
        </a:prstGeom>
        <a:blipFill rotWithShape="1">
          <a:blip xmlns:r="http://schemas.openxmlformats.org/officeDocument/2006/relationships" r:embed="rId1"/>
          <a:srcRect/>
          <a:stretch>
            <a:fillRect l="-3000" r="-3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C42F31-B8B1-41FA-B3A1-503697010045}">
      <dsp:nvSpPr>
        <dsp:cNvPr id="0" name=""/>
        <dsp:cNvSpPr/>
      </dsp:nvSpPr>
      <dsp:spPr>
        <a:xfrm rot="10800000">
          <a:off x="255104" y="1594596"/>
          <a:ext cx="1492703" cy="1948950"/>
        </a:xfrm>
        <a:prstGeom prst="round2SameRect">
          <a:avLst>
            <a:gd name="adj1" fmla="val 10500"/>
            <a:gd name="adj2" fmla="val 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u="sng" kern="1200" dirty="0">
              <a:solidFill>
                <a:schemeClr val="tx1"/>
              </a:solidFill>
              <a:latin typeface="Palatino Linotype" panose="02040502050505030304" pitchFamily="18" charset="0"/>
              <a:cs typeface="Times New Roman" panose="02020603050405020304" pitchFamily="18" charset="0"/>
            </a:rPr>
            <a:t>Russian </a:t>
          </a:r>
        </a:p>
        <a:p>
          <a:pPr marL="0" lvl="0" indent="0" algn="just" defTabSz="533400">
            <a:lnSpc>
              <a:spcPct val="90000"/>
            </a:lnSpc>
            <a:spcBef>
              <a:spcPct val="0"/>
            </a:spcBef>
            <a:spcAft>
              <a:spcPct val="35000"/>
            </a:spcAft>
            <a:buNone/>
          </a:pPr>
          <a:r>
            <a:rPr lang="en-US" sz="1000" kern="1200" dirty="0">
              <a:solidFill>
                <a:schemeClr val="tx1"/>
              </a:solidFill>
              <a:latin typeface="Palatino Linotype" panose="02040502050505030304" pitchFamily="18" charset="0"/>
              <a:cs typeface="Times New Roman" panose="02020603050405020304" pitchFamily="18" charset="0"/>
            </a:rPr>
            <a:t>Mean ROH length  from 93.7 to 301.7 Mb</a:t>
          </a:r>
          <a:r>
            <a:rPr lang="ru-RU" sz="1000" kern="1200" dirty="0">
              <a:solidFill>
                <a:schemeClr val="tx1"/>
              </a:solidFill>
              <a:latin typeface="Palatino Linotype" panose="02040502050505030304" pitchFamily="18" charset="0"/>
              <a:cs typeface="Times New Roman" panose="02020603050405020304" pitchFamily="18" charset="0"/>
            </a:rPr>
            <a:t>. </a:t>
          </a:r>
          <a:r>
            <a:rPr lang="en-US" sz="1000" kern="1200" dirty="0">
              <a:solidFill>
                <a:schemeClr val="tx1"/>
              </a:solidFill>
              <a:latin typeface="Palatino Linotype" panose="02040502050505030304" pitchFamily="18" charset="0"/>
              <a:cs typeface="Times New Roman" panose="02020603050405020304" pitchFamily="18" charset="0"/>
            </a:rPr>
            <a:t>Max. ind. ROH length</a:t>
          </a:r>
          <a:r>
            <a:rPr lang="ru-RU" sz="1000" kern="1200" dirty="0">
              <a:solidFill>
                <a:schemeClr val="tx1"/>
              </a:solidFill>
              <a:latin typeface="Palatino Linotype" panose="02040502050505030304" pitchFamily="18" charset="0"/>
              <a:cs typeface="Times New Roman" panose="02020603050405020304" pitchFamily="18" charset="0"/>
            </a:rPr>
            <a:t> –</a:t>
          </a:r>
          <a:r>
            <a:rPr lang="en-US" sz="1000" kern="1200" dirty="0">
              <a:solidFill>
                <a:schemeClr val="tx1"/>
              </a:solidFill>
              <a:latin typeface="Palatino Linotype" panose="02040502050505030304" pitchFamily="18" charset="0"/>
              <a:cs typeface="Times New Roman" panose="02020603050405020304" pitchFamily="18" charset="0"/>
            </a:rPr>
            <a:t> </a:t>
          </a:r>
          <a:r>
            <a:rPr lang="ru-RU" sz="1000" kern="1200" dirty="0">
              <a:solidFill>
                <a:schemeClr val="tx1"/>
              </a:solidFill>
              <a:latin typeface="Palatino Linotype" panose="02040502050505030304" pitchFamily="18" charset="0"/>
              <a:cs typeface="Times New Roman" panose="02020603050405020304" pitchFamily="18" charset="0"/>
            </a:rPr>
            <a:t>470 </a:t>
          </a:r>
          <a:r>
            <a:rPr lang="en-US" sz="1000" kern="1200" dirty="0">
              <a:solidFill>
                <a:schemeClr val="tx1"/>
              </a:solidFill>
              <a:latin typeface="Palatino Linotype" panose="02040502050505030304" pitchFamily="18" charset="0"/>
              <a:cs typeface="Times New Roman" panose="02020603050405020304" pitchFamily="18" charset="0"/>
            </a:rPr>
            <a:t>Mb</a:t>
          </a:r>
          <a:r>
            <a:rPr lang="ru-RU" sz="1000" kern="1200" dirty="0">
              <a:solidFill>
                <a:schemeClr val="tx1"/>
              </a:solidFill>
              <a:latin typeface="Palatino Linotype" panose="02040502050505030304" pitchFamily="18" charset="0"/>
              <a:cs typeface="Times New Roman" panose="02020603050405020304" pitchFamily="18" charset="0"/>
            </a:rPr>
            <a:t>. </a:t>
          </a:r>
          <a:endParaRPr lang="en-US" sz="1000" kern="1200" dirty="0">
            <a:solidFill>
              <a:schemeClr val="tx1"/>
            </a:solidFill>
            <a:latin typeface="Palatino Linotype" panose="02040502050505030304" pitchFamily="18" charset="0"/>
            <a:cs typeface="Times New Roman" panose="02020603050405020304" pitchFamily="18" charset="0"/>
          </a:endParaRPr>
        </a:p>
        <a:p>
          <a:pPr marL="0" lvl="0" indent="0" algn="just" defTabSz="533400">
            <a:lnSpc>
              <a:spcPct val="90000"/>
            </a:lnSpc>
            <a:spcBef>
              <a:spcPct val="0"/>
            </a:spcBef>
            <a:spcAft>
              <a:spcPct val="35000"/>
            </a:spcAft>
            <a:buNone/>
          </a:pPr>
          <a:r>
            <a:rPr lang="en-US" sz="1000" kern="12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F</a:t>
          </a:r>
          <a:r>
            <a:rPr lang="en-US" sz="1000" kern="1200" baseline="-250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ROH </a:t>
          </a:r>
          <a:r>
            <a:rPr lang="en-US" sz="1000" kern="12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from </a:t>
          </a:r>
          <a:r>
            <a:rPr lang="ru-RU" sz="1000" kern="12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от </a:t>
          </a:r>
          <a:r>
            <a:rPr lang="en-US" sz="1000" kern="1200" dirty="0">
              <a:solidFill>
                <a:schemeClr val="tx1"/>
              </a:solidFill>
              <a:latin typeface="Palatino Linotype" panose="02040502050505030304" pitchFamily="18" charset="0"/>
            </a:rPr>
            <a:t>0.035 to 0.114 Mb. </a:t>
          </a:r>
        </a:p>
        <a:p>
          <a:pPr marL="0" lvl="0" indent="0" algn="just" defTabSz="533400">
            <a:lnSpc>
              <a:spcPct val="90000"/>
            </a:lnSpc>
            <a:spcBef>
              <a:spcPct val="0"/>
            </a:spcBef>
            <a:spcAft>
              <a:spcPct val="35000"/>
            </a:spcAft>
            <a:buNone/>
          </a:pPr>
          <a:r>
            <a:rPr lang="en-US" sz="1000" kern="1200" dirty="0">
              <a:solidFill>
                <a:schemeClr val="tx1"/>
              </a:solidFill>
              <a:latin typeface="Palatino Linotype" panose="02040502050505030304" pitchFamily="18" charset="0"/>
            </a:rPr>
            <a:t>Short ROH segments predominant </a:t>
          </a:r>
          <a:endParaRPr lang="ru-RU" sz="1000" kern="1200" dirty="0">
            <a:solidFill>
              <a:schemeClr val="tx1"/>
            </a:solidFill>
            <a:latin typeface="Palatino Linotype" panose="02040502050505030304" pitchFamily="18" charset="0"/>
          </a:endParaRPr>
        </a:p>
        <a:p>
          <a:pPr marL="0" lvl="0" indent="0" algn="just" defTabSz="533400">
            <a:lnSpc>
              <a:spcPct val="90000"/>
            </a:lnSpc>
            <a:spcBef>
              <a:spcPct val="0"/>
            </a:spcBef>
            <a:spcAft>
              <a:spcPct val="35000"/>
            </a:spcAft>
            <a:buNone/>
          </a:pPr>
          <a:endParaRPr lang="ru-RU" sz="1000" b="1" u="sng" kern="1200" dirty="0">
            <a:solidFill>
              <a:schemeClr val="tx1"/>
            </a:solidFill>
            <a:latin typeface="Palatino Linotype" panose="0204050205050503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rot="10800000">
        <a:off x="301010" y="1594596"/>
        <a:ext cx="1400891" cy="1903044"/>
      </dsp:txXfrm>
    </dsp:sp>
    <dsp:sp modelId="{315BA215-0802-45E8-AD7A-018334EDF5F7}">
      <dsp:nvSpPr>
        <dsp:cNvPr id="0" name=""/>
        <dsp:cNvSpPr/>
      </dsp:nvSpPr>
      <dsp:spPr>
        <a:xfrm>
          <a:off x="1952934" y="212612"/>
          <a:ext cx="1340779" cy="116937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DFB274-07D5-4EDB-B7B9-91BD91EE1A36}">
      <dsp:nvSpPr>
        <dsp:cNvPr id="0" name=""/>
        <dsp:cNvSpPr/>
      </dsp:nvSpPr>
      <dsp:spPr>
        <a:xfrm rot="10800000">
          <a:off x="1881886" y="1594596"/>
          <a:ext cx="1482875" cy="1948950"/>
        </a:xfrm>
        <a:prstGeom prst="round2SameRect">
          <a:avLst>
            <a:gd name="adj1" fmla="val 10500"/>
            <a:gd name="adj2" fmla="val 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u="sng" kern="1200" dirty="0">
              <a:solidFill>
                <a:schemeClr val="tx1"/>
              </a:solidFill>
              <a:latin typeface="Palatino Linotype" panose="02040502050505030304" pitchFamily="18" charset="0"/>
              <a:cs typeface="Times New Roman" panose="02020603050405020304" pitchFamily="18" charset="0"/>
            </a:rPr>
            <a:t>Border Leicester, Merino, and Poll Dorset</a:t>
          </a:r>
          <a:endParaRPr lang="ru-RU" sz="1200" b="1" kern="1200" dirty="0">
            <a:solidFill>
              <a:schemeClr val="tx1"/>
            </a:solidFill>
            <a:latin typeface="Palatino Linotype" panose="02040502050505030304" pitchFamily="18" charset="0"/>
            <a:cs typeface="Times New Roman" panose="02020603050405020304" pitchFamily="18" charset="0"/>
          </a:endParaRPr>
        </a:p>
        <a:p>
          <a:pPr marL="0" lvl="1" indent="0" algn="just" defTabSz="444500">
            <a:lnSpc>
              <a:spcPct val="90000"/>
            </a:lnSpc>
            <a:spcBef>
              <a:spcPct val="0"/>
            </a:spcBef>
            <a:spcAft>
              <a:spcPts val="0"/>
            </a:spcAft>
            <a:buNone/>
          </a:pPr>
          <a:r>
            <a:rPr lang="en-US" sz="1000" kern="1200" dirty="0">
              <a:solidFill>
                <a:schemeClr val="tx1"/>
              </a:solidFill>
              <a:latin typeface="Palatino Linotype" panose="02040502050505030304" pitchFamily="18" charset="0"/>
              <a:cs typeface="Times New Roman" panose="02020603050405020304" pitchFamily="18" charset="0"/>
            </a:rPr>
            <a:t>Mean ROH length   from 94.9 to 126.1 Mb</a:t>
          </a:r>
          <a:r>
            <a:rPr lang="ru-RU" sz="1000" kern="1200" dirty="0">
              <a:solidFill>
                <a:schemeClr val="tx1"/>
              </a:solidFill>
              <a:latin typeface="Palatino Linotype" panose="02040502050505030304" pitchFamily="18" charset="0"/>
              <a:cs typeface="Times New Roman" panose="02020603050405020304" pitchFamily="18" charset="0"/>
            </a:rPr>
            <a:t>. </a:t>
          </a:r>
          <a:r>
            <a:rPr lang="en-US" sz="1000" kern="1200" dirty="0">
              <a:solidFill>
                <a:schemeClr val="tx1"/>
              </a:solidFill>
              <a:latin typeface="Palatino Linotype" panose="02040502050505030304" pitchFamily="18" charset="0"/>
              <a:cs typeface="Times New Roman" panose="02020603050405020304" pitchFamily="18" charset="0"/>
            </a:rPr>
            <a:t>Max. ind. ROH length - 427, 410 and 396 Mb. </a:t>
          </a:r>
          <a:endParaRPr lang="ru-RU" sz="1000" kern="1200" dirty="0">
            <a:solidFill>
              <a:schemeClr val="tx1"/>
            </a:solidFill>
            <a:latin typeface="Palatino Linotype" panose="02040502050505030304" pitchFamily="18" charset="0"/>
            <a:cs typeface="Times New Roman" panose="02020603050405020304" pitchFamily="18" charset="0"/>
          </a:endParaRPr>
        </a:p>
        <a:p>
          <a:pPr marL="0" lvl="1" indent="0" algn="just" defTabSz="444500">
            <a:lnSpc>
              <a:spcPct val="90000"/>
            </a:lnSpc>
            <a:spcBef>
              <a:spcPct val="0"/>
            </a:spcBef>
            <a:spcAft>
              <a:spcPts val="0"/>
            </a:spcAft>
            <a:buNone/>
          </a:pPr>
          <a:r>
            <a:rPr lang="en-US" sz="1000" kern="1200" dirty="0">
              <a:solidFill>
                <a:schemeClr val="tx1"/>
              </a:solidFill>
              <a:latin typeface="Palatino Linotype" panose="02040502050505030304" pitchFamily="18" charset="0"/>
              <a:cs typeface="Times New Roman" panose="02020603050405020304" pitchFamily="18" charset="0"/>
            </a:rPr>
            <a:t>Short ROH segments predominant</a:t>
          </a:r>
          <a:endParaRPr lang="ru-RU" sz="1000" kern="1200" dirty="0">
            <a:solidFill>
              <a:schemeClr val="tx1"/>
            </a:solidFill>
            <a:latin typeface="Palatino Linotype" panose="02040502050505030304" pitchFamily="18" charset="0"/>
            <a:cs typeface="Times New Roman" panose="02020603050405020304" pitchFamily="18" charset="0"/>
          </a:endParaRPr>
        </a:p>
      </dsp:txBody>
      <dsp:txXfrm rot="10800000">
        <a:off x="1927490" y="1594596"/>
        <a:ext cx="1391667" cy="1903346"/>
      </dsp:txXfrm>
    </dsp:sp>
    <dsp:sp modelId="{0ED10EBE-2E65-4769-B574-C865D40A9F13}">
      <dsp:nvSpPr>
        <dsp:cNvPr id="0" name=""/>
        <dsp:cNvSpPr/>
      </dsp:nvSpPr>
      <dsp:spPr>
        <a:xfrm>
          <a:off x="3569137" y="212612"/>
          <a:ext cx="1340779" cy="116937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D3E925-24BA-40FD-90E1-1CB5E98EC3E8}">
      <dsp:nvSpPr>
        <dsp:cNvPr id="0" name=""/>
        <dsp:cNvSpPr/>
      </dsp:nvSpPr>
      <dsp:spPr>
        <a:xfrm rot="10800000">
          <a:off x="3498840" y="1594596"/>
          <a:ext cx="1481373" cy="1948950"/>
        </a:xfrm>
        <a:prstGeom prst="round2SameRect">
          <a:avLst>
            <a:gd name="adj1" fmla="val 10500"/>
            <a:gd name="adj2" fmla="val 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u="sng" kern="1200" dirty="0">
              <a:solidFill>
                <a:schemeClr val="tx1"/>
              </a:solidFill>
              <a:latin typeface="Palatino Linotype" panose="02040502050505030304" pitchFamily="18" charset="0"/>
              <a:cs typeface="Times New Roman" panose="02020603050405020304" pitchFamily="18" charset="0"/>
            </a:rPr>
            <a:t>Swiss local</a:t>
          </a:r>
          <a:endParaRPr lang="ru-RU" sz="1200" b="1" kern="1200" dirty="0">
            <a:solidFill>
              <a:schemeClr val="tx1"/>
            </a:solidFill>
            <a:latin typeface="Palatino Linotype" panose="02040502050505030304" pitchFamily="18" charset="0"/>
            <a:cs typeface="Times New Roman" panose="02020603050405020304" pitchFamily="18" charset="0"/>
          </a:endParaRPr>
        </a:p>
        <a:p>
          <a:pPr marL="0" lvl="1" indent="0" algn="just" defTabSz="444500">
            <a:lnSpc>
              <a:spcPct val="90000"/>
            </a:lnSpc>
            <a:spcBef>
              <a:spcPct val="0"/>
            </a:spcBef>
            <a:spcAft>
              <a:spcPct val="15000"/>
            </a:spcAft>
            <a:buNone/>
          </a:pPr>
          <a:r>
            <a:rPr lang="en-US" sz="1000" kern="1200" dirty="0">
              <a:solidFill>
                <a:schemeClr val="tx1"/>
              </a:solidFill>
              <a:latin typeface="Palatino Linotype" panose="02040502050505030304" pitchFamily="18" charset="0"/>
              <a:cs typeface="Times New Roman" panose="02020603050405020304" pitchFamily="18" charset="0"/>
            </a:rPr>
            <a:t>Mean F</a:t>
          </a:r>
          <a:r>
            <a:rPr lang="en-US" sz="1000" kern="1200" baseline="-25000" dirty="0">
              <a:solidFill>
                <a:schemeClr val="tx1"/>
              </a:solidFill>
              <a:latin typeface="Palatino Linotype" panose="02040502050505030304" pitchFamily="18" charset="0"/>
              <a:cs typeface="Times New Roman" panose="02020603050405020304" pitchFamily="18" charset="0"/>
            </a:rPr>
            <a:t>ROH</a:t>
          </a:r>
          <a:r>
            <a:rPr lang="en-US" sz="1000" kern="1200" dirty="0">
              <a:solidFill>
                <a:schemeClr val="tx1"/>
              </a:solidFill>
              <a:latin typeface="Palatino Linotype" panose="02040502050505030304" pitchFamily="18" charset="0"/>
              <a:cs typeface="Times New Roman" panose="02020603050405020304" pitchFamily="18" charset="0"/>
            </a:rPr>
            <a:t> from 0.022 to 0.153</a:t>
          </a:r>
          <a:r>
            <a:rPr lang="ru-RU" sz="600" kern="1200" dirty="0">
              <a:solidFill>
                <a:schemeClr val="tx1"/>
              </a:solidFill>
              <a:latin typeface="Palatino Linotype" panose="02040502050505030304" pitchFamily="18" charset="0"/>
              <a:cs typeface="Times New Roman" panose="02020603050405020304" pitchFamily="18" charset="0"/>
            </a:rPr>
            <a:t>.</a:t>
          </a:r>
          <a:r>
            <a:rPr lang="en-US" sz="600" kern="1200" dirty="0">
              <a:solidFill>
                <a:schemeClr val="tx1"/>
              </a:solidFill>
              <a:latin typeface="Palatino Linotype" panose="02040502050505030304" pitchFamily="18" charset="0"/>
              <a:cs typeface="Times New Roman" panose="02020603050405020304" pitchFamily="18" charset="0"/>
            </a:rPr>
            <a:t> </a:t>
          </a:r>
          <a:r>
            <a:rPr lang="ru-RU" sz="600" kern="1200" dirty="0">
              <a:solidFill>
                <a:schemeClr val="tx1"/>
              </a:solidFill>
              <a:latin typeface="Palatino Linotype" panose="02040502050505030304" pitchFamily="18" charset="0"/>
              <a:cs typeface="Times New Roman" panose="02020603050405020304" pitchFamily="18" charset="0"/>
            </a:rPr>
            <a:t> </a:t>
          </a:r>
          <a:endParaRPr lang="ru-RU" sz="1000" kern="1200" dirty="0">
            <a:solidFill>
              <a:schemeClr val="tx1"/>
            </a:solidFill>
            <a:latin typeface="Palatino Linotype" panose="02040502050505030304" pitchFamily="18" charset="0"/>
            <a:cs typeface="Times New Roman" panose="02020603050405020304" pitchFamily="18" charset="0"/>
          </a:endParaRPr>
        </a:p>
        <a:p>
          <a:pPr marL="0" lvl="1" indent="0" algn="just" defTabSz="444500">
            <a:lnSpc>
              <a:spcPct val="90000"/>
            </a:lnSpc>
            <a:spcBef>
              <a:spcPct val="0"/>
            </a:spcBef>
            <a:spcAft>
              <a:spcPct val="15000"/>
            </a:spcAft>
            <a:buNone/>
          </a:pPr>
          <a:r>
            <a:rPr lang="en-US" sz="1000" kern="1200" dirty="0">
              <a:solidFill>
                <a:schemeClr val="tx1"/>
              </a:solidFill>
              <a:latin typeface="Palatino Linotype" panose="02040502050505030304" pitchFamily="18" charset="0"/>
              <a:cs typeface="Times New Roman" panose="02020603050405020304" pitchFamily="18" charset="0"/>
            </a:rPr>
            <a:t>ROH segments with length classes from 1 to 10 Mb were the most frequent in all breeds using 50k data.</a:t>
          </a:r>
          <a:endParaRPr lang="ru-RU" sz="1000" kern="1200" dirty="0">
            <a:solidFill>
              <a:schemeClr val="tx1"/>
            </a:solidFill>
            <a:latin typeface="Palatino Linotype" panose="02040502050505030304" pitchFamily="18" charset="0"/>
            <a:cs typeface="Times New Roman" panose="02020603050405020304" pitchFamily="18" charset="0"/>
          </a:endParaRPr>
        </a:p>
      </dsp:txBody>
      <dsp:txXfrm rot="10800000">
        <a:off x="3544397" y="1594596"/>
        <a:ext cx="1390259" cy="1903393"/>
      </dsp:txXfrm>
    </dsp:sp>
    <dsp:sp modelId="{A95BE017-8AAE-4EBB-93B6-7FDDF83F168C}">
      <dsp:nvSpPr>
        <dsp:cNvPr id="0" name=""/>
        <dsp:cNvSpPr/>
      </dsp:nvSpPr>
      <dsp:spPr>
        <a:xfrm>
          <a:off x="5171858" y="212612"/>
          <a:ext cx="1340779" cy="1169370"/>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1000" r="-11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E3E44D-215F-4C6F-AD1D-F04BC7DBC657}">
      <dsp:nvSpPr>
        <dsp:cNvPr id="0" name=""/>
        <dsp:cNvSpPr/>
      </dsp:nvSpPr>
      <dsp:spPr>
        <a:xfrm rot="10800000">
          <a:off x="5114291" y="1594596"/>
          <a:ext cx="1455912" cy="1948950"/>
        </a:xfrm>
        <a:prstGeom prst="round2SameRect">
          <a:avLst>
            <a:gd name="adj1" fmla="val 10500"/>
            <a:gd name="adj2" fmla="val 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i="0" u="sng" kern="1200" dirty="0">
              <a:solidFill>
                <a:schemeClr val="tx1"/>
              </a:solidFill>
              <a:latin typeface="Palatino Linotype" panose="02040502050505030304" pitchFamily="18" charset="0"/>
              <a:cs typeface="Times New Roman" panose="02020603050405020304" pitchFamily="18" charset="0"/>
            </a:rPr>
            <a:t>Italian local</a:t>
          </a:r>
        </a:p>
        <a:p>
          <a:pPr marL="0" lvl="0" indent="0" algn="l" defTabSz="533400">
            <a:lnSpc>
              <a:spcPct val="90000"/>
            </a:lnSpc>
            <a:spcBef>
              <a:spcPct val="0"/>
            </a:spcBef>
            <a:spcAft>
              <a:spcPct val="35000"/>
            </a:spcAft>
            <a:buNone/>
          </a:pPr>
          <a:r>
            <a:rPr lang="en-US" sz="1000" kern="1200" dirty="0">
              <a:solidFill>
                <a:schemeClr val="tx1"/>
              </a:solidFill>
              <a:latin typeface="Palatino Linotype" panose="02040502050505030304" pitchFamily="18" charset="0"/>
              <a:cs typeface="Times New Roman" panose="02020603050405020304" pitchFamily="18" charset="0"/>
            </a:rPr>
            <a:t>Mean F</a:t>
          </a:r>
          <a:r>
            <a:rPr lang="en-US" sz="1000" kern="1200" baseline="-25000" dirty="0">
              <a:solidFill>
                <a:schemeClr val="tx1"/>
              </a:solidFill>
              <a:latin typeface="Palatino Linotype" panose="02040502050505030304" pitchFamily="18" charset="0"/>
              <a:cs typeface="Times New Roman" panose="02020603050405020304" pitchFamily="18" charset="0"/>
            </a:rPr>
            <a:t>ROH</a:t>
          </a:r>
          <a:r>
            <a:rPr lang="en-US" sz="1000" kern="1200" dirty="0">
              <a:solidFill>
                <a:schemeClr val="tx1"/>
              </a:solidFill>
              <a:latin typeface="Palatino Linotype" panose="02040502050505030304" pitchFamily="18" charset="0"/>
              <a:cs typeface="Times New Roman" panose="02020603050405020304" pitchFamily="18" charset="0"/>
            </a:rPr>
            <a:t> varied from 0.016 to 0.099</a:t>
          </a:r>
          <a:r>
            <a:rPr lang="ru-RU" sz="1000" kern="12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en-US" sz="1000" kern="12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lvl="0" indent="0" algn="just" defTabSz="533400">
            <a:lnSpc>
              <a:spcPct val="90000"/>
            </a:lnSpc>
            <a:spcBef>
              <a:spcPct val="0"/>
            </a:spcBef>
            <a:spcAft>
              <a:spcPts val="0"/>
            </a:spcAft>
            <a:buNone/>
          </a:pPr>
          <a:r>
            <a:rPr lang="en-US" sz="1000" kern="1200" dirty="0">
              <a:solidFill>
                <a:schemeClr val="tx1"/>
              </a:solidFill>
              <a:latin typeface="Palatino Linotype" panose="02040502050505030304" pitchFamily="18" charset="0"/>
              <a:cs typeface="Times New Roman" panose="02020603050405020304" pitchFamily="18" charset="0"/>
            </a:rPr>
            <a:t>Short ROH segments</a:t>
          </a:r>
          <a:r>
            <a:rPr lang="ru-RU" sz="1000" kern="1200" dirty="0">
              <a:solidFill>
                <a:schemeClr val="tx1"/>
              </a:solidFill>
              <a:latin typeface="Palatino Linotype" panose="02040502050505030304" pitchFamily="18" charset="0"/>
              <a:cs typeface="Times New Roman" panose="02020603050405020304" pitchFamily="18" charset="0"/>
            </a:rPr>
            <a:t> </a:t>
          </a:r>
          <a:r>
            <a:rPr lang="en-US" sz="1000" kern="1200" dirty="0">
              <a:solidFill>
                <a:schemeClr val="tx1"/>
              </a:solidFill>
              <a:latin typeface="Palatino Linotype" panose="02040502050505030304" pitchFamily="18" charset="0"/>
              <a:cs typeface="Times New Roman" panose="02020603050405020304" pitchFamily="18" charset="0"/>
            </a:rPr>
            <a:t>predominant.</a:t>
          </a:r>
          <a:endParaRPr lang="ru-RU" sz="1000" i="0" kern="1200" dirty="0">
            <a:solidFill>
              <a:schemeClr val="tx1"/>
            </a:solidFill>
            <a:latin typeface="Palatino Linotype" panose="02040502050505030304" pitchFamily="18" charset="0"/>
          </a:endParaRPr>
        </a:p>
      </dsp:txBody>
      <dsp:txXfrm rot="10800000">
        <a:off x="5159065" y="1594596"/>
        <a:ext cx="1366364" cy="1904176"/>
      </dsp:txXfrm>
    </dsp:sp>
    <dsp:sp modelId="{A136DF4D-7774-4322-8720-E832E3F23667}">
      <dsp:nvSpPr>
        <dsp:cNvPr id="0" name=""/>
        <dsp:cNvSpPr/>
      </dsp:nvSpPr>
      <dsp:spPr>
        <a:xfrm>
          <a:off x="6769477" y="212612"/>
          <a:ext cx="1340779" cy="1169370"/>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2000" r="-12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81C857-84D6-45F3-B13A-EE12B15E83A0}">
      <dsp:nvSpPr>
        <dsp:cNvPr id="0" name=""/>
        <dsp:cNvSpPr/>
      </dsp:nvSpPr>
      <dsp:spPr>
        <a:xfrm rot="10800000">
          <a:off x="6704282" y="1594596"/>
          <a:ext cx="1471170" cy="1948950"/>
        </a:xfrm>
        <a:prstGeom prst="round2SameRect">
          <a:avLst>
            <a:gd name="adj1" fmla="val 10500"/>
            <a:gd name="adj2" fmla="val 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u="sng" kern="1200" dirty="0" err="1">
              <a:solidFill>
                <a:schemeClr val="tx1"/>
              </a:solidFill>
              <a:latin typeface="Palatino Linotype" panose="02040502050505030304" pitchFamily="18" charset="0"/>
            </a:rPr>
            <a:t>Charollais</a:t>
          </a:r>
          <a:r>
            <a:rPr lang="en-US" sz="1200" b="1" u="sng" kern="1200" dirty="0">
              <a:solidFill>
                <a:schemeClr val="tx1"/>
              </a:solidFill>
              <a:latin typeface="Palatino Linotype" panose="02040502050505030304" pitchFamily="18" charset="0"/>
            </a:rPr>
            <a:t>, Suffolk, and Texel</a:t>
          </a:r>
          <a:endParaRPr lang="ru-RU" sz="1200" i="0" u="sng" kern="1200" dirty="0">
            <a:solidFill>
              <a:schemeClr val="tx1"/>
            </a:solidFill>
            <a:latin typeface="Palatino Linotype" panose="02040502050505030304" pitchFamily="18" charset="0"/>
          </a:endParaRPr>
        </a:p>
        <a:p>
          <a:pPr marL="0" lvl="1" indent="-57150" algn="l" defTabSz="444500">
            <a:lnSpc>
              <a:spcPct val="90000"/>
            </a:lnSpc>
            <a:spcBef>
              <a:spcPct val="0"/>
            </a:spcBef>
            <a:spcAft>
              <a:spcPts val="0"/>
            </a:spcAft>
            <a:buNone/>
          </a:pPr>
          <a:r>
            <a:rPr lang="en-US" sz="1000" kern="1200" dirty="0">
              <a:solidFill>
                <a:schemeClr val="tx1"/>
              </a:solidFill>
              <a:latin typeface="Palatino Linotype" panose="02040502050505030304" pitchFamily="18" charset="0"/>
              <a:cs typeface="Times New Roman" panose="02020603050405020304" pitchFamily="18" charset="0"/>
            </a:rPr>
            <a:t>Mean ROH length from 92.61 to  128.31 Mb. </a:t>
          </a:r>
          <a:endParaRPr lang="ru-RU" sz="1000" kern="1200" dirty="0">
            <a:solidFill>
              <a:schemeClr val="tx1"/>
            </a:solidFill>
            <a:latin typeface="Palatino Linotype" panose="02040502050505030304" pitchFamily="18" charset="0"/>
          </a:endParaRPr>
        </a:p>
        <a:p>
          <a:pPr marL="0" lvl="1" indent="-57150" algn="l" defTabSz="444500">
            <a:lnSpc>
              <a:spcPct val="90000"/>
            </a:lnSpc>
            <a:spcBef>
              <a:spcPct val="0"/>
            </a:spcBef>
            <a:spcAft>
              <a:spcPts val="0"/>
            </a:spcAft>
            <a:buNone/>
          </a:pPr>
          <a:r>
            <a:rPr lang="en-US" sz="1000" kern="1200" dirty="0">
              <a:solidFill>
                <a:schemeClr val="tx1"/>
              </a:solidFill>
              <a:latin typeface="Palatino Linotype" panose="02040502050505030304" pitchFamily="18" charset="0"/>
              <a:cs typeface="Times New Roman" panose="02020603050405020304" pitchFamily="18" charset="0"/>
            </a:rPr>
            <a:t>Short ROH segments</a:t>
          </a:r>
          <a:r>
            <a:rPr lang="ru-RU" sz="1000" kern="1200" dirty="0">
              <a:solidFill>
                <a:schemeClr val="tx1"/>
              </a:solidFill>
              <a:latin typeface="Palatino Linotype" panose="02040502050505030304" pitchFamily="18" charset="0"/>
              <a:cs typeface="Times New Roman" panose="02020603050405020304" pitchFamily="18" charset="0"/>
            </a:rPr>
            <a:t> </a:t>
          </a:r>
          <a:r>
            <a:rPr lang="en-US" sz="1000" kern="1200" dirty="0">
              <a:solidFill>
                <a:schemeClr val="tx1"/>
              </a:solidFill>
              <a:latin typeface="Palatino Linotype" panose="02040502050505030304" pitchFamily="18" charset="0"/>
              <a:cs typeface="Times New Roman" panose="02020603050405020304" pitchFamily="18" charset="0"/>
            </a:rPr>
            <a:t> predominant. </a:t>
          </a:r>
          <a:endParaRPr lang="ru-RU" sz="1000" kern="1200" dirty="0">
            <a:solidFill>
              <a:schemeClr val="tx1"/>
            </a:solidFill>
            <a:latin typeface="Palatino Linotype" panose="02040502050505030304" pitchFamily="18" charset="0"/>
          </a:endParaRPr>
        </a:p>
        <a:p>
          <a:pPr marL="57150" lvl="1" indent="-57150" algn="l" defTabSz="355600">
            <a:lnSpc>
              <a:spcPct val="90000"/>
            </a:lnSpc>
            <a:spcBef>
              <a:spcPct val="0"/>
            </a:spcBef>
            <a:spcAft>
              <a:spcPct val="15000"/>
            </a:spcAft>
            <a:buChar char="•"/>
          </a:pPr>
          <a:endParaRPr lang="ru-RU" sz="800" kern="1200" dirty="0">
            <a:solidFill>
              <a:schemeClr val="tx1"/>
            </a:solidFill>
            <a:latin typeface="Palatino Linotype" panose="02040502050505030304" pitchFamily="18" charset="0"/>
            <a:cs typeface="Times New Roman" panose="02020603050405020304" pitchFamily="18" charset="0"/>
          </a:endParaRPr>
        </a:p>
      </dsp:txBody>
      <dsp:txXfrm rot="10800000">
        <a:off x="6749526" y="1594596"/>
        <a:ext cx="1380682" cy="1903706"/>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7851D3-9572-4B17-8C10-EBB8BD8BF17F}" type="datetimeFigureOut">
              <a:rPr lang="ru-RU" smtClean="0"/>
              <a:t>15.02.2021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BC017-DBDD-4B78-A518-E4A084066062}" type="slidenum">
              <a:rPr lang="ru-RU" smtClean="0"/>
              <a:t>‹#›</a:t>
            </a:fld>
            <a:endParaRPr lang="ru-RU"/>
          </a:p>
        </p:txBody>
      </p:sp>
    </p:spTree>
    <p:extLst>
      <p:ext uri="{BB962C8B-B14F-4D97-AF65-F5344CB8AC3E}">
        <p14:creationId xmlns:p14="http://schemas.microsoft.com/office/powerpoint/2010/main" val="3601617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3ABC017-DBDD-4B78-A518-E4A084066062}" type="slidenum">
              <a:rPr lang="ru-RU" smtClean="0"/>
              <a:t>3</a:t>
            </a:fld>
            <a:endParaRPr lang="ru-RU"/>
          </a:p>
        </p:txBody>
      </p:sp>
    </p:spTree>
    <p:extLst>
      <p:ext uri="{BB962C8B-B14F-4D97-AF65-F5344CB8AC3E}">
        <p14:creationId xmlns:p14="http://schemas.microsoft.com/office/powerpoint/2010/main" val="1197677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3ABC017-DBDD-4B78-A518-E4A084066062}" type="slidenum">
              <a:rPr lang="ru-RU" smtClean="0"/>
              <a:t>4</a:t>
            </a:fld>
            <a:endParaRPr lang="ru-RU"/>
          </a:p>
        </p:txBody>
      </p:sp>
    </p:spTree>
    <p:extLst>
      <p:ext uri="{BB962C8B-B14F-4D97-AF65-F5344CB8AC3E}">
        <p14:creationId xmlns:p14="http://schemas.microsoft.com/office/powerpoint/2010/main" val="4126269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3ABC017-DBDD-4B78-A518-E4A084066062}" type="slidenum">
              <a:rPr lang="ru-RU" smtClean="0"/>
              <a:t>7</a:t>
            </a:fld>
            <a:endParaRPr lang="ru-RU"/>
          </a:p>
        </p:txBody>
      </p:sp>
    </p:spTree>
    <p:extLst>
      <p:ext uri="{BB962C8B-B14F-4D97-AF65-F5344CB8AC3E}">
        <p14:creationId xmlns:p14="http://schemas.microsoft.com/office/powerpoint/2010/main" val="2353914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2/15/2021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gsejournal.biomedcentral.com/articles/10.1186/s12711-018-0399-5"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5207" y="2951727"/>
            <a:ext cx="8719721" cy="3154710"/>
          </a:xfrm>
          <a:prstGeom prst="rect">
            <a:avLst/>
          </a:prstGeom>
          <a:noFill/>
        </p:spPr>
        <p:txBody>
          <a:bodyPr wrap="square" rtlCol="0">
            <a:spAutoFit/>
          </a:bodyPr>
          <a:lstStyle/>
          <a:p>
            <a:pPr algn="ctr"/>
            <a:r>
              <a:rPr lang="en-US" sz="2400" b="1" dirty="0">
                <a:latin typeface="Palatino Linotype" panose="02040502050505030304" pitchFamily="18" charset="0"/>
              </a:rPr>
              <a:t>Title of the Presentation</a:t>
            </a:r>
          </a:p>
          <a:p>
            <a:pPr algn="ctr"/>
            <a:endParaRPr lang="fr-FR" dirty="0">
              <a:latin typeface="Palatino Linotype" panose="02040502050505030304" pitchFamily="18" charset="0"/>
            </a:endParaRPr>
          </a:p>
          <a:p>
            <a:pPr algn="ctr"/>
            <a:endParaRPr lang="ru-RU" b="1" dirty="0">
              <a:latin typeface="Palatino Linotype" panose="02040502050505030304" pitchFamily="18" charset="0"/>
            </a:endParaRPr>
          </a:p>
          <a:p>
            <a:pPr algn="ctr"/>
            <a:endParaRPr lang="ru-RU" b="1" dirty="0">
              <a:latin typeface="Palatino Linotype" panose="02040502050505030304" pitchFamily="18" charset="0"/>
            </a:endParaRPr>
          </a:p>
          <a:p>
            <a:pPr algn="ctr"/>
            <a:r>
              <a:rPr lang="it-IT" b="1" dirty="0">
                <a:latin typeface="Palatino Linotype" panose="02040502050505030304" pitchFamily="18" charset="0"/>
              </a:rPr>
              <a:t>Tatiana Deniskova </a:t>
            </a:r>
            <a:r>
              <a:rPr lang="it-IT" b="1" baseline="30000" dirty="0">
                <a:latin typeface="Palatino Linotype" panose="02040502050505030304" pitchFamily="18" charset="0"/>
              </a:rPr>
              <a:t>1</a:t>
            </a:r>
            <a:r>
              <a:rPr lang="it-IT" b="1" dirty="0">
                <a:latin typeface="Palatino Linotype" panose="02040502050505030304" pitchFamily="18" charset="0"/>
              </a:rPr>
              <a:t>*, Arsen Dotsev </a:t>
            </a:r>
            <a:r>
              <a:rPr lang="it-IT" b="1" baseline="30000" dirty="0">
                <a:latin typeface="Palatino Linotype" panose="02040502050505030304" pitchFamily="18" charset="0"/>
              </a:rPr>
              <a:t>1</a:t>
            </a:r>
            <a:r>
              <a:rPr lang="it-IT" b="1" dirty="0">
                <a:latin typeface="Palatino Linotype" panose="02040502050505030304" pitchFamily="18" charset="0"/>
              </a:rPr>
              <a:t>, Henry Reyer </a:t>
            </a:r>
            <a:r>
              <a:rPr lang="it-IT" b="1" baseline="30000" dirty="0">
                <a:latin typeface="Palatino Linotype" panose="02040502050505030304" pitchFamily="18" charset="0"/>
              </a:rPr>
              <a:t>2</a:t>
            </a:r>
            <a:r>
              <a:rPr lang="it-IT" b="1" dirty="0">
                <a:latin typeface="Palatino Linotype" panose="02040502050505030304" pitchFamily="18" charset="0"/>
              </a:rPr>
              <a:t>, Marina Selionova </a:t>
            </a:r>
            <a:r>
              <a:rPr lang="it-IT" b="1" baseline="30000" dirty="0">
                <a:latin typeface="Palatino Linotype" panose="02040502050505030304" pitchFamily="18" charset="0"/>
              </a:rPr>
              <a:t>3</a:t>
            </a:r>
            <a:r>
              <a:rPr lang="it-IT" b="1" dirty="0">
                <a:latin typeface="Palatino Linotype" panose="02040502050505030304" pitchFamily="18" charset="0"/>
              </a:rPr>
              <a:t>, Klaus Wimmers </a:t>
            </a:r>
            <a:r>
              <a:rPr lang="it-IT" b="1" baseline="30000" dirty="0">
                <a:latin typeface="Palatino Linotype" panose="02040502050505030304" pitchFamily="18" charset="0"/>
              </a:rPr>
              <a:t>2</a:t>
            </a:r>
            <a:r>
              <a:rPr lang="it-IT" b="1" dirty="0">
                <a:latin typeface="Palatino Linotype" panose="02040502050505030304" pitchFamily="18" charset="0"/>
              </a:rPr>
              <a:t>, Gottfried Brem </a:t>
            </a:r>
            <a:r>
              <a:rPr lang="it-IT" b="1" baseline="30000" dirty="0">
                <a:latin typeface="Palatino Linotype" panose="02040502050505030304" pitchFamily="18" charset="0"/>
              </a:rPr>
              <a:t>1,4</a:t>
            </a:r>
            <a:r>
              <a:rPr lang="it-IT" b="1" dirty="0">
                <a:latin typeface="Palatino Linotype" panose="02040502050505030304" pitchFamily="18" charset="0"/>
              </a:rPr>
              <a:t>, and Natalia Zinovieva </a:t>
            </a:r>
            <a:r>
              <a:rPr lang="it-IT" b="1" baseline="30000" dirty="0">
                <a:latin typeface="Palatino Linotype" panose="02040502050505030304" pitchFamily="18" charset="0"/>
              </a:rPr>
              <a:t>1</a:t>
            </a:r>
          </a:p>
          <a:p>
            <a:endParaRPr lang="it-IT" b="1" baseline="30000" dirty="0">
              <a:latin typeface="Palatino Linotype" panose="02040502050505030304" pitchFamily="18" charset="0"/>
            </a:endParaRPr>
          </a:p>
          <a:p>
            <a:r>
              <a:rPr lang="en-US" sz="1400" baseline="30000" dirty="0">
                <a:latin typeface="Palatino Linotype" panose="02040502050505030304" pitchFamily="18" charset="0"/>
              </a:rPr>
              <a:t>1</a:t>
            </a:r>
            <a:r>
              <a:rPr lang="en-US" sz="1400" dirty="0">
                <a:latin typeface="Palatino Linotype" panose="02040502050505030304" pitchFamily="18" charset="0"/>
              </a:rPr>
              <a:t> L.K. Ernst Federal Research Center for Animal Husbandry, Russia; </a:t>
            </a:r>
            <a:endParaRPr lang="fr-FR" sz="1400" dirty="0">
              <a:latin typeface="Palatino Linotype" panose="02040502050505030304" pitchFamily="18" charset="0"/>
            </a:endParaRPr>
          </a:p>
          <a:p>
            <a:r>
              <a:rPr lang="en-US" sz="1400" baseline="30000" dirty="0">
                <a:latin typeface="Palatino Linotype" panose="02040502050505030304" pitchFamily="18" charset="0"/>
              </a:rPr>
              <a:t>2</a:t>
            </a:r>
            <a:r>
              <a:rPr lang="en-US" sz="1400" dirty="0">
                <a:latin typeface="Palatino Linotype" panose="02040502050505030304" pitchFamily="18" charset="0"/>
              </a:rPr>
              <a:t> Institute of Genome Biology, Leibniz Institute for Farm Animal Biology, Germany</a:t>
            </a:r>
            <a:r>
              <a:rPr lang="ru-RU" sz="1400" dirty="0">
                <a:latin typeface="Palatino Linotype" panose="02040502050505030304" pitchFamily="18" charset="0"/>
              </a:rPr>
              <a:t>;</a:t>
            </a:r>
            <a:r>
              <a:rPr lang="en-US" sz="1400" dirty="0">
                <a:latin typeface="Palatino Linotype" panose="02040502050505030304" pitchFamily="18" charset="0"/>
              </a:rPr>
              <a:t> </a:t>
            </a:r>
            <a:endParaRPr lang="ru-RU" sz="1400" dirty="0">
              <a:latin typeface="Palatino Linotype" panose="02040502050505030304" pitchFamily="18" charset="0"/>
            </a:endParaRPr>
          </a:p>
          <a:p>
            <a:r>
              <a:rPr lang="ru-RU" sz="1400" baseline="30000" dirty="0">
                <a:latin typeface="Palatino Linotype" panose="02040502050505030304" pitchFamily="18" charset="0"/>
              </a:rPr>
              <a:t>3</a:t>
            </a:r>
            <a:r>
              <a:rPr lang="en-US" sz="1400" dirty="0">
                <a:latin typeface="Palatino Linotype" panose="02040502050505030304" pitchFamily="18" charset="0"/>
              </a:rPr>
              <a:t> Russian State Agrarian University - Moscow Timiryazev Agricultural Academy, Russia; </a:t>
            </a:r>
            <a:endParaRPr lang="fr-FR" sz="1400" dirty="0">
              <a:latin typeface="Palatino Linotype" panose="02040502050505030304" pitchFamily="18" charset="0"/>
            </a:endParaRPr>
          </a:p>
          <a:p>
            <a:r>
              <a:rPr lang="ru-RU" sz="1400" baseline="30000" dirty="0">
                <a:latin typeface="Palatino Linotype" panose="02040502050505030304" pitchFamily="18" charset="0"/>
              </a:rPr>
              <a:t>4</a:t>
            </a:r>
            <a:r>
              <a:rPr lang="en-US" sz="1400" dirty="0">
                <a:latin typeface="Palatino Linotype" panose="02040502050505030304" pitchFamily="18" charset="0"/>
              </a:rPr>
              <a:t> Institute of Animal Breeding and Genetics, University of Veterinary Medicine, Austria</a:t>
            </a:r>
            <a:r>
              <a:rPr lang="en-US" sz="1700" dirty="0">
                <a:latin typeface="Palatino Linotype" panose="02040502050505030304" pitchFamily="18" charset="0"/>
              </a:rPr>
              <a:t>. </a:t>
            </a: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horarka@yandex.ru</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09E423CA-A2C7-4400-A8F8-E1E5DD859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61943"/>
            <a:ext cx="9143995" cy="3717034"/>
          </a:xfrm>
          <a:prstGeom prst="rect">
            <a:avLst/>
          </a:prstGeom>
        </p:spPr>
      </p:pic>
      <p:pic>
        <p:nvPicPr>
          <p:cNvPr id="9" name="Рисунок 8">
            <a:extLst>
              <a:ext uri="{FF2B5EF4-FFF2-40B4-BE49-F238E27FC236}">
                <a16:creationId xmlns:a16="http://schemas.microsoft.com/office/drawing/2014/main" id="{FD8E3BA7-13AD-4848-AB30-8C2D1BEF60C2}"/>
              </a:ext>
            </a:extLst>
          </p:cNvPr>
          <p:cNvPicPr>
            <a:picLocks noChangeAspect="1"/>
          </p:cNvPicPr>
          <p:nvPr/>
        </p:nvPicPr>
        <p:blipFill rotWithShape="1">
          <a:blip r:embed="rId3"/>
          <a:srcRect t="8878" r="6214" b="76106"/>
          <a:stretch/>
        </p:blipFill>
        <p:spPr>
          <a:xfrm>
            <a:off x="126138" y="6085643"/>
            <a:ext cx="8575829" cy="772357"/>
          </a:xfrm>
          <a:prstGeom prst="rect">
            <a:avLst/>
          </a:prstGeom>
        </p:spPr>
      </p:pic>
      <p:sp>
        <p:nvSpPr>
          <p:cNvPr id="7" name="TextBox 6">
            <a:extLst>
              <a:ext uri="{FF2B5EF4-FFF2-40B4-BE49-F238E27FC236}">
                <a16:creationId xmlns:a16="http://schemas.microsoft.com/office/drawing/2014/main" id="{17F94803-4B49-401E-895A-7393B1E31550}"/>
              </a:ext>
            </a:extLst>
          </p:cNvPr>
          <p:cNvSpPr txBox="1"/>
          <p:nvPr/>
        </p:nvSpPr>
        <p:spPr>
          <a:xfrm>
            <a:off x="380999" y="3455091"/>
            <a:ext cx="8382000" cy="646331"/>
          </a:xfrm>
          <a:prstGeom prst="rect">
            <a:avLst/>
          </a:prstGeom>
          <a:noFill/>
        </p:spPr>
        <p:txBody>
          <a:bodyPr wrap="square">
            <a:spAutoFit/>
          </a:bodyPr>
          <a:lstStyle/>
          <a:p>
            <a:pPr algn="ctr"/>
            <a:r>
              <a:rPr lang="en-US" sz="1800" b="1" i="0" dirty="0">
                <a:solidFill>
                  <a:srgbClr val="FF0000"/>
                </a:solidFill>
                <a:effectLst/>
                <a:latin typeface="Palatino Linotype" panose="02040502050505030304" pitchFamily="18" charset="0"/>
              </a:rPr>
              <a:t>A study of biodiversity of Russian local sheep breeds based on pattern of runs of homozygosity</a:t>
            </a:r>
            <a:endParaRPr lang="fr-FR" sz="1800" b="1" dirty="0">
              <a:solidFill>
                <a:srgbClr val="FF0000"/>
              </a:solidFill>
              <a:latin typeface="Palatino Linotype" panose="02040502050505030304" pitchFamily="18" charset="0"/>
            </a:endParaRPr>
          </a:p>
        </p:txBody>
      </p:sp>
    </p:spTree>
    <p:extLst>
      <p:ext uri="{BB962C8B-B14F-4D97-AF65-F5344CB8AC3E}">
        <p14:creationId xmlns:p14="http://schemas.microsoft.com/office/powerpoint/2010/main" val="200860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7924800" cy="5355312"/>
          </a:xfrm>
          <a:prstGeom prst="rect">
            <a:avLst/>
          </a:prstGeom>
          <a:noFill/>
        </p:spPr>
        <p:txBody>
          <a:bodyPr wrap="square" rtlCol="0">
            <a:spAutoFit/>
          </a:bodyPr>
          <a:lstStyle/>
          <a:p>
            <a:r>
              <a:rPr lang="fr-FR" b="1" dirty="0">
                <a:latin typeface="Palatino Linotype" panose="02040502050505030304" pitchFamily="18" charset="0"/>
              </a:rPr>
              <a:t>Abstract: </a:t>
            </a:r>
            <a:r>
              <a:rPr lang="en-US" dirty="0">
                <a:latin typeface="Palatino Linotype" panose="02040502050505030304" pitchFamily="18" charset="0"/>
              </a:rPr>
              <a:t>A rapid spreading of cosmopolite breeds leads to decrease of population sizes of Russian local sheep that consequently might result in their biodiversity loss. Estimation of runs of homozygosity in local sheep genomes will be informative tool to address their current genetic state. In this work, we aimed to address the distribution of the ROH and to estimate genome inbreeding in Russian local sheep breeds based on SNP-genotyping. Medium-density SNP-genotypes of twenty-three local sheep breeds (n=332) were obtained in our previous study. We used a consecutive runs method implemented in the R package “</a:t>
            </a:r>
            <a:r>
              <a:rPr lang="en-US" dirty="0" err="1">
                <a:latin typeface="Palatino Linotype" panose="02040502050505030304" pitchFamily="18" charset="0"/>
              </a:rPr>
              <a:t>detectRUNS</a:t>
            </a:r>
            <a:r>
              <a:rPr lang="en-US" dirty="0">
                <a:latin typeface="Palatino Linotype" panose="02040502050505030304" pitchFamily="18" charset="0"/>
              </a:rPr>
              <a:t>” to calculate ROH which were estimated for each animal and then categorized in the ROH length classes (1-2 Mb, 2–4 Mb, 4–8 Mb, 8–16 Mb, &gt;16 Mb). The frequency of short ROH segments (≤ 2 Mb) were the highest in all studied breeds (63.15% - 93.10%). The longest segments (&gt; 16 Mb) were the least frequent and were missing in four breeds. The genomic coefficients based on ROH estimation varied from medium (0.114) to low (0.0</a:t>
            </a:r>
            <a:r>
              <a:rPr lang="ru-RU" dirty="0">
                <a:latin typeface="Palatino Linotype" panose="02040502050505030304" pitchFamily="18" charset="0"/>
              </a:rPr>
              <a:t>3</a:t>
            </a:r>
            <a:r>
              <a:rPr lang="en-US" dirty="0">
                <a:latin typeface="Palatino Linotype" panose="02040502050505030304" pitchFamily="18" charset="0"/>
              </a:rPr>
              <a:t>5). Thus, we found that Russian local sheep breeds are characterized by a low level of genomic inbreeding.</a:t>
            </a:r>
            <a:endParaRPr lang="fr-FR" dirty="0">
              <a:latin typeface="Palatino Linotype" panose="02040502050505030304" pitchFamily="18" charset="0"/>
            </a:endParaRPr>
          </a:p>
          <a:p>
            <a:endParaRPr lang="en-US" dirty="0">
              <a:latin typeface="Palatino Linotype" panose="02040502050505030304" pitchFamily="18" charset="0"/>
            </a:endParaRPr>
          </a:p>
          <a:p>
            <a:r>
              <a:rPr lang="fr-FR" b="1" dirty="0">
                <a:latin typeface="Palatino Linotype" panose="02040502050505030304" pitchFamily="18" charset="0"/>
              </a:rPr>
              <a:t>Keywords: </a:t>
            </a:r>
            <a:r>
              <a:rPr lang="en-US" dirty="0">
                <a:latin typeface="Palatino Linotype" panose="02040502050505030304" pitchFamily="18" charset="0"/>
              </a:rPr>
              <a:t>sheep</a:t>
            </a:r>
            <a:r>
              <a:rPr lang="ru-RU" dirty="0">
                <a:latin typeface="Palatino Linotype" panose="02040502050505030304" pitchFamily="18" charset="0"/>
              </a:rPr>
              <a:t>;</a:t>
            </a:r>
            <a:r>
              <a:rPr lang="en-US" b="1" dirty="0">
                <a:latin typeface="Palatino Linotype" panose="02040502050505030304" pitchFamily="18" charset="0"/>
              </a:rPr>
              <a:t> </a:t>
            </a:r>
            <a:r>
              <a:rPr lang="en-US" dirty="0">
                <a:latin typeface="Palatino Linotype" panose="02040502050505030304" pitchFamily="18" charset="0"/>
              </a:rPr>
              <a:t>genetic diversity; SNPs; genomic inbreeding</a:t>
            </a:r>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graphicFrame>
        <p:nvGraphicFramePr>
          <p:cNvPr id="10" name="Диаграмма 9">
            <a:extLst>
              <a:ext uri="{FF2B5EF4-FFF2-40B4-BE49-F238E27FC236}">
                <a16:creationId xmlns:a16="http://schemas.microsoft.com/office/drawing/2014/main" id="{71BE0E04-BE97-4000-B2B2-FC6D34502817}"/>
              </a:ext>
            </a:extLst>
          </p:cNvPr>
          <p:cNvGraphicFramePr/>
          <p:nvPr>
            <p:extLst>
              <p:ext uri="{D42A27DB-BD31-4B8C-83A1-F6EECF244321}">
                <p14:modId xmlns:p14="http://schemas.microsoft.com/office/powerpoint/2010/main" val="1801373091"/>
              </p:ext>
            </p:extLst>
          </p:nvPr>
        </p:nvGraphicFramePr>
        <p:xfrm>
          <a:off x="189768" y="2146365"/>
          <a:ext cx="8344632" cy="411791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9AC10305-CE54-447F-9EE3-E3D6EBB48E6A}"/>
              </a:ext>
            </a:extLst>
          </p:cNvPr>
          <p:cNvSpPr txBox="1"/>
          <p:nvPr/>
        </p:nvSpPr>
        <p:spPr>
          <a:xfrm>
            <a:off x="609600" y="6172200"/>
            <a:ext cx="7219704" cy="615553"/>
          </a:xfrm>
          <a:prstGeom prst="rect">
            <a:avLst/>
          </a:prstGeom>
          <a:noFill/>
        </p:spPr>
        <p:txBody>
          <a:bodyPr wrap="square">
            <a:spAutoFit/>
          </a:bodyPr>
          <a:lstStyle/>
          <a:p>
            <a:pPr marL="269875" marR="269875" algn="ctr"/>
            <a:r>
              <a:rPr lang="en-US" sz="17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1.</a:t>
            </a:r>
            <a:r>
              <a:rPr lang="en-US" sz="1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Distribution of the runs of homozygosity in length classes in Russian local sheep breeds</a:t>
            </a:r>
            <a:endParaRPr lang="ru-RU" sz="17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A4C6482-BC7E-47B8-B874-F18A7AF6DDD4}"/>
              </a:ext>
            </a:extLst>
          </p:cNvPr>
          <p:cNvSpPr txBox="1"/>
          <p:nvPr/>
        </p:nvSpPr>
        <p:spPr>
          <a:xfrm>
            <a:off x="476736" y="1277358"/>
            <a:ext cx="8153400" cy="923330"/>
          </a:xfrm>
          <a:prstGeom prst="rect">
            <a:avLst/>
          </a:prstGeom>
          <a:noFill/>
        </p:spPr>
        <p:txBody>
          <a:bodyPr wrap="square">
            <a:spAutoFit/>
          </a:bodyPr>
          <a:lstStyle/>
          <a:p>
            <a:r>
              <a:rPr lang="en-US" dirty="0">
                <a:latin typeface="Palatino Linotype" panose="02040502050505030304" pitchFamily="18" charset="0"/>
              </a:rPr>
              <a:t>The frequency of short ROH segments (≤ 2 Mb) was the highest in all studied breeds (63.15% -93.10%). The longest ROH segments (&gt; 16 Mb) were the least frequent (0.07% - 1.22%). </a:t>
            </a:r>
            <a:endParaRPr lang="ru-RU" dirty="0">
              <a:latin typeface="Palatino Linotype" panose="02040502050505030304" pitchFamily="18" charset="0"/>
            </a:endParaRPr>
          </a:p>
        </p:txBody>
      </p:sp>
      <p:sp>
        <p:nvSpPr>
          <p:cNvPr id="14" name="TextBox 13">
            <a:extLst>
              <a:ext uri="{FF2B5EF4-FFF2-40B4-BE49-F238E27FC236}">
                <a16:creationId xmlns:a16="http://schemas.microsoft.com/office/drawing/2014/main" id="{8FBAEFA3-A4CD-49B3-9DC8-2CD5455C1066}"/>
              </a:ext>
            </a:extLst>
          </p:cNvPr>
          <p:cNvSpPr txBox="1"/>
          <p:nvPr/>
        </p:nvSpPr>
        <p:spPr>
          <a:xfrm>
            <a:off x="7829304" y="3043744"/>
            <a:ext cx="1114510" cy="430887"/>
          </a:xfrm>
          <a:prstGeom prst="rect">
            <a:avLst/>
          </a:prstGeom>
          <a:noFill/>
        </p:spPr>
        <p:txBody>
          <a:bodyPr wrap="square" rtlCol="0">
            <a:spAutoFit/>
          </a:bodyPr>
          <a:lstStyle/>
          <a:p>
            <a:pPr algn="ctr"/>
            <a:r>
              <a:rPr lang="en-US" sz="1100" b="1" dirty="0">
                <a:latin typeface="Palatino Linotype" panose="02040502050505030304" pitchFamily="18" charset="0"/>
              </a:rPr>
              <a:t>Length classes (Mb) </a:t>
            </a:r>
            <a:endParaRPr lang="ru-RU" sz="1100" b="1" dirty="0">
              <a:latin typeface="Palatino Linotype" panose="02040502050505030304" pitchFamily="18" charset="0"/>
            </a:endParaRPr>
          </a:p>
        </p:txBody>
      </p:sp>
      <p:sp>
        <p:nvSpPr>
          <p:cNvPr id="15" name="Прямоугольник 14">
            <a:extLst>
              <a:ext uri="{FF2B5EF4-FFF2-40B4-BE49-F238E27FC236}">
                <a16:creationId xmlns:a16="http://schemas.microsoft.com/office/drawing/2014/main" id="{8DA3412E-C71D-43D8-9320-435DF99790A2}"/>
              </a:ext>
            </a:extLst>
          </p:cNvPr>
          <p:cNvSpPr/>
          <p:nvPr/>
        </p:nvSpPr>
        <p:spPr>
          <a:xfrm>
            <a:off x="7848600" y="2971800"/>
            <a:ext cx="1095214" cy="1919796"/>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ru-RU" dirty="0"/>
          </a:p>
        </p:txBody>
      </p:sp>
    </p:spTree>
    <p:extLst>
      <p:ext uri="{BB962C8B-B14F-4D97-AF65-F5344CB8AC3E}">
        <p14:creationId xmlns:p14="http://schemas.microsoft.com/office/powerpoint/2010/main" val="88561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graphicFrame>
        <p:nvGraphicFramePr>
          <p:cNvPr id="7" name="Диаграмма 6">
            <a:extLst>
              <a:ext uri="{FF2B5EF4-FFF2-40B4-BE49-F238E27FC236}">
                <a16:creationId xmlns:a16="http://schemas.microsoft.com/office/drawing/2014/main" id="{1DF46818-0A7B-458F-BA7D-2431F0C44B70}"/>
              </a:ext>
            </a:extLst>
          </p:cNvPr>
          <p:cNvGraphicFramePr>
            <a:graphicFrameLocks/>
          </p:cNvGraphicFramePr>
          <p:nvPr>
            <p:extLst>
              <p:ext uri="{D42A27DB-BD31-4B8C-83A1-F6EECF244321}">
                <p14:modId xmlns:p14="http://schemas.microsoft.com/office/powerpoint/2010/main" val="2136998826"/>
              </p:ext>
            </p:extLst>
          </p:nvPr>
        </p:nvGraphicFramePr>
        <p:xfrm>
          <a:off x="293703" y="1936376"/>
          <a:ext cx="8469297" cy="387800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89B8E480-27BD-4F95-A3F2-2B081E76A940}"/>
              </a:ext>
            </a:extLst>
          </p:cNvPr>
          <p:cNvSpPr txBox="1"/>
          <p:nvPr/>
        </p:nvSpPr>
        <p:spPr>
          <a:xfrm>
            <a:off x="451221" y="5914019"/>
            <a:ext cx="7030375" cy="646331"/>
          </a:xfrm>
          <a:prstGeom prst="rect">
            <a:avLst/>
          </a:prstGeom>
          <a:noFill/>
        </p:spPr>
        <p:txBody>
          <a:bodyPr wrap="square">
            <a:spAutoFit/>
          </a:bodyPr>
          <a:lstStyle/>
          <a:p>
            <a:pPr marL="269875" marR="269875" algn="ct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2.</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Values of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inbreeding coefficient </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calculated based on ROH (F</a:t>
            </a:r>
            <a:r>
              <a:rPr lang="en-US" sz="18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ROH</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in Russian local breeds</a:t>
            </a:r>
            <a:endParaRPr lang="ru-RU"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49DF4A3-395C-40DE-B3A3-D55D22807351}"/>
              </a:ext>
            </a:extLst>
          </p:cNvPr>
          <p:cNvSpPr txBox="1"/>
          <p:nvPr/>
        </p:nvSpPr>
        <p:spPr>
          <a:xfrm>
            <a:off x="532660" y="1182954"/>
            <a:ext cx="8078680" cy="646331"/>
          </a:xfrm>
          <a:prstGeom prst="rect">
            <a:avLst/>
          </a:prstGeom>
          <a:noFill/>
        </p:spPr>
        <p:txBody>
          <a:bodyPr wrap="square">
            <a:spAutoFit/>
          </a:bodyPr>
          <a:lstStyle/>
          <a:p>
            <a:r>
              <a:rPr lang="en-US" dirty="0">
                <a:latin typeface="Palatino Linotype" panose="02040502050505030304" pitchFamily="18" charset="0"/>
              </a:rPr>
              <a:t>The minimum F</a:t>
            </a:r>
            <a:r>
              <a:rPr lang="en-US" baseline="-25000" dirty="0">
                <a:latin typeface="Palatino Linotype" panose="02040502050505030304" pitchFamily="18" charset="0"/>
              </a:rPr>
              <a:t>ROH</a:t>
            </a:r>
            <a:r>
              <a:rPr lang="en-US" dirty="0">
                <a:latin typeface="Palatino Linotype" panose="02040502050505030304" pitchFamily="18" charset="0"/>
              </a:rPr>
              <a:t> was calculated in the Lezgin breed (F</a:t>
            </a:r>
            <a:r>
              <a:rPr lang="en-US" baseline="-25000" dirty="0">
                <a:latin typeface="Palatino Linotype" panose="02040502050505030304" pitchFamily="18" charset="0"/>
              </a:rPr>
              <a:t>ROH</a:t>
            </a:r>
            <a:r>
              <a:rPr lang="en-US" dirty="0">
                <a:latin typeface="Palatino Linotype" panose="02040502050505030304" pitchFamily="18" charset="0"/>
              </a:rPr>
              <a:t> = 0.035) and the maximum was detected in the Russian Longhaired breed (F</a:t>
            </a:r>
            <a:r>
              <a:rPr lang="en-US" baseline="-25000" dirty="0">
                <a:latin typeface="Palatino Linotype" panose="02040502050505030304" pitchFamily="18" charset="0"/>
              </a:rPr>
              <a:t>ROH</a:t>
            </a:r>
            <a:r>
              <a:rPr lang="en-US" dirty="0">
                <a:latin typeface="Palatino Linotype" panose="02040502050505030304" pitchFamily="18" charset="0"/>
              </a:rPr>
              <a:t> = 0.114). </a:t>
            </a:r>
            <a:endParaRPr lang="ru-RU" dirty="0">
              <a:latin typeface="Palatino Linotype" panose="02040502050505030304" pitchFamily="18" charset="0"/>
            </a:endParaRPr>
          </a:p>
        </p:txBody>
      </p:sp>
    </p:spTree>
    <p:extLst>
      <p:ext uri="{BB962C8B-B14F-4D97-AF65-F5344CB8AC3E}">
        <p14:creationId xmlns:p14="http://schemas.microsoft.com/office/powerpoint/2010/main" val="1215580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sp>
        <p:nvSpPr>
          <p:cNvPr id="7" name="TextBox 6"/>
          <p:cNvSpPr txBox="1"/>
          <p:nvPr/>
        </p:nvSpPr>
        <p:spPr>
          <a:xfrm>
            <a:off x="697064" y="4810131"/>
            <a:ext cx="8153400" cy="461665"/>
          </a:xfrm>
          <a:prstGeom prst="rect">
            <a:avLst/>
          </a:prstGeom>
          <a:noFill/>
        </p:spPr>
        <p:txBody>
          <a:bodyPr wrap="square" rtlCol="0">
            <a:spAutoFit/>
          </a:bodyPr>
          <a:lstStyle/>
          <a:p>
            <a:r>
              <a:rPr lang="fr-FR" sz="2400" b="1" dirty="0">
                <a:latin typeface="Palatino Linotype" panose="02040502050505030304" pitchFamily="18" charset="0"/>
              </a:rPr>
              <a:t>Conclusions</a:t>
            </a: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9" name="TextBox 8">
            <a:extLst>
              <a:ext uri="{FF2B5EF4-FFF2-40B4-BE49-F238E27FC236}">
                <a16:creationId xmlns:a16="http://schemas.microsoft.com/office/drawing/2014/main" id="{E54ED7BE-8016-47BA-AA81-659A48399238}"/>
              </a:ext>
            </a:extLst>
          </p:cNvPr>
          <p:cNvSpPr txBox="1"/>
          <p:nvPr/>
        </p:nvSpPr>
        <p:spPr>
          <a:xfrm>
            <a:off x="465668" y="5292253"/>
            <a:ext cx="7015927" cy="1200329"/>
          </a:xfrm>
          <a:prstGeom prst="rect">
            <a:avLst/>
          </a:prstGeom>
          <a:noFill/>
        </p:spPr>
        <p:txBody>
          <a:bodyPr wrap="square">
            <a:spAutoFit/>
          </a:bodyPr>
          <a:lstStyle/>
          <a:p>
            <a:pPr marL="285750" indent="-285750" algn="just">
              <a:buFont typeface="Arial" panose="020B0604020202020204" pitchFamily="34" charset="0"/>
              <a:buChar char="•"/>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Our findings based on 50k data provide an evidence of a low genomic inbreeding in Russian local sheep populations. </a:t>
            </a:r>
            <a:endParaRPr lang="ru-RU"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study results provide useful information to design conservation programs for local genetic recourses of sheep.  </a:t>
            </a:r>
            <a:endParaRPr lang="ru-RU"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graphicFrame>
        <p:nvGraphicFramePr>
          <p:cNvPr id="10" name="Объект 3">
            <a:extLst>
              <a:ext uri="{FF2B5EF4-FFF2-40B4-BE49-F238E27FC236}">
                <a16:creationId xmlns:a16="http://schemas.microsoft.com/office/drawing/2014/main" id="{079CA4A0-564F-4D34-95F7-C62FC799742C}"/>
              </a:ext>
            </a:extLst>
          </p:cNvPr>
          <p:cNvGraphicFramePr>
            <a:graphicFrameLocks noGrp="1"/>
          </p:cNvGraphicFramePr>
          <p:nvPr>
            <p:ph idx="1"/>
            <p:extLst>
              <p:ext uri="{D42A27DB-BD31-4B8C-83A1-F6EECF244321}">
                <p14:modId xmlns:p14="http://schemas.microsoft.com/office/powerpoint/2010/main" val="1513116935"/>
              </p:ext>
            </p:extLst>
          </p:nvPr>
        </p:nvGraphicFramePr>
        <p:xfrm>
          <a:off x="332442" y="1207024"/>
          <a:ext cx="8430558" cy="3543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CECDE10F-568E-446F-9398-C48F1A8596D5}"/>
              </a:ext>
            </a:extLst>
          </p:cNvPr>
          <p:cNvSpPr txBox="1"/>
          <p:nvPr/>
        </p:nvSpPr>
        <p:spPr>
          <a:xfrm>
            <a:off x="774863" y="2565915"/>
            <a:ext cx="1272209" cy="246221"/>
          </a:xfrm>
          <a:prstGeom prst="rect">
            <a:avLst/>
          </a:prstGeom>
          <a:noFill/>
        </p:spPr>
        <p:txBody>
          <a:bodyPr wrap="square" rtlCol="0">
            <a:spAutoFit/>
          </a:bodyPr>
          <a:lstStyle/>
          <a:p>
            <a:r>
              <a:rPr lang="en-US" sz="1000" b="1" dirty="0">
                <a:solidFill>
                  <a:srgbClr val="FF0000"/>
                </a:solidFill>
                <a:latin typeface="Palatino Linotype" panose="02040502050505030304" pitchFamily="18" charset="0"/>
              </a:rPr>
              <a:t>Present study</a:t>
            </a:r>
            <a:endParaRPr lang="ru-RU" sz="1000" b="1" dirty="0">
              <a:solidFill>
                <a:srgbClr val="FF0000"/>
              </a:solidFill>
              <a:latin typeface="Palatino Linotype" panose="02040502050505030304" pitchFamily="18" charset="0"/>
            </a:endParaRPr>
          </a:p>
        </p:txBody>
      </p:sp>
      <p:sp>
        <p:nvSpPr>
          <p:cNvPr id="11" name="TextBox 10">
            <a:extLst>
              <a:ext uri="{FF2B5EF4-FFF2-40B4-BE49-F238E27FC236}">
                <a16:creationId xmlns:a16="http://schemas.microsoft.com/office/drawing/2014/main" id="{0DDF023B-4B25-4F35-A6E5-2C61E10466CD}"/>
              </a:ext>
            </a:extLst>
          </p:cNvPr>
          <p:cNvSpPr txBox="1"/>
          <p:nvPr/>
        </p:nvSpPr>
        <p:spPr>
          <a:xfrm>
            <a:off x="2239060" y="2565917"/>
            <a:ext cx="1845658" cy="246221"/>
          </a:xfrm>
          <a:prstGeom prst="rect">
            <a:avLst/>
          </a:prstGeom>
          <a:noFill/>
        </p:spPr>
        <p:txBody>
          <a:bodyPr wrap="square" rtlCol="0">
            <a:spAutoFit/>
          </a:bodyPr>
          <a:lstStyle/>
          <a:p>
            <a:r>
              <a:rPr lang="en-US" sz="1000" b="1" dirty="0">
                <a:latin typeface="Palatino Linotype" panose="02040502050505030304" pitchFamily="18" charset="0"/>
              </a:rPr>
              <a:t>Al‑Mamun et al., 2015</a:t>
            </a:r>
          </a:p>
        </p:txBody>
      </p:sp>
      <p:sp>
        <p:nvSpPr>
          <p:cNvPr id="12" name="TextBox 11">
            <a:extLst>
              <a:ext uri="{FF2B5EF4-FFF2-40B4-BE49-F238E27FC236}">
                <a16:creationId xmlns:a16="http://schemas.microsoft.com/office/drawing/2014/main" id="{03ADAC2D-ACC0-41B2-82F7-40773DDA4052}"/>
              </a:ext>
            </a:extLst>
          </p:cNvPr>
          <p:cNvSpPr txBox="1"/>
          <p:nvPr/>
        </p:nvSpPr>
        <p:spPr>
          <a:xfrm>
            <a:off x="3761702" y="2565918"/>
            <a:ext cx="1956976" cy="246221"/>
          </a:xfrm>
          <a:prstGeom prst="rect">
            <a:avLst/>
          </a:prstGeom>
          <a:noFill/>
        </p:spPr>
        <p:txBody>
          <a:bodyPr wrap="square" rtlCol="0">
            <a:spAutoFit/>
          </a:bodyPr>
          <a:lstStyle/>
          <a:p>
            <a:r>
              <a:rPr lang="en-US" sz="1000" b="1" dirty="0">
                <a:latin typeface="Palatino Linotype" panose="02040502050505030304" pitchFamily="18" charset="0"/>
              </a:rPr>
              <a:t>Signer-Hasler et al., 2019</a:t>
            </a:r>
          </a:p>
        </p:txBody>
      </p:sp>
      <p:sp>
        <p:nvSpPr>
          <p:cNvPr id="13" name="TextBox 12">
            <a:extLst>
              <a:ext uri="{FF2B5EF4-FFF2-40B4-BE49-F238E27FC236}">
                <a16:creationId xmlns:a16="http://schemas.microsoft.com/office/drawing/2014/main" id="{E9FD4404-85D6-45E6-8D28-7A712258B714}"/>
              </a:ext>
            </a:extLst>
          </p:cNvPr>
          <p:cNvSpPr txBox="1"/>
          <p:nvPr/>
        </p:nvSpPr>
        <p:spPr>
          <a:xfrm>
            <a:off x="5439532" y="2565916"/>
            <a:ext cx="1845658" cy="246221"/>
          </a:xfrm>
          <a:prstGeom prst="rect">
            <a:avLst/>
          </a:prstGeom>
          <a:noFill/>
        </p:spPr>
        <p:txBody>
          <a:bodyPr wrap="square" rtlCol="0">
            <a:spAutoFit/>
          </a:bodyPr>
          <a:lstStyle/>
          <a:p>
            <a:pPr lvl="0"/>
            <a:r>
              <a:rPr lang="en-US" sz="1000" b="1" i="0" dirty="0">
                <a:latin typeface="Palatino Linotype" panose="02040502050505030304" pitchFamily="18" charset="0"/>
                <a:ea typeface="Calibri" panose="020F0502020204030204" pitchFamily="34" charset="0"/>
                <a:cs typeface="Times New Roman" panose="02020603050405020304" pitchFamily="18" charset="0"/>
              </a:rPr>
              <a:t>Mastrangelo et al</a:t>
            </a:r>
            <a:r>
              <a:rPr lang="ru-RU" sz="1000" b="1" i="0" dirty="0">
                <a:latin typeface="Palatino Linotype" panose="02040502050505030304" pitchFamily="18" charset="0"/>
                <a:ea typeface="Calibri" panose="020F0502020204030204" pitchFamily="34" charset="0"/>
                <a:cs typeface="Times New Roman" panose="02020603050405020304" pitchFamily="18" charset="0"/>
              </a:rPr>
              <a:t>, </a:t>
            </a:r>
            <a:r>
              <a:rPr lang="en-US" sz="1000" b="1" i="0" dirty="0">
                <a:latin typeface="Palatino Linotype" panose="02040502050505030304" pitchFamily="18" charset="0"/>
                <a:ea typeface="Calibri" panose="020F0502020204030204" pitchFamily="34" charset="0"/>
                <a:cs typeface="Times New Roman" panose="02020603050405020304" pitchFamily="18" charset="0"/>
              </a:rPr>
              <a:t>2018</a:t>
            </a:r>
            <a:endParaRPr lang="ru-RU" sz="1000" dirty="0"/>
          </a:p>
        </p:txBody>
      </p:sp>
      <p:sp>
        <p:nvSpPr>
          <p:cNvPr id="14" name="TextBox 13">
            <a:extLst>
              <a:ext uri="{FF2B5EF4-FFF2-40B4-BE49-F238E27FC236}">
                <a16:creationId xmlns:a16="http://schemas.microsoft.com/office/drawing/2014/main" id="{1228623D-3D26-406F-9392-AEAE8BF5D7CC}"/>
              </a:ext>
            </a:extLst>
          </p:cNvPr>
          <p:cNvSpPr txBox="1"/>
          <p:nvPr/>
        </p:nvSpPr>
        <p:spPr>
          <a:xfrm>
            <a:off x="7082175" y="2565918"/>
            <a:ext cx="1748333" cy="246221"/>
          </a:xfrm>
          <a:prstGeom prst="rect">
            <a:avLst/>
          </a:prstGeom>
          <a:noFill/>
        </p:spPr>
        <p:txBody>
          <a:bodyPr wrap="square" rtlCol="0">
            <a:spAutoFit/>
          </a:bodyPr>
          <a:lstStyle/>
          <a:p>
            <a:r>
              <a:rPr lang="en-US" sz="1000" b="1" dirty="0">
                <a:latin typeface="Palatino Linotype" panose="02040502050505030304" pitchFamily="18" charset="0"/>
              </a:rPr>
              <a:t>Purfield et al., 2017</a:t>
            </a:r>
          </a:p>
        </p:txBody>
      </p:sp>
    </p:spTree>
    <p:extLst>
      <p:ext uri="{BB962C8B-B14F-4D97-AF65-F5344CB8AC3E}">
        <p14:creationId xmlns:p14="http://schemas.microsoft.com/office/powerpoint/2010/main" val="3317651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1107996"/>
          </a:xfrm>
          <a:prstGeom prst="rect">
            <a:avLst/>
          </a:prstGeom>
          <a:noFill/>
        </p:spPr>
        <p:txBody>
          <a:bodyPr wrap="square" rtlCol="0">
            <a:spAutoFit/>
          </a:bodyPr>
          <a:lstStyle/>
          <a:p>
            <a:r>
              <a:rPr lang="fr-FR" sz="2400" b="1" dirty="0" err="1">
                <a:latin typeface="Palatino Linotype" panose="02040502050505030304" pitchFamily="18" charset="0"/>
              </a:rPr>
              <a:t>Supplementary</a:t>
            </a:r>
            <a:r>
              <a:rPr lang="fr-FR" sz="2400" b="1" dirty="0">
                <a:latin typeface="Palatino Linotype" panose="02040502050505030304" pitchFamily="18" charset="0"/>
              </a:rPr>
              <a:t> </a:t>
            </a:r>
            <a:r>
              <a:rPr lang="fr-FR" sz="2400" b="1" dirty="0" err="1">
                <a:latin typeface="Palatino Linotype" panose="02040502050505030304" pitchFamily="18" charset="0"/>
              </a:rPr>
              <a:t>Materials</a:t>
            </a:r>
            <a:endParaRPr lang="fr-FR" sz="2400" b="1" dirty="0">
              <a:latin typeface="Palatino Linotype" panose="02040502050505030304" pitchFamily="18" charset="0"/>
            </a:endParaRPr>
          </a:p>
          <a:p>
            <a:endParaRPr lang="fr-FR" sz="2400" b="1" dirty="0" err="1">
              <a:latin typeface="Palatino Linotype" panose="02040502050505030304" pitchFamily="18" charset="0"/>
            </a:endParaRPr>
          </a:p>
          <a:p>
            <a:endParaRPr lang="fr-FR"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8D9A0C7F-0FC4-45C1-B52D-03C8F3600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10" name="TextBox 9">
            <a:extLst>
              <a:ext uri="{FF2B5EF4-FFF2-40B4-BE49-F238E27FC236}">
                <a16:creationId xmlns:a16="http://schemas.microsoft.com/office/drawing/2014/main" id="{A4E05AAF-084B-47B2-AE13-6EB99C7FCB29}"/>
              </a:ext>
            </a:extLst>
          </p:cNvPr>
          <p:cNvSpPr txBox="1"/>
          <p:nvPr/>
        </p:nvSpPr>
        <p:spPr>
          <a:xfrm>
            <a:off x="609599" y="1394430"/>
            <a:ext cx="7735411" cy="1200329"/>
          </a:xfrm>
          <a:prstGeom prst="rect">
            <a:avLst/>
          </a:prstGeom>
          <a:noFill/>
        </p:spPr>
        <p:txBody>
          <a:bodyPr wrap="square">
            <a:spAutoFit/>
          </a:bodyPr>
          <a:lstStyle/>
          <a:p>
            <a:r>
              <a:rPr lang="en-US" sz="18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details on the relevant dataset including the sampling locations for each breed, the SNP quality control and the phylogenetic links between the breeds are available online at </a:t>
            </a:r>
            <a:r>
              <a:rPr lang="en-US" sz="1800" i="0" u="sng"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hlinkClick r:id="rId3"/>
              </a:rPr>
              <a:t>https://gsejournal.biomedcentral.com/articles/10.1186/s12711-018-0399-5</a:t>
            </a:r>
            <a:r>
              <a:rPr lang="en-US" sz="18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ru-RU" dirty="0">
              <a:latin typeface="Palatino Linotype" panose="02040502050505030304" pitchFamily="18" charset="0"/>
            </a:endParaRPr>
          </a:p>
        </p:txBody>
      </p:sp>
      <p:pic>
        <p:nvPicPr>
          <p:cNvPr id="13" name="Рисунок 12" descr="Изображение выглядит как трава, внешний, небо, поле&#10;&#10;Автоматически созданное описание">
            <a:extLst>
              <a:ext uri="{FF2B5EF4-FFF2-40B4-BE49-F238E27FC236}">
                <a16:creationId xmlns:a16="http://schemas.microsoft.com/office/drawing/2014/main" id="{EDA376C8-8A4A-48B1-BBCC-6C23C131CD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9153" y="2707689"/>
            <a:ext cx="5202662" cy="39019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235145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830997"/>
          </a:xfrm>
          <a:prstGeom prst="rect">
            <a:avLst/>
          </a:prstGeom>
          <a:noFill/>
        </p:spPr>
        <p:txBody>
          <a:bodyPr wrap="square" rtlCol="0">
            <a:spAutoFit/>
          </a:bodyPr>
          <a:lstStyle/>
          <a:p>
            <a:r>
              <a:rPr lang="fr-FR" sz="2400" b="1" dirty="0" err="1">
                <a:latin typeface="Palatino Linotype" panose="02040502050505030304" pitchFamily="18" charset="0"/>
              </a:rPr>
              <a:t>Acknowledgments</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6EDDC88E-74FE-4B4E-802D-50142AF30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7" name="TextBox 6">
            <a:extLst>
              <a:ext uri="{FF2B5EF4-FFF2-40B4-BE49-F238E27FC236}">
                <a16:creationId xmlns:a16="http://schemas.microsoft.com/office/drawing/2014/main" id="{C7FD75D3-62C1-4228-97EF-D631EEDA4329}"/>
              </a:ext>
            </a:extLst>
          </p:cNvPr>
          <p:cNvSpPr txBox="1"/>
          <p:nvPr/>
        </p:nvSpPr>
        <p:spPr>
          <a:xfrm>
            <a:off x="833169" y="1249472"/>
            <a:ext cx="7408837" cy="646331"/>
          </a:xfrm>
          <a:prstGeom prst="rect">
            <a:avLst/>
          </a:prstGeom>
          <a:noFill/>
        </p:spPr>
        <p:txBody>
          <a:bodyPr wrap="square">
            <a:spAutoFit/>
          </a:bodyPr>
          <a:lstStyle/>
          <a:p>
            <a:pPr algn="just"/>
            <a:r>
              <a:rPr lang="ru-RU" sz="1800" dirty="0">
                <a:effectLst/>
                <a:latin typeface="Palatino Linotype" panose="02040502050505030304" pitchFamily="18" charset="0"/>
                <a:ea typeface="Calibri" panose="020F0502020204030204" pitchFamily="34" charset="0"/>
                <a:cs typeface="Times New Roman" panose="02020603050405020304" pitchFamily="18" charset="0"/>
              </a:rPr>
              <a:t>The </a:t>
            </a:r>
            <a:r>
              <a:rPr lang="ru-RU" sz="1800" dirty="0" err="1">
                <a:effectLst/>
                <a:latin typeface="Palatino Linotype" panose="02040502050505030304" pitchFamily="18" charset="0"/>
                <a:ea typeface="Calibri" panose="020F0502020204030204" pitchFamily="34" charset="0"/>
                <a:cs typeface="Times New Roman" panose="02020603050405020304" pitchFamily="18" charset="0"/>
              </a:rPr>
              <a:t>study</a:t>
            </a:r>
            <a:r>
              <a:rPr lang="ru-RU"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ru-RU" sz="1800" dirty="0" err="1">
                <a:effectLst/>
                <a:latin typeface="Palatino Linotype" panose="02040502050505030304" pitchFamily="18" charset="0"/>
                <a:ea typeface="Calibri" panose="020F0502020204030204" pitchFamily="34" charset="0"/>
                <a:cs typeface="Times New Roman" panose="02020603050405020304" pitchFamily="18" charset="0"/>
              </a:rPr>
              <a:t>was</a:t>
            </a:r>
            <a:r>
              <a:rPr lang="ru-RU"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ru-RU" sz="1800" dirty="0" err="1">
                <a:effectLst/>
                <a:latin typeface="Palatino Linotype" panose="02040502050505030304" pitchFamily="18" charset="0"/>
                <a:ea typeface="Calibri" panose="020F0502020204030204" pitchFamily="34" charset="0"/>
                <a:cs typeface="Times New Roman" panose="02020603050405020304" pitchFamily="18" charset="0"/>
              </a:rPr>
              <a:t>supported</a:t>
            </a:r>
            <a:r>
              <a:rPr lang="ru-RU"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ru-RU" sz="1800" dirty="0" err="1">
                <a:effectLst/>
                <a:latin typeface="Palatino Linotype" panose="02040502050505030304" pitchFamily="18" charset="0"/>
                <a:ea typeface="Calibri" panose="020F0502020204030204" pitchFamily="34" charset="0"/>
                <a:cs typeface="Times New Roman" panose="02020603050405020304" pitchFamily="18" charset="0"/>
              </a:rPr>
              <a:t>by</a:t>
            </a:r>
            <a:r>
              <a:rPr lang="ru-RU"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ru-RU" sz="1800" dirty="0" err="1">
                <a:effectLst/>
                <a:latin typeface="Palatino Linotype" panose="02040502050505030304" pitchFamily="18" charset="0"/>
                <a:ea typeface="Calibri" panose="020F0502020204030204" pitchFamily="34" charset="0"/>
                <a:cs typeface="Times New Roman" panose="02020603050405020304" pitchFamily="18" charset="0"/>
              </a:rPr>
              <a:t>Ministry</a:t>
            </a:r>
            <a:r>
              <a:rPr lang="ru-RU"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ru-RU" sz="1800" dirty="0" err="1">
                <a:effectLst/>
                <a:latin typeface="Palatino Linotype" panose="02040502050505030304" pitchFamily="18" charset="0"/>
                <a:ea typeface="Calibri" panose="020F0502020204030204" pitchFamily="34" charset="0"/>
                <a:cs typeface="Times New Roman" panose="02020603050405020304" pitchFamily="18" charset="0"/>
              </a:rPr>
              <a:t>of</a:t>
            </a:r>
            <a:r>
              <a:rPr lang="ru-RU"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ru-RU" sz="1800" dirty="0" err="1">
                <a:effectLst/>
                <a:latin typeface="Palatino Linotype" panose="02040502050505030304" pitchFamily="18" charset="0"/>
                <a:ea typeface="Calibri" panose="020F0502020204030204" pitchFamily="34" charset="0"/>
                <a:cs typeface="Times New Roman" panose="02020603050405020304" pitchFamily="18" charset="0"/>
              </a:rPr>
              <a:t>Science</a:t>
            </a:r>
            <a:r>
              <a:rPr lang="ru-RU" sz="1800" dirty="0">
                <a:effectLst/>
                <a:latin typeface="Palatino Linotype" panose="02040502050505030304" pitchFamily="18" charset="0"/>
                <a:ea typeface="Calibri" panose="020F0502020204030204" pitchFamily="34" charset="0"/>
                <a:cs typeface="Times New Roman" panose="02020603050405020304" pitchFamily="18" charset="0"/>
              </a:rPr>
              <a:t> and </a:t>
            </a:r>
            <a:r>
              <a:rPr lang="ru-RU" sz="1800" dirty="0" err="1">
                <a:effectLst/>
                <a:latin typeface="Palatino Linotype" panose="02040502050505030304" pitchFamily="18" charset="0"/>
                <a:ea typeface="Calibri" panose="020F0502020204030204" pitchFamily="34" charset="0"/>
                <a:cs typeface="Times New Roman" panose="02020603050405020304" pitchFamily="18" charset="0"/>
              </a:rPr>
              <a:t>Higher</a:t>
            </a:r>
            <a:r>
              <a:rPr lang="ru-RU"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ru-RU" sz="1800" dirty="0" err="1">
                <a:effectLst/>
                <a:latin typeface="Palatino Linotype" panose="02040502050505030304" pitchFamily="18" charset="0"/>
                <a:ea typeface="Calibri" panose="020F0502020204030204" pitchFamily="34" charset="0"/>
                <a:cs typeface="Times New Roman" panose="02020603050405020304" pitchFamily="18" charset="0"/>
              </a:rPr>
              <a:t>Education</a:t>
            </a:r>
            <a:r>
              <a:rPr lang="ru-RU"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ru-RU" sz="1800" dirty="0" err="1">
                <a:effectLst/>
                <a:latin typeface="Palatino Linotype" panose="02040502050505030304" pitchFamily="18" charset="0"/>
                <a:ea typeface="Calibri" panose="020F0502020204030204" pitchFamily="34" charset="0"/>
                <a:cs typeface="Times New Roman" panose="02020603050405020304" pitchFamily="18" charset="0"/>
              </a:rPr>
              <a:t>of</a:t>
            </a:r>
            <a:r>
              <a:rPr lang="ru-RU"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ru-RU" sz="1800" dirty="0" err="1">
                <a:effectLst/>
                <a:latin typeface="Palatino Linotype" panose="02040502050505030304" pitchFamily="18" charset="0"/>
                <a:ea typeface="Calibri" panose="020F0502020204030204" pitchFamily="34" charset="0"/>
                <a:cs typeface="Times New Roman" panose="02020603050405020304" pitchFamily="18" charset="0"/>
              </a:rPr>
              <a:t>the</a:t>
            </a:r>
            <a:r>
              <a:rPr lang="ru-RU"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ru-RU" sz="1800" dirty="0" err="1">
                <a:effectLst/>
                <a:latin typeface="Palatino Linotype" panose="02040502050505030304" pitchFamily="18" charset="0"/>
                <a:ea typeface="Calibri" panose="020F0502020204030204" pitchFamily="34" charset="0"/>
                <a:cs typeface="Times New Roman" panose="02020603050405020304" pitchFamily="18" charset="0"/>
              </a:rPr>
              <a:t>Russian</a:t>
            </a:r>
            <a:r>
              <a:rPr lang="ru-RU"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ru-RU" sz="1800" dirty="0" err="1">
                <a:effectLst/>
                <a:latin typeface="Palatino Linotype" panose="02040502050505030304" pitchFamily="18" charset="0"/>
                <a:ea typeface="Calibri" panose="020F0502020204030204" pitchFamily="34" charset="0"/>
                <a:cs typeface="Times New Roman" panose="02020603050405020304" pitchFamily="18" charset="0"/>
              </a:rPr>
              <a:t>Federation</a:t>
            </a:r>
            <a:r>
              <a:rPr lang="ru-RU"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ru-RU" sz="1800" dirty="0" err="1">
                <a:effectLst/>
                <a:latin typeface="Palatino Linotype" panose="02040502050505030304" pitchFamily="18" charset="0"/>
                <a:ea typeface="Calibri" panose="020F0502020204030204" pitchFamily="34" charset="0"/>
                <a:cs typeface="Times New Roman" panose="02020603050405020304" pitchFamily="18" charset="0"/>
              </a:rPr>
              <a:t>within</a:t>
            </a:r>
            <a:r>
              <a:rPr lang="ru-RU"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ru-RU" sz="1800" dirty="0" err="1">
                <a:effectLst/>
                <a:latin typeface="Palatino Linotype" panose="02040502050505030304" pitchFamily="18" charset="0"/>
                <a:ea typeface="Calibri" panose="020F0502020204030204" pitchFamily="34" charset="0"/>
                <a:cs typeface="Times New Roman" panose="02020603050405020304" pitchFamily="18" charset="0"/>
              </a:rPr>
              <a:t>theme</a:t>
            </a:r>
            <a:r>
              <a:rPr lang="ru-RU" sz="1800" dirty="0">
                <a:effectLst/>
                <a:latin typeface="Palatino Linotype" panose="02040502050505030304" pitchFamily="18" charset="0"/>
                <a:ea typeface="Calibri" panose="020F0502020204030204" pitchFamily="34" charset="0"/>
                <a:cs typeface="Times New Roman" panose="02020603050405020304" pitchFamily="18" charset="0"/>
              </a:rPr>
              <a:t> </a:t>
            </a:r>
            <a:r>
              <a:rPr lang="ru-RU" sz="1800" dirty="0" err="1">
                <a:effectLst/>
                <a:latin typeface="Palatino Linotype" panose="02040502050505030304" pitchFamily="18" charset="0"/>
                <a:ea typeface="Calibri" panose="020F0502020204030204" pitchFamily="34" charset="0"/>
                <a:cs typeface="Times New Roman" panose="02020603050405020304" pitchFamily="18" charset="0"/>
              </a:rPr>
              <a:t>No</a:t>
            </a:r>
            <a:r>
              <a:rPr lang="ru-RU" sz="1800" dirty="0">
                <a:effectLst/>
                <a:latin typeface="Palatino Linotype" panose="02040502050505030304" pitchFamily="18" charset="0"/>
                <a:ea typeface="Calibri" panose="020F0502020204030204" pitchFamily="34" charset="0"/>
                <a:cs typeface="Times New Roman" panose="02020603050405020304" pitchFamily="18" charset="0"/>
              </a:rPr>
              <a:t>. 0445-2019-0024. </a:t>
            </a:r>
            <a:endParaRPr lang="ru-RU" dirty="0">
              <a:latin typeface="Palatino Linotype" panose="02040502050505030304" pitchFamily="18" charset="0"/>
            </a:endParaRPr>
          </a:p>
        </p:txBody>
      </p:sp>
      <p:pic>
        <p:nvPicPr>
          <p:cNvPr id="8" name="Рисунок 7">
            <a:extLst>
              <a:ext uri="{FF2B5EF4-FFF2-40B4-BE49-F238E27FC236}">
                <a16:creationId xmlns:a16="http://schemas.microsoft.com/office/drawing/2014/main" id="{9E1BF204-EA55-4100-900F-A6AABD71131F}"/>
              </a:ext>
            </a:extLst>
          </p:cNvPr>
          <p:cNvPicPr>
            <a:picLocks noChangeAspect="1"/>
          </p:cNvPicPr>
          <p:nvPr/>
        </p:nvPicPr>
        <p:blipFill rotWithShape="1">
          <a:blip r:embed="rId4"/>
          <a:srcRect t="26828" r="74175" b="21703"/>
          <a:stretch/>
        </p:blipFill>
        <p:spPr>
          <a:xfrm>
            <a:off x="300226" y="5357035"/>
            <a:ext cx="1298324" cy="1455485"/>
          </a:xfrm>
          <a:prstGeom prst="rect">
            <a:avLst/>
          </a:prstGeom>
        </p:spPr>
      </p:pic>
      <p:pic>
        <p:nvPicPr>
          <p:cNvPr id="12" name="Рисунок 11">
            <a:extLst>
              <a:ext uri="{FF2B5EF4-FFF2-40B4-BE49-F238E27FC236}">
                <a16:creationId xmlns:a16="http://schemas.microsoft.com/office/drawing/2014/main" id="{33782F02-6B96-4EE6-822F-C06AA3E05A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456" t="36098" r="23754"/>
          <a:stretch/>
        </p:blipFill>
        <p:spPr>
          <a:xfrm>
            <a:off x="2210540" y="2252176"/>
            <a:ext cx="4021584" cy="20583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a:extLst>
              <a:ext uri="{FF2B5EF4-FFF2-40B4-BE49-F238E27FC236}">
                <a16:creationId xmlns:a16="http://schemas.microsoft.com/office/drawing/2014/main" id="{DADA8379-010B-427D-942A-5F0913C6E3BE}"/>
              </a:ext>
            </a:extLst>
          </p:cNvPr>
          <p:cNvSpPr txBox="1"/>
          <p:nvPr/>
        </p:nvSpPr>
        <p:spPr>
          <a:xfrm>
            <a:off x="1198408" y="4428425"/>
            <a:ext cx="6276513" cy="646331"/>
          </a:xfrm>
          <a:prstGeom prst="rect">
            <a:avLst/>
          </a:prstGeom>
          <a:noFill/>
        </p:spPr>
        <p:txBody>
          <a:bodyPr wrap="square">
            <a:spAutoFit/>
          </a:bodyPr>
          <a:lstStyle/>
          <a:p>
            <a:pPr algn="ctr"/>
            <a:r>
              <a:rPr lang="en-US" i="1" dirty="0">
                <a:solidFill>
                  <a:schemeClr val="accent5">
                    <a:lumMod val="40000"/>
                    <a:lumOff val="60000"/>
                  </a:schemeClr>
                </a:solidFill>
                <a:latin typeface="Palatino Linotype" panose="02040502050505030304" pitchFamily="18" charset="0"/>
              </a:rPr>
              <a:t>Link to photo</a:t>
            </a:r>
            <a:r>
              <a:rPr lang="ru-RU" i="1" dirty="0">
                <a:solidFill>
                  <a:schemeClr val="accent5">
                    <a:lumMod val="40000"/>
                    <a:lumOff val="60000"/>
                  </a:schemeClr>
                </a:solidFill>
                <a:latin typeface="Palatino Linotype" panose="02040502050505030304" pitchFamily="18" charset="0"/>
              </a:rPr>
              <a:t>: </a:t>
            </a:r>
            <a:br>
              <a:rPr lang="en-US" i="1" dirty="0">
                <a:solidFill>
                  <a:schemeClr val="accent5">
                    <a:lumMod val="40000"/>
                    <a:lumOff val="60000"/>
                  </a:schemeClr>
                </a:solidFill>
                <a:latin typeface="Palatino Linotype" panose="02040502050505030304" pitchFamily="18" charset="0"/>
              </a:rPr>
            </a:br>
            <a:r>
              <a:rPr lang="en-US" i="1" dirty="0">
                <a:solidFill>
                  <a:schemeClr val="accent5">
                    <a:lumMod val="40000"/>
                    <a:lumOff val="60000"/>
                  </a:schemeClr>
                </a:solidFill>
                <a:latin typeface="Palatino Linotype" panose="02040502050505030304" pitchFamily="18" charset="0"/>
              </a:rPr>
              <a:t>https://www.facebook.com/minobrnaukigov/</a:t>
            </a:r>
            <a:endParaRPr lang="ru-RU" i="1" dirty="0">
              <a:solidFill>
                <a:schemeClr val="accent5">
                  <a:lumMod val="40000"/>
                  <a:lumOff val="60000"/>
                </a:schemeClr>
              </a:solidFill>
              <a:latin typeface="Palatino Linotype" panose="02040502050505030304" pitchFamily="18" charset="0"/>
            </a:endParaRPr>
          </a:p>
        </p:txBody>
      </p:sp>
      <p:sp>
        <p:nvSpPr>
          <p:cNvPr id="2" name="Прямоугольник 1">
            <a:extLst>
              <a:ext uri="{FF2B5EF4-FFF2-40B4-BE49-F238E27FC236}">
                <a16:creationId xmlns:a16="http://schemas.microsoft.com/office/drawing/2014/main" id="{173B56A6-030A-4B44-8FA3-AF7A80102F4E}"/>
              </a:ext>
            </a:extLst>
          </p:cNvPr>
          <p:cNvSpPr/>
          <p:nvPr/>
        </p:nvSpPr>
        <p:spPr>
          <a:xfrm>
            <a:off x="1429150" y="5131292"/>
            <a:ext cx="5815030" cy="1569660"/>
          </a:xfrm>
          <a:prstGeom prst="rect">
            <a:avLst/>
          </a:prstGeom>
          <a:noFill/>
        </p:spPr>
        <p:txBody>
          <a:bodyPr wrap="square" lIns="91440" tIns="45720" rIns="91440" bIns="45720">
            <a:spAutoFit/>
          </a:bodyPr>
          <a:lstStyle/>
          <a:p>
            <a:pPr algn="ctr"/>
            <a:r>
              <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Thank you for your attention!</a:t>
            </a:r>
            <a:endParaRPr lang="ru-RU"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5929829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1189</TotalTime>
  <Words>760</Words>
  <Application>Microsoft Office PowerPoint</Application>
  <PresentationFormat>Экран (4:3)</PresentationFormat>
  <Paragraphs>63</Paragraphs>
  <Slides>7</Slides>
  <Notes>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Arial</vt:lpstr>
      <vt:lpstr>Calibri</vt:lpstr>
      <vt:lpstr>Calibri Light</vt:lpstr>
      <vt:lpstr>Palatino Linotype</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Татьяна Денискова</cp:lastModifiedBy>
  <cp:revision>127</cp:revision>
  <dcterms:created xsi:type="dcterms:W3CDTF">2017-05-27T02:37:01Z</dcterms:created>
  <dcterms:modified xsi:type="dcterms:W3CDTF">2021-02-15T11:44:00Z</dcterms:modified>
</cp:coreProperties>
</file>