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0"/>
  </p:notesMasterIdLst>
  <p:sldIdLst>
    <p:sldId id="256" r:id="rId2"/>
    <p:sldId id="257" r:id="rId3"/>
    <p:sldId id="280" r:id="rId4"/>
    <p:sldId id="261" r:id="rId5"/>
    <p:sldId id="279" r:id="rId6"/>
    <p:sldId id="264" r:id="rId7"/>
    <p:sldId id="275" r:id="rId8"/>
    <p:sldId id="282" r:id="rId9"/>
    <p:sldId id="274" r:id="rId10"/>
    <p:sldId id="263" r:id="rId11"/>
    <p:sldId id="288" r:id="rId12"/>
    <p:sldId id="287" r:id="rId13"/>
    <p:sldId id="289" r:id="rId14"/>
    <p:sldId id="290" r:id="rId15"/>
    <p:sldId id="292" r:id="rId16"/>
    <p:sldId id="270" r:id="rId17"/>
    <p:sldId id="281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84426-974F-4422-9F34-6A75D4BBA9AB}" type="datetimeFigureOut">
              <a:rPr lang="hu-HU" smtClean="0"/>
              <a:pPr/>
              <a:t>2021. 02. 12.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AA24E-2847-4ECC-A4E8-E315EE9E08A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AA24E-2847-4ECC-A4E8-E315EE9E08A9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AA24E-2847-4ECC-A4E8-E315EE9E08A9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AA24E-2847-4ECC-A4E8-E315EE9E08A9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063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827C-F249-4EA9-BC34-0C291637D359}" type="datetime1">
              <a:rPr lang="hu-HU" smtClean="0"/>
              <a:pPr/>
              <a:t>2021. 02. 12.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DABC-935E-4E36-914E-6C18B01F1BBB}" type="datetime1">
              <a:rPr lang="hu-HU" smtClean="0"/>
              <a:pPr/>
              <a:t>2021. 02. 12.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56BF-94BB-47E9-A0F6-273FCD69514B}" type="datetime1">
              <a:rPr lang="hu-HU" smtClean="0"/>
              <a:pPr/>
              <a:t>2021. 02. 12.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BB86-5E17-4315-BCDC-D5CA22CED230}" type="datetime1">
              <a:rPr lang="hu-HU" smtClean="0"/>
              <a:pPr/>
              <a:t>2021. 02. 12.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7AE2-6008-4643-959E-C8B1CDF09835}" type="datetime1">
              <a:rPr lang="hu-HU" smtClean="0"/>
              <a:pPr/>
              <a:t>2021. 02. 12.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5F15-EC37-4E0E-8BF3-F9FEBC32ECDF}" type="datetime1">
              <a:rPr lang="hu-HU" smtClean="0"/>
              <a:pPr/>
              <a:t>2021. 02. 12.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D609-D337-4B73-85A0-76089363687F}" type="datetime1">
              <a:rPr lang="hu-HU" smtClean="0"/>
              <a:pPr/>
              <a:t>2021. 02. 12.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D05D-9566-4F42-9454-AD6CED8A874B}" type="datetime1">
              <a:rPr lang="hu-HU" smtClean="0"/>
              <a:pPr/>
              <a:t>2021. 02. 12.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865B-0D14-4B60-A189-AFB735919079}" type="datetime1">
              <a:rPr lang="hu-HU" smtClean="0"/>
              <a:pPr/>
              <a:t>2021. 02. 12.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DBB6-9475-4596-BF57-5A7FCD44A21B}" type="datetime1">
              <a:rPr lang="hu-HU" smtClean="0"/>
              <a:pPr/>
              <a:t>2021. 02. 12.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5A3F-B566-40DA-A4F7-FCB3CAE6AC9A}" type="datetime1">
              <a:rPr lang="hu-HU" smtClean="0"/>
              <a:pPr/>
              <a:t>2021. 02. 12.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737517-0212-4C4E-9BA6-C72FCE891153}" type="datetime1">
              <a:rPr lang="hu-HU" smtClean="0"/>
              <a:pPr/>
              <a:t>2021. 02. 12.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458200" cy="2214578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effectLst/>
              </a:rPr>
              <a:t>Ex </a:t>
            </a:r>
            <a:r>
              <a:rPr lang="en-GB" b="1" i="1" dirty="0">
                <a:effectLst/>
              </a:rPr>
              <a:t>situ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phenological</a:t>
            </a:r>
            <a:r>
              <a:rPr lang="en-GB" b="1" dirty="0">
                <a:effectLst/>
              </a:rPr>
              <a:t> examinations of wild plant species, and comparing the results with national and international </a:t>
            </a:r>
            <a:r>
              <a:rPr lang="en-GB" b="1" dirty="0" smtClean="0">
                <a:effectLst/>
              </a:rPr>
              <a:t>studies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324544" y="5429264"/>
            <a:ext cx="9301858" cy="1257312"/>
          </a:xfrm>
        </p:spPr>
        <p:txBody>
          <a:bodyPr>
            <a:noAutofit/>
          </a:bodyPr>
          <a:lstStyle/>
          <a:p>
            <a:pPr algn="r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Verbényiné 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eumann Krisztina</a:t>
            </a:r>
            <a:br>
              <a:rPr lang="hu-H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PhD Student, </a:t>
            </a:r>
            <a:r>
              <a:rPr lang="hu-HU" dirty="0" smtClean="0"/>
              <a:t>Department </a:t>
            </a:r>
            <a:r>
              <a:rPr lang="hu-HU" dirty="0"/>
              <a:t>of Nature Conservation </a:t>
            </a:r>
            <a:endParaRPr lang="hu-HU" dirty="0" smtClean="0"/>
          </a:p>
          <a:p>
            <a:pPr algn="r"/>
            <a:r>
              <a:rPr lang="hu-HU" dirty="0" smtClean="0"/>
              <a:t>and Landscape Management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u-HU" dirty="0" smtClean="0"/>
              <a:t>Gödöllő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452048" cy="838200"/>
          </a:xfrm>
        </p:spPr>
        <p:txBody>
          <a:bodyPr/>
          <a:lstStyle/>
          <a:p>
            <a:r>
              <a:rPr lang="hu-HU" dirty="0"/>
              <a:t>Preliminary</a:t>
            </a:r>
            <a:r>
              <a:rPr lang="hu-HU" dirty="0" smtClean="0">
                <a:effectLst/>
              </a:rPr>
              <a:t> </a:t>
            </a:r>
            <a:r>
              <a:rPr lang="hu-HU" dirty="0"/>
              <a:t>Results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u-HU" b="1" dirty="0" smtClean="0"/>
              <a:t>Earlier flowering in Budapest</a:t>
            </a:r>
            <a:r>
              <a:rPr lang="hu-HU" dirty="0" smtClean="0"/>
              <a:t>: </a:t>
            </a:r>
            <a:r>
              <a:rPr lang="hu-HU" dirty="0"/>
              <a:t>the average difference in the onset of flowering was 10.66 </a:t>
            </a:r>
            <a:r>
              <a:rPr lang="hu-HU" dirty="0" smtClean="0"/>
              <a:t>days. </a:t>
            </a:r>
            <a:r>
              <a:rPr lang="hu-HU" dirty="0"/>
              <a:t>The peak of the flowering </a:t>
            </a:r>
            <a:r>
              <a:rPr lang="hu-HU" dirty="0" smtClean="0"/>
              <a:t>showed </a:t>
            </a:r>
            <a:r>
              <a:rPr lang="hu-HU" dirty="0"/>
              <a:t>12.94 days of </a:t>
            </a:r>
            <a:r>
              <a:rPr lang="hu-HU" dirty="0" smtClean="0"/>
              <a:t>difference, </a:t>
            </a:r>
            <a:r>
              <a:rPr lang="hu-HU" dirty="0"/>
              <a:t>the end of flowering </a:t>
            </a:r>
            <a:r>
              <a:rPr lang="hu-HU" dirty="0" smtClean="0"/>
              <a:t>showed </a:t>
            </a:r>
            <a:r>
              <a:rPr lang="hu-HU" dirty="0"/>
              <a:t>2.9 days of </a:t>
            </a:r>
            <a:r>
              <a:rPr lang="hu-HU" dirty="0" smtClean="0"/>
              <a:t>difference. According to our expectations. </a:t>
            </a:r>
            <a:r>
              <a:rPr lang="hu-HU" dirty="0" smtClean="0">
                <a:sym typeface="Wingdings" panose="05000000000000000000" pitchFamily="2" charset="2"/>
              </a:rPr>
              <a:t> </a:t>
            </a:r>
          </a:p>
          <a:p>
            <a:pPr algn="just"/>
            <a:r>
              <a:rPr lang="hu-HU" dirty="0"/>
              <a:t>S</a:t>
            </a:r>
            <a:r>
              <a:rPr lang="en-GB" dirty="0" err="1" smtClean="0"/>
              <a:t>trong</a:t>
            </a:r>
            <a:r>
              <a:rPr lang="en-GB" dirty="0" smtClean="0"/>
              <a:t> </a:t>
            </a:r>
            <a:r>
              <a:rPr lang="en-GB" dirty="0"/>
              <a:t>significant difference (</a:t>
            </a:r>
            <a:r>
              <a:rPr lang="en-GB" i="1" dirty="0"/>
              <a:t>P</a:t>
            </a:r>
            <a:r>
              <a:rPr lang="en-GB" dirty="0"/>
              <a:t> ˂ 0.001) in the onset of the flowering of </a:t>
            </a:r>
            <a:r>
              <a:rPr lang="en-GB" i="1" dirty="0" err="1"/>
              <a:t>Globularia</a:t>
            </a:r>
            <a:r>
              <a:rPr lang="en-GB" i="1" dirty="0"/>
              <a:t> </a:t>
            </a:r>
            <a:r>
              <a:rPr lang="en-GB" i="1" dirty="0" err="1"/>
              <a:t>cordifolia</a:t>
            </a:r>
            <a:r>
              <a:rPr lang="en-GB" dirty="0"/>
              <a:t> between the </a:t>
            </a:r>
            <a:r>
              <a:rPr lang="en-GB" dirty="0" smtClean="0"/>
              <a:t>locations</a:t>
            </a:r>
            <a:r>
              <a:rPr lang="hu-HU" dirty="0" smtClean="0"/>
              <a:t> and </a:t>
            </a:r>
            <a:r>
              <a:rPr lang="en-GB" b="1" dirty="0"/>
              <a:t>peaks of flowering there was a strong significance</a:t>
            </a:r>
            <a:r>
              <a:rPr lang="en-GB" dirty="0"/>
              <a:t> (</a:t>
            </a:r>
            <a:r>
              <a:rPr lang="en-GB" i="1" dirty="0"/>
              <a:t>P</a:t>
            </a:r>
            <a:r>
              <a:rPr lang="en-GB" dirty="0"/>
              <a:t> ˂ 0.001) for </a:t>
            </a:r>
            <a:r>
              <a:rPr lang="en-GB" i="1" dirty="0" err="1"/>
              <a:t>Inula</a:t>
            </a:r>
            <a:r>
              <a:rPr lang="en-GB" i="1" dirty="0"/>
              <a:t> </a:t>
            </a:r>
            <a:r>
              <a:rPr lang="en-GB" i="1" dirty="0" err="1"/>
              <a:t>ensifolia</a:t>
            </a:r>
            <a:r>
              <a:rPr lang="en-GB" dirty="0"/>
              <a:t> medium significance (</a:t>
            </a:r>
            <a:r>
              <a:rPr lang="en-GB" i="1" dirty="0"/>
              <a:t>P</a:t>
            </a:r>
            <a:r>
              <a:rPr lang="en-GB" dirty="0"/>
              <a:t> ˂ 0.01) </a:t>
            </a:r>
            <a:r>
              <a:rPr lang="en-GB" b="1" dirty="0"/>
              <a:t>end of flowering there is a strong significance</a:t>
            </a:r>
            <a:r>
              <a:rPr lang="en-GB" dirty="0"/>
              <a:t> (</a:t>
            </a:r>
            <a:r>
              <a:rPr lang="en-GB" i="1" dirty="0"/>
              <a:t>P</a:t>
            </a:r>
            <a:r>
              <a:rPr lang="en-GB" dirty="0"/>
              <a:t> ˂ 0.001) </a:t>
            </a:r>
            <a:r>
              <a:rPr lang="en-GB" i="1" dirty="0"/>
              <a:t>for </a:t>
            </a:r>
            <a:r>
              <a:rPr lang="en-GB" i="1" dirty="0" err="1"/>
              <a:t>Polygonatum</a:t>
            </a:r>
            <a:r>
              <a:rPr lang="en-GB" i="1" dirty="0"/>
              <a:t> </a:t>
            </a:r>
            <a:r>
              <a:rPr lang="en-GB" i="1" dirty="0" err="1"/>
              <a:t>multiflorum</a:t>
            </a:r>
            <a:endParaRPr lang="hu-HU" dirty="0" smtClean="0">
              <a:sym typeface="Wingdings" panose="05000000000000000000" pitchFamily="2" charset="2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Preliminary</a:t>
            </a:r>
            <a:r>
              <a:rPr lang="hu-HU" dirty="0" smtClean="0">
                <a:effectLst/>
              </a:rPr>
              <a:t> </a:t>
            </a:r>
            <a:r>
              <a:rPr lang="hu-HU" dirty="0"/>
              <a:t>Results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7775"/>
            <a:ext cx="7704856" cy="5143016"/>
          </a:xfrm>
        </p:spPr>
      </p:pic>
      <p:sp>
        <p:nvSpPr>
          <p:cNvPr id="13" name="TextBox 12"/>
          <p:cNvSpPr txBox="1"/>
          <p:nvPr/>
        </p:nvSpPr>
        <p:spPr>
          <a:xfrm>
            <a:off x="2069232" y="1772816"/>
            <a:ext cx="199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Hibiscus trionum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4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Preliminary</a:t>
            </a:r>
            <a:r>
              <a:rPr lang="hu-HU" dirty="0" smtClean="0">
                <a:effectLst/>
              </a:rPr>
              <a:t> </a:t>
            </a:r>
            <a:r>
              <a:rPr lang="hu-HU" dirty="0"/>
              <a:t>Results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6203"/>
            <a:ext cx="7474024" cy="5282554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3779912" y="1484784"/>
            <a:ext cx="12492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2843808" y="14847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Silene latifolia subsp. alba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150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60" y="1137164"/>
            <a:ext cx="2557140" cy="340952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8" y="1139211"/>
            <a:ext cx="3923928" cy="2942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80" y="3737622"/>
            <a:ext cx="4041034" cy="303077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Preliminary</a:t>
            </a:r>
            <a:r>
              <a:rPr lang="hu-HU" dirty="0" smtClean="0">
                <a:effectLst/>
              </a:rPr>
              <a:t> </a:t>
            </a:r>
            <a:r>
              <a:rPr lang="hu-HU" dirty="0"/>
              <a:t>Results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87" y="365125"/>
            <a:ext cx="2787774" cy="3717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88" y="4079656"/>
            <a:ext cx="3599773" cy="26998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0" y="3321874"/>
            <a:ext cx="2609289" cy="34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Discussion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66678"/>
          </a:xfrm>
        </p:spPr>
        <p:txBody>
          <a:bodyPr>
            <a:normAutofit/>
          </a:bodyPr>
          <a:lstStyle/>
          <a:p>
            <a:pPr algn="just"/>
            <a:r>
              <a:rPr lang="en-GB" dirty="0" err="1"/>
              <a:t>Roetzer</a:t>
            </a:r>
            <a:r>
              <a:rPr lang="en-GB" dirty="0"/>
              <a:t> et. al. (2000) showed, that in European cities with strong urban climate effects</a:t>
            </a:r>
            <a:r>
              <a:rPr lang="en-GB" b="1" dirty="0"/>
              <a:t> </a:t>
            </a:r>
            <a:r>
              <a:rPr lang="en-GB" dirty="0"/>
              <a:t>e.g., Munich, Vienna and Hamburg, </a:t>
            </a:r>
            <a:r>
              <a:rPr lang="en-GB" dirty="0" err="1"/>
              <a:t>phenophases</a:t>
            </a:r>
            <a:r>
              <a:rPr lang="en-GB" dirty="0"/>
              <a:t> are beginning 3–16 days earlier. His results are in agreement with our </a:t>
            </a:r>
            <a:r>
              <a:rPr lang="en-GB" dirty="0" smtClean="0"/>
              <a:t>results</a:t>
            </a:r>
            <a:r>
              <a:rPr lang="hu-HU" dirty="0" smtClean="0"/>
              <a:t>.</a:t>
            </a:r>
          </a:p>
          <a:p>
            <a:pPr algn="just"/>
            <a:r>
              <a:rPr lang="en-GB" dirty="0" smtClean="0"/>
              <a:t>To </a:t>
            </a:r>
            <a:r>
              <a:rPr lang="en-GB" dirty="0"/>
              <a:t>clarify the driving forces of flowering phenology patterns we installed micrometeorological equipment to continuously measure abiotic parameters on both locations.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422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838200"/>
          </a:xfrm>
        </p:spPr>
        <p:txBody>
          <a:bodyPr/>
          <a:lstStyle/>
          <a:p>
            <a:r>
              <a:rPr lang="hu-HU" dirty="0" smtClean="0"/>
              <a:t>Conclusion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19790"/>
          </a:xfrm>
        </p:spPr>
        <p:txBody>
          <a:bodyPr/>
          <a:lstStyle/>
          <a:p>
            <a:pPr algn="just"/>
            <a:r>
              <a:rPr lang="en-GB" dirty="0"/>
              <a:t>The experiment confirmed our hypotheses</a:t>
            </a:r>
            <a:r>
              <a:rPr lang="en-GB" dirty="0" smtClean="0"/>
              <a:t>.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r>
              <a:rPr lang="en-GB" dirty="0" smtClean="0"/>
              <a:t> </a:t>
            </a:r>
            <a:endParaRPr lang="hu-HU" dirty="0" smtClean="0"/>
          </a:p>
          <a:p>
            <a:pPr algn="just"/>
            <a:r>
              <a:rPr lang="en-GB" dirty="0" smtClean="0"/>
              <a:t>As </a:t>
            </a:r>
            <a:r>
              <a:rPr lang="en-GB" dirty="0"/>
              <a:t>a result of increasing temperature, we can count on earlier onset and end of flowering. </a:t>
            </a:r>
            <a:endParaRPr lang="hu-HU" dirty="0" smtClean="0"/>
          </a:p>
          <a:p>
            <a:pPr algn="just"/>
            <a:r>
              <a:rPr lang="en-GB" dirty="0" smtClean="0"/>
              <a:t>Excess </a:t>
            </a:r>
            <a:r>
              <a:rPr lang="en-GB" dirty="0"/>
              <a:t>heat in urban environments can serve as model of ongoing and upcoming global warming. </a:t>
            </a:r>
            <a:endParaRPr lang="hu-HU" dirty="0"/>
          </a:p>
          <a:p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2872" y="4785029"/>
            <a:ext cx="2372883" cy="1779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5183" y="4784616"/>
            <a:ext cx="2369582" cy="17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6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8304983" cy="841248"/>
          </a:xfrm>
        </p:spPr>
        <p:txBody>
          <a:bodyPr/>
          <a:lstStyle/>
          <a:p>
            <a:r>
              <a:rPr lang="hu-HU" dirty="0" smtClean="0"/>
              <a:t>Aknowledgement</a:t>
            </a:r>
            <a:endParaRPr lang="hu-H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Sütöriné Dr. Diószegi Magdolna – Budai Arb.</a:t>
            </a:r>
          </a:p>
          <a:p>
            <a:r>
              <a:rPr lang="hu-HU" dirty="0" smtClean="0"/>
              <a:t>University Botanical Garden of Gödöllő 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ELTE Botanical Garden, Füvészkert</a:t>
            </a:r>
          </a:p>
          <a:p>
            <a:endParaRPr lang="hu-HU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/>
              <a:t>Beretvás Kertészet </a:t>
            </a:r>
            <a:r>
              <a:rPr lang="hu-HU" dirty="0" smtClean="0"/>
              <a:t>Ltd.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ÚNKP Scholarship</a:t>
            </a:r>
            <a:endParaRPr lang="hu-HU" dirty="0"/>
          </a:p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97981"/>
            <a:ext cx="2705100" cy="105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34" y="5128929"/>
            <a:ext cx="2295525" cy="146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3" y="3548645"/>
            <a:ext cx="3686175" cy="876300"/>
          </a:xfrm>
          <a:prstGeom prst="rect">
            <a:avLst/>
          </a:prstGeom>
        </p:spPr>
      </p:pic>
      <p:pic>
        <p:nvPicPr>
          <p:cNvPr id="11" name="Kép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215200"/>
            <a:ext cx="1886767" cy="122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9"/>
          <a:stretch>
            <a:fillRect/>
          </a:stretch>
        </p:blipFill>
        <p:spPr bwMode="auto">
          <a:xfrm>
            <a:off x="5276333" y="5301208"/>
            <a:ext cx="2198374" cy="129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References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387475"/>
            <a:ext cx="8686800" cy="5470525"/>
          </a:xfrm>
        </p:spPr>
        <p:txBody>
          <a:bodyPr>
            <a:normAutofit fontScale="55000" lnSpcReduction="20000"/>
          </a:bodyPr>
          <a:lstStyle/>
          <a:p>
            <a:r>
              <a:rPr lang="hu-HU" sz="2900" dirty="0"/>
              <a:t>Eppich, Boglárka &amp; Dede, Lilla &amp; Ferenczy, Antal &amp; Ágnes, Garamvölgyi &amp; Horváth, Levente &amp; Isépy, István &amp; PRISZTER, SZ &amp; Hufnagel, Levente. (2009). Climatic effects on the phenology of geophytes. Applied Ecology and Environmental Research. 7. 253-266. </a:t>
            </a:r>
            <a:endParaRPr lang="hu-HU" sz="2900" dirty="0" smtClean="0"/>
          </a:p>
          <a:p>
            <a:r>
              <a:rPr lang="hu-HU" sz="2900" dirty="0" smtClean="0"/>
              <a:t>Hunkár</a:t>
            </a:r>
            <a:r>
              <a:rPr lang="hu-HU" sz="2900" dirty="0"/>
              <a:t>, Márta &amp; Vincze, Eniko &amp; Szenyan, Ildiko &amp; Dunkel, Zoltán. (2012). Application of phenological observations in agrometeorological models and climate change research. Idojaras. 116. 195-209</a:t>
            </a:r>
            <a:r>
              <a:rPr lang="hu-HU" sz="2900" dirty="0" smtClean="0"/>
              <a:t>.</a:t>
            </a:r>
          </a:p>
          <a:p>
            <a:r>
              <a:rPr lang="hu-HU" sz="2900" dirty="0"/>
              <a:t>Lehoczky A., Szabó B., Pongrácz R., Szentkirályi, F. (2016) Testing plant phenophase as proxy: sensitivity analysis of first flowering data from the 19th century, ALÖKI Applied Ecological Research and Forensic Institute Ltd. </a:t>
            </a:r>
            <a:endParaRPr lang="hu-HU" sz="2900" dirty="0" smtClean="0"/>
          </a:p>
          <a:p>
            <a:r>
              <a:rPr lang="hu-HU" sz="2900" dirty="0" smtClean="0"/>
              <a:t>Leifang </a:t>
            </a:r>
            <a:r>
              <a:rPr lang="hu-HU" sz="2900" dirty="0"/>
              <a:t>Li, Renyu Cao, Kecheng Wei, Wenzhuo Wang, Lei Chen (2019) Adapting climate change challenge: A new vulnerability assessment framework from the global perspective, Journal of Cleaner Production, Volume 217, Pages 216-224, ISSN 0959-6526, </a:t>
            </a:r>
            <a:endParaRPr lang="hu-HU" sz="2900" dirty="0" smtClean="0"/>
          </a:p>
          <a:p>
            <a:r>
              <a:rPr lang="hu-HU" sz="2900" dirty="0"/>
              <a:t>Menzel A, Fabian P (1999) Growing season extended in Europe. Nature 397:659 </a:t>
            </a:r>
            <a:endParaRPr lang="hu-HU" sz="2900" dirty="0" smtClean="0"/>
          </a:p>
          <a:p>
            <a:r>
              <a:rPr lang="hu-HU" sz="2900" dirty="0" smtClean="0"/>
              <a:t>Menzel</a:t>
            </a:r>
            <a:r>
              <a:rPr lang="hu-HU" sz="2900" dirty="0"/>
              <a:t>, Annette. (2000). Trends in phenological phases in Europe between 1951 and 1996. International journal of biometeorology. 44. 76-81. https://doi.org/10.1007/s004840000054.</a:t>
            </a:r>
          </a:p>
          <a:p>
            <a:r>
              <a:rPr lang="hu-HU" sz="2900" dirty="0"/>
              <a:t>Neil, K., Wu, J. Effects of urbanization on plant flowering phenology: A review. </a:t>
            </a:r>
            <a:r>
              <a:rPr lang="hu-HU" sz="2900" i="1" dirty="0"/>
              <a:t>Urban Ecosyst</a:t>
            </a:r>
            <a:r>
              <a:rPr lang="hu-HU" sz="2900" dirty="0"/>
              <a:t> </a:t>
            </a:r>
            <a:r>
              <a:rPr lang="hu-HU" sz="2900" b="1" dirty="0"/>
              <a:t>9, </a:t>
            </a:r>
            <a:r>
              <a:rPr lang="hu-HU" sz="2900" dirty="0"/>
              <a:t>243–257 (2006). </a:t>
            </a:r>
            <a:endParaRPr lang="hu-HU" sz="2900" dirty="0" smtClean="0"/>
          </a:p>
          <a:p>
            <a:r>
              <a:rPr lang="hu-HU" sz="2900" dirty="0" smtClean="0"/>
              <a:t>Primack </a:t>
            </a:r>
            <a:r>
              <a:rPr lang="hu-HU" sz="2900" dirty="0"/>
              <a:t>R.B. (1985) Patterns of Flowering Phenology in Communities, Populations, Individuals, and Single Flowers. In: White J. (eds) The Population Structure of Vegetation. Handbook of Vegetation Science, vol 3. Springer, Dordrecht. </a:t>
            </a:r>
            <a:endParaRPr lang="hu-HU" sz="2900" dirty="0" smtClean="0"/>
          </a:p>
          <a:p>
            <a:r>
              <a:rPr lang="hu-HU" sz="2900" dirty="0" smtClean="0"/>
              <a:t>Szabó</a:t>
            </a:r>
            <a:r>
              <a:rPr lang="hu-HU" sz="2900" dirty="0"/>
              <a:t>, B., Vincze, E. &amp; Czúcz, B. (2016) Flowering phenological changes in relation to climate change in Hungary. </a:t>
            </a:r>
            <a:r>
              <a:rPr lang="hu-HU" sz="2900" i="1" dirty="0"/>
              <a:t>Int J Biometeorol</a:t>
            </a:r>
            <a:r>
              <a:rPr lang="hu-HU" sz="2900" dirty="0"/>
              <a:t> 60,</a:t>
            </a:r>
            <a:r>
              <a:rPr lang="hu-HU" sz="2900" b="1" dirty="0"/>
              <a:t> </a:t>
            </a:r>
            <a:r>
              <a:rPr lang="hu-HU" sz="2900" dirty="0"/>
              <a:t>1347–1356. </a:t>
            </a:r>
            <a:endParaRPr lang="hu-HU" sz="2900" u="sng" dirty="0" smtClean="0"/>
          </a:p>
          <a:p>
            <a:r>
              <a:rPr lang="hu-HU" sz="2900" dirty="0" smtClean="0"/>
              <a:t>Walkovszky </a:t>
            </a:r>
            <a:r>
              <a:rPr lang="hu-HU" sz="2900" dirty="0"/>
              <a:t>A (1998) Changes in phenology of the locust tree (Robinia pseudoacacia L.) in Hungary. Int J Biometeorol </a:t>
            </a:r>
            <a:r>
              <a:rPr lang="hu-HU" sz="2900" dirty="0" smtClean="0"/>
              <a:t>41:155–160</a:t>
            </a:r>
            <a:endParaRPr lang="hu-HU" sz="2900" dirty="0"/>
          </a:p>
          <a:p>
            <a:endParaRPr lang="hu-HU" sz="2900" dirty="0"/>
          </a:p>
          <a:p>
            <a:endParaRPr lang="hu-HU" dirty="0"/>
          </a:p>
          <a:p>
            <a:endParaRPr lang="hu-HU" dirty="0"/>
          </a:p>
          <a:p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588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861048"/>
            <a:ext cx="5817840" cy="2160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6600" dirty="0" smtClean="0"/>
              <a:t>Thank you for your attention!</a:t>
            </a:r>
            <a:endParaRPr lang="hu-HU" sz="6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83126"/>
            <a:ext cx="8686800" cy="1243608"/>
          </a:xfrm>
        </p:spPr>
        <p:txBody>
          <a:bodyPr>
            <a:normAutofit/>
          </a:bodyPr>
          <a:lstStyle/>
          <a:p>
            <a:r>
              <a:rPr lang="en-US" dirty="0"/>
              <a:t>Actuality and importance of the research</a:t>
            </a:r>
            <a:endParaRPr lang="hu-HU" dirty="0"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20519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Global climate </a:t>
            </a:r>
            <a:r>
              <a:rPr lang="hu-HU" dirty="0" smtClean="0"/>
              <a:t>change, global warming </a:t>
            </a:r>
          </a:p>
          <a:p>
            <a:r>
              <a:rPr lang="hu-HU" dirty="0" smtClean="0"/>
              <a:t>Climate </a:t>
            </a:r>
            <a:r>
              <a:rPr lang="hu-HU" dirty="0"/>
              <a:t>change significantly affects the life cycle of </a:t>
            </a:r>
            <a:r>
              <a:rPr lang="hu-HU" dirty="0" smtClean="0"/>
              <a:t>plants, phenology is a good indicator of global warming</a:t>
            </a:r>
          </a:p>
          <a:p>
            <a:r>
              <a:rPr lang="hu-HU" dirty="0"/>
              <a:t>There is less available phenological data on wild-growing </a:t>
            </a:r>
            <a:r>
              <a:rPr lang="hu-HU" dirty="0" smtClean="0"/>
              <a:t>plants, </a:t>
            </a:r>
            <a:r>
              <a:rPr lang="hu-HU" dirty="0"/>
              <a:t>especially long-term data which suits international standards</a:t>
            </a:r>
          </a:p>
          <a:p>
            <a:r>
              <a:rPr lang="hu-HU" dirty="0" smtClean="0"/>
              <a:t>Urban heat island as a model and forecast for possible future climate change </a:t>
            </a:r>
          </a:p>
          <a:p>
            <a:r>
              <a:rPr lang="hu-HU" dirty="0" smtClean="0"/>
              <a:t>Results may help adapting to climate change 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83126"/>
            <a:ext cx="8686800" cy="1243608"/>
          </a:xfrm>
        </p:spPr>
        <p:txBody>
          <a:bodyPr>
            <a:normAutofit/>
          </a:bodyPr>
          <a:lstStyle/>
          <a:p>
            <a:r>
              <a:rPr lang="hu-HU" dirty="0"/>
              <a:t>Literature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/>
              <a:t>background of the study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205192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Long term monitoring  of flowering phenology of </a:t>
            </a:r>
            <a:r>
              <a:rPr lang="hu-HU" b="1" dirty="0" smtClean="0"/>
              <a:t>geophites</a:t>
            </a:r>
            <a:r>
              <a:rPr lang="hu-HU" dirty="0" smtClean="0"/>
              <a:t> in the ELTE Botanical Garden by Szaniszló </a:t>
            </a:r>
            <a:r>
              <a:rPr lang="hu-HU" b="1" dirty="0" smtClean="0"/>
              <a:t>Priszter</a:t>
            </a:r>
            <a:r>
              <a:rPr lang="hu-HU" dirty="0" smtClean="0"/>
              <a:t> (1960-2000)</a:t>
            </a:r>
          </a:p>
          <a:p>
            <a:r>
              <a:rPr lang="hu-HU" dirty="0" smtClean="0"/>
              <a:t>Non-systematic phenological obsevations of cultivated and wild-growing plant species organized by the </a:t>
            </a:r>
            <a:r>
              <a:rPr lang="hu-HU" b="1" dirty="0" smtClean="0"/>
              <a:t>Hungarian Meteorological Service </a:t>
            </a:r>
            <a:r>
              <a:rPr lang="hu-HU" dirty="0" smtClean="0"/>
              <a:t>(1951-2000)</a:t>
            </a:r>
          </a:p>
          <a:p>
            <a:r>
              <a:rPr lang="hu-HU" dirty="0" smtClean="0"/>
              <a:t>Walkowsky: long term data of flowering phenology of </a:t>
            </a:r>
            <a:r>
              <a:rPr lang="hu-HU" b="1" i="1" dirty="0" smtClean="0"/>
              <a:t>Robinia pseudoacacia </a:t>
            </a:r>
            <a:r>
              <a:rPr lang="hu-HU" i="1" dirty="0" smtClean="0"/>
              <a:t>(1998)</a:t>
            </a:r>
          </a:p>
          <a:p>
            <a:r>
              <a:rPr lang="hu-HU" b="1" dirty="0"/>
              <a:t>Primack</a:t>
            </a:r>
            <a:r>
              <a:rPr lang="hu-HU" dirty="0"/>
              <a:t> (1985) described the </a:t>
            </a:r>
            <a:r>
              <a:rPr lang="hu-HU" b="1" dirty="0"/>
              <a:t>methodology</a:t>
            </a:r>
            <a:r>
              <a:rPr lang="hu-HU" dirty="0"/>
              <a:t> of collecting flowering phenology data</a:t>
            </a:r>
            <a:r>
              <a:rPr lang="hu-HU" dirty="0" smtClean="0"/>
              <a:t>.</a:t>
            </a:r>
          </a:p>
          <a:p>
            <a:r>
              <a:rPr lang="hu-HU" dirty="0"/>
              <a:t>D</a:t>
            </a:r>
            <a:r>
              <a:rPr lang="en-US" dirty="0" err="1" smtClean="0"/>
              <a:t>ifferences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trends</a:t>
            </a:r>
            <a:r>
              <a:rPr lang="hu-HU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spring </a:t>
            </a:r>
            <a:r>
              <a:rPr lang="en-US" dirty="0" err="1"/>
              <a:t>phenophases</a:t>
            </a:r>
            <a:r>
              <a:rPr lang="en-US" dirty="0"/>
              <a:t> in </a:t>
            </a:r>
            <a:r>
              <a:rPr lang="en-US" b="1" dirty="0"/>
              <a:t>urban and rural </a:t>
            </a:r>
            <a:r>
              <a:rPr lang="en-US" b="1" dirty="0" smtClean="0"/>
              <a:t>areas</a:t>
            </a:r>
            <a:r>
              <a:rPr lang="hu-HU" b="1" dirty="0" smtClean="0"/>
              <a:t> </a:t>
            </a:r>
            <a:r>
              <a:rPr lang="hu-HU" dirty="0" smtClean="0"/>
              <a:t>in central Europa – Roetzer et. al (2000)</a:t>
            </a:r>
          </a:p>
          <a:p>
            <a:r>
              <a:rPr lang="en-US" dirty="0" err="1" smtClean="0"/>
              <a:t>Phenological</a:t>
            </a:r>
            <a:r>
              <a:rPr lang="en-US" dirty="0" smtClean="0"/>
              <a:t> </a:t>
            </a:r>
            <a:r>
              <a:rPr lang="en-US" dirty="0"/>
              <a:t>patterns of flowering across </a:t>
            </a:r>
            <a:r>
              <a:rPr lang="en-US" dirty="0" smtClean="0"/>
              <a:t>biogeographical</a:t>
            </a:r>
            <a:r>
              <a:rPr lang="hu-HU" dirty="0" smtClean="0"/>
              <a:t> </a:t>
            </a:r>
            <a:r>
              <a:rPr lang="hu-HU" b="1" dirty="0" smtClean="0"/>
              <a:t>regions </a:t>
            </a:r>
            <a:r>
              <a:rPr lang="hu-HU" b="1" dirty="0"/>
              <a:t>of </a:t>
            </a:r>
            <a:r>
              <a:rPr lang="hu-HU" b="1" dirty="0" smtClean="0"/>
              <a:t>Europe - </a:t>
            </a:r>
            <a:r>
              <a:rPr lang="hu-HU" i="1" dirty="0" smtClean="0"/>
              <a:t>Templ et. al </a:t>
            </a:r>
            <a:r>
              <a:rPr lang="hu-HU" i="1" dirty="0"/>
              <a:t>(2017) </a:t>
            </a:r>
            <a:endParaRPr lang="hu-HU" i="1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8308032" cy="838200"/>
          </a:xfrm>
        </p:spPr>
        <p:txBody>
          <a:bodyPr/>
          <a:lstStyle/>
          <a:p>
            <a:r>
              <a:rPr lang="hu-HU" dirty="0"/>
              <a:t>Plan of</a:t>
            </a:r>
            <a:r>
              <a:rPr lang="hu-HU" dirty="0" smtClean="0">
                <a:effectLst/>
              </a:rPr>
              <a:t> </a:t>
            </a:r>
            <a:r>
              <a:rPr lang="hu-HU" dirty="0"/>
              <a:t>research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178552"/>
          </a:xfrm>
        </p:spPr>
        <p:txBody>
          <a:bodyPr>
            <a:normAutofit/>
          </a:bodyPr>
          <a:lstStyle/>
          <a:p>
            <a:r>
              <a:rPr lang="hu-HU" dirty="0"/>
              <a:t>P</a:t>
            </a:r>
            <a:r>
              <a:rPr lang="hu-HU" dirty="0" smtClean="0"/>
              <a:t>lants </a:t>
            </a:r>
            <a:r>
              <a:rPr lang="hu-HU" dirty="0"/>
              <a:t>representing </a:t>
            </a:r>
            <a:r>
              <a:rPr lang="hu-HU" b="1" dirty="0"/>
              <a:t>six different life forms </a:t>
            </a:r>
            <a:endParaRPr lang="hu-HU" b="1" dirty="0" smtClean="0"/>
          </a:p>
          <a:p>
            <a:r>
              <a:rPr lang="hu-HU" b="1" dirty="0" smtClean="0"/>
              <a:t>Two locations with different mesoclimate</a:t>
            </a:r>
            <a:r>
              <a:rPr lang="hu-HU" dirty="0" smtClean="0"/>
              <a:t>:  </a:t>
            </a:r>
            <a:br>
              <a:rPr lang="hu-HU" dirty="0" smtClean="0"/>
            </a:br>
            <a:r>
              <a:rPr lang="hu-HU" dirty="0" smtClean="0"/>
              <a:t>Budapest, ELTE </a:t>
            </a:r>
            <a:r>
              <a:rPr lang="hu-HU" dirty="0"/>
              <a:t>Botanical Garden (Füvészkert),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MATE </a:t>
            </a:r>
            <a:r>
              <a:rPr lang="hu-HU" dirty="0"/>
              <a:t>Botanical Garden of Gödöllő. </a:t>
            </a:r>
            <a:endParaRPr lang="hu-HU" dirty="0" smtClean="0"/>
          </a:p>
          <a:p>
            <a:r>
              <a:rPr lang="hu-HU" b="1" dirty="0" smtClean="0"/>
              <a:t>Observation of phenological patterns during 3 growing seasons (2020-2021-2022) </a:t>
            </a:r>
            <a:r>
              <a:rPr lang="hu-HU" dirty="0" smtClean="0"/>
              <a:t>with</a:t>
            </a:r>
            <a:r>
              <a:rPr lang="hu-HU" b="1" dirty="0" smtClean="0"/>
              <a:t> w</a:t>
            </a:r>
            <a:r>
              <a:rPr lang="hu-HU" dirty="0" smtClean="0"/>
              <a:t>eekly recording of data </a:t>
            </a:r>
          </a:p>
          <a:p>
            <a:r>
              <a:rPr lang="hu-HU" b="1" dirty="0" smtClean="0"/>
              <a:t>Meteorological equipment </a:t>
            </a:r>
            <a:r>
              <a:rPr lang="hu-HU" dirty="0" smtClean="0"/>
              <a:t>for exact local data (installation in November 2020)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0287040" y="571480"/>
            <a:ext cx="419096" cy="214290"/>
          </a:xfrm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515145"/>
            <a:ext cx="6635080" cy="648072"/>
          </a:xfrm>
        </p:spPr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hu-HU" dirty="0" smtClean="0"/>
              <a:t>im of st</a:t>
            </a:r>
            <a:r>
              <a:rPr lang="hu-HU" dirty="0"/>
              <a:t>u</a:t>
            </a:r>
            <a:r>
              <a:rPr lang="hu-HU" dirty="0" smtClean="0"/>
              <a:t>dy and hypothesis</a:t>
            </a:r>
            <a:endParaRPr lang="hu-HU" dirty="0"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H</a:t>
            </a:r>
            <a:r>
              <a:rPr lang="hu-HU" dirty="0" smtClean="0"/>
              <a:t>ow </a:t>
            </a:r>
            <a:r>
              <a:rPr lang="hu-HU" dirty="0"/>
              <a:t>excess heat in </a:t>
            </a:r>
            <a:r>
              <a:rPr lang="hu-HU" b="1" dirty="0"/>
              <a:t>urban</a:t>
            </a:r>
            <a:r>
              <a:rPr lang="hu-HU" dirty="0"/>
              <a:t> environments </a:t>
            </a:r>
            <a:r>
              <a:rPr lang="hu-HU" dirty="0" smtClean="0"/>
              <a:t>affects </a:t>
            </a:r>
            <a:r>
              <a:rPr lang="hu-HU" dirty="0"/>
              <a:t>the </a:t>
            </a:r>
            <a:r>
              <a:rPr lang="hu-HU" b="1" dirty="0"/>
              <a:t>phenological </a:t>
            </a:r>
            <a:r>
              <a:rPr lang="hu-HU" b="1" dirty="0" smtClean="0"/>
              <a:t>patterns </a:t>
            </a:r>
            <a:r>
              <a:rPr lang="hu-HU" dirty="0"/>
              <a:t>of species belonging to different life forms, and </a:t>
            </a:r>
            <a:r>
              <a:rPr lang="hu-HU" b="1" dirty="0"/>
              <a:t>how different the effect</a:t>
            </a:r>
            <a:r>
              <a:rPr lang="hu-HU" dirty="0"/>
              <a:t> is in colder </a:t>
            </a:r>
            <a:r>
              <a:rPr lang="hu-HU" b="1" dirty="0"/>
              <a:t>rural</a:t>
            </a:r>
            <a:r>
              <a:rPr lang="hu-HU" dirty="0"/>
              <a:t> mesoclimactic </a:t>
            </a:r>
            <a:r>
              <a:rPr lang="hu-HU" dirty="0" smtClean="0"/>
              <a:t>environments?</a:t>
            </a:r>
            <a:endParaRPr lang="hu-HU" dirty="0"/>
          </a:p>
          <a:p>
            <a:r>
              <a:rPr lang="hu-HU" dirty="0" smtClean="0"/>
              <a:t>We hypothesized that</a:t>
            </a:r>
            <a:r>
              <a:rPr lang="hu-HU" b="1" dirty="0" smtClean="0"/>
              <a:t> </a:t>
            </a:r>
            <a:r>
              <a:rPr lang="hu-HU" dirty="0"/>
              <a:t>locations with higher mean temperatures would result (i) in an </a:t>
            </a:r>
            <a:r>
              <a:rPr lang="hu-HU" b="1" dirty="0"/>
              <a:t>earlier onset </a:t>
            </a:r>
            <a:r>
              <a:rPr lang="hu-HU" dirty="0"/>
              <a:t>and (ii) and an </a:t>
            </a:r>
            <a:r>
              <a:rPr lang="hu-HU" b="1" dirty="0"/>
              <a:t>earlier end of flowering</a:t>
            </a:r>
            <a:r>
              <a:rPr lang="hu-HU" dirty="0"/>
              <a:t>, compared to colder locations.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1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Material</a:t>
            </a:r>
            <a:r>
              <a:rPr lang="hu-HU" dirty="0" smtClean="0">
                <a:effectLst/>
              </a:rPr>
              <a:t> </a:t>
            </a:r>
            <a:r>
              <a:rPr lang="hu-HU" dirty="0"/>
              <a:t>and methods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66678"/>
          </a:xfrm>
        </p:spPr>
        <p:txBody>
          <a:bodyPr>
            <a:normAutofit/>
          </a:bodyPr>
          <a:lstStyle/>
          <a:p>
            <a:r>
              <a:rPr lang="hu-HU" b="1" dirty="0" smtClean="0"/>
              <a:t>6 </a:t>
            </a:r>
            <a:r>
              <a:rPr lang="hu-HU" b="1" dirty="0"/>
              <a:t>different life-forms </a:t>
            </a:r>
            <a:r>
              <a:rPr lang="hu-HU" dirty="0"/>
              <a:t>of the </a:t>
            </a:r>
            <a:r>
              <a:rPr lang="hu-HU" b="1" dirty="0"/>
              <a:t>Raunkiær system </a:t>
            </a:r>
            <a:r>
              <a:rPr lang="hu-HU" dirty="0"/>
              <a:t>(phanerophytes, chamaephytes, hemicryptophytes, geophytes, hemitherophytes, therophytes</a:t>
            </a:r>
            <a:r>
              <a:rPr lang="hu-HU" dirty="0" smtClean="0"/>
              <a:t>) – 5 species in each life form – 5 repetitions in each locations</a:t>
            </a:r>
          </a:p>
          <a:p>
            <a:r>
              <a:rPr lang="hu-HU" b="1" dirty="0"/>
              <a:t>S</a:t>
            </a:r>
            <a:r>
              <a:rPr lang="hu-HU" b="1" dirty="0" smtClean="0"/>
              <a:t>tandard</a:t>
            </a:r>
            <a:r>
              <a:rPr lang="hu-HU" dirty="0" smtClean="0"/>
              <a:t>-sized flowerpots, standard soil mix, maximized </a:t>
            </a:r>
            <a:r>
              <a:rPr lang="hu-HU" b="1" dirty="0"/>
              <a:t>genetic conformity </a:t>
            </a:r>
            <a:r>
              <a:rPr lang="hu-HU" dirty="0"/>
              <a:t>in each </a:t>
            </a:r>
            <a:r>
              <a:rPr lang="hu-HU" dirty="0" smtClean="0"/>
              <a:t>species, standard irrigation protocol</a:t>
            </a:r>
          </a:p>
          <a:p>
            <a:r>
              <a:rPr lang="hu-HU" b="1" u="sng" dirty="0" smtClean="0"/>
              <a:t>2 locations – Budapest, Gödöllő</a:t>
            </a:r>
          </a:p>
          <a:p>
            <a:endParaRPr lang="hu-HU" b="1" u="sng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Material and methods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 flipV="1">
            <a:off x="9144000" y="1357298"/>
            <a:ext cx="1776418" cy="76201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8" y="1326232"/>
            <a:ext cx="7776864" cy="53092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44" y="3910476"/>
            <a:ext cx="1995686" cy="2660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59" y="2086274"/>
            <a:ext cx="3363838" cy="4485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0" y="3511847"/>
            <a:ext cx="2314162" cy="308554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Material and methods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 flipV="1">
            <a:off x="9144000" y="1357298"/>
            <a:ext cx="1776418" cy="76201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33499"/>
            <a:ext cx="3630844" cy="272313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5670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452048" cy="838200"/>
          </a:xfrm>
        </p:spPr>
        <p:txBody>
          <a:bodyPr/>
          <a:lstStyle/>
          <a:p>
            <a:r>
              <a:rPr lang="hu-HU" dirty="0" smtClean="0"/>
              <a:t>Material and methods</a:t>
            </a:r>
            <a:endParaRPr lang="hu-HU" dirty="0"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5301208"/>
          </a:xfrm>
        </p:spPr>
        <p:txBody>
          <a:bodyPr>
            <a:normAutofit fontScale="92500" lnSpcReduction="20000"/>
          </a:bodyPr>
          <a:lstStyle/>
          <a:p>
            <a:r>
              <a:rPr lang="hu-HU" b="1" u="sng" dirty="0" smtClean="0"/>
              <a:t>Reconding frequency: </a:t>
            </a:r>
            <a:r>
              <a:rPr lang="hu-HU" dirty="0" smtClean="0"/>
              <a:t>once a week on the same day on both locations by phenological data, every 5 minutes by meteorological data</a:t>
            </a:r>
          </a:p>
          <a:p>
            <a:r>
              <a:rPr lang="hu-HU" b="1" u="sng" dirty="0" smtClean="0"/>
              <a:t>Recorded phenological data:</a:t>
            </a:r>
            <a:r>
              <a:rPr lang="hu-HU" b="1" dirty="0" smtClean="0"/>
              <a:t> </a:t>
            </a:r>
            <a:r>
              <a:rPr lang="hu-HU" dirty="0" smtClean="0"/>
              <a:t>appearance </a:t>
            </a:r>
            <a:r>
              <a:rPr lang="hu-HU" dirty="0"/>
              <a:t>of seedlings by therophytes, </a:t>
            </a:r>
            <a:r>
              <a:rPr lang="hu-HU" dirty="0" smtClean="0"/>
              <a:t>appearance </a:t>
            </a:r>
            <a:r>
              <a:rPr lang="hu-HU" dirty="0"/>
              <a:t>of leaves by geophytes, </a:t>
            </a:r>
            <a:r>
              <a:rPr lang="hu-HU" dirty="0" smtClean="0"/>
              <a:t>b</a:t>
            </a:r>
            <a:r>
              <a:rPr lang="hu-HU" altLang="hu-HU" dirty="0" smtClean="0"/>
              <a:t>udburst</a:t>
            </a:r>
            <a:r>
              <a:rPr lang="hu-HU" altLang="hu-HU" dirty="0"/>
              <a:t>, leaf out, beginning, maximum </a:t>
            </a:r>
            <a:r>
              <a:rPr lang="hu-HU" altLang="hu-HU" dirty="0" smtClean="0"/>
              <a:t>and end of flowering (Primack’s method), fruit ripening, percentage of leaf coloration</a:t>
            </a:r>
            <a:r>
              <a:rPr lang="hu-HU" altLang="hu-HU" dirty="0"/>
              <a:t>, </a:t>
            </a:r>
            <a:r>
              <a:rPr lang="hu-HU" altLang="hu-HU" dirty="0" smtClean="0"/>
              <a:t>percentage of leaf fall </a:t>
            </a:r>
          </a:p>
          <a:p>
            <a:r>
              <a:rPr lang="hu-HU" altLang="hu-HU" b="1" u="sng" dirty="0" smtClean="0"/>
              <a:t>Recorded </a:t>
            </a:r>
            <a:r>
              <a:rPr lang="hu-HU" altLang="hu-HU" b="1" u="sng" dirty="0"/>
              <a:t>meteorological data</a:t>
            </a:r>
            <a:r>
              <a:rPr lang="hu-HU" altLang="hu-HU" u="sng" dirty="0" smtClean="0"/>
              <a:t>:</a:t>
            </a:r>
            <a:r>
              <a:rPr lang="hu-HU" altLang="hu-HU" dirty="0" smtClean="0"/>
              <a:t> </a:t>
            </a:r>
            <a:r>
              <a:rPr lang="hu-HU" altLang="hu-HU" dirty="0"/>
              <a:t>a</a:t>
            </a:r>
            <a:r>
              <a:rPr lang="en-US" dirty="0" smtClean="0"/>
              <a:t>mount </a:t>
            </a:r>
            <a:r>
              <a:rPr lang="en-US" dirty="0"/>
              <a:t>of </a:t>
            </a:r>
            <a:r>
              <a:rPr lang="en-US" dirty="0" smtClean="0"/>
              <a:t>precipitation</a:t>
            </a:r>
            <a:r>
              <a:rPr lang="hu-HU" dirty="0" smtClean="0"/>
              <a:t>, </a:t>
            </a:r>
            <a:r>
              <a:rPr lang="hu-HU" dirty="0"/>
              <a:t>w</a:t>
            </a:r>
            <a:r>
              <a:rPr lang="en-US" dirty="0" err="1" smtClean="0"/>
              <a:t>ind</a:t>
            </a:r>
            <a:r>
              <a:rPr lang="en-US" dirty="0" smtClean="0"/>
              <a:t> </a:t>
            </a:r>
            <a:r>
              <a:rPr lang="en-US" dirty="0"/>
              <a:t>direction and wind </a:t>
            </a:r>
            <a:r>
              <a:rPr lang="en-US" dirty="0" smtClean="0"/>
              <a:t>speed</a:t>
            </a:r>
            <a:r>
              <a:rPr lang="hu-HU" dirty="0" smtClean="0"/>
              <a:t>, </a:t>
            </a:r>
            <a:r>
              <a:rPr lang="hu-HU" dirty="0"/>
              <a:t>a</a:t>
            </a:r>
            <a:r>
              <a:rPr lang="en-US" dirty="0" err="1" smtClean="0"/>
              <a:t>ir</a:t>
            </a:r>
            <a:r>
              <a:rPr lang="en-US" dirty="0" smtClean="0"/>
              <a:t> temperature</a:t>
            </a:r>
            <a:r>
              <a:rPr lang="hu-HU" dirty="0" smtClean="0"/>
              <a:t>, </a:t>
            </a:r>
            <a:r>
              <a:rPr lang="hu-HU" dirty="0"/>
              <a:t>r</a:t>
            </a:r>
            <a:r>
              <a:rPr lang="en-US" dirty="0" smtClean="0"/>
              <a:t>elative </a:t>
            </a:r>
            <a:r>
              <a:rPr lang="en-US" dirty="0"/>
              <a:t>humidity of the </a:t>
            </a:r>
            <a:r>
              <a:rPr lang="en-US" dirty="0" smtClean="0"/>
              <a:t>air</a:t>
            </a:r>
            <a:r>
              <a:rPr lang="hu-HU" dirty="0" smtClean="0"/>
              <a:t>, </a:t>
            </a:r>
            <a:r>
              <a:rPr lang="hu-HU" dirty="0"/>
              <a:t>b</a:t>
            </a:r>
            <a:r>
              <a:rPr lang="en-US" dirty="0" err="1" smtClean="0"/>
              <a:t>arometric</a:t>
            </a:r>
            <a:r>
              <a:rPr lang="en-US" dirty="0" smtClean="0"/>
              <a:t> pressure</a:t>
            </a:r>
            <a:r>
              <a:rPr lang="hu-HU" dirty="0" smtClean="0"/>
              <a:t>, </a:t>
            </a:r>
            <a:r>
              <a:rPr lang="hu-HU" dirty="0"/>
              <a:t>g</a:t>
            </a:r>
            <a:r>
              <a:rPr lang="en-US" dirty="0" err="1" smtClean="0"/>
              <a:t>lobal</a:t>
            </a:r>
            <a:r>
              <a:rPr lang="en-US" dirty="0" smtClean="0"/>
              <a:t> </a:t>
            </a:r>
            <a:r>
              <a:rPr lang="en-US" dirty="0"/>
              <a:t>radiation </a:t>
            </a:r>
          </a:p>
          <a:p>
            <a:endParaRPr lang="hu-HU" altLang="hu-HU" dirty="0"/>
          </a:p>
          <a:p>
            <a:endParaRPr lang="hu-HU" b="1" u="sng" dirty="0" smtClean="0"/>
          </a:p>
          <a:p>
            <a:endParaRPr lang="hu-HU" b="1" u="sng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12/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űhel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929</TotalTime>
  <Words>1110</Words>
  <Application>Microsoft Office PowerPoint</Application>
  <PresentationFormat>On-screen Show (4:3)</PresentationFormat>
  <Paragraphs>106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Franklin Gothic Book</vt:lpstr>
      <vt:lpstr>Franklin Gothic Medium</vt:lpstr>
      <vt:lpstr>Wingdings</vt:lpstr>
      <vt:lpstr>Wingdings 2</vt:lpstr>
      <vt:lpstr>Túra</vt:lpstr>
      <vt:lpstr>Ex situ phenological examinations of wild plant species, and comparing the results with national and international studies </vt:lpstr>
      <vt:lpstr>Actuality and importance of the research</vt:lpstr>
      <vt:lpstr>Literature background of the study</vt:lpstr>
      <vt:lpstr>Plan of research</vt:lpstr>
      <vt:lpstr>Aim of study and hypothesis</vt:lpstr>
      <vt:lpstr>Material and methods</vt:lpstr>
      <vt:lpstr>Material and methods</vt:lpstr>
      <vt:lpstr>Material and methods</vt:lpstr>
      <vt:lpstr>Material and methods</vt:lpstr>
      <vt:lpstr>Preliminary Results</vt:lpstr>
      <vt:lpstr>Preliminary Results</vt:lpstr>
      <vt:lpstr>Preliminary Results</vt:lpstr>
      <vt:lpstr>Preliminary Results</vt:lpstr>
      <vt:lpstr>Discussion</vt:lpstr>
      <vt:lpstr>Conclusion</vt:lpstr>
      <vt:lpstr>Aknowledgement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Vadon élő növényfajok ex situ fenológiai vizsgálata, illetve az adatok összevetése hazai és nemzetközi adatsorokkal </dc:title>
  <dc:creator>Kriszti</dc:creator>
  <cp:lastModifiedBy>Kriszti</cp:lastModifiedBy>
  <cp:revision>137</cp:revision>
  <dcterms:created xsi:type="dcterms:W3CDTF">2020-02-04T09:17:48Z</dcterms:created>
  <dcterms:modified xsi:type="dcterms:W3CDTF">2021-02-12T16:24:08Z</dcterms:modified>
</cp:coreProperties>
</file>