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5" r:id="rId2"/>
    <p:sldId id="266" r:id="rId3"/>
    <p:sldId id="264" r:id="rId4"/>
    <p:sldId id="267" r:id="rId5"/>
    <p:sldId id="268" r:id="rId6"/>
    <p:sldId id="270" r:id="rId7"/>
    <p:sldId id="271" r:id="rId8"/>
    <p:sldId id="269" r:id="rId9"/>
    <p:sldId id="27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65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C6D5C37-6DAA-4A1A-8120-F02613E6764D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21" r="3342"/>
          <a:stretch/>
        </p:blipFill>
        <p:spPr bwMode="auto"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E3B6D7-38E9-48F2-8249-9E0DA175F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005" y="339646"/>
            <a:ext cx="4763558" cy="5569108"/>
          </a:xfrm>
        </p:spPr>
        <p:txBody>
          <a:bodyPr>
            <a:noAutofit/>
          </a:bodyPr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Impact of canopy gap ecology on the diversity and dynamics of natural regeneration in a tropical moist semi-deciduous forest, Ghana.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1C0EE-C5C8-4979-9092-936E79A58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595" y="5773778"/>
            <a:ext cx="3964257" cy="94924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                                      </a:t>
            </a:r>
            <a:r>
              <a:rPr lang="en-US" sz="25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</a:t>
            </a:r>
          </a:p>
          <a:p>
            <a:pPr marL="0" indent="0">
              <a:buNone/>
            </a:pPr>
            <a:r>
              <a:rPr lang="en-US" sz="2500" b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Maame Esi Hammond* and Radek </a:t>
            </a:r>
            <a:r>
              <a:rPr lang="en-US" sz="2500" b="1" dirty="0" err="1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Pokorný</a:t>
            </a:r>
            <a:endParaRPr lang="en-US" sz="2500" b="1" dirty="0"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Department of Silviculture, Faculty of Forestry and Wood Technology, Mendel University in Brno, Czech Republic</a:t>
            </a:r>
            <a:endParaRPr lang="en-US" sz="2500" dirty="0"/>
          </a:p>
        </p:txBody>
      </p:sp>
      <p:cxnSp>
        <p:nvCxnSpPr>
          <p:cNvPr id="17" name="Straight Connector 13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26874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DDE9CD4-0E0A-4129-8689-A89C4E9A6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1E6A9FD-662B-433A-B3AE-72FE5FF86E33}"/>
              </a:ext>
            </a:extLst>
          </p:cNvPr>
          <p:cNvPicPr>
            <a:picLocks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33" b="13868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85DB3CA2-FA66-42B9-90EF-394894352D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C8D0718-07C6-45A2-A743-BC64673C96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AE7BCCE-817C-4933-A587-F1EF87D4B4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>
              <a:extLst>
                <a:ext uri="{FF2B5EF4-FFF2-40B4-BE49-F238E27FC236}">
                  <a16:creationId xmlns:a16="http://schemas.microsoft.com/office/drawing/2014/main" id="{0E96C1E8-3E07-4AF1-BA61-7FB948F90A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>
              <a:extLst>
                <a:ext uri="{FF2B5EF4-FFF2-40B4-BE49-F238E27FC236}">
                  <a16:creationId xmlns:a16="http://schemas.microsoft.com/office/drawing/2014/main" id="{B3B592D1-4031-4144-A2DB-B2D8F8C73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55CB28D4-D6D1-4DB7-B557-D5FF65237B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>
              <a:extLst>
                <a:ext uri="{FF2B5EF4-FFF2-40B4-BE49-F238E27FC236}">
                  <a16:creationId xmlns:a16="http://schemas.microsoft.com/office/drawing/2014/main" id="{F69D97D4-6031-4064-9BBA-2E96839A3C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>
              <a:extLst>
                <a:ext uri="{FF2B5EF4-FFF2-40B4-BE49-F238E27FC236}">
                  <a16:creationId xmlns:a16="http://schemas.microsoft.com/office/drawing/2014/main" id="{BAF978AE-97B1-4224-A562-EBCE373A1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>
              <a:extLst>
                <a:ext uri="{FF2B5EF4-FFF2-40B4-BE49-F238E27FC236}">
                  <a16:creationId xmlns:a16="http://schemas.microsoft.com/office/drawing/2014/main" id="{3A18250B-41A2-4BA7-9E5C-679CF3AEFB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C8751ECC-5286-4332-9942-2D01B71359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5952A4A6-F619-458C-A026-6E5D6AF15D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11C9712-ABD7-475F-875E-722667AAF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61" y="2039"/>
            <a:ext cx="8596668" cy="734351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7154DB8-67F2-4AF2-AB88-04EA81907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537" y="546410"/>
            <a:ext cx="9295652" cy="6222379"/>
          </a:xfrm>
        </p:spPr>
        <p:txBody>
          <a:bodyPr>
            <a:normAutofit fontScale="92500"/>
          </a:bodyPr>
          <a:lstStyle/>
          <a:p>
            <a:r>
              <a:rPr 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Canopy gaps are indispensable growing sites for the sustainable succession of different natural regeneration tree species. </a:t>
            </a:r>
          </a:p>
          <a:p>
            <a:r>
              <a:rPr 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However, the role of gap size on ecological regeneration dynamics of natural regeneration has so far received little attention. </a:t>
            </a:r>
          </a:p>
          <a:p>
            <a:pPr marL="0" indent="0">
              <a:buNone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FF0000"/>
                </a:solidFill>
                <a:highlight>
                  <a:srgbClr val="C0C0C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Study Objectives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evaluate species diversity of natural regeneration tree species  in gaps of different sizes.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evaluate regeneration dynamics between different naturally regenerated tree species in gaps of different sizes.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evaluate growth dynamics among different naturally regenerated tree species in gaps of different sizes.</a:t>
            </a:r>
            <a:endParaRPr lang="en-US" sz="2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787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DD20A75-0C0D-49AA-A4FB-808255864AFE}"/>
              </a:ext>
            </a:extLst>
          </p:cNvPr>
          <p:cNvPicPr>
            <a:picLocks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14830" b="16988"/>
          <a:stretch/>
        </p:blipFill>
        <p:spPr bwMode="auto">
          <a:xfrm>
            <a:off x="1" y="10"/>
            <a:ext cx="12191999" cy="6857990"/>
          </a:xfrm>
          <a:prstGeom prst="rect">
            <a:avLst/>
          </a:pr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DD6B6433-CCD9-42F6-83C5-76BCAA8FEE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442B55CB-F27D-4C06-89E5-4EC99A519C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24188" y="0"/>
            <a:ext cx="9372600" cy="6858000"/>
          </a:xfrm>
          <a:prstGeom prst="parallelogram">
            <a:avLst>
              <a:gd name="adj" fmla="val 14937"/>
            </a:avLst>
          </a:prstGeom>
          <a:solidFill>
            <a:schemeClr val="bg1">
              <a:alpha val="9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8527540-7F01-4C2E-9641-738882048E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6F60FB6-F855-43F0-A752-3719156C1E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23">
            <a:extLst>
              <a:ext uri="{FF2B5EF4-FFF2-40B4-BE49-F238E27FC236}">
                <a16:creationId xmlns:a16="http://schemas.microsoft.com/office/drawing/2014/main" id="{70669A81-0E9B-4B42-AFEA-8F672C6CFB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BC99EB-3D7C-4AF0-9D4D-591107D93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8664" y="-176809"/>
            <a:ext cx="2834168" cy="732762"/>
          </a:xfrm>
        </p:spPr>
        <p:txBody>
          <a:bodyPr anchor="t">
            <a:normAutofit fontScale="90000"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METHODS</a:t>
            </a:r>
          </a:p>
        </p:txBody>
      </p:sp>
      <p:sp>
        <p:nvSpPr>
          <p:cNvPr id="21" name="Rectangle 25">
            <a:extLst>
              <a:ext uri="{FF2B5EF4-FFF2-40B4-BE49-F238E27FC236}">
                <a16:creationId xmlns:a16="http://schemas.microsoft.com/office/drawing/2014/main" id="{8C93E0C6-CF08-4771-B5A9-6018CB3AE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A011F1B8-62C5-4D08-A621-EAD05C7D6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94D3488-B70F-4B31-BDA3-AACB91CE9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1395" y="457199"/>
            <a:ext cx="7465299" cy="621122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FF0000"/>
                </a:solidFill>
                <a:highlight>
                  <a:srgbClr val="0080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Study Area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Bia Tano forest reserve, a tropical moist semi-deciduous forest in Ghana.</a:t>
            </a:r>
          </a:p>
          <a:p>
            <a:pPr marL="0" indent="0"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FF0000"/>
                </a:solidFill>
                <a:highlight>
                  <a:srgbClr val="0080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Study Gaps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Twenty-three randomly selected gaps categorized as </a:t>
            </a:r>
            <a:r>
              <a:rPr lang="en-US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small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(n = 2; </a:t>
            </a:r>
            <a:r>
              <a:rPr lang="en-US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≤ 300 m</a:t>
            </a:r>
            <a:r>
              <a:rPr lang="en-US" sz="1800" b="1" baseline="30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), </a:t>
            </a:r>
            <a:r>
              <a:rPr lang="en-US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medium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(n = 7; </a:t>
            </a:r>
            <a:r>
              <a:rPr lang="en-US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301 – 1000 m</a:t>
            </a:r>
            <a:r>
              <a:rPr lang="en-US" sz="1800" b="1" baseline="30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), </a:t>
            </a:r>
            <a:r>
              <a:rPr lang="en-US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large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(n = 11; </a:t>
            </a:r>
            <a:r>
              <a:rPr lang="en-US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1001 – 2000 m</a:t>
            </a:r>
            <a:r>
              <a:rPr lang="en-US" sz="1800" b="1" baseline="30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and </a:t>
            </a:r>
            <a:r>
              <a:rPr lang="en-US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very large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(n = 3; </a:t>
            </a:r>
            <a:r>
              <a:rPr lang="en-US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&gt; 2000 m</a:t>
            </a:r>
            <a:r>
              <a:rPr lang="en-US" sz="1800" b="1" baseline="30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sizes were defined. </a:t>
            </a:r>
          </a:p>
          <a:p>
            <a:pPr marL="0" indent="0" algn="just">
              <a:buNone/>
            </a:pPr>
            <a:endParaRPr lang="en-US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FF0000"/>
                </a:solidFill>
                <a:highlight>
                  <a:srgbClr val="0080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 Collection</a:t>
            </a:r>
          </a:p>
          <a:p>
            <a:pPr marL="0" indent="0" algn="just"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Forty-one subsampling circular 1 m</a:t>
            </a:r>
            <a:r>
              <a:rPr lang="en-US" baseline="30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plots at 2 m intervals were delineated within each gap. Natural 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regeneration tree species with height 0 – 350 cm and diameter 0 – 100 mm were surveyed.</a:t>
            </a:r>
          </a:p>
          <a:p>
            <a:pPr marL="0" indent="0" algn="just">
              <a:buNone/>
            </a:pPr>
            <a:endParaRPr lang="en-US" sz="2400" dirty="0">
              <a:solidFill>
                <a:schemeClr val="tx1"/>
              </a:solidFill>
              <a:highlight>
                <a:srgbClr val="008000"/>
              </a:highligh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FF0000"/>
                </a:solidFill>
                <a:highlight>
                  <a:srgbClr val="0080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 Analysis</a:t>
            </a:r>
          </a:p>
          <a:p>
            <a:pPr marL="0" indent="0" algn="just">
              <a:buNone/>
            </a:pP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ANOVA and </a:t>
            </a:r>
            <a:r>
              <a:rPr lang="en-US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post hoc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Tukey’s HSD test were carried out to show significance of means at </a:t>
            </a:r>
            <a:r>
              <a:rPr lang="en-US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&lt; 0.05 level using STATISTICA (13.4.0.14). </a:t>
            </a:r>
            <a:endParaRPr lang="en-US" dirty="0">
              <a:solidFill>
                <a:schemeClr val="tx1"/>
              </a:solidFill>
              <a:highlight>
                <a:srgbClr val="008000"/>
              </a:highlight>
              <a:latin typeface="Times New Roman" panose="020206030504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  <a:highlight>
                <a:srgbClr val="008000"/>
              </a:highligh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5" name="Rectangle 27">
            <a:extLst>
              <a:ext uri="{FF2B5EF4-FFF2-40B4-BE49-F238E27FC236}">
                <a16:creationId xmlns:a16="http://schemas.microsoft.com/office/drawing/2014/main" id="{C6A6AECB-428C-4CB4-B65A-359F08B6D8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8">
            <a:extLst>
              <a:ext uri="{FF2B5EF4-FFF2-40B4-BE49-F238E27FC236}">
                <a16:creationId xmlns:a16="http://schemas.microsoft.com/office/drawing/2014/main" id="{28D1A6ED-2AB6-46A3-A315-485B8BF936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Rectangle 29">
            <a:extLst>
              <a:ext uri="{FF2B5EF4-FFF2-40B4-BE49-F238E27FC236}">
                <a16:creationId xmlns:a16="http://schemas.microsoft.com/office/drawing/2014/main" id="{B61CE46B-8525-46A8-AB7B-DCBCC1B65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4412B991-9935-45FB-A17E-8F30DD8325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64063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DDE9CD4-0E0A-4129-8689-A89C4E9A6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BD61E9E-2C51-46AA-8B81-B3DC0AE69CB6}"/>
              </a:ext>
            </a:extLst>
          </p:cNvPr>
          <p:cNvPicPr>
            <a:picLocks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33" b="13868"/>
          <a:stretch/>
        </p:blipFill>
        <p:spPr bwMode="auto">
          <a:xfrm>
            <a:off x="1" y="10"/>
            <a:ext cx="12191999" cy="6857990"/>
          </a:xfrm>
          <a:prstGeom prst="rect">
            <a:avLst/>
          </a:pr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85DB3CA2-FA66-42B9-90EF-394894352D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C8D0718-07C6-45A2-A743-BC64673C96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AE7BCCE-817C-4933-A587-F1EF87D4B4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23">
              <a:extLst>
                <a:ext uri="{FF2B5EF4-FFF2-40B4-BE49-F238E27FC236}">
                  <a16:creationId xmlns:a16="http://schemas.microsoft.com/office/drawing/2014/main" id="{0E96C1E8-3E07-4AF1-BA61-7FB948F90A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5">
              <a:extLst>
                <a:ext uri="{FF2B5EF4-FFF2-40B4-BE49-F238E27FC236}">
                  <a16:creationId xmlns:a16="http://schemas.microsoft.com/office/drawing/2014/main" id="{B3B592D1-4031-4144-A2DB-B2D8F8C73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55CB28D4-D6D1-4DB7-B557-D5FF65237B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7">
              <a:extLst>
                <a:ext uri="{FF2B5EF4-FFF2-40B4-BE49-F238E27FC236}">
                  <a16:creationId xmlns:a16="http://schemas.microsoft.com/office/drawing/2014/main" id="{F69D97D4-6031-4064-9BBA-2E96839A3C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8">
              <a:extLst>
                <a:ext uri="{FF2B5EF4-FFF2-40B4-BE49-F238E27FC236}">
                  <a16:creationId xmlns:a16="http://schemas.microsoft.com/office/drawing/2014/main" id="{BAF978AE-97B1-4224-A562-EBCE373A1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9">
              <a:extLst>
                <a:ext uri="{FF2B5EF4-FFF2-40B4-BE49-F238E27FC236}">
                  <a16:creationId xmlns:a16="http://schemas.microsoft.com/office/drawing/2014/main" id="{3A18250B-41A2-4BA7-9E5C-679CF3AEFB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C8751ECC-5286-4332-9942-2D01B71359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5952A4A6-F619-458C-A026-6E5D6AF15D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182D760-D7D6-4852-937F-707EFBEC1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688" y="-92927"/>
            <a:ext cx="9110546" cy="594732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RESULTS &amp; DISCUSSION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C6738D8-275C-4B53-8693-166D43C81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688" y="691376"/>
            <a:ext cx="9717460" cy="59882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sz="2000" dirty="0">
                <a:highlight>
                  <a:srgbClr val="00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Effects of Canopy Gap Ecology on Species Diversity</a:t>
            </a:r>
          </a:p>
          <a:p>
            <a:pPr>
              <a:lnSpc>
                <a:spcPct val="300000"/>
              </a:lnSpc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85 species from 25 families and 65 genera were enumerated in the study.</a:t>
            </a:r>
          </a:p>
          <a:p>
            <a:pPr>
              <a:lnSpc>
                <a:spcPct val="300000"/>
              </a:lnSpc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revealed </a:t>
            </a:r>
            <a:r>
              <a:rPr lang="en-US" sz="18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a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ll estimated diversity indices, there were overall significant improvements of species diversity of gap regeneration</a:t>
            </a:r>
            <a:r>
              <a:rPr lang="en-US" sz="18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>
              <a:lnSpc>
                <a:spcPct val="300000"/>
              </a:lnSpc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Nonetheless, biodiversity did not vary greatly from gap to gap.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953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BDDE9CD4-0E0A-4129-8689-A89C4E9A6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F440A42-0AE4-43A4-9D6D-F1E066D4BF08}"/>
              </a:ext>
            </a:extLst>
          </p:cNvPr>
          <p:cNvPicPr>
            <a:picLocks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33" b="13868"/>
          <a:stretch/>
        </p:blipFill>
        <p:spPr bwMode="auto">
          <a:xfrm>
            <a:off x="-156116" y="8477"/>
            <a:ext cx="12191999" cy="6857990"/>
          </a:xfrm>
          <a:prstGeom prst="rect">
            <a:avLst/>
          </a:pr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38" name="Group 37">
            <a:extLst>
              <a:ext uri="{FF2B5EF4-FFF2-40B4-BE49-F238E27FC236}">
                <a16:creationId xmlns:a16="http://schemas.microsoft.com/office/drawing/2014/main" id="{85DB3CA2-FA66-42B9-90EF-394894352D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C8D0718-07C6-45A2-A743-BC64673C96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FAE7BCCE-817C-4933-A587-F1EF87D4B4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23">
              <a:extLst>
                <a:ext uri="{FF2B5EF4-FFF2-40B4-BE49-F238E27FC236}">
                  <a16:creationId xmlns:a16="http://schemas.microsoft.com/office/drawing/2014/main" id="{0E96C1E8-3E07-4AF1-BA61-7FB948F90A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Rectangle 25">
              <a:extLst>
                <a:ext uri="{FF2B5EF4-FFF2-40B4-BE49-F238E27FC236}">
                  <a16:creationId xmlns:a16="http://schemas.microsoft.com/office/drawing/2014/main" id="{B3B592D1-4031-4144-A2DB-B2D8F8C73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42">
              <a:extLst>
                <a:ext uri="{FF2B5EF4-FFF2-40B4-BE49-F238E27FC236}">
                  <a16:creationId xmlns:a16="http://schemas.microsoft.com/office/drawing/2014/main" id="{55CB28D4-D6D1-4DB7-B557-D5FF65237B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27">
              <a:extLst>
                <a:ext uri="{FF2B5EF4-FFF2-40B4-BE49-F238E27FC236}">
                  <a16:creationId xmlns:a16="http://schemas.microsoft.com/office/drawing/2014/main" id="{F69D97D4-6031-4064-9BBA-2E96839A3C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8">
              <a:extLst>
                <a:ext uri="{FF2B5EF4-FFF2-40B4-BE49-F238E27FC236}">
                  <a16:creationId xmlns:a16="http://schemas.microsoft.com/office/drawing/2014/main" id="{BAF978AE-97B1-4224-A562-EBCE373A1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Rectangle 29">
              <a:extLst>
                <a:ext uri="{FF2B5EF4-FFF2-40B4-BE49-F238E27FC236}">
                  <a16:creationId xmlns:a16="http://schemas.microsoft.com/office/drawing/2014/main" id="{3A18250B-41A2-4BA7-9E5C-679CF3AEFB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Isosceles Triangle 46">
              <a:extLst>
                <a:ext uri="{FF2B5EF4-FFF2-40B4-BE49-F238E27FC236}">
                  <a16:creationId xmlns:a16="http://schemas.microsoft.com/office/drawing/2014/main" id="{C8751ECC-5286-4332-9942-2D01B71359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5952A4A6-F619-458C-A026-6E5D6AF15D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96D551-4E3C-46D5-8292-AFB166694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101" y="-208871"/>
            <a:ext cx="9091134" cy="734351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RESULTS &amp; DISCUSSION cont’d</a:t>
            </a:r>
            <a:endParaRPr lang="en-US" sz="44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21C3231-1C9D-4E18-BD30-6829949DD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40995"/>
            <a:ext cx="8596668" cy="5600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highlight>
                  <a:srgbClr val="00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Evaluation of</a:t>
            </a:r>
            <a:r>
              <a:rPr lang="en-US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Regeneration </a:t>
            </a:r>
            <a:r>
              <a:rPr lang="en-US" sz="1800" dirty="0">
                <a:solidFill>
                  <a:schemeClr val="tx1"/>
                </a:solidFill>
                <a:highlight>
                  <a:srgbClr val="00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hift between Pioneers and Shade-tolerant species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B55CD0A9-5D02-4082-9DBC-EB93F39CB29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889" y="816637"/>
            <a:ext cx="9091133" cy="498126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98AE43F-316F-42F4-857B-3E520A1C9E3C}"/>
              </a:ext>
            </a:extLst>
          </p:cNvPr>
          <p:cNvSpPr txBox="1"/>
          <p:nvPr/>
        </p:nvSpPr>
        <p:spPr>
          <a:xfrm>
            <a:off x="524933" y="5787868"/>
            <a:ext cx="95382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Figure 1: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Ecological regeneration shift of Pioneer-Pioneers, NPLD—Non-pioneer light-demanding species and Shade—Shade-tolerant tree species in small (n =2); medium (n = 7); large (n= 11) and very large (n=3) gaps.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103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DDE9CD4-0E0A-4129-8689-A89C4E9A6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68AEA94-91C1-4E9A-BC82-C677A7B61FB3}"/>
              </a:ext>
            </a:extLst>
          </p:cNvPr>
          <p:cNvPicPr>
            <a:picLocks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33" b="13868"/>
          <a:stretch/>
        </p:blipFill>
        <p:spPr bwMode="auto">
          <a:xfrm>
            <a:off x="1" y="53730"/>
            <a:ext cx="12191999" cy="6857990"/>
          </a:xfrm>
          <a:prstGeom prst="rect">
            <a:avLst/>
          </a:pr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85DB3CA2-FA66-42B9-90EF-394894352D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C8D0718-07C6-45A2-A743-BC64673C96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AE7BCCE-817C-4933-A587-F1EF87D4B4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23">
              <a:extLst>
                <a:ext uri="{FF2B5EF4-FFF2-40B4-BE49-F238E27FC236}">
                  <a16:creationId xmlns:a16="http://schemas.microsoft.com/office/drawing/2014/main" id="{0E96C1E8-3E07-4AF1-BA61-7FB948F90A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5">
              <a:extLst>
                <a:ext uri="{FF2B5EF4-FFF2-40B4-BE49-F238E27FC236}">
                  <a16:creationId xmlns:a16="http://schemas.microsoft.com/office/drawing/2014/main" id="{B3B592D1-4031-4144-A2DB-B2D8F8C73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55CB28D4-D6D1-4DB7-B557-D5FF65237B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7">
              <a:extLst>
                <a:ext uri="{FF2B5EF4-FFF2-40B4-BE49-F238E27FC236}">
                  <a16:creationId xmlns:a16="http://schemas.microsoft.com/office/drawing/2014/main" id="{F69D97D4-6031-4064-9BBA-2E96839A3C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8">
              <a:extLst>
                <a:ext uri="{FF2B5EF4-FFF2-40B4-BE49-F238E27FC236}">
                  <a16:creationId xmlns:a16="http://schemas.microsoft.com/office/drawing/2014/main" id="{BAF978AE-97B1-4224-A562-EBCE373A1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9">
              <a:extLst>
                <a:ext uri="{FF2B5EF4-FFF2-40B4-BE49-F238E27FC236}">
                  <a16:creationId xmlns:a16="http://schemas.microsoft.com/office/drawing/2014/main" id="{3A18250B-41A2-4BA7-9E5C-679CF3AEFB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C8751ECC-5286-4332-9942-2D01B71359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5952A4A6-F619-458C-A026-6E5D6AF15D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5B2C759-339F-4D37-9AF2-921E87825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412" y="19732"/>
            <a:ext cx="8918914" cy="734351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RESULTS &amp; DISCUSSION cont’d</a:t>
            </a:r>
            <a:endParaRPr lang="en-US" sz="44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F491335-473C-4E29-B75B-CE21E4BCB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607" y="555880"/>
            <a:ext cx="9362579" cy="55480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</a:t>
            </a:r>
            <a:r>
              <a:rPr lang="en-US" sz="1800" dirty="0">
                <a:solidFill>
                  <a:schemeClr val="tx1"/>
                </a:solidFill>
                <a:highlight>
                  <a:srgbClr val="00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Effects of Canopy Gap Ecology on Diameter Growth Dynamics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C0EBB472-795E-46A6-9F0F-84CCAD09144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92" y="914052"/>
            <a:ext cx="9224793" cy="518986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A15AD8B-50DB-4A94-9316-E2BD7FBA74D8}"/>
              </a:ext>
            </a:extLst>
          </p:cNvPr>
          <p:cNvSpPr txBox="1"/>
          <p:nvPr/>
        </p:nvSpPr>
        <p:spPr>
          <a:xfrm>
            <a:off x="448733" y="6196709"/>
            <a:ext cx="91164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Figure 2: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Multiple comparison of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diameter growth of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different naturally regenerated tree species in small (n =2); medium (n = 7); large (n= 11) and very large (n=3) gaps.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446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DDE9CD4-0E0A-4129-8689-A89C4E9A6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BBEC838-44D4-4F84-AAF1-927B1B164C8C}"/>
              </a:ext>
            </a:extLst>
          </p:cNvPr>
          <p:cNvPicPr>
            <a:picLocks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33" b="13868"/>
          <a:stretch/>
        </p:blipFill>
        <p:spPr bwMode="auto">
          <a:xfrm>
            <a:off x="-39958" y="10"/>
            <a:ext cx="12191999" cy="6857990"/>
          </a:xfrm>
          <a:prstGeom prst="rect">
            <a:avLst/>
          </a:pr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85DB3CA2-FA66-42B9-90EF-394894352D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C8D0718-07C6-45A2-A743-BC64673C96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AE7BCCE-817C-4933-A587-F1EF87D4B4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23">
              <a:extLst>
                <a:ext uri="{FF2B5EF4-FFF2-40B4-BE49-F238E27FC236}">
                  <a16:creationId xmlns:a16="http://schemas.microsoft.com/office/drawing/2014/main" id="{0E96C1E8-3E07-4AF1-BA61-7FB948F90A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5">
              <a:extLst>
                <a:ext uri="{FF2B5EF4-FFF2-40B4-BE49-F238E27FC236}">
                  <a16:creationId xmlns:a16="http://schemas.microsoft.com/office/drawing/2014/main" id="{B3B592D1-4031-4144-A2DB-B2D8F8C73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55CB28D4-D6D1-4DB7-B557-D5FF65237B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7">
              <a:extLst>
                <a:ext uri="{FF2B5EF4-FFF2-40B4-BE49-F238E27FC236}">
                  <a16:creationId xmlns:a16="http://schemas.microsoft.com/office/drawing/2014/main" id="{F69D97D4-6031-4064-9BBA-2E96839A3C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8">
              <a:extLst>
                <a:ext uri="{FF2B5EF4-FFF2-40B4-BE49-F238E27FC236}">
                  <a16:creationId xmlns:a16="http://schemas.microsoft.com/office/drawing/2014/main" id="{BAF978AE-97B1-4224-A562-EBCE373A1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9">
              <a:extLst>
                <a:ext uri="{FF2B5EF4-FFF2-40B4-BE49-F238E27FC236}">
                  <a16:creationId xmlns:a16="http://schemas.microsoft.com/office/drawing/2014/main" id="{3A18250B-41A2-4BA7-9E5C-679CF3AEFB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C8751ECC-5286-4332-9942-2D01B71359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5952A4A6-F619-458C-A026-6E5D6AF15D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9DDE13D-BAEB-4E01-9D7D-20BD7CBD5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125" y="-97964"/>
            <a:ext cx="9142805" cy="561278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RESULTS &amp; DISCUSSION cont’d</a:t>
            </a:r>
            <a:endParaRPr lang="en-US" sz="44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4299E97-EBCA-4C3F-A62B-EECF87D55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798" y="509239"/>
            <a:ext cx="8972919" cy="57003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</a:t>
            </a:r>
            <a:r>
              <a:rPr lang="en-US" sz="1800" dirty="0">
                <a:solidFill>
                  <a:schemeClr val="tx1"/>
                </a:solidFill>
                <a:highlight>
                  <a:srgbClr val="00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Effects of Canopy Gap Ecology on Height Growth Dynamics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4FA53C41-C126-4340-9837-24297B7E63D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798" y="837425"/>
            <a:ext cx="9499426" cy="541804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E36BC7C-0F99-4B2E-A60D-0CB75204A8C4}"/>
              </a:ext>
            </a:extLst>
          </p:cNvPr>
          <p:cNvSpPr txBox="1"/>
          <p:nvPr/>
        </p:nvSpPr>
        <p:spPr>
          <a:xfrm>
            <a:off x="681163" y="6191338"/>
            <a:ext cx="89490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Figure 3: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Multiple comparison of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height growth of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different naturally regenerated tree species in small (n =2); medium (n = 7); large (n= 11) and very large (n=3) gaps.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031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78D25-303A-4294-84DF-96D69F26A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3118" y="-6633"/>
            <a:ext cx="4387579" cy="724622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CONCLUSIONS</a:t>
            </a:r>
            <a:endParaRPr lang="en-US" sz="4400" b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3E441C2-E5E9-48E6-AAE2-02CDA913D899}"/>
              </a:ext>
            </a:extLst>
          </p:cNvPr>
          <p:cNvPicPr>
            <a:picLocks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01" r="26617" b="2598"/>
          <a:stretch/>
        </p:blipFill>
        <p:spPr bwMode="auto">
          <a:xfrm>
            <a:off x="20" y="10"/>
            <a:ext cx="2734036" cy="6867719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461457" y="6858000"/>
                </a:lnTo>
                <a:lnTo>
                  <a:pt x="0" y="4134118"/>
                </a:lnTo>
                <a:close/>
              </a:path>
            </a:pathLst>
          </a:cu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EB6743CF-E74B-4A3C-A785-599069DB89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1"/>
            <a:ext cx="476655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273462F-1DFF-4AB5-A10B-6A16753E3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5673" y="717989"/>
            <a:ext cx="7794702" cy="5323373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  <a:highlight>
                  <a:srgbClr val="FF00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Gap size was not </a:t>
            </a:r>
            <a:r>
              <a:rPr lang="en-US" sz="1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significant factor in </a:t>
            </a:r>
            <a:r>
              <a:rPr lang="en-US" sz="1800" dirty="0">
                <a:solidFill>
                  <a:schemeClr val="tx1"/>
                </a:solidFill>
                <a:highlight>
                  <a:srgbClr val="FF00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improved s</a:t>
            </a:r>
            <a:r>
              <a:rPr lang="en-US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pecies diversity </a:t>
            </a:r>
            <a:r>
              <a:rPr lang="en-US" sz="18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naturally regenerated tree species in gaps. However, </a:t>
            </a:r>
            <a:r>
              <a:rPr lang="en-US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regeneration dynamics </a:t>
            </a:r>
            <a:r>
              <a:rPr lang="en-US" sz="18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differed significantly </a:t>
            </a:r>
            <a:r>
              <a:rPr lang="en-US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among gap sizes</a:t>
            </a:r>
            <a:r>
              <a:rPr lang="en-US" sz="18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lnSpc>
                <a:spcPct val="200000"/>
              </a:lnSpc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Conclusively, the present study demonstrates some beneficial effects of canopy gap ecology on the diversity and dynamics of natural regeneration in a moist tropical forest and adds a valuable contribution to tropical forestry, especially in Ghana and tropical African regions.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18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</a:t>
            </a:r>
            <a:r>
              <a:rPr lang="en-US" sz="4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 !</a:t>
            </a:r>
            <a:endParaRPr lang="en-US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924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8182D-9558-4C7E-B3DC-FCF22577C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1753" y="-92927"/>
            <a:ext cx="3783154" cy="594732"/>
          </a:xfrm>
        </p:spPr>
        <p:txBody>
          <a:bodyPr anchor="t"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Acknowledgements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629B45B-3055-408F-90DF-BA7BB8648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5542" y="390294"/>
            <a:ext cx="4025590" cy="577633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are profoundly grateful to the </a:t>
            </a:r>
            <a:r>
              <a:rPr lang="en-US" sz="180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Internal Grant Agency </a:t>
            </a:r>
            <a:r>
              <a:rPr lang="en-US" sz="18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Mendel University in Brno (</a:t>
            </a:r>
            <a:r>
              <a:rPr lang="en-US" sz="180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LDF_VP_2019015</a:t>
            </a:r>
            <a:r>
              <a:rPr lang="en-US" sz="18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and the Framework of Bilateral Mobility Program for Traineeship of Doctoral Students, MENDELU for funding this research.</a:t>
            </a: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endParaRPr lang="en-US" sz="1800" dirty="0"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Department of Silviculture</a:t>
            </a:r>
            <a:r>
              <a:rPr lang="en-US" sz="18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Faculty of Forestry and Wood Technology, Mendel University in Brno, Czech Republic.</a:t>
            </a:r>
            <a:endParaRPr lang="en-US" sz="1800" b="1" dirty="0"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33CEABC-F674-47C8-B973-5B5544D32AD4}"/>
              </a:ext>
            </a:extLst>
          </p:cNvPr>
          <p:cNvPicPr>
            <a:picLocks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" r="3" b="3647"/>
          <a:stretch/>
        </p:blipFill>
        <p:spPr bwMode="auto">
          <a:xfrm>
            <a:off x="298192" y="709673"/>
            <a:ext cx="5423429" cy="388236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2079665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239</TotalTime>
  <Words>646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Tahoma</vt:lpstr>
      <vt:lpstr>Times New Roman</vt:lpstr>
      <vt:lpstr>Trebuchet MS</vt:lpstr>
      <vt:lpstr>Wingdings</vt:lpstr>
      <vt:lpstr>Wingdings 3</vt:lpstr>
      <vt:lpstr>Facet</vt:lpstr>
      <vt:lpstr>Impact of canopy gap ecology on the diversity and dynamics of natural regeneration in a tropical moist semi-deciduous forest, Ghana.</vt:lpstr>
      <vt:lpstr>INTRODUCTION</vt:lpstr>
      <vt:lpstr>METHODS</vt:lpstr>
      <vt:lpstr>RESULTS &amp; DISCUSSION</vt:lpstr>
      <vt:lpstr>RESULTS &amp; DISCUSSION cont’d</vt:lpstr>
      <vt:lpstr>RESULTS &amp; DISCUSSION cont’d</vt:lpstr>
      <vt:lpstr>RESULTS &amp; DISCUSSION cont’d</vt:lpstr>
      <vt:lpstr>CONCLUSIONS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canopy gap ecology on the diversity and dynamics of natural regeneration in a tropical moist semi-deciduous forest, Ghana.</dc:title>
  <dc:creator>Maame Esi Hammond</dc:creator>
  <cp:lastModifiedBy>Maame Esi Hammond</cp:lastModifiedBy>
  <cp:revision>43</cp:revision>
  <dcterms:created xsi:type="dcterms:W3CDTF">2021-02-20T21:09:36Z</dcterms:created>
  <dcterms:modified xsi:type="dcterms:W3CDTF">2021-03-01T17:16:49Z</dcterms:modified>
</cp:coreProperties>
</file>