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5"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1"/>
            </a:pPr>
            <a:r>
              <a:rPr lang="fr-FR"/>
              <a:t>Dendrogramme</a:t>
            </a:r>
          </a:p>
        </c:rich>
      </c:tx>
      <c:overlay val="0"/>
    </c:title>
    <c:autoTitleDeleted val="0"/>
    <c:plotArea>
      <c:layout/>
      <c:scatterChart>
        <c:scatterStyle val="lineMarker"/>
        <c:varyColors val="0"/>
        <c:ser>
          <c:idx val="0"/>
          <c:order val="0"/>
          <c:spPr>
            <a:ln w="12700">
              <a:solidFill>
                <a:srgbClr val="780000"/>
              </a:solidFill>
              <a:prstDash val="solid"/>
            </a:ln>
            <a:effectLst/>
          </c:spPr>
          <c:marker>
            <c:spPr>
              <a:noFill/>
              <a:ln w="6350">
                <a:noFill/>
              </a:ln>
            </c:spPr>
          </c:marker>
          <c:dPt>
            <c:idx val="2"/>
            <c:bubble3D val="0"/>
            <c:spPr>
              <a:ln w="12700">
                <a:solidFill>
                  <a:srgbClr val="007800"/>
                </a:solidFill>
                <a:prstDash val="solid"/>
              </a:ln>
              <a:effectLst/>
            </c:spPr>
            <c:extLst>
              <c:ext xmlns:c16="http://schemas.microsoft.com/office/drawing/2014/chart" uri="{C3380CC4-5D6E-409C-BE32-E72D297353CC}">
                <c16:uniqueId val="{00000001-66F5-4B27-B0FF-2159D6F41B1F}"/>
              </c:ext>
            </c:extLst>
          </c:dPt>
          <c:dPt>
            <c:idx val="3"/>
            <c:bubble3D val="0"/>
            <c:spPr>
              <a:ln w="12700">
                <a:solidFill>
                  <a:srgbClr val="007800"/>
                </a:solidFill>
                <a:prstDash val="solid"/>
              </a:ln>
              <a:effectLst/>
            </c:spPr>
            <c:extLst>
              <c:ext xmlns:c16="http://schemas.microsoft.com/office/drawing/2014/chart" uri="{C3380CC4-5D6E-409C-BE32-E72D297353CC}">
                <c16:uniqueId val="{00000003-66F5-4B27-B0FF-2159D6F41B1F}"/>
              </c:ext>
            </c:extLst>
          </c:dPt>
          <c:dPt>
            <c:idx val="4"/>
            <c:bubble3D val="0"/>
            <c:spPr>
              <a:ln w="12700">
                <a:solidFill>
                  <a:srgbClr val="007800"/>
                </a:solidFill>
                <a:prstDash val="solid"/>
              </a:ln>
              <a:effectLst/>
            </c:spPr>
            <c:extLst>
              <c:ext xmlns:c16="http://schemas.microsoft.com/office/drawing/2014/chart" uri="{C3380CC4-5D6E-409C-BE32-E72D297353CC}">
                <c16:uniqueId val="{00000005-66F5-4B27-B0FF-2159D6F41B1F}"/>
              </c:ext>
            </c:extLst>
          </c:dPt>
          <c:dPt>
            <c:idx val="5"/>
            <c:bubble3D val="0"/>
            <c:spPr>
              <a:ln w="12700">
                <a:solidFill>
                  <a:srgbClr val="007800"/>
                </a:solidFill>
                <a:prstDash val="solid"/>
              </a:ln>
              <a:effectLst/>
            </c:spPr>
            <c:extLst>
              <c:ext xmlns:c16="http://schemas.microsoft.com/office/drawing/2014/chart" uri="{C3380CC4-5D6E-409C-BE32-E72D297353CC}">
                <c16:uniqueId val="{00000007-66F5-4B27-B0FF-2159D6F41B1F}"/>
              </c:ext>
            </c:extLst>
          </c:dPt>
          <c:dPt>
            <c:idx val="6"/>
            <c:bubble3D val="0"/>
            <c:spPr>
              <a:ln w="12700">
                <a:solidFill>
                  <a:srgbClr val="007800"/>
                </a:solidFill>
                <a:prstDash val="solid"/>
              </a:ln>
              <a:effectLst/>
            </c:spPr>
            <c:extLst>
              <c:ext xmlns:c16="http://schemas.microsoft.com/office/drawing/2014/chart" uri="{C3380CC4-5D6E-409C-BE32-E72D297353CC}">
                <c16:uniqueId val="{00000009-66F5-4B27-B0FF-2159D6F41B1F}"/>
              </c:ext>
            </c:extLst>
          </c:dPt>
          <c:dPt>
            <c:idx val="7"/>
            <c:bubble3D val="0"/>
            <c:spPr>
              <a:ln w="12700">
                <a:solidFill>
                  <a:srgbClr val="007800"/>
                </a:solidFill>
                <a:prstDash val="solid"/>
              </a:ln>
              <a:effectLst/>
            </c:spPr>
            <c:extLst>
              <c:ext xmlns:c16="http://schemas.microsoft.com/office/drawing/2014/chart" uri="{C3380CC4-5D6E-409C-BE32-E72D297353CC}">
                <c16:uniqueId val="{0000000B-66F5-4B27-B0FF-2159D6F41B1F}"/>
              </c:ext>
            </c:extLst>
          </c:dPt>
          <c:dPt>
            <c:idx val="8"/>
            <c:bubble3D val="0"/>
            <c:spPr>
              <a:ln w="12700">
                <a:solidFill>
                  <a:srgbClr val="007800"/>
                </a:solidFill>
                <a:prstDash val="solid"/>
              </a:ln>
              <a:effectLst/>
            </c:spPr>
            <c:extLst>
              <c:ext xmlns:c16="http://schemas.microsoft.com/office/drawing/2014/chart" uri="{C3380CC4-5D6E-409C-BE32-E72D297353CC}">
                <c16:uniqueId val="{0000000D-66F5-4B27-B0FF-2159D6F41B1F}"/>
              </c:ext>
            </c:extLst>
          </c:dPt>
          <c:dPt>
            <c:idx val="9"/>
            <c:bubble3D val="0"/>
            <c:spPr>
              <a:ln w="12700">
                <a:solidFill>
                  <a:srgbClr val="007800"/>
                </a:solidFill>
                <a:prstDash val="solid"/>
              </a:ln>
              <a:effectLst/>
            </c:spPr>
            <c:extLst>
              <c:ext xmlns:c16="http://schemas.microsoft.com/office/drawing/2014/chart" uri="{C3380CC4-5D6E-409C-BE32-E72D297353CC}">
                <c16:uniqueId val="{0000000F-66F5-4B27-B0FF-2159D6F41B1F}"/>
              </c:ext>
            </c:extLst>
          </c:dPt>
          <c:dPt>
            <c:idx val="10"/>
            <c:bubble3D val="0"/>
            <c:spPr>
              <a:ln w="12700">
                <a:solidFill>
                  <a:srgbClr val="007800"/>
                </a:solidFill>
                <a:prstDash val="solid"/>
              </a:ln>
              <a:effectLst/>
            </c:spPr>
            <c:extLst>
              <c:ext xmlns:c16="http://schemas.microsoft.com/office/drawing/2014/chart" uri="{C3380CC4-5D6E-409C-BE32-E72D297353CC}">
                <c16:uniqueId val="{00000011-66F5-4B27-B0FF-2159D6F41B1F}"/>
              </c:ext>
            </c:extLst>
          </c:dPt>
          <c:dPt>
            <c:idx val="11"/>
            <c:bubble3D val="0"/>
            <c:spPr>
              <a:ln w="12700">
                <a:solidFill>
                  <a:srgbClr val="007800"/>
                </a:solidFill>
                <a:prstDash val="solid"/>
              </a:ln>
              <a:effectLst/>
            </c:spPr>
            <c:extLst>
              <c:ext xmlns:c16="http://schemas.microsoft.com/office/drawing/2014/chart" uri="{C3380CC4-5D6E-409C-BE32-E72D297353CC}">
                <c16:uniqueId val="{00000013-66F5-4B27-B0FF-2159D6F41B1F}"/>
              </c:ext>
            </c:extLst>
          </c:dPt>
          <c:dPt>
            <c:idx val="12"/>
            <c:bubble3D val="0"/>
            <c:spPr>
              <a:ln w="12700">
                <a:solidFill>
                  <a:srgbClr val="007800"/>
                </a:solidFill>
                <a:prstDash val="solid"/>
              </a:ln>
              <a:effectLst/>
            </c:spPr>
            <c:extLst>
              <c:ext xmlns:c16="http://schemas.microsoft.com/office/drawing/2014/chart" uri="{C3380CC4-5D6E-409C-BE32-E72D297353CC}">
                <c16:uniqueId val="{00000015-66F5-4B27-B0FF-2159D6F41B1F}"/>
              </c:ext>
            </c:extLst>
          </c:dPt>
          <c:dPt>
            <c:idx val="13"/>
            <c:bubble3D val="0"/>
            <c:spPr>
              <a:ln w="12700">
                <a:solidFill>
                  <a:srgbClr val="007800"/>
                </a:solidFill>
                <a:prstDash val="solid"/>
              </a:ln>
              <a:effectLst/>
            </c:spPr>
            <c:extLst>
              <c:ext xmlns:c16="http://schemas.microsoft.com/office/drawing/2014/chart" uri="{C3380CC4-5D6E-409C-BE32-E72D297353CC}">
                <c16:uniqueId val="{00000017-66F5-4B27-B0FF-2159D6F41B1F}"/>
              </c:ext>
            </c:extLst>
          </c:dPt>
          <c:dPt>
            <c:idx val="14"/>
            <c:bubble3D val="0"/>
            <c:spPr>
              <a:ln w="12700">
                <a:solidFill>
                  <a:srgbClr val="007800"/>
                </a:solidFill>
                <a:prstDash val="solid"/>
              </a:ln>
              <a:effectLst/>
            </c:spPr>
            <c:extLst>
              <c:ext xmlns:c16="http://schemas.microsoft.com/office/drawing/2014/chart" uri="{C3380CC4-5D6E-409C-BE32-E72D297353CC}">
                <c16:uniqueId val="{00000019-66F5-4B27-B0FF-2159D6F41B1F}"/>
              </c:ext>
            </c:extLst>
          </c:dPt>
          <c:dPt>
            <c:idx val="15"/>
            <c:bubble3D val="0"/>
            <c:spPr>
              <a:ln w="12700">
                <a:solidFill>
                  <a:srgbClr val="007800"/>
                </a:solidFill>
                <a:prstDash val="solid"/>
              </a:ln>
              <a:effectLst/>
            </c:spPr>
            <c:extLst>
              <c:ext xmlns:c16="http://schemas.microsoft.com/office/drawing/2014/chart" uri="{C3380CC4-5D6E-409C-BE32-E72D297353CC}">
                <c16:uniqueId val="{0000001B-66F5-4B27-B0FF-2159D6F41B1F}"/>
              </c:ext>
            </c:extLst>
          </c:dPt>
          <c:dPt>
            <c:idx val="16"/>
            <c:bubble3D val="0"/>
            <c:spPr>
              <a:ln w="12700">
                <a:solidFill>
                  <a:srgbClr val="007800"/>
                </a:solidFill>
                <a:prstDash val="solid"/>
              </a:ln>
              <a:effectLst/>
            </c:spPr>
            <c:extLst>
              <c:ext xmlns:c16="http://schemas.microsoft.com/office/drawing/2014/chart" uri="{C3380CC4-5D6E-409C-BE32-E72D297353CC}">
                <c16:uniqueId val="{0000001D-66F5-4B27-B0FF-2159D6F41B1F}"/>
              </c:ext>
            </c:extLst>
          </c:dPt>
          <c:dPt>
            <c:idx val="21"/>
            <c:bubble3D val="0"/>
            <c:spPr>
              <a:ln w="12700">
                <a:solidFill>
                  <a:srgbClr val="C82896"/>
                </a:solidFill>
                <a:prstDash val="solid"/>
              </a:ln>
              <a:effectLst/>
            </c:spPr>
            <c:extLst>
              <c:ext xmlns:c16="http://schemas.microsoft.com/office/drawing/2014/chart" uri="{C3380CC4-5D6E-409C-BE32-E72D297353CC}">
                <c16:uniqueId val="{0000001F-66F5-4B27-B0FF-2159D6F41B1F}"/>
              </c:ext>
            </c:extLst>
          </c:dPt>
          <c:dPt>
            <c:idx val="24"/>
            <c:bubble3D val="0"/>
            <c:spPr>
              <a:ln w="12700">
                <a:solidFill>
                  <a:srgbClr val="FF6600"/>
                </a:solidFill>
                <a:prstDash val="solid"/>
              </a:ln>
              <a:effectLst/>
            </c:spPr>
            <c:extLst>
              <c:ext xmlns:c16="http://schemas.microsoft.com/office/drawing/2014/chart" uri="{C3380CC4-5D6E-409C-BE32-E72D297353CC}">
                <c16:uniqueId val="{00000021-66F5-4B27-B0FF-2159D6F41B1F}"/>
              </c:ext>
            </c:extLst>
          </c:dPt>
          <c:dPt>
            <c:idx val="25"/>
            <c:bubble3D val="0"/>
            <c:spPr>
              <a:ln w="12700">
                <a:solidFill>
                  <a:srgbClr val="FF6600"/>
                </a:solidFill>
                <a:prstDash val="solid"/>
              </a:ln>
              <a:effectLst/>
            </c:spPr>
            <c:extLst>
              <c:ext xmlns:c16="http://schemas.microsoft.com/office/drawing/2014/chart" uri="{C3380CC4-5D6E-409C-BE32-E72D297353CC}">
                <c16:uniqueId val="{00000023-66F5-4B27-B0FF-2159D6F41B1F}"/>
              </c:ext>
            </c:extLst>
          </c:dPt>
          <c:dPt>
            <c:idx val="26"/>
            <c:bubble3D val="0"/>
            <c:spPr>
              <a:ln w="12700">
                <a:solidFill>
                  <a:srgbClr val="FF6600"/>
                </a:solidFill>
                <a:prstDash val="solid"/>
              </a:ln>
              <a:effectLst/>
            </c:spPr>
            <c:extLst>
              <c:ext xmlns:c16="http://schemas.microsoft.com/office/drawing/2014/chart" uri="{C3380CC4-5D6E-409C-BE32-E72D297353CC}">
                <c16:uniqueId val="{00000025-66F5-4B27-B0FF-2159D6F41B1F}"/>
              </c:ext>
            </c:extLst>
          </c:dPt>
          <c:dPt>
            <c:idx val="27"/>
            <c:bubble3D val="0"/>
            <c:spPr>
              <a:ln w="12700">
                <a:solidFill>
                  <a:srgbClr val="FF6600"/>
                </a:solidFill>
                <a:prstDash val="solid"/>
              </a:ln>
              <a:effectLst/>
            </c:spPr>
            <c:extLst>
              <c:ext xmlns:c16="http://schemas.microsoft.com/office/drawing/2014/chart" uri="{C3380CC4-5D6E-409C-BE32-E72D297353CC}">
                <c16:uniqueId val="{00000027-66F5-4B27-B0FF-2159D6F41B1F}"/>
              </c:ext>
            </c:extLst>
          </c:dPt>
          <c:dPt>
            <c:idx val="28"/>
            <c:bubble3D val="0"/>
            <c:spPr>
              <a:ln w="12700">
                <a:solidFill>
                  <a:srgbClr val="FF6600"/>
                </a:solidFill>
                <a:prstDash val="solid"/>
              </a:ln>
              <a:effectLst/>
            </c:spPr>
            <c:extLst>
              <c:ext xmlns:c16="http://schemas.microsoft.com/office/drawing/2014/chart" uri="{C3380CC4-5D6E-409C-BE32-E72D297353CC}">
                <c16:uniqueId val="{00000029-66F5-4B27-B0FF-2159D6F41B1F}"/>
              </c:ext>
            </c:extLst>
          </c:dPt>
          <c:dPt>
            <c:idx val="29"/>
            <c:bubble3D val="0"/>
            <c:spPr>
              <a:ln w="12700">
                <a:solidFill>
                  <a:srgbClr val="FF6600"/>
                </a:solidFill>
                <a:prstDash val="solid"/>
              </a:ln>
              <a:effectLst/>
            </c:spPr>
            <c:extLst>
              <c:ext xmlns:c16="http://schemas.microsoft.com/office/drawing/2014/chart" uri="{C3380CC4-5D6E-409C-BE32-E72D297353CC}">
                <c16:uniqueId val="{0000002B-66F5-4B27-B0FF-2159D6F41B1F}"/>
              </c:ext>
            </c:extLst>
          </c:dPt>
          <c:dPt>
            <c:idx val="30"/>
            <c:bubble3D val="0"/>
            <c:spPr>
              <a:ln w="12700">
                <a:solidFill>
                  <a:srgbClr val="FF6600"/>
                </a:solidFill>
                <a:prstDash val="solid"/>
              </a:ln>
              <a:effectLst/>
            </c:spPr>
            <c:extLst>
              <c:ext xmlns:c16="http://schemas.microsoft.com/office/drawing/2014/chart" uri="{C3380CC4-5D6E-409C-BE32-E72D297353CC}">
                <c16:uniqueId val="{0000002D-66F5-4B27-B0FF-2159D6F41B1F}"/>
              </c:ext>
            </c:extLst>
          </c:dPt>
          <c:dPt>
            <c:idx val="31"/>
            <c:bubble3D val="0"/>
            <c:spPr>
              <a:ln w="12700">
                <a:solidFill>
                  <a:srgbClr val="FF6600"/>
                </a:solidFill>
                <a:prstDash val="solid"/>
              </a:ln>
              <a:effectLst/>
            </c:spPr>
            <c:extLst>
              <c:ext xmlns:c16="http://schemas.microsoft.com/office/drawing/2014/chart" uri="{C3380CC4-5D6E-409C-BE32-E72D297353CC}">
                <c16:uniqueId val="{0000002F-66F5-4B27-B0FF-2159D6F41B1F}"/>
              </c:ext>
            </c:extLst>
          </c:dPt>
          <c:dPt>
            <c:idx val="32"/>
            <c:bubble3D val="0"/>
            <c:spPr>
              <a:ln w="12700">
                <a:solidFill>
                  <a:srgbClr val="FF6600"/>
                </a:solidFill>
                <a:prstDash val="solid"/>
              </a:ln>
              <a:effectLst/>
            </c:spPr>
            <c:extLst>
              <c:ext xmlns:c16="http://schemas.microsoft.com/office/drawing/2014/chart" uri="{C3380CC4-5D6E-409C-BE32-E72D297353CC}">
                <c16:uniqueId val="{00000031-66F5-4B27-B0FF-2159D6F41B1F}"/>
              </c:ext>
            </c:extLst>
          </c:dPt>
          <c:dPt>
            <c:idx val="33"/>
            <c:bubble3D val="0"/>
            <c:spPr>
              <a:ln w="12700">
                <a:solidFill>
                  <a:srgbClr val="FF6600"/>
                </a:solidFill>
                <a:prstDash val="solid"/>
              </a:ln>
              <a:effectLst/>
            </c:spPr>
            <c:extLst>
              <c:ext xmlns:c16="http://schemas.microsoft.com/office/drawing/2014/chart" uri="{C3380CC4-5D6E-409C-BE32-E72D297353CC}">
                <c16:uniqueId val="{00000033-66F5-4B27-B0FF-2159D6F41B1F}"/>
              </c:ext>
            </c:extLst>
          </c:dPt>
          <c:dPt>
            <c:idx val="34"/>
            <c:bubble3D val="0"/>
            <c:spPr>
              <a:ln w="12700">
                <a:solidFill>
                  <a:srgbClr val="FF6600"/>
                </a:solidFill>
                <a:prstDash val="solid"/>
              </a:ln>
              <a:effectLst/>
            </c:spPr>
            <c:extLst>
              <c:ext xmlns:c16="http://schemas.microsoft.com/office/drawing/2014/chart" uri="{C3380CC4-5D6E-409C-BE32-E72D297353CC}">
                <c16:uniqueId val="{00000035-66F5-4B27-B0FF-2159D6F41B1F}"/>
              </c:ext>
            </c:extLst>
          </c:dPt>
          <c:dPt>
            <c:idx val="35"/>
            <c:bubble3D val="0"/>
            <c:spPr>
              <a:ln w="12700">
                <a:solidFill>
                  <a:srgbClr val="FF6600"/>
                </a:solidFill>
                <a:prstDash val="solid"/>
              </a:ln>
              <a:effectLst/>
            </c:spPr>
            <c:extLst>
              <c:ext xmlns:c16="http://schemas.microsoft.com/office/drawing/2014/chart" uri="{C3380CC4-5D6E-409C-BE32-E72D297353CC}">
                <c16:uniqueId val="{00000037-66F5-4B27-B0FF-2159D6F41B1F}"/>
              </c:ext>
            </c:extLst>
          </c:dPt>
          <c:dPt>
            <c:idx val="36"/>
            <c:bubble3D val="0"/>
            <c:spPr>
              <a:ln w="12700">
                <a:solidFill>
                  <a:srgbClr val="FF6600"/>
                </a:solidFill>
                <a:prstDash val="solid"/>
              </a:ln>
              <a:effectLst/>
            </c:spPr>
            <c:extLst>
              <c:ext xmlns:c16="http://schemas.microsoft.com/office/drawing/2014/chart" uri="{C3380CC4-5D6E-409C-BE32-E72D297353CC}">
                <c16:uniqueId val="{00000039-66F5-4B27-B0FF-2159D6F41B1F}"/>
              </c:ext>
            </c:extLst>
          </c:dPt>
          <c:dPt>
            <c:idx val="37"/>
            <c:bubble3D val="0"/>
            <c:spPr>
              <a:ln w="12700">
                <a:solidFill>
                  <a:srgbClr val="FF6600"/>
                </a:solidFill>
                <a:prstDash val="solid"/>
              </a:ln>
              <a:effectLst/>
            </c:spPr>
            <c:extLst>
              <c:ext xmlns:c16="http://schemas.microsoft.com/office/drawing/2014/chart" uri="{C3380CC4-5D6E-409C-BE32-E72D297353CC}">
                <c16:uniqueId val="{0000003B-66F5-4B27-B0FF-2159D6F41B1F}"/>
              </c:ext>
            </c:extLst>
          </c:dPt>
          <c:dPt>
            <c:idx val="38"/>
            <c:bubble3D val="0"/>
            <c:spPr>
              <a:ln w="12700">
                <a:solidFill>
                  <a:srgbClr val="FF6600"/>
                </a:solidFill>
                <a:prstDash val="solid"/>
              </a:ln>
              <a:effectLst/>
            </c:spPr>
            <c:extLst>
              <c:ext xmlns:c16="http://schemas.microsoft.com/office/drawing/2014/chart" uri="{C3380CC4-5D6E-409C-BE32-E72D297353CC}">
                <c16:uniqueId val="{0000003D-66F5-4B27-B0FF-2159D6F41B1F}"/>
              </c:ext>
            </c:extLst>
          </c:dPt>
          <c:xVal>
            <c:numRef>
              <c:f>CAH_HID!$A$1:$A$43</c:f>
              <c:numCache>
                <c:formatCode>0</c:formatCode>
                <c:ptCount val="43"/>
                <c:pt idx="0">
                  <c:v>3.3125</c:v>
                </c:pt>
                <c:pt idx="1">
                  <c:v>1.75</c:v>
                </c:pt>
                <c:pt idx="2">
                  <c:v>1.75</c:v>
                </c:pt>
                <c:pt idx="3">
                  <c:v>1</c:v>
                </c:pt>
                <c:pt idx="4">
                  <c:v>1</c:v>
                </c:pt>
                <c:pt idx="5">
                  <c:v>1</c:v>
                </c:pt>
                <c:pt idx="6">
                  <c:v>2.5</c:v>
                </c:pt>
                <c:pt idx="7">
                  <c:v>2.5</c:v>
                </c:pt>
                <c:pt idx="8">
                  <c:v>2</c:v>
                </c:pt>
                <c:pt idx="9">
                  <c:v>2</c:v>
                </c:pt>
                <c:pt idx="10">
                  <c:v>2</c:v>
                </c:pt>
                <c:pt idx="11">
                  <c:v>3</c:v>
                </c:pt>
                <c:pt idx="12">
                  <c:v>3</c:v>
                </c:pt>
                <c:pt idx="13">
                  <c:v>3</c:v>
                </c:pt>
                <c:pt idx="14">
                  <c:v>2.5</c:v>
                </c:pt>
                <c:pt idx="15">
                  <c:v>2.5</c:v>
                </c:pt>
                <c:pt idx="16">
                  <c:v>1.75</c:v>
                </c:pt>
                <c:pt idx="17">
                  <c:v>1.75</c:v>
                </c:pt>
                <c:pt idx="18">
                  <c:v>4.875</c:v>
                </c:pt>
                <c:pt idx="19">
                  <c:v>4.875</c:v>
                </c:pt>
                <c:pt idx="20">
                  <c:v>4</c:v>
                </c:pt>
                <c:pt idx="21">
                  <c:v>4</c:v>
                </c:pt>
                <c:pt idx="22">
                  <c:v>4</c:v>
                </c:pt>
                <c:pt idx="23">
                  <c:v>5.75</c:v>
                </c:pt>
                <c:pt idx="24">
                  <c:v>5.75</c:v>
                </c:pt>
                <c:pt idx="25">
                  <c:v>5</c:v>
                </c:pt>
                <c:pt idx="26">
                  <c:v>5</c:v>
                </c:pt>
                <c:pt idx="27">
                  <c:v>5</c:v>
                </c:pt>
                <c:pt idx="28">
                  <c:v>6.5</c:v>
                </c:pt>
                <c:pt idx="29">
                  <c:v>6.5</c:v>
                </c:pt>
                <c:pt idx="30">
                  <c:v>6</c:v>
                </c:pt>
                <c:pt idx="31">
                  <c:v>6</c:v>
                </c:pt>
                <c:pt idx="32">
                  <c:v>6</c:v>
                </c:pt>
                <c:pt idx="33">
                  <c:v>7</c:v>
                </c:pt>
                <c:pt idx="34">
                  <c:v>7</c:v>
                </c:pt>
                <c:pt idx="35">
                  <c:v>7</c:v>
                </c:pt>
                <c:pt idx="36">
                  <c:v>6.5</c:v>
                </c:pt>
                <c:pt idx="37">
                  <c:v>6.5</c:v>
                </c:pt>
                <c:pt idx="38">
                  <c:v>5.75</c:v>
                </c:pt>
                <c:pt idx="39">
                  <c:v>5.75</c:v>
                </c:pt>
                <c:pt idx="40">
                  <c:v>4.875</c:v>
                </c:pt>
                <c:pt idx="41">
                  <c:v>4.875</c:v>
                </c:pt>
                <c:pt idx="42">
                  <c:v>3.3125</c:v>
                </c:pt>
              </c:numCache>
            </c:numRef>
          </c:xVal>
          <c:yVal>
            <c:numRef>
              <c:f>CAH_HID!$B$1:$B$43</c:f>
              <c:numCache>
                <c:formatCode>0</c:formatCode>
                <c:ptCount val="43"/>
                <c:pt idx="0">
                  <c:v>143.50038615886777</c:v>
                </c:pt>
                <c:pt idx="1">
                  <c:v>143.50038615886777</c:v>
                </c:pt>
                <c:pt idx="2">
                  <c:v>5.0351908371355467</c:v>
                </c:pt>
                <c:pt idx="3">
                  <c:v>5.0351908371355467</c:v>
                </c:pt>
                <c:pt idx="4">
                  <c:v>0</c:v>
                </c:pt>
                <c:pt idx="5">
                  <c:v>5.0351908371355467</c:v>
                </c:pt>
                <c:pt idx="6">
                  <c:v>5.0351908371355467</c:v>
                </c:pt>
                <c:pt idx="7">
                  <c:v>1.7930315952440059</c:v>
                </c:pt>
                <c:pt idx="8">
                  <c:v>1.7930315952440059</c:v>
                </c:pt>
                <c:pt idx="9">
                  <c:v>0</c:v>
                </c:pt>
                <c:pt idx="10">
                  <c:v>1.7930315952440059</c:v>
                </c:pt>
                <c:pt idx="11">
                  <c:v>1.7930315952440059</c:v>
                </c:pt>
                <c:pt idx="12">
                  <c:v>0</c:v>
                </c:pt>
                <c:pt idx="13">
                  <c:v>1.7930315952440059</c:v>
                </c:pt>
                <c:pt idx="14">
                  <c:v>1.7930315952440059</c:v>
                </c:pt>
                <c:pt idx="15">
                  <c:v>5.0351908371355467</c:v>
                </c:pt>
                <c:pt idx="16">
                  <c:v>5.0351908371355467</c:v>
                </c:pt>
                <c:pt idx="17">
                  <c:v>143.50038615886777</c:v>
                </c:pt>
                <c:pt idx="18">
                  <c:v>143.50038615886777</c:v>
                </c:pt>
                <c:pt idx="19">
                  <c:v>58.806646880554894</c:v>
                </c:pt>
                <c:pt idx="20">
                  <c:v>58.806646880554894</c:v>
                </c:pt>
                <c:pt idx="21">
                  <c:v>0</c:v>
                </c:pt>
                <c:pt idx="22">
                  <c:v>58.806646880554894</c:v>
                </c:pt>
                <c:pt idx="23">
                  <c:v>58.806646880554894</c:v>
                </c:pt>
                <c:pt idx="24">
                  <c:v>16.332236330922914</c:v>
                </c:pt>
                <c:pt idx="25">
                  <c:v>16.332236330922914</c:v>
                </c:pt>
                <c:pt idx="26">
                  <c:v>0</c:v>
                </c:pt>
                <c:pt idx="27">
                  <c:v>16.332236330922914</c:v>
                </c:pt>
                <c:pt idx="28">
                  <c:v>16.332236330922914</c:v>
                </c:pt>
                <c:pt idx="29">
                  <c:v>3.0538771239766578</c:v>
                </c:pt>
                <c:pt idx="30">
                  <c:v>3.0538771239766578</c:v>
                </c:pt>
                <c:pt idx="31">
                  <c:v>0</c:v>
                </c:pt>
                <c:pt idx="32">
                  <c:v>3.0538771239766578</c:v>
                </c:pt>
                <c:pt idx="33">
                  <c:v>3.0538771239766578</c:v>
                </c:pt>
                <c:pt idx="34">
                  <c:v>0</c:v>
                </c:pt>
                <c:pt idx="35">
                  <c:v>3.0538771239766578</c:v>
                </c:pt>
                <c:pt idx="36">
                  <c:v>3.0538771239766578</c:v>
                </c:pt>
                <c:pt idx="37">
                  <c:v>16.332236330922914</c:v>
                </c:pt>
                <c:pt idx="38">
                  <c:v>16.332236330922914</c:v>
                </c:pt>
                <c:pt idx="39">
                  <c:v>58.806646880554894</c:v>
                </c:pt>
                <c:pt idx="40">
                  <c:v>58.806646880554894</c:v>
                </c:pt>
                <c:pt idx="41">
                  <c:v>143.50038615886777</c:v>
                </c:pt>
                <c:pt idx="42">
                  <c:v>143.50038615886777</c:v>
                </c:pt>
              </c:numCache>
            </c:numRef>
          </c:yVal>
          <c:smooth val="0"/>
          <c:extLst>
            <c:ext xmlns:c16="http://schemas.microsoft.com/office/drawing/2014/chart" uri="{C3380CC4-5D6E-409C-BE32-E72D297353CC}">
              <c16:uniqueId val="{0000003E-66F5-4B27-B0FF-2159D6F41B1F}"/>
            </c:ext>
          </c:extLst>
        </c:ser>
        <c:ser>
          <c:idx val="1"/>
          <c:order val="1"/>
          <c:spPr>
            <a:ln w="12700">
              <a:solidFill>
                <a:srgbClr val="000000"/>
              </a:solidFill>
              <a:prstDash val="sysDash"/>
            </a:ln>
          </c:spPr>
          <c:marker>
            <c:symbol val="none"/>
          </c:marker>
          <c:xVal>
            <c:numLit>
              <c:formatCode>General</c:formatCode>
              <c:ptCount val="2"/>
              <c:pt idx="0">
                <c:v>0</c:v>
              </c:pt>
              <c:pt idx="1">
                <c:v>8</c:v>
              </c:pt>
            </c:numLit>
          </c:xVal>
          <c:yVal>
            <c:numLit>
              <c:formatCode>General</c:formatCode>
              <c:ptCount val="2"/>
              <c:pt idx="0">
                <c:v>37.569441605738902</c:v>
              </c:pt>
              <c:pt idx="1">
                <c:v>37.569441605738902</c:v>
              </c:pt>
            </c:numLit>
          </c:yVal>
          <c:smooth val="0"/>
          <c:extLst>
            <c:ext xmlns:c16="http://schemas.microsoft.com/office/drawing/2014/chart" uri="{C3380CC4-5D6E-409C-BE32-E72D297353CC}">
              <c16:uniqueId val="{0000003F-66F5-4B27-B0FF-2159D6F41B1F}"/>
            </c:ext>
          </c:extLst>
        </c:ser>
        <c:ser>
          <c:idx val="2"/>
          <c:order val="2"/>
          <c:spPr>
            <a:ln w="19050">
              <a:noFill/>
            </a:ln>
            <a:effectLst/>
          </c:spPr>
          <c:marker>
            <c:spPr>
              <a:noFill/>
              <a:ln w="6350">
                <a:noFill/>
              </a:ln>
            </c:spPr>
          </c:marker>
          <c:dLbls>
            <c:dLbl>
              <c:idx val="0"/>
              <c:tx>
                <c:rich>
                  <a:bodyPr/>
                  <a:lstStyle/>
                  <a:p>
                    <a:r>
                      <a:rPr lang="en-US"/>
                      <a:t>Tamrabet</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66F5-4B27-B0FF-2159D6F41B1F}"/>
                </c:ext>
              </c:extLst>
            </c:dLbl>
            <c:dLbl>
              <c:idx val="1"/>
              <c:tx>
                <c:rich>
                  <a:bodyPr/>
                  <a:lstStyle/>
                  <a:p>
                    <a:r>
                      <a:rPr lang="en-US"/>
                      <a:t>Oued </a:t>
                    </a:r>
                  </a:p>
                  <a:p>
                    <a:r>
                      <a:rPr lang="en-US"/>
                      <a:t>Laou</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66F5-4B27-B0FF-2159D6F41B1F}"/>
                </c:ext>
              </c:extLst>
            </c:dLbl>
            <c:dLbl>
              <c:idx val="2"/>
              <c:tx>
                <c:rich>
                  <a:bodyPr/>
                  <a:lstStyle/>
                  <a:p>
                    <a:r>
                      <a:rPr lang="en-US"/>
                      <a:t>Aouchtam</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66F5-4B27-B0FF-2159D6F41B1F}"/>
                </c:ext>
              </c:extLst>
            </c:dLbl>
            <c:dLbl>
              <c:idx val="3"/>
              <c:tx>
                <c:rich>
                  <a:bodyPr/>
                  <a:lstStyle/>
                  <a:p>
                    <a:r>
                      <a:rPr lang="en-US"/>
                      <a:t>Azla</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66F5-4B27-B0FF-2159D6F41B1F}"/>
                </c:ext>
              </c:extLst>
            </c:dLbl>
            <c:dLbl>
              <c:idx val="4"/>
              <c:tx>
                <c:rich>
                  <a:bodyPr/>
                  <a:lstStyle/>
                  <a:p>
                    <a:r>
                      <a:rPr lang="en-US"/>
                      <a:t>Oued </a:t>
                    </a:r>
                  </a:p>
                  <a:p>
                    <a:r>
                      <a:rPr lang="en-US"/>
                      <a:t>Lakhmiss</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66F5-4B27-B0FF-2159D6F41B1F}"/>
                </c:ext>
              </c:extLst>
            </c:dLbl>
            <c:dLbl>
              <c:idx val="5"/>
              <c:tx>
                <c:rich>
                  <a:bodyPr/>
                  <a:lstStyle/>
                  <a:p>
                    <a:r>
                      <a:rPr lang="en-US"/>
                      <a:t>Tamernout</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66F5-4B27-B0FF-2159D6F41B1F}"/>
                </c:ext>
              </c:extLst>
            </c:dLbl>
            <c:dLbl>
              <c:idx val="6"/>
              <c:tx>
                <c:rich>
                  <a:bodyPr/>
                  <a:lstStyle/>
                  <a:p>
                    <a:r>
                      <a:rPr lang="en-US"/>
                      <a:t>Smir</a:t>
                    </a:r>
                  </a:p>
                </c:rich>
              </c:tx>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66F5-4B27-B0FF-2159D6F41B1F}"/>
                </c:ext>
              </c:extLst>
            </c:dLbl>
            <c:spPr>
              <a:noFill/>
              <a:ln>
                <a:noFill/>
              </a:ln>
              <a:effectLst/>
            </c:spPr>
            <c:txPr>
              <a:bodyPr rot="0" vert="horz" wrap="square" lIns="38100" tIns="19050" rIns="38100" bIns="19050" anchor="ctr">
                <a:spAutoFit/>
              </a:bodyPr>
              <a:lstStyle/>
              <a:p>
                <a:pPr>
                  <a:defRPr sz="700"/>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CAH_HID!$C$1:$C$7</c:f>
              <c:numCache>
                <c:formatCode>0</c:formatCode>
                <c:ptCount val="7"/>
                <c:pt idx="0">
                  <c:v>1</c:v>
                </c:pt>
                <c:pt idx="1">
                  <c:v>2</c:v>
                </c:pt>
                <c:pt idx="2">
                  <c:v>3</c:v>
                </c:pt>
                <c:pt idx="3">
                  <c:v>4</c:v>
                </c:pt>
                <c:pt idx="4">
                  <c:v>5</c:v>
                </c:pt>
                <c:pt idx="5">
                  <c:v>6</c:v>
                </c:pt>
                <c:pt idx="6">
                  <c:v>7</c:v>
                </c:pt>
              </c:numCache>
            </c:numRef>
          </c:xVal>
          <c:yVal>
            <c:numRef>
              <c:f>CAH_HID!$D$1:$D$7</c:f>
              <c:numCache>
                <c:formatCode>0</c:formatCode>
                <c:ptCount val="7"/>
                <c:pt idx="0">
                  <c:v>0</c:v>
                </c:pt>
                <c:pt idx="1">
                  <c:v>0</c:v>
                </c:pt>
                <c:pt idx="2">
                  <c:v>0</c:v>
                </c:pt>
                <c:pt idx="3">
                  <c:v>0</c:v>
                </c:pt>
                <c:pt idx="4">
                  <c:v>0</c:v>
                </c:pt>
                <c:pt idx="5">
                  <c:v>0</c:v>
                </c:pt>
                <c:pt idx="6">
                  <c:v>0</c:v>
                </c:pt>
              </c:numCache>
            </c:numRef>
          </c:yVal>
          <c:smooth val="0"/>
          <c:extLst>
            <c:ext xmlns:c16="http://schemas.microsoft.com/office/drawing/2014/chart" uri="{C3380CC4-5D6E-409C-BE32-E72D297353CC}">
              <c16:uniqueId val="{00000047-66F5-4B27-B0FF-2159D6F41B1F}"/>
            </c:ext>
          </c:extLst>
        </c:ser>
        <c:dLbls>
          <c:showLegendKey val="0"/>
          <c:showVal val="0"/>
          <c:showCatName val="0"/>
          <c:showSerName val="0"/>
          <c:showPercent val="0"/>
          <c:showBubbleSize val="0"/>
        </c:dLbls>
        <c:axId val="217260719"/>
        <c:axId val="217262383"/>
      </c:scatterChart>
      <c:valAx>
        <c:axId val="217260719"/>
        <c:scaling>
          <c:orientation val="minMax"/>
          <c:max val="8"/>
          <c:min val="0"/>
        </c:scaling>
        <c:delete val="0"/>
        <c:axPos val="b"/>
        <c:title>
          <c:tx>
            <c:rich>
              <a:bodyPr/>
              <a:lstStyle/>
              <a:p>
                <a:pPr>
                  <a:defRPr sz="800" b="1"/>
                </a:pPr>
                <a:r>
                  <a:rPr lang="fr-FR"/>
                  <a:t> </a:t>
                </a:r>
              </a:p>
            </c:rich>
          </c:tx>
          <c:overlay val="0"/>
        </c:title>
        <c:numFmt formatCode="General" sourceLinked="0"/>
        <c:majorTickMark val="none"/>
        <c:minorTickMark val="none"/>
        <c:tickLblPos val="none"/>
        <c:txPr>
          <a:bodyPr/>
          <a:lstStyle/>
          <a:p>
            <a:pPr>
              <a:defRPr sz="700"/>
            </a:pPr>
            <a:endParaRPr lang="fr-FR"/>
          </a:p>
        </c:txPr>
        <c:crossAx val="217262383"/>
        <c:crosses val="autoZero"/>
        <c:crossBetween val="midCat"/>
      </c:valAx>
      <c:valAx>
        <c:axId val="217262383"/>
        <c:scaling>
          <c:orientation val="minMax"/>
          <c:min val="0"/>
        </c:scaling>
        <c:delete val="0"/>
        <c:axPos val="l"/>
        <c:title>
          <c:tx>
            <c:rich>
              <a:bodyPr/>
              <a:lstStyle/>
              <a:p>
                <a:pPr>
                  <a:defRPr sz="800" b="1"/>
                </a:pPr>
                <a:r>
                  <a:rPr lang="fr-FR"/>
                  <a:t>Dissimilarité</a:t>
                </a:r>
              </a:p>
            </c:rich>
          </c:tx>
          <c:overlay val="0"/>
        </c:title>
        <c:numFmt formatCode="General" sourceLinked="0"/>
        <c:majorTickMark val="cross"/>
        <c:minorTickMark val="none"/>
        <c:tickLblPos val="nextTo"/>
        <c:txPr>
          <a:bodyPr/>
          <a:lstStyle/>
          <a:p>
            <a:pPr>
              <a:defRPr sz="700"/>
            </a:pPr>
            <a:endParaRPr lang="fr-FR"/>
          </a:p>
        </c:txPr>
        <c:crossAx val="217260719"/>
        <c:crosses val="autoZero"/>
        <c:crossBetween val="midCat"/>
      </c:valAx>
      <c:spPr>
        <a:ln>
          <a:solidFill>
            <a:srgbClr val="808080"/>
          </a:solidFill>
          <a:prstDash val="solid"/>
        </a:ln>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288" y="3717034"/>
            <a:ext cx="8305800" cy="2400657"/>
          </a:xfrm>
          <a:prstGeom prst="rect">
            <a:avLst/>
          </a:prstGeom>
          <a:noFill/>
        </p:spPr>
        <p:txBody>
          <a:bodyPr wrap="square" rtlCol="0">
            <a:spAutoFit/>
          </a:bodyPr>
          <a:lstStyle/>
          <a:p>
            <a:pPr algn="ctr"/>
            <a:r>
              <a:rPr lang="en-US" sz="1600" b="1" dirty="0">
                <a:latin typeface="Palatino Linotype" panose="02040502050505030304" pitchFamily="18" charset="0"/>
              </a:rPr>
              <a:t>Phenotypic Variation of </a:t>
            </a:r>
            <a:r>
              <a:rPr lang="en-US" sz="1600" b="1" i="1" dirty="0">
                <a:latin typeface="Palatino Linotype" panose="02040502050505030304" pitchFamily="18" charset="0"/>
              </a:rPr>
              <a:t>Castanea sativa </a:t>
            </a:r>
            <a:r>
              <a:rPr lang="en-US" sz="1600" b="1" dirty="0">
                <a:latin typeface="Palatino Linotype" panose="02040502050505030304" pitchFamily="18" charset="0"/>
              </a:rPr>
              <a:t>Mill. ecotypes in northern Morocco based on multivariate analysis of leaf Morphometrics</a:t>
            </a:r>
          </a:p>
          <a:p>
            <a:pPr algn="ct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TOUJGANI </a:t>
            </a:r>
            <a:r>
              <a:rPr lang="en-US" sz="16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Ihssane</a:t>
            </a: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 ELFATEHI Salama(1,2),  ATER Mohammed(1) and HMIMSA Younes(1,2).</a:t>
            </a:r>
          </a:p>
          <a:p>
            <a:pPr algn="ctr"/>
            <a:endParaRPr lang="fr-FR" sz="1600" dirty="0">
              <a:latin typeface="Palatino Linotype" panose="02040502050505030304" pitchFamily="18" charset="0"/>
            </a:endParaRPr>
          </a:p>
          <a:p>
            <a:r>
              <a:rPr lang="en-US" sz="1400" baseline="30000" dirty="0">
                <a:latin typeface="Palatino Linotype" panose="02040502050505030304" pitchFamily="18" charset="0"/>
              </a:rPr>
              <a:t>1</a:t>
            </a:r>
            <a:r>
              <a:rPr lang="en-US" sz="1400" dirty="0">
                <a:latin typeface="Palatino Linotype" panose="02040502050505030304" pitchFamily="18" charset="0"/>
              </a:rPr>
              <a:t> Bio-</a:t>
            </a:r>
            <a:r>
              <a:rPr lang="en-US" sz="1400" dirty="0" err="1">
                <a:latin typeface="Palatino Linotype" panose="02040502050505030304" pitchFamily="18" charset="0"/>
              </a:rPr>
              <a:t>agrodiversity</a:t>
            </a:r>
            <a:r>
              <a:rPr lang="en-US" sz="1400" dirty="0">
                <a:latin typeface="Palatino Linotype" panose="02040502050505030304" pitchFamily="18" charset="0"/>
              </a:rPr>
              <a:t> team, Laboratory of applied botany; Department of Biology, Faculty of Science; </a:t>
            </a:r>
            <a:r>
              <a:rPr lang="en-US" sz="1400" dirty="0" err="1">
                <a:latin typeface="Palatino Linotype" panose="02040502050505030304" pitchFamily="18" charset="0"/>
              </a:rPr>
              <a:t>Abdelmalek</a:t>
            </a:r>
            <a:r>
              <a:rPr lang="en-US" sz="1400" dirty="0">
                <a:latin typeface="Palatino Linotype" panose="02040502050505030304" pitchFamily="18" charset="0"/>
              </a:rPr>
              <a:t> </a:t>
            </a:r>
            <a:r>
              <a:rPr lang="en-US" sz="1400" dirty="0" err="1">
                <a:latin typeface="Palatino Linotype" panose="02040502050505030304" pitchFamily="18" charset="0"/>
              </a:rPr>
              <a:t>Essaâdi</a:t>
            </a:r>
            <a:r>
              <a:rPr lang="en-US" sz="1400" dirty="0">
                <a:latin typeface="Palatino Linotype" panose="02040502050505030304" pitchFamily="18" charset="0"/>
              </a:rPr>
              <a:t> University; </a:t>
            </a:r>
            <a:r>
              <a:rPr lang="en-US" sz="1400" dirty="0" err="1">
                <a:latin typeface="Palatino Linotype" panose="02040502050505030304" pitchFamily="18" charset="0"/>
              </a:rPr>
              <a:t>Tetouan</a:t>
            </a:r>
            <a:r>
              <a:rPr lang="en-US" sz="1400" dirty="0">
                <a:latin typeface="Palatino Linotype" panose="02040502050505030304" pitchFamily="18" charset="0"/>
              </a:rPr>
              <a:t>, Morocco.</a:t>
            </a:r>
          </a:p>
          <a:p>
            <a:r>
              <a:rPr lang="en-US" sz="1400" baseline="30000" dirty="0">
                <a:latin typeface="Palatino Linotype" panose="02040502050505030304" pitchFamily="18" charset="0"/>
              </a:rPr>
              <a:t>2</a:t>
            </a:r>
            <a:r>
              <a:rPr lang="en-US" sz="1400" dirty="0">
                <a:latin typeface="Palatino Linotype" panose="02040502050505030304" pitchFamily="18" charset="0"/>
              </a:rPr>
              <a:t> Department of Life Sciences, </a:t>
            </a:r>
            <a:r>
              <a:rPr lang="en-US" sz="1400" dirty="0" err="1">
                <a:latin typeface="Palatino Linotype" panose="02040502050505030304" pitchFamily="18" charset="0"/>
              </a:rPr>
              <a:t>Polydisciplinary</a:t>
            </a:r>
            <a:r>
              <a:rPr lang="en-US" sz="1400" dirty="0">
                <a:latin typeface="Palatino Linotype" panose="02040502050505030304" pitchFamily="18" charset="0"/>
              </a:rPr>
              <a:t> Faculty; </a:t>
            </a:r>
            <a:r>
              <a:rPr lang="en-US" sz="1400" dirty="0" err="1">
                <a:latin typeface="Palatino Linotype" panose="02040502050505030304" pitchFamily="18" charset="0"/>
              </a:rPr>
              <a:t>Abdelmalek</a:t>
            </a:r>
            <a:r>
              <a:rPr lang="en-US" sz="1400" dirty="0">
                <a:latin typeface="Palatino Linotype" panose="02040502050505030304" pitchFamily="18" charset="0"/>
              </a:rPr>
              <a:t> </a:t>
            </a:r>
            <a:r>
              <a:rPr lang="en-US" sz="1400" dirty="0" err="1">
                <a:latin typeface="Palatino Linotype" panose="02040502050505030304" pitchFamily="18" charset="0"/>
              </a:rPr>
              <a:t>Essaadi</a:t>
            </a:r>
            <a:r>
              <a:rPr lang="en-US" sz="1400" dirty="0">
                <a:latin typeface="Palatino Linotype" panose="02040502050505030304" pitchFamily="18" charset="0"/>
              </a:rPr>
              <a:t> University; </a:t>
            </a:r>
            <a:r>
              <a:rPr lang="en-US" sz="1400" dirty="0" err="1">
                <a:latin typeface="Palatino Linotype" panose="02040502050505030304" pitchFamily="18" charset="0"/>
              </a:rPr>
              <a:t>Larache</a:t>
            </a:r>
            <a:r>
              <a:rPr lang="en-US" sz="1400" dirty="0">
                <a:latin typeface="Palatino Linotype" panose="02040502050505030304" pitchFamily="18" charset="0"/>
              </a:rPr>
              <a:t>, Morocco.</a:t>
            </a:r>
            <a:endParaRPr lang="fr-FR" sz="1600" dirty="0">
              <a:latin typeface="Palatino Linotype" panose="02040502050505030304" pitchFamily="18" charset="0"/>
            </a:endParaRPr>
          </a:p>
          <a:p>
            <a:r>
              <a:rPr lang="en-US" sz="1400" dirty="0">
                <a:latin typeface="Palatino Linotype" panose="02040502050505030304" pitchFamily="18" charset="0"/>
              </a:rPr>
              <a:t>* Corresponding author: ihssanetoujgani@gmail.com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9143995" cy="3717034"/>
          </a:xfrm>
          <a:prstGeom prst="rect">
            <a:avLst/>
          </a:prstGeom>
        </p:spPr>
      </p:pic>
      <p:pic>
        <p:nvPicPr>
          <p:cNvPr id="8" name="Image 7">
            <a:extLst>
              <a:ext uri="{FF2B5EF4-FFF2-40B4-BE49-F238E27FC236}">
                <a16:creationId xmlns:a16="http://schemas.microsoft.com/office/drawing/2014/main" id="{1F21320A-E1F4-43EF-9E5B-9F5C82F569E7}"/>
              </a:ext>
            </a:extLst>
          </p:cNvPr>
          <p:cNvPicPr>
            <a:picLocks noChangeAspect="1"/>
          </p:cNvPicPr>
          <p:nvPr/>
        </p:nvPicPr>
        <p:blipFill>
          <a:blip r:embed="rId3"/>
          <a:stretch>
            <a:fillRect/>
          </a:stretch>
        </p:blipFill>
        <p:spPr>
          <a:xfrm>
            <a:off x="4996092" y="5864594"/>
            <a:ext cx="1525456" cy="935380"/>
          </a:xfrm>
          <a:prstGeom prst="rect">
            <a:avLst/>
          </a:prstGeom>
        </p:spPr>
      </p:pic>
      <p:pic>
        <p:nvPicPr>
          <p:cNvPr id="9" name="Image 8">
            <a:extLst>
              <a:ext uri="{FF2B5EF4-FFF2-40B4-BE49-F238E27FC236}">
                <a16:creationId xmlns:a16="http://schemas.microsoft.com/office/drawing/2014/main" id="{592E4EB3-84AA-4E2C-A20C-6345B7BEB6AA}"/>
              </a:ext>
            </a:extLst>
          </p:cNvPr>
          <p:cNvPicPr>
            <a:picLocks noChangeAspect="1"/>
          </p:cNvPicPr>
          <p:nvPr/>
        </p:nvPicPr>
        <p:blipFill>
          <a:blip r:embed="rId4"/>
          <a:stretch>
            <a:fillRect/>
          </a:stretch>
        </p:blipFill>
        <p:spPr>
          <a:xfrm>
            <a:off x="6521548" y="5849114"/>
            <a:ext cx="771688" cy="935380"/>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098" y="920621"/>
            <a:ext cx="7924800" cy="5293757"/>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600" dirty="0">
                <a:latin typeface="Palatino Linotype" panose="02040502050505030304" pitchFamily="18" charset="0"/>
              </a:rPr>
              <a:t>For decades, local and traditional species have been neglected and replaced by industrial and improved species. Sweet chestnut ‘</a:t>
            </a:r>
            <a:r>
              <a:rPr lang="en-US" sz="1600" i="1" dirty="0">
                <a:latin typeface="Palatino Linotype" panose="02040502050505030304" pitchFamily="18" charset="0"/>
              </a:rPr>
              <a:t>Castanea sativa</a:t>
            </a:r>
            <a:r>
              <a:rPr lang="en-US" sz="1600" dirty="0">
                <a:latin typeface="Palatino Linotype" panose="02040502050505030304" pitchFamily="18" charset="0"/>
              </a:rPr>
              <a:t> MILL.’, found in a small area in northern Morocco, is no exception. Indeed, Moroccan ecotypes are neither classified nor characterized. This study aims to evaluate the local genetic resources of </a:t>
            </a:r>
            <a:r>
              <a:rPr lang="en-US" sz="1600" i="1" dirty="0">
                <a:latin typeface="Palatino Linotype" panose="02040502050505030304" pitchFamily="18" charset="0"/>
              </a:rPr>
              <a:t>Castanea sativa </a:t>
            </a:r>
            <a:r>
              <a:rPr lang="en-US" sz="1600" dirty="0">
                <a:latin typeface="Palatino Linotype" panose="02040502050505030304" pitchFamily="18" charset="0"/>
              </a:rPr>
              <a:t>MILL. via multivariate analysis of morphometric parameters of leaves. The study involved 6200 leaves from 31 villages in 3 regions; 10 trees/village and 20 leaves/tree were sampled. Then eight morphometric parameters were analyzed: lamina length (LL), lamina width (LW), petiole length (PL), distance from the base of the leaf to the widest point of the leaf (DBW), surface (S), perimeter (P), and ratios LL/LW and LL/DBW. Analysis of the descriptive statistics within and between ecotypes initially showed a large variation in the ten parameters studied. This finding was supported by analysis of variance (ANOVA) which revealed a very highly significant difference (P &lt;0.0001) for all parameters. Indeed, the analysis of agglomerative hierarchical clustering (AHC) made it possible to group the studied populations into 3 distinct groups based on the surface. Overall, the high level of variability in leaf morphometric parameters indicates that the region is an important center of genetic diversity which assessment is crucial for the implementation of conservation and enhancement strategies for this heritage.</a:t>
            </a:r>
          </a:p>
          <a:p>
            <a:pPr algn="just"/>
            <a:endParaRPr lang="en-US" sz="1600" dirty="0">
              <a:latin typeface="Palatino Linotype" panose="02040502050505030304" pitchFamily="18" charset="0"/>
            </a:endParaRPr>
          </a:p>
          <a:p>
            <a:r>
              <a:rPr lang="en-US" sz="1600" b="1" dirty="0">
                <a:latin typeface="Palatino Linotype" panose="02040502050505030304" pitchFamily="18" charset="0"/>
              </a:rPr>
              <a:t>Keywords: </a:t>
            </a:r>
            <a:r>
              <a:rPr lang="en-US" sz="1600" i="1" dirty="0">
                <a:latin typeface="Palatino Linotype" panose="02040502050505030304" pitchFamily="18" charset="0"/>
              </a:rPr>
              <a:t>Castanea sativa </a:t>
            </a:r>
            <a:r>
              <a:rPr lang="en-US" sz="1600" dirty="0">
                <a:latin typeface="Palatino Linotype" panose="02040502050505030304" pitchFamily="18" charset="0"/>
              </a:rPr>
              <a:t>MILL.; local ecotypes; phenotypic variability;  morphometric analysis; conservation.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4925"/>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97498" y="3369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 name="Tableau 1">
            <a:extLst>
              <a:ext uri="{FF2B5EF4-FFF2-40B4-BE49-F238E27FC236}">
                <a16:creationId xmlns:a16="http://schemas.microsoft.com/office/drawing/2014/main" id="{CB38B9CA-20CA-4E43-86D8-4008928FF82B}"/>
              </a:ext>
            </a:extLst>
          </p:cNvPr>
          <p:cNvGraphicFramePr>
            <a:graphicFrameLocks noGrp="1"/>
          </p:cNvGraphicFramePr>
          <p:nvPr>
            <p:extLst>
              <p:ext uri="{D42A27DB-BD31-4B8C-83A1-F6EECF244321}">
                <p14:modId xmlns:p14="http://schemas.microsoft.com/office/powerpoint/2010/main" val="746045489"/>
              </p:ext>
            </p:extLst>
          </p:nvPr>
        </p:nvGraphicFramePr>
        <p:xfrm>
          <a:off x="649605" y="2474572"/>
          <a:ext cx="6284595" cy="3982085"/>
        </p:xfrm>
        <a:graphic>
          <a:graphicData uri="http://schemas.openxmlformats.org/drawingml/2006/table">
            <a:tbl>
              <a:tblPr/>
              <a:tblGrid>
                <a:gridCol w="860645">
                  <a:extLst>
                    <a:ext uri="{9D8B030D-6E8A-4147-A177-3AD203B41FA5}">
                      <a16:colId xmlns:a16="http://schemas.microsoft.com/office/drawing/2014/main" val="261397438"/>
                    </a:ext>
                  </a:extLst>
                </a:gridCol>
                <a:gridCol w="797908">
                  <a:extLst>
                    <a:ext uri="{9D8B030D-6E8A-4147-A177-3AD203B41FA5}">
                      <a16:colId xmlns:a16="http://schemas.microsoft.com/office/drawing/2014/main" val="1438240083"/>
                    </a:ext>
                  </a:extLst>
                </a:gridCol>
                <a:gridCol w="510418">
                  <a:extLst>
                    <a:ext uri="{9D8B030D-6E8A-4147-A177-3AD203B41FA5}">
                      <a16:colId xmlns:a16="http://schemas.microsoft.com/office/drawing/2014/main" val="829827128"/>
                    </a:ext>
                  </a:extLst>
                </a:gridCol>
                <a:gridCol w="523818">
                  <a:extLst>
                    <a:ext uri="{9D8B030D-6E8A-4147-A177-3AD203B41FA5}">
                      <a16:colId xmlns:a16="http://schemas.microsoft.com/office/drawing/2014/main" val="3055007341"/>
                    </a:ext>
                  </a:extLst>
                </a:gridCol>
                <a:gridCol w="523818">
                  <a:extLst>
                    <a:ext uri="{9D8B030D-6E8A-4147-A177-3AD203B41FA5}">
                      <a16:colId xmlns:a16="http://schemas.microsoft.com/office/drawing/2014/main" val="1121815759"/>
                    </a:ext>
                  </a:extLst>
                </a:gridCol>
                <a:gridCol w="570718">
                  <a:extLst>
                    <a:ext uri="{9D8B030D-6E8A-4147-A177-3AD203B41FA5}">
                      <a16:colId xmlns:a16="http://schemas.microsoft.com/office/drawing/2014/main" val="832092259"/>
                    </a:ext>
                  </a:extLst>
                </a:gridCol>
                <a:gridCol w="629799">
                  <a:extLst>
                    <a:ext uri="{9D8B030D-6E8A-4147-A177-3AD203B41FA5}">
                      <a16:colId xmlns:a16="http://schemas.microsoft.com/office/drawing/2014/main" val="4286389168"/>
                    </a:ext>
                  </a:extLst>
                </a:gridCol>
                <a:gridCol w="629799">
                  <a:extLst>
                    <a:ext uri="{9D8B030D-6E8A-4147-A177-3AD203B41FA5}">
                      <a16:colId xmlns:a16="http://schemas.microsoft.com/office/drawing/2014/main" val="1114830907"/>
                    </a:ext>
                  </a:extLst>
                </a:gridCol>
                <a:gridCol w="618836">
                  <a:extLst>
                    <a:ext uri="{9D8B030D-6E8A-4147-A177-3AD203B41FA5}">
                      <a16:colId xmlns:a16="http://schemas.microsoft.com/office/drawing/2014/main" val="1011255012"/>
                    </a:ext>
                  </a:extLst>
                </a:gridCol>
                <a:gridCol w="618836">
                  <a:extLst>
                    <a:ext uri="{9D8B030D-6E8A-4147-A177-3AD203B41FA5}">
                      <a16:colId xmlns:a16="http://schemas.microsoft.com/office/drawing/2014/main" val="2660174491"/>
                    </a:ext>
                  </a:extLst>
                </a:gridCol>
              </a:tblGrid>
              <a:tr h="488315">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Watersheds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Parameters</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r>
                        <a:rPr lang="en-US" sz="800" i="0" baseline="30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LW</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DBW</a:t>
                      </a:r>
                      <a:r>
                        <a:rPr lang="en-US" sz="800"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(cm)</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LL/LW</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eaLnBrk="0" hangingPunct="0">
                        <a:lnSpc>
                          <a:spcPts val="1300"/>
                        </a:lnSpc>
                        <a:spcBef>
                          <a:spcPts val="1200"/>
                        </a:spcBef>
                        <a:spcAft>
                          <a:spcPts val="600"/>
                        </a:spcAft>
                      </a:pPr>
                      <a:r>
                        <a:rPr lang="en-US" sz="1000" b="1" i="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LL/DBW</a:t>
                      </a:r>
                      <a:endParaRPr lang="fr-FR" sz="1000" i="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0534515"/>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Oued Laou</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88,76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41,65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18,31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7,16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64040732"/>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24,81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5,53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29336846"/>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28,54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13,28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19,77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13,99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18,29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16,15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15,33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9,51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32426570"/>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Tamernout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84,54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40,06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17,65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6,97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8,97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97879700"/>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29,70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6,79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82249316"/>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25,58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13,98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10,23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14,72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12,88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33,08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11,08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82020420"/>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Tamrabet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91,42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41,56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18,11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17347440"/>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32,22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87436840"/>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15,45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7,68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14,24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6,33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28,92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8634064"/>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Aouchtam</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88,95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40,34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17,35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60612742"/>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32,22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8,29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25536027"/>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22,06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8,97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13,22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9,39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17,87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12233169"/>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Azla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74,35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39,68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6,31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8,26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94565356"/>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30,99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8,66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88329895"/>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34,35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19,03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20,57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22,07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23,58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8,84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89651122"/>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Oued Lakhmiss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79,82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38,73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16,84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8,28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04618581"/>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20,12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43013873"/>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25,43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13,24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18,03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17,64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13,03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9,33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5520526"/>
                  </a:ext>
                </a:extLst>
              </a:tr>
              <a:tr h="166370">
                <a:tc rowSpan="3">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Haouz</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Mean</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84,34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39,64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17,53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9,03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9647664"/>
                  </a:ext>
                </a:extLst>
              </a:tr>
              <a:tr h="166370">
                <a:tc vMerge="1">
                  <a:txBody>
                    <a:bodyPr/>
                    <a:lstStyle/>
                    <a:p>
                      <a:endParaRPr lang="fr-FR"/>
                    </a:p>
                  </a:txBody>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21,23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4,83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2207625"/>
                  </a:ext>
                </a:extLst>
              </a:tr>
              <a:tr h="166370">
                <a:tc vMerge="1">
                  <a:txBody>
                    <a:bodyPr/>
                    <a:lstStyle/>
                    <a:p>
                      <a:endParaRPr lang="fr-FR"/>
                    </a:p>
                  </a:txBody>
                  <a:tcPr/>
                </a:tc>
                <a:tc>
                  <a:txBody>
                    <a:bodyPr/>
                    <a:lstStyle/>
                    <a:p>
                      <a:pPr algn="ctr">
                        <a:lnSpc>
                          <a:spcPts val="1300"/>
                        </a:lnSpc>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CV** (%)</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12,18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14,82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12,76</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15,21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14,41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10,73</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5,71</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012628"/>
                  </a:ext>
                </a:extLst>
              </a:tr>
            </a:tbl>
          </a:graphicData>
        </a:graphic>
      </p:graphicFrame>
      <p:sp>
        <p:nvSpPr>
          <p:cNvPr id="8" name="ZoneTexte 7">
            <a:extLst>
              <a:ext uri="{FF2B5EF4-FFF2-40B4-BE49-F238E27FC236}">
                <a16:creationId xmlns:a16="http://schemas.microsoft.com/office/drawing/2014/main" id="{4153F9F7-E605-4DBA-A988-9EFC11FDEAC7}"/>
              </a:ext>
            </a:extLst>
          </p:cNvPr>
          <p:cNvSpPr txBox="1"/>
          <p:nvPr/>
        </p:nvSpPr>
        <p:spPr>
          <a:xfrm>
            <a:off x="800702" y="2194457"/>
            <a:ext cx="6133497" cy="259045"/>
          </a:xfrm>
          <a:prstGeom prst="rect">
            <a:avLst/>
          </a:prstGeom>
          <a:noFill/>
        </p:spPr>
        <p:txBody>
          <a:bodyPr wrap="square">
            <a:spAutoFit/>
          </a:bodyPr>
          <a:lstStyle/>
          <a:p>
            <a:pPr indent="269875" algn="just">
              <a:lnSpc>
                <a:spcPts val="1300"/>
              </a:lnSpc>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Table 1</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Morphometric parameters studied for the leaf in the 7 watersheds</a:t>
            </a:r>
            <a:r>
              <a:rPr lang="en-US"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410E6A5D-D932-4BC4-857B-729C4505E7E8}"/>
              </a:ext>
            </a:extLst>
          </p:cNvPr>
          <p:cNvSpPr txBox="1"/>
          <p:nvPr/>
        </p:nvSpPr>
        <p:spPr>
          <a:xfrm>
            <a:off x="451531" y="620744"/>
            <a:ext cx="4572000" cy="278859"/>
          </a:xfrm>
          <a:prstGeom prst="rect">
            <a:avLst/>
          </a:prstGeom>
          <a:noFill/>
        </p:spPr>
        <p:txBody>
          <a:bodyPr wrap="square">
            <a:spAutoFit/>
          </a:bodyPr>
          <a:lstStyle/>
          <a:p>
            <a:pPr eaLnBrk="0" hangingPunct="0">
              <a:lnSpc>
                <a:spcPts val="1300"/>
              </a:lnSpc>
              <a:spcBef>
                <a:spcPts val="1200"/>
              </a:spcBef>
              <a:spcAft>
                <a:spcPts val="600"/>
              </a:spcAft>
            </a:pP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Analysis of variability</a:t>
            </a:r>
            <a:endParaRPr lang="fr-FR"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A24AAE3-2576-4B42-84A4-948FF631D610}"/>
              </a:ext>
            </a:extLst>
          </p:cNvPr>
          <p:cNvSpPr txBox="1"/>
          <p:nvPr/>
        </p:nvSpPr>
        <p:spPr>
          <a:xfrm>
            <a:off x="451531" y="975532"/>
            <a:ext cx="8585429" cy="954107"/>
          </a:xfrm>
          <a:prstGeom prst="rect">
            <a:avLst/>
          </a:prstGeom>
          <a:noFill/>
        </p:spPr>
        <p:txBody>
          <a:bodyPr wrap="square">
            <a:spAutoFit/>
          </a:bodyPr>
          <a:lstStyle/>
          <a:p>
            <a:pPr algn="just"/>
            <a:r>
              <a:rPr lang="en-US" sz="1400" dirty="0">
                <a:latin typeface="Palatino Linotype" panose="02040502050505030304" pitchFamily="18" charset="0"/>
              </a:rPr>
              <a:t>The study used the morphometric parameters of 6,200 leaves to analyze the variability of Moroccan chestnut ecotypes. The results obtained confirm that the leaves morphological traits are very variable. The highest coefficient of variation was observed for the surface (S ). In contrast, the least variable parameter was the shape ratio LL / LW.</a:t>
            </a:r>
            <a:endParaRPr lang="fr-FR" sz="1400"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498" y="3369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3" name="Tableau 2">
            <a:extLst>
              <a:ext uri="{FF2B5EF4-FFF2-40B4-BE49-F238E27FC236}">
                <a16:creationId xmlns:a16="http://schemas.microsoft.com/office/drawing/2014/main" id="{124C17C2-8BBB-43C1-A518-2B81EFF736E0}"/>
              </a:ext>
            </a:extLst>
          </p:cNvPr>
          <p:cNvGraphicFramePr>
            <a:graphicFrameLocks noGrp="1"/>
          </p:cNvGraphicFramePr>
          <p:nvPr>
            <p:extLst>
              <p:ext uri="{D42A27DB-BD31-4B8C-83A1-F6EECF244321}">
                <p14:modId xmlns:p14="http://schemas.microsoft.com/office/powerpoint/2010/main" val="851184082"/>
              </p:ext>
            </p:extLst>
          </p:nvPr>
        </p:nvGraphicFramePr>
        <p:xfrm>
          <a:off x="513569" y="2553869"/>
          <a:ext cx="7997920" cy="708852"/>
        </p:xfrm>
        <a:graphic>
          <a:graphicData uri="http://schemas.openxmlformats.org/drawingml/2006/table">
            <a:tbl>
              <a:tblPr firstRow="1" firstCol="1" bandRow="1"/>
              <a:tblGrid>
                <a:gridCol w="1028968">
                  <a:extLst>
                    <a:ext uri="{9D8B030D-6E8A-4147-A177-3AD203B41FA5}">
                      <a16:colId xmlns:a16="http://schemas.microsoft.com/office/drawing/2014/main" val="3556397510"/>
                    </a:ext>
                  </a:extLst>
                </a:gridCol>
                <a:gridCol w="870248">
                  <a:extLst>
                    <a:ext uri="{9D8B030D-6E8A-4147-A177-3AD203B41FA5}">
                      <a16:colId xmlns:a16="http://schemas.microsoft.com/office/drawing/2014/main" val="3779620452"/>
                    </a:ext>
                  </a:extLst>
                </a:gridCol>
                <a:gridCol w="870248">
                  <a:extLst>
                    <a:ext uri="{9D8B030D-6E8A-4147-A177-3AD203B41FA5}">
                      <a16:colId xmlns:a16="http://schemas.microsoft.com/office/drawing/2014/main" val="1084118589"/>
                    </a:ext>
                  </a:extLst>
                </a:gridCol>
                <a:gridCol w="870248">
                  <a:extLst>
                    <a:ext uri="{9D8B030D-6E8A-4147-A177-3AD203B41FA5}">
                      <a16:colId xmlns:a16="http://schemas.microsoft.com/office/drawing/2014/main" val="3220544941"/>
                    </a:ext>
                  </a:extLst>
                </a:gridCol>
                <a:gridCol w="870248">
                  <a:extLst>
                    <a:ext uri="{9D8B030D-6E8A-4147-A177-3AD203B41FA5}">
                      <a16:colId xmlns:a16="http://schemas.microsoft.com/office/drawing/2014/main" val="3468424343"/>
                    </a:ext>
                  </a:extLst>
                </a:gridCol>
                <a:gridCol w="870248">
                  <a:extLst>
                    <a:ext uri="{9D8B030D-6E8A-4147-A177-3AD203B41FA5}">
                      <a16:colId xmlns:a16="http://schemas.microsoft.com/office/drawing/2014/main" val="3620615085"/>
                    </a:ext>
                  </a:extLst>
                </a:gridCol>
                <a:gridCol w="877216">
                  <a:extLst>
                    <a:ext uri="{9D8B030D-6E8A-4147-A177-3AD203B41FA5}">
                      <a16:colId xmlns:a16="http://schemas.microsoft.com/office/drawing/2014/main" val="4130627091"/>
                    </a:ext>
                  </a:extLst>
                </a:gridCol>
                <a:gridCol w="870248">
                  <a:extLst>
                    <a:ext uri="{9D8B030D-6E8A-4147-A177-3AD203B41FA5}">
                      <a16:colId xmlns:a16="http://schemas.microsoft.com/office/drawing/2014/main" val="3590332392"/>
                    </a:ext>
                  </a:extLst>
                </a:gridCol>
                <a:gridCol w="870248">
                  <a:extLst>
                    <a:ext uri="{9D8B030D-6E8A-4147-A177-3AD203B41FA5}">
                      <a16:colId xmlns:a16="http://schemas.microsoft.com/office/drawing/2014/main" val="884375433"/>
                    </a:ext>
                  </a:extLst>
                </a:gridCol>
              </a:tblGrid>
              <a:tr h="236284">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Parameters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DBW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LL/LW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LL/DBW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473012"/>
                  </a:ext>
                </a:extLst>
              </a:tr>
              <a:tr h="236284">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31,55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29,72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16,799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29,49</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37,32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32,62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28,91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16.34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8537676"/>
                  </a:ext>
                </a:extLst>
              </a:tr>
              <a:tr h="236284">
                <a:tc>
                  <a:txBody>
                    <a:bodyPr/>
                    <a:lstStyle/>
                    <a:p>
                      <a:pPr algn="ctr">
                        <a:lnSpc>
                          <a:spcPts val="1300"/>
                        </a:lnSpc>
                      </a:pPr>
                      <a:r>
                        <a:rPr lang="en-US" sz="8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 &gt; 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 0,0001****</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475638"/>
                  </a:ext>
                </a:extLst>
              </a:tr>
            </a:tbl>
          </a:graphicData>
        </a:graphic>
      </p:graphicFrame>
      <p:sp>
        <p:nvSpPr>
          <p:cNvPr id="11" name="ZoneTexte 10">
            <a:extLst>
              <a:ext uri="{FF2B5EF4-FFF2-40B4-BE49-F238E27FC236}">
                <a16:creationId xmlns:a16="http://schemas.microsoft.com/office/drawing/2014/main" id="{E62F222A-E502-467F-9C2A-86E2F7FA5A97}"/>
              </a:ext>
            </a:extLst>
          </p:cNvPr>
          <p:cNvSpPr txBox="1"/>
          <p:nvPr/>
        </p:nvSpPr>
        <p:spPr>
          <a:xfrm>
            <a:off x="495300" y="2054297"/>
            <a:ext cx="8272342" cy="528478"/>
          </a:xfrm>
          <a:prstGeom prst="rect">
            <a:avLst/>
          </a:prstGeom>
          <a:noFill/>
        </p:spPr>
        <p:txBody>
          <a:bodyPr wrap="square">
            <a:spAutoFit/>
          </a:bodyPr>
          <a:lstStyle/>
          <a:p>
            <a:pPr algn="l">
              <a:lnSpc>
                <a:spcPts val="1700"/>
              </a:lnSpc>
            </a:pPr>
            <a:r>
              <a:rPr lang="en-US" sz="1100" b="1" dirty="0">
                <a:latin typeface="Palatino Linotype" panose="02040502050505030304" pitchFamily="18" charset="0"/>
              </a:rPr>
              <a:t>Table 2</a:t>
            </a:r>
            <a:r>
              <a:rPr lang="en-US" sz="1100" dirty="0">
                <a:latin typeface="Palatino Linotype" panose="02040502050505030304" pitchFamily="18" charset="0"/>
              </a:rPr>
              <a:t>. Analysis of variance (ANOVA) of the studied morphometric parameters of the leaves in the ecotypes of </a:t>
            </a:r>
            <a:r>
              <a:rPr lang="en-US" sz="1100" i="1" dirty="0">
                <a:latin typeface="Palatino Linotype" panose="02040502050505030304" pitchFamily="18" charset="0"/>
              </a:rPr>
              <a:t>Castanea sativa </a:t>
            </a:r>
            <a:r>
              <a:rPr lang="en-US" sz="1100" dirty="0">
                <a:latin typeface="Palatino Linotype" panose="02040502050505030304" pitchFamily="18" charset="0"/>
              </a:rPr>
              <a:t>Mill.</a:t>
            </a:r>
            <a:endParaRPr lang="fr-FR" sz="1100" dirty="0">
              <a:latin typeface="Palatino Linotype" panose="02040502050505030304" pitchFamily="18" charset="0"/>
            </a:endParaRPr>
          </a:p>
        </p:txBody>
      </p:sp>
      <p:sp>
        <p:nvSpPr>
          <p:cNvPr id="14" name="ZoneTexte 13">
            <a:extLst>
              <a:ext uri="{FF2B5EF4-FFF2-40B4-BE49-F238E27FC236}">
                <a16:creationId xmlns:a16="http://schemas.microsoft.com/office/drawing/2014/main" id="{82961925-9F4A-4700-9027-8BFF6DE6EDC7}"/>
              </a:ext>
            </a:extLst>
          </p:cNvPr>
          <p:cNvSpPr txBox="1"/>
          <p:nvPr/>
        </p:nvSpPr>
        <p:spPr>
          <a:xfrm>
            <a:off x="495300" y="984055"/>
            <a:ext cx="8153400" cy="1028808"/>
          </a:xfrm>
          <a:prstGeom prst="rect">
            <a:avLst/>
          </a:prstGeom>
          <a:noFill/>
        </p:spPr>
        <p:txBody>
          <a:bodyPr wrap="square">
            <a:spAutoFit/>
          </a:bodyPr>
          <a:lstStyle/>
          <a:p>
            <a:pPr indent="269875" algn="just">
              <a:lnSpc>
                <a:spcPct val="150000"/>
              </a:lnSpc>
            </a:pPr>
            <a:r>
              <a:rPr lang="en-US" sz="1400" dirty="0">
                <a:latin typeface="Palatino Linotype" panose="02040502050505030304" pitchFamily="18" charset="0"/>
              </a:rPr>
              <a:t>The analysis of variance (ANOVA) for the studied morphometric parameters at the leaf level showed a very highly significant variation (P&lt;0,0001) for all studied parameters. These results reflect the morphological diversity between the individuals that compose the seven watersheds.</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fr-FR"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5" name="ZoneTexte 14">
            <a:extLst>
              <a:ext uri="{FF2B5EF4-FFF2-40B4-BE49-F238E27FC236}">
                <a16:creationId xmlns:a16="http://schemas.microsoft.com/office/drawing/2014/main" id="{6A38A0B8-53B2-47AA-9B5F-33ECAFEAD280}"/>
              </a:ext>
            </a:extLst>
          </p:cNvPr>
          <p:cNvSpPr txBox="1"/>
          <p:nvPr/>
        </p:nvSpPr>
        <p:spPr>
          <a:xfrm>
            <a:off x="495300" y="699798"/>
            <a:ext cx="4572000" cy="278859"/>
          </a:xfrm>
          <a:prstGeom prst="rect">
            <a:avLst/>
          </a:prstGeom>
          <a:noFill/>
        </p:spPr>
        <p:txBody>
          <a:bodyPr wrap="square">
            <a:spAutoFit/>
          </a:bodyPr>
          <a:lstStyle/>
          <a:p>
            <a:pPr eaLnBrk="0" hangingPunct="0">
              <a:lnSpc>
                <a:spcPts val="1300"/>
              </a:lnSpc>
              <a:spcBef>
                <a:spcPts val="1200"/>
              </a:spcBef>
              <a:spcAft>
                <a:spcPts val="600"/>
              </a:spcAft>
            </a:pP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Analysis of variability</a:t>
            </a:r>
            <a:endParaRPr lang="fr-FR"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2" name="Tableau 1">
            <a:extLst>
              <a:ext uri="{FF2B5EF4-FFF2-40B4-BE49-F238E27FC236}">
                <a16:creationId xmlns:a16="http://schemas.microsoft.com/office/drawing/2014/main" id="{99DC25F4-DDA8-4BCD-849E-50A9AAE38154}"/>
              </a:ext>
            </a:extLst>
          </p:cNvPr>
          <p:cNvGraphicFramePr>
            <a:graphicFrameLocks noGrp="1"/>
          </p:cNvGraphicFramePr>
          <p:nvPr>
            <p:extLst>
              <p:ext uri="{D42A27DB-BD31-4B8C-83A1-F6EECF244321}">
                <p14:modId xmlns:p14="http://schemas.microsoft.com/office/powerpoint/2010/main" val="1561923203"/>
              </p:ext>
            </p:extLst>
          </p:nvPr>
        </p:nvGraphicFramePr>
        <p:xfrm>
          <a:off x="391990" y="4703471"/>
          <a:ext cx="6937275" cy="1630054"/>
        </p:xfrm>
        <a:graphic>
          <a:graphicData uri="http://schemas.openxmlformats.org/drawingml/2006/table">
            <a:tbl>
              <a:tblPr firstRow="1" firstCol="1" bandRow="1"/>
              <a:tblGrid>
                <a:gridCol w="1419019">
                  <a:extLst>
                    <a:ext uri="{9D8B030D-6E8A-4147-A177-3AD203B41FA5}">
                      <a16:colId xmlns:a16="http://schemas.microsoft.com/office/drawing/2014/main" val="4194214496"/>
                    </a:ext>
                  </a:extLst>
                </a:gridCol>
                <a:gridCol w="595827">
                  <a:extLst>
                    <a:ext uri="{9D8B030D-6E8A-4147-A177-3AD203B41FA5}">
                      <a16:colId xmlns:a16="http://schemas.microsoft.com/office/drawing/2014/main" val="2701115991"/>
                    </a:ext>
                  </a:extLst>
                </a:gridCol>
                <a:gridCol w="698141">
                  <a:extLst>
                    <a:ext uri="{9D8B030D-6E8A-4147-A177-3AD203B41FA5}">
                      <a16:colId xmlns:a16="http://schemas.microsoft.com/office/drawing/2014/main" val="841852976"/>
                    </a:ext>
                  </a:extLst>
                </a:gridCol>
                <a:gridCol w="698141">
                  <a:extLst>
                    <a:ext uri="{9D8B030D-6E8A-4147-A177-3AD203B41FA5}">
                      <a16:colId xmlns:a16="http://schemas.microsoft.com/office/drawing/2014/main" val="3923531429"/>
                    </a:ext>
                  </a:extLst>
                </a:gridCol>
                <a:gridCol w="698141">
                  <a:extLst>
                    <a:ext uri="{9D8B030D-6E8A-4147-A177-3AD203B41FA5}">
                      <a16:colId xmlns:a16="http://schemas.microsoft.com/office/drawing/2014/main" val="2269272705"/>
                    </a:ext>
                  </a:extLst>
                </a:gridCol>
                <a:gridCol w="698141">
                  <a:extLst>
                    <a:ext uri="{9D8B030D-6E8A-4147-A177-3AD203B41FA5}">
                      <a16:colId xmlns:a16="http://schemas.microsoft.com/office/drawing/2014/main" val="2823876527"/>
                    </a:ext>
                  </a:extLst>
                </a:gridCol>
                <a:gridCol w="698141">
                  <a:extLst>
                    <a:ext uri="{9D8B030D-6E8A-4147-A177-3AD203B41FA5}">
                      <a16:colId xmlns:a16="http://schemas.microsoft.com/office/drawing/2014/main" val="1551913746"/>
                    </a:ext>
                  </a:extLst>
                </a:gridCol>
                <a:gridCol w="698141">
                  <a:extLst>
                    <a:ext uri="{9D8B030D-6E8A-4147-A177-3AD203B41FA5}">
                      <a16:colId xmlns:a16="http://schemas.microsoft.com/office/drawing/2014/main" val="3457453781"/>
                    </a:ext>
                  </a:extLst>
                </a:gridCol>
                <a:gridCol w="733583">
                  <a:extLst>
                    <a:ext uri="{9D8B030D-6E8A-4147-A177-3AD203B41FA5}">
                      <a16:colId xmlns:a16="http://schemas.microsoft.com/office/drawing/2014/main" val="3121193218"/>
                    </a:ext>
                  </a:extLst>
                </a:gridCol>
              </a:tblGrid>
              <a:tr h="0">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Watersheds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DBW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LL/LW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LL/DBW</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215158"/>
                  </a:ext>
                </a:extLst>
              </a:tr>
              <a:tr h="217949">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Tamrabet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8777147"/>
                  </a:ext>
                </a:extLst>
              </a:tr>
              <a:tr h="207297">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Oued Laou</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05938215"/>
                  </a:ext>
                </a:extLst>
              </a:tr>
              <a:tr h="207297">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Tamernount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18943871"/>
                  </a:ext>
                </a:extLst>
              </a:tr>
              <a:tr h="207297">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Aouchtam</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89197971"/>
                  </a:ext>
                </a:extLst>
              </a:tr>
              <a:tr h="207297">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Azla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26405280"/>
                  </a:ext>
                </a:extLst>
              </a:tr>
              <a:tr h="207297">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Haouz</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52964650"/>
                  </a:ext>
                </a:extLst>
              </a:tr>
              <a:tr h="217949">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Oued Lakhmiss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pPr>
                      <a:r>
                        <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782689"/>
                  </a:ext>
                </a:extLst>
              </a:tr>
            </a:tbl>
          </a:graphicData>
        </a:graphic>
      </p:graphicFrame>
      <p:sp>
        <p:nvSpPr>
          <p:cNvPr id="10" name="ZoneTexte 9">
            <a:extLst>
              <a:ext uri="{FF2B5EF4-FFF2-40B4-BE49-F238E27FC236}">
                <a16:creationId xmlns:a16="http://schemas.microsoft.com/office/drawing/2014/main" id="{6324C28F-43ED-4F9B-A062-03A603E9BBB4}"/>
              </a:ext>
            </a:extLst>
          </p:cNvPr>
          <p:cNvSpPr txBox="1"/>
          <p:nvPr/>
        </p:nvSpPr>
        <p:spPr>
          <a:xfrm>
            <a:off x="391989" y="4161695"/>
            <a:ext cx="8119499" cy="511358"/>
          </a:xfrm>
          <a:prstGeom prst="rect">
            <a:avLst/>
          </a:prstGeom>
          <a:noFill/>
        </p:spPr>
        <p:txBody>
          <a:bodyPr wrap="square">
            <a:spAutoFit/>
          </a:bodyPr>
          <a:lstStyle/>
          <a:p>
            <a:pPr algn="just">
              <a:lnSpc>
                <a:spcPts val="1700"/>
              </a:lnSpc>
            </a:pPr>
            <a:r>
              <a:rPr lang="en-US" sz="1100" b="1" dirty="0">
                <a:latin typeface="Palatino Linotype" panose="02040502050505030304" pitchFamily="18" charset="0"/>
              </a:rPr>
              <a:t>Table 3. </a:t>
            </a:r>
            <a:r>
              <a:rPr lang="en-US" sz="1100" dirty="0">
                <a:latin typeface="Palatino Linotype" panose="02040502050505030304" pitchFamily="18" charset="0"/>
              </a:rPr>
              <a:t>Comparison of the means of the leaves studied morphometric parameters in chestnut ecotypes by Student Newman </a:t>
            </a:r>
            <a:r>
              <a:rPr lang="en-US" sz="1100" dirty="0" err="1">
                <a:latin typeface="Palatino Linotype" panose="02040502050505030304" pitchFamily="18" charset="0"/>
              </a:rPr>
              <a:t>Keuls</a:t>
            </a:r>
            <a:r>
              <a:rPr lang="en-US" sz="1100" dirty="0">
                <a:latin typeface="Palatino Linotype" panose="02040502050505030304" pitchFamily="18" charset="0"/>
              </a:rPr>
              <a:t> test (SNK).</a:t>
            </a:r>
            <a:endParaRPr lang="fr-FR" sz="1100" dirty="0">
              <a:latin typeface="Palatino Linotype" panose="02040502050505030304" pitchFamily="18" charset="0"/>
            </a:endParaRPr>
          </a:p>
        </p:txBody>
      </p:sp>
      <p:sp>
        <p:nvSpPr>
          <p:cNvPr id="12" name="ZoneTexte 11">
            <a:extLst>
              <a:ext uri="{FF2B5EF4-FFF2-40B4-BE49-F238E27FC236}">
                <a16:creationId xmlns:a16="http://schemas.microsoft.com/office/drawing/2014/main" id="{F0C3B88C-A53E-4B0E-AB26-DDCB534C1D1F}"/>
              </a:ext>
            </a:extLst>
          </p:cNvPr>
          <p:cNvSpPr txBox="1"/>
          <p:nvPr/>
        </p:nvSpPr>
        <p:spPr>
          <a:xfrm>
            <a:off x="498231" y="3429000"/>
            <a:ext cx="8135131" cy="738664"/>
          </a:xfrm>
          <a:prstGeom prst="rect">
            <a:avLst/>
          </a:prstGeom>
          <a:noFill/>
        </p:spPr>
        <p:txBody>
          <a:bodyPr wrap="square">
            <a:spAutoFit/>
          </a:bodyPr>
          <a:lstStyle/>
          <a:p>
            <a:pPr algn="just"/>
            <a:r>
              <a:rPr lang="en-US" sz="1400" dirty="0">
                <a:latin typeface="Palatino Linotype" panose="02040502050505030304" pitchFamily="18" charset="0"/>
              </a:rPr>
              <a:t>The comparison of the means of the leaves morphometric parameters by Student Newman and </a:t>
            </a:r>
            <a:r>
              <a:rPr lang="en-US" sz="1400" dirty="0" err="1">
                <a:latin typeface="Palatino Linotype" panose="02040502050505030304" pitchFamily="18" charset="0"/>
              </a:rPr>
              <a:t>Keuls</a:t>
            </a:r>
            <a:r>
              <a:rPr lang="en-US" sz="1400" dirty="0">
                <a:latin typeface="Palatino Linotype" panose="02040502050505030304" pitchFamily="18" charset="0"/>
              </a:rPr>
              <a:t> (SNK) test at the 5% threshold (Table 3), revealed 5 modes of grouping between the 7 watersheds. </a:t>
            </a:r>
            <a:endParaRPr lang="fr-FR" sz="1400" dirty="0">
              <a:latin typeface="Palatino Linotype" panose="02040502050505030304" pitchFamily="18" charset="0"/>
            </a:endParaRPr>
          </a:p>
        </p:txBody>
      </p:sp>
    </p:spTree>
    <p:extLst>
      <p:ext uri="{BB962C8B-B14F-4D97-AF65-F5344CB8AC3E}">
        <p14:creationId xmlns:p14="http://schemas.microsoft.com/office/powerpoint/2010/main" val="25182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498" y="33691"/>
            <a:ext cx="8153400" cy="461665"/>
          </a:xfrm>
          <a:prstGeom prst="rect">
            <a:avLst/>
          </a:prstGeom>
          <a:noFill/>
        </p:spPr>
        <p:txBody>
          <a:bodyPr wrap="square" rtlCol="0">
            <a:spAutoFit/>
          </a:bodyPr>
          <a:lstStyle/>
          <a:p>
            <a:r>
              <a:rPr lang="fr-FR" sz="2400" b="1" dirty="0" err="1">
                <a:latin typeface="Palatino Linotype" panose="02040502050505030304" pitchFamily="18" charset="0"/>
              </a:rPr>
              <a:t>Results</a:t>
            </a:r>
            <a:r>
              <a:rPr lang="fr-FR" sz="2400" b="1" dirty="0">
                <a:latin typeface="Palatino Linotype" panose="02040502050505030304" pitchFamily="18" charset="0"/>
              </a:rPr>
              <a:t> </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5" name="ZoneTexte 14">
            <a:extLst>
              <a:ext uri="{FF2B5EF4-FFF2-40B4-BE49-F238E27FC236}">
                <a16:creationId xmlns:a16="http://schemas.microsoft.com/office/drawing/2014/main" id="{6A38A0B8-53B2-47AA-9B5F-33ECAFEAD280}"/>
              </a:ext>
            </a:extLst>
          </p:cNvPr>
          <p:cNvSpPr txBox="1"/>
          <p:nvPr/>
        </p:nvSpPr>
        <p:spPr>
          <a:xfrm>
            <a:off x="635976" y="544168"/>
            <a:ext cx="4572000" cy="278859"/>
          </a:xfrm>
          <a:prstGeom prst="rect">
            <a:avLst/>
          </a:prstGeom>
          <a:noFill/>
        </p:spPr>
        <p:txBody>
          <a:bodyPr wrap="square">
            <a:spAutoFit/>
          </a:bodyPr>
          <a:lstStyle/>
          <a:p>
            <a:pPr eaLnBrk="0" hangingPunct="0">
              <a:lnSpc>
                <a:spcPts val="1300"/>
              </a:lnSpc>
              <a:spcBef>
                <a:spcPts val="1200"/>
              </a:spcBef>
              <a:spcAft>
                <a:spcPts val="600"/>
              </a:spcAft>
            </a:pPr>
            <a:r>
              <a:rPr lang="en-US" i="1" dirty="0">
                <a:solidFill>
                  <a:srgbClr val="000000"/>
                </a:solidFill>
                <a:latin typeface="Palatino Linotype" panose="02040502050505030304" pitchFamily="18" charset="0"/>
                <a:cs typeface="Times New Roman" panose="02020603050405020304" pitchFamily="18" charset="0"/>
              </a:rPr>
              <a:t>Correlation analysis</a:t>
            </a:r>
            <a:endParaRPr lang="fr-FR" i="1" dirty="0">
              <a:solidFill>
                <a:srgbClr val="000000"/>
              </a:solidFill>
              <a:latin typeface="Palatino Linotype" panose="0204050205050503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C56DC5F5-D68D-4488-95D7-35495D3FD572}"/>
              </a:ext>
            </a:extLst>
          </p:cNvPr>
          <p:cNvSpPr txBox="1"/>
          <p:nvPr/>
        </p:nvSpPr>
        <p:spPr>
          <a:xfrm>
            <a:off x="312420" y="889088"/>
            <a:ext cx="8153399" cy="523220"/>
          </a:xfrm>
          <a:prstGeom prst="rect">
            <a:avLst/>
          </a:prstGeom>
          <a:noFill/>
        </p:spPr>
        <p:txBody>
          <a:bodyPr wrap="square">
            <a:spAutoFit/>
          </a:bodyPr>
          <a:lstStyle/>
          <a:p>
            <a:r>
              <a:rPr lang="en-US" sz="1400" dirty="0">
                <a:latin typeface="Palatino Linotype" panose="02040502050505030304" pitchFamily="18" charset="0"/>
              </a:rPr>
              <a:t>The analysis of the correlations between the studied parameters showed that there are links between them, which explains the very strong correlations.</a:t>
            </a:r>
            <a:endParaRPr lang="fr-FR" sz="1400" dirty="0">
              <a:latin typeface="Palatino Linotype" panose="02040502050505030304" pitchFamily="18" charset="0"/>
            </a:endParaRPr>
          </a:p>
        </p:txBody>
      </p:sp>
      <p:sp>
        <p:nvSpPr>
          <p:cNvPr id="17" name="ZoneTexte 16">
            <a:extLst>
              <a:ext uri="{FF2B5EF4-FFF2-40B4-BE49-F238E27FC236}">
                <a16:creationId xmlns:a16="http://schemas.microsoft.com/office/drawing/2014/main" id="{21CE2C06-C48C-4377-A457-2E5A45E03F30}"/>
              </a:ext>
            </a:extLst>
          </p:cNvPr>
          <p:cNvSpPr txBox="1"/>
          <p:nvPr/>
        </p:nvSpPr>
        <p:spPr>
          <a:xfrm>
            <a:off x="635976" y="1632112"/>
            <a:ext cx="6435969" cy="278859"/>
          </a:xfrm>
          <a:prstGeom prst="rect">
            <a:avLst/>
          </a:prstGeom>
          <a:noFill/>
        </p:spPr>
        <p:txBody>
          <a:bodyPr wrap="square">
            <a:spAutoFit/>
          </a:bodyPr>
          <a:lstStyle/>
          <a:p>
            <a:pPr eaLnBrk="0" hangingPunct="0">
              <a:lnSpc>
                <a:spcPts val="1300"/>
              </a:lnSpc>
              <a:spcBef>
                <a:spcPts val="1200"/>
              </a:spcBef>
              <a:spcAft>
                <a:spcPts val="600"/>
              </a:spcAft>
            </a:pPr>
            <a:r>
              <a:rPr lang="en-US" i="1" dirty="0">
                <a:solidFill>
                  <a:srgbClr val="000000"/>
                </a:solidFill>
                <a:latin typeface="Palatino Linotype" panose="02040502050505030304" pitchFamily="18" charset="0"/>
                <a:cs typeface="Times New Roman" panose="02020603050405020304" pitchFamily="18" charset="0"/>
              </a:rPr>
              <a:t>Agglomerative hierarchical clustering analysis (AHC)</a:t>
            </a:r>
            <a:endParaRPr lang="fr-FR" i="1" dirty="0">
              <a:solidFill>
                <a:srgbClr val="000000"/>
              </a:solidFill>
              <a:latin typeface="Palatino Linotype" panose="02040502050505030304" pitchFamily="18" charset="0"/>
              <a:cs typeface="Times New Roman" panose="02020603050405020304" pitchFamily="18" charset="0"/>
            </a:endParaRPr>
          </a:p>
        </p:txBody>
      </p:sp>
      <p:graphicFrame>
        <p:nvGraphicFramePr>
          <p:cNvPr id="18" name="Graphique 17">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1301856026"/>
              </p:ext>
            </p:extLst>
          </p:nvPr>
        </p:nvGraphicFramePr>
        <p:xfrm>
          <a:off x="312420" y="1885186"/>
          <a:ext cx="5598391" cy="4576333"/>
        </p:xfrm>
        <a:graphic>
          <a:graphicData uri="http://schemas.openxmlformats.org/drawingml/2006/chart">
            <c:chart xmlns:c="http://schemas.openxmlformats.org/drawingml/2006/chart" xmlns:r="http://schemas.openxmlformats.org/officeDocument/2006/relationships" r:id="rId3"/>
          </a:graphicData>
        </a:graphic>
      </p:graphicFrame>
      <p:sp>
        <p:nvSpPr>
          <p:cNvPr id="20" name="ZoneTexte 19">
            <a:extLst>
              <a:ext uri="{FF2B5EF4-FFF2-40B4-BE49-F238E27FC236}">
                <a16:creationId xmlns:a16="http://schemas.microsoft.com/office/drawing/2014/main" id="{AFE71E02-1CE6-4786-A17E-694CFBCA0992}"/>
              </a:ext>
            </a:extLst>
          </p:cNvPr>
          <p:cNvSpPr txBox="1"/>
          <p:nvPr/>
        </p:nvSpPr>
        <p:spPr>
          <a:xfrm>
            <a:off x="0" y="6384306"/>
            <a:ext cx="6435969" cy="292388"/>
          </a:xfrm>
          <a:prstGeom prst="rect">
            <a:avLst/>
          </a:prstGeom>
          <a:noFill/>
        </p:spPr>
        <p:txBody>
          <a:bodyPr wrap="square">
            <a:spAutoFit/>
          </a:bodyPr>
          <a:lstStyle/>
          <a:p>
            <a:pPr algn="ctr">
              <a:lnSpc>
                <a:spcPts val="1700"/>
              </a:lnSpc>
            </a:pPr>
            <a:r>
              <a:rPr lang="en-US" sz="1100" b="1" i="1" dirty="0">
                <a:solidFill>
                  <a:srgbClr val="000000"/>
                </a:solidFill>
                <a:effectLst/>
                <a:latin typeface="Palatino Linotype" panose="02040502050505030304" pitchFamily="18" charset="0"/>
                <a:ea typeface="Times New Roman" panose="02020603050405020304" pitchFamily="18" charset="0"/>
              </a:rPr>
              <a:t>Figure </a:t>
            </a:r>
            <a:r>
              <a:rPr lang="en-US" sz="1100" b="1" i="1" dirty="0">
                <a:solidFill>
                  <a:srgbClr val="000000"/>
                </a:solidFill>
                <a:latin typeface="Palatino Linotype" panose="02040502050505030304" pitchFamily="18" charset="0"/>
                <a:ea typeface="Times New Roman" panose="02020603050405020304" pitchFamily="18" charset="0"/>
              </a:rPr>
              <a:t>1</a:t>
            </a:r>
            <a:r>
              <a:rPr lang="en-US" sz="1100" b="1" i="1" dirty="0">
                <a:solidFill>
                  <a:srgbClr val="000000"/>
                </a:solidFill>
                <a:effectLst/>
                <a:latin typeface="Palatino Linotype" panose="02040502050505030304" pitchFamily="18" charset="0"/>
                <a:ea typeface="Times New Roman" panose="02020603050405020304" pitchFamily="18" charset="0"/>
              </a:rPr>
              <a:t>. </a:t>
            </a:r>
            <a:r>
              <a:rPr lang="en-US" sz="1100" i="1" dirty="0">
                <a:solidFill>
                  <a:srgbClr val="000000"/>
                </a:solidFill>
                <a:effectLst/>
                <a:latin typeface="Palatino Linotype" panose="02040502050505030304" pitchFamily="18" charset="0"/>
                <a:ea typeface="Times New Roman" panose="02020603050405020304" pitchFamily="18" charset="0"/>
              </a:rPr>
              <a:t>Grouping dendrogram of studied ecotypes based on leaf parameters.</a:t>
            </a:r>
            <a:endParaRPr lang="fr-FR" sz="1100" dirty="0">
              <a:solidFill>
                <a:srgbClr val="000000"/>
              </a:solidFill>
              <a:effectLst/>
              <a:latin typeface="Times New Roman" panose="02020603050405020304" pitchFamily="18" charset="0"/>
              <a:ea typeface="Times New Roman" panose="02020603050405020304" pitchFamily="18" charset="0"/>
            </a:endParaRPr>
          </a:p>
        </p:txBody>
      </p:sp>
      <p:sp>
        <p:nvSpPr>
          <p:cNvPr id="24" name="ZoneTexte 23">
            <a:extLst>
              <a:ext uri="{FF2B5EF4-FFF2-40B4-BE49-F238E27FC236}">
                <a16:creationId xmlns:a16="http://schemas.microsoft.com/office/drawing/2014/main" id="{F2DF3B64-76AF-44A9-BF49-01C9BD173A0F}"/>
              </a:ext>
            </a:extLst>
          </p:cNvPr>
          <p:cNvSpPr txBox="1"/>
          <p:nvPr/>
        </p:nvSpPr>
        <p:spPr>
          <a:xfrm>
            <a:off x="5993387" y="2427218"/>
            <a:ext cx="2812988" cy="1829668"/>
          </a:xfrm>
          <a:prstGeom prst="rect">
            <a:avLst/>
          </a:prstGeom>
          <a:noFill/>
        </p:spPr>
        <p:txBody>
          <a:bodyPr wrap="square">
            <a:spAutoFit/>
          </a:bodyPr>
          <a:lstStyle/>
          <a:p>
            <a:pPr algn="just">
              <a:lnSpc>
                <a:spcPts val="1700"/>
              </a:lnSpc>
            </a:pPr>
            <a:r>
              <a:rPr lang="en-US" sz="1400" dirty="0">
                <a:latin typeface="Palatino Linotype" panose="02040502050505030304" pitchFamily="18" charset="0"/>
              </a:rPr>
              <a:t>The topology of the dendrogram clearly shows the existence of three large groups relating to the parameters studied at the leaf level. The most similar watersheds are </a:t>
            </a:r>
            <a:r>
              <a:rPr lang="en-US" sz="1400" dirty="0" err="1">
                <a:latin typeface="Palatino Linotype" panose="02040502050505030304" pitchFamily="18" charset="0"/>
              </a:rPr>
              <a:t>Tamernout</a:t>
            </a:r>
            <a:r>
              <a:rPr lang="en-US" sz="1400" dirty="0">
                <a:latin typeface="Palatino Linotype" panose="02040502050505030304" pitchFamily="18" charset="0"/>
              </a:rPr>
              <a:t> and </a:t>
            </a:r>
            <a:r>
              <a:rPr lang="en-US" sz="1400" dirty="0" err="1">
                <a:latin typeface="Palatino Linotype" panose="02040502050505030304" pitchFamily="18" charset="0"/>
              </a:rPr>
              <a:t>Smir</a:t>
            </a:r>
            <a:r>
              <a:rPr lang="en-US" sz="1400" dirty="0">
                <a:latin typeface="Palatino Linotype" panose="02040502050505030304" pitchFamily="18" charset="0"/>
              </a:rPr>
              <a:t> on one side and Oued </a:t>
            </a:r>
            <a:r>
              <a:rPr lang="en-US" sz="1400" dirty="0" err="1">
                <a:latin typeface="Palatino Linotype" panose="02040502050505030304" pitchFamily="18" charset="0"/>
              </a:rPr>
              <a:t>Laou</a:t>
            </a:r>
            <a:r>
              <a:rPr lang="en-US" sz="1400" dirty="0">
                <a:latin typeface="Palatino Linotype" panose="02040502050505030304" pitchFamily="18" charset="0"/>
              </a:rPr>
              <a:t> and </a:t>
            </a:r>
            <a:r>
              <a:rPr lang="en-US" sz="1400" dirty="0" err="1">
                <a:latin typeface="Palatino Linotype" panose="02040502050505030304" pitchFamily="18" charset="0"/>
              </a:rPr>
              <a:t>Aouchtem</a:t>
            </a:r>
            <a:r>
              <a:rPr lang="en-US" sz="1400" dirty="0">
                <a:latin typeface="Palatino Linotype" panose="02040502050505030304" pitchFamily="18" charset="0"/>
              </a:rPr>
              <a:t> on the other one.</a:t>
            </a:r>
            <a:endParaRPr lang="fr-FR" sz="1400" dirty="0">
              <a:latin typeface="Palatino Linotype" panose="02040502050505030304" pitchFamily="18" charset="0"/>
            </a:endParaRPr>
          </a:p>
        </p:txBody>
      </p:sp>
    </p:spTree>
    <p:extLst>
      <p:ext uri="{BB962C8B-B14F-4D97-AF65-F5344CB8AC3E}">
        <p14:creationId xmlns:p14="http://schemas.microsoft.com/office/powerpoint/2010/main" val="71159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8D9A0C7F-0FC4-45C1-B52D-03C8F3600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ZoneTexte 6">
            <a:extLst>
              <a:ext uri="{FF2B5EF4-FFF2-40B4-BE49-F238E27FC236}">
                <a16:creationId xmlns:a16="http://schemas.microsoft.com/office/drawing/2014/main" id="{55071FAC-0866-4B97-B842-F5187AB3416F}"/>
              </a:ext>
            </a:extLst>
          </p:cNvPr>
          <p:cNvSpPr txBox="1"/>
          <p:nvPr/>
        </p:nvSpPr>
        <p:spPr>
          <a:xfrm>
            <a:off x="609600" y="1071265"/>
            <a:ext cx="8153400" cy="3891706"/>
          </a:xfrm>
          <a:prstGeom prst="rect">
            <a:avLst/>
          </a:prstGeom>
          <a:noFill/>
        </p:spPr>
        <p:txBody>
          <a:bodyPr wrap="square">
            <a:spAutoFit/>
          </a:bodyPr>
          <a:lstStyle/>
          <a:p>
            <a:pPr algn="just">
              <a:lnSpc>
                <a:spcPct val="200000"/>
              </a:lnSpc>
              <a:spcAft>
                <a:spcPts val="800"/>
              </a:spcAft>
            </a:pPr>
            <a:r>
              <a:rPr lang="en-US" sz="1800" dirty="0">
                <a:solidFill>
                  <a:srgbClr val="000000"/>
                </a:solidFill>
                <a:effectLst/>
                <a:latin typeface="Palatino Linotype" panose="02040502050505030304" pitchFamily="18" charset="0"/>
                <a:ea typeface="Times New Roman" panose="02020603050405020304" pitchFamily="18" charset="0"/>
              </a:rPr>
              <a:t>This study is a first contribution to the knowledge of the Moroccan chestnut ecotypes. The results obtained show a high degree of variability among and within ecotypes. Thus, the wide range of variability in the morphometric parameters of the leaves confirms that the region is an important center of genetic diversity. The assessment of this diversity is crucial for the implementation of strategies for the conservation and enhancement of this heritage.</a:t>
            </a:r>
            <a:endParaRPr lang="fr-FR"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514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DF47889-D442-4194-BBC5-A36E47FCCB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59656"/>
            <a:ext cx="9144000" cy="5359790"/>
          </a:xfrm>
          <a:prstGeom prst="rect">
            <a:avLst/>
          </a:prstGeom>
          <a:noFill/>
          <a:ln>
            <a:noFill/>
          </a:ln>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pSp>
        <p:nvGrpSpPr>
          <p:cNvPr id="7" name="Groupe 6">
            <a:extLst>
              <a:ext uri="{FF2B5EF4-FFF2-40B4-BE49-F238E27FC236}">
                <a16:creationId xmlns:a16="http://schemas.microsoft.com/office/drawing/2014/main" id="{06F8844F-7B4C-44F6-81B1-757DF7872012}"/>
              </a:ext>
            </a:extLst>
          </p:cNvPr>
          <p:cNvGrpSpPr/>
          <p:nvPr/>
        </p:nvGrpSpPr>
        <p:grpSpPr>
          <a:xfrm>
            <a:off x="1299845" y="2647950"/>
            <a:ext cx="6248400" cy="1543050"/>
            <a:chOff x="0" y="0"/>
            <a:chExt cx="6248400" cy="1543050"/>
          </a:xfrm>
        </p:grpSpPr>
        <p:sp>
          <p:nvSpPr>
            <p:cNvPr id="9" name="Zone de texte 36">
              <a:extLst>
                <a:ext uri="{FF2B5EF4-FFF2-40B4-BE49-F238E27FC236}">
                  <a16:creationId xmlns:a16="http://schemas.microsoft.com/office/drawing/2014/main" id="{C3346B3F-2D80-4AEA-B39C-D7B117FB35C9}"/>
                </a:ext>
              </a:extLst>
            </p:cNvPr>
            <p:cNvSpPr txBox="1"/>
            <p:nvPr/>
          </p:nvSpPr>
          <p:spPr>
            <a:xfrm>
              <a:off x="0" y="228600"/>
              <a:ext cx="6248400" cy="1162050"/>
            </a:xfrm>
            <a:prstGeom prst="rect">
              <a:avLst/>
            </a:prstGeom>
            <a:solidFill>
              <a:sysClr val="window" lastClr="FFFFFF">
                <a:alpha val="62000"/>
              </a:sys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800"/>
                </a:spcAft>
                <a:tabLst>
                  <a:tab pos="1729740" algn="l"/>
                </a:tabLst>
              </a:pPr>
              <a:r>
                <a:rPr lang="fr-FR" sz="2400" b="1" dirty="0">
                  <a:latin typeface="Times New Roman" panose="02020603050405020304" pitchFamily="18" charset="0"/>
                  <a:ea typeface="Calibri" panose="020F0502020204030204" pitchFamily="34" charset="0"/>
                  <a:cs typeface="Arial" panose="020B0604020202020204" pitchFamily="34" charset="0"/>
                </a:rPr>
                <a:t>Thank You</a:t>
              </a:r>
              <a:endParaRPr lang="fr-FR" sz="1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200000"/>
                </a:lnSpc>
                <a:spcAft>
                  <a:spcPts val="800"/>
                </a:spcAft>
              </a:pPr>
              <a:r>
                <a:rPr lang="fr-FR"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7ECE31BB-F960-40C2-A7EF-353E7DBCEEB5}"/>
                </a:ext>
              </a:extLst>
            </p:cNvPr>
            <p:cNvSpPr/>
            <p:nvPr/>
          </p:nvSpPr>
          <p:spPr>
            <a:xfrm>
              <a:off x="342900" y="0"/>
              <a:ext cx="5524500" cy="1543050"/>
            </a:xfrm>
            <a:prstGeom prst="rect">
              <a:avLst/>
            </a:prstGeom>
            <a:noFill/>
            <a:ln w="22225" cap="flat" cmpd="dbl"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563</TotalTime>
  <Words>1156</Words>
  <Application>Microsoft Office PowerPoint</Application>
  <PresentationFormat>Affichage à l'écran (4:3)</PresentationFormat>
  <Paragraphs>352</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Palatino Linotype</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hp</cp:lastModifiedBy>
  <cp:revision>66</cp:revision>
  <dcterms:created xsi:type="dcterms:W3CDTF">2017-05-27T02:37:01Z</dcterms:created>
  <dcterms:modified xsi:type="dcterms:W3CDTF">2021-02-28T21:55:30Z</dcterms:modified>
</cp:coreProperties>
</file>