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4" r:id="rId3"/>
    <p:sldId id="265" r:id="rId4"/>
    <p:sldId id="268" r:id="rId5"/>
    <p:sldId id="269" r:id="rId6"/>
    <p:sldId id="267" r:id="rId7"/>
    <p:sldId id="270" r:id="rId8"/>
    <p:sldId id="271" r:id="rId9"/>
    <p:sldId id="272" r:id="rId10"/>
    <p:sldId id="273" r:id="rId11"/>
    <p:sldId id="261"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12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3/1/2021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‹nº›</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520" y="3001831"/>
            <a:ext cx="8562062" cy="3908762"/>
          </a:xfrm>
          <a:prstGeom prst="rect">
            <a:avLst/>
          </a:prstGeom>
          <a:noFill/>
        </p:spPr>
        <p:txBody>
          <a:bodyPr wrap="square" rtlCol="0">
            <a:spAutoFit/>
          </a:bodyPr>
          <a:lstStyle/>
          <a:p>
            <a:pPr algn="ctr"/>
            <a:r>
              <a:rPr lang="en-US" sz="2400" b="1" dirty="0">
                <a:latin typeface="Palatino Linotype" panose="02040502050505030304" pitchFamily="18" charset="0"/>
              </a:rPr>
              <a:t>Title of the Presentation</a:t>
            </a:r>
          </a:p>
          <a:p>
            <a:pPr algn="ctr"/>
            <a:endParaRPr lang="fr-FR" dirty="0">
              <a:latin typeface="Palatino Linotype" panose="02040502050505030304" pitchFamily="18" charset="0"/>
            </a:endParaRPr>
          </a:p>
          <a:p>
            <a:pPr algn="ctr"/>
            <a:r>
              <a:rPr lang="en-US" b="1" dirty="0"/>
              <a:t>THE ENVIRONMENTAL CONTEXT AS A DRIVER FOR DIVERSITY EFFECTS ON LITTER DECOMPOSITION</a:t>
            </a:r>
            <a:endParaRPr lang="it-IT" b="1" dirty="0" smtClean="0">
              <a:latin typeface="Palatino Linotype" panose="02040502050505030304" pitchFamily="18" charset="0"/>
            </a:endParaRPr>
          </a:p>
          <a:p>
            <a:pPr algn="ctr"/>
            <a:r>
              <a:rPr lang="it-IT" b="1" dirty="0" smtClean="0">
                <a:latin typeface="Palatino Linotype" panose="02040502050505030304" pitchFamily="18" charset="0"/>
              </a:rPr>
              <a:t>André </a:t>
            </a:r>
            <a:r>
              <a:rPr lang="it-IT" b="1" dirty="0" smtClean="0">
                <a:latin typeface="Palatino Linotype" panose="02040502050505030304" pitchFamily="18" charset="0"/>
              </a:rPr>
              <a:t>Belo </a:t>
            </a:r>
            <a:r>
              <a:rPr lang="it-IT" b="1" baseline="30000" dirty="0" smtClean="0">
                <a:latin typeface="Palatino Linotype" panose="02040502050505030304" pitchFamily="18" charset="0"/>
              </a:rPr>
              <a:t>1*</a:t>
            </a:r>
            <a:r>
              <a:rPr lang="it-IT" b="1" dirty="0" smtClean="0">
                <a:latin typeface="Palatino Linotype" panose="02040502050505030304" pitchFamily="18" charset="0"/>
              </a:rPr>
              <a:t>, Mery Alencar </a:t>
            </a:r>
            <a:r>
              <a:rPr lang="it-IT" b="1" baseline="30000" dirty="0">
                <a:latin typeface="Palatino Linotype" panose="02040502050505030304" pitchFamily="18" charset="0"/>
              </a:rPr>
              <a:t>2</a:t>
            </a:r>
            <a:r>
              <a:rPr lang="it-IT" b="1" dirty="0">
                <a:latin typeface="Palatino Linotype" panose="02040502050505030304" pitchFamily="18" charset="0"/>
              </a:rPr>
              <a:t>, </a:t>
            </a:r>
            <a:r>
              <a:rPr lang="it-IT" b="1" dirty="0" smtClean="0">
                <a:latin typeface="Palatino Linotype" panose="02040502050505030304" pitchFamily="18" charset="0"/>
              </a:rPr>
              <a:t>Adriano Caliman</a:t>
            </a:r>
            <a:r>
              <a:rPr lang="it-IT" b="1" baseline="30000" dirty="0" smtClean="0">
                <a:latin typeface="Palatino Linotype" panose="02040502050505030304" pitchFamily="18" charset="0"/>
              </a:rPr>
              <a:t>3</a:t>
            </a:r>
            <a:r>
              <a:rPr lang="it-IT" b="1" dirty="0" smtClean="0">
                <a:latin typeface="Palatino Linotype" panose="02040502050505030304" pitchFamily="18" charset="0"/>
              </a:rPr>
              <a:t>, and </a:t>
            </a:r>
            <a:r>
              <a:rPr lang="it-IT" b="1" dirty="0">
                <a:latin typeface="Palatino Linotype" panose="02040502050505030304" pitchFamily="18" charset="0"/>
              </a:rPr>
              <a:t>Adriano </a:t>
            </a:r>
            <a:r>
              <a:rPr lang="it-IT" b="1" dirty="0" smtClean="0">
                <a:latin typeface="Palatino Linotype" panose="02040502050505030304" pitchFamily="18" charset="0"/>
              </a:rPr>
              <a:t>Mota</a:t>
            </a:r>
            <a:r>
              <a:rPr lang="it-IT" b="1" baseline="30000" dirty="0" smtClean="0">
                <a:latin typeface="Palatino Linotype" panose="02040502050505030304" pitchFamily="18" charset="0"/>
              </a:rPr>
              <a:t>4</a:t>
            </a:r>
            <a:endParaRPr lang="it-IT" b="1" baseline="30000" dirty="0">
              <a:latin typeface="Palatino Linotype" panose="02040502050505030304" pitchFamily="18" charset="0"/>
            </a:endParaRPr>
          </a:p>
          <a:p>
            <a:endParaRPr lang="fr-FR" dirty="0">
              <a:latin typeface="Palatino Linotype" panose="02040502050505030304" pitchFamily="18" charset="0"/>
            </a:endParaRPr>
          </a:p>
          <a:p>
            <a:r>
              <a:rPr lang="en-US" baseline="30000" dirty="0" smtClean="0">
                <a:latin typeface="Palatino Linotype" panose="02040502050505030304" pitchFamily="18" charset="0"/>
              </a:rPr>
              <a:t>1*</a:t>
            </a:r>
            <a:r>
              <a:rPr lang="pt-BR" dirty="0" smtClean="0"/>
              <a:t>Universidade </a:t>
            </a:r>
            <a:r>
              <a:rPr lang="pt-BR" dirty="0"/>
              <a:t>Federal do Rio Grande do Norte, Natal. andreyurispb@gmail.com</a:t>
            </a:r>
          </a:p>
          <a:p>
            <a:r>
              <a:rPr lang="pt-BR" baseline="30000" dirty="0" smtClean="0"/>
              <a:t>2</a:t>
            </a:r>
            <a:r>
              <a:rPr lang="pt-BR" dirty="0" smtClean="0"/>
              <a:t>Universidade </a:t>
            </a:r>
            <a:r>
              <a:rPr lang="pt-BR" dirty="0"/>
              <a:t>Federal do Rio Grande do Norte, Natal. alencarmery@gmail.com</a:t>
            </a:r>
          </a:p>
          <a:p>
            <a:r>
              <a:rPr lang="pt-BR" baseline="30000" dirty="0" smtClean="0"/>
              <a:t>3</a:t>
            </a:r>
            <a:r>
              <a:rPr lang="pt-BR" dirty="0" smtClean="0"/>
              <a:t>Universidade </a:t>
            </a:r>
            <a:r>
              <a:rPr lang="pt-BR" dirty="0"/>
              <a:t>Federal do Rio Grande do Norte, Natal. </a:t>
            </a:r>
            <a:r>
              <a:rPr lang="pt-BR" dirty="0" smtClean="0"/>
              <a:t>caliman21@gmail.com</a:t>
            </a:r>
            <a:endParaRPr lang="pt-BR" dirty="0"/>
          </a:p>
          <a:p>
            <a:r>
              <a:rPr lang="pt-BR" baseline="30000" dirty="0" smtClean="0"/>
              <a:t>4</a:t>
            </a:r>
            <a:r>
              <a:rPr lang="pt-BR" dirty="0" smtClean="0"/>
              <a:t>Universidade </a:t>
            </a:r>
            <a:r>
              <a:rPr lang="pt-BR" dirty="0"/>
              <a:t>Federal do Rio Grande do Norte, Natal. adrianosoaresmota@gmail.com</a:t>
            </a:r>
          </a:p>
          <a:p>
            <a:endParaRPr lang="en-US" baseline="30000" dirty="0" smtClean="0">
              <a:latin typeface="Palatino Linotype" panose="02040502050505030304" pitchFamily="18" charset="0"/>
            </a:endParaRPr>
          </a:p>
          <a:p>
            <a:r>
              <a:rPr lang="en-US" dirty="0" smtClean="0">
                <a:latin typeface="Palatino Linotype" panose="02040502050505030304" pitchFamily="18" charset="0"/>
              </a:rPr>
              <a:t> </a:t>
            </a:r>
            <a:endParaRPr lang="en-US" dirty="0">
              <a:latin typeface="Palatino Linotype" panose="02040502050505030304" pitchFamily="18" charset="0"/>
            </a:endParaRPr>
          </a:p>
          <a:p>
            <a:endParaRPr lang="fr-FR" dirty="0">
              <a:latin typeface="Palatino Linotype" panose="02040502050505030304" pitchFamily="18" charset="0"/>
            </a:endParaRPr>
          </a:p>
          <a:p>
            <a:r>
              <a:rPr lang="fr-CH" sz="1400" b="1" dirty="0" smtClean="0"/>
              <a:t>                                                                                *</a:t>
            </a:r>
            <a:r>
              <a:rPr lang="fr-CH" sz="1400" dirty="0"/>
              <a:t>Correspondence: andreyurispb@gmail.com; Tel.: +55-084-98833-7954</a:t>
            </a:r>
            <a:endParaRPr lang="pt-BR" sz="1400" dirty="0"/>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3" name="Picture 2">
            <a:extLst>
              <a:ext uri="{FF2B5EF4-FFF2-40B4-BE49-F238E27FC236}">
                <a16:creationId xmlns="" xmlns:a16="http://schemas.microsoft.com/office/drawing/2014/main" id="{09E423CA-A2C7-4400-A8F8-E1E5DD859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61943"/>
            <a:ext cx="9143995" cy="3717034"/>
          </a:xfrm>
          <a:prstGeom prst="rect">
            <a:avLst/>
          </a:prstGeom>
        </p:spPr>
      </p:pic>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566" y="5317299"/>
            <a:ext cx="1427967" cy="1427967"/>
          </a:xfrm>
          <a:prstGeom prst="rect">
            <a:avLst/>
          </a:prstGeom>
        </p:spPr>
      </p:pic>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10</a:t>
            </a:fld>
            <a:endParaRPr lang="fr-FR">
              <a:latin typeface="Palatino Linotype" panose="02040502050505030304" pitchFamily="18" charset="0"/>
            </a:endParaRPr>
          </a:p>
        </p:txBody>
      </p:sp>
      <p:pic>
        <p:nvPicPr>
          <p:cNvPr id="7" name="Picture 6">
            <a:extLst>
              <a:ext uri="{FF2B5EF4-FFF2-40B4-BE49-F238E27FC236}">
                <a16:creationId xmlns=""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3" name="TextBox 3"/>
          <p:cNvSpPr txBox="1"/>
          <p:nvPr/>
        </p:nvSpPr>
        <p:spPr>
          <a:xfrm>
            <a:off x="609600" y="412037"/>
            <a:ext cx="7924800" cy="2939266"/>
          </a:xfrm>
          <a:prstGeom prst="rect">
            <a:avLst/>
          </a:prstGeom>
          <a:noFill/>
        </p:spPr>
        <p:txBody>
          <a:bodyPr wrap="square" rtlCol="0">
            <a:spAutoFit/>
          </a:bodyPr>
          <a:lstStyle/>
          <a:p>
            <a:pPr algn="ctr"/>
            <a:r>
              <a:rPr lang="pt-BR" sz="2500" b="1" dirty="0" err="1">
                <a:latin typeface="Palatino Linotype" panose="02040502050505030304" pitchFamily="18" charset="0"/>
              </a:rPr>
              <a:t>Materials</a:t>
            </a:r>
            <a:r>
              <a:rPr lang="pt-BR" sz="2500" b="1" dirty="0">
                <a:latin typeface="Palatino Linotype" panose="02040502050505030304" pitchFamily="18" charset="0"/>
              </a:rPr>
              <a:t> </a:t>
            </a:r>
            <a:r>
              <a:rPr lang="pt-BR" sz="2500" b="1" dirty="0" err="1">
                <a:latin typeface="Palatino Linotype" panose="02040502050505030304" pitchFamily="18" charset="0"/>
              </a:rPr>
              <a:t>and</a:t>
            </a:r>
            <a:r>
              <a:rPr lang="pt-BR" sz="2500" b="1" dirty="0">
                <a:latin typeface="Palatino Linotype" panose="02040502050505030304" pitchFamily="18" charset="0"/>
              </a:rPr>
              <a:t> </a:t>
            </a:r>
            <a:r>
              <a:rPr lang="pt-BR" sz="2500" b="1" dirty="0" err="1" smtClean="0">
                <a:latin typeface="Palatino Linotype" panose="02040502050505030304" pitchFamily="18" charset="0"/>
              </a:rPr>
              <a:t>Methods</a:t>
            </a:r>
            <a:endParaRPr lang="pt-BR" sz="2500" b="1" dirty="0" smtClean="0">
              <a:latin typeface="Palatino Linotype" panose="02040502050505030304" pitchFamily="18" charset="0"/>
            </a:endParaRPr>
          </a:p>
          <a:p>
            <a:pPr algn="ctr"/>
            <a:endParaRPr lang="en-US" sz="1600" dirty="0" smtClean="0">
              <a:latin typeface="Palatino Linotype" pitchFamily="18" charset="0"/>
            </a:endParaRPr>
          </a:p>
          <a:p>
            <a:pPr algn="just"/>
            <a:r>
              <a:rPr lang="en-US" sz="1600" dirty="0" smtClean="0">
                <a:latin typeface="Palatino Linotype" pitchFamily="18" charset="0"/>
              </a:rPr>
              <a:t>              To </a:t>
            </a:r>
            <a:r>
              <a:rPr lang="en-US" sz="1600" dirty="0">
                <a:latin typeface="Palatino Linotype" pitchFamily="18" charset="0"/>
              </a:rPr>
              <a:t>quantify the non-additive effects of debris mixtures, in both experiments the Relative Mixture Effect (ERM) was </a:t>
            </a:r>
            <a:r>
              <a:rPr lang="en-US" sz="1600" dirty="0" smtClean="0">
                <a:latin typeface="Palatino Linotype" pitchFamily="18" charset="0"/>
              </a:rPr>
              <a:t>calculated:</a:t>
            </a:r>
          </a:p>
          <a:p>
            <a:pPr algn="ctr"/>
            <a:r>
              <a:rPr lang="pt-BR" sz="1600" b="1" dirty="0"/>
              <a:t>ERM (%) = ((</a:t>
            </a:r>
            <a:r>
              <a:rPr lang="pt-BR" sz="1600" b="1" i="1" dirty="0" err="1"/>
              <a:t>Esp</a:t>
            </a:r>
            <a:r>
              <a:rPr lang="pt-BR" sz="1600" b="1" i="1" dirty="0"/>
              <a:t> – </a:t>
            </a:r>
            <a:r>
              <a:rPr lang="pt-BR" sz="1600" b="1" i="1" dirty="0" err="1"/>
              <a:t>Obs</a:t>
            </a:r>
            <a:r>
              <a:rPr lang="pt-BR" sz="1600" b="1" dirty="0"/>
              <a:t>) / (</a:t>
            </a:r>
            <a:r>
              <a:rPr lang="pt-BR" sz="1600" b="1" i="1" dirty="0" err="1"/>
              <a:t>Esp</a:t>
            </a:r>
            <a:r>
              <a:rPr lang="pt-BR" sz="1600" b="1" dirty="0"/>
              <a:t>)) × </a:t>
            </a:r>
            <a:r>
              <a:rPr lang="pt-BR" sz="1600" b="1" dirty="0" smtClean="0"/>
              <a:t>100</a:t>
            </a:r>
          </a:p>
          <a:p>
            <a:pPr algn="just"/>
            <a:r>
              <a:rPr lang="en-US" sz="1600" b="1" dirty="0" smtClean="0"/>
              <a:t>                Two-way </a:t>
            </a:r>
            <a:r>
              <a:rPr lang="en-US" sz="1600" b="1" dirty="0"/>
              <a:t>ANOVA </a:t>
            </a:r>
            <a:r>
              <a:rPr lang="en-US" sz="1600" dirty="0"/>
              <a:t>was used to test the individual and interactive effects of the litter diversity, and the environmental context on the decomposition, both at the level of the mixture and in species-specific</a:t>
            </a:r>
            <a:r>
              <a:rPr lang="en-US" sz="1600" dirty="0" smtClean="0"/>
              <a:t>.</a:t>
            </a:r>
          </a:p>
          <a:p>
            <a:pPr algn="just"/>
            <a:r>
              <a:rPr lang="en-US" sz="1600" dirty="0" smtClean="0"/>
              <a:t>              </a:t>
            </a:r>
            <a:r>
              <a:rPr lang="en-US" sz="1600" b="1" dirty="0" smtClean="0"/>
              <a:t>Linear </a:t>
            </a:r>
            <a:r>
              <a:rPr lang="en-US" sz="1600" b="1" dirty="0"/>
              <a:t>regressions</a:t>
            </a:r>
            <a:r>
              <a:rPr lang="en-US" sz="1600" dirty="0"/>
              <a:t> were used to assess the non-additive effects of the functional dissimilarity of the detritus on the decomposition,</a:t>
            </a:r>
            <a:endParaRPr lang="pt-BR" sz="1600" dirty="0"/>
          </a:p>
          <a:p>
            <a:pPr algn="just"/>
            <a:endParaRPr lang="pt-BR" sz="1600" dirty="0">
              <a:latin typeface="Palatino Linotype" pitchFamily="18" charset="0"/>
            </a:endParaRPr>
          </a:p>
        </p:txBody>
      </p:sp>
    </p:spTree>
    <p:extLst>
      <p:ext uri="{BB962C8B-B14F-4D97-AF65-F5344CB8AC3E}">
        <p14:creationId xmlns:p14="http://schemas.microsoft.com/office/powerpoint/2010/main" val="708746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3416320"/>
          </a:xfrm>
          <a:prstGeom prst="rect">
            <a:avLst/>
          </a:prstGeom>
          <a:noFill/>
        </p:spPr>
        <p:txBody>
          <a:bodyPr wrap="square" rtlCol="0">
            <a:spAutoFit/>
          </a:bodyPr>
          <a:lstStyle/>
          <a:p>
            <a:r>
              <a:rPr lang="fr-FR" sz="2400" b="1" dirty="0">
                <a:latin typeface="Palatino Linotype" panose="02040502050505030304" pitchFamily="18" charset="0"/>
              </a:rPr>
              <a:t>Results and </a:t>
            </a:r>
            <a:r>
              <a:rPr lang="fr-FR" sz="2400" b="1" dirty="0" smtClean="0">
                <a:latin typeface="Palatino Linotype" panose="02040502050505030304" pitchFamily="18" charset="0"/>
              </a:rPr>
              <a:t>Discussion</a:t>
            </a:r>
          </a:p>
          <a:p>
            <a:endParaRPr lang="fr-FR" sz="2400" b="1" dirty="0">
              <a:latin typeface="Palatino Linotype" panose="02040502050505030304" pitchFamily="18" charset="0"/>
            </a:endParaRPr>
          </a:p>
          <a:p>
            <a:pPr algn="just"/>
            <a:r>
              <a:rPr lang="en-US" sz="1600" b="1" dirty="0" smtClean="0">
                <a:latin typeface="Palatino Linotype" panose="02040502050505030304" pitchFamily="18" charset="0"/>
              </a:rPr>
              <a:t>       </a:t>
            </a:r>
            <a:r>
              <a:rPr lang="en-US" sz="1600" dirty="0" smtClean="0">
                <a:latin typeface="Palatino Linotype" panose="02040502050505030304" pitchFamily="18" charset="0"/>
              </a:rPr>
              <a:t>  Decomposition </a:t>
            </a:r>
            <a:r>
              <a:rPr lang="en-US" sz="1600" dirty="0">
                <a:latin typeface="Palatino Linotype" panose="02040502050505030304" pitchFamily="18" charset="0"/>
              </a:rPr>
              <a:t>rate was higher in the sunny than in the shaded environment, due to the wide uptake of UV rays that plants with high SLA may have</a:t>
            </a:r>
            <a:r>
              <a:rPr lang="en-US" sz="1600" dirty="0" smtClean="0">
                <a:latin typeface="Palatino Linotype" panose="02040502050505030304" pitchFamily="18" charset="0"/>
              </a:rPr>
              <a:t>. The </a:t>
            </a:r>
            <a:r>
              <a:rPr lang="en-US" sz="1600" dirty="0">
                <a:latin typeface="Palatino Linotype" panose="02040502050505030304" pitchFamily="18" charset="0"/>
              </a:rPr>
              <a:t>species that was most affected by the rate of decomposition in the shaded environment was Bf, followed by </a:t>
            </a:r>
            <a:r>
              <a:rPr lang="en-US" sz="1600" dirty="0" err="1">
                <a:latin typeface="Palatino Linotype" panose="02040502050505030304" pitchFamily="18" charset="0"/>
              </a:rPr>
              <a:t>Ev</a:t>
            </a:r>
            <a:r>
              <a:rPr lang="en-US" sz="1600" dirty="0">
                <a:latin typeface="Palatino Linotype" panose="02040502050505030304" pitchFamily="18" charset="0"/>
              </a:rPr>
              <a:t>, </a:t>
            </a:r>
            <a:r>
              <a:rPr lang="en-US" sz="1600" dirty="0" err="1">
                <a:latin typeface="Palatino Linotype" panose="02040502050505030304" pitchFamily="18" charset="0"/>
              </a:rPr>
              <a:t>Fb</a:t>
            </a:r>
            <a:r>
              <a:rPr lang="en-US" sz="1600" dirty="0">
                <a:latin typeface="Palatino Linotype" panose="02040502050505030304" pitchFamily="18" charset="0"/>
              </a:rPr>
              <a:t> and Sc</a:t>
            </a:r>
            <a:r>
              <a:rPr lang="en-US" sz="1600" dirty="0" smtClean="0">
                <a:latin typeface="Palatino Linotype" panose="02040502050505030304" pitchFamily="18" charset="0"/>
              </a:rPr>
              <a:t>. There </a:t>
            </a:r>
            <a:r>
              <a:rPr lang="en-US" sz="1600" dirty="0">
                <a:latin typeface="Palatino Linotype" panose="02040502050505030304" pitchFamily="18" charset="0"/>
              </a:rPr>
              <a:t>was an effect of antagonistic non-additive functional identity in the species between higher and lower SLA, due to a possible shading effect and overlapping of the debris of smaller SLA over those of higher SLA.</a:t>
            </a:r>
            <a:endParaRPr lang="fr-FR" sz="2400" dirty="0">
              <a:latin typeface="Palatino Linotype" panose="02040502050505030304" pitchFamily="18" charset="0"/>
            </a:endParaRPr>
          </a:p>
          <a:p>
            <a:endParaRPr lang="fr-FR" sz="2400" b="1" dirty="0" smtClean="0">
              <a:latin typeface="Palatino Linotype" panose="02040502050505030304" pitchFamily="18" charset="0"/>
            </a:endParaRPr>
          </a:p>
          <a:p>
            <a:endParaRPr lang="fr-FR" sz="2400" b="1" dirty="0">
              <a:latin typeface="Palatino Linotype" panose="02040502050505030304" pitchFamily="18" charset="0"/>
            </a:endParaRPr>
          </a:p>
          <a:p>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11</a:t>
            </a:fld>
            <a:endParaRPr lang="fr-FR">
              <a:latin typeface="Palatino Linotype" panose="02040502050505030304" pitchFamily="18" charset="0"/>
            </a:endParaRPr>
          </a:p>
        </p:txBody>
      </p:sp>
      <p:sp>
        <p:nvSpPr>
          <p:cNvPr id="7" name="TextBox 6"/>
          <p:cNvSpPr txBox="1"/>
          <p:nvPr/>
        </p:nvSpPr>
        <p:spPr>
          <a:xfrm>
            <a:off x="521918" y="3419742"/>
            <a:ext cx="8153400" cy="1446550"/>
          </a:xfrm>
          <a:prstGeom prst="rect">
            <a:avLst/>
          </a:prstGeom>
          <a:noFill/>
        </p:spPr>
        <p:txBody>
          <a:bodyPr wrap="square" rtlCol="0">
            <a:spAutoFit/>
          </a:bodyPr>
          <a:lstStyle/>
          <a:p>
            <a:r>
              <a:rPr lang="fr-FR" sz="2400" b="1" dirty="0" smtClean="0">
                <a:latin typeface="Palatino Linotype" panose="02040502050505030304" pitchFamily="18" charset="0"/>
              </a:rPr>
              <a:t>Conclusions</a:t>
            </a:r>
          </a:p>
          <a:p>
            <a:pPr algn="just"/>
            <a:r>
              <a:rPr lang="en-US" sz="1600" dirty="0" smtClean="0">
                <a:latin typeface="Palatino Linotype" panose="02040502050505030304" pitchFamily="18" charset="0"/>
              </a:rPr>
              <a:t>            Our </a:t>
            </a:r>
            <a:r>
              <a:rPr lang="en-US" sz="1600" dirty="0">
                <a:latin typeface="Palatino Linotype" panose="02040502050505030304" pitchFamily="18" charset="0"/>
              </a:rPr>
              <a:t>work shows that in tropical forests </a:t>
            </a:r>
            <a:r>
              <a:rPr lang="en-US" sz="1600" dirty="0" err="1">
                <a:latin typeface="Palatino Linotype" panose="02040502050505030304" pitchFamily="18" charset="0"/>
              </a:rPr>
              <a:t>photodegradation</a:t>
            </a:r>
            <a:r>
              <a:rPr lang="en-US" sz="1600" dirty="0">
                <a:latin typeface="Palatino Linotype" panose="02040502050505030304" pitchFamily="18" charset="0"/>
              </a:rPr>
              <a:t> can play an equally important role as biotic factors, in terms of influencing the magnitude of the effects of the diversity of debris. Species with different SLA’s can interact in ways that delay decomposition if the environment has a strong abiotic rather than biotic influence.</a:t>
            </a:r>
            <a:endParaRPr lang="fr-FR" sz="1600" dirty="0">
              <a:latin typeface="Palatino Linotype" panose="02040502050505030304" pitchFamily="18" charset="0"/>
            </a:endParaRPr>
          </a:p>
        </p:txBody>
      </p:sp>
      <p:pic>
        <p:nvPicPr>
          <p:cNvPr id="6" name="Picture 5">
            <a:extLst>
              <a:ext uri="{FF2B5EF4-FFF2-40B4-BE49-F238E27FC236}">
                <a16:creationId xmlns=""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extLst>
      <p:ext uri="{BB962C8B-B14F-4D97-AF65-F5344CB8AC3E}">
        <p14:creationId xmlns:p14="http://schemas.microsoft.com/office/powerpoint/2010/main" val="885618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1938992"/>
          </a:xfrm>
          <a:prstGeom prst="rect">
            <a:avLst/>
          </a:prstGeom>
          <a:noFill/>
        </p:spPr>
        <p:txBody>
          <a:bodyPr wrap="square" rtlCol="0">
            <a:spAutoFit/>
          </a:bodyPr>
          <a:lstStyle/>
          <a:p>
            <a:r>
              <a:rPr lang="fr-FR" sz="2400" b="1" dirty="0" err="1">
                <a:latin typeface="Palatino Linotype" panose="02040502050505030304" pitchFamily="18" charset="0"/>
              </a:rPr>
              <a:t>Acknowledgments</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a:p>
            <a:r>
              <a:rPr lang="en-US" dirty="0" smtClean="0">
                <a:latin typeface="Palatino Linotype" panose="02040502050505030304" pitchFamily="18" charset="0"/>
              </a:rPr>
              <a:t>	I </a:t>
            </a:r>
            <a:r>
              <a:rPr lang="en-US" dirty="0">
                <a:latin typeface="Palatino Linotype" panose="02040502050505030304" pitchFamily="18" charset="0"/>
              </a:rPr>
              <a:t>thank the Federal University of Rio Grande do </a:t>
            </a:r>
            <a:r>
              <a:rPr lang="en-US" dirty="0" smtClean="0">
                <a:latin typeface="Palatino Linotype" panose="02040502050505030304" pitchFamily="18" charset="0"/>
              </a:rPr>
              <a:t>Norte (UFRN), </a:t>
            </a:r>
            <a:r>
              <a:rPr lang="en-US" dirty="0">
                <a:latin typeface="Palatino Linotype" panose="02040502050505030304" pitchFamily="18" charset="0"/>
              </a:rPr>
              <a:t>for financing my project. To my </a:t>
            </a:r>
            <a:r>
              <a:rPr lang="en-US" dirty="0" smtClean="0">
                <a:latin typeface="Palatino Linotype" panose="02040502050505030304" pitchFamily="18" charset="0"/>
              </a:rPr>
              <a:t>professor Adriano </a:t>
            </a:r>
            <a:r>
              <a:rPr lang="en-US" dirty="0" err="1" smtClean="0">
                <a:latin typeface="Palatino Linotype" panose="02040502050505030304" pitchFamily="18" charset="0"/>
              </a:rPr>
              <a:t>Caliman</a:t>
            </a:r>
            <a:r>
              <a:rPr lang="en-US" dirty="0" smtClean="0">
                <a:latin typeface="Palatino Linotype" panose="02040502050505030304" pitchFamily="18" charset="0"/>
              </a:rPr>
              <a:t>, </a:t>
            </a:r>
            <a:r>
              <a:rPr lang="en-US" dirty="0">
                <a:latin typeface="Palatino Linotype" panose="02040502050505030304" pitchFamily="18" charset="0"/>
              </a:rPr>
              <a:t>and the laboratory companions, for having helped me in the field and research development stages.</a:t>
            </a:r>
            <a:endParaRPr lang="fr-FR"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12</a:t>
            </a:fld>
            <a:endParaRPr lang="fr-FR">
              <a:latin typeface="Palatino Linotype" panose="02040502050505030304" pitchFamily="18" charset="0"/>
            </a:endParaRPr>
          </a:p>
        </p:txBody>
      </p:sp>
      <p:pic>
        <p:nvPicPr>
          <p:cNvPr id="6" name="Picture 5">
            <a:extLst>
              <a:ext uri="{FF2B5EF4-FFF2-40B4-BE49-F238E27FC236}">
                <a16:creationId xmlns="" xmlns:a16="http://schemas.microsoft.com/office/drawing/2014/main" id="{6EDDC88E-74FE-4B4E-802D-50142AF30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7" name="Picture 2" descr="C:\Users\André Yuri\Downloads\Laboratório de Processos Ecológicos e Biodiversida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7428" y="2173493"/>
            <a:ext cx="2842954" cy="28429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ndré Yuri\Desktop\logotipo_gradien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994" y="2614850"/>
            <a:ext cx="3674301" cy="19602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ndré Yuri\Desktop\brasao_gradien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12295" y="4429464"/>
            <a:ext cx="1889727" cy="2125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982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58456"/>
            <a:ext cx="7924800" cy="6894195"/>
          </a:xfrm>
          <a:prstGeom prst="rect">
            <a:avLst/>
          </a:prstGeom>
          <a:noFill/>
        </p:spPr>
        <p:txBody>
          <a:bodyPr wrap="square" rtlCol="0">
            <a:spAutoFit/>
          </a:bodyPr>
          <a:lstStyle/>
          <a:p>
            <a:pPr algn="ctr"/>
            <a:r>
              <a:rPr lang="en-US" sz="1600" b="1" dirty="0"/>
              <a:t>THE ENVIRONMENTAL CONTEXT AS A DRIVER FOR DIVERSITY EFFECTS ON LITTER DECOMPOSITION</a:t>
            </a:r>
            <a:endParaRPr lang="it-IT" sz="1600" b="1" dirty="0">
              <a:latin typeface="Palatino Linotype" panose="02040502050505030304" pitchFamily="18" charset="0"/>
            </a:endParaRPr>
          </a:p>
          <a:p>
            <a:pPr algn="just"/>
            <a:endParaRPr lang="en-US" sz="1600" b="1" dirty="0" smtClean="0">
              <a:latin typeface="Palatino Linotype" panose="02040502050505030304" pitchFamily="18" charset="0"/>
            </a:endParaRPr>
          </a:p>
          <a:p>
            <a:pPr algn="just"/>
            <a:r>
              <a:rPr lang="en-US" sz="1600" b="1" dirty="0" smtClean="0">
                <a:latin typeface="Palatino Linotype" panose="02040502050505030304" pitchFamily="18" charset="0"/>
              </a:rPr>
              <a:t>Abstract</a:t>
            </a:r>
            <a:r>
              <a:rPr lang="en-US" sz="1600" b="1" dirty="0" smtClean="0">
                <a:latin typeface="Palatino Linotype" panose="02040502050505030304" pitchFamily="18" charset="0"/>
              </a:rPr>
              <a:t>: </a:t>
            </a:r>
            <a:r>
              <a:rPr lang="en-US" sz="1600" dirty="0" smtClean="0">
                <a:latin typeface="Palatino Linotype" panose="02040502050505030304" pitchFamily="18" charset="0"/>
              </a:rPr>
              <a:t>Studies from the past two decades indicate the important role of functional diversity and litter identity as a determining factor in decomposition. So far, researchers have search to understand the effects of litter diversity in opposite environmental contexts, in which the abiotic pathway prevails over the biotic pathway. We search to test the effects of the functional diversity of litter on decomposition in sites under vegetation (i.e., more favorable to biological decomposition), and in sites exposed to the sun (i. e., more favorable to </a:t>
            </a:r>
            <a:r>
              <a:rPr lang="en-US" sz="1600" dirty="0" err="1" smtClean="0">
                <a:latin typeface="Palatino Linotype" panose="02040502050505030304" pitchFamily="18" charset="0"/>
              </a:rPr>
              <a:t>photodegradation</a:t>
            </a:r>
            <a:r>
              <a:rPr lang="en-US" sz="1600" dirty="0" smtClean="0">
                <a:latin typeface="Palatino Linotype" panose="02040502050505030304" pitchFamily="18" charset="0"/>
              </a:rPr>
              <a:t>), prioritizing the litter functional diversity. We used an experimental approach in situ with litterbags in two different environmental contexts in a rainforest in RN, Brazil. We used four species with different specific leaf areas (SLA) and put in mono and </a:t>
            </a:r>
            <a:r>
              <a:rPr lang="en-US" sz="1600" dirty="0" err="1" smtClean="0">
                <a:latin typeface="Palatino Linotype" panose="02040502050505030304" pitchFamily="18" charset="0"/>
              </a:rPr>
              <a:t>bicultures</a:t>
            </a:r>
            <a:r>
              <a:rPr lang="en-US" sz="1600" dirty="0" smtClean="0">
                <a:latin typeface="Palatino Linotype" panose="02040502050505030304" pitchFamily="18" charset="0"/>
              </a:rPr>
              <a:t>, totaling 120 litterbags, placing 60 of them in the most exposed to the sun and the rest in the shaded environment. We observed that the decomposition rate in habitats with greater exposure to </a:t>
            </a:r>
            <a:r>
              <a:rPr lang="en-US" sz="1600" dirty="0" err="1" smtClean="0">
                <a:latin typeface="Palatino Linotype" panose="02040502050505030304" pitchFamily="18" charset="0"/>
              </a:rPr>
              <a:t>photodegradation</a:t>
            </a:r>
            <a:r>
              <a:rPr lang="en-US" sz="1600" dirty="0" smtClean="0">
                <a:latin typeface="Palatino Linotype" panose="02040502050505030304" pitchFamily="18" charset="0"/>
              </a:rPr>
              <a:t> was on average 34% higher than that observed in habitats with vegetation. There were also effects of diversity in some treatments, indicating the effect of functional identity, in which combinations of litter leaf with greater differences in SLA values (i. e., discrepant </a:t>
            </a:r>
            <a:r>
              <a:rPr lang="en-US" sz="1600" dirty="0" err="1" smtClean="0">
                <a:latin typeface="Palatino Linotype" panose="02040502050505030304" pitchFamily="18" charset="0"/>
              </a:rPr>
              <a:t>bicultures</a:t>
            </a:r>
            <a:r>
              <a:rPr lang="en-US" sz="1600" dirty="0" smtClean="0">
                <a:latin typeface="Palatino Linotype" panose="02040502050505030304" pitchFamily="18" charset="0"/>
              </a:rPr>
              <a:t>) showed a slower decomposition in </a:t>
            </a:r>
            <a:r>
              <a:rPr lang="en-US" sz="1600" dirty="0" err="1" smtClean="0">
                <a:latin typeface="Palatino Linotype" panose="02040502050505030304" pitchFamily="18" charset="0"/>
              </a:rPr>
              <a:t>bicultures</a:t>
            </a:r>
            <a:r>
              <a:rPr lang="en-US" sz="1600" dirty="0" smtClean="0">
                <a:latin typeface="Palatino Linotype" panose="02040502050505030304" pitchFamily="18" charset="0"/>
              </a:rPr>
              <a:t> than in the corresponding monocultures. With the predictions of climate change, regions such as rainforest can become increasingly arid, so our work suggests that in these environments the high rate of </a:t>
            </a:r>
            <a:r>
              <a:rPr lang="en-US" sz="1600" dirty="0" err="1" smtClean="0">
                <a:latin typeface="Palatino Linotype" panose="02040502050505030304" pitchFamily="18" charset="0"/>
              </a:rPr>
              <a:t>photodegradation</a:t>
            </a:r>
            <a:r>
              <a:rPr lang="en-US" sz="1600" dirty="0" smtClean="0">
                <a:latin typeface="Palatino Linotype" panose="02040502050505030304" pitchFamily="18" charset="0"/>
              </a:rPr>
              <a:t> can accelerate the decomposition of the litter with high SLA.</a:t>
            </a:r>
            <a:endParaRPr lang="fr-FR" sz="1600" dirty="0" smtClean="0">
              <a:latin typeface="Palatino Linotype" panose="02040502050505030304" pitchFamily="18" charset="0"/>
            </a:endParaRPr>
          </a:p>
          <a:p>
            <a:endParaRPr lang="en-US" dirty="0">
              <a:latin typeface="Palatino Linotype" panose="02040502050505030304" pitchFamily="18" charset="0"/>
            </a:endParaRPr>
          </a:p>
          <a:p>
            <a:r>
              <a:rPr lang="en-US" b="1" dirty="0" smtClean="0">
                <a:latin typeface="Palatino Linotype" panose="02040502050505030304" pitchFamily="18" charset="0"/>
              </a:rPr>
              <a:t>Keywords: </a:t>
            </a:r>
            <a:r>
              <a:rPr lang="en-US" dirty="0" smtClean="0">
                <a:latin typeface="Palatino Linotype" panose="02040502050505030304" pitchFamily="18" charset="0"/>
              </a:rPr>
              <a:t>Specific Leaf Area (SLA); </a:t>
            </a:r>
            <a:r>
              <a:rPr lang="en-US" dirty="0" err="1" smtClean="0">
                <a:latin typeface="Palatino Linotype" panose="02040502050505030304" pitchFamily="18" charset="0"/>
              </a:rPr>
              <a:t>photodegradation</a:t>
            </a:r>
            <a:r>
              <a:rPr lang="en-US" dirty="0" smtClean="0">
                <a:latin typeface="Palatino Linotype" panose="02040502050505030304" pitchFamily="18" charset="0"/>
              </a:rPr>
              <a:t>; functional diversity; functional identity; litter decomposition.</a:t>
            </a:r>
            <a:endParaRPr lang="fr-FR"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7" name="Picture 6">
            <a:extLst>
              <a:ext uri="{FF2B5EF4-FFF2-40B4-BE49-F238E27FC236}">
                <a16:creationId xmlns=""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extLst>
      <p:ext uri="{BB962C8B-B14F-4D97-AF65-F5344CB8AC3E}">
        <p14:creationId xmlns:p14="http://schemas.microsoft.com/office/powerpoint/2010/main" val="3648269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822542"/>
            <a:ext cx="7924800" cy="2508379"/>
          </a:xfrm>
          <a:prstGeom prst="rect">
            <a:avLst/>
          </a:prstGeom>
          <a:noFill/>
        </p:spPr>
        <p:txBody>
          <a:bodyPr wrap="square" rtlCol="0">
            <a:spAutoFit/>
          </a:bodyPr>
          <a:lstStyle/>
          <a:p>
            <a:pPr algn="ctr"/>
            <a:r>
              <a:rPr lang="pt-BR" sz="2800" b="1" dirty="0" err="1" smtClean="0">
                <a:latin typeface="Palatino Linotype" panose="02040502050505030304" pitchFamily="18" charset="0"/>
              </a:rPr>
              <a:t>Introduction</a:t>
            </a:r>
            <a:endParaRPr lang="pt-BR" sz="2800" b="1" dirty="0" smtClean="0">
              <a:latin typeface="Palatino Linotype" panose="02040502050505030304" pitchFamily="18" charset="0"/>
            </a:endParaRPr>
          </a:p>
          <a:p>
            <a:pPr algn="just"/>
            <a:endParaRPr lang="pt-BR" sz="2500" b="1" dirty="0">
              <a:latin typeface="Palatino Linotype" panose="02040502050505030304" pitchFamily="18" charset="0"/>
            </a:endParaRPr>
          </a:p>
          <a:p>
            <a:pPr algn="just"/>
            <a:r>
              <a:rPr lang="en-US" sz="2600" dirty="0" smtClean="0">
                <a:latin typeface="Palatino Linotype" pitchFamily="18" charset="0"/>
              </a:rPr>
              <a:t>The </a:t>
            </a:r>
            <a:r>
              <a:rPr lang="en-US" sz="2600" dirty="0">
                <a:latin typeface="Palatino Linotype" pitchFamily="18" charset="0"/>
              </a:rPr>
              <a:t>litter decomposition process is the mechanism by which nutrients and carbon return from dead organic matter (MOM) to the environment (Schlesinger and Andrews 2000, Schmidt et al. 2011). </a:t>
            </a:r>
            <a:endParaRPr lang="fr-FR" sz="2600" dirty="0" smtClean="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7" name="Picture 6">
            <a:extLst>
              <a:ext uri="{FF2B5EF4-FFF2-40B4-BE49-F238E27FC236}">
                <a16:creationId xmlns=""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7588" y="3377518"/>
            <a:ext cx="1474485" cy="127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0087" y="5247148"/>
            <a:ext cx="1679919" cy="1242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eta para baixo 8"/>
          <p:cNvSpPr/>
          <p:nvPr/>
        </p:nvSpPr>
        <p:spPr>
          <a:xfrm rot="3386169">
            <a:off x="7393247" y="4580215"/>
            <a:ext cx="274554" cy="827155"/>
          </a:xfrm>
          <a:prstGeom prst="downArrow">
            <a:avLst/>
          </a:prstGeom>
          <a:solidFill>
            <a:srgbClr val="0EB222"/>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9" descr="C:\Users\André Yuri\Desktop\arvores-florestas-tropicais-umidas-morrendo-conexao-planet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6298" y="3240697"/>
            <a:ext cx="2217436" cy="1330461"/>
          </a:xfrm>
          <a:prstGeom prst="rect">
            <a:avLst/>
          </a:prstGeom>
          <a:noFill/>
          <a:ln w="25400">
            <a:solidFill>
              <a:schemeClr val="bg1"/>
            </a:solidFill>
          </a:ln>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11" name="Seta para baixo 10"/>
          <p:cNvSpPr/>
          <p:nvPr/>
        </p:nvSpPr>
        <p:spPr>
          <a:xfrm rot="7930145">
            <a:off x="4919870" y="4560371"/>
            <a:ext cx="310643" cy="766138"/>
          </a:xfrm>
          <a:prstGeom prst="downArrow">
            <a:avLst/>
          </a:prstGeom>
          <a:solidFill>
            <a:srgbClr val="0EB222"/>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para baixo 11"/>
          <p:cNvSpPr/>
          <p:nvPr/>
        </p:nvSpPr>
        <p:spPr>
          <a:xfrm rot="16200000">
            <a:off x="6565296" y="3222647"/>
            <a:ext cx="286326" cy="1236895"/>
          </a:xfrm>
          <a:prstGeom prst="downArrow">
            <a:avLst/>
          </a:prstGeom>
          <a:solidFill>
            <a:srgbClr val="0EB222"/>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Nuvem 12"/>
          <p:cNvSpPr/>
          <p:nvPr/>
        </p:nvSpPr>
        <p:spPr>
          <a:xfrm>
            <a:off x="382516" y="4342282"/>
            <a:ext cx="1557695" cy="674083"/>
          </a:xfrm>
          <a:prstGeom prst="cloud">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effectLst>
                  <a:outerShdw blurRad="38100" dist="38100" dir="2700000" algn="tl">
                    <a:srgbClr val="000000">
                      <a:alpha val="43137"/>
                    </a:srgbClr>
                  </a:outerShdw>
                </a:effectLst>
              </a:rPr>
              <a:t>CARBON</a:t>
            </a:r>
            <a:endParaRPr lang="pt-BR" b="1" dirty="0">
              <a:solidFill>
                <a:schemeClr val="tx1"/>
              </a:solidFill>
              <a:effectLst>
                <a:outerShdw blurRad="38100" dist="38100" dir="2700000" algn="tl">
                  <a:srgbClr val="000000">
                    <a:alpha val="43137"/>
                  </a:srgbClr>
                </a:outerShdw>
              </a:effectLst>
            </a:endParaRPr>
          </a:p>
        </p:txBody>
      </p:sp>
      <p:pic>
        <p:nvPicPr>
          <p:cNvPr id="1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530651" y="4507339"/>
            <a:ext cx="2921678" cy="145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Nuvem 14"/>
          <p:cNvSpPr/>
          <p:nvPr/>
        </p:nvSpPr>
        <p:spPr>
          <a:xfrm>
            <a:off x="136463" y="5222096"/>
            <a:ext cx="1893809" cy="606181"/>
          </a:xfrm>
          <a:prstGeom prst="cloud">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effectLst>
                  <a:outerShdw blurRad="38100" dist="38100" dir="2700000" algn="tl">
                    <a:srgbClr val="000000">
                      <a:alpha val="43137"/>
                    </a:srgbClr>
                  </a:outerShdw>
                </a:effectLst>
              </a:rPr>
              <a:t>NITROGEN</a:t>
            </a:r>
          </a:p>
        </p:txBody>
      </p:sp>
      <p:sp>
        <p:nvSpPr>
          <p:cNvPr id="16" name="Nuvem 15"/>
          <p:cNvSpPr/>
          <p:nvPr/>
        </p:nvSpPr>
        <p:spPr>
          <a:xfrm>
            <a:off x="54943" y="5899117"/>
            <a:ext cx="2145935" cy="919186"/>
          </a:xfrm>
          <a:prstGeom prst="cloud">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effectLst>
                  <a:outerShdw blurRad="38100" dist="38100" dir="2700000" algn="tl">
                    <a:srgbClr val="000000">
                      <a:alpha val="43137"/>
                    </a:srgbClr>
                  </a:outerShdw>
                </a:effectLst>
              </a:rPr>
              <a:t>PHOSPORUS</a:t>
            </a:r>
            <a:endParaRPr lang="pt-BR" b="1" dirty="0">
              <a:solidFill>
                <a:schemeClr val="tx1"/>
              </a:solidFill>
              <a:effectLst>
                <a:outerShdw blurRad="38100" dist="38100" dir="2700000" algn="tl">
                  <a:srgbClr val="000000">
                    <a:alpha val="43137"/>
                  </a:srgbClr>
                </a:outerShdw>
              </a:effectLst>
            </a:endParaRPr>
          </a:p>
        </p:txBody>
      </p:sp>
      <p:cxnSp>
        <p:nvCxnSpPr>
          <p:cNvPr id="17" name="Conector de seta reta 16"/>
          <p:cNvCxnSpPr/>
          <p:nvPr/>
        </p:nvCxnSpPr>
        <p:spPr>
          <a:xfrm flipH="1">
            <a:off x="1875202" y="4230139"/>
            <a:ext cx="818950" cy="2273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ector de seta reta 17"/>
          <p:cNvCxnSpPr/>
          <p:nvPr/>
        </p:nvCxnSpPr>
        <p:spPr>
          <a:xfrm flipH="1">
            <a:off x="1971527" y="5121888"/>
            <a:ext cx="818950" cy="2273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p:nvPr/>
        </p:nvCxnSpPr>
        <p:spPr>
          <a:xfrm flipH="1">
            <a:off x="1971527" y="5714584"/>
            <a:ext cx="787634" cy="4683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with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2"/>
                                        </p:tgtEl>
                                        <p:attrNameLst>
                                          <p:attrName>ppt_x</p:attrName>
                                        </p:attrNameLst>
                                      </p:cBhvr>
                                      <p:tavLst>
                                        <p:tav tm="0">
                                          <p:val>
                                            <p:strVal val="ppt_x"/>
                                          </p:val>
                                        </p:tav>
                                        <p:tav tm="100000">
                                          <p:val>
                                            <p:strVal val="ppt_x"/>
                                          </p:val>
                                        </p:tav>
                                      </p:tavLst>
                                    </p:anim>
                                    <p:anim calcmode="lin" valueType="num">
                                      <p:cBhvr additive="base">
                                        <p:cTn id="11" dur="500"/>
                                        <p:tgtEl>
                                          <p:spTgt spid="12"/>
                                        </p:tgtEl>
                                        <p:attrNameLst>
                                          <p:attrName>ppt_y</p:attrName>
                                        </p:attrNameLst>
                                      </p:cBhvr>
                                      <p:tavLst>
                                        <p:tav tm="0">
                                          <p:val>
                                            <p:strVal val="ppt_y"/>
                                          </p:val>
                                        </p:tav>
                                        <p:tav tm="100000">
                                          <p:val>
                                            <p:strVal val="1+ppt_h/2"/>
                                          </p:val>
                                        </p:tav>
                                      </p:tavLst>
                                    </p:anim>
                                    <p:set>
                                      <p:cBhvr>
                                        <p:cTn id="12" dur="1" fill="hold">
                                          <p:stCondLst>
                                            <p:cond delay="499"/>
                                          </p:stCondLst>
                                        </p:cTn>
                                        <p:tgtEl>
                                          <p:spTgt spid="12"/>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6"/>
                                        </p:tgtEl>
                                        <p:attrNameLst>
                                          <p:attrName>ppt_x</p:attrName>
                                        </p:attrNameLst>
                                      </p:cBhvr>
                                      <p:tavLst>
                                        <p:tav tm="0">
                                          <p:val>
                                            <p:strVal val="ppt_x"/>
                                          </p:val>
                                        </p:tav>
                                        <p:tav tm="100000">
                                          <p:val>
                                            <p:strVal val="ppt_x"/>
                                          </p:val>
                                        </p:tav>
                                      </p:tavLst>
                                    </p:anim>
                                    <p:anim calcmode="lin" valueType="num">
                                      <p:cBhvr additive="base">
                                        <p:cTn id="15" dur="500"/>
                                        <p:tgtEl>
                                          <p:spTgt spid="6"/>
                                        </p:tgtEl>
                                        <p:attrNameLst>
                                          <p:attrName>ppt_y</p:attrName>
                                        </p:attrNameLst>
                                      </p:cBhvr>
                                      <p:tavLst>
                                        <p:tav tm="0">
                                          <p:val>
                                            <p:strVal val="ppt_y"/>
                                          </p:val>
                                        </p:tav>
                                        <p:tav tm="100000">
                                          <p:val>
                                            <p:strVal val="1+ppt_h/2"/>
                                          </p:val>
                                        </p:tav>
                                      </p:tavLst>
                                    </p:anim>
                                    <p:set>
                                      <p:cBhvr>
                                        <p:cTn id="16" dur="1" fill="hold">
                                          <p:stCondLst>
                                            <p:cond delay="499"/>
                                          </p:stCondLst>
                                        </p:cTn>
                                        <p:tgtEl>
                                          <p:spTgt spid="6"/>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9"/>
                                        </p:tgtEl>
                                        <p:attrNameLst>
                                          <p:attrName>ppt_x</p:attrName>
                                        </p:attrNameLst>
                                      </p:cBhvr>
                                      <p:tavLst>
                                        <p:tav tm="0">
                                          <p:val>
                                            <p:strVal val="ppt_x"/>
                                          </p:val>
                                        </p:tav>
                                        <p:tav tm="100000">
                                          <p:val>
                                            <p:strVal val="ppt_x"/>
                                          </p:val>
                                        </p:tav>
                                      </p:tavLst>
                                    </p:anim>
                                    <p:anim calcmode="lin" valueType="num">
                                      <p:cBhvr additive="base">
                                        <p:cTn id="19" dur="500"/>
                                        <p:tgtEl>
                                          <p:spTgt spid="9"/>
                                        </p:tgtEl>
                                        <p:attrNameLst>
                                          <p:attrName>ppt_y</p:attrName>
                                        </p:attrNameLst>
                                      </p:cBhvr>
                                      <p:tavLst>
                                        <p:tav tm="0">
                                          <p:val>
                                            <p:strVal val="ppt_y"/>
                                          </p:val>
                                        </p:tav>
                                        <p:tav tm="100000">
                                          <p:val>
                                            <p:strVal val="1+ppt_h/2"/>
                                          </p:val>
                                        </p:tav>
                                      </p:tavLst>
                                    </p:anim>
                                    <p:set>
                                      <p:cBhvr>
                                        <p:cTn id="20" dur="1" fill="hold">
                                          <p:stCondLst>
                                            <p:cond delay="499"/>
                                          </p:stCondLst>
                                        </p:cTn>
                                        <p:tgtEl>
                                          <p:spTgt spid="9"/>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8"/>
                                        </p:tgtEl>
                                        <p:attrNameLst>
                                          <p:attrName>ppt_x</p:attrName>
                                        </p:attrNameLst>
                                      </p:cBhvr>
                                      <p:tavLst>
                                        <p:tav tm="0">
                                          <p:val>
                                            <p:strVal val="ppt_x"/>
                                          </p:val>
                                        </p:tav>
                                        <p:tav tm="100000">
                                          <p:val>
                                            <p:strVal val="ppt_x"/>
                                          </p:val>
                                        </p:tav>
                                      </p:tavLst>
                                    </p:anim>
                                    <p:anim calcmode="lin" valueType="num">
                                      <p:cBhvr additive="base">
                                        <p:cTn id="23" dur="500"/>
                                        <p:tgtEl>
                                          <p:spTgt spid="8"/>
                                        </p:tgtEl>
                                        <p:attrNameLst>
                                          <p:attrName>ppt_y</p:attrName>
                                        </p:attrNameLst>
                                      </p:cBhvr>
                                      <p:tavLst>
                                        <p:tav tm="0">
                                          <p:val>
                                            <p:strVal val="ppt_y"/>
                                          </p:val>
                                        </p:tav>
                                        <p:tav tm="100000">
                                          <p:val>
                                            <p:strVal val="1+ppt_h/2"/>
                                          </p:val>
                                        </p:tav>
                                      </p:tavLst>
                                    </p:anim>
                                    <p:set>
                                      <p:cBhvr>
                                        <p:cTn id="24" dur="1" fill="hold">
                                          <p:stCondLst>
                                            <p:cond delay="499"/>
                                          </p:stCondLst>
                                        </p:cTn>
                                        <p:tgtEl>
                                          <p:spTgt spid="8"/>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11"/>
                                        </p:tgtEl>
                                        <p:attrNameLst>
                                          <p:attrName>ppt_x</p:attrName>
                                        </p:attrNameLst>
                                      </p:cBhvr>
                                      <p:tavLst>
                                        <p:tav tm="0">
                                          <p:val>
                                            <p:strVal val="ppt_x"/>
                                          </p:val>
                                        </p:tav>
                                        <p:tav tm="100000">
                                          <p:val>
                                            <p:strVal val="ppt_x"/>
                                          </p:val>
                                        </p:tav>
                                      </p:tavLst>
                                    </p:anim>
                                    <p:anim calcmode="lin" valueType="num">
                                      <p:cBhvr additive="base">
                                        <p:cTn id="27" dur="500"/>
                                        <p:tgtEl>
                                          <p:spTgt spid="11"/>
                                        </p:tgtEl>
                                        <p:attrNameLst>
                                          <p:attrName>ppt_y</p:attrName>
                                        </p:attrNameLst>
                                      </p:cBhvr>
                                      <p:tavLst>
                                        <p:tav tm="0">
                                          <p:val>
                                            <p:strVal val="ppt_y"/>
                                          </p:val>
                                        </p:tav>
                                        <p:tav tm="100000">
                                          <p:val>
                                            <p:strVal val="1+ppt_h/2"/>
                                          </p:val>
                                        </p:tav>
                                      </p:tavLst>
                                    </p:anim>
                                    <p:set>
                                      <p:cBhvr>
                                        <p:cTn id="28" dur="1" fill="hold">
                                          <p:stCondLst>
                                            <p:cond delay="499"/>
                                          </p:stCondLst>
                                        </p:cTn>
                                        <p:tgtEl>
                                          <p:spTgt spid="11"/>
                                        </p:tgtEl>
                                        <p:attrNameLst>
                                          <p:attrName>style.visibility</p:attrName>
                                        </p:attrNameLst>
                                      </p:cBhvr>
                                      <p:to>
                                        <p:strVal val="hidden"/>
                                      </p:to>
                                    </p:set>
                                  </p:childTnLst>
                                </p:cTn>
                              </p:par>
                              <p:par>
                                <p:cTn id="29" presetID="6"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2000"/>
                                        <p:tgtEl>
                                          <p:spTgt spid="17"/>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par>
                                <p:cTn id="38" presetID="6" presetClass="entr" presetSubtype="16"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ircle(in)">
                                      <p:cBhvr>
                                        <p:cTn id="40" dur="2000"/>
                                        <p:tgtEl>
                                          <p:spTgt spid="18"/>
                                        </p:tgtEl>
                                      </p:cBhvr>
                                    </p:animEffect>
                                  </p:childTnLst>
                                </p:cTn>
                              </p:par>
                              <p:par>
                                <p:cTn id="41" presetID="6" presetClass="entr" presetSubtype="16"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ircle(in)">
                                      <p:cBhvr>
                                        <p:cTn id="43" dur="2000"/>
                                        <p:tgtEl>
                                          <p:spTgt spid="14"/>
                                        </p:tgtEl>
                                      </p:cBhvr>
                                    </p:animEffect>
                                  </p:childTnLst>
                                </p:cTn>
                              </p:par>
                              <p:par>
                                <p:cTn id="44" presetID="6" presetClass="entr" presetSubtype="16"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circle(in)">
                                      <p:cBhvr>
                                        <p:cTn id="46" dur="2000"/>
                                        <p:tgtEl>
                                          <p:spTgt spid="19"/>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circle(in)">
                                      <p:cBhvr>
                                        <p:cTn id="4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4192" y="365127"/>
            <a:ext cx="7701158" cy="724638"/>
          </a:xfrm>
        </p:spPr>
        <p:txBody>
          <a:bodyPr>
            <a:normAutofit/>
          </a:bodyPr>
          <a:lstStyle/>
          <a:p>
            <a:pPr algn="ctr"/>
            <a:r>
              <a:rPr lang="pt-BR" sz="2800" b="1" dirty="0" err="1" smtClean="0">
                <a:latin typeface="Palatino Linotype" panose="02040502050505030304" pitchFamily="18" charset="0"/>
              </a:rPr>
              <a:t>Introduction</a:t>
            </a:r>
            <a:endParaRPr lang="pt-BR" sz="2800" dirty="0"/>
          </a:p>
        </p:txBody>
      </p:sp>
      <p:sp>
        <p:nvSpPr>
          <p:cNvPr id="3" name="Espaço Reservado para Conteúdo 2"/>
          <p:cNvSpPr>
            <a:spLocks noGrp="1"/>
          </p:cNvSpPr>
          <p:nvPr>
            <p:ph idx="1"/>
          </p:nvPr>
        </p:nvSpPr>
        <p:spPr>
          <a:xfrm>
            <a:off x="628650" y="1161746"/>
            <a:ext cx="7886700" cy="4351338"/>
          </a:xfrm>
        </p:spPr>
        <p:txBody>
          <a:bodyPr/>
          <a:lstStyle/>
          <a:p>
            <a:pPr marL="0" indent="0" algn="just">
              <a:buNone/>
            </a:pPr>
            <a:r>
              <a:rPr lang="en-US" dirty="0" smtClean="0"/>
              <a:t>Factors that </a:t>
            </a:r>
            <a:r>
              <a:rPr lang="en-US" dirty="0"/>
              <a:t>affect the litter </a:t>
            </a:r>
            <a:r>
              <a:rPr lang="en-US" dirty="0" smtClean="0"/>
              <a:t>diversity on decomposition: </a:t>
            </a:r>
            <a:endParaRPr lang="pt-BR" dirty="0"/>
          </a:p>
        </p:txBody>
      </p:sp>
      <p:pic>
        <p:nvPicPr>
          <p:cNvPr id="4" name="Picture 6">
            <a:extLst>
              <a:ext uri="{FF2B5EF4-FFF2-40B4-BE49-F238E27FC236}">
                <a16:creationId xmlns=""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6" name="Retângulo 5"/>
          <p:cNvSpPr/>
          <p:nvPr/>
        </p:nvSpPr>
        <p:spPr>
          <a:xfrm>
            <a:off x="94451" y="2268617"/>
            <a:ext cx="3873441" cy="2075989"/>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omic Sans MS" pitchFamily="66" charset="0"/>
              </a:rPr>
              <a:t>ABIOTIC </a:t>
            </a:r>
            <a:r>
              <a:rPr lang="en-US" b="1" dirty="0" smtClean="0">
                <a:solidFill>
                  <a:schemeClr val="tx1"/>
                </a:solidFill>
                <a:latin typeface="Comic Sans MS" pitchFamily="66" charset="0"/>
              </a:rPr>
              <a:t>FACTORS</a:t>
            </a:r>
          </a:p>
          <a:p>
            <a:pPr marL="285750" indent="-285750" algn="just">
              <a:buFontTx/>
              <a:buChar char="-"/>
            </a:pPr>
            <a:r>
              <a:rPr lang="en-US" dirty="0" smtClean="0">
                <a:solidFill>
                  <a:schemeClr val="tx1"/>
                </a:solidFill>
                <a:latin typeface="Comic Sans MS" pitchFamily="66" charset="0"/>
              </a:rPr>
              <a:t>Moisture</a:t>
            </a:r>
          </a:p>
          <a:p>
            <a:pPr marL="285750" indent="-285750" algn="just">
              <a:buFontTx/>
              <a:buChar char="-"/>
            </a:pPr>
            <a:r>
              <a:rPr lang="en-US" dirty="0" smtClean="0">
                <a:solidFill>
                  <a:schemeClr val="tx1"/>
                </a:solidFill>
                <a:latin typeface="Comic Sans MS" pitchFamily="66" charset="0"/>
              </a:rPr>
              <a:t>Solar radiation</a:t>
            </a:r>
          </a:p>
          <a:p>
            <a:pPr marL="285750" indent="-285750" algn="just">
              <a:buFontTx/>
              <a:buChar char="-"/>
            </a:pPr>
            <a:r>
              <a:rPr lang="en-US" dirty="0" smtClean="0">
                <a:solidFill>
                  <a:schemeClr val="tx1"/>
                </a:solidFill>
                <a:latin typeface="Comic Sans MS" pitchFamily="66" charset="0"/>
              </a:rPr>
              <a:t>Soil fertility</a:t>
            </a:r>
          </a:p>
          <a:p>
            <a:pPr marL="285750" indent="-285750" algn="just">
              <a:buFontTx/>
              <a:buChar char="-"/>
            </a:pPr>
            <a:r>
              <a:rPr lang="en-US" dirty="0" smtClean="0">
                <a:solidFill>
                  <a:schemeClr val="tx1"/>
                </a:solidFill>
                <a:latin typeface="Comic Sans MS" pitchFamily="66" charset="0"/>
              </a:rPr>
              <a:t>Temperature</a:t>
            </a:r>
          </a:p>
          <a:p>
            <a:pPr algn="ctr"/>
            <a:r>
              <a:rPr lang="pt-BR" dirty="0" smtClean="0">
                <a:solidFill>
                  <a:schemeClr val="tx1"/>
                </a:solidFill>
                <a:latin typeface="Comic Sans MS" pitchFamily="66" charset="0"/>
              </a:rPr>
              <a:t>(King </a:t>
            </a:r>
            <a:r>
              <a:rPr lang="pt-BR" dirty="0">
                <a:solidFill>
                  <a:schemeClr val="tx1"/>
                </a:solidFill>
                <a:latin typeface="Comic Sans MS" pitchFamily="66" charset="0"/>
              </a:rPr>
              <a:t>et al. 2012, Huang et al. </a:t>
            </a:r>
            <a:r>
              <a:rPr lang="pt-BR" dirty="0" smtClean="0">
                <a:solidFill>
                  <a:schemeClr val="tx1"/>
                </a:solidFill>
                <a:latin typeface="Comic Sans MS" pitchFamily="66" charset="0"/>
              </a:rPr>
              <a:t>2017)</a:t>
            </a:r>
            <a:endParaRPr lang="pt-BR" dirty="0">
              <a:solidFill>
                <a:schemeClr val="tx1"/>
              </a:solidFill>
              <a:latin typeface="Comic Sans MS" pitchFamily="66" charset="0"/>
            </a:endParaRPr>
          </a:p>
        </p:txBody>
      </p:sp>
      <p:pic>
        <p:nvPicPr>
          <p:cNvPr id="7" name="Picture 4" descr="C:\Users\André Yuri\Desktop\tumblr_ol7xx98OK81s46y1mo1_50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17419" y="5066671"/>
            <a:ext cx="2212895" cy="16596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7797" y="4006404"/>
            <a:ext cx="3314523" cy="24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tângulo 8"/>
          <p:cNvSpPr/>
          <p:nvPr/>
        </p:nvSpPr>
        <p:spPr>
          <a:xfrm>
            <a:off x="4067658" y="2406403"/>
            <a:ext cx="4938555" cy="1508184"/>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omic Sans MS" pitchFamily="66" charset="0"/>
              </a:rPr>
              <a:t>BIOTIC </a:t>
            </a:r>
            <a:r>
              <a:rPr lang="en-US" b="1" dirty="0">
                <a:solidFill>
                  <a:schemeClr val="tx1"/>
                </a:solidFill>
                <a:latin typeface="Comic Sans MS" pitchFamily="66" charset="0"/>
              </a:rPr>
              <a:t>FACTORS</a:t>
            </a:r>
          </a:p>
          <a:p>
            <a:pPr marL="285750" indent="-285750" algn="just">
              <a:buFontTx/>
              <a:buChar char="-"/>
            </a:pPr>
            <a:r>
              <a:rPr lang="en-US" dirty="0">
                <a:solidFill>
                  <a:schemeClr val="tx1"/>
                </a:solidFill>
                <a:latin typeface="Comic Sans MS" pitchFamily="66" charset="0"/>
              </a:rPr>
              <a:t>Diversity and abundance of </a:t>
            </a:r>
            <a:r>
              <a:rPr lang="en-US" dirty="0" smtClean="0">
                <a:solidFill>
                  <a:schemeClr val="tx1"/>
                </a:solidFill>
                <a:latin typeface="Comic Sans MS" pitchFamily="66" charset="0"/>
              </a:rPr>
              <a:t>decomposers.</a:t>
            </a:r>
          </a:p>
          <a:p>
            <a:pPr marL="285750" indent="-285750" algn="just">
              <a:buFontTx/>
              <a:buChar char="-"/>
            </a:pPr>
            <a:r>
              <a:rPr lang="en-US" dirty="0" smtClean="0">
                <a:solidFill>
                  <a:schemeClr val="tx1"/>
                </a:solidFill>
                <a:latin typeface="Comic Sans MS" pitchFamily="66" charset="0"/>
              </a:rPr>
              <a:t>Physical structure </a:t>
            </a:r>
            <a:r>
              <a:rPr lang="en-US" dirty="0">
                <a:solidFill>
                  <a:schemeClr val="tx1"/>
                </a:solidFill>
                <a:latin typeface="Comic Sans MS" pitchFamily="66" charset="0"/>
              </a:rPr>
              <a:t>and chemical quality of </a:t>
            </a:r>
            <a:r>
              <a:rPr lang="en-US" dirty="0" smtClean="0">
                <a:solidFill>
                  <a:schemeClr val="tx1"/>
                </a:solidFill>
                <a:latin typeface="Comic Sans MS" pitchFamily="66" charset="0"/>
              </a:rPr>
              <a:t>litter</a:t>
            </a:r>
          </a:p>
          <a:p>
            <a:pPr algn="ctr"/>
            <a:r>
              <a:rPr lang="pt-BR" dirty="0">
                <a:solidFill>
                  <a:schemeClr val="tx1"/>
                </a:solidFill>
                <a:latin typeface="Comic Sans MS" pitchFamily="66" charset="0"/>
              </a:rPr>
              <a:t>(</a:t>
            </a:r>
            <a:r>
              <a:rPr lang="pt-BR" dirty="0" err="1">
                <a:solidFill>
                  <a:schemeClr val="tx1"/>
                </a:solidFill>
                <a:latin typeface="Comic Sans MS" pitchFamily="66" charset="0"/>
              </a:rPr>
              <a:t>Gartner</a:t>
            </a:r>
            <a:r>
              <a:rPr lang="pt-BR" dirty="0">
                <a:solidFill>
                  <a:schemeClr val="tx1"/>
                </a:solidFill>
                <a:latin typeface="Comic Sans MS" pitchFamily="66" charset="0"/>
              </a:rPr>
              <a:t> &amp; </a:t>
            </a:r>
            <a:r>
              <a:rPr lang="pt-BR" dirty="0" err="1">
                <a:solidFill>
                  <a:schemeClr val="tx1"/>
                </a:solidFill>
                <a:latin typeface="Comic Sans MS" pitchFamily="66" charset="0"/>
              </a:rPr>
              <a:t>Cardon</a:t>
            </a:r>
            <a:r>
              <a:rPr lang="pt-BR" dirty="0">
                <a:solidFill>
                  <a:schemeClr val="tx1"/>
                </a:solidFill>
                <a:latin typeface="Comic Sans MS" pitchFamily="66" charset="0"/>
              </a:rPr>
              <a:t> 2004)</a:t>
            </a:r>
          </a:p>
        </p:txBody>
      </p:sp>
      <p:pic>
        <p:nvPicPr>
          <p:cNvPr id="11" name="Picture 10" descr="Resultado de imagem para gif formiga">
            <a:extLst>
              <a:ext uri="{FF2B5EF4-FFF2-40B4-BE49-F238E27FC236}">
                <a16:creationId xmlns:a16="http://schemas.microsoft.com/office/drawing/2014/main" xmlns="" id="{002D54D2-29F0-4234-A530-903E875DB4D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905136" y="4252670"/>
            <a:ext cx="1305319" cy="8936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ndré Yuri\Desktop\tenor.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6873" y="4379821"/>
            <a:ext cx="1967097" cy="1967097"/>
          </a:xfrm>
          <a:prstGeom prst="rect">
            <a:avLst/>
          </a:prstGeom>
          <a:noFill/>
          <a:extLst>
            <a:ext uri="{909E8E84-426E-40DD-AFC4-6F175D3DCCD1}">
              <a14:hiddenFill xmlns:a14="http://schemas.microsoft.com/office/drawing/2010/main">
                <a:solidFill>
                  <a:srgbClr val="FFFFFF"/>
                </a:solidFill>
              </a14:hiddenFill>
            </a:ext>
          </a:extLst>
        </p:spPr>
      </p:pic>
      <p:sp>
        <p:nvSpPr>
          <p:cNvPr id="14" name="Nuvem 13"/>
          <p:cNvSpPr/>
          <p:nvPr/>
        </p:nvSpPr>
        <p:spPr>
          <a:xfrm>
            <a:off x="4269707" y="5688832"/>
            <a:ext cx="1080617" cy="606181"/>
          </a:xfrm>
          <a:prstGeom prst="cloud">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effectLst>
                  <a:outerShdw blurRad="38100" dist="38100" dir="2700000" algn="tl">
                    <a:srgbClr val="000000">
                      <a:alpha val="43137"/>
                    </a:srgbClr>
                  </a:outerShdw>
                </a:effectLst>
              </a:rPr>
              <a:t>C:P:N</a:t>
            </a:r>
            <a:endParaRPr lang="pt-BR" b="1" dirty="0">
              <a:solidFill>
                <a:schemeClr val="tx1"/>
              </a:solidFill>
              <a:effectLst>
                <a:outerShdw blurRad="38100" dist="38100" dir="2700000" algn="tl">
                  <a:srgbClr val="000000">
                    <a:alpha val="43137"/>
                  </a:srgbClr>
                </a:outerShdw>
              </a:effectLst>
            </a:endParaRPr>
          </a:p>
        </p:txBody>
      </p:sp>
      <p:cxnSp>
        <p:nvCxnSpPr>
          <p:cNvPr id="15" name="Conector de seta reta 14"/>
          <p:cNvCxnSpPr/>
          <p:nvPr/>
        </p:nvCxnSpPr>
        <p:spPr>
          <a:xfrm flipV="1">
            <a:off x="5129118" y="5783893"/>
            <a:ext cx="0" cy="3234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Nuvem 15"/>
          <p:cNvSpPr/>
          <p:nvPr/>
        </p:nvSpPr>
        <p:spPr>
          <a:xfrm>
            <a:off x="5876947" y="5743353"/>
            <a:ext cx="1080617" cy="606181"/>
          </a:xfrm>
          <a:prstGeom prst="cloud">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chemeClr val="tx1"/>
                </a:solidFill>
                <a:effectLst>
                  <a:outerShdw blurRad="38100" dist="38100" dir="2700000" algn="tl">
                    <a:srgbClr val="000000">
                      <a:alpha val="43137"/>
                    </a:srgbClr>
                  </a:outerShdw>
                </a:effectLst>
              </a:rPr>
              <a:t>C:P:N</a:t>
            </a:r>
            <a:endParaRPr lang="pt-BR" b="1" dirty="0">
              <a:solidFill>
                <a:schemeClr val="tx1"/>
              </a:solidFill>
              <a:effectLst>
                <a:outerShdw blurRad="38100" dist="38100" dir="2700000" algn="tl">
                  <a:srgbClr val="000000">
                    <a:alpha val="43137"/>
                  </a:srgbClr>
                </a:outerShdw>
              </a:effectLst>
            </a:endParaRPr>
          </a:p>
        </p:txBody>
      </p:sp>
      <p:cxnSp>
        <p:nvCxnSpPr>
          <p:cNvPr id="17" name="Conector de seta reta 16"/>
          <p:cNvCxnSpPr/>
          <p:nvPr/>
        </p:nvCxnSpPr>
        <p:spPr>
          <a:xfrm>
            <a:off x="6750884" y="5890928"/>
            <a:ext cx="0" cy="3319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8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7"/>
                                        </p:tgtEl>
                                        <p:attrNameLst>
                                          <p:attrName>ppt_x</p:attrName>
                                        </p:attrNameLst>
                                      </p:cBhvr>
                                      <p:tavLst>
                                        <p:tav tm="0">
                                          <p:val>
                                            <p:strVal val="ppt_x"/>
                                          </p:val>
                                        </p:tav>
                                        <p:tav tm="100000">
                                          <p:val>
                                            <p:strVal val="ppt_x"/>
                                          </p:val>
                                        </p:tav>
                                      </p:tavLst>
                                    </p:anim>
                                    <p:anim calcmode="lin" valueType="num">
                                      <p:cBhvr additive="base">
                                        <p:cTn id="15" dur="500"/>
                                        <p:tgtEl>
                                          <p:spTgt spid="7"/>
                                        </p:tgtEl>
                                        <p:attrNameLst>
                                          <p:attrName>ppt_y</p:attrName>
                                        </p:attrNameLst>
                                      </p:cBhvr>
                                      <p:tavLst>
                                        <p:tav tm="0">
                                          <p:val>
                                            <p:strVal val="ppt_y"/>
                                          </p:val>
                                        </p:tav>
                                        <p:tav tm="100000">
                                          <p:val>
                                            <p:strVal val="1+ppt_h/2"/>
                                          </p:val>
                                        </p:tav>
                                      </p:tavLst>
                                    </p:anim>
                                    <p:set>
                                      <p:cBhvr>
                                        <p:cTn id="16" dur="1" fill="hold">
                                          <p:stCondLst>
                                            <p:cond delay="499"/>
                                          </p:stCondLst>
                                        </p:cTn>
                                        <p:tgtEl>
                                          <p:spTgt spid="7"/>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9"/>
                                        </p:tgtEl>
                                        <p:attrNameLst>
                                          <p:attrName>ppt_x</p:attrName>
                                        </p:attrNameLst>
                                      </p:cBhvr>
                                      <p:tavLst>
                                        <p:tav tm="0">
                                          <p:val>
                                            <p:strVal val="ppt_x"/>
                                          </p:val>
                                        </p:tav>
                                        <p:tav tm="100000">
                                          <p:val>
                                            <p:strVal val="ppt_x"/>
                                          </p:val>
                                        </p:tav>
                                      </p:tavLst>
                                    </p:anim>
                                    <p:anim calcmode="lin" valueType="num">
                                      <p:cBhvr additive="base">
                                        <p:cTn id="23" dur="500"/>
                                        <p:tgtEl>
                                          <p:spTgt spid="9"/>
                                        </p:tgtEl>
                                        <p:attrNameLst>
                                          <p:attrName>ppt_y</p:attrName>
                                        </p:attrNameLst>
                                      </p:cBhvr>
                                      <p:tavLst>
                                        <p:tav tm="0">
                                          <p:val>
                                            <p:strVal val="ppt_y"/>
                                          </p:val>
                                        </p:tav>
                                        <p:tav tm="100000">
                                          <p:val>
                                            <p:strVal val="1+ppt_h/2"/>
                                          </p:val>
                                        </p:tav>
                                      </p:tavLst>
                                    </p:anim>
                                    <p:set>
                                      <p:cBhvr>
                                        <p:cTn id="24" dur="1" fill="hold">
                                          <p:stCondLst>
                                            <p:cond delay="499"/>
                                          </p:stCondLst>
                                        </p:cTn>
                                        <p:tgtEl>
                                          <p:spTgt spid="9"/>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11"/>
                                        </p:tgtEl>
                                        <p:attrNameLst>
                                          <p:attrName>ppt_x</p:attrName>
                                        </p:attrNameLst>
                                      </p:cBhvr>
                                      <p:tavLst>
                                        <p:tav tm="0">
                                          <p:val>
                                            <p:strVal val="ppt_x"/>
                                          </p:val>
                                        </p:tav>
                                        <p:tav tm="100000">
                                          <p:val>
                                            <p:strVal val="ppt_x"/>
                                          </p:val>
                                        </p:tav>
                                      </p:tavLst>
                                    </p:anim>
                                    <p:anim calcmode="lin" valueType="num">
                                      <p:cBhvr additive="base">
                                        <p:cTn id="27" dur="500"/>
                                        <p:tgtEl>
                                          <p:spTgt spid="11"/>
                                        </p:tgtEl>
                                        <p:attrNameLst>
                                          <p:attrName>ppt_y</p:attrName>
                                        </p:attrNameLst>
                                      </p:cBhvr>
                                      <p:tavLst>
                                        <p:tav tm="0">
                                          <p:val>
                                            <p:strVal val="ppt_y"/>
                                          </p:val>
                                        </p:tav>
                                        <p:tav tm="100000">
                                          <p:val>
                                            <p:strVal val="1+ppt_h/2"/>
                                          </p:val>
                                        </p:tav>
                                      </p:tavLst>
                                    </p:anim>
                                    <p:set>
                                      <p:cBhvr>
                                        <p:cTn id="28" dur="1" fill="hold">
                                          <p:stCondLst>
                                            <p:cond delay="499"/>
                                          </p:stCondLst>
                                        </p:cTn>
                                        <p:tgtEl>
                                          <p:spTgt spid="11"/>
                                        </p:tgtEl>
                                        <p:attrNameLst>
                                          <p:attrName>style.visibility</p:attrName>
                                        </p:attrNameLst>
                                      </p:cBhvr>
                                      <p:to>
                                        <p:strVal val="hidden"/>
                                      </p:to>
                                    </p:set>
                                  </p:childTnLst>
                                </p:cTn>
                              </p:par>
                              <p:par>
                                <p:cTn id="29" presetID="6"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2000"/>
                                        <p:tgtEl>
                                          <p:spTgt spid="14"/>
                                        </p:tgtEl>
                                      </p:cBhvr>
                                    </p:animEffect>
                                  </p:childTnLst>
                                </p:cTn>
                              </p:par>
                              <p:par>
                                <p:cTn id="32" presetID="6" presetClass="entr" presetSubtype="16"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ircle(in)">
                                      <p:cBhvr>
                                        <p:cTn id="34" dur="2000"/>
                                        <p:tgtEl>
                                          <p:spTgt spid="15"/>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par>
                                <p:cTn id="38" presetID="6" presetClass="entr" presetSubtype="16"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ircle(in)">
                                      <p:cBhvr>
                                        <p:cTn id="4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4"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4192" y="365127"/>
            <a:ext cx="7701158" cy="724638"/>
          </a:xfrm>
        </p:spPr>
        <p:txBody>
          <a:bodyPr>
            <a:normAutofit/>
          </a:bodyPr>
          <a:lstStyle/>
          <a:p>
            <a:pPr algn="ctr"/>
            <a:r>
              <a:rPr lang="pt-BR" sz="2800" b="1" dirty="0" err="1" smtClean="0">
                <a:latin typeface="Palatino Linotype" panose="02040502050505030304" pitchFamily="18" charset="0"/>
              </a:rPr>
              <a:t>Introduction</a:t>
            </a:r>
            <a:endParaRPr lang="pt-BR" sz="2800" dirty="0"/>
          </a:p>
        </p:txBody>
      </p:sp>
      <p:sp>
        <p:nvSpPr>
          <p:cNvPr id="3" name="Espaço Reservado para Conteúdo 2"/>
          <p:cNvSpPr>
            <a:spLocks noGrp="1"/>
          </p:cNvSpPr>
          <p:nvPr>
            <p:ph idx="1"/>
          </p:nvPr>
        </p:nvSpPr>
        <p:spPr>
          <a:xfrm>
            <a:off x="628650" y="1161746"/>
            <a:ext cx="7886700" cy="4351338"/>
          </a:xfrm>
        </p:spPr>
        <p:txBody>
          <a:bodyPr/>
          <a:lstStyle/>
          <a:p>
            <a:pPr marL="0" indent="0" algn="just">
              <a:buNone/>
            </a:pPr>
            <a:r>
              <a:rPr lang="en-US" dirty="0"/>
              <a:t>The positive effects on the litter decomposition can be generated by the functional diversity (i.e., functional dissimilarity) of the litter itself (Gartner and </a:t>
            </a:r>
            <a:r>
              <a:rPr lang="en-US" dirty="0" err="1"/>
              <a:t>Cardon</a:t>
            </a:r>
            <a:r>
              <a:rPr lang="en-US" dirty="0"/>
              <a:t> 2012). However, in many cases, the magnitude and direction of non-additive effects that occur in a given litter mixture can vary according to the environmental context (</a:t>
            </a:r>
            <a:r>
              <a:rPr lang="en-US" dirty="0" err="1"/>
              <a:t>Cardinale</a:t>
            </a:r>
            <a:r>
              <a:rPr lang="en-US" dirty="0"/>
              <a:t> et al. 2008, </a:t>
            </a:r>
            <a:r>
              <a:rPr lang="en-US" dirty="0" err="1"/>
              <a:t>García</a:t>
            </a:r>
            <a:r>
              <a:rPr lang="en-US" dirty="0"/>
              <a:t>-Palacios et al. 2016).</a:t>
            </a:r>
            <a:endParaRPr lang="pt-BR" dirty="0"/>
          </a:p>
        </p:txBody>
      </p:sp>
      <p:pic>
        <p:nvPicPr>
          <p:cNvPr id="4" name="Picture 6">
            <a:extLst>
              <a:ext uri="{FF2B5EF4-FFF2-40B4-BE49-F238E27FC236}">
                <a16:creationId xmlns=""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extLst>
      <p:ext uri="{BB962C8B-B14F-4D97-AF65-F5344CB8AC3E}">
        <p14:creationId xmlns:p14="http://schemas.microsoft.com/office/powerpoint/2010/main" val="3537655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7924800" cy="2585323"/>
          </a:xfrm>
          <a:prstGeom prst="rect">
            <a:avLst/>
          </a:prstGeom>
          <a:noFill/>
        </p:spPr>
        <p:txBody>
          <a:bodyPr wrap="square" rtlCol="0">
            <a:spAutoFit/>
          </a:bodyPr>
          <a:lstStyle/>
          <a:p>
            <a:pPr algn="ctr"/>
            <a:r>
              <a:rPr lang="pt-BR" sz="2500" b="1" dirty="0" err="1" smtClean="0">
                <a:latin typeface="Palatino Linotype" panose="02040502050505030304" pitchFamily="18" charset="0"/>
              </a:rPr>
              <a:t>Introduction</a:t>
            </a:r>
            <a:endParaRPr lang="pt-BR" sz="2500" b="1" dirty="0" smtClean="0">
              <a:latin typeface="Palatino Linotype" panose="02040502050505030304" pitchFamily="18" charset="0"/>
            </a:endParaRPr>
          </a:p>
          <a:p>
            <a:pPr algn="just"/>
            <a:endParaRPr lang="pt-BR" sz="2500" b="1" dirty="0">
              <a:latin typeface="Palatino Linotype" panose="02040502050505030304" pitchFamily="18" charset="0"/>
            </a:endParaRPr>
          </a:p>
          <a:p>
            <a:pPr algn="just"/>
            <a:r>
              <a:rPr lang="pt-BR" sz="1600" b="1" dirty="0" err="1" smtClean="0"/>
              <a:t>Aim</a:t>
            </a:r>
            <a:r>
              <a:rPr lang="pt-BR" sz="1600" b="1" dirty="0" smtClean="0"/>
              <a:t>: </a:t>
            </a:r>
            <a:r>
              <a:rPr lang="pt-BR" sz="1600" dirty="0"/>
              <a:t>Test </a:t>
            </a:r>
            <a:r>
              <a:rPr lang="pt-BR" sz="1600" dirty="0" err="1" smtClean="0"/>
              <a:t>whether</a:t>
            </a:r>
            <a:r>
              <a:rPr lang="pt-BR" sz="1600" dirty="0" smtClean="0"/>
              <a:t> </a:t>
            </a:r>
            <a:r>
              <a:rPr lang="en-US" sz="1600" dirty="0" smtClean="0">
                <a:latin typeface="Palatino Linotype" pitchFamily="18" charset="0"/>
              </a:rPr>
              <a:t>and </a:t>
            </a:r>
            <a:r>
              <a:rPr lang="en-US" sz="1600" dirty="0">
                <a:latin typeface="Palatino Linotype" pitchFamily="18" charset="0"/>
              </a:rPr>
              <a:t>how the effects of litter diversity vary in magnitude and direction, between opposite environmental contexts concerning the importance of </a:t>
            </a:r>
            <a:r>
              <a:rPr lang="en-US" sz="1600" dirty="0" err="1">
                <a:latin typeface="Palatino Linotype" pitchFamily="18" charset="0"/>
              </a:rPr>
              <a:t>photodegradation</a:t>
            </a:r>
            <a:r>
              <a:rPr lang="en-US" sz="1600" dirty="0">
                <a:latin typeface="Palatino Linotype" pitchFamily="18" charset="0"/>
              </a:rPr>
              <a:t> and biological decomposition of the litter. </a:t>
            </a:r>
            <a:endParaRPr lang="en-US" sz="1600" dirty="0" smtClean="0">
              <a:latin typeface="Palatino Linotype" pitchFamily="18" charset="0"/>
            </a:endParaRPr>
          </a:p>
          <a:p>
            <a:pPr algn="just"/>
            <a:r>
              <a:rPr lang="en-US" sz="1600" b="1" dirty="0" smtClean="0">
                <a:latin typeface="Palatino Linotype" pitchFamily="18" charset="0"/>
              </a:rPr>
              <a:t>Hypothesis</a:t>
            </a:r>
            <a:r>
              <a:rPr lang="en-US" sz="1600" dirty="0" smtClean="0">
                <a:latin typeface="Palatino Linotype" pitchFamily="18" charset="0"/>
              </a:rPr>
              <a:t>: the </a:t>
            </a:r>
            <a:r>
              <a:rPr lang="en-US" sz="1600" dirty="0">
                <a:latin typeface="Palatino Linotype" pitchFamily="18" charset="0"/>
              </a:rPr>
              <a:t>effects of the functional litter diversity to vary between the environmental contexts studied and tend to increase the decomposition synergistically in environments where there is greater favoring the decomposition via biotic mechanisms (i.e. area under vegetation).</a:t>
            </a:r>
            <a:endParaRPr lang="pt-BR" sz="1600" dirty="0">
              <a:latin typeface="Palatino Linotype"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7" name="Picture 6">
            <a:extLst>
              <a:ext uri="{FF2B5EF4-FFF2-40B4-BE49-F238E27FC236}">
                <a16:creationId xmlns=""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extLst>
      <p:ext uri="{BB962C8B-B14F-4D97-AF65-F5344CB8AC3E}">
        <p14:creationId xmlns:p14="http://schemas.microsoft.com/office/powerpoint/2010/main" val="798389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71398"/>
            <a:ext cx="7924800" cy="2585323"/>
          </a:xfrm>
          <a:prstGeom prst="rect">
            <a:avLst/>
          </a:prstGeom>
          <a:noFill/>
        </p:spPr>
        <p:txBody>
          <a:bodyPr wrap="square" rtlCol="0">
            <a:spAutoFit/>
          </a:bodyPr>
          <a:lstStyle/>
          <a:p>
            <a:pPr algn="ctr"/>
            <a:r>
              <a:rPr lang="pt-BR" sz="2500" b="1" dirty="0" err="1">
                <a:latin typeface="Palatino Linotype" panose="02040502050505030304" pitchFamily="18" charset="0"/>
              </a:rPr>
              <a:t>Materials</a:t>
            </a:r>
            <a:r>
              <a:rPr lang="pt-BR" sz="2500" b="1" dirty="0">
                <a:latin typeface="Palatino Linotype" panose="02040502050505030304" pitchFamily="18" charset="0"/>
              </a:rPr>
              <a:t> </a:t>
            </a:r>
            <a:r>
              <a:rPr lang="pt-BR" sz="2500" b="1" dirty="0" err="1">
                <a:latin typeface="Palatino Linotype" panose="02040502050505030304" pitchFamily="18" charset="0"/>
              </a:rPr>
              <a:t>and</a:t>
            </a:r>
            <a:r>
              <a:rPr lang="pt-BR" sz="2500" b="1" dirty="0">
                <a:latin typeface="Palatino Linotype" panose="02040502050505030304" pitchFamily="18" charset="0"/>
              </a:rPr>
              <a:t> </a:t>
            </a:r>
            <a:r>
              <a:rPr lang="pt-BR" sz="2500" b="1" dirty="0" err="1" smtClean="0">
                <a:latin typeface="Palatino Linotype" panose="02040502050505030304" pitchFamily="18" charset="0"/>
              </a:rPr>
              <a:t>Methods</a:t>
            </a:r>
            <a:endParaRPr lang="pt-BR" sz="2500" b="1" dirty="0" smtClean="0">
              <a:latin typeface="Palatino Linotype" panose="02040502050505030304" pitchFamily="18" charset="0"/>
            </a:endParaRPr>
          </a:p>
          <a:p>
            <a:pPr algn="ctr"/>
            <a:endParaRPr lang="pt-BR" sz="2500" b="1" dirty="0" smtClean="0">
              <a:latin typeface="Palatino Linotype" panose="02040502050505030304" pitchFamily="18" charset="0"/>
            </a:endParaRPr>
          </a:p>
          <a:p>
            <a:pPr algn="just"/>
            <a:r>
              <a:rPr lang="en-US" sz="1600" dirty="0" smtClean="0">
                <a:latin typeface="Palatino Linotype" pitchFamily="18" charset="0"/>
              </a:rPr>
              <a:t>              The </a:t>
            </a:r>
            <a:r>
              <a:rPr lang="en-US" sz="1600" dirty="0">
                <a:latin typeface="Palatino Linotype" pitchFamily="18" charset="0"/>
              </a:rPr>
              <a:t>study was carried out in a sandbank ecosystem, located at the </a:t>
            </a:r>
            <a:r>
              <a:rPr lang="en-US" sz="1600" dirty="0" err="1">
                <a:latin typeface="Palatino Linotype" pitchFamily="18" charset="0"/>
              </a:rPr>
              <a:t>Barreira</a:t>
            </a:r>
            <a:r>
              <a:rPr lang="en-US" sz="1600" dirty="0">
                <a:latin typeface="Palatino Linotype" pitchFamily="18" charset="0"/>
              </a:rPr>
              <a:t> do Inferno Launch Center (CLBI), in RN-BRAZIL. The place is characterized by a tropical climate with prolonged periods of dry seasons (Peel et al. 2007), with an average annual temperature of 26 ° C and an average annual rainfall of 1746 mm (Silva et al. 2015). The place has typical </a:t>
            </a:r>
            <a:r>
              <a:rPr lang="en-US" sz="1600" dirty="0" err="1">
                <a:latin typeface="Palatino Linotype" pitchFamily="18" charset="0"/>
              </a:rPr>
              <a:t>Restinga</a:t>
            </a:r>
            <a:r>
              <a:rPr lang="en-US" sz="1600" dirty="0">
                <a:latin typeface="Palatino Linotype" pitchFamily="18" charset="0"/>
              </a:rPr>
              <a:t> vegetation, most of which is represented by shrub-tree vegetation (Oliveira </a:t>
            </a:r>
            <a:r>
              <a:rPr lang="en-US" sz="1600" dirty="0" err="1">
                <a:latin typeface="Palatino Linotype" pitchFamily="18" charset="0"/>
              </a:rPr>
              <a:t>Filho</a:t>
            </a:r>
            <a:r>
              <a:rPr lang="en-US" sz="1600" dirty="0">
                <a:latin typeface="Palatino Linotype" pitchFamily="18" charset="0"/>
              </a:rPr>
              <a:t>, 2009). The experiment was carried out in both regions (i.e. under vegetation and exposed to solar radiation</a:t>
            </a:r>
            <a:r>
              <a:rPr lang="en-US" sz="1600" dirty="0" smtClean="0">
                <a:latin typeface="Palatino Linotype" pitchFamily="18" charset="0"/>
              </a:rPr>
              <a:t>).</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7" name="Picture 6">
            <a:extLst>
              <a:ext uri="{FF2B5EF4-FFF2-40B4-BE49-F238E27FC236}">
                <a16:creationId xmlns=""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9" name="Imagem 8"/>
          <p:cNvPicPr/>
          <p:nvPr/>
        </p:nvPicPr>
        <p:blipFill>
          <a:blip r:embed="rId3">
            <a:extLst>
              <a:ext uri="{28A0092B-C50C-407E-A947-70E740481C1C}">
                <a14:useLocalDpi xmlns:a14="http://schemas.microsoft.com/office/drawing/2010/main" val="0"/>
              </a:ext>
            </a:extLst>
          </a:blip>
          <a:srcRect/>
          <a:stretch>
            <a:fillRect/>
          </a:stretch>
        </p:blipFill>
        <p:spPr bwMode="auto">
          <a:xfrm>
            <a:off x="2982197" y="3141545"/>
            <a:ext cx="3179606" cy="2842415"/>
          </a:xfrm>
          <a:prstGeom prst="rect">
            <a:avLst/>
          </a:prstGeom>
          <a:noFill/>
          <a:ln>
            <a:noFill/>
          </a:ln>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1802" y="2650380"/>
            <a:ext cx="2189095" cy="149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515" y="3011332"/>
            <a:ext cx="2539350" cy="193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539" y="4762513"/>
            <a:ext cx="2843301" cy="147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1803" y="4028902"/>
            <a:ext cx="1411244" cy="2210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eta para baixo 13"/>
          <p:cNvSpPr/>
          <p:nvPr/>
        </p:nvSpPr>
        <p:spPr>
          <a:xfrm rot="12453812">
            <a:off x="2975121" y="4053478"/>
            <a:ext cx="315182" cy="851900"/>
          </a:xfrm>
          <a:prstGeom prst="downArrow">
            <a:avLst>
              <a:gd name="adj1" fmla="val 32862"/>
              <a:gd name="adj2" fmla="val 50000"/>
            </a:avLst>
          </a:prstGeom>
          <a:solidFill>
            <a:srgbClr val="0EB222"/>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Seta para baixo 14"/>
          <p:cNvSpPr/>
          <p:nvPr/>
        </p:nvSpPr>
        <p:spPr>
          <a:xfrm rot="7359979">
            <a:off x="5752813" y="3311664"/>
            <a:ext cx="348184" cy="1434695"/>
          </a:xfrm>
          <a:prstGeom prst="downArrow">
            <a:avLst>
              <a:gd name="adj1" fmla="val 32862"/>
              <a:gd name="adj2" fmla="val 50000"/>
            </a:avLst>
          </a:prstGeom>
          <a:solidFill>
            <a:srgbClr val="0EB222"/>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2795907" y="5992745"/>
            <a:ext cx="3492159" cy="759042"/>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solidFill>
                  <a:schemeClr val="tx1"/>
                </a:solidFill>
                <a:latin typeface="Comic Sans MS" pitchFamily="66" charset="0"/>
              </a:rPr>
              <a:t>Barreira </a:t>
            </a:r>
            <a:r>
              <a:rPr lang="pt-BR" sz="1600" b="1" dirty="0">
                <a:solidFill>
                  <a:schemeClr val="tx1"/>
                </a:solidFill>
                <a:latin typeface="Comic Sans MS" pitchFamily="66" charset="0"/>
              </a:rPr>
              <a:t>do Inferno </a:t>
            </a:r>
            <a:r>
              <a:rPr lang="pt-BR" sz="1600" b="1" dirty="0" err="1">
                <a:solidFill>
                  <a:schemeClr val="tx1"/>
                </a:solidFill>
                <a:latin typeface="Comic Sans MS" pitchFamily="66" charset="0"/>
              </a:rPr>
              <a:t>Launch</a:t>
            </a:r>
            <a:r>
              <a:rPr lang="pt-BR" sz="1600" b="1" dirty="0">
                <a:solidFill>
                  <a:schemeClr val="tx1"/>
                </a:solidFill>
                <a:latin typeface="Comic Sans MS" pitchFamily="66" charset="0"/>
              </a:rPr>
              <a:t> Center (CLBI), in RN-BRAZIL</a:t>
            </a:r>
            <a:endParaRPr lang="pt-BR" sz="1600" b="1" dirty="0" smtClean="0">
              <a:solidFill>
                <a:schemeClr val="tx1"/>
              </a:solidFill>
              <a:latin typeface="Comic Sans MS" pitchFamily="66" charset="0"/>
            </a:endParaRPr>
          </a:p>
        </p:txBody>
      </p:sp>
    </p:spTree>
    <p:extLst>
      <p:ext uri="{BB962C8B-B14F-4D97-AF65-F5344CB8AC3E}">
        <p14:creationId xmlns:p14="http://schemas.microsoft.com/office/powerpoint/2010/main" val="1222219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71398"/>
            <a:ext cx="7924800" cy="4662815"/>
          </a:xfrm>
          <a:prstGeom prst="rect">
            <a:avLst/>
          </a:prstGeom>
          <a:noFill/>
        </p:spPr>
        <p:txBody>
          <a:bodyPr wrap="square" rtlCol="0">
            <a:spAutoFit/>
          </a:bodyPr>
          <a:lstStyle/>
          <a:p>
            <a:pPr algn="ctr"/>
            <a:r>
              <a:rPr lang="pt-BR" sz="2500" b="1" dirty="0" err="1">
                <a:latin typeface="Palatino Linotype" panose="02040502050505030304" pitchFamily="18" charset="0"/>
              </a:rPr>
              <a:t>Materials</a:t>
            </a:r>
            <a:r>
              <a:rPr lang="pt-BR" sz="2500" b="1" dirty="0">
                <a:latin typeface="Palatino Linotype" panose="02040502050505030304" pitchFamily="18" charset="0"/>
              </a:rPr>
              <a:t> </a:t>
            </a:r>
            <a:r>
              <a:rPr lang="pt-BR" sz="2500" b="1" dirty="0" err="1">
                <a:latin typeface="Palatino Linotype" panose="02040502050505030304" pitchFamily="18" charset="0"/>
              </a:rPr>
              <a:t>and</a:t>
            </a:r>
            <a:r>
              <a:rPr lang="pt-BR" sz="2500" b="1" dirty="0">
                <a:latin typeface="Palatino Linotype" panose="02040502050505030304" pitchFamily="18" charset="0"/>
              </a:rPr>
              <a:t> </a:t>
            </a:r>
            <a:r>
              <a:rPr lang="pt-BR" sz="2500" b="1" dirty="0" err="1" smtClean="0">
                <a:latin typeface="Palatino Linotype" panose="02040502050505030304" pitchFamily="18" charset="0"/>
              </a:rPr>
              <a:t>Methods</a:t>
            </a:r>
            <a:endParaRPr lang="pt-BR" sz="2500" b="1" dirty="0" smtClean="0">
              <a:latin typeface="Palatino Linotype" panose="02040502050505030304" pitchFamily="18" charset="0"/>
            </a:endParaRPr>
          </a:p>
          <a:p>
            <a:pPr algn="ctr"/>
            <a:endParaRPr lang="en-US" sz="1600" dirty="0" smtClean="0">
              <a:latin typeface="Palatino Linotype" pitchFamily="18" charset="0"/>
            </a:endParaRPr>
          </a:p>
          <a:p>
            <a:pPr algn="just"/>
            <a:r>
              <a:rPr lang="en-US" sz="1600" dirty="0">
                <a:latin typeface="Palatino Linotype" pitchFamily="18" charset="0"/>
              </a:rPr>
              <a:t> </a:t>
            </a:r>
            <a:r>
              <a:rPr lang="en-US" sz="1600" dirty="0" smtClean="0">
                <a:latin typeface="Palatino Linotype" pitchFamily="18" charset="0"/>
              </a:rPr>
              <a:t>                      The </a:t>
            </a:r>
            <a:r>
              <a:rPr lang="en-US" sz="1600" dirty="0">
                <a:latin typeface="Palatino Linotype" pitchFamily="18" charset="0"/>
              </a:rPr>
              <a:t>experiment was carried out with senescent leaves of the species </a:t>
            </a:r>
            <a:r>
              <a:rPr lang="en-US" sz="1600" dirty="0" err="1">
                <a:latin typeface="Palatino Linotype" pitchFamily="18" charset="0"/>
              </a:rPr>
              <a:t>Sterculia</a:t>
            </a:r>
            <a:r>
              <a:rPr lang="en-US" sz="1600" dirty="0">
                <a:latin typeface="Palatino Linotype" pitchFamily="18" charset="0"/>
              </a:rPr>
              <a:t> </a:t>
            </a:r>
            <a:r>
              <a:rPr lang="en-US" sz="1600" dirty="0" err="1">
                <a:latin typeface="Palatino Linotype" pitchFamily="18" charset="0"/>
              </a:rPr>
              <a:t>chicha</a:t>
            </a:r>
            <a:r>
              <a:rPr lang="en-US" sz="1600" dirty="0">
                <a:latin typeface="Palatino Linotype" pitchFamily="18" charset="0"/>
              </a:rPr>
              <a:t> (</a:t>
            </a:r>
            <a:r>
              <a:rPr lang="en-US" sz="1600" dirty="0" err="1">
                <a:latin typeface="Palatino Linotype" pitchFamily="18" charset="0"/>
              </a:rPr>
              <a:t>Sc</a:t>
            </a:r>
            <a:r>
              <a:rPr lang="en-US" sz="1600" dirty="0">
                <a:latin typeface="Palatino Linotype" pitchFamily="18" charset="0"/>
              </a:rPr>
              <a:t>), </a:t>
            </a:r>
            <a:r>
              <a:rPr lang="en-US" sz="1600" dirty="0" err="1">
                <a:latin typeface="Palatino Linotype" pitchFamily="18" charset="0"/>
              </a:rPr>
              <a:t>Ficus</a:t>
            </a:r>
            <a:r>
              <a:rPr lang="en-US" sz="1600" dirty="0">
                <a:latin typeface="Palatino Linotype" pitchFamily="18" charset="0"/>
              </a:rPr>
              <a:t> </a:t>
            </a:r>
            <a:r>
              <a:rPr lang="en-US" sz="1600" dirty="0" err="1">
                <a:latin typeface="Palatino Linotype" pitchFamily="18" charset="0"/>
              </a:rPr>
              <a:t>benjamina</a:t>
            </a:r>
            <a:r>
              <a:rPr lang="en-US" sz="1600" dirty="0">
                <a:latin typeface="Palatino Linotype" pitchFamily="18" charset="0"/>
              </a:rPr>
              <a:t> (</a:t>
            </a:r>
            <a:r>
              <a:rPr lang="en-US" sz="1600" dirty="0" err="1">
                <a:latin typeface="Palatino Linotype" pitchFamily="18" charset="0"/>
              </a:rPr>
              <a:t>Fb</a:t>
            </a:r>
            <a:r>
              <a:rPr lang="en-US" sz="1600" dirty="0">
                <a:latin typeface="Palatino Linotype" pitchFamily="18" charset="0"/>
              </a:rPr>
              <a:t>), </a:t>
            </a:r>
            <a:r>
              <a:rPr lang="en-US" sz="1600" dirty="0" err="1">
                <a:latin typeface="Palatino Linotype" pitchFamily="18" charset="0"/>
              </a:rPr>
              <a:t>Erythrina</a:t>
            </a:r>
            <a:r>
              <a:rPr lang="en-US" sz="1600" dirty="0">
                <a:latin typeface="Palatino Linotype" pitchFamily="18" charset="0"/>
              </a:rPr>
              <a:t> </a:t>
            </a:r>
            <a:r>
              <a:rPr lang="en-US" sz="1600" dirty="0" err="1">
                <a:latin typeface="Palatino Linotype" pitchFamily="18" charset="0"/>
              </a:rPr>
              <a:t>velutina</a:t>
            </a:r>
            <a:r>
              <a:rPr lang="en-US" sz="1600" dirty="0">
                <a:latin typeface="Palatino Linotype" pitchFamily="18" charset="0"/>
              </a:rPr>
              <a:t> (</a:t>
            </a:r>
            <a:r>
              <a:rPr lang="en-US" sz="1600" dirty="0" err="1">
                <a:latin typeface="Palatino Linotype" pitchFamily="18" charset="0"/>
              </a:rPr>
              <a:t>Ev</a:t>
            </a:r>
            <a:r>
              <a:rPr lang="en-US" sz="1600" dirty="0">
                <a:latin typeface="Palatino Linotype" pitchFamily="18" charset="0"/>
              </a:rPr>
              <a:t>), and Bauhinia </a:t>
            </a:r>
            <a:r>
              <a:rPr lang="en-US" sz="1600" dirty="0" err="1">
                <a:latin typeface="Palatino Linotype" pitchFamily="18" charset="0"/>
              </a:rPr>
              <a:t>forficata</a:t>
            </a:r>
            <a:r>
              <a:rPr lang="en-US" sz="1600" dirty="0">
                <a:latin typeface="Palatino Linotype" pitchFamily="18" charset="0"/>
              </a:rPr>
              <a:t> (Bf) that were collected six months before implementing the experiment. The species chosen have a wide difference in their SLAs (Specific Leaf Area), such as 62.0 cm2 / g, 79.5 cm2 / g, 178.4 cm2 / g, and 328.3 cm2 / g for the </a:t>
            </a:r>
            <a:r>
              <a:rPr lang="en-US" sz="1600" dirty="0" err="1">
                <a:latin typeface="Palatino Linotype" pitchFamily="18" charset="0"/>
              </a:rPr>
              <a:t>Sc</a:t>
            </a:r>
            <a:r>
              <a:rPr lang="en-US" sz="1600" dirty="0">
                <a:latin typeface="Palatino Linotype" pitchFamily="18" charset="0"/>
              </a:rPr>
              <a:t>, </a:t>
            </a:r>
            <a:r>
              <a:rPr lang="en-US" sz="1600" dirty="0" err="1">
                <a:latin typeface="Palatino Linotype" pitchFamily="18" charset="0"/>
              </a:rPr>
              <a:t>Fb</a:t>
            </a:r>
            <a:r>
              <a:rPr lang="en-US" sz="1600" dirty="0">
                <a:latin typeface="Palatino Linotype" pitchFamily="18" charset="0"/>
              </a:rPr>
              <a:t>, </a:t>
            </a:r>
            <a:r>
              <a:rPr lang="en-US" sz="1600" dirty="0" err="1">
                <a:latin typeface="Palatino Linotype" pitchFamily="18" charset="0"/>
              </a:rPr>
              <a:t>Ev</a:t>
            </a:r>
            <a:r>
              <a:rPr lang="en-US" sz="1600" dirty="0">
                <a:latin typeface="Palatino Linotype" pitchFamily="18" charset="0"/>
              </a:rPr>
              <a:t>, and Bf species, respectively. The collected leaves were stored in paper bags and dried in an oven at 40ºC for 72 hours, and then they were stored in black plastic bags and sealed. The experiment consisted of 10 treatments, divided into 4 monocultures (</a:t>
            </a:r>
            <a:r>
              <a:rPr lang="en-US" sz="1600" dirty="0" err="1">
                <a:latin typeface="Palatino Linotype" pitchFamily="18" charset="0"/>
              </a:rPr>
              <a:t>ie</a:t>
            </a:r>
            <a:r>
              <a:rPr lang="en-US" sz="1600" dirty="0">
                <a:latin typeface="Palatino Linotype" pitchFamily="18" charset="0"/>
              </a:rPr>
              <a:t> debris of each species individually) and 6 bi-cultures (</a:t>
            </a:r>
            <a:r>
              <a:rPr lang="en-US" sz="1600" dirty="0" err="1">
                <a:latin typeface="Palatino Linotype" pitchFamily="18" charset="0"/>
              </a:rPr>
              <a:t>ie</a:t>
            </a:r>
            <a:r>
              <a:rPr lang="en-US" sz="1600" dirty="0">
                <a:latin typeface="Palatino Linotype" pitchFamily="18" charset="0"/>
              </a:rPr>
              <a:t> pairs formed by all possible combinations between the four species used), with each treatment replicated 6 times in each environmental context, thus totaling 120 </a:t>
            </a:r>
            <a:r>
              <a:rPr lang="en-US" sz="1600" dirty="0" err="1">
                <a:latin typeface="Palatino Linotype" pitchFamily="18" charset="0"/>
              </a:rPr>
              <a:t>literbags</a:t>
            </a:r>
            <a:r>
              <a:rPr lang="en-US" sz="1600" dirty="0">
                <a:latin typeface="Palatino Linotype" pitchFamily="18" charset="0"/>
              </a:rPr>
              <a:t>. We used only two levels of species richness in the experiment due to the fact that combinations between pairs of species allow us to calculate the greatest range of functional dissimilarity among a given set of species (</a:t>
            </a:r>
            <a:r>
              <a:rPr lang="en-US" sz="1600" dirty="0" err="1">
                <a:latin typeface="Palatino Linotype" pitchFamily="18" charset="0"/>
              </a:rPr>
              <a:t>Barantal</a:t>
            </a:r>
            <a:r>
              <a:rPr lang="en-US" sz="1600" dirty="0">
                <a:latin typeface="Palatino Linotype" pitchFamily="18" charset="0"/>
              </a:rPr>
              <a:t> et al. 2011). The litterbag has a mash thickness of 5 mm opening and an area of ​​0.04 m2 - 0.2m x 0.2m, and received 4g of debris in monocultures and 2g for each species in </a:t>
            </a:r>
            <a:r>
              <a:rPr lang="en-US" sz="1600" dirty="0" err="1">
                <a:latin typeface="Palatino Linotype" pitchFamily="18" charset="0"/>
              </a:rPr>
              <a:t>biocultures</a:t>
            </a:r>
            <a:endParaRPr lang="pt-BR" sz="1600" dirty="0">
              <a:latin typeface="Palatino Linotype" pitchFamily="18" charset="0"/>
            </a:endParaRPr>
          </a:p>
        </p:txBody>
      </p:sp>
      <p:pic>
        <p:nvPicPr>
          <p:cNvPr id="7" name="Picture 6">
            <a:extLst>
              <a:ext uri="{FF2B5EF4-FFF2-40B4-BE49-F238E27FC236}">
                <a16:creationId xmlns=""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extLst>
      <p:ext uri="{BB962C8B-B14F-4D97-AF65-F5344CB8AC3E}">
        <p14:creationId xmlns:p14="http://schemas.microsoft.com/office/powerpoint/2010/main" val="882294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71398"/>
            <a:ext cx="7924800" cy="723275"/>
          </a:xfrm>
          <a:prstGeom prst="rect">
            <a:avLst/>
          </a:prstGeom>
          <a:noFill/>
        </p:spPr>
        <p:txBody>
          <a:bodyPr wrap="square" rtlCol="0">
            <a:spAutoFit/>
          </a:bodyPr>
          <a:lstStyle/>
          <a:p>
            <a:pPr algn="ctr"/>
            <a:r>
              <a:rPr lang="pt-BR" sz="2500" b="1" dirty="0" err="1">
                <a:latin typeface="Palatino Linotype" panose="02040502050505030304" pitchFamily="18" charset="0"/>
              </a:rPr>
              <a:t>Materials</a:t>
            </a:r>
            <a:r>
              <a:rPr lang="pt-BR" sz="2500" b="1" dirty="0">
                <a:latin typeface="Palatino Linotype" panose="02040502050505030304" pitchFamily="18" charset="0"/>
              </a:rPr>
              <a:t> </a:t>
            </a:r>
            <a:r>
              <a:rPr lang="pt-BR" sz="2500" b="1" dirty="0" err="1">
                <a:latin typeface="Palatino Linotype" panose="02040502050505030304" pitchFamily="18" charset="0"/>
              </a:rPr>
              <a:t>and</a:t>
            </a:r>
            <a:r>
              <a:rPr lang="pt-BR" sz="2500" b="1" dirty="0">
                <a:latin typeface="Palatino Linotype" panose="02040502050505030304" pitchFamily="18" charset="0"/>
              </a:rPr>
              <a:t> </a:t>
            </a:r>
            <a:r>
              <a:rPr lang="pt-BR" sz="2500" b="1" dirty="0" err="1" smtClean="0">
                <a:latin typeface="Palatino Linotype" panose="02040502050505030304" pitchFamily="18" charset="0"/>
              </a:rPr>
              <a:t>Methods</a:t>
            </a:r>
            <a:endParaRPr lang="pt-BR" sz="2500" b="1" dirty="0" smtClean="0">
              <a:latin typeface="Palatino Linotype" panose="02040502050505030304" pitchFamily="18" charset="0"/>
            </a:endParaRPr>
          </a:p>
          <a:p>
            <a:pPr algn="ctr"/>
            <a:endParaRPr lang="pt-BR" sz="1600" dirty="0">
              <a:latin typeface="Palatino Linotype"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9</a:t>
            </a:fld>
            <a:endParaRPr lang="fr-FR">
              <a:latin typeface="Palatino Linotype" panose="02040502050505030304" pitchFamily="18" charset="0"/>
            </a:endParaRPr>
          </a:p>
        </p:txBody>
      </p:sp>
      <p:pic>
        <p:nvPicPr>
          <p:cNvPr id="7" name="Picture 6">
            <a:extLst>
              <a:ext uri="{FF2B5EF4-FFF2-40B4-BE49-F238E27FC236}">
                <a16:creationId xmlns=""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25" name="Picture 2" descr="C:\Users\André Yuri\Desktop\pata-de-vaca-20891-640-4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968" y="3917220"/>
            <a:ext cx="2794944" cy="186475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André Yuri\Desktop\ficus-benjamina-folhas-620x8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0940" y="1120280"/>
            <a:ext cx="1644270" cy="219059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Users\André Yuri\Desktop\ChichaSterculiaFolhaFrut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1897" y="1120280"/>
            <a:ext cx="1786632" cy="205521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5920" y="3917220"/>
            <a:ext cx="1818995" cy="188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tângulo 28"/>
          <p:cNvSpPr/>
          <p:nvPr/>
        </p:nvSpPr>
        <p:spPr>
          <a:xfrm>
            <a:off x="1964574" y="3201284"/>
            <a:ext cx="2342211" cy="676883"/>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i="1" dirty="0" err="1">
                <a:solidFill>
                  <a:schemeClr val="tx1"/>
                </a:solidFill>
                <a:latin typeface="Comic Sans MS" pitchFamily="66" charset="0"/>
              </a:rPr>
              <a:t>Sterculia</a:t>
            </a:r>
            <a:r>
              <a:rPr lang="pt-BR" sz="1600" b="1" i="1" dirty="0">
                <a:solidFill>
                  <a:schemeClr val="tx1"/>
                </a:solidFill>
                <a:latin typeface="Comic Sans MS" pitchFamily="66" charset="0"/>
              </a:rPr>
              <a:t> </a:t>
            </a:r>
            <a:r>
              <a:rPr lang="pt-BR" sz="1600" b="1" i="1" dirty="0" smtClean="0">
                <a:solidFill>
                  <a:schemeClr val="tx1"/>
                </a:solidFill>
                <a:latin typeface="Comic Sans MS" pitchFamily="66" charset="0"/>
              </a:rPr>
              <a:t>chicha </a:t>
            </a:r>
            <a:r>
              <a:rPr lang="pt-BR" sz="1600" b="1" dirty="0" smtClean="0">
                <a:solidFill>
                  <a:schemeClr val="tx1"/>
                </a:solidFill>
                <a:latin typeface="Comic Sans MS" pitchFamily="66" charset="0"/>
              </a:rPr>
              <a:t>(</a:t>
            </a:r>
            <a:r>
              <a:rPr lang="pt-BR" sz="1600" b="1" dirty="0" err="1" smtClean="0">
                <a:solidFill>
                  <a:schemeClr val="tx1"/>
                </a:solidFill>
                <a:latin typeface="Comic Sans MS" pitchFamily="66" charset="0"/>
              </a:rPr>
              <a:t>Sc</a:t>
            </a:r>
            <a:r>
              <a:rPr lang="pt-BR" sz="1600" b="1" dirty="0" smtClean="0">
                <a:solidFill>
                  <a:schemeClr val="tx1"/>
                </a:solidFill>
                <a:latin typeface="Comic Sans MS" pitchFamily="66" charset="0"/>
              </a:rPr>
              <a:t>)</a:t>
            </a:r>
          </a:p>
          <a:p>
            <a:pPr algn="ctr"/>
            <a:r>
              <a:rPr lang="pt-BR" sz="1600" b="1" i="1" dirty="0">
                <a:solidFill>
                  <a:schemeClr val="tx1"/>
                </a:solidFill>
                <a:latin typeface="Comic Sans MS" pitchFamily="66" charset="0"/>
              </a:rPr>
              <a:t>AFE = 62,0 cm2/g</a:t>
            </a:r>
            <a:r>
              <a:rPr lang="pt-BR" sz="1600" b="1" i="1" dirty="0" smtClean="0">
                <a:solidFill>
                  <a:schemeClr val="tx1"/>
                </a:solidFill>
                <a:latin typeface="Comic Sans MS" pitchFamily="66" charset="0"/>
              </a:rPr>
              <a:t> </a:t>
            </a:r>
            <a:endParaRPr lang="pt-BR" sz="1600" i="1" dirty="0">
              <a:solidFill>
                <a:schemeClr val="tx1"/>
              </a:solidFill>
              <a:latin typeface="Comic Sans MS" pitchFamily="66" charset="0"/>
            </a:endParaRPr>
          </a:p>
        </p:txBody>
      </p:sp>
      <p:sp>
        <p:nvSpPr>
          <p:cNvPr id="30" name="Retângulo 29"/>
          <p:cNvSpPr/>
          <p:nvPr/>
        </p:nvSpPr>
        <p:spPr>
          <a:xfrm>
            <a:off x="4422892" y="3216696"/>
            <a:ext cx="2358152" cy="634577"/>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i="1" dirty="0" err="1" smtClean="0">
                <a:solidFill>
                  <a:schemeClr val="tx1"/>
                </a:solidFill>
                <a:latin typeface="Comic Sans MS" pitchFamily="66" charset="0"/>
              </a:rPr>
              <a:t>Ficus</a:t>
            </a:r>
            <a:r>
              <a:rPr lang="pt-BR" sz="1600" b="1" i="1" dirty="0" smtClean="0">
                <a:solidFill>
                  <a:schemeClr val="tx1"/>
                </a:solidFill>
                <a:latin typeface="Comic Sans MS" pitchFamily="66" charset="0"/>
              </a:rPr>
              <a:t> </a:t>
            </a:r>
            <a:r>
              <a:rPr lang="pt-BR" sz="1600" b="1" i="1" dirty="0" err="1" smtClean="0">
                <a:solidFill>
                  <a:schemeClr val="tx1"/>
                </a:solidFill>
                <a:latin typeface="Comic Sans MS" pitchFamily="66" charset="0"/>
              </a:rPr>
              <a:t>benjamina</a:t>
            </a:r>
            <a:r>
              <a:rPr lang="pt-BR" sz="1600" b="1" i="1" dirty="0" smtClean="0">
                <a:solidFill>
                  <a:schemeClr val="tx1"/>
                </a:solidFill>
                <a:latin typeface="Comic Sans MS" pitchFamily="66" charset="0"/>
              </a:rPr>
              <a:t> </a:t>
            </a:r>
            <a:r>
              <a:rPr lang="pt-BR" sz="1600" b="1" dirty="0" smtClean="0">
                <a:solidFill>
                  <a:schemeClr val="tx1"/>
                </a:solidFill>
                <a:latin typeface="Comic Sans MS" pitchFamily="66" charset="0"/>
              </a:rPr>
              <a:t>(</a:t>
            </a:r>
            <a:r>
              <a:rPr lang="pt-BR" sz="1600" b="1" dirty="0" err="1" smtClean="0">
                <a:solidFill>
                  <a:schemeClr val="tx1"/>
                </a:solidFill>
                <a:latin typeface="Comic Sans MS" pitchFamily="66" charset="0"/>
              </a:rPr>
              <a:t>Fb</a:t>
            </a:r>
            <a:r>
              <a:rPr lang="pt-BR" sz="1600" b="1" dirty="0" smtClean="0">
                <a:solidFill>
                  <a:schemeClr val="tx1"/>
                </a:solidFill>
                <a:latin typeface="Comic Sans MS" pitchFamily="66" charset="0"/>
              </a:rPr>
              <a:t>)</a:t>
            </a:r>
          </a:p>
          <a:p>
            <a:pPr algn="ctr"/>
            <a:r>
              <a:rPr lang="pt-BR" sz="1600" b="1" dirty="0">
                <a:solidFill>
                  <a:schemeClr val="tx1"/>
                </a:solidFill>
                <a:latin typeface="Comic Sans MS" pitchFamily="66" charset="0"/>
              </a:rPr>
              <a:t>AFE = 79,5 cm2/g</a:t>
            </a:r>
            <a:r>
              <a:rPr lang="pt-BR" sz="1600" b="1" dirty="0" smtClean="0">
                <a:solidFill>
                  <a:schemeClr val="tx1"/>
                </a:solidFill>
                <a:latin typeface="Comic Sans MS" pitchFamily="66" charset="0"/>
              </a:rPr>
              <a:t> </a:t>
            </a:r>
            <a:endParaRPr lang="pt-BR" sz="1600" dirty="0">
              <a:solidFill>
                <a:schemeClr val="tx1"/>
              </a:solidFill>
              <a:latin typeface="Comic Sans MS" pitchFamily="66" charset="0"/>
            </a:endParaRPr>
          </a:p>
        </p:txBody>
      </p:sp>
      <p:sp>
        <p:nvSpPr>
          <p:cNvPr id="31" name="Retângulo 30"/>
          <p:cNvSpPr/>
          <p:nvPr/>
        </p:nvSpPr>
        <p:spPr>
          <a:xfrm>
            <a:off x="1975600" y="5836139"/>
            <a:ext cx="2703918" cy="594986"/>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i="1" dirty="0" err="1">
                <a:solidFill>
                  <a:schemeClr val="tx1"/>
                </a:solidFill>
                <a:latin typeface="Comic Sans MS" pitchFamily="66" charset="0"/>
              </a:rPr>
              <a:t>Bauhinia</a:t>
            </a:r>
            <a:r>
              <a:rPr lang="pt-BR" sz="1600" b="1" i="1" dirty="0">
                <a:solidFill>
                  <a:schemeClr val="tx1"/>
                </a:solidFill>
                <a:latin typeface="Comic Sans MS" pitchFamily="66" charset="0"/>
              </a:rPr>
              <a:t> </a:t>
            </a:r>
            <a:r>
              <a:rPr lang="pt-BR" sz="1600" b="1" i="1" dirty="0" err="1" smtClean="0">
                <a:solidFill>
                  <a:schemeClr val="tx1"/>
                </a:solidFill>
                <a:latin typeface="Comic Sans MS" pitchFamily="66" charset="0"/>
              </a:rPr>
              <a:t>forficata</a:t>
            </a:r>
            <a:r>
              <a:rPr lang="pt-BR" sz="1600" b="1" i="1" dirty="0" smtClean="0">
                <a:solidFill>
                  <a:schemeClr val="tx1"/>
                </a:solidFill>
                <a:latin typeface="Comic Sans MS" pitchFamily="66" charset="0"/>
              </a:rPr>
              <a:t> </a:t>
            </a:r>
            <a:r>
              <a:rPr lang="pt-BR" sz="1600" b="1" dirty="0" smtClean="0">
                <a:solidFill>
                  <a:schemeClr val="tx1"/>
                </a:solidFill>
                <a:latin typeface="Comic Sans MS" pitchFamily="66" charset="0"/>
              </a:rPr>
              <a:t>(</a:t>
            </a:r>
            <a:r>
              <a:rPr lang="pt-BR" sz="1600" b="1" dirty="0" err="1" smtClean="0">
                <a:solidFill>
                  <a:schemeClr val="tx1"/>
                </a:solidFill>
                <a:latin typeface="Comic Sans MS" pitchFamily="66" charset="0"/>
              </a:rPr>
              <a:t>Bf</a:t>
            </a:r>
            <a:r>
              <a:rPr lang="pt-BR" sz="1600" b="1" dirty="0" smtClean="0">
                <a:solidFill>
                  <a:schemeClr val="tx1"/>
                </a:solidFill>
                <a:latin typeface="Comic Sans MS" pitchFamily="66" charset="0"/>
              </a:rPr>
              <a:t>)</a:t>
            </a:r>
          </a:p>
          <a:p>
            <a:pPr algn="ctr"/>
            <a:r>
              <a:rPr lang="pt-BR" sz="1600" b="1" i="1" dirty="0">
                <a:solidFill>
                  <a:schemeClr val="tx1"/>
                </a:solidFill>
                <a:latin typeface="Comic Sans MS" pitchFamily="66" charset="0"/>
              </a:rPr>
              <a:t>AFE = 178,4 cm2/g </a:t>
            </a:r>
            <a:r>
              <a:rPr lang="pt-BR" sz="1600" b="1" i="1" dirty="0" smtClean="0">
                <a:solidFill>
                  <a:schemeClr val="tx1"/>
                </a:solidFill>
                <a:latin typeface="Comic Sans MS" pitchFamily="66" charset="0"/>
              </a:rPr>
              <a:t> </a:t>
            </a:r>
            <a:endParaRPr lang="pt-BR" sz="1600" i="1" dirty="0">
              <a:solidFill>
                <a:schemeClr val="tx1"/>
              </a:solidFill>
              <a:latin typeface="Comic Sans MS" pitchFamily="66" charset="0"/>
            </a:endParaRPr>
          </a:p>
        </p:txBody>
      </p:sp>
      <p:sp>
        <p:nvSpPr>
          <p:cNvPr id="32" name="Retângulo 31"/>
          <p:cNvSpPr/>
          <p:nvPr/>
        </p:nvSpPr>
        <p:spPr>
          <a:xfrm>
            <a:off x="4711904" y="5842514"/>
            <a:ext cx="2443661" cy="594986"/>
          </a:xfrm>
          <a:prstGeom prst="rect">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i="1" dirty="0" err="1">
                <a:solidFill>
                  <a:schemeClr val="tx1"/>
                </a:solidFill>
                <a:latin typeface="Comic Sans MS" pitchFamily="66" charset="0"/>
              </a:rPr>
              <a:t>Erythrina</a:t>
            </a:r>
            <a:r>
              <a:rPr lang="pt-BR" sz="1600" b="1" i="1" dirty="0">
                <a:solidFill>
                  <a:schemeClr val="tx1"/>
                </a:solidFill>
                <a:latin typeface="Comic Sans MS" pitchFamily="66" charset="0"/>
              </a:rPr>
              <a:t> </a:t>
            </a:r>
            <a:r>
              <a:rPr lang="pt-BR" sz="1600" b="1" i="1" dirty="0" smtClean="0">
                <a:solidFill>
                  <a:schemeClr val="tx1"/>
                </a:solidFill>
                <a:latin typeface="Comic Sans MS" pitchFamily="66" charset="0"/>
              </a:rPr>
              <a:t>velutina </a:t>
            </a:r>
            <a:r>
              <a:rPr lang="pt-BR" sz="1600" b="1" dirty="0" smtClean="0">
                <a:solidFill>
                  <a:schemeClr val="tx1"/>
                </a:solidFill>
                <a:latin typeface="Comic Sans MS" pitchFamily="66" charset="0"/>
              </a:rPr>
              <a:t>(</a:t>
            </a:r>
            <a:r>
              <a:rPr lang="pt-BR" sz="1600" b="1" dirty="0" err="1" smtClean="0">
                <a:solidFill>
                  <a:schemeClr val="tx1"/>
                </a:solidFill>
                <a:latin typeface="Comic Sans MS" pitchFamily="66" charset="0"/>
              </a:rPr>
              <a:t>Ev</a:t>
            </a:r>
            <a:r>
              <a:rPr lang="pt-BR" sz="1600" b="1" dirty="0" smtClean="0">
                <a:solidFill>
                  <a:schemeClr val="tx1"/>
                </a:solidFill>
                <a:latin typeface="Comic Sans MS" pitchFamily="66" charset="0"/>
              </a:rPr>
              <a:t>)</a:t>
            </a:r>
          </a:p>
          <a:p>
            <a:pPr algn="ctr"/>
            <a:r>
              <a:rPr lang="pt-BR" sz="1600" b="1" i="1" dirty="0">
                <a:solidFill>
                  <a:schemeClr val="tx1"/>
                </a:solidFill>
                <a:latin typeface="Comic Sans MS" pitchFamily="66" charset="0"/>
              </a:rPr>
              <a:t>AFE = 328,3 cm2/g </a:t>
            </a:r>
            <a:r>
              <a:rPr lang="pt-BR" sz="1600" b="1" i="1" dirty="0" smtClean="0">
                <a:solidFill>
                  <a:schemeClr val="tx1"/>
                </a:solidFill>
                <a:latin typeface="Comic Sans MS" pitchFamily="66" charset="0"/>
              </a:rPr>
              <a:t> </a:t>
            </a:r>
            <a:endParaRPr lang="pt-BR" sz="1600" i="1" dirty="0">
              <a:solidFill>
                <a:schemeClr val="tx1"/>
              </a:solidFill>
              <a:latin typeface="Comic Sans MS" pitchFamily="66" charset="0"/>
            </a:endParaRPr>
          </a:p>
        </p:txBody>
      </p:sp>
      <p:sp>
        <p:nvSpPr>
          <p:cNvPr id="33" name="Nuvem 32"/>
          <p:cNvSpPr/>
          <p:nvPr/>
        </p:nvSpPr>
        <p:spPr>
          <a:xfrm>
            <a:off x="1964574" y="892392"/>
            <a:ext cx="1080617" cy="606181"/>
          </a:xfrm>
          <a:prstGeom prst="cloud">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chemeClr val="tx1"/>
                </a:solidFill>
                <a:effectLst>
                  <a:outerShdw blurRad="38100" dist="38100" dir="2700000" algn="tl">
                    <a:srgbClr val="000000">
                      <a:alpha val="43137"/>
                    </a:srgbClr>
                  </a:outerShdw>
                </a:effectLst>
              </a:rPr>
              <a:t>SLA </a:t>
            </a:r>
            <a:endParaRPr lang="pt-BR" b="1" dirty="0">
              <a:solidFill>
                <a:schemeClr val="tx1"/>
              </a:solidFill>
              <a:effectLst>
                <a:outerShdw blurRad="38100" dist="38100" dir="2700000" algn="tl">
                  <a:srgbClr val="000000">
                    <a:alpha val="43137"/>
                  </a:srgbClr>
                </a:outerShdw>
              </a:effectLst>
            </a:endParaRPr>
          </a:p>
        </p:txBody>
      </p:sp>
      <p:cxnSp>
        <p:nvCxnSpPr>
          <p:cNvPr id="34" name="Conector de seta reta 33"/>
          <p:cNvCxnSpPr/>
          <p:nvPr/>
        </p:nvCxnSpPr>
        <p:spPr>
          <a:xfrm>
            <a:off x="2666248" y="1029488"/>
            <a:ext cx="0" cy="3319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Nuvem 34"/>
          <p:cNvSpPr/>
          <p:nvPr/>
        </p:nvSpPr>
        <p:spPr>
          <a:xfrm>
            <a:off x="4345978" y="1018158"/>
            <a:ext cx="1080617" cy="606181"/>
          </a:xfrm>
          <a:prstGeom prst="cloud">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chemeClr val="tx1"/>
                </a:solidFill>
                <a:effectLst>
                  <a:outerShdw blurRad="38100" dist="38100" dir="2700000" algn="tl">
                    <a:srgbClr val="000000">
                      <a:alpha val="43137"/>
                    </a:srgbClr>
                  </a:outerShdw>
                </a:effectLst>
              </a:rPr>
              <a:t>SLA </a:t>
            </a:r>
            <a:endParaRPr lang="pt-BR" b="1" dirty="0">
              <a:solidFill>
                <a:schemeClr val="tx1"/>
              </a:solidFill>
              <a:effectLst>
                <a:outerShdw blurRad="38100" dist="38100" dir="2700000" algn="tl">
                  <a:srgbClr val="000000">
                    <a:alpha val="43137"/>
                  </a:srgbClr>
                </a:outerShdw>
              </a:effectLst>
            </a:endParaRPr>
          </a:p>
        </p:txBody>
      </p:sp>
      <p:cxnSp>
        <p:nvCxnSpPr>
          <p:cNvPr id="36" name="Conector de seta reta 35"/>
          <p:cNvCxnSpPr/>
          <p:nvPr/>
        </p:nvCxnSpPr>
        <p:spPr>
          <a:xfrm>
            <a:off x="5052989" y="1120279"/>
            <a:ext cx="0" cy="3319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Nuvem 36"/>
          <p:cNvSpPr/>
          <p:nvPr/>
        </p:nvSpPr>
        <p:spPr>
          <a:xfrm>
            <a:off x="1921806" y="3929401"/>
            <a:ext cx="1080617" cy="606181"/>
          </a:xfrm>
          <a:prstGeom prst="cloud">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chemeClr val="tx1"/>
                </a:solidFill>
                <a:effectLst>
                  <a:outerShdw blurRad="38100" dist="38100" dir="2700000" algn="tl">
                    <a:srgbClr val="000000">
                      <a:alpha val="43137"/>
                    </a:srgbClr>
                  </a:outerShdw>
                </a:effectLst>
              </a:rPr>
              <a:t>SLA </a:t>
            </a:r>
            <a:endParaRPr lang="pt-BR" b="1" dirty="0">
              <a:solidFill>
                <a:schemeClr val="tx1"/>
              </a:solidFill>
              <a:effectLst>
                <a:outerShdw blurRad="38100" dist="38100" dir="2700000" algn="tl">
                  <a:srgbClr val="000000">
                    <a:alpha val="43137"/>
                  </a:srgbClr>
                </a:outerShdw>
              </a:effectLst>
            </a:endParaRPr>
          </a:p>
        </p:txBody>
      </p:sp>
      <p:cxnSp>
        <p:nvCxnSpPr>
          <p:cNvPr id="38" name="Conector de seta reta 37"/>
          <p:cNvCxnSpPr/>
          <p:nvPr/>
        </p:nvCxnSpPr>
        <p:spPr>
          <a:xfrm flipV="1">
            <a:off x="2654625" y="4015060"/>
            <a:ext cx="0" cy="32346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Nuvem 38"/>
          <p:cNvSpPr/>
          <p:nvPr/>
        </p:nvSpPr>
        <p:spPr>
          <a:xfrm>
            <a:off x="5576000" y="3845212"/>
            <a:ext cx="1080617" cy="606181"/>
          </a:xfrm>
          <a:prstGeom prst="cloud">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smtClean="0">
                <a:solidFill>
                  <a:schemeClr val="tx1"/>
                </a:solidFill>
                <a:effectLst>
                  <a:outerShdw blurRad="38100" dist="38100" dir="2700000" algn="tl">
                    <a:srgbClr val="000000">
                      <a:alpha val="43137"/>
                    </a:srgbClr>
                  </a:outerShdw>
                </a:effectLst>
              </a:rPr>
              <a:t>SLA </a:t>
            </a:r>
            <a:endParaRPr lang="pt-BR" b="1" dirty="0">
              <a:solidFill>
                <a:schemeClr val="tx1"/>
              </a:solidFill>
              <a:effectLst>
                <a:outerShdw blurRad="38100" dist="38100" dir="2700000" algn="tl">
                  <a:srgbClr val="000000">
                    <a:alpha val="43137"/>
                  </a:srgbClr>
                </a:outerShdw>
              </a:effectLst>
            </a:endParaRPr>
          </a:p>
        </p:txBody>
      </p:sp>
      <p:cxnSp>
        <p:nvCxnSpPr>
          <p:cNvPr id="40" name="Conector de seta reta 39"/>
          <p:cNvCxnSpPr/>
          <p:nvPr/>
        </p:nvCxnSpPr>
        <p:spPr>
          <a:xfrm flipV="1">
            <a:off x="6308819" y="3930871"/>
            <a:ext cx="0" cy="3234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Mais 40"/>
          <p:cNvSpPr/>
          <p:nvPr/>
        </p:nvSpPr>
        <p:spPr>
          <a:xfrm>
            <a:off x="6363913" y="3942247"/>
            <a:ext cx="190500" cy="200025"/>
          </a:xfrm>
          <a:prstGeom prst="mathPlu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b="1"/>
          </a:p>
        </p:txBody>
      </p:sp>
      <p:sp>
        <p:nvSpPr>
          <p:cNvPr id="42" name="Menos 41"/>
          <p:cNvSpPr/>
          <p:nvPr/>
        </p:nvSpPr>
        <p:spPr>
          <a:xfrm rot="10800000">
            <a:off x="2694620" y="964863"/>
            <a:ext cx="266700" cy="228600"/>
          </a:xfrm>
          <a:prstGeom prst="mathMinu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b="1"/>
          </a:p>
        </p:txBody>
      </p:sp>
    </p:spTree>
    <p:extLst>
      <p:ext uri="{BB962C8B-B14F-4D97-AF65-F5344CB8AC3E}">
        <p14:creationId xmlns:p14="http://schemas.microsoft.com/office/powerpoint/2010/main" val="1500919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2029</TotalTime>
  <Words>1329</Words>
  <Application>Microsoft Office PowerPoint</Application>
  <PresentationFormat>Apresentação na tela (4:3)</PresentationFormat>
  <Paragraphs>88</Paragraphs>
  <Slides>12</Slides>
  <Notes>0</Notes>
  <HiddenSlides>0</HiddenSlides>
  <MMClips>0</MMClips>
  <ScaleCrop>false</ScaleCrop>
  <HeadingPairs>
    <vt:vector size="4" baseType="variant">
      <vt:variant>
        <vt:lpstr>Tema</vt:lpstr>
      </vt:variant>
      <vt:variant>
        <vt:i4>1</vt:i4>
      </vt:variant>
      <vt:variant>
        <vt:lpstr>Títulos de slides</vt:lpstr>
      </vt:variant>
      <vt:variant>
        <vt:i4>12</vt:i4>
      </vt:variant>
    </vt:vector>
  </HeadingPairs>
  <TitlesOfParts>
    <vt:vector size="13" baseType="lpstr">
      <vt:lpstr>Office Theme</vt:lpstr>
      <vt:lpstr>Apresentação do PowerPoint</vt:lpstr>
      <vt:lpstr>Apresentação do PowerPoint</vt:lpstr>
      <vt:lpstr>Apresentação do PowerPoint</vt:lpstr>
      <vt:lpstr>Introduction</vt:lpstr>
      <vt:lpstr>Introduction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André Yuri</cp:lastModifiedBy>
  <cp:revision>65</cp:revision>
  <dcterms:created xsi:type="dcterms:W3CDTF">2017-05-27T02:37:01Z</dcterms:created>
  <dcterms:modified xsi:type="dcterms:W3CDTF">2021-03-01T23:17:52Z</dcterms:modified>
</cp:coreProperties>
</file>