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269" r:id="rId4"/>
    <p:sldId id="276" r:id="rId5"/>
    <p:sldId id="261" r:id="rId6"/>
    <p:sldId id="268" r:id="rId7"/>
    <p:sldId id="265" r:id="rId8"/>
    <p:sldId id="270" r:id="rId9"/>
    <p:sldId id="264" r:id="rId10"/>
    <p:sldId id="271" r:id="rId11"/>
    <p:sldId id="267" r:id="rId12"/>
    <p:sldId id="266" r:id="rId13"/>
    <p:sldId id="273" r:id="rId14"/>
    <p:sldId id="277" r:id="rId15"/>
    <p:sldId id="272" r:id="rId16"/>
    <p:sldId id="275" r:id="rId17"/>
    <p:sldId id="278" r:id="rId18"/>
    <p:sldId id="274" r:id="rId19"/>
    <p:sldId id="262"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sław Nakonieczny" initials="MN" lastIdx="10" clrIdx="0"/>
  <p:cmAuthor id="2" name="Patrycja Ziętara" initials="PZ"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900" dt="2021-03-01T21:42:11.787"/>
    <p1510:client id="{036B6BB0-252A-1033-61B8-6DFB576E6854}" v="343" dt="2021-03-02T20:46:46.071"/>
    <p1510:client id="{14435271-70D2-9D2F-4962-8D6736B204B1}" v="1456" dt="2021-03-02T21:32:46.600"/>
    <p1510:client id="{B87D67B5-5C3C-45DF-A510-F7BC7098871A}" v="423" dt="2021-03-01T23:37:51.877"/>
    <p1510:client id="{B8C8A056-6EBA-6D73-C6D7-AD667A064DE8}" v="667" dt="2021-03-02T16:09:45.865"/>
    <p1510:client id="{EC6DB09F-F093-2000-9E55-E1A7148B55F2}" v="551" dt="2021-03-02T22:12:40.72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25"/>
  </p:normalViewPr>
  <p:slideViewPr>
    <p:cSldViewPr snapToGrid="0">
      <p:cViewPr>
        <p:scale>
          <a:sx n="120" d="100"/>
          <a:sy n="120" d="100"/>
        </p:scale>
        <p:origin x="192" y="42"/>
      </p:cViewPr>
      <p:guideLst>
        <p:guide orient="horz" pos="2160"/>
        <p:guide pos="2880"/>
      </p:guideLst>
    </p:cSldViewPr>
  </p:slideViewPr>
  <p:notesTextViewPr>
    <p:cViewPr>
      <p:scale>
        <a:sx n="1" d="1"/>
        <a:sy n="1" d="1"/>
      </p:scale>
      <p:origin x="0" y="0"/>
    </p:cViewPr>
  </p:notesTextViewPr>
  <p:sorterViewPr>
    <p:cViewPr>
      <p:scale>
        <a:sx n="100" d="100"/>
        <a:sy n="100" d="100"/>
      </p:scale>
      <p:origin x="0" y="2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lasciciel\Downloads\wykresy%20prezentacja-MN%20-%20poprawione%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pl-PL" sz="1600" dirty="0"/>
              <a:t>The </a:t>
            </a:r>
            <a:r>
              <a:rPr lang="pl-PL" sz="1600" dirty="0" err="1"/>
              <a:t>number</a:t>
            </a:r>
            <a:r>
              <a:rPr lang="pl-PL" sz="1600" dirty="0"/>
              <a:t> of </a:t>
            </a:r>
            <a:r>
              <a:rPr lang="pl-PL" sz="1600" dirty="0" err="1"/>
              <a:t>confirmed</a:t>
            </a:r>
            <a:r>
              <a:rPr lang="pl-PL" sz="1600" dirty="0"/>
              <a:t> </a:t>
            </a:r>
            <a:r>
              <a:rPr lang="en-US" sz="1600" dirty="0"/>
              <a:t>re</a:t>
            </a:r>
            <a:r>
              <a:rPr lang="pl-PL" sz="1600" dirty="0" err="1"/>
              <a:t>cords</a:t>
            </a:r>
            <a:r>
              <a:rPr lang="pl-PL" sz="1600" dirty="0"/>
              <a:t> </a:t>
            </a:r>
            <a:r>
              <a:rPr lang="pl-PL" sz="1600" dirty="0" err="1"/>
              <a:t>rate</a:t>
            </a:r>
            <a:r>
              <a:rPr lang="pl-PL" sz="1600" dirty="0"/>
              <a:t/>
            </a:r>
            <a:br>
              <a:rPr lang="pl-PL" sz="1600" dirty="0"/>
            </a:br>
            <a:r>
              <a:rPr lang="pl-PL" sz="1600" dirty="0"/>
              <a:t> per 1 mln </a:t>
            </a:r>
            <a:r>
              <a:rPr lang="pl-PL" sz="1600" dirty="0" err="1"/>
              <a:t>inhabitants</a:t>
            </a:r>
            <a:endParaRPr lang="pl-PL" sz="1600" dirty="0"/>
          </a:p>
        </c:rich>
      </c:tx>
      <c:layout>
        <c:manualLayout>
          <c:xMode val="edge"/>
          <c:yMode val="edge"/>
          <c:x val="0.22852349574880684"/>
          <c:y val="0"/>
        </c:manualLayout>
      </c:layout>
      <c:overlay val="0"/>
    </c:title>
    <c:autoTitleDeleted val="0"/>
    <c:plotArea>
      <c:layout>
        <c:manualLayout>
          <c:layoutTarget val="inner"/>
          <c:xMode val="edge"/>
          <c:yMode val="edge"/>
          <c:x val="0.14204746679934266"/>
          <c:y val="0.1622783552055993"/>
          <c:w val="0.83870325902711995"/>
          <c:h val="0.6615796576046582"/>
        </c:manualLayout>
      </c:layout>
      <c:barChart>
        <c:barDir val="col"/>
        <c:grouping val="clustered"/>
        <c:varyColors val="0"/>
        <c:ser>
          <c:idx val="2"/>
          <c:order val="0"/>
          <c:tx>
            <c:v>2020</c:v>
          </c:tx>
          <c:spPr>
            <a:solidFill>
              <a:schemeClr val="accent3">
                <a:lumMod val="50000"/>
              </a:schemeClr>
            </a:solidFill>
            <a:ln w="6350">
              <a:solidFill>
                <a:schemeClr val="tx1"/>
              </a:solidFill>
            </a:ln>
          </c:spPr>
          <c:invertIfNegative val="0"/>
          <c:cat>
            <c:numRef>
              <c:f>Arkusz1!$H$3:$H$18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Arkusz1!$K$3:$K$18</c:f>
              <c:numCache>
                <c:formatCode>0.000</c:formatCode>
                <c:ptCount val="16"/>
                <c:pt idx="0">
                  <c:v>1.7686593562079942</c:v>
                </c:pt>
                <c:pt idx="1">
                  <c:v>0.42663936174751482</c:v>
                </c:pt>
                <c:pt idx="2">
                  <c:v>3.5144443663456806</c:v>
                </c:pt>
                <c:pt idx="3">
                  <c:v>5.9311981020166069</c:v>
                </c:pt>
                <c:pt idx="4">
                  <c:v>6.5738702946808818</c:v>
                </c:pt>
                <c:pt idx="5">
                  <c:v>1.9301293186643504</c:v>
                </c:pt>
                <c:pt idx="6">
                  <c:v>5.3473963711461865</c:v>
                </c:pt>
                <c:pt idx="7">
                  <c:v>6.7888662593346902</c:v>
                </c:pt>
                <c:pt idx="8">
                  <c:v>6.5512723260464796</c:v>
                </c:pt>
                <c:pt idx="9">
                  <c:v>5.7031122698386829</c:v>
                </c:pt>
                <c:pt idx="10">
                  <c:v>7.293354943273906</c:v>
                </c:pt>
                <c:pt idx="11">
                  <c:v>9.0120001897263187</c:v>
                </c:pt>
                <c:pt idx="12">
                  <c:v>11.194789334418889</c:v>
                </c:pt>
                <c:pt idx="13">
                  <c:v>9.2969718434567028</c:v>
                </c:pt>
                <c:pt idx="14">
                  <c:v>10.554399132193849</c:v>
                </c:pt>
                <c:pt idx="15">
                  <c:v>42.77924031590824</c:v>
                </c:pt>
              </c:numCache>
            </c:numRef>
          </c:val>
          <c:extLst>
            <c:ext xmlns:c16="http://schemas.microsoft.com/office/drawing/2014/chart" uri="{C3380CC4-5D6E-409C-BE32-E72D297353CC}">
              <c16:uniqueId val="{00000000-CE01-4B65-98DA-1080FB3ABF32}"/>
            </c:ext>
          </c:extLst>
        </c:ser>
        <c:dLbls>
          <c:showLegendKey val="0"/>
          <c:showVal val="0"/>
          <c:showCatName val="0"/>
          <c:showSerName val="0"/>
          <c:showPercent val="0"/>
          <c:showBubbleSize val="0"/>
        </c:dLbls>
        <c:gapWidth val="27"/>
        <c:overlap val="1"/>
        <c:axId val="194783488"/>
        <c:axId val="194818432"/>
      </c:barChart>
      <c:catAx>
        <c:axId val="194783488"/>
        <c:scaling>
          <c:orientation val="minMax"/>
        </c:scaling>
        <c:delete val="0"/>
        <c:axPos val="b"/>
        <c:title>
          <c:tx>
            <c:rich>
              <a:bodyPr/>
              <a:lstStyle/>
              <a:p>
                <a:pPr>
                  <a:defRPr/>
                </a:pPr>
                <a:r>
                  <a:rPr lang="en-US"/>
                  <a:t>Voivodeship</a:t>
                </a:r>
                <a:endParaRPr lang="pl-PL"/>
              </a:p>
            </c:rich>
          </c:tx>
          <c:layout>
            <c:manualLayout>
              <c:xMode val="edge"/>
              <c:yMode val="edge"/>
              <c:x val="0.47581352637638735"/>
              <c:y val="0.91798799325880687"/>
            </c:manualLayout>
          </c:layout>
          <c:overlay val="0"/>
        </c:title>
        <c:numFmt formatCode="General" sourceLinked="1"/>
        <c:majorTickMark val="none"/>
        <c:minorTickMark val="none"/>
        <c:tickLblPos val="nextTo"/>
        <c:txPr>
          <a:bodyPr/>
          <a:lstStyle/>
          <a:p>
            <a:pPr>
              <a:defRPr b="1"/>
            </a:pPr>
            <a:endParaRPr lang="pl-PL"/>
          </a:p>
        </c:txPr>
        <c:crossAx val="194818432"/>
        <c:crosses val="autoZero"/>
        <c:auto val="1"/>
        <c:lblAlgn val="ctr"/>
        <c:lblOffset val="100"/>
        <c:noMultiLvlLbl val="0"/>
      </c:catAx>
      <c:valAx>
        <c:axId val="194818432"/>
        <c:scaling>
          <c:orientation val="minMax"/>
        </c:scaling>
        <c:delete val="0"/>
        <c:axPos val="l"/>
        <c:majorGridlines/>
        <c:title>
          <c:tx>
            <c:rich>
              <a:bodyPr rot="-5400000" vert="horz"/>
              <a:lstStyle/>
              <a:p>
                <a:pPr>
                  <a:defRPr/>
                </a:pPr>
                <a:r>
                  <a:rPr lang="en-US"/>
                  <a:t>Number of </a:t>
                </a:r>
                <a:r>
                  <a:rPr lang="pl-PL"/>
                  <a:t> records/1 mln inhabitants</a:t>
                </a:r>
              </a:p>
            </c:rich>
          </c:tx>
          <c:layout>
            <c:manualLayout>
              <c:xMode val="edge"/>
              <c:yMode val="edge"/>
              <c:x val="1.1662798213806138E-3"/>
              <c:y val="0.21571443569553805"/>
            </c:manualLayout>
          </c:layout>
          <c:overlay val="0"/>
        </c:title>
        <c:numFmt formatCode="0" sourceLinked="0"/>
        <c:majorTickMark val="none"/>
        <c:minorTickMark val="none"/>
        <c:tickLblPos val="nextTo"/>
        <c:txPr>
          <a:bodyPr/>
          <a:lstStyle/>
          <a:p>
            <a:pPr>
              <a:defRPr b="1"/>
            </a:pPr>
            <a:endParaRPr lang="pl-PL"/>
          </a:p>
        </c:txPr>
        <c:crossAx val="194783488"/>
        <c:crosses val="autoZero"/>
        <c:crossBetween val="between"/>
      </c:valAx>
    </c:plotArea>
    <c:legend>
      <c:legendPos val="b"/>
      <c:layout>
        <c:manualLayout>
          <c:xMode val="edge"/>
          <c:yMode val="edge"/>
          <c:x val="2.9992681642108991E-2"/>
          <c:y val="0.91832103975085166"/>
          <c:w val="0.23274594584910996"/>
          <c:h val="6.7082847619877303E-2"/>
        </c:manualLayout>
      </c:layout>
      <c:overlay val="0"/>
      <c:txPr>
        <a:bodyPr/>
        <a:lstStyle/>
        <a:p>
          <a:pPr>
            <a:defRPr b="1"/>
          </a:pPr>
          <a:endParaRPr lang="pl-PL"/>
        </a:p>
      </c:txPr>
    </c:legend>
    <c:plotVisOnly val="1"/>
    <c:dispBlanksAs val="gap"/>
    <c:showDLblsOverMax val="0"/>
  </c:chart>
  <c:spPr>
    <a:ln>
      <a:solidFill>
        <a:srgbClr val="70AD47"/>
      </a:solidFill>
    </a:ln>
  </c:spPr>
  <c:txPr>
    <a:bodyPr/>
    <a:lstStyle/>
    <a:p>
      <a:pPr>
        <a:defRPr sz="1400"/>
      </a:pPr>
      <a:endParaRPr lang="pl-PL"/>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CC46D-9B32-4E29-AD56-110BF73164F0}" type="datetimeFigureOut">
              <a:rPr lang="pl-PL" smtClean="0"/>
              <a:t>05.03.2021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909A4-090E-4CC1-8175-EE70940B0C23}" type="slidenum">
              <a:rPr lang="pl-PL" smtClean="0"/>
              <a:t>‹#›</a:t>
            </a:fld>
            <a:endParaRPr lang="pl-PL"/>
          </a:p>
        </p:txBody>
      </p:sp>
    </p:spTree>
    <p:extLst>
      <p:ext uri="{BB962C8B-B14F-4D97-AF65-F5344CB8AC3E}">
        <p14:creationId xmlns:p14="http://schemas.microsoft.com/office/powerpoint/2010/main" val="181662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29909A4-090E-4CC1-8175-EE70940B0C23}" type="slidenum">
              <a:rPr lang="pl-PL" smtClean="0"/>
              <a:t>8</a:t>
            </a:fld>
            <a:endParaRPr lang="pl-PL"/>
          </a:p>
        </p:txBody>
      </p:sp>
    </p:spTree>
    <p:extLst>
      <p:ext uri="{BB962C8B-B14F-4D97-AF65-F5344CB8AC3E}">
        <p14:creationId xmlns:p14="http://schemas.microsoft.com/office/powerpoint/2010/main" val="314801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29909A4-090E-4CC1-8175-EE70940B0C23}" type="slidenum">
              <a:rPr lang="pl-PL" smtClean="0"/>
              <a:t>14</a:t>
            </a:fld>
            <a:endParaRPr lang="pl-PL"/>
          </a:p>
        </p:txBody>
      </p:sp>
    </p:spTree>
    <p:extLst>
      <p:ext uri="{BB962C8B-B14F-4D97-AF65-F5344CB8AC3E}">
        <p14:creationId xmlns:p14="http://schemas.microsoft.com/office/powerpoint/2010/main" val="25832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29909A4-090E-4CC1-8175-EE70940B0C23}" type="slidenum">
              <a:rPr lang="pl-PL" smtClean="0"/>
              <a:t>16</a:t>
            </a:fld>
            <a:endParaRPr lang="pl-PL"/>
          </a:p>
        </p:txBody>
      </p:sp>
    </p:spTree>
    <p:extLst>
      <p:ext uri="{BB962C8B-B14F-4D97-AF65-F5344CB8AC3E}">
        <p14:creationId xmlns:p14="http://schemas.microsoft.com/office/powerpoint/2010/main" val="274719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29909A4-090E-4CC1-8175-EE70940B0C23}" type="slidenum">
              <a:rPr lang="pl-PL" smtClean="0">
                <a:solidFill>
                  <a:prstClr val="black"/>
                </a:solidFill>
              </a:rPr>
              <a:pPr/>
              <a:t>17</a:t>
            </a:fld>
            <a:endParaRPr lang="pl-PL">
              <a:solidFill>
                <a:prstClr val="black"/>
              </a:solidFill>
            </a:endParaRPr>
          </a:p>
        </p:txBody>
      </p:sp>
    </p:spTree>
    <p:extLst>
      <p:ext uri="{BB962C8B-B14F-4D97-AF65-F5344CB8AC3E}">
        <p14:creationId xmlns:p14="http://schemas.microsoft.com/office/powerpoint/2010/main" val="274719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19AEB6-5A5C-4DB2-9D46-98EABA38A501}"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EB6-5A5C-4DB2-9D46-98EABA38A501}"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EB6-5A5C-4DB2-9D46-98EABA38A501}"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EB6-5A5C-4DB2-9D46-98EABA38A501}"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9AEB6-5A5C-4DB2-9D46-98EABA38A501}"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9AEB6-5A5C-4DB2-9D46-98EABA38A501}"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9AEB6-5A5C-4DB2-9D46-98EABA38A501}"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iroslaw.nakonieczny@us.edu.pl" TargetMode="Externa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tif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262432"/>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Paweł K. Bereś </a:t>
            </a:r>
            <a:r>
              <a:rPr lang="it-IT" b="1" baseline="30000" dirty="0">
                <a:latin typeface="Palatino Linotype" panose="02040502050505030304" pitchFamily="18" charset="0"/>
              </a:rPr>
              <a:t>1</a:t>
            </a:r>
            <a:r>
              <a:rPr lang="it-IT" b="1" dirty="0">
                <a:latin typeface="Palatino Linotype" panose="02040502050505030304" pitchFamily="18" charset="0"/>
              </a:rPr>
              <a:t>, Patrycja Ziętara </a:t>
            </a:r>
            <a:r>
              <a:rPr lang="it-IT" b="1" baseline="30000" dirty="0">
                <a:latin typeface="Palatino Linotype" panose="02040502050505030304" pitchFamily="18" charset="0"/>
              </a:rPr>
              <a:t>2</a:t>
            </a:r>
            <a:r>
              <a:rPr lang="it-IT" b="1" dirty="0">
                <a:latin typeface="Palatino Linotype" panose="02040502050505030304" pitchFamily="18" charset="0"/>
              </a:rPr>
              <a:t>, Mirosław Nakonieczny </a:t>
            </a:r>
            <a:r>
              <a:rPr lang="it-IT" b="1" baseline="30000" dirty="0">
                <a:latin typeface="Palatino Linotype" panose="02040502050505030304" pitchFamily="18" charset="0"/>
              </a:rPr>
              <a:t>2,*</a:t>
            </a:r>
            <a:r>
              <a:rPr lang="it-IT" b="1" dirty="0">
                <a:latin typeface="Palatino Linotype" panose="02040502050505030304" pitchFamily="18" charset="0"/>
              </a:rPr>
              <a:t>, Łukasz Kontowski </a:t>
            </a:r>
            <a:r>
              <a:rPr lang="it-IT" b="1" baseline="30000" dirty="0">
                <a:latin typeface="Palatino Linotype" panose="02040502050505030304" pitchFamily="18" charset="0"/>
              </a:rPr>
              <a:t>3</a:t>
            </a:r>
            <a:r>
              <a:rPr lang="it-IT" b="1" dirty="0">
                <a:latin typeface="Palatino Linotype" panose="02040502050505030304" pitchFamily="18" charset="0"/>
              </a:rPr>
              <a:t>, Michał Grzbiela </a:t>
            </a:r>
            <a:r>
              <a:rPr lang="it-IT" b="1" baseline="30000" dirty="0">
                <a:latin typeface="Palatino Linotype" panose="02040502050505030304" pitchFamily="18" charset="0"/>
              </a:rPr>
              <a:t>4</a:t>
            </a:r>
            <a:r>
              <a:rPr lang="it-IT" b="1" dirty="0">
                <a:latin typeface="Palatino Linotype" panose="02040502050505030304" pitchFamily="18" charset="0"/>
              </a:rPr>
              <a:t>, Maria Augustyniak </a:t>
            </a:r>
            <a:r>
              <a:rPr lang="it-IT" b="1" baseline="30000" dirty="0">
                <a:latin typeface="Palatino Linotype" panose="02040502050505030304" pitchFamily="18" charset="0"/>
              </a:rPr>
              <a:t>2</a:t>
            </a:r>
          </a:p>
          <a:p>
            <a:endParaRPr lang="fr-FR" sz="1200" dirty="0">
              <a:latin typeface="Palatino Linotype" panose="02040502050505030304" pitchFamily="18" charset="0"/>
            </a:endParaRPr>
          </a:p>
          <a:p>
            <a:r>
              <a:rPr lang="pl-PL" sz="1200" baseline="30000" dirty="0">
                <a:latin typeface="Palatino Linotype" panose="02040502050505030304" pitchFamily="18" charset="0"/>
              </a:rPr>
              <a:t>1</a:t>
            </a:r>
            <a:r>
              <a:rPr lang="pl-PL" sz="1200" dirty="0">
                <a:latin typeface="Palatino Linotype" panose="02040502050505030304" pitchFamily="18" charset="0"/>
              </a:rPr>
              <a:t> </a:t>
            </a:r>
            <a:r>
              <a:rPr lang="en-US" sz="1200" dirty="0">
                <a:latin typeface="Palatino Linotype" panose="02040502050505030304" pitchFamily="18" charset="0"/>
              </a:rPr>
              <a:t>Institute of Plant Protection - NRI, Regional Experimental Station in </a:t>
            </a:r>
            <a:r>
              <a:rPr lang="en-US" sz="1200" dirty="0" err="1">
                <a:latin typeface="Palatino Linotype" panose="02040502050505030304" pitchFamily="18" charset="0"/>
              </a:rPr>
              <a:t>Rzeszów</a:t>
            </a:r>
            <a:r>
              <a:rPr lang="en-US" sz="1200" dirty="0">
                <a:latin typeface="Palatino Linotype" panose="02040502050505030304" pitchFamily="18" charset="0"/>
              </a:rPr>
              <a:t>, </a:t>
            </a:r>
            <a:r>
              <a:rPr lang="en-US" sz="1200" dirty="0" err="1">
                <a:latin typeface="Palatino Linotype" panose="02040502050505030304" pitchFamily="18" charset="0"/>
              </a:rPr>
              <a:t>ul</a:t>
            </a:r>
            <a:r>
              <a:rPr lang="en-US" sz="1200" dirty="0">
                <a:latin typeface="Palatino Linotype" panose="02040502050505030304" pitchFamily="18" charset="0"/>
              </a:rPr>
              <a:t>. </a:t>
            </a:r>
            <a:r>
              <a:rPr lang="en-US" sz="1200" dirty="0" err="1">
                <a:latin typeface="Palatino Linotype" panose="02040502050505030304" pitchFamily="18" charset="0"/>
              </a:rPr>
              <a:t>Langiewicza</a:t>
            </a:r>
            <a:r>
              <a:rPr lang="en-US" sz="1200" dirty="0">
                <a:latin typeface="Palatino Linotype" panose="02040502050505030304" pitchFamily="18" charset="0"/>
              </a:rPr>
              <a:t> 28, PL 35-101 </a:t>
            </a:r>
            <a:r>
              <a:rPr lang="en-US" sz="1200" dirty="0" err="1">
                <a:latin typeface="Palatino Linotype" panose="02040502050505030304" pitchFamily="18" charset="0"/>
              </a:rPr>
              <a:t>Rzeszów</a:t>
            </a:r>
            <a:r>
              <a:rPr lang="en-US" sz="1200" dirty="0">
                <a:latin typeface="Palatino Linotype" panose="02040502050505030304" pitchFamily="18" charset="0"/>
              </a:rPr>
              <a:t>, Poland; p.beres@iorpib.poznan.pl  </a:t>
            </a:r>
          </a:p>
          <a:p>
            <a:r>
              <a:rPr lang="en-US" sz="1200" baseline="30000" dirty="0">
                <a:latin typeface="Palatino Linotype" panose="02040502050505030304" pitchFamily="18" charset="0"/>
              </a:rPr>
              <a:t>2</a:t>
            </a:r>
            <a:r>
              <a:rPr lang="pl-PL" sz="1200" dirty="0">
                <a:latin typeface="Palatino Linotype" panose="02040502050505030304" pitchFamily="18" charset="0"/>
              </a:rPr>
              <a:t> </a:t>
            </a:r>
            <a:r>
              <a:rPr lang="en-US" sz="1200" dirty="0">
                <a:latin typeface="Palatino Linotype" panose="02040502050505030304" pitchFamily="18" charset="0"/>
              </a:rPr>
              <a:t>University of Silesia in Katowice, Faculty of Natural Sciences, Institute of Biology, Biotechnology and Environmental Protection; </a:t>
            </a:r>
            <a:r>
              <a:rPr lang="en-US" sz="1200" dirty="0" err="1">
                <a:latin typeface="Palatino Linotype" panose="02040502050505030304" pitchFamily="18" charset="0"/>
              </a:rPr>
              <a:t>ul</a:t>
            </a:r>
            <a:r>
              <a:rPr lang="en-US" sz="1200" dirty="0">
                <a:latin typeface="Palatino Linotype" panose="02040502050505030304" pitchFamily="18" charset="0"/>
              </a:rPr>
              <a:t>. </a:t>
            </a:r>
            <a:r>
              <a:rPr lang="en-US" sz="1200" dirty="0" err="1">
                <a:latin typeface="Palatino Linotype" panose="02040502050505030304" pitchFamily="18" charset="0"/>
              </a:rPr>
              <a:t>Bankowa</a:t>
            </a:r>
            <a:r>
              <a:rPr lang="en-US" sz="1200" dirty="0">
                <a:latin typeface="Palatino Linotype" panose="02040502050505030304" pitchFamily="18" charset="0"/>
              </a:rPr>
              <a:t> 9, PL 40-007 Katowice, Poland; patrycja.zietara1997@gmail.com; miroslaw.nakonieczny@us.edu.pl; maria.augustyniak@us.edu.pl </a:t>
            </a:r>
          </a:p>
          <a:p>
            <a:r>
              <a:rPr lang="en-US" sz="1200" baseline="30000" dirty="0">
                <a:latin typeface="Palatino Linotype" panose="02040502050505030304" pitchFamily="18" charset="0"/>
              </a:rPr>
              <a:t>3</a:t>
            </a:r>
            <a:r>
              <a:rPr lang="pl-PL" sz="1200" dirty="0">
                <a:latin typeface="Palatino Linotype" panose="02040502050505030304" pitchFamily="18" charset="0"/>
              </a:rPr>
              <a:t> </a:t>
            </a:r>
            <a:r>
              <a:rPr lang="en-US" sz="1200" dirty="0">
                <a:latin typeface="Palatino Linotype" panose="02040502050505030304" pitchFamily="18" charset="0"/>
              </a:rPr>
              <a:t>Agricultural holding in </a:t>
            </a:r>
            <a:r>
              <a:rPr lang="en-US" sz="1200" dirty="0" err="1">
                <a:latin typeface="Palatino Linotype" panose="02040502050505030304" pitchFamily="18" charset="0"/>
              </a:rPr>
              <a:t>Szałkowo</a:t>
            </a:r>
            <a:r>
              <a:rPr lang="en-US" sz="1200" dirty="0">
                <a:latin typeface="Palatino Linotype" panose="02040502050505030304" pitchFamily="18" charset="0"/>
              </a:rPr>
              <a:t>, </a:t>
            </a:r>
            <a:r>
              <a:rPr lang="en-US" sz="1200" dirty="0" err="1">
                <a:latin typeface="Palatino Linotype" panose="02040502050505030304" pitchFamily="18" charset="0"/>
              </a:rPr>
              <a:t>ul</a:t>
            </a:r>
            <a:r>
              <a:rPr lang="en-US" sz="1200" dirty="0">
                <a:latin typeface="Palatino Linotype" panose="02040502050505030304" pitchFamily="18" charset="0"/>
              </a:rPr>
              <a:t>. </a:t>
            </a:r>
            <a:r>
              <a:rPr lang="en-US" sz="1200" dirty="0" err="1">
                <a:latin typeface="Palatino Linotype" panose="02040502050505030304" pitchFamily="18" charset="0"/>
              </a:rPr>
              <a:t>Szałkowo</a:t>
            </a:r>
            <a:r>
              <a:rPr lang="en-US" sz="1200" dirty="0">
                <a:latin typeface="Palatino Linotype" panose="02040502050505030304" pitchFamily="18" charset="0"/>
              </a:rPr>
              <a:t> 36A, PL 14-200 </a:t>
            </a:r>
            <a:r>
              <a:rPr lang="en-US" sz="1200" dirty="0" err="1">
                <a:latin typeface="Palatino Linotype" panose="02040502050505030304" pitchFamily="18" charset="0"/>
              </a:rPr>
              <a:t>Iława</a:t>
            </a:r>
            <a:r>
              <a:rPr lang="en-US" sz="1200" dirty="0">
                <a:latin typeface="Palatino Linotype" panose="02040502050505030304" pitchFamily="18" charset="0"/>
              </a:rPr>
              <a:t>, Poland; lukaszkont@wp.pl</a:t>
            </a:r>
          </a:p>
          <a:p>
            <a:r>
              <a:rPr lang="en-US" sz="1200" baseline="30000" dirty="0">
                <a:latin typeface="Palatino Linotype" panose="02040502050505030304" pitchFamily="18" charset="0"/>
              </a:rPr>
              <a:t>4</a:t>
            </a:r>
            <a:r>
              <a:rPr lang="pl-PL" sz="1200" dirty="0">
                <a:latin typeface="Palatino Linotype" panose="02040502050505030304" pitchFamily="18" charset="0"/>
              </a:rPr>
              <a:t> </a:t>
            </a:r>
            <a:r>
              <a:rPr lang="en-US" sz="1200" dirty="0">
                <a:latin typeface="Palatino Linotype" panose="02040502050505030304" pitchFamily="18" charset="0"/>
              </a:rPr>
              <a:t>United Phosphorus Limited, </a:t>
            </a:r>
            <a:r>
              <a:rPr lang="en-US" sz="1200" dirty="0" err="1">
                <a:latin typeface="Palatino Linotype" panose="02040502050505030304" pitchFamily="18" charset="0"/>
              </a:rPr>
              <a:t>ul</a:t>
            </a:r>
            <a:r>
              <a:rPr lang="en-US" sz="1200" dirty="0">
                <a:latin typeface="Palatino Linotype" panose="02040502050505030304" pitchFamily="18" charset="0"/>
              </a:rPr>
              <a:t>. </a:t>
            </a:r>
            <a:r>
              <a:rPr lang="en-US" sz="1200" dirty="0" err="1">
                <a:latin typeface="Palatino Linotype" panose="02040502050505030304" pitchFamily="18" charset="0"/>
              </a:rPr>
              <a:t>Stawki</a:t>
            </a:r>
            <a:r>
              <a:rPr lang="en-US" sz="1200" dirty="0">
                <a:latin typeface="Palatino Linotype" panose="02040502050505030304" pitchFamily="18" charset="0"/>
              </a:rPr>
              <a:t> 40, PL 01-040 Warszawa, Poland; michal.grzbiela@onet.eu </a:t>
            </a: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a:latin typeface="Palatino Linotype" panose="02040502050505030304" pitchFamily="18" charset="0"/>
                <a:hlinkClick r:id="rId2"/>
              </a:rPr>
              <a:t>miroslaw.nakonieczny@us.edu.pl</a:t>
            </a:r>
            <a:r>
              <a:rPr lang="pl-PL" sz="1400" dirty="0">
                <a:latin typeface="Palatino Linotype" panose="02040502050505030304" pitchFamily="18" charset="0"/>
              </a:rPr>
              <a:t>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61943"/>
            <a:ext cx="9143995" cy="3717034"/>
          </a:xfrm>
          <a:prstGeom prst="rect">
            <a:avLst/>
          </a:prstGeom>
        </p:spPr>
      </p:pic>
      <p:pic>
        <p:nvPicPr>
          <p:cNvPr id="1026" name="Picture 2" descr="F:\Dokumenty\Katedra\Logotypy\university-of-silesia_logo_horizontal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29" y="6267947"/>
            <a:ext cx="2688493" cy="43184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AD1F282-366B-BE47-A4B3-4A075468F0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0235" y="6259261"/>
            <a:ext cx="2044665" cy="440047"/>
          </a:xfrm>
          <a:prstGeom prst="rect">
            <a:avLst/>
          </a:prstGeom>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a:solidFill>
                  <a:prstClr val="black"/>
                </a:solidFill>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10</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170" name="Picture 2" descr="F:\Dokumenty\Ćma bukszpanowa\BDEE\POLSKA-czys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362" y="1133941"/>
            <a:ext cx="2154853" cy="20437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CCE08A6-4D0B-47C9-995A-36BE63F5DBCD}"/>
              </a:ext>
            </a:extLst>
          </p:cNvPr>
          <p:cNvSpPr txBox="1"/>
          <p:nvPr/>
        </p:nvSpPr>
        <p:spPr>
          <a:xfrm>
            <a:off x="217319" y="3224902"/>
            <a:ext cx="21515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200" dirty="0" err="1">
                <a:solidFill>
                  <a:schemeClr val="accent6">
                    <a:lumMod val="50000"/>
                  </a:schemeClr>
                </a:solidFill>
                <a:ea typeface="+mn-lt"/>
                <a:cs typeface="+mn-lt"/>
              </a:rPr>
              <a:t>Topographic</a:t>
            </a:r>
            <a:r>
              <a:rPr lang="pl-PL" sz="1200" dirty="0">
                <a:solidFill>
                  <a:schemeClr val="accent6">
                    <a:lumMod val="50000"/>
                  </a:schemeClr>
                </a:solidFill>
                <a:ea typeface="+mn-lt"/>
                <a:cs typeface="+mn-lt"/>
              </a:rPr>
              <a:t> map of Poland</a:t>
            </a:r>
            <a:endParaRPr lang="pl-PL" sz="1200" dirty="0">
              <a:solidFill>
                <a:schemeClr val="accent6">
                  <a:lumMod val="50000"/>
                </a:schemeClr>
              </a:solidFill>
              <a:cs typeface="Calibri"/>
            </a:endParaRPr>
          </a:p>
        </p:txBody>
      </p:sp>
      <p:pic>
        <p:nvPicPr>
          <p:cNvPr id="8" name="Obraz 8" descr="Obraz zawierający mapa&#10;&#10;Opis wygenerowany automatycznie">
            <a:extLst>
              <a:ext uri="{FF2B5EF4-FFF2-40B4-BE49-F238E27FC236}">
                <a16:creationId xmlns:a16="http://schemas.microsoft.com/office/drawing/2014/main" id="{84C7589A-2EC0-4119-802E-660FE8D622A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000"/>
                    </a14:imgEffect>
                  </a14:imgLayer>
                </a14:imgProps>
              </a:ext>
            </a:extLst>
          </a:blip>
          <a:stretch>
            <a:fillRect/>
          </a:stretch>
        </p:blipFill>
        <p:spPr>
          <a:xfrm>
            <a:off x="216274" y="1137027"/>
            <a:ext cx="2095500" cy="2038350"/>
          </a:xfrm>
          <a:prstGeom prst="rect">
            <a:avLst/>
          </a:prstGeom>
          <a:effectLst>
            <a:outerShdw blurRad="50800" dist="50800" dir="5400000" algn="ctr" rotWithShape="0">
              <a:srgbClr val="000000">
                <a:alpha val="0"/>
              </a:srgbClr>
            </a:outerShdw>
          </a:effectLst>
        </p:spPr>
      </p:pic>
      <p:sp>
        <p:nvSpPr>
          <p:cNvPr id="12" name="pole tekstowe 11">
            <a:extLst>
              <a:ext uri="{FF2B5EF4-FFF2-40B4-BE49-F238E27FC236}">
                <a16:creationId xmlns:a16="http://schemas.microsoft.com/office/drawing/2014/main" id="{94440BB1-F9DC-4CC4-9EF1-0F9C009AA614}"/>
              </a:ext>
            </a:extLst>
          </p:cNvPr>
          <p:cNvSpPr txBox="1"/>
          <p:nvPr/>
        </p:nvSpPr>
        <p:spPr>
          <a:xfrm>
            <a:off x="2283834" y="3224902"/>
            <a:ext cx="22856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200" dirty="0" err="1">
                <a:solidFill>
                  <a:schemeClr val="accent6">
                    <a:lumMod val="50000"/>
                  </a:schemeClr>
                </a:solidFill>
                <a:ea typeface="+mn-lt"/>
                <a:cs typeface="+mn-lt"/>
              </a:rPr>
              <a:t>Administrative</a:t>
            </a:r>
            <a:r>
              <a:rPr lang="pl-PL" sz="1200" dirty="0">
                <a:solidFill>
                  <a:schemeClr val="accent6">
                    <a:lumMod val="50000"/>
                  </a:schemeClr>
                </a:solidFill>
                <a:ea typeface="+mn-lt"/>
                <a:cs typeface="+mn-lt"/>
              </a:rPr>
              <a:t> </a:t>
            </a:r>
            <a:r>
              <a:rPr lang="pl-PL" sz="1200" dirty="0" err="1">
                <a:solidFill>
                  <a:schemeClr val="accent6">
                    <a:lumMod val="50000"/>
                  </a:schemeClr>
                </a:solidFill>
                <a:ea typeface="+mn-lt"/>
                <a:cs typeface="+mn-lt"/>
              </a:rPr>
              <a:t>divisions</a:t>
            </a:r>
            <a:r>
              <a:rPr lang="pl-PL" sz="1200" dirty="0">
                <a:solidFill>
                  <a:schemeClr val="accent6">
                    <a:lumMod val="50000"/>
                  </a:schemeClr>
                </a:solidFill>
                <a:ea typeface="+mn-lt"/>
                <a:cs typeface="+mn-lt"/>
              </a:rPr>
              <a:t> of Poland</a:t>
            </a:r>
            <a:endParaRPr lang="pl-PL" sz="1200" dirty="0">
              <a:solidFill>
                <a:schemeClr val="accent6">
                  <a:lumMod val="50000"/>
                </a:schemeClr>
              </a:solidFill>
              <a:cs typeface="Calibri"/>
            </a:endParaRPr>
          </a:p>
        </p:txBody>
      </p:sp>
      <p:graphicFrame>
        <p:nvGraphicFramePr>
          <p:cNvPr id="9" name="Tabela 8">
            <a:extLst>
              <a:ext uri="{FF2B5EF4-FFF2-40B4-BE49-F238E27FC236}">
                <a16:creationId xmlns:a16="http://schemas.microsoft.com/office/drawing/2014/main" id="{C91DB0E5-ACCD-4EC7-A874-9510BFE9EDEB}"/>
              </a:ext>
            </a:extLst>
          </p:cNvPr>
          <p:cNvGraphicFramePr>
            <a:graphicFrameLocks noGrp="1"/>
          </p:cNvGraphicFramePr>
          <p:nvPr>
            <p:extLst>
              <p:ext uri="{D42A27DB-BD31-4B8C-83A1-F6EECF244321}">
                <p14:modId xmlns:p14="http://schemas.microsoft.com/office/powerpoint/2010/main" val="1755020980"/>
              </p:ext>
            </p:extLst>
          </p:nvPr>
        </p:nvGraphicFramePr>
        <p:xfrm>
          <a:off x="287547" y="3551207"/>
          <a:ext cx="4126190" cy="3240405"/>
        </p:xfrm>
        <a:graphic>
          <a:graphicData uri="http://schemas.openxmlformats.org/drawingml/2006/table">
            <a:tbl>
              <a:tblPr firstRow="1" bandRow="1">
                <a:tableStyleId>{912C8C85-51F0-491E-9774-3900AFEF0FD7}</a:tableStyleId>
              </a:tblPr>
              <a:tblGrid>
                <a:gridCol w="697384">
                  <a:extLst>
                    <a:ext uri="{9D8B030D-6E8A-4147-A177-3AD203B41FA5}">
                      <a16:colId xmlns:a16="http://schemas.microsoft.com/office/drawing/2014/main" val="134860114"/>
                    </a:ext>
                  </a:extLst>
                </a:gridCol>
                <a:gridCol w="1714403">
                  <a:extLst>
                    <a:ext uri="{9D8B030D-6E8A-4147-A177-3AD203B41FA5}">
                      <a16:colId xmlns:a16="http://schemas.microsoft.com/office/drawing/2014/main" val="3744648219"/>
                    </a:ext>
                  </a:extLst>
                </a:gridCol>
                <a:gridCol w="1714403">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dirty="0">
                          <a:effectLst/>
                        </a:rPr>
                        <a:t>1</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zachodniopomorskie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West </a:t>
                      </a:r>
                      <a:r>
                        <a:rPr lang="pl-PL" sz="1200" kern="1200" dirty="0" err="1">
                          <a:solidFill>
                            <a:schemeClr val="accent6">
                              <a:lumMod val="50000"/>
                            </a:schemeClr>
                          </a:solidFill>
                          <a:effectLst/>
                        </a:rPr>
                        <a:t>Pomeranian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3496190771"/>
                  </a:ext>
                </a:extLst>
              </a:tr>
              <a:tr h="190500">
                <a:tc>
                  <a:txBody>
                    <a:bodyPr/>
                    <a:lstStyle/>
                    <a:p>
                      <a:pPr marL="0" algn="ctr" rtl="0" eaLnBrk="1" fontAlgn="ctr" latinLnBrk="0" hangingPunct="1">
                        <a:spcBef>
                          <a:spcPts val="0"/>
                        </a:spcBef>
                        <a:spcAft>
                          <a:spcPts val="0"/>
                        </a:spcAft>
                      </a:pPr>
                      <a:r>
                        <a:rPr lang="pl-PL" sz="1200" b="1" kern="1200" dirty="0">
                          <a:effectLst/>
                        </a:rPr>
                        <a:t>2</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pomorskie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Pomeranian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803833041"/>
                  </a:ext>
                </a:extLst>
              </a:tr>
              <a:tr h="190500">
                <a:tc>
                  <a:txBody>
                    <a:bodyPr/>
                    <a:lstStyle/>
                    <a:p>
                      <a:pPr marL="0" algn="ctr" rtl="0" eaLnBrk="1" fontAlgn="ctr" latinLnBrk="0" hangingPunct="1">
                        <a:spcBef>
                          <a:spcPts val="0"/>
                        </a:spcBef>
                        <a:spcAft>
                          <a:spcPts val="0"/>
                        </a:spcAft>
                      </a:pPr>
                      <a:r>
                        <a:rPr lang="pl-PL" sz="1200" b="1" kern="1200" dirty="0">
                          <a:effectLst/>
                        </a:rPr>
                        <a:t>3</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warmińsko-mazurskie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Warmian-</a:t>
                      </a:r>
                      <a:r>
                        <a:rPr lang="pl-PL" sz="1200" kern="1200" dirty="0" err="1">
                          <a:solidFill>
                            <a:schemeClr val="accent6">
                              <a:lumMod val="50000"/>
                            </a:schemeClr>
                          </a:solidFill>
                          <a:effectLst/>
                        </a:rPr>
                        <a:t>Masurian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2102317929"/>
                  </a:ext>
                </a:extLst>
              </a:tr>
              <a:tr h="190500">
                <a:tc>
                  <a:txBody>
                    <a:bodyPr/>
                    <a:lstStyle/>
                    <a:p>
                      <a:pPr marL="0" algn="ctr" rtl="0" eaLnBrk="1" fontAlgn="ctr" latinLnBrk="0" hangingPunct="1">
                        <a:spcBef>
                          <a:spcPts val="0"/>
                        </a:spcBef>
                        <a:spcAft>
                          <a:spcPts val="0"/>
                        </a:spcAft>
                      </a:pPr>
                      <a:r>
                        <a:rPr lang="pl-PL" sz="1200" b="1" kern="1200" dirty="0">
                          <a:effectLst/>
                        </a:rPr>
                        <a:t>4</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lubuskie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Lubusz</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829403468"/>
                  </a:ext>
                </a:extLst>
              </a:tr>
              <a:tr h="190500">
                <a:tc>
                  <a:txBody>
                    <a:bodyPr/>
                    <a:lstStyle/>
                    <a:p>
                      <a:pPr marL="0" algn="ctr" rtl="0" eaLnBrk="1" fontAlgn="ctr" latinLnBrk="0" hangingPunct="1">
                        <a:spcBef>
                          <a:spcPts val="0"/>
                        </a:spcBef>
                        <a:spcAft>
                          <a:spcPts val="0"/>
                        </a:spcAft>
                      </a:pPr>
                      <a:r>
                        <a:rPr lang="pl-PL" sz="1200" b="1" kern="1200" dirty="0">
                          <a:effectLst/>
                        </a:rPr>
                        <a:t>5</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wielkopolskie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Greater</a:t>
                      </a:r>
                      <a:r>
                        <a:rPr lang="pl-PL" sz="1200" kern="1200" dirty="0">
                          <a:solidFill>
                            <a:schemeClr val="accent6">
                              <a:lumMod val="50000"/>
                            </a:schemeClr>
                          </a:solidFill>
                          <a:effectLst/>
                        </a:rPr>
                        <a:t> Poland</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2497918260"/>
                  </a:ext>
                </a:extLst>
              </a:tr>
              <a:tr h="190500">
                <a:tc>
                  <a:txBody>
                    <a:bodyPr/>
                    <a:lstStyle/>
                    <a:p>
                      <a:pPr marL="0" algn="ctr" rtl="0" eaLnBrk="1" fontAlgn="ctr" latinLnBrk="0" hangingPunct="1">
                        <a:spcBef>
                          <a:spcPts val="0"/>
                        </a:spcBef>
                        <a:spcAft>
                          <a:spcPts val="0"/>
                        </a:spcAft>
                      </a:pPr>
                      <a:r>
                        <a:rPr lang="pl-PL" sz="1200" b="1" kern="1200" dirty="0">
                          <a:effectLst/>
                        </a:rPr>
                        <a:t>6</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kujawsko-pomorskie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Kuyavian-Pomeranian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4290305437"/>
                  </a:ext>
                </a:extLst>
              </a:tr>
              <a:tr h="190500">
                <a:tc>
                  <a:txBody>
                    <a:bodyPr/>
                    <a:lstStyle/>
                    <a:p>
                      <a:pPr marL="0" algn="ctr" rtl="0" eaLnBrk="1" fontAlgn="ctr" latinLnBrk="0" hangingPunct="1">
                        <a:spcBef>
                          <a:spcPts val="0"/>
                        </a:spcBef>
                        <a:spcAft>
                          <a:spcPts val="0"/>
                        </a:spcAft>
                      </a:pPr>
                      <a:r>
                        <a:rPr lang="pl-PL" sz="1200" b="1" kern="1200" dirty="0">
                          <a:effectLst/>
                        </a:rPr>
                        <a:t>7</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mazowieckie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Masovian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2343479853"/>
                  </a:ext>
                </a:extLst>
              </a:tr>
              <a:tr h="190500">
                <a:tc>
                  <a:txBody>
                    <a:bodyPr/>
                    <a:lstStyle/>
                    <a:p>
                      <a:pPr marL="0" algn="ctr" rtl="0" eaLnBrk="1" fontAlgn="ctr" latinLnBrk="0" hangingPunct="1">
                        <a:spcBef>
                          <a:spcPts val="0"/>
                        </a:spcBef>
                        <a:spcAft>
                          <a:spcPts val="0"/>
                        </a:spcAft>
                      </a:pPr>
                      <a:r>
                        <a:rPr lang="pl-PL" sz="1200" b="1" kern="1200" dirty="0">
                          <a:effectLst/>
                        </a:rPr>
                        <a:t>8</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podlaskie</a:t>
                      </a:r>
                      <a:endParaRPr lang="pl-PL" sz="1200" dirty="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Podlaskie</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1353623788"/>
                  </a:ext>
                </a:extLst>
              </a:tr>
              <a:tr h="190500">
                <a:tc>
                  <a:txBody>
                    <a:bodyPr/>
                    <a:lstStyle/>
                    <a:p>
                      <a:pPr marL="0" algn="ctr" rtl="0" eaLnBrk="1" fontAlgn="ctr" latinLnBrk="0" hangingPunct="1">
                        <a:spcBef>
                          <a:spcPts val="0"/>
                        </a:spcBef>
                        <a:spcAft>
                          <a:spcPts val="0"/>
                        </a:spcAft>
                      </a:pPr>
                      <a:r>
                        <a:rPr lang="pl-PL" sz="1200" b="1" kern="1200" dirty="0">
                          <a:effectLst/>
                        </a:rPr>
                        <a:t>9</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dolnośląskie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Lower </a:t>
                      </a:r>
                      <a:r>
                        <a:rPr lang="pl-PL" sz="1200" kern="1200" dirty="0" err="1">
                          <a:solidFill>
                            <a:schemeClr val="accent6">
                              <a:lumMod val="50000"/>
                            </a:schemeClr>
                          </a:solidFill>
                          <a:effectLst/>
                        </a:rPr>
                        <a:t>Silesian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4207923375"/>
                  </a:ext>
                </a:extLst>
              </a:tr>
              <a:tr h="190500">
                <a:tc>
                  <a:txBody>
                    <a:bodyPr/>
                    <a:lstStyle/>
                    <a:p>
                      <a:pPr marL="0" algn="ctr" rtl="0" eaLnBrk="1" fontAlgn="ctr" latinLnBrk="0" hangingPunct="1">
                        <a:spcBef>
                          <a:spcPts val="0"/>
                        </a:spcBef>
                        <a:spcAft>
                          <a:spcPts val="0"/>
                        </a:spcAft>
                      </a:pPr>
                      <a:r>
                        <a:rPr lang="pl-PL" sz="1200" b="1" kern="1200" dirty="0">
                          <a:effectLst/>
                        </a:rPr>
                        <a:t>10</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łódzkie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Łódź</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765096818"/>
                  </a:ext>
                </a:extLst>
              </a:tr>
              <a:tr h="190500">
                <a:tc>
                  <a:txBody>
                    <a:bodyPr/>
                    <a:lstStyle/>
                    <a:p>
                      <a:pPr marL="0" algn="ctr" rtl="0" eaLnBrk="1" fontAlgn="ctr" latinLnBrk="0" hangingPunct="1">
                        <a:spcBef>
                          <a:spcPts val="0"/>
                        </a:spcBef>
                        <a:spcAft>
                          <a:spcPts val="0"/>
                        </a:spcAft>
                      </a:pPr>
                      <a:r>
                        <a:rPr lang="pl-PL" sz="1200" b="1" kern="1200" dirty="0">
                          <a:effectLst/>
                        </a:rPr>
                        <a:t>11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świętokrzyskie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Holy Cross</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673176825"/>
                  </a:ext>
                </a:extLst>
              </a:tr>
              <a:tr h="190500">
                <a:tc>
                  <a:txBody>
                    <a:bodyPr/>
                    <a:lstStyle/>
                    <a:p>
                      <a:pPr marL="0" algn="ctr" rtl="0" eaLnBrk="1" fontAlgn="ctr" latinLnBrk="0" hangingPunct="1">
                        <a:spcBef>
                          <a:spcPts val="0"/>
                        </a:spcBef>
                        <a:spcAft>
                          <a:spcPts val="0"/>
                        </a:spcAft>
                      </a:pPr>
                      <a:r>
                        <a:rPr lang="pl-PL" sz="1200" b="1" kern="1200" dirty="0">
                          <a:effectLst/>
                        </a:rPr>
                        <a:t>12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lubelskie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Lublin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2153497882"/>
                  </a:ext>
                </a:extLst>
              </a:tr>
              <a:tr h="190500">
                <a:tc>
                  <a:txBody>
                    <a:bodyPr/>
                    <a:lstStyle/>
                    <a:p>
                      <a:pPr marL="0" algn="ctr" rtl="0" eaLnBrk="1" fontAlgn="ctr" latinLnBrk="0" hangingPunct="1">
                        <a:spcBef>
                          <a:spcPts val="0"/>
                        </a:spcBef>
                        <a:spcAft>
                          <a:spcPts val="0"/>
                        </a:spcAft>
                      </a:pPr>
                      <a:r>
                        <a:rPr lang="pl-PL" sz="1200" b="1" kern="1200" dirty="0">
                          <a:effectLst/>
                        </a:rPr>
                        <a:t>13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opolskie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solidFill>
                            <a:schemeClr val="accent6">
                              <a:lumMod val="50000"/>
                            </a:schemeClr>
                          </a:solidFill>
                          <a:effectLst/>
                        </a:rPr>
                        <a:t>Opole</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3120250065"/>
                  </a:ext>
                </a:extLst>
              </a:tr>
              <a:tr h="190500">
                <a:tc>
                  <a:txBody>
                    <a:bodyPr/>
                    <a:lstStyle/>
                    <a:p>
                      <a:pPr marL="0" algn="ctr" rtl="0" eaLnBrk="1" fontAlgn="ctr" latinLnBrk="0" hangingPunct="1">
                        <a:spcBef>
                          <a:spcPts val="0"/>
                        </a:spcBef>
                        <a:spcAft>
                          <a:spcPts val="0"/>
                        </a:spcAft>
                      </a:pPr>
                      <a:r>
                        <a:rPr lang="pl-PL" sz="1200" b="1" kern="1200" dirty="0">
                          <a:effectLst/>
                        </a:rPr>
                        <a:t>14</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śląskie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Silesian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3801079709"/>
                  </a:ext>
                </a:extLst>
              </a:tr>
              <a:tr h="190500">
                <a:tc>
                  <a:txBody>
                    <a:bodyPr/>
                    <a:lstStyle/>
                    <a:p>
                      <a:pPr marL="0" algn="ctr" rtl="0" eaLnBrk="1" fontAlgn="ctr" latinLnBrk="0" hangingPunct="1">
                        <a:spcBef>
                          <a:spcPts val="0"/>
                        </a:spcBef>
                        <a:spcAft>
                          <a:spcPts val="0"/>
                        </a:spcAft>
                      </a:pPr>
                      <a:r>
                        <a:rPr lang="pl-PL" sz="1200" b="1" kern="1200" dirty="0">
                          <a:effectLst/>
                        </a:rPr>
                        <a:t>15</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małopolskie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Lesser</a:t>
                      </a:r>
                      <a:r>
                        <a:rPr lang="pl-PL" sz="1200" kern="1200" dirty="0">
                          <a:solidFill>
                            <a:schemeClr val="accent6">
                              <a:lumMod val="50000"/>
                            </a:schemeClr>
                          </a:solidFill>
                          <a:effectLst/>
                        </a:rPr>
                        <a:t> Poland</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532808455"/>
                  </a:ext>
                </a:extLst>
              </a:tr>
              <a:tr h="200025">
                <a:tc>
                  <a:txBody>
                    <a:bodyPr/>
                    <a:lstStyle/>
                    <a:p>
                      <a:pPr marL="0" algn="ctr" rtl="0" eaLnBrk="1" fontAlgn="ctr" latinLnBrk="0" hangingPunct="1">
                        <a:spcBef>
                          <a:spcPts val="0"/>
                        </a:spcBef>
                        <a:spcAft>
                          <a:spcPts val="0"/>
                        </a:spcAft>
                      </a:pPr>
                      <a:r>
                        <a:rPr lang="pl-PL" sz="1200" b="1" kern="1200" dirty="0">
                          <a:effectLst/>
                        </a:rPr>
                        <a:t>16</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solidFill>
                            <a:schemeClr val="accent6">
                              <a:lumMod val="50000"/>
                            </a:schemeClr>
                          </a:solidFill>
                          <a:effectLst/>
                        </a:rPr>
                        <a:t>podkarpackie</a:t>
                      </a:r>
                      <a:endParaRPr lang="pl-PL" sz="1200">
                        <a:solidFill>
                          <a:schemeClr val="accent6">
                            <a:lumMod val="50000"/>
                          </a:schemeClr>
                        </a:solidFill>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solidFill>
                            <a:schemeClr val="accent6">
                              <a:lumMod val="50000"/>
                            </a:schemeClr>
                          </a:solidFill>
                          <a:effectLst/>
                        </a:rPr>
                        <a:t>Subcarpathian</a:t>
                      </a:r>
                      <a:endParaRPr lang="pl-PL" sz="1200" dirty="0">
                        <a:solidFill>
                          <a:schemeClr val="accent6">
                            <a:lumMod val="50000"/>
                          </a:schemeClr>
                        </a:solidFill>
                        <a:effectLst/>
                      </a:endParaRPr>
                    </a:p>
                  </a:txBody>
                  <a:tcPr marL="0" marR="0" marT="0" marB="0" anchor="ctr"/>
                </a:tc>
                <a:extLst>
                  <a:ext uri="{0D108BD9-81ED-4DB2-BD59-A6C34878D82A}">
                    <a16:rowId xmlns:a16="http://schemas.microsoft.com/office/drawing/2014/main" val="253862036"/>
                  </a:ext>
                </a:extLst>
              </a:tr>
            </a:tbl>
          </a:graphicData>
        </a:graphic>
      </p:graphicFrame>
      <p:pic>
        <p:nvPicPr>
          <p:cNvPr id="7171" name="Picture 3" descr="F:\Dokumenty\Ćma bukszpanowa\BDEE\POLSKA Cydalima 2018 czb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4090" y="1284235"/>
            <a:ext cx="4056477" cy="378228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Łącznik zakrzywiony 18">
            <a:extLst>
              <a:ext uri="{FF2B5EF4-FFF2-40B4-BE49-F238E27FC236}">
                <a16:creationId xmlns:a16="http://schemas.microsoft.com/office/drawing/2014/main" id="{3E58C5CB-D6AB-E34C-A529-49B4DED860EE}"/>
              </a:ext>
            </a:extLst>
          </p:cNvPr>
          <p:cNvCxnSpPr>
            <a:cxnSpLocks/>
          </p:cNvCxnSpPr>
          <p:nvPr/>
        </p:nvCxnSpPr>
        <p:spPr>
          <a:xfrm rot="16200000" flipV="1">
            <a:off x="7122716" y="3312395"/>
            <a:ext cx="1304556" cy="634361"/>
          </a:xfrm>
          <a:prstGeom prst="curvedConnector3">
            <a:avLst/>
          </a:prstGeom>
          <a:ln w="9525" cap="flat" cmpd="sng" algn="ctr">
            <a:solidFill>
              <a:srgbClr val="FF0000"/>
            </a:solidFill>
            <a:prstDash val="dash"/>
            <a:round/>
            <a:headEnd type="none" w="sm" len="sm"/>
            <a:tailEnd type="stealth" w="med" len="lg"/>
          </a:ln>
        </p:spPr>
        <p:style>
          <a:lnRef idx="0">
            <a:scrgbClr r="0" g="0" b="0"/>
          </a:lnRef>
          <a:fillRef idx="0">
            <a:scrgbClr r="0" g="0" b="0"/>
          </a:fillRef>
          <a:effectRef idx="0">
            <a:scrgbClr r="0" g="0" b="0"/>
          </a:effectRef>
          <a:fontRef idx="minor">
            <a:schemeClr val="tx1"/>
          </a:fontRef>
        </p:style>
      </p:cxnSp>
      <p:cxnSp>
        <p:nvCxnSpPr>
          <p:cNvPr id="28" name="Łącznik zakrzywiony 27">
            <a:extLst>
              <a:ext uri="{FF2B5EF4-FFF2-40B4-BE49-F238E27FC236}">
                <a16:creationId xmlns:a16="http://schemas.microsoft.com/office/drawing/2014/main" id="{4C2E347F-B839-E84F-A787-EC4F3C5F7F6A}"/>
              </a:ext>
            </a:extLst>
          </p:cNvPr>
          <p:cNvCxnSpPr>
            <a:cxnSpLocks/>
          </p:cNvCxnSpPr>
          <p:nvPr/>
        </p:nvCxnSpPr>
        <p:spPr>
          <a:xfrm rot="16200000" flipV="1">
            <a:off x="6139350" y="3648822"/>
            <a:ext cx="826567" cy="215173"/>
          </a:xfrm>
          <a:prstGeom prst="curvedConnector3">
            <a:avLst>
              <a:gd name="adj1" fmla="val 50000"/>
            </a:avLst>
          </a:prstGeom>
          <a:ln w="9525" cap="flat" cmpd="sng" algn="ctr">
            <a:solidFill>
              <a:srgbClr val="FF0000"/>
            </a:solidFill>
            <a:prstDash val="dash"/>
            <a:round/>
            <a:headEnd type="none" w="sm" len="sm"/>
            <a:tailEnd type="stealth" w="med" len="lg"/>
          </a:ln>
        </p:spPr>
        <p:style>
          <a:lnRef idx="0">
            <a:scrgbClr r="0" g="0" b="0"/>
          </a:lnRef>
          <a:fillRef idx="0">
            <a:scrgbClr r="0" g="0" b="0"/>
          </a:fillRef>
          <a:effectRef idx="0">
            <a:scrgbClr r="0" g="0" b="0"/>
          </a:effectRef>
          <a:fontRef idx="minor">
            <a:schemeClr val="tx1"/>
          </a:fontRef>
        </p:style>
      </p:cxnSp>
      <p:cxnSp>
        <p:nvCxnSpPr>
          <p:cNvPr id="37" name="Łącznik zakrzywiony 36">
            <a:extLst>
              <a:ext uri="{FF2B5EF4-FFF2-40B4-BE49-F238E27FC236}">
                <a16:creationId xmlns:a16="http://schemas.microsoft.com/office/drawing/2014/main" id="{45EFD826-B80B-0141-B1AA-0BC416D32EFC}"/>
              </a:ext>
            </a:extLst>
          </p:cNvPr>
          <p:cNvCxnSpPr>
            <a:cxnSpLocks/>
          </p:cNvCxnSpPr>
          <p:nvPr/>
        </p:nvCxnSpPr>
        <p:spPr>
          <a:xfrm rot="5400000" flipH="1" flipV="1">
            <a:off x="8103367" y="3946984"/>
            <a:ext cx="400337" cy="340185"/>
          </a:xfrm>
          <a:prstGeom prst="curvedConnector3">
            <a:avLst/>
          </a:prstGeom>
          <a:ln w="9525" cap="flat" cmpd="sng" algn="ctr">
            <a:solidFill>
              <a:srgbClr val="FF0000"/>
            </a:solidFill>
            <a:prstDash val="dash"/>
            <a:round/>
            <a:headEnd type="none" w="sm" len="sm"/>
            <a:tailEnd type="stealth" w="med" len="lg"/>
          </a:ln>
        </p:spPr>
        <p:style>
          <a:lnRef idx="0">
            <a:scrgbClr r="0" g="0" b="0"/>
          </a:lnRef>
          <a:fillRef idx="0">
            <a:scrgbClr r="0" g="0" b="0"/>
          </a:fillRef>
          <a:effectRef idx="0">
            <a:scrgbClr r="0" g="0" b="0"/>
          </a:effectRef>
          <a:fontRef idx="minor">
            <a:schemeClr val="tx1"/>
          </a:fontRef>
        </p:style>
      </p:cxnSp>
      <p:cxnSp>
        <p:nvCxnSpPr>
          <p:cNvPr id="40" name="Łącznik zakrzywiony 39">
            <a:extLst>
              <a:ext uri="{FF2B5EF4-FFF2-40B4-BE49-F238E27FC236}">
                <a16:creationId xmlns:a16="http://schemas.microsoft.com/office/drawing/2014/main" id="{C40614C2-A20C-A946-A14C-5C4E6F9D4E71}"/>
              </a:ext>
            </a:extLst>
          </p:cNvPr>
          <p:cNvCxnSpPr>
            <a:cxnSpLocks/>
          </p:cNvCxnSpPr>
          <p:nvPr/>
        </p:nvCxnSpPr>
        <p:spPr>
          <a:xfrm rot="5400000" flipH="1" flipV="1">
            <a:off x="6452470" y="3751859"/>
            <a:ext cx="959511" cy="100481"/>
          </a:xfrm>
          <a:prstGeom prst="curvedConnector3">
            <a:avLst>
              <a:gd name="adj1" fmla="val 50000"/>
            </a:avLst>
          </a:prstGeom>
          <a:ln w="9525" cap="flat" cmpd="sng" algn="ctr">
            <a:solidFill>
              <a:srgbClr val="FF0000"/>
            </a:solidFill>
            <a:prstDash val="dash"/>
            <a:round/>
            <a:headEnd type="none" w="sm" len="sm"/>
            <a:tailEnd type="stealth" w="med" len="lg"/>
          </a:ln>
        </p:spPr>
        <p:style>
          <a:lnRef idx="0">
            <a:scrgbClr r="0" g="0" b="0"/>
          </a:lnRef>
          <a:fillRef idx="0">
            <a:scrgbClr r="0" g="0" b="0"/>
          </a:fillRef>
          <a:effectRef idx="0">
            <a:scrgbClr r="0" g="0" b="0"/>
          </a:effectRef>
          <a:fontRef idx="minor">
            <a:schemeClr val="tx1"/>
          </a:fontRef>
        </p:style>
      </p:cxnSp>
      <p:cxnSp>
        <p:nvCxnSpPr>
          <p:cNvPr id="45" name="Łącznik zakrzywiony 44">
            <a:extLst>
              <a:ext uri="{FF2B5EF4-FFF2-40B4-BE49-F238E27FC236}">
                <a16:creationId xmlns:a16="http://schemas.microsoft.com/office/drawing/2014/main" id="{0818C8CB-E960-BB4A-9E82-2D83BA46668D}"/>
              </a:ext>
            </a:extLst>
          </p:cNvPr>
          <p:cNvCxnSpPr>
            <a:cxnSpLocks/>
          </p:cNvCxnSpPr>
          <p:nvPr/>
        </p:nvCxnSpPr>
        <p:spPr>
          <a:xfrm rot="16200000" flipV="1">
            <a:off x="5740984" y="3364380"/>
            <a:ext cx="459028" cy="236593"/>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pic>
        <p:nvPicPr>
          <p:cNvPr id="43" name="Obraz 42">
            <a:extLst>
              <a:ext uri="{FF2B5EF4-FFF2-40B4-BE49-F238E27FC236}">
                <a16:creationId xmlns:a16="http://schemas.microsoft.com/office/drawing/2014/main" id="{B3DA9179-0FAE-487B-9EB5-EB00BAF23F39}"/>
              </a:ext>
            </a:extLst>
          </p:cNvPr>
          <p:cNvPicPr>
            <a:picLocks noChangeAspect="1"/>
          </p:cNvPicPr>
          <p:nvPr/>
        </p:nvPicPr>
        <p:blipFill rotWithShape="1">
          <a:blip r:embed="rId7"/>
          <a:srcRect l="27991" b="71687"/>
          <a:stretch/>
        </p:blipFill>
        <p:spPr>
          <a:xfrm rot="1531515">
            <a:off x="4726522" y="3186531"/>
            <a:ext cx="793050" cy="271625"/>
          </a:xfrm>
          <a:prstGeom prst="rect">
            <a:avLst/>
          </a:prstGeom>
        </p:spPr>
      </p:pic>
      <p:pic>
        <p:nvPicPr>
          <p:cNvPr id="44" name="Obraz 43">
            <a:extLst>
              <a:ext uri="{FF2B5EF4-FFF2-40B4-BE49-F238E27FC236}">
                <a16:creationId xmlns:a16="http://schemas.microsoft.com/office/drawing/2014/main" id="{A1DA14DB-CCF5-4C82-9158-D0755E24904C}"/>
              </a:ext>
            </a:extLst>
          </p:cNvPr>
          <p:cNvPicPr>
            <a:picLocks noChangeAspect="1"/>
          </p:cNvPicPr>
          <p:nvPr/>
        </p:nvPicPr>
        <p:blipFill rotWithShape="1">
          <a:blip r:embed="rId7"/>
          <a:srcRect l="27991" b="71687"/>
          <a:stretch/>
        </p:blipFill>
        <p:spPr>
          <a:xfrm rot="1434228" flipV="1">
            <a:off x="5346354" y="3697163"/>
            <a:ext cx="793050" cy="271625"/>
          </a:xfrm>
          <a:prstGeom prst="rect">
            <a:avLst/>
          </a:prstGeom>
          <a:scene3d>
            <a:camera prst="orthographicFront">
              <a:rot lat="0" lon="1800000" rev="0"/>
            </a:camera>
            <a:lightRig rig="threePt" dir="t"/>
          </a:scene3d>
        </p:spPr>
      </p:pic>
      <p:pic>
        <p:nvPicPr>
          <p:cNvPr id="46" name="Obraz 45">
            <a:extLst>
              <a:ext uri="{FF2B5EF4-FFF2-40B4-BE49-F238E27FC236}">
                <a16:creationId xmlns:a16="http://schemas.microsoft.com/office/drawing/2014/main" id="{40F1AF5C-4B14-4C1C-BA92-691A90295D0E}"/>
              </a:ext>
            </a:extLst>
          </p:cNvPr>
          <p:cNvPicPr>
            <a:picLocks noChangeAspect="1"/>
          </p:cNvPicPr>
          <p:nvPr/>
        </p:nvPicPr>
        <p:blipFill rotWithShape="1">
          <a:blip r:embed="rId7"/>
          <a:srcRect l="44354" t="-2894" b="71686"/>
          <a:stretch/>
        </p:blipFill>
        <p:spPr>
          <a:xfrm rot="1404847" flipV="1">
            <a:off x="6306054" y="4101619"/>
            <a:ext cx="662125" cy="299393"/>
          </a:xfrm>
          <a:prstGeom prst="rect">
            <a:avLst/>
          </a:prstGeom>
        </p:spPr>
      </p:pic>
      <p:pic>
        <p:nvPicPr>
          <p:cNvPr id="29" name="Obraz 28">
            <a:extLst>
              <a:ext uri="{FF2B5EF4-FFF2-40B4-BE49-F238E27FC236}">
                <a16:creationId xmlns:a16="http://schemas.microsoft.com/office/drawing/2014/main" id="{B3DA9179-0FAE-487B-9EB5-EB00BAF23F39}"/>
              </a:ext>
            </a:extLst>
          </p:cNvPr>
          <p:cNvPicPr>
            <a:picLocks noChangeAspect="1"/>
          </p:cNvPicPr>
          <p:nvPr/>
        </p:nvPicPr>
        <p:blipFill rotWithShape="1">
          <a:blip r:embed="rId7"/>
          <a:srcRect l="27991" b="71687"/>
          <a:stretch/>
        </p:blipFill>
        <p:spPr>
          <a:xfrm>
            <a:off x="7059054" y="4146041"/>
            <a:ext cx="797519" cy="271625"/>
          </a:xfrm>
          <a:prstGeom prst="rect">
            <a:avLst/>
          </a:prstGeom>
        </p:spPr>
      </p:pic>
      <p:sp>
        <p:nvSpPr>
          <p:cNvPr id="2" name="pole tekstowe 1"/>
          <p:cNvSpPr txBox="1"/>
          <p:nvPr/>
        </p:nvSpPr>
        <p:spPr>
          <a:xfrm>
            <a:off x="1432699" y="3092418"/>
            <a:ext cx="935662" cy="215444"/>
          </a:xfrm>
          <a:prstGeom prst="rect">
            <a:avLst/>
          </a:prstGeom>
          <a:noFill/>
        </p:spPr>
        <p:txBody>
          <a:bodyPr wrap="square" rtlCol="0">
            <a:spAutoFit/>
          </a:bodyPr>
          <a:lstStyle/>
          <a:p>
            <a:r>
              <a:rPr lang="pl-PL" sz="800" dirty="0" smtClean="0">
                <a:solidFill>
                  <a:schemeClr val="accent6">
                    <a:lumMod val="50000"/>
                  </a:schemeClr>
                </a:solidFill>
              </a:rPr>
              <a:t>www.wikipedia.pl</a:t>
            </a:r>
            <a:endParaRPr lang="pl-PL" sz="800" dirty="0">
              <a:solidFill>
                <a:schemeClr val="accent6">
                  <a:lumMod val="50000"/>
                </a:schemeClr>
              </a:solidFill>
            </a:endParaRPr>
          </a:p>
        </p:txBody>
      </p:sp>
      <p:sp>
        <p:nvSpPr>
          <p:cNvPr id="27" name="Prostokąt 26"/>
          <p:cNvSpPr/>
          <p:nvPr/>
        </p:nvSpPr>
        <p:spPr>
          <a:xfrm>
            <a:off x="4779664" y="5341062"/>
            <a:ext cx="2988329" cy="1077218"/>
          </a:xfrm>
          <a:prstGeom prst="rect">
            <a:avLst/>
          </a:prstGeom>
        </p:spPr>
        <p:txBody>
          <a:bodyPr wrap="square">
            <a:spAutoFit/>
          </a:bodyPr>
          <a:lstStyle/>
          <a:p>
            <a:r>
              <a:rPr lang="en-US" sz="1600" b="1" dirty="0">
                <a:solidFill>
                  <a:schemeClr val="accent6">
                    <a:lumMod val="50000"/>
                  </a:schemeClr>
                </a:solidFill>
              </a:rPr>
              <a:t>Distribution of </a:t>
            </a:r>
            <a:r>
              <a:rPr lang="en-US" sz="1600" b="1" i="1" dirty="0" err="1">
                <a:solidFill>
                  <a:schemeClr val="accent6">
                    <a:lumMod val="50000"/>
                  </a:schemeClr>
                </a:solidFill>
              </a:rPr>
              <a:t>Cydalima</a:t>
            </a:r>
            <a:r>
              <a:rPr lang="en-US" sz="1600" b="1" i="1" dirty="0">
                <a:solidFill>
                  <a:schemeClr val="accent6">
                    <a:lumMod val="50000"/>
                  </a:schemeClr>
                </a:solidFill>
              </a:rPr>
              <a:t> </a:t>
            </a:r>
            <a:r>
              <a:rPr lang="en-US" sz="1600" b="1" i="1" dirty="0" err="1">
                <a:solidFill>
                  <a:schemeClr val="accent6">
                    <a:lumMod val="50000"/>
                  </a:schemeClr>
                </a:solidFill>
              </a:rPr>
              <a:t>perspectalis</a:t>
            </a:r>
            <a:r>
              <a:rPr lang="en-US" sz="1600" b="1" dirty="0">
                <a:solidFill>
                  <a:schemeClr val="accent6">
                    <a:lumMod val="50000"/>
                  </a:schemeClr>
                </a:solidFill>
              </a:rPr>
              <a:t> in Poland in 2018, according to data obtained as part of social monitoring.</a:t>
            </a:r>
            <a:endParaRPr lang="pl-PL" sz="1600" b="1" dirty="0">
              <a:solidFill>
                <a:schemeClr val="accent6">
                  <a:lumMod val="50000"/>
                </a:schemeClr>
              </a:solidFill>
            </a:endParaRPr>
          </a:p>
        </p:txBody>
      </p:sp>
    </p:spTree>
    <p:extLst>
      <p:ext uri="{BB962C8B-B14F-4D97-AF65-F5344CB8AC3E}">
        <p14:creationId xmlns:p14="http://schemas.microsoft.com/office/powerpoint/2010/main" val="32151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478" y="367221"/>
            <a:ext cx="8153400" cy="461665"/>
          </a:xfrm>
          <a:prstGeom prst="rect">
            <a:avLst/>
          </a:prstGeom>
          <a:noFill/>
        </p:spPr>
        <p:txBody>
          <a:bodyPr wrap="square" rtlCol="0">
            <a:spAutoFit/>
          </a:bodyPr>
          <a:lstStyle/>
          <a:p>
            <a:r>
              <a:rPr lang="fr-FR" sz="2400" b="1" dirty="0" err="1">
                <a:solidFill>
                  <a:prstClr val="black"/>
                </a:solidFill>
                <a:latin typeface="Palatino Linotype" panose="02040502050505030304" pitchFamily="18" charset="0"/>
              </a:rPr>
              <a:t>Results</a:t>
            </a:r>
            <a:r>
              <a:rPr lang="fr-FR" sz="2400" b="1" dirty="0">
                <a:solidFill>
                  <a:prstClr val="black"/>
                </a:solidFill>
                <a:latin typeface="Palatino Linotype" panose="02040502050505030304" pitchFamily="18" charset="0"/>
              </a:rPr>
              <a:t>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11</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6146" name="Picture 2" descr="F:\Dokumenty\Ćma bukszpanowa\BDEE\POLSKA Cydalima 2019 czb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530" y="1354215"/>
            <a:ext cx="4015278" cy="373943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Dokumenty\Ćma bukszpanowa\BDEE\POLSKA Cydalima 2020 czb (3).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0573" y="1357102"/>
            <a:ext cx="3992684" cy="374091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AAD4334E-D1EF-42AC-BF74-D1A4442DCE12}"/>
              </a:ext>
            </a:extLst>
          </p:cNvPr>
          <p:cNvSpPr txBox="1"/>
          <p:nvPr/>
        </p:nvSpPr>
        <p:spPr>
          <a:xfrm>
            <a:off x="643179" y="4977937"/>
            <a:ext cx="66565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pl-PL" dirty="0">
                <a:solidFill>
                  <a:srgbClr val="385723"/>
                </a:solidFill>
                <a:cs typeface="Arial"/>
              </a:rPr>
              <a:t>The </a:t>
            </a:r>
            <a:r>
              <a:rPr lang="pl-PL" dirty="0" err="1">
                <a:solidFill>
                  <a:srgbClr val="385723"/>
                </a:solidFill>
                <a:cs typeface="Arial"/>
              </a:rPr>
              <a:t>number</a:t>
            </a:r>
            <a:r>
              <a:rPr lang="pl-PL" dirty="0">
                <a:solidFill>
                  <a:srgbClr val="385723"/>
                </a:solidFill>
                <a:cs typeface="Arial"/>
              </a:rPr>
              <a:t> of </a:t>
            </a:r>
            <a:r>
              <a:rPr lang="pl-PL" dirty="0" err="1">
                <a:solidFill>
                  <a:srgbClr val="385723"/>
                </a:solidFill>
                <a:cs typeface="Arial"/>
              </a:rPr>
              <a:t>confirmed</a:t>
            </a:r>
            <a:r>
              <a:rPr lang="pl-PL" dirty="0">
                <a:solidFill>
                  <a:srgbClr val="385723"/>
                </a:solidFill>
                <a:cs typeface="Arial"/>
              </a:rPr>
              <a:t> </a:t>
            </a:r>
            <a:r>
              <a:rPr lang="pl-PL" dirty="0" err="1">
                <a:solidFill>
                  <a:srgbClr val="385723"/>
                </a:solidFill>
                <a:cs typeface="Arial"/>
              </a:rPr>
              <a:t>records</a:t>
            </a:r>
            <a:r>
              <a:rPr lang="pl-PL" dirty="0">
                <a:solidFill>
                  <a:srgbClr val="385723"/>
                </a:solidFill>
                <a:cs typeface="Arial"/>
              </a:rPr>
              <a:t>: </a:t>
            </a:r>
            <a:r>
              <a:rPr lang="pl-PL" sz="2400" b="1" dirty="0">
                <a:solidFill>
                  <a:srgbClr val="385723"/>
                </a:solidFill>
                <a:cs typeface="Arial"/>
              </a:rPr>
              <a:t>674</a:t>
            </a:r>
            <a:r>
              <a:rPr lang="pl-PL" b="1" dirty="0">
                <a:solidFill>
                  <a:srgbClr val="385723"/>
                </a:solidFill>
                <a:cs typeface="Arial"/>
              </a:rPr>
              <a:t> (2018-2020).</a:t>
            </a:r>
            <a:r>
              <a:rPr lang="en-US" dirty="0">
                <a:cs typeface="Arial"/>
              </a:rPr>
              <a:t>​</a:t>
            </a:r>
            <a:endParaRPr lang="pl-PL" dirty="0">
              <a:cs typeface="Calibri" panose="020F0502020204030204"/>
            </a:endParaRPr>
          </a:p>
          <a:p>
            <a:pPr marL="285750" indent="-285750">
              <a:buFont typeface="Wingdings"/>
              <a:buChar char="Ø"/>
            </a:pPr>
            <a:r>
              <a:rPr lang="pl-PL" dirty="0" err="1">
                <a:solidFill>
                  <a:srgbClr val="385723"/>
                </a:solidFill>
                <a:cs typeface="Arial"/>
              </a:rPr>
              <a:t>Number</a:t>
            </a:r>
            <a:r>
              <a:rPr lang="pl-PL" dirty="0">
                <a:solidFill>
                  <a:srgbClr val="385723"/>
                </a:solidFill>
                <a:cs typeface="Arial"/>
              </a:rPr>
              <a:t> of </a:t>
            </a:r>
            <a:r>
              <a:rPr lang="pl-PL" dirty="0" err="1">
                <a:solidFill>
                  <a:srgbClr val="385723"/>
                </a:solidFill>
                <a:cs typeface="Arial"/>
              </a:rPr>
              <a:t>voivodships</a:t>
            </a:r>
            <a:r>
              <a:rPr lang="pl-PL" dirty="0">
                <a:solidFill>
                  <a:srgbClr val="385723"/>
                </a:solidFill>
                <a:cs typeface="Arial"/>
              </a:rPr>
              <a:t> </a:t>
            </a:r>
            <a:r>
              <a:rPr lang="pl-PL" dirty="0" err="1">
                <a:solidFill>
                  <a:srgbClr val="385723"/>
                </a:solidFill>
                <a:cs typeface="Arial"/>
              </a:rPr>
              <a:t>where</a:t>
            </a:r>
            <a:r>
              <a:rPr lang="pl-PL" dirty="0">
                <a:solidFill>
                  <a:srgbClr val="385723"/>
                </a:solidFill>
                <a:cs typeface="Arial"/>
              </a:rPr>
              <a:t> the </a:t>
            </a:r>
            <a:r>
              <a:rPr lang="pl-PL" dirty="0" err="1">
                <a:solidFill>
                  <a:srgbClr val="385723"/>
                </a:solidFill>
                <a:cs typeface="Arial"/>
              </a:rPr>
              <a:t>presence</a:t>
            </a:r>
            <a:r>
              <a:rPr lang="pl-PL" dirty="0">
                <a:solidFill>
                  <a:srgbClr val="385723"/>
                </a:solidFill>
                <a:cs typeface="Arial"/>
              </a:rPr>
              <a:t> of </a:t>
            </a:r>
            <a:r>
              <a:rPr lang="pl-PL" i="1" dirty="0">
                <a:solidFill>
                  <a:srgbClr val="385723"/>
                </a:solidFill>
                <a:cs typeface="Arial"/>
              </a:rPr>
              <a:t>C. </a:t>
            </a:r>
            <a:r>
              <a:rPr lang="pl-PL" i="1" dirty="0" err="1">
                <a:solidFill>
                  <a:srgbClr val="385723"/>
                </a:solidFill>
                <a:cs typeface="Arial"/>
              </a:rPr>
              <a:t>perspectalis</a:t>
            </a:r>
            <a:r>
              <a:rPr lang="pl-PL" i="1" dirty="0">
                <a:solidFill>
                  <a:srgbClr val="385723"/>
                </a:solidFill>
                <a:cs typeface="Arial"/>
              </a:rPr>
              <a:t/>
            </a:r>
            <a:br>
              <a:rPr lang="pl-PL" i="1" dirty="0">
                <a:solidFill>
                  <a:srgbClr val="385723"/>
                </a:solidFill>
                <a:cs typeface="Arial"/>
              </a:rPr>
            </a:br>
            <a:r>
              <a:rPr lang="pl-PL" dirty="0" err="1">
                <a:solidFill>
                  <a:srgbClr val="385723"/>
                </a:solidFill>
                <a:cs typeface="Arial"/>
              </a:rPr>
              <a:t>has</a:t>
            </a:r>
            <a:r>
              <a:rPr lang="pl-PL" dirty="0">
                <a:solidFill>
                  <a:srgbClr val="385723"/>
                </a:solidFill>
                <a:cs typeface="Arial"/>
              </a:rPr>
              <a:t> </a:t>
            </a:r>
            <a:r>
              <a:rPr lang="pl-PL" dirty="0" err="1">
                <a:solidFill>
                  <a:srgbClr val="385723"/>
                </a:solidFill>
                <a:cs typeface="Arial"/>
              </a:rPr>
              <a:t>been</a:t>
            </a:r>
            <a:r>
              <a:rPr lang="pl-PL" dirty="0">
                <a:solidFill>
                  <a:srgbClr val="385723"/>
                </a:solidFill>
                <a:cs typeface="Arial"/>
              </a:rPr>
              <a:t> </a:t>
            </a:r>
            <a:r>
              <a:rPr lang="pl-PL" dirty="0" err="1">
                <a:solidFill>
                  <a:srgbClr val="385723"/>
                </a:solidFill>
                <a:cs typeface="Arial"/>
              </a:rPr>
              <a:t>confirmed</a:t>
            </a:r>
            <a:r>
              <a:rPr lang="pl-PL" dirty="0">
                <a:solidFill>
                  <a:srgbClr val="385723"/>
                </a:solidFill>
                <a:cs typeface="Arial"/>
              </a:rPr>
              <a:t>: </a:t>
            </a:r>
            <a:r>
              <a:rPr lang="pl-PL" sz="2400" b="1" dirty="0">
                <a:solidFill>
                  <a:srgbClr val="385723"/>
                </a:solidFill>
                <a:cs typeface="Arial"/>
              </a:rPr>
              <a:t>16 (</a:t>
            </a:r>
            <a:r>
              <a:rPr lang="pl-PL" sz="2400" b="1" dirty="0" err="1">
                <a:solidFill>
                  <a:srgbClr val="385723"/>
                </a:solidFill>
                <a:cs typeface="Arial"/>
              </a:rPr>
              <a:t>all</a:t>
            </a:r>
            <a:r>
              <a:rPr lang="pl-PL" sz="2400" b="1" dirty="0">
                <a:solidFill>
                  <a:srgbClr val="385723"/>
                </a:solidFill>
                <a:cs typeface="Arial"/>
              </a:rPr>
              <a:t> </a:t>
            </a:r>
            <a:r>
              <a:rPr lang="pl-PL" sz="2400" b="1" dirty="0" err="1" smtClean="0">
                <a:solidFill>
                  <a:srgbClr val="385723"/>
                </a:solidFill>
                <a:cs typeface="Arial"/>
              </a:rPr>
              <a:t>voivodeships</a:t>
            </a:r>
            <a:r>
              <a:rPr lang="pl-PL" sz="2400" b="1" dirty="0">
                <a:solidFill>
                  <a:srgbClr val="385723"/>
                </a:solidFill>
                <a:cs typeface="Arial"/>
              </a:rPr>
              <a:t>).</a:t>
            </a:r>
            <a:endParaRPr lang="en-US" dirty="0">
              <a:cs typeface="Calibri" panose="020F0502020204030204"/>
            </a:endParaRPr>
          </a:p>
          <a:p>
            <a:pPr marL="285750" indent="-285750">
              <a:buFont typeface="Wingdings"/>
              <a:buChar char="Ø"/>
            </a:pPr>
            <a:r>
              <a:rPr lang="pl-PL" dirty="0" err="1">
                <a:solidFill>
                  <a:srgbClr val="385723"/>
                </a:solidFill>
                <a:cs typeface="Arial"/>
              </a:rPr>
              <a:t>Number</a:t>
            </a:r>
            <a:r>
              <a:rPr lang="pl-PL" dirty="0">
                <a:solidFill>
                  <a:srgbClr val="385723"/>
                </a:solidFill>
                <a:cs typeface="Arial"/>
              </a:rPr>
              <a:t> of </a:t>
            </a:r>
            <a:r>
              <a:rPr lang="pl-PL" dirty="0" err="1">
                <a:solidFill>
                  <a:srgbClr val="385723"/>
                </a:solidFill>
                <a:cs typeface="Arial"/>
              </a:rPr>
              <a:t>places</a:t>
            </a:r>
            <a:r>
              <a:rPr lang="pl-PL" dirty="0">
                <a:solidFill>
                  <a:srgbClr val="385723"/>
                </a:solidFill>
                <a:cs typeface="Arial"/>
              </a:rPr>
              <a:t> (</a:t>
            </a:r>
            <a:r>
              <a:rPr lang="pl-PL" dirty="0" err="1">
                <a:solidFill>
                  <a:srgbClr val="385723"/>
                </a:solidFill>
                <a:cs typeface="Arial"/>
              </a:rPr>
              <a:t>towns</a:t>
            </a:r>
            <a:r>
              <a:rPr lang="pl-PL" dirty="0">
                <a:solidFill>
                  <a:srgbClr val="385723"/>
                </a:solidFill>
                <a:cs typeface="Arial"/>
              </a:rPr>
              <a:t>) </a:t>
            </a:r>
            <a:r>
              <a:rPr lang="pl-PL" dirty="0" err="1">
                <a:solidFill>
                  <a:srgbClr val="385723"/>
                </a:solidFill>
                <a:cs typeface="Arial"/>
              </a:rPr>
              <a:t>where</a:t>
            </a:r>
            <a:r>
              <a:rPr lang="pl-PL" dirty="0">
                <a:solidFill>
                  <a:srgbClr val="385723"/>
                </a:solidFill>
                <a:cs typeface="Arial"/>
              </a:rPr>
              <a:t> the </a:t>
            </a:r>
            <a:r>
              <a:rPr lang="pl-PL" dirty="0" err="1">
                <a:solidFill>
                  <a:srgbClr val="385723"/>
                </a:solidFill>
                <a:cs typeface="Arial"/>
              </a:rPr>
              <a:t>presence</a:t>
            </a:r>
            <a:r>
              <a:rPr lang="pl-PL" dirty="0">
                <a:solidFill>
                  <a:srgbClr val="385723"/>
                </a:solidFill>
                <a:cs typeface="Arial"/>
              </a:rPr>
              <a:t> of </a:t>
            </a:r>
            <a:r>
              <a:rPr lang="pl-PL" i="1" dirty="0">
                <a:solidFill>
                  <a:srgbClr val="385723"/>
                </a:solidFill>
                <a:cs typeface="Arial"/>
              </a:rPr>
              <a:t>C. </a:t>
            </a:r>
            <a:r>
              <a:rPr lang="pl-PL" i="1" dirty="0" err="1">
                <a:solidFill>
                  <a:srgbClr val="385723"/>
                </a:solidFill>
                <a:cs typeface="Arial"/>
              </a:rPr>
              <a:t>perspectalis</a:t>
            </a:r>
            <a:r>
              <a:rPr lang="pl-PL" i="1" dirty="0">
                <a:solidFill>
                  <a:srgbClr val="385723"/>
                </a:solidFill>
                <a:cs typeface="Arial"/>
              </a:rPr>
              <a:t/>
            </a:r>
            <a:br>
              <a:rPr lang="pl-PL" i="1" dirty="0">
                <a:solidFill>
                  <a:srgbClr val="385723"/>
                </a:solidFill>
                <a:cs typeface="Arial"/>
              </a:rPr>
            </a:br>
            <a:r>
              <a:rPr lang="pl-PL" dirty="0" err="1">
                <a:solidFill>
                  <a:srgbClr val="385723"/>
                </a:solidFill>
                <a:cs typeface="Arial"/>
              </a:rPr>
              <a:t>has</a:t>
            </a:r>
            <a:r>
              <a:rPr lang="pl-PL" dirty="0">
                <a:solidFill>
                  <a:srgbClr val="385723"/>
                </a:solidFill>
                <a:cs typeface="Arial"/>
              </a:rPr>
              <a:t> </a:t>
            </a:r>
            <a:r>
              <a:rPr lang="pl-PL" dirty="0" err="1">
                <a:solidFill>
                  <a:srgbClr val="385723"/>
                </a:solidFill>
                <a:cs typeface="Arial"/>
              </a:rPr>
              <a:t>been</a:t>
            </a:r>
            <a:r>
              <a:rPr lang="pl-PL" dirty="0">
                <a:solidFill>
                  <a:srgbClr val="385723"/>
                </a:solidFill>
                <a:cs typeface="Arial"/>
              </a:rPr>
              <a:t> </a:t>
            </a:r>
            <a:r>
              <a:rPr lang="pl-PL" dirty="0" err="1">
                <a:solidFill>
                  <a:srgbClr val="385723"/>
                </a:solidFill>
                <a:cs typeface="Arial"/>
              </a:rPr>
              <a:t>confirmed</a:t>
            </a:r>
            <a:r>
              <a:rPr lang="pl-PL" dirty="0">
                <a:solidFill>
                  <a:srgbClr val="385723"/>
                </a:solidFill>
                <a:cs typeface="Arial"/>
              </a:rPr>
              <a:t>: </a:t>
            </a:r>
            <a:r>
              <a:rPr lang="pl-PL" sz="2400" b="1" dirty="0">
                <a:solidFill>
                  <a:srgbClr val="385723"/>
                </a:solidFill>
                <a:cs typeface="Arial"/>
              </a:rPr>
              <a:t>166</a:t>
            </a:r>
            <a:r>
              <a:rPr lang="pl-PL" b="1" dirty="0">
                <a:solidFill>
                  <a:srgbClr val="385723"/>
                </a:solidFill>
                <a:cs typeface="Arial"/>
              </a:rPr>
              <a:t>.</a:t>
            </a:r>
            <a:r>
              <a:rPr lang="pl-PL" dirty="0">
                <a:cs typeface="Arial"/>
              </a:rPr>
              <a:t>​</a:t>
            </a:r>
          </a:p>
        </p:txBody>
      </p:sp>
      <p:cxnSp>
        <p:nvCxnSpPr>
          <p:cNvPr id="14" name="Łącznik zakrzywiony 13">
            <a:extLst>
              <a:ext uri="{FF2B5EF4-FFF2-40B4-BE49-F238E27FC236}">
                <a16:creationId xmlns:a16="http://schemas.microsoft.com/office/drawing/2014/main" id="{0F93DAC8-BEBD-D54F-9B55-3A835E85C6C9}"/>
              </a:ext>
            </a:extLst>
          </p:cNvPr>
          <p:cNvCxnSpPr>
            <a:cxnSpLocks/>
          </p:cNvCxnSpPr>
          <p:nvPr/>
        </p:nvCxnSpPr>
        <p:spPr>
          <a:xfrm rot="16200000" flipV="1">
            <a:off x="2012354" y="3318422"/>
            <a:ext cx="785979" cy="310762"/>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15" name="Łącznik zakrzywiony 14">
            <a:extLst>
              <a:ext uri="{FF2B5EF4-FFF2-40B4-BE49-F238E27FC236}">
                <a16:creationId xmlns:a16="http://schemas.microsoft.com/office/drawing/2014/main" id="{AB421E2D-92B3-1741-970E-A5C464446DC7}"/>
              </a:ext>
            </a:extLst>
          </p:cNvPr>
          <p:cNvCxnSpPr>
            <a:cxnSpLocks/>
          </p:cNvCxnSpPr>
          <p:nvPr/>
        </p:nvCxnSpPr>
        <p:spPr>
          <a:xfrm rot="16200000" flipV="1">
            <a:off x="912353" y="2921208"/>
            <a:ext cx="551056" cy="187929"/>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21" name="Łącznik zakrzywiony 20">
            <a:extLst>
              <a:ext uri="{FF2B5EF4-FFF2-40B4-BE49-F238E27FC236}">
                <a16:creationId xmlns:a16="http://schemas.microsoft.com/office/drawing/2014/main" id="{90AFD004-6A1F-7B4D-8E3D-ED9CC29DD874}"/>
              </a:ext>
            </a:extLst>
          </p:cNvPr>
          <p:cNvCxnSpPr>
            <a:cxnSpLocks/>
          </p:cNvCxnSpPr>
          <p:nvPr/>
        </p:nvCxnSpPr>
        <p:spPr>
          <a:xfrm rot="5400000" flipH="1" flipV="1">
            <a:off x="5589741" y="2782509"/>
            <a:ext cx="438854" cy="93547"/>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22" name="Łącznik zakrzywiony 21">
            <a:extLst>
              <a:ext uri="{FF2B5EF4-FFF2-40B4-BE49-F238E27FC236}">
                <a16:creationId xmlns:a16="http://schemas.microsoft.com/office/drawing/2014/main" id="{8A9B0718-7F02-5D49-8891-7312E2DA81D8}"/>
              </a:ext>
            </a:extLst>
          </p:cNvPr>
          <p:cNvCxnSpPr>
            <a:cxnSpLocks/>
          </p:cNvCxnSpPr>
          <p:nvPr/>
        </p:nvCxnSpPr>
        <p:spPr>
          <a:xfrm rot="16200000" flipV="1">
            <a:off x="4811172" y="2610670"/>
            <a:ext cx="526681" cy="215216"/>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25" name="Łącznik zakrzywiony 24">
            <a:extLst>
              <a:ext uri="{FF2B5EF4-FFF2-40B4-BE49-F238E27FC236}">
                <a16:creationId xmlns:a16="http://schemas.microsoft.com/office/drawing/2014/main" id="{CB616342-4247-BF4F-8FC7-6E495DBA0CD5}"/>
              </a:ext>
            </a:extLst>
          </p:cNvPr>
          <p:cNvCxnSpPr>
            <a:cxnSpLocks/>
          </p:cNvCxnSpPr>
          <p:nvPr/>
        </p:nvCxnSpPr>
        <p:spPr>
          <a:xfrm rot="16200000" flipV="1">
            <a:off x="1696612" y="3005143"/>
            <a:ext cx="405588" cy="358538"/>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31" name="Łącznik zakrzywiony 30">
            <a:extLst>
              <a:ext uri="{FF2B5EF4-FFF2-40B4-BE49-F238E27FC236}">
                <a16:creationId xmlns:a16="http://schemas.microsoft.com/office/drawing/2014/main" id="{BF2CB602-44CF-0A45-AA92-94D3D88A8AD3}"/>
              </a:ext>
            </a:extLst>
          </p:cNvPr>
          <p:cNvCxnSpPr>
            <a:cxnSpLocks/>
          </p:cNvCxnSpPr>
          <p:nvPr/>
        </p:nvCxnSpPr>
        <p:spPr>
          <a:xfrm>
            <a:off x="1757702" y="1201258"/>
            <a:ext cx="492258" cy="415209"/>
          </a:xfrm>
          <a:prstGeom prst="curvedConnector3">
            <a:avLst>
              <a:gd name="adj1" fmla="val 185852"/>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sp>
        <p:nvSpPr>
          <p:cNvPr id="36" name="pole tekstowe 35">
            <a:extLst>
              <a:ext uri="{FF2B5EF4-FFF2-40B4-BE49-F238E27FC236}">
                <a16:creationId xmlns:a16="http://schemas.microsoft.com/office/drawing/2014/main" id="{17330730-2FDA-4E4A-B3DF-684FF2873F64}"/>
              </a:ext>
            </a:extLst>
          </p:cNvPr>
          <p:cNvSpPr txBox="1"/>
          <p:nvPr/>
        </p:nvSpPr>
        <p:spPr>
          <a:xfrm>
            <a:off x="1997014" y="756410"/>
            <a:ext cx="505892" cy="523220"/>
          </a:xfrm>
          <a:prstGeom prst="rect">
            <a:avLst/>
          </a:prstGeom>
          <a:noFill/>
        </p:spPr>
        <p:txBody>
          <a:bodyPr wrap="square" rtlCol="0">
            <a:spAutoFit/>
          </a:bodyPr>
          <a:lstStyle/>
          <a:p>
            <a:r>
              <a:rPr lang="pl-PL" sz="2800" dirty="0">
                <a:solidFill>
                  <a:schemeClr val="accent6">
                    <a:lumMod val="50000"/>
                  </a:schemeClr>
                </a:solidFill>
              </a:rPr>
              <a:t>?</a:t>
            </a:r>
          </a:p>
        </p:txBody>
      </p:sp>
      <p:cxnSp>
        <p:nvCxnSpPr>
          <p:cNvPr id="47" name="Łącznik zakrzywiony 46">
            <a:extLst>
              <a:ext uri="{FF2B5EF4-FFF2-40B4-BE49-F238E27FC236}">
                <a16:creationId xmlns:a16="http://schemas.microsoft.com/office/drawing/2014/main" id="{CBC77646-C23A-B44C-8606-048B8113167E}"/>
              </a:ext>
            </a:extLst>
          </p:cNvPr>
          <p:cNvCxnSpPr>
            <a:cxnSpLocks/>
          </p:cNvCxnSpPr>
          <p:nvPr/>
        </p:nvCxnSpPr>
        <p:spPr>
          <a:xfrm>
            <a:off x="7244517" y="3068640"/>
            <a:ext cx="564347" cy="49871"/>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49" name="Łącznik zakrzywiony 48">
            <a:extLst>
              <a:ext uri="{FF2B5EF4-FFF2-40B4-BE49-F238E27FC236}">
                <a16:creationId xmlns:a16="http://schemas.microsoft.com/office/drawing/2014/main" id="{6BAE474D-687B-364C-95BF-0508EE343603}"/>
              </a:ext>
            </a:extLst>
          </p:cNvPr>
          <p:cNvCxnSpPr>
            <a:cxnSpLocks/>
          </p:cNvCxnSpPr>
          <p:nvPr/>
        </p:nvCxnSpPr>
        <p:spPr>
          <a:xfrm rot="5400000" flipH="1" flipV="1">
            <a:off x="6976517" y="2204398"/>
            <a:ext cx="1095464" cy="759034"/>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56" name="Łącznik zakrzywiony 55">
            <a:extLst>
              <a:ext uri="{FF2B5EF4-FFF2-40B4-BE49-F238E27FC236}">
                <a16:creationId xmlns:a16="http://schemas.microsoft.com/office/drawing/2014/main" id="{E6E95533-2BCF-E041-BE78-A235469AADD5}"/>
              </a:ext>
            </a:extLst>
          </p:cNvPr>
          <p:cNvCxnSpPr>
            <a:cxnSpLocks/>
          </p:cNvCxnSpPr>
          <p:nvPr/>
        </p:nvCxnSpPr>
        <p:spPr>
          <a:xfrm rot="10800000">
            <a:off x="6436216" y="2609855"/>
            <a:ext cx="331761" cy="259580"/>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69" name="Łącznik zakrzywiony 68">
            <a:extLst>
              <a:ext uri="{FF2B5EF4-FFF2-40B4-BE49-F238E27FC236}">
                <a16:creationId xmlns:a16="http://schemas.microsoft.com/office/drawing/2014/main" id="{5F470574-B5BE-A442-A762-B1B15DF6FAF0}"/>
              </a:ext>
            </a:extLst>
          </p:cNvPr>
          <p:cNvCxnSpPr>
            <a:cxnSpLocks/>
          </p:cNvCxnSpPr>
          <p:nvPr/>
        </p:nvCxnSpPr>
        <p:spPr>
          <a:xfrm rot="16200000" flipV="1">
            <a:off x="2738676" y="2935239"/>
            <a:ext cx="613932" cy="544006"/>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80" name="Łącznik zakrzywiony 79">
            <a:extLst>
              <a:ext uri="{FF2B5EF4-FFF2-40B4-BE49-F238E27FC236}">
                <a16:creationId xmlns:a16="http://schemas.microsoft.com/office/drawing/2014/main" id="{F8946B44-63CB-C849-B2C9-4C6A298FD898}"/>
              </a:ext>
            </a:extLst>
          </p:cNvPr>
          <p:cNvCxnSpPr>
            <a:cxnSpLocks/>
          </p:cNvCxnSpPr>
          <p:nvPr/>
        </p:nvCxnSpPr>
        <p:spPr>
          <a:xfrm flipV="1">
            <a:off x="8001000" y="4015441"/>
            <a:ext cx="483577" cy="189709"/>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sp>
        <p:nvSpPr>
          <p:cNvPr id="86" name="pole tekstowe 85">
            <a:extLst>
              <a:ext uri="{FF2B5EF4-FFF2-40B4-BE49-F238E27FC236}">
                <a16:creationId xmlns:a16="http://schemas.microsoft.com/office/drawing/2014/main" id="{F8CE3DB2-38F3-4440-B98F-3E5990AFA87E}"/>
              </a:ext>
            </a:extLst>
          </p:cNvPr>
          <p:cNvSpPr txBox="1"/>
          <p:nvPr/>
        </p:nvSpPr>
        <p:spPr>
          <a:xfrm>
            <a:off x="953043" y="1279630"/>
            <a:ext cx="505892" cy="523220"/>
          </a:xfrm>
          <a:prstGeom prst="rect">
            <a:avLst/>
          </a:prstGeom>
          <a:noFill/>
        </p:spPr>
        <p:txBody>
          <a:bodyPr wrap="square" rtlCol="0">
            <a:spAutoFit/>
          </a:bodyPr>
          <a:lstStyle/>
          <a:p>
            <a:r>
              <a:rPr lang="pl-PL" sz="2800" dirty="0">
                <a:solidFill>
                  <a:schemeClr val="accent6">
                    <a:lumMod val="50000"/>
                  </a:schemeClr>
                </a:solidFill>
              </a:rPr>
              <a:t>?</a:t>
            </a:r>
          </a:p>
        </p:txBody>
      </p:sp>
      <p:cxnSp>
        <p:nvCxnSpPr>
          <p:cNvPr id="88" name="Łącznik zakrzywiony 87">
            <a:extLst>
              <a:ext uri="{FF2B5EF4-FFF2-40B4-BE49-F238E27FC236}">
                <a16:creationId xmlns:a16="http://schemas.microsoft.com/office/drawing/2014/main" id="{C80D2501-E0A1-D14D-9343-AA592CE900DE}"/>
              </a:ext>
            </a:extLst>
          </p:cNvPr>
          <p:cNvCxnSpPr>
            <a:cxnSpLocks/>
          </p:cNvCxnSpPr>
          <p:nvPr/>
        </p:nvCxnSpPr>
        <p:spPr>
          <a:xfrm rot="5400000" flipH="1" flipV="1">
            <a:off x="6262860" y="2070852"/>
            <a:ext cx="524876" cy="263233"/>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95" name="Łącznik zakrzywiony 94">
            <a:extLst>
              <a:ext uri="{FF2B5EF4-FFF2-40B4-BE49-F238E27FC236}">
                <a16:creationId xmlns:a16="http://schemas.microsoft.com/office/drawing/2014/main" id="{FC59ECE2-ABDE-AC4D-A9FD-DD44E3B71EA8}"/>
              </a:ext>
            </a:extLst>
          </p:cNvPr>
          <p:cNvCxnSpPr>
            <a:cxnSpLocks/>
          </p:cNvCxnSpPr>
          <p:nvPr/>
        </p:nvCxnSpPr>
        <p:spPr>
          <a:xfrm rot="5400000" flipH="1" flipV="1">
            <a:off x="7568425" y="3634630"/>
            <a:ext cx="710009" cy="51614"/>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97" name="Łącznik zakrzywiony 96">
            <a:extLst>
              <a:ext uri="{FF2B5EF4-FFF2-40B4-BE49-F238E27FC236}">
                <a16:creationId xmlns:a16="http://schemas.microsoft.com/office/drawing/2014/main" id="{F676C770-2020-4741-80DC-5D63A28EA566}"/>
              </a:ext>
            </a:extLst>
          </p:cNvPr>
          <p:cNvCxnSpPr>
            <a:cxnSpLocks/>
          </p:cNvCxnSpPr>
          <p:nvPr/>
        </p:nvCxnSpPr>
        <p:spPr>
          <a:xfrm rot="16200000" flipV="1">
            <a:off x="6961093" y="2280750"/>
            <a:ext cx="539436" cy="275687"/>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99" name="Łącznik zakrzywiony 98">
            <a:extLst>
              <a:ext uri="{FF2B5EF4-FFF2-40B4-BE49-F238E27FC236}">
                <a16:creationId xmlns:a16="http://schemas.microsoft.com/office/drawing/2014/main" id="{873377BB-8BCE-F84B-A91C-3AEA8FF90D18}"/>
              </a:ext>
            </a:extLst>
          </p:cNvPr>
          <p:cNvCxnSpPr>
            <a:cxnSpLocks/>
          </p:cNvCxnSpPr>
          <p:nvPr/>
        </p:nvCxnSpPr>
        <p:spPr>
          <a:xfrm rot="16200000" flipV="1">
            <a:off x="6147628" y="2238979"/>
            <a:ext cx="235098" cy="216753"/>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28" name="Łącznik zakrzywiony 27">
            <a:extLst>
              <a:ext uri="{FF2B5EF4-FFF2-40B4-BE49-F238E27FC236}">
                <a16:creationId xmlns:a16="http://schemas.microsoft.com/office/drawing/2014/main" id="{BF370554-D386-FC4C-868B-E4C9E24AD424}"/>
              </a:ext>
            </a:extLst>
          </p:cNvPr>
          <p:cNvCxnSpPr>
            <a:cxnSpLocks/>
          </p:cNvCxnSpPr>
          <p:nvPr/>
        </p:nvCxnSpPr>
        <p:spPr>
          <a:xfrm rot="16200000" flipV="1">
            <a:off x="3025377" y="3222662"/>
            <a:ext cx="503116" cy="79976"/>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34" name="Łącznik zakrzywiony 33">
            <a:extLst>
              <a:ext uri="{FF2B5EF4-FFF2-40B4-BE49-F238E27FC236}">
                <a16:creationId xmlns:a16="http://schemas.microsoft.com/office/drawing/2014/main" id="{D87003C7-1A6E-4142-8160-1A662BFD36D6}"/>
              </a:ext>
            </a:extLst>
          </p:cNvPr>
          <p:cNvCxnSpPr>
            <a:cxnSpLocks/>
          </p:cNvCxnSpPr>
          <p:nvPr/>
        </p:nvCxnSpPr>
        <p:spPr>
          <a:xfrm rot="5400000" flipH="1" flipV="1">
            <a:off x="3633457" y="3768672"/>
            <a:ext cx="349448" cy="144089"/>
          </a:xfrm>
          <a:prstGeom prst="curvedConnector3">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cxnSp>
        <p:nvCxnSpPr>
          <p:cNvPr id="37" name="Łącznik zakrzywiony 36">
            <a:extLst>
              <a:ext uri="{FF2B5EF4-FFF2-40B4-BE49-F238E27FC236}">
                <a16:creationId xmlns:a16="http://schemas.microsoft.com/office/drawing/2014/main" id="{89D05FC6-6A3F-CB4A-B384-FDFA2781A89C}"/>
              </a:ext>
            </a:extLst>
          </p:cNvPr>
          <p:cNvCxnSpPr>
            <a:cxnSpLocks/>
          </p:cNvCxnSpPr>
          <p:nvPr/>
        </p:nvCxnSpPr>
        <p:spPr>
          <a:xfrm rot="16200000" flipH="1">
            <a:off x="477613" y="1810497"/>
            <a:ext cx="592212" cy="192773"/>
          </a:xfrm>
          <a:prstGeom prst="curvedConnector3">
            <a:avLst>
              <a:gd name="adj1" fmla="val 50000"/>
            </a:avLst>
          </a:prstGeom>
          <a:ln w="9525" cap="flat" cmpd="sng" algn="ctr">
            <a:solidFill>
              <a:srgbClr val="FF0000"/>
            </a:solidFill>
            <a:prstDash val="dash"/>
            <a:round/>
            <a:headEnd type="none" w="med" len="med"/>
            <a:tailEnd type="stealth" w="med"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5128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a:solidFill>
                  <a:prstClr val="black"/>
                </a:solidFill>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12</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Obraz 2">
            <a:extLst>
              <a:ext uri="{FF2B5EF4-FFF2-40B4-BE49-F238E27FC236}">
                <a16:creationId xmlns:a16="http://schemas.microsoft.com/office/drawing/2014/main" id="{5A3622ED-E772-489B-837A-66AFDD4F437B}"/>
              </a:ext>
            </a:extLst>
          </p:cNvPr>
          <p:cNvPicPr>
            <a:picLocks noChangeAspect="1"/>
          </p:cNvPicPr>
          <p:nvPr/>
        </p:nvPicPr>
        <p:blipFill>
          <a:blip r:embed="rId3"/>
          <a:stretch>
            <a:fillRect/>
          </a:stretch>
        </p:blipFill>
        <p:spPr>
          <a:xfrm>
            <a:off x="371107" y="1138959"/>
            <a:ext cx="8417563" cy="3771841"/>
          </a:xfrm>
          <a:prstGeom prst="rect">
            <a:avLst/>
          </a:prstGeom>
          <a:ln>
            <a:solidFill>
              <a:schemeClr val="accent6"/>
            </a:solidFill>
          </a:ln>
        </p:spPr>
      </p:pic>
      <p:graphicFrame>
        <p:nvGraphicFramePr>
          <p:cNvPr id="7" name="Tabela 6">
            <a:extLst>
              <a:ext uri="{FF2B5EF4-FFF2-40B4-BE49-F238E27FC236}">
                <a16:creationId xmlns:a16="http://schemas.microsoft.com/office/drawing/2014/main" id="{CA247905-2D64-432E-A503-E5D5E4C0D9AD}"/>
              </a:ext>
            </a:extLst>
          </p:cNvPr>
          <p:cNvGraphicFramePr>
            <a:graphicFrameLocks noGrp="1"/>
          </p:cNvGraphicFramePr>
          <p:nvPr>
            <p:extLst>
              <p:ext uri="{D42A27DB-BD31-4B8C-83A1-F6EECF244321}">
                <p14:modId xmlns:p14="http://schemas.microsoft.com/office/powerpoint/2010/main" val="3606385412"/>
              </p:ext>
            </p:extLst>
          </p:nvPr>
        </p:nvGraphicFramePr>
        <p:xfrm>
          <a:off x="330679" y="5012092"/>
          <a:ext cx="3566158" cy="1706880"/>
        </p:xfrm>
        <a:graphic>
          <a:graphicData uri="http://schemas.openxmlformats.org/drawingml/2006/table">
            <a:tbl>
              <a:tblPr firstRow="1" bandRow="1">
                <a:tableStyleId>{912C8C85-51F0-491E-9774-3900AFEF0FD7}</a:tableStyleId>
              </a:tblPr>
              <a:tblGrid>
                <a:gridCol w="701837">
                  <a:extLst>
                    <a:ext uri="{9D8B030D-6E8A-4147-A177-3AD203B41FA5}">
                      <a16:colId xmlns:a16="http://schemas.microsoft.com/office/drawing/2014/main" val="134860114"/>
                    </a:ext>
                  </a:extLst>
                </a:gridCol>
                <a:gridCol w="1386453">
                  <a:extLst>
                    <a:ext uri="{9D8B030D-6E8A-4147-A177-3AD203B41FA5}">
                      <a16:colId xmlns:a16="http://schemas.microsoft.com/office/drawing/2014/main" val="3744648219"/>
                    </a:ext>
                  </a:extLst>
                </a:gridCol>
                <a:gridCol w="1477868">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dirty="0">
                          <a:effectLst/>
                        </a:rPr>
                        <a:t>1</a:t>
                      </a:r>
                      <a:endParaRPr lang="pl-PL" sz="1200" b="1" dirty="0">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zachodniopomorskie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West </a:t>
                      </a:r>
                      <a:r>
                        <a:rPr lang="pl-PL" sz="1200" kern="1200" dirty="0" err="1">
                          <a:effectLst/>
                        </a:rPr>
                        <a:t>Pomeranian</a:t>
                      </a:r>
                      <a:endParaRPr lang="pl-PL" sz="1200" dirty="0">
                        <a:effectLst/>
                      </a:endParaRPr>
                    </a:p>
                  </a:txBody>
                  <a:tcPr marL="0" marR="0" marT="0" marB="0" anchor="ctr"/>
                </a:tc>
                <a:extLst>
                  <a:ext uri="{0D108BD9-81ED-4DB2-BD59-A6C34878D82A}">
                    <a16:rowId xmlns:a16="http://schemas.microsoft.com/office/drawing/2014/main" val="3496190771"/>
                  </a:ext>
                </a:extLst>
              </a:tr>
              <a:tr h="190500">
                <a:tc>
                  <a:txBody>
                    <a:bodyPr/>
                    <a:lstStyle/>
                    <a:p>
                      <a:pPr marL="0" algn="ctr" rtl="0" eaLnBrk="1" fontAlgn="ctr" latinLnBrk="0" hangingPunct="1">
                        <a:spcBef>
                          <a:spcPts val="0"/>
                        </a:spcBef>
                        <a:spcAft>
                          <a:spcPts val="0"/>
                        </a:spcAft>
                      </a:pPr>
                      <a:r>
                        <a:rPr lang="pl-PL" sz="1200" b="1" kern="1200">
                          <a:effectLst/>
                        </a:rPr>
                        <a:t>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pomorskie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Pomeranian</a:t>
                      </a:r>
                      <a:endParaRPr lang="pl-PL" sz="1200">
                        <a:effectLst/>
                      </a:endParaRPr>
                    </a:p>
                  </a:txBody>
                  <a:tcPr marL="0" marR="0" marT="0" marB="0" anchor="ctr"/>
                </a:tc>
                <a:extLst>
                  <a:ext uri="{0D108BD9-81ED-4DB2-BD59-A6C34878D82A}">
                    <a16:rowId xmlns:a16="http://schemas.microsoft.com/office/drawing/2014/main" val="803833041"/>
                  </a:ext>
                </a:extLst>
              </a:tr>
              <a:tr h="190500">
                <a:tc>
                  <a:txBody>
                    <a:bodyPr/>
                    <a:lstStyle/>
                    <a:p>
                      <a:pPr marL="0" algn="ctr" rtl="0" eaLnBrk="1" fontAlgn="ctr" latinLnBrk="0" hangingPunct="1">
                        <a:spcBef>
                          <a:spcPts val="0"/>
                        </a:spcBef>
                        <a:spcAft>
                          <a:spcPts val="0"/>
                        </a:spcAft>
                      </a:pPr>
                      <a:r>
                        <a:rPr lang="pl-PL" sz="1200" b="1" kern="1200">
                          <a:effectLst/>
                        </a:rPr>
                        <a:t>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warmińsko-mazurskie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Warmian-</a:t>
                      </a:r>
                      <a:r>
                        <a:rPr lang="pl-PL" sz="1200" kern="1200" err="1">
                          <a:effectLst/>
                        </a:rPr>
                        <a:t>Masurian</a:t>
                      </a:r>
                      <a:endParaRPr lang="pl-PL" sz="1200">
                        <a:effectLst/>
                      </a:endParaRPr>
                    </a:p>
                  </a:txBody>
                  <a:tcPr marL="0" marR="0" marT="0" marB="0" anchor="ctr"/>
                </a:tc>
                <a:extLst>
                  <a:ext uri="{0D108BD9-81ED-4DB2-BD59-A6C34878D82A}">
                    <a16:rowId xmlns:a16="http://schemas.microsoft.com/office/drawing/2014/main" val="2102317929"/>
                  </a:ext>
                </a:extLst>
              </a:tr>
              <a:tr h="190500">
                <a:tc>
                  <a:txBody>
                    <a:bodyPr/>
                    <a:lstStyle/>
                    <a:p>
                      <a:pPr marL="0" algn="ctr" rtl="0" eaLnBrk="1" fontAlgn="ctr" latinLnBrk="0" hangingPunct="1">
                        <a:spcBef>
                          <a:spcPts val="0"/>
                        </a:spcBef>
                        <a:spcAft>
                          <a:spcPts val="0"/>
                        </a:spcAft>
                      </a:pPr>
                      <a:r>
                        <a:rPr lang="pl-PL" sz="1200" b="1" kern="1200">
                          <a:effectLst/>
                        </a:rPr>
                        <a:t>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lubuskie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Lubusz</a:t>
                      </a:r>
                      <a:endParaRPr lang="pl-PL" sz="1200">
                        <a:effectLst/>
                      </a:endParaRPr>
                    </a:p>
                  </a:txBody>
                  <a:tcPr marL="0" marR="0" marT="0" marB="0" anchor="ctr"/>
                </a:tc>
                <a:extLst>
                  <a:ext uri="{0D108BD9-81ED-4DB2-BD59-A6C34878D82A}">
                    <a16:rowId xmlns:a16="http://schemas.microsoft.com/office/drawing/2014/main" val="829403468"/>
                  </a:ext>
                </a:extLst>
              </a:tr>
              <a:tr h="190500">
                <a:tc>
                  <a:txBody>
                    <a:bodyPr/>
                    <a:lstStyle/>
                    <a:p>
                      <a:pPr marL="0" algn="ctr" rtl="0" eaLnBrk="1" fontAlgn="ctr" latinLnBrk="0" hangingPunct="1">
                        <a:spcBef>
                          <a:spcPts val="0"/>
                        </a:spcBef>
                        <a:spcAft>
                          <a:spcPts val="0"/>
                        </a:spcAft>
                      </a:pPr>
                      <a:r>
                        <a:rPr lang="pl-PL" sz="1200" b="1" kern="1200">
                          <a:effectLst/>
                        </a:rPr>
                        <a:t>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wielkopolskie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Greater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2497918260"/>
                  </a:ext>
                </a:extLst>
              </a:tr>
              <a:tr h="190500">
                <a:tc>
                  <a:txBody>
                    <a:bodyPr/>
                    <a:lstStyle/>
                    <a:p>
                      <a:pPr marL="0" algn="ctr" rtl="0" eaLnBrk="1" fontAlgn="ctr" latinLnBrk="0" hangingPunct="1">
                        <a:spcBef>
                          <a:spcPts val="0"/>
                        </a:spcBef>
                        <a:spcAft>
                          <a:spcPts val="0"/>
                        </a:spcAft>
                      </a:pPr>
                      <a:r>
                        <a:rPr lang="pl-PL" sz="1200" b="1" kern="1200">
                          <a:effectLst/>
                        </a:rPr>
                        <a:t>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kujawsko-pomorskie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effectLst/>
                        </a:rPr>
                        <a:t>Kuyavian-Pomeranian</a:t>
                      </a:r>
                      <a:endParaRPr lang="pl-PL" sz="1200" dirty="0">
                        <a:effectLst/>
                      </a:endParaRPr>
                    </a:p>
                  </a:txBody>
                  <a:tcPr marL="0" marR="0" marT="0" marB="0" anchor="ctr"/>
                </a:tc>
                <a:extLst>
                  <a:ext uri="{0D108BD9-81ED-4DB2-BD59-A6C34878D82A}">
                    <a16:rowId xmlns:a16="http://schemas.microsoft.com/office/drawing/2014/main" val="4290305437"/>
                  </a:ext>
                </a:extLst>
              </a:tr>
              <a:tr h="190500">
                <a:tc>
                  <a:txBody>
                    <a:bodyPr/>
                    <a:lstStyle/>
                    <a:p>
                      <a:pPr marL="0" algn="ctr" rtl="0" eaLnBrk="1" fontAlgn="ctr" latinLnBrk="0" hangingPunct="1">
                        <a:spcBef>
                          <a:spcPts val="0"/>
                        </a:spcBef>
                        <a:spcAft>
                          <a:spcPts val="0"/>
                        </a:spcAft>
                      </a:pPr>
                      <a:r>
                        <a:rPr lang="pl-PL" sz="1200" b="1" kern="1200">
                          <a:effectLst/>
                        </a:rPr>
                        <a:t>7</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mazowieckie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effectLst/>
                        </a:rPr>
                        <a:t>Masovian</a:t>
                      </a:r>
                      <a:endParaRPr lang="pl-PL" sz="1200" dirty="0">
                        <a:effectLst/>
                      </a:endParaRPr>
                    </a:p>
                  </a:txBody>
                  <a:tcPr marL="0" marR="0" marT="0" marB="0" anchor="ctr"/>
                </a:tc>
                <a:extLst>
                  <a:ext uri="{0D108BD9-81ED-4DB2-BD59-A6C34878D82A}">
                    <a16:rowId xmlns:a16="http://schemas.microsoft.com/office/drawing/2014/main" val="2343479853"/>
                  </a:ext>
                </a:extLst>
              </a:tr>
              <a:tr h="190500">
                <a:tc>
                  <a:txBody>
                    <a:bodyPr/>
                    <a:lstStyle/>
                    <a:p>
                      <a:pPr marL="0" algn="ctr" rtl="0" eaLnBrk="1" fontAlgn="ctr" latinLnBrk="0" hangingPunct="1">
                        <a:spcBef>
                          <a:spcPts val="0"/>
                        </a:spcBef>
                        <a:spcAft>
                          <a:spcPts val="0"/>
                        </a:spcAft>
                      </a:pPr>
                      <a:r>
                        <a:rPr lang="pl-PL" sz="1200" b="1" kern="1200">
                          <a:effectLst/>
                        </a:rPr>
                        <a:t>8</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podlaskie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Podlaskie</a:t>
                      </a:r>
                      <a:endParaRPr lang="pl-PL" sz="1200" dirty="0">
                        <a:effectLst/>
                      </a:endParaRPr>
                    </a:p>
                  </a:txBody>
                  <a:tcPr marL="0" marR="0" marT="0" marB="0" anchor="ctr"/>
                </a:tc>
                <a:extLst>
                  <a:ext uri="{0D108BD9-81ED-4DB2-BD59-A6C34878D82A}">
                    <a16:rowId xmlns:a16="http://schemas.microsoft.com/office/drawing/2014/main" val="1353623788"/>
                  </a:ext>
                </a:extLst>
              </a:tr>
            </a:tbl>
          </a:graphicData>
        </a:graphic>
      </p:graphicFrame>
      <p:graphicFrame>
        <p:nvGraphicFramePr>
          <p:cNvPr id="10" name="Tabela 9">
            <a:extLst>
              <a:ext uri="{FF2B5EF4-FFF2-40B4-BE49-F238E27FC236}">
                <a16:creationId xmlns:a16="http://schemas.microsoft.com/office/drawing/2014/main" id="{8D75D8C5-2ED0-4A37-86BE-A636D01872F2}"/>
              </a:ext>
            </a:extLst>
          </p:cNvPr>
          <p:cNvGraphicFramePr>
            <a:graphicFrameLocks noGrp="1"/>
          </p:cNvGraphicFramePr>
          <p:nvPr>
            <p:extLst>
              <p:ext uri="{D42A27DB-BD31-4B8C-83A1-F6EECF244321}">
                <p14:modId xmlns:p14="http://schemas.microsoft.com/office/powerpoint/2010/main" val="2292527760"/>
              </p:ext>
            </p:extLst>
          </p:nvPr>
        </p:nvGraphicFramePr>
        <p:xfrm>
          <a:off x="3944391" y="5002406"/>
          <a:ext cx="3566158" cy="1716405"/>
        </p:xfrm>
        <a:graphic>
          <a:graphicData uri="http://schemas.openxmlformats.org/drawingml/2006/table">
            <a:tbl>
              <a:tblPr firstRow="1" bandRow="1">
                <a:tableStyleId>{912C8C85-51F0-491E-9774-3900AFEF0FD7}</a:tableStyleId>
              </a:tblPr>
              <a:tblGrid>
                <a:gridCol w="602729">
                  <a:extLst>
                    <a:ext uri="{9D8B030D-6E8A-4147-A177-3AD203B41FA5}">
                      <a16:colId xmlns:a16="http://schemas.microsoft.com/office/drawing/2014/main" val="134860114"/>
                    </a:ext>
                  </a:extLst>
                </a:gridCol>
                <a:gridCol w="1229924">
                  <a:extLst>
                    <a:ext uri="{9D8B030D-6E8A-4147-A177-3AD203B41FA5}">
                      <a16:colId xmlns:a16="http://schemas.microsoft.com/office/drawing/2014/main" val="3744648219"/>
                    </a:ext>
                  </a:extLst>
                </a:gridCol>
                <a:gridCol w="1733505">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a:effectLst/>
                        </a:rPr>
                        <a:t>9</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dolnośląskie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Lower </a:t>
                      </a: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4207923375"/>
                  </a:ext>
                </a:extLst>
              </a:tr>
              <a:tr h="190500">
                <a:tc>
                  <a:txBody>
                    <a:bodyPr/>
                    <a:lstStyle/>
                    <a:p>
                      <a:pPr marL="0" algn="ctr" rtl="0" eaLnBrk="1" fontAlgn="ctr" latinLnBrk="0" hangingPunct="1">
                        <a:spcBef>
                          <a:spcPts val="0"/>
                        </a:spcBef>
                        <a:spcAft>
                          <a:spcPts val="0"/>
                        </a:spcAft>
                      </a:pPr>
                      <a:r>
                        <a:rPr lang="pl-PL" sz="1200" b="1" kern="1200">
                          <a:effectLst/>
                        </a:rPr>
                        <a:t>10</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łódzkie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Łódź</a:t>
                      </a:r>
                      <a:endParaRPr lang="pl-PL" sz="1200">
                        <a:effectLst/>
                      </a:endParaRPr>
                    </a:p>
                  </a:txBody>
                  <a:tcPr marL="0" marR="0" marT="0" marB="0" anchor="ctr"/>
                </a:tc>
                <a:extLst>
                  <a:ext uri="{0D108BD9-81ED-4DB2-BD59-A6C34878D82A}">
                    <a16:rowId xmlns:a16="http://schemas.microsoft.com/office/drawing/2014/main" val="765096818"/>
                  </a:ext>
                </a:extLst>
              </a:tr>
              <a:tr h="190500">
                <a:tc>
                  <a:txBody>
                    <a:bodyPr/>
                    <a:lstStyle/>
                    <a:p>
                      <a:pPr marL="0" algn="ctr" rtl="0" eaLnBrk="1" fontAlgn="ctr" latinLnBrk="0" hangingPunct="1">
                        <a:spcBef>
                          <a:spcPts val="0"/>
                        </a:spcBef>
                        <a:spcAft>
                          <a:spcPts val="0"/>
                        </a:spcAft>
                      </a:pPr>
                      <a:r>
                        <a:rPr lang="pl-PL" sz="1200" b="1" kern="1200">
                          <a:effectLst/>
                        </a:rPr>
                        <a:t>11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świętokrzyskie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Holy Cross</a:t>
                      </a:r>
                      <a:endParaRPr lang="pl-PL" sz="1200">
                        <a:effectLst/>
                      </a:endParaRPr>
                    </a:p>
                  </a:txBody>
                  <a:tcPr marL="0" marR="0" marT="0" marB="0" anchor="ctr"/>
                </a:tc>
                <a:extLst>
                  <a:ext uri="{0D108BD9-81ED-4DB2-BD59-A6C34878D82A}">
                    <a16:rowId xmlns:a16="http://schemas.microsoft.com/office/drawing/2014/main" val="673176825"/>
                  </a:ext>
                </a:extLst>
              </a:tr>
              <a:tr h="190500">
                <a:tc>
                  <a:txBody>
                    <a:bodyPr/>
                    <a:lstStyle/>
                    <a:p>
                      <a:pPr marL="0" algn="ctr" rtl="0" eaLnBrk="1" fontAlgn="ctr" latinLnBrk="0" hangingPunct="1">
                        <a:spcBef>
                          <a:spcPts val="0"/>
                        </a:spcBef>
                        <a:spcAft>
                          <a:spcPts val="0"/>
                        </a:spcAft>
                      </a:pPr>
                      <a:r>
                        <a:rPr lang="pl-PL" sz="1200" b="1" kern="1200">
                          <a:effectLst/>
                        </a:rPr>
                        <a:t>12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lubelskie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Lublin</a:t>
                      </a:r>
                      <a:endParaRPr lang="pl-PL" sz="1200">
                        <a:effectLst/>
                      </a:endParaRPr>
                    </a:p>
                  </a:txBody>
                  <a:tcPr marL="0" marR="0" marT="0" marB="0" anchor="ctr"/>
                </a:tc>
                <a:extLst>
                  <a:ext uri="{0D108BD9-81ED-4DB2-BD59-A6C34878D82A}">
                    <a16:rowId xmlns:a16="http://schemas.microsoft.com/office/drawing/2014/main" val="2153497882"/>
                  </a:ext>
                </a:extLst>
              </a:tr>
              <a:tr h="190500">
                <a:tc>
                  <a:txBody>
                    <a:bodyPr/>
                    <a:lstStyle/>
                    <a:p>
                      <a:pPr marL="0" algn="ctr" rtl="0" eaLnBrk="1" fontAlgn="ctr" latinLnBrk="0" hangingPunct="1">
                        <a:spcBef>
                          <a:spcPts val="0"/>
                        </a:spcBef>
                        <a:spcAft>
                          <a:spcPts val="0"/>
                        </a:spcAft>
                      </a:pPr>
                      <a:r>
                        <a:rPr lang="pl-PL" sz="1200" b="1" kern="1200">
                          <a:effectLst/>
                        </a:rPr>
                        <a:t>13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Opole</a:t>
                      </a:r>
                      <a:endParaRPr lang="pl-PL" sz="1200">
                        <a:effectLst/>
                      </a:endParaRPr>
                    </a:p>
                  </a:txBody>
                  <a:tcPr marL="0" marR="0" marT="0" marB="0" anchor="ctr"/>
                </a:tc>
                <a:extLst>
                  <a:ext uri="{0D108BD9-81ED-4DB2-BD59-A6C34878D82A}">
                    <a16:rowId xmlns:a16="http://schemas.microsoft.com/office/drawing/2014/main" val="3120250065"/>
                  </a:ext>
                </a:extLst>
              </a:tr>
              <a:tr h="190500">
                <a:tc>
                  <a:txBody>
                    <a:bodyPr/>
                    <a:lstStyle/>
                    <a:p>
                      <a:pPr marL="0" algn="ctr" rtl="0" eaLnBrk="1" fontAlgn="ctr" latinLnBrk="0" hangingPunct="1">
                        <a:spcBef>
                          <a:spcPts val="0"/>
                        </a:spcBef>
                        <a:spcAft>
                          <a:spcPts val="0"/>
                        </a:spcAft>
                      </a:pPr>
                      <a:r>
                        <a:rPr lang="pl-PL" sz="1200" b="1" kern="1200">
                          <a:effectLst/>
                        </a:rPr>
                        <a:t>14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śląskie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3801079709"/>
                  </a:ext>
                </a:extLst>
              </a:tr>
              <a:tr h="190500">
                <a:tc>
                  <a:txBody>
                    <a:bodyPr/>
                    <a:lstStyle/>
                    <a:p>
                      <a:pPr marL="0" algn="ctr" rtl="0" eaLnBrk="1" fontAlgn="ctr" latinLnBrk="0" hangingPunct="1">
                        <a:spcBef>
                          <a:spcPts val="0"/>
                        </a:spcBef>
                        <a:spcAft>
                          <a:spcPts val="0"/>
                        </a:spcAft>
                      </a:pPr>
                      <a:r>
                        <a:rPr lang="pl-PL" sz="1200" b="1" kern="1200">
                          <a:effectLst/>
                        </a:rPr>
                        <a:t>15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małopolskie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Lesser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532808455"/>
                  </a:ext>
                </a:extLst>
              </a:tr>
              <a:tr h="200025">
                <a:tc>
                  <a:txBody>
                    <a:bodyPr/>
                    <a:lstStyle/>
                    <a:p>
                      <a:pPr marL="0" algn="ctr" rtl="0" eaLnBrk="1" fontAlgn="ctr" latinLnBrk="0" hangingPunct="1">
                        <a:spcBef>
                          <a:spcPts val="0"/>
                        </a:spcBef>
                        <a:spcAft>
                          <a:spcPts val="0"/>
                        </a:spcAft>
                      </a:pPr>
                      <a:r>
                        <a:rPr lang="pl-PL" sz="1200" b="1" kern="1200">
                          <a:effectLst/>
                        </a:rPr>
                        <a:t>16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podkarpackie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effectLst/>
                        </a:rPr>
                        <a:t>Subcarpathian</a:t>
                      </a:r>
                      <a:endParaRPr lang="pl-PL" sz="1200" dirty="0">
                        <a:effectLst/>
                      </a:endParaRPr>
                    </a:p>
                  </a:txBody>
                  <a:tcPr marL="0" marR="0" marT="0" marB="0" anchor="ctr"/>
                </a:tc>
                <a:extLst>
                  <a:ext uri="{0D108BD9-81ED-4DB2-BD59-A6C34878D82A}">
                    <a16:rowId xmlns:a16="http://schemas.microsoft.com/office/drawing/2014/main" val="253862036"/>
                  </a:ext>
                </a:extLst>
              </a:tr>
            </a:tbl>
          </a:graphicData>
        </a:graphic>
      </p:graphicFrame>
    </p:spTree>
    <p:extLst>
      <p:ext uri="{BB962C8B-B14F-4D97-AF65-F5344CB8AC3E}">
        <p14:creationId xmlns:p14="http://schemas.microsoft.com/office/powerpoint/2010/main" val="265128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a:solidFill>
                  <a:prstClr val="black"/>
                </a:solidFill>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13</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 name="Obraz 8">
            <a:extLst>
              <a:ext uri="{FF2B5EF4-FFF2-40B4-BE49-F238E27FC236}">
                <a16:creationId xmlns:a16="http://schemas.microsoft.com/office/drawing/2014/main" id="{AF40DC6D-CB02-4566-A377-02D7C433490E}"/>
              </a:ext>
            </a:extLst>
          </p:cNvPr>
          <p:cNvPicPr>
            <a:picLocks noChangeAspect="1"/>
          </p:cNvPicPr>
          <p:nvPr/>
        </p:nvPicPr>
        <p:blipFill>
          <a:blip r:embed="rId3"/>
          <a:stretch>
            <a:fillRect/>
          </a:stretch>
        </p:blipFill>
        <p:spPr>
          <a:xfrm>
            <a:off x="318593" y="1142857"/>
            <a:ext cx="8503217" cy="3752469"/>
          </a:xfrm>
          <a:prstGeom prst="rect">
            <a:avLst/>
          </a:prstGeom>
          <a:ln>
            <a:solidFill>
              <a:schemeClr val="accent6"/>
            </a:solidFill>
          </a:ln>
        </p:spPr>
      </p:pic>
      <p:graphicFrame>
        <p:nvGraphicFramePr>
          <p:cNvPr id="2" name="Tabela 1">
            <a:extLst>
              <a:ext uri="{FF2B5EF4-FFF2-40B4-BE49-F238E27FC236}">
                <a16:creationId xmlns:a16="http://schemas.microsoft.com/office/drawing/2014/main" id="{7541B6AE-6E96-4F9B-950F-7862ED173128}"/>
              </a:ext>
            </a:extLst>
          </p:cNvPr>
          <p:cNvGraphicFramePr>
            <a:graphicFrameLocks noGrp="1"/>
          </p:cNvGraphicFramePr>
          <p:nvPr>
            <p:extLst>
              <p:ext uri="{D42A27DB-BD31-4B8C-83A1-F6EECF244321}">
                <p14:modId xmlns:p14="http://schemas.microsoft.com/office/powerpoint/2010/main" val="1229995928"/>
              </p:ext>
            </p:extLst>
          </p:nvPr>
        </p:nvGraphicFramePr>
        <p:xfrm>
          <a:off x="320993" y="5002406"/>
          <a:ext cx="3566158" cy="1706880"/>
        </p:xfrm>
        <a:graphic>
          <a:graphicData uri="http://schemas.openxmlformats.org/drawingml/2006/table">
            <a:tbl>
              <a:tblPr firstRow="1" bandRow="1">
                <a:tableStyleId>{912C8C85-51F0-491E-9774-3900AFEF0FD7}</a:tableStyleId>
              </a:tblPr>
              <a:tblGrid>
                <a:gridCol w="701837">
                  <a:extLst>
                    <a:ext uri="{9D8B030D-6E8A-4147-A177-3AD203B41FA5}">
                      <a16:colId xmlns:a16="http://schemas.microsoft.com/office/drawing/2014/main" val="134860114"/>
                    </a:ext>
                  </a:extLst>
                </a:gridCol>
                <a:gridCol w="1386453">
                  <a:extLst>
                    <a:ext uri="{9D8B030D-6E8A-4147-A177-3AD203B41FA5}">
                      <a16:colId xmlns:a16="http://schemas.microsoft.com/office/drawing/2014/main" val="3744648219"/>
                    </a:ext>
                  </a:extLst>
                </a:gridCol>
                <a:gridCol w="1477868">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a:effectLst/>
                        </a:rPr>
                        <a:t>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zachodniopomorskie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West </a:t>
                      </a:r>
                      <a:r>
                        <a:rPr lang="pl-PL" sz="1200" kern="1200" dirty="0" err="1">
                          <a:effectLst/>
                        </a:rPr>
                        <a:t>Pomeranian</a:t>
                      </a:r>
                      <a:endParaRPr lang="pl-PL" sz="1200" dirty="0">
                        <a:effectLst/>
                      </a:endParaRPr>
                    </a:p>
                  </a:txBody>
                  <a:tcPr marL="0" marR="0" marT="0" marB="0" anchor="ctr"/>
                </a:tc>
                <a:extLst>
                  <a:ext uri="{0D108BD9-81ED-4DB2-BD59-A6C34878D82A}">
                    <a16:rowId xmlns:a16="http://schemas.microsoft.com/office/drawing/2014/main" val="3496190771"/>
                  </a:ext>
                </a:extLst>
              </a:tr>
              <a:tr h="190500">
                <a:tc>
                  <a:txBody>
                    <a:bodyPr/>
                    <a:lstStyle/>
                    <a:p>
                      <a:pPr marL="0" algn="ctr" rtl="0" eaLnBrk="1" fontAlgn="ctr" latinLnBrk="0" hangingPunct="1">
                        <a:spcBef>
                          <a:spcPts val="0"/>
                        </a:spcBef>
                        <a:spcAft>
                          <a:spcPts val="0"/>
                        </a:spcAft>
                      </a:pPr>
                      <a:r>
                        <a:rPr lang="pl-PL" sz="1200" b="1" kern="1200">
                          <a:effectLst/>
                        </a:rPr>
                        <a:t>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Pomeranian</a:t>
                      </a:r>
                      <a:endParaRPr lang="pl-PL" sz="1200">
                        <a:effectLst/>
                      </a:endParaRPr>
                    </a:p>
                  </a:txBody>
                  <a:tcPr marL="0" marR="0" marT="0" marB="0" anchor="ctr"/>
                </a:tc>
                <a:extLst>
                  <a:ext uri="{0D108BD9-81ED-4DB2-BD59-A6C34878D82A}">
                    <a16:rowId xmlns:a16="http://schemas.microsoft.com/office/drawing/2014/main" val="803833041"/>
                  </a:ext>
                </a:extLst>
              </a:tr>
              <a:tr h="190500">
                <a:tc>
                  <a:txBody>
                    <a:bodyPr/>
                    <a:lstStyle/>
                    <a:p>
                      <a:pPr marL="0" algn="ctr" rtl="0" eaLnBrk="1" fontAlgn="ctr" latinLnBrk="0" hangingPunct="1">
                        <a:spcBef>
                          <a:spcPts val="0"/>
                        </a:spcBef>
                        <a:spcAft>
                          <a:spcPts val="0"/>
                        </a:spcAft>
                      </a:pPr>
                      <a:r>
                        <a:rPr lang="pl-PL" sz="1200" b="1" kern="1200">
                          <a:effectLst/>
                        </a:rPr>
                        <a:t>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warmińsko-mazurskie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Warmian-</a:t>
                      </a:r>
                      <a:r>
                        <a:rPr lang="pl-PL" sz="1200" kern="1200" err="1">
                          <a:effectLst/>
                        </a:rPr>
                        <a:t>Masurian</a:t>
                      </a:r>
                      <a:endParaRPr lang="pl-PL" sz="1200">
                        <a:effectLst/>
                      </a:endParaRPr>
                    </a:p>
                  </a:txBody>
                  <a:tcPr marL="0" marR="0" marT="0" marB="0" anchor="ctr"/>
                </a:tc>
                <a:extLst>
                  <a:ext uri="{0D108BD9-81ED-4DB2-BD59-A6C34878D82A}">
                    <a16:rowId xmlns:a16="http://schemas.microsoft.com/office/drawing/2014/main" val="2102317929"/>
                  </a:ext>
                </a:extLst>
              </a:tr>
              <a:tr h="190500">
                <a:tc>
                  <a:txBody>
                    <a:bodyPr/>
                    <a:lstStyle/>
                    <a:p>
                      <a:pPr marL="0" algn="ctr" rtl="0" eaLnBrk="1" fontAlgn="ctr" latinLnBrk="0" hangingPunct="1">
                        <a:spcBef>
                          <a:spcPts val="0"/>
                        </a:spcBef>
                        <a:spcAft>
                          <a:spcPts val="0"/>
                        </a:spcAft>
                      </a:pPr>
                      <a:r>
                        <a:rPr lang="pl-PL" sz="1200" b="1" kern="1200">
                          <a:effectLst/>
                        </a:rPr>
                        <a:t>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lubuskie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Lubusz</a:t>
                      </a:r>
                      <a:endParaRPr lang="pl-PL" sz="1200">
                        <a:effectLst/>
                      </a:endParaRPr>
                    </a:p>
                  </a:txBody>
                  <a:tcPr marL="0" marR="0" marT="0" marB="0" anchor="ctr"/>
                </a:tc>
                <a:extLst>
                  <a:ext uri="{0D108BD9-81ED-4DB2-BD59-A6C34878D82A}">
                    <a16:rowId xmlns:a16="http://schemas.microsoft.com/office/drawing/2014/main" val="829403468"/>
                  </a:ext>
                </a:extLst>
              </a:tr>
              <a:tr h="190500">
                <a:tc>
                  <a:txBody>
                    <a:bodyPr/>
                    <a:lstStyle/>
                    <a:p>
                      <a:pPr marL="0" algn="ctr" rtl="0" eaLnBrk="1" fontAlgn="ctr" latinLnBrk="0" hangingPunct="1">
                        <a:spcBef>
                          <a:spcPts val="0"/>
                        </a:spcBef>
                        <a:spcAft>
                          <a:spcPts val="0"/>
                        </a:spcAft>
                      </a:pPr>
                      <a:r>
                        <a:rPr lang="pl-PL" sz="1200" b="1" kern="1200">
                          <a:effectLst/>
                        </a:rPr>
                        <a:t>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wielkopolskie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Greater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2497918260"/>
                  </a:ext>
                </a:extLst>
              </a:tr>
              <a:tr h="190500">
                <a:tc>
                  <a:txBody>
                    <a:bodyPr/>
                    <a:lstStyle/>
                    <a:p>
                      <a:pPr marL="0" algn="ctr" rtl="0" eaLnBrk="1" fontAlgn="ctr" latinLnBrk="0" hangingPunct="1">
                        <a:spcBef>
                          <a:spcPts val="0"/>
                        </a:spcBef>
                        <a:spcAft>
                          <a:spcPts val="0"/>
                        </a:spcAft>
                      </a:pPr>
                      <a:r>
                        <a:rPr lang="pl-PL" sz="1200" b="1" kern="1200">
                          <a:effectLst/>
                        </a:rPr>
                        <a:t>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kujawsko-pomorskie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Kuyavian-Pomeranian</a:t>
                      </a:r>
                      <a:endParaRPr lang="pl-PL" sz="1200">
                        <a:effectLst/>
                      </a:endParaRPr>
                    </a:p>
                  </a:txBody>
                  <a:tcPr marL="0" marR="0" marT="0" marB="0" anchor="ctr"/>
                </a:tc>
                <a:extLst>
                  <a:ext uri="{0D108BD9-81ED-4DB2-BD59-A6C34878D82A}">
                    <a16:rowId xmlns:a16="http://schemas.microsoft.com/office/drawing/2014/main" val="4290305437"/>
                  </a:ext>
                </a:extLst>
              </a:tr>
              <a:tr h="190500">
                <a:tc>
                  <a:txBody>
                    <a:bodyPr/>
                    <a:lstStyle/>
                    <a:p>
                      <a:pPr marL="0" algn="ctr" rtl="0" eaLnBrk="1" fontAlgn="ctr" latinLnBrk="0" hangingPunct="1">
                        <a:spcBef>
                          <a:spcPts val="0"/>
                        </a:spcBef>
                        <a:spcAft>
                          <a:spcPts val="0"/>
                        </a:spcAft>
                      </a:pPr>
                      <a:r>
                        <a:rPr lang="pl-PL" sz="1200" b="1" kern="1200">
                          <a:effectLst/>
                        </a:rPr>
                        <a:t>7</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mazowieckie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Masovian</a:t>
                      </a:r>
                      <a:endParaRPr lang="pl-PL" sz="1200">
                        <a:effectLst/>
                      </a:endParaRPr>
                    </a:p>
                  </a:txBody>
                  <a:tcPr marL="0" marR="0" marT="0" marB="0" anchor="ctr"/>
                </a:tc>
                <a:extLst>
                  <a:ext uri="{0D108BD9-81ED-4DB2-BD59-A6C34878D82A}">
                    <a16:rowId xmlns:a16="http://schemas.microsoft.com/office/drawing/2014/main" val="2343479853"/>
                  </a:ext>
                </a:extLst>
              </a:tr>
              <a:tr h="190500">
                <a:tc>
                  <a:txBody>
                    <a:bodyPr/>
                    <a:lstStyle/>
                    <a:p>
                      <a:pPr marL="0" algn="ctr" rtl="0" eaLnBrk="1" fontAlgn="ctr" latinLnBrk="0" hangingPunct="1">
                        <a:spcBef>
                          <a:spcPts val="0"/>
                        </a:spcBef>
                        <a:spcAft>
                          <a:spcPts val="0"/>
                        </a:spcAft>
                      </a:pPr>
                      <a:r>
                        <a:rPr lang="pl-PL" sz="1200" b="1" kern="1200">
                          <a:effectLst/>
                        </a:rPr>
                        <a:t>8</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podlaskie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Podlaskie</a:t>
                      </a:r>
                      <a:endParaRPr lang="pl-PL" sz="1200" dirty="0">
                        <a:effectLst/>
                      </a:endParaRPr>
                    </a:p>
                  </a:txBody>
                  <a:tcPr marL="0" marR="0" marT="0" marB="0" anchor="ctr"/>
                </a:tc>
                <a:extLst>
                  <a:ext uri="{0D108BD9-81ED-4DB2-BD59-A6C34878D82A}">
                    <a16:rowId xmlns:a16="http://schemas.microsoft.com/office/drawing/2014/main" val="1353623788"/>
                  </a:ext>
                </a:extLst>
              </a:tr>
            </a:tbl>
          </a:graphicData>
        </a:graphic>
      </p:graphicFrame>
      <p:graphicFrame>
        <p:nvGraphicFramePr>
          <p:cNvPr id="8" name="Tabela 7">
            <a:extLst>
              <a:ext uri="{FF2B5EF4-FFF2-40B4-BE49-F238E27FC236}">
                <a16:creationId xmlns:a16="http://schemas.microsoft.com/office/drawing/2014/main" id="{7C7AF566-EF95-4D0E-BE67-D432F243A84A}"/>
              </a:ext>
            </a:extLst>
          </p:cNvPr>
          <p:cNvGraphicFramePr>
            <a:graphicFrameLocks noGrp="1"/>
          </p:cNvGraphicFramePr>
          <p:nvPr>
            <p:extLst>
              <p:ext uri="{D42A27DB-BD31-4B8C-83A1-F6EECF244321}">
                <p14:modId xmlns:p14="http://schemas.microsoft.com/office/powerpoint/2010/main" val="1142097879"/>
              </p:ext>
            </p:extLst>
          </p:nvPr>
        </p:nvGraphicFramePr>
        <p:xfrm>
          <a:off x="3954077" y="5002406"/>
          <a:ext cx="3566158" cy="1716405"/>
        </p:xfrm>
        <a:graphic>
          <a:graphicData uri="http://schemas.openxmlformats.org/drawingml/2006/table">
            <a:tbl>
              <a:tblPr firstRow="1" bandRow="1">
                <a:tableStyleId>{912C8C85-51F0-491E-9774-3900AFEF0FD7}</a:tableStyleId>
              </a:tblPr>
              <a:tblGrid>
                <a:gridCol w="602729">
                  <a:extLst>
                    <a:ext uri="{9D8B030D-6E8A-4147-A177-3AD203B41FA5}">
                      <a16:colId xmlns:a16="http://schemas.microsoft.com/office/drawing/2014/main" val="134860114"/>
                    </a:ext>
                  </a:extLst>
                </a:gridCol>
                <a:gridCol w="1229924">
                  <a:extLst>
                    <a:ext uri="{9D8B030D-6E8A-4147-A177-3AD203B41FA5}">
                      <a16:colId xmlns:a16="http://schemas.microsoft.com/office/drawing/2014/main" val="3744648219"/>
                    </a:ext>
                  </a:extLst>
                </a:gridCol>
                <a:gridCol w="1733505">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a:effectLst/>
                        </a:rPr>
                        <a:t>9</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dolnośląskie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Lower </a:t>
                      </a: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4207923375"/>
                  </a:ext>
                </a:extLst>
              </a:tr>
              <a:tr h="190500">
                <a:tc>
                  <a:txBody>
                    <a:bodyPr/>
                    <a:lstStyle/>
                    <a:p>
                      <a:pPr marL="0" algn="ctr" rtl="0" eaLnBrk="1" fontAlgn="ctr" latinLnBrk="0" hangingPunct="1">
                        <a:spcBef>
                          <a:spcPts val="0"/>
                        </a:spcBef>
                        <a:spcAft>
                          <a:spcPts val="0"/>
                        </a:spcAft>
                      </a:pPr>
                      <a:r>
                        <a:rPr lang="pl-PL" sz="1200" b="1" kern="1200">
                          <a:effectLst/>
                        </a:rPr>
                        <a:t>10</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łódzkie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Łódź</a:t>
                      </a:r>
                      <a:endParaRPr lang="pl-PL" sz="1200">
                        <a:effectLst/>
                      </a:endParaRPr>
                    </a:p>
                  </a:txBody>
                  <a:tcPr marL="0" marR="0" marT="0" marB="0" anchor="ctr"/>
                </a:tc>
                <a:extLst>
                  <a:ext uri="{0D108BD9-81ED-4DB2-BD59-A6C34878D82A}">
                    <a16:rowId xmlns:a16="http://schemas.microsoft.com/office/drawing/2014/main" val="765096818"/>
                  </a:ext>
                </a:extLst>
              </a:tr>
              <a:tr h="190500">
                <a:tc>
                  <a:txBody>
                    <a:bodyPr/>
                    <a:lstStyle/>
                    <a:p>
                      <a:pPr marL="0" algn="ctr" rtl="0" eaLnBrk="1" fontAlgn="ctr" latinLnBrk="0" hangingPunct="1">
                        <a:spcBef>
                          <a:spcPts val="0"/>
                        </a:spcBef>
                        <a:spcAft>
                          <a:spcPts val="0"/>
                        </a:spcAft>
                      </a:pPr>
                      <a:r>
                        <a:rPr lang="pl-PL" sz="1200" b="1" kern="1200">
                          <a:effectLst/>
                        </a:rPr>
                        <a:t>11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świętokrzyskie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Holy Cross</a:t>
                      </a:r>
                      <a:endParaRPr lang="pl-PL" sz="1200">
                        <a:effectLst/>
                      </a:endParaRPr>
                    </a:p>
                  </a:txBody>
                  <a:tcPr marL="0" marR="0" marT="0" marB="0" anchor="ctr"/>
                </a:tc>
                <a:extLst>
                  <a:ext uri="{0D108BD9-81ED-4DB2-BD59-A6C34878D82A}">
                    <a16:rowId xmlns:a16="http://schemas.microsoft.com/office/drawing/2014/main" val="673176825"/>
                  </a:ext>
                </a:extLst>
              </a:tr>
              <a:tr h="190500">
                <a:tc>
                  <a:txBody>
                    <a:bodyPr/>
                    <a:lstStyle/>
                    <a:p>
                      <a:pPr marL="0" algn="ctr" rtl="0" eaLnBrk="1" fontAlgn="ctr" latinLnBrk="0" hangingPunct="1">
                        <a:spcBef>
                          <a:spcPts val="0"/>
                        </a:spcBef>
                        <a:spcAft>
                          <a:spcPts val="0"/>
                        </a:spcAft>
                      </a:pPr>
                      <a:r>
                        <a:rPr lang="pl-PL" sz="1200" b="1" kern="1200">
                          <a:effectLst/>
                        </a:rPr>
                        <a:t>12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lubelskie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Lublin</a:t>
                      </a:r>
                      <a:endParaRPr lang="pl-PL" sz="1200">
                        <a:effectLst/>
                      </a:endParaRPr>
                    </a:p>
                  </a:txBody>
                  <a:tcPr marL="0" marR="0" marT="0" marB="0" anchor="ctr"/>
                </a:tc>
                <a:extLst>
                  <a:ext uri="{0D108BD9-81ED-4DB2-BD59-A6C34878D82A}">
                    <a16:rowId xmlns:a16="http://schemas.microsoft.com/office/drawing/2014/main" val="2153497882"/>
                  </a:ext>
                </a:extLst>
              </a:tr>
              <a:tr h="190500">
                <a:tc>
                  <a:txBody>
                    <a:bodyPr/>
                    <a:lstStyle/>
                    <a:p>
                      <a:pPr marL="0" algn="ctr" rtl="0" eaLnBrk="1" fontAlgn="ctr" latinLnBrk="0" hangingPunct="1">
                        <a:spcBef>
                          <a:spcPts val="0"/>
                        </a:spcBef>
                        <a:spcAft>
                          <a:spcPts val="0"/>
                        </a:spcAft>
                      </a:pPr>
                      <a:r>
                        <a:rPr lang="pl-PL" sz="1200" b="1" kern="1200">
                          <a:effectLst/>
                        </a:rPr>
                        <a:t>13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Opole</a:t>
                      </a:r>
                      <a:endParaRPr lang="pl-PL" sz="1200">
                        <a:effectLst/>
                      </a:endParaRPr>
                    </a:p>
                  </a:txBody>
                  <a:tcPr marL="0" marR="0" marT="0" marB="0" anchor="ctr"/>
                </a:tc>
                <a:extLst>
                  <a:ext uri="{0D108BD9-81ED-4DB2-BD59-A6C34878D82A}">
                    <a16:rowId xmlns:a16="http://schemas.microsoft.com/office/drawing/2014/main" val="3120250065"/>
                  </a:ext>
                </a:extLst>
              </a:tr>
              <a:tr h="190500">
                <a:tc>
                  <a:txBody>
                    <a:bodyPr/>
                    <a:lstStyle/>
                    <a:p>
                      <a:pPr marL="0" algn="ctr" rtl="0" eaLnBrk="1" fontAlgn="ctr" latinLnBrk="0" hangingPunct="1">
                        <a:spcBef>
                          <a:spcPts val="0"/>
                        </a:spcBef>
                        <a:spcAft>
                          <a:spcPts val="0"/>
                        </a:spcAft>
                      </a:pPr>
                      <a:r>
                        <a:rPr lang="pl-PL" sz="1200" b="1" kern="1200">
                          <a:effectLst/>
                        </a:rPr>
                        <a:t>14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śląskie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3801079709"/>
                  </a:ext>
                </a:extLst>
              </a:tr>
              <a:tr h="190500">
                <a:tc>
                  <a:txBody>
                    <a:bodyPr/>
                    <a:lstStyle/>
                    <a:p>
                      <a:pPr marL="0" algn="ctr" rtl="0" eaLnBrk="1" fontAlgn="ctr" latinLnBrk="0" hangingPunct="1">
                        <a:spcBef>
                          <a:spcPts val="0"/>
                        </a:spcBef>
                        <a:spcAft>
                          <a:spcPts val="0"/>
                        </a:spcAft>
                      </a:pPr>
                      <a:r>
                        <a:rPr lang="pl-PL" sz="1200" b="1" kern="1200">
                          <a:effectLst/>
                        </a:rPr>
                        <a:t>15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małopolskie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Lesser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532808455"/>
                  </a:ext>
                </a:extLst>
              </a:tr>
              <a:tr h="200025">
                <a:tc>
                  <a:txBody>
                    <a:bodyPr/>
                    <a:lstStyle/>
                    <a:p>
                      <a:pPr marL="0" algn="ctr" rtl="0" eaLnBrk="1" fontAlgn="ctr" latinLnBrk="0" hangingPunct="1">
                        <a:spcBef>
                          <a:spcPts val="0"/>
                        </a:spcBef>
                        <a:spcAft>
                          <a:spcPts val="0"/>
                        </a:spcAft>
                      </a:pPr>
                      <a:r>
                        <a:rPr lang="pl-PL" sz="1200" b="1" kern="1200">
                          <a:effectLst/>
                        </a:rPr>
                        <a:t>16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podkarpackie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effectLst/>
                        </a:rPr>
                        <a:t>Subcarpathian</a:t>
                      </a:r>
                      <a:endParaRPr lang="pl-PL" sz="1200" dirty="0">
                        <a:effectLst/>
                      </a:endParaRPr>
                    </a:p>
                  </a:txBody>
                  <a:tcPr marL="0" marR="0" marT="0" marB="0" anchor="ctr"/>
                </a:tc>
                <a:extLst>
                  <a:ext uri="{0D108BD9-81ED-4DB2-BD59-A6C34878D82A}">
                    <a16:rowId xmlns:a16="http://schemas.microsoft.com/office/drawing/2014/main" val="253862036"/>
                  </a:ext>
                </a:extLst>
              </a:tr>
            </a:tbl>
          </a:graphicData>
        </a:graphic>
      </p:graphicFrame>
    </p:spTree>
    <p:extLst>
      <p:ext uri="{BB962C8B-B14F-4D97-AF65-F5344CB8AC3E}">
        <p14:creationId xmlns:p14="http://schemas.microsoft.com/office/powerpoint/2010/main" val="424519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a:solidFill>
                  <a:prstClr val="black"/>
                </a:solidFill>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14</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 name="Tabela 1">
            <a:extLst>
              <a:ext uri="{FF2B5EF4-FFF2-40B4-BE49-F238E27FC236}">
                <a16:creationId xmlns:a16="http://schemas.microsoft.com/office/drawing/2014/main" id="{7541B6AE-6E96-4F9B-950F-7862ED173128}"/>
              </a:ext>
            </a:extLst>
          </p:cNvPr>
          <p:cNvGraphicFramePr>
            <a:graphicFrameLocks noGrp="1"/>
          </p:cNvGraphicFramePr>
          <p:nvPr>
            <p:extLst>
              <p:ext uri="{D42A27DB-BD31-4B8C-83A1-F6EECF244321}">
                <p14:modId xmlns:p14="http://schemas.microsoft.com/office/powerpoint/2010/main" val="1806311520"/>
              </p:ext>
            </p:extLst>
          </p:nvPr>
        </p:nvGraphicFramePr>
        <p:xfrm>
          <a:off x="320993" y="5002406"/>
          <a:ext cx="3566158" cy="1706880"/>
        </p:xfrm>
        <a:graphic>
          <a:graphicData uri="http://schemas.openxmlformats.org/drawingml/2006/table">
            <a:tbl>
              <a:tblPr firstRow="1" bandRow="1">
                <a:tableStyleId>{912C8C85-51F0-491E-9774-3900AFEF0FD7}</a:tableStyleId>
              </a:tblPr>
              <a:tblGrid>
                <a:gridCol w="701837">
                  <a:extLst>
                    <a:ext uri="{9D8B030D-6E8A-4147-A177-3AD203B41FA5}">
                      <a16:colId xmlns:a16="http://schemas.microsoft.com/office/drawing/2014/main" val="134860114"/>
                    </a:ext>
                  </a:extLst>
                </a:gridCol>
                <a:gridCol w="1386453">
                  <a:extLst>
                    <a:ext uri="{9D8B030D-6E8A-4147-A177-3AD203B41FA5}">
                      <a16:colId xmlns:a16="http://schemas.microsoft.com/office/drawing/2014/main" val="3744648219"/>
                    </a:ext>
                  </a:extLst>
                </a:gridCol>
                <a:gridCol w="1477868">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a:effectLst/>
                        </a:rPr>
                        <a:t>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zachodniopomorskie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West </a:t>
                      </a:r>
                      <a:r>
                        <a:rPr lang="pl-PL" sz="1200" kern="1200" dirty="0" err="1">
                          <a:effectLst/>
                        </a:rPr>
                        <a:t>Pomeranian</a:t>
                      </a:r>
                      <a:endParaRPr lang="pl-PL" sz="1200" dirty="0">
                        <a:effectLst/>
                      </a:endParaRPr>
                    </a:p>
                  </a:txBody>
                  <a:tcPr marL="0" marR="0" marT="0" marB="0" anchor="ctr"/>
                </a:tc>
                <a:extLst>
                  <a:ext uri="{0D108BD9-81ED-4DB2-BD59-A6C34878D82A}">
                    <a16:rowId xmlns:a16="http://schemas.microsoft.com/office/drawing/2014/main" val="3496190771"/>
                  </a:ext>
                </a:extLst>
              </a:tr>
              <a:tr h="190500">
                <a:tc>
                  <a:txBody>
                    <a:bodyPr/>
                    <a:lstStyle/>
                    <a:p>
                      <a:pPr marL="0" algn="ctr" rtl="0" eaLnBrk="1" fontAlgn="ctr" latinLnBrk="0" hangingPunct="1">
                        <a:spcBef>
                          <a:spcPts val="0"/>
                        </a:spcBef>
                        <a:spcAft>
                          <a:spcPts val="0"/>
                        </a:spcAft>
                      </a:pPr>
                      <a:r>
                        <a:rPr lang="pl-PL" sz="1200" b="1" kern="1200">
                          <a:effectLst/>
                        </a:rPr>
                        <a:t>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Pomeranian</a:t>
                      </a:r>
                      <a:endParaRPr lang="pl-PL" sz="1200">
                        <a:effectLst/>
                      </a:endParaRPr>
                    </a:p>
                  </a:txBody>
                  <a:tcPr marL="0" marR="0" marT="0" marB="0" anchor="ctr"/>
                </a:tc>
                <a:extLst>
                  <a:ext uri="{0D108BD9-81ED-4DB2-BD59-A6C34878D82A}">
                    <a16:rowId xmlns:a16="http://schemas.microsoft.com/office/drawing/2014/main" val="803833041"/>
                  </a:ext>
                </a:extLst>
              </a:tr>
              <a:tr h="190500">
                <a:tc>
                  <a:txBody>
                    <a:bodyPr/>
                    <a:lstStyle/>
                    <a:p>
                      <a:pPr marL="0" algn="ctr" rtl="0" eaLnBrk="1" fontAlgn="ctr" latinLnBrk="0" hangingPunct="1">
                        <a:spcBef>
                          <a:spcPts val="0"/>
                        </a:spcBef>
                        <a:spcAft>
                          <a:spcPts val="0"/>
                        </a:spcAft>
                      </a:pPr>
                      <a:r>
                        <a:rPr lang="pl-PL" sz="1200" b="1" kern="1200">
                          <a:effectLst/>
                        </a:rPr>
                        <a:t>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warmińsko-mazurskie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Warmian-</a:t>
                      </a:r>
                      <a:r>
                        <a:rPr lang="pl-PL" sz="1200" kern="1200" err="1">
                          <a:effectLst/>
                        </a:rPr>
                        <a:t>Masurian</a:t>
                      </a:r>
                      <a:endParaRPr lang="pl-PL" sz="1200">
                        <a:effectLst/>
                      </a:endParaRPr>
                    </a:p>
                  </a:txBody>
                  <a:tcPr marL="0" marR="0" marT="0" marB="0" anchor="ctr"/>
                </a:tc>
                <a:extLst>
                  <a:ext uri="{0D108BD9-81ED-4DB2-BD59-A6C34878D82A}">
                    <a16:rowId xmlns:a16="http://schemas.microsoft.com/office/drawing/2014/main" val="2102317929"/>
                  </a:ext>
                </a:extLst>
              </a:tr>
              <a:tr h="190500">
                <a:tc>
                  <a:txBody>
                    <a:bodyPr/>
                    <a:lstStyle/>
                    <a:p>
                      <a:pPr marL="0" algn="ctr" rtl="0" eaLnBrk="1" fontAlgn="ctr" latinLnBrk="0" hangingPunct="1">
                        <a:spcBef>
                          <a:spcPts val="0"/>
                        </a:spcBef>
                        <a:spcAft>
                          <a:spcPts val="0"/>
                        </a:spcAft>
                      </a:pPr>
                      <a:r>
                        <a:rPr lang="pl-PL" sz="1200" b="1" kern="1200">
                          <a:effectLst/>
                        </a:rPr>
                        <a:t>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lubuskie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Lubusz</a:t>
                      </a:r>
                      <a:endParaRPr lang="pl-PL" sz="1200">
                        <a:effectLst/>
                      </a:endParaRPr>
                    </a:p>
                  </a:txBody>
                  <a:tcPr marL="0" marR="0" marT="0" marB="0" anchor="ctr"/>
                </a:tc>
                <a:extLst>
                  <a:ext uri="{0D108BD9-81ED-4DB2-BD59-A6C34878D82A}">
                    <a16:rowId xmlns:a16="http://schemas.microsoft.com/office/drawing/2014/main" val="829403468"/>
                  </a:ext>
                </a:extLst>
              </a:tr>
              <a:tr h="190500">
                <a:tc>
                  <a:txBody>
                    <a:bodyPr/>
                    <a:lstStyle/>
                    <a:p>
                      <a:pPr marL="0" algn="ctr" rtl="0" eaLnBrk="1" fontAlgn="ctr" latinLnBrk="0" hangingPunct="1">
                        <a:spcBef>
                          <a:spcPts val="0"/>
                        </a:spcBef>
                        <a:spcAft>
                          <a:spcPts val="0"/>
                        </a:spcAft>
                      </a:pPr>
                      <a:r>
                        <a:rPr lang="pl-PL" sz="1200" b="1" kern="1200">
                          <a:effectLst/>
                        </a:rPr>
                        <a:t>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wielkopolskie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Greater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2497918260"/>
                  </a:ext>
                </a:extLst>
              </a:tr>
              <a:tr h="190500">
                <a:tc>
                  <a:txBody>
                    <a:bodyPr/>
                    <a:lstStyle/>
                    <a:p>
                      <a:pPr marL="0" algn="ctr" rtl="0" eaLnBrk="1" fontAlgn="ctr" latinLnBrk="0" hangingPunct="1">
                        <a:spcBef>
                          <a:spcPts val="0"/>
                        </a:spcBef>
                        <a:spcAft>
                          <a:spcPts val="0"/>
                        </a:spcAft>
                      </a:pPr>
                      <a:r>
                        <a:rPr lang="pl-PL" sz="1200" b="1" kern="1200">
                          <a:effectLst/>
                        </a:rPr>
                        <a:t>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kujawsko-pomorskie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Kuyavian-Pomeranian</a:t>
                      </a:r>
                      <a:endParaRPr lang="pl-PL" sz="1200">
                        <a:effectLst/>
                      </a:endParaRPr>
                    </a:p>
                  </a:txBody>
                  <a:tcPr marL="0" marR="0" marT="0" marB="0" anchor="ctr"/>
                </a:tc>
                <a:extLst>
                  <a:ext uri="{0D108BD9-81ED-4DB2-BD59-A6C34878D82A}">
                    <a16:rowId xmlns:a16="http://schemas.microsoft.com/office/drawing/2014/main" val="4290305437"/>
                  </a:ext>
                </a:extLst>
              </a:tr>
              <a:tr h="190500">
                <a:tc>
                  <a:txBody>
                    <a:bodyPr/>
                    <a:lstStyle/>
                    <a:p>
                      <a:pPr marL="0" algn="ctr" rtl="0" eaLnBrk="1" fontAlgn="ctr" latinLnBrk="0" hangingPunct="1">
                        <a:spcBef>
                          <a:spcPts val="0"/>
                        </a:spcBef>
                        <a:spcAft>
                          <a:spcPts val="0"/>
                        </a:spcAft>
                      </a:pPr>
                      <a:r>
                        <a:rPr lang="pl-PL" sz="1200" b="1" kern="1200">
                          <a:effectLst/>
                        </a:rPr>
                        <a:t>7</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mazowieckie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Masovian</a:t>
                      </a:r>
                      <a:endParaRPr lang="pl-PL" sz="1200">
                        <a:effectLst/>
                      </a:endParaRPr>
                    </a:p>
                  </a:txBody>
                  <a:tcPr marL="0" marR="0" marT="0" marB="0" anchor="ctr"/>
                </a:tc>
                <a:extLst>
                  <a:ext uri="{0D108BD9-81ED-4DB2-BD59-A6C34878D82A}">
                    <a16:rowId xmlns:a16="http://schemas.microsoft.com/office/drawing/2014/main" val="2343479853"/>
                  </a:ext>
                </a:extLst>
              </a:tr>
              <a:tr h="190500">
                <a:tc>
                  <a:txBody>
                    <a:bodyPr/>
                    <a:lstStyle/>
                    <a:p>
                      <a:pPr marL="0" algn="ctr" rtl="0" eaLnBrk="1" fontAlgn="ctr" latinLnBrk="0" hangingPunct="1">
                        <a:spcBef>
                          <a:spcPts val="0"/>
                        </a:spcBef>
                        <a:spcAft>
                          <a:spcPts val="0"/>
                        </a:spcAft>
                      </a:pPr>
                      <a:r>
                        <a:rPr lang="pl-PL" sz="1200" b="1" kern="1200">
                          <a:effectLst/>
                        </a:rPr>
                        <a:t>8</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podlaskie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Podlaskie</a:t>
                      </a:r>
                      <a:endParaRPr lang="pl-PL" sz="1200" dirty="0">
                        <a:effectLst/>
                      </a:endParaRPr>
                    </a:p>
                  </a:txBody>
                  <a:tcPr marL="0" marR="0" marT="0" marB="0" anchor="ctr"/>
                </a:tc>
                <a:extLst>
                  <a:ext uri="{0D108BD9-81ED-4DB2-BD59-A6C34878D82A}">
                    <a16:rowId xmlns:a16="http://schemas.microsoft.com/office/drawing/2014/main" val="1353623788"/>
                  </a:ext>
                </a:extLst>
              </a:tr>
            </a:tbl>
          </a:graphicData>
        </a:graphic>
      </p:graphicFrame>
      <p:graphicFrame>
        <p:nvGraphicFramePr>
          <p:cNvPr id="8" name="Tabela 7">
            <a:extLst>
              <a:ext uri="{FF2B5EF4-FFF2-40B4-BE49-F238E27FC236}">
                <a16:creationId xmlns:a16="http://schemas.microsoft.com/office/drawing/2014/main" id="{7C7AF566-EF95-4D0E-BE67-D432F243A84A}"/>
              </a:ext>
            </a:extLst>
          </p:cNvPr>
          <p:cNvGraphicFramePr>
            <a:graphicFrameLocks noGrp="1"/>
          </p:cNvGraphicFramePr>
          <p:nvPr>
            <p:extLst>
              <p:ext uri="{D42A27DB-BD31-4B8C-83A1-F6EECF244321}">
                <p14:modId xmlns:p14="http://schemas.microsoft.com/office/powerpoint/2010/main" val="668839425"/>
              </p:ext>
            </p:extLst>
          </p:nvPr>
        </p:nvGraphicFramePr>
        <p:xfrm>
          <a:off x="3954077" y="5002406"/>
          <a:ext cx="3566158" cy="1716405"/>
        </p:xfrm>
        <a:graphic>
          <a:graphicData uri="http://schemas.openxmlformats.org/drawingml/2006/table">
            <a:tbl>
              <a:tblPr firstRow="1" bandRow="1">
                <a:tableStyleId>{912C8C85-51F0-491E-9774-3900AFEF0FD7}</a:tableStyleId>
              </a:tblPr>
              <a:tblGrid>
                <a:gridCol w="602729">
                  <a:extLst>
                    <a:ext uri="{9D8B030D-6E8A-4147-A177-3AD203B41FA5}">
                      <a16:colId xmlns:a16="http://schemas.microsoft.com/office/drawing/2014/main" val="134860114"/>
                    </a:ext>
                  </a:extLst>
                </a:gridCol>
                <a:gridCol w="1229924">
                  <a:extLst>
                    <a:ext uri="{9D8B030D-6E8A-4147-A177-3AD203B41FA5}">
                      <a16:colId xmlns:a16="http://schemas.microsoft.com/office/drawing/2014/main" val="3744648219"/>
                    </a:ext>
                  </a:extLst>
                </a:gridCol>
                <a:gridCol w="1733505">
                  <a:extLst>
                    <a:ext uri="{9D8B030D-6E8A-4147-A177-3AD203B41FA5}">
                      <a16:colId xmlns:a16="http://schemas.microsoft.com/office/drawing/2014/main" val="486699255"/>
                    </a:ext>
                  </a:extLst>
                </a:gridCol>
              </a:tblGrid>
              <a:tr h="0">
                <a:tc>
                  <a:txBody>
                    <a:bodyPr/>
                    <a:lstStyle/>
                    <a:p>
                      <a:pPr marL="0" algn="ctr" rtl="0" eaLnBrk="1" fontAlgn="b" latinLnBrk="0" hangingPunct="1">
                        <a:spcBef>
                          <a:spcPts val="0"/>
                        </a:spcBef>
                        <a:spcAft>
                          <a:spcPts val="0"/>
                        </a:spcAft>
                      </a:pPr>
                      <a:r>
                        <a:rPr lang="pl-PL" sz="1200" kern="1200" dirty="0" err="1">
                          <a:effectLst/>
                        </a:rPr>
                        <a:t>Number</a:t>
                      </a:r>
                      <a:r>
                        <a:rPr lang="pl-PL" sz="1200" kern="1200" dirty="0">
                          <a:effectLst/>
                        </a:rPr>
                        <a:t> </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(PL)</a:t>
                      </a:r>
                      <a:endParaRPr lang="pl-PL" sz="1200" dirty="0">
                        <a:effectLst/>
                      </a:endParaRPr>
                    </a:p>
                  </a:txBody>
                  <a:tcPr marL="0" marR="0" marT="0" marB="0" anchor="ctr">
                    <a:solidFill>
                      <a:schemeClr val="accent6">
                        <a:lumMod val="50000"/>
                      </a:schemeClr>
                    </a:solidFill>
                  </a:tcPr>
                </a:tc>
                <a:tc>
                  <a:txBody>
                    <a:bodyPr/>
                    <a:lstStyle/>
                    <a:p>
                      <a:pPr marL="0" algn="ctr" rtl="0" eaLnBrk="1" fontAlgn="ctr" latinLnBrk="0" hangingPunct="1">
                        <a:spcBef>
                          <a:spcPts val="0"/>
                        </a:spcBef>
                        <a:spcAft>
                          <a:spcPts val="0"/>
                        </a:spcAft>
                      </a:pPr>
                      <a:r>
                        <a:rPr lang="pl-PL" sz="1200" kern="1200" dirty="0" err="1">
                          <a:effectLst/>
                        </a:rPr>
                        <a:t>Voivodeship</a:t>
                      </a:r>
                      <a:r>
                        <a:rPr lang="pl-PL" sz="1200" kern="1200" dirty="0">
                          <a:effectLst/>
                        </a:rPr>
                        <a:t> (ENG)</a:t>
                      </a:r>
                      <a:endParaRPr lang="pl-PL" sz="1200" dirty="0">
                        <a:effectLst/>
                      </a:endParaRPr>
                    </a:p>
                  </a:txBody>
                  <a:tcPr marL="0" marR="0" marT="0" marB="0" anchor="ctr">
                    <a:solidFill>
                      <a:schemeClr val="accent6">
                        <a:lumMod val="50000"/>
                      </a:schemeClr>
                    </a:solidFill>
                  </a:tcPr>
                </a:tc>
                <a:extLst>
                  <a:ext uri="{0D108BD9-81ED-4DB2-BD59-A6C34878D82A}">
                    <a16:rowId xmlns:a16="http://schemas.microsoft.com/office/drawing/2014/main" val="2803323520"/>
                  </a:ext>
                </a:extLst>
              </a:tr>
              <a:tr h="190500">
                <a:tc>
                  <a:txBody>
                    <a:bodyPr/>
                    <a:lstStyle/>
                    <a:p>
                      <a:pPr marL="0" algn="ctr" rtl="0" eaLnBrk="1" fontAlgn="ctr" latinLnBrk="0" hangingPunct="1">
                        <a:spcBef>
                          <a:spcPts val="0"/>
                        </a:spcBef>
                        <a:spcAft>
                          <a:spcPts val="0"/>
                        </a:spcAft>
                      </a:pPr>
                      <a:r>
                        <a:rPr lang="pl-PL" sz="1200" b="1" kern="1200">
                          <a:effectLst/>
                        </a:rPr>
                        <a:t>9</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dolnośląskie</a:t>
                      </a:r>
                      <a:endParaRPr lang="pl-PL" sz="1200" dirty="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Lower </a:t>
                      </a: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4207923375"/>
                  </a:ext>
                </a:extLst>
              </a:tr>
              <a:tr h="190500">
                <a:tc>
                  <a:txBody>
                    <a:bodyPr/>
                    <a:lstStyle/>
                    <a:p>
                      <a:pPr marL="0" algn="ctr" rtl="0" eaLnBrk="1" fontAlgn="ctr" latinLnBrk="0" hangingPunct="1">
                        <a:spcBef>
                          <a:spcPts val="0"/>
                        </a:spcBef>
                        <a:spcAft>
                          <a:spcPts val="0"/>
                        </a:spcAft>
                      </a:pPr>
                      <a:r>
                        <a:rPr lang="pl-PL" sz="1200" b="1" kern="1200">
                          <a:effectLst/>
                        </a:rPr>
                        <a:t>10</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łódzkie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Łódź</a:t>
                      </a:r>
                      <a:endParaRPr lang="pl-PL" sz="1200">
                        <a:effectLst/>
                      </a:endParaRPr>
                    </a:p>
                  </a:txBody>
                  <a:tcPr marL="0" marR="0" marT="0" marB="0" anchor="ctr"/>
                </a:tc>
                <a:extLst>
                  <a:ext uri="{0D108BD9-81ED-4DB2-BD59-A6C34878D82A}">
                    <a16:rowId xmlns:a16="http://schemas.microsoft.com/office/drawing/2014/main" val="765096818"/>
                  </a:ext>
                </a:extLst>
              </a:tr>
              <a:tr h="190500">
                <a:tc>
                  <a:txBody>
                    <a:bodyPr/>
                    <a:lstStyle/>
                    <a:p>
                      <a:pPr marL="0" algn="ctr" rtl="0" eaLnBrk="1" fontAlgn="ctr" latinLnBrk="0" hangingPunct="1">
                        <a:spcBef>
                          <a:spcPts val="0"/>
                        </a:spcBef>
                        <a:spcAft>
                          <a:spcPts val="0"/>
                        </a:spcAft>
                      </a:pPr>
                      <a:r>
                        <a:rPr lang="pl-PL" sz="1200" b="1" kern="1200">
                          <a:effectLst/>
                        </a:rPr>
                        <a:t>11</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świętokrzyskie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Holy Cross</a:t>
                      </a:r>
                      <a:endParaRPr lang="pl-PL" sz="1200">
                        <a:effectLst/>
                      </a:endParaRPr>
                    </a:p>
                  </a:txBody>
                  <a:tcPr marL="0" marR="0" marT="0" marB="0" anchor="ctr"/>
                </a:tc>
                <a:extLst>
                  <a:ext uri="{0D108BD9-81ED-4DB2-BD59-A6C34878D82A}">
                    <a16:rowId xmlns:a16="http://schemas.microsoft.com/office/drawing/2014/main" val="673176825"/>
                  </a:ext>
                </a:extLst>
              </a:tr>
              <a:tr h="190500">
                <a:tc>
                  <a:txBody>
                    <a:bodyPr/>
                    <a:lstStyle/>
                    <a:p>
                      <a:pPr marL="0" algn="ctr" rtl="0" eaLnBrk="1" fontAlgn="ctr" latinLnBrk="0" hangingPunct="1">
                        <a:spcBef>
                          <a:spcPts val="0"/>
                        </a:spcBef>
                        <a:spcAft>
                          <a:spcPts val="0"/>
                        </a:spcAft>
                      </a:pPr>
                      <a:r>
                        <a:rPr lang="pl-PL" sz="1200" b="1" kern="1200">
                          <a:effectLst/>
                        </a:rPr>
                        <a:t>12</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lubelskie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Lublin</a:t>
                      </a:r>
                      <a:endParaRPr lang="pl-PL" sz="1200">
                        <a:effectLst/>
                      </a:endParaRPr>
                    </a:p>
                  </a:txBody>
                  <a:tcPr marL="0" marR="0" marT="0" marB="0" anchor="ctr"/>
                </a:tc>
                <a:extLst>
                  <a:ext uri="{0D108BD9-81ED-4DB2-BD59-A6C34878D82A}">
                    <a16:rowId xmlns:a16="http://schemas.microsoft.com/office/drawing/2014/main" val="2153497882"/>
                  </a:ext>
                </a:extLst>
              </a:tr>
              <a:tr h="190500">
                <a:tc>
                  <a:txBody>
                    <a:bodyPr/>
                    <a:lstStyle/>
                    <a:p>
                      <a:pPr marL="0" algn="ctr" rtl="0" eaLnBrk="1" fontAlgn="ctr" latinLnBrk="0" hangingPunct="1">
                        <a:spcBef>
                          <a:spcPts val="0"/>
                        </a:spcBef>
                        <a:spcAft>
                          <a:spcPts val="0"/>
                        </a:spcAft>
                      </a:pPr>
                      <a:r>
                        <a:rPr lang="pl-PL" sz="1200" b="1" kern="1200">
                          <a:effectLst/>
                        </a:rPr>
                        <a:t>13</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a:effectLst/>
                        </a:rPr>
                        <a:t>Opole</a:t>
                      </a:r>
                      <a:endParaRPr lang="pl-PL" sz="1200">
                        <a:effectLst/>
                      </a:endParaRPr>
                    </a:p>
                  </a:txBody>
                  <a:tcPr marL="0" marR="0" marT="0" marB="0" anchor="ctr"/>
                </a:tc>
                <a:extLst>
                  <a:ext uri="{0D108BD9-81ED-4DB2-BD59-A6C34878D82A}">
                    <a16:rowId xmlns:a16="http://schemas.microsoft.com/office/drawing/2014/main" val="3120250065"/>
                  </a:ext>
                </a:extLst>
              </a:tr>
              <a:tr h="190500">
                <a:tc>
                  <a:txBody>
                    <a:bodyPr/>
                    <a:lstStyle/>
                    <a:p>
                      <a:pPr marL="0" algn="ctr" rtl="0" eaLnBrk="1" fontAlgn="ctr" latinLnBrk="0" hangingPunct="1">
                        <a:spcBef>
                          <a:spcPts val="0"/>
                        </a:spcBef>
                        <a:spcAft>
                          <a:spcPts val="0"/>
                        </a:spcAft>
                      </a:pPr>
                      <a:r>
                        <a:rPr lang="pl-PL" sz="1200" b="1" kern="1200">
                          <a:effectLst/>
                        </a:rPr>
                        <a:t>14</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śląskie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Silesian</a:t>
                      </a:r>
                      <a:endParaRPr lang="pl-PL" sz="1200">
                        <a:effectLst/>
                      </a:endParaRPr>
                    </a:p>
                  </a:txBody>
                  <a:tcPr marL="0" marR="0" marT="0" marB="0" anchor="ctr"/>
                </a:tc>
                <a:extLst>
                  <a:ext uri="{0D108BD9-81ED-4DB2-BD59-A6C34878D82A}">
                    <a16:rowId xmlns:a16="http://schemas.microsoft.com/office/drawing/2014/main" val="3801079709"/>
                  </a:ext>
                </a:extLst>
              </a:tr>
              <a:tr h="190500">
                <a:tc>
                  <a:txBody>
                    <a:bodyPr/>
                    <a:lstStyle/>
                    <a:p>
                      <a:pPr marL="0" algn="ctr" rtl="0" eaLnBrk="1" fontAlgn="ctr" latinLnBrk="0" hangingPunct="1">
                        <a:spcBef>
                          <a:spcPts val="0"/>
                        </a:spcBef>
                        <a:spcAft>
                          <a:spcPts val="0"/>
                        </a:spcAft>
                      </a:pPr>
                      <a:r>
                        <a:rPr lang="pl-PL" sz="1200" b="1" kern="1200">
                          <a:effectLst/>
                        </a:rPr>
                        <a:t>15</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małopolskie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err="1">
                          <a:effectLst/>
                        </a:rPr>
                        <a:t>Lesser</a:t>
                      </a:r>
                      <a:r>
                        <a:rPr lang="pl-PL" sz="1200" kern="1200" dirty="0">
                          <a:effectLst/>
                        </a:rPr>
                        <a:t> Poland</a:t>
                      </a:r>
                      <a:endParaRPr lang="pl-PL" sz="1200">
                        <a:effectLst/>
                      </a:endParaRPr>
                    </a:p>
                  </a:txBody>
                  <a:tcPr marL="0" marR="0" marT="0" marB="0" anchor="ctr"/>
                </a:tc>
                <a:extLst>
                  <a:ext uri="{0D108BD9-81ED-4DB2-BD59-A6C34878D82A}">
                    <a16:rowId xmlns:a16="http://schemas.microsoft.com/office/drawing/2014/main" val="532808455"/>
                  </a:ext>
                </a:extLst>
              </a:tr>
              <a:tr h="200025">
                <a:tc>
                  <a:txBody>
                    <a:bodyPr/>
                    <a:lstStyle/>
                    <a:p>
                      <a:pPr marL="0" algn="ctr" rtl="0" eaLnBrk="1" fontAlgn="ctr" latinLnBrk="0" hangingPunct="1">
                        <a:spcBef>
                          <a:spcPts val="0"/>
                        </a:spcBef>
                        <a:spcAft>
                          <a:spcPts val="0"/>
                        </a:spcAft>
                      </a:pPr>
                      <a:r>
                        <a:rPr lang="pl-PL" sz="1200" b="1" kern="1200">
                          <a:effectLst/>
                        </a:rPr>
                        <a:t>16</a:t>
                      </a:r>
                      <a:endParaRPr lang="pl-PL" sz="1200" b="1">
                        <a:effectLst/>
                      </a:endParaRPr>
                    </a:p>
                  </a:txBody>
                  <a:tcPr marL="0" marR="0" marT="0" marB="0" anchor="ctr"/>
                </a:tc>
                <a:tc>
                  <a:txBody>
                    <a:bodyPr/>
                    <a:lstStyle/>
                    <a:p>
                      <a:pPr marL="0" algn="ctr" rtl="0" eaLnBrk="1" fontAlgn="ctr" latinLnBrk="0" hangingPunct="1">
                        <a:spcBef>
                          <a:spcPts val="0"/>
                        </a:spcBef>
                        <a:spcAft>
                          <a:spcPts val="0"/>
                        </a:spcAft>
                      </a:pPr>
                      <a:r>
                        <a:rPr lang="pl-PL" sz="1200" kern="1200" dirty="0">
                          <a:effectLst/>
                        </a:rPr>
                        <a:t>podkarpackie</a:t>
                      </a:r>
                      <a:endParaRPr lang="pl-PL" sz="1200">
                        <a:effectLst/>
                      </a:endParaRPr>
                    </a:p>
                  </a:txBody>
                  <a:tcPr marL="0" marR="0" marT="0" marB="0" anchor="ctr"/>
                </a:tc>
                <a:tc>
                  <a:txBody>
                    <a:bodyPr/>
                    <a:lstStyle/>
                    <a:p>
                      <a:pPr marL="0" algn="ctr" rtl="0" eaLnBrk="1" fontAlgn="b" latinLnBrk="0" hangingPunct="1">
                        <a:spcBef>
                          <a:spcPts val="0"/>
                        </a:spcBef>
                        <a:spcAft>
                          <a:spcPts val="0"/>
                        </a:spcAft>
                      </a:pPr>
                      <a:r>
                        <a:rPr lang="pl-PL" sz="1200" kern="1200" dirty="0" err="1">
                          <a:effectLst/>
                        </a:rPr>
                        <a:t>Subcarpathian</a:t>
                      </a:r>
                      <a:endParaRPr lang="pl-PL" sz="1200" dirty="0">
                        <a:effectLst/>
                      </a:endParaRPr>
                    </a:p>
                  </a:txBody>
                  <a:tcPr marL="0" marR="0" marT="0" marB="0" anchor="ctr"/>
                </a:tc>
                <a:extLst>
                  <a:ext uri="{0D108BD9-81ED-4DB2-BD59-A6C34878D82A}">
                    <a16:rowId xmlns:a16="http://schemas.microsoft.com/office/drawing/2014/main" val="253862036"/>
                  </a:ext>
                </a:extLst>
              </a:tr>
            </a:tbl>
          </a:graphicData>
        </a:graphic>
      </p:graphicFrame>
      <p:graphicFrame>
        <p:nvGraphicFramePr>
          <p:cNvPr id="9" name="Wykres 8">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430782227"/>
              </p:ext>
            </p:extLst>
          </p:nvPr>
        </p:nvGraphicFramePr>
        <p:xfrm>
          <a:off x="320993" y="1267811"/>
          <a:ext cx="5712161" cy="3571875"/>
        </p:xfrm>
        <a:graphic>
          <a:graphicData uri="http://schemas.openxmlformats.org/drawingml/2006/chart">
            <c:chart xmlns:c="http://schemas.openxmlformats.org/drawingml/2006/chart" xmlns:r="http://schemas.openxmlformats.org/officeDocument/2006/relationships" r:id="rId4"/>
          </a:graphicData>
        </a:graphic>
      </p:graphicFrame>
      <p:sp>
        <p:nvSpPr>
          <p:cNvPr id="7" name="pole tekstowe 6"/>
          <p:cNvSpPr txBox="1"/>
          <p:nvPr/>
        </p:nvSpPr>
        <p:spPr>
          <a:xfrm>
            <a:off x="6129635" y="1204136"/>
            <a:ext cx="2856321" cy="3600986"/>
          </a:xfrm>
          <a:prstGeom prst="rect">
            <a:avLst/>
          </a:prstGeom>
          <a:noFill/>
        </p:spPr>
        <p:txBody>
          <a:bodyPr wrap="square" rtlCol="0">
            <a:spAutoFit/>
          </a:bodyPr>
          <a:lstStyle/>
          <a:p>
            <a:pPr algn="ctr"/>
            <a:r>
              <a:rPr lang="en-US" sz="1600" b="1" dirty="0">
                <a:solidFill>
                  <a:schemeClr val="accent6">
                    <a:lumMod val="50000"/>
                  </a:schemeClr>
                </a:solidFill>
              </a:rPr>
              <a:t>The calculated rate of confirmed records per million inhabitants of the </a:t>
            </a:r>
            <a:r>
              <a:rPr lang="en-US" sz="1600" b="1" dirty="0" err="1">
                <a:solidFill>
                  <a:schemeClr val="accent6">
                    <a:lumMod val="50000"/>
                  </a:schemeClr>
                </a:solidFill>
              </a:rPr>
              <a:t>voivodeship</a:t>
            </a:r>
            <a:r>
              <a:rPr lang="en-US" sz="1600" b="1" dirty="0">
                <a:solidFill>
                  <a:schemeClr val="accent6">
                    <a:lumMod val="50000"/>
                  </a:schemeClr>
                </a:solidFill>
              </a:rPr>
              <a:t> for 2020 year would indicate that the population of </a:t>
            </a:r>
            <a:r>
              <a:rPr lang="en-US" sz="1600" b="1" i="1" dirty="0">
                <a:solidFill>
                  <a:schemeClr val="accent6">
                    <a:lumMod val="50000"/>
                  </a:schemeClr>
                </a:solidFill>
              </a:rPr>
              <a:t>C. </a:t>
            </a:r>
            <a:r>
              <a:rPr lang="en-US" sz="1600" b="1" i="1" dirty="0" err="1">
                <a:solidFill>
                  <a:schemeClr val="accent6">
                    <a:lumMod val="50000"/>
                  </a:schemeClr>
                </a:solidFill>
              </a:rPr>
              <a:t>perspectalis</a:t>
            </a:r>
            <a:r>
              <a:rPr lang="en-US" sz="1600" b="1" i="1" dirty="0">
                <a:solidFill>
                  <a:schemeClr val="accent6">
                    <a:lumMod val="50000"/>
                  </a:schemeClr>
                </a:solidFill>
              </a:rPr>
              <a:t> </a:t>
            </a:r>
            <a:r>
              <a:rPr lang="en-US" sz="1600" b="1" dirty="0">
                <a:solidFill>
                  <a:schemeClr val="accent6">
                    <a:lumMod val="50000"/>
                  </a:schemeClr>
                </a:solidFill>
              </a:rPr>
              <a:t>is over two times more numerous in the south than in the north part of Poland.</a:t>
            </a:r>
            <a:endParaRPr lang="pl-PL" sz="1600" b="1" dirty="0">
              <a:solidFill>
                <a:schemeClr val="accent6">
                  <a:lumMod val="50000"/>
                </a:schemeClr>
              </a:solidFill>
            </a:endParaRPr>
          </a:p>
          <a:p>
            <a:pPr algn="ctr"/>
            <a:endParaRPr lang="pl-PL" dirty="0" smtClean="0">
              <a:solidFill>
                <a:schemeClr val="accent6">
                  <a:lumMod val="50000"/>
                </a:schemeClr>
              </a:solidFill>
            </a:endParaRPr>
          </a:p>
          <a:p>
            <a:pPr algn="ctr"/>
            <a:endParaRPr lang="pl-PL" dirty="0">
              <a:solidFill>
                <a:schemeClr val="accent6">
                  <a:lumMod val="50000"/>
                </a:schemeClr>
              </a:solidFill>
            </a:endParaRPr>
          </a:p>
          <a:p>
            <a:r>
              <a:rPr lang="en-US" sz="1200" b="1" dirty="0">
                <a:solidFill>
                  <a:schemeClr val="accent6">
                    <a:lumMod val="50000"/>
                  </a:schemeClr>
                </a:solidFill>
              </a:rPr>
              <a:t>Note: The high rate for the </a:t>
            </a:r>
            <a:r>
              <a:rPr lang="en-US" sz="1200" b="1" dirty="0" err="1">
                <a:solidFill>
                  <a:schemeClr val="accent6">
                    <a:lumMod val="50000"/>
                  </a:schemeClr>
                </a:solidFill>
              </a:rPr>
              <a:t>Podkarpackie</a:t>
            </a:r>
            <a:r>
              <a:rPr lang="en-US" sz="1200" b="1" dirty="0">
                <a:solidFill>
                  <a:schemeClr val="accent6">
                    <a:lumMod val="50000"/>
                  </a:schemeClr>
                </a:solidFill>
              </a:rPr>
              <a:t> </a:t>
            </a:r>
            <a:r>
              <a:rPr lang="en-US" sz="1200" b="1" dirty="0" err="1">
                <a:solidFill>
                  <a:schemeClr val="accent6">
                    <a:lumMod val="50000"/>
                  </a:schemeClr>
                </a:solidFill>
              </a:rPr>
              <a:t>Voivodeship</a:t>
            </a:r>
            <a:r>
              <a:rPr lang="en-US" sz="1200" b="1" dirty="0">
                <a:solidFill>
                  <a:schemeClr val="accent6">
                    <a:lumMod val="50000"/>
                  </a:schemeClr>
                </a:solidFill>
              </a:rPr>
              <a:t> results from the website's local impact on the inhabitants, whose seat is in </a:t>
            </a:r>
            <a:r>
              <a:rPr lang="en-US" sz="1200" b="1" dirty="0" err="1">
                <a:solidFill>
                  <a:schemeClr val="accent6">
                    <a:lumMod val="50000"/>
                  </a:schemeClr>
                </a:solidFill>
              </a:rPr>
              <a:t>Rzeszów</a:t>
            </a:r>
            <a:r>
              <a:rPr lang="en-US" sz="1200" b="1" dirty="0">
                <a:solidFill>
                  <a:schemeClr val="accent6">
                    <a:lumMod val="50000"/>
                  </a:schemeClr>
                </a:solidFill>
              </a:rPr>
              <a:t>.</a:t>
            </a:r>
            <a:r>
              <a:rPr lang="pl-PL" sz="1200" b="1" dirty="0">
                <a:solidFill>
                  <a:schemeClr val="accent6">
                    <a:lumMod val="50000"/>
                  </a:schemeClr>
                </a:solidFill>
              </a:rPr>
              <a:t> </a:t>
            </a:r>
          </a:p>
        </p:txBody>
      </p:sp>
    </p:spTree>
    <p:extLst>
      <p:ext uri="{BB962C8B-B14F-4D97-AF65-F5344CB8AC3E}">
        <p14:creationId xmlns:p14="http://schemas.microsoft.com/office/powerpoint/2010/main" val="418150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1938992"/>
          </a:xfrm>
          <a:prstGeom prst="rect">
            <a:avLst/>
          </a:prstGeom>
          <a:noFill/>
        </p:spPr>
        <p:txBody>
          <a:bodyPr wrap="square" lIns="91440" tIns="45720" rIns="91440" bIns="45720" rtlCol="0" anchor="t">
            <a:spAutoFit/>
          </a:bodyPr>
          <a:lstStyle/>
          <a:p>
            <a:r>
              <a:rPr lang="fr-FR" sz="2400" b="1" dirty="0" err="1">
                <a:latin typeface="Palatino Linotype"/>
              </a:rPr>
              <a:t>Results</a:t>
            </a:r>
            <a:r>
              <a:rPr lang="fr-FR" sz="2400" b="1" dirty="0">
                <a:latin typeface="Palatino Linotype"/>
              </a:rPr>
              <a:t> and Discussion</a:t>
            </a:r>
          </a:p>
          <a:p>
            <a:endParaRPr lang="fr-FR" sz="2400" b="1" dirty="0">
              <a:latin typeface="Palatino Linotype" panose="02040502050505030304" pitchFamily="18" charset="0"/>
            </a:endParaRPr>
          </a:p>
          <a:p>
            <a:endParaRPr lang="fr-FR" sz="2400" dirty="0">
              <a:ea typeface="+mn-lt"/>
              <a:cs typeface="+mn-lt"/>
            </a:endParaRPr>
          </a:p>
          <a:p>
            <a:endParaRPr lang="en-GB" sz="2400" dirty="0">
              <a:cs typeface="Calibri"/>
            </a:endParaRPr>
          </a:p>
          <a:p>
            <a:endParaRPr lang="fr-FR" sz="2400" dirty="0">
              <a:latin typeface="Palatino Linotype"/>
              <a:cs typeface="Calibri" panose="020F0502020204030204"/>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15</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pole tekstowe 1">
            <a:extLst>
              <a:ext uri="{FF2B5EF4-FFF2-40B4-BE49-F238E27FC236}">
                <a16:creationId xmlns:a16="http://schemas.microsoft.com/office/drawing/2014/main" id="{414DBDCC-EBFA-45ED-A5FA-466D2366DEF7}"/>
              </a:ext>
            </a:extLst>
          </p:cNvPr>
          <p:cNvSpPr txBox="1"/>
          <p:nvPr/>
        </p:nvSpPr>
        <p:spPr>
          <a:xfrm>
            <a:off x="381000" y="2109550"/>
            <a:ext cx="8273401"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spcAft>
                <a:spcPts val="900"/>
              </a:spcAft>
              <a:buFont typeface="+mj-lt"/>
              <a:buAutoNum type="arabicPeriod"/>
            </a:pPr>
            <a:r>
              <a:rPr lang="en-US" b="1" dirty="0">
                <a:solidFill>
                  <a:schemeClr val="accent6">
                    <a:lumMod val="50000"/>
                  </a:schemeClr>
                </a:solidFill>
              </a:rPr>
              <a:t>Since the appearance of the pest in Poland in 2012 in the south-western part of the country, the direction of its further spread has not been investigated.</a:t>
            </a:r>
          </a:p>
          <a:p>
            <a:pPr marL="457200" indent="-457200" algn="just">
              <a:spcAft>
                <a:spcPts val="900"/>
              </a:spcAft>
              <a:buFont typeface="+mj-lt"/>
              <a:buAutoNum type="arabicPeriod"/>
            </a:pPr>
            <a:r>
              <a:rPr lang="en-US" b="1" dirty="0">
                <a:solidFill>
                  <a:schemeClr val="accent6">
                    <a:lumMod val="50000"/>
                  </a:schemeClr>
                </a:solidFill>
              </a:rPr>
              <a:t>Comparisons from 2012-2017 indicated the presence of </a:t>
            </a:r>
            <a:r>
              <a:rPr lang="en-US" b="1" i="1" dirty="0">
                <a:solidFill>
                  <a:schemeClr val="accent6">
                    <a:lumMod val="50000"/>
                  </a:schemeClr>
                </a:solidFill>
              </a:rPr>
              <a:t>C.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a:solidFill>
                  <a:schemeClr val="accent6">
                    <a:lumMod val="50000"/>
                  </a:schemeClr>
                </a:solidFill>
              </a:rPr>
              <a:t>only in </a:t>
            </a:r>
            <a:r>
              <a:rPr lang="pl-PL" b="1" dirty="0">
                <a:solidFill>
                  <a:schemeClr val="accent6">
                    <a:lumMod val="50000"/>
                  </a:schemeClr>
                </a:solidFill>
              </a:rPr>
              <a:t/>
            </a:r>
            <a:br>
              <a:rPr lang="pl-PL" b="1" dirty="0">
                <a:solidFill>
                  <a:schemeClr val="accent6">
                    <a:lumMod val="50000"/>
                  </a:schemeClr>
                </a:solidFill>
              </a:rPr>
            </a:br>
            <a:r>
              <a:rPr lang="en-US" b="1" dirty="0">
                <a:solidFill>
                  <a:schemeClr val="accent6">
                    <a:lumMod val="50000"/>
                  </a:schemeClr>
                </a:solidFill>
              </a:rPr>
              <a:t>a few localities in southern and south-eastern Poland. Such localities mean the migration of the species from the west to the south-east.</a:t>
            </a:r>
          </a:p>
          <a:p>
            <a:pPr marL="457200" indent="-457200" algn="just">
              <a:spcAft>
                <a:spcPts val="900"/>
              </a:spcAft>
              <a:buFont typeface="+mj-lt"/>
              <a:buAutoNum type="arabicPeriod"/>
            </a:pPr>
            <a:r>
              <a:rPr lang="en-US" b="1" dirty="0">
                <a:solidFill>
                  <a:schemeClr val="accent6">
                    <a:lumMod val="50000"/>
                  </a:schemeClr>
                </a:solidFill>
              </a:rPr>
              <a:t>Own observations of 2018 years have shown that the species' population is more severe than the literature indicates. The pest was already common in southern Poland and also reached the central part of the country. Thus, the range of its migration assumed the northern direction, extending to the east and west of the country.</a:t>
            </a:r>
          </a:p>
        </p:txBody>
      </p:sp>
      <p:sp>
        <p:nvSpPr>
          <p:cNvPr id="7" name="pole tekstowe 6">
            <a:extLst>
              <a:ext uri="{FF2B5EF4-FFF2-40B4-BE49-F238E27FC236}">
                <a16:creationId xmlns:a16="http://schemas.microsoft.com/office/drawing/2014/main" id="{275C3A38-B423-4659-9F71-A6DD253DD87F}"/>
              </a:ext>
            </a:extLst>
          </p:cNvPr>
          <p:cNvSpPr txBox="1"/>
          <p:nvPr/>
        </p:nvSpPr>
        <p:spPr>
          <a:xfrm>
            <a:off x="609600" y="1455241"/>
            <a:ext cx="1487908" cy="400110"/>
          </a:xfrm>
          <a:prstGeom prst="rect">
            <a:avLst/>
          </a:prstGeom>
          <a:noFill/>
        </p:spPr>
        <p:txBody>
          <a:bodyPr wrap="none" rtlCol="0">
            <a:spAutoFit/>
          </a:bodyPr>
          <a:lstStyle/>
          <a:p>
            <a:r>
              <a:rPr lang="pl-PL" sz="2000" b="1" dirty="0" err="1">
                <a:solidFill>
                  <a:schemeClr val="accent6">
                    <a:lumMod val="50000"/>
                  </a:schemeClr>
                </a:solidFill>
              </a:rPr>
              <a:t>Discussion</a:t>
            </a:r>
            <a:r>
              <a:rPr lang="pl-PL" sz="2000" b="1" dirty="0">
                <a:solidFill>
                  <a:schemeClr val="accent6">
                    <a:lumMod val="50000"/>
                  </a:schemeClr>
                </a:solidFill>
              </a:rPr>
              <a:t> 1</a:t>
            </a:r>
          </a:p>
        </p:txBody>
      </p:sp>
    </p:spTree>
    <p:extLst>
      <p:ext uri="{BB962C8B-B14F-4D97-AF65-F5344CB8AC3E}">
        <p14:creationId xmlns:p14="http://schemas.microsoft.com/office/powerpoint/2010/main" val="401362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2308324"/>
          </a:xfrm>
          <a:prstGeom prst="rect">
            <a:avLst/>
          </a:prstGeom>
          <a:noFill/>
        </p:spPr>
        <p:txBody>
          <a:bodyPr wrap="square" lIns="91440" tIns="45720" rIns="91440" bIns="45720" rtlCol="0" anchor="t">
            <a:spAutoFit/>
          </a:bodyPr>
          <a:lstStyle/>
          <a:p>
            <a:r>
              <a:rPr lang="fr-FR" sz="2400" b="1" dirty="0">
                <a:latin typeface="Palatino Linotype"/>
              </a:rPr>
              <a:t>Results and Discussion</a:t>
            </a:r>
            <a:endParaRPr lang="pl-PL" sz="2400" b="1" dirty="0">
              <a:latin typeface="Palatino Linotype"/>
            </a:endParaRPr>
          </a:p>
          <a:p>
            <a:endParaRPr lang="fr-FR" sz="2400" b="1" dirty="0">
              <a:latin typeface="Palatino Linotype"/>
            </a:endParaRPr>
          </a:p>
          <a:p>
            <a:endParaRPr lang="fr-FR" sz="2400" b="1" dirty="0">
              <a:latin typeface="Palatino Linotype" panose="02040502050505030304" pitchFamily="18" charset="0"/>
            </a:endParaRPr>
          </a:p>
          <a:p>
            <a:endParaRPr lang="fr-FR" sz="2400" dirty="0">
              <a:ea typeface="+mn-lt"/>
              <a:cs typeface="+mn-lt"/>
            </a:endParaRPr>
          </a:p>
          <a:p>
            <a:endParaRPr lang="en-GB" sz="2400" dirty="0">
              <a:cs typeface="Calibri"/>
            </a:endParaRPr>
          </a:p>
          <a:p>
            <a:endParaRPr lang="fr-FR" sz="2400" dirty="0">
              <a:latin typeface="Palatino Linotype"/>
              <a:cs typeface="Calibri" panose="020F0502020204030204"/>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16</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pole tekstowe 1">
            <a:extLst>
              <a:ext uri="{FF2B5EF4-FFF2-40B4-BE49-F238E27FC236}">
                <a16:creationId xmlns:a16="http://schemas.microsoft.com/office/drawing/2014/main" id="{414DBDCC-EBFA-45ED-A5FA-466D2366DEF7}"/>
              </a:ext>
            </a:extLst>
          </p:cNvPr>
          <p:cNvSpPr txBox="1"/>
          <p:nvPr/>
        </p:nvSpPr>
        <p:spPr>
          <a:xfrm>
            <a:off x="381000" y="1859339"/>
            <a:ext cx="8273401" cy="3485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spcAft>
                <a:spcPts val="900"/>
              </a:spcAft>
              <a:buFont typeface="+mj-lt"/>
              <a:buAutoNum type="arabicPeriod" startAt="4"/>
            </a:pPr>
            <a:r>
              <a:rPr lang="en-US" b="1" dirty="0">
                <a:solidFill>
                  <a:schemeClr val="accent6">
                    <a:lumMod val="50000"/>
                  </a:schemeClr>
                </a:solidFill>
              </a:rPr>
              <a:t>In 2019-2020, </a:t>
            </a:r>
            <a:r>
              <a:rPr lang="en-US" b="1" i="1" dirty="0">
                <a:solidFill>
                  <a:schemeClr val="accent6">
                    <a:lumMod val="50000"/>
                  </a:schemeClr>
                </a:solidFill>
              </a:rPr>
              <a:t>C.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a:solidFill>
                  <a:schemeClr val="accent6">
                    <a:lumMod val="50000"/>
                  </a:schemeClr>
                </a:solidFill>
              </a:rPr>
              <a:t>rapidly increased its range in Poland, especially in its central and northern parts. It has also significantly shifted its range towards the eastern border, mainly with Ukraine and Belarus.</a:t>
            </a:r>
            <a:endParaRPr lang="pl-PL" b="1" dirty="0">
              <a:solidFill>
                <a:schemeClr val="accent6">
                  <a:lumMod val="50000"/>
                </a:schemeClr>
              </a:solidFill>
            </a:endParaRPr>
          </a:p>
          <a:p>
            <a:pPr marL="457200" indent="-457200" algn="just">
              <a:spcAft>
                <a:spcPts val="900"/>
              </a:spcAft>
              <a:buFont typeface="+mj-lt"/>
              <a:buAutoNum type="arabicPeriod" startAt="4"/>
            </a:pPr>
            <a:r>
              <a:rPr lang="en-US" b="1" dirty="0">
                <a:solidFill>
                  <a:schemeClr val="accent6">
                    <a:lumMod val="50000"/>
                  </a:schemeClr>
                </a:solidFill>
              </a:rPr>
              <a:t>In 2019, the pest appeared near the Baltic Sea (</a:t>
            </a:r>
            <a:r>
              <a:rPr lang="en-US" b="1" dirty="0" err="1">
                <a:solidFill>
                  <a:schemeClr val="accent6">
                    <a:lumMod val="50000"/>
                  </a:schemeClr>
                </a:solidFill>
              </a:rPr>
              <a:t>Gdańsk</a:t>
            </a:r>
            <a:r>
              <a:rPr lang="en-US" b="1" dirty="0">
                <a:solidFill>
                  <a:schemeClr val="accent6">
                    <a:lumMod val="50000"/>
                  </a:schemeClr>
                </a:solidFill>
              </a:rPr>
              <a:t>, Szczecin). It is debatable whether it reached the area by sea or by land.</a:t>
            </a:r>
          </a:p>
          <a:p>
            <a:pPr marL="457200" indent="-457200" algn="just">
              <a:spcAft>
                <a:spcPts val="900"/>
              </a:spcAft>
              <a:buFont typeface="+mj-lt"/>
              <a:buAutoNum type="arabicPeriod" startAt="4"/>
            </a:pPr>
            <a:r>
              <a:rPr lang="en-US" b="1" dirty="0">
                <a:solidFill>
                  <a:schemeClr val="accent6">
                    <a:lumMod val="50000"/>
                  </a:schemeClr>
                </a:solidFill>
              </a:rPr>
              <a:t>The greatest number of localities occupied by the box tree moth was found in southern Poland. It is also here that the most damaged boxwood plants as </a:t>
            </a:r>
            <a:r>
              <a:rPr lang="pl-PL" b="1" dirty="0">
                <a:solidFill>
                  <a:schemeClr val="accent6">
                    <a:lumMod val="50000"/>
                  </a:schemeClr>
                </a:solidFill>
              </a:rPr>
              <a:t/>
            </a:r>
            <a:br>
              <a:rPr lang="pl-PL" b="1" dirty="0">
                <a:solidFill>
                  <a:schemeClr val="accent6">
                    <a:lumMod val="50000"/>
                  </a:schemeClr>
                </a:solidFill>
              </a:rPr>
            </a:br>
            <a:r>
              <a:rPr lang="en-US" b="1" dirty="0">
                <a:solidFill>
                  <a:schemeClr val="accent6">
                    <a:lumMod val="50000"/>
                  </a:schemeClr>
                </a:solidFill>
              </a:rPr>
              <a:t>a result of caterpillars feeding were observed.</a:t>
            </a:r>
          </a:p>
          <a:p>
            <a:pPr marL="457200" indent="-457200" algn="just">
              <a:spcAft>
                <a:spcPts val="900"/>
              </a:spcAft>
              <a:buFont typeface="+mj-lt"/>
              <a:buAutoNum type="arabicPeriod" startAt="4"/>
            </a:pPr>
            <a:r>
              <a:rPr lang="en-US" b="1" dirty="0">
                <a:solidFill>
                  <a:schemeClr val="accent6">
                    <a:lumMod val="50000"/>
                  </a:schemeClr>
                </a:solidFill>
              </a:rPr>
              <a:t>On the basis of the obtained data, it should be stated that the population of the box tree moth is at least twice as numerous in the south of Poland as in the areas of central Poland.</a:t>
            </a:r>
          </a:p>
        </p:txBody>
      </p:sp>
      <p:sp>
        <p:nvSpPr>
          <p:cNvPr id="7" name="pole tekstowe 6">
            <a:extLst>
              <a:ext uri="{FF2B5EF4-FFF2-40B4-BE49-F238E27FC236}">
                <a16:creationId xmlns:a16="http://schemas.microsoft.com/office/drawing/2014/main" id="{87C719F1-EA1C-41C4-B8D2-CAAC72548F9F}"/>
              </a:ext>
            </a:extLst>
          </p:cNvPr>
          <p:cNvSpPr txBox="1"/>
          <p:nvPr/>
        </p:nvSpPr>
        <p:spPr>
          <a:xfrm>
            <a:off x="609600" y="1294336"/>
            <a:ext cx="1487908" cy="400110"/>
          </a:xfrm>
          <a:prstGeom prst="rect">
            <a:avLst/>
          </a:prstGeom>
          <a:noFill/>
        </p:spPr>
        <p:txBody>
          <a:bodyPr wrap="none" rtlCol="0">
            <a:spAutoFit/>
          </a:bodyPr>
          <a:lstStyle/>
          <a:p>
            <a:r>
              <a:rPr lang="pl-PL" sz="2000" b="1" dirty="0" err="1">
                <a:solidFill>
                  <a:schemeClr val="accent6">
                    <a:lumMod val="50000"/>
                  </a:schemeClr>
                </a:solidFill>
              </a:rPr>
              <a:t>Discussion</a:t>
            </a:r>
            <a:r>
              <a:rPr lang="pl-PL" sz="2000" b="1" dirty="0">
                <a:solidFill>
                  <a:schemeClr val="accent6">
                    <a:lumMod val="50000"/>
                  </a:schemeClr>
                </a:solidFill>
              </a:rPr>
              <a:t> 2</a:t>
            </a:r>
          </a:p>
        </p:txBody>
      </p:sp>
    </p:spTree>
    <p:extLst>
      <p:ext uri="{BB962C8B-B14F-4D97-AF65-F5344CB8AC3E}">
        <p14:creationId xmlns:p14="http://schemas.microsoft.com/office/powerpoint/2010/main" val="217451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2308324"/>
          </a:xfrm>
          <a:prstGeom prst="rect">
            <a:avLst/>
          </a:prstGeom>
          <a:noFill/>
        </p:spPr>
        <p:txBody>
          <a:bodyPr wrap="square" lIns="91440" tIns="45720" rIns="91440" bIns="45720" rtlCol="0" anchor="t">
            <a:spAutoFit/>
          </a:bodyPr>
          <a:lstStyle/>
          <a:p>
            <a:r>
              <a:rPr lang="fr-FR" sz="2400" b="1" dirty="0">
                <a:solidFill>
                  <a:prstClr val="black"/>
                </a:solidFill>
                <a:latin typeface="Palatino Linotype"/>
              </a:rPr>
              <a:t>Results and Discussion</a:t>
            </a:r>
            <a:endParaRPr lang="pl-PL" sz="2400" b="1" dirty="0">
              <a:solidFill>
                <a:prstClr val="black"/>
              </a:solidFill>
              <a:latin typeface="Palatino Linotype"/>
            </a:endParaRPr>
          </a:p>
          <a:p>
            <a:endParaRPr lang="fr-FR" sz="2400" b="1" dirty="0">
              <a:solidFill>
                <a:prstClr val="black"/>
              </a:solidFill>
              <a:latin typeface="Palatino Linotype"/>
            </a:endParaRPr>
          </a:p>
          <a:p>
            <a:endParaRPr lang="fr-FR" sz="2400" b="1" dirty="0">
              <a:solidFill>
                <a:prstClr val="black"/>
              </a:solidFill>
              <a:latin typeface="Palatino Linotype" panose="02040502050505030304" pitchFamily="18" charset="0"/>
            </a:endParaRPr>
          </a:p>
          <a:p>
            <a:endParaRPr lang="fr-FR" sz="2400" dirty="0">
              <a:solidFill>
                <a:prstClr val="black"/>
              </a:solidFill>
              <a:ea typeface="+mn-lt"/>
              <a:cs typeface="Calibri" panose="020F0502020204030204"/>
            </a:endParaRPr>
          </a:p>
          <a:p>
            <a:endParaRPr lang="en-GB" sz="2400" dirty="0">
              <a:solidFill>
                <a:prstClr val="black"/>
              </a:solidFill>
              <a:cs typeface="Calibri"/>
            </a:endParaRPr>
          </a:p>
          <a:p>
            <a:endParaRPr lang="fr-FR" sz="2400" dirty="0">
              <a:solidFill>
                <a:prstClr val="black"/>
              </a:solidFill>
              <a:latin typeface="Palatino Linotype"/>
              <a:cs typeface="Calibri" panose="020F0502020204030204"/>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17</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pole tekstowe 1">
            <a:extLst>
              <a:ext uri="{FF2B5EF4-FFF2-40B4-BE49-F238E27FC236}">
                <a16:creationId xmlns:a16="http://schemas.microsoft.com/office/drawing/2014/main" id="{414DBDCC-EBFA-45ED-A5FA-466D2366DEF7}"/>
              </a:ext>
            </a:extLst>
          </p:cNvPr>
          <p:cNvSpPr txBox="1"/>
          <p:nvPr/>
        </p:nvSpPr>
        <p:spPr>
          <a:xfrm>
            <a:off x="380999" y="1671822"/>
            <a:ext cx="8273401"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spcAft>
                <a:spcPts val="900"/>
              </a:spcAft>
              <a:buFont typeface="+mj-lt"/>
              <a:buAutoNum type="arabicPeriod" startAt="8"/>
            </a:pPr>
            <a:r>
              <a:rPr lang="en-US" b="1" dirty="0">
                <a:solidFill>
                  <a:schemeClr val="accent6">
                    <a:lumMod val="50000"/>
                  </a:schemeClr>
                </a:solidFill>
              </a:rPr>
              <a:t>Based on the collected biomonitoring records, it can be concluded that in Poland, </a:t>
            </a:r>
            <a:r>
              <a:rPr lang="en-US" b="1" i="1" dirty="0" smtClean="0">
                <a:solidFill>
                  <a:schemeClr val="accent6">
                    <a:lumMod val="50000"/>
                  </a:schemeClr>
                </a:solidFill>
              </a:rPr>
              <a:t>C</a:t>
            </a:r>
            <a:r>
              <a:rPr lang="pl-PL" b="1" i="1" dirty="0" err="1" smtClean="0">
                <a:solidFill>
                  <a:schemeClr val="accent6">
                    <a:lumMod val="50000"/>
                  </a:schemeClr>
                </a:solidFill>
              </a:rPr>
              <a:t>ydalima</a:t>
            </a:r>
            <a:r>
              <a:rPr lang="en-US" b="1" i="1" dirty="0" smtClean="0">
                <a:solidFill>
                  <a:schemeClr val="accent6">
                    <a:lumMod val="50000"/>
                  </a:schemeClr>
                </a:solidFill>
              </a:rPr>
              <a:t> per</a:t>
            </a:r>
            <a:r>
              <a:rPr lang="pl-PL" b="1" i="1" dirty="0" smtClean="0">
                <a:solidFill>
                  <a:schemeClr val="accent6">
                    <a:lumMod val="50000"/>
                  </a:schemeClr>
                </a:solidFill>
              </a:rPr>
              <a:t>s</a:t>
            </a:r>
            <a:r>
              <a:rPr lang="en-US" b="1" i="1" dirty="0" err="1" smtClean="0">
                <a:solidFill>
                  <a:schemeClr val="accent6">
                    <a:lumMod val="50000"/>
                  </a:schemeClr>
                </a:solidFill>
              </a:rPr>
              <a:t>pectalis</a:t>
            </a:r>
            <a:r>
              <a:rPr lang="en-US" b="1" dirty="0">
                <a:solidFill>
                  <a:schemeClr val="accent6">
                    <a:lumMod val="50000"/>
                  </a:schemeClr>
                </a:solidFill>
              </a:rPr>
              <a:t>:</a:t>
            </a:r>
            <a:endParaRPr lang="pl-PL" b="1" dirty="0">
              <a:solidFill>
                <a:schemeClr val="accent6">
                  <a:lumMod val="50000"/>
                </a:schemeClr>
              </a:solidFill>
            </a:endParaRPr>
          </a:p>
          <a:p>
            <a:pPr marL="720000" indent="-285750" algn="just">
              <a:spcAft>
                <a:spcPts val="900"/>
              </a:spcAft>
              <a:buFont typeface="Wingdings" panose="05000000000000000000" pitchFamily="2" charset="2"/>
              <a:buChar char="Ø"/>
            </a:pPr>
            <a:r>
              <a:rPr lang="en-US" b="1" dirty="0">
                <a:solidFill>
                  <a:schemeClr val="accent6">
                    <a:lumMod val="50000"/>
                  </a:schemeClr>
                </a:solidFill>
              </a:rPr>
              <a:t>occurs in box trees all year round;</a:t>
            </a:r>
          </a:p>
          <a:p>
            <a:pPr marL="720000" indent="-285750" algn="just">
              <a:spcAft>
                <a:spcPts val="900"/>
              </a:spcAft>
              <a:buFont typeface="Wingdings" panose="05000000000000000000" pitchFamily="2" charset="2"/>
              <a:buChar char="Ø"/>
            </a:pPr>
            <a:r>
              <a:rPr lang="en-US" b="1" dirty="0" smtClean="0">
                <a:solidFill>
                  <a:schemeClr val="accent6">
                    <a:lumMod val="50000"/>
                  </a:schemeClr>
                </a:solidFill>
              </a:rPr>
              <a:t>develops </a:t>
            </a:r>
            <a:r>
              <a:rPr lang="en-US" b="1" dirty="0">
                <a:solidFill>
                  <a:schemeClr val="accent6">
                    <a:lumMod val="50000"/>
                  </a:schemeClr>
                </a:solidFill>
              </a:rPr>
              <a:t>two generations and in warm and dry years, it develops three;</a:t>
            </a:r>
          </a:p>
          <a:p>
            <a:pPr marL="720000" indent="-285750" algn="just">
              <a:spcAft>
                <a:spcPts val="900"/>
              </a:spcAft>
              <a:buFont typeface="Wingdings" panose="05000000000000000000" pitchFamily="2" charset="2"/>
              <a:buChar char="Ø"/>
            </a:pPr>
            <a:r>
              <a:rPr lang="en-US" b="1" dirty="0">
                <a:solidFill>
                  <a:schemeClr val="accent6">
                    <a:lumMod val="50000"/>
                  </a:schemeClr>
                </a:solidFill>
              </a:rPr>
              <a:t>occurs in the dominant light form;</a:t>
            </a:r>
            <a:endParaRPr lang="pl-PL" b="1" dirty="0">
              <a:solidFill>
                <a:schemeClr val="accent6">
                  <a:lumMod val="50000"/>
                </a:schemeClr>
              </a:solidFill>
            </a:endParaRPr>
          </a:p>
          <a:p>
            <a:pPr marL="720000" indent="-285750" algn="just">
              <a:spcAft>
                <a:spcPts val="900"/>
              </a:spcAft>
              <a:buFont typeface="Wingdings" panose="05000000000000000000" pitchFamily="2" charset="2"/>
              <a:buChar char="Ø"/>
            </a:pPr>
            <a:r>
              <a:rPr lang="en-US" b="1" dirty="0">
                <a:solidFill>
                  <a:schemeClr val="accent6">
                    <a:lumMod val="50000"/>
                  </a:schemeClr>
                </a:solidFill>
              </a:rPr>
              <a:t>has no effective natural enemies;</a:t>
            </a:r>
          </a:p>
          <a:p>
            <a:pPr marL="720000" indent="-285750" algn="just">
              <a:spcAft>
                <a:spcPts val="900"/>
              </a:spcAft>
              <a:buFont typeface="Wingdings" panose="05000000000000000000" pitchFamily="2" charset="2"/>
              <a:buChar char="Ø"/>
            </a:pPr>
            <a:r>
              <a:rPr lang="en-US" b="1" dirty="0" smtClean="0">
                <a:solidFill>
                  <a:schemeClr val="accent6">
                    <a:lumMod val="50000"/>
                  </a:schemeClr>
                </a:solidFill>
              </a:rPr>
              <a:t>feeds </a:t>
            </a:r>
            <a:r>
              <a:rPr lang="en-US" b="1" dirty="0">
                <a:solidFill>
                  <a:schemeClr val="accent6">
                    <a:lumMod val="50000"/>
                  </a:schemeClr>
                </a:solidFill>
              </a:rPr>
              <a:t>mainly on box trees, but few </a:t>
            </a:r>
            <a:r>
              <a:rPr lang="pl-PL" b="1" dirty="0" err="1" smtClean="0">
                <a:solidFill>
                  <a:schemeClr val="accent6">
                    <a:lumMod val="50000"/>
                  </a:schemeClr>
                </a:solidFill>
              </a:rPr>
              <a:t>substitute</a:t>
            </a:r>
            <a:r>
              <a:rPr lang="pl-PL" b="1" dirty="0" smtClean="0">
                <a:solidFill>
                  <a:schemeClr val="accent6">
                    <a:lumMod val="50000"/>
                  </a:schemeClr>
                </a:solidFill>
              </a:rPr>
              <a:t> </a:t>
            </a:r>
            <a:r>
              <a:rPr lang="pl-PL" b="1" dirty="0" err="1" smtClean="0">
                <a:solidFill>
                  <a:schemeClr val="accent6">
                    <a:lumMod val="50000"/>
                  </a:schemeClr>
                </a:solidFill>
              </a:rPr>
              <a:t>plants</a:t>
            </a:r>
            <a:r>
              <a:rPr lang="pl-PL" b="1" dirty="0" smtClean="0">
                <a:solidFill>
                  <a:schemeClr val="accent6">
                    <a:lumMod val="50000"/>
                  </a:schemeClr>
                </a:solidFill>
              </a:rPr>
              <a:t> </a:t>
            </a:r>
            <a:r>
              <a:rPr lang="en-US" b="1" dirty="0" smtClean="0">
                <a:solidFill>
                  <a:schemeClr val="accent6">
                    <a:lumMod val="50000"/>
                  </a:schemeClr>
                </a:solidFill>
              </a:rPr>
              <a:t>have </a:t>
            </a:r>
            <a:r>
              <a:rPr lang="en-US" b="1" dirty="0">
                <a:solidFill>
                  <a:schemeClr val="accent6">
                    <a:lumMod val="50000"/>
                  </a:schemeClr>
                </a:solidFill>
              </a:rPr>
              <a:t>been </a:t>
            </a:r>
            <a:r>
              <a:rPr lang="en-US" b="1" dirty="0" smtClean="0">
                <a:solidFill>
                  <a:schemeClr val="accent6">
                    <a:lumMod val="50000"/>
                  </a:schemeClr>
                </a:solidFill>
              </a:rPr>
              <a:t>detected: </a:t>
            </a:r>
            <a:r>
              <a:rPr lang="en-US" b="1" dirty="0">
                <a:solidFill>
                  <a:schemeClr val="accent6">
                    <a:lumMod val="50000"/>
                  </a:schemeClr>
                </a:solidFill>
              </a:rPr>
              <a:t>spindles: (</a:t>
            </a:r>
            <a:r>
              <a:rPr lang="en-US" b="1" i="1" dirty="0">
                <a:solidFill>
                  <a:schemeClr val="accent6">
                    <a:lumMod val="50000"/>
                  </a:schemeClr>
                </a:solidFill>
              </a:rPr>
              <a:t>Euonymus </a:t>
            </a:r>
            <a:r>
              <a:rPr lang="en-US" b="1" i="1" dirty="0" err="1">
                <a:solidFill>
                  <a:schemeClr val="accent6">
                    <a:lumMod val="50000"/>
                  </a:schemeClr>
                </a:solidFill>
              </a:rPr>
              <a:t>alata</a:t>
            </a:r>
            <a:r>
              <a:rPr lang="en-US" b="1" dirty="0">
                <a:solidFill>
                  <a:schemeClr val="accent6">
                    <a:lumMod val="50000"/>
                  </a:schemeClr>
                </a:solidFill>
              </a:rPr>
              <a:t>, </a:t>
            </a:r>
            <a:r>
              <a:rPr lang="en-US" b="1" i="1" dirty="0">
                <a:solidFill>
                  <a:schemeClr val="accent6">
                    <a:lumMod val="50000"/>
                  </a:schemeClr>
                </a:solidFill>
              </a:rPr>
              <a:t>E. </a:t>
            </a:r>
            <a:r>
              <a:rPr lang="en-US" b="1" i="1" dirty="0" err="1">
                <a:solidFill>
                  <a:schemeClr val="accent6">
                    <a:lumMod val="50000"/>
                  </a:schemeClr>
                </a:solidFill>
              </a:rPr>
              <a:t>japonicus</a:t>
            </a:r>
            <a:r>
              <a:rPr lang="en-US" b="1" dirty="0">
                <a:solidFill>
                  <a:schemeClr val="accent6">
                    <a:lumMod val="50000"/>
                  </a:schemeClr>
                </a:solidFill>
              </a:rPr>
              <a:t>), holly (</a:t>
            </a:r>
            <a:r>
              <a:rPr lang="en-US" b="1" i="1" dirty="0">
                <a:solidFill>
                  <a:schemeClr val="accent6">
                    <a:lumMod val="50000"/>
                  </a:schemeClr>
                </a:solidFill>
              </a:rPr>
              <a:t>Ilex </a:t>
            </a:r>
            <a:r>
              <a:rPr lang="en-US" b="1" i="1" dirty="0" err="1">
                <a:solidFill>
                  <a:schemeClr val="accent6">
                    <a:lumMod val="50000"/>
                  </a:schemeClr>
                </a:solidFill>
              </a:rPr>
              <a:t>purpurea</a:t>
            </a:r>
            <a:r>
              <a:rPr lang="en-US" b="1" dirty="0">
                <a:solidFill>
                  <a:schemeClr val="accent6">
                    <a:lumMod val="50000"/>
                  </a:schemeClr>
                </a:solidFill>
              </a:rPr>
              <a:t>), cotoneaster (</a:t>
            </a:r>
            <a:r>
              <a:rPr lang="en-US" b="1" i="1" dirty="0">
                <a:solidFill>
                  <a:schemeClr val="accent6">
                    <a:lumMod val="50000"/>
                  </a:schemeClr>
                </a:solidFill>
              </a:rPr>
              <a:t>Cotoneaster</a:t>
            </a:r>
            <a:r>
              <a:rPr lang="en-US" b="1" dirty="0">
                <a:solidFill>
                  <a:schemeClr val="accent6">
                    <a:lumMod val="50000"/>
                  </a:schemeClr>
                </a:solidFill>
              </a:rPr>
              <a:t> </a:t>
            </a:r>
            <a:r>
              <a:rPr lang="en-US" b="1" dirty="0" smtClean="0">
                <a:solidFill>
                  <a:schemeClr val="accent6">
                    <a:lumMod val="50000"/>
                  </a:schemeClr>
                </a:solidFill>
              </a:rPr>
              <a:t>sp.), </a:t>
            </a:r>
            <a:r>
              <a:rPr lang="en-US" b="1" dirty="0">
                <a:solidFill>
                  <a:schemeClr val="accent6">
                    <a:lumMod val="50000"/>
                  </a:schemeClr>
                </a:solidFill>
              </a:rPr>
              <a:t>cherry laurel (</a:t>
            </a:r>
            <a:r>
              <a:rPr lang="en-US" b="1" i="1" dirty="0" err="1">
                <a:solidFill>
                  <a:schemeClr val="accent6">
                    <a:lumMod val="50000"/>
                  </a:schemeClr>
                </a:solidFill>
              </a:rPr>
              <a:t>Prunus</a:t>
            </a:r>
            <a:r>
              <a:rPr lang="en-US" b="1" i="1" dirty="0">
                <a:solidFill>
                  <a:schemeClr val="accent6">
                    <a:lumMod val="50000"/>
                  </a:schemeClr>
                </a:solidFill>
              </a:rPr>
              <a:t> </a:t>
            </a:r>
            <a:r>
              <a:rPr lang="en-US" b="1" i="1" dirty="0" err="1">
                <a:solidFill>
                  <a:schemeClr val="accent6">
                    <a:lumMod val="50000"/>
                  </a:schemeClr>
                </a:solidFill>
              </a:rPr>
              <a:t>laurocerasus</a:t>
            </a:r>
            <a:r>
              <a:rPr lang="en-US" b="1" dirty="0">
                <a:solidFill>
                  <a:schemeClr val="accent6">
                    <a:lumMod val="50000"/>
                  </a:schemeClr>
                </a:solidFill>
              </a:rPr>
              <a:t>). In 2020, single caterpillars were recorded on birches (</a:t>
            </a:r>
            <a:r>
              <a:rPr lang="en-US" b="1" i="1" dirty="0" err="1">
                <a:solidFill>
                  <a:schemeClr val="accent6">
                    <a:lumMod val="50000"/>
                  </a:schemeClr>
                </a:solidFill>
              </a:rPr>
              <a:t>Betula</a:t>
            </a:r>
            <a:r>
              <a:rPr lang="en-US" b="1" dirty="0">
                <a:solidFill>
                  <a:schemeClr val="accent6">
                    <a:lumMod val="50000"/>
                  </a:schemeClr>
                </a:solidFill>
              </a:rPr>
              <a:t> </a:t>
            </a:r>
            <a:r>
              <a:rPr lang="pl-PL" b="1" dirty="0" err="1">
                <a:solidFill>
                  <a:schemeClr val="accent6">
                    <a:lumMod val="50000"/>
                  </a:schemeClr>
                </a:solidFill>
              </a:rPr>
              <a:t>sp</a:t>
            </a:r>
            <a:r>
              <a:rPr lang="en-US" b="1" dirty="0">
                <a:solidFill>
                  <a:schemeClr val="accent6">
                    <a:lumMod val="50000"/>
                  </a:schemeClr>
                </a:solidFill>
              </a:rPr>
              <a:t>.) and willows (</a:t>
            </a:r>
            <a:r>
              <a:rPr lang="en-US" b="1" i="1" dirty="0">
                <a:solidFill>
                  <a:schemeClr val="accent6">
                    <a:lumMod val="50000"/>
                  </a:schemeClr>
                </a:solidFill>
              </a:rPr>
              <a:t>Salix</a:t>
            </a:r>
            <a:r>
              <a:rPr lang="en-US" b="1" dirty="0">
                <a:solidFill>
                  <a:schemeClr val="accent6">
                    <a:lumMod val="50000"/>
                  </a:schemeClr>
                </a:solidFill>
              </a:rPr>
              <a:t> </a:t>
            </a:r>
            <a:r>
              <a:rPr lang="pl-PL" b="1" dirty="0" err="1">
                <a:solidFill>
                  <a:schemeClr val="accent6">
                    <a:lumMod val="50000"/>
                  </a:schemeClr>
                </a:solidFill>
              </a:rPr>
              <a:t>sp</a:t>
            </a:r>
            <a:r>
              <a:rPr lang="en-US" b="1" dirty="0">
                <a:solidFill>
                  <a:schemeClr val="accent6">
                    <a:lumMod val="50000"/>
                  </a:schemeClr>
                </a:solidFill>
              </a:rPr>
              <a:t>.).</a:t>
            </a:r>
          </a:p>
        </p:txBody>
      </p:sp>
      <p:sp>
        <p:nvSpPr>
          <p:cNvPr id="7" name="pole tekstowe 6">
            <a:extLst>
              <a:ext uri="{FF2B5EF4-FFF2-40B4-BE49-F238E27FC236}">
                <a16:creationId xmlns:a16="http://schemas.microsoft.com/office/drawing/2014/main" id="{87C719F1-EA1C-41C4-B8D2-CAAC72548F9F}"/>
              </a:ext>
            </a:extLst>
          </p:cNvPr>
          <p:cNvSpPr txBox="1"/>
          <p:nvPr/>
        </p:nvSpPr>
        <p:spPr>
          <a:xfrm>
            <a:off x="609600" y="1190969"/>
            <a:ext cx="1487908" cy="400110"/>
          </a:xfrm>
          <a:prstGeom prst="rect">
            <a:avLst/>
          </a:prstGeom>
          <a:noFill/>
        </p:spPr>
        <p:txBody>
          <a:bodyPr wrap="none" rtlCol="0">
            <a:spAutoFit/>
          </a:bodyPr>
          <a:lstStyle/>
          <a:p>
            <a:r>
              <a:rPr lang="pl-PL" sz="2000" b="1" dirty="0" err="1">
                <a:solidFill>
                  <a:srgbClr val="70AD47">
                    <a:lumMod val="50000"/>
                  </a:srgbClr>
                </a:solidFill>
              </a:rPr>
              <a:t>Discussion</a:t>
            </a:r>
            <a:r>
              <a:rPr lang="pl-PL" sz="2000" b="1" dirty="0">
                <a:solidFill>
                  <a:srgbClr val="70AD47">
                    <a:lumMod val="50000"/>
                  </a:srgbClr>
                </a:solidFill>
              </a:rPr>
              <a:t> 3</a:t>
            </a:r>
          </a:p>
        </p:txBody>
      </p:sp>
    </p:spTree>
    <p:extLst>
      <p:ext uri="{BB962C8B-B14F-4D97-AF65-F5344CB8AC3E}">
        <p14:creationId xmlns:p14="http://schemas.microsoft.com/office/powerpoint/2010/main" val="157425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fr-FR" sz="2400" b="1">
                <a:latin typeface="Palatino Linotype"/>
              </a:rPr>
              <a:t>Conclusions</a:t>
            </a:r>
            <a:endParaRPr lang="pl-PL"/>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18</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pole tekstowe 1">
            <a:extLst>
              <a:ext uri="{FF2B5EF4-FFF2-40B4-BE49-F238E27FC236}">
                <a16:creationId xmlns:a16="http://schemas.microsoft.com/office/drawing/2014/main" id="{19958C3A-7AE5-4653-A7E2-38D31366CD55}"/>
              </a:ext>
            </a:extLst>
          </p:cNvPr>
          <p:cNvSpPr txBox="1"/>
          <p:nvPr/>
        </p:nvSpPr>
        <p:spPr>
          <a:xfrm>
            <a:off x="609600" y="1684806"/>
            <a:ext cx="7935131"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spcAft>
                <a:spcPts val="900"/>
              </a:spcAft>
              <a:buFont typeface="Wingdings"/>
              <a:buChar char="Ø"/>
            </a:pPr>
            <a:r>
              <a:rPr lang="en-US" b="1" dirty="0">
                <a:solidFill>
                  <a:schemeClr val="accent6">
                    <a:lumMod val="50000"/>
                  </a:schemeClr>
                </a:solidFill>
              </a:rPr>
              <a:t>The collected data indicate that the box tree moth (</a:t>
            </a:r>
            <a:r>
              <a:rPr lang="en-US" b="1" i="1" dirty="0" err="1">
                <a:solidFill>
                  <a:schemeClr val="accent6">
                    <a:lumMod val="50000"/>
                  </a:schemeClr>
                </a:solidFill>
              </a:rPr>
              <a:t>Cydalima</a:t>
            </a:r>
            <a:r>
              <a:rPr lang="en-US" b="1" i="1" dirty="0">
                <a:solidFill>
                  <a:schemeClr val="accent6">
                    <a:lumMod val="50000"/>
                  </a:schemeClr>
                </a:solidFill>
              </a:rPr>
              <a:t> </a:t>
            </a:r>
            <a:r>
              <a:rPr lang="en-US" b="1" i="1" dirty="0" err="1">
                <a:solidFill>
                  <a:schemeClr val="accent6">
                    <a:lumMod val="50000"/>
                  </a:schemeClr>
                </a:solidFill>
              </a:rPr>
              <a:t>perspectalis</a:t>
            </a:r>
            <a:r>
              <a:rPr lang="en-US" b="1" dirty="0">
                <a:solidFill>
                  <a:schemeClr val="accent6">
                    <a:lumMod val="50000"/>
                  </a:schemeClr>
                </a:solidFill>
              </a:rPr>
              <a:t>) from its first discovery in 2012 in Poland in 2020 took over its entire area. </a:t>
            </a:r>
          </a:p>
          <a:p>
            <a:pPr marL="342900" indent="-342900" algn="just">
              <a:spcAft>
                <a:spcPts val="900"/>
              </a:spcAft>
              <a:buFont typeface="Wingdings"/>
              <a:buChar char="Ø"/>
            </a:pPr>
            <a:r>
              <a:rPr lang="en-US" b="1" dirty="0">
                <a:solidFill>
                  <a:schemeClr val="accent6">
                    <a:lumMod val="50000"/>
                  </a:schemeClr>
                </a:solidFill>
              </a:rPr>
              <a:t>The greatest threat to boxwood is in southern and central Poland. </a:t>
            </a:r>
          </a:p>
          <a:p>
            <a:pPr marL="342900" indent="-342900" algn="just">
              <a:spcAft>
                <a:spcPts val="900"/>
              </a:spcAft>
              <a:buFont typeface="Wingdings"/>
              <a:buChar char="Ø"/>
            </a:pPr>
            <a:r>
              <a:rPr lang="en-US" b="1" dirty="0">
                <a:solidFill>
                  <a:schemeClr val="accent6">
                    <a:lumMod val="50000"/>
                  </a:schemeClr>
                </a:solidFill>
              </a:rPr>
              <a:t>The lack of a countrywide monitoring system for </a:t>
            </a:r>
            <a:r>
              <a:rPr lang="en-US" b="1" i="1" dirty="0">
                <a:solidFill>
                  <a:schemeClr val="accent6">
                    <a:lumMod val="50000"/>
                  </a:schemeClr>
                </a:solidFill>
              </a:rPr>
              <a:t>C.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a:solidFill>
                  <a:schemeClr val="accent6">
                    <a:lumMod val="50000"/>
                  </a:schemeClr>
                </a:solidFill>
              </a:rPr>
              <a:t>makes it challenging to control its spread.</a:t>
            </a:r>
          </a:p>
          <a:p>
            <a:pPr marL="342900" indent="-342900" algn="just">
              <a:spcAft>
                <a:spcPts val="900"/>
              </a:spcAft>
              <a:buFont typeface="Wingdings"/>
              <a:buChar char="Ø"/>
            </a:pPr>
            <a:r>
              <a:rPr lang="en-US" b="1" dirty="0">
                <a:solidFill>
                  <a:schemeClr val="accent6">
                    <a:lumMod val="50000"/>
                  </a:schemeClr>
                </a:solidFill>
              </a:rPr>
              <a:t>The lack of a nationwide counselling system makes it challenging to control </a:t>
            </a:r>
            <a:r>
              <a:rPr lang="pl-PL" b="1" dirty="0">
                <a:solidFill>
                  <a:schemeClr val="accent6">
                    <a:lumMod val="50000"/>
                  </a:schemeClr>
                </a:solidFill>
              </a:rPr>
              <a:t/>
            </a:r>
            <a:br>
              <a:rPr lang="pl-PL" b="1" dirty="0">
                <a:solidFill>
                  <a:schemeClr val="accent6">
                    <a:lumMod val="50000"/>
                  </a:schemeClr>
                </a:solidFill>
              </a:rPr>
            </a:br>
            <a:r>
              <a:rPr lang="en-US" b="1" i="1" dirty="0">
                <a:solidFill>
                  <a:schemeClr val="accent6">
                    <a:lumMod val="50000"/>
                  </a:schemeClr>
                </a:solidFill>
              </a:rPr>
              <a:t>C. </a:t>
            </a:r>
            <a:r>
              <a:rPr lang="en-US" b="1" i="1" dirty="0" err="1">
                <a:solidFill>
                  <a:schemeClr val="accent6">
                    <a:lumMod val="50000"/>
                  </a:schemeClr>
                </a:solidFill>
              </a:rPr>
              <a:t>perspectalis</a:t>
            </a:r>
            <a:r>
              <a:rPr lang="en-US" b="1" dirty="0">
                <a:solidFill>
                  <a:schemeClr val="accent6">
                    <a:lumMod val="50000"/>
                  </a:schemeClr>
                </a:solidFill>
              </a:rPr>
              <a:t>, especially in areas where it appears for the first time.</a:t>
            </a:r>
          </a:p>
          <a:p>
            <a:pPr marL="342900" indent="-342900" algn="just">
              <a:spcAft>
                <a:spcPts val="900"/>
              </a:spcAft>
              <a:buFont typeface="Wingdings"/>
              <a:buChar char="Ø"/>
            </a:pPr>
            <a:r>
              <a:rPr lang="en-US" b="1" dirty="0">
                <a:solidFill>
                  <a:schemeClr val="accent6">
                    <a:lumMod val="50000"/>
                  </a:schemeClr>
                </a:solidFill>
              </a:rPr>
              <a:t>The developed coverage maps, together with the data on recording the presence of </a:t>
            </a:r>
            <a:r>
              <a:rPr lang="en-US" b="1" i="1" dirty="0">
                <a:solidFill>
                  <a:schemeClr val="accent6">
                    <a:lumMod val="50000"/>
                  </a:schemeClr>
                </a:solidFill>
              </a:rPr>
              <a:t>C.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a:solidFill>
                  <a:schemeClr val="accent6">
                    <a:lumMod val="50000"/>
                  </a:schemeClr>
                </a:solidFill>
              </a:rPr>
              <a:t>allow gardeners and plant breeders to analyze the situation on an ongoing basis and undertake adequate methods of control and eradication.</a:t>
            </a:r>
          </a:p>
        </p:txBody>
      </p:sp>
    </p:spTree>
    <p:extLst>
      <p:ext uri="{BB962C8B-B14F-4D97-AF65-F5344CB8AC3E}">
        <p14:creationId xmlns:p14="http://schemas.microsoft.com/office/powerpoint/2010/main" val="4071219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lIns="91440" tIns="45720" rIns="91440" bIns="45720" rtlCol="0" anchor="t">
            <a:spAutoFit/>
          </a:bodyPr>
          <a:lstStyle/>
          <a:p>
            <a:r>
              <a:rPr lang="fr-FR" sz="2400" b="1" err="1">
                <a:latin typeface="Palatino Linotype"/>
              </a:rPr>
              <a:t>Supplementary</a:t>
            </a:r>
            <a:r>
              <a:rPr lang="fr-FR" sz="2400" b="1">
                <a:latin typeface="Palatino Linotype"/>
              </a:rPr>
              <a:t> Materials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1" name="Grafika 11" descr="Smartfon z wypełnieniem pełnym">
            <a:extLst>
              <a:ext uri="{FF2B5EF4-FFF2-40B4-BE49-F238E27FC236}">
                <a16:creationId xmlns:a16="http://schemas.microsoft.com/office/drawing/2014/main" id="{2A410CDB-544A-4D13-AD1A-6851892024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4339" y="5779924"/>
            <a:ext cx="914400" cy="914400"/>
          </a:xfrm>
          <a:prstGeom prst="rect">
            <a:avLst/>
          </a:prstGeom>
        </p:spPr>
      </p:pic>
      <p:sp>
        <p:nvSpPr>
          <p:cNvPr id="24" name="Strzałka: w lewo 23">
            <a:extLst>
              <a:ext uri="{FF2B5EF4-FFF2-40B4-BE49-F238E27FC236}">
                <a16:creationId xmlns:a16="http://schemas.microsoft.com/office/drawing/2014/main" id="{33C1AD07-4BDC-4802-9327-EC7743B0725F}"/>
              </a:ext>
            </a:extLst>
          </p:cNvPr>
          <p:cNvSpPr/>
          <p:nvPr/>
        </p:nvSpPr>
        <p:spPr>
          <a:xfrm>
            <a:off x="789484" y="5931861"/>
            <a:ext cx="1825924" cy="61822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l-PL" dirty="0">
                <a:cs typeface="Calibri"/>
              </a:rPr>
              <a:t>SCAN ME</a:t>
            </a:r>
            <a:endParaRPr lang="pl-PL" dirty="0"/>
          </a:p>
        </p:txBody>
      </p:sp>
      <p:grpSp>
        <p:nvGrpSpPr>
          <p:cNvPr id="16" name="Grupa 15">
            <a:extLst>
              <a:ext uri="{FF2B5EF4-FFF2-40B4-BE49-F238E27FC236}">
                <a16:creationId xmlns:a16="http://schemas.microsoft.com/office/drawing/2014/main" id="{BCBB8FB9-B9DB-4959-9E61-43CBEDDF9510}"/>
              </a:ext>
            </a:extLst>
          </p:cNvPr>
          <p:cNvGrpSpPr/>
          <p:nvPr/>
        </p:nvGrpSpPr>
        <p:grpSpPr>
          <a:xfrm>
            <a:off x="213923" y="1209409"/>
            <a:ext cx="8486909" cy="4076534"/>
            <a:chOff x="0" y="1199837"/>
            <a:chExt cx="8486909" cy="4076534"/>
          </a:xfrm>
        </p:grpSpPr>
        <p:grpSp>
          <p:nvGrpSpPr>
            <p:cNvPr id="14" name="Grupa 13">
              <a:extLst>
                <a:ext uri="{FF2B5EF4-FFF2-40B4-BE49-F238E27FC236}">
                  <a16:creationId xmlns:a16="http://schemas.microsoft.com/office/drawing/2014/main" id="{950B7FA8-AF04-4211-B704-2031C60E5167}"/>
                </a:ext>
              </a:extLst>
            </p:cNvPr>
            <p:cNvGrpSpPr/>
            <p:nvPr/>
          </p:nvGrpSpPr>
          <p:grpSpPr>
            <a:xfrm>
              <a:off x="0" y="1199837"/>
              <a:ext cx="8486909" cy="4076534"/>
              <a:chOff x="-103814" y="1418011"/>
              <a:chExt cx="8486909" cy="4076534"/>
            </a:xfrm>
          </p:grpSpPr>
          <p:grpSp>
            <p:nvGrpSpPr>
              <p:cNvPr id="25" name="Grupa 24">
                <a:extLst>
                  <a:ext uri="{FF2B5EF4-FFF2-40B4-BE49-F238E27FC236}">
                    <a16:creationId xmlns:a16="http://schemas.microsoft.com/office/drawing/2014/main" id="{E818F01D-A8BD-4A1D-A256-02231509A6B4}"/>
                  </a:ext>
                </a:extLst>
              </p:cNvPr>
              <p:cNvGrpSpPr/>
              <p:nvPr/>
            </p:nvGrpSpPr>
            <p:grpSpPr>
              <a:xfrm>
                <a:off x="-103814" y="1418011"/>
                <a:ext cx="8486909" cy="4076534"/>
                <a:chOff x="1134142" y="1783703"/>
                <a:chExt cx="8486909" cy="4076534"/>
              </a:xfrm>
            </p:grpSpPr>
            <p:sp>
              <p:nvSpPr>
                <p:cNvPr id="3" name="pole tekstowe 2">
                  <a:extLst>
                    <a:ext uri="{FF2B5EF4-FFF2-40B4-BE49-F238E27FC236}">
                      <a16:creationId xmlns:a16="http://schemas.microsoft.com/office/drawing/2014/main" id="{219AD6F0-11D9-4A39-BE56-B6DDE8F79476}"/>
                    </a:ext>
                  </a:extLst>
                </p:cNvPr>
                <p:cNvSpPr txBox="1"/>
                <p:nvPr/>
              </p:nvSpPr>
              <p:spPr>
                <a:xfrm>
                  <a:off x="5702100" y="1783703"/>
                  <a:ext cx="1981119"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lumMod val="50000"/>
                        </a:schemeClr>
                      </a:solidFill>
                      <a:cs typeface="Segoe UI"/>
                    </a:rPr>
                    <a:t>https://gd.eppo.int/reporting/article-1295</a:t>
                  </a:r>
                  <a:endParaRPr lang="pl-PL" sz="1400" b="1" dirty="0">
                    <a:solidFill>
                      <a:schemeClr val="accent6">
                        <a:lumMod val="50000"/>
                      </a:schemeClr>
                    </a:solidFill>
                    <a:cs typeface="Calibri" panose="020F0502020204030204"/>
                  </a:endParaRPr>
                </a:p>
              </p:txBody>
            </p:sp>
            <p:pic>
              <p:nvPicPr>
                <p:cNvPr id="7" name="Obraz 7">
                  <a:extLst>
                    <a:ext uri="{FF2B5EF4-FFF2-40B4-BE49-F238E27FC236}">
                      <a16:creationId xmlns:a16="http://schemas.microsoft.com/office/drawing/2014/main" id="{3FFBAD13-0524-4ECB-84F8-0091E7317BC9}"/>
                    </a:ext>
                  </a:extLst>
                </p:cNvPr>
                <p:cNvPicPr>
                  <a:picLocks noChangeAspect="1"/>
                </p:cNvPicPr>
                <p:nvPr/>
              </p:nvPicPr>
              <p:blipFill>
                <a:blip r:embed="rId5"/>
                <a:stretch>
                  <a:fillRect/>
                </a:stretch>
              </p:blipFill>
              <p:spPr>
                <a:xfrm>
                  <a:off x="1734541" y="4257161"/>
                  <a:ext cx="1603076" cy="1603076"/>
                </a:xfrm>
                <a:prstGeom prst="rect">
                  <a:avLst/>
                </a:prstGeom>
              </p:spPr>
            </p:pic>
            <p:sp>
              <p:nvSpPr>
                <p:cNvPr id="8" name="pole tekstowe 7">
                  <a:extLst>
                    <a:ext uri="{FF2B5EF4-FFF2-40B4-BE49-F238E27FC236}">
                      <a16:creationId xmlns:a16="http://schemas.microsoft.com/office/drawing/2014/main" id="{C631794D-299D-4E51-AC18-423EC95D59D8}"/>
                    </a:ext>
                  </a:extLst>
                </p:cNvPr>
                <p:cNvSpPr txBox="1"/>
                <p:nvPr/>
              </p:nvSpPr>
              <p:spPr>
                <a:xfrm>
                  <a:off x="1134142" y="186350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lumMod val="50000"/>
                        </a:schemeClr>
                      </a:solidFill>
                      <a:cs typeface="Segoe UI"/>
                    </a:rPr>
                    <a:t>https://www.dionp.pl</a:t>
                  </a:r>
                  <a:r>
                    <a:rPr lang="fr-FR" sz="1400" b="1" dirty="0">
                      <a:solidFill>
                        <a:schemeClr val="accent6">
                          <a:lumMod val="50000"/>
                        </a:schemeClr>
                      </a:solidFill>
                    </a:rPr>
                    <a:t> </a:t>
                  </a:r>
                  <a:endParaRPr lang="pl-PL" sz="1400" b="1" dirty="0">
                    <a:solidFill>
                      <a:schemeClr val="accent6">
                        <a:lumMod val="50000"/>
                      </a:schemeClr>
                    </a:solidFill>
                    <a:cs typeface="Calibri" panose="020F0502020204030204"/>
                  </a:endParaRPr>
                </a:p>
              </p:txBody>
            </p:sp>
            <p:sp>
              <p:nvSpPr>
                <p:cNvPr id="12" name="pole tekstowe 11">
                  <a:extLst>
                    <a:ext uri="{FF2B5EF4-FFF2-40B4-BE49-F238E27FC236}">
                      <a16:creationId xmlns:a16="http://schemas.microsoft.com/office/drawing/2014/main" id="{92BADCA2-9565-477F-93FD-EBEE5B88974B}"/>
                    </a:ext>
                  </a:extLst>
                </p:cNvPr>
                <p:cNvSpPr txBox="1"/>
                <p:nvPr/>
              </p:nvSpPr>
              <p:spPr>
                <a:xfrm>
                  <a:off x="7559487" y="1866465"/>
                  <a:ext cx="20615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6">
                          <a:lumMod val="50000"/>
                        </a:schemeClr>
                      </a:solidFill>
                    </a:rPr>
                    <a:t>https://ebts.org/</a:t>
                  </a:r>
                  <a:endParaRPr lang="pl-PL" sz="1400" b="1" dirty="0">
                    <a:solidFill>
                      <a:schemeClr val="accent6">
                        <a:lumMod val="50000"/>
                      </a:schemeClr>
                    </a:solidFill>
                    <a:cs typeface="Calibri" panose="020F0502020204030204"/>
                  </a:endParaRPr>
                </a:p>
              </p:txBody>
            </p:sp>
            <p:pic>
              <p:nvPicPr>
                <p:cNvPr id="13" name="Obraz 14">
                  <a:extLst>
                    <a:ext uri="{FF2B5EF4-FFF2-40B4-BE49-F238E27FC236}">
                      <a16:creationId xmlns:a16="http://schemas.microsoft.com/office/drawing/2014/main" id="{39B7AF72-06E9-43DF-82F2-EFCDD1792F9F}"/>
                    </a:ext>
                  </a:extLst>
                </p:cNvPr>
                <p:cNvPicPr>
                  <a:picLocks noChangeAspect="1"/>
                </p:cNvPicPr>
                <p:nvPr/>
              </p:nvPicPr>
              <p:blipFill rotWithShape="1">
                <a:blip r:embed="rId6"/>
                <a:srcRect b="1239"/>
                <a:stretch/>
              </p:blipFill>
              <p:spPr>
                <a:xfrm>
                  <a:off x="7788731" y="4242785"/>
                  <a:ext cx="1603076" cy="1597408"/>
                </a:xfrm>
                <a:prstGeom prst="rect">
                  <a:avLst/>
                </a:prstGeom>
              </p:spPr>
            </p:pic>
            <p:pic>
              <p:nvPicPr>
                <p:cNvPr id="15" name="Obraz 15" descr="Obraz zawierający tekst, clipart&#10;&#10;Opis wygenerowany automatycznie">
                  <a:extLst>
                    <a:ext uri="{FF2B5EF4-FFF2-40B4-BE49-F238E27FC236}">
                      <a16:creationId xmlns:a16="http://schemas.microsoft.com/office/drawing/2014/main" id="{80C75B17-DC23-4C89-8F85-DAA9724B4FC2}"/>
                    </a:ext>
                  </a:extLst>
                </p:cNvPr>
                <p:cNvPicPr>
                  <a:picLocks noChangeAspect="1"/>
                </p:cNvPicPr>
                <p:nvPr/>
              </p:nvPicPr>
              <p:blipFill>
                <a:blip r:embed="rId7"/>
                <a:stretch>
                  <a:fillRect/>
                </a:stretch>
              </p:blipFill>
              <p:spPr>
                <a:xfrm>
                  <a:off x="5869557" y="2363998"/>
                  <a:ext cx="1646207" cy="1727439"/>
                </a:xfrm>
                <a:prstGeom prst="rect">
                  <a:avLst/>
                </a:prstGeom>
              </p:spPr>
            </p:pic>
            <p:pic>
              <p:nvPicPr>
                <p:cNvPr id="20" name="Obraz 20">
                  <a:extLst>
                    <a:ext uri="{FF2B5EF4-FFF2-40B4-BE49-F238E27FC236}">
                      <a16:creationId xmlns:a16="http://schemas.microsoft.com/office/drawing/2014/main" id="{B4584404-679D-43A9-BB6D-875FEFB0569B}"/>
                    </a:ext>
                  </a:extLst>
                </p:cNvPr>
                <p:cNvPicPr>
                  <a:picLocks noChangeAspect="1"/>
                </p:cNvPicPr>
                <p:nvPr/>
              </p:nvPicPr>
              <p:blipFill>
                <a:blip r:embed="rId8"/>
                <a:stretch>
                  <a:fillRect/>
                </a:stretch>
              </p:blipFill>
              <p:spPr>
                <a:xfrm>
                  <a:off x="7655591" y="2264248"/>
                  <a:ext cx="1905000" cy="1905000"/>
                </a:xfrm>
                <a:prstGeom prst="rect">
                  <a:avLst/>
                </a:prstGeom>
              </p:spPr>
            </p:pic>
          </p:grpSp>
          <p:pic>
            <p:nvPicPr>
              <p:cNvPr id="9" name="Obraz 8">
                <a:extLst>
                  <a:ext uri="{FF2B5EF4-FFF2-40B4-BE49-F238E27FC236}">
                    <a16:creationId xmlns:a16="http://schemas.microsoft.com/office/drawing/2014/main" id="{B025EB84-3B7A-514C-8B47-5B6E59BDC752}"/>
                  </a:ext>
                </a:extLst>
              </p:cNvPr>
              <p:cNvPicPr>
                <a:picLocks noChangeAspect="1"/>
              </p:cNvPicPr>
              <p:nvPr/>
            </p:nvPicPr>
            <p:blipFill>
              <a:blip r:embed="rId9"/>
              <a:stretch>
                <a:fillRect/>
              </a:stretch>
            </p:blipFill>
            <p:spPr>
              <a:xfrm>
                <a:off x="388754" y="2025130"/>
                <a:ext cx="1818738" cy="1735380"/>
              </a:xfrm>
              <a:prstGeom prst="rect">
                <a:avLst/>
              </a:prstGeom>
            </p:spPr>
          </p:pic>
        </p:grpSp>
        <p:pic>
          <p:nvPicPr>
            <p:cNvPr id="1028" name="Picture 4" descr="Witamy">
              <a:extLst>
                <a:ext uri="{FF2B5EF4-FFF2-40B4-BE49-F238E27FC236}">
                  <a16:creationId xmlns:a16="http://schemas.microsoft.com/office/drawing/2014/main" id="{EA85C333-7C6A-E248-8672-1906D3150A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7428" y="1766905"/>
              <a:ext cx="1770095" cy="1815482"/>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a:extLst>
                <a:ext uri="{FF2B5EF4-FFF2-40B4-BE49-F238E27FC236}">
                  <a16:creationId xmlns:a16="http://schemas.microsoft.com/office/drawing/2014/main" id="{A5173F6D-4875-FA4F-A667-7FAB173AB067}"/>
                </a:ext>
              </a:extLst>
            </p:cNvPr>
            <p:cNvSpPr/>
            <p:nvPr/>
          </p:nvSpPr>
          <p:spPr>
            <a:xfrm>
              <a:off x="2553330" y="1199837"/>
              <a:ext cx="1919047" cy="523220"/>
            </a:xfrm>
            <a:prstGeom prst="rect">
              <a:avLst/>
            </a:prstGeom>
          </p:spPr>
          <p:txBody>
            <a:bodyPr wrap="square">
              <a:spAutoFit/>
            </a:bodyPr>
            <a:lstStyle/>
            <a:p>
              <a:pPr algn="ctr"/>
              <a:r>
                <a:rPr lang="pl-PL" sz="1400" b="1" dirty="0">
                  <a:solidFill>
                    <a:schemeClr val="accent6">
                      <a:lumMod val="50000"/>
                    </a:schemeClr>
                  </a:solidFill>
                </a:rPr>
                <a:t>https://www.iop.krakow.pl/ias/species/1717</a:t>
              </a:r>
            </a:p>
          </p:txBody>
        </p:sp>
        <p:pic>
          <p:nvPicPr>
            <p:cNvPr id="1026" name="Picture 2">
              <a:extLst>
                <a:ext uri="{FF2B5EF4-FFF2-40B4-BE49-F238E27FC236}">
                  <a16:creationId xmlns:a16="http://schemas.microsoft.com/office/drawing/2014/main" id="{62C2B1FC-F134-476F-A365-E5C47CFDF78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820"/>
            <a:stretch/>
          </p:blipFill>
          <p:spPr bwMode="auto">
            <a:xfrm>
              <a:off x="2688216" y="3670084"/>
              <a:ext cx="1597407" cy="156833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4">
            <a:extLst>
              <a:ext uri="{FF2B5EF4-FFF2-40B4-BE49-F238E27FC236}">
                <a16:creationId xmlns:a16="http://schemas.microsoft.com/office/drawing/2014/main" id="{D4B4DB19-CEFB-49D5-ADEF-385225E28D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1219" y="3685701"/>
            <a:ext cx="1597407" cy="159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4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306" y="555812"/>
            <a:ext cx="7924800" cy="5678478"/>
          </a:xfrm>
          <a:prstGeom prst="rect">
            <a:avLst/>
          </a:prstGeom>
          <a:noFill/>
        </p:spPr>
        <p:txBody>
          <a:bodyPr wrap="square" lIns="91440" tIns="45720" rIns="91440" bIns="45720" rtlCol="0" anchor="t">
            <a:spAutoFit/>
          </a:bodyPr>
          <a:lstStyle/>
          <a:p>
            <a:r>
              <a:rPr lang="fr-FR" b="1" dirty="0">
                <a:latin typeface="Palatino Linotype"/>
              </a:rPr>
              <a:t>Abstract: </a:t>
            </a:r>
            <a:endParaRPr lang="pl-PL" dirty="0">
              <a:solidFill>
                <a:srgbClr val="FF0000"/>
              </a:solidFill>
              <a:latin typeface="Palatino Linotype"/>
            </a:endParaRPr>
          </a:p>
          <a:p>
            <a:endParaRPr lang="fr-FR" b="1" dirty="0">
              <a:latin typeface="Palatino Linotype"/>
              <a:ea typeface="+mn-lt"/>
              <a:cs typeface="+mn-lt"/>
            </a:endParaRPr>
          </a:p>
          <a:p>
            <a:pPr algn="just">
              <a:spcAft>
                <a:spcPts val="600"/>
              </a:spcAft>
            </a:pPr>
            <a:r>
              <a:rPr lang="fr-FR" sz="1600" b="1" dirty="0">
                <a:solidFill>
                  <a:schemeClr val="accent6">
                    <a:lumMod val="50000"/>
                  </a:schemeClr>
                </a:solidFill>
                <a:latin typeface="Calibri"/>
                <a:ea typeface="+mn-lt"/>
                <a:cs typeface="+mn-lt"/>
              </a:rPr>
              <a:t>The box tree moth (</a:t>
            </a:r>
            <a:r>
              <a:rPr lang="fr-FR" sz="1600" b="1" i="1" dirty="0">
                <a:solidFill>
                  <a:schemeClr val="accent6">
                    <a:lumMod val="50000"/>
                  </a:schemeClr>
                </a:solidFill>
                <a:latin typeface="Calibri"/>
                <a:ea typeface="+mn-lt"/>
                <a:cs typeface="+mn-lt"/>
              </a:rPr>
              <a:t>Cydalima perspectalis</a:t>
            </a:r>
            <a:r>
              <a:rPr lang="fr-FR" sz="1600" b="1" dirty="0">
                <a:solidFill>
                  <a:schemeClr val="accent6">
                    <a:lumMod val="50000"/>
                  </a:schemeClr>
                </a:solidFill>
                <a:latin typeface="Calibri"/>
                <a:ea typeface="+mn-lt"/>
                <a:cs typeface="+mn-lt"/>
              </a:rPr>
              <a:t> Walker; Lepidoptera, Crambidae) origins from East Asia. In Europe, it was recorded for the first time in 2007 in south-western Germany, Switzerland and the Netherlands, where probably arrived with boxwood bushes (</a:t>
            </a:r>
            <a:r>
              <a:rPr lang="fr-FR" sz="1600" b="1" i="1" dirty="0">
                <a:solidFill>
                  <a:schemeClr val="accent6">
                    <a:lumMod val="50000"/>
                  </a:schemeClr>
                </a:solidFill>
                <a:latin typeface="Calibri"/>
                <a:ea typeface="+mn-lt"/>
                <a:cs typeface="+mn-lt"/>
              </a:rPr>
              <a:t>Buxus </a:t>
            </a:r>
            <a:r>
              <a:rPr lang="fr-FR" sz="1600" b="1" dirty="0">
                <a:solidFill>
                  <a:schemeClr val="accent6">
                    <a:lumMod val="50000"/>
                  </a:schemeClr>
                </a:solidFill>
                <a:latin typeface="Calibri"/>
                <a:ea typeface="+mn-lt"/>
                <a:cs typeface="+mn-lt"/>
              </a:rPr>
              <a:t>spp.) imported from China. </a:t>
            </a:r>
            <a:endParaRPr lang="fr-FR" sz="1600" b="1" dirty="0">
              <a:solidFill>
                <a:schemeClr val="accent6">
                  <a:lumMod val="50000"/>
                </a:schemeClr>
              </a:solidFill>
              <a:latin typeface="Calibri"/>
              <a:cs typeface="Calibri"/>
            </a:endParaRPr>
          </a:p>
          <a:p>
            <a:pPr algn="just">
              <a:spcAft>
                <a:spcPts val="600"/>
              </a:spcAft>
            </a:pPr>
            <a:r>
              <a:rPr lang="fr-FR" sz="1600" b="1" dirty="0">
                <a:solidFill>
                  <a:schemeClr val="accent6">
                    <a:lumMod val="50000"/>
                  </a:schemeClr>
                </a:solidFill>
                <a:latin typeface="Calibri"/>
                <a:ea typeface="+mn-lt"/>
                <a:cs typeface="+mn-lt"/>
              </a:rPr>
              <a:t>In Poland, </a:t>
            </a:r>
            <a:r>
              <a:rPr lang="fr-FR" sz="1600" b="1" i="1" dirty="0">
                <a:solidFill>
                  <a:schemeClr val="accent6">
                    <a:lumMod val="50000"/>
                  </a:schemeClr>
                </a:solidFill>
                <a:latin typeface="Calibri"/>
                <a:ea typeface="+mn-lt"/>
                <a:cs typeface="+mn-lt"/>
              </a:rPr>
              <a:t>C. perspectalis</a:t>
            </a:r>
            <a:r>
              <a:rPr lang="fr-FR" sz="1600" b="1" dirty="0">
                <a:solidFill>
                  <a:schemeClr val="accent6">
                    <a:lumMod val="50000"/>
                  </a:schemeClr>
                </a:solidFill>
                <a:latin typeface="Calibri"/>
                <a:ea typeface="+mn-lt"/>
                <a:cs typeface="+mn-lt"/>
              </a:rPr>
              <a:t> was found for the first time in 2012 in the south-western part of the country. From 2015, it was recorded in subsequent provinces of southern Poland and </a:t>
            </a:r>
            <a:r>
              <a:rPr lang="pl-PL" sz="1600" b="1" dirty="0">
                <a:solidFill>
                  <a:schemeClr val="accent6">
                    <a:lumMod val="50000"/>
                  </a:schemeClr>
                </a:solidFill>
                <a:latin typeface="Calibri"/>
                <a:ea typeface="+mn-lt"/>
                <a:cs typeface="+mn-lt"/>
              </a:rPr>
              <a:t>   </a:t>
            </a:r>
            <a:r>
              <a:rPr lang="fr-FR" sz="1600" b="1" dirty="0">
                <a:solidFill>
                  <a:schemeClr val="accent6">
                    <a:lumMod val="50000"/>
                  </a:schemeClr>
                </a:solidFill>
                <a:latin typeface="Calibri"/>
                <a:ea typeface="+mn-lt"/>
                <a:cs typeface="+mn-lt"/>
              </a:rPr>
              <a:t>a</a:t>
            </a:r>
            <a:r>
              <a:rPr lang="pl-PL" sz="1600" b="1" dirty="0">
                <a:solidFill>
                  <a:schemeClr val="accent6">
                    <a:lumMod val="50000"/>
                  </a:schemeClr>
                </a:solidFill>
                <a:latin typeface="Calibri"/>
                <a:ea typeface="+mn-lt"/>
                <a:cs typeface="+mn-lt"/>
              </a:rPr>
              <a:t> </a:t>
            </a:r>
            <a:r>
              <a:rPr lang="fr-FR" sz="1600" b="1" dirty="0">
                <a:solidFill>
                  <a:schemeClr val="accent6">
                    <a:lumMod val="50000"/>
                  </a:schemeClr>
                </a:solidFill>
                <a:latin typeface="Calibri"/>
                <a:ea typeface="+mn-lt"/>
                <a:cs typeface="+mn-lt"/>
              </a:rPr>
              <a:t>year later in the east. In 2017 it appeared in the central part of the country. By the end of 2020, </a:t>
            </a:r>
            <a:r>
              <a:rPr lang="fr-FR" sz="1600" b="1" i="1" dirty="0">
                <a:solidFill>
                  <a:schemeClr val="accent6">
                    <a:lumMod val="50000"/>
                  </a:schemeClr>
                </a:solidFill>
                <a:latin typeface="Calibri"/>
                <a:ea typeface="+mn-lt"/>
                <a:cs typeface="+mn-lt"/>
              </a:rPr>
              <a:t>C. perspectalis </a:t>
            </a:r>
            <a:r>
              <a:rPr lang="fr-FR" sz="1600" b="1" dirty="0">
                <a:solidFill>
                  <a:schemeClr val="accent6">
                    <a:lumMod val="50000"/>
                  </a:schemeClr>
                </a:solidFill>
                <a:latin typeface="Calibri"/>
                <a:ea typeface="+mn-lt"/>
                <a:cs typeface="+mn-lt"/>
              </a:rPr>
              <a:t>was found all over Poland. As it is not a quarantine pest in the European Union, it is not subject to official monitoring in Poland. Hence the lack of official information on the range of occurrence in the country. </a:t>
            </a:r>
            <a:endParaRPr lang="fr-FR" sz="1600" b="1" dirty="0">
              <a:solidFill>
                <a:schemeClr val="accent6">
                  <a:lumMod val="50000"/>
                </a:schemeClr>
              </a:solidFill>
              <a:latin typeface="Calibri"/>
              <a:cs typeface="Calibri"/>
            </a:endParaRPr>
          </a:p>
          <a:p>
            <a:pPr algn="just">
              <a:spcAft>
                <a:spcPts val="600"/>
              </a:spcAft>
            </a:pPr>
            <a:r>
              <a:rPr lang="fr-FR" sz="1600" b="1" dirty="0">
                <a:solidFill>
                  <a:schemeClr val="accent6">
                    <a:lumMod val="50000"/>
                  </a:schemeClr>
                </a:solidFill>
                <a:latin typeface="Calibri"/>
                <a:ea typeface="+mn-lt"/>
                <a:cs typeface="+mn-lt"/>
              </a:rPr>
              <a:t>The studies conducted in 2018-2020 determined the current range of </a:t>
            </a:r>
            <a:r>
              <a:rPr lang="fr-FR" sz="1600" b="1" i="1" dirty="0">
                <a:solidFill>
                  <a:schemeClr val="accent6">
                    <a:lumMod val="50000"/>
                  </a:schemeClr>
                </a:solidFill>
                <a:latin typeface="Calibri"/>
                <a:ea typeface="+mn-lt"/>
                <a:cs typeface="+mn-lt"/>
              </a:rPr>
              <a:t>C. perspectalis</a:t>
            </a:r>
            <a:r>
              <a:rPr lang="fr-FR" sz="1600" b="1" dirty="0">
                <a:solidFill>
                  <a:schemeClr val="accent6">
                    <a:lumMod val="50000"/>
                  </a:schemeClr>
                </a:solidFill>
                <a:latin typeface="Calibri"/>
                <a:ea typeface="+mn-lt"/>
                <a:cs typeface="+mn-lt"/>
              </a:rPr>
              <a:t> occurrence in Poland, along with the selection of places with the highest intensity of occurrence. The caterpillars are most harmful in Poland's southern and central part, causing total </a:t>
            </a:r>
            <a:r>
              <a:rPr lang="pl-PL" sz="1600" b="1" dirty="0" smtClean="0">
                <a:solidFill>
                  <a:schemeClr val="accent6">
                    <a:lumMod val="50000"/>
                  </a:schemeClr>
                </a:solidFill>
                <a:latin typeface="Calibri"/>
                <a:ea typeface="+mn-lt"/>
                <a:cs typeface="+mn-lt"/>
              </a:rPr>
              <a:t>plant </a:t>
            </a:r>
            <a:r>
              <a:rPr lang="fr-FR" sz="1600" b="1" dirty="0" smtClean="0">
                <a:solidFill>
                  <a:schemeClr val="accent6">
                    <a:lumMod val="50000"/>
                  </a:schemeClr>
                </a:solidFill>
                <a:latin typeface="Calibri"/>
                <a:ea typeface="+mn-lt"/>
                <a:cs typeface="+mn-lt"/>
              </a:rPr>
              <a:t>defoliation</a:t>
            </a:r>
            <a:r>
              <a:rPr lang="fr-FR" sz="1600" b="1" dirty="0">
                <a:solidFill>
                  <a:schemeClr val="accent6">
                    <a:lumMod val="50000"/>
                  </a:schemeClr>
                </a:solidFill>
                <a:latin typeface="Calibri"/>
                <a:ea typeface="+mn-lt"/>
                <a:cs typeface="+mn-lt"/>
              </a:rPr>
              <a:t>. Without encountering any natural enemies, it quickly became an invasive alien species that threaten plants of the genus </a:t>
            </a:r>
            <a:r>
              <a:rPr lang="fr-FR" sz="1600" b="1" i="1" dirty="0">
                <a:solidFill>
                  <a:schemeClr val="accent6">
                    <a:lumMod val="50000"/>
                  </a:schemeClr>
                </a:solidFill>
                <a:latin typeface="Calibri"/>
                <a:ea typeface="+mn-lt"/>
                <a:cs typeface="+mn-lt"/>
              </a:rPr>
              <a:t>Buxus</a:t>
            </a:r>
            <a:r>
              <a:rPr lang="fr-FR" sz="1600" b="1" dirty="0">
                <a:solidFill>
                  <a:schemeClr val="accent6">
                    <a:lumMod val="50000"/>
                  </a:schemeClr>
                </a:solidFill>
                <a:latin typeface="Calibri"/>
                <a:ea typeface="+mn-lt"/>
                <a:cs typeface="+mn-lt"/>
              </a:rPr>
              <a:t>, both wild and culture</a:t>
            </a:r>
            <a:r>
              <a:rPr lang="fr-FR" sz="1600" b="1" dirty="0">
                <a:solidFill>
                  <a:schemeClr val="accent6">
                    <a:lumMod val="50000"/>
                  </a:schemeClr>
                </a:solidFill>
                <a:latin typeface="Palatino Linotype"/>
                <a:ea typeface="+mn-lt"/>
                <a:cs typeface="+mn-lt"/>
              </a:rPr>
              <a:t>d. </a:t>
            </a:r>
            <a:endParaRPr lang="fr-FR" sz="1600" b="1" dirty="0">
              <a:solidFill>
                <a:schemeClr val="accent6">
                  <a:lumMod val="50000"/>
                </a:schemeClr>
              </a:solidFill>
              <a:latin typeface="Palatino Linotype"/>
            </a:endParaRPr>
          </a:p>
          <a:p>
            <a:endParaRPr lang="en-US" b="1" dirty="0">
              <a:solidFill>
                <a:schemeClr val="accent6">
                  <a:lumMod val="75000"/>
                </a:schemeClr>
              </a:solidFill>
              <a:latin typeface="Palatino Linotype" panose="02040502050505030304" pitchFamily="18" charset="0"/>
            </a:endParaRPr>
          </a:p>
          <a:p>
            <a:pPr algn="just"/>
            <a:r>
              <a:rPr lang="fr-FR" b="1" dirty="0">
                <a:latin typeface="Palatino Linotype"/>
              </a:rPr>
              <a:t>Keywords:</a:t>
            </a:r>
          </a:p>
          <a:p>
            <a:pPr lvl="1" algn="ctr"/>
            <a:r>
              <a:rPr lang="fr-FR" b="1" dirty="0">
                <a:solidFill>
                  <a:schemeClr val="accent6">
                    <a:lumMod val="50000"/>
                  </a:schemeClr>
                </a:solidFill>
                <a:latin typeface="Calibri"/>
                <a:cs typeface="Calibri"/>
              </a:rPr>
              <a:t>Poland; Europe; </a:t>
            </a:r>
            <a:r>
              <a:rPr lang="fr-FR" b="1" i="1" dirty="0">
                <a:solidFill>
                  <a:schemeClr val="accent6">
                    <a:lumMod val="50000"/>
                  </a:schemeClr>
                </a:solidFill>
                <a:latin typeface="Calibri"/>
                <a:cs typeface="Calibri"/>
              </a:rPr>
              <a:t>Cydalima perspectalis</a:t>
            </a:r>
            <a:r>
              <a:rPr lang="fr-FR" b="1" dirty="0">
                <a:solidFill>
                  <a:schemeClr val="accent6">
                    <a:lumMod val="50000"/>
                  </a:schemeClr>
                </a:solidFill>
                <a:latin typeface="Calibri"/>
                <a:cs typeface="Calibri"/>
              </a:rPr>
              <a:t>; </a:t>
            </a:r>
            <a:r>
              <a:rPr lang="fr-FR" b="1" dirty="0">
                <a:latin typeface="Calibri"/>
                <a:cs typeface="Calibri"/>
              </a:rPr>
              <a:t/>
            </a:r>
            <a:br>
              <a:rPr lang="fr-FR" b="1" dirty="0">
                <a:latin typeface="Calibri"/>
                <a:cs typeface="Calibri"/>
              </a:rPr>
            </a:br>
            <a:r>
              <a:rPr lang="fr-FR" b="1" dirty="0">
                <a:solidFill>
                  <a:schemeClr val="accent6">
                    <a:lumMod val="50000"/>
                  </a:schemeClr>
                </a:solidFill>
                <a:latin typeface="Calibri"/>
                <a:cs typeface="Calibri"/>
              </a:rPr>
              <a:t>box tree moth; invasive species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769" y="614842"/>
            <a:ext cx="8153400" cy="2923877"/>
          </a:xfrm>
          <a:prstGeom prst="rect">
            <a:avLst/>
          </a:prstGeom>
          <a:noFill/>
        </p:spPr>
        <p:txBody>
          <a:bodyPr wrap="square" lIns="91440" tIns="45720" rIns="91440" bIns="45720" rtlCol="0" anchor="t">
            <a:spAutoFit/>
          </a:bodyPr>
          <a:lstStyle/>
          <a:p>
            <a:r>
              <a:rPr lang="fr-FR" sz="2400" b="1" dirty="0" err="1">
                <a:latin typeface="Palatino Linotype"/>
              </a:rPr>
              <a:t>Acknowledgments</a:t>
            </a:r>
            <a:r>
              <a:rPr lang="fr-FR" sz="2400" b="1" dirty="0">
                <a:latin typeface="Palatino Linotype"/>
              </a:rPr>
              <a:t> </a:t>
            </a:r>
            <a:endParaRPr lang="fr-FR" sz="2400" dirty="0">
              <a:solidFill>
                <a:srgbClr val="FF0000"/>
              </a:solidFill>
              <a:latin typeface="Palatino Linotype" panose="02040502050505030304" pitchFamily="18" charset="0"/>
            </a:endParaRPr>
          </a:p>
          <a:p>
            <a:endParaRPr lang="fr-FR" sz="2400" b="1" dirty="0">
              <a:latin typeface="Palatino Linotype" panose="02040502050505030304" pitchFamily="18" charset="0"/>
            </a:endParaRPr>
          </a:p>
          <a:p>
            <a:r>
              <a:rPr lang="fr-FR" sz="2000" b="1" dirty="0" err="1">
                <a:solidFill>
                  <a:schemeClr val="accent6">
                    <a:lumMod val="50000"/>
                  </a:schemeClr>
                </a:solidFill>
              </a:rPr>
              <a:t>Special</a:t>
            </a:r>
            <a:r>
              <a:rPr lang="fr-FR" sz="2000" b="1" dirty="0">
                <a:solidFill>
                  <a:schemeClr val="accent6">
                    <a:lumMod val="50000"/>
                  </a:schemeClr>
                </a:solidFill>
              </a:rPr>
              <a:t> </a:t>
            </a:r>
            <a:r>
              <a:rPr lang="fr-FR" sz="2000" b="1" dirty="0" err="1">
                <a:solidFill>
                  <a:schemeClr val="accent6">
                    <a:lumMod val="50000"/>
                  </a:schemeClr>
                </a:solidFill>
              </a:rPr>
              <a:t>thanks</a:t>
            </a:r>
            <a:r>
              <a:rPr lang="fr-FR" sz="2000" b="1" dirty="0">
                <a:solidFill>
                  <a:schemeClr val="accent6">
                    <a:lumMod val="50000"/>
                  </a:schemeClr>
                </a:solidFill>
              </a:rPr>
              <a:t> to the </a:t>
            </a:r>
            <a:r>
              <a:rPr lang="fr-FR" sz="2000" b="1" dirty="0" err="1">
                <a:solidFill>
                  <a:schemeClr val="accent6">
                    <a:lumMod val="50000"/>
                  </a:schemeClr>
                </a:solidFill>
              </a:rPr>
              <a:t>owner</a:t>
            </a:r>
            <a:r>
              <a:rPr lang="fr-FR" sz="2000" b="1" dirty="0">
                <a:solidFill>
                  <a:schemeClr val="accent6">
                    <a:lumMod val="50000"/>
                  </a:schemeClr>
                </a:solidFill>
              </a:rPr>
              <a:t> of </a:t>
            </a:r>
            <a:r>
              <a:rPr lang="fr-FR" sz="2000" b="1" dirty="0" err="1">
                <a:solidFill>
                  <a:schemeClr val="accent6">
                    <a:lumMod val="50000"/>
                  </a:schemeClr>
                </a:solidFill>
              </a:rPr>
              <a:t>gardening</a:t>
            </a:r>
            <a:r>
              <a:rPr lang="fr-FR" sz="2000" b="1" dirty="0">
                <a:solidFill>
                  <a:schemeClr val="accent6">
                    <a:lumMod val="50000"/>
                  </a:schemeClr>
                </a:solidFill>
              </a:rPr>
              <a:t> </a:t>
            </a:r>
            <a:r>
              <a:rPr lang="fr-FR" sz="2000" b="1" dirty="0" err="1">
                <a:solidFill>
                  <a:schemeClr val="accent6">
                    <a:lumMod val="50000"/>
                  </a:schemeClr>
                </a:solidFill>
              </a:rPr>
              <a:t>website</a:t>
            </a:r>
            <a:r>
              <a:rPr lang="fr-FR" sz="2000" b="1" dirty="0">
                <a:solidFill>
                  <a:schemeClr val="accent6">
                    <a:lumMod val="50000"/>
                  </a:schemeClr>
                </a:solidFill>
              </a:rPr>
              <a:t> "</a:t>
            </a:r>
            <a:r>
              <a:rPr lang="fr-FR" sz="2000" b="1" dirty="0" err="1">
                <a:solidFill>
                  <a:schemeClr val="accent6">
                    <a:lumMod val="50000"/>
                  </a:schemeClr>
                </a:solidFill>
              </a:rPr>
              <a:t>Allotment</a:t>
            </a:r>
            <a:r>
              <a:rPr lang="fr-FR" sz="2000" b="1" dirty="0">
                <a:solidFill>
                  <a:schemeClr val="accent6">
                    <a:lumMod val="50000"/>
                  </a:schemeClr>
                </a:solidFill>
              </a:rPr>
              <a:t> and Garden Our Passion (DIONP)", Mrs Beata </a:t>
            </a:r>
            <a:r>
              <a:rPr lang="fr-FR" sz="2000" b="1" dirty="0" err="1">
                <a:solidFill>
                  <a:schemeClr val="accent6">
                    <a:lumMod val="50000"/>
                  </a:schemeClr>
                </a:solidFill>
              </a:rPr>
              <a:t>Bereś</a:t>
            </a:r>
            <a:endParaRPr lang="fr-FR" sz="2000" b="1" dirty="0">
              <a:solidFill>
                <a:schemeClr val="accent6">
                  <a:lumMod val="50000"/>
                </a:schemeClr>
              </a:solidFill>
            </a:endParaRPr>
          </a:p>
          <a:p>
            <a:endParaRPr lang="fr-FR" sz="2000" b="1" dirty="0">
              <a:solidFill>
                <a:schemeClr val="accent6">
                  <a:lumMod val="50000"/>
                </a:schemeClr>
              </a:solidFill>
            </a:endParaRPr>
          </a:p>
          <a:p>
            <a:r>
              <a:rPr lang="fr-FR" sz="2000" b="1" dirty="0" err="1">
                <a:solidFill>
                  <a:schemeClr val="accent6">
                    <a:lumMod val="50000"/>
                  </a:schemeClr>
                </a:solidFill>
              </a:rPr>
              <a:t>Thanks</a:t>
            </a:r>
            <a:r>
              <a:rPr lang="fr-FR" sz="2000" b="1" dirty="0">
                <a:solidFill>
                  <a:schemeClr val="accent6">
                    <a:lumMod val="50000"/>
                  </a:schemeClr>
                </a:solidFill>
              </a:rPr>
              <a:t> Mr. </a:t>
            </a:r>
            <a:r>
              <a:rPr lang="fr-FR" sz="2000" b="1" dirty="0" err="1">
                <a:solidFill>
                  <a:schemeClr val="accent6">
                    <a:lumMod val="50000"/>
                  </a:schemeClr>
                </a:solidFill>
              </a:rPr>
              <a:t>Tomasz</a:t>
            </a:r>
            <a:r>
              <a:rPr lang="fr-FR" sz="2000" b="1" dirty="0">
                <a:solidFill>
                  <a:schemeClr val="accent6">
                    <a:lumMod val="50000"/>
                  </a:schemeClr>
                </a:solidFill>
              </a:rPr>
              <a:t> </a:t>
            </a:r>
            <a:r>
              <a:rPr lang="fr-FR" sz="2000" b="1" dirty="0" err="1">
                <a:solidFill>
                  <a:schemeClr val="accent6">
                    <a:lumMod val="50000"/>
                  </a:schemeClr>
                </a:solidFill>
              </a:rPr>
              <a:t>Konefał</a:t>
            </a:r>
            <a:r>
              <a:rPr lang="fr-FR" sz="2000" b="1" dirty="0">
                <a:solidFill>
                  <a:schemeClr val="accent6">
                    <a:lumMod val="50000"/>
                  </a:schemeClr>
                </a:solidFill>
              </a:rPr>
              <a:t> </a:t>
            </a:r>
            <a:r>
              <a:rPr lang="fr-FR" sz="2000" b="1" dirty="0" err="1">
                <a:solidFill>
                  <a:schemeClr val="accent6">
                    <a:lumMod val="50000"/>
                  </a:schemeClr>
                </a:solidFill>
              </a:rPr>
              <a:t>from</a:t>
            </a:r>
            <a:r>
              <a:rPr lang="fr-FR" sz="2000" b="1" dirty="0">
                <a:solidFill>
                  <a:schemeClr val="accent6">
                    <a:lumMod val="50000"/>
                  </a:schemeClr>
                </a:solidFill>
              </a:rPr>
              <a:t> the Main </a:t>
            </a:r>
            <a:r>
              <a:rPr lang="fr-FR" sz="2000" b="1" dirty="0" err="1">
                <a:solidFill>
                  <a:schemeClr val="accent6">
                    <a:lumMod val="50000"/>
                  </a:schemeClr>
                </a:solidFill>
              </a:rPr>
              <a:t>Inspectorate</a:t>
            </a:r>
            <a:r>
              <a:rPr lang="fr-FR" sz="2000" b="1" dirty="0">
                <a:solidFill>
                  <a:schemeClr val="accent6">
                    <a:lumMod val="50000"/>
                  </a:schemeClr>
                </a:solidFill>
              </a:rPr>
              <a:t> of Plant </a:t>
            </a:r>
            <a:r>
              <a:rPr lang="fr-FR" sz="2000" b="1" dirty="0" err="1">
                <a:solidFill>
                  <a:schemeClr val="accent6">
                    <a:lumMod val="50000"/>
                  </a:schemeClr>
                </a:solidFill>
              </a:rPr>
              <a:t>Health</a:t>
            </a:r>
            <a:r>
              <a:rPr lang="fr-FR" sz="2000" b="1" dirty="0">
                <a:solidFill>
                  <a:schemeClr val="accent6">
                    <a:lumMod val="50000"/>
                  </a:schemeClr>
                </a:solidFill>
              </a:rPr>
              <a:t> and </a:t>
            </a:r>
            <a:r>
              <a:rPr lang="fr-FR" sz="2000" b="1" dirty="0" err="1">
                <a:solidFill>
                  <a:schemeClr val="accent6">
                    <a:lumMod val="50000"/>
                  </a:schemeClr>
                </a:solidFill>
              </a:rPr>
              <a:t>Seed</a:t>
            </a:r>
            <a:r>
              <a:rPr lang="fr-FR" sz="2000" b="1" dirty="0">
                <a:solidFill>
                  <a:schemeClr val="accent6">
                    <a:lumMod val="50000"/>
                  </a:schemeClr>
                </a:solidFill>
              </a:rPr>
              <a:t> Inspection in Toruń </a:t>
            </a:r>
            <a:endParaRPr lang="fr-FR" sz="2000" b="1" dirty="0">
              <a:solidFill>
                <a:schemeClr val="accent6">
                  <a:lumMod val="50000"/>
                </a:schemeClr>
              </a:solidFill>
              <a:cs typeface="Calibri"/>
            </a:endParaRPr>
          </a:p>
          <a:p>
            <a:endParaRPr lang="fr-FR" b="1" dirty="0">
              <a:solidFill>
                <a:schemeClr val="accent6">
                  <a:lumMod val="50000"/>
                </a:schemeClr>
              </a:solidFill>
              <a:cs typeface="Calibri"/>
            </a:endParaRPr>
          </a:p>
          <a:p>
            <a:endParaRPr lang="fr-FR" b="1" dirty="0">
              <a:solidFill>
                <a:schemeClr val="accent6">
                  <a:lumMod val="50000"/>
                </a:schemeClr>
              </a:solidFill>
              <a:cs typeface="Calibri"/>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 name="Obraz 6">
            <a:extLst>
              <a:ext uri="{FF2B5EF4-FFF2-40B4-BE49-F238E27FC236}">
                <a16:creationId xmlns:a16="http://schemas.microsoft.com/office/drawing/2014/main" id="{8C105515-E2D7-481E-80F2-5CDF0182865A}"/>
              </a:ext>
            </a:extLst>
          </p:cNvPr>
          <p:cNvPicPr>
            <a:picLocks noChangeAspect="1"/>
          </p:cNvPicPr>
          <p:nvPr/>
        </p:nvPicPr>
        <p:blipFill>
          <a:blip r:embed="rId3"/>
          <a:stretch>
            <a:fillRect/>
          </a:stretch>
        </p:blipFill>
        <p:spPr>
          <a:xfrm>
            <a:off x="709340" y="5236689"/>
            <a:ext cx="3369365" cy="329904"/>
          </a:xfrm>
          <a:prstGeom prst="rect">
            <a:avLst/>
          </a:prstGeom>
        </p:spPr>
      </p:pic>
      <p:pic>
        <p:nvPicPr>
          <p:cNvPr id="8" name="Picture 2" descr="F:\Dokumenty\Katedra\Logotypy\university-of-silesia_logo_horizontal_rgb.png">
            <a:extLst>
              <a:ext uri="{FF2B5EF4-FFF2-40B4-BE49-F238E27FC236}">
                <a16:creationId xmlns:a16="http://schemas.microsoft.com/office/drawing/2014/main" id="{0EC53163-1262-4669-9AB4-3B27D9CC7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760" y="4317087"/>
            <a:ext cx="2920979" cy="473238"/>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6">
            <a:extLst>
              <a:ext uri="{FF2B5EF4-FFF2-40B4-BE49-F238E27FC236}">
                <a16:creationId xmlns:a16="http://schemas.microsoft.com/office/drawing/2014/main" id="{D3F09D66-035A-462D-8BAD-1C3DBD5B28C1}"/>
              </a:ext>
            </a:extLst>
          </p:cNvPr>
          <p:cNvPicPr>
            <a:picLocks noChangeAspect="1"/>
          </p:cNvPicPr>
          <p:nvPr/>
        </p:nvPicPr>
        <p:blipFill>
          <a:blip r:embed="rId5"/>
          <a:stretch>
            <a:fillRect/>
          </a:stretch>
        </p:blipFill>
        <p:spPr>
          <a:xfrm>
            <a:off x="4273179" y="4987103"/>
            <a:ext cx="3090143" cy="826970"/>
          </a:xfrm>
          <a:prstGeom prst="rect">
            <a:avLst/>
          </a:prstGeom>
        </p:spPr>
      </p:pic>
      <p:pic>
        <p:nvPicPr>
          <p:cNvPr id="9" name="Obraz 8">
            <a:extLst>
              <a:ext uri="{FF2B5EF4-FFF2-40B4-BE49-F238E27FC236}">
                <a16:creationId xmlns:a16="http://schemas.microsoft.com/office/drawing/2014/main" id="{3FEE1F53-8CDA-BD47-B225-0D2A43A41971}"/>
              </a:ext>
            </a:extLst>
          </p:cNvPr>
          <p:cNvPicPr>
            <a:picLocks noChangeAspect="1"/>
          </p:cNvPicPr>
          <p:nvPr/>
        </p:nvPicPr>
        <p:blipFill>
          <a:blip r:embed="rId6"/>
          <a:stretch>
            <a:fillRect/>
          </a:stretch>
        </p:blipFill>
        <p:spPr>
          <a:xfrm>
            <a:off x="644769" y="4250467"/>
            <a:ext cx="2817973" cy="606477"/>
          </a:xfrm>
          <a:prstGeom prst="rect">
            <a:avLst/>
          </a:prstGeom>
        </p:spPr>
      </p:pic>
      <p:sp>
        <p:nvSpPr>
          <p:cNvPr id="7" name="pole tekstowe 6"/>
          <p:cNvSpPr txBox="1"/>
          <p:nvPr/>
        </p:nvSpPr>
        <p:spPr>
          <a:xfrm>
            <a:off x="550882" y="3505717"/>
            <a:ext cx="4431323" cy="461665"/>
          </a:xfrm>
          <a:prstGeom prst="rect">
            <a:avLst/>
          </a:prstGeom>
          <a:noFill/>
        </p:spPr>
        <p:txBody>
          <a:bodyPr wrap="square" rtlCol="0">
            <a:spAutoFit/>
          </a:bodyPr>
          <a:lstStyle/>
          <a:p>
            <a:pPr algn="ctr"/>
            <a:r>
              <a:rPr lang="pl-PL" sz="2400" b="1" dirty="0" err="1">
                <a:solidFill>
                  <a:schemeClr val="accent6">
                    <a:lumMod val="50000"/>
                  </a:schemeClr>
                </a:solidFill>
              </a:rPr>
              <a:t>Contractor</a:t>
            </a:r>
            <a:r>
              <a:rPr lang="pl-PL" sz="2400" b="1" dirty="0">
                <a:solidFill>
                  <a:schemeClr val="accent6">
                    <a:lumMod val="50000"/>
                  </a:schemeClr>
                </a:solidFill>
              </a:rPr>
              <a:t> and </a:t>
            </a:r>
            <a:r>
              <a:rPr lang="pl-PL" sz="2400" b="1" dirty="0" err="1">
                <a:solidFill>
                  <a:schemeClr val="accent6">
                    <a:lumMod val="50000"/>
                  </a:schemeClr>
                </a:solidFill>
              </a:rPr>
              <a:t>project</a:t>
            </a:r>
            <a:r>
              <a:rPr lang="pl-PL" sz="2400" b="1" dirty="0">
                <a:solidFill>
                  <a:schemeClr val="accent6">
                    <a:lumMod val="50000"/>
                  </a:schemeClr>
                </a:solidFill>
              </a:rPr>
              <a:t> </a:t>
            </a:r>
            <a:r>
              <a:rPr lang="pl-PL" sz="2400" b="1" dirty="0" err="1">
                <a:solidFill>
                  <a:schemeClr val="accent6">
                    <a:lumMod val="50000"/>
                  </a:schemeClr>
                </a:solidFill>
              </a:rPr>
              <a:t>partners</a:t>
            </a:r>
            <a:r>
              <a:rPr lang="pl-PL" sz="2400" b="1" dirty="0">
                <a:solidFill>
                  <a:schemeClr val="accent6">
                    <a:lumMod val="50000"/>
                  </a:schemeClr>
                </a:solidFill>
              </a:rPr>
              <a:t>:</a:t>
            </a:r>
          </a:p>
        </p:txBody>
      </p:sp>
    </p:spTree>
    <p:extLst>
      <p:ext uri="{BB962C8B-B14F-4D97-AF65-F5344CB8AC3E}">
        <p14:creationId xmlns:p14="http://schemas.microsoft.com/office/powerpoint/2010/main" val="359298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pl-PL" sz="2400" b="1">
                <a:latin typeface="Palatino Linotype"/>
              </a:rPr>
              <a:t>Introduction</a:t>
            </a:r>
            <a:endParaRPr lang="pl-PL"/>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3</a:t>
            </a:fld>
            <a:endParaRPr lang="fr-FR">
              <a:solidFill>
                <a:prstClr val="black">
                  <a:tint val="75000"/>
                </a:prstClr>
              </a:solidFill>
              <a:latin typeface="Palatino Linotype" panose="02040502050505030304" pitchFamily="18" charset="0"/>
            </a:endParaRPr>
          </a:p>
        </p:txBody>
      </p:sp>
      <p:pic>
        <p:nvPicPr>
          <p:cNvPr id="4098" name="Picture 2" descr="F:\Dokumenty\Ćma bukszpanowa\Foto\P82310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615" y="1871406"/>
            <a:ext cx="3367934" cy="189453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Dokumenty\Ćma bukszpanowa\Foto\P81301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615" y="4111708"/>
            <a:ext cx="3367934" cy="18945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Dokumenty\Ćma bukszpanowa\Foto\P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7365" y="4111708"/>
            <a:ext cx="3382072" cy="19024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Dokumenty\Ćma bukszpanowa\Foto\P418041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1503" y="1871406"/>
            <a:ext cx="3367934" cy="18945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609600" y="1175238"/>
            <a:ext cx="8153400" cy="461665"/>
          </a:xfrm>
          <a:prstGeom prst="rect">
            <a:avLst/>
          </a:prstGeom>
          <a:noFill/>
        </p:spPr>
        <p:txBody>
          <a:bodyPr wrap="square" rtlCol="0">
            <a:spAutoFit/>
          </a:bodyPr>
          <a:lstStyle/>
          <a:p>
            <a:r>
              <a:rPr lang="pl-PL" sz="2400" b="1" i="1" dirty="0" err="1">
                <a:solidFill>
                  <a:schemeClr val="accent6">
                    <a:lumMod val="50000"/>
                  </a:schemeClr>
                </a:solidFill>
              </a:rPr>
              <a:t>Cydalima</a:t>
            </a:r>
            <a:r>
              <a:rPr lang="pl-PL" sz="2400" b="1" i="1" dirty="0">
                <a:solidFill>
                  <a:schemeClr val="accent6">
                    <a:lumMod val="50000"/>
                  </a:schemeClr>
                </a:solidFill>
              </a:rPr>
              <a:t> </a:t>
            </a:r>
            <a:r>
              <a:rPr lang="pl-PL" sz="2400" b="1" i="1" dirty="0" err="1">
                <a:solidFill>
                  <a:schemeClr val="accent6">
                    <a:lumMod val="50000"/>
                  </a:schemeClr>
                </a:solidFill>
              </a:rPr>
              <a:t>perspectalis</a:t>
            </a:r>
            <a:r>
              <a:rPr lang="pl-PL" sz="2400" b="1" i="1" dirty="0">
                <a:solidFill>
                  <a:schemeClr val="accent6">
                    <a:lumMod val="50000"/>
                  </a:schemeClr>
                </a:solidFill>
              </a:rPr>
              <a:t> </a:t>
            </a:r>
            <a:r>
              <a:rPr lang="pl-PL" sz="2400" b="1" dirty="0">
                <a:solidFill>
                  <a:schemeClr val="accent6">
                    <a:lumMod val="50000"/>
                  </a:schemeClr>
                </a:solidFill>
              </a:rPr>
              <a:t>– life </a:t>
            </a:r>
            <a:r>
              <a:rPr lang="pl-PL" sz="2400" b="1" dirty="0" err="1">
                <a:solidFill>
                  <a:schemeClr val="accent6">
                    <a:lumMod val="50000"/>
                  </a:schemeClr>
                </a:solidFill>
              </a:rPr>
              <a:t>cycle</a:t>
            </a:r>
            <a:endParaRPr lang="fr-FR" sz="2400" b="1" dirty="0">
              <a:solidFill>
                <a:schemeClr val="accent6">
                  <a:lumMod val="50000"/>
                </a:schemeClr>
              </a:solidFill>
            </a:endParaRPr>
          </a:p>
        </p:txBody>
      </p:sp>
      <p:sp>
        <p:nvSpPr>
          <p:cNvPr id="10" name="TextBox 3"/>
          <p:cNvSpPr txBox="1"/>
          <p:nvPr/>
        </p:nvSpPr>
        <p:spPr>
          <a:xfrm>
            <a:off x="729615" y="6236068"/>
            <a:ext cx="8153400" cy="338554"/>
          </a:xfrm>
          <a:prstGeom prst="rect">
            <a:avLst/>
          </a:prstGeom>
          <a:noFill/>
        </p:spPr>
        <p:txBody>
          <a:bodyPr wrap="square" rtlCol="0">
            <a:spAutoFit/>
          </a:bodyPr>
          <a:lstStyle/>
          <a:p>
            <a:r>
              <a:rPr lang="en-US" sz="1600" b="1" dirty="0">
                <a:solidFill>
                  <a:schemeClr val="accent6">
                    <a:lumMod val="50000"/>
                  </a:schemeClr>
                </a:solidFill>
              </a:rPr>
              <a:t>At least two generations in Poland; possible third generation</a:t>
            </a:r>
            <a:r>
              <a:rPr lang="pl-PL" sz="1600" b="1" dirty="0">
                <a:solidFill>
                  <a:schemeClr val="accent6">
                    <a:lumMod val="50000"/>
                  </a:schemeClr>
                </a:solidFill>
              </a:rPr>
              <a:t>.</a:t>
            </a:r>
            <a:endParaRPr lang="fr-FR" sz="1600" b="1" dirty="0">
              <a:solidFill>
                <a:schemeClr val="accent6">
                  <a:lumMod val="50000"/>
                </a:schemeClr>
              </a:solidFill>
            </a:endParaRPr>
          </a:p>
        </p:txBody>
      </p:sp>
      <p:sp>
        <p:nvSpPr>
          <p:cNvPr id="2" name="Trójkąt równoramienny 1"/>
          <p:cNvSpPr/>
          <p:nvPr/>
        </p:nvSpPr>
        <p:spPr>
          <a:xfrm rot="5400000">
            <a:off x="3393121" y="2561695"/>
            <a:ext cx="1894534" cy="513954"/>
          </a:xfrm>
          <a:prstGeom prst="triangle">
            <a:avLst>
              <a:gd name="adj" fmla="val 50455"/>
            </a:avLst>
          </a:prstGeom>
          <a:gradFill flip="none" rotWithShape="1">
            <a:gsLst>
              <a:gs pos="0">
                <a:schemeClr val="accent6">
                  <a:lumMod val="75000"/>
                </a:schemeClr>
              </a:gs>
              <a:gs pos="100000">
                <a:schemeClr val="accent6">
                  <a:lumMod val="20000"/>
                  <a:lumOff val="80000"/>
                </a:schemeClr>
              </a:gs>
            </a:gsLst>
            <a:lin ang="16200000" scaled="1"/>
            <a:tileRect/>
          </a:gra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rójkąt równoramienny 13"/>
          <p:cNvSpPr/>
          <p:nvPr/>
        </p:nvSpPr>
        <p:spPr>
          <a:xfrm rot="16200000">
            <a:off x="3401060" y="4801998"/>
            <a:ext cx="1894534" cy="513954"/>
          </a:xfrm>
          <a:prstGeom prst="triangle">
            <a:avLst>
              <a:gd name="adj" fmla="val 50455"/>
            </a:avLst>
          </a:prstGeom>
          <a:gradFill flip="none" rotWithShape="1">
            <a:gsLst>
              <a:gs pos="0">
                <a:schemeClr val="accent6">
                  <a:lumMod val="75000"/>
                </a:schemeClr>
              </a:gs>
              <a:gs pos="100000">
                <a:schemeClr val="accent6">
                  <a:lumMod val="20000"/>
                  <a:lumOff val="80000"/>
                </a:schemeClr>
              </a:gs>
            </a:gsLst>
            <a:lin ang="16200000" scaled="1"/>
            <a:tileRect/>
          </a:gra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rójkąt równoramienny 14"/>
          <p:cNvSpPr/>
          <p:nvPr/>
        </p:nvSpPr>
        <p:spPr>
          <a:xfrm rot="10800000">
            <a:off x="4617202" y="3765935"/>
            <a:ext cx="3367934" cy="345769"/>
          </a:xfrm>
          <a:prstGeom prst="triangle">
            <a:avLst>
              <a:gd name="adj" fmla="val 50455"/>
            </a:avLst>
          </a:prstGeom>
          <a:gradFill flip="none" rotWithShape="1">
            <a:gsLst>
              <a:gs pos="0">
                <a:schemeClr val="accent6">
                  <a:lumMod val="75000"/>
                </a:schemeClr>
              </a:gs>
              <a:gs pos="100000">
                <a:schemeClr val="accent6">
                  <a:lumMod val="20000"/>
                  <a:lumOff val="80000"/>
                </a:schemeClr>
              </a:gs>
            </a:gsLst>
            <a:lin ang="16200000" scaled="1"/>
            <a:tileRect/>
          </a:gra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rójkąt równoramienny 15"/>
          <p:cNvSpPr/>
          <p:nvPr/>
        </p:nvSpPr>
        <p:spPr>
          <a:xfrm>
            <a:off x="715477" y="3765935"/>
            <a:ext cx="3367934" cy="345769"/>
          </a:xfrm>
          <a:prstGeom prst="triangle">
            <a:avLst>
              <a:gd name="adj" fmla="val 50455"/>
            </a:avLst>
          </a:prstGeom>
          <a:gradFill flip="none" rotWithShape="1">
            <a:gsLst>
              <a:gs pos="0">
                <a:schemeClr val="accent6">
                  <a:lumMod val="75000"/>
                </a:schemeClr>
              </a:gs>
              <a:gs pos="100000">
                <a:schemeClr val="accent6">
                  <a:lumMod val="20000"/>
                  <a:lumOff val="80000"/>
                </a:schemeClr>
              </a:gs>
            </a:gsLst>
            <a:lin ang="16200000" scaled="1"/>
            <a:tileRect/>
          </a:gra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extBox 3"/>
          <p:cNvSpPr txBox="1"/>
          <p:nvPr/>
        </p:nvSpPr>
        <p:spPr>
          <a:xfrm>
            <a:off x="6387479" y="6064898"/>
            <a:ext cx="1170317" cy="215444"/>
          </a:xfrm>
          <a:prstGeom prst="rect">
            <a:avLst/>
          </a:prstGeom>
          <a:noFill/>
        </p:spPr>
        <p:txBody>
          <a:bodyPr wrap="square" rtlCol="0">
            <a:spAutoFit/>
          </a:bodyPr>
          <a:lstStyle/>
          <a:p>
            <a:pPr algn="r"/>
            <a:r>
              <a:rPr lang="pl-PL" sz="800" b="1" dirty="0" smtClean="0">
                <a:solidFill>
                  <a:schemeClr val="accent6">
                    <a:lumMod val="50000"/>
                  </a:schemeClr>
                </a:solidFill>
              </a:rPr>
              <a:t>Photo: </a:t>
            </a:r>
            <a:r>
              <a:rPr lang="pl-PL" sz="800" b="1" dirty="0">
                <a:solidFill>
                  <a:schemeClr val="accent6">
                    <a:lumMod val="50000"/>
                  </a:schemeClr>
                </a:solidFill>
              </a:rPr>
              <a:t>P. Bereś</a:t>
            </a:r>
            <a:endParaRPr lang="fr-FR" sz="800" b="1" dirty="0">
              <a:solidFill>
                <a:schemeClr val="accent6">
                  <a:lumMod val="50000"/>
                </a:schemeClr>
              </a:solidFill>
            </a:endParaRPr>
          </a:p>
        </p:txBody>
      </p:sp>
      <p:sp>
        <p:nvSpPr>
          <p:cNvPr id="18" name="pole tekstowe 17">
            <a:extLst>
              <a:ext uri="{FF2B5EF4-FFF2-40B4-BE49-F238E27FC236}">
                <a16:creationId xmlns:a16="http://schemas.microsoft.com/office/drawing/2014/main" id="{3F2C54E2-5A62-DE4F-896D-DCD541F696C9}"/>
              </a:ext>
            </a:extLst>
          </p:cNvPr>
          <p:cNvSpPr txBox="1"/>
          <p:nvPr/>
        </p:nvSpPr>
        <p:spPr>
          <a:xfrm>
            <a:off x="729615" y="3435942"/>
            <a:ext cx="3346726"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l-PL" dirty="0" err="1"/>
              <a:t>Egg</a:t>
            </a:r>
            <a:r>
              <a:rPr lang="pl-PL" dirty="0"/>
              <a:t> </a:t>
            </a:r>
            <a:r>
              <a:rPr lang="pl-PL" dirty="0" err="1"/>
              <a:t>cluster</a:t>
            </a:r>
            <a:endParaRPr lang="pl-PL" dirty="0"/>
          </a:p>
        </p:txBody>
      </p:sp>
      <p:sp>
        <p:nvSpPr>
          <p:cNvPr id="19" name="pole tekstowe 18">
            <a:extLst>
              <a:ext uri="{FF2B5EF4-FFF2-40B4-BE49-F238E27FC236}">
                <a16:creationId xmlns:a16="http://schemas.microsoft.com/office/drawing/2014/main" id="{EC04DB5E-D722-AF49-A2F0-706E3A9B853C}"/>
              </a:ext>
            </a:extLst>
          </p:cNvPr>
          <p:cNvSpPr txBox="1"/>
          <p:nvPr/>
        </p:nvSpPr>
        <p:spPr>
          <a:xfrm>
            <a:off x="4617202" y="3435942"/>
            <a:ext cx="335562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400">
                <a:solidFill>
                  <a:schemeClr val="bg1"/>
                </a:solidFill>
              </a:defRPr>
            </a:lvl1pPr>
          </a:lstStyle>
          <a:p>
            <a:r>
              <a:rPr lang="pl-PL" dirty="0"/>
              <a:t>Caterpillar</a:t>
            </a:r>
          </a:p>
        </p:txBody>
      </p:sp>
      <p:sp>
        <p:nvSpPr>
          <p:cNvPr id="20" name="pole tekstowe 19">
            <a:extLst>
              <a:ext uri="{FF2B5EF4-FFF2-40B4-BE49-F238E27FC236}">
                <a16:creationId xmlns:a16="http://schemas.microsoft.com/office/drawing/2014/main" id="{0395F661-53EE-7446-995B-B73D3AB1F723}"/>
              </a:ext>
            </a:extLst>
          </p:cNvPr>
          <p:cNvSpPr txBox="1"/>
          <p:nvPr/>
        </p:nvSpPr>
        <p:spPr>
          <a:xfrm>
            <a:off x="723002" y="5673711"/>
            <a:ext cx="335562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l-PL" sz="1400" dirty="0" err="1"/>
              <a:t>Moth</a:t>
            </a:r>
            <a:endParaRPr lang="pl-PL" sz="1400" dirty="0"/>
          </a:p>
        </p:txBody>
      </p:sp>
      <p:sp>
        <p:nvSpPr>
          <p:cNvPr id="21" name="pole tekstowe 20">
            <a:extLst>
              <a:ext uri="{FF2B5EF4-FFF2-40B4-BE49-F238E27FC236}">
                <a16:creationId xmlns:a16="http://schemas.microsoft.com/office/drawing/2014/main" id="{7DEC3B95-A300-6C45-8336-7590F43B259C}"/>
              </a:ext>
            </a:extLst>
          </p:cNvPr>
          <p:cNvSpPr txBox="1"/>
          <p:nvPr/>
        </p:nvSpPr>
        <p:spPr>
          <a:xfrm>
            <a:off x="4617202" y="5673712"/>
            <a:ext cx="335562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400">
                <a:solidFill>
                  <a:schemeClr val="bg1"/>
                </a:solidFill>
              </a:defRPr>
            </a:lvl1pPr>
          </a:lstStyle>
          <a:p>
            <a:r>
              <a:rPr lang="pl-PL" dirty="0"/>
              <a:t>Pupa</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65128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en-US" sz="2400" b="1" dirty="0">
                <a:latin typeface="Palatino Linotype"/>
              </a:rPr>
              <a:t>Introduction</a:t>
            </a:r>
            <a:endParaRPr lang="en-US" dirty="0"/>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4</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TextBox 3"/>
          <p:cNvSpPr txBox="1"/>
          <p:nvPr/>
        </p:nvSpPr>
        <p:spPr>
          <a:xfrm>
            <a:off x="609600" y="1175238"/>
            <a:ext cx="8153400" cy="461665"/>
          </a:xfrm>
          <a:prstGeom prst="rect">
            <a:avLst/>
          </a:prstGeom>
          <a:noFill/>
        </p:spPr>
        <p:txBody>
          <a:bodyPr wrap="square" rtlCol="0">
            <a:spAutoFit/>
          </a:bodyPr>
          <a:lstStyle/>
          <a:p>
            <a:r>
              <a:rPr lang="pl-PL" sz="2400" b="1" i="1" dirty="0" err="1">
                <a:solidFill>
                  <a:schemeClr val="accent6">
                    <a:lumMod val="50000"/>
                  </a:schemeClr>
                </a:solidFill>
              </a:rPr>
              <a:t>Cydalima</a:t>
            </a:r>
            <a:r>
              <a:rPr lang="pl-PL" sz="2400" b="1" i="1" dirty="0">
                <a:solidFill>
                  <a:schemeClr val="accent6">
                    <a:lumMod val="50000"/>
                  </a:schemeClr>
                </a:solidFill>
              </a:rPr>
              <a:t> </a:t>
            </a:r>
            <a:r>
              <a:rPr lang="pl-PL" sz="2400" b="1" i="1" dirty="0" err="1">
                <a:solidFill>
                  <a:schemeClr val="accent6">
                    <a:lumMod val="50000"/>
                  </a:schemeClr>
                </a:solidFill>
              </a:rPr>
              <a:t>perspectalis</a:t>
            </a:r>
            <a:r>
              <a:rPr lang="pl-PL" sz="2400" b="1" i="1" dirty="0">
                <a:solidFill>
                  <a:schemeClr val="accent6">
                    <a:lumMod val="50000"/>
                  </a:schemeClr>
                </a:solidFill>
              </a:rPr>
              <a:t> </a:t>
            </a:r>
            <a:r>
              <a:rPr lang="pl-PL" sz="2400" b="1" dirty="0">
                <a:solidFill>
                  <a:schemeClr val="accent6">
                    <a:lumMod val="50000"/>
                  </a:schemeClr>
                </a:solidFill>
              </a:rPr>
              <a:t>– </a:t>
            </a:r>
            <a:r>
              <a:rPr lang="pl-PL" sz="2400" b="1" dirty="0" err="1">
                <a:solidFill>
                  <a:schemeClr val="accent6">
                    <a:lumMod val="50000"/>
                  </a:schemeClr>
                </a:solidFill>
              </a:rPr>
              <a:t>short</a:t>
            </a:r>
            <a:r>
              <a:rPr lang="pl-PL" sz="2400" b="1" dirty="0">
                <a:solidFill>
                  <a:schemeClr val="accent6">
                    <a:lumMod val="50000"/>
                  </a:schemeClr>
                </a:solidFill>
              </a:rPr>
              <a:t> </a:t>
            </a:r>
            <a:r>
              <a:rPr lang="pl-PL" sz="2400" b="1" dirty="0" err="1">
                <a:solidFill>
                  <a:schemeClr val="accent6">
                    <a:lumMod val="50000"/>
                  </a:schemeClr>
                </a:solidFill>
              </a:rPr>
              <a:t>description</a:t>
            </a:r>
            <a:endParaRPr lang="fr-FR" sz="2400" b="1" dirty="0">
              <a:solidFill>
                <a:schemeClr val="accent6">
                  <a:lumMod val="50000"/>
                </a:schemeClr>
              </a:solidFill>
            </a:endParaRPr>
          </a:p>
        </p:txBody>
      </p:sp>
      <p:sp>
        <p:nvSpPr>
          <p:cNvPr id="21" name="pole tekstowe 20">
            <a:extLst>
              <a:ext uri="{FF2B5EF4-FFF2-40B4-BE49-F238E27FC236}">
                <a16:creationId xmlns:a16="http://schemas.microsoft.com/office/drawing/2014/main" id="{7DEC3B95-A300-6C45-8336-7590F43B259C}"/>
              </a:ext>
            </a:extLst>
          </p:cNvPr>
          <p:cNvSpPr txBox="1"/>
          <p:nvPr/>
        </p:nvSpPr>
        <p:spPr>
          <a:xfrm>
            <a:off x="4645378" y="5604866"/>
            <a:ext cx="33556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solidFill>
                  <a:schemeClr val="bg1"/>
                </a:solidFill>
              </a:rPr>
              <a:t>Pupa</a:t>
            </a:r>
          </a:p>
        </p:txBody>
      </p:sp>
      <p:sp>
        <p:nvSpPr>
          <p:cNvPr id="3" name="pole tekstowe 2">
            <a:extLst>
              <a:ext uri="{FF2B5EF4-FFF2-40B4-BE49-F238E27FC236}">
                <a16:creationId xmlns:a16="http://schemas.microsoft.com/office/drawing/2014/main" id="{752A1538-3CEB-444C-8935-E126F9BEFC51}"/>
              </a:ext>
            </a:extLst>
          </p:cNvPr>
          <p:cNvSpPr txBox="1"/>
          <p:nvPr/>
        </p:nvSpPr>
        <p:spPr>
          <a:xfrm>
            <a:off x="609600" y="1677369"/>
            <a:ext cx="6550926" cy="3985706"/>
          </a:xfrm>
          <a:prstGeom prst="rect">
            <a:avLst/>
          </a:prstGeom>
          <a:noFill/>
        </p:spPr>
        <p:txBody>
          <a:bodyPr wrap="square" rtlCol="0">
            <a:spAutoFit/>
          </a:bodyPr>
          <a:lstStyle/>
          <a:p>
            <a:pPr>
              <a:spcAft>
                <a:spcPts val="600"/>
              </a:spcAft>
            </a:pPr>
            <a:r>
              <a:rPr lang="en-US" sz="1600" b="1" dirty="0">
                <a:solidFill>
                  <a:schemeClr val="accent6">
                    <a:lumMod val="50000"/>
                  </a:schemeClr>
                </a:solidFill>
              </a:rPr>
              <a:t>In Europe, </a:t>
            </a:r>
            <a:r>
              <a:rPr lang="en-US" sz="1600" b="1" i="1" dirty="0" err="1">
                <a:solidFill>
                  <a:schemeClr val="accent6">
                    <a:lumMod val="50000"/>
                  </a:schemeClr>
                </a:solidFill>
              </a:rPr>
              <a:t>Cydalima</a:t>
            </a:r>
            <a:r>
              <a:rPr lang="en-US" sz="1600" b="1" i="1" dirty="0">
                <a:solidFill>
                  <a:schemeClr val="accent6">
                    <a:lumMod val="50000"/>
                  </a:schemeClr>
                </a:solidFill>
              </a:rPr>
              <a:t> </a:t>
            </a:r>
            <a:r>
              <a:rPr lang="en-US" sz="1600" b="1" i="1" dirty="0" err="1">
                <a:solidFill>
                  <a:schemeClr val="accent6">
                    <a:lumMod val="50000"/>
                  </a:schemeClr>
                </a:solidFill>
              </a:rPr>
              <a:t>perspectalis</a:t>
            </a:r>
            <a:r>
              <a:rPr lang="en-US" sz="1600" b="1" dirty="0">
                <a:solidFill>
                  <a:schemeClr val="accent6">
                    <a:lumMod val="50000"/>
                  </a:schemeClr>
                </a:solidFill>
              </a:rPr>
              <a:t>:</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develops two or three </a:t>
            </a:r>
            <a:r>
              <a:rPr lang="en-US" sz="1600" b="1" dirty="0" smtClean="0">
                <a:solidFill>
                  <a:schemeClr val="accent6">
                    <a:lumMod val="50000"/>
                  </a:schemeClr>
                </a:solidFill>
              </a:rPr>
              <a:t>generations</a:t>
            </a:r>
            <a:r>
              <a:rPr lang="pl-PL" sz="1600" b="1" dirty="0" smtClean="0">
                <a:solidFill>
                  <a:schemeClr val="accent6">
                    <a:lumMod val="50000"/>
                  </a:schemeClr>
                </a:solidFill>
              </a:rPr>
              <a:t>;</a:t>
            </a:r>
            <a:endParaRPr lang="en-US" sz="1600" b="1" dirty="0">
              <a:solidFill>
                <a:schemeClr val="accent6">
                  <a:lumMod val="50000"/>
                </a:schemeClr>
              </a:solidFill>
            </a:endParaRPr>
          </a:p>
          <a:p>
            <a:pPr marL="285750" indent="-285750">
              <a:spcAft>
                <a:spcPts val="600"/>
              </a:spcAft>
              <a:buFont typeface="Wingdings" panose="05000000000000000000" pitchFamily="2" charset="2"/>
              <a:buChar char="Ø"/>
            </a:pPr>
            <a:r>
              <a:rPr lang="en-US" sz="1600" b="1" dirty="0">
                <a:solidFill>
                  <a:schemeClr val="accent6">
                    <a:lumMod val="50000"/>
                  </a:schemeClr>
                </a:solidFill>
              </a:rPr>
              <a:t>occurs in box trees all year round;</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it comes in two </a:t>
            </a:r>
            <a:r>
              <a:rPr lang="en-US" sz="1600" b="1" dirty="0" err="1">
                <a:solidFill>
                  <a:schemeClr val="accent6">
                    <a:lumMod val="50000"/>
                  </a:schemeClr>
                </a:solidFill>
              </a:rPr>
              <a:t>colour</a:t>
            </a:r>
            <a:r>
              <a:rPr lang="en-US" sz="1600" b="1" dirty="0">
                <a:solidFill>
                  <a:schemeClr val="accent6">
                    <a:lumMod val="50000"/>
                  </a:schemeClr>
                </a:solidFill>
              </a:rPr>
              <a:t> forms of butterflies: light (dominant) and dark;</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can feed on substitute plants, mainly of the genus </a:t>
            </a:r>
            <a:r>
              <a:rPr lang="en-US" sz="1600" b="1" i="1" dirty="0">
                <a:solidFill>
                  <a:schemeClr val="accent6">
                    <a:lumMod val="50000"/>
                  </a:schemeClr>
                </a:solidFill>
              </a:rPr>
              <a:t>Euonymus</a:t>
            </a:r>
            <a:r>
              <a:rPr lang="en-US" sz="1600" b="1" dirty="0">
                <a:solidFill>
                  <a:schemeClr val="accent6">
                    <a:lumMod val="50000"/>
                  </a:schemeClr>
                </a:solidFill>
              </a:rPr>
              <a:t> sp.;</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has no effective natural enemies;</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does not damage all species of boxwood to the same degree;</a:t>
            </a:r>
          </a:p>
          <a:p>
            <a:pPr marL="285750" indent="-285750">
              <a:spcAft>
                <a:spcPts val="600"/>
              </a:spcAft>
              <a:buFont typeface="Wingdings" panose="05000000000000000000" pitchFamily="2" charset="2"/>
              <a:buChar char="Ø"/>
            </a:pPr>
            <a:r>
              <a:rPr lang="pl-PL" sz="1600" b="1" dirty="0" err="1" smtClean="0">
                <a:solidFill>
                  <a:schemeClr val="accent6">
                    <a:lumMod val="50000"/>
                  </a:schemeClr>
                </a:solidFill>
              </a:rPr>
              <a:t>has</a:t>
            </a:r>
            <a:r>
              <a:rPr lang="pl-PL" sz="1600" b="1" dirty="0" smtClean="0">
                <a:solidFill>
                  <a:schemeClr val="accent6">
                    <a:lumMod val="50000"/>
                  </a:schemeClr>
                </a:solidFill>
              </a:rPr>
              <a:t> </a:t>
            </a:r>
            <a:r>
              <a:rPr lang="en-US" sz="1600" b="1" dirty="0" smtClean="0">
                <a:solidFill>
                  <a:schemeClr val="accent6">
                    <a:lumMod val="50000"/>
                  </a:schemeClr>
                </a:solidFill>
              </a:rPr>
              <a:t>no </a:t>
            </a:r>
            <a:r>
              <a:rPr lang="en-US" sz="1600" b="1" dirty="0">
                <a:solidFill>
                  <a:schemeClr val="accent6">
                    <a:lumMod val="50000"/>
                  </a:schemeClr>
                </a:solidFill>
              </a:rPr>
              <a:t>selective chemical or biological agents dedicated to </a:t>
            </a:r>
            <a:r>
              <a:rPr lang="pl-PL" sz="1600" b="1" dirty="0">
                <a:solidFill>
                  <a:schemeClr val="accent6">
                    <a:lumMod val="50000"/>
                  </a:schemeClr>
                </a:solidFill>
              </a:rPr>
              <a:t>controling </a:t>
            </a:r>
            <a:r>
              <a:rPr lang="en-US" sz="1600" b="1" dirty="0">
                <a:solidFill>
                  <a:schemeClr val="accent6">
                    <a:lumMod val="50000"/>
                  </a:schemeClr>
                </a:solidFill>
              </a:rPr>
              <a:t>it;</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is not monitored, which makes it difficult to determine the optimal date of </a:t>
            </a:r>
            <a:r>
              <a:rPr lang="pl-PL" sz="1600" b="1" dirty="0">
                <a:solidFill>
                  <a:schemeClr val="accent6">
                    <a:lumMod val="50000"/>
                  </a:schemeClr>
                </a:solidFill>
              </a:rPr>
              <a:t>controling </a:t>
            </a:r>
            <a:r>
              <a:rPr lang="en-US" sz="1600" b="1" dirty="0">
                <a:solidFill>
                  <a:schemeClr val="accent6">
                    <a:lumMod val="50000"/>
                  </a:schemeClr>
                </a:solidFill>
              </a:rPr>
              <a:t>it;</a:t>
            </a:r>
          </a:p>
          <a:p>
            <a:pPr marL="285750" indent="-285750">
              <a:spcAft>
                <a:spcPts val="600"/>
              </a:spcAft>
              <a:buFont typeface="Wingdings" panose="05000000000000000000" pitchFamily="2" charset="2"/>
              <a:buChar char="Ø"/>
            </a:pPr>
            <a:r>
              <a:rPr lang="en-US" sz="1600" b="1" dirty="0">
                <a:solidFill>
                  <a:schemeClr val="accent6">
                    <a:lumMod val="50000"/>
                  </a:schemeClr>
                </a:solidFill>
              </a:rPr>
              <a:t>due to the 2-3 generations per year, </a:t>
            </a:r>
            <a:r>
              <a:rPr lang="en-US" sz="1600" b="1" dirty="0" smtClean="0">
                <a:solidFill>
                  <a:schemeClr val="accent6">
                    <a:lumMod val="50000"/>
                  </a:schemeClr>
                </a:solidFill>
              </a:rPr>
              <a:t>requires </a:t>
            </a:r>
            <a:r>
              <a:rPr lang="en-US" sz="1600" b="1" dirty="0">
                <a:solidFill>
                  <a:schemeClr val="accent6">
                    <a:lumMod val="50000"/>
                  </a:schemeClr>
                </a:solidFill>
              </a:rPr>
              <a:t>several chemical treatments per year, which increases the risk of the pest becoming resistant to the active substances used.</a:t>
            </a:r>
          </a:p>
        </p:txBody>
      </p:sp>
    </p:spTree>
    <p:extLst>
      <p:ext uri="{BB962C8B-B14F-4D97-AF65-F5344CB8AC3E}">
        <p14:creationId xmlns:p14="http://schemas.microsoft.com/office/powerpoint/2010/main" val="372499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err="1">
                <a:latin typeface="Palatino Linotype" panose="02040502050505030304" pitchFamily="18" charset="0"/>
              </a:rPr>
              <a:t>Introduction</a:t>
            </a:r>
            <a:endParaRPr lang="fr-FR" sz="2400" b="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074" name="Picture 2" descr="F:\Dokumenty\Ćma bukszpanowa\Foto\C perspectalis w Europie - potencjalnie.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891330"/>
            <a:ext cx="4914900" cy="4371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609600" y="1175238"/>
            <a:ext cx="8153400" cy="400110"/>
          </a:xfrm>
          <a:prstGeom prst="rect">
            <a:avLst/>
          </a:prstGeom>
          <a:noFill/>
        </p:spPr>
        <p:txBody>
          <a:bodyPr wrap="square" rtlCol="0">
            <a:spAutoFit/>
          </a:bodyPr>
          <a:lstStyle/>
          <a:p>
            <a:r>
              <a:rPr lang="pl-PL" sz="2000" b="1" i="1" dirty="0" err="1">
                <a:solidFill>
                  <a:schemeClr val="accent6">
                    <a:lumMod val="50000"/>
                  </a:schemeClr>
                </a:solidFill>
              </a:rPr>
              <a:t>Cydalima</a:t>
            </a:r>
            <a:r>
              <a:rPr lang="pl-PL" sz="2000" b="1" i="1" dirty="0">
                <a:solidFill>
                  <a:schemeClr val="accent6">
                    <a:lumMod val="50000"/>
                  </a:schemeClr>
                </a:solidFill>
              </a:rPr>
              <a:t> </a:t>
            </a:r>
            <a:r>
              <a:rPr lang="pl-PL" sz="2000" b="1" i="1" dirty="0" err="1">
                <a:solidFill>
                  <a:schemeClr val="accent6">
                    <a:lumMod val="50000"/>
                  </a:schemeClr>
                </a:solidFill>
              </a:rPr>
              <a:t>perspectalis</a:t>
            </a:r>
            <a:r>
              <a:rPr lang="pl-PL" sz="2000" b="1" i="1" dirty="0">
                <a:solidFill>
                  <a:schemeClr val="accent6">
                    <a:lumMod val="50000"/>
                  </a:schemeClr>
                </a:solidFill>
              </a:rPr>
              <a:t> </a:t>
            </a:r>
            <a:r>
              <a:rPr lang="pl-PL" sz="2000" b="1" dirty="0">
                <a:solidFill>
                  <a:schemeClr val="accent6">
                    <a:lumMod val="50000"/>
                  </a:schemeClr>
                </a:solidFill>
              </a:rPr>
              <a:t>in Europe.</a:t>
            </a:r>
            <a:endParaRPr lang="fr-FR" sz="2000" b="1" dirty="0">
              <a:solidFill>
                <a:schemeClr val="accent6">
                  <a:lumMod val="50000"/>
                </a:schemeClr>
              </a:solidFill>
            </a:endParaRPr>
          </a:p>
        </p:txBody>
      </p:sp>
      <p:sp>
        <p:nvSpPr>
          <p:cNvPr id="8" name="TextBox 3"/>
          <p:cNvSpPr txBox="1"/>
          <p:nvPr/>
        </p:nvSpPr>
        <p:spPr>
          <a:xfrm>
            <a:off x="5710687" y="1787813"/>
            <a:ext cx="3144328" cy="3200876"/>
          </a:xfrm>
          <a:prstGeom prst="rect">
            <a:avLst/>
          </a:prstGeom>
          <a:noFill/>
        </p:spPr>
        <p:txBody>
          <a:bodyPr wrap="square" rtlCol="0">
            <a:spAutoFit/>
          </a:bodyPr>
          <a:lstStyle/>
          <a:p>
            <a:r>
              <a:rPr lang="en-US" b="1" dirty="0">
                <a:solidFill>
                  <a:schemeClr val="accent6">
                    <a:lumMod val="50000"/>
                  </a:schemeClr>
                </a:solidFill>
              </a:rPr>
              <a:t>CLIMEX map of predicted distribution and relative abundance (</a:t>
            </a:r>
            <a:r>
              <a:rPr lang="en-US" b="1" dirty="0" err="1">
                <a:solidFill>
                  <a:schemeClr val="accent6">
                    <a:lumMod val="50000"/>
                  </a:schemeClr>
                </a:solidFill>
              </a:rPr>
              <a:t>Ecoclimatic</a:t>
            </a:r>
            <a:r>
              <a:rPr lang="en-US" b="1" dirty="0">
                <a:solidFill>
                  <a:schemeClr val="accent6">
                    <a:lumMod val="50000"/>
                  </a:schemeClr>
                </a:solidFill>
              </a:rPr>
              <a:t> Index) of </a:t>
            </a:r>
            <a:r>
              <a:rPr lang="en-US" b="1" i="1" dirty="0" err="1">
                <a:solidFill>
                  <a:schemeClr val="accent6">
                    <a:lumMod val="50000"/>
                  </a:schemeClr>
                </a:solidFill>
              </a:rPr>
              <a:t>Cydalima</a:t>
            </a:r>
            <a:r>
              <a:rPr lang="en-US" b="1" i="1" dirty="0">
                <a:solidFill>
                  <a:schemeClr val="accent6">
                    <a:lumMod val="50000"/>
                  </a:schemeClr>
                </a:solidFill>
              </a:rPr>
              <a:t>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a:solidFill>
                  <a:schemeClr val="accent6">
                    <a:lumMod val="50000"/>
                  </a:schemeClr>
                </a:solidFill>
              </a:rPr>
              <a:t>in Europe.</a:t>
            </a:r>
            <a:endParaRPr lang="pl-PL" b="1" dirty="0">
              <a:solidFill>
                <a:schemeClr val="accent6">
                  <a:lumMod val="50000"/>
                </a:schemeClr>
              </a:solidFill>
            </a:endParaRPr>
          </a:p>
          <a:p>
            <a:r>
              <a:rPr lang="en-US" b="1" dirty="0">
                <a:solidFill>
                  <a:schemeClr val="accent6">
                    <a:lumMod val="50000"/>
                  </a:schemeClr>
                </a:solidFill>
              </a:rPr>
              <a:t> </a:t>
            </a:r>
            <a:endParaRPr lang="pl-PL" b="1" dirty="0">
              <a:solidFill>
                <a:schemeClr val="accent6">
                  <a:lumMod val="50000"/>
                </a:schemeClr>
              </a:solidFill>
            </a:endParaRPr>
          </a:p>
          <a:p>
            <a:r>
              <a:rPr lang="en-US" sz="1400" b="1" dirty="0">
                <a:solidFill>
                  <a:schemeClr val="accent6">
                    <a:lumMod val="50000"/>
                  </a:schemeClr>
                </a:solidFill>
              </a:rPr>
              <a:t>Triangles represent the</a:t>
            </a:r>
          </a:p>
          <a:p>
            <a:r>
              <a:rPr lang="en-US" sz="1400" b="1" dirty="0">
                <a:solidFill>
                  <a:schemeClr val="accent6">
                    <a:lumMod val="50000"/>
                  </a:schemeClr>
                </a:solidFill>
              </a:rPr>
              <a:t>published distribution of </a:t>
            </a:r>
            <a:r>
              <a:rPr lang="en-US" sz="1400" b="1" i="1" dirty="0" err="1">
                <a:solidFill>
                  <a:schemeClr val="accent6">
                    <a:lumMod val="50000"/>
                  </a:schemeClr>
                </a:solidFill>
              </a:rPr>
              <a:t>Cydalima</a:t>
            </a:r>
            <a:r>
              <a:rPr lang="en-US" sz="1400" b="1" i="1" dirty="0">
                <a:solidFill>
                  <a:schemeClr val="accent6">
                    <a:lumMod val="50000"/>
                  </a:schemeClr>
                </a:solidFill>
              </a:rPr>
              <a:t> </a:t>
            </a:r>
            <a:r>
              <a:rPr lang="en-US" sz="1400" b="1" i="1" dirty="0" err="1">
                <a:solidFill>
                  <a:schemeClr val="accent6">
                    <a:lumMod val="50000"/>
                  </a:schemeClr>
                </a:solidFill>
              </a:rPr>
              <a:t>perspectalis</a:t>
            </a:r>
            <a:r>
              <a:rPr lang="en-US" sz="1400" b="1" dirty="0">
                <a:solidFill>
                  <a:schemeClr val="accent6">
                    <a:lumMod val="50000"/>
                  </a:schemeClr>
                </a:solidFill>
              </a:rPr>
              <a:t> in Europe in 2012. In heavily infested areas, triangles may represent several</a:t>
            </a:r>
            <a:r>
              <a:rPr lang="pl-PL" sz="1400" b="1" dirty="0">
                <a:solidFill>
                  <a:schemeClr val="accent6">
                    <a:lumMod val="50000"/>
                  </a:schemeClr>
                </a:solidFill>
              </a:rPr>
              <a:t> </a:t>
            </a:r>
            <a:r>
              <a:rPr lang="en-US" sz="1400" b="1" dirty="0">
                <a:solidFill>
                  <a:schemeClr val="accent6">
                    <a:lumMod val="50000"/>
                  </a:schemeClr>
                </a:solidFill>
              </a:rPr>
              <a:t>notifications.</a:t>
            </a:r>
            <a:endParaRPr lang="pl-PL" sz="1400" b="1" dirty="0">
              <a:solidFill>
                <a:schemeClr val="accent6">
                  <a:lumMod val="50000"/>
                </a:schemeClr>
              </a:solidFill>
            </a:endParaRPr>
          </a:p>
          <a:p>
            <a:endParaRPr lang="pl-PL" sz="1400" b="1" dirty="0">
              <a:solidFill>
                <a:schemeClr val="accent6">
                  <a:lumMod val="50000"/>
                </a:schemeClr>
              </a:solidFill>
            </a:endParaRPr>
          </a:p>
          <a:p>
            <a:pPr algn="r"/>
            <a:r>
              <a:rPr lang="fr-FR" sz="1000" b="1" dirty="0">
                <a:solidFill>
                  <a:schemeClr val="accent6">
                    <a:lumMod val="50000"/>
                  </a:schemeClr>
                </a:solidFill>
              </a:rPr>
              <a:t>Nacambo et al., 2013</a:t>
            </a:r>
            <a:endParaRPr lang="fr-FR" sz="1400" b="1" dirty="0">
              <a:solidFill>
                <a:schemeClr val="accent6">
                  <a:lumMod val="50000"/>
                </a:schemeClr>
              </a:solidFill>
            </a:endParaRPr>
          </a:p>
        </p:txBody>
      </p:sp>
      <p:sp>
        <p:nvSpPr>
          <p:cNvPr id="9" name="TextBox 3"/>
          <p:cNvSpPr txBox="1"/>
          <p:nvPr/>
        </p:nvSpPr>
        <p:spPr>
          <a:xfrm>
            <a:off x="3485071" y="6175683"/>
            <a:ext cx="1380227" cy="246221"/>
          </a:xfrm>
          <a:prstGeom prst="rect">
            <a:avLst/>
          </a:prstGeom>
          <a:noFill/>
        </p:spPr>
        <p:txBody>
          <a:bodyPr wrap="square" rtlCol="0">
            <a:spAutoFit/>
          </a:bodyPr>
          <a:lstStyle/>
          <a:p>
            <a:pPr algn="r"/>
            <a:r>
              <a:rPr lang="pl-PL" sz="1000" b="1" dirty="0" err="1">
                <a:solidFill>
                  <a:schemeClr val="accent6">
                    <a:lumMod val="50000"/>
                  </a:schemeClr>
                </a:solidFill>
              </a:rPr>
              <a:t>Nacambo</a:t>
            </a:r>
            <a:r>
              <a:rPr lang="pl-PL" sz="1000" b="1" dirty="0">
                <a:solidFill>
                  <a:schemeClr val="accent6">
                    <a:lumMod val="50000"/>
                  </a:schemeClr>
                </a:solidFill>
              </a:rPr>
              <a:t> et al., 2013</a:t>
            </a:r>
            <a:endParaRPr lang="fr-FR" sz="1000" b="1" dirty="0">
              <a:solidFill>
                <a:schemeClr val="accent6">
                  <a:lumMod val="50000"/>
                </a:schemeClr>
              </a:solidFill>
            </a:endParaRPr>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pl-PL" sz="2400" b="1" err="1">
                <a:solidFill>
                  <a:prstClr val="black"/>
                </a:solidFill>
                <a:latin typeface="Palatino Linotype" panose="02040502050505030304" pitchFamily="18" charset="0"/>
              </a:rPr>
              <a:t>Introduction</a:t>
            </a:r>
            <a:endParaRPr lang="fr-FR" sz="2400" b="1">
              <a:solidFill>
                <a:prstClr val="black"/>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6</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5123" name="Picture 3" descr="D:\Moje obrazy\Canon\2019\08-Wakacje-Niemcy\08-LUXEMBURG\05-Shengen\Wakacje-2019  (5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948540"/>
            <a:ext cx="3039374" cy="20291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Moje obrazy\Canon\2019\08-Wakacje-Niemcy\08-LUXEMBURG\05-Shengen\Wakacje-2019  (56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4060200"/>
            <a:ext cx="3039374" cy="20291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Moje obrazy\Canon\2019\08-Wakacje-Niemcy\08-LUXEMBURG\05-Shengen\Wakacje-2019  (52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3299305" y="3777413"/>
            <a:ext cx="2773989" cy="18519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p:nvPr/>
        </p:nvSpPr>
        <p:spPr>
          <a:xfrm>
            <a:off x="609600" y="1147465"/>
            <a:ext cx="8153400" cy="400110"/>
          </a:xfrm>
          <a:prstGeom prst="rect">
            <a:avLst/>
          </a:prstGeom>
          <a:noFill/>
        </p:spPr>
        <p:txBody>
          <a:bodyPr wrap="square" rtlCol="0">
            <a:spAutoFit/>
          </a:bodyPr>
          <a:lstStyle/>
          <a:p>
            <a:r>
              <a:rPr lang="pl-PL" sz="2000" b="1" i="1" dirty="0" err="1">
                <a:solidFill>
                  <a:schemeClr val="accent6">
                    <a:lumMod val="50000"/>
                  </a:schemeClr>
                </a:solidFill>
              </a:rPr>
              <a:t>Cydalima</a:t>
            </a:r>
            <a:r>
              <a:rPr lang="pl-PL" sz="2000" b="1" i="1" dirty="0">
                <a:solidFill>
                  <a:schemeClr val="accent6">
                    <a:lumMod val="50000"/>
                  </a:schemeClr>
                </a:solidFill>
              </a:rPr>
              <a:t> </a:t>
            </a:r>
            <a:r>
              <a:rPr lang="pl-PL" sz="2000" b="1" i="1" dirty="0" err="1">
                <a:solidFill>
                  <a:schemeClr val="accent6">
                    <a:lumMod val="50000"/>
                  </a:schemeClr>
                </a:solidFill>
              </a:rPr>
              <a:t>perspectalis</a:t>
            </a:r>
            <a:r>
              <a:rPr lang="pl-PL" sz="2000" b="1" i="1" dirty="0">
                <a:solidFill>
                  <a:schemeClr val="accent6">
                    <a:lumMod val="50000"/>
                  </a:schemeClr>
                </a:solidFill>
              </a:rPr>
              <a:t>  </a:t>
            </a:r>
            <a:r>
              <a:rPr lang="pl-PL" sz="2000" b="1" dirty="0">
                <a:solidFill>
                  <a:schemeClr val="accent6">
                    <a:lumMod val="50000"/>
                  </a:schemeClr>
                </a:solidFill>
              </a:rPr>
              <a:t>in Europe – </a:t>
            </a:r>
            <a:r>
              <a:rPr lang="pl-PL" sz="2000" b="1" dirty="0" err="1">
                <a:solidFill>
                  <a:schemeClr val="accent6">
                    <a:lumMod val="50000"/>
                  </a:schemeClr>
                </a:solidFill>
              </a:rPr>
              <a:t>an</a:t>
            </a:r>
            <a:r>
              <a:rPr lang="pl-PL" sz="2000" b="1" dirty="0">
                <a:solidFill>
                  <a:schemeClr val="accent6">
                    <a:lumMod val="50000"/>
                  </a:schemeClr>
                </a:solidFill>
              </a:rPr>
              <a:t> </a:t>
            </a:r>
            <a:r>
              <a:rPr lang="pl-PL" sz="2000" b="1" dirty="0" err="1">
                <a:solidFill>
                  <a:schemeClr val="accent6">
                    <a:lumMod val="50000"/>
                  </a:schemeClr>
                </a:solidFill>
              </a:rPr>
              <a:t>underestimated</a:t>
            </a:r>
            <a:r>
              <a:rPr lang="pl-PL" sz="2000" b="1" dirty="0">
                <a:solidFill>
                  <a:schemeClr val="accent6">
                    <a:lumMod val="50000"/>
                  </a:schemeClr>
                </a:solidFill>
              </a:rPr>
              <a:t> problem</a:t>
            </a:r>
            <a:endParaRPr lang="fr-FR" sz="2000" b="1" dirty="0">
              <a:solidFill>
                <a:schemeClr val="accent6">
                  <a:lumMod val="50000"/>
                </a:schemeClr>
              </a:solidFill>
            </a:endParaRPr>
          </a:p>
        </p:txBody>
      </p:sp>
      <p:sp>
        <p:nvSpPr>
          <p:cNvPr id="11" name="TextBox 3"/>
          <p:cNvSpPr txBox="1"/>
          <p:nvPr/>
        </p:nvSpPr>
        <p:spPr>
          <a:xfrm>
            <a:off x="3889719" y="1934527"/>
            <a:ext cx="5254281" cy="3354765"/>
          </a:xfrm>
          <a:prstGeom prst="rect">
            <a:avLst/>
          </a:prstGeom>
          <a:noFill/>
        </p:spPr>
        <p:txBody>
          <a:bodyPr wrap="square" rtlCol="0">
            <a:spAutoFit/>
          </a:bodyPr>
          <a:lstStyle/>
          <a:p>
            <a:r>
              <a:rPr lang="en-US" sz="1400" b="1" dirty="0">
                <a:solidFill>
                  <a:schemeClr val="accent6">
                    <a:lumMod val="50000"/>
                  </a:schemeClr>
                </a:solidFill>
              </a:rPr>
              <a:t>"Motion for a European Parliament resolution on the box tree moth (</a:t>
            </a:r>
            <a:r>
              <a:rPr lang="en-US" sz="1400" b="1" i="1" dirty="0" err="1">
                <a:solidFill>
                  <a:schemeClr val="accent6">
                    <a:lumMod val="50000"/>
                  </a:schemeClr>
                </a:solidFill>
              </a:rPr>
              <a:t>Cydalima</a:t>
            </a:r>
            <a:r>
              <a:rPr lang="en-US" sz="1400" b="1" i="1" dirty="0">
                <a:solidFill>
                  <a:schemeClr val="accent6">
                    <a:lumMod val="50000"/>
                  </a:schemeClr>
                </a:solidFill>
              </a:rPr>
              <a:t> </a:t>
            </a:r>
            <a:r>
              <a:rPr lang="en-US" sz="1400" b="1" i="1" dirty="0" err="1">
                <a:solidFill>
                  <a:schemeClr val="accent6">
                    <a:lumMod val="50000"/>
                  </a:schemeClr>
                </a:solidFill>
              </a:rPr>
              <a:t>perspectalis</a:t>
            </a:r>
            <a:r>
              <a:rPr lang="en-US" sz="1400" b="1" dirty="0">
                <a:solidFill>
                  <a:schemeClr val="accent6">
                    <a:lumMod val="50000"/>
                  </a:schemeClr>
                </a:solidFill>
              </a:rPr>
              <a:t>)", which encourages the Commission to:</a:t>
            </a:r>
            <a:endParaRPr lang="pl-PL" sz="1400" b="1" dirty="0">
              <a:solidFill>
                <a:schemeClr val="accent6">
                  <a:lumMod val="50000"/>
                </a:schemeClr>
              </a:solidFill>
            </a:endParaRPr>
          </a:p>
          <a:p>
            <a:endParaRPr lang="en-US" sz="1400" b="1" dirty="0">
              <a:solidFill>
                <a:schemeClr val="accent6">
                  <a:lumMod val="50000"/>
                </a:schemeClr>
              </a:solidFill>
            </a:endParaRPr>
          </a:p>
          <a:p>
            <a:r>
              <a:rPr lang="pl-PL" sz="1400" b="1" dirty="0">
                <a:solidFill>
                  <a:schemeClr val="accent6">
                    <a:lumMod val="50000"/>
                  </a:schemeClr>
                </a:solidFill>
              </a:rPr>
              <a:t>		</a:t>
            </a:r>
            <a:r>
              <a:rPr lang="en-US" sz="1400" b="1" dirty="0">
                <a:solidFill>
                  <a:schemeClr val="accent6">
                    <a:lumMod val="50000"/>
                  </a:schemeClr>
                </a:solidFill>
              </a:rPr>
              <a:t>• recognize the box tree moth as a harmful </a:t>
            </a:r>
            <a:r>
              <a:rPr lang="pl-PL" sz="1400" b="1" dirty="0">
                <a:solidFill>
                  <a:schemeClr val="accent6">
                    <a:lumMod val="50000"/>
                  </a:schemeClr>
                </a:solidFill>
              </a:rPr>
              <a:t>		</a:t>
            </a:r>
            <a:r>
              <a:rPr lang="en-US" sz="1400" b="1" dirty="0">
                <a:solidFill>
                  <a:schemeClr val="accent6">
                    <a:lumMod val="50000"/>
                  </a:schemeClr>
                </a:solidFill>
              </a:rPr>
              <a:t>organism under Directive 2000/29/EC;</a:t>
            </a:r>
            <a:endParaRPr lang="pl-PL" sz="1400" b="1" dirty="0">
              <a:solidFill>
                <a:schemeClr val="accent6">
                  <a:lumMod val="50000"/>
                </a:schemeClr>
              </a:solidFill>
            </a:endParaRPr>
          </a:p>
          <a:p>
            <a:endParaRPr lang="en-US" sz="1400" b="1" dirty="0">
              <a:solidFill>
                <a:schemeClr val="accent6">
                  <a:lumMod val="50000"/>
                </a:schemeClr>
              </a:solidFill>
            </a:endParaRPr>
          </a:p>
          <a:p>
            <a:r>
              <a:rPr lang="pl-PL" sz="1400" b="1" dirty="0">
                <a:solidFill>
                  <a:schemeClr val="accent6">
                    <a:lumMod val="50000"/>
                  </a:schemeClr>
                </a:solidFill>
              </a:rPr>
              <a:t>		</a:t>
            </a:r>
            <a:r>
              <a:rPr lang="en-US" sz="1400" b="1" dirty="0">
                <a:solidFill>
                  <a:schemeClr val="accent6">
                    <a:lumMod val="50000"/>
                  </a:schemeClr>
                </a:solidFill>
              </a:rPr>
              <a:t>• support research into biological controls </a:t>
            </a:r>
            <a:r>
              <a:rPr lang="pl-PL" sz="1400" b="1" dirty="0">
                <a:solidFill>
                  <a:schemeClr val="accent6">
                    <a:lumMod val="50000"/>
                  </a:schemeClr>
                </a:solidFill>
              </a:rPr>
              <a:t>		</a:t>
            </a:r>
            <a:r>
              <a:rPr lang="en-US" sz="1400" b="1" dirty="0">
                <a:solidFill>
                  <a:schemeClr val="accent6">
                    <a:lumMod val="50000"/>
                  </a:schemeClr>
                </a:solidFill>
              </a:rPr>
              <a:t>for the box tree moth through existing </a:t>
            </a:r>
            <a:r>
              <a:rPr lang="pl-PL" sz="1400" b="1" dirty="0">
                <a:solidFill>
                  <a:schemeClr val="accent6">
                    <a:lumMod val="50000"/>
                  </a:schemeClr>
                </a:solidFill>
              </a:rPr>
              <a:t>		</a:t>
            </a:r>
            <a:r>
              <a:rPr lang="en-US" sz="1400" b="1" dirty="0">
                <a:solidFill>
                  <a:schemeClr val="accent6">
                    <a:lumMod val="50000"/>
                  </a:schemeClr>
                </a:solidFill>
              </a:rPr>
              <a:t>funding programs;</a:t>
            </a:r>
            <a:endParaRPr lang="pl-PL" sz="1400" b="1" dirty="0">
              <a:solidFill>
                <a:schemeClr val="accent6">
                  <a:lumMod val="50000"/>
                </a:schemeClr>
              </a:solidFill>
            </a:endParaRPr>
          </a:p>
          <a:p>
            <a:endParaRPr lang="en-US" sz="1400" b="1" dirty="0">
              <a:solidFill>
                <a:schemeClr val="accent6">
                  <a:lumMod val="50000"/>
                </a:schemeClr>
              </a:solidFill>
            </a:endParaRPr>
          </a:p>
          <a:p>
            <a:r>
              <a:rPr lang="pl-PL" sz="1400" b="1" dirty="0">
                <a:solidFill>
                  <a:schemeClr val="accent6">
                    <a:lumMod val="50000"/>
                  </a:schemeClr>
                </a:solidFill>
              </a:rPr>
              <a:t>		</a:t>
            </a:r>
            <a:r>
              <a:rPr lang="en-US" sz="1400" b="1" dirty="0">
                <a:solidFill>
                  <a:schemeClr val="accent6">
                    <a:lumMod val="50000"/>
                  </a:schemeClr>
                </a:solidFill>
              </a:rPr>
              <a:t>• promote joint monitoring of the box tree </a:t>
            </a:r>
            <a:r>
              <a:rPr lang="pl-PL" sz="1400" b="1" dirty="0">
                <a:solidFill>
                  <a:schemeClr val="accent6">
                    <a:lumMod val="50000"/>
                  </a:schemeClr>
                </a:solidFill>
              </a:rPr>
              <a:t>		</a:t>
            </a:r>
            <a:r>
              <a:rPr lang="en-US" sz="1400" b="1" dirty="0">
                <a:solidFill>
                  <a:schemeClr val="accent6">
                    <a:lumMod val="50000"/>
                  </a:schemeClr>
                </a:solidFill>
              </a:rPr>
              <a:t>moth by the competent European </a:t>
            </a:r>
            <a:r>
              <a:rPr lang="pl-PL" sz="1400" b="1" dirty="0">
                <a:solidFill>
                  <a:schemeClr val="accent6">
                    <a:lumMod val="50000"/>
                  </a:schemeClr>
                </a:solidFill>
              </a:rPr>
              <a:t>			</a:t>
            </a:r>
            <a:r>
              <a:rPr lang="en-US" sz="1400" b="1" dirty="0">
                <a:solidFill>
                  <a:schemeClr val="accent6">
                    <a:lumMod val="50000"/>
                  </a:schemeClr>
                </a:solidFill>
              </a:rPr>
              <a:t>authorities</a:t>
            </a:r>
            <a:r>
              <a:rPr lang="pl-PL" sz="1400" b="1" dirty="0">
                <a:solidFill>
                  <a:schemeClr val="accent6">
                    <a:lumMod val="50000"/>
                  </a:schemeClr>
                </a:solidFill>
              </a:rPr>
              <a:t>.</a:t>
            </a:r>
          </a:p>
          <a:p>
            <a:pPr algn="r"/>
            <a:r>
              <a:rPr lang="pl-PL" sz="1000" b="1" dirty="0" err="1">
                <a:solidFill>
                  <a:schemeClr val="accent6">
                    <a:lumMod val="50000"/>
                  </a:schemeClr>
                </a:solidFill>
              </a:rPr>
              <a:t>D’Ornano</a:t>
            </a:r>
            <a:r>
              <a:rPr lang="pl-PL" sz="1000" b="1" dirty="0">
                <a:solidFill>
                  <a:schemeClr val="accent6">
                    <a:lumMod val="50000"/>
                  </a:schemeClr>
                </a:solidFill>
              </a:rPr>
              <a:t> et al., 2016; </a:t>
            </a:r>
            <a:br>
              <a:rPr lang="pl-PL" sz="1000" b="1" dirty="0">
                <a:solidFill>
                  <a:schemeClr val="accent6">
                    <a:lumMod val="50000"/>
                  </a:schemeClr>
                </a:solidFill>
              </a:rPr>
            </a:br>
            <a:r>
              <a:rPr lang="pl-PL" sz="1000" b="1" dirty="0">
                <a:solidFill>
                  <a:schemeClr val="accent6">
                    <a:lumMod val="50000"/>
                  </a:schemeClr>
                </a:solidFill>
              </a:rPr>
              <a:t>MOTION FOR A RESOLUTION</a:t>
            </a:r>
            <a:br>
              <a:rPr lang="pl-PL" sz="1000" b="1" dirty="0">
                <a:solidFill>
                  <a:schemeClr val="accent6">
                    <a:lumMod val="50000"/>
                  </a:schemeClr>
                </a:solidFill>
              </a:rPr>
            </a:br>
            <a:r>
              <a:rPr lang="pl-PL" sz="1000" b="1" dirty="0">
                <a:solidFill>
                  <a:schemeClr val="accent6">
                    <a:lumMod val="50000"/>
                  </a:schemeClr>
                </a:solidFill>
              </a:rPr>
              <a:t>B8-1209/2016</a:t>
            </a:r>
            <a:endParaRPr lang="en-US" sz="1000" b="1" dirty="0">
              <a:solidFill>
                <a:schemeClr val="accent6">
                  <a:lumMod val="50000"/>
                </a:schemeClr>
              </a:solidFill>
            </a:endParaRPr>
          </a:p>
        </p:txBody>
      </p:sp>
      <p:sp>
        <p:nvSpPr>
          <p:cNvPr id="12" name="TextBox 3"/>
          <p:cNvSpPr txBox="1"/>
          <p:nvPr/>
        </p:nvSpPr>
        <p:spPr>
          <a:xfrm>
            <a:off x="609600" y="6194683"/>
            <a:ext cx="5197311" cy="523220"/>
          </a:xfrm>
          <a:prstGeom prst="rect">
            <a:avLst/>
          </a:prstGeom>
          <a:noFill/>
        </p:spPr>
        <p:txBody>
          <a:bodyPr wrap="square" rtlCol="0">
            <a:spAutoFit/>
          </a:bodyPr>
          <a:lstStyle/>
          <a:p>
            <a:r>
              <a:rPr lang="en-US" sz="1400" b="1" dirty="0">
                <a:solidFill>
                  <a:schemeClr val="accent6">
                    <a:lumMod val="50000"/>
                  </a:schemeClr>
                </a:solidFill>
              </a:rPr>
              <a:t>Twist of </a:t>
            </a:r>
            <a:r>
              <a:rPr lang="pl-PL" sz="1400" b="1" dirty="0">
                <a:solidFill>
                  <a:schemeClr val="accent6">
                    <a:lumMod val="50000"/>
                  </a:schemeClr>
                </a:solidFill>
              </a:rPr>
              <a:t>f</a:t>
            </a:r>
            <a:r>
              <a:rPr lang="en-US" sz="1400" b="1" dirty="0">
                <a:solidFill>
                  <a:schemeClr val="accent6">
                    <a:lumMod val="50000"/>
                  </a:schemeClr>
                </a:solidFill>
              </a:rPr>
              <a:t>ate </a:t>
            </a:r>
            <a:r>
              <a:rPr lang="pl-PL" sz="1400" b="1" dirty="0" smtClean="0">
                <a:solidFill>
                  <a:schemeClr val="accent6">
                    <a:lumMod val="50000"/>
                  </a:schemeClr>
                </a:solidFill>
              </a:rPr>
              <a:t>–</a:t>
            </a:r>
            <a:r>
              <a:rPr lang="en-US" sz="1400" b="1" dirty="0" smtClean="0">
                <a:solidFill>
                  <a:schemeClr val="accent6">
                    <a:lumMod val="50000"/>
                  </a:schemeClr>
                </a:solidFill>
              </a:rPr>
              <a:t> </a:t>
            </a:r>
            <a:r>
              <a:rPr lang="en-US" sz="1400" b="1" dirty="0">
                <a:solidFill>
                  <a:schemeClr val="accent6">
                    <a:lumMod val="50000"/>
                  </a:schemeClr>
                </a:solidFill>
              </a:rPr>
              <a:t>a boxwood hedge in front of the European Museum in Schengen, damaged by a </a:t>
            </a:r>
            <a:r>
              <a:rPr lang="pl-PL" sz="1400" b="1" dirty="0" smtClean="0">
                <a:solidFill>
                  <a:schemeClr val="accent6">
                    <a:lumMod val="50000"/>
                  </a:schemeClr>
                </a:solidFill>
              </a:rPr>
              <a:t>East </a:t>
            </a:r>
            <a:r>
              <a:rPr lang="pl-PL" sz="1400" b="1" dirty="0" err="1" smtClean="0">
                <a:solidFill>
                  <a:schemeClr val="accent6">
                    <a:lumMod val="50000"/>
                  </a:schemeClr>
                </a:solidFill>
              </a:rPr>
              <a:t>Asian</a:t>
            </a:r>
            <a:r>
              <a:rPr lang="en-US" sz="1400" b="1" dirty="0" smtClean="0">
                <a:solidFill>
                  <a:schemeClr val="accent6">
                    <a:lumMod val="50000"/>
                  </a:schemeClr>
                </a:solidFill>
              </a:rPr>
              <a:t> </a:t>
            </a:r>
            <a:r>
              <a:rPr lang="en-US" sz="1400" b="1" dirty="0">
                <a:solidFill>
                  <a:schemeClr val="accent6">
                    <a:lumMod val="50000"/>
                  </a:schemeClr>
                </a:solidFill>
              </a:rPr>
              <a:t>invasive </a:t>
            </a:r>
            <a:r>
              <a:rPr lang="en-US" sz="1400" b="1" dirty="0" smtClean="0">
                <a:solidFill>
                  <a:schemeClr val="accent6">
                    <a:lumMod val="50000"/>
                  </a:schemeClr>
                </a:solidFill>
              </a:rPr>
              <a:t>box </a:t>
            </a:r>
            <a:r>
              <a:rPr lang="en-US" sz="1400" b="1" dirty="0">
                <a:solidFill>
                  <a:schemeClr val="accent6">
                    <a:lumMod val="50000"/>
                  </a:schemeClr>
                </a:solidFill>
              </a:rPr>
              <a:t>tree </a:t>
            </a:r>
            <a:r>
              <a:rPr lang="en-US" sz="1400" b="1" dirty="0" smtClean="0">
                <a:solidFill>
                  <a:schemeClr val="accent6">
                    <a:lumMod val="50000"/>
                  </a:schemeClr>
                </a:solidFill>
              </a:rPr>
              <a:t>moth</a:t>
            </a:r>
            <a:r>
              <a:rPr lang="pl-PL" sz="1400" b="1" dirty="0" smtClean="0">
                <a:solidFill>
                  <a:schemeClr val="accent6">
                    <a:lumMod val="50000"/>
                  </a:schemeClr>
                </a:solidFill>
              </a:rPr>
              <a:t>.</a:t>
            </a:r>
            <a:endParaRPr lang="fr-FR" sz="1400" b="1" dirty="0">
              <a:solidFill>
                <a:schemeClr val="accent6">
                  <a:lumMod val="50000"/>
                </a:schemeClr>
              </a:solidFill>
            </a:endParaRPr>
          </a:p>
        </p:txBody>
      </p:sp>
      <p:sp>
        <p:nvSpPr>
          <p:cNvPr id="13" name="TextBox 3"/>
          <p:cNvSpPr txBox="1"/>
          <p:nvPr/>
        </p:nvSpPr>
        <p:spPr>
          <a:xfrm>
            <a:off x="5612276" y="5953078"/>
            <a:ext cx="1170317" cy="215444"/>
          </a:xfrm>
          <a:prstGeom prst="rect">
            <a:avLst/>
          </a:prstGeom>
          <a:noFill/>
        </p:spPr>
        <p:txBody>
          <a:bodyPr wrap="square" rtlCol="0">
            <a:spAutoFit/>
          </a:bodyPr>
          <a:lstStyle/>
          <a:p>
            <a:pPr algn="r"/>
            <a:r>
              <a:rPr lang="pl-PL" sz="800" b="1" dirty="0" smtClean="0">
                <a:solidFill>
                  <a:schemeClr val="accent6">
                    <a:lumMod val="50000"/>
                  </a:schemeClr>
                </a:solidFill>
              </a:rPr>
              <a:t>Photo: </a:t>
            </a:r>
            <a:r>
              <a:rPr lang="pl-PL" sz="800" b="1" dirty="0">
                <a:solidFill>
                  <a:schemeClr val="accent6">
                    <a:lumMod val="50000"/>
                  </a:schemeClr>
                </a:solidFill>
              </a:rPr>
              <a:t>M. Nakonieczny</a:t>
            </a:r>
            <a:endParaRPr lang="fr-FR" sz="800" b="1" dirty="0">
              <a:solidFill>
                <a:schemeClr val="accent6">
                  <a:lumMod val="50000"/>
                </a:schemeClr>
              </a:solidFill>
            </a:endParaRPr>
          </a:p>
        </p:txBody>
      </p:sp>
    </p:spTree>
    <p:extLst>
      <p:ext uri="{BB962C8B-B14F-4D97-AF65-F5344CB8AC3E}">
        <p14:creationId xmlns:p14="http://schemas.microsoft.com/office/powerpoint/2010/main" val="265128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fr-FR" sz="2400" b="1">
                <a:latin typeface="Palatino Linotype"/>
              </a:rPr>
              <a:t>Marterials and Methods</a:t>
            </a:r>
            <a:endParaRPr lang="pl-PL"/>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7</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pole tekstowe 1">
            <a:extLst>
              <a:ext uri="{FF2B5EF4-FFF2-40B4-BE49-F238E27FC236}">
                <a16:creationId xmlns:a16="http://schemas.microsoft.com/office/drawing/2014/main" id="{9A00C184-15F4-4AB8-A7B2-1B21C28058A4}"/>
              </a:ext>
            </a:extLst>
          </p:cNvPr>
          <p:cNvSpPr txBox="1"/>
          <p:nvPr/>
        </p:nvSpPr>
        <p:spPr>
          <a:xfrm>
            <a:off x="614120" y="1446239"/>
            <a:ext cx="7615478"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900"/>
              </a:spcAft>
              <a:buFont typeface="Wingdings"/>
              <a:buChar char="Ø"/>
            </a:pPr>
            <a:r>
              <a:rPr lang="pl-PL" sz="2000" dirty="0">
                <a:solidFill>
                  <a:schemeClr val="accent6">
                    <a:lumMod val="50000"/>
                  </a:schemeClr>
                </a:solidFill>
                <a:ea typeface="+mn-lt"/>
                <a:cs typeface="+mn-lt"/>
              </a:rPr>
              <a:t>The period of data </a:t>
            </a:r>
            <a:r>
              <a:rPr lang="pl-PL" sz="2000" dirty="0" err="1">
                <a:solidFill>
                  <a:schemeClr val="accent6">
                    <a:lumMod val="50000"/>
                  </a:schemeClr>
                </a:solidFill>
                <a:ea typeface="+mn-lt"/>
                <a:cs typeface="+mn-lt"/>
              </a:rPr>
              <a:t>collection</a:t>
            </a:r>
            <a:r>
              <a:rPr lang="pl-PL" sz="2000" dirty="0">
                <a:solidFill>
                  <a:schemeClr val="accent6">
                    <a:lumMod val="50000"/>
                  </a:schemeClr>
                </a:solidFill>
                <a:ea typeface="+mn-lt"/>
                <a:cs typeface="+mn-lt"/>
              </a:rPr>
              <a:t>: </a:t>
            </a:r>
            <a:r>
              <a:rPr lang="pl-PL" sz="2000" b="1" dirty="0" err="1">
                <a:solidFill>
                  <a:schemeClr val="accent6">
                    <a:lumMod val="50000"/>
                  </a:schemeClr>
                </a:solidFill>
                <a:ea typeface="+mn-lt"/>
                <a:cs typeface="+mn-lt"/>
              </a:rPr>
              <a:t>April</a:t>
            </a:r>
            <a:r>
              <a:rPr lang="pl-PL" sz="2000" b="1" dirty="0">
                <a:solidFill>
                  <a:schemeClr val="accent6">
                    <a:lumMod val="50000"/>
                  </a:schemeClr>
                </a:solidFill>
                <a:ea typeface="+mn-lt"/>
                <a:cs typeface="+mn-lt"/>
              </a:rPr>
              <a:t> 2018 - </a:t>
            </a:r>
            <a:r>
              <a:rPr lang="pl-PL" sz="2000" b="1" dirty="0" err="1">
                <a:solidFill>
                  <a:schemeClr val="accent6">
                    <a:lumMod val="50000"/>
                  </a:schemeClr>
                </a:solidFill>
                <a:ea typeface="+mn-lt"/>
                <a:cs typeface="+mn-lt"/>
              </a:rPr>
              <a:t>November</a:t>
            </a:r>
            <a:r>
              <a:rPr lang="pl-PL" sz="2000" b="1" dirty="0">
                <a:solidFill>
                  <a:schemeClr val="accent6">
                    <a:lumMod val="50000"/>
                  </a:schemeClr>
                </a:solidFill>
                <a:ea typeface="+mn-lt"/>
                <a:cs typeface="+mn-lt"/>
              </a:rPr>
              <a:t> 2020.</a:t>
            </a:r>
            <a:endParaRPr lang="pl-PL" sz="2000" b="1" dirty="0">
              <a:solidFill>
                <a:schemeClr val="accent6">
                  <a:lumMod val="50000"/>
                </a:schemeClr>
              </a:solidFill>
              <a:cs typeface="Calibri"/>
            </a:endParaRPr>
          </a:p>
          <a:p>
            <a:pPr marL="285750" indent="-285750">
              <a:spcAft>
                <a:spcPts val="900"/>
              </a:spcAft>
              <a:buFont typeface="Wingdings"/>
              <a:buChar char="Ø"/>
            </a:pPr>
            <a:r>
              <a:rPr lang="pl-PL" sz="2000" dirty="0" err="1">
                <a:solidFill>
                  <a:schemeClr val="accent6">
                    <a:lumMod val="50000"/>
                  </a:schemeClr>
                </a:solidFill>
                <a:ea typeface="+mn-lt"/>
                <a:cs typeface="+mn-lt"/>
              </a:rPr>
              <a:t>Area</a:t>
            </a:r>
            <a:r>
              <a:rPr lang="pl-PL" sz="2000" dirty="0">
                <a:solidFill>
                  <a:schemeClr val="accent6">
                    <a:lumMod val="50000"/>
                  </a:schemeClr>
                </a:solidFill>
                <a:ea typeface="+mn-lt"/>
                <a:cs typeface="+mn-lt"/>
              </a:rPr>
              <a:t> </a:t>
            </a:r>
            <a:r>
              <a:rPr lang="pl-PL" sz="2000" dirty="0" err="1">
                <a:solidFill>
                  <a:schemeClr val="accent6">
                    <a:lumMod val="50000"/>
                  </a:schemeClr>
                </a:solidFill>
                <a:ea typeface="+mn-lt"/>
                <a:cs typeface="+mn-lt"/>
              </a:rPr>
              <a:t>covered</a:t>
            </a:r>
            <a:r>
              <a:rPr lang="pl-PL" sz="2000" dirty="0">
                <a:solidFill>
                  <a:schemeClr val="accent6">
                    <a:lumMod val="50000"/>
                  </a:schemeClr>
                </a:solidFill>
                <a:ea typeface="+mn-lt"/>
                <a:cs typeface="+mn-lt"/>
              </a:rPr>
              <a:t> by the </a:t>
            </a:r>
            <a:r>
              <a:rPr lang="pl-PL" sz="2000" dirty="0" err="1">
                <a:solidFill>
                  <a:schemeClr val="accent6">
                    <a:lumMod val="50000"/>
                  </a:schemeClr>
                </a:solidFill>
                <a:ea typeface="+mn-lt"/>
                <a:cs typeface="+mn-lt"/>
              </a:rPr>
              <a:t>dataset</a:t>
            </a:r>
            <a:r>
              <a:rPr lang="pl-PL" sz="2000" dirty="0">
                <a:solidFill>
                  <a:schemeClr val="accent6">
                    <a:lumMod val="50000"/>
                  </a:schemeClr>
                </a:solidFill>
                <a:ea typeface="+mn-lt"/>
                <a:cs typeface="+mn-lt"/>
              </a:rPr>
              <a:t>: </a:t>
            </a:r>
            <a:r>
              <a:rPr lang="pl-PL" sz="2000" b="1" dirty="0" err="1">
                <a:solidFill>
                  <a:schemeClr val="accent6">
                    <a:lumMod val="50000"/>
                  </a:schemeClr>
                </a:solidFill>
                <a:ea typeface="+mn-lt"/>
                <a:cs typeface="+mn-lt"/>
              </a:rPr>
              <a:t>all</a:t>
            </a:r>
            <a:r>
              <a:rPr lang="pl-PL" sz="2000" b="1" dirty="0">
                <a:solidFill>
                  <a:schemeClr val="accent6">
                    <a:lumMod val="50000"/>
                  </a:schemeClr>
                </a:solidFill>
                <a:ea typeface="+mn-lt"/>
                <a:cs typeface="+mn-lt"/>
              </a:rPr>
              <a:t> of Poland.</a:t>
            </a:r>
          </a:p>
          <a:p>
            <a:pPr marL="285750" indent="-285750">
              <a:spcAft>
                <a:spcPts val="900"/>
              </a:spcAft>
              <a:buFont typeface="Wingdings"/>
              <a:buChar char="Ø"/>
            </a:pPr>
            <a:r>
              <a:rPr lang="pl-PL" sz="2000" dirty="0">
                <a:solidFill>
                  <a:schemeClr val="accent6">
                    <a:lumMod val="50000"/>
                  </a:schemeClr>
                </a:solidFill>
                <a:ea typeface="+mn-lt"/>
                <a:cs typeface="+mn-lt"/>
              </a:rPr>
              <a:t>Data </a:t>
            </a:r>
            <a:r>
              <a:rPr lang="pl-PL" sz="2000" dirty="0" err="1">
                <a:solidFill>
                  <a:schemeClr val="accent6">
                    <a:lumMod val="50000"/>
                  </a:schemeClr>
                </a:solidFill>
                <a:ea typeface="+mn-lt"/>
                <a:cs typeface="+mn-lt"/>
              </a:rPr>
              <a:t>collection</a:t>
            </a:r>
            <a:r>
              <a:rPr lang="pl-PL" sz="2000" dirty="0">
                <a:solidFill>
                  <a:schemeClr val="accent6">
                    <a:lumMod val="50000"/>
                  </a:schemeClr>
                </a:solidFill>
                <a:ea typeface="+mn-lt"/>
                <a:cs typeface="+mn-lt"/>
              </a:rPr>
              <a:t> </a:t>
            </a:r>
            <a:r>
              <a:rPr lang="pl-PL" sz="2000" dirty="0" err="1">
                <a:solidFill>
                  <a:schemeClr val="accent6">
                    <a:lumMod val="50000"/>
                  </a:schemeClr>
                </a:solidFill>
                <a:ea typeface="+mn-lt"/>
                <a:cs typeface="+mn-lt"/>
              </a:rPr>
              <a:t>method</a:t>
            </a:r>
            <a:r>
              <a:rPr lang="pl-PL" sz="2000" dirty="0">
                <a:solidFill>
                  <a:schemeClr val="accent6">
                    <a:lumMod val="50000"/>
                  </a:schemeClr>
                </a:solidFill>
                <a:ea typeface="+mn-lt"/>
                <a:cs typeface="+mn-lt"/>
              </a:rPr>
              <a:t>: </a:t>
            </a:r>
            <a:r>
              <a:rPr lang="pl-PL" sz="2000" b="1" dirty="0">
                <a:solidFill>
                  <a:schemeClr val="accent6">
                    <a:lumMod val="50000"/>
                  </a:schemeClr>
                </a:solidFill>
                <a:ea typeface="+mn-lt"/>
                <a:cs typeface="+mn-lt"/>
              </a:rPr>
              <a:t>field </a:t>
            </a:r>
            <a:r>
              <a:rPr lang="pl-PL" sz="2000" b="1" dirty="0" err="1">
                <a:solidFill>
                  <a:schemeClr val="accent6">
                    <a:lumMod val="50000"/>
                  </a:schemeClr>
                </a:solidFill>
                <a:ea typeface="+mn-lt"/>
                <a:cs typeface="+mn-lt"/>
              </a:rPr>
              <a:t>visits</a:t>
            </a:r>
            <a:r>
              <a:rPr lang="pl-PL" sz="2000" b="1" dirty="0">
                <a:solidFill>
                  <a:schemeClr val="accent6">
                    <a:lumMod val="50000"/>
                  </a:schemeClr>
                </a:solidFill>
                <a:ea typeface="+mn-lt"/>
                <a:cs typeface="+mn-lt"/>
              </a:rPr>
              <a:t> and e-mail </a:t>
            </a:r>
            <a:r>
              <a:rPr lang="pl-PL" sz="2000" b="1" dirty="0" err="1">
                <a:solidFill>
                  <a:schemeClr val="accent6">
                    <a:lumMod val="50000"/>
                  </a:schemeClr>
                </a:solidFill>
                <a:ea typeface="+mn-lt"/>
                <a:cs typeface="+mn-lt"/>
              </a:rPr>
              <a:t>submissions</a:t>
            </a:r>
            <a:r>
              <a:rPr lang="pl-PL" sz="2000" b="1" dirty="0">
                <a:solidFill>
                  <a:schemeClr val="accent6">
                    <a:lumMod val="50000"/>
                  </a:schemeClr>
                </a:solidFill>
                <a:ea typeface="+mn-lt"/>
                <a:cs typeface="+mn-lt"/>
              </a:rPr>
              <a:t> from </a:t>
            </a:r>
            <a:r>
              <a:rPr lang="pl-PL" sz="2000" b="1" dirty="0" err="1">
                <a:solidFill>
                  <a:schemeClr val="accent6">
                    <a:lumMod val="50000"/>
                  </a:schemeClr>
                </a:solidFill>
                <a:ea typeface="+mn-lt"/>
                <a:cs typeface="+mn-lt"/>
              </a:rPr>
              <a:t>gardeners</a:t>
            </a:r>
            <a:r>
              <a:rPr lang="pl-PL" sz="2000" b="1" dirty="0">
                <a:solidFill>
                  <a:schemeClr val="accent6">
                    <a:lumMod val="50000"/>
                  </a:schemeClr>
                </a:solidFill>
                <a:ea typeface="+mn-lt"/>
                <a:cs typeface="+mn-lt"/>
              </a:rPr>
              <a:t> and plant </a:t>
            </a:r>
            <a:r>
              <a:rPr lang="pl-PL" sz="2000" b="1" dirty="0" err="1">
                <a:solidFill>
                  <a:schemeClr val="accent6">
                    <a:lumMod val="50000"/>
                  </a:schemeClr>
                </a:solidFill>
                <a:ea typeface="+mn-lt"/>
                <a:cs typeface="+mn-lt"/>
              </a:rPr>
              <a:t>breeders</a:t>
            </a:r>
            <a:r>
              <a:rPr lang="pl-PL" sz="2000" b="1" dirty="0">
                <a:solidFill>
                  <a:schemeClr val="accent6">
                    <a:lumMod val="50000"/>
                  </a:schemeClr>
                </a:solidFill>
                <a:ea typeface="+mn-lt"/>
                <a:cs typeface="+mn-lt"/>
              </a:rPr>
              <a:t>.</a:t>
            </a:r>
          </a:p>
          <a:p>
            <a:pPr marL="285750" indent="-285750">
              <a:spcAft>
                <a:spcPts val="900"/>
              </a:spcAft>
              <a:buFont typeface="Wingdings"/>
              <a:buChar char="Ø"/>
            </a:pPr>
            <a:r>
              <a:rPr lang="pl-PL" sz="2000" dirty="0">
                <a:solidFill>
                  <a:schemeClr val="accent6">
                    <a:lumMod val="50000"/>
                  </a:schemeClr>
                </a:solidFill>
                <a:ea typeface="+mn-lt"/>
                <a:cs typeface="+mn-lt"/>
              </a:rPr>
              <a:t>Method of </a:t>
            </a:r>
            <a:r>
              <a:rPr lang="pl-PL" sz="2000" dirty="0" err="1">
                <a:solidFill>
                  <a:schemeClr val="accent6">
                    <a:lumMod val="50000"/>
                  </a:schemeClr>
                </a:solidFill>
                <a:ea typeface="+mn-lt"/>
                <a:cs typeface="+mn-lt"/>
              </a:rPr>
              <a:t>confirming</a:t>
            </a:r>
            <a:r>
              <a:rPr lang="pl-PL" sz="2000" dirty="0">
                <a:solidFill>
                  <a:schemeClr val="accent6">
                    <a:lumMod val="50000"/>
                  </a:schemeClr>
                </a:solidFill>
                <a:ea typeface="+mn-lt"/>
                <a:cs typeface="+mn-lt"/>
              </a:rPr>
              <a:t> </a:t>
            </a:r>
            <a:r>
              <a:rPr lang="pl-PL" sz="2000" dirty="0" err="1">
                <a:solidFill>
                  <a:schemeClr val="accent6">
                    <a:lumMod val="50000"/>
                  </a:schemeClr>
                </a:solidFill>
                <a:ea typeface="+mn-lt"/>
                <a:cs typeface="+mn-lt"/>
              </a:rPr>
              <a:t>records</a:t>
            </a:r>
            <a:r>
              <a:rPr lang="pl-PL" sz="2000" dirty="0">
                <a:solidFill>
                  <a:schemeClr val="accent6">
                    <a:lumMod val="50000"/>
                  </a:schemeClr>
                </a:solidFill>
                <a:ea typeface="+mn-lt"/>
                <a:cs typeface="+mn-lt"/>
              </a:rPr>
              <a:t>: </a:t>
            </a:r>
            <a:r>
              <a:rPr lang="pl-PL" sz="2000" b="1" dirty="0">
                <a:solidFill>
                  <a:schemeClr val="accent6">
                    <a:lumMod val="50000"/>
                  </a:schemeClr>
                </a:solidFill>
                <a:ea typeface="+mn-lt"/>
                <a:cs typeface="+mn-lt"/>
              </a:rPr>
              <a:t>field </a:t>
            </a:r>
            <a:r>
              <a:rPr lang="pl-PL" sz="2000" b="1" dirty="0" err="1">
                <a:solidFill>
                  <a:schemeClr val="accent6">
                    <a:lumMod val="50000"/>
                  </a:schemeClr>
                </a:solidFill>
                <a:ea typeface="+mn-lt"/>
                <a:cs typeface="+mn-lt"/>
              </a:rPr>
              <a:t>visits</a:t>
            </a:r>
            <a:r>
              <a:rPr lang="pl-PL" sz="2000" b="1" dirty="0">
                <a:solidFill>
                  <a:schemeClr val="accent6">
                    <a:lumMod val="50000"/>
                  </a:schemeClr>
                </a:solidFill>
                <a:ea typeface="+mn-lt"/>
                <a:cs typeface="+mn-lt"/>
              </a:rPr>
              <a:t>, </a:t>
            </a:r>
            <a:r>
              <a:rPr lang="pl-PL" sz="2000" b="1" dirty="0" err="1">
                <a:solidFill>
                  <a:schemeClr val="accent6">
                    <a:lumMod val="50000"/>
                  </a:schemeClr>
                </a:solidFill>
                <a:ea typeface="+mn-lt"/>
                <a:cs typeface="+mn-lt"/>
              </a:rPr>
              <a:t>photos</a:t>
            </a:r>
            <a:r>
              <a:rPr lang="pl-PL" sz="2000" b="1" dirty="0">
                <a:solidFill>
                  <a:schemeClr val="accent6">
                    <a:lumMod val="50000"/>
                  </a:schemeClr>
                </a:solidFill>
                <a:ea typeface="+mn-lt"/>
                <a:cs typeface="+mn-lt"/>
              </a:rPr>
              <a:t>, e-mail </a:t>
            </a:r>
            <a:r>
              <a:rPr lang="pl-PL" sz="2000" b="1" dirty="0" err="1">
                <a:solidFill>
                  <a:schemeClr val="accent6">
                    <a:lumMod val="50000"/>
                  </a:schemeClr>
                </a:solidFill>
                <a:ea typeface="+mn-lt"/>
                <a:cs typeface="+mn-lt"/>
              </a:rPr>
              <a:t>addresses</a:t>
            </a:r>
            <a:r>
              <a:rPr lang="pl-PL" sz="2000" b="1" dirty="0">
                <a:solidFill>
                  <a:schemeClr val="accent6">
                    <a:lumMod val="50000"/>
                  </a:schemeClr>
                </a:solidFill>
                <a:ea typeface="+mn-lt"/>
                <a:cs typeface="+mn-lt"/>
              </a:rPr>
              <a:t> and </a:t>
            </a:r>
            <a:r>
              <a:rPr lang="pl-PL" sz="2000" b="1" dirty="0" err="1">
                <a:solidFill>
                  <a:schemeClr val="accent6">
                    <a:lumMod val="50000"/>
                  </a:schemeClr>
                </a:solidFill>
                <a:ea typeface="+mn-lt"/>
                <a:cs typeface="+mn-lt"/>
              </a:rPr>
              <a:t>correspondences</a:t>
            </a:r>
            <a:r>
              <a:rPr lang="pl-PL" sz="2000" b="1" dirty="0">
                <a:solidFill>
                  <a:schemeClr val="accent6">
                    <a:lumMod val="50000"/>
                  </a:schemeClr>
                </a:solidFill>
                <a:ea typeface="+mn-lt"/>
                <a:cs typeface="+mn-lt"/>
              </a:rPr>
              <a:t>, </a:t>
            </a:r>
            <a:r>
              <a:rPr lang="pl-PL" sz="2000" b="1" dirty="0" err="1">
                <a:solidFill>
                  <a:schemeClr val="accent6">
                    <a:lumMod val="50000"/>
                  </a:schemeClr>
                </a:solidFill>
                <a:ea typeface="+mn-lt"/>
                <a:cs typeface="+mn-lt"/>
              </a:rPr>
              <a:t>social</a:t>
            </a:r>
            <a:r>
              <a:rPr lang="pl-PL" sz="2000" b="1" dirty="0">
                <a:solidFill>
                  <a:schemeClr val="accent6">
                    <a:lumMod val="50000"/>
                  </a:schemeClr>
                </a:solidFill>
                <a:ea typeface="+mn-lt"/>
                <a:cs typeface="+mn-lt"/>
              </a:rPr>
              <a:t> media (Facebook, Instagram).</a:t>
            </a:r>
          </a:p>
          <a:p>
            <a:pPr marL="285750" indent="-285750">
              <a:spcAft>
                <a:spcPts val="900"/>
              </a:spcAft>
              <a:buFont typeface="Wingdings"/>
              <a:buChar char="Ø"/>
            </a:pPr>
            <a:r>
              <a:rPr lang="pl-PL" sz="2000" dirty="0">
                <a:solidFill>
                  <a:schemeClr val="accent6">
                    <a:lumMod val="50000"/>
                  </a:schemeClr>
                </a:solidFill>
                <a:ea typeface="+mn-lt"/>
                <a:cs typeface="+mn-lt"/>
              </a:rPr>
              <a:t>Place of data </a:t>
            </a:r>
            <a:r>
              <a:rPr lang="pl-PL" sz="2000" dirty="0" err="1">
                <a:solidFill>
                  <a:schemeClr val="accent6">
                    <a:lumMod val="50000"/>
                  </a:schemeClr>
                </a:solidFill>
                <a:ea typeface="+mn-lt"/>
                <a:cs typeface="+mn-lt"/>
              </a:rPr>
              <a:t>submission</a:t>
            </a:r>
            <a:r>
              <a:rPr lang="pl-PL" sz="2000" dirty="0">
                <a:solidFill>
                  <a:schemeClr val="accent6">
                    <a:lumMod val="50000"/>
                  </a:schemeClr>
                </a:solidFill>
                <a:ea typeface="+mn-lt"/>
                <a:cs typeface="+mn-lt"/>
              </a:rPr>
              <a:t>: </a:t>
            </a:r>
            <a:r>
              <a:rPr lang="pl-PL" sz="2000" b="1" dirty="0">
                <a:solidFill>
                  <a:schemeClr val="accent6">
                    <a:lumMod val="50000"/>
                  </a:schemeClr>
                </a:solidFill>
                <a:ea typeface="+mn-lt"/>
                <a:cs typeface="+mn-lt"/>
              </a:rPr>
              <a:t>"</a:t>
            </a:r>
            <a:r>
              <a:rPr lang="en-GB" sz="2000" b="1" dirty="0">
                <a:solidFill>
                  <a:schemeClr val="accent6">
                    <a:lumMod val="50000"/>
                  </a:schemeClr>
                </a:solidFill>
                <a:ea typeface="+mn-lt"/>
                <a:cs typeface="+mn-lt"/>
              </a:rPr>
              <a:t>Allotment and Garden Our Passion</a:t>
            </a:r>
            <a:r>
              <a:rPr lang="pl-PL" sz="2000" b="1" dirty="0">
                <a:solidFill>
                  <a:schemeClr val="accent6">
                    <a:lumMod val="50000"/>
                  </a:schemeClr>
                </a:solidFill>
                <a:ea typeface="+mn-lt"/>
                <a:cs typeface="+mn-lt"/>
              </a:rPr>
              <a:t>" </a:t>
            </a:r>
            <a:r>
              <a:rPr lang="pl-PL" sz="2000" b="1" dirty="0" err="1">
                <a:solidFill>
                  <a:schemeClr val="accent6">
                    <a:lumMod val="50000"/>
                  </a:schemeClr>
                </a:solidFill>
                <a:ea typeface="+mn-lt"/>
                <a:cs typeface="+mn-lt"/>
              </a:rPr>
              <a:t>website</a:t>
            </a:r>
            <a:r>
              <a:rPr lang="pl-PL" sz="2000" b="1" dirty="0">
                <a:solidFill>
                  <a:schemeClr val="accent6">
                    <a:lumMod val="50000"/>
                  </a:schemeClr>
                </a:solidFill>
                <a:ea typeface="+mn-lt"/>
                <a:cs typeface="+mn-lt"/>
              </a:rPr>
              <a:t>: www.dionp.pl</a:t>
            </a:r>
          </a:p>
        </p:txBody>
      </p:sp>
      <p:pic>
        <p:nvPicPr>
          <p:cNvPr id="7" name="Picture 2" descr="F:\Dokumenty\Ćma bukszpanowa\BDEE\Zrzut ekranu 2021-02-25 o 06.41.16.png">
            <a:extLst>
              <a:ext uri="{FF2B5EF4-FFF2-40B4-BE49-F238E27FC236}">
                <a16:creationId xmlns:a16="http://schemas.microsoft.com/office/drawing/2014/main" id="{6585424D-7F8F-4D49-97E8-0122A8AB83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29509" y="4506639"/>
            <a:ext cx="4584700" cy="2214836"/>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8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fr-FR" sz="2400" b="1">
                <a:latin typeface="Palatino Linotype"/>
              </a:rPr>
              <a:t>Materials and Methods</a:t>
            </a:r>
            <a:endParaRPr lang="pl-PL"/>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8</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7796" y="5271796"/>
            <a:ext cx="1586204" cy="1586204"/>
          </a:xfrm>
          <a:prstGeom prst="rect">
            <a:avLst/>
          </a:prstGeom>
        </p:spPr>
      </p:pic>
      <p:pic>
        <p:nvPicPr>
          <p:cNvPr id="8194" name="Picture 2" descr="F:\Dokumenty\Ćma bukszpanowa\BDEE\Zrzut ekranu 2021-02-25 o 06.41.1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374525"/>
            <a:ext cx="4584700" cy="328436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cxnSp>
        <p:nvCxnSpPr>
          <p:cNvPr id="3" name="Łącznik prosty ze strzałką 2">
            <a:extLst>
              <a:ext uri="{FF2B5EF4-FFF2-40B4-BE49-F238E27FC236}">
                <a16:creationId xmlns:a16="http://schemas.microsoft.com/office/drawing/2014/main" id="{526A40DA-2FB3-4B25-ACC6-0BE4221A0E18}"/>
              </a:ext>
            </a:extLst>
          </p:cNvPr>
          <p:cNvCxnSpPr>
            <a:cxnSpLocks/>
            <a:stCxn id="7" idx="1"/>
          </p:cNvCxnSpPr>
          <p:nvPr/>
        </p:nvCxnSpPr>
        <p:spPr>
          <a:xfrm flipH="1" flipV="1">
            <a:off x="3347526" y="1508659"/>
            <a:ext cx="2607374" cy="696662"/>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8" name="Łącznik prosty ze strzałką 7">
            <a:extLst>
              <a:ext uri="{FF2B5EF4-FFF2-40B4-BE49-F238E27FC236}">
                <a16:creationId xmlns:a16="http://schemas.microsoft.com/office/drawing/2014/main" id="{B007E942-43AE-4CA8-8CCC-793EF71E0C4B}"/>
              </a:ext>
            </a:extLst>
          </p:cNvPr>
          <p:cNvCxnSpPr>
            <a:cxnSpLocks/>
            <a:stCxn id="10" idx="1"/>
          </p:cNvCxnSpPr>
          <p:nvPr/>
        </p:nvCxnSpPr>
        <p:spPr>
          <a:xfrm flipH="1" flipV="1">
            <a:off x="3187701" y="1748889"/>
            <a:ext cx="3076694" cy="1316434"/>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7" name="pole tekstowe 6">
            <a:extLst>
              <a:ext uri="{FF2B5EF4-FFF2-40B4-BE49-F238E27FC236}">
                <a16:creationId xmlns:a16="http://schemas.microsoft.com/office/drawing/2014/main" id="{416BAEA7-3DB3-4AC9-866C-650CA4201019}"/>
              </a:ext>
            </a:extLst>
          </p:cNvPr>
          <p:cNvSpPr txBox="1"/>
          <p:nvPr/>
        </p:nvSpPr>
        <p:spPr>
          <a:xfrm>
            <a:off x="5954900" y="1943711"/>
            <a:ext cx="19585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kern="0" dirty="0">
                <a:solidFill>
                  <a:srgbClr val="375623"/>
                </a:solidFill>
                <a:latin typeface="Calibri"/>
                <a:cs typeface="Calibri"/>
              </a:rPr>
              <a:t>Allotment and Garden Our Passion</a:t>
            </a:r>
            <a:endParaRPr lang="pl-PL" sz="1400" b="1" dirty="0">
              <a:solidFill>
                <a:srgbClr val="375623"/>
              </a:solidFill>
              <a:latin typeface="Calibri"/>
              <a:cs typeface="Calibri"/>
            </a:endParaRPr>
          </a:p>
        </p:txBody>
      </p:sp>
      <p:sp>
        <p:nvSpPr>
          <p:cNvPr id="10" name="pole tekstowe 9">
            <a:extLst>
              <a:ext uri="{FF2B5EF4-FFF2-40B4-BE49-F238E27FC236}">
                <a16:creationId xmlns:a16="http://schemas.microsoft.com/office/drawing/2014/main" id="{EB14C498-F248-44A1-ABB5-84A006B7EBAF}"/>
              </a:ext>
            </a:extLst>
          </p:cNvPr>
          <p:cNvSpPr txBox="1"/>
          <p:nvPr/>
        </p:nvSpPr>
        <p:spPr>
          <a:xfrm>
            <a:off x="6264395" y="2911434"/>
            <a:ext cx="10098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kern="0" dirty="0">
                <a:solidFill>
                  <a:srgbClr val="375623"/>
                </a:solidFill>
                <a:latin typeface="Calibri"/>
                <a:cs typeface="Calibri"/>
              </a:rPr>
              <a:t>Contact</a:t>
            </a:r>
            <a:endParaRPr lang="pl-PL" dirty="0"/>
          </a:p>
        </p:txBody>
      </p:sp>
      <p:pic>
        <p:nvPicPr>
          <p:cNvPr id="2" name="Obraz 1">
            <a:extLst>
              <a:ext uri="{FF2B5EF4-FFF2-40B4-BE49-F238E27FC236}">
                <a16:creationId xmlns:a16="http://schemas.microsoft.com/office/drawing/2014/main" id="{D7301FC9-A7FD-EA49-B3B2-836F2FED2B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4885945"/>
            <a:ext cx="2877400" cy="1286255"/>
          </a:xfrm>
          <a:prstGeom prst="rect">
            <a:avLst/>
          </a:prstGeom>
          <a:ln>
            <a:solidFill>
              <a:schemeClr val="accent6"/>
            </a:solidFill>
          </a:ln>
        </p:spPr>
      </p:pic>
      <p:pic>
        <p:nvPicPr>
          <p:cNvPr id="9" name="Obraz 8">
            <a:extLst>
              <a:ext uri="{FF2B5EF4-FFF2-40B4-BE49-F238E27FC236}">
                <a16:creationId xmlns:a16="http://schemas.microsoft.com/office/drawing/2014/main" id="{DF1C9055-A6E9-614F-8E9A-997BEAC575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9420" y="5362772"/>
            <a:ext cx="2865480" cy="1353209"/>
          </a:xfrm>
          <a:prstGeom prst="rect">
            <a:avLst/>
          </a:prstGeom>
          <a:ln>
            <a:solidFill>
              <a:schemeClr val="accent6"/>
            </a:solidFill>
          </a:ln>
        </p:spPr>
      </p:pic>
      <p:pic>
        <p:nvPicPr>
          <p:cNvPr id="11" name="Obraz 10">
            <a:extLst>
              <a:ext uri="{FF2B5EF4-FFF2-40B4-BE49-F238E27FC236}">
                <a16:creationId xmlns:a16="http://schemas.microsoft.com/office/drawing/2014/main" id="{57BD5545-E4D6-1A4F-816C-379FFD5459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6300" y="4915406"/>
            <a:ext cx="2443237" cy="801687"/>
          </a:xfrm>
          <a:prstGeom prst="rect">
            <a:avLst/>
          </a:prstGeom>
          <a:ln>
            <a:solidFill>
              <a:schemeClr val="accent6"/>
            </a:solidFill>
          </a:ln>
        </p:spPr>
      </p:pic>
      <p:cxnSp>
        <p:nvCxnSpPr>
          <p:cNvPr id="13" name="Łącznik prosty ze strzałką 12">
            <a:extLst>
              <a:ext uri="{FF2B5EF4-FFF2-40B4-BE49-F238E27FC236}">
                <a16:creationId xmlns:a16="http://schemas.microsoft.com/office/drawing/2014/main" id="{A7713A98-845E-CE40-A2E6-B0AFE95348F9}"/>
              </a:ext>
            </a:extLst>
          </p:cNvPr>
          <p:cNvCxnSpPr>
            <a:cxnSpLocks/>
            <a:stCxn id="14" idx="1"/>
          </p:cNvCxnSpPr>
          <p:nvPr/>
        </p:nvCxnSpPr>
        <p:spPr>
          <a:xfrm flipH="1">
            <a:off x="4029184" y="4033011"/>
            <a:ext cx="2196182" cy="1201501"/>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4" name="pole tekstowe 13">
            <a:extLst>
              <a:ext uri="{FF2B5EF4-FFF2-40B4-BE49-F238E27FC236}">
                <a16:creationId xmlns:a16="http://schemas.microsoft.com/office/drawing/2014/main" id="{0C0CFFC9-C977-BB4D-BC63-4B8741E29299}"/>
              </a:ext>
            </a:extLst>
          </p:cNvPr>
          <p:cNvSpPr txBox="1"/>
          <p:nvPr/>
        </p:nvSpPr>
        <p:spPr>
          <a:xfrm>
            <a:off x="6225366" y="3771401"/>
            <a:ext cx="19585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kern="0" dirty="0">
                <a:solidFill>
                  <a:srgbClr val="375623"/>
                </a:solidFill>
                <a:latin typeface="Calibri"/>
                <a:cs typeface="Calibri"/>
              </a:rPr>
              <a:t>Social media: Facebook, Instagram</a:t>
            </a:r>
            <a:endParaRPr lang="pl-PL" dirty="0"/>
          </a:p>
        </p:txBody>
      </p:sp>
      <p:sp>
        <p:nvSpPr>
          <p:cNvPr id="15" name="pole tekstowe 14">
            <a:extLst>
              <a:ext uri="{FF2B5EF4-FFF2-40B4-BE49-F238E27FC236}">
                <a16:creationId xmlns:a16="http://schemas.microsoft.com/office/drawing/2014/main" id="{B1BE9E73-4E6B-4428-A060-E525D728926C}"/>
              </a:ext>
            </a:extLst>
          </p:cNvPr>
          <p:cNvSpPr txBox="1"/>
          <p:nvPr/>
        </p:nvSpPr>
        <p:spPr>
          <a:xfrm>
            <a:off x="5552291" y="1371738"/>
            <a:ext cx="2982109" cy="340519"/>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400" b="1" kern="0" dirty="0">
                <a:solidFill>
                  <a:schemeClr val="bg1"/>
                </a:solidFill>
                <a:latin typeface="Calibri"/>
                <a:cs typeface="Calibri"/>
              </a:rPr>
              <a:t>How </a:t>
            </a:r>
            <a:r>
              <a:rPr lang="pl-PL" sz="1400" b="1" kern="0" dirty="0" err="1" smtClean="0">
                <a:solidFill>
                  <a:schemeClr val="bg1"/>
                </a:solidFill>
                <a:latin typeface="Calibri"/>
                <a:cs typeface="Calibri"/>
              </a:rPr>
              <a:t>did</a:t>
            </a:r>
            <a:r>
              <a:rPr lang="pl-PL" sz="1400" b="1" kern="0" dirty="0" smtClean="0">
                <a:solidFill>
                  <a:schemeClr val="bg1"/>
                </a:solidFill>
                <a:latin typeface="Calibri"/>
                <a:cs typeface="Calibri"/>
              </a:rPr>
              <a:t> </a:t>
            </a:r>
            <a:r>
              <a:rPr lang="pl-PL" sz="1400" b="1" kern="0" dirty="0">
                <a:solidFill>
                  <a:schemeClr val="bg1"/>
                </a:solidFill>
                <a:latin typeface="Calibri"/>
                <a:cs typeface="Calibri"/>
              </a:rPr>
              <a:t>we </a:t>
            </a:r>
            <a:r>
              <a:rPr lang="pl-PL" sz="1400" b="1" kern="0" dirty="0" err="1">
                <a:solidFill>
                  <a:schemeClr val="bg1"/>
                </a:solidFill>
                <a:latin typeface="Calibri"/>
                <a:cs typeface="Calibri"/>
              </a:rPr>
              <a:t>collect</a:t>
            </a:r>
            <a:r>
              <a:rPr lang="pl-PL" sz="1400" b="1" kern="0" dirty="0">
                <a:solidFill>
                  <a:schemeClr val="bg1"/>
                </a:solidFill>
                <a:latin typeface="Calibri"/>
                <a:cs typeface="Calibri"/>
              </a:rPr>
              <a:t> </a:t>
            </a:r>
            <a:r>
              <a:rPr lang="pl-PL" sz="1400" b="1" kern="0" dirty="0" smtClean="0">
                <a:solidFill>
                  <a:schemeClr val="bg1"/>
                </a:solidFill>
                <a:latin typeface="Calibri"/>
                <a:cs typeface="Calibri"/>
              </a:rPr>
              <a:t>the data</a:t>
            </a:r>
            <a:r>
              <a:rPr lang="pl-PL" sz="1400" b="1" kern="0" dirty="0">
                <a:solidFill>
                  <a:schemeClr val="bg1"/>
                </a:solidFill>
                <a:latin typeface="Calibri"/>
                <a:cs typeface="Calibri"/>
              </a:rPr>
              <a:t>?</a:t>
            </a:r>
            <a:endParaRPr lang="pl-PL" sz="1400" b="1" dirty="0">
              <a:solidFill>
                <a:schemeClr val="bg1"/>
              </a:solidFill>
              <a:latin typeface="Calibri"/>
              <a:cs typeface="Calibri"/>
            </a:endParaRPr>
          </a:p>
        </p:txBody>
      </p:sp>
      <p:sp>
        <p:nvSpPr>
          <p:cNvPr id="24" name="pole tekstowe 23">
            <a:extLst>
              <a:ext uri="{FF2B5EF4-FFF2-40B4-BE49-F238E27FC236}">
                <a16:creationId xmlns:a16="http://schemas.microsoft.com/office/drawing/2014/main" id="{D3A0FE4B-CADE-4CC1-8887-E4F4FC5699D4}"/>
              </a:ext>
            </a:extLst>
          </p:cNvPr>
          <p:cNvSpPr txBox="1"/>
          <p:nvPr/>
        </p:nvSpPr>
        <p:spPr>
          <a:xfrm>
            <a:off x="1023582" y="6399260"/>
            <a:ext cx="1815152" cy="316721"/>
          </a:xfrm>
          <a:prstGeom prst="rect">
            <a:avLst/>
          </a:prstGeom>
          <a:noFill/>
        </p:spPr>
        <p:txBody>
          <a:bodyPr wrap="square">
            <a:spAutoFit/>
          </a:bodyPr>
          <a:lstStyle/>
          <a:p>
            <a:pPr algn="ctr"/>
            <a:r>
              <a:rPr lang="pl-PL" sz="1400" b="1" kern="0" dirty="0">
                <a:solidFill>
                  <a:srgbClr val="375623"/>
                </a:solidFill>
                <a:latin typeface="Calibri"/>
                <a:cs typeface="Calibri"/>
              </a:rPr>
              <a:t>Professional </a:t>
            </a:r>
            <a:r>
              <a:rPr lang="pl-PL" sz="1400" b="1" kern="0" dirty="0" err="1">
                <a:solidFill>
                  <a:srgbClr val="375623"/>
                </a:solidFill>
                <a:latin typeface="Calibri"/>
                <a:cs typeface="Calibri"/>
              </a:rPr>
              <a:t>gardener</a:t>
            </a:r>
            <a:endParaRPr lang="pl-PL" sz="1400" b="1" kern="0" dirty="0">
              <a:solidFill>
                <a:srgbClr val="375623"/>
              </a:solidFill>
              <a:latin typeface="Calibri"/>
              <a:cs typeface="Calibri"/>
            </a:endParaRPr>
          </a:p>
        </p:txBody>
      </p:sp>
      <p:cxnSp>
        <p:nvCxnSpPr>
          <p:cNvPr id="25" name="Łącznik prosty ze strzałką 24">
            <a:extLst>
              <a:ext uri="{FF2B5EF4-FFF2-40B4-BE49-F238E27FC236}">
                <a16:creationId xmlns:a16="http://schemas.microsoft.com/office/drawing/2014/main" id="{862F4C24-E86C-4ADF-AAD0-1693466EE1D7}"/>
              </a:ext>
            </a:extLst>
          </p:cNvPr>
          <p:cNvCxnSpPr>
            <a:cxnSpLocks/>
            <a:stCxn id="24" idx="3"/>
          </p:cNvCxnSpPr>
          <p:nvPr/>
        </p:nvCxnSpPr>
        <p:spPr>
          <a:xfrm flipV="1">
            <a:off x="2838734" y="6172201"/>
            <a:ext cx="791570" cy="385420"/>
          </a:xfrm>
          <a:prstGeom prst="straightConnector1">
            <a:avLst/>
          </a:prstGeom>
          <a:ln w="9525" cap="flat" cmpd="sng" algn="ctr">
            <a:solidFill>
              <a:schemeClr val="accent6">
                <a:lumMod val="50000"/>
              </a:schemeClr>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2" name="pole tekstowe 31">
            <a:extLst>
              <a:ext uri="{FF2B5EF4-FFF2-40B4-BE49-F238E27FC236}">
                <a16:creationId xmlns:a16="http://schemas.microsoft.com/office/drawing/2014/main" id="{F8EE8240-A14D-4540-9DBC-6C67741A8B2D}"/>
              </a:ext>
            </a:extLst>
          </p:cNvPr>
          <p:cNvSpPr txBox="1"/>
          <p:nvPr/>
        </p:nvSpPr>
        <p:spPr>
          <a:xfrm>
            <a:off x="6176209" y="3378331"/>
            <a:ext cx="1515979" cy="307777"/>
          </a:xfrm>
          <a:prstGeom prst="rect">
            <a:avLst/>
          </a:prstGeom>
          <a:noFill/>
        </p:spPr>
        <p:txBody>
          <a:bodyPr wrap="square">
            <a:spAutoFit/>
          </a:bodyPr>
          <a:lstStyle/>
          <a:p>
            <a:pPr algn="ctr"/>
            <a:r>
              <a:rPr lang="pl-PL" sz="1400" b="1" kern="0" dirty="0">
                <a:solidFill>
                  <a:srgbClr val="375623"/>
                </a:solidFill>
                <a:latin typeface="Calibri"/>
                <a:cs typeface="Calibri"/>
              </a:rPr>
              <a:t>Select a </a:t>
            </a:r>
            <a:r>
              <a:rPr lang="pl-PL" sz="1400" b="1" kern="0" dirty="0" err="1">
                <a:solidFill>
                  <a:srgbClr val="375623"/>
                </a:solidFill>
                <a:latin typeface="Calibri"/>
                <a:cs typeface="Calibri"/>
              </a:rPr>
              <a:t>category</a:t>
            </a:r>
            <a:endParaRPr lang="pl-PL" sz="1400" b="1" kern="0" dirty="0">
              <a:solidFill>
                <a:srgbClr val="375623"/>
              </a:solidFill>
              <a:latin typeface="Calibri"/>
              <a:cs typeface="Calibri"/>
            </a:endParaRPr>
          </a:p>
        </p:txBody>
      </p:sp>
      <p:cxnSp>
        <p:nvCxnSpPr>
          <p:cNvPr id="33" name="Łącznik prosty ze strzałką 32">
            <a:extLst>
              <a:ext uri="{FF2B5EF4-FFF2-40B4-BE49-F238E27FC236}">
                <a16:creationId xmlns:a16="http://schemas.microsoft.com/office/drawing/2014/main" id="{E103B692-3499-43FF-9522-2568756CEF07}"/>
              </a:ext>
            </a:extLst>
          </p:cNvPr>
          <p:cNvCxnSpPr>
            <a:cxnSpLocks/>
          </p:cNvCxnSpPr>
          <p:nvPr/>
        </p:nvCxnSpPr>
        <p:spPr>
          <a:xfrm flipH="1">
            <a:off x="3010932" y="3550430"/>
            <a:ext cx="3174975" cy="298751"/>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1514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lIns="91440" tIns="45720" rIns="91440" bIns="45720" rtlCol="0" anchor="t">
            <a:spAutoFit/>
          </a:bodyPr>
          <a:lstStyle/>
          <a:p>
            <a:r>
              <a:rPr lang="fr-FR" sz="2400" b="1">
                <a:latin typeface="Palatino Linotype"/>
              </a:rPr>
              <a:t>Materials and Methods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solidFill>
                  <a:prstClr val="black">
                    <a:tint val="75000"/>
                  </a:prstClr>
                </a:solidFill>
                <a:latin typeface="Palatino Linotype" panose="02040502050505030304" pitchFamily="18" charset="0"/>
              </a:rPr>
              <a:pPr/>
              <a:t>9</a:t>
            </a:fld>
            <a:endParaRPr lang="fr-FR">
              <a:solidFill>
                <a:prstClr val="black">
                  <a:tint val="75000"/>
                </a:prstClr>
              </a:solidFill>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050" name="Picture 2" descr="F:\Dokumenty\Ćma bukszpanowa\Foto\P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2677" y="1512985"/>
            <a:ext cx="4350555" cy="24472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okumenty\Ćma bukszpanowa\Foto\P915016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769" y="4139068"/>
            <a:ext cx="4350555" cy="244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Dokumenty\Ćma bukszpanowa\Foto\P71204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768" y="1515584"/>
            <a:ext cx="4350555" cy="244728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C633201F-CD33-41A7-99FA-CDC73E729E13}"/>
              </a:ext>
            </a:extLst>
          </p:cNvPr>
          <p:cNvSpPr txBox="1"/>
          <p:nvPr/>
        </p:nvSpPr>
        <p:spPr>
          <a:xfrm>
            <a:off x="4608340" y="4162797"/>
            <a:ext cx="42362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6">
                    <a:lumMod val="50000"/>
                  </a:schemeClr>
                </a:solidFill>
              </a:rPr>
              <a:t>The photographs </a:t>
            </a:r>
            <a:r>
              <a:rPr lang="pl-PL" b="1" dirty="0" smtClean="0">
                <a:solidFill>
                  <a:schemeClr val="accent6">
                    <a:lumMod val="50000"/>
                  </a:schemeClr>
                </a:solidFill>
              </a:rPr>
              <a:t>show</a:t>
            </a:r>
            <a:r>
              <a:rPr lang="en-US" b="1" dirty="0" smtClean="0">
                <a:solidFill>
                  <a:schemeClr val="accent6">
                    <a:lumMod val="50000"/>
                  </a:schemeClr>
                </a:solidFill>
              </a:rPr>
              <a:t> </a:t>
            </a:r>
            <a:r>
              <a:rPr lang="en-US" b="1" dirty="0">
                <a:solidFill>
                  <a:schemeClr val="accent6">
                    <a:lumMod val="50000"/>
                  </a:schemeClr>
                </a:solidFill>
              </a:rPr>
              <a:t>the </a:t>
            </a:r>
            <a:r>
              <a:rPr lang="en-US" b="1" dirty="0">
                <a:solidFill>
                  <a:schemeClr val="accent6">
                    <a:lumMod val="50000"/>
                  </a:schemeClr>
                </a:solidFill>
              </a:rPr>
              <a:t>boxwood bushes </a:t>
            </a:r>
            <a:r>
              <a:rPr lang="en-US" b="1" dirty="0" smtClean="0">
                <a:solidFill>
                  <a:schemeClr val="accent6">
                    <a:lumMod val="50000"/>
                  </a:schemeClr>
                </a:solidFill>
              </a:rPr>
              <a:t>damaged </a:t>
            </a:r>
            <a:r>
              <a:rPr lang="en-US" b="1" dirty="0">
                <a:solidFill>
                  <a:schemeClr val="accent6">
                    <a:lumMod val="50000"/>
                  </a:schemeClr>
                </a:solidFill>
              </a:rPr>
              <a:t>by </a:t>
            </a:r>
            <a:r>
              <a:rPr lang="en-US" b="1" i="1" dirty="0">
                <a:solidFill>
                  <a:schemeClr val="accent6">
                    <a:lumMod val="50000"/>
                  </a:schemeClr>
                </a:solidFill>
              </a:rPr>
              <a:t>C. </a:t>
            </a:r>
            <a:r>
              <a:rPr lang="en-US" b="1" i="1" dirty="0" err="1">
                <a:solidFill>
                  <a:schemeClr val="accent6">
                    <a:lumMod val="50000"/>
                  </a:schemeClr>
                </a:solidFill>
              </a:rPr>
              <a:t>perspectalis</a:t>
            </a:r>
            <a:r>
              <a:rPr lang="en-US" b="1" i="1" dirty="0">
                <a:solidFill>
                  <a:schemeClr val="accent6">
                    <a:lumMod val="50000"/>
                  </a:schemeClr>
                </a:solidFill>
              </a:rPr>
              <a:t> </a:t>
            </a:r>
            <a:r>
              <a:rPr lang="en-US" b="1" dirty="0" smtClean="0">
                <a:solidFill>
                  <a:schemeClr val="accent6">
                    <a:lumMod val="50000"/>
                  </a:schemeClr>
                </a:solidFill>
              </a:rPr>
              <a:t>as </a:t>
            </a:r>
            <a:r>
              <a:rPr lang="en-US" b="1" dirty="0">
                <a:solidFill>
                  <a:schemeClr val="accent6">
                    <a:lumMod val="50000"/>
                  </a:schemeClr>
                </a:solidFill>
              </a:rPr>
              <a:t>part of the control of reported pest </a:t>
            </a:r>
            <a:r>
              <a:rPr lang="pl-PL" b="1" dirty="0" err="1" smtClean="0">
                <a:solidFill>
                  <a:schemeClr val="accent6">
                    <a:lumMod val="50000"/>
                  </a:schemeClr>
                </a:solidFill>
              </a:rPr>
              <a:t>records</a:t>
            </a:r>
            <a:r>
              <a:rPr lang="en-US" b="1" dirty="0" smtClean="0">
                <a:solidFill>
                  <a:schemeClr val="accent6">
                    <a:lumMod val="50000"/>
                  </a:schemeClr>
                </a:solidFill>
              </a:rPr>
              <a:t>.</a:t>
            </a:r>
            <a:endParaRPr lang="pl-PL" b="1" dirty="0">
              <a:solidFill>
                <a:schemeClr val="accent6">
                  <a:lumMod val="50000"/>
                </a:schemeClr>
              </a:solidFill>
            </a:endParaRPr>
          </a:p>
        </p:txBody>
      </p:sp>
      <p:sp>
        <p:nvSpPr>
          <p:cNvPr id="3" name="TextBox 3">
            <a:extLst>
              <a:ext uri="{FF2B5EF4-FFF2-40B4-BE49-F238E27FC236}">
                <a16:creationId xmlns:a16="http://schemas.microsoft.com/office/drawing/2014/main" id="{D88C879C-4F80-4A20-82CC-E5A206AF982F}"/>
              </a:ext>
            </a:extLst>
          </p:cNvPr>
          <p:cNvSpPr txBox="1"/>
          <p:nvPr/>
        </p:nvSpPr>
        <p:spPr>
          <a:xfrm>
            <a:off x="7927623" y="4040432"/>
            <a:ext cx="1170317" cy="215444"/>
          </a:xfrm>
          <a:prstGeom prst="rect">
            <a:avLst/>
          </a:prstGeom>
          <a:noFill/>
        </p:spPr>
        <p:txBody>
          <a:bodyPr wrap="square" rtlCol="0">
            <a:spAutoFit/>
          </a:bodyPr>
          <a:lstStyle/>
          <a:p>
            <a:pPr algn="r"/>
            <a:r>
              <a:rPr lang="pl-PL" sz="800" b="1" dirty="0" smtClean="0">
                <a:solidFill>
                  <a:schemeClr val="accent6">
                    <a:lumMod val="75000"/>
                  </a:schemeClr>
                </a:solidFill>
              </a:rPr>
              <a:t>Photo: </a:t>
            </a:r>
            <a:r>
              <a:rPr lang="pl-PL" sz="800" b="1" dirty="0">
                <a:solidFill>
                  <a:schemeClr val="accent6">
                    <a:lumMod val="75000"/>
                  </a:schemeClr>
                </a:solidFill>
              </a:rPr>
              <a:t>P. Bereś</a:t>
            </a:r>
            <a:endParaRPr lang="fr-FR" sz="800" b="1" dirty="0">
              <a:solidFill>
                <a:schemeClr val="accent6">
                  <a:lumMod val="75000"/>
                </a:schemeClr>
              </a:solidFill>
            </a:endParaRPr>
          </a:p>
        </p:txBody>
      </p:sp>
      <p:sp>
        <p:nvSpPr>
          <p:cNvPr id="7" name="Prostokąt: zaokrąglone rogi 6">
            <a:extLst>
              <a:ext uri="{FF2B5EF4-FFF2-40B4-BE49-F238E27FC236}">
                <a16:creationId xmlns:a16="http://schemas.microsoft.com/office/drawing/2014/main" id="{8C94E8F0-825D-448D-9798-3E01CC13A73F}"/>
              </a:ext>
            </a:extLst>
          </p:cNvPr>
          <p:cNvSpPr/>
          <p:nvPr/>
        </p:nvSpPr>
        <p:spPr>
          <a:xfrm>
            <a:off x="155937" y="3588303"/>
            <a:ext cx="48883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400" dirty="0">
                <a:solidFill>
                  <a:schemeClr val="bg1"/>
                </a:solidFill>
              </a:rPr>
              <a:t>1</a:t>
            </a:r>
          </a:p>
        </p:txBody>
      </p:sp>
      <p:sp>
        <p:nvSpPr>
          <p:cNvPr id="14" name="Prostokąt: zaokrąglone rogi 13">
            <a:extLst>
              <a:ext uri="{FF2B5EF4-FFF2-40B4-BE49-F238E27FC236}">
                <a16:creationId xmlns:a16="http://schemas.microsoft.com/office/drawing/2014/main" id="{6B721F92-250A-497B-B9EE-CAF7CF6D69D9}"/>
              </a:ext>
            </a:extLst>
          </p:cNvPr>
          <p:cNvSpPr/>
          <p:nvPr/>
        </p:nvSpPr>
        <p:spPr>
          <a:xfrm>
            <a:off x="4686300" y="3588372"/>
            <a:ext cx="48883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400" dirty="0">
                <a:solidFill>
                  <a:schemeClr val="bg1"/>
                </a:solidFill>
              </a:rPr>
              <a:t>2</a:t>
            </a:r>
          </a:p>
        </p:txBody>
      </p:sp>
      <p:sp>
        <p:nvSpPr>
          <p:cNvPr id="15" name="Prostokąt: zaokrąglone rogi 14">
            <a:extLst>
              <a:ext uri="{FF2B5EF4-FFF2-40B4-BE49-F238E27FC236}">
                <a16:creationId xmlns:a16="http://schemas.microsoft.com/office/drawing/2014/main" id="{A2CA5E2F-ECBC-4631-961E-9D59606790EF}"/>
              </a:ext>
            </a:extLst>
          </p:cNvPr>
          <p:cNvSpPr/>
          <p:nvPr/>
        </p:nvSpPr>
        <p:spPr>
          <a:xfrm>
            <a:off x="147145" y="6209895"/>
            <a:ext cx="488832" cy="3405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1400" dirty="0">
                <a:solidFill>
                  <a:schemeClr val="bg1"/>
                </a:solidFill>
              </a:rPr>
              <a:t>3</a:t>
            </a:r>
          </a:p>
        </p:txBody>
      </p:sp>
      <p:sp>
        <p:nvSpPr>
          <p:cNvPr id="8" name="pole tekstowe 7">
            <a:extLst>
              <a:ext uri="{FF2B5EF4-FFF2-40B4-BE49-F238E27FC236}">
                <a16:creationId xmlns:a16="http://schemas.microsoft.com/office/drawing/2014/main" id="{257E91A9-D945-4BE8-BB50-ADB91133627E}"/>
              </a:ext>
            </a:extLst>
          </p:cNvPr>
          <p:cNvSpPr txBox="1"/>
          <p:nvPr/>
        </p:nvSpPr>
        <p:spPr>
          <a:xfrm>
            <a:off x="4608340" y="5935993"/>
            <a:ext cx="3033651" cy="646331"/>
          </a:xfrm>
          <a:prstGeom prst="rect">
            <a:avLst/>
          </a:prstGeom>
          <a:noFill/>
        </p:spPr>
        <p:txBody>
          <a:bodyPr wrap="none" rtlCol="0">
            <a:spAutoFit/>
          </a:bodyPr>
          <a:lstStyle/>
          <a:p>
            <a:r>
              <a:rPr lang="pl-PL" sz="1200" b="1" dirty="0">
                <a:solidFill>
                  <a:schemeClr val="accent6">
                    <a:lumMod val="50000"/>
                  </a:schemeClr>
                </a:solidFill>
              </a:rPr>
              <a:t>1 – </a:t>
            </a:r>
            <a:r>
              <a:rPr lang="pl-PL" sz="1200" b="1" dirty="0" err="1">
                <a:solidFill>
                  <a:schemeClr val="accent6">
                    <a:lumMod val="50000"/>
                  </a:schemeClr>
                </a:solidFill>
              </a:rPr>
              <a:t>Locality</a:t>
            </a:r>
            <a:r>
              <a:rPr lang="pl-PL" sz="1200" b="1" dirty="0">
                <a:solidFill>
                  <a:schemeClr val="accent6">
                    <a:lumMod val="50000"/>
                  </a:schemeClr>
                </a:solidFill>
              </a:rPr>
              <a:t>: Rzeszów (</a:t>
            </a:r>
            <a:r>
              <a:rPr lang="pl-PL" sz="1200" b="1" dirty="0" err="1">
                <a:solidFill>
                  <a:schemeClr val="accent6">
                    <a:lumMod val="50000"/>
                  </a:schemeClr>
                </a:solidFill>
              </a:rPr>
              <a:t>July</a:t>
            </a:r>
            <a:r>
              <a:rPr lang="pl-PL" sz="1200" b="1" dirty="0">
                <a:solidFill>
                  <a:schemeClr val="accent6">
                    <a:lumMod val="50000"/>
                  </a:schemeClr>
                </a:solidFill>
              </a:rPr>
              <a:t> 2018) </a:t>
            </a:r>
          </a:p>
          <a:p>
            <a:r>
              <a:rPr lang="pl-PL" sz="1200" b="1" dirty="0">
                <a:solidFill>
                  <a:schemeClr val="accent6">
                    <a:lumMod val="50000"/>
                  </a:schemeClr>
                </a:solidFill>
              </a:rPr>
              <a:t>2 – </a:t>
            </a:r>
            <a:r>
              <a:rPr lang="pl-PL" sz="1200" b="1" dirty="0" err="1">
                <a:solidFill>
                  <a:schemeClr val="accent6">
                    <a:lumMod val="50000"/>
                  </a:schemeClr>
                </a:solidFill>
              </a:rPr>
              <a:t>Locality</a:t>
            </a:r>
            <a:r>
              <a:rPr lang="pl-PL" sz="1200" b="1" dirty="0">
                <a:solidFill>
                  <a:schemeClr val="accent6">
                    <a:lumMod val="50000"/>
                  </a:schemeClr>
                </a:solidFill>
              </a:rPr>
              <a:t>: Trzebownisko (</a:t>
            </a:r>
            <a:r>
              <a:rPr lang="pl-PL" sz="1200" b="1" dirty="0" err="1">
                <a:solidFill>
                  <a:schemeClr val="accent6">
                    <a:lumMod val="50000"/>
                  </a:schemeClr>
                </a:solidFill>
              </a:rPr>
              <a:t>September</a:t>
            </a:r>
            <a:r>
              <a:rPr lang="pl-PL" sz="1200" b="1" dirty="0">
                <a:solidFill>
                  <a:schemeClr val="accent6">
                    <a:lumMod val="50000"/>
                  </a:schemeClr>
                </a:solidFill>
              </a:rPr>
              <a:t> 2020)</a:t>
            </a:r>
          </a:p>
          <a:p>
            <a:r>
              <a:rPr lang="pl-PL" sz="1200" b="1" dirty="0">
                <a:solidFill>
                  <a:schemeClr val="accent6">
                    <a:lumMod val="50000"/>
                  </a:schemeClr>
                </a:solidFill>
              </a:rPr>
              <a:t>3 – </a:t>
            </a:r>
            <a:r>
              <a:rPr lang="pl-PL" sz="1200" b="1" dirty="0" err="1">
                <a:solidFill>
                  <a:schemeClr val="accent6">
                    <a:lumMod val="50000"/>
                  </a:schemeClr>
                </a:solidFill>
              </a:rPr>
              <a:t>Locality</a:t>
            </a:r>
            <a:r>
              <a:rPr lang="pl-PL" sz="1200" b="1" dirty="0">
                <a:solidFill>
                  <a:schemeClr val="accent6">
                    <a:lumMod val="50000"/>
                  </a:schemeClr>
                </a:solidFill>
              </a:rPr>
              <a:t>: Trzebownisko (</a:t>
            </a:r>
            <a:r>
              <a:rPr lang="pl-PL" sz="1200" b="1" dirty="0" err="1">
                <a:solidFill>
                  <a:schemeClr val="accent6">
                    <a:lumMod val="50000"/>
                  </a:schemeClr>
                </a:solidFill>
              </a:rPr>
              <a:t>September</a:t>
            </a:r>
            <a:r>
              <a:rPr lang="pl-PL" sz="1200" b="1" dirty="0">
                <a:solidFill>
                  <a:schemeClr val="accent6">
                    <a:lumMod val="50000"/>
                  </a:schemeClr>
                </a:solidFill>
              </a:rPr>
              <a:t> 2020)</a:t>
            </a:r>
          </a:p>
        </p:txBody>
      </p:sp>
    </p:spTree>
    <p:extLst>
      <p:ext uri="{BB962C8B-B14F-4D97-AF65-F5344CB8AC3E}">
        <p14:creationId xmlns:p14="http://schemas.microsoft.com/office/powerpoint/2010/main" val="2651287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725</TotalTime>
  <Words>1996</Words>
  <Application>Microsoft Office PowerPoint</Application>
  <PresentationFormat>Pokaz na ekranie (4:3)</PresentationFormat>
  <Paragraphs>385</Paragraphs>
  <Slides>20</Slides>
  <Notes>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20</vt:i4>
      </vt:variant>
    </vt:vector>
  </HeadingPairs>
  <TitlesOfParts>
    <vt:vector size="27" baseType="lpstr">
      <vt:lpstr>Arial</vt:lpstr>
      <vt:lpstr>Calibri</vt:lpstr>
      <vt:lpstr>Calibri Light</vt:lpstr>
      <vt:lpstr>Palatino Linotype</vt:lpstr>
      <vt:lpstr>Segoe UI</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Mirosław Nakonieczny</cp:lastModifiedBy>
  <cp:revision>381</cp:revision>
  <dcterms:created xsi:type="dcterms:W3CDTF">2017-05-27T02:37:01Z</dcterms:created>
  <dcterms:modified xsi:type="dcterms:W3CDTF">2021-03-05T10:25:54Z</dcterms:modified>
</cp:coreProperties>
</file>