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6" r:id="rId5"/>
    <p:sldId id="264"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v>absent in KZWH_M, but present in KZKH_H</c:v>
          </c:tx>
          <c:spPr>
            <a:solidFill>
              <a:schemeClr val="accent1">
                <a:lumMod val="60000"/>
                <a:lumOff val="40000"/>
              </a:schemeClr>
            </a:solidFill>
            <a:ln>
              <a:solidFill>
                <a:schemeClr val="bg1">
                  <a:lumMod val="50000"/>
                </a:schemeClr>
              </a:solidFill>
            </a:ln>
            <a:effectLst/>
          </c:spPr>
          <c:invertIfNegative val="0"/>
          <c:cat>
            <c:multiLvlStrRef>
              <c:f>'kz4 AGL'!$AC$3:$AD$27</c:f>
              <c:multiLvlStrCache>
                <c:ptCount val="24"/>
                <c:lvl>
                  <c:pt idx="0">
                    <c:v>77</c:v>
                  </c:pt>
                  <c:pt idx="1">
                    <c:v>83</c:v>
                  </c:pt>
                  <c:pt idx="2">
                    <c:v>85</c:v>
                  </c:pt>
                  <c:pt idx="3">
                    <c:v>125</c:v>
                  </c:pt>
                  <c:pt idx="4">
                    <c:v>129</c:v>
                  </c:pt>
                  <c:pt idx="5">
                    <c:v>131</c:v>
                  </c:pt>
                  <c:pt idx="6">
                    <c:v>176</c:v>
                  </c:pt>
                  <c:pt idx="7">
                    <c:v>180</c:v>
                  </c:pt>
                  <c:pt idx="8">
                    <c:v>262</c:v>
                  </c:pt>
                  <c:pt idx="9">
                    <c:v>139</c:v>
                  </c:pt>
                  <c:pt idx="10">
                    <c:v>155</c:v>
                  </c:pt>
                  <c:pt idx="11">
                    <c:v>163</c:v>
                  </c:pt>
                  <c:pt idx="12">
                    <c:v>169</c:v>
                  </c:pt>
                  <c:pt idx="13">
                    <c:v>173</c:v>
                  </c:pt>
                  <c:pt idx="14">
                    <c:v>198</c:v>
                  </c:pt>
                  <c:pt idx="15">
                    <c:v>200</c:v>
                  </c:pt>
                  <c:pt idx="16">
                    <c:v>202</c:v>
                  </c:pt>
                  <c:pt idx="17">
                    <c:v>204</c:v>
                  </c:pt>
                  <c:pt idx="18">
                    <c:v>210</c:v>
                  </c:pt>
                  <c:pt idx="19">
                    <c:v>212</c:v>
                  </c:pt>
                  <c:pt idx="20">
                    <c:v>113</c:v>
                  </c:pt>
                  <c:pt idx="21">
                    <c:v>119</c:v>
                  </c:pt>
                  <c:pt idx="22">
                    <c:v>272</c:v>
                  </c:pt>
                  <c:pt idx="23">
                    <c:v>142</c:v>
                  </c:pt>
                </c:lvl>
                <c:lvl>
                  <c:pt idx="0">
                    <c:v>TGLA227</c:v>
                  </c:pt>
                  <c:pt idx="3">
                    <c:v>BM2113</c:v>
                  </c:pt>
                  <c:pt idx="6">
                    <c:v>TGLA53</c:v>
                  </c:pt>
                  <c:pt idx="8">
                    <c:v>SPS115</c:v>
                  </c:pt>
                  <c:pt idx="9">
                    <c:v>TGLA122</c:v>
                  </c:pt>
                  <c:pt idx="14">
                    <c:v>INRA23</c:v>
                  </c:pt>
                  <c:pt idx="20">
                    <c:v>TGLA126</c:v>
                  </c:pt>
                  <c:pt idx="22">
                    <c:v>BM1818</c:v>
                  </c:pt>
                  <c:pt idx="23">
                    <c:v>ETH225</c:v>
                  </c:pt>
                </c:lvl>
              </c:multiLvlStrCache>
            </c:multiLvlStrRef>
          </c:cat>
          <c:val>
            <c:numRef>
              <c:f>'kz4 AGL'!$AE$4:$AE$28</c:f>
              <c:numCache>
                <c:formatCode>0.000</c:formatCode>
                <c:ptCount val="24"/>
                <c:pt idx="0">
                  <c:v>0</c:v>
                </c:pt>
                <c:pt idx="1">
                  <c:v>0</c:v>
                </c:pt>
                <c:pt idx="2">
                  <c:v>0</c:v>
                </c:pt>
                <c:pt idx="3">
                  <c:v>-0.25</c:v>
                </c:pt>
                <c:pt idx="4">
                  <c:v>0</c:v>
                </c:pt>
                <c:pt idx="5">
                  <c:v>0</c:v>
                </c:pt>
                <c:pt idx="6">
                  <c:v>0</c:v>
                </c:pt>
                <c:pt idx="7">
                  <c:v>0</c:v>
                </c:pt>
                <c:pt idx="8">
                  <c:v>0</c:v>
                </c:pt>
                <c:pt idx="9">
                  <c:v>0</c:v>
                </c:pt>
                <c:pt idx="10">
                  <c:v>0</c:v>
                </c:pt>
                <c:pt idx="11">
                  <c:v>0</c:v>
                </c:pt>
                <c:pt idx="12">
                  <c:v>-0.25</c:v>
                </c:pt>
                <c:pt idx="13">
                  <c:v>-0.5</c:v>
                </c:pt>
                <c:pt idx="14">
                  <c:v>-0.25</c:v>
                </c:pt>
                <c:pt idx="15">
                  <c:v>0</c:v>
                </c:pt>
                <c:pt idx="16">
                  <c:v>-0.25</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0E76-4B04-9F79-E649F896E9C6}"/>
            </c:ext>
          </c:extLst>
        </c:ser>
        <c:ser>
          <c:idx val="2"/>
          <c:order val="2"/>
          <c:tx>
            <c:v>present in KZWH_M, but absent in both ancestral breeds</c:v>
          </c:tx>
          <c:spPr>
            <a:solidFill>
              <a:schemeClr val="accent2">
                <a:lumMod val="75000"/>
              </a:schemeClr>
            </a:solidFill>
            <a:ln>
              <a:solidFill>
                <a:schemeClr val="accent2">
                  <a:lumMod val="50000"/>
                </a:schemeClr>
              </a:solidFill>
            </a:ln>
            <a:effectLst/>
          </c:spPr>
          <c:invertIfNegative val="0"/>
          <c:cat>
            <c:multiLvlStrRef>
              <c:f>'kz4 AGL'!$AC$3:$AD$27</c:f>
              <c:multiLvlStrCache>
                <c:ptCount val="24"/>
                <c:lvl>
                  <c:pt idx="0">
                    <c:v>77</c:v>
                  </c:pt>
                  <c:pt idx="1">
                    <c:v>83</c:v>
                  </c:pt>
                  <c:pt idx="2">
                    <c:v>85</c:v>
                  </c:pt>
                  <c:pt idx="3">
                    <c:v>125</c:v>
                  </c:pt>
                  <c:pt idx="4">
                    <c:v>129</c:v>
                  </c:pt>
                  <c:pt idx="5">
                    <c:v>131</c:v>
                  </c:pt>
                  <c:pt idx="6">
                    <c:v>176</c:v>
                  </c:pt>
                  <c:pt idx="7">
                    <c:v>180</c:v>
                  </c:pt>
                  <c:pt idx="8">
                    <c:v>262</c:v>
                  </c:pt>
                  <c:pt idx="9">
                    <c:v>139</c:v>
                  </c:pt>
                  <c:pt idx="10">
                    <c:v>155</c:v>
                  </c:pt>
                  <c:pt idx="11">
                    <c:v>163</c:v>
                  </c:pt>
                  <c:pt idx="12">
                    <c:v>169</c:v>
                  </c:pt>
                  <c:pt idx="13">
                    <c:v>173</c:v>
                  </c:pt>
                  <c:pt idx="14">
                    <c:v>198</c:v>
                  </c:pt>
                  <c:pt idx="15">
                    <c:v>200</c:v>
                  </c:pt>
                  <c:pt idx="16">
                    <c:v>202</c:v>
                  </c:pt>
                  <c:pt idx="17">
                    <c:v>204</c:v>
                  </c:pt>
                  <c:pt idx="18">
                    <c:v>210</c:v>
                  </c:pt>
                  <c:pt idx="19">
                    <c:v>212</c:v>
                  </c:pt>
                  <c:pt idx="20">
                    <c:v>113</c:v>
                  </c:pt>
                  <c:pt idx="21">
                    <c:v>119</c:v>
                  </c:pt>
                  <c:pt idx="22">
                    <c:v>272</c:v>
                  </c:pt>
                  <c:pt idx="23">
                    <c:v>142</c:v>
                  </c:pt>
                </c:lvl>
                <c:lvl>
                  <c:pt idx="0">
                    <c:v>TGLA227</c:v>
                  </c:pt>
                  <c:pt idx="3">
                    <c:v>BM2113</c:v>
                  </c:pt>
                  <c:pt idx="6">
                    <c:v>TGLA53</c:v>
                  </c:pt>
                  <c:pt idx="8">
                    <c:v>SPS115</c:v>
                  </c:pt>
                  <c:pt idx="9">
                    <c:v>TGLA122</c:v>
                  </c:pt>
                  <c:pt idx="14">
                    <c:v>INRA23</c:v>
                  </c:pt>
                  <c:pt idx="20">
                    <c:v>TGLA126</c:v>
                  </c:pt>
                  <c:pt idx="22">
                    <c:v>BM1818</c:v>
                  </c:pt>
                  <c:pt idx="23">
                    <c:v>ETH225</c:v>
                  </c:pt>
                </c:lvl>
              </c:multiLvlStrCache>
            </c:multiLvlStrRef>
          </c:cat>
          <c:val>
            <c:numRef>
              <c:f>'kz4 AGL'!$AF$4:$AF$28</c:f>
              <c:numCache>
                <c:formatCode>0.000</c:formatCode>
                <c:ptCount val="24"/>
                <c:pt idx="0">
                  <c:v>0.10345</c:v>
                </c:pt>
                <c:pt idx="1">
                  <c:v>0</c:v>
                </c:pt>
                <c:pt idx="2">
                  <c:v>0.12069000000000001</c:v>
                </c:pt>
                <c:pt idx="3">
                  <c:v>0</c:v>
                </c:pt>
                <c:pt idx="4">
                  <c:v>0</c:v>
                </c:pt>
                <c:pt idx="5">
                  <c:v>5.1720000000000002E-2</c:v>
                </c:pt>
                <c:pt idx="6">
                  <c:v>3.4479999999999997E-2</c:v>
                </c:pt>
                <c:pt idx="7">
                  <c:v>5.1720000000000002E-2</c:v>
                </c:pt>
                <c:pt idx="8">
                  <c:v>1.7239999999999998E-2</c:v>
                </c:pt>
                <c:pt idx="9">
                  <c:v>1.7239999999999998E-2</c:v>
                </c:pt>
                <c:pt idx="10">
                  <c:v>0</c:v>
                </c:pt>
                <c:pt idx="11">
                  <c:v>3.4479999999999997E-2</c:v>
                </c:pt>
                <c:pt idx="12">
                  <c:v>0</c:v>
                </c:pt>
                <c:pt idx="13">
                  <c:v>0</c:v>
                </c:pt>
                <c:pt idx="14">
                  <c:v>0</c:v>
                </c:pt>
                <c:pt idx="15">
                  <c:v>5.1720000000000002E-2</c:v>
                </c:pt>
                <c:pt idx="16">
                  <c:v>0</c:v>
                </c:pt>
                <c:pt idx="17">
                  <c:v>1.7239999999999998E-2</c:v>
                </c:pt>
                <c:pt idx="18">
                  <c:v>3.4479999999999997E-2</c:v>
                </c:pt>
                <c:pt idx="19">
                  <c:v>6.8970000000000004E-2</c:v>
                </c:pt>
                <c:pt idx="20">
                  <c:v>5.1720000000000002E-2</c:v>
                </c:pt>
                <c:pt idx="21">
                  <c:v>1.7239999999999998E-2</c:v>
                </c:pt>
                <c:pt idx="22">
                  <c:v>1.7239999999999998E-2</c:v>
                </c:pt>
                <c:pt idx="23">
                  <c:v>0</c:v>
                </c:pt>
              </c:numCache>
            </c:numRef>
          </c:val>
          <c:extLst>
            <c:ext xmlns:c16="http://schemas.microsoft.com/office/drawing/2014/chart" uri="{C3380CC4-5D6E-409C-BE32-E72D297353CC}">
              <c16:uniqueId val="{00000001-0E76-4B04-9F79-E649F896E9C6}"/>
            </c:ext>
          </c:extLst>
        </c:ser>
        <c:ser>
          <c:idx val="3"/>
          <c:order val="3"/>
          <c:tx>
            <c:v>absent in KZWH_M, but present in HRFD_M</c:v>
          </c:tx>
          <c:spPr>
            <a:solidFill>
              <a:srgbClr val="33CC33"/>
            </a:solidFill>
            <a:ln>
              <a:solidFill>
                <a:srgbClr val="1A7B7C"/>
              </a:solidFill>
            </a:ln>
            <a:effectLst/>
          </c:spPr>
          <c:invertIfNegative val="0"/>
          <c:cat>
            <c:multiLvlStrRef>
              <c:f>'kz4 AGL'!$AC$3:$AD$27</c:f>
              <c:multiLvlStrCache>
                <c:ptCount val="24"/>
                <c:lvl>
                  <c:pt idx="0">
                    <c:v>77</c:v>
                  </c:pt>
                  <c:pt idx="1">
                    <c:v>83</c:v>
                  </c:pt>
                  <c:pt idx="2">
                    <c:v>85</c:v>
                  </c:pt>
                  <c:pt idx="3">
                    <c:v>125</c:v>
                  </c:pt>
                  <c:pt idx="4">
                    <c:v>129</c:v>
                  </c:pt>
                  <c:pt idx="5">
                    <c:v>131</c:v>
                  </c:pt>
                  <c:pt idx="6">
                    <c:v>176</c:v>
                  </c:pt>
                  <c:pt idx="7">
                    <c:v>180</c:v>
                  </c:pt>
                  <c:pt idx="8">
                    <c:v>262</c:v>
                  </c:pt>
                  <c:pt idx="9">
                    <c:v>139</c:v>
                  </c:pt>
                  <c:pt idx="10">
                    <c:v>155</c:v>
                  </c:pt>
                  <c:pt idx="11">
                    <c:v>163</c:v>
                  </c:pt>
                  <c:pt idx="12">
                    <c:v>169</c:v>
                  </c:pt>
                  <c:pt idx="13">
                    <c:v>173</c:v>
                  </c:pt>
                  <c:pt idx="14">
                    <c:v>198</c:v>
                  </c:pt>
                  <c:pt idx="15">
                    <c:v>200</c:v>
                  </c:pt>
                  <c:pt idx="16">
                    <c:v>202</c:v>
                  </c:pt>
                  <c:pt idx="17">
                    <c:v>204</c:v>
                  </c:pt>
                  <c:pt idx="18">
                    <c:v>210</c:v>
                  </c:pt>
                  <c:pt idx="19">
                    <c:v>212</c:v>
                  </c:pt>
                  <c:pt idx="20">
                    <c:v>113</c:v>
                  </c:pt>
                  <c:pt idx="21">
                    <c:v>119</c:v>
                  </c:pt>
                  <c:pt idx="22">
                    <c:v>272</c:v>
                  </c:pt>
                  <c:pt idx="23">
                    <c:v>142</c:v>
                  </c:pt>
                </c:lvl>
                <c:lvl>
                  <c:pt idx="0">
                    <c:v>TGLA227</c:v>
                  </c:pt>
                  <c:pt idx="3">
                    <c:v>BM2113</c:v>
                  </c:pt>
                  <c:pt idx="6">
                    <c:v>TGLA53</c:v>
                  </c:pt>
                  <c:pt idx="8">
                    <c:v>SPS115</c:v>
                  </c:pt>
                  <c:pt idx="9">
                    <c:v>TGLA122</c:v>
                  </c:pt>
                  <c:pt idx="14">
                    <c:v>INRA23</c:v>
                  </c:pt>
                  <c:pt idx="20">
                    <c:v>TGLA126</c:v>
                  </c:pt>
                  <c:pt idx="22">
                    <c:v>BM1818</c:v>
                  </c:pt>
                  <c:pt idx="23">
                    <c:v>ETH225</c:v>
                  </c:pt>
                </c:lvl>
              </c:multiLvlStrCache>
            </c:multiLvlStrRef>
          </c:cat>
          <c:val>
            <c:numRef>
              <c:f>'kz4 AGL'!$AG$4:$AG$28</c:f>
              <c:numCache>
                <c:formatCode>0.000</c:formatCode>
                <c:ptCount val="24"/>
                <c:pt idx="0">
                  <c:v>0</c:v>
                </c:pt>
                <c:pt idx="1">
                  <c:v>-0.02</c:v>
                </c:pt>
                <c:pt idx="2">
                  <c:v>0</c:v>
                </c:pt>
                <c:pt idx="3">
                  <c:v>0</c:v>
                </c:pt>
                <c:pt idx="4">
                  <c:v>-0.08</c:v>
                </c:pt>
                <c:pt idx="5">
                  <c:v>0</c:v>
                </c:pt>
                <c:pt idx="6">
                  <c:v>0</c:v>
                </c:pt>
                <c:pt idx="7">
                  <c:v>0</c:v>
                </c:pt>
                <c:pt idx="8">
                  <c:v>0</c:v>
                </c:pt>
                <c:pt idx="9">
                  <c:v>0</c:v>
                </c:pt>
                <c:pt idx="10">
                  <c:v>-0.02</c:v>
                </c:pt>
                <c:pt idx="11">
                  <c:v>0</c:v>
                </c:pt>
                <c:pt idx="12">
                  <c:v>0</c:v>
                </c:pt>
                <c:pt idx="13">
                  <c:v>0</c:v>
                </c:pt>
                <c:pt idx="14">
                  <c:v>0</c:v>
                </c:pt>
                <c:pt idx="15">
                  <c:v>0</c:v>
                </c:pt>
                <c:pt idx="16">
                  <c:v>0</c:v>
                </c:pt>
                <c:pt idx="17">
                  <c:v>0</c:v>
                </c:pt>
                <c:pt idx="18">
                  <c:v>0</c:v>
                </c:pt>
                <c:pt idx="19">
                  <c:v>0</c:v>
                </c:pt>
                <c:pt idx="20">
                  <c:v>0</c:v>
                </c:pt>
                <c:pt idx="21">
                  <c:v>0</c:v>
                </c:pt>
                <c:pt idx="22">
                  <c:v>0</c:v>
                </c:pt>
                <c:pt idx="23">
                  <c:v>-0.02</c:v>
                </c:pt>
              </c:numCache>
            </c:numRef>
          </c:val>
          <c:extLst>
            <c:ext xmlns:c16="http://schemas.microsoft.com/office/drawing/2014/chart" uri="{C3380CC4-5D6E-409C-BE32-E72D297353CC}">
              <c16:uniqueId val="{00000002-0E76-4B04-9F79-E649F896E9C6}"/>
            </c:ext>
          </c:extLst>
        </c:ser>
        <c:dLbls>
          <c:showLegendKey val="0"/>
          <c:showVal val="0"/>
          <c:showCatName val="0"/>
          <c:showSerName val="0"/>
          <c:showPercent val="0"/>
          <c:showBubbleSize val="0"/>
        </c:dLbls>
        <c:gapWidth val="70"/>
        <c:overlap val="100"/>
        <c:axId val="813052912"/>
        <c:axId val="813053744"/>
        <c:extLst>
          <c:ext xmlns:c15="http://schemas.microsoft.com/office/drawing/2012/chart" uri="{02D57815-91ED-43cb-92C2-25804820EDAC}">
            <c15:filteredBarSeries>
              <c15:ser>
                <c:idx val="0"/>
                <c:order val="0"/>
                <c:tx>
                  <c:strRef>
                    <c:extLst>
                      <c:ext uri="{02D57815-91ED-43cb-92C2-25804820EDAC}">
                        <c15:formulaRef>
                          <c15:sqref>'kz4 AGL'!$AD$3</c15:sqref>
                        </c15:formulaRef>
                      </c:ext>
                    </c:extLst>
                    <c:strCache>
                      <c:ptCount val="1"/>
                      <c:pt idx="0">
                        <c:v>Allele</c:v>
                      </c:pt>
                    </c:strCache>
                  </c:strRef>
                </c:tx>
                <c:spPr>
                  <a:solidFill>
                    <a:schemeClr val="accent1"/>
                  </a:solidFill>
                  <a:ln>
                    <a:noFill/>
                  </a:ln>
                  <a:effectLst/>
                </c:spPr>
                <c:invertIfNegative val="0"/>
                <c:cat>
                  <c:multiLvlStrRef>
                    <c:extLst>
                      <c:ext uri="{02D57815-91ED-43cb-92C2-25804820EDAC}">
                        <c15:formulaRef>
                          <c15:sqref>'kz4 AGL'!$AC$3:$AD$27</c15:sqref>
                        </c15:formulaRef>
                      </c:ext>
                    </c:extLst>
                    <c:multiLvlStrCache>
                      <c:ptCount val="24"/>
                      <c:lvl>
                        <c:pt idx="0">
                          <c:v>77</c:v>
                        </c:pt>
                        <c:pt idx="1">
                          <c:v>83</c:v>
                        </c:pt>
                        <c:pt idx="2">
                          <c:v>85</c:v>
                        </c:pt>
                        <c:pt idx="3">
                          <c:v>125</c:v>
                        </c:pt>
                        <c:pt idx="4">
                          <c:v>129</c:v>
                        </c:pt>
                        <c:pt idx="5">
                          <c:v>131</c:v>
                        </c:pt>
                        <c:pt idx="6">
                          <c:v>176</c:v>
                        </c:pt>
                        <c:pt idx="7">
                          <c:v>180</c:v>
                        </c:pt>
                        <c:pt idx="8">
                          <c:v>262</c:v>
                        </c:pt>
                        <c:pt idx="9">
                          <c:v>139</c:v>
                        </c:pt>
                        <c:pt idx="10">
                          <c:v>155</c:v>
                        </c:pt>
                        <c:pt idx="11">
                          <c:v>163</c:v>
                        </c:pt>
                        <c:pt idx="12">
                          <c:v>169</c:v>
                        </c:pt>
                        <c:pt idx="13">
                          <c:v>173</c:v>
                        </c:pt>
                        <c:pt idx="14">
                          <c:v>198</c:v>
                        </c:pt>
                        <c:pt idx="15">
                          <c:v>200</c:v>
                        </c:pt>
                        <c:pt idx="16">
                          <c:v>202</c:v>
                        </c:pt>
                        <c:pt idx="17">
                          <c:v>204</c:v>
                        </c:pt>
                        <c:pt idx="18">
                          <c:v>210</c:v>
                        </c:pt>
                        <c:pt idx="19">
                          <c:v>212</c:v>
                        </c:pt>
                        <c:pt idx="20">
                          <c:v>113</c:v>
                        </c:pt>
                        <c:pt idx="21">
                          <c:v>119</c:v>
                        </c:pt>
                        <c:pt idx="22">
                          <c:v>272</c:v>
                        </c:pt>
                        <c:pt idx="23">
                          <c:v>142</c:v>
                        </c:pt>
                      </c:lvl>
                      <c:lvl>
                        <c:pt idx="0">
                          <c:v>TGLA227</c:v>
                        </c:pt>
                        <c:pt idx="3">
                          <c:v>BM2113</c:v>
                        </c:pt>
                        <c:pt idx="6">
                          <c:v>TGLA53</c:v>
                        </c:pt>
                        <c:pt idx="8">
                          <c:v>SPS115</c:v>
                        </c:pt>
                        <c:pt idx="9">
                          <c:v>TGLA122</c:v>
                        </c:pt>
                        <c:pt idx="14">
                          <c:v>INRA23</c:v>
                        </c:pt>
                        <c:pt idx="20">
                          <c:v>TGLA126</c:v>
                        </c:pt>
                        <c:pt idx="22">
                          <c:v>BM1818</c:v>
                        </c:pt>
                        <c:pt idx="23">
                          <c:v>ETH225</c:v>
                        </c:pt>
                      </c:lvl>
                    </c:multiLvlStrCache>
                  </c:multiLvlStrRef>
                </c:cat>
                <c:val>
                  <c:numRef>
                    <c:extLst>
                      <c:ext uri="{02D57815-91ED-43cb-92C2-25804820EDAC}">
                        <c15:formulaRef>
                          <c15:sqref>'kz4 AGL'!$AD$4:$AD$27</c15:sqref>
                        </c15:formulaRef>
                      </c:ext>
                    </c:extLst>
                    <c:numCache>
                      <c:formatCode>General</c:formatCode>
                      <c:ptCount val="23"/>
                      <c:pt idx="0">
                        <c:v>83</c:v>
                      </c:pt>
                      <c:pt idx="1">
                        <c:v>85</c:v>
                      </c:pt>
                      <c:pt idx="2">
                        <c:v>125</c:v>
                      </c:pt>
                      <c:pt idx="3">
                        <c:v>129</c:v>
                      </c:pt>
                      <c:pt idx="4">
                        <c:v>131</c:v>
                      </c:pt>
                      <c:pt idx="5">
                        <c:v>176</c:v>
                      </c:pt>
                      <c:pt idx="6">
                        <c:v>180</c:v>
                      </c:pt>
                      <c:pt idx="7">
                        <c:v>262</c:v>
                      </c:pt>
                      <c:pt idx="8">
                        <c:v>139</c:v>
                      </c:pt>
                      <c:pt idx="9">
                        <c:v>155</c:v>
                      </c:pt>
                      <c:pt idx="10">
                        <c:v>163</c:v>
                      </c:pt>
                      <c:pt idx="11">
                        <c:v>169</c:v>
                      </c:pt>
                      <c:pt idx="12">
                        <c:v>173</c:v>
                      </c:pt>
                      <c:pt idx="13">
                        <c:v>198</c:v>
                      </c:pt>
                      <c:pt idx="14">
                        <c:v>200</c:v>
                      </c:pt>
                      <c:pt idx="15">
                        <c:v>202</c:v>
                      </c:pt>
                      <c:pt idx="16">
                        <c:v>204</c:v>
                      </c:pt>
                      <c:pt idx="17">
                        <c:v>210</c:v>
                      </c:pt>
                      <c:pt idx="18">
                        <c:v>212</c:v>
                      </c:pt>
                      <c:pt idx="19">
                        <c:v>113</c:v>
                      </c:pt>
                      <c:pt idx="20">
                        <c:v>119</c:v>
                      </c:pt>
                      <c:pt idx="21">
                        <c:v>272</c:v>
                      </c:pt>
                      <c:pt idx="22">
                        <c:v>142</c:v>
                      </c:pt>
                    </c:numCache>
                  </c:numRef>
                </c:val>
                <c:extLst>
                  <c:ext xmlns:c16="http://schemas.microsoft.com/office/drawing/2014/chart" uri="{C3380CC4-5D6E-409C-BE32-E72D297353CC}">
                    <c16:uniqueId val="{00000003-0E76-4B04-9F79-E649F896E9C6}"/>
                  </c:ext>
                </c:extLst>
              </c15:ser>
            </c15:filteredBarSeries>
          </c:ext>
        </c:extLst>
      </c:barChart>
      <c:catAx>
        <c:axId val="813052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ru-RU"/>
          </a:p>
        </c:txPr>
        <c:crossAx val="813053744"/>
        <c:crosses val="autoZero"/>
        <c:auto val="1"/>
        <c:lblAlgn val="ctr"/>
        <c:lblOffset val="100"/>
        <c:noMultiLvlLbl val="0"/>
      </c:catAx>
      <c:valAx>
        <c:axId val="813053744"/>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13052912"/>
        <c:crossesAt val="1"/>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a:effectLst/>
  </c:spPr>
  <c:txPr>
    <a:bodyPr rot="5400000"/>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138" y="3508483"/>
            <a:ext cx="8941662" cy="2523768"/>
          </a:xfrm>
          <a:prstGeom prst="rect">
            <a:avLst/>
          </a:prstGeom>
          <a:noFill/>
        </p:spPr>
        <p:txBody>
          <a:bodyPr wrap="square" rtlCol="0">
            <a:spAutoFit/>
          </a:bodyPr>
          <a:lstStyle/>
          <a:p>
            <a:pPr algn="ctr"/>
            <a:r>
              <a:rPr lang="en-US" sz="2000" b="1" dirty="0">
                <a:latin typeface="Palatino Linotype" panose="02040502050505030304" pitchFamily="18" charset="0"/>
              </a:rPr>
              <a:t>Analysis of genetic diversity of Kazakh White-headed cattle breed by microsatellites compare with ancestral </a:t>
            </a:r>
            <a:r>
              <a:rPr lang="en-US" sz="2000" b="1" dirty="0" smtClean="0">
                <a:latin typeface="Palatino Linotype" panose="02040502050505030304" pitchFamily="18" charset="0"/>
              </a:rPr>
              <a:t>breeds</a:t>
            </a:r>
          </a:p>
          <a:p>
            <a:pPr algn="ctr"/>
            <a:endParaRPr lang="fr-FR" sz="1600" dirty="0">
              <a:latin typeface="Palatino Linotype" panose="02040502050505030304" pitchFamily="18" charset="0"/>
            </a:endParaRPr>
          </a:p>
          <a:p>
            <a:pPr algn="ctr"/>
            <a:r>
              <a:rPr lang="it-IT" sz="1400" b="1" dirty="0">
                <a:latin typeface="Palatino Linotype" panose="02040502050505030304" pitchFamily="18" charset="0"/>
              </a:rPr>
              <a:t>Alexandra S. Abdelmanova </a:t>
            </a:r>
            <a:r>
              <a:rPr lang="it-IT" sz="1400" b="1" baseline="30000" dirty="0" smtClean="0">
                <a:latin typeface="Palatino Linotype" panose="02040502050505030304" pitchFamily="18" charset="0"/>
              </a:rPr>
              <a:t>1</a:t>
            </a:r>
            <a:r>
              <a:rPr lang="it-IT" sz="1400" b="1" dirty="0" smtClean="0">
                <a:latin typeface="Palatino Linotype" panose="02040502050505030304" pitchFamily="18" charset="0"/>
              </a:rPr>
              <a:t>*, </a:t>
            </a:r>
            <a:r>
              <a:rPr lang="it-IT" sz="1400" b="1" dirty="0">
                <a:latin typeface="Palatino Linotype" panose="02040502050505030304" pitchFamily="18" charset="0"/>
              </a:rPr>
              <a:t>Veronika R. Kharzinova </a:t>
            </a:r>
            <a:r>
              <a:rPr lang="it-IT" sz="1400" b="1" baseline="30000" dirty="0">
                <a:latin typeface="Palatino Linotype" panose="02040502050505030304" pitchFamily="18" charset="0"/>
              </a:rPr>
              <a:t>1</a:t>
            </a:r>
            <a:r>
              <a:rPr lang="it-IT" sz="1400" b="1" dirty="0">
                <a:latin typeface="Palatino Linotype" panose="02040502050505030304" pitchFamily="18" charset="0"/>
              </a:rPr>
              <a:t>, Valeria V. Volkova </a:t>
            </a:r>
            <a:r>
              <a:rPr lang="it-IT" sz="1400" b="1" baseline="30000" dirty="0">
                <a:latin typeface="Palatino Linotype" panose="02040502050505030304" pitchFamily="18" charset="0"/>
              </a:rPr>
              <a:t>1</a:t>
            </a:r>
            <a:r>
              <a:rPr lang="it-IT" sz="1400" b="1" dirty="0">
                <a:latin typeface="Palatino Linotype" panose="02040502050505030304" pitchFamily="18" charset="0"/>
              </a:rPr>
              <a:t>, Arsen V. Dotsev </a:t>
            </a:r>
            <a:r>
              <a:rPr lang="it-IT" sz="1400" b="1" baseline="30000" dirty="0">
                <a:latin typeface="Palatino Linotype" panose="02040502050505030304" pitchFamily="18" charset="0"/>
              </a:rPr>
              <a:t>1</a:t>
            </a:r>
            <a:r>
              <a:rPr lang="it-IT" sz="1400" b="1" dirty="0">
                <a:latin typeface="Palatino Linotype" panose="02040502050505030304" pitchFamily="18" charset="0"/>
              </a:rPr>
              <a:t>, Alexander A. Sermyagin </a:t>
            </a:r>
            <a:r>
              <a:rPr lang="it-IT" sz="1400" b="1" baseline="30000" dirty="0">
                <a:latin typeface="Palatino Linotype" panose="02040502050505030304" pitchFamily="18" charset="0"/>
              </a:rPr>
              <a:t>1</a:t>
            </a:r>
            <a:r>
              <a:rPr lang="it-IT" sz="1400" b="1" dirty="0">
                <a:latin typeface="Palatino Linotype" panose="02040502050505030304" pitchFamily="18" charset="0"/>
              </a:rPr>
              <a:t>, Oxana I. Boronetskaya </a:t>
            </a:r>
            <a:r>
              <a:rPr lang="it-IT" sz="1400" b="1" baseline="30000" dirty="0">
                <a:latin typeface="Palatino Linotype" panose="02040502050505030304" pitchFamily="18" charset="0"/>
              </a:rPr>
              <a:t>1,2</a:t>
            </a:r>
            <a:r>
              <a:rPr lang="it-IT" sz="1400" b="1" dirty="0">
                <a:latin typeface="Palatino Linotype" panose="02040502050505030304" pitchFamily="18" charset="0"/>
              </a:rPr>
              <a:t>, Roman Yu Chinarov </a:t>
            </a:r>
            <a:r>
              <a:rPr lang="it-IT" sz="1400" b="1" baseline="30000" dirty="0">
                <a:latin typeface="Palatino Linotype" panose="02040502050505030304" pitchFamily="18" charset="0"/>
              </a:rPr>
              <a:t>1</a:t>
            </a:r>
            <a:r>
              <a:rPr lang="it-IT" sz="1400" b="1" dirty="0">
                <a:latin typeface="Palatino Linotype" panose="02040502050505030304" pitchFamily="18" charset="0"/>
              </a:rPr>
              <a:t>, Gottfried Brem </a:t>
            </a:r>
            <a:r>
              <a:rPr lang="it-IT" sz="1400" b="1" baseline="30000" dirty="0">
                <a:latin typeface="Palatino Linotype" panose="02040502050505030304" pitchFamily="18" charset="0"/>
              </a:rPr>
              <a:t>1,3</a:t>
            </a:r>
            <a:r>
              <a:rPr lang="it-IT" sz="1400" b="1" dirty="0">
                <a:latin typeface="Palatino Linotype" panose="02040502050505030304" pitchFamily="18" charset="0"/>
              </a:rPr>
              <a:t>, Natalia A. Zinovieva </a:t>
            </a:r>
            <a:r>
              <a:rPr lang="it-IT" sz="1400" b="1" baseline="30000" dirty="0">
                <a:latin typeface="Palatino Linotype" panose="02040502050505030304" pitchFamily="18" charset="0"/>
              </a:rPr>
              <a:t>1</a:t>
            </a:r>
          </a:p>
          <a:p>
            <a:endParaRPr lang="fr-FR" sz="1200" dirty="0">
              <a:latin typeface="Palatino Linotype" panose="02040502050505030304" pitchFamily="18" charset="0"/>
            </a:endParaRPr>
          </a:p>
          <a:p>
            <a:r>
              <a:rPr lang="en-US" sz="1200" baseline="30000" dirty="0">
                <a:latin typeface="Palatino Linotype" panose="02040502050505030304" pitchFamily="18" charset="0"/>
              </a:rPr>
              <a:t>1</a:t>
            </a:r>
            <a:r>
              <a:rPr lang="en-US" sz="1200" dirty="0">
                <a:latin typeface="Palatino Linotype" panose="02040502050505030304" pitchFamily="18" charset="0"/>
              </a:rPr>
              <a:t> L.K. Ernst Federal Research Center for Animal Husbandry, </a:t>
            </a:r>
            <a:r>
              <a:rPr lang="en-US" sz="1200" dirty="0" err="1">
                <a:latin typeface="Palatino Linotype" panose="02040502050505030304" pitchFamily="18" charset="0"/>
              </a:rPr>
              <a:t>Dubrovitsy</a:t>
            </a:r>
            <a:r>
              <a:rPr lang="en-US" sz="1200" dirty="0">
                <a:latin typeface="Palatino Linotype" panose="02040502050505030304" pitchFamily="18" charset="0"/>
              </a:rPr>
              <a:t>, Podolsk Municipal District, Moscow Region, Podolsk 142132, Russia; </a:t>
            </a:r>
            <a:endParaRPr lang="fr-FR" sz="1200" dirty="0">
              <a:latin typeface="Palatino Linotype" panose="02040502050505030304" pitchFamily="18" charset="0"/>
            </a:endParaRPr>
          </a:p>
          <a:p>
            <a:r>
              <a:rPr lang="en-US" sz="1200" baseline="30000" dirty="0">
                <a:latin typeface="Palatino Linotype" panose="02040502050505030304" pitchFamily="18" charset="0"/>
              </a:rPr>
              <a:t>2</a:t>
            </a:r>
            <a:r>
              <a:rPr lang="en-US" sz="1200" dirty="0">
                <a:latin typeface="Palatino Linotype" panose="02040502050505030304" pitchFamily="18" charset="0"/>
              </a:rPr>
              <a:t> </a:t>
            </a:r>
            <a:r>
              <a:rPr lang="en-US" sz="1200" dirty="0" err="1">
                <a:latin typeface="Palatino Linotype" panose="02040502050505030304" pitchFamily="18" charset="0"/>
              </a:rPr>
              <a:t>Timiryazev</a:t>
            </a:r>
            <a:r>
              <a:rPr lang="en-US" sz="1200" dirty="0">
                <a:latin typeface="Palatino Linotype" panose="02040502050505030304" pitchFamily="18" charset="0"/>
              </a:rPr>
              <a:t> Russian State Agrarian University—Moscow Agrarian Academy, 49, </a:t>
            </a:r>
            <a:r>
              <a:rPr lang="en-US" sz="1200" dirty="0" err="1">
                <a:latin typeface="Palatino Linotype" panose="02040502050505030304" pitchFamily="18" charset="0"/>
              </a:rPr>
              <a:t>ul</a:t>
            </a:r>
            <a:r>
              <a:rPr lang="en-US" sz="1200" dirty="0">
                <a:latin typeface="Palatino Linotype" panose="02040502050505030304" pitchFamily="18" charset="0"/>
              </a:rPr>
              <a:t>. </a:t>
            </a:r>
            <a:r>
              <a:rPr lang="en-US" sz="1200" dirty="0" err="1">
                <a:latin typeface="Palatino Linotype" panose="02040502050505030304" pitchFamily="18" charset="0"/>
              </a:rPr>
              <a:t>Timiryazevskaya</a:t>
            </a:r>
            <a:r>
              <a:rPr lang="en-US" sz="1200" dirty="0">
                <a:latin typeface="Palatino Linotype" panose="02040502050505030304" pitchFamily="18" charset="0"/>
              </a:rPr>
              <a:t>, 127550 Moscow, </a:t>
            </a:r>
            <a:r>
              <a:rPr lang="en-US" sz="1200" dirty="0" smtClean="0">
                <a:latin typeface="Palatino Linotype" panose="02040502050505030304" pitchFamily="18" charset="0"/>
              </a:rPr>
              <a:t>Russia;</a:t>
            </a:r>
          </a:p>
          <a:p>
            <a:r>
              <a:rPr lang="en-US" sz="1200" baseline="30000" dirty="0" smtClean="0">
                <a:latin typeface="Palatino Linotype" panose="02040502050505030304" pitchFamily="18" charset="0"/>
              </a:rPr>
              <a:t>3</a:t>
            </a:r>
            <a:r>
              <a:rPr lang="en-US" sz="1200" dirty="0">
                <a:latin typeface="Palatino Linotype" panose="02040502050505030304" pitchFamily="18" charset="0"/>
              </a:rPr>
              <a:t> </a:t>
            </a:r>
            <a:r>
              <a:rPr lang="en-US" sz="1200" dirty="0" err="1">
                <a:latin typeface="Palatino Linotype" panose="02040502050505030304" pitchFamily="18" charset="0"/>
              </a:rPr>
              <a:t>Institut</a:t>
            </a:r>
            <a:r>
              <a:rPr lang="en-US" sz="1200" dirty="0">
                <a:latin typeface="Palatino Linotype" panose="02040502050505030304" pitchFamily="18" charset="0"/>
              </a:rPr>
              <a:t> </a:t>
            </a:r>
            <a:r>
              <a:rPr lang="en-US" sz="1200" dirty="0" err="1">
                <a:latin typeface="Palatino Linotype" panose="02040502050505030304" pitchFamily="18" charset="0"/>
              </a:rPr>
              <a:t>für</a:t>
            </a:r>
            <a:r>
              <a:rPr lang="en-US" sz="1200" dirty="0">
                <a:latin typeface="Palatino Linotype" panose="02040502050505030304" pitchFamily="18" charset="0"/>
              </a:rPr>
              <a:t> </a:t>
            </a:r>
            <a:r>
              <a:rPr lang="en-US" sz="1200" dirty="0" err="1">
                <a:latin typeface="Palatino Linotype" panose="02040502050505030304" pitchFamily="18" charset="0"/>
              </a:rPr>
              <a:t>Tierzucht</a:t>
            </a:r>
            <a:r>
              <a:rPr lang="en-US" sz="1200" dirty="0">
                <a:latin typeface="Palatino Linotype" panose="02040502050505030304" pitchFamily="18" charset="0"/>
              </a:rPr>
              <a:t> und </a:t>
            </a:r>
            <a:r>
              <a:rPr lang="en-US" sz="1200" dirty="0" err="1">
                <a:latin typeface="Palatino Linotype" panose="02040502050505030304" pitchFamily="18" charset="0"/>
              </a:rPr>
              <a:t>Genetik</a:t>
            </a:r>
            <a:r>
              <a:rPr lang="en-US" sz="1200" dirty="0">
                <a:latin typeface="Palatino Linotype" panose="02040502050505030304" pitchFamily="18" charset="0"/>
              </a:rPr>
              <a:t>, University of Veterinary Medicine (VMU), </a:t>
            </a:r>
            <a:r>
              <a:rPr lang="en-US" sz="1200" dirty="0" err="1">
                <a:latin typeface="Palatino Linotype" panose="02040502050505030304" pitchFamily="18" charset="0"/>
              </a:rPr>
              <a:t>Veterinärplatz</a:t>
            </a:r>
            <a:r>
              <a:rPr lang="en-US" sz="1200" dirty="0">
                <a:latin typeface="Palatino Linotype" panose="02040502050505030304" pitchFamily="18" charset="0"/>
              </a:rPr>
              <a:t>, A-1210 Vienna, </a:t>
            </a:r>
            <a:r>
              <a:rPr lang="en-US" sz="1200" dirty="0" smtClean="0">
                <a:latin typeface="Palatino Linotype" panose="02040502050505030304" pitchFamily="18" charset="0"/>
              </a:rPr>
              <a:t>Austria</a:t>
            </a:r>
          </a:p>
          <a:p>
            <a:r>
              <a:rPr lang="en-US" sz="1400" b="1" dirty="0" smtClean="0">
                <a:latin typeface="Palatino Linotype" panose="02040502050505030304" pitchFamily="18" charset="0"/>
              </a:rPr>
              <a:t>*</a:t>
            </a:r>
            <a:r>
              <a:rPr lang="en-US" sz="1400" dirty="0" smtClean="0">
                <a:latin typeface="Palatino Linotype" panose="02040502050505030304" pitchFamily="18" charset="0"/>
              </a:rPr>
              <a:t> Corresponding </a:t>
            </a:r>
            <a:r>
              <a:rPr lang="en-US" sz="1400" dirty="0">
                <a:latin typeface="Palatino Linotype" panose="02040502050505030304" pitchFamily="18" charset="0"/>
              </a:rPr>
              <a:t>author: </a:t>
            </a:r>
            <a:r>
              <a:rPr lang="en-US" sz="1400" dirty="0" err="1">
                <a:latin typeface="Palatino Linotype" panose="02040502050505030304" pitchFamily="18" charset="0"/>
              </a:rPr>
              <a:t>preevetic</a:t>
            </a:r>
            <a:r>
              <a:rPr lang="fr-CH" sz="1400" dirty="0">
                <a:latin typeface="Palatino Linotype" panose="02040502050505030304" pitchFamily="18" charset="0"/>
              </a:rPr>
              <a:t>@mail.ru</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1943"/>
            <a:ext cx="9143995" cy="3717034"/>
          </a:xfrm>
          <a:prstGeom prst="rect">
            <a:avLst/>
          </a:prstGeom>
        </p:spPr>
      </p:pic>
      <p:pic>
        <p:nvPicPr>
          <p:cNvPr id="7" name="Рисунок 6">
            <a:extLst>
              <a:ext uri="{FF2B5EF4-FFF2-40B4-BE49-F238E27FC236}">
                <a16:creationId xmlns:a16="http://schemas.microsoft.com/office/drawing/2014/main" id="{FD8E3BA7-13AD-4848-AB30-8C2D1BEF60C2}"/>
              </a:ext>
            </a:extLst>
          </p:cNvPr>
          <p:cNvPicPr>
            <a:picLocks noChangeAspect="1"/>
          </p:cNvPicPr>
          <p:nvPr/>
        </p:nvPicPr>
        <p:blipFill rotWithShape="1">
          <a:blip r:embed="rId3"/>
          <a:srcRect t="8878" r="6214" b="76106"/>
          <a:stretch/>
        </p:blipFill>
        <p:spPr>
          <a:xfrm>
            <a:off x="126138" y="6085643"/>
            <a:ext cx="8575829" cy="772357"/>
          </a:xfrm>
          <a:prstGeom prst="rect">
            <a:avLst/>
          </a:prstGeom>
        </p:spPr>
      </p:pic>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213" y="609600"/>
            <a:ext cx="8554064" cy="4585871"/>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GB" sz="1600" dirty="0">
                <a:latin typeface="Palatino Linotype" panose="02040502050505030304" pitchFamily="18" charset="0"/>
              </a:rPr>
              <a:t>Kazakh White</a:t>
            </a:r>
            <a:r>
              <a:rPr lang="en-US" sz="1600" dirty="0">
                <a:latin typeface="Palatino Linotype" panose="02040502050505030304" pitchFamily="18" charset="0"/>
              </a:rPr>
              <a:t>-</a:t>
            </a:r>
            <a:r>
              <a:rPr lang="en-GB" sz="1600" dirty="0">
                <a:latin typeface="Palatino Linotype" panose="02040502050505030304" pitchFamily="18" charset="0"/>
              </a:rPr>
              <a:t>headed is the local beef cattle breed, </a:t>
            </a:r>
            <a:r>
              <a:rPr lang="en-US" sz="1600" dirty="0">
                <a:latin typeface="Palatino Linotype" panose="02040502050505030304" pitchFamily="18" charset="0"/>
              </a:rPr>
              <a:t>created in the beginning </a:t>
            </a:r>
            <a:r>
              <a:rPr lang="en-GB" sz="1600" dirty="0">
                <a:latin typeface="Palatino Linotype" panose="02040502050505030304" pitchFamily="18" charset="0"/>
              </a:rPr>
              <a:t>of 20 century</a:t>
            </a:r>
            <a:r>
              <a:rPr lang="en-US" sz="1600" dirty="0">
                <a:latin typeface="Palatino Linotype" panose="02040502050505030304" pitchFamily="18" charset="0"/>
              </a:rPr>
              <a:t> by improving </a:t>
            </a:r>
            <a:r>
              <a:rPr lang="en-GB" sz="1600" dirty="0">
                <a:latin typeface="Palatino Linotype" panose="02040502050505030304" pitchFamily="18" charset="0"/>
              </a:rPr>
              <a:t>native Kazakh cattle by </a:t>
            </a:r>
            <a:r>
              <a:rPr lang="en-US" sz="1600" dirty="0">
                <a:latin typeface="Palatino Linotype" panose="02040502050505030304" pitchFamily="18" charset="0"/>
              </a:rPr>
              <a:t>Hereford breed. The aim of our work was to trace the presence of ancestral genetic components in the modern population of this breed</a:t>
            </a:r>
            <a:r>
              <a:rPr lang="en-GB" sz="1600" dirty="0">
                <a:latin typeface="Palatino Linotype" panose="02040502050505030304" pitchFamily="18" charset="0"/>
              </a:rPr>
              <a:t>. The samples of modern representatives of Kazakh White</a:t>
            </a:r>
            <a:r>
              <a:rPr lang="en-US" sz="1600" dirty="0">
                <a:latin typeface="Palatino Linotype" panose="02040502050505030304" pitchFamily="18" charset="0"/>
              </a:rPr>
              <a:t>-</a:t>
            </a:r>
            <a:r>
              <a:rPr lang="en-GB" sz="1600" dirty="0">
                <a:latin typeface="Palatino Linotype" panose="02040502050505030304" pitchFamily="18" charset="0"/>
              </a:rPr>
              <a:t>headed (n=29) and Hereford (n=25) breeds as well as historical specimens of native Kazakh breed (n=2), dated by the first quarter of 20th century, were subjected to the study. We genotyped 11 microsatellite loci (BM1818, BM2113, BM1824, ETH10, ETH225, INRA023, SPS115, TGLA53, TGLA122, TGLA126, and TGLA227). For historical samples the PCR reaction were carried out in five replicates to determine the consensus genotypes for each locus. In total, we identified 82 microsatellite alleles. Five alleles, which were found in the historical specimens, were lost in the modern population. We observed the highest level of genetic diversity in historical samples. The modern population of Kazakh White</a:t>
            </a:r>
            <a:r>
              <a:rPr lang="en-US" sz="1600" dirty="0">
                <a:latin typeface="Palatino Linotype" panose="02040502050505030304" pitchFamily="18" charset="0"/>
              </a:rPr>
              <a:t>-</a:t>
            </a:r>
            <a:r>
              <a:rPr lang="en-GB" sz="1600" dirty="0">
                <a:latin typeface="Palatino Linotype" panose="02040502050505030304" pitchFamily="18" charset="0"/>
              </a:rPr>
              <a:t>headed cattle was closer to Hereford breed as was revealed by calculation of pairwise </a:t>
            </a:r>
            <a:r>
              <a:rPr lang="en-GB" sz="1600" dirty="0" err="1">
                <a:latin typeface="Palatino Linotype" panose="02040502050505030304" pitchFamily="18" charset="0"/>
              </a:rPr>
              <a:t>Nei</a:t>
            </a:r>
            <a:r>
              <a:rPr lang="en-GB" sz="1600" dirty="0">
                <a:latin typeface="Palatino Linotype" panose="02040502050505030304" pitchFamily="18" charset="0"/>
              </a:rPr>
              <a:t> and F</a:t>
            </a:r>
            <a:r>
              <a:rPr lang="en-GB" sz="1600" baseline="-25000" dirty="0">
                <a:latin typeface="Palatino Linotype" panose="02040502050505030304" pitchFamily="18" charset="0"/>
              </a:rPr>
              <a:t>ST</a:t>
            </a:r>
            <a:r>
              <a:rPr lang="en-GB" sz="1600" dirty="0">
                <a:latin typeface="Palatino Linotype" panose="02040502050505030304" pitchFamily="18" charset="0"/>
              </a:rPr>
              <a:t> genetic distances. The STRUCTURE clustering showed the visible presence the historical genetic components in the modern Kazakh White</a:t>
            </a:r>
            <a:r>
              <a:rPr lang="en-US" sz="1600" dirty="0">
                <a:latin typeface="Palatino Linotype" panose="02040502050505030304" pitchFamily="18" charset="0"/>
              </a:rPr>
              <a:t>-</a:t>
            </a:r>
            <a:r>
              <a:rPr lang="en-GB" sz="1600" dirty="0">
                <a:latin typeface="Palatino Linotype" panose="02040502050505030304" pitchFamily="18" charset="0"/>
              </a:rPr>
              <a:t>headed cattle. The research results will be useful for developing the programs of conservation and sustainable use of Kazakh White</a:t>
            </a:r>
            <a:r>
              <a:rPr lang="en-US" sz="1600" dirty="0">
                <a:latin typeface="Palatino Linotype" panose="02040502050505030304" pitchFamily="18" charset="0"/>
              </a:rPr>
              <a:t>-</a:t>
            </a:r>
            <a:r>
              <a:rPr lang="en-GB" sz="1600" dirty="0">
                <a:latin typeface="Palatino Linotype" panose="02040502050505030304" pitchFamily="18" charset="0"/>
              </a:rPr>
              <a:t>headed cattle</a:t>
            </a:r>
            <a:r>
              <a:rPr lang="en-GB" sz="1600" dirty="0" smtClean="0">
                <a:latin typeface="Palatino Linotype" panose="02040502050505030304" pitchFamily="18" charset="0"/>
              </a:rPr>
              <a:t>.</a:t>
            </a:r>
          </a:p>
          <a:p>
            <a:endParaRPr lang="fr-FR" sz="1600" dirty="0">
              <a:latin typeface="Palatino Linotype" panose="02040502050505030304" pitchFamily="18" charset="0"/>
            </a:endParaRPr>
          </a:p>
          <a:p>
            <a:r>
              <a:rPr lang="fr-FR" b="1" dirty="0" smtClean="0">
                <a:latin typeface="Palatino Linotype" panose="02040502050505030304" pitchFamily="18" charset="0"/>
              </a:rPr>
              <a:t>Keywords</a:t>
            </a:r>
            <a:r>
              <a:rPr lang="fr-FR" b="1" dirty="0">
                <a:latin typeface="Palatino Linotype" panose="02040502050505030304" pitchFamily="18" charset="0"/>
              </a:rPr>
              <a:t>: </a:t>
            </a:r>
            <a:r>
              <a:rPr lang="fr-FR" sz="1600" b="1" dirty="0" smtClean="0">
                <a:latin typeface="Palatino Linotype" panose="02040502050505030304" pitchFamily="18" charset="0"/>
              </a:rPr>
              <a:t>l</a:t>
            </a:r>
            <a:r>
              <a:rPr lang="en-US" sz="1600" dirty="0" err="1" smtClean="0">
                <a:latin typeface="Palatino Linotype" panose="02040502050505030304" pitchFamily="18" charset="0"/>
              </a:rPr>
              <a:t>ocal</a:t>
            </a:r>
            <a:r>
              <a:rPr lang="en-US" sz="1600" dirty="0" smtClean="0">
                <a:latin typeface="Palatino Linotype" panose="02040502050505030304" pitchFamily="18" charset="0"/>
              </a:rPr>
              <a:t> </a:t>
            </a:r>
            <a:r>
              <a:rPr lang="en-US" sz="1600" dirty="0">
                <a:latin typeface="Palatino Linotype" panose="02040502050505030304" pitchFamily="18" charset="0"/>
              </a:rPr>
              <a:t>cattle breed, historical DNA, microsatellites</a:t>
            </a:r>
            <a:r>
              <a:rPr lang="en-US" sz="1600" dirty="0" smtClean="0">
                <a:latin typeface="Palatino Linotype" panose="02040502050505030304" pitchFamily="18" charset="0"/>
              </a:rPr>
              <a:t>, </a:t>
            </a:r>
            <a:r>
              <a:rPr lang="en-US" sz="1600" dirty="0">
                <a:latin typeface="Palatino Linotype" panose="02040502050505030304" pitchFamily="18" charset="0"/>
              </a:rPr>
              <a:t>genetic diversity</a:t>
            </a:r>
            <a:endParaRPr lang="fr-FR" sz="16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1" name="Прямоугольник 20"/>
          <p:cNvSpPr/>
          <p:nvPr/>
        </p:nvSpPr>
        <p:spPr>
          <a:xfrm>
            <a:off x="609600" y="1266935"/>
            <a:ext cx="8420100" cy="954107"/>
          </a:xfrm>
          <a:prstGeom prst="rect">
            <a:avLst/>
          </a:prstGeom>
        </p:spPr>
        <p:txBody>
          <a:bodyPr wrap="square">
            <a:spAutoFit/>
          </a:bodyPr>
          <a:lstStyle/>
          <a:p>
            <a:pPr algn="just"/>
            <a:r>
              <a:rPr lang="en-US" sz="1400" dirty="0">
                <a:latin typeface="Palatino Linotype" panose="02040502050505030304" pitchFamily="18" charset="0"/>
              </a:rPr>
              <a:t>Comparing the genotypes of Kazakh White-headed </a:t>
            </a:r>
            <a:r>
              <a:rPr lang="en-US" sz="1400" dirty="0" smtClean="0">
                <a:latin typeface="Palatino Linotype" panose="02040502050505030304" pitchFamily="18" charset="0"/>
              </a:rPr>
              <a:t>(KZWH_M) breed </a:t>
            </a:r>
            <a:r>
              <a:rPr lang="en-US" sz="1400" dirty="0">
                <a:latin typeface="Palatino Linotype" panose="02040502050505030304" pitchFamily="18" charset="0"/>
              </a:rPr>
              <a:t>with their ancestral breeds showed that 4 and 5 alleles, distributed in the Hereford </a:t>
            </a:r>
            <a:r>
              <a:rPr lang="en-US" sz="1400" dirty="0" smtClean="0">
                <a:latin typeface="Palatino Linotype" panose="02040502050505030304" pitchFamily="18" charset="0"/>
              </a:rPr>
              <a:t>(HRFD_M</a:t>
            </a:r>
            <a:r>
              <a:rPr lang="en-US" sz="1400" dirty="0">
                <a:latin typeface="Palatino Linotype" panose="02040502050505030304" pitchFamily="18" charset="0"/>
              </a:rPr>
              <a:t>) </a:t>
            </a:r>
            <a:r>
              <a:rPr lang="en-US" sz="1400" dirty="0" smtClean="0">
                <a:latin typeface="Palatino Linotype" panose="02040502050505030304" pitchFamily="18" charset="0"/>
              </a:rPr>
              <a:t>and </a:t>
            </a:r>
            <a:r>
              <a:rPr lang="en-US" sz="1400" dirty="0">
                <a:latin typeface="Palatino Linotype" panose="02040502050505030304" pitchFamily="18" charset="0"/>
              </a:rPr>
              <a:t>native Kazakh (</a:t>
            </a:r>
            <a:r>
              <a:rPr lang="en-US" sz="1400" dirty="0" smtClean="0">
                <a:latin typeface="Palatino Linotype" panose="02040502050505030304" pitchFamily="18" charset="0"/>
              </a:rPr>
              <a:t>KZKH_H) breed</a:t>
            </a:r>
            <a:r>
              <a:rPr lang="en-US" sz="1400" dirty="0">
                <a:latin typeface="Palatino Linotype" panose="02040502050505030304" pitchFamily="18" charset="0"/>
              </a:rPr>
              <a:t>, respectively, were lost in the Kazakh White-headed population. At the same time, 16 novel alleles that were not observed in ancestral breeds were found in Kazakh White-headed </a:t>
            </a:r>
            <a:r>
              <a:rPr lang="en-US" sz="1400" dirty="0" smtClean="0">
                <a:latin typeface="Palatino Linotype" panose="02040502050505030304" pitchFamily="18" charset="0"/>
              </a:rPr>
              <a:t>breed.</a:t>
            </a:r>
            <a:endParaRPr lang="ru-RU" sz="1400" dirty="0">
              <a:latin typeface="Palatino Linotype" panose="02040502050505030304" pitchFamily="18" charset="0"/>
            </a:endParaRPr>
          </a:p>
        </p:txBody>
      </p:sp>
      <p:sp>
        <p:nvSpPr>
          <p:cNvPr id="22" name="Прямоугольник 21"/>
          <p:cNvSpPr/>
          <p:nvPr/>
        </p:nvSpPr>
        <p:spPr>
          <a:xfrm>
            <a:off x="786104" y="6015692"/>
            <a:ext cx="7214896" cy="523220"/>
          </a:xfrm>
          <a:prstGeom prst="rect">
            <a:avLst/>
          </a:prstGeom>
        </p:spPr>
        <p:txBody>
          <a:bodyPr wrap="square">
            <a:spAutoFit/>
          </a:bodyPr>
          <a:lstStyle/>
          <a:p>
            <a:pPr marL="269875" marR="269875" algn="ctr"/>
            <a:r>
              <a:rPr lang="en-US"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a:t>
            </a:r>
            <a:r>
              <a:rPr lang="en-US" sz="1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1.</a:t>
            </a:r>
            <a:r>
              <a:rPr lang="en-US" sz="14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1400" dirty="0">
                <a:latin typeface="Palatino Linotype" panose="02040502050505030304" pitchFamily="18" charset="0"/>
              </a:rPr>
              <a:t>Comparing the genotypes of Kazakh White-headed </a:t>
            </a:r>
            <a:r>
              <a:rPr lang="en-US" sz="1400" dirty="0" smtClean="0">
                <a:latin typeface="Palatino Linotype" panose="02040502050505030304" pitchFamily="18" charset="0"/>
              </a:rPr>
              <a:t>breed </a:t>
            </a:r>
            <a:r>
              <a:rPr lang="en-US" sz="1400" dirty="0">
                <a:latin typeface="Palatino Linotype" panose="02040502050505030304" pitchFamily="18" charset="0"/>
              </a:rPr>
              <a:t>with their ancestral breeds </a:t>
            </a:r>
            <a:r>
              <a:rPr lang="en-US" sz="14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p>
        </p:txBody>
      </p:sp>
      <p:graphicFrame>
        <p:nvGraphicFramePr>
          <p:cNvPr id="8" name="Диаграмма 7"/>
          <p:cNvGraphicFramePr>
            <a:graphicFrameLocks/>
          </p:cNvGraphicFramePr>
          <p:nvPr>
            <p:extLst>
              <p:ext uri="{D42A27DB-BD31-4B8C-83A1-F6EECF244321}">
                <p14:modId xmlns:p14="http://schemas.microsoft.com/office/powerpoint/2010/main" val="1889509637"/>
              </p:ext>
            </p:extLst>
          </p:nvPr>
        </p:nvGraphicFramePr>
        <p:xfrm>
          <a:off x="520700" y="2397767"/>
          <a:ext cx="8331200" cy="3435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555877584"/>
              </p:ext>
            </p:extLst>
          </p:nvPr>
        </p:nvGraphicFramePr>
        <p:xfrm>
          <a:off x="927102" y="2302499"/>
          <a:ext cx="7606350" cy="1239624"/>
        </p:xfrm>
        <a:graphic>
          <a:graphicData uri="http://schemas.openxmlformats.org/drawingml/2006/table">
            <a:tbl>
              <a:tblPr firstRow="1" firstCol="1" bandRow="1">
                <a:tableStyleId>{5C22544A-7EE6-4342-B048-85BDC9FD1C3A}</a:tableStyleId>
              </a:tblPr>
              <a:tblGrid>
                <a:gridCol w="1307209">
                  <a:extLst>
                    <a:ext uri="{9D8B030D-6E8A-4147-A177-3AD203B41FA5}">
                      <a16:colId xmlns:a16="http://schemas.microsoft.com/office/drawing/2014/main" val="143444365"/>
                    </a:ext>
                  </a:extLst>
                </a:gridCol>
                <a:gridCol w="621222">
                  <a:extLst>
                    <a:ext uri="{9D8B030D-6E8A-4147-A177-3AD203B41FA5}">
                      <a16:colId xmlns:a16="http://schemas.microsoft.com/office/drawing/2014/main" val="1057677402"/>
                    </a:ext>
                  </a:extLst>
                </a:gridCol>
                <a:gridCol w="1308060">
                  <a:extLst>
                    <a:ext uri="{9D8B030D-6E8A-4147-A177-3AD203B41FA5}">
                      <a16:colId xmlns:a16="http://schemas.microsoft.com/office/drawing/2014/main" val="125518771"/>
                    </a:ext>
                  </a:extLst>
                </a:gridCol>
                <a:gridCol w="1308060">
                  <a:extLst>
                    <a:ext uri="{9D8B030D-6E8A-4147-A177-3AD203B41FA5}">
                      <a16:colId xmlns:a16="http://schemas.microsoft.com/office/drawing/2014/main" val="2540863576"/>
                    </a:ext>
                  </a:extLst>
                </a:gridCol>
                <a:gridCol w="1308060">
                  <a:extLst>
                    <a:ext uri="{9D8B030D-6E8A-4147-A177-3AD203B41FA5}">
                      <a16:colId xmlns:a16="http://schemas.microsoft.com/office/drawing/2014/main" val="4006841129"/>
                    </a:ext>
                  </a:extLst>
                </a:gridCol>
                <a:gridCol w="1753739">
                  <a:extLst>
                    <a:ext uri="{9D8B030D-6E8A-4147-A177-3AD203B41FA5}">
                      <a16:colId xmlns:a16="http://schemas.microsoft.com/office/drawing/2014/main" val="1277671170"/>
                    </a:ext>
                  </a:extLst>
                </a:gridCol>
              </a:tblGrid>
              <a:tr h="309906">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Population</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n</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H</a:t>
                      </a:r>
                      <a:r>
                        <a:rPr lang="en-US" sz="1400" kern="100" baseline="-25000" dirty="0">
                          <a:solidFill>
                            <a:schemeClr val="tx1"/>
                          </a:solidFill>
                          <a:effectLst/>
                          <a:latin typeface="Palatino Linotype" panose="02040502050505030304" pitchFamily="18" charset="0"/>
                        </a:rPr>
                        <a:t>O</a:t>
                      </a:r>
                      <a:r>
                        <a:rPr lang="en-US" sz="1400" kern="100" dirty="0">
                          <a:solidFill>
                            <a:schemeClr val="tx1"/>
                          </a:solidFill>
                          <a:effectLst/>
                          <a:latin typeface="Palatino Linotype" panose="02040502050505030304" pitchFamily="18" charset="0"/>
                        </a:rPr>
                        <a:t> (M ± SE)</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baseline="-25000">
                          <a:solidFill>
                            <a:schemeClr val="tx1"/>
                          </a:solidFill>
                          <a:effectLst/>
                          <a:latin typeface="Palatino Linotype" panose="02040502050505030304" pitchFamily="18" charset="0"/>
                        </a:rPr>
                        <a:t>U</a:t>
                      </a:r>
                      <a:r>
                        <a:rPr lang="en-US" sz="1400" kern="100">
                          <a:solidFill>
                            <a:schemeClr val="tx1"/>
                          </a:solidFill>
                          <a:effectLst/>
                          <a:latin typeface="Palatino Linotype" panose="02040502050505030304" pitchFamily="18" charset="0"/>
                        </a:rPr>
                        <a:t>H</a:t>
                      </a:r>
                      <a:r>
                        <a:rPr lang="en-US" sz="1400" kern="100" baseline="-25000">
                          <a:solidFill>
                            <a:schemeClr val="tx1"/>
                          </a:solidFill>
                          <a:effectLst/>
                          <a:latin typeface="Palatino Linotype" panose="02040502050505030304" pitchFamily="18" charset="0"/>
                        </a:rPr>
                        <a:t>E</a:t>
                      </a:r>
                      <a:r>
                        <a:rPr lang="en-US" sz="1400" kern="100">
                          <a:solidFill>
                            <a:schemeClr val="tx1"/>
                          </a:solidFill>
                          <a:effectLst/>
                          <a:latin typeface="Palatino Linotype" panose="02040502050505030304" pitchFamily="18" charset="0"/>
                        </a:rPr>
                        <a:t> (M ± SE)</a:t>
                      </a:r>
                      <a:endParaRPr lang="ru-RU" sz="2000" kern="1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a:solidFill>
                            <a:schemeClr val="tx1"/>
                          </a:solidFill>
                          <a:effectLst/>
                          <a:latin typeface="Palatino Linotype" panose="02040502050505030304" pitchFamily="18" charset="0"/>
                        </a:rPr>
                        <a:t>A</a:t>
                      </a:r>
                      <a:r>
                        <a:rPr lang="en-US" sz="1400" kern="100" baseline="-25000">
                          <a:solidFill>
                            <a:schemeClr val="tx1"/>
                          </a:solidFill>
                          <a:effectLst/>
                          <a:latin typeface="Palatino Linotype" panose="02040502050505030304" pitchFamily="18" charset="0"/>
                        </a:rPr>
                        <a:t>R</a:t>
                      </a:r>
                      <a:r>
                        <a:rPr lang="en-US" sz="1400" kern="100">
                          <a:solidFill>
                            <a:schemeClr val="tx1"/>
                          </a:solidFill>
                          <a:effectLst/>
                          <a:latin typeface="Palatino Linotype" panose="02040502050505030304" pitchFamily="18" charset="0"/>
                        </a:rPr>
                        <a:t> (M ± SE)</a:t>
                      </a:r>
                      <a:endParaRPr lang="ru-RU" sz="2000" kern="1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baseline="-25000" dirty="0">
                          <a:solidFill>
                            <a:schemeClr val="tx1"/>
                          </a:solidFill>
                          <a:effectLst/>
                          <a:latin typeface="Palatino Linotype" panose="02040502050505030304" pitchFamily="18" charset="0"/>
                        </a:rPr>
                        <a:t>U</a:t>
                      </a:r>
                      <a:r>
                        <a:rPr lang="en-US" sz="1400" kern="100" dirty="0">
                          <a:solidFill>
                            <a:schemeClr val="tx1"/>
                          </a:solidFill>
                          <a:effectLst/>
                          <a:latin typeface="Palatino Linotype" panose="02040502050505030304" pitchFamily="18" charset="0"/>
                        </a:rPr>
                        <a:t>F</a:t>
                      </a:r>
                      <a:r>
                        <a:rPr lang="en-US" sz="1400" kern="100" baseline="-25000" dirty="0">
                          <a:solidFill>
                            <a:schemeClr val="tx1"/>
                          </a:solidFill>
                          <a:effectLst/>
                          <a:latin typeface="Palatino Linotype" panose="02040502050505030304" pitchFamily="18" charset="0"/>
                        </a:rPr>
                        <a:t>IS</a:t>
                      </a:r>
                      <a:r>
                        <a:rPr lang="en-US" sz="1400" kern="100" dirty="0">
                          <a:solidFill>
                            <a:schemeClr val="tx1"/>
                          </a:solidFill>
                          <a:effectLst/>
                          <a:latin typeface="Palatino Linotype" panose="02040502050505030304" pitchFamily="18" charset="0"/>
                        </a:rPr>
                        <a:t> (CI)</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72775904"/>
                  </a:ext>
                </a:extLst>
              </a:tr>
              <a:tr h="309906">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KZKH_H</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ts val="1700"/>
                        </a:lnSpc>
                        <a:spcAft>
                          <a:spcPts val="0"/>
                        </a:spcAft>
                      </a:pPr>
                      <a:r>
                        <a:rPr lang="en-US" sz="1400" kern="100" dirty="0">
                          <a:solidFill>
                            <a:schemeClr val="tx1"/>
                          </a:solidFill>
                          <a:effectLst/>
                          <a:latin typeface="Palatino Linotype" panose="02040502050505030304" pitchFamily="18" charset="0"/>
                        </a:rPr>
                        <a:t>2</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0.864±0.097</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0.788±0.090</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a:solidFill>
                            <a:schemeClr val="tx1"/>
                          </a:solidFill>
                          <a:effectLst/>
                          <a:latin typeface="Palatino Linotype" panose="02040502050505030304" pitchFamily="18" charset="0"/>
                        </a:rPr>
                        <a:t>3.091±0.285</a:t>
                      </a:r>
                      <a:endParaRPr lang="ru-RU" sz="2000" kern="1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a:solidFill>
                            <a:schemeClr val="tx1"/>
                          </a:solidFill>
                          <a:effectLst/>
                          <a:latin typeface="Palatino Linotype" panose="02040502050505030304" pitchFamily="18" charset="0"/>
                        </a:rPr>
                        <a:t>-0.100(-0.165;-0.035)</a:t>
                      </a:r>
                      <a:endParaRPr lang="ru-RU" sz="2000" kern="1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253483558"/>
                  </a:ext>
                </a:extLst>
              </a:tr>
              <a:tr h="309906">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KZWH_M</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ts val="1700"/>
                        </a:lnSpc>
                        <a:spcAft>
                          <a:spcPts val="0"/>
                        </a:spcAft>
                      </a:pPr>
                      <a:r>
                        <a:rPr lang="en-US" sz="1400" kern="100">
                          <a:solidFill>
                            <a:schemeClr val="tx1"/>
                          </a:solidFill>
                          <a:effectLst/>
                          <a:latin typeface="Palatino Linotype" panose="02040502050505030304" pitchFamily="18" charset="0"/>
                        </a:rPr>
                        <a:t>29</a:t>
                      </a:r>
                      <a:endParaRPr lang="ru-RU" sz="2000" kern="1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0.740±0.038</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0.731±0.029</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2.737±0.096</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-0.011(-0.062;0.040)</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11779222"/>
                  </a:ext>
                </a:extLst>
              </a:tr>
              <a:tr h="309906">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HRFD_M</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r">
                        <a:lnSpc>
                          <a:spcPts val="1700"/>
                        </a:lnSpc>
                        <a:spcAft>
                          <a:spcPts val="0"/>
                        </a:spcAft>
                      </a:pPr>
                      <a:r>
                        <a:rPr lang="en-US" sz="1400" kern="100">
                          <a:solidFill>
                            <a:schemeClr val="tx1"/>
                          </a:solidFill>
                          <a:effectLst/>
                          <a:latin typeface="Palatino Linotype" panose="02040502050505030304" pitchFamily="18" charset="0"/>
                        </a:rPr>
                        <a:t>25</a:t>
                      </a:r>
                      <a:endParaRPr lang="ru-RU" sz="2000" kern="1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a:solidFill>
                            <a:schemeClr val="tx1"/>
                          </a:solidFill>
                          <a:effectLst/>
                          <a:latin typeface="Palatino Linotype" panose="02040502050505030304" pitchFamily="18" charset="0"/>
                        </a:rPr>
                        <a:t>0.662±0.062</a:t>
                      </a:r>
                      <a:endParaRPr lang="ru-RU" sz="2000" kern="1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0.654±0.051</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2.505±0.143</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just">
                        <a:lnSpc>
                          <a:spcPts val="1700"/>
                        </a:lnSpc>
                        <a:spcAft>
                          <a:spcPts val="0"/>
                        </a:spcAft>
                      </a:pPr>
                      <a:r>
                        <a:rPr lang="en-US" sz="1400" kern="100" dirty="0">
                          <a:solidFill>
                            <a:schemeClr val="tx1"/>
                          </a:solidFill>
                          <a:effectLst/>
                          <a:latin typeface="Palatino Linotype" panose="02040502050505030304" pitchFamily="18" charset="0"/>
                        </a:rPr>
                        <a:t>0.004(-0.068;0.076)</a:t>
                      </a:r>
                      <a:endParaRPr lang="ru-RU" sz="2000" kern="1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65206836"/>
                  </a:ext>
                </a:extLst>
              </a:tr>
            </a:tbl>
          </a:graphicData>
        </a:graphic>
      </p:graphicFrame>
      <p:sp>
        <p:nvSpPr>
          <p:cNvPr id="3" name="Rectangle 1"/>
          <p:cNvSpPr>
            <a:spLocks noChangeArrowheads="1"/>
          </p:cNvSpPr>
          <p:nvPr/>
        </p:nvSpPr>
        <p:spPr bwMode="auto">
          <a:xfrm>
            <a:off x="927100" y="3513873"/>
            <a:ext cx="7606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n, number of individuals; H</a:t>
            </a:r>
            <a:r>
              <a:rPr kumimoji="0" lang="en-GB" altLang="ru-RU" sz="9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rPr>
              <a:t>O</a:t>
            </a: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 observed heterozygosity; </a:t>
            </a:r>
            <a:r>
              <a:rPr kumimoji="0" lang="en-GB" altLang="ru-RU" sz="9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rPr>
              <a:t>U</a:t>
            </a: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H</a:t>
            </a:r>
            <a:r>
              <a:rPr kumimoji="0" lang="en-GB" altLang="ru-RU" sz="9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rPr>
              <a:t>E</a:t>
            </a: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 unbiased expected heterozygosity; A</a:t>
            </a:r>
            <a:r>
              <a:rPr kumimoji="0" lang="en-GB" altLang="ru-RU" sz="9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rPr>
              <a:t>R</a:t>
            </a: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 rarefied allele richness; </a:t>
            </a:r>
            <a:r>
              <a:rPr kumimoji="0" lang="en-GB" altLang="ru-RU" sz="9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rPr>
              <a:t>U</a:t>
            </a: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F</a:t>
            </a:r>
            <a:r>
              <a:rPr kumimoji="0" lang="en-GB" altLang="ru-RU" sz="9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rPr>
              <a:t>IS</a:t>
            </a: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 unbiased inbreeding coefficient; M, mean value; SE, standard error; CI 95%, range variation coefficient of </a:t>
            </a:r>
            <a:r>
              <a:rPr kumimoji="0" lang="en-GB" altLang="ru-RU" sz="9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rPr>
              <a:t>U</a:t>
            </a: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F</a:t>
            </a:r>
            <a:r>
              <a:rPr kumimoji="0" lang="en-GB" altLang="ru-RU" sz="900" b="0" i="0" u="none" strike="noStrike" cap="none" normalizeH="0" baseline="-30000" dirty="0" smtClean="0">
                <a:ln>
                  <a:noFill/>
                </a:ln>
                <a:solidFill>
                  <a:srgbClr val="000000"/>
                </a:solidFill>
                <a:effectLst/>
                <a:latin typeface="Palatino Linotype" panose="02040502050505030304" pitchFamily="18" charset="0"/>
                <a:ea typeface="Times New Roman" panose="02020603050405020304" pitchFamily="18" charset="0"/>
              </a:rPr>
              <a:t>IS</a:t>
            </a:r>
            <a:r>
              <a:rPr kumimoji="0" lang="en-GB" altLang="ru-RU" sz="9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rPr>
              <a:t> at a confidence interval of 95%</a:t>
            </a:r>
            <a:endParaRPr kumimoji="0" lang="en-GB"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Прямоугольник 6"/>
          <p:cNvSpPr/>
          <p:nvPr/>
        </p:nvSpPr>
        <p:spPr>
          <a:xfrm>
            <a:off x="1585595" y="1994722"/>
            <a:ext cx="5906135" cy="307777"/>
          </a:xfrm>
          <a:prstGeom prst="rect">
            <a:avLst/>
          </a:prstGeom>
        </p:spPr>
        <p:txBody>
          <a:bodyPr wrap="square">
            <a:spAutoFit/>
          </a:bodyPr>
          <a:lstStyle/>
          <a:p>
            <a:pPr lvl="0" indent="449263" algn="ctr" eaLnBrk="0" fontAlgn="base" hangingPunct="0">
              <a:spcBef>
                <a:spcPct val="0"/>
              </a:spcBef>
              <a:spcAft>
                <a:spcPct val="0"/>
              </a:spcAft>
            </a:pPr>
            <a:r>
              <a:rPr lang="en-US" altLang="ru-RU" sz="1400" b="1" dirty="0" smtClean="0">
                <a:solidFill>
                  <a:srgbClr val="222222"/>
                </a:solidFill>
                <a:latin typeface="Palatino Linotype" panose="02040502050505030304" pitchFamily="18" charset="0"/>
                <a:ea typeface="Times New Roman" panose="02020603050405020304" pitchFamily="18" charset="0"/>
                <a:cs typeface="Arial" panose="020B0604020202020204" pitchFamily="34" charset="0"/>
              </a:rPr>
              <a:t>Table 1. </a:t>
            </a:r>
            <a:r>
              <a:rPr lang="en-GB" altLang="ru-RU" sz="1400" dirty="0" smtClean="0">
                <a:solidFill>
                  <a:srgbClr val="000000"/>
                </a:solidFill>
                <a:latin typeface="Palatino Linotype" panose="02040502050505030304" pitchFamily="18" charset="0"/>
                <a:ea typeface="Times New Roman" panose="02020603050405020304" pitchFamily="18" charset="0"/>
              </a:rPr>
              <a:t>Genetic diversity </a:t>
            </a:r>
            <a:r>
              <a:rPr lang="en-GB" altLang="ru-RU" sz="1400" dirty="0">
                <a:solidFill>
                  <a:srgbClr val="000000"/>
                </a:solidFill>
                <a:latin typeface="Palatino Linotype" panose="02040502050505030304" pitchFamily="18" charset="0"/>
                <a:ea typeface="Times New Roman" panose="02020603050405020304" pitchFamily="18" charset="0"/>
              </a:rPr>
              <a:t>based on eleven STR markers.</a:t>
            </a:r>
            <a:endParaRPr lang="ru-RU" altLang="ru-RU" sz="1100" dirty="0"/>
          </a:p>
        </p:txBody>
      </p:sp>
      <p:sp>
        <p:nvSpPr>
          <p:cNvPr id="8" name="Прямоугольник 7"/>
          <p:cNvSpPr/>
          <p:nvPr/>
        </p:nvSpPr>
        <p:spPr>
          <a:xfrm>
            <a:off x="609600" y="1124280"/>
            <a:ext cx="8261444" cy="954107"/>
          </a:xfrm>
          <a:prstGeom prst="rect">
            <a:avLst/>
          </a:prstGeom>
        </p:spPr>
        <p:txBody>
          <a:bodyPr wrap="square">
            <a:spAutoFit/>
          </a:bodyPr>
          <a:lstStyle/>
          <a:p>
            <a:pPr algn="just"/>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We observed the highest level of genetic diversity in the native Kazakh cattle breed, while  the Hereford cattle were the least divergent. The significant deviation from the Hardy–Weinberg equilibrium in heterozygote number (</a:t>
            </a:r>
            <a:r>
              <a:rPr lang="en-US" sz="1400" kern="0" baseline="-25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U</a:t>
            </a:r>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a:t>
            </a:r>
            <a:r>
              <a:rPr lang="en-US" sz="1400" kern="0" baseline="-250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IS</a:t>
            </a:r>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=−0.100, excess of heterozygotes) was observed only for historical population</a:t>
            </a:r>
            <a:endParaRPr lang="ru-RU" sz="1400" dirty="0"/>
          </a:p>
        </p:txBody>
      </p:sp>
      <p:graphicFrame>
        <p:nvGraphicFramePr>
          <p:cNvPr id="10" name="Таблица 9"/>
          <p:cNvGraphicFramePr>
            <a:graphicFrameLocks noGrp="1"/>
          </p:cNvGraphicFramePr>
          <p:nvPr>
            <p:extLst>
              <p:ext uri="{D42A27DB-BD31-4B8C-83A1-F6EECF244321}">
                <p14:modId xmlns:p14="http://schemas.microsoft.com/office/powerpoint/2010/main" val="1576253311"/>
              </p:ext>
            </p:extLst>
          </p:nvPr>
        </p:nvGraphicFramePr>
        <p:xfrm>
          <a:off x="1585595" y="4369834"/>
          <a:ext cx="5773952" cy="1371600"/>
        </p:xfrm>
        <a:graphic>
          <a:graphicData uri="http://schemas.openxmlformats.org/drawingml/2006/table">
            <a:tbl>
              <a:tblPr firstRow="1" firstCol="1" bandRow="1">
                <a:tableStyleId>{5C22544A-7EE6-4342-B048-85BDC9FD1C3A}</a:tableStyleId>
              </a:tblPr>
              <a:tblGrid>
                <a:gridCol w="1637390">
                  <a:extLst>
                    <a:ext uri="{9D8B030D-6E8A-4147-A177-3AD203B41FA5}">
                      <a16:colId xmlns:a16="http://schemas.microsoft.com/office/drawing/2014/main" val="1138960543"/>
                    </a:ext>
                  </a:extLst>
                </a:gridCol>
                <a:gridCol w="1378854">
                  <a:extLst>
                    <a:ext uri="{9D8B030D-6E8A-4147-A177-3AD203B41FA5}">
                      <a16:colId xmlns:a16="http://schemas.microsoft.com/office/drawing/2014/main" val="1984365440"/>
                    </a:ext>
                  </a:extLst>
                </a:gridCol>
                <a:gridCol w="1378854">
                  <a:extLst>
                    <a:ext uri="{9D8B030D-6E8A-4147-A177-3AD203B41FA5}">
                      <a16:colId xmlns:a16="http://schemas.microsoft.com/office/drawing/2014/main" val="2072756259"/>
                    </a:ext>
                  </a:extLst>
                </a:gridCol>
                <a:gridCol w="1378854">
                  <a:extLst>
                    <a:ext uri="{9D8B030D-6E8A-4147-A177-3AD203B41FA5}">
                      <a16:colId xmlns:a16="http://schemas.microsoft.com/office/drawing/2014/main" val="2532877241"/>
                    </a:ext>
                  </a:extLst>
                </a:gridCol>
              </a:tblGrid>
              <a:tr h="342900">
                <a:tc>
                  <a:txBody>
                    <a:bodyPr/>
                    <a:lstStyle/>
                    <a:p>
                      <a:pPr algn="l" fontAlgn="b"/>
                      <a:r>
                        <a:rPr lang="en-US" sz="1400" b="1" kern="100" dirty="0">
                          <a:solidFill>
                            <a:schemeClr val="tx1"/>
                          </a:solidFill>
                          <a:effectLst/>
                          <a:latin typeface="Palatino Linotype" panose="02040502050505030304" pitchFamily="18" charset="0"/>
                          <a:ea typeface="+mn-ea"/>
                          <a:cs typeface="+mn-cs"/>
                        </a:rPr>
                        <a:t>Population</a:t>
                      </a:r>
                    </a:p>
                  </a:txBody>
                  <a:tcPr marL="9525" marR="9525" marT="9525" marB="0" anchor="b"/>
                </a:tc>
                <a:tc>
                  <a:txBody>
                    <a:bodyPr/>
                    <a:lstStyle/>
                    <a:p>
                      <a:pPr algn="ctr" fontAlgn="b"/>
                      <a:r>
                        <a:rPr lang="en-US" sz="1400" b="1" kern="100">
                          <a:solidFill>
                            <a:schemeClr val="tx1"/>
                          </a:solidFill>
                          <a:effectLst/>
                          <a:latin typeface="Palatino Linotype" panose="02040502050505030304" pitchFamily="18" charset="0"/>
                          <a:ea typeface="+mn-ea"/>
                          <a:cs typeface="+mn-cs"/>
                        </a:rPr>
                        <a:t>KZKH_H</a:t>
                      </a:r>
                    </a:p>
                  </a:txBody>
                  <a:tcPr marL="9525" marR="9525" marT="9525" marB="0" anchor="b"/>
                </a:tc>
                <a:tc>
                  <a:txBody>
                    <a:bodyPr/>
                    <a:lstStyle/>
                    <a:p>
                      <a:pPr algn="ctr" fontAlgn="b"/>
                      <a:r>
                        <a:rPr lang="en-US" sz="1400" b="1" kern="100">
                          <a:solidFill>
                            <a:schemeClr val="tx1"/>
                          </a:solidFill>
                          <a:effectLst/>
                          <a:latin typeface="Palatino Linotype" panose="02040502050505030304" pitchFamily="18" charset="0"/>
                          <a:ea typeface="+mn-ea"/>
                          <a:cs typeface="+mn-cs"/>
                        </a:rPr>
                        <a:t>KZWH_M</a:t>
                      </a:r>
                    </a:p>
                  </a:txBody>
                  <a:tcPr marL="9525" marR="9525" marT="9525" marB="0" anchor="b"/>
                </a:tc>
                <a:tc>
                  <a:txBody>
                    <a:bodyPr/>
                    <a:lstStyle/>
                    <a:p>
                      <a:pPr algn="ctr" fontAlgn="b"/>
                      <a:r>
                        <a:rPr lang="en-US" sz="1400" b="1" kern="100">
                          <a:solidFill>
                            <a:schemeClr val="tx1"/>
                          </a:solidFill>
                          <a:effectLst/>
                          <a:latin typeface="Palatino Linotype" panose="02040502050505030304" pitchFamily="18" charset="0"/>
                          <a:ea typeface="+mn-ea"/>
                          <a:cs typeface="+mn-cs"/>
                        </a:rPr>
                        <a:t>HRFD_M</a:t>
                      </a:r>
                    </a:p>
                  </a:txBody>
                  <a:tcPr marL="9525" marR="9525" marT="9525" marB="0" anchor="b"/>
                </a:tc>
                <a:extLst>
                  <a:ext uri="{0D108BD9-81ED-4DB2-BD59-A6C34878D82A}">
                    <a16:rowId xmlns:a16="http://schemas.microsoft.com/office/drawing/2014/main" val="1763962666"/>
                  </a:ext>
                </a:extLst>
              </a:tr>
              <a:tr h="342900">
                <a:tc>
                  <a:txBody>
                    <a:bodyPr/>
                    <a:lstStyle/>
                    <a:p>
                      <a:pPr algn="l" fontAlgn="b"/>
                      <a:r>
                        <a:rPr lang="en-US" sz="1400" b="1" kern="100" dirty="0">
                          <a:solidFill>
                            <a:schemeClr val="tx1"/>
                          </a:solidFill>
                          <a:effectLst/>
                          <a:latin typeface="Palatino Linotype" panose="02040502050505030304" pitchFamily="18" charset="0"/>
                          <a:ea typeface="+mn-ea"/>
                          <a:cs typeface="+mn-cs"/>
                        </a:rPr>
                        <a:t>KZKH_H</a:t>
                      </a:r>
                    </a:p>
                  </a:txBody>
                  <a:tcPr marL="9525" marR="9525" marT="9525" marB="0" anchor="b"/>
                </a:tc>
                <a:tc>
                  <a:txBody>
                    <a:bodyPr/>
                    <a:lstStyle/>
                    <a:p>
                      <a:pPr algn="ctr" fontAlgn="b"/>
                      <a:r>
                        <a:rPr lang="ru-RU" sz="1400" b="0" kern="100" dirty="0">
                          <a:solidFill>
                            <a:schemeClr val="tx1"/>
                          </a:solidFill>
                          <a:effectLst/>
                          <a:latin typeface="Palatino Linotype" panose="02040502050505030304" pitchFamily="18" charset="0"/>
                          <a:ea typeface="+mn-ea"/>
                          <a:cs typeface="+mn-cs"/>
                        </a:rPr>
                        <a:t> -</a:t>
                      </a:r>
                    </a:p>
                  </a:txBody>
                  <a:tcPr marL="9525" marR="9525" marT="9525" marB="0" anchor="b"/>
                </a:tc>
                <a:tc>
                  <a:txBody>
                    <a:bodyPr/>
                    <a:lstStyle/>
                    <a:p>
                      <a:pPr algn="ctr" fontAlgn="b"/>
                      <a:r>
                        <a:rPr lang="ru-RU" sz="1400" b="0" kern="100">
                          <a:solidFill>
                            <a:schemeClr val="tx1"/>
                          </a:solidFill>
                          <a:effectLst/>
                          <a:latin typeface="Palatino Linotype" panose="02040502050505030304" pitchFamily="18" charset="0"/>
                          <a:ea typeface="+mn-ea"/>
                          <a:cs typeface="+mn-cs"/>
                        </a:rPr>
                        <a:t>0.638</a:t>
                      </a:r>
                    </a:p>
                  </a:txBody>
                  <a:tcPr marL="9525" marR="9525" marT="9525" marB="0" anchor="b"/>
                </a:tc>
                <a:tc>
                  <a:txBody>
                    <a:bodyPr/>
                    <a:lstStyle/>
                    <a:p>
                      <a:pPr algn="ctr" fontAlgn="b"/>
                      <a:r>
                        <a:rPr lang="ru-RU" sz="1400" b="0" kern="100">
                          <a:solidFill>
                            <a:schemeClr val="tx1"/>
                          </a:solidFill>
                          <a:effectLst/>
                          <a:latin typeface="Palatino Linotype" panose="02040502050505030304" pitchFamily="18" charset="0"/>
                          <a:ea typeface="+mn-ea"/>
                          <a:cs typeface="+mn-cs"/>
                        </a:rPr>
                        <a:t>0.746</a:t>
                      </a:r>
                    </a:p>
                  </a:txBody>
                  <a:tcPr marL="9525" marR="9525" marT="9525" marB="0" anchor="b"/>
                </a:tc>
                <a:extLst>
                  <a:ext uri="{0D108BD9-81ED-4DB2-BD59-A6C34878D82A}">
                    <a16:rowId xmlns:a16="http://schemas.microsoft.com/office/drawing/2014/main" val="3046298421"/>
                  </a:ext>
                </a:extLst>
              </a:tr>
              <a:tr h="342900">
                <a:tc>
                  <a:txBody>
                    <a:bodyPr/>
                    <a:lstStyle/>
                    <a:p>
                      <a:pPr algn="l" fontAlgn="b"/>
                      <a:r>
                        <a:rPr lang="en-US" sz="1400" b="1" kern="100" dirty="0">
                          <a:solidFill>
                            <a:schemeClr val="tx1"/>
                          </a:solidFill>
                          <a:effectLst/>
                          <a:latin typeface="Palatino Linotype" panose="02040502050505030304" pitchFamily="18" charset="0"/>
                          <a:ea typeface="+mn-ea"/>
                          <a:cs typeface="+mn-cs"/>
                        </a:rPr>
                        <a:t>KZWH_M</a:t>
                      </a:r>
                    </a:p>
                  </a:txBody>
                  <a:tcPr marL="9525" marR="9525" marT="9525" marB="0" anchor="b"/>
                </a:tc>
                <a:tc>
                  <a:txBody>
                    <a:bodyPr/>
                    <a:lstStyle/>
                    <a:p>
                      <a:pPr algn="ctr" fontAlgn="b"/>
                      <a:r>
                        <a:rPr lang="ru-RU" sz="1400" b="0" kern="100" dirty="0">
                          <a:solidFill>
                            <a:schemeClr val="tx1"/>
                          </a:solidFill>
                          <a:effectLst/>
                          <a:latin typeface="Palatino Linotype" panose="02040502050505030304" pitchFamily="18" charset="0"/>
                          <a:ea typeface="+mn-ea"/>
                          <a:cs typeface="+mn-cs"/>
                        </a:rPr>
                        <a:t>0.115</a:t>
                      </a:r>
                    </a:p>
                  </a:txBody>
                  <a:tcPr marL="9525" marR="9525" marT="9525" marB="0" anchor="b"/>
                </a:tc>
                <a:tc>
                  <a:txBody>
                    <a:bodyPr/>
                    <a:lstStyle/>
                    <a:p>
                      <a:pPr algn="ctr" fontAlgn="b"/>
                      <a:r>
                        <a:rPr lang="ru-RU" sz="1400" b="0" kern="100" dirty="0">
                          <a:solidFill>
                            <a:schemeClr val="tx1"/>
                          </a:solidFill>
                          <a:effectLst/>
                          <a:latin typeface="Palatino Linotype" panose="02040502050505030304" pitchFamily="18" charset="0"/>
                          <a:ea typeface="+mn-ea"/>
                          <a:cs typeface="+mn-cs"/>
                        </a:rPr>
                        <a:t> -</a:t>
                      </a:r>
                    </a:p>
                  </a:txBody>
                  <a:tcPr marL="9525" marR="9525" marT="9525" marB="0" anchor="b"/>
                </a:tc>
                <a:tc>
                  <a:txBody>
                    <a:bodyPr/>
                    <a:lstStyle/>
                    <a:p>
                      <a:pPr algn="ctr" fontAlgn="b"/>
                      <a:r>
                        <a:rPr lang="ru-RU" sz="1400" b="0" kern="100">
                          <a:solidFill>
                            <a:schemeClr val="tx1"/>
                          </a:solidFill>
                          <a:effectLst/>
                          <a:latin typeface="Palatino Linotype" panose="02040502050505030304" pitchFamily="18" charset="0"/>
                          <a:ea typeface="+mn-ea"/>
                          <a:cs typeface="+mn-cs"/>
                        </a:rPr>
                        <a:t>0.157</a:t>
                      </a:r>
                    </a:p>
                  </a:txBody>
                  <a:tcPr marL="9525" marR="9525" marT="9525" marB="0" anchor="b"/>
                </a:tc>
                <a:extLst>
                  <a:ext uri="{0D108BD9-81ED-4DB2-BD59-A6C34878D82A}">
                    <a16:rowId xmlns:a16="http://schemas.microsoft.com/office/drawing/2014/main" val="1398876899"/>
                  </a:ext>
                </a:extLst>
              </a:tr>
              <a:tr h="342900">
                <a:tc>
                  <a:txBody>
                    <a:bodyPr/>
                    <a:lstStyle/>
                    <a:p>
                      <a:pPr algn="l" fontAlgn="b"/>
                      <a:r>
                        <a:rPr lang="en-US" sz="1400" b="1" kern="100">
                          <a:solidFill>
                            <a:schemeClr val="tx1"/>
                          </a:solidFill>
                          <a:effectLst/>
                          <a:latin typeface="Palatino Linotype" panose="02040502050505030304" pitchFamily="18" charset="0"/>
                          <a:ea typeface="+mn-ea"/>
                          <a:cs typeface="+mn-cs"/>
                        </a:rPr>
                        <a:t>HRFD_M</a:t>
                      </a:r>
                    </a:p>
                  </a:txBody>
                  <a:tcPr marL="9525" marR="9525" marT="9525" marB="0" anchor="b"/>
                </a:tc>
                <a:tc>
                  <a:txBody>
                    <a:bodyPr/>
                    <a:lstStyle/>
                    <a:p>
                      <a:pPr algn="ctr" fontAlgn="b"/>
                      <a:r>
                        <a:rPr lang="ru-RU" sz="1400" b="0" kern="100" dirty="0">
                          <a:solidFill>
                            <a:schemeClr val="tx1"/>
                          </a:solidFill>
                          <a:effectLst/>
                          <a:latin typeface="Palatino Linotype" panose="02040502050505030304" pitchFamily="18" charset="0"/>
                          <a:ea typeface="+mn-ea"/>
                          <a:cs typeface="+mn-cs"/>
                        </a:rPr>
                        <a:t>0.143</a:t>
                      </a:r>
                    </a:p>
                  </a:txBody>
                  <a:tcPr marL="9525" marR="9525" marT="9525" marB="0" anchor="b"/>
                </a:tc>
                <a:tc>
                  <a:txBody>
                    <a:bodyPr/>
                    <a:lstStyle/>
                    <a:p>
                      <a:pPr algn="ctr" fontAlgn="b"/>
                      <a:r>
                        <a:rPr lang="ru-RU" sz="1400" b="0" kern="100" dirty="0">
                          <a:solidFill>
                            <a:schemeClr val="tx1"/>
                          </a:solidFill>
                          <a:effectLst/>
                          <a:latin typeface="Palatino Linotype" panose="02040502050505030304" pitchFamily="18" charset="0"/>
                          <a:ea typeface="+mn-ea"/>
                          <a:cs typeface="+mn-cs"/>
                        </a:rPr>
                        <a:t>0.034</a:t>
                      </a:r>
                    </a:p>
                  </a:txBody>
                  <a:tcPr marL="9525" marR="9525" marT="9525" marB="0" anchor="b"/>
                </a:tc>
                <a:tc>
                  <a:txBody>
                    <a:bodyPr/>
                    <a:lstStyle/>
                    <a:p>
                      <a:pPr algn="ctr" fontAlgn="b"/>
                      <a:r>
                        <a:rPr lang="ru-RU" sz="1400" b="0" kern="100" dirty="0">
                          <a:solidFill>
                            <a:schemeClr val="tx1"/>
                          </a:solidFill>
                          <a:effectLst/>
                          <a:latin typeface="Palatino Linotype" panose="02040502050505030304" pitchFamily="18" charset="0"/>
                          <a:ea typeface="+mn-ea"/>
                          <a:cs typeface="+mn-cs"/>
                        </a:rPr>
                        <a:t> -</a:t>
                      </a:r>
                    </a:p>
                  </a:txBody>
                  <a:tcPr marL="9525" marR="9525" marT="9525" marB="0" anchor="b"/>
                </a:tc>
                <a:extLst>
                  <a:ext uri="{0D108BD9-81ED-4DB2-BD59-A6C34878D82A}">
                    <a16:rowId xmlns:a16="http://schemas.microsoft.com/office/drawing/2014/main" val="3262589151"/>
                  </a:ext>
                </a:extLst>
              </a:tr>
            </a:tbl>
          </a:graphicData>
        </a:graphic>
      </p:graphicFrame>
      <p:sp>
        <p:nvSpPr>
          <p:cNvPr id="11" name="Прямоугольник 10"/>
          <p:cNvSpPr/>
          <p:nvPr/>
        </p:nvSpPr>
        <p:spPr>
          <a:xfrm>
            <a:off x="1595121" y="5764212"/>
            <a:ext cx="5773951" cy="230832"/>
          </a:xfrm>
          <a:prstGeom prst="rect">
            <a:avLst/>
          </a:prstGeom>
        </p:spPr>
        <p:txBody>
          <a:bodyPr wrap="square">
            <a:spAutoFit/>
          </a:bodyPr>
          <a:lstStyle/>
          <a:p>
            <a:pPr algn="ctr"/>
            <a:r>
              <a:rPr lang="en-US" sz="900" dirty="0">
                <a:solidFill>
                  <a:srgbClr val="000000"/>
                </a:solidFill>
                <a:latin typeface="Palatino Linotype" panose="02040502050505030304" pitchFamily="18" charset="0"/>
                <a:ea typeface="Times New Roman" panose="02020603050405020304" pitchFamily="18" charset="0"/>
              </a:rPr>
              <a:t> </a:t>
            </a:r>
            <a:r>
              <a:rPr lang="en-US" sz="900" dirty="0" err="1">
                <a:solidFill>
                  <a:srgbClr val="000000"/>
                </a:solidFill>
                <a:latin typeface="Palatino Linotype" panose="02040502050505030304" pitchFamily="18" charset="0"/>
                <a:ea typeface="Times New Roman" panose="02020603050405020304" pitchFamily="18" charset="0"/>
              </a:rPr>
              <a:t>Nei</a:t>
            </a:r>
            <a:r>
              <a:rPr lang="en-US" sz="900" dirty="0">
                <a:solidFill>
                  <a:srgbClr val="000000"/>
                </a:solidFill>
                <a:latin typeface="Palatino Linotype" panose="02040502050505030304" pitchFamily="18" charset="0"/>
                <a:ea typeface="Times New Roman" panose="02020603050405020304" pitchFamily="18" charset="0"/>
              </a:rPr>
              <a:t> genetic distances values </a:t>
            </a:r>
            <a:r>
              <a:rPr lang="en-US" sz="900" dirty="0" smtClean="0">
                <a:solidFill>
                  <a:srgbClr val="000000"/>
                </a:solidFill>
                <a:latin typeface="Palatino Linotype" panose="02040502050505030304" pitchFamily="18" charset="0"/>
                <a:ea typeface="Times New Roman" panose="02020603050405020304" pitchFamily="18" charset="0"/>
              </a:rPr>
              <a:t>are </a:t>
            </a:r>
            <a:r>
              <a:rPr lang="en-US" sz="900" dirty="0">
                <a:solidFill>
                  <a:srgbClr val="000000"/>
                </a:solidFill>
                <a:latin typeface="Palatino Linotype" panose="02040502050505030304" pitchFamily="18" charset="0"/>
                <a:ea typeface="Times New Roman" panose="02020603050405020304" pitchFamily="18" charset="0"/>
              </a:rPr>
              <a:t>presented above the diagonal; F</a:t>
            </a:r>
            <a:r>
              <a:rPr lang="en-US" sz="900" baseline="-25000" dirty="0">
                <a:solidFill>
                  <a:srgbClr val="000000"/>
                </a:solidFill>
                <a:latin typeface="Palatino Linotype" panose="02040502050505030304" pitchFamily="18" charset="0"/>
                <a:ea typeface="Times New Roman" panose="02020603050405020304" pitchFamily="18" charset="0"/>
              </a:rPr>
              <a:t>ST</a:t>
            </a:r>
            <a:r>
              <a:rPr lang="en-US" sz="900" dirty="0">
                <a:solidFill>
                  <a:srgbClr val="000000"/>
                </a:solidFill>
                <a:latin typeface="Palatino Linotype" panose="02040502050505030304" pitchFamily="18" charset="0"/>
                <a:ea typeface="Times New Roman" panose="02020603050405020304" pitchFamily="18" charset="0"/>
              </a:rPr>
              <a:t> </a:t>
            </a:r>
            <a:r>
              <a:rPr lang="en-US" sz="900" dirty="0" smtClean="0">
                <a:solidFill>
                  <a:srgbClr val="000000"/>
                </a:solidFill>
                <a:latin typeface="Palatino Linotype" panose="02040502050505030304" pitchFamily="18" charset="0"/>
                <a:ea typeface="Times New Roman" panose="02020603050405020304" pitchFamily="18" charset="0"/>
              </a:rPr>
              <a:t>values are </a:t>
            </a:r>
            <a:r>
              <a:rPr lang="en-US" sz="900" dirty="0">
                <a:solidFill>
                  <a:srgbClr val="000000"/>
                </a:solidFill>
                <a:latin typeface="Palatino Linotype" panose="02040502050505030304" pitchFamily="18" charset="0"/>
                <a:ea typeface="Times New Roman" panose="02020603050405020304" pitchFamily="18" charset="0"/>
              </a:rPr>
              <a:t>presented below the diagonal</a:t>
            </a:r>
            <a:endParaRPr lang="ru-RU" sz="900" dirty="0">
              <a:solidFill>
                <a:srgbClr val="000000"/>
              </a:solidFill>
              <a:latin typeface="Palatino Linotype" panose="02040502050505030304" pitchFamily="18" charset="0"/>
              <a:ea typeface="Times New Roman" panose="02020603050405020304" pitchFamily="18" charset="0"/>
            </a:endParaRPr>
          </a:p>
        </p:txBody>
      </p:sp>
      <p:sp>
        <p:nvSpPr>
          <p:cNvPr id="18" name="Прямоугольник 17"/>
          <p:cNvSpPr/>
          <p:nvPr/>
        </p:nvSpPr>
        <p:spPr>
          <a:xfrm>
            <a:off x="1519502" y="4028752"/>
            <a:ext cx="5906135" cy="307777"/>
          </a:xfrm>
          <a:prstGeom prst="rect">
            <a:avLst/>
          </a:prstGeom>
        </p:spPr>
        <p:txBody>
          <a:bodyPr wrap="square">
            <a:spAutoFit/>
          </a:bodyPr>
          <a:lstStyle/>
          <a:p>
            <a:pPr lvl="0" indent="449263" algn="ctr" eaLnBrk="0" fontAlgn="base" hangingPunct="0">
              <a:spcBef>
                <a:spcPct val="0"/>
              </a:spcBef>
              <a:spcAft>
                <a:spcPct val="0"/>
              </a:spcAft>
            </a:pPr>
            <a:r>
              <a:rPr lang="en-US" altLang="ru-RU" sz="1400" b="1" dirty="0" smtClean="0">
                <a:solidFill>
                  <a:srgbClr val="222222"/>
                </a:solidFill>
                <a:latin typeface="Palatino Linotype" panose="02040502050505030304" pitchFamily="18" charset="0"/>
                <a:ea typeface="Times New Roman" panose="02020603050405020304" pitchFamily="18" charset="0"/>
                <a:cs typeface="Arial" panose="020B0604020202020204" pitchFamily="34" charset="0"/>
              </a:rPr>
              <a:t>Table 2. </a:t>
            </a:r>
            <a:r>
              <a:rPr lang="en-US" altLang="ru-RU" sz="1400" dirty="0">
                <a:solidFill>
                  <a:srgbClr val="000000"/>
                </a:solidFill>
                <a:latin typeface="Palatino Linotype" panose="02040502050505030304" pitchFamily="18" charset="0"/>
                <a:ea typeface="Times New Roman" panose="02020603050405020304" pitchFamily="18" charset="0"/>
              </a:rPr>
              <a:t>Genetic distances between the studied </a:t>
            </a:r>
            <a:r>
              <a:rPr lang="en-US" altLang="ru-RU" sz="1400" dirty="0" smtClean="0">
                <a:solidFill>
                  <a:srgbClr val="000000"/>
                </a:solidFill>
                <a:latin typeface="Palatino Linotype" panose="02040502050505030304" pitchFamily="18" charset="0"/>
                <a:ea typeface="Times New Roman" panose="02020603050405020304" pitchFamily="18" charset="0"/>
              </a:rPr>
              <a:t>populations</a:t>
            </a:r>
            <a:r>
              <a:rPr lang="en-GB" altLang="ru-RU" sz="1400" dirty="0" smtClean="0">
                <a:solidFill>
                  <a:srgbClr val="000000"/>
                </a:solidFill>
                <a:latin typeface="Palatino Linotype" panose="02040502050505030304" pitchFamily="18" charset="0"/>
                <a:ea typeface="Times New Roman" panose="02020603050405020304" pitchFamily="18" charset="0"/>
              </a:rPr>
              <a:t>.</a:t>
            </a:r>
            <a:endParaRPr lang="ru-RU" altLang="ru-RU" sz="1100" dirty="0"/>
          </a:p>
        </p:txBody>
      </p:sp>
      <p:sp>
        <p:nvSpPr>
          <p:cNvPr id="12" name="Прямоугольник 11"/>
          <p:cNvSpPr/>
          <p:nvPr/>
        </p:nvSpPr>
        <p:spPr>
          <a:xfrm>
            <a:off x="1604646" y="6143407"/>
            <a:ext cx="5764426" cy="430887"/>
          </a:xfrm>
          <a:prstGeom prst="rect">
            <a:avLst/>
          </a:prstGeom>
        </p:spPr>
        <p:txBody>
          <a:bodyPr wrap="square">
            <a:spAutoFit/>
          </a:bodyPr>
          <a:lstStyle/>
          <a:p>
            <a:pPr algn="ctr"/>
            <a:r>
              <a:rPr lang="en-US" sz="1100" dirty="0">
                <a:solidFill>
                  <a:srgbClr val="000000"/>
                </a:solidFill>
                <a:latin typeface="Palatino Linotype" panose="02040502050505030304" pitchFamily="18" charset="0"/>
                <a:ea typeface="Times New Roman" panose="02020603050405020304" pitchFamily="18" charset="0"/>
              </a:rPr>
              <a:t>KZKH_H – historical population of native Kazakh cattle; KZWH_M – modern population of Kazakh White-headed breed; HRFD_M – modern population of Hereford breed</a:t>
            </a:r>
            <a:endParaRPr lang="ru-RU" sz="1100" dirty="0">
              <a:solidFill>
                <a:srgbClr val="000000"/>
              </a:solidFill>
              <a:latin typeface="Palatino Linotype" panose="02040502050505030304" pitchFamily="18" charset="0"/>
              <a:ea typeface="Times New Roman" panose="02020603050405020304" pitchFamily="18" charset="0"/>
            </a:endParaRPr>
          </a:p>
        </p:txBody>
      </p:sp>
    </p:spTree>
    <p:extLst>
      <p:ext uri="{BB962C8B-B14F-4D97-AF65-F5344CB8AC3E}">
        <p14:creationId xmlns:p14="http://schemas.microsoft.com/office/powerpoint/2010/main" val="137117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smtClean="0">
                <a:latin typeface="Palatino Linotype" panose="02040502050505030304" pitchFamily="18" charset="0"/>
              </a:rPr>
              <a:t>Resuts </a:t>
            </a:r>
            <a:r>
              <a:rPr lang="fr-FR" sz="2400" b="1" dirty="0">
                <a:latin typeface="Palatino Linotype" panose="02040502050505030304" pitchFamily="18" charset="0"/>
              </a:rPr>
              <a:t>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sp>
        <p:nvSpPr>
          <p:cNvPr id="7" name="TextBox 6"/>
          <p:cNvSpPr txBox="1"/>
          <p:nvPr/>
        </p:nvSpPr>
        <p:spPr>
          <a:xfrm>
            <a:off x="609600" y="4654271"/>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Рисунок 7" descr="D:\Sasha\Ancient_DNA\kz1\g313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50" y="1725458"/>
            <a:ext cx="8230250" cy="2097242"/>
          </a:xfrm>
          <a:prstGeom prst="rect">
            <a:avLst/>
          </a:prstGeom>
          <a:noFill/>
          <a:ln>
            <a:noFill/>
          </a:ln>
        </p:spPr>
      </p:pic>
      <p:sp>
        <p:nvSpPr>
          <p:cNvPr id="2" name="Прямоугольник 1"/>
          <p:cNvSpPr/>
          <p:nvPr/>
        </p:nvSpPr>
        <p:spPr>
          <a:xfrm>
            <a:off x="609599" y="1151167"/>
            <a:ext cx="7971650" cy="523220"/>
          </a:xfrm>
          <a:prstGeom prst="rect">
            <a:avLst/>
          </a:prstGeom>
        </p:spPr>
        <p:txBody>
          <a:bodyPr wrap="square">
            <a:spAutoFit/>
          </a:bodyPr>
          <a:lstStyle/>
          <a:p>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Analysis of genetic structure of studied breeds at k = </a:t>
            </a:r>
            <a:r>
              <a:rPr lang="en-US" sz="1400" kern="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2 </a:t>
            </a:r>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showed the visible presence of the historical Kazakh-specific genetic components in the modern population of Kazakh White-headed </a:t>
            </a:r>
            <a:r>
              <a:rPr lang="en-US" sz="1400" kern="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breed.</a:t>
            </a:r>
            <a:endParaRPr lang="ru-RU" sz="1400" dirty="0"/>
          </a:p>
        </p:txBody>
      </p:sp>
      <p:sp>
        <p:nvSpPr>
          <p:cNvPr id="10" name="Прямоугольник 9"/>
          <p:cNvSpPr/>
          <p:nvPr/>
        </p:nvSpPr>
        <p:spPr>
          <a:xfrm>
            <a:off x="585497" y="5152103"/>
            <a:ext cx="6972299" cy="1461939"/>
          </a:xfrm>
          <a:prstGeom prst="rect">
            <a:avLst/>
          </a:prstGeom>
        </p:spPr>
        <p:txBody>
          <a:bodyPr wrap="square">
            <a:spAutoFit/>
          </a:bodyPr>
          <a:lstStyle/>
          <a:p>
            <a:pPr marL="285750" indent="-285750" algn="just">
              <a:spcAft>
                <a:spcPts val="600"/>
              </a:spcAft>
              <a:buFont typeface="Wingdings" panose="05000000000000000000" pitchFamily="2" charset="2"/>
              <a:buChar char="v"/>
            </a:pPr>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Comparative molecular genetic studies of modern Kazakh White-headed cattle and museum </a:t>
            </a:r>
            <a:r>
              <a:rPr lang="en-US" sz="1400" kern="0"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specimences</a:t>
            </a:r>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of their ancestor - native Kazakh cattle, dated by the first quarter of 20th century, revealed the </a:t>
            </a:r>
            <a:r>
              <a:rPr lang="en-US" sz="1400" kern="0"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maintainance</a:t>
            </a:r>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of the historical genetic components in the modern population. </a:t>
            </a:r>
            <a:endParaRPr lang="en-US" sz="1400" kern="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285750" indent="-285750" algn="just">
              <a:spcAft>
                <a:spcPts val="600"/>
              </a:spcAft>
              <a:buFont typeface="Wingdings" panose="05000000000000000000" pitchFamily="2" charset="2"/>
              <a:buChar char="v"/>
            </a:pPr>
            <a:r>
              <a:rPr lang="en-US" sz="1400" kern="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Our </a:t>
            </a:r>
            <a:r>
              <a:rPr lang="en-US" sz="1400" kern="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results could be useful for developing the programs of conservation and sustainable use of Kazakh White-headed cattle.</a:t>
            </a:r>
            <a:endParaRPr lang="en-US" sz="1400" kern="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9" name="Прямоугольник 8"/>
          <p:cNvSpPr/>
          <p:nvPr/>
        </p:nvSpPr>
        <p:spPr>
          <a:xfrm>
            <a:off x="621650" y="3830135"/>
            <a:ext cx="8230250" cy="738664"/>
          </a:xfrm>
          <a:prstGeom prst="rect">
            <a:avLst/>
          </a:prstGeom>
        </p:spPr>
        <p:txBody>
          <a:bodyPr wrap="square">
            <a:spAutoFit/>
          </a:bodyPr>
          <a:lstStyle/>
          <a:p>
            <a:pPr algn="ctr"/>
            <a:r>
              <a:rPr lang="en-US"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a:t>
            </a:r>
            <a:r>
              <a:rPr lang="en-US" sz="1400" b="1"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2.</a:t>
            </a:r>
            <a:r>
              <a:rPr lang="en-US" sz="1400" dirty="0" smtClean="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US" sz="1400" dirty="0">
                <a:latin typeface="Palatino Linotype" panose="02040502050505030304" pitchFamily="18" charset="0"/>
              </a:rPr>
              <a:t>Genetic structure of historical and modern cattle populations. KZKH_H – historical population of native Kazakh cattle; KZWH_M – modern population of Kazakh White-headed breed; HRFD_M – modern population of Hereford breed.</a:t>
            </a:r>
            <a:endParaRPr lang="ru-RU" sz="1400" dirty="0"/>
          </a:p>
        </p:txBody>
      </p:sp>
    </p:spTree>
    <p:extLst>
      <p:ext uri="{BB962C8B-B14F-4D97-AF65-F5344CB8AC3E}">
        <p14:creationId xmlns:p14="http://schemas.microsoft.com/office/powerpoint/2010/main" val="2926947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smtClean="0">
                <a:latin typeface="Palatino Linotype" panose="02040502050505030304" pitchFamily="18" charset="0"/>
              </a:rPr>
              <a:t>Acknowledgments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11" name="Прямоугольник 10">
            <a:extLst>
              <a:ext uri="{FF2B5EF4-FFF2-40B4-BE49-F238E27FC236}">
                <a16:creationId xmlns:a16="http://schemas.microsoft.com/office/drawing/2014/main" id="{173B56A6-030A-4B44-8FA3-AF7A80102F4E}"/>
              </a:ext>
            </a:extLst>
          </p:cNvPr>
          <p:cNvSpPr/>
          <p:nvPr/>
        </p:nvSpPr>
        <p:spPr>
          <a:xfrm>
            <a:off x="609600" y="4103347"/>
            <a:ext cx="7970293" cy="769441"/>
          </a:xfrm>
          <a:prstGeom prst="rect">
            <a:avLst/>
          </a:prstGeom>
          <a:noFill/>
        </p:spPr>
        <p:txBody>
          <a:bodyPr wrap="square" lIns="91440" tIns="45720" rIns="91440" bIns="45720">
            <a:spAutoFit/>
          </a:bodyPr>
          <a:lstStyle/>
          <a:p>
            <a:pPr algn="ctr"/>
            <a:r>
              <a:rPr lang="en-US" sz="4400" b="1" cap="none" spc="0" dirty="0">
                <a:ln w="9525">
                  <a:solidFill>
                    <a:schemeClr val="bg1"/>
                  </a:solidFill>
                  <a:prstDash val="solid"/>
                </a:ln>
                <a:solidFill>
                  <a:schemeClr val="accent5"/>
                </a:solidFill>
                <a:latin typeface="Palatino Linotype" panose="02040502050505030304" pitchFamily="18" charset="0"/>
              </a:rPr>
              <a:t>Thank you for your attention!</a:t>
            </a:r>
            <a:endParaRPr lang="ru-RU" sz="4400" b="1" cap="none" spc="0" dirty="0">
              <a:ln w="9525">
                <a:solidFill>
                  <a:schemeClr val="bg1"/>
                </a:solidFill>
                <a:prstDash val="solid"/>
              </a:ln>
              <a:solidFill>
                <a:schemeClr val="accent5"/>
              </a:solidFill>
              <a:latin typeface="Palatino Linotype" panose="02040502050505030304" pitchFamily="18" charset="0"/>
            </a:endParaRPr>
          </a:p>
        </p:txBody>
      </p:sp>
      <p:sp>
        <p:nvSpPr>
          <p:cNvPr id="2" name="Прямоугольник 1"/>
          <p:cNvSpPr/>
          <p:nvPr/>
        </p:nvSpPr>
        <p:spPr>
          <a:xfrm>
            <a:off x="2442949" y="1606597"/>
            <a:ext cx="6320051" cy="923330"/>
          </a:xfrm>
          <a:prstGeom prst="rect">
            <a:avLst/>
          </a:prstGeom>
        </p:spPr>
        <p:txBody>
          <a:bodyPr wrap="square">
            <a:spAutoFit/>
          </a:bodyPr>
          <a:lstStyle/>
          <a:p>
            <a:r>
              <a:rPr lang="en-US" kern="0" dirty="0">
                <a:solidFill>
                  <a:srgbClr val="000000"/>
                </a:solidFill>
                <a:latin typeface="Times New Roman" panose="02020603050405020304" pitchFamily="18" charset="0"/>
                <a:ea typeface="Times New Roman" panose="02020603050405020304" pitchFamily="18" charset="0"/>
              </a:rPr>
              <a:t>The study was funded by the Ministry of Science and Higher Education of the Russian Federation theme 0445-2019-0024 (modern samples</a:t>
            </a:r>
            <a:r>
              <a:rPr lang="en-US" kern="0" dirty="0" smtClean="0">
                <a:solidFill>
                  <a:srgbClr val="000000"/>
                </a:solidFill>
                <a:latin typeface="Times New Roman" panose="02020603050405020304" pitchFamily="18" charset="0"/>
                <a:ea typeface="Times New Roman" panose="02020603050405020304" pitchFamily="18" charset="0"/>
              </a:rPr>
              <a:t>)</a:t>
            </a:r>
            <a:endParaRPr lang="ru-RU" dirty="0"/>
          </a:p>
        </p:txBody>
      </p:sp>
      <p:pic>
        <p:nvPicPr>
          <p:cNvPr id="5122" name="Picture 2" descr="Эмблема Министер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32692"/>
            <a:ext cx="1096370" cy="11548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2919779"/>
            <a:ext cx="5602406" cy="646331"/>
          </a:xfrm>
          <a:prstGeom prst="rect">
            <a:avLst/>
          </a:prstGeom>
        </p:spPr>
        <p:txBody>
          <a:bodyPr wrap="square">
            <a:spAutoFit/>
          </a:bodyPr>
          <a:lstStyle/>
          <a:p>
            <a:r>
              <a:rPr lang="en-US" kern="0" dirty="0">
                <a:solidFill>
                  <a:srgbClr val="000000"/>
                </a:solidFill>
                <a:latin typeface="Times New Roman" panose="02020603050405020304" pitchFamily="18" charset="0"/>
                <a:ea typeface="Times New Roman" panose="02020603050405020304" pitchFamily="18" charset="0"/>
              </a:rPr>
              <a:t>The study was funded</a:t>
            </a:r>
            <a:r>
              <a:rPr lang="en-US" kern="0" dirty="0" smtClean="0">
                <a:solidFill>
                  <a:srgbClr val="000000"/>
                </a:solidFill>
                <a:latin typeface="Times New Roman" panose="02020603050405020304" pitchFamily="18" charset="0"/>
                <a:ea typeface="Times New Roman" panose="02020603050405020304" pitchFamily="18" charset="0"/>
              </a:rPr>
              <a:t> </a:t>
            </a:r>
            <a:r>
              <a:rPr lang="en-US" kern="0" dirty="0">
                <a:solidFill>
                  <a:srgbClr val="000000"/>
                </a:solidFill>
                <a:latin typeface="Times New Roman" panose="02020603050405020304" pitchFamily="18" charset="0"/>
                <a:ea typeface="Times New Roman" panose="02020603050405020304" pitchFamily="18" charset="0"/>
              </a:rPr>
              <a:t>by the RSF No. 19-76-20012 (historical samples)</a:t>
            </a:r>
            <a:endParaRPr lang="ru-RU" dirty="0"/>
          </a:p>
        </p:txBody>
      </p:sp>
      <p:pic>
        <p:nvPicPr>
          <p:cNvPr id="5126" name="Picture 6" descr="Картинки по запросу &quot;Russian Science Fund log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211" y="2378750"/>
            <a:ext cx="1906647" cy="190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982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957</TotalTime>
  <Words>904</Words>
  <Application>Microsoft Office PowerPoint</Application>
  <PresentationFormat>Экран (4:3)</PresentationFormat>
  <Paragraphs>77</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Calibri</vt:lpstr>
      <vt:lpstr>Calibri Light</vt:lpstr>
      <vt:lpstr>Palatino Linotype</vt:lpstr>
      <vt:lpstr>Times New Roman</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миша миша</cp:lastModifiedBy>
  <cp:revision>86</cp:revision>
  <dcterms:created xsi:type="dcterms:W3CDTF">2017-05-27T02:37:01Z</dcterms:created>
  <dcterms:modified xsi:type="dcterms:W3CDTF">2021-02-22T10:52:04Z</dcterms:modified>
</cp:coreProperties>
</file>