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lágyi Alfréd János" initials="SAJ" lastIdx="1" clrIdx="0">
    <p:extLst>
      <p:ext uri="{19B8F6BF-5375-455C-9EA6-DF929625EA0E}">
        <p15:presenceInfo xmlns:p15="http://schemas.microsoft.com/office/powerpoint/2012/main" userId="S-1-5-21-1635401191-1135830115-316617838-70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C86"/>
    <a:srgbClr val="168041"/>
    <a:srgbClr val="7FC7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087" autoAdjust="0"/>
  </p:normalViewPr>
  <p:slideViewPr>
    <p:cSldViewPr snapToGrid="0">
      <p:cViewPr>
        <p:scale>
          <a:sx n="40" d="100"/>
          <a:sy n="40" d="100"/>
        </p:scale>
        <p:origin x="576" y="-4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0CFF5-D973-4812-9D2D-549573FA5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CAA63C-21EC-4DA6-AE6E-E629E2395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8622A-73EF-44EA-B97C-AA6EC221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114E8-08D9-430B-B1B8-57ACCB8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3B4778-97F7-4FBD-897E-23D2F38C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11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D9CAE-65B3-4E2A-A85C-B05EC22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62EB71-3533-4000-B49A-1AC0D4D78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9385B-FA62-4B19-95DB-CF15282A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FC3357-3723-4EA2-B6EE-A6B1A0EF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9F3DE-325E-47CF-9831-F0054179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4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749AA9-5061-4572-8CD3-EE4AF5390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053363-860B-4BD8-ABC6-8C2087065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E4F3D-6C5A-4F65-9C65-C8E5A98F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B65D26-6AAF-4967-AB4C-0AD193B0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0E9CE9-E1C7-4AA3-9CAE-7BC7108D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5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803C8-CCA6-4F0C-9AF6-900AE80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F085F-1801-40F9-ABF4-33793B1F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4114E-D169-4FAC-9D87-87EAC4E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C87EE-9E0D-46B8-83B6-7AFBE3CB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DE5B81-D4FE-4E67-A473-D6D5A3A6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839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B5DC-24C2-4AC3-98A3-BADD2550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B9C258-D5ED-41CA-AC3E-A3B912695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B3618-338D-4195-878C-21AEA5D8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6A7C15-8942-4843-955E-97605D3B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A87F0-04C4-45BF-9B6C-4C268575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7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0BBA0-FA7E-486D-A5DC-34DEE9BF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79C44-E197-4B00-8374-55CF14E2A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79B080-DB74-48FD-83B7-BF5A0111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FEFC8E-D10D-4A83-82BC-DA47AB97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CF0C2B-833C-43C8-BAD7-83C8EE54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3B5113-9543-42E1-8A52-B300425D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87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C9ADA-C246-4784-B154-DF512264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FF8C44-EF3C-40C4-9544-4754997B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BD2586-C875-4584-99F7-9F0D9D8E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6CD9D3-2B60-46C5-B2B5-7FA2B49D4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A8864B-5400-4D15-B459-D3D623A84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26792E-2222-48C0-A9B7-D053B494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B34C78-AB95-471B-B4D4-B3F12D3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9F67AE-E65B-4E9A-9E2D-A4F8F3E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364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7659B-8191-4774-997C-91A38D5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1B6C7C-36ED-4CA7-89B6-2BB5675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BA22C9-8098-4167-9D0B-DD16390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991A12-FEC1-46CE-B717-6B3E269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5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C4558E-BA07-4B84-ADE5-1823BEE0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86692F-D02F-420F-89C0-9C1DFE31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F57175-4941-41F0-88A8-E06499E2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12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CAA21-8293-4CFE-83CE-E5E1BF22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1B8B1-FA1B-4BB7-A9BB-084580A0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9D9414-ED76-4207-80DB-756B698A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939D5A-C70A-4C14-A788-35299E7C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2AD610-A924-4647-8460-5C1D46D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0A05BF-BDF6-466B-B5E5-E6596447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36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4FD1F-134C-4BA0-8E45-F4488216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6F3F4C-F389-41FC-BDBC-D257C4AD4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3D0BD5-A770-4D97-BBF6-08EE4990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F2873-A4E6-4A0E-BE4A-4C82A19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1FC6DB-9BF7-44F7-89EB-9BA06290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C1372-7C06-49DF-B346-72D1F2F3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600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E640AD-DC64-4A1E-954A-4B6F089E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CFD98-DF0E-4F1A-AF7D-3EEA5C9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AD300-42C1-4285-8808-B83CF4C49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071-BED6-4E16-A0B1-FE7B89AC42B3}" type="datetimeFigureOut">
              <a:rPr lang="en-ZA" smtClean="0"/>
              <a:t>2021-03-13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F45E1-D9B3-409C-870D-9FFC01946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CAFD3C-C8A5-4791-88D7-4AB5D38C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12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4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22752" r="29486" b="33442"/>
          <a:stretch/>
        </p:blipFill>
        <p:spPr>
          <a:xfrm>
            <a:off x="11133454" y="15336210"/>
            <a:ext cx="13959255" cy="53449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009" y="496760"/>
            <a:ext cx="21357038" cy="2270013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/>
            </a:r>
            <a:br>
              <a:rPr lang="hu-HU" sz="6000" b="1" dirty="0"/>
            </a:br>
            <a:r>
              <a:rPr lang="en-US" sz="6000" b="1" dirty="0" smtClean="0">
                <a:latin typeface="Calibri "/>
              </a:rPr>
              <a:t>Pollinator </a:t>
            </a:r>
            <a:r>
              <a:rPr lang="en-US" sz="6000" b="1" dirty="0">
                <a:latin typeface="Calibri "/>
              </a:rPr>
              <a:t>communities in some selected </a:t>
            </a:r>
            <a:r>
              <a:rPr lang="en-US" sz="6000" b="1" dirty="0" err="1">
                <a:latin typeface="Calibri "/>
              </a:rPr>
              <a:t>hungarian</a:t>
            </a:r>
            <a:r>
              <a:rPr lang="en-US" sz="6000" b="1" dirty="0">
                <a:latin typeface="Calibri "/>
              </a:rPr>
              <a:t> conventional, organic and permaculture horticultures</a:t>
            </a:r>
            <a:r>
              <a:rPr lang="hu-HU" sz="6000" b="1" dirty="0"/>
              <a:t/>
            </a:r>
            <a:br>
              <a:rPr lang="hu-HU" sz="6000" b="1" dirty="0"/>
            </a:br>
            <a:r>
              <a:rPr lang="en-US" sz="4900" dirty="0"/>
              <a:t>Alfréd </a:t>
            </a:r>
            <a:r>
              <a:rPr lang="en-US" sz="4900" dirty="0" smtClean="0"/>
              <a:t>Szilágyi</a:t>
            </a:r>
            <a:r>
              <a:rPr lang="hu-HU" sz="4900" dirty="0" smtClean="0"/>
              <a:t>*</a:t>
            </a:r>
            <a:r>
              <a:rPr lang="en-US" sz="4900" dirty="0" smtClean="0"/>
              <a:t>, </a:t>
            </a:r>
            <a:r>
              <a:rPr lang="en-US" sz="4900" dirty="0"/>
              <a:t>Fanni </a:t>
            </a:r>
            <a:r>
              <a:rPr lang="en-US" sz="4900" dirty="0" smtClean="0"/>
              <a:t>Mészáros, </a:t>
            </a:r>
            <a:r>
              <a:rPr lang="en-US" sz="4900" dirty="0" err="1"/>
              <a:t>Róbert</a:t>
            </a:r>
            <a:r>
              <a:rPr lang="en-US" sz="4900" dirty="0"/>
              <a:t> Kun </a:t>
            </a:r>
            <a:r>
              <a:rPr lang="en-US" sz="4900" dirty="0" smtClean="0"/>
              <a:t>and </a:t>
            </a:r>
            <a:r>
              <a:rPr lang="en-US" sz="4900" dirty="0" err="1"/>
              <a:t>Miklós</a:t>
            </a:r>
            <a:r>
              <a:rPr lang="en-US" sz="4900" dirty="0"/>
              <a:t> </a:t>
            </a:r>
            <a:r>
              <a:rPr lang="en-US" sz="4900" dirty="0" err="1"/>
              <a:t>Sárospataki</a:t>
            </a:r>
            <a:r>
              <a:rPr lang="en-US" sz="4900" dirty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E180A405-DE49-4071-8370-691D5AF7CA9D}"/>
              </a:ext>
            </a:extLst>
          </p:cNvPr>
          <p:cNvSpPr txBox="1"/>
          <p:nvPr/>
        </p:nvSpPr>
        <p:spPr>
          <a:xfrm>
            <a:off x="158257" y="3352636"/>
            <a:ext cx="7117557" cy="538609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 Nova Cond" panose="020B0506020202020204" pitchFamily="34" charset="0"/>
              </a:rPr>
              <a:t>Introduction</a:t>
            </a:r>
            <a:endParaRPr lang="en-ZA" sz="2800" b="1" dirty="0">
              <a:latin typeface="Arial Nova Cond" panose="020B0506020202020204" pitchFamily="34" charset="0"/>
            </a:endParaRPr>
          </a:p>
          <a:p>
            <a:pPr algn="just"/>
            <a:r>
              <a:rPr lang="hu-HU" sz="2800" dirty="0" err="1" smtClean="0">
                <a:latin typeface="Calibri "/>
              </a:rPr>
              <a:t>Increasing</a:t>
            </a:r>
            <a:r>
              <a:rPr lang="hu-HU" sz="2800" dirty="0" smtClean="0">
                <a:latin typeface="Calibri "/>
              </a:rPr>
              <a:t> </a:t>
            </a:r>
            <a:r>
              <a:rPr lang="hu-HU" sz="2800" dirty="0" err="1" smtClean="0">
                <a:latin typeface="Calibri "/>
              </a:rPr>
              <a:t>agricultural</a:t>
            </a:r>
            <a:r>
              <a:rPr lang="hu-HU" sz="2800" dirty="0" smtClean="0">
                <a:latin typeface="Calibri "/>
              </a:rPr>
              <a:t> </a:t>
            </a:r>
            <a:r>
              <a:rPr lang="hu-HU" sz="2800" dirty="0" err="1" smtClean="0">
                <a:latin typeface="Calibri "/>
              </a:rPr>
              <a:t>intensification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 </a:t>
            </a:r>
            <a:r>
              <a:rPr lang="hu-HU" sz="2800" dirty="0" err="1" smtClean="0">
                <a:latin typeface="Calibri "/>
                <a:sym typeface="Wingdings" panose="05000000000000000000" pitchFamily="2" charset="2"/>
              </a:rPr>
              <a:t>decreasing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 </a:t>
            </a:r>
            <a:r>
              <a:rPr lang="hu-HU" sz="2800" dirty="0" err="1" smtClean="0">
                <a:latin typeface="Calibri "/>
                <a:sym typeface="Wingdings" panose="05000000000000000000" pitchFamily="2" charset="2"/>
              </a:rPr>
              <a:t>biodiversity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 </a:t>
            </a:r>
            <a:endParaRPr lang="hu-HU" sz="2800" dirty="0" smtClean="0">
              <a:latin typeface="Calibri "/>
            </a:endParaRPr>
          </a:p>
          <a:p>
            <a:pPr algn="just"/>
            <a:r>
              <a:rPr lang="hu-HU" sz="2800" dirty="0" smtClean="0">
                <a:latin typeface="Calibri "/>
              </a:rPr>
              <a:t>Habitat </a:t>
            </a:r>
            <a:r>
              <a:rPr lang="hu-HU" sz="2800" dirty="0" err="1" smtClean="0">
                <a:latin typeface="Calibri "/>
              </a:rPr>
              <a:t>fragmentation</a:t>
            </a:r>
            <a:r>
              <a:rPr lang="hu-HU" sz="2800" dirty="0" smtClean="0">
                <a:latin typeface="Calibri "/>
              </a:rPr>
              <a:t>, farming </a:t>
            </a:r>
            <a:r>
              <a:rPr lang="hu-HU" sz="2800" dirty="0" err="1" smtClean="0">
                <a:latin typeface="Calibri "/>
              </a:rPr>
              <a:t>practices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 </a:t>
            </a:r>
            <a:r>
              <a:rPr lang="hu-HU" sz="2800" dirty="0" err="1" smtClean="0">
                <a:latin typeface="Calibri "/>
                <a:sym typeface="Wingdings" panose="05000000000000000000" pitchFamily="2" charset="2"/>
              </a:rPr>
              <a:t>serious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 </a:t>
            </a:r>
            <a:r>
              <a:rPr lang="hu-HU" sz="2800" dirty="0" err="1" smtClean="0">
                <a:latin typeface="Calibri "/>
                <a:sym typeface="Wingdings" panose="05000000000000000000" pitchFamily="2" charset="2"/>
              </a:rPr>
              <a:t>decline</a:t>
            </a:r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 in </a:t>
            </a:r>
            <a:r>
              <a:rPr lang="hu-HU" sz="2800" dirty="0" err="1" smtClean="0">
                <a:latin typeface="Calibri "/>
              </a:rPr>
              <a:t>pollinator</a:t>
            </a:r>
            <a:r>
              <a:rPr lang="hu-HU" sz="2800" dirty="0" smtClean="0">
                <a:latin typeface="Calibri "/>
              </a:rPr>
              <a:t> communities’ abundance, </a:t>
            </a:r>
            <a:r>
              <a:rPr lang="hu-HU" sz="2800" dirty="0" err="1" smtClean="0">
                <a:latin typeface="Calibri "/>
              </a:rPr>
              <a:t>diversity</a:t>
            </a:r>
            <a:r>
              <a:rPr lang="hu-HU" sz="2800" dirty="0" smtClean="0">
                <a:latin typeface="Calibri "/>
              </a:rPr>
              <a:t> </a:t>
            </a:r>
          </a:p>
          <a:p>
            <a:pPr algn="just"/>
            <a:r>
              <a:rPr lang="hu-HU" sz="2800" dirty="0" smtClean="0">
                <a:latin typeface="Calibri "/>
                <a:sym typeface="Wingdings" panose="05000000000000000000" pitchFamily="2" charset="2"/>
              </a:rPr>
              <a:t>Pollination is essential  75% of cultivated crops would drop </a:t>
            </a:r>
            <a:endParaRPr lang="hu-HU" sz="2800" b="1" dirty="0" smtClean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sz="3200" b="1" dirty="0" smtClean="0">
                <a:latin typeface="Arial Nova Cond" panose="020B0506020202020204" pitchFamily="34" charset="0"/>
              </a:rPr>
              <a:t>Objective</a:t>
            </a:r>
            <a:r>
              <a:rPr lang="hu-HU" sz="2800" b="1" dirty="0" smtClean="0">
                <a:latin typeface="Arial Nova Cond" panose="020B0506020202020204" pitchFamily="34" charset="0"/>
              </a:rPr>
              <a:t> </a:t>
            </a:r>
            <a:r>
              <a:rPr lang="hu-HU" sz="2800" b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Calibri "/>
              </a:rPr>
              <a:t>compare different farming systems</a:t>
            </a:r>
            <a:r>
              <a:rPr lang="hu-HU" sz="2800" dirty="0" smtClean="0">
                <a:latin typeface="Calibri "/>
              </a:rPr>
              <a:t> (permaculture, organic and conventional farming)</a:t>
            </a:r>
            <a:r>
              <a:rPr lang="en-US" sz="2800" dirty="0" smtClean="0">
                <a:latin typeface="Calibri "/>
              </a:rPr>
              <a:t> </a:t>
            </a:r>
            <a:r>
              <a:rPr lang="hu-HU" sz="2800" dirty="0" err="1" smtClean="0">
                <a:latin typeface="Calibri "/>
              </a:rPr>
              <a:t>by</a:t>
            </a:r>
            <a:r>
              <a:rPr lang="hu-HU" sz="2800" dirty="0" smtClean="0">
                <a:latin typeface="Calibri "/>
              </a:rPr>
              <a:t> </a:t>
            </a:r>
            <a:r>
              <a:rPr lang="hu-HU" sz="2800" dirty="0" err="1" smtClean="0">
                <a:latin typeface="Calibri "/>
              </a:rPr>
              <a:t>pollinator</a:t>
            </a:r>
            <a:r>
              <a:rPr lang="hu-HU" sz="2800" dirty="0" smtClean="0">
                <a:latin typeface="Calibri "/>
              </a:rPr>
              <a:t> </a:t>
            </a:r>
            <a:r>
              <a:rPr lang="hu-HU" sz="2800" dirty="0" err="1" smtClean="0">
                <a:latin typeface="Calibri "/>
              </a:rPr>
              <a:t>communities</a:t>
            </a:r>
            <a:endParaRPr lang="hu-HU" sz="2800" dirty="0">
              <a:latin typeface="Calibri 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06D44BD8-F499-4AB3-9A08-588EF0B3CDDA}"/>
              </a:ext>
            </a:extLst>
          </p:cNvPr>
          <p:cNvSpPr txBox="1"/>
          <p:nvPr/>
        </p:nvSpPr>
        <p:spPr>
          <a:xfrm>
            <a:off x="18052252" y="3347593"/>
            <a:ext cx="6847437" cy="48936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 Nova Cond" panose="020B0506020202020204" pitchFamily="34" charset="0"/>
              </a:rPr>
              <a:t>Methods</a:t>
            </a:r>
            <a:endParaRPr lang="hu-HU" sz="2800" b="1" dirty="0">
              <a:latin typeface="Arial Nova Cond" panose="020B0506020202020204" pitchFamily="34" charset="0"/>
            </a:endParaRPr>
          </a:p>
          <a:p>
            <a:pPr algn="just"/>
            <a:endParaRPr lang="hu-HU" sz="2800" dirty="0" smtClean="0">
              <a:latin typeface="Arial Nova" panose="020B0504020202020204" pitchFamily="34" charset="0"/>
            </a:endParaRPr>
          </a:p>
          <a:p>
            <a:pPr algn="just"/>
            <a:r>
              <a:rPr lang="hu-HU" sz="2800" dirty="0" smtClean="0">
                <a:latin typeface="Calibry"/>
              </a:rPr>
              <a:t>Site selection </a:t>
            </a:r>
            <a:r>
              <a:rPr lang="hu-HU" sz="2800" dirty="0" smtClean="0">
                <a:latin typeface="Calibry"/>
                <a:sym typeface="Wingdings" panose="05000000000000000000" pitchFamily="2" charset="2"/>
              </a:rPr>
              <a:t></a:t>
            </a:r>
            <a:r>
              <a:rPr lang="hu-HU" sz="2800" dirty="0" smtClean="0">
                <a:latin typeface="Calibry"/>
              </a:rPr>
              <a:t> </a:t>
            </a:r>
            <a:r>
              <a:rPr lang="en-US" sz="2800" dirty="0">
                <a:latin typeface="Calibry"/>
              </a:rPr>
              <a:t>similar size </a:t>
            </a:r>
            <a:r>
              <a:rPr lang="en-US" sz="2800" dirty="0" smtClean="0">
                <a:latin typeface="Calibry"/>
              </a:rPr>
              <a:t>(</a:t>
            </a:r>
            <a:r>
              <a:rPr lang="hu-HU" sz="2800" dirty="0" smtClean="0">
                <a:latin typeface="Calibry"/>
              </a:rPr>
              <a:t>0.3±</a:t>
            </a:r>
            <a:r>
              <a:rPr lang="hu-HU" sz="2800" dirty="0">
                <a:latin typeface="Calibry"/>
              </a:rPr>
              <a:t>3</a:t>
            </a:r>
            <a:r>
              <a:rPr lang="en-US" sz="2800" dirty="0" smtClean="0">
                <a:latin typeface="Calibry"/>
              </a:rPr>
              <a:t> </a:t>
            </a:r>
            <a:r>
              <a:rPr lang="en-US" sz="2800" dirty="0">
                <a:latin typeface="Calibry"/>
              </a:rPr>
              <a:t>hectares</a:t>
            </a:r>
            <a:r>
              <a:rPr lang="en-US" sz="2800" dirty="0" smtClean="0">
                <a:latin typeface="Calibry"/>
              </a:rPr>
              <a:t>)</a:t>
            </a:r>
            <a:r>
              <a:rPr lang="hu-HU" sz="2800" dirty="0" smtClean="0">
                <a:latin typeface="Calibry"/>
              </a:rPr>
              <a:t>, </a:t>
            </a:r>
            <a:r>
              <a:rPr lang="en-US" sz="2800" dirty="0">
                <a:latin typeface="Calibry"/>
              </a:rPr>
              <a:t>agro</a:t>
            </a:r>
            <a:r>
              <a:rPr lang="hu-HU" sz="2800" dirty="0">
                <a:latin typeface="Calibry"/>
              </a:rPr>
              <a:t>-</a:t>
            </a:r>
            <a:r>
              <a:rPr lang="en-US" sz="2800" dirty="0">
                <a:latin typeface="Calibry"/>
              </a:rPr>
              <a:t>ecological features</a:t>
            </a:r>
            <a:r>
              <a:rPr lang="hu-HU" sz="2800" dirty="0">
                <a:latin typeface="Calibry"/>
              </a:rPr>
              <a:t>,</a:t>
            </a:r>
            <a:r>
              <a:rPr lang="en-US" sz="2800" dirty="0">
                <a:latin typeface="Calibry"/>
              </a:rPr>
              <a:t> horticultural </a:t>
            </a:r>
            <a:r>
              <a:rPr lang="en-US" sz="2800" dirty="0" smtClean="0">
                <a:latin typeface="Calibry"/>
              </a:rPr>
              <a:t>production</a:t>
            </a:r>
            <a:r>
              <a:rPr lang="hu-HU" sz="2800" dirty="0" smtClean="0">
                <a:latin typeface="Calibry"/>
              </a:rPr>
              <a:t> </a:t>
            </a:r>
            <a:r>
              <a:rPr lang="hu-HU" sz="2800" dirty="0" smtClean="0">
                <a:latin typeface="Calibry"/>
                <a:sym typeface="Wingdings" panose="05000000000000000000" pitchFamily="2" charset="2"/>
              </a:rPr>
              <a:t> 15</a:t>
            </a:r>
            <a:r>
              <a:rPr lang="hu-HU" sz="2800" dirty="0" smtClean="0">
                <a:latin typeface="Calibry"/>
              </a:rPr>
              <a:t> </a:t>
            </a:r>
            <a:r>
              <a:rPr lang="hu-HU" sz="2800" dirty="0">
                <a:latin typeface="Calibry"/>
              </a:rPr>
              <a:t>sites (conventional, organic, </a:t>
            </a:r>
            <a:r>
              <a:rPr lang="hu-HU" sz="2800" dirty="0" smtClean="0">
                <a:latin typeface="Calibry"/>
              </a:rPr>
              <a:t> permaculture</a:t>
            </a:r>
            <a:r>
              <a:rPr lang="hu-HU" sz="2800" dirty="0">
                <a:latin typeface="Calibry"/>
              </a:rPr>
              <a:t>) </a:t>
            </a:r>
            <a:r>
              <a:rPr lang="hu-HU" sz="2800" dirty="0" smtClean="0">
                <a:latin typeface="Calibry"/>
              </a:rPr>
              <a:t>in </a:t>
            </a:r>
            <a:r>
              <a:rPr lang="hu-HU" sz="2800" dirty="0" err="1" smtClean="0">
                <a:latin typeface="Calibry"/>
              </a:rPr>
              <a:t>northern</a:t>
            </a:r>
            <a:r>
              <a:rPr lang="hu-HU" sz="2800" dirty="0" smtClean="0">
                <a:latin typeface="Calibry"/>
              </a:rPr>
              <a:t> Hungary (Fig.1.)</a:t>
            </a:r>
          </a:p>
          <a:p>
            <a:pPr algn="just"/>
            <a:r>
              <a:rPr lang="hu-HU" sz="2800" dirty="0">
                <a:latin typeface="Calibry"/>
              </a:rPr>
              <a:t>Pollinators </a:t>
            </a:r>
            <a:r>
              <a:rPr lang="hu-HU" sz="2800" dirty="0">
                <a:latin typeface="Calibry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Calibry"/>
              </a:rPr>
              <a:t> transect sampling </a:t>
            </a:r>
            <a:r>
              <a:rPr lang="hu-HU" sz="2800" dirty="0" smtClean="0">
                <a:latin typeface="Calibry"/>
              </a:rPr>
              <a:t>0,5 </a:t>
            </a:r>
            <a:r>
              <a:rPr lang="hu-HU" sz="2800" dirty="0">
                <a:latin typeface="Calibry"/>
              </a:rPr>
              <a:t>hour </a:t>
            </a:r>
            <a:r>
              <a:rPr lang="hu-HU" sz="2800" dirty="0" smtClean="0">
                <a:latin typeface="Calibry"/>
              </a:rPr>
              <a:t>duration/site, 3 </a:t>
            </a:r>
            <a:r>
              <a:rPr lang="hu-HU" sz="2800" dirty="0">
                <a:latin typeface="Calibry"/>
              </a:rPr>
              <a:t>times in </a:t>
            </a:r>
            <a:r>
              <a:rPr lang="hu-HU" sz="2800" dirty="0" smtClean="0">
                <a:latin typeface="Calibry"/>
              </a:rPr>
              <a:t>2020, </a:t>
            </a:r>
            <a:r>
              <a:rPr lang="hu-HU" sz="2800" dirty="0">
                <a:latin typeface="Calibry"/>
              </a:rPr>
              <a:t>14 different </a:t>
            </a:r>
            <a:r>
              <a:rPr lang="hu-HU" sz="2800" dirty="0" smtClean="0">
                <a:latin typeface="Calibry"/>
              </a:rPr>
              <a:t>taxonomic categories</a:t>
            </a:r>
            <a:endParaRPr lang="hu-HU" sz="2800" dirty="0">
              <a:latin typeface="Calibry"/>
            </a:endParaRPr>
          </a:p>
          <a:p>
            <a:pPr algn="just"/>
            <a:r>
              <a:rPr lang="hu-HU" sz="2800" dirty="0">
                <a:latin typeface="Calibry"/>
              </a:rPr>
              <a:t>Analyses</a:t>
            </a:r>
            <a:r>
              <a:rPr lang="hu-HU" sz="2800" dirty="0">
                <a:latin typeface="Calibry"/>
                <a:sym typeface="Wingdings" panose="05000000000000000000" pitchFamily="2" charset="2"/>
              </a:rPr>
              <a:t> </a:t>
            </a:r>
            <a:r>
              <a:rPr lang="hu-HU" sz="2800" dirty="0">
                <a:latin typeface="Calibry"/>
              </a:rPr>
              <a:t>Excel 2016, R </a:t>
            </a:r>
            <a:r>
              <a:rPr lang="hu-HU" sz="2800" dirty="0" smtClean="0">
                <a:latin typeface="Calibry"/>
              </a:rPr>
              <a:t>3.5.1.</a:t>
            </a:r>
            <a:endParaRPr lang="hu-HU" sz="2800" dirty="0">
              <a:latin typeface="Calibry"/>
            </a:endParaRPr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xmlns="" id="{E180A405-DE49-4071-8370-691D5AF7CA9D}"/>
              </a:ext>
            </a:extLst>
          </p:cNvPr>
          <p:cNvSpPr txBox="1"/>
          <p:nvPr/>
        </p:nvSpPr>
        <p:spPr>
          <a:xfrm>
            <a:off x="11150605" y="20635075"/>
            <a:ext cx="13942104" cy="1384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Figure </a:t>
            </a:r>
            <a:r>
              <a:rPr lang="hu-HU" sz="2800" b="1" dirty="0" smtClean="0"/>
              <a:t>3</a:t>
            </a:r>
            <a:r>
              <a:rPr lang="en-US" sz="2800" b="1" dirty="0" smtClean="0"/>
              <a:t>. </a:t>
            </a:r>
            <a:r>
              <a:rPr lang="en-US" sz="2800" b="1" dirty="0"/>
              <a:t>Total number of pollinators (a), frequency of </a:t>
            </a:r>
            <a:r>
              <a:rPr lang="en-US" sz="2800" b="1" dirty="0" err="1"/>
              <a:t>Apidae</a:t>
            </a:r>
            <a:r>
              <a:rPr lang="en-US" sz="2800" b="1" dirty="0"/>
              <a:t> pollinators (b), and number of Apis mellifera individuals (c) in the three studied farming system (P= permaculture, </a:t>
            </a:r>
            <a:r>
              <a:rPr lang="hu-HU" sz="2800" b="1" dirty="0" smtClean="0"/>
              <a:t>O</a:t>
            </a:r>
            <a:r>
              <a:rPr lang="en-US" sz="2800" b="1" dirty="0" smtClean="0"/>
              <a:t>= </a:t>
            </a:r>
            <a:r>
              <a:rPr lang="en-US" sz="2800" b="1" dirty="0"/>
              <a:t>organic, </a:t>
            </a:r>
            <a:r>
              <a:rPr lang="hu-HU" sz="2800" b="1" dirty="0" smtClean="0"/>
              <a:t>C</a:t>
            </a:r>
            <a:r>
              <a:rPr lang="en-US" sz="2800" b="1" dirty="0" smtClean="0"/>
              <a:t>= </a:t>
            </a:r>
            <a:r>
              <a:rPr lang="en-US" sz="2800" b="1" dirty="0"/>
              <a:t>conventional </a:t>
            </a:r>
            <a:r>
              <a:rPr lang="en-US" sz="2800" b="1" dirty="0" smtClean="0"/>
              <a:t>farms</a:t>
            </a:r>
            <a:r>
              <a:rPr lang="en-US" sz="2800" b="1" dirty="0"/>
              <a:t>, n=5) in August, 2020</a:t>
            </a:r>
            <a:r>
              <a:rPr lang="en-US" sz="2800" b="1" dirty="0" smtClean="0"/>
              <a:t>.</a:t>
            </a:r>
            <a:endParaRPr lang="hu-HU" sz="2800" b="1" dirty="0"/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xmlns="" id="{E180A405-DE49-4071-8370-691D5AF7CA9D}"/>
              </a:ext>
            </a:extLst>
          </p:cNvPr>
          <p:cNvSpPr txBox="1"/>
          <p:nvPr/>
        </p:nvSpPr>
        <p:spPr>
          <a:xfrm>
            <a:off x="0" y="15656095"/>
            <a:ext cx="9835905" cy="18312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Figure </a:t>
            </a:r>
            <a:r>
              <a:rPr lang="hu-HU" sz="2800" b="1" dirty="0" smtClean="0"/>
              <a:t>2</a:t>
            </a:r>
            <a:r>
              <a:rPr lang="en-US" sz="2800" b="1" dirty="0" smtClean="0"/>
              <a:t>. </a:t>
            </a:r>
            <a:r>
              <a:rPr lang="en-US" sz="2800" b="1" dirty="0"/>
              <a:t>Pollinator taxonomic group number (a) and Shannon diversity (b) in the three studied farming system (P= permaculture, </a:t>
            </a:r>
            <a:r>
              <a:rPr lang="hu-HU" sz="2800" b="1" dirty="0" smtClean="0"/>
              <a:t>O</a:t>
            </a:r>
            <a:r>
              <a:rPr lang="en-US" sz="2800" b="1" dirty="0" smtClean="0"/>
              <a:t>= </a:t>
            </a:r>
            <a:r>
              <a:rPr lang="en-US" sz="2800" b="1" dirty="0"/>
              <a:t>organic, </a:t>
            </a:r>
            <a:r>
              <a:rPr lang="hu-HU" sz="2800" b="1" dirty="0" smtClean="0"/>
              <a:t>C</a:t>
            </a:r>
            <a:r>
              <a:rPr lang="en-US" sz="2800" b="1" dirty="0" smtClean="0"/>
              <a:t>= </a:t>
            </a:r>
            <a:r>
              <a:rPr lang="en-US" sz="2800" b="1" dirty="0"/>
              <a:t>conventional farms, n=5) in August, 2020.</a:t>
            </a:r>
            <a:endParaRPr lang="hu-HU" sz="2800" b="1" dirty="0"/>
          </a:p>
          <a:p>
            <a:pPr algn="ctr"/>
            <a:endParaRPr lang="en-US" sz="100" b="1" dirty="0">
              <a:latin typeface="Arial Nova" panose="020B0504020202020204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xmlns="" id="{E180A405-DE49-4071-8370-691D5AF7CA9D}"/>
              </a:ext>
            </a:extLst>
          </p:cNvPr>
          <p:cNvSpPr txBox="1"/>
          <p:nvPr/>
        </p:nvSpPr>
        <p:spPr>
          <a:xfrm>
            <a:off x="633949" y="28085970"/>
            <a:ext cx="24163627" cy="31700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 Nova Cond" panose="020B0506020202020204" pitchFamily="34" charset="0"/>
              </a:rPr>
              <a:t>Results</a:t>
            </a:r>
            <a:endParaRPr lang="en-ZA" sz="3200" b="1" dirty="0">
              <a:latin typeface="Arial Nova Cond" panose="020B0506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/>
              <a:t>total number of pollinators were significantly higher in August in the permaculture and organic farms compared to the </a:t>
            </a:r>
            <a:r>
              <a:rPr lang="en-US" sz="2800" b="1" dirty="0" smtClean="0"/>
              <a:t>conventional</a:t>
            </a:r>
            <a:r>
              <a:rPr lang="en-US" sz="2800" b="1" i="1" dirty="0" smtClean="0"/>
              <a:t> </a:t>
            </a:r>
            <a:r>
              <a:rPr lang="en-US" sz="2800" b="1" i="1" dirty="0"/>
              <a:t>(Figure </a:t>
            </a:r>
            <a:r>
              <a:rPr lang="hu-HU" sz="2800" b="1" i="1" dirty="0" smtClean="0"/>
              <a:t>3</a:t>
            </a:r>
            <a:r>
              <a:rPr lang="en-US" sz="2800" b="1" i="1" dirty="0" smtClean="0"/>
              <a:t>a</a:t>
            </a:r>
            <a:r>
              <a:rPr lang="en-US" sz="2800" b="1" i="1" dirty="0"/>
              <a:t>)</a:t>
            </a:r>
            <a:r>
              <a:rPr lang="en-US" sz="2800" b="1" dirty="0"/>
              <a:t>. </a:t>
            </a:r>
            <a:endParaRPr lang="hu-HU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/>
              <a:t>Apidae</a:t>
            </a:r>
            <a:r>
              <a:rPr lang="en-US" sz="2800" b="1" dirty="0" smtClean="0"/>
              <a:t> </a:t>
            </a:r>
            <a:r>
              <a:rPr lang="en-US" sz="2800" b="1" dirty="0"/>
              <a:t>species</a:t>
            </a:r>
            <a:r>
              <a:rPr lang="en-US" sz="2800" b="1" i="1" dirty="0"/>
              <a:t> (Figure </a:t>
            </a:r>
            <a:r>
              <a:rPr lang="hu-HU" sz="2800" b="1" i="1" dirty="0" smtClean="0"/>
              <a:t>3</a:t>
            </a:r>
            <a:r>
              <a:rPr lang="en-US" sz="2800" b="1" i="1" dirty="0" smtClean="0"/>
              <a:t>b</a:t>
            </a:r>
            <a:r>
              <a:rPr lang="en-US" sz="2800" b="1" i="1" dirty="0"/>
              <a:t>)</a:t>
            </a:r>
            <a:r>
              <a:rPr lang="en-US" sz="2800" b="1" dirty="0"/>
              <a:t> and honey bees</a:t>
            </a:r>
            <a:r>
              <a:rPr lang="en-US" sz="2800" b="1" i="1" dirty="0"/>
              <a:t> (Figure </a:t>
            </a:r>
            <a:r>
              <a:rPr lang="hu-HU" sz="2800" b="1" i="1" dirty="0" smtClean="0"/>
              <a:t>3</a:t>
            </a:r>
            <a:r>
              <a:rPr lang="en-US" sz="2800" b="1" i="1" dirty="0" smtClean="0"/>
              <a:t>c</a:t>
            </a:r>
            <a:r>
              <a:rPr lang="en-US" sz="2800" b="1" i="1" dirty="0"/>
              <a:t>)</a:t>
            </a:r>
            <a:r>
              <a:rPr lang="en-US" sz="2800" b="1" dirty="0"/>
              <a:t> were significantly higher both in permaculture and organic farms compared to the conventional farms</a:t>
            </a:r>
            <a:r>
              <a:rPr lang="en-US" sz="2800" b="1" i="1" dirty="0" smtClean="0"/>
              <a:t>.</a:t>
            </a:r>
            <a:endParaRPr lang="hu-HU" sz="2800" b="1" i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We did not find significant difference in the pollinator taxonomic group number nor in Shannon diversity in the three farming systems in neither of sampling times, figure </a:t>
            </a:r>
            <a:r>
              <a:rPr lang="hu-HU" sz="2800" b="1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shows the results in August, 2020 </a:t>
            </a:r>
            <a:r>
              <a:rPr lang="en-US" sz="2800" b="1" i="1" dirty="0"/>
              <a:t>(Figure </a:t>
            </a:r>
            <a:r>
              <a:rPr lang="hu-HU" sz="2800" b="1" i="1" dirty="0" smtClean="0"/>
              <a:t>2</a:t>
            </a:r>
            <a:r>
              <a:rPr lang="en-US" sz="2800" b="1" i="1" dirty="0" smtClean="0"/>
              <a:t> </a:t>
            </a:r>
            <a:r>
              <a:rPr lang="en-US" sz="2800" b="1" i="1" dirty="0"/>
              <a:t>ab</a:t>
            </a:r>
            <a:r>
              <a:rPr lang="en-US" sz="2800" b="1" i="1" dirty="0" smtClean="0"/>
              <a:t>).</a:t>
            </a:r>
            <a:endParaRPr lang="hu-HU" sz="2800" b="1" i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Shannon diversity index average was highest in permaculture farms in May, while in the organic farms in July and August, </a:t>
            </a:r>
            <a:r>
              <a:rPr lang="en-US" sz="2800" b="1" dirty="0" smtClean="0"/>
              <a:t>2020.</a:t>
            </a:r>
            <a:r>
              <a:rPr lang="hu-HU" sz="2800" b="1" dirty="0" smtClean="0"/>
              <a:t> </a:t>
            </a:r>
            <a:r>
              <a:rPr lang="en-US" sz="2800" b="1" dirty="0" smtClean="0"/>
              <a:t>Average </a:t>
            </a:r>
            <a:r>
              <a:rPr lang="en-US" sz="2800" b="1" dirty="0"/>
              <a:t>taxon number values showed the same trend </a:t>
            </a:r>
            <a:r>
              <a:rPr lang="en-US" sz="2800" b="1" i="1" dirty="0"/>
              <a:t>(Table 1</a:t>
            </a:r>
            <a:r>
              <a:rPr lang="en-US" sz="2800" b="1" i="1" dirty="0" smtClean="0"/>
              <a:t>.)</a:t>
            </a:r>
            <a:r>
              <a:rPr lang="hu-HU" sz="2800" b="1" i="1" dirty="0" smtClean="0"/>
              <a:t>.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xmlns="" id="{219105AA-4B82-4460-82EA-5BD48FD283ED}"/>
              </a:ext>
            </a:extLst>
          </p:cNvPr>
          <p:cNvSpPr txBox="1"/>
          <p:nvPr/>
        </p:nvSpPr>
        <p:spPr>
          <a:xfrm>
            <a:off x="633949" y="31451939"/>
            <a:ext cx="24226901" cy="144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latin typeface="Arial Nova Cond" panose="020B0506020202020204" pitchFamily="34" charset="0"/>
              </a:rPr>
              <a:t>Conclusion</a:t>
            </a:r>
            <a:endParaRPr lang="hu-HU" sz="2800" dirty="0" smtClean="0">
              <a:solidFill>
                <a:srgbClr val="222222"/>
              </a:solidFill>
              <a:latin typeface="Arial Nova" panose="020B05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/>
              <a:t>Based on the pollinator abundance data we suggest that permaculture farms could provide favorable conditions for pollinators, specially for </a:t>
            </a:r>
            <a:r>
              <a:rPr lang="en-US" sz="2800" b="1" dirty="0" err="1"/>
              <a:t>Apidae</a:t>
            </a:r>
            <a:r>
              <a:rPr lang="en-US" sz="2800" b="1" dirty="0"/>
              <a:t> taxon. </a:t>
            </a:r>
            <a:endParaRPr lang="hu-HU" sz="2800" b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/>
              <a:t>We </a:t>
            </a:r>
            <a:r>
              <a:rPr lang="en-US" sz="2800" b="1" dirty="0"/>
              <a:t>emphasize that besides ecological indicators and conditions we have to investigate the attitude of farmers as it determines farm management decisions</a:t>
            </a:r>
            <a:r>
              <a:rPr lang="en-US" sz="2800" b="1" dirty="0">
                <a:latin typeface="+mj-lt"/>
              </a:rPr>
              <a:t>. </a:t>
            </a:r>
            <a:endParaRPr lang="hu-HU" sz="2800" b="1" dirty="0">
              <a:latin typeface="+mj-lt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31D770FE-87D5-45CF-9D81-3ACC51FDB8C7}"/>
              </a:ext>
            </a:extLst>
          </p:cNvPr>
          <p:cNvSpPr txBox="1"/>
          <p:nvPr/>
        </p:nvSpPr>
        <p:spPr>
          <a:xfrm>
            <a:off x="633949" y="33016982"/>
            <a:ext cx="24119461" cy="1384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>
                <a:latin typeface="Arial Nova" panose="020B0504020202020204" pitchFamily="34" charset="0"/>
              </a:rPr>
              <a:t>Acknowledgement</a:t>
            </a:r>
          </a:p>
          <a:p>
            <a:pPr algn="just"/>
            <a:r>
              <a:rPr lang="hu-HU" sz="2800" b="1" dirty="0" smtClean="0"/>
              <a:t>We are grateful for </a:t>
            </a:r>
            <a:r>
              <a:rPr lang="hu-HU" sz="2800" b="1" dirty="0"/>
              <a:t>the farmers who </a:t>
            </a:r>
            <a:r>
              <a:rPr lang="hu-HU" sz="2800" b="1" dirty="0" smtClean="0"/>
              <a:t>participated in </a:t>
            </a:r>
            <a:r>
              <a:rPr lang="hu-HU" sz="2800" b="1" dirty="0"/>
              <a:t>this research</a:t>
            </a:r>
            <a:r>
              <a:rPr lang="hu-HU" sz="2800" b="1" dirty="0" smtClean="0"/>
              <a:t>. The research was </a:t>
            </a:r>
            <a:r>
              <a:rPr lang="hu-HU" sz="2800" b="1" dirty="0"/>
              <a:t>s</a:t>
            </a:r>
            <a:r>
              <a:rPr lang="en-US" sz="2800" b="1" dirty="0" err="1" smtClean="0"/>
              <a:t>upported</a:t>
            </a:r>
            <a:r>
              <a:rPr lang="en-US" sz="2800" b="1" dirty="0" smtClean="0"/>
              <a:t> </a:t>
            </a:r>
            <a:r>
              <a:rPr lang="en-US" sz="2800" b="1" dirty="0"/>
              <a:t>by the </a:t>
            </a:r>
            <a:r>
              <a:rPr lang="en-US" sz="2800" b="1" dirty="0" smtClean="0"/>
              <a:t>ÚNKP-20-</a:t>
            </a:r>
            <a:r>
              <a:rPr lang="hu-HU" sz="2800" b="1" dirty="0" smtClean="0"/>
              <a:t>2</a:t>
            </a:r>
            <a:r>
              <a:rPr lang="en-US" sz="2800" b="1" dirty="0" smtClean="0"/>
              <a:t>-I </a:t>
            </a:r>
            <a:r>
              <a:rPr lang="en-US" sz="2800" b="1" dirty="0"/>
              <a:t>New National Excellence Program of the Ministry for Innovation and Technology from the source of the National Research, Development and Innovation Fund. </a:t>
            </a:r>
            <a:endParaRPr lang="en-ZA" sz="2800" b="1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75C0FD6F-3C0A-48A9-96FC-4FB99C35CB24}"/>
              </a:ext>
            </a:extLst>
          </p:cNvPr>
          <p:cNvSpPr txBox="1"/>
          <p:nvPr/>
        </p:nvSpPr>
        <p:spPr>
          <a:xfrm>
            <a:off x="1884255" y="34553127"/>
            <a:ext cx="2172628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rial Nova" panose="020B0504020202020204" pitchFamily="34" charset="0"/>
              </a:rPr>
              <a:t>*</a:t>
            </a:r>
            <a:r>
              <a:rPr lang="en-ZA" sz="2800" dirty="0" smtClean="0">
                <a:latin typeface="Arial Nova" panose="020B0504020202020204" pitchFamily="34" charset="0"/>
              </a:rPr>
              <a:t>Environmental </a:t>
            </a:r>
            <a:r>
              <a:rPr lang="en-ZA" sz="2800" dirty="0">
                <a:latin typeface="Arial Nova" panose="020B0504020202020204" pitchFamily="34" charset="0"/>
              </a:rPr>
              <a:t>Sciences PhD School/</a:t>
            </a:r>
            <a:r>
              <a:rPr lang="hu-HU" sz="2800" dirty="0">
                <a:latin typeface="Arial Nova" panose="020B0504020202020204" pitchFamily="34" charset="0"/>
              </a:rPr>
              <a:t>Faculty of Environmental and Agricultural Sciences</a:t>
            </a:r>
            <a:r>
              <a:rPr lang="en-ZA" sz="2800" dirty="0">
                <a:latin typeface="Arial Nova" panose="020B0504020202020204" pitchFamily="34" charset="0"/>
              </a:rPr>
              <a:t>, Szent </a:t>
            </a:r>
            <a:r>
              <a:rPr lang="en-ZA" sz="2800" dirty="0" err="1">
                <a:latin typeface="Arial Nova" panose="020B0504020202020204" pitchFamily="34" charset="0"/>
              </a:rPr>
              <a:t>István</a:t>
            </a:r>
            <a:r>
              <a:rPr lang="en-ZA" sz="2800" dirty="0">
                <a:latin typeface="Arial Nova" panose="020B0504020202020204" pitchFamily="34" charset="0"/>
              </a:rPr>
              <a:t> University, </a:t>
            </a:r>
            <a:r>
              <a:rPr lang="en-ZA" sz="2800" dirty="0" err="1">
                <a:latin typeface="Arial Nova" panose="020B0504020202020204" pitchFamily="34" charset="0"/>
              </a:rPr>
              <a:t>Gödöllő</a:t>
            </a:r>
            <a:r>
              <a:rPr lang="en-ZA" sz="2800" dirty="0">
                <a:latin typeface="Arial Nova" panose="020B0504020202020204" pitchFamily="34" charset="0"/>
              </a:rPr>
              <a:t>, Hungary. For further info email </a:t>
            </a:r>
            <a:r>
              <a:rPr lang="en-ZA" sz="2800" u="sng" dirty="0">
                <a:latin typeface="Arial Nova" panose="020B0504020202020204" pitchFamily="34" charset="0"/>
              </a:rPr>
              <a:t>szilagyialfred@gmail.com</a:t>
            </a:r>
            <a:r>
              <a:rPr lang="en-ZA" sz="2800" dirty="0"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16" name="Picture 6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3493" y="3325186"/>
            <a:ext cx="10739814" cy="6227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1293A850-70B7-4024-BBFF-05D226AB6C3B}"/>
              </a:ext>
            </a:extLst>
          </p:cNvPr>
          <p:cNvSpPr txBox="1"/>
          <p:nvPr/>
        </p:nvSpPr>
        <p:spPr>
          <a:xfrm>
            <a:off x="7139114" y="9587716"/>
            <a:ext cx="11124824" cy="5668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hu-HU" sz="2800" b="1" dirty="0" smtClean="0"/>
              <a:t>Figure </a:t>
            </a:r>
            <a:r>
              <a:rPr lang="hu-HU" sz="2800" b="1" dirty="0"/>
              <a:t>1. </a:t>
            </a:r>
            <a:r>
              <a:rPr lang="hu-HU" sz="2800" b="1" dirty="0" smtClean="0"/>
              <a:t>Location </a:t>
            </a:r>
            <a:r>
              <a:rPr lang="hu-HU" sz="2800" b="1" dirty="0"/>
              <a:t>of </a:t>
            </a:r>
            <a:r>
              <a:rPr lang="hu-HU" sz="2800" b="1" dirty="0" smtClean="0"/>
              <a:t> </a:t>
            </a:r>
            <a:r>
              <a:rPr lang="hu-HU" sz="2800" b="1" dirty="0"/>
              <a:t>the </a:t>
            </a:r>
            <a:r>
              <a:rPr lang="hu-HU" sz="2800" b="1" dirty="0" smtClean="0"/>
              <a:t>15 study sites in northern Hungary (own editing)</a:t>
            </a:r>
            <a:endParaRPr lang="hu-HU" sz="2800" b="1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B7B9080E-F172-4B66-97E4-57BE314234EB}"/>
              </a:ext>
            </a:extLst>
          </p:cNvPr>
          <p:cNvSpPr txBox="1"/>
          <p:nvPr/>
        </p:nvSpPr>
        <p:spPr>
          <a:xfrm>
            <a:off x="14708220" y="7885983"/>
            <a:ext cx="3126991" cy="1292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latin typeface="Arial Nova Cond" panose="020B0506020202020204" pitchFamily="34" charset="0"/>
              </a:rPr>
              <a:t>          </a:t>
            </a:r>
            <a:r>
              <a:rPr lang="hu-HU" sz="2600" b="1" dirty="0" err="1" smtClean="0">
                <a:latin typeface="Arial Nova Cond" panose="020B0506020202020204" pitchFamily="34" charset="0"/>
              </a:rPr>
              <a:t>Permaculture</a:t>
            </a:r>
            <a:r>
              <a:rPr lang="hu-HU" sz="2600" b="1" dirty="0" smtClean="0">
                <a:latin typeface="Arial Nova Cond" panose="020B0506020202020204" pitchFamily="34" charset="0"/>
              </a:rPr>
              <a:t> farm</a:t>
            </a:r>
            <a:endParaRPr lang="hu-HU" sz="2600" b="1" dirty="0">
              <a:latin typeface="Arial Nova Cond" panose="020B0506020202020204" pitchFamily="34" charset="0"/>
            </a:endParaRPr>
          </a:p>
          <a:p>
            <a:r>
              <a:rPr lang="hu-HU" sz="2600" b="1" dirty="0" smtClean="0">
                <a:latin typeface="Arial Nova Cond" panose="020B0506020202020204" pitchFamily="34" charset="0"/>
              </a:rPr>
              <a:t>          </a:t>
            </a:r>
            <a:r>
              <a:rPr lang="hu-HU" sz="2600" b="1" dirty="0" err="1" smtClean="0">
                <a:latin typeface="Arial Nova Cond" panose="020B0506020202020204" pitchFamily="34" charset="0"/>
              </a:rPr>
              <a:t>Conventional</a:t>
            </a:r>
            <a:r>
              <a:rPr lang="hu-HU" sz="2600" b="1" dirty="0" smtClean="0">
                <a:latin typeface="Arial Nova Cond" panose="020B0506020202020204" pitchFamily="34" charset="0"/>
              </a:rPr>
              <a:t> farm</a:t>
            </a:r>
          </a:p>
          <a:p>
            <a:r>
              <a:rPr lang="hu-HU" sz="2600" b="1" dirty="0" smtClean="0">
                <a:latin typeface="Arial Nova Cond" panose="020B0506020202020204" pitchFamily="34" charset="0"/>
              </a:rPr>
              <a:t>          </a:t>
            </a:r>
            <a:r>
              <a:rPr lang="hu-HU" sz="2600" b="1" dirty="0" err="1" smtClean="0">
                <a:latin typeface="Arial Nova Cond" panose="020B0506020202020204" pitchFamily="34" charset="0"/>
              </a:rPr>
              <a:t>Organic</a:t>
            </a:r>
            <a:r>
              <a:rPr lang="hu-HU" sz="2600" b="1" dirty="0" smtClean="0">
                <a:latin typeface="Arial Nova Cond" panose="020B0506020202020204" pitchFamily="34" charset="0"/>
              </a:rPr>
              <a:t> farm</a:t>
            </a:r>
          </a:p>
        </p:txBody>
      </p:sp>
      <p:sp>
        <p:nvSpPr>
          <p:cNvPr id="43" name="TextBox 52">
            <a:extLst>
              <a:ext uri="{FF2B5EF4-FFF2-40B4-BE49-F238E27FC236}">
                <a16:creationId xmlns:a16="http://schemas.microsoft.com/office/drawing/2014/main" xmlns="" id="{E180A405-DE49-4071-8370-691D5AF7CA9D}"/>
              </a:ext>
            </a:extLst>
          </p:cNvPr>
          <p:cNvSpPr txBox="1"/>
          <p:nvPr/>
        </p:nvSpPr>
        <p:spPr>
          <a:xfrm>
            <a:off x="158257" y="27021152"/>
            <a:ext cx="20153635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/>
              <a:t>Table</a:t>
            </a:r>
            <a:r>
              <a:rPr lang="hu-HU" sz="2800" b="1" dirty="0" smtClean="0"/>
              <a:t> 1</a:t>
            </a:r>
            <a:r>
              <a:rPr lang="en-US" sz="2800" b="1" dirty="0" smtClean="0"/>
              <a:t>.</a:t>
            </a:r>
            <a:r>
              <a:rPr lang="hu-HU" sz="2800" b="1" dirty="0" smtClean="0"/>
              <a:t> </a:t>
            </a:r>
            <a:r>
              <a:rPr lang="en-US" sz="2800" b="1" dirty="0"/>
              <a:t>Average Shannon diversity and taxon number of pollinators in the three studied farming systems with standard deviations during samplings in 2020 may, </a:t>
            </a:r>
            <a:r>
              <a:rPr lang="en-US" sz="2800" b="1" dirty="0" err="1"/>
              <a:t>july</a:t>
            </a:r>
            <a:r>
              <a:rPr lang="en-US" sz="2800" b="1" dirty="0"/>
              <a:t> and august (n=5). P=Permaculture farms, </a:t>
            </a:r>
            <a:r>
              <a:rPr lang="hu-HU" sz="2800" b="1" dirty="0" smtClean="0"/>
              <a:t>O</a:t>
            </a:r>
            <a:r>
              <a:rPr lang="en-US" sz="2800" b="1" dirty="0" smtClean="0"/>
              <a:t>=</a:t>
            </a:r>
            <a:r>
              <a:rPr lang="hu-HU" sz="2800" b="1" dirty="0" smtClean="0"/>
              <a:t>Organic</a:t>
            </a:r>
            <a:r>
              <a:rPr lang="en-US" sz="2800" b="1" dirty="0" smtClean="0"/>
              <a:t> </a:t>
            </a:r>
            <a:r>
              <a:rPr lang="en-US" sz="2800" b="1" dirty="0"/>
              <a:t>farms, </a:t>
            </a:r>
            <a:r>
              <a:rPr lang="hu-HU" sz="2800" b="1" dirty="0" smtClean="0"/>
              <a:t>C</a:t>
            </a:r>
            <a:r>
              <a:rPr lang="en-US" sz="2800" b="1" dirty="0" smtClean="0"/>
              <a:t>=Conventional </a:t>
            </a:r>
            <a:r>
              <a:rPr lang="en-US" sz="2800" b="1" dirty="0"/>
              <a:t>farms.</a:t>
            </a:r>
            <a:endParaRPr lang="en-US" sz="100" b="1" dirty="0">
              <a:latin typeface="Arial Nova" panose="020B0504020202020204" pitchFamily="34" charset="0"/>
            </a:endParaRPr>
          </a:p>
        </p:txBody>
      </p:sp>
      <p:sp>
        <p:nvSpPr>
          <p:cNvPr id="18" name="Folyamatábra: Bekötés 17">
            <a:extLst>
              <a:ext uri="{FF2B5EF4-FFF2-40B4-BE49-F238E27FC236}">
                <a16:creationId xmlns:a16="http://schemas.microsoft.com/office/drawing/2014/main" xmlns="" id="{55323D27-7596-4DF4-B3A3-7613F40B86D2}"/>
              </a:ext>
            </a:extLst>
          </p:cNvPr>
          <p:cNvSpPr/>
          <p:nvPr/>
        </p:nvSpPr>
        <p:spPr>
          <a:xfrm>
            <a:off x="14979568" y="7966325"/>
            <a:ext cx="259080" cy="274320"/>
          </a:xfrm>
          <a:prstGeom prst="flowChartConnector">
            <a:avLst/>
          </a:prstGeom>
          <a:solidFill>
            <a:srgbClr val="1680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lyamatábra: Bekötés 18">
            <a:extLst>
              <a:ext uri="{FF2B5EF4-FFF2-40B4-BE49-F238E27FC236}">
                <a16:creationId xmlns:a16="http://schemas.microsoft.com/office/drawing/2014/main" xmlns="" id="{20098A19-8D24-41DA-98C6-3B481F6BEED8}"/>
              </a:ext>
            </a:extLst>
          </p:cNvPr>
          <p:cNvSpPr/>
          <p:nvPr/>
        </p:nvSpPr>
        <p:spPr>
          <a:xfrm>
            <a:off x="14979568" y="8377520"/>
            <a:ext cx="259080" cy="2743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lyamatábra: Bekötés 19">
            <a:extLst>
              <a:ext uri="{FF2B5EF4-FFF2-40B4-BE49-F238E27FC236}">
                <a16:creationId xmlns:a16="http://schemas.microsoft.com/office/drawing/2014/main" xmlns="" id="{27A7259B-DF8A-47E5-A718-6703613BF95B}"/>
              </a:ext>
            </a:extLst>
          </p:cNvPr>
          <p:cNvSpPr/>
          <p:nvPr/>
        </p:nvSpPr>
        <p:spPr>
          <a:xfrm>
            <a:off x="14979568" y="8778082"/>
            <a:ext cx="259080" cy="2743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21026" r="15538" b="25477"/>
          <a:stretch/>
        </p:blipFill>
        <p:spPr>
          <a:xfrm>
            <a:off x="20568495" y="496760"/>
            <a:ext cx="3743787" cy="22700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25920"/>
              </p:ext>
            </p:extLst>
          </p:nvPr>
        </p:nvGraphicFramePr>
        <p:xfrm>
          <a:off x="158257" y="22068235"/>
          <a:ext cx="20153634" cy="50025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52702"/>
                <a:gridCol w="1604001"/>
                <a:gridCol w="1895649"/>
                <a:gridCol w="1895649"/>
                <a:gridCol w="1895649"/>
                <a:gridCol w="1895649"/>
                <a:gridCol w="1895649"/>
                <a:gridCol w="1895649"/>
                <a:gridCol w="2079033"/>
                <a:gridCol w="2044004"/>
              </a:tblGrid>
              <a:tr h="85510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de-DE" sz="2400" kern="100" dirty="0">
                          <a:effectLst/>
                        </a:rPr>
                        <a:t>Sampling date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de-DE" sz="2400" kern="100" dirty="0">
                          <a:effectLst/>
                        </a:rPr>
                        <a:t>May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May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May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July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July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July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August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August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August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2483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Farming system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u-HU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566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Taxon number (MEAN ± SD)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4.40 ± 1.14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4.00 ± 1.22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2.40 ± 1.34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4.00 ± 1.22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4.20 ± 0.84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3.20 ± 1.10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1.80 ± 0.84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3.00 ± 0.71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2.00 ± 1.41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5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Shannon diversity (MEAN ± SD)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0.85 ± 0.47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0.70 ± 0.32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0.58 ± 0.54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0.55 ± 0.28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0.68 ± 0.26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0.65 ± 0.28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>
                          <a:effectLst/>
                        </a:rPr>
                        <a:t>0.14 ± 0.24</a:t>
                      </a:r>
                      <a:endParaRPr lang="hu-HU" sz="4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0.45 ± 0.24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0.40 ± 0.55</a:t>
                      </a:r>
                      <a:endParaRPr lang="hu-HU" sz="4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450835" y="15771041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26"/>
          <p:cNvSpPr/>
          <p:nvPr/>
        </p:nvSpPr>
        <p:spPr>
          <a:xfrm>
            <a:off x="13570614" y="15815208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/>
        </p:nvSpPr>
        <p:spPr>
          <a:xfrm>
            <a:off x="14620809" y="18346207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/>
          <p:cNvSpPr/>
          <p:nvPr/>
        </p:nvSpPr>
        <p:spPr>
          <a:xfrm>
            <a:off x="17117682" y="15776768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Rectangle 32"/>
          <p:cNvSpPr/>
          <p:nvPr/>
        </p:nvSpPr>
        <p:spPr>
          <a:xfrm>
            <a:off x="19317267" y="18521820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33"/>
          <p:cNvSpPr/>
          <p:nvPr/>
        </p:nvSpPr>
        <p:spPr>
          <a:xfrm>
            <a:off x="18211384" y="16346465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21723285" y="15918372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/>
          <p:cNvSpPr/>
          <p:nvPr/>
        </p:nvSpPr>
        <p:spPr>
          <a:xfrm>
            <a:off x="23890155" y="18562407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/>
          <p:cNvSpPr/>
          <p:nvPr/>
        </p:nvSpPr>
        <p:spPr>
          <a:xfrm>
            <a:off x="22839711" y="16410788"/>
            <a:ext cx="593125" cy="531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15298" r="50649" b="15682"/>
          <a:stretch/>
        </p:blipFill>
        <p:spPr>
          <a:xfrm rot="5400000">
            <a:off x="18297437" y="9390214"/>
            <a:ext cx="5756681" cy="3761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119" b="3005"/>
          <a:stretch/>
        </p:blipFill>
        <p:spPr>
          <a:xfrm rot="5400000">
            <a:off x="20757105" y="22378598"/>
            <a:ext cx="3961649" cy="3481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t="45455" r="11902" b="11483"/>
          <a:stretch/>
        </p:blipFill>
        <p:spPr>
          <a:xfrm>
            <a:off x="203814" y="17642660"/>
            <a:ext cx="3513221" cy="43313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47847" r="38270" b="16746"/>
          <a:stretch/>
        </p:blipFill>
        <p:spPr>
          <a:xfrm>
            <a:off x="8099251" y="17694409"/>
            <a:ext cx="2849071" cy="4302679"/>
          </a:xfrm>
          <a:prstGeom prst="rect">
            <a:avLst/>
          </a:prstGeom>
        </p:spPr>
      </p:pic>
      <p:sp>
        <p:nvSpPr>
          <p:cNvPr id="38" name="TextBox 8">
            <a:extLst>
              <a:ext uri="{FF2B5EF4-FFF2-40B4-BE49-F238E27FC236}">
                <a16:creationId xmlns:a16="http://schemas.microsoft.com/office/drawing/2014/main" xmlns="" id="{1293A850-70B7-4024-BBFF-05D226AB6C3B}"/>
              </a:ext>
            </a:extLst>
          </p:cNvPr>
          <p:cNvSpPr txBox="1"/>
          <p:nvPr/>
        </p:nvSpPr>
        <p:spPr>
          <a:xfrm>
            <a:off x="16980991" y="14246734"/>
            <a:ext cx="7879859" cy="10413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hu-HU" sz="2400" b="1" dirty="0" smtClean="0"/>
              <a:t>Figure 4. </a:t>
            </a:r>
            <a:r>
              <a:rPr lang="hu-HU" sz="2400" b="1" i="1" dirty="0" smtClean="0"/>
              <a:t>Bombus terrestris </a:t>
            </a:r>
            <a:r>
              <a:rPr lang="hu-HU" sz="2400" b="1" dirty="0" smtClean="0"/>
              <a:t>feeding on </a:t>
            </a:r>
            <a:r>
              <a:rPr lang="hu-HU" sz="2400" b="1" i="1" dirty="0" smtClean="0"/>
              <a:t>Phacelia tanacetifolia (</a:t>
            </a:r>
            <a:r>
              <a:rPr lang="hu-HU" sz="2400" b="1" i="1" dirty="0" smtClean="0"/>
              <a:t>photo by Fanni Mészáros, 2020)</a:t>
            </a:r>
            <a:endParaRPr lang="hu-HU" sz="2400" b="1" i="1" dirty="0"/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xmlns="" id="{1293A850-70B7-4024-BBFF-05D226AB6C3B}"/>
              </a:ext>
            </a:extLst>
          </p:cNvPr>
          <p:cNvSpPr txBox="1"/>
          <p:nvPr/>
        </p:nvSpPr>
        <p:spPr>
          <a:xfrm>
            <a:off x="3919318" y="18376880"/>
            <a:ext cx="3910255" cy="3376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hu-HU" sz="2400" b="1" dirty="0" smtClean="0"/>
              <a:t>Figure 5. (left) member of Halictidae </a:t>
            </a:r>
            <a:r>
              <a:rPr lang="hu-HU" sz="2400" b="1" dirty="0"/>
              <a:t>family feeding on </a:t>
            </a:r>
            <a:r>
              <a:rPr lang="hu-HU" sz="2400" b="1" i="1" dirty="0"/>
              <a:t>Picris hieracioides</a:t>
            </a:r>
            <a:r>
              <a:rPr lang="hu-HU" sz="2400" b="1" dirty="0"/>
              <a:t>, </a:t>
            </a:r>
            <a:r>
              <a:rPr lang="hu-HU" sz="2400" b="1" dirty="0" smtClean="0"/>
              <a:t>Figure 6 (right) member of Syrphidae </a:t>
            </a:r>
            <a:r>
              <a:rPr lang="hu-HU" sz="2400" b="1" dirty="0"/>
              <a:t>family feeding on </a:t>
            </a:r>
            <a:r>
              <a:rPr lang="hu-HU" sz="2400" b="1" i="1" dirty="0"/>
              <a:t>Convolvulus </a:t>
            </a:r>
            <a:r>
              <a:rPr lang="hu-HU" sz="2400" b="1" i="1" dirty="0" smtClean="0"/>
              <a:t>arvensis </a:t>
            </a:r>
            <a:r>
              <a:rPr lang="hu-HU" sz="2400" b="1" i="1" dirty="0" smtClean="0"/>
              <a:t>(photos </a:t>
            </a:r>
            <a:r>
              <a:rPr lang="hu-HU" sz="2400" b="1" i="1" dirty="0" smtClean="0"/>
              <a:t>by Fanni Mészáros, 2020)</a:t>
            </a:r>
            <a:endParaRPr lang="hu-HU" sz="2400" b="1" i="1" dirty="0"/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xmlns="" id="{1293A850-70B7-4024-BBFF-05D226AB6C3B}"/>
              </a:ext>
            </a:extLst>
          </p:cNvPr>
          <p:cNvSpPr txBox="1"/>
          <p:nvPr/>
        </p:nvSpPr>
        <p:spPr>
          <a:xfrm>
            <a:off x="20674114" y="26111880"/>
            <a:ext cx="4331194" cy="19902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hu-HU" sz="2400" b="1" dirty="0" smtClean="0"/>
              <a:t>Figure 7. </a:t>
            </a:r>
            <a:r>
              <a:rPr lang="hu-HU" sz="2400" b="1" i="1" dirty="0"/>
              <a:t>Oxythyrea </a:t>
            </a:r>
            <a:r>
              <a:rPr lang="hu-HU" sz="2400" b="1" i="1" dirty="0" smtClean="0"/>
              <a:t>funesta </a:t>
            </a:r>
            <a:r>
              <a:rPr lang="hu-HU" sz="2400" b="1" dirty="0" smtClean="0"/>
              <a:t>and </a:t>
            </a:r>
            <a:r>
              <a:rPr lang="hu-HU" sz="2400" b="1" i="1" dirty="0" smtClean="0"/>
              <a:t>Apis </a:t>
            </a:r>
            <a:r>
              <a:rPr lang="hu-HU" sz="2400" b="1" i="1" dirty="0" smtClean="0"/>
              <a:t>mellifera </a:t>
            </a:r>
            <a:r>
              <a:rPr lang="hu-HU" sz="2400" b="1" dirty="0" smtClean="0"/>
              <a:t>feeding </a:t>
            </a:r>
            <a:r>
              <a:rPr lang="hu-HU" sz="2400" b="1" dirty="0"/>
              <a:t>on </a:t>
            </a:r>
            <a:r>
              <a:rPr lang="hu-HU" sz="2400" b="1" i="1" dirty="0"/>
              <a:t>Onobrychis viciifolia</a:t>
            </a:r>
            <a:r>
              <a:rPr lang="hu-HU" sz="2400" b="1" dirty="0"/>
              <a:t> </a:t>
            </a:r>
            <a:r>
              <a:rPr lang="hu-HU" sz="2400" b="1" i="1" dirty="0" smtClean="0"/>
              <a:t>(photo by Fanni Mészáros, 2020)</a:t>
            </a:r>
            <a:endParaRPr lang="hu-HU" sz="2400" b="1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>
          <a:xfrm>
            <a:off x="-8646" y="10306075"/>
            <a:ext cx="9844551" cy="53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Nova</vt:lpstr>
      <vt:lpstr>Arial Nova Cond</vt:lpstr>
      <vt:lpstr>Calibri</vt:lpstr>
      <vt:lpstr>Calibri </vt:lpstr>
      <vt:lpstr>Calibri Light</vt:lpstr>
      <vt:lpstr>Calibry</vt:lpstr>
      <vt:lpstr>Times New Roman</vt:lpstr>
      <vt:lpstr>Wingdings</vt:lpstr>
      <vt:lpstr>Office Theme</vt:lpstr>
      <vt:lpstr> Pollinator communities in some selected hungarian conventional, organic and permaculture horticultures Alfréd Szilágyi*, Fanni Mészáros, Róbert Kun and Miklós Sárospataki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Lyndre Nel</dc:creator>
  <cp:lastModifiedBy>Szilágyi Alfréd János</cp:lastModifiedBy>
  <cp:revision>170</cp:revision>
  <cp:lastPrinted>2018-11-01T09:42:24Z</cp:lastPrinted>
  <dcterms:created xsi:type="dcterms:W3CDTF">2018-10-26T11:14:56Z</dcterms:created>
  <dcterms:modified xsi:type="dcterms:W3CDTF">2021-03-13T08:29:20Z</dcterms:modified>
</cp:coreProperties>
</file>