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8" r:id="rId4"/>
    <p:sldId id="264" r:id="rId5"/>
    <p:sldId id="265" r:id="rId6"/>
    <p:sldId id="266" r:id="rId7"/>
    <p:sldId id="267" r:id="rId8"/>
    <p:sldId id="276" r:id="rId9"/>
    <p:sldId id="277" r:id="rId10"/>
    <p:sldId id="278" r:id="rId11"/>
    <p:sldId id="279" r:id="rId12"/>
    <p:sldId id="280" r:id="rId13"/>
    <p:sldId id="281" r:id="rId14"/>
    <p:sldId id="282" r:id="rId15"/>
    <p:sldId id="283"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1626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11511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8720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9705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8223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63622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59856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9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41870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976202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9406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3/1/2021</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33262134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ciencia.estadao.com.br/blogs/herton-escobar/proposta-de-fundir-cnpq-e-capes-gera-protesto-de-cientista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631763"/>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Mery Alencar</a:t>
            </a:r>
            <a:r>
              <a:rPr lang="it-IT" b="1" baseline="30000" dirty="0">
                <a:latin typeface="Palatino Linotype" panose="02040502050505030304" pitchFamily="18" charset="0"/>
              </a:rPr>
              <a:t>1,</a:t>
            </a:r>
            <a:r>
              <a:rPr lang="it-IT" b="1" dirty="0">
                <a:latin typeface="Palatino Linotype" panose="02040502050505030304" pitchFamily="18" charset="0"/>
              </a:rPr>
              <a:t>*, Ana Asato</a:t>
            </a:r>
            <a:r>
              <a:rPr lang="it-IT" b="1" baseline="30000" dirty="0">
                <a:latin typeface="Palatino Linotype" panose="02040502050505030304" pitchFamily="18" charset="0"/>
              </a:rPr>
              <a:t>2</a:t>
            </a:r>
            <a:r>
              <a:rPr lang="it-IT" b="1" dirty="0">
                <a:latin typeface="Palatino Linotype" panose="02040502050505030304" pitchFamily="18" charset="0"/>
              </a:rPr>
              <a:t>, and Adriano Caliman</a:t>
            </a:r>
            <a:r>
              <a:rPr lang="it-IT" b="1" baseline="30000" dirty="0">
                <a:latin typeface="Palatino Linotype" panose="02040502050505030304" pitchFamily="18" charset="0"/>
              </a:rPr>
              <a:t>1</a:t>
            </a: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pt-BR" sz="1800" dirty="0">
                <a:solidFill>
                  <a:srgbClr val="222222"/>
                </a:solidFill>
                <a:effectLst/>
                <a:latin typeface="Times New Roman" panose="02020603050405020304" pitchFamily="18" charset="0"/>
                <a:ea typeface="Times New Roman" panose="02020603050405020304" pitchFamily="18" charset="0"/>
              </a:rPr>
              <a:t>Laboratório de Processos Ecológicos e Biodiversidade, </a:t>
            </a:r>
            <a:r>
              <a:rPr lang="pt-BR" sz="1800" dirty="0">
                <a:effectLst/>
                <a:latin typeface="Times New Roman" panose="02020603050405020304" pitchFamily="18" charset="0"/>
                <a:ea typeface="Lato-Regular"/>
              </a:rPr>
              <a:t>Departamento de Ecologia, Universidade Federal do Rio Grande do Norte, Natal, </a:t>
            </a:r>
            <a:r>
              <a:rPr lang="pt-BR" sz="1800" dirty="0">
                <a:effectLst/>
                <a:latin typeface="Times New Roman" panose="02020603050405020304" pitchFamily="18" charset="0"/>
                <a:ea typeface="Calibri" panose="020F0502020204030204" pitchFamily="34" charset="0"/>
              </a:rPr>
              <a:t>59072-970</a:t>
            </a:r>
            <a:r>
              <a:rPr lang="pt-BR" sz="1800" dirty="0">
                <a:effectLst/>
                <a:latin typeface="Times New Roman" panose="02020603050405020304" pitchFamily="18" charset="0"/>
                <a:ea typeface="Lato-Regular"/>
              </a:rPr>
              <a:t>, </a:t>
            </a:r>
            <a:r>
              <a:rPr lang="pt-BR" sz="1800" dirty="0" err="1">
                <a:effectLst/>
                <a:latin typeface="Times New Roman" panose="02020603050405020304" pitchFamily="18" charset="0"/>
                <a:ea typeface="Lato-Regular"/>
              </a:rPr>
              <a:t>Brazil</a:t>
            </a:r>
            <a:r>
              <a:rPr lang="pt-BR" sz="1800" dirty="0">
                <a:effectLst/>
                <a:latin typeface="Times New Roman" panose="02020603050405020304" pitchFamily="18" charset="0"/>
                <a:ea typeface="Lato-Regular"/>
              </a:rPr>
              <a:t>.</a:t>
            </a:r>
            <a:endParaRPr lang="pt-BR" sz="1800" dirty="0">
              <a:effectLst/>
              <a:latin typeface="Calibri" panose="020F0502020204030204" pitchFamily="34" charset="0"/>
              <a:ea typeface="Calibri" panose="020F0502020204030204" pitchFamily="34"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2</a:t>
            </a:r>
            <a:r>
              <a:rPr lang="en-US" dirty="0">
                <a:latin typeface="Palatino Linotype" panose="02040502050505030304" pitchFamily="18" charset="0"/>
              </a:rPr>
              <a:t> </a:t>
            </a:r>
            <a:r>
              <a:rPr lang="en-US" sz="1800" dirty="0">
                <a:solidFill>
                  <a:srgbClr val="222222"/>
                </a:solidFill>
                <a:effectLst/>
                <a:latin typeface="Times New Roman" panose="02020603050405020304" pitchFamily="18" charset="0"/>
                <a:ea typeface="Calibri" panose="020F0502020204030204" pitchFamily="34" charset="0"/>
              </a:rPr>
              <a:t>German Centre for Integrative Biodiversity Research (</a:t>
            </a:r>
            <a:r>
              <a:rPr lang="en-US" sz="1800" dirty="0" err="1">
                <a:solidFill>
                  <a:srgbClr val="222222"/>
                </a:solidFill>
                <a:effectLst/>
                <a:latin typeface="Times New Roman" panose="02020603050405020304" pitchFamily="18" charset="0"/>
                <a:ea typeface="Calibri" panose="020F0502020204030204" pitchFamily="34" charset="0"/>
              </a:rPr>
              <a:t>iDiv</a:t>
            </a:r>
            <a:r>
              <a:rPr lang="en-US" sz="1800" dirty="0">
                <a:solidFill>
                  <a:srgbClr val="222222"/>
                </a:solidFill>
                <a:effectLst/>
                <a:latin typeface="Times New Roman" panose="02020603050405020304" pitchFamily="18" charset="0"/>
                <a:ea typeface="Calibri" panose="020F0502020204030204" pitchFamily="34" charset="0"/>
              </a:rPr>
              <a:t>) Halle-Jena-Leipzig, German.</a:t>
            </a:r>
          </a:p>
          <a:p>
            <a:endParaRPr lang="en-US" dirty="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merypynck@hotmail.com</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1943"/>
            <a:ext cx="9143995" cy="3717034"/>
          </a:xfrm>
          <a:prstGeom prst="rect">
            <a:avLst/>
          </a:prstGeom>
        </p:spPr>
      </p:pic>
      <p:pic>
        <p:nvPicPr>
          <p:cNvPr id="7" name="Imagem 6">
            <a:extLst>
              <a:ext uri="{FF2B5EF4-FFF2-40B4-BE49-F238E27FC236}">
                <a16:creationId xmlns:a16="http://schemas.microsoft.com/office/drawing/2014/main" id="{DC2ED025-6421-4A44-9567-871D5BA5A67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61612" y="5551261"/>
            <a:ext cx="2676183" cy="1056179"/>
          </a:xfrm>
          <a:prstGeom prst="rect">
            <a:avLst/>
          </a:prstGeom>
        </p:spPr>
      </p:pic>
      <p:pic>
        <p:nvPicPr>
          <p:cNvPr id="9" name="Imagem 8">
            <a:extLst>
              <a:ext uri="{FF2B5EF4-FFF2-40B4-BE49-F238E27FC236}">
                <a16:creationId xmlns:a16="http://schemas.microsoft.com/office/drawing/2014/main" id="{E7D251E1-2303-4D9B-ADBD-2571FAE91C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760" y="5557804"/>
            <a:ext cx="1110957" cy="1110957"/>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3519" y="526151"/>
            <a:ext cx="8596964" cy="470706"/>
          </a:xfrm>
          <a:prstGeom prst="rect">
            <a:avLst/>
          </a:prstGeom>
        </p:spPr>
        <p:txBody>
          <a:bodyPr lIns="0" tIns="0" rIns="0" bIns="0" rtlCol="0" anchor="t">
            <a:spAutoFit/>
          </a:bodyPr>
          <a:lstStyle/>
          <a:p>
            <a:pPr>
              <a:lnSpc>
                <a:spcPts val="3920"/>
              </a:lnSpc>
              <a:spcBef>
                <a:spcPct val="0"/>
              </a:spcBef>
            </a:pPr>
            <a:r>
              <a:rPr lang="en-US" sz="2800" dirty="0">
                <a:solidFill>
                  <a:srgbClr val="000000"/>
                </a:solidFill>
                <a:latin typeface="Palatino Linotype" panose="02040502050505030304" pitchFamily="18" charset="0"/>
              </a:rPr>
              <a:t>Lower reabsorption</a:t>
            </a:r>
          </a:p>
        </p:txBody>
      </p:sp>
      <p:sp>
        <p:nvSpPr>
          <p:cNvPr id="3" name="TextBox 3"/>
          <p:cNvSpPr txBox="1"/>
          <p:nvPr/>
        </p:nvSpPr>
        <p:spPr>
          <a:xfrm>
            <a:off x="273519" y="1880087"/>
            <a:ext cx="8760944" cy="1409360"/>
          </a:xfrm>
          <a:prstGeom prst="rect">
            <a:avLst/>
          </a:prstGeom>
        </p:spPr>
        <p:txBody>
          <a:bodyPr lIns="0" tIns="0" rIns="0" bIns="0" rtlCol="0" anchor="t">
            <a:spAutoFit/>
          </a:bodyPr>
          <a:lstStyle/>
          <a:p>
            <a:pPr>
              <a:lnSpc>
                <a:spcPts val="2795"/>
              </a:lnSpc>
              <a:spcBef>
                <a:spcPct val="0"/>
              </a:spcBef>
            </a:pPr>
            <a:r>
              <a:rPr lang="en-US" sz="2150" dirty="0">
                <a:solidFill>
                  <a:srgbClr val="000000"/>
                </a:solidFill>
                <a:latin typeface="Palatino Linotype" panose="02040502050505030304" pitchFamily="18" charset="0"/>
              </a:rPr>
              <a:t>During the senescence, the differences between these organs tend to increase, because the reabsorption of nutrients occurs strongly in the leaves, while the flowers seem to fall into the soil without any changes in chemical composition. </a:t>
            </a:r>
          </a:p>
        </p:txBody>
      </p:sp>
      <p:sp>
        <p:nvSpPr>
          <p:cNvPr id="4" name="TextBox 4"/>
          <p:cNvSpPr txBox="1"/>
          <p:nvPr/>
        </p:nvSpPr>
        <p:spPr>
          <a:xfrm>
            <a:off x="273519" y="3851675"/>
            <a:ext cx="7775856" cy="329642"/>
          </a:xfrm>
          <a:prstGeom prst="rect">
            <a:avLst/>
          </a:prstGeom>
        </p:spPr>
        <p:txBody>
          <a:bodyPr lIns="0" tIns="0" rIns="0" bIns="0" rtlCol="0" anchor="t">
            <a:spAutoFit/>
          </a:bodyPr>
          <a:lstStyle/>
          <a:p>
            <a:pPr>
              <a:lnSpc>
                <a:spcPts val="2665"/>
              </a:lnSpc>
              <a:spcBef>
                <a:spcPct val="0"/>
              </a:spcBef>
            </a:pPr>
            <a:r>
              <a:rPr lang="en-US" sz="2050" dirty="0">
                <a:solidFill>
                  <a:srgbClr val="000000"/>
                </a:solidFill>
                <a:latin typeface="Palatino Linotype" panose="02040502050505030304" pitchFamily="18" charset="0"/>
              </a:rPr>
              <a:t>Some studies show the decomposers preference by flower litter. </a:t>
            </a:r>
          </a:p>
        </p:txBody>
      </p:sp>
      <p:sp>
        <p:nvSpPr>
          <p:cNvPr id="5" name="TextBox 5"/>
          <p:cNvSpPr txBox="1"/>
          <p:nvPr/>
        </p:nvSpPr>
        <p:spPr>
          <a:xfrm>
            <a:off x="166795" y="5889912"/>
            <a:ext cx="2728735" cy="784830"/>
          </a:xfrm>
          <a:prstGeom prst="rect">
            <a:avLst/>
          </a:prstGeom>
        </p:spPr>
        <p:txBody>
          <a:bodyPr lIns="0" tIns="0" rIns="0" bIns="0" rtlCol="0" anchor="t">
            <a:spAutoFit/>
          </a:bodyPr>
          <a:lstStyle/>
          <a:p>
            <a:pPr>
              <a:lnSpc>
                <a:spcPts val="2122"/>
              </a:lnSpc>
            </a:pPr>
            <a:r>
              <a:rPr lang="en-US" sz="1516" dirty="0" err="1">
                <a:solidFill>
                  <a:srgbClr val="000000"/>
                </a:solidFill>
                <a:latin typeface="Palatino Linotype" panose="02040502050505030304" pitchFamily="18" charset="0"/>
              </a:rPr>
              <a:t>Quiao</a:t>
            </a:r>
            <a:r>
              <a:rPr lang="en-US" sz="1516" dirty="0">
                <a:solidFill>
                  <a:srgbClr val="000000"/>
                </a:solidFill>
                <a:latin typeface="Palatino Linotype" panose="02040502050505030304" pitchFamily="18" charset="0"/>
              </a:rPr>
              <a:t> et al. 2016</a:t>
            </a:r>
          </a:p>
          <a:p>
            <a:pPr>
              <a:lnSpc>
                <a:spcPts val="2122"/>
              </a:lnSpc>
            </a:pPr>
            <a:r>
              <a:rPr lang="en-US" sz="1516" dirty="0">
                <a:solidFill>
                  <a:srgbClr val="000000"/>
                </a:solidFill>
                <a:latin typeface="Palatino Linotype" panose="02040502050505030304" pitchFamily="18" charset="0"/>
              </a:rPr>
              <a:t>Schmitt and Perfecto, 2020</a:t>
            </a:r>
          </a:p>
          <a:p>
            <a:pPr>
              <a:lnSpc>
                <a:spcPts val="2122"/>
              </a:lnSpc>
              <a:spcBef>
                <a:spcPct val="0"/>
              </a:spcBef>
            </a:pPr>
            <a:r>
              <a:rPr lang="en-US" sz="1516" dirty="0">
                <a:solidFill>
                  <a:srgbClr val="000000"/>
                </a:solidFill>
                <a:latin typeface="Palatino Linotype" panose="02040502050505030304" pitchFamily="18" charset="0"/>
              </a:rPr>
              <a:t>Whigham et al. 2013</a:t>
            </a:r>
          </a:p>
        </p:txBody>
      </p:sp>
      <p:pic>
        <p:nvPicPr>
          <p:cNvPr id="6" name="Picture 5">
            <a:extLst>
              <a:ext uri="{FF2B5EF4-FFF2-40B4-BE49-F238E27FC236}">
                <a16:creationId xmlns:a16="http://schemas.microsoft.com/office/drawing/2014/main" id="{CE8C4C62-BB3E-4D44-98E7-40ADD472C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64853" y="2741491"/>
            <a:ext cx="833971" cy="83397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4" name="Picture 4"/>
          <p:cNvPicPr>
            <a:picLocks noChangeAspect="1"/>
          </p:cNvPicPr>
          <p:nvPr/>
        </p:nvPicPr>
        <p:blipFill>
          <a:blip r:embed="rId2"/>
          <a:srcRect/>
          <a:stretch>
            <a:fillRect/>
          </a:stretch>
        </p:blipFill>
        <p:spPr>
          <a:xfrm>
            <a:off x="1890608" y="2403196"/>
            <a:ext cx="4645649" cy="3208206"/>
          </a:xfrm>
          <a:prstGeom prst="rect">
            <a:avLst/>
          </a:prstGeom>
        </p:spPr>
      </p:pic>
      <p:sp>
        <p:nvSpPr>
          <p:cNvPr id="5" name="TextBox 5"/>
          <p:cNvSpPr txBox="1"/>
          <p:nvPr/>
        </p:nvSpPr>
        <p:spPr>
          <a:xfrm>
            <a:off x="196389" y="394943"/>
            <a:ext cx="6339868" cy="477503"/>
          </a:xfrm>
          <a:prstGeom prst="rect">
            <a:avLst/>
          </a:prstGeom>
        </p:spPr>
        <p:txBody>
          <a:bodyPr lIns="0" tIns="0" rIns="0" bIns="0" rtlCol="0" anchor="t">
            <a:spAutoFit/>
          </a:bodyPr>
          <a:lstStyle/>
          <a:p>
            <a:pPr>
              <a:lnSpc>
                <a:spcPts val="3900"/>
              </a:lnSpc>
            </a:pPr>
            <a:r>
              <a:rPr lang="en-US" sz="3000" dirty="0">
                <a:solidFill>
                  <a:srgbClr val="000000"/>
                </a:solidFill>
                <a:latin typeface="Palatino Linotype" panose="02040502050505030304" pitchFamily="18" charset="0"/>
              </a:rPr>
              <a:t>Coordination among litter type</a:t>
            </a:r>
          </a:p>
        </p:txBody>
      </p:sp>
      <p:sp>
        <p:nvSpPr>
          <p:cNvPr id="6" name="TextBox 6"/>
          <p:cNvSpPr txBox="1"/>
          <p:nvPr/>
        </p:nvSpPr>
        <p:spPr>
          <a:xfrm>
            <a:off x="328105" y="1651292"/>
            <a:ext cx="8487790" cy="625877"/>
          </a:xfrm>
          <a:prstGeom prst="rect">
            <a:avLst/>
          </a:prstGeom>
        </p:spPr>
        <p:txBody>
          <a:bodyPr lIns="0" tIns="0" rIns="0" bIns="0" rtlCol="0" anchor="t">
            <a:spAutoFit/>
          </a:bodyPr>
          <a:lstStyle/>
          <a:p>
            <a:pPr algn="ctr">
              <a:lnSpc>
                <a:spcPts val="2470"/>
              </a:lnSpc>
              <a:spcBef>
                <a:spcPct val="0"/>
              </a:spcBef>
            </a:pPr>
            <a:r>
              <a:rPr lang="en-US" sz="1900" dirty="0">
                <a:solidFill>
                  <a:srgbClr val="000000"/>
                </a:solidFill>
                <a:latin typeface="Palatino Linotype" panose="02040502050505030304" pitchFamily="18" charset="0"/>
              </a:rPr>
              <a:t> We did not find a significant correlation among the remaining mass of the litter types.</a:t>
            </a:r>
          </a:p>
        </p:txBody>
      </p:sp>
      <p:sp>
        <p:nvSpPr>
          <p:cNvPr id="7" name="TextBox 7"/>
          <p:cNvSpPr txBox="1"/>
          <p:nvPr/>
        </p:nvSpPr>
        <p:spPr>
          <a:xfrm>
            <a:off x="4257110" y="4476599"/>
            <a:ext cx="2279147" cy="256289"/>
          </a:xfrm>
          <a:prstGeom prst="rect">
            <a:avLst/>
          </a:prstGeom>
        </p:spPr>
        <p:txBody>
          <a:bodyPr lIns="0" tIns="0" rIns="0" bIns="0" rtlCol="0" anchor="t">
            <a:spAutoFit/>
          </a:bodyPr>
          <a:lstStyle/>
          <a:p>
            <a:pPr algn="ctr">
              <a:lnSpc>
                <a:spcPts val="2340"/>
              </a:lnSpc>
              <a:spcBef>
                <a:spcPct val="0"/>
              </a:spcBef>
            </a:pPr>
            <a:r>
              <a:rPr lang="en-US" sz="1200" b="1" dirty="0">
                <a:solidFill>
                  <a:srgbClr val="000000"/>
                </a:solidFill>
                <a:latin typeface="Montserrat"/>
              </a:rPr>
              <a:t>R= 0.2843; p=0.1279</a:t>
            </a:r>
          </a:p>
        </p:txBody>
      </p:sp>
      <p:pic>
        <p:nvPicPr>
          <p:cNvPr id="8" name="Picture 8"/>
          <p:cNvPicPr>
            <a:picLocks noChangeAspect="1"/>
          </p:cNvPicPr>
          <p:nvPr/>
        </p:nvPicPr>
        <p:blipFill>
          <a:blip r:embed="rId3"/>
          <a:srcRect/>
          <a:stretch>
            <a:fillRect/>
          </a:stretch>
        </p:blipFill>
        <p:spPr>
          <a:xfrm>
            <a:off x="8259623" y="274578"/>
            <a:ext cx="687988" cy="703484"/>
          </a:xfrm>
          <a:prstGeom prst="rect">
            <a:avLst/>
          </a:prstGeom>
        </p:spPr>
      </p:pic>
      <p:pic>
        <p:nvPicPr>
          <p:cNvPr id="9" name="Picture 5">
            <a:extLst>
              <a:ext uri="{FF2B5EF4-FFF2-40B4-BE49-F238E27FC236}">
                <a16:creationId xmlns:a16="http://schemas.microsoft.com/office/drawing/2014/main" id="{11C05F54-5CD3-46F5-9756-503FBDDF1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3519" y="667127"/>
            <a:ext cx="8596964" cy="470706"/>
          </a:xfrm>
          <a:prstGeom prst="rect">
            <a:avLst/>
          </a:prstGeom>
        </p:spPr>
        <p:txBody>
          <a:bodyPr lIns="0" tIns="0" rIns="0" bIns="0" rtlCol="0" anchor="t">
            <a:spAutoFit/>
          </a:bodyPr>
          <a:lstStyle/>
          <a:p>
            <a:pPr algn="ctr">
              <a:lnSpc>
                <a:spcPts val="3920"/>
              </a:lnSpc>
              <a:spcBef>
                <a:spcPct val="0"/>
              </a:spcBef>
            </a:pPr>
            <a:r>
              <a:rPr lang="en-US" sz="2800" dirty="0">
                <a:solidFill>
                  <a:srgbClr val="000000"/>
                </a:solidFill>
                <a:latin typeface="Palatino Linotype" panose="02040502050505030304" pitchFamily="18" charset="0"/>
              </a:rPr>
              <a:t>Uncoordination among flower and leaf litter</a:t>
            </a:r>
          </a:p>
        </p:txBody>
      </p:sp>
      <p:sp>
        <p:nvSpPr>
          <p:cNvPr id="3" name="TextBox 3"/>
          <p:cNvSpPr txBox="1"/>
          <p:nvPr/>
        </p:nvSpPr>
        <p:spPr>
          <a:xfrm>
            <a:off x="273519" y="2630603"/>
            <a:ext cx="8760944" cy="796693"/>
          </a:xfrm>
          <a:prstGeom prst="rect">
            <a:avLst/>
          </a:prstGeom>
        </p:spPr>
        <p:txBody>
          <a:bodyPr lIns="0" tIns="0" rIns="0" bIns="0" rtlCol="0" anchor="t">
            <a:spAutoFit/>
          </a:bodyPr>
          <a:lstStyle/>
          <a:p>
            <a:pPr algn="ctr">
              <a:lnSpc>
                <a:spcPts val="3220"/>
              </a:lnSpc>
            </a:pPr>
            <a:r>
              <a:rPr lang="en-US" sz="2300">
                <a:solidFill>
                  <a:srgbClr val="000000"/>
                </a:solidFill>
                <a:latin typeface="Palatino Linotype" panose="02040502050505030304" pitchFamily="18" charset="0"/>
              </a:rPr>
              <a:t>The differences in nutrients reabsorption among litter types explains the absence of coordination. </a:t>
            </a:r>
          </a:p>
        </p:txBody>
      </p:sp>
      <p:pic>
        <p:nvPicPr>
          <p:cNvPr id="4" name="Picture 5">
            <a:extLst>
              <a:ext uri="{FF2B5EF4-FFF2-40B4-BE49-F238E27FC236}">
                <a16:creationId xmlns:a16="http://schemas.microsoft.com/office/drawing/2014/main" id="{0D368B09-3B3E-48B7-87D1-63355AA72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64853" y="2741491"/>
            <a:ext cx="833971" cy="83397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4" name="Picture 4"/>
          <p:cNvPicPr>
            <a:picLocks noChangeAspect="1"/>
          </p:cNvPicPr>
          <p:nvPr/>
        </p:nvPicPr>
        <p:blipFill>
          <a:blip r:embed="rId2"/>
          <a:srcRect/>
          <a:stretch>
            <a:fillRect/>
          </a:stretch>
        </p:blipFill>
        <p:spPr>
          <a:xfrm>
            <a:off x="4176354" y="551990"/>
            <a:ext cx="4719806" cy="4719806"/>
          </a:xfrm>
          <a:prstGeom prst="rect">
            <a:avLst/>
          </a:prstGeom>
        </p:spPr>
      </p:pic>
      <p:pic>
        <p:nvPicPr>
          <p:cNvPr id="5" name="Picture 5"/>
          <p:cNvPicPr>
            <a:picLocks noChangeAspect="1"/>
          </p:cNvPicPr>
          <p:nvPr/>
        </p:nvPicPr>
        <p:blipFill>
          <a:blip r:embed="rId3"/>
          <a:srcRect/>
          <a:stretch>
            <a:fillRect/>
          </a:stretch>
        </p:blipFill>
        <p:spPr>
          <a:xfrm>
            <a:off x="247840" y="6064898"/>
            <a:ext cx="566712" cy="579476"/>
          </a:xfrm>
          <a:prstGeom prst="rect">
            <a:avLst/>
          </a:prstGeom>
        </p:spPr>
      </p:pic>
      <p:sp>
        <p:nvSpPr>
          <p:cNvPr id="6" name="TextBox 6"/>
          <p:cNvSpPr txBox="1"/>
          <p:nvPr/>
        </p:nvSpPr>
        <p:spPr>
          <a:xfrm>
            <a:off x="196389" y="591397"/>
            <a:ext cx="6339868" cy="415755"/>
          </a:xfrm>
          <a:prstGeom prst="rect">
            <a:avLst/>
          </a:prstGeom>
        </p:spPr>
        <p:txBody>
          <a:bodyPr lIns="0" tIns="0" rIns="0" bIns="0" rtlCol="0" anchor="t">
            <a:spAutoFit/>
          </a:bodyPr>
          <a:lstStyle/>
          <a:p>
            <a:pPr>
              <a:lnSpc>
                <a:spcPts val="3380"/>
              </a:lnSpc>
            </a:pPr>
            <a:r>
              <a:rPr lang="en-US" sz="2600" dirty="0">
                <a:solidFill>
                  <a:srgbClr val="000000"/>
                </a:solidFill>
                <a:latin typeface="Palatino Linotype" panose="02040502050505030304" pitchFamily="18" charset="0"/>
              </a:rPr>
              <a:t>No phylogenetic signal</a:t>
            </a:r>
          </a:p>
        </p:txBody>
      </p:sp>
      <p:sp>
        <p:nvSpPr>
          <p:cNvPr id="7" name="TextBox 7"/>
          <p:cNvSpPr txBox="1"/>
          <p:nvPr/>
        </p:nvSpPr>
        <p:spPr>
          <a:xfrm>
            <a:off x="247840" y="4557661"/>
            <a:ext cx="3979965" cy="575927"/>
          </a:xfrm>
          <a:prstGeom prst="rect">
            <a:avLst/>
          </a:prstGeom>
        </p:spPr>
        <p:txBody>
          <a:bodyPr lIns="0" tIns="0" rIns="0" bIns="0" rtlCol="0" anchor="t">
            <a:spAutoFit/>
          </a:bodyPr>
          <a:lstStyle/>
          <a:p>
            <a:pPr>
              <a:lnSpc>
                <a:spcPts val="2275"/>
              </a:lnSpc>
              <a:spcBef>
                <a:spcPct val="0"/>
              </a:spcBef>
            </a:pPr>
            <a:r>
              <a:rPr lang="en-US" sz="1750" dirty="0">
                <a:solidFill>
                  <a:srgbClr val="000000"/>
                </a:solidFill>
                <a:latin typeface="Palatino Linotype" panose="02040502050505030304" pitchFamily="18" charset="0"/>
              </a:rPr>
              <a:t>leaves (K = ~ 0.26, p-value = 0.68)  </a:t>
            </a:r>
          </a:p>
          <a:p>
            <a:pPr>
              <a:lnSpc>
                <a:spcPts val="2275"/>
              </a:lnSpc>
              <a:spcBef>
                <a:spcPct val="0"/>
              </a:spcBef>
            </a:pPr>
            <a:r>
              <a:rPr lang="en-US" sz="1750" dirty="0">
                <a:solidFill>
                  <a:srgbClr val="000000"/>
                </a:solidFill>
                <a:latin typeface="Palatino Linotype" panose="02040502050505030304" pitchFamily="18" charset="0"/>
              </a:rPr>
              <a:t>flowers (K = 0.29, p-value = 0.53)</a:t>
            </a:r>
          </a:p>
        </p:txBody>
      </p:sp>
      <p:sp>
        <p:nvSpPr>
          <p:cNvPr id="8" name="TextBox 8"/>
          <p:cNvSpPr txBox="1"/>
          <p:nvPr/>
        </p:nvSpPr>
        <p:spPr>
          <a:xfrm>
            <a:off x="467824" y="1761402"/>
            <a:ext cx="3437094" cy="1976503"/>
          </a:xfrm>
          <a:prstGeom prst="rect">
            <a:avLst/>
          </a:prstGeom>
        </p:spPr>
        <p:txBody>
          <a:bodyPr lIns="0" tIns="0" rIns="0" bIns="0" rtlCol="0" anchor="t">
            <a:spAutoFit/>
          </a:bodyPr>
          <a:lstStyle/>
          <a:p>
            <a:pPr algn="ctr">
              <a:lnSpc>
                <a:spcPts val="2640"/>
              </a:lnSpc>
              <a:spcBef>
                <a:spcPct val="0"/>
              </a:spcBef>
            </a:pPr>
            <a:r>
              <a:rPr lang="en-US" sz="2031" dirty="0">
                <a:solidFill>
                  <a:srgbClr val="000000"/>
                </a:solidFill>
                <a:latin typeface="Palatino Linotype" panose="02040502050505030304" pitchFamily="18" charset="0"/>
              </a:rPr>
              <a:t>The phylogenetic patterns in decomposition rates were similar among the litter types, showed</a:t>
            </a:r>
          </a:p>
          <a:p>
            <a:pPr algn="ctr">
              <a:lnSpc>
                <a:spcPts val="2640"/>
              </a:lnSpc>
              <a:spcBef>
                <a:spcPct val="0"/>
              </a:spcBef>
            </a:pPr>
            <a:r>
              <a:rPr lang="en-US" sz="2031" dirty="0">
                <a:solidFill>
                  <a:srgbClr val="000000"/>
                </a:solidFill>
                <a:latin typeface="Palatino Linotype" panose="02040502050505030304" pitchFamily="18" charset="0"/>
              </a:rPr>
              <a:t>low values of phylogenetic signal</a:t>
            </a:r>
          </a:p>
        </p:txBody>
      </p:sp>
      <p:pic>
        <p:nvPicPr>
          <p:cNvPr id="9" name="Picture 5">
            <a:extLst>
              <a:ext uri="{FF2B5EF4-FFF2-40B4-BE49-F238E27FC236}">
                <a16:creationId xmlns:a16="http://schemas.microsoft.com/office/drawing/2014/main" id="{D47AACFD-D49C-4247-93D9-579E057D7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426" y="405170"/>
            <a:ext cx="7236071" cy="477503"/>
          </a:xfrm>
          <a:prstGeom prst="rect">
            <a:avLst/>
          </a:prstGeom>
        </p:spPr>
        <p:txBody>
          <a:bodyPr lIns="0" tIns="0" rIns="0" bIns="0" rtlCol="0" anchor="t">
            <a:spAutoFit/>
          </a:bodyPr>
          <a:lstStyle/>
          <a:p>
            <a:pPr>
              <a:lnSpc>
                <a:spcPts val="3900"/>
              </a:lnSpc>
            </a:pPr>
            <a:r>
              <a:rPr lang="en-US" sz="3000" dirty="0">
                <a:solidFill>
                  <a:srgbClr val="000000"/>
                </a:solidFill>
                <a:latin typeface="Palatino Linotype" panose="02040502050505030304" pitchFamily="18" charset="0"/>
              </a:rPr>
              <a:t>The absence of phylogenetic signal</a:t>
            </a:r>
          </a:p>
        </p:txBody>
      </p:sp>
      <p:sp>
        <p:nvSpPr>
          <p:cNvPr id="3" name="TextBox 3"/>
          <p:cNvSpPr txBox="1"/>
          <p:nvPr/>
        </p:nvSpPr>
        <p:spPr>
          <a:xfrm>
            <a:off x="203426" y="1353242"/>
            <a:ext cx="8115300" cy="1099532"/>
          </a:xfrm>
          <a:prstGeom prst="rect">
            <a:avLst/>
          </a:prstGeom>
        </p:spPr>
        <p:txBody>
          <a:bodyPr lIns="0" tIns="0" rIns="0" bIns="0" rtlCol="0" anchor="t">
            <a:spAutoFit/>
          </a:bodyPr>
          <a:lstStyle/>
          <a:p>
            <a:pPr>
              <a:lnSpc>
                <a:spcPts val="2925"/>
              </a:lnSpc>
              <a:spcBef>
                <a:spcPct val="0"/>
              </a:spcBef>
            </a:pPr>
            <a:r>
              <a:rPr lang="en-US" sz="2250" dirty="0">
                <a:solidFill>
                  <a:srgbClr val="000000"/>
                </a:solidFill>
                <a:latin typeface="Palatino Linotype" panose="02040502050505030304" pitchFamily="18" charset="0"/>
              </a:rPr>
              <a:t>A previously work that evaluated phylogenetic signal in leaf litter globally, find a relation among decomposition rate and species evolution¹. </a:t>
            </a:r>
          </a:p>
        </p:txBody>
      </p:sp>
      <p:sp>
        <p:nvSpPr>
          <p:cNvPr id="4" name="TextBox 4"/>
          <p:cNvSpPr txBox="1"/>
          <p:nvPr/>
        </p:nvSpPr>
        <p:spPr>
          <a:xfrm>
            <a:off x="203426" y="2750913"/>
            <a:ext cx="8940574" cy="701795"/>
          </a:xfrm>
          <a:prstGeom prst="rect">
            <a:avLst/>
          </a:prstGeom>
        </p:spPr>
        <p:txBody>
          <a:bodyPr lIns="0" tIns="0" rIns="0" bIns="0" rtlCol="0" anchor="t">
            <a:spAutoFit/>
          </a:bodyPr>
          <a:lstStyle/>
          <a:p>
            <a:pPr>
              <a:lnSpc>
                <a:spcPts val="2795"/>
              </a:lnSpc>
              <a:spcBef>
                <a:spcPct val="0"/>
              </a:spcBef>
            </a:pPr>
            <a:r>
              <a:rPr lang="en-US" sz="2150" dirty="0">
                <a:solidFill>
                  <a:srgbClr val="000000"/>
                </a:solidFill>
                <a:latin typeface="Palatino Linotype" panose="02040502050505030304" pitchFamily="18" charset="0"/>
              </a:rPr>
              <a:t>Although they evaluated this effects on aquatic environment, thus the pattern could be different in terrestrial systems. </a:t>
            </a:r>
          </a:p>
        </p:txBody>
      </p:sp>
      <p:sp>
        <p:nvSpPr>
          <p:cNvPr id="5" name="TextBox 5"/>
          <p:cNvSpPr txBox="1"/>
          <p:nvPr/>
        </p:nvSpPr>
        <p:spPr>
          <a:xfrm>
            <a:off x="152569" y="5968444"/>
            <a:ext cx="2154779" cy="525913"/>
          </a:xfrm>
          <a:prstGeom prst="rect">
            <a:avLst/>
          </a:prstGeom>
        </p:spPr>
        <p:txBody>
          <a:bodyPr lIns="0" tIns="0" rIns="0" bIns="0" rtlCol="0" anchor="t">
            <a:spAutoFit/>
          </a:bodyPr>
          <a:lstStyle/>
          <a:p>
            <a:pPr>
              <a:lnSpc>
                <a:spcPts val="2080"/>
              </a:lnSpc>
            </a:pPr>
            <a:r>
              <a:rPr lang="en-US" sz="1600" dirty="0">
                <a:solidFill>
                  <a:srgbClr val="000000"/>
                </a:solidFill>
                <a:latin typeface="Palatino Linotype" panose="02040502050505030304" pitchFamily="18" charset="0"/>
              </a:rPr>
              <a:t>¹LeRoy</a:t>
            </a:r>
            <a:r>
              <a:rPr lang="en-US" sz="1600" dirty="0">
                <a:solidFill>
                  <a:srgbClr val="000000"/>
                </a:solidFill>
                <a:latin typeface="Montserrat"/>
              </a:rPr>
              <a:t> et al. 2019</a:t>
            </a:r>
          </a:p>
          <a:p>
            <a:pPr>
              <a:lnSpc>
                <a:spcPts val="2080"/>
              </a:lnSpc>
              <a:spcBef>
                <a:spcPct val="0"/>
              </a:spcBef>
            </a:pPr>
            <a:r>
              <a:rPr lang="en-US" sz="1600" dirty="0" err="1">
                <a:solidFill>
                  <a:srgbClr val="000000"/>
                </a:solidFill>
                <a:latin typeface="Palatino Linotype" panose="02040502050505030304" pitchFamily="18" charset="0"/>
              </a:rPr>
              <a:t>Pavoine</a:t>
            </a:r>
            <a:r>
              <a:rPr lang="en-US" sz="1600" dirty="0">
                <a:solidFill>
                  <a:srgbClr val="000000"/>
                </a:solidFill>
                <a:latin typeface="Palatino Linotype" panose="02040502050505030304" pitchFamily="18" charset="0"/>
              </a:rPr>
              <a:t> et al. 2010</a:t>
            </a:r>
          </a:p>
        </p:txBody>
      </p:sp>
      <p:sp>
        <p:nvSpPr>
          <p:cNvPr id="6" name="TextBox 6"/>
          <p:cNvSpPr txBox="1"/>
          <p:nvPr/>
        </p:nvSpPr>
        <p:spPr>
          <a:xfrm>
            <a:off x="152569" y="3931976"/>
            <a:ext cx="9042287" cy="1060868"/>
          </a:xfrm>
          <a:prstGeom prst="rect">
            <a:avLst/>
          </a:prstGeom>
        </p:spPr>
        <p:txBody>
          <a:bodyPr lIns="0" tIns="0" rIns="0" bIns="0" rtlCol="0" anchor="t">
            <a:spAutoFit/>
          </a:bodyPr>
          <a:lstStyle/>
          <a:p>
            <a:pPr>
              <a:lnSpc>
                <a:spcPts val="2795"/>
              </a:lnSpc>
              <a:spcBef>
                <a:spcPct val="0"/>
              </a:spcBef>
            </a:pPr>
            <a:r>
              <a:rPr lang="en-US" sz="2150" dirty="0">
                <a:solidFill>
                  <a:srgbClr val="000000"/>
                </a:solidFill>
                <a:latin typeface="Palatino Linotype" panose="02040502050505030304" pitchFamily="18" charset="0"/>
              </a:rPr>
              <a:t>Also the context is important ecological processes, as decomposition, to use the common garden approach, we affected the decomposition rates of the species. </a:t>
            </a:r>
          </a:p>
        </p:txBody>
      </p:sp>
      <p:pic>
        <p:nvPicPr>
          <p:cNvPr id="7" name="Picture 5">
            <a:extLst>
              <a:ext uri="{FF2B5EF4-FFF2-40B4-BE49-F238E27FC236}">
                <a16:creationId xmlns:a16="http://schemas.microsoft.com/office/drawing/2014/main" id="{7219A8C1-F6F5-4A78-9E4C-FEFA76114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415" y="411907"/>
            <a:ext cx="3910962" cy="477503"/>
          </a:xfrm>
          <a:prstGeom prst="rect">
            <a:avLst/>
          </a:prstGeom>
        </p:spPr>
        <p:txBody>
          <a:bodyPr lIns="0" tIns="0" rIns="0" bIns="0" rtlCol="0" anchor="t">
            <a:spAutoFit/>
          </a:bodyPr>
          <a:lstStyle/>
          <a:p>
            <a:pPr>
              <a:lnSpc>
                <a:spcPts val="3900"/>
              </a:lnSpc>
            </a:pPr>
            <a:r>
              <a:rPr lang="en-US" sz="3000" dirty="0">
                <a:solidFill>
                  <a:srgbClr val="000000"/>
                </a:solidFill>
                <a:latin typeface="Palatino Linotype" panose="02040502050505030304" pitchFamily="18" charset="0"/>
              </a:rPr>
              <a:t>Conclusion</a:t>
            </a:r>
          </a:p>
        </p:txBody>
      </p:sp>
      <p:sp>
        <p:nvSpPr>
          <p:cNvPr id="3" name="TextBox 3"/>
          <p:cNvSpPr txBox="1"/>
          <p:nvPr/>
        </p:nvSpPr>
        <p:spPr>
          <a:xfrm>
            <a:off x="180415" y="1919692"/>
            <a:ext cx="8783171" cy="2424510"/>
          </a:xfrm>
          <a:prstGeom prst="rect">
            <a:avLst/>
          </a:prstGeom>
        </p:spPr>
        <p:txBody>
          <a:bodyPr lIns="0" tIns="0" rIns="0" bIns="0" rtlCol="0" anchor="t">
            <a:spAutoFit/>
          </a:bodyPr>
          <a:lstStyle/>
          <a:p>
            <a:pPr algn="ctr">
              <a:lnSpc>
                <a:spcPts val="2747"/>
              </a:lnSpc>
              <a:spcBef>
                <a:spcPct val="0"/>
              </a:spcBef>
            </a:pPr>
            <a:r>
              <a:rPr lang="en-US" sz="2200" dirty="0">
                <a:solidFill>
                  <a:srgbClr val="000000"/>
                </a:solidFill>
                <a:latin typeface="Palatino Linotype" panose="02040502050505030304" pitchFamily="18" charset="0"/>
              </a:rPr>
              <a:t>Despite the lack of phylogenetic signal, we show that leaf litter is not a good predictor for the plant as a whole, so to better understand decomposition we need to take into account other compartments of variation, such as within-individual.</a:t>
            </a:r>
          </a:p>
          <a:p>
            <a:pPr algn="ctr">
              <a:lnSpc>
                <a:spcPts val="2872"/>
              </a:lnSpc>
              <a:spcBef>
                <a:spcPct val="0"/>
              </a:spcBef>
            </a:pPr>
            <a:endParaRPr lang="en-US" sz="2200" dirty="0">
              <a:solidFill>
                <a:srgbClr val="000000"/>
              </a:solidFill>
              <a:latin typeface="Palatino Linotype" panose="02040502050505030304" pitchFamily="18" charset="0"/>
            </a:endParaRPr>
          </a:p>
          <a:p>
            <a:pPr algn="ctr">
              <a:lnSpc>
                <a:spcPts val="2747"/>
              </a:lnSpc>
              <a:spcBef>
                <a:spcPct val="0"/>
              </a:spcBef>
            </a:pPr>
            <a:r>
              <a:rPr lang="en-US" sz="2200" dirty="0">
                <a:solidFill>
                  <a:srgbClr val="000000"/>
                </a:solidFill>
                <a:latin typeface="Palatino Linotype" panose="02040502050505030304" pitchFamily="18" charset="0"/>
              </a:rPr>
              <a:t>Also, we need to expand the works with phylogenetic signal, and their to understand the possible predictions on ecological process. </a:t>
            </a:r>
          </a:p>
        </p:txBody>
      </p:sp>
      <p:pic>
        <p:nvPicPr>
          <p:cNvPr id="4" name="Picture 5">
            <a:extLst>
              <a:ext uri="{FF2B5EF4-FFF2-40B4-BE49-F238E27FC236}">
                <a16:creationId xmlns:a16="http://schemas.microsoft.com/office/drawing/2014/main" id="{C5928301-2FB5-4217-B813-0C4ADE244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04908" y="1707808"/>
            <a:ext cx="1825986" cy="1692759"/>
          </a:xfrm>
          <a:prstGeom prst="rect">
            <a:avLst/>
          </a:prstGeom>
        </p:spPr>
      </p:pic>
      <p:pic>
        <p:nvPicPr>
          <p:cNvPr id="3" name="Picture 3"/>
          <p:cNvPicPr>
            <a:picLocks noChangeAspect="1"/>
          </p:cNvPicPr>
          <p:nvPr/>
        </p:nvPicPr>
        <p:blipFill>
          <a:blip r:embed="rId3"/>
          <a:srcRect/>
          <a:stretch>
            <a:fillRect/>
          </a:stretch>
        </p:blipFill>
        <p:spPr>
          <a:xfrm>
            <a:off x="3943425" y="1707808"/>
            <a:ext cx="4637017" cy="1483378"/>
          </a:xfrm>
          <a:prstGeom prst="rect">
            <a:avLst/>
          </a:prstGeom>
        </p:spPr>
      </p:pic>
      <p:pic>
        <p:nvPicPr>
          <p:cNvPr id="4" name="Picture 4"/>
          <p:cNvPicPr>
            <a:picLocks noChangeAspect="1"/>
          </p:cNvPicPr>
          <p:nvPr/>
        </p:nvPicPr>
        <p:blipFill>
          <a:blip r:embed="rId4"/>
          <a:srcRect/>
          <a:stretch>
            <a:fillRect/>
          </a:stretch>
        </p:blipFill>
        <p:spPr>
          <a:xfrm>
            <a:off x="4410023" y="3621869"/>
            <a:ext cx="4427824" cy="1884180"/>
          </a:xfrm>
          <a:prstGeom prst="rect">
            <a:avLst/>
          </a:prstGeom>
        </p:spPr>
      </p:pic>
      <p:pic>
        <p:nvPicPr>
          <p:cNvPr id="5" name="Picture 5"/>
          <p:cNvPicPr>
            <a:picLocks noChangeAspect="1"/>
          </p:cNvPicPr>
          <p:nvPr/>
        </p:nvPicPr>
        <p:blipFill>
          <a:blip r:embed="rId5"/>
          <a:srcRect l="551" t="34373" r="52238" b="41902"/>
          <a:stretch>
            <a:fillRect/>
          </a:stretch>
        </p:blipFill>
        <p:spPr>
          <a:xfrm>
            <a:off x="306153" y="3977726"/>
            <a:ext cx="4166444" cy="1172466"/>
          </a:xfrm>
          <a:prstGeom prst="rect">
            <a:avLst/>
          </a:prstGeom>
        </p:spPr>
      </p:pic>
      <p:sp>
        <p:nvSpPr>
          <p:cNvPr id="6" name="TextBox 6"/>
          <p:cNvSpPr txBox="1"/>
          <p:nvPr/>
        </p:nvSpPr>
        <p:spPr>
          <a:xfrm>
            <a:off x="306153" y="349319"/>
            <a:ext cx="3863987" cy="430887"/>
          </a:xfrm>
          <a:prstGeom prst="rect">
            <a:avLst/>
          </a:prstGeom>
        </p:spPr>
        <p:txBody>
          <a:bodyPr lIns="0" tIns="0" rIns="0" bIns="0" rtlCol="0" anchor="t">
            <a:spAutoFit/>
          </a:bodyPr>
          <a:lstStyle/>
          <a:p>
            <a:r>
              <a:rPr lang="fr-FR" sz="2800" b="1" dirty="0">
                <a:latin typeface="Palatino Linotype" panose="02040502050505030304" pitchFamily="18" charset="0"/>
              </a:rPr>
              <a:t>Acknowledgments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61466"/>
            <a:ext cx="7924800" cy="6437660"/>
          </a:xfrm>
          <a:prstGeom prst="rect">
            <a:avLst/>
          </a:prstGeom>
          <a:noFill/>
        </p:spPr>
        <p:txBody>
          <a:bodyPr wrap="square" rtlCol="0">
            <a:spAutoFit/>
          </a:bodyPr>
          <a:lstStyle/>
          <a:p>
            <a:pPr indent="457200" algn="just">
              <a:lnSpc>
                <a:spcPct val="150000"/>
              </a:lnSpc>
              <a:spcAft>
                <a:spcPts val="800"/>
              </a:spcAft>
            </a:pPr>
            <a:r>
              <a:rPr lang="fr-FR" b="1" dirty="0">
                <a:latin typeface="Palatino Linotype" panose="02040502050505030304" pitchFamily="18" charset="0"/>
              </a:rPr>
              <a:t>Abstract: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Organs and nutrient allocation are link the evolved strategies of plant species with their variations affecting the effects on ecosystems process</a:t>
            </a:r>
            <a:r>
              <a:rPr lang="pt-BR" sz="1600" dirty="0">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The differences in litter quality are important factors shaping the decomposition rate, although the works are centered in leaf litter quality. We to analyze the trait coordination and </a:t>
            </a:r>
            <a:r>
              <a:rPr lang="en-US" sz="1600" dirty="0">
                <a:effectLst/>
                <a:latin typeface="Times New Roman" panose="02020603050405020304" pitchFamily="18" charset="0"/>
                <a:ea typeface="TimesNewRomanPSMT"/>
                <a:cs typeface="Times New Roman" panose="02020603050405020304" pitchFamily="18" charset="0"/>
              </a:rPr>
              <a:t>phylogenetic signal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 leaf and flower litter for 29 species. We evaluated the decomposition rate and measured 13 functional traits. </a:t>
            </a: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rPr>
              <a:t>In addition, we estimated phylogenetic signal in litter decomposition rates for each litter type using Blomberg’s K.</a:t>
            </a:r>
            <a:r>
              <a:rPr lang="en-US" sz="1600" strike="noStrike"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Flower litter had higher rates of decomposition, exhibited 11.81% mean remaining mass, while the leaf litter had 40%. The measured traits reflected a gradient from a conservative to acquisitive, but their prediction was dependent of each litter type. Despite, we found the un-coordination among flower and leaf litter and the absence of phylogenetic signal. In this work we were able to show that floral and leaf litter are uncoordinated and poorly correlated. Despite the lack of phylogenetic signal, we show that leaf litter is not a good predictor for the plant as a whole, so to better understand decomposition we need to take into account other compartments of variation, such as within-individual.</a:t>
            </a:r>
            <a:endParaRPr lang="fr-FR" sz="1600"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non-additive, reproductive, evolution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0" y="5451230"/>
            <a:ext cx="1406769" cy="1406769"/>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4388" y="2059225"/>
            <a:ext cx="4611432" cy="3030573"/>
          </a:xfrm>
          <a:prstGeom prst="rect">
            <a:avLst/>
          </a:prstGeom>
        </p:spPr>
        <p:txBody>
          <a:bodyPr lIns="0" tIns="0" rIns="0" bIns="0" rtlCol="0" anchor="t">
            <a:spAutoFit/>
          </a:bodyPr>
          <a:lstStyle/>
          <a:p>
            <a:pPr algn="ctr" defTabSz="457200">
              <a:lnSpc>
                <a:spcPts val="3997"/>
              </a:lnSpc>
            </a:pPr>
            <a:r>
              <a:rPr lang="en-US" sz="2776" dirty="0">
                <a:solidFill>
                  <a:srgbClr val="000000"/>
                </a:solidFill>
                <a:latin typeface="Palatino Linotype" panose="02040502050505030304" pitchFamily="18" charset="0"/>
              </a:rPr>
              <a:t>We aim was to analyze the trait coordination in</a:t>
            </a:r>
          </a:p>
          <a:p>
            <a:pPr algn="ctr" defTabSz="457200">
              <a:lnSpc>
                <a:spcPts val="3997"/>
              </a:lnSpc>
            </a:pPr>
            <a:r>
              <a:rPr lang="en-US" sz="2776" dirty="0">
                <a:solidFill>
                  <a:srgbClr val="000000"/>
                </a:solidFill>
                <a:latin typeface="Palatino Linotype" panose="02040502050505030304" pitchFamily="18" charset="0"/>
              </a:rPr>
              <a:t>leaf and flower litter and their consequences on decomposition</a:t>
            </a:r>
          </a:p>
          <a:p>
            <a:pPr algn="ctr" defTabSz="457200">
              <a:lnSpc>
                <a:spcPts val="3997"/>
              </a:lnSpc>
            </a:pPr>
            <a:r>
              <a:rPr lang="en-US" sz="2776" dirty="0">
                <a:solidFill>
                  <a:srgbClr val="000000"/>
                </a:solidFill>
                <a:latin typeface="Palatino Linotype" panose="02040502050505030304" pitchFamily="18" charset="0"/>
              </a:rPr>
              <a:t>phylogenetically.</a:t>
            </a:r>
          </a:p>
        </p:txBody>
      </p:sp>
      <p:pic>
        <p:nvPicPr>
          <p:cNvPr id="3" name="Picture 3"/>
          <p:cNvPicPr>
            <a:picLocks noChangeAspect="1"/>
          </p:cNvPicPr>
          <p:nvPr/>
        </p:nvPicPr>
        <p:blipFill>
          <a:blip r:embed="rId2"/>
          <a:srcRect l="1321" r="4914"/>
          <a:stretch>
            <a:fillRect/>
          </a:stretch>
        </p:blipFill>
        <p:spPr>
          <a:xfrm>
            <a:off x="5383293" y="767416"/>
            <a:ext cx="3760708" cy="5233335"/>
          </a:xfrm>
          <a:prstGeom prst="rect">
            <a:avLst/>
          </a:prstGeom>
        </p:spPr>
      </p:pic>
      <p:sp>
        <p:nvSpPr>
          <p:cNvPr id="4" name="TextBox 4"/>
          <p:cNvSpPr txBox="1"/>
          <p:nvPr/>
        </p:nvSpPr>
        <p:spPr>
          <a:xfrm>
            <a:off x="324388" y="996058"/>
            <a:ext cx="4611432" cy="479490"/>
          </a:xfrm>
          <a:prstGeom prst="rect">
            <a:avLst/>
          </a:prstGeom>
        </p:spPr>
        <p:txBody>
          <a:bodyPr lIns="0" tIns="0" rIns="0" bIns="0" rtlCol="0" anchor="t">
            <a:spAutoFit/>
          </a:bodyPr>
          <a:lstStyle/>
          <a:p>
            <a:pPr algn="ctr" defTabSz="457200">
              <a:lnSpc>
                <a:spcPts val="3997"/>
              </a:lnSpc>
            </a:pPr>
            <a:r>
              <a:rPr lang="en-US" sz="2776" dirty="0">
                <a:solidFill>
                  <a:srgbClr val="000000"/>
                </a:solidFill>
                <a:latin typeface="Palatino Linotype" panose="02040502050505030304" pitchFamily="18" charset="0"/>
              </a:rPr>
              <a:t>Aim</a:t>
            </a:r>
          </a:p>
        </p:txBody>
      </p:sp>
      <p:sp>
        <p:nvSpPr>
          <p:cNvPr id="5" name="TextBox 5"/>
          <p:cNvSpPr txBox="1"/>
          <p:nvPr/>
        </p:nvSpPr>
        <p:spPr>
          <a:xfrm>
            <a:off x="5383293" y="5775186"/>
            <a:ext cx="1581373" cy="198581"/>
          </a:xfrm>
          <a:prstGeom prst="rect">
            <a:avLst/>
          </a:prstGeom>
        </p:spPr>
        <p:txBody>
          <a:bodyPr lIns="0" tIns="0" rIns="0" bIns="0" rtlCol="0" anchor="t">
            <a:spAutoFit/>
          </a:bodyPr>
          <a:lstStyle/>
          <a:p>
            <a:pPr algn="ctr" defTabSz="457200">
              <a:lnSpc>
                <a:spcPts val="1680"/>
              </a:lnSpc>
              <a:spcBef>
                <a:spcPct val="0"/>
              </a:spcBef>
            </a:pPr>
            <a:r>
              <a:rPr lang="en-US" sz="1200">
                <a:solidFill>
                  <a:srgbClr val="FFFFFF"/>
                </a:solidFill>
                <a:latin typeface="Montserrat"/>
              </a:rPr>
              <a:t>Photo: Mery Alencar </a:t>
            </a:r>
          </a:p>
        </p:txBody>
      </p:sp>
      <p:pic>
        <p:nvPicPr>
          <p:cNvPr id="6" name="Picture 6">
            <a:extLst>
              <a:ext uri="{FF2B5EF4-FFF2-40B4-BE49-F238E27FC236}">
                <a16:creationId xmlns:a16="http://schemas.microsoft.com/office/drawing/2014/main" id="{47DAA09B-FDB0-4524-8536-D119D1455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230" y="5451230"/>
            <a:ext cx="1406769" cy="14067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4343" y="1636688"/>
            <a:ext cx="7815313" cy="1305870"/>
          </a:xfrm>
          <a:prstGeom prst="rect">
            <a:avLst/>
          </a:prstGeom>
        </p:spPr>
        <p:txBody>
          <a:bodyPr lIns="0" tIns="0" rIns="0" bIns="0" rtlCol="0" anchor="t">
            <a:spAutoFit/>
          </a:bodyPr>
          <a:lstStyle/>
          <a:p>
            <a:pPr algn="ctr" defTabSz="457200">
              <a:lnSpc>
                <a:spcPts val="3528"/>
              </a:lnSpc>
            </a:pPr>
            <a:r>
              <a:rPr lang="en-US" sz="2450" dirty="0">
                <a:solidFill>
                  <a:srgbClr val="000000"/>
                </a:solidFill>
                <a:latin typeface="Palatino Linotype" panose="02040502050505030304" pitchFamily="18" charset="0"/>
              </a:rPr>
              <a:t>Flower litter, on average, will</a:t>
            </a:r>
          </a:p>
          <a:p>
            <a:pPr algn="ctr" defTabSz="457200">
              <a:lnSpc>
                <a:spcPts val="3528"/>
              </a:lnSpc>
            </a:pPr>
            <a:r>
              <a:rPr lang="en-US" sz="2450" dirty="0">
                <a:solidFill>
                  <a:srgbClr val="000000"/>
                </a:solidFill>
                <a:latin typeface="Palatino Linotype" panose="02040502050505030304" pitchFamily="18" charset="0"/>
              </a:rPr>
              <a:t>presents a higher decomposition rate compared to the leaf litter</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50856" y="3508698"/>
            <a:ext cx="1487188" cy="1441220"/>
          </a:xfrm>
          <a:prstGeom prst="rect">
            <a:avLst/>
          </a:prstGeom>
        </p:spPr>
      </p:pic>
      <p:grpSp>
        <p:nvGrpSpPr>
          <p:cNvPr id="4" name="Group 4"/>
          <p:cNvGrpSpPr/>
          <p:nvPr/>
        </p:nvGrpSpPr>
        <p:grpSpPr>
          <a:xfrm rot="-5400000">
            <a:off x="1790376" y="3916608"/>
            <a:ext cx="1566795" cy="457191"/>
            <a:chOff x="0" y="0"/>
            <a:chExt cx="6350000" cy="1852930"/>
          </a:xfrm>
        </p:grpSpPr>
        <p:sp>
          <p:nvSpPr>
            <p:cNvPr id="5" name="Freeform 5"/>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000000"/>
            </a:solidFill>
          </p:spPr>
        </p:sp>
      </p:grpSp>
      <p:grpSp>
        <p:nvGrpSpPr>
          <p:cNvPr id="6" name="Group 6"/>
          <p:cNvGrpSpPr/>
          <p:nvPr/>
        </p:nvGrpSpPr>
        <p:grpSpPr>
          <a:xfrm rot="-5400000">
            <a:off x="5879486" y="4301365"/>
            <a:ext cx="971105" cy="283369"/>
            <a:chOff x="0" y="0"/>
            <a:chExt cx="6350000" cy="1852930"/>
          </a:xfrm>
        </p:grpSpPr>
        <p:sp>
          <p:nvSpPr>
            <p:cNvPr id="7" name="Freeform 7"/>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000000"/>
            </a:solidFill>
          </p:spPr>
        </p:sp>
      </p:grpSp>
      <p:sp>
        <p:nvSpPr>
          <p:cNvPr id="8" name="TextBox 8"/>
          <p:cNvSpPr txBox="1"/>
          <p:nvPr/>
        </p:nvSpPr>
        <p:spPr>
          <a:xfrm>
            <a:off x="282386" y="493948"/>
            <a:ext cx="4611432" cy="479490"/>
          </a:xfrm>
          <a:prstGeom prst="rect">
            <a:avLst/>
          </a:prstGeom>
        </p:spPr>
        <p:txBody>
          <a:bodyPr lIns="0" tIns="0" rIns="0" bIns="0" rtlCol="0" anchor="t">
            <a:spAutoFit/>
          </a:bodyPr>
          <a:lstStyle/>
          <a:p>
            <a:pPr defTabSz="457200">
              <a:lnSpc>
                <a:spcPts val="3997"/>
              </a:lnSpc>
            </a:pPr>
            <a:r>
              <a:rPr lang="en-US" sz="2776" dirty="0">
                <a:solidFill>
                  <a:srgbClr val="000000"/>
                </a:solidFill>
                <a:latin typeface="Palatino Linotype" panose="02040502050505030304" pitchFamily="18" charset="0"/>
              </a:rPr>
              <a:t>Hypothesis I</a:t>
            </a:r>
          </a:p>
        </p:txBody>
      </p:sp>
      <p:sp>
        <p:nvSpPr>
          <p:cNvPr id="9" name="TextBox 9"/>
          <p:cNvSpPr txBox="1"/>
          <p:nvPr/>
        </p:nvSpPr>
        <p:spPr>
          <a:xfrm>
            <a:off x="5383293" y="5775186"/>
            <a:ext cx="1581373" cy="198581"/>
          </a:xfrm>
          <a:prstGeom prst="rect">
            <a:avLst/>
          </a:prstGeom>
        </p:spPr>
        <p:txBody>
          <a:bodyPr lIns="0" tIns="0" rIns="0" bIns="0" rtlCol="0" anchor="t">
            <a:spAutoFit/>
          </a:bodyPr>
          <a:lstStyle/>
          <a:p>
            <a:pPr algn="ctr" defTabSz="457200">
              <a:lnSpc>
                <a:spcPts val="1680"/>
              </a:lnSpc>
              <a:spcBef>
                <a:spcPct val="0"/>
              </a:spcBef>
            </a:pPr>
            <a:r>
              <a:rPr lang="en-US" sz="1200">
                <a:solidFill>
                  <a:srgbClr val="FFFFFF"/>
                </a:solidFill>
                <a:latin typeface="Montserrat"/>
              </a:rPr>
              <a:t>Photo: Mery Alencar </a:t>
            </a:r>
          </a:p>
        </p:txBody>
      </p:sp>
      <p:grpSp>
        <p:nvGrpSpPr>
          <p:cNvPr id="10" name="Group 10"/>
          <p:cNvGrpSpPr/>
          <p:nvPr/>
        </p:nvGrpSpPr>
        <p:grpSpPr>
          <a:xfrm>
            <a:off x="4438043" y="3288950"/>
            <a:ext cx="1785311" cy="1880716"/>
            <a:chOff x="0" y="0"/>
            <a:chExt cx="4760828" cy="5015242"/>
          </a:xfrm>
        </p:grpSpPr>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30987" t="347" b="41628"/>
            <a:stretch>
              <a:fillRect/>
            </a:stretch>
          </p:blipFill>
          <p:spPr>
            <a:xfrm rot="702044">
              <a:off x="1024129" y="290747"/>
              <a:ext cx="3321629" cy="4433749"/>
            </a:xfrm>
            <a:prstGeom prst="rect">
              <a:avLst/>
            </a:prstGeom>
          </p:spPr>
        </p:pic>
        <p:grpSp>
          <p:nvGrpSpPr>
            <p:cNvPr id="12" name="Group 12"/>
            <p:cNvGrpSpPr/>
            <p:nvPr/>
          </p:nvGrpSpPr>
          <p:grpSpPr>
            <a:xfrm>
              <a:off x="0" y="3482654"/>
              <a:ext cx="1218116" cy="1218116"/>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14" name="Picture 6">
            <a:extLst>
              <a:ext uri="{FF2B5EF4-FFF2-40B4-BE49-F238E27FC236}">
                <a16:creationId xmlns:a16="http://schemas.microsoft.com/office/drawing/2014/main" id="{034FECBB-B80D-4C1A-8BC2-B3352E7C49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30" y="5451230"/>
            <a:ext cx="1406769" cy="14067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916" y="1450585"/>
            <a:ext cx="8859484" cy="869149"/>
          </a:xfrm>
          <a:prstGeom prst="rect">
            <a:avLst/>
          </a:prstGeom>
        </p:spPr>
        <p:txBody>
          <a:bodyPr wrap="square" lIns="0" tIns="0" rIns="0" bIns="0" rtlCol="0" anchor="t">
            <a:spAutoFit/>
          </a:bodyPr>
          <a:lstStyle/>
          <a:p>
            <a:pPr algn="ctr" defTabSz="457200">
              <a:lnSpc>
                <a:spcPts val="3528"/>
              </a:lnSpc>
            </a:pPr>
            <a:r>
              <a:rPr lang="en-US" sz="2450" dirty="0">
                <a:solidFill>
                  <a:srgbClr val="000000"/>
                </a:solidFill>
                <a:latin typeface="Palatino Linotype" panose="02040502050505030304" pitchFamily="18" charset="0"/>
              </a:rPr>
              <a:t>We will not be traits coordination between</a:t>
            </a:r>
          </a:p>
          <a:p>
            <a:pPr algn="ctr" defTabSz="457200">
              <a:lnSpc>
                <a:spcPts val="3528"/>
              </a:lnSpc>
            </a:pPr>
            <a:r>
              <a:rPr lang="en-US" sz="2450" dirty="0">
                <a:solidFill>
                  <a:srgbClr val="000000"/>
                </a:solidFill>
                <a:latin typeface="Palatino Linotype" panose="02040502050505030304" pitchFamily="18" charset="0"/>
              </a:rPr>
              <a:t>floral and foliar litter</a:t>
            </a:r>
          </a:p>
        </p:txBody>
      </p:sp>
      <p:sp>
        <p:nvSpPr>
          <p:cNvPr id="3" name="TextBox 3"/>
          <p:cNvSpPr txBox="1"/>
          <p:nvPr/>
        </p:nvSpPr>
        <p:spPr>
          <a:xfrm>
            <a:off x="324131" y="247889"/>
            <a:ext cx="4611432" cy="479490"/>
          </a:xfrm>
          <a:prstGeom prst="rect">
            <a:avLst/>
          </a:prstGeom>
        </p:spPr>
        <p:txBody>
          <a:bodyPr lIns="0" tIns="0" rIns="0" bIns="0" rtlCol="0" anchor="t">
            <a:spAutoFit/>
          </a:bodyPr>
          <a:lstStyle/>
          <a:p>
            <a:pPr defTabSz="457200">
              <a:lnSpc>
                <a:spcPts val="3997"/>
              </a:lnSpc>
            </a:pPr>
            <a:r>
              <a:rPr lang="en-US" sz="2776" dirty="0">
                <a:solidFill>
                  <a:srgbClr val="000000"/>
                </a:solidFill>
                <a:latin typeface="Palatino Linotype" panose="02040502050505030304" pitchFamily="18" charset="0"/>
              </a:rPr>
              <a:t>Hypothesis II</a:t>
            </a:r>
          </a:p>
        </p:txBody>
      </p:sp>
      <p:grpSp>
        <p:nvGrpSpPr>
          <p:cNvPr id="50" name="Agrupar 49">
            <a:extLst>
              <a:ext uri="{FF2B5EF4-FFF2-40B4-BE49-F238E27FC236}">
                <a16:creationId xmlns:a16="http://schemas.microsoft.com/office/drawing/2014/main" id="{2A710AE8-829B-407B-AD7E-B8AB67F2234F}"/>
              </a:ext>
            </a:extLst>
          </p:cNvPr>
          <p:cNvGrpSpPr/>
          <p:nvPr/>
        </p:nvGrpSpPr>
        <p:grpSpPr>
          <a:xfrm>
            <a:off x="2299566" y="3019079"/>
            <a:ext cx="4021675" cy="2432151"/>
            <a:chOff x="2299566" y="3197903"/>
            <a:chExt cx="4021675" cy="2432151"/>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9566" y="3197903"/>
              <a:ext cx="416263" cy="4033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306" r="5572" b="57082"/>
            <a:stretch>
              <a:fillRect/>
            </a:stretch>
          </p:blipFill>
          <p:spPr>
            <a:xfrm>
              <a:off x="2800424" y="5225018"/>
              <a:ext cx="3186563" cy="929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7865" r="5572" b="74996"/>
            <a:stretch>
              <a:fillRect/>
            </a:stretch>
          </p:blipFill>
          <p:spPr>
            <a:xfrm rot="-5400000">
              <a:off x="1793086" y="4205241"/>
              <a:ext cx="2068817" cy="54141"/>
            </a:xfrm>
            <a:prstGeom prst="rect">
              <a:avLst/>
            </a:prstGeom>
          </p:spPr>
        </p:pic>
        <p:grpSp>
          <p:nvGrpSpPr>
            <p:cNvPr id="7" name="Group 7"/>
            <p:cNvGrpSpPr/>
            <p:nvPr/>
          </p:nvGrpSpPr>
          <p:grpSpPr>
            <a:xfrm>
              <a:off x="3194729" y="4658100"/>
              <a:ext cx="115209" cy="11520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9" name="Group 9"/>
            <p:cNvGrpSpPr/>
            <p:nvPr/>
          </p:nvGrpSpPr>
          <p:grpSpPr>
            <a:xfrm>
              <a:off x="3309938" y="3877050"/>
              <a:ext cx="115209" cy="11520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11" name="Group 11"/>
            <p:cNvGrpSpPr/>
            <p:nvPr/>
          </p:nvGrpSpPr>
          <p:grpSpPr>
            <a:xfrm>
              <a:off x="3557588" y="4174707"/>
              <a:ext cx="115209" cy="11520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13" name="Group 13"/>
            <p:cNvGrpSpPr/>
            <p:nvPr/>
          </p:nvGrpSpPr>
          <p:grpSpPr>
            <a:xfrm>
              <a:off x="3843338" y="4372350"/>
              <a:ext cx="115209" cy="115209"/>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15" name="Group 15"/>
            <p:cNvGrpSpPr/>
            <p:nvPr/>
          </p:nvGrpSpPr>
          <p:grpSpPr>
            <a:xfrm>
              <a:off x="4052888" y="4232311"/>
              <a:ext cx="115209" cy="115209"/>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17" name="Group 17"/>
            <p:cNvGrpSpPr/>
            <p:nvPr/>
          </p:nvGrpSpPr>
          <p:grpSpPr>
            <a:xfrm>
              <a:off x="3557588" y="4658100"/>
              <a:ext cx="115209" cy="115209"/>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19" name="Group 19"/>
            <p:cNvGrpSpPr/>
            <p:nvPr/>
          </p:nvGrpSpPr>
          <p:grpSpPr>
            <a:xfrm>
              <a:off x="4393706" y="3877050"/>
              <a:ext cx="115209" cy="115209"/>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21" name="Group 21"/>
            <p:cNvGrpSpPr/>
            <p:nvPr/>
          </p:nvGrpSpPr>
          <p:grpSpPr>
            <a:xfrm>
              <a:off x="4393706" y="4314746"/>
              <a:ext cx="115209" cy="115209"/>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23" name="Group 23"/>
            <p:cNvGrpSpPr/>
            <p:nvPr/>
          </p:nvGrpSpPr>
          <p:grpSpPr>
            <a:xfrm>
              <a:off x="4168096" y="4600496"/>
              <a:ext cx="115209" cy="115209"/>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25" name="Group 25"/>
            <p:cNvGrpSpPr/>
            <p:nvPr/>
          </p:nvGrpSpPr>
          <p:grpSpPr>
            <a:xfrm>
              <a:off x="4456791" y="3399601"/>
              <a:ext cx="115209" cy="115209"/>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27" name="Group 27"/>
            <p:cNvGrpSpPr/>
            <p:nvPr/>
          </p:nvGrpSpPr>
          <p:grpSpPr>
            <a:xfrm>
              <a:off x="5495017" y="4257142"/>
              <a:ext cx="115209" cy="115209"/>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29" name="Group 29"/>
            <p:cNvGrpSpPr/>
            <p:nvPr/>
          </p:nvGrpSpPr>
          <p:grpSpPr>
            <a:xfrm>
              <a:off x="4878215" y="4059498"/>
              <a:ext cx="115209" cy="115209"/>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31" name="Group 31"/>
            <p:cNvGrpSpPr/>
            <p:nvPr/>
          </p:nvGrpSpPr>
          <p:grpSpPr>
            <a:xfrm>
              <a:off x="4820611" y="4542892"/>
              <a:ext cx="115209" cy="115209"/>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33" name="Group 33"/>
            <p:cNvGrpSpPr/>
            <p:nvPr/>
          </p:nvGrpSpPr>
          <p:grpSpPr>
            <a:xfrm>
              <a:off x="5173036" y="4289915"/>
              <a:ext cx="115209" cy="115209"/>
              <a:chOff x="0" y="0"/>
              <a:chExt cx="6350000" cy="6350000"/>
            </a:xfrm>
          </p:grpSpPr>
          <p:sp>
            <p:nvSpPr>
              <p:cNvPr id="34"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35" name="Group 35"/>
            <p:cNvGrpSpPr/>
            <p:nvPr/>
          </p:nvGrpSpPr>
          <p:grpSpPr>
            <a:xfrm>
              <a:off x="5268084" y="3877050"/>
              <a:ext cx="115209" cy="115209"/>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37" name="Group 37"/>
            <p:cNvGrpSpPr/>
            <p:nvPr/>
          </p:nvGrpSpPr>
          <p:grpSpPr>
            <a:xfrm>
              <a:off x="5230640" y="4715705"/>
              <a:ext cx="115209" cy="115209"/>
              <a:chOff x="0" y="0"/>
              <a:chExt cx="6350000" cy="6350000"/>
            </a:xfrm>
          </p:grpSpPr>
          <p:sp>
            <p:nvSpPr>
              <p:cNvPr id="38" name="Freeform 3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39" name="Group 39"/>
            <p:cNvGrpSpPr/>
            <p:nvPr/>
          </p:nvGrpSpPr>
          <p:grpSpPr>
            <a:xfrm>
              <a:off x="5610225" y="4830914"/>
              <a:ext cx="115209" cy="115209"/>
              <a:chOff x="0" y="0"/>
              <a:chExt cx="6350000" cy="6350000"/>
            </a:xfrm>
          </p:grpSpPr>
          <p:sp>
            <p:nvSpPr>
              <p:cNvPr id="40" name="Freeform 4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41" name="Group 41"/>
            <p:cNvGrpSpPr/>
            <p:nvPr/>
          </p:nvGrpSpPr>
          <p:grpSpPr>
            <a:xfrm>
              <a:off x="4572000" y="4658100"/>
              <a:ext cx="115209" cy="115209"/>
              <a:chOff x="0" y="0"/>
              <a:chExt cx="6350000" cy="6350000"/>
            </a:xfrm>
          </p:grpSpPr>
          <p:sp>
            <p:nvSpPr>
              <p:cNvPr id="42"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43" name="Group 43"/>
            <p:cNvGrpSpPr/>
            <p:nvPr/>
          </p:nvGrpSpPr>
          <p:grpSpPr>
            <a:xfrm>
              <a:off x="4687209" y="4485287"/>
              <a:ext cx="115209" cy="115209"/>
              <a:chOff x="0" y="0"/>
              <a:chExt cx="6350000" cy="6350000"/>
            </a:xfrm>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grpSp>
          <p:nvGrpSpPr>
            <p:cNvPr id="45" name="Group 45"/>
            <p:cNvGrpSpPr/>
            <p:nvPr/>
          </p:nvGrpSpPr>
          <p:grpSpPr>
            <a:xfrm>
              <a:off x="3843338" y="3819446"/>
              <a:ext cx="115209" cy="115209"/>
              <a:chOff x="0" y="0"/>
              <a:chExt cx="6350000" cy="6350000"/>
            </a:xfrm>
          </p:grpSpPr>
          <p:sp>
            <p:nvSpPr>
              <p:cNvPr id="46" name="Freeform 4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1616"/>
              </a:solidFill>
            </p:spPr>
          </p:sp>
        </p:grpSp>
        <p:pic>
          <p:nvPicPr>
            <p:cNvPr id="47" name="Picture 4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2202"/>
            <a:stretch>
              <a:fillRect/>
            </a:stretch>
          </p:blipFill>
          <p:spPr>
            <a:xfrm rot="1021415">
              <a:off x="6026718" y="5005840"/>
              <a:ext cx="294523" cy="624214"/>
            </a:xfrm>
            <a:prstGeom prst="rect">
              <a:avLst/>
            </a:prstGeom>
          </p:spPr>
        </p:pic>
      </p:grpSp>
      <p:sp>
        <p:nvSpPr>
          <p:cNvPr id="48" name="TextBox 48"/>
          <p:cNvSpPr txBox="1"/>
          <p:nvPr/>
        </p:nvSpPr>
        <p:spPr>
          <a:xfrm>
            <a:off x="5383293" y="5775186"/>
            <a:ext cx="1581373" cy="198581"/>
          </a:xfrm>
          <a:prstGeom prst="rect">
            <a:avLst/>
          </a:prstGeom>
        </p:spPr>
        <p:txBody>
          <a:bodyPr lIns="0" tIns="0" rIns="0" bIns="0" rtlCol="0" anchor="t">
            <a:spAutoFit/>
          </a:bodyPr>
          <a:lstStyle/>
          <a:p>
            <a:pPr algn="ctr" defTabSz="457200">
              <a:lnSpc>
                <a:spcPts val="1680"/>
              </a:lnSpc>
              <a:spcBef>
                <a:spcPct val="0"/>
              </a:spcBef>
            </a:pPr>
            <a:r>
              <a:rPr lang="en-US" sz="1200">
                <a:solidFill>
                  <a:srgbClr val="FFFFFF"/>
                </a:solidFill>
                <a:latin typeface="Montserrat"/>
              </a:rPr>
              <a:t>Photo: Mery Alencar </a:t>
            </a:r>
          </a:p>
        </p:txBody>
      </p:sp>
      <p:pic>
        <p:nvPicPr>
          <p:cNvPr id="49" name="Picture 6">
            <a:extLst>
              <a:ext uri="{FF2B5EF4-FFF2-40B4-BE49-F238E27FC236}">
                <a16:creationId xmlns:a16="http://schemas.microsoft.com/office/drawing/2014/main" id="{66692576-7D16-4B49-BD7C-49B5FBB429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7230" y="5451230"/>
            <a:ext cx="1406769" cy="14067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7531"/>
          <a:stretch>
            <a:fillRect/>
          </a:stretch>
        </p:blipFill>
        <p:spPr>
          <a:xfrm>
            <a:off x="2745720" y="2883287"/>
            <a:ext cx="3167750" cy="2062922"/>
          </a:xfrm>
          <a:prstGeom prst="rect">
            <a:avLst/>
          </a:prstGeom>
        </p:spPr>
      </p:pic>
      <p:sp>
        <p:nvSpPr>
          <p:cNvPr id="3" name="TextBox 3"/>
          <p:cNvSpPr txBox="1"/>
          <p:nvPr/>
        </p:nvSpPr>
        <p:spPr>
          <a:xfrm>
            <a:off x="324388" y="1521238"/>
            <a:ext cx="8631519" cy="869149"/>
          </a:xfrm>
          <a:prstGeom prst="rect">
            <a:avLst/>
          </a:prstGeom>
        </p:spPr>
        <p:txBody>
          <a:bodyPr lIns="0" tIns="0" rIns="0" bIns="0" rtlCol="0" anchor="t">
            <a:spAutoFit/>
          </a:bodyPr>
          <a:lstStyle/>
          <a:p>
            <a:pPr algn="ctr" defTabSz="457200">
              <a:lnSpc>
                <a:spcPts val="3528"/>
              </a:lnSpc>
            </a:pPr>
            <a:r>
              <a:rPr lang="en-US" sz="2450" dirty="0">
                <a:solidFill>
                  <a:srgbClr val="000000"/>
                </a:solidFill>
                <a:latin typeface="Palatino Linotype" panose="02040502050505030304" pitchFamily="18" charset="0"/>
              </a:rPr>
              <a:t>The phylogenetic history will affect the decomposition</a:t>
            </a:r>
          </a:p>
          <a:p>
            <a:pPr algn="ctr" defTabSz="457200">
              <a:lnSpc>
                <a:spcPts val="3528"/>
              </a:lnSpc>
            </a:pPr>
            <a:r>
              <a:rPr lang="en-US" sz="2450" dirty="0">
                <a:solidFill>
                  <a:srgbClr val="000000"/>
                </a:solidFill>
                <a:latin typeface="Palatino Linotype" panose="02040502050505030304" pitchFamily="18" charset="0"/>
              </a:rPr>
              <a:t>rates through its influences on organ traits.</a:t>
            </a:r>
          </a:p>
        </p:txBody>
      </p:sp>
      <p:sp>
        <p:nvSpPr>
          <p:cNvPr id="4" name="TextBox 4"/>
          <p:cNvSpPr txBox="1"/>
          <p:nvPr/>
        </p:nvSpPr>
        <p:spPr>
          <a:xfrm>
            <a:off x="324388" y="547872"/>
            <a:ext cx="4611432" cy="479490"/>
          </a:xfrm>
          <a:prstGeom prst="rect">
            <a:avLst/>
          </a:prstGeom>
        </p:spPr>
        <p:txBody>
          <a:bodyPr lIns="0" tIns="0" rIns="0" bIns="0" rtlCol="0" anchor="t">
            <a:spAutoFit/>
          </a:bodyPr>
          <a:lstStyle/>
          <a:p>
            <a:pPr defTabSz="457200">
              <a:lnSpc>
                <a:spcPts val="3997"/>
              </a:lnSpc>
            </a:pPr>
            <a:r>
              <a:rPr lang="en-US" sz="2776" dirty="0">
                <a:solidFill>
                  <a:srgbClr val="000000"/>
                </a:solidFill>
                <a:latin typeface="Palatino Linotype" panose="02040502050505030304" pitchFamily="18" charset="0"/>
              </a:rPr>
              <a:t>Hypothesis III</a:t>
            </a:r>
          </a:p>
        </p:txBody>
      </p:sp>
      <p:sp>
        <p:nvSpPr>
          <p:cNvPr id="5" name="TextBox 5"/>
          <p:cNvSpPr txBox="1"/>
          <p:nvPr/>
        </p:nvSpPr>
        <p:spPr>
          <a:xfrm>
            <a:off x="5383293" y="5775186"/>
            <a:ext cx="1581373" cy="198581"/>
          </a:xfrm>
          <a:prstGeom prst="rect">
            <a:avLst/>
          </a:prstGeom>
        </p:spPr>
        <p:txBody>
          <a:bodyPr lIns="0" tIns="0" rIns="0" bIns="0" rtlCol="0" anchor="t">
            <a:spAutoFit/>
          </a:bodyPr>
          <a:lstStyle/>
          <a:p>
            <a:pPr algn="ctr" defTabSz="457200">
              <a:lnSpc>
                <a:spcPts val="1680"/>
              </a:lnSpc>
              <a:spcBef>
                <a:spcPct val="0"/>
              </a:spcBef>
            </a:pPr>
            <a:r>
              <a:rPr lang="en-US" sz="1200">
                <a:solidFill>
                  <a:srgbClr val="FFFFFF"/>
                </a:solidFill>
                <a:latin typeface="Montserrat"/>
              </a:rPr>
              <a:t>Photo: Mery Alencar </a:t>
            </a:r>
          </a:p>
        </p:txBody>
      </p:sp>
      <p:sp>
        <p:nvSpPr>
          <p:cNvPr id="6" name="TextBox 6"/>
          <p:cNvSpPr txBox="1"/>
          <p:nvPr/>
        </p:nvSpPr>
        <p:spPr>
          <a:xfrm>
            <a:off x="138870" y="6458121"/>
            <a:ext cx="4611432" cy="220701"/>
          </a:xfrm>
          <a:prstGeom prst="rect">
            <a:avLst/>
          </a:prstGeom>
        </p:spPr>
        <p:txBody>
          <a:bodyPr lIns="0" tIns="0" rIns="0" bIns="0" rtlCol="0" anchor="t">
            <a:spAutoFit/>
          </a:bodyPr>
          <a:lstStyle/>
          <a:p>
            <a:pPr defTabSz="457200">
              <a:lnSpc>
                <a:spcPts val="1872"/>
              </a:lnSpc>
            </a:pPr>
            <a:r>
              <a:rPr lang="en-US" sz="1300" dirty="0">
                <a:solidFill>
                  <a:srgbClr val="000000"/>
                </a:solidFill>
                <a:latin typeface="Montserrat Semi-Bold"/>
              </a:rPr>
              <a:t>Image: </a:t>
            </a:r>
            <a:r>
              <a:rPr lang="en-US" sz="1300" dirty="0" err="1">
                <a:solidFill>
                  <a:srgbClr val="000000"/>
                </a:solidFill>
                <a:latin typeface="Montserrat Semi-Bold"/>
              </a:rPr>
              <a:t>Nextstrain</a:t>
            </a:r>
            <a:endParaRPr lang="en-US" sz="1300" dirty="0">
              <a:solidFill>
                <a:srgbClr val="000000"/>
              </a:solidFill>
              <a:latin typeface="Montserrat Semi-Bold"/>
            </a:endParaRPr>
          </a:p>
        </p:txBody>
      </p:sp>
      <p:pic>
        <p:nvPicPr>
          <p:cNvPr id="7" name="Picture 6">
            <a:extLst>
              <a:ext uri="{FF2B5EF4-FFF2-40B4-BE49-F238E27FC236}">
                <a16:creationId xmlns:a16="http://schemas.microsoft.com/office/drawing/2014/main" id="{07C4DD37-10BC-4B08-A93E-F5B78458C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230" y="5451230"/>
            <a:ext cx="1406769" cy="14067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45551" y="3048577"/>
            <a:ext cx="1784591" cy="655436"/>
          </a:xfrm>
          <a:prstGeom prst="rect">
            <a:avLst/>
          </a:prstGeom>
        </p:spPr>
        <p:txBody>
          <a:bodyPr lIns="0" tIns="0" rIns="0" bIns="0" rtlCol="0" anchor="t">
            <a:spAutoFit/>
          </a:bodyPr>
          <a:lstStyle/>
          <a:p>
            <a:pPr algn="ctr">
              <a:lnSpc>
                <a:spcPts val="5600"/>
              </a:lnSpc>
            </a:pPr>
            <a:r>
              <a:rPr lang="en-US" sz="4000">
                <a:solidFill>
                  <a:srgbClr val="000000"/>
                </a:solidFill>
                <a:latin typeface="Montserrat"/>
              </a:rPr>
              <a:t>40%</a:t>
            </a:r>
          </a:p>
        </p:txBody>
      </p:sp>
      <p:sp>
        <p:nvSpPr>
          <p:cNvPr id="3" name="TextBox 3"/>
          <p:cNvSpPr txBox="1"/>
          <p:nvPr/>
        </p:nvSpPr>
        <p:spPr>
          <a:xfrm>
            <a:off x="751585" y="3048577"/>
            <a:ext cx="1784591" cy="655436"/>
          </a:xfrm>
          <a:prstGeom prst="rect">
            <a:avLst/>
          </a:prstGeom>
        </p:spPr>
        <p:txBody>
          <a:bodyPr lIns="0" tIns="0" rIns="0" bIns="0" rtlCol="0" anchor="t">
            <a:spAutoFit/>
          </a:bodyPr>
          <a:lstStyle/>
          <a:p>
            <a:pPr algn="ctr">
              <a:lnSpc>
                <a:spcPts val="5600"/>
              </a:lnSpc>
            </a:pPr>
            <a:r>
              <a:rPr lang="en-US" sz="4000">
                <a:solidFill>
                  <a:srgbClr val="000000"/>
                </a:solidFill>
                <a:latin typeface="Montserrat"/>
              </a:rPr>
              <a:t>11,81%</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62200" y="2313945"/>
            <a:ext cx="2300245" cy="222914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30987" t="347" b="41628"/>
          <a:stretch>
            <a:fillRect/>
          </a:stretch>
        </p:blipFill>
        <p:spPr>
          <a:xfrm rot="702044">
            <a:off x="5039560" y="2198844"/>
            <a:ext cx="1843190" cy="2460311"/>
          </a:xfrm>
          <a:prstGeom prst="rect">
            <a:avLst/>
          </a:prstGeom>
        </p:spPr>
      </p:pic>
      <p:grpSp>
        <p:nvGrpSpPr>
          <p:cNvPr id="6" name="Group 6"/>
          <p:cNvGrpSpPr/>
          <p:nvPr/>
        </p:nvGrpSpPr>
        <p:grpSpPr>
          <a:xfrm>
            <a:off x="4454306" y="3933093"/>
            <a:ext cx="709858" cy="70985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8" name="TextBox 8"/>
          <p:cNvSpPr txBox="1"/>
          <p:nvPr/>
        </p:nvSpPr>
        <p:spPr>
          <a:xfrm>
            <a:off x="147034" y="215547"/>
            <a:ext cx="6966041" cy="957185"/>
          </a:xfrm>
          <a:prstGeom prst="rect">
            <a:avLst/>
          </a:prstGeom>
        </p:spPr>
        <p:txBody>
          <a:bodyPr wrap="square" lIns="0" tIns="0" rIns="0" bIns="0" rtlCol="0" anchor="t">
            <a:spAutoFit/>
          </a:bodyPr>
          <a:lstStyle/>
          <a:p>
            <a:pPr>
              <a:lnSpc>
                <a:spcPts val="3920"/>
              </a:lnSpc>
            </a:pPr>
            <a:r>
              <a:rPr lang="en-US" sz="2400" dirty="0">
                <a:solidFill>
                  <a:srgbClr val="000000">
                    <a:alpha val="83922"/>
                  </a:srgbClr>
                </a:solidFill>
                <a:latin typeface="Palatino Linotype" panose="02040502050505030304" pitchFamily="18" charset="0"/>
              </a:rPr>
              <a:t>Remaining mass was lower in flower litter, thus, higher decomposition rates</a:t>
            </a:r>
          </a:p>
        </p:txBody>
      </p:sp>
      <p:sp>
        <p:nvSpPr>
          <p:cNvPr id="9" name="TextBox 9"/>
          <p:cNvSpPr txBox="1"/>
          <p:nvPr/>
        </p:nvSpPr>
        <p:spPr>
          <a:xfrm>
            <a:off x="0" y="6349424"/>
            <a:ext cx="2886014" cy="293029"/>
          </a:xfrm>
          <a:prstGeom prst="rect">
            <a:avLst/>
          </a:prstGeom>
        </p:spPr>
        <p:txBody>
          <a:bodyPr wrap="square" lIns="0" tIns="0" rIns="0" bIns="0" rtlCol="0" anchor="t">
            <a:spAutoFit/>
          </a:bodyPr>
          <a:lstStyle/>
          <a:p>
            <a:pPr algn="ctr">
              <a:lnSpc>
                <a:spcPts val="2520"/>
              </a:lnSpc>
              <a:spcBef>
                <a:spcPct val="0"/>
              </a:spcBef>
            </a:pPr>
            <a:r>
              <a:rPr lang="en-US" dirty="0">
                <a:solidFill>
                  <a:srgbClr val="000000">
                    <a:alpha val="76863"/>
                  </a:srgbClr>
                </a:solidFill>
                <a:latin typeface="Montserrat"/>
              </a:rPr>
              <a:t>t=-6.0143; p&lt;0,0001</a:t>
            </a:r>
          </a:p>
        </p:txBody>
      </p:sp>
      <p:pic>
        <p:nvPicPr>
          <p:cNvPr id="10" name="Picture 10"/>
          <p:cNvPicPr>
            <a:picLocks noChangeAspect="1"/>
          </p:cNvPicPr>
          <p:nvPr/>
        </p:nvPicPr>
        <p:blipFill>
          <a:blip r:embed="rId6"/>
          <a:srcRect/>
          <a:stretch>
            <a:fillRect/>
          </a:stretch>
        </p:blipFill>
        <p:spPr>
          <a:xfrm>
            <a:off x="8308978" y="215547"/>
            <a:ext cx="687988" cy="703484"/>
          </a:xfrm>
          <a:prstGeom prst="rect">
            <a:avLst/>
          </a:prstGeom>
        </p:spPr>
      </p:pic>
      <p:pic>
        <p:nvPicPr>
          <p:cNvPr id="11" name="Picture 5">
            <a:extLst>
              <a:ext uri="{FF2B5EF4-FFF2-40B4-BE49-F238E27FC236}">
                <a16:creationId xmlns:a16="http://schemas.microsoft.com/office/drawing/2014/main" id="{B77F4CB8-1D63-42C2-8404-4CEDAF70A6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2057" y="2124840"/>
            <a:ext cx="2341837" cy="2341837"/>
            <a:chOff x="0" y="0"/>
            <a:chExt cx="5130800" cy="5130800"/>
          </a:xfrm>
        </p:grpSpPr>
        <p:sp>
          <p:nvSpPr>
            <p:cNvPr id="3" name="Freeform 3"/>
            <p:cNvSpPr/>
            <p:nvPr/>
          </p:nvSpPr>
          <p:spPr>
            <a:xfrm>
              <a:off x="0" y="0"/>
              <a:ext cx="5130800" cy="5130800"/>
            </a:xfrm>
            <a:custGeom>
              <a:avLst/>
              <a:gdLst/>
              <a:ahLst/>
              <a:cxnLst/>
              <a:rect l="l" t="t" r="r" b="b"/>
              <a:pathLst>
                <a:path w="5130800" h="5130800">
                  <a:moveTo>
                    <a:pt x="4914900" y="0"/>
                  </a:moveTo>
                  <a:lnTo>
                    <a:pt x="215900" y="0"/>
                  </a:lnTo>
                  <a:cubicBezTo>
                    <a:pt x="96520" y="0"/>
                    <a:pt x="0" y="96520"/>
                    <a:pt x="0" y="215900"/>
                  </a:cubicBezTo>
                  <a:lnTo>
                    <a:pt x="0" y="4914900"/>
                  </a:lnTo>
                  <a:cubicBezTo>
                    <a:pt x="0" y="5034280"/>
                    <a:pt x="96520" y="5130800"/>
                    <a:pt x="215900" y="5130800"/>
                  </a:cubicBezTo>
                  <a:lnTo>
                    <a:pt x="4914900" y="5130800"/>
                  </a:lnTo>
                  <a:cubicBezTo>
                    <a:pt x="5034280" y="5130800"/>
                    <a:pt x="5130800" y="5034280"/>
                    <a:pt x="5130800" y="4914900"/>
                  </a:cubicBezTo>
                  <a:lnTo>
                    <a:pt x="5130800" y="215900"/>
                  </a:lnTo>
                  <a:cubicBezTo>
                    <a:pt x="5130800" y="96520"/>
                    <a:pt x="5034280" y="0"/>
                    <a:pt x="4914900" y="0"/>
                  </a:cubicBezTo>
                  <a:close/>
                  <a:moveTo>
                    <a:pt x="5080000" y="1270000"/>
                  </a:moveTo>
                  <a:lnTo>
                    <a:pt x="5080000" y="4914900"/>
                  </a:lnTo>
                  <a:cubicBezTo>
                    <a:pt x="5080000" y="5006340"/>
                    <a:pt x="5006340" y="5080000"/>
                    <a:pt x="4914900" y="5080000"/>
                  </a:cubicBezTo>
                  <a:lnTo>
                    <a:pt x="215900" y="5080000"/>
                  </a:lnTo>
                  <a:cubicBezTo>
                    <a:pt x="124460" y="5080000"/>
                    <a:pt x="50800" y="5006340"/>
                    <a:pt x="50800" y="4914900"/>
                  </a:cubicBezTo>
                  <a:lnTo>
                    <a:pt x="50800" y="215900"/>
                  </a:lnTo>
                  <a:cubicBezTo>
                    <a:pt x="50800" y="124460"/>
                    <a:pt x="124460" y="50800"/>
                    <a:pt x="215900" y="50800"/>
                  </a:cubicBezTo>
                  <a:lnTo>
                    <a:pt x="4914900" y="50800"/>
                  </a:lnTo>
                  <a:cubicBezTo>
                    <a:pt x="5006340" y="50800"/>
                    <a:pt x="5080000" y="124460"/>
                    <a:pt x="5080000" y="215900"/>
                  </a:cubicBezTo>
                  <a:lnTo>
                    <a:pt x="5080000" y="1270000"/>
                  </a:lnTo>
                  <a:close/>
                </a:path>
              </a:pathLst>
            </a:custGeom>
            <a:solidFill>
              <a:srgbClr val="100F0D"/>
            </a:solidFill>
          </p:spPr>
        </p:sp>
      </p:grpSp>
      <p:grpSp>
        <p:nvGrpSpPr>
          <p:cNvPr id="4" name="Group 4"/>
          <p:cNvGrpSpPr/>
          <p:nvPr/>
        </p:nvGrpSpPr>
        <p:grpSpPr>
          <a:xfrm>
            <a:off x="3453526" y="2124840"/>
            <a:ext cx="2341837" cy="2341837"/>
            <a:chOff x="0" y="0"/>
            <a:chExt cx="5130800" cy="5130800"/>
          </a:xfrm>
        </p:grpSpPr>
        <p:sp>
          <p:nvSpPr>
            <p:cNvPr id="5" name="Freeform 5"/>
            <p:cNvSpPr/>
            <p:nvPr/>
          </p:nvSpPr>
          <p:spPr>
            <a:xfrm>
              <a:off x="0" y="0"/>
              <a:ext cx="5130800" cy="5130800"/>
            </a:xfrm>
            <a:custGeom>
              <a:avLst/>
              <a:gdLst/>
              <a:ahLst/>
              <a:cxnLst/>
              <a:rect l="l" t="t" r="r" b="b"/>
              <a:pathLst>
                <a:path w="5130800" h="5130800">
                  <a:moveTo>
                    <a:pt x="4914900" y="0"/>
                  </a:moveTo>
                  <a:lnTo>
                    <a:pt x="215900" y="0"/>
                  </a:lnTo>
                  <a:cubicBezTo>
                    <a:pt x="96520" y="0"/>
                    <a:pt x="0" y="96520"/>
                    <a:pt x="0" y="215900"/>
                  </a:cubicBezTo>
                  <a:lnTo>
                    <a:pt x="0" y="4914900"/>
                  </a:lnTo>
                  <a:cubicBezTo>
                    <a:pt x="0" y="5034280"/>
                    <a:pt x="96520" y="5130800"/>
                    <a:pt x="215900" y="5130800"/>
                  </a:cubicBezTo>
                  <a:lnTo>
                    <a:pt x="4914900" y="5130800"/>
                  </a:lnTo>
                  <a:cubicBezTo>
                    <a:pt x="5034280" y="5130800"/>
                    <a:pt x="5130800" y="5034280"/>
                    <a:pt x="5130800" y="4914900"/>
                  </a:cubicBezTo>
                  <a:lnTo>
                    <a:pt x="5130800" y="215900"/>
                  </a:lnTo>
                  <a:cubicBezTo>
                    <a:pt x="5130800" y="96520"/>
                    <a:pt x="5034280" y="0"/>
                    <a:pt x="4914900" y="0"/>
                  </a:cubicBezTo>
                  <a:close/>
                  <a:moveTo>
                    <a:pt x="5080000" y="1270000"/>
                  </a:moveTo>
                  <a:lnTo>
                    <a:pt x="5080000" y="4914900"/>
                  </a:lnTo>
                  <a:cubicBezTo>
                    <a:pt x="5080000" y="5006340"/>
                    <a:pt x="5006340" y="5080000"/>
                    <a:pt x="4914900" y="5080000"/>
                  </a:cubicBezTo>
                  <a:lnTo>
                    <a:pt x="215900" y="5080000"/>
                  </a:lnTo>
                  <a:cubicBezTo>
                    <a:pt x="124460" y="5080000"/>
                    <a:pt x="50800" y="5006340"/>
                    <a:pt x="50800" y="4914900"/>
                  </a:cubicBezTo>
                  <a:lnTo>
                    <a:pt x="50800" y="215900"/>
                  </a:lnTo>
                  <a:cubicBezTo>
                    <a:pt x="50800" y="124460"/>
                    <a:pt x="124460" y="50800"/>
                    <a:pt x="215900" y="50800"/>
                  </a:cubicBezTo>
                  <a:lnTo>
                    <a:pt x="4914900" y="50800"/>
                  </a:lnTo>
                  <a:cubicBezTo>
                    <a:pt x="5006340" y="50800"/>
                    <a:pt x="5080000" y="124460"/>
                    <a:pt x="5080000" y="215900"/>
                  </a:cubicBezTo>
                  <a:lnTo>
                    <a:pt x="5080000" y="1270000"/>
                  </a:lnTo>
                  <a:close/>
                </a:path>
              </a:pathLst>
            </a:custGeom>
            <a:solidFill>
              <a:srgbClr val="100F0D"/>
            </a:solidFill>
          </p:spPr>
        </p:sp>
      </p:grpSp>
      <p:sp>
        <p:nvSpPr>
          <p:cNvPr id="6" name="TextBox 6"/>
          <p:cNvSpPr txBox="1"/>
          <p:nvPr/>
        </p:nvSpPr>
        <p:spPr>
          <a:xfrm>
            <a:off x="530941" y="2909304"/>
            <a:ext cx="2864068" cy="692497"/>
          </a:xfrm>
          <a:prstGeom prst="rect">
            <a:avLst/>
          </a:prstGeom>
        </p:spPr>
        <p:txBody>
          <a:bodyPr lIns="0" tIns="0" rIns="0" bIns="0" rtlCol="0" anchor="t">
            <a:spAutoFit/>
          </a:bodyPr>
          <a:lstStyle/>
          <a:p>
            <a:pPr algn="ctr">
              <a:lnSpc>
                <a:spcPts val="2714"/>
              </a:lnSpc>
            </a:pPr>
            <a:r>
              <a:rPr lang="en-US" sz="2445">
                <a:solidFill>
                  <a:srgbClr val="000000"/>
                </a:solidFill>
                <a:latin typeface="Palatino Linotype" panose="02040502050505030304" pitchFamily="18" charset="0"/>
              </a:rPr>
              <a:t>Nutrients concentration</a:t>
            </a:r>
          </a:p>
        </p:txBody>
      </p:sp>
      <p:sp>
        <p:nvSpPr>
          <p:cNvPr id="7" name="TextBox 7"/>
          <p:cNvSpPr txBox="1"/>
          <p:nvPr/>
        </p:nvSpPr>
        <p:spPr>
          <a:xfrm>
            <a:off x="273518" y="977301"/>
            <a:ext cx="8596964" cy="470706"/>
          </a:xfrm>
          <a:prstGeom prst="rect">
            <a:avLst/>
          </a:prstGeom>
        </p:spPr>
        <p:txBody>
          <a:bodyPr lIns="0" tIns="0" rIns="0" bIns="0" rtlCol="0" anchor="t">
            <a:spAutoFit/>
          </a:bodyPr>
          <a:lstStyle/>
          <a:p>
            <a:pPr algn="ctr">
              <a:lnSpc>
                <a:spcPts val="3920"/>
              </a:lnSpc>
              <a:spcBef>
                <a:spcPct val="0"/>
              </a:spcBef>
            </a:pPr>
            <a:r>
              <a:rPr lang="en-US" sz="2800" dirty="0">
                <a:solidFill>
                  <a:srgbClr val="000000"/>
                </a:solidFill>
                <a:latin typeface="Palatino Linotype" panose="02040502050505030304" pitchFamily="18" charset="0"/>
              </a:rPr>
              <a:t>Higher decomposition rates in flower litter</a:t>
            </a:r>
          </a:p>
        </p:txBody>
      </p:sp>
      <p:sp>
        <p:nvSpPr>
          <p:cNvPr id="8" name="TextBox 8"/>
          <p:cNvSpPr txBox="1"/>
          <p:nvPr/>
        </p:nvSpPr>
        <p:spPr>
          <a:xfrm>
            <a:off x="3530979" y="2919146"/>
            <a:ext cx="2186931" cy="692497"/>
          </a:xfrm>
          <a:prstGeom prst="rect">
            <a:avLst/>
          </a:prstGeom>
        </p:spPr>
        <p:txBody>
          <a:bodyPr lIns="0" tIns="0" rIns="0" bIns="0" rtlCol="0" anchor="t">
            <a:spAutoFit/>
          </a:bodyPr>
          <a:lstStyle/>
          <a:p>
            <a:pPr algn="ctr">
              <a:lnSpc>
                <a:spcPts val="2715"/>
              </a:lnSpc>
            </a:pPr>
            <a:r>
              <a:rPr lang="en-US" sz="2446">
                <a:solidFill>
                  <a:srgbClr val="000000"/>
                </a:solidFill>
                <a:latin typeface="Palatino Linotype" panose="02040502050505030304" pitchFamily="18" charset="0"/>
              </a:rPr>
              <a:t>Water holding capacity</a:t>
            </a:r>
          </a:p>
        </p:txBody>
      </p:sp>
      <p:sp>
        <p:nvSpPr>
          <p:cNvPr id="9" name="TextBox 9"/>
          <p:cNvSpPr txBox="1"/>
          <p:nvPr/>
        </p:nvSpPr>
        <p:spPr>
          <a:xfrm>
            <a:off x="116629" y="5590298"/>
            <a:ext cx="2740871" cy="290401"/>
          </a:xfrm>
          <a:prstGeom prst="rect">
            <a:avLst/>
          </a:prstGeom>
        </p:spPr>
        <p:txBody>
          <a:bodyPr wrap="square" lIns="0" tIns="0" rIns="0" bIns="0" rtlCol="0" anchor="t">
            <a:spAutoFit/>
          </a:bodyPr>
          <a:lstStyle/>
          <a:p>
            <a:pPr algn="ctr">
              <a:lnSpc>
                <a:spcPts val="2443"/>
              </a:lnSpc>
              <a:spcBef>
                <a:spcPct val="0"/>
              </a:spcBef>
            </a:pPr>
            <a:r>
              <a:rPr lang="en-US" sz="1745" dirty="0" err="1">
                <a:solidFill>
                  <a:srgbClr val="000000"/>
                </a:solidFill>
                <a:latin typeface="Palatino Linotype" panose="02040502050505030304" pitchFamily="18" charset="0"/>
              </a:rPr>
              <a:t>Makkonen</a:t>
            </a:r>
            <a:r>
              <a:rPr lang="en-US" sz="1745" dirty="0">
                <a:solidFill>
                  <a:srgbClr val="000000"/>
                </a:solidFill>
                <a:latin typeface="Palatino Linotype" panose="02040502050505030304" pitchFamily="18" charset="0"/>
              </a:rPr>
              <a:t> et al. 2012</a:t>
            </a:r>
          </a:p>
        </p:txBody>
      </p:sp>
      <p:grpSp>
        <p:nvGrpSpPr>
          <p:cNvPr id="10" name="Group 10"/>
          <p:cNvGrpSpPr/>
          <p:nvPr/>
        </p:nvGrpSpPr>
        <p:grpSpPr>
          <a:xfrm>
            <a:off x="6089506" y="2124840"/>
            <a:ext cx="2341837" cy="2341837"/>
            <a:chOff x="0" y="0"/>
            <a:chExt cx="5130800" cy="5130800"/>
          </a:xfrm>
        </p:grpSpPr>
        <p:sp>
          <p:nvSpPr>
            <p:cNvPr id="11" name="Freeform 11"/>
            <p:cNvSpPr/>
            <p:nvPr/>
          </p:nvSpPr>
          <p:spPr>
            <a:xfrm>
              <a:off x="0" y="0"/>
              <a:ext cx="5130800" cy="5130800"/>
            </a:xfrm>
            <a:custGeom>
              <a:avLst/>
              <a:gdLst/>
              <a:ahLst/>
              <a:cxnLst/>
              <a:rect l="l" t="t" r="r" b="b"/>
              <a:pathLst>
                <a:path w="5130800" h="5130800">
                  <a:moveTo>
                    <a:pt x="4914900" y="0"/>
                  </a:moveTo>
                  <a:lnTo>
                    <a:pt x="215900" y="0"/>
                  </a:lnTo>
                  <a:cubicBezTo>
                    <a:pt x="96520" y="0"/>
                    <a:pt x="0" y="96520"/>
                    <a:pt x="0" y="215900"/>
                  </a:cubicBezTo>
                  <a:lnTo>
                    <a:pt x="0" y="4914900"/>
                  </a:lnTo>
                  <a:cubicBezTo>
                    <a:pt x="0" y="5034280"/>
                    <a:pt x="96520" y="5130800"/>
                    <a:pt x="215900" y="5130800"/>
                  </a:cubicBezTo>
                  <a:lnTo>
                    <a:pt x="4914900" y="5130800"/>
                  </a:lnTo>
                  <a:cubicBezTo>
                    <a:pt x="5034280" y="5130800"/>
                    <a:pt x="5130800" y="5034280"/>
                    <a:pt x="5130800" y="4914900"/>
                  </a:cubicBezTo>
                  <a:lnTo>
                    <a:pt x="5130800" y="215900"/>
                  </a:lnTo>
                  <a:cubicBezTo>
                    <a:pt x="5130800" y="96520"/>
                    <a:pt x="5034280" y="0"/>
                    <a:pt x="4914900" y="0"/>
                  </a:cubicBezTo>
                  <a:close/>
                  <a:moveTo>
                    <a:pt x="5080000" y="1270000"/>
                  </a:moveTo>
                  <a:lnTo>
                    <a:pt x="5080000" y="4914900"/>
                  </a:lnTo>
                  <a:cubicBezTo>
                    <a:pt x="5080000" y="5006340"/>
                    <a:pt x="5006340" y="5080000"/>
                    <a:pt x="4914900" y="5080000"/>
                  </a:cubicBezTo>
                  <a:lnTo>
                    <a:pt x="215900" y="5080000"/>
                  </a:lnTo>
                  <a:cubicBezTo>
                    <a:pt x="124460" y="5080000"/>
                    <a:pt x="50800" y="5006340"/>
                    <a:pt x="50800" y="4914900"/>
                  </a:cubicBezTo>
                  <a:lnTo>
                    <a:pt x="50800" y="215900"/>
                  </a:lnTo>
                  <a:cubicBezTo>
                    <a:pt x="50800" y="124460"/>
                    <a:pt x="124460" y="50800"/>
                    <a:pt x="215900" y="50800"/>
                  </a:cubicBezTo>
                  <a:lnTo>
                    <a:pt x="4914900" y="50800"/>
                  </a:lnTo>
                  <a:cubicBezTo>
                    <a:pt x="5006340" y="50800"/>
                    <a:pt x="5080000" y="124460"/>
                    <a:pt x="5080000" y="215900"/>
                  </a:cubicBezTo>
                  <a:lnTo>
                    <a:pt x="5080000" y="1270000"/>
                  </a:lnTo>
                  <a:close/>
                </a:path>
              </a:pathLst>
            </a:custGeom>
            <a:solidFill>
              <a:srgbClr val="100F0D"/>
            </a:solidFill>
          </p:spPr>
        </p:sp>
      </p:grpSp>
      <p:sp>
        <p:nvSpPr>
          <p:cNvPr id="12" name="TextBox 12"/>
          <p:cNvSpPr txBox="1"/>
          <p:nvPr/>
        </p:nvSpPr>
        <p:spPr>
          <a:xfrm>
            <a:off x="6227745" y="2919146"/>
            <a:ext cx="2065360" cy="692497"/>
          </a:xfrm>
          <a:prstGeom prst="rect">
            <a:avLst/>
          </a:prstGeom>
        </p:spPr>
        <p:txBody>
          <a:bodyPr lIns="0" tIns="0" rIns="0" bIns="0" rtlCol="0" anchor="t">
            <a:spAutoFit/>
          </a:bodyPr>
          <a:lstStyle/>
          <a:p>
            <a:pPr algn="ctr">
              <a:lnSpc>
                <a:spcPts val="2714"/>
              </a:lnSpc>
            </a:pPr>
            <a:r>
              <a:rPr lang="en-US" sz="2445" dirty="0">
                <a:solidFill>
                  <a:srgbClr val="000000"/>
                </a:solidFill>
                <a:latin typeface="Palatino Linotype" panose="02040502050505030304" pitchFamily="18" charset="0"/>
              </a:rPr>
              <a:t>Lower reabsorption</a:t>
            </a:r>
          </a:p>
        </p:txBody>
      </p:sp>
      <p:pic>
        <p:nvPicPr>
          <p:cNvPr id="13" name="Picture 5">
            <a:extLst>
              <a:ext uri="{FF2B5EF4-FFF2-40B4-BE49-F238E27FC236}">
                <a16:creationId xmlns:a16="http://schemas.microsoft.com/office/drawing/2014/main" id="{DCAD79DA-C2AF-49EF-BB5B-C43054B0B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7626" y="568654"/>
            <a:ext cx="8596964" cy="470706"/>
          </a:xfrm>
          <a:prstGeom prst="rect">
            <a:avLst/>
          </a:prstGeom>
        </p:spPr>
        <p:txBody>
          <a:bodyPr lIns="0" tIns="0" rIns="0" bIns="0" rtlCol="0" anchor="t">
            <a:spAutoFit/>
          </a:bodyPr>
          <a:lstStyle/>
          <a:p>
            <a:pPr>
              <a:lnSpc>
                <a:spcPts val="3920"/>
              </a:lnSpc>
              <a:spcBef>
                <a:spcPct val="0"/>
              </a:spcBef>
            </a:pPr>
            <a:r>
              <a:rPr lang="en-US" sz="2800" dirty="0">
                <a:solidFill>
                  <a:srgbClr val="000000"/>
                </a:solidFill>
                <a:latin typeface="Palatino Linotype" panose="02040502050505030304" pitchFamily="18" charset="0"/>
              </a:rPr>
              <a:t>Traits important for decomposition</a:t>
            </a:r>
          </a:p>
        </p:txBody>
      </p:sp>
      <p:sp>
        <p:nvSpPr>
          <p:cNvPr id="4" name="TextBox 4"/>
          <p:cNvSpPr txBox="1"/>
          <p:nvPr/>
        </p:nvSpPr>
        <p:spPr>
          <a:xfrm>
            <a:off x="28216" y="1808544"/>
            <a:ext cx="9115784" cy="2744149"/>
          </a:xfrm>
          <a:prstGeom prst="rect">
            <a:avLst/>
          </a:prstGeom>
        </p:spPr>
        <p:txBody>
          <a:bodyPr lIns="0" tIns="0" rIns="0" bIns="0" rtlCol="0" anchor="t">
            <a:spAutoFit/>
          </a:bodyPr>
          <a:lstStyle/>
          <a:p>
            <a:pPr algn="ctr">
              <a:lnSpc>
                <a:spcPts val="2700"/>
              </a:lnSpc>
              <a:spcBef>
                <a:spcPct val="0"/>
              </a:spcBef>
            </a:pPr>
            <a:r>
              <a:rPr lang="en-US" sz="2077" dirty="0">
                <a:solidFill>
                  <a:srgbClr val="000000"/>
                </a:solidFill>
                <a:latin typeface="Palatino Linotype" panose="02040502050505030304" pitchFamily="18" charset="0"/>
              </a:rPr>
              <a:t>Flower and leaf belong to the same physiological category, but they are functionally distinct organs.</a:t>
            </a:r>
          </a:p>
          <a:p>
            <a:pPr algn="ctr">
              <a:lnSpc>
                <a:spcPts val="2700"/>
              </a:lnSpc>
              <a:spcBef>
                <a:spcPct val="0"/>
              </a:spcBef>
            </a:pPr>
            <a:endParaRPr lang="en-US" sz="2077" dirty="0">
              <a:solidFill>
                <a:srgbClr val="000000"/>
              </a:solidFill>
              <a:latin typeface="Palatino Linotype" panose="02040502050505030304" pitchFamily="18" charset="0"/>
            </a:endParaRPr>
          </a:p>
          <a:p>
            <a:pPr algn="ctr">
              <a:lnSpc>
                <a:spcPts val="2700"/>
              </a:lnSpc>
              <a:spcBef>
                <a:spcPct val="0"/>
              </a:spcBef>
            </a:pPr>
            <a:r>
              <a:rPr lang="en-US" sz="2077" dirty="0">
                <a:solidFill>
                  <a:srgbClr val="000000"/>
                </a:solidFill>
                <a:latin typeface="Palatino Linotype" panose="02040502050505030304" pitchFamily="18" charset="0"/>
              </a:rPr>
              <a:t> Leaves present structural compounds such as lignin, cellulose, and complex compounds responsible for mechanical protection structuring. </a:t>
            </a:r>
          </a:p>
          <a:p>
            <a:pPr algn="ctr">
              <a:lnSpc>
                <a:spcPts val="2700"/>
              </a:lnSpc>
              <a:spcBef>
                <a:spcPct val="0"/>
              </a:spcBef>
            </a:pPr>
            <a:endParaRPr lang="en-US" sz="2077" dirty="0">
              <a:solidFill>
                <a:srgbClr val="000000"/>
              </a:solidFill>
              <a:latin typeface="Palatino Linotype" panose="02040502050505030304" pitchFamily="18" charset="0"/>
            </a:endParaRPr>
          </a:p>
          <a:p>
            <a:pPr algn="ctr">
              <a:lnSpc>
                <a:spcPts val="2700"/>
              </a:lnSpc>
              <a:spcBef>
                <a:spcPct val="0"/>
              </a:spcBef>
            </a:pPr>
            <a:r>
              <a:rPr lang="en-US" sz="2077" dirty="0">
                <a:solidFill>
                  <a:srgbClr val="000000"/>
                </a:solidFill>
                <a:latin typeface="Palatino Linotype" panose="02040502050505030304" pitchFamily="18" charset="0"/>
              </a:rPr>
              <a:t>While flowers are ephemeral organs with large concentrations of soluble compounds and carbohydrates, then higher water holding capacity</a:t>
            </a:r>
          </a:p>
        </p:txBody>
      </p:sp>
      <p:pic>
        <p:nvPicPr>
          <p:cNvPr id="5" name="Picture 5">
            <a:extLst>
              <a:ext uri="{FF2B5EF4-FFF2-40B4-BE49-F238E27FC236}">
                <a16:creationId xmlns:a16="http://schemas.microsoft.com/office/drawing/2014/main" id="{D67BCAB7-8201-4377-B763-E0D48FC7D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483</TotalTime>
  <Words>792</Words>
  <Application>Microsoft Office PowerPoint</Application>
  <PresentationFormat>Apresentação na tela (4:3)</PresentationFormat>
  <Paragraphs>76</Paragraphs>
  <Slides>16</Slides>
  <Notes>0</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16</vt:i4>
      </vt:variant>
    </vt:vector>
  </HeadingPairs>
  <TitlesOfParts>
    <vt:vector size="25" baseType="lpstr">
      <vt:lpstr>Arial</vt:lpstr>
      <vt:lpstr>Calibri</vt:lpstr>
      <vt:lpstr>Calibri Light</vt:lpstr>
      <vt:lpstr>Montserrat</vt:lpstr>
      <vt:lpstr>Montserrat Semi-Bold</vt:lpstr>
      <vt:lpstr>Palatino Linotype</vt:lpstr>
      <vt:lpstr>Times New Roman</vt:lpstr>
      <vt:lpstr>Office Theme</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Mery Alencar</cp:lastModifiedBy>
  <cp:revision>50</cp:revision>
  <dcterms:created xsi:type="dcterms:W3CDTF">2017-05-27T02:37:01Z</dcterms:created>
  <dcterms:modified xsi:type="dcterms:W3CDTF">2021-03-01T15:01:22Z</dcterms:modified>
</cp:coreProperties>
</file>