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8" r:id="rId3"/>
    <p:sldId id="264" r:id="rId4"/>
    <p:sldId id="265" r:id="rId5"/>
    <p:sldId id="266" r:id="rId6"/>
    <p:sldId id="267" r:id="rId7"/>
    <p:sldId id="268" r:id="rId8"/>
    <p:sldId id="269" r:id="rId9"/>
    <p:sldId id="270" r:id="rId10"/>
    <p:sldId id="271" r:id="rId11"/>
    <p:sldId id="272" r:id="rId12"/>
    <p:sldId id="263"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7B7C"/>
    <a:srgbClr val="EAEAEA"/>
    <a:srgbClr val="FCFBF2"/>
    <a:srgbClr val="000000"/>
    <a:srgbClr val="EBE4AF"/>
    <a:srgbClr val="EBFFFF"/>
    <a:srgbClr val="073759"/>
    <a:srgbClr val="CCFFFF"/>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3" d="100"/>
          <a:sy n="93" d="100"/>
        </p:scale>
        <p:origin x="1162"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396829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54577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058342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19AEB6-5A5C-4DB2-9D46-98EABA38A501}"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399348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19AEB6-5A5C-4DB2-9D46-98EABA38A501}" type="datetimeFigureOut">
              <a:rPr lang="en-US" smtClean="0"/>
              <a:t>3/16/2021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6258986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19AEB6-5A5C-4DB2-9D46-98EABA38A501}"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271448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19AEB6-5A5C-4DB2-9D46-98EABA38A501}" type="datetimeFigureOut">
              <a:rPr lang="en-US" smtClean="0"/>
              <a:t>3/16/2021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42239390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19AEB6-5A5C-4DB2-9D46-98EABA38A501}" type="datetimeFigureOut">
              <a:rPr lang="en-US" smtClean="0"/>
              <a:t>3/16/2021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578077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19AEB6-5A5C-4DB2-9D46-98EABA38A501}" type="datetimeFigureOut">
              <a:rPr lang="en-US" smtClean="0"/>
              <a:t>3/16/2021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6295772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3145317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519AEB6-5A5C-4DB2-9D46-98EABA38A501}" type="datetimeFigureOut">
              <a:rPr lang="en-US" smtClean="0"/>
              <a:t>3/16/2021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D6E8413-8B64-46A0-A043-DA7FCA8C4DD3}" type="slidenum">
              <a:rPr lang="en-US" smtClean="0"/>
              <a:t>‹#›</a:t>
            </a:fld>
            <a:endParaRPr lang="en-US"/>
          </a:p>
        </p:txBody>
      </p:sp>
    </p:spTree>
    <p:extLst>
      <p:ext uri="{BB962C8B-B14F-4D97-AF65-F5344CB8AC3E}">
        <p14:creationId xmlns:p14="http://schemas.microsoft.com/office/powerpoint/2010/main" val="199040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19AEB6-5A5C-4DB2-9D46-98EABA38A501}" type="datetimeFigureOut">
              <a:rPr lang="en-US" smtClean="0"/>
              <a:t>3/16/2021</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6E8413-8B64-46A0-A043-DA7FCA8C4DD3}" type="slidenum">
              <a:rPr lang="en-US" smtClean="0"/>
              <a:t>‹#›</a:t>
            </a:fld>
            <a:endParaRPr lang="en-US"/>
          </a:p>
        </p:txBody>
      </p:sp>
    </p:spTree>
    <p:extLst>
      <p:ext uri="{BB962C8B-B14F-4D97-AF65-F5344CB8AC3E}">
        <p14:creationId xmlns:p14="http://schemas.microsoft.com/office/powerpoint/2010/main" val="71626441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1966" y="3046058"/>
            <a:ext cx="8305800" cy="2836674"/>
          </a:xfrm>
          <a:prstGeom prst="rect">
            <a:avLst/>
          </a:prstGeom>
          <a:noFill/>
        </p:spPr>
        <p:txBody>
          <a:bodyPr wrap="square" rtlCol="0">
            <a:spAutoFit/>
          </a:bodyPr>
          <a:lstStyle/>
          <a:p>
            <a:pPr>
              <a:lnSpc>
                <a:spcPts val="1300"/>
              </a:lnSpc>
              <a:spcAft>
                <a:spcPts val="6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Integrative descriptions of three new tardigrade species along with the new</a:t>
            </a:r>
          </a:p>
          <a:p>
            <a:pPr>
              <a:lnSpc>
                <a:spcPts val="1300"/>
              </a:lnSpc>
              <a:spcAft>
                <a:spcPts val="600"/>
              </a:spcAft>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record of </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Mesobiotus</a:t>
            </a:r>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skorackii</a:t>
            </a:r>
            <a:r>
              <a:rPr lang="en-US" sz="1800" b="1"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Kaczmarek et al., 2018 from Canada</a:t>
            </a:r>
            <a:endParaRPr lang="en-GB"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nSpc>
                <a:spcPts val="1000"/>
              </a:lnSpc>
              <a:spcBef>
                <a:spcPts val="600"/>
              </a:spcBef>
            </a:pP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Pushpalata Kayastha</a:t>
            </a:r>
            <a:r>
              <a:rPr lang="pl-PL"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Milena Roszkowska</a:t>
            </a:r>
            <a:r>
              <a:rPr lang="pl-PL"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1,2</a:t>
            </a: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Monika Mioduchowska</a:t>
            </a:r>
            <a:r>
              <a:rPr lang="pl-PL"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3,4</a:t>
            </a: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a:t>
            </a:r>
            <a:r>
              <a:rPr lang="en-GB"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Magdalena Gawlak</a:t>
            </a:r>
            <a:r>
              <a:rPr lang="pl-PL"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5</a:t>
            </a:r>
            <a:r>
              <a:rPr lang="pl-PL" sz="11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and Łukasz Kaczmarek</a:t>
            </a:r>
            <a:r>
              <a:rPr lang="pl-PL" sz="1100" b="1" baseline="300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1</a:t>
            </a:r>
            <a:endParaRPr lang="en-GB" sz="11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it-IT" sz="1100" b="1" baseline="30000" dirty="0">
              <a:latin typeface="Palatino Linotype" panose="02040502050505030304" pitchFamily="18" charset="0"/>
            </a:endParaRPr>
          </a:p>
          <a:p>
            <a:r>
              <a:rPr lang="pl-PL" sz="1800" kern="0" baseline="30000" dirty="0">
                <a:solidFill>
                  <a:srgbClr val="000000"/>
                </a:solidFill>
                <a:effectLst/>
                <a:latin typeface="Times New Roman" panose="02020603050405020304" pitchFamily="18" charset="0"/>
                <a:ea typeface="Times New Roman" panose="02020603050405020304" pitchFamily="18" charset="0"/>
              </a:rPr>
              <a:t>1</a:t>
            </a:r>
            <a:r>
              <a:rPr lang="fr-FR" sz="1100" dirty="0" err="1">
                <a:latin typeface="Palatino Linotype" panose="02040502050505030304" pitchFamily="18" charset="0"/>
              </a:rPr>
              <a:t>Department</a:t>
            </a:r>
            <a:r>
              <a:rPr lang="fr-FR" sz="1100" dirty="0">
                <a:latin typeface="Palatino Linotype" panose="02040502050505030304" pitchFamily="18" charset="0"/>
              </a:rPr>
              <a:t> of Animal </a:t>
            </a:r>
            <a:r>
              <a:rPr lang="fr-FR" sz="1100" dirty="0" err="1">
                <a:latin typeface="Palatino Linotype" panose="02040502050505030304" pitchFamily="18" charset="0"/>
              </a:rPr>
              <a:t>Taxonomy</a:t>
            </a:r>
            <a:r>
              <a:rPr lang="fr-FR" sz="1100" dirty="0">
                <a:latin typeface="Palatino Linotype" panose="02040502050505030304" pitchFamily="18" charset="0"/>
              </a:rPr>
              <a:t> and </a:t>
            </a:r>
            <a:r>
              <a:rPr lang="fr-FR" sz="1100" dirty="0" err="1">
                <a:latin typeface="Palatino Linotype" panose="02040502050505030304" pitchFamily="18" charset="0"/>
              </a:rPr>
              <a:t>Ecology</a:t>
            </a:r>
            <a:r>
              <a:rPr lang="fr-FR" sz="1100" dirty="0">
                <a:latin typeface="Palatino Linotype" panose="02040502050505030304" pitchFamily="18" charset="0"/>
              </a:rPr>
              <a:t>, Adam Mickiewicz </a:t>
            </a:r>
            <a:r>
              <a:rPr lang="fr-FR" sz="1100" dirty="0" err="1">
                <a:latin typeface="Palatino Linotype" panose="02040502050505030304" pitchFamily="18" charset="0"/>
              </a:rPr>
              <a:t>University</a:t>
            </a:r>
            <a:r>
              <a:rPr lang="fr-FR" sz="1100" dirty="0">
                <a:latin typeface="Palatino Linotype" panose="02040502050505030304" pitchFamily="18" charset="0"/>
              </a:rPr>
              <a:t> in Poznań, </a:t>
            </a:r>
            <a:r>
              <a:rPr lang="fr-FR" sz="1100" dirty="0" err="1">
                <a:latin typeface="Palatino Linotype" panose="02040502050505030304" pitchFamily="18" charset="0"/>
              </a:rPr>
              <a:t>Uniwersytetu</a:t>
            </a:r>
            <a:r>
              <a:rPr lang="fr-FR" sz="1100" dirty="0">
                <a:latin typeface="Palatino Linotype" panose="02040502050505030304" pitchFamily="18" charset="0"/>
              </a:rPr>
              <a:t> </a:t>
            </a:r>
            <a:r>
              <a:rPr lang="fr-FR" sz="1100" dirty="0" err="1">
                <a:latin typeface="Palatino Linotype" panose="02040502050505030304" pitchFamily="18" charset="0"/>
              </a:rPr>
              <a:t>Poznańskiego</a:t>
            </a:r>
            <a:r>
              <a:rPr lang="fr-FR" sz="1100" dirty="0">
                <a:latin typeface="Palatino Linotype" panose="02040502050505030304" pitchFamily="18" charset="0"/>
              </a:rPr>
              <a:t> 6, 61-614 Poznań, </a:t>
            </a:r>
            <a:r>
              <a:rPr lang="fr-FR" sz="1100" dirty="0" err="1">
                <a:latin typeface="Palatino Linotype" panose="02040502050505030304" pitchFamily="18" charset="0"/>
              </a:rPr>
              <a:t>Poland</a:t>
            </a:r>
            <a:r>
              <a:rPr lang="fr-FR" sz="1100" dirty="0">
                <a:latin typeface="Palatino Linotype" panose="02040502050505030304" pitchFamily="18" charset="0"/>
              </a:rPr>
              <a:t>; pushpalata.kayastha@gmail.com, mil.roszkowska@gmail.com, kaczmar@amu.edu.pl</a:t>
            </a:r>
          </a:p>
          <a:p>
            <a:r>
              <a:rPr lang="en-GB" kern="0" baseline="30000" dirty="0">
                <a:solidFill>
                  <a:srgbClr val="000000"/>
                </a:solidFill>
                <a:latin typeface="Times New Roman" panose="02020603050405020304" pitchFamily="18" charset="0"/>
              </a:rPr>
              <a:t>2</a:t>
            </a:r>
            <a:r>
              <a:rPr lang="fr-FR" sz="1100" dirty="0" err="1">
                <a:latin typeface="Palatino Linotype" panose="02040502050505030304" pitchFamily="18" charset="0"/>
              </a:rPr>
              <a:t>Department</a:t>
            </a:r>
            <a:r>
              <a:rPr lang="fr-FR" sz="1100" dirty="0">
                <a:latin typeface="Palatino Linotype" panose="02040502050505030304" pitchFamily="18" charset="0"/>
              </a:rPr>
              <a:t> of </a:t>
            </a:r>
            <a:r>
              <a:rPr lang="fr-FR" sz="1100" dirty="0" err="1">
                <a:latin typeface="Palatino Linotype" panose="02040502050505030304" pitchFamily="18" charset="0"/>
              </a:rPr>
              <a:t>Bioenergetics</a:t>
            </a:r>
            <a:r>
              <a:rPr lang="fr-FR" sz="1100" dirty="0">
                <a:latin typeface="Palatino Linotype" panose="02040502050505030304" pitchFamily="18" charset="0"/>
              </a:rPr>
              <a:t>, </a:t>
            </a:r>
            <a:r>
              <a:rPr lang="fr-FR" sz="1100" dirty="0" err="1">
                <a:latin typeface="Palatino Linotype" panose="02040502050505030304" pitchFamily="18" charset="0"/>
              </a:rPr>
              <a:t>Faculty</a:t>
            </a:r>
            <a:r>
              <a:rPr lang="fr-FR" sz="1100" dirty="0">
                <a:latin typeface="Palatino Linotype" panose="02040502050505030304" pitchFamily="18" charset="0"/>
              </a:rPr>
              <a:t> of </a:t>
            </a:r>
            <a:r>
              <a:rPr lang="fr-FR" sz="1100" dirty="0" err="1">
                <a:latin typeface="Palatino Linotype" panose="02040502050505030304" pitchFamily="18" charset="0"/>
              </a:rPr>
              <a:t>Biology</a:t>
            </a:r>
            <a:r>
              <a:rPr lang="fr-FR" sz="1100" dirty="0">
                <a:latin typeface="Palatino Linotype" panose="02040502050505030304" pitchFamily="18" charset="0"/>
              </a:rPr>
              <a:t>, Adam Mickiewicz </a:t>
            </a:r>
            <a:r>
              <a:rPr lang="fr-FR" sz="1100" dirty="0" err="1">
                <a:latin typeface="Palatino Linotype" panose="02040502050505030304" pitchFamily="18" charset="0"/>
              </a:rPr>
              <a:t>University</a:t>
            </a:r>
            <a:r>
              <a:rPr lang="fr-FR" sz="1100" dirty="0">
                <a:latin typeface="Palatino Linotype" panose="02040502050505030304" pitchFamily="18" charset="0"/>
              </a:rPr>
              <a:t> in Poznań, </a:t>
            </a:r>
            <a:r>
              <a:rPr lang="fr-FR" sz="1100" dirty="0" err="1">
                <a:latin typeface="Palatino Linotype" panose="02040502050505030304" pitchFamily="18" charset="0"/>
              </a:rPr>
              <a:t>Uniwersytetu</a:t>
            </a:r>
            <a:r>
              <a:rPr lang="fr-FR" sz="1100" dirty="0">
                <a:latin typeface="Palatino Linotype" panose="02040502050505030304" pitchFamily="18" charset="0"/>
              </a:rPr>
              <a:t> </a:t>
            </a:r>
            <a:r>
              <a:rPr lang="fr-FR" sz="1100" dirty="0" err="1">
                <a:latin typeface="Palatino Linotype" panose="02040502050505030304" pitchFamily="18" charset="0"/>
              </a:rPr>
              <a:t>Poznańskiego</a:t>
            </a:r>
            <a:r>
              <a:rPr lang="fr-FR" sz="1100" dirty="0">
                <a:latin typeface="Palatino Linotype" panose="02040502050505030304" pitchFamily="18" charset="0"/>
              </a:rPr>
              <a:t> 6, 61-614 Poznań, </a:t>
            </a:r>
            <a:r>
              <a:rPr lang="fr-FR" sz="1100" dirty="0" err="1">
                <a:latin typeface="Palatino Linotype" panose="02040502050505030304" pitchFamily="18" charset="0"/>
              </a:rPr>
              <a:t>Poland</a:t>
            </a:r>
            <a:r>
              <a:rPr lang="fr-FR" sz="1100" dirty="0">
                <a:latin typeface="Palatino Linotype" panose="02040502050505030304" pitchFamily="18" charset="0"/>
              </a:rPr>
              <a:t> </a:t>
            </a:r>
          </a:p>
          <a:p>
            <a:r>
              <a:rPr lang="en-GB" kern="0" baseline="30000" dirty="0">
                <a:solidFill>
                  <a:srgbClr val="000000"/>
                </a:solidFill>
                <a:latin typeface="Times New Roman" panose="02020603050405020304" pitchFamily="18" charset="0"/>
              </a:rPr>
              <a:t>3</a:t>
            </a:r>
            <a:r>
              <a:rPr lang="fr-FR" sz="1100" dirty="0" err="1">
                <a:latin typeface="Palatino Linotype" panose="02040502050505030304" pitchFamily="18" charset="0"/>
              </a:rPr>
              <a:t>Department</a:t>
            </a:r>
            <a:r>
              <a:rPr lang="fr-FR" sz="1100" dirty="0">
                <a:latin typeface="Palatino Linotype" panose="02040502050505030304" pitchFamily="18" charset="0"/>
              </a:rPr>
              <a:t> of </a:t>
            </a:r>
            <a:r>
              <a:rPr lang="fr-FR" sz="1100" dirty="0" err="1">
                <a:latin typeface="Palatino Linotype" panose="02040502050505030304" pitchFamily="18" charset="0"/>
              </a:rPr>
              <a:t>Genetics</a:t>
            </a:r>
            <a:r>
              <a:rPr lang="fr-FR" sz="1100" dirty="0">
                <a:latin typeface="Palatino Linotype" panose="02040502050505030304" pitchFamily="18" charset="0"/>
              </a:rPr>
              <a:t> and </a:t>
            </a:r>
            <a:r>
              <a:rPr lang="fr-FR" sz="1100" dirty="0" err="1">
                <a:latin typeface="Palatino Linotype" panose="02040502050505030304" pitchFamily="18" charset="0"/>
              </a:rPr>
              <a:t>Biosystematics</a:t>
            </a:r>
            <a:r>
              <a:rPr lang="fr-FR" sz="1100" dirty="0">
                <a:latin typeface="Palatino Linotype" panose="02040502050505030304" pitchFamily="18" charset="0"/>
              </a:rPr>
              <a:t>, </a:t>
            </a:r>
            <a:r>
              <a:rPr lang="fr-FR" sz="1100" dirty="0" err="1">
                <a:latin typeface="Palatino Linotype" panose="02040502050505030304" pitchFamily="18" charset="0"/>
              </a:rPr>
              <a:t>Faculty</a:t>
            </a:r>
            <a:r>
              <a:rPr lang="fr-FR" sz="1100" dirty="0">
                <a:latin typeface="Palatino Linotype" panose="02040502050505030304" pitchFamily="18" charset="0"/>
              </a:rPr>
              <a:t> of </a:t>
            </a:r>
            <a:r>
              <a:rPr lang="fr-FR" sz="1100" dirty="0" err="1">
                <a:latin typeface="Palatino Linotype" panose="02040502050505030304" pitchFamily="18" charset="0"/>
              </a:rPr>
              <a:t>Biology</a:t>
            </a:r>
            <a:r>
              <a:rPr lang="fr-FR" sz="1100" dirty="0">
                <a:latin typeface="Palatino Linotype" panose="02040502050505030304" pitchFamily="18" charset="0"/>
              </a:rPr>
              <a:t>, </a:t>
            </a:r>
            <a:r>
              <a:rPr lang="fr-FR" sz="1100" dirty="0" err="1">
                <a:latin typeface="Palatino Linotype" panose="02040502050505030304" pitchFamily="18" charset="0"/>
              </a:rPr>
              <a:t>University</a:t>
            </a:r>
            <a:r>
              <a:rPr lang="fr-FR" sz="1100" dirty="0">
                <a:latin typeface="Palatino Linotype" panose="02040502050505030304" pitchFamily="18" charset="0"/>
              </a:rPr>
              <a:t> of Gdańsk, </a:t>
            </a:r>
            <a:r>
              <a:rPr lang="fr-FR" sz="1100" dirty="0" err="1">
                <a:latin typeface="Palatino Linotype" panose="02040502050505030304" pitchFamily="18" charset="0"/>
              </a:rPr>
              <a:t>Wita</a:t>
            </a:r>
            <a:r>
              <a:rPr lang="fr-FR" sz="1100" dirty="0">
                <a:latin typeface="Palatino Linotype" panose="02040502050505030304" pitchFamily="18" charset="0"/>
              </a:rPr>
              <a:t> </a:t>
            </a:r>
            <a:r>
              <a:rPr lang="fr-FR" sz="1100" dirty="0" err="1">
                <a:latin typeface="Palatino Linotype" panose="02040502050505030304" pitchFamily="18" charset="0"/>
              </a:rPr>
              <a:t>Stwosza</a:t>
            </a:r>
            <a:r>
              <a:rPr lang="fr-FR" sz="1100" dirty="0">
                <a:latin typeface="Palatino Linotype" panose="02040502050505030304" pitchFamily="18" charset="0"/>
              </a:rPr>
              <a:t> 59, 80-308 Gdańsk, </a:t>
            </a:r>
            <a:r>
              <a:rPr lang="fr-FR" sz="1100" dirty="0" err="1">
                <a:latin typeface="Palatino Linotype" panose="02040502050505030304" pitchFamily="18" charset="0"/>
              </a:rPr>
              <a:t>Poland</a:t>
            </a:r>
            <a:r>
              <a:rPr lang="fr-FR" sz="1100" dirty="0">
                <a:latin typeface="Palatino Linotype" panose="02040502050505030304" pitchFamily="18" charset="0"/>
              </a:rPr>
              <a:t>; e-mail: monika.mioduchowska@ug.edu.pl</a:t>
            </a:r>
          </a:p>
          <a:p>
            <a:r>
              <a:rPr lang="en-GB" kern="0" baseline="30000" dirty="0">
                <a:solidFill>
                  <a:srgbClr val="000000"/>
                </a:solidFill>
                <a:latin typeface="Times New Roman" panose="02020603050405020304" pitchFamily="18" charset="0"/>
              </a:rPr>
              <a:t>4</a:t>
            </a:r>
            <a:r>
              <a:rPr lang="fr-FR" sz="1100" dirty="0" err="1">
                <a:latin typeface="Palatino Linotype" panose="02040502050505030304" pitchFamily="18" charset="0"/>
              </a:rPr>
              <a:t>Department</a:t>
            </a:r>
            <a:r>
              <a:rPr lang="fr-FR" sz="1100" dirty="0">
                <a:latin typeface="Palatino Linotype" panose="02040502050505030304" pitchFamily="18" charset="0"/>
              </a:rPr>
              <a:t> of Marine </a:t>
            </a:r>
            <a:r>
              <a:rPr lang="fr-FR" sz="1100" dirty="0" err="1">
                <a:latin typeface="Palatino Linotype" panose="02040502050505030304" pitchFamily="18" charset="0"/>
              </a:rPr>
              <a:t>Plankton</a:t>
            </a:r>
            <a:r>
              <a:rPr lang="fr-FR" sz="1100" dirty="0">
                <a:latin typeface="Palatino Linotype" panose="02040502050505030304" pitchFamily="18" charset="0"/>
              </a:rPr>
              <a:t> </a:t>
            </a:r>
            <a:r>
              <a:rPr lang="fr-FR" sz="1100" dirty="0" err="1">
                <a:latin typeface="Palatino Linotype" panose="02040502050505030304" pitchFamily="18" charset="0"/>
              </a:rPr>
              <a:t>Research</a:t>
            </a:r>
            <a:r>
              <a:rPr lang="fr-FR" sz="1100" dirty="0">
                <a:latin typeface="Palatino Linotype" panose="02040502050505030304" pitchFamily="18" charset="0"/>
              </a:rPr>
              <a:t>, Institute of </a:t>
            </a:r>
            <a:r>
              <a:rPr lang="fr-FR" sz="1100" dirty="0" err="1">
                <a:latin typeface="Palatino Linotype" panose="02040502050505030304" pitchFamily="18" charset="0"/>
              </a:rPr>
              <a:t>Oceanography</a:t>
            </a:r>
            <a:r>
              <a:rPr lang="fr-FR" sz="1100" dirty="0">
                <a:latin typeface="Palatino Linotype" panose="02040502050505030304" pitchFamily="18" charset="0"/>
              </a:rPr>
              <a:t>, </a:t>
            </a:r>
            <a:r>
              <a:rPr lang="fr-FR" sz="1100" dirty="0" err="1">
                <a:latin typeface="Palatino Linotype" panose="02040502050505030304" pitchFamily="18" charset="0"/>
              </a:rPr>
              <a:t>University</a:t>
            </a:r>
            <a:r>
              <a:rPr lang="fr-FR" sz="1100" dirty="0">
                <a:latin typeface="Palatino Linotype" panose="02040502050505030304" pitchFamily="18" charset="0"/>
              </a:rPr>
              <a:t> of Gdańsk, </a:t>
            </a:r>
            <a:r>
              <a:rPr lang="fr-FR" sz="1100" dirty="0" err="1">
                <a:latin typeface="Palatino Linotype" panose="02040502050505030304" pitchFamily="18" charset="0"/>
              </a:rPr>
              <a:t>Marszałka</a:t>
            </a:r>
            <a:r>
              <a:rPr lang="fr-FR" sz="1100" dirty="0">
                <a:latin typeface="Palatino Linotype" panose="02040502050505030304" pitchFamily="18" charset="0"/>
              </a:rPr>
              <a:t> </a:t>
            </a:r>
            <a:r>
              <a:rPr lang="fr-FR" sz="1100" dirty="0" err="1">
                <a:latin typeface="Palatino Linotype" panose="02040502050505030304" pitchFamily="18" charset="0"/>
              </a:rPr>
              <a:t>Piłsudskiego</a:t>
            </a:r>
            <a:r>
              <a:rPr lang="fr-FR" sz="1100" dirty="0">
                <a:latin typeface="Palatino Linotype" panose="02040502050505030304" pitchFamily="18" charset="0"/>
              </a:rPr>
              <a:t> 46, 81-378 Gdynia, </a:t>
            </a:r>
            <a:r>
              <a:rPr lang="fr-FR" sz="1100" dirty="0" err="1">
                <a:latin typeface="Palatino Linotype" panose="02040502050505030304" pitchFamily="18" charset="0"/>
              </a:rPr>
              <a:t>Poland</a:t>
            </a:r>
            <a:endParaRPr lang="fr-FR" sz="1100" dirty="0">
              <a:latin typeface="Palatino Linotype" panose="02040502050505030304" pitchFamily="18" charset="0"/>
            </a:endParaRPr>
          </a:p>
          <a:p>
            <a:r>
              <a:rPr lang="en-GB" kern="0" baseline="30000" dirty="0">
                <a:solidFill>
                  <a:srgbClr val="000000"/>
                </a:solidFill>
                <a:latin typeface="Times New Roman" panose="02020603050405020304" pitchFamily="18" charset="0"/>
              </a:rPr>
              <a:t>5</a:t>
            </a:r>
            <a:r>
              <a:rPr lang="fr-FR" sz="1100" dirty="0">
                <a:latin typeface="Palatino Linotype" panose="02040502050505030304" pitchFamily="18" charset="0"/>
              </a:rPr>
              <a:t>Institute of Plant Protection – National </a:t>
            </a:r>
            <a:r>
              <a:rPr lang="fr-FR" sz="1100" dirty="0" err="1">
                <a:latin typeface="Palatino Linotype" panose="02040502050505030304" pitchFamily="18" charset="0"/>
              </a:rPr>
              <a:t>Research</a:t>
            </a:r>
            <a:r>
              <a:rPr lang="fr-FR" sz="1100" dirty="0">
                <a:latin typeface="Palatino Linotype" panose="02040502050505030304" pitchFamily="18" charset="0"/>
              </a:rPr>
              <a:t> Institute, </a:t>
            </a:r>
            <a:r>
              <a:rPr lang="fr-FR" sz="1100" dirty="0" err="1">
                <a:latin typeface="Palatino Linotype" panose="02040502050505030304" pitchFamily="18" charset="0"/>
              </a:rPr>
              <a:t>Władysława</a:t>
            </a:r>
            <a:r>
              <a:rPr lang="fr-FR" sz="1100" dirty="0">
                <a:latin typeface="Palatino Linotype" panose="02040502050505030304" pitchFamily="18" charset="0"/>
              </a:rPr>
              <a:t> </a:t>
            </a:r>
            <a:r>
              <a:rPr lang="fr-FR" sz="1100" dirty="0" err="1">
                <a:latin typeface="Palatino Linotype" panose="02040502050505030304" pitchFamily="18" charset="0"/>
              </a:rPr>
              <a:t>Węgorka</a:t>
            </a:r>
            <a:r>
              <a:rPr lang="fr-FR" sz="1100" dirty="0">
                <a:latin typeface="Palatino Linotype" panose="02040502050505030304" pitchFamily="18" charset="0"/>
              </a:rPr>
              <a:t> 20, 60-318 Poznań, </a:t>
            </a:r>
            <a:r>
              <a:rPr lang="fr-FR" sz="1100" dirty="0" err="1">
                <a:latin typeface="Palatino Linotype" panose="02040502050505030304" pitchFamily="18" charset="0"/>
              </a:rPr>
              <a:t>Poland</a:t>
            </a:r>
            <a:r>
              <a:rPr lang="fr-FR" sz="1100" dirty="0">
                <a:latin typeface="Palatino Linotype" panose="02040502050505030304" pitchFamily="18" charset="0"/>
              </a:rPr>
              <a:t>, e-mail: m.gawlak@iorpib.poznan.pl</a:t>
            </a:r>
          </a:p>
          <a:p>
            <a:r>
              <a:rPr lang="fr-FR" sz="1100" dirty="0">
                <a:latin typeface="Palatino Linotype" panose="02040502050505030304" pitchFamily="18" charset="0"/>
              </a:rPr>
              <a:t>*</a:t>
            </a:r>
            <a:r>
              <a:rPr lang="fr-FR" sz="1100" dirty="0" err="1">
                <a:latin typeface="Palatino Linotype" panose="02040502050505030304" pitchFamily="18" charset="0"/>
              </a:rPr>
              <a:t>Correspondence</a:t>
            </a:r>
            <a:r>
              <a:rPr lang="fr-FR" sz="1100" dirty="0">
                <a:latin typeface="Palatino Linotype" panose="02040502050505030304" pitchFamily="18" charset="0"/>
              </a:rPr>
              <a:t>: pushpalata.kayastha@gmail.com</a:t>
            </a:r>
          </a:p>
        </p:txBody>
      </p:sp>
      <p:sp>
        <p:nvSpPr>
          <p:cNvPr id="6" name="Slide Number Placeholder 4"/>
          <p:cNvSpPr>
            <a:spLocks noGrp="1"/>
          </p:cNvSpPr>
          <p:nvPr>
            <p:ph type="sldNum" sz="quarter" idx="12"/>
          </p:nvPr>
        </p:nvSpPr>
        <p:spPr>
          <a:xfrm>
            <a:off x="6934200" y="6356350"/>
            <a:ext cx="2133600" cy="365125"/>
          </a:xfrm>
        </p:spPr>
        <p:txBody>
          <a:bodyPr/>
          <a:lstStyle/>
          <a:p>
            <a:fld id="{FCAEAE96-855E-42B1-8DE9-9C9E68DE18C5}" type="slidenum">
              <a:rPr lang="fr-FR" smtClean="0">
                <a:latin typeface="Palatino Linotype" panose="02040502050505030304" pitchFamily="18" charset="0"/>
              </a:rPr>
              <a:pPr/>
              <a:t>1</a:t>
            </a:fld>
            <a:endParaRPr lang="fr-FR">
              <a:latin typeface="Palatino Linotype" panose="02040502050505030304" pitchFamily="18" charset="0"/>
            </a:endParaRPr>
          </a:p>
        </p:txBody>
      </p:sp>
      <p:pic>
        <p:nvPicPr>
          <p:cNvPr id="3" name="Picture 2">
            <a:extLst>
              <a:ext uri="{FF2B5EF4-FFF2-40B4-BE49-F238E27FC236}">
                <a16:creationId xmlns:a16="http://schemas.microsoft.com/office/drawing/2014/main" id="{09E423CA-A2C7-4400-A8F8-E1E5DD8594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5" cy="2907957"/>
          </a:xfrm>
          <a:prstGeom prst="rect">
            <a:avLst/>
          </a:prstGeom>
        </p:spPr>
      </p:pic>
      <p:pic>
        <p:nvPicPr>
          <p:cNvPr id="1026" name="Picture 2" descr="Baner Stopka: Kapitał Ludzki - UAM - Europejski Fundusz Społeczny">
            <a:extLst>
              <a:ext uri="{FF2B5EF4-FFF2-40B4-BE49-F238E27FC236}">
                <a16:creationId xmlns:a16="http://schemas.microsoft.com/office/drawing/2014/main" id="{6B58E132-B99D-4D4C-9EC3-3B76BEC358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7054" y="5882732"/>
            <a:ext cx="5355623" cy="8314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8605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EAFF911-2BD8-4E2F-9EF6-44FF6BB10A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3068" y="239918"/>
            <a:ext cx="7973094" cy="5411239"/>
          </a:xfrm>
          <a:prstGeom prst="rect">
            <a:avLst/>
          </a:prstGeom>
          <a:noFill/>
          <a:ln>
            <a:noFill/>
          </a:ln>
        </p:spPr>
      </p:pic>
      <p:sp>
        <p:nvSpPr>
          <p:cNvPr id="9" name="TextBox 8">
            <a:extLst>
              <a:ext uri="{FF2B5EF4-FFF2-40B4-BE49-F238E27FC236}">
                <a16:creationId xmlns:a16="http://schemas.microsoft.com/office/drawing/2014/main" id="{FEA2D3D1-BA0A-48F3-8C71-00F84FA06C86}"/>
              </a:ext>
            </a:extLst>
          </p:cNvPr>
          <p:cNvSpPr txBox="1"/>
          <p:nvPr/>
        </p:nvSpPr>
        <p:spPr>
          <a:xfrm>
            <a:off x="553067" y="5876941"/>
            <a:ext cx="8047235" cy="751744"/>
          </a:xfrm>
          <a:prstGeom prst="rect">
            <a:avLst/>
          </a:prstGeom>
          <a:noFill/>
        </p:spPr>
        <p:txBody>
          <a:bodyPr wrap="square">
            <a:spAutoFit/>
          </a:bodyPr>
          <a:lstStyle/>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Figure 4. </a:t>
            </a:r>
            <a:r>
              <a:rPr lang="en-US" sz="1800" b="1" i="1" dirty="0" err="1">
                <a:solidFill>
                  <a:srgbClr val="000000"/>
                </a:solidFill>
                <a:effectLst/>
                <a:latin typeface="Palatino Linotype" panose="02040502050505030304" pitchFamily="18" charset="0"/>
                <a:ea typeface="Times New Roman" panose="02020603050405020304" pitchFamily="18" charset="0"/>
              </a:rPr>
              <a:t>Paramacrobiotus</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rPr>
              <a:t>sp. </a:t>
            </a:r>
            <a:r>
              <a:rPr lang="en-US" sz="1800" b="1" dirty="0" err="1">
                <a:solidFill>
                  <a:srgbClr val="000000"/>
                </a:solidFill>
                <a:effectLst/>
                <a:latin typeface="Palatino Linotype" panose="02040502050505030304" pitchFamily="18" charset="0"/>
                <a:ea typeface="Times New Roman" panose="02020603050405020304" pitchFamily="18" charset="0"/>
              </a:rPr>
              <a:t>nov.</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A</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 Dorsal view, adult (SEM); B – Claws of leg IV (SEM); C – Egg general view (SEM); D – Oral cavity </a:t>
            </a:r>
            <a:r>
              <a:rPr lang="en-US" sz="1800" dirty="0" err="1">
                <a:solidFill>
                  <a:srgbClr val="000000"/>
                </a:solidFill>
                <a:effectLst/>
                <a:latin typeface="Palatino Linotype" panose="02040502050505030304" pitchFamily="18" charset="0"/>
                <a:ea typeface="Times New Roman" panose="02020603050405020304" pitchFamily="18" charset="0"/>
              </a:rPr>
              <a:t>amature</a:t>
            </a:r>
            <a:r>
              <a:rPr lang="en-US" sz="1800" dirty="0">
                <a:solidFill>
                  <a:srgbClr val="000000"/>
                </a:solidFill>
                <a:effectLst/>
                <a:latin typeface="Palatino Linotype" panose="02040502050505030304" pitchFamily="18" charset="0"/>
                <a:ea typeface="Times New Roman" panose="02020603050405020304" pitchFamily="18" charset="0"/>
              </a:rPr>
              <a:t> (SEM). Scale bars in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a:t>
            </a:r>
            <a:endParaRPr lang="en-GB"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5127348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83EF7-AE1A-4895-AA83-A349CF524150}"/>
              </a:ext>
            </a:extLst>
          </p:cNvPr>
          <p:cNvSpPr>
            <a:spLocks noGrp="1"/>
          </p:cNvSpPr>
          <p:nvPr>
            <p:ph type="title"/>
          </p:nvPr>
        </p:nvSpPr>
        <p:spPr/>
        <p:txBody>
          <a:bodyPr>
            <a:normAutofit/>
          </a:bodyPr>
          <a:lstStyle/>
          <a:p>
            <a:r>
              <a:rPr lang="en-US" sz="5400" b="1" kern="0" dirty="0">
                <a:solidFill>
                  <a:srgbClr val="000000"/>
                </a:solidFill>
                <a:effectLst/>
                <a:latin typeface="Linux libertine"/>
                <a:ea typeface="Times New Roman" panose="02020603050405020304" pitchFamily="18" charset="0"/>
              </a:rPr>
              <a:t>Conclusions </a:t>
            </a:r>
            <a:endParaRPr lang="en-GB" sz="5400" b="1" dirty="0">
              <a:latin typeface="Linux libertine"/>
            </a:endParaRPr>
          </a:p>
        </p:txBody>
      </p:sp>
      <p:sp>
        <p:nvSpPr>
          <p:cNvPr id="3" name="Content Placeholder 2">
            <a:extLst>
              <a:ext uri="{FF2B5EF4-FFF2-40B4-BE49-F238E27FC236}">
                <a16:creationId xmlns:a16="http://schemas.microsoft.com/office/drawing/2014/main" id="{8FD45D69-2A8D-491C-8B54-4F035749EC6D}"/>
              </a:ext>
            </a:extLst>
          </p:cNvPr>
          <p:cNvSpPr>
            <a:spLocks noGrp="1"/>
          </p:cNvSpPr>
          <p:nvPr>
            <p:ph idx="1"/>
          </p:nvPr>
        </p:nvSpPr>
        <p:spPr/>
        <p:txBody>
          <a:bodyPr>
            <a:normAutofit/>
          </a:bodyPr>
          <a:lstStyle/>
          <a:p>
            <a:r>
              <a:rPr lang="en-GB" sz="2000" dirty="0" err="1">
                <a:latin typeface="Palatino Linotype" panose="02040502050505030304" pitchFamily="18" charset="0"/>
              </a:rPr>
              <a:t>Bryodelphax</a:t>
            </a:r>
            <a:r>
              <a:rPr lang="en-GB" sz="2000" dirty="0">
                <a:latin typeface="Palatino Linotype" panose="02040502050505030304" pitchFamily="18" charset="0"/>
              </a:rPr>
              <a:t> sp. </a:t>
            </a:r>
            <a:r>
              <a:rPr lang="en-GB" sz="2000" dirty="0" err="1">
                <a:latin typeface="Palatino Linotype" panose="02040502050505030304" pitchFamily="18" charset="0"/>
              </a:rPr>
              <a:t>nov.</a:t>
            </a:r>
            <a:r>
              <a:rPr lang="en-GB" sz="2000" dirty="0">
                <a:latin typeface="Palatino Linotype" panose="02040502050505030304" pitchFamily="18" charset="0"/>
              </a:rPr>
              <a:t>, Macrobiotus sp. </a:t>
            </a:r>
            <a:r>
              <a:rPr lang="en-GB" sz="2000" dirty="0" err="1">
                <a:latin typeface="Palatino Linotype" panose="02040502050505030304" pitchFamily="18" charset="0"/>
              </a:rPr>
              <a:t>nov.</a:t>
            </a:r>
            <a:r>
              <a:rPr lang="en-GB" sz="2000" dirty="0">
                <a:latin typeface="Palatino Linotype" panose="02040502050505030304" pitchFamily="18" charset="0"/>
              </a:rPr>
              <a:t>, </a:t>
            </a:r>
            <a:r>
              <a:rPr lang="en-GB" sz="2000" dirty="0" err="1">
                <a:latin typeface="Palatino Linotype" panose="02040502050505030304" pitchFamily="18" charset="0"/>
              </a:rPr>
              <a:t>Mesobiotus</a:t>
            </a:r>
            <a:r>
              <a:rPr lang="en-GB" sz="2000" dirty="0">
                <a:latin typeface="Palatino Linotype" panose="02040502050505030304" pitchFamily="18" charset="0"/>
              </a:rPr>
              <a:t> </a:t>
            </a:r>
            <a:r>
              <a:rPr lang="en-GB" sz="2000" dirty="0" err="1">
                <a:latin typeface="Palatino Linotype" panose="02040502050505030304" pitchFamily="18" charset="0"/>
              </a:rPr>
              <a:t>skorackii</a:t>
            </a:r>
            <a:r>
              <a:rPr lang="en-GB" sz="2000" dirty="0">
                <a:latin typeface="Palatino Linotype" panose="02040502050505030304" pitchFamily="18" charset="0"/>
              </a:rPr>
              <a:t> and </a:t>
            </a:r>
            <a:r>
              <a:rPr lang="en-GB" sz="2000" dirty="0" err="1">
                <a:latin typeface="Palatino Linotype" panose="02040502050505030304" pitchFamily="18" charset="0"/>
              </a:rPr>
              <a:t>Paramacrobiotus</a:t>
            </a:r>
            <a:r>
              <a:rPr lang="en-GB" sz="2000" dirty="0">
                <a:latin typeface="Palatino Linotype" panose="02040502050505030304" pitchFamily="18" charset="0"/>
              </a:rPr>
              <a:t> sp. </a:t>
            </a:r>
            <a:r>
              <a:rPr lang="en-GB" sz="2000" dirty="0" err="1">
                <a:latin typeface="Palatino Linotype" panose="02040502050505030304" pitchFamily="18" charset="0"/>
              </a:rPr>
              <a:t>nov.</a:t>
            </a:r>
            <a:r>
              <a:rPr lang="en-GB" sz="2000" dirty="0">
                <a:latin typeface="Palatino Linotype" panose="02040502050505030304" pitchFamily="18" charset="0"/>
              </a:rPr>
              <a:t> were found in a single moss sample collected in Canada. We described all these species using an integrative approach. These four species discovery brings the current number of tardigrade taxa in Canada to ca. 124.</a:t>
            </a:r>
          </a:p>
          <a:p>
            <a:r>
              <a:rPr lang="en-GB" sz="2000" dirty="0">
                <a:latin typeface="Palatino Linotype" panose="02040502050505030304" pitchFamily="18" charset="0"/>
              </a:rPr>
              <a:t>Taking into consideration that in the present study, in one analysed sample we found three species new for science and one new </a:t>
            </a:r>
            <a:r>
              <a:rPr lang="en-GB" sz="2000" dirty="0" err="1">
                <a:latin typeface="Palatino Linotype" panose="02040502050505030304" pitchFamily="18" charset="0"/>
              </a:rPr>
              <a:t>regordmeans</a:t>
            </a:r>
            <a:r>
              <a:rPr lang="en-GB" sz="2000" dirty="0">
                <a:latin typeface="Palatino Linotype" panose="02040502050505030304" pitchFamily="18" charset="0"/>
              </a:rPr>
              <a:t> that with hight probability we can assume that many new species will be discovered in this region in the future.</a:t>
            </a:r>
          </a:p>
          <a:p>
            <a:endParaRPr lang="en-GB" sz="2000" dirty="0">
              <a:latin typeface="Palatino Linotype" panose="02040502050505030304" pitchFamily="18" charset="0"/>
            </a:endParaRPr>
          </a:p>
        </p:txBody>
      </p:sp>
    </p:spTree>
    <p:extLst>
      <p:ext uri="{BB962C8B-B14F-4D97-AF65-F5344CB8AC3E}">
        <p14:creationId xmlns:p14="http://schemas.microsoft.com/office/powerpoint/2010/main" val="30222171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0076B-980D-4078-8A04-8D2C4F9BC8F6}"/>
              </a:ext>
            </a:extLst>
          </p:cNvPr>
          <p:cNvSpPr>
            <a:spLocks noGrp="1"/>
          </p:cNvSpPr>
          <p:nvPr>
            <p:ph type="title"/>
          </p:nvPr>
        </p:nvSpPr>
        <p:spPr/>
        <p:txBody>
          <a:bodyPr>
            <a:normAutofit/>
          </a:bodyPr>
          <a:lstStyle/>
          <a:p>
            <a:r>
              <a:rPr lang="en-US" sz="5400" b="1" kern="0" dirty="0">
                <a:solidFill>
                  <a:srgbClr val="000000"/>
                </a:solidFill>
                <a:effectLst/>
                <a:latin typeface="Linux libertine"/>
                <a:ea typeface="Times New Roman" panose="02020603050405020304" pitchFamily="18" charset="0"/>
              </a:rPr>
              <a:t>Acknowledgments</a:t>
            </a:r>
            <a:endParaRPr lang="en-GB" sz="5400" dirty="0">
              <a:latin typeface="Linux libertine"/>
            </a:endParaRPr>
          </a:p>
        </p:txBody>
      </p:sp>
      <p:sp>
        <p:nvSpPr>
          <p:cNvPr id="3" name="Content Placeholder 2">
            <a:extLst>
              <a:ext uri="{FF2B5EF4-FFF2-40B4-BE49-F238E27FC236}">
                <a16:creationId xmlns:a16="http://schemas.microsoft.com/office/drawing/2014/main" id="{13A6D9AD-AD0D-43E6-94DA-EF3526E64726}"/>
              </a:ext>
            </a:extLst>
          </p:cNvPr>
          <p:cNvSpPr>
            <a:spLocks noGrp="1"/>
          </p:cNvSpPr>
          <p:nvPr>
            <p:ph idx="1"/>
          </p:nvPr>
        </p:nvSpPr>
        <p:spPr/>
        <p:txBody>
          <a:bodyPr/>
          <a:lstStyle/>
          <a:p>
            <a:r>
              <a:rPr lang="en-US" sz="1800" kern="0" dirty="0">
                <a:solidFill>
                  <a:srgbClr val="000000"/>
                </a:solidFill>
                <a:effectLst/>
                <a:latin typeface="Times New Roman" panose="02020603050405020304" pitchFamily="18" charset="0"/>
                <a:ea typeface="Times New Roman" panose="02020603050405020304" pitchFamily="18" charset="0"/>
              </a:rPr>
              <a:t>Studies have been partially conducted in the framework of activities of </a:t>
            </a:r>
            <a:r>
              <a:rPr lang="en-US" sz="1800" kern="0" dirty="0" err="1">
                <a:solidFill>
                  <a:srgbClr val="000000"/>
                </a:solidFill>
                <a:effectLst/>
                <a:latin typeface="Times New Roman" panose="02020603050405020304" pitchFamily="18" charset="0"/>
                <a:ea typeface="Times New Roman" panose="02020603050405020304" pitchFamily="18" charset="0"/>
              </a:rPr>
              <a:t>BARg</a:t>
            </a:r>
            <a:r>
              <a:rPr lang="en-US" sz="1800" kern="0" dirty="0">
                <a:solidFill>
                  <a:srgbClr val="000000"/>
                </a:solidFill>
                <a:effectLst/>
                <a:latin typeface="Times New Roman" panose="02020603050405020304" pitchFamily="18" charset="0"/>
                <a:ea typeface="Times New Roman" panose="02020603050405020304" pitchFamily="18" charset="0"/>
              </a:rPr>
              <a:t> (Biodiversity and Astrobiology Research group). Milena </a:t>
            </a:r>
            <a:r>
              <a:rPr lang="en-US" sz="1800" kern="0" dirty="0" err="1">
                <a:solidFill>
                  <a:srgbClr val="000000"/>
                </a:solidFill>
                <a:effectLst/>
                <a:latin typeface="Times New Roman" panose="02020603050405020304" pitchFamily="18" charset="0"/>
                <a:ea typeface="Times New Roman" panose="02020603050405020304" pitchFamily="18" charset="0"/>
              </a:rPr>
              <a:t>Roszkowska</a:t>
            </a:r>
            <a:r>
              <a:rPr lang="en-US" sz="1800" kern="0" dirty="0">
                <a:solidFill>
                  <a:srgbClr val="000000"/>
                </a:solidFill>
                <a:effectLst/>
                <a:latin typeface="Times New Roman" panose="02020603050405020304" pitchFamily="18" charset="0"/>
                <a:ea typeface="Times New Roman" panose="02020603050405020304" pitchFamily="18" charset="0"/>
              </a:rPr>
              <a:t> and Pushpalata Kayastha is a scholarship holder of 506000/604/4102000000BW002029 (GDWB-06/2019) &amp; (GDWB-08/2020) and Passport to the future - Interdisciplinary doctoral studies at the Faculty of Biology, Adam Mickiewicz University in </a:t>
            </a:r>
            <a:r>
              <a:rPr lang="en-US" sz="1800" kern="0" dirty="0" err="1">
                <a:solidFill>
                  <a:srgbClr val="000000"/>
                </a:solidFill>
                <a:effectLst/>
                <a:latin typeface="Times New Roman" panose="02020603050405020304" pitchFamily="18" charset="0"/>
                <a:ea typeface="Times New Roman" panose="02020603050405020304" pitchFamily="18" charset="0"/>
              </a:rPr>
              <a:t>Poznań</a:t>
            </a:r>
            <a:r>
              <a:rPr lang="en-US" sz="1800" kern="0" dirty="0">
                <a:solidFill>
                  <a:srgbClr val="000000"/>
                </a:solidFill>
                <a:effectLst/>
                <a:latin typeface="Times New Roman" panose="02020603050405020304" pitchFamily="18" charset="0"/>
                <a:ea typeface="Times New Roman" panose="02020603050405020304" pitchFamily="18" charset="0"/>
              </a:rPr>
              <a:t> (No: POWR.03.02.00-00-I006/17).</a:t>
            </a:r>
            <a:endParaRPr lang="en-GB" dirty="0"/>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12</a:t>
            </a:fld>
            <a:endParaRPr lang="fr-FR">
              <a:latin typeface="Palatino Linotype" panose="02040502050505030304" pitchFamily="18" charset="0"/>
            </a:endParaRPr>
          </a:p>
        </p:txBody>
      </p:sp>
      <p:pic>
        <p:nvPicPr>
          <p:cNvPr id="6" name="Picture 5">
            <a:extLst>
              <a:ext uri="{FF2B5EF4-FFF2-40B4-BE49-F238E27FC236}">
                <a16:creationId xmlns:a16="http://schemas.microsoft.com/office/drawing/2014/main" id="{6EDDC88E-74FE-4B4E-802D-50142AF3023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35929829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F262D-876A-457B-A802-B3C873C44853}"/>
              </a:ext>
            </a:extLst>
          </p:cNvPr>
          <p:cNvSpPr>
            <a:spLocks noGrp="1"/>
          </p:cNvSpPr>
          <p:nvPr>
            <p:ph type="title"/>
          </p:nvPr>
        </p:nvSpPr>
        <p:spPr/>
        <p:txBody>
          <a:bodyPr>
            <a:normAutofit/>
          </a:bodyPr>
          <a:lstStyle/>
          <a:p>
            <a:r>
              <a:rPr lang="en-GB" sz="5400" b="1" dirty="0">
                <a:latin typeface="Linux libertine"/>
                <a:cs typeface="Leelawadee" panose="020B0502040204020203" pitchFamily="34" charset="-34"/>
              </a:rPr>
              <a:t>Abstract:</a:t>
            </a:r>
          </a:p>
        </p:txBody>
      </p:sp>
      <p:sp>
        <p:nvSpPr>
          <p:cNvPr id="3" name="Content Placeholder 2">
            <a:extLst>
              <a:ext uri="{FF2B5EF4-FFF2-40B4-BE49-F238E27FC236}">
                <a16:creationId xmlns:a16="http://schemas.microsoft.com/office/drawing/2014/main" id="{9773E91C-7FCB-448E-B2A3-AFC2B5465840}"/>
              </a:ext>
            </a:extLst>
          </p:cNvPr>
          <p:cNvSpPr>
            <a:spLocks noGrp="1"/>
          </p:cNvSpPr>
          <p:nvPr>
            <p:ph idx="1"/>
          </p:nvPr>
        </p:nvSpPr>
        <p:spPr>
          <a:xfrm>
            <a:off x="628650" y="1416908"/>
            <a:ext cx="7886700" cy="5304567"/>
          </a:xfrm>
        </p:spPr>
        <p:txBody>
          <a:bodyPr>
            <a:normAutofit fontScale="92500" lnSpcReduction="20000"/>
          </a:bodyPr>
          <a:lstStyle/>
          <a:p>
            <a:pPr marL="0" indent="0" algn="just">
              <a:lnSpc>
                <a:spcPct val="100000"/>
              </a:lnSpc>
              <a:spcBef>
                <a:spcPts val="1200"/>
              </a:spcBef>
              <a:buNone/>
            </a:pP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We describe three new tardigrade species from Canada, i.e., one representing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Paramacrobiotus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richtersi</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complex, the other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Macrobiotus hufelandi</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complex and one belonging to the genus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Bryodelphax</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Integrative analysis is made based on morphological and morphometrical data (using both light and scanning electron microscopy (SEM)) combined with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multilocus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molecular data (nuclear sequences, i.e., 18S rRNA, 28S rRNA and ITS-2 as well as mitochondrial COI barcode sequences).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Paramacrobiotus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differs from most species of the genus by a different type of the oral cavity armature, details of egg morphology (number of areoles around egg processes and shape of egg processes) and some morphometric characters of adults (presence or absence of eyes, presence or absence of granulation on legs, dentate lunules under claws IV). Based on COI molecular data,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Macrobiotus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most similar to </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Mac.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canaricus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Stec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Krzywański</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&amp;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Michalczyk</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2018 (p-distance 17%).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Bryodelphax</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is most similar to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Bry</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parvulus</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Thulin, 1928 (p-distance 16%). Moreover, both species differs also from their congeners in some morphological and morphometrical characters of adults and/or details of eggs. Additionally, a large population of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Mesobiotus</a:t>
            </a:r>
            <a:r>
              <a:rPr lang="en-US" sz="1800" i="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skorackii</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Kaczmarek,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Zawierucha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Buda,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Stec</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Gawlak</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Michalczyk</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&amp;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Roszkowska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2018 was found in Canada and this is the first report of this species outside terra typica in Kirghizia. The original description of this species was based solely on the morphology. Here we provide an updated description of the species by means of integrative taxonomy.</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pPr marL="71755" algn="just">
              <a:lnSpc>
                <a:spcPts val="1300"/>
              </a:lnSpc>
              <a:spcBef>
                <a:spcPts val="1200"/>
              </a:spcBef>
            </a:pPr>
            <a:r>
              <a:rPr lang="en-US" sz="1800" b="1"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Keywords: </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DNA barcoding, Eutardigrada, </a:t>
            </a:r>
            <a:r>
              <a:rPr lang="en-US" sz="1800" dirty="0" err="1">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Heterotardigrada</a:t>
            </a:r>
            <a:r>
              <a:rPr lang="en-US"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rPr>
              <a:t>, Tardigrada, Taxonomy, Water bears.</a:t>
            </a:r>
            <a:endParaRPr lang="en-GB" sz="1800" dirty="0">
              <a:solidFill>
                <a:srgbClr val="000000"/>
              </a:solidFill>
              <a:effectLst/>
              <a:latin typeface="Palatino Linotype" panose="02040502050505030304" pitchFamily="18" charset="0"/>
              <a:ea typeface="Times New Roman" panose="02020603050405020304" pitchFamily="18" charset="0"/>
              <a:cs typeface="Times New Roman" panose="02020603050405020304" pitchFamily="18" charset="0"/>
            </a:endParaRPr>
          </a:p>
          <a:p>
            <a:endParaRPr lang="en-GB" dirty="0"/>
          </a:p>
        </p:txBody>
      </p:sp>
      <p:sp>
        <p:nvSpPr>
          <p:cNvPr id="5" name="Slide Number Placeholder 5"/>
          <p:cNvSpPr>
            <a:spLocks noGrp="1"/>
          </p:cNvSpPr>
          <p:nvPr>
            <p:ph type="sldNum" sz="quarter" idx="12"/>
          </p:nvPr>
        </p:nvSpPr>
        <p:spPr/>
        <p:txBody>
          <a:bodyPr/>
          <a:lstStyle/>
          <a:p>
            <a:fld id="{FCAEAE96-855E-42B1-8DE9-9C9E68DE18C5}" type="slidenum">
              <a:rPr lang="fr-FR" smtClean="0">
                <a:latin typeface="Palatino Linotype" panose="02040502050505030304" pitchFamily="18" charset="0"/>
              </a:rPr>
              <a:pPr/>
              <a:t>2</a:t>
            </a:fld>
            <a:endParaRPr lang="fr-FR">
              <a:latin typeface="Palatino Linotype" panose="02040502050505030304" pitchFamily="18" charset="0"/>
            </a:endParaRPr>
          </a:p>
        </p:txBody>
      </p:sp>
      <p:pic>
        <p:nvPicPr>
          <p:cNvPr id="7" name="Picture 6">
            <a:extLst>
              <a:ext uri="{FF2B5EF4-FFF2-40B4-BE49-F238E27FC236}">
                <a16:creationId xmlns:a16="http://schemas.microsoft.com/office/drawing/2014/main" id="{4990BB06-FDD3-474D-A159-0925F848E0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57796" y="5271796"/>
            <a:ext cx="1586204" cy="1586204"/>
          </a:xfrm>
          <a:prstGeom prst="rect">
            <a:avLst/>
          </a:prstGeom>
        </p:spPr>
      </p:pic>
    </p:spTree>
    <p:extLst>
      <p:ext uri="{BB962C8B-B14F-4D97-AF65-F5344CB8AC3E}">
        <p14:creationId xmlns:p14="http://schemas.microsoft.com/office/powerpoint/2010/main" val="20995262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1CEC85-E80B-4A2F-A1A7-DA06850CF63A}"/>
              </a:ext>
            </a:extLst>
          </p:cNvPr>
          <p:cNvSpPr>
            <a:spLocks noGrp="1"/>
          </p:cNvSpPr>
          <p:nvPr>
            <p:ph type="title"/>
          </p:nvPr>
        </p:nvSpPr>
        <p:spPr/>
        <p:txBody>
          <a:bodyPr>
            <a:normAutofit/>
          </a:bodyPr>
          <a:lstStyle/>
          <a:p>
            <a:r>
              <a:rPr lang="en-GB" sz="5400" b="1" dirty="0">
                <a:latin typeface="Linux libertine"/>
              </a:rPr>
              <a:t>Results</a:t>
            </a:r>
          </a:p>
        </p:txBody>
      </p:sp>
      <p:sp>
        <p:nvSpPr>
          <p:cNvPr id="3" name="Content Placeholder 2">
            <a:extLst>
              <a:ext uri="{FF2B5EF4-FFF2-40B4-BE49-F238E27FC236}">
                <a16:creationId xmlns:a16="http://schemas.microsoft.com/office/drawing/2014/main" id="{49A73856-7B7F-4E9A-A283-EA59930F480C}"/>
              </a:ext>
            </a:extLst>
          </p:cNvPr>
          <p:cNvSpPr>
            <a:spLocks noGrp="1"/>
          </p:cNvSpPr>
          <p:nvPr>
            <p:ph idx="1"/>
          </p:nvPr>
        </p:nvSpPr>
        <p:spPr/>
        <p:txBody>
          <a:bodyPr>
            <a:normAutofit fontScale="70000" lnSpcReduction="20000"/>
          </a:bodyPr>
          <a:lstStyle/>
          <a:p>
            <a:pPr algn="just">
              <a:lnSpc>
                <a:spcPts val="1700"/>
              </a:lnSpc>
              <a:tabLst>
                <a:tab pos="238125" algn="l"/>
                <a:tab pos="3767455" algn="l"/>
              </a:tabLst>
            </a:pPr>
            <a:r>
              <a:rPr lang="en-US" sz="1800" b="1" i="1" dirty="0" err="1">
                <a:solidFill>
                  <a:srgbClr val="000000"/>
                </a:solidFill>
                <a:effectLst/>
                <a:latin typeface="Palatino Linotype" panose="02040502050505030304" pitchFamily="18" charset="0"/>
                <a:ea typeface="Times New Roman" panose="02020603050405020304" pitchFamily="18" charset="0"/>
              </a:rPr>
              <a:t>Bryodelphax</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rPr>
              <a:t>sp. </a:t>
            </a:r>
            <a:r>
              <a:rPr lang="en-US" sz="1800" b="1" dirty="0" err="1">
                <a:solidFill>
                  <a:srgbClr val="000000"/>
                </a:solidFill>
                <a:effectLst/>
                <a:latin typeface="Palatino Linotype" panose="02040502050505030304" pitchFamily="18" charset="0"/>
                <a:ea typeface="Times New Roman" panose="02020603050405020304" pitchFamily="18" charset="0"/>
              </a:rPr>
              <a:t>nov.</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pPr>
            <a:r>
              <a:rPr lang="en-US" sz="1800" b="1" i="1" dirty="0">
                <a:solidFill>
                  <a:srgbClr val="000000"/>
                </a:solidFill>
                <a:effectLst/>
                <a:latin typeface="Palatino Linotype" panose="02040502050505030304" pitchFamily="18" charset="0"/>
                <a:ea typeface="Times New Roman" panose="02020603050405020304" pitchFamily="18" charset="0"/>
              </a:rPr>
              <a:t>DNA sequences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We obtained good quality sequences for the applied molecular markers: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18S rRNA: </a:t>
            </a:r>
            <a:r>
              <a:rPr lang="en-US" sz="1800" dirty="0">
                <a:solidFill>
                  <a:srgbClr val="000000"/>
                </a:solidFill>
                <a:effectLst/>
                <a:latin typeface="Palatino Linotype" panose="02040502050505030304" pitchFamily="18" charset="0"/>
                <a:ea typeface="Times New Roman" panose="02020603050405020304" pitchFamily="18" charset="0"/>
              </a:rPr>
              <a:t>two sequences; 528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28S rRNA: </a:t>
            </a:r>
            <a:r>
              <a:rPr lang="en-US" sz="1800" dirty="0">
                <a:solidFill>
                  <a:srgbClr val="000000"/>
                </a:solidFill>
                <a:effectLst/>
                <a:latin typeface="Palatino Linotype" panose="02040502050505030304" pitchFamily="18" charset="0"/>
                <a:ea typeface="Times New Roman" panose="02020603050405020304" pitchFamily="18" charset="0"/>
              </a:rPr>
              <a:t>two </a:t>
            </a:r>
            <a:r>
              <a:rPr lang="en-US" sz="1800" dirty="0" err="1">
                <a:solidFill>
                  <a:srgbClr val="000000"/>
                </a:solidFill>
                <a:effectLst/>
                <a:latin typeface="Palatino Linotype" panose="02040502050505030304" pitchFamily="18" charset="0"/>
                <a:ea typeface="Times New Roman" panose="02020603050405020304" pitchFamily="18" charset="0"/>
              </a:rPr>
              <a:t>seguences</a:t>
            </a:r>
            <a:r>
              <a:rPr lang="en-US" sz="1800" dirty="0">
                <a:solidFill>
                  <a:srgbClr val="000000"/>
                </a:solidFill>
                <a:effectLst/>
                <a:latin typeface="Palatino Linotype" panose="02040502050505030304" pitchFamily="18" charset="0"/>
                <a:ea typeface="Times New Roman" panose="02020603050405020304" pitchFamily="18" charset="0"/>
              </a:rPr>
              <a:t>; 671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COI: </a:t>
            </a:r>
            <a:r>
              <a:rPr lang="en-US" sz="1800" dirty="0">
                <a:solidFill>
                  <a:srgbClr val="000000"/>
                </a:solidFill>
                <a:effectLst/>
                <a:latin typeface="Palatino Linotype" panose="02040502050505030304" pitchFamily="18" charset="0"/>
                <a:ea typeface="Times New Roman" panose="02020603050405020304" pitchFamily="18" charset="0"/>
              </a:rPr>
              <a:t>three sequences; 584-672 bp;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Based on COI molecular data, </a:t>
            </a:r>
            <a:r>
              <a:rPr lang="en-US" sz="1800" i="1" dirty="0" err="1">
                <a:solidFill>
                  <a:srgbClr val="000000"/>
                </a:solidFill>
                <a:effectLst/>
                <a:latin typeface="Palatino Linotype" panose="02040502050505030304" pitchFamily="18" charset="0"/>
                <a:ea typeface="Times New Roman" panose="02020603050405020304" pitchFamily="18" charset="0"/>
              </a:rPr>
              <a:t>Bryodelphax</a:t>
            </a:r>
            <a:r>
              <a:rPr lang="en-US" sz="1800" dirty="0">
                <a:solidFill>
                  <a:srgbClr val="000000"/>
                </a:solidFill>
                <a:effectLst/>
                <a:latin typeface="Palatino Linotype" panose="02040502050505030304" pitchFamily="18" charset="0"/>
                <a:ea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rPr>
              <a:t> is most similar to </a:t>
            </a:r>
            <a:r>
              <a:rPr lang="en-US" sz="1800" i="1" dirty="0" err="1">
                <a:solidFill>
                  <a:srgbClr val="000000"/>
                </a:solidFill>
                <a:effectLst/>
                <a:latin typeface="Palatino Linotype" panose="02040502050505030304" pitchFamily="18" charset="0"/>
                <a:ea typeface="Times New Roman" panose="02020603050405020304" pitchFamily="18" charset="0"/>
              </a:rPr>
              <a:t>Bry</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rPr>
              <a:t>parvulus</a:t>
            </a:r>
            <a:r>
              <a:rPr lang="en-US" sz="1800" dirty="0">
                <a:solidFill>
                  <a:srgbClr val="000000"/>
                </a:solidFill>
                <a:effectLst/>
                <a:latin typeface="Palatino Linotype" panose="02040502050505030304" pitchFamily="18" charset="0"/>
                <a:ea typeface="Times New Roman" panose="02020603050405020304" pitchFamily="18" charset="0"/>
              </a:rPr>
              <a:t> Thulin, 1928 (p-distance 16%).</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i="1" dirty="0">
                <a:solidFill>
                  <a:srgbClr val="000000"/>
                </a:solidFill>
                <a:effectLst/>
                <a:latin typeface="Palatino Linotype" panose="02040502050505030304" pitchFamily="18" charset="0"/>
                <a:ea typeface="Times New Roman" panose="02020603050405020304" pitchFamily="18" charset="0"/>
              </a:rPr>
              <a:t>Short diagnosis</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rPr>
              <a:t>Bryodelphax</a:t>
            </a:r>
            <a:r>
              <a:rPr lang="en-US" sz="1800" dirty="0">
                <a:solidFill>
                  <a:srgbClr val="000000"/>
                </a:solidFill>
                <a:effectLst/>
                <a:latin typeface="Palatino Linotype" panose="02040502050505030304" pitchFamily="18" charset="0"/>
                <a:ea typeface="Times New Roman" panose="02020603050405020304" pitchFamily="18" charset="0"/>
              </a:rPr>
              <a:t> from </a:t>
            </a:r>
            <a:r>
              <a:rPr lang="en-US" sz="1800" i="1" dirty="0" err="1">
                <a:solidFill>
                  <a:srgbClr val="000000"/>
                </a:solidFill>
                <a:effectLst/>
                <a:latin typeface="Palatino Linotype" panose="02040502050505030304" pitchFamily="18" charset="0"/>
                <a:ea typeface="Times New Roman" panose="02020603050405020304" pitchFamily="18" charset="0"/>
              </a:rPr>
              <a:t>weglarskae</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group. </a:t>
            </a:r>
            <a:r>
              <a:rPr lang="en-US" sz="1800" dirty="0" err="1">
                <a:solidFill>
                  <a:srgbClr val="000000"/>
                </a:solidFill>
                <a:effectLst/>
                <a:latin typeface="Palatino Linotype" panose="02040502050505030304" pitchFamily="18" charset="0"/>
                <a:ea typeface="Times New Roman" panose="02020603050405020304" pitchFamily="18" charset="0"/>
              </a:rPr>
              <a:t>Colour</a:t>
            </a:r>
            <a:r>
              <a:rPr lang="en-US" sz="1800" dirty="0">
                <a:solidFill>
                  <a:srgbClr val="000000"/>
                </a:solidFill>
                <a:effectLst/>
                <a:latin typeface="Palatino Linotype" panose="02040502050505030304" pitchFamily="18" charset="0"/>
                <a:ea typeface="Times New Roman" panose="02020603050405020304" pitchFamily="18" charset="0"/>
              </a:rPr>
              <a:t> light yellow.</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Cirri </a:t>
            </a:r>
            <a:r>
              <a:rPr lang="en-US" sz="1800" i="1" dirty="0" err="1">
                <a:solidFill>
                  <a:srgbClr val="000000"/>
                </a:solidFill>
                <a:effectLst/>
                <a:latin typeface="Palatino Linotype" panose="02040502050505030304" pitchFamily="18" charset="0"/>
                <a:ea typeface="Times New Roman" panose="02020603050405020304" pitchFamily="18" charset="0"/>
              </a:rPr>
              <a:t>interni</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and </a:t>
            </a:r>
            <a:r>
              <a:rPr lang="en-US" sz="1800" i="1" dirty="0" err="1">
                <a:solidFill>
                  <a:srgbClr val="000000"/>
                </a:solidFill>
                <a:effectLst/>
                <a:latin typeface="Palatino Linotype" panose="02040502050505030304" pitchFamily="18" charset="0"/>
                <a:ea typeface="Times New Roman" panose="02020603050405020304" pitchFamily="18" charset="0"/>
              </a:rPr>
              <a:t>externi</a:t>
            </a:r>
            <a:r>
              <a:rPr lang="en-US" sz="1800" dirty="0">
                <a:solidFill>
                  <a:srgbClr val="000000"/>
                </a:solidFill>
                <a:effectLst/>
                <a:latin typeface="Palatino Linotype" panose="02040502050505030304" pitchFamily="18" charset="0"/>
                <a:ea typeface="Times New Roman" panose="02020603050405020304" pitchFamily="18" charset="0"/>
              </a:rPr>
              <a:t> with poorly developed </a:t>
            </a:r>
            <a:r>
              <a:rPr lang="en-US" sz="1800" dirty="0" err="1">
                <a:solidFill>
                  <a:srgbClr val="000000"/>
                </a:solidFill>
                <a:effectLst/>
                <a:latin typeface="Palatino Linotype" panose="02040502050505030304" pitchFamily="18" charset="0"/>
                <a:ea typeface="Times New Roman" panose="02020603050405020304" pitchFamily="18" charset="0"/>
              </a:rPr>
              <a:t>cirrophores</a:t>
            </a:r>
            <a:r>
              <a:rPr lang="en-US" sz="1800" dirty="0">
                <a:solidFill>
                  <a:srgbClr val="000000"/>
                </a:solidFill>
                <a:effectLst/>
                <a:latin typeface="Palatino Linotype" panose="02040502050505030304" pitchFamily="18" charset="0"/>
                <a:ea typeface="Times New Roman" panose="02020603050405020304" pitchFamily="18" charset="0"/>
              </a:rPr>
              <a:t>. Cirri </a:t>
            </a:r>
            <a:r>
              <a:rPr lang="en-US" sz="1800" i="1" dirty="0">
                <a:solidFill>
                  <a:srgbClr val="000000"/>
                </a:solidFill>
                <a:effectLst/>
                <a:latin typeface="Palatino Linotype" panose="02040502050505030304" pitchFamily="18" charset="0"/>
                <a:ea typeface="Times New Roman" panose="02020603050405020304" pitchFamily="18" charset="0"/>
              </a:rPr>
              <a:t>A</a:t>
            </a:r>
            <a:r>
              <a:rPr lang="en-US" sz="1800" dirty="0">
                <a:solidFill>
                  <a:srgbClr val="000000"/>
                </a:solidFill>
                <a:effectLst/>
                <a:latin typeface="Palatino Linotype" panose="02040502050505030304" pitchFamily="18" charset="0"/>
                <a:ea typeface="Times New Roman" panose="02020603050405020304" pitchFamily="18" charset="0"/>
              </a:rPr>
              <a:t> of typical length for </a:t>
            </a:r>
            <a:r>
              <a:rPr lang="en-US" sz="1800" i="1" dirty="0" err="1">
                <a:solidFill>
                  <a:srgbClr val="000000"/>
                </a:solidFill>
                <a:effectLst/>
                <a:latin typeface="Palatino Linotype" panose="02040502050505030304" pitchFamily="18" charset="0"/>
                <a:ea typeface="Times New Roman" panose="02020603050405020304" pitchFamily="18" charset="0"/>
              </a:rPr>
              <a:t>Bryodelphax</a:t>
            </a:r>
            <a:r>
              <a:rPr lang="en-US" sz="1800" dirty="0">
                <a:solidFill>
                  <a:srgbClr val="000000"/>
                </a:solidFill>
                <a:effectLst/>
                <a:latin typeface="Palatino Linotype" panose="02040502050505030304" pitchFamily="18" charset="0"/>
                <a:ea typeface="Times New Roman" panose="02020603050405020304" pitchFamily="18" charset="0"/>
              </a:rPr>
              <a:t>, i.e. reaching ca. 25% of the total body length. Paired and median plates divided into anterior and posterior parts. Dorsal sculpture, visible in PCM, composed of dark granules and white pores. Venter with three rows of greyish plates (III:2-2-1). Spine on leg I absent. Papilla on leg IV present. Dentate collar absent on leg IV. Claws slender, claws IV always slightly longer than claws I–III. External claws smooth, internal ones with a small spur pointing downwards and placed very close to the claw bases.</a:t>
            </a: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1511752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600A5D-BA1F-48B6-B327-5B8E36DD889F}"/>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8650" y="365126"/>
            <a:ext cx="6751320" cy="4842191"/>
          </a:xfrm>
          <a:prstGeom prst="rect">
            <a:avLst/>
          </a:prstGeom>
          <a:noFill/>
          <a:ln>
            <a:noFill/>
          </a:ln>
        </p:spPr>
      </p:pic>
      <p:sp>
        <p:nvSpPr>
          <p:cNvPr id="6" name="TextBox 5">
            <a:extLst>
              <a:ext uri="{FF2B5EF4-FFF2-40B4-BE49-F238E27FC236}">
                <a16:creationId xmlns:a16="http://schemas.microsoft.com/office/drawing/2014/main" id="{6FF799CB-BCD2-451B-9B45-C866FBEBA192}"/>
              </a:ext>
            </a:extLst>
          </p:cNvPr>
          <p:cNvSpPr txBox="1"/>
          <p:nvPr/>
        </p:nvSpPr>
        <p:spPr>
          <a:xfrm>
            <a:off x="513319" y="5602733"/>
            <a:ext cx="8243501" cy="751744"/>
          </a:xfrm>
          <a:prstGeom prst="rect">
            <a:avLst/>
          </a:prstGeom>
          <a:noFill/>
        </p:spPr>
        <p:txBody>
          <a:bodyPr wrap="square">
            <a:spAutoFit/>
          </a:bodyPr>
          <a:lstStyle/>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Figure 1. </a:t>
            </a:r>
            <a:r>
              <a:rPr lang="en-US" sz="1800" b="1" i="1" dirty="0" err="1">
                <a:solidFill>
                  <a:srgbClr val="000000"/>
                </a:solidFill>
                <a:effectLst/>
                <a:latin typeface="Palatino Linotype" panose="02040502050505030304" pitchFamily="18" charset="0"/>
                <a:ea typeface="Times New Roman" panose="02020603050405020304" pitchFamily="18" charset="0"/>
              </a:rPr>
              <a:t>Bryodelphax</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rPr>
              <a:t>sp. </a:t>
            </a:r>
            <a:r>
              <a:rPr lang="en-US" sz="1800" b="1" dirty="0" err="1">
                <a:solidFill>
                  <a:srgbClr val="000000"/>
                </a:solidFill>
                <a:effectLst/>
                <a:latin typeface="Palatino Linotype" panose="02040502050505030304" pitchFamily="18" charset="0"/>
                <a:ea typeface="Times New Roman" panose="02020603050405020304" pitchFamily="18" charset="0"/>
              </a:rPr>
              <a:t>nov.</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A</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 Dorsal view, adult (SEM); B – Ventral view, adult (SEM); C – Claws of leg I (SEM), arrowhead indicates spur; D – Claws of leg IV (SEM), arrowhead indicates spur. Scale bars in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a:t>
            </a:r>
            <a:endParaRPr lang="en-GB"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7526456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33B46BE-0F74-4937-AA83-C83D5245A11B}"/>
              </a:ext>
            </a:extLst>
          </p:cNvPr>
          <p:cNvSpPr>
            <a:spLocks noGrp="1"/>
          </p:cNvSpPr>
          <p:nvPr>
            <p:ph idx="1"/>
          </p:nvPr>
        </p:nvSpPr>
        <p:spPr>
          <a:xfrm>
            <a:off x="628650" y="271849"/>
            <a:ext cx="7886700" cy="5905114"/>
          </a:xfrm>
        </p:spPr>
        <p:txBody>
          <a:bodyPr>
            <a:normAutofit fontScale="92500"/>
          </a:bodyPr>
          <a:lstStyle/>
          <a:p>
            <a:pPr algn="just">
              <a:lnSpc>
                <a:spcPts val="1700"/>
              </a:lnSpc>
              <a:tabLst>
                <a:tab pos="238125" algn="l"/>
                <a:tab pos="3767455" algn="l"/>
              </a:tabLst>
            </a:pPr>
            <a:r>
              <a:rPr lang="en-US" sz="1800" b="1" i="1" dirty="0">
                <a:solidFill>
                  <a:srgbClr val="000000"/>
                </a:solidFill>
                <a:effectLst/>
                <a:latin typeface="Palatino Linotype" panose="02040502050505030304" pitchFamily="18" charset="0"/>
                <a:ea typeface="Times New Roman" panose="02020603050405020304" pitchFamily="18" charset="0"/>
              </a:rPr>
              <a:t>Macrobiotus</a:t>
            </a:r>
            <a:r>
              <a:rPr lang="en-US" sz="1800" b="1" dirty="0">
                <a:solidFill>
                  <a:srgbClr val="000000"/>
                </a:solidFill>
                <a:effectLst/>
                <a:latin typeface="Palatino Linotype" panose="02040502050505030304" pitchFamily="18" charset="0"/>
                <a:ea typeface="Times New Roman" panose="02020603050405020304" pitchFamily="18" charset="0"/>
              </a:rPr>
              <a:t> sp. </a:t>
            </a:r>
            <a:r>
              <a:rPr lang="en-US" sz="1800" b="1" dirty="0" err="1">
                <a:solidFill>
                  <a:srgbClr val="000000"/>
                </a:solidFill>
                <a:effectLst/>
                <a:latin typeface="Palatino Linotype" panose="02040502050505030304" pitchFamily="18" charset="0"/>
                <a:ea typeface="Times New Roman" panose="02020603050405020304" pitchFamily="18" charset="0"/>
              </a:rPr>
              <a:t>nov.</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pPr>
            <a:r>
              <a:rPr lang="en-US" sz="1800" b="1" i="1" dirty="0">
                <a:solidFill>
                  <a:srgbClr val="000000"/>
                </a:solidFill>
                <a:effectLst/>
                <a:latin typeface="Palatino Linotype" panose="02040502050505030304" pitchFamily="18" charset="0"/>
                <a:ea typeface="Times New Roman" panose="02020603050405020304" pitchFamily="18" charset="0"/>
              </a:rPr>
              <a:t>DNA sequences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We obtained good quality sequences for the applied molecular markers: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18S rRNA:</a:t>
            </a:r>
            <a:r>
              <a:rPr lang="en-US" sz="1800" dirty="0">
                <a:solidFill>
                  <a:srgbClr val="000000"/>
                </a:solidFill>
                <a:effectLst/>
                <a:latin typeface="Palatino Linotype" panose="02040502050505030304" pitchFamily="18" charset="0"/>
                <a:ea typeface="Times New Roman" panose="02020603050405020304" pitchFamily="18" charset="0"/>
              </a:rPr>
              <a:t> single sequence; 553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28S rRNA: </a:t>
            </a:r>
            <a:r>
              <a:rPr lang="en-US" sz="1800" dirty="0">
                <a:solidFill>
                  <a:srgbClr val="000000"/>
                </a:solidFill>
                <a:effectLst/>
                <a:latin typeface="Palatino Linotype" panose="02040502050505030304" pitchFamily="18" charset="0"/>
                <a:ea typeface="Times New Roman" panose="02020603050405020304" pitchFamily="18" charset="0"/>
              </a:rPr>
              <a:t>single sequence; 721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ITS-2: </a:t>
            </a:r>
            <a:r>
              <a:rPr lang="en-US" sz="1800" dirty="0">
                <a:solidFill>
                  <a:srgbClr val="000000"/>
                </a:solidFill>
                <a:effectLst/>
                <a:latin typeface="Palatino Linotype" panose="02040502050505030304" pitchFamily="18" charset="0"/>
                <a:ea typeface="Times New Roman" panose="02020603050405020304" pitchFamily="18" charset="0"/>
              </a:rPr>
              <a:t>single sequence; 350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COI: </a:t>
            </a:r>
            <a:r>
              <a:rPr lang="en-US" sz="1800" dirty="0">
                <a:solidFill>
                  <a:srgbClr val="000000"/>
                </a:solidFill>
                <a:effectLst/>
                <a:latin typeface="Palatino Linotype" panose="02040502050505030304" pitchFamily="18" charset="0"/>
                <a:ea typeface="Times New Roman" panose="02020603050405020304" pitchFamily="18" charset="0"/>
              </a:rPr>
              <a:t>single sequence; 609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Based on COI molecular data, </a:t>
            </a:r>
            <a:r>
              <a:rPr lang="en-US" sz="1800" i="1" dirty="0">
                <a:solidFill>
                  <a:srgbClr val="000000"/>
                </a:solidFill>
                <a:effectLst/>
                <a:latin typeface="Palatino Linotype" panose="02040502050505030304" pitchFamily="18" charset="0"/>
                <a:ea typeface="Times New Roman" panose="02020603050405020304" pitchFamily="18" charset="0"/>
              </a:rPr>
              <a:t>Macrobiotus</a:t>
            </a:r>
            <a:r>
              <a:rPr lang="en-US" sz="1800" dirty="0">
                <a:solidFill>
                  <a:srgbClr val="000000"/>
                </a:solidFill>
                <a:effectLst/>
                <a:latin typeface="Palatino Linotype" panose="02040502050505030304" pitchFamily="18" charset="0"/>
                <a:ea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rPr>
              <a:t> is most similar to </a:t>
            </a:r>
            <a:r>
              <a:rPr lang="en-US" sz="1800" i="1" dirty="0">
                <a:solidFill>
                  <a:srgbClr val="000000"/>
                </a:solidFill>
                <a:effectLst/>
                <a:latin typeface="Palatino Linotype" panose="02040502050505030304" pitchFamily="18" charset="0"/>
                <a:ea typeface="Times New Roman" panose="02020603050405020304" pitchFamily="18" charset="0"/>
              </a:rPr>
              <a:t>Mac. </a:t>
            </a:r>
            <a:r>
              <a:rPr lang="en-US" sz="1800" i="1" dirty="0" err="1">
                <a:solidFill>
                  <a:srgbClr val="000000"/>
                </a:solidFill>
                <a:effectLst/>
                <a:latin typeface="Palatino Linotype" panose="02040502050505030304" pitchFamily="18" charset="0"/>
                <a:ea typeface="Times New Roman" panose="02020603050405020304" pitchFamily="18" charset="0"/>
              </a:rPr>
              <a:t>canaricus</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rPr>
              <a:t>Stec</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rPr>
              <a:t>Krzywański</a:t>
            </a:r>
            <a:r>
              <a:rPr lang="en-US" sz="1800" dirty="0">
                <a:solidFill>
                  <a:srgbClr val="000000"/>
                </a:solidFill>
                <a:effectLst/>
                <a:latin typeface="Palatino Linotype" panose="02040502050505030304" pitchFamily="18" charset="0"/>
                <a:ea typeface="Times New Roman" panose="02020603050405020304" pitchFamily="18" charset="0"/>
              </a:rPr>
              <a:t> &amp; </a:t>
            </a:r>
            <a:r>
              <a:rPr lang="en-US" sz="1800" dirty="0" err="1">
                <a:solidFill>
                  <a:srgbClr val="000000"/>
                </a:solidFill>
                <a:effectLst/>
                <a:latin typeface="Palatino Linotype" panose="02040502050505030304" pitchFamily="18" charset="0"/>
                <a:ea typeface="Times New Roman" panose="02020603050405020304" pitchFamily="18" charset="0"/>
              </a:rPr>
              <a:t>Michalczyk</a:t>
            </a:r>
            <a:r>
              <a:rPr lang="en-US" sz="1800" dirty="0">
                <a:solidFill>
                  <a:srgbClr val="000000"/>
                </a:solidFill>
                <a:effectLst/>
                <a:latin typeface="Palatino Linotype" panose="02040502050505030304" pitchFamily="18" charset="0"/>
                <a:ea typeface="Times New Roman" panose="02020603050405020304" pitchFamily="18" charset="0"/>
              </a:rPr>
              <a:t>, 2018 (p-distance 17%).</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i="1" dirty="0">
                <a:solidFill>
                  <a:srgbClr val="000000"/>
                </a:solidFill>
                <a:effectLst/>
                <a:latin typeface="Palatino Linotype" panose="02040502050505030304" pitchFamily="18" charset="0"/>
                <a:ea typeface="Times New Roman" panose="02020603050405020304" pitchFamily="18" charset="0"/>
              </a:rPr>
              <a:t>Short diagnosis</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rPr>
              <a:t>Macrobiotidae</a:t>
            </a:r>
            <a:r>
              <a:rPr lang="en-US" sz="1800" dirty="0">
                <a:solidFill>
                  <a:srgbClr val="000000"/>
                </a:solidFill>
                <a:effectLst/>
                <a:latin typeface="Palatino Linotype" panose="02040502050505030304" pitchFamily="18" charset="0"/>
                <a:ea typeface="Times New Roman" panose="02020603050405020304" pitchFamily="18" charset="0"/>
              </a:rPr>
              <a:t> with Y-shaped claws. </a:t>
            </a:r>
            <a:r>
              <a:rPr lang="en-US" sz="1800" dirty="0" err="1">
                <a:solidFill>
                  <a:srgbClr val="000000"/>
                </a:solidFill>
                <a:effectLst/>
                <a:latin typeface="Palatino Linotype" panose="02040502050505030304" pitchFamily="18" charset="0"/>
                <a:ea typeface="Times New Roman" panose="02020603050405020304" pitchFamily="18" charset="0"/>
              </a:rPr>
              <a:t>Colour</a:t>
            </a:r>
            <a:r>
              <a:rPr lang="en-US" sz="1800" dirty="0">
                <a:solidFill>
                  <a:srgbClr val="000000"/>
                </a:solidFill>
                <a:effectLst/>
                <a:latin typeface="Palatino Linotype" panose="02040502050505030304" pitchFamily="18" charset="0"/>
                <a:ea typeface="Times New Roman" panose="02020603050405020304" pitchFamily="18" charset="0"/>
              </a:rPr>
              <a:t> white. Eyes present. Cuticle with small pores 0.6 – 1.8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 in diameter. Two macroplacoids and a relatively small microplacoid close to the last macroplacoid. The oral cavity armature of the </a:t>
            </a:r>
            <a:r>
              <a:rPr lang="en-US" sz="1800" i="1" dirty="0">
                <a:solidFill>
                  <a:srgbClr val="000000"/>
                </a:solidFill>
                <a:effectLst/>
                <a:latin typeface="Palatino Linotype" panose="02040502050505030304" pitchFamily="18" charset="0"/>
                <a:ea typeface="Times New Roman" panose="02020603050405020304" pitchFamily="18" charset="0"/>
              </a:rPr>
              <a:t>hufelandi</a:t>
            </a:r>
            <a:r>
              <a:rPr lang="en-US" sz="1800" dirty="0">
                <a:solidFill>
                  <a:srgbClr val="000000"/>
                </a:solidFill>
                <a:effectLst/>
                <a:latin typeface="Palatino Linotype" panose="02040502050505030304" pitchFamily="18" charset="0"/>
                <a:ea typeface="Times New Roman" panose="02020603050405020304" pitchFamily="18" charset="0"/>
              </a:rPr>
              <a:t>-type with first and the second band composed of numerous minute teeth and a system of three dorsal and three ventral transverse ridges. Macroplacoid length sequence 2&lt;1. Granulation present on all legs. Eggs spherical, ornamented, white and laid freely. Egg chorion reticulated (</a:t>
            </a:r>
            <a:r>
              <a:rPr lang="en-US" sz="1800" i="1" dirty="0">
                <a:solidFill>
                  <a:srgbClr val="000000"/>
                </a:solidFill>
                <a:effectLst/>
                <a:latin typeface="Palatino Linotype" panose="02040502050505030304" pitchFamily="18" charset="0"/>
                <a:ea typeface="Times New Roman" panose="02020603050405020304" pitchFamily="18" charset="0"/>
              </a:rPr>
              <a:t>hufelandi</a:t>
            </a:r>
            <a:r>
              <a:rPr lang="en-US" sz="1800" dirty="0">
                <a:solidFill>
                  <a:srgbClr val="000000"/>
                </a:solidFill>
                <a:effectLst/>
                <a:latin typeface="Palatino Linotype" panose="02040502050505030304" pitchFamily="18" charset="0"/>
                <a:ea typeface="Times New Roman" panose="02020603050405020304" pitchFamily="18" charset="0"/>
              </a:rPr>
              <a:t> type). Processes in the shape of inverted concave cups with terminal discs (diameter 3.2 – 6.1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 Morphologically, </a:t>
            </a:r>
            <a:r>
              <a:rPr lang="en-US" sz="1800" i="1" dirty="0">
                <a:solidFill>
                  <a:srgbClr val="000000"/>
                </a:solidFill>
                <a:effectLst/>
                <a:latin typeface="Palatino Linotype" panose="02040502050505030304" pitchFamily="18" charset="0"/>
                <a:ea typeface="Times New Roman" panose="02020603050405020304" pitchFamily="18" charset="0"/>
              </a:rPr>
              <a:t>Macrobiotus</a:t>
            </a:r>
            <a:r>
              <a:rPr lang="en-US" sz="1800" dirty="0">
                <a:solidFill>
                  <a:srgbClr val="000000"/>
                </a:solidFill>
                <a:effectLst/>
                <a:latin typeface="Palatino Linotype" panose="02040502050505030304" pitchFamily="18" charset="0"/>
                <a:ea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rPr>
              <a:t> is most similar to </a:t>
            </a:r>
            <a:r>
              <a:rPr lang="en-US" sz="1800" i="1" dirty="0">
                <a:solidFill>
                  <a:srgbClr val="000000"/>
                </a:solidFill>
                <a:effectLst/>
                <a:latin typeface="Palatino Linotype" panose="02040502050505030304" pitchFamily="18" charset="0"/>
                <a:ea typeface="Times New Roman" panose="02020603050405020304" pitchFamily="18" charset="0"/>
              </a:rPr>
              <a:t>Mac. </a:t>
            </a:r>
            <a:r>
              <a:rPr lang="en-US" sz="1800" i="1" dirty="0" err="1">
                <a:solidFill>
                  <a:srgbClr val="000000"/>
                </a:solidFill>
                <a:effectLst/>
                <a:latin typeface="Palatino Linotype" panose="02040502050505030304" pitchFamily="18" charset="0"/>
                <a:ea typeface="Times New Roman" panose="02020603050405020304" pitchFamily="18" charset="0"/>
              </a:rPr>
              <a:t>porifini</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[25] and differs from it by higher mean buccal tube length, higher mean stylet support insertion point, higher mean buccal tube external and internal width, higher </a:t>
            </a:r>
            <a:r>
              <a:rPr lang="en-US" sz="1800" i="1" dirty="0" err="1">
                <a:solidFill>
                  <a:srgbClr val="000000"/>
                </a:solidFill>
                <a:effectLst/>
                <a:latin typeface="Palatino Linotype" panose="02040502050505030304" pitchFamily="18" charset="0"/>
                <a:ea typeface="Times New Roman" panose="02020603050405020304" pitchFamily="18" charset="0"/>
              </a:rPr>
              <a:t>pt</a:t>
            </a:r>
            <a:r>
              <a:rPr lang="en-US" sz="1800" dirty="0">
                <a:solidFill>
                  <a:srgbClr val="000000"/>
                </a:solidFill>
                <a:effectLst/>
                <a:latin typeface="Palatino Linotype" panose="02040502050505030304" pitchFamily="18" charset="0"/>
                <a:ea typeface="Times New Roman" panose="02020603050405020304" pitchFamily="18" charset="0"/>
              </a:rPr>
              <a:t> of placoid row, higher egg bare and egg full diameter.</a:t>
            </a: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6918376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2E3D3-7E77-4DC6-A97B-149359AC7026}"/>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2493" y="543276"/>
            <a:ext cx="7569441" cy="4811319"/>
          </a:xfrm>
          <a:prstGeom prst="rect">
            <a:avLst/>
          </a:prstGeom>
          <a:noFill/>
          <a:ln>
            <a:noFill/>
          </a:ln>
        </p:spPr>
      </p:pic>
      <p:sp>
        <p:nvSpPr>
          <p:cNvPr id="6" name="TextBox 5">
            <a:extLst>
              <a:ext uri="{FF2B5EF4-FFF2-40B4-BE49-F238E27FC236}">
                <a16:creationId xmlns:a16="http://schemas.microsoft.com/office/drawing/2014/main" id="{D27419AE-D880-4C5F-BD49-7FCFA1F6D1FE}"/>
              </a:ext>
            </a:extLst>
          </p:cNvPr>
          <p:cNvSpPr txBox="1"/>
          <p:nvPr/>
        </p:nvSpPr>
        <p:spPr>
          <a:xfrm>
            <a:off x="391297" y="5708822"/>
            <a:ext cx="8563233" cy="751744"/>
          </a:xfrm>
          <a:prstGeom prst="rect">
            <a:avLst/>
          </a:prstGeom>
          <a:noFill/>
        </p:spPr>
        <p:txBody>
          <a:bodyPr wrap="square">
            <a:spAutoFit/>
          </a:bodyPr>
          <a:lstStyle/>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Figure 2. </a:t>
            </a:r>
            <a:r>
              <a:rPr lang="en-US" sz="1800" b="1" i="1" dirty="0">
                <a:solidFill>
                  <a:srgbClr val="000000"/>
                </a:solidFill>
                <a:effectLst/>
                <a:latin typeface="Palatino Linotype" panose="02040502050505030304" pitchFamily="18" charset="0"/>
                <a:ea typeface="Times New Roman" panose="02020603050405020304" pitchFamily="18" charset="0"/>
              </a:rPr>
              <a:t>Macrobiotus </a:t>
            </a:r>
            <a:r>
              <a:rPr lang="en-US" sz="1800" b="1" dirty="0">
                <a:solidFill>
                  <a:srgbClr val="000000"/>
                </a:solidFill>
                <a:effectLst/>
                <a:latin typeface="Palatino Linotype" panose="02040502050505030304" pitchFamily="18" charset="0"/>
                <a:ea typeface="Times New Roman" panose="02020603050405020304" pitchFamily="18" charset="0"/>
              </a:rPr>
              <a:t>sp. </a:t>
            </a:r>
            <a:r>
              <a:rPr lang="en-US" sz="1800" b="1" dirty="0" err="1">
                <a:solidFill>
                  <a:srgbClr val="000000"/>
                </a:solidFill>
                <a:effectLst/>
                <a:latin typeface="Palatino Linotype" panose="02040502050505030304" pitchFamily="18" charset="0"/>
                <a:ea typeface="Times New Roman" panose="02020603050405020304" pitchFamily="18" charset="0"/>
              </a:rPr>
              <a:t>nov.</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A</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 Dorsal view, adult (PCM); B – Claws of leg II (PCM); C – Egg general view (SEM); D – Egg surface and egg processes (SEM). Scale bars in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a:t>
            </a:r>
            <a:endParaRPr lang="en-GB"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7253188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637224-1D5D-4761-B3DC-7AD9379F9C9A}"/>
              </a:ext>
            </a:extLst>
          </p:cNvPr>
          <p:cNvSpPr>
            <a:spLocks noGrp="1"/>
          </p:cNvSpPr>
          <p:nvPr>
            <p:ph idx="1"/>
          </p:nvPr>
        </p:nvSpPr>
        <p:spPr>
          <a:xfrm>
            <a:off x="628650" y="337751"/>
            <a:ext cx="7886700" cy="5839212"/>
          </a:xfrm>
        </p:spPr>
        <p:txBody>
          <a:bodyPr>
            <a:normAutofit/>
          </a:bodyPr>
          <a:lstStyle/>
          <a:p>
            <a:pPr algn="just">
              <a:lnSpc>
                <a:spcPts val="1700"/>
              </a:lnSpc>
              <a:tabLst>
                <a:tab pos="238125" algn="l"/>
                <a:tab pos="3767455" algn="l"/>
              </a:tabLst>
            </a:pPr>
            <a:r>
              <a:rPr lang="en-US" sz="1800" b="1" i="1" dirty="0" err="1">
                <a:solidFill>
                  <a:srgbClr val="000000"/>
                </a:solidFill>
                <a:effectLst/>
                <a:latin typeface="Palatino Linotype" panose="02040502050505030304" pitchFamily="18" charset="0"/>
                <a:ea typeface="Times New Roman" panose="02020603050405020304" pitchFamily="18" charset="0"/>
              </a:rPr>
              <a:t>Mesobiotus</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i="1" dirty="0" err="1">
                <a:solidFill>
                  <a:srgbClr val="000000"/>
                </a:solidFill>
                <a:effectLst/>
                <a:latin typeface="Palatino Linotype" panose="02040502050505030304" pitchFamily="18" charset="0"/>
                <a:ea typeface="Times New Roman" panose="02020603050405020304" pitchFamily="18" charset="0"/>
              </a:rPr>
              <a:t>skorackii</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rPr>
              <a:t>Kaczmarek et al., 2018</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pPr>
            <a:r>
              <a:rPr lang="en-US" sz="1800" b="1" i="1" dirty="0">
                <a:solidFill>
                  <a:srgbClr val="000000"/>
                </a:solidFill>
                <a:effectLst/>
                <a:latin typeface="Palatino Linotype" panose="02040502050505030304" pitchFamily="18" charset="0"/>
                <a:ea typeface="Times New Roman" panose="02020603050405020304" pitchFamily="18" charset="0"/>
              </a:rPr>
              <a:t>DNA sequences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We obtained good quality sequences for the applied molecular markers:</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18S rRNA: </a:t>
            </a:r>
            <a:r>
              <a:rPr lang="en-US" sz="1800" dirty="0">
                <a:solidFill>
                  <a:srgbClr val="000000"/>
                </a:solidFill>
                <a:effectLst/>
                <a:latin typeface="Palatino Linotype" panose="02040502050505030304" pitchFamily="18" charset="0"/>
                <a:ea typeface="Times New Roman" panose="02020603050405020304" pitchFamily="18" charset="0"/>
              </a:rPr>
              <a:t>two sequences; 667-715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28S rRNA: </a:t>
            </a:r>
            <a:r>
              <a:rPr lang="en-US" sz="1800" dirty="0">
                <a:solidFill>
                  <a:srgbClr val="000000"/>
                </a:solidFill>
                <a:effectLst/>
                <a:latin typeface="Palatino Linotype" panose="02040502050505030304" pitchFamily="18" charset="0"/>
                <a:ea typeface="Times New Roman" panose="02020603050405020304" pitchFamily="18" charset="0"/>
              </a:rPr>
              <a:t>single sequence; 735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COI: </a:t>
            </a:r>
            <a:r>
              <a:rPr lang="en-US" sz="1800" dirty="0">
                <a:solidFill>
                  <a:srgbClr val="000000"/>
                </a:solidFill>
                <a:effectLst/>
                <a:latin typeface="Palatino Linotype" panose="02040502050505030304" pitchFamily="18" charset="0"/>
                <a:ea typeface="Times New Roman" panose="02020603050405020304" pitchFamily="18" charset="0"/>
              </a:rPr>
              <a:t>single sequence; 631 bp long; </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dirty="0">
                <a:solidFill>
                  <a:srgbClr val="000000"/>
                </a:solidFill>
                <a:effectLst/>
                <a:latin typeface="Palatino Linotype" panose="02040502050505030304" pitchFamily="18" charset="0"/>
                <a:ea typeface="Times New Roman" panose="02020603050405020304" pitchFamily="18" charset="0"/>
              </a:rPr>
              <a:t>Based on COI molecular data, </a:t>
            </a:r>
            <a:r>
              <a:rPr lang="en-US" sz="1800" i="1" dirty="0" err="1">
                <a:solidFill>
                  <a:srgbClr val="000000"/>
                </a:solidFill>
                <a:effectLst/>
                <a:latin typeface="Palatino Linotype" panose="02040502050505030304" pitchFamily="18" charset="0"/>
                <a:ea typeface="Times New Roman" panose="02020603050405020304" pitchFamily="18" charset="0"/>
              </a:rPr>
              <a:t>Mesobiotus</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rPr>
              <a:t>skorackii</a:t>
            </a:r>
            <a:r>
              <a:rPr lang="en-US" sz="1800" dirty="0">
                <a:solidFill>
                  <a:srgbClr val="000000"/>
                </a:solidFill>
                <a:effectLst/>
                <a:latin typeface="Palatino Linotype" panose="02040502050505030304" pitchFamily="18" charset="0"/>
                <a:ea typeface="Times New Roman" panose="02020603050405020304" pitchFamily="18" charset="0"/>
              </a:rPr>
              <a:t> is most similar to </a:t>
            </a:r>
            <a:r>
              <a:rPr lang="en-US" sz="1800" i="1" dirty="0" err="1">
                <a:solidFill>
                  <a:srgbClr val="000000"/>
                </a:solidFill>
                <a:effectLst/>
                <a:latin typeface="Palatino Linotype" panose="02040502050505030304" pitchFamily="18" charset="0"/>
                <a:ea typeface="Times New Roman" panose="02020603050405020304" pitchFamily="18" charset="0"/>
              </a:rPr>
              <a:t>Mesobiotus</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i="1" dirty="0" err="1">
                <a:solidFill>
                  <a:srgbClr val="000000"/>
                </a:solidFill>
                <a:effectLst/>
                <a:latin typeface="Palatino Linotype" panose="02040502050505030304" pitchFamily="18" charset="0"/>
                <a:ea typeface="Times New Roman" panose="02020603050405020304" pitchFamily="18" charset="0"/>
              </a:rPr>
              <a:t>occultatus</a:t>
            </a:r>
            <a:r>
              <a:rPr lang="en-US" sz="1800" dirty="0">
                <a:solidFill>
                  <a:srgbClr val="000000"/>
                </a:solidFill>
                <a:effectLst/>
                <a:latin typeface="Palatino Linotype" panose="02040502050505030304" pitchFamily="18" charset="0"/>
                <a:ea typeface="Times New Roman" panose="02020603050405020304" pitchFamily="18" charset="0"/>
              </a:rPr>
              <a:t> Kaczmarek et al., 2018 (p-distance 20%).</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i="1" dirty="0">
                <a:solidFill>
                  <a:srgbClr val="000000"/>
                </a:solidFill>
                <a:effectLst/>
                <a:latin typeface="Palatino Linotype" panose="02040502050505030304" pitchFamily="18" charset="0"/>
                <a:ea typeface="Times New Roman" panose="02020603050405020304" pitchFamily="18" charset="0"/>
              </a:rPr>
              <a:t>Short diagnosis</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rPr>
              <a:t>Macrobiotidae</a:t>
            </a:r>
            <a:r>
              <a:rPr lang="en-US" sz="1800" dirty="0">
                <a:solidFill>
                  <a:srgbClr val="000000"/>
                </a:solidFill>
                <a:effectLst/>
                <a:latin typeface="Palatino Linotype" panose="02040502050505030304" pitchFamily="18" charset="0"/>
                <a:ea typeface="Times New Roman" panose="02020603050405020304" pitchFamily="18" charset="0"/>
              </a:rPr>
              <a:t> with Y-shaped claws. </a:t>
            </a:r>
            <a:r>
              <a:rPr lang="en-US" sz="1800" dirty="0" err="1">
                <a:solidFill>
                  <a:srgbClr val="000000"/>
                </a:solidFill>
                <a:effectLst/>
                <a:latin typeface="Palatino Linotype" panose="02040502050505030304" pitchFamily="18" charset="0"/>
                <a:ea typeface="Times New Roman" panose="02020603050405020304" pitchFamily="18" charset="0"/>
              </a:rPr>
              <a:t>Colour</a:t>
            </a:r>
            <a:r>
              <a:rPr lang="en-US" sz="1800" dirty="0">
                <a:solidFill>
                  <a:srgbClr val="000000"/>
                </a:solidFill>
                <a:effectLst/>
                <a:latin typeface="Palatino Linotype" panose="02040502050505030304" pitchFamily="18" charset="0"/>
                <a:ea typeface="Times New Roman" panose="02020603050405020304" pitchFamily="18" charset="0"/>
              </a:rPr>
              <a:t> white. Eyes present. Cuticle smooth and without pores. Three roundish macroplacoids and a relatively large microplacoid close to the last macroplacoid. The oral cavity armature well developed and composed of three bands of teeth (</a:t>
            </a:r>
            <a:r>
              <a:rPr lang="en-US" sz="1800" i="1" dirty="0" err="1">
                <a:solidFill>
                  <a:srgbClr val="000000"/>
                </a:solidFill>
                <a:effectLst/>
                <a:latin typeface="Palatino Linotype" panose="02040502050505030304" pitchFamily="18" charset="0"/>
                <a:ea typeface="Times New Roman" panose="02020603050405020304" pitchFamily="18" charset="0"/>
              </a:rPr>
              <a:t>harmsworthi</a:t>
            </a:r>
            <a:r>
              <a:rPr lang="en-US" sz="1800" dirty="0">
                <a:solidFill>
                  <a:srgbClr val="000000"/>
                </a:solidFill>
                <a:effectLst/>
                <a:latin typeface="Palatino Linotype" panose="02040502050505030304" pitchFamily="18" charset="0"/>
                <a:ea typeface="Times New Roman" panose="02020603050405020304" pitchFamily="18" charset="0"/>
              </a:rPr>
              <a:t> type). Macroplacoid length sequence 2&lt;3&lt;1. Granulation hardly visible on legs I–III, whereas on legs IV always clearly visible. Eggs laid freely, white, spherical and ornamented, with short wide cones and delicate areolation. Egg processes reticulated with mesh and surrounded by six areolae delimited by thin brims which are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often discontinuous, thus areolae are not always fully formed (semi-areolation).</a:t>
            </a: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38955058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AB63132-BBD6-4FAF-8733-0C44DDE24269}"/>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7208" y="577652"/>
            <a:ext cx="7602392" cy="5139407"/>
          </a:xfrm>
          <a:prstGeom prst="rect">
            <a:avLst/>
          </a:prstGeom>
          <a:noFill/>
          <a:ln>
            <a:noFill/>
          </a:ln>
        </p:spPr>
      </p:pic>
      <p:sp>
        <p:nvSpPr>
          <p:cNvPr id="6" name="TextBox 5">
            <a:extLst>
              <a:ext uri="{FF2B5EF4-FFF2-40B4-BE49-F238E27FC236}">
                <a16:creationId xmlns:a16="http://schemas.microsoft.com/office/drawing/2014/main" id="{3092A061-7833-4366-8DE3-30681AE5A76B}"/>
              </a:ext>
            </a:extLst>
          </p:cNvPr>
          <p:cNvSpPr txBox="1"/>
          <p:nvPr/>
        </p:nvSpPr>
        <p:spPr>
          <a:xfrm>
            <a:off x="448961" y="5868703"/>
            <a:ext cx="8241957" cy="751744"/>
          </a:xfrm>
          <a:prstGeom prst="rect">
            <a:avLst/>
          </a:prstGeom>
          <a:noFill/>
        </p:spPr>
        <p:txBody>
          <a:bodyPr wrap="square">
            <a:spAutoFit/>
          </a:bodyPr>
          <a:lstStyle/>
          <a:p>
            <a:pPr algn="just">
              <a:lnSpc>
                <a:spcPts val="1700"/>
              </a:lnSpc>
              <a:tabLst>
                <a:tab pos="238125" algn="l"/>
                <a:tab pos="3767455" algn="l"/>
              </a:tabLst>
            </a:pPr>
            <a:r>
              <a:rPr lang="en-US" sz="1800" b="1" dirty="0">
                <a:solidFill>
                  <a:srgbClr val="000000"/>
                </a:solidFill>
                <a:effectLst/>
                <a:latin typeface="Palatino Linotype" panose="02040502050505030304" pitchFamily="18" charset="0"/>
                <a:ea typeface="Times New Roman" panose="02020603050405020304" pitchFamily="18" charset="0"/>
              </a:rPr>
              <a:t>Figure 3. </a:t>
            </a:r>
            <a:r>
              <a:rPr lang="en-US" sz="1800" b="1" i="1" dirty="0" err="1">
                <a:solidFill>
                  <a:srgbClr val="000000"/>
                </a:solidFill>
                <a:effectLst/>
                <a:latin typeface="Palatino Linotype" panose="02040502050505030304" pitchFamily="18" charset="0"/>
                <a:ea typeface="Times New Roman" panose="02020603050405020304" pitchFamily="18" charset="0"/>
              </a:rPr>
              <a:t>Mesobiotus</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i="1" dirty="0" err="1">
                <a:solidFill>
                  <a:srgbClr val="000000"/>
                </a:solidFill>
                <a:effectLst/>
                <a:latin typeface="Palatino Linotype" panose="02040502050505030304" pitchFamily="18" charset="0"/>
                <a:ea typeface="Times New Roman" panose="02020603050405020304" pitchFamily="18" charset="0"/>
              </a:rPr>
              <a:t>skorackii</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A</a:t>
            </a:r>
            <a:r>
              <a:rPr lang="en-US" sz="1800" b="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 Oral cavity </a:t>
            </a:r>
            <a:r>
              <a:rPr lang="en-US" sz="1800" dirty="0" err="1">
                <a:solidFill>
                  <a:srgbClr val="000000"/>
                </a:solidFill>
                <a:effectLst/>
                <a:latin typeface="Palatino Linotype" panose="02040502050505030304" pitchFamily="18" charset="0"/>
                <a:ea typeface="Times New Roman" panose="02020603050405020304" pitchFamily="18" charset="0"/>
              </a:rPr>
              <a:t>amature</a:t>
            </a:r>
            <a:r>
              <a:rPr lang="en-US" sz="1800" dirty="0">
                <a:solidFill>
                  <a:srgbClr val="000000"/>
                </a:solidFill>
                <a:effectLst/>
                <a:latin typeface="Palatino Linotype" panose="02040502050505030304" pitchFamily="18" charset="0"/>
                <a:ea typeface="Times New Roman" panose="02020603050405020304" pitchFamily="18" charset="0"/>
              </a:rPr>
              <a:t>, adult (SEM); B – Claws of leg IV (SEM); C – Egg general view (SEM); D – Egg surface and egg processes (SEM). Scale bars in </a:t>
            </a:r>
            <a:r>
              <a:rPr lang="en-US" sz="1800" dirty="0" err="1">
                <a:solidFill>
                  <a:srgbClr val="000000"/>
                </a:solidFill>
                <a:effectLst/>
                <a:latin typeface="Palatino Linotype" panose="02040502050505030304" pitchFamily="18" charset="0"/>
                <a:ea typeface="Times New Roman" panose="02020603050405020304" pitchFamily="18" charset="0"/>
              </a:rPr>
              <a:t>μm</a:t>
            </a:r>
            <a:r>
              <a:rPr lang="en-US" sz="1800" dirty="0">
                <a:solidFill>
                  <a:srgbClr val="000000"/>
                </a:solidFill>
                <a:effectLst/>
                <a:latin typeface="Palatino Linotype" panose="02040502050505030304" pitchFamily="18" charset="0"/>
                <a:ea typeface="Times New Roman" panose="02020603050405020304" pitchFamily="18" charset="0"/>
              </a:rPr>
              <a:t>.</a:t>
            </a:r>
            <a:endParaRPr lang="en-GB" sz="2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124848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F9283B1-0AE9-4D09-B95B-1CA398B2EA27}"/>
              </a:ext>
            </a:extLst>
          </p:cNvPr>
          <p:cNvSpPr>
            <a:spLocks noGrp="1"/>
          </p:cNvSpPr>
          <p:nvPr>
            <p:ph idx="1"/>
          </p:nvPr>
        </p:nvSpPr>
        <p:spPr>
          <a:xfrm>
            <a:off x="628650" y="766118"/>
            <a:ext cx="7886700" cy="5642919"/>
          </a:xfrm>
        </p:spPr>
        <p:txBody>
          <a:bodyPr/>
          <a:lstStyle/>
          <a:p>
            <a:pPr algn="just">
              <a:lnSpc>
                <a:spcPts val="1700"/>
              </a:lnSpc>
              <a:tabLst>
                <a:tab pos="238125" algn="l"/>
                <a:tab pos="3767455" algn="l"/>
              </a:tabLst>
            </a:pPr>
            <a:r>
              <a:rPr lang="en-US" sz="1800" b="1" i="1" dirty="0" err="1">
                <a:solidFill>
                  <a:srgbClr val="000000"/>
                </a:solidFill>
                <a:effectLst/>
                <a:latin typeface="Palatino Linotype" panose="02040502050505030304" pitchFamily="18" charset="0"/>
                <a:ea typeface="Times New Roman" panose="02020603050405020304" pitchFamily="18" charset="0"/>
              </a:rPr>
              <a:t>Paramacrobiotus</a:t>
            </a:r>
            <a:r>
              <a:rPr lang="en-US" sz="1800" b="1" i="1" dirty="0">
                <a:solidFill>
                  <a:srgbClr val="000000"/>
                </a:solidFill>
                <a:effectLst/>
                <a:latin typeface="Palatino Linotype" panose="02040502050505030304" pitchFamily="18" charset="0"/>
                <a:ea typeface="Times New Roman" panose="02020603050405020304" pitchFamily="18" charset="0"/>
              </a:rPr>
              <a:t> </a:t>
            </a:r>
            <a:r>
              <a:rPr lang="en-US" sz="1800" b="1" dirty="0">
                <a:solidFill>
                  <a:srgbClr val="000000"/>
                </a:solidFill>
                <a:effectLst/>
                <a:latin typeface="Palatino Linotype" panose="02040502050505030304" pitchFamily="18" charset="0"/>
                <a:ea typeface="Times New Roman" panose="02020603050405020304" pitchFamily="18" charset="0"/>
              </a:rPr>
              <a:t>sp. </a:t>
            </a:r>
            <a:r>
              <a:rPr lang="en-US" sz="1800" b="1" dirty="0" err="1">
                <a:solidFill>
                  <a:srgbClr val="000000"/>
                </a:solidFill>
                <a:effectLst/>
                <a:latin typeface="Palatino Linotype" panose="02040502050505030304" pitchFamily="18" charset="0"/>
                <a:ea typeface="Times New Roman" panose="02020603050405020304" pitchFamily="18" charset="0"/>
              </a:rPr>
              <a:t>nov.</a:t>
            </a:r>
            <a:endParaRPr lang="en-GB" sz="1800" dirty="0">
              <a:solidFill>
                <a:srgbClr val="000000"/>
              </a:solidFill>
              <a:effectLst/>
              <a:latin typeface="Times New Roman" panose="02020603050405020304" pitchFamily="18" charset="0"/>
              <a:ea typeface="Times New Roman" panose="02020603050405020304" pitchFamily="18" charset="0"/>
            </a:endParaRPr>
          </a:p>
          <a:p>
            <a:pPr algn="just">
              <a:lnSpc>
                <a:spcPts val="1700"/>
              </a:lnSpc>
              <a:tabLst>
                <a:tab pos="238125" algn="l"/>
                <a:tab pos="3767455" algn="l"/>
              </a:tabLst>
            </a:pPr>
            <a:r>
              <a:rPr lang="en-US" sz="1800" b="1" i="1" dirty="0">
                <a:solidFill>
                  <a:srgbClr val="000000"/>
                </a:solidFill>
                <a:effectLst/>
                <a:latin typeface="Palatino Linotype" panose="02040502050505030304" pitchFamily="18" charset="0"/>
                <a:ea typeface="Times New Roman" panose="02020603050405020304" pitchFamily="18" charset="0"/>
              </a:rPr>
              <a:t>Diagnosis</a:t>
            </a:r>
            <a:r>
              <a:rPr lang="en-US" sz="1800" dirty="0">
                <a:solidFill>
                  <a:srgbClr val="000000"/>
                </a:solidFill>
                <a:effectLst/>
                <a:latin typeface="Palatino Linotype" panose="02040502050505030304" pitchFamily="18" charset="0"/>
                <a:ea typeface="Times New Roman" panose="02020603050405020304" pitchFamily="18" charset="0"/>
              </a:rPr>
              <a:t>: </a:t>
            </a:r>
            <a:r>
              <a:rPr lang="en-US" sz="1800" dirty="0" err="1">
                <a:solidFill>
                  <a:srgbClr val="000000"/>
                </a:solidFill>
                <a:effectLst/>
                <a:latin typeface="Palatino Linotype" panose="02040502050505030304" pitchFamily="18" charset="0"/>
                <a:ea typeface="Times New Roman" panose="02020603050405020304" pitchFamily="18" charset="0"/>
              </a:rPr>
              <a:t>Macrobiotidae</a:t>
            </a:r>
            <a:r>
              <a:rPr lang="en-US" sz="1800" dirty="0">
                <a:solidFill>
                  <a:srgbClr val="000000"/>
                </a:solidFill>
                <a:effectLst/>
                <a:latin typeface="Palatino Linotype" panose="02040502050505030304" pitchFamily="18" charset="0"/>
                <a:ea typeface="Times New Roman" panose="02020603050405020304" pitchFamily="18" charset="0"/>
              </a:rPr>
              <a:t> with Y-shaped claws. </a:t>
            </a:r>
            <a:r>
              <a:rPr lang="en-US" sz="1800" dirty="0" err="1">
                <a:solidFill>
                  <a:srgbClr val="000000"/>
                </a:solidFill>
                <a:effectLst/>
                <a:latin typeface="Palatino Linotype" panose="02040502050505030304" pitchFamily="18" charset="0"/>
                <a:ea typeface="Times New Roman" panose="02020603050405020304" pitchFamily="18" charset="0"/>
              </a:rPr>
              <a:t>Colour</a:t>
            </a:r>
            <a:r>
              <a:rPr lang="en-US" sz="1800" dirty="0">
                <a:solidFill>
                  <a:srgbClr val="000000"/>
                </a:solidFill>
                <a:effectLst/>
                <a:latin typeface="Palatino Linotype" panose="02040502050505030304" pitchFamily="18" charset="0"/>
                <a:ea typeface="Times New Roman" panose="02020603050405020304" pitchFamily="18" charset="0"/>
              </a:rPr>
              <a:t> white. Eyes absent. Cuticle smooth and without pores. Oral cavity armature typical with three bands of teeth. Macroplacoid length sequence 2&lt;1&lt;3. Granulation present on all legs. Smooth lunules under all claws. Eggs laid freely, white, spherical with processes in shape of short wide cones ended with flat and granulated cap. Egg shells </a:t>
            </a:r>
            <a:r>
              <a:rPr lang="en-US" sz="1800" dirty="0" err="1">
                <a:solidFill>
                  <a:srgbClr val="000000"/>
                </a:solidFill>
                <a:effectLst/>
                <a:latin typeface="Palatino Linotype" panose="02040502050505030304" pitchFamily="18" charset="0"/>
                <a:ea typeface="Times New Roman" panose="02020603050405020304" pitchFamily="18" charset="0"/>
              </a:rPr>
              <a:t>areolated</a:t>
            </a:r>
            <a:r>
              <a:rPr lang="en-US" sz="1800" dirty="0">
                <a:solidFill>
                  <a:srgbClr val="000000"/>
                </a:solidFill>
                <a:effectLst/>
                <a:latin typeface="Palatino Linotype" panose="02040502050505030304" pitchFamily="18" charset="0"/>
                <a:ea typeface="Times New Roman" panose="02020603050405020304" pitchFamily="18" charset="0"/>
              </a:rPr>
              <a:t> with ca. 10 areolae around each process and internal surface of the areoles with pores (</a:t>
            </a:r>
            <a:r>
              <a:rPr lang="en-US" sz="1800" i="1" dirty="0" err="1">
                <a:solidFill>
                  <a:srgbClr val="000000"/>
                </a:solidFill>
                <a:effectLst/>
                <a:latin typeface="Palatino Linotype" panose="02040502050505030304" pitchFamily="18" charset="0"/>
                <a:ea typeface="Times New Roman" panose="02020603050405020304" pitchFamily="18" charset="0"/>
              </a:rPr>
              <a:t>richtersi</a:t>
            </a:r>
            <a:r>
              <a:rPr lang="en-US" sz="1800" dirty="0">
                <a:solidFill>
                  <a:srgbClr val="000000"/>
                </a:solidFill>
                <a:effectLst/>
                <a:latin typeface="Palatino Linotype" panose="02040502050505030304" pitchFamily="18" charset="0"/>
                <a:ea typeface="Times New Roman" panose="02020603050405020304" pitchFamily="18" charset="0"/>
              </a:rPr>
              <a:t> type). Morphologically, </a:t>
            </a:r>
            <a:r>
              <a:rPr lang="en-US" sz="1800" i="1" dirty="0" err="1">
                <a:solidFill>
                  <a:srgbClr val="000000"/>
                </a:solidFill>
                <a:effectLst/>
                <a:latin typeface="Palatino Linotype" panose="02040502050505030304" pitchFamily="18" charset="0"/>
                <a:ea typeface="Times New Roman" panose="02020603050405020304" pitchFamily="18" charset="0"/>
              </a:rPr>
              <a:t>Paramacrobiotus</a:t>
            </a:r>
            <a:r>
              <a:rPr lang="en-US" sz="1800" dirty="0">
                <a:solidFill>
                  <a:srgbClr val="000000"/>
                </a:solidFill>
                <a:effectLst/>
                <a:latin typeface="Palatino Linotype" panose="02040502050505030304" pitchFamily="18" charset="0"/>
                <a:ea typeface="Times New Roman" panose="02020603050405020304" pitchFamily="18" charset="0"/>
              </a:rPr>
              <a:t> sp. </a:t>
            </a:r>
            <a:r>
              <a:rPr lang="en-US" sz="1800" dirty="0" err="1">
                <a:solidFill>
                  <a:srgbClr val="000000"/>
                </a:solidFill>
                <a:effectLst/>
                <a:latin typeface="Palatino Linotype" panose="02040502050505030304" pitchFamily="18" charset="0"/>
                <a:ea typeface="Times New Roman" panose="02020603050405020304" pitchFamily="18" charset="0"/>
              </a:rPr>
              <a:t>nov.</a:t>
            </a:r>
            <a:r>
              <a:rPr lang="en-US" sz="1800" dirty="0">
                <a:solidFill>
                  <a:srgbClr val="000000"/>
                </a:solidFill>
                <a:effectLst/>
                <a:latin typeface="Palatino Linotype" panose="02040502050505030304" pitchFamily="18" charset="0"/>
                <a:ea typeface="Times New Roman" panose="02020603050405020304" pitchFamily="18" charset="0"/>
              </a:rPr>
              <a:t> is most similar to </a:t>
            </a:r>
            <a:r>
              <a:rPr lang="en-US" sz="1800" i="1" dirty="0">
                <a:solidFill>
                  <a:srgbClr val="000000"/>
                </a:solidFill>
                <a:effectLst/>
                <a:latin typeface="Palatino Linotype" panose="02040502050505030304" pitchFamily="18" charset="0"/>
                <a:ea typeface="Times New Roman" panose="02020603050405020304" pitchFamily="18" charset="0"/>
              </a:rPr>
              <a:t>Pam. </a:t>
            </a:r>
            <a:r>
              <a:rPr lang="en-US" sz="1800" i="1" dirty="0" err="1">
                <a:solidFill>
                  <a:srgbClr val="000000"/>
                </a:solidFill>
                <a:effectLst/>
                <a:latin typeface="Palatino Linotype" panose="02040502050505030304" pitchFamily="18" charset="0"/>
                <a:ea typeface="Times New Roman" panose="02020603050405020304" pitchFamily="18" charset="0"/>
              </a:rPr>
              <a:t>gerlachae</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(Pilato, Binda &amp; </a:t>
            </a:r>
            <a:r>
              <a:rPr lang="en-US" sz="1800" dirty="0" err="1">
                <a:solidFill>
                  <a:srgbClr val="000000"/>
                </a:solidFill>
                <a:effectLst/>
                <a:latin typeface="Palatino Linotype" panose="02040502050505030304" pitchFamily="18" charset="0"/>
                <a:ea typeface="Times New Roman" panose="02020603050405020304" pitchFamily="18" charset="0"/>
              </a:rPr>
              <a:t>Lisi</a:t>
            </a:r>
            <a:r>
              <a:rPr lang="en-US" sz="1800" dirty="0">
                <a:solidFill>
                  <a:srgbClr val="000000"/>
                </a:solidFill>
                <a:effectLst/>
                <a:latin typeface="Palatino Linotype" panose="02040502050505030304" pitchFamily="18" charset="0"/>
                <a:ea typeface="Times New Roman" panose="02020603050405020304" pitchFamily="18" charset="0"/>
              </a:rPr>
              <a:t> [26]) but it differs from it by longer placoid row, longer macroplacoid row, higher </a:t>
            </a:r>
            <a:r>
              <a:rPr lang="en-US" sz="1800" i="1" dirty="0" err="1">
                <a:solidFill>
                  <a:srgbClr val="000000"/>
                </a:solidFill>
                <a:effectLst/>
                <a:latin typeface="Palatino Linotype" panose="02040502050505030304" pitchFamily="18" charset="0"/>
                <a:ea typeface="Times New Roman" panose="02020603050405020304" pitchFamily="18" charset="0"/>
              </a:rPr>
              <a:t>pt</a:t>
            </a:r>
            <a:r>
              <a:rPr lang="en-US" sz="1800" i="1" dirty="0">
                <a:solidFill>
                  <a:srgbClr val="000000"/>
                </a:solidFill>
                <a:effectLst/>
                <a:latin typeface="Palatino Linotype" panose="02040502050505030304" pitchFamily="18" charset="0"/>
                <a:ea typeface="Times New Roman" panose="02020603050405020304" pitchFamily="18" charset="0"/>
              </a:rPr>
              <a:t> </a:t>
            </a:r>
            <a:r>
              <a:rPr lang="en-US" sz="1800" dirty="0">
                <a:solidFill>
                  <a:srgbClr val="000000"/>
                </a:solidFill>
                <a:effectLst/>
                <a:latin typeface="Palatino Linotype" panose="02040502050505030304" pitchFamily="18" charset="0"/>
                <a:ea typeface="Times New Roman" panose="02020603050405020304" pitchFamily="18" charset="0"/>
              </a:rPr>
              <a:t>of microplacoid, larger primary branches of legs I–III and larger anterior and posterior primary branches of leg IV.</a:t>
            </a:r>
            <a:endParaRPr lang="en-GB" sz="1800" dirty="0">
              <a:solidFill>
                <a:srgbClr val="000000"/>
              </a:solidFill>
              <a:effectLst/>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2367490013"/>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2117</TotalTime>
  <Words>1697</Words>
  <Application>Microsoft Office PowerPoint</Application>
  <PresentationFormat>On-screen Show (4:3)</PresentationFormat>
  <Paragraphs>53</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Arial</vt:lpstr>
      <vt:lpstr>Calibri</vt:lpstr>
      <vt:lpstr>Calibri Light</vt:lpstr>
      <vt:lpstr>Linux libertine</vt:lpstr>
      <vt:lpstr>Palatino Linotype</vt:lpstr>
      <vt:lpstr>Times New Roman</vt:lpstr>
      <vt:lpstr>Office Theme</vt:lpstr>
      <vt:lpstr>PowerPoint Presentation</vt:lpstr>
      <vt:lpstr>Abstract:</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Conclusions </vt:lpstr>
      <vt:lpstr>Acknowledgments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MDPI</dc:creator>
  <cp:lastModifiedBy>pushpalata kayastha</cp:lastModifiedBy>
  <cp:revision>49</cp:revision>
  <dcterms:created xsi:type="dcterms:W3CDTF">2017-05-27T02:37:01Z</dcterms:created>
  <dcterms:modified xsi:type="dcterms:W3CDTF">2021-03-17T15:39:55Z</dcterms:modified>
</cp:coreProperties>
</file>