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8" r:id="rId3"/>
    <p:sldId id="262" r:id="rId4"/>
    <p:sldId id="263" r:id="rId5"/>
    <p:sldId id="286" r:id="rId6"/>
    <p:sldId id="264" r:id="rId7"/>
    <p:sldId id="266" r:id="rId8"/>
    <p:sldId id="287" r:id="rId9"/>
    <p:sldId id="268" r:id="rId10"/>
    <p:sldId id="269" r:id="rId11"/>
    <p:sldId id="270"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esktop\ARTIICLE\bunch%20ampel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ENOVO\Desktop\ARTIICLE\Baie%20_%20Pepins%20v&#233;rifi&#23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NOVO\Desktop\ARTIICLE\Baie%20_%20Pepins%20v&#233;rifi&#23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1" Type="http://schemas.openxmlformats.org/officeDocument/2006/relationships/oleObject" Target="file:///C:\Users\LENOVO\Desktop\ARTIICLE\Baie%20_%20Pepins%20v&#233;rifi&#23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LENOVO\Desktop\ARTIICLE\Baie%20_%20Pepins%20v&#233;rifi&#23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esktop\ARTIICLE\bunch%20ampel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esktop\ARTIICLE\bunch%20ampel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ARTIICLE\bunch%20ampelo.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1" Type="http://schemas.openxmlformats.org/officeDocument/2006/relationships/oleObject" Target="file:///C:\Users\LENOVO\Desktop\ARTIICLE\Baie%20_%20Pepins%20v&#233;rifi&#2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en-US" sz="2800" b="1" i="0" baseline="0" dirty="0" smtClean="0">
                <a:effectLst/>
              </a:rPr>
              <a:t>The compactness of the bunch of grapes (OIV 204)</a:t>
            </a:r>
            <a:endParaRPr lang="en-US" sz="2800" dirty="0"/>
          </a:p>
        </c:rich>
      </c:tx>
      <c:layout/>
      <c:overlay val="0"/>
    </c:title>
    <c:autoTitleDeleted val="0"/>
    <c:plotArea>
      <c:layout>
        <c:manualLayout>
          <c:layoutTarget val="inner"/>
          <c:xMode val="edge"/>
          <c:yMode val="edge"/>
          <c:x val="3.8300101466877352E-2"/>
          <c:y val="0.17729661234707494"/>
          <c:w val="0.49045995784071805"/>
          <c:h val="0.78670136198214435"/>
        </c:manualLayout>
      </c:layout>
      <c:pieChart>
        <c:varyColors val="1"/>
        <c:ser>
          <c:idx val="0"/>
          <c:order val="0"/>
          <c:dLbls>
            <c:spPr>
              <a:noFill/>
              <a:ln>
                <a:noFill/>
              </a:ln>
              <a:effectLst/>
            </c:spPr>
            <c:txPr>
              <a:bodyPr wrap="square" lIns="38100" tIns="19050" rIns="38100" bIns="19050" anchor="ctr">
                <a:spAutoFit/>
              </a:bodyPr>
              <a:lstStyle/>
              <a:p>
                <a:pPr>
                  <a:defRPr sz="24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'[Grappe ampélo vérifié.xlsx]Compacité '!$A$12:$A$18</c:f>
              <c:strCache>
                <c:ptCount val="7"/>
                <c:pt idx="0">
                  <c:v>loose -  medium</c:v>
                </c:pt>
                <c:pt idx="1">
                  <c:v>loose</c:v>
                </c:pt>
                <c:pt idx="2">
                  <c:v>medium</c:v>
                </c:pt>
                <c:pt idx="3">
                  <c:v>medium -   dense</c:v>
                </c:pt>
                <c:pt idx="4">
                  <c:v>very dense -  dense </c:v>
                </c:pt>
                <c:pt idx="5">
                  <c:v>very dense</c:v>
                </c:pt>
                <c:pt idx="6">
                  <c:v>dense -  very dense</c:v>
                </c:pt>
              </c:strCache>
            </c:strRef>
          </c:cat>
          <c:val>
            <c:numRef>
              <c:f>'[Grappe ampélo vérifié.xlsx]Compacité '!$B$12:$B$18</c:f>
              <c:numCache>
                <c:formatCode>General</c:formatCode>
                <c:ptCount val="7"/>
                <c:pt idx="0">
                  <c:v>0.25</c:v>
                </c:pt>
                <c:pt idx="1">
                  <c:v>0.19444444444444445</c:v>
                </c:pt>
                <c:pt idx="2">
                  <c:v>0.1388888888888889</c:v>
                </c:pt>
                <c:pt idx="3">
                  <c:v>0.1388888888888889</c:v>
                </c:pt>
                <c:pt idx="4">
                  <c:v>0.1111111111111111</c:v>
                </c:pt>
                <c:pt idx="5">
                  <c:v>8.3333333333333329E-2</c:v>
                </c:pt>
                <c:pt idx="6">
                  <c:v>8.3333333333333329E-2</c:v>
                </c:pt>
              </c:numCache>
            </c:numRef>
          </c:val>
          <c:extLst>
            <c:ext xmlns:c16="http://schemas.microsoft.com/office/drawing/2014/chart" uri="{C3380CC4-5D6E-409C-BE32-E72D297353CC}">
              <c16:uniqueId val="{00000000-B7D9-41F5-9287-522299F78B7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6296398561312611"/>
          <c:y val="0.4367130758020828"/>
          <c:w val="0.4275410230920848"/>
          <c:h val="0.46180413885604676"/>
        </c:manualLayout>
      </c:layout>
      <c:overlay val="0"/>
      <c:txPr>
        <a:bodyPr/>
        <a:lstStyle/>
        <a:p>
          <a:pPr>
            <a:defRPr sz="2000"/>
          </a:pPr>
          <a:endParaRPr lang="fr-FR"/>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b="1"/>
            </a:pPr>
            <a:r>
              <a:rPr lang="en-US" sz="2400" b="1" i="0" u="none" strike="noStrike" baseline="0" dirty="0" smtClean="0"/>
              <a:t>Color </a:t>
            </a:r>
            <a:r>
              <a:rPr lang="en-US" sz="2400" b="1" i="0" u="none" strike="noStrike" baseline="0" dirty="0" smtClean="0"/>
              <a:t>of epidermis (OIV 225)</a:t>
            </a:r>
            <a:endParaRPr lang="en-US" sz="2400" b="1" dirty="0"/>
          </a:p>
        </c:rich>
      </c:tx>
      <c:layout/>
      <c:overlay val="0"/>
    </c:title>
    <c:autoTitleDeleted val="0"/>
    <c:plotArea>
      <c:layout>
        <c:manualLayout>
          <c:layoutTarget val="inner"/>
          <c:xMode val="edge"/>
          <c:yMode val="edge"/>
          <c:x val="0.10104155730533683"/>
          <c:y val="7.4142504839524392E-2"/>
          <c:w val="0.72569488188976372"/>
          <c:h val="0.77254612047788795"/>
        </c:manualLayout>
      </c:layout>
      <c:pieChart>
        <c:varyColors val="1"/>
        <c:ser>
          <c:idx val="0"/>
          <c:order val="0"/>
          <c:dLbls>
            <c:spPr>
              <a:noFill/>
              <a:ln>
                <a:noFill/>
              </a:ln>
              <a:effectLst/>
            </c:spPr>
            <c:txPr>
              <a:bodyPr wrap="square" lIns="38100" tIns="19050" rIns="38100" bIns="19050" anchor="ctr">
                <a:spAutoFit/>
              </a:bodyPr>
              <a:lstStyle/>
              <a:p>
                <a:pPr>
                  <a:defRPr sz="16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'couleur de l''épiderme'!$A$10:$A$14</c:f>
              <c:strCache>
                <c:ptCount val="5"/>
                <c:pt idx="0">
                  <c:v>green yellow</c:v>
                </c:pt>
                <c:pt idx="1">
                  <c:v>blue black</c:v>
                </c:pt>
                <c:pt idx="2">
                  <c:v>Rose</c:v>
                </c:pt>
                <c:pt idx="3">
                  <c:v>red</c:v>
                </c:pt>
                <c:pt idx="4">
                  <c:v>dark red violet</c:v>
                </c:pt>
              </c:strCache>
            </c:strRef>
          </c:cat>
          <c:val>
            <c:numRef>
              <c:f>'couleur de l''épiderme'!$B$10:$B$14</c:f>
              <c:numCache>
                <c:formatCode>0%</c:formatCode>
                <c:ptCount val="5"/>
                <c:pt idx="0">
                  <c:v>0.47222222222222221</c:v>
                </c:pt>
                <c:pt idx="1">
                  <c:v>0.25</c:v>
                </c:pt>
                <c:pt idx="2">
                  <c:v>0.1388888888888889</c:v>
                </c:pt>
                <c:pt idx="3">
                  <c:v>8.3333333333333329E-2</c:v>
                </c:pt>
                <c:pt idx="4">
                  <c:v>5.5555555555555552E-2</c:v>
                </c:pt>
              </c:numCache>
            </c:numRef>
          </c:val>
          <c:extLst>
            <c:ext xmlns:c16="http://schemas.microsoft.com/office/drawing/2014/chart" uri="{C3380CC4-5D6E-409C-BE32-E72D297353CC}">
              <c16:uniqueId val="{00000000-3422-4D0F-BD01-859D4FCBF08A}"/>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2.1872265966788656E-7"/>
          <c:y val="0.82687843139522432"/>
          <c:w val="0.97499978127734033"/>
          <c:h val="0.17214416434103788"/>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200" b="1"/>
            </a:pPr>
            <a:r>
              <a:rPr lang="en-US" sz="2200" b="1" i="0" u="none" strike="noStrike" baseline="0" dirty="0" smtClean="0"/>
              <a:t>Uniformity of epidermis </a:t>
            </a:r>
          </a:p>
          <a:p>
            <a:pPr>
              <a:defRPr sz="2200" b="1"/>
            </a:pPr>
            <a:r>
              <a:rPr lang="en-US" sz="2200" b="1" i="0" u="none" strike="noStrike" baseline="0" dirty="0" smtClean="0"/>
              <a:t>color (226)</a:t>
            </a:r>
            <a:endParaRPr lang="en-US" sz="2200" b="1" dirty="0"/>
          </a:p>
        </c:rich>
      </c:tx>
      <c:layout>
        <c:manualLayout>
          <c:xMode val="edge"/>
          <c:yMode val="edge"/>
          <c:x val="0.35757203426932394"/>
          <c:y val="0"/>
        </c:manualLayout>
      </c:layout>
      <c:overlay val="0"/>
    </c:title>
    <c:autoTitleDeleted val="0"/>
    <c:plotArea>
      <c:layout>
        <c:manualLayout>
          <c:layoutTarget val="inner"/>
          <c:xMode val="edge"/>
          <c:yMode val="edge"/>
          <c:x val="0.28285689810335235"/>
          <c:y val="0.21547704925175865"/>
          <c:w val="0.62161413169261104"/>
          <c:h val="0.60075351850148384"/>
        </c:manualLayout>
      </c:layout>
      <c:pieChart>
        <c:varyColors val="1"/>
        <c:ser>
          <c:idx val="0"/>
          <c:order val="0"/>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'uniformié de la couleur'!$A$7:$A$8</c:f>
              <c:strCache>
                <c:ptCount val="2"/>
                <c:pt idx="0">
                  <c:v>Uniform</c:v>
                </c:pt>
                <c:pt idx="1">
                  <c:v>not uniform</c:v>
                </c:pt>
              </c:strCache>
            </c:strRef>
          </c:cat>
          <c:val>
            <c:numRef>
              <c:f>'uniformié de la couleur'!$B$7:$B$8</c:f>
              <c:numCache>
                <c:formatCode>0%</c:formatCode>
                <c:ptCount val="2"/>
                <c:pt idx="0">
                  <c:v>0.83333333333333337</c:v>
                </c:pt>
                <c:pt idx="1">
                  <c:v>0.16666666666666666</c:v>
                </c:pt>
              </c:numCache>
            </c:numRef>
          </c:val>
          <c:extLst>
            <c:ext xmlns:c16="http://schemas.microsoft.com/office/drawing/2014/chart" uri="{C3380CC4-5D6E-409C-BE32-E72D297353CC}">
              <c16:uniqueId val="{00000000-A525-4C6D-9204-734020EB9DBB}"/>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16653825940335332"/>
          <c:y val="0.8831211662010835"/>
          <c:w val="0.59571010810460046"/>
          <c:h val="9.7203305721105207E-2"/>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b="1" i="0" baseline="0" dirty="0" smtClean="0">
                <a:effectLst/>
              </a:rPr>
              <a:t>Umbilicus (OIV 229)</a:t>
            </a:r>
            <a:endParaRPr lang="fr-FR" sz="2400" dirty="0">
              <a:effectLst/>
            </a:endParaRPr>
          </a:p>
        </c:rich>
      </c:tx>
      <c:layout>
        <c:manualLayout>
          <c:xMode val="edge"/>
          <c:yMode val="edge"/>
          <c:x val="0.18713619791921815"/>
          <c:y val="6.3797504941794925E-2"/>
        </c:manualLayout>
      </c:layout>
      <c:overlay val="0"/>
    </c:title>
    <c:autoTitleDeleted val="0"/>
    <c:plotArea>
      <c:layout>
        <c:manualLayout>
          <c:layoutTarget val="inner"/>
          <c:xMode val="edge"/>
          <c:yMode val="edge"/>
          <c:x val="8.7584653553190353E-2"/>
          <c:y val="0.20079945886113917"/>
          <c:w val="0.85046952036638479"/>
          <c:h val="0.60603031328207246"/>
        </c:manualLayout>
      </c:layout>
      <c:pieChart>
        <c:varyColors val="1"/>
        <c:ser>
          <c:idx val="0"/>
          <c:order val="0"/>
          <c:dLbls>
            <c:spPr>
              <a:noFill/>
              <a:ln>
                <a:noFill/>
              </a:ln>
              <a:effectLst/>
            </c:spPr>
            <c:txPr>
              <a:bodyPr wrap="square" lIns="38100" tIns="19050" rIns="38100" bIns="19050" anchor="ctr">
                <a:spAutoFit/>
              </a:bodyPr>
              <a:lstStyle/>
              <a:p>
                <a:pPr>
                  <a:defRPr sz="20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Ombilic!$A$2:$A$3</c:f>
              <c:strCache>
                <c:ptCount val="2"/>
                <c:pt idx="0">
                  <c:v>little visible</c:v>
                </c:pt>
                <c:pt idx="1">
                  <c:v>visible</c:v>
                </c:pt>
              </c:strCache>
            </c:strRef>
          </c:cat>
          <c:val>
            <c:numRef>
              <c:f>Ombilic!$B$2:$B$3</c:f>
              <c:numCache>
                <c:formatCode>0%</c:formatCode>
                <c:ptCount val="2"/>
                <c:pt idx="0">
                  <c:v>0.69444444444444442</c:v>
                </c:pt>
                <c:pt idx="1">
                  <c:v>0.30555555555555558</c:v>
                </c:pt>
              </c:numCache>
            </c:numRef>
          </c:val>
          <c:extLst>
            <c:ext xmlns:c16="http://schemas.microsoft.com/office/drawing/2014/chart" uri="{C3380CC4-5D6E-409C-BE32-E72D297353CC}">
              <c16:uniqueId val="{00000000-5BB0-43D0-A731-ABD11CCC7D82}"/>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2.345284696164945E-2"/>
          <c:y val="0.89554675253890692"/>
          <c:w val="0.94343792762223277"/>
          <c:h val="0.10323564638252497"/>
        </c:manualLayout>
      </c:layout>
      <c:overlay val="0"/>
      <c:txPr>
        <a:bodyPr/>
        <a:lstStyle/>
        <a:p>
          <a:pPr>
            <a:defRPr sz="1800" b="1"/>
          </a:pPr>
          <a:endParaRPr lang="fr-F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a:t>Intensity of anthocyanin coloration of the pulp (OIV 231)</a:t>
            </a:r>
            <a:endParaRPr lang="fr-FR" sz="2400"/>
          </a:p>
        </c:rich>
      </c:tx>
      <c:layout>
        <c:manualLayout>
          <c:xMode val="edge"/>
          <c:yMode val="edge"/>
          <c:x val="0.15374202621473659"/>
          <c:y val="7.4233712275976393E-3"/>
        </c:manualLayout>
      </c:layout>
      <c:overlay val="0"/>
    </c:title>
    <c:autoTitleDeleted val="0"/>
    <c:plotArea>
      <c:layout>
        <c:manualLayout>
          <c:layoutTarget val="inner"/>
          <c:xMode val="edge"/>
          <c:yMode val="edge"/>
          <c:x val="0.13181684101576241"/>
          <c:y val="0.17435141460034889"/>
          <c:w val="0.64492166122592409"/>
          <c:h val="0.65048118448168613"/>
        </c:manualLayout>
      </c:layout>
      <c:pieChart>
        <c:varyColors val="1"/>
        <c:ser>
          <c:idx val="0"/>
          <c:order val="0"/>
          <c:dLbls>
            <c:spPr>
              <a:noFill/>
              <a:ln>
                <a:noFill/>
              </a:ln>
              <a:effectLst/>
            </c:spPr>
            <c:txPr>
              <a:bodyPr/>
              <a:lstStyle/>
              <a:p>
                <a:pPr>
                  <a:defRPr sz="16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'ntensité de la pigmentation '!$A$11:$A$16</c:f>
              <c:strCache>
                <c:ptCount val="6"/>
                <c:pt idx="0">
                  <c:v>medium</c:v>
                </c:pt>
                <c:pt idx="1">
                  <c:v>strong</c:v>
                </c:pt>
                <c:pt idx="2">
                  <c:v>very strong</c:v>
                </c:pt>
                <c:pt idx="3">
                  <c:v>none or very weak</c:v>
                </c:pt>
                <c:pt idx="4">
                  <c:v>strong - very strong</c:v>
                </c:pt>
                <c:pt idx="5">
                  <c:v>weak -  medium</c:v>
                </c:pt>
              </c:strCache>
            </c:strRef>
          </c:cat>
          <c:val>
            <c:numRef>
              <c:f>'ntensité de la pigmentation '!$B$11:$B$16</c:f>
              <c:numCache>
                <c:formatCode>0%</c:formatCode>
                <c:ptCount val="6"/>
                <c:pt idx="0">
                  <c:v>0.27777777777777779</c:v>
                </c:pt>
                <c:pt idx="1">
                  <c:v>0.25</c:v>
                </c:pt>
                <c:pt idx="2">
                  <c:v>0.25</c:v>
                </c:pt>
                <c:pt idx="3">
                  <c:v>8.3333333333333329E-2</c:v>
                </c:pt>
                <c:pt idx="4">
                  <c:v>8.3333333333333329E-2</c:v>
                </c:pt>
                <c:pt idx="5">
                  <c:v>5.5555555555555552E-2</c:v>
                </c:pt>
              </c:numCache>
            </c:numRef>
          </c:val>
          <c:extLst>
            <c:ext xmlns:c16="http://schemas.microsoft.com/office/drawing/2014/chart" uri="{C3380CC4-5D6E-409C-BE32-E72D297353CC}">
              <c16:uniqueId val="{00000000-B373-4B84-BD37-0A1FCB81E1A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1.0758442662301368E-2"/>
          <c:y val="0.82894526364560783"/>
          <c:w val="0.76441458748777935"/>
          <c:h val="0.16604600658673194"/>
        </c:manualLayout>
      </c:layout>
      <c:overlay val="0"/>
      <c:txPr>
        <a:bodyPr/>
        <a:lstStyle/>
        <a:p>
          <a:pPr>
            <a:defRPr sz="1600" b="1"/>
          </a:pPr>
          <a:endParaRPr lang="fr-FR"/>
        </a:p>
      </c:txPr>
    </c:legend>
    <c:plotVisOnly val="1"/>
    <c:dispBlanksAs val="gap"/>
    <c:showDLblsOverMax val="0"/>
  </c:chart>
  <c:txPr>
    <a:bodyPr/>
    <a:lstStyle/>
    <a:p>
      <a:pPr>
        <a:defRPr sz="11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b="1" i="0" u="none" strike="noStrike" baseline="0" dirty="0" smtClean="0">
                <a:effectLst/>
              </a:rPr>
              <a:t>The succulence of the pulp (OIV 232</a:t>
            </a:r>
            <a:r>
              <a:rPr lang="en-US" sz="2400" b="0" i="0" u="none" strike="noStrike" baseline="0" dirty="0" smtClean="0"/>
              <a:t>)</a:t>
            </a:r>
            <a:endParaRPr lang="en-US" sz="2400" dirty="0"/>
          </a:p>
        </c:rich>
      </c:tx>
      <c:layout/>
      <c:overlay val="0"/>
    </c:title>
    <c:autoTitleDeleted val="0"/>
    <c:plotArea>
      <c:layout>
        <c:manualLayout>
          <c:layoutTarget val="inner"/>
          <c:xMode val="edge"/>
          <c:yMode val="edge"/>
          <c:x val="0.16078696412948382"/>
          <c:y val="0.24807289391909396"/>
          <c:w val="0.68713123359580064"/>
          <c:h val="0.68620563644794963"/>
        </c:manualLayout>
      </c:layout>
      <c:pieChart>
        <c:varyColors val="1"/>
        <c:ser>
          <c:idx val="0"/>
          <c:order val="0"/>
          <c:dLbls>
            <c:spPr>
              <a:noFill/>
              <a:ln>
                <a:noFill/>
              </a:ln>
              <a:effectLst/>
            </c:spPr>
            <c:txPr>
              <a:bodyPr wrap="square" lIns="38100" tIns="19050" rIns="38100" bIns="19050" anchor="ctr">
                <a:spAutoFit/>
              </a:bodyPr>
              <a:lstStyle/>
              <a:p>
                <a:pPr>
                  <a:defRPr sz="16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'la succulence'!$A$8:$A$10</c:f>
              <c:strCache>
                <c:ptCount val="3"/>
                <c:pt idx="0">
                  <c:v>medium juicy</c:v>
                </c:pt>
                <c:pt idx="1">
                  <c:v>very juicy</c:v>
                </c:pt>
                <c:pt idx="2">
                  <c:v>slightly juicy</c:v>
                </c:pt>
              </c:strCache>
            </c:strRef>
          </c:cat>
          <c:val>
            <c:numRef>
              <c:f>'la succulence'!$B$8:$B$10</c:f>
              <c:numCache>
                <c:formatCode>0%</c:formatCode>
                <c:ptCount val="3"/>
                <c:pt idx="0">
                  <c:v>0.69444444444444442</c:v>
                </c:pt>
                <c:pt idx="1">
                  <c:v>0.27777777777777779</c:v>
                </c:pt>
                <c:pt idx="2">
                  <c:v>2.7777777777777776E-2</c:v>
                </c:pt>
              </c:numCache>
            </c:numRef>
          </c:val>
          <c:extLst>
            <c:ext xmlns:c16="http://schemas.microsoft.com/office/drawing/2014/chart" uri="{C3380CC4-5D6E-409C-BE32-E72D297353CC}">
              <c16:uniqueId val="{00000000-F54D-408E-A165-8B4BF34033C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6.1931102362204726E-2"/>
          <c:y val="0.87581739540828352"/>
          <c:w val="0.88529111986001752"/>
          <c:h val="0.12274759745548819"/>
        </c:manualLayout>
      </c:layout>
      <c:overlay val="0"/>
      <c:txPr>
        <a:bodyPr/>
        <a:lstStyle/>
        <a:p>
          <a:pPr>
            <a:defRPr sz="1400" b="1"/>
          </a:pPr>
          <a:endParaRPr lang="fr-FR"/>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b="1" i="0" baseline="0" dirty="0" smtClean="0">
                <a:effectLst/>
              </a:rPr>
              <a:t>Firmness of the pulp (OIV 235)</a:t>
            </a:r>
            <a:endParaRPr lang="fr-FR" sz="2400" dirty="0">
              <a:effectLst/>
            </a:endParaRPr>
          </a:p>
        </c:rich>
      </c:tx>
      <c:layout/>
      <c:overlay val="0"/>
    </c:title>
    <c:autoTitleDeleted val="0"/>
    <c:plotArea>
      <c:layout>
        <c:manualLayout>
          <c:layoutTarget val="inner"/>
          <c:xMode val="edge"/>
          <c:yMode val="edge"/>
          <c:x val="0.26348350290624584"/>
          <c:y val="0.19655861686383255"/>
          <c:w val="0.57409998444947663"/>
          <c:h val="0.58431955633056143"/>
        </c:manualLayout>
      </c:layout>
      <c:pieChart>
        <c:varyColors val="1"/>
        <c:ser>
          <c:idx val="0"/>
          <c:order val="0"/>
          <c:dLbls>
            <c:spPr>
              <a:noFill/>
              <a:ln>
                <a:noFill/>
              </a:ln>
              <a:effectLst/>
            </c:spPr>
            <c:txPr>
              <a:bodyPr wrap="square" lIns="38100" tIns="19050" rIns="38100" bIns="19050" anchor="ctr">
                <a:spAutoFit/>
              </a:bodyPr>
              <a:lstStyle/>
              <a:p>
                <a:pPr>
                  <a:defRPr sz="14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fermeté!$A$10:$A$13</c:f>
              <c:strCache>
                <c:ptCount val="4"/>
                <c:pt idx="0">
                  <c:v>slightly firm</c:v>
                </c:pt>
                <c:pt idx="1">
                  <c:v>slightly firm - very firm</c:v>
                </c:pt>
                <c:pt idx="2">
                  <c:v>very firm</c:v>
                </c:pt>
                <c:pt idx="3">
                  <c:v>soft - slightly firm</c:v>
                </c:pt>
              </c:strCache>
            </c:strRef>
          </c:cat>
          <c:val>
            <c:numRef>
              <c:f>fermeté!$B$10:$B$13</c:f>
              <c:numCache>
                <c:formatCode>0%</c:formatCode>
                <c:ptCount val="4"/>
                <c:pt idx="0">
                  <c:v>0.88888888888888884</c:v>
                </c:pt>
                <c:pt idx="1">
                  <c:v>5.5555555555555552E-2</c:v>
                </c:pt>
                <c:pt idx="2">
                  <c:v>2.7777777777777776E-2</c:v>
                </c:pt>
                <c:pt idx="3">
                  <c:v>2.7777777777777776E-2</c:v>
                </c:pt>
              </c:numCache>
            </c:numRef>
          </c:val>
          <c:extLst>
            <c:ext xmlns:c16="http://schemas.microsoft.com/office/drawing/2014/chart" uri="{C3380CC4-5D6E-409C-BE32-E72D297353CC}">
              <c16:uniqueId val="{00000000-E7D2-441E-8F0C-FDF876E6048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1.5354207654416367E-2"/>
          <c:y val="0.78861635958220866"/>
          <c:w val="0.79796214646736219"/>
          <c:h val="0.21138364041779134"/>
        </c:manualLayout>
      </c:layout>
      <c:overlay val="0"/>
      <c:txPr>
        <a:bodyPr/>
        <a:lstStyle/>
        <a:p>
          <a:pPr>
            <a:defRPr sz="1400" b="1"/>
          </a:pPr>
          <a:endParaRPr lang="fr-FR"/>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b="1"/>
            </a:pPr>
            <a:r>
              <a:rPr lang="en-US" sz="2000" b="1" i="0" u="none" strike="noStrike" baseline="0" dirty="0" smtClean="0">
                <a:effectLst/>
              </a:rPr>
              <a:t>Sugar content of the must (OIV </a:t>
            </a:r>
            <a:r>
              <a:rPr lang="en-US" sz="2000" b="1" i="0" u="none" strike="noStrike" baseline="0" dirty="0" smtClean="0">
                <a:effectLst/>
              </a:rPr>
              <a:t>505)</a:t>
            </a:r>
            <a:endParaRPr lang="en-US" sz="2000" b="1" dirty="0"/>
          </a:p>
        </c:rich>
      </c:tx>
      <c:layout>
        <c:manualLayout>
          <c:xMode val="edge"/>
          <c:yMode val="edge"/>
          <c:x val="0.15718648591265508"/>
          <c:y val="8.9318681318681314E-2"/>
        </c:manualLayout>
      </c:layout>
      <c:overlay val="0"/>
    </c:title>
    <c:autoTitleDeleted val="0"/>
    <c:plotArea>
      <c:layout>
        <c:manualLayout>
          <c:layoutTarget val="inner"/>
          <c:xMode val="edge"/>
          <c:yMode val="edge"/>
          <c:x val="0.24989358819003984"/>
          <c:y val="0.19470102949681897"/>
          <c:w val="0.68688135216483426"/>
          <c:h val="0.49872712550607295"/>
        </c:manualLayout>
      </c:layout>
      <c:pieChart>
        <c:varyColors val="1"/>
        <c:ser>
          <c:idx val="0"/>
          <c:order val="0"/>
          <c:dLbls>
            <c:spPr>
              <a:noFill/>
              <a:ln>
                <a:noFill/>
              </a:ln>
              <a:effectLst/>
            </c:spPr>
            <c:txPr>
              <a:bodyPr wrap="square" lIns="38100" tIns="19050" rIns="38100" bIns="19050" anchor="ctr">
                <a:spAutoFit/>
              </a:bodyPr>
              <a:lstStyle/>
              <a:p>
                <a:pPr>
                  <a:defRPr sz="20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Brix!$H$8:$H$10</c:f>
              <c:strCache>
                <c:ptCount val="3"/>
                <c:pt idx="0">
                  <c:v>high</c:v>
                </c:pt>
                <c:pt idx="1">
                  <c:v>medium</c:v>
                </c:pt>
                <c:pt idx="2">
                  <c:v>very high</c:v>
                </c:pt>
              </c:strCache>
            </c:strRef>
          </c:cat>
          <c:val>
            <c:numRef>
              <c:f>Brix!$I$8:$I$10</c:f>
              <c:numCache>
                <c:formatCode>0%</c:formatCode>
                <c:ptCount val="3"/>
                <c:pt idx="0">
                  <c:v>0.61111111111111116</c:v>
                </c:pt>
                <c:pt idx="1">
                  <c:v>0.30555555555555558</c:v>
                </c:pt>
                <c:pt idx="2">
                  <c:v>8.3333333333333329E-2</c:v>
                </c:pt>
              </c:numCache>
            </c:numRef>
          </c:val>
          <c:extLst>
            <c:ext xmlns:c16="http://schemas.microsoft.com/office/drawing/2014/chart" uri="{C3380CC4-5D6E-409C-BE32-E72D297353CC}">
              <c16:uniqueId val="{00000000-BC5F-434A-8CCA-1C22F5BC9F60}"/>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18622461423062392"/>
          <c:y val="0.70033119722382875"/>
          <c:w val="0.74326245180028605"/>
          <c:h val="7.186205075827333E-2"/>
        </c:manualLayout>
      </c:layout>
      <c:overlay val="0"/>
      <c:txPr>
        <a:bodyPr/>
        <a:lstStyle/>
        <a:p>
          <a:pPr>
            <a:defRPr sz="1800" b="1"/>
          </a:pPr>
          <a:endParaRPr lang="fr-FR"/>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en-US" sz="2000" b="1" i="0" baseline="0" dirty="0" smtClean="0">
                <a:effectLst/>
              </a:rPr>
              <a:t>Easy to separate from the pedicel (OIV 240)</a:t>
            </a:r>
            <a:endParaRPr lang="fr-FR" sz="2000" dirty="0">
              <a:effectLst/>
            </a:endParaRPr>
          </a:p>
        </c:rich>
      </c:tx>
      <c:layout/>
      <c:overlay val="0"/>
    </c:title>
    <c:autoTitleDeleted val="0"/>
    <c:plotArea>
      <c:layout>
        <c:manualLayout>
          <c:layoutTarget val="inner"/>
          <c:xMode val="edge"/>
          <c:yMode val="edge"/>
          <c:x val="0.11793936976153113"/>
          <c:y val="0.19758235337657901"/>
          <c:w val="0.76901262182457275"/>
          <c:h val="0.61778595917647416"/>
        </c:manualLayout>
      </c:layout>
      <c:pieChart>
        <c:varyColors val="1"/>
        <c:ser>
          <c:idx val="0"/>
          <c:order val="0"/>
          <c:dLbls>
            <c:spPr>
              <a:noFill/>
              <a:ln>
                <a:noFill/>
              </a:ln>
              <a:effectLst/>
            </c:spPr>
            <c:txPr>
              <a:bodyPr wrap="square" lIns="38100" tIns="19050" rIns="38100" bIns="19050" anchor="ctr">
                <a:spAutoFit/>
              </a:bodyPr>
              <a:lstStyle/>
              <a:p>
                <a:pPr>
                  <a:defRPr sz="16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'facilité de séparation '!$A$9:$A$11</c:f>
              <c:strCache>
                <c:ptCount val="3"/>
                <c:pt idx="0">
                  <c:v>difficult</c:v>
                </c:pt>
                <c:pt idx="1">
                  <c:v> easy</c:v>
                </c:pt>
                <c:pt idx="2">
                  <c:v>very easy</c:v>
                </c:pt>
              </c:strCache>
            </c:strRef>
          </c:cat>
          <c:val>
            <c:numRef>
              <c:f>'facilité de séparation '!$B$9:$B$11</c:f>
              <c:numCache>
                <c:formatCode>0%</c:formatCode>
                <c:ptCount val="3"/>
                <c:pt idx="0">
                  <c:v>0.75</c:v>
                </c:pt>
                <c:pt idx="1">
                  <c:v>0.16666666666666666</c:v>
                </c:pt>
                <c:pt idx="2">
                  <c:v>8.3333333333333329E-2</c:v>
                </c:pt>
              </c:numCache>
            </c:numRef>
          </c:val>
          <c:extLst>
            <c:ext xmlns:c16="http://schemas.microsoft.com/office/drawing/2014/chart" uri="{C3380CC4-5D6E-409C-BE32-E72D297353CC}">
              <c16:uniqueId val="{00000000-D9CF-4847-BC23-94330AA68D10}"/>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4.0070749032898784E-2"/>
          <c:y val="0.88979078989115379"/>
          <c:w val="0.9583157746026878"/>
          <c:h val="8.2243452041726409E-2"/>
        </c:manualLayout>
      </c:layout>
      <c:overlay val="0"/>
      <c:txPr>
        <a:bodyPr/>
        <a:lstStyle/>
        <a:p>
          <a:pPr>
            <a:defRPr sz="2000" b="1"/>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en-US" sz="2800" b="1" i="0" baseline="0" dirty="0" smtClean="0">
                <a:effectLst/>
              </a:rPr>
              <a:t>The compactness of the bunch of grapes (OIV 204)</a:t>
            </a:r>
            <a:endParaRPr lang="en-US" sz="2800" dirty="0"/>
          </a:p>
        </c:rich>
      </c:tx>
      <c:layout/>
      <c:overlay val="0"/>
    </c:title>
    <c:autoTitleDeleted val="0"/>
    <c:plotArea>
      <c:layout>
        <c:manualLayout>
          <c:layoutTarget val="inner"/>
          <c:xMode val="edge"/>
          <c:yMode val="edge"/>
          <c:x val="3.8300101466877352E-2"/>
          <c:y val="0.17729661234707494"/>
          <c:w val="0.49045995784071805"/>
          <c:h val="0.78670136198214435"/>
        </c:manualLayout>
      </c:layout>
      <c:pieChart>
        <c:varyColors val="1"/>
        <c:ser>
          <c:idx val="0"/>
          <c:order val="0"/>
          <c:dLbls>
            <c:spPr>
              <a:noFill/>
              <a:ln>
                <a:noFill/>
              </a:ln>
              <a:effectLst/>
            </c:spPr>
            <c:txPr>
              <a:bodyPr wrap="square" lIns="38100" tIns="19050" rIns="38100" bIns="19050" anchor="ctr">
                <a:spAutoFit/>
              </a:bodyPr>
              <a:lstStyle/>
              <a:p>
                <a:pPr>
                  <a:defRPr sz="24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'[Grappe ampélo vérifié.xlsx]Compacité '!$A$12:$A$18</c:f>
              <c:strCache>
                <c:ptCount val="7"/>
                <c:pt idx="0">
                  <c:v>loose -  medium</c:v>
                </c:pt>
                <c:pt idx="1">
                  <c:v>loose</c:v>
                </c:pt>
                <c:pt idx="2">
                  <c:v>medium</c:v>
                </c:pt>
                <c:pt idx="3">
                  <c:v>medium -   dense</c:v>
                </c:pt>
                <c:pt idx="4">
                  <c:v>very dense -  dense </c:v>
                </c:pt>
                <c:pt idx="5">
                  <c:v>very dense</c:v>
                </c:pt>
                <c:pt idx="6">
                  <c:v>dense -  very dense</c:v>
                </c:pt>
              </c:strCache>
            </c:strRef>
          </c:cat>
          <c:val>
            <c:numRef>
              <c:f>'[Grappe ampélo vérifié.xlsx]Compacité '!$B$12:$B$18</c:f>
              <c:numCache>
                <c:formatCode>General</c:formatCode>
                <c:ptCount val="7"/>
                <c:pt idx="0">
                  <c:v>0.25</c:v>
                </c:pt>
                <c:pt idx="1">
                  <c:v>0.19444444444444445</c:v>
                </c:pt>
                <c:pt idx="2">
                  <c:v>0.1388888888888889</c:v>
                </c:pt>
                <c:pt idx="3">
                  <c:v>0.1388888888888889</c:v>
                </c:pt>
                <c:pt idx="4">
                  <c:v>0.1111111111111111</c:v>
                </c:pt>
                <c:pt idx="5">
                  <c:v>8.3333333333333329E-2</c:v>
                </c:pt>
                <c:pt idx="6">
                  <c:v>8.3333333333333329E-2</c:v>
                </c:pt>
              </c:numCache>
            </c:numRef>
          </c:val>
          <c:extLst>
            <c:ext xmlns:c16="http://schemas.microsoft.com/office/drawing/2014/chart" uri="{C3380CC4-5D6E-409C-BE32-E72D297353CC}">
              <c16:uniqueId val="{00000000-B7D9-41F5-9287-522299F78B7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6296398561312611"/>
          <c:y val="0.4367130758020828"/>
          <c:w val="0.4275410230920848"/>
          <c:h val="0.46180413885604676"/>
        </c:manualLayout>
      </c:layout>
      <c:overlay val="0"/>
      <c:txPr>
        <a:bodyPr/>
        <a:lstStyle/>
        <a:p>
          <a:pPr>
            <a:defRPr sz="2000"/>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b="1" i="0" baseline="0">
                <a:effectLst/>
              </a:rPr>
              <a:t>Peduncle lignification (OIV 207)</a:t>
            </a:r>
            <a:endParaRPr lang="fr-FR" sz="2000">
              <a:effectLst/>
            </a:endParaRPr>
          </a:p>
        </c:rich>
      </c:tx>
      <c:layout/>
      <c:overlay val="0"/>
    </c:title>
    <c:autoTitleDeleted val="0"/>
    <c:plotArea>
      <c:layout>
        <c:manualLayout>
          <c:layoutTarget val="inner"/>
          <c:xMode val="edge"/>
          <c:yMode val="edge"/>
          <c:x val="0.1150813636266156"/>
          <c:y val="0.10782835494628466"/>
          <c:w val="0.72102316016167756"/>
          <c:h val="0.64738361304604886"/>
        </c:manualLayout>
      </c:layout>
      <c:pieChart>
        <c:varyColors val="1"/>
        <c:ser>
          <c:idx val="0"/>
          <c:order val="0"/>
          <c:explosion val="3"/>
          <c:dLbls>
            <c:spPr>
              <a:noFill/>
              <a:ln>
                <a:noFill/>
              </a:ln>
              <a:effectLst/>
            </c:spPr>
            <c:txPr>
              <a:bodyPr wrap="square" lIns="38100" tIns="19050" rIns="38100" bIns="19050" anchor="ctr">
                <a:spAutoFit/>
              </a:bodyPr>
              <a:lstStyle/>
              <a:p>
                <a:pPr>
                  <a:defRPr sz="20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'[Grappe ampélo vérifié.xlsx]Lignification'!$A$7:$A$9</c:f>
              <c:strCache>
                <c:ptCount val="3"/>
                <c:pt idx="0">
                  <c:v>at the base only</c:v>
                </c:pt>
                <c:pt idx="1">
                  <c:v>more than the middle</c:v>
                </c:pt>
                <c:pt idx="2">
                  <c:v>up to about the middle</c:v>
                </c:pt>
              </c:strCache>
            </c:strRef>
          </c:cat>
          <c:val>
            <c:numRef>
              <c:f>'[Grappe ampélo vérifié.xlsx]Lignification'!$B$7:$B$9</c:f>
              <c:numCache>
                <c:formatCode>General</c:formatCode>
                <c:ptCount val="3"/>
                <c:pt idx="0">
                  <c:v>0.52777777777777779</c:v>
                </c:pt>
                <c:pt idx="1">
                  <c:v>0.30555555555555558</c:v>
                </c:pt>
                <c:pt idx="2">
                  <c:v>0.16666666666666666</c:v>
                </c:pt>
              </c:numCache>
            </c:numRef>
          </c:val>
          <c:extLst>
            <c:ext xmlns:c16="http://schemas.microsoft.com/office/drawing/2014/chart" uri="{C3380CC4-5D6E-409C-BE32-E72D297353CC}">
              <c16:uniqueId val="{00000000-D49A-4B7D-8FE3-864668DE9C0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2.0187844342358305E-2"/>
          <c:y val="0.81535515079677634"/>
          <c:w val="0.91992932368406721"/>
          <c:h val="0.17535282393938978"/>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b="1"/>
            </a:pPr>
            <a:r>
              <a:rPr lang="en-US" sz="2000" b="1" i="0" u="none" strike="noStrike" baseline="0" dirty="0" smtClean="0"/>
              <a:t>Shape of the bunch grape (OIV 208)</a:t>
            </a:r>
            <a:endParaRPr lang="en-US" sz="2000" b="1" dirty="0"/>
          </a:p>
        </c:rich>
      </c:tx>
      <c:layout/>
      <c:overlay val="0"/>
    </c:title>
    <c:autoTitleDeleted val="0"/>
    <c:plotArea>
      <c:layout>
        <c:manualLayout>
          <c:layoutTarget val="inner"/>
          <c:xMode val="edge"/>
          <c:yMode val="edge"/>
          <c:x val="4.7586052164302076E-2"/>
          <c:y val="0.15965391690631461"/>
          <c:w val="0.62826796568150167"/>
          <c:h val="0.67343146679822807"/>
        </c:manualLayout>
      </c:layout>
      <c:pieChart>
        <c:varyColors val="1"/>
        <c:ser>
          <c:idx val="0"/>
          <c:order val="0"/>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'[Grappe ampélo vérifié.xlsx]forme de grappe'!$A$11:$A$16</c:f>
              <c:strCache>
                <c:ptCount val="6"/>
                <c:pt idx="0">
                  <c:v> cylindrical </c:v>
                </c:pt>
                <c:pt idx="1">
                  <c:v> funnel shaped</c:v>
                </c:pt>
                <c:pt idx="2">
                  <c:v>cylindrical - conical</c:v>
                </c:pt>
                <c:pt idx="3">
                  <c:v>conical - funnel shaped</c:v>
                </c:pt>
                <c:pt idx="4">
                  <c:v>conical</c:v>
                </c:pt>
                <c:pt idx="5">
                  <c:v>cylindrical - funnel shaped</c:v>
                </c:pt>
              </c:strCache>
            </c:strRef>
          </c:cat>
          <c:val>
            <c:numRef>
              <c:f>'[Grappe ampélo vérifié.xlsx]forme de grappe'!$B$11:$B$16</c:f>
              <c:numCache>
                <c:formatCode>General</c:formatCode>
                <c:ptCount val="6"/>
                <c:pt idx="0">
                  <c:v>0.27777777777777779</c:v>
                </c:pt>
                <c:pt idx="1">
                  <c:v>0.22222222222222221</c:v>
                </c:pt>
                <c:pt idx="2">
                  <c:v>0.19444444444444445</c:v>
                </c:pt>
                <c:pt idx="3">
                  <c:v>0.19444444444444445</c:v>
                </c:pt>
                <c:pt idx="4">
                  <c:v>5.5555555555555552E-2</c:v>
                </c:pt>
                <c:pt idx="5">
                  <c:v>5.5555555555555552E-2</c:v>
                </c:pt>
              </c:numCache>
            </c:numRef>
          </c:val>
          <c:extLst>
            <c:ext xmlns:c16="http://schemas.microsoft.com/office/drawing/2014/chart" uri="{C3380CC4-5D6E-409C-BE32-E72D297353CC}">
              <c16:uniqueId val="{00000000-E184-4812-A337-117F9341863B}"/>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7113934212359372"/>
          <c:y val="0.13995249184736258"/>
          <c:w val="0.30543736689344014"/>
          <c:h val="0.66282205521745075"/>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en-US" sz="2000" b="1" i="0" baseline="0">
                <a:effectLst/>
              </a:rPr>
              <a:t>Number of wings of the main bunch of grapes (OIV 209)</a:t>
            </a:r>
            <a:endParaRPr lang="fr-FR" sz="2000">
              <a:effectLst/>
            </a:endParaRPr>
          </a:p>
        </c:rich>
      </c:tx>
      <c:layout/>
      <c:overlay val="0"/>
    </c:title>
    <c:autoTitleDeleted val="0"/>
    <c:plotArea>
      <c:layout>
        <c:manualLayout>
          <c:layoutTarget val="inner"/>
          <c:xMode val="edge"/>
          <c:yMode val="edge"/>
          <c:x val="9.4409470745816723E-2"/>
          <c:y val="0.21045595895195304"/>
          <c:w val="0.68256898142536204"/>
          <c:h val="0.59554275094542064"/>
        </c:manualLayout>
      </c:layout>
      <c:pieChart>
        <c:varyColors val="1"/>
        <c:ser>
          <c:idx val="0"/>
          <c:order val="0"/>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'[Grappe ampélo vérifié.xlsx]nobre d''ailes '!$A$8:$A$10</c:f>
              <c:strCache>
                <c:ptCount val="3"/>
                <c:pt idx="0">
                  <c:v>1 - 2 wings</c:v>
                </c:pt>
                <c:pt idx="1">
                  <c:v>absent </c:v>
                </c:pt>
                <c:pt idx="2">
                  <c:v>1 - 2 wings -  (3-4) wings</c:v>
                </c:pt>
              </c:strCache>
            </c:strRef>
          </c:cat>
          <c:val>
            <c:numRef>
              <c:f>'[Grappe ampélo vérifié.xlsx]nobre d''ailes '!$B$8:$B$10</c:f>
              <c:numCache>
                <c:formatCode>General</c:formatCode>
                <c:ptCount val="3"/>
                <c:pt idx="0">
                  <c:v>0.52777777777777779</c:v>
                </c:pt>
                <c:pt idx="1">
                  <c:v>0.3888888888888889</c:v>
                </c:pt>
                <c:pt idx="2">
                  <c:v>8.3333333333333329E-2</c:v>
                </c:pt>
              </c:numCache>
            </c:numRef>
          </c:val>
          <c:extLst>
            <c:ext xmlns:c16="http://schemas.microsoft.com/office/drawing/2014/chart" uri="{C3380CC4-5D6E-409C-BE32-E72D297353CC}">
              <c16:uniqueId val="{00000000-CCED-4714-BE48-D8F78B1C2876}"/>
            </c:ext>
          </c:extLst>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600" b="1"/>
            </a:pPr>
            <a:endParaRPr lang="fr-FR"/>
          </a:p>
        </c:txPr>
      </c:legendEntry>
      <c:legendEntry>
        <c:idx val="1"/>
        <c:txPr>
          <a:bodyPr/>
          <a:lstStyle/>
          <a:p>
            <a:pPr>
              <a:defRPr sz="1600" b="1"/>
            </a:pPr>
            <a:endParaRPr lang="fr-FR"/>
          </a:p>
        </c:txPr>
      </c:legendEntry>
      <c:legendEntry>
        <c:idx val="2"/>
        <c:txPr>
          <a:bodyPr/>
          <a:lstStyle/>
          <a:p>
            <a:pPr>
              <a:defRPr sz="1600" b="1"/>
            </a:pPr>
            <a:endParaRPr lang="fr-FR"/>
          </a:p>
        </c:txPr>
      </c:legendEntry>
      <c:layout>
        <c:manualLayout>
          <c:xMode val="edge"/>
          <c:yMode val="edge"/>
          <c:x val="5.3267604101699063E-4"/>
          <c:y val="0.7814516744581349"/>
          <c:w val="0.99303228519241094"/>
          <c:h val="0.21851251995036103"/>
        </c:manualLayout>
      </c:layout>
      <c:overlay val="0"/>
      <c:txPr>
        <a:bodyPr/>
        <a:lstStyle/>
        <a:p>
          <a:pPr>
            <a:defRPr sz="1600"/>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i="0" baseline="0" dirty="0" smtClean="0">
                <a:solidFill>
                  <a:schemeClr val="tx1"/>
                </a:solidFill>
                <a:effectLst/>
              </a:rPr>
              <a:t>Berry length (OIV 220)</a:t>
            </a:r>
            <a:endParaRPr lang="fr-FR" sz="2000" b="1"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fr-FR"/>
        </a:p>
      </c:txPr>
    </c:title>
    <c:autoTitleDeleted val="0"/>
    <c:plotArea>
      <c:layout>
        <c:manualLayout>
          <c:layoutTarget val="inner"/>
          <c:xMode val="edge"/>
          <c:yMode val="edge"/>
          <c:x val="0.14764088932376404"/>
          <c:y val="0.2380618256051327"/>
          <c:w val="0.70003954768646037"/>
          <c:h val="0.7388815009234956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465-41EC-A778-5B408B31F30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465-41EC-A778-5B408B31F30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465-41EC-A778-5B408B31F30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465-41EC-A778-5B408B31F30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465-41EC-A778-5B408B31F30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465-41EC-A778-5B408B31F30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Feuil1!$A$2:$A$7</c:f>
              <c:strCache>
                <c:ptCount val="6"/>
                <c:pt idx="0">
                  <c:v>Short</c:v>
                </c:pt>
                <c:pt idx="1">
                  <c:v>Average</c:v>
                </c:pt>
                <c:pt idx="2">
                  <c:v>Long</c:v>
                </c:pt>
                <c:pt idx="3">
                  <c:v>Short - Medium</c:v>
                </c:pt>
                <c:pt idx="4">
                  <c:v>Medium - Long</c:v>
                </c:pt>
                <c:pt idx="5">
                  <c:v>Long - Very long</c:v>
                </c:pt>
              </c:strCache>
            </c:strRef>
          </c:cat>
          <c:val>
            <c:numRef>
              <c:f>Feuil1!$B$2:$B$7</c:f>
              <c:numCache>
                <c:formatCode>0%</c:formatCode>
                <c:ptCount val="6"/>
                <c:pt idx="0">
                  <c:v>0.1388888888888889</c:v>
                </c:pt>
                <c:pt idx="1">
                  <c:v>0.25</c:v>
                </c:pt>
                <c:pt idx="2">
                  <c:v>2.7777777777777776E-2</c:v>
                </c:pt>
                <c:pt idx="3">
                  <c:v>0.27777777777777779</c:v>
                </c:pt>
                <c:pt idx="4">
                  <c:v>0.27777777777777779</c:v>
                </c:pt>
                <c:pt idx="5">
                  <c:v>2.7777777777777776E-2</c:v>
                </c:pt>
              </c:numCache>
            </c:numRef>
          </c:val>
          <c:extLst>
            <c:ext xmlns:c16="http://schemas.microsoft.com/office/drawing/2014/chart" uri="{C3380CC4-5D6E-409C-BE32-E72D297353CC}">
              <c16:uniqueId val="{0000000C-C465-41EC-A778-5B408B31F30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4036020998034773E-2"/>
          <c:y val="0.12568601147078845"/>
          <c:w val="0.98239125206830458"/>
          <c:h val="0.111435932137283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b="1" i="0" cap="none" baseline="0" dirty="0" smtClean="0">
                <a:solidFill>
                  <a:schemeClr val="tx1"/>
                </a:solidFill>
                <a:effectLst/>
              </a:rPr>
              <a:t>Berry width </a:t>
            </a:r>
            <a:r>
              <a:rPr lang="en-US" sz="2400" b="1" i="0" baseline="0" dirty="0" smtClean="0">
                <a:solidFill>
                  <a:schemeClr val="tx1"/>
                </a:solidFill>
                <a:effectLst/>
              </a:rPr>
              <a:t>(OIV 221)</a:t>
            </a:r>
            <a:endParaRPr lang="fr-FR" sz="2400" b="1"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endParaRPr lang="fr-FR"/>
        </a:p>
      </c:txPr>
    </c:title>
    <c:autoTitleDeleted val="0"/>
    <c:plotArea>
      <c:layout>
        <c:manualLayout>
          <c:layoutTarget val="inner"/>
          <c:xMode val="edge"/>
          <c:yMode val="edge"/>
          <c:x val="6.2129421542234269E-2"/>
          <c:y val="0.16313804803818724"/>
          <c:w val="0.75528871435710021"/>
          <c:h val="0.67112797817097669"/>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07-4814-A82D-AC648E8A222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07-4814-A82D-AC648E8A222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07-4814-A82D-AC648E8A222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07-4814-A82D-AC648E8A222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Feuil2!$A$1:$A$4</c:f>
              <c:strCache>
                <c:ptCount val="4"/>
                <c:pt idx="0">
                  <c:v>Narrow</c:v>
                </c:pt>
                <c:pt idx="1">
                  <c:v>  Average</c:v>
                </c:pt>
                <c:pt idx="2">
                  <c:v>Narrow - Medium</c:v>
                </c:pt>
                <c:pt idx="3">
                  <c:v>Medium - Large</c:v>
                </c:pt>
              </c:strCache>
            </c:strRef>
          </c:cat>
          <c:val>
            <c:numRef>
              <c:f>Feuil2!$B$1:$B$4</c:f>
              <c:numCache>
                <c:formatCode>0%</c:formatCode>
                <c:ptCount val="4"/>
                <c:pt idx="0">
                  <c:v>0.3611111111111111</c:v>
                </c:pt>
                <c:pt idx="1">
                  <c:v>0.27777777777777779</c:v>
                </c:pt>
                <c:pt idx="2">
                  <c:v>0.33333333333333331</c:v>
                </c:pt>
                <c:pt idx="3">
                  <c:v>2.7777777777777776E-2</c:v>
                </c:pt>
              </c:numCache>
            </c:numRef>
          </c:val>
          <c:extLst>
            <c:ext xmlns:c16="http://schemas.microsoft.com/office/drawing/2014/chart" uri="{C3380CC4-5D6E-409C-BE32-E72D297353CC}">
              <c16:uniqueId val="{00000008-7807-4814-A82D-AC648E8A222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2070652235527641E-4"/>
          <c:y val="0.86893500208739549"/>
          <c:w val="0.90221525141559988"/>
          <c:h val="0.10548641158790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b="1" i="0" baseline="0" dirty="0">
                <a:effectLst/>
              </a:rPr>
              <a:t>Uniformity of size (OIV 222)</a:t>
            </a:r>
            <a:endParaRPr lang="fr-FR" sz="2400" dirty="0">
              <a:effectLst/>
            </a:endParaRPr>
          </a:p>
        </c:rich>
      </c:tx>
      <c:layout/>
      <c:overlay val="0"/>
    </c:title>
    <c:autoTitleDeleted val="0"/>
    <c:plotArea>
      <c:layout>
        <c:manualLayout>
          <c:layoutTarget val="inner"/>
          <c:xMode val="edge"/>
          <c:yMode val="edge"/>
          <c:x val="0.15561327980490691"/>
          <c:y val="0.18198053537742923"/>
          <c:w val="0.6694887941191221"/>
          <c:h val="0.66394516043108431"/>
        </c:manualLayout>
      </c:layout>
      <c:pieChart>
        <c:varyColors val="1"/>
        <c:ser>
          <c:idx val="0"/>
          <c:order val="0"/>
          <c:dLbls>
            <c:spPr>
              <a:noFill/>
              <a:ln>
                <a:noFill/>
              </a:ln>
              <a:effectLst/>
            </c:spPr>
            <c:txPr>
              <a:bodyPr wrap="square" lIns="38100" tIns="19050" rIns="38100" bIns="19050" anchor="ctr">
                <a:spAutoFit/>
              </a:bodyPr>
              <a:lstStyle/>
              <a:p>
                <a:pPr>
                  <a:defRPr sz="16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grosseur!$A$2:$A$3</c:f>
              <c:strCache>
                <c:ptCount val="2"/>
                <c:pt idx="0">
                  <c:v>not uniform</c:v>
                </c:pt>
                <c:pt idx="1">
                  <c:v>Uniform</c:v>
                </c:pt>
              </c:strCache>
            </c:strRef>
          </c:cat>
          <c:val>
            <c:numRef>
              <c:f>grosseur!$B$2:$B$3</c:f>
              <c:numCache>
                <c:formatCode>0%</c:formatCode>
                <c:ptCount val="2"/>
                <c:pt idx="0">
                  <c:v>0.86111111111111116</c:v>
                </c:pt>
                <c:pt idx="1">
                  <c:v>0.1388888888888889</c:v>
                </c:pt>
              </c:numCache>
            </c:numRef>
          </c:val>
          <c:extLst>
            <c:ext xmlns:c16="http://schemas.microsoft.com/office/drawing/2014/chart" uri="{C3380CC4-5D6E-409C-BE32-E72D297353CC}">
              <c16:uniqueId val="{00000000-C408-4D5B-9C37-28BB6954154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4.9185180069408314E-2"/>
          <c:y val="0.87236146348759458"/>
          <c:w val="0.70979054182380563"/>
          <c:h val="0.12600122316821225"/>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3200" b="1"/>
            </a:pPr>
            <a:r>
              <a:rPr lang="en-US" sz="3200" b="1" i="0" u="none" strike="noStrike" baseline="0" dirty="0" smtClean="0"/>
              <a:t>Berry shape (OIV 223)</a:t>
            </a:r>
            <a:endParaRPr lang="en-US" sz="3200" b="1" dirty="0"/>
          </a:p>
        </c:rich>
      </c:tx>
      <c:layout>
        <c:manualLayout>
          <c:xMode val="edge"/>
          <c:yMode val="edge"/>
          <c:x val="0.50595787193446384"/>
          <c:y val="2.2083751710621317E-2"/>
        </c:manualLayout>
      </c:layout>
      <c:overlay val="0"/>
    </c:title>
    <c:autoTitleDeleted val="0"/>
    <c:plotArea>
      <c:layout>
        <c:manualLayout>
          <c:layoutTarget val="inner"/>
          <c:xMode val="edge"/>
          <c:yMode val="edge"/>
          <c:x val="3.3466289265972664E-2"/>
          <c:y val="0.1521413993833938"/>
          <c:w val="0.52626405088254069"/>
          <c:h val="0.88293482290279512"/>
        </c:manualLayout>
      </c:layout>
      <c:pieChart>
        <c:varyColors val="1"/>
        <c:ser>
          <c:idx val="0"/>
          <c:order val="0"/>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'forme de la baie'!$A$11:$A$16</c:f>
              <c:strCache>
                <c:ptCount val="6"/>
                <c:pt idx="0">
                  <c:v>broad ellipsoid</c:v>
                </c:pt>
                <c:pt idx="1">
                  <c:v>globose</c:v>
                </c:pt>
                <c:pt idx="2">
                  <c:v>obloid</c:v>
                </c:pt>
                <c:pt idx="3">
                  <c:v>obtuse ovoid</c:v>
                </c:pt>
                <c:pt idx="4">
                  <c:v>ovoid</c:v>
                </c:pt>
                <c:pt idx="5">
                  <c:v>narow ellipsoid</c:v>
                </c:pt>
              </c:strCache>
            </c:strRef>
          </c:cat>
          <c:val>
            <c:numRef>
              <c:f>'forme de la baie'!$B$11:$B$16</c:f>
              <c:numCache>
                <c:formatCode>0%</c:formatCode>
                <c:ptCount val="6"/>
                <c:pt idx="0">
                  <c:v>0.41666666666666669</c:v>
                </c:pt>
                <c:pt idx="1">
                  <c:v>0.33333333333333331</c:v>
                </c:pt>
                <c:pt idx="2">
                  <c:v>8.3333333333333329E-2</c:v>
                </c:pt>
                <c:pt idx="3">
                  <c:v>8.3333333333333329E-2</c:v>
                </c:pt>
                <c:pt idx="4">
                  <c:v>5.5555555555555552E-2</c:v>
                </c:pt>
                <c:pt idx="5">
                  <c:v>2.7777777777777776E-2</c:v>
                </c:pt>
              </c:numCache>
            </c:numRef>
          </c:val>
          <c:extLst>
            <c:ext xmlns:c16="http://schemas.microsoft.com/office/drawing/2014/chart" uri="{C3380CC4-5D6E-409C-BE32-E72D297353CC}">
              <c16:uniqueId val="{00000000-AE30-4C01-A33B-16D231C6A3C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9011134621509684"/>
          <c:y val="0.3178918383052044"/>
          <c:w val="0.30035605868976106"/>
          <c:h val="0.48706323005105928"/>
        </c:manualLayout>
      </c:layout>
      <c:overlay val="0"/>
      <c:txPr>
        <a:bodyPr/>
        <a:lstStyle/>
        <a:p>
          <a:pPr>
            <a:defRPr sz="1800" b="1"/>
          </a:pPr>
          <a:endParaRPr lang="fr-FR"/>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10.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F5696-2D6B-4D87-A138-6263DAE409A5}"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18890CBD-EC14-4F78-80F7-B82070449A18}">
      <dgm:prSet phldrT="[Texte]" custT="1"/>
      <dgm:spPr/>
      <dgm:t>
        <a:bodyPr/>
        <a:lstStyle/>
        <a:p>
          <a:r>
            <a:rPr lang="fr-FR" sz="1800" b="1" dirty="0" smtClean="0">
              <a:solidFill>
                <a:schemeClr val="dk1"/>
              </a:solidFill>
              <a:effectLst/>
              <a:latin typeface="+mn-lt"/>
              <a:ea typeface="+mn-ea"/>
              <a:cs typeface="+mn-cs"/>
            </a:rPr>
            <a:t>BAHB</a:t>
          </a:r>
          <a:endParaRPr lang="en-US" sz="1800" b="1" dirty="0"/>
        </a:p>
      </dgm:t>
    </dgm:pt>
    <dgm:pt modelId="{5DD322A3-D1B0-4491-A97F-22D6251B7C0C}" type="parTrans" cxnId="{44C9BB1C-D491-4910-999D-CCCBB30713BA}">
      <dgm:prSet/>
      <dgm:spPr/>
      <dgm:t>
        <a:bodyPr/>
        <a:lstStyle/>
        <a:p>
          <a:endParaRPr lang="en-US" sz="2400"/>
        </a:p>
      </dgm:t>
    </dgm:pt>
    <dgm:pt modelId="{56083E7F-2C71-450E-8928-5AFB57A06A6C}" type="sibTrans" cxnId="{44C9BB1C-D491-4910-999D-CCCBB30713BA}">
      <dgm:prSet/>
      <dgm:spPr/>
      <dgm:t>
        <a:bodyPr/>
        <a:lstStyle/>
        <a:p>
          <a:endParaRPr lang="en-US" sz="2400"/>
        </a:p>
      </dgm:t>
    </dgm:pt>
    <dgm:pt modelId="{34FD63C0-6CF6-4A10-BE7A-5E586035CD33}">
      <dgm:prSet phldrT="[Texte]" custT="1"/>
      <dgm:spPr/>
      <dgm:t>
        <a:bodyPr/>
        <a:lstStyle/>
        <a:p>
          <a:r>
            <a:rPr lang="fr-FR" sz="1800" b="1" dirty="0" smtClean="0">
              <a:solidFill>
                <a:schemeClr val="dk1"/>
              </a:solidFill>
              <a:effectLst/>
              <a:latin typeface="+mn-lt"/>
              <a:ea typeface="+mn-ea"/>
              <a:cs typeface="+mn-cs"/>
            </a:rPr>
            <a:t>ALK</a:t>
          </a:r>
          <a:endParaRPr lang="en-US" sz="1800" b="1" dirty="0"/>
        </a:p>
      </dgm:t>
    </dgm:pt>
    <dgm:pt modelId="{17135249-04F1-4723-B7B6-7B989BD2AE3D}" type="parTrans" cxnId="{EF51AA83-5C94-49AA-B051-4D33F2DFFED1}">
      <dgm:prSet/>
      <dgm:spPr/>
      <dgm:t>
        <a:bodyPr/>
        <a:lstStyle/>
        <a:p>
          <a:endParaRPr lang="en-US" sz="2400"/>
        </a:p>
      </dgm:t>
    </dgm:pt>
    <dgm:pt modelId="{4D80B4C5-EFCF-41F1-8777-9996AFA227CF}" type="sibTrans" cxnId="{EF51AA83-5C94-49AA-B051-4D33F2DFFED1}">
      <dgm:prSet/>
      <dgm:spPr/>
      <dgm:t>
        <a:bodyPr/>
        <a:lstStyle/>
        <a:p>
          <a:endParaRPr lang="en-US" sz="2400"/>
        </a:p>
      </dgm:t>
    </dgm:pt>
    <dgm:pt modelId="{62D94EC1-F56C-4096-9CFD-2559511F7CA0}">
      <dgm:prSet phldrT="[Texte]" custT="1"/>
      <dgm:spPr/>
      <dgm:t>
        <a:bodyPr/>
        <a:lstStyle/>
        <a:p>
          <a:r>
            <a:rPr lang="fr-FR" sz="1800" b="1" dirty="0" smtClean="0">
              <a:solidFill>
                <a:schemeClr val="dk1"/>
              </a:solidFill>
              <a:effectLst/>
              <a:latin typeface="+mn-lt"/>
              <a:ea typeface="+mn-ea"/>
              <a:cs typeface="+mn-cs"/>
            </a:rPr>
            <a:t>SBLB</a:t>
          </a:r>
          <a:endParaRPr lang="en-US" sz="1800" b="1" dirty="0"/>
        </a:p>
      </dgm:t>
    </dgm:pt>
    <dgm:pt modelId="{C6541029-9F02-4739-B574-861CD1A2C3F4}" type="parTrans" cxnId="{03397439-C7E8-48BD-B5B1-014F8C078743}">
      <dgm:prSet/>
      <dgm:spPr/>
      <dgm:t>
        <a:bodyPr/>
        <a:lstStyle/>
        <a:p>
          <a:endParaRPr lang="en-US" sz="2400"/>
        </a:p>
      </dgm:t>
    </dgm:pt>
    <dgm:pt modelId="{9AE11F04-39A6-4670-98EC-CA4FD307AFF2}" type="sibTrans" cxnId="{03397439-C7E8-48BD-B5B1-014F8C078743}">
      <dgm:prSet/>
      <dgm:spPr/>
      <dgm:t>
        <a:bodyPr/>
        <a:lstStyle/>
        <a:p>
          <a:endParaRPr lang="en-US" sz="2400"/>
        </a:p>
      </dgm:t>
    </dgm:pt>
    <dgm:pt modelId="{73BF6C3F-D409-473E-BA33-D21842899517}">
      <dgm:prSet phldrT="[Texte]" custT="1"/>
      <dgm:spPr/>
      <dgm:t>
        <a:bodyPr/>
        <a:lstStyle/>
        <a:p>
          <a:r>
            <a:rPr lang="fr-FR" sz="1800" b="1" dirty="0" smtClean="0">
              <a:solidFill>
                <a:schemeClr val="dk1"/>
              </a:solidFill>
              <a:effectLst/>
              <a:latin typeface="+mn-lt"/>
              <a:ea typeface="+mn-ea"/>
              <a:cs typeface="+mn-cs"/>
            </a:rPr>
            <a:t>FRY</a:t>
          </a:r>
          <a:endParaRPr lang="en-US" sz="1800" b="1" dirty="0"/>
        </a:p>
      </dgm:t>
    </dgm:pt>
    <dgm:pt modelId="{08717A09-5DD6-4BB7-9E43-424E90C4E151}" type="parTrans" cxnId="{FF4F9B70-9D5F-473D-8301-D8D44CAACA18}">
      <dgm:prSet/>
      <dgm:spPr/>
      <dgm:t>
        <a:bodyPr/>
        <a:lstStyle/>
        <a:p>
          <a:endParaRPr lang="en-US" sz="2400"/>
        </a:p>
      </dgm:t>
    </dgm:pt>
    <dgm:pt modelId="{696228EF-4E43-4389-B554-CE9A19E23A56}" type="sibTrans" cxnId="{FF4F9B70-9D5F-473D-8301-D8D44CAACA18}">
      <dgm:prSet/>
      <dgm:spPr/>
      <dgm:t>
        <a:bodyPr/>
        <a:lstStyle/>
        <a:p>
          <a:endParaRPr lang="en-US" sz="2400"/>
        </a:p>
      </dgm:t>
    </dgm:pt>
    <dgm:pt modelId="{3DB78F6C-AFD5-470B-A01B-494476526C8B}" type="pres">
      <dgm:prSet presAssocID="{59FF5696-2D6B-4D87-A138-6263DAE409A5}" presName="Name0" presStyleCnt="0">
        <dgm:presLayoutVars>
          <dgm:chMax/>
          <dgm:chPref/>
          <dgm:dir/>
        </dgm:presLayoutVars>
      </dgm:prSet>
      <dgm:spPr/>
      <dgm:t>
        <a:bodyPr/>
        <a:lstStyle/>
        <a:p>
          <a:endParaRPr lang="en-US"/>
        </a:p>
      </dgm:t>
    </dgm:pt>
    <dgm:pt modelId="{913EC006-09E5-42B3-AED5-C73638C33A5F}" type="pres">
      <dgm:prSet presAssocID="{18890CBD-EC14-4F78-80F7-B82070449A18}" presName="composite" presStyleCnt="0"/>
      <dgm:spPr/>
    </dgm:pt>
    <dgm:pt modelId="{0FCFE99B-9A43-482F-8954-27B83C2CA55B}" type="pres">
      <dgm:prSet presAssocID="{18890CBD-EC14-4F78-80F7-B82070449A18}" presName="ParentText" presStyleLbl="revTx" presStyleIdx="0" presStyleCnt="4" custLinFactNeighborX="8031" custLinFactNeighborY="43552">
        <dgm:presLayoutVars>
          <dgm:chMax val="0"/>
          <dgm:chPref val="0"/>
          <dgm:bulletEnabled val="1"/>
        </dgm:presLayoutVars>
      </dgm:prSet>
      <dgm:spPr/>
      <dgm:t>
        <a:bodyPr/>
        <a:lstStyle/>
        <a:p>
          <a:endParaRPr lang="en-US"/>
        </a:p>
      </dgm:t>
    </dgm:pt>
    <dgm:pt modelId="{5081F387-3CB0-4637-B2F2-A1019E04C800}" type="pres">
      <dgm:prSet presAssocID="{18890CBD-EC14-4F78-80F7-B82070449A18}" presName="Accent1" presStyleLbl="parChTrans1D1" presStyleIdx="0" presStyleCnt="4" custLinFactNeighborX="9872" custLinFactNeighborY="-16174"/>
      <dgm:spPr/>
    </dgm:pt>
    <dgm:pt modelId="{960C7AA3-1968-4297-BCC6-252598753ED2}" type="pres">
      <dgm:prSet presAssocID="{18890CBD-EC14-4F78-80F7-B82070449A18}" presName="Image" presStyleLbl="alignImgPlace1" presStyleIdx="0" presStyleCnt="4"/>
      <dgm:spPr>
        <a:blipFill rotWithShape="1">
          <a:blip xmlns:r="http://schemas.openxmlformats.org/officeDocument/2006/relationships" r:embed="rId1"/>
          <a:stretch>
            <a:fillRect/>
          </a:stretch>
        </a:blipFill>
      </dgm:spPr>
      <dgm:t>
        <a:bodyPr/>
        <a:lstStyle/>
        <a:p>
          <a:endParaRPr lang="fr-FR"/>
        </a:p>
      </dgm:t>
    </dgm:pt>
    <dgm:pt modelId="{E8DFA907-0E51-4F86-9B7E-C760C77A13CB}" type="pres">
      <dgm:prSet presAssocID="{56083E7F-2C71-450E-8928-5AFB57A06A6C}" presName="sibTrans" presStyleCnt="0"/>
      <dgm:spPr/>
    </dgm:pt>
    <dgm:pt modelId="{B9E5904F-E4AB-4E2E-A3C3-21C795F93A25}" type="pres">
      <dgm:prSet presAssocID="{34FD63C0-6CF6-4A10-BE7A-5E586035CD33}" presName="composite" presStyleCnt="0"/>
      <dgm:spPr/>
    </dgm:pt>
    <dgm:pt modelId="{26E1F52B-D0A7-4813-8558-CD5E7D9A76A0}" type="pres">
      <dgm:prSet presAssocID="{34FD63C0-6CF6-4A10-BE7A-5E586035CD33}" presName="ParentText" presStyleLbl="revTx" presStyleIdx="1" presStyleCnt="4" custLinFactNeighborX="6507" custLinFactNeighborY="29034">
        <dgm:presLayoutVars>
          <dgm:chMax val="0"/>
          <dgm:chPref val="0"/>
          <dgm:bulletEnabled val="1"/>
        </dgm:presLayoutVars>
      </dgm:prSet>
      <dgm:spPr/>
      <dgm:t>
        <a:bodyPr/>
        <a:lstStyle/>
        <a:p>
          <a:endParaRPr lang="en-US"/>
        </a:p>
      </dgm:t>
    </dgm:pt>
    <dgm:pt modelId="{9AE289C7-F292-42FC-97EA-77C0408E4B8D}" type="pres">
      <dgm:prSet presAssocID="{34FD63C0-6CF6-4A10-BE7A-5E586035CD33}" presName="Accent1" presStyleLbl="parChTrans1D1" presStyleIdx="1" presStyleCnt="4" custLinFactNeighborX="6903" custLinFactNeighborY="-16174"/>
      <dgm:spPr/>
    </dgm:pt>
    <dgm:pt modelId="{1F6759E6-041D-4A12-86A2-DF50C99713AD}" type="pres">
      <dgm:prSet presAssocID="{34FD63C0-6CF6-4A10-BE7A-5E586035CD33}" presName="Image" presStyleLbl="alignImgPlace1" presStyleIdx="1" presStyleCnt="4"/>
      <dgm:spPr>
        <a:blipFill rotWithShape="1">
          <a:blip xmlns:r="http://schemas.openxmlformats.org/officeDocument/2006/relationships" r:embed="rId2"/>
          <a:stretch>
            <a:fillRect/>
          </a:stretch>
        </a:blipFill>
      </dgm:spPr>
    </dgm:pt>
    <dgm:pt modelId="{7AE7E938-8904-4C3A-B57F-CDCCE4363325}" type="pres">
      <dgm:prSet presAssocID="{4D80B4C5-EFCF-41F1-8777-9996AFA227CF}" presName="sibTrans" presStyleCnt="0"/>
      <dgm:spPr/>
    </dgm:pt>
    <dgm:pt modelId="{F77A9B8E-D9CC-4A6C-B2DA-63CB02F35ACE}" type="pres">
      <dgm:prSet presAssocID="{62D94EC1-F56C-4096-9CFD-2559511F7CA0}" presName="composite" presStyleCnt="0"/>
      <dgm:spPr/>
    </dgm:pt>
    <dgm:pt modelId="{3DB54C0B-EDC9-4B67-AD3B-DB2C883B8782}" type="pres">
      <dgm:prSet presAssocID="{62D94EC1-F56C-4096-9CFD-2559511F7CA0}" presName="ParentText" presStyleLbl="revTx" presStyleIdx="2" presStyleCnt="4" custLinFactNeighborX="3841" custLinFactNeighborY="21776">
        <dgm:presLayoutVars>
          <dgm:chMax val="0"/>
          <dgm:chPref val="0"/>
          <dgm:bulletEnabled val="1"/>
        </dgm:presLayoutVars>
      </dgm:prSet>
      <dgm:spPr/>
      <dgm:t>
        <a:bodyPr/>
        <a:lstStyle/>
        <a:p>
          <a:endParaRPr lang="en-US"/>
        </a:p>
      </dgm:t>
    </dgm:pt>
    <dgm:pt modelId="{34DC3107-851E-4F75-80F6-1B6A280B8AF4}" type="pres">
      <dgm:prSet presAssocID="{62D94EC1-F56C-4096-9CFD-2559511F7CA0}" presName="Accent1" presStyleLbl="parChTrans1D1" presStyleIdx="2" presStyleCnt="4" custLinFactNeighborX="4133" custLinFactNeighborY="-16174"/>
      <dgm:spPr/>
    </dgm:pt>
    <dgm:pt modelId="{2B40D133-9402-4923-AF4C-ACFE474B6725}" type="pres">
      <dgm:prSet presAssocID="{62D94EC1-F56C-4096-9CFD-2559511F7CA0}" presName="Image" presStyleLbl="alignImgPlace1" presStyleIdx="2" presStyleCnt="4" custLinFactNeighborX="-2482" custLinFactNeighborY="130"/>
      <dgm:spPr>
        <a:blipFill rotWithShape="1">
          <a:blip xmlns:r="http://schemas.openxmlformats.org/officeDocument/2006/relationships" r:embed="rId3"/>
          <a:stretch>
            <a:fillRect/>
          </a:stretch>
        </a:blipFill>
      </dgm:spPr>
    </dgm:pt>
    <dgm:pt modelId="{C7305E4D-66E1-4E13-99FD-EF33945EF9EC}" type="pres">
      <dgm:prSet presAssocID="{9AE11F04-39A6-4670-98EC-CA4FD307AFF2}" presName="sibTrans" presStyleCnt="0"/>
      <dgm:spPr/>
    </dgm:pt>
    <dgm:pt modelId="{22FBE6CB-035F-4F22-B387-FEAE5E0881F5}" type="pres">
      <dgm:prSet presAssocID="{73BF6C3F-D409-473E-BA33-D21842899517}" presName="composite" presStyleCnt="0"/>
      <dgm:spPr/>
    </dgm:pt>
    <dgm:pt modelId="{C04DB25B-BDB7-442E-94A3-DF72A1AA267F}" type="pres">
      <dgm:prSet presAssocID="{73BF6C3F-D409-473E-BA33-D21842899517}" presName="ParentText" presStyleLbl="revTx" presStyleIdx="3" presStyleCnt="4">
        <dgm:presLayoutVars>
          <dgm:chMax val="0"/>
          <dgm:chPref val="0"/>
          <dgm:bulletEnabled val="1"/>
        </dgm:presLayoutVars>
      </dgm:prSet>
      <dgm:spPr/>
      <dgm:t>
        <a:bodyPr/>
        <a:lstStyle/>
        <a:p>
          <a:endParaRPr lang="en-US"/>
        </a:p>
      </dgm:t>
    </dgm:pt>
    <dgm:pt modelId="{3249A80D-4603-47D8-98A3-4EC8DC454CC8}" type="pres">
      <dgm:prSet presAssocID="{73BF6C3F-D409-473E-BA33-D21842899517}" presName="Accent1" presStyleLbl="parChTrans1D1" presStyleIdx="3" presStyleCnt="4" custScaleX="96792" custScaleY="87928" custLinFactNeighborX="1652" custLinFactNeighborY="-18341"/>
      <dgm:spPr/>
    </dgm:pt>
    <dgm:pt modelId="{87EAAA7E-FDB1-4465-843F-EE1EE5F0AF67}" type="pres">
      <dgm:prSet presAssocID="{73BF6C3F-D409-473E-BA33-D21842899517}" presName="Image" presStyleLbl="alignImgPlace1" presStyleIdx="3" presStyleCnt="4" custScaleX="93307" custLinFactNeighborX="-5587" custLinFactNeighborY="-5919"/>
      <dgm:spPr>
        <a:blipFill rotWithShape="1">
          <a:blip xmlns:r="http://schemas.openxmlformats.org/officeDocument/2006/relationships" r:embed="rId4"/>
          <a:stretch>
            <a:fillRect/>
          </a:stretch>
        </a:blipFill>
      </dgm:spPr>
      <dgm:t>
        <a:bodyPr/>
        <a:lstStyle/>
        <a:p>
          <a:endParaRPr lang="fr-FR"/>
        </a:p>
      </dgm:t>
    </dgm:pt>
  </dgm:ptLst>
  <dgm:cxnLst>
    <dgm:cxn modelId="{B674E2B7-1A08-497C-97CD-8E8835EDA5E4}" type="presOf" srcId="{34FD63C0-6CF6-4A10-BE7A-5E586035CD33}" destId="{26E1F52B-D0A7-4813-8558-CD5E7D9A76A0}" srcOrd="0" destOrd="0" presId="urn:microsoft.com/office/officeart/2011/layout/Picture Frame"/>
    <dgm:cxn modelId="{EF51AA83-5C94-49AA-B051-4D33F2DFFED1}" srcId="{59FF5696-2D6B-4D87-A138-6263DAE409A5}" destId="{34FD63C0-6CF6-4A10-BE7A-5E586035CD33}" srcOrd="1" destOrd="0" parTransId="{17135249-04F1-4723-B7B6-7B989BD2AE3D}" sibTransId="{4D80B4C5-EFCF-41F1-8777-9996AFA227CF}"/>
    <dgm:cxn modelId="{FF4F9B70-9D5F-473D-8301-D8D44CAACA18}" srcId="{59FF5696-2D6B-4D87-A138-6263DAE409A5}" destId="{73BF6C3F-D409-473E-BA33-D21842899517}" srcOrd="3" destOrd="0" parTransId="{08717A09-5DD6-4BB7-9E43-424E90C4E151}" sibTransId="{696228EF-4E43-4389-B554-CE9A19E23A56}"/>
    <dgm:cxn modelId="{03397439-C7E8-48BD-B5B1-014F8C078743}" srcId="{59FF5696-2D6B-4D87-A138-6263DAE409A5}" destId="{62D94EC1-F56C-4096-9CFD-2559511F7CA0}" srcOrd="2" destOrd="0" parTransId="{C6541029-9F02-4739-B574-861CD1A2C3F4}" sibTransId="{9AE11F04-39A6-4670-98EC-CA4FD307AFF2}"/>
    <dgm:cxn modelId="{92D223BC-BADB-4995-9C08-0BEBF7AC0431}" type="presOf" srcId="{59FF5696-2D6B-4D87-A138-6263DAE409A5}" destId="{3DB78F6C-AFD5-470B-A01B-494476526C8B}" srcOrd="0" destOrd="0" presId="urn:microsoft.com/office/officeart/2011/layout/Picture Frame"/>
    <dgm:cxn modelId="{B4043644-A741-44E0-9DC4-03D9CB5470FE}" type="presOf" srcId="{73BF6C3F-D409-473E-BA33-D21842899517}" destId="{C04DB25B-BDB7-442E-94A3-DF72A1AA267F}" srcOrd="0" destOrd="0" presId="urn:microsoft.com/office/officeart/2011/layout/Picture Frame"/>
    <dgm:cxn modelId="{44C9BB1C-D491-4910-999D-CCCBB30713BA}" srcId="{59FF5696-2D6B-4D87-A138-6263DAE409A5}" destId="{18890CBD-EC14-4F78-80F7-B82070449A18}" srcOrd="0" destOrd="0" parTransId="{5DD322A3-D1B0-4491-A97F-22D6251B7C0C}" sibTransId="{56083E7F-2C71-450E-8928-5AFB57A06A6C}"/>
    <dgm:cxn modelId="{C6764C31-1446-46B5-A653-F46B036E4F5A}" type="presOf" srcId="{62D94EC1-F56C-4096-9CFD-2559511F7CA0}" destId="{3DB54C0B-EDC9-4B67-AD3B-DB2C883B8782}" srcOrd="0" destOrd="0" presId="urn:microsoft.com/office/officeart/2011/layout/Picture Frame"/>
    <dgm:cxn modelId="{2BF59471-4ED8-4839-BAD4-318F90EB1741}" type="presOf" srcId="{18890CBD-EC14-4F78-80F7-B82070449A18}" destId="{0FCFE99B-9A43-482F-8954-27B83C2CA55B}" srcOrd="0" destOrd="0" presId="urn:microsoft.com/office/officeart/2011/layout/Picture Frame"/>
    <dgm:cxn modelId="{6A6BB2FA-67B8-44D4-B6BA-0FDB5D7C2356}" type="presParOf" srcId="{3DB78F6C-AFD5-470B-A01B-494476526C8B}" destId="{913EC006-09E5-42B3-AED5-C73638C33A5F}" srcOrd="0" destOrd="0" presId="urn:microsoft.com/office/officeart/2011/layout/Picture Frame"/>
    <dgm:cxn modelId="{9A1271E3-4046-4096-98DE-7C6BDF58500D}" type="presParOf" srcId="{913EC006-09E5-42B3-AED5-C73638C33A5F}" destId="{0FCFE99B-9A43-482F-8954-27B83C2CA55B}" srcOrd="0" destOrd="0" presId="urn:microsoft.com/office/officeart/2011/layout/Picture Frame"/>
    <dgm:cxn modelId="{A8DB5661-5160-4B3D-BF63-9EFB5B0798E3}" type="presParOf" srcId="{913EC006-09E5-42B3-AED5-C73638C33A5F}" destId="{5081F387-3CB0-4637-B2F2-A1019E04C800}" srcOrd="1" destOrd="0" presId="urn:microsoft.com/office/officeart/2011/layout/Picture Frame"/>
    <dgm:cxn modelId="{E4641789-DFF5-4023-BF2D-CB55D600DD6C}" type="presParOf" srcId="{913EC006-09E5-42B3-AED5-C73638C33A5F}" destId="{960C7AA3-1968-4297-BCC6-252598753ED2}" srcOrd="2" destOrd="0" presId="urn:microsoft.com/office/officeart/2011/layout/Picture Frame"/>
    <dgm:cxn modelId="{7BC510D6-635A-4C25-BBC8-B0942028FB89}" type="presParOf" srcId="{3DB78F6C-AFD5-470B-A01B-494476526C8B}" destId="{E8DFA907-0E51-4F86-9B7E-C760C77A13CB}" srcOrd="1" destOrd="0" presId="urn:microsoft.com/office/officeart/2011/layout/Picture Frame"/>
    <dgm:cxn modelId="{D674FA87-B161-47ED-A590-CE46685FD6CC}" type="presParOf" srcId="{3DB78F6C-AFD5-470B-A01B-494476526C8B}" destId="{B9E5904F-E4AB-4E2E-A3C3-21C795F93A25}" srcOrd="2" destOrd="0" presId="urn:microsoft.com/office/officeart/2011/layout/Picture Frame"/>
    <dgm:cxn modelId="{0D5E4D5E-8A7C-4ADA-BFBC-99394F263C41}" type="presParOf" srcId="{B9E5904F-E4AB-4E2E-A3C3-21C795F93A25}" destId="{26E1F52B-D0A7-4813-8558-CD5E7D9A76A0}" srcOrd="0" destOrd="0" presId="urn:microsoft.com/office/officeart/2011/layout/Picture Frame"/>
    <dgm:cxn modelId="{E3182FC2-5E82-424E-8EC9-3546F57ED2A0}" type="presParOf" srcId="{B9E5904F-E4AB-4E2E-A3C3-21C795F93A25}" destId="{9AE289C7-F292-42FC-97EA-77C0408E4B8D}" srcOrd="1" destOrd="0" presId="urn:microsoft.com/office/officeart/2011/layout/Picture Frame"/>
    <dgm:cxn modelId="{A0F002ED-30A9-4820-9076-36B9ACD13990}" type="presParOf" srcId="{B9E5904F-E4AB-4E2E-A3C3-21C795F93A25}" destId="{1F6759E6-041D-4A12-86A2-DF50C99713AD}" srcOrd="2" destOrd="0" presId="urn:microsoft.com/office/officeart/2011/layout/Picture Frame"/>
    <dgm:cxn modelId="{32337B9F-72AD-49B9-B3B6-7E7B4F3FEDB7}" type="presParOf" srcId="{3DB78F6C-AFD5-470B-A01B-494476526C8B}" destId="{7AE7E938-8904-4C3A-B57F-CDCCE4363325}" srcOrd="3" destOrd="0" presId="urn:microsoft.com/office/officeart/2011/layout/Picture Frame"/>
    <dgm:cxn modelId="{C043E749-8CE2-467A-9D0B-840E8D2EE3AE}" type="presParOf" srcId="{3DB78F6C-AFD5-470B-A01B-494476526C8B}" destId="{F77A9B8E-D9CC-4A6C-B2DA-63CB02F35ACE}" srcOrd="4" destOrd="0" presId="urn:microsoft.com/office/officeart/2011/layout/Picture Frame"/>
    <dgm:cxn modelId="{74CCFF79-CFAB-4196-8C34-6839CF9623B5}" type="presParOf" srcId="{F77A9B8E-D9CC-4A6C-B2DA-63CB02F35ACE}" destId="{3DB54C0B-EDC9-4B67-AD3B-DB2C883B8782}" srcOrd="0" destOrd="0" presId="urn:microsoft.com/office/officeart/2011/layout/Picture Frame"/>
    <dgm:cxn modelId="{C0B73091-F513-4813-B3E4-F19D3F13C7C7}" type="presParOf" srcId="{F77A9B8E-D9CC-4A6C-B2DA-63CB02F35ACE}" destId="{34DC3107-851E-4F75-80F6-1B6A280B8AF4}" srcOrd="1" destOrd="0" presId="urn:microsoft.com/office/officeart/2011/layout/Picture Frame"/>
    <dgm:cxn modelId="{FE67E875-48BE-4CD3-8D66-A6BD7F050113}" type="presParOf" srcId="{F77A9B8E-D9CC-4A6C-B2DA-63CB02F35ACE}" destId="{2B40D133-9402-4923-AF4C-ACFE474B6725}" srcOrd="2" destOrd="0" presId="urn:microsoft.com/office/officeart/2011/layout/Picture Frame"/>
    <dgm:cxn modelId="{A3B193C3-0C2D-4F82-9CF0-C305B2A0C21F}" type="presParOf" srcId="{3DB78F6C-AFD5-470B-A01B-494476526C8B}" destId="{C7305E4D-66E1-4E13-99FD-EF33945EF9EC}" srcOrd="5" destOrd="0" presId="urn:microsoft.com/office/officeart/2011/layout/Picture Frame"/>
    <dgm:cxn modelId="{DDA5D58C-4959-4A24-8823-ABD97A2F0A4F}" type="presParOf" srcId="{3DB78F6C-AFD5-470B-A01B-494476526C8B}" destId="{22FBE6CB-035F-4F22-B387-FEAE5E0881F5}" srcOrd="6" destOrd="0" presId="urn:microsoft.com/office/officeart/2011/layout/Picture Frame"/>
    <dgm:cxn modelId="{A8C1D1AA-920C-4C86-B30B-E65E36BE9B68}" type="presParOf" srcId="{22FBE6CB-035F-4F22-B387-FEAE5E0881F5}" destId="{C04DB25B-BDB7-442E-94A3-DF72A1AA267F}" srcOrd="0" destOrd="0" presId="urn:microsoft.com/office/officeart/2011/layout/Picture Frame"/>
    <dgm:cxn modelId="{0B193C46-9038-4B0F-ACAA-FB3D794BD810}" type="presParOf" srcId="{22FBE6CB-035F-4F22-B387-FEAE5E0881F5}" destId="{3249A80D-4603-47D8-98A3-4EC8DC454CC8}" srcOrd="1" destOrd="0" presId="urn:microsoft.com/office/officeart/2011/layout/Picture Frame"/>
    <dgm:cxn modelId="{B90AC3D8-98F1-4A90-A38F-48309F78E621}" type="presParOf" srcId="{22FBE6CB-035F-4F22-B387-FEAE5E0881F5}" destId="{87EAAA7E-FDB1-4465-843F-EE1EE5F0AF67}" srcOrd="2" destOrd="0" presId="urn:microsoft.com/office/officeart/2011/layout/Picture Fram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F43EF-C805-4F18-A4FB-B84C351034B5}" type="doc">
      <dgm:prSet loTypeId="urn:microsoft.com/office/officeart/2005/8/layout/bList2" loCatId="list" qsTypeId="urn:microsoft.com/office/officeart/2005/8/quickstyle/3d1" qsCatId="3D" csTypeId="urn:microsoft.com/office/officeart/2005/8/colors/accent1_2" csCatId="accent1" phldr="1"/>
      <dgm:spPr/>
    </dgm:pt>
    <dgm:pt modelId="{006D8581-982B-4653-9936-91FD463218FD}">
      <dgm:prSet phldrT="[Texte]" custT="1"/>
      <dgm:spPr/>
      <dgm:t>
        <a:bodyPr/>
        <a:lstStyle/>
        <a:p>
          <a:pPr algn="ctr"/>
          <a:r>
            <a:rPr lang="fr-FR" sz="2000" b="1" dirty="0" smtClean="0"/>
            <a:t>BCHK</a:t>
          </a:r>
          <a:endParaRPr lang="en-US" sz="2000" b="1" dirty="0"/>
        </a:p>
      </dgm:t>
    </dgm:pt>
    <dgm:pt modelId="{734B1792-CB95-4874-83AA-B8711E3E02C6}" type="parTrans" cxnId="{4975E727-3505-4C2D-B8E1-7B6B1C6EE0A8}">
      <dgm:prSet/>
      <dgm:spPr/>
      <dgm:t>
        <a:bodyPr/>
        <a:lstStyle/>
        <a:p>
          <a:endParaRPr lang="en-US"/>
        </a:p>
      </dgm:t>
    </dgm:pt>
    <dgm:pt modelId="{0151C991-7D34-4832-9048-5256592A1AD6}" type="sibTrans" cxnId="{4975E727-3505-4C2D-B8E1-7B6B1C6EE0A8}">
      <dgm:prSet/>
      <dgm:spPr/>
      <dgm:t>
        <a:bodyPr/>
        <a:lstStyle/>
        <a:p>
          <a:endParaRPr lang="en-US"/>
        </a:p>
      </dgm:t>
    </dgm:pt>
    <dgm:pt modelId="{BC813045-74CF-4199-B178-3060BC2BE8B1}">
      <dgm:prSet phldrT="[Texte]" custT="1"/>
      <dgm:spPr/>
      <dgm:t>
        <a:bodyPr/>
        <a:lstStyle/>
        <a:p>
          <a:pPr algn="ctr"/>
          <a:r>
            <a:rPr lang="fr-FR" sz="2000" dirty="0" smtClean="0">
              <a:effectLst/>
            </a:rPr>
            <a:t>BZA</a:t>
          </a:r>
          <a:endParaRPr lang="en-US" sz="2000" b="1" dirty="0"/>
        </a:p>
      </dgm:t>
    </dgm:pt>
    <dgm:pt modelId="{AC9398EF-0C1A-419C-816F-57523A136432}" type="parTrans" cxnId="{55C7AC33-AC14-4921-9B0B-51E03D9E700C}">
      <dgm:prSet/>
      <dgm:spPr/>
      <dgm:t>
        <a:bodyPr/>
        <a:lstStyle/>
        <a:p>
          <a:endParaRPr lang="en-US"/>
        </a:p>
      </dgm:t>
    </dgm:pt>
    <dgm:pt modelId="{127AE857-0FE4-402A-9785-0BE965BE6723}" type="sibTrans" cxnId="{55C7AC33-AC14-4921-9B0B-51E03D9E700C}">
      <dgm:prSet/>
      <dgm:spPr/>
      <dgm:t>
        <a:bodyPr/>
        <a:lstStyle/>
        <a:p>
          <a:endParaRPr lang="en-US"/>
        </a:p>
      </dgm:t>
    </dgm:pt>
    <dgm:pt modelId="{F260D9AE-E3D7-4A92-8D75-92965AD1D395}">
      <dgm:prSet phldrT="[Texte]" custT="1"/>
      <dgm:spPr/>
      <dgm:t>
        <a:bodyPr/>
        <a:lstStyle/>
        <a:p>
          <a:pPr algn="ctr"/>
          <a:r>
            <a:rPr lang="fr-FR" sz="2000" b="1" dirty="0" smtClean="0"/>
            <a:t>HOU</a:t>
          </a:r>
          <a:endParaRPr lang="en-US" sz="2000" b="1" dirty="0"/>
        </a:p>
      </dgm:t>
    </dgm:pt>
    <dgm:pt modelId="{37AB6331-A157-4AB8-AB03-1BB31FB91975}" type="parTrans" cxnId="{D5673211-3D2B-4F1E-B3A5-7404CA6F9F01}">
      <dgm:prSet/>
      <dgm:spPr/>
      <dgm:t>
        <a:bodyPr/>
        <a:lstStyle/>
        <a:p>
          <a:endParaRPr lang="en-US"/>
        </a:p>
      </dgm:t>
    </dgm:pt>
    <dgm:pt modelId="{B57AFBA2-ADCE-44A9-9510-406587979819}" type="sibTrans" cxnId="{D5673211-3D2B-4F1E-B3A5-7404CA6F9F01}">
      <dgm:prSet/>
      <dgm:spPr/>
      <dgm:t>
        <a:bodyPr/>
        <a:lstStyle/>
        <a:p>
          <a:endParaRPr lang="en-US"/>
        </a:p>
      </dgm:t>
    </dgm:pt>
    <dgm:pt modelId="{E6D3E37E-F2FA-4CFB-AD5B-F9400F7BF770}" type="pres">
      <dgm:prSet presAssocID="{3B4F43EF-C805-4F18-A4FB-B84C351034B5}" presName="diagram" presStyleCnt="0">
        <dgm:presLayoutVars>
          <dgm:dir/>
          <dgm:animLvl val="lvl"/>
          <dgm:resizeHandles val="exact"/>
        </dgm:presLayoutVars>
      </dgm:prSet>
      <dgm:spPr/>
    </dgm:pt>
    <dgm:pt modelId="{93CEA153-C6FE-418F-B860-430F6D54ECBC}" type="pres">
      <dgm:prSet presAssocID="{006D8581-982B-4653-9936-91FD463218FD}" presName="compNode" presStyleCnt="0"/>
      <dgm:spPr/>
    </dgm:pt>
    <dgm:pt modelId="{BE731A01-FD60-4CB8-B7D5-D0323CC44DBF}" type="pres">
      <dgm:prSet presAssocID="{006D8581-982B-4653-9936-91FD463218FD}" presName="childRect" presStyleLbl="bgAcc1" presStyleIdx="0" presStyleCnt="3" custScaleX="114116" custScaleY="168319">
        <dgm:presLayoutVars>
          <dgm:bulletEnabled val="1"/>
        </dgm:presLayoutVars>
      </dgm:prSet>
      <dgm:spPr>
        <a:blipFill rotWithShape="0">
          <a:blip xmlns:r="http://schemas.openxmlformats.org/officeDocument/2006/relationships" r:embed="rId1"/>
          <a:stretch>
            <a:fillRect/>
          </a:stretch>
        </a:blipFill>
      </dgm:spPr>
    </dgm:pt>
    <dgm:pt modelId="{FC840173-54C2-4F7B-8A33-940382EBBFB4}" type="pres">
      <dgm:prSet presAssocID="{006D8581-982B-4653-9936-91FD463218FD}" presName="parentText" presStyleLbl="node1" presStyleIdx="0" presStyleCnt="0">
        <dgm:presLayoutVars>
          <dgm:chMax val="0"/>
          <dgm:bulletEnabled val="1"/>
        </dgm:presLayoutVars>
      </dgm:prSet>
      <dgm:spPr/>
      <dgm:t>
        <a:bodyPr/>
        <a:lstStyle/>
        <a:p>
          <a:endParaRPr lang="en-US"/>
        </a:p>
      </dgm:t>
    </dgm:pt>
    <dgm:pt modelId="{6E5D3F3F-7E2B-4962-9967-7E5DCB9D5469}" type="pres">
      <dgm:prSet presAssocID="{006D8581-982B-4653-9936-91FD463218FD}" presName="parentRect" presStyleLbl="alignNode1" presStyleIdx="0" presStyleCnt="3" custLinFactNeighborX="-2243" custLinFactNeighborY="21982"/>
      <dgm:spPr/>
      <dgm:t>
        <a:bodyPr/>
        <a:lstStyle/>
        <a:p>
          <a:endParaRPr lang="en-US"/>
        </a:p>
      </dgm:t>
    </dgm:pt>
    <dgm:pt modelId="{8D1CFEEC-98CF-4E67-925E-33298D301984}" type="pres">
      <dgm:prSet presAssocID="{006D8581-982B-4653-9936-91FD463218FD}" presName="adorn" presStyleLbl="fgAccFollowNode1" presStyleIdx="0" presStyleCnt="3"/>
      <dgm:spPr/>
    </dgm:pt>
    <dgm:pt modelId="{F71A9849-4A8B-4011-B31C-1EF915603E47}" type="pres">
      <dgm:prSet presAssocID="{0151C991-7D34-4832-9048-5256592A1AD6}" presName="sibTrans" presStyleLbl="sibTrans2D1" presStyleIdx="0" presStyleCnt="0"/>
      <dgm:spPr/>
      <dgm:t>
        <a:bodyPr/>
        <a:lstStyle/>
        <a:p>
          <a:endParaRPr lang="en-US"/>
        </a:p>
      </dgm:t>
    </dgm:pt>
    <dgm:pt modelId="{33D3F2E2-FB1C-40DF-98F7-C16A29421666}" type="pres">
      <dgm:prSet presAssocID="{BC813045-74CF-4199-B178-3060BC2BE8B1}" presName="compNode" presStyleCnt="0"/>
      <dgm:spPr/>
    </dgm:pt>
    <dgm:pt modelId="{A42AA036-524B-4D60-BBF5-A55F8EE499D9}" type="pres">
      <dgm:prSet presAssocID="{BC813045-74CF-4199-B178-3060BC2BE8B1}" presName="childRect" presStyleLbl="bgAcc1" presStyleIdx="1" presStyleCnt="3" custScaleX="109357" custScaleY="152409">
        <dgm:presLayoutVars>
          <dgm:bulletEnabled val="1"/>
        </dgm:presLayoutVars>
      </dgm:prSet>
      <dgm:spPr>
        <a:blipFill rotWithShape="0">
          <a:blip xmlns:r="http://schemas.openxmlformats.org/officeDocument/2006/relationships" r:embed="rId2"/>
          <a:stretch>
            <a:fillRect/>
          </a:stretch>
        </a:blipFill>
      </dgm:spPr>
    </dgm:pt>
    <dgm:pt modelId="{5738750F-D415-4183-9107-203850A6143E}" type="pres">
      <dgm:prSet presAssocID="{BC813045-74CF-4199-B178-3060BC2BE8B1}" presName="parentText" presStyleLbl="node1" presStyleIdx="0" presStyleCnt="0">
        <dgm:presLayoutVars>
          <dgm:chMax val="0"/>
          <dgm:bulletEnabled val="1"/>
        </dgm:presLayoutVars>
      </dgm:prSet>
      <dgm:spPr/>
      <dgm:t>
        <a:bodyPr/>
        <a:lstStyle/>
        <a:p>
          <a:endParaRPr lang="en-US"/>
        </a:p>
      </dgm:t>
    </dgm:pt>
    <dgm:pt modelId="{E6BBFC31-3012-44CF-A6D3-360656838E7E}" type="pres">
      <dgm:prSet presAssocID="{BC813045-74CF-4199-B178-3060BC2BE8B1}" presName="parentRect" presStyleLbl="alignNode1" presStyleIdx="1" presStyleCnt="3" custScaleX="115134" custLinFactNeighborX="3097" custLinFactNeighborY="31605"/>
      <dgm:spPr/>
      <dgm:t>
        <a:bodyPr/>
        <a:lstStyle/>
        <a:p>
          <a:endParaRPr lang="en-US"/>
        </a:p>
      </dgm:t>
    </dgm:pt>
    <dgm:pt modelId="{BD9F46D3-0A7D-4543-BB04-8E51CC3840C4}" type="pres">
      <dgm:prSet presAssocID="{BC813045-74CF-4199-B178-3060BC2BE8B1}" presName="adorn" presStyleLbl="fgAccFollowNode1" presStyleIdx="1" presStyleCnt="3"/>
      <dgm:spPr/>
    </dgm:pt>
    <dgm:pt modelId="{8F7F6C2D-9B7F-4B35-B735-4B44578FF0AE}" type="pres">
      <dgm:prSet presAssocID="{127AE857-0FE4-402A-9785-0BE965BE6723}" presName="sibTrans" presStyleLbl="sibTrans2D1" presStyleIdx="0" presStyleCnt="0"/>
      <dgm:spPr/>
      <dgm:t>
        <a:bodyPr/>
        <a:lstStyle/>
        <a:p>
          <a:endParaRPr lang="en-US"/>
        </a:p>
      </dgm:t>
    </dgm:pt>
    <dgm:pt modelId="{1A30E2A3-F256-45B7-B8B4-FDB6F410430C}" type="pres">
      <dgm:prSet presAssocID="{F260D9AE-E3D7-4A92-8D75-92965AD1D395}" presName="compNode" presStyleCnt="0"/>
      <dgm:spPr/>
    </dgm:pt>
    <dgm:pt modelId="{31D893B1-BDC3-40D0-8120-0737B637A225}" type="pres">
      <dgm:prSet presAssocID="{F260D9AE-E3D7-4A92-8D75-92965AD1D395}" presName="childRect" presStyleLbl="bgAcc1" presStyleIdx="2" presStyleCnt="3" custScaleX="99498" custScaleY="153496">
        <dgm:presLayoutVars>
          <dgm:bulletEnabled val="1"/>
        </dgm:presLayoutVars>
      </dgm:prSet>
      <dgm:spPr>
        <a:blipFill rotWithShape="0">
          <a:blip xmlns:r="http://schemas.openxmlformats.org/officeDocument/2006/relationships" r:embed="rId3"/>
          <a:stretch>
            <a:fillRect/>
          </a:stretch>
        </a:blipFill>
      </dgm:spPr>
    </dgm:pt>
    <dgm:pt modelId="{D98CB47C-AA96-4107-BBCA-FEA26135CEAC}" type="pres">
      <dgm:prSet presAssocID="{F260D9AE-E3D7-4A92-8D75-92965AD1D395}" presName="parentText" presStyleLbl="node1" presStyleIdx="0" presStyleCnt="0">
        <dgm:presLayoutVars>
          <dgm:chMax val="0"/>
          <dgm:bulletEnabled val="1"/>
        </dgm:presLayoutVars>
      </dgm:prSet>
      <dgm:spPr/>
      <dgm:t>
        <a:bodyPr/>
        <a:lstStyle/>
        <a:p>
          <a:endParaRPr lang="en-US"/>
        </a:p>
      </dgm:t>
    </dgm:pt>
    <dgm:pt modelId="{58CD237E-2545-4879-90BC-D748A196A0BF}" type="pres">
      <dgm:prSet presAssocID="{F260D9AE-E3D7-4A92-8D75-92965AD1D395}" presName="parentRect" presStyleLbl="alignNode1" presStyleIdx="2" presStyleCnt="3" custLinFactNeighborX="1918" custLinFactNeighborY="30600"/>
      <dgm:spPr/>
      <dgm:t>
        <a:bodyPr/>
        <a:lstStyle/>
        <a:p>
          <a:endParaRPr lang="en-US"/>
        </a:p>
      </dgm:t>
    </dgm:pt>
    <dgm:pt modelId="{1F76D45A-053C-45F2-A09A-E3871C1E29D2}" type="pres">
      <dgm:prSet presAssocID="{F260D9AE-E3D7-4A92-8D75-92965AD1D395}" presName="adorn" presStyleLbl="fgAccFollowNode1" presStyleIdx="2" presStyleCnt="3"/>
      <dgm:spPr/>
    </dgm:pt>
  </dgm:ptLst>
  <dgm:cxnLst>
    <dgm:cxn modelId="{D5673211-3D2B-4F1E-B3A5-7404CA6F9F01}" srcId="{3B4F43EF-C805-4F18-A4FB-B84C351034B5}" destId="{F260D9AE-E3D7-4A92-8D75-92965AD1D395}" srcOrd="2" destOrd="0" parTransId="{37AB6331-A157-4AB8-AB03-1BB31FB91975}" sibTransId="{B57AFBA2-ADCE-44A9-9510-406587979819}"/>
    <dgm:cxn modelId="{407E469A-CFCC-4850-911E-E254E4F5E2F9}" type="presOf" srcId="{0151C991-7D34-4832-9048-5256592A1AD6}" destId="{F71A9849-4A8B-4011-B31C-1EF915603E47}" srcOrd="0" destOrd="0" presId="urn:microsoft.com/office/officeart/2005/8/layout/bList2"/>
    <dgm:cxn modelId="{EC56FED1-59B1-46C4-8F6D-1A0639A8955D}" type="presOf" srcId="{BC813045-74CF-4199-B178-3060BC2BE8B1}" destId="{5738750F-D415-4183-9107-203850A6143E}" srcOrd="0" destOrd="0" presId="urn:microsoft.com/office/officeart/2005/8/layout/bList2"/>
    <dgm:cxn modelId="{55A685A2-0374-420B-887B-83FED690D2C0}" type="presOf" srcId="{BC813045-74CF-4199-B178-3060BC2BE8B1}" destId="{E6BBFC31-3012-44CF-A6D3-360656838E7E}" srcOrd="1" destOrd="0" presId="urn:microsoft.com/office/officeart/2005/8/layout/bList2"/>
    <dgm:cxn modelId="{3C912778-5188-4FC4-807A-EF581BF9E2E6}" type="presOf" srcId="{3B4F43EF-C805-4F18-A4FB-B84C351034B5}" destId="{E6D3E37E-F2FA-4CFB-AD5B-F9400F7BF770}" srcOrd="0" destOrd="0" presId="urn:microsoft.com/office/officeart/2005/8/layout/bList2"/>
    <dgm:cxn modelId="{4975E727-3505-4C2D-B8E1-7B6B1C6EE0A8}" srcId="{3B4F43EF-C805-4F18-A4FB-B84C351034B5}" destId="{006D8581-982B-4653-9936-91FD463218FD}" srcOrd="0" destOrd="0" parTransId="{734B1792-CB95-4874-83AA-B8711E3E02C6}" sibTransId="{0151C991-7D34-4832-9048-5256592A1AD6}"/>
    <dgm:cxn modelId="{9E2328F5-F4B6-43F2-B1C2-FB2C18706FB9}" type="presOf" srcId="{006D8581-982B-4653-9936-91FD463218FD}" destId="{FC840173-54C2-4F7B-8A33-940382EBBFB4}" srcOrd="0" destOrd="0" presId="urn:microsoft.com/office/officeart/2005/8/layout/bList2"/>
    <dgm:cxn modelId="{718A33B8-F7EE-46AB-BA74-2B6BC86B28EF}" type="presOf" srcId="{006D8581-982B-4653-9936-91FD463218FD}" destId="{6E5D3F3F-7E2B-4962-9967-7E5DCB9D5469}" srcOrd="1" destOrd="0" presId="urn:microsoft.com/office/officeart/2005/8/layout/bList2"/>
    <dgm:cxn modelId="{9916B976-3F05-4BA5-B618-BBDD2FD1AAB6}" type="presOf" srcId="{127AE857-0FE4-402A-9785-0BE965BE6723}" destId="{8F7F6C2D-9B7F-4B35-B735-4B44578FF0AE}" srcOrd="0" destOrd="0" presId="urn:microsoft.com/office/officeart/2005/8/layout/bList2"/>
    <dgm:cxn modelId="{B9275670-C667-499D-8B1F-56BC86FB45C8}" type="presOf" srcId="{F260D9AE-E3D7-4A92-8D75-92965AD1D395}" destId="{58CD237E-2545-4879-90BC-D748A196A0BF}" srcOrd="1" destOrd="0" presId="urn:microsoft.com/office/officeart/2005/8/layout/bList2"/>
    <dgm:cxn modelId="{55C7AC33-AC14-4921-9B0B-51E03D9E700C}" srcId="{3B4F43EF-C805-4F18-A4FB-B84C351034B5}" destId="{BC813045-74CF-4199-B178-3060BC2BE8B1}" srcOrd="1" destOrd="0" parTransId="{AC9398EF-0C1A-419C-816F-57523A136432}" sibTransId="{127AE857-0FE4-402A-9785-0BE965BE6723}"/>
    <dgm:cxn modelId="{3AE5E1D4-C42E-4B8F-9CBB-74CB57E4AD90}" type="presOf" srcId="{F260D9AE-E3D7-4A92-8D75-92965AD1D395}" destId="{D98CB47C-AA96-4107-BBCA-FEA26135CEAC}" srcOrd="0" destOrd="0" presId="urn:microsoft.com/office/officeart/2005/8/layout/bList2"/>
    <dgm:cxn modelId="{80BFBDAC-6F0E-4EFC-97C7-72ED5B2C0A36}" type="presParOf" srcId="{E6D3E37E-F2FA-4CFB-AD5B-F9400F7BF770}" destId="{93CEA153-C6FE-418F-B860-430F6D54ECBC}" srcOrd="0" destOrd="0" presId="urn:microsoft.com/office/officeart/2005/8/layout/bList2"/>
    <dgm:cxn modelId="{09BEEED8-6F5B-4B87-BB91-DDB7D1A5BAFD}" type="presParOf" srcId="{93CEA153-C6FE-418F-B860-430F6D54ECBC}" destId="{BE731A01-FD60-4CB8-B7D5-D0323CC44DBF}" srcOrd="0" destOrd="0" presId="urn:microsoft.com/office/officeart/2005/8/layout/bList2"/>
    <dgm:cxn modelId="{B0D65AD2-9197-4127-9545-2E60D2BF2934}" type="presParOf" srcId="{93CEA153-C6FE-418F-B860-430F6D54ECBC}" destId="{FC840173-54C2-4F7B-8A33-940382EBBFB4}" srcOrd="1" destOrd="0" presId="urn:microsoft.com/office/officeart/2005/8/layout/bList2"/>
    <dgm:cxn modelId="{0D59C6AE-7E11-46F8-B28B-E0699FE5B061}" type="presParOf" srcId="{93CEA153-C6FE-418F-B860-430F6D54ECBC}" destId="{6E5D3F3F-7E2B-4962-9967-7E5DCB9D5469}" srcOrd="2" destOrd="0" presId="urn:microsoft.com/office/officeart/2005/8/layout/bList2"/>
    <dgm:cxn modelId="{F3AB912A-B1BE-4ACE-94CF-65422B223747}" type="presParOf" srcId="{93CEA153-C6FE-418F-B860-430F6D54ECBC}" destId="{8D1CFEEC-98CF-4E67-925E-33298D301984}" srcOrd="3" destOrd="0" presId="urn:microsoft.com/office/officeart/2005/8/layout/bList2"/>
    <dgm:cxn modelId="{203E3C51-1BDD-4104-A207-3DE56A31E893}" type="presParOf" srcId="{E6D3E37E-F2FA-4CFB-AD5B-F9400F7BF770}" destId="{F71A9849-4A8B-4011-B31C-1EF915603E47}" srcOrd="1" destOrd="0" presId="urn:microsoft.com/office/officeart/2005/8/layout/bList2"/>
    <dgm:cxn modelId="{ABBCD05E-A2DD-4C24-9E8B-BDD3CD1CAE40}" type="presParOf" srcId="{E6D3E37E-F2FA-4CFB-AD5B-F9400F7BF770}" destId="{33D3F2E2-FB1C-40DF-98F7-C16A29421666}" srcOrd="2" destOrd="0" presId="urn:microsoft.com/office/officeart/2005/8/layout/bList2"/>
    <dgm:cxn modelId="{764C6385-9CA9-4D98-B005-3901CD1133BC}" type="presParOf" srcId="{33D3F2E2-FB1C-40DF-98F7-C16A29421666}" destId="{A42AA036-524B-4D60-BBF5-A55F8EE499D9}" srcOrd="0" destOrd="0" presId="urn:microsoft.com/office/officeart/2005/8/layout/bList2"/>
    <dgm:cxn modelId="{8A070B6E-77C3-4D1D-8AED-F596C884B035}" type="presParOf" srcId="{33D3F2E2-FB1C-40DF-98F7-C16A29421666}" destId="{5738750F-D415-4183-9107-203850A6143E}" srcOrd="1" destOrd="0" presId="urn:microsoft.com/office/officeart/2005/8/layout/bList2"/>
    <dgm:cxn modelId="{4A3A6ED5-4282-4999-8E55-18723CF0058A}" type="presParOf" srcId="{33D3F2E2-FB1C-40DF-98F7-C16A29421666}" destId="{E6BBFC31-3012-44CF-A6D3-360656838E7E}" srcOrd="2" destOrd="0" presId="urn:microsoft.com/office/officeart/2005/8/layout/bList2"/>
    <dgm:cxn modelId="{D6780958-1F16-45BE-9CFF-39670257ABD0}" type="presParOf" srcId="{33D3F2E2-FB1C-40DF-98F7-C16A29421666}" destId="{BD9F46D3-0A7D-4543-BB04-8E51CC3840C4}" srcOrd="3" destOrd="0" presId="urn:microsoft.com/office/officeart/2005/8/layout/bList2"/>
    <dgm:cxn modelId="{09F55AC4-96A0-4B38-9FEC-366F874B05A9}" type="presParOf" srcId="{E6D3E37E-F2FA-4CFB-AD5B-F9400F7BF770}" destId="{8F7F6C2D-9B7F-4B35-B735-4B44578FF0AE}" srcOrd="3" destOrd="0" presId="urn:microsoft.com/office/officeart/2005/8/layout/bList2"/>
    <dgm:cxn modelId="{1A0199DB-CD5F-4F6B-8A99-B14C4AE92D5A}" type="presParOf" srcId="{E6D3E37E-F2FA-4CFB-AD5B-F9400F7BF770}" destId="{1A30E2A3-F256-45B7-B8B4-FDB6F410430C}" srcOrd="4" destOrd="0" presId="urn:microsoft.com/office/officeart/2005/8/layout/bList2"/>
    <dgm:cxn modelId="{705BB669-20D6-4AE0-B786-5FC522DB2B0D}" type="presParOf" srcId="{1A30E2A3-F256-45B7-B8B4-FDB6F410430C}" destId="{31D893B1-BDC3-40D0-8120-0737B637A225}" srcOrd="0" destOrd="0" presId="urn:microsoft.com/office/officeart/2005/8/layout/bList2"/>
    <dgm:cxn modelId="{36066BEE-7218-41B2-90FA-F65C797E9815}" type="presParOf" srcId="{1A30E2A3-F256-45B7-B8B4-FDB6F410430C}" destId="{D98CB47C-AA96-4107-BBCA-FEA26135CEAC}" srcOrd="1" destOrd="0" presId="urn:microsoft.com/office/officeart/2005/8/layout/bList2"/>
    <dgm:cxn modelId="{B4804D5F-D9A4-4D7C-A668-473E6F5C479B}" type="presParOf" srcId="{1A30E2A3-F256-45B7-B8B4-FDB6F410430C}" destId="{58CD237E-2545-4879-90BC-D748A196A0BF}" srcOrd="2" destOrd="0" presId="urn:microsoft.com/office/officeart/2005/8/layout/bList2"/>
    <dgm:cxn modelId="{A163574F-DF78-4EEF-9881-2AD96333E618}" type="presParOf" srcId="{1A30E2A3-F256-45B7-B8B4-FDB6F410430C}" destId="{1F76D45A-053C-45F2-A09A-E3871C1E29D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07145-C501-42AF-A2B7-CEC63673E70B}" type="doc">
      <dgm:prSet loTypeId="urn:microsoft.com/office/officeart/2005/8/layout/bList2" loCatId="list" qsTypeId="urn:microsoft.com/office/officeart/2005/8/quickstyle/3d1" qsCatId="3D" csTypeId="urn:microsoft.com/office/officeart/2005/8/colors/accent1_2" csCatId="accent1" phldr="1"/>
      <dgm:spPr/>
    </dgm:pt>
    <dgm:pt modelId="{BF88D902-0E74-4458-82CE-11A41ABD88BC}">
      <dgm:prSet phldrT="[Texte]"/>
      <dgm:spPr/>
      <dgm:t>
        <a:bodyPr/>
        <a:lstStyle/>
        <a:p>
          <a:r>
            <a:rPr lang="fr-FR" dirty="0" smtClean="0">
              <a:effectLst/>
            </a:rPr>
            <a:t>ABH</a:t>
          </a:r>
          <a:endParaRPr lang="en-US" dirty="0"/>
        </a:p>
      </dgm:t>
    </dgm:pt>
    <dgm:pt modelId="{2D06D125-2C8B-4EEF-8431-A9A136431685}" type="parTrans" cxnId="{92815174-9175-4FC7-A30F-5FC10DAA3AF0}">
      <dgm:prSet/>
      <dgm:spPr/>
      <dgm:t>
        <a:bodyPr/>
        <a:lstStyle/>
        <a:p>
          <a:endParaRPr lang="en-US"/>
        </a:p>
      </dgm:t>
    </dgm:pt>
    <dgm:pt modelId="{14478436-7361-4846-AF31-2229130DC816}" type="sibTrans" cxnId="{92815174-9175-4FC7-A30F-5FC10DAA3AF0}">
      <dgm:prSet/>
      <dgm:spPr/>
      <dgm:t>
        <a:bodyPr/>
        <a:lstStyle/>
        <a:p>
          <a:endParaRPr lang="en-US"/>
        </a:p>
      </dgm:t>
    </dgm:pt>
    <dgm:pt modelId="{C1445BB3-3B7D-496C-91DA-A640F8DA7A05}">
      <dgm:prSet phldrT="[Texte]"/>
      <dgm:spPr/>
      <dgm:t>
        <a:bodyPr/>
        <a:lstStyle/>
        <a:p>
          <a:r>
            <a:rPr lang="en-US" u="none" strike="noStrike" dirty="0" smtClean="0">
              <a:effectLst/>
            </a:rPr>
            <a:t>DOU</a:t>
          </a:r>
          <a:endParaRPr lang="en-US" dirty="0"/>
        </a:p>
      </dgm:t>
    </dgm:pt>
    <dgm:pt modelId="{9B6001D2-A618-44FF-BBBB-088B02299006}" type="parTrans" cxnId="{08E657C4-2C01-443B-B5E3-FA6B9958C962}">
      <dgm:prSet/>
      <dgm:spPr/>
      <dgm:t>
        <a:bodyPr/>
        <a:lstStyle/>
        <a:p>
          <a:endParaRPr lang="en-US"/>
        </a:p>
      </dgm:t>
    </dgm:pt>
    <dgm:pt modelId="{9C42D103-6D3C-487B-BD4A-78A41CA9A0AA}" type="sibTrans" cxnId="{08E657C4-2C01-443B-B5E3-FA6B9958C962}">
      <dgm:prSet/>
      <dgm:spPr/>
      <dgm:t>
        <a:bodyPr/>
        <a:lstStyle/>
        <a:p>
          <a:endParaRPr lang="en-US"/>
        </a:p>
      </dgm:t>
    </dgm:pt>
    <dgm:pt modelId="{3C82B9CE-8A89-4163-B748-9822FD5EBC32}">
      <dgm:prSet phldrT="[Texte]"/>
      <dgm:spPr/>
      <dgm:t>
        <a:bodyPr/>
        <a:lstStyle/>
        <a:p>
          <a:r>
            <a:rPr lang="en-US" u="none" strike="noStrike" dirty="0" smtClean="0">
              <a:effectLst/>
            </a:rPr>
            <a:t>ALKO</a:t>
          </a:r>
          <a:endParaRPr lang="en-US" dirty="0"/>
        </a:p>
      </dgm:t>
    </dgm:pt>
    <dgm:pt modelId="{F394E996-BCCD-4FC5-BD38-73492CBA7D1E}" type="parTrans" cxnId="{46CE9F47-8D6E-4C3D-8EC0-78E374D2300B}">
      <dgm:prSet/>
      <dgm:spPr/>
      <dgm:t>
        <a:bodyPr/>
        <a:lstStyle/>
        <a:p>
          <a:endParaRPr lang="en-US"/>
        </a:p>
      </dgm:t>
    </dgm:pt>
    <dgm:pt modelId="{0DF467F1-4D1B-4CC2-BB7A-A28A3AD885C9}" type="sibTrans" cxnId="{46CE9F47-8D6E-4C3D-8EC0-78E374D2300B}">
      <dgm:prSet/>
      <dgm:spPr/>
      <dgm:t>
        <a:bodyPr/>
        <a:lstStyle/>
        <a:p>
          <a:endParaRPr lang="en-US"/>
        </a:p>
      </dgm:t>
    </dgm:pt>
    <dgm:pt modelId="{52731CF5-32AE-42FC-A800-8063D5BB46FA}" type="pres">
      <dgm:prSet presAssocID="{49B07145-C501-42AF-A2B7-CEC63673E70B}" presName="diagram" presStyleCnt="0">
        <dgm:presLayoutVars>
          <dgm:dir/>
          <dgm:animLvl val="lvl"/>
          <dgm:resizeHandles val="exact"/>
        </dgm:presLayoutVars>
      </dgm:prSet>
      <dgm:spPr/>
    </dgm:pt>
    <dgm:pt modelId="{077E81CD-67B5-4A61-91D9-4C3A3A3D11BF}" type="pres">
      <dgm:prSet presAssocID="{BF88D902-0E74-4458-82CE-11A41ABD88BC}" presName="compNode" presStyleCnt="0"/>
      <dgm:spPr/>
    </dgm:pt>
    <dgm:pt modelId="{D6C0EB68-2618-4113-86C4-8FD08A5972EA}" type="pres">
      <dgm:prSet presAssocID="{BF88D902-0E74-4458-82CE-11A41ABD88BC}" presName="childRect" presStyleLbl="bgAcc1" presStyleIdx="0" presStyleCnt="3">
        <dgm:presLayoutVars>
          <dgm:bulletEnabled val="1"/>
        </dgm:presLayoutVars>
      </dgm:prSet>
      <dgm:spPr>
        <a:blipFill dpi="0" rotWithShape="0">
          <a:blip xmlns:r="http://schemas.openxmlformats.org/officeDocument/2006/relationships" r:embed="rId1"/>
          <a:srcRect/>
          <a:stretch>
            <a:fillRect l="-1346" t="2547" r="1346" b="-25245"/>
          </a:stretch>
        </a:blipFill>
      </dgm:spPr>
    </dgm:pt>
    <dgm:pt modelId="{9382727F-5272-454B-937B-DDCFBE434151}" type="pres">
      <dgm:prSet presAssocID="{BF88D902-0E74-4458-82CE-11A41ABD88BC}" presName="parentText" presStyleLbl="node1" presStyleIdx="0" presStyleCnt="0">
        <dgm:presLayoutVars>
          <dgm:chMax val="0"/>
          <dgm:bulletEnabled val="1"/>
        </dgm:presLayoutVars>
      </dgm:prSet>
      <dgm:spPr/>
      <dgm:t>
        <a:bodyPr/>
        <a:lstStyle/>
        <a:p>
          <a:endParaRPr lang="en-US"/>
        </a:p>
      </dgm:t>
    </dgm:pt>
    <dgm:pt modelId="{BC15C72B-8E5A-414B-9EB9-8D46A55D0586}" type="pres">
      <dgm:prSet presAssocID="{BF88D902-0E74-4458-82CE-11A41ABD88BC}" presName="parentRect" presStyleLbl="alignNode1" presStyleIdx="0" presStyleCnt="3"/>
      <dgm:spPr/>
      <dgm:t>
        <a:bodyPr/>
        <a:lstStyle/>
        <a:p>
          <a:endParaRPr lang="en-US"/>
        </a:p>
      </dgm:t>
    </dgm:pt>
    <dgm:pt modelId="{2C6D57AF-FA08-49D4-A01A-E776A257B5A4}" type="pres">
      <dgm:prSet presAssocID="{BF88D902-0E74-4458-82CE-11A41ABD88BC}" presName="adorn" presStyleLbl="fgAccFollowNode1" presStyleIdx="0" presStyleCnt="3"/>
      <dgm:spPr/>
    </dgm:pt>
    <dgm:pt modelId="{E31149BD-5A47-43C0-82B1-67A97C058694}" type="pres">
      <dgm:prSet presAssocID="{14478436-7361-4846-AF31-2229130DC816}" presName="sibTrans" presStyleLbl="sibTrans2D1" presStyleIdx="0" presStyleCnt="0"/>
      <dgm:spPr/>
      <dgm:t>
        <a:bodyPr/>
        <a:lstStyle/>
        <a:p>
          <a:endParaRPr lang="en-US"/>
        </a:p>
      </dgm:t>
    </dgm:pt>
    <dgm:pt modelId="{3D058DEC-F21E-49B5-AE37-FD69C4C53246}" type="pres">
      <dgm:prSet presAssocID="{C1445BB3-3B7D-496C-91DA-A640F8DA7A05}" presName="compNode" presStyleCnt="0"/>
      <dgm:spPr/>
    </dgm:pt>
    <dgm:pt modelId="{4418635A-56FC-4187-8879-B57F1185A6CB}" type="pres">
      <dgm:prSet presAssocID="{C1445BB3-3B7D-496C-91DA-A640F8DA7A05}" presName="childRect" presStyleLbl="bgAcc1" presStyleIdx="1" presStyleCnt="3">
        <dgm:presLayoutVars>
          <dgm:bulletEnabled val="1"/>
        </dgm:presLayoutVars>
      </dgm:prSet>
      <dgm:spPr>
        <a:blipFill dpi="0" rotWithShape="0">
          <a:blip xmlns:r="http://schemas.openxmlformats.org/officeDocument/2006/relationships" r:embed="rId2"/>
          <a:srcRect/>
          <a:stretch>
            <a:fillRect l="673" t="3449" r="-673" b="-24343"/>
          </a:stretch>
        </a:blipFill>
      </dgm:spPr>
    </dgm:pt>
    <dgm:pt modelId="{FEBAA39A-4A98-4350-9505-E01C477832AA}" type="pres">
      <dgm:prSet presAssocID="{C1445BB3-3B7D-496C-91DA-A640F8DA7A05}" presName="parentText" presStyleLbl="node1" presStyleIdx="0" presStyleCnt="0">
        <dgm:presLayoutVars>
          <dgm:chMax val="0"/>
          <dgm:bulletEnabled val="1"/>
        </dgm:presLayoutVars>
      </dgm:prSet>
      <dgm:spPr/>
      <dgm:t>
        <a:bodyPr/>
        <a:lstStyle/>
        <a:p>
          <a:endParaRPr lang="en-US"/>
        </a:p>
      </dgm:t>
    </dgm:pt>
    <dgm:pt modelId="{B0F7FAB9-1279-4FD2-98B1-4C07C1AC55A0}" type="pres">
      <dgm:prSet presAssocID="{C1445BB3-3B7D-496C-91DA-A640F8DA7A05}" presName="parentRect" presStyleLbl="alignNode1" presStyleIdx="1" presStyleCnt="3"/>
      <dgm:spPr/>
      <dgm:t>
        <a:bodyPr/>
        <a:lstStyle/>
        <a:p>
          <a:endParaRPr lang="en-US"/>
        </a:p>
      </dgm:t>
    </dgm:pt>
    <dgm:pt modelId="{7EC02EFB-A429-4C3D-B432-6A30B78C6ACD}" type="pres">
      <dgm:prSet presAssocID="{C1445BB3-3B7D-496C-91DA-A640F8DA7A05}" presName="adorn" presStyleLbl="fgAccFollowNode1" presStyleIdx="1" presStyleCnt="3"/>
      <dgm:spPr/>
    </dgm:pt>
    <dgm:pt modelId="{307EC807-B46C-488E-B177-628C0EF1F7C0}" type="pres">
      <dgm:prSet presAssocID="{9C42D103-6D3C-487B-BD4A-78A41CA9A0AA}" presName="sibTrans" presStyleLbl="sibTrans2D1" presStyleIdx="0" presStyleCnt="0"/>
      <dgm:spPr/>
      <dgm:t>
        <a:bodyPr/>
        <a:lstStyle/>
        <a:p>
          <a:endParaRPr lang="en-US"/>
        </a:p>
      </dgm:t>
    </dgm:pt>
    <dgm:pt modelId="{B4F917BD-770E-4635-962A-D30337C3847D}" type="pres">
      <dgm:prSet presAssocID="{3C82B9CE-8A89-4163-B748-9822FD5EBC32}" presName="compNode" presStyleCnt="0"/>
      <dgm:spPr/>
    </dgm:pt>
    <dgm:pt modelId="{3F89F3F1-70F3-4D7A-AD3C-58B6410FFA55}" type="pres">
      <dgm:prSet presAssocID="{3C82B9CE-8A89-4163-B748-9822FD5EBC32}" presName="childRect" presStyleLbl="bgAcc1" presStyleIdx="2" presStyleCnt="3">
        <dgm:presLayoutVars>
          <dgm:bulletEnabled val="1"/>
        </dgm:presLayoutVars>
      </dgm:prSet>
      <dgm:spPr>
        <a:blipFill dpi="0" rotWithShape="0">
          <a:blip xmlns:r="http://schemas.openxmlformats.org/officeDocument/2006/relationships" r:embed="rId3"/>
          <a:srcRect/>
          <a:stretch>
            <a:fillRect t="3450" b="-59507"/>
          </a:stretch>
        </a:blipFill>
      </dgm:spPr>
    </dgm:pt>
    <dgm:pt modelId="{531F8D52-6CD1-4620-B861-2279971495F3}" type="pres">
      <dgm:prSet presAssocID="{3C82B9CE-8A89-4163-B748-9822FD5EBC32}" presName="parentText" presStyleLbl="node1" presStyleIdx="0" presStyleCnt="0">
        <dgm:presLayoutVars>
          <dgm:chMax val="0"/>
          <dgm:bulletEnabled val="1"/>
        </dgm:presLayoutVars>
      </dgm:prSet>
      <dgm:spPr/>
      <dgm:t>
        <a:bodyPr/>
        <a:lstStyle/>
        <a:p>
          <a:endParaRPr lang="en-US"/>
        </a:p>
      </dgm:t>
    </dgm:pt>
    <dgm:pt modelId="{EDE84DE2-8CE6-4406-8AA4-171387A69205}" type="pres">
      <dgm:prSet presAssocID="{3C82B9CE-8A89-4163-B748-9822FD5EBC32}" presName="parentRect" presStyleLbl="alignNode1" presStyleIdx="2" presStyleCnt="3"/>
      <dgm:spPr/>
      <dgm:t>
        <a:bodyPr/>
        <a:lstStyle/>
        <a:p>
          <a:endParaRPr lang="en-US"/>
        </a:p>
      </dgm:t>
    </dgm:pt>
    <dgm:pt modelId="{1DE32564-55D4-4B24-94CF-270871F54372}" type="pres">
      <dgm:prSet presAssocID="{3C82B9CE-8A89-4163-B748-9822FD5EBC32}" presName="adorn" presStyleLbl="fgAccFollowNode1" presStyleIdx="2" presStyleCnt="3"/>
      <dgm:spPr/>
    </dgm:pt>
  </dgm:ptLst>
  <dgm:cxnLst>
    <dgm:cxn modelId="{F4B4C2FF-C83B-46D4-AEF2-26B58F8C46C3}" type="presOf" srcId="{BF88D902-0E74-4458-82CE-11A41ABD88BC}" destId="{9382727F-5272-454B-937B-DDCFBE434151}" srcOrd="0" destOrd="0" presId="urn:microsoft.com/office/officeart/2005/8/layout/bList2"/>
    <dgm:cxn modelId="{3C01BD07-E1A3-4F70-91E5-F4648E46F0DA}" type="presOf" srcId="{C1445BB3-3B7D-496C-91DA-A640F8DA7A05}" destId="{B0F7FAB9-1279-4FD2-98B1-4C07C1AC55A0}" srcOrd="1" destOrd="0" presId="urn:microsoft.com/office/officeart/2005/8/layout/bList2"/>
    <dgm:cxn modelId="{46CE9F47-8D6E-4C3D-8EC0-78E374D2300B}" srcId="{49B07145-C501-42AF-A2B7-CEC63673E70B}" destId="{3C82B9CE-8A89-4163-B748-9822FD5EBC32}" srcOrd="2" destOrd="0" parTransId="{F394E996-BCCD-4FC5-BD38-73492CBA7D1E}" sibTransId="{0DF467F1-4D1B-4CC2-BB7A-A28A3AD885C9}"/>
    <dgm:cxn modelId="{08E657C4-2C01-443B-B5E3-FA6B9958C962}" srcId="{49B07145-C501-42AF-A2B7-CEC63673E70B}" destId="{C1445BB3-3B7D-496C-91DA-A640F8DA7A05}" srcOrd="1" destOrd="0" parTransId="{9B6001D2-A618-44FF-BBBB-088B02299006}" sibTransId="{9C42D103-6D3C-487B-BD4A-78A41CA9A0AA}"/>
    <dgm:cxn modelId="{BC68C8DC-3837-4134-984E-0DE837CFEA31}" type="presOf" srcId="{49B07145-C501-42AF-A2B7-CEC63673E70B}" destId="{52731CF5-32AE-42FC-A800-8063D5BB46FA}" srcOrd="0" destOrd="0" presId="urn:microsoft.com/office/officeart/2005/8/layout/bList2"/>
    <dgm:cxn modelId="{37212237-AC55-4771-9F83-4769BE2C660D}" type="presOf" srcId="{3C82B9CE-8A89-4163-B748-9822FD5EBC32}" destId="{EDE84DE2-8CE6-4406-8AA4-171387A69205}" srcOrd="1" destOrd="0" presId="urn:microsoft.com/office/officeart/2005/8/layout/bList2"/>
    <dgm:cxn modelId="{7220E397-92E0-4E55-8288-7E7A9A8335E2}" type="presOf" srcId="{BF88D902-0E74-4458-82CE-11A41ABD88BC}" destId="{BC15C72B-8E5A-414B-9EB9-8D46A55D0586}" srcOrd="1" destOrd="0" presId="urn:microsoft.com/office/officeart/2005/8/layout/bList2"/>
    <dgm:cxn modelId="{92815174-9175-4FC7-A30F-5FC10DAA3AF0}" srcId="{49B07145-C501-42AF-A2B7-CEC63673E70B}" destId="{BF88D902-0E74-4458-82CE-11A41ABD88BC}" srcOrd="0" destOrd="0" parTransId="{2D06D125-2C8B-4EEF-8431-A9A136431685}" sibTransId="{14478436-7361-4846-AF31-2229130DC816}"/>
    <dgm:cxn modelId="{68652ED5-80CF-48C7-9A5E-47895D596E30}" type="presOf" srcId="{9C42D103-6D3C-487B-BD4A-78A41CA9A0AA}" destId="{307EC807-B46C-488E-B177-628C0EF1F7C0}" srcOrd="0" destOrd="0" presId="urn:microsoft.com/office/officeart/2005/8/layout/bList2"/>
    <dgm:cxn modelId="{8CF296E9-534C-4D8F-854B-14F7DA347AA9}" type="presOf" srcId="{C1445BB3-3B7D-496C-91DA-A640F8DA7A05}" destId="{FEBAA39A-4A98-4350-9505-E01C477832AA}" srcOrd="0" destOrd="0" presId="urn:microsoft.com/office/officeart/2005/8/layout/bList2"/>
    <dgm:cxn modelId="{3437A42F-EAA9-4C4E-8505-38919680FC3E}" type="presOf" srcId="{14478436-7361-4846-AF31-2229130DC816}" destId="{E31149BD-5A47-43C0-82B1-67A97C058694}" srcOrd="0" destOrd="0" presId="urn:microsoft.com/office/officeart/2005/8/layout/bList2"/>
    <dgm:cxn modelId="{8E4DD837-3EA4-41AB-ABF7-AD6B92A00ECA}" type="presOf" srcId="{3C82B9CE-8A89-4163-B748-9822FD5EBC32}" destId="{531F8D52-6CD1-4620-B861-2279971495F3}" srcOrd="0" destOrd="0" presId="urn:microsoft.com/office/officeart/2005/8/layout/bList2"/>
    <dgm:cxn modelId="{A44BD22C-6189-46A5-92B4-82F49254A095}" type="presParOf" srcId="{52731CF5-32AE-42FC-A800-8063D5BB46FA}" destId="{077E81CD-67B5-4A61-91D9-4C3A3A3D11BF}" srcOrd="0" destOrd="0" presId="urn:microsoft.com/office/officeart/2005/8/layout/bList2"/>
    <dgm:cxn modelId="{A794721B-8408-4D89-BE11-2D8C132C87C3}" type="presParOf" srcId="{077E81CD-67B5-4A61-91D9-4C3A3A3D11BF}" destId="{D6C0EB68-2618-4113-86C4-8FD08A5972EA}" srcOrd="0" destOrd="0" presId="urn:microsoft.com/office/officeart/2005/8/layout/bList2"/>
    <dgm:cxn modelId="{A4EFF527-1A7B-42A7-B529-5ADC5430FF60}" type="presParOf" srcId="{077E81CD-67B5-4A61-91D9-4C3A3A3D11BF}" destId="{9382727F-5272-454B-937B-DDCFBE434151}" srcOrd="1" destOrd="0" presId="urn:microsoft.com/office/officeart/2005/8/layout/bList2"/>
    <dgm:cxn modelId="{7DAF158B-9DFC-4186-9102-A4C8F4E39D3F}" type="presParOf" srcId="{077E81CD-67B5-4A61-91D9-4C3A3A3D11BF}" destId="{BC15C72B-8E5A-414B-9EB9-8D46A55D0586}" srcOrd="2" destOrd="0" presId="urn:microsoft.com/office/officeart/2005/8/layout/bList2"/>
    <dgm:cxn modelId="{71238C69-CBA3-4EB6-ACB4-F3D4C26D8A47}" type="presParOf" srcId="{077E81CD-67B5-4A61-91D9-4C3A3A3D11BF}" destId="{2C6D57AF-FA08-49D4-A01A-E776A257B5A4}" srcOrd="3" destOrd="0" presId="urn:microsoft.com/office/officeart/2005/8/layout/bList2"/>
    <dgm:cxn modelId="{2F53DEA4-132C-4328-91FD-D75B975D30D4}" type="presParOf" srcId="{52731CF5-32AE-42FC-A800-8063D5BB46FA}" destId="{E31149BD-5A47-43C0-82B1-67A97C058694}" srcOrd="1" destOrd="0" presId="urn:microsoft.com/office/officeart/2005/8/layout/bList2"/>
    <dgm:cxn modelId="{BC0F590A-1E0B-4B77-84C6-359C341FCAB2}" type="presParOf" srcId="{52731CF5-32AE-42FC-A800-8063D5BB46FA}" destId="{3D058DEC-F21E-49B5-AE37-FD69C4C53246}" srcOrd="2" destOrd="0" presId="urn:microsoft.com/office/officeart/2005/8/layout/bList2"/>
    <dgm:cxn modelId="{0780C4E9-DD67-465B-9BA8-8E6D33A5F87C}" type="presParOf" srcId="{3D058DEC-F21E-49B5-AE37-FD69C4C53246}" destId="{4418635A-56FC-4187-8879-B57F1185A6CB}" srcOrd="0" destOrd="0" presId="urn:microsoft.com/office/officeart/2005/8/layout/bList2"/>
    <dgm:cxn modelId="{7BEC26D6-A965-448D-BDD9-93C34700EE69}" type="presParOf" srcId="{3D058DEC-F21E-49B5-AE37-FD69C4C53246}" destId="{FEBAA39A-4A98-4350-9505-E01C477832AA}" srcOrd="1" destOrd="0" presId="urn:microsoft.com/office/officeart/2005/8/layout/bList2"/>
    <dgm:cxn modelId="{290DC4CE-CCD6-4C61-8B11-3454DBBB1A7A}" type="presParOf" srcId="{3D058DEC-F21E-49B5-AE37-FD69C4C53246}" destId="{B0F7FAB9-1279-4FD2-98B1-4C07C1AC55A0}" srcOrd="2" destOrd="0" presId="urn:microsoft.com/office/officeart/2005/8/layout/bList2"/>
    <dgm:cxn modelId="{4D6CE2B8-320C-4271-BACB-33DB78E3BDBD}" type="presParOf" srcId="{3D058DEC-F21E-49B5-AE37-FD69C4C53246}" destId="{7EC02EFB-A429-4C3D-B432-6A30B78C6ACD}" srcOrd="3" destOrd="0" presId="urn:microsoft.com/office/officeart/2005/8/layout/bList2"/>
    <dgm:cxn modelId="{56DF5AE1-BA2B-4992-A7EA-190F3CB12B5E}" type="presParOf" srcId="{52731CF5-32AE-42FC-A800-8063D5BB46FA}" destId="{307EC807-B46C-488E-B177-628C0EF1F7C0}" srcOrd="3" destOrd="0" presId="urn:microsoft.com/office/officeart/2005/8/layout/bList2"/>
    <dgm:cxn modelId="{F1EA9F1E-04E0-4709-BD53-3A866A421049}" type="presParOf" srcId="{52731CF5-32AE-42FC-A800-8063D5BB46FA}" destId="{B4F917BD-770E-4635-962A-D30337C3847D}" srcOrd="4" destOrd="0" presId="urn:microsoft.com/office/officeart/2005/8/layout/bList2"/>
    <dgm:cxn modelId="{77879A42-4EDE-4E60-AB43-7167EA652007}" type="presParOf" srcId="{B4F917BD-770E-4635-962A-D30337C3847D}" destId="{3F89F3F1-70F3-4D7A-AD3C-58B6410FFA55}" srcOrd="0" destOrd="0" presId="urn:microsoft.com/office/officeart/2005/8/layout/bList2"/>
    <dgm:cxn modelId="{D4887598-AED5-49F5-86A0-16CCE3A4B53E}" type="presParOf" srcId="{B4F917BD-770E-4635-962A-D30337C3847D}" destId="{531F8D52-6CD1-4620-B861-2279971495F3}" srcOrd="1" destOrd="0" presId="urn:microsoft.com/office/officeart/2005/8/layout/bList2"/>
    <dgm:cxn modelId="{1C37EAB8-99FF-480E-8C7C-6E150D8B0F2B}" type="presParOf" srcId="{B4F917BD-770E-4635-962A-D30337C3847D}" destId="{EDE84DE2-8CE6-4406-8AA4-171387A69205}" srcOrd="2" destOrd="0" presId="urn:microsoft.com/office/officeart/2005/8/layout/bList2"/>
    <dgm:cxn modelId="{B9A7AB2D-A657-4126-A5A0-878BEC134A4B}" type="presParOf" srcId="{B4F917BD-770E-4635-962A-D30337C3847D}" destId="{1DE32564-55D4-4B24-94CF-270871F5437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AAA7E-FDB1-4465-843F-EE1EE5F0AF67}">
      <dsp:nvSpPr>
        <dsp:cNvPr id="0" name=""/>
        <dsp:cNvSpPr/>
      </dsp:nvSpPr>
      <dsp:spPr>
        <a:xfrm>
          <a:off x="2571193" y="1578388"/>
          <a:ext cx="1794856" cy="118743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0D133-9402-4923-AF4C-ACFE474B6725}">
      <dsp:nvSpPr>
        <dsp:cNvPr id="0" name=""/>
        <dsp:cNvSpPr/>
      </dsp:nvSpPr>
      <dsp:spPr>
        <a:xfrm>
          <a:off x="4919794" y="54101"/>
          <a:ext cx="1923603" cy="1187430"/>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759E6-041D-4A12-86A2-DF50C99713AD}">
      <dsp:nvSpPr>
        <dsp:cNvPr id="0" name=""/>
        <dsp:cNvSpPr/>
      </dsp:nvSpPr>
      <dsp:spPr>
        <a:xfrm>
          <a:off x="2582104" y="52558"/>
          <a:ext cx="1923603" cy="118743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C7AA3-1968-4297-BCC6-252598753ED2}">
      <dsp:nvSpPr>
        <dsp:cNvPr id="0" name=""/>
        <dsp:cNvSpPr/>
      </dsp:nvSpPr>
      <dsp:spPr>
        <a:xfrm>
          <a:off x="196671" y="52558"/>
          <a:ext cx="1923603" cy="1187430"/>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FE99B-9A43-482F-8954-27B83C2CA55B}">
      <dsp:nvSpPr>
        <dsp:cNvPr id="0" name=""/>
        <dsp:cNvSpPr/>
      </dsp:nvSpPr>
      <dsp:spPr>
        <a:xfrm>
          <a:off x="201371" y="1321534"/>
          <a:ext cx="1919664" cy="20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lvl="0" algn="l" defTabSz="800100">
            <a:lnSpc>
              <a:spcPct val="90000"/>
            </a:lnSpc>
            <a:spcBef>
              <a:spcPct val="0"/>
            </a:spcBef>
            <a:spcAft>
              <a:spcPct val="35000"/>
            </a:spcAft>
          </a:pPr>
          <a:r>
            <a:rPr lang="fr-FR" sz="1800" b="1" kern="1200" dirty="0" smtClean="0">
              <a:solidFill>
                <a:schemeClr val="dk1"/>
              </a:solidFill>
              <a:effectLst/>
              <a:latin typeface="+mn-lt"/>
              <a:ea typeface="+mn-ea"/>
              <a:cs typeface="+mn-cs"/>
            </a:rPr>
            <a:t>BAHB</a:t>
          </a:r>
          <a:endParaRPr lang="en-US" sz="1800" b="1" kern="1200" dirty="0"/>
        </a:p>
      </dsp:txBody>
      <dsp:txXfrm>
        <a:off x="201371" y="1321534"/>
        <a:ext cx="1919664" cy="203182"/>
      </dsp:txXfrm>
    </dsp:sp>
    <dsp:sp modelId="{5081F387-3CB0-4637-B2F2-A1019E04C800}">
      <dsp:nvSpPr>
        <dsp:cNvPr id="0" name=""/>
        <dsp:cNvSpPr/>
      </dsp:nvSpPr>
      <dsp:spPr>
        <a:xfrm>
          <a:off x="237039" y="6055"/>
          <a:ext cx="1922981" cy="123548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1F52B-D0A7-4813-8558-CD5E7D9A76A0}">
      <dsp:nvSpPr>
        <dsp:cNvPr id="0" name=""/>
        <dsp:cNvSpPr/>
      </dsp:nvSpPr>
      <dsp:spPr>
        <a:xfrm>
          <a:off x="2557548" y="1292036"/>
          <a:ext cx="1919664" cy="20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lvl="0" algn="l" defTabSz="800100">
            <a:lnSpc>
              <a:spcPct val="90000"/>
            </a:lnSpc>
            <a:spcBef>
              <a:spcPct val="0"/>
            </a:spcBef>
            <a:spcAft>
              <a:spcPct val="35000"/>
            </a:spcAft>
          </a:pPr>
          <a:r>
            <a:rPr lang="fr-FR" sz="1800" b="1" kern="1200" dirty="0" smtClean="0">
              <a:solidFill>
                <a:schemeClr val="dk1"/>
              </a:solidFill>
              <a:effectLst/>
              <a:latin typeface="+mn-lt"/>
              <a:ea typeface="+mn-ea"/>
              <a:cs typeface="+mn-cs"/>
            </a:rPr>
            <a:t>ALK</a:t>
          </a:r>
          <a:endParaRPr lang="en-US" sz="1800" b="1" kern="1200" dirty="0"/>
        </a:p>
      </dsp:txBody>
      <dsp:txXfrm>
        <a:off x="2557548" y="1292036"/>
        <a:ext cx="1919664" cy="203182"/>
      </dsp:txXfrm>
    </dsp:sp>
    <dsp:sp modelId="{9AE289C7-F292-42FC-97EA-77C0408E4B8D}">
      <dsp:nvSpPr>
        <dsp:cNvPr id="0" name=""/>
        <dsp:cNvSpPr/>
      </dsp:nvSpPr>
      <dsp:spPr>
        <a:xfrm>
          <a:off x="2565379" y="6055"/>
          <a:ext cx="1922981" cy="123548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54C0B-EDC9-4B67-AD3B-DB2C883B8782}">
      <dsp:nvSpPr>
        <dsp:cNvPr id="0" name=""/>
        <dsp:cNvSpPr/>
      </dsp:nvSpPr>
      <dsp:spPr>
        <a:xfrm>
          <a:off x="4891804" y="1277289"/>
          <a:ext cx="1919664" cy="20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lvl="0" algn="l" defTabSz="800100">
            <a:lnSpc>
              <a:spcPct val="90000"/>
            </a:lnSpc>
            <a:spcBef>
              <a:spcPct val="0"/>
            </a:spcBef>
            <a:spcAft>
              <a:spcPct val="35000"/>
            </a:spcAft>
          </a:pPr>
          <a:r>
            <a:rPr lang="fr-FR" sz="1800" b="1" kern="1200" dirty="0" smtClean="0">
              <a:solidFill>
                <a:schemeClr val="dk1"/>
              </a:solidFill>
              <a:effectLst/>
              <a:latin typeface="+mn-lt"/>
              <a:ea typeface="+mn-ea"/>
              <a:cs typeface="+mn-cs"/>
            </a:rPr>
            <a:t>SBLB</a:t>
          </a:r>
          <a:endParaRPr lang="en-US" sz="1800" b="1" kern="1200" dirty="0"/>
        </a:p>
      </dsp:txBody>
      <dsp:txXfrm>
        <a:off x="4891804" y="1277289"/>
        <a:ext cx="1919664" cy="203182"/>
      </dsp:txXfrm>
    </dsp:sp>
    <dsp:sp modelId="{34DC3107-851E-4F75-80F6-1B6A280B8AF4}">
      <dsp:nvSpPr>
        <dsp:cNvPr id="0" name=""/>
        <dsp:cNvSpPr/>
      </dsp:nvSpPr>
      <dsp:spPr>
        <a:xfrm>
          <a:off x="4897546" y="6055"/>
          <a:ext cx="1922981" cy="123548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DB25B-BDB7-442E-94A3-DF72A1AA267F}">
      <dsp:nvSpPr>
        <dsp:cNvPr id="0" name=""/>
        <dsp:cNvSpPr/>
      </dsp:nvSpPr>
      <dsp:spPr>
        <a:xfrm>
          <a:off x="2464823" y="2829158"/>
          <a:ext cx="1919664" cy="20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lvl="0" algn="l" defTabSz="800100">
            <a:lnSpc>
              <a:spcPct val="90000"/>
            </a:lnSpc>
            <a:spcBef>
              <a:spcPct val="0"/>
            </a:spcBef>
            <a:spcAft>
              <a:spcPct val="35000"/>
            </a:spcAft>
          </a:pPr>
          <a:r>
            <a:rPr lang="fr-FR" sz="1800" b="1" kern="1200" dirty="0" smtClean="0">
              <a:solidFill>
                <a:schemeClr val="dk1"/>
              </a:solidFill>
              <a:effectLst/>
              <a:latin typeface="+mn-lt"/>
              <a:ea typeface="+mn-ea"/>
              <a:cs typeface="+mn-cs"/>
            </a:rPr>
            <a:t>FRY</a:t>
          </a:r>
          <a:endParaRPr lang="en-US" sz="1800" b="1" kern="1200" dirty="0"/>
        </a:p>
      </dsp:txBody>
      <dsp:txXfrm>
        <a:off x="2464823" y="2829158"/>
        <a:ext cx="1919664" cy="203182"/>
      </dsp:txXfrm>
    </dsp:sp>
    <dsp:sp modelId="{3249A80D-4603-47D8-98A3-4EC8DC454CC8}">
      <dsp:nvSpPr>
        <dsp:cNvPr id="0" name=""/>
        <dsp:cNvSpPr/>
      </dsp:nvSpPr>
      <dsp:spPr>
        <a:xfrm>
          <a:off x="2527435" y="1649970"/>
          <a:ext cx="1861292" cy="1086335"/>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1A01-FD60-4CB8-B7D5-D0323CC44DBF}">
      <dsp:nvSpPr>
        <dsp:cNvPr id="0" name=""/>
        <dsp:cNvSpPr/>
      </dsp:nvSpPr>
      <dsp:spPr>
        <a:xfrm>
          <a:off x="399880" y="1851"/>
          <a:ext cx="2076016" cy="2285782"/>
        </a:xfrm>
        <a:prstGeom prst="round2SameRect">
          <a:avLst>
            <a:gd name="adj1" fmla="val 8000"/>
            <a:gd name="adj2" fmla="val 0"/>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5D3F3F-7E2B-4962-9967-7E5DCB9D5469}">
      <dsp:nvSpPr>
        <dsp:cNvPr id="0" name=""/>
        <dsp:cNvSpPr/>
      </dsp:nvSpPr>
      <dsp:spPr>
        <a:xfrm>
          <a:off x="487475" y="1952108"/>
          <a:ext cx="1819215" cy="5839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fr-FR" sz="2000" b="1" kern="1200" dirty="0" smtClean="0"/>
            <a:t>BCHK</a:t>
          </a:r>
          <a:endParaRPr lang="en-US" sz="2000" b="1" kern="1200" dirty="0"/>
        </a:p>
      </dsp:txBody>
      <dsp:txXfrm>
        <a:off x="487475" y="1952108"/>
        <a:ext cx="1281137" cy="583942"/>
      </dsp:txXfrm>
    </dsp:sp>
    <dsp:sp modelId="{8D1CFEEC-98CF-4E67-925E-33298D301984}">
      <dsp:nvSpPr>
        <dsp:cNvPr id="0" name=""/>
        <dsp:cNvSpPr/>
      </dsp:nvSpPr>
      <dsp:spPr>
        <a:xfrm>
          <a:off x="1860880" y="1916499"/>
          <a:ext cx="636725" cy="636725"/>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42AA036-524B-4D60-BBF5-A55F8EE499D9}">
      <dsp:nvSpPr>
        <dsp:cNvPr id="0" name=""/>
        <dsp:cNvSpPr/>
      </dsp:nvSpPr>
      <dsp:spPr>
        <a:xfrm>
          <a:off x="2707899" y="55866"/>
          <a:ext cx="1989439" cy="2069723"/>
        </a:xfrm>
        <a:prstGeom prst="round2SameRect">
          <a:avLst>
            <a:gd name="adj1" fmla="val 8000"/>
            <a:gd name="adj2" fmla="val 0"/>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BBFC31-3012-44CF-A6D3-360656838E7E}">
      <dsp:nvSpPr>
        <dsp:cNvPr id="0" name=""/>
        <dsp:cNvSpPr/>
      </dsp:nvSpPr>
      <dsp:spPr>
        <a:xfrm>
          <a:off x="2711692" y="1954286"/>
          <a:ext cx="2094535" cy="5839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fr-FR" sz="2000" kern="1200" dirty="0" smtClean="0">
              <a:effectLst/>
            </a:rPr>
            <a:t>BZA</a:t>
          </a:r>
          <a:endParaRPr lang="en-US" sz="2000" b="1" kern="1200" dirty="0"/>
        </a:p>
      </dsp:txBody>
      <dsp:txXfrm>
        <a:off x="2711692" y="1954286"/>
        <a:ext cx="1475025" cy="583942"/>
      </dsp:txXfrm>
    </dsp:sp>
    <dsp:sp modelId="{BD9F46D3-0A7D-4543-BB04-8E51CC3840C4}">
      <dsp:nvSpPr>
        <dsp:cNvPr id="0" name=""/>
        <dsp:cNvSpPr/>
      </dsp:nvSpPr>
      <dsp:spPr>
        <a:xfrm>
          <a:off x="4125611" y="1862485"/>
          <a:ext cx="636725" cy="636725"/>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D893B1-BDC3-40D0-8120-0737B637A225}">
      <dsp:nvSpPr>
        <dsp:cNvPr id="0" name=""/>
        <dsp:cNvSpPr/>
      </dsp:nvSpPr>
      <dsp:spPr>
        <a:xfrm>
          <a:off x="4924648" y="52176"/>
          <a:ext cx="1810083" cy="2084484"/>
        </a:xfrm>
        <a:prstGeom prst="round2SameRect">
          <a:avLst>
            <a:gd name="adj1" fmla="val 8000"/>
            <a:gd name="adj2" fmla="val 0"/>
          </a:avLst>
        </a:prstGeom>
        <a:blipFill rotWithShape="0">
          <a:blip xmlns:r="http://schemas.openxmlformats.org/officeDocument/2006/relationships" r:embed="rId3"/>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8CD237E-2545-4879-90BC-D748A196A0BF}">
      <dsp:nvSpPr>
        <dsp:cNvPr id="0" name=""/>
        <dsp:cNvSpPr/>
      </dsp:nvSpPr>
      <dsp:spPr>
        <a:xfrm>
          <a:off x="4954974" y="1952107"/>
          <a:ext cx="1819215" cy="5839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fr-FR" sz="2000" b="1" kern="1200" dirty="0" smtClean="0"/>
            <a:t>HOU</a:t>
          </a:r>
          <a:endParaRPr lang="en-US" sz="2000" b="1" kern="1200" dirty="0"/>
        </a:p>
      </dsp:txBody>
      <dsp:txXfrm>
        <a:off x="4954974" y="1952107"/>
        <a:ext cx="1281137" cy="583942"/>
      </dsp:txXfrm>
    </dsp:sp>
    <dsp:sp modelId="{1F76D45A-053C-45F2-A09A-E3871C1E29D2}">
      <dsp:nvSpPr>
        <dsp:cNvPr id="0" name=""/>
        <dsp:cNvSpPr/>
      </dsp:nvSpPr>
      <dsp:spPr>
        <a:xfrm>
          <a:off x="6252682" y="1866175"/>
          <a:ext cx="636725" cy="636725"/>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0EB68-2618-4113-86C4-8FD08A5972EA}">
      <dsp:nvSpPr>
        <dsp:cNvPr id="0" name=""/>
        <dsp:cNvSpPr/>
      </dsp:nvSpPr>
      <dsp:spPr>
        <a:xfrm>
          <a:off x="5073" y="211375"/>
          <a:ext cx="2191354" cy="1635799"/>
        </a:xfrm>
        <a:prstGeom prst="round2SameRect">
          <a:avLst>
            <a:gd name="adj1" fmla="val 8000"/>
            <a:gd name="adj2" fmla="val 0"/>
          </a:avLst>
        </a:prstGeom>
        <a:blipFill dpi="0" rotWithShape="0">
          <a:blip xmlns:r="http://schemas.openxmlformats.org/officeDocument/2006/relationships" r:embed="rId1"/>
          <a:srcRect/>
          <a:stretch>
            <a:fillRect l="-1346" t="2547" r="1346" b="-25245"/>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15C72B-8E5A-414B-9EB9-8D46A55D0586}">
      <dsp:nvSpPr>
        <dsp:cNvPr id="0" name=""/>
        <dsp:cNvSpPr/>
      </dsp:nvSpPr>
      <dsp:spPr>
        <a:xfrm>
          <a:off x="5073" y="1847174"/>
          <a:ext cx="2191354" cy="7033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9070" tIns="0" rIns="59690" bIns="0" numCol="1" spcCol="1270" anchor="ctr" anchorCtr="0">
          <a:noAutofit/>
        </a:bodyPr>
        <a:lstStyle/>
        <a:p>
          <a:pPr lvl="0" algn="l" defTabSz="2089150">
            <a:lnSpc>
              <a:spcPct val="90000"/>
            </a:lnSpc>
            <a:spcBef>
              <a:spcPct val="0"/>
            </a:spcBef>
            <a:spcAft>
              <a:spcPct val="35000"/>
            </a:spcAft>
          </a:pPr>
          <a:r>
            <a:rPr lang="fr-FR" sz="4700" kern="1200" dirty="0" smtClean="0">
              <a:effectLst/>
            </a:rPr>
            <a:t>ABH</a:t>
          </a:r>
          <a:endParaRPr lang="en-US" sz="4700" kern="1200" dirty="0"/>
        </a:p>
      </dsp:txBody>
      <dsp:txXfrm>
        <a:off x="5073" y="1847174"/>
        <a:ext cx="1543207" cy="703393"/>
      </dsp:txXfrm>
    </dsp:sp>
    <dsp:sp modelId="{2C6D57AF-FA08-49D4-A01A-E776A257B5A4}">
      <dsp:nvSpPr>
        <dsp:cNvPr id="0" name=""/>
        <dsp:cNvSpPr/>
      </dsp:nvSpPr>
      <dsp:spPr>
        <a:xfrm>
          <a:off x="1610270" y="1958902"/>
          <a:ext cx="766973" cy="766973"/>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418635A-56FC-4187-8879-B57F1185A6CB}">
      <dsp:nvSpPr>
        <dsp:cNvPr id="0" name=""/>
        <dsp:cNvSpPr/>
      </dsp:nvSpPr>
      <dsp:spPr>
        <a:xfrm>
          <a:off x="2567257" y="211375"/>
          <a:ext cx="2191354" cy="1635799"/>
        </a:xfrm>
        <a:prstGeom prst="round2SameRect">
          <a:avLst>
            <a:gd name="adj1" fmla="val 8000"/>
            <a:gd name="adj2" fmla="val 0"/>
          </a:avLst>
        </a:prstGeom>
        <a:blipFill dpi="0" rotWithShape="0">
          <a:blip xmlns:r="http://schemas.openxmlformats.org/officeDocument/2006/relationships" r:embed="rId2"/>
          <a:srcRect/>
          <a:stretch>
            <a:fillRect l="673" t="3449" r="-673" b="-24343"/>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F7FAB9-1279-4FD2-98B1-4C07C1AC55A0}">
      <dsp:nvSpPr>
        <dsp:cNvPr id="0" name=""/>
        <dsp:cNvSpPr/>
      </dsp:nvSpPr>
      <dsp:spPr>
        <a:xfrm>
          <a:off x="2567257" y="1847174"/>
          <a:ext cx="2191354" cy="7033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9070" tIns="0" rIns="59690" bIns="0" numCol="1" spcCol="1270" anchor="ctr" anchorCtr="0">
          <a:noAutofit/>
        </a:bodyPr>
        <a:lstStyle/>
        <a:p>
          <a:pPr lvl="0" algn="l" defTabSz="2089150">
            <a:lnSpc>
              <a:spcPct val="90000"/>
            </a:lnSpc>
            <a:spcBef>
              <a:spcPct val="0"/>
            </a:spcBef>
            <a:spcAft>
              <a:spcPct val="35000"/>
            </a:spcAft>
          </a:pPr>
          <a:r>
            <a:rPr lang="en-US" sz="4700" u="none" strike="noStrike" kern="1200" dirty="0" smtClean="0">
              <a:effectLst/>
            </a:rPr>
            <a:t>DOU</a:t>
          </a:r>
          <a:endParaRPr lang="en-US" sz="4700" kern="1200" dirty="0"/>
        </a:p>
      </dsp:txBody>
      <dsp:txXfrm>
        <a:off x="2567257" y="1847174"/>
        <a:ext cx="1543207" cy="703393"/>
      </dsp:txXfrm>
    </dsp:sp>
    <dsp:sp modelId="{7EC02EFB-A429-4C3D-B432-6A30B78C6ACD}">
      <dsp:nvSpPr>
        <dsp:cNvPr id="0" name=""/>
        <dsp:cNvSpPr/>
      </dsp:nvSpPr>
      <dsp:spPr>
        <a:xfrm>
          <a:off x="4172454" y="1958902"/>
          <a:ext cx="766973" cy="766973"/>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89F3F1-70F3-4D7A-AD3C-58B6410FFA55}">
      <dsp:nvSpPr>
        <dsp:cNvPr id="0" name=""/>
        <dsp:cNvSpPr/>
      </dsp:nvSpPr>
      <dsp:spPr>
        <a:xfrm>
          <a:off x="5129441" y="211375"/>
          <a:ext cx="2191354" cy="1635799"/>
        </a:xfrm>
        <a:prstGeom prst="round2SameRect">
          <a:avLst>
            <a:gd name="adj1" fmla="val 8000"/>
            <a:gd name="adj2" fmla="val 0"/>
          </a:avLst>
        </a:prstGeom>
        <a:blipFill dpi="0" rotWithShape="0">
          <a:blip xmlns:r="http://schemas.openxmlformats.org/officeDocument/2006/relationships" r:embed="rId3"/>
          <a:srcRect/>
          <a:stretch>
            <a:fillRect t="3450" b="-59507"/>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E84DE2-8CE6-4406-8AA4-171387A69205}">
      <dsp:nvSpPr>
        <dsp:cNvPr id="0" name=""/>
        <dsp:cNvSpPr/>
      </dsp:nvSpPr>
      <dsp:spPr>
        <a:xfrm>
          <a:off x="5129441" y="1847174"/>
          <a:ext cx="2191354" cy="7033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9070" tIns="0" rIns="59690" bIns="0" numCol="1" spcCol="1270" anchor="ctr" anchorCtr="0">
          <a:noAutofit/>
        </a:bodyPr>
        <a:lstStyle/>
        <a:p>
          <a:pPr lvl="0" algn="l" defTabSz="2089150">
            <a:lnSpc>
              <a:spcPct val="90000"/>
            </a:lnSpc>
            <a:spcBef>
              <a:spcPct val="0"/>
            </a:spcBef>
            <a:spcAft>
              <a:spcPct val="35000"/>
            </a:spcAft>
          </a:pPr>
          <a:r>
            <a:rPr lang="en-US" sz="4700" u="none" strike="noStrike" kern="1200" dirty="0" smtClean="0">
              <a:effectLst/>
            </a:rPr>
            <a:t>ALKO</a:t>
          </a:r>
          <a:endParaRPr lang="en-US" sz="4700" kern="1200" dirty="0"/>
        </a:p>
      </dsp:txBody>
      <dsp:txXfrm>
        <a:off x="5129441" y="1847174"/>
        <a:ext cx="1543207" cy="703393"/>
      </dsp:txXfrm>
    </dsp:sp>
    <dsp:sp modelId="{1DE32564-55D4-4B24-94CF-270871F54372}">
      <dsp:nvSpPr>
        <dsp:cNvPr id="0" name=""/>
        <dsp:cNvSpPr/>
      </dsp:nvSpPr>
      <dsp:spPr>
        <a:xfrm>
          <a:off x="6734638" y="1958902"/>
          <a:ext cx="766973" cy="766973"/>
        </a:xfrm>
        <a:prstGeom prst="ellips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Picture Frame">
  <dgm:title val="Cadre d’image"/>
  <dgm:desc val="Permet d’afficher des images et le texte Niveau 1 correspondant dans un cadre décalé. Utilisation optimale avec du texte Niveau 1 uniquement."/>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A2BE6-3E45-43E9-8792-9495D1EBB9A1}" type="datetimeFigureOut">
              <a:rPr lang="fr-FR" smtClean="0"/>
              <a:t>28/02/2021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8E838-CB83-48D2-BDCB-452D169012A0}" type="slidenum">
              <a:rPr lang="fr-FR" smtClean="0"/>
              <a:t>‹N°›</a:t>
            </a:fld>
            <a:endParaRPr lang="fr-FR"/>
          </a:p>
        </p:txBody>
      </p:sp>
    </p:spTree>
    <p:extLst>
      <p:ext uri="{BB962C8B-B14F-4D97-AF65-F5344CB8AC3E}">
        <p14:creationId xmlns:p14="http://schemas.microsoft.com/office/powerpoint/2010/main" val="11298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88784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08478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7053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60751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07878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49561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22527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5935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A8E838-CB83-48D2-BDCB-452D169012A0}" type="slidenum">
              <a:rPr lang="fr-FR" smtClean="0"/>
              <a:t>7</a:t>
            </a:fld>
            <a:endParaRPr lang="fr-FR"/>
          </a:p>
        </p:txBody>
      </p:sp>
    </p:spTree>
    <p:extLst>
      <p:ext uri="{BB962C8B-B14F-4D97-AF65-F5344CB8AC3E}">
        <p14:creationId xmlns:p14="http://schemas.microsoft.com/office/powerpoint/2010/main" val="350221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25614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9674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06250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48951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9652D4-8353-4A97-9519-2B001CC9B6F8}" type="slidenum">
              <a:rPr lang="en-US" smtClean="0"/>
              <a:t>17</a:t>
            </a:fld>
            <a:endParaRPr lang="en-US"/>
          </a:p>
        </p:txBody>
      </p:sp>
    </p:spTree>
    <p:extLst>
      <p:ext uri="{BB962C8B-B14F-4D97-AF65-F5344CB8AC3E}">
        <p14:creationId xmlns:p14="http://schemas.microsoft.com/office/powerpoint/2010/main" val="16515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18B5898B-E75C-E540-905E-BB4E542BE3D8}"/>
              </a:ext>
            </a:extLst>
          </p:cNvPr>
          <p:cNvSpPr/>
          <p:nvPr/>
        </p:nvSpPr>
        <p:spPr>
          <a:xfrm>
            <a:off x="2397635" y="767135"/>
            <a:ext cx="6746367" cy="5323737"/>
          </a:xfrm>
          <a:custGeom>
            <a:avLst/>
            <a:gdLst/>
            <a:ahLst/>
            <a:cxnLst>
              <a:cxn ang="0">
                <a:pos x="wd2" y="hd2"/>
              </a:cxn>
              <a:cxn ang="5400000">
                <a:pos x="wd2" y="hd2"/>
              </a:cxn>
              <a:cxn ang="10800000">
                <a:pos x="wd2" y="hd2"/>
              </a:cxn>
              <a:cxn ang="16200000">
                <a:pos x="wd2" y="hd2"/>
              </a:cxn>
            </a:cxnLst>
            <a:rect l="0" t="0" r="r" b="b"/>
            <a:pathLst>
              <a:path w="21589" h="21600" extrusionOk="0">
                <a:moveTo>
                  <a:pt x="19804" y="9247"/>
                </a:moveTo>
                <a:cubicBezTo>
                  <a:pt x="19312" y="9247"/>
                  <a:pt x="18883" y="8694"/>
                  <a:pt x="18750" y="7894"/>
                </a:cubicBezTo>
                <a:cubicBezTo>
                  <a:pt x="18000" y="3342"/>
                  <a:pt x="15530" y="0"/>
                  <a:pt x="12597" y="0"/>
                </a:cubicBezTo>
                <a:cubicBezTo>
                  <a:pt x="9664" y="0"/>
                  <a:pt x="7194" y="3342"/>
                  <a:pt x="6444" y="7894"/>
                </a:cubicBezTo>
                <a:cubicBezTo>
                  <a:pt x="6311" y="8694"/>
                  <a:pt x="5882" y="9247"/>
                  <a:pt x="5390" y="9247"/>
                </a:cubicBezTo>
                <a:lnTo>
                  <a:pt x="5054" y="9247"/>
                </a:lnTo>
                <a:cubicBezTo>
                  <a:pt x="4704" y="9247"/>
                  <a:pt x="4382" y="8957"/>
                  <a:pt x="4174" y="8482"/>
                </a:cubicBezTo>
                <a:cubicBezTo>
                  <a:pt x="3754" y="7516"/>
                  <a:pt x="3075" y="6890"/>
                  <a:pt x="2311" y="6890"/>
                </a:cubicBezTo>
                <a:cubicBezTo>
                  <a:pt x="1031" y="6890"/>
                  <a:pt x="-11" y="8675"/>
                  <a:pt x="0" y="10839"/>
                </a:cubicBezTo>
                <a:cubicBezTo>
                  <a:pt x="12" y="12979"/>
                  <a:pt x="1043" y="14710"/>
                  <a:pt x="2314" y="14710"/>
                </a:cubicBezTo>
                <a:cubicBezTo>
                  <a:pt x="3082" y="14710"/>
                  <a:pt x="3760" y="14077"/>
                  <a:pt x="4181" y="13103"/>
                </a:cubicBezTo>
                <a:cubicBezTo>
                  <a:pt x="4384" y="12628"/>
                  <a:pt x="4714" y="12353"/>
                  <a:pt x="5061" y="12353"/>
                </a:cubicBezTo>
                <a:lnTo>
                  <a:pt x="5392" y="12353"/>
                </a:lnTo>
                <a:cubicBezTo>
                  <a:pt x="5884" y="12353"/>
                  <a:pt x="6314" y="12906"/>
                  <a:pt x="6446" y="13706"/>
                </a:cubicBezTo>
                <a:cubicBezTo>
                  <a:pt x="7196" y="18258"/>
                  <a:pt x="9667" y="21600"/>
                  <a:pt x="12599" y="21600"/>
                </a:cubicBezTo>
                <a:cubicBezTo>
                  <a:pt x="15532" y="21600"/>
                  <a:pt x="18003" y="18258"/>
                  <a:pt x="18752" y="13706"/>
                </a:cubicBezTo>
                <a:cubicBezTo>
                  <a:pt x="18885" y="12906"/>
                  <a:pt x="19315" y="12353"/>
                  <a:pt x="19806" y="12353"/>
                </a:cubicBezTo>
                <a:lnTo>
                  <a:pt x="21589" y="12353"/>
                </a:lnTo>
                <a:lnTo>
                  <a:pt x="21589" y="9247"/>
                </a:lnTo>
                <a:lnTo>
                  <a:pt x="19804" y="9247"/>
                </a:lnTo>
                <a:close/>
              </a:path>
            </a:pathLst>
          </a:custGeom>
          <a:solidFill>
            <a:schemeClr val="bg2"/>
          </a:solidFill>
          <a:ln w="12700">
            <a:miter lim="400000"/>
          </a:ln>
        </p:spPr>
        <p:txBody>
          <a:bodyPr lIns="28627" tIns="28627" rIns="28627" bIns="28627" anchor="ctr"/>
          <a:lstStyle/>
          <a:p>
            <a:pPr defTabSz="343540">
              <a:defRPr sz="3000">
                <a:solidFill>
                  <a:srgbClr val="FFFFFF"/>
                </a:solidFill>
              </a:defRPr>
            </a:pPr>
            <a:endParaRPr sz="2254" dirty="0">
              <a:solidFill>
                <a:srgbClr val="FFFFFF"/>
              </a:solidFill>
            </a:endParaRPr>
          </a:p>
        </p:txBody>
      </p:sp>
      <p:sp>
        <p:nvSpPr>
          <p:cNvPr id="9" name="Circle">
            <a:extLst>
              <a:ext uri="{FF2B5EF4-FFF2-40B4-BE49-F238E27FC236}">
                <a16:creationId xmlns:a16="http://schemas.microsoft.com/office/drawing/2014/main" id="{036F29FF-8E1E-7442-A2F0-60203D552D0E}"/>
              </a:ext>
            </a:extLst>
          </p:cNvPr>
          <p:cNvSpPr/>
          <p:nvPr/>
        </p:nvSpPr>
        <p:spPr>
          <a:xfrm>
            <a:off x="2554780" y="2671867"/>
            <a:ext cx="1131412" cy="1508550"/>
          </a:xfrm>
          <a:prstGeom prst="ellipse">
            <a:avLst/>
          </a:prstGeom>
          <a:solidFill>
            <a:schemeClr val="accent1"/>
          </a:solidFill>
          <a:ln w="12700">
            <a:miter lim="400000"/>
          </a:ln>
        </p:spPr>
        <p:txBody>
          <a:bodyPr lIns="28627" tIns="28627" rIns="28627" bIns="28627" anchor="ctr"/>
          <a:lstStyle/>
          <a:p>
            <a:pPr defTabSz="343540">
              <a:defRPr sz="3000">
                <a:solidFill>
                  <a:srgbClr val="FFFFFF"/>
                </a:solidFill>
              </a:defRPr>
            </a:pPr>
            <a:endParaRPr sz="2254">
              <a:solidFill>
                <a:srgbClr val="FFFFFF"/>
              </a:solidFill>
            </a:endParaRPr>
          </a:p>
        </p:txBody>
      </p:sp>
      <p:sp>
        <p:nvSpPr>
          <p:cNvPr id="2" name="Title 1">
            <a:extLst>
              <a:ext uri="{FF2B5EF4-FFF2-40B4-BE49-F238E27FC236}">
                <a16:creationId xmlns:a16="http://schemas.microsoft.com/office/drawing/2014/main" id="{10BCBDA0-B864-B74C-9926-6B7074A117E9}"/>
              </a:ext>
            </a:extLst>
          </p:cNvPr>
          <p:cNvSpPr>
            <a:spLocks noGrp="1"/>
          </p:cNvSpPr>
          <p:nvPr userDrawn="1">
            <p:ph type="title"/>
          </p:nvPr>
        </p:nvSpPr>
        <p:spPr>
          <a:xfrm>
            <a:off x="628652" y="365134"/>
            <a:ext cx="3677094"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02C1315-EF8E-D942-B129-12BFC9A8C3B2}"/>
              </a:ext>
            </a:extLst>
          </p:cNvPr>
          <p:cNvSpPr>
            <a:spLocks noGrp="1"/>
          </p:cNvSpPr>
          <p:nvPr userDrawn="1">
            <p:ph type="dt" sz="half" idx="10"/>
          </p:nvPr>
        </p:nvSpPr>
        <p:spPr/>
        <p:txBody>
          <a:bodyPr/>
          <a:lstStyle/>
          <a:p>
            <a:r>
              <a:rPr lang="en-US">
                <a:solidFill>
                  <a:srgbClr val="000000">
                    <a:tint val="75000"/>
                  </a:srgbClr>
                </a:solidFill>
              </a:rPr>
              <a:t>Date</a:t>
            </a:r>
            <a:endParaRPr lang="en-GB">
              <a:solidFill>
                <a:srgbClr val="000000">
                  <a:tint val="75000"/>
                </a:srgbClr>
              </a:solidFill>
            </a:endParaRPr>
          </a:p>
        </p:txBody>
      </p:sp>
      <p:sp>
        <p:nvSpPr>
          <p:cNvPr id="4" name="Footer Placeholder 3">
            <a:extLst>
              <a:ext uri="{FF2B5EF4-FFF2-40B4-BE49-F238E27FC236}">
                <a16:creationId xmlns:a16="http://schemas.microsoft.com/office/drawing/2014/main" id="{5741F211-41FE-C840-B11B-F2121EABC671}"/>
              </a:ext>
            </a:extLst>
          </p:cNvPr>
          <p:cNvSpPr>
            <a:spLocks noGrp="1"/>
          </p:cNvSpPr>
          <p:nvPr userDrawn="1">
            <p:ph type="ftr" sz="quarter" idx="11"/>
          </p:nvPr>
        </p:nvSpPr>
        <p:spPr/>
        <p:txBody>
          <a:bodyPr/>
          <a:lstStyle/>
          <a:p>
            <a:r>
              <a:rPr lang="en-GB">
                <a:solidFill>
                  <a:srgbClr val="000000">
                    <a:tint val="75000"/>
                  </a:srgbClr>
                </a:solidFill>
              </a:rPr>
              <a:t>Your Footer Here</a:t>
            </a:r>
          </a:p>
        </p:txBody>
      </p:sp>
      <p:sp>
        <p:nvSpPr>
          <p:cNvPr id="5" name="Slide Number Placeholder 4">
            <a:extLst>
              <a:ext uri="{FF2B5EF4-FFF2-40B4-BE49-F238E27FC236}">
                <a16:creationId xmlns:a16="http://schemas.microsoft.com/office/drawing/2014/main" id="{FF957AD7-5150-484C-B880-733C9E7A5E3E}"/>
              </a:ext>
            </a:extLst>
          </p:cNvPr>
          <p:cNvSpPr>
            <a:spLocks noGrp="1"/>
          </p:cNvSpPr>
          <p:nvPr userDrawn="1">
            <p:ph type="sldNum" sz="quarter" idx="12"/>
          </p:nvPr>
        </p:nvSpPr>
        <p:spPr/>
        <p:txBody>
          <a:bodyPr/>
          <a:lstStyle/>
          <a:p>
            <a:fld id="{CE7809C5-EAA0-BC41-804F-8C0058248A03}" type="slidenum">
              <a:rPr lang="en-GB" smtClean="0">
                <a:solidFill>
                  <a:srgbClr val="000000">
                    <a:tint val="75000"/>
                  </a:srgbClr>
                </a:solidFill>
              </a:rPr>
              <a:pPr/>
              <a:t>‹N°›</a:t>
            </a:fld>
            <a:endParaRPr lang="en-GB">
              <a:solidFill>
                <a:srgbClr val="000000">
                  <a:tint val="75000"/>
                </a:srgbClr>
              </a:solidFill>
            </a:endParaRPr>
          </a:p>
        </p:txBody>
      </p:sp>
      <p:sp>
        <p:nvSpPr>
          <p:cNvPr id="14" name="Text Placeholder 7">
            <a:extLst>
              <a:ext uri="{FF2B5EF4-FFF2-40B4-BE49-F238E27FC236}">
                <a16:creationId xmlns:a16="http://schemas.microsoft.com/office/drawing/2014/main" id="{1670BACE-636B-974C-95EB-6CB2F0B861E2}"/>
              </a:ext>
            </a:extLst>
          </p:cNvPr>
          <p:cNvSpPr>
            <a:spLocks noGrp="1"/>
          </p:cNvSpPr>
          <p:nvPr>
            <p:ph type="body" sz="quarter" idx="25"/>
          </p:nvPr>
        </p:nvSpPr>
        <p:spPr>
          <a:xfrm>
            <a:off x="2638325" y="2749060"/>
            <a:ext cx="964319" cy="1350363"/>
          </a:xfrm>
        </p:spPr>
        <p:txBody>
          <a:bodyPr lIns="45720" rIns="0" anchor="ctr">
            <a:normAutofit/>
          </a:bodyPr>
          <a:lstStyle>
            <a:lvl1pPr marL="0" indent="0" algn="ctr">
              <a:buNone/>
              <a:defRPr sz="1202" b="1">
                <a:solidFill>
                  <a:schemeClr val="accent3"/>
                </a:solidFill>
              </a:defRPr>
            </a:lvl1pPr>
          </a:lstStyle>
          <a:p>
            <a:pPr lvl="0"/>
            <a:endParaRPr lang="en-US" dirty="0"/>
          </a:p>
        </p:txBody>
      </p:sp>
      <p:sp>
        <p:nvSpPr>
          <p:cNvPr id="11" name="Freeform 12">
            <a:extLst>
              <a:ext uri="{FF2B5EF4-FFF2-40B4-BE49-F238E27FC236}">
                <a16:creationId xmlns:a16="http://schemas.microsoft.com/office/drawing/2014/main" id="{1E6C8A5F-DA39-481E-9156-38685F13E756}"/>
              </a:ext>
            </a:extLst>
          </p:cNvPr>
          <p:cNvSpPr>
            <a:spLocks noGrp="1"/>
          </p:cNvSpPr>
          <p:nvPr>
            <p:ph type="pic" sz="quarter" idx="13"/>
          </p:nvPr>
        </p:nvSpPr>
        <p:spPr>
          <a:xfrm>
            <a:off x="4494569" y="974755"/>
            <a:ext cx="3677094" cy="4902787"/>
          </a:xfrm>
          <a:custGeom>
            <a:avLst/>
            <a:gdLst>
              <a:gd name="connsiteX0" fmla="*/ 2451395 w 4902790"/>
              <a:gd name="connsiteY0" fmla="*/ 0 h 4902787"/>
              <a:gd name="connsiteX1" fmla="*/ 3405623 w 4902790"/>
              <a:gd name="connsiteY1" fmla="*/ 192480 h 4902787"/>
              <a:gd name="connsiteX2" fmla="*/ 4184622 w 4902790"/>
              <a:gd name="connsiteY2" fmla="*/ 718168 h 4902787"/>
              <a:gd name="connsiteX3" fmla="*/ 4710310 w 4902790"/>
              <a:gd name="connsiteY3" fmla="*/ 1497166 h 4902787"/>
              <a:gd name="connsiteX4" fmla="*/ 4902790 w 4902790"/>
              <a:gd name="connsiteY4" fmla="*/ 2451394 h 4902787"/>
              <a:gd name="connsiteX5" fmla="*/ 4710310 w 4902790"/>
              <a:gd name="connsiteY5" fmla="*/ 3405621 h 4902787"/>
              <a:gd name="connsiteX6" fmla="*/ 4184622 w 4902790"/>
              <a:gd name="connsiteY6" fmla="*/ 4184620 h 4902787"/>
              <a:gd name="connsiteX7" fmla="*/ 3405623 w 4902790"/>
              <a:gd name="connsiteY7" fmla="*/ 4710307 h 4902787"/>
              <a:gd name="connsiteX8" fmla="*/ 2451395 w 4902790"/>
              <a:gd name="connsiteY8" fmla="*/ 4902787 h 4902787"/>
              <a:gd name="connsiteX9" fmla="*/ 1497167 w 4902790"/>
              <a:gd name="connsiteY9" fmla="*/ 4710307 h 4902787"/>
              <a:gd name="connsiteX10" fmla="*/ 718168 w 4902790"/>
              <a:gd name="connsiteY10" fmla="*/ 4184620 h 4902787"/>
              <a:gd name="connsiteX11" fmla="*/ 192480 w 4902790"/>
              <a:gd name="connsiteY11" fmla="*/ 3405621 h 4902787"/>
              <a:gd name="connsiteX12" fmla="*/ 0 w 4902790"/>
              <a:gd name="connsiteY12" fmla="*/ 2451394 h 4902787"/>
              <a:gd name="connsiteX13" fmla="*/ 192480 w 4902790"/>
              <a:gd name="connsiteY13" fmla="*/ 1497166 h 4902787"/>
              <a:gd name="connsiteX14" fmla="*/ 718168 w 4902790"/>
              <a:gd name="connsiteY14" fmla="*/ 718168 h 4902787"/>
              <a:gd name="connsiteX15" fmla="*/ 1497167 w 4902790"/>
              <a:gd name="connsiteY15" fmla="*/ 192480 h 4902787"/>
              <a:gd name="connsiteX16" fmla="*/ 2451395 w 4902790"/>
              <a:gd name="connsiteY16" fmla="*/ 0 h 49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2790" h="4902787">
                <a:moveTo>
                  <a:pt x="2451395" y="0"/>
                </a:moveTo>
                <a:cubicBezTo>
                  <a:pt x="2782787" y="0"/>
                  <a:pt x="3103738" y="64690"/>
                  <a:pt x="3405623" y="192480"/>
                </a:cubicBezTo>
                <a:cubicBezTo>
                  <a:pt x="3697975" y="316184"/>
                  <a:pt x="3959911" y="493230"/>
                  <a:pt x="4184622" y="718168"/>
                </a:cubicBezTo>
                <a:cubicBezTo>
                  <a:pt x="4410468" y="942879"/>
                  <a:pt x="4586606" y="1204815"/>
                  <a:pt x="4710310" y="1497166"/>
                </a:cubicBezTo>
                <a:cubicBezTo>
                  <a:pt x="4838100" y="1799051"/>
                  <a:pt x="4902790" y="2120002"/>
                  <a:pt x="4902790" y="2451394"/>
                </a:cubicBezTo>
                <a:cubicBezTo>
                  <a:pt x="4902790" y="2782786"/>
                  <a:pt x="4838100" y="3103737"/>
                  <a:pt x="4710310" y="3405621"/>
                </a:cubicBezTo>
                <a:cubicBezTo>
                  <a:pt x="4586606" y="3697065"/>
                  <a:pt x="4410468" y="3959001"/>
                  <a:pt x="4184622" y="4184620"/>
                </a:cubicBezTo>
                <a:cubicBezTo>
                  <a:pt x="3959911" y="4410466"/>
                  <a:pt x="3697975" y="4586603"/>
                  <a:pt x="3405623" y="4710307"/>
                </a:cubicBezTo>
                <a:cubicBezTo>
                  <a:pt x="3103738" y="4838098"/>
                  <a:pt x="2782787" y="4902787"/>
                  <a:pt x="2451395" y="4902787"/>
                </a:cubicBezTo>
                <a:cubicBezTo>
                  <a:pt x="2120003" y="4902787"/>
                  <a:pt x="1799052" y="4838098"/>
                  <a:pt x="1497167" y="4710307"/>
                </a:cubicBezTo>
                <a:cubicBezTo>
                  <a:pt x="1205723" y="4586603"/>
                  <a:pt x="943787" y="4409558"/>
                  <a:pt x="718168" y="4184620"/>
                </a:cubicBezTo>
                <a:cubicBezTo>
                  <a:pt x="492322" y="3959909"/>
                  <a:pt x="316185" y="3697973"/>
                  <a:pt x="192480" y="3405621"/>
                </a:cubicBezTo>
                <a:cubicBezTo>
                  <a:pt x="64690" y="3103737"/>
                  <a:pt x="0" y="2782786"/>
                  <a:pt x="0" y="2451394"/>
                </a:cubicBezTo>
                <a:cubicBezTo>
                  <a:pt x="0" y="2120002"/>
                  <a:pt x="64690" y="1799051"/>
                  <a:pt x="192480" y="1497166"/>
                </a:cubicBezTo>
                <a:cubicBezTo>
                  <a:pt x="316185" y="1205723"/>
                  <a:pt x="492322" y="943787"/>
                  <a:pt x="718168" y="718168"/>
                </a:cubicBezTo>
                <a:cubicBezTo>
                  <a:pt x="942879" y="492322"/>
                  <a:pt x="1204815" y="316184"/>
                  <a:pt x="1497167" y="192480"/>
                </a:cubicBezTo>
                <a:cubicBezTo>
                  <a:pt x="1799052" y="64690"/>
                  <a:pt x="2120003" y="0"/>
                  <a:pt x="2451395" y="0"/>
                </a:cubicBezTo>
                <a:close/>
              </a:path>
            </a:pathLst>
          </a:custGeom>
          <a:noFill/>
        </p:spPr>
        <p:txBody>
          <a:bodyPr wrap="square" anchor="ctr">
            <a:noAutofit/>
          </a:bodyPr>
          <a:lstStyle>
            <a:lvl1pPr marL="0" indent="0" algn="ctr">
              <a:buNone/>
              <a:defRPr>
                <a:solidFill>
                  <a:schemeClr val="accent1"/>
                </a:solidFill>
              </a:defRPr>
            </a:lvl1pPr>
          </a:lstStyle>
          <a:p>
            <a:endParaRPr lang="en-US" dirty="0"/>
          </a:p>
        </p:txBody>
      </p:sp>
    </p:spTree>
    <p:extLst>
      <p:ext uri="{BB962C8B-B14F-4D97-AF65-F5344CB8AC3E}">
        <p14:creationId xmlns:p14="http://schemas.microsoft.com/office/powerpoint/2010/main" val="116177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4261E7-E816-3C4C-899B-CBC55415FDC8}"/>
              </a:ext>
            </a:extLst>
          </p:cNvPr>
          <p:cNvGrpSpPr/>
          <p:nvPr userDrawn="1"/>
        </p:nvGrpSpPr>
        <p:grpSpPr>
          <a:xfrm>
            <a:off x="4" y="7"/>
            <a:ext cx="1407239" cy="2268539"/>
            <a:chOff x="-2867660" y="20792440"/>
            <a:chExt cx="2502105" cy="3025139"/>
          </a:xfrm>
        </p:grpSpPr>
        <p:sp>
          <p:nvSpPr>
            <p:cNvPr id="12" name="Circle">
              <a:extLst>
                <a:ext uri="{FF2B5EF4-FFF2-40B4-BE49-F238E27FC236}">
                  <a16:creationId xmlns:a16="http://schemas.microsoft.com/office/drawing/2014/main" id="{00C991B7-EA1F-7B49-9BD6-FB8A75631F3A}"/>
                </a:ext>
              </a:extLst>
            </p:cNvPr>
            <p:cNvSpPr/>
            <p:nvPr/>
          </p:nvSpPr>
          <p:spPr>
            <a:xfrm>
              <a:off x="-2575560" y="23180040"/>
              <a:ext cx="637539" cy="637539"/>
            </a:xfrm>
            <a:prstGeom prst="ellipse">
              <a:avLst/>
            </a:prstGeom>
            <a:solidFill>
              <a:srgbClr val="EDEDEE"/>
            </a:solidFill>
            <a:ln w="12700">
              <a:miter lim="400000"/>
            </a:ln>
          </p:spPr>
          <p:txBody>
            <a:bodyPr lIns="38100" tIns="38100" rIns="38100" bIns="38100" anchor="ctr"/>
            <a:lstStyle/>
            <a:p>
              <a:pPr defTabSz="343540">
                <a:defRPr sz="3000">
                  <a:solidFill>
                    <a:srgbClr val="FFFFFF"/>
                  </a:solidFill>
                </a:defRPr>
              </a:pPr>
              <a:endParaRPr sz="2254">
                <a:solidFill>
                  <a:srgbClr val="FFFFFF"/>
                </a:solidFill>
              </a:endParaRPr>
            </a:p>
          </p:txBody>
        </p:sp>
        <p:sp>
          <p:nvSpPr>
            <p:cNvPr id="13" name="Circle">
              <a:extLst>
                <a:ext uri="{FF2B5EF4-FFF2-40B4-BE49-F238E27FC236}">
                  <a16:creationId xmlns:a16="http://schemas.microsoft.com/office/drawing/2014/main" id="{6B50364E-93F2-454C-BACA-3DD3F0F340EF}"/>
                </a:ext>
              </a:extLst>
            </p:cNvPr>
            <p:cNvSpPr/>
            <p:nvPr/>
          </p:nvSpPr>
          <p:spPr>
            <a:xfrm>
              <a:off x="-1052196" y="22569536"/>
              <a:ext cx="637539" cy="637539"/>
            </a:xfrm>
            <a:prstGeom prst="ellipse">
              <a:avLst/>
            </a:prstGeom>
            <a:solidFill>
              <a:schemeClr val="accent6"/>
            </a:solidFill>
            <a:ln w="12700">
              <a:miter lim="400000"/>
            </a:ln>
          </p:spPr>
          <p:txBody>
            <a:bodyPr lIns="38100" tIns="38100" rIns="38100" bIns="38100" anchor="ctr"/>
            <a:lstStyle/>
            <a:p>
              <a:pPr defTabSz="343540">
                <a:defRPr sz="3000">
                  <a:solidFill>
                    <a:srgbClr val="FFFFFF"/>
                  </a:solidFill>
                </a:defRPr>
              </a:pPr>
              <a:endParaRPr sz="2254">
                <a:solidFill>
                  <a:srgbClr val="FFFFFF"/>
                </a:solidFill>
              </a:endParaRPr>
            </a:p>
          </p:txBody>
        </p:sp>
        <p:sp>
          <p:nvSpPr>
            <p:cNvPr id="14" name="Shape">
              <a:extLst>
                <a:ext uri="{FF2B5EF4-FFF2-40B4-BE49-F238E27FC236}">
                  <a16:creationId xmlns:a16="http://schemas.microsoft.com/office/drawing/2014/main" id="{4A7EB978-04F2-9647-AF6C-91B58241BCD5}"/>
                </a:ext>
              </a:extLst>
            </p:cNvPr>
            <p:cNvSpPr/>
            <p:nvPr/>
          </p:nvSpPr>
          <p:spPr>
            <a:xfrm>
              <a:off x="-2867660" y="20792440"/>
              <a:ext cx="2502105" cy="2325490"/>
            </a:xfrm>
            <a:custGeom>
              <a:avLst/>
              <a:gdLst/>
              <a:ahLst/>
              <a:cxnLst>
                <a:cxn ang="0">
                  <a:pos x="wd2" y="hd2"/>
                </a:cxn>
                <a:cxn ang="5400000">
                  <a:pos x="wd2" y="hd2"/>
                </a:cxn>
                <a:cxn ang="10800000">
                  <a:pos x="wd2" y="hd2"/>
                </a:cxn>
                <a:cxn ang="16200000">
                  <a:pos x="wd2" y="hd2"/>
                </a:cxn>
              </a:cxnLst>
              <a:rect l="0" t="0" r="r" b="b"/>
              <a:pathLst>
                <a:path w="20391" h="20272" extrusionOk="0">
                  <a:moveTo>
                    <a:pt x="0" y="8414"/>
                  </a:moveTo>
                  <a:lnTo>
                    <a:pt x="1076" y="9034"/>
                  </a:lnTo>
                  <a:cubicBezTo>
                    <a:pt x="2225" y="9698"/>
                    <a:pt x="2981" y="10916"/>
                    <a:pt x="3167" y="12300"/>
                  </a:cubicBezTo>
                  <a:cubicBezTo>
                    <a:pt x="3529" y="15112"/>
                    <a:pt x="5102" y="17714"/>
                    <a:pt x="7617" y="19164"/>
                  </a:cubicBezTo>
                  <a:cubicBezTo>
                    <a:pt x="11819" y="21600"/>
                    <a:pt x="17139" y="19884"/>
                    <a:pt x="19385" y="15356"/>
                  </a:cubicBezTo>
                  <a:cubicBezTo>
                    <a:pt x="21600" y="10883"/>
                    <a:pt x="20037" y="5314"/>
                    <a:pt x="15866" y="2890"/>
                  </a:cubicBezTo>
                  <a:cubicBezTo>
                    <a:pt x="13341" y="1428"/>
                    <a:pt x="10443" y="1439"/>
                    <a:pt x="8031" y="2668"/>
                  </a:cubicBezTo>
                  <a:cubicBezTo>
                    <a:pt x="6862" y="3266"/>
                    <a:pt x="5485" y="3211"/>
                    <a:pt x="4347" y="2546"/>
                  </a:cubicBezTo>
                  <a:lnTo>
                    <a:pt x="3260" y="1915"/>
                  </a:lnTo>
                  <a:cubicBezTo>
                    <a:pt x="2494" y="1472"/>
                    <a:pt x="1904" y="797"/>
                    <a:pt x="1542" y="0"/>
                  </a:cubicBezTo>
                  <a:lnTo>
                    <a:pt x="10" y="0"/>
                  </a:lnTo>
                  <a:lnTo>
                    <a:pt x="10" y="8414"/>
                  </a:lnTo>
                  <a:close/>
                </a:path>
              </a:pathLst>
            </a:custGeom>
            <a:solidFill>
              <a:schemeClr val="bg2"/>
            </a:solidFill>
            <a:ln w="12700">
              <a:miter lim="400000"/>
            </a:ln>
          </p:spPr>
          <p:txBody>
            <a:bodyPr lIns="38100" tIns="38100" rIns="38100" bIns="38100" anchor="ctr"/>
            <a:lstStyle/>
            <a:p>
              <a:pPr defTabSz="343540">
                <a:defRPr sz="3000">
                  <a:solidFill>
                    <a:srgbClr val="FFFFFF"/>
                  </a:solidFill>
                </a:defRPr>
              </a:pPr>
              <a:endParaRPr sz="2254">
                <a:solidFill>
                  <a:srgbClr val="FFFFFF"/>
                </a:solidFill>
              </a:endParaRPr>
            </a:p>
          </p:txBody>
        </p:sp>
        <p:sp>
          <p:nvSpPr>
            <p:cNvPr id="15" name="Circle">
              <a:extLst>
                <a:ext uri="{FF2B5EF4-FFF2-40B4-BE49-F238E27FC236}">
                  <a16:creationId xmlns:a16="http://schemas.microsoft.com/office/drawing/2014/main" id="{8DAAD2B6-5249-6D49-8E5E-EA3B99CC4226}"/>
                </a:ext>
              </a:extLst>
            </p:cNvPr>
            <p:cNvSpPr/>
            <p:nvPr/>
          </p:nvSpPr>
          <p:spPr>
            <a:xfrm>
              <a:off x="-2258060" y="21236940"/>
              <a:ext cx="1661146" cy="1661145"/>
            </a:xfrm>
            <a:prstGeom prst="ellipse">
              <a:avLst/>
            </a:prstGeom>
            <a:solidFill>
              <a:schemeClr val="accent1"/>
            </a:solidFill>
            <a:ln w="12700">
              <a:miter lim="400000"/>
            </a:ln>
          </p:spPr>
          <p:txBody>
            <a:bodyPr lIns="38100" tIns="38100" rIns="38100" bIns="38100" anchor="ctr"/>
            <a:lstStyle/>
            <a:p>
              <a:pPr defTabSz="343540">
                <a:defRPr sz="3000">
                  <a:solidFill>
                    <a:srgbClr val="FFFFFF"/>
                  </a:solidFill>
                </a:defRPr>
              </a:pPr>
              <a:endParaRPr sz="2254">
                <a:solidFill>
                  <a:srgbClr val="FFFFFF"/>
                </a:solidFill>
              </a:endParaRPr>
            </a:p>
          </p:txBody>
        </p:sp>
      </p:grpSp>
      <p:sp>
        <p:nvSpPr>
          <p:cNvPr id="3" name="Date Placeholder 2">
            <a:extLst>
              <a:ext uri="{FF2B5EF4-FFF2-40B4-BE49-F238E27FC236}">
                <a16:creationId xmlns:a16="http://schemas.microsoft.com/office/drawing/2014/main" id="{C8A64F66-EF02-684C-9F8E-246A4A19FA19}"/>
              </a:ext>
            </a:extLst>
          </p:cNvPr>
          <p:cNvSpPr>
            <a:spLocks noGrp="1"/>
          </p:cNvSpPr>
          <p:nvPr>
            <p:ph type="dt" sz="half" idx="10"/>
          </p:nvPr>
        </p:nvSpPr>
        <p:spPr/>
        <p:txBody>
          <a:bodyPr/>
          <a:lstStyle/>
          <a:p>
            <a:r>
              <a:rPr lang="en-US">
                <a:solidFill>
                  <a:srgbClr val="000000">
                    <a:tint val="75000"/>
                  </a:srgbClr>
                </a:solidFill>
              </a:rPr>
              <a:t>Date</a:t>
            </a:r>
            <a:endParaRPr lang="en-GB">
              <a:solidFill>
                <a:srgbClr val="000000">
                  <a:tint val="75000"/>
                </a:srgbClr>
              </a:solidFill>
            </a:endParaRPr>
          </a:p>
        </p:txBody>
      </p:sp>
      <p:sp>
        <p:nvSpPr>
          <p:cNvPr id="4" name="Footer Placeholder 3">
            <a:extLst>
              <a:ext uri="{FF2B5EF4-FFF2-40B4-BE49-F238E27FC236}">
                <a16:creationId xmlns:a16="http://schemas.microsoft.com/office/drawing/2014/main" id="{EEEAD1A9-E707-274C-9431-31FA185B3A82}"/>
              </a:ext>
            </a:extLst>
          </p:cNvPr>
          <p:cNvSpPr>
            <a:spLocks noGrp="1"/>
          </p:cNvSpPr>
          <p:nvPr>
            <p:ph type="ftr" sz="quarter" idx="11"/>
          </p:nvPr>
        </p:nvSpPr>
        <p:spPr/>
        <p:txBody>
          <a:bodyPr/>
          <a:lstStyle/>
          <a:p>
            <a:r>
              <a:rPr lang="en-GB">
                <a:solidFill>
                  <a:srgbClr val="000000">
                    <a:tint val="75000"/>
                  </a:srgbClr>
                </a:solidFill>
              </a:rPr>
              <a:t>Your Footer Here</a:t>
            </a:r>
          </a:p>
        </p:txBody>
      </p:sp>
      <p:sp>
        <p:nvSpPr>
          <p:cNvPr id="5" name="Slide Number Placeholder 4">
            <a:extLst>
              <a:ext uri="{FF2B5EF4-FFF2-40B4-BE49-F238E27FC236}">
                <a16:creationId xmlns:a16="http://schemas.microsoft.com/office/drawing/2014/main" id="{1DE8DA42-D717-364E-9B99-620D7EFC2510}"/>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‹N°›</a:t>
            </a:fld>
            <a:endParaRPr lang="en-GB">
              <a:solidFill>
                <a:srgbClr val="000000">
                  <a:tint val="75000"/>
                </a:srgbClr>
              </a:solidFill>
            </a:endParaRPr>
          </a:p>
        </p:txBody>
      </p:sp>
      <p:sp>
        <p:nvSpPr>
          <p:cNvPr id="16" name="Title 1">
            <a:extLst>
              <a:ext uri="{FF2B5EF4-FFF2-40B4-BE49-F238E27FC236}">
                <a16:creationId xmlns:a16="http://schemas.microsoft.com/office/drawing/2014/main" id="{BDCD0298-3870-6F4C-BE06-104393F233F9}"/>
              </a:ext>
            </a:extLst>
          </p:cNvPr>
          <p:cNvSpPr>
            <a:spLocks noGrp="1"/>
          </p:cNvSpPr>
          <p:nvPr>
            <p:ph type="title"/>
          </p:nvPr>
        </p:nvSpPr>
        <p:spPr>
          <a:xfrm>
            <a:off x="1535694" y="577578"/>
            <a:ext cx="6979659" cy="654346"/>
          </a:xfrm>
        </p:spPr>
        <p:txBody>
          <a:bodyPr wrap="square" lIns="0" rIns="0" anchor="b">
            <a:spAutoFit/>
          </a:bodyPr>
          <a:lstStyle>
            <a:lvl1pPr>
              <a:defRPr sz="4058">
                <a:solidFill>
                  <a:schemeClr val="tx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A13044C1-2F21-F94F-BD8D-780A3529DF8C}"/>
              </a:ext>
            </a:extLst>
          </p:cNvPr>
          <p:cNvSpPr>
            <a:spLocks noGrp="1"/>
          </p:cNvSpPr>
          <p:nvPr>
            <p:ph idx="1"/>
          </p:nvPr>
        </p:nvSpPr>
        <p:spPr>
          <a:xfrm>
            <a:off x="628652" y="2103270"/>
            <a:ext cx="7886701" cy="4186236"/>
          </a:xfrm>
        </p:spPr>
        <p:txBody>
          <a:bodyPr lIns="0" tIns="91440" rIns="0">
            <a:normAutofit/>
          </a:bodyPr>
          <a:lstStyle>
            <a:lvl1pPr>
              <a:spcAft>
                <a:spcPts val="1353"/>
              </a:spcAft>
              <a:defRPr sz="1803">
                <a:solidFill>
                  <a:schemeClr val="tx1"/>
                </a:solidFill>
              </a:defRPr>
            </a:lvl1pPr>
            <a:lvl2pPr>
              <a:spcAft>
                <a:spcPts val="1353"/>
              </a:spcAft>
              <a:defRPr sz="1503">
                <a:solidFill>
                  <a:schemeClr val="tx1"/>
                </a:solidFill>
              </a:defRPr>
            </a:lvl2pPr>
            <a:lvl3pPr>
              <a:spcAft>
                <a:spcPts val="1353"/>
              </a:spcAft>
              <a:defRPr sz="1353">
                <a:solidFill>
                  <a:schemeClr val="tx1"/>
                </a:solidFill>
              </a:defRPr>
            </a:lvl3pPr>
            <a:lvl4pPr>
              <a:spcAft>
                <a:spcPts val="1353"/>
              </a:spcAft>
              <a:defRPr sz="1202">
                <a:solidFill>
                  <a:schemeClr val="tx1"/>
                </a:solidFill>
              </a:defRPr>
            </a:lvl4pPr>
            <a:lvl5pPr>
              <a:spcAft>
                <a:spcPts val="1353"/>
              </a:spcAft>
              <a:defRPr sz="1202">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7">
            <a:extLst>
              <a:ext uri="{FF2B5EF4-FFF2-40B4-BE49-F238E27FC236}">
                <a16:creationId xmlns:a16="http://schemas.microsoft.com/office/drawing/2014/main" id="{44A67A78-717F-6045-B5AD-F631CD507DFD}"/>
              </a:ext>
            </a:extLst>
          </p:cNvPr>
          <p:cNvSpPr>
            <a:spLocks noGrp="1"/>
          </p:cNvSpPr>
          <p:nvPr>
            <p:ph type="body" sz="quarter" idx="13"/>
          </p:nvPr>
        </p:nvSpPr>
        <p:spPr>
          <a:xfrm>
            <a:off x="1535699" y="1269500"/>
            <a:ext cx="6979657" cy="552450"/>
          </a:xfrm>
        </p:spPr>
        <p:txBody>
          <a:bodyPr lIns="45720" rIns="0">
            <a:normAutofit/>
          </a:bodyPr>
          <a:lstStyle>
            <a:lvl1pPr marL="0" indent="0">
              <a:buNone/>
              <a:defRPr sz="1803">
                <a:solidFill>
                  <a:schemeClr val="accent5"/>
                </a:solidFill>
              </a:defRPr>
            </a:lvl1pPr>
          </a:lstStyle>
          <a:p>
            <a:pPr lvl="0"/>
            <a:endParaRPr lang="en-US" dirty="0"/>
          </a:p>
        </p:txBody>
      </p:sp>
      <p:sp>
        <p:nvSpPr>
          <p:cNvPr id="20" name="Text Placeholder 19">
            <a:extLst>
              <a:ext uri="{FF2B5EF4-FFF2-40B4-BE49-F238E27FC236}">
                <a16:creationId xmlns:a16="http://schemas.microsoft.com/office/drawing/2014/main" id="{6E3959D4-E500-4844-B839-0E6A758A7C9F}"/>
              </a:ext>
            </a:extLst>
          </p:cNvPr>
          <p:cNvSpPr>
            <a:spLocks noGrp="1"/>
          </p:cNvSpPr>
          <p:nvPr>
            <p:ph type="body" sz="quarter" idx="14"/>
          </p:nvPr>
        </p:nvSpPr>
        <p:spPr>
          <a:xfrm>
            <a:off x="486940" y="513032"/>
            <a:ext cx="665560" cy="887412"/>
          </a:xfrm>
        </p:spPr>
        <p:txBody>
          <a:bodyPr anchor="ctr"/>
          <a:lstStyle>
            <a:lvl1pPr marL="0" indent="0" algn="ctr">
              <a:buNone/>
              <a:defRPr b="1">
                <a:solidFill>
                  <a:schemeClr val="accent6"/>
                </a:solidFill>
              </a:defRPr>
            </a:lvl1pPr>
            <a:lvl2pPr marL="343532" indent="0" algn="ctr">
              <a:buNone/>
              <a:defRPr b="1">
                <a:solidFill>
                  <a:schemeClr val="accent6"/>
                </a:solidFill>
              </a:defRPr>
            </a:lvl2pPr>
            <a:lvl3pPr marL="687063" indent="0" algn="ctr">
              <a:buNone/>
              <a:defRPr b="1">
                <a:solidFill>
                  <a:schemeClr val="accent6"/>
                </a:solidFill>
              </a:defRPr>
            </a:lvl3pPr>
            <a:lvl4pPr marL="1030595" indent="0" algn="ctr">
              <a:buNone/>
              <a:defRPr b="1">
                <a:solidFill>
                  <a:schemeClr val="accent6"/>
                </a:solidFill>
              </a:defRPr>
            </a:lvl4pPr>
            <a:lvl5pPr marL="1374127" indent="0" algn="ctr">
              <a:buNone/>
              <a:defRPr b="1">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05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44133"/>
      </p:ext>
    </p:extLst>
  </p:cSld>
  <p:clrMapOvr>
    <a:masterClrMapping/>
  </p:clrMapOvr>
  <p:transition spd="slow"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7">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7EB9FC07-A445-1C49-BCA6-EE70B6716351}"/>
              </a:ext>
            </a:extLst>
          </p:cNvPr>
          <p:cNvSpPr/>
          <p:nvPr/>
        </p:nvSpPr>
        <p:spPr>
          <a:xfrm>
            <a:off x="6408323" y="5724683"/>
            <a:ext cx="717133" cy="956176"/>
          </a:xfrm>
          <a:prstGeom prst="ellipse">
            <a:avLst/>
          </a:prstGeom>
          <a:solidFill>
            <a:schemeClr val="accent6"/>
          </a:solidFill>
          <a:ln w="12700">
            <a:miter lim="400000"/>
          </a:ln>
        </p:spPr>
        <p:txBody>
          <a:bodyPr lIns="28627" tIns="28627" rIns="28627" bIns="28627" anchor="ctr"/>
          <a:lstStyle/>
          <a:p>
            <a:pPr defTabSz="343540">
              <a:defRPr sz="3000">
                <a:solidFill>
                  <a:srgbClr val="FFFFFF"/>
                </a:solidFill>
              </a:defRPr>
            </a:pPr>
            <a:endParaRPr sz="2254">
              <a:solidFill>
                <a:srgbClr val="FFFFFF"/>
              </a:solidFill>
            </a:endParaRPr>
          </a:p>
        </p:txBody>
      </p:sp>
      <p:sp>
        <p:nvSpPr>
          <p:cNvPr id="9" name="Shape">
            <a:extLst>
              <a:ext uri="{FF2B5EF4-FFF2-40B4-BE49-F238E27FC236}">
                <a16:creationId xmlns:a16="http://schemas.microsoft.com/office/drawing/2014/main" id="{A3C1D505-8E42-B444-B61D-B9C532B81226}"/>
              </a:ext>
            </a:extLst>
          </p:cNvPr>
          <p:cNvSpPr/>
          <p:nvPr/>
        </p:nvSpPr>
        <p:spPr>
          <a:xfrm>
            <a:off x="1271" y="952"/>
            <a:ext cx="9142731" cy="6857048"/>
          </a:xfrm>
          <a:custGeom>
            <a:avLst/>
            <a:gdLst/>
            <a:ahLst/>
            <a:cxnLst>
              <a:cxn ang="0">
                <a:pos x="wd2" y="hd2"/>
              </a:cxn>
              <a:cxn ang="5400000">
                <a:pos x="wd2" y="hd2"/>
              </a:cxn>
              <a:cxn ang="10800000">
                <a:pos x="wd2" y="hd2"/>
              </a:cxn>
              <a:cxn ang="16200000">
                <a:pos x="wd2" y="hd2"/>
              </a:cxn>
            </a:cxnLst>
            <a:rect l="0" t="0" r="r" b="b"/>
            <a:pathLst>
              <a:path w="21600" h="21600" extrusionOk="0">
                <a:moveTo>
                  <a:pt x="16004" y="7755"/>
                </a:moveTo>
                <a:lnTo>
                  <a:pt x="16004" y="7755"/>
                </a:lnTo>
                <a:cubicBezTo>
                  <a:pt x="16467" y="7437"/>
                  <a:pt x="16988" y="7545"/>
                  <a:pt x="17395" y="8046"/>
                </a:cubicBezTo>
                <a:cubicBezTo>
                  <a:pt x="17855" y="8613"/>
                  <a:pt x="18412" y="8943"/>
                  <a:pt x="19015" y="8943"/>
                </a:cubicBezTo>
                <a:cubicBezTo>
                  <a:pt x="20154" y="8943"/>
                  <a:pt x="21144" y="7728"/>
                  <a:pt x="21600" y="5997"/>
                </a:cubicBezTo>
                <a:lnTo>
                  <a:pt x="21600" y="1743"/>
                </a:lnTo>
                <a:cubicBezTo>
                  <a:pt x="21423" y="1068"/>
                  <a:pt x="21165" y="474"/>
                  <a:pt x="20849" y="0"/>
                </a:cubicBezTo>
                <a:lnTo>
                  <a:pt x="17184" y="0"/>
                </a:lnTo>
                <a:cubicBezTo>
                  <a:pt x="16786" y="597"/>
                  <a:pt x="16480" y="1383"/>
                  <a:pt x="16311" y="2280"/>
                </a:cubicBezTo>
                <a:cubicBezTo>
                  <a:pt x="16185" y="2961"/>
                  <a:pt x="15888" y="3501"/>
                  <a:pt x="15510" y="3759"/>
                </a:cubicBezTo>
                <a:lnTo>
                  <a:pt x="15510" y="3759"/>
                </a:lnTo>
                <a:cubicBezTo>
                  <a:pt x="14882" y="4191"/>
                  <a:pt x="14172" y="3747"/>
                  <a:pt x="13834" y="2715"/>
                </a:cubicBezTo>
                <a:cubicBezTo>
                  <a:pt x="13517" y="1743"/>
                  <a:pt x="13146" y="834"/>
                  <a:pt x="12727" y="0"/>
                </a:cubicBezTo>
                <a:lnTo>
                  <a:pt x="0" y="0"/>
                </a:lnTo>
                <a:lnTo>
                  <a:pt x="0" y="21600"/>
                </a:lnTo>
                <a:lnTo>
                  <a:pt x="12727" y="21600"/>
                </a:lnTo>
                <a:cubicBezTo>
                  <a:pt x="13090" y="20880"/>
                  <a:pt x="13417" y="20106"/>
                  <a:pt x="13703" y="19278"/>
                </a:cubicBezTo>
                <a:cubicBezTo>
                  <a:pt x="14084" y="18177"/>
                  <a:pt x="14853" y="17718"/>
                  <a:pt x="15532" y="18183"/>
                </a:cubicBezTo>
                <a:lnTo>
                  <a:pt x="15532" y="18183"/>
                </a:lnTo>
                <a:cubicBezTo>
                  <a:pt x="15918" y="18450"/>
                  <a:pt x="16225" y="18987"/>
                  <a:pt x="16384" y="19668"/>
                </a:cubicBezTo>
                <a:cubicBezTo>
                  <a:pt x="16561" y="20421"/>
                  <a:pt x="16836" y="21081"/>
                  <a:pt x="17182" y="21597"/>
                </a:cubicBezTo>
                <a:lnTo>
                  <a:pt x="20847" y="21597"/>
                </a:lnTo>
                <a:cubicBezTo>
                  <a:pt x="21165" y="21123"/>
                  <a:pt x="21423" y="20529"/>
                  <a:pt x="21598" y="19854"/>
                </a:cubicBezTo>
                <a:lnTo>
                  <a:pt x="21598" y="15591"/>
                </a:lnTo>
                <a:cubicBezTo>
                  <a:pt x="21156" y="13905"/>
                  <a:pt x="20208" y="12711"/>
                  <a:pt x="19097" y="12654"/>
                </a:cubicBezTo>
                <a:cubicBezTo>
                  <a:pt x="18395" y="12618"/>
                  <a:pt x="17747" y="13035"/>
                  <a:pt x="17241" y="13752"/>
                </a:cubicBezTo>
                <a:cubicBezTo>
                  <a:pt x="16865" y="14283"/>
                  <a:pt x="16355" y="14412"/>
                  <a:pt x="15906" y="14103"/>
                </a:cubicBezTo>
                <a:lnTo>
                  <a:pt x="15906" y="14103"/>
                </a:lnTo>
                <a:cubicBezTo>
                  <a:pt x="15355" y="13725"/>
                  <a:pt x="15002" y="12759"/>
                  <a:pt x="15034" y="11709"/>
                </a:cubicBezTo>
                <a:cubicBezTo>
                  <a:pt x="15044" y="11406"/>
                  <a:pt x="15047" y="11103"/>
                  <a:pt x="15047" y="10797"/>
                </a:cubicBezTo>
                <a:cubicBezTo>
                  <a:pt x="15047" y="10632"/>
                  <a:pt x="15046" y="10470"/>
                  <a:pt x="15044" y="10308"/>
                </a:cubicBezTo>
                <a:cubicBezTo>
                  <a:pt x="15027" y="9183"/>
                  <a:pt x="15414" y="8160"/>
                  <a:pt x="16004" y="7755"/>
                </a:cubicBezTo>
                <a:close/>
              </a:path>
            </a:pathLst>
          </a:custGeom>
          <a:solidFill>
            <a:schemeClr val="bg2"/>
          </a:solidFill>
          <a:ln w="12700">
            <a:miter lim="400000"/>
          </a:ln>
        </p:spPr>
        <p:txBody>
          <a:bodyPr lIns="28627" tIns="28627" rIns="28627" bIns="28627" anchor="ctr"/>
          <a:lstStyle/>
          <a:p>
            <a:pPr defTabSz="343540">
              <a:defRPr sz="3000">
                <a:solidFill>
                  <a:srgbClr val="FFFFFF"/>
                </a:solidFill>
              </a:defRPr>
            </a:pPr>
            <a:endParaRPr sz="2254">
              <a:solidFill>
                <a:srgbClr val="FFFFFF"/>
              </a:solidFill>
            </a:endParaRPr>
          </a:p>
        </p:txBody>
      </p:sp>
      <p:sp>
        <p:nvSpPr>
          <p:cNvPr id="7" name="Circle">
            <a:extLst>
              <a:ext uri="{FF2B5EF4-FFF2-40B4-BE49-F238E27FC236}">
                <a16:creationId xmlns:a16="http://schemas.microsoft.com/office/drawing/2014/main" id="{5240CC9A-685C-FB45-909A-D402752B0F10}"/>
              </a:ext>
            </a:extLst>
          </p:cNvPr>
          <p:cNvSpPr/>
          <p:nvPr/>
        </p:nvSpPr>
        <p:spPr>
          <a:xfrm>
            <a:off x="6629750" y="2943770"/>
            <a:ext cx="717133" cy="956176"/>
          </a:xfrm>
          <a:prstGeom prst="ellipse">
            <a:avLst/>
          </a:prstGeom>
          <a:solidFill>
            <a:schemeClr val="accent6"/>
          </a:solidFill>
          <a:ln w="12700">
            <a:miter lim="400000"/>
          </a:ln>
        </p:spPr>
        <p:txBody>
          <a:bodyPr lIns="28627" tIns="28627" rIns="28627" bIns="28627" anchor="ctr"/>
          <a:lstStyle/>
          <a:p>
            <a:pPr defTabSz="343540">
              <a:defRPr sz="3000">
                <a:solidFill>
                  <a:srgbClr val="FFFFFF"/>
                </a:solidFill>
              </a:defRPr>
            </a:pPr>
            <a:endParaRPr sz="2254">
              <a:solidFill>
                <a:srgbClr val="FFFFFF"/>
              </a:solidFill>
            </a:endParaRPr>
          </a:p>
        </p:txBody>
      </p:sp>
      <p:sp>
        <p:nvSpPr>
          <p:cNvPr id="12" name="Shape">
            <a:extLst>
              <a:ext uri="{FF2B5EF4-FFF2-40B4-BE49-F238E27FC236}">
                <a16:creationId xmlns:a16="http://schemas.microsoft.com/office/drawing/2014/main" id="{E55D402F-8A0C-3941-810F-07A7D1A4D8A2}"/>
              </a:ext>
            </a:extLst>
          </p:cNvPr>
          <p:cNvSpPr/>
          <p:nvPr/>
        </p:nvSpPr>
        <p:spPr>
          <a:xfrm>
            <a:off x="1273" y="959"/>
            <a:ext cx="6120631" cy="68551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791" y="21600"/>
                </a:lnTo>
                <a:cubicBezTo>
                  <a:pt x="17819" y="21567"/>
                  <a:pt x="17849" y="21534"/>
                  <a:pt x="17877" y="21501"/>
                </a:cubicBezTo>
                <a:cubicBezTo>
                  <a:pt x="19044" y="20112"/>
                  <a:pt x="19962" y="18491"/>
                  <a:pt x="20602" y="16691"/>
                </a:cubicBezTo>
                <a:cubicBezTo>
                  <a:pt x="21265" y="14824"/>
                  <a:pt x="21600" y="12844"/>
                  <a:pt x="21600" y="10800"/>
                </a:cubicBezTo>
                <a:cubicBezTo>
                  <a:pt x="21600" y="8756"/>
                  <a:pt x="21265" y="6773"/>
                  <a:pt x="20602" y="4909"/>
                </a:cubicBezTo>
                <a:cubicBezTo>
                  <a:pt x="19962" y="3106"/>
                  <a:pt x="19044" y="1488"/>
                  <a:pt x="17877" y="99"/>
                </a:cubicBezTo>
                <a:cubicBezTo>
                  <a:pt x="17849" y="66"/>
                  <a:pt x="17821" y="33"/>
                  <a:pt x="17791" y="0"/>
                </a:cubicBezTo>
                <a:lnTo>
                  <a:pt x="0" y="0"/>
                </a:lnTo>
                <a:lnTo>
                  <a:pt x="0" y="21600"/>
                </a:lnTo>
                <a:close/>
              </a:path>
            </a:pathLst>
          </a:custGeom>
          <a:solidFill>
            <a:srgbClr val="FFFFFF"/>
          </a:solidFill>
          <a:ln w="12700">
            <a:miter lim="400000"/>
          </a:ln>
        </p:spPr>
        <p:txBody>
          <a:bodyPr lIns="28627" tIns="28627" rIns="28627" bIns="28627" anchor="ctr"/>
          <a:lstStyle/>
          <a:p>
            <a:pPr defTabSz="343540">
              <a:defRPr sz="3000">
                <a:solidFill>
                  <a:srgbClr val="FFFFFF"/>
                </a:solidFill>
              </a:defRPr>
            </a:pPr>
            <a:endParaRPr sz="2254">
              <a:solidFill>
                <a:srgbClr val="FFFFFF"/>
              </a:solidFill>
            </a:endParaRPr>
          </a:p>
        </p:txBody>
      </p:sp>
      <p:sp>
        <p:nvSpPr>
          <p:cNvPr id="15" name="Title 1">
            <a:extLst>
              <a:ext uri="{FF2B5EF4-FFF2-40B4-BE49-F238E27FC236}">
                <a16:creationId xmlns:a16="http://schemas.microsoft.com/office/drawing/2014/main" id="{F8E3918C-C19C-44C0-B96F-F855B6637408}"/>
              </a:ext>
            </a:extLst>
          </p:cNvPr>
          <p:cNvSpPr>
            <a:spLocks noGrp="1"/>
          </p:cNvSpPr>
          <p:nvPr>
            <p:ph type="title"/>
          </p:nvPr>
        </p:nvSpPr>
        <p:spPr>
          <a:xfrm>
            <a:off x="628650" y="365134"/>
            <a:ext cx="4575811" cy="1325563"/>
          </a:xfrm>
        </p:spPr>
        <p:txBody>
          <a:bodyPr/>
          <a:lstStyle/>
          <a:p>
            <a:r>
              <a:rPr lang="en-US" dirty="0"/>
              <a:t>Click to edit Master title style</a:t>
            </a:r>
          </a:p>
        </p:txBody>
      </p:sp>
      <p:sp>
        <p:nvSpPr>
          <p:cNvPr id="16" name="Date Placeholder 2">
            <a:extLst>
              <a:ext uri="{FF2B5EF4-FFF2-40B4-BE49-F238E27FC236}">
                <a16:creationId xmlns:a16="http://schemas.microsoft.com/office/drawing/2014/main" id="{3C0F0112-38A9-4EF6-8AE6-5FADD4DFDACC}"/>
              </a:ext>
            </a:extLst>
          </p:cNvPr>
          <p:cNvSpPr>
            <a:spLocks noGrp="1"/>
          </p:cNvSpPr>
          <p:nvPr>
            <p:ph type="dt" sz="half" idx="10"/>
          </p:nvPr>
        </p:nvSpPr>
        <p:spPr>
          <a:xfrm>
            <a:off x="628652" y="6356363"/>
            <a:ext cx="956311" cy="365125"/>
          </a:xfrm>
        </p:spPr>
        <p:txBody>
          <a:bodyPr/>
          <a:lstStyle/>
          <a:p>
            <a:r>
              <a:rPr lang="en-US">
                <a:solidFill>
                  <a:srgbClr val="000000">
                    <a:tint val="75000"/>
                  </a:srgbClr>
                </a:solidFill>
              </a:rPr>
              <a:t>Date</a:t>
            </a:r>
            <a:endParaRPr lang="en-GB" dirty="0">
              <a:solidFill>
                <a:srgbClr val="000000">
                  <a:tint val="75000"/>
                </a:srgbClr>
              </a:solidFill>
            </a:endParaRPr>
          </a:p>
        </p:txBody>
      </p:sp>
      <p:sp>
        <p:nvSpPr>
          <p:cNvPr id="17" name="Footer Placeholder 3">
            <a:extLst>
              <a:ext uri="{FF2B5EF4-FFF2-40B4-BE49-F238E27FC236}">
                <a16:creationId xmlns:a16="http://schemas.microsoft.com/office/drawing/2014/main" id="{BFC0DA48-4541-4AAA-B594-B2AA81C0890D}"/>
              </a:ext>
            </a:extLst>
          </p:cNvPr>
          <p:cNvSpPr>
            <a:spLocks noGrp="1"/>
          </p:cNvSpPr>
          <p:nvPr>
            <p:ph type="ftr" sz="quarter" idx="11"/>
          </p:nvPr>
        </p:nvSpPr>
        <p:spPr>
          <a:xfrm>
            <a:off x="1748517" y="6356363"/>
            <a:ext cx="3086101" cy="365125"/>
          </a:xfrm>
        </p:spPr>
        <p:txBody>
          <a:bodyPr/>
          <a:lstStyle/>
          <a:p>
            <a:r>
              <a:rPr lang="en-GB">
                <a:solidFill>
                  <a:srgbClr val="000000">
                    <a:tint val="75000"/>
                  </a:srgbClr>
                </a:solidFill>
              </a:rPr>
              <a:t>Your Footer Here</a:t>
            </a:r>
          </a:p>
        </p:txBody>
      </p:sp>
      <p:sp>
        <p:nvSpPr>
          <p:cNvPr id="18" name="Content Placeholder 2">
            <a:extLst>
              <a:ext uri="{FF2B5EF4-FFF2-40B4-BE49-F238E27FC236}">
                <a16:creationId xmlns:a16="http://schemas.microsoft.com/office/drawing/2014/main" id="{2F7E4004-526B-469D-96FD-F4E564206AE9}"/>
              </a:ext>
            </a:extLst>
          </p:cNvPr>
          <p:cNvSpPr>
            <a:spLocks noGrp="1"/>
          </p:cNvSpPr>
          <p:nvPr>
            <p:ph idx="1"/>
          </p:nvPr>
        </p:nvSpPr>
        <p:spPr>
          <a:xfrm>
            <a:off x="628650" y="1852594"/>
            <a:ext cx="4575811" cy="4436912"/>
          </a:xfrm>
        </p:spPr>
        <p:txBody>
          <a:bodyPr lIns="0" tIns="91440" rIns="0">
            <a:normAutofit/>
          </a:bodyPr>
          <a:lstStyle>
            <a:lvl1pPr>
              <a:spcAft>
                <a:spcPts val="1353"/>
              </a:spcAft>
              <a:defRPr sz="1803">
                <a:solidFill>
                  <a:schemeClr val="tx1"/>
                </a:solidFill>
              </a:defRPr>
            </a:lvl1pPr>
            <a:lvl2pPr>
              <a:spcAft>
                <a:spcPts val="1353"/>
              </a:spcAft>
              <a:defRPr sz="1503">
                <a:solidFill>
                  <a:schemeClr val="tx1"/>
                </a:solidFill>
              </a:defRPr>
            </a:lvl2pPr>
            <a:lvl3pPr>
              <a:spcAft>
                <a:spcPts val="1353"/>
              </a:spcAft>
              <a:defRPr sz="1353">
                <a:solidFill>
                  <a:schemeClr val="tx1"/>
                </a:solidFill>
              </a:defRPr>
            </a:lvl3pPr>
            <a:lvl4pPr>
              <a:spcAft>
                <a:spcPts val="1353"/>
              </a:spcAft>
              <a:defRPr sz="1202">
                <a:solidFill>
                  <a:schemeClr val="tx1"/>
                </a:solidFill>
              </a:defRPr>
            </a:lvl4pPr>
            <a:lvl5pPr>
              <a:spcAft>
                <a:spcPts val="1353"/>
              </a:spcAft>
              <a:defRPr sz="1202">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reeform 19">
            <a:extLst>
              <a:ext uri="{FF2B5EF4-FFF2-40B4-BE49-F238E27FC236}">
                <a16:creationId xmlns:a16="http://schemas.microsoft.com/office/drawing/2014/main" id="{CC70B9C9-97B2-4C69-88A6-EC856B551360}"/>
              </a:ext>
            </a:extLst>
          </p:cNvPr>
          <p:cNvSpPr>
            <a:spLocks noGrp="1"/>
          </p:cNvSpPr>
          <p:nvPr>
            <p:ph type="pic" sz="quarter" idx="12"/>
          </p:nvPr>
        </p:nvSpPr>
        <p:spPr>
          <a:xfrm>
            <a:off x="7093318" y="7"/>
            <a:ext cx="1912830" cy="2506631"/>
          </a:xfrm>
          <a:custGeom>
            <a:avLst/>
            <a:gdLst>
              <a:gd name="connsiteX0" fmla="*/ 943781 w 2550440"/>
              <a:gd name="connsiteY0" fmla="*/ 0 h 2506631"/>
              <a:gd name="connsiteX1" fmla="*/ 1607604 w 2550440"/>
              <a:gd name="connsiteY1" fmla="*/ 0 h 2506631"/>
              <a:gd name="connsiteX2" fmla="*/ 2177084 w 2550440"/>
              <a:gd name="connsiteY2" fmla="*/ 329576 h 2506631"/>
              <a:gd name="connsiteX3" fmla="*/ 2550440 w 2550440"/>
              <a:gd name="connsiteY3" fmla="*/ 1231383 h 2506631"/>
              <a:gd name="connsiteX4" fmla="*/ 2177084 w 2550440"/>
              <a:gd name="connsiteY4" fmla="*/ 2133306 h 2506631"/>
              <a:gd name="connsiteX5" fmla="*/ 1275220 w 2550440"/>
              <a:gd name="connsiteY5" fmla="*/ 2506631 h 2506631"/>
              <a:gd name="connsiteX6" fmla="*/ 373356 w 2550440"/>
              <a:gd name="connsiteY6" fmla="*/ 2133306 h 2506631"/>
              <a:gd name="connsiteX7" fmla="*/ 0 w 2550440"/>
              <a:gd name="connsiteY7" fmla="*/ 1231383 h 2506631"/>
              <a:gd name="connsiteX8" fmla="*/ 373356 w 2550440"/>
              <a:gd name="connsiteY8" fmla="*/ 329576 h 2506631"/>
              <a:gd name="connsiteX9" fmla="*/ 943781 w 2550440"/>
              <a:gd name="connsiteY9" fmla="*/ 0 h 250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440" h="2506631">
                <a:moveTo>
                  <a:pt x="943781" y="0"/>
                </a:moveTo>
                <a:lnTo>
                  <a:pt x="1607604" y="0"/>
                </a:lnTo>
                <a:cubicBezTo>
                  <a:pt x="1820967" y="57096"/>
                  <a:pt x="2017091" y="169546"/>
                  <a:pt x="2177084" y="329576"/>
                </a:cubicBezTo>
                <a:cubicBezTo>
                  <a:pt x="2418077" y="570491"/>
                  <a:pt x="2550440" y="890434"/>
                  <a:pt x="2550440" y="1231383"/>
                </a:cubicBezTo>
                <a:cubicBezTo>
                  <a:pt x="2550440" y="1572331"/>
                  <a:pt x="2418077" y="1892390"/>
                  <a:pt x="2177084" y="2133306"/>
                </a:cubicBezTo>
                <a:cubicBezTo>
                  <a:pt x="1936209" y="2374221"/>
                  <a:pt x="1616223" y="2506631"/>
                  <a:pt x="1275220" y="2506631"/>
                </a:cubicBezTo>
                <a:cubicBezTo>
                  <a:pt x="934217" y="2506631"/>
                  <a:pt x="614231" y="2374221"/>
                  <a:pt x="373356" y="2133306"/>
                </a:cubicBezTo>
                <a:cubicBezTo>
                  <a:pt x="132363" y="1892390"/>
                  <a:pt x="0" y="1572331"/>
                  <a:pt x="0" y="1231383"/>
                </a:cubicBezTo>
                <a:cubicBezTo>
                  <a:pt x="0" y="890434"/>
                  <a:pt x="132363" y="570491"/>
                  <a:pt x="373356" y="329576"/>
                </a:cubicBezTo>
                <a:cubicBezTo>
                  <a:pt x="534294" y="169546"/>
                  <a:pt x="729473" y="57096"/>
                  <a:pt x="943781" y="0"/>
                </a:cubicBezTo>
                <a:close/>
              </a:path>
            </a:pathLst>
          </a:custGeom>
          <a:noFill/>
        </p:spPr>
        <p:txBody>
          <a:bodyPr wrap="square" anchor="ctr">
            <a:noAutofit/>
          </a:bodyPr>
          <a:lstStyle>
            <a:lvl1pPr marL="0" indent="0" algn="ctr">
              <a:buNone/>
              <a:defRPr>
                <a:solidFill>
                  <a:schemeClr val="accent1"/>
                </a:solidFill>
              </a:defRPr>
            </a:lvl1pPr>
          </a:lstStyle>
          <a:p>
            <a:endParaRPr lang="en-US"/>
          </a:p>
        </p:txBody>
      </p:sp>
      <p:sp>
        <p:nvSpPr>
          <p:cNvPr id="19" name="Freeform 20">
            <a:extLst>
              <a:ext uri="{FF2B5EF4-FFF2-40B4-BE49-F238E27FC236}">
                <a16:creationId xmlns:a16="http://schemas.microsoft.com/office/drawing/2014/main" id="{F4B2C33F-210C-4518-BB77-4181A5441CD6}"/>
              </a:ext>
            </a:extLst>
          </p:cNvPr>
          <p:cNvSpPr>
            <a:spLocks noGrp="1"/>
          </p:cNvSpPr>
          <p:nvPr>
            <p:ph type="pic" sz="quarter" idx="13"/>
          </p:nvPr>
        </p:nvSpPr>
        <p:spPr>
          <a:xfrm>
            <a:off x="7093318" y="4351376"/>
            <a:ext cx="1912116" cy="2506631"/>
          </a:xfrm>
          <a:custGeom>
            <a:avLst/>
            <a:gdLst>
              <a:gd name="connsiteX0" fmla="*/ 1275217 w 2549489"/>
              <a:gd name="connsiteY0" fmla="*/ 0 h 2506631"/>
              <a:gd name="connsiteX1" fmla="*/ 2176154 w 2549489"/>
              <a:gd name="connsiteY1" fmla="*/ 373326 h 2506631"/>
              <a:gd name="connsiteX2" fmla="*/ 2549489 w 2549489"/>
              <a:gd name="connsiteY2" fmla="*/ 1275249 h 2506631"/>
              <a:gd name="connsiteX3" fmla="*/ 2176154 w 2549489"/>
              <a:gd name="connsiteY3" fmla="*/ 2177056 h 2506631"/>
              <a:gd name="connsiteX4" fmla="*/ 1606650 w 2549489"/>
              <a:gd name="connsiteY4" fmla="*/ 2506631 h 2506631"/>
              <a:gd name="connsiteX5" fmla="*/ 942839 w 2549489"/>
              <a:gd name="connsiteY5" fmla="*/ 2506631 h 2506631"/>
              <a:gd name="connsiteX6" fmla="*/ 373335 w 2549489"/>
              <a:gd name="connsiteY6" fmla="*/ 2177056 h 2506631"/>
              <a:gd name="connsiteX7" fmla="*/ 0 w 2549489"/>
              <a:gd name="connsiteY7" fmla="*/ 1275249 h 2506631"/>
              <a:gd name="connsiteX8" fmla="*/ 373335 w 2549489"/>
              <a:gd name="connsiteY8" fmla="*/ 373326 h 2506631"/>
              <a:gd name="connsiteX9" fmla="*/ 1275217 w 2549489"/>
              <a:gd name="connsiteY9" fmla="*/ 0 h 250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9489" h="2506631">
                <a:moveTo>
                  <a:pt x="1275217" y="0"/>
                </a:moveTo>
                <a:cubicBezTo>
                  <a:pt x="1616211" y="0"/>
                  <a:pt x="1936195" y="132411"/>
                  <a:pt x="2176154" y="373326"/>
                </a:cubicBezTo>
                <a:cubicBezTo>
                  <a:pt x="2417057" y="614241"/>
                  <a:pt x="2549489" y="934301"/>
                  <a:pt x="2549489" y="1275249"/>
                </a:cubicBezTo>
                <a:cubicBezTo>
                  <a:pt x="2549489" y="1616197"/>
                  <a:pt x="2417057" y="1936141"/>
                  <a:pt x="2176154" y="2177056"/>
                </a:cubicBezTo>
                <a:cubicBezTo>
                  <a:pt x="2016221" y="2337085"/>
                  <a:pt x="1819934" y="2449536"/>
                  <a:pt x="1606650" y="2506631"/>
                </a:cubicBezTo>
                <a:lnTo>
                  <a:pt x="942839" y="2506631"/>
                </a:lnTo>
                <a:cubicBezTo>
                  <a:pt x="729555" y="2449536"/>
                  <a:pt x="533268" y="2337085"/>
                  <a:pt x="373335" y="2177056"/>
                </a:cubicBezTo>
                <a:cubicBezTo>
                  <a:pt x="132432" y="1936141"/>
                  <a:pt x="0" y="1616197"/>
                  <a:pt x="0" y="1275249"/>
                </a:cubicBezTo>
                <a:cubicBezTo>
                  <a:pt x="0" y="934301"/>
                  <a:pt x="132432" y="614241"/>
                  <a:pt x="373335" y="373326"/>
                </a:cubicBezTo>
                <a:cubicBezTo>
                  <a:pt x="614238" y="132411"/>
                  <a:pt x="934222" y="0"/>
                  <a:pt x="1275217" y="0"/>
                </a:cubicBezTo>
                <a:close/>
              </a:path>
            </a:pathLst>
          </a:custGeom>
          <a:noFill/>
        </p:spPr>
        <p:txBody>
          <a:bodyPr wrap="square" anchor="ctr">
            <a:noAutofit/>
          </a:bodyPr>
          <a:lstStyle>
            <a:lvl1pPr marL="0" indent="0" algn="ctr">
              <a:buNone/>
              <a:defRPr>
                <a:solidFill>
                  <a:schemeClr val="accent1"/>
                </a:solidFill>
              </a:defRPr>
            </a:lvl1pPr>
          </a:lstStyle>
          <a:p>
            <a:endParaRPr lang="en-US"/>
          </a:p>
        </p:txBody>
      </p:sp>
    </p:spTree>
    <p:extLst>
      <p:ext uri="{BB962C8B-B14F-4D97-AF65-F5344CB8AC3E}">
        <p14:creationId xmlns:p14="http://schemas.microsoft.com/office/powerpoint/2010/main" val="10276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mailto:y.hmimsa@uae.ac.ma"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2346926"/>
            <a:ext cx="9143995" cy="3262432"/>
          </a:xfrm>
          <a:prstGeom prst="rect">
            <a:avLst/>
          </a:prstGeom>
          <a:noFill/>
        </p:spPr>
        <p:txBody>
          <a:bodyPr wrap="square" rtlCol="0">
            <a:spAutoFit/>
          </a:bodyPr>
          <a:lstStyle/>
          <a:p>
            <a:pPr algn="ctr"/>
            <a:r>
              <a:rPr lang="en-US" sz="2400" b="1" dirty="0">
                <a:latin typeface="Palatino Linotype" panose="02040502050505030304" pitchFamily="18" charset="0"/>
              </a:rPr>
              <a:t>Ampelographic and ampelometric characterization of berries and seeds from traditional vineyards in Morocco</a:t>
            </a:r>
            <a:endParaRPr lang="fr-FR" dirty="0" smtClean="0">
              <a:latin typeface="Palatino Linotype" panose="02040502050505030304" pitchFamily="18" charset="0"/>
            </a:endParaRPr>
          </a:p>
          <a:p>
            <a:pPr algn="ctr"/>
            <a:endParaRPr lang="it-IT" b="1" dirty="0" smtClean="0">
              <a:latin typeface="Palatino Linotype" panose="02040502050505030304" pitchFamily="18" charset="0"/>
            </a:endParaRPr>
          </a:p>
          <a:p>
            <a:pPr algn="ctr"/>
            <a:r>
              <a:rPr lang="it-IT" b="1" dirty="0" smtClean="0">
                <a:latin typeface="Palatino Linotype" panose="02040502050505030304" pitchFamily="18" charset="0"/>
              </a:rPr>
              <a:t>Younes Hmimsa </a:t>
            </a:r>
            <a:r>
              <a:rPr lang="it-IT" b="1" baseline="30000" dirty="0">
                <a:latin typeface="Palatino Linotype" panose="02040502050505030304" pitchFamily="18" charset="0"/>
              </a:rPr>
              <a:t>1,2</a:t>
            </a:r>
            <a:r>
              <a:rPr lang="it-IT" b="1" dirty="0">
                <a:latin typeface="Palatino Linotype" panose="02040502050505030304" pitchFamily="18" charset="0"/>
              </a:rPr>
              <a:t>*, Widad </a:t>
            </a:r>
            <a:r>
              <a:rPr lang="it-IT" b="1" dirty="0" smtClean="0">
                <a:latin typeface="Palatino Linotype" panose="02040502050505030304" pitchFamily="18" charset="0"/>
              </a:rPr>
              <a:t>Benziane</a:t>
            </a:r>
            <a:r>
              <a:rPr lang="it-IT" b="1" baseline="30000" dirty="0" smtClean="0">
                <a:latin typeface="Palatino Linotype" panose="02040502050505030304" pitchFamily="18" charset="0"/>
              </a:rPr>
              <a:t>2</a:t>
            </a:r>
            <a:r>
              <a:rPr lang="it-IT" b="1" dirty="0" smtClean="0">
                <a:latin typeface="Palatino Linotype" panose="02040502050505030304" pitchFamily="18" charset="0"/>
              </a:rPr>
              <a:t> </a:t>
            </a:r>
            <a:r>
              <a:rPr lang="it-IT" b="1" dirty="0">
                <a:latin typeface="Palatino Linotype" panose="02040502050505030304" pitchFamily="18" charset="0"/>
              </a:rPr>
              <a:t>, Zineb </a:t>
            </a:r>
            <a:r>
              <a:rPr lang="it-IT" b="1" dirty="0" smtClean="0">
                <a:latin typeface="Palatino Linotype" panose="02040502050505030304" pitchFamily="18" charset="0"/>
              </a:rPr>
              <a:t>Mouden</a:t>
            </a:r>
            <a:r>
              <a:rPr lang="it-IT" b="1" baseline="30000" dirty="0" smtClean="0">
                <a:latin typeface="Palatino Linotype" panose="02040502050505030304" pitchFamily="18" charset="0"/>
              </a:rPr>
              <a:t>2</a:t>
            </a:r>
            <a:r>
              <a:rPr lang="it-IT" b="1" dirty="0" smtClean="0">
                <a:latin typeface="Palatino Linotype" panose="02040502050505030304" pitchFamily="18" charset="0"/>
              </a:rPr>
              <a:t>, </a:t>
            </a:r>
            <a:r>
              <a:rPr lang="it-IT" b="1" dirty="0">
                <a:latin typeface="Palatino Linotype" panose="02040502050505030304" pitchFamily="18" charset="0"/>
              </a:rPr>
              <a:t>Mohammed </a:t>
            </a:r>
            <a:r>
              <a:rPr lang="it-IT" b="1" dirty="0" smtClean="0">
                <a:latin typeface="Palatino Linotype" panose="02040502050505030304" pitchFamily="18" charset="0"/>
              </a:rPr>
              <a:t>Ater</a:t>
            </a:r>
            <a:r>
              <a:rPr lang="it-IT" b="1" baseline="30000" dirty="0" smtClean="0">
                <a:latin typeface="Palatino Linotype" panose="02040502050505030304" pitchFamily="18" charset="0"/>
              </a:rPr>
              <a:t>2</a:t>
            </a:r>
            <a:r>
              <a:rPr lang="it-IT" b="1" dirty="0" smtClean="0">
                <a:latin typeface="Palatino Linotype" panose="02040502050505030304" pitchFamily="18" charset="0"/>
              </a:rPr>
              <a:t> </a:t>
            </a:r>
            <a:r>
              <a:rPr lang="it-IT" b="1" dirty="0">
                <a:latin typeface="Palatino Linotype" panose="02040502050505030304" pitchFamily="18" charset="0"/>
              </a:rPr>
              <a:t>and Salama </a:t>
            </a:r>
            <a:r>
              <a:rPr lang="it-IT" b="1" dirty="0" smtClean="0">
                <a:latin typeface="Palatino Linotype" panose="02040502050505030304" pitchFamily="18" charset="0"/>
              </a:rPr>
              <a:t>ELFatehi</a:t>
            </a:r>
            <a:r>
              <a:rPr lang="it-IT" b="1" baseline="30000" dirty="0">
                <a:latin typeface="Palatino Linotype" panose="02040502050505030304" pitchFamily="18" charset="0"/>
              </a:rPr>
              <a:t> </a:t>
            </a:r>
            <a:r>
              <a:rPr lang="it-IT" b="1" baseline="30000" dirty="0" smtClean="0">
                <a:latin typeface="Palatino Linotype" panose="02040502050505030304" pitchFamily="18" charset="0"/>
              </a:rPr>
              <a:t>1,2</a:t>
            </a: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sz="1400" dirty="0">
                <a:latin typeface="Palatino Linotype" panose="02040502050505030304" pitchFamily="18" charset="0"/>
              </a:rPr>
              <a:t>Department of Life Sciences, </a:t>
            </a:r>
            <a:r>
              <a:rPr lang="en-US" sz="1400" dirty="0" err="1">
                <a:latin typeface="Palatino Linotype" panose="02040502050505030304" pitchFamily="18" charset="0"/>
              </a:rPr>
              <a:t>Polydisciplinary</a:t>
            </a:r>
            <a:r>
              <a:rPr lang="en-US" sz="1400" dirty="0">
                <a:latin typeface="Palatino Linotype" panose="02040502050505030304" pitchFamily="18" charset="0"/>
              </a:rPr>
              <a:t> Faculty (</a:t>
            </a:r>
            <a:r>
              <a:rPr lang="en-US" sz="1400" dirty="0" err="1">
                <a:latin typeface="Palatino Linotype" panose="02040502050505030304" pitchFamily="18" charset="0"/>
              </a:rPr>
              <a:t>Abdelmalek</a:t>
            </a:r>
            <a:r>
              <a:rPr lang="en-US" sz="1400" dirty="0">
                <a:latin typeface="Palatino Linotype" panose="02040502050505030304" pitchFamily="18" charset="0"/>
              </a:rPr>
              <a:t> </a:t>
            </a:r>
            <a:r>
              <a:rPr lang="en-US" sz="1400" dirty="0" err="1">
                <a:latin typeface="Palatino Linotype" panose="02040502050505030304" pitchFamily="18" charset="0"/>
              </a:rPr>
              <a:t>Essaadi</a:t>
            </a:r>
            <a:r>
              <a:rPr lang="en-US" sz="1400" dirty="0">
                <a:latin typeface="Palatino Linotype" panose="02040502050505030304" pitchFamily="18" charset="0"/>
              </a:rPr>
              <a:t> University) (</a:t>
            </a:r>
            <a:r>
              <a:rPr lang="en-US" sz="1400" dirty="0" err="1">
                <a:latin typeface="Palatino Linotype" panose="02040502050505030304" pitchFamily="18" charset="0"/>
              </a:rPr>
              <a:t>Larache</a:t>
            </a:r>
            <a:r>
              <a:rPr lang="en-US" sz="1400" dirty="0">
                <a:latin typeface="Palatino Linotype" panose="02040502050505030304" pitchFamily="18" charset="0"/>
              </a:rPr>
              <a:t>, Morocco); </a:t>
            </a:r>
            <a:endParaRPr lang="fr-FR" sz="1400"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n-US" sz="1400" dirty="0">
                <a:latin typeface="Palatino Linotype" panose="02040502050505030304" pitchFamily="18" charset="0"/>
              </a:rPr>
              <a:t>Bio-</a:t>
            </a:r>
            <a:r>
              <a:rPr lang="en-US" sz="1400" dirty="0" err="1">
                <a:latin typeface="Palatino Linotype" panose="02040502050505030304" pitchFamily="18" charset="0"/>
              </a:rPr>
              <a:t>agrodiversity</a:t>
            </a:r>
            <a:r>
              <a:rPr lang="en-US" sz="1400" dirty="0">
                <a:latin typeface="Palatino Linotype" panose="02040502050505030304" pitchFamily="18" charset="0"/>
              </a:rPr>
              <a:t> team, Laboratory of applied botany; Department of Biology, Faculty of Science (</a:t>
            </a:r>
            <a:r>
              <a:rPr lang="en-US" sz="1400" dirty="0" err="1">
                <a:latin typeface="Palatino Linotype" panose="02040502050505030304" pitchFamily="18" charset="0"/>
              </a:rPr>
              <a:t>Abdelmalek</a:t>
            </a:r>
            <a:r>
              <a:rPr lang="en-US" sz="1400" dirty="0">
                <a:latin typeface="Palatino Linotype" panose="02040502050505030304" pitchFamily="18" charset="0"/>
              </a:rPr>
              <a:t> </a:t>
            </a:r>
            <a:r>
              <a:rPr lang="en-US" sz="1400" dirty="0" err="1">
                <a:latin typeface="Palatino Linotype" panose="02040502050505030304" pitchFamily="18" charset="0"/>
              </a:rPr>
              <a:t>Essaâdi</a:t>
            </a:r>
            <a:r>
              <a:rPr lang="en-US" sz="1400" dirty="0">
                <a:latin typeface="Palatino Linotype" panose="02040502050505030304" pitchFamily="18" charset="0"/>
              </a:rPr>
              <a:t> University) (</a:t>
            </a:r>
            <a:r>
              <a:rPr lang="en-US" sz="1400" dirty="0" err="1">
                <a:latin typeface="Palatino Linotype" panose="02040502050505030304" pitchFamily="18" charset="0"/>
              </a:rPr>
              <a:t>Tetouan</a:t>
            </a:r>
            <a:r>
              <a:rPr lang="en-US" sz="1400" dirty="0">
                <a:latin typeface="Palatino Linotype" panose="02040502050505030304" pitchFamily="18" charset="0"/>
              </a:rPr>
              <a:t>, Morocco).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smtClean="0">
                <a:latin typeface="Palatino Linotype" panose="02040502050505030304" pitchFamily="18" charset="0"/>
                <a:hlinkClick r:id="rId2"/>
              </a:rPr>
              <a:t>y.hmimsa@uae.ac.ma</a:t>
            </a:r>
            <a:r>
              <a:rPr lang="en-US" sz="1400" dirty="0" smtClean="0">
                <a:latin typeface="Palatino Linotype" panose="02040502050505030304" pitchFamily="18" charset="0"/>
              </a:rPr>
              <a:t>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1943"/>
            <a:ext cx="9143995" cy="2562691"/>
          </a:xfrm>
          <a:prstGeom prst="rect">
            <a:avLst/>
          </a:prstGeom>
        </p:spPr>
      </p:pic>
      <p:pic>
        <p:nvPicPr>
          <p:cNvPr id="7" name="Image 7">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23655" y="5597248"/>
            <a:ext cx="1775645" cy="1274298"/>
          </a:xfrm>
          <a:prstGeom prst="rect">
            <a:avLst/>
          </a:prstGeom>
          <a:noFill/>
          <a:ln cap="flat">
            <a:noFill/>
          </a:ln>
        </p:spPr>
      </p:pic>
      <p:pic>
        <p:nvPicPr>
          <p:cNvPr id="8" name="Image 8" descr="RÃ©sultat de recherche d'images pour &quot;ministÃ¨re de l'Ã©ducation nationale, l'enseignement supÃ©rieur, de la recherche scientifique au maroc&quot;">
            <a:extLst>
              <a:ext uri="{FF2B5EF4-FFF2-40B4-BE49-F238E27FC236}">
                <a16:creationId xmlns:a16="http://schemas.microsoft.com/office/drawing/2014/main" id="{00000000-0000-0000-0000-000000000000}"/>
              </a:ext>
            </a:extLst>
          </p:cNvPr>
          <p:cNvPicPr>
            <a:picLocks noChangeAspect="1"/>
          </p:cNvPicPr>
          <p:nvPr/>
        </p:nvPicPr>
        <p:blipFill>
          <a:blip r:embed="rId5"/>
          <a:srcRect t="12619" b="15028"/>
          <a:stretch>
            <a:fillRect/>
          </a:stretch>
        </p:blipFill>
        <p:spPr>
          <a:xfrm>
            <a:off x="2350243" y="5677889"/>
            <a:ext cx="2756238" cy="1113017"/>
          </a:xfrm>
          <a:prstGeom prst="rect">
            <a:avLst/>
          </a:prstGeom>
          <a:solidFill>
            <a:srgbClr val="FFFFFF"/>
          </a:solidFill>
          <a:ln cap="flat">
            <a:noFill/>
          </a:ln>
        </p:spPr>
      </p:pic>
      <p:pic>
        <p:nvPicPr>
          <p:cNvPr id="9" name="Image 10" descr="C:\Users\Pc\Desktop\bureau\Logo équipe.jpg">
            <a:extLst>
              <a:ext uri="{FF2B5EF4-FFF2-40B4-BE49-F238E27FC236}">
                <a16:creationId xmlns:a16="http://schemas.microsoft.com/office/drawing/2014/main" id="{00000000-0000-0000-0000-000000000000}"/>
              </a:ext>
            </a:extLst>
          </p:cNvPr>
          <p:cNvPicPr>
            <a:picLocks noChangeAspect="1"/>
          </p:cNvPicPr>
          <p:nvPr/>
        </p:nvPicPr>
        <p:blipFill>
          <a:blip r:embed="rId6"/>
          <a:srcRect/>
          <a:stretch>
            <a:fillRect/>
          </a:stretch>
        </p:blipFill>
        <p:spPr>
          <a:xfrm>
            <a:off x="5657424" y="5611252"/>
            <a:ext cx="1617399" cy="1246290"/>
          </a:xfrm>
          <a:prstGeom prst="rect">
            <a:avLst/>
          </a:prstGeom>
          <a:noFill/>
          <a:ln cap="flat">
            <a:noFill/>
          </a:ln>
        </p:spPr>
      </p:pic>
      <p:pic>
        <p:nvPicPr>
          <p:cNvPr id="10" name="Picture 31" descr="C:\Users\Pc\Desktop\logo et entete\logo TR.png">
            <a:extLst>
              <a:ext uri="{FF2B5EF4-FFF2-40B4-BE49-F238E27FC236}">
                <a16:creationId xmlns:a16="http://schemas.microsoft.com/office/drawing/2014/main" id="{00000000-0000-0000-0000-000000000000}"/>
              </a:ext>
            </a:extLst>
          </p:cNvPr>
          <p:cNvPicPr>
            <a:picLocks noChangeAspect="1"/>
          </p:cNvPicPr>
          <p:nvPr/>
        </p:nvPicPr>
        <p:blipFill>
          <a:blip r:embed="rId7"/>
          <a:srcRect/>
          <a:stretch>
            <a:fillRect/>
          </a:stretch>
        </p:blipFill>
        <p:spPr>
          <a:xfrm>
            <a:off x="7825765" y="5677889"/>
            <a:ext cx="1138789" cy="1113017"/>
          </a:xfrm>
          <a:prstGeom prst="rect">
            <a:avLst/>
          </a:prstGeom>
          <a:noFill/>
          <a:ln cap="flat">
            <a:noFill/>
          </a:ln>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10</a:t>
            </a:fld>
            <a:endParaRPr lang="en-GB">
              <a:solidFill>
                <a:srgbClr val="000000">
                  <a:tint val="75000"/>
                </a:srgbClr>
              </a:solidFill>
            </a:endParaRPr>
          </a:p>
        </p:txBody>
      </p:sp>
      <p:sp>
        <p:nvSpPr>
          <p:cNvPr id="8" name="Espace réservé du texte 7"/>
          <p:cNvSpPr>
            <a:spLocks noGrp="1"/>
          </p:cNvSpPr>
          <p:nvPr>
            <p:ph type="body" sz="quarter" idx="14"/>
          </p:nvPr>
        </p:nvSpPr>
        <p:spPr>
          <a:xfrm>
            <a:off x="460048" y="602745"/>
            <a:ext cx="665560" cy="666774"/>
          </a:xfrm>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pic>
        <p:nvPicPr>
          <p:cNvPr id="7"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9" name="Title 1">
            <a:extLst>
              <a:ext uri="{FF2B5EF4-FFF2-40B4-BE49-F238E27FC236}">
                <a16:creationId xmlns:a16="http://schemas.microsoft.com/office/drawing/2014/main" id="{40089B68-B277-1141-9D01-01E7F79DE462}"/>
              </a:ext>
            </a:extLst>
          </p:cNvPr>
          <p:cNvSpPr txBox="1">
            <a:spLocks/>
          </p:cNvSpPr>
          <p:nvPr/>
        </p:nvSpPr>
        <p:spPr>
          <a:xfrm>
            <a:off x="1506203" y="456196"/>
            <a:ext cx="7601860"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1">
                    <a:lumMod val="50000"/>
                  </a:schemeClr>
                </a:solidFill>
              </a:rPr>
              <a:t>The ampelographic characters of the berry</a:t>
            </a:r>
            <a:endParaRPr lang="en-US" sz="3600" b="1" dirty="0">
              <a:solidFill>
                <a:schemeClr val="bg1">
                  <a:lumMod val="50000"/>
                </a:schemeClr>
              </a:solidFill>
            </a:endParaRPr>
          </a:p>
        </p:txBody>
      </p:sp>
      <p:graphicFrame>
        <p:nvGraphicFramePr>
          <p:cNvPr id="10" name="Graphique 9"/>
          <p:cNvGraphicFramePr/>
          <p:nvPr>
            <p:extLst>
              <p:ext uri="{D42A27DB-BD31-4B8C-83A1-F6EECF244321}">
                <p14:modId xmlns:p14="http://schemas.microsoft.com/office/powerpoint/2010/main" val="3056649932"/>
              </p:ext>
            </p:extLst>
          </p:nvPr>
        </p:nvGraphicFramePr>
        <p:xfrm>
          <a:off x="0" y="1879058"/>
          <a:ext cx="4866968" cy="48424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p:nvPr>
            <p:extLst>
              <p:ext uri="{D42A27DB-BD31-4B8C-83A1-F6EECF244321}">
                <p14:modId xmlns:p14="http://schemas.microsoft.com/office/powerpoint/2010/main" val="451867619"/>
              </p:ext>
            </p:extLst>
          </p:nvPr>
        </p:nvGraphicFramePr>
        <p:xfrm>
          <a:off x="3628104" y="1545725"/>
          <a:ext cx="5479960" cy="5163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85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11</a:t>
            </a:fld>
            <a:endParaRPr lang="en-GB">
              <a:solidFill>
                <a:srgbClr val="000000">
                  <a:tint val="75000"/>
                </a:srgbClr>
              </a:solidFill>
            </a:endParaRPr>
          </a:p>
        </p:txBody>
      </p:sp>
      <p:sp>
        <p:nvSpPr>
          <p:cNvPr id="8" name="Espace réservé du texte 7"/>
          <p:cNvSpPr>
            <a:spLocks noGrp="1"/>
          </p:cNvSpPr>
          <p:nvPr>
            <p:ph type="body" sz="quarter" idx="14"/>
          </p:nvPr>
        </p:nvSpPr>
        <p:spPr>
          <a:xfrm>
            <a:off x="514153" y="602745"/>
            <a:ext cx="665560" cy="666774"/>
          </a:xfrm>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sp>
        <p:nvSpPr>
          <p:cNvPr id="13" name="Titre 4"/>
          <p:cNvSpPr>
            <a:spLocks noGrp="1"/>
          </p:cNvSpPr>
          <p:nvPr>
            <p:ph type="title"/>
          </p:nvPr>
        </p:nvSpPr>
        <p:spPr>
          <a:xfrm>
            <a:off x="1433932" y="1269519"/>
            <a:ext cx="7081421" cy="508665"/>
          </a:xfrm>
        </p:spPr>
        <p:txBody>
          <a:bodyPr/>
          <a:lstStyle/>
          <a:p>
            <a:r>
              <a:rPr lang="fr-FR" sz="3006" dirty="0">
                <a:solidFill>
                  <a:schemeClr val="bg1">
                    <a:lumMod val="95000"/>
                  </a:schemeClr>
                </a:solidFill>
              </a:rPr>
              <a:t>Les caractères ampélographiques de la baie :</a:t>
            </a:r>
            <a:endParaRPr lang="en-US" sz="3006" dirty="0">
              <a:solidFill>
                <a:schemeClr val="bg1">
                  <a:lumMod val="95000"/>
                </a:schemeClr>
              </a:solidFill>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7" name="Title 1">
            <a:extLst>
              <a:ext uri="{FF2B5EF4-FFF2-40B4-BE49-F238E27FC236}">
                <a16:creationId xmlns:a16="http://schemas.microsoft.com/office/drawing/2014/main" id="{40089B68-B277-1141-9D01-01E7F79DE462}"/>
              </a:ext>
            </a:extLst>
          </p:cNvPr>
          <p:cNvSpPr txBox="1">
            <a:spLocks/>
          </p:cNvSpPr>
          <p:nvPr/>
        </p:nvSpPr>
        <p:spPr>
          <a:xfrm>
            <a:off x="1506203" y="456196"/>
            <a:ext cx="7601860"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1">
                    <a:lumMod val="50000"/>
                  </a:schemeClr>
                </a:solidFill>
              </a:rPr>
              <a:t>The ampelographic characters of the berry</a:t>
            </a:r>
            <a:endParaRPr lang="en-US" sz="3600" b="1" dirty="0">
              <a:solidFill>
                <a:schemeClr val="bg1">
                  <a:lumMod val="50000"/>
                </a:schemeClr>
              </a:solidFill>
            </a:endParaRPr>
          </a:p>
        </p:txBody>
      </p:sp>
      <p:graphicFrame>
        <p:nvGraphicFramePr>
          <p:cNvPr id="9" name="Graphique 8"/>
          <p:cNvGraphicFramePr/>
          <p:nvPr>
            <p:extLst>
              <p:ext uri="{D42A27DB-BD31-4B8C-83A1-F6EECF244321}">
                <p14:modId xmlns:p14="http://schemas.microsoft.com/office/powerpoint/2010/main" val="2310514970"/>
              </p:ext>
            </p:extLst>
          </p:nvPr>
        </p:nvGraphicFramePr>
        <p:xfrm>
          <a:off x="292929" y="1545724"/>
          <a:ext cx="3674388" cy="5175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ext uri="{D42A27DB-BD31-4B8C-83A1-F6EECF244321}">
                <p14:modId xmlns:p14="http://schemas.microsoft.com/office/powerpoint/2010/main" val="2127137580"/>
              </p:ext>
            </p:extLst>
          </p:nvPr>
        </p:nvGraphicFramePr>
        <p:xfrm>
          <a:off x="3967317" y="1683610"/>
          <a:ext cx="5176683" cy="5132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434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12</a:t>
            </a:fld>
            <a:endParaRPr lang="en-GB">
              <a:solidFill>
                <a:srgbClr val="000000">
                  <a:tint val="75000"/>
                </a:srgbClr>
              </a:solidFill>
            </a:endParaRPr>
          </a:p>
        </p:txBody>
      </p:sp>
      <p:sp>
        <p:nvSpPr>
          <p:cNvPr id="8" name="Espace réservé du texte 7"/>
          <p:cNvSpPr>
            <a:spLocks noGrp="1"/>
          </p:cNvSpPr>
          <p:nvPr>
            <p:ph type="body" sz="quarter" idx="14"/>
          </p:nvPr>
        </p:nvSpPr>
        <p:spPr>
          <a:xfrm>
            <a:off x="460048" y="602745"/>
            <a:ext cx="665560" cy="666774"/>
          </a:xfrm>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sp>
        <p:nvSpPr>
          <p:cNvPr id="11" name="Titre 4"/>
          <p:cNvSpPr>
            <a:spLocks noGrp="1"/>
          </p:cNvSpPr>
          <p:nvPr>
            <p:ph type="title"/>
          </p:nvPr>
        </p:nvSpPr>
        <p:spPr>
          <a:xfrm>
            <a:off x="1433932" y="1269519"/>
            <a:ext cx="7081421" cy="508665"/>
          </a:xfrm>
        </p:spPr>
        <p:txBody>
          <a:bodyPr/>
          <a:lstStyle/>
          <a:p>
            <a:r>
              <a:rPr lang="fr-FR" sz="3006" dirty="0">
                <a:solidFill>
                  <a:schemeClr val="bg1">
                    <a:lumMod val="95000"/>
                  </a:schemeClr>
                </a:solidFill>
              </a:rPr>
              <a:t>Les caractères ampélographiques de la baie :</a:t>
            </a:r>
            <a:endParaRPr lang="en-US" sz="3006" dirty="0">
              <a:solidFill>
                <a:schemeClr val="bg1">
                  <a:lumMod val="95000"/>
                </a:schemeClr>
              </a:solidFill>
            </a:endParaRPr>
          </a:p>
        </p:txBody>
      </p:sp>
      <p:pic>
        <p:nvPicPr>
          <p:cNvPr id="7"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858" y="5869858"/>
            <a:ext cx="988142" cy="988142"/>
          </a:xfrm>
          <a:prstGeom prst="rect">
            <a:avLst/>
          </a:prstGeom>
        </p:spPr>
      </p:pic>
      <p:sp>
        <p:nvSpPr>
          <p:cNvPr id="9" name="Title 1">
            <a:extLst>
              <a:ext uri="{FF2B5EF4-FFF2-40B4-BE49-F238E27FC236}">
                <a16:creationId xmlns:a16="http://schemas.microsoft.com/office/drawing/2014/main" id="{40089B68-B277-1141-9D01-01E7F79DE462}"/>
              </a:ext>
            </a:extLst>
          </p:cNvPr>
          <p:cNvSpPr txBox="1">
            <a:spLocks/>
          </p:cNvSpPr>
          <p:nvPr/>
        </p:nvSpPr>
        <p:spPr>
          <a:xfrm>
            <a:off x="1506203" y="456196"/>
            <a:ext cx="7601860"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1">
                    <a:lumMod val="50000"/>
                  </a:schemeClr>
                </a:solidFill>
              </a:rPr>
              <a:t>The ampelographic characters of the berry</a:t>
            </a:r>
            <a:endParaRPr lang="en-US" sz="3600" b="1" dirty="0">
              <a:solidFill>
                <a:schemeClr val="bg1">
                  <a:lumMod val="50000"/>
                </a:schemeClr>
              </a:solidFill>
            </a:endParaRPr>
          </a:p>
        </p:txBody>
      </p:sp>
      <p:graphicFrame>
        <p:nvGraphicFramePr>
          <p:cNvPr id="13" name="Graphique 12"/>
          <p:cNvGraphicFramePr/>
          <p:nvPr>
            <p:extLst>
              <p:ext uri="{D42A27DB-BD31-4B8C-83A1-F6EECF244321}">
                <p14:modId xmlns:p14="http://schemas.microsoft.com/office/powerpoint/2010/main" val="2930791343"/>
              </p:ext>
            </p:extLst>
          </p:nvPr>
        </p:nvGraphicFramePr>
        <p:xfrm>
          <a:off x="-280220" y="1778183"/>
          <a:ext cx="4572000" cy="4943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p:nvPr>
            <p:extLst>
              <p:ext uri="{D42A27DB-BD31-4B8C-83A1-F6EECF244321}">
                <p14:modId xmlns:p14="http://schemas.microsoft.com/office/powerpoint/2010/main" val="2188122526"/>
              </p:ext>
            </p:extLst>
          </p:nvPr>
        </p:nvGraphicFramePr>
        <p:xfrm>
          <a:off x="3937819" y="1778182"/>
          <a:ext cx="5170244" cy="50798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970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13</a:t>
            </a:fld>
            <a:endParaRPr lang="en-GB">
              <a:solidFill>
                <a:srgbClr val="000000">
                  <a:tint val="75000"/>
                </a:srgbClr>
              </a:solidFill>
            </a:endParaRPr>
          </a:p>
        </p:txBody>
      </p:sp>
      <p:pic>
        <p:nvPicPr>
          <p:cNvPr id="7"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9" name="Espace réservé du texte 7"/>
          <p:cNvSpPr>
            <a:spLocks noGrp="1"/>
          </p:cNvSpPr>
          <p:nvPr>
            <p:ph type="body" sz="quarter" idx="14"/>
          </p:nvPr>
        </p:nvSpPr>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sp>
        <p:nvSpPr>
          <p:cNvPr id="11" name="Title 1">
            <a:extLst>
              <a:ext uri="{FF2B5EF4-FFF2-40B4-BE49-F238E27FC236}">
                <a16:creationId xmlns:a16="http://schemas.microsoft.com/office/drawing/2014/main" id="{40089B68-B277-1141-9D01-01E7F79DE462}"/>
              </a:ext>
            </a:extLst>
          </p:cNvPr>
          <p:cNvSpPr txBox="1">
            <a:spLocks/>
          </p:cNvSpPr>
          <p:nvPr/>
        </p:nvSpPr>
        <p:spPr>
          <a:xfrm>
            <a:off x="1506203" y="456196"/>
            <a:ext cx="7601860"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1">
                    <a:lumMod val="50000"/>
                  </a:schemeClr>
                </a:solidFill>
              </a:rPr>
              <a:t>The ampelographic characters of the berry</a:t>
            </a:r>
            <a:endParaRPr lang="en-US" sz="3600" b="1" dirty="0">
              <a:solidFill>
                <a:schemeClr val="bg1">
                  <a:lumMod val="50000"/>
                </a:schemeClr>
              </a:solidFill>
            </a:endParaRPr>
          </a:p>
        </p:txBody>
      </p:sp>
      <p:graphicFrame>
        <p:nvGraphicFramePr>
          <p:cNvPr id="12" name="Graphique 11"/>
          <p:cNvGraphicFramePr/>
          <p:nvPr>
            <p:extLst>
              <p:ext uri="{D42A27DB-BD31-4B8C-83A1-F6EECF244321}">
                <p14:modId xmlns:p14="http://schemas.microsoft.com/office/powerpoint/2010/main" val="2587110778"/>
              </p:ext>
            </p:extLst>
          </p:nvPr>
        </p:nvGraphicFramePr>
        <p:xfrm>
          <a:off x="4203289" y="1545725"/>
          <a:ext cx="4940711" cy="5403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p:extLst>
              <p:ext uri="{D42A27DB-BD31-4B8C-83A1-F6EECF244321}">
                <p14:modId xmlns:p14="http://schemas.microsoft.com/office/powerpoint/2010/main" val="573566210"/>
              </p:ext>
            </p:extLst>
          </p:nvPr>
        </p:nvGraphicFramePr>
        <p:xfrm>
          <a:off x="122422" y="1778184"/>
          <a:ext cx="4080868" cy="50798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69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A05AE7-4596-4219-9D60-0BDE72ED388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14</a:t>
            </a:fld>
            <a:endParaRPr lang="en-GB">
              <a:solidFill>
                <a:srgbClr val="000000">
                  <a:tint val="75000"/>
                </a:srgbClr>
              </a:solidFill>
            </a:endParaRPr>
          </a:p>
        </p:txBody>
      </p:sp>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637068" y="661272"/>
            <a:ext cx="7315119" cy="590931"/>
          </a:xfrm>
        </p:spPr>
        <p:txBody>
          <a:bodyPr/>
          <a:lstStyle/>
          <a:p>
            <a:r>
              <a:rPr lang="en-US" sz="3600" b="1" dirty="0">
                <a:solidFill>
                  <a:schemeClr val="accent6">
                    <a:lumMod val="50000"/>
                  </a:schemeClr>
                </a:solidFill>
              </a:rPr>
              <a:t>The ampelographic characters of </a:t>
            </a:r>
            <a:r>
              <a:rPr lang="en-US" sz="3600" b="1" dirty="0" smtClean="0">
                <a:solidFill>
                  <a:schemeClr val="accent6">
                    <a:lumMod val="50000"/>
                  </a:schemeClr>
                </a:solidFill>
              </a:rPr>
              <a:t>seeds:</a:t>
            </a:r>
            <a:endParaRPr lang="en-US" sz="3600" b="1" dirty="0">
              <a:solidFill>
                <a:schemeClr val="accent6">
                  <a:lumMod val="50000"/>
                </a:schemeClr>
              </a:solidFill>
            </a:endParaRPr>
          </a:p>
        </p:txBody>
      </p:sp>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p:txBody>
          <a:bodyPr/>
          <a:lstStyle/>
          <a:p>
            <a:r>
              <a:rPr lang="en-US" dirty="0" smtClean="0"/>
              <a:t>03</a:t>
            </a:r>
            <a:endParaRPr lang="en-US" dirty="0"/>
          </a:p>
        </p:txBody>
      </p:sp>
      <p:sp>
        <p:nvSpPr>
          <p:cNvPr id="3" name="Rectangle 2"/>
          <p:cNvSpPr/>
          <p:nvPr/>
        </p:nvSpPr>
        <p:spPr>
          <a:xfrm>
            <a:off x="486940" y="2877916"/>
            <a:ext cx="8303099" cy="13181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800" dirty="0" smtClean="0"/>
              <a:t>They </a:t>
            </a:r>
            <a:r>
              <a:rPr lang="en-US" sz="2800" dirty="0"/>
              <a:t>are completely formed with the absence of transverse grooves on their dorsal face.</a:t>
            </a:r>
          </a:p>
        </p:txBody>
      </p:sp>
      <p:sp>
        <p:nvSpPr>
          <p:cNvPr id="4" name="Cadre 3"/>
          <p:cNvSpPr/>
          <p:nvPr/>
        </p:nvSpPr>
        <p:spPr>
          <a:xfrm>
            <a:off x="339213" y="2779744"/>
            <a:ext cx="8612973" cy="2110081"/>
          </a:xfrm>
          <a:prstGeom prst="frame">
            <a:avLst>
              <a:gd name="adj1" fmla="val 1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pic>
        <p:nvPicPr>
          <p:cNvPr id="8"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316212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6BE2CA-33D4-4A0E-8E19-8472635D114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15</a:t>
            </a:fld>
            <a:endParaRPr lang="en-GB">
              <a:solidFill>
                <a:srgbClr val="000000">
                  <a:tint val="75000"/>
                </a:srgbClr>
              </a:solidFill>
            </a:endParaRPr>
          </a:p>
        </p:txBody>
      </p:sp>
      <p:grpSp>
        <p:nvGrpSpPr>
          <p:cNvPr id="8" name="Graphic 24" descr="Gears">
            <a:extLst>
              <a:ext uri="{FF2B5EF4-FFF2-40B4-BE49-F238E27FC236}">
                <a16:creationId xmlns:a16="http://schemas.microsoft.com/office/drawing/2014/main" id="{D22D8270-7674-44AE-9F4C-C3855116803D}"/>
              </a:ext>
            </a:extLst>
          </p:cNvPr>
          <p:cNvGrpSpPr/>
          <p:nvPr/>
        </p:nvGrpSpPr>
        <p:grpSpPr>
          <a:xfrm>
            <a:off x="1866769" y="3069256"/>
            <a:ext cx="239058" cy="289818"/>
            <a:chOff x="5934469" y="5379440"/>
            <a:chExt cx="318745" cy="385720"/>
          </a:xfrm>
          <a:solidFill>
            <a:srgbClr val="F5F3ED"/>
          </a:solidFill>
        </p:grpSpPr>
        <p:sp>
          <p:nvSpPr>
            <p:cNvPr id="10" name="Freeform: Shape 33">
              <a:extLst>
                <a:ext uri="{FF2B5EF4-FFF2-40B4-BE49-F238E27FC236}">
                  <a16:creationId xmlns:a16="http://schemas.microsoft.com/office/drawing/2014/main" id="{BB01385C-23C7-4FAD-ADD1-2AC3F18CC19C}"/>
                </a:ext>
              </a:extLst>
            </p:cNvPr>
            <p:cNvSpPr/>
            <p:nvPr/>
          </p:nvSpPr>
          <p:spPr>
            <a:xfrm>
              <a:off x="6044954" y="5379440"/>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86749 w 208259"/>
                <a:gd name="connsiteY5" fmla="*/ 81153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510 w 208259"/>
                <a:gd name="connsiteY16" fmla="*/ 39110 h 207770"/>
                <a:gd name="connsiteX17" fmla="*/ 29332 w 208259"/>
                <a:gd name="connsiteY17" fmla="*/ 62087 h 207770"/>
                <a:gd name="connsiteX18" fmla="*/ 21510 w 208259"/>
                <a:gd name="connsiteY18" fmla="*/ 81153 h 207770"/>
                <a:gd name="connsiteX19" fmla="*/ 0 w 208259"/>
                <a:gd name="connsiteY19" fmla="*/ 91908 h 207770"/>
                <a:gd name="connsiteX20" fmla="*/ 0 w 208259"/>
                <a:gd name="connsiteY20" fmla="*/ 116352 h 207770"/>
                <a:gd name="connsiteX21" fmla="*/ 21510 w 208259"/>
                <a:gd name="connsiteY21" fmla="*/ 127107 h 207770"/>
                <a:gd name="connsiteX22" fmla="*/ 29332 w 208259"/>
                <a:gd name="connsiteY22" fmla="*/ 146173 h 207770"/>
                <a:gd name="connsiteX23" fmla="*/ 21510 w 208259"/>
                <a:gd name="connsiteY23" fmla="*/ 169150 h 207770"/>
                <a:gd name="connsiteX24" fmla="*/ 38621 w 208259"/>
                <a:gd name="connsiteY24" fmla="*/ 186261 h 207770"/>
                <a:gd name="connsiteX25" fmla="*/ 61598 w 208259"/>
                <a:gd name="connsiteY25" fmla="*/ 178439 h 207770"/>
                <a:gd name="connsiteX26" fmla="*/ 80664 w 208259"/>
                <a:gd name="connsiteY26" fmla="*/ 186261 h 207770"/>
                <a:gd name="connsiteX27" fmla="*/ 91419 w 208259"/>
                <a:gd name="connsiteY27" fmla="*/ 207771 h 207770"/>
                <a:gd name="connsiteX28" fmla="*/ 115863 w 208259"/>
                <a:gd name="connsiteY28" fmla="*/ 207771 h 207770"/>
                <a:gd name="connsiteX29" fmla="*/ 126618 w 208259"/>
                <a:gd name="connsiteY29" fmla="*/ 186261 h 207770"/>
                <a:gd name="connsiteX30" fmla="*/ 145684 w 208259"/>
                <a:gd name="connsiteY30" fmla="*/ 178439 h 207770"/>
                <a:gd name="connsiteX31" fmla="*/ 168661 w 208259"/>
                <a:gd name="connsiteY31" fmla="*/ 186261 h 207770"/>
                <a:gd name="connsiteX32" fmla="*/ 186261 w 208259"/>
                <a:gd name="connsiteY32" fmla="*/ 169150 h 207770"/>
                <a:gd name="connsiteX33" fmla="*/ 178439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259" h="207770">
                  <a:moveTo>
                    <a:pt x="104130" y="140795"/>
                  </a:moveTo>
                  <a:cubicBezTo>
                    <a:pt x="83597" y="140795"/>
                    <a:pt x="67464" y="124174"/>
                    <a:pt x="67464" y="104130"/>
                  </a:cubicBezTo>
                  <a:cubicBezTo>
                    <a:pt x="67464" y="84086"/>
                    <a:pt x="84086" y="67464"/>
                    <a:pt x="104130" y="67464"/>
                  </a:cubicBezTo>
                  <a:cubicBezTo>
                    <a:pt x="124663" y="67464"/>
                    <a:pt x="140795" y="84086"/>
                    <a:pt x="140795" y="104130"/>
                  </a:cubicBezTo>
                  <a:cubicBezTo>
                    <a:pt x="140795" y="124174"/>
                    <a:pt x="124174" y="140795"/>
                    <a:pt x="104130" y="140795"/>
                  </a:cubicBezTo>
                  <a:close/>
                  <a:moveTo>
                    <a:pt x="186749" y="81153"/>
                  </a:moveTo>
                  <a:cubicBezTo>
                    <a:pt x="184794" y="74309"/>
                    <a:pt x="182350" y="67953"/>
                    <a:pt x="178927" y="62087"/>
                  </a:cubicBezTo>
                  <a:lnTo>
                    <a:pt x="186749" y="39110"/>
                  </a:lnTo>
                  <a:lnTo>
                    <a:pt x="169150" y="21510"/>
                  </a:lnTo>
                  <a:lnTo>
                    <a:pt x="146173" y="29332"/>
                  </a:lnTo>
                  <a:cubicBezTo>
                    <a:pt x="140307" y="25910"/>
                    <a:pt x="133951" y="23466"/>
                    <a:pt x="127107" y="21510"/>
                  </a:cubicBezTo>
                  <a:lnTo>
                    <a:pt x="116352" y="0"/>
                  </a:lnTo>
                  <a:lnTo>
                    <a:pt x="91908" y="0"/>
                  </a:lnTo>
                  <a:lnTo>
                    <a:pt x="81153" y="21510"/>
                  </a:lnTo>
                  <a:cubicBezTo>
                    <a:pt x="74309" y="23466"/>
                    <a:pt x="67953" y="25910"/>
                    <a:pt x="62087" y="29332"/>
                  </a:cubicBezTo>
                  <a:lnTo>
                    <a:pt x="39110" y="21510"/>
                  </a:lnTo>
                  <a:lnTo>
                    <a:pt x="21510" y="39110"/>
                  </a:lnTo>
                  <a:lnTo>
                    <a:pt x="29332" y="62087"/>
                  </a:lnTo>
                  <a:cubicBezTo>
                    <a:pt x="25910" y="67953"/>
                    <a:pt x="23466" y="74309"/>
                    <a:pt x="21510" y="81153"/>
                  </a:cubicBezTo>
                  <a:lnTo>
                    <a:pt x="0" y="91908"/>
                  </a:lnTo>
                  <a:lnTo>
                    <a:pt x="0" y="116352"/>
                  </a:lnTo>
                  <a:lnTo>
                    <a:pt x="21510" y="127107"/>
                  </a:lnTo>
                  <a:cubicBezTo>
                    <a:pt x="23466" y="133951"/>
                    <a:pt x="25910" y="140307"/>
                    <a:pt x="29332" y="146173"/>
                  </a:cubicBezTo>
                  <a:lnTo>
                    <a:pt x="21510" y="169150"/>
                  </a:lnTo>
                  <a:lnTo>
                    <a:pt x="38621" y="186261"/>
                  </a:lnTo>
                  <a:lnTo>
                    <a:pt x="61598" y="178439"/>
                  </a:lnTo>
                  <a:cubicBezTo>
                    <a:pt x="67464" y="181861"/>
                    <a:pt x="73820" y="184305"/>
                    <a:pt x="80664" y="186261"/>
                  </a:cubicBezTo>
                  <a:lnTo>
                    <a:pt x="91419" y="207771"/>
                  </a:lnTo>
                  <a:lnTo>
                    <a:pt x="115863" y="207771"/>
                  </a:lnTo>
                  <a:lnTo>
                    <a:pt x="126618" y="186261"/>
                  </a:lnTo>
                  <a:cubicBezTo>
                    <a:pt x="133462" y="184305"/>
                    <a:pt x="139818" y="181861"/>
                    <a:pt x="145684" y="178439"/>
                  </a:cubicBezTo>
                  <a:lnTo>
                    <a:pt x="168661" y="186261"/>
                  </a:lnTo>
                  <a:lnTo>
                    <a:pt x="186261" y="169150"/>
                  </a:lnTo>
                  <a:lnTo>
                    <a:pt x="178439" y="146173"/>
                  </a:lnTo>
                  <a:cubicBezTo>
                    <a:pt x="181861" y="140307"/>
                    <a:pt x="184794" y="133462"/>
                    <a:pt x="186749" y="127107"/>
                  </a:cubicBezTo>
                  <a:lnTo>
                    <a:pt x="208260" y="116352"/>
                  </a:lnTo>
                  <a:lnTo>
                    <a:pt x="208260" y="91908"/>
                  </a:lnTo>
                  <a:lnTo>
                    <a:pt x="186749" y="81153"/>
                  </a:ln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sp>
          <p:nvSpPr>
            <p:cNvPr id="11" name="Freeform: Shape 34">
              <a:extLst>
                <a:ext uri="{FF2B5EF4-FFF2-40B4-BE49-F238E27FC236}">
                  <a16:creationId xmlns:a16="http://schemas.microsoft.com/office/drawing/2014/main" id="{B5754865-C6AD-4BF2-8E85-8140D6153770}"/>
                </a:ext>
              </a:extLst>
            </p:cNvPr>
            <p:cNvSpPr/>
            <p:nvPr/>
          </p:nvSpPr>
          <p:spPr>
            <a:xfrm>
              <a:off x="5934469" y="5557389"/>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04130 w 208259"/>
                <a:gd name="connsiteY5" fmla="*/ 140795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999 w 208259"/>
                <a:gd name="connsiteY16" fmla="*/ 38621 h 207770"/>
                <a:gd name="connsiteX17" fmla="*/ 29332 w 208259"/>
                <a:gd name="connsiteY17" fmla="*/ 61598 h 207770"/>
                <a:gd name="connsiteX18" fmla="*/ 21510 w 208259"/>
                <a:gd name="connsiteY18" fmla="*/ 80664 h 207770"/>
                <a:gd name="connsiteX19" fmla="*/ 0 w 208259"/>
                <a:gd name="connsiteY19" fmla="*/ 91419 h 207770"/>
                <a:gd name="connsiteX20" fmla="*/ 0 w 208259"/>
                <a:gd name="connsiteY20" fmla="*/ 115863 h 207770"/>
                <a:gd name="connsiteX21" fmla="*/ 21510 w 208259"/>
                <a:gd name="connsiteY21" fmla="*/ 126618 h 207770"/>
                <a:gd name="connsiteX22" fmla="*/ 29332 w 208259"/>
                <a:gd name="connsiteY22" fmla="*/ 145684 h 207770"/>
                <a:gd name="connsiteX23" fmla="*/ 21999 w 208259"/>
                <a:gd name="connsiteY23" fmla="*/ 168661 h 207770"/>
                <a:gd name="connsiteX24" fmla="*/ 39110 w 208259"/>
                <a:gd name="connsiteY24" fmla="*/ 185772 h 207770"/>
                <a:gd name="connsiteX25" fmla="*/ 62087 w 208259"/>
                <a:gd name="connsiteY25" fmla="*/ 178439 h 207770"/>
                <a:gd name="connsiteX26" fmla="*/ 81153 w 208259"/>
                <a:gd name="connsiteY26" fmla="*/ 186261 h 207770"/>
                <a:gd name="connsiteX27" fmla="*/ 91908 w 208259"/>
                <a:gd name="connsiteY27" fmla="*/ 207771 h 207770"/>
                <a:gd name="connsiteX28" fmla="*/ 116352 w 208259"/>
                <a:gd name="connsiteY28" fmla="*/ 207771 h 207770"/>
                <a:gd name="connsiteX29" fmla="*/ 127107 w 208259"/>
                <a:gd name="connsiteY29" fmla="*/ 186261 h 207770"/>
                <a:gd name="connsiteX30" fmla="*/ 146173 w 208259"/>
                <a:gd name="connsiteY30" fmla="*/ 178439 h 207770"/>
                <a:gd name="connsiteX31" fmla="*/ 169150 w 208259"/>
                <a:gd name="connsiteY31" fmla="*/ 186261 h 207770"/>
                <a:gd name="connsiteX32" fmla="*/ 186261 w 208259"/>
                <a:gd name="connsiteY32" fmla="*/ 168661 h 207770"/>
                <a:gd name="connsiteX33" fmla="*/ 178927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 name="connsiteX38" fmla="*/ 178927 w 208259"/>
                <a:gd name="connsiteY38" fmla="*/ 62087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259" h="207770">
                  <a:moveTo>
                    <a:pt x="104130" y="140795"/>
                  </a:moveTo>
                  <a:cubicBezTo>
                    <a:pt x="83597" y="140795"/>
                    <a:pt x="67464" y="124174"/>
                    <a:pt x="67464" y="104130"/>
                  </a:cubicBezTo>
                  <a:cubicBezTo>
                    <a:pt x="67464" y="83597"/>
                    <a:pt x="84086" y="67464"/>
                    <a:pt x="104130" y="67464"/>
                  </a:cubicBezTo>
                  <a:cubicBezTo>
                    <a:pt x="124663" y="67464"/>
                    <a:pt x="140795" y="84086"/>
                    <a:pt x="140795" y="104130"/>
                  </a:cubicBezTo>
                  <a:cubicBezTo>
                    <a:pt x="140795" y="124174"/>
                    <a:pt x="124663" y="140795"/>
                    <a:pt x="104130" y="140795"/>
                  </a:cubicBezTo>
                  <a:lnTo>
                    <a:pt x="104130" y="140795"/>
                  </a:lnTo>
                  <a:close/>
                  <a:moveTo>
                    <a:pt x="178927" y="62087"/>
                  </a:moveTo>
                  <a:lnTo>
                    <a:pt x="186749" y="39110"/>
                  </a:lnTo>
                  <a:lnTo>
                    <a:pt x="169150" y="21510"/>
                  </a:lnTo>
                  <a:lnTo>
                    <a:pt x="146173" y="29332"/>
                  </a:lnTo>
                  <a:cubicBezTo>
                    <a:pt x="140307" y="25910"/>
                    <a:pt x="133462" y="23466"/>
                    <a:pt x="127107" y="21510"/>
                  </a:cubicBezTo>
                  <a:lnTo>
                    <a:pt x="116352" y="0"/>
                  </a:lnTo>
                  <a:lnTo>
                    <a:pt x="91908" y="0"/>
                  </a:lnTo>
                  <a:lnTo>
                    <a:pt x="81153" y="21510"/>
                  </a:lnTo>
                  <a:cubicBezTo>
                    <a:pt x="74309" y="23466"/>
                    <a:pt x="67953" y="25910"/>
                    <a:pt x="62087" y="29332"/>
                  </a:cubicBezTo>
                  <a:lnTo>
                    <a:pt x="39110" y="21510"/>
                  </a:lnTo>
                  <a:lnTo>
                    <a:pt x="21999" y="38621"/>
                  </a:lnTo>
                  <a:lnTo>
                    <a:pt x="29332" y="61598"/>
                  </a:lnTo>
                  <a:cubicBezTo>
                    <a:pt x="25910" y="67464"/>
                    <a:pt x="23466" y="74309"/>
                    <a:pt x="21510" y="80664"/>
                  </a:cubicBezTo>
                  <a:lnTo>
                    <a:pt x="0" y="91419"/>
                  </a:lnTo>
                  <a:lnTo>
                    <a:pt x="0" y="115863"/>
                  </a:lnTo>
                  <a:lnTo>
                    <a:pt x="21510" y="126618"/>
                  </a:lnTo>
                  <a:cubicBezTo>
                    <a:pt x="23466" y="133462"/>
                    <a:pt x="25910" y="139818"/>
                    <a:pt x="29332" y="145684"/>
                  </a:cubicBezTo>
                  <a:lnTo>
                    <a:pt x="21999" y="168661"/>
                  </a:lnTo>
                  <a:lnTo>
                    <a:pt x="39110" y="185772"/>
                  </a:lnTo>
                  <a:lnTo>
                    <a:pt x="62087" y="178439"/>
                  </a:lnTo>
                  <a:cubicBezTo>
                    <a:pt x="67953" y="181861"/>
                    <a:pt x="74309" y="184305"/>
                    <a:pt x="81153" y="186261"/>
                  </a:cubicBezTo>
                  <a:lnTo>
                    <a:pt x="91908" y="207771"/>
                  </a:lnTo>
                  <a:lnTo>
                    <a:pt x="116352" y="207771"/>
                  </a:lnTo>
                  <a:lnTo>
                    <a:pt x="127107" y="186261"/>
                  </a:lnTo>
                  <a:cubicBezTo>
                    <a:pt x="133951" y="184305"/>
                    <a:pt x="140307" y="181861"/>
                    <a:pt x="146173" y="178439"/>
                  </a:cubicBezTo>
                  <a:lnTo>
                    <a:pt x="169150" y="186261"/>
                  </a:lnTo>
                  <a:lnTo>
                    <a:pt x="186261" y="168661"/>
                  </a:lnTo>
                  <a:lnTo>
                    <a:pt x="178927" y="146173"/>
                  </a:lnTo>
                  <a:cubicBezTo>
                    <a:pt x="182350" y="140307"/>
                    <a:pt x="184794" y="133951"/>
                    <a:pt x="186749" y="127107"/>
                  </a:cubicBezTo>
                  <a:lnTo>
                    <a:pt x="208260" y="116352"/>
                  </a:lnTo>
                  <a:lnTo>
                    <a:pt x="208260" y="91908"/>
                  </a:lnTo>
                  <a:lnTo>
                    <a:pt x="186749" y="81153"/>
                  </a:lnTo>
                  <a:cubicBezTo>
                    <a:pt x="184794" y="74309"/>
                    <a:pt x="182350" y="67953"/>
                    <a:pt x="178927" y="62087"/>
                  </a:cubicBez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grpSp>
      <p:sp>
        <p:nvSpPr>
          <p:cNvPr id="12" name="Bouée 11"/>
          <p:cNvSpPr/>
          <p:nvPr/>
        </p:nvSpPr>
        <p:spPr>
          <a:xfrm>
            <a:off x="4561855" y="1643548"/>
            <a:ext cx="3591195" cy="3545488"/>
          </a:xfrm>
          <a:prstGeom prst="donut">
            <a:avLst>
              <a:gd name="adj" fmla="val 1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sp>
        <p:nvSpPr>
          <p:cNvPr id="9" name="Title 1">
            <a:extLst>
              <a:ext uri="{FF2B5EF4-FFF2-40B4-BE49-F238E27FC236}">
                <a16:creationId xmlns:a16="http://schemas.microsoft.com/office/drawing/2014/main" id="{9B496D63-3CD1-3C41-AAFA-78842542CBAC}"/>
              </a:ext>
            </a:extLst>
          </p:cNvPr>
          <p:cNvSpPr>
            <a:spLocks noGrp="1"/>
          </p:cNvSpPr>
          <p:nvPr>
            <p:ph type="title"/>
          </p:nvPr>
        </p:nvSpPr>
        <p:spPr>
          <a:xfrm>
            <a:off x="3787642" y="2773543"/>
            <a:ext cx="5356358" cy="1298511"/>
          </a:xfrm>
        </p:spPr>
        <p:txBody>
          <a:bodyPr>
            <a:noAutofit/>
          </a:bodyPr>
          <a:lstStyle/>
          <a:p>
            <a:pPr algn="ctr"/>
            <a:r>
              <a:rPr lang="fr-FR" sz="4000" b="1" dirty="0" err="1"/>
              <a:t>Ampelometric</a:t>
            </a:r>
            <a:r>
              <a:rPr lang="fr-FR" sz="4000" b="1" dirty="0"/>
              <a:t> </a:t>
            </a:r>
            <a:r>
              <a:rPr lang="fr-FR" sz="4000" b="1" dirty="0" smtClean="0"/>
              <a:t/>
            </a:r>
            <a:br>
              <a:rPr lang="fr-FR" sz="4000" b="1" dirty="0" smtClean="0"/>
            </a:br>
            <a:r>
              <a:rPr lang="fr-FR" sz="4000" b="1" dirty="0" smtClean="0"/>
              <a:t>description</a:t>
            </a:r>
            <a:endParaRPr lang="en-US" sz="4000" b="1" dirty="0"/>
          </a:p>
        </p:txBody>
      </p:sp>
      <p:sp>
        <p:nvSpPr>
          <p:cNvPr id="13" name="ZoneTexte 12"/>
          <p:cNvSpPr txBox="1"/>
          <p:nvPr/>
        </p:nvSpPr>
        <p:spPr>
          <a:xfrm>
            <a:off x="2840652" y="2815627"/>
            <a:ext cx="459889" cy="1109856"/>
          </a:xfrm>
          <a:prstGeom prst="rect">
            <a:avLst/>
          </a:prstGeom>
          <a:noFill/>
        </p:spPr>
        <p:txBody>
          <a:bodyPr wrap="square" rtlCol="0">
            <a:spAutoFit/>
          </a:bodyPr>
          <a:lstStyle/>
          <a:p>
            <a:r>
              <a:rPr lang="fr-FR" sz="6612" b="1" dirty="0">
                <a:solidFill>
                  <a:schemeClr val="bg1"/>
                </a:solidFill>
                <a:effectLst>
                  <a:outerShdw blurRad="38100" dist="38100" dir="2700000" algn="tl">
                    <a:srgbClr val="000000">
                      <a:alpha val="43137"/>
                    </a:srgbClr>
                  </a:outerShdw>
                </a:effectLst>
              </a:rPr>
              <a:t>B</a:t>
            </a:r>
            <a:endParaRPr lang="en-US" sz="6612" b="1" dirty="0">
              <a:solidFill>
                <a:schemeClr val="bg1"/>
              </a:solidFill>
              <a:effectLst>
                <a:outerShdw blurRad="38100" dist="38100" dir="2700000" algn="tl">
                  <a:srgbClr val="000000">
                    <a:alpha val="43137"/>
                  </a:srgbClr>
                </a:outerShdw>
              </a:effectLst>
            </a:endParaRPr>
          </a:p>
        </p:txBody>
      </p:sp>
      <p:pic>
        <p:nvPicPr>
          <p:cNvPr id="14"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390807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A05AE7-4596-4219-9D60-0BDE72ED388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16</a:t>
            </a:fld>
            <a:endParaRPr lang="en-GB">
              <a:solidFill>
                <a:srgbClr val="000000">
                  <a:tint val="75000"/>
                </a:srgbClr>
              </a:solidFill>
            </a:endParaRPr>
          </a:p>
        </p:txBody>
      </p:sp>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474839" y="402232"/>
            <a:ext cx="7403689" cy="1089529"/>
          </a:xfrm>
        </p:spPr>
        <p:txBody>
          <a:bodyPr/>
          <a:lstStyle/>
          <a:p>
            <a:pPr algn="ctr"/>
            <a:r>
              <a:rPr lang="en-US" sz="3600" b="1" dirty="0">
                <a:solidFill>
                  <a:schemeClr val="accent6">
                    <a:lumMod val="50000"/>
                  </a:schemeClr>
                </a:solidFill>
              </a:rPr>
              <a:t>The ampelometric characters of the bunch of grapes</a:t>
            </a:r>
          </a:p>
        </p:txBody>
      </p:sp>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p:txBody>
          <a:bodyPr/>
          <a:lstStyle/>
          <a:p>
            <a:r>
              <a:rPr lang="en-US" dirty="0" smtClean="0"/>
              <a:t>01</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465570543"/>
              </p:ext>
            </p:extLst>
          </p:nvPr>
        </p:nvGraphicFramePr>
        <p:xfrm>
          <a:off x="663678" y="1859964"/>
          <a:ext cx="8214850" cy="1812952"/>
        </p:xfrm>
        <a:graphic>
          <a:graphicData uri="http://schemas.openxmlformats.org/drawingml/2006/table">
            <a:tbl>
              <a:tblPr firstRow="1" bandRow="1">
                <a:tableStyleId>{5C22544A-7EE6-4342-B048-85BDC9FD1C3A}</a:tableStyleId>
              </a:tblPr>
              <a:tblGrid>
                <a:gridCol w="1642970">
                  <a:extLst>
                    <a:ext uri="{9D8B030D-6E8A-4147-A177-3AD203B41FA5}">
                      <a16:colId xmlns:a16="http://schemas.microsoft.com/office/drawing/2014/main" val="20000"/>
                    </a:ext>
                  </a:extLst>
                </a:gridCol>
                <a:gridCol w="1642970">
                  <a:extLst>
                    <a:ext uri="{9D8B030D-6E8A-4147-A177-3AD203B41FA5}">
                      <a16:colId xmlns:a16="http://schemas.microsoft.com/office/drawing/2014/main" val="20001"/>
                    </a:ext>
                  </a:extLst>
                </a:gridCol>
                <a:gridCol w="1642970">
                  <a:extLst>
                    <a:ext uri="{9D8B030D-6E8A-4147-A177-3AD203B41FA5}">
                      <a16:colId xmlns:a16="http://schemas.microsoft.com/office/drawing/2014/main" val="20002"/>
                    </a:ext>
                  </a:extLst>
                </a:gridCol>
                <a:gridCol w="1642970">
                  <a:extLst>
                    <a:ext uri="{9D8B030D-6E8A-4147-A177-3AD203B41FA5}">
                      <a16:colId xmlns:a16="http://schemas.microsoft.com/office/drawing/2014/main" val="20003"/>
                    </a:ext>
                  </a:extLst>
                </a:gridCol>
                <a:gridCol w="1642970">
                  <a:extLst>
                    <a:ext uri="{9D8B030D-6E8A-4147-A177-3AD203B41FA5}">
                      <a16:colId xmlns:a16="http://schemas.microsoft.com/office/drawing/2014/main" val="20004"/>
                    </a:ext>
                  </a:extLst>
                </a:gridCol>
              </a:tblGrid>
              <a:tr h="337166">
                <a:tc>
                  <a:txBody>
                    <a:bodyPr/>
                    <a:lstStyle/>
                    <a:p>
                      <a:pPr algn="ctr"/>
                      <a:r>
                        <a:rPr lang="fr-FR" sz="2000" b="1" dirty="0" smtClean="0">
                          <a:latin typeface="+mn-lt"/>
                        </a:rPr>
                        <a:t>Code OIV </a:t>
                      </a:r>
                      <a:endParaRPr lang="en-US" sz="2000" b="1" dirty="0">
                        <a:latin typeface="+mn-lt"/>
                      </a:endParaRPr>
                    </a:p>
                  </a:txBody>
                  <a:tcPr marL="68705" marR="68705" marT="34353" marB="34353" anchor="ctr"/>
                </a:tc>
                <a:tc>
                  <a:txBody>
                    <a:bodyPr/>
                    <a:lstStyle/>
                    <a:p>
                      <a:pPr algn="ctr"/>
                      <a:r>
                        <a:rPr lang="fr-FR" sz="2000" b="1" dirty="0" smtClean="0">
                          <a:latin typeface="+mn-lt"/>
                        </a:rPr>
                        <a:t> 202 </a:t>
                      </a:r>
                      <a:endParaRPr lang="en-US" sz="2000" b="1" dirty="0">
                        <a:latin typeface="+mn-lt"/>
                      </a:endParaRPr>
                    </a:p>
                  </a:txBody>
                  <a:tcPr marL="68705" marR="68705" marT="34353" marB="34353" anchor="ctr"/>
                </a:tc>
                <a:tc>
                  <a:txBody>
                    <a:bodyPr/>
                    <a:lstStyle/>
                    <a:p>
                      <a:pPr algn="ctr"/>
                      <a:r>
                        <a:rPr lang="fr-FR" sz="2000" b="1" dirty="0" smtClean="0">
                          <a:latin typeface="+mn-lt"/>
                        </a:rPr>
                        <a:t>203</a:t>
                      </a:r>
                      <a:endParaRPr lang="en-US" sz="2000" b="1" dirty="0">
                        <a:latin typeface="+mn-lt"/>
                      </a:endParaRPr>
                    </a:p>
                  </a:txBody>
                  <a:tcPr marL="68705" marR="68705" marT="34353" marB="34353" anchor="ctr"/>
                </a:tc>
                <a:tc>
                  <a:txBody>
                    <a:bodyPr/>
                    <a:lstStyle/>
                    <a:p>
                      <a:pPr algn="ctr"/>
                      <a:r>
                        <a:rPr lang="fr-FR" sz="2000" b="1" dirty="0" smtClean="0">
                          <a:latin typeface="+mn-lt"/>
                        </a:rPr>
                        <a:t>206</a:t>
                      </a:r>
                      <a:endParaRPr lang="en-US" sz="2000" b="1" dirty="0">
                        <a:latin typeface="+mn-lt"/>
                      </a:endParaRPr>
                    </a:p>
                  </a:txBody>
                  <a:tcPr marL="68705" marR="68705" marT="34353" marB="34353" anchor="ctr"/>
                </a:tc>
                <a:tc>
                  <a:txBody>
                    <a:bodyPr/>
                    <a:lstStyle/>
                    <a:p>
                      <a:pPr algn="ctr"/>
                      <a:r>
                        <a:rPr lang="fr-FR" sz="2000" b="1" dirty="0" smtClean="0">
                          <a:latin typeface="+mn-lt"/>
                        </a:rPr>
                        <a:t>502</a:t>
                      </a:r>
                      <a:endParaRPr lang="en-US" sz="2000" b="1" dirty="0">
                        <a:latin typeface="+mn-lt"/>
                      </a:endParaRPr>
                    </a:p>
                  </a:txBody>
                  <a:tcPr marL="68705" marR="68705" marT="34353" marB="34353" anchor="ctr"/>
                </a:tc>
                <a:extLst>
                  <a:ext uri="{0D108BD9-81ED-4DB2-BD59-A6C34878D82A}">
                    <a16:rowId xmlns:a16="http://schemas.microsoft.com/office/drawing/2014/main" val="10000"/>
                  </a:ext>
                </a:extLst>
              </a:tr>
              <a:tr h="592204">
                <a:tc>
                  <a:txBody>
                    <a:bodyPr/>
                    <a:lstStyle/>
                    <a:p>
                      <a:pPr algn="ctr"/>
                      <a:r>
                        <a:rPr lang="fr-FR" sz="1800" b="1" dirty="0" smtClean="0">
                          <a:latin typeface="+mn-lt"/>
                        </a:rPr>
                        <a:t>Max </a:t>
                      </a:r>
                      <a:endParaRPr lang="en-US" sz="1800" b="1" dirty="0">
                        <a:latin typeface="+mn-lt"/>
                      </a:endParaRPr>
                    </a:p>
                  </a:txBody>
                  <a:tcPr marL="68705" marR="68705" marT="34353" marB="34353" anchor="ctr"/>
                </a:tc>
                <a:tc>
                  <a:txBody>
                    <a:bodyPr/>
                    <a:lstStyle/>
                    <a:p>
                      <a:pPr algn="ctr"/>
                      <a:r>
                        <a:rPr lang="fr-FR" sz="1600" dirty="0" smtClean="0">
                          <a:latin typeface="+mn-lt"/>
                        </a:rPr>
                        <a:t>326  mm</a:t>
                      </a:r>
                    </a:p>
                    <a:p>
                      <a:pPr algn="ctr"/>
                      <a:r>
                        <a:rPr lang="fr-FR" sz="1600" dirty="0" smtClean="0">
                          <a:latin typeface="+mn-lt"/>
                        </a:rPr>
                        <a:t>(</a:t>
                      </a:r>
                      <a:r>
                        <a:rPr lang="fr-FR" sz="1600" kern="1200" dirty="0" smtClean="0">
                          <a:solidFill>
                            <a:schemeClr val="dk1"/>
                          </a:solidFill>
                          <a:effectLst/>
                          <a:latin typeface="+mn-lt"/>
                          <a:ea typeface="+mn-ea"/>
                          <a:cs typeface="+mn-cs"/>
                        </a:rPr>
                        <a:t>LADH)</a:t>
                      </a:r>
                      <a:endParaRPr lang="en-US" sz="1600" dirty="0">
                        <a:latin typeface="+mn-lt"/>
                      </a:endParaRPr>
                    </a:p>
                  </a:txBody>
                  <a:tcPr marL="68705" marR="68705" marT="34353" marB="34353" anchor="ctr"/>
                </a:tc>
                <a:tc>
                  <a:txBody>
                    <a:bodyPr/>
                    <a:lstStyle/>
                    <a:p>
                      <a:pPr marL="342900" indent="-342900" algn="ctr">
                        <a:buAutoNum type="arabicPlain" startAt="214"/>
                      </a:pPr>
                      <a:r>
                        <a:rPr lang="fr-FR" sz="1600" baseline="0" dirty="0" smtClean="0">
                          <a:latin typeface="+mn-lt"/>
                        </a:rPr>
                        <a:t> m</a:t>
                      </a:r>
                      <a:r>
                        <a:rPr lang="fr-FR" sz="1600" dirty="0" smtClean="0">
                          <a:latin typeface="+mn-lt"/>
                        </a:rPr>
                        <a:t>m</a:t>
                      </a:r>
                    </a:p>
                    <a:p>
                      <a:pPr marL="0" indent="0" algn="ctr">
                        <a:buNone/>
                      </a:pPr>
                      <a:r>
                        <a:rPr lang="fr-FR" sz="1600" dirty="0" smtClean="0">
                          <a:latin typeface="+mn-lt"/>
                        </a:rPr>
                        <a:t>(</a:t>
                      </a:r>
                      <a:r>
                        <a:rPr lang="fr-FR" sz="1600" kern="1200" dirty="0" smtClean="0">
                          <a:solidFill>
                            <a:schemeClr val="dk1"/>
                          </a:solidFill>
                          <a:effectLst/>
                          <a:latin typeface="+mn-lt"/>
                          <a:ea typeface="+mn-ea"/>
                          <a:cs typeface="+mn-cs"/>
                        </a:rPr>
                        <a:t>LADH )</a:t>
                      </a:r>
                      <a:endParaRPr lang="en-US" sz="1600" dirty="0">
                        <a:latin typeface="+mn-lt"/>
                      </a:endParaRPr>
                    </a:p>
                  </a:txBody>
                  <a:tcPr marL="68705" marR="68705" marT="34353" marB="34353" anchor="ctr"/>
                </a:tc>
                <a:tc>
                  <a:txBody>
                    <a:bodyPr/>
                    <a:lstStyle/>
                    <a:p>
                      <a:pPr marL="342900" indent="-342900" algn="ctr">
                        <a:buAutoNum type="arabicPlain" startAt="100"/>
                      </a:pPr>
                      <a:r>
                        <a:rPr lang="fr-FR" sz="1600" baseline="0" dirty="0" smtClean="0">
                          <a:latin typeface="+mn-lt"/>
                        </a:rPr>
                        <a:t> m</a:t>
                      </a:r>
                      <a:r>
                        <a:rPr lang="fr-FR" sz="1600" dirty="0" smtClean="0">
                          <a:latin typeface="+mn-lt"/>
                        </a:rPr>
                        <a:t>m</a:t>
                      </a:r>
                      <a:endParaRPr lang="en-US" sz="1600" dirty="0" smtClean="0">
                        <a:latin typeface="+mn-lt"/>
                      </a:endParaRPr>
                    </a:p>
                    <a:p>
                      <a:pPr marL="0" indent="0" algn="ctr">
                        <a:buNone/>
                      </a:pPr>
                      <a:r>
                        <a:rPr lang="fr-FR" sz="1600" dirty="0" smtClean="0">
                          <a:latin typeface="+mn-lt"/>
                        </a:rPr>
                        <a:t>(</a:t>
                      </a:r>
                      <a:r>
                        <a:rPr lang="fr-FR" sz="1600" kern="1200" dirty="0" smtClean="0">
                          <a:solidFill>
                            <a:schemeClr val="dk1"/>
                          </a:solidFill>
                          <a:effectLst/>
                          <a:latin typeface="+mn-lt"/>
                          <a:ea typeface="+mn-ea"/>
                          <a:cs typeface="+mn-cs"/>
                        </a:rPr>
                        <a:t>JNY)</a:t>
                      </a:r>
                      <a:endParaRPr lang="fr-FR" sz="1600" dirty="0" smtClean="0">
                        <a:latin typeface="+mn-lt"/>
                      </a:endParaRPr>
                    </a:p>
                  </a:txBody>
                  <a:tcPr marL="68705" marR="68705" marT="34353" marB="34353" anchor="ctr"/>
                </a:tc>
                <a:tc>
                  <a:txBody>
                    <a:bodyPr/>
                    <a:lstStyle/>
                    <a:p>
                      <a:pPr algn="ctr"/>
                      <a:r>
                        <a:rPr lang="fr-FR" sz="1600" dirty="0" smtClean="0">
                          <a:latin typeface="+mn-lt"/>
                        </a:rPr>
                        <a:t>1186,58 g</a:t>
                      </a:r>
                    </a:p>
                    <a:p>
                      <a:pPr algn="ctr"/>
                      <a:r>
                        <a:rPr lang="fr-FR" sz="1600" dirty="0" smtClean="0">
                          <a:latin typeface="+mn-lt"/>
                        </a:rPr>
                        <a:t>(</a:t>
                      </a:r>
                      <a:r>
                        <a:rPr lang="fr-FR" sz="1600" kern="1200" dirty="0" smtClean="0">
                          <a:solidFill>
                            <a:schemeClr val="dk1"/>
                          </a:solidFill>
                          <a:effectLst/>
                          <a:latin typeface="+mn-lt"/>
                          <a:ea typeface="+mn-ea"/>
                          <a:cs typeface="+mn-cs"/>
                        </a:rPr>
                        <a:t>LADH)</a:t>
                      </a:r>
                      <a:endParaRPr lang="en-US" sz="1600" dirty="0">
                        <a:latin typeface="+mn-lt"/>
                      </a:endParaRPr>
                    </a:p>
                  </a:txBody>
                  <a:tcPr marL="68705" marR="68705" marT="34353" marB="34353" anchor="ctr"/>
                </a:tc>
                <a:extLst>
                  <a:ext uri="{0D108BD9-81ED-4DB2-BD59-A6C34878D82A}">
                    <a16:rowId xmlns:a16="http://schemas.microsoft.com/office/drawing/2014/main" val="10001"/>
                  </a:ext>
                </a:extLst>
              </a:tr>
              <a:tr h="847242">
                <a:tc>
                  <a:txBody>
                    <a:bodyPr/>
                    <a:lstStyle/>
                    <a:p>
                      <a:pPr algn="ctr"/>
                      <a:r>
                        <a:rPr lang="fr-FR" sz="1800" b="1" dirty="0" smtClean="0">
                          <a:latin typeface="+mn-lt"/>
                        </a:rPr>
                        <a:t>Min</a:t>
                      </a:r>
                      <a:r>
                        <a:rPr lang="fr-FR" sz="1800" b="1" baseline="0" dirty="0" smtClean="0">
                          <a:latin typeface="+mn-lt"/>
                        </a:rPr>
                        <a:t>  (mm)</a:t>
                      </a:r>
                      <a:endParaRPr lang="en-US" sz="1800" b="1" dirty="0">
                        <a:latin typeface="+mn-lt"/>
                      </a:endParaRPr>
                    </a:p>
                  </a:txBody>
                  <a:tcPr marL="68705" marR="68705" marT="34353" marB="34353" anchor="ctr"/>
                </a:tc>
                <a:tc>
                  <a:txBody>
                    <a:bodyPr/>
                    <a:lstStyle/>
                    <a:p>
                      <a:pPr algn="ctr"/>
                      <a:r>
                        <a:rPr lang="fr-FR" sz="1600" dirty="0" smtClean="0">
                          <a:latin typeface="+mn-lt"/>
                        </a:rPr>
                        <a:t>130 mm</a:t>
                      </a:r>
                    </a:p>
                    <a:p>
                      <a:pPr algn="ctr"/>
                      <a:r>
                        <a:rPr lang="fr-FR" sz="1600" dirty="0" smtClean="0">
                          <a:latin typeface="+mn-lt"/>
                        </a:rPr>
                        <a:t>(</a:t>
                      </a:r>
                      <a:r>
                        <a:rPr lang="fr-FR" sz="1600" kern="1200" dirty="0" smtClean="0">
                          <a:solidFill>
                            <a:schemeClr val="dk1"/>
                          </a:solidFill>
                          <a:effectLst/>
                          <a:latin typeface="+mn-lt"/>
                          <a:ea typeface="+mn-ea"/>
                          <a:cs typeface="+mn-cs"/>
                        </a:rPr>
                        <a:t>BABH)</a:t>
                      </a:r>
                      <a:endParaRPr lang="en-US" sz="1600" dirty="0">
                        <a:latin typeface="+mn-lt"/>
                      </a:endParaRPr>
                    </a:p>
                  </a:txBody>
                  <a:tcPr marL="68705" marR="68705" marT="34353" marB="34353" anchor="ctr"/>
                </a:tc>
                <a:tc>
                  <a:txBody>
                    <a:bodyPr/>
                    <a:lstStyle/>
                    <a:p>
                      <a:pPr algn="ctr"/>
                      <a:r>
                        <a:rPr lang="fr-FR" sz="1600" dirty="0" smtClean="0">
                          <a:latin typeface="+mn-lt"/>
                        </a:rPr>
                        <a:t>86,25</a:t>
                      </a:r>
                      <a:r>
                        <a:rPr lang="fr-FR" sz="1600" baseline="0" dirty="0" smtClean="0">
                          <a:latin typeface="+mn-lt"/>
                        </a:rPr>
                        <a:t> mm</a:t>
                      </a:r>
                    </a:p>
                    <a:p>
                      <a:pPr algn="ctr"/>
                      <a:r>
                        <a:rPr lang="fr-FR" sz="1600" dirty="0" smtClean="0">
                          <a:latin typeface="+mn-lt"/>
                        </a:rPr>
                        <a:t>(</a:t>
                      </a:r>
                      <a:r>
                        <a:rPr lang="fr-FR" sz="1600" kern="1200" dirty="0" smtClean="0">
                          <a:solidFill>
                            <a:schemeClr val="dk1"/>
                          </a:solidFill>
                          <a:effectLst/>
                          <a:latin typeface="+mn-lt"/>
                          <a:ea typeface="+mn-ea"/>
                          <a:cs typeface="+mn-cs"/>
                        </a:rPr>
                        <a:t>ALK )</a:t>
                      </a:r>
                      <a:endParaRPr lang="en-US" sz="1600" dirty="0">
                        <a:latin typeface="+mn-lt"/>
                      </a:endParaRPr>
                    </a:p>
                  </a:txBody>
                  <a:tcPr marL="68705" marR="68705" marT="34353" marB="34353" anchor="ctr"/>
                </a:tc>
                <a:tc>
                  <a:txBody>
                    <a:bodyPr/>
                    <a:lstStyle/>
                    <a:p>
                      <a:pPr algn="ctr"/>
                      <a:r>
                        <a:rPr lang="fr-FR" sz="1600" dirty="0" smtClean="0">
                          <a:latin typeface="+mn-lt"/>
                        </a:rPr>
                        <a:t>30 mm</a:t>
                      </a:r>
                    </a:p>
                    <a:p>
                      <a:pPr algn="ctr"/>
                      <a:r>
                        <a:rPr lang="fr-FR" sz="1600" dirty="0" smtClean="0">
                          <a:latin typeface="+mn-lt"/>
                        </a:rPr>
                        <a:t>(</a:t>
                      </a:r>
                      <a:r>
                        <a:rPr lang="fr-FR" sz="1600" kern="1200" dirty="0" smtClean="0">
                          <a:solidFill>
                            <a:schemeClr val="dk1"/>
                          </a:solidFill>
                          <a:effectLst/>
                          <a:latin typeface="+mn-lt"/>
                          <a:ea typeface="+mn-ea"/>
                          <a:cs typeface="+mn-cs"/>
                        </a:rPr>
                        <a:t>SBLB)</a:t>
                      </a:r>
                      <a:endParaRPr lang="en-US" sz="1600" dirty="0">
                        <a:latin typeface="+mn-lt"/>
                      </a:endParaRPr>
                    </a:p>
                  </a:txBody>
                  <a:tcPr marL="68705" marR="68705" marT="34353" marB="34353" anchor="ctr"/>
                </a:tc>
                <a:tc>
                  <a:txBody>
                    <a:bodyPr/>
                    <a:lstStyle/>
                    <a:p>
                      <a:pPr algn="ctr"/>
                      <a:r>
                        <a:rPr lang="fr-FR" sz="1600" dirty="0" smtClean="0">
                          <a:latin typeface="+mn-lt"/>
                        </a:rPr>
                        <a:t>112,65 g</a:t>
                      </a:r>
                    </a:p>
                    <a:p>
                      <a:pPr algn="ctr"/>
                      <a:r>
                        <a:rPr lang="fr-FR" sz="1600" dirty="0" smtClean="0">
                          <a:latin typeface="+mn-lt"/>
                        </a:rPr>
                        <a:t>(</a:t>
                      </a:r>
                      <a:r>
                        <a:rPr lang="fr-FR" sz="1600" kern="1200" dirty="0" smtClean="0">
                          <a:solidFill>
                            <a:schemeClr val="dk1"/>
                          </a:solidFill>
                          <a:effectLst/>
                          <a:latin typeface="+mn-lt"/>
                          <a:ea typeface="+mn-ea"/>
                          <a:cs typeface="+mn-cs"/>
                        </a:rPr>
                        <a:t>FRY)</a:t>
                      </a:r>
                      <a:endParaRPr lang="en-US" sz="1600" dirty="0">
                        <a:latin typeface="+mn-lt"/>
                      </a:endParaRPr>
                    </a:p>
                  </a:txBody>
                  <a:tcPr marL="68705" marR="68705" marT="34353" marB="34353" anchor="ctr"/>
                </a:tc>
                <a:extLst>
                  <a:ext uri="{0D108BD9-81ED-4DB2-BD59-A6C34878D82A}">
                    <a16:rowId xmlns:a16="http://schemas.microsoft.com/office/drawing/2014/main" val="10002"/>
                  </a:ext>
                </a:extLst>
              </a:tr>
            </a:tbl>
          </a:graphicData>
        </a:graphic>
      </p:graphicFrame>
      <p:graphicFrame>
        <p:nvGraphicFramePr>
          <p:cNvPr id="10" name="Espace réservé du contenu 8"/>
          <p:cNvGraphicFramePr>
            <a:graphicFrameLocks noGrp="1"/>
          </p:cNvGraphicFramePr>
          <p:nvPr>
            <p:ph idx="1"/>
            <p:extLst>
              <p:ext uri="{D42A27DB-BD31-4B8C-83A1-F6EECF244321}">
                <p14:modId xmlns:p14="http://schemas.microsoft.com/office/powerpoint/2010/main" val="3477508812"/>
              </p:ext>
            </p:extLst>
          </p:nvPr>
        </p:nvGraphicFramePr>
        <p:xfrm>
          <a:off x="426631" y="3773101"/>
          <a:ext cx="6938345" cy="3084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a:extLst>
              <a:ext uri="{FF2B5EF4-FFF2-40B4-BE49-F238E27FC236}">
                <a16:creationId xmlns:a16="http://schemas.microsoft.com/office/drawing/2014/main" id="{A5167FAE-FF17-41D6-8ABE-92021A934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139571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17</a:t>
            </a:fld>
            <a:endParaRPr lang="en-GB">
              <a:solidFill>
                <a:srgbClr val="000000">
                  <a:tint val="75000"/>
                </a:srgbClr>
              </a:solidFill>
            </a:endParaRPr>
          </a:p>
        </p:txBody>
      </p:sp>
      <p:pic>
        <p:nvPicPr>
          <p:cNvPr id="1026" name="Picture 2" descr="C:\Users\LENOVO\Desktop\projet fin d'étude de Master\pfe\les caractèresampélographiques des variétés\les photos des variétés\photos terrain\SUD\vigne marrakech\Laadari M\IMG_25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5" b="9573"/>
          <a:stretch/>
        </p:blipFill>
        <p:spPr bwMode="auto">
          <a:xfrm rot="16200000">
            <a:off x="3521674" y="2226394"/>
            <a:ext cx="4643572" cy="254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3" descr="C:\Users\LENOVO\Desktop\usb\photovigneparvar\ejeniani\IMG_103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843" r="16353" b="8122"/>
          <a:stretch/>
        </p:blipFill>
        <p:spPr bwMode="auto">
          <a:xfrm rot="5400000">
            <a:off x="777658" y="2238698"/>
            <a:ext cx="4612929" cy="254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220400" y="3266686"/>
            <a:ext cx="1568865" cy="486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104" b="1" dirty="0" smtClean="0">
                <a:effectLst>
                  <a:outerShdw blurRad="38100" dist="38100" dir="2700000" algn="tl">
                    <a:srgbClr val="000000">
                      <a:alpha val="43137"/>
                    </a:srgbClr>
                  </a:outerShdw>
                </a:effectLst>
              </a:rPr>
              <a:t>JYN</a:t>
            </a:r>
            <a:endParaRPr lang="fr-FR" sz="2104" b="1" dirty="0">
              <a:effectLst>
                <a:outerShdw blurRad="38100" dist="38100" dir="2700000" algn="tl">
                  <a:srgbClr val="000000">
                    <a:alpha val="43137"/>
                  </a:srgbClr>
                </a:outerShdw>
              </a:effectLst>
            </a:endParaRPr>
          </a:p>
        </p:txBody>
      </p:sp>
      <p:sp>
        <p:nvSpPr>
          <p:cNvPr id="26" name="Rectangle 25"/>
          <p:cNvSpPr/>
          <p:nvPr/>
        </p:nvSpPr>
        <p:spPr>
          <a:xfrm>
            <a:off x="7134821" y="3266686"/>
            <a:ext cx="1706201" cy="48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04" b="1" dirty="0" smtClean="0">
                <a:effectLst>
                  <a:outerShdw blurRad="38100" dist="38100" dir="2700000" algn="tl">
                    <a:srgbClr val="000000">
                      <a:alpha val="43137"/>
                    </a:srgbClr>
                  </a:outerShdw>
                </a:effectLst>
              </a:rPr>
              <a:t>LADH</a:t>
            </a:r>
            <a:endParaRPr lang="fr-FR" sz="2104" b="1" dirty="0">
              <a:effectLst>
                <a:outerShdw blurRad="38100" dist="38100" dir="2700000" algn="tl">
                  <a:srgbClr val="000000">
                    <a:alpha val="43137"/>
                  </a:srgbClr>
                </a:outerShdw>
              </a:effectLst>
            </a:endParaRPr>
          </a:p>
        </p:txBody>
      </p:sp>
      <p:pic>
        <p:nvPicPr>
          <p:cNvPr id="10" name="Picture 5">
            <a:extLst>
              <a:ext uri="{FF2B5EF4-FFF2-40B4-BE49-F238E27FC236}">
                <a16:creationId xmlns:a16="http://schemas.microsoft.com/office/drawing/2014/main" id="{A5167FAE-FF17-41D6-8ABE-92021A934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a:xfrm>
            <a:off x="486940" y="513032"/>
            <a:ext cx="665560" cy="887412"/>
          </a:xfrm>
        </p:spPr>
        <p:txBody>
          <a:bodyPr/>
          <a:lstStyle/>
          <a:p>
            <a:r>
              <a:rPr lang="en-US" dirty="0" smtClean="0"/>
              <a:t>01</a:t>
            </a:r>
            <a:endParaRPr lang="en-US" dirty="0"/>
          </a:p>
        </p:txBody>
      </p:sp>
    </p:spTree>
    <p:extLst>
      <p:ext uri="{BB962C8B-B14F-4D97-AF65-F5344CB8AC3E}">
        <p14:creationId xmlns:p14="http://schemas.microsoft.com/office/powerpoint/2010/main" val="276848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18</a:t>
            </a:fld>
            <a:endParaRPr lang="en-GB">
              <a:solidFill>
                <a:srgbClr val="000000">
                  <a:tint val="75000"/>
                </a:srgbClr>
              </a:solidFill>
            </a:endParaRP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1751113733"/>
              </p:ext>
            </p:extLst>
          </p:nvPr>
        </p:nvGraphicFramePr>
        <p:xfrm>
          <a:off x="792828" y="4166398"/>
          <a:ext cx="7289288" cy="255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texte 7"/>
          <p:cNvSpPr>
            <a:spLocks noGrp="1"/>
          </p:cNvSpPr>
          <p:nvPr>
            <p:ph type="body" sz="quarter" idx="14"/>
          </p:nvPr>
        </p:nvSpPr>
        <p:spPr>
          <a:xfrm>
            <a:off x="460047" y="722713"/>
            <a:ext cx="665560" cy="666774"/>
          </a:xfrm>
        </p:spPr>
        <p:txBody>
          <a:bodyPr/>
          <a:lstStyle/>
          <a:p>
            <a:r>
              <a:rPr lang="en-US" dirty="0" smtClean="0"/>
              <a:t>02</a:t>
            </a:r>
            <a:endParaRPr lang="en-US" dirty="0"/>
          </a:p>
        </p:txBody>
      </p:sp>
      <p:graphicFrame>
        <p:nvGraphicFramePr>
          <p:cNvPr id="9" name="Espace réservé du contenu 9"/>
          <p:cNvGraphicFramePr>
            <a:graphicFrameLocks/>
          </p:cNvGraphicFramePr>
          <p:nvPr>
            <p:extLst>
              <p:ext uri="{D42A27DB-BD31-4B8C-83A1-F6EECF244321}">
                <p14:modId xmlns:p14="http://schemas.microsoft.com/office/powerpoint/2010/main" val="2637002311"/>
              </p:ext>
            </p:extLst>
          </p:nvPr>
        </p:nvGraphicFramePr>
        <p:xfrm>
          <a:off x="460047" y="1805862"/>
          <a:ext cx="8580714" cy="2194560"/>
        </p:xfrm>
        <a:graphic>
          <a:graphicData uri="http://schemas.openxmlformats.org/drawingml/2006/table">
            <a:tbl>
              <a:tblPr>
                <a:tableStyleId>{D113A9D2-9D6B-4929-AA2D-F23B5EE8CBE7}</a:tableStyleId>
              </a:tblPr>
              <a:tblGrid>
                <a:gridCol w="1078756">
                  <a:extLst>
                    <a:ext uri="{9D8B030D-6E8A-4147-A177-3AD203B41FA5}">
                      <a16:colId xmlns:a16="http://schemas.microsoft.com/office/drawing/2014/main" val="20000"/>
                    </a:ext>
                  </a:extLst>
                </a:gridCol>
                <a:gridCol w="1660663">
                  <a:extLst>
                    <a:ext uri="{9D8B030D-6E8A-4147-A177-3AD203B41FA5}">
                      <a16:colId xmlns:a16="http://schemas.microsoft.com/office/drawing/2014/main" val="20001"/>
                    </a:ext>
                  </a:extLst>
                </a:gridCol>
                <a:gridCol w="1873076">
                  <a:extLst>
                    <a:ext uri="{9D8B030D-6E8A-4147-A177-3AD203B41FA5}">
                      <a16:colId xmlns:a16="http://schemas.microsoft.com/office/drawing/2014/main" val="20002"/>
                    </a:ext>
                  </a:extLst>
                </a:gridCol>
                <a:gridCol w="1897215">
                  <a:extLst>
                    <a:ext uri="{9D8B030D-6E8A-4147-A177-3AD203B41FA5}">
                      <a16:colId xmlns:a16="http://schemas.microsoft.com/office/drawing/2014/main" val="20003"/>
                    </a:ext>
                  </a:extLst>
                </a:gridCol>
                <a:gridCol w="2071004">
                  <a:extLst>
                    <a:ext uri="{9D8B030D-6E8A-4147-A177-3AD203B41FA5}">
                      <a16:colId xmlns:a16="http://schemas.microsoft.com/office/drawing/2014/main" val="20004"/>
                    </a:ext>
                  </a:extLst>
                </a:gridCol>
              </a:tblGrid>
              <a:tr h="334864">
                <a:tc>
                  <a:txBody>
                    <a:bodyPr/>
                    <a:lstStyle/>
                    <a:p>
                      <a:pPr algn="ctr" fontAlgn="b"/>
                      <a:r>
                        <a:rPr lang="en-US" sz="2400" b="1" u="none" strike="noStrike" dirty="0">
                          <a:solidFill>
                            <a:schemeClr val="bg1"/>
                          </a:solidFill>
                          <a:effectLst/>
                        </a:rPr>
                        <a:t>Code OIV </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2400" b="1" u="none" strike="noStrike" dirty="0">
                          <a:solidFill>
                            <a:schemeClr val="bg1"/>
                          </a:solidFill>
                          <a:effectLst/>
                        </a:rPr>
                        <a:t>220</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2400" b="1" u="none" strike="noStrike" dirty="0">
                          <a:solidFill>
                            <a:schemeClr val="bg1"/>
                          </a:solidFill>
                          <a:effectLst/>
                        </a:rPr>
                        <a:t>221</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2400" b="1" u="none" strike="noStrike" dirty="0">
                          <a:solidFill>
                            <a:schemeClr val="bg1"/>
                          </a:solidFill>
                          <a:effectLst/>
                        </a:rPr>
                        <a:t>238</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US" sz="2400" b="1" u="none" strike="noStrike" dirty="0">
                          <a:solidFill>
                            <a:schemeClr val="bg1"/>
                          </a:solidFill>
                          <a:effectLst/>
                        </a:rPr>
                        <a:t>503</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35929">
                <a:tc>
                  <a:txBody>
                    <a:bodyPr/>
                    <a:lstStyle/>
                    <a:p>
                      <a:pPr algn="ctr" fontAlgn="b"/>
                      <a:r>
                        <a:rPr lang="en-US" sz="2400" b="1" u="none" strike="noStrike" dirty="0">
                          <a:solidFill>
                            <a:schemeClr val="tx1"/>
                          </a:solidFill>
                          <a:effectLst/>
                        </a:rPr>
                        <a:t>max </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smtClean="0">
                          <a:solidFill>
                            <a:schemeClr val="tx1"/>
                          </a:solidFill>
                          <a:effectLst/>
                        </a:rPr>
                        <a:t>27,75mm</a:t>
                      </a:r>
                    </a:p>
                    <a:p>
                      <a:pPr algn="ctr" fontAlgn="b"/>
                      <a:r>
                        <a:rPr lang="en-US" sz="2400" u="none" strike="noStrike" dirty="0" smtClean="0">
                          <a:solidFill>
                            <a:schemeClr val="tx1"/>
                          </a:solidFill>
                          <a:effectLst/>
                        </a:rPr>
                        <a:t>(BCHK)</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smtClean="0">
                          <a:solidFill>
                            <a:schemeClr val="tx1"/>
                          </a:solidFill>
                          <a:effectLst/>
                        </a:rPr>
                        <a:t>21,25 mm</a:t>
                      </a:r>
                    </a:p>
                    <a:p>
                      <a:pPr algn="ctr" fontAlgn="b"/>
                      <a:r>
                        <a:rPr lang="en-US" sz="2400" u="none" strike="noStrike" dirty="0" smtClean="0">
                          <a:solidFill>
                            <a:schemeClr val="tx1"/>
                          </a:solidFill>
                          <a:effectLst/>
                        </a:rPr>
                        <a:t> (</a:t>
                      </a:r>
                      <a:r>
                        <a:rPr lang="fr-FR" sz="2400" u="none" strike="noStrike" kern="1200" dirty="0" smtClean="0">
                          <a:solidFill>
                            <a:schemeClr val="tx1"/>
                          </a:solidFill>
                          <a:effectLst/>
                          <a:latin typeface="+mn-lt"/>
                          <a:ea typeface="+mn-ea"/>
                          <a:cs typeface="+mn-cs"/>
                        </a:rPr>
                        <a:t>BZA</a:t>
                      </a:r>
                      <a:r>
                        <a:rPr lang="en-US" sz="2400" u="none" strike="noStrike" dirty="0" smtClean="0">
                          <a:solidFill>
                            <a:schemeClr val="tx1"/>
                          </a:solidFill>
                          <a:effectLst/>
                        </a:rPr>
                        <a:t>)</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smtClean="0">
                          <a:solidFill>
                            <a:schemeClr val="tx1"/>
                          </a:solidFill>
                          <a:effectLst/>
                        </a:rPr>
                        <a:t>10,973 mm</a:t>
                      </a:r>
                    </a:p>
                    <a:p>
                      <a:pPr algn="ctr" fontAlgn="b"/>
                      <a:r>
                        <a:rPr lang="en-US" sz="2400" u="none" strike="noStrike" dirty="0" smtClean="0">
                          <a:solidFill>
                            <a:schemeClr val="tx1"/>
                          </a:solidFill>
                          <a:effectLst/>
                        </a:rPr>
                        <a:t> (</a:t>
                      </a:r>
                      <a:r>
                        <a:rPr lang="fr-FR" sz="2400" u="none" strike="noStrike" kern="1200" dirty="0" smtClean="0">
                          <a:solidFill>
                            <a:schemeClr val="tx1"/>
                          </a:solidFill>
                          <a:effectLst/>
                          <a:latin typeface="+mn-lt"/>
                          <a:ea typeface="+mn-ea"/>
                          <a:cs typeface="+mn-cs"/>
                        </a:rPr>
                        <a:t>TFR</a:t>
                      </a:r>
                      <a:r>
                        <a:rPr lang="en-US" sz="2400" u="none" strike="noStrike" dirty="0" smtClean="0">
                          <a:solidFill>
                            <a:schemeClr val="tx1"/>
                          </a:solidFill>
                          <a:effectLst/>
                        </a:rPr>
                        <a:t>)</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a:solidFill>
                            <a:schemeClr val="tx1"/>
                          </a:solidFill>
                          <a:effectLst/>
                        </a:rPr>
                        <a:t>6,3625 </a:t>
                      </a:r>
                      <a:r>
                        <a:rPr lang="en-US" sz="2400" u="none" strike="noStrike" dirty="0" smtClean="0">
                          <a:solidFill>
                            <a:schemeClr val="tx1"/>
                          </a:solidFill>
                          <a:effectLst/>
                        </a:rPr>
                        <a:t>g</a:t>
                      </a:r>
                    </a:p>
                    <a:p>
                      <a:pPr algn="ctr" fontAlgn="b"/>
                      <a:r>
                        <a:rPr lang="en-US" sz="2400" u="none" strike="noStrike" dirty="0" smtClean="0">
                          <a:solidFill>
                            <a:schemeClr val="tx1"/>
                          </a:solidFill>
                          <a:effectLst/>
                        </a:rPr>
                        <a:t>(</a:t>
                      </a:r>
                      <a:r>
                        <a:rPr lang="fr-FR" sz="2400" u="none" strike="noStrike" kern="1200" dirty="0" smtClean="0">
                          <a:solidFill>
                            <a:schemeClr val="tx1"/>
                          </a:solidFill>
                          <a:effectLst/>
                          <a:latin typeface="+mn-lt"/>
                          <a:ea typeface="+mn-ea"/>
                          <a:cs typeface="+mn-cs"/>
                        </a:rPr>
                        <a:t>BZA</a:t>
                      </a:r>
                      <a:r>
                        <a:rPr lang="en-US" sz="2400" u="none" strike="noStrike" dirty="0" smtClean="0">
                          <a:solidFill>
                            <a:schemeClr val="tx1"/>
                          </a:solidFill>
                          <a:effectLst/>
                        </a:rPr>
                        <a:t>)</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35929">
                <a:tc>
                  <a:txBody>
                    <a:bodyPr/>
                    <a:lstStyle/>
                    <a:p>
                      <a:pPr algn="ctr" fontAlgn="b"/>
                      <a:r>
                        <a:rPr lang="en-US" sz="2400" b="1" u="none" strike="noStrike" dirty="0">
                          <a:solidFill>
                            <a:schemeClr val="tx1"/>
                          </a:solidFill>
                          <a:effectLst/>
                        </a:rPr>
                        <a:t>min </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smtClean="0">
                          <a:solidFill>
                            <a:schemeClr val="tx1"/>
                          </a:solidFill>
                          <a:effectLst/>
                        </a:rPr>
                        <a:t>15 mm</a:t>
                      </a:r>
                    </a:p>
                    <a:p>
                      <a:pPr algn="ctr" fontAlgn="b"/>
                      <a:r>
                        <a:rPr lang="en-US" sz="2400" u="none" strike="noStrike" dirty="0" smtClean="0">
                          <a:solidFill>
                            <a:schemeClr val="tx1"/>
                          </a:solidFill>
                          <a:effectLst/>
                        </a:rPr>
                        <a:t> (HOU)</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smtClean="0">
                          <a:solidFill>
                            <a:schemeClr val="tx1"/>
                          </a:solidFill>
                          <a:effectLst/>
                        </a:rPr>
                        <a:t>14 mm</a:t>
                      </a:r>
                    </a:p>
                    <a:p>
                      <a:pPr algn="ctr" fontAlgn="b"/>
                      <a:r>
                        <a:rPr lang="en-US" sz="2400" u="none" strike="noStrike" dirty="0" smtClean="0">
                          <a:solidFill>
                            <a:schemeClr val="tx1"/>
                          </a:solidFill>
                          <a:effectLst/>
                        </a:rPr>
                        <a:t>(HOU)</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smtClean="0">
                          <a:solidFill>
                            <a:schemeClr val="tx1"/>
                          </a:solidFill>
                          <a:effectLst/>
                        </a:rPr>
                        <a:t>6,25 mm</a:t>
                      </a:r>
                    </a:p>
                    <a:p>
                      <a:pPr algn="ctr" fontAlgn="b"/>
                      <a:r>
                        <a:rPr lang="en-US" sz="2400" u="none" strike="noStrike" dirty="0" smtClean="0">
                          <a:solidFill>
                            <a:schemeClr val="tx1"/>
                          </a:solidFill>
                          <a:effectLst/>
                        </a:rPr>
                        <a:t>(</a:t>
                      </a:r>
                      <a:r>
                        <a:rPr lang="fr-FR" sz="2400" u="none" strike="noStrike" kern="1200" dirty="0" smtClean="0">
                          <a:solidFill>
                            <a:schemeClr val="tx1"/>
                          </a:solidFill>
                          <a:effectLst/>
                          <a:latin typeface="+mn-lt"/>
                          <a:ea typeface="+mn-ea"/>
                          <a:cs typeface="+mn-cs"/>
                        </a:rPr>
                        <a:t>TFRS</a:t>
                      </a:r>
                      <a:r>
                        <a:rPr lang="en-US" sz="2400" u="none" strike="noStrike" dirty="0" smtClean="0">
                          <a:solidFill>
                            <a:schemeClr val="tx1"/>
                          </a:solidFill>
                          <a:effectLst/>
                        </a:rPr>
                        <a:t>)</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a:solidFill>
                            <a:schemeClr val="tx1"/>
                          </a:solidFill>
                          <a:effectLst/>
                        </a:rPr>
                        <a:t>1,03 </a:t>
                      </a:r>
                      <a:r>
                        <a:rPr lang="en-US" sz="2400" u="none" strike="noStrike" dirty="0" smtClean="0">
                          <a:solidFill>
                            <a:schemeClr val="tx1"/>
                          </a:solidFill>
                          <a:effectLst/>
                        </a:rPr>
                        <a:t>g</a:t>
                      </a:r>
                    </a:p>
                    <a:p>
                      <a:pPr algn="ctr" fontAlgn="b"/>
                      <a:r>
                        <a:rPr lang="en-US" sz="2400" u="none" strike="noStrike" dirty="0" smtClean="0">
                          <a:solidFill>
                            <a:schemeClr val="tx1"/>
                          </a:solidFill>
                          <a:effectLst/>
                        </a:rPr>
                        <a:t>(</a:t>
                      </a:r>
                      <a:r>
                        <a:rPr lang="en-US" sz="2400" u="none" strike="noStrike" dirty="0" err="1" smtClean="0">
                          <a:solidFill>
                            <a:schemeClr val="tx1"/>
                          </a:solidFill>
                          <a:effectLst/>
                        </a:rPr>
                        <a:t>AlLKO</a:t>
                      </a:r>
                      <a:r>
                        <a:rPr lang="en-US" sz="2400" u="none" strike="noStrike" dirty="0" smtClean="0">
                          <a:solidFill>
                            <a:schemeClr val="tx1"/>
                          </a:solidFill>
                          <a:effectLst/>
                        </a:rPr>
                        <a:t>)</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2" name="Title 1">
            <a:extLst>
              <a:ext uri="{FF2B5EF4-FFF2-40B4-BE49-F238E27FC236}">
                <a16:creationId xmlns:a16="http://schemas.microsoft.com/office/drawing/2014/main" id="{40089B68-B277-1141-9D01-01E7F79DE462}"/>
              </a:ext>
            </a:extLst>
          </p:cNvPr>
          <p:cNvSpPr txBox="1">
            <a:spLocks/>
          </p:cNvSpPr>
          <p:nvPr/>
        </p:nvSpPr>
        <p:spPr>
          <a:xfrm>
            <a:off x="1460091" y="517374"/>
            <a:ext cx="7403689" cy="590931"/>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accent6">
                    <a:lumMod val="50000"/>
                  </a:schemeClr>
                </a:solidFill>
              </a:rPr>
              <a:t>The ampelometric characters of berry</a:t>
            </a:r>
            <a:endParaRPr lang="en-US" sz="3600" b="1" dirty="0">
              <a:solidFill>
                <a:schemeClr val="accent6">
                  <a:lumMod val="50000"/>
                </a:schemeClr>
              </a:solidFill>
            </a:endParaRPr>
          </a:p>
        </p:txBody>
      </p:sp>
      <p:pic>
        <p:nvPicPr>
          <p:cNvPr id="13" name="Picture 5">
            <a:extLst>
              <a:ext uri="{FF2B5EF4-FFF2-40B4-BE49-F238E27FC236}">
                <a16:creationId xmlns:a16="http://schemas.microsoft.com/office/drawing/2014/main" id="{A5167FAE-FF17-41D6-8ABE-92021A934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244074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438821" y="356573"/>
            <a:ext cx="7601860" cy="1200329"/>
          </a:xfrm>
        </p:spPr>
        <p:txBody>
          <a:bodyPr/>
          <a:lstStyle/>
          <a:p>
            <a:pPr algn="ctr"/>
            <a:r>
              <a:rPr lang="en-US" sz="4000" b="1" dirty="0">
                <a:solidFill>
                  <a:schemeClr val="accent6">
                    <a:lumMod val="50000"/>
                  </a:schemeClr>
                </a:solidFill>
              </a:rPr>
              <a:t>The ampelometric characteristics of the </a:t>
            </a:r>
            <a:r>
              <a:rPr lang="en-US" sz="4000" b="1" dirty="0" smtClean="0">
                <a:solidFill>
                  <a:schemeClr val="accent6">
                    <a:lumMod val="50000"/>
                  </a:schemeClr>
                </a:solidFill>
              </a:rPr>
              <a:t>seeds</a:t>
            </a:r>
            <a:endParaRPr lang="en-US" sz="4000" b="1" dirty="0">
              <a:solidFill>
                <a:schemeClr val="accent6">
                  <a:lumMod val="50000"/>
                </a:schemeClr>
              </a:solidFill>
            </a:endParaRPr>
          </a:p>
        </p:txBody>
      </p:sp>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p:txBody>
          <a:bodyPr/>
          <a:lstStyle/>
          <a:p>
            <a:r>
              <a:rPr lang="en-US" dirty="0" smtClean="0"/>
              <a:t>03</a:t>
            </a:r>
            <a:endParaRPr lang="en-US" dirty="0"/>
          </a:p>
        </p:txBody>
      </p:sp>
      <p:graphicFrame>
        <p:nvGraphicFramePr>
          <p:cNvPr id="8" name="Tableau 7"/>
          <p:cNvGraphicFramePr>
            <a:graphicFrameLocks noGrp="1"/>
          </p:cNvGraphicFramePr>
          <p:nvPr>
            <p:extLst>
              <p:ext uri="{D42A27DB-BD31-4B8C-83A1-F6EECF244321}">
                <p14:modId xmlns:p14="http://schemas.microsoft.com/office/powerpoint/2010/main" val="4268565847"/>
              </p:ext>
            </p:extLst>
          </p:nvPr>
        </p:nvGraphicFramePr>
        <p:xfrm>
          <a:off x="943897" y="1859966"/>
          <a:ext cx="7890386" cy="1828800"/>
        </p:xfrm>
        <a:graphic>
          <a:graphicData uri="http://schemas.openxmlformats.org/drawingml/2006/table">
            <a:tbl>
              <a:tblPr firstRow="1" bandRow="1">
                <a:tableStyleId>{5940675A-B579-460E-94D1-54222C63F5DA}</a:tableStyleId>
              </a:tblPr>
              <a:tblGrid>
                <a:gridCol w="1639559">
                  <a:extLst>
                    <a:ext uri="{9D8B030D-6E8A-4147-A177-3AD203B41FA5}">
                      <a16:colId xmlns:a16="http://schemas.microsoft.com/office/drawing/2014/main" val="20000"/>
                    </a:ext>
                  </a:extLst>
                </a:gridCol>
                <a:gridCol w="2937547">
                  <a:extLst>
                    <a:ext uri="{9D8B030D-6E8A-4147-A177-3AD203B41FA5}">
                      <a16:colId xmlns:a16="http://schemas.microsoft.com/office/drawing/2014/main" val="20001"/>
                    </a:ext>
                  </a:extLst>
                </a:gridCol>
                <a:gridCol w="3313280">
                  <a:extLst>
                    <a:ext uri="{9D8B030D-6E8A-4147-A177-3AD203B41FA5}">
                      <a16:colId xmlns:a16="http://schemas.microsoft.com/office/drawing/2014/main" val="20002"/>
                    </a:ext>
                  </a:extLst>
                </a:gridCol>
              </a:tblGrid>
              <a:tr h="299657">
                <a:tc>
                  <a:txBody>
                    <a:bodyPr/>
                    <a:lstStyle/>
                    <a:p>
                      <a:pPr algn="ctr" fontAlgn="b"/>
                      <a:r>
                        <a:rPr lang="en-US" sz="2400" b="1" u="none" strike="noStrike" dirty="0">
                          <a:solidFill>
                            <a:schemeClr val="bg1"/>
                          </a:solidFill>
                          <a:effectLst/>
                        </a:rPr>
                        <a:t>Code OIV </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fontAlgn="b"/>
                      <a:r>
                        <a:rPr lang="en-US" sz="2400" b="1" u="none" strike="noStrike" dirty="0">
                          <a:solidFill>
                            <a:schemeClr val="bg1"/>
                          </a:solidFill>
                          <a:effectLst/>
                        </a:rPr>
                        <a:t>242</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fontAlgn="b"/>
                      <a:r>
                        <a:rPr lang="en-US" sz="2400" b="1" u="none" strike="noStrike" dirty="0">
                          <a:solidFill>
                            <a:schemeClr val="bg1"/>
                          </a:solidFill>
                          <a:effectLst/>
                        </a:rPr>
                        <a:t>243</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98477">
                <a:tc>
                  <a:txBody>
                    <a:bodyPr/>
                    <a:lstStyle/>
                    <a:p>
                      <a:pPr algn="ctr" fontAlgn="b"/>
                      <a:r>
                        <a:rPr lang="en-US" sz="2400" b="1" u="none" strike="noStrike" dirty="0">
                          <a:effectLst/>
                        </a:rPr>
                        <a:t>max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smtClean="0">
                          <a:effectLst/>
                        </a:rPr>
                        <a:t>7,858 mm</a:t>
                      </a:r>
                    </a:p>
                    <a:p>
                      <a:pPr algn="ctr" fontAlgn="b"/>
                      <a:r>
                        <a:rPr lang="en-US" sz="2400" u="none" strike="noStrike" dirty="0" smtClean="0">
                          <a:effectLst/>
                        </a:rPr>
                        <a:t> (</a:t>
                      </a:r>
                      <a:r>
                        <a:rPr lang="fr-FR" sz="2400" dirty="0" smtClean="0">
                          <a:effectLst/>
                        </a:rPr>
                        <a:t>LADH </a:t>
                      </a:r>
                      <a:r>
                        <a:rPr lang="en-US" sz="2400" u="none" strike="noStrike" dirty="0" smtClean="0">
                          <a:effectLst/>
                        </a:rPr>
                        <a:t>)</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2400" u="none" strike="noStrike" dirty="0" smtClean="0">
                          <a:effectLst/>
                        </a:rPr>
                        <a:t>79,74 mg</a:t>
                      </a:r>
                    </a:p>
                    <a:p>
                      <a:pPr algn="ctr" fontAlgn="b"/>
                      <a:r>
                        <a:rPr lang="en-US" sz="2400" u="none" strike="noStrike" dirty="0" smtClean="0">
                          <a:effectLst/>
                        </a:rPr>
                        <a:t> (</a:t>
                      </a:r>
                      <a:r>
                        <a:rPr lang="fr-FR" sz="2400" dirty="0" smtClean="0">
                          <a:effectLst/>
                        </a:rPr>
                        <a:t>ABH</a:t>
                      </a:r>
                      <a:r>
                        <a:rPr lang="en-US" sz="2400" u="none" strike="noStrike" dirty="0" smtClean="0">
                          <a:effectLst/>
                        </a:rPr>
                        <a:t>)</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00378">
                <a:tc>
                  <a:txBody>
                    <a:bodyPr/>
                    <a:lstStyle/>
                    <a:p>
                      <a:pPr algn="ctr" fontAlgn="b"/>
                      <a:r>
                        <a:rPr lang="en-US" sz="2400" b="1" u="none" strike="noStrike" dirty="0">
                          <a:effectLst/>
                        </a:rPr>
                        <a:t>min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a:effectLst/>
                        </a:rPr>
                        <a:t>5,65 </a:t>
                      </a:r>
                      <a:r>
                        <a:rPr lang="en-US" sz="2400" u="none" strike="noStrike" dirty="0" smtClean="0">
                          <a:effectLst/>
                        </a:rPr>
                        <a:t>mm</a:t>
                      </a:r>
                    </a:p>
                    <a:p>
                      <a:pPr algn="ctr" fontAlgn="b"/>
                      <a:r>
                        <a:rPr lang="en-US" sz="2400" u="none" strike="noStrike" dirty="0" smtClean="0">
                          <a:effectLst/>
                        </a:rPr>
                        <a:t>(DOU)</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2400" u="none" strike="noStrike" dirty="0">
                          <a:effectLst/>
                        </a:rPr>
                        <a:t>30,01 </a:t>
                      </a:r>
                      <a:r>
                        <a:rPr lang="en-US" sz="2400" u="none" strike="noStrike" dirty="0" smtClean="0">
                          <a:effectLst/>
                        </a:rPr>
                        <a:t>mg</a:t>
                      </a:r>
                    </a:p>
                    <a:p>
                      <a:pPr algn="ctr" fontAlgn="b"/>
                      <a:r>
                        <a:rPr lang="en-US" sz="2400" u="none" strike="noStrike" dirty="0" smtClean="0">
                          <a:effectLst/>
                        </a:rPr>
                        <a:t>(ALKO)</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5" name="Espace réservé du contenu 8"/>
          <p:cNvGraphicFramePr>
            <a:graphicFrameLocks noGrp="1"/>
          </p:cNvGraphicFramePr>
          <p:nvPr>
            <p:ph idx="1"/>
            <p:extLst>
              <p:ext uri="{D42A27DB-BD31-4B8C-83A1-F6EECF244321}">
                <p14:modId xmlns:p14="http://schemas.microsoft.com/office/powerpoint/2010/main" val="2785989014"/>
              </p:ext>
            </p:extLst>
          </p:nvPr>
        </p:nvGraphicFramePr>
        <p:xfrm>
          <a:off x="486940" y="3699522"/>
          <a:ext cx="7506686" cy="2937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102561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40" y="391556"/>
            <a:ext cx="8935064" cy="5909310"/>
          </a:xfrm>
          <a:prstGeom prst="rect">
            <a:avLst/>
          </a:prstGeom>
          <a:noFill/>
        </p:spPr>
        <p:txBody>
          <a:bodyPr wrap="square" rtlCol="0">
            <a:spAutoFit/>
          </a:bodyPr>
          <a:lstStyle/>
          <a:p>
            <a:pPr algn="just"/>
            <a:r>
              <a:rPr lang="fr-FR" b="1" dirty="0">
                <a:latin typeface="Palatino Linotype" panose="02040502050505030304" pitchFamily="18" charset="0"/>
              </a:rPr>
              <a:t>Abstract</a:t>
            </a:r>
            <a:r>
              <a:rPr lang="fr-FR" b="1" dirty="0" smtClean="0">
                <a:latin typeface="Palatino Linotype" panose="02040502050505030304" pitchFamily="18" charset="0"/>
              </a:rPr>
              <a:t>:</a:t>
            </a:r>
            <a:endParaRPr lang="fr-FR" dirty="0">
              <a:latin typeface="Palatino Linotype" panose="02040502050505030304" pitchFamily="18" charset="0"/>
            </a:endParaRPr>
          </a:p>
          <a:p>
            <a:pPr algn="just"/>
            <a:r>
              <a:rPr lang="en-US" dirty="0"/>
              <a:t>Morocco, like the other Mediterranean countries, is characterized by a great diversity of indigenous varieties of vines "</a:t>
            </a:r>
            <a:r>
              <a:rPr lang="en-US" i="1" dirty="0" err="1"/>
              <a:t>Vitis</a:t>
            </a:r>
            <a:r>
              <a:rPr lang="en-US" i="1" dirty="0"/>
              <a:t> </a:t>
            </a:r>
            <a:r>
              <a:rPr lang="en-US" i="1" dirty="0" err="1"/>
              <a:t>vinifera</a:t>
            </a:r>
            <a:r>
              <a:rPr lang="en-US" dirty="0"/>
              <a:t> ssp. </a:t>
            </a:r>
            <a:r>
              <a:rPr lang="en-US" i="1" dirty="0" err="1"/>
              <a:t>vinifera</a:t>
            </a:r>
            <a:r>
              <a:rPr lang="en-US" dirty="0"/>
              <a:t>", taking advantage of the climate and also of the heterogeneity of their landscapes Without forgetting, the know-how and agricultural practices adopted by traditional farmers who have contributed in one way or another to preserve the genetic diversity of these indigenous grape varieties. Within the framework of this study, we are seeking the identification and characterization of 36 indigenous grape varieties sampled in the north and south of Morocco. The samples studied were taken from traditional vineyards in these regions. For the ampelographic and ampelometric description, 26 characters were used according to a list of descriptors developed by the International Organization of Vine and Wine (OIV). Thus, the ampelographic and ampelometric approach were refined by a principal component analysis (PCA) which made it possible to group the grape varieties into five distinct groups according to their correlations to the variables linked to the bunch, the berry and the seed. The results obtained from these different approaches confirmed the presence of great inter-grape and intra-grape variability within the samples studied. This observation leads us to make more efforts to maintain this variability and to fight against genetic erosion and the threat of environmental changes.</a:t>
            </a:r>
            <a:endParaRPr lang="fr-FR" dirty="0"/>
          </a:p>
          <a:p>
            <a:pPr algn="just"/>
            <a:endParaRPr lang="en-US" dirty="0">
              <a:latin typeface="Palatino Linotype" panose="02040502050505030304" pitchFamily="18" charset="0"/>
            </a:endParaRPr>
          </a:p>
          <a:p>
            <a:pPr algn="just"/>
            <a:r>
              <a:rPr lang="fr-FR" b="1" dirty="0">
                <a:latin typeface="Palatino Linotype" panose="02040502050505030304" pitchFamily="18" charset="0"/>
              </a:rPr>
              <a:t>Keywords: </a:t>
            </a:r>
            <a:r>
              <a:rPr lang="fr-FR" dirty="0"/>
              <a:t>Vine</a:t>
            </a:r>
            <a:r>
              <a:rPr lang="fr-FR" i="1" dirty="0"/>
              <a:t>, Vitis </a:t>
            </a:r>
            <a:r>
              <a:rPr lang="fr-FR" i="1" dirty="0" err="1"/>
              <a:t>vinifera</a:t>
            </a:r>
            <a:r>
              <a:rPr lang="fr-FR" dirty="0"/>
              <a:t> </a:t>
            </a:r>
            <a:r>
              <a:rPr lang="fr-FR" dirty="0" err="1"/>
              <a:t>ssp</a:t>
            </a:r>
            <a:r>
              <a:rPr lang="fr-FR" dirty="0"/>
              <a:t>. </a:t>
            </a:r>
            <a:r>
              <a:rPr lang="fr-FR" i="1" dirty="0" err="1"/>
              <a:t>vinifera</a:t>
            </a:r>
            <a:r>
              <a:rPr lang="fr-FR" dirty="0"/>
              <a:t>, </a:t>
            </a:r>
            <a:r>
              <a:rPr lang="fr-FR" dirty="0" err="1" smtClean="0"/>
              <a:t>traditional</a:t>
            </a:r>
            <a:r>
              <a:rPr lang="fr-FR" dirty="0" smtClean="0"/>
              <a:t> </a:t>
            </a:r>
            <a:r>
              <a:rPr lang="fr-FR" dirty="0" err="1"/>
              <a:t>grape</a:t>
            </a:r>
            <a:r>
              <a:rPr lang="fr-FR" dirty="0"/>
              <a:t>, </a:t>
            </a:r>
            <a:r>
              <a:rPr lang="fr-FR" dirty="0" err="1"/>
              <a:t>ampelographic</a:t>
            </a:r>
            <a:r>
              <a:rPr lang="fr-FR" dirty="0"/>
              <a:t>, </a:t>
            </a:r>
            <a:endParaRPr lang="fr-FR" dirty="0" smtClean="0"/>
          </a:p>
          <a:p>
            <a:pPr algn="just"/>
            <a:r>
              <a:rPr lang="fr-FR" dirty="0" err="1" smtClean="0"/>
              <a:t>ampélometric</a:t>
            </a:r>
            <a:r>
              <a:rPr lang="fr-FR" dirty="0"/>
              <a:t>, OIV</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394" y="5545394"/>
            <a:ext cx="1312605" cy="1312605"/>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6BE2CA-33D4-4A0E-8E19-8472635D114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20</a:t>
            </a:fld>
            <a:endParaRPr lang="en-GB">
              <a:solidFill>
                <a:srgbClr val="000000">
                  <a:tint val="75000"/>
                </a:srgbClr>
              </a:solidFill>
            </a:endParaRPr>
          </a:p>
        </p:txBody>
      </p:sp>
      <p:grpSp>
        <p:nvGrpSpPr>
          <p:cNvPr id="8" name="Graphic 24" descr="Gears">
            <a:extLst>
              <a:ext uri="{FF2B5EF4-FFF2-40B4-BE49-F238E27FC236}">
                <a16:creationId xmlns:a16="http://schemas.microsoft.com/office/drawing/2014/main" id="{D22D8270-7674-44AE-9F4C-C3855116803D}"/>
              </a:ext>
            </a:extLst>
          </p:cNvPr>
          <p:cNvGrpSpPr/>
          <p:nvPr/>
        </p:nvGrpSpPr>
        <p:grpSpPr>
          <a:xfrm>
            <a:off x="1866769" y="3069256"/>
            <a:ext cx="239058" cy="289818"/>
            <a:chOff x="5934469" y="5379440"/>
            <a:chExt cx="318745" cy="385720"/>
          </a:xfrm>
          <a:solidFill>
            <a:srgbClr val="F5F3ED"/>
          </a:solidFill>
        </p:grpSpPr>
        <p:sp>
          <p:nvSpPr>
            <p:cNvPr id="10" name="Freeform: Shape 33">
              <a:extLst>
                <a:ext uri="{FF2B5EF4-FFF2-40B4-BE49-F238E27FC236}">
                  <a16:creationId xmlns:a16="http://schemas.microsoft.com/office/drawing/2014/main" id="{BB01385C-23C7-4FAD-ADD1-2AC3F18CC19C}"/>
                </a:ext>
              </a:extLst>
            </p:cNvPr>
            <p:cNvSpPr/>
            <p:nvPr/>
          </p:nvSpPr>
          <p:spPr>
            <a:xfrm>
              <a:off x="6044954" y="5379440"/>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86749 w 208259"/>
                <a:gd name="connsiteY5" fmla="*/ 81153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510 w 208259"/>
                <a:gd name="connsiteY16" fmla="*/ 39110 h 207770"/>
                <a:gd name="connsiteX17" fmla="*/ 29332 w 208259"/>
                <a:gd name="connsiteY17" fmla="*/ 62087 h 207770"/>
                <a:gd name="connsiteX18" fmla="*/ 21510 w 208259"/>
                <a:gd name="connsiteY18" fmla="*/ 81153 h 207770"/>
                <a:gd name="connsiteX19" fmla="*/ 0 w 208259"/>
                <a:gd name="connsiteY19" fmla="*/ 91908 h 207770"/>
                <a:gd name="connsiteX20" fmla="*/ 0 w 208259"/>
                <a:gd name="connsiteY20" fmla="*/ 116352 h 207770"/>
                <a:gd name="connsiteX21" fmla="*/ 21510 w 208259"/>
                <a:gd name="connsiteY21" fmla="*/ 127107 h 207770"/>
                <a:gd name="connsiteX22" fmla="*/ 29332 w 208259"/>
                <a:gd name="connsiteY22" fmla="*/ 146173 h 207770"/>
                <a:gd name="connsiteX23" fmla="*/ 21510 w 208259"/>
                <a:gd name="connsiteY23" fmla="*/ 169150 h 207770"/>
                <a:gd name="connsiteX24" fmla="*/ 38621 w 208259"/>
                <a:gd name="connsiteY24" fmla="*/ 186261 h 207770"/>
                <a:gd name="connsiteX25" fmla="*/ 61598 w 208259"/>
                <a:gd name="connsiteY25" fmla="*/ 178439 h 207770"/>
                <a:gd name="connsiteX26" fmla="*/ 80664 w 208259"/>
                <a:gd name="connsiteY26" fmla="*/ 186261 h 207770"/>
                <a:gd name="connsiteX27" fmla="*/ 91419 w 208259"/>
                <a:gd name="connsiteY27" fmla="*/ 207771 h 207770"/>
                <a:gd name="connsiteX28" fmla="*/ 115863 w 208259"/>
                <a:gd name="connsiteY28" fmla="*/ 207771 h 207770"/>
                <a:gd name="connsiteX29" fmla="*/ 126618 w 208259"/>
                <a:gd name="connsiteY29" fmla="*/ 186261 h 207770"/>
                <a:gd name="connsiteX30" fmla="*/ 145684 w 208259"/>
                <a:gd name="connsiteY30" fmla="*/ 178439 h 207770"/>
                <a:gd name="connsiteX31" fmla="*/ 168661 w 208259"/>
                <a:gd name="connsiteY31" fmla="*/ 186261 h 207770"/>
                <a:gd name="connsiteX32" fmla="*/ 186261 w 208259"/>
                <a:gd name="connsiteY32" fmla="*/ 169150 h 207770"/>
                <a:gd name="connsiteX33" fmla="*/ 178439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259" h="207770">
                  <a:moveTo>
                    <a:pt x="104130" y="140795"/>
                  </a:moveTo>
                  <a:cubicBezTo>
                    <a:pt x="83597" y="140795"/>
                    <a:pt x="67464" y="124174"/>
                    <a:pt x="67464" y="104130"/>
                  </a:cubicBezTo>
                  <a:cubicBezTo>
                    <a:pt x="67464" y="84086"/>
                    <a:pt x="84086" y="67464"/>
                    <a:pt x="104130" y="67464"/>
                  </a:cubicBezTo>
                  <a:cubicBezTo>
                    <a:pt x="124663" y="67464"/>
                    <a:pt x="140795" y="84086"/>
                    <a:pt x="140795" y="104130"/>
                  </a:cubicBezTo>
                  <a:cubicBezTo>
                    <a:pt x="140795" y="124174"/>
                    <a:pt x="124174" y="140795"/>
                    <a:pt x="104130" y="140795"/>
                  </a:cubicBezTo>
                  <a:close/>
                  <a:moveTo>
                    <a:pt x="186749" y="81153"/>
                  </a:moveTo>
                  <a:cubicBezTo>
                    <a:pt x="184794" y="74309"/>
                    <a:pt x="182350" y="67953"/>
                    <a:pt x="178927" y="62087"/>
                  </a:cubicBezTo>
                  <a:lnTo>
                    <a:pt x="186749" y="39110"/>
                  </a:lnTo>
                  <a:lnTo>
                    <a:pt x="169150" y="21510"/>
                  </a:lnTo>
                  <a:lnTo>
                    <a:pt x="146173" y="29332"/>
                  </a:lnTo>
                  <a:cubicBezTo>
                    <a:pt x="140307" y="25910"/>
                    <a:pt x="133951" y="23466"/>
                    <a:pt x="127107" y="21510"/>
                  </a:cubicBezTo>
                  <a:lnTo>
                    <a:pt x="116352" y="0"/>
                  </a:lnTo>
                  <a:lnTo>
                    <a:pt x="91908" y="0"/>
                  </a:lnTo>
                  <a:lnTo>
                    <a:pt x="81153" y="21510"/>
                  </a:lnTo>
                  <a:cubicBezTo>
                    <a:pt x="74309" y="23466"/>
                    <a:pt x="67953" y="25910"/>
                    <a:pt x="62087" y="29332"/>
                  </a:cubicBezTo>
                  <a:lnTo>
                    <a:pt x="39110" y="21510"/>
                  </a:lnTo>
                  <a:lnTo>
                    <a:pt x="21510" y="39110"/>
                  </a:lnTo>
                  <a:lnTo>
                    <a:pt x="29332" y="62087"/>
                  </a:lnTo>
                  <a:cubicBezTo>
                    <a:pt x="25910" y="67953"/>
                    <a:pt x="23466" y="74309"/>
                    <a:pt x="21510" y="81153"/>
                  </a:cubicBezTo>
                  <a:lnTo>
                    <a:pt x="0" y="91908"/>
                  </a:lnTo>
                  <a:lnTo>
                    <a:pt x="0" y="116352"/>
                  </a:lnTo>
                  <a:lnTo>
                    <a:pt x="21510" y="127107"/>
                  </a:lnTo>
                  <a:cubicBezTo>
                    <a:pt x="23466" y="133951"/>
                    <a:pt x="25910" y="140307"/>
                    <a:pt x="29332" y="146173"/>
                  </a:cubicBezTo>
                  <a:lnTo>
                    <a:pt x="21510" y="169150"/>
                  </a:lnTo>
                  <a:lnTo>
                    <a:pt x="38621" y="186261"/>
                  </a:lnTo>
                  <a:lnTo>
                    <a:pt x="61598" y="178439"/>
                  </a:lnTo>
                  <a:cubicBezTo>
                    <a:pt x="67464" y="181861"/>
                    <a:pt x="73820" y="184305"/>
                    <a:pt x="80664" y="186261"/>
                  </a:cubicBezTo>
                  <a:lnTo>
                    <a:pt x="91419" y="207771"/>
                  </a:lnTo>
                  <a:lnTo>
                    <a:pt x="115863" y="207771"/>
                  </a:lnTo>
                  <a:lnTo>
                    <a:pt x="126618" y="186261"/>
                  </a:lnTo>
                  <a:cubicBezTo>
                    <a:pt x="133462" y="184305"/>
                    <a:pt x="139818" y="181861"/>
                    <a:pt x="145684" y="178439"/>
                  </a:cubicBezTo>
                  <a:lnTo>
                    <a:pt x="168661" y="186261"/>
                  </a:lnTo>
                  <a:lnTo>
                    <a:pt x="186261" y="169150"/>
                  </a:lnTo>
                  <a:lnTo>
                    <a:pt x="178439" y="146173"/>
                  </a:lnTo>
                  <a:cubicBezTo>
                    <a:pt x="181861" y="140307"/>
                    <a:pt x="184794" y="133462"/>
                    <a:pt x="186749" y="127107"/>
                  </a:cubicBezTo>
                  <a:lnTo>
                    <a:pt x="208260" y="116352"/>
                  </a:lnTo>
                  <a:lnTo>
                    <a:pt x="208260" y="91908"/>
                  </a:lnTo>
                  <a:lnTo>
                    <a:pt x="186749" y="81153"/>
                  </a:ln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sp>
          <p:nvSpPr>
            <p:cNvPr id="11" name="Freeform: Shape 34">
              <a:extLst>
                <a:ext uri="{FF2B5EF4-FFF2-40B4-BE49-F238E27FC236}">
                  <a16:creationId xmlns:a16="http://schemas.microsoft.com/office/drawing/2014/main" id="{B5754865-C6AD-4BF2-8E85-8140D6153770}"/>
                </a:ext>
              </a:extLst>
            </p:cNvPr>
            <p:cNvSpPr/>
            <p:nvPr/>
          </p:nvSpPr>
          <p:spPr>
            <a:xfrm>
              <a:off x="5934469" y="5557389"/>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04130 w 208259"/>
                <a:gd name="connsiteY5" fmla="*/ 140795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999 w 208259"/>
                <a:gd name="connsiteY16" fmla="*/ 38621 h 207770"/>
                <a:gd name="connsiteX17" fmla="*/ 29332 w 208259"/>
                <a:gd name="connsiteY17" fmla="*/ 61598 h 207770"/>
                <a:gd name="connsiteX18" fmla="*/ 21510 w 208259"/>
                <a:gd name="connsiteY18" fmla="*/ 80664 h 207770"/>
                <a:gd name="connsiteX19" fmla="*/ 0 w 208259"/>
                <a:gd name="connsiteY19" fmla="*/ 91419 h 207770"/>
                <a:gd name="connsiteX20" fmla="*/ 0 w 208259"/>
                <a:gd name="connsiteY20" fmla="*/ 115863 h 207770"/>
                <a:gd name="connsiteX21" fmla="*/ 21510 w 208259"/>
                <a:gd name="connsiteY21" fmla="*/ 126618 h 207770"/>
                <a:gd name="connsiteX22" fmla="*/ 29332 w 208259"/>
                <a:gd name="connsiteY22" fmla="*/ 145684 h 207770"/>
                <a:gd name="connsiteX23" fmla="*/ 21999 w 208259"/>
                <a:gd name="connsiteY23" fmla="*/ 168661 h 207770"/>
                <a:gd name="connsiteX24" fmla="*/ 39110 w 208259"/>
                <a:gd name="connsiteY24" fmla="*/ 185772 h 207770"/>
                <a:gd name="connsiteX25" fmla="*/ 62087 w 208259"/>
                <a:gd name="connsiteY25" fmla="*/ 178439 h 207770"/>
                <a:gd name="connsiteX26" fmla="*/ 81153 w 208259"/>
                <a:gd name="connsiteY26" fmla="*/ 186261 h 207770"/>
                <a:gd name="connsiteX27" fmla="*/ 91908 w 208259"/>
                <a:gd name="connsiteY27" fmla="*/ 207771 h 207770"/>
                <a:gd name="connsiteX28" fmla="*/ 116352 w 208259"/>
                <a:gd name="connsiteY28" fmla="*/ 207771 h 207770"/>
                <a:gd name="connsiteX29" fmla="*/ 127107 w 208259"/>
                <a:gd name="connsiteY29" fmla="*/ 186261 h 207770"/>
                <a:gd name="connsiteX30" fmla="*/ 146173 w 208259"/>
                <a:gd name="connsiteY30" fmla="*/ 178439 h 207770"/>
                <a:gd name="connsiteX31" fmla="*/ 169150 w 208259"/>
                <a:gd name="connsiteY31" fmla="*/ 186261 h 207770"/>
                <a:gd name="connsiteX32" fmla="*/ 186261 w 208259"/>
                <a:gd name="connsiteY32" fmla="*/ 168661 h 207770"/>
                <a:gd name="connsiteX33" fmla="*/ 178927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 name="connsiteX38" fmla="*/ 178927 w 208259"/>
                <a:gd name="connsiteY38" fmla="*/ 62087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259" h="207770">
                  <a:moveTo>
                    <a:pt x="104130" y="140795"/>
                  </a:moveTo>
                  <a:cubicBezTo>
                    <a:pt x="83597" y="140795"/>
                    <a:pt x="67464" y="124174"/>
                    <a:pt x="67464" y="104130"/>
                  </a:cubicBezTo>
                  <a:cubicBezTo>
                    <a:pt x="67464" y="83597"/>
                    <a:pt x="84086" y="67464"/>
                    <a:pt x="104130" y="67464"/>
                  </a:cubicBezTo>
                  <a:cubicBezTo>
                    <a:pt x="124663" y="67464"/>
                    <a:pt x="140795" y="84086"/>
                    <a:pt x="140795" y="104130"/>
                  </a:cubicBezTo>
                  <a:cubicBezTo>
                    <a:pt x="140795" y="124174"/>
                    <a:pt x="124663" y="140795"/>
                    <a:pt x="104130" y="140795"/>
                  </a:cubicBezTo>
                  <a:lnTo>
                    <a:pt x="104130" y="140795"/>
                  </a:lnTo>
                  <a:close/>
                  <a:moveTo>
                    <a:pt x="178927" y="62087"/>
                  </a:moveTo>
                  <a:lnTo>
                    <a:pt x="186749" y="39110"/>
                  </a:lnTo>
                  <a:lnTo>
                    <a:pt x="169150" y="21510"/>
                  </a:lnTo>
                  <a:lnTo>
                    <a:pt x="146173" y="29332"/>
                  </a:lnTo>
                  <a:cubicBezTo>
                    <a:pt x="140307" y="25910"/>
                    <a:pt x="133462" y="23466"/>
                    <a:pt x="127107" y="21510"/>
                  </a:cubicBezTo>
                  <a:lnTo>
                    <a:pt x="116352" y="0"/>
                  </a:lnTo>
                  <a:lnTo>
                    <a:pt x="91908" y="0"/>
                  </a:lnTo>
                  <a:lnTo>
                    <a:pt x="81153" y="21510"/>
                  </a:lnTo>
                  <a:cubicBezTo>
                    <a:pt x="74309" y="23466"/>
                    <a:pt x="67953" y="25910"/>
                    <a:pt x="62087" y="29332"/>
                  </a:cubicBezTo>
                  <a:lnTo>
                    <a:pt x="39110" y="21510"/>
                  </a:lnTo>
                  <a:lnTo>
                    <a:pt x="21999" y="38621"/>
                  </a:lnTo>
                  <a:lnTo>
                    <a:pt x="29332" y="61598"/>
                  </a:lnTo>
                  <a:cubicBezTo>
                    <a:pt x="25910" y="67464"/>
                    <a:pt x="23466" y="74309"/>
                    <a:pt x="21510" y="80664"/>
                  </a:cubicBezTo>
                  <a:lnTo>
                    <a:pt x="0" y="91419"/>
                  </a:lnTo>
                  <a:lnTo>
                    <a:pt x="0" y="115863"/>
                  </a:lnTo>
                  <a:lnTo>
                    <a:pt x="21510" y="126618"/>
                  </a:lnTo>
                  <a:cubicBezTo>
                    <a:pt x="23466" y="133462"/>
                    <a:pt x="25910" y="139818"/>
                    <a:pt x="29332" y="145684"/>
                  </a:cubicBezTo>
                  <a:lnTo>
                    <a:pt x="21999" y="168661"/>
                  </a:lnTo>
                  <a:lnTo>
                    <a:pt x="39110" y="185772"/>
                  </a:lnTo>
                  <a:lnTo>
                    <a:pt x="62087" y="178439"/>
                  </a:lnTo>
                  <a:cubicBezTo>
                    <a:pt x="67953" y="181861"/>
                    <a:pt x="74309" y="184305"/>
                    <a:pt x="81153" y="186261"/>
                  </a:cubicBezTo>
                  <a:lnTo>
                    <a:pt x="91908" y="207771"/>
                  </a:lnTo>
                  <a:lnTo>
                    <a:pt x="116352" y="207771"/>
                  </a:lnTo>
                  <a:lnTo>
                    <a:pt x="127107" y="186261"/>
                  </a:lnTo>
                  <a:cubicBezTo>
                    <a:pt x="133951" y="184305"/>
                    <a:pt x="140307" y="181861"/>
                    <a:pt x="146173" y="178439"/>
                  </a:cubicBezTo>
                  <a:lnTo>
                    <a:pt x="169150" y="186261"/>
                  </a:lnTo>
                  <a:lnTo>
                    <a:pt x="186261" y="168661"/>
                  </a:lnTo>
                  <a:lnTo>
                    <a:pt x="178927" y="146173"/>
                  </a:lnTo>
                  <a:cubicBezTo>
                    <a:pt x="182350" y="140307"/>
                    <a:pt x="184794" y="133951"/>
                    <a:pt x="186749" y="127107"/>
                  </a:cubicBezTo>
                  <a:lnTo>
                    <a:pt x="208260" y="116352"/>
                  </a:lnTo>
                  <a:lnTo>
                    <a:pt x="208260" y="91908"/>
                  </a:lnTo>
                  <a:lnTo>
                    <a:pt x="186749" y="81153"/>
                  </a:lnTo>
                  <a:cubicBezTo>
                    <a:pt x="184794" y="74309"/>
                    <a:pt x="182350" y="67953"/>
                    <a:pt x="178927" y="62087"/>
                  </a:cubicBez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grpSp>
      <p:sp>
        <p:nvSpPr>
          <p:cNvPr id="12" name="Bouée 11"/>
          <p:cNvSpPr/>
          <p:nvPr/>
        </p:nvSpPr>
        <p:spPr>
          <a:xfrm>
            <a:off x="4561855" y="1643548"/>
            <a:ext cx="3591195" cy="3545488"/>
          </a:xfrm>
          <a:prstGeom prst="donut">
            <a:avLst>
              <a:gd name="adj" fmla="val 1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sp>
        <p:nvSpPr>
          <p:cNvPr id="9" name="Title 1">
            <a:extLst>
              <a:ext uri="{FF2B5EF4-FFF2-40B4-BE49-F238E27FC236}">
                <a16:creationId xmlns:a16="http://schemas.microsoft.com/office/drawing/2014/main" id="{9B496D63-3CD1-3C41-AAFA-78842542CBAC}"/>
              </a:ext>
            </a:extLst>
          </p:cNvPr>
          <p:cNvSpPr>
            <a:spLocks noGrp="1"/>
          </p:cNvSpPr>
          <p:nvPr>
            <p:ph type="title"/>
          </p:nvPr>
        </p:nvSpPr>
        <p:spPr>
          <a:xfrm>
            <a:off x="4791826" y="2718554"/>
            <a:ext cx="3131252" cy="1395477"/>
          </a:xfrm>
        </p:spPr>
        <p:txBody>
          <a:bodyPr>
            <a:noAutofit/>
          </a:bodyPr>
          <a:lstStyle/>
          <a:p>
            <a:pPr algn="ctr"/>
            <a:r>
              <a:rPr lang="fr-FR" b="1" dirty="0" err="1"/>
              <a:t>Correlation</a:t>
            </a:r>
            <a:r>
              <a:rPr lang="fr-FR" b="1" dirty="0"/>
              <a:t> matrix of variables</a:t>
            </a:r>
            <a:endParaRPr lang="en-US" b="1" dirty="0"/>
          </a:p>
        </p:txBody>
      </p:sp>
      <p:sp>
        <p:nvSpPr>
          <p:cNvPr id="13" name="ZoneTexte 12"/>
          <p:cNvSpPr txBox="1"/>
          <p:nvPr/>
        </p:nvSpPr>
        <p:spPr>
          <a:xfrm>
            <a:off x="2840652" y="2815627"/>
            <a:ext cx="459889" cy="1109856"/>
          </a:xfrm>
          <a:prstGeom prst="rect">
            <a:avLst/>
          </a:prstGeom>
          <a:noFill/>
        </p:spPr>
        <p:txBody>
          <a:bodyPr wrap="square" rtlCol="0">
            <a:spAutoFit/>
          </a:bodyPr>
          <a:lstStyle/>
          <a:p>
            <a:r>
              <a:rPr lang="fr-FR" sz="6612" b="1" dirty="0">
                <a:solidFill>
                  <a:schemeClr val="bg1"/>
                </a:solidFill>
                <a:effectLst>
                  <a:outerShdw blurRad="38100" dist="38100" dir="2700000" algn="tl">
                    <a:srgbClr val="000000">
                      <a:alpha val="43137"/>
                    </a:srgbClr>
                  </a:outerShdw>
                </a:effectLst>
              </a:rPr>
              <a:t>C</a:t>
            </a:r>
            <a:endParaRPr lang="en-US" sz="6612" b="1" dirty="0">
              <a:solidFill>
                <a:schemeClr val="bg1"/>
              </a:solidFill>
              <a:effectLst>
                <a:outerShdw blurRad="38100" dist="38100" dir="2700000" algn="tl">
                  <a:srgbClr val="000000">
                    <a:alpha val="43137"/>
                  </a:srgbClr>
                </a:outerShdw>
              </a:effectLst>
            </a:endParaRPr>
          </a:p>
        </p:txBody>
      </p:sp>
      <p:pic>
        <p:nvPicPr>
          <p:cNvPr id="14"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308436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256974347"/>
              </p:ext>
            </p:extLst>
          </p:nvPr>
        </p:nvGraphicFramePr>
        <p:xfrm>
          <a:off x="368709" y="722312"/>
          <a:ext cx="8406575" cy="4408020"/>
        </p:xfrm>
        <a:graphic>
          <a:graphicData uri="http://schemas.openxmlformats.org/drawingml/2006/table">
            <a:tbl>
              <a:tblPr>
                <a:tableStyleId>{5940675A-B579-460E-94D1-54222C63F5DA}</a:tableStyleId>
              </a:tblPr>
              <a:tblGrid>
                <a:gridCol w="593198">
                  <a:extLst>
                    <a:ext uri="{9D8B030D-6E8A-4147-A177-3AD203B41FA5}">
                      <a16:colId xmlns:a16="http://schemas.microsoft.com/office/drawing/2014/main" val="20000"/>
                    </a:ext>
                  </a:extLst>
                </a:gridCol>
                <a:gridCol w="710307">
                  <a:extLst>
                    <a:ext uri="{9D8B030D-6E8A-4147-A177-3AD203B41FA5}">
                      <a16:colId xmlns:a16="http://schemas.microsoft.com/office/drawing/2014/main" val="20001"/>
                    </a:ext>
                  </a:extLst>
                </a:gridCol>
                <a:gridCol w="710307">
                  <a:extLst>
                    <a:ext uri="{9D8B030D-6E8A-4147-A177-3AD203B41FA5}">
                      <a16:colId xmlns:a16="http://schemas.microsoft.com/office/drawing/2014/main" val="20002"/>
                    </a:ext>
                  </a:extLst>
                </a:gridCol>
                <a:gridCol w="710307">
                  <a:extLst>
                    <a:ext uri="{9D8B030D-6E8A-4147-A177-3AD203B41FA5}">
                      <a16:colId xmlns:a16="http://schemas.microsoft.com/office/drawing/2014/main" val="20003"/>
                    </a:ext>
                  </a:extLst>
                </a:gridCol>
                <a:gridCol w="710307">
                  <a:extLst>
                    <a:ext uri="{9D8B030D-6E8A-4147-A177-3AD203B41FA5}">
                      <a16:colId xmlns:a16="http://schemas.microsoft.com/office/drawing/2014/main" val="20004"/>
                    </a:ext>
                  </a:extLst>
                </a:gridCol>
                <a:gridCol w="710307">
                  <a:extLst>
                    <a:ext uri="{9D8B030D-6E8A-4147-A177-3AD203B41FA5}">
                      <a16:colId xmlns:a16="http://schemas.microsoft.com/office/drawing/2014/main" val="20005"/>
                    </a:ext>
                  </a:extLst>
                </a:gridCol>
                <a:gridCol w="710307">
                  <a:extLst>
                    <a:ext uri="{9D8B030D-6E8A-4147-A177-3AD203B41FA5}">
                      <a16:colId xmlns:a16="http://schemas.microsoft.com/office/drawing/2014/main" val="20006"/>
                    </a:ext>
                  </a:extLst>
                </a:gridCol>
                <a:gridCol w="710307">
                  <a:extLst>
                    <a:ext uri="{9D8B030D-6E8A-4147-A177-3AD203B41FA5}">
                      <a16:colId xmlns:a16="http://schemas.microsoft.com/office/drawing/2014/main" val="20007"/>
                    </a:ext>
                  </a:extLst>
                </a:gridCol>
                <a:gridCol w="710307">
                  <a:extLst>
                    <a:ext uri="{9D8B030D-6E8A-4147-A177-3AD203B41FA5}">
                      <a16:colId xmlns:a16="http://schemas.microsoft.com/office/drawing/2014/main" val="20008"/>
                    </a:ext>
                  </a:extLst>
                </a:gridCol>
                <a:gridCol w="710307">
                  <a:extLst>
                    <a:ext uri="{9D8B030D-6E8A-4147-A177-3AD203B41FA5}">
                      <a16:colId xmlns:a16="http://schemas.microsoft.com/office/drawing/2014/main" val="20009"/>
                    </a:ext>
                  </a:extLst>
                </a:gridCol>
                <a:gridCol w="710307">
                  <a:extLst>
                    <a:ext uri="{9D8B030D-6E8A-4147-A177-3AD203B41FA5}">
                      <a16:colId xmlns:a16="http://schemas.microsoft.com/office/drawing/2014/main" val="20010"/>
                    </a:ext>
                  </a:extLst>
                </a:gridCol>
                <a:gridCol w="710307">
                  <a:extLst>
                    <a:ext uri="{9D8B030D-6E8A-4147-A177-3AD203B41FA5}">
                      <a16:colId xmlns:a16="http://schemas.microsoft.com/office/drawing/2014/main" val="20011"/>
                    </a:ext>
                  </a:extLst>
                </a:gridCol>
              </a:tblGrid>
              <a:tr h="367335">
                <a:tc>
                  <a:txBody>
                    <a:bodyPr/>
                    <a:lstStyle/>
                    <a:p>
                      <a:pPr algn="ctr">
                        <a:lnSpc>
                          <a:spcPts val="1300"/>
                        </a:lnSpc>
                        <a:spcAft>
                          <a:spcPts val="0"/>
                        </a:spcAft>
                      </a:pPr>
                      <a:r>
                        <a:rPr lang="fr-FR" sz="1600" b="0" dirty="0" smtClean="0">
                          <a:effectLst/>
                        </a:rPr>
                        <a:t>OIV</a:t>
                      </a: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202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203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206</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502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220</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221</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238</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503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242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243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505</a:t>
                      </a:r>
                      <a:endParaRPr lang="en-US" sz="1600" b="1"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0"/>
                  </a:ext>
                </a:extLst>
              </a:tr>
              <a:tr h="367335">
                <a:tc>
                  <a:txBody>
                    <a:bodyPr/>
                    <a:lstStyle/>
                    <a:p>
                      <a:pPr algn="ctr">
                        <a:lnSpc>
                          <a:spcPts val="1300"/>
                        </a:lnSpc>
                        <a:spcAft>
                          <a:spcPts val="0"/>
                        </a:spcAft>
                      </a:pPr>
                      <a:r>
                        <a:rPr lang="fr-FR" sz="1600" b="1" dirty="0">
                          <a:effectLst/>
                        </a:rPr>
                        <a:t>202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0,795</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0,543</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0,783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0,371</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0,230</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0,029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0,246</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0,397</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0,292</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-0,055</a:t>
                      </a:r>
                      <a:endParaRPr lang="en-US" sz="1600" b="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1"/>
                  </a:ext>
                </a:extLst>
              </a:tr>
              <a:tr h="367335">
                <a:tc>
                  <a:txBody>
                    <a:bodyPr/>
                    <a:lstStyle/>
                    <a:p>
                      <a:pPr algn="ctr">
                        <a:lnSpc>
                          <a:spcPts val="1300"/>
                        </a:lnSpc>
                        <a:spcAft>
                          <a:spcPts val="0"/>
                        </a:spcAft>
                      </a:pPr>
                      <a:r>
                        <a:rPr lang="fr-FR" sz="1600" b="1" dirty="0">
                          <a:effectLst/>
                        </a:rPr>
                        <a:t>203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0,533</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0,835</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0,481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0,374</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0,003</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0,436</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0,419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0,250</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-0,050</a:t>
                      </a:r>
                      <a:endParaRPr lang="en-US" sz="1600" b="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2"/>
                  </a:ext>
                </a:extLst>
              </a:tr>
              <a:tr h="367335">
                <a:tc>
                  <a:txBody>
                    <a:bodyPr/>
                    <a:lstStyle/>
                    <a:p>
                      <a:pPr algn="ctr">
                        <a:lnSpc>
                          <a:spcPts val="1300"/>
                        </a:lnSpc>
                        <a:spcAft>
                          <a:spcPts val="0"/>
                        </a:spcAft>
                      </a:pPr>
                      <a:r>
                        <a:rPr lang="fr-FR" sz="1600" b="1" dirty="0">
                          <a:effectLst/>
                        </a:rPr>
                        <a:t>206</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0,284</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0,272</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-0,042</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0,078</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0,265</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0,260</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0,221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-0,194</a:t>
                      </a:r>
                      <a:endParaRPr lang="en-US" sz="1600" b="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3"/>
                  </a:ext>
                </a:extLst>
              </a:tr>
              <a:tr h="367335">
                <a:tc>
                  <a:txBody>
                    <a:bodyPr/>
                    <a:lstStyle/>
                    <a:p>
                      <a:pPr algn="ctr">
                        <a:lnSpc>
                          <a:spcPts val="1300"/>
                        </a:lnSpc>
                        <a:spcAft>
                          <a:spcPts val="0"/>
                        </a:spcAft>
                      </a:pPr>
                      <a:r>
                        <a:rPr lang="fr-FR" sz="1600" b="1" dirty="0">
                          <a:effectLst/>
                        </a:rPr>
                        <a:t>502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1</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0,472</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0,464</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-0,138</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0,447</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0,503</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0,371</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-0,100</a:t>
                      </a:r>
                      <a:endParaRPr lang="en-US" sz="1600" b="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4"/>
                  </a:ext>
                </a:extLst>
              </a:tr>
              <a:tr h="367335">
                <a:tc>
                  <a:txBody>
                    <a:bodyPr/>
                    <a:lstStyle/>
                    <a:p>
                      <a:pPr algn="ctr">
                        <a:lnSpc>
                          <a:spcPts val="1300"/>
                        </a:lnSpc>
                        <a:spcAft>
                          <a:spcPts val="0"/>
                        </a:spcAft>
                      </a:pPr>
                      <a:r>
                        <a:rPr lang="fr-FR" sz="1600" b="1">
                          <a:effectLst/>
                        </a:rPr>
                        <a:t>220</a:t>
                      </a:r>
                      <a:endParaRPr lang="en-US" sz="1600" b="1">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0,359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-0,057</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a:effectLst/>
                        </a:rPr>
                        <a:t>0,624</a:t>
                      </a:r>
                      <a:endParaRPr lang="en-US" sz="1600" b="1">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0,404</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0,388</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-0,233</a:t>
                      </a:r>
                      <a:endParaRPr lang="en-US" sz="1600" b="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5"/>
                  </a:ext>
                </a:extLst>
              </a:tr>
              <a:tr h="367335">
                <a:tc>
                  <a:txBody>
                    <a:bodyPr/>
                    <a:lstStyle/>
                    <a:p>
                      <a:pPr algn="ctr">
                        <a:lnSpc>
                          <a:spcPts val="1300"/>
                        </a:lnSpc>
                        <a:spcAft>
                          <a:spcPts val="0"/>
                        </a:spcAft>
                      </a:pPr>
                      <a:r>
                        <a:rPr lang="fr-FR" sz="1600" b="1">
                          <a:effectLst/>
                        </a:rPr>
                        <a:t>221</a:t>
                      </a:r>
                      <a:endParaRPr lang="en-US" sz="1600" b="1">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0,077</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0,714</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0,459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0,341</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0,084</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6"/>
                  </a:ext>
                </a:extLst>
              </a:tr>
              <a:tr h="367335">
                <a:tc>
                  <a:txBody>
                    <a:bodyPr/>
                    <a:lstStyle/>
                    <a:p>
                      <a:pPr algn="ctr">
                        <a:lnSpc>
                          <a:spcPts val="1300"/>
                        </a:lnSpc>
                        <a:spcAft>
                          <a:spcPts val="0"/>
                        </a:spcAft>
                      </a:pPr>
                      <a:r>
                        <a:rPr lang="fr-FR" sz="1600" b="1">
                          <a:effectLst/>
                        </a:rPr>
                        <a:t>238</a:t>
                      </a:r>
                      <a:endParaRPr lang="en-US" sz="1600" b="1">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0,055</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0,097</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-0,049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0,258</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7"/>
                  </a:ext>
                </a:extLst>
              </a:tr>
              <a:tr h="367335">
                <a:tc>
                  <a:txBody>
                    <a:bodyPr/>
                    <a:lstStyle/>
                    <a:p>
                      <a:pPr algn="ctr">
                        <a:lnSpc>
                          <a:spcPts val="1300"/>
                        </a:lnSpc>
                        <a:spcAft>
                          <a:spcPts val="0"/>
                        </a:spcAft>
                      </a:pPr>
                      <a:r>
                        <a:rPr lang="fr-FR" sz="1600" b="1">
                          <a:effectLst/>
                        </a:rPr>
                        <a:t>503</a:t>
                      </a:r>
                      <a:endParaRPr lang="en-US" sz="1600" b="1">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0,574</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0,579</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-0,238</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8"/>
                  </a:ext>
                </a:extLst>
              </a:tr>
              <a:tr h="367335">
                <a:tc>
                  <a:txBody>
                    <a:bodyPr/>
                    <a:lstStyle/>
                    <a:p>
                      <a:pPr algn="ctr">
                        <a:lnSpc>
                          <a:spcPts val="1300"/>
                        </a:lnSpc>
                        <a:spcAft>
                          <a:spcPts val="0"/>
                        </a:spcAft>
                      </a:pPr>
                      <a:r>
                        <a:rPr lang="fr-FR" sz="1600" b="1" dirty="0">
                          <a:effectLst/>
                        </a:rPr>
                        <a:t>242</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 </a:t>
                      </a:r>
                      <a:endParaRPr lang="en-US" sz="1600" b="0"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1" dirty="0">
                          <a:effectLst/>
                        </a:rPr>
                        <a:t>0,847</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-0,224</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09"/>
                  </a:ext>
                </a:extLst>
              </a:tr>
              <a:tr h="367335">
                <a:tc>
                  <a:txBody>
                    <a:bodyPr/>
                    <a:lstStyle/>
                    <a:p>
                      <a:pPr algn="ctr">
                        <a:lnSpc>
                          <a:spcPts val="1300"/>
                        </a:lnSpc>
                        <a:spcAft>
                          <a:spcPts val="0"/>
                        </a:spcAft>
                      </a:pPr>
                      <a:r>
                        <a:rPr lang="fr-FR" sz="1600" b="1" dirty="0">
                          <a:effectLst/>
                        </a:rPr>
                        <a:t>243</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1</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-0,402</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10"/>
                  </a:ext>
                </a:extLst>
              </a:tr>
              <a:tr h="367335">
                <a:tc>
                  <a:txBody>
                    <a:bodyPr/>
                    <a:lstStyle/>
                    <a:p>
                      <a:pPr algn="ctr">
                        <a:lnSpc>
                          <a:spcPts val="1300"/>
                        </a:lnSpc>
                        <a:spcAft>
                          <a:spcPts val="0"/>
                        </a:spcAft>
                      </a:pPr>
                      <a:r>
                        <a:rPr lang="fr-FR" sz="1600" b="1" dirty="0">
                          <a:effectLst/>
                        </a:rPr>
                        <a:t>505</a:t>
                      </a:r>
                      <a:endParaRPr lang="en-US" sz="1600" b="1" dirty="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a:effectLst/>
                        </a:rPr>
                        <a:t> </a:t>
                      </a:r>
                      <a:endParaRPr lang="en-US" sz="1600" b="0">
                        <a:solidFill>
                          <a:srgbClr val="000000"/>
                        </a:solidFill>
                        <a:effectLst/>
                        <a:latin typeface="Palatino Linotype"/>
                        <a:ea typeface="SimSun"/>
                        <a:cs typeface="Times New Roman"/>
                      </a:endParaRPr>
                    </a:p>
                  </a:txBody>
                  <a:tcPr marL="45322" marR="45322" marT="0" marB="0" anchor="ctr"/>
                </a:tc>
                <a:tc>
                  <a:txBody>
                    <a:bodyPr/>
                    <a:lstStyle/>
                    <a:p>
                      <a:pPr algn="ctr">
                        <a:lnSpc>
                          <a:spcPts val="1300"/>
                        </a:lnSpc>
                        <a:spcAft>
                          <a:spcPts val="0"/>
                        </a:spcAft>
                      </a:pPr>
                      <a:r>
                        <a:rPr lang="fr-FR" sz="1600" b="0" dirty="0">
                          <a:effectLst/>
                        </a:rPr>
                        <a:t>1</a:t>
                      </a:r>
                      <a:endParaRPr lang="en-US" sz="1600" b="0" dirty="0">
                        <a:solidFill>
                          <a:srgbClr val="000000"/>
                        </a:solidFill>
                        <a:effectLst/>
                        <a:latin typeface="Palatino Linotype"/>
                        <a:ea typeface="SimSun"/>
                        <a:cs typeface="Times New Roman"/>
                      </a:endParaRPr>
                    </a:p>
                  </a:txBody>
                  <a:tcPr marL="45322" marR="45322" marT="0" marB="0" anchor="ctr"/>
                </a:tc>
                <a:extLst>
                  <a:ext uri="{0D108BD9-81ED-4DB2-BD59-A6C34878D82A}">
                    <a16:rowId xmlns:a16="http://schemas.microsoft.com/office/drawing/2014/main" val="10011"/>
                  </a:ext>
                </a:extLst>
              </a:tr>
            </a:tbl>
          </a:graphicData>
        </a:graphic>
      </p:graphicFrame>
      <p:sp>
        <p:nvSpPr>
          <p:cNvPr id="3" name="Espace réservé du texte 2"/>
          <p:cNvSpPr txBox="1">
            <a:spLocks/>
          </p:cNvSpPr>
          <p:nvPr/>
        </p:nvSpPr>
        <p:spPr>
          <a:xfrm>
            <a:off x="-1" y="5181940"/>
            <a:ext cx="8480323" cy="182355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cs typeface="Times New Roman" panose="02020603050405020304" pitchFamily="18" charset="0"/>
              </a:rPr>
              <a:t>Analysis of the correlations between the measured parameters</a:t>
            </a:r>
            <a:r>
              <a:rPr lang="en-US" sz="2400" dirty="0" smtClean="0">
                <a:cs typeface="Times New Roman" panose="02020603050405020304" pitchFamily="18" charset="0"/>
              </a:rPr>
              <a:t>:</a:t>
            </a:r>
          </a:p>
          <a:p>
            <a:pPr marL="0" indent="0">
              <a:lnSpc>
                <a:spcPct val="100000"/>
              </a:lnSpc>
              <a:buNone/>
            </a:pPr>
            <a:r>
              <a:rPr lang="en-US" sz="2400" dirty="0" smtClean="0">
                <a:cs typeface="Times New Roman" panose="02020603050405020304" pitchFamily="18" charset="0"/>
              </a:rPr>
              <a:t>- </a:t>
            </a:r>
            <a:r>
              <a:rPr lang="en-US" sz="2400" dirty="0">
                <a:cs typeface="Times New Roman" panose="02020603050405020304" pitchFamily="18" charset="0"/>
              </a:rPr>
              <a:t>Links between the various quantitative </a:t>
            </a:r>
            <a:r>
              <a:rPr lang="en-US" sz="2400" dirty="0" smtClean="0">
                <a:cs typeface="Times New Roman" panose="02020603050405020304" pitchFamily="18" charset="0"/>
              </a:rPr>
              <a:t>parameters</a:t>
            </a:r>
          </a:p>
          <a:p>
            <a:pPr marL="0" indent="0">
              <a:lnSpc>
                <a:spcPct val="100000"/>
              </a:lnSpc>
              <a:buNone/>
            </a:pPr>
            <a:r>
              <a:rPr lang="en-US" sz="2400" dirty="0" smtClean="0">
                <a:cs typeface="Times New Roman" panose="02020603050405020304" pitchFamily="18" charset="0"/>
              </a:rPr>
              <a:t>- </a:t>
            </a:r>
            <a:r>
              <a:rPr lang="en-US" sz="2400" dirty="0">
                <a:cs typeface="Times New Roman" panose="02020603050405020304" pitchFamily="18" charset="0"/>
              </a:rPr>
              <a:t>A positive and very significant correlation</a:t>
            </a:r>
            <a:endParaRPr lang="fr-FR" sz="2400" b="1" dirty="0">
              <a:ea typeface="Calibri"/>
              <a:cs typeface="Times New Roman" panose="02020603050405020304" pitchFamily="18" charset="0"/>
            </a:endParaRPr>
          </a:p>
        </p:txBody>
      </p:sp>
      <p:sp>
        <p:nvSpPr>
          <p:cNvPr id="4" name="ZoneTexte 3"/>
          <p:cNvSpPr txBox="1"/>
          <p:nvPr/>
        </p:nvSpPr>
        <p:spPr>
          <a:xfrm>
            <a:off x="176981" y="147484"/>
            <a:ext cx="8701548" cy="523220"/>
          </a:xfrm>
          <a:prstGeom prst="rect">
            <a:avLst/>
          </a:prstGeom>
          <a:noFill/>
        </p:spPr>
        <p:txBody>
          <a:bodyPr wrap="square" rtlCol="0">
            <a:spAutoFit/>
          </a:bodyPr>
          <a:lstStyle/>
          <a:p>
            <a:pPr algn="ctr"/>
            <a:r>
              <a:rPr lang="en-US" sz="2800" b="1" dirty="0">
                <a:solidFill>
                  <a:schemeClr val="accent6">
                    <a:lumMod val="50000"/>
                  </a:schemeClr>
                </a:solidFill>
              </a:rPr>
              <a:t>Correlation matrix of the different variables analyzed</a:t>
            </a:r>
            <a:endParaRPr lang="fr-FR" dirty="0">
              <a:solidFill>
                <a:schemeClr val="accent6">
                  <a:lumMod val="50000"/>
                </a:schemeClr>
              </a:solidFill>
            </a:endParaRPr>
          </a:p>
        </p:txBody>
      </p:sp>
      <p:pic>
        <p:nvPicPr>
          <p:cNvPr id="5"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2708513715"/>
      </p:ext>
    </p:extLst>
  </p:cSld>
  <p:clrMapOvr>
    <a:masterClrMapping/>
  </p:clrMapOvr>
  <p:transition spd="slow" advTm="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64ED-CC7E-8F40-B328-83C75F139DB7}"/>
              </a:ext>
            </a:extLst>
          </p:cNvPr>
          <p:cNvSpPr>
            <a:spLocks noGrp="1"/>
          </p:cNvSpPr>
          <p:nvPr>
            <p:ph type="title"/>
          </p:nvPr>
        </p:nvSpPr>
        <p:spPr>
          <a:xfrm>
            <a:off x="0" y="0"/>
            <a:ext cx="4575811" cy="995988"/>
          </a:xfrm>
        </p:spPr>
        <p:txBody>
          <a:bodyPr>
            <a:normAutofit/>
          </a:bodyPr>
          <a:lstStyle/>
          <a:p>
            <a:r>
              <a:rPr lang="fr-FR" sz="4000" b="1" dirty="0" smtClean="0"/>
              <a:t>Discussion:</a:t>
            </a:r>
            <a:endParaRPr lang="en-US" sz="4000" b="1" dirty="0"/>
          </a:p>
        </p:txBody>
      </p:sp>
      <p:sp>
        <p:nvSpPr>
          <p:cNvPr id="5" name="Espace réservé du contenu 4"/>
          <p:cNvSpPr>
            <a:spLocks noGrp="1"/>
          </p:cNvSpPr>
          <p:nvPr>
            <p:ph idx="1"/>
          </p:nvPr>
        </p:nvSpPr>
        <p:spPr>
          <a:xfrm>
            <a:off x="242907" y="964309"/>
            <a:ext cx="7750719" cy="5406993"/>
          </a:xfrm>
          <a:solidFill>
            <a:schemeClr val="bg1"/>
          </a:solidFill>
        </p:spPr>
        <p:txBody>
          <a:bodyPr>
            <a:noAutofit/>
          </a:bodyPr>
          <a:lstStyle/>
          <a:p>
            <a:pPr algn="just">
              <a:lnSpc>
                <a:spcPct val="150000"/>
              </a:lnSpc>
              <a:spcBef>
                <a:spcPts val="600"/>
              </a:spcBef>
              <a:spcAft>
                <a:spcPts val="600"/>
              </a:spcAft>
              <a:buFont typeface="Wingdings" panose="05000000000000000000" pitchFamily="2" charset="2"/>
              <a:buChar char="v"/>
            </a:pPr>
            <a:r>
              <a:rPr lang="en-US" sz="2200" dirty="0"/>
              <a:t>According to the different ampelometric and ampelographic results obtained, we can confirm the presence of a clear differentiation, not only within the same grape variety, but also between the different grape varieties</a:t>
            </a:r>
            <a:r>
              <a:rPr lang="en-US" sz="2200" dirty="0" smtClean="0"/>
              <a:t>.</a:t>
            </a:r>
          </a:p>
          <a:p>
            <a:pPr algn="just">
              <a:lnSpc>
                <a:spcPct val="150000"/>
              </a:lnSpc>
              <a:spcBef>
                <a:spcPts val="600"/>
              </a:spcBef>
              <a:spcAft>
                <a:spcPts val="600"/>
              </a:spcAft>
              <a:buFont typeface="Wingdings" panose="05000000000000000000" pitchFamily="2" charset="2"/>
              <a:buChar char="v"/>
            </a:pPr>
            <a:r>
              <a:rPr lang="en-US" sz="2200" dirty="0" smtClean="0"/>
              <a:t>The </a:t>
            </a:r>
            <a:r>
              <a:rPr lang="en-US" sz="2200" dirty="0"/>
              <a:t>comparison of </a:t>
            </a:r>
            <a:r>
              <a:rPr lang="en-US" sz="2200" dirty="0" smtClean="0"/>
              <a:t>this results with </a:t>
            </a:r>
            <a:r>
              <a:rPr lang="en-US" sz="2200" dirty="0"/>
              <a:t>other Mediterranean grape varieties has confirmed the existence of a significant diversity but also a resemblance of some ampelographic </a:t>
            </a:r>
            <a:r>
              <a:rPr lang="en-US" sz="2200" dirty="0" smtClean="0"/>
              <a:t>characteristics.</a:t>
            </a:r>
          </a:p>
          <a:p>
            <a:pPr algn="just">
              <a:lnSpc>
                <a:spcPct val="150000"/>
              </a:lnSpc>
              <a:spcBef>
                <a:spcPts val="600"/>
              </a:spcBef>
              <a:spcAft>
                <a:spcPts val="600"/>
              </a:spcAft>
              <a:buFont typeface="Wingdings" panose="05000000000000000000" pitchFamily="2" charset="2"/>
              <a:buChar char="v"/>
            </a:pPr>
            <a:r>
              <a:rPr lang="en-US" sz="2200" dirty="0" smtClean="0"/>
              <a:t>The </a:t>
            </a:r>
            <a:r>
              <a:rPr lang="en-US" sz="2200" dirty="0"/>
              <a:t>morphological characteristics vary considerably depending on the region, ecology, care practices, location, hence the need </a:t>
            </a:r>
            <a:r>
              <a:rPr lang="en-US" sz="2200" dirty="0" smtClean="0"/>
              <a:t>for validation by molecular analysis.</a:t>
            </a:r>
            <a:endParaRPr lang="en-US" sz="2200" dirty="0"/>
          </a:p>
        </p:txBody>
      </p:sp>
      <p:sp>
        <p:nvSpPr>
          <p:cNvPr id="8" name="Demi-cadre 7"/>
          <p:cNvSpPr/>
          <p:nvPr/>
        </p:nvSpPr>
        <p:spPr>
          <a:xfrm>
            <a:off x="77904" y="828067"/>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pic>
        <p:nvPicPr>
          <p:cNvPr id="11" name="Graphic 15" descr="Lightbulb">
            <a:extLst>
              <a:ext uri="{FF2B5EF4-FFF2-40B4-BE49-F238E27FC236}">
                <a16:creationId xmlns:a16="http://schemas.microsoft.com/office/drawing/2014/main" id="{46549B54-EB3F-2744-9217-1359DAA9A3E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748282" y="3695041"/>
            <a:ext cx="377044" cy="377733"/>
          </a:xfrm>
          <a:prstGeom prst="rect">
            <a:avLst/>
          </a:prstGeom>
        </p:spPr>
      </p:pic>
      <p:pic>
        <p:nvPicPr>
          <p:cNvPr id="10" name="Picture 5">
            <a:extLst>
              <a:ext uri="{FF2B5EF4-FFF2-40B4-BE49-F238E27FC236}">
                <a16:creationId xmlns:a16="http://schemas.microsoft.com/office/drawing/2014/main" id="{A5167FAE-FF17-41D6-8ABE-92021A934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304336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64ED-CC7E-8F40-B328-83C75F139DB7}"/>
              </a:ext>
            </a:extLst>
          </p:cNvPr>
          <p:cNvSpPr>
            <a:spLocks noGrp="1"/>
          </p:cNvSpPr>
          <p:nvPr>
            <p:ph type="title"/>
          </p:nvPr>
        </p:nvSpPr>
        <p:spPr>
          <a:xfrm>
            <a:off x="0" y="0"/>
            <a:ext cx="4575811" cy="914400"/>
          </a:xfrm>
        </p:spPr>
        <p:txBody>
          <a:bodyPr>
            <a:normAutofit/>
          </a:bodyPr>
          <a:lstStyle/>
          <a:p>
            <a:r>
              <a:rPr lang="fr-FR" sz="4000" b="1" dirty="0" smtClean="0"/>
              <a:t>CONCLUSION:</a:t>
            </a:r>
            <a:endParaRPr lang="en-US" sz="4000" b="1" dirty="0"/>
          </a:p>
        </p:txBody>
      </p:sp>
      <p:sp>
        <p:nvSpPr>
          <p:cNvPr id="5" name="Espace réservé du contenu 4"/>
          <p:cNvSpPr>
            <a:spLocks noGrp="1"/>
          </p:cNvSpPr>
          <p:nvPr>
            <p:ph idx="1"/>
          </p:nvPr>
        </p:nvSpPr>
        <p:spPr>
          <a:xfrm>
            <a:off x="272404" y="737424"/>
            <a:ext cx="8856847" cy="4083471"/>
          </a:xfrm>
          <a:solidFill>
            <a:schemeClr val="bg1"/>
          </a:solidFill>
        </p:spPr>
        <p:txBody>
          <a:bodyPr>
            <a:noAutofit/>
          </a:bodyPr>
          <a:lstStyle/>
          <a:p>
            <a:pPr marL="0" indent="0" algn="just">
              <a:lnSpc>
                <a:spcPct val="150000"/>
              </a:lnSpc>
              <a:spcBef>
                <a:spcPts val="600"/>
              </a:spcBef>
              <a:spcAft>
                <a:spcPts val="600"/>
              </a:spcAft>
              <a:buNone/>
            </a:pPr>
            <a:r>
              <a:rPr lang="en-US" sz="2300" dirty="0" smtClean="0"/>
              <a:t>First </a:t>
            </a:r>
            <a:r>
              <a:rPr lang="en-US" sz="2300" dirty="0"/>
              <a:t>opportunity to better understand the Moroccan wine heritage, and their situation among the other Mediterranean countries. </a:t>
            </a:r>
            <a:endParaRPr lang="en-US" sz="2300" dirty="0" smtClean="0"/>
          </a:p>
          <a:p>
            <a:pPr marL="0" indent="0" algn="just">
              <a:lnSpc>
                <a:spcPct val="150000"/>
              </a:lnSpc>
              <a:spcBef>
                <a:spcPts val="600"/>
              </a:spcBef>
              <a:spcAft>
                <a:spcPts val="600"/>
              </a:spcAft>
              <a:buNone/>
            </a:pPr>
            <a:r>
              <a:rPr lang="en-US" sz="2300" dirty="0"/>
              <a:t>E</a:t>
            </a:r>
            <a:r>
              <a:rPr lang="en-US" sz="2300" dirty="0" smtClean="0"/>
              <a:t>xistence </a:t>
            </a:r>
            <a:r>
              <a:rPr lang="en-US" sz="2300" dirty="0"/>
              <a:t>of fairly significant inter-varietal and intra-varietal </a:t>
            </a:r>
            <a:r>
              <a:rPr lang="en-US" sz="2300" dirty="0" smtClean="0"/>
              <a:t>variability.</a:t>
            </a:r>
          </a:p>
          <a:p>
            <a:pPr marL="0" indent="0" algn="just">
              <a:lnSpc>
                <a:spcPct val="150000"/>
              </a:lnSpc>
              <a:spcBef>
                <a:spcPts val="600"/>
              </a:spcBef>
              <a:spcAft>
                <a:spcPts val="600"/>
              </a:spcAft>
              <a:buNone/>
            </a:pPr>
            <a:r>
              <a:rPr lang="en-US" sz="2300" dirty="0" smtClean="0"/>
              <a:t>Strong </a:t>
            </a:r>
            <a:r>
              <a:rPr lang="en-US" sz="2300" dirty="0"/>
              <a:t>differentiation of </a:t>
            </a:r>
            <a:r>
              <a:rPr lang="en-US" sz="2300" dirty="0" smtClean="0"/>
              <a:t>variance; for </a:t>
            </a:r>
            <a:r>
              <a:rPr lang="en-US" sz="2300" dirty="0"/>
              <a:t>two characters; the weight of the bunch and seed</a:t>
            </a:r>
            <a:r>
              <a:rPr lang="en-US" sz="2300" dirty="0" smtClean="0"/>
              <a:t>.</a:t>
            </a:r>
          </a:p>
          <a:p>
            <a:pPr marL="0" indent="0" algn="just">
              <a:lnSpc>
                <a:spcPct val="150000"/>
              </a:lnSpc>
              <a:spcBef>
                <a:spcPts val="600"/>
              </a:spcBef>
              <a:spcAft>
                <a:spcPts val="600"/>
              </a:spcAft>
              <a:buNone/>
            </a:pPr>
            <a:r>
              <a:rPr lang="en-US" sz="2300" dirty="0" smtClean="0"/>
              <a:t>The </a:t>
            </a:r>
            <a:r>
              <a:rPr lang="en-US" sz="2300" dirty="0"/>
              <a:t>importance of the characterization of a rare </a:t>
            </a:r>
            <a:r>
              <a:rPr lang="en-US" sz="2300" dirty="0" err="1"/>
              <a:t>viticultural</a:t>
            </a:r>
            <a:r>
              <a:rPr lang="en-US" sz="2300" dirty="0"/>
              <a:t> genetic resource can be explained by the answers that will be provided through the identification of grape varieties tolerant to changing climatic conditions and </a:t>
            </a:r>
            <a:r>
              <a:rPr lang="en-US" sz="2300" dirty="0" smtClean="0"/>
              <a:t>promoting of sustainable viticulture.</a:t>
            </a:r>
            <a:endParaRPr lang="en-US" sz="2300" dirty="0"/>
          </a:p>
        </p:txBody>
      </p:sp>
      <p:sp>
        <p:nvSpPr>
          <p:cNvPr id="8" name="Demi-cadre 7"/>
          <p:cNvSpPr/>
          <p:nvPr/>
        </p:nvSpPr>
        <p:spPr>
          <a:xfrm>
            <a:off x="77904" y="728983"/>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pic>
        <p:nvPicPr>
          <p:cNvPr id="11" name="Graphic 15" descr="Lightbulb">
            <a:extLst>
              <a:ext uri="{FF2B5EF4-FFF2-40B4-BE49-F238E27FC236}">
                <a16:creationId xmlns:a16="http://schemas.microsoft.com/office/drawing/2014/main" id="{46549B54-EB3F-2744-9217-1359DAA9A3E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748282" y="3695041"/>
            <a:ext cx="377044" cy="377733"/>
          </a:xfrm>
          <a:prstGeom prst="rect">
            <a:avLst/>
          </a:prstGeom>
        </p:spPr>
      </p:pic>
      <p:pic>
        <p:nvPicPr>
          <p:cNvPr id="10" name="Picture 5">
            <a:extLst>
              <a:ext uri="{FF2B5EF4-FFF2-40B4-BE49-F238E27FC236}">
                <a16:creationId xmlns:a16="http://schemas.microsoft.com/office/drawing/2014/main" id="{A5167FAE-FF17-41D6-8ABE-92021A934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Tree>
    <p:extLst>
      <p:ext uri="{BB962C8B-B14F-4D97-AF65-F5344CB8AC3E}">
        <p14:creationId xmlns:p14="http://schemas.microsoft.com/office/powerpoint/2010/main" val="425583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emi-cadre 7"/>
          <p:cNvSpPr/>
          <p:nvPr/>
        </p:nvSpPr>
        <p:spPr>
          <a:xfrm>
            <a:off x="372870" y="50563"/>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pic>
        <p:nvPicPr>
          <p:cNvPr id="11" name="Graphic 15" descr="Lightbulb">
            <a:extLst>
              <a:ext uri="{FF2B5EF4-FFF2-40B4-BE49-F238E27FC236}">
                <a16:creationId xmlns:a16="http://schemas.microsoft.com/office/drawing/2014/main" id="{46549B54-EB3F-2744-9217-1359DAA9A3E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940006" y="3473821"/>
            <a:ext cx="377044" cy="377733"/>
          </a:xfrm>
          <a:prstGeom prst="rect">
            <a:avLst/>
          </a:prstGeom>
        </p:spPr>
      </p:pic>
      <p:pic>
        <p:nvPicPr>
          <p:cNvPr id="10" name="Picture 5">
            <a:extLst>
              <a:ext uri="{FF2B5EF4-FFF2-40B4-BE49-F238E27FC236}">
                <a16:creationId xmlns:a16="http://schemas.microsoft.com/office/drawing/2014/main" id="{A5167FAE-FF17-41D6-8ABE-92021A934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1751" y="5753400"/>
            <a:ext cx="1150374" cy="1051615"/>
          </a:xfrm>
          <a:prstGeom prst="rect">
            <a:avLst/>
          </a:prstGeom>
        </p:spPr>
      </p:pic>
      <p:sp>
        <p:nvSpPr>
          <p:cNvPr id="9" name="Demi-cadre 8"/>
          <p:cNvSpPr/>
          <p:nvPr/>
        </p:nvSpPr>
        <p:spPr>
          <a:xfrm rot="5400000">
            <a:off x="7339812" y="-192908"/>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sp>
        <p:nvSpPr>
          <p:cNvPr id="12" name="Demi-cadre 11"/>
          <p:cNvSpPr/>
          <p:nvPr/>
        </p:nvSpPr>
        <p:spPr>
          <a:xfrm rot="16200000">
            <a:off x="660585" y="4384747"/>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sp>
        <p:nvSpPr>
          <p:cNvPr id="14" name="Demi-cadre 13"/>
          <p:cNvSpPr/>
          <p:nvPr/>
        </p:nvSpPr>
        <p:spPr>
          <a:xfrm rot="10800000">
            <a:off x="7560375" y="4111780"/>
            <a:ext cx="1244406" cy="1731348"/>
          </a:xfrm>
          <a:prstGeom prst="halfFrame">
            <a:avLst>
              <a:gd name="adj1" fmla="val 5291"/>
              <a:gd name="adj2" fmla="val 7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pic>
        <p:nvPicPr>
          <p:cNvPr id="15" name="Picture 2" descr="J:\dD\Arimnetvigne\2meetingphotos\IMG_0266.JPG">
            <a:extLst>
              <a:ext uri="{FF2B5EF4-FFF2-40B4-BE49-F238E27FC236}">
                <a16:creationId xmlns:a16="http://schemas.microsoft.com/office/drawing/2014/main" id="{00000000-0000-0000-0000-000000000000}"/>
              </a:ext>
            </a:extLst>
          </p:cNvPr>
          <p:cNvPicPr>
            <a:picLocks noChangeAspect="1"/>
          </p:cNvPicPr>
          <p:nvPr/>
        </p:nvPicPr>
        <p:blipFill>
          <a:blip r:embed="rId7"/>
          <a:srcRect/>
          <a:stretch>
            <a:fillRect/>
          </a:stretch>
        </p:blipFill>
        <p:spPr>
          <a:xfrm>
            <a:off x="520350" y="162334"/>
            <a:ext cx="8181193" cy="4697229"/>
          </a:xfrm>
          <a:prstGeom prst="rect">
            <a:avLst/>
          </a:prstGeom>
          <a:noFill/>
          <a:ln cap="flat">
            <a:noFill/>
          </a:ln>
        </p:spPr>
      </p:pic>
      <p:pic>
        <p:nvPicPr>
          <p:cNvPr id="16" name="Image 15">
            <a:extLst>
              <a:ext uri="{FF2B5EF4-FFF2-40B4-BE49-F238E27FC236}">
                <a16:creationId xmlns:a16="http://schemas.microsoft.com/office/drawing/2014/main" id="{00000000-0000-0000-0000-000000000000}"/>
              </a:ext>
            </a:extLst>
          </p:cNvPr>
          <p:cNvPicPr>
            <a:picLocks noChangeAspect="1"/>
          </p:cNvPicPr>
          <p:nvPr/>
        </p:nvPicPr>
        <p:blipFill>
          <a:blip r:embed="rId8"/>
          <a:srcRect/>
          <a:stretch>
            <a:fillRect/>
          </a:stretch>
        </p:blipFill>
        <p:spPr>
          <a:xfrm>
            <a:off x="531480" y="160608"/>
            <a:ext cx="1122669" cy="1142429"/>
          </a:xfrm>
          <a:prstGeom prst="rect">
            <a:avLst/>
          </a:prstGeom>
          <a:noFill/>
          <a:ln cap="flat">
            <a:noFill/>
          </a:ln>
        </p:spPr>
      </p:pic>
      <p:pic>
        <p:nvPicPr>
          <p:cNvPr id="17" name="Image 8" descr="RÃ©sultat de recherche d'images pour &quot;ministÃ¨re de l'Ã©ducation nationale, l'enseignement supÃ©rieur, de la recherche scientifique au maroc&quot;">
            <a:extLst>
              <a:ext uri="{FF2B5EF4-FFF2-40B4-BE49-F238E27FC236}">
                <a16:creationId xmlns:a16="http://schemas.microsoft.com/office/drawing/2014/main" id="{00000000-0000-0000-0000-000000000000}"/>
              </a:ext>
            </a:extLst>
          </p:cNvPr>
          <p:cNvPicPr>
            <a:picLocks noChangeAspect="1"/>
          </p:cNvPicPr>
          <p:nvPr/>
        </p:nvPicPr>
        <p:blipFill>
          <a:blip r:embed="rId9"/>
          <a:srcRect t="12619" b="15028"/>
          <a:stretch>
            <a:fillRect/>
          </a:stretch>
        </p:blipFill>
        <p:spPr>
          <a:xfrm>
            <a:off x="6014129" y="186320"/>
            <a:ext cx="2746400" cy="1243017"/>
          </a:xfrm>
          <a:prstGeom prst="rect">
            <a:avLst/>
          </a:prstGeom>
          <a:solidFill>
            <a:srgbClr val="FFFFFF"/>
          </a:solidFill>
          <a:ln cap="flat">
            <a:noFill/>
          </a:ln>
        </p:spPr>
      </p:pic>
      <p:sp>
        <p:nvSpPr>
          <p:cNvPr id="18" name="ZoneTexte 8"/>
          <p:cNvSpPr txBox="1"/>
          <p:nvPr/>
        </p:nvSpPr>
        <p:spPr>
          <a:xfrm>
            <a:off x="530937" y="4859563"/>
            <a:ext cx="8141110" cy="923333"/>
          </a:xfrm>
          <a:prstGeom prst="rect">
            <a:avLst/>
          </a:prstGeom>
          <a:solidFill>
            <a:srgbClr val="D9D9D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63238"/>
                </a:solidFill>
                <a:uFillTx/>
                <a:latin typeface="Roboto"/>
              </a:rPr>
              <a:t>The authors thank the farmers of the various villages who contributed to the realization of this study. This research Was funded by ARIMNET 2 Project "</a:t>
            </a:r>
            <a:r>
              <a:rPr lang="en-US" sz="1800" b="0" i="0" u="none" strike="noStrike" kern="1200" cap="none" spc="0" baseline="0" dirty="0" err="1">
                <a:solidFill>
                  <a:srgbClr val="263238"/>
                </a:solidFill>
                <a:uFillTx/>
                <a:latin typeface="Roboto"/>
              </a:rPr>
              <a:t>MedVItis</a:t>
            </a:r>
            <a:r>
              <a:rPr lang="en-US" sz="1800" b="0" i="0" u="none" strike="noStrike" kern="1200" cap="none" spc="0" baseline="0" dirty="0">
                <a:solidFill>
                  <a:srgbClr val="263238"/>
                </a:solidFill>
                <a:uFillTx/>
                <a:latin typeface="Roboto"/>
              </a:rPr>
              <a:t>" Convention No. 7.</a:t>
            </a:r>
            <a:endParaRPr lang="fr-FR"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85264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6BE2CA-33D4-4A0E-8E19-8472635D114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3</a:t>
            </a:fld>
            <a:endParaRPr lang="en-GB">
              <a:solidFill>
                <a:srgbClr val="000000">
                  <a:tint val="75000"/>
                </a:srgbClr>
              </a:solidFill>
            </a:endParaRPr>
          </a:p>
        </p:txBody>
      </p:sp>
      <p:grpSp>
        <p:nvGrpSpPr>
          <p:cNvPr id="8" name="Graphic 24" descr="Gears">
            <a:extLst>
              <a:ext uri="{FF2B5EF4-FFF2-40B4-BE49-F238E27FC236}">
                <a16:creationId xmlns:a16="http://schemas.microsoft.com/office/drawing/2014/main" id="{D22D8270-7674-44AE-9F4C-C3855116803D}"/>
              </a:ext>
            </a:extLst>
          </p:cNvPr>
          <p:cNvGrpSpPr/>
          <p:nvPr/>
        </p:nvGrpSpPr>
        <p:grpSpPr>
          <a:xfrm>
            <a:off x="1866769" y="3069256"/>
            <a:ext cx="239058" cy="289818"/>
            <a:chOff x="5934469" y="5379440"/>
            <a:chExt cx="318745" cy="385720"/>
          </a:xfrm>
          <a:solidFill>
            <a:srgbClr val="F5F3ED"/>
          </a:solidFill>
        </p:grpSpPr>
        <p:sp>
          <p:nvSpPr>
            <p:cNvPr id="10" name="Freeform: Shape 33">
              <a:extLst>
                <a:ext uri="{FF2B5EF4-FFF2-40B4-BE49-F238E27FC236}">
                  <a16:creationId xmlns:a16="http://schemas.microsoft.com/office/drawing/2014/main" id="{BB01385C-23C7-4FAD-ADD1-2AC3F18CC19C}"/>
                </a:ext>
              </a:extLst>
            </p:cNvPr>
            <p:cNvSpPr/>
            <p:nvPr/>
          </p:nvSpPr>
          <p:spPr>
            <a:xfrm>
              <a:off x="6044954" y="5379440"/>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86749 w 208259"/>
                <a:gd name="connsiteY5" fmla="*/ 81153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510 w 208259"/>
                <a:gd name="connsiteY16" fmla="*/ 39110 h 207770"/>
                <a:gd name="connsiteX17" fmla="*/ 29332 w 208259"/>
                <a:gd name="connsiteY17" fmla="*/ 62087 h 207770"/>
                <a:gd name="connsiteX18" fmla="*/ 21510 w 208259"/>
                <a:gd name="connsiteY18" fmla="*/ 81153 h 207770"/>
                <a:gd name="connsiteX19" fmla="*/ 0 w 208259"/>
                <a:gd name="connsiteY19" fmla="*/ 91908 h 207770"/>
                <a:gd name="connsiteX20" fmla="*/ 0 w 208259"/>
                <a:gd name="connsiteY20" fmla="*/ 116352 h 207770"/>
                <a:gd name="connsiteX21" fmla="*/ 21510 w 208259"/>
                <a:gd name="connsiteY21" fmla="*/ 127107 h 207770"/>
                <a:gd name="connsiteX22" fmla="*/ 29332 w 208259"/>
                <a:gd name="connsiteY22" fmla="*/ 146173 h 207770"/>
                <a:gd name="connsiteX23" fmla="*/ 21510 w 208259"/>
                <a:gd name="connsiteY23" fmla="*/ 169150 h 207770"/>
                <a:gd name="connsiteX24" fmla="*/ 38621 w 208259"/>
                <a:gd name="connsiteY24" fmla="*/ 186261 h 207770"/>
                <a:gd name="connsiteX25" fmla="*/ 61598 w 208259"/>
                <a:gd name="connsiteY25" fmla="*/ 178439 h 207770"/>
                <a:gd name="connsiteX26" fmla="*/ 80664 w 208259"/>
                <a:gd name="connsiteY26" fmla="*/ 186261 h 207770"/>
                <a:gd name="connsiteX27" fmla="*/ 91419 w 208259"/>
                <a:gd name="connsiteY27" fmla="*/ 207771 h 207770"/>
                <a:gd name="connsiteX28" fmla="*/ 115863 w 208259"/>
                <a:gd name="connsiteY28" fmla="*/ 207771 h 207770"/>
                <a:gd name="connsiteX29" fmla="*/ 126618 w 208259"/>
                <a:gd name="connsiteY29" fmla="*/ 186261 h 207770"/>
                <a:gd name="connsiteX30" fmla="*/ 145684 w 208259"/>
                <a:gd name="connsiteY30" fmla="*/ 178439 h 207770"/>
                <a:gd name="connsiteX31" fmla="*/ 168661 w 208259"/>
                <a:gd name="connsiteY31" fmla="*/ 186261 h 207770"/>
                <a:gd name="connsiteX32" fmla="*/ 186261 w 208259"/>
                <a:gd name="connsiteY32" fmla="*/ 169150 h 207770"/>
                <a:gd name="connsiteX33" fmla="*/ 178439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259" h="207770">
                  <a:moveTo>
                    <a:pt x="104130" y="140795"/>
                  </a:moveTo>
                  <a:cubicBezTo>
                    <a:pt x="83597" y="140795"/>
                    <a:pt x="67464" y="124174"/>
                    <a:pt x="67464" y="104130"/>
                  </a:cubicBezTo>
                  <a:cubicBezTo>
                    <a:pt x="67464" y="84086"/>
                    <a:pt x="84086" y="67464"/>
                    <a:pt x="104130" y="67464"/>
                  </a:cubicBezTo>
                  <a:cubicBezTo>
                    <a:pt x="124663" y="67464"/>
                    <a:pt x="140795" y="84086"/>
                    <a:pt x="140795" y="104130"/>
                  </a:cubicBezTo>
                  <a:cubicBezTo>
                    <a:pt x="140795" y="124174"/>
                    <a:pt x="124174" y="140795"/>
                    <a:pt x="104130" y="140795"/>
                  </a:cubicBezTo>
                  <a:close/>
                  <a:moveTo>
                    <a:pt x="186749" y="81153"/>
                  </a:moveTo>
                  <a:cubicBezTo>
                    <a:pt x="184794" y="74309"/>
                    <a:pt x="182350" y="67953"/>
                    <a:pt x="178927" y="62087"/>
                  </a:cubicBezTo>
                  <a:lnTo>
                    <a:pt x="186749" y="39110"/>
                  </a:lnTo>
                  <a:lnTo>
                    <a:pt x="169150" y="21510"/>
                  </a:lnTo>
                  <a:lnTo>
                    <a:pt x="146173" y="29332"/>
                  </a:lnTo>
                  <a:cubicBezTo>
                    <a:pt x="140307" y="25910"/>
                    <a:pt x="133951" y="23466"/>
                    <a:pt x="127107" y="21510"/>
                  </a:cubicBezTo>
                  <a:lnTo>
                    <a:pt x="116352" y="0"/>
                  </a:lnTo>
                  <a:lnTo>
                    <a:pt x="91908" y="0"/>
                  </a:lnTo>
                  <a:lnTo>
                    <a:pt x="81153" y="21510"/>
                  </a:lnTo>
                  <a:cubicBezTo>
                    <a:pt x="74309" y="23466"/>
                    <a:pt x="67953" y="25910"/>
                    <a:pt x="62087" y="29332"/>
                  </a:cubicBezTo>
                  <a:lnTo>
                    <a:pt x="39110" y="21510"/>
                  </a:lnTo>
                  <a:lnTo>
                    <a:pt x="21510" y="39110"/>
                  </a:lnTo>
                  <a:lnTo>
                    <a:pt x="29332" y="62087"/>
                  </a:lnTo>
                  <a:cubicBezTo>
                    <a:pt x="25910" y="67953"/>
                    <a:pt x="23466" y="74309"/>
                    <a:pt x="21510" y="81153"/>
                  </a:cubicBezTo>
                  <a:lnTo>
                    <a:pt x="0" y="91908"/>
                  </a:lnTo>
                  <a:lnTo>
                    <a:pt x="0" y="116352"/>
                  </a:lnTo>
                  <a:lnTo>
                    <a:pt x="21510" y="127107"/>
                  </a:lnTo>
                  <a:cubicBezTo>
                    <a:pt x="23466" y="133951"/>
                    <a:pt x="25910" y="140307"/>
                    <a:pt x="29332" y="146173"/>
                  </a:cubicBezTo>
                  <a:lnTo>
                    <a:pt x="21510" y="169150"/>
                  </a:lnTo>
                  <a:lnTo>
                    <a:pt x="38621" y="186261"/>
                  </a:lnTo>
                  <a:lnTo>
                    <a:pt x="61598" y="178439"/>
                  </a:lnTo>
                  <a:cubicBezTo>
                    <a:pt x="67464" y="181861"/>
                    <a:pt x="73820" y="184305"/>
                    <a:pt x="80664" y="186261"/>
                  </a:cubicBezTo>
                  <a:lnTo>
                    <a:pt x="91419" y="207771"/>
                  </a:lnTo>
                  <a:lnTo>
                    <a:pt x="115863" y="207771"/>
                  </a:lnTo>
                  <a:lnTo>
                    <a:pt x="126618" y="186261"/>
                  </a:lnTo>
                  <a:cubicBezTo>
                    <a:pt x="133462" y="184305"/>
                    <a:pt x="139818" y="181861"/>
                    <a:pt x="145684" y="178439"/>
                  </a:cubicBezTo>
                  <a:lnTo>
                    <a:pt x="168661" y="186261"/>
                  </a:lnTo>
                  <a:lnTo>
                    <a:pt x="186261" y="169150"/>
                  </a:lnTo>
                  <a:lnTo>
                    <a:pt x="178439" y="146173"/>
                  </a:lnTo>
                  <a:cubicBezTo>
                    <a:pt x="181861" y="140307"/>
                    <a:pt x="184794" y="133462"/>
                    <a:pt x="186749" y="127107"/>
                  </a:cubicBezTo>
                  <a:lnTo>
                    <a:pt x="208260" y="116352"/>
                  </a:lnTo>
                  <a:lnTo>
                    <a:pt x="208260" y="91908"/>
                  </a:lnTo>
                  <a:lnTo>
                    <a:pt x="186749" y="81153"/>
                  </a:ln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sp>
          <p:nvSpPr>
            <p:cNvPr id="11" name="Freeform: Shape 34">
              <a:extLst>
                <a:ext uri="{FF2B5EF4-FFF2-40B4-BE49-F238E27FC236}">
                  <a16:creationId xmlns:a16="http://schemas.microsoft.com/office/drawing/2014/main" id="{B5754865-C6AD-4BF2-8E85-8140D6153770}"/>
                </a:ext>
              </a:extLst>
            </p:cNvPr>
            <p:cNvSpPr/>
            <p:nvPr/>
          </p:nvSpPr>
          <p:spPr>
            <a:xfrm>
              <a:off x="5934469" y="5557389"/>
              <a:ext cx="208259" cy="207770"/>
            </a:xfrm>
            <a:custGeom>
              <a:avLst/>
              <a:gdLst>
                <a:gd name="connsiteX0" fmla="*/ 104130 w 208259"/>
                <a:gd name="connsiteY0" fmla="*/ 140795 h 207770"/>
                <a:gd name="connsiteX1" fmla="*/ 67464 w 208259"/>
                <a:gd name="connsiteY1" fmla="*/ 104130 h 207770"/>
                <a:gd name="connsiteX2" fmla="*/ 104130 w 208259"/>
                <a:gd name="connsiteY2" fmla="*/ 67464 h 207770"/>
                <a:gd name="connsiteX3" fmla="*/ 140795 w 208259"/>
                <a:gd name="connsiteY3" fmla="*/ 104130 h 207770"/>
                <a:gd name="connsiteX4" fmla="*/ 104130 w 208259"/>
                <a:gd name="connsiteY4" fmla="*/ 140795 h 207770"/>
                <a:gd name="connsiteX5" fmla="*/ 104130 w 208259"/>
                <a:gd name="connsiteY5" fmla="*/ 140795 h 207770"/>
                <a:gd name="connsiteX6" fmla="*/ 178927 w 208259"/>
                <a:gd name="connsiteY6" fmla="*/ 62087 h 207770"/>
                <a:gd name="connsiteX7" fmla="*/ 186749 w 208259"/>
                <a:gd name="connsiteY7" fmla="*/ 39110 h 207770"/>
                <a:gd name="connsiteX8" fmla="*/ 169150 w 208259"/>
                <a:gd name="connsiteY8" fmla="*/ 21510 h 207770"/>
                <a:gd name="connsiteX9" fmla="*/ 146173 w 208259"/>
                <a:gd name="connsiteY9" fmla="*/ 29332 h 207770"/>
                <a:gd name="connsiteX10" fmla="*/ 127107 w 208259"/>
                <a:gd name="connsiteY10" fmla="*/ 21510 h 207770"/>
                <a:gd name="connsiteX11" fmla="*/ 116352 w 208259"/>
                <a:gd name="connsiteY11" fmla="*/ 0 h 207770"/>
                <a:gd name="connsiteX12" fmla="*/ 91908 w 208259"/>
                <a:gd name="connsiteY12" fmla="*/ 0 h 207770"/>
                <a:gd name="connsiteX13" fmla="*/ 81153 w 208259"/>
                <a:gd name="connsiteY13" fmla="*/ 21510 h 207770"/>
                <a:gd name="connsiteX14" fmla="*/ 62087 w 208259"/>
                <a:gd name="connsiteY14" fmla="*/ 29332 h 207770"/>
                <a:gd name="connsiteX15" fmla="*/ 39110 w 208259"/>
                <a:gd name="connsiteY15" fmla="*/ 21510 h 207770"/>
                <a:gd name="connsiteX16" fmla="*/ 21999 w 208259"/>
                <a:gd name="connsiteY16" fmla="*/ 38621 h 207770"/>
                <a:gd name="connsiteX17" fmla="*/ 29332 w 208259"/>
                <a:gd name="connsiteY17" fmla="*/ 61598 h 207770"/>
                <a:gd name="connsiteX18" fmla="*/ 21510 w 208259"/>
                <a:gd name="connsiteY18" fmla="*/ 80664 h 207770"/>
                <a:gd name="connsiteX19" fmla="*/ 0 w 208259"/>
                <a:gd name="connsiteY19" fmla="*/ 91419 h 207770"/>
                <a:gd name="connsiteX20" fmla="*/ 0 w 208259"/>
                <a:gd name="connsiteY20" fmla="*/ 115863 h 207770"/>
                <a:gd name="connsiteX21" fmla="*/ 21510 w 208259"/>
                <a:gd name="connsiteY21" fmla="*/ 126618 h 207770"/>
                <a:gd name="connsiteX22" fmla="*/ 29332 w 208259"/>
                <a:gd name="connsiteY22" fmla="*/ 145684 h 207770"/>
                <a:gd name="connsiteX23" fmla="*/ 21999 w 208259"/>
                <a:gd name="connsiteY23" fmla="*/ 168661 h 207770"/>
                <a:gd name="connsiteX24" fmla="*/ 39110 w 208259"/>
                <a:gd name="connsiteY24" fmla="*/ 185772 h 207770"/>
                <a:gd name="connsiteX25" fmla="*/ 62087 w 208259"/>
                <a:gd name="connsiteY25" fmla="*/ 178439 h 207770"/>
                <a:gd name="connsiteX26" fmla="*/ 81153 w 208259"/>
                <a:gd name="connsiteY26" fmla="*/ 186261 h 207770"/>
                <a:gd name="connsiteX27" fmla="*/ 91908 w 208259"/>
                <a:gd name="connsiteY27" fmla="*/ 207771 h 207770"/>
                <a:gd name="connsiteX28" fmla="*/ 116352 w 208259"/>
                <a:gd name="connsiteY28" fmla="*/ 207771 h 207770"/>
                <a:gd name="connsiteX29" fmla="*/ 127107 w 208259"/>
                <a:gd name="connsiteY29" fmla="*/ 186261 h 207770"/>
                <a:gd name="connsiteX30" fmla="*/ 146173 w 208259"/>
                <a:gd name="connsiteY30" fmla="*/ 178439 h 207770"/>
                <a:gd name="connsiteX31" fmla="*/ 169150 w 208259"/>
                <a:gd name="connsiteY31" fmla="*/ 186261 h 207770"/>
                <a:gd name="connsiteX32" fmla="*/ 186261 w 208259"/>
                <a:gd name="connsiteY32" fmla="*/ 168661 h 207770"/>
                <a:gd name="connsiteX33" fmla="*/ 178927 w 208259"/>
                <a:gd name="connsiteY33" fmla="*/ 146173 h 207770"/>
                <a:gd name="connsiteX34" fmla="*/ 186749 w 208259"/>
                <a:gd name="connsiteY34" fmla="*/ 127107 h 207770"/>
                <a:gd name="connsiteX35" fmla="*/ 208260 w 208259"/>
                <a:gd name="connsiteY35" fmla="*/ 116352 h 207770"/>
                <a:gd name="connsiteX36" fmla="*/ 208260 w 208259"/>
                <a:gd name="connsiteY36" fmla="*/ 91908 h 207770"/>
                <a:gd name="connsiteX37" fmla="*/ 186749 w 208259"/>
                <a:gd name="connsiteY37" fmla="*/ 81153 h 207770"/>
                <a:gd name="connsiteX38" fmla="*/ 178927 w 208259"/>
                <a:gd name="connsiteY38" fmla="*/ 62087 h 2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259" h="207770">
                  <a:moveTo>
                    <a:pt x="104130" y="140795"/>
                  </a:moveTo>
                  <a:cubicBezTo>
                    <a:pt x="83597" y="140795"/>
                    <a:pt x="67464" y="124174"/>
                    <a:pt x="67464" y="104130"/>
                  </a:cubicBezTo>
                  <a:cubicBezTo>
                    <a:pt x="67464" y="83597"/>
                    <a:pt x="84086" y="67464"/>
                    <a:pt x="104130" y="67464"/>
                  </a:cubicBezTo>
                  <a:cubicBezTo>
                    <a:pt x="124663" y="67464"/>
                    <a:pt x="140795" y="84086"/>
                    <a:pt x="140795" y="104130"/>
                  </a:cubicBezTo>
                  <a:cubicBezTo>
                    <a:pt x="140795" y="124174"/>
                    <a:pt x="124663" y="140795"/>
                    <a:pt x="104130" y="140795"/>
                  </a:cubicBezTo>
                  <a:lnTo>
                    <a:pt x="104130" y="140795"/>
                  </a:lnTo>
                  <a:close/>
                  <a:moveTo>
                    <a:pt x="178927" y="62087"/>
                  </a:moveTo>
                  <a:lnTo>
                    <a:pt x="186749" y="39110"/>
                  </a:lnTo>
                  <a:lnTo>
                    <a:pt x="169150" y="21510"/>
                  </a:lnTo>
                  <a:lnTo>
                    <a:pt x="146173" y="29332"/>
                  </a:lnTo>
                  <a:cubicBezTo>
                    <a:pt x="140307" y="25910"/>
                    <a:pt x="133462" y="23466"/>
                    <a:pt x="127107" y="21510"/>
                  </a:cubicBezTo>
                  <a:lnTo>
                    <a:pt x="116352" y="0"/>
                  </a:lnTo>
                  <a:lnTo>
                    <a:pt x="91908" y="0"/>
                  </a:lnTo>
                  <a:lnTo>
                    <a:pt x="81153" y="21510"/>
                  </a:lnTo>
                  <a:cubicBezTo>
                    <a:pt x="74309" y="23466"/>
                    <a:pt x="67953" y="25910"/>
                    <a:pt x="62087" y="29332"/>
                  </a:cubicBezTo>
                  <a:lnTo>
                    <a:pt x="39110" y="21510"/>
                  </a:lnTo>
                  <a:lnTo>
                    <a:pt x="21999" y="38621"/>
                  </a:lnTo>
                  <a:lnTo>
                    <a:pt x="29332" y="61598"/>
                  </a:lnTo>
                  <a:cubicBezTo>
                    <a:pt x="25910" y="67464"/>
                    <a:pt x="23466" y="74309"/>
                    <a:pt x="21510" y="80664"/>
                  </a:cubicBezTo>
                  <a:lnTo>
                    <a:pt x="0" y="91419"/>
                  </a:lnTo>
                  <a:lnTo>
                    <a:pt x="0" y="115863"/>
                  </a:lnTo>
                  <a:lnTo>
                    <a:pt x="21510" y="126618"/>
                  </a:lnTo>
                  <a:cubicBezTo>
                    <a:pt x="23466" y="133462"/>
                    <a:pt x="25910" y="139818"/>
                    <a:pt x="29332" y="145684"/>
                  </a:cubicBezTo>
                  <a:lnTo>
                    <a:pt x="21999" y="168661"/>
                  </a:lnTo>
                  <a:lnTo>
                    <a:pt x="39110" y="185772"/>
                  </a:lnTo>
                  <a:lnTo>
                    <a:pt x="62087" y="178439"/>
                  </a:lnTo>
                  <a:cubicBezTo>
                    <a:pt x="67953" y="181861"/>
                    <a:pt x="74309" y="184305"/>
                    <a:pt x="81153" y="186261"/>
                  </a:cubicBezTo>
                  <a:lnTo>
                    <a:pt x="91908" y="207771"/>
                  </a:lnTo>
                  <a:lnTo>
                    <a:pt x="116352" y="207771"/>
                  </a:lnTo>
                  <a:lnTo>
                    <a:pt x="127107" y="186261"/>
                  </a:lnTo>
                  <a:cubicBezTo>
                    <a:pt x="133951" y="184305"/>
                    <a:pt x="140307" y="181861"/>
                    <a:pt x="146173" y="178439"/>
                  </a:cubicBezTo>
                  <a:lnTo>
                    <a:pt x="169150" y="186261"/>
                  </a:lnTo>
                  <a:lnTo>
                    <a:pt x="186261" y="168661"/>
                  </a:lnTo>
                  <a:lnTo>
                    <a:pt x="178927" y="146173"/>
                  </a:lnTo>
                  <a:cubicBezTo>
                    <a:pt x="182350" y="140307"/>
                    <a:pt x="184794" y="133951"/>
                    <a:pt x="186749" y="127107"/>
                  </a:cubicBezTo>
                  <a:lnTo>
                    <a:pt x="208260" y="116352"/>
                  </a:lnTo>
                  <a:lnTo>
                    <a:pt x="208260" y="91908"/>
                  </a:lnTo>
                  <a:lnTo>
                    <a:pt x="186749" y="81153"/>
                  </a:lnTo>
                  <a:cubicBezTo>
                    <a:pt x="184794" y="74309"/>
                    <a:pt x="182350" y="67953"/>
                    <a:pt x="178927" y="62087"/>
                  </a:cubicBezTo>
                  <a:close/>
                </a:path>
              </a:pathLst>
            </a:custGeom>
            <a:solidFill>
              <a:schemeClr val="accent6"/>
            </a:solidFill>
            <a:ln w="4862" cap="flat">
              <a:noFill/>
              <a:prstDash val="solid"/>
              <a:miter/>
            </a:ln>
          </p:spPr>
          <p:txBody>
            <a:bodyPr rtlCol="0" anchor="ctr"/>
            <a:lstStyle/>
            <a:p>
              <a:pPr defTabSz="343540"/>
              <a:endParaRPr lang="en-US" sz="1353">
                <a:solidFill>
                  <a:srgbClr val="000000"/>
                </a:solidFill>
              </a:endParaRPr>
            </a:p>
          </p:txBody>
        </p:sp>
      </p:grpSp>
      <p:sp>
        <p:nvSpPr>
          <p:cNvPr id="12" name="Bouée 11"/>
          <p:cNvSpPr/>
          <p:nvPr/>
        </p:nvSpPr>
        <p:spPr>
          <a:xfrm>
            <a:off x="4561855" y="1643548"/>
            <a:ext cx="3591195" cy="3545488"/>
          </a:xfrm>
          <a:prstGeom prst="donut">
            <a:avLst>
              <a:gd name="adj" fmla="val 1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solidFill>
                <a:schemeClr val="tx1"/>
              </a:solidFill>
            </a:endParaRPr>
          </a:p>
        </p:txBody>
      </p:sp>
      <p:sp>
        <p:nvSpPr>
          <p:cNvPr id="9" name="Title 1">
            <a:extLst>
              <a:ext uri="{FF2B5EF4-FFF2-40B4-BE49-F238E27FC236}">
                <a16:creationId xmlns:a16="http://schemas.microsoft.com/office/drawing/2014/main" id="{9B496D63-3CD1-3C41-AAFA-78842542CBAC}"/>
              </a:ext>
            </a:extLst>
          </p:cNvPr>
          <p:cNvSpPr>
            <a:spLocks noGrp="1"/>
          </p:cNvSpPr>
          <p:nvPr>
            <p:ph type="title"/>
          </p:nvPr>
        </p:nvSpPr>
        <p:spPr>
          <a:xfrm>
            <a:off x="3787642" y="2773543"/>
            <a:ext cx="5356358" cy="1298511"/>
          </a:xfrm>
        </p:spPr>
        <p:txBody>
          <a:bodyPr>
            <a:noAutofit/>
          </a:bodyPr>
          <a:lstStyle/>
          <a:p>
            <a:pPr algn="ctr"/>
            <a:r>
              <a:rPr lang="fr-FR" sz="3600" b="1" dirty="0" err="1">
                <a:latin typeface="+mn-lt"/>
              </a:rPr>
              <a:t>Ampelographic</a:t>
            </a:r>
            <a:r>
              <a:rPr lang="fr-FR" sz="3600" b="1" dirty="0">
                <a:latin typeface="+mn-lt"/>
              </a:rPr>
              <a:t> </a:t>
            </a:r>
            <a:r>
              <a:rPr lang="fr-FR" sz="3600" b="1" dirty="0" smtClean="0">
                <a:latin typeface="+mn-lt"/>
              </a:rPr>
              <a:t/>
            </a:r>
            <a:br>
              <a:rPr lang="fr-FR" sz="3600" b="1" dirty="0" smtClean="0">
                <a:latin typeface="+mn-lt"/>
              </a:rPr>
            </a:br>
            <a:r>
              <a:rPr lang="fr-FR" sz="3600" b="1" dirty="0" smtClean="0">
                <a:latin typeface="+mn-lt"/>
              </a:rPr>
              <a:t>description</a:t>
            </a:r>
            <a:endParaRPr lang="en-US" sz="3600" b="1" dirty="0">
              <a:latin typeface="+mn-lt"/>
            </a:endParaRPr>
          </a:p>
        </p:txBody>
      </p:sp>
      <p:sp>
        <p:nvSpPr>
          <p:cNvPr id="13" name="ZoneTexte 12"/>
          <p:cNvSpPr txBox="1"/>
          <p:nvPr/>
        </p:nvSpPr>
        <p:spPr>
          <a:xfrm>
            <a:off x="2840652" y="2815627"/>
            <a:ext cx="459889" cy="1109856"/>
          </a:xfrm>
          <a:prstGeom prst="rect">
            <a:avLst/>
          </a:prstGeom>
          <a:noFill/>
        </p:spPr>
        <p:txBody>
          <a:bodyPr wrap="square" rtlCol="0">
            <a:spAutoFit/>
          </a:bodyPr>
          <a:lstStyle/>
          <a:p>
            <a:r>
              <a:rPr lang="fr-FR" sz="6612" b="1" dirty="0">
                <a:solidFill>
                  <a:schemeClr val="bg1"/>
                </a:solidFill>
                <a:effectLst>
                  <a:outerShdw blurRad="38100" dist="38100" dir="2700000" algn="tl">
                    <a:srgbClr val="000000">
                      <a:alpha val="43137"/>
                    </a:srgbClr>
                  </a:outerShdw>
                </a:effectLst>
              </a:rPr>
              <a:t>A</a:t>
            </a:r>
            <a:endParaRPr lang="en-US" sz="6612" b="1" dirty="0">
              <a:solidFill>
                <a:schemeClr val="bg1"/>
              </a:solidFill>
              <a:effectLst>
                <a:outerShdw blurRad="38100" dist="38100" dir="2700000" algn="tl">
                  <a:srgbClr val="000000">
                    <a:alpha val="43137"/>
                  </a:srgbClr>
                </a:outerShdw>
              </a:effectLst>
            </a:endParaRPr>
          </a:p>
        </p:txBody>
      </p:sp>
      <p:pic>
        <p:nvPicPr>
          <p:cNvPr id="14"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84" y="5633884"/>
            <a:ext cx="1224116" cy="1224116"/>
          </a:xfrm>
          <a:prstGeom prst="rect">
            <a:avLst/>
          </a:prstGeom>
        </p:spPr>
      </p:pic>
    </p:spTree>
    <p:extLst>
      <p:ext uri="{BB962C8B-B14F-4D97-AF65-F5344CB8AC3E}">
        <p14:creationId xmlns:p14="http://schemas.microsoft.com/office/powerpoint/2010/main" val="112350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A05AE7-4596-4219-9D60-0BDE72ED388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4</a:t>
            </a:fld>
            <a:endParaRPr lang="en-GB">
              <a:solidFill>
                <a:srgbClr val="000000">
                  <a:tint val="75000"/>
                </a:srgbClr>
              </a:solidFill>
            </a:endParaRPr>
          </a:p>
        </p:txBody>
      </p:sp>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607571" y="411973"/>
            <a:ext cx="7359445" cy="1089529"/>
          </a:xfrm>
        </p:spPr>
        <p:txBody>
          <a:bodyPr/>
          <a:lstStyle/>
          <a:p>
            <a:pPr algn="ctr"/>
            <a:r>
              <a:rPr lang="en-US" sz="3600" b="1" dirty="0">
                <a:solidFill>
                  <a:schemeClr val="accent6">
                    <a:lumMod val="75000"/>
                  </a:schemeClr>
                </a:solidFill>
              </a:rPr>
              <a:t>The ampelographic characteristics of </a:t>
            </a:r>
            <a:r>
              <a:rPr lang="en-US" sz="3600" b="1" dirty="0" smtClean="0">
                <a:solidFill>
                  <a:schemeClr val="accent6">
                    <a:lumMod val="75000"/>
                  </a:schemeClr>
                </a:solidFill>
              </a:rPr>
              <a:t/>
            </a:r>
            <a:br>
              <a:rPr lang="en-US" sz="3600" b="1" dirty="0" smtClean="0">
                <a:solidFill>
                  <a:schemeClr val="accent6">
                    <a:lumMod val="75000"/>
                  </a:schemeClr>
                </a:solidFill>
              </a:rPr>
            </a:br>
            <a:r>
              <a:rPr lang="en-US" sz="3600" b="1" dirty="0" smtClean="0">
                <a:solidFill>
                  <a:schemeClr val="accent6">
                    <a:lumMod val="75000"/>
                  </a:schemeClr>
                </a:solidFill>
              </a:rPr>
              <a:t>the </a:t>
            </a:r>
            <a:r>
              <a:rPr lang="en-US" sz="3600" b="1" dirty="0">
                <a:solidFill>
                  <a:schemeClr val="accent6">
                    <a:lumMod val="75000"/>
                  </a:schemeClr>
                </a:solidFill>
              </a:rPr>
              <a:t>bunch of </a:t>
            </a:r>
            <a:r>
              <a:rPr lang="en-US" sz="3600" b="1" dirty="0" smtClean="0">
                <a:solidFill>
                  <a:schemeClr val="accent6">
                    <a:lumMod val="75000"/>
                  </a:schemeClr>
                </a:solidFill>
              </a:rPr>
              <a:t>grapes</a:t>
            </a:r>
            <a:endParaRPr lang="en-US" sz="3600" b="1" dirty="0">
              <a:solidFill>
                <a:schemeClr val="accent6">
                  <a:lumMod val="75000"/>
                </a:schemeClr>
              </a:solidFill>
            </a:endParaRPr>
          </a:p>
        </p:txBody>
      </p:sp>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p:txBody>
          <a:bodyPr/>
          <a:lstStyle/>
          <a:p>
            <a:r>
              <a:rPr lang="en-US" dirty="0"/>
              <a:t>01</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9" name="Espace réservé du texte 7"/>
          <p:cNvSpPr>
            <a:spLocks noGrp="1"/>
          </p:cNvSpPr>
          <p:nvPr>
            <p:ph type="body" sz="quarter" idx="14"/>
          </p:nvPr>
        </p:nvSpPr>
        <p:spPr>
          <a:xfrm>
            <a:off x="451951" y="599623"/>
            <a:ext cx="665560" cy="716051"/>
          </a:xfrm>
        </p:spPr>
        <p:txBody>
          <a:bodyPr/>
          <a:lstStyle/>
          <a:p>
            <a:r>
              <a:rPr lang="en-US" dirty="0" smtClean="0">
                <a:solidFill>
                  <a:schemeClr val="accent6">
                    <a:lumMod val="50000"/>
                  </a:schemeClr>
                </a:solidFill>
              </a:rPr>
              <a:t>01</a:t>
            </a:r>
            <a:endParaRPr lang="en-US" dirty="0">
              <a:solidFill>
                <a:schemeClr val="accent6">
                  <a:lumMod val="50000"/>
                </a:schemeClr>
              </a:solidFill>
            </a:endParaRPr>
          </a:p>
        </p:txBody>
      </p:sp>
      <p:graphicFrame>
        <p:nvGraphicFramePr>
          <p:cNvPr id="10" name="Graphique 9"/>
          <p:cNvGraphicFramePr/>
          <p:nvPr>
            <p:extLst>
              <p:ext uri="{D42A27DB-BD31-4B8C-83A1-F6EECF244321}">
                <p14:modId xmlns:p14="http://schemas.microsoft.com/office/powerpoint/2010/main" val="3170482968"/>
              </p:ext>
            </p:extLst>
          </p:nvPr>
        </p:nvGraphicFramePr>
        <p:xfrm>
          <a:off x="-149641" y="1782865"/>
          <a:ext cx="8452983" cy="4938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738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A05AE7-4596-4219-9D60-0BDE72ED388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5</a:t>
            </a:fld>
            <a:endParaRPr lang="en-GB">
              <a:solidFill>
                <a:srgbClr val="000000">
                  <a:tint val="75000"/>
                </a:srgbClr>
              </a:solidFill>
            </a:endParaRPr>
          </a:p>
        </p:txBody>
      </p:sp>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607571" y="411973"/>
            <a:ext cx="7359445" cy="1089529"/>
          </a:xfrm>
        </p:spPr>
        <p:txBody>
          <a:bodyPr/>
          <a:lstStyle/>
          <a:p>
            <a:pPr algn="ctr"/>
            <a:r>
              <a:rPr lang="en-US" sz="3600" b="1" dirty="0">
                <a:solidFill>
                  <a:schemeClr val="accent6">
                    <a:lumMod val="75000"/>
                  </a:schemeClr>
                </a:solidFill>
              </a:rPr>
              <a:t>The ampelographic characteristics of </a:t>
            </a:r>
            <a:r>
              <a:rPr lang="en-US" sz="3600" b="1" dirty="0" smtClean="0">
                <a:solidFill>
                  <a:schemeClr val="accent6">
                    <a:lumMod val="75000"/>
                  </a:schemeClr>
                </a:solidFill>
              </a:rPr>
              <a:t/>
            </a:r>
            <a:br>
              <a:rPr lang="en-US" sz="3600" b="1" dirty="0" smtClean="0">
                <a:solidFill>
                  <a:schemeClr val="accent6">
                    <a:lumMod val="75000"/>
                  </a:schemeClr>
                </a:solidFill>
              </a:rPr>
            </a:br>
            <a:r>
              <a:rPr lang="en-US" sz="3600" b="1" dirty="0" smtClean="0">
                <a:solidFill>
                  <a:schemeClr val="accent6">
                    <a:lumMod val="75000"/>
                  </a:schemeClr>
                </a:solidFill>
              </a:rPr>
              <a:t>the </a:t>
            </a:r>
            <a:r>
              <a:rPr lang="en-US" sz="3600" b="1" dirty="0">
                <a:solidFill>
                  <a:schemeClr val="accent6">
                    <a:lumMod val="75000"/>
                  </a:schemeClr>
                </a:solidFill>
              </a:rPr>
              <a:t>bunch of </a:t>
            </a:r>
            <a:r>
              <a:rPr lang="en-US" sz="3600" b="1" dirty="0" smtClean="0">
                <a:solidFill>
                  <a:schemeClr val="accent6">
                    <a:lumMod val="75000"/>
                  </a:schemeClr>
                </a:solidFill>
              </a:rPr>
              <a:t>grapes</a:t>
            </a:r>
            <a:endParaRPr lang="en-US" sz="3600" b="1" dirty="0">
              <a:solidFill>
                <a:schemeClr val="accent6">
                  <a:lumMod val="75000"/>
                </a:schemeClr>
              </a:solidFill>
            </a:endParaRPr>
          </a:p>
        </p:txBody>
      </p:sp>
      <p:sp>
        <p:nvSpPr>
          <p:cNvPr id="11" name="Text Placeholder 10">
            <a:extLst>
              <a:ext uri="{FF2B5EF4-FFF2-40B4-BE49-F238E27FC236}">
                <a16:creationId xmlns:a16="http://schemas.microsoft.com/office/drawing/2014/main" id="{7498C828-F898-C848-A734-7FFBFE6A7618}"/>
              </a:ext>
            </a:extLst>
          </p:cNvPr>
          <p:cNvSpPr>
            <a:spLocks noGrp="1"/>
          </p:cNvSpPr>
          <p:nvPr>
            <p:ph type="body" sz="quarter" idx="14"/>
          </p:nvPr>
        </p:nvSpPr>
        <p:spPr/>
        <p:txBody>
          <a:bodyPr/>
          <a:lstStyle/>
          <a:p>
            <a:r>
              <a:rPr lang="en-US" dirty="0"/>
              <a:t>01</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9" name="Espace réservé du texte 7"/>
          <p:cNvSpPr>
            <a:spLocks noGrp="1"/>
          </p:cNvSpPr>
          <p:nvPr>
            <p:ph type="body" sz="quarter" idx="14"/>
          </p:nvPr>
        </p:nvSpPr>
        <p:spPr>
          <a:xfrm>
            <a:off x="451951" y="599623"/>
            <a:ext cx="665560" cy="716051"/>
          </a:xfrm>
        </p:spPr>
        <p:txBody>
          <a:bodyPr/>
          <a:lstStyle/>
          <a:p>
            <a:r>
              <a:rPr lang="en-US" dirty="0" smtClean="0">
                <a:solidFill>
                  <a:schemeClr val="accent6">
                    <a:lumMod val="50000"/>
                  </a:schemeClr>
                </a:solidFill>
              </a:rPr>
              <a:t>01</a:t>
            </a:r>
            <a:endParaRPr lang="en-US" dirty="0">
              <a:solidFill>
                <a:schemeClr val="accent6">
                  <a:lumMod val="50000"/>
                </a:schemeClr>
              </a:solidFill>
            </a:endParaRPr>
          </a:p>
        </p:txBody>
      </p:sp>
      <p:graphicFrame>
        <p:nvGraphicFramePr>
          <p:cNvPr id="10" name="Graphique 9"/>
          <p:cNvGraphicFramePr/>
          <p:nvPr/>
        </p:nvGraphicFramePr>
        <p:xfrm>
          <a:off x="-149641" y="1782865"/>
          <a:ext cx="8452983" cy="4938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2333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6</a:t>
            </a:fld>
            <a:endParaRPr lang="en-GB">
              <a:solidFill>
                <a:srgbClr val="000000">
                  <a:tint val="75000"/>
                </a:srgbClr>
              </a:solidFill>
            </a:endParaRPr>
          </a:p>
        </p:txBody>
      </p:sp>
      <p:sp>
        <p:nvSpPr>
          <p:cNvPr id="10" name="Title 1">
            <a:extLst>
              <a:ext uri="{FF2B5EF4-FFF2-40B4-BE49-F238E27FC236}">
                <a16:creationId xmlns:a16="http://schemas.microsoft.com/office/drawing/2014/main" id="{40089B68-B277-1141-9D01-01E7F79DE462}"/>
              </a:ext>
            </a:extLst>
          </p:cNvPr>
          <p:cNvSpPr>
            <a:spLocks noGrp="1"/>
          </p:cNvSpPr>
          <p:nvPr>
            <p:ph type="title"/>
          </p:nvPr>
        </p:nvSpPr>
        <p:spPr>
          <a:xfrm>
            <a:off x="1433931" y="1245779"/>
            <a:ext cx="7601860" cy="508665"/>
          </a:xfrm>
        </p:spPr>
        <p:txBody>
          <a:bodyPr/>
          <a:lstStyle/>
          <a:p>
            <a:r>
              <a:rPr lang="fr-FR" sz="3006" dirty="0">
                <a:solidFill>
                  <a:schemeClr val="bg1">
                    <a:lumMod val="95000"/>
                  </a:schemeClr>
                </a:solidFill>
              </a:rPr>
              <a:t>Les caractères ampélographiques de la grappe:</a:t>
            </a:r>
            <a:endParaRPr lang="en-US" sz="3006" dirty="0">
              <a:solidFill>
                <a:schemeClr val="bg1">
                  <a:lumMod val="95000"/>
                </a:schemeClr>
              </a:solidFill>
            </a:endParaRPr>
          </a:p>
        </p:txBody>
      </p:sp>
      <p:sp>
        <p:nvSpPr>
          <p:cNvPr id="6" name="Title 1">
            <a:extLst>
              <a:ext uri="{FF2B5EF4-FFF2-40B4-BE49-F238E27FC236}">
                <a16:creationId xmlns:a16="http://schemas.microsoft.com/office/drawing/2014/main" id="{40089B68-B277-1141-9D01-01E7F79DE462}"/>
              </a:ext>
            </a:extLst>
          </p:cNvPr>
          <p:cNvSpPr txBox="1">
            <a:spLocks/>
          </p:cNvSpPr>
          <p:nvPr/>
        </p:nvSpPr>
        <p:spPr>
          <a:xfrm>
            <a:off x="1628878" y="399651"/>
            <a:ext cx="7359445"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2">
                    <a:lumMod val="75000"/>
                  </a:schemeClr>
                </a:solidFill>
              </a:rPr>
              <a:t>The ampelographic characteristics of </a:t>
            </a:r>
            <a:br>
              <a:rPr lang="en-US" sz="3600" b="1" dirty="0" smtClean="0">
                <a:solidFill>
                  <a:schemeClr val="bg2">
                    <a:lumMod val="75000"/>
                  </a:schemeClr>
                </a:solidFill>
              </a:rPr>
            </a:br>
            <a:r>
              <a:rPr lang="en-US" sz="3600" b="1" dirty="0" smtClean="0">
                <a:solidFill>
                  <a:schemeClr val="bg2">
                    <a:lumMod val="75000"/>
                  </a:schemeClr>
                </a:solidFill>
              </a:rPr>
              <a:t>the bunch of grapes</a:t>
            </a:r>
            <a:endParaRPr lang="en-US" sz="3600" b="1" dirty="0">
              <a:solidFill>
                <a:schemeClr val="bg2">
                  <a:lumMod val="75000"/>
                </a:schemeClr>
              </a:solidFill>
            </a:endParaRPr>
          </a:p>
        </p:txBody>
      </p:sp>
      <p:pic>
        <p:nvPicPr>
          <p:cNvPr id="7"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11" name="Espace réservé du texte 7"/>
          <p:cNvSpPr>
            <a:spLocks noGrp="1"/>
          </p:cNvSpPr>
          <p:nvPr>
            <p:ph type="body" sz="quarter" idx="14"/>
          </p:nvPr>
        </p:nvSpPr>
        <p:spPr/>
        <p:txBody>
          <a:bodyPr/>
          <a:lstStyle/>
          <a:p>
            <a:r>
              <a:rPr lang="en-US" dirty="0" smtClean="0">
                <a:solidFill>
                  <a:schemeClr val="accent6">
                    <a:lumMod val="50000"/>
                  </a:schemeClr>
                </a:solidFill>
              </a:rPr>
              <a:t>01</a:t>
            </a:r>
            <a:endParaRPr lang="en-US" dirty="0">
              <a:solidFill>
                <a:schemeClr val="accent6">
                  <a:lumMod val="50000"/>
                </a:schemeClr>
              </a:solidFill>
            </a:endParaRPr>
          </a:p>
        </p:txBody>
      </p:sp>
      <p:graphicFrame>
        <p:nvGraphicFramePr>
          <p:cNvPr id="12" name="Graphique 11"/>
          <p:cNvGraphicFramePr/>
          <p:nvPr>
            <p:extLst>
              <p:ext uri="{D42A27DB-BD31-4B8C-83A1-F6EECF244321}">
                <p14:modId xmlns:p14="http://schemas.microsoft.com/office/powerpoint/2010/main" val="1693763640"/>
              </p:ext>
            </p:extLst>
          </p:nvPr>
        </p:nvGraphicFramePr>
        <p:xfrm>
          <a:off x="-20037" y="1924306"/>
          <a:ext cx="4429805" cy="4933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p:extLst>
              <p:ext uri="{D42A27DB-BD31-4B8C-83A1-F6EECF244321}">
                <p14:modId xmlns:p14="http://schemas.microsoft.com/office/powerpoint/2010/main" val="357095520"/>
              </p:ext>
            </p:extLst>
          </p:nvPr>
        </p:nvGraphicFramePr>
        <p:xfrm>
          <a:off x="4055806" y="1820453"/>
          <a:ext cx="5196964" cy="4848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172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7</a:t>
            </a:fld>
            <a:endParaRPr lang="en-GB">
              <a:solidFill>
                <a:srgbClr val="000000">
                  <a:tint val="75000"/>
                </a:srgbClr>
              </a:solidFill>
            </a:endParaRPr>
          </a:p>
        </p:txBody>
      </p:sp>
      <p:sp>
        <p:nvSpPr>
          <p:cNvPr id="8" name="Espace réservé du texte 7"/>
          <p:cNvSpPr>
            <a:spLocks noGrp="1"/>
          </p:cNvSpPr>
          <p:nvPr>
            <p:ph type="body" sz="quarter" idx="14"/>
          </p:nvPr>
        </p:nvSpPr>
        <p:spPr>
          <a:xfrm>
            <a:off x="451951" y="599623"/>
            <a:ext cx="665560" cy="716051"/>
          </a:xfrm>
        </p:spPr>
        <p:txBody>
          <a:bodyPr/>
          <a:lstStyle/>
          <a:p>
            <a:r>
              <a:rPr lang="en-US" dirty="0" smtClean="0">
                <a:solidFill>
                  <a:schemeClr val="accent6">
                    <a:lumMod val="50000"/>
                  </a:schemeClr>
                </a:solidFill>
              </a:rPr>
              <a:t>01</a:t>
            </a:r>
            <a:endParaRPr lang="en-US" dirty="0">
              <a:solidFill>
                <a:schemeClr val="accent6">
                  <a:lumMod val="50000"/>
                </a:schemeClr>
              </a:solidFill>
            </a:endParaRPr>
          </a:p>
        </p:txBody>
      </p:sp>
      <p:sp>
        <p:nvSpPr>
          <p:cNvPr id="13" name="Title 1">
            <a:extLst>
              <a:ext uri="{FF2B5EF4-FFF2-40B4-BE49-F238E27FC236}">
                <a16:creationId xmlns:a16="http://schemas.microsoft.com/office/drawing/2014/main" id="{40089B68-B277-1141-9D01-01E7F79DE462}"/>
              </a:ext>
            </a:extLst>
          </p:cNvPr>
          <p:cNvSpPr>
            <a:spLocks noGrp="1"/>
          </p:cNvSpPr>
          <p:nvPr>
            <p:ph type="title"/>
          </p:nvPr>
        </p:nvSpPr>
        <p:spPr>
          <a:xfrm>
            <a:off x="1433931" y="1245779"/>
            <a:ext cx="7601860" cy="508665"/>
          </a:xfrm>
        </p:spPr>
        <p:txBody>
          <a:bodyPr/>
          <a:lstStyle/>
          <a:p>
            <a:r>
              <a:rPr lang="fr-FR" sz="3006" dirty="0">
                <a:solidFill>
                  <a:schemeClr val="bg1">
                    <a:lumMod val="95000"/>
                  </a:schemeClr>
                </a:solidFill>
              </a:rPr>
              <a:t>Les caractères ampélographiques de la grappe:</a:t>
            </a:r>
            <a:endParaRPr lang="en-US" sz="3006" dirty="0">
              <a:solidFill>
                <a:schemeClr val="bg1">
                  <a:lumMod val="95000"/>
                </a:schemeClr>
              </a:solidFill>
            </a:endParaRPr>
          </a:p>
        </p:txBody>
      </p:sp>
      <p:pic>
        <p:nvPicPr>
          <p:cNvPr id="7"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9" name="Title 1">
            <a:extLst>
              <a:ext uri="{FF2B5EF4-FFF2-40B4-BE49-F238E27FC236}">
                <a16:creationId xmlns:a16="http://schemas.microsoft.com/office/drawing/2014/main" id="{40089B68-B277-1141-9D01-01E7F79DE462}"/>
              </a:ext>
            </a:extLst>
          </p:cNvPr>
          <p:cNvSpPr txBox="1">
            <a:spLocks/>
          </p:cNvSpPr>
          <p:nvPr/>
        </p:nvSpPr>
        <p:spPr>
          <a:xfrm>
            <a:off x="1433931" y="376652"/>
            <a:ext cx="7359445"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2">
                    <a:lumMod val="75000"/>
                  </a:schemeClr>
                </a:solidFill>
              </a:rPr>
              <a:t>The ampelographic characteristics of </a:t>
            </a:r>
            <a:br>
              <a:rPr lang="en-US" sz="3600" b="1" dirty="0" smtClean="0">
                <a:solidFill>
                  <a:schemeClr val="bg2">
                    <a:lumMod val="75000"/>
                  </a:schemeClr>
                </a:solidFill>
              </a:rPr>
            </a:br>
            <a:r>
              <a:rPr lang="en-US" sz="3600" b="1" dirty="0" smtClean="0">
                <a:solidFill>
                  <a:schemeClr val="bg2">
                    <a:lumMod val="75000"/>
                  </a:schemeClr>
                </a:solidFill>
              </a:rPr>
              <a:t>the bunch of grapes</a:t>
            </a:r>
            <a:endParaRPr lang="en-US" sz="3600" b="1" dirty="0">
              <a:solidFill>
                <a:schemeClr val="bg2">
                  <a:lumMod val="75000"/>
                </a:schemeClr>
              </a:solidFill>
            </a:endParaRPr>
          </a:p>
        </p:txBody>
      </p:sp>
      <p:graphicFrame>
        <p:nvGraphicFramePr>
          <p:cNvPr id="10" name="Graphique 9"/>
          <p:cNvGraphicFramePr/>
          <p:nvPr>
            <p:extLst>
              <p:ext uri="{D42A27DB-BD31-4B8C-83A1-F6EECF244321}">
                <p14:modId xmlns:p14="http://schemas.microsoft.com/office/powerpoint/2010/main" val="2212473887"/>
              </p:ext>
            </p:extLst>
          </p:nvPr>
        </p:nvGraphicFramePr>
        <p:xfrm>
          <a:off x="-1" y="1858297"/>
          <a:ext cx="4100053" cy="48631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p:cNvGraphicFramePr>
            <a:graphicFrameLocks/>
          </p:cNvGraphicFramePr>
          <p:nvPr>
            <p:extLst>
              <p:ext uri="{D42A27DB-BD31-4B8C-83A1-F6EECF244321}">
                <p14:modId xmlns:p14="http://schemas.microsoft.com/office/powerpoint/2010/main" val="3961171463"/>
              </p:ext>
            </p:extLst>
          </p:nvPr>
        </p:nvGraphicFramePr>
        <p:xfrm>
          <a:off x="3606902" y="1506638"/>
          <a:ext cx="5428889" cy="5143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635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A05AE7-4596-4219-9D60-0BDE72ED3881}"/>
              </a:ext>
            </a:extLst>
          </p:cNvPr>
          <p:cNvSpPr>
            <a:spLocks noGrp="1"/>
          </p:cNvSpPr>
          <p:nvPr>
            <p:ph type="sldNum" sz="quarter" idx="12"/>
          </p:nvPr>
        </p:nvSpPr>
        <p:spPr/>
        <p:txBody>
          <a:bodyPr/>
          <a:lstStyle/>
          <a:p>
            <a:fld id="{CE7809C5-EAA0-BC41-804F-8C0058248A03}" type="slidenum">
              <a:rPr lang="en-GB" smtClean="0">
                <a:solidFill>
                  <a:srgbClr val="000000">
                    <a:tint val="75000"/>
                  </a:srgbClr>
                </a:solidFill>
              </a:rPr>
              <a:pPr/>
              <a:t>8</a:t>
            </a:fld>
            <a:endParaRPr lang="en-GB" dirty="0">
              <a:solidFill>
                <a:srgbClr val="000000">
                  <a:tint val="75000"/>
                </a:srgbClr>
              </a:solidFill>
            </a:endParaRPr>
          </a:p>
        </p:txBody>
      </p:sp>
      <p:sp>
        <p:nvSpPr>
          <p:cNvPr id="2" name="Title 1">
            <a:extLst>
              <a:ext uri="{FF2B5EF4-FFF2-40B4-BE49-F238E27FC236}">
                <a16:creationId xmlns:a16="http://schemas.microsoft.com/office/drawing/2014/main" id="{40089B68-B277-1141-9D01-01E7F79DE462}"/>
              </a:ext>
            </a:extLst>
          </p:cNvPr>
          <p:cNvSpPr>
            <a:spLocks noGrp="1"/>
          </p:cNvSpPr>
          <p:nvPr>
            <p:ph type="title"/>
          </p:nvPr>
        </p:nvSpPr>
        <p:spPr>
          <a:xfrm>
            <a:off x="1224597" y="391367"/>
            <a:ext cx="7601860" cy="1089529"/>
          </a:xfrm>
        </p:spPr>
        <p:txBody>
          <a:bodyPr/>
          <a:lstStyle/>
          <a:p>
            <a:pPr algn="ctr"/>
            <a:r>
              <a:rPr lang="en-US" sz="3600" b="1" dirty="0">
                <a:solidFill>
                  <a:schemeClr val="bg2">
                    <a:lumMod val="75000"/>
                  </a:schemeClr>
                </a:solidFill>
              </a:rPr>
              <a:t>The ampelographic characters of the </a:t>
            </a:r>
            <a:r>
              <a:rPr lang="en-US" sz="3600" b="1" dirty="0" smtClean="0">
                <a:solidFill>
                  <a:schemeClr val="bg2">
                    <a:lumMod val="75000"/>
                  </a:schemeClr>
                </a:solidFill>
              </a:rPr>
              <a:t>berry</a:t>
            </a:r>
            <a:endParaRPr lang="en-US" sz="3600" b="1" dirty="0">
              <a:solidFill>
                <a:schemeClr val="bg2">
                  <a:lumMod val="75000"/>
                </a:schemeClr>
              </a:solidFill>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8" name="Espace réservé du texte 7"/>
          <p:cNvSpPr>
            <a:spLocks noGrp="1"/>
          </p:cNvSpPr>
          <p:nvPr>
            <p:ph type="body" sz="quarter" idx="14"/>
          </p:nvPr>
        </p:nvSpPr>
        <p:spPr>
          <a:xfrm>
            <a:off x="471728" y="602745"/>
            <a:ext cx="665560" cy="666774"/>
          </a:xfrm>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graphicFrame>
        <p:nvGraphicFramePr>
          <p:cNvPr id="12" name="Graphique 11"/>
          <p:cNvGraphicFramePr>
            <a:graphicFrameLocks/>
          </p:cNvGraphicFramePr>
          <p:nvPr>
            <p:extLst>
              <p:ext uri="{D42A27DB-BD31-4B8C-83A1-F6EECF244321}">
                <p14:modId xmlns:p14="http://schemas.microsoft.com/office/powerpoint/2010/main" val="2488528617"/>
              </p:ext>
            </p:extLst>
          </p:nvPr>
        </p:nvGraphicFramePr>
        <p:xfrm>
          <a:off x="1" y="1696065"/>
          <a:ext cx="4586748" cy="51619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p:cNvGraphicFramePr/>
          <p:nvPr>
            <p:extLst>
              <p:ext uri="{D42A27DB-BD31-4B8C-83A1-F6EECF244321}">
                <p14:modId xmlns:p14="http://schemas.microsoft.com/office/powerpoint/2010/main" val="1163380475"/>
              </p:ext>
            </p:extLst>
          </p:nvPr>
        </p:nvGraphicFramePr>
        <p:xfrm>
          <a:off x="4291781" y="1687008"/>
          <a:ext cx="4865124" cy="50344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776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E7809C5-EAA0-BC41-804F-8C0058248A03}" type="slidenum">
              <a:rPr lang="en-GB" smtClean="0">
                <a:solidFill>
                  <a:srgbClr val="000000">
                    <a:tint val="75000"/>
                  </a:srgbClr>
                </a:solidFill>
              </a:rPr>
              <a:pPr/>
              <a:t>9</a:t>
            </a:fld>
            <a:endParaRPr lang="en-GB">
              <a:solidFill>
                <a:srgbClr val="000000">
                  <a:tint val="75000"/>
                </a:srgbClr>
              </a:solidFill>
            </a:endParaRPr>
          </a:p>
        </p:txBody>
      </p:sp>
      <p:sp>
        <p:nvSpPr>
          <p:cNvPr id="5" name="Titre 4"/>
          <p:cNvSpPr>
            <a:spLocks noGrp="1"/>
          </p:cNvSpPr>
          <p:nvPr>
            <p:ph type="title"/>
          </p:nvPr>
        </p:nvSpPr>
        <p:spPr>
          <a:xfrm>
            <a:off x="1433932" y="1269519"/>
            <a:ext cx="7081421" cy="508665"/>
          </a:xfrm>
        </p:spPr>
        <p:txBody>
          <a:bodyPr/>
          <a:lstStyle/>
          <a:p>
            <a:r>
              <a:rPr lang="fr-FR" sz="3006" dirty="0">
                <a:solidFill>
                  <a:schemeClr val="bg1">
                    <a:lumMod val="95000"/>
                  </a:schemeClr>
                </a:solidFill>
              </a:rPr>
              <a:t>Les caractères ampélographiques de la baie :</a:t>
            </a:r>
            <a:endParaRPr lang="en-US" sz="3006" dirty="0">
              <a:solidFill>
                <a:schemeClr val="bg1">
                  <a:lumMod val="95000"/>
                </a:schemeClr>
              </a:solidFill>
            </a:endParaRPr>
          </a:p>
        </p:txBody>
      </p:sp>
      <p:sp>
        <p:nvSpPr>
          <p:cNvPr id="8" name="Espace réservé du texte 7"/>
          <p:cNvSpPr>
            <a:spLocks noGrp="1"/>
          </p:cNvSpPr>
          <p:nvPr>
            <p:ph type="body" sz="quarter" idx="14"/>
          </p:nvPr>
        </p:nvSpPr>
        <p:spPr>
          <a:xfrm>
            <a:off x="471728" y="602745"/>
            <a:ext cx="665560" cy="666774"/>
          </a:xfrm>
        </p:spPr>
        <p:txBody>
          <a:bodyPr/>
          <a:lstStyle/>
          <a:p>
            <a:r>
              <a:rPr lang="en-US" dirty="0" smtClean="0">
                <a:solidFill>
                  <a:schemeClr val="accent6">
                    <a:lumMod val="50000"/>
                  </a:schemeClr>
                </a:solidFill>
              </a:rPr>
              <a:t>02</a:t>
            </a:r>
            <a:endParaRPr lang="en-US" dirty="0">
              <a:solidFill>
                <a:schemeClr val="accent6">
                  <a:lumMod val="50000"/>
                </a:schemeClr>
              </a:solidFill>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6" y="5707626"/>
            <a:ext cx="1150374" cy="1150374"/>
          </a:xfrm>
          <a:prstGeom prst="rect">
            <a:avLst/>
          </a:prstGeom>
        </p:spPr>
      </p:pic>
      <p:sp>
        <p:nvSpPr>
          <p:cNvPr id="7" name="Title 1">
            <a:extLst>
              <a:ext uri="{FF2B5EF4-FFF2-40B4-BE49-F238E27FC236}">
                <a16:creationId xmlns:a16="http://schemas.microsoft.com/office/drawing/2014/main" id="{40089B68-B277-1141-9D01-01E7F79DE462}"/>
              </a:ext>
            </a:extLst>
          </p:cNvPr>
          <p:cNvSpPr txBox="1">
            <a:spLocks/>
          </p:cNvSpPr>
          <p:nvPr/>
        </p:nvSpPr>
        <p:spPr>
          <a:xfrm>
            <a:off x="1506203" y="456196"/>
            <a:ext cx="7601860" cy="1089529"/>
          </a:xfrm>
          <a:prstGeom prst="rect">
            <a:avLst/>
          </a:prstGeom>
        </p:spPr>
        <p:txBody>
          <a:bodyPr vert="horz" wrap="square" lIns="0" tIns="45720" rIns="0" bIns="45720" rtlCol="0" anchor="b">
            <a:spAutoFit/>
          </a:bodyPr>
          <a:lstStyle>
            <a:lvl1pPr algn="l" defTabSz="914400" rtl="0" eaLnBrk="1" latinLnBrk="0" hangingPunct="1">
              <a:lnSpc>
                <a:spcPct val="90000"/>
              </a:lnSpc>
              <a:spcBef>
                <a:spcPct val="0"/>
              </a:spcBef>
              <a:buNone/>
              <a:defRPr sz="4058" kern="1200">
                <a:solidFill>
                  <a:schemeClr val="tx1"/>
                </a:solidFill>
                <a:latin typeface="+mj-lt"/>
                <a:ea typeface="+mj-ea"/>
                <a:cs typeface="+mj-cs"/>
              </a:defRPr>
            </a:lvl1pPr>
          </a:lstStyle>
          <a:p>
            <a:pPr algn="ctr"/>
            <a:r>
              <a:rPr lang="en-US" sz="3600" b="1" dirty="0" smtClean="0">
                <a:solidFill>
                  <a:schemeClr val="bg1">
                    <a:lumMod val="50000"/>
                  </a:schemeClr>
                </a:solidFill>
              </a:rPr>
              <a:t>The ampelographic characters of the berry</a:t>
            </a:r>
            <a:endParaRPr lang="en-US" sz="3600" b="1" dirty="0">
              <a:solidFill>
                <a:schemeClr val="bg1">
                  <a:lumMod val="50000"/>
                </a:schemeClr>
              </a:solidFill>
            </a:endParaRPr>
          </a:p>
        </p:txBody>
      </p:sp>
      <p:graphicFrame>
        <p:nvGraphicFramePr>
          <p:cNvPr id="9" name="Graphique 8"/>
          <p:cNvGraphicFramePr/>
          <p:nvPr>
            <p:extLst>
              <p:ext uri="{D42A27DB-BD31-4B8C-83A1-F6EECF244321}">
                <p14:modId xmlns:p14="http://schemas.microsoft.com/office/powerpoint/2010/main" val="1221038029"/>
              </p:ext>
            </p:extLst>
          </p:nvPr>
        </p:nvGraphicFramePr>
        <p:xfrm>
          <a:off x="0" y="1545725"/>
          <a:ext cx="7993626" cy="517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8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765</TotalTime>
  <Words>1285</Words>
  <Application>Microsoft Office PowerPoint</Application>
  <PresentationFormat>Affichage à l'écran (4:3)</PresentationFormat>
  <Paragraphs>348</Paragraphs>
  <Slides>24</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SimSun</vt:lpstr>
      <vt:lpstr>Arial</vt:lpstr>
      <vt:lpstr>Calibri</vt:lpstr>
      <vt:lpstr>Calibri Light</vt:lpstr>
      <vt:lpstr>Palatino Linotype</vt:lpstr>
      <vt:lpstr>Roboto</vt:lpstr>
      <vt:lpstr>Times New Roman</vt:lpstr>
      <vt:lpstr>Wingdings</vt:lpstr>
      <vt:lpstr>Office Theme</vt:lpstr>
      <vt:lpstr>Présentation PowerPoint</vt:lpstr>
      <vt:lpstr>Présentation PowerPoint</vt:lpstr>
      <vt:lpstr>Ampelographic  description</vt:lpstr>
      <vt:lpstr>The ampelographic characteristics of  the bunch of grapes</vt:lpstr>
      <vt:lpstr>The ampelographic characteristics of  the bunch of grapes</vt:lpstr>
      <vt:lpstr>Les caractères ampélographiques de la grappe:</vt:lpstr>
      <vt:lpstr>Les caractères ampélographiques de la grappe:</vt:lpstr>
      <vt:lpstr>The ampelographic characters of the berry</vt:lpstr>
      <vt:lpstr>Les caractères ampélographiques de la baie :</vt:lpstr>
      <vt:lpstr>Présentation PowerPoint</vt:lpstr>
      <vt:lpstr>Les caractères ampélographiques de la baie :</vt:lpstr>
      <vt:lpstr>Les caractères ampélographiques de la baie :</vt:lpstr>
      <vt:lpstr>Présentation PowerPoint</vt:lpstr>
      <vt:lpstr>The ampelographic characters of seeds:</vt:lpstr>
      <vt:lpstr>Ampelometric  description</vt:lpstr>
      <vt:lpstr>The ampelometric characters of the bunch of grapes</vt:lpstr>
      <vt:lpstr>Présentation PowerPoint</vt:lpstr>
      <vt:lpstr>Présentation PowerPoint</vt:lpstr>
      <vt:lpstr>The ampelometric characteristics of the seeds</vt:lpstr>
      <vt:lpstr>Correlation matrix of variables</vt:lpstr>
      <vt:lpstr>Présentation PowerPoint</vt:lpstr>
      <vt:lpstr>Discussion:</vt:lpstr>
      <vt:lpstr>CONCLUSION:</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Asus</cp:lastModifiedBy>
  <cp:revision>72</cp:revision>
  <dcterms:created xsi:type="dcterms:W3CDTF">2017-05-27T02:37:01Z</dcterms:created>
  <dcterms:modified xsi:type="dcterms:W3CDTF">2021-02-28T21:26:13Z</dcterms:modified>
</cp:coreProperties>
</file>