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8" r:id="rId3"/>
    <p:sldId id="261" r:id="rId4"/>
    <p:sldId id="272" r:id="rId5"/>
    <p:sldId id="264" r:id="rId6"/>
    <p:sldId id="269" r:id="rId7"/>
    <p:sldId id="268" r:id="rId8"/>
    <p:sldId id="270" r:id="rId9"/>
    <p:sldId id="271" r:id="rId10"/>
    <p:sldId id="273" r:id="rId11"/>
    <p:sldId id="274" r:id="rId12"/>
    <p:sldId id="265"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78" autoAdjust="0"/>
  </p:normalViewPr>
  <p:slideViewPr>
    <p:cSldViewPr snapToGrid="0">
      <p:cViewPr varScale="1">
        <p:scale>
          <a:sx n="68" d="100"/>
          <a:sy n="68" d="100"/>
        </p:scale>
        <p:origin x="144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8E1F1-0499-4B2D-8280-C5417BF2D450}" type="datetimeFigureOut">
              <a:rPr lang="es-MX" smtClean="0"/>
              <a:t>24/03/2021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D5019-8002-4783-A6E7-8F4E0C443C1B}" type="slidenum">
              <a:rPr lang="es-MX" smtClean="0"/>
              <a:t>‹Nº›</a:t>
            </a:fld>
            <a:endParaRPr lang="es-MX"/>
          </a:p>
        </p:txBody>
      </p:sp>
    </p:spTree>
    <p:extLst>
      <p:ext uri="{BB962C8B-B14F-4D97-AF65-F5344CB8AC3E}">
        <p14:creationId xmlns:p14="http://schemas.microsoft.com/office/powerpoint/2010/main" val="88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F2D5019-8002-4783-A6E7-8F4E0C443C1B}" type="slidenum">
              <a:rPr lang="es-MX" smtClean="0"/>
              <a:t>4</a:t>
            </a:fld>
            <a:endParaRPr lang="es-MX"/>
          </a:p>
        </p:txBody>
      </p:sp>
    </p:spTree>
    <p:extLst>
      <p:ext uri="{BB962C8B-B14F-4D97-AF65-F5344CB8AC3E}">
        <p14:creationId xmlns:p14="http://schemas.microsoft.com/office/powerpoint/2010/main" val="41848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3/24/2021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3/24/2021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958" y="3255031"/>
            <a:ext cx="8305800" cy="2800767"/>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es-MX"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Ovier Obregon</a:t>
            </a:r>
            <a:r>
              <a:rPr lang="es-MX" sz="18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s-MX"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Salvador Alcantara</a:t>
            </a:r>
            <a:r>
              <a:rPr lang="es-MX" sz="18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s-MX"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Susana Soto</a:t>
            </a:r>
            <a:r>
              <a:rPr lang="es-MX" sz="18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s-MX"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Miguel A. Dominguez</a:t>
            </a:r>
            <a:r>
              <a:rPr lang="es-MX" sz="18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1,</a:t>
            </a:r>
            <a:r>
              <a:rPr lang="es-MX"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it-IT" b="1" baseline="30000" dirty="0">
              <a:latin typeface="Palatino Linotype" panose="02040502050505030304" pitchFamily="18" charset="0"/>
            </a:endParaRPr>
          </a:p>
          <a:p>
            <a:endParaRPr lang="it-IT" b="1" baseline="30000" dirty="0">
              <a:latin typeface="Palatino Linotype" panose="02040502050505030304" pitchFamily="18" charset="0"/>
            </a:endParaRPr>
          </a:p>
          <a:p>
            <a:r>
              <a:rPr lang="es-MX" sz="1800" baseline="30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s-MX"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Centro de Investigaciones en Dispositivos Semiconductores, Instituto de Ciencias, Benemérita Universidad Autónoma de Puebla (BUAP), Puebla, 72570, </a:t>
            </a:r>
            <a:r>
              <a:rPr lang="es-MX"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Mexico</a:t>
            </a:r>
            <a:r>
              <a:rPr lang="en-US" dirty="0">
                <a:latin typeface="Palatino Linotype" panose="02040502050505030304" pitchFamily="18" charset="0"/>
              </a:rPr>
              <a:t>. </a:t>
            </a:r>
          </a:p>
          <a:p>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miguel.dominguezj@correo.buap.mx</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C41EF8A0-D7B0-4C16-ADEC-E6757E1D9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6"/>
          </a:xfrm>
          <a:prstGeom prst="rect">
            <a:avLst/>
          </a:prstGeom>
        </p:spPr>
      </p:pic>
      <p:pic>
        <p:nvPicPr>
          <p:cNvPr id="3" name="Imagen 2" descr="Logotipo&#10;&#10;Descripción generada automáticamente">
            <a:extLst>
              <a:ext uri="{FF2B5EF4-FFF2-40B4-BE49-F238E27FC236}">
                <a16:creationId xmlns:a16="http://schemas.microsoft.com/office/drawing/2014/main" id="{40202CB3-A56C-4ACC-AE29-035DD867B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03" y="5332753"/>
            <a:ext cx="1105393" cy="1446090"/>
          </a:xfrm>
          <a:prstGeom prst="rect">
            <a:avLst/>
          </a:prstGeom>
        </p:spPr>
      </p:pic>
      <p:sp>
        <p:nvSpPr>
          <p:cNvPr id="9" name="CuadroTexto 8">
            <a:extLst>
              <a:ext uri="{FF2B5EF4-FFF2-40B4-BE49-F238E27FC236}">
                <a16:creationId xmlns:a16="http://schemas.microsoft.com/office/drawing/2014/main" id="{4BEBA849-D305-4702-AD3E-5E2603C9275F}"/>
              </a:ext>
            </a:extLst>
          </p:cNvPr>
          <p:cNvSpPr txBox="1"/>
          <p:nvPr/>
        </p:nvSpPr>
        <p:spPr>
          <a:xfrm>
            <a:off x="59716" y="3058906"/>
            <a:ext cx="6003459" cy="646331"/>
          </a:xfrm>
          <a:prstGeom prst="rect">
            <a:avLst/>
          </a:prstGeom>
          <a:noFill/>
        </p:spPr>
        <p:txBody>
          <a:bodyPr wrap="square">
            <a:spAutoFit/>
          </a:bodyPr>
          <a:lstStyle/>
          <a:p>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Effects of electrical stress in solution-processed Spin-on Glass dielectric films: Frequency dependence</a:t>
            </a:r>
            <a:endParaRPr lang="es-MX" b="1" dirty="0"/>
          </a:p>
        </p:txBody>
      </p:sp>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8" name="CuadroTexto 7">
            <a:extLst>
              <a:ext uri="{FF2B5EF4-FFF2-40B4-BE49-F238E27FC236}">
                <a16:creationId xmlns:a16="http://schemas.microsoft.com/office/drawing/2014/main" id="{9EA76103-EFA6-4AB4-90A8-C85CE353C0C5}"/>
              </a:ext>
            </a:extLst>
          </p:cNvPr>
          <p:cNvSpPr txBox="1"/>
          <p:nvPr/>
        </p:nvSpPr>
        <p:spPr>
          <a:xfrm>
            <a:off x="457200" y="4842964"/>
            <a:ext cx="3692769" cy="800219"/>
          </a:xfrm>
          <a:prstGeom prst="rect">
            <a:avLst/>
          </a:prstGeom>
          <a:noFill/>
        </p:spPr>
        <p:txBody>
          <a:bodyPr wrap="square">
            <a:spAutoFit/>
          </a:bodyPr>
          <a:lstStyle/>
          <a:p>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Figure 5. </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Frequency dependence characteristics for different stress time at 20V electrical stress.</a:t>
            </a:r>
            <a:endParaRPr lang="es-MX" sz="1400" dirty="0"/>
          </a:p>
        </p:txBody>
      </p:sp>
      <p:sp>
        <p:nvSpPr>
          <p:cNvPr id="10" name="CuadroTexto 9">
            <a:extLst>
              <a:ext uri="{FF2B5EF4-FFF2-40B4-BE49-F238E27FC236}">
                <a16:creationId xmlns:a16="http://schemas.microsoft.com/office/drawing/2014/main" id="{DEF8DF89-0449-4588-9C83-C06E9A09B650}"/>
              </a:ext>
            </a:extLst>
          </p:cNvPr>
          <p:cNvSpPr txBox="1"/>
          <p:nvPr/>
        </p:nvSpPr>
        <p:spPr>
          <a:xfrm>
            <a:off x="4191000" y="1296522"/>
            <a:ext cx="4572000" cy="4247317"/>
          </a:xfrm>
          <a:prstGeom prst="rect">
            <a:avLst/>
          </a:prstGeom>
          <a:noFill/>
        </p:spPr>
        <p:txBody>
          <a:bodyPr wrap="square">
            <a:spAutoFit/>
          </a:bodyPr>
          <a:lstStyle/>
          <a:p>
            <a:pPr algn="just"/>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higher electrical stress was induced by applying 20V for different times.</a:t>
            </a:r>
          </a:p>
          <a:p>
            <a:pPr algn="just"/>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just"/>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here is a decrease in the accumulation capacitance that can be related to a reduction of the accumulation charge in the MOS capacitor, probably by tunneling of electrons through the dielectric [8].</a:t>
            </a:r>
          </a:p>
          <a:p>
            <a:pPr algn="just"/>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just"/>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Also, the accumulation capacitance at 1-4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KHz</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is increased by the additional interface states.</a:t>
            </a:r>
          </a:p>
          <a:p>
            <a:pPr algn="just"/>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endParaRPr lang="es-MX" dirty="0"/>
          </a:p>
        </p:txBody>
      </p:sp>
      <p:pic>
        <p:nvPicPr>
          <p:cNvPr id="11" name="Imagen 10">
            <a:extLst>
              <a:ext uri="{FF2B5EF4-FFF2-40B4-BE49-F238E27FC236}">
                <a16:creationId xmlns:a16="http://schemas.microsoft.com/office/drawing/2014/main" id="{AECBFB34-F2A4-4F75-9006-2BE346F706B0}"/>
              </a:ext>
            </a:extLst>
          </p:cNvPr>
          <p:cNvPicPr/>
          <p:nvPr/>
        </p:nvPicPr>
        <p:blipFill rotWithShape="1">
          <a:blip r:embed="rId3" cstate="print">
            <a:extLst>
              <a:ext uri="{28A0092B-C50C-407E-A947-70E740481C1C}">
                <a14:useLocalDpi xmlns:a14="http://schemas.microsoft.com/office/drawing/2010/main" val="0"/>
              </a:ext>
            </a:extLst>
          </a:blip>
          <a:srcRect l="5120" t="7023" r="7337" b="3322"/>
          <a:stretch/>
        </p:blipFill>
        <p:spPr bwMode="auto">
          <a:xfrm>
            <a:off x="457200" y="1296522"/>
            <a:ext cx="3692768" cy="3444290"/>
          </a:xfrm>
          <a:prstGeom prst="rect">
            <a:avLst/>
          </a:prstGeom>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54F8E4A1-2E3B-4877-ADD8-013D3674E825}"/>
              </a:ext>
            </a:extLst>
          </p:cNvPr>
          <p:cNvSpPr txBox="1"/>
          <p:nvPr/>
        </p:nvSpPr>
        <p:spPr>
          <a:xfrm>
            <a:off x="609600" y="6328214"/>
            <a:ext cx="7141698" cy="276999"/>
          </a:xfrm>
          <a:prstGeom prst="rect">
            <a:avLst/>
          </a:prstGeom>
          <a:noFill/>
        </p:spPr>
        <p:txBody>
          <a:bodyPr wrap="square">
            <a:spAutoFit/>
          </a:bodyPr>
          <a:lstStyle/>
          <a:p>
            <a:r>
              <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[8] D. Schroder, Semiconductor material and device characterization, Wiley, New York (1998)</a:t>
            </a:r>
            <a:endParaRPr lang="es-MX" sz="1200" dirty="0"/>
          </a:p>
        </p:txBody>
      </p:sp>
    </p:spTree>
    <p:extLst>
      <p:ext uri="{BB962C8B-B14F-4D97-AF65-F5344CB8AC3E}">
        <p14:creationId xmlns:p14="http://schemas.microsoft.com/office/powerpoint/2010/main" val="111238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8" name="CuadroTexto 7">
            <a:extLst>
              <a:ext uri="{FF2B5EF4-FFF2-40B4-BE49-F238E27FC236}">
                <a16:creationId xmlns:a16="http://schemas.microsoft.com/office/drawing/2014/main" id="{9EA76103-EFA6-4AB4-90A8-C85CE353C0C5}"/>
              </a:ext>
            </a:extLst>
          </p:cNvPr>
          <p:cNvSpPr txBox="1"/>
          <p:nvPr/>
        </p:nvSpPr>
        <p:spPr>
          <a:xfrm>
            <a:off x="457200" y="4842964"/>
            <a:ext cx="3692769" cy="800219"/>
          </a:xfrm>
          <a:prstGeom prst="rect">
            <a:avLst/>
          </a:prstGeom>
          <a:noFill/>
        </p:spPr>
        <p:txBody>
          <a:bodyPr wrap="square">
            <a:spAutoFit/>
          </a:bodyPr>
          <a:lstStyle/>
          <a:p>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Figure 6. </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Comparison of the initial and 48 Hrs. rested capacitance-frequency characteristics after 20V electrical stress.</a:t>
            </a:r>
            <a:endParaRPr lang="es-MX" sz="1400" dirty="0"/>
          </a:p>
        </p:txBody>
      </p:sp>
      <p:sp>
        <p:nvSpPr>
          <p:cNvPr id="10" name="CuadroTexto 9">
            <a:extLst>
              <a:ext uri="{FF2B5EF4-FFF2-40B4-BE49-F238E27FC236}">
                <a16:creationId xmlns:a16="http://schemas.microsoft.com/office/drawing/2014/main" id="{DEF8DF89-0449-4588-9C83-C06E9A09B650}"/>
              </a:ext>
            </a:extLst>
          </p:cNvPr>
          <p:cNvSpPr txBox="1"/>
          <p:nvPr/>
        </p:nvSpPr>
        <p:spPr>
          <a:xfrm>
            <a:off x="4191000" y="1296522"/>
            <a:ext cx="4572000" cy="4247317"/>
          </a:xfrm>
          <a:prstGeom prst="rect">
            <a:avLst/>
          </a:prstGeom>
          <a:noFill/>
        </p:spPr>
        <p:txBody>
          <a:bodyPr wrap="square">
            <a:spAutoFit/>
          </a:bodyPr>
          <a:lstStyle/>
          <a:p>
            <a:pPr algn="just"/>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MOS capacitors were kept in rest for 48Hrs and measured again.</a:t>
            </a:r>
          </a:p>
          <a:p>
            <a:pPr algn="just"/>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just"/>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It is appreciated that the characteristics are irreversible after 48Hrs of rest. This suggests that the higher electrical stress induce </a:t>
            </a:r>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an irreversible degradation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 the dielectric film by a higher tunneling rate through the dielectric, where these carriers slowly degrade the dielectric film making irreversible the effects of the electrical stress [9].</a:t>
            </a:r>
          </a:p>
          <a:p>
            <a:pPr algn="just"/>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just"/>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endParaRPr lang="es-MX" dirty="0"/>
          </a:p>
        </p:txBody>
      </p:sp>
      <p:pic>
        <p:nvPicPr>
          <p:cNvPr id="9" name="Imagen 8">
            <a:extLst>
              <a:ext uri="{FF2B5EF4-FFF2-40B4-BE49-F238E27FC236}">
                <a16:creationId xmlns:a16="http://schemas.microsoft.com/office/drawing/2014/main" id="{6DD65EDD-8C4D-4216-BC0B-CFAFDFE9B235}"/>
              </a:ext>
            </a:extLst>
          </p:cNvPr>
          <p:cNvPicPr/>
          <p:nvPr/>
        </p:nvPicPr>
        <p:blipFill rotWithShape="1">
          <a:blip r:embed="rId3" cstate="print">
            <a:extLst>
              <a:ext uri="{28A0092B-C50C-407E-A947-70E740481C1C}">
                <a14:useLocalDpi xmlns:a14="http://schemas.microsoft.com/office/drawing/2010/main" val="0"/>
              </a:ext>
            </a:extLst>
          </a:blip>
          <a:srcRect l="5574" t="7946" r="7015" b="3002"/>
          <a:stretch/>
        </p:blipFill>
        <p:spPr bwMode="auto">
          <a:xfrm>
            <a:off x="457200" y="1214817"/>
            <a:ext cx="3566160" cy="3511928"/>
          </a:xfrm>
          <a:prstGeom prst="rect">
            <a:avLst/>
          </a:prstGeom>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FD5A4A10-1725-4E8D-B03E-48D659D1B0B2}"/>
              </a:ext>
            </a:extLst>
          </p:cNvPr>
          <p:cNvSpPr txBox="1"/>
          <p:nvPr/>
        </p:nvSpPr>
        <p:spPr>
          <a:xfrm>
            <a:off x="609600" y="6328214"/>
            <a:ext cx="7141698" cy="276999"/>
          </a:xfrm>
          <a:prstGeom prst="rect">
            <a:avLst/>
          </a:prstGeom>
          <a:noFill/>
        </p:spPr>
        <p:txBody>
          <a:bodyPr wrap="square">
            <a:spAutoFit/>
          </a:bodyPr>
          <a:lstStyle/>
          <a:p>
            <a:r>
              <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[9] M. Dominguez et al. J. Alloy </a:t>
            </a:r>
            <a:r>
              <a:rPr lang="en-US" sz="12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Compnd</a:t>
            </a:r>
            <a:r>
              <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2016; 688: 893-896</a:t>
            </a:r>
            <a:endParaRPr lang="es-MX" sz="1200" dirty="0"/>
          </a:p>
        </p:txBody>
      </p:sp>
    </p:spTree>
    <p:extLst>
      <p:ext uri="{BB962C8B-B14F-4D97-AF65-F5344CB8AC3E}">
        <p14:creationId xmlns:p14="http://schemas.microsoft.com/office/powerpoint/2010/main" val="246447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sp>
        <p:nvSpPr>
          <p:cNvPr id="7" name="TextBox 6"/>
          <p:cNvSpPr txBox="1"/>
          <p:nvPr/>
        </p:nvSpPr>
        <p:spPr>
          <a:xfrm>
            <a:off x="609600" y="650968"/>
            <a:ext cx="8153400" cy="4431983"/>
          </a:xfrm>
          <a:prstGeom prst="rect">
            <a:avLst/>
          </a:prstGeom>
          <a:noFill/>
        </p:spPr>
        <p:txBody>
          <a:bodyPr wrap="square" rtlCol="0">
            <a:spAutoFit/>
          </a:bodyPr>
          <a:lstStyle/>
          <a:p>
            <a:r>
              <a:rPr lang="fr-FR" sz="2400" b="1" dirty="0">
                <a:latin typeface="Palatino Linotype" panose="02040502050505030304" pitchFamily="18" charset="0"/>
              </a:rPr>
              <a:t>Conclusions</a:t>
            </a:r>
          </a:p>
          <a:p>
            <a:endParaRPr lang="fr-FR" sz="2400" b="1" dirty="0">
              <a:latin typeface="Palatino Linotype" panose="02040502050505030304" pitchFamily="18" charset="0"/>
            </a:endParaRPr>
          </a:p>
          <a:p>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The low electrical stress induce charge trapping at the dielectric-semiconductor interface (interface charge) which causes variations in the accumulation capacitance. </a:t>
            </a:r>
          </a:p>
          <a:p>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The variations at low electrical stress in capacitance are reversible after a period of rest. </a:t>
            </a:r>
          </a:p>
          <a:p>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The results suggest that high electrical stress induce a degradation of the film, resulted by the probable interaction of the residuals within the film with the electrical stress. This behavior is irreversible. </a:t>
            </a:r>
          </a:p>
          <a:p>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This work presents a study to find an optimum range of stability in dielectric films under electrical stress.</a:t>
            </a:r>
            <a:endParaRPr lang="fr-FR"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3648814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2769989"/>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This work was partially supported by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Fondo</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Sectorial de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Investigación</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para la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Educación</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CONACYT-SEP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Ciencia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Basica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[grant number A1-S-7888] and by VIEP-BUAP [grant number DJMA-EXC17-G].</a:t>
            </a:r>
          </a:p>
          <a:p>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 Dominguez thanks Filmtronics Inc. PA, USA for the supplies provided. O. Obregon would like to thank CONACYT-Mexico for the scholarship awarded</a:t>
            </a:r>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FDACA830-67CA-4EF6-8A35-12214F7DF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6" name="Imagen 3">
            <a:extLst>
              <a:ext uri="{FF2B5EF4-FFF2-40B4-BE49-F238E27FC236}">
                <a16:creationId xmlns:a16="http://schemas.microsoft.com/office/drawing/2014/main" id="{16B3FEC4-C014-4916-B8D2-E546D0020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931" y="3478412"/>
            <a:ext cx="63436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7">
            <a:extLst>
              <a:ext uri="{FF2B5EF4-FFF2-40B4-BE49-F238E27FC236}">
                <a16:creationId xmlns:a16="http://schemas.microsoft.com/office/drawing/2014/main" id="{CDB536B4-798D-4148-9FC7-8C39FFB892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7162" y="4278312"/>
            <a:ext cx="39068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3D7531AE-EF46-45C1-8E0A-56C36C2E91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5701" t="6345" r="1688" b="11823"/>
          <a:stretch>
            <a:fillRect/>
          </a:stretch>
        </p:blipFill>
        <p:spPr bwMode="auto">
          <a:xfrm>
            <a:off x="609600" y="4278312"/>
            <a:ext cx="45180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9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4801314"/>
          </a:xfrm>
          <a:prstGeom prst="rect">
            <a:avLst/>
          </a:prstGeom>
          <a:noFill/>
        </p:spPr>
        <p:txBody>
          <a:bodyPr wrap="square" rtlCol="0">
            <a:spAutoFit/>
          </a:bodyPr>
          <a:lstStyle/>
          <a:p>
            <a:pPr algn="just"/>
            <a:r>
              <a:rPr lang="fr-FR" b="1" dirty="0">
                <a:latin typeface="Palatino Linotype" panose="02040502050505030304" pitchFamily="18" charset="0"/>
              </a:rPr>
              <a:t>Abstract: </a:t>
            </a:r>
            <a:r>
              <a:rPr lang="en-US" dirty="0">
                <a:latin typeface="Palatino Linotype" panose="02040502050505030304" pitchFamily="18" charset="0"/>
              </a:rPr>
              <a:t>Currently, the stability of field-effect devices based on emerging technologies is one of the most demanding research issues in terms of performance. Since solution-processed electronic devices are attracting much attention to enable low-cost flexible electronics, the reported studies of stability seem to be conceived with arbitrary conditions. In this work, the effects of the frequency dependence of transparent dielectric based on Spin-on Glass (SOG) under electrical stress is presented. The SOG thin films were cured at 200°C in air ambient. The capacitance-voltage and capacitance-frequency characteristics were measured in Metal-Oxide-Semiconductor (MOS) capacitors using the SOG thin film. In addition, electrical stress is applied to the MOS capacitors at different voltage values and during a long period of time. The results show, depending on the bias stress applied, a reversible interface charge contribution and an irreversible charge induced by interface states probably generated by the degradation of the film.</a:t>
            </a:r>
          </a:p>
          <a:p>
            <a:endParaRPr lang="fr-FR" dirty="0">
              <a:latin typeface="Palatino Linotype" panose="02040502050505030304" pitchFamily="18" charset="0"/>
            </a:endParaRP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en-US" dirty="0">
                <a:latin typeface="Palatino Linotype" panose="02040502050505030304" pitchFamily="18" charset="0"/>
              </a:rPr>
              <a:t>solution-processed; electrical stress; spin-on glass</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BE3BC6B6-81A4-40E8-AF1B-FF871C526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708981"/>
          </a:xfrm>
          <a:prstGeom prst="rect">
            <a:avLst/>
          </a:prstGeom>
          <a:noFill/>
        </p:spPr>
        <p:txBody>
          <a:bodyPr wrap="square" rtlCol="0">
            <a:spAutoFit/>
          </a:bodyPr>
          <a:lstStyle/>
          <a:p>
            <a:r>
              <a:rPr lang="fr-FR" sz="2400" b="1" dirty="0">
                <a:latin typeface="Palatino Linotype" panose="02040502050505030304" pitchFamily="18" charset="0"/>
              </a:rPr>
              <a:t>Introduction</a:t>
            </a:r>
          </a:p>
          <a:p>
            <a:pPr algn="just"/>
            <a:endParaRPr lang="en-US" dirty="0">
              <a:latin typeface="Palatino Linotype" panose="02040502050505030304" pitchFamily="18" charset="0"/>
            </a:endParaRPr>
          </a:p>
          <a:p>
            <a:pPr algn="just"/>
            <a:r>
              <a:rPr lang="en-US" dirty="0">
                <a:latin typeface="Palatino Linotype" panose="02040502050505030304" pitchFamily="18" charset="0"/>
              </a:rPr>
              <a:t>Currently, the stability of field-effect devices based on emerging technologies is one of the most demanding research issues in terms of performance. Since solution-processed electronic devices are attracting much attention to enable low-cost flexible electronics, the reported studies of stability seem to be conceived with arbitrary conditions. Frequently, they do not give explanation for the stress conditions used or the same values of electrical stress previously reported were considered, regardless the gate dielectric thickness and structure of the device. </a:t>
            </a:r>
          </a:p>
          <a:p>
            <a:pPr algn="just"/>
            <a:r>
              <a:rPr lang="en-US" dirty="0">
                <a:latin typeface="Palatino Linotype" panose="02040502050505030304" pitchFamily="18" charset="0"/>
              </a:rPr>
              <a:t>Moreover, only few studies can be found in literature about this topic in solution-processed dielectric films[1].</a:t>
            </a:r>
          </a:p>
          <a:p>
            <a:pPr algn="just"/>
            <a:endParaRPr lang="en-US" sz="2400" b="1" dirty="0">
              <a:latin typeface="Palatino Linotype" panose="02040502050505030304" pitchFamily="18" charset="0"/>
            </a:endParaRPr>
          </a:p>
          <a:p>
            <a:pPr algn="just"/>
            <a:endParaRPr lang="en-US" sz="2400" b="1" dirty="0">
              <a:latin typeface="Palatino Linotype" panose="02040502050505030304" pitchFamily="18" charset="0"/>
            </a:endParaRPr>
          </a:p>
          <a:p>
            <a:pPr algn="just"/>
            <a:endParaRPr lang="en-US" sz="2400" b="1" dirty="0">
              <a:latin typeface="Palatino Linotype" panose="02040502050505030304" pitchFamily="18" charset="0"/>
            </a:endParaRPr>
          </a:p>
          <a:p>
            <a:pPr algn="just"/>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6" name="CuadroTexto 5">
            <a:extLst>
              <a:ext uri="{FF2B5EF4-FFF2-40B4-BE49-F238E27FC236}">
                <a16:creationId xmlns:a16="http://schemas.microsoft.com/office/drawing/2014/main" id="{C42D00C3-00E0-46D1-A588-F19E23566D9B}"/>
              </a:ext>
            </a:extLst>
          </p:cNvPr>
          <p:cNvSpPr txBox="1"/>
          <p:nvPr/>
        </p:nvSpPr>
        <p:spPr>
          <a:xfrm>
            <a:off x="609600" y="6328214"/>
            <a:ext cx="7141698" cy="369332"/>
          </a:xfrm>
          <a:prstGeom prst="rect">
            <a:avLst/>
          </a:prstGeom>
          <a:noFill/>
        </p:spPr>
        <p:txBody>
          <a:bodyPr wrap="square">
            <a:spAutoFit/>
          </a:bodyPr>
          <a:lstStyle/>
          <a:p>
            <a:r>
              <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 A. Kumar</a:t>
            </a:r>
            <a:r>
              <a:rPr lang="en-US" sz="12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et al</a:t>
            </a:r>
            <a:r>
              <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Mater. Sci. Semi. Proc. 2015; 40:77-83</a:t>
            </a:r>
            <a:endParaRPr lang="es-MX" sz="1200" dirty="0"/>
          </a:p>
        </p:txBody>
      </p:sp>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154984"/>
          </a:xfrm>
          <a:prstGeom prst="rect">
            <a:avLst/>
          </a:prstGeom>
          <a:noFill/>
        </p:spPr>
        <p:txBody>
          <a:bodyPr wrap="square" rtlCol="0">
            <a:spAutoFit/>
          </a:bodyPr>
          <a:lstStyle/>
          <a:p>
            <a:r>
              <a:rPr lang="fr-FR" sz="2400" b="1" dirty="0">
                <a:latin typeface="Palatino Linotype" panose="02040502050505030304" pitchFamily="18" charset="0"/>
              </a:rPr>
              <a:t>Introduction</a:t>
            </a:r>
          </a:p>
          <a:p>
            <a:pPr algn="just"/>
            <a:endParaRPr lang="en-US" dirty="0">
              <a:latin typeface="Palatino Linotype" panose="02040502050505030304" pitchFamily="18" charset="0"/>
            </a:endParaRPr>
          </a:p>
          <a:p>
            <a:pPr algn="just"/>
            <a:r>
              <a:rPr lang="en-US" dirty="0">
                <a:latin typeface="Palatino Linotype" panose="02040502050505030304" pitchFamily="18" charset="0"/>
              </a:rPr>
              <a:t>In this work, the effects of electrical stress in solution-processed dielectric film are presented. In particular, the frequency dependence of transparent dielectric based on Spin-on Glass (SOG) under electrical stress is presented. Electrical stress is applied to MOS capacitors at different voltage values and during a period of time.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It is important to note that SOG films have been previously used as gate dielectric in Planarized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a-SiGe:H</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TFTs, flexible zinc nitride TFTs and flexible AZO diodes. </a:t>
            </a:r>
            <a:endParaRPr lang="en-US" dirty="0">
              <a:latin typeface="Palatino Linotype" panose="02040502050505030304" pitchFamily="18" charset="0"/>
            </a:endParaRPr>
          </a:p>
          <a:p>
            <a:pPr algn="just"/>
            <a:endParaRPr lang="en-US" sz="2400" b="1" dirty="0">
              <a:latin typeface="Palatino Linotype" panose="02040502050505030304" pitchFamily="18" charset="0"/>
            </a:endParaRPr>
          </a:p>
          <a:p>
            <a:pPr algn="just"/>
            <a:endParaRPr lang="en-US" sz="2400" b="1" dirty="0">
              <a:latin typeface="Palatino Linotype" panose="02040502050505030304" pitchFamily="18" charset="0"/>
            </a:endParaRPr>
          </a:p>
          <a:p>
            <a:pPr algn="just"/>
            <a:endParaRPr lang="en-US" sz="2400" b="1" dirty="0">
              <a:latin typeface="Palatino Linotype" panose="02040502050505030304" pitchFamily="18" charset="0"/>
            </a:endParaRPr>
          </a:p>
          <a:p>
            <a:pPr algn="just"/>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6" name="CuadroTexto 5">
            <a:extLst>
              <a:ext uri="{FF2B5EF4-FFF2-40B4-BE49-F238E27FC236}">
                <a16:creationId xmlns:a16="http://schemas.microsoft.com/office/drawing/2014/main" id="{E3E08928-AE05-4361-A16C-7426E1FBBFC4}"/>
              </a:ext>
            </a:extLst>
          </p:cNvPr>
          <p:cNvSpPr txBox="1"/>
          <p:nvPr/>
        </p:nvSpPr>
        <p:spPr>
          <a:xfrm>
            <a:off x="609600" y="6286500"/>
            <a:ext cx="7141698" cy="461665"/>
          </a:xfrm>
          <a:prstGeom prst="rect">
            <a:avLst/>
          </a:prstGeom>
          <a:noFill/>
        </p:spPr>
        <p:txBody>
          <a:bodyPr wrap="square">
            <a:spAutoFit/>
          </a:bodyPr>
          <a:lstStyle/>
          <a:p>
            <a:r>
              <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 M. Dominguez et al. IEEE Trans. Electron. Dev. 2018; 65(3): 1014-1017</a:t>
            </a:r>
          </a:p>
          <a:p>
            <a:r>
              <a:rPr lang="en-US" sz="12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[3] M. Dominguez et al. Thin Solid Films. 2018; 645: 278-281</a:t>
            </a:r>
            <a:endParaRPr lang="es-MX" sz="1200" dirty="0"/>
          </a:p>
        </p:txBody>
      </p:sp>
      <p:pic>
        <p:nvPicPr>
          <p:cNvPr id="7" name="Imagen 6" descr="Gráfico&#10;&#10;Descripción generada automáticamente">
            <a:extLst>
              <a:ext uri="{FF2B5EF4-FFF2-40B4-BE49-F238E27FC236}">
                <a16:creationId xmlns:a16="http://schemas.microsoft.com/office/drawing/2014/main" id="{A6763048-9127-4607-98BD-69D2D5B12E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1515" y="3264909"/>
            <a:ext cx="3388989" cy="2594002"/>
          </a:xfrm>
          <a:prstGeom prst="rect">
            <a:avLst/>
          </a:prstGeom>
        </p:spPr>
      </p:pic>
      <p:pic>
        <p:nvPicPr>
          <p:cNvPr id="9" name="Imagen 8" descr="Gráfico, Gráfico de líneas&#10;&#10;Descripción generada automáticamente">
            <a:extLst>
              <a:ext uri="{FF2B5EF4-FFF2-40B4-BE49-F238E27FC236}">
                <a16:creationId xmlns:a16="http://schemas.microsoft.com/office/drawing/2014/main" id="{EE4143F1-E6F2-49BE-8774-75372AB8D6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824" y="3262120"/>
            <a:ext cx="3388989" cy="2638095"/>
          </a:xfrm>
          <a:prstGeom prst="rect">
            <a:avLst/>
          </a:prstGeom>
        </p:spPr>
      </p:pic>
      <p:sp>
        <p:nvSpPr>
          <p:cNvPr id="10" name="CuadroTexto 9">
            <a:extLst>
              <a:ext uri="{FF2B5EF4-FFF2-40B4-BE49-F238E27FC236}">
                <a16:creationId xmlns:a16="http://schemas.microsoft.com/office/drawing/2014/main" id="{FCE986A2-A9D7-4FEA-86EE-0E28CF7C999D}"/>
              </a:ext>
            </a:extLst>
          </p:cNvPr>
          <p:cNvSpPr txBox="1"/>
          <p:nvPr/>
        </p:nvSpPr>
        <p:spPr>
          <a:xfrm>
            <a:off x="862824" y="5804843"/>
            <a:ext cx="7141698" cy="276999"/>
          </a:xfrm>
          <a:prstGeom prst="rect">
            <a:avLst/>
          </a:prstGeom>
          <a:noFill/>
        </p:spPr>
        <p:txBody>
          <a:bodyPr wrap="square">
            <a:spAutoFit/>
          </a:bodyPr>
          <a:lstStyle/>
          <a:p>
            <a:r>
              <a:rPr lang="en-US" sz="12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Fig 1. Flexible Zinc Nitride TFTs using SOG [2]	Fig 2. Flexible AZO MIS diodes using SOG [3]</a:t>
            </a:r>
            <a:endPar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7986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6" name="Imagen 5">
            <a:extLst>
              <a:ext uri="{FF2B5EF4-FFF2-40B4-BE49-F238E27FC236}">
                <a16:creationId xmlns:a16="http://schemas.microsoft.com/office/drawing/2014/main" id="{6FB7E839-4289-4F5A-BED5-E31EAC7F5F70}"/>
              </a:ext>
            </a:extLst>
          </p:cNvPr>
          <p:cNvPicPr/>
          <p:nvPr/>
        </p:nvPicPr>
        <p:blipFill rotWithShape="1">
          <a:blip r:embed="rId3" cstate="print">
            <a:extLst>
              <a:ext uri="{28A0092B-C50C-407E-A947-70E740481C1C}">
                <a14:useLocalDpi xmlns:a14="http://schemas.microsoft.com/office/drawing/2010/main" val="0"/>
              </a:ext>
            </a:extLst>
          </a:blip>
          <a:srcRect l="3468" t="6039" r="4933" b="2593"/>
          <a:stretch/>
        </p:blipFill>
        <p:spPr bwMode="auto">
          <a:xfrm>
            <a:off x="609599" y="1439544"/>
            <a:ext cx="3540369" cy="3101929"/>
          </a:xfrm>
          <a:prstGeom prst="rect">
            <a:avLst/>
          </a:prstGeom>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9EA76103-EFA6-4AB4-90A8-C85CE353C0C5}"/>
              </a:ext>
            </a:extLst>
          </p:cNvPr>
          <p:cNvSpPr txBox="1"/>
          <p:nvPr/>
        </p:nvSpPr>
        <p:spPr>
          <a:xfrm>
            <a:off x="609599" y="4663264"/>
            <a:ext cx="3886200" cy="584775"/>
          </a:xfrm>
          <a:prstGeom prst="rect">
            <a:avLst/>
          </a:prstGeom>
          <a:noFill/>
        </p:spPr>
        <p:txBody>
          <a:bodyPr wrap="square">
            <a:spAutoFit/>
          </a:bodyPr>
          <a:lstStyle/>
          <a:p>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Figure 1. </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Capacitance-voltage characteristics for the n-type MOS capacitors.</a:t>
            </a:r>
            <a:endParaRPr lang="es-MX" sz="1400" dirty="0"/>
          </a:p>
        </p:txBody>
      </p:sp>
      <p:sp>
        <p:nvSpPr>
          <p:cNvPr id="10" name="CuadroTexto 9">
            <a:extLst>
              <a:ext uri="{FF2B5EF4-FFF2-40B4-BE49-F238E27FC236}">
                <a16:creationId xmlns:a16="http://schemas.microsoft.com/office/drawing/2014/main" id="{DEF8DF89-0449-4588-9C83-C06E9A09B650}"/>
              </a:ext>
            </a:extLst>
          </p:cNvPr>
          <p:cNvSpPr txBox="1"/>
          <p:nvPr/>
        </p:nvSpPr>
        <p:spPr>
          <a:xfrm>
            <a:off x="4343400" y="1580225"/>
            <a:ext cx="4572000" cy="2862322"/>
          </a:xfrm>
          <a:prstGeom prst="rect">
            <a:avLst/>
          </a:prstGeom>
          <a:noFill/>
        </p:spPr>
        <p:txBody>
          <a:bodyPr wrap="square">
            <a:spAutoFit/>
          </a:bodyPr>
          <a:lstStyle/>
          <a:p>
            <a:pPr algn="just"/>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characteristics show a well-defined accumulation region when a positive voltage is applied at the top contact, as the positive voltage increases there is an accumulation of electrons at the dielectric-semiconductor interface (SOG-Si), increasing the capacitance. When a negative voltage is applied at the top contact, a depletion region is induced, then, the capacitance decreases [4].</a:t>
            </a:r>
            <a:endParaRPr lang="es-MX" dirty="0"/>
          </a:p>
        </p:txBody>
      </p:sp>
      <p:sp>
        <p:nvSpPr>
          <p:cNvPr id="9" name="CuadroTexto 8">
            <a:extLst>
              <a:ext uri="{FF2B5EF4-FFF2-40B4-BE49-F238E27FC236}">
                <a16:creationId xmlns:a16="http://schemas.microsoft.com/office/drawing/2014/main" id="{F564F5B1-2456-4970-8373-C469E69B9806}"/>
              </a:ext>
            </a:extLst>
          </p:cNvPr>
          <p:cNvSpPr txBox="1"/>
          <p:nvPr/>
        </p:nvSpPr>
        <p:spPr>
          <a:xfrm>
            <a:off x="609600" y="6328214"/>
            <a:ext cx="7141698" cy="276999"/>
          </a:xfrm>
          <a:prstGeom prst="rect">
            <a:avLst/>
          </a:prstGeom>
          <a:noFill/>
        </p:spPr>
        <p:txBody>
          <a:bodyPr wrap="square">
            <a:spAutoFit/>
          </a:bodyPr>
          <a:lstStyle/>
          <a:p>
            <a:r>
              <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 D. </a:t>
            </a:r>
            <a:r>
              <a:rPr lang="en-US" sz="12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Neamen</a:t>
            </a:r>
            <a:r>
              <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Semiconductor physics and devices. 3ed. Mc. Graw Hill (2003)</a:t>
            </a:r>
            <a:endParaRPr lang="es-MX" sz="1200" dirty="0"/>
          </a:p>
        </p:txBody>
      </p:sp>
    </p:spTree>
    <p:extLst>
      <p:ext uri="{BB962C8B-B14F-4D97-AF65-F5344CB8AC3E}">
        <p14:creationId xmlns:p14="http://schemas.microsoft.com/office/powerpoint/2010/main" val="238101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6" name="Imagen 5">
            <a:extLst>
              <a:ext uri="{FF2B5EF4-FFF2-40B4-BE49-F238E27FC236}">
                <a16:creationId xmlns:a16="http://schemas.microsoft.com/office/drawing/2014/main" id="{6FB7E839-4289-4F5A-BED5-E31EAC7F5F70}"/>
              </a:ext>
            </a:extLst>
          </p:cNvPr>
          <p:cNvPicPr/>
          <p:nvPr/>
        </p:nvPicPr>
        <p:blipFill rotWithShape="1">
          <a:blip r:embed="rId3" cstate="print">
            <a:extLst>
              <a:ext uri="{28A0092B-C50C-407E-A947-70E740481C1C}">
                <a14:useLocalDpi xmlns:a14="http://schemas.microsoft.com/office/drawing/2010/main" val="0"/>
              </a:ext>
            </a:extLst>
          </a:blip>
          <a:srcRect l="3468" t="6039" r="4933" b="2593"/>
          <a:stretch/>
        </p:blipFill>
        <p:spPr bwMode="auto">
          <a:xfrm>
            <a:off x="609599" y="1439544"/>
            <a:ext cx="3540369" cy="3101929"/>
          </a:xfrm>
          <a:prstGeom prst="rect">
            <a:avLst/>
          </a:prstGeom>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9EA76103-EFA6-4AB4-90A8-C85CE353C0C5}"/>
              </a:ext>
            </a:extLst>
          </p:cNvPr>
          <p:cNvSpPr txBox="1"/>
          <p:nvPr/>
        </p:nvSpPr>
        <p:spPr>
          <a:xfrm>
            <a:off x="609599" y="4663264"/>
            <a:ext cx="3886200" cy="584775"/>
          </a:xfrm>
          <a:prstGeom prst="rect">
            <a:avLst/>
          </a:prstGeom>
          <a:noFill/>
        </p:spPr>
        <p:txBody>
          <a:bodyPr wrap="square">
            <a:spAutoFit/>
          </a:bodyPr>
          <a:lstStyle/>
          <a:p>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Figure 1. </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Capacitance-voltage characteristics for the n-type MOS capacitors.</a:t>
            </a:r>
            <a:endParaRPr lang="es-MX" sz="1400" dirty="0"/>
          </a:p>
        </p:txBody>
      </p:sp>
      <p:sp>
        <p:nvSpPr>
          <p:cNvPr id="10" name="CuadroTexto 9">
            <a:extLst>
              <a:ext uri="{FF2B5EF4-FFF2-40B4-BE49-F238E27FC236}">
                <a16:creationId xmlns:a16="http://schemas.microsoft.com/office/drawing/2014/main" id="{DEF8DF89-0449-4588-9C83-C06E9A09B650}"/>
              </a:ext>
            </a:extLst>
          </p:cNvPr>
          <p:cNvSpPr txBox="1"/>
          <p:nvPr/>
        </p:nvSpPr>
        <p:spPr>
          <a:xfrm>
            <a:off x="4343400" y="1692769"/>
            <a:ext cx="4572000" cy="2585323"/>
          </a:xfrm>
          <a:prstGeom prst="rect">
            <a:avLst/>
          </a:prstGeom>
          <a:noFill/>
        </p:spPr>
        <p:txBody>
          <a:bodyPr wrap="square">
            <a:spAutoFit/>
          </a:bodyPr>
          <a:lstStyle/>
          <a:p>
            <a:pPr algn="just"/>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Field-effect devices, such as Thin-film Transistors, work in accumulation where the channel layer is formed at the dielectric-semiconductor interface. Therefore, in order to study the frequency dependence under electrical stress, the capacitance is measured in the accumulation region of the MOS capacitors (2V).</a:t>
            </a:r>
            <a:endParaRPr lang="es-MX" dirty="0"/>
          </a:p>
        </p:txBody>
      </p:sp>
    </p:spTree>
    <p:extLst>
      <p:ext uri="{BB962C8B-B14F-4D97-AF65-F5344CB8AC3E}">
        <p14:creationId xmlns:p14="http://schemas.microsoft.com/office/powerpoint/2010/main" val="194500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8" name="CuadroTexto 7">
            <a:extLst>
              <a:ext uri="{FF2B5EF4-FFF2-40B4-BE49-F238E27FC236}">
                <a16:creationId xmlns:a16="http://schemas.microsoft.com/office/drawing/2014/main" id="{9EA76103-EFA6-4AB4-90A8-C85CE353C0C5}"/>
              </a:ext>
            </a:extLst>
          </p:cNvPr>
          <p:cNvSpPr txBox="1"/>
          <p:nvPr/>
        </p:nvSpPr>
        <p:spPr>
          <a:xfrm>
            <a:off x="457200" y="4842964"/>
            <a:ext cx="3692769" cy="1015663"/>
          </a:xfrm>
          <a:prstGeom prst="rect">
            <a:avLst/>
          </a:prstGeom>
          <a:noFill/>
        </p:spPr>
        <p:txBody>
          <a:bodyPr wrap="square">
            <a:spAutoFit/>
          </a:bodyPr>
          <a:lstStyle/>
          <a:p>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Figure 2. </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Frequency dependence characteristics for different stress time at 5V electrical stress.</a:t>
            </a:r>
          </a:p>
          <a:p>
            <a:endParaRPr lang="es-MX" sz="1400" dirty="0"/>
          </a:p>
        </p:txBody>
      </p:sp>
      <p:sp>
        <p:nvSpPr>
          <p:cNvPr id="10" name="CuadroTexto 9">
            <a:extLst>
              <a:ext uri="{FF2B5EF4-FFF2-40B4-BE49-F238E27FC236}">
                <a16:creationId xmlns:a16="http://schemas.microsoft.com/office/drawing/2014/main" id="{DEF8DF89-0449-4588-9C83-C06E9A09B650}"/>
              </a:ext>
            </a:extLst>
          </p:cNvPr>
          <p:cNvSpPr txBox="1"/>
          <p:nvPr/>
        </p:nvSpPr>
        <p:spPr>
          <a:xfrm>
            <a:off x="4343400" y="1439545"/>
            <a:ext cx="4572000" cy="3693319"/>
          </a:xfrm>
          <a:prstGeom prst="rect">
            <a:avLst/>
          </a:prstGeom>
          <a:noFill/>
        </p:spPr>
        <p:txBody>
          <a:bodyPr wrap="square">
            <a:spAutoFit/>
          </a:bodyPr>
          <a:lstStyle/>
          <a:p>
            <a:pPr algn="just"/>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It can be observed a frequency dependence, or also called frequency dispersion, at the initial measurement due to interface states [4].</a:t>
            </a:r>
          </a:p>
          <a:p>
            <a:pPr algn="just"/>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just"/>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he electrical stress induce charge trapping at the dielectric-semiconductor interface (interface charge). This interface charge causes variations in the accumulation capacitance. It can be observed, that after a long stress time, the characteristics are very similar.</a:t>
            </a:r>
          </a:p>
          <a:p>
            <a:pPr algn="just"/>
            <a:endParaRPr lang="es-MX" dirty="0"/>
          </a:p>
        </p:txBody>
      </p:sp>
      <p:pic>
        <p:nvPicPr>
          <p:cNvPr id="9" name="Imagen 8">
            <a:extLst>
              <a:ext uri="{FF2B5EF4-FFF2-40B4-BE49-F238E27FC236}">
                <a16:creationId xmlns:a16="http://schemas.microsoft.com/office/drawing/2014/main" id="{C569DC1B-7187-4E07-A22D-BC648F859CDB}"/>
              </a:ext>
            </a:extLst>
          </p:cNvPr>
          <p:cNvPicPr/>
          <p:nvPr/>
        </p:nvPicPr>
        <p:blipFill rotWithShape="1">
          <a:blip r:embed="rId3" cstate="print">
            <a:extLst>
              <a:ext uri="{28A0092B-C50C-407E-A947-70E740481C1C}">
                <a14:useLocalDpi xmlns:a14="http://schemas.microsoft.com/office/drawing/2010/main" val="0"/>
              </a:ext>
            </a:extLst>
          </a:blip>
          <a:srcRect l="4939" t="7527" r="6435" b="3203"/>
          <a:stretch/>
        </p:blipFill>
        <p:spPr bwMode="auto">
          <a:xfrm>
            <a:off x="457200" y="1270968"/>
            <a:ext cx="3692768" cy="3216625"/>
          </a:xfrm>
          <a:prstGeom prst="rect">
            <a:avLst/>
          </a:prstGeom>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3AAA655F-7A1A-497F-983C-0004FDBE0702}"/>
              </a:ext>
            </a:extLst>
          </p:cNvPr>
          <p:cNvSpPr txBox="1"/>
          <p:nvPr/>
        </p:nvSpPr>
        <p:spPr>
          <a:xfrm>
            <a:off x="609600" y="6328214"/>
            <a:ext cx="7141698" cy="276999"/>
          </a:xfrm>
          <a:prstGeom prst="rect">
            <a:avLst/>
          </a:prstGeom>
          <a:noFill/>
        </p:spPr>
        <p:txBody>
          <a:bodyPr wrap="square">
            <a:spAutoFit/>
          </a:bodyPr>
          <a:lstStyle/>
          <a:p>
            <a:r>
              <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 D. </a:t>
            </a:r>
            <a:r>
              <a:rPr lang="en-US" sz="12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Neamen</a:t>
            </a:r>
            <a:r>
              <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Semiconductor physics and devices. 3ed. Mc. Graw Hill (2003)</a:t>
            </a:r>
            <a:endParaRPr lang="es-MX" sz="1200" dirty="0"/>
          </a:p>
        </p:txBody>
      </p:sp>
    </p:spTree>
    <p:extLst>
      <p:ext uri="{BB962C8B-B14F-4D97-AF65-F5344CB8AC3E}">
        <p14:creationId xmlns:p14="http://schemas.microsoft.com/office/powerpoint/2010/main" val="185752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8" name="CuadroTexto 7">
            <a:extLst>
              <a:ext uri="{FF2B5EF4-FFF2-40B4-BE49-F238E27FC236}">
                <a16:creationId xmlns:a16="http://schemas.microsoft.com/office/drawing/2014/main" id="{9EA76103-EFA6-4AB4-90A8-C85CE353C0C5}"/>
              </a:ext>
            </a:extLst>
          </p:cNvPr>
          <p:cNvSpPr txBox="1"/>
          <p:nvPr/>
        </p:nvSpPr>
        <p:spPr>
          <a:xfrm>
            <a:off x="457200" y="4842964"/>
            <a:ext cx="3692769" cy="1015663"/>
          </a:xfrm>
          <a:prstGeom prst="rect">
            <a:avLst/>
          </a:prstGeom>
          <a:noFill/>
        </p:spPr>
        <p:txBody>
          <a:bodyPr wrap="square">
            <a:spAutoFit/>
          </a:bodyPr>
          <a:lstStyle/>
          <a:p>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Figure 3. </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Frequency dependence characteristics for different stress time at 10V electrical stress.</a:t>
            </a:r>
          </a:p>
          <a:p>
            <a:endParaRPr lang="es-MX" sz="1400" dirty="0"/>
          </a:p>
        </p:txBody>
      </p:sp>
      <p:sp>
        <p:nvSpPr>
          <p:cNvPr id="10" name="CuadroTexto 9">
            <a:extLst>
              <a:ext uri="{FF2B5EF4-FFF2-40B4-BE49-F238E27FC236}">
                <a16:creationId xmlns:a16="http://schemas.microsoft.com/office/drawing/2014/main" id="{DEF8DF89-0449-4588-9C83-C06E9A09B650}"/>
              </a:ext>
            </a:extLst>
          </p:cNvPr>
          <p:cNvSpPr txBox="1"/>
          <p:nvPr/>
        </p:nvSpPr>
        <p:spPr>
          <a:xfrm>
            <a:off x="4244927" y="1175601"/>
            <a:ext cx="4572000" cy="4801314"/>
          </a:xfrm>
          <a:prstGeom prst="rect">
            <a:avLst/>
          </a:prstGeom>
          <a:noFill/>
        </p:spPr>
        <p:txBody>
          <a:bodyPr wrap="square">
            <a:spAutoFit/>
          </a:bodyPr>
          <a:lstStyle/>
          <a:p>
            <a:pPr algn="just"/>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high frequencies, the accumulation capacitance after electrical stress exhibit similar values than the initial measurement. However, it is clearly exhibited an increase of the accumulation capacitance at 1-4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KHz</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due to the higher electrical stress.</a:t>
            </a:r>
          </a:p>
          <a:p>
            <a:pPr algn="just"/>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just"/>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his behavior can be due to residuals during the deposition of the films. Since our SOG dielectric films are deposited at low temperature, probably some residuals interact with the electrical stress, inducing additional charges. These induced charges can follow the low frequency contributing to the accumulation capacitance [5].</a:t>
            </a:r>
          </a:p>
          <a:p>
            <a:pPr algn="just"/>
            <a:endParaRPr lang="es-MX" dirty="0"/>
          </a:p>
        </p:txBody>
      </p:sp>
      <p:pic>
        <p:nvPicPr>
          <p:cNvPr id="12" name="Imagen 11">
            <a:extLst>
              <a:ext uri="{FF2B5EF4-FFF2-40B4-BE49-F238E27FC236}">
                <a16:creationId xmlns:a16="http://schemas.microsoft.com/office/drawing/2014/main" id="{91AB1B86-323A-4941-9CE5-1E912B2F30B4}"/>
              </a:ext>
            </a:extLst>
          </p:cNvPr>
          <p:cNvPicPr/>
          <p:nvPr/>
        </p:nvPicPr>
        <p:blipFill rotWithShape="1">
          <a:blip r:embed="rId3" cstate="print">
            <a:extLst>
              <a:ext uri="{28A0092B-C50C-407E-A947-70E740481C1C}">
                <a14:useLocalDpi xmlns:a14="http://schemas.microsoft.com/office/drawing/2010/main" val="0"/>
              </a:ext>
            </a:extLst>
          </a:blip>
          <a:srcRect l="4486" t="7423" r="6699" b="3100"/>
          <a:stretch/>
        </p:blipFill>
        <p:spPr bwMode="auto">
          <a:xfrm>
            <a:off x="457199" y="1322363"/>
            <a:ext cx="3538026" cy="3263705"/>
          </a:xfrm>
          <a:prstGeom prst="rect">
            <a:avLst/>
          </a:prstGeom>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BB9FB3C3-3CC5-47AD-BF85-CF82C5FA06AE}"/>
              </a:ext>
            </a:extLst>
          </p:cNvPr>
          <p:cNvSpPr txBox="1"/>
          <p:nvPr/>
        </p:nvSpPr>
        <p:spPr>
          <a:xfrm>
            <a:off x="609600" y="6328214"/>
            <a:ext cx="7141698" cy="276999"/>
          </a:xfrm>
          <a:prstGeom prst="rect">
            <a:avLst/>
          </a:prstGeom>
          <a:noFill/>
        </p:spPr>
        <p:txBody>
          <a:bodyPr wrap="square">
            <a:spAutoFit/>
          </a:bodyPr>
          <a:lstStyle/>
          <a:p>
            <a:r>
              <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 S. Kaya et al. J. Alloy </a:t>
            </a:r>
            <a:r>
              <a:rPr lang="en-US" sz="12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Compnd</a:t>
            </a:r>
            <a:r>
              <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2014; 583:476-480</a:t>
            </a:r>
            <a:endParaRPr lang="es-MX" sz="1200" dirty="0"/>
          </a:p>
        </p:txBody>
      </p:sp>
    </p:spTree>
    <p:extLst>
      <p:ext uri="{BB962C8B-B14F-4D97-AF65-F5344CB8AC3E}">
        <p14:creationId xmlns:p14="http://schemas.microsoft.com/office/powerpoint/2010/main" val="777089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69CDC435-5B62-47B0-ADE2-76347C00A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8" name="CuadroTexto 7">
            <a:extLst>
              <a:ext uri="{FF2B5EF4-FFF2-40B4-BE49-F238E27FC236}">
                <a16:creationId xmlns:a16="http://schemas.microsoft.com/office/drawing/2014/main" id="{9EA76103-EFA6-4AB4-90A8-C85CE353C0C5}"/>
              </a:ext>
            </a:extLst>
          </p:cNvPr>
          <p:cNvSpPr txBox="1"/>
          <p:nvPr/>
        </p:nvSpPr>
        <p:spPr>
          <a:xfrm>
            <a:off x="457200" y="4842964"/>
            <a:ext cx="3692769" cy="1015663"/>
          </a:xfrm>
          <a:prstGeom prst="rect">
            <a:avLst/>
          </a:prstGeom>
          <a:noFill/>
        </p:spPr>
        <p:txBody>
          <a:bodyPr wrap="square">
            <a:spAutoFit/>
          </a:bodyPr>
          <a:lstStyle/>
          <a:p>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Figure 4. </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Comparison of the initial and 48 Hrs. rested capacitance-frequency characteristics after 10V electrical stress.</a:t>
            </a:r>
          </a:p>
          <a:p>
            <a:endParaRPr lang="es-MX" sz="1400" dirty="0"/>
          </a:p>
        </p:txBody>
      </p:sp>
      <p:sp>
        <p:nvSpPr>
          <p:cNvPr id="10" name="CuadroTexto 9">
            <a:extLst>
              <a:ext uri="{FF2B5EF4-FFF2-40B4-BE49-F238E27FC236}">
                <a16:creationId xmlns:a16="http://schemas.microsoft.com/office/drawing/2014/main" id="{DEF8DF89-0449-4588-9C83-C06E9A09B650}"/>
              </a:ext>
            </a:extLst>
          </p:cNvPr>
          <p:cNvSpPr txBox="1"/>
          <p:nvPr/>
        </p:nvSpPr>
        <p:spPr>
          <a:xfrm>
            <a:off x="4191000" y="1956396"/>
            <a:ext cx="4572000" cy="2585323"/>
          </a:xfrm>
          <a:prstGeom prst="rect">
            <a:avLst/>
          </a:prstGeom>
          <a:noFill/>
        </p:spPr>
        <p:txBody>
          <a:bodyPr wrap="square">
            <a:spAutoFit/>
          </a:bodyPr>
          <a:lstStyle/>
          <a:p>
            <a:pPr algn="just"/>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MOS capacitors were kept in rest for 48Hrs and measured again.</a:t>
            </a:r>
          </a:p>
          <a:p>
            <a:pPr algn="just"/>
            <a:endPar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just"/>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characteristics were reestablished, indicating that </a:t>
            </a:r>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most of the interface charge</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is reversible</a:t>
            </a:r>
            <a:r>
              <a:rPr lang="en-US"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as many authors suggest [6,7].</a:t>
            </a:r>
          </a:p>
          <a:p>
            <a:pPr algn="just"/>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endParaRPr lang="es-MX" dirty="0"/>
          </a:p>
        </p:txBody>
      </p:sp>
      <p:pic>
        <p:nvPicPr>
          <p:cNvPr id="9" name="Imagen 8">
            <a:extLst>
              <a:ext uri="{FF2B5EF4-FFF2-40B4-BE49-F238E27FC236}">
                <a16:creationId xmlns:a16="http://schemas.microsoft.com/office/drawing/2014/main" id="{8334986F-E29B-498F-874C-49CCDD8ED025}"/>
              </a:ext>
            </a:extLst>
          </p:cNvPr>
          <p:cNvPicPr/>
          <p:nvPr/>
        </p:nvPicPr>
        <p:blipFill rotWithShape="1">
          <a:blip r:embed="rId3" cstate="print">
            <a:extLst>
              <a:ext uri="{28A0092B-C50C-407E-A947-70E740481C1C}">
                <a14:useLocalDpi xmlns:a14="http://schemas.microsoft.com/office/drawing/2010/main" val="0"/>
              </a:ext>
            </a:extLst>
          </a:blip>
          <a:srcRect l="5659" t="7393" r="6195" b="3087"/>
          <a:stretch/>
        </p:blipFill>
        <p:spPr bwMode="auto">
          <a:xfrm>
            <a:off x="457200" y="1252025"/>
            <a:ext cx="3692769" cy="3418448"/>
          </a:xfrm>
          <a:prstGeom prst="rect">
            <a:avLst/>
          </a:prstGeom>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B0F3CF66-EABA-4A6F-A4F2-AF88732D6C5B}"/>
              </a:ext>
            </a:extLst>
          </p:cNvPr>
          <p:cNvSpPr txBox="1"/>
          <p:nvPr/>
        </p:nvSpPr>
        <p:spPr>
          <a:xfrm>
            <a:off x="609600" y="6328214"/>
            <a:ext cx="7141698" cy="461665"/>
          </a:xfrm>
          <a:prstGeom prst="rect">
            <a:avLst/>
          </a:prstGeom>
          <a:noFill/>
        </p:spPr>
        <p:txBody>
          <a:bodyPr wrap="square">
            <a:spAutoFit/>
          </a:bodyPr>
          <a:lstStyle/>
          <a:p>
            <a:r>
              <a:rPr lang="en-US"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 M. Powell et al. Appl. Phys. Lett. 1987; 51:1242-1244</a:t>
            </a:r>
          </a:p>
          <a:p>
            <a:r>
              <a:rPr lang="en-US" sz="12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[7] F. John and J. Conley. IEEE Trans. Dev. Mater. </a:t>
            </a:r>
            <a:r>
              <a:rPr lang="en-US" sz="1200"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Reliab</a:t>
            </a:r>
            <a:r>
              <a:rPr lang="en-US" sz="12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2010; 10:460–474</a:t>
            </a:r>
            <a:endParaRPr lang="es-MX" sz="1200" dirty="0"/>
          </a:p>
        </p:txBody>
      </p:sp>
    </p:spTree>
    <p:extLst>
      <p:ext uri="{BB962C8B-B14F-4D97-AF65-F5344CB8AC3E}">
        <p14:creationId xmlns:p14="http://schemas.microsoft.com/office/powerpoint/2010/main" val="379992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643</TotalTime>
  <Words>1399</Words>
  <Application>Microsoft Office PowerPoint</Application>
  <PresentationFormat>Presentación en pantalla (4:3)</PresentationFormat>
  <Paragraphs>97</Paragraphs>
  <Slides>13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Palatino Linotype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MIGUEL ANGEL DOMINGUEZ - JIMENEZ</cp:lastModifiedBy>
  <cp:revision>79</cp:revision>
  <dcterms:created xsi:type="dcterms:W3CDTF">2017-05-27T02:37:01Z</dcterms:created>
  <dcterms:modified xsi:type="dcterms:W3CDTF">2021-03-24T18:05:49Z</dcterms:modified>
</cp:coreProperties>
</file>