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256" r:id="rId2"/>
    <p:sldId id="258" r:id="rId3"/>
    <p:sldId id="264" r:id="rId4"/>
    <p:sldId id="275" r:id="rId5"/>
    <p:sldId id="276" r:id="rId6"/>
    <p:sldId id="277" r:id="rId7"/>
    <p:sldId id="279" r:id="rId8"/>
    <p:sldId id="266" r:id="rId9"/>
    <p:sldId id="268" r:id="rId10"/>
    <p:sldId id="280" r:id="rId11"/>
    <p:sldId id="269" r:id="rId12"/>
    <p:sldId id="281" r:id="rId13"/>
    <p:sldId id="271" r:id="rId14"/>
    <p:sldId id="282" r:id="rId15"/>
    <p:sldId id="272" r:id="rId16"/>
    <p:sldId id="273" r:id="rId17"/>
    <p:sldId id="286" r:id="rId18"/>
    <p:sldId id="274" r:id="rId19"/>
    <p:sldId id="261" r:id="rId20"/>
    <p:sldId id="26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B7C"/>
    <a:srgbClr val="EAEAEA"/>
    <a:srgbClr val="FCFBF2"/>
    <a:srgbClr val="000000"/>
    <a:srgbClr val="EBE4AF"/>
    <a:srgbClr val="EBFFFF"/>
    <a:srgbClr val="073759"/>
    <a:srgbClr val="CCFF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7" autoAdjust="0"/>
    <p:restoredTop sz="94660"/>
  </p:normalViewPr>
  <p:slideViewPr>
    <p:cSldViewPr snapToGrid="0">
      <p:cViewPr varScale="1">
        <p:scale>
          <a:sx n="63" d="100"/>
          <a:sy n="63" d="100"/>
        </p:scale>
        <p:origin x="1389" y="3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5A907E-B4DE-456C-B4CA-1B65D7F0FA7C}" type="datetimeFigureOut">
              <a:rPr lang="en-US" smtClean="0"/>
              <a:t>4/7/2021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460C64-7323-40AB-BF85-9C1588EA551A}" type="slidenum">
              <a:rPr lang="en-US" smtClean="0"/>
              <a:t>‹#›</a:t>
            </a:fld>
            <a:endParaRPr lang="en-US"/>
          </a:p>
        </p:txBody>
      </p:sp>
    </p:spTree>
    <p:extLst>
      <p:ext uri="{BB962C8B-B14F-4D97-AF65-F5344CB8AC3E}">
        <p14:creationId xmlns:p14="http://schemas.microsoft.com/office/powerpoint/2010/main" val="330818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460C64-7323-40AB-BF85-9C1588EA551A}" type="slidenum">
              <a:rPr lang="en-US" smtClean="0"/>
              <a:t>8</a:t>
            </a:fld>
            <a:endParaRPr lang="en-US"/>
          </a:p>
        </p:txBody>
      </p:sp>
    </p:spTree>
    <p:extLst>
      <p:ext uri="{BB962C8B-B14F-4D97-AF65-F5344CB8AC3E}">
        <p14:creationId xmlns:p14="http://schemas.microsoft.com/office/powerpoint/2010/main" val="133959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396829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545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05834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39934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19AEB6-5A5C-4DB2-9D46-98EABA38A501}" type="datetimeFigureOut">
              <a:rPr lang="en-US" smtClean="0"/>
              <a:t>4/7/2021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62589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19AEB6-5A5C-4DB2-9D46-98EABA38A501}"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27144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19AEB6-5A5C-4DB2-9D46-98EABA38A501}" type="datetimeFigureOut">
              <a:rPr lang="en-US" smtClean="0"/>
              <a:t>4/7/2021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422393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19AEB6-5A5C-4DB2-9D46-98EABA38A501}" type="datetimeFigureOut">
              <a:rPr lang="en-US" smtClean="0"/>
              <a:t>4/7/2021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5780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9AEB6-5A5C-4DB2-9D46-98EABA38A501}" type="datetimeFigureOut">
              <a:rPr lang="en-US" smtClean="0"/>
              <a:t>4/7/2021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62957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3145317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19AEB6-5A5C-4DB2-9D46-98EABA38A501}" type="datetimeFigureOut">
              <a:rPr lang="en-US" smtClean="0"/>
              <a:t>4/7/2021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6E8413-8B64-46A0-A043-DA7FCA8C4DD3}" type="slidenum">
              <a:rPr lang="en-US" smtClean="0"/>
              <a:t>‹#›</a:t>
            </a:fld>
            <a:endParaRPr lang="en-US"/>
          </a:p>
        </p:txBody>
      </p:sp>
    </p:spTree>
    <p:extLst>
      <p:ext uri="{BB962C8B-B14F-4D97-AF65-F5344CB8AC3E}">
        <p14:creationId xmlns:p14="http://schemas.microsoft.com/office/powerpoint/2010/main" val="199040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9AEB6-5A5C-4DB2-9D46-98EABA38A501}" type="datetimeFigureOut">
              <a:rPr lang="en-US" smtClean="0"/>
              <a:t>4/7/2021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E8413-8B64-46A0-A043-DA7FCA8C4DD3}" type="slidenum">
              <a:rPr lang="en-US" smtClean="0"/>
              <a:t>‹#›</a:t>
            </a:fld>
            <a:endParaRPr lang="en-US"/>
          </a:p>
        </p:txBody>
      </p:sp>
    </p:spTree>
    <p:extLst>
      <p:ext uri="{BB962C8B-B14F-4D97-AF65-F5344CB8AC3E}">
        <p14:creationId xmlns:p14="http://schemas.microsoft.com/office/powerpoint/2010/main" val="7162644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7.png"/><Relationship Id="rId7" Type="http://schemas.openxmlformats.org/officeDocument/2006/relationships/image" Target="../media/image10.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9.png"/><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459480"/>
            <a:ext cx="9144000" cy="3447098"/>
          </a:xfrm>
          <a:prstGeom prst="rect">
            <a:avLst/>
          </a:prstGeom>
          <a:noFill/>
        </p:spPr>
        <p:txBody>
          <a:bodyPr wrap="square" rtlCol="0">
            <a:spAutoFit/>
          </a:bodyPr>
          <a:lstStyle/>
          <a:p>
            <a:pPr algn="ctr"/>
            <a:r>
              <a:rPr lang="en-US" sz="2400" b="1" dirty="0">
                <a:latin typeface="Palatino Linotype" panose="02040502050505030304" pitchFamily="18" charset="0"/>
              </a:rPr>
              <a:t>Nanotribological investigation of the poly (3-hydroxybutyrate) films manufactured from the storage polyesters produced by </a:t>
            </a:r>
            <a:r>
              <a:rPr lang="en-US" sz="2400" b="1" i="1" dirty="0" err="1">
                <a:latin typeface="Palatino Linotype" panose="02040502050505030304" pitchFamily="18" charset="0"/>
              </a:rPr>
              <a:t>Halomonas</a:t>
            </a:r>
            <a:r>
              <a:rPr lang="en-US" sz="2400" b="1" i="1" dirty="0">
                <a:latin typeface="Palatino Linotype" panose="02040502050505030304" pitchFamily="18" charset="0"/>
              </a:rPr>
              <a:t> </a:t>
            </a:r>
            <a:r>
              <a:rPr lang="en-US" sz="2400" b="1" i="1" dirty="0" err="1">
                <a:latin typeface="Palatino Linotype" panose="02040502050505030304" pitchFamily="18" charset="0"/>
              </a:rPr>
              <a:t>elongata</a:t>
            </a:r>
            <a:r>
              <a:rPr lang="en-US" sz="2400" b="1" i="1" dirty="0">
                <a:latin typeface="Palatino Linotype" panose="02040502050505030304" pitchFamily="18" charset="0"/>
              </a:rPr>
              <a:t> </a:t>
            </a:r>
            <a:r>
              <a:rPr lang="en-US" sz="2400" b="1" dirty="0">
                <a:latin typeface="Palatino Linotype" panose="02040502050505030304" pitchFamily="18" charset="0"/>
              </a:rPr>
              <a:t>DSM 2581</a:t>
            </a:r>
            <a:endParaRPr lang="fr-FR" dirty="0">
              <a:latin typeface="Palatino Linotype" panose="02040502050505030304" pitchFamily="18" charset="0"/>
            </a:endParaRPr>
          </a:p>
          <a:p>
            <a:pPr algn="ctr"/>
            <a:endParaRPr lang="it-IT" b="1" dirty="0">
              <a:latin typeface="Palatino Linotype" panose="02040502050505030304" pitchFamily="18" charset="0"/>
            </a:endParaRPr>
          </a:p>
          <a:p>
            <a:pPr algn="ctr"/>
            <a:r>
              <a:rPr lang="it-IT" b="1" dirty="0">
                <a:latin typeface="Palatino Linotype" panose="02040502050505030304" pitchFamily="18" charset="0"/>
              </a:rPr>
              <a:t>Marius Pustan</a:t>
            </a:r>
            <a:r>
              <a:rPr lang="it-IT" b="1" baseline="30000" dirty="0">
                <a:latin typeface="Palatino Linotype" panose="02040502050505030304" pitchFamily="18" charset="0"/>
              </a:rPr>
              <a:t>1,</a:t>
            </a:r>
            <a:r>
              <a:rPr lang="it-IT" b="1" dirty="0">
                <a:latin typeface="Palatino Linotype" panose="02040502050505030304" pitchFamily="18" charset="0"/>
              </a:rPr>
              <a:t>*, Adorján Cristea</a:t>
            </a:r>
            <a:r>
              <a:rPr lang="it-IT" b="1" baseline="30000" dirty="0">
                <a:latin typeface="Palatino Linotype" panose="02040502050505030304" pitchFamily="18" charset="0"/>
              </a:rPr>
              <a:t>2</a:t>
            </a:r>
            <a:r>
              <a:rPr lang="it-IT" b="1" dirty="0">
                <a:latin typeface="Palatino Linotype" panose="02040502050505030304" pitchFamily="18" charset="0"/>
              </a:rPr>
              <a:t>, Corina Birleanu</a:t>
            </a:r>
            <a:r>
              <a:rPr lang="it-IT" b="1" baseline="30000" dirty="0">
                <a:latin typeface="Palatino Linotype" panose="02040502050505030304" pitchFamily="18" charset="0"/>
              </a:rPr>
              <a:t>1</a:t>
            </a:r>
            <a:r>
              <a:rPr lang="it-IT" b="1" dirty="0">
                <a:latin typeface="Palatino Linotype" panose="02040502050505030304" pitchFamily="18" charset="0"/>
              </a:rPr>
              <a:t>, Horia Leonard Banciu</a:t>
            </a:r>
            <a:r>
              <a:rPr lang="it-IT" b="1" baseline="30000" dirty="0">
                <a:latin typeface="Palatino Linotype" panose="02040502050505030304" pitchFamily="18" charset="0"/>
              </a:rPr>
              <a:t>2</a:t>
            </a:r>
          </a:p>
          <a:p>
            <a:endParaRPr lang="fr-FR" sz="1400" dirty="0">
              <a:latin typeface="Palatino Linotype" panose="02040502050505030304" pitchFamily="18" charset="0"/>
            </a:endParaRPr>
          </a:p>
          <a:p>
            <a:r>
              <a:rPr lang="en-US" sz="1600" baseline="30000" dirty="0">
                <a:latin typeface="Palatino Linotype" panose="02040502050505030304" pitchFamily="18" charset="0"/>
              </a:rPr>
              <a:t>1</a:t>
            </a:r>
            <a:r>
              <a:rPr lang="en-US" sz="1600" dirty="0">
                <a:latin typeface="Palatino Linotype" panose="02040502050505030304" pitchFamily="18" charset="0"/>
              </a:rPr>
              <a:t> Department of Mechanical Systems Engineering, Technical University of Cluj-Napoca, Cluj-Napoca, Romania; </a:t>
            </a:r>
            <a:endParaRPr lang="fr-FR" sz="1600" dirty="0">
              <a:latin typeface="Palatino Linotype" panose="02040502050505030304" pitchFamily="18" charset="0"/>
            </a:endParaRPr>
          </a:p>
          <a:p>
            <a:r>
              <a:rPr lang="en-US" sz="1600" baseline="30000" dirty="0">
                <a:latin typeface="Palatino Linotype" panose="02040502050505030304" pitchFamily="18" charset="0"/>
              </a:rPr>
              <a:t>2</a:t>
            </a:r>
            <a:r>
              <a:rPr lang="en-US" sz="1600" dirty="0">
                <a:latin typeface="Palatino Linotype" panose="02040502050505030304" pitchFamily="18" charset="0"/>
              </a:rPr>
              <a:t> Department of Molecular Biology and Biotechnology, Faculty of Biology and Geology, Babeş-Bolyai University, Cluj-Napoca, Romania. </a:t>
            </a:r>
          </a:p>
          <a:p>
            <a:endParaRPr lang="fr-FR" sz="1000" dirty="0">
              <a:latin typeface="Palatino Linotype" panose="02040502050505030304" pitchFamily="18" charset="0"/>
            </a:endParaRPr>
          </a:p>
          <a:p>
            <a:r>
              <a:rPr lang="en-US" sz="1400" b="1" dirty="0">
                <a:latin typeface="Palatino Linotype" panose="02040502050505030304" pitchFamily="18" charset="0"/>
              </a:rPr>
              <a:t>*</a:t>
            </a:r>
            <a:r>
              <a:rPr lang="en-US" sz="1400" dirty="0">
                <a:latin typeface="Palatino Linotype" panose="02040502050505030304" pitchFamily="18" charset="0"/>
              </a:rPr>
              <a:t> Corresponding author: Marius.Pustan@omt.utcluj.ro</a:t>
            </a:r>
            <a:endParaRPr lang="fr-FR" sz="1400" dirty="0">
              <a:latin typeface="Palatino Linotype" panose="02040502050505030304" pitchFamily="18" charset="0"/>
            </a:endParaRPr>
          </a:p>
        </p:txBody>
      </p:sp>
      <p:pic>
        <p:nvPicPr>
          <p:cNvPr id="7" name="Picture 6">
            <a:extLst>
              <a:ext uri="{FF2B5EF4-FFF2-40B4-BE49-F238E27FC236}">
                <a16:creationId xmlns:a16="http://schemas.microsoft.com/office/drawing/2014/main" id="{C41EF8A0-D7B0-4C16-ADEC-E6757E1D9B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543300"/>
          </a:xfrm>
          <a:prstGeom prst="rect">
            <a:avLst/>
          </a:prstGeom>
        </p:spPr>
      </p:pic>
    </p:spTree>
    <p:extLst>
      <p:ext uri="{BB962C8B-B14F-4D97-AF65-F5344CB8AC3E}">
        <p14:creationId xmlns:p14="http://schemas.microsoft.com/office/powerpoint/2010/main" val="2008605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10</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a:extLst>
              <a:ext uri="{FF2B5EF4-FFF2-40B4-BE49-F238E27FC236}">
                <a16:creationId xmlns:a16="http://schemas.microsoft.com/office/drawing/2014/main" id="{62C61D5A-5F8D-4CB1-B409-4FA98821050A}"/>
              </a:ext>
            </a:extLst>
          </p:cNvPr>
          <p:cNvSpPr txBox="1"/>
          <p:nvPr/>
        </p:nvSpPr>
        <p:spPr>
          <a:xfrm>
            <a:off x="76200" y="177199"/>
            <a:ext cx="8991600" cy="6109301"/>
          </a:xfrm>
          <a:prstGeom prst="rect">
            <a:avLst/>
          </a:prstGeom>
          <a:noFill/>
        </p:spPr>
        <p:txBody>
          <a:bodyPr wrap="square" rtlCol="0">
            <a:spAutoFit/>
          </a:bodyPr>
          <a:lstStyle/>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5. Adhesion force</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Scope: </a:t>
            </a:r>
            <a:r>
              <a:rPr lang="en-US" dirty="0">
                <a:latin typeface="Palatino Linotype" panose="02040502050505030304" pitchFamily="18" charset="0"/>
                <a:ea typeface="Calibri" panose="020F0502020204030204" pitchFamily="34" charset="0"/>
                <a:cs typeface="Calibri" panose="020F0502020204030204" pitchFamily="34" charset="0"/>
              </a:rPr>
              <a:t>To determine the adhesion force between the AFM tip material and the investigated samples</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Using method</a:t>
            </a:r>
            <a:r>
              <a:rPr lang="en-US" dirty="0">
                <a:latin typeface="Palatino Linotype" panose="02040502050505030304" pitchFamily="18" charset="0"/>
                <a:ea typeface="Calibri" panose="020F0502020204030204" pitchFamily="34" charset="0"/>
                <a:cs typeface="Calibri" panose="020F0502020204030204" pitchFamily="34" charset="0"/>
              </a:rPr>
              <a:t>: The tests are performed using the spectroscopy in point of AFM. The adhesion tests were repeated 4 times and the average values were considered</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Input parameters: </a:t>
            </a:r>
            <a:r>
              <a:rPr lang="en-US" dirty="0">
                <a:latin typeface="Palatino Linotype" panose="02040502050505030304" pitchFamily="18" charset="0"/>
                <a:ea typeface="Calibri" panose="020F0502020204030204" pitchFamily="34" charset="0"/>
                <a:cs typeface="Calibri" panose="020F0502020204030204" pitchFamily="34" charset="0"/>
              </a:rPr>
              <a:t>The </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normal force was selected at 50</a:t>
            </a:r>
            <a:r>
              <a:rPr lang="en-US" sz="1800" dirty="0">
                <a:effectLst/>
                <a:latin typeface="Palatino Linotype" panose="02040502050505030304" pitchFamily="18" charset="0"/>
                <a:ea typeface="Calibri" panose="020F0502020204030204" pitchFamily="34" charset="0"/>
              </a:rPr>
              <a:t>µ</a:t>
            </a:r>
            <a:r>
              <a:rPr lang="en-US" sz="1800" dirty="0">
                <a:effectLst/>
                <a:latin typeface="Palatino Linotype" panose="02040502050505030304" pitchFamily="18" charset="0"/>
                <a:ea typeface="Calibri" panose="020F0502020204030204" pitchFamily="34" charset="0"/>
                <a:cs typeface="Times New Roman" panose="02020603050405020304" pitchFamily="18" charset="0"/>
              </a:rPr>
              <a:t>N. </a:t>
            </a:r>
            <a:r>
              <a:rPr lang="en-US" dirty="0">
                <a:latin typeface="Palatino Linotype" panose="02040502050505030304" pitchFamily="18" charset="0"/>
                <a:ea typeface="Calibri" panose="020F0502020204030204" pitchFamily="34" charset="0"/>
                <a:cs typeface="Calibri" panose="020F0502020204030204" pitchFamily="34" charset="0"/>
              </a:rPr>
              <a:t>The AFM probe was             PPP-NCHR type with a constant force of 42N/m and the tip radium of 7 nm</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Operating conditions: </a:t>
            </a:r>
            <a:r>
              <a:rPr lang="en-US" dirty="0">
                <a:latin typeface="Palatino Linotype" panose="02040502050505030304" pitchFamily="18" charset="0"/>
                <a:ea typeface="Calibri" panose="020F0502020204030204" pitchFamily="34" charset="0"/>
                <a:cs typeface="Calibri" panose="020F0502020204030204" pitchFamily="34" charset="0"/>
              </a:rPr>
              <a:t>Controlled humidity of 40%RH and temperature of 20°C; antivibration stage to avoid the external noises</a:t>
            </a:r>
            <a:endParaRPr lang="en-US" b="1" dirty="0">
              <a:latin typeface="Palatino Linotype" panose="02040502050505030304" pitchFamily="18" charset="0"/>
              <a:ea typeface="Calibri" panose="020F0502020204030204" pitchFamily="34" charset="0"/>
              <a:cs typeface="Calibri" panose="020F0502020204030204" pitchFamily="34" charset="0"/>
            </a:endParaRP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Output results: </a:t>
            </a:r>
            <a:r>
              <a:rPr lang="en-US" dirty="0">
                <a:latin typeface="Palatino Linotype" panose="02040502050505030304" pitchFamily="18" charset="0"/>
                <a:ea typeface="Calibri" panose="020F0502020204030204" pitchFamily="34" charset="0"/>
                <a:cs typeface="Calibri" panose="020F0502020204030204" pitchFamily="34" charset="0"/>
              </a:rPr>
              <a:t>The adhesion force was measured and interpretated using the XEI software</a:t>
            </a:r>
            <a:endParaRPr lang="en-US" sz="1800" b="1" dirty="0">
              <a:effectLst/>
              <a:latin typeface="Palatino Linotype" panose="0204050205050503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0371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11</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9E2756E6-D635-45AD-A7EE-88D48BB9F2AB}"/>
              </a:ext>
            </a:extLst>
          </p:cNvPr>
          <p:cNvPicPr>
            <a:picLocks noChangeAspect="1"/>
          </p:cNvPicPr>
          <p:nvPr/>
        </p:nvPicPr>
        <p:blipFill rotWithShape="1">
          <a:blip r:embed="rId3">
            <a:extLst>
              <a:ext uri="{28A0092B-C50C-407E-A947-70E740481C1C}">
                <a14:useLocalDpi xmlns:a14="http://schemas.microsoft.com/office/drawing/2010/main" val="0"/>
              </a:ext>
            </a:extLst>
          </a:blip>
          <a:srcRect l="37083" t="6113" r="20838" b="43876"/>
          <a:stretch/>
        </p:blipFill>
        <p:spPr>
          <a:xfrm>
            <a:off x="48475" y="26908"/>
            <a:ext cx="4447433" cy="3021091"/>
          </a:xfrm>
          <a:prstGeom prst="rect">
            <a:avLst/>
          </a:prstGeom>
          <a:ln w="12700">
            <a:solidFill>
              <a:schemeClr val="tx1"/>
            </a:solidFill>
          </a:ln>
        </p:spPr>
      </p:pic>
      <p:sp>
        <p:nvSpPr>
          <p:cNvPr id="7" name="TextBox 6">
            <a:extLst>
              <a:ext uri="{FF2B5EF4-FFF2-40B4-BE49-F238E27FC236}">
                <a16:creationId xmlns:a16="http://schemas.microsoft.com/office/drawing/2014/main" id="{D1FC00D1-6428-407D-8F80-CA381D4D901C}"/>
              </a:ext>
            </a:extLst>
          </p:cNvPr>
          <p:cNvSpPr txBox="1"/>
          <p:nvPr/>
        </p:nvSpPr>
        <p:spPr>
          <a:xfrm>
            <a:off x="50710" y="3093719"/>
            <a:ext cx="4442460" cy="646331"/>
          </a:xfrm>
          <a:prstGeom prst="rect">
            <a:avLst/>
          </a:prstGeom>
          <a:noFill/>
        </p:spPr>
        <p:txBody>
          <a:bodyPr wrap="square" rtlCol="0">
            <a:spAutoFit/>
          </a:bodyPr>
          <a:lstStyle/>
          <a:p>
            <a:pPr algn="just"/>
            <a:r>
              <a:rPr lang="en-US" b="1" dirty="0">
                <a:latin typeface="Palatino Linotype" panose="02040502050505030304" pitchFamily="18" charset="0"/>
              </a:rPr>
              <a:t>Fig. 3 </a:t>
            </a:r>
            <a:r>
              <a:rPr lang="en-US" dirty="0">
                <a:latin typeface="Palatino Linotype" panose="02040502050505030304" pitchFamily="18" charset="0"/>
              </a:rPr>
              <a:t>Adhesion force between AFM tip (Si) and the PHBh material</a:t>
            </a:r>
          </a:p>
        </p:txBody>
      </p:sp>
      <p:sp>
        <p:nvSpPr>
          <p:cNvPr id="8" name="Oval 7">
            <a:extLst>
              <a:ext uri="{FF2B5EF4-FFF2-40B4-BE49-F238E27FC236}">
                <a16:creationId xmlns:a16="http://schemas.microsoft.com/office/drawing/2014/main" id="{AE6F7499-E027-49E8-9CBF-7CB73F7CDF7D}"/>
              </a:ext>
            </a:extLst>
          </p:cNvPr>
          <p:cNvSpPr/>
          <p:nvPr/>
        </p:nvSpPr>
        <p:spPr>
          <a:xfrm>
            <a:off x="1688249" y="2766090"/>
            <a:ext cx="567272" cy="2735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59635B-31C3-4687-9BEC-E0CEA9345855}"/>
              </a:ext>
            </a:extLst>
          </p:cNvPr>
          <p:cNvPicPr>
            <a:picLocks noChangeAspect="1"/>
          </p:cNvPicPr>
          <p:nvPr/>
        </p:nvPicPr>
        <p:blipFill rotWithShape="1">
          <a:blip r:embed="rId4">
            <a:extLst>
              <a:ext uri="{28A0092B-C50C-407E-A947-70E740481C1C}">
                <a14:useLocalDpi xmlns:a14="http://schemas.microsoft.com/office/drawing/2010/main" val="0"/>
              </a:ext>
            </a:extLst>
          </a:blip>
          <a:srcRect l="37500" t="7134" r="21000" b="42856"/>
          <a:stretch/>
        </p:blipFill>
        <p:spPr>
          <a:xfrm>
            <a:off x="4581853" y="33654"/>
            <a:ext cx="4376511" cy="3014345"/>
          </a:xfrm>
          <a:prstGeom prst="rect">
            <a:avLst/>
          </a:prstGeom>
          <a:ln w="12700">
            <a:solidFill>
              <a:schemeClr val="tx1"/>
            </a:solidFill>
          </a:ln>
        </p:spPr>
      </p:pic>
      <p:sp>
        <p:nvSpPr>
          <p:cNvPr id="10" name="Oval 9">
            <a:extLst>
              <a:ext uri="{FF2B5EF4-FFF2-40B4-BE49-F238E27FC236}">
                <a16:creationId xmlns:a16="http://schemas.microsoft.com/office/drawing/2014/main" id="{BAEC8D68-867D-4F78-AAC6-CCB8DFF13060}"/>
              </a:ext>
            </a:extLst>
          </p:cNvPr>
          <p:cNvSpPr/>
          <p:nvPr/>
        </p:nvSpPr>
        <p:spPr>
          <a:xfrm>
            <a:off x="6186932" y="2716147"/>
            <a:ext cx="545958" cy="2632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62FF35-00C5-475C-8F2A-27DD610C3B78}"/>
              </a:ext>
            </a:extLst>
          </p:cNvPr>
          <p:cNvSpPr txBox="1"/>
          <p:nvPr/>
        </p:nvSpPr>
        <p:spPr>
          <a:xfrm>
            <a:off x="4678679" y="3098214"/>
            <a:ext cx="4442461" cy="646331"/>
          </a:xfrm>
          <a:prstGeom prst="rect">
            <a:avLst/>
          </a:prstGeom>
          <a:noFill/>
        </p:spPr>
        <p:txBody>
          <a:bodyPr wrap="square" rtlCol="0">
            <a:spAutoFit/>
          </a:bodyPr>
          <a:lstStyle/>
          <a:p>
            <a:pPr algn="just"/>
            <a:r>
              <a:rPr lang="en-US" b="1" dirty="0">
                <a:latin typeface="Palatino Linotype" panose="02040502050505030304" pitchFamily="18" charset="0"/>
              </a:rPr>
              <a:t>Fig. 4 </a:t>
            </a:r>
            <a:r>
              <a:rPr lang="en-US" dirty="0">
                <a:latin typeface="Palatino Linotype" panose="02040502050505030304" pitchFamily="18" charset="0"/>
              </a:rPr>
              <a:t>Adhesion force between AFM tip (Si) and the </a:t>
            </a:r>
            <a:r>
              <a:rPr lang="en-US" dirty="0" err="1">
                <a:latin typeface="Palatino Linotype" panose="02040502050505030304" pitchFamily="18" charset="0"/>
              </a:rPr>
              <a:t>PHBc</a:t>
            </a:r>
            <a:r>
              <a:rPr lang="en-US" dirty="0">
                <a:latin typeface="Palatino Linotype" panose="02040502050505030304" pitchFamily="18" charset="0"/>
              </a:rPr>
              <a:t> material</a:t>
            </a:r>
          </a:p>
        </p:txBody>
      </p:sp>
      <p:pic>
        <p:nvPicPr>
          <p:cNvPr id="12" name="Picture 11" descr="Graphical user interface&#10;&#10;Description automatically generated with medium confidence">
            <a:extLst>
              <a:ext uri="{FF2B5EF4-FFF2-40B4-BE49-F238E27FC236}">
                <a16:creationId xmlns:a16="http://schemas.microsoft.com/office/drawing/2014/main" id="{5AAF65C1-F240-4A44-A172-8CBCF9E855F6}"/>
              </a:ext>
            </a:extLst>
          </p:cNvPr>
          <p:cNvPicPr>
            <a:picLocks noChangeAspect="1"/>
          </p:cNvPicPr>
          <p:nvPr/>
        </p:nvPicPr>
        <p:blipFill rotWithShape="1">
          <a:blip r:embed="rId5">
            <a:extLst>
              <a:ext uri="{28A0092B-C50C-407E-A947-70E740481C1C}">
                <a14:useLocalDpi xmlns:a14="http://schemas.microsoft.com/office/drawing/2010/main" val="0"/>
              </a:ext>
            </a:extLst>
          </a:blip>
          <a:srcRect l="36250" t="7426" r="20916" b="43001"/>
          <a:stretch/>
        </p:blipFill>
        <p:spPr>
          <a:xfrm>
            <a:off x="114300" y="3807260"/>
            <a:ext cx="4347053" cy="2875480"/>
          </a:xfrm>
          <a:prstGeom prst="rect">
            <a:avLst/>
          </a:prstGeom>
          <a:ln w="19050">
            <a:solidFill>
              <a:schemeClr val="tx1"/>
            </a:solidFill>
          </a:ln>
        </p:spPr>
      </p:pic>
      <p:sp>
        <p:nvSpPr>
          <p:cNvPr id="13" name="Oval 12">
            <a:extLst>
              <a:ext uri="{FF2B5EF4-FFF2-40B4-BE49-F238E27FC236}">
                <a16:creationId xmlns:a16="http://schemas.microsoft.com/office/drawing/2014/main" id="{AC4E7D43-9238-43FF-914B-C5815644E61C}"/>
              </a:ext>
            </a:extLst>
          </p:cNvPr>
          <p:cNvSpPr/>
          <p:nvPr/>
        </p:nvSpPr>
        <p:spPr>
          <a:xfrm>
            <a:off x="1749661" y="6356350"/>
            <a:ext cx="586816" cy="2829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1DAF30E-14B1-4790-A5B5-96B5F6512912}"/>
              </a:ext>
            </a:extLst>
          </p:cNvPr>
          <p:cNvSpPr txBox="1"/>
          <p:nvPr/>
        </p:nvSpPr>
        <p:spPr>
          <a:xfrm>
            <a:off x="4678679" y="5407326"/>
            <a:ext cx="3853902" cy="646331"/>
          </a:xfrm>
          <a:prstGeom prst="rect">
            <a:avLst/>
          </a:prstGeom>
          <a:noFill/>
        </p:spPr>
        <p:txBody>
          <a:bodyPr wrap="square" rtlCol="0">
            <a:spAutoFit/>
          </a:bodyPr>
          <a:lstStyle/>
          <a:p>
            <a:pPr algn="just"/>
            <a:r>
              <a:rPr lang="en-US" b="1" dirty="0">
                <a:latin typeface="Palatino Linotype" panose="02040502050505030304" pitchFamily="18" charset="0"/>
              </a:rPr>
              <a:t>Fig. 5 </a:t>
            </a:r>
            <a:r>
              <a:rPr lang="en-US" dirty="0">
                <a:latin typeface="Palatino Linotype" panose="02040502050505030304" pitchFamily="18" charset="0"/>
              </a:rPr>
              <a:t>Adhesion force between AFM tip (Si) and the </a:t>
            </a:r>
            <a:r>
              <a:rPr lang="en-US" dirty="0" err="1">
                <a:latin typeface="Palatino Linotype" panose="02040502050505030304" pitchFamily="18" charset="0"/>
              </a:rPr>
              <a:t>PHBVc</a:t>
            </a:r>
            <a:r>
              <a:rPr lang="en-US" dirty="0">
                <a:latin typeface="Palatino Linotype" panose="02040502050505030304" pitchFamily="18" charset="0"/>
              </a:rPr>
              <a:t> material</a:t>
            </a:r>
          </a:p>
        </p:txBody>
      </p:sp>
    </p:spTree>
    <p:extLst>
      <p:ext uri="{BB962C8B-B14F-4D97-AF65-F5344CB8AC3E}">
        <p14:creationId xmlns:p14="http://schemas.microsoft.com/office/powerpoint/2010/main" val="2373654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12</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a:extLst>
              <a:ext uri="{FF2B5EF4-FFF2-40B4-BE49-F238E27FC236}">
                <a16:creationId xmlns:a16="http://schemas.microsoft.com/office/drawing/2014/main" id="{62C61D5A-5F8D-4CB1-B409-4FA98821050A}"/>
              </a:ext>
            </a:extLst>
          </p:cNvPr>
          <p:cNvSpPr txBox="1"/>
          <p:nvPr/>
        </p:nvSpPr>
        <p:spPr>
          <a:xfrm>
            <a:off x="76200" y="247049"/>
            <a:ext cx="9144000" cy="6109301"/>
          </a:xfrm>
          <a:prstGeom prst="rect">
            <a:avLst/>
          </a:prstGeom>
          <a:noFill/>
        </p:spPr>
        <p:txBody>
          <a:bodyPr wrap="square" rtlCol="0">
            <a:spAutoFit/>
          </a:bodyPr>
          <a:lstStyle/>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6. Friction analysis</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Scope: </a:t>
            </a:r>
            <a:r>
              <a:rPr lang="en-US" dirty="0">
                <a:latin typeface="Palatino Linotype" panose="02040502050505030304" pitchFamily="18" charset="0"/>
                <a:ea typeface="Calibri" panose="020F0502020204030204" pitchFamily="34" charset="0"/>
                <a:cs typeface="Calibri" panose="020F0502020204030204" pitchFamily="34" charset="0"/>
              </a:rPr>
              <a:t>To measure the friction force between investigated materials and AFM tip (Si) </a:t>
            </a:r>
            <a:r>
              <a:rPr lang="en-US" b="1" dirty="0">
                <a:latin typeface="Palatino Linotype" panose="02040502050505030304" pitchFamily="18" charset="0"/>
                <a:ea typeface="Calibri" panose="020F0502020204030204" pitchFamily="34" charset="0"/>
                <a:cs typeface="Calibri" panose="020F0502020204030204" pitchFamily="34" charset="0"/>
              </a:rPr>
              <a:t>Using method: </a:t>
            </a:r>
            <a:r>
              <a:rPr lang="en-US" dirty="0">
                <a:latin typeface="Palatino Linotype" panose="02040502050505030304" pitchFamily="18" charset="0"/>
                <a:ea typeface="Calibri" panose="020F0502020204030204" pitchFamily="34" charset="0"/>
                <a:cs typeface="Calibri" panose="020F0502020204030204" pitchFamily="34" charset="0"/>
              </a:rPr>
              <a:t>The AFM lateral mode is used for this measurements. The friction map gives information about the torsional deflection of the AFM probe during lateral movement on the direct contact with samples surface. </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Input parameters: </a:t>
            </a:r>
            <a:r>
              <a:rPr lang="en-US" dirty="0">
                <a:latin typeface="Palatino Linotype" panose="02040502050505030304" pitchFamily="18" charset="0"/>
                <a:ea typeface="Calibri" panose="020F0502020204030204" pitchFamily="34" charset="0"/>
                <a:cs typeface="Calibri" panose="020F0502020204030204" pitchFamily="34" charset="0"/>
              </a:rPr>
              <a:t>The AFM probe used in friction characterization is PPP-NCHR with the following parameters: force constant 42N/m, length 125μm, width 30μm, thickness 4μm, the tip height 15μm. The normal applied force (set-point) was 200nN</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Operating conditions: </a:t>
            </a:r>
            <a:r>
              <a:rPr lang="en-US" dirty="0">
                <a:latin typeface="Palatino Linotype" panose="02040502050505030304" pitchFamily="18" charset="0"/>
                <a:ea typeface="Calibri" panose="020F0502020204030204" pitchFamily="34" charset="0"/>
                <a:cs typeface="Calibri" panose="020F0502020204030204" pitchFamily="34" charset="0"/>
              </a:rPr>
              <a:t>Controlled humidity of 40%RH and temperature of 20°C; antivibration stage to avoid the external noises</a:t>
            </a:r>
            <a:endParaRPr lang="en-US" b="1" dirty="0">
              <a:latin typeface="Palatino Linotype" panose="02040502050505030304" pitchFamily="18" charset="0"/>
              <a:ea typeface="Calibri" panose="020F0502020204030204" pitchFamily="34" charset="0"/>
              <a:cs typeface="Calibri" panose="020F0502020204030204" pitchFamily="34" charset="0"/>
            </a:endParaRP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Output results: </a:t>
            </a:r>
            <a:r>
              <a:rPr lang="en-US" dirty="0">
                <a:latin typeface="Palatino Linotype" panose="02040502050505030304" pitchFamily="18" charset="0"/>
                <a:ea typeface="Calibri" panose="020F0502020204030204" pitchFamily="34" charset="0"/>
                <a:cs typeface="Calibri" panose="020F0502020204030204" pitchFamily="34" charset="0"/>
              </a:rPr>
              <a:t>The friction maps and the friction coefficients</a:t>
            </a:r>
            <a:endParaRPr lang="en-US" sz="1800" dirty="0">
              <a:effectLst/>
              <a:latin typeface="Palatino Linotype" panose="0204050205050503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4565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13</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7" name="TextBox 6">
            <a:extLst>
              <a:ext uri="{FF2B5EF4-FFF2-40B4-BE49-F238E27FC236}">
                <a16:creationId xmlns:a16="http://schemas.microsoft.com/office/drawing/2014/main" id="{4F21923E-A2B9-4C25-8675-BB0C8EB1FE51}"/>
              </a:ext>
            </a:extLst>
          </p:cNvPr>
          <p:cNvSpPr txBox="1"/>
          <p:nvPr/>
        </p:nvSpPr>
        <p:spPr>
          <a:xfrm>
            <a:off x="162935" y="542545"/>
            <a:ext cx="8818130" cy="5035930"/>
          </a:xfrm>
          <a:prstGeom prst="rect">
            <a:avLst/>
          </a:prstGeom>
          <a:noFill/>
        </p:spPr>
        <p:txBody>
          <a:bodyPr wrap="square" rtlCol="0">
            <a:spAutoFit/>
          </a:bodyPr>
          <a:lstStyle/>
          <a:p>
            <a:pPr algn="just">
              <a:lnSpc>
                <a:spcPct val="150000"/>
              </a:lnSpc>
            </a:pPr>
            <a:r>
              <a:rPr lang="en-US" dirty="0">
                <a:latin typeface="Palatino Linotype" panose="02040502050505030304" pitchFamily="18" charset="0"/>
              </a:rPr>
              <a:t>Based on torsion beam theory, the friction force between AFM probe and investigated polymers can be computed as:</a:t>
            </a:r>
          </a:p>
          <a:p>
            <a:pPr algn="just">
              <a:lnSpc>
                <a:spcPct val="150000"/>
              </a:lnSpc>
            </a:pPr>
            <a:endParaRPr lang="en-US" dirty="0">
              <a:latin typeface="Palatino Linotype" panose="02040502050505030304" pitchFamily="18" charset="0"/>
            </a:endParaRPr>
          </a:p>
          <a:p>
            <a:pPr algn="just">
              <a:lnSpc>
                <a:spcPct val="150000"/>
              </a:lnSpc>
            </a:pPr>
            <a:r>
              <a:rPr lang="en-US" dirty="0">
                <a:latin typeface="Palatino Linotype" panose="02040502050505030304" pitchFamily="18" charset="0"/>
              </a:rPr>
              <a:t> 										</a:t>
            </a:r>
          </a:p>
          <a:p>
            <a:pPr algn="just">
              <a:lnSpc>
                <a:spcPct val="150000"/>
              </a:lnSpc>
            </a:pPr>
            <a:r>
              <a:rPr lang="en-US" dirty="0">
                <a:latin typeface="Palatino Linotype" panose="02040502050505030304" pitchFamily="18" charset="0"/>
              </a:rPr>
              <a:t>where </a:t>
            </a:r>
            <a:r>
              <a:rPr lang="en-US" dirty="0" err="1">
                <a:latin typeface="Palatino Linotype" panose="02040502050505030304" pitchFamily="18" charset="0"/>
              </a:rPr>
              <a:t>dz</a:t>
            </a:r>
            <a:r>
              <a:rPr lang="en-US" dirty="0">
                <a:latin typeface="Palatino Linotype" panose="02040502050505030304" pitchFamily="18" charset="0"/>
              </a:rPr>
              <a:t>[µm] is the calibrated deflection of AFM probe determined based on the difference between profiles toward and backward Y/2 (</a:t>
            </a:r>
            <a:r>
              <a:rPr lang="en-US" b="1" dirty="0">
                <a:latin typeface="Palatino Linotype" panose="02040502050505030304" pitchFamily="18" charset="0"/>
              </a:rPr>
              <a:t>Fig.6) </a:t>
            </a:r>
            <a:r>
              <a:rPr lang="en-US" dirty="0">
                <a:latin typeface="Palatino Linotype" panose="02040502050505030304" pitchFamily="18" charset="0"/>
              </a:rPr>
              <a:t>in volts [V] and divided to the sensitive factor 98.97 V/µm (provided by manufacturer), r = 0.33, G – shear modulus of the AFM cantilever material, l – cantilever length, h – cantilever thickness, b – cantilever width, s – tip height of the AFM probe.</a:t>
            </a:r>
          </a:p>
          <a:p>
            <a:pPr algn="just">
              <a:lnSpc>
                <a:spcPct val="150000"/>
              </a:lnSpc>
            </a:pPr>
            <a:r>
              <a:rPr lang="en-US" dirty="0">
                <a:latin typeface="Palatino Linotype" panose="02040502050505030304" pitchFamily="18" charset="0"/>
              </a:rPr>
              <a:t>Then, the friction coefficient is determined as the friction force divided by the sum between the normal applied force and the adhesion force presented in Figs. 3 - 5.</a:t>
            </a:r>
            <a:endParaRPr lang="en-US" dirty="0">
              <a:solidFill>
                <a:srgbClr val="C00000"/>
              </a:solidFill>
              <a:latin typeface="Palatino Linotype" panose="02040502050505030304" pitchFamily="18" charset="0"/>
            </a:endParaRPr>
          </a:p>
        </p:txBody>
      </p:sp>
      <p:graphicFrame>
        <p:nvGraphicFramePr>
          <p:cNvPr id="12" name="Object 11">
            <a:extLst>
              <a:ext uri="{FF2B5EF4-FFF2-40B4-BE49-F238E27FC236}">
                <a16:creationId xmlns:a16="http://schemas.microsoft.com/office/drawing/2014/main" id="{7F089D5C-843F-4E3D-9A25-563164823EE4}"/>
              </a:ext>
            </a:extLst>
          </p:cNvPr>
          <p:cNvGraphicFramePr>
            <a:graphicFrameLocks noChangeAspect="1"/>
          </p:cNvGraphicFramePr>
          <p:nvPr>
            <p:extLst>
              <p:ext uri="{D42A27DB-BD31-4B8C-83A1-F6EECF244321}">
                <p14:modId xmlns:p14="http://schemas.microsoft.com/office/powerpoint/2010/main" val="309051309"/>
              </p:ext>
            </p:extLst>
          </p:nvPr>
        </p:nvGraphicFramePr>
        <p:xfrm>
          <a:off x="2971799" y="1648167"/>
          <a:ext cx="2167304" cy="770799"/>
        </p:xfrm>
        <a:graphic>
          <a:graphicData uri="http://schemas.openxmlformats.org/presentationml/2006/ole">
            <mc:AlternateContent xmlns:mc="http://schemas.openxmlformats.org/markup-compatibility/2006">
              <mc:Choice xmlns:v="urn:schemas-microsoft-com:vml" Requires="v">
                <p:oleObj name="Equation" r:id="rId3" imgW="1143000" imgH="406400" progId="Equation.DSMT4">
                  <p:embed/>
                </p:oleObj>
              </mc:Choice>
              <mc:Fallback>
                <p:oleObj name="Equation" r:id="rId3" imgW="1143000" imgH="40640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799" y="1648167"/>
                        <a:ext cx="2167304" cy="770799"/>
                      </a:xfrm>
                      <a:prstGeom prst="rect">
                        <a:avLst/>
                      </a:prstGeom>
                      <a:noFill/>
                    </p:spPr>
                  </p:pic>
                </p:oleObj>
              </mc:Fallback>
            </mc:AlternateContent>
          </a:graphicData>
        </a:graphic>
      </p:graphicFrame>
    </p:spTree>
    <p:extLst>
      <p:ext uri="{BB962C8B-B14F-4D97-AF65-F5344CB8AC3E}">
        <p14:creationId xmlns:p14="http://schemas.microsoft.com/office/powerpoint/2010/main" val="118967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14</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4" name="Picture 3" descr="Chart&#10;&#10;Description automatically generated">
            <a:extLst>
              <a:ext uri="{FF2B5EF4-FFF2-40B4-BE49-F238E27FC236}">
                <a16:creationId xmlns:a16="http://schemas.microsoft.com/office/drawing/2014/main" id="{A64D33AA-F045-4363-B64C-F3804E62B081}"/>
              </a:ext>
            </a:extLst>
          </p:cNvPr>
          <p:cNvPicPr>
            <a:picLocks noChangeAspect="1"/>
          </p:cNvPicPr>
          <p:nvPr/>
        </p:nvPicPr>
        <p:blipFill rotWithShape="1">
          <a:blip r:embed="rId3">
            <a:extLst>
              <a:ext uri="{28A0092B-C50C-407E-A947-70E740481C1C}">
                <a14:useLocalDpi xmlns:a14="http://schemas.microsoft.com/office/drawing/2010/main" val="0"/>
              </a:ext>
            </a:extLst>
          </a:blip>
          <a:srcRect t="10830" b="18053"/>
          <a:stretch/>
        </p:blipFill>
        <p:spPr>
          <a:xfrm>
            <a:off x="-48868" y="17111"/>
            <a:ext cx="7133480" cy="1903908"/>
          </a:xfrm>
          <a:prstGeom prst="rect">
            <a:avLst/>
          </a:prstGeom>
        </p:spPr>
      </p:pic>
      <p:pic>
        <p:nvPicPr>
          <p:cNvPr id="9" name="Picture 8" descr="Chart&#10;&#10;Description automatically generated">
            <a:extLst>
              <a:ext uri="{FF2B5EF4-FFF2-40B4-BE49-F238E27FC236}">
                <a16:creationId xmlns:a16="http://schemas.microsoft.com/office/drawing/2014/main" id="{A6A70189-B739-43AC-918D-7DC431CCB20F}"/>
              </a:ext>
            </a:extLst>
          </p:cNvPr>
          <p:cNvPicPr>
            <a:picLocks noChangeAspect="1"/>
          </p:cNvPicPr>
          <p:nvPr/>
        </p:nvPicPr>
        <p:blipFill rotWithShape="1">
          <a:blip r:embed="rId4">
            <a:extLst>
              <a:ext uri="{28A0092B-C50C-407E-A947-70E740481C1C}">
                <a14:useLocalDpi xmlns:a14="http://schemas.microsoft.com/office/drawing/2010/main" val="0"/>
              </a:ext>
            </a:extLst>
          </a:blip>
          <a:srcRect t="10359" r="892"/>
          <a:stretch/>
        </p:blipFill>
        <p:spPr>
          <a:xfrm>
            <a:off x="-17065" y="1923875"/>
            <a:ext cx="7069873" cy="2341725"/>
          </a:xfrm>
          <a:prstGeom prst="rect">
            <a:avLst/>
          </a:prstGeom>
        </p:spPr>
      </p:pic>
      <p:pic>
        <p:nvPicPr>
          <p:cNvPr id="11" name="Picture 10" descr="A screenshot of a computer&#10;&#10;Description automatically generated with medium confidence">
            <a:extLst>
              <a:ext uri="{FF2B5EF4-FFF2-40B4-BE49-F238E27FC236}">
                <a16:creationId xmlns:a16="http://schemas.microsoft.com/office/drawing/2014/main" id="{4BF561E7-3CB9-4D67-BEA7-A8DADC7B3D42}"/>
              </a:ext>
            </a:extLst>
          </p:cNvPr>
          <p:cNvPicPr>
            <a:picLocks noChangeAspect="1"/>
          </p:cNvPicPr>
          <p:nvPr/>
        </p:nvPicPr>
        <p:blipFill rotWithShape="1">
          <a:blip r:embed="rId5">
            <a:extLst>
              <a:ext uri="{28A0092B-C50C-407E-A947-70E740481C1C}">
                <a14:useLocalDpi xmlns:a14="http://schemas.microsoft.com/office/drawing/2010/main" val="0"/>
              </a:ext>
            </a:extLst>
          </a:blip>
          <a:srcRect t="10605" r="-462" b="15795"/>
          <a:stretch/>
        </p:blipFill>
        <p:spPr>
          <a:xfrm>
            <a:off x="8947" y="4212392"/>
            <a:ext cx="7133478" cy="1976600"/>
          </a:xfrm>
          <a:prstGeom prst="rect">
            <a:avLst/>
          </a:prstGeom>
        </p:spPr>
      </p:pic>
      <p:sp>
        <p:nvSpPr>
          <p:cNvPr id="12" name="TextBox 11">
            <a:extLst>
              <a:ext uri="{FF2B5EF4-FFF2-40B4-BE49-F238E27FC236}">
                <a16:creationId xmlns:a16="http://schemas.microsoft.com/office/drawing/2014/main" id="{5402FE3F-7290-4DA0-A3AB-CC93C09BFF4B}"/>
              </a:ext>
            </a:extLst>
          </p:cNvPr>
          <p:cNvSpPr txBox="1"/>
          <p:nvPr/>
        </p:nvSpPr>
        <p:spPr>
          <a:xfrm>
            <a:off x="-17065" y="6215746"/>
            <a:ext cx="8001000" cy="646331"/>
          </a:xfrm>
          <a:prstGeom prst="rect">
            <a:avLst/>
          </a:prstGeom>
          <a:noFill/>
        </p:spPr>
        <p:txBody>
          <a:bodyPr wrap="square" rtlCol="0">
            <a:spAutoFit/>
          </a:bodyPr>
          <a:lstStyle/>
          <a:p>
            <a:pPr algn="just"/>
            <a:r>
              <a:rPr lang="en-US" b="1" dirty="0">
                <a:latin typeface="Palatino Linotype" panose="02040502050505030304" pitchFamily="18" charset="0"/>
              </a:rPr>
              <a:t>Fig.6 </a:t>
            </a:r>
            <a:r>
              <a:rPr lang="en-US" dirty="0">
                <a:latin typeface="Palatino Linotype" panose="02040502050505030304" pitchFamily="18" charset="0"/>
              </a:rPr>
              <a:t>Friction maps, friction force F</a:t>
            </a:r>
            <a:r>
              <a:rPr lang="en-US" baseline="-25000" dirty="0">
                <a:latin typeface="Palatino Linotype" panose="02040502050505030304" pitchFamily="18" charset="0"/>
              </a:rPr>
              <a:t>f</a:t>
            </a:r>
            <a:r>
              <a:rPr lang="en-US" dirty="0">
                <a:latin typeface="Palatino Linotype" panose="02040502050505030304" pitchFamily="18" charset="0"/>
              </a:rPr>
              <a:t> and friction coefficient µ between AFM tip (Si) and investigated materials</a:t>
            </a:r>
          </a:p>
        </p:txBody>
      </p:sp>
      <p:sp>
        <p:nvSpPr>
          <p:cNvPr id="13" name="TextBox 12">
            <a:extLst>
              <a:ext uri="{FF2B5EF4-FFF2-40B4-BE49-F238E27FC236}">
                <a16:creationId xmlns:a16="http://schemas.microsoft.com/office/drawing/2014/main" id="{3707833D-5427-4A74-8F29-60FCAD938D35}"/>
              </a:ext>
            </a:extLst>
          </p:cNvPr>
          <p:cNvSpPr txBox="1"/>
          <p:nvPr/>
        </p:nvSpPr>
        <p:spPr>
          <a:xfrm>
            <a:off x="7052808" y="612238"/>
            <a:ext cx="1310640" cy="923330"/>
          </a:xfrm>
          <a:prstGeom prst="rect">
            <a:avLst/>
          </a:prstGeom>
          <a:noFill/>
        </p:spPr>
        <p:txBody>
          <a:bodyPr wrap="square" rtlCol="0">
            <a:spAutoFit/>
          </a:bodyPr>
          <a:lstStyle/>
          <a:p>
            <a:pPr marL="342900" indent="-342900" algn="just">
              <a:buAutoNum type="alphaLcParenBoth"/>
            </a:pPr>
            <a:r>
              <a:rPr lang="en-US" dirty="0"/>
              <a:t>Si/PHBh</a:t>
            </a:r>
          </a:p>
          <a:p>
            <a:pPr algn="just"/>
            <a:r>
              <a:rPr lang="en-US" dirty="0"/>
              <a:t>F</a:t>
            </a:r>
            <a:r>
              <a:rPr lang="en-US" baseline="-25000" dirty="0"/>
              <a:t>f </a:t>
            </a:r>
            <a:r>
              <a:rPr lang="en-US" dirty="0"/>
              <a:t>= 47 </a:t>
            </a:r>
            <a:r>
              <a:rPr lang="en-US" dirty="0" err="1"/>
              <a:t>nN</a:t>
            </a:r>
            <a:endParaRPr lang="en-US" dirty="0"/>
          </a:p>
          <a:p>
            <a:pPr algn="just"/>
            <a:r>
              <a:rPr lang="en-US" dirty="0"/>
              <a:t>µ = 0.15</a:t>
            </a:r>
          </a:p>
        </p:txBody>
      </p:sp>
      <p:sp>
        <p:nvSpPr>
          <p:cNvPr id="14" name="TextBox 13">
            <a:extLst>
              <a:ext uri="{FF2B5EF4-FFF2-40B4-BE49-F238E27FC236}">
                <a16:creationId xmlns:a16="http://schemas.microsoft.com/office/drawing/2014/main" id="{3B963A00-5255-4A75-A9FB-C457C0A3D864}"/>
              </a:ext>
            </a:extLst>
          </p:cNvPr>
          <p:cNvSpPr txBox="1"/>
          <p:nvPr/>
        </p:nvSpPr>
        <p:spPr>
          <a:xfrm>
            <a:off x="7052808" y="2691388"/>
            <a:ext cx="1649730" cy="1200329"/>
          </a:xfrm>
          <a:prstGeom prst="rect">
            <a:avLst/>
          </a:prstGeom>
          <a:noFill/>
        </p:spPr>
        <p:txBody>
          <a:bodyPr wrap="square" rtlCol="0">
            <a:spAutoFit/>
          </a:bodyPr>
          <a:lstStyle/>
          <a:p>
            <a:pPr marL="342900" indent="-342900" algn="just">
              <a:buAutoNum type="alphaLcParenBoth" startAt="2"/>
            </a:pPr>
            <a:r>
              <a:rPr lang="en-US" dirty="0"/>
              <a:t>Si/</a:t>
            </a:r>
            <a:r>
              <a:rPr lang="en-US" dirty="0" err="1"/>
              <a:t>PHBc</a:t>
            </a:r>
            <a:endParaRPr lang="en-US" dirty="0"/>
          </a:p>
          <a:p>
            <a:pPr algn="just"/>
            <a:r>
              <a:rPr lang="en-US" dirty="0"/>
              <a:t>F</a:t>
            </a:r>
            <a:r>
              <a:rPr lang="en-US" baseline="-25000" dirty="0"/>
              <a:t>f </a:t>
            </a:r>
            <a:r>
              <a:rPr lang="en-US" dirty="0"/>
              <a:t>= 119.14 </a:t>
            </a:r>
            <a:r>
              <a:rPr lang="en-US" dirty="0" err="1"/>
              <a:t>nN</a:t>
            </a:r>
            <a:endParaRPr lang="en-US" dirty="0"/>
          </a:p>
          <a:p>
            <a:pPr algn="just"/>
            <a:r>
              <a:rPr lang="en-US" dirty="0"/>
              <a:t>µ = 0.35</a:t>
            </a:r>
          </a:p>
          <a:p>
            <a:pPr algn="just"/>
            <a:endParaRPr lang="en-US" dirty="0"/>
          </a:p>
        </p:txBody>
      </p:sp>
      <p:sp>
        <p:nvSpPr>
          <p:cNvPr id="15" name="TextBox 14">
            <a:extLst>
              <a:ext uri="{FF2B5EF4-FFF2-40B4-BE49-F238E27FC236}">
                <a16:creationId xmlns:a16="http://schemas.microsoft.com/office/drawing/2014/main" id="{354F27E1-129E-4899-A8FB-E9F08606918A}"/>
              </a:ext>
            </a:extLst>
          </p:cNvPr>
          <p:cNvSpPr txBox="1"/>
          <p:nvPr/>
        </p:nvSpPr>
        <p:spPr>
          <a:xfrm>
            <a:off x="7075170" y="4915079"/>
            <a:ext cx="1497330" cy="1200329"/>
          </a:xfrm>
          <a:prstGeom prst="rect">
            <a:avLst/>
          </a:prstGeom>
          <a:noFill/>
        </p:spPr>
        <p:txBody>
          <a:bodyPr wrap="square" rtlCol="0">
            <a:spAutoFit/>
          </a:bodyPr>
          <a:lstStyle/>
          <a:p>
            <a:pPr marL="342900" indent="-342900" algn="just">
              <a:buAutoNum type="alphaLcParenBoth" startAt="3"/>
            </a:pPr>
            <a:r>
              <a:rPr lang="en-US" dirty="0"/>
              <a:t>Si/</a:t>
            </a:r>
            <a:r>
              <a:rPr lang="en-US" dirty="0" err="1"/>
              <a:t>PHBVc</a:t>
            </a:r>
            <a:endParaRPr lang="en-US" dirty="0"/>
          </a:p>
          <a:p>
            <a:pPr algn="just"/>
            <a:r>
              <a:rPr lang="en-US" dirty="0"/>
              <a:t>F</a:t>
            </a:r>
            <a:r>
              <a:rPr lang="en-US" baseline="-25000" dirty="0"/>
              <a:t>f </a:t>
            </a:r>
            <a:r>
              <a:rPr lang="en-US" dirty="0"/>
              <a:t>= 295.15 </a:t>
            </a:r>
            <a:r>
              <a:rPr lang="en-US" dirty="0" err="1"/>
              <a:t>nN</a:t>
            </a:r>
            <a:endParaRPr lang="en-US" dirty="0"/>
          </a:p>
          <a:p>
            <a:pPr algn="just"/>
            <a:r>
              <a:rPr lang="en-US" dirty="0"/>
              <a:t>µ = 0.85</a:t>
            </a:r>
          </a:p>
          <a:p>
            <a:pPr algn="just"/>
            <a:endParaRPr lang="en-US" dirty="0"/>
          </a:p>
        </p:txBody>
      </p:sp>
    </p:spTree>
    <p:extLst>
      <p:ext uri="{BB962C8B-B14F-4D97-AF65-F5344CB8AC3E}">
        <p14:creationId xmlns:p14="http://schemas.microsoft.com/office/powerpoint/2010/main" val="608760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15</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a:extLst>
              <a:ext uri="{FF2B5EF4-FFF2-40B4-BE49-F238E27FC236}">
                <a16:creationId xmlns:a16="http://schemas.microsoft.com/office/drawing/2014/main" id="{09720820-086C-47E9-988A-7643BC810257}"/>
              </a:ext>
            </a:extLst>
          </p:cNvPr>
          <p:cNvSpPr txBox="1"/>
          <p:nvPr/>
        </p:nvSpPr>
        <p:spPr>
          <a:xfrm>
            <a:off x="0" y="70519"/>
            <a:ext cx="9144000" cy="6663299"/>
          </a:xfrm>
          <a:prstGeom prst="rect">
            <a:avLst/>
          </a:prstGeom>
          <a:noFill/>
        </p:spPr>
        <p:txBody>
          <a:bodyPr wrap="square" rtlCol="0">
            <a:spAutoFit/>
          </a:bodyPr>
          <a:lstStyle/>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7. Wear tests</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Scope: </a:t>
            </a:r>
            <a:r>
              <a:rPr lang="en-US" dirty="0">
                <a:latin typeface="Palatino Linotype" panose="02040502050505030304" pitchFamily="18" charset="0"/>
                <a:ea typeface="Calibri" panose="020F0502020204030204" pitchFamily="34" charset="0"/>
                <a:cs typeface="Calibri" panose="020F0502020204030204" pitchFamily="34" charset="0"/>
              </a:rPr>
              <a:t>To determine the difference between the wear resistance of investigated bio-materials PHBh and </a:t>
            </a:r>
            <a:r>
              <a:rPr lang="en-US" dirty="0" err="1">
                <a:latin typeface="Palatino Linotype" panose="02040502050505030304" pitchFamily="18" charset="0"/>
                <a:ea typeface="Calibri" panose="020F0502020204030204" pitchFamily="34" charset="0"/>
                <a:cs typeface="Calibri" panose="020F0502020204030204" pitchFamily="34" charset="0"/>
              </a:rPr>
              <a:t>PHBc</a:t>
            </a:r>
            <a:r>
              <a:rPr lang="en-US" dirty="0">
                <a:latin typeface="Palatino Linotype" panose="02040502050505030304" pitchFamily="18" charset="0"/>
                <a:ea typeface="Calibri" panose="020F0502020204030204" pitchFamily="34" charset="0"/>
                <a:cs typeface="Calibri" panose="020F0502020204030204" pitchFamily="34" charset="0"/>
              </a:rPr>
              <a:t> with higher and smaller hardness (Fig.2)</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Using method: </a:t>
            </a:r>
            <a:r>
              <a:rPr lang="en-US" dirty="0">
                <a:latin typeface="Palatino Linotype" panose="02040502050505030304" pitchFamily="18" charset="0"/>
                <a:ea typeface="Calibri" panose="020F0502020204030204" pitchFamily="34" charset="0"/>
                <a:cs typeface="Calibri" panose="020F0502020204030204" pitchFamily="34" charset="0"/>
              </a:rPr>
              <a:t>The scratching of material by using the contact mode of AFM and a diamond Berkovich tip. After, the scanning of the scratched area by AFM was done for the interpretation of the removed material volume. XEI software used to measure the dimensions of the triangular section of the removed area. After by considering the length of scratch, the volume of the removed material was estimated</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Input parameters: </a:t>
            </a:r>
            <a:r>
              <a:rPr lang="en-US" dirty="0">
                <a:latin typeface="Palatino Linotype" panose="02040502050505030304" pitchFamily="18" charset="0"/>
                <a:ea typeface="Calibri" panose="020F0502020204030204" pitchFamily="34" charset="0"/>
                <a:cs typeface="Calibri" panose="020F0502020204030204" pitchFamily="34" charset="0"/>
              </a:rPr>
              <a:t>Normal load = 10µN, 20µN, 30µN; Scanning rate 1Hz, Scratching time = 5 minutes; Length of scratching 40µm</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Operating conditions: </a:t>
            </a:r>
            <a:r>
              <a:rPr lang="en-US" dirty="0">
                <a:latin typeface="Palatino Linotype" panose="02040502050505030304" pitchFamily="18" charset="0"/>
                <a:ea typeface="Calibri" panose="020F0502020204030204" pitchFamily="34" charset="0"/>
                <a:cs typeface="Calibri" panose="020F0502020204030204" pitchFamily="34" charset="0"/>
              </a:rPr>
              <a:t>Humidity of 40%RH; temperature of 20°C</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Output results: </a:t>
            </a:r>
            <a:r>
              <a:rPr lang="en-US" dirty="0">
                <a:latin typeface="Palatino Linotype" panose="02040502050505030304" pitchFamily="18" charset="0"/>
                <a:ea typeface="Calibri" panose="020F0502020204030204" pitchFamily="34" charset="0"/>
                <a:cs typeface="Calibri" panose="020F0502020204030204" pitchFamily="34" charset="0"/>
              </a:rPr>
              <a:t>Variation of the materials wear as a function of applied loads</a:t>
            </a:r>
            <a:endParaRPr lang="en-US" sz="1800" dirty="0">
              <a:effectLst/>
              <a:latin typeface="Palatino Linotype" panose="0204050205050503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1250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16</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7" name="Picture 6">
            <a:extLst>
              <a:ext uri="{FF2B5EF4-FFF2-40B4-BE49-F238E27FC236}">
                <a16:creationId xmlns:a16="http://schemas.microsoft.com/office/drawing/2014/main" id="{AB09A0D1-361E-4888-A446-7876C369FA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1030" y="299085"/>
            <a:ext cx="2743200" cy="2743200"/>
          </a:xfrm>
          <a:prstGeom prst="rect">
            <a:avLst/>
          </a:prstGeom>
        </p:spPr>
      </p:pic>
      <p:pic>
        <p:nvPicPr>
          <p:cNvPr id="9" name="Picture 8" descr="A picture containing image, blurry&#10;&#10;Description automatically generated">
            <a:extLst>
              <a:ext uri="{FF2B5EF4-FFF2-40B4-BE49-F238E27FC236}">
                <a16:creationId xmlns:a16="http://schemas.microsoft.com/office/drawing/2014/main" id="{764C5464-0783-4B9E-8B0A-4A4A0E37C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030" y="3676680"/>
            <a:ext cx="2743200" cy="2743200"/>
          </a:xfrm>
          <a:prstGeom prst="rect">
            <a:avLst/>
          </a:prstGeom>
        </p:spPr>
      </p:pic>
      <p:pic>
        <p:nvPicPr>
          <p:cNvPr id="13" name="Picture 12" descr="A picture containing food, dish, close&#10;&#10;Description automatically generated">
            <a:extLst>
              <a:ext uri="{FF2B5EF4-FFF2-40B4-BE49-F238E27FC236}">
                <a16:creationId xmlns:a16="http://schemas.microsoft.com/office/drawing/2014/main" id="{1B72CC55-E363-4EF9-BD8F-D0D9DD5CFF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 y="299085"/>
            <a:ext cx="2743200" cy="2743200"/>
          </a:xfrm>
          <a:prstGeom prst="rect">
            <a:avLst/>
          </a:prstGeom>
        </p:spPr>
      </p:pic>
      <p:sp>
        <p:nvSpPr>
          <p:cNvPr id="14" name="TextBox 13">
            <a:extLst>
              <a:ext uri="{FF2B5EF4-FFF2-40B4-BE49-F238E27FC236}">
                <a16:creationId xmlns:a16="http://schemas.microsoft.com/office/drawing/2014/main" id="{04A3B3C3-206D-4903-AC36-1A97EC8AF26F}"/>
              </a:ext>
            </a:extLst>
          </p:cNvPr>
          <p:cNvSpPr txBox="1"/>
          <p:nvPr/>
        </p:nvSpPr>
        <p:spPr>
          <a:xfrm>
            <a:off x="1524000" y="3189907"/>
            <a:ext cx="1104900" cy="400110"/>
          </a:xfrm>
          <a:prstGeom prst="rect">
            <a:avLst/>
          </a:prstGeom>
          <a:noFill/>
        </p:spPr>
        <p:txBody>
          <a:bodyPr wrap="square" rtlCol="0">
            <a:spAutoFit/>
          </a:bodyPr>
          <a:lstStyle/>
          <a:p>
            <a:r>
              <a:rPr lang="en-US" sz="2000" b="1" dirty="0"/>
              <a:t>(a) </a:t>
            </a:r>
            <a:r>
              <a:rPr lang="en-US" sz="2000" dirty="0"/>
              <a:t>PHBh</a:t>
            </a:r>
          </a:p>
        </p:txBody>
      </p:sp>
      <p:sp>
        <p:nvSpPr>
          <p:cNvPr id="15" name="TextBox 14">
            <a:extLst>
              <a:ext uri="{FF2B5EF4-FFF2-40B4-BE49-F238E27FC236}">
                <a16:creationId xmlns:a16="http://schemas.microsoft.com/office/drawing/2014/main" id="{306F5CCF-20B9-4E60-BFCC-B28477C84F75}"/>
              </a:ext>
            </a:extLst>
          </p:cNvPr>
          <p:cNvSpPr txBox="1"/>
          <p:nvPr/>
        </p:nvSpPr>
        <p:spPr>
          <a:xfrm>
            <a:off x="5202554" y="3181320"/>
            <a:ext cx="1432560" cy="400110"/>
          </a:xfrm>
          <a:prstGeom prst="rect">
            <a:avLst/>
          </a:prstGeom>
          <a:noFill/>
        </p:spPr>
        <p:txBody>
          <a:bodyPr wrap="square" rtlCol="0">
            <a:spAutoFit/>
          </a:bodyPr>
          <a:lstStyle/>
          <a:p>
            <a:r>
              <a:rPr lang="en-US" sz="2000" b="1" dirty="0"/>
              <a:t>(b) </a:t>
            </a:r>
            <a:r>
              <a:rPr lang="en-US" sz="2000" dirty="0"/>
              <a:t>PHBh</a:t>
            </a:r>
          </a:p>
        </p:txBody>
      </p:sp>
      <p:sp>
        <p:nvSpPr>
          <p:cNvPr id="17" name="TextBox 16">
            <a:extLst>
              <a:ext uri="{FF2B5EF4-FFF2-40B4-BE49-F238E27FC236}">
                <a16:creationId xmlns:a16="http://schemas.microsoft.com/office/drawing/2014/main" id="{E5C1FA81-42FA-425B-A35A-D8F56E45A4CF}"/>
              </a:ext>
            </a:extLst>
          </p:cNvPr>
          <p:cNvSpPr txBox="1"/>
          <p:nvPr/>
        </p:nvSpPr>
        <p:spPr>
          <a:xfrm>
            <a:off x="5202554" y="6479113"/>
            <a:ext cx="1571626" cy="400110"/>
          </a:xfrm>
          <a:prstGeom prst="rect">
            <a:avLst/>
          </a:prstGeom>
          <a:noFill/>
        </p:spPr>
        <p:txBody>
          <a:bodyPr wrap="square">
            <a:spAutoFit/>
          </a:bodyPr>
          <a:lstStyle/>
          <a:p>
            <a:r>
              <a:rPr lang="en-US" sz="2000" b="1" dirty="0">
                <a:effectLst/>
                <a:latin typeface="Palatino Linotype" panose="02040502050505030304" pitchFamily="18" charset="0"/>
                <a:ea typeface="Calibri" panose="020F0502020204030204" pitchFamily="34" charset="0"/>
                <a:cs typeface="Calibri" panose="020F0502020204030204" pitchFamily="34" charset="0"/>
              </a:rPr>
              <a:t>(c) </a:t>
            </a:r>
            <a:r>
              <a:rPr lang="en-US" sz="2000" dirty="0" err="1">
                <a:effectLst/>
                <a:latin typeface="Palatino Linotype" panose="02040502050505030304" pitchFamily="18" charset="0"/>
                <a:ea typeface="Calibri" panose="020F0502020204030204" pitchFamily="34" charset="0"/>
                <a:cs typeface="Calibri" panose="020F0502020204030204" pitchFamily="34" charset="0"/>
              </a:rPr>
              <a:t>PHBc</a:t>
            </a:r>
            <a:endParaRPr lang="en-US" sz="2000" dirty="0"/>
          </a:p>
        </p:txBody>
      </p:sp>
      <p:sp>
        <p:nvSpPr>
          <p:cNvPr id="18" name="TextBox 17">
            <a:extLst>
              <a:ext uri="{FF2B5EF4-FFF2-40B4-BE49-F238E27FC236}">
                <a16:creationId xmlns:a16="http://schemas.microsoft.com/office/drawing/2014/main" id="{4C6D7D6E-16E5-40A9-84C5-8B9BBA7D02A3}"/>
              </a:ext>
            </a:extLst>
          </p:cNvPr>
          <p:cNvSpPr txBox="1"/>
          <p:nvPr/>
        </p:nvSpPr>
        <p:spPr>
          <a:xfrm>
            <a:off x="0" y="3989576"/>
            <a:ext cx="4431030" cy="1477328"/>
          </a:xfrm>
          <a:prstGeom prst="rect">
            <a:avLst/>
          </a:prstGeom>
          <a:noFill/>
        </p:spPr>
        <p:txBody>
          <a:bodyPr wrap="square" rtlCol="0">
            <a:spAutoFit/>
          </a:bodyPr>
          <a:lstStyle/>
          <a:p>
            <a:pPr algn="just"/>
            <a:r>
              <a:rPr lang="en-US" b="1" dirty="0">
                <a:latin typeface="Palatino Linotype" panose="02040502050505030304" pitchFamily="18" charset="0"/>
              </a:rPr>
              <a:t>Fig.7 </a:t>
            </a:r>
            <a:r>
              <a:rPr lang="en-US" dirty="0">
                <a:latin typeface="Palatino Linotype" panose="02040502050505030304" pitchFamily="18" charset="0"/>
              </a:rPr>
              <a:t>The wear test under different  </a:t>
            </a:r>
            <a:r>
              <a:rPr lang="en-US" dirty="0">
                <a:latin typeface="Palatino Linotype" panose="02040502050505030304" pitchFamily="18" charset="0"/>
                <a:ea typeface="Calibri" panose="020F0502020204030204" pitchFamily="34" charset="0"/>
                <a:cs typeface="Calibri" panose="020F0502020204030204" pitchFamily="34" charset="0"/>
              </a:rPr>
              <a:t>scratching</a:t>
            </a:r>
            <a:r>
              <a:rPr lang="en-US" dirty="0">
                <a:latin typeface="Palatino Linotype" panose="02040502050505030304" pitchFamily="18" charset="0"/>
              </a:rPr>
              <a:t> forces: (</a:t>
            </a:r>
            <a:r>
              <a:rPr lang="en-US" b="1" dirty="0">
                <a:latin typeface="Palatino Linotype" panose="02040502050505030304" pitchFamily="18" charset="0"/>
              </a:rPr>
              <a:t>a) </a:t>
            </a:r>
            <a:r>
              <a:rPr lang="en-US" dirty="0">
                <a:latin typeface="Palatino Linotype" panose="02040502050505030304" pitchFamily="18" charset="0"/>
              </a:rPr>
              <a:t>is the initial surface of PHBh,  after scratching the same probe is shown in </a:t>
            </a:r>
            <a:r>
              <a:rPr lang="en-US" b="1" dirty="0">
                <a:latin typeface="Palatino Linotype" panose="02040502050505030304" pitchFamily="18" charset="0"/>
              </a:rPr>
              <a:t> (b)</a:t>
            </a:r>
            <a:r>
              <a:rPr lang="en-US" dirty="0">
                <a:latin typeface="Palatino Linotype" panose="02040502050505030304" pitchFamily="18" charset="0"/>
              </a:rPr>
              <a:t>, and the </a:t>
            </a:r>
            <a:r>
              <a:rPr lang="en-US" dirty="0" err="1">
                <a:latin typeface="Palatino Linotype" panose="02040502050505030304" pitchFamily="18" charset="0"/>
              </a:rPr>
              <a:t>PHBc</a:t>
            </a:r>
            <a:r>
              <a:rPr lang="en-US" dirty="0">
                <a:latin typeface="Palatino Linotype" panose="02040502050505030304" pitchFamily="18" charset="0"/>
              </a:rPr>
              <a:t> material is represented in (</a:t>
            </a:r>
            <a:r>
              <a:rPr lang="en-US" b="1" dirty="0">
                <a:latin typeface="Palatino Linotype" panose="02040502050505030304" pitchFamily="18" charset="0"/>
              </a:rPr>
              <a:t>c)</a:t>
            </a:r>
            <a:endParaRPr lang="en-US" dirty="0">
              <a:latin typeface="Palatino Linotype" panose="02040502050505030304" pitchFamily="18" charset="0"/>
            </a:endParaRPr>
          </a:p>
        </p:txBody>
      </p:sp>
      <p:sp>
        <p:nvSpPr>
          <p:cNvPr id="19" name="TextBox 18">
            <a:extLst>
              <a:ext uri="{FF2B5EF4-FFF2-40B4-BE49-F238E27FC236}">
                <a16:creationId xmlns:a16="http://schemas.microsoft.com/office/drawing/2014/main" id="{2C0C35E4-7794-428E-9908-D536DF3B5A5F}"/>
              </a:ext>
            </a:extLst>
          </p:cNvPr>
          <p:cNvSpPr txBox="1"/>
          <p:nvPr/>
        </p:nvSpPr>
        <p:spPr>
          <a:xfrm>
            <a:off x="7162800" y="786055"/>
            <a:ext cx="769620" cy="400110"/>
          </a:xfrm>
          <a:prstGeom prst="rect">
            <a:avLst/>
          </a:prstGeom>
          <a:noFill/>
        </p:spPr>
        <p:txBody>
          <a:bodyPr wrap="square" rtlCol="0">
            <a:spAutoFit/>
          </a:bodyPr>
          <a:lstStyle/>
          <a:p>
            <a:r>
              <a:rPr lang="en-US" sz="2000" b="1" dirty="0"/>
              <a:t>30µN</a:t>
            </a:r>
          </a:p>
        </p:txBody>
      </p:sp>
      <p:sp>
        <p:nvSpPr>
          <p:cNvPr id="20" name="TextBox 19">
            <a:extLst>
              <a:ext uri="{FF2B5EF4-FFF2-40B4-BE49-F238E27FC236}">
                <a16:creationId xmlns:a16="http://schemas.microsoft.com/office/drawing/2014/main" id="{B044D5B7-CEE3-4786-A37F-12018F7B89FA}"/>
              </a:ext>
            </a:extLst>
          </p:cNvPr>
          <p:cNvSpPr txBox="1"/>
          <p:nvPr/>
        </p:nvSpPr>
        <p:spPr>
          <a:xfrm>
            <a:off x="7162800" y="2325945"/>
            <a:ext cx="769620" cy="400110"/>
          </a:xfrm>
          <a:prstGeom prst="rect">
            <a:avLst/>
          </a:prstGeom>
          <a:noFill/>
        </p:spPr>
        <p:txBody>
          <a:bodyPr wrap="square" rtlCol="0">
            <a:spAutoFit/>
          </a:bodyPr>
          <a:lstStyle/>
          <a:p>
            <a:r>
              <a:rPr lang="en-US" sz="2000" b="1" dirty="0"/>
              <a:t>10µN</a:t>
            </a:r>
          </a:p>
        </p:txBody>
      </p:sp>
      <p:sp>
        <p:nvSpPr>
          <p:cNvPr id="21" name="TextBox 20">
            <a:extLst>
              <a:ext uri="{FF2B5EF4-FFF2-40B4-BE49-F238E27FC236}">
                <a16:creationId xmlns:a16="http://schemas.microsoft.com/office/drawing/2014/main" id="{95917387-7C55-4414-A875-120C139C47B5}"/>
              </a:ext>
            </a:extLst>
          </p:cNvPr>
          <p:cNvSpPr txBox="1"/>
          <p:nvPr/>
        </p:nvSpPr>
        <p:spPr>
          <a:xfrm>
            <a:off x="7162800" y="1514415"/>
            <a:ext cx="769620" cy="400110"/>
          </a:xfrm>
          <a:prstGeom prst="rect">
            <a:avLst/>
          </a:prstGeom>
          <a:noFill/>
        </p:spPr>
        <p:txBody>
          <a:bodyPr wrap="square" rtlCol="0">
            <a:spAutoFit/>
          </a:bodyPr>
          <a:lstStyle/>
          <a:p>
            <a:r>
              <a:rPr lang="en-US" sz="2000" b="1" dirty="0"/>
              <a:t>20µN</a:t>
            </a:r>
          </a:p>
        </p:txBody>
      </p:sp>
      <p:sp>
        <p:nvSpPr>
          <p:cNvPr id="22" name="TextBox 21">
            <a:extLst>
              <a:ext uri="{FF2B5EF4-FFF2-40B4-BE49-F238E27FC236}">
                <a16:creationId xmlns:a16="http://schemas.microsoft.com/office/drawing/2014/main" id="{54CD128A-2768-40F0-B0A9-74E945363A6E}"/>
              </a:ext>
            </a:extLst>
          </p:cNvPr>
          <p:cNvSpPr txBox="1"/>
          <p:nvPr/>
        </p:nvSpPr>
        <p:spPr>
          <a:xfrm>
            <a:off x="7162800" y="4100120"/>
            <a:ext cx="769620" cy="400110"/>
          </a:xfrm>
          <a:prstGeom prst="rect">
            <a:avLst/>
          </a:prstGeom>
          <a:noFill/>
        </p:spPr>
        <p:txBody>
          <a:bodyPr wrap="square" rtlCol="0">
            <a:spAutoFit/>
          </a:bodyPr>
          <a:lstStyle/>
          <a:p>
            <a:r>
              <a:rPr lang="en-US" sz="2000" b="1" dirty="0"/>
              <a:t>30µN</a:t>
            </a:r>
          </a:p>
        </p:txBody>
      </p:sp>
      <p:sp>
        <p:nvSpPr>
          <p:cNvPr id="23" name="TextBox 22">
            <a:extLst>
              <a:ext uri="{FF2B5EF4-FFF2-40B4-BE49-F238E27FC236}">
                <a16:creationId xmlns:a16="http://schemas.microsoft.com/office/drawing/2014/main" id="{1B6E8B29-61D6-42A2-895F-DBDB41C24118}"/>
              </a:ext>
            </a:extLst>
          </p:cNvPr>
          <p:cNvSpPr txBox="1"/>
          <p:nvPr/>
        </p:nvSpPr>
        <p:spPr>
          <a:xfrm>
            <a:off x="7162800" y="5588605"/>
            <a:ext cx="769620" cy="400110"/>
          </a:xfrm>
          <a:prstGeom prst="rect">
            <a:avLst/>
          </a:prstGeom>
          <a:noFill/>
        </p:spPr>
        <p:txBody>
          <a:bodyPr wrap="square" rtlCol="0">
            <a:spAutoFit/>
          </a:bodyPr>
          <a:lstStyle/>
          <a:p>
            <a:r>
              <a:rPr lang="en-US" sz="2000" b="1" dirty="0"/>
              <a:t>10µN</a:t>
            </a:r>
          </a:p>
        </p:txBody>
      </p:sp>
      <p:sp>
        <p:nvSpPr>
          <p:cNvPr id="24" name="TextBox 23">
            <a:extLst>
              <a:ext uri="{FF2B5EF4-FFF2-40B4-BE49-F238E27FC236}">
                <a16:creationId xmlns:a16="http://schemas.microsoft.com/office/drawing/2014/main" id="{6EB01F9A-F332-4597-A612-458162AAE7D6}"/>
              </a:ext>
            </a:extLst>
          </p:cNvPr>
          <p:cNvSpPr txBox="1"/>
          <p:nvPr/>
        </p:nvSpPr>
        <p:spPr>
          <a:xfrm>
            <a:off x="7162800" y="4828480"/>
            <a:ext cx="769620" cy="400110"/>
          </a:xfrm>
          <a:prstGeom prst="rect">
            <a:avLst/>
          </a:prstGeom>
          <a:noFill/>
        </p:spPr>
        <p:txBody>
          <a:bodyPr wrap="square" rtlCol="0">
            <a:spAutoFit/>
          </a:bodyPr>
          <a:lstStyle/>
          <a:p>
            <a:r>
              <a:rPr lang="en-US" sz="2000" b="1" dirty="0"/>
              <a:t>20µN</a:t>
            </a:r>
          </a:p>
        </p:txBody>
      </p:sp>
    </p:spTree>
    <p:extLst>
      <p:ext uri="{BB962C8B-B14F-4D97-AF65-F5344CB8AC3E}">
        <p14:creationId xmlns:p14="http://schemas.microsoft.com/office/powerpoint/2010/main" val="114818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CC6E73-381A-49B9-A718-E0CA2B5401FF}"/>
              </a:ext>
            </a:extLst>
          </p:cNvPr>
          <p:cNvPicPr>
            <a:picLocks noChangeAspect="1"/>
          </p:cNvPicPr>
          <p:nvPr/>
        </p:nvPicPr>
        <p:blipFill rotWithShape="1">
          <a:blip r:embed="rId2"/>
          <a:srcRect l="7949" r="8438" b="5125"/>
          <a:stretch/>
        </p:blipFill>
        <p:spPr>
          <a:xfrm>
            <a:off x="0" y="45719"/>
            <a:ext cx="6812280" cy="6812281"/>
          </a:xfrm>
          <a:prstGeom prst="rect">
            <a:avLst/>
          </a:prstGeom>
        </p:spPr>
      </p:pic>
      <p:sp>
        <p:nvSpPr>
          <p:cNvPr id="20" name="TextBox 19">
            <a:extLst>
              <a:ext uri="{FF2B5EF4-FFF2-40B4-BE49-F238E27FC236}">
                <a16:creationId xmlns:a16="http://schemas.microsoft.com/office/drawing/2014/main" id="{66AEB2AD-8B3C-44C0-AA9D-5B07EE10B7EF}"/>
              </a:ext>
            </a:extLst>
          </p:cNvPr>
          <p:cNvSpPr txBox="1"/>
          <p:nvPr/>
        </p:nvSpPr>
        <p:spPr>
          <a:xfrm>
            <a:off x="6743700" y="934879"/>
            <a:ext cx="2400300" cy="1477328"/>
          </a:xfrm>
          <a:prstGeom prst="rect">
            <a:avLst/>
          </a:prstGeom>
          <a:noFill/>
        </p:spPr>
        <p:txBody>
          <a:bodyPr wrap="square">
            <a:spAutoFit/>
          </a:bodyPr>
          <a:lstStyle/>
          <a:p>
            <a:pPr algn="just"/>
            <a:r>
              <a:rPr lang="en-US" b="1" dirty="0">
                <a:latin typeface="Palatino Linotype" panose="02040502050505030304" pitchFamily="18" charset="0"/>
              </a:rPr>
              <a:t>Fig.8 </a:t>
            </a:r>
            <a:r>
              <a:rPr lang="en-US" dirty="0">
                <a:latin typeface="Palatino Linotype" panose="02040502050505030304" pitchFamily="18" charset="0"/>
              </a:rPr>
              <a:t>Wear area dimensions (high and length) of samples for different scratching forces F</a:t>
            </a:r>
          </a:p>
        </p:txBody>
      </p:sp>
      <p:pic>
        <p:nvPicPr>
          <p:cNvPr id="8" name="Picture 7">
            <a:extLst>
              <a:ext uri="{FF2B5EF4-FFF2-40B4-BE49-F238E27FC236}">
                <a16:creationId xmlns:a16="http://schemas.microsoft.com/office/drawing/2014/main" id="{2BEB65CB-F4F2-4CB1-A268-0102636F1F61}"/>
              </a:ext>
            </a:extLst>
          </p:cNvPr>
          <p:cNvPicPr>
            <a:picLocks noChangeAspect="1"/>
          </p:cNvPicPr>
          <p:nvPr/>
        </p:nvPicPr>
        <p:blipFill>
          <a:blip r:embed="rId3"/>
          <a:stretch>
            <a:fillRect/>
          </a:stretch>
        </p:blipFill>
        <p:spPr>
          <a:xfrm>
            <a:off x="7475220" y="2412207"/>
            <a:ext cx="937260" cy="1164336"/>
          </a:xfrm>
          <a:prstGeom prst="rect">
            <a:avLst/>
          </a:prstGeom>
        </p:spPr>
      </p:pic>
    </p:spTree>
    <p:extLst>
      <p:ext uri="{BB962C8B-B14F-4D97-AF65-F5344CB8AC3E}">
        <p14:creationId xmlns:p14="http://schemas.microsoft.com/office/powerpoint/2010/main" val="125088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18</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pic>
        <p:nvPicPr>
          <p:cNvPr id="6" name="Picture 5">
            <a:extLst>
              <a:ext uri="{FF2B5EF4-FFF2-40B4-BE49-F238E27FC236}">
                <a16:creationId xmlns:a16="http://schemas.microsoft.com/office/drawing/2014/main" id="{90840619-41E4-4F18-8ADB-2667BE99AEEB}"/>
              </a:ext>
            </a:extLst>
          </p:cNvPr>
          <p:cNvPicPr>
            <a:picLocks noChangeAspect="1"/>
          </p:cNvPicPr>
          <p:nvPr/>
        </p:nvPicPr>
        <p:blipFill>
          <a:blip r:embed="rId3"/>
          <a:stretch>
            <a:fillRect/>
          </a:stretch>
        </p:blipFill>
        <p:spPr>
          <a:xfrm>
            <a:off x="145869" y="-124432"/>
            <a:ext cx="8852261" cy="5312537"/>
          </a:xfrm>
          <a:prstGeom prst="rect">
            <a:avLst/>
          </a:prstGeom>
        </p:spPr>
      </p:pic>
      <p:sp>
        <p:nvSpPr>
          <p:cNvPr id="8" name="TextBox 7">
            <a:extLst>
              <a:ext uri="{FF2B5EF4-FFF2-40B4-BE49-F238E27FC236}">
                <a16:creationId xmlns:a16="http://schemas.microsoft.com/office/drawing/2014/main" id="{28594750-C253-4325-8AFA-538D55F58EE6}"/>
              </a:ext>
            </a:extLst>
          </p:cNvPr>
          <p:cNvSpPr txBox="1"/>
          <p:nvPr/>
        </p:nvSpPr>
        <p:spPr>
          <a:xfrm>
            <a:off x="100149" y="5033382"/>
            <a:ext cx="9104811" cy="706347"/>
          </a:xfrm>
          <a:prstGeom prst="rect">
            <a:avLst/>
          </a:prstGeom>
          <a:noFill/>
        </p:spPr>
        <p:txBody>
          <a:bodyPr wrap="square">
            <a:spAutoFit/>
          </a:bodyPr>
          <a:lstStyle/>
          <a:p>
            <a:pPr>
              <a:lnSpc>
                <a:spcPct val="114000"/>
              </a:lnSpc>
            </a:pPr>
            <a:r>
              <a:rPr lang="en-US" b="1" dirty="0">
                <a:latin typeface="Palatino Linotype" panose="02040502050505030304" pitchFamily="18" charset="0"/>
              </a:rPr>
              <a:t>Fig.9</a:t>
            </a:r>
            <a:r>
              <a:rPr lang="en-US" dirty="0">
                <a:latin typeface="Palatino Linotype" panose="02040502050505030304" pitchFamily="18" charset="0"/>
              </a:rPr>
              <a:t> Variation of the volume of the removed material based on wear under different loads and for a controlled sliding time (5 minutes) for PHBh and </a:t>
            </a:r>
            <a:r>
              <a:rPr lang="en-US" dirty="0" err="1">
                <a:latin typeface="Palatino Linotype" panose="02040502050505030304" pitchFamily="18" charset="0"/>
              </a:rPr>
              <a:t>PHBc</a:t>
            </a:r>
            <a:r>
              <a:rPr lang="en-US" dirty="0">
                <a:latin typeface="Palatino Linotype" panose="02040502050505030304" pitchFamily="18" charset="0"/>
              </a:rPr>
              <a:t> materials</a:t>
            </a:r>
            <a:endParaRPr lang="en-US" dirty="0"/>
          </a:p>
        </p:txBody>
      </p:sp>
    </p:spTree>
    <p:extLst>
      <p:ext uri="{BB962C8B-B14F-4D97-AF65-F5344CB8AC3E}">
        <p14:creationId xmlns:p14="http://schemas.microsoft.com/office/powerpoint/2010/main" val="2827736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366" y="240527"/>
            <a:ext cx="9040633" cy="3308598"/>
          </a:xfrm>
          <a:prstGeom prst="rect">
            <a:avLst/>
          </a:prstGeom>
          <a:noFill/>
        </p:spPr>
        <p:txBody>
          <a:bodyPr wrap="square" rtlCol="0">
            <a:spAutoFit/>
          </a:bodyPr>
          <a:lstStyle/>
          <a:p>
            <a:pPr>
              <a:spcAft>
                <a:spcPts val="600"/>
              </a:spcAft>
            </a:pPr>
            <a:r>
              <a:rPr lang="en-US" sz="2400" b="1" dirty="0">
                <a:latin typeface="Palatino Linotype" panose="02040502050505030304" pitchFamily="18" charset="0"/>
              </a:rPr>
              <a:t>8. Results and Discussion</a:t>
            </a:r>
          </a:p>
          <a:p>
            <a:pPr algn="just"/>
            <a:r>
              <a:rPr lang="en-US" dirty="0">
                <a:latin typeface="Palatino Linotype" panose="02040502050505030304" pitchFamily="18" charset="0"/>
              </a:rPr>
              <a:t>PHBh film prepared out of the PHB extracted from the extremely halotolerant bacteria </a:t>
            </a:r>
            <a:r>
              <a:rPr lang="en-US" dirty="0" err="1">
                <a:latin typeface="Palatino Linotype" panose="02040502050505030304" pitchFamily="18" charset="0"/>
              </a:rPr>
              <a:t>Halomonas</a:t>
            </a:r>
            <a:r>
              <a:rPr lang="en-US" dirty="0">
                <a:latin typeface="Palatino Linotype" panose="02040502050505030304" pitchFamily="18" charset="0"/>
              </a:rPr>
              <a:t> </a:t>
            </a:r>
            <a:r>
              <a:rPr lang="en-US" dirty="0" err="1">
                <a:latin typeface="Palatino Linotype" panose="02040502050505030304" pitchFamily="18" charset="0"/>
              </a:rPr>
              <a:t>elongata</a:t>
            </a:r>
            <a:r>
              <a:rPr lang="en-US" dirty="0">
                <a:latin typeface="Palatino Linotype" panose="02040502050505030304" pitchFamily="18" charset="0"/>
              </a:rPr>
              <a:t> DSM2581T has superior tribological and mechanical properties compared with a </a:t>
            </a:r>
            <a:r>
              <a:rPr lang="en-US" dirty="0" err="1">
                <a:latin typeface="Palatino Linotype" panose="02040502050505030304" pitchFamily="18" charset="0"/>
              </a:rPr>
              <a:t>PHBc</a:t>
            </a:r>
            <a:r>
              <a:rPr lang="en-US" dirty="0">
                <a:latin typeface="Palatino Linotype" panose="02040502050505030304" pitchFamily="18" charset="0"/>
              </a:rPr>
              <a:t> film fabricated using a commercially available PHB and a </a:t>
            </a:r>
            <a:r>
              <a:rPr lang="en-US" dirty="0" err="1">
                <a:latin typeface="Palatino Linotype" panose="02040502050505030304" pitchFamily="18" charset="0"/>
              </a:rPr>
              <a:t>PHBVc</a:t>
            </a:r>
            <a:r>
              <a:rPr lang="en-US" dirty="0">
                <a:latin typeface="Palatino Linotype" panose="02040502050505030304" pitchFamily="18" charset="0"/>
              </a:rPr>
              <a:t> film generated using the commercial poly(3-hydroxybutyrate-co-3-hydroxyvalerate) (PHBV). The roughness of PHBh is smaller than the roughness </a:t>
            </a:r>
            <a:r>
              <a:rPr lang="en-US" dirty="0" err="1">
                <a:latin typeface="Palatino Linotype" panose="02040502050505030304" pitchFamily="18" charset="0"/>
              </a:rPr>
              <a:t>paramenter</a:t>
            </a:r>
            <a:r>
              <a:rPr lang="en-US" dirty="0">
                <a:latin typeface="Palatino Linotype" panose="02040502050505030304" pitchFamily="18" charset="0"/>
              </a:rPr>
              <a:t> of the </a:t>
            </a:r>
            <a:r>
              <a:rPr lang="en-US" dirty="0" err="1">
                <a:latin typeface="Palatino Linotype" panose="02040502050505030304" pitchFamily="18" charset="0"/>
              </a:rPr>
              <a:t>PHBc</a:t>
            </a:r>
            <a:r>
              <a:rPr lang="en-US" dirty="0">
                <a:latin typeface="Palatino Linotype" panose="02040502050505030304" pitchFamily="18" charset="0"/>
              </a:rPr>
              <a:t> and </a:t>
            </a:r>
            <a:r>
              <a:rPr lang="en-US" dirty="0" err="1">
                <a:latin typeface="Palatino Linotype" panose="02040502050505030304" pitchFamily="18" charset="0"/>
              </a:rPr>
              <a:t>PHBVc</a:t>
            </a:r>
            <a:r>
              <a:rPr lang="en-US" dirty="0">
                <a:latin typeface="Palatino Linotype" panose="02040502050505030304" pitchFamily="18" charset="0"/>
              </a:rPr>
              <a:t> sample and its modulus of </a:t>
            </a:r>
            <a:r>
              <a:rPr lang="en-US" dirty="0" err="1">
                <a:latin typeface="Palatino Linotype" panose="02040502050505030304" pitchFamily="18" charset="0"/>
              </a:rPr>
              <a:t>elasticy</a:t>
            </a:r>
            <a:r>
              <a:rPr lang="en-US" dirty="0">
                <a:latin typeface="Palatino Linotype" panose="02040502050505030304" pitchFamily="18" charset="0"/>
              </a:rPr>
              <a:t> and hardness are higher. In the same way, the adhesion and the friction forces is decreasing as well as the wear of the material removed by scratching. The AFM technique is an adequate testing technology to predict the wear behavior and the lifetime of biodegradable materials starting from nanoscale analysis.</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19</a:t>
            </a:fld>
            <a:endParaRPr lang="fr-FR">
              <a:latin typeface="Palatino Linotype" panose="02040502050505030304" pitchFamily="18" charset="0"/>
            </a:endParaRPr>
          </a:p>
        </p:txBody>
      </p:sp>
      <p:sp>
        <p:nvSpPr>
          <p:cNvPr id="7" name="TextBox 6"/>
          <p:cNvSpPr txBox="1"/>
          <p:nvPr/>
        </p:nvSpPr>
        <p:spPr>
          <a:xfrm>
            <a:off x="76201" y="3549125"/>
            <a:ext cx="8964433" cy="2477601"/>
          </a:xfrm>
          <a:prstGeom prst="rect">
            <a:avLst/>
          </a:prstGeom>
          <a:noFill/>
        </p:spPr>
        <p:txBody>
          <a:bodyPr wrap="square" rtlCol="0">
            <a:spAutoFit/>
          </a:bodyPr>
          <a:lstStyle/>
          <a:p>
            <a:pPr>
              <a:spcAft>
                <a:spcPts val="600"/>
              </a:spcAft>
            </a:pPr>
            <a:r>
              <a:rPr lang="en-US" sz="2400" b="1" dirty="0">
                <a:latin typeface="Palatino Linotype" panose="02040502050505030304" pitchFamily="18" charset="0"/>
              </a:rPr>
              <a:t>9. Conclusions</a:t>
            </a:r>
          </a:p>
          <a:p>
            <a:pPr algn="just"/>
            <a:r>
              <a:rPr lang="en-US" i="1" dirty="0" err="1">
                <a:latin typeface="Palatino Linotype" panose="02040502050505030304" pitchFamily="18" charset="0"/>
              </a:rPr>
              <a:t>Halomonas</a:t>
            </a:r>
            <a:r>
              <a:rPr lang="en-US" i="1" dirty="0">
                <a:latin typeface="Palatino Linotype" panose="02040502050505030304" pitchFamily="18" charset="0"/>
              </a:rPr>
              <a:t> </a:t>
            </a:r>
            <a:r>
              <a:rPr lang="en-US" i="1" dirty="0" err="1">
                <a:latin typeface="Palatino Linotype" panose="02040502050505030304" pitchFamily="18" charset="0"/>
              </a:rPr>
              <a:t>elongata</a:t>
            </a:r>
            <a:r>
              <a:rPr lang="en-US" i="1" dirty="0">
                <a:latin typeface="Palatino Linotype" panose="02040502050505030304" pitchFamily="18" charset="0"/>
              </a:rPr>
              <a:t> </a:t>
            </a:r>
            <a:r>
              <a:rPr lang="en-US" dirty="0">
                <a:latin typeface="Palatino Linotype" panose="02040502050505030304" pitchFamily="18" charset="0"/>
              </a:rPr>
              <a:t>DSM 2581</a:t>
            </a:r>
            <a:r>
              <a:rPr lang="en-US" baseline="30000" dirty="0">
                <a:latin typeface="Palatino Linotype" panose="02040502050505030304" pitchFamily="18" charset="0"/>
              </a:rPr>
              <a:t>T</a:t>
            </a:r>
            <a:r>
              <a:rPr lang="en-US" dirty="0">
                <a:latin typeface="Palatino Linotype" panose="02040502050505030304" pitchFamily="18" charset="0"/>
              </a:rPr>
              <a:t> used to produce PHB undergoing single nutrient limitation in nonsterile culture medium with high salinity (8% w/v NaCl) is an adequate material to obtain biodegradable samples with proper tribological and mechanical properties. The extensive experimental tests performed in this study demonstrated an improved tribo-mechanical properties of bacterial PHBh material compared to the films made of commercial PHB and poly(3-hydroxybutyrate-co-3-hydroxyvalerate (PHBV).</a:t>
            </a: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Tree>
    <p:extLst>
      <p:ext uri="{BB962C8B-B14F-4D97-AF65-F5344CB8AC3E}">
        <p14:creationId xmlns:p14="http://schemas.microsoft.com/office/powerpoint/2010/main" val="88561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629" y="223163"/>
            <a:ext cx="8747760" cy="5632311"/>
          </a:xfrm>
          <a:prstGeom prst="rect">
            <a:avLst/>
          </a:prstGeom>
          <a:noFill/>
        </p:spPr>
        <p:txBody>
          <a:bodyPr wrap="square" rtlCol="0">
            <a:spAutoFit/>
          </a:bodyPr>
          <a:lstStyle/>
          <a:p>
            <a:pPr algn="just"/>
            <a:r>
              <a:rPr lang="en-US" b="1" dirty="0">
                <a:latin typeface="Palatino Linotype" panose="02040502050505030304" pitchFamily="18" charset="0"/>
              </a:rPr>
              <a:t>Abstract: </a:t>
            </a:r>
          </a:p>
          <a:p>
            <a:pPr algn="just"/>
            <a:endParaRPr lang="en-US" dirty="0">
              <a:latin typeface="Palatino Linotype" panose="02040502050505030304" pitchFamily="18" charset="0"/>
              <a:ea typeface="Calibri" panose="020F0502020204030204" pitchFamily="34" charset="0"/>
              <a:cs typeface="Calibri" panose="020F0502020204030204" pitchFamily="34" charset="0"/>
            </a:endParaRPr>
          </a:p>
          <a:p>
            <a:pPr algn="just"/>
            <a:r>
              <a:rPr lang="en-US" dirty="0">
                <a:latin typeface="Palatino Linotype" panose="02040502050505030304" pitchFamily="18" charset="0"/>
                <a:ea typeface="Calibri" panose="020F0502020204030204" pitchFamily="34" charset="0"/>
                <a:cs typeface="Calibri" panose="020F0502020204030204" pitchFamily="34" charset="0"/>
              </a:rPr>
              <a:t>T</a:t>
            </a:r>
            <a:r>
              <a:rPr lang="en-US" sz="1800" dirty="0">
                <a:effectLst/>
                <a:latin typeface="Palatino Linotype" panose="02040502050505030304" pitchFamily="18" charset="0"/>
                <a:ea typeface="Calibri" panose="020F0502020204030204" pitchFamily="34" charset="0"/>
                <a:cs typeface="Calibri" panose="020F0502020204030204" pitchFamily="34" charset="0"/>
              </a:rPr>
              <a:t>his study aims to the evaluation of the tribological </a:t>
            </a:r>
            <a:r>
              <a:rPr lang="en-US" dirty="0">
                <a:latin typeface="Palatino Linotype" panose="02040502050505030304" pitchFamily="18" charset="0"/>
                <a:ea typeface="Calibri" panose="020F0502020204030204" pitchFamily="34" charset="0"/>
                <a:cs typeface="Calibri" panose="020F0502020204030204" pitchFamily="34" charset="0"/>
              </a:rPr>
              <a:t>behavior of different polyester biofilms fabricated via the solvent casting method</a:t>
            </a:r>
            <a:r>
              <a:rPr lang="en-US" sz="1800" dirty="0">
                <a:effectLst/>
                <a:latin typeface="Palatino Linotype" panose="02040502050505030304" pitchFamily="18" charset="0"/>
                <a:ea typeface="Calibri" panose="020F0502020204030204" pitchFamily="34" charset="0"/>
                <a:cs typeface="Calibri" panose="020F0502020204030204" pitchFamily="34" charset="0"/>
              </a:rPr>
              <a:t>. Three polyester films were designed and investigated in this study each containing 1% w/v constituents including a </a:t>
            </a:r>
            <a:r>
              <a:rPr lang="en-US" sz="1800" b="1" u="sng" dirty="0">
                <a:effectLst/>
                <a:latin typeface="Palatino Linotype" panose="02040502050505030304" pitchFamily="18" charset="0"/>
                <a:ea typeface="Calibri" panose="020F0502020204030204" pitchFamily="34" charset="0"/>
                <a:cs typeface="Calibri" panose="020F0502020204030204" pitchFamily="34" charset="0"/>
              </a:rPr>
              <a:t>PHBh</a:t>
            </a:r>
            <a:r>
              <a:rPr lang="en-US" sz="1800" dirty="0">
                <a:effectLst/>
                <a:latin typeface="Palatino Linotype" panose="02040502050505030304" pitchFamily="18" charset="0"/>
                <a:ea typeface="Calibri" panose="020F0502020204030204" pitchFamily="34" charset="0"/>
                <a:cs typeface="Calibri" panose="020F0502020204030204" pitchFamily="34" charset="0"/>
              </a:rPr>
              <a:t> film prepared out of the PHB extracted from the extremely halotolerant bacteria </a:t>
            </a:r>
            <a:r>
              <a:rPr lang="en-US" sz="1800" i="1" dirty="0" err="1">
                <a:effectLst/>
                <a:latin typeface="Palatino Linotype" panose="02040502050505030304" pitchFamily="18" charset="0"/>
                <a:ea typeface="Calibri" panose="020F0502020204030204" pitchFamily="34" charset="0"/>
                <a:cs typeface="Calibri" panose="020F0502020204030204" pitchFamily="34" charset="0"/>
              </a:rPr>
              <a:t>Halomonas</a:t>
            </a:r>
            <a:r>
              <a:rPr lang="en-US" sz="1800" i="1" dirty="0">
                <a:effectLst/>
                <a:latin typeface="Palatino Linotype" panose="02040502050505030304" pitchFamily="18" charset="0"/>
                <a:ea typeface="Calibri" panose="020F0502020204030204" pitchFamily="34" charset="0"/>
                <a:cs typeface="Calibri" panose="020F0502020204030204" pitchFamily="34" charset="0"/>
              </a:rPr>
              <a:t> </a:t>
            </a:r>
            <a:r>
              <a:rPr lang="en-US" sz="1800" i="1" dirty="0" err="1">
                <a:effectLst/>
                <a:latin typeface="Palatino Linotype" panose="02040502050505030304" pitchFamily="18" charset="0"/>
                <a:ea typeface="Calibri" panose="020F0502020204030204" pitchFamily="34" charset="0"/>
                <a:cs typeface="Calibri" panose="020F0502020204030204" pitchFamily="34" charset="0"/>
              </a:rPr>
              <a:t>elongata</a:t>
            </a:r>
            <a:r>
              <a:rPr lang="en-US" sz="1800" dirty="0">
                <a:effectLst/>
                <a:latin typeface="Palatino Linotype" panose="02040502050505030304" pitchFamily="18" charset="0"/>
                <a:ea typeface="Calibri" panose="020F0502020204030204" pitchFamily="34" charset="0"/>
                <a:cs typeface="Calibri" panose="020F0502020204030204" pitchFamily="34" charset="0"/>
              </a:rPr>
              <a:t> DSM2581</a:t>
            </a:r>
            <a:r>
              <a:rPr lang="en-US" sz="1800" baseline="30000" dirty="0">
                <a:effectLst/>
                <a:latin typeface="Palatino Linotype" panose="02040502050505030304" pitchFamily="18" charset="0"/>
                <a:ea typeface="Calibri" panose="020F0502020204030204" pitchFamily="34" charset="0"/>
                <a:cs typeface="Calibri" panose="020F0502020204030204" pitchFamily="34" charset="0"/>
              </a:rPr>
              <a:t>T</a:t>
            </a:r>
            <a:r>
              <a:rPr lang="en-US" sz="1800" dirty="0">
                <a:effectLst/>
                <a:latin typeface="Palatino Linotype" panose="02040502050505030304" pitchFamily="18" charset="0"/>
                <a:ea typeface="Calibri" panose="020F0502020204030204" pitchFamily="34" charset="0"/>
                <a:cs typeface="Calibri" panose="020F0502020204030204" pitchFamily="34" charset="0"/>
              </a:rPr>
              <a:t>, a </a:t>
            </a:r>
            <a:r>
              <a:rPr lang="en-US" sz="1800" b="1" u="sng" dirty="0" err="1">
                <a:effectLst/>
                <a:latin typeface="Palatino Linotype" panose="02040502050505030304" pitchFamily="18" charset="0"/>
                <a:ea typeface="Calibri" panose="020F0502020204030204" pitchFamily="34" charset="0"/>
                <a:cs typeface="Calibri" panose="020F0502020204030204" pitchFamily="34" charset="0"/>
              </a:rPr>
              <a:t>PHBc</a:t>
            </a:r>
            <a:r>
              <a:rPr lang="en-US" sz="1800" dirty="0">
                <a:effectLst/>
                <a:latin typeface="Palatino Linotype" panose="02040502050505030304" pitchFamily="18" charset="0"/>
                <a:ea typeface="Calibri" panose="020F0502020204030204" pitchFamily="34" charset="0"/>
                <a:cs typeface="Calibri" panose="020F0502020204030204" pitchFamily="34" charset="0"/>
              </a:rPr>
              <a:t> film fabricated using a commercially available PHB, and a </a:t>
            </a:r>
            <a:r>
              <a:rPr lang="en-US" sz="1800" b="1" u="sng" dirty="0" err="1">
                <a:effectLst/>
                <a:latin typeface="Palatino Linotype" panose="02040502050505030304" pitchFamily="18" charset="0"/>
                <a:ea typeface="Calibri" panose="020F0502020204030204" pitchFamily="34" charset="0"/>
                <a:cs typeface="Calibri" panose="020F0502020204030204" pitchFamily="34" charset="0"/>
              </a:rPr>
              <a:t>PHBVc</a:t>
            </a:r>
            <a:r>
              <a:rPr lang="en-US" sz="1800" dirty="0">
                <a:effectLst/>
                <a:latin typeface="Palatino Linotype" panose="02040502050505030304" pitchFamily="18" charset="0"/>
                <a:ea typeface="Calibri" panose="020F0502020204030204" pitchFamily="34" charset="0"/>
                <a:cs typeface="Calibri" panose="020F0502020204030204" pitchFamily="34" charset="0"/>
              </a:rPr>
              <a:t> film generated using the commercial poly(3-hydroxybutyrate-co-3-hydroxyvalerate) (PHBV). The spectroscopy-in-point of AFM was used for adhesion force measurements and the AFM lateral mode was applied for friction analysis. The tribological investigations of PHBh film revealed a biodegradable material with low roughness as well as small adhesion and friction forces. The wear behavior was analyzed by considering three scratching forces       (10 µN, 20 µN, 30 µN</a:t>
            </a:r>
            <a:r>
              <a:rPr lang="en-US" dirty="0">
                <a:latin typeface="Palatino Linotype" panose="02040502050505030304" pitchFamily="18" charset="0"/>
                <a:ea typeface="Calibri" panose="020F0502020204030204" pitchFamily="34" charset="0"/>
                <a:cs typeface="Calibri" panose="020F0502020204030204" pitchFamily="34" charset="0"/>
              </a:rPr>
              <a:t>), 40µm the scratching length and </a:t>
            </a:r>
            <a:r>
              <a:rPr lang="en-US" sz="1800" dirty="0">
                <a:effectLst/>
                <a:latin typeface="Palatino Linotype" panose="02040502050505030304" pitchFamily="18" charset="0"/>
                <a:ea typeface="Calibri" panose="020F0502020204030204" pitchFamily="34" charset="0"/>
                <a:cs typeface="Calibri" panose="020F0502020204030204" pitchFamily="34" charset="0"/>
              </a:rPr>
              <a:t>5 minutes the scratching time for all investigated materials. After, by using the scanning mode of AFM, the removed scratched material was estimated. The obtained experimental results indicate a good tribological behavior of the new developed PHBh film compared with the biofilms obtained from commercially raw material. </a:t>
            </a:r>
            <a:endParaRPr lang="en-US" sz="1800" dirty="0">
              <a:effectLst/>
              <a:latin typeface="Palatino Linotype" panose="02040502050505030304" pitchFamily="18" charset="0"/>
              <a:ea typeface="Calibri" panose="020F0502020204030204" pitchFamily="34" charset="0"/>
              <a:cs typeface="Times New Roman" panose="02020603050405020304" pitchFamily="18" charset="0"/>
            </a:endParaRPr>
          </a:p>
          <a:p>
            <a:pPr algn="just"/>
            <a:endParaRPr lang="en-US" dirty="0">
              <a:latin typeface="Palatino Linotype" panose="02040502050505030304" pitchFamily="18" charset="0"/>
            </a:endParaRPr>
          </a:p>
          <a:p>
            <a:pPr algn="just"/>
            <a:r>
              <a:rPr lang="en-US" b="1" dirty="0">
                <a:latin typeface="Palatino Linotype" panose="02040502050505030304" pitchFamily="18" charset="0"/>
              </a:rPr>
              <a:t>Keywords: </a:t>
            </a:r>
            <a:r>
              <a:rPr lang="en-US" sz="1800" dirty="0">
                <a:effectLst/>
                <a:latin typeface="Palatino Linotype" panose="02040502050505030304" pitchFamily="18" charset="0"/>
                <a:ea typeface="Calibri" panose="020F0502020204030204" pitchFamily="34" charset="0"/>
                <a:cs typeface="Calibri" panose="020F0502020204030204" pitchFamily="34" charset="0"/>
              </a:rPr>
              <a:t>Poly(3-hydroxybutyrate) films, AFM, </a:t>
            </a:r>
            <a:r>
              <a:rPr lang="en-US" dirty="0">
                <a:latin typeface="Palatino Linotype" panose="02040502050505030304" pitchFamily="18" charset="0"/>
                <a:cs typeface="Calibri" panose="020F0502020204030204" pitchFamily="34" charset="0"/>
              </a:rPr>
              <a:t> Adhesion, Friction, Wear</a:t>
            </a:r>
            <a:endParaRPr lang="en-US" dirty="0">
              <a:latin typeface="Palatino Linotype" panose="02040502050505030304" pitchFamily="18" charset="0"/>
            </a:endParaRP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2</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BE3BC6B6-81A4-40E8-AF1B-FF871C526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Tree>
    <p:extLst>
      <p:ext uri="{BB962C8B-B14F-4D97-AF65-F5344CB8AC3E}">
        <p14:creationId xmlns:p14="http://schemas.microsoft.com/office/powerpoint/2010/main" val="2099526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7146"/>
            <a:ext cx="8743950" cy="5724644"/>
          </a:xfrm>
          <a:prstGeom prst="rect">
            <a:avLst/>
          </a:prstGeom>
          <a:noFill/>
        </p:spPr>
        <p:txBody>
          <a:bodyPr wrap="square" rtlCol="0">
            <a:spAutoFit/>
          </a:bodyPr>
          <a:lstStyle/>
          <a:p>
            <a:pPr algn="just"/>
            <a:r>
              <a:rPr lang="fr-FR" sz="2400" b="1" dirty="0" err="1">
                <a:latin typeface="Palatino Linotype" panose="02040502050505030304" pitchFamily="18" charset="0"/>
              </a:rPr>
              <a:t>References</a:t>
            </a:r>
            <a:endParaRPr lang="fr-FR" sz="2400" b="1" dirty="0">
              <a:latin typeface="Palatino Linotype" panose="02040502050505030304" pitchFamily="18" charset="0"/>
            </a:endParaRPr>
          </a:p>
          <a:p>
            <a:pPr algn="just"/>
            <a:r>
              <a:rPr lang="fr-FR" dirty="0">
                <a:latin typeface="Palatino Linotype" panose="02040502050505030304" pitchFamily="18" charset="0"/>
              </a:rPr>
              <a:t>[</a:t>
            </a:r>
            <a:r>
              <a:rPr lang="fr-FR" b="1" dirty="0">
                <a:latin typeface="Palatino Linotype" panose="02040502050505030304" pitchFamily="18" charset="0"/>
              </a:rPr>
              <a:t>1</a:t>
            </a:r>
            <a:r>
              <a:rPr lang="fr-FR" dirty="0">
                <a:latin typeface="Palatino Linotype" panose="02040502050505030304" pitchFamily="18" charset="0"/>
              </a:rPr>
              <a:t>] </a:t>
            </a:r>
            <a:r>
              <a:rPr lang="fr-FR" dirty="0" err="1">
                <a:latin typeface="Palatino Linotype" panose="02040502050505030304" pitchFamily="18" charset="0"/>
              </a:rPr>
              <a:t>Cristea</a:t>
            </a:r>
            <a:r>
              <a:rPr lang="fr-FR" dirty="0">
                <a:latin typeface="Palatino Linotype" panose="02040502050505030304" pitchFamily="18" charset="0"/>
              </a:rPr>
              <a:t> A, Pustan M, </a:t>
            </a:r>
            <a:r>
              <a:rPr lang="fr-FR" dirty="0" err="1">
                <a:latin typeface="Palatino Linotype" panose="02040502050505030304" pitchFamily="18" charset="0"/>
              </a:rPr>
              <a:t>Birleanu</a:t>
            </a:r>
            <a:r>
              <a:rPr lang="fr-FR" dirty="0">
                <a:latin typeface="Palatino Linotype" panose="02040502050505030304" pitchFamily="18" charset="0"/>
              </a:rPr>
              <a:t> C, </a:t>
            </a:r>
            <a:r>
              <a:rPr lang="fr-FR" dirty="0" err="1">
                <a:latin typeface="Palatino Linotype" panose="02040502050505030304" pitchFamily="18" charset="0"/>
              </a:rPr>
              <a:t>Dudescu</a:t>
            </a:r>
            <a:r>
              <a:rPr lang="fr-FR" dirty="0">
                <a:latin typeface="Palatino Linotype" panose="02040502050505030304" pitchFamily="18" charset="0"/>
              </a:rPr>
              <a:t> C, </a:t>
            </a:r>
            <a:r>
              <a:rPr lang="fr-FR" dirty="0" err="1">
                <a:latin typeface="Palatino Linotype" panose="02040502050505030304" pitchFamily="18" charset="0"/>
              </a:rPr>
              <a:t>Floare</a:t>
            </a:r>
            <a:r>
              <a:rPr lang="fr-FR" dirty="0">
                <a:latin typeface="Palatino Linotype" panose="02040502050505030304" pitchFamily="18" charset="0"/>
              </a:rPr>
              <a:t> CG, </a:t>
            </a:r>
            <a:r>
              <a:rPr lang="fr-FR" dirty="0" err="1">
                <a:latin typeface="Palatino Linotype" panose="02040502050505030304" pitchFamily="18" charset="0"/>
              </a:rPr>
              <a:t>Tripon</a:t>
            </a:r>
            <a:r>
              <a:rPr lang="fr-FR" dirty="0">
                <a:latin typeface="Palatino Linotype" panose="02040502050505030304" pitchFamily="18" charset="0"/>
              </a:rPr>
              <a:t> AM, </a:t>
            </a:r>
            <a:r>
              <a:rPr lang="fr-FR" dirty="0" err="1">
                <a:latin typeface="Palatino Linotype" panose="02040502050505030304" pitchFamily="18" charset="0"/>
              </a:rPr>
              <a:t>Banciu</a:t>
            </a:r>
            <a:r>
              <a:rPr lang="fr-FR" dirty="0">
                <a:latin typeface="Palatino Linotype" panose="02040502050505030304" pitchFamily="18" charset="0"/>
              </a:rPr>
              <a:t> HL., </a:t>
            </a:r>
            <a:r>
              <a:rPr lang="fr-FR" dirty="0" err="1">
                <a:latin typeface="Palatino Linotype" panose="02040502050505030304" pitchFamily="18" charset="0"/>
              </a:rPr>
              <a:t>Mechanical</a:t>
            </a:r>
            <a:r>
              <a:rPr lang="fr-FR" dirty="0">
                <a:latin typeface="Palatino Linotype" panose="02040502050505030304" pitchFamily="18" charset="0"/>
              </a:rPr>
              <a:t> </a:t>
            </a:r>
            <a:r>
              <a:rPr lang="fr-FR" dirty="0" err="1">
                <a:latin typeface="Palatino Linotype" panose="02040502050505030304" pitchFamily="18" charset="0"/>
              </a:rPr>
              <a:t>evaluation</a:t>
            </a:r>
            <a:r>
              <a:rPr lang="fr-FR" dirty="0">
                <a:latin typeface="Palatino Linotype" panose="02040502050505030304" pitchFamily="18" charset="0"/>
              </a:rPr>
              <a:t> of solvent </a:t>
            </a:r>
            <a:r>
              <a:rPr lang="fr-FR" dirty="0" err="1">
                <a:latin typeface="Palatino Linotype" panose="02040502050505030304" pitchFamily="18" charset="0"/>
              </a:rPr>
              <a:t>casted</a:t>
            </a:r>
            <a:r>
              <a:rPr lang="fr-FR" dirty="0">
                <a:latin typeface="Palatino Linotype" panose="02040502050505030304" pitchFamily="18" charset="0"/>
              </a:rPr>
              <a:t> poly(3-hydroxybutyrate) films </a:t>
            </a:r>
            <a:r>
              <a:rPr lang="fr-FR" dirty="0" err="1">
                <a:latin typeface="Palatino Linotype" panose="02040502050505030304" pitchFamily="18" charset="0"/>
              </a:rPr>
              <a:t>derived</a:t>
            </a:r>
            <a:r>
              <a:rPr lang="fr-FR" dirty="0">
                <a:latin typeface="Palatino Linotype" panose="02040502050505030304" pitchFamily="18" charset="0"/>
              </a:rPr>
              <a:t> </a:t>
            </a:r>
            <a:r>
              <a:rPr lang="fr-FR" dirty="0" err="1">
                <a:latin typeface="Palatino Linotype" panose="02040502050505030304" pitchFamily="18" charset="0"/>
              </a:rPr>
              <a:t>from</a:t>
            </a:r>
            <a:r>
              <a:rPr lang="fr-FR" dirty="0">
                <a:latin typeface="Palatino Linotype" panose="02040502050505030304" pitchFamily="18" charset="0"/>
              </a:rPr>
              <a:t> the </a:t>
            </a:r>
            <a:r>
              <a:rPr lang="fr-FR" dirty="0" err="1">
                <a:latin typeface="Palatino Linotype" panose="02040502050505030304" pitchFamily="18" charset="0"/>
              </a:rPr>
              <a:t>storage</a:t>
            </a:r>
            <a:r>
              <a:rPr lang="fr-FR" dirty="0">
                <a:latin typeface="Palatino Linotype" panose="02040502050505030304" pitchFamily="18" charset="0"/>
              </a:rPr>
              <a:t> polyesters </a:t>
            </a:r>
            <a:r>
              <a:rPr lang="fr-FR" dirty="0" err="1">
                <a:latin typeface="Palatino Linotype" panose="02040502050505030304" pitchFamily="18" charset="0"/>
              </a:rPr>
              <a:t>produced</a:t>
            </a:r>
            <a:r>
              <a:rPr lang="fr-FR" dirty="0">
                <a:latin typeface="Palatino Linotype" panose="02040502050505030304" pitchFamily="18" charset="0"/>
              </a:rPr>
              <a:t> by </a:t>
            </a:r>
            <a:r>
              <a:rPr lang="fr-FR" i="1" dirty="0" err="1">
                <a:latin typeface="Palatino Linotype" panose="02040502050505030304" pitchFamily="18" charset="0"/>
              </a:rPr>
              <a:t>Halomonas</a:t>
            </a:r>
            <a:r>
              <a:rPr lang="fr-FR" i="1" dirty="0">
                <a:latin typeface="Palatino Linotype" panose="02040502050505030304" pitchFamily="18" charset="0"/>
              </a:rPr>
              <a:t> </a:t>
            </a:r>
            <a:r>
              <a:rPr lang="fr-FR" i="1" dirty="0" err="1">
                <a:latin typeface="Palatino Linotype" panose="02040502050505030304" pitchFamily="18" charset="0"/>
              </a:rPr>
              <a:t>elongata</a:t>
            </a:r>
            <a:r>
              <a:rPr lang="fr-FR" i="1" dirty="0">
                <a:latin typeface="Palatino Linotype" panose="02040502050505030304" pitchFamily="18" charset="0"/>
              </a:rPr>
              <a:t> </a:t>
            </a:r>
            <a:r>
              <a:rPr lang="fr-FR" dirty="0">
                <a:latin typeface="Palatino Linotype" panose="02040502050505030304" pitchFamily="18" charset="0"/>
              </a:rPr>
              <a:t>DSM 2581</a:t>
            </a:r>
            <a:r>
              <a:rPr lang="fr-FR" baseline="30000" dirty="0">
                <a:latin typeface="Palatino Linotype" panose="02040502050505030304" pitchFamily="18" charset="0"/>
              </a:rPr>
              <a:t>T</a:t>
            </a:r>
            <a:r>
              <a:rPr lang="fr-FR" dirty="0">
                <a:latin typeface="Palatino Linotype" panose="02040502050505030304" pitchFamily="18" charset="0"/>
              </a:rPr>
              <a:t>. </a:t>
            </a:r>
            <a:r>
              <a:rPr lang="fr-FR" i="1" dirty="0">
                <a:latin typeface="Palatino Linotype" panose="02040502050505030304" pitchFamily="18" charset="0"/>
              </a:rPr>
              <a:t>J </a:t>
            </a:r>
            <a:r>
              <a:rPr lang="fr-FR" i="1" dirty="0" err="1">
                <a:latin typeface="Palatino Linotype" panose="02040502050505030304" pitchFamily="18" charset="0"/>
              </a:rPr>
              <a:t>Polym</a:t>
            </a:r>
            <a:r>
              <a:rPr lang="fr-FR" i="1" dirty="0">
                <a:latin typeface="Palatino Linotype" panose="02040502050505030304" pitchFamily="18" charset="0"/>
              </a:rPr>
              <a:t> Environ</a:t>
            </a:r>
            <a:r>
              <a:rPr lang="fr-FR" dirty="0">
                <a:latin typeface="Palatino Linotype" panose="02040502050505030304" pitchFamily="18" charset="0"/>
              </a:rPr>
              <a:t>, </a:t>
            </a:r>
            <a:r>
              <a:rPr lang="fr-FR" dirty="0" err="1">
                <a:latin typeface="Palatino Linotype" panose="02040502050505030304" pitchFamily="18" charset="0"/>
              </a:rPr>
              <a:t>Submitted</a:t>
            </a:r>
            <a:r>
              <a:rPr lang="fr-FR" dirty="0">
                <a:latin typeface="Palatino Linotype" panose="02040502050505030304" pitchFamily="18" charset="0"/>
              </a:rPr>
              <a:t>: ID: JOOE-S-21-00260, 2021.</a:t>
            </a:r>
          </a:p>
          <a:p>
            <a:pPr algn="just"/>
            <a:r>
              <a:rPr lang="fr-FR" dirty="0">
                <a:latin typeface="Palatino Linotype" panose="02040502050505030304" pitchFamily="18" charset="0"/>
              </a:rPr>
              <a:t>[</a:t>
            </a:r>
            <a:r>
              <a:rPr lang="fr-FR" b="1" dirty="0">
                <a:latin typeface="Palatino Linotype" panose="02040502050505030304" pitchFamily="18" charset="0"/>
              </a:rPr>
              <a:t>2</a:t>
            </a:r>
            <a:r>
              <a:rPr lang="fr-FR" dirty="0">
                <a:latin typeface="Palatino Linotype" panose="02040502050505030304" pitchFamily="18" charset="0"/>
              </a:rPr>
              <a:t>] Lau WWY, </a:t>
            </a:r>
            <a:r>
              <a:rPr lang="fr-FR" dirty="0" err="1">
                <a:latin typeface="Palatino Linotype" panose="02040502050505030304" pitchFamily="18" charset="0"/>
              </a:rPr>
              <a:t>Shiran</a:t>
            </a:r>
            <a:r>
              <a:rPr lang="fr-FR" dirty="0">
                <a:latin typeface="Palatino Linotype" panose="02040502050505030304" pitchFamily="18" charset="0"/>
              </a:rPr>
              <a:t> Y, Bailey RM, Cook E, </a:t>
            </a:r>
            <a:r>
              <a:rPr lang="fr-FR" dirty="0" err="1">
                <a:latin typeface="Palatino Linotype" panose="02040502050505030304" pitchFamily="18" charset="0"/>
              </a:rPr>
              <a:t>Stuchtey</a:t>
            </a:r>
            <a:r>
              <a:rPr lang="fr-FR" dirty="0">
                <a:latin typeface="Palatino Linotype" panose="02040502050505030304" pitchFamily="18" charset="0"/>
              </a:rPr>
              <a:t> MR, </a:t>
            </a:r>
            <a:r>
              <a:rPr lang="fr-FR" dirty="0" err="1">
                <a:latin typeface="Palatino Linotype" panose="02040502050505030304" pitchFamily="18" charset="0"/>
              </a:rPr>
              <a:t>Koskella</a:t>
            </a:r>
            <a:r>
              <a:rPr lang="fr-FR" dirty="0">
                <a:latin typeface="Palatino Linotype" panose="02040502050505030304" pitchFamily="18" charset="0"/>
              </a:rPr>
              <a:t> J, </a:t>
            </a:r>
            <a:r>
              <a:rPr lang="fr-FR" dirty="0" err="1">
                <a:latin typeface="Palatino Linotype" panose="02040502050505030304" pitchFamily="18" charset="0"/>
              </a:rPr>
              <a:t>Velis</a:t>
            </a:r>
            <a:r>
              <a:rPr lang="fr-FR" dirty="0">
                <a:latin typeface="Palatino Linotype" panose="02040502050505030304" pitchFamily="18" charset="0"/>
              </a:rPr>
              <a:t> CA, Godfrey L, Boucher J, Murphy MB, et al. </a:t>
            </a:r>
            <a:r>
              <a:rPr lang="fr-FR" dirty="0" err="1">
                <a:latin typeface="Palatino Linotype" panose="02040502050505030304" pitchFamily="18" charset="0"/>
              </a:rPr>
              <a:t>Evaluating</a:t>
            </a:r>
            <a:r>
              <a:rPr lang="fr-FR" dirty="0">
                <a:latin typeface="Palatino Linotype" panose="02040502050505030304" pitchFamily="18" charset="0"/>
              </a:rPr>
              <a:t> scenarios </a:t>
            </a:r>
            <a:r>
              <a:rPr lang="fr-FR" dirty="0" err="1">
                <a:latin typeface="Palatino Linotype" panose="02040502050505030304" pitchFamily="18" charset="0"/>
              </a:rPr>
              <a:t>toward</a:t>
            </a:r>
            <a:r>
              <a:rPr lang="fr-FR" dirty="0">
                <a:latin typeface="Palatino Linotype" panose="02040502050505030304" pitchFamily="18" charset="0"/>
              </a:rPr>
              <a:t> </a:t>
            </a:r>
            <a:r>
              <a:rPr lang="fr-FR" dirty="0" err="1">
                <a:latin typeface="Palatino Linotype" panose="02040502050505030304" pitchFamily="18" charset="0"/>
              </a:rPr>
              <a:t>zero</a:t>
            </a:r>
            <a:r>
              <a:rPr lang="fr-FR" dirty="0">
                <a:latin typeface="Palatino Linotype" panose="02040502050505030304" pitchFamily="18" charset="0"/>
              </a:rPr>
              <a:t> plastic pollution. </a:t>
            </a:r>
            <a:r>
              <a:rPr lang="fr-FR" i="1" dirty="0">
                <a:latin typeface="Palatino Linotype" panose="02040502050505030304" pitchFamily="18" charset="0"/>
              </a:rPr>
              <a:t>Science</a:t>
            </a:r>
            <a:r>
              <a:rPr lang="fr-FR" dirty="0">
                <a:latin typeface="Palatino Linotype" panose="02040502050505030304" pitchFamily="18" charset="0"/>
              </a:rPr>
              <a:t> 369, 1455–1461, 2020.</a:t>
            </a:r>
          </a:p>
          <a:p>
            <a:pPr algn="just"/>
            <a:r>
              <a:rPr lang="fr-FR" dirty="0">
                <a:latin typeface="Palatino Linotype" panose="02040502050505030304" pitchFamily="18" charset="0"/>
              </a:rPr>
              <a:t>[</a:t>
            </a:r>
            <a:r>
              <a:rPr lang="fr-FR" b="1" dirty="0">
                <a:latin typeface="Palatino Linotype" panose="02040502050505030304" pitchFamily="18" charset="0"/>
              </a:rPr>
              <a:t>3</a:t>
            </a:r>
            <a:r>
              <a:rPr lang="fr-FR" dirty="0">
                <a:latin typeface="Palatino Linotype" panose="02040502050505030304" pitchFamily="18" charset="0"/>
              </a:rPr>
              <a:t>] </a:t>
            </a:r>
            <a:r>
              <a:rPr lang="fr-FR" dirty="0" err="1">
                <a:latin typeface="Palatino Linotype" panose="02040502050505030304" pitchFamily="18" charset="0"/>
              </a:rPr>
              <a:t>Keshavarz</a:t>
            </a:r>
            <a:r>
              <a:rPr lang="fr-FR" dirty="0">
                <a:latin typeface="Palatino Linotype" panose="02040502050505030304" pitchFamily="18" charset="0"/>
              </a:rPr>
              <a:t> T, Roy I., </a:t>
            </a:r>
            <a:r>
              <a:rPr lang="fr-FR" dirty="0" err="1">
                <a:latin typeface="Palatino Linotype" panose="02040502050505030304" pitchFamily="18" charset="0"/>
              </a:rPr>
              <a:t>Polyhydroxyalkanoates</a:t>
            </a:r>
            <a:r>
              <a:rPr lang="fr-FR" dirty="0">
                <a:latin typeface="Palatino Linotype" panose="02040502050505030304" pitchFamily="18" charset="0"/>
              </a:rPr>
              <a:t>: </a:t>
            </a:r>
            <a:r>
              <a:rPr lang="fr-FR" dirty="0" err="1">
                <a:latin typeface="Palatino Linotype" panose="02040502050505030304" pitchFamily="18" charset="0"/>
              </a:rPr>
              <a:t>Bioplastics</a:t>
            </a:r>
            <a:r>
              <a:rPr lang="fr-FR" dirty="0">
                <a:latin typeface="Palatino Linotype" panose="02040502050505030304" pitchFamily="18" charset="0"/>
              </a:rPr>
              <a:t> </a:t>
            </a:r>
            <a:r>
              <a:rPr lang="fr-FR" dirty="0" err="1">
                <a:latin typeface="Palatino Linotype" panose="02040502050505030304" pitchFamily="18" charset="0"/>
              </a:rPr>
              <a:t>with</a:t>
            </a:r>
            <a:r>
              <a:rPr lang="fr-FR" dirty="0">
                <a:latin typeface="Palatino Linotype" panose="02040502050505030304" pitchFamily="18" charset="0"/>
              </a:rPr>
              <a:t> a green agenda. </a:t>
            </a:r>
            <a:r>
              <a:rPr lang="fr-FR" i="1" dirty="0" err="1">
                <a:latin typeface="Palatino Linotype" panose="02040502050505030304" pitchFamily="18" charset="0"/>
              </a:rPr>
              <a:t>Curr</a:t>
            </a:r>
            <a:r>
              <a:rPr lang="fr-FR" i="1" dirty="0">
                <a:latin typeface="Palatino Linotype" panose="02040502050505030304" pitchFamily="18" charset="0"/>
              </a:rPr>
              <a:t> </a:t>
            </a:r>
            <a:r>
              <a:rPr lang="fr-FR" i="1" dirty="0" err="1">
                <a:latin typeface="Palatino Linotype" panose="02040502050505030304" pitchFamily="18" charset="0"/>
              </a:rPr>
              <a:t>Opin</a:t>
            </a:r>
            <a:r>
              <a:rPr lang="fr-FR" i="1" dirty="0">
                <a:latin typeface="Palatino Linotype" panose="02040502050505030304" pitchFamily="18" charset="0"/>
              </a:rPr>
              <a:t> </a:t>
            </a:r>
            <a:r>
              <a:rPr lang="fr-FR" i="1" dirty="0" err="1">
                <a:latin typeface="Palatino Linotype" panose="02040502050505030304" pitchFamily="18" charset="0"/>
              </a:rPr>
              <a:t>Microbiol</a:t>
            </a:r>
            <a:r>
              <a:rPr lang="fr-FR" dirty="0">
                <a:latin typeface="Palatino Linotype" panose="02040502050505030304" pitchFamily="18" charset="0"/>
              </a:rPr>
              <a:t>.  13(3), 321-326, 2010.</a:t>
            </a:r>
          </a:p>
          <a:p>
            <a:pPr algn="just"/>
            <a:r>
              <a:rPr lang="fr-FR" dirty="0">
                <a:latin typeface="Palatino Linotype" panose="02040502050505030304" pitchFamily="18" charset="0"/>
              </a:rPr>
              <a:t>[</a:t>
            </a:r>
            <a:r>
              <a:rPr lang="fr-FR" b="1" dirty="0">
                <a:latin typeface="Palatino Linotype" panose="02040502050505030304" pitchFamily="18" charset="0"/>
              </a:rPr>
              <a:t>4</a:t>
            </a:r>
            <a:r>
              <a:rPr lang="fr-FR" dirty="0">
                <a:latin typeface="Palatino Linotype" panose="02040502050505030304" pitchFamily="18" charset="0"/>
              </a:rPr>
              <a:t>] </a:t>
            </a:r>
            <a:r>
              <a:rPr lang="fr-FR" dirty="0" err="1">
                <a:latin typeface="Palatino Linotype" panose="02040502050505030304" pitchFamily="18" charset="0"/>
              </a:rPr>
              <a:t>Gu</a:t>
            </a:r>
            <a:r>
              <a:rPr lang="fr-FR" dirty="0">
                <a:latin typeface="Palatino Linotype" panose="02040502050505030304" pitchFamily="18" charset="0"/>
              </a:rPr>
              <a:t> X., </a:t>
            </a:r>
            <a:r>
              <a:rPr lang="fr-FR" dirty="0" err="1">
                <a:latin typeface="Palatino Linotype" panose="02040502050505030304" pitchFamily="18" charset="0"/>
              </a:rPr>
              <a:t>Raghavan</a:t>
            </a:r>
            <a:r>
              <a:rPr lang="fr-FR" dirty="0">
                <a:latin typeface="Palatino Linotype" panose="02040502050505030304" pitchFamily="18" charset="0"/>
              </a:rPr>
              <a:t> D.T., Nguyen T., </a:t>
            </a:r>
            <a:r>
              <a:rPr lang="fr-FR" dirty="0" err="1">
                <a:latin typeface="Palatino Linotype" panose="02040502050505030304" pitchFamily="18" charset="0"/>
              </a:rPr>
              <a:t>VanLandingham</a:t>
            </a:r>
            <a:r>
              <a:rPr lang="fr-FR" dirty="0">
                <a:latin typeface="Palatino Linotype" panose="02040502050505030304" pitchFamily="18" charset="0"/>
              </a:rPr>
              <a:t> M.R., </a:t>
            </a:r>
            <a:r>
              <a:rPr lang="fr-FR" dirty="0" err="1">
                <a:latin typeface="Palatino Linotype" panose="02040502050505030304" pitchFamily="18" charset="0"/>
              </a:rPr>
              <a:t>Yebassa</a:t>
            </a:r>
            <a:r>
              <a:rPr lang="fr-FR" dirty="0">
                <a:latin typeface="Palatino Linotype" panose="02040502050505030304" pitchFamily="18" charset="0"/>
              </a:rPr>
              <a:t> D., </a:t>
            </a:r>
            <a:r>
              <a:rPr lang="fr-FR" dirty="0" err="1">
                <a:latin typeface="Palatino Linotype" panose="02040502050505030304" pitchFamily="18" charset="0"/>
              </a:rPr>
              <a:t>Characterization</a:t>
            </a:r>
            <a:r>
              <a:rPr lang="fr-FR" dirty="0">
                <a:latin typeface="Palatino Linotype" panose="02040502050505030304" pitchFamily="18" charset="0"/>
              </a:rPr>
              <a:t> of polyester </a:t>
            </a:r>
            <a:r>
              <a:rPr lang="fr-FR" dirty="0" err="1">
                <a:latin typeface="Palatino Linotype" panose="02040502050505030304" pitchFamily="18" charset="0"/>
              </a:rPr>
              <a:t>degradation</a:t>
            </a:r>
            <a:r>
              <a:rPr lang="fr-FR" dirty="0">
                <a:latin typeface="Palatino Linotype" panose="02040502050505030304" pitchFamily="18" charset="0"/>
              </a:rPr>
              <a:t> </a:t>
            </a:r>
            <a:r>
              <a:rPr lang="fr-FR" dirty="0" err="1">
                <a:latin typeface="Palatino Linotype" panose="02040502050505030304" pitchFamily="18" charset="0"/>
              </a:rPr>
              <a:t>using</a:t>
            </a:r>
            <a:r>
              <a:rPr lang="fr-FR" dirty="0">
                <a:latin typeface="Palatino Linotype" panose="02040502050505030304" pitchFamily="18" charset="0"/>
              </a:rPr>
              <a:t> tapping mode </a:t>
            </a:r>
            <a:r>
              <a:rPr lang="fr-FR" dirty="0" err="1">
                <a:latin typeface="Palatino Linotype" panose="02040502050505030304" pitchFamily="18" charset="0"/>
              </a:rPr>
              <a:t>atomic</a:t>
            </a:r>
            <a:r>
              <a:rPr lang="fr-FR" dirty="0">
                <a:latin typeface="Palatino Linotype" panose="02040502050505030304" pitchFamily="18" charset="0"/>
              </a:rPr>
              <a:t> force </a:t>
            </a:r>
            <a:r>
              <a:rPr lang="fr-FR" dirty="0" err="1">
                <a:latin typeface="Palatino Linotype" panose="02040502050505030304" pitchFamily="18" charset="0"/>
              </a:rPr>
              <a:t>microscopy</a:t>
            </a:r>
            <a:r>
              <a:rPr lang="fr-FR" dirty="0">
                <a:latin typeface="Palatino Linotype" panose="02040502050505030304" pitchFamily="18" charset="0"/>
              </a:rPr>
              <a:t>: </a:t>
            </a:r>
            <a:r>
              <a:rPr lang="fr-FR" dirty="0" err="1">
                <a:latin typeface="Palatino Linotype" panose="02040502050505030304" pitchFamily="18" charset="0"/>
              </a:rPr>
              <a:t>Exposure</a:t>
            </a:r>
            <a:r>
              <a:rPr lang="fr-FR" dirty="0">
                <a:latin typeface="Palatino Linotype" panose="02040502050505030304" pitchFamily="18" charset="0"/>
              </a:rPr>
              <a:t> to </a:t>
            </a:r>
            <a:r>
              <a:rPr lang="fr-FR" dirty="0" err="1">
                <a:latin typeface="Palatino Linotype" panose="02040502050505030304" pitchFamily="18" charset="0"/>
              </a:rPr>
              <a:t>alkaline</a:t>
            </a:r>
            <a:r>
              <a:rPr lang="fr-FR" dirty="0">
                <a:latin typeface="Palatino Linotype" panose="02040502050505030304" pitchFamily="18" charset="0"/>
              </a:rPr>
              <a:t> solution at room </a:t>
            </a:r>
            <a:r>
              <a:rPr lang="fr-FR" dirty="0" err="1">
                <a:latin typeface="Palatino Linotype" panose="02040502050505030304" pitchFamily="18" charset="0"/>
              </a:rPr>
              <a:t>temperature</a:t>
            </a:r>
            <a:r>
              <a:rPr lang="fr-FR" dirty="0">
                <a:latin typeface="Palatino Linotype" panose="02040502050505030304" pitchFamily="18" charset="0"/>
              </a:rPr>
              <a:t>, </a:t>
            </a:r>
            <a:r>
              <a:rPr lang="fr-FR" i="1" dirty="0" err="1">
                <a:latin typeface="Palatino Linotype" panose="02040502050505030304" pitchFamily="18" charset="0"/>
              </a:rPr>
              <a:t>Polym</a:t>
            </a:r>
            <a:r>
              <a:rPr lang="fr-FR" i="1" dirty="0">
                <a:latin typeface="Palatino Linotype" panose="02040502050505030304" pitchFamily="18" charset="0"/>
              </a:rPr>
              <a:t> </a:t>
            </a:r>
            <a:r>
              <a:rPr lang="fr-FR" i="1" dirty="0" err="1">
                <a:latin typeface="Palatino Linotype" panose="02040502050505030304" pitchFamily="18" charset="0"/>
              </a:rPr>
              <a:t>Degrad</a:t>
            </a:r>
            <a:r>
              <a:rPr lang="fr-FR" i="1" dirty="0">
                <a:latin typeface="Palatino Linotype" panose="02040502050505030304" pitchFamily="18" charset="0"/>
              </a:rPr>
              <a:t> </a:t>
            </a:r>
            <a:r>
              <a:rPr lang="fr-FR" i="1" dirty="0" err="1">
                <a:latin typeface="Palatino Linotype" panose="02040502050505030304" pitchFamily="18" charset="0"/>
              </a:rPr>
              <a:t>Stabil</a:t>
            </a:r>
            <a:r>
              <a:rPr lang="fr-FR" dirty="0">
                <a:latin typeface="Palatino Linotype" panose="02040502050505030304" pitchFamily="18" charset="0"/>
              </a:rPr>
              <a:t> 74(1), 139-149, 2001.</a:t>
            </a:r>
          </a:p>
          <a:p>
            <a:pPr algn="just"/>
            <a:r>
              <a:rPr lang="fr-FR" dirty="0">
                <a:latin typeface="Palatino Linotype" panose="02040502050505030304" pitchFamily="18" charset="0"/>
              </a:rPr>
              <a:t>[</a:t>
            </a:r>
            <a:r>
              <a:rPr lang="fr-FR" b="1" dirty="0">
                <a:latin typeface="Palatino Linotype" panose="02040502050505030304" pitchFamily="18" charset="0"/>
              </a:rPr>
              <a:t>5</a:t>
            </a:r>
            <a:r>
              <a:rPr lang="fr-FR" dirty="0">
                <a:latin typeface="Palatino Linotype" panose="02040502050505030304" pitchFamily="18" charset="0"/>
              </a:rPr>
              <a:t>] Pustan M., </a:t>
            </a:r>
            <a:r>
              <a:rPr lang="fr-FR" dirty="0" err="1">
                <a:latin typeface="Palatino Linotype" panose="02040502050505030304" pitchFamily="18" charset="0"/>
              </a:rPr>
              <a:t>Birleanu</a:t>
            </a:r>
            <a:r>
              <a:rPr lang="fr-FR" dirty="0">
                <a:latin typeface="Palatino Linotype" panose="02040502050505030304" pitchFamily="18" charset="0"/>
              </a:rPr>
              <a:t> C., </a:t>
            </a:r>
            <a:r>
              <a:rPr lang="fr-FR" dirty="0" err="1">
                <a:latin typeface="Palatino Linotype" panose="02040502050505030304" pitchFamily="18" charset="0"/>
              </a:rPr>
              <a:t>Dudescu</a:t>
            </a:r>
            <a:r>
              <a:rPr lang="fr-FR" dirty="0">
                <a:latin typeface="Palatino Linotype" panose="02040502050505030304" pitchFamily="18" charset="0"/>
              </a:rPr>
              <a:t> C., </a:t>
            </a:r>
            <a:r>
              <a:rPr lang="fr-FR" dirty="0" err="1">
                <a:latin typeface="Palatino Linotype" panose="02040502050505030304" pitchFamily="18" charset="0"/>
              </a:rPr>
              <a:t>Rymuza</a:t>
            </a:r>
            <a:r>
              <a:rPr lang="fr-FR" dirty="0">
                <a:latin typeface="Palatino Linotype" panose="02040502050505030304" pitchFamily="18" charset="0"/>
              </a:rPr>
              <a:t> Z.. </a:t>
            </a:r>
            <a:r>
              <a:rPr lang="fr-FR" dirty="0" err="1">
                <a:latin typeface="Palatino Linotype" panose="02040502050505030304" pitchFamily="18" charset="0"/>
              </a:rPr>
              <a:t>Nanomechanical</a:t>
            </a:r>
            <a:r>
              <a:rPr lang="fr-FR" dirty="0">
                <a:latin typeface="Palatino Linotype" panose="02040502050505030304" pitchFamily="18" charset="0"/>
              </a:rPr>
              <a:t> </a:t>
            </a:r>
            <a:r>
              <a:rPr lang="fr-FR" dirty="0" err="1">
                <a:latin typeface="Palatino Linotype" panose="02040502050505030304" pitchFamily="18" charset="0"/>
              </a:rPr>
              <a:t>studies</a:t>
            </a:r>
            <a:r>
              <a:rPr lang="fr-FR" dirty="0">
                <a:latin typeface="Palatino Linotype" panose="02040502050505030304" pitchFamily="18" charset="0"/>
              </a:rPr>
              <a:t> and </a:t>
            </a:r>
            <a:r>
              <a:rPr lang="fr-FR" dirty="0" err="1">
                <a:latin typeface="Palatino Linotype" panose="02040502050505030304" pitchFamily="18" charset="0"/>
              </a:rPr>
              <a:t>materials</a:t>
            </a:r>
            <a:r>
              <a:rPr lang="fr-FR" dirty="0">
                <a:latin typeface="Palatino Linotype" panose="02040502050505030304" pitchFamily="18" charset="0"/>
              </a:rPr>
              <a:t> </a:t>
            </a:r>
            <a:r>
              <a:rPr lang="fr-FR" dirty="0" err="1">
                <a:latin typeface="Palatino Linotype" panose="02040502050505030304" pitchFamily="18" charset="0"/>
              </a:rPr>
              <a:t>characterization</a:t>
            </a:r>
            <a:r>
              <a:rPr lang="fr-FR" dirty="0">
                <a:latin typeface="Palatino Linotype" panose="02040502050505030304" pitchFamily="18" charset="0"/>
              </a:rPr>
              <a:t> of </a:t>
            </a:r>
            <a:r>
              <a:rPr lang="fr-FR" dirty="0" err="1">
                <a:latin typeface="Palatino Linotype" panose="02040502050505030304" pitchFamily="18" charset="0"/>
              </a:rPr>
              <a:t>metal</a:t>
            </a:r>
            <a:r>
              <a:rPr lang="fr-FR" dirty="0">
                <a:latin typeface="Palatino Linotype" panose="02040502050505030304" pitchFamily="18" charset="0"/>
              </a:rPr>
              <a:t> / </a:t>
            </a:r>
            <a:r>
              <a:rPr lang="fr-FR" dirty="0" err="1">
                <a:latin typeface="Palatino Linotype" panose="02040502050505030304" pitchFamily="18" charset="0"/>
              </a:rPr>
              <a:t>polymer</a:t>
            </a:r>
            <a:r>
              <a:rPr lang="fr-FR" dirty="0">
                <a:latin typeface="Palatino Linotype" panose="02040502050505030304" pitchFamily="18" charset="0"/>
              </a:rPr>
              <a:t> </a:t>
            </a:r>
            <a:r>
              <a:rPr lang="fr-FR" dirty="0" err="1">
                <a:latin typeface="Palatino Linotype" panose="02040502050505030304" pitchFamily="18" charset="0"/>
              </a:rPr>
              <a:t>bilayer</a:t>
            </a:r>
            <a:r>
              <a:rPr lang="fr-FR" dirty="0">
                <a:latin typeface="Palatino Linotype" panose="02040502050505030304" pitchFamily="18" charset="0"/>
              </a:rPr>
              <a:t> MEMS cantilevers, </a:t>
            </a:r>
            <a:r>
              <a:rPr lang="fr-FR" i="1" dirty="0">
                <a:latin typeface="Palatino Linotype" panose="02040502050505030304" pitchFamily="18" charset="0"/>
              </a:rPr>
              <a:t>Int J Mater </a:t>
            </a:r>
            <a:r>
              <a:rPr lang="fr-FR" i="1" dirty="0" err="1">
                <a:latin typeface="Palatino Linotype" panose="02040502050505030304" pitchFamily="18" charset="0"/>
              </a:rPr>
              <a:t>Res</a:t>
            </a:r>
            <a:r>
              <a:rPr lang="fr-FR" dirty="0">
                <a:latin typeface="Palatino Linotype" panose="02040502050505030304" pitchFamily="18" charset="0"/>
              </a:rPr>
              <a:t>, 104(4), 2013.</a:t>
            </a:r>
          </a:p>
          <a:p>
            <a:pPr algn="just"/>
            <a:r>
              <a:rPr lang="fr-FR" dirty="0">
                <a:latin typeface="Palatino Linotype" panose="02040502050505030304" pitchFamily="18" charset="0"/>
              </a:rPr>
              <a:t>[</a:t>
            </a:r>
            <a:r>
              <a:rPr lang="fr-FR" b="1" dirty="0">
                <a:latin typeface="Palatino Linotype" panose="02040502050505030304" pitchFamily="18" charset="0"/>
              </a:rPr>
              <a:t>6</a:t>
            </a:r>
            <a:r>
              <a:rPr lang="fr-FR" dirty="0">
                <a:latin typeface="Palatino Linotype" panose="02040502050505030304" pitchFamily="18" charset="0"/>
              </a:rPr>
              <a:t>] Farah S., Anderson D.G., Langer R., Physical and </a:t>
            </a:r>
            <a:r>
              <a:rPr lang="fr-FR" dirty="0" err="1">
                <a:latin typeface="Palatino Linotype" panose="02040502050505030304" pitchFamily="18" charset="0"/>
              </a:rPr>
              <a:t>mechanical</a:t>
            </a:r>
            <a:r>
              <a:rPr lang="fr-FR" dirty="0">
                <a:latin typeface="Palatino Linotype" panose="02040502050505030304" pitchFamily="18" charset="0"/>
              </a:rPr>
              <a:t> </a:t>
            </a:r>
            <a:r>
              <a:rPr lang="fr-FR" dirty="0" err="1">
                <a:latin typeface="Palatino Linotype" panose="02040502050505030304" pitchFamily="18" charset="0"/>
              </a:rPr>
              <a:t>properties</a:t>
            </a:r>
            <a:r>
              <a:rPr lang="fr-FR" dirty="0">
                <a:latin typeface="Palatino Linotype" panose="02040502050505030304" pitchFamily="18" charset="0"/>
              </a:rPr>
              <a:t> of PLA, and </a:t>
            </a:r>
            <a:r>
              <a:rPr lang="fr-FR" dirty="0" err="1">
                <a:latin typeface="Palatino Linotype" panose="02040502050505030304" pitchFamily="18" charset="0"/>
              </a:rPr>
              <a:t>their</a:t>
            </a:r>
            <a:r>
              <a:rPr lang="fr-FR" dirty="0">
                <a:latin typeface="Palatino Linotype" panose="02040502050505030304" pitchFamily="18" charset="0"/>
              </a:rPr>
              <a:t> </a:t>
            </a:r>
            <a:r>
              <a:rPr lang="fr-FR" dirty="0" err="1">
                <a:latin typeface="Palatino Linotype" panose="02040502050505030304" pitchFamily="18" charset="0"/>
              </a:rPr>
              <a:t>functions</a:t>
            </a:r>
            <a:r>
              <a:rPr lang="fr-FR" dirty="0">
                <a:latin typeface="Palatino Linotype" panose="02040502050505030304" pitchFamily="18" charset="0"/>
              </a:rPr>
              <a:t> in </a:t>
            </a:r>
            <a:r>
              <a:rPr lang="fr-FR" dirty="0" err="1">
                <a:latin typeface="Palatino Linotype" panose="02040502050505030304" pitchFamily="18" charset="0"/>
              </a:rPr>
              <a:t>widespread</a:t>
            </a:r>
            <a:r>
              <a:rPr lang="fr-FR" dirty="0">
                <a:latin typeface="Palatino Linotype" panose="02040502050505030304" pitchFamily="18" charset="0"/>
              </a:rPr>
              <a:t> applications — A </a:t>
            </a:r>
            <a:r>
              <a:rPr lang="fr-FR" dirty="0" err="1">
                <a:latin typeface="Palatino Linotype" panose="02040502050505030304" pitchFamily="18" charset="0"/>
              </a:rPr>
              <a:t>comprehensive</a:t>
            </a:r>
            <a:r>
              <a:rPr lang="fr-FR" dirty="0">
                <a:latin typeface="Palatino Linotype" panose="02040502050505030304" pitchFamily="18" charset="0"/>
              </a:rPr>
              <a:t> </a:t>
            </a:r>
            <a:r>
              <a:rPr lang="fr-FR" dirty="0" err="1">
                <a:latin typeface="Palatino Linotype" panose="02040502050505030304" pitchFamily="18" charset="0"/>
              </a:rPr>
              <a:t>review</a:t>
            </a:r>
            <a:r>
              <a:rPr lang="fr-FR" dirty="0">
                <a:latin typeface="Palatino Linotype" panose="02040502050505030304" pitchFamily="18" charset="0"/>
              </a:rPr>
              <a:t>, </a:t>
            </a:r>
            <a:r>
              <a:rPr lang="fr-FR" i="1" dirty="0" err="1">
                <a:latin typeface="Palatino Linotype" panose="02040502050505030304" pitchFamily="18" charset="0"/>
              </a:rPr>
              <a:t>Adv</a:t>
            </a:r>
            <a:r>
              <a:rPr lang="fr-FR" i="1" dirty="0">
                <a:latin typeface="Palatino Linotype" panose="02040502050505030304" pitchFamily="18" charset="0"/>
              </a:rPr>
              <a:t> Drug </a:t>
            </a:r>
            <a:r>
              <a:rPr lang="fr-FR" i="1" dirty="0" err="1">
                <a:latin typeface="Palatino Linotype" panose="02040502050505030304" pitchFamily="18" charset="0"/>
              </a:rPr>
              <a:t>Deliv</a:t>
            </a:r>
            <a:r>
              <a:rPr lang="fr-FR" i="1" dirty="0">
                <a:latin typeface="Palatino Linotype" panose="02040502050505030304" pitchFamily="18" charset="0"/>
              </a:rPr>
              <a:t> </a:t>
            </a:r>
            <a:r>
              <a:rPr lang="fr-FR" i="1" dirty="0" err="1">
                <a:latin typeface="Palatino Linotype" panose="02040502050505030304" pitchFamily="18" charset="0"/>
              </a:rPr>
              <a:t>Rev</a:t>
            </a:r>
            <a:r>
              <a:rPr lang="fr-FR" dirty="0">
                <a:latin typeface="Palatino Linotype" panose="02040502050505030304" pitchFamily="18" charset="0"/>
              </a:rPr>
              <a:t> 107, 2016.</a:t>
            </a:r>
          </a:p>
        </p:txBody>
      </p:sp>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20</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FDACA830-67CA-4EF6-8A35-12214F7DF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6" name="TextBox 5">
            <a:extLst>
              <a:ext uri="{FF2B5EF4-FFF2-40B4-BE49-F238E27FC236}">
                <a16:creationId xmlns:a16="http://schemas.microsoft.com/office/drawing/2014/main" id="{942F00D4-8F69-4CEB-9EDD-B19BBEFC3F17}"/>
              </a:ext>
            </a:extLst>
          </p:cNvPr>
          <p:cNvSpPr txBox="1"/>
          <p:nvPr/>
        </p:nvSpPr>
        <p:spPr>
          <a:xfrm>
            <a:off x="123825" y="5697498"/>
            <a:ext cx="7810500" cy="1107996"/>
          </a:xfrm>
          <a:prstGeom prst="rect">
            <a:avLst/>
          </a:prstGeom>
          <a:solidFill>
            <a:schemeClr val="accent1">
              <a:lumMod val="50000"/>
            </a:schemeClr>
          </a:solidFill>
        </p:spPr>
        <p:txBody>
          <a:bodyPr wrap="square" rtlCol="0">
            <a:spAutoFit/>
          </a:bodyPr>
          <a:lstStyle/>
          <a:p>
            <a:r>
              <a:rPr lang="fr-FR" sz="2400" b="1" dirty="0" err="1">
                <a:solidFill>
                  <a:schemeClr val="bg1"/>
                </a:solidFill>
                <a:latin typeface="Palatino Linotype" panose="02040502050505030304" pitchFamily="18" charset="0"/>
              </a:rPr>
              <a:t>Acknowledgments</a:t>
            </a:r>
            <a:endParaRPr lang="fr-FR" sz="2400" b="1" dirty="0">
              <a:solidFill>
                <a:schemeClr val="bg1"/>
              </a:solidFill>
              <a:latin typeface="Palatino Linotype" panose="02040502050505030304" pitchFamily="18" charset="0"/>
            </a:endParaRPr>
          </a:p>
          <a:p>
            <a:r>
              <a:rPr lang="fr-FR" sz="1400" dirty="0">
                <a:solidFill>
                  <a:schemeClr val="bg1"/>
                </a:solidFill>
                <a:latin typeface="Palatino Linotype" panose="02040502050505030304" pitchFamily="18" charset="0"/>
              </a:rPr>
              <a:t>AC and HLB </a:t>
            </a:r>
            <a:r>
              <a:rPr lang="fr-FR" sz="1400" dirty="0" err="1">
                <a:solidFill>
                  <a:schemeClr val="bg1"/>
                </a:solidFill>
                <a:latin typeface="Palatino Linotype" panose="02040502050505030304" pitchFamily="18" charset="0"/>
              </a:rPr>
              <a:t>acknowledge</a:t>
            </a:r>
            <a:r>
              <a:rPr lang="fr-FR" sz="1400" dirty="0">
                <a:solidFill>
                  <a:schemeClr val="bg1"/>
                </a:solidFill>
                <a:latin typeface="Palatino Linotype" panose="02040502050505030304" pitchFamily="18" charset="0"/>
              </a:rPr>
              <a:t> the </a:t>
            </a:r>
            <a:r>
              <a:rPr lang="fr-FR" sz="1400" dirty="0" err="1">
                <a:solidFill>
                  <a:schemeClr val="bg1"/>
                </a:solidFill>
                <a:latin typeface="Palatino Linotype" panose="02040502050505030304" pitchFamily="18" charset="0"/>
              </a:rPr>
              <a:t>projects</a:t>
            </a:r>
            <a:r>
              <a:rPr lang="fr-FR" sz="1400" dirty="0">
                <a:solidFill>
                  <a:schemeClr val="bg1"/>
                </a:solidFill>
                <a:latin typeface="Palatino Linotype" panose="02040502050505030304" pitchFamily="18" charset="0"/>
              </a:rPr>
              <a:t> </a:t>
            </a:r>
            <a:r>
              <a:rPr lang="fr-FR" sz="1400" b="1" dirty="0">
                <a:solidFill>
                  <a:schemeClr val="bg1"/>
                </a:solidFill>
                <a:latin typeface="Palatino Linotype" panose="02040502050505030304" pitchFamily="18" charset="0"/>
              </a:rPr>
              <a:t>PN-III-P4-ID-PCCF-2016-0016 </a:t>
            </a:r>
            <a:r>
              <a:rPr lang="fr-FR" sz="1400" dirty="0">
                <a:solidFill>
                  <a:schemeClr val="bg1"/>
                </a:solidFill>
                <a:latin typeface="Palatino Linotype" panose="02040502050505030304" pitchFamily="18" charset="0"/>
              </a:rPr>
              <a:t>and</a:t>
            </a:r>
            <a:r>
              <a:rPr lang="fr-FR" sz="1400" b="1" dirty="0">
                <a:solidFill>
                  <a:schemeClr val="bg1"/>
                </a:solidFill>
                <a:latin typeface="Palatino Linotype" panose="02040502050505030304" pitchFamily="18" charset="0"/>
              </a:rPr>
              <a:t> PN-III-P4-ID-PCE-2020-1559</a:t>
            </a:r>
            <a:r>
              <a:rPr lang="fr-FR" sz="1400" dirty="0">
                <a:solidFill>
                  <a:schemeClr val="bg1"/>
                </a:solidFill>
                <a:latin typeface="Palatino Linotype" panose="02040502050505030304" pitchFamily="18" charset="0"/>
              </a:rPr>
              <a:t> </a:t>
            </a:r>
            <a:r>
              <a:rPr lang="fr-FR" sz="1400" dirty="0" err="1">
                <a:solidFill>
                  <a:schemeClr val="bg1"/>
                </a:solidFill>
                <a:latin typeface="Palatino Linotype" panose="02040502050505030304" pitchFamily="18" charset="0"/>
              </a:rPr>
              <a:t>granted</a:t>
            </a:r>
            <a:r>
              <a:rPr lang="fr-FR" sz="1400" dirty="0">
                <a:solidFill>
                  <a:schemeClr val="bg1"/>
                </a:solidFill>
                <a:latin typeface="Palatino Linotype" panose="02040502050505030304" pitchFamily="18" charset="0"/>
              </a:rPr>
              <a:t> by UEFISCDI-CNCS (</a:t>
            </a:r>
            <a:r>
              <a:rPr lang="fr-FR" sz="1400" dirty="0" err="1">
                <a:solidFill>
                  <a:schemeClr val="bg1"/>
                </a:solidFill>
                <a:latin typeface="Palatino Linotype" panose="02040502050505030304" pitchFamily="18" charset="0"/>
              </a:rPr>
              <a:t>Romanian</a:t>
            </a:r>
            <a:r>
              <a:rPr lang="fr-FR" sz="1400" dirty="0">
                <a:solidFill>
                  <a:schemeClr val="bg1"/>
                </a:solidFill>
                <a:latin typeface="Palatino Linotype" panose="02040502050505030304" pitchFamily="18" charset="0"/>
              </a:rPr>
              <a:t> </a:t>
            </a:r>
            <a:r>
              <a:rPr lang="fr-FR" sz="1400" dirty="0" err="1">
                <a:solidFill>
                  <a:schemeClr val="bg1"/>
                </a:solidFill>
                <a:latin typeface="Palatino Linotype" panose="02040502050505030304" pitchFamily="18" charset="0"/>
              </a:rPr>
              <a:t>Minstry</a:t>
            </a:r>
            <a:r>
              <a:rPr lang="fr-FR" sz="1400" dirty="0">
                <a:solidFill>
                  <a:schemeClr val="bg1"/>
                </a:solidFill>
                <a:latin typeface="Palatino Linotype" panose="02040502050505030304" pitchFamily="18" charset="0"/>
              </a:rPr>
              <a:t> of </a:t>
            </a:r>
            <a:r>
              <a:rPr lang="fr-FR" sz="1400" dirty="0" err="1">
                <a:solidFill>
                  <a:schemeClr val="bg1"/>
                </a:solidFill>
                <a:latin typeface="Palatino Linotype" panose="02040502050505030304" pitchFamily="18" charset="0"/>
              </a:rPr>
              <a:t>Research</a:t>
            </a:r>
            <a:r>
              <a:rPr lang="fr-FR" sz="1400" dirty="0">
                <a:solidFill>
                  <a:schemeClr val="bg1"/>
                </a:solidFill>
                <a:latin typeface="Palatino Linotype" panose="02040502050505030304" pitchFamily="18" charset="0"/>
              </a:rPr>
              <a:t>, Innovation and Digitalisation).</a:t>
            </a:r>
            <a:endParaRPr lang="fr-FR" dirty="0">
              <a:solidFill>
                <a:schemeClr val="bg1"/>
              </a:solidFill>
              <a:latin typeface="Palatino Linotype" panose="02040502050505030304" pitchFamily="18" charset="0"/>
            </a:endParaRPr>
          </a:p>
        </p:txBody>
      </p:sp>
    </p:spTree>
    <p:extLst>
      <p:ext uri="{BB962C8B-B14F-4D97-AF65-F5344CB8AC3E}">
        <p14:creationId xmlns:p14="http://schemas.microsoft.com/office/powerpoint/2010/main" val="3592982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3</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6" name="TextBox 5">
            <a:extLst>
              <a:ext uri="{FF2B5EF4-FFF2-40B4-BE49-F238E27FC236}">
                <a16:creationId xmlns:a16="http://schemas.microsoft.com/office/drawing/2014/main" id="{762A6B3D-38D3-4C4B-9F85-2E3E27C4CF53}"/>
              </a:ext>
            </a:extLst>
          </p:cNvPr>
          <p:cNvSpPr txBox="1"/>
          <p:nvPr/>
        </p:nvSpPr>
        <p:spPr>
          <a:xfrm>
            <a:off x="647700" y="332694"/>
            <a:ext cx="4663440" cy="5555303"/>
          </a:xfrm>
          <a:prstGeom prst="rect">
            <a:avLst/>
          </a:prstGeom>
          <a:noFill/>
        </p:spPr>
        <p:txBody>
          <a:bodyPr wrap="square" rtlCol="0">
            <a:spAutoFit/>
          </a:bodyPr>
          <a:lstStyle/>
          <a:p>
            <a:pPr algn="just">
              <a:lnSpc>
                <a:spcPct val="200000"/>
              </a:lnSpc>
            </a:pPr>
            <a:r>
              <a:rPr lang="en-US" b="1" dirty="0">
                <a:latin typeface="Palatino Linotype" panose="02040502050505030304" pitchFamily="18" charset="0"/>
              </a:rPr>
              <a:t>Contents: </a:t>
            </a:r>
          </a:p>
          <a:p>
            <a:pPr marL="342900" indent="-342900" algn="just">
              <a:lnSpc>
                <a:spcPct val="200000"/>
              </a:lnSpc>
              <a:buAutoNum type="arabicPeriod"/>
            </a:pPr>
            <a:r>
              <a:rPr lang="en-US" dirty="0">
                <a:latin typeface="Palatino Linotype" panose="02040502050505030304" pitchFamily="18" charset="0"/>
                <a:ea typeface="Calibri" panose="020F0502020204030204" pitchFamily="34" charset="0"/>
                <a:cs typeface="Calibri" panose="020F0502020204030204" pitchFamily="34" charset="0"/>
              </a:rPr>
              <a:t>Introduction</a:t>
            </a:r>
          </a:p>
          <a:p>
            <a:pPr marL="342900" indent="-342900" algn="just">
              <a:lnSpc>
                <a:spcPct val="200000"/>
              </a:lnSpc>
              <a:buAutoNum type="arabicPeriod"/>
            </a:pPr>
            <a:r>
              <a:rPr lang="en-US" sz="1800" dirty="0">
                <a:effectLst/>
                <a:latin typeface="Palatino Linotype" panose="02040502050505030304" pitchFamily="18" charset="0"/>
                <a:ea typeface="Calibri" panose="020F0502020204030204" pitchFamily="34" charset="0"/>
                <a:cs typeface="Calibri" panose="020F0502020204030204" pitchFamily="34" charset="0"/>
              </a:rPr>
              <a:t>Samples preparation and description</a:t>
            </a:r>
          </a:p>
          <a:p>
            <a:pPr marL="342900" indent="-342900" algn="just">
              <a:lnSpc>
                <a:spcPct val="200000"/>
              </a:lnSpc>
              <a:buAutoNum type="arabicPeriod"/>
            </a:pPr>
            <a:r>
              <a:rPr lang="en-US" dirty="0">
                <a:latin typeface="Palatino Linotype" panose="02040502050505030304" pitchFamily="18" charset="0"/>
                <a:ea typeface="Calibri" panose="020F0502020204030204" pitchFamily="34" charset="0"/>
                <a:cs typeface="Calibri" panose="020F0502020204030204" pitchFamily="34" charset="0"/>
              </a:rPr>
              <a:t>Topographical analysis</a:t>
            </a:r>
            <a:endParaRPr lang="en-US" sz="1800" dirty="0">
              <a:effectLst/>
              <a:latin typeface="Palatino Linotype" panose="02040502050505030304" pitchFamily="18" charset="0"/>
              <a:ea typeface="Calibri" panose="020F0502020204030204" pitchFamily="34" charset="0"/>
              <a:cs typeface="Calibri" panose="020F0502020204030204" pitchFamily="34" charset="0"/>
            </a:endParaRPr>
          </a:p>
          <a:p>
            <a:pPr marL="342900" indent="-342900" algn="just">
              <a:lnSpc>
                <a:spcPct val="200000"/>
              </a:lnSpc>
              <a:buAutoNum type="arabicPeriod"/>
            </a:pPr>
            <a:r>
              <a:rPr lang="en-US" dirty="0">
                <a:latin typeface="Palatino Linotype" panose="02040502050505030304" pitchFamily="18" charset="0"/>
                <a:ea typeface="Calibri" panose="020F0502020204030204" pitchFamily="34" charset="0"/>
                <a:cs typeface="Calibri" panose="020F0502020204030204" pitchFamily="34" charset="0"/>
              </a:rPr>
              <a:t>Hardness and Modulus of elasticity</a:t>
            </a:r>
          </a:p>
          <a:p>
            <a:pPr marL="342900" indent="-342900" algn="just">
              <a:lnSpc>
                <a:spcPct val="200000"/>
              </a:lnSpc>
              <a:buAutoNum type="arabicPeriod"/>
            </a:pPr>
            <a:r>
              <a:rPr lang="en-US" sz="1800" dirty="0">
                <a:effectLst/>
                <a:latin typeface="Palatino Linotype" panose="02040502050505030304" pitchFamily="18" charset="0"/>
                <a:ea typeface="Calibri" panose="020F0502020204030204" pitchFamily="34" charset="0"/>
                <a:cs typeface="Calibri" panose="020F0502020204030204" pitchFamily="34" charset="0"/>
              </a:rPr>
              <a:t>Adhesion forces</a:t>
            </a:r>
          </a:p>
          <a:p>
            <a:pPr marL="342900" indent="-342900" algn="just">
              <a:lnSpc>
                <a:spcPct val="200000"/>
              </a:lnSpc>
              <a:buAutoNum type="arabicPeriod"/>
            </a:pPr>
            <a:r>
              <a:rPr lang="en-US" dirty="0">
                <a:latin typeface="Palatino Linotype" panose="02040502050505030304" pitchFamily="18" charset="0"/>
                <a:ea typeface="Calibri" panose="020F0502020204030204" pitchFamily="34" charset="0"/>
                <a:cs typeface="Calibri" panose="020F0502020204030204" pitchFamily="34" charset="0"/>
              </a:rPr>
              <a:t>Friction analyses</a:t>
            </a:r>
          </a:p>
          <a:p>
            <a:pPr marL="342900" indent="-342900" algn="just">
              <a:lnSpc>
                <a:spcPct val="200000"/>
              </a:lnSpc>
              <a:buAutoNum type="arabicPeriod"/>
            </a:pPr>
            <a:r>
              <a:rPr lang="en-US" sz="1800" dirty="0">
                <a:effectLst/>
                <a:latin typeface="Palatino Linotype" panose="02040502050505030304" pitchFamily="18" charset="0"/>
                <a:ea typeface="Calibri" panose="020F0502020204030204" pitchFamily="34" charset="0"/>
                <a:cs typeface="Calibri" panose="020F0502020204030204" pitchFamily="34" charset="0"/>
              </a:rPr>
              <a:t>Wear tests</a:t>
            </a:r>
          </a:p>
          <a:p>
            <a:pPr marL="342900" indent="-342900" algn="just">
              <a:lnSpc>
                <a:spcPct val="200000"/>
              </a:lnSpc>
              <a:buAutoNum type="arabicPeriod"/>
            </a:pPr>
            <a:r>
              <a:rPr lang="en-US" dirty="0">
                <a:latin typeface="Palatino Linotype" panose="02040502050505030304" pitchFamily="18" charset="0"/>
                <a:ea typeface="Calibri" panose="020F0502020204030204" pitchFamily="34" charset="0"/>
                <a:cs typeface="Calibri" panose="020F0502020204030204" pitchFamily="34" charset="0"/>
              </a:rPr>
              <a:t>Results and Discussion</a:t>
            </a:r>
          </a:p>
          <a:p>
            <a:pPr marL="342900" indent="-342900" algn="just">
              <a:lnSpc>
                <a:spcPct val="200000"/>
              </a:lnSpc>
              <a:buAutoNum type="arabicPeriod"/>
            </a:pPr>
            <a:r>
              <a:rPr lang="en-US" dirty="0">
                <a:latin typeface="Palatino Linotype" panose="02040502050505030304" pitchFamily="18" charset="0"/>
                <a:ea typeface="Calibri" panose="020F0502020204030204" pitchFamily="34" charset="0"/>
                <a:cs typeface="Calibri" panose="020F0502020204030204" pitchFamily="34" charset="0"/>
              </a:rPr>
              <a:t>Conclusions</a:t>
            </a:r>
            <a:endParaRPr lang="en-US" sz="1800" dirty="0">
              <a:effectLst/>
              <a:latin typeface="Palatino Linotype" panose="0204050205050503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21937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4</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a:extLst>
              <a:ext uri="{FF2B5EF4-FFF2-40B4-BE49-F238E27FC236}">
                <a16:creationId xmlns:a16="http://schemas.microsoft.com/office/drawing/2014/main" id="{EF5A47EC-B3EC-4D30-9A83-93485C7C8D41}"/>
              </a:ext>
            </a:extLst>
          </p:cNvPr>
          <p:cNvSpPr txBox="1"/>
          <p:nvPr/>
        </p:nvSpPr>
        <p:spPr>
          <a:xfrm>
            <a:off x="139700" y="86856"/>
            <a:ext cx="8877300" cy="5986254"/>
          </a:xfrm>
          <a:prstGeom prst="rect">
            <a:avLst/>
          </a:prstGeom>
          <a:noFill/>
        </p:spPr>
        <p:txBody>
          <a:bodyPr wrap="square" rtlCol="0">
            <a:spAutoFit/>
          </a:bodyPr>
          <a:lstStyle/>
          <a:p>
            <a:pPr marL="342900" indent="-342900" algn="just">
              <a:lnSpc>
                <a:spcPct val="200000"/>
              </a:lnSpc>
              <a:spcAft>
                <a:spcPts val="600"/>
              </a:spcAft>
              <a:buAutoNum type="arabicPeriod"/>
            </a:pPr>
            <a:r>
              <a:rPr lang="en-US" b="1" dirty="0">
                <a:latin typeface="Palatino Linotype" panose="02040502050505030304" pitchFamily="18" charset="0"/>
                <a:ea typeface="Calibri" panose="020F0502020204030204" pitchFamily="34" charset="0"/>
                <a:cs typeface="Calibri" panose="020F0502020204030204" pitchFamily="34" charset="0"/>
              </a:rPr>
              <a:t>Introduction</a:t>
            </a:r>
          </a:p>
          <a:p>
            <a:pPr algn="just"/>
            <a:r>
              <a:rPr lang="en-US" dirty="0">
                <a:latin typeface="Palatino Linotype" panose="02040502050505030304" pitchFamily="18" charset="0"/>
                <a:ea typeface="Calibri" panose="020F0502020204030204" pitchFamily="34" charset="0"/>
                <a:cs typeface="Calibri" panose="020F0502020204030204" pitchFamily="34" charset="0"/>
              </a:rPr>
              <a:t>The scope of t</a:t>
            </a:r>
            <a:r>
              <a:rPr lang="en-US" sz="1800" dirty="0">
                <a:effectLst/>
                <a:latin typeface="Palatino Linotype" panose="02040502050505030304" pitchFamily="18" charset="0"/>
                <a:ea typeface="Calibri" panose="020F0502020204030204" pitchFamily="34" charset="0"/>
                <a:cs typeface="Calibri" panose="020F0502020204030204" pitchFamily="34" charset="0"/>
              </a:rPr>
              <a:t>his study is orientated to the evaluation of the tribological properties as adhesion, friction and wear behaviors of different polyester films fabricated using the solvent casting method [</a:t>
            </a:r>
            <a:r>
              <a:rPr lang="en-US" sz="1800" b="1" dirty="0">
                <a:effectLst/>
                <a:latin typeface="Palatino Linotype" panose="02040502050505030304" pitchFamily="18" charset="0"/>
                <a:ea typeface="Calibri" panose="020F0502020204030204" pitchFamily="34" charset="0"/>
                <a:cs typeface="Calibri" panose="020F0502020204030204" pitchFamily="34" charset="0"/>
              </a:rPr>
              <a:t>1</a:t>
            </a:r>
            <a:r>
              <a:rPr lang="en-US" sz="1800" dirty="0">
                <a:effectLst/>
                <a:latin typeface="Palatino Linotype" panose="02040502050505030304" pitchFamily="18" charset="0"/>
                <a:ea typeface="Calibri" panose="020F0502020204030204" pitchFamily="34" charset="0"/>
                <a:cs typeface="Calibri" panose="020F0502020204030204" pitchFamily="34" charset="0"/>
              </a:rPr>
              <a:t>]. Poly(3-hydroxybutyrate) - PHB is a biodegradable polyester, produced by numerous bacteria. To overcome the negative impact of plastic waste on environment, bio-based and biodegradable substituents are required to replace petroleum-derived plastics [</a:t>
            </a:r>
            <a:r>
              <a:rPr lang="en-US" sz="1800" b="1" dirty="0">
                <a:effectLst/>
                <a:latin typeface="Palatino Linotype" panose="02040502050505030304" pitchFamily="18" charset="0"/>
                <a:ea typeface="Calibri" panose="020F0502020204030204" pitchFamily="34" charset="0"/>
                <a:cs typeface="Calibri" panose="020F0502020204030204" pitchFamily="34" charset="0"/>
              </a:rPr>
              <a:t>2</a:t>
            </a:r>
            <a:r>
              <a:rPr lang="en-US" sz="1800" dirty="0">
                <a:effectLst/>
                <a:latin typeface="Palatino Linotype" panose="02040502050505030304" pitchFamily="18" charset="0"/>
                <a:ea typeface="Calibri" panose="020F0502020204030204" pitchFamily="34" charset="0"/>
                <a:cs typeface="Calibri" panose="020F0502020204030204" pitchFamily="34" charset="0"/>
              </a:rPr>
              <a:t>]. Polyhydroxyalkanoates (PHAs) are a class of energy storage compounds produced by prokaryotes, algae, and plants and are considered vital candidates to replace conventional plastics in the packaging field and biomedical sectors [</a:t>
            </a:r>
            <a:r>
              <a:rPr lang="en-US" sz="1800" b="1" dirty="0">
                <a:effectLst/>
                <a:latin typeface="Palatino Linotype" panose="02040502050505030304" pitchFamily="18" charset="0"/>
                <a:ea typeface="Calibri" panose="020F0502020204030204" pitchFamily="34" charset="0"/>
                <a:cs typeface="Calibri" panose="020F0502020204030204" pitchFamily="34" charset="0"/>
              </a:rPr>
              <a:t>3</a:t>
            </a:r>
            <a:r>
              <a:rPr lang="en-US" sz="1800" dirty="0">
                <a:effectLst/>
                <a:latin typeface="Palatino Linotype" panose="02040502050505030304" pitchFamily="18" charset="0"/>
                <a:ea typeface="Calibri" panose="020F0502020204030204" pitchFamily="34" charset="0"/>
                <a:cs typeface="Calibri" panose="020F0502020204030204" pitchFamily="34" charset="0"/>
              </a:rPr>
              <a:t>]. These polyesters are fully biodegradable, immunologically inert and have physical properties as conventional plastics [</a:t>
            </a:r>
            <a:r>
              <a:rPr lang="en-US" sz="1800" b="1" dirty="0">
                <a:effectLst/>
                <a:latin typeface="Palatino Linotype" panose="02040502050505030304" pitchFamily="18" charset="0"/>
                <a:ea typeface="Calibri" panose="020F0502020204030204" pitchFamily="34" charset="0"/>
                <a:cs typeface="Calibri" panose="020F0502020204030204" pitchFamily="34" charset="0"/>
              </a:rPr>
              <a:t>3</a:t>
            </a:r>
            <a:r>
              <a:rPr lang="en-US" sz="1800" dirty="0">
                <a:effectLst/>
                <a:latin typeface="Palatino Linotype" panose="02040502050505030304" pitchFamily="18" charset="0"/>
                <a:ea typeface="Calibri" panose="020F0502020204030204" pitchFamily="34" charset="0"/>
                <a:cs typeface="Calibri" panose="020F0502020204030204" pitchFamily="34" charset="0"/>
              </a:rPr>
              <a:t>].</a:t>
            </a:r>
          </a:p>
          <a:p>
            <a:pPr algn="just"/>
            <a:r>
              <a:rPr lang="en-US" sz="1800" dirty="0">
                <a:effectLst/>
                <a:latin typeface="Palatino Linotype" panose="02040502050505030304" pitchFamily="18" charset="0"/>
                <a:ea typeface="Calibri" panose="020F0502020204030204" pitchFamily="34" charset="0"/>
                <a:cs typeface="Calibri" panose="020F0502020204030204" pitchFamily="34" charset="0"/>
              </a:rPr>
              <a:t>The improvement of the PHB material lifetime involves the mechanical and tribological characterization which can be accurately performed by using the atomic force microscopy (AFM) technique. The tribological behavior evaluation of developed PHBh </a:t>
            </a:r>
            <a:r>
              <a:rPr lang="en-US" dirty="0">
                <a:latin typeface="Palatino Linotype" panose="02040502050505030304" pitchFamily="18" charset="0"/>
                <a:ea typeface="Calibri" panose="020F0502020204030204" pitchFamily="34" charset="0"/>
                <a:cs typeface="Calibri" panose="020F0502020204030204" pitchFamily="34" charset="0"/>
              </a:rPr>
              <a:t>film by AFM is </a:t>
            </a:r>
            <a:r>
              <a:rPr lang="en-US" sz="1800" dirty="0">
                <a:effectLst/>
                <a:latin typeface="Palatino Linotype" panose="02040502050505030304" pitchFamily="18" charset="0"/>
                <a:ea typeface="Calibri" panose="020F0502020204030204" pitchFamily="34" charset="0"/>
                <a:cs typeface="Calibri" panose="020F0502020204030204" pitchFamily="34" charset="0"/>
              </a:rPr>
              <a:t>the main research scope of this work. The same method </a:t>
            </a:r>
            <a:r>
              <a:rPr lang="en-US" dirty="0">
                <a:latin typeface="Palatino Linotype" panose="02040502050505030304" pitchFamily="18" charset="0"/>
                <a:ea typeface="Calibri" panose="020F0502020204030204" pitchFamily="34" charset="0"/>
                <a:cs typeface="Calibri" panose="020F0502020204030204" pitchFamily="34" charset="0"/>
              </a:rPr>
              <a:t>based on the t</a:t>
            </a:r>
            <a:r>
              <a:rPr lang="en-US" sz="1800" dirty="0">
                <a:effectLst/>
                <a:latin typeface="Palatino Linotype" panose="02040502050505030304" pitchFamily="18" charset="0"/>
                <a:ea typeface="Calibri" panose="020F0502020204030204" pitchFamily="34" charset="0"/>
                <a:cs typeface="Calibri" panose="020F0502020204030204" pitchFamily="34" charset="0"/>
              </a:rPr>
              <a:t>apping mode of AFM was used to examine the microstructure of polyester films degradation before and after exposure to an alkaline solution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4</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Palatino Linotype" panose="02040502050505030304" pitchFamily="18" charset="0"/>
                <a:ea typeface="Calibri" panose="020F0502020204030204" pitchFamily="34" charset="0"/>
                <a:cs typeface="Calibri" panose="020F0502020204030204" pitchFamily="34" charset="0"/>
              </a:rPr>
              <a:t>The AFM technique was also successfully applied to determine the material behavior of Microelectromechanical (MEMS) components fabricated fro</a:t>
            </a:r>
            <a:r>
              <a:rPr lang="en-US" dirty="0">
                <a:latin typeface="Palatino Linotype" panose="02040502050505030304" pitchFamily="18" charset="0"/>
                <a:ea typeface="Calibri" panose="020F0502020204030204" pitchFamily="34" charset="0"/>
                <a:cs typeface="Calibri" panose="020F0502020204030204" pitchFamily="34" charset="0"/>
              </a:rPr>
              <a:t>m soft materials as SU-8 integrated with metallic materials on the same structure [</a:t>
            </a:r>
            <a:r>
              <a:rPr lang="en-US" b="1" dirty="0">
                <a:latin typeface="Palatino Linotype" panose="02040502050505030304" pitchFamily="18" charset="0"/>
                <a:ea typeface="Calibri" panose="020F0502020204030204" pitchFamily="34" charset="0"/>
                <a:cs typeface="Calibri" panose="020F0502020204030204" pitchFamily="34" charset="0"/>
              </a:rPr>
              <a:t>5</a:t>
            </a:r>
            <a:r>
              <a:rPr lang="en-US" dirty="0">
                <a:latin typeface="Palatino Linotype" panose="02040502050505030304" pitchFamily="18" charset="0"/>
                <a:ea typeface="Calibri" panose="020F0502020204030204" pitchFamily="34" charset="0"/>
                <a:cs typeface="Calibri" panose="020F0502020204030204" pitchFamily="34" charset="0"/>
              </a:rPr>
              <a:t>].</a:t>
            </a:r>
            <a:endParaRPr lang="en-US" sz="1800" dirty="0">
              <a:effectLst/>
              <a:latin typeface="Palatino Linotype" panose="0204050205050503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8514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547" y="2080904"/>
            <a:ext cx="1394147" cy="80431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367" y="1172330"/>
            <a:ext cx="1452621" cy="1552802"/>
          </a:xfrm>
          <a:prstGeom prst="rect">
            <a:avLst/>
          </a:prstGeom>
        </p:spPr>
      </p:pic>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a:extLst>
              <a:ext uri="{FF2B5EF4-FFF2-40B4-BE49-F238E27FC236}">
                <a16:creationId xmlns:a16="http://schemas.microsoft.com/office/drawing/2014/main" id="{EF5A47EC-B3EC-4D30-9A83-93485C7C8D41}"/>
              </a:ext>
            </a:extLst>
          </p:cNvPr>
          <p:cNvSpPr txBox="1"/>
          <p:nvPr/>
        </p:nvSpPr>
        <p:spPr>
          <a:xfrm>
            <a:off x="229566" y="4872"/>
            <a:ext cx="8747760" cy="569323"/>
          </a:xfrm>
          <a:prstGeom prst="rect">
            <a:avLst/>
          </a:prstGeom>
          <a:noFill/>
        </p:spPr>
        <p:txBody>
          <a:bodyPr wrap="square" rtlCol="0">
            <a:spAutoFit/>
          </a:bodyPr>
          <a:lstStyle/>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2. Samples preparation and description</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64" y="1184018"/>
            <a:ext cx="1452621" cy="1552802"/>
          </a:xfrm>
          <a:prstGeom prst="rect">
            <a:avLst/>
          </a:prstGeom>
        </p:spPr>
      </p:pic>
      <p:sp>
        <p:nvSpPr>
          <p:cNvPr id="11" name="TextBox 10"/>
          <p:cNvSpPr txBox="1"/>
          <p:nvPr/>
        </p:nvSpPr>
        <p:spPr>
          <a:xfrm>
            <a:off x="229566" y="2833497"/>
            <a:ext cx="2038256" cy="1477328"/>
          </a:xfrm>
          <a:prstGeom prst="rect">
            <a:avLst/>
          </a:prstGeom>
          <a:solidFill>
            <a:schemeClr val="accent1">
              <a:lumMod val="50000"/>
            </a:schemeClr>
          </a:solidFill>
        </p:spPr>
        <p:txBody>
          <a:bodyPr wrap="square" rtlCol="0">
            <a:spAutoFit/>
          </a:bodyPr>
          <a:lstStyle/>
          <a:p>
            <a:r>
              <a:rPr lang="en-GB" i="1" dirty="0">
                <a:solidFill>
                  <a:schemeClr val="bg1"/>
                </a:solidFill>
                <a:latin typeface="Palatino Linotype" panose="02040502050505030304" pitchFamily="18" charset="0"/>
              </a:rPr>
              <a:t>H. </a:t>
            </a:r>
            <a:r>
              <a:rPr lang="en-GB" i="1" dirty="0" err="1">
                <a:solidFill>
                  <a:schemeClr val="bg1"/>
                </a:solidFill>
                <a:latin typeface="Palatino Linotype" panose="02040502050505030304" pitchFamily="18" charset="0"/>
              </a:rPr>
              <a:t>elongata</a:t>
            </a:r>
            <a:r>
              <a:rPr lang="en-GB" dirty="0">
                <a:solidFill>
                  <a:schemeClr val="bg1"/>
                </a:solidFill>
                <a:latin typeface="Palatino Linotype" panose="02040502050505030304" pitchFamily="18" charset="0"/>
              </a:rPr>
              <a:t> starter culture on complete medium (0.1% glucose, 8% </a:t>
            </a:r>
            <a:r>
              <a:rPr lang="en-GB" dirty="0" err="1">
                <a:solidFill>
                  <a:schemeClr val="bg1"/>
                </a:solidFill>
                <a:latin typeface="Palatino Linotype" panose="02040502050505030304" pitchFamily="18" charset="0"/>
              </a:rPr>
              <a:t>NaCl</a:t>
            </a:r>
            <a:r>
              <a:rPr lang="en-GB" dirty="0">
                <a:solidFill>
                  <a:schemeClr val="bg1"/>
                </a:solidFill>
                <a:latin typeface="Palatino Linotype" panose="02040502050505030304" pitchFamily="18" charset="0"/>
              </a:rPr>
              <a:t>)</a:t>
            </a:r>
          </a:p>
        </p:txBody>
      </p:sp>
      <p:sp>
        <p:nvSpPr>
          <p:cNvPr id="12" name="Curved Down Arrow 11"/>
          <p:cNvSpPr/>
          <p:nvPr/>
        </p:nvSpPr>
        <p:spPr>
          <a:xfrm>
            <a:off x="1146537" y="705547"/>
            <a:ext cx="2187698" cy="70451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Box 13"/>
          <p:cNvSpPr txBox="1"/>
          <p:nvPr/>
        </p:nvSpPr>
        <p:spPr>
          <a:xfrm>
            <a:off x="2361620" y="2833497"/>
            <a:ext cx="2371725" cy="1200329"/>
          </a:xfrm>
          <a:prstGeom prst="rect">
            <a:avLst/>
          </a:prstGeom>
          <a:solidFill>
            <a:schemeClr val="accent1">
              <a:lumMod val="50000"/>
            </a:schemeClr>
          </a:solidFill>
        </p:spPr>
        <p:txBody>
          <a:bodyPr wrap="square" rtlCol="0">
            <a:spAutoFit/>
          </a:bodyPr>
          <a:lstStyle/>
          <a:p>
            <a:r>
              <a:rPr lang="en-GB" i="1" dirty="0">
                <a:solidFill>
                  <a:schemeClr val="bg1"/>
                </a:solidFill>
                <a:latin typeface="Palatino Linotype" panose="02040502050505030304" pitchFamily="18" charset="0"/>
              </a:rPr>
              <a:t>H. </a:t>
            </a:r>
            <a:r>
              <a:rPr lang="en-GB" i="1" dirty="0" err="1">
                <a:solidFill>
                  <a:schemeClr val="bg1"/>
                </a:solidFill>
                <a:latin typeface="Palatino Linotype" panose="02040502050505030304" pitchFamily="18" charset="0"/>
              </a:rPr>
              <a:t>elongata</a:t>
            </a:r>
            <a:r>
              <a:rPr lang="en-GB" dirty="0">
                <a:solidFill>
                  <a:schemeClr val="bg1"/>
                </a:solidFill>
                <a:latin typeface="Palatino Linotype" panose="02040502050505030304" pitchFamily="18" charset="0"/>
              </a:rPr>
              <a:t> culture on nitrogen-limited medium (1 % glucose, 8 % </a:t>
            </a:r>
            <a:r>
              <a:rPr lang="en-GB" dirty="0" err="1">
                <a:solidFill>
                  <a:schemeClr val="bg1"/>
                </a:solidFill>
                <a:latin typeface="Palatino Linotype" panose="02040502050505030304" pitchFamily="18" charset="0"/>
              </a:rPr>
              <a:t>NaCl</a:t>
            </a:r>
            <a:r>
              <a:rPr lang="en-GB" dirty="0">
                <a:solidFill>
                  <a:schemeClr val="bg1"/>
                </a:solidFill>
                <a:latin typeface="Palatino Linotype" panose="02040502050505030304" pitchFamily="18" charset="0"/>
              </a:rPr>
              <a:t>)</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5221" y="451122"/>
            <a:ext cx="463502" cy="1109965"/>
          </a:xfrm>
          <a:prstGeom prst="rect">
            <a:avLst/>
          </a:prstGeom>
        </p:spPr>
      </p:pic>
      <p:sp>
        <p:nvSpPr>
          <p:cNvPr id="18" name="Right Arrow 17"/>
          <p:cNvSpPr/>
          <p:nvPr/>
        </p:nvSpPr>
        <p:spPr>
          <a:xfrm rot="20005243">
            <a:off x="3550646" y="1319188"/>
            <a:ext cx="1160271" cy="327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1038725">
            <a:off x="3615612" y="1990024"/>
            <a:ext cx="1160271" cy="3278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5226232" y="328037"/>
            <a:ext cx="3751094" cy="1477328"/>
          </a:xfrm>
          <a:prstGeom prst="rect">
            <a:avLst/>
          </a:prstGeom>
          <a:solidFill>
            <a:schemeClr val="accent1">
              <a:lumMod val="50000"/>
            </a:schemeClr>
          </a:solidFill>
        </p:spPr>
        <p:txBody>
          <a:bodyPr wrap="square" rtlCol="0">
            <a:spAutoFit/>
          </a:bodyPr>
          <a:lstStyle/>
          <a:p>
            <a:r>
              <a:rPr lang="en-GB" b="1" dirty="0">
                <a:solidFill>
                  <a:schemeClr val="bg1"/>
                </a:solidFill>
                <a:latin typeface="Palatino Linotype" panose="02040502050505030304" pitchFamily="18" charset="0"/>
              </a:rPr>
              <a:t>Quantitative</a:t>
            </a:r>
            <a:r>
              <a:rPr lang="en-GB" dirty="0">
                <a:solidFill>
                  <a:schemeClr val="bg1"/>
                </a:solidFill>
                <a:latin typeface="Palatino Linotype" panose="02040502050505030304" pitchFamily="18" charset="0"/>
              </a:rPr>
              <a:t> (</a:t>
            </a:r>
            <a:r>
              <a:rPr lang="en-GB" dirty="0" err="1">
                <a:solidFill>
                  <a:schemeClr val="bg1"/>
                </a:solidFill>
                <a:latin typeface="Palatino Linotype" panose="02040502050505030304" pitchFamily="18" charset="0"/>
              </a:rPr>
              <a:t>crotonic</a:t>
            </a:r>
            <a:r>
              <a:rPr lang="en-GB" dirty="0">
                <a:solidFill>
                  <a:schemeClr val="bg1"/>
                </a:solidFill>
                <a:latin typeface="Palatino Linotype" panose="02040502050505030304" pitchFamily="18" charset="0"/>
              </a:rPr>
              <a:t> acid assay) </a:t>
            </a:r>
            <a:r>
              <a:rPr lang="en-GB" b="1" dirty="0">
                <a:solidFill>
                  <a:schemeClr val="bg1"/>
                </a:solidFill>
                <a:latin typeface="Palatino Linotype" panose="02040502050505030304" pitchFamily="18" charset="0"/>
              </a:rPr>
              <a:t>and qualitative </a:t>
            </a:r>
            <a:r>
              <a:rPr lang="en-GB" dirty="0">
                <a:solidFill>
                  <a:schemeClr val="bg1"/>
                </a:solidFill>
                <a:latin typeface="Palatino Linotype" panose="02040502050505030304" pitchFamily="18" charset="0"/>
              </a:rPr>
              <a:t>(Nile Red staining of whole cells, NMR spectroscopy of extracted powder) </a:t>
            </a:r>
            <a:r>
              <a:rPr lang="en-GB" b="1" dirty="0">
                <a:solidFill>
                  <a:schemeClr val="bg1"/>
                </a:solidFill>
                <a:latin typeface="Palatino Linotype" panose="02040502050505030304" pitchFamily="18" charset="0"/>
              </a:rPr>
              <a:t>assessment</a:t>
            </a:r>
            <a:r>
              <a:rPr lang="en-GB" dirty="0">
                <a:solidFill>
                  <a:schemeClr val="bg1"/>
                </a:solidFill>
                <a:latin typeface="Palatino Linotype" panose="02040502050505030304" pitchFamily="18" charset="0"/>
              </a:rPr>
              <a:t> of produced </a:t>
            </a:r>
            <a:r>
              <a:rPr lang="en-GB" dirty="0" err="1">
                <a:solidFill>
                  <a:schemeClr val="bg1"/>
                </a:solidFill>
                <a:latin typeface="Palatino Linotype" panose="02040502050505030304" pitchFamily="18" charset="0"/>
              </a:rPr>
              <a:t>PHBh</a:t>
            </a:r>
            <a:endParaRPr lang="en-GB" dirty="0">
              <a:solidFill>
                <a:schemeClr val="bg1"/>
              </a:solidFill>
              <a:latin typeface="Palatino Linotype" panose="02040502050505030304" pitchFamily="18" charset="0"/>
            </a:endParaRPr>
          </a:p>
        </p:txBody>
      </p:sp>
      <p:sp>
        <p:nvSpPr>
          <p:cNvPr id="24" name="TextBox 23"/>
          <p:cNvSpPr txBox="1"/>
          <p:nvPr/>
        </p:nvSpPr>
        <p:spPr>
          <a:xfrm>
            <a:off x="5599804" y="2833496"/>
            <a:ext cx="3377522" cy="1200329"/>
          </a:xfrm>
          <a:prstGeom prst="rect">
            <a:avLst/>
          </a:prstGeom>
          <a:solidFill>
            <a:schemeClr val="accent1">
              <a:lumMod val="50000"/>
            </a:schemeClr>
          </a:solidFill>
        </p:spPr>
        <p:txBody>
          <a:bodyPr wrap="square" rtlCol="0">
            <a:spAutoFit/>
          </a:bodyPr>
          <a:lstStyle/>
          <a:p>
            <a:r>
              <a:rPr lang="en-GB" b="1" dirty="0">
                <a:solidFill>
                  <a:schemeClr val="bg1"/>
                </a:solidFill>
                <a:latin typeface="Palatino Linotype" panose="02040502050505030304" pitchFamily="18" charset="0"/>
              </a:rPr>
              <a:t>PHB extraction </a:t>
            </a:r>
            <a:r>
              <a:rPr lang="en-GB" dirty="0">
                <a:solidFill>
                  <a:schemeClr val="bg1"/>
                </a:solidFill>
                <a:latin typeface="Palatino Linotype" panose="02040502050505030304" pitchFamily="18" charset="0"/>
              </a:rPr>
              <a:t>by hypochlorite, </a:t>
            </a:r>
            <a:r>
              <a:rPr lang="en-GB" b="1" dirty="0">
                <a:solidFill>
                  <a:schemeClr val="bg1"/>
                </a:solidFill>
                <a:latin typeface="Palatino Linotype" panose="02040502050505030304" pitchFamily="18" charset="0"/>
              </a:rPr>
              <a:t>purification</a:t>
            </a:r>
            <a:r>
              <a:rPr lang="en-GB" dirty="0">
                <a:solidFill>
                  <a:schemeClr val="bg1"/>
                </a:solidFill>
                <a:latin typeface="Palatino Linotype" panose="02040502050505030304" pitchFamily="18" charset="0"/>
              </a:rPr>
              <a:t> and </a:t>
            </a:r>
            <a:r>
              <a:rPr lang="en-GB" b="1" dirty="0">
                <a:solidFill>
                  <a:schemeClr val="bg1"/>
                </a:solidFill>
                <a:latin typeface="Palatino Linotype" panose="02040502050505030304" pitchFamily="18" charset="0"/>
              </a:rPr>
              <a:t>film preparation (repeated water washing).</a:t>
            </a:r>
            <a:endParaRPr lang="en-GB" dirty="0">
              <a:solidFill>
                <a:schemeClr val="bg1"/>
              </a:solidFill>
              <a:latin typeface="Palatino Linotype" panose="02040502050505030304" pitchFamily="18" charset="0"/>
            </a:endParaRPr>
          </a:p>
        </p:txBody>
      </p:sp>
      <p:sp>
        <p:nvSpPr>
          <p:cNvPr id="27" name="TextBox 26">
            <a:extLst>
              <a:ext uri="{FF2B5EF4-FFF2-40B4-BE49-F238E27FC236}">
                <a16:creationId xmlns:a16="http://schemas.microsoft.com/office/drawing/2014/main" id="{EF5A47EC-B3EC-4D30-9A83-93485C7C8D41}"/>
              </a:ext>
            </a:extLst>
          </p:cNvPr>
          <p:cNvSpPr txBox="1"/>
          <p:nvPr/>
        </p:nvSpPr>
        <p:spPr>
          <a:xfrm>
            <a:off x="229566" y="4405784"/>
            <a:ext cx="7642847" cy="2308324"/>
          </a:xfrm>
          <a:prstGeom prst="rect">
            <a:avLst/>
          </a:prstGeom>
          <a:noFill/>
        </p:spPr>
        <p:txBody>
          <a:bodyPr wrap="square" rtlCol="0">
            <a:spAutoFit/>
          </a:bodyPr>
          <a:lstStyle/>
          <a:p>
            <a:pPr algn="just"/>
            <a:r>
              <a:rPr lang="en-US" b="1" dirty="0">
                <a:latin typeface="Palatino Linotype" panose="02040502050505030304" pitchFamily="18" charset="0"/>
              </a:rPr>
              <a:t>Three polyester films </a:t>
            </a:r>
            <a:r>
              <a:rPr lang="en-US" dirty="0">
                <a:latin typeface="Palatino Linotype" panose="02040502050505030304" pitchFamily="18" charset="0"/>
              </a:rPr>
              <a:t>were designed in this study, each containing 1% w/v constituents as follows: </a:t>
            </a:r>
          </a:p>
          <a:p>
            <a:pPr marL="342900" indent="-342900" algn="just">
              <a:buFont typeface="+mj-lt"/>
              <a:buAutoNum type="arabicPeriod"/>
            </a:pPr>
            <a:r>
              <a:rPr lang="en-US" b="1" dirty="0">
                <a:latin typeface="Palatino Linotype" panose="02040502050505030304" pitchFamily="18" charset="0"/>
              </a:rPr>
              <a:t>PHBh</a:t>
            </a:r>
            <a:r>
              <a:rPr lang="en-US" dirty="0">
                <a:latin typeface="Palatino Linotype" panose="02040502050505030304" pitchFamily="18" charset="0"/>
              </a:rPr>
              <a:t> (Sample 1) film prepared out of the PHB extracted from the extremely halotolerant bacterium </a:t>
            </a:r>
            <a:r>
              <a:rPr lang="en-US" i="1" dirty="0" err="1">
                <a:latin typeface="Palatino Linotype" panose="02040502050505030304" pitchFamily="18" charset="0"/>
              </a:rPr>
              <a:t>Halomonas</a:t>
            </a:r>
            <a:r>
              <a:rPr lang="en-US" i="1" dirty="0">
                <a:latin typeface="Palatino Linotype" panose="02040502050505030304" pitchFamily="18" charset="0"/>
              </a:rPr>
              <a:t> </a:t>
            </a:r>
            <a:r>
              <a:rPr lang="en-US" i="1" dirty="0" err="1">
                <a:latin typeface="Palatino Linotype" panose="02040502050505030304" pitchFamily="18" charset="0"/>
              </a:rPr>
              <a:t>elongata</a:t>
            </a:r>
            <a:r>
              <a:rPr lang="en-US" i="1" dirty="0">
                <a:latin typeface="Palatino Linotype" panose="02040502050505030304" pitchFamily="18" charset="0"/>
              </a:rPr>
              <a:t> </a:t>
            </a:r>
            <a:r>
              <a:rPr lang="en-US" dirty="0">
                <a:latin typeface="Palatino Linotype" panose="02040502050505030304" pitchFamily="18" charset="0"/>
              </a:rPr>
              <a:t>DSM2581</a:t>
            </a:r>
            <a:r>
              <a:rPr lang="en-US" baseline="30000" dirty="0">
                <a:latin typeface="Palatino Linotype" panose="02040502050505030304" pitchFamily="18" charset="0"/>
              </a:rPr>
              <a:t>T</a:t>
            </a:r>
            <a:r>
              <a:rPr lang="en-US" dirty="0">
                <a:latin typeface="Palatino Linotype" panose="02040502050505030304" pitchFamily="18" charset="0"/>
              </a:rPr>
              <a:t>, </a:t>
            </a:r>
          </a:p>
          <a:p>
            <a:pPr marL="342900" indent="-342900" algn="just">
              <a:buFont typeface="+mj-lt"/>
              <a:buAutoNum type="arabicPeriod"/>
            </a:pPr>
            <a:r>
              <a:rPr lang="en-US" b="1" dirty="0" err="1">
                <a:latin typeface="Palatino Linotype" panose="02040502050505030304" pitchFamily="18" charset="0"/>
              </a:rPr>
              <a:t>PHBc</a:t>
            </a:r>
            <a:r>
              <a:rPr lang="en-US" b="1" dirty="0">
                <a:latin typeface="Palatino Linotype" panose="02040502050505030304" pitchFamily="18" charset="0"/>
              </a:rPr>
              <a:t> </a:t>
            </a:r>
            <a:r>
              <a:rPr lang="en-US" dirty="0">
                <a:latin typeface="Palatino Linotype" panose="02040502050505030304" pitchFamily="18" charset="0"/>
              </a:rPr>
              <a:t>(Sample 2) film fabricated using a commercially available PHB and </a:t>
            </a:r>
          </a:p>
          <a:p>
            <a:pPr marL="342900" indent="-342900" algn="just">
              <a:buFont typeface="+mj-lt"/>
              <a:buAutoNum type="arabicPeriod"/>
            </a:pPr>
            <a:r>
              <a:rPr lang="en-US" b="1" dirty="0" err="1">
                <a:latin typeface="Palatino Linotype" panose="02040502050505030304" pitchFamily="18" charset="0"/>
              </a:rPr>
              <a:t>PHBVc</a:t>
            </a:r>
            <a:r>
              <a:rPr lang="en-US" b="1" dirty="0">
                <a:latin typeface="Palatino Linotype" panose="02040502050505030304" pitchFamily="18" charset="0"/>
              </a:rPr>
              <a:t> </a:t>
            </a:r>
            <a:r>
              <a:rPr lang="en-US" dirty="0">
                <a:latin typeface="Palatino Linotype" panose="02040502050505030304" pitchFamily="18" charset="0"/>
              </a:rPr>
              <a:t>(Sample 3) film generated using the commercial poly(3-hydroxybutyrate-co-3-hydroxyvalerate) (PHBV).</a:t>
            </a:r>
          </a:p>
        </p:txBody>
      </p:sp>
    </p:spTree>
    <p:extLst>
      <p:ext uri="{BB962C8B-B14F-4D97-AF65-F5344CB8AC3E}">
        <p14:creationId xmlns:p14="http://schemas.microsoft.com/office/powerpoint/2010/main" val="1881493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6</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a:extLst>
              <a:ext uri="{FF2B5EF4-FFF2-40B4-BE49-F238E27FC236}">
                <a16:creationId xmlns:a16="http://schemas.microsoft.com/office/drawing/2014/main" id="{62C61D5A-5F8D-4CB1-B409-4FA98821050A}"/>
              </a:ext>
            </a:extLst>
          </p:cNvPr>
          <p:cNvSpPr txBox="1"/>
          <p:nvPr/>
        </p:nvSpPr>
        <p:spPr>
          <a:xfrm>
            <a:off x="76200" y="75604"/>
            <a:ext cx="9067800" cy="6463308"/>
          </a:xfrm>
          <a:prstGeom prst="rect">
            <a:avLst/>
          </a:prstGeom>
          <a:noFill/>
        </p:spPr>
        <p:txBody>
          <a:bodyPr wrap="square" rtlCol="0">
            <a:spAutoFit/>
          </a:bodyPr>
          <a:lstStyle/>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3. Topographical analysis</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Scope: </a:t>
            </a:r>
            <a:r>
              <a:rPr lang="en-US" dirty="0">
                <a:latin typeface="Palatino Linotype" panose="02040502050505030304" pitchFamily="18" charset="0"/>
                <a:ea typeface="Calibri" panose="020F0502020204030204" pitchFamily="34" charset="0"/>
                <a:cs typeface="Calibri" panose="020F0502020204030204" pitchFamily="34" charset="0"/>
              </a:rPr>
              <a:t>Analyses of the surface morphology and roughness of investigated samples </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Using method: </a:t>
            </a:r>
            <a:r>
              <a:rPr lang="en-US" dirty="0">
                <a:latin typeface="Palatino Linotype" panose="02040502050505030304" pitchFamily="18" charset="0"/>
                <a:ea typeface="Calibri" panose="020F0502020204030204" pitchFamily="34" charset="0"/>
                <a:cs typeface="Calibri" panose="020F0502020204030204" pitchFamily="34" charset="0"/>
              </a:rPr>
              <a:t>The non-contact scanning mode of AFM was applied. The type of AFM probe used in this experiment was PPP-NCHR with a force constant of 42N/m and 330kHz the RF. In this operating tapping mode, the AFM tip is vibrating close to the surface measuring the topography by use the attractive atomic force between the tip and sample surface</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Input parameters: </a:t>
            </a:r>
            <a:r>
              <a:rPr lang="en-US" dirty="0">
                <a:latin typeface="Palatino Linotype" panose="02040502050505030304" pitchFamily="18" charset="0"/>
                <a:ea typeface="Calibri" panose="020F0502020204030204" pitchFamily="34" charset="0"/>
                <a:cs typeface="Calibri" panose="020F0502020204030204" pitchFamily="34" charset="0"/>
              </a:rPr>
              <a:t>Scanning area was of 40µm×40µm</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Operating conditions: </a:t>
            </a:r>
            <a:r>
              <a:rPr lang="en-US" dirty="0">
                <a:latin typeface="Palatino Linotype" panose="02040502050505030304" pitchFamily="18" charset="0"/>
                <a:ea typeface="Calibri" panose="020F0502020204030204" pitchFamily="34" charset="0"/>
                <a:cs typeface="Calibri" panose="020F0502020204030204" pitchFamily="34" charset="0"/>
              </a:rPr>
              <a:t>Controlled humidity of 40%RH and temperature of 20°C; antivibration stage to avoid the external noises</a:t>
            </a:r>
            <a:endParaRPr lang="en-US" b="1" dirty="0">
              <a:latin typeface="Palatino Linotype" panose="02040502050505030304" pitchFamily="18" charset="0"/>
              <a:ea typeface="Calibri" panose="020F0502020204030204" pitchFamily="34" charset="0"/>
              <a:cs typeface="Calibri" panose="020F0502020204030204" pitchFamily="34" charset="0"/>
            </a:endParaRP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Output results:</a:t>
            </a:r>
            <a:r>
              <a:rPr lang="en-US" dirty="0">
                <a:latin typeface="Palatino Linotype" panose="02040502050505030304" pitchFamily="18" charset="0"/>
                <a:ea typeface="Calibri" panose="020F0502020204030204" pitchFamily="34" charset="0"/>
                <a:cs typeface="Calibri" panose="020F0502020204030204" pitchFamily="34" charset="0"/>
              </a:rPr>
              <a:t> 3D images, roughness parameters and the grains distribution</a:t>
            </a:r>
          </a:p>
          <a:p>
            <a:pPr algn="just"/>
            <a:endParaRPr lang="en-US" sz="1800" b="1" dirty="0">
              <a:effectLst/>
              <a:latin typeface="Palatino Linotype" panose="02040502050505030304"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4983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10;&#10;Description automatically generated">
            <a:extLst>
              <a:ext uri="{FF2B5EF4-FFF2-40B4-BE49-F238E27FC236}">
                <a16:creationId xmlns:a16="http://schemas.microsoft.com/office/drawing/2014/main" id="{53CCEDC3-BEE5-4814-A2C2-09230914E5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50" t="2356" r="-1" b="4453"/>
          <a:stretch/>
        </p:blipFill>
        <p:spPr>
          <a:xfrm>
            <a:off x="0" y="4568821"/>
            <a:ext cx="3408622" cy="2227539"/>
          </a:xfrm>
          <a:prstGeom prst="rect">
            <a:avLst/>
          </a:prstGeom>
        </p:spPr>
      </p:pic>
      <p:pic>
        <p:nvPicPr>
          <p:cNvPr id="18" name="Picture 17" descr="Graphical user interface, chart, application&#10;&#10;Description automatically generated">
            <a:extLst>
              <a:ext uri="{FF2B5EF4-FFF2-40B4-BE49-F238E27FC236}">
                <a16:creationId xmlns:a16="http://schemas.microsoft.com/office/drawing/2014/main" id="{098ACA7E-9536-4A54-B8F0-0529059DDDCA}"/>
              </a:ext>
            </a:extLst>
          </p:cNvPr>
          <p:cNvPicPr>
            <a:picLocks noChangeAspect="1"/>
          </p:cNvPicPr>
          <p:nvPr/>
        </p:nvPicPr>
        <p:blipFill rotWithShape="1">
          <a:blip r:embed="rId3">
            <a:extLst>
              <a:ext uri="{28A0092B-C50C-407E-A947-70E740481C1C}">
                <a14:useLocalDpi xmlns:a14="http://schemas.microsoft.com/office/drawing/2010/main" val="0"/>
              </a:ext>
            </a:extLst>
          </a:blip>
          <a:srcRect l="5916" t="93176" r="34321" b="-1193"/>
          <a:stretch/>
        </p:blipFill>
        <p:spPr>
          <a:xfrm>
            <a:off x="2387016" y="4568822"/>
            <a:ext cx="6741744" cy="563337"/>
          </a:xfrm>
          <a:prstGeom prst="rect">
            <a:avLst/>
          </a:prstGeom>
        </p:spPr>
      </p:pic>
      <p:pic>
        <p:nvPicPr>
          <p:cNvPr id="12" name="Picture 11" descr="Chart&#10;&#10;Description automatically generated">
            <a:extLst>
              <a:ext uri="{FF2B5EF4-FFF2-40B4-BE49-F238E27FC236}">
                <a16:creationId xmlns:a16="http://schemas.microsoft.com/office/drawing/2014/main" id="{3C0C4EC4-3A58-4A08-9D3C-56BFB20E8F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6453"/>
          <a:stretch/>
        </p:blipFill>
        <p:spPr>
          <a:xfrm>
            <a:off x="21771" y="28667"/>
            <a:ext cx="3474124" cy="2516413"/>
          </a:xfrm>
          <a:prstGeom prst="rect">
            <a:avLst/>
          </a:prstGeom>
        </p:spPr>
      </p:pic>
      <p:pic>
        <p:nvPicPr>
          <p:cNvPr id="10" name="Picture 9" descr="Graphical user interface&#10;&#10;Description automatically generated with low confidence">
            <a:extLst>
              <a:ext uri="{FF2B5EF4-FFF2-40B4-BE49-F238E27FC236}">
                <a16:creationId xmlns:a16="http://schemas.microsoft.com/office/drawing/2014/main" id="{7BB07E98-C6CD-48D6-B554-820F8BE2E575}"/>
              </a:ext>
            </a:extLst>
          </p:cNvPr>
          <p:cNvPicPr>
            <a:picLocks noChangeAspect="1"/>
          </p:cNvPicPr>
          <p:nvPr/>
        </p:nvPicPr>
        <p:blipFill rotWithShape="1">
          <a:blip r:embed="rId5">
            <a:extLst>
              <a:ext uri="{28A0092B-C50C-407E-A947-70E740481C1C}">
                <a14:useLocalDpi xmlns:a14="http://schemas.microsoft.com/office/drawing/2010/main" val="0"/>
              </a:ext>
            </a:extLst>
          </a:blip>
          <a:srcRect l="6447" t="93641" r="33648" b="923"/>
          <a:stretch/>
        </p:blipFill>
        <p:spPr>
          <a:xfrm>
            <a:off x="2605474" y="99467"/>
            <a:ext cx="6531429" cy="369332"/>
          </a:xfrm>
          <a:prstGeom prst="rect">
            <a:avLst/>
          </a:prstGeom>
        </p:spPr>
      </p:pic>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7</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13" name="TextBox 12">
            <a:extLst>
              <a:ext uri="{FF2B5EF4-FFF2-40B4-BE49-F238E27FC236}">
                <a16:creationId xmlns:a16="http://schemas.microsoft.com/office/drawing/2014/main" id="{5598D274-34CF-455B-ACC8-2F05AD4F391E}"/>
              </a:ext>
            </a:extLst>
          </p:cNvPr>
          <p:cNvSpPr txBox="1"/>
          <p:nvPr/>
        </p:nvSpPr>
        <p:spPr>
          <a:xfrm>
            <a:off x="3095304" y="6203370"/>
            <a:ext cx="4829496" cy="646331"/>
          </a:xfrm>
          <a:prstGeom prst="rect">
            <a:avLst/>
          </a:prstGeom>
          <a:noFill/>
        </p:spPr>
        <p:txBody>
          <a:bodyPr wrap="square" rtlCol="0">
            <a:spAutoFit/>
          </a:bodyPr>
          <a:lstStyle/>
          <a:p>
            <a:r>
              <a:rPr lang="en-US" b="1" dirty="0">
                <a:latin typeface="Palatino Linotype" panose="02040502050505030304" pitchFamily="18" charset="0"/>
                <a:ea typeface="Calibri" panose="020F0502020204030204" pitchFamily="34" charset="0"/>
                <a:cs typeface="Calibri" panose="020F0502020204030204" pitchFamily="34" charset="0"/>
              </a:rPr>
              <a:t>Fig. 1 </a:t>
            </a:r>
            <a:r>
              <a:rPr lang="en-US" dirty="0">
                <a:latin typeface="Palatino Linotype" panose="02040502050505030304" pitchFamily="18" charset="0"/>
                <a:ea typeface="Calibri" panose="020F0502020204030204" pitchFamily="34" charset="0"/>
                <a:cs typeface="Calibri" panose="020F0502020204030204" pitchFamily="34" charset="0"/>
              </a:rPr>
              <a:t>Images (3D) and roughness parameters of samples: (</a:t>
            </a:r>
            <a:r>
              <a:rPr lang="en-US" b="1" dirty="0">
                <a:latin typeface="Palatino Linotype" panose="02040502050505030304" pitchFamily="18" charset="0"/>
                <a:ea typeface="Calibri" panose="020F0502020204030204" pitchFamily="34" charset="0"/>
                <a:cs typeface="Calibri" panose="020F0502020204030204" pitchFamily="34" charset="0"/>
              </a:rPr>
              <a:t>a</a:t>
            </a:r>
            <a:r>
              <a:rPr lang="en-US" dirty="0">
                <a:latin typeface="Palatino Linotype" panose="02040502050505030304" pitchFamily="18" charset="0"/>
                <a:ea typeface="Calibri" panose="020F0502020204030204" pitchFamily="34" charset="0"/>
                <a:cs typeface="Calibri" panose="020F0502020204030204" pitchFamily="34" charset="0"/>
              </a:rPr>
              <a:t>) PHBh; (</a:t>
            </a:r>
            <a:r>
              <a:rPr lang="en-US" b="1" dirty="0">
                <a:latin typeface="Palatino Linotype" panose="02040502050505030304" pitchFamily="18" charset="0"/>
                <a:ea typeface="Calibri" panose="020F0502020204030204" pitchFamily="34" charset="0"/>
                <a:cs typeface="Calibri" panose="020F0502020204030204" pitchFamily="34" charset="0"/>
              </a:rPr>
              <a:t>b</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PHBc</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b="1" dirty="0">
                <a:latin typeface="Palatino Linotype" panose="02040502050505030304" pitchFamily="18" charset="0"/>
                <a:ea typeface="Calibri" panose="020F0502020204030204" pitchFamily="34" charset="0"/>
                <a:cs typeface="Calibri" panose="020F0502020204030204" pitchFamily="34" charset="0"/>
              </a:rPr>
              <a:t>c</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PHBVc</a:t>
            </a:r>
            <a:endParaRPr lang="en-US" dirty="0"/>
          </a:p>
        </p:txBody>
      </p:sp>
      <p:sp>
        <p:nvSpPr>
          <p:cNvPr id="14" name="Oval 13">
            <a:extLst>
              <a:ext uri="{FF2B5EF4-FFF2-40B4-BE49-F238E27FC236}">
                <a16:creationId xmlns:a16="http://schemas.microsoft.com/office/drawing/2014/main" id="{9EA112F0-4B1B-4465-BB3B-6B8CF89D3AFB}"/>
              </a:ext>
            </a:extLst>
          </p:cNvPr>
          <p:cNvSpPr/>
          <p:nvPr/>
        </p:nvSpPr>
        <p:spPr>
          <a:xfrm>
            <a:off x="7079690" y="265982"/>
            <a:ext cx="480001" cy="2314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picture containing chart&#10;&#10;Description automatically generated">
            <a:extLst>
              <a:ext uri="{FF2B5EF4-FFF2-40B4-BE49-F238E27FC236}">
                <a16:creationId xmlns:a16="http://schemas.microsoft.com/office/drawing/2014/main" id="{7C416846-5509-4EB2-8A48-CE138FDE7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034"/>
          <a:stretch/>
        </p:blipFill>
        <p:spPr>
          <a:xfrm>
            <a:off x="29957" y="2212719"/>
            <a:ext cx="3318477" cy="2363893"/>
          </a:xfrm>
          <a:prstGeom prst="rect">
            <a:avLst/>
          </a:prstGeom>
        </p:spPr>
      </p:pic>
      <p:pic>
        <p:nvPicPr>
          <p:cNvPr id="16" name="Picture 15" descr="Graphical user interface, chart&#10;&#10;Description automatically generated">
            <a:extLst>
              <a:ext uri="{FF2B5EF4-FFF2-40B4-BE49-F238E27FC236}">
                <a16:creationId xmlns:a16="http://schemas.microsoft.com/office/drawing/2014/main" id="{BE6C4FF8-FD0E-4251-8C8D-87605A83BC33}"/>
              </a:ext>
            </a:extLst>
          </p:cNvPr>
          <p:cNvPicPr>
            <a:picLocks noChangeAspect="1"/>
          </p:cNvPicPr>
          <p:nvPr/>
        </p:nvPicPr>
        <p:blipFill rotWithShape="1">
          <a:blip r:embed="rId8">
            <a:extLst>
              <a:ext uri="{28A0092B-C50C-407E-A947-70E740481C1C}">
                <a14:useLocalDpi xmlns:a14="http://schemas.microsoft.com/office/drawing/2010/main" val="0"/>
              </a:ext>
            </a:extLst>
          </a:blip>
          <a:srcRect l="6310" t="93451" r="32715" b="586"/>
          <a:stretch/>
        </p:blipFill>
        <p:spPr>
          <a:xfrm>
            <a:off x="2360745" y="2253725"/>
            <a:ext cx="6796680" cy="414056"/>
          </a:xfrm>
          <a:prstGeom prst="rect">
            <a:avLst/>
          </a:prstGeom>
        </p:spPr>
      </p:pic>
      <p:sp>
        <p:nvSpPr>
          <p:cNvPr id="20" name="Oval 19">
            <a:extLst>
              <a:ext uri="{FF2B5EF4-FFF2-40B4-BE49-F238E27FC236}">
                <a16:creationId xmlns:a16="http://schemas.microsoft.com/office/drawing/2014/main" id="{DD1F5004-BDC9-4E7F-A81F-53078578C5F2}"/>
              </a:ext>
            </a:extLst>
          </p:cNvPr>
          <p:cNvSpPr/>
          <p:nvPr/>
        </p:nvSpPr>
        <p:spPr>
          <a:xfrm>
            <a:off x="6995178" y="2436986"/>
            <a:ext cx="498692" cy="240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58852AF-4D76-44EE-8BBF-040ACC384ABE}"/>
              </a:ext>
            </a:extLst>
          </p:cNvPr>
          <p:cNvSpPr/>
          <p:nvPr/>
        </p:nvSpPr>
        <p:spPr>
          <a:xfrm>
            <a:off x="7064450" y="4779291"/>
            <a:ext cx="498692" cy="2404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330531E-2E9A-4715-BF2D-0EF7C336CFAA}"/>
              </a:ext>
            </a:extLst>
          </p:cNvPr>
          <p:cNvSpPr txBox="1"/>
          <p:nvPr/>
        </p:nvSpPr>
        <p:spPr>
          <a:xfrm>
            <a:off x="3597628" y="875147"/>
            <a:ext cx="1263336" cy="369332"/>
          </a:xfrm>
          <a:prstGeom prst="rect">
            <a:avLst/>
          </a:prstGeom>
          <a:noFill/>
        </p:spPr>
        <p:txBody>
          <a:bodyPr wrap="square">
            <a:spAutoFit/>
          </a:bodyPr>
          <a:lstStyle/>
          <a:p>
            <a:r>
              <a:rPr lang="en-US" dirty="0">
                <a:latin typeface="Palatino Linotype" panose="02040502050505030304" pitchFamily="18" charset="0"/>
                <a:ea typeface="Calibri" panose="020F0502020204030204" pitchFamily="34" charset="0"/>
                <a:cs typeface="Calibri" panose="020F0502020204030204" pitchFamily="34" charset="0"/>
              </a:rPr>
              <a:t>(</a:t>
            </a:r>
            <a:r>
              <a:rPr lang="en-US" b="1" dirty="0">
                <a:latin typeface="Palatino Linotype" panose="02040502050505030304" pitchFamily="18" charset="0"/>
                <a:ea typeface="Calibri" panose="020F0502020204030204" pitchFamily="34" charset="0"/>
                <a:cs typeface="Calibri" panose="020F0502020204030204" pitchFamily="34" charset="0"/>
              </a:rPr>
              <a:t>a</a:t>
            </a:r>
            <a:r>
              <a:rPr lang="en-US" dirty="0">
                <a:latin typeface="Palatino Linotype" panose="02040502050505030304" pitchFamily="18" charset="0"/>
                <a:ea typeface="Calibri" panose="020F0502020204030204" pitchFamily="34" charset="0"/>
                <a:cs typeface="Calibri" panose="020F0502020204030204" pitchFamily="34" charset="0"/>
              </a:rPr>
              <a:t>) PHBh</a:t>
            </a:r>
            <a:endParaRPr lang="en-US" dirty="0"/>
          </a:p>
        </p:txBody>
      </p:sp>
      <p:sp>
        <p:nvSpPr>
          <p:cNvPr id="26" name="TextBox 25">
            <a:extLst>
              <a:ext uri="{FF2B5EF4-FFF2-40B4-BE49-F238E27FC236}">
                <a16:creationId xmlns:a16="http://schemas.microsoft.com/office/drawing/2014/main" id="{BBDF276B-29CF-4D48-A8B1-967FE5375EDB}"/>
              </a:ext>
            </a:extLst>
          </p:cNvPr>
          <p:cNvSpPr txBox="1"/>
          <p:nvPr/>
        </p:nvSpPr>
        <p:spPr>
          <a:xfrm>
            <a:off x="3495895" y="3369660"/>
            <a:ext cx="1263336" cy="369332"/>
          </a:xfrm>
          <a:prstGeom prst="rect">
            <a:avLst/>
          </a:prstGeom>
          <a:noFill/>
        </p:spPr>
        <p:txBody>
          <a:bodyPr wrap="square">
            <a:spAutoFit/>
          </a:bodyPr>
          <a:lstStyle/>
          <a:p>
            <a:r>
              <a:rPr lang="en-US" dirty="0">
                <a:latin typeface="Palatino Linotype" panose="02040502050505030304" pitchFamily="18" charset="0"/>
                <a:ea typeface="Calibri" panose="020F0502020204030204" pitchFamily="34" charset="0"/>
                <a:cs typeface="Calibri" panose="020F0502020204030204" pitchFamily="34" charset="0"/>
              </a:rPr>
              <a:t>(</a:t>
            </a:r>
            <a:r>
              <a:rPr lang="en-US" b="1" dirty="0">
                <a:latin typeface="Palatino Linotype" panose="02040502050505030304" pitchFamily="18" charset="0"/>
                <a:ea typeface="Calibri" panose="020F0502020204030204" pitchFamily="34" charset="0"/>
                <a:cs typeface="Calibri" panose="020F0502020204030204" pitchFamily="34" charset="0"/>
              </a:rPr>
              <a:t>b</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PHBc</a:t>
            </a:r>
            <a:endParaRPr lang="en-US" dirty="0"/>
          </a:p>
        </p:txBody>
      </p:sp>
      <p:sp>
        <p:nvSpPr>
          <p:cNvPr id="28" name="TextBox 27">
            <a:extLst>
              <a:ext uri="{FF2B5EF4-FFF2-40B4-BE49-F238E27FC236}">
                <a16:creationId xmlns:a16="http://schemas.microsoft.com/office/drawing/2014/main" id="{40539428-79A0-4287-8652-1C42A6FD58FD}"/>
              </a:ext>
            </a:extLst>
          </p:cNvPr>
          <p:cNvSpPr txBox="1"/>
          <p:nvPr/>
        </p:nvSpPr>
        <p:spPr>
          <a:xfrm>
            <a:off x="3535876" y="5345668"/>
            <a:ext cx="1386840" cy="369332"/>
          </a:xfrm>
          <a:prstGeom prst="rect">
            <a:avLst/>
          </a:prstGeom>
          <a:noFill/>
        </p:spPr>
        <p:txBody>
          <a:bodyPr wrap="square">
            <a:spAutoFit/>
          </a:bodyPr>
          <a:lstStyle/>
          <a:p>
            <a:r>
              <a:rPr lang="en-US" dirty="0">
                <a:latin typeface="Palatino Linotype" panose="02040502050505030304" pitchFamily="18" charset="0"/>
                <a:ea typeface="Calibri" panose="020F0502020204030204" pitchFamily="34" charset="0"/>
                <a:cs typeface="Calibri" panose="020F0502020204030204" pitchFamily="34" charset="0"/>
              </a:rPr>
              <a:t>(</a:t>
            </a:r>
            <a:r>
              <a:rPr lang="en-US" b="1" dirty="0">
                <a:latin typeface="Palatino Linotype" panose="02040502050505030304" pitchFamily="18" charset="0"/>
                <a:ea typeface="Calibri" panose="020F0502020204030204" pitchFamily="34" charset="0"/>
                <a:cs typeface="Calibri" panose="020F0502020204030204" pitchFamily="34" charset="0"/>
              </a:rPr>
              <a:t>c</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PHBVc</a:t>
            </a:r>
            <a:endParaRPr lang="en-US" dirty="0"/>
          </a:p>
        </p:txBody>
      </p:sp>
    </p:spTree>
    <p:extLst>
      <p:ext uri="{BB962C8B-B14F-4D97-AF65-F5344CB8AC3E}">
        <p14:creationId xmlns:p14="http://schemas.microsoft.com/office/powerpoint/2010/main" val="3300827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934200" y="6356350"/>
            <a:ext cx="2133600" cy="365125"/>
          </a:xfrm>
        </p:spPr>
        <p:txBody>
          <a:bodyPr/>
          <a:lstStyle/>
          <a:p>
            <a:fld id="{FCAEAE96-855E-42B1-8DE9-9C9E68DE18C5}" type="slidenum">
              <a:rPr lang="fr-FR" smtClean="0">
                <a:latin typeface="Palatino Linotype" panose="02040502050505030304" pitchFamily="18" charset="0"/>
              </a:rPr>
              <a:pPr/>
              <a:t>8</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4" name="TextBox 3">
            <a:extLst>
              <a:ext uri="{FF2B5EF4-FFF2-40B4-BE49-F238E27FC236}">
                <a16:creationId xmlns:a16="http://schemas.microsoft.com/office/drawing/2014/main" id="{62C61D5A-5F8D-4CB1-B409-4FA98821050A}"/>
              </a:ext>
            </a:extLst>
          </p:cNvPr>
          <p:cNvSpPr txBox="1"/>
          <p:nvPr/>
        </p:nvSpPr>
        <p:spPr>
          <a:xfrm>
            <a:off x="0" y="197346"/>
            <a:ext cx="9067800" cy="6663299"/>
          </a:xfrm>
          <a:prstGeom prst="rect">
            <a:avLst/>
          </a:prstGeom>
          <a:noFill/>
        </p:spPr>
        <p:txBody>
          <a:bodyPr wrap="square" rtlCol="0">
            <a:spAutoFit/>
          </a:bodyPr>
          <a:lstStyle/>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4. Hardness and modulus of elasticity</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Scope: </a:t>
            </a:r>
            <a:r>
              <a:rPr lang="en-US" dirty="0">
                <a:latin typeface="Palatino Linotype" panose="02040502050505030304" pitchFamily="18" charset="0"/>
                <a:ea typeface="Calibri" panose="020F0502020204030204" pitchFamily="34" charset="0"/>
                <a:cs typeface="Calibri" panose="020F0502020204030204" pitchFamily="34" charset="0"/>
              </a:rPr>
              <a:t>To determine the modulus of elasticity and the hardness of </a:t>
            </a:r>
            <a:r>
              <a:rPr lang="en-US" dirty="0" err="1">
                <a:latin typeface="Palatino Linotype" panose="02040502050505030304" pitchFamily="18" charset="0"/>
                <a:ea typeface="Calibri" panose="020F0502020204030204" pitchFamily="34" charset="0"/>
                <a:cs typeface="Calibri" panose="020F0502020204030204" pitchFamily="34" charset="0"/>
              </a:rPr>
              <a:t>PhBh</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PHBc</a:t>
            </a:r>
            <a:r>
              <a:rPr lang="en-US" dirty="0">
                <a:latin typeface="Palatino Linotype" panose="02040502050505030304" pitchFamily="18" charset="0"/>
                <a:ea typeface="Calibri" panose="020F0502020204030204" pitchFamily="34" charset="0"/>
                <a:cs typeface="Calibri" panose="020F0502020204030204" pitchFamily="34" charset="0"/>
              </a:rPr>
              <a:t> and </a:t>
            </a:r>
            <a:r>
              <a:rPr lang="en-US" dirty="0" err="1">
                <a:latin typeface="Palatino Linotype" panose="02040502050505030304" pitchFamily="18" charset="0"/>
                <a:ea typeface="Calibri" panose="020F0502020204030204" pitchFamily="34" charset="0"/>
                <a:cs typeface="Calibri" panose="020F0502020204030204" pitchFamily="34" charset="0"/>
              </a:rPr>
              <a:t>PHBVc</a:t>
            </a:r>
            <a:r>
              <a:rPr lang="en-US" dirty="0">
                <a:latin typeface="Palatino Linotype" panose="02040502050505030304" pitchFamily="18" charset="0"/>
                <a:ea typeface="Calibri" panose="020F0502020204030204" pitchFamily="34" charset="0"/>
                <a:cs typeface="Calibri" panose="020F0502020204030204" pitchFamily="34" charset="0"/>
              </a:rPr>
              <a:t> investigated biomaterials</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Using method: </a:t>
            </a:r>
            <a:r>
              <a:rPr lang="en-US" dirty="0">
                <a:latin typeface="Palatino Linotype" panose="02040502050505030304" pitchFamily="18" charset="0"/>
                <a:ea typeface="Calibri" panose="020F0502020204030204" pitchFamily="34" charset="0"/>
                <a:cs typeface="Calibri" panose="020F0502020204030204" pitchFamily="34" charset="0"/>
              </a:rPr>
              <a:t>The </a:t>
            </a:r>
            <a:r>
              <a:rPr lang="en-US" dirty="0" err="1">
                <a:latin typeface="Palatino Linotype" panose="02040502050505030304" pitchFamily="18" charset="0"/>
                <a:ea typeface="Calibri" panose="020F0502020204030204" pitchFamily="34" charset="0"/>
                <a:cs typeface="Calibri" panose="020F0502020204030204" pitchFamily="34" charset="0"/>
              </a:rPr>
              <a:t>nanoindentaion</a:t>
            </a:r>
            <a:r>
              <a:rPr lang="en-US" dirty="0">
                <a:latin typeface="Palatino Linotype" panose="02040502050505030304" pitchFamily="18" charset="0"/>
                <a:ea typeface="Calibri" panose="020F0502020204030204" pitchFamily="34" charset="0"/>
                <a:cs typeface="Calibri" panose="020F0502020204030204" pitchFamily="34" charset="0"/>
              </a:rPr>
              <a:t> method was applied by using the nanoindentation module of AFM and a Berkovich tip. The results were interpreted based on the Oliver and Pharr Model . The AFM probe used is TD23838 with 272N/m the constant force</a:t>
            </a: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Input parameters</a:t>
            </a:r>
            <a:r>
              <a:rPr lang="en-US" dirty="0">
                <a:latin typeface="Palatino Linotype" panose="02040502050505030304" pitchFamily="18" charset="0"/>
                <a:ea typeface="Calibri" panose="020F0502020204030204" pitchFamily="34" charset="0"/>
                <a:cs typeface="Calibri" panose="020F0502020204030204" pitchFamily="34" charset="0"/>
              </a:rPr>
              <a:t>: The force set-up was selected to 5µm and the indentations were performed in different locations on the material under 30µN the indentation force. </a:t>
            </a:r>
            <a:r>
              <a:rPr lang="en-US" sz="1800" dirty="0">
                <a:effectLst/>
                <a:latin typeface="Palatino Linotype" panose="02040502050505030304" pitchFamily="18" charset="0"/>
                <a:ea typeface="Calibri" panose="020F0502020204030204" pitchFamily="34" charset="0"/>
              </a:rPr>
              <a:t>The Poisson ration </a:t>
            </a:r>
            <a:r>
              <a:rPr lang="en-US" dirty="0">
                <a:latin typeface="Palatino Linotype" panose="02040502050505030304" pitchFamily="18" charset="0"/>
                <a:ea typeface="Calibri" panose="020F0502020204030204" pitchFamily="34" charset="0"/>
              </a:rPr>
              <a:t>used in the results interpretation was</a:t>
            </a:r>
            <a:r>
              <a:rPr lang="en-US" sz="1800" dirty="0">
                <a:effectLst/>
                <a:latin typeface="Palatino Linotype" panose="02040502050505030304" pitchFamily="18" charset="0"/>
                <a:ea typeface="Calibri" panose="020F0502020204030204" pitchFamily="34" charset="0"/>
              </a:rPr>
              <a:t> 0.36 [</a:t>
            </a:r>
            <a:r>
              <a:rPr lang="en-US" sz="1800" b="1" dirty="0">
                <a:effectLst/>
                <a:latin typeface="Palatino Linotype" panose="02040502050505030304" pitchFamily="18" charset="0"/>
                <a:ea typeface="Calibri" panose="020F0502020204030204" pitchFamily="34" charset="0"/>
              </a:rPr>
              <a:t>6</a:t>
            </a:r>
            <a:r>
              <a:rPr lang="en-US" sz="1800" dirty="0">
                <a:effectLst/>
                <a:latin typeface="Palatino Linotype" panose="02040502050505030304" pitchFamily="18" charset="0"/>
                <a:ea typeface="Calibri" panose="020F0502020204030204" pitchFamily="34" charset="0"/>
              </a:rPr>
              <a:t>]</a:t>
            </a:r>
            <a:endParaRPr lang="en-US" dirty="0">
              <a:latin typeface="Palatino Linotype" panose="02040502050505030304" pitchFamily="18" charset="0"/>
              <a:ea typeface="Calibri" panose="020F0502020204030204" pitchFamily="34" charset="0"/>
              <a:cs typeface="Calibri" panose="020F0502020204030204" pitchFamily="34" charset="0"/>
            </a:endParaRP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Operating conditions: </a:t>
            </a:r>
            <a:r>
              <a:rPr lang="en-US" dirty="0">
                <a:latin typeface="Palatino Linotype" panose="02040502050505030304" pitchFamily="18" charset="0"/>
                <a:ea typeface="Calibri" panose="020F0502020204030204" pitchFamily="34" charset="0"/>
                <a:cs typeface="Calibri" panose="020F0502020204030204" pitchFamily="34" charset="0"/>
              </a:rPr>
              <a:t>Controlled humidity of 40%RH and temperature of 20°C; antivibration stage to avoid the external noises</a:t>
            </a:r>
            <a:endParaRPr lang="en-US" b="1" dirty="0">
              <a:latin typeface="Palatino Linotype" panose="02040502050505030304" pitchFamily="18" charset="0"/>
              <a:ea typeface="Calibri" panose="020F0502020204030204" pitchFamily="34" charset="0"/>
              <a:cs typeface="Calibri" panose="020F0502020204030204" pitchFamily="34" charset="0"/>
            </a:endParaRPr>
          </a:p>
          <a:p>
            <a:pPr algn="just">
              <a:lnSpc>
                <a:spcPct val="200000"/>
              </a:lnSpc>
            </a:pPr>
            <a:r>
              <a:rPr lang="en-US" b="1" dirty="0">
                <a:latin typeface="Palatino Linotype" panose="02040502050505030304" pitchFamily="18" charset="0"/>
                <a:ea typeface="Calibri" panose="020F0502020204030204" pitchFamily="34" charset="0"/>
                <a:cs typeface="Calibri" panose="020F0502020204030204" pitchFamily="34" charset="0"/>
              </a:rPr>
              <a:t>Output results: </a:t>
            </a:r>
            <a:r>
              <a:rPr lang="en-US" dirty="0">
                <a:latin typeface="Palatino Linotype" panose="02040502050505030304" pitchFamily="18" charset="0"/>
                <a:ea typeface="Calibri" panose="020F0502020204030204" pitchFamily="34" charset="0"/>
                <a:cs typeface="Calibri" panose="020F0502020204030204" pitchFamily="34" charset="0"/>
              </a:rPr>
              <a:t>Nanoindentation curves, hardness and modulus of elasticity</a:t>
            </a:r>
          </a:p>
        </p:txBody>
      </p:sp>
    </p:spTree>
    <p:extLst>
      <p:ext uri="{BB962C8B-B14F-4D97-AF65-F5344CB8AC3E}">
        <p14:creationId xmlns:p14="http://schemas.microsoft.com/office/powerpoint/2010/main" val="424788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text&#10;&#10;Description automatically generated">
            <a:extLst>
              <a:ext uri="{FF2B5EF4-FFF2-40B4-BE49-F238E27FC236}">
                <a16:creationId xmlns:a16="http://schemas.microsoft.com/office/drawing/2014/main" id="{8A066AA6-CEB3-4E29-B0F9-ACBFCE8B3EF9}"/>
              </a:ext>
            </a:extLst>
          </p:cNvPr>
          <p:cNvPicPr/>
          <p:nvPr/>
        </p:nvPicPr>
        <p:blipFill rotWithShape="1">
          <a:blip r:embed="rId2">
            <a:extLst>
              <a:ext uri="{28A0092B-C50C-407E-A947-70E740481C1C}">
                <a14:useLocalDpi xmlns:a14="http://schemas.microsoft.com/office/drawing/2010/main" val="0"/>
              </a:ext>
            </a:extLst>
          </a:blip>
          <a:srcRect l="36034" t="5525" r="15155" b="25909"/>
          <a:stretch/>
        </p:blipFill>
        <p:spPr bwMode="auto">
          <a:xfrm>
            <a:off x="69539" y="43121"/>
            <a:ext cx="5050863" cy="5995698"/>
          </a:xfrm>
          <a:prstGeom prst="rect">
            <a:avLst/>
          </a:prstGeom>
          <a:ln>
            <a:noFill/>
          </a:ln>
          <a:extLst>
            <a:ext uri="{53640926-AAD7-44D8-BBD7-CCE9431645EC}">
              <a14:shadowObscured xmlns:a14="http://schemas.microsoft.com/office/drawing/2010/main"/>
            </a:ext>
          </a:extLst>
        </p:spPr>
      </p:pic>
      <p:sp>
        <p:nvSpPr>
          <p:cNvPr id="5" name="Slide Number Placeholder 5"/>
          <p:cNvSpPr>
            <a:spLocks noGrp="1"/>
          </p:cNvSpPr>
          <p:nvPr>
            <p:ph type="sldNum" sz="quarter" idx="12"/>
          </p:nvPr>
        </p:nvSpPr>
        <p:spPr>
          <a:xfrm>
            <a:off x="6934200" y="6371590"/>
            <a:ext cx="2133600" cy="365125"/>
          </a:xfrm>
        </p:spPr>
        <p:txBody>
          <a:bodyPr/>
          <a:lstStyle/>
          <a:p>
            <a:fld id="{FCAEAE96-855E-42B1-8DE9-9C9E68DE18C5}" type="slidenum">
              <a:rPr lang="fr-FR" smtClean="0">
                <a:latin typeface="Palatino Linotype" panose="02040502050505030304" pitchFamily="18" charset="0"/>
              </a:rPr>
              <a:pPr/>
              <a:t>9</a:t>
            </a:fld>
            <a:endParaRPr lang="fr-FR">
              <a:latin typeface="Palatino Linotype" panose="02040502050505030304" pitchFamily="18" charset="0"/>
            </a:endParaRPr>
          </a:p>
        </p:txBody>
      </p:sp>
      <p:pic>
        <p:nvPicPr>
          <p:cNvPr id="3" name="Picture 2">
            <a:extLst>
              <a:ext uri="{FF2B5EF4-FFF2-40B4-BE49-F238E27FC236}">
                <a16:creationId xmlns:a16="http://schemas.microsoft.com/office/drawing/2014/main" id="{69CDC435-5B62-47B0-ADE2-76347C00A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0" y="5715000"/>
            <a:ext cx="1143000" cy="1143000"/>
          </a:xfrm>
          <a:prstGeom prst="rect">
            <a:avLst/>
          </a:prstGeom>
        </p:spPr>
      </p:pic>
      <p:sp>
        <p:nvSpPr>
          <p:cNvPr id="2" name="TextBox 1">
            <a:extLst>
              <a:ext uri="{FF2B5EF4-FFF2-40B4-BE49-F238E27FC236}">
                <a16:creationId xmlns:a16="http://schemas.microsoft.com/office/drawing/2014/main" id="{9FCCA5C0-8C28-4871-8BFF-69B000799D3E}"/>
              </a:ext>
            </a:extLst>
          </p:cNvPr>
          <p:cNvSpPr txBox="1"/>
          <p:nvPr/>
        </p:nvSpPr>
        <p:spPr>
          <a:xfrm>
            <a:off x="1182914" y="6030483"/>
            <a:ext cx="6502400" cy="646331"/>
          </a:xfrm>
          <a:prstGeom prst="rect">
            <a:avLst/>
          </a:prstGeom>
          <a:noFill/>
        </p:spPr>
        <p:txBody>
          <a:bodyPr wrap="square" rtlCol="0">
            <a:spAutoFit/>
          </a:bodyPr>
          <a:lstStyle/>
          <a:p>
            <a:pPr algn="just"/>
            <a:r>
              <a:rPr lang="en-US" b="1" dirty="0">
                <a:latin typeface="Palatino Linotype" panose="02040502050505030304" pitchFamily="18" charset="0"/>
              </a:rPr>
              <a:t>Fig.2 </a:t>
            </a:r>
            <a:r>
              <a:rPr lang="en-US" dirty="0">
                <a:latin typeface="Palatino Linotype" panose="02040502050505030304" pitchFamily="18" charset="0"/>
              </a:rPr>
              <a:t>Nanoindentation curves of PHBh sample under a force of 30µN and results of: </a:t>
            </a:r>
            <a:r>
              <a:rPr lang="en-US" dirty="0">
                <a:latin typeface="Palatino Linotype" panose="02040502050505030304" pitchFamily="18" charset="0"/>
                <a:ea typeface="Calibri" panose="020F0502020204030204" pitchFamily="34" charset="0"/>
                <a:cs typeface="Calibri" panose="020F0502020204030204" pitchFamily="34" charset="0"/>
              </a:rPr>
              <a:t>(</a:t>
            </a:r>
            <a:r>
              <a:rPr lang="en-US" b="1" dirty="0">
                <a:latin typeface="Palatino Linotype" panose="02040502050505030304" pitchFamily="18" charset="0"/>
                <a:ea typeface="Calibri" panose="020F0502020204030204" pitchFamily="34" charset="0"/>
                <a:cs typeface="Calibri" panose="020F0502020204030204" pitchFamily="34" charset="0"/>
              </a:rPr>
              <a:t>a</a:t>
            </a:r>
            <a:r>
              <a:rPr lang="en-US" dirty="0">
                <a:latin typeface="Palatino Linotype" panose="02040502050505030304" pitchFamily="18" charset="0"/>
                <a:ea typeface="Calibri" panose="020F0502020204030204" pitchFamily="34" charset="0"/>
                <a:cs typeface="Calibri" panose="020F0502020204030204" pitchFamily="34" charset="0"/>
              </a:rPr>
              <a:t>) PHBh; (</a:t>
            </a:r>
            <a:r>
              <a:rPr lang="en-US" b="1" dirty="0">
                <a:latin typeface="Palatino Linotype" panose="02040502050505030304" pitchFamily="18" charset="0"/>
                <a:ea typeface="Calibri" panose="020F0502020204030204" pitchFamily="34" charset="0"/>
                <a:cs typeface="Calibri" panose="020F0502020204030204" pitchFamily="34" charset="0"/>
              </a:rPr>
              <a:t>b</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PHBc</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b="1" dirty="0">
                <a:latin typeface="Palatino Linotype" panose="02040502050505030304" pitchFamily="18" charset="0"/>
                <a:ea typeface="Calibri" panose="020F0502020204030204" pitchFamily="34" charset="0"/>
                <a:cs typeface="Calibri" panose="020F0502020204030204" pitchFamily="34" charset="0"/>
              </a:rPr>
              <a:t>c</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PHBVc</a:t>
            </a:r>
            <a:endParaRPr lang="en-US" dirty="0">
              <a:latin typeface="Palatino Linotype" panose="02040502050505030304" pitchFamily="18" charset="0"/>
            </a:endParaRPr>
          </a:p>
        </p:txBody>
      </p:sp>
      <p:sp>
        <p:nvSpPr>
          <p:cNvPr id="10" name="TextBox 9">
            <a:extLst>
              <a:ext uri="{FF2B5EF4-FFF2-40B4-BE49-F238E27FC236}">
                <a16:creationId xmlns:a16="http://schemas.microsoft.com/office/drawing/2014/main" id="{A27C2D11-6C6D-4A98-B46E-47ED960AE373}"/>
              </a:ext>
            </a:extLst>
          </p:cNvPr>
          <p:cNvSpPr txBox="1"/>
          <p:nvPr/>
        </p:nvSpPr>
        <p:spPr>
          <a:xfrm>
            <a:off x="5830092" y="1401975"/>
            <a:ext cx="1263336" cy="369332"/>
          </a:xfrm>
          <a:prstGeom prst="rect">
            <a:avLst/>
          </a:prstGeom>
          <a:noFill/>
        </p:spPr>
        <p:txBody>
          <a:bodyPr wrap="square">
            <a:spAutoFit/>
          </a:bodyPr>
          <a:lstStyle/>
          <a:p>
            <a:r>
              <a:rPr lang="en-US" dirty="0">
                <a:latin typeface="Palatino Linotype" panose="02040502050505030304" pitchFamily="18" charset="0"/>
                <a:ea typeface="Calibri" panose="020F0502020204030204" pitchFamily="34" charset="0"/>
                <a:cs typeface="Calibri" panose="020F0502020204030204" pitchFamily="34" charset="0"/>
              </a:rPr>
              <a:t>(</a:t>
            </a:r>
            <a:r>
              <a:rPr lang="en-US" b="1" dirty="0">
                <a:latin typeface="Palatino Linotype" panose="02040502050505030304" pitchFamily="18" charset="0"/>
                <a:ea typeface="Calibri" panose="020F0502020204030204" pitchFamily="34" charset="0"/>
                <a:cs typeface="Calibri" panose="020F0502020204030204" pitchFamily="34" charset="0"/>
              </a:rPr>
              <a:t>a</a:t>
            </a:r>
            <a:r>
              <a:rPr lang="en-US" dirty="0">
                <a:latin typeface="Palatino Linotype" panose="02040502050505030304" pitchFamily="18" charset="0"/>
                <a:ea typeface="Calibri" panose="020F0502020204030204" pitchFamily="34" charset="0"/>
                <a:cs typeface="Calibri" panose="020F0502020204030204" pitchFamily="34" charset="0"/>
              </a:rPr>
              <a:t>) PHBh</a:t>
            </a:r>
            <a:endParaRPr lang="en-US" dirty="0"/>
          </a:p>
        </p:txBody>
      </p:sp>
      <p:sp>
        <p:nvSpPr>
          <p:cNvPr id="11" name="TextBox 10">
            <a:extLst>
              <a:ext uri="{FF2B5EF4-FFF2-40B4-BE49-F238E27FC236}">
                <a16:creationId xmlns:a16="http://schemas.microsoft.com/office/drawing/2014/main" id="{052CF30D-9CFC-427B-A3EE-2A959F7F564C}"/>
              </a:ext>
            </a:extLst>
          </p:cNvPr>
          <p:cNvSpPr txBox="1"/>
          <p:nvPr/>
        </p:nvSpPr>
        <p:spPr>
          <a:xfrm>
            <a:off x="5898671" y="3441830"/>
            <a:ext cx="1263336" cy="369332"/>
          </a:xfrm>
          <a:prstGeom prst="rect">
            <a:avLst/>
          </a:prstGeom>
          <a:noFill/>
        </p:spPr>
        <p:txBody>
          <a:bodyPr wrap="square">
            <a:spAutoFit/>
          </a:bodyPr>
          <a:lstStyle/>
          <a:p>
            <a:r>
              <a:rPr lang="en-US" dirty="0">
                <a:latin typeface="Palatino Linotype" panose="02040502050505030304" pitchFamily="18" charset="0"/>
                <a:ea typeface="Calibri" panose="020F0502020204030204" pitchFamily="34" charset="0"/>
                <a:cs typeface="Calibri" panose="020F0502020204030204" pitchFamily="34" charset="0"/>
              </a:rPr>
              <a:t>(</a:t>
            </a:r>
            <a:r>
              <a:rPr lang="en-US" b="1" dirty="0">
                <a:latin typeface="Palatino Linotype" panose="02040502050505030304" pitchFamily="18" charset="0"/>
                <a:ea typeface="Calibri" panose="020F0502020204030204" pitchFamily="34" charset="0"/>
                <a:cs typeface="Calibri" panose="020F0502020204030204" pitchFamily="34" charset="0"/>
              </a:rPr>
              <a:t>b</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PHBc</a:t>
            </a:r>
            <a:endParaRPr lang="en-US" dirty="0"/>
          </a:p>
        </p:txBody>
      </p:sp>
      <p:sp>
        <p:nvSpPr>
          <p:cNvPr id="12" name="TextBox 11">
            <a:extLst>
              <a:ext uri="{FF2B5EF4-FFF2-40B4-BE49-F238E27FC236}">
                <a16:creationId xmlns:a16="http://schemas.microsoft.com/office/drawing/2014/main" id="{CB941764-6E4D-4F30-BBF8-AA0B107F868C}"/>
              </a:ext>
            </a:extLst>
          </p:cNvPr>
          <p:cNvSpPr txBox="1"/>
          <p:nvPr/>
        </p:nvSpPr>
        <p:spPr>
          <a:xfrm>
            <a:off x="5803052" y="5362694"/>
            <a:ext cx="1386840" cy="369332"/>
          </a:xfrm>
          <a:prstGeom prst="rect">
            <a:avLst/>
          </a:prstGeom>
          <a:noFill/>
        </p:spPr>
        <p:txBody>
          <a:bodyPr wrap="square">
            <a:spAutoFit/>
          </a:bodyPr>
          <a:lstStyle/>
          <a:p>
            <a:r>
              <a:rPr lang="en-US" dirty="0">
                <a:latin typeface="Palatino Linotype" panose="02040502050505030304" pitchFamily="18" charset="0"/>
                <a:ea typeface="Calibri" panose="020F0502020204030204" pitchFamily="34" charset="0"/>
                <a:cs typeface="Calibri" panose="020F0502020204030204" pitchFamily="34" charset="0"/>
              </a:rPr>
              <a:t>(</a:t>
            </a:r>
            <a:r>
              <a:rPr lang="en-US" b="1" dirty="0">
                <a:latin typeface="Palatino Linotype" panose="02040502050505030304" pitchFamily="18" charset="0"/>
                <a:ea typeface="Calibri" panose="020F0502020204030204" pitchFamily="34" charset="0"/>
                <a:cs typeface="Calibri" panose="020F0502020204030204" pitchFamily="34" charset="0"/>
              </a:rPr>
              <a:t>c</a:t>
            </a:r>
            <a:r>
              <a:rPr lang="en-US" dirty="0">
                <a:latin typeface="Palatino Linotype" panose="02040502050505030304" pitchFamily="18" charset="0"/>
                <a:ea typeface="Calibri" panose="020F0502020204030204" pitchFamily="34" charset="0"/>
                <a:cs typeface="Calibri" panose="020F0502020204030204" pitchFamily="34" charset="0"/>
              </a:rPr>
              <a:t>) </a:t>
            </a:r>
            <a:r>
              <a:rPr lang="en-US" dirty="0" err="1">
                <a:latin typeface="Palatino Linotype" panose="02040502050505030304" pitchFamily="18" charset="0"/>
                <a:ea typeface="Calibri" panose="020F0502020204030204" pitchFamily="34" charset="0"/>
                <a:cs typeface="Calibri" panose="020F0502020204030204" pitchFamily="34" charset="0"/>
              </a:rPr>
              <a:t>PHBVc</a:t>
            </a:r>
            <a:endParaRPr lang="en-US" dirty="0"/>
          </a:p>
        </p:txBody>
      </p:sp>
      <p:pic>
        <p:nvPicPr>
          <p:cNvPr id="14" name="Picture 13" descr="A screenshot of text&#10;&#10;Description automatically generated">
            <a:extLst>
              <a:ext uri="{FF2B5EF4-FFF2-40B4-BE49-F238E27FC236}">
                <a16:creationId xmlns:a16="http://schemas.microsoft.com/office/drawing/2014/main" id="{484B5717-3ABE-404E-9E8D-BF9AC355C494}"/>
              </a:ext>
            </a:extLst>
          </p:cNvPr>
          <p:cNvPicPr/>
          <p:nvPr/>
        </p:nvPicPr>
        <p:blipFill rotWithShape="1">
          <a:blip r:embed="rId2">
            <a:extLst>
              <a:ext uri="{28A0092B-C50C-407E-A947-70E740481C1C}">
                <a14:useLocalDpi xmlns:a14="http://schemas.microsoft.com/office/drawing/2010/main" val="0"/>
              </a:ext>
            </a:extLst>
          </a:blip>
          <a:srcRect l="38082" t="56720" r="43356" b="28545"/>
          <a:stretch/>
        </p:blipFill>
        <p:spPr bwMode="auto">
          <a:xfrm>
            <a:off x="5360669" y="43121"/>
            <a:ext cx="2468880" cy="1371600"/>
          </a:xfrm>
          <a:prstGeom prst="rect">
            <a:avLst/>
          </a:prstGeom>
          <a:ln>
            <a:solidFill>
              <a:schemeClr val="tx1"/>
            </a:solidFill>
          </a:ln>
          <a:extLst>
            <a:ext uri="{53640926-AAD7-44D8-BBD7-CCE9431645EC}">
              <a14:shadowObscured xmlns:a14="http://schemas.microsoft.com/office/drawing/2010/main"/>
            </a:ext>
          </a:extLst>
        </p:spPr>
      </p:pic>
      <p:pic>
        <p:nvPicPr>
          <p:cNvPr id="15" name="Picture 14" descr="A screenshot of a cell phone&#10;&#10;Description automatically generated">
            <a:extLst>
              <a:ext uri="{FF2B5EF4-FFF2-40B4-BE49-F238E27FC236}">
                <a16:creationId xmlns:a16="http://schemas.microsoft.com/office/drawing/2014/main" id="{BF66351B-3997-4459-A50C-4EC2D1289B79}"/>
              </a:ext>
            </a:extLst>
          </p:cNvPr>
          <p:cNvPicPr/>
          <p:nvPr/>
        </p:nvPicPr>
        <p:blipFill rotWithShape="1">
          <a:blip r:embed="rId4">
            <a:extLst>
              <a:ext uri="{28A0092B-C50C-407E-A947-70E740481C1C}">
                <a14:useLocalDpi xmlns:a14="http://schemas.microsoft.com/office/drawing/2010/main" val="0"/>
              </a:ext>
            </a:extLst>
          </a:blip>
          <a:srcRect l="38068" t="56430" r="43162" b="27116"/>
          <a:stretch/>
        </p:blipFill>
        <p:spPr bwMode="auto">
          <a:xfrm>
            <a:off x="5360669" y="1771307"/>
            <a:ext cx="2468880" cy="1693772"/>
          </a:xfrm>
          <a:prstGeom prst="rect">
            <a:avLst/>
          </a:prstGeom>
          <a:ln>
            <a:solidFill>
              <a:schemeClr val="tx1"/>
            </a:solidFill>
          </a:ln>
          <a:extLst>
            <a:ext uri="{53640926-AAD7-44D8-BBD7-CCE9431645EC}">
              <a14:shadowObscured xmlns:a14="http://schemas.microsoft.com/office/drawing/2010/main"/>
            </a:ext>
          </a:extLst>
        </p:spPr>
      </p:pic>
      <p:pic>
        <p:nvPicPr>
          <p:cNvPr id="16" name="Picture 15" descr="A screenshot of a cell phone&#10;&#10;Description automatically generated">
            <a:extLst>
              <a:ext uri="{FF2B5EF4-FFF2-40B4-BE49-F238E27FC236}">
                <a16:creationId xmlns:a16="http://schemas.microsoft.com/office/drawing/2014/main" id="{816F47EF-0D8E-4468-B6B5-E683C967F50F}"/>
              </a:ext>
            </a:extLst>
          </p:cNvPr>
          <p:cNvPicPr/>
          <p:nvPr/>
        </p:nvPicPr>
        <p:blipFill rotWithShape="1">
          <a:blip r:embed="rId5">
            <a:extLst>
              <a:ext uri="{28A0092B-C50C-407E-A947-70E740481C1C}">
                <a14:useLocalDpi xmlns:a14="http://schemas.microsoft.com/office/drawing/2010/main" val="0"/>
              </a:ext>
            </a:extLst>
          </a:blip>
          <a:srcRect l="37390" t="56259" r="43250" b="27324"/>
          <a:stretch/>
        </p:blipFill>
        <p:spPr bwMode="auto">
          <a:xfrm>
            <a:off x="5379825" y="3779909"/>
            <a:ext cx="2488432" cy="1626978"/>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828135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3156</TotalTime>
  <Words>2352</Words>
  <Application>Microsoft Office PowerPoint</Application>
  <PresentationFormat>On-screen Show (4:3)</PresentationFormat>
  <Paragraphs>133</Paragraphs>
  <Slides>20</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6" baseType="lpstr">
      <vt:lpstr>Arial</vt:lpstr>
      <vt:lpstr>Calibri</vt:lpstr>
      <vt:lpstr>Calibri Light</vt:lpstr>
      <vt:lpstr>Palatino Linotype</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MDPI</dc:creator>
  <cp:lastModifiedBy>Marius Pustan</cp:lastModifiedBy>
  <cp:revision>160</cp:revision>
  <dcterms:created xsi:type="dcterms:W3CDTF">2017-05-27T02:37:01Z</dcterms:created>
  <dcterms:modified xsi:type="dcterms:W3CDTF">2021-04-07T09:01:21Z</dcterms:modified>
</cp:coreProperties>
</file>